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04" r:id="rId1"/>
  </p:sldMasterIdLst>
  <p:notesMasterIdLst>
    <p:notesMasterId r:id="rId43"/>
  </p:notesMasterIdLst>
  <p:handoutMasterIdLst>
    <p:handoutMasterId r:id="rId44"/>
  </p:handoutMasterIdLst>
  <p:sldIdLst>
    <p:sldId id="256" r:id="rId2"/>
    <p:sldId id="293" r:id="rId3"/>
    <p:sldId id="325" r:id="rId4"/>
    <p:sldId id="295" r:id="rId5"/>
    <p:sldId id="294" r:id="rId6"/>
    <p:sldId id="296" r:id="rId7"/>
    <p:sldId id="258" r:id="rId8"/>
    <p:sldId id="260" r:id="rId9"/>
    <p:sldId id="261" r:id="rId10"/>
    <p:sldId id="262" r:id="rId11"/>
    <p:sldId id="265" r:id="rId12"/>
    <p:sldId id="267" r:id="rId13"/>
    <p:sldId id="266" r:id="rId14"/>
    <p:sldId id="268" r:id="rId15"/>
    <p:sldId id="269" r:id="rId16"/>
    <p:sldId id="276" r:id="rId17"/>
    <p:sldId id="270" r:id="rId18"/>
    <p:sldId id="263" r:id="rId19"/>
    <p:sldId id="264" r:id="rId20"/>
    <p:sldId id="303" r:id="rId21"/>
    <p:sldId id="304" r:id="rId22"/>
    <p:sldId id="305" r:id="rId23"/>
    <p:sldId id="316" r:id="rId24"/>
    <p:sldId id="306" r:id="rId25"/>
    <p:sldId id="307" r:id="rId26"/>
    <p:sldId id="274" r:id="rId27"/>
    <p:sldId id="273" r:id="rId28"/>
    <p:sldId id="321" r:id="rId29"/>
    <p:sldId id="310" r:id="rId30"/>
    <p:sldId id="323" r:id="rId31"/>
    <p:sldId id="319" r:id="rId32"/>
    <p:sldId id="320" r:id="rId33"/>
    <p:sldId id="311" r:id="rId34"/>
    <p:sldId id="312" r:id="rId35"/>
    <p:sldId id="313" r:id="rId36"/>
    <p:sldId id="314" r:id="rId37"/>
    <p:sldId id="315" r:id="rId38"/>
    <p:sldId id="318" r:id="rId39"/>
    <p:sldId id="322" r:id="rId40"/>
    <p:sldId id="317" r:id="rId41"/>
    <p:sldId id="292"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0080"/>
    <a:srgbClr val="FF4747"/>
    <a:srgbClr val="FF99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4286" autoAdjust="0"/>
    <p:restoredTop sz="82444" autoAdjust="0"/>
  </p:normalViewPr>
  <p:slideViewPr>
    <p:cSldViewPr>
      <p:cViewPr varScale="1">
        <p:scale>
          <a:sx n="84" d="100"/>
          <a:sy n="84" d="100"/>
        </p:scale>
        <p:origin x="-138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3E435A-A840-A842-9203-5537E07E00A4}" type="datetimeFigureOut">
              <a:rPr lang="es-ES" smtClean="0"/>
              <a:t>18/08/15</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69D30C-9798-3D4F-A3E8-4481F73FE801}" type="slidenum">
              <a:rPr lang="es-ES" smtClean="0"/>
              <a:t>‹Nr.›</a:t>
            </a:fld>
            <a:endParaRPr lang="es-ES"/>
          </a:p>
        </p:txBody>
      </p:sp>
    </p:spTree>
    <p:extLst>
      <p:ext uri="{BB962C8B-B14F-4D97-AF65-F5344CB8AC3E}">
        <p14:creationId xmlns:p14="http://schemas.microsoft.com/office/powerpoint/2010/main" val="805802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61ED288-0CDF-42F4-B629-502E8B078030}" type="slidenum">
              <a:rPr lang="es-ES"/>
              <a:pPr>
                <a:defRPr/>
              </a:pPr>
              <a:t>‹Nr.›</a:t>
            </a:fld>
            <a:endParaRPr lang="es-ES"/>
          </a:p>
        </p:txBody>
      </p:sp>
    </p:spTree>
    <p:extLst>
      <p:ext uri="{BB962C8B-B14F-4D97-AF65-F5344CB8AC3E}">
        <p14:creationId xmlns:p14="http://schemas.microsoft.com/office/powerpoint/2010/main" val="39853949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0B0A316-A65D-4190-8C34-59A39870B38B}" type="slidenum">
              <a:rPr lang="es-ES" altLang="es-MX" smtClean="0"/>
              <a:pPr eaLnBrk="1" hangingPunct="1">
                <a:spcBef>
                  <a:spcPct val="0"/>
                </a:spcBef>
              </a:pPr>
              <a:t>1</a:t>
            </a:fld>
            <a:endParaRPr lang="es-ES" altLang="es-MX"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MX" dirty="0" smtClean="0"/>
          </a:p>
        </p:txBody>
      </p:sp>
    </p:spTree>
    <p:extLst>
      <p:ext uri="{BB962C8B-B14F-4D97-AF65-F5344CB8AC3E}">
        <p14:creationId xmlns:p14="http://schemas.microsoft.com/office/powerpoint/2010/main" val="797910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F5EE2AB-D1EE-42EA-BD9F-265F97E053B1}" type="slidenum">
              <a:rPr lang="es-ES" altLang="es-MX" smtClean="0"/>
              <a:pPr eaLnBrk="1" hangingPunct="1">
                <a:spcBef>
                  <a:spcPct val="0"/>
                </a:spcBef>
              </a:pPr>
              <a:t>11</a:t>
            </a:fld>
            <a:endParaRPr lang="es-ES" altLang="es-MX"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eaLnBrk="1" hangingPunct="1">
              <a:lnSpc>
                <a:spcPct val="80000"/>
              </a:lnSpc>
              <a:buClr>
                <a:schemeClr val="accent2">
                  <a:lumMod val="75000"/>
                </a:schemeClr>
              </a:buClr>
              <a:buSzPct val="85000"/>
              <a:buFont typeface="+mj-lt"/>
              <a:buAutoNum type="arabicPeriod"/>
            </a:pPr>
            <a:r>
              <a:rPr lang="es-MX" altLang="es-MX" sz="1200" kern="1200" dirty="0" smtClean="0">
                <a:solidFill>
                  <a:schemeClr val="tx1"/>
                </a:solidFill>
                <a:latin typeface="Arial" charset="0"/>
                <a:ea typeface="+mn-ea"/>
                <a:cs typeface="+mn-cs"/>
              </a:rPr>
              <a:t>Utiliza como vehículo de transferencia lingüística la voz.</a:t>
            </a:r>
          </a:p>
          <a:p>
            <a:pPr marL="457200" indent="-457200" eaLnBrk="1" hangingPunct="1">
              <a:lnSpc>
                <a:spcPct val="80000"/>
              </a:lnSpc>
              <a:buClr>
                <a:schemeClr val="accent2">
                  <a:lumMod val="75000"/>
                </a:schemeClr>
              </a:buClr>
              <a:buSzPct val="85000"/>
              <a:buFont typeface="+mj-lt"/>
              <a:buAutoNum type="arabicPeriod"/>
            </a:pPr>
            <a:r>
              <a:rPr lang="es-MX" altLang="es-MX" sz="1200" kern="1200" dirty="0" smtClean="0">
                <a:solidFill>
                  <a:schemeClr val="tx1"/>
                </a:solidFill>
                <a:latin typeface="Arial" charset="0"/>
                <a:ea typeface="+mn-ea"/>
                <a:cs typeface="+mn-cs"/>
              </a:rPr>
              <a:t>Permite al receptor concentrarse en ver y escuchar, como el receptor original.</a:t>
            </a:r>
          </a:p>
          <a:p>
            <a:pPr marL="457200" indent="-457200" eaLnBrk="1" hangingPunct="1">
              <a:lnSpc>
                <a:spcPct val="80000"/>
              </a:lnSpc>
              <a:buClr>
                <a:schemeClr val="accent2">
                  <a:lumMod val="75000"/>
                </a:schemeClr>
              </a:buClr>
              <a:buSzPct val="85000"/>
              <a:buFont typeface="+mj-lt"/>
              <a:buAutoNum type="arabicPeriod"/>
            </a:pPr>
            <a:r>
              <a:rPr lang="es-MX" altLang="es-MX" sz="1200" kern="1200" dirty="0" smtClean="0">
                <a:solidFill>
                  <a:schemeClr val="tx1"/>
                </a:solidFill>
                <a:latin typeface="Arial" charset="0"/>
                <a:ea typeface="+mn-ea"/>
                <a:cs typeface="+mn-cs"/>
              </a:rPr>
              <a:t>Hace uso de traducciones adaptadas a las exigencias de sincronía con el movimiento de los labios, por eso la traducción para el doblaje es más propensa a modificaciones que lo que sería una traducción hecha para la </a:t>
            </a:r>
            <a:r>
              <a:rPr lang="es-MX" altLang="es-MX" sz="1200" kern="1200" dirty="0" err="1" smtClean="0">
                <a:solidFill>
                  <a:schemeClr val="tx1"/>
                </a:solidFill>
                <a:latin typeface="Arial" charset="0"/>
                <a:ea typeface="+mn-ea"/>
                <a:cs typeface="+mn-cs"/>
              </a:rPr>
              <a:t>subtitulación</a:t>
            </a:r>
            <a:r>
              <a:rPr lang="es-MX" altLang="es-MX" sz="1200" kern="1200" dirty="0" smtClean="0">
                <a:solidFill>
                  <a:schemeClr val="tx1"/>
                </a:solidFill>
                <a:latin typeface="Arial" charset="0"/>
                <a:ea typeface="+mn-ea"/>
                <a:cs typeface="+mn-cs"/>
              </a:rPr>
              <a:t>.</a:t>
            </a:r>
          </a:p>
          <a:p>
            <a:pPr marL="457200" indent="-457200" eaLnBrk="1" hangingPunct="1">
              <a:lnSpc>
                <a:spcPct val="80000"/>
              </a:lnSpc>
              <a:buClr>
                <a:schemeClr val="accent2">
                  <a:lumMod val="75000"/>
                </a:schemeClr>
              </a:buClr>
              <a:buSzPct val="85000"/>
              <a:buFont typeface="+mj-lt"/>
              <a:buAutoNum type="arabicPeriod"/>
            </a:pPr>
            <a:r>
              <a:rPr lang="es-MX" altLang="es-MX" sz="1200" kern="1200" dirty="0" smtClean="0">
                <a:solidFill>
                  <a:schemeClr val="tx1"/>
                </a:solidFill>
                <a:latin typeface="Arial" charset="0"/>
                <a:ea typeface="+mn-ea"/>
                <a:cs typeface="+mn-cs"/>
              </a:rPr>
              <a:t>Elimina por completo un elemento de la obra original, que son las voces de los actores que los consumidores de productos subtitulados, en cambio, sí perciben.</a:t>
            </a:r>
            <a:endParaRPr lang="es-ES" altLang="es-MX" sz="1200" kern="1200" dirty="0" smtClean="0">
              <a:solidFill>
                <a:schemeClr val="tx1"/>
              </a:solidFill>
              <a:latin typeface="Arial" charset="0"/>
              <a:ea typeface="+mn-ea"/>
              <a:cs typeface="+mn-cs"/>
            </a:endParaRPr>
          </a:p>
          <a:p>
            <a:pPr eaLnBrk="1" hangingPunct="1"/>
            <a:endParaRPr lang="en-US" altLang="es-MX" dirty="0" smtClean="0"/>
          </a:p>
        </p:txBody>
      </p:sp>
    </p:spTree>
    <p:extLst>
      <p:ext uri="{BB962C8B-B14F-4D97-AF65-F5344CB8AC3E}">
        <p14:creationId xmlns:p14="http://schemas.microsoft.com/office/powerpoint/2010/main" val="1358006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C6371C6-F129-4DF0-92B1-59E566C089D6}" type="slidenum">
              <a:rPr lang="es-ES" altLang="es-MX" smtClean="0"/>
              <a:pPr eaLnBrk="1" hangingPunct="1">
                <a:spcBef>
                  <a:spcPct val="0"/>
                </a:spcBef>
              </a:pPr>
              <a:t>12</a:t>
            </a:fld>
            <a:endParaRPr lang="es-ES" altLang="es-MX"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MX" altLang="es-MX" noProof="0" dirty="0" err="1" smtClean="0"/>
              <a:t>Zaro</a:t>
            </a:r>
            <a:r>
              <a:rPr lang="es-MX" altLang="es-MX" baseline="0" noProof="0" dirty="0" smtClean="0"/>
              <a:t> Vera (2001) retoma los conceptos de “domesticación” y “extranjerización” de Lawrence </a:t>
            </a:r>
            <a:r>
              <a:rPr lang="es-MX" altLang="es-MX" baseline="0" noProof="0" dirty="0" err="1" smtClean="0"/>
              <a:t>Venuti</a:t>
            </a:r>
            <a:r>
              <a:rPr lang="es-MX" altLang="es-MX" baseline="0" noProof="0" dirty="0" smtClean="0"/>
              <a:t> para hablar de dos enfoques al momento de traducir: “La domesticación consiste en traducir siguiendo un estilo claro, fluido y aceptable para el receptor de la cultura meta (CM), anulando todas las posibles dificultades derivadas de su carácter extraño o extranjero. La extranjerización es el proceso contrario: traducir manteniendo este carácter extraño en el texto meta (TM) aun cuando ello suponga adoptar un estilo opaco, poco claro y de difícil comprensión para el receptor de la CM” (55).   El mismo autor reflexiona sobre el hecho de que quienes ven una película subtitulada están “siempre consciente(s) de lo “extranjero” (55), mientras que los que ven una película doblada tendrán la ilusión de que se trata de un filme más cercano a su cultura.</a:t>
            </a:r>
            <a:endParaRPr lang="es-MX" altLang="es-MX" noProof="0" dirty="0" smtClean="0"/>
          </a:p>
        </p:txBody>
      </p:sp>
    </p:spTree>
    <p:extLst>
      <p:ext uri="{BB962C8B-B14F-4D97-AF65-F5344CB8AC3E}">
        <p14:creationId xmlns:p14="http://schemas.microsoft.com/office/powerpoint/2010/main" val="2622871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5496980-2D8B-45F5-9F3A-B28F181A8884}" type="slidenum">
              <a:rPr lang="es-ES" altLang="es-MX" smtClean="0"/>
              <a:pPr eaLnBrk="1" hangingPunct="1">
                <a:spcBef>
                  <a:spcPct val="0"/>
                </a:spcBef>
              </a:pPr>
              <a:t>13</a:t>
            </a:fld>
            <a:endParaRPr lang="es-ES" altLang="es-MX"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MX" dirty="0" smtClean="0"/>
              <a:t>Las</a:t>
            </a:r>
            <a:r>
              <a:rPr lang="en-US" altLang="es-MX" baseline="0" dirty="0" smtClean="0"/>
              <a:t> </a:t>
            </a:r>
            <a:r>
              <a:rPr lang="en-US" altLang="es-MX" baseline="0" dirty="0" err="1" smtClean="0"/>
              <a:t>pérdidas</a:t>
            </a:r>
            <a:r>
              <a:rPr lang="en-US" altLang="es-MX" baseline="0" dirty="0" smtClean="0"/>
              <a:t> </a:t>
            </a:r>
            <a:r>
              <a:rPr lang="en-US" altLang="es-MX" baseline="0" dirty="0" err="1" smtClean="0"/>
              <a:t>informativas</a:t>
            </a:r>
            <a:r>
              <a:rPr lang="en-US" altLang="es-MX" baseline="0" dirty="0" smtClean="0"/>
              <a:t> </a:t>
            </a:r>
            <a:r>
              <a:rPr lang="en-US" altLang="es-MX" baseline="0" dirty="0" err="1" smtClean="0"/>
              <a:t>tienen</a:t>
            </a:r>
            <a:r>
              <a:rPr lang="en-US" altLang="es-MX" baseline="0" dirty="0" smtClean="0"/>
              <a:t> </a:t>
            </a:r>
            <a:r>
              <a:rPr lang="en-US" altLang="es-MX" baseline="0" dirty="0" err="1" smtClean="0"/>
              <a:t>que</a:t>
            </a:r>
            <a:r>
              <a:rPr lang="en-US" altLang="es-MX" baseline="0" dirty="0" smtClean="0"/>
              <a:t> </a:t>
            </a:r>
            <a:r>
              <a:rPr lang="en-US" altLang="es-MX" baseline="0" dirty="0" err="1" smtClean="0"/>
              <a:t>ver</a:t>
            </a:r>
            <a:r>
              <a:rPr lang="en-US" altLang="es-MX" baseline="0" dirty="0" smtClean="0"/>
              <a:t> con </a:t>
            </a:r>
            <a:r>
              <a:rPr lang="en-US" altLang="es-MX" baseline="0" dirty="0" err="1" smtClean="0"/>
              <a:t>aquellos</a:t>
            </a:r>
            <a:r>
              <a:rPr lang="en-US" altLang="es-MX" baseline="0" dirty="0" smtClean="0"/>
              <a:t> </a:t>
            </a:r>
            <a:r>
              <a:rPr lang="en-US" altLang="es-MX" baseline="0" dirty="0" err="1" smtClean="0"/>
              <a:t>elementos</a:t>
            </a:r>
            <a:r>
              <a:rPr lang="en-US" altLang="es-MX" baseline="0" dirty="0" smtClean="0"/>
              <a:t> </a:t>
            </a:r>
            <a:r>
              <a:rPr lang="en-US" altLang="es-MX" baseline="0" dirty="0" err="1" smtClean="0"/>
              <a:t>que</a:t>
            </a:r>
            <a:r>
              <a:rPr lang="en-US" altLang="es-MX" baseline="0" dirty="0" smtClean="0"/>
              <a:t>  no </a:t>
            </a:r>
            <a:r>
              <a:rPr lang="en-US" altLang="es-MX" baseline="0" dirty="0" err="1" smtClean="0"/>
              <a:t>podrán</a:t>
            </a:r>
            <a:r>
              <a:rPr lang="en-US" altLang="es-MX" baseline="0" dirty="0" smtClean="0"/>
              <a:t> </a:t>
            </a:r>
            <a:r>
              <a:rPr lang="en-US" altLang="es-MX" baseline="0" dirty="0" err="1" smtClean="0"/>
              <a:t>transferirse</a:t>
            </a:r>
            <a:r>
              <a:rPr lang="en-US" altLang="es-MX" baseline="0" dirty="0" smtClean="0"/>
              <a:t> </a:t>
            </a:r>
            <a:r>
              <a:rPr lang="en-US" altLang="es-MX" baseline="0" dirty="0" err="1" smtClean="0"/>
              <a:t>por</a:t>
            </a:r>
            <a:r>
              <a:rPr lang="en-US" altLang="es-MX" baseline="0" dirty="0" smtClean="0"/>
              <a:t> no </a:t>
            </a:r>
            <a:r>
              <a:rPr lang="en-US" altLang="es-MX" baseline="0" dirty="0" err="1" smtClean="0"/>
              <a:t>encontrarse</a:t>
            </a:r>
            <a:r>
              <a:rPr lang="en-US" altLang="es-MX" baseline="0" dirty="0" smtClean="0"/>
              <a:t> </a:t>
            </a:r>
            <a:r>
              <a:rPr lang="en-US" altLang="es-MX" baseline="0" dirty="0" err="1" smtClean="0"/>
              <a:t>equivalencias</a:t>
            </a:r>
            <a:r>
              <a:rPr lang="en-US" altLang="es-MX" baseline="0" dirty="0" smtClean="0"/>
              <a:t> </a:t>
            </a:r>
            <a:r>
              <a:rPr lang="en-US" altLang="es-MX" baseline="0" dirty="0" err="1" smtClean="0"/>
              <a:t>funcionales</a:t>
            </a:r>
            <a:r>
              <a:rPr lang="en-US" altLang="es-MX" baseline="0" dirty="0" smtClean="0"/>
              <a:t>, </a:t>
            </a:r>
            <a:r>
              <a:rPr lang="en-US" altLang="es-MX" baseline="0" dirty="0" err="1" smtClean="0"/>
              <a:t>elementos</a:t>
            </a:r>
            <a:r>
              <a:rPr lang="en-US" altLang="es-MX" baseline="0" dirty="0" smtClean="0"/>
              <a:t> </a:t>
            </a:r>
            <a:r>
              <a:rPr lang="en-US" altLang="es-MX" baseline="0" dirty="0" err="1" smtClean="0"/>
              <a:t>normalmente</a:t>
            </a:r>
            <a:r>
              <a:rPr lang="en-US" altLang="es-MX" baseline="0" dirty="0" smtClean="0"/>
              <a:t> </a:t>
            </a:r>
            <a:r>
              <a:rPr lang="en-US" altLang="es-MX" baseline="0" dirty="0" err="1" smtClean="0"/>
              <a:t>relacionados</a:t>
            </a:r>
            <a:r>
              <a:rPr lang="en-US" altLang="es-MX" baseline="0" dirty="0" smtClean="0"/>
              <a:t> con la </a:t>
            </a:r>
            <a:r>
              <a:rPr lang="en-US" altLang="es-MX" baseline="0" dirty="0" err="1" smtClean="0"/>
              <a:t>cultura</a:t>
            </a:r>
            <a:r>
              <a:rPr lang="en-US" altLang="es-MX" baseline="0" dirty="0" smtClean="0"/>
              <a:t> </a:t>
            </a:r>
            <a:r>
              <a:rPr lang="en-US" altLang="es-MX" baseline="0" dirty="0" err="1" smtClean="0"/>
              <a:t>origen</a:t>
            </a:r>
            <a:r>
              <a:rPr lang="en-US" altLang="es-MX" baseline="0" dirty="0" smtClean="0"/>
              <a:t> </a:t>
            </a:r>
            <a:r>
              <a:rPr lang="en-US" altLang="es-MX" baseline="0" dirty="0" err="1" smtClean="0"/>
              <a:t>que</a:t>
            </a:r>
            <a:r>
              <a:rPr lang="en-US" altLang="es-MX" baseline="0" dirty="0" smtClean="0"/>
              <a:t> </a:t>
            </a:r>
            <a:r>
              <a:rPr lang="en-US" altLang="es-MX" baseline="0" dirty="0" err="1" smtClean="0"/>
              <a:t>inevitablemente</a:t>
            </a:r>
            <a:r>
              <a:rPr lang="en-US" altLang="es-MX" baseline="0" dirty="0" smtClean="0"/>
              <a:t> </a:t>
            </a:r>
            <a:r>
              <a:rPr lang="en-US" altLang="es-MX" baseline="0" dirty="0" err="1" smtClean="0"/>
              <a:t>quedarán</a:t>
            </a:r>
            <a:r>
              <a:rPr lang="en-US" altLang="es-MX" baseline="0" dirty="0" smtClean="0"/>
              <a:t> </a:t>
            </a:r>
            <a:r>
              <a:rPr lang="en-US" altLang="es-MX" baseline="0" dirty="0" err="1" smtClean="0"/>
              <a:t>perdidos</a:t>
            </a:r>
            <a:r>
              <a:rPr lang="en-US" altLang="es-MX" baseline="0" dirty="0" smtClean="0"/>
              <a:t> </a:t>
            </a:r>
            <a:r>
              <a:rPr lang="en-US" altLang="es-MX" baseline="0" dirty="0" err="1" smtClean="0"/>
              <a:t>en</a:t>
            </a:r>
            <a:r>
              <a:rPr lang="en-US" altLang="es-MX" baseline="0" dirty="0" smtClean="0"/>
              <a:t> el </a:t>
            </a:r>
            <a:r>
              <a:rPr lang="en-US" altLang="es-MX" baseline="0" dirty="0" err="1" smtClean="0"/>
              <a:t>proceso</a:t>
            </a:r>
            <a:r>
              <a:rPr lang="en-US" altLang="es-MX" baseline="0" dirty="0" smtClean="0"/>
              <a:t> de </a:t>
            </a:r>
            <a:r>
              <a:rPr lang="en-US" altLang="es-MX" baseline="0" dirty="0" err="1" smtClean="0"/>
              <a:t>traducción</a:t>
            </a:r>
            <a:r>
              <a:rPr lang="en-US" altLang="es-MX" baseline="0" dirty="0" smtClean="0"/>
              <a:t>.</a:t>
            </a:r>
          </a:p>
          <a:p>
            <a:pPr eaLnBrk="1" hangingPunct="1"/>
            <a:r>
              <a:rPr lang="en-US" altLang="es-MX" baseline="0" dirty="0" smtClean="0"/>
              <a:t>Las </a:t>
            </a:r>
            <a:r>
              <a:rPr lang="en-US" altLang="es-MX" baseline="0" dirty="0" err="1" smtClean="0"/>
              <a:t>pérdidas</a:t>
            </a:r>
            <a:r>
              <a:rPr lang="en-US" altLang="es-MX" baseline="0" dirty="0" smtClean="0"/>
              <a:t> </a:t>
            </a:r>
            <a:r>
              <a:rPr lang="en-US" altLang="es-MX" baseline="0" dirty="0" err="1" smtClean="0"/>
              <a:t>estéticas</a:t>
            </a:r>
            <a:r>
              <a:rPr lang="en-US" altLang="es-MX" baseline="0" dirty="0" smtClean="0"/>
              <a:t> </a:t>
            </a:r>
            <a:r>
              <a:rPr lang="en-US" altLang="es-MX" baseline="0" dirty="0" err="1" smtClean="0"/>
              <a:t>pueden</a:t>
            </a:r>
            <a:r>
              <a:rPr lang="en-US" altLang="es-MX" baseline="0" dirty="0" smtClean="0"/>
              <a:t> </a:t>
            </a:r>
            <a:r>
              <a:rPr lang="en-US" altLang="es-MX" baseline="0" dirty="0" err="1" smtClean="0"/>
              <a:t>estar</a:t>
            </a:r>
            <a:r>
              <a:rPr lang="en-US" altLang="es-MX" baseline="0" dirty="0" smtClean="0"/>
              <a:t> </a:t>
            </a:r>
            <a:r>
              <a:rPr lang="en-US" altLang="es-MX" baseline="0" dirty="0" err="1" smtClean="0"/>
              <a:t>ligadas</a:t>
            </a:r>
            <a:r>
              <a:rPr lang="en-US" altLang="es-MX" baseline="0" dirty="0" smtClean="0"/>
              <a:t> a los </a:t>
            </a:r>
            <a:r>
              <a:rPr lang="en-US" altLang="es-MX" baseline="0" dirty="0" err="1" smtClean="0"/>
              <a:t>usos</a:t>
            </a:r>
            <a:r>
              <a:rPr lang="en-US" altLang="es-MX" baseline="0" dirty="0" smtClean="0"/>
              <a:t> </a:t>
            </a:r>
            <a:r>
              <a:rPr lang="en-US" altLang="es-MX" baseline="0" dirty="0" err="1" smtClean="0"/>
              <a:t>linguísticos</a:t>
            </a:r>
            <a:r>
              <a:rPr lang="en-US" altLang="es-MX" baseline="0" dirty="0" smtClean="0"/>
              <a:t> </a:t>
            </a:r>
            <a:r>
              <a:rPr lang="en-US" altLang="es-MX" baseline="0" dirty="0" err="1" smtClean="0"/>
              <a:t>originales</a:t>
            </a:r>
            <a:r>
              <a:rPr lang="en-US" altLang="es-MX" baseline="0" dirty="0" smtClean="0"/>
              <a:t> </a:t>
            </a:r>
            <a:r>
              <a:rPr lang="en-US" altLang="es-MX" baseline="0" dirty="0" err="1" smtClean="0"/>
              <a:t>que</a:t>
            </a:r>
            <a:r>
              <a:rPr lang="en-US" altLang="es-MX" baseline="0" dirty="0" smtClean="0"/>
              <a:t> </a:t>
            </a:r>
            <a:r>
              <a:rPr lang="en-US" altLang="es-MX" baseline="0" dirty="0" err="1" smtClean="0"/>
              <a:t>tienen</a:t>
            </a:r>
            <a:r>
              <a:rPr lang="en-US" altLang="es-MX" baseline="0" dirty="0" smtClean="0"/>
              <a:t> </a:t>
            </a:r>
            <a:r>
              <a:rPr lang="en-US" altLang="es-MX" baseline="0" dirty="0" err="1" smtClean="0"/>
              <a:t>funciones</a:t>
            </a:r>
            <a:r>
              <a:rPr lang="en-US" altLang="es-MX" baseline="0" dirty="0" smtClean="0"/>
              <a:t> </a:t>
            </a:r>
            <a:r>
              <a:rPr lang="en-US" altLang="es-MX" baseline="0" dirty="0" err="1" smtClean="0"/>
              <a:t>poéticas</a:t>
            </a:r>
            <a:r>
              <a:rPr lang="en-US" altLang="es-MX" baseline="0" dirty="0" smtClean="0"/>
              <a:t>, a </a:t>
            </a:r>
            <a:r>
              <a:rPr lang="en-US" altLang="es-MX" baseline="0" dirty="0" err="1" smtClean="0"/>
              <a:t>las</a:t>
            </a:r>
            <a:r>
              <a:rPr lang="en-US" altLang="es-MX" baseline="0" dirty="0" smtClean="0"/>
              <a:t> </a:t>
            </a:r>
            <a:r>
              <a:rPr lang="en-US" altLang="es-MX" baseline="0" dirty="0" err="1" smtClean="0"/>
              <a:t>metáforas</a:t>
            </a:r>
            <a:r>
              <a:rPr lang="en-US" altLang="es-MX" baseline="0" dirty="0" smtClean="0"/>
              <a:t>, a </a:t>
            </a:r>
            <a:r>
              <a:rPr lang="en-US" altLang="es-MX" baseline="0" dirty="0" err="1" smtClean="0"/>
              <a:t>las</a:t>
            </a:r>
            <a:r>
              <a:rPr lang="en-US" altLang="es-MX" baseline="0" dirty="0" smtClean="0"/>
              <a:t> </a:t>
            </a:r>
            <a:r>
              <a:rPr lang="en-US" altLang="es-MX" baseline="0" dirty="0" err="1" smtClean="0"/>
              <a:t>rimas</a:t>
            </a:r>
            <a:r>
              <a:rPr lang="en-US" altLang="es-MX" baseline="0" dirty="0" smtClean="0"/>
              <a:t>, a </a:t>
            </a:r>
            <a:r>
              <a:rPr lang="en-US" altLang="es-MX" baseline="0" dirty="0" err="1" smtClean="0"/>
              <a:t>las</a:t>
            </a:r>
            <a:r>
              <a:rPr lang="en-US" altLang="es-MX" baseline="0" dirty="0" smtClean="0"/>
              <a:t> </a:t>
            </a:r>
            <a:r>
              <a:rPr lang="en-US" altLang="es-MX" baseline="0" dirty="0" err="1" smtClean="0"/>
              <a:t>onomatopeyas</a:t>
            </a:r>
            <a:r>
              <a:rPr lang="en-US" altLang="es-MX" baseline="0" dirty="0" smtClean="0"/>
              <a:t>, etc., </a:t>
            </a:r>
            <a:r>
              <a:rPr lang="en-US" altLang="es-MX" baseline="0" dirty="0" err="1" smtClean="0"/>
              <a:t>que</a:t>
            </a:r>
            <a:r>
              <a:rPr lang="en-US" altLang="es-MX" baseline="0" dirty="0" smtClean="0"/>
              <a:t> no se </a:t>
            </a:r>
            <a:r>
              <a:rPr lang="en-US" altLang="es-MX" baseline="0" dirty="0" err="1" smtClean="0"/>
              <a:t>logran</a:t>
            </a:r>
            <a:r>
              <a:rPr lang="en-US" altLang="es-MX" baseline="0" dirty="0" smtClean="0"/>
              <a:t> </a:t>
            </a:r>
            <a:r>
              <a:rPr lang="en-US" altLang="es-MX" baseline="0" dirty="0" err="1" smtClean="0"/>
              <a:t>recrear</a:t>
            </a:r>
            <a:r>
              <a:rPr lang="en-US" altLang="es-MX" baseline="0" dirty="0" smtClean="0"/>
              <a:t> </a:t>
            </a:r>
            <a:r>
              <a:rPr lang="en-US" altLang="es-MX" baseline="0" dirty="0" err="1" smtClean="0"/>
              <a:t>en</a:t>
            </a:r>
            <a:r>
              <a:rPr lang="en-US" altLang="es-MX" baseline="0" dirty="0" smtClean="0"/>
              <a:t> la </a:t>
            </a:r>
            <a:r>
              <a:rPr lang="en-US" altLang="es-MX" baseline="0" dirty="0" err="1" smtClean="0"/>
              <a:t>lengua</a:t>
            </a:r>
            <a:r>
              <a:rPr lang="en-US" altLang="es-MX" baseline="0" dirty="0" smtClean="0"/>
              <a:t> meta.</a:t>
            </a:r>
          </a:p>
          <a:p>
            <a:pPr eaLnBrk="1" hangingPunct="1"/>
            <a:r>
              <a:rPr lang="en-US" altLang="es-MX" baseline="0" dirty="0" smtClean="0"/>
              <a:t>Las </a:t>
            </a:r>
            <a:r>
              <a:rPr lang="en-US" altLang="es-MX" baseline="0" dirty="0" err="1" smtClean="0"/>
              <a:t>pérdidas</a:t>
            </a:r>
            <a:r>
              <a:rPr lang="en-US" altLang="es-MX" baseline="0" dirty="0" smtClean="0"/>
              <a:t> </a:t>
            </a:r>
            <a:r>
              <a:rPr lang="en-US" altLang="es-MX" baseline="0" dirty="0" err="1" smtClean="0"/>
              <a:t>emocionales</a:t>
            </a:r>
            <a:r>
              <a:rPr lang="en-US" altLang="es-MX" baseline="0" dirty="0" smtClean="0"/>
              <a:t> </a:t>
            </a:r>
            <a:r>
              <a:rPr lang="en-US" altLang="es-MX" baseline="0" dirty="0" err="1" smtClean="0"/>
              <a:t>están</a:t>
            </a:r>
            <a:r>
              <a:rPr lang="en-US" altLang="es-MX" baseline="0" dirty="0" smtClean="0"/>
              <a:t> </a:t>
            </a:r>
            <a:r>
              <a:rPr lang="en-US" altLang="es-MX" baseline="0" dirty="0" err="1" smtClean="0"/>
              <a:t>estrechamente</a:t>
            </a:r>
            <a:r>
              <a:rPr lang="en-US" altLang="es-MX" baseline="0" dirty="0" smtClean="0"/>
              <a:t> </a:t>
            </a:r>
            <a:r>
              <a:rPr lang="en-US" altLang="es-MX" baseline="0" dirty="0" err="1" smtClean="0"/>
              <a:t>ligadas</a:t>
            </a:r>
            <a:r>
              <a:rPr lang="en-US" altLang="es-MX" baseline="0" dirty="0" smtClean="0"/>
              <a:t> a lo </a:t>
            </a:r>
            <a:r>
              <a:rPr lang="en-US" altLang="es-MX" baseline="0" dirty="0" err="1" smtClean="0"/>
              <a:t>que</a:t>
            </a:r>
            <a:r>
              <a:rPr lang="en-US" altLang="es-MX" baseline="0" dirty="0" smtClean="0"/>
              <a:t> </a:t>
            </a:r>
            <a:r>
              <a:rPr lang="en-US" altLang="es-MX" baseline="0" dirty="0" err="1" smtClean="0"/>
              <a:t>en</a:t>
            </a:r>
            <a:r>
              <a:rPr lang="en-US" altLang="es-MX" baseline="0" dirty="0" smtClean="0"/>
              <a:t> la </a:t>
            </a:r>
            <a:r>
              <a:rPr lang="en-US" altLang="es-MX" baseline="0" dirty="0" err="1" smtClean="0"/>
              <a:t>lengua</a:t>
            </a:r>
            <a:r>
              <a:rPr lang="en-US" altLang="es-MX" baseline="0" dirty="0" smtClean="0"/>
              <a:t> y </a:t>
            </a:r>
            <a:r>
              <a:rPr lang="en-US" altLang="es-MX" baseline="0" dirty="0" err="1" smtClean="0"/>
              <a:t>cultura</a:t>
            </a:r>
            <a:r>
              <a:rPr lang="en-US" altLang="es-MX" baseline="0" dirty="0" smtClean="0"/>
              <a:t> </a:t>
            </a:r>
            <a:r>
              <a:rPr lang="en-US" altLang="es-MX" baseline="0" dirty="0" err="1" smtClean="0"/>
              <a:t>origen</a:t>
            </a:r>
            <a:r>
              <a:rPr lang="en-US" altLang="es-MX" baseline="0" dirty="0" smtClean="0"/>
              <a:t> </a:t>
            </a:r>
            <a:r>
              <a:rPr lang="en-US" altLang="es-MX" baseline="0" dirty="0" err="1" smtClean="0"/>
              <a:t>apela</a:t>
            </a:r>
            <a:r>
              <a:rPr lang="en-US" altLang="es-MX" baseline="0" dirty="0" smtClean="0"/>
              <a:t> a </a:t>
            </a:r>
            <a:r>
              <a:rPr lang="en-US" altLang="es-MX" baseline="0" dirty="0" err="1" smtClean="0"/>
              <a:t>algún</a:t>
            </a:r>
            <a:r>
              <a:rPr lang="en-US" altLang="es-MX" baseline="0" dirty="0" smtClean="0"/>
              <a:t> </a:t>
            </a:r>
            <a:r>
              <a:rPr lang="en-US" altLang="es-MX" baseline="0" dirty="0" err="1" smtClean="0"/>
              <a:t>sentimiento</a:t>
            </a:r>
            <a:r>
              <a:rPr lang="en-US" altLang="es-MX" baseline="0" dirty="0" smtClean="0"/>
              <a:t>, </a:t>
            </a:r>
            <a:r>
              <a:rPr lang="en-US" altLang="es-MX" baseline="0" dirty="0" err="1" smtClean="0"/>
              <a:t>pero</a:t>
            </a:r>
            <a:r>
              <a:rPr lang="en-US" altLang="es-MX" baseline="0" dirty="0" smtClean="0"/>
              <a:t> </a:t>
            </a:r>
            <a:r>
              <a:rPr lang="en-US" altLang="es-MX" baseline="0" dirty="0" err="1" smtClean="0"/>
              <a:t>que</a:t>
            </a:r>
            <a:r>
              <a:rPr lang="en-US" altLang="es-MX" baseline="0" dirty="0" smtClean="0"/>
              <a:t> no </a:t>
            </a:r>
            <a:r>
              <a:rPr lang="en-US" altLang="es-MX" baseline="0" dirty="0" err="1" smtClean="0"/>
              <a:t>llegará</a:t>
            </a:r>
            <a:r>
              <a:rPr lang="en-US" altLang="es-MX" baseline="0" dirty="0" smtClean="0"/>
              <a:t> a los </a:t>
            </a:r>
            <a:r>
              <a:rPr lang="en-US" altLang="es-MX" baseline="0" dirty="0" err="1" smtClean="0"/>
              <a:t>espectadores</a:t>
            </a:r>
            <a:r>
              <a:rPr lang="en-US" altLang="es-MX" baseline="0" dirty="0" smtClean="0"/>
              <a:t> meta, sea </a:t>
            </a:r>
            <a:r>
              <a:rPr lang="en-US" altLang="es-MX" baseline="0" dirty="0" err="1" smtClean="0"/>
              <a:t>por</a:t>
            </a:r>
            <a:r>
              <a:rPr lang="en-US" altLang="es-MX" baseline="0" dirty="0" smtClean="0"/>
              <a:t> </a:t>
            </a:r>
            <a:r>
              <a:rPr lang="en-US" altLang="es-MX" baseline="0" dirty="0" err="1" smtClean="0"/>
              <a:t>diferencias</a:t>
            </a:r>
            <a:r>
              <a:rPr lang="en-US" altLang="es-MX" baseline="0" dirty="0" smtClean="0"/>
              <a:t> </a:t>
            </a:r>
            <a:r>
              <a:rPr lang="en-US" altLang="es-MX" baseline="0" dirty="0" err="1" smtClean="0"/>
              <a:t>culturales</a:t>
            </a:r>
            <a:r>
              <a:rPr lang="en-US" altLang="es-MX" baseline="0" dirty="0" smtClean="0"/>
              <a:t>, sea </a:t>
            </a:r>
            <a:r>
              <a:rPr lang="en-US" altLang="es-MX" baseline="0" dirty="0" err="1" smtClean="0"/>
              <a:t>porque</a:t>
            </a:r>
            <a:r>
              <a:rPr lang="en-US" altLang="es-MX" baseline="0" dirty="0" smtClean="0"/>
              <a:t> el </a:t>
            </a:r>
            <a:r>
              <a:rPr lang="en-US" altLang="es-MX" baseline="0" dirty="0" err="1" smtClean="0"/>
              <a:t>doblaje</a:t>
            </a:r>
            <a:r>
              <a:rPr lang="en-US" altLang="es-MX" baseline="0" dirty="0" smtClean="0"/>
              <a:t> </a:t>
            </a:r>
            <a:r>
              <a:rPr lang="en-US" altLang="es-MX" baseline="0" dirty="0" err="1" smtClean="0"/>
              <a:t>elimina</a:t>
            </a:r>
            <a:r>
              <a:rPr lang="en-US" altLang="es-MX" baseline="0" dirty="0" smtClean="0"/>
              <a:t> la </a:t>
            </a:r>
            <a:r>
              <a:rPr lang="en-US" altLang="es-MX" baseline="0" dirty="0" err="1" smtClean="0"/>
              <a:t>emotividad</a:t>
            </a:r>
            <a:r>
              <a:rPr lang="en-US" altLang="es-MX" baseline="0" dirty="0" smtClean="0"/>
              <a:t> original de </a:t>
            </a:r>
            <a:r>
              <a:rPr lang="en-US" altLang="es-MX" baseline="0" dirty="0" err="1" smtClean="0"/>
              <a:t>las</a:t>
            </a:r>
            <a:r>
              <a:rPr lang="en-US" altLang="es-MX" baseline="0" dirty="0" smtClean="0"/>
              <a:t> </a:t>
            </a:r>
            <a:r>
              <a:rPr lang="en-US" altLang="es-MX" baseline="0" dirty="0" err="1" smtClean="0"/>
              <a:t>voces</a:t>
            </a:r>
            <a:r>
              <a:rPr lang="en-US" altLang="es-MX" baseline="0" dirty="0" smtClean="0"/>
              <a:t>.</a:t>
            </a:r>
            <a:endParaRPr lang="en-US" altLang="es-MX" dirty="0" smtClean="0"/>
          </a:p>
        </p:txBody>
      </p:sp>
    </p:spTree>
    <p:extLst>
      <p:ext uri="{BB962C8B-B14F-4D97-AF65-F5344CB8AC3E}">
        <p14:creationId xmlns:p14="http://schemas.microsoft.com/office/powerpoint/2010/main" val="724281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222F12A-2FCA-45D3-A8EF-B9CB21F43C73}" type="slidenum">
              <a:rPr lang="es-ES" altLang="es-MX" smtClean="0"/>
              <a:pPr eaLnBrk="1" hangingPunct="1">
                <a:spcBef>
                  <a:spcPct val="0"/>
                </a:spcBef>
              </a:pPr>
              <a:t>14</a:t>
            </a:fld>
            <a:endParaRPr lang="es-ES" altLang="es-MX"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MX" altLang="es-MX" noProof="0" dirty="0" smtClean="0"/>
              <a:t>Palencia a este respecto afirma lo siguiente: “Por una parte, se produce</a:t>
            </a:r>
            <a:r>
              <a:rPr lang="es-MX" altLang="es-MX" baseline="0" noProof="0" dirty="0" smtClean="0"/>
              <a:t> la mutilaciòn de un elemento de la banda sonora: la pista de diálogos originales que suele gragarse en previsiòn de esta transformaciòn. Un elemento es sustraído a la obra original, para ser suplantado por otro elemento nuevo. Este nuevo elemento, la nueva pista con las voces dobladoras, tendrá, por una parte, un componente de semejanza, que le permite ser apto para la sustituciòn y. por otra, un componente de diferencia que viene a dar sentido a la necesidad de sustitución. El componente de semejanza está referido a los significados, es decir al contenido semántico de los diálogos, que, sin embargo, como ya hemos adelantado, no será idéntico. Podríamos decir que el componente de diferencia está referido a sus significantes, es decir, a la lengua, portadora y la voz. Pero, si, como hemos dicho, la expresión oral lleva asociada lo que se ha definico como “expresión fonoestética” y si estamos de acuerdo con que una nueva voz con una nueva lengua implicará la variación en el ritmo y los silencios como rasgos expresivos del discurso oral, es de esperar que la nueva voz, no sólo hará variar el componente significante, sino que producirá cambios, aunque solo sean matices, en el referido al significado” </a:t>
            </a:r>
            <a:r>
              <a:rPr lang="es-MX" altLang="es-MX" noProof="0" dirty="0" smtClean="0"/>
              <a:t>(2002:22-23).</a:t>
            </a:r>
          </a:p>
        </p:txBody>
      </p:sp>
    </p:spTree>
    <p:extLst>
      <p:ext uri="{BB962C8B-B14F-4D97-AF65-F5344CB8AC3E}">
        <p14:creationId xmlns:p14="http://schemas.microsoft.com/office/powerpoint/2010/main" val="2452856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79504D8-E655-41D7-BEDC-FDB601DB3474}" type="slidenum">
              <a:rPr lang="es-ES" altLang="es-MX" smtClean="0"/>
              <a:pPr eaLnBrk="1" hangingPunct="1">
                <a:spcBef>
                  <a:spcPct val="0"/>
                </a:spcBef>
              </a:pPr>
              <a:t>15</a:t>
            </a:fld>
            <a:endParaRPr lang="es-ES" altLang="es-MX"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sz="1200" kern="1200" dirty="0" smtClean="0">
                <a:solidFill>
                  <a:schemeClr val="tx1"/>
                </a:solidFill>
                <a:effectLst/>
                <a:latin typeface="Arial" charset="0"/>
                <a:ea typeface="+mn-ea"/>
                <a:cs typeface="+mn-cs"/>
              </a:rPr>
              <a:t>Los siguientes son elementos para</a:t>
            </a:r>
            <a:r>
              <a:rPr lang="es-MX" sz="1200" kern="1200" baseline="0" dirty="0" smtClean="0">
                <a:solidFill>
                  <a:schemeClr val="tx1"/>
                </a:solidFill>
                <a:effectLst/>
                <a:latin typeface="Arial" charset="0"/>
                <a:ea typeface="+mn-ea"/>
                <a:cs typeface="+mn-cs"/>
              </a:rPr>
              <a:t> discutir con los estudiantes:  </a:t>
            </a:r>
            <a:r>
              <a:rPr lang="es-MX" sz="1200" kern="1200" dirty="0" smtClean="0">
                <a:solidFill>
                  <a:schemeClr val="tx1"/>
                </a:solidFill>
                <a:effectLst/>
                <a:latin typeface="Arial" charset="0"/>
                <a:ea typeface="+mn-ea"/>
                <a:cs typeface="+mn-cs"/>
              </a:rPr>
              <a:t>“El primer paso en el proceso del doblaje lo constituye la traducción. Pero se trata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de una traducción no estricta en la medida en que los diálogos son adaptados y subordinados 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la exigencia de la sincronización sonido/imagen. Tanto a la traducción para la subtitulación</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como para el doblaje se le considera una traducción subordinada.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Esta adaptación se produce a partir de una traducción “sui generis” que,</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recuperando el sentido de los contenidos semánticos, traduce de la manera más plausible al</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uso de la lengua (el habla) en que será doblado el producto y los subordina a las exigencias y</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posibilidades de sincronización con la imagen. De tal manera que esta primera modificación</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en la serie de cambios a los que hemos aludido, implica ya una transformación cualitativa.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Una transformación cualitativa que, sin embargo, intentará, hasta los límites que impone la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necesidad de sincronización, transmitir idénticos significados. Tanto en la </a:t>
            </a:r>
            <a:r>
              <a:rPr lang="es-MX" sz="1200" kern="1200" dirty="0" err="1" smtClean="0">
                <a:solidFill>
                  <a:schemeClr val="tx1"/>
                </a:solidFill>
                <a:effectLst/>
                <a:latin typeface="Arial" charset="0"/>
                <a:ea typeface="+mn-ea"/>
                <a:cs typeface="+mn-cs"/>
              </a:rPr>
              <a:t>subtitulación</a:t>
            </a:r>
            <a:r>
              <a:rPr lang="es-MX" sz="1200" kern="1200" dirty="0" smtClean="0">
                <a:solidFill>
                  <a:schemeClr val="tx1"/>
                </a:solidFill>
                <a:effectLst/>
                <a:latin typeface="Arial" charset="0"/>
                <a:ea typeface="+mn-ea"/>
                <a:cs typeface="+mn-cs"/>
              </a:rPr>
              <a:t> como en el doblaje, la traducción propiamente dicha,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está sometida a una transferencia no sólo lingüística, sino cultural. De manera que en ambos</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métodos se da un proceso de adaptación no sólo lexicológico, sino de hablas locales e incluso</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adaptaciones en la forma de hablar o el empleo de determinados modismos de algunos</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personajes que, a juicio de las empresas dobladoras o subtituladoras, perfilan mejor para la</a:t>
            </a:r>
            <a:r>
              <a:rPr lang="es-MX" sz="1200" kern="1200" baseline="0" dirty="0" smtClean="0">
                <a:solidFill>
                  <a:schemeClr val="tx1"/>
                </a:solidFill>
                <a:effectLst/>
                <a:latin typeface="Arial" charset="0"/>
                <a:ea typeface="+mn-ea"/>
                <a:cs typeface="+mn-cs"/>
              </a:rPr>
              <a:t> </a:t>
            </a:r>
            <a:r>
              <a:rPr lang="es-MX" sz="1200" kern="1200" dirty="0" smtClean="0">
                <a:solidFill>
                  <a:schemeClr val="tx1"/>
                </a:solidFill>
                <a:effectLst/>
                <a:latin typeface="Arial" charset="0"/>
                <a:ea typeface="+mn-ea"/>
                <a:cs typeface="+mn-cs"/>
              </a:rPr>
              <a:t>cultura destinataria, el estereotipo que en algún grado, todo personaje de ficción ofrece”</a:t>
            </a:r>
            <a:r>
              <a:rPr lang="es-MX" sz="1200" kern="1200" baseline="0" dirty="0" smtClean="0">
                <a:solidFill>
                  <a:schemeClr val="tx1"/>
                </a:solidFill>
                <a:effectLst/>
                <a:latin typeface="Arial" charset="0"/>
                <a:ea typeface="+mn-ea"/>
                <a:cs typeface="+mn-cs"/>
              </a:rPr>
              <a:t> (Palencia, 2002:32)</a:t>
            </a:r>
            <a:endParaRPr lang="es-MX" sz="1200" kern="1200" dirty="0" smtClean="0">
              <a:solidFill>
                <a:schemeClr val="tx1"/>
              </a:solidFill>
              <a:effectLst/>
              <a:latin typeface="Arial" charset="0"/>
              <a:ea typeface="+mn-ea"/>
              <a:cs typeface="+mn-cs"/>
            </a:endParaRPr>
          </a:p>
        </p:txBody>
      </p:sp>
    </p:spTree>
    <p:extLst>
      <p:ext uri="{BB962C8B-B14F-4D97-AF65-F5344CB8AC3E}">
        <p14:creationId xmlns:p14="http://schemas.microsoft.com/office/powerpoint/2010/main" val="3051848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altLang="es-MX" sz="1200" b="0" dirty="0" smtClean="0">
                <a:solidFill>
                  <a:schemeClr val="tx1"/>
                </a:solidFill>
              </a:rPr>
              <a:t>En el proceso traductológico del </a:t>
            </a:r>
            <a:r>
              <a:rPr lang="es-MX" altLang="es-MX" sz="1200" u="sng" dirty="0" smtClean="0">
                <a:solidFill>
                  <a:schemeClr val="tx1"/>
                </a:solidFill>
              </a:rPr>
              <a:t>doblaje</a:t>
            </a:r>
            <a:r>
              <a:rPr lang="es-MX" altLang="es-MX" sz="1200" dirty="0" smtClean="0">
                <a:solidFill>
                  <a:schemeClr val="tx1"/>
                </a:solidFill>
              </a:rPr>
              <a:t> </a:t>
            </a:r>
            <a:r>
              <a:rPr lang="es-MX" altLang="es-MX" sz="1200" b="0" dirty="0" smtClean="0">
                <a:solidFill>
                  <a:schemeClr val="tx1"/>
                </a:solidFill>
              </a:rPr>
              <a:t>de una película primero se realiza la traducción conceptual, es decir la que atiende a</a:t>
            </a:r>
            <a:r>
              <a:rPr lang="es-MX" altLang="es-MX" sz="1200" b="0" baseline="0" dirty="0" smtClean="0">
                <a:solidFill>
                  <a:schemeClr val="tx1"/>
                </a:solidFill>
              </a:rPr>
              <a:t> la fidelidad al contenid,</a:t>
            </a:r>
            <a:r>
              <a:rPr lang="es-MX" altLang="es-MX" sz="1200" b="0" dirty="0" smtClean="0">
                <a:solidFill>
                  <a:schemeClr val="tx1"/>
                </a:solidFill>
              </a:rPr>
              <a:t> y después se procede a la traducción sincrónica, que como su nombre indica, sincroniza el contenido para hacer parecer que el personaje está hablando en la lengua terminal y no en la origen.</a:t>
            </a:r>
            <a:endParaRPr lang="es-MX"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16</a:t>
            </a:fld>
            <a:endParaRPr lang="es-ES"/>
          </a:p>
        </p:txBody>
      </p:sp>
    </p:spTree>
    <p:extLst>
      <p:ext uri="{BB962C8B-B14F-4D97-AF65-F5344CB8AC3E}">
        <p14:creationId xmlns:p14="http://schemas.microsoft.com/office/powerpoint/2010/main" val="3325557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CC139-5F7A-423A-992C-8085552A2F2C}" type="slidenum">
              <a:rPr lang="es-ES" altLang="es-MX" smtClean="0"/>
              <a:pPr eaLnBrk="1" hangingPunct="1">
                <a:spcBef>
                  <a:spcPct val="0"/>
                </a:spcBef>
              </a:pPr>
              <a:t>17</a:t>
            </a:fld>
            <a:endParaRPr lang="es-ES" altLang="es-MX"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El texto a traducir está indisolublemente ligado a la imagen, y por lo tanto también está subordinado a la imagen</a:t>
            </a:r>
            <a:r>
              <a:rPr lang="es-MX" altLang="es-MX" sz="700" kern="1200" baseline="0" dirty="0" smtClean="0">
                <a:solidFill>
                  <a:schemeClr val="tx1"/>
                </a:solidFill>
                <a:latin typeface="Arial" charset="0"/>
                <a:ea typeface="+mn-ea"/>
                <a:cs typeface="+mn-cs"/>
              </a:rPr>
              <a:t> por tratarse de un producto AUDIOVISUAL, cualquier alteración que se proponga en la traducción debe tener en cuenta la imagen para evitar incoherencias en la trama</a:t>
            </a:r>
            <a:r>
              <a:rPr lang="es-MX" altLang="es-MX" sz="700" kern="1200" dirty="0" smtClean="0">
                <a:solidFill>
                  <a:schemeClr val="tx1"/>
                </a:solidFill>
                <a:latin typeface="Arial" charset="0"/>
                <a:ea typeface="+mn-ea"/>
                <a:cs typeface="+mn-cs"/>
              </a:rPr>
              <a:t>.</a:t>
            </a:r>
          </a:p>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La traducción debe hacer parecer el producto audiovisual concebido en la lengua meta, lo que no significa una traducción literal, sino de contenido,</a:t>
            </a:r>
            <a:r>
              <a:rPr lang="es-MX" altLang="es-MX" sz="700" kern="1200" baseline="0" dirty="0" smtClean="0">
                <a:solidFill>
                  <a:schemeClr val="tx1"/>
                </a:solidFill>
                <a:latin typeface="Arial" charset="0"/>
                <a:ea typeface="+mn-ea"/>
                <a:cs typeface="+mn-cs"/>
              </a:rPr>
              <a:t> que se apegue además a las reglas de la lengua meta.</a:t>
            </a:r>
            <a:endParaRPr lang="es-MX" altLang="es-MX" sz="700" kern="1200" dirty="0" smtClean="0">
              <a:solidFill>
                <a:schemeClr val="tx1"/>
              </a:solidFill>
              <a:latin typeface="Arial" charset="0"/>
              <a:ea typeface="+mn-ea"/>
              <a:cs typeface="+mn-cs"/>
            </a:endParaRPr>
          </a:p>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Otra restricción son los tiempos,</a:t>
            </a:r>
            <a:r>
              <a:rPr lang="es-MX" altLang="es-MX" sz="700" kern="1200" baseline="0" dirty="0" smtClean="0">
                <a:solidFill>
                  <a:schemeClr val="tx1"/>
                </a:solidFill>
                <a:latin typeface="Arial" charset="0"/>
                <a:ea typeface="+mn-ea"/>
                <a:cs typeface="+mn-cs"/>
              </a:rPr>
              <a:t> </a:t>
            </a:r>
            <a:r>
              <a:rPr lang="es-MX" altLang="es-MX" sz="700" kern="1200" dirty="0" smtClean="0">
                <a:solidFill>
                  <a:schemeClr val="tx1"/>
                </a:solidFill>
                <a:latin typeface="Arial" charset="0"/>
                <a:ea typeface="+mn-ea"/>
                <a:cs typeface="+mn-cs"/>
              </a:rPr>
              <a:t>la duración de los diálogos en el original. Hay lenguas que utilizan más palabras que otras para expresar la misma idea, y es en estos casos que el traductor (y luego el doblador) deben recurrir a la omisión de elementos o a la síntesis,</a:t>
            </a:r>
            <a:r>
              <a:rPr lang="es-MX" altLang="es-MX" sz="700" kern="1200" baseline="0" dirty="0" smtClean="0">
                <a:solidFill>
                  <a:schemeClr val="tx1"/>
                </a:solidFill>
                <a:latin typeface="Arial" charset="0"/>
                <a:ea typeface="+mn-ea"/>
                <a:cs typeface="+mn-cs"/>
              </a:rPr>
              <a:t> pues el ritmo de habla no puede acelerarse indiscriminadamente para decir todo en el tiempo asignado. Y esto está muy relacionado con el inciso siguiente (d).</a:t>
            </a:r>
            <a:endParaRPr lang="es-MX" altLang="es-MX" sz="700" kern="1200" dirty="0" smtClean="0">
              <a:solidFill>
                <a:schemeClr val="tx1"/>
              </a:solidFill>
              <a:latin typeface="Arial" charset="0"/>
              <a:ea typeface="+mn-ea"/>
              <a:cs typeface="+mn-cs"/>
            </a:endParaRPr>
          </a:p>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La lengua del doblaje debe ser oral, estándar y adecuada. Entendemos por oral, natural</a:t>
            </a:r>
            <a:r>
              <a:rPr lang="es-MX" altLang="es-MX" sz="700" kern="1200" baseline="0" dirty="0" smtClean="0">
                <a:solidFill>
                  <a:schemeClr val="tx1"/>
                </a:solidFill>
                <a:latin typeface="Arial" charset="0"/>
                <a:ea typeface="+mn-ea"/>
                <a:cs typeface="+mn-cs"/>
              </a:rPr>
              <a:t> en estructuras y léxico; estándar para que sea accesible a las grandes audiencias; y adecuada al contenido del original. El doblaje de una comedia, de un documental sobre el cambio climático de difusión o de un reporte científico sobre el mismo tema, presentarán importantes variaciones en cuanto a qué es “oral, estandar y adecuado” para cada caso.</a:t>
            </a:r>
            <a:endParaRPr lang="es-MX" altLang="es-MX" sz="700" kern="1200" dirty="0" smtClean="0">
              <a:solidFill>
                <a:schemeClr val="tx1"/>
              </a:solidFill>
              <a:latin typeface="Arial" charset="0"/>
              <a:ea typeface="+mn-ea"/>
              <a:cs typeface="+mn-cs"/>
            </a:endParaRPr>
          </a:p>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La oralidad no es espontánea. Es un discurso escrito previamente y sujeto a convenciones, con estructuras sintácticas y</a:t>
            </a:r>
            <a:r>
              <a:rPr lang="es-MX" altLang="es-MX" sz="700" kern="1200" baseline="0" dirty="0" smtClean="0">
                <a:solidFill>
                  <a:schemeClr val="tx1"/>
                </a:solidFill>
                <a:latin typeface="Arial" charset="0"/>
                <a:ea typeface="+mn-ea"/>
                <a:cs typeface="+mn-cs"/>
              </a:rPr>
              <a:t> </a:t>
            </a:r>
            <a:r>
              <a:rPr lang="es-MX" altLang="es-MX" sz="700" kern="1200" dirty="0" smtClean="0">
                <a:solidFill>
                  <a:schemeClr val="tx1"/>
                </a:solidFill>
                <a:latin typeface="Arial" charset="0"/>
                <a:ea typeface="+mn-ea"/>
                <a:cs typeface="+mn-cs"/>
              </a:rPr>
              <a:t>léxico adecuados y pronunciación clara.</a:t>
            </a:r>
          </a:p>
          <a:p>
            <a:pPr marL="228600" indent="-228600" eaLnBrk="1" hangingPunct="1">
              <a:lnSpc>
                <a:spcPct val="80000"/>
              </a:lnSpc>
              <a:buFont typeface="+mj-lt"/>
              <a:buAutoNum type="alphaLcPeriod"/>
            </a:pPr>
            <a:r>
              <a:rPr lang="es-MX" altLang="es-MX" sz="700" kern="1200" dirty="0" smtClean="0">
                <a:solidFill>
                  <a:schemeClr val="tx1"/>
                </a:solidFill>
                <a:latin typeface="Arial" charset="0"/>
                <a:ea typeface="+mn-ea"/>
                <a:cs typeface="+mn-cs"/>
              </a:rPr>
              <a:t>La traducción necesita respetar los registros de los personajes y narradores según el contexto histórico y social. Por ejemplo, el doblaje para una película ambientada en el siglo XIX</a:t>
            </a:r>
            <a:r>
              <a:rPr lang="es-MX" altLang="es-MX" sz="700" kern="1200" baseline="0" dirty="0" smtClean="0">
                <a:solidFill>
                  <a:schemeClr val="tx1"/>
                </a:solidFill>
                <a:latin typeface="Arial" charset="0"/>
                <a:ea typeface="+mn-ea"/>
                <a:cs typeface="+mn-cs"/>
              </a:rPr>
              <a:t> como puede ser “Pride and Prejudice” (Orgullo y prejuicio en español) presentará importantes diferencias respecto a una contemporánea con fuertes contenidos sociales como “Trainspotting”.</a:t>
            </a:r>
            <a:endParaRPr lang="es-MX" altLang="es-MX" sz="700" kern="1200" dirty="0" smtClean="0">
              <a:solidFill>
                <a:schemeClr val="tx1"/>
              </a:solidFill>
              <a:latin typeface="Arial" charset="0"/>
              <a:ea typeface="+mn-ea"/>
              <a:cs typeface="+mn-cs"/>
            </a:endParaRPr>
          </a:p>
          <a:p>
            <a:pPr eaLnBrk="1" hangingPunct="1"/>
            <a:endParaRPr lang="en-US" altLang="es-MX" sz="1000" dirty="0" smtClean="0"/>
          </a:p>
        </p:txBody>
      </p:sp>
    </p:spTree>
    <p:extLst>
      <p:ext uri="{BB962C8B-B14F-4D97-AF65-F5344CB8AC3E}">
        <p14:creationId xmlns:p14="http://schemas.microsoft.com/office/powerpoint/2010/main" val="1104876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E29C6FB-15B9-4A9F-B36C-58EFF9516957}" type="slidenum">
              <a:rPr lang="es-ES" altLang="es-MX" smtClean="0"/>
              <a:pPr eaLnBrk="1" hangingPunct="1">
                <a:spcBef>
                  <a:spcPct val="0"/>
                </a:spcBef>
              </a:pPr>
              <a:t>18</a:t>
            </a:fld>
            <a:endParaRPr lang="es-ES" altLang="es-MX"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buFont typeface="+mj-lt"/>
              <a:buNone/>
            </a:pPr>
            <a:r>
              <a:rPr lang="es-ES" altLang="es-MX" sz="1200" kern="1200" dirty="0" smtClean="0">
                <a:solidFill>
                  <a:schemeClr val="tx1"/>
                </a:solidFill>
                <a:latin typeface="Arial" charset="0"/>
                <a:ea typeface="+mn-ea"/>
                <a:cs typeface="+mn-cs"/>
              </a:rPr>
              <a:t>Rosa</a:t>
            </a:r>
            <a:r>
              <a:rPr lang="es-ES" altLang="es-MX" sz="1200" kern="1200" baseline="0" dirty="0" smtClean="0">
                <a:solidFill>
                  <a:schemeClr val="tx1"/>
                </a:solidFill>
                <a:latin typeface="Arial" charset="0"/>
                <a:ea typeface="+mn-ea"/>
                <a:cs typeface="+mn-cs"/>
              </a:rPr>
              <a:t> María Palencia (2000) menciona algunas razones:</a:t>
            </a:r>
            <a:endParaRPr lang="es-ES" altLang="es-MX" sz="1200" kern="1200" dirty="0" smtClean="0">
              <a:solidFill>
                <a:schemeClr val="tx1"/>
              </a:solidFill>
              <a:latin typeface="Arial" charset="0"/>
              <a:ea typeface="+mn-ea"/>
              <a:cs typeface="+mn-cs"/>
            </a:endParaRPr>
          </a:p>
          <a:p>
            <a:pPr marL="228600" indent="-228600" eaLnBrk="1" hangingPunct="1">
              <a:lnSpc>
                <a:spcPct val="80000"/>
              </a:lnSpc>
              <a:buFont typeface="+mj-lt"/>
              <a:buAutoNum type="arabicPeriod"/>
            </a:pPr>
            <a:r>
              <a:rPr lang="es-ES" altLang="es-MX" sz="1200" kern="1200" dirty="0" smtClean="0">
                <a:solidFill>
                  <a:schemeClr val="tx1"/>
                </a:solidFill>
                <a:latin typeface="Arial" charset="0"/>
                <a:ea typeface="+mn-ea"/>
                <a:cs typeface="+mn-cs"/>
              </a:rPr>
              <a:t>La preferencia del doblaje como método de transferencia lingüística en el cine narrativo aparece fuertemente vinculada a las características de este método, que los consumidores identifican como alentadoras de un mayor abandono por la audiencia a la experiencia narrativa que el cine les ofrece, respecto de otros. Los consumidores de doblaje valoran prioritariamente esta mayor posibilidad de inmersión en la experiencia que consideran que les permite el doblaje respecto de la </a:t>
            </a:r>
            <a:r>
              <a:rPr lang="es-ES" altLang="es-MX" sz="1200" kern="1200" dirty="0" err="1" smtClean="0">
                <a:solidFill>
                  <a:schemeClr val="tx1"/>
                </a:solidFill>
                <a:latin typeface="Arial" charset="0"/>
                <a:ea typeface="+mn-ea"/>
                <a:cs typeface="+mn-cs"/>
              </a:rPr>
              <a:t>subtitulación</a:t>
            </a:r>
            <a:r>
              <a:rPr lang="es-ES" altLang="es-MX" sz="1200" kern="1200" dirty="0" smtClean="0">
                <a:solidFill>
                  <a:schemeClr val="tx1"/>
                </a:solidFill>
                <a:latin typeface="Arial" charset="0"/>
                <a:ea typeface="+mn-ea"/>
                <a:cs typeface="+mn-cs"/>
              </a:rPr>
              <a:t>.</a:t>
            </a:r>
          </a:p>
          <a:p>
            <a:pPr marL="228600" indent="-228600" eaLnBrk="1" hangingPunct="1">
              <a:lnSpc>
                <a:spcPct val="80000"/>
              </a:lnSpc>
              <a:buFont typeface="+mj-lt"/>
              <a:buAutoNum type="arabicPeriod"/>
            </a:pPr>
            <a:r>
              <a:rPr lang="es-ES" altLang="es-MX" sz="1200" kern="1200" dirty="0" smtClean="0">
                <a:solidFill>
                  <a:schemeClr val="tx1"/>
                </a:solidFill>
                <a:latin typeface="Arial" charset="0"/>
                <a:ea typeface="+mn-ea"/>
                <a:cs typeface="+mn-cs"/>
              </a:rPr>
              <a:t>La casi simultaneidad entre hablar y oír, la mayor rapidez en la descodificación de los contenidos verbales mediante la percepción auditiva que la que supone la lectura de los subtítulos es un factor altamente gratificante para los consumidores de cine doblado. </a:t>
            </a:r>
            <a:endParaRPr lang="en-GB" altLang="es-MX" sz="1200" kern="1200" dirty="0" smtClean="0">
              <a:solidFill>
                <a:schemeClr val="tx1"/>
              </a:solidFill>
              <a:latin typeface="Arial" charset="0"/>
              <a:ea typeface="+mn-ea"/>
              <a:cs typeface="+mn-cs"/>
            </a:endParaRPr>
          </a:p>
          <a:p>
            <a:pPr marL="228600" indent="-228600" eaLnBrk="1" hangingPunct="1">
              <a:lnSpc>
                <a:spcPct val="80000"/>
              </a:lnSpc>
              <a:buFont typeface="+mj-lt"/>
              <a:buAutoNum type="arabicPeriod"/>
            </a:pPr>
            <a:r>
              <a:rPr lang="es-ES" altLang="es-MX" sz="1200" kern="1200" dirty="0" smtClean="0">
                <a:solidFill>
                  <a:schemeClr val="tx1"/>
                </a:solidFill>
                <a:latin typeface="Arial" charset="0"/>
                <a:ea typeface="+mn-ea"/>
                <a:cs typeface="+mn-cs"/>
              </a:rPr>
              <a:t>Este factor es valorado por cuanto favorece la percepción más íntegra y reposada de las imágenes en pantalla que lo que permite la </a:t>
            </a:r>
            <a:r>
              <a:rPr lang="es-ES" altLang="es-MX" sz="1200" kern="1200" dirty="0" err="1" smtClean="0">
                <a:solidFill>
                  <a:schemeClr val="tx1"/>
                </a:solidFill>
                <a:latin typeface="Arial" charset="0"/>
                <a:ea typeface="+mn-ea"/>
                <a:cs typeface="+mn-cs"/>
              </a:rPr>
              <a:t>subtitulación</a:t>
            </a:r>
            <a:r>
              <a:rPr lang="es-ES" altLang="es-MX" sz="1200" kern="1200" dirty="0" smtClean="0">
                <a:solidFill>
                  <a:schemeClr val="tx1"/>
                </a:solidFill>
                <a:latin typeface="Arial" charset="0"/>
                <a:ea typeface="+mn-ea"/>
                <a:cs typeface="+mn-cs"/>
              </a:rPr>
              <a:t>. </a:t>
            </a:r>
            <a:endParaRPr lang="en-GB" altLang="es-MX" sz="1200" kern="1200" dirty="0" smtClean="0">
              <a:solidFill>
                <a:schemeClr val="tx1"/>
              </a:solidFill>
              <a:latin typeface="Arial" charset="0"/>
              <a:ea typeface="+mn-ea"/>
              <a:cs typeface="+mn-cs"/>
            </a:endParaRPr>
          </a:p>
          <a:p>
            <a:pPr marL="228600" indent="-228600" eaLnBrk="1" hangingPunct="1">
              <a:lnSpc>
                <a:spcPct val="80000"/>
              </a:lnSpc>
              <a:buFont typeface="+mj-lt"/>
              <a:buAutoNum type="arabicPeriod"/>
            </a:pPr>
            <a:r>
              <a:rPr lang="es-ES" altLang="es-MX" sz="1200" kern="1200" dirty="0" smtClean="0">
                <a:solidFill>
                  <a:schemeClr val="tx1"/>
                </a:solidFill>
                <a:latin typeface="Arial" charset="0"/>
                <a:ea typeface="+mn-ea"/>
                <a:cs typeface="+mn-cs"/>
              </a:rPr>
              <a:t>Las voces dobladoras se comportan como verdaderos entes acústicos al identificar los receptores su causa en los actores en pantalla. </a:t>
            </a:r>
            <a:endParaRPr lang="en-GB" altLang="es-MX" sz="1200" kern="1200" dirty="0" smtClean="0">
              <a:solidFill>
                <a:schemeClr val="tx1"/>
              </a:solidFill>
              <a:latin typeface="Arial" charset="0"/>
              <a:ea typeface="+mn-ea"/>
              <a:cs typeface="+mn-cs"/>
            </a:endParaRPr>
          </a:p>
          <a:p>
            <a:pPr marL="228600" indent="-228600" eaLnBrk="1" hangingPunct="1">
              <a:lnSpc>
                <a:spcPct val="80000"/>
              </a:lnSpc>
              <a:buFont typeface="+mj-lt"/>
              <a:buAutoNum type="arabicPeriod"/>
            </a:pPr>
            <a:r>
              <a:rPr lang="es-ES" altLang="es-MX" sz="1200" kern="1200" dirty="0" smtClean="0">
                <a:solidFill>
                  <a:schemeClr val="tx1"/>
                </a:solidFill>
                <a:latin typeface="Arial" charset="0"/>
                <a:ea typeface="+mn-ea"/>
                <a:cs typeface="+mn-cs"/>
              </a:rPr>
              <a:t>La asignación invariable de una misma voz dobladora a cada actor/actriz es un factor decisivo de eficacia en la recepción del doblaje. </a:t>
            </a:r>
          </a:p>
          <a:p>
            <a:pPr eaLnBrk="1" hangingPunct="1"/>
            <a:endParaRPr lang="en-US" altLang="es-MX" dirty="0" smtClean="0"/>
          </a:p>
        </p:txBody>
      </p:sp>
    </p:spTree>
    <p:extLst>
      <p:ext uri="{BB962C8B-B14F-4D97-AF65-F5344CB8AC3E}">
        <p14:creationId xmlns:p14="http://schemas.microsoft.com/office/powerpoint/2010/main" val="3152023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1B93171-7DEA-4421-82A9-C2DBE294E59F}" type="slidenum">
              <a:rPr lang="es-ES" altLang="es-MX" smtClean="0"/>
              <a:pPr eaLnBrk="1" hangingPunct="1">
                <a:spcBef>
                  <a:spcPct val="0"/>
                </a:spcBef>
              </a:pPr>
              <a:t>19</a:t>
            </a:fld>
            <a:endParaRPr lang="es-ES" altLang="es-MX"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buNone/>
            </a:pPr>
            <a:r>
              <a:rPr lang="en-US" altLang="es-MX" baseline="0" dirty="0" err="1" smtClean="0"/>
              <a:t>Todos</a:t>
            </a:r>
            <a:r>
              <a:rPr lang="en-US" altLang="es-MX" baseline="0" dirty="0" smtClean="0"/>
              <a:t> </a:t>
            </a:r>
            <a:r>
              <a:rPr lang="en-US" altLang="es-MX" baseline="0" dirty="0" err="1" smtClean="0"/>
              <a:t>estos</a:t>
            </a:r>
            <a:r>
              <a:rPr lang="en-US" altLang="es-MX" baseline="0" dirty="0" smtClean="0"/>
              <a:t> </a:t>
            </a:r>
            <a:r>
              <a:rPr lang="en-US" altLang="es-MX" baseline="0" dirty="0" err="1" smtClean="0"/>
              <a:t>aspectos</a:t>
            </a:r>
            <a:r>
              <a:rPr lang="en-US" altLang="es-MX" baseline="0" dirty="0" smtClean="0"/>
              <a:t> se </a:t>
            </a:r>
            <a:r>
              <a:rPr lang="en-US" altLang="es-MX" baseline="0" dirty="0" err="1" smtClean="0"/>
              <a:t>tocarán</a:t>
            </a:r>
            <a:r>
              <a:rPr lang="en-US" altLang="es-MX" baseline="0" dirty="0" smtClean="0"/>
              <a:t> a </a:t>
            </a:r>
            <a:r>
              <a:rPr lang="en-US" altLang="es-MX" baseline="0" dirty="0" err="1" smtClean="0"/>
              <a:t>continuación</a:t>
            </a:r>
            <a:endParaRPr lang="en-US" altLang="es-MX" baseline="0" dirty="0" smtClean="0"/>
          </a:p>
          <a:p>
            <a:pPr marL="228600" indent="-228600" eaLnBrk="1" hangingPunct="1">
              <a:buAutoNum type="arabicPeriod"/>
            </a:pPr>
            <a:endParaRPr lang="en-US" altLang="es-MX" dirty="0" smtClean="0"/>
          </a:p>
        </p:txBody>
      </p:sp>
    </p:spTree>
    <p:extLst>
      <p:ext uri="{BB962C8B-B14F-4D97-AF65-F5344CB8AC3E}">
        <p14:creationId xmlns:p14="http://schemas.microsoft.com/office/powerpoint/2010/main" val="3607486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1B93171-7DEA-4421-82A9-C2DBE294E59F}" type="slidenum">
              <a:rPr lang="es-ES" altLang="es-MX" smtClean="0"/>
              <a:pPr eaLnBrk="1" hangingPunct="1">
                <a:spcBef>
                  <a:spcPct val="0"/>
                </a:spcBef>
              </a:pPr>
              <a:t>20</a:t>
            </a:fld>
            <a:endParaRPr lang="es-ES" altLang="es-MX"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r>
              <a:rPr lang="es-ES" altLang="es-MX" sz="1200" kern="1200" dirty="0" smtClean="0">
                <a:solidFill>
                  <a:schemeClr val="tx1"/>
                </a:solidFill>
                <a:latin typeface="Arial" charset="0"/>
                <a:ea typeface="+mn-ea"/>
                <a:cs typeface="+mn-cs"/>
              </a:rPr>
              <a:t>Según </a:t>
            </a:r>
            <a:r>
              <a:rPr lang="es-ES" altLang="es-MX" sz="1200" kern="1200" dirty="0" err="1" smtClean="0">
                <a:solidFill>
                  <a:schemeClr val="tx1"/>
                </a:solidFill>
                <a:latin typeface="Arial" charset="0"/>
                <a:ea typeface="+mn-ea"/>
                <a:cs typeface="+mn-cs"/>
              </a:rPr>
              <a:t>Zaro</a:t>
            </a:r>
            <a:r>
              <a:rPr lang="es-ES" altLang="es-MX" sz="1200" kern="1200" dirty="0" smtClean="0">
                <a:solidFill>
                  <a:schemeClr val="tx1"/>
                </a:solidFill>
                <a:latin typeface="Arial" charset="0"/>
                <a:ea typeface="+mn-ea"/>
                <a:cs typeface="+mn-cs"/>
              </a:rPr>
              <a:t> Vera (2001:59):</a:t>
            </a:r>
            <a:r>
              <a:rPr lang="es-ES" altLang="es-MX" sz="1200" kern="1200" baseline="0" dirty="0" smtClean="0">
                <a:solidFill>
                  <a:schemeClr val="tx1"/>
                </a:solidFill>
                <a:latin typeface="Arial" charset="0"/>
                <a:ea typeface="+mn-ea"/>
                <a:cs typeface="+mn-cs"/>
              </a:rPr>
              <a:t> </a:t>
            </a:r>
          </a:p>
          <a:p>
            <a:pPr marL="171450" indent="-171450" eaLnBrk="1" hangingPunct="1">
              <a:buFont typeface="Arial"/>
              <a:buChar char="•"/>
            </a:pPr>
            <a:r>
              <a:rPr lang="es-ES" altLang="es-MX" sz="1200" kern="1200" dirty="0" smtClean="0">
                <a:solidFill>
                  <a:schemeClr val="tx1"/>
                </a:solidFill>
                <a:latin typeface="Arial" charset="0"/>
                <a:ea typeface="+mn-ea"/>
                <a:cs typeface="+mn-cs"/>
              </a:rPr>
              <a:t>Las películas dobladas se caracterizan por suprimir las variedades </a:t>
            </a:r>
            <a:r>
              <a:rPr lang="es-ES" altLang="es-MX" sz="1200" kern="1200" dirty="0" err="1" smtClean="0">
                <a:solidFill>
                  <a:schemeClr val="tx1"/>
                </a:solidFill>
                <a:latin typeface="Arial" charset="0"/>
                <a:ea typeface="+mn-ea"/>
                <a:cs typeface="+mn-cs"/>
              </a:rPr>
              <a:t>linguísticas</a:t>
            </a:r>
            <a:r>
              <a:rPr lang="es-ES" altLang="es-MX" sz="1200" kern="1200" dirty="0" smtClean="0">
                <a:solidFill>
                  <a:schemeClr val="tx1"/>
                </a:solidFill>
                <a:latin typeface="Arial" charset="0"/>
                <a:ea typeface="+mn-ea"/>
                <a:cs typeface="+mn-cs"/>
              </a:rPr>
              <a:t> presentes en el Texto Origen, entre las que encontramos variedades funcionales (dial</a:t>
            </a:r>
            <a:r>
              <a:rPr lang="en-US" altLang="es-MX" sz="1200" kern="1200" dirty="0" err="1" smtClean="0">
                <a:solidFill>
                  <a:schemeClr val="tx1"/>
                </a:solidFill>
                <a:latin typeface="Arial" charset="0"/>
                <a:ea typeface="+mn-ea"/>
                <a:cs typeface="+mn-cs"/>
              </a:rPr>
              <a:t>ectos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propios</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sexos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profesiones</a:t>
            </a:r>
            <a:r>
              <a:rPr lang="en-US" altLang="es-MX" sz="1200" kern="1200" baseline="0" dirty="0" smtClean="0">
                <a:solidFill>
                  <a:schemeClr val="tx1"/>
                </a:solidFill>
                <a:latin typeface="Arial" charset="0"/>
                <a:ea typeface="+mn-ea"/>
                <a:cs typeface="+mn-cs"/>
              </a:rPr>
              <a:t> o </a:t>
            </a:r>
            <a:r>
              <a:rPr lang="en-US" altLang="es-MX" sz="1200" kern="1200" baseline="0" dirty="0" err="1" smtClean="0">
                <a:solidFill>
                  <a:schemeClr val="tx1"/>
                </a:solidFill>
                <a:latin typeface="Arial" charset="0"/>
                <a:ea typeface="+mn-ea"/>
                <a:cs typeface="+mn-cs"/>
              </a:rPr>
              <a:t>clases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sociales</a:t>
            </a:r>
            <a:r>
              <a:rPr lang="en-US" altLang="es-MX" sz="1200" kern="1200" baseline="0" dirty="0" smtClean="0">
                <a:solidFill>
                  <a:schemeClr val="tx1"/>
                </a:solidFill>
                <a:latin typeface="Arial" charset="0"/>
                <a:ea typeface="+mn-ea"/>
                <a:cs typeface="+mn-cs"/>
              </a:rPr>
              <a:t>) y </a:t>
            </a:r>
            <a:r>
              <a:rPr lang="en-US" altLang="es-MX" sz="1200" kern="1200" baseline="0" dirty="0" err="1" smtClean="0">
                <a:solidFill>
                  <a:schemeClr val="tx1"/>
                </a:solidFill>
                <a:latin typeface="Arial" charset="0"/>
                <a:ea typeface="+mn-ea"/>
                <a:cs typeface="+mn-cs"/>
              </a:rPr>
              <a:t>geográficas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dialectos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propios</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países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regiones</a:t>
            </a:r>
            <a:r>
              <a:rPr lang="en-US" altLang="es-MX" sz="1200" kern="1200" baseline="0" dirty="0" smtClean="0">
                <a:solidFill>
                  <a:schemeClr val="tx1"/>
                </a:solidFill>
                <a:latin typeface="Arial" charset="0"/>
                <a:ea typeface="+mn-ea"/>
                <a:cs typeface="+mn-cs"/>
              </a:rPr>
              <a:t> o </a:t>
            </a:r>
            <a:r>
              <a:rPr lang="en-US" altLang="es-MX" sz="1200" kern="1200" baseline="0" dirty="0" err="1" smtClean="0">
                <a:solidFill>
                  <a:schemeClr val="tx1"/>
                </a:solidFill>
                <a:latin typeface="Arial" charset="0"/>
                <a:ea typeface="+mn-ea"/>
                <a:cs typeface="+mn-cs"/>
              </a:rPr>
              <a:t>lugares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concretos</a:t>
            </a:r>
            <a:r>
              <a:rPr lang="en-US" altLang="es-MX" sz="1200" kern="1200" baseline="0" dirty="0" smtClean="0">
                <a:solidFill>
                  <a:schemeClr val="tx1"/>
                </a:solidFill>
                <a:latin typeface="Arial" charset="0"/>
                <a:ea typeface="+mn-ea"/>
                <a:cs typeface="+mn-cs"/>
              </a:rPr>
              <a:t>). </a:t>
            </a:r>
          </a:p>
          <a:p>
            <a:pPr marL="171450" indent="-171450" eaLnBrk="1" hangingPunct="1">
              <a:buFont typeface="Arial"/>
              <a:buChar char="•"/>
            </a:pPr>
            <a:r>
              <a:rPr lang="en-US" altLang="es-MX" sz="1200" kern="1200" baseline="0" dirty="0" smtClean="0">
                <a:solidFill>
                  <a:schemeClr val="tx1"/>
                </a:solidFill>
                <a:latin typeface="Arial" charset="0"/>
                <a:ea typeface="+mn-ea"/>
                <a:cs typeface="+mn-cs"/>
              </a:rPr>
              <a:t>En el cine, y en la </a:t>
            </a:r>
            <a:r>
              <a:rPr lang="en-US" altLang="es-MX" sz="1200" kern="1200" baseline="0" dirty="0" err="1" smtClean="0">
                <a:solidFill>
                  <a:schemeClr val="tx1"/>
                </a:solidFill>
                <a:latin typeface="Arial" charset="0"/>
                <a:ea typeface="+mn-ea"/>
                <a:cs typeface="+mn-cs"/>
              </a:rPr>
              <a:t>literatura</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inclusión</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estas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variedades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guarda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relación</a:t>
            </a:r>
            <a:r>
              <a:rPr lang="en-US" altLang="es-MX" sz="1200" kern="1200" baseline="0" dirty="0" smtClean="0">
                <a:solidFill>
                  <a:schemeClr val="tx1"/>
                </a:solidFill>
                <a:latin typeface="Arial" charset="0"/>
                <a:ea typeface="+mn-ea"/>
                <a:cs typeface="+mn-cs"/>
              </a:rPr>
              <a:t> con </a:t>
            </a:r>
            <a:r>
              <a:rPr lang="en-US" altLang="es-MX" sz="1200" kern="1200" baseline="0" dirty="0" err="1" smtClean="0">
                <a:solidFill>
                  <a:schemeClr val="tx1"/>
                </a:solidFill>
                <a:latin typeface="Arial" charset="0"/>
                <a:ea typeface="+mn-ea"/>
                <a:cs typeface="+mn-cs"/>
              </a:rPr>
              <a:t>motivos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diversos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como</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búsqueda</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efectos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cómicos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matices</a:t>
            </a:r>
            <a:r>
              <a:rPr lang="en-US" altLang="es-MX" sz="1200" kern="1200" baseline="0" dirty="0" smtClean="0">
                <a:solidFill>
                  <a:schemeClr val="tx1"/>
                </a:solidFill>
                <a:latin typeface="Arial" charset="0"/>
                <a:ea typeface="+mn-ea"/>
                <a:cs typeface="+mn-cs"/>
              </a:rPr>
              <a:t> o </a:t>
            </a:r>
            <a:r>
              <a:rPr lang="en-US" altLang="es-MX" sz="1200" kern="1200" baseline="0" dirty="0" err="1" smtClean="0">
                <a:solidFill>
                  <a:schemeClr val="tx1"/>
                </a:solidFill>
                <a:latin typeface="Arial" charset="0"/>
                <a:ea typeface="+mn-ea"/>
                <a:cs typeface="+mn-cs"/>
              </a:rPr>
              <a:t>estereotipos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sólo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posibles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medio</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elementos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linguísticos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relacionados</a:t>
            </a:r>
            <a:r>
              <a:rPr lang="en-US" altLang="es-MX" sz="1200" kern="1200" baseline="0" dirty="0" smtClean="0">
                <a:solidFill>
                  <a:schemeClr val="tx1"/>
                </a:solidFill>
                <a:latin typeface="Arial" charset="0"/>
                <a:ea typeface="+mn-ea"/>
                <a:cs typeface="+mn-cs"/>
              </a:rPr>
              <a:t> con </a:t>
            </a:r>
            <a:r>
              <a:rPr lang="en-US" altLang="es-MX" sz="1200" kern="1200" baseline="0" dirty="0" err="1" smtClean="0">
                <a:solidFill>
                  <a:schemeClr val="tx1"/>
                </a:solidFill>
                <a:latin typeface="Arial" charset="0"/>
                <a:ea typeface="+mn-ea"/>
                <a:cs typeface="+mn-cs"/>
              </a:rPr>
              <a:t>ellas</a:t>
            </a:r>
            <a:r>
              <a:rPr lang="en-US" altLang="es-MX" sz="1200" kern="1200" baseline="0" dirty="0" smtClean="0">
                <a:solidFill>
                  <a:schemeClr val="tx1"/>
                </a:solidFill>
                <a:latin typeface="Arial" charset="0"/>
                <a:ea typeface="+mn-ea"/>
                <a:cs typeface="+mn-cs"/>
              </a:rPr>
              <a:t>. En el cine en </a:t>
            </a:r>
            <a:r>
              <a:rPr lang="en-US" altLang="es-MX" sz="1200" kern="1200" baseline="0" dirty="0" err="1" smtClean="0">
                <a:solidFill>
                  <a:schemeClr val="tx1"/>
                </a:solidFill>
                <a:latin typeface="Arial" charset="0"/>
                <a:ea typeface="+mn-ea"/>
                <a:cs typeface="+mn-cs"/>
              </a:rPr>
              <a:t>lengua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inglesa</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inclusión</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estas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variedades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imprescindibles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para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caracterizar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personajes</a:t>
            </a:r>
            <a:r>
              <a:rPr lang="en-US" altLang="es-MX" sz="1200" kern="1200" baseline="0" dirty="0" smtClean="0">
                <a:solidFill>
                  <a:schemeClr val="tx1"/>
                </a:solidFill>
                <a:latin typeface="Arial" charset="0"/>
                <a:ea typeface="+mn-ea"/>
                <a:cs typeface="+mn-cs"/>
              </a:rPr>
              <a:t> o </a:t>
            </a:r>
            <a:r>
              <a:rPr lang="en-US" altLang="es-MX" sz="1200" kern="1200" baseline="0" dirty="0" err="1" smtClean="0">
                <a:solidFill>
                  <a:schemeClr val="tx1"/>
                </a:solidFill>
                <a:latin typeface="Arial" charset="0"/>
                <a:ea typeface="+mn-ea"/>
                <a:cs typeface="+mn-cs"/>
              </a:rPr>
              <a:t>comprender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situaciones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cuya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comicidad</a:t>
            </a:r>
            <a:r>
              <a:rPr lang="en-US" altLang="es-MX" sz="1200" kern="1200" baseline="0" dirty="0" smtClean="0">
                <a:solidFill>
                  <a:schemeClr val="tx1"/>
                </a:solidFill>
                <a:latin typeface="Arial" charset="0"/>
                <a:ea typeface="+mn-ea"/>
                <a:cs typeface="+mn-cs"/>
              </a:rPr>
              <a:t> se </a:t>
            </a:r>
            <a:r>
              <a:rPr lang="en-US" altLang="es-MX" sz="1200" kern="1200" baseline="0" dirty="0" err="1" smtClean="0">
                <a:solidFill>
                  <a:schemeClr val="tx1"/>
                </a:solidFill>
                <a:latin typeface="Arial" charset="0"/>
                <a:ea typeface="+mn-ea"/>
                <a:cs typeface="+mn-cs"/>
              </a:rPr>
              <a:t>basa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precisamente</a:t>
            </a:r>
            <a:r>
              <a:rPr lang="en-US" altLang="es-MX" sz="1200" kern="1200" baseline="0" dirty="0" smtClean="0">
                <a:solidFill>
                  <a:schemeClr val="tx1"/>
                </a:solidFill>
                <a:latin typeface="Arial" charset="0"/>
                <a:ea typeface="+mn-ea"/>
                <a:cs typeface="+mn-cs"/>
              </a:rPr>
              <a:t> en </a:t>
            </a:r>
            <a:r>
              <a:rPr lang="en-US" altLang="es-MX" sz="1200" kern="1200" baseline="0" dirty="0" err="1" smtClean="0">
                <a:solidFill>
                  <a:schemeClr val="tx1"/>
                </a:solidFill>
                <a:latin typeface="Arial" charset="0"/>
                <a:ea typeface="+mn-ea"/>
                <a:cs typeface="+mn-cs"/>
              </a:rPr>
              <a:t>sus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diferencias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refleja</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tremenda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variedad</a:t>
            </a:r>
            <a:r>
              <a:rPr lang="en-US" altLang="es-MX" sz="1200" kern="1200" baseline="0" dirty="0" smtClean="0">
                <a:solidFill>
                  <a:schemeClr val="tx1"/>
                </a:solidFill>
                <a:latin typeface="Arial" charset="0"/>
                <a:ea typeface="+mn-ea"/>
                <a:cs typeface="+mn-cs"/>
              </a:rPr>
              <a:t> dialectal en el </a:t>
            </a:r>
            <a:r>
              <a:rPr lang="en-US" altLang="es-MX" sz="1200" kern="1200" baseline="0" dirty="0" err="1" smtClean="0">
                <a:solidFill>
                  <a:schemeClr val="tx1"/>
                </a:solidFill>
                <a:latin typeface="Arial" charset="0"/>
                <a:ea typeface="+mn-ea"/>
                <a:cs typeface="+mn-cs"/>
              </a:rPr>
              <a:t>mundo</a:t>
            </a:r>
            <a:r>
              <a:rPr lang="en-US" altLang="es-MX" sz="1200" kern="1200" baseline="0" dirty="0" smtClean="0">
                <a:solidFill>
                  <a:schemeClr val="tx1"/>
                </a:solidFill>
                <a:latin typeface="Arial" charset="0"/>
                <a:ea typeface="+mn-ea"/>
                <a:cs typeface="+mn-cs"/>
              </a:rPr>
              <a:t> de hoy.</a:t>
            </a:r>
          </a:p>
          <a:p>
            <a:pPr marL="171450" indent="-171450" eaLnBrk="1" hangingPunct="1">
              <a:buFont typeface="Arial"/>
              <a:buChar char="•"/>
            </a:pPr>
            <a:r>
              <a:rPr lang="en-US" altLang="es-MX" sz="1200" kern="1200" baseline="0" dirty="0" err="1" smtClean="0">
                <a:solidFill>
                  <a:schemeClr val="tx1"/>
                </a:solidFill>
                <a:latin typeface="Arial" charset="0"/>
                <a:ea typeface="+mn-ea"/>
                <a:cs typeface="+mn-cs"/>
              </a:rPr>
              <a:t>Traducir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estas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variedades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uno</a:t>
            </a:r>
            <a:r>
              <a:rPr lang="en-US" altLang="es-MX" sz="1200" kern="1200" baseline="0" dirty="0" smtClean="0">
                <a:solidFill>
                  <a:schemeClr val="tx1"/>
                </a:solidFill>
                <a:latin typeface="Arial" charset="0"/>
                <a:ea typeface="+mn-ea"/>
                <a:cs typeface="+mn-cs"/>
              </a:rPr>
              <a:t> de los </a:t>
            </a:r>
            <a:r>
              <a:rPr lang="en-US" altLang="es-MX" sz="1200" kern="1200" baseline="0" dirty="0" err="1" smtClean="0">
                <a:solidFill>
                  <a:schemeClr val="tx1"/>
                </a:solidFill>
                <a:latin typeface="Arial" charset="0"/>
                <a:ea typeface="+mn-ea"/>
                <a:cs typeface="+mn-cs"/>
              </a:rPr>
              <a:t>eternos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problemas</a:t>
            </a:r>
            <a:r>
              <a:rPr lang="en-US" altLang="es-MX" sz="1200" kern="1200" baseline="0" dirty="0" smtClean="0">
                <a:solidFill>
                  <a:schemeClr val="tx1"/>
                </a:solidFill>
                <a:latin typeface="Arial" charset="0"/>
                <a:ea typeface="+mn-ea"/>
                <a:cs typeface="+mn-cs"/>
              </a:rPr>
              <a:t> del </a:t>
            </a:r>
            <a:r>
              <a:rPr lang="en-US" altLang="es-MX" sz="1200" kern="1200" baseline="0" dirty="0" err="1" smtClean="0">
                <a:solidFill>
                  <a:schemeClr val="tx1"/>
                </a:solidFill>
                <a:latin typeface="Arial" charset="0"/>
                <a:ea typeface="+mn-ea"/>
                <a:cs typeface="+mn-cs"/>
              </a:rPr>
              <a:t>traductor</a:t>
            </a:r>
            <a:r>
              <a:rPr lang="en-US" altLang="es-MX" sz="1200" kern="1200" baseline="0" dirty="0" smtClean="0">
                <a:solidFill>
                  <a:schemeClr val="tx1"/>
                </a:solidFill>
                <a:latin typeface="Arial" charset="0"/>
                <a:ea typeface="+mn-ea"/>
                <a:cs typeface="+mn-cs"/>
              </a:rPr>
              <a:t>, y hoy en </a:t>
            </a:r>
            <a:r>
              <a:rPr lang="en-US" altLang="es-MX" sz="1200" kern="1200" baseline="0" dirty="0" err="1" smtClean="0">
                <a:solidFill>
                  <a:schemeClr val="tx1"/>
                </a:solidFill>
                <a:latin typeface="Arial" charset="0"/>
                <a:ea typeface="+mn-ea"/>
                <a:cs typeface="+mn-cs"/>
              </a:rPr>
              <a:t>día</a:t>
            </a:r>
            <a:r>
              <a:rPr lang="en-US" altLang="es-MX" sz="1200" kern="1200" baseline="0" dirty="0" smtClean="0">
                <a:solidFill>
                  <a:schemeClr val="tx1"/>
                </a:solidFill>
                <a:latin typeface="Arial" charset="0"/>
                <a:ea typeface="+mn-ea"/>
                <a:cs typeface="+mn-cs"/>
              </a:rPr>
              <a:t> se </a:t>
            </a:r>
            <a:r>
              <a:rPr lang="en-US" altLang="es-MX" sz="1200" kern="1200" baseline="0" dirty="0" err="1" smtClean="0">
                <a:solidFill>
                  <a:schemeClr val="tx1"/>
                </a:solidFill>
                <a:latin typeface="Arial" charset="0"/>
                <a:ea typeface="+mn-ea"/>
                <a:cs typeface="+mn-cs"/>
              </a:rPr>
              <a:t>pueden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encontrar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desde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versiones</a:t>
            </a:r>
            <a:r>
              <a:rPr lang="en-US" altLang="es-MX" sz="1200" kern="1200" baseline="0" dirty="0" smtClean="0">
                <a:solidFill>
                  <a:schemeClr val="tx1"/>
                </a:solidFill>
                <a:latin typeface="Arial" charset="0"/>
                <a:ea typeface="+mn-ea"/>
                <a:cs typeface="+mn-cs"/>
              </a:rPr>
              <a:t> en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se </a:t>
            </a:r>
            <a:r>
              <a:rPr lang="en-US" altLang="es-MX" sz="1200" kern="1200" baseline="0" dirty="0" err="1" smtClean="0">
                <a:solidFill>
                  <a:schemeClr val="tx1"/>
                </a:solidFill>
                <a:latin typeface="Arial" charset="0"/>
                <a:ea typeface="+mn-ea"/>
                <a:cs typeface="+mn-cs"/>
              </a:rPr>
              <a:t>trata</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suprimir</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variedad</a:t>
            </a:r>
            <a:r>
              <a:rPr lang="en-US" altLang="es-MX" sz="1200" kern="1200" baseline="0" dirty="0" smtClean="0">
                <a:solidFill>
                  <a:schemeClr val="tx1"/>
                </a:solidFill>
                <a:latin typeface="Arial" charset="0"/>
                <a:ea typeface="+mn-ea"/>
                <a:cs typeface="+mn-cs"/>
              </a:rPr>
              <a:t>, hasta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intentan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reproducirlas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medio</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variantes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persiguen</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equivalencia</a:t>
            </a:r>
            <a:r>
              <a:rPr lang="en-US" altLang="es-MX" sz="1200" kern="1200" baseline="0" dirty="0" smtClean="0">
                <a:solidFill>
                  <a:schemeClr val="tx1"/>
                </a:solidFill>
                <a:latin typeface="Arial" charset="0"/>
                <a:ea typeface="+mn-ea"/>
                <a:cs typeface="+mn-cs"/>
              </a:rPr>
              <a:t> sin </a:t>
            </a:r>
            <a:r>
              <a:rPr lang="en-US" altLang="es-MX" sz="1200" kern="1200" baseline="0" dirty="0" err="1" smtClean="0">
                <a:solidFill>
                  <a:schemeClr val="tx1"/>
                </a:solidFill>
                <a:latin typeface="Arial" charset="0"/>
                <a:ea typeface="+mn-ea"/>
                <a:cs typeface="+mn-cs"/>
              </a:rPr>
              <a:t>alcanzarla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nunca</a:t>
            </a:r>
            <a:r>
              <a:rPr lang="en-US" altLang="es-MX" sz="1200" kern="1200" baseline="0" dirty="0" smtClean="0">
                <a:solidFill>
                  <a:schemeClr val="tx1"/>
                </a:solidFill>
                <a:latin typeface="Arial" charset="0"/>
                <a:ea typeface="+mn-ea"/>
                <a:cs typeface="+mn-cs"/>
              </a:rPr>
              <a:t> del </a:t>
            </a:r>
            <a:r>
              <a:rPr lang="en-US" altLang="es-MX" sz="1200" kern="1200" baseline="0" dirty="0" err="1" smtClean="0">
                <a:solidFill>
                  <a:schemeClr val="tx1"/>
                </a:solidFill>
                <a:latin typeface="Arial" charset="0"/>
                <a:ea typeface="+mn-ea"/>
                <a:cs typeface="+mn-cs"/>
              </a:rPr>
              <a:t>todo</a:t>
            </a:r>
            <a:r>
              <a:rPr lang="en-US" altLang="es-MX" sz="1200" kern="1200" baseline="0" dirty="0" smtClean="0">
                <a:solidFill>
                  <a:schemeClr val="tx1"/>
                </a:solidFill>
                <a:latin typeface="Arial" charset="0"/>
                <a:ea typeface="+mn-ea"/>
                <a:cs typeface="+mn-cs"/>
              </a:rPr>
              <a:t>.</a:t>
            </a:r>
          </a:p>
        </p:txBody>
      </p:sp>
    </p:spTree>
    <p:extLst>
      <p:ext uri="{BB962C8B-B14F-4D97-AF65-F5344CB8AC3E}">
        <p14:creationId xmlns:p14="http://schemas.microsoft.com/office/powerpoint/2010/main" val="360748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a:t>
            </a:fld>
            <a:endParaRPr lang="es-ES"/>
          </a:p>
        </p:txBody>
      </p:sp>
    </p:spTree>
    <p:extLst>
      <p:ext uri="{BB962C8B-B14F-4D97-AF65-F5344CB8AC3E}">
        <p14:creationId xmlns:p14="http://schemas.microsoft.com/office/powerpoint/2010/main" val="30340420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1B93171-7DEA-4421-82A9-C2DBE294E59F}" type="slidenum">
              <a:rPr lang="es-ES" altLang="es-MX" smtClean="0"/>
              <a:pPr eaLnBrk="1" hangingPunct="1">
                <a:spcBef>
                  <a:spcPct val="0"/>
                </a:spcBef>
              </a:pPr>
              <a:t>21</a:t>
            </a:fld>
            <a:endParaRPr lang="es-ES" altLang="es-MX"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r>
              <a:rPr lang="en-US" altLang="es-MX" sz="1200" kern="1200" baseline="0" dirty="0" smtClean="0">
                <a:solidFill>
                  <a:schemeClr val="tx1"/>
                </a:solidFill>
                <a:latin typeface="Arial" charset="0"/>
                <a:ea typeface="+mn-ea"/>
                <a:cs typeface="+mn-cs"/>
              </a:rPr>
              <a:t>La </a:t>
            </a:r>
            <a:r>
              <a:rPr lang="en-US" altLang="es-MX" sz="1200" kern="1200" baseline="0" dirty="0" err="1" smtClean="0">
                <a:solidFill>
                  <a:schemeClr val="tx1"/>
                </a:solidFill>
                <a:latin typeface="Arial" charset="0"/>
                <a:ea typeface="+mn-ea"/>
                <a:cs typeface="+mn-cs"/>
              </a:rPr>
              <a:t>película</a:t>
            </a:r>
            <a:r>
              <a:rPr lang="en-US" altLang="es-MX" sz="1200" kern="1200" baseline="0" dirty="0" smtClean="0">
                <a:solidFill>
                  <a:schemeClr val="tx1"/>
                </a:solidFill>
                <a:latin typeface="Arial" charset="0"/>
                <a:ea typeface="+mn-ea"/>
                <a:cs typeface="+mn-cs"/>
              </a:rPr>
              <a:t> de “Chicken Run” (</a:t>
            </a:r>
            <a:r>
              <a:rPr lang="en-US" altLang="es-MX" sz="1200" kern="1200" baseline="0" dirty="0" err="1" smtClean="0">
                <a:solidFill>
                  <a:schemeClr val="tx1"/>
                </a:solidFill>
                <a:latin typeface="Arial" charset="0"/>
                <a:ea typeface="+mn-ea"/>
                <a:cs typeface="+mn-cs"/>
              </a:rPr>
              <a:t>Pollitos</a:t>
            </a:r>
            <a:r>
              <a:rPr lang="en-US" altLang="es-MX" sz="1200" kern="1200" baseline="0" dirty="0" smtClean="0">
                <a:solidFill>
                  <a:schemeClr val="tx1"/>
                </a:solidFill>
                <a:latin typeface="Arial" charset="0"/>
                <a:ea typeface="+mn-ea"/>
                <a:cs typeface="+mn-cs"/>
              </a:rPr>
              <a:t> en </a:t>
            </a:r>
            <a:r>
              <a:rPr lang="en-US" altLang="es-MX" sz="1200" kern="1200" baseline="0" dirty="0" err="1" smtClean="0">
                <a:solidFill>
                  <a:schemeClr val="tx1"/>
                </a:solidFill>
                <a:latin typeface="Arial" charset="0"/>
                <a:ea typeface="+mn-ea"/>
                <a:cs typeface="+mn-cs"/>
              </a:rPr>
              <a:t>fuga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un </a:t>
            </a:r>
            <a:r>
              <a:rPr lang="en-US" altLang="es-MX" sz="1200" kern="1200" baseline="0" dirty="0" err="1" smtClean="0">
                <a:solidFill>
                  <a:schemeClr val="tx1"/>
                </a:solidFill>
                <a:latin typeface="Arial" charset="0"/>
                <a:ea typeface="+mn-ea"/>
                <a:cs typeface="+mn-cs"/>
              </a:rPr>
              <a:t>filme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animado</a:t>
            </a:r>
            <a:r>
              <a:rPr lang="en-US" altLang="es-MX" sz="1200" kern="1200" baseline="0" dirty="0" smtClean="0">
                <a:solidFill>
                  <a:schemeClr val="tx1"/>
                </a:solidFill>
                <a:latin typeface="Arial" charset="0"/>
                <a:ea typeface="+mn-ea"/>
                <a:cs typeface="+mn-cs"/>
              </a:rPr>
              <a:t> del </a:t>
            </a:r>
            <a:r>
              <a:rPr lang="en-US" altLang="es-MX" sz="1200" kern="1200" baseline="0" dirty="0" err="1" smtClean="0">
                <a:solidFill>
                  <a:schemeClr val="tx1"/>
                </a:solidFill>
                <a:latin typeface="Arial" charset="0"/>
                <a:ea typeface="+mn-ea"/>
                <a:cs typeface="+mn-cs"/>
              </a:rPr>
              <a:t>año</a:t>
            </a:r>
            <a:r>
              <a:rPr lang="en-US" altLang="es-MX" sz="1200" kern="1200" baseline="0" dirty="0" smtClean="0">
                <a:solidFill>
                  <a:schemeClr val="tx1"/>
                </a:solidFill>
                <a:latin typeface="Arial" charset="0"/>
                <a:ea typeface="+mn-ea"/>
                <a:cs typeface="+mn-cs"/>
              </a:rPr>
              <a:t> 2000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trata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sobre</a:t>
            </a:r>
            <a:r>
              <a:rPr lang="en-US" altLang="es-MX" sz="1200" kern="1200" baseline="0" dirty="0" smtClean="0">
                <a:solidFill>
                  <a:schemeClr val="tx1"/>
                </a:solidFill>
                <a:latin typeface="Arial" charset="0"/>
                <a:ea typeface="+mn-ea"/>
                <a:cs typeface="+mn-cs"/>
              </a:rPr>
              <a:t> un </a:t>
            </a:r>
            <a:r>
              <a:rPr lang="en-US" altLang="es-MX" sz="1200" kern="1200" baseline="0" dirty="0" err="1" smtClean="0">
                <a:solidFill>
                  <a:schemeClr val="tx1"/>
                </a:solidFill>
                <a:latin typeface="Arial" charset="0"/>
                <a:ea typeface="+mn-ea"/>
                <a:cs typeface="+mn-cs"/>
              </a:rPr>
              <a:t>grupo</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gallinas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quieren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escapar</a:t>
            </a:r>
            <a:r>
              <a:rPr lang="en-US" altLang="es-MX" sz="1200" kern="1200" baseline="0" dirty="0" smtClean="0">
                <a:solidFill>
                  <a:schemeClr val="tx1"/>
                </a:solidFill>
                <a:latin typeface="Arial" charset="0"/>
                <a:ea typeface="+mn-ea"/>
                <a:cs typeface="+mn-cs"/>
              </a:rPr>
              <a:t> de la </a:t>
            </a:r>
            <a:r>
              <a:rPr lang="en-US" altLang="es-MX" sz="1200" kern="1200" baseline="0" dirty="0" err="1" smtClean="0">
                <a:solidFill>
                  <a:schemeClr val="tx1"/>
                </a:solidFill>
                <a:latin typeface="Arial" charset="0"/>
                <a:ea typeface="+mn-ea"/>
                <a:cs typeface="+mn-cs"/>
              </a:rPr>
              <a:t>granja</a:t>
            </a:r>
            <a:r>
              <a:rPr lang="en-US" altLang="es-MX" sz="1200" kern="1200" baseline="0" dirty="0" smtClean="0">
                <a:solidFill>
                  <a:schemeClr val="tx1"/>
                </a:solidFill>
                <a:latin typeface="Arial" charset="0"/>
                <a:ea typeface="+mn-ea"/>
                <a:cs typeface="+mn-cs"/>
              </a:rPr>
              <a:t> en la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viven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cuando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descubren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una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vez</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una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gallina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ponedora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ya</a:t>
            </a:r>
            <a:r>
              <a:rPr lang="en-US" altLang="es-MX" sz="1200" kern="1200" baseline="0" dirty="0" smtClean="0">
                <a:solidFill>
                  <a:schemeClr val="tx1"/>
                </a:solidFill>
                <a:latin typeface="Arial" charset="0"/>
                <a:ea typeface="+mn-ea"/>
                <a:cs typeface="+mn-cs"/>
              </a:rPr>
              <a:t> no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tan </a:t>
            </a:r>
            <a:r>
              <a:rPr lang="en-US" altLang="es-MX" sz="1200" kern="1200" baseline="0" dirty="0" err="1" smtClean="0">
                <a:solidFill>
                  <a:schemeClr val="tx1"/>
                </a:solidFill>
                <a:latin typeface="Arial" charset="0"/>
                <a:ea typeface="+mn-ea"/>
                <a:cs typeface="+mn-cs"/>
              </a:rPr>
              <a:t>productiva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eliminada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por</a:t>
            </a:r>
            <a:r>
              <a:rPr lang="en-US" altLang="es-MX" sz="1200" kern="1200" baseline="0" dirty="0" smtClean="0">
                <a:solidFill>
                  <a:schemeClr val="tx1"/>
                </a:solidFill>
                <a:latin typeface="Arial" charset="0"/>
                <a:ea typeface="+mn-ea"/>
                <a:cs typeface="+mn-cs"/>
              </a:rPr>
              <a:t> los </a:t>
            </a:r>
            <a:r>
              <a:rPr lang="en-US" altLang="es-MX" sz="1200" kern="1200" baseline="0" dirty="0" err="1" smtClean="0">
                <a:solidFill>
                  <a:schemeClr val="tx1"/>
                </a:solidFill>
                <a:latin typeface="Arial" charset="0"/>
                <a:ea typeface="+mn-ea"/>
                <a:cs typeface="+mn-cs"/>
              </a:rPr>
              <a:t>dueños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quienes</a:t>
            </a:r>
            <a:r>
              <a:rPr lang="en-US" altLang="es-MX" sz="1200" kern="1200" baseline="0" dirty="0" smtClean="0">
                <a:solidFill>
                  <a:schemeClr val="tx1"/>
                </a:solidFill>
                <a:latin typeface="Arial" charset="0"/>
                <a:ea typeface="+mn-ea"/>
                <a:cs typeface="+mn-cs"/>
              </a:rPr>
              <a:t> al </a:t>
            </a:r>
            <a:r>
              <a:rPr lang="en-US" altLang="es-MX" sz="1200" kern="1200" baseline="0" dirty="0" err="1" smtClean="0">
                <a:solidFill>
                  <a:schemeClr val="tx1"/>
                </a:solidFill>
                <a:latin typeface="Arial" charset="0"/>
                <a:ea typeface="+mn-ea"/>
                <a:cs typeface="+mn-cs"/>
              </a:rPr>
              <a:t>parecer</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convierten</a:t>
            </a:r>
            <a:r>
              <a:rPr lang="en-US" altLang="es-MX" sz="1200" kern="1200" baseline="0" dirty="0" smtClean="0">
                <a:solidFill>
                  <a:schemeClr val="tx1"/>
                </a:solidFill>
                <a:latin typeface="Arial" charset="0"/>
                <a:ea typeface="+mn-ea"/>
                <a:cs typeface="+mn-cs"/>
              </a:rPr>
              <a:t> en pay de </a:t>
            </a:r>
            <a:r>
              <a:rPr lang="en-US" altLang="es-MX" sz="1200" kern="1200" baseline="0" dirty="0" err="1" smtClean="0">
                <a:solidFill>
                  <a:schemeClr val="tx1"/>
                </a:solidFill>
                <a:latin typeface="Arial" charset="0"/>
                <a:ea typeface="+mn-ea"/>
                <a:cs typeface="+mn-cs"/>
              </a:rPr>
              <a:t>pollo</a:t>
            </a:r>
            <a:r>
              <a:rPr lang="en-US" altLang="es-MX" sz="1200" kern="1200" baseline="0" dirty="0" smtClean="0">
                <a:solidFill>
                  <a:schemeClr val="tx1"/>
                </a:solidFill>
                <a:latin typeface="Arial" charset="0"/>
                <a:ea typeface="+mn-ea"/>
                <a:cs typeface="+mn-cs"/>
              </a:rPr>
              <a:t>. Un </a:t>
            </a:r>
            <a:r>
              <a:rPr lang="en-US" altLang="es-MX" sz="1200" kern="1200" baseline="0" dirty="0" err="1" smtClean="0">
                <a:solidFill>
                  <a:schemeClr val="tx1"/>
                </a:solidFill>
                <a:latin typeface="Arial" charset="0"/>
                <a:ea typeface="+mn-ea"/>
                <a:cs typeface="+mn-cs"/>
              </a:rPr>
              <a:t>día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ven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volando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sobre</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granja</a:t>
            </a:r>
            <a:r>
              <a:rPr lang="en-US" altLang="es-MX" sz="1200" kern="1200" baseline="0" dirty="0" smtClean="0">
                <a:solidFill>
                  <a:schemeClr val="tx1"/>
                </a:solidFill>
                <a:latin typeface="Arial" charset="0"/>
                <a:ea typeface="+mn-ea"/>
                <a:cs typeface="+mn-cs"/>
              </a:rPr>
              <a:t> un </a:t>
            </a:r>
            <a:r>
              <a:rPr lang="en-US" altLang="es-MX" sz="1200" kern="1200" baseline="0" dirty="0" err="1" smtClean="0">
                <a:solidFill>
                  <a:schemeClr val="tx1"/>
                </a:solidFill>
                <a:latin typeface="Arial" charset="0"/>
                <a:ea typeface="+mn-ea"/>
                <a:cs typeface="+mn-cs"/>
              </a:rPr>
              <a:t>gallo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cae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accidentalmente</a:t>
            </a:r>
            <a:r>
              <a:rPr lang="en-US" altLang="es-MX" sz="1200" kern="1200" baseline="0" dirty="0" smtClean="0">
                <a:solidFill>
                  <a:schemeClr val="tx1"/>
                </a:solidFill>
                <a:latin typeface="Arial" charset="0"/>
                <a:ea typeface="+mn-ea"/>
                <a:cs typeface="+mn-cs"/>
              </a:rPr>
              <a:t> en la </a:t>
            </a:r>
            <a:r>
              <a:rPr lang="en-US" altLang="es-MX" sz="1200" kern="1200" baseline="0" dirty="0" err="1" smtClean="0">
                <a:solidFill>
                  <a:schemeClr val="tx1"/>
                </a:solidFill>
                <a:latin typeface="Arial" charset="0"/>
                <a:ea typeface="+mn-ea"/>
                <a:cs typeface="+mn-cs"/>
              </a:rPr>
              <a:t>granja</a:t>
            </a:r>
            <a:r>
              <a:rPr lang="en-US" altLang="es-MX" sz="1200" kern="1200" baseline="0" dirty="0" smtClean="0">
                <a:solidFill>
                  <a:schemeClr val="tx1"/>
                </a:solidFill>
                <a:latin typeface="Arial" charset="0"/>
                <a:ea typeface="+mn-ea"/>
                <a:cs typeface="+mn-cs"/>
              </a:rPr>
              <a:t>, Rocky, y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gallinas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ven</a:t>
            </a:r>
            <a:r>
              <a:rPr lang="en-US" altLang="es-MX" sz="1200" kern="1200" baseline="0" dirty="0" smtClean="0">
                <a:solidFill>
                  <a:schemeClr val="tx1"/>
                </a:solidFill>
                <a:latin typeface="Arial" charset="0"/>
                <a:ea typeface="+mn-ea"/>
                <a:cs typeface="+mn-cs"/>
              </a:rPr>
              <a:t> en </a:t>
            </a:r>
            <a:r>
              <a:rPr lang="en-US" altLang="es-MX" sz="1200" kern="1200" baseline="0" dirty="0" err="1" smtClean="0">
                <a:solidFill>
                  <a:schemeClr val="tx1"/>
                </a:solidFill>
                <a:latin typeface="Arial" charset="0"/>
                <a:ea typeface="+mn-ea"/>
                <a:cs typeface="+mn-cs"/>
              </a:rPr>
              <a:t>él</a:t>
            </a:r>
            <a:r>
              <a:rPr lang="en-US" altLang="es-MX" sz="1200" kern="1200" baseline="0" dirty="0" smtClean="0">
                <a:solidFill>
                  <a:schemeClr val="tx1"/>
                </a:solidFill>
                <a:latin typeface="Arial" charset="0"/>
                <a:ea typeface="+mn-ea"/>
                <a:cs typeface="+mn-cs"/>
              </a:rPr>
              <a:t> a </a:t>
            </a:r>
            <a:r>
              <a:rPr lang="en-US" altLang="es-MX" sz="1200" kern="1200" baseline="0" dirty="0" err="1" smtClean="0">
                <a:solidFill>
                  <a:schemeClr val="tx1"/>
                </a:solidFill>
                <a:latin typeface="Arial" charset="0"/>
                <a:ea typeface="+mn-ea"/>
                <a:cs typeface="+mn-cs"/>
              </a:rPr>
              <a:t>su</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salvador</a:t>
            </a:r>
            <a:r>
              <a:rPr lang="en-US" altLang="es-MX" sz="1200" kern="1200" baseline="0" dirty="0" smtClean="0">
                <a:solidFill>
                  <a:schemeClr val="tx1"/>
                </a:solidFill>
                <a:latin typeface="Arial" charset="0"/>
                <a:ea typeface="+mn-ea"/>
                <a:cs typeface="+mn-cs"/>
              </a:rPr>
              <a:t>.</a:t>
            </a:r>
          </a:p>
          <a:p>
            <a:pPr eaLnBrk="1" hangingPunct="1">
              <a:buFont typeface="Wingdings" pitchFamily="2" charset="2"/>
              <a:buNone/>
            </a:pPr>
            <a:r>
              <a:rPr lang="en-US" altLang="es-MX" sz="1200" kern="1200" baseline="0" dirty="0" smtClean="0">
                <a:solidFill>
                  <a:schemeClr val="tx1"/>
                </a:solidFill>
                <a:latin typeface="Arial" charset="0"/>
                <a:ea typeface="+mn-ea"/>
                <a:cs typeface="+mn-cs"/>
              </a:rPr>
              <a:t>Parte </a:t>
            </a:r>
            <a:r>
              <a:rPr lang="en-US" altLang="es-MX" sz="1200" kern="1200" baseline="0" dirty="0" err="1" smtClean="0">
                <a:solidFill>
                  <a:schemeClr val="tx1"/>
                </a:solidFill>
                <a:latin typeface="Arial" charset="0"/>
                <a:ea typeface="+mn-ea"/>
                <a:cs typeface="+mn-cs"/>
              </a:rPr>
              <a:t>importante</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esta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película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el </a:t>
            </a:r>
            <a:r>
              <a:rPr lang="en-US" altLang="es-MX" sz="1200" kern="1200" baseline="0" dirty="0" err="1" smtClean="0">
                <a:solidFill>
                  <a:schemeClr val="tx1"/>
                </a:solidFill>
                <a:latin typeface="Arial" charset="0"/>
                <a:ea typeface="+mn-ea"/>
                <a:cs typeface="+mn-cs"/>
              </a:rPr>
              <a:t>uso</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variantes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dialectales</a:t>
            </a:r>
            <a:r>
              <a:rPr lang="en-US" altLang="es-MX" sz="1200" kern="1200" baseline="0" dirty="0" smtClean="0">
                <a:solidFill>
                  <a:schemeClr val="tx1"/>
                </a:solidFill>
                <a:latin typeface="Arial" charset="0"/>
                <a:ea typeface="+mn-ea"/>
                <a:cs typeface="+mn-cs"/>
              </a:rPr>
              <a:t> del </a:t>
            </a:r>
            <a:r>
              <a:rPr lang="en-US" altLang="es-MX" sz="1200" kern="1200" baseline="0" dirty="0" err="1" smtClean="0">
                <a:solidFill>
                  <a:schemeClr val="tx1"/>
                </a:solidFill>
                <a:latin typeface="Arial" charset="0"/>
                <a:ea typeface="+mn-ea"/>
                <a:cs typeface="+mn-cs"/>
              </a:rPr>
              <a:t>inglés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usan</a:t>
            </a:r>
            <a:r>
              <a:rPr lang="en-US" altLang="es-MX" sz="1200" kern="1200" baseline="0" dirty="0" smtClean="0">
                <a:solidFill>
                  <a:schemeClr val="tx1"/>
                </a:solidFill>
                <a:latin typeface="Arial" charset="0"/>
                <a:ea typeface="+mn-ea"/>
                <a:cs typeface="+mn-cs"/>
              </a:rPr>
              <a:t> los </a:t>
            </a:r>
            <a:r>
              <a:rPr lang="en-US" altLang="es-MX" sz="1200" kern="1200" baseline="0" dirty="0" err="1" smtClean="0">
                <a:solidFill>
                  <a:schemeClr val="tx1"/>
                </a:solidFill>
                <a:latin typeface="Arial" charset="0"/>
                <a:ea typeface="+mn-ea"/>
                <a:cs typeface="+mn-cs"/>
              </a:rPr>
              <a:t>personajes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una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granja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inglesa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por</a:t>
            </a:r>
            <a:r>
              <a:rPr lang="en-US" altLang="es-MX" sz="1200" kern="1200" baseline="0" dirty="0" smtClean="0">
                <a:solidFill>
                  <a:schemeClr val="tx1"/>
                </a:solidFill>
                <a:latin typeface="Arial" charset="0"/>
                <a:ea typeface="+mn-ea"/>
                <a:cs typeface="+mn-cs"/>
              </a:rPr>
              <a:t> lo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la </a:t>
            </a:r>
            <a:r>
              <a:rPr lang="en-US" altLang="es-MX" sz="1200" kern="1200" baseline="0" dirty="0" err="1" smtClean="0">
                <a:solidFill>
                  <a:schemeClr val="tx1"/>
                </a:solidFill>
                <a:latin typeface="Arial" charset="0"/>
                <a:ea typeface="+mn-ea"/>
                <a:cs typeface="+mn-cs"/>
              </a:rPr>
              <a:t>mayoría</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gallinas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hablan</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inglés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británico</a:t>
            </a:r>
            <a:r>
              <a:rPr lang="en-US" altLang="es-MX" sz="1200" kern="1200" baseline="0" dirty="0" smtClean="0">
                <a:solidFill>
                  <a:schemeClr val="tx1"/>
                </a:solidFill>
                <a:latin typeface="Arial" charset="0"/>
                <a:ea typeface="+mn-ea"/>
                <a:cs typeface="+mn-cs"/>
              </a:rPr>
              <a:t> (de Yorkshire), </a:t>
            </a:r>
            <a:r>
              <a:rPr lang="en-US" altLang="es-MX" sz="1200" kern="1200" baseline="0" dirty="0" err="1" smtClean="0">
                <a:solidFill>
                  <a:schemeClr val="tx1"/>
                </a:solidFill>
                <a:latin typeface="Arial" charset="0"/>
                <a:ea typeface="+mn-ea"/>
                <a:cs typeface="+mn-cs"/>
              </a:rPr>
              <a:t>una</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ellas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habla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inglés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escocés</a:t>
            </a:r>
            <a:r>
              <a:rPr lang="en-US" altLang="es-MX" sz="1200" kern="1200" baseline="0" dirty="0" smtClean="0">
                <a:solidFill>
                  <a:schemeClr val="tx1"/>
                </a:solidFill>
                <a:latin typeface="Arial" charset="0"/>
                <a:ea typeface="+mn-ea"/>
                <a:cs typeface="+mn-cs"/>
              </a:rPr>
              <a:t>, Rocky </a:t>
            </a:r>
            <a:r>
              <a:rPr lang="en-US" altLang="es-MX" sz="1200" kern="1200" baseline="0" dirty="0" err="1" smtClean="0">
                <a:solidFill>
                  <a:schemeClr val="tx1"/>
                </a:solidFill>
                <a:latin typeface="Arial" charset="0"/>
                <a:ea typeface="+mn-ea"/>
                <a:cs typeface="+mn-cs"/>
              </a:rPr>
              <a:t>habla</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inglés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norteamericano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unas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ratas</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que</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llegan</a:t>
            </a:r>
            <a:r>
              <a:rPr lang="en-US" altLang="es-MX" sz="1200" kern="1200" baseline="0" dirty="0" smtClean="0">
                <a:solidFill>
                  <a:schemeClr val="tx1"/>
                </a:solidFill>
                <a:latin typeface="Arial" charset="0"/>
                <a:ea typeface="+mn-ea"/>
                <a:cs typeface="+mn-cs"/>
              </a:rPr>
              <a:t> al </a:t>
            </a:r>
            <a:r>
              <a:rPr lang="en-US" altLang="es-MX" sz="1200" kern="1200" baseline="0" dirty="0" err="1" smtClean="0">
                <a:solidFill>
                  <a:schemeClr val="tx1"/>
                </a:solidFill>
                <a:latin typeface="Arial" charset="0"/>
                <a:ea typeface="+mn-ea"/>
                <a:cs typeface="+mn-cs"/>
              </a:rPr>
              <a:t>gallinero</a:t>
            </a:r>
            <a:r>
              <a:rPr lang="en-US" altLang="es-MX" sz="1200" kern="1200" baseline="0" dirty="0" smtClean="0">
                <a:solidFill>
                  <a:schemeClr val="tx1"/>
                </a:solidFill>
                <a:latin typeface="Arial" charset="0"/>
                <a:ea typeface="+mn-ea"/>
                <a:cs typeface="+mn-cs"/>
              </a:rPr>
              <a:t> </a:t>
            </a:r>
            <a:r>
              <a:rPr lang="en-US" altLang="es-MX" sz="1200" kern="1200" baseline="0" dirty="0" err="1" smtClean="0">
                <a:solidFill>
                  <a:schemeClr val="tx1"/>
                </a:solidFill>
                <a:latin typeface="Arial" charset="0"/>
                <a:ea typeface="+mn-ea"/>
                <a:cs typeface="+mn-cs"/>
              </a:rPr>
              <a:t>hablan</a:t>
            </a:r>
            <a:r>
              <a:rPr lang="en-US" altLang="es-MX" sz="1200" kern="1200" baseline="0" dirty="0" smtClean="0">
                <a:solidFill>
                  <a:schemeClr val="tx1"/>
                </a:solidFill>
                <a:latin typeface="Arial" charset="0"/>
                <a:ea typeface="+mn-ea"/>
                <a:cs typeface="+mn-cs"/>
              </a:rPr>
              <a:t> Cockney (</a:t>
            </a:r>
            <a:r>
              <a:rPr lang="en-US" altLang="es-MX" sz="1200" kern="1200" baseline="0" dirty="0" err="1" smtClean="0">
                <a:solidFill>
                  <a:schemeClr val="tx1"/>
                </a:solidFill>
                <a:latin typeface="Arial" charset="0"/>
                <a:ea typeface="+mn-ea"/>
                <a:cs typeface="+mn-cs"/>
              </a:rPr>
              <a:t>dialecto</a:t>
            </a:r>
            <a:r>
              <a:rPr lang="en-US" altLang="es-MX" sz="1200" kern="1200" baseline="0" dirty="0" smtClean="0">
                <a:solidFill>
                  <a:schemeClr val="tx1"/>
                </a:solidFill>
                <a:latin typeface="Arial" charset="0"/>
                <a:ea typeface="+mn-ea"/>
                <a:cs typeface="+mn-cs"/>
              </a:rPr>
              <a:t> de los barrios </a:t>
            </a:r>
            <a:r>
              <a:rPr lang="en-US" altLang="es-MX" sz="1200" kern="1200" baseline="0" dirty="0" err="1" smtClean="0">
                <a:solidFill>
                  <a:schemeClr val="tx1"/>
                </a:solidFill>
                <a:latin typeface="Arial" charset="0"/>
                <a:ea typeface="+mn-ea"/>
                <a:cs typeface="+mn-cs"/>
              </a:rPr>
              <a:t>bajos</a:t>
            </a:r>
            <a:r>
              <a:rPr lang="en-US" altLang="es-MX" sz="1200" kern="1200" baseline="0" dirty="0" smtClean="0">
                <a:solidFill>
                  <a:schemeClr val="tx1"/>
                </a:solidFill>
                <a:latin typeface="Arial" charset="0"/>
                <a:ea typeface="+mn-ea"/>
                <a:cs typeface="+mn-cs"/>
              </a:rPr>
              <a:t> del </a:t>
            </a:r>
            <a:r>
              <a:rPr lang="en-US" altLang="es-MX" sz="1200" kern="1200" baseline="0" dirty="0" err="1" smtClean="0">
                <a:solidFill>
                  <a:schemeClr val="tx1"/>
                </a:solidFill>
                <a:latin typeface="Arial" charset="0"/>
                <a:ea typeface="+mn-ea"/>
                <a:cs typeface="+mn-cs"/>
              </a:rPr>
              <a:t>este</a:t>
            </a:r>
            <a:r>
              <a:rPr lang="en-US" altLang="es-MX" sz="1200" kern="1200" baseline="0" dirty="0" smtClean="0">
                <a:solidFill>
                  <a:schemeClr val="tx1"/>
                </a:solidFill>
                <a:latin typeface="Arial" charset="0"/>
                <a:ea typeface="+mn-ea"/>
                <a:cs typeface="+mn-cs"/>
              </a:rPr>
              <a:t> de </a:t>
            </a:r>
            <a:r>
              <a:rPr lang="en-US" altLang="es-MX" sz="1200" kern="1200" baseline="0" dirty="0" err="1" smtClean="0">
                <a:solidFill>
                  <a:schemeClr val="tx1"/>
                </a:solidFill>
                <a:latin typeface="Arial" charset="0"/>
                <a:ea typeface="+mn-ea"/>
                <a:cs typeface="+mn-cs"/>
              </a:rPr>
              <a:t>Londres</a:t>
            </a:r>
            <a:r>
              <a:rPr lang="en-US" altLang="es-MX" sz="1200" kern="1200" baseline="0" dirty="0" smtClean="0">
                <a:solidFill>
                  <a:schemeClr val="tx1"/>
                </a:solidFill>
                <a:latin typeface="Arial" charset="0"/>
                <a:ea typeface="+mn-ea"/>
                <a:cs typeface="+mn-cs"/>
              </a:rPr>
              <a:t>).</a:t>
            </a:r>
          </a:p>
          <a:p>
            <a:pPr eaLnBrk="1" hangingPunct="1">
              <a:buFont typeface="Wingdings" pitchFamily="2" charset="2"/>
              <a:buNone/>
            </a:pPr>
            <a:endParaRPr lang="en-US" altLang="es-MX" sz="1200" kern="1200" baseline="0" dirty="0" smtClean="0">
              <a:solidFill>
                <a:schemeClr val="tx1"/>
              </a:solidFill>
              <a:latin typeface="Arial" charset="0"/>
              <a:ea typeface="+mn-ea"/>
              <a:cs typeface="+mn-cs"/>
            </a:endParaRPr>
          </a:p>
          <a:p>
            <a:pPr eaLnBrk="1" hangingPunct="1">
              <a:buFont typeface="Wingdings" pitchFamily="2" charset="2"/>
              <a:buNone/>
            </a:pPr>
            <a:r>
              <a:rPr lang="en-US" altLang="es-MX" sz="1200" kern="1200" baseline="0" dirty="0" smtClean="0">
                <a:solidFill>
                  <a:schemeClr val="tx1"/>
                </a:solidFill>
                <a:latin typeface="Arial" charset="0"/>
                <a:ea typeface="+mn-ea"/>
                <a:cs typeface="+mn-cs"/>
              </a:rPr>
              <a:t>SE RECOMIENDA MOSTRAR FRAGMENTOS DE LA PELÍCULA EN INGLÉS Y EN ESPAÑOL PARA QUE LOS ESTUDIANTES DETECTEN LAS VARIANTES DIALECTALES.</a:t>
            </a:r>
          </a:p>
        </p:txBody>
      </p:sp>
    </p:spTree>
    <p:extLst>
      <p:ext uri="{BB962C8B-B14F-4D97-AF65-F5344CB8AC3E}">
        <p14:creationId xmlns:p14="http://schemas.microsoft.com/office/powerpoint/2010/main" val="3607486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este fragmento de la película (en el minuto 36),</a:t>
            </a:r>
            <a:r>
              <a:rPr lang="es-ES" baseline="0" dirty="0" smtClean="0"/>
              <a:t> el diálogo en inglés se desarrolla a partir de que Rocky (el gallo norteamericano) no le entiende a Mac, quien habla con acento escocés, entonces Mac actúa como intérprete dentro de la misma lengua.</a:t>
            </a:r>
          </a:p>
          <a:p>
            <a:r>
              <a:rPr lang="es-ES" baseline="0" dirty="0" smtClean="0"/>
              <a:t>En la versión en español se pierde este humorismo derivado de las variantes lingüísticas como se puede ver al comparar los diálogos. Más aún, en esta escena se pierde un poco la coherencia pues la velocidad de habla de Mac en español no justifica el comentario de Rocky.</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22</a:t>
            </a:fld>
            <a:endParaRPr lang="es-ES"/>
          </a:p>
        </p:txBody>
      </p:sp>
    </p:spTree>
    <p:extLst>
      <p:ext uri="{BB962C8B-B14F-4D97-AF65-F5344CB8AC3E}">
        <p14:creationId xmlns:p14="http://schemas.microsoft.com/office/powerpoint/2010/main" val="773446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Este</a:t>
            </a:r>
            <a:r>
              <a:rPr lang="es-ES" baseline="0" dirty="0" smtClean="0"/>
              <a:t> diálogo es a continuación de la escena de la diapositiva anterior. Este extracto es particularmente útil porque contiene la variante de las “ratas” que aquí se reproduce con una aproximación fonológica (</a:t>
            </a:r>
            <a:r>
              <a:rPr lang="es-ES" baseline="0" dirty="0" err="1" smtClean="0"/>
              <a:t>guv’nor</a:t>
            </a:r>
            <a:r>
              <a:rPr lang="es-ES" baseline="0" dirty="0" smtClean="0"/>
              <a:t>, </a:t>
            </a:r>
            <a:r>
              <a:rPr lang="es-ES" baseline="0" dirty="0" err="1" smtClean="0"/>
              <a:t>meself</a:t>
            </a:r>
            <a:r>
              <a:rPr lang="es-ES" baseline="0" dirty="0" smtClean="0"/>
              <a:t>, </a:t>
            </a:r>
            <a:r>
              <a:rPr lang="es-ES" baseline="0" dirty="0" err="1" smtClean="0"/>
              <a:t>she</a:t>
            </a:r>
            <a:r>
              <a:rPr lang="es-ES" baseline="0" dirty="0" smtClean="0"/>
              <a:t> </a:t>
            </a:r>
            <a:r>
              <a:rPr lang="es-ES" baseline="0" dirty="0" err="1" smtClean="0"/>
              <a:t>don’t</a:t>
            </a:r>
            <a:r>
              <a:rPr lang="es-ES" baseline="0" dirty="0" smtClean="0"/>
              <a:t> </a:t>
            </a:r>
            <a:r>
              <a:rPr lang="es-ES" baseline="0" dirty="0" err="1" smtClean="0"/>
              <a:t>think</a:t>
            </a:r>
            <a:r>
              <a:rPr lang="es-ES" baseline="0" dirty="0" smtClean="0"/>
              <a:t>, </a:t>
            </a:r>
            <a:r>
              <a:rPr lang="es-ES" baseline="0" dirty="0" err="1" smtClean="0"/>
              <a:t>how</a:t>
            </a:r>
            <a:r>
              <a:rPr lang="es-ES" baseline="0" dirty="0" smtClean="0"/>
              <a:t> </a:t>
            </a:r>
            <a:r>
              <a:rPr lang="es-ES" baseline="0" dirty="0" err="1" smtClean="0"/>
              <a:t>about</a:t>
            </a:r>
            <a:r>
              <a:rPr lang="es-ES" baseline="0" dirty="0" smtClean="0"/>
              <a:t> </a:t>
            </a:r>
            <a:r>
              <a:rPr lang="es-ES" baseline="0" dirty="0" err="1" smtClean="0"/>
              <a:t>them</a:t>
            </a:r>
            <a:r>
              <a:rPr lang="es-ES" baseline="0" dirty="0" smtClean="0"/>
              <a:t> </a:t>
            </a:r>
            <a:r>
              <a:rPr lang="es-ES" baseline="0" dirty="0" err="1" smtClean="0"/>
              <a:t>eggs</a:t>
            </a:r>
            <a:r>
              <a:rPr lang="es-ES" baseline="0" dirty="0" smtClean="0"/>
              <a:t>?)</a:t>
            </a:r>
          </a:p>
          <a:p>
            <a:r>
              <a:rPr lang="es-ES" baseline="0" dirty="0" smtClean="0"/>
              <a:t>Se muestra la escena para que se familiaricen con la secuencia del diálogo e identifiquen quién dice cada frase.</a:t>
            </a:r>
          </a:p>
          <a:p>
            <a:r>
              <a:rPr lang="es-ES" baseline="0" dirty="0" smtClean="0"/>
              <a:t>Se les solicita una versión y luego se puede contrastar con lo hecho en el doblaje del DVD.</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23</a:t>
            </a:fld>
            <a:endParaRPr lang="es-ES"/>
          </a:p>
        </p:txBody>
      </p:sp>
    </p:spTree>
    <p:extLst>
      <p:ext uri="{BB962C8B-B14F-4D97-AF65-F5344CB8AC3E}">
        <p14:creationId xmlns:p14="http://schemas.microsoft.com/office/powerpoint/2010/main" val="3574253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1B93171-7DEA-4421-82A9-C2DBE294E59F}" type="slidenum">
              <a:rPr lang="es-ES" altLang="es-MX" smtClean="0"/>
              <a:pPr eaLnBrk="1" hangingPunct="1">
                <a:spcBef>
                  <a:spcPct val="0"/>
                </a:spcBef>
              </a:pPr>
              <a:t>24</a:t>
            </a:fld>
            <a:endParaRPr lang="es-ES" altLang="es-MX"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r>
              <a:rPr lang="en-US" altLang="es-MX" sz="900" kern="1200" baseline="0" dirty="0" smtClean="0">
                <a:solidFill>
                  <a:schemeClr val="tx1"/>
                </a:solidFill>
                <a:latin typeface="Arial" charset="0"/>
                <a:ea typeface="+mn-ea"/>
                <a:cs typeface="+mn-cs"/>
              </a:rPr>
              <a:t>El humor, tan </a:t>
            </a:r>
            <a:r>
              <a:rPr lang="en-US" altLang="es-MX" sz="900" kern="1200" baseline="0" dirty="0" err="1" smtClean="0">
                <a:solidFill>
                  <a:schemeClr val="tx1"/>
                </a:solidFill>
                <a:latin typeface="Arial" charset="0"/>
                <a:ea typeface="+mn-ea"/>
                <a:cs typeface="+mn-cs"/>
              </a:rPr>
              <a:t>fuertemente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ligado</a:t>
            </a:r>
            <a:r>
              <a:rPr lang="en-US" altLang="es-MX" sz="900" kern="1200" baseline="0" dirty="0" smtClean="0">
                <a:solidFill>
                  <a:schemeClr val="tx1"/>
                </a:solidFill>
                <a:latin typeface="Arial" charset="0"/>
                <a:ea typeface="+mn-ea"/>
                <a:cs typeface="+mn-cs"/>
              </a:rPr>
              <a:t> a la </a:t>
            </a:r>
            <a:r>
              <a:rPr lang="en-US" altLang="es-MX" sz="900" kern="1200" baseline="0" dirty="0" err="1" smtClean="0">
                <a:solidFill>
                  <a:schemeClr val="tx1"/>
                </a:solidFill>
                <a:latin typeface="Arial" charset="0"/>
                <a:ea typeface="+mn-ea"/>
                <a:cs typeface="+mn-cs"/>
              </a:rPr>
              <a:t>cultura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ideología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historia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lengua</a:t>
            </a:r>
            <a:r>
              <a:rPr lang="en-US" altLang="es-MX" sz="900" kern="1200" baseline="0" dirty="0" smtClean="0">
                <a:solidFill>
                  <a:schemeClr val="tx1"/>
                </a:solidFill>
                <a:latin typeface="Arial" charset="0"/>
                <a:ea typeface="+mn-ea"/>
                <a:cs typeface="+mn-cs"/>
              </a:rPr>
              <a:t> (entre </a:t>
            </a:r>
            <a:r>
              <a:rPr lang="en-US" altLang="es-MX" sz="900" kern="1200" baseline="0" dirty="0" err="1" smtClean="0">
                <a:solidFill>
                  <a:schemeClr val="tx1"/>
                </a:solidFill>
                <a:latin typeface="Arial" charset="0"/>
                <a:ea typeface="+mn-ea"/>
                <a:cs typeface="+mn-cs"/>
              </a:rPr>
              <a:t>otros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aspectos</a:t>
            </a:r>
            <a:r>
              <a:rPr lang="en-US" altLang="es-MX" sz="900" kern="1200" baseline="0" dirty="0" smtClean="0">
                <a:solidFill>
                  <a:schemeClr val="tx1"/>
                </a:solidFill>
                <a:latin typeface="Arial" charset="0"/>
                <a:ea typeface="+mn-ea"/>
                <a:cs typeface="+mn-cs"/>
              </a:rPr>
              <a:t>) de un pueblo,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tan </a:t>
            </a:r>
            <a:r>
              <a:rPr lang="en-US" altLang="es-MX" sz="900" kern="1200" baseline="0" dirty="0" err="1" smtClean="0">
                <a:solidFill>
                  <a:schemeClr val="tx1"/>
                </a:solidFill>
                <a:latin typeface="Arial" charset="0"/>
                <a:ea typeface="+mn-ea"/>
                <a:cs typeface="+mn-cs"/>
              </a:rPr>
              <a:t>difícil</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definir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como</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traducir</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traductor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requiere</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una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fina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sensibilidad</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linguística</a:t>
            </a:r>
            <a:r>
              <a:rPr lang="en-US" altLang="es-MX" sz="900" kern="1200" baseline="0" dirty="0" smtClean="0">
                <a:solidFill>
                  <a:schemeClr val="tx1"/>
                </a:solidFill>
                <a:latin typeface="Arial" charset="0"/>
                <a:ea typeface="+mn-ea"/>
                <a:cs typeface="+mn-cs"/>
              </a:rPr>
              <a:t> y cultural </a:t>
            </a:r>
            <a:r>
              <a:rPr lang="en-US" altLang="es-MX" sz="900" kern="1200" baseline="0" dirty="0" err="1" smtClean="0">
                <a:solidFill>
                  <a:schemeClr val="tx1"/>
                </a:solidFill>
                <a:latin typeface="Arial" charset="0"/>
                <a:ea typeface="+mn-ea"/>
                <a:cs typeface="+mn-cs"/>
              </a:rPr>
              <a:t>para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lograr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recrear</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otra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lengua</a:t>
            </a:r>
            <a:r>
              <a:rPr lang="en-US" altLang="es-MX" sz="900" kern="1200" baseline="0" dirty="0" smtClean="0">
                <a:solidFill>
                  <a:schemeClr val="tx1"/>
                </a:solidFill>
                <a:latin typeface="Arial" charset="0"/>
                <a:ea typeface="+mn-ea"/>
                <a:cs typeface="+mn-cs"/>
              </a:rPr>
              <a:t> y </a:t>
            </a:r>
            <a:r>
              <a:rPr lang="en-US" altLang="es-MX" sz="900" kern="1200" baseline="0" dirty="0" err="1" smtClean="0">
                <a:solidFill>
                  <a:schemeClr val="tx1"/>
                </a:solidFill>
                <a:latin typeface="Arial" charset="0"/>
                <a:ea typeface="+mn-ea"/>
                <a:cs typeface="+mn-cs"/>
              </a:rPr>
              <a:t>otra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cultura</a:t>
            </a:r>
            <a:r>
              <a:rPr lang="en-US" altLang="es-MX" sz="900" kern="1200" baseline="0" dirty="0" smtClean="0">
                <a:solidFill>
                  <a:schemeClr val="tx1"/>
                </a:solidFill>
                <a:latin typeface="Arial" charset="0"/>
                <a:ea typeface="+mn-ea"/>
                <a:cs typeface="+mn-cs"/>
              </a:rPr>
              <a:t> lo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de humor </a:t>
            </a:r>
            <a:r>
              <a:rPr lang="en-US" altLang="es-MX" sz="900" kern="1200" baseline="0" dirty="0" err="1" smtClean="0">
                <a:solidFill>
                  <a:schemeClr val="tx1"/>
                </a:solidFill>
                <a:latin typeface="Arial" charset="0"/>
                <a:ea typeface="+mn-ea"/>
                <a:cs typeface="+mn-cs"/>
              </a:rPr>
              <a:t>encuentre</a:t>
            </a:r>
            <a:r>
              <a:rPr lang="en-US" altLang="es-MX" sz="900" kern="1200" baseline="0" dirty="0" smtClean="0">
                <a:solidFill>
                  <a:schemeClr val="tx1"/>
                </a:solidFill>
                <a:latin typeface="Arial" charset="0"/>
                <a:ea typeface="+mn-ea"/>
                <a:cs typeface="+mn-cs"/>
              </a:rPr>
              <a:t> en un </a:t>
            </a:r>
            <a:r>
              <a:rPr lang="en-US" altLang="es-MX" sz="900" kern="1200" baseline="0" dirty="0" err="1" smtClean="0">
                <a:solidFill>
                  <a:schemeClr val="tx1"/>
                </a:solidFill>
                <a:latin typeface="Arial" charset="0"/>
                <a:ea typeface="+mn-ea"/>
                <a:cs typeface="+mn-cs"/>
              </a:rPr>
              <a:t>producto</a:t>
            </a:r>
            <a:r>
              <a:rPr lang="en-US" altLang="es-MX" sz="900" kern="1200" baseline="0" dirty="0" smtClean="0">
                <a:solidFill>
                  <a:schemeClr val="tx1"/>
                </a:solidFill>
                <a:latin typeface="Arial" charset="0"/>
                <a:ea typeface="+mn-ea"/>
                <a:cs typeface="+mn-cs"/>
              </a:rPr>
              <a:t> audiovisual; </a:t>
            </a:r>
            <a:r>
              <a:rPr lang="en-US" altLang="es-MX" sz="900" kern="1200" baseline="0" dirty="0" err="1" smtClean="0">
                <a:solidFill>
                  <a:schemeClr val="tx1"/>
                </a:solidFill>
                <a:latin typeface="Arial" charset="0"/>
                <a:ea typeface="+mn-ea"/>
                <a:cs typeface="+mn-cs"/>
              </a:rPr>
              <a:t>practicamente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imposible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será</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trasladar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todo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pero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indispensable </a:t>
            </a:r>
            <a:r>
              <a:rPr lang="en-US" altLang="es-MX" sz="900" kern="1200" baseline="0" dirty="0" err="1" smtClean="0">
                <a:solidFill>
                  <a:schemeClr val="tx1"/>
                </a:solidFill>
                <a:latin typeface="Arial" charset="0"/>
                <a:ea typeface="+mn-ea"/>
                <a:cs typeface="+mn-cs"/>
              </a:rPr>
              <a:t>rescatar</a:t>
            </a:r>
            <a:r>
              <a:rPr lang="en-US" altLang="es-MX" sz="900" kern="1200" baseline="0" dirty="0" smtClean="0">
                <a:solidFill>
                  <a:schemeClr val="tx1"/>
                </a:solidFill>
                <a:latin typeface="Arial" charset="0"/>
                <a:ea typeface="+mn-ea"/>
                <a:cs typeface="+mn-cs"/>
              </a:rPr>
              <a:t> lo </a:t>
            </a:r>
            <a:r>
              <a:rPr lang="en-US" altLang="es-MX" sz="900" kern="1200" baseline="0" dirty="0" err="1" smtClean="0">
                <a:solidFill>
                  <a:schemeClr val="tx1"/>
                </a:solidFill>
                <a:latin typeface="Arial" charset="0"/>
                <a:ea typeface="+mn-ea"/>
                <a:cs typeface="+mn-cs"/>
              </a:rPr>
              <a:t>más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posible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para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recreación</a:t>
            </a:r>
            <a:r>
              <a:rPr lang="en-US" altLang="es-MX" sz="900" kern="1200" baseline="0" dirty="0" smtClean="0">
                <a:solidFill>
                  <a:schemeClr val="tx1"/>
                </a:solidFill>
                <a:latin typeface="Arial" charset="0"/>
                <a:ea typeface="+mn-ea"/>
                <a:cs typeface="+mn-cs"/>
              </a:rPr>
              <a:t> del </a:t>
            </a:r>
            <a:r>
              <a:rPr lang="en-US" altLang="es-MX" sz="900" kern="1200" baseline="0" dirty="0" err="1" smtClean="0">
                <a:solidFill>
                  <a:schemeClr val="tx1"/>
                </a:solidFill>
                <a:latin typeface="Arial" charset="0"/>
                <a:ea typeface="+mn-ea"/>
                <a:cs typeface="+mn-cs"/>
              </a:rPr>
              <a:t>público</a:t>
            </a:r>
            <a:r>
              <a:rPr lang="en-US" altLang="es-MX" sz="900" kern="1200" baseline="0" dirty="0" smtClean="0">
                <a:solidFill>
                  <a:schemeClr val="tx1"/>
                </a:solidFill>
                <a:latin typeface="Arial" charset="0"/>
                <a:ea typeface="+mn-ea"/>
                <a:cs typeface="+mn-cs"/>
              </a:rPr>
              <a:t> </a:t>
            </a:r>
            <a:r>
              <a:rPr lang="en-US" altLang="es-MX" sz="900" kern="1200" baseline="0" smtClean="0">
                <a:solidFill>
                  <a:schemeClr val="tx1"/>
                </a:solidFill>
                <a:latin typeface="Arial" charset="0"/>
                <a:ea typeface="+mn-ea"/>
                <a:cs typeface="+mn-cs"/>
              </a:rPr>
              <a:t>meta. Patrick </a:t>
            </a:r>
            <a:r>
              <a:rPr lang="en-US" altLang="es-MX" sz="900" kern="1200" baseline="0" dirty="0" err="1" smtClean="0">
                <a:solidFill>
                  <a:schemeClr val="tx1"/>
                </a:solidFill>
                <a:latin typeface="Arial" charset="0"/>
                <a:ea typeface="+mn-ea"/>
                <a:cs typeface="+mn-cs"/>
              </a:rPr>
              <a:t>Zabalbeascoa</a:t>
            </a:r>
            <a:r>
              <a:rPr lang="en-US" altLang="es-MX" sz="900" kern="1200" baseline="0" dirty="0" smtClean="0">
                <a:solidFill>
                  <a:schemeClr val="tx1"/>
                </a:solidFill>
                <a:latin typeface="Arial" charset="0"/>
                <a:ea typeface="+mn-ea"/>
                <a:cs typeface="+mn-cs"/>
              </a:rPr>
              <a:t> (2001: 258-261) propone </a:t>
            </a:r>
            <a:r>
              <a:rPr lang="en-US" altLang="es-MX" sz="900" kern="1200" baseline="0" dirty="0" err="1" smtClean="0">
                <a:solidFill>
                  <a:schemeClr val="tx1"/>
                </a:solidFill>
                <a:latin typeface="Arial" charset="0"/>
                <a:ea typeface="+mn-ea"/>
                <a:cs typeface="+mn-cs"/>
              </a:rPr>
              <a:t>una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sencilla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clasificación</a:t>
            </a:r>
            <a:r>
              <a:rPr lang="en-US" altLang="es-MX" sz="900" kern="1200" baseline="0" dirty="0" smtClean="0">
                <a:solidFill>
                  <a:schemeClr val="tx1"/>
                </a:solidFill>
                <a:latin typeface="Arial" charset="0"/>
                <a:ea typeface="+mn-ea"/>
                <a:cs typeface="+mn-cs"/>
              </a:rPr>
              <a:t> de los “</a:t>
            </a:r>
            <a:r>
              <a:rPr lang="en-US" altLang="es-MX" sz="900" kern="1200" baseline="0" dirty="0" err="1" smtClean="0">
                <a:solidFill>
                  <a:schemeClr val="tx1"/>
                </a:solidFill>
                <a:latin typeface="Arial" charset="0"/>
                <a:ea typeface="+mn-ea"/>
                <a:cs typeface="+mn-cs"/>
              </a:rPr>
              <a:t>chistes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más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comunes</a:t>
            </a:r>
            <a:r>
              <a:rPr lang="en-US" altLang="es-MX" sz="900" kern="1200" baseline="0" dirty="0" smtClean="0">
                <a:solidFill>
                  <a:schemeClr val="tx1"/>
                </a:solidFill>
                <a:latin typeface="Arial" charset="0"/>
                <a:ea typeface="+mn-ea"/>
                <a:cs typeface="+mn-cs"/>
              </a:rPr>
              <a:t> en los </a:t>
            </a:r>
            <a:r>
              <a:rPr lang="en-US" altLang="es-MX" sz="900" kern="1200" baseline="0" dirty="0" err="1" smtClean="0">
                <a:solidFill>
                  <a:schemeClr val="tx1"/>
                </a:solidFill>
                <a:latin typeface="Arial" charset="0"/>
                <a:ea typeface="+mn-ea"/>
                <a:cs typeface="+mn-cs"/>
              </a:rPr>
              <a:t>productos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audiovisuales</a:t>
            </a:r>
            <a:r>
              <a:rPr lang="en-US" altLang="es-MX" sz="900" kern="1200" baseline="0" dirty="0" smtClean="0">
                <a:solidFill>
                  <a:schemeClr val="tx1"/>
                </a:solidFill>
                <a:latin typeface="Arial" charset="0"/>
                <a:ea typeface="+mn-ea"/>
                <a:cs typeface="+mn-cs"/>
              </a:rPr>
              <a:t>, con el fin de </a:t>
            </a:r>
            <a:r>
              <a:rPr lang="en-US" altLang="es-MX" sz="900" kern="1200" baseline="0" dirty="0" err="1" smtClean="0">
                <a:solidFill>
                  <a:schemeClr val="tx1"/>
                </a:solidFill>
                <a:latin typeface="Arial" charset="0"/>
                <a:ea typeface="+mn-ea"/>
                <a:cs typeface="+mn-cs"/>
              </a:rPr>
              <a:t>ayudar</a:t>
            </a:r>
            <a:r>
              <a:rPr lang="en-US" altLang="es-MX" sz="900" kern="1200" baseline="0" dirty="0" smtClean="0">
                <a:solidFill>
                  <a:schemeClr val="tx1"/>
                </a:solidFill>
                <a:latin typeface="Arial" charset="0"/>
                <a:ea typeface="+mn-ea"/>
                <a:cs typeface="+mn-cs"/>
              </a:rPr>
              <a:t> en la </a:t>
            </a:r>
            <a:r>
              <a:rPr lang="en-US" altLang="es-MX" sz="900" kern="1200" baseline="0" dirty="0" err="1" smtClean="0">
                <a:solidFill>
                  <a:schemeClr val="tx1"/>
                </a:solidFill>
                <a:latin typeface="Arial" charset="0"/>
                <a:ea typeface="+mn-ea"/>
                <a:cs typeface="+mn-cs"/>
              </a:rPr>
              <a:t>reflexión</a:t>
            </a:r>
            <a:r>
              <a:rPr lang="en-US" altLang="es-MX" sz="900" kern="1200" baseline="0" dirty="0" smtClean="0">
                <a:solidFill>
                  <a:schemeClr val="tx1"/>
                </a:solidFill>
                <a:latin typeface="Arial" charset="0"/>
                <a:ea typeface="+mn-ea"/>
                <a:cs typeface="+mn-cs"/>
              </a:rPr>
              <a:t> de los </a:t>
            </a:r>
            <a:r>
              <a:rPr lang="en-US" altLang="es-MX" sz="900" kern="1200" baseline="0" dirty="0" err="1" smtClean="0">
                <a:solidFill>
                  <a:schemeClr val="tx1"/>
                </a:solidFill>
                <a:latin typeface="Arial" charset="0"/>
                <a:ea typeface="+mn-ea"/>
                <a:cs typeface="+mn-cs"/>
              </a:rPr>
              <a:t>problemas</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traducción</a:t>
            </a:r>
            <a:r>
              <a:rPr lang="en-US" altLang="es-MX" sz="900" kern="1200" baseline="0" dirty="0" smtClean="0">
                <a:solidFill>
                  <a:schemeClr val="tx1"/>
                </a:solidFill>
                <a:latin typeface="Arial" charset="0"/>
                <a:ea typeface="+mn-ea"/>
                <a:cs typeface="+mn-cs"/>
              </a:rPr>
              <a:t> de humor:</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a)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internacional</a:t>
            </a:r>
            <a:r>
              <a:rPr lang="en-US" altLang="es-MX" sz="900" kern="1200" baseline="0" dirty="0" smtClean="0">
                <a:solidFill>
                  <a:schemeClr val="tx1"/>
                </a:solidFill>
                <a:latin typeface="Arial" charset="0"/>
                <a:ea typeface="+mn-ea"/>
                <a:cs typeface="+mn-cs"/>
              </a:rPr>
              <a:t> no </a:t>
            </a:r>
            <a:r>
              <a:rPr lang="en-US" altLang="es-MX" sz="900" kern="1200" baseline="0" dirty="0" err="1" smtClean="0">
                <a:solidFill>
                  <a:schemeClr val="tx1"/>
                </a:solidFill>
                <a:latin typeface="Arial" charset="0"/>
                <a:ea typeface="+mn-ea"/>
                <a:cs typeface="+mn-cs"/>
              </a:rPr>
              <a:t>está</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sujeto</a:t>
            </a:r>
            <a:r>
              <a:rPr lang="en-US" altLang="es-MX" sz="900" kern="1200" baseline="0" dirty="0" smtClean="0">
                <a:solidFill>
                  <a:schemeClr val="tx1"/>
                </a:solidFill>
                <a:latin typeface="Arial" charset="0"/>
                <a:ea typeface="+mn-ea"/>
                <a:cs typeface="+mn-cs"/>
              </a:rPr>
              <a:t> a </a:t>
            </a:r>
            <a:r>
              <a:rPr lang="en-US" altLang="es-MX" sz="900" kern="1200" baseline="0" dirty="0" err="1" smtClean="0">
                <a:solidFill>
                  <a:schemeClr val="tx1"/>
                </a:solidFill>
                <a:latin typeface="Arial" charset="0"/>
                <a:ea typeface="+mn-ea"/>
                <a:cs typeface="+mn-cs"/>
              </a:rPr>
              <a:t>juegos</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palabras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ni</a:t>
            </a:r>
            <a:r>
              <a:rPr lang="en-US" altLang="es-MX" sz="900" kern="1200" baseline="0" dirty="0" smtClean="0">
                <a:solidFill>
                  <a:schemeClr val="tx1"/>
                </a:solidFill>
                <a:latin typeface="Arial" charset="0"/>
                <a:ea typeface="+mn-ea"/>
                <a:cs typeface="+mn-cs"/>
              </a:rPr>
              <a:t> a </a:t>
            </a:r>
            <a:r>
              <a:rPr lang="en-US" altLang="es-MX" sz="900" kern="1200" baseline="0" dirty="0" err="1" smtClean="0">
                <a:solidFill>
                  <a:schemeClr val="tx1"/>
                </a:solidFill>
                <a:latin typeface="Arial" charset="0"/>
                <a:ea typeface="+mn-ea"/>
                <a:cs typeface="+mn-cs"/>
              </a:rPr>
              <a:t>referentes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propios</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una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cultura</a:t>
            </a:r>
            <a:r>
              <a:rPr lang="en-US" altLang="es-MX" sz="900" kern="1200" baseline="0" dirty="0" smtClean="0">
                <a:solidFill>
                  <a:schemeClr val="tx1"/>
                </a:solidFill>
                <a:latin typeface="Arial" charset="0"/>
                <a:ea typeface="+mn-ea"/>
                <a:cs typeface="+mn-cs"/>
              </a:rPr>
              <a:t>. Este </a:t>
            </a:r>
            <a:r>
              <a:rPr lang="en-US" altLang="es-MX" sz="900" kern="1200" baseline="0" dirty="0" err="1" smtClean="0">
                <a:solidFill>
                  <a:schemeClr val="tx1"/>
                </a:solidFill>
                <a:latin typeface="Arial" charset="0"/>
                <a:ea typeface="+mn-ea"/>
                <a:cs typeface="+mn-cs"/>
              </a:rPr>
              <a:t>tipo</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chistes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pueden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presentarse</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muchas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culturas</a:t>
            </a:r>
            <a:r>
              <a:rPr lang="en-US" altLang="es-MX" sz="900" kern="1200" baseline="0" dirty="0" smtClean="0">
                <a:solidFill>
                  <a:schemeClr val="tx1"/>
                </a:solidFill>
                <a:latin typeface="Arial" charset="0"/>
                <a:ea typeface="+mn-ea"/>
                <a:cs typeface="+mn-cs"/>
              </a:rPr>
              <a:t> (no en </a:t>
            </a:r>
            <a:r>
              <a:rPr lang="en-US" altLang="es-MX" sz="900" kern="1200" baseline="0" dirty="0" err="1" smtClean="0">
                <a:solidFill>
                  <a:schemeClr val="tx1"/>
                </a:solidFill>
                <a:latin typeface="Arial" charset="0"/>
                <a:ea typeface="+mn-ea"/>
                <a:cs typeface="+mn-cs"/>
              </a:rPr>
              <a:t>todas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como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podría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ser</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caso</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bromas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acerca</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las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suegras</a:t>
            </a:r>
            <a:r>
              <a:rPr lang="en-US" altLang="es-MX" sz="900" kern="1200" baseline="0" dirty="0" smtClean="0">
                <a:solidFill>
                  <a:schemeClr val="tx1"/>
                </a:solidFill>
                <a:latin typeface="Arial" charset="0"/>
                <a:ea typeface="+mn-ea"/>
                <a:cs typeface="+mn-cs"/>
              </a:rPr>
              <a:t> o los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van </a:t>
            </a:r>
            <a:r>
              <a:rPr lang="en-US" altLang="es-MX" sz="900" kern="1200" baseline="0" dirty="0" err="1" smtClean="0">
                <a:solidFill>
                  <a:schemeClr val="tx1"/>
                </a:solidFill>
                <a:latin typeface="Arial" charset="0"/>
                <a:ea typeface="+mn-ea"/>
                <a:cs typeface="+mn-cs"/>
              </a:rPr>
              <a:t>derivados</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situación</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imagen</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propia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película</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cualquier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caso</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traductor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tendrá</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estar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atento</a:t>
            </a:r>
            <a:r>
              <a:rPr lang="en-US" altLang="es-MX" sz="900" kern="1200" baseline="0" dirty="0" smtClean="0">
                <a:solidFill>
                  <a:schemeClr val="tx1"/>
                </a:solidFill>
                <a:latin typeface="Arial" charset="0"/>
                <a:ea typeface="+mn-ea"/>
                <a:cs typeface="+mn-cs"/>
              </a:rPr>
              <a:t> a lo </a:t>
            </a:r>
            <a:r>
              <a:rPr lang="en-US" altLang="es-MX" sz="900" kern="1200" baseline="0" dirty="0" err="1" smtClean="0">
                <a:solidFill>
                  <a:schemeClr val="tx1"/>
                </a:solidFill>
                <a:latin typeface="Arial" charset="0"/>
                <a:ea typeface="+mn-ea"/>
                <a:cs typeface="+mn-cs"/>
              </a:rPr>
              <a:t>adecuado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para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cultura</a:t>
            </a:r>
            <a:r>
              <a:rPr lang="en-US" altLang="es-MX" sz="900" kern="1200" baseline="0" dirty="0" smtClean="0">
                <a:solidFill>
                  <a:schemeClr val="tx1"/>
                </a:solidFill>
                <a:latin typeface="Arial" charset="0"/>
                <a:ea typeface="+mn-ea"/>
                <a:cs typeface="+mn-cs"/>
              </a:rPr>
              <a:t> meta.</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b)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cultural-</a:t>
            </a:r>
            <a:r>
              <a:rPr lang="en-US" altLang="es-MX" sz="900" kern="1200" baseline="0" dirty="0" err="1" smtClean="0">
                <a:solidFill>
                  <a:schemeClr val="tx1"/>
                </a:solidFill>
                <a:latin typeface="Arial" charset="0"/>
                <a:ea typeface="+mn-ea"/>
                <a:cs typeface="+mn-cs"/>
              </a:rPr>
              <a:t>institucional</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descansa</a:t>
            </a:r>
            <a:r>
              <a:rPr lang="en-US" altLang="es-MX" sz="900" kern="1200" baseline="0" dirty="0" smtClean="0">
                <a:solidFill>
                  <a:schemeClr val="tx1"/>
                </a:solidFill>
                <a:latin typeface="Arial" charset="0"/>
                <a:ea typeface="+mn-ea"/>
                <a:cs typeface="+mn-cs"/>
              </a:rPr>
              <a:t> en la </a:t>
            </a:r>
            <a:r>
              <a:rPr lang="en-US" altLang="es-MX" sz="900" kern="1200" baseline="0" dirty="0" err="1" smtClean="0">
                <a:solidFill>
                  <a:schemeClr val="tx1"/>
                </a:solidFill>
                <a:latin typeface="Arial" charset="0"/>
                <a:ea typeface="+mn-ea"/>
                <a:cs typeface="+mn-cs"/>
              </a:rPr>
              <a:t>referencia</a:t>
            </a:r>
            <a:r>
              <a:rPr lang="en-US" altLang="es-MX" sz="900" kern="1200" baseline="0" dirty="0" smtClean="0">
                <a:solidFill>
                  <a:schemeClr val="tx1"/>
                </a:solidFill>
                <a:latin typeface="Arial" charset="0"/>
                <a:ea typeface="+mn-ea"/>
                <a:cs typeface="+mn-cs"/>
              </a:rPr>
              <a:t> a </a:t>
            </a:r>
            <a:r>
              <a:rPr lang="en-US" altLang="es-MX" sz="900" kern="1200" baseline="0" dirty="0" err="1" smtClean="0">
                <a:solidFill>
                  <a:schemeClr val="tx1"/>
                </a:solidFill>
                <a:latin typeface="Arial" charset="0"/>
                <a:ea typeface="+mn-ea"/>
                <a:cs typeface="+mn-cs"/>
              </a:rPr>
              <a:t>determinadas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instituciones</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cultura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origen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ejemplo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personajes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dependencias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gubernamentales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industrias</a:t>
            </a:r>
            <a:r>
              <a:rPr lang="en-US" altLang="es-MX" sz="900" kern="1200" baseline="0" dirty="0" smtClean="0">
                <a:solidFill>
                  <a:schemeClr val="tx1"/>
                </a:solidFill>
                <a:latin typeface="Arial" charset="0"/>
                <a:ea typeface="+mn-ea"/>
                <a:cs typeface="+mn-cs"/>
              </a:rPr>
              <a:t>, etc.) </a:t>
            </a:r>
            <a:r>
              <a:rPr lang="en-US" altLang="es-MX" sz="900" kern="1200" baseline="0" dirty="0" err="1" smtClean="0">
                <a:solidFill>
                  <a:schemeClr val="tx1"/>
                </a:solidFill>
                <a:latin typeface="Arial" charset="0"/>
                <a:ea typeface="+mn-ea"/>
                <a:cs typeface="+mn-cs"/>
              </a:rPr>
              <a:t>Estos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casos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normalmente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exigen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una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solución</a:t>
            </a:r>
            <a:r>
              <a:rPr lang="en-US" altLang="es-MX" sz="900" kern="1200" baseline="0" dirty="0" smtClean="0">
                <a:solidFill>
                  <a:schemeClr val="tx1"/>
                </a:solidFill>
                <a:latin typeface="Arial" charset="0"/>
                <a:ea typeface="+mn-ea"/>
                <a:cs typeface="+mn-cs"/>
              </a:rPr>
              <a:t> en la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se </a:t>
            </a:r>
            <a:r>
              <a:rPr lang="en-US" altLang="es-MX" sz="900" kern="1200" baseline="0" dirty="0" err="1" smtClean="0">
                <a:solidFill>
                  <a:schemeClr val="tx1"/>
                </a:solidFill>
                <a:latin typeface="Arial" charset="0"/>
                <a:ea typeface="+mn-ea"/>
                <a:cs typeface="+mn-cs"/>
              </a:rPr>
              <a:t>realice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algún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tipo</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adaptación</a:t>
            </a:r>
            <a:r>
              <a:rPr lang="en-US" altLang="es-MX" sz="900" kern="1200" baseline="0" dirty="0" smtClean="0">
                <a:solidFill>
                  <a:schemeClr val="tx1"/>
                </a:solidFill>
                <a:latin typeface="Arial" charset="0"/>
                <a:ea typeface="+mn-ea"/>
                <a:cs typeface="+mn-cs"/>
              </a:rPr>
              <a:t> o </a:t>
            </a:r>
            <a:r>
              <a:rPr lang="en-US" altLang="es-MX" sz="900" kern="1200" baseline="0" dirty="0" err="1" smtClean="0">
                <a:solidFill>
                  <a:schemeClr val="tx1"/>
                </a:solidFill>
                <a:latin typeface="Arial" charset="0"/>
                <a:ea typeface="+mn-ea"/>
                <a:cs typeface="+mn-cs"/>
              </a:rPr>
              <a:t>cambio</a:t>
            </a:r>
            <a:r>
              <a:rPr lang="en-US" altLang="es-MX" sz="900" kern="1200" baseline="0" dirty="0" smtClean="0">
                <a:solidFill>
                  <a:schemeClr val="tx1"/>
                </a:solidFill>
                <a:latin typeface="Arial" charset="0"/>
                <a:ea typeface="+mn-ea"/>
                <a:cs typeface="+mn-cs"/>
              </a:rPr>
              <a:t> en la </a:t>
            </a:r>
            <a:r>
              <a:rPr lang="en-US" altLang="es-MX" sz="900" kern="1200" baseline="0" dirty="0" err="1" smtClean="0">
                <a:solidFill>
                  <a:schemeClr val="tx1"/>
                </a:solidFill>
                <a:latin typeface="Arial" charset="0"/>
                <a:ea typeface="+mn-ea"/>
                <a:cs typeface="+mn-cs"/>
              </a:rPr>
              <a:t>referencia</a:t>
            </a:r>
            <a:r>
              <a:rPr lang="en-US" altLang="es-MX" sz="900" kern="1200" baseline="0" dirty="0" smtClean="0">
                <a:solidFill>
                  <a:schemeClr val="tx1"/>
                </a:solidFill>
                <a:latin typeface="Arial" charset="0"/>
                <a:ea typeface="+mn-ea"/>
                <a:cs typeface="+mn-cs"/>
              </a:rPr>
              <a:t> a </a:t>
            </a:r>
            <a:r>
              <a:rPr lang="en-US" altLang="es-MX" sz="900" kern="1200" baseline="0" dirty="0" err="1" smtClean="0">
                <a:solidFill>
                  <a:schemeClr val="tx1"/>
                </a:solidFill>
                <a:latin typeface="Arial" charset="0"/>
                <a:ea typeface="+mn-ea"/>
                <a:cs typeface="+mn-cs"/>
              </a:rPr>
              <a:t>instituciones</a:t>
            </a:r>
            <a:r>
              <a:rPr lang="en-US" altLang="es-MX" sz="900" kern="1200" baseline="0" dirty="0" smtClean="0">
                <a:solidFill>
                  <a:schemeClr val="tx1"/>
                </a:solidFill>
                <a:latin typeface="Arial" charset="0"/>
                <a:ea typeface="+mn-ea"/>
                <a:cs typeface="+mn-cs"/>
              </a:rPr>
              <a:t> o </a:t>
            </a:r>
            <a:r>
              <a:rPr lang="en-US" altLang="es-MX" sz="900" kern="1200" baseline="0" dirty="0" err="1" smtClean="0">
                <a:solidFill>
                  <a:schemeClr val="tx1"/>
                </a:solidFill>
                <a:latin typeface="Arial" charset="0"/>
                <a:ea typeface="+mn-ea"/>
                <a:cs typeface="+mn-cs"/>
              </a:rPr>
              <a:t>elementos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culturales</a:t>
            </a:r>
            <a:r>
              <a:rPr lang="en-US" altLang="es-MX" sz="900" kern="1200" baseline="0" dirty="0" smtClean="0">
                <a:solidFill>
                  <a:schemeClr val="tx1"/>
                </a:solidFill>
                <a:latin typeface="Arial" charset="0"/>
                <a:ea typeface="+mn-ea"/>
                <a:cs typeface="+mn-cs"/>
              </a:rPr>
              <a:t> y </a:t>
            </a:r>
            <a:r>
              <a:rPr lang="en-US" altLang="es-MX" sz="900" kern="1200" baseline="0" dirty="0" err="1" smtClean="0">
                <a:solidFill>
                  <a:schemeClr val="tx1"/>
                </a:solidFill>
                <a:latin typeface="Arial" charset="0"/>
                <a:ea typeface="+mn-ea"/>
                <a:cs typeface="+mn-cs"/>
              </a:rPr>
              <a:t>nacionales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para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conseguir</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efecto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humorístico</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una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audiencia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no </a:t>
            </a:r>
            <a:r>
              <a:rPr lang="en-US" altLang="es-MX" sz="900" kern="1200" baseline="0" dirty="0" err="1" smtClean="0">
                <a:solidFill>
                  <a:schemeClr val="tx1"/>
                </a:solidFill>
                <a:latin typeface="Arial" charset="0"/>
                <a:ea typeface="+mn-ea"/>
                <a:cs typeface="+mn-cs"/>
              </a:rPr>
              <a:t>está</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familiarizada</a:t>
            </a:r>
            <a:r>
              <a:rPr lang="en-US" altLang="es-MX" sz="900" kern="1200" baseline="0" dirty="0" smtClean="0">
                <a:solidFill>
                  <a:schemeClr val="tx1"/>
                </a:solidFill>
                <a:latin typeface="Arial" charset="0"/>
                <a:ea typeface="+mn-ea"/>
                <a:cs typeface="+mn-cs"/>
              </a:rPr>
              <a:t> o </a:t>
            </a:r>
            <a:r>
              <a:rPr lang="en-US" altLang="es-MX" sz="900" kern="1200" baseline="0" dirty="0" err="1" smtClean="0">
                <a:solidFill>
                  <a:schemeClr val="tx1"/>
                </a:solidFill>
                <a:latin typeface="Arial" charset="0"/>
                <a:ea typeface="+mn-ea"/>
                <a:cs typeface="+mn-cs"/>
              </a:rPr>
              <a:t>identificada</a:t>
            </a:r>
            <a:r>
              <a:rPr lang="en-US" altLang="es-MX" sz="900" kern="1200" baseline="0" dirty="0" smtClean="0">
                <a:solidFill>
                  <a:schemeClr val="tx1"/>
                </a:solidFill>
                <a:latin typeface="Arial" charset="0"/>
                <a:ea typeface="+mn-ea"/>
                <a:cs typeface="+mn-cs"/>
              </a:rPr>
              <a:t> con </a:t>
            </a:r>
            <a:r>
              <a:rPr lang="en-US" altLang="es-MX" sz="900" kern="1200" baseline="0" dirty="0" err="1" smtClean="0">
                <a:solidFill>
                  <a:schemeClr val="tx1"/>
                </a:solidFill>
                <a:latin typeface="Arial" charset="0"/>
                <a:ea typeface="+mn-ea"/>
                <a:cs typeface="+mn-cs"/>
              </a:rPr>
              <a:t>ellos</a:t>
            </a:r>
            <a:r>
              <a:rPr lang="en-US" altLang="es-MX" sz="900" kern="1200" baseline="0" dirty="0" smtClean="0">
                <a:solidFill>
                  <a:schemeClr val="tx1"/>
                </a:solidFill>
                <a:latin typeface="Arial" charset="0"/>
                <a:ea typeface="+mn-ea"/>
                <a:cs typeface="+mn-cs"/>
              </a:rPr>
              <a:t> (259).”</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c) En los </a:t>
            </a:r>
            <a:r>
              <a:rPr lang="en-US" altLang="es-MX" sz="900" kern="1200" baseline="0" dirty="0" err="1" smtClean="0">
                <a:solidFill>
                  <a:schemeClr val="tx1"/>
                </a:solidFill>
                <a:latin typeface="Arial" charset="0"/>
                <a:ea typeface="+mn-ea"/>
                <a:cs typeface="+mn-cs"/>
              </a:rPr>
              <a:t>chistes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nacionales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están</a:t>
            </a:r>
            <a:r>
              <a:rPr lang="en-US" altLang="es-MX" sz="900" kern="1200" baseline="0" dirty="0" smtClean="0">
                <a:solidFill>
                  <a:schemeClr val="tx1"/>
                </a:solidFill>
                <a:latin typeface="Arial" charset="0"/>
                <a:ea typeface="+mn-ea"/>
                <a:cs typeface="+mn-cs"/>
              </a:rPr>
              <a:t> los </a:t>
            </a:r>
            <a:r>
              <a:rPr lang="en-US" altLang="es-MX" sz="900" kern="1200" baseline="0" dirty="0" err="1" smtClean="0">
                <a:solidFill>
                  <a:schemeClr val="tx1"/>
                </a:solidFill>
                <a:latin typeface="Arial" charset="0"/>
                <a:ea typeface="+mn-ea"/>
                <a:cs typeface="+mn-cs"/>
              </a:rPr>
              <a:t>basados</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estereotipos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temas</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ámbito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exclusivamente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nacional</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historia</a:t>
            </a:r>
            <a:r>
              <a:rPr lang="en-US" altLang="es-MX" sz="900" kern="1200" baseline="0" dirty="0" smtClean="0">
                <a:solidFill>
                  <a:schemeClr val="tx1"/>
                </a:solidFill>
                <a:latin typeface="Arial" charset="0"/>
                <a:ea typeface="+mn-ea"/>
                <a:cs typeface="+mn-cs"/>
              </a:rPr>
              <a:t>, etc. </a:t>
            </a:r>
            <a:r>
              <a:rPr lang="en-US" altLang="es-MX" sz="900" kern="1200" baseline="0" dirty="0" err="1" smtClean="0">
                <a:solidFill>
                  <a:schemeClr val="tx1"/>
                </a:solidFill>
                <a:latin typeface="Arial" charset="0"/>
                <a:ea typeface="+mn-ea"/>
                <a:cs typeface="+mn-cs"/>
              </a:rPr>
              <a:t>Aquí</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está</a:t>
            </a:r>
            <a:r>
              <a:rPr lang="en-US" altLang="es-MX" sz="900" kern="1200" baseline="0" dirty="0" smtClean="0">
                <a:solidFill>
                  <a:schemeClr val="tx1"/>
                </a:solidFill>
                <a:latin typeface="Arial" charset="0"/>
                <a:ea typeface="+mn-ea"/>
                <a:cs typeface="+mn-cs"/>
              </a:rPr>
              <a:t> lo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podría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llamarse</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sentido</a:t>
            </a:r>
            <a:r>
              <a:rPr lang="en-US" altLang="es-MX" sz="900" kern="1200" baseline="0" dirty="0" smtClean="0">
                <a:solidFill>
                  <a:schemeClr val="tx1"/>
                </a:solidFill>
                <a:latin typeface="Arial" charset="0"/>
                <a:ea typeface="+mn-ea"/>
                <a:cs typeface="+mn-cs"/>
              </a:rPr>
              <a:t> de humor </a:t>
            </a:r>
            <a:r>
              <a:rPr lang="en-US" altLang="es-MX" sz="900" kern="1200" baseline="0" dirty="0" err="1" smtClean="0">
                <a:solidFill>
                  <a:schemeClr val="tx1"/>
                </a:solidFill>
                <a:latin typeface="Arial" charset="0"/>
                <a:ea typeface="+mn-ea"/>
                <a:cs typeface="+mn-cs"/>
              </a:rPr>
              <a:t>nacional</a:t>
            </a:r>
            <a:r>
              <a:rPr lang="en-US" altLang="es-MX" sz="900" kern="1200" baseline="0" dirty="0" smtClean="0">
                <a:solidFill>
                  <a:schemeClr val="tx1"/>
                </a:solidFill>
                <a:latin typeface="Arial" charset="0"/>
                <a:ea typeface="+mn-ea"/>
                <a:cs typeface="+mn-cs"/>
              </a:rPr>
              <a:t>” (259).</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d)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linguístico</a:t>
            </a:r>
            <a:r>
              <a:rPr lang="en-US" altLang="es-MX" sz="900" kern="1200" baseline="0" dirty="0" smtClean="0">
                <a:solidFill>
                  <a:schemeClr val="tx1"/>
                </a:solidFill>
                <a:latin typeface="Arial" charset="0"/>
                <a:ea typeface="+mn-ea"/>
                <a:cs typeface="+mn-cs"/>
              </a:rPr>
              <a:t> formal </a:t>
            </a:r>
            <a:r>
              <a:rPr lang="en-US" altLang="es-MX" sz="900" kern="1200" baseline="0" dirty="0" err="1" smtClean="0">
                <a:solidFill>
                  <a:schemeClr val="tx1"/>
                </a:solidFill>
                <a:latin typeface="Arial" charset="0"/>
                <a:ea typeface="+mn-ea"/>
                <a:cs typeface="+mn-cs"/>
              </a:rPr>
              <a:t>depende</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polisemias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homonimias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rimas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metáforas</a:t>
            </a:r>
            <a:r>
              <a:rPr lang="en-US" altLang="es-MX" sz="900" kern="1200" baseline="0" dirty="0" smtClean="0">
                <a:solidFill>
                  <a:schemeClr val="tx1"/>
                </a:solidFill>
                <a:latin typeface="Arial" charset="0"/>
                <a:ea typeface="+mn-ea"/>
                <a:cs typeface="+mn-cs"/>
              </a:rPr>
              <a:t>, etc. La </a:t>
            </a:r>
            <a:r>
              <a:rPr lang="en-US" altLang="es-MX" sz="900" kern="1200" baseline="0" dirty="0" err="1" smtClean="0">
                <a:solidFill>
                  <a:schemeClr val="tx1"/>
                </a:solidFill>
                <a:latin typeface="Arial" charset="0"/>
                <a:ea typeface="+mn-ea"/>
                <a:cs typeface="+mn-cs"/>
              </a:rPr>
              <a:t>dificultad</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radicará</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se </a:t>
            </a:r>
            <a:r>
              <a:rPr lang="en-US" altLang="es-MX" sz="900" kern="1200" baseline="0" dirty="0" err="1" smtClean="0">
                <a:solidFill>
                  <a:schemeClr val="tx1"/>
                </a:solidFill>
                <a:latin typeface="Arial" charset="0"/>
                <a:ea typeface="+mn-ea"/>
                <a:cs typeface="+mn-cs"/>
              </a:rPr>
              <a:t>puedan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reproducir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también</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lengua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destino</a:t>
            </a:r>
            <a:r>
              <a:rPr lang="en-US" altLang="es-MX" sz="900" kern="1200" baseline="0" dirty="0" smtClean="0">
                <a:solidFill>
                  <a:schemeClr val="tx1"/>
                </a:solidFill>
                <a:latin typeface="Arial" charset="0"/>
                <a:ea typeface="+mn-ea"/>
                <a:cs typeface="+mn-cs"/>
              </a:rPr>
              <a:t> sin </a:t>
            </a:r>
            <a:r>
              <a:rPr lang="en-US" altLang="es-MX" sz="900" kern="1200" baseline="0" dirty="0" err="1" smtClean="0">
                <a:solidFill>
                  <a:schemeClr val="tx1"/>
                </a:solidFill>
                <a:latin typeface="Arial" charset="0"/>
                <a:ea typeface="+mn-ea"/>
                <a:cs typeface="+mn-cs"/>
              </a:rPr>
              <a:t>alterar</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coherencia</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trama</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esta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categoría</a:t>
            </a:r>
            <a:r>
              <a:rPr lang="en-US" altLang="es-MX" sz="900" kern="1200" baseline="0" dirty="0" smtClean="0">
                <a:solidFill>
                  <a:schemeClr val="tx1"/>
                </a:solidFill>
                <a:latin typeface="Arial" charset="0"/>
                <a:ea typeface="+mn-ea"/>
                <a:cs typeface="+mn-cs"/>
              </a:rPr>
              <a:t> la </a:t>
            </a:r>
            <a:r>
              <a:rPr lang="en-US" altLang="es-MX" sz="900" kern="1200" baseline="0" dirty="0" err="1" smtClean="0">
                <a:solidFill>
                  <a:schemeClr val="tx1"/>
                </a:solidFill>
                <a:latin typeface="Arial" charset="0"/>
                <a:ea typeface="+mn-ea"/>
                <a:cs typeface="+mn-cs"/>
              </a:rPr>
              <a:t>dificultad</a:t>
            </a:r>
            <a:r>
              <a:rPr lang="en-US" altLang="es-MX" sz="900" kern="1200" baseline="0" dirty="0" smtClean="0">
                <a:solidFill>
                  <a:schemeClr val="tx1"/>
                </a:solidFill>
                <a:latin typeface="Arial" charset="0"/>
                <a:ea typeface="+mn-ea"/>
                <a:cs typeface="+mn-cs"/>
              </a:rPr>
              <a:t> se </a:t>
            </a:r>
            <a:r>
              <a:rPr lang="en-US" altLang="es-MX" sz="900" kern="1200" baseline="0" dirty="0" err="1" smtClean="0">
                <a:solidFill>
                  <a:schemeClr val="tx1"/>
                </a:solidFill>
                <a:latin typeface="Arial" charset="0"/>
                <a:ea typeface="+mn-ea"/>
                <a:cs typeface="+mn-cs"/>
              </a:rPr>
              <a:t>multiplica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si</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su</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función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mostrar</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vistuosismo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linguístico</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su</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autor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Basta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pensar</a:t>
            </a:r>
            <a:r>
              <a:rPr lang="en-US" altLang="es-MX" sz="900" kern="1200" baseline="0" dirty="0" smtClean="0">
                <a:solidFill>
                  <a:schemeClr val="tx1"/>
                </a:solidFill>
                <a:latin typeface="Arial" charset="0"/>
                <a:ea typeface="+mn-ea"/>
                <a:cs typeface="+mn-cs"/>
              </a:rPr>
              <a:t> en </a:t>
            </a:r>
            <a:r>
              <a:rPr lang="en-US" altLang="es-MX" sz="900" kern="1200" baseline="0" dirty="0" err="1" smtClean="0">
                <a:solidFill>
                  <a:schemeClr val="tx1"/>
                </a:solidFill>
                <a:latin typeface="Arial" charset="0"/>
                <a:ea typeface="+mn-ea"/>
                <a:cs typeface="+mn-cs"/>
              </a:rPr>
              <a:t>Cantinflas</a:t>
            </a:r>
            <a:r>
              <a:rPr lang="en-US" altLang="es-MX" sz="900" kern="1200" baseline="0" dirty="0" smtClean="0">
                <a:solidFill>
                  <a:schemeClr val="tx1"/>
                </a:solidFill>
                <a:latin typeface="Arial" charset="0"/>
                <a:ea typeface="+mn-ea"/>
                <a:cs typeface="+mn-cs"/>
              </a:rPr>
              <a:t>.</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e)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no verbal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viene</a:t>
            </a:r>
            <a:r>
              <a:rPr lang="en-US" altLang="es-MX" sz="900" kern="1200" baseline="0" dirty="0" smtClean="0">
                <a:solidFill>
                  <a:schemeClr val="tx1"/>
                </a:solidFill>
                <a:latin typeface="Arial" charset="0"/>
                <a:ea typeface="+mn-ea"/>
                <a:cs typeface="+mn-cs"/>
              </a:rPr>
              <a:t> de lo visual o </a:t>
            </a:r>
            <a:r>
              <a:rPr lang="en-US" altLang="es-MX" sz="900" kern="1200" baseline="0" dirty="0" err="1" smtClean="0">
                <a:solidFill>
                  <a:schemeClr val="tx1"/>
                </a:solidFill>
                <a:latin typeface="Arial" charset="0"/>
                <a:ea typeface="+mn-ea"/>
                <a:cs typeface="+mn-cs"/>
              </a:rPr>
              <a:t>auditivo</a:t>
            </a:r>
            <a:r>
              <a:rPr lang="en-US" altLang="es-MX" sz="900" kern="1200" baseline="0" dirty="0" smtClean="0">
                <a:solidFill>
                  <a:schemeClr val="tx1"/>
                </a:solidFill>
                <a:latin typeface="Arial" charset="0"/>
                <a:ea typeface="+mn-ea"/>
                <a:cs typeface="+mn-cs"/>
              </a:rPr>
              <a:t> del </a:t>
            </a:r>
            <a:r>
              <a:rPr lang="en-US" altLang="es-MX" sz="900" kern="1200" baseline="0" dirty="0" err="1" smtClean="0">
                <a:solidFill>
                  <a:schemeClr val="tx1"/>
                </a:solidFill>
                <a:latin typeface="Arial" charset="0"/>
                <a:ea typeface="+mn-ea"/>
                <a:cs typeface="+mn-cs"/>
              </a:rPr>
              <a:t>producto</a:t>
            </a:r>
            <a:r>
              <a:rPr lang="en-US" altLang="es-MX" sz="900" kern="1200" baseline="0" dirty="0" smtClean="0">
                <a:solidFill>
                  <a:schemeClr val="tx1"/>
                </a:solidFill>
                <a:latin typeface="Arial" charset="0"/>
                <a:ea typeface="+mn-ea"/>
                <a:cs typeface="+mn-cs"/>
              </a:rPr>
              <a:t> audiovisual, nada verbal. </a:t>
            </a:r>
            <a:r>
              <a:rPr lang="en-US" altLang="es-MX" sz="900" kern="1200" baseline="0" dirty="0" err="1" smtClean="0">
                <a:solidFill>
                  <a:schemeClr val="tx1"/>
                </a:solidFill>
                <a:latin typeface="Arial" charset="0"/>
                <a:ea typeface="+mn-ea"/>
                <a:cs typeface="+mn-cs"/>
              </a:rPr>
              <a:t>Evidentemente</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traductor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ahí</a:t>
            </a:r>
            <a:r>
              <a:rPr lang="en-US" altLang="es-MX" sz="900" kern="1200" baseline="0" dirty="0" smtClean="0">
                <a:solidFill>
                  <a:schemeClr val="tx1"/>
                </a:solidFill>
                <a:latin typeface="Arial" charset="0"/>
                <a:ea typeface="+mn-ea"/>
                <a:cs typeface="+mn-cs"/>
              </a:rPr>
              <a:t> no </a:t>
            </a:r>
            <a:r>
              <a:rPr lang="en-US" altLang="es-MX" sz="900" kern="1200" baseline="0" dirty="0" err="1" smtClean="0">
                <a:solidFill>
                  <a:schemeClr val="tx1"/>
                </a:solidFill>
                <a:latin typeface="Arial" charset="0"/>
                <a:ea typeface="+mn-ea"/>
                <a:cs typeface="+mn-cs"/>
              </a:rPr>
              <a:t>tiene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intervención</a:t>
            </a:r>
            <a:r>
              <a:rPr lang="en-US" altLang="es-MX" sz="900" kern="1200" baseline="0" dirty="0" smtClean="0">
                <a:solidFill>
                  <a:schemeClr val="tx1"/>
                </a:solidFill>
                <a:latin typeface="Arial" charset="0"/>
                <a:ea typeface="+mn-ea"/>
                <a:cs typeface="+mn-cs"/>
              </a:rPr>
              <a:t>.</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f)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paralinguístico</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viene</a:t>
            </a:r>
            <a:r>
              <a:rPr lang="en-US" altLang="es-MX" sz="900" kern="1200" baseline="0" dirty="0" smtClean="0">
                <a:solidFill>
                  <a:schemeClr val="tx1"/>
                </a:solidFill>
                <a:latin typeface="Arial" charset="0"/>
                <a:ea typeface="+mn-ea"/>
                <a:cs typeface="+mn-cs"/>
              </a:rPr>
              <a:t> de la </a:t>
            </a:r>
            <a:r>
              <a:rPr lang="en-US" altLang="es-MX" sz="900" kern="1200" baseline="0" dirty="0" err="1" smtClean="0">
                <a:solidFill>
                  <a:schemeClr val="tx1"/>
                </a:solidFill>
                <a:latin typeface="Arial" charset="0"/>
                <a:ea typeface="+mn-ea"/>
                <a:cs typeface="+mn-cs"/>
              </a:rPr>
              <a:t>combinación</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elementos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verbales</a:t>
            </a:r>
            <a:r>
              <a:rPr lang="en-US" altLang="es-MX" sz="900" kern="1200" baseline="0" dirty="0" smtClean="0">
                <a:solidFill>
                  <a:schemeClr val="tx1"/>
                </a:solidFill>
                <a:latin typeface="Arial" charset="0"/>
                <a:ea typeface="+mn-ea"/>
                <a:cs typeface="+mn-cs"/>
              </a:rPr>
              <a:t> y no </a:t>
            </a:r>
            <a:r>
              <a:rPr lang="en-US" altLang="es-MX" sz="900" kern="1200" baseline="0" dirty="0" err="1" smtClean="0">
                <a:solidFill>
                  <a:schemeClr val="tx1"/>
                </a:solidFill>
                <a:latin typeface="Arial" charset="0"/>
                <a:ea typeface="+mn-ea"/>
                <a:cs typeface="+mn-cs"/>
              </a:rPr>
              <a:t>verbales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gestos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caídas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mímicas</a:t>
            </a:r>
            <a:r>
              <a:rPr lang="en-US" altLang="es-MX" sz="900" kern="1200" baseline="0" dirty="0" smtClean="0">
                <a:solidFill>
                  <a:schemeClr val="tx1"/>
                </a:solidFill>
                <a:latin typeface="Arial" charset="0"/>
                <a:ea typeface="+mn-ea"/>
                <a:cs typeface="+mn-cs"/>
              </a:rPr>
              <a:t>). Como la </a:t>
            </a:r>
            <a:r>
              <a:rPr lang="en-US" altLang="es-MX" sz="900" kern="1200" baseline="0" dirty="0" err="1" smtClean="0">
                <a:solidFill>
                  <a:schemeClr val="tx1"/>
                </a:solidFill>
                <a:latin typeface="Arial" charset="0"/>
                <a:ea typeface="+mn-ea"/>
                <a:cs typeface="+mn-cs"/>
              </a:rPr>
              <a:t>imagen</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intocable</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traductor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tiene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que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tratar</a:t>
            </a:r>
            <a:r>
              <a:rPr lang="en-US" altLang="es-MX" sz="900" kern="1200" baseline="0" dirty="0" smtClean="0">
                <a:solidFill>
                  <a:schemeClr val="tx1"/>
                </a:solidFill>
                <a:latin typeface="Arial" charset="0"/>
                <a:ea typeface="+mn-ea"/>
                <a:cs typeface="+mn-cs"/>
              </a:rPr>
              <a:t> de </a:t>
            </a:r>
            <a:r>
              <a:rPr lang="en-US" altLang="es-MX" sz="900" kern="1200" baseline="0" dirty="0" err="1" smtClean="0">
                <a:solidFill>
                  <a:schemeClr val="tx1"/>
                </a:solidFill>
                <a:latin typeface="Arial" charset="0"/>
                <a:ea typeface="+mn-ea"/>
                <a:cs typeface="+mn-cs"/>
              </a:rPr>
              <a:t>hacer</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algo</a:t>
            </a:r>
            <a:r>
              <a:rPr lang="en-US" altLang="es-MX" sz="900" kern="1200" baseline="0" dirty="0" smtClean="0">
                <a:solidFill>
                  <a:schemeClr val="tx1"/>
                </a:solidFill>
                <a:latin typeface="Arial" charset="0"/>
                <a:ea typeface="+mn-ea"/>
                <a:cs typeface="+mn-cs"/>
              </a:rPr>
              <a:t> con el </a:t>
            </a:r>
            <a:r>
              <a:rPr lang="en-US" altLang="es-MX" sz="900" kern="1200" baseline="0" dirty="0" err="1" smtClean="0">
                <a:solidFill>
                  <a:schemeClr val="tx1"/>
                </a:solidFill>
                <a:latin typeface="Arial" charset="0"/>
                <a:ea typeface="+mn-ea"/>
                <a:cs typeface="+mn-cs"/>
              </a:rPr>
              <a:t>elemento</a:t>
            </a:r>
            <a:r>
              <a:rPr lang="en-US" altLang="es-MX" sz="900" kern="1200" baseline="0" dirty="0" smtClean="0">
                <a:solidFill>
                  <a:schemeClr val="tx1"/>
                </a:solidFill>
                <a:latin typeface="Arial" charset="0"/>
                <a:ea typeface="+mn-ea"/>
                <a:cs typeface="+mn-cs"/>
              </a:rPr>
              <a:t> verbal </a:t>
            </a:r>
            <a:r>
              <a:rPr lang="en-US" altLang="es-MX" sz="900" kern="1200" baseline="0" dirty="0" err="1" smtClean="0">
                <a:solidFill>
                  <a:schemeClr val="tx1"/>
                </a:solidFill>
                <a:latin typeface="Arial" charset="0"/>
                <a:ea typeface="+mn-ea"/>
                <a:cs typeface="+mn-cs"/>
              </a:rPr>
              <a:t>para</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conservar</a:t>
            </a:r>
            <a:r>
              <a:rPr lang="en-US" altLang="es-MX" sz="900" kern="1200" baseline="0" dirty="0" smtClean="0">
                <a:solidFill>
                  <a:schemeClr val="tx1"/>
                </a:solidFill>
                <a:latin typeface="Arial" charset="0"/>
                <a:ea typeface="+mn-ea"/>
                <a:cs typeface="+mn-cs"/>
              </a:rPr>
              <a:t>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y </a:t>
            </a:r>
            <a:r>
              <a:rPr lang="en-US" altLang="es-MX" sz="900" kern="1200" baseline="0" dirty="0" err="1" smtClean="0">
                <a:solidFill>
                  <a:schemeClr val="tx1"/>
                </a:solidFill>
                <a:latin typeface="Arial" charset="0"/>
                <a:ea typeface="+mn-ea"/>
                <a:cs typeface="+mn-cs"/>
              </a:rPr>
              <a:t>si</a:t>
            </a:r>
            <a:r>
              <a:rPr lang="en-US" altLang="es-MX" sz="900" kern="1200" baseline="0" dirty="0" smtClean="0">
                <a:solidFill>
                  <a:schemeClr val="tx1"/>
                </a:solidFill>
                <a:latin typeface="Arial" charset="0"/>
                <a:ea typeface="+mn-ea"/>
                <a:cs typeface="+mn-cs"/>
              </a:rPr>
              <a:t> no, se </a:t>
            </a:r>
            <a:r>
              <a:rPr lang="en-US" altLang="es-MX" sz="900" kern="1200" baseline="0" dirty="0" err="1" smtClean="0">
                <a:solidFill>
                  <a:schemeClr val="tx1"/>
                </a:solidFill>
                <a:latin typeface="Arial" charset="0"/>
                <a:ea typeface="+mn-ea"/>
                <a:cs typeface="+mn-cs"/>
              </a:rPr>
              <a:t>pierde</a:t>
            </a:r>
            <a:r>
              <a:rPr lang="en-US" altLang="es-MX" sz="900" kern="1200" baseline="0" dirty="0" smtClean="0">
                <a:solidFill>
                  <a:schemeClr val="tx1"/>
                </a:solidFill>
                <a:latin typeface="Arial" charset="0"/>
                <a:ea typeface="+mn-ea"/>
                <a:cs typeface="+mn-cs"/>
              </a:rPr>
              <a:t>.</a:t>
            </a:r>
          </a:p>
          <a:p>
            <a:pPr eaLnBrk="1" hangingPunct="1">
              <a:buFont typeface="Wingdings" pitchFamily="2" charset="2"/>
              <a:buNone/>
            </a:pPr>
            <a:r>
              <a:rPr lang="en-US" altLang="es-MX" sz="900" kern="1200" baseline="0" dirty="0" smtClean="0">
                <a:solidFill>
                  <a:schemeClr val="tx1"/>
                </a:solidFill>
                <a:latin typeface="Arial" charset="0"/>
                <a:ea typeface="+mn-ea"/>
                <a:cs typeface="+mn-cs"/>
              </a:rPr>
              <a:t>g) El </a:t>
            </a:r>
            <a:r>
              <a:rPr lang="en-US" altLang="es-MX" sz="900" kern="1200" baseline="0" dirty="0" err="1" smtClean="0">
                <a:solidFill>
                  <a:schemeClr val="tx1"/>
                </a:solidFill>
                <a:latin typeface="Arial" charset="0"/>
                <a:ea typeface="+mn-ea"/>
                <a:cs typeface="+mn-cs"/>
              </a:rPr>
              <a:t>chiste</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complejo</a:t>
            </a:r>
            <a:r>
              <a:rPr lang="en-US" altLang="es-MX" sz="900" kern="1200" baseline="0" dirty="0" smtClean="0">
                <a:solidFill>
                  <a:schemeClr val="tx1"/>
                </a:solidFill>
                <a:latin typeface="Arial" charset="0"/>
                <a:ea typeface="+mn-ea"/>
                <a:cs typeface="+mn-cs"/>
              </a:rPr>
              <a:t> surge de la </a:t>
            </a:r>
            <a:r>
              <a:rPr lang="en-US" altLang="es-MX" sz="900" kern="1200" baseline="0" dirty="0" err="1" smtClean="0">
                <a:solidFill>
                  <a:schemeClr val="tx1"/>
                </a:solidFill>
                <a:latin typeface="Arial" charset="0"/>
                <a:ea typeface="+mn-ea"/>
                <a:cs typeface="+mn-cs"/>
              </a:rPr>
              <a:t>combinación</a:t>
            </a:r>
            <a:r>
              <a:rPr lang="en-US" altLang="es-MX" sz="900" kern="1200" baseline="0" dirty="0" smtClean="0">
                <a:solidFill>
                  <a:schemeClr val="tx1"/>
                </a:solidFill>
                <a:latin typeface="Arial" charset="0"/>
                <a:ea typeface="+mn-ea"/>
                <a:cs typeface="+mn-cs"/>
              </a:rPr>
              <a:t> de dos o </a:t>
            </a:r>
            <a:r>
              <a:rPr lang="en-US" altLang="es-MX" sz="900" kern="1200" baseline="0" dirty="0" err="1" smtClean="0">
                <a:solidFill>
                  <a:schemeClr val="tx1"/>
                </a:solidFill>
                <a:latin typeface="Arial" charset="0"/>
                <a:ea typeface="+mn-ea"/>
                <a:cs typeface="+mn-cs"/>
              </a:rPr>
              <a:t>más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modalidades</a:t>
            </a:r>
            <a:r>
              <a:rPr lang="en-US" altLang="es-MX" sz="900" kern="1200" baseline="0" dirty="0" smtClean="0">
                <a:solidFill>
                  <a:schemeClr val="tx1"/>
                </a:solidFill>
                <a:latin typeface="Arial" charset="0"/>
                <a:ea typeface="+mn-ea"/>
                <a:cs typeface="+mn-cs"/>
              </a:rPr>
              <a:t> </a:t>
            </a:r>
            <a:r>
              <a:rPr lang="en-US" altLang="es-MX" sz="900" kern="1200" baseline="0" dirty="0" err="1" smtClean="0">
                <a:solidFill>
                  <a:schemeClr val="tx1"/>
                </a:solidFill>
                <a:latin typeface="Arial" charset="0"/>
                <a:ea typeface="+mn-ea"/>
                <a:cs typeface="+mn-cs"/>
              </a:rPr>
              <a:t>anteriores</a:t>
            </a:r>
            <a:r>
              <a:rPr lang="en-US" altLang="es-MX" sz="900" kern="1200" baseline="0" dirty="0" smtClean="0">
                <a:solidFill>
                  <a:schemeClr val="tx1"/>
                </a:solidFill>
                <a:latin typeface="Arial" charset="0"/>
                <a:ea typeface="+mn-ea"/>
                <a:cs typeface="+mn-cs"/>
              </a:rPr>
              <a:t>.</a:t>
            </a:r>
          </a:p>
        </p:txBody>
      </p:sp>
    </p:spTree>
    <p:extLst>
      <p:ext uri="{BB962C8B-B14F-4D97-AF65-F5344CB8AC3E}">
        <p14:creationId xmlns:p14="http://schemas.microsoft.com/office/powerpoint/2010/main" val="36074863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45720" indent="0">
              <a:buNone/>
            </a:pPr>
            <a:r>
              <a:rPr lang="es-ES" dirty="0" smtClean="0"/>
              <a:t>Pese a que, a primera vista, la historia parece ser un cuento de hadas más, la realidad es que se trata de una sátira sumamente irreverente de los cuentos de hadas clásicos y de </a:t>
            </a:r>
            <a:r>
              <a:rPr lang="en-US" dirty="0" err="1" smtClean="0"/>
              <a:t>sus</a:t>
            </a:r>
            <a:r>
              <a:rPr lang="en-US" dirty="0" smtClean="0"/>
              <a:t> </a:t>
            </a:r>
            <a:r>
              <a:rPr lang="en-US" dirty="0" err="1" smtClean="0"/>
              <a:t>personajes</a:t>
            </a:r>
            <a:r>
              <a:rPr lang="en-US" dirty="0" smtClean="0"/>
              <a:t>. </a:t>
            </a:r>
            <a:r>
              <a:rPr lang="en-US" dirty="0" err="1" smtClean="0"/>
              <a:t>Tanto</a:t>
            </a:r>
            <a:r>
              <a:rPr lang="en-US" dirty="0" smtClean="0"/>
              <a:t> en los </a:t>
            </a:r>
            <a:r>
              <a:rPr lang="en-US" dirty="0" err="1" smtClean="0"/>
              <a:t>diálogos</a:t>
            </a:r>
            <a:r>
              <a:rPr lang="en-US" dirty="0" smtClean="0"/>
              <a:t> de </a:t>
            </a:r>
            <a:r>
              <a:rPr lang="es-ES" dirty="0" smtClean="0"/>
              <a:t>la película como en sus personajes e incluso en el género mismo (sátira de los cuentos de hadas), la película es sumamente rica en intertextualidad temática (vínculo detrás de la imagen),</a:t>
            </a:r>
            <a:r>
              <a:rPr lang="es-ES" baseline="0" dirty="0" smtClean="0"/>
              <a:t> </a:t>
            </a:r>
            <a:r>
              <a:rPr lang="es-ES" dirty="0" smtClean="0"/>
              <a:t>alusiones a frases hechas y</a:t>
            </a:r>
            <a:r>
              <a:rPr lang="es-ES" baseline="0" dirty="0" smtClean="0"/>
              <a:t> e</a:t>
            </a:r>
            <a:r>
              <a:rPr lang="es-ES" dirty="0" smtClean="0"/>
              <a:t>xpresiones y clichés (proverbios, juegos de palabras). Todo ellos contribuye a dotarla</a:t>
            </a:r>
            <a:r>
              <a:rPr lang="es-ES" baseline="0" dirty="0" smtClean="0"/>
              <a:t> del humor que la caracteriza.</a:t>
            </a:r>
          </a:p>
          <a:p>
            <a:pPr marL="45720" indent="0">
              <a:buNone/>
            </a:pPr>
            <a:r>
              <a:rPr lang="es-ES" baseline="0" dirty="0" smtClean="0"/>
              <a:t>En el doblaje de la película al español (para Latinoamérica), Peniche Ramírez (2011) apunta muy atinadamente: “destaca la participación del conocido cómico mexicano Eugenio </a:t>
            </a:r>
            <a:r>
              <a:rPr lang="es-ES" baseline="0" dirty="0" err="1" smtClean="0"/>
              <a:t>Derbez</a:t>
            </a:r>
            <a:r>
              <a:rPr lang="es-ES" baseline="0" dirty="0" smtClean="0"/>
              <a:t>. </a:t>
            </a:r>
            <a:r>
              <a:rPr lang="es-ES" baseline="0" dirty="0" err="1" smtClean="0"/>
              <a:t>Derbez</a:t>
            </a:r>
            <a:r>
              <a:rPr lang="es-ES" baseline="0" dirty="0" smtClean="0"/>
              <a:t>, quien presta su voz al personaje de Burro en la versión mexicana de la película, no solo aporta al film sus años de experiencia en la pantalla chica, sino que Burro incluso se beneficia de algunas bromas y referencias intertextuales a personajes originales de Eugenio </a:t>
            </a:r>
            <a:r>
              <a:rPr lang="es-ES" baseline="0" dirty="0" err="1" smtClean="0"/>
              <a:t>Derbez</a:t>
            </a:r>
            <a:r>
              <a:rPr lang="es-ES" baseline="0" dirty="0" smtClean="0"/>
              <a:t>, lo que dota a este doblaje de un toque mexicano adicional que el público de dicho país sin duda apreció” (34-35). </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25</a:t>
            </a:fld>
            <a:endParaRPr lang="es-ES"/>
          </a:p>
        </p:txBody>
      </p:sp>
    </p:spTree>
    <p:extLst>
      <p:ext uri="{BB962C8B-B14F-4D97-AF65-F5344CB8AC3E}">
        <p14:creationId xmlns:p14="http://schemas.microsoft.com/office/powerpoint/2010/main" val="32937312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3F20923-6027-406E-B718-CA779AC80530}" type="slidenum">
              <a:rPr lang="es-ES" altLang="es-MX" smtClean="0"/>
              <a:pPr eaLnBrk="1" hangingPunct="1">
                <a:spcBef>
                  <a:spcPct val="0"/>
                </a:spcBef>
              </a:pPr>
              <a:t>26</a:t>
            </a:fld>
            <a:endParaRPr lang="es-ES" altLang="es-MX"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MX" dirty="0" smtClean="0"/>
              <a:t>En </a:t>
            </a:r>
            <a:r>
              <a:rPr lang="en-US" altLang="es-MX" dirty="0" err="1" smtClean="0"/>
              <a:t>estos</a:t>
            </a:r>
            <a:r>
              <a:rPr lang="en-US" altLang="es-MX" dirty="0" smtClean="0"/>
              <a:t> </a:t>
            </a:r>
            <a:r>
              <a:rPr lang="en-US" altLang="es-MX" dirty="0" err="1" smtClean="0"/>
              <a:t>ejemplos</a:t>
            </a:r>
            <a:r>
              <a:rPr lang="en-US" altLang="es-MX" dirty="0" smtClean="0"/>
              <a:t>, se </a:t>
            </a:r>
            <a:r>
              <a:rPr lang="en-US" altLang="es-MX" dirty="0" err="1" smtClean="0"/>
              <a:t>aprecia</a:t>
            </a:r>
            <a:r>
              <a:rPr lang="en-US" altLang="es-MX" dirty="0" smtClean="0"/>
              <a:t> </a:t>
            </a:r>
            <a:r>
              <a:rPr lang="en-US" altLang="es-MX" dirty="0" err="1" smtClean="0"/>
              <a:t>cómo</a:t>
            </a:r>
            <a:r>
              <a:rPr lang="en-US" altLang="es-MX" dirty="0" smtClean="0"/>
              <a:t> </a:t>
            </a:r>
            <a:r>
              <a:rPr lang="en-US" altLang="es-MX" dirty="0" err="1" smtClean="0"/>
              <a:t>dicha</a:t>
            </a:r>
            <a:r>
              <a:rPr lang="en-US" altLang="es-MX" dirty="0" smtClean="0"/>
              <a:t> </a:t>
            </a:r>
            <a:r>
              <a:rPr lang="en-US" altLang="es-MX" dirty="0" err="1" smtClean="0"/>
              <a:t>intervensión</a:t>
            </a:r>
            <a:r>
              <a:rPr lang="en-US" altLang="es-MX" dirty="0" smtClean="0"/>
              <a:t> de </a:t>
            </a:r>
            <a:r>
              <a:rPr lang="en-US" altLang="es-MX" dirty="0" err="1" smtClean="0"/>
              <a:t>Derbez</a:t>
            </a:r>
            <a:r>
              <a:rPr lang="en-US" altLang="es-MX" dirty="0" smtClean="0"/>
              <a:t> </a:t>
            </a:r>
            <a:r>
              <a:rPr lang="en-US" altLang="es-MX" dirty="0" err="1" smtClean="0"/>
              <a:t>dota</a:t>
            </a:r>
            <a:r>
              <a:rPr lang="en-US" altLang="es-MX" dirty="0" smtClean="0"/>
              <a:t> de </a:t>
            </a:r>
            <a:r>
              <a:rPr lang="en-US" altLang="es-MX" dirty="0" err="1" smtClean="0"/>
              <a:t>humorismo</a:t>
            </a:r>
            <a:r>
              <a:rPr lang="en-US" altLang="es-MX" dirty="0" smtClean="0"/>
              <a:t> </a:t>
            </a:r>
            <a:r>
              <a:rPr lang="en-US" altLang="es-MX" dirty="0" err="1" smtClean="0"/>
              <a:t>aún</a:t>
            </a:r>
            <a:r>
              <a:rPr lang="en-US" altLang="es-MX" dirty="0" smtClean="0"/>
              <a:t> </a:t>
            </a:r>
            <a:r>
              <a:rPr lang="en-US" altLang="es-MX" dirty="0" err="1" smtClean="0"/>
              <a:t>ciertos</a:t>
            </a:r>
            <a:r>
              <a:rPr lang="en-US" altLang="es-MX" dirty="0" smtClean="0"/>
              <a:t> </a:t>
            </a:r>
            <a:r>
              <a:rPr lang="en-US" altLang="es-MX" dirty="0" err="1" smtClean="0"/>
              <a:t>fragmentos</a:t>
            </a:r>
            <a:r>
              <a:rPr lang="en-US" altLang="es-MX" dirty="0" smtClean="0"/>
              <a:t> </a:t>
            </a:r>
            <a:r>
              <a:rPr lang="en-US" altLang="es-MX" dirty="0" err="1" smtClean="0"/>
              <a:t>que</a:t>
            </a:r>
            <a:r>
              <a:rPr lang="en-US" altLang="es-MX" dirty="0" smtClean="0"/>
              <a:t> en el</a:t>
            </a:r>
            <a:r>
              <a:rPr lang="en-US" altLang="es-MX" baseline="0" dirty="0" smtClean="0"/>
              <a:t> original en </a:t>
            </a:r>
            <a:r>
              <a:rPr lang="en-US" altLang="es-MX" baseline="0" dirty="0" err="1" smtClean="0"/>
              <a:t>inglés</a:t>
            </a:r>
            <a:r>
              <a:rPr lang="en-US" altLang="es-MX" baseline="0" dirty="0" smtClean="0"/>
              <a:t> no </a:t>
            </a:r>
            <a:r>
              <a:rPr lang="en-US" altLang="es-MX" baseline="0" dirty="0" err="1" smtClean="0"/>
              <a:t>eran</a:t>
            </a:r>
            <a:r>
              <a:rPr lang="en-US" altLang="es-MX" baseline="0" dirty="0" smtClean="0"/>
              <a:t> </a:t>
            </a:r>
            <a:r>
              <a:rPr lang="en-US" altLang="es-MX" baseline="0" dirty="0" err="1" smtClean="0"/>
              <a:t>graciosos</a:t>
            </a:r>
            <a:r>
              <a:rPr lang="en-US" altLang="es-MX" baseline="0" dirty="0" smtClean="0"/>
              <a:t>. </a:t>
            </a:r>
            <a:r>
              <a:rPr lang="en-US" altLang="es-MX" baseline="0" dirty="0" err="1" smtClean="0"/>
              <a:t>Aparece</a:t>
            </a:r>
            <a:r>
              <a:rPr lang="en-US" altLang="es-MX" baseline="0" dirty="0" smtClean="0"/>
              <a:t> </a:t>
            </a:r>
            <a:r>
              <a:rPr lang="en-US" altLang="es-MX" baseline="0" dirty="0" err="1" smtClean="0"/>
              <a:t>primero</a:t>
            </a:r>
            <a:r>
              <a:rPr lang="en-US" altLang="es-MX" baseline="0" dirty="0" smtClean="0"/>
              <a:t> la </a:t>
            </a:r>
            <a:r>
              <a:rPr lang="en-US" altLang="es-MX" baseline="0" dirty="0" err="1" smtClean="0"/>
              <a:t>versión</a:t>
            </a:r>
            <a:r>
              <a:rPr lang="en-US" altLang="es-MX" baseline="0" dirty="0" smtClean="0"/>
              <a:t> en </a:t>
            </a:r>
            <a:r>
              <a:rPr lang="en-US" altLang="es-MX" baseline="0" dirty="0" err="1" smtClean="0"/>
              <a:t>inglés</a:t>
            </a:r>
            <a:r>
              <a:rPr lang="en-US" altLang="es-MX" baseline="0" dirty="0" smtClean="0"/>
              <a:t>, </a:t>
            </a:r>
            <a:r>
              <a:rPr lang="en-US" altLang="es-MX" baseline="0" dirty="0" err="1" smtClean="0"/>
              <a:t>luego</a:t>
            </a:r>
            <a:r>
              <a:rPr lang="en-US" altLang="es-MX" baseline="0" dirty="0" smtClean="0"/>
              <a:t> la </a:t>
            </a:r>
            <a:r>
              <a:rPr lang="en-US" altLang="es-MX" baseline="0" dirty="0" err="1" smtClean="0"/>
              <a:t>versión</a:t>
            </a:r>
            <a:r>
              <a:rPr lang="en-US" altLang="es-MX" baseline="0" dirty="0" smtClean="0"/>
              <a:t> en el </a:t>
            </a:r>
            <a:r>
              <a:rPr lang="en-US" altLang="es-MX" baseline="0" dirty="0" err="1" smtClean="0"/>
              <a:t>subtítulo</a:t>
            </a:r>
            <a:r>
              <a:rPr lang="en-US" altLang="es-MX" baseline="0" dirty="0" smtClean="0"/>
              <a:t> y </a:t>
            </a:r>
            <a:r>
              <a:rPr lang="en-US" altLang="es-MX" baseline="0" dirty="0" err="1" smtClean="0"/>
              <a:t>por</a:t>
            </a:r>
            <a:r>
              <a:rPr lang="en-US" altLang="es-MX" baseline="0" dirty="0" smtClean="0"/>
              <a:t> </a:t>
            </a:r>
            <a:r>
              <a:rPr lang="en-US" altLang="es-MX" baseline="0" dirty="0" err="1" smtClean="0"/>
              <a:t>último</a:t>
            </a:r>
            <a:r>
              <a:rPr lang="en-US" altLang="es-MX" baseline="0" dirty="0" smtClean="0"/>
              <a:t> el </a:t>
            </a:r>
            <a:r>
              <a:rPr lang="en-US" altLang="es-MX" baseline="0" dirty="0" err="1" smtClean="0"/>
              <a:t>doblaje</a:t>
            </a:r>
            <a:r>
              <a:rPr lang="en-US" altLang="es-MX" baseline="0" dirty="0" smtClean="0"/>
              <a:t>. </a:t>
            </a:r>
          </a:p>
          <a:p>
            <a:pPr eaLnBrk="1" hangingPunct="1"/>
            <a:r>
              <a:rPr lang="en-US" altLang="es-MX" baseline="0" dirty="0" smtClean="0"/>
              <a:t>Se </a:t>
            </a:r>
            <a:r>
              <a:rPr lang="en-US" altLang="es-MX" baseline="0" dirty="0" err="1" smtClean="0"/>
              <a:t>hace</a:t>
            </a:r>
            <a:r>
              <a:rPr lang="en-US" altLang="es-MX" baseline="0" dirty="0" smtClean="0"/>
              <a:t> </a:t>
            </a:r>
            <a:r>
              <a:rPr lang="en-US" altLang="es-MX" baseline="0" dirty="0" err="1" smtClean="0"/>
              <a:t>evidente</a:t>
            </a:r>
            <a:r>
              <a:rPr lang="en-US" altLang="es-MX" baseline="0" dirty="0" smtClean="0"/>
              <a:t> </a:t>
            </a:r>
            <a:r>
              <a:rPr lang="en-US" altLang="es-MX" baseline="0" dirty="0" err="1" smtClean="0"/>
              <a:t>que</a:t>
            </a:r>
            <a:r>
              <a:rPr lang="en-US" altLang="es-MX" baseline="0" dirty="0" smtClean="0"/>
              <a:t> la </a:t>
            </a:r>
            <a:r>
              <a:rPr lang="en-US" altLang="es-MX" baseline="0" dirty="0" err="1" smtClean="0"/>
              <a:t>versión</a:t>
            </a:r>
            <a:r>
              <a:rPr lang="en-US" altLang="es-MX" baseline="0" dirty="0" smtClean="0"/>
              <a:t> </a:t>
            </a:r>
            <a:r>
              <a:rPr lang="en-US" altLang="es-MX" baseline="0" dirty="0" err="1" smtClean="0"/>
              <a:t>subtitulada</a:t>
            </a:r>
            <a:r>
              <a:rPr lang="en-US" altLang="es-MX" baseline="0" dirty="0" smtClean="0"/>
              <a:t> </a:t>
            </a:r>
            <a:r>
              <a:rPr lang="en-US" altLang="es-MX" baseline="0" dirty="0" err="1" smtClean="0"/>
              <a:t>suele</a:t>
            </a:r>
            <a:r>
              <a:rPr lang="en-US" altLang="es-MX" baseline="0" dirty="0" smtClean="0"/>
              <a:t> </a:t>
            </a:r>
            <a:r>
              <a:rPr lang="en-US" altLang="es-MX" baseline="0" dirty="0" err="1" smtClean="0"/>
              <a:t>permanecer</a:t>
            </a:r>
            <a:r>
              <a:rPr lang="en-US" altLang="es-MX" baseline="0" dirty="0" smtClean="0"/>
              <a:t> </a:t>
            </a:r>
            <a:r>
              <a:rPr lang="en-US" altLang="es-MX" baseline="0" dirty="0" err="1" smtClean="0"/>
              <a:t>muy</a:t>
            </a:r>
            <a:r>
              <a:rPr lang="en-US" altLang="es-MX" baseline="0" dirty="0" smtClean="0"/>
              <a:t> </a:t>
            </a:r>
            <a:r>
              <a:rPr lang="en-US" altLang="es-MX" baseline="0" dirty="0" err="1" smtClean="0"/>
              <a:t>cercana</a:t>
            </a:r>
            <a:r>
              <a:rPr lang="en-US" altLang="es-MX" baseline="0" dirty="0" smtClean="0"/>
              <a:t> al original, sin </a:t>
            </a:r>
            <a:r>
              <a:rPr lang="en-US" altLang="es-MX" baseline="0" dirty="0" err="1" smtClean="0"/>
              <a:t>adaptaciones</a:t>
            </a:r>
            <a:r>
              <a:rPr lang="en-US" altLang="es-MX" baseline="0" dirty="0" smtClean="0"/>
              <a:t> </a:t>
            </a:r>
            <a:r>
              <a:rPr lang="en-US" altLang="es-MX" baseline="0" dirty="0" err="1" smtClean="0"/>
              <a:t>considerables</a:t>
            </a:r>
            <a:r>
              <a:rPr lang="en-US" altLang="es-MX" baseline="0" dirty="0" smtClean="0"/>
              <a:t>, en </a:t>
            </a:r>
            <a:r>
              <a:rPr lang="en-US" altLang="es-MX" baseline="0" dirty="0" err="1" smtClean="0"/>
              <a:t>cambio</a:t>
            </a:r>
            <a:r>
              <a:rPr lang="en-US" altLang="es-MX" baseline="0" dirty="0" smtClean="0"/>
              <a:t> el </a:t>
            </a:r>
            <a:r>
              <a:rPr lang="en-US" altLang="es-MX" baseline="0" dirty="0" err="1" smtClean="0"/>
              <a:t>doblaje</a:t>
            </a:r>
            <a:r>
              <a:rPr lang="en-US" altLang="es-MX" baseline="0" dirty="0" smtClean="0"/>
              <a:t> cobra </a:t>
            </a:r>
            <a:r>
              <a:rPr lang="en-US" altLang="es-MX" baseline="0" dirty="0" err="1" smtClean="0"/>
              <a:t>vida</a:t>
            </a:r>
            <a:r>
              <a:rPr lang="en-US" altLang="es-MX" baseline="0" dirty="0" smtClean="0"/>
              <a:t> con la </a:t>
            </a:r>
            <a:r>
              <a:rPr lang="en-US" altLang="es-MX" baseline="0" dirty="0" err="1" smtClean="0"/>
              <a:t>oralidad</a:t>
            </a:r>
            <a:r>
              <a:rPr lang="en-US" altLang="es-MX" baseline="0" dirty="0" smtClean="0"/>
              <a:t> </a:t>
            </a:r>
            <a:r>
              <a:rPr lang="en-US" altLang="es-MX" baseline="0" dirty="0" err="1" smtClean="0"/>
              <a:t>que</a:t>
            </a:r>
            <a:r>
              <a:rPr lang="en-US" altLang="es-MX" baseline="0" dirty="0" smtClean="0"/>
              <a:t> </a:t>
            </a:r>
            <a:r>
              <a:rPr lang="en-US" altLang="es-MX" baseline="0" dirty="0" err="1" smtClean="0"/>
              <a:t>tiene</a:t>
            </a:r>
            <a:r>
              <a:rPr lang="en-US" altLang="es-MX" baseline="0" dirty="0" smtClean="0"/>
              <a:t> a </a:t>
            </a:r>
            <a:r>
              <a:rPr lang="en-US" altLang="es-MX" baseline="0" dirty="0" err="1" smtClean="0"/>
              <a:t>todas</a:t>
            </a:r>
            <a:r>
              <a:rPr lang="en-US" altLang="es-MX" baseline="0" dirty="0" smtClean="0"/>
              <a:t> luces el </a:t>
            </a:r>
            <a:r>
              <a:rPr lang="en-US" altLang="es-MX" baseline="0" dirty="0" err="1" smtClean="0"/>
              <a:t>sello</a:t>
            </a:r>
            <a:r>
              <a:rPr lang="en-US" altLang="es-MX" baseline="0" dirty="0" smtClean="0"/>
              <a:t> del </a:t>
            </a:r>
            <a:r>
              <a:rPr lang="en-US" altLang="es-MX" baseline="0" dirty="0" err="1" smtClean="0"/>
              <a:t>comediante</a:t>
            </a:r>
            <a:r>
              <a:rPr lang="en-US" altLang="es-MX" baseline="0" dirty="0" smtClean="0"/>
              <a:t> </a:t>
            </a:r>
            <a:r>
              <a:rPr lang="en-US" altLang="es-MX" baseline="0" dirty="0" err="1" smtClean="0"/>
              <a:t>mexicano</a:t>
            </a:r>
            <a:r>
              <a:rPr lang="en-US" altLang="es-MX" baseline="0" dirty="0" smtClean="0"/>
              <a:t>.</a:t>
            </a:r>
          </a:p>
        </p:txBody>
      </p:sp>
    </p:spTree>
    <p:extLst>
      <p:ext uri="{BB962C8B-B14F-4D97-AF65-F5344CB8AC3E}">
        <p14:creationId xmlns:p14="http://schemas.microsoft.com/office/powerpoint/2010/main" val="24731337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94FC7FE-D628-4749-8CED-55029245CEFE}" type="slidenum">
              <a:rPr lang="es-ES" altLang="es-MX" smtClean="0"/>
              <a:pPr eaLnBrk="1" hangingPunct="1">
                <a:spcBef>
                  <a:spcPct val="0"/>
                </a:spcBef>
              </a:pPr>
              <a:t>27</a:t>
            </a:fld>
            <a:endParaRPr lang="es-ES" altLang="es-MX"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MX" dirty="0" err="1" smtClean="0"/>
              <a:t>Aún</a:t>
            </a:r>
            <a:r>
              <a:rPr lang="en-US" altLang="es-MX" dirty="0" smtClean="0"/>
              <a:t> en los</a:t>
            </a:r>
            <a:r>
              <a:rPr lang="en-US" altLang="es-MX" baseline="0" dirty="0" smtClean="0"/>
              <a:t> </a:t>
            </a:r>
            <a:r>
              <a:rPr lang="en-US" altLang="es-MX" baseline="0" dirty="0" err="1" smtClean="0"/>
              <a:t>diálogos</a:t>
            </a:r>
            <a:r>
              <a:rPr lang="en-US" altLang="es-MX" baseline="0" dirty="0" smtClean="0"/>
              <a:t> </a:t>
            </a:r>
            <a:r>
              <a:rPr lang="en-US" altLang="es-MX" baseline="0" dirty="0" err="1" smtClean="0"/>
              <a:t>cortos</a:t>
            </a:r>
            <a:r>
              <a:rPr lang="en-US" altLang="es-MX" baseline="0" dirty="0" smtClean="0"/>
              <a:t> </a:t>
            </a:r>
            <a:r>
              <a:rPr lang="en-US" altLang="es-MX" baseline="0" dirty="0" err="1" smtClean="0"/>
              <a:t>es</a:t>
            </a:r>
            <a:r>
              <a:rPr lang="en-US" altLang="es-MX" baseline="0" dirty="0" smtClean="0"/>
              <a:t> </a:t>
            </a:r>
            <a:r>
              <a:rPr lang="en-US" altLang="es-MX" baseline="0" dirty="0" err="1" smtClean="0"/>
              <a:t>grande</a:t>
            </a:r>
            <a:r>
              <a:rPr lang="en-US" altLang="es-MX" baseline="0" dirty="0" smtClean="0"/>
              <a:t> el </a:t>
            </a:r>
            <a:r>
              <a:rPr lang="en-US" altLang="es-MX" baseline="0" dirty="0" err="1" smtClean="0"/>
              <a:t>contraste</a:t>
            </a:r>
            <a:r>
              <a:rPr lang="en-US" altLang="es-MX" baseline="0" dirty="0" smtClean="0"/>
              <a:t> entre el </a:t>
            </a:r>
            <a:r>
              <a:rPr lang="en-US" altLang="es-MX" baseline="0" dirty="0" err="1" smtClean="0"/>
              <a:t>subtitulaje</a:t>
            </a:r>
            <a:r>
              <a:rPr lang="en-US" altLang="es-MX" baseline="0" dirty="0" smtClean="0"/>
              <a:t> y el </a:t>
            </a:r>
            <a:r>
              <a:rPr lang="en-US" altLang="es-MX" baseline="0" dirty="0" err="1" smtClean="0"/>
              <a:t>doblaje</a:t>
            </a:r>
            <a:r>
              <a:rPr lang="en-US" altLang="es-MX" baseline="0" dirty="0" smtClean="0"/>
              <a:t> </a:t>
            </a:r>
            <a:r>
              <a:rPr lang="en-US" altLang="es-MX" baseline="0" dirty="0" err="1" smtClean="0"/>
              <a:t>como</a:t>
            </a:r>
            <a:r>
              <a:rPr lang="en-US" altLang="es-MX" baseline="0" dirty="0" smtClean="0"/>
              <a:t> </a:t>
            </a:r>
            <a:r>
              <a:rPr lang="en-US" altLang="es-MX" baseline="0" dirty="0" err="1" smtClean="0"/>
              <a:t>puede</a:t>
            </a:r>
            <a:r>
              <a:rPr lang="en-US" altLang="es-MX" baseline="0" dirty="0" smtClean="0"/>
              <a:t> verse en el </a:t>
            </a:r>
            <a:r>
              <a:rPr lang="en-US" altLang="es-MX" baseline="0" dirty="0" err="1" smtClean="0"/>
              <a:t>cuadro</a:t>
            </a:r>
            <a:r>
              <a:rPr lang="en-US" altLang="es-MX" baseline="0" dirty="0" smtClean="0"/>
              <a:t>.</a:t>
            </a:r>
          </a:p>
          <a:p>
            <a:pPr eaLnBrk="1" hangingPunct="1"/>
            <a:r>
              <a:rPr lang="en-US" altLang="es-MX" baseline="0" dirty="0" smtClean="0"/>
              <a:t>Como </a:t>
            </a:r>
            <a:r>
              <a:rPr lang="en-US" altLang="es-MX" baseline="0" dirty="0" err="1" smtClean="0"/>
              <a:t>ejercicio</a:t>
            </a:r>
            <a:r>
              <a:rPr lang="en-US" altLang="es-MX" baseline="0" dirty="0" smtClean="0"/>
              <a:t> extra </a:t>
            </a:r>
            <a:r>
              <a:rPr lang="en-US" altLang="es-MX" baseline="0" dirty="0" err="1" smtClean="0"/>
              <a:t>clase</a:t>
            </a:r>
            <a:r>
              <a:rPr lang="en-US" altLang="es-MX" baseline="0" dirty="0" smtClean="0"/>
              <a:t> se </a:t>
            </a:r>
            <a:r>
              <a:rPr lang="en-US" altLang="es-MX" baseline="0" dirty="0" err="1" smtClean="0"/>
              <a:t>puede</a:t>
            </a:r>
            <a:r>
              <a:rPr lang="en-US" altLang="es-MX" baseline="0" dirty="0" smtClean="0"/>
              <a:t> </a:t>
            </a:r>
            <a:r>
              <a:rPr lang="en-US" altLang="es-MX" baseline="0" dirty="0" err="1" smtClean="0"/>
              <a:t>pedir</a:t>
            </a:r>
            <a:r>
              <a:rPr lang="en-US" altLang="es-MX" baseline="0" dirty="0" smtClean="0"/>
              <a:t> a los </a:t>
            </a:r>
            <a:r>
              <a:rPr lang="en-US" altLang="es-MX" baseline="0" dirty="0" err="1" smtClean="0"/>
              <a:t>estudiantes</a:t>
            </a:r>
            <a:r>
              <a:rPr lang="en-US" altLang="es-MX" baseline="0" dirty="0" smtClean="0"/>
              <a:t> </a:t>
            </a:r>
            <a:r>
              <a:rPr lang="en-US" altLang="es-MX" baseline="0" dirty="0" err="1" smtClean="0"/>
              <a:t>que</a:t>
            </a:r>
            <a:r>
              <a:rPr lang="en-US" altLang="es-MX" baseline="0" dirty="0" smtClean="0"/>
              <a:t> </a:t>
            </a:r>
            <a:r>
              <a:rPr lang="en-US" altLang="es-MX" baseline="0" dirty="0" err="1" smtClean="0"/>
              <a:t>seleccionen</a:t>
            </a:r>
            <a:r>
              <a:rPr lang="en-US" altLang="es-MX" baseline="0" dirty="0" smtClean="0"/>
              <a:t> </a:t>
            </a:r>
            <a:r>
              <a:rPr lang="en-US" altLang="es-MX" baseline="0" dirty="0" err="1" smtClean="0"/>
              <a:t>extractos</a:t>
            </a:r>
            <a:r>
              <a:rPr lang="en-US" altLang="es-MX" baseline="0" dirty="0" smtClean="0"/>
              <a:t> de </a:t>
            </a:r>
            <a:r>
              <a:rPr lang="en-US" altLang="es-MX" baseline="0" dirty="0" err="1" smtClean="0"/>
              <a:t>esta</a:t>
            </a:r>
            <a:r>
              <a:rPr lang="en-US" altLang="es-MX" baseline="0" dirty="0" smtClean="0"/>
              <a:t>, u </a:t>
            </a:r>
            <a:r>
              <a:rPr lang="en-US" altLang="es-MX" baseline="0" dirty="0" err="1" smtClean="0"/>
              <a:t>otras</a:t>
            </a:r>
            <a:r>
              <a:rPr lang="en-US" altLang="es-MX" baseline="0" dirty="0" smtClean="0"/>
              <a:t> </a:t>
            </a:r>
            <a:r>
              <a:rPr lang="en-US" altLang="es-MX" baseline="0" dirty="0" err="1" smtClean="0"/>
              <a:t>películas</a:t>
            </a:r>
            <a:r>
              <a:rPr lang="en-US" altLang="es-MX" baseline="0" dirty="0" smtClean="0"/>
              <a:t>, </a:t>
            </a:r>
            <a:r>
              <a:rPr lang="en-US" altLang="es-MX" baseline="0" dirty="0" err="1" smtClean="0"/>
              <a:t>para</a:t>
            </a:r>
            <a:r>
              <a:rPr lang="en-US" altLang="es-MX" baseline="0" dirty="0" smtClean="0"/>
              <a:t> </a:t>
            </a:r>
            <a:r>
              <a:rPr lang="en-US" altLang="es-MX" baseline="0" dirty="0" err="1" smtClean="0"/>
              <a:t>que</a:t>
            </a:r>
            <a:r>
              <a:rPr lang="en-US" altLang="es-MX" baseline="0" dirty="0" smtClean="0"/>
              <a:t> </a:t>
            </a:r>
            <a:r>
              <a:rPr lang="en-US" altLang="es-MX" baseline="0" dirty="0" err="1" smtClean="0"/>
              <a:t>identifiquen</a:t>
            </a:r>
            <a:r>
              <a:rPr lang="en-US" altLang="es-MX" baseline="0" dirty="0" smtClean="0"/>
              <a:t> el </a:t>
            </a:r>
            <a:r>
              <a:rPr lang="en-US" altLang="es-MX" baseline="0" dirty="0" err="1" smtClean="0"/>
              <a:t>tipo</a:t>
            </a:r>
            <a:r>
              <a:rPr lang="en-US" altLang="es-MX" baseline="0" dirty="0" smtClean="0"/>
              <a:t> de humor </a:t>
            </a:r>
            <a:r>
              <a:rPr lang="en-US" altLang="es-MX" baseline="0" dirty="0" err="1" smtClean="0"/>
              <a:t>que</a:t>
            </a:r>
            <a:r>
              <a:rPr lang="en-US" altLang="es-MX" baseline="0" dirty="0" smtClean="0"/>
              <a:t> hay, </a:t>
            </a:r>
            <a:r>
              <a:rPr lang="en-US" altLang="es-MX" baseline="0" dirty="0" err="1" smtClean="0"/>
              <a:t>cómo</a:t>
            </a:r>
            <a:r>
              <a:rPr lang="en-US" altLang="es-MX" baseline="0" dirty="0" smtClean="0"/>
              <a:t> se </a:t>
            </a:r>
            <a:r>
              <a:rPr lang="en-US" altLang="es-MX" baseline="0" dirty="0" err="1" smtClean="0"/>
              <a:t>tradujo</a:t>
            </a:r>
            <a:r>
              <a:rPr lang="en-US" altLang="es-MX" baseline="0" dirty="0" smtClean="0"/>
              <a:t> y </a:t>
            </a:r>
            <a:r>
              <a:rPr lang="en-US" altLang="es-MX" baseline="0" dirty="0" err="1" smtClean="0"/>
              <a:t>posibles</a:t>
            </a:r>
            <a:r>
              <a:rPr lang="en-US" altLang="es-MX" baseline="0" dirty="0" smtClean="0"/>
              <a:t> </a:t>
            </a:r>
            <a:r>
              <a:rPr lang="en-US" altLang="es-MX" baseline="0" dirty="0" err="1" smtClean="0"/>
              <a:t>sugerencias</a:t>
            </a:r>
            <a:r>
              <a:rPr lang="en-US" altLang="es-MX" baseline="0" dirty="0" smtClean="0"/>
              <a:t> </a:t>
            </a:r>
            <a:r>
              <a:rPr lang="en-US" altLang="es-MX" baseline="0" dirty="0" err="1" smtClean="0"/>
              <a:t>si</a:t>
            </a:r>
            <a:r>
              <a:rPr lang="en-US" altLang="es-MX" baseline="0" dirty="0" smtClean="0"/>
              <a:t> </a:t>
            </a:r>
            <a:r>
              <a:rPr lang="en-US" altLang="es-MX" baseline="0" dirty="0" err="1" smtClean="0"/>
              <a:t>es</a:t>
            </a:r>
            <a:r>
              <a:rPr lang="en-US" altLang="es-MX" baseline="0" dirty="0" smtClean="0"/>
              <a:t> </a:t>
            </a:r>
            <a:r>
              <a:rPr lang="en-US" altLang="es-MX" baseline="0" dirty="0" err="1" smtClean="0"/>
              <a:t>que</a:t>
            </a:r>
            <a:r>
              <a:rPr lang="en-US" altLang="es-MX" baseline="0" dirty="0" smtClean="0"/>
              <a:t> el </a:t>
            </a:r>
            <a:r>
              <a:rPr lang="en-US" altLang="es-MX" baseline="0" dirty="0" err="1" smtClean="0"/>
              <a:t>efecto</a:t>
            </a:r>
            <a:r>
              <a:rPr lang="en-US" altLang="es-MX" baseline="0" dirty="0" smtClean="0"/>
              <a:t> no </a:t>
            </a:r>
            <a:r>
              <a:rPr lang="en-US" altLang="es-MX" baseline="0" dirty="0" err="1" smtClean="0"/>
              <a:t>fué</a:t>
            </a:r>
            <a:r>
              <a:rPr lang="en-US" altLang="es-MX" baseline="0" dirty="0" smtClean="0"/>
              <a:t> el </a:t>
            </a:r>
            <a:r>
              <a:rPr lang="en-US" altLang="es-MX" baseline="0" dirty="0" err="1" smtClean="0"/>
              <a:t>deseado</a:t>
            </a:r>
            <a:r>
              <a:rPr lang="en-US" altLang="es-MX" baseline="0" dirty="0" smtClean="0"/>
              <a:t>.</a:t>
            </a:r>
            <a:endParaRPr lang="en-US" altLang="es-MX" dirty="0" smtClean="0"/>
          </a:p>
        </p:txBody>
      </p:sp>
    </p:spTree>
    <p:extLst>
      <p:ext uri="{BB962C8B-B14F-4D97-AF65-F5344CB8AC3E}">
        <p14:creationId xmlns:p14="http://schemas.microsoft.com/office/powerpoint/2010/main" val="2391207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estudiantes hacen su propuesta de traducción para doblaje de estos dos extractos y luego se compara con la hecha para</a:t>
            </a:r>
            <a:r>
              <a:rPr lang="es-ES" baseline="0" dirty="0" smtClean="0"/>
              <a:t> su distribución al público, comentando las diferencias encontradas.</a:t>
            </a:r>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28</a:t>
            </a:fld>
            <a:endParaRPr lang="es-ES"/>
          </a:p>
        </p:txBody>
      </p:sp>
    </p:spTree>
    <p:extLst>
      <p:ext uri="{BB962C8B-B14F-4D97-AF65-F5344CB8AC3E}">
        <p14:creationId xmlns:p14="http://schemas.microsoft.com/office/powerpoint/2010/main" val="24807590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smtClean="0">
                <a:solidFill>
                  <a:schemeClr val="tx1"/>
                </a:solidFill>
                <a:effectLst/>
                <a:latin typeface="Arial" charset="0"/>
                <a:ea typeface="+mn-ea"/>
                <a:cs typeface="+mn-cs"/>
              </a:rPr>
              <a:t>Aunque normalmente se asocia la traducción con la transferencia lingüística de mensajes entre diferentes idiomas, esto es sólo parte de la realidad, porque todo texto ha sido escrito por una persona que, de una u otra forma, pertenece a una cultura, la cual será determinante en la traducción. </a:t>
            </a:r>
            <a:r>
              <a:rPr lang="en-GB" sz="1200" kern="1200" dirty="0" smtClean="0">
                <a:solidFill>
                  <a:schemeClr val="tx1"/>
                </a:solidFill>
                <a:effectLst/>
                <a:latin typeface="Arial" charset="0"/>
                <a:ea typeface="+mn-ea"/>
                <a:cs typeface="+mn-cs"/>
              </a:rPr>
              <a:t>A </a:t>
            </a:r>
            <a:r>
              <a:rPr lang="en-GB" sz="1200" kern="1200" dirty="0" err="1" smtClean="0">
                <a:solidFill>
                  <a:schemeClr val="tx1"/>
                </a:solidFill>
                <a:effectLst/>
                <a:latin typeface="Arial" charset="0"/>
                <a:ea typeface="+mn-ea"/>
                <a:cs typeface="+mn-cs"/>
              </a:rPr>
              <a:t>este</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respecto</a:t>
            </a:r>
            <a:r>
              <a:rPr lang="en-GB" sz="1200" kern="1200" dirty="0" smtClean="0">
                <a:solidFill>
                  <a:schemeClr val="tx1"/>
                </a:solidFill>
                <a:effectLst/>
                <a:latin typeface="Arial" charset="0"/>
                <a:ea typeface="+mn-ea"/>
                <a:cs typeface="+mn-cs"/>
              </a:rPr>
              <a:t> Jack Child </a:t>
            </a:r>
            <a:r>
              <a:rPr lang="en-GB" sz="1200" kern="1200" dirty="0" err="1" smtClean="0">
                <a:solidFill>
                  <a:schemeClr val="tx1"/>
                </a:solidFill>
                <a:effectLst/>
                <a:latin typeface="Arial" charset="0"/>
                <a:ea typeface="+mn-ea"/>
                <a:cs typeface="+mn-cs"/>
              </a:rPr>
              <a:t>opina</a:t>
            </a:r>
            <a:r>
              <a:rPr lang="en-GB" sz="1200" kern="1200" dirty="0" smtClean="0">
                <a:solidFill>
                  <a:schemeClr val="tx1"/>
                </a:solidFill>
                <a:effectLst/>
                <a:latin typeface="Arial" charset="0"/>
                <a:ea typeface="+mn-ea"/>
                <a:cs typeface="+mn-cs"/>
              </a:rPr>
              <a:t>: “Translation should not be thought of so much as a transfer between languages, as a transfer between cultures”. </a:t>
            </a:r>
            <a:r>
              <a:rPr lang="es-ES" sz="1200" kern="1200" dirty="0" smtClean="0">
                <a:solidFill>
                  <a:schemeClr val="tx1"/>
                </a:solidFill>
                <a:effectLst/>
                <a:latin typeface="Arial" charset="0"/>
                <a:ea typeface="+mn-ea"/>
                <a:cs typeface="+mn-cs"/>
              </a:rPr>
              <a:t>De ahí la necesidad de que el traductor tenga conocimiento no solamente de la lengua del texto original y del idioma al que va a traducir, sino de las culturas en que ambas lenguas están inmersas.</a:t>
            </a:r>
            <a:endParaRPr lang="es-ES_tradnl"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kern="1200" dirty="0" smtClean="0">
              <a:solidFill>
                <a:schemeClr val="tx1"/>
              </a:solidFill>
              <a:effectLst/>
              <a:latin typeface="Arial" charset="0"/>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29</a:t>
            </a:fld>
            <a:endParaRPr lang="es-ES"/>
          </a:p>
        </p:txBody>
      </p:sp>
    </p:spTree>
    <p:extLst>
      <p:ext uri="{BB962C8B-B14F-4D97-AF65-F5344CB8AC3E}">
        <p14:creationId xmlns:p14="http://schemas.microsoft.com/office/powerpoint/2010/main" val="3798686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Antes de mostrar las definiciones, preguntar a los estudiantes</a:t>
            </a:r>
            <a:r>
              <a:rPr lang="es-ES" baseline="0" dirty="0" smtClean="0"/>
              <a:t> CUÁL ES SU CONCEPTO DE CULTURA.</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30</a:t>
            </a:fld>
            <a:endParaRPr lang="es-ES"/>
          </a:p>
        </p:txBody>
      </p:sp>
    </p:spTree>
    <p:extLst>
      <p:ext uri="{BB962C8B-B14F-4D97-AF65-F5344CB8AC3E}">
        <p14:creationId xmlns:p14="http://schemas.microsoft.com/office/powerpoint/2010/main" val="902253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4</a:t>
            </a:fld>
            <a:endParaRPr lang="es-ES"/>
          </a:p>
        </p:txBody>
      </p:sp>
    </p:spTree>
    <p:extLst>
      <p:ext uri="{BB962C8B-B14F-4D97-AF65-F5344CB8AC3E}">
        <p14:creationId xmlns:p14="http://schemas.microsoft.com/office/powerpoint/2010/main" val="1612609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Comentar estos puntos con los estudiantes para debatir un poco la influencia que tienen los productos audiovisuales en el</a:t>
            </a:r>
            <a:r>
              <a:rPr lang="es-ES" baseline="0" dirty="0" smtClean="0"/>
              <a:t> desarrollo cultural actual de los diversos países.</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31</a:t>
            </a:fld>
            <a:endParaRPr lang="es-ES"/>
          </a:p>
        </p:txBody>
      </p:sp>
    </p:spTree>
    <p:extLst>
      <p:ext uri="{BB962C8B-B14F-4D97-AF65-F5344CB8AC3E}">
        <p14:creationId xmlns:p14="http://schemas.microsoft.com/office/powerpoint/2010/main" val="23593178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smtClean="0">
                <a:solidFill>
                  <a:schemeClr val="tx1"/>
                </a:solidFill>
                <a:effectLst/>
                <a:latin typeface="Arial" charset="0"/>
                <a:ea typeface="+mn-ea"/>
                <a:cs typeface="+mn-cs"/>
              </a:rPr>
              <a:t>Cuando el traductor se encuentra con un texto cuyo relieve acusa un fuerte contenido cultural, hay diferentes opciones para traducirlo. </a:t>
            </a:r>
            <a:r>
              <a:rPr lang="es-ES" sz="1200" kern="1200" dirty="0" err="1" smtClean="0">
                <a:solidFill>
                  <a:schemeClr val="tx1"/>
                </a:solidFill>
                <a:effectLst/>
                <a:latin typeface="Arial" charset="0"/>
                <a:ea typeface="+mn-ea"/>
                <a:cs typeface="+mn-cs"/>
              </a:rPr>
              <a:t>Hervey</a:t>
            </a:r>
            <a:r>
              <a:rPr lang="es-ES" sz="1200" kern="1200" dirty="0" smtClean="0">
                <a:solidFill>
                  <a:schemeClr val="tx1"/>
                </a:solidFill>
                <a:effectLst/>
                <a:latin typeface="Arial" charset="0"/>
                <a:ea typeface="+mn-ea"/>
                <a:cs typeface="+mn-cs"/>
              </a:rPr>
              <a:t> et alii plantean varias alternativas, diversos grados, de lo que llaman “Transposición cultural”, los cuales en la siguiente escala, van de un extremo a otro en cuanto a la adaptación a la cultura meta se refiere</a:t>
            </a:r>
            <a:r>
              <a:rPr lang="es-ES_tradnl" dirty="0" smtClean="0">
                <a:effectLst/>
              </a:rPr>
              <a:t> </a:t>
            </a:r>
            <a:r>
              <a:rPr lang="en-GB" sz="1200" kern="1200" dirty="0" smtClean="0">
                <a:solidFill>
                  <a:schemeClr val="tx1"/>
                </a:solidFill>
                <a:effectLst/>
                <a:latin typeface="Arial" charset="0"/>
                <a:ea typeface="+mn-ea"/>
                <a:cs typeface="+mn-cs"/>
              </a:rPr>
              <a:t>Hervey:</a:t>
            </a:r>
            <a:r>
              <a:rPr lang="en-GB" sz="1200" kern="1200" baseline="0" dirty="0" smtClean="0">
                <a:solidFill>
                  <a:schemeClr val="tx1"/>
                </a:solidFill>
                <a:effectLst/>
                <a:latin typeface="Arial" charset="0"/>
                <a:ea typeface="+mn-ea"/>
                <a:cs typeface="+mn-cs"/>
              </a:rPr>
              <a:t> </a:t>
            </a:r>
            <a:r>
              <a:rPr lang="en-GB" sz="1200" kern="1200" baseline="0" dirty="0" err="1" smtClean="0">
                <a:solidFill>
                  <a:schemeClr val="tx1"/>
                </a:solidFill>
                <a:effectLst/>
                <a:latin typeface="Arial" charset="0"/>
                <a:ea typeface="+mn-ea"/>
                <a:cs typeface="+mn-cs"/>
              </a:rPr>
              <a:t>Exotismo</a:t>
            </a:r>
            <a:r>
              <a:rPr lang="en-GB" sz="1200" kern="1200" baseline="0" dirty="0" smtClean="0">
                <a:solidFill>
                  <a:schemeClr val="tx1"/>
                </a:solidFill>
                <a:effectLst/>
                <a:latin typeface="Arial" charset="0"/>
                <a:ea typeface="+mn-ea"/>
                <a:cs typeface="+mn-cs"/>
              </a:rPr>
              <a:t>, </a:t>
            </a:r>
            <a:r>
              <a:rPr lang="en-GB" sz="1200" kern="1200" baseline="0" dirty="0" err="1" smtClean="0">
                <a:solidFill>
                  <a:schemeClr val="tx1"/>
                </a:solidFill>
                <a:effectLst/>
                <a:latin typeface="Arial" charset="0"/>
                <a:ea typeface="+mn-ea"/>
                <a:cs typeface="+mn-cs"/>
              </a:rPr>
              <a:t>préstamo</a:t>
            </a:r>
            <a:r>
              <a:rPr lang="en-GB" sz="1200" kern="1200" baseline="0" dirty="0" smtClean="0">
                <a:solidFill>
                  <a:schemeClr val="tx1"/>
                </a:solidFill>
                <a:effectLst/>
                <a:latin typeface="Arial" charset="0"/>
                <a:ea typeface="+mn-ea"/>
                <a:cs typeface="+mn-cs"/>
              </a:rPr>
              <a:t> cultural, </a:t>
            </a:r>
            <a:r>
              <a:rPr lang="en-GB" sz="1200" kern="1200" baseline="0" dirty="0" err="1" smtClean="0">
                <a:solidFill>
                  <a:schemeClr val="tx1"/>
                </a:solidFill>
                <a:effectLst/>
                <a:latin typeface="Arial" charset="0"/>
                <a:ea typeface="+mn-ea"/>
                <a:cs typeface="+mn-cs"/>
              </a:rPr>
              <a:t>Calco</a:t>
            </a:r>
            <a:r>
              <a:rPr lang="en-GB" sz="1200" kern="1200" baseline="0" dirty="0" smtClean="0">
                <a:solidFill>
                  <a:schemeClr val="tx1"/>
                </a:solidFill>
                <a:effectLst/>
                <a:latin typeface="Arial" charset="0"/>
                <a:ea typeface="+mn-ea"/>
                <a:cs typeface="+mn-cs"/>
              </a:rPr>
              <a:t>, </a:t>
            </a:r>
            <a:r>
              <a:rPr lang="en-GB" sz="1200" kern="1200" baseline="0" dirty="0" err="1" smtClean="0">
                <a:solidFill>
                  <a:schemeClr val="tx1"/>
                </a:solidFill>
                <a:effectLst/>
                <a:latin typeface="Arial" charset="0"/>
                <a:ea typeface="+mn-ea"/>
                <a:cs typeface="+mn-cs"/>
              </a:rPr>
              <a:t>Traducción</a:t>
            </a:r>
            <a:r>
              <a:rPr lang="en-GB" sz="1200" kern="1200" baseline="0" dirty="0" smtClean="0">
                <a:solidFill>
                  <a:schemeClr val="tx1"/>
                </a:solidFill>
                <a:effectLst/>
                <a:latin typeface="Arial" charset="0"/>
                <a:ea typeface="+mn-ea"/>
                <a:cs typeface="+mn-cs"/>
              </a:rPr>
              <a:t> </a:t>
            </a:r>
            <a:r>
              <a:rPr lang="en-GB" sz="1200" kern="1200" baseline="0" dirty="0" err="1" smtClean="0">
                <a:solidFill>
                  <a:schemeClr val="tx1"/>
                </a:solidFill>
                <a:effectLst/>
                <a:latin typeface="Arial" charset="0"/>
                <a:ea typeface="+mn-ea"/>
                <a:cs typeface="+mn-cs"/>
              </a:rPr>
              <a:t>comunicativa</a:t>
            </a:r>
            <a:r>
              <a:rPr lang="en-GB" sz="1200" kern="1200" baseline="0" dirty="0" smtClean="0">
                <a:solidFill>
                  <a:schemeClr val="tx1"/>
                </a:solidFill>
                <a:effectLst/>
                <a:latin typeface="Arial" charset="0"/>
                <a:ea typeface="+mn-ea"/>
                <a:cs typeface="+mn-cs"/>
              </a:rPr>
              <a:t>, </a:t>
            </a:r>
            <a:r>
              <a:rPr lang="en-GB" sz="1200" kern="1200" baseline="0" dirty="0" err="1" smtClean="0">
                <a:solidFill>
                  <a:schemeClr val="tx1"/>
                </a:solidFill>
                <a:effectLst/>
                <a:latin typeface="Arial" charset="0"/>
                <a:ea typeface="+mn-ea"/>
                <a:cs typeface="+mn-cs"/>
              </a:rPr>
              <a:t>adaptación</a:t>
            </a:r>
            <a:r>
              <a:rPr lang="en-GB" sz="1200" kern="1200" baseline="0" dirty="0" smtClean="0">
                <a:solidFill>
                  <a:schemeClr val="tx1"/>
                </a:solidFill>
                <a:effectLst/>
                <a:latin typeface="Arial" charset="0"/>
                <a:ea typeface="+mn-ea"/>
                <a:cs typeface="+mn-cs"/>
              </a:rPr>
              <a:t> cultural. Se </a:t>
            </a:r>
            <a:r>
              <a:rPr lang="en-GB" sz="1200" kern="1200" baseline="0" dirty="0" err="1" smtClean="0">
                <a:solidFill>
                  <a:schemeClr val="tx1"/>
                </a:solidFill>
                <a:effectLst/>
                <a:latin typeface="Arial" charset="0"/>
                <a:ea typeface="+mn-ea"/>
                <a:cs typeface="+mn-cs"/>
              </a:rPr>
              <a:t>discuten</a:t>
            </a:r>
            <a:r>
              <a:rPr lang="en-GB" sz="1200" kern="1200" baseline="0" dirty="0" smtClean="0">
                <a:solidFill>
                  <a:schemeClr val="tx1"/>
                </a:solidFill>
                <a:effectLst/>
                <a:latin typeface="Arial" charset="0"/>
                <a:ea typeface="+mn-ea"/>
                <a:cs typeface="+mn-cs"/>
              </a:rPr>
              <a:t> a </a:t>
            </a:r>
            <a:r>
              <a:rPr lang="en-GB" sz="1200" kern="1200" baseline="0" dirty="0" err="1" smtClean="0">
                <a:solidFill>
                  <a:schemeClr val="tx1"/>
                </a:solidFill>
                <a:effectLst/>
                <a:latin typeface="Arial" charset="0"/>
                <a:ea typeface="+mn-ea"/>
                <a:cs typeface="+mn-cs"/>
              </a:rPr>
              <a:t>continuación</a:t>
            </a:r>
            <a:r>
              <a:rPr lang="en-GB" sz="1200" kern="1200" baseline="0" dirty="0" smtClean="0">
                <a:solidFill>
                  <a:schemeClr val="tx1"/>
                </a:solidFill>
                <a:effectLst/>
                <a:latin typeface="Arial" charset="0"/>
                <a:ea typeface="+mn-ea"/>
                <a:cs typeface="+mn-cs"/>
              </a:rPr>
              <a:t>.</a:t>
            </a:r>
            <a:endParaRPr lang="es-ES_tradnl" sz="1200" kern="1200" dirty="0" smtClean="0">
              <a:solidFill>
                <a:schemeClr val="tx1"/>
              </a:solidFill>
              <a:effectLst/>
              <a:latin typeface="Arial" charset="0"/>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32</a:t>
            </a:fld>
            <a:endParaRPr lang="es-ES"/>
          </a:p>
        </p:txBody>
      </p:sp>
    </p:spTree>
    <p:extLst>
      <p:ext uri="{BB962C8B-B14F-4D97-AF65-F5344CB8AC3E}">
        <p14:creationId xmlns:p14="http://schemas.microsoft.com/office/powerpoint/2010/main" val="3831309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dirty="0" smtClean="0"/>
              <a:t>Es un elemento lingüístico o cultural propio del texto original, el cual se utiliza en la traducción sin o con una pequeñísima adaptación. El uso de los exotismos logra en el lector el efecto de hacer patente que se trata de un texto de una cultura extranjera. Este recurso se utiliza con frecuencia, por ejemplo al no hacer cambio alguno en la traducción de los nombres de los personajes de novelas: Elizabeth (</a:t>
            </a:r>
            <a:r>
              <a:rPr lang="es-ES_tradnl" dirty="0" err="1" smtClean="0"/>
              <a:t>Lizzy</a:t>
            </a:r>
            <a:r>
              <a:rPr lang="es-ES_tradnl" dirty="0" smtClean="0"/>
              <a:t>), la protagonista de </a:t>
            </a:r>
            <a:r>
              <a:rPr lang="es-ES_tradnl" i="1" dirty="0" smtClean="0"/>
              <a:t>Orgullo y prejuicio</a:t>
            </a:r>
            <a:r>
              <a:rPr lang="es-ES_tradnl" dirty="0" smtClean="0"/>
              <a:t> de Jane </a:t>
            </a:r>
            <a:r>
              <a:rPr lang="es-ES_tradnl" dirty="0" err="1" smtClean="0"/>
              <a:t>Austen</a:t>
            </a:r>
            <a:r>
              <a:rPr lang="es-ES_tradnl" dirty="0" smtClean="0"/>
              <a:t>, mantiene su nombre en vez de aparecer como “Isabel”, en la traducción al español de la obra.</a:t>
            </a:r>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33</a:t>
            </a:fld>
            <a:endParaRPr lang="es-ES"/>
          </a:p>
        </p:txBody>
      </p:sp>
    </p:spTree>
    <p:extLst>
      <p:ext uri="{BB962C8B-B14F-4D97-AF65-F5344CB8AC3E}">
        <p14:creationId xmlns:p14="http://schemas.microsoft.com/office/powerpoint/2010/main" val="42228554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sz="1200" kern="1200" dirty="0" smtClean="0">
                <a:solidFill>
                  <a:schemeClr val="tx1"/>
                </a:solidFill>
                <a:effectLst/>
                <a:latin typeface="Arial" charset="0"/>
                <a:ea typeface="+mn-ea"/>
                <a:cs typeface="+mn-cs"/>
              </a:rPr>
              <a:t>Se denomina al procedimiento utilizado cuando en la lengua meta no existe un equivalente para un término o expresión de la lengua origen del texto, por lo que se retoma la expresión al pie de la letra. Tal es el caso de términos como “golf”, “chip” y “chef”, etc. Cuando no es una expresión o palabra conocida, la primera vez que se cita puede darse una definición o explicación, y en lo sucesivo se da por entendido que el lector ha sido informado. </a:t>
            </a:r>
            <a:r>
              <a:rPr lang="es-ES_tradnl" sz="1200" kern="1200" dirty="0" err="1" smtClean="0">
                <a:solidFill>
                  <a:schemeClr val="tx1"/>
                </a:solidFill>
                <a:effectLst/>
                <a:latin typeface="Arial" charset="0"/>
                <a:ea typeface="+mn-ea"/>
                <a:cs typeface="+mn-cs"/>
              </a:rPr>
              <a:t>Hervey</a:t>
            </a:r>
            <a:r>
              <a:rPr lang="es-ES_tradnl" sz="1200" kern="1200" dirty="0" smtClean="0">
                <a:solidFill>
                  <a:schemeClr val="tx1"/>
                </a:solidFill>
                <a:effectLst/>
                <a:latin typeface="Arial" charset="0"/>
                <a:ea typeface="+mn-ea"/>
                <a:cs typeface="+mn-cs"/>
              </a:rPr>
              <a:t> at alii indican que esto suele suceder en textos cuando se trata de la historia, la filosofía o temas sociales, y quizá se puedan añadir, textos sobre innovaciones científicas o tecnológicas</a:t>
            </a:r>
            <a:r>
              <a:rPr lang="es-ES_tradnl" dirty="0" smtClean="0">
                <a:effectLst/>
              </a:rPr>
              <a:t> </a:t>
            </a:r>
            <a:r>
              <a:rPr lang="en-US" sz="1200" kern="1200" dirty="0" smtClean="0">
                <a:solidFill>
                  <a:schemeClr val="tx1"/>
                </a:solidFill>
                <a:effectLst/>
                <a:latin typeface="Arial" charset="0"/>
                <a:ea typeface="+mn-ea"/>
                <a:cs typeface="+mn-cs"/>
              </a:rPr>
              <a:t>Hervey, p. 23.</a:t>
            </a:r>
            <a:endParaRPr lang="es-ES_tradnl" sz="1200" kern="1200" dirty="0" smtClean="0">
              <a:solidFill>
                <a:schemeClr val="tx1"/>
              </a:solidFill>
              <a:effectLst/>
              <a:latin typeface="Arial" charset="0"/>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34</a:t>
            </a:fld>
            <a:endParaRPr lang="es-ES"/>
          </a:p>
        </p:txBody>
      </p:sp>
    </p:spTree>
    <p:extLst>
      <p:ext uri="{BB962C8B-B14F-4D97-AF65-F5344CB8AC3E}">
        <p14:creationId xmlns:p14="http://schemas.microsoft.com/office/powerpoint/2010/main" val="32543684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35</a:t>
            </a:fld>
            <a:endParaRPr lang="es-ES"/>
          </a:p>
        </p:txBody>
      </p:sp>
    </p:spTree>
    <p:extLst>
      <p:ext uri="{BB962C8B-B14F-4D97-AF65-F5344CB8AC3E}">
        <p14:creationId xmlns:p14="http://schemas.microsoft.com/office/powerpoint/2010/main" val="24891149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Arial" charset="0"/>
                <a:ea typeface="+mn-ea"/>
                <a:cs typeface="+mn-cs"/>
              </a:rPr>
              <a:t>Es el recurso que busca equivalentes culturales. Se recomienda cuando en el texto original hay proverbios, frases hechas, que tienen ya un equivalente en la lengua meta, y cuya traducción literal sería inapropiada, pues resultaría en pérdida del estilo o distorsión del mensaje.</a:t>
            </a:r>
          </a:p>
          <a:p>
            <a:r>
              <a:rPr lang="es-ES_tradnl" sz="1200" kern="1200" dirty="0" smtClean="0">
                <a:solidFill>
                  <a:schemeClr val="tx1"/>
                </a:solidFill>
                <a:effectLst/>
                <a:latin typeface="Arial" charset="0"/>
                <a:ea typeface="+mn-ea"/>
                <a:cs typeface="+mn-cs"/>
              </a:rPr>
              <a:t>Tal es el caso de </a:t>
            </a:r>
            <a:r>
              <a:rPr lang="es-ES_tradnl" sz="1200" i="1" kern="1200" dirty="0" err="1" smtClean="0">
                <a:solidFill>
                  <a:schemeClr val="tx1"/>
                </a:solidFill>
                <a:effectLst/>
                <a:latin typeface="Arial" charset="0"/>
                <a:ea typeface="+mn-ea"/>
                <a:cs typeface="+mn-cs"/>
              </a:rPr>
              <a:t>you’re</a:t>
            </a:r>
            <a:r>
              <a:rPr lang="es-ES_tradnl" sz="1200" i="1" kern="1200" dirty="0" smtClean="0">
                <a:solidFill>
                  <a:schemeClr val="tx1"/>
                </a:solidFill>
                <a:effectLst/>
                <a:latin typeface="Arial" charset="0"/>
                <a:ea typeface="+mn-ea"/>
                <a:cs typeface="+mn-cs"/>
              </a:rPr>
              <a:t> </a:t>
            </a:r>
            <a:r>
              <a:rPr lang="es-ES_tradnl" sz="1200" i="1" kern="1200" dirty="0" err="1" smtClean="0">
                <a:solidFill>
                  <a:schemeClr val="tx1"/>
                </a:solidFill>
                <a:effectLst/>
                <a:latin typeface="Arial" charset="0"/>
                <a:ea typeface="+mn-ea"/>
                <a:cs typeface="+mn-cs"/>
              </a:rPr>
              <a:t>welcome</a:t>
            </a:r>
            <a:r>
              <a:rPr lang="es-ES_tradnl" sz="1200" kern="1200" dirty="0" smtClean="0">
                <a:solidFill>
                  <a:schemeClr val="tx1"/>
                </a:solidFill>
                <a:effectLst/>
                <a:latin typeface="Arial" charset="0"/>
                <a:ea typeface="+mn-ea"/>
                <a:cs typeface="+mn-cs"/>
              </a:rPr>
              <a:t> por “de nada” (traducción comunicativa) en vez de “eres bienvenido” (traducción literal); </a:t>
            </a:r>
            <a:r>
              <a:rPr lang="es-ES_tradnl" sz="1200" i="1" kern="1200" dirty="0" err="1" smtClean="0">
                <a:solidFill>
                  <a:schemeClr val="tx1"/>
                </a:solidFill>
                <a:effectLst/>
                <a:latin typeface="Arial" charset="0"/>
                <a:ea typeface="+mn-ea"/>
                <a:cs typeface="+mn-cs"/>
              </a:rPr>
              <a:t>It’s</a:t>
            </a:r>
            <a:r>
              <a:rPr lang="es-ES_tradnl" sz="1200" i="1" kern="1200" dirty="0" smtClean="0">
                <a:solidFill>
                  <a:schemeClr val="tx1"/>
                </a:solidFill>
                <a:effectLst/>
                <a:latin typeface="Arial" charset="0"/>
                <a:ea typeface="+mn-ea"/>
                <a:cs typeface="+mn-cs"/>
              </a:rPr>
              <a:t> </a:t>
            </a:r>
            <a:r>
              <a:rPr lang="es-ES_tradnl" sz="1200" i="1" kern="1200" dirty="0" err="1" smtClean="0">
                <a:solidFill>
                  <a:schemeClr val="tx1"/>
                </a:solidFill>
                <a:effectLst/>
                <a:latin typeface="Arial" charset="0"/>
                <a:ea typeface="+mn-ea"/>
                <a:cs typeface="+mn-cs"/>
              </a:rPr>
              <a:t>raining</a:t>
            </a:r>
            <a:r>
              <a:rPr lang="es-ES_tradnl" sz="1200" i="1" kern="1200" dirty="0" smtClean="0">
                <a:solidFill>
                  <a:schemeClr val="tx1"/>
                </a:solidFill>
                <a:effectLst/>
                <a:latin typeface="Arial" charset="0"/>
                <a:ea typeface="+mn-ea"/>
                <a:cs typeface="+mn-cs"/>
              </a:rPr>
              <a:t> </a:t>
            </a:r>
            <a:r>
              <a:rPr lang="es-ES_tradnl" sz="1200" i="1" kern="1200" dirty="0" err="1" smtClean="0">
                <a:solidFill>
                  <a:schemeClr val="tx1"/>
                </a:solidFill>
                <a:effectLst/>
                <a:latin typeface="Arial" charset="0"/>
                <a:ea typeface="+mn-ea"/>
                <a:cs typeface="+mn-cs"/>
              </a:rPr>
              <a:t>cats</a:t>
            </a:r>
            <a:r>
              <a:rPr lang="es-ES_tradnl" sz="1200" i="1" kern="1200" dirty="0" smtClean="0">
                <a:solidFill>
                  <a:schemeClr val="tx1"/>
                </a:solidFill>
                <a:effectLst/>
                <a:latin typeface="Arial" charset="0"/>
                <a:ea typeface="+mn-ea"/>
                <a:cs typeface="+mn-cs"/>
              </a:rPr>
              <a:t> and </a:t>
            </a:r>
            <a:r>
              <a:rPr lang="es-ES_tradnl" sz="1200" i="1" kern="1200" dirty="0" err="1" smtClean="0">
                <a:solidFill>
                  <a:schemeClr val="tx1"/>
                </a:solidFill>
                <a:effectLst/>
                <a:latin typeface="Arial" charset="0"/>
                <a:ea typeface="+mn-ea"/>
                <a:cs typeface="+mn-cs"/>
              </a:rPr>
              <a:t>dogs</a:t>
            </a:r>
            <a:r>
              <a:rPr lang="es-ES_tradnl" sz="1200" kern="1200" dirty="0" smtClean="0">
                <a:solidFill>
                  <a:schemeClr val="tx1"/>
                </a:solidFill>
                <a:effectLst/>
                <a:latin typeface="Arial" charset="0"/>
                <a:ea typeface="+mn-ea"/>
                <a:cs typeface="+mn-cs"/>
              </a:rPr>
              <a:t> por “Llueve a cántaros”,  y no “Llueven perros y gatos”.</a:t>
            </a:r>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36</a:t>
            </a:fld>
            <a:endParaRPr lang="es-ES"/>
          </a:p>
        </p:txBody>
      </p:sp>
    </p:spTree>
    <p:extLst>
      <p:ext uri="{BB962C8B-B14F-4D97-AF65-F5344CB8AC3E}">
        <p14:creationId xmlns:p14="http://schemas.microsoft.com/office/powerpoint/2010/main" val="24252481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37</a:t>
            </a:fld>
            <a:endParaRPr lang="es-ES"/>
          </a:p>
        </p:txBody>
      </p:sp>
    </p:spTree>
    <p:extLst>
      <p:ext uri="{BB962C8B-B14F-4D97-AF65-F5344CB8AC3E}">
        <p14:creationId xmlns:p14="http://schemas.microsoft.com/office/powerpoint/2010/main" val="25478278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dirty="0" err="1" smtClean="0"/>
              <a:t>Friends</a:t>
            </a:r>
            <a:r>
              <a:rPr lang="es-ES" dirty="0" smtClean="0"/>
              <a:t> es una serie norteamericana ampliamente difundida y premiada</a:t>
            </a:r>
            <a:r>
              <a:rPr lang="es-ES" baseline="0" dirty="0" smtClean="0"/>
              <a:t> que tuvo 10 exitosas temporadas. La serie está llena de referentes culturales norteamericanos, pues gira en torno a la vida de un grupo de seis amigos que viven en Nueva York. </a:t>
            </a:r>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38</a:t>
            </a:fld>
            <a:endParaRPr lang="es-ES"/>
          </a:p>
        </p:txBody>
      </p:sp>
    </p:spTree>
    <p:extLst>
      <p:ext uri="{BB962C8B-B14F-4D97-AF65-F5344CB8AC3E}">
        <p14:creationId xmlns:p14="http://schemas.microsoft.com/office/powerpoint/2010/main" val="6874833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err="1" smtClean="0">
                <a:solidFill>
                  <a:schemeClr val="tx1"/>
                </a:solidFill>
                <a:effectLst/>
                <a:latin typeface="Arial" charset="0"/>
                <a:ea typeface="+mn-ea"/>
                <a:cs typeface="+mn-cs"/>
              </a:rPr>
              <a:t>Macy’s</a:t>
            </a:r>
            <a:r>
              <a:rPr lang="es-ES" sz="1200" kern="1200" dirty="0" smtClean="0">
                <a:solidFill>
                  <a:schemeClr val="tx1"/>
                </a:solidFill>
                <a:effectLst/>
                <a:latin typeface="Arial" charset="0"/>
                <a:ea typeface="+mn-ea"/>
                <a:cs typeface="+mn-cs"/>
              </a:rPr>
              <a:t> – tienda</a:t>
            </a:r>
            <a:r>
              <a:rPr lang="es-ES" sz="1200" kern="1200" baseline="0" dirty="0" smtClean="0">
                <a:solidFill>
                  <a:schemeClr val="tx1"/>
                </a:solidFill>
                <a:effectLst/>
                <a:latin typeface="Arial" charset="0"/>
                <a:ea typeface="+mn-ea"/>
                <a:cs typeface="+mn-cs"/>
              </a:rPr>
              <a:t> de departamentos</a:t>
            </a:r>
            <a:endParaRPr lang="es-ES"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kern="1200" dirty="0" err="1" smtClean="0">
                <a:solidFill>
                  <a:schemeClr val="tx1"/>
                </a:solidFill>
                <a:effectLst/>
                <a:latin typeface="Arial" charset="0"/>
                <a:ea typeface="+mn-ea"/>
                <a:cs typeface="+mn-cs"/>
              </a:rPr>
              <a:t>Pottery</a:t>
            </a:r>
            <a:r>
              <a:rPr lang="es-ES" sz="1200" kern="1200" dirty="0" smtClean="0">
                <a:solidFill>
                  <a:schemeClr val="tx1"/>
                </a:solidFill>
                <a:effectLst/>
                <a:latin typeface="Arial" charset="0"/>
                <a:ea typeface="+mn-ea"/>
                <a:cs typeface="+mn-cs"/>
              </a:rPr>
              <a:t> Barn – tienda</a:t>
            </a:r>
            <a:r>
              <a:rPr lang="es-ES" sz="1200" kern="1200" baseline="0" dirty="0" smtClean="0">
                <a:solidFill>
                  <a:schemeClr val="tx1"/>
                </a:solidFill>
                <a:effectLst/>
                <a:latin typeface="Arial" charset="0"/>
                <a:ea typeface="+mn-ea"/>
                <a:cs typeface="+mn-cs"/>
              </a:rPr>
              <a:t> de muebles</a:t>
            </a:r>
            <a:endParaRPr lang="es-E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err="1" smtClean="0"/>
              <a:t>Sweet</a:t>
            </a:r>
            <a:r>
              <a:rPr lang="es-ES" dirty="0" smtClean="0"/>
              <a:t> ‘n </a:t>
            </a:r>
            <a:r>
              <a:rPr lang="es-ES" dirty="0" err="1" smtClean="0"/>
              <a:t>Low</a:t>
            </a:r>
            <a:r>
              <a:rPr lang="es-ES" dirty="0" smtClean="0"/>
              <a:t>-Endulzante de</a:t>
            </a:r>
            <a:r>
              <a:rPr lang="es-ES" baseline="0" dirty="0" smtClean="0"/>
              <a:t> dicha marca</a:t>
            </a:r>
            <a:endParaRPr lang="es-E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smtClean="0"/>
              <a:t>Liza </a:t>
            </a:r>
            <a:r>
              <a:rPr lang="es-ES" dirty="0" err="1" smtClean="0"/>
              <a:t>Minelli</a:t>
            </a:r>
            <a:r>
              <a:rPr lang="es-ES" dirty="0" smtClean="0"/>
              <a:t>: cantante y actriz norteamericana</a:t>
            </a:r>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smtClean="0"/>
              <a:t>Billy, </a:t>
            </a:r>
            <a:r>
              <a:rPr lang="es-ES" dirty="0" err="1" smtClean="0"/>
              <a:t>don’t</a:t>
            </a:r>
            <a:r>
              <a:rPr lang="es-ES" dirty="0" smtClean="0"/>
              <a:t> be a </a:t>
            </a:r>
            <a:r>
              <a:rPr lang="es-ES" dirty="0" err="1" smtClean="0"/>
              <a:t>hero</a:t>
            </a:r>
            <a:r>
              <a:rPr lang="es-ES" baseline="0" dirty="0" smtClean="0"/>
              <a:t> - </a:t>
            </a:r>
            <a:r>
              <a:rPr lang="es-ES" dirty="0" smtClean="0"/>
              <a:t>canción pop de 1974 anti guerra</a:t>
            </a:r>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err="1" smtClean="0"/>
              <a:t>Thighmaster</a:t>
            </a:r>
            <a:r>
              <a:rPr lang="es-ES" dirty="0" smtClean="0"/>
              <a:t>-aparato para hacer ejercicios</a:t>
            </a:r>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smtClean="0"/>
              <a:t>James Bond – famoso espía de ficción</a:t>
            </a:r>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err="1" smtClean="0"/>
              <a:t>Cats</a:t>
            </a:r>
            <a:r>
              <a:rPr lang="es-ES" dirty="0" smtClean="0"/>
              <a:t> –famosa obra musical de Broadway</a:t>
            </a:r>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err="1" smtClean="0"/>
              <a:t>Ikea</a:t>
            </a:r>
            <a:r>
              <a:rPr lang="es-ES" dirty="0" smtClean="0"/>
              <a:t> – tienda</a:t>
            </a:r>
            <a:r>
              <a:rPr lang="es-ES" baseline="0" dirty="0" smtClean="0"/>
              <a:t> de muebles, objetos para el hogar y decoración</a:t>
            </a:r>
          </a:p>
          <a:p>
            <a:pPr marL="0" marR="0" indent="0" algn="l" defTabSz="914400" rtl="0" eaLnBrk="0" fontAlgn="base" latinLnBrk="0" hangingPunct="0">
              <a:lnSpc>
                <a:spcPct val="100000"/>
              </a:lnSpc>
              <a:spcBef>
                <a:spcPct val="30000"/>
              </a:spcBef>
              <a:spcAft>
                <a:spcPct val="0"/>
              </a:spcAft>
              <a:buClrTx/>
              <a:buSzTx/>
              <a:buFontTx/>
              <a:buNone/>
              <a:tabLst/>
              <a:defRPr/>
            </a:pPr>
            <a:r>
              <a:rPr lang="es-ES" baseline="0" dirty="0" err="1" smtClean="0"/>
              <a:t>Funyuns</a:t>
            </a:r>
            <a:r>
              <a:rPr lang="es-ES" baseline="0" dirty="0" smtClean="0"/>
              <a:t> – botana de maíz con sabor a cebolla</a:t>
            </a:r>
            <a:endParaRPr lang="es-E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smtClean="0"/>
          </a:p>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39</a:t>
            </a:fld>
            <a:endParaRPr lang="es-ES"/>
          </a:p>
        </p:txBody>
      </p:sp>
    </p:spTree>
    <p:extLst>
      <p:ext uri="{BB962C8B-B14F-4D97-AF65-F5344CB8AC3E}">
        <p14:creationId xmlns:p14="http://schemas.microsoft.com/office/powerpoint/2010/main" val="5343695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baseline="0" dirty="0" smtClean="0"/>
              <a:t>En los siguientes extractos los estudiantes localizan elementos culturales y se pueden comentar las posibilidades de traducción según las antes mencionadas; recordar que la viabilidad de las traducciones está estrictamente ligada al contexto y a la imagen.</a:t>
            </a:r>
          </a:p>
          <a:p>
            <a:pPr marL="0" marR="0" indent="0" algn="l" defTabSz="914400" rtl="0" eaLnBrk="0" fontAlgn="base" latinLnBrk="0" hangingPunct="0">
              <a:lnSpc>
                <a:spcPct val="100000"/>
              </a:lnSpc>
              <a:spcBef>
                <a:spcPct val="30000"/>
              </a:spcBef>
              <a:spcAft>
                <a:spcPct val="0"/>
              </a:spcAft>
              <a:buClrTx/>
              <a:buSzTx/>
              <a:buFontTx/>
              <a:buNone/>
              <a:tabLst/>
              <a:defRPr/>
            </a:pPr>
            <a:r>
              <a:rPr lang="es-ES" baseline="0" dirty="0" smtClean="0"/>
              <a:t>ESTE EJEMPLO: Temporada 2, capítulo 1 </a:t>
            </a:r>
            <a:r>
              <a:rPr lang="es-ES" sz="1200" b="1" kern="1200" dirty="0" err="1" smtClean="0">
                <a:solidFill>
                  <a:schemeClr val="tx1"/>
                </a:solidFill>
                <a:latin typeface="Arial" charset="0"/>
                <a:ea typeface="+mn-ea"/>
                <a:cs typeface="+mn-cs"/>
              </a:rPr>
              <a:t>The</a:t>
            </a:r>
            <a:r>
              <a:rPr lang="es-ES" sz="1200" b="1" kern="1200" dirty="0" smtClean="0">
                <a:solidFill>
                  <a:schemeClr val="tx1"/>
                </a:solidFill>
                <a:latin typeface="Arial" charset="0"/>
                <a:ea typeface="+mn-ea"/>
                <a:cs typeface="+mn-cs"/>
              </a:rPr>
              <a:t> </a:t>
            </a:r>
            <a:r>
              <a:rPr lang="es-ES" sz="1200" b="1" kern="1200" dirty="0" err="1" smtClean="0">
                <a:solidFill>
                  <a:schemeClr val="tx1"/>
                </a:solidFill>
                <a:latin typeface="Arial" charset="0"/>
                <a:ea typeface="+mn-ea"/>
                <a:cs typeface="+mn-cs"/>
              </a:rPr>
              <a:t>One</a:t>
            </a:r>
            <a:r>
              <a:rPr lang="es-ES" sz="1200" b="1" kern="1200" dirty="0" smtClean="0">
                <a:solidFill>
                  <a:schemeClr val="tx1"/>
                </a:solidFill>
                <a:latin typeface="Arial" charset="0"/>
                <a:ea typeface="+mn-ea"/>
                <a:cs typeface="+mn-cs"/>
              </a:rPr>
              <a:t> </a:t>
            </a:r>
            <a:r>
              <a:rPr lang="es-ES" sz="1200" b="1" kern="1200" dirty="0" err="1" smtClean="0">
                <a:solidFill>
                  <a:schemeClr val="tx1"/>
                </a:solidFill>
                <a:latin typeface="Arial" charset="0"/>
                <a:ea typeface="+mn-ea"/>
                <a:cs typeface="+mn-cs"/>
              </a:rPr>
              <a:t>With</a:t>
            </a:r>
            <a:r>
              <a:rPr lang="es-ES" sz="1200" b="1" kern="1200" dirty="0" smtClean="0">
                <a:solidFill>
                  <a:schemeClr val="tx1"/>
                </a:solidFill>
                <a:latin typeface="Arial" charset="0"/>
                <a:ea typeface="+mn-ea"/>
                <a:cs typeface="+mn-cs"/>
              </a:rPr>
              <a:t> Ross' New </a:t>
            </a:r>
            <a:r>
              <a:rPr lang="es-ES" sz="1200" b="1" kern="1200" dirty="0" err="1" smtClean="0">
                <a:solidFill>
                  <a:schemeClr val="tx1"/>
                </a:solidFill>
                <a:latin typeface="Arial" charset="0"/>
                <a:ea typeface="+mn-ea"/>
                <a:cs typeface="+mn-cs"/>
              </a:rPr>
              <a:t>Girlfriend</a:t>
            </a:r>
            <a:r>
              <a:rPr lang="es-ES" sz="1200" b="1" kern="1200" dirty="0" smtClean="0">
                <a:solidFill>
                  <a:schemeClr val="tx1"/>
                </a:solidFill>
                <a:latin typeface="Arial" charset="0"/>
                <a:ea typeface="+mn-ea"/>
                <a:cs typeface="+mn-cs"/>
              </a:rPr>
              <a:t> (escena</a:t>
            </a:r>
            <a:r>
              <a:rPr lang="es-ES" sz="1200" b="1" kern="1200" baseline="0" dirty="0" smtClean="0">
                <a:solidFill>
                  <a:schemeClr val="tx1"/>
                </a:solidFill>
                <a:latin typeface="Arial" charset="0"/>
                <a:ea typeface="+mn-ea"/>
                <a:cs typeface="+mn-cs"/>
              </a:rPr>
              <a:t> de cierre)</a:t>
            </a: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1" kern="1200" baseline="0" dirty="0" smtClean="0">
                <a:solidFill>
                  <a:schemeClr val="tx1"/>
                </a:solidFill>
                <a:latin typeface="Arial" charset="0"/>
                <a:ea typeface="+mn-ea"/>
                <a:cs typeface="+mn-cs"/>
              </a:rPr>
              <a:t>(nombres de personas y películas)</a:t>
            </a:r>
            <a:endParaRPr lang="es-ES" dirty="0" smtClean="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40</a:t>
            </a:fld>
            <a:endParaRPr lang="es-ES"/>
          </a:p>
        </p:txBody>
      </p:sp>
    </p:spTree>
    <p:extLst>
      <p:ext uri="{BB962C8B-B14F-4D97-AF65-F5344CB8AC3E}">
        <p14:creationId xmlns:p14="http://schemas.microsoft.com/office/powerpoint/2010/main" val="1733847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5</a:t>
            </a:fld>
            <a:endParaRPr lang="es-ES"/>
          </a:p>
        </p:txBody>
      </p:sp>
    </p:spTree>
    <p:extLst>
      <p:ext uri="{BB962C8B-B14F-4D97-AF65-F5344CB8AC3E}">
        <p14:creationId xmlns:p14="http://schemas.microsoft.com/office/powerpoint/2010/main" val="9824866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41</a:t>
            </a:fld>
            <a:endParaRPr lang="es-ES"/>
          </a:p>
        </p:txBody>
      </p:sp>
    </p:spTree>
    <p:extLst>
      <p:ext uri="{BB962C8B-B14F-4D97-AF65-F5344CB8AC3E}">
        <p14:creationId xmlns:p14="http://schemas.microsoft.com/office/powerpoint/2010/main" val="3195810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smtClean="0">
                <a:solidFill>
                  <a:schemeClr val="tx1"/>
                </a:solidFill>
                <a:effectLst/>
                <a:latin typeface="Arial" charset="0"/>
                <a:ea typeface="+mn-ea"/>
                <a:cs typeface="+mn-cs"/>
              </a:rPr>
              <a:t>El cine mudo si bien carecía del sonido de las voces, no así de la información verbal contenida en “</a:t>
            </a:r>
            <a:r>
              <a:rPr lang="es-ES" sz="1200" kern="1200" dirty="0" err="1" smtClean="0">
                <a:solidFill>
                  <a:schemeClr val="tx1"/>
                </a:solidFill>
                <a:effectLst/>
                <a:latin typeface="Arial" charset="0"/>
                <a:ea typeface="+mn-ea"/>
                <a:cs typeface="+mn-cs"/>
              </a:rPr>
              <a:t>intertítulos</a:t>
            </a:r>
            <a:r>
              <a:rPr lang="es-ES" sz="1200" kern="1200" dirty="0" smtClean="0">
                <a:solidFill>
                  <a:schemeClr val="tx1"/>
                </a:solidFill>
                <a:effectLst/>
                <a:latin typeface="Arial" charset="0"/>
                <a:ea typeface="+mn-ea"/>
                <a:cs typeface="+mn-cs"/>
              </a:rPr>
              <a:t>”. Se utilizaban música y sonidos de fondo, no grabados sino hechos en directo al momento de la proyección.</a:t>
            </a:r>
            <a:r>
              <a:rPr lang="es-MX" sz="1200" kern="1200" baseline="0" dirty="0" smtClean="0">
                <a:solidFill>
                  <a:schemeClr val="tx1"/>
                </a:solidFill>
                <a:effectLst/>
                <a:latin typeface="Arial" charset="0"/>
                <a:ea typeface="+mn-ea"/>
                <a:cs typeface="+mn-cs"/>
              </a:rPr>
              <a:t> </a:t>
            </a:r>
            <a:r>
              <a:rPr lang="es-ES" sz="1200" kern="1200" dirty="0" smtClean="0">
                <a:solidFill>
                  <a:schemeClr val="tx1"/>
                </a:solidFill>
                <a:effectLst/>
                <a:latin typeface="Arial" charset="0"/>
                <a:ea typeface="+mn-ea"/>
                <a:cs typeface="+mn-cs"/>
              </a:rPr>
              <a:t>La llegada del cine sonoro fue posible después de años de experimentos y uso de nuevas tecnologías que permitieron que en 1928, la Warner </a:t>
            </a:r>
            <a:r>
              <a:rPr lang="es-ES" sz="1200" kern="1200" dirty="0" err="1" smtClean="0">
                <a:solidFill>
                  <a:schemeClr val="tx1"/>
                </a:solidFill>
                <a:effectLst/>
                <a:latin typeface="Arial" charset="0"/>
                <a:ea typeface="+mn-ea"/>
                <a:cs typeface="+mn-cs"/>
              </a:rPr>
              <a:t>Brothers</a:t>
            </a:r>
            <a:r>
              <a:rPr lang="es-ES" sz="1200" kern="1200" dirty="0" smtClean="0">
                <a:solidFill>
                  <a:schemeClr val="tx1"/>
                </a:solidFill>
                <a:effectLst/>
                <a:latin typeface="Arial" charset="0"/>
                <a:ea typeface="+mn-ea"/>
                <a:cs typeface="+mn-cs"/>
              </a:rPr>
              <a:t> lanzara el primer </a:t>
            </a:r>
            <a:r>
              <a:rPr lang="es-ES" sz="1200" i="1" kern="1200" dirty="0" err="1" smtClean="0">
                <a:solidFill>
                  <a:schemeClr val="tx1"/>
                </a:solidFill>
                <a:effectLst/>
                <a:latin typeface="Arial" charset="0"/>
                <a:ea typeface="+mn-ea"/>
                <a:cs typeface="+mn-cs"/>
              </a:rPr>
              <a:t>talkie</a:t>
            </a:r>
            <a:r>
              <a:rPr lang="es-ES" sz="1200" kern="1200" dirty="0" smtClean="0">
                <a:solidFill>
                  <a:schemeClr val="tx1"/>
                </a:solidFill>
                <a:effectLst/>
                <a:latin typeface="Arial" charset="0"/>
                <a:ea typeface="+mn-ea"/>
                <a:cs typeface="+mn-cs"/>
              </a:rPr>
              <a:t> (o película hablada): </a:t>
            </a:r>
            <a:r>
              <a:rPr lang="es-ES" sz="1200" i="1" kern="1200" dirty="0" err="1" smtClean="0">
                <a:solidFill>
                  <a:schemeClr val="tx1"/>
                </a:solidFill>
                <a:effectLst/>
                <a:latin typeface="Arial" charset="0"/>
                <a:ea typeface="+mn-ea"/>
                <a:cs typeface="+mn-cs"/>
              </a:rPr>
              <a:t>The</a:t>
            </a:r>
            <a:r>
              <a:rPr lang="es-ES" sz="1200" i="1" kern="1200" dirty="0" smtClean="0">
                <a:solidFill>
                  <a:schemeClr val="tx1"/>
                </a:solidFill>
                <a:effectLst/>
                <a:latin typeface="Arial" charset="0"/>
                <a:ea typeface="+mn-ea"/>
                <a:cs typeface="+mn-cs"/>
              </a:rPr>
              <a:t> </a:t>
            </a:r>
            <a:r>
              <a:rPr lang="es-ES" sz="1200" i="1" kern="1200" dirty="0" err="1" smtClean="0">
                <a:solidFill>
                  <a:schemeClr val="tx1"/>
                </a:solidFill>
                <a:effectLst/>
                <a:latin typeface="Arial" charset="0"/>
                <a:ea typeface="+mn-ea"/>
                <a:cs typeface="+mn-cs"/>
              </a:rPr>
              <a:t>Lights</a:t>
            </a:r>
            <a:r>
              <a:rPr lang="es-ES" sz="1200" i="1" kern="1200" dirty="0" smtClean="0">
                <a:solidFill>
                  <a:schemeClr val="tx1"/>
                </a:solidFill>
                <a:effectLst/>
                <a:latin typeface="Arial" charset="0"/>
                <a:ea typeface="+mn-ea"/>
                <a:cs typeface="+mn-cs"/>
              </a:rPr>
              <a:t> of New York. </a:t>
            </a:r>
            <a:r>
              <a:rPr lang="es-ES" sz="1200" kern="1200" dirty="0" smtClean="0">
                <a:solidFill>
                  <a:schemeClr val="tx1"/>
                </a:solidFill>
                <a:effectLst/>
                <a:latin typeface="Arial" charset="0"/>
                <a:ea typeface="+mn-ea"/>
                <a:cs typeface="+mn-cs"/>
              </a:rPr>
              <a:t>A pesar de que dicha innovación ya estaba disponible no se trata de un cambio de la noche a la mañana en la industria cinematográfica; los productores deseaban comprobar paulatinamente el éxito que tendrían dichas producciones, y esa resistencia existía hasta entre los actores. Efectivamente, el sonido en el cine fue un elemento revolucionario para actores, productoras y público que cambió para siempre el rostro de la cinematografía.</a:t>
            </a:r>
            <a:r>
              <a:rPr lang="es-MX" sz="1200" kern="1200" baseline="0" dirty="0" smtClean="0">
                <a:solidFill>
                  <a:schemeClr val="tx1"/>
                </a:solidFill>
                <a:effectLst/>
                <a:latin typeface="Arial" charset="0"/>
                <a:ea typeface="+mn-ea"/>
                <a:cs typeface="+mn-cs"/>
              </a:rPr>
              <a:t> </a:t>
            </a:r>
            <a:r>
              <a:rPr lang="es-ES" sz="1200" kern="1200" dirty="0" smtClean="0">
                <a:solidFill>
                  <a:schemeClr val="tx1"/>
                </a:solidFill>
                <a:effectLst/>
                <a:latin typeface="Arial" charset="0"/>
                <a:ea typeface="+mn-ea"/>
                <a:cs typeface="+mn-cs"/>
              </a:rPr>
              <a:t>El sonido, junto con sus bondades, trajo consigo grandes y hasta entonces desconocidas dificultades. Se hicieron más patentes las barreras lingüísticas y culturales, y el uso del doblaje y el </a:t>
            </a:r>
            <a:r>
              <a:rPr lang="es-ES" sz="1200" kern="1200" dirty="0" err="1" smtClean="0">
                <a:solidFill>
                  <a:schemeClr val="tx1"/>
                </a:solidFill>
                <a:effectLst/>
                <a:latin typeface="Arial" charset="0"/>
                <a:ea typeface="+mn-ea"/>
                <a:cs typeface="+mn-cs"/>
              </a:rPr>
              <a:t>subtitulaje</a:t>
            </a:r>
            <a:r>
              <a:rPr lang="es-ES" sz="1200" kern="1200" dirty="0" smtClean="0">
                <a:solidFill>
                  <a:schemeClr val="tx1"/>
                </a:solidFill>
                <a:effectLst/>
                <a:latin typeface="Arial" charset="0"/>
                <a:ea typeface="+mn-ea"/>
                <a:cs typeface="+mn-cs"/>
              </a:rPr>
              <a:t> que estaban naciendo formalmente junto con las nuevas necesidades del cine sonoro, tuvieron que enfrentar muchos desafíos. Una solución que se adoptó para evitar el doblaje y el </a:t>
            </a:r>
            <a:r>
              <a:rPr lang="es-ES" sz="1200" kern="1200" dirty="0" err="1" smtClean="0">
                <a:solidFill>
                  <a:schemeClr val="tx1"/>
                </a:solidFill>
                <a:effectLst/>
                <a:latin typeface="Arial" charset="0"/>
                <a:ea typeface="+mn-ea"/>
                <a:cs typeface="+mn-cs"/>
              </a:rPr>
              <a:t>subtitulaje</a:t>
            </a:r>
            <a:r>
              <a:rPr lang="es-ES" sz="1200" kern="1200" dirty="0" smtClean="0">
                <a:solidFill>
                  <a:schemeClr val="tx1"/>
                </a:solidFill>
                <a:effectLst/>
                <a:latin typeface="Arial" charset="0"/>
                <a:ea typeface="+mn-ea"/>
                <a:cs typeface="+mn-cs"/>
              </a:rPr>
              <a:t> fueron las versiones multilingües, que sin embargo no tuvieron una vida muy larga por diversas razones que se plantean en el artículo</a:t>
            </a:r>
            <a:r>
              <a:rPr lang="es-ES" sz="1200" kern="1200" baseline="0" dirty="0" smtClean="0">
                <a:solidFill>
                  <a:schemeClr val="tx1"/>
                </a:solidFill>
                <a:effectLst/>
                <a:latin typeface="Arial" charset="0"/>
                <a:ea typeface="+mn-ea"/>
                <a:cs typeface="+mn-cs"/>
              </a:rPr>
              <a:t> (para ampliar sobre el tema se sugiere la lectura del capítulo de Natalia </a:t>
            </a:r>
            <a:r>
              <a:rPr lang="es-ES" sz="1200" kern="1200" dirty="0" err="1" smtClean="0">
                <a:solidFill>
                  <a:schemeClr val="tx1"/>
                </a:solidFill>
                <a:effectLst/>
                <a:latin typeface="Arial" charset="0"/>
                <a:ea typeface="+mn-ea"/>
                <a:cs typeface="+mn-cs"/>
              </a:rPr>
              <a:t>Izard</a:t>
            </a:r>
            <a:r>
              <a:rPr lang="es-ES" sz="1200" kern="1200" dirty="0" smtClean="0">
                <a:solidFill>
                  <a:schemeClr val="tx1"/>
                </a:solidFill>
                <a:effectLst/>
                <a:latin typeface="Arial" charset="0"/>
                <a:ea typeface="+mn-ea"/>
                <a:cs typeface="+mn-cs"/>
              </a:rPr>
              <a:t> Martínez que está</a:t>
            </a:r>
            <a:r>
              <a:rPr lang="es-ES" sz="1200" kern="1200" baseline="0" dirty="0" smtClean="0">
                <a:solidFill>
                  <a:schemeClr val="tx1"/>
                </a:solidFill>
                <a:effectLst/>
                <a:latin typeface="Arial" charset="0"/>
                <a:ea typeface="+mn-ea"/>
                <a:cs typeface="+mn-cs"/>
              </a:rPr>
              <a:t> en la bibliografía de esta presentación)</a:t>
            </a:r>
            <a:endParaRPr lang="es-MX" sz="1200" kern="1200" dirty="0" smtClean="0">
              <a:solidFill>
                <a:schemeClr val="tx1"/>
              </a:solidFill>
              <a:effectLst/>
              <a:latin typeface="Arial" charset="0"/>
              <a:ea typeface="+mn-ea"/>
              <a:cs typeface="+mn-cs"/>
            </a:endParaRPr>
          </a:p>
          <a:p>
            <a:pPr defTabSz="540000"/>
            <a:r>
              <a:rPr lang="es-MX" dirty="0" smtClean="0"/>
              <a:t> </a:t>
            </a:r>
            <a:endParaRPr lang="es-MX" dirty="0"/>
          </a:p>
        </p:txBody>
      </p:sp>
      <p:sp>
        <p:nvSpPr>
          <p:cNvPr id="4" name="Marcador de número de diapositiva 3"/>
          <p:cNvSpPr>
            <a:spLocks noGrp="1"/>
          </p:cNvSpPr>
          <p:nvPr>
            <p:ph type="sldNum" sz="quarter" idx="10"/>
          </p:nvPr>
        </p:nvSpPr>
        <p:spPr/>
        <p:txBody>
          <a:bodyPr/>
          <a:lstStyle/>
          <a:p>
            <a:pPr>
              <a:defRPr/>
            </a:pPr>
            <a:fld id="{261ED288-0CDF-42F4-B629-502E8B078030}" type="slidenum">
              <a:rPr lang="es-ES" smtClean="0"/>
              <a:pPr>
                <a:defRPr/>
              </a:pPr>
              <a:t>6</a:t>
            </a:fld>
            <a:endParaRPr lang="es-ES"/>
          </a:p>
        </p:txBody>
      </p:sp>
    </p:spTree>
    <p:extLst>
      <p:ext uri="{BB962C8B-B14F-4D97-AF65-F5344CB8AC3E}">
        <p14:creationId xmlns:p14="http://schemas.microsoft.com/office/powerpoint/2010/main" val="926869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04A060B-83E9-4366-B4C8-529CB115E650}" type="slidenum">
              <a:rPr lang="es-ES" altLang="es-MX" smtClean="0"/>
              <a:pPr eaLnBrk="1" hangingPunct="1">
                <a:spcBef>
                  <a:spcPct val="0"/>
                </a:spcBef>
              </a:pPr>
              <a:t>7</a:t>
            </a:fld>
            <a:endParaRPr lang="es-ES" altLang="es-MX"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MX" dirty="0" err="1" smtClean="0"/>
              <a:t>Otra</a:t>
            </a:r>
            <a:r>
              <a:rPr lang="en-US" altLang="es-MX" dirty="0" smtClean="0"/>
              <a:t> </a:t>
            </a:r>
            <a:r>
              <a:rPr lang="en-US" altLang="es-MX" dirty="0" err="1" smtClean="0"/>
              <a:t>definición</a:t>
            </a:r>
            <a:r>
              <a:rPr lang="en-US" altLang="es-MX" baseline="0" dirty="0" smtClean="0"/>
              <a:t> </a:t>
            </a:r>
            <a:r>
              <a:rPr lang="en-US" altLang="es-MX" baseline="0" dirty="0" err="1" smtClean="0"/>
              <a:t>que</a:t>
            </a:r>
            <a:r>
              <a:rPr lang="en-US" altLang="es-MX" baseline="0" dirty="0" smtClean="0"/>
              <a:t> </a:t>
            </a:r>
            <a:r>
              <a:rPr lang="en-US" altLang="es-MX" baseline="0" dirty="0" err="1" smtClean="0"/>
              <a:t>tiene</a:t>
            </a:r>
            <a:r>
              <a:rPr lang="en-US" altLang="es-MX" baseline="0" dirty="0" smtClean="0"/>
              <a:t> los </a:t>
            </a:r>
            <a:r>
              <a:rPr lang="en-US" altLang="es-MX" baseline="0" dirty="0" err="1" smtClean="0"/>
              <a:t>mismos</a:t>
            </a:r>
            <a:r>
              <a:rPr lang="en-US" altLang="es-MX" baseline="0" dirty="0" smtClean="0"/>
              <a:t> </a:t>
            </a:r>
            <a:r>
              <a:rPr lang="en-US" altLang="es-MX" baseline="0" dirty="0" err="1" smtClean="0"/>
              <a:t>elementos</a:t>
            </a:r>
            <a:r>
              <a:rPr lang="en-US" altLang="es-MX" baseline="0" dirty="0" smtClean="0"/>
              <a:t> </a:t>
            </a:r>
            <a:r>
              <a:rPr lang="en-US" altLang="es-MX" baseline="0" dirty="0" err="1" smtClean="0"/>
              <a:t>es</a:t>
            </a:r>
            <a:r>
              <a:rPr lang="en-US" altLang="es-MX" baseline="0" dirty="0" smtClean="0"/>
              <a:t> la de Rosa M. Palencia: “</a:t>
            </a:r>
            <a:r>
              <a:rPr lang="en-GB" sz="1200" kern="1200" dirty="0" err="1" smtClean="0">
                <a:solidFill>
                  <a:schemeClr val="tx1"/>
                </a:solidFill>
                <a:effectLst/>
                <a:latin typeface="Arial" charset="0"/>
                <a:ea typeface="+mn-ea"/>
                <a:cs typeface="+mn-cs"/>
              </a:rPr>
              <a:t>Entendemos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por</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doblaje</a:t>
            </a:r>
            <a:r>
              <a:rPr lang="en-GB" sz="1200" kern="1200" dirty="0" smtClean="0">
                <a:solidFill>
                  <a:schemeClr val="tx1"/>
                </a:solidFill>
                <a:effectLst/>
                <a:latin typeface="Arial" charset="0"/>
                <a:ea typeface="+mn-ea"/>
                <a:cs typeface="+mn-cs"/>
              </a:rPr>
              <a:t> el </a:t>
            </a:r>
            <a:r>
              <a:rPr lang="en-GB" sz="1200" kern="1200" dirty="0" err="1" smtClean="0">
                <a:solidFill>
                  <a:schemeClr val="tx1"/>
                </a:solidFill>
                <a:effectLst/>
                <a:latin typeface="Arial" charset="0"/>
                <a:ea typeface="+mn-ea"/>
                <a:cs typeface="+mn-cs"/>
              </a:rPr>
              <a:t>proceso</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mediante</a:t>
            </a:r>
            <a:r>
              <a:rPr lang="en-GB" sz="1200" kern="1200" dirty="0" smtClean="0">
                <a:solidFill>
                  <a:schemeClr val="tx1"/>
                </a:solidFill>
                <a:effectLst/>
                <a:latin typeface="Arial" charset="0"/>
                <a:ea typeface="+mn-ea"/>
                <a:cs typeface="+mn-cs"/>
              </a:rPr>
              <a:t> el </a:t>
            </a:r>
            <a:r>
              <a:rPr lang="en-GB" sz="1200" kern="1200" dirty="0" err="1" smtClean="0">
                <a:solidFill>
                  <a:schemeClr val="tx1"/>
                </a:solidFill>
                <a:effectLst/>
                <a:latin typeface="Arial" charset="0"/>
                <a:ea typeface="+mn-ea"/>
                <a:cs typeface="+mn-cs"/>
              </a:rPr>
              <a:t>cual</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las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voces</a:t>
            </a:r>
            <a:r>
              <a:rPr lang="en-GB" sz="1200" kern="1200" dirty="0" smtClean="0">
                <a:solidFill>
                  <a:schemeClr val="tx1"/>
                </a:solidFill>
                <a:effectLst/>
                <a:latin typeface="Arial" charset="0"/>
                <a:ea typeface="+mn-ea"/>
                <a:cs typeface="+mn-cs"/>
              </a:rPr>
              <a:t> de los </a:t>
            </a:r>
            <a:r>
              <a:rPr lang="en-GB" sz="1200" kern="1200" dirty="0" err="1" smtClean="0">
                <a:solidFill>
                  <a:schemeClr val="tx1"/>
                </a:solidFill>
                <a:effectLst/>
                <a:latin typeface="Arial" charset="0"/>
                <a:ea typeface="+mn-ea"/>
                <a:cs typeface="+mn-cs"/>
              </a:rPr>
              <a:t>actores</a:t>
            </a:r>
            <a:r>
              <a:rPr lang="en-GB" sz="1200" kern="1200" dirty="0" smtClean="0">
                <a:solidFill>
                  <a:schemeClr val="tx1"/>
                </a:solidFill>
                <a:effectLst/>
                <a:latin typeface="Arial" charset="0"/>
                <a:ea typeface="+mn-ea"/>
                <a:cs typeface="+mn-cs"/>
              </a:rPr>
              <a:t> de un </a:t>
            </a:r>
            <a:r>
              <a:rPr lang="en-GB" sz="1200" kern="1200" dirty="0" err="1" smtClean="0">
                <a:solidFill>
                  <a:schemeClr val="tx1"/>
                </a:solidFill>
                <a:effectLst/>
                <a:latin typeface="Arial" charset="0"/>
                <a:ea typeface="+mn-ea"/>
                <a:cs typeface="+mn-cs"/>
              </a:rPr>
              <a:t>producto</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audiovisual</a:t>
            </a:r>
            <a:r>
              <a:rPr lang="en-GB" sz="1200" kern="1200" dirty="0" smtClean="0">
                <a:solidFill>
                  <a:schemeClr val="tx1"/>
                </a:solidFill>
                <a:effectLst/>
                <a:latin typeface="Arial" charset="0"/>
                <a:ea typeface="+mn-ea"/>
                <a:cs typeface="+mn-cs"/>
              </a:rPr>
              <a:t> son </a:t>
            </a:r>
            <a:r>
              <a:rPr lang="en-GB" sz="1200" kern="1200" dirty="0" err="1" smtClean="0">
                <a:solidFill>
                  <a:schemeClr val="tx1"/>
                </a:solidFill>
                <a:effectLst/>
                <a:latin typeface="Arial" charset="0"/>
                <a:ea typeface="+mn-ea"/>
                <a:cs typeface="+mn-cs"/>
              </a:rPr>
              <a:t>sustituidas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mediante</a:t>
            </a:r>
            <a:r>
              <a:rPr lang="en-GB" sz="1200" kern="1200" dirty="0" smtClean="0">
                <a:solidFill>
                  <a:schemeClr val="tx1"/>
                </a:solidFill>
                <a:effectLst/>
                <a:latin typeface="Arial" charset="0"/>
                <a:ea typeface="+mn-ea"/>
                <a:cs typeface="+mn-cs"/>
              </a:rPr>
              <a:t> la </a:t>
            </a:r>
            <a:r>
              <a:rPr lang="en-GB" sz="1200" kern="1200" dirty="0" err="1" smtClean="0">
                <a:solidFill>
                  <a:schemeClr val="tx1"/>
                </a:solidFill>
                <a:effectLst/>
                <a:latin typeface="Arial" charset="0"/>
                <a:ea typeface="+mn-ea"/>
                <a:cs typeface="+mn-cs"/>
              </a:rPr>
              <a:t>grabación</a:t>
            </a:r>
            <a:r>
              <a:rPr lang="en-GB" sz="1200" kern="1200" dirty="0" smtClean="0">
                <a:solidFill>
                  <a:schemeClr val="tx1"/>
                </a:solidFill>
                <a:effectLst/>
                <a:latin typeface="Arial" charset="0"/>
                <a:ea typeface="+mn-ea"/>
                <a:cs typeface="+mn-cs"/>
              </a:rPr>
              <a:t> de </a:t>
            </a:r>
            <a:r>
              <a:rPr lang="en-GB" sz="1200" kern="1200" dirty="0" err="1" smtClean="0">
                <a:solidFill>
                  <a:schemeClr val="tx1"/>
                </a:solidFill>
                <a:effectLst/>
                <a:latin typeface="Arial" charset="0"/>
                <a:ea typeface="+mn-ea"/>
                <a:cs typeface="+mn-cs"/>
              </a:rPr>
              <a:t>otras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voces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que</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interpretan</a:t>
            </a:r>
            <a:r>
              <a:rPr lang="en-GB" sz="1200" kern="1200" dirty="0" smtClean="0">
                <a:solidFill>
                  <a:schemeClr val="tx1"/>
                </a:solidFill>
                <a:effectLst/>
                <a:latin typeface="Arial" charset="0"/>
                <a:ea typeface="+mn-ea"/>
                <a:cs typeface="+mn-cs"/>
              </a:rPr>
              <a:t> los </a:t>
            </a:r>
            <a:r>
              <a:rPr lang="en-GB" sz="1200" kern="1200" dirty="0" err="1" smtClean="0">
                <a:solidFill>
                  <a:schemeClr val="tx1"/>
                </a:solidFill>
                <a:effectLst/>
                <a:latin typeface="Arial" charset="0"/>
                <a:ea typeface="+mn-ea"/>
                <a:cs typeface="+mn-cs"/>
              </a:rPr>
              <a:t>diálogos</a:t>
            </a:r>
            <a:r>
              <a:rPr lang="en-GB" sz="1200" kern="1200" dirty="0" smtClean="0">
                <a:solidFill>
                  <a:schemeClr val="tx1"/>
                </a:solidFill>
                <a:effectLst/>
                <a:latin typeface="Arial" charset="0"/>
                <a:ea typeface="+mn-ea"/>
                <a:cs typeface="+mn-cs"/>
              </a:rPr>
              <a:t> y </a:t>
            </a:r>
            <a:r>
              <a:rPr lang="en-GB" sz="1200" kern="1200" dirty="0" err="1" smtClean="0">
                <a:solidFill>
                  <a:schemeClr val="tx1"/>
                </a:solidFill>
                <a:effectLst/>
                <a:latin typeface="Arial" charset="0"/>
                <a:ea typeface="+mn-ea"/>
                <a:cs typeface="+mn-cs"/>
              </a:rPr>
              <a:t>demás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contenidos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verbales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en</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una</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lengua</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distinta</a:t>
            </a:r>
            <a:r>
              <a:rPr lang="en-GB" sz="1200" kern="1200" dirty="0" smtClean="0">
                <a:solidFill>
                  <a:schemeClr val="tx1"/>
                </a:solidFill>
                <a:effectLst/>
                <a:latin typeface="Arial" charset="0"/>
                <a:ea typeface="+mn-ea"/>
                <a:cs typeface="+mn-cs"/>
              </a:rPr>
              <a:t> a la del </a:t>
            </a:r>
            <a:r>
              <a:rPr lang="en-GB" sz="1200" kern="1200" dirty="0" err="1" smtClean="0">
                <a:solidFill>
                  <a:schemeClr val="tx1"/>
                </a:solidFill>
                <a:effectLst/>
                <a:latin typeface="Arial" charset="0"/>
                <a:ea typeface="+mn-ea"/>
                <a:cs typeface="+mn-cs"/>
              </a:rPr>
              <a:t>producto</a:t>
            </a:r>
            <a:r>
              <a:rPr lang="en-GB" sz="1200" kern="1200" dirty="0" smtClean="0">
                <a:solidFill>
                  <a:schemeClr val="tx1"/>
                </a:solidFill>
                <a:effectLst/>
                <a:latin typeface="Arial" charset="0"/>
                <a:ea typeface="+mn-ea"/>
                <a:cs typeface="+mn-cs"/>
              </a:rPr>
              <a:t> original y </a:t>
            </a:r>
            <a:r>
              <a:rPr lang="en-GB" sz="1200" kern="1200" dirty="0" err="1" smtClean="0">
                <a:solidFill>
                  <a:schemeClr val="tx1"/>
                </a:solidFill>
                <a:effectLst/>
                <a:latin typeface="Arial" charset="0"/>
                <a:ea typeface="+mn-ea"/>
                <a:cs typeface="+mn-cs"/>
              </a:rPr>
              <a:t>coincidente</a:t>
            </a:r>
            <a:r>
              <a:rPr lang="en-GB" sz="1200" kern="1200" dirty="0" smtClean="0">
                <a:solidFill>
                  <a:schemeClr val="tx1"/>
                </a:solidFill>
                <a:effectLst/>
                <a:latin typeface="Arial" charset="0"/>
                <a:ea typeface="+mn-ea"/>
                <a:cs typeface="+mn-cs"/>
              </a:rPr>
              <a:t> con la del receptor al </a:t>
            </a:r>
            <a:r>
              <a:rPr lang="en-GB" sz="1200" kern="1200" dirty="0" err="1" smtClean="0">
                <a:solidFill>
                  <a:schemeClr val="tx1"/>
                </a:solidFill>
                <a:effectLst/>
                <a:latin typeface="Arial" charset="0"/>
                <a:ea typeface="+mn-ea"/>
                <a:cs typeface="+mn-cs"/>
              </a:rPr>
              <a:t>que</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va</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dirigido</a:t>
            </a:r>
            <a:r>
              <a:rPr lang="en-GB" sz="1200" kern="1200" dirty="0" smtClean="0">
                <a:solidFill>
                  <a:schemeClr val="tx1"/>
                </a:solidFill>
                <a:effectLst/>
                <a:latin typeface="Arial" charset="0"/>
                <a:ea typeface="+mn-ea"/>
                <a:cs typeface="+mn-cs"/>
              </a:rPr>
              <a:t> el </a:t>
            </a:r>
            <a:r>
              <a:rPr lang="en-GB" sz="1200" kern="1200" dirty="0" err="1" smtClean="0">
                <a:solidFill>
                  <a:schemeClr val="tx1"/>
                </a:solidFill>
                <a:effectLst/>
                <a:latin typeface="Arial" charset="0"/>
                <a:ea typeface="+mn-ea"/>
                <a:cs typeface="+mn-cs"/>
              </a:rPr>
              <a:t>producto</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doblado</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Esta</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grabación</a:t>
            </a:r>
            <a:r>
              <a:rPr lang="en-GB" sz="1200" kern="1200" dirty="0" smtClean="0">
                <a:solidFill>
                  <a:schemeClr val="tx1"/>
                </a:solidFill>
                <a:effectLst/>
                <a:latin typeface="Arial" charset="0"/>
                <a:ea typeface="+mn-ea"/>
                <a:cs typeface="+mn-cs"/>
              </a:rPr>
              <a:t> de </a:t>
            </a:r>
            <a:r>
              <a:rPr lang="en-GB" sz="1200" kern="1200" dirty="0" err="1" smtClean="0">
                <a:solidFill>
                  <a:schemeClr val="tx1"/>
                </a:solidFill>
                <a:effectLst/>
                <a:latin typeface="Arial" charset="0"/>
                <a:ea typeface="+mn-ea"/>
                <a:cs typeface="+mn-cs"/>
              </a:rPr>
              <a:t>las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nuevas</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voces</a:t>
            </a:r>
            <a:r>
              <a:rPr lang="en-GB" sz="1200" kern="1200" dirty="0" smtClean="0">
                <a:solidFill>
                  <a:schemeClr val="tx1"/>
                </a:solidFill>
                <a:effectLst/>
                <a:latin typeface="Arial" charset="0"/>
                <a:ea typeface="+mn-ea"/>
                <a:cs typeface="+mn-cs"/>
              </a:rPr>
              <a:t> se </a:t>
            </a:r>
            <a:r>
              <a:rPr lang="en-GB" sz="1200" kern="1200" dirty="0" err="1" smtClean="0">
                <a:solidFill>
                  <a:schemeClr val="tx1"/>
                </a:solidFill>
                <a:effectLst/>
                <a:latin typeface="Arial" charset="0"/>
                <a:ea typeface="+mn-ea"/>
                <a:cs typeface="+mn-cs"/>
              </a:rPr>
              <a:t>realiza</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en</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sincronía</a:t>
            </a:r>
            <a:r>
              <a:rPr lang="en-GB" sz="1200" kern="1200" dirty="0" smtClean="0">
                <a:solidFill>
                  <a:schemeClr val="tx1"/>
                </a:solidFill>
                <a:effectLst/>
                <a:latin typeface="Arial" charset="0"/>
                <a:ea typeface="+mn-ea"/>
                <a:cs typeface="+mn-cs"/>
              </a:rPr>
              <a:t> con los </a:t>
            </a:r>
            <a:r>
              <a:rPr lang="en-GB" sz="1200" kern="1200" dirty="0" err="1" smtClean="0">
                <a:solidFill>
                  <a:schemeClr val="tx1"/>
                </a:solidFill>
                <a:effectLst/>
                <a:latin typeface="Arial" charset="0"/>
                <a:ea typeface="+mn-ea"/>
                <a:cs typeface="+mn-cs"/>
              </a:rPr>
              <a:t>labios</a:t>
            </a:r>
            <a:r>
              <a:rPr lang="en-GB" sz="1200" kern="1200" dirty="0" smtClean="0">
                <a:solidFill>
                  <a:schemeClr val="tx1"/>
                </a:solidFill>
                <a:effectLst/>
                <a:latin typeface="Arial" charset="0"/>
                <a:ea typeface="+mn-ea"/>
                <a:cs typeface="+mn-cs"/>
              </a:rPr>
              <a:t> del actor </a:t>
            </a:r>
            <a:r>
              <a:rPr lang="en-GB" sz="1200" kern="1200" dirty="0" err="1" smtClean="0">
                <a:solidFill>
                  <a:schemeClr val="tx1"/>
                </a:solidFill>
                <a:effectLst/>
                <a:latin typeface="Arial" charset="0"/>
                <a:ea typeface="+mn-ea"/>
                <a:cs typeface="+mn-cs"/>
              </a:rPr>
              <a:t>en</a:t>
            </a:r>
            <a:r>
              <a:rPr lang="en-GB" sz="1200" kern="1200" dirty="0" smtClean="0">
                <a:solidFill>
                  <a:schemeClr val="tx1"/>
                </a:solidFill>
                <a:effectLst/>
                <a:latin typeface="Arial" charset="0"/>
                <a:ea typeface="+mn-ea"/>
                <a:cs typeface="+mn-cs"/>
              </a:rPr>
              <a:t> </a:t>
            </a:r>
            <a:r>
              <a:rPr lang="en-GB" sz="1200" kern="1200" dirty="0" err="1" smtClean="0">
                <a:solidFill>
                  <a:schemeClr val="tx1"/>
                </a:solidFill>
                <a:effectLst/>
                <a:latin typeface="Arial" charset="0"/>
                <a:ea typeface="+mn-ea"/>
                <a:cs typeface="+mn-cs"/>
              </a:rPr>
              <a:t>imagen</a:t>
            </a:r>
            <a:r>
              <a:rPr lang="en-GB" sz="1200" kern="1200" dirty="0" smtClean="0">
                <a:solidFill>
                  <a:schemeClr val="tx1"/>
                </a:solidFill>
                <a:effectLst/>
                <a:latin typeface="Arial" charset="0"/>
                <a:ea typeface="+mn-ea"/>
                <a:cs typeface="+mn-cs"/>
              </a:rPr>
              <a:t>” (2000).</a:t>
            </a:r>
            <a:endParaRPr lang="en-US" altLang="es-MX" dirty="0" smtClean="0"/>
          </a:p>
        </p:txBody>
      </p:sp>
    </p:spTree>
    <p:extLst>
      <p:ext uri="{BB962C8B-B14F-4D97-AF65-F5344CB8AC3E}">
        <p14:creationId xmlns:p14="http://schemas.microsoft.com/office/powerpoint/2010/main" val="742557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3D8E85B-0978-4051-B7A2-1FDF844E50BC}" type="slidenum">
              <a:rPr lang="es-ES" altLang="es-MX" smtClean="0"/>
              <a:pPr eaLnBrk="1" hangingPunct="1">
                <a:spcBef>
                  <a:spcPct val="0"/>
                </a:spcBef>
              </a:pPr>
              <a:t>8</a:t>
            </a:fld>
            <a:endParaRPr lang="es-ES" altLang="es-MX"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altLang="es-MX" sz="1200" kern="1200" dirty="0" smtClean="0">
                <a:solidFill>
                  <a:schemeClr val="tx1"/>
                </a:solidFill>
                <a:latin typeface="Arial" charset="0"/>
                <a:ea typeface="+mn-ea"/>
                <a:cs typeface="+mn-cs"/>
              </a:rPr>
              <a:t>La mayoría de estudiosos consideran que la piedra de toque del doblaje es la sincronía.</a:t>
            </a:r>
          </a:p>
          <a:p>
            <a:pPr marL="0" marR="0" indent="0" algn="l" defTabSz="914400" rtl="0" eaLnBrk="1" fontAlgn="base" latinLnBrk="0" hangingPunct="1">
              <a:lnSpc>
                <a:spcPct val="100000"/>
              </a:lnSpc>
              <a:spcBef>
                <a:spcPct val="30000"/>
              </a:spcBef>
              <a:spcAft>
                <a:spcPct val="0"/>
              </a:spcAft>
              <a:buClrTx/>
              <a:buSzTx/>
              <a:buFontTx/>
              <a:buNone/>
              <a:tabLst/>
              <a:defRPr/>
            </a:pPr>
            <a:r>
              <a:rPr lang="es-ES" altLang="es-MX" sz="1200" kern="1200" dirty="0" smtClean="0">
                <a:solidFill>
                  <a:schemeClr val="tx1"/>
                </a:solidFill>
                <a:latin typeface="Arial" charset="0"/>
                <a:ea typeface="+mn-ea"/>
                <a:cs typeface="+mn-cs"/>
              </a:rPr>
              <a:t>Se denomina sincronía la coincidencia exacta en el tiempo de dos estímulos distintos que el receptor percibe perfectamente diferenciados. Estos dos estímulos pueden ser percibidos por el mismo sentido (oído: sincronía entre distintos instrumentos musicales) o por dos sentidos distintos (vista y oído: sincronía audiovisual)</a:t>
            </a:r>
            <a:r>
              <a:rPr lang="es-ES" altLang="es-MX" sz="1200" kern="1200" baseline="0" dirty="0" smtClean="0">
                <a:solidFill>
                  <a:schemeClr val="tx1"/>
                </a:solidFill>
                <a:latin typeface="Arial" charset="0"/>
                <a:ea typeface="+mn-ea"/>
                <a:cs typeface="+mn-cs"/>
              </a:rPr>
              <a:t> (en Palencia, 2000).</a:t>
            </a:r>
            <a:endParaRPr lang="es-ES" altLang="es-MX" sz="1200" kern="1200" dirty="0" smtClean="0">
              <a:solidFill>
                <a:schemeClr val="tx1"/>
              </a:solidFill>
              <a:latin typeface="Arial" charset="0"/>
              <a:ea typeface="+mn-ea"/>
              <a:cs typeface="+mn-cs"/>
            </a:endParaRPr>
          </a:p>
        </p:txBody>
      </p:sp>
    </p:spTree>
    <p:extLst>
      <p:ext uri="{BB962C8B-B14F-4D97-AF65-F5344CB8AC3E}">
        <p14:creationId xmlns:p14="http://schemas.microsoft.com/office/powerpoint/2010/main" val="3650349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09C8D7-9220-45A7-840D-BE2B234A54FB}" type="slidenum">
              <a:rPr lang="es-ES" altLang="es-MX" smtClean="0"/>
              <a:pPr eaLnBrk="1" hangingPunct="1">
                <a:spcBef>
                  <a:spcPct val="0"/>
                </a:spcBef>
              </a:pPr>
              <a:t>9</a:t>
            </a:fld>
            <a:endParaRPr lang="es-ES" altLang="es-MX"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MX" smtClean="0"/>
          </a:p>
        </p:txBody>
      </p:sp>
    </p:spTree>
    <p:extLst>
      <p:ext uri="{BB962C8B-B14F-4D97-AF65-F5344CB8AC3E}">
        <p14:creationId xmlns:p14="http://schemas.microsoft.com/office/powerpoint/2010/main" val="1928039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CF43A66-F642-41D9-A0AB-81E2D13D07D8}" type="slidenum">
              <a:rPr lang="es-ES" altLang="es-MX" smtClean="0"/>
              <a:pPr eaLnBrk="1" hangingPunct="1">
                <a:spcBef>
                  <a:spcPct val="0"/>
                </a:spcBef>
              </a:pPr>
              <a:t>10</a:t>
            </a:fld>
            <a:endParaRPr lang="es-ES" altLang="es-MX"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MX" dirty="0" smtClean="0"/>
              <a:t>Se</a:t>
            </a:r>
            <a:r>
              <a:rPr lang="en-US" altLang="es-MX" baseline="0" dirty="0" smtClean="0"/>
              <a:t> </a:t>
            </a:r>
            <a:r>
              <a:rPr lang="en-US" altLang="es-MX" baseline="0" dirty="0" err="1" smtClean="0"/>
              <a:t>puede</a:t>
            </a:r>
            <a:r>
              <a:rPr lang="en-US" altLang="es-MX" baseline="0" dirty="0" smtClean="0"/>
              <a:t> </a:t>
            </a:r>
            <a:r>
              <a:rPr lang="en-US" altLang="es-MX" baseline="0" dirty="0" err="1" smtClean="0"/>
              <a:t>pedir</a:t>
            </a:r>
            <a:r>
              <a:rPr lang="en-US" altLang="es-MX" baseline="0" dirty="0" smtClean="0"/>
              <a:t> la </a:t>
            </a:r>
            <a:r>
              <a:rPr lang="en-US" altLang="es-MX" baseline="0" dirty="0" err="1" smtClean="0"/>
              <a:t>participación</a:t>
            </a:r>
            <a:r>
              <a:rPr lang="en-US" altLang="es-MX" baseline="0" dirty="0" smtClean="0"/>
              <a:t> de la </a:t>
            </a:r>
            <a:r>
              <a:rPr lang="en-US" altLang="es-MX" baseline="0" dirty="0" err="1" smtClean="0"/>
              <a:t>clase</a:t>
            </a:r>
            <a:r>
              <a:rPr lang="en-US" altLang="es-MX" baseline="0" dirty="0" smtClean="0"/>
              <a:t> </a:t>
            </a:r>
            <a:r>
              <a:rPr lang="en-US" altLang="es-MX" baseline="0" dirty="0" err="1" smtClean="0"/>
              <a:t>para</a:t>
            </a:r>
            <a:r>
              <a:rPr lang="en-US" altLang="es-MX" baseline="0" dirty="0" smtClean="0"/>
              <a:t> </a:t>
            </a:r>
            <a:r>
              <a:rPr lang="en-US" altLang="es-MX" baseline="0" dirty="0" err="1" smtClean="0"/>
              <a:t>comentar</a:t>
            </a:r>
            <a:r>
              <a:rPr lang="en-US" altLang="es-MX" baseline="0" dirty="0" smtClean="0"/>
              <a:t> </a:t>
            </a:r>
            <a:r>
              <a:rPr lang="en-US" altLang="es-MX" baseline="0" dirty="0" err="1" smtClean="0"/>
              <a:t>ejemplos</a:t>
            </a:r>
            <a:r>
              <a:rPr lang="en-US" altLang="es-MX" baseline="0" dirty="0" smtClean="0"/>
              <a:t> de </a:t>
            </a:r>
            <a:r>
              <a:rPr lang="en-US" altLang="es-MX" baseline="0" dirty="0" err="1" smtClean="0"/>
              <a:t>asincronía</a:t>
            </a:r>
            <a:r>
              <a:rPr lang="en-US" altLang="es-MX" baseline="0" dirty="0" smtClean="0"/>
              <a:t> de los </a:t>
            </a:r>
            <a:r>
              <a:rPr lang="en-US" altLang="es-MX" baseline="0" dirty="0" err="1" smtClean="0"/>
              <a:t>distintos</a:t>
            </a:r>
            <a:r>
              <a:rPr lang="en-US" altLang="es-MX" baseline="0" dirty="0" smtClean="0"/>
              <a:t> </a:t>
            </a:r>
            <a:r>
              <a:rPr lang="en-US" altLang="es-MX" baseline="0" dirty="0" err="1" smtClean="0"/>
              <a:t>tipos</a:t>
            </a:r>
            <a:r>
              <a:rPr lang="en-US" altLang="es-MX" baseline="0" dirty="0" smtClean="0"/>
              <a:t>. </a:t>
            </a:r>
          </a:p>
          <a:p>
            <a:pPr eaLnBrk="1" hangingPunct="1"/>
            <a:r>
              <a:rPr lang="en-US" altLang="es-MX" baseline="0" dirty="0" err="1" smtClean="0"/>
              <a:t>Todos</a:t>
            </a:r>
            <a:r>
              <a:rPr lang="en-US" altLang="es-MX" baseline="0" dirty="0" smtClean="0"/>
              <a:t> </a:t>
            </a:r>
            <a:r>
              <a:rPr lang="en-US" altLang="es-MX" baseline="0" dirty="0" err="1" smtClean="0"/>
              <a:t>como</a:t>
            </a:r>
            <a:r>
              <a:rPr lang="en-US" altLang="es-MX" baseline="0" dirty="0" smtClean="0"/>
              <a:t> </a:t>
            </a:r>
            <a:r>
              <a:rPr lang="en-US" altLang="es-MX" baseline="0" dirty="0" err="1" smtClean="0"/>
              <a:t>espectadores</a:t>
            </a:r>
            <a:r>
              <a:rPr lang="en-US" altLang="es-MX" baseline="0" dirty="0" smtClean="0"/>
              <a:t> </a:t>
            </a:r>
            <a:r>
              <a:rPr lang="en-US" altLang="es-MX" baseline="0" dirty="0" err="1" smtClean="0"/>
              <a:t>hemos</a:t>
            </a:r>
            <a:r>
              <a:rPr lang="en-US" altLang="es-MX" baseline="0" dirty="0" smtClean="0"/>
              <a:t> </a:t>
            </a:r>
            <a:r>
              <a:rPr lang="en-US" altLang="es-MX" baseline="0" dirty="0" err="1" smtClean="0"/>
              <a:t>visto</a:t>
            </a:r>
            <a:r>
              <a:rPr lang="en-US" altLang="es-MX" baseline="0" dirty="0" smtClean="0"/>
              <a:t> en el cine o en la </a:t>
            </a:r>
            <a:r>
              <a:rPr lang="en-US" altLang="es-MX" baseline="0" dirty="0" err="1" smtClean="0"/>
              <a:t>televisión</a:t>
            </a:r>
            <a:r>
              <a:rPr lang="en-US" altLang="es-MX" baseline="0" dirty="0" smtClean="0"/>
              <a:t> </a:t>
            </a:r>
            <a:r>
              <a:rPr lang="en-US" altLang="es-MX" baseline="0" dirty="0" err="1" smtClean="0"/>
              <a:t>algún</a:t>
            </a:r>
            <a:r>
              <a:rPr lang="en-US" altLang="es-MX" baseline="0" dirty="0" smtClean="0"/>
              <a:t> </a:t>
            </a:r>
            <a:r>
              <a:rPr lang="en-US" altLang="es-MX" baseline="0" dirty="0" err="1" smtClean="0"/>
              <a:t>caso</a:t>
            </a:r>
            <a:r>
              <a:rPr lang="en-US" altLang="es-MX" baseline="0" dirty="0" smtClean="0"/>
              <a:t> en </a:t>
            </a:r>
            <a:r>
              <a:rPr lang="en-US" altLang="es-MX" baseline="0" dirty="0" err="1" smtClean="0"/>
              <a:t>que</a:t>
            </a:r>
            <a:r>
              <a:rPr lang="en-US" altLang="es-MX" baseline="0" dirty="0" smtClean="0"/>
              <a:t> se </a:t>
            </a:r>
            <a:r>
              <a:rPr lang="en-US" altLang="es-MX" baseline="0" dirty="0" err="1" smtClean="0"/>
              <a:t>puede</a:t>
            </a:r>
            <a:r>
              <a:rPr lang="en-US" altLang="es-MX" baseline="0" dirty="0" smtClean="0"/>
              <a:t> </a:t>
            </a:r>
            <a:r>
              <a:rPr lang="en-US" altLang="es-MX" baseline="0" dirty="0" err="1" smtClean="0"/>
              <a:t>ver</a:t>
            </a:r>
            <a:r>
              <a:rPr lang="en-US" altLang="es-MX" baseline="0" dirty="0" smtClean="0"/>
              <a:t> </a:t>
            </a:r>
            <a:r>
              <a:rPr lang="en-US" altLang="es-MX" baseline="0" dirty="0" err="1" smtClean="0"/>
              <a:t>que</a:t>
            </a:r>
            <a:r>
              <a:rPr lang="en-US" altLang="es-MX" baseline="0" dirty="0" smtClean="0"/>
              <a:t> los </a:t>
            </a:r>
            <a:r>
              <a:rPr lang="en-US" altLang="es-MX" baseline="0" dirty="0" err="1" smtClean="0"/>
              <a:t>movimientos</a:t>
            </a:r>
            <a:r>
              <a:rPr lang="en-US" altLang="es-MX" baseline="0" dirty="0" smtClean="0"/>
              <a:t> de la </a:t>
            </a:r>
            <a:r>
              <a:rPr lang="en-US" altLang="es-MX" baseline="0" dirty="0" err="1" smtClean="0"/>
              <a:t>boca</a:t>
            </a:r>
            <a:r>
              <a:rPr lang="en-US" altLang="es-MX" baseline="0" dirty="0" smtClean="0"/>
              <a:t> no </a:t>
            </a:r>
            <a:r>
              <a:rPr lang="en-US" altLang="es-MX" baseline="0" dirty="0" err="1" smtClean="0"/>
              <a:t>corresponden</a:t>
            </a:r>
            <a:r>
              <a:rPr lang="en-US" altLang="es-MX" baseline="0" dirty="0" smtClean="0"/>
              <a:t> a lo </a:t>
            </a:r>
            <a:r>
              <a:rPr lang="en-US" altLang="es-MX" baseline="0" dirty="0" err="1" smtClean="0"/>
              <a:t>dicho</a:t>
            </a:r>
            <a:r>
              <a:rPr lang="en-US" altLang="es-MX" baseline="0" dirty="0" smtClean="0"/>
              <a:t> </a:t>
            </a:r>
            <a:r>
              <a:rPr lang="en-US" altLang="es-MX" baseline="0" dirty="0" err="1" smtClean="0"/>
              <a:t>por</a:t>
            </a:r>
            <a:r>
              <a:rPr lang="en-US" altLang="es-MX" baseline="0" dirty="0" smtClean="0"/>
              <a:t> el </a:t>
            </a:r>
            <a:r>
              <a:rPr lang="en-US" altLang="es-MX" baseline="0" dirty="0" err="1" smtClean="0"/>
              <a:t>personaje</a:t>
            </a:r>
            <a:r>
              <a:rPr lang="en-US" altLang="es-MX" baseline="0" dirty="0" smtClean="0"/>
              <a:t> (</a:t>
            </a:r>
            <a:r>
              <a:rPr lang="en-US" altLang="es-MX" baseline="0" dirty="0" err="1" smtClean="0"/>
              <a:t>fonética</a:t>
            </a:r>
            <a:r>
              <a:rPr lang="en-US" altLang="es-MX" baseline="0" dirty="0" smtClean="0"/>
              <a:t>), la </a:t>
            </a:r>
            <a:r>
              <a:rPr lang="en-US" altLang="es-MX" baseline="0" dirty="0" err="1" smtClean="0"/>
              <a:t>voz</a:t>
            </a:r>
            <a:r>
              <a:rPr lang="en-US" altLang="es-MX" baseline="0" dirty="0" smtClean="0"/>
              <a:t> de </a:t>
            </a:r>
            <a:r>
              <a:rPr lang="en-US" altLang="es-MX" baseline="0" dirty="0" err="1" smtClean="0"/>
              <a:t>alguna</a:t>
            </a:r>
            <a:r>
              <a:rPr lang="en-US" altLang="es-MX" baseline="0" dirty="0" smtClean="0"/>
              <a:t> </a:t>
            </a:r>
            <a:r>
              <a:rPr lang="en-US" altLang="es-MX" baseline="0" dirty="0" err="1" smtClean="0"/>
              <a:t>personaje</a:t>
            </a:r>
            <a:r>
              <a:rPr lang="en-US" altLang="es-MX" baseline="0" dirty="0" smtClean="0"/>
              <a:t> </a:t>
            </a:r>
            <a:r>
              <a:rPr lang="en-US" altLang="es-MX" baseline="0" dirty="0" err="1" smtClean="0"/>
              <a:t>que</a:t>
            </a:r>
            <a:r>
              <a:rPr lang="en-US" altLang="es-MX" baseline="0" dirty="0" smtClean="0"/>
              <a:t> no </a:t>
            </a:r>
            <a:r>
              <a:rPr lang="en-US" altLang="es-MX" baseline="0" dirty="0" err="1" smtClean="0"/>
              <a:t>corresponde</a:t>
            </a:r>
            <a:r>
              <a:rPr lang="en-US" altLang="es-MX" baseline="0" dirty="0" smtClean="0"/>
              <a:t> a </a:t>
            </a:r>
            <a:r>
              <a:rPr lang="en-US" altLang="es-MX" baseline="0" dirty="0" err="1" smtClean="0"/>
              <a:t>su</a:t>
            </a:r>
            <a:r>
              <a:rPr lang="en-US" altLang="es-MX" baseline="0" dirty="0" smtClean="0"/>
              <a:t> </a:t>
            </a:r>
            <a:r>
              <a:rPr lang="en-US" altLang="es-MX" baseline="0" dirty="0" err="1" smtClean="0"/>
              <a:t>físico</a:t>
            </a:r>
            <a:r>
              <a:rPr lang="en-US" altLang="es-MX" baseline="0" dirty="0" smtClean="0"/>
              <a:t> (de </a:t>
            </a:r>
            <a:r>
              <a:rPr lang="en-US" altLang="es-MX" baseline="0" dirty="0" err="1" smtClean="0"/>
              <a:t>personaje</a:t>
            </a:r>
            <a:r>
              <a:rPr lang="en-US" altLang="es-MX" baseline="0" dirty="0" smtClean="0"/>
              <a:t>), o </a:t>
            </a:r>
            <a:r>
              <a:rPr lang="en-US" altLang="es-MX" baseline="0" dirty="0" err="1" smtClean="0"/>
              <a:t>cuando</a:t>
            </a:r>
            <a:r>
              <a:rPr lang="en-US" altLang="es-MX" baseline="0" dirty="0" smtClean="0"/>
              <a:t> </a:t>
            </a:r>
            <a:r>
              <a:rPr lang="en-US" altLang="es-MX" baseline="0" dirty="0" err="1" smtClean="0"/>
              <a:t>definitivamente</a:t>
            </a:r>
            <a:r>
              <a:rPr lang="en-US" altLang="es-MX" baseline="0" dirty="0" smtClean="0"/>
              <a:t> se </a:t>
            </a:r>
            <a:r>
              <a:rPr lang="en-US" altLang="es-MX" baseline="0" dirty="0" err="1" smtClean="0"/>
              <a:t>detecta</a:t>
            </a:r>
            <a:r>
              <a:rPr lang="en-US" altLang="es-MX" baseline="0" dirty="0" smtClean="0"/>
              <a:t> </a:t>
            </a:r>
            <a:r>
              <a:rPr lang="en-US" altLang="es-MX" baseline="0" dirty="0" err="1" smtClean="0"/>
              <a:t>alguna</a:t>
            </a:r>
            <a:r>
              <a:rPr lang="en-US" altLang="es-MX" baseline="0" dirty="0" smtClean="0"/>
              <a:t> </a:t>
            </a:r>
            <a:r>
              <a:rPr lang="en-US" altLang="es-MX" baseline="0" dirty="0" err="1" smtClean="0"/>
              <a:t>incoherencia</a:t>
            </a:r>
            <a:r>
              <a:rPr lang="en-US" altLang="es-MX" baseline="0" dirty="0" smtClean="0"/>
              <a:t> de </a:t>
            </a:r>
            <a:r>
              <a:rPr lang="en-US" altLang="es-MX" baseline="0" dirty="0" err="1" smtClean="0"/>
              <a:t>contenido</a:t>
            </a:r>
            <a:r>
              <a:rPr lang="en-US" altLang="es-MX" baseline="0" dirty="0" smtClean="0"/>
              <a:t>. </a:t>
            </a:r>
          </a:p>
        </p:txBody>
      </p:sp>
    </p:spTree>
    <p:extLst>
      <p:ext uri="{BB962C8B-B14F-4D97-AF65-F5344CB8AC3E}">
        <p14:creationId xmlns:p14="http://schemas.microsoft.com/office/powerpoint/2010/main" val="286141648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90626" y="1346947"/>
            <a:ext cx="7667244"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0626" y="4282763"/>
            <a:ext cx="7667244"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90626" y="1484779"/>
            <a:ext cx="7667244"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475220" cy="3035808"/>
          </a:xfrm>
        </p:spPr>
        <p:txBody>
          <a:bodyPr anchor="ctr">
            <a:noAutofit/>
          </a:bodyPr>
          <a:lstStyle>
            <a:lvl1pPr algn="l">
              <a:lnSpc>
                <a:spcPct val="85000"/>
              </a:lnSpc>
              <a:defRPr sz="6600" b="1" cap="none"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1">
                <a:solidFill>
                  <a:schemeClr val="accent2">
                    <a:lumMod val="7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pPr>
              <a:defRPr/>
            </a:pPr>
            <a:fld id="{ACD2B5AD-51A3-416F-ACA7-206CEA9A7A3D}" type="slidenum">
              <a:rPr lang="es-ES" smtClean="0"/>
              <a:pPr>
                <a:defRPr/>
              </a:pPr>
              <a:t>‹Nr.›</a:t>
            </a:fld>
            <a:endParaRPr lang="es-ES"/>
          </a:p>
        </p:txBody>
      </p:sp>
    </p:spTree>
    <p:extLst>
      <p:ext uri="{BB962C8B-B14F-4D97-AF65-F5344CB8AC3E}">
        <p14:creationId xmlns:p14="http://schemas.microsoft.com/office/powerpoint/2010/main" val="331086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C2AB38F0-384D-4B23-A8ED-A28E96C973DE}" type="slidenum">
              <a:rPr lang="es-ES" smtClean="0"/>
              <a:pPr>
                <a:defRPr/>
              </a:pPr>
              <a:t>‹Nr.›</a:t>
            </a:fld>
            <a:endParaRPr lang="es-ES"/>
          </a:p>
        </p:txBody>
      </p:sp>
    </p:spTree>
    <p:extLst>
      <p:ext uri="{BB962C8B-B14F-4D97-AF65-F5344CB8AC3E}">
        <p14:creationId xmlns:p14="http://schemas.microsoft.com/office/powerpoint/2010/main" val="2718499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134CC1F2-5EF4-43C9-AB88-3A1BD3210B6F}" type="slidenum">
              <a:rPr lang="es-ES" smtClean="0"/>
              <a:pPr>
                <a:defRPr/>
              </a:pPr>
              <a:t>‹Nr.›</a:t>
            </a:fld>
            <a:endParaRPr lang="es-ES"/>
          </a:p>
        </p:txBody>
      </p:sp>
    </p:spTree>
    <p:extLst>
      <p:ext uri="{BB962C8B-B14F-4D97-AF65-F5344CB8AC3E}">
        <p14:creationId xmlns:p14="http://schemas.microsoft.com/office/powerpoint/2010/main" val="232418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8E05FE6-E183-4CA1-A740-CF77721165E1}" type="slidenum">
              <a:rPr lang="es-ES" smtClean="0"/>
              <a:pPr>
                <a:defRPr/>
              </a:pPr>
              <a:t>‹Nr.›</a:t>
            </a:fld>
            <a:endParaRPr lang="es-ES"/>
          </a:p>
        </p:txBody>
      </p:sp>
    </p:spTree>
    <p:extLst>
      <p:ext uri="{BB962C8B-B14F-4D97-AF65-F5344CB8AC3E}">
        <p14:creationId xmlns:p14="http://schemas.microsoft.com/office/powerpoint/2010/main" val="176114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6445251" y="6272785"/>
            <a:ext cx="1983232" cy="365125"/>
          </a:xfrm>
        </p:spPr>
        <p:txBody>
          <a:bodyPr/>
          <a:lstStyle/>
          <a:p>
            <a:pPr>
              <a:defRPr/>
            </a:pPr>
            <a:endParaRPr lang="es-ES"/>
          </a:p>
        </p:txBody>
      </p:sp>
      <p:sp>
        <p:nvSpPr>
          <p:cNvPr id="5" name="Footer Placeholder 4"/>
          <p:cNvSpPr>
            <a:spLocks noGrp="1"/>
          </p:cNvSpPr>
          <p:nvPr>
            <p:ph type="ftr" sz="quarter" idx="11"/>
          </p:nvPr>
        </p:nvSpPr>
        <p:spPr>
          <a:xfrm>
            <a:off x="1637031" y="6272785"/>
            <a:ext cx="4745736" cy="365125"/>
          </a:xfrm>
        </p:spPr>
        <p:txBody>
          <a:bodyPr/>
          <a:lstStyle/>
          <a:p>
            <a:pPr>
              <a:defRPr/>
            </a:pPr>
            <a:endParaRPr lang="es-E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pPr>
              <a:defRPr/>
            </a:pPr>
            <a:fld id="{A24F7237-6AB9-4537-8C37-122C8A2F8905}" type="slidenum">
              <a:rPr lang="es-ES" smtClean="0"/>
              <a:pPr>
                <a:defRPr/>
              </a:pPr>
              <a:t>‹Nr.›</a:t>
            </a:fld>
            <a:endParaRPr lang="es-ES"/>
          </a:p>
        </p:txBody>
      </p:sp>
    </p:spTree>
    <p:extLst>
      <p:ext uri="{BB962C8B-B14F-4D97-AF65-F5344CB8AC3E}">
        <p14:creationId xmlns:p14="http://schemas.microsoft.com/office/powerpoint/2010/main" val="1678121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D433440F-8B0D-40A9-BD43-56E03F88721B}" type="slidenum">
              <a:rPr lang="es-ES" smtClean="0"/>
              <a:pPr>
                <a:defRPr/>
              </a:pPr>
              <a:t>‹Nr.›</a:t>
            </a:fld>
            <a:endParaRPr lang="es-ES"/>
          </a:p>
        </p:txBody>
      </p:sp>
    </p:spTree>
    <p:extLst>
      <p:ext uri="{BB962C8B-B14F-4D97-AF65-F5344CB8AC3E}">
        <p14:creationId xmlns:p14="http://schemas.microsoft.com/office/powerpoint/2010/main" val="821318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9CBDB4C4-6A4D-4FE7-8C67-3371E99FA0B3}" type="slidenum">
              <a:rPr lang="es-ES" smtClean="0"/>
              <a:pPr>
                <a:defRPr/>
              </a:pPr>
              <a:t>‹Nr.›</a:t>
            </a:fld>
            <a:endParaRPr lang="es-ES"/>
          </a:p>
        </p:txBody>
      </p:sp>
    </p:spTree>
    <p:extLst>
      <p:ext uri="{BB962C8B-B14F-4D97-AF65-F5344CB8AC3E}">
        <p14:creationId xmlns:p14="http://schemas.microsoft.com/office/powerpoint/2010/main" val="1215750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3D85C136-348A-47A5-BA76-3FDB91F73DA7}" type="slidenum">
              <a:rPr lang="es-ES" smtClean="0"/>
              <a:pPr>
                <a:defRPr/>
              </a:pPr>
              <a:t>‹Nr.›</a:t>
            </a:fld>
            <a:endParaRPr lang="es-ES"/>
          </a:p>
        </p:txBody>
      </p:sp>
    </p:spTree>
    <p:extLst>
      <p:ext uri="{BB962C8B-B14F-4D97-AF65-F5344CB8AC3E}">
        <p14:creationId xmlns:p14="http://schemas.microsoft.com/office/powerpoint/2010/main" val="471903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lstStyle/>
          <a:p>
            <a:pPr>
              <a:defRPr/>
            </a:pPr>
            <a:fld id="{6BFD24DB-910C-41CB-B6D5-3D7586BEE6CA}" type="slidenum">
              <a:rPr lang="es-ES" smtClean="0"/>
              <a:pPr>
                <a:defRPr/>
              </a:pPr>
              <a:t>‹Nr.›</a:t>
            </a:fld>
            <a:endParaRPr lang="es-ES"/>
          </a:p>
        </p:txBody>
      </p:sp>
    </p:spTree>
    <p:extLst>
      <p:ext uri="{BB962C8B-B14F-4D97-AF65-F5344CB8AC3E}">
        <p14:creationId xmlns:p14="http://schemas.microsoft.com/office/powerpoint/2010/main" val="763573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pPr>
              <a:defRPr/>
            </a:pPr>
            <a:fld id="{4CEEEB1C-8BC4-483B-87CC-A5DF27E2D9E2}" type="slidenum">
              <a:rPr lang="es-ES" smtClean="0"/>
              <a:pPr>
                <a:defRPr/>
              </a:pPr>
              <a:t>‹Nr.›</a:t>
            </a:fld>
            <a:endParaRPr lang="es-ES"/>
          </a:p>
        </p:txBody>
      </p:sp>
    </p:spTree>
    <p:extLst>
      <p:ext uri="{BB962C8B-B14F-4D97-AF65-F5344CB8AC3E}">
        <p14:creationId xmlns:p14="http://schemas.microsoft.com/office/powerpoint/2010/main" val="3137219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2">
                    <a:lumMod val="50000"/>
                  </a:schemeClr>
                </a:solidFill>
              </a:defRPr>
            </a:lvl1pPr>
          </a:lstStyle>
          <a:p>
            <a:pPr>
              <a:defRPr/>
            </a:pPr>
            <a:endParaRPr lang="es-ES"/>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7" name="Slide Number Placeholder 6"/>
          <p:cNvSpPr>
            <a:spLocks noGrp="1"/>
          </p:cNvSpPr>
          <p:nvPr>
            <p:ph type="sldNum" sz="quarter" idx="12"/>
          </p:nvPr>
        </p:nvSpPr>
        <p:spPr/>
        <p:txBody>
          <a:bodyPr/>
          <a:lstStyle/>
          <a:p>
            <a:pPr>
              <a:defRPr/>
            </a:pPr>
            <a:fld id="{7AD55BF1-3AC1-42BD-BCE7-AD5BB6600882}" type="slidenum">
              <a:rPr lang="es-ES" smtClean="0"/>
              <a:pPr>
                <a:defRPr/>
              </a:pPr>
              <a:t>‹Nr.›</a:t>
            </a:fld>
            <a:endParaRPr lang="es-ES"/>
          </a:p>
        </p:txBody>
      </p:sp>
    </p:spTree>
    <p:extLst>
      <p:ext uri="{BB962C8B-B14F-4D97-AF65-F5344CB8AC3E}">
        <p14:creationId xmlns:p14="http://schemas.microsoft.com/office/powerpoint/2010/main" val="29530786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2">
                    <a:lumMod val="50000"/>
                  </a:schemeClr>
                </a:solidFill>
              </a:defRPr>
            </a:lvl1pPr>
          </a:lstStyle>
          <a:p>
            <a:pPr>
              <a:defRPr/>
            </a:pPr>
            <a:endParaRPr lang="es-E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2">
                    <a:lumMod val="50000"/>
                  </a:schemeClr>
                </a:solidFill>
              </a:defRPr>
            </a:lvl1pPr>
          </a:lstStyle>
          <a:p>
            <a:pPr>
              <a:defRPr/>
            </a:pPr>
            <a:endParaRPr lang="es-E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j-lt"/>
              </a:defRPr>
            </a:lvl1pPr>
          </a:lstStyle>
          <a:p>
            <a:pPr>
              <a:defRPr/>
            </a:pPr>
            <a:fld id="{3D85C136-348A-47A5-BA76-3FDB91F73DA7}" type="slidenum">
              <a:rPr lang="es-ES" smtClean="0"/>
              <a:pPr>
                <a:defRPr/>
              </a:pPr>
              <a:t>‹Nr.›</a:t>
            </a:fld>
            <a:endParaRPr lang="es-ES"/>
          </a:p>
        </p:txBody>
      </p:sp>
    </p:spTree>
    <p:extLst>
      <p:ext uri="{BB962C8B-B14F-4D97-AF65-F5344CB8AC3E}">
        <p14:creationId xmlns:p14="http://schemas.microsoft.com/office/powerpoint/2010/main" val="1183910139"/>
      </p:ext>
    </p:extLst>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 id="2147484509" r:id="rId5"/>
    <p:sldLayoutId id="2147484510" r:id="rId6"/>
    <p:sldLayoutId id="2147484511" r:id="rId7"/>
    <p:sldLayoutId id="2147484512" r:id="rId8"/>
    <p:sldLayoutId id="2147484513" r:id="rId9"/>
    <p:sldLayoutId id="2147484514" r:id="rId10"/>
    <p:sldLayoutId id="2147484515"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4" Type="http://schemas.microsoft.com/office/2007/relationships/hdphoto" Target="../media/hdphoto5.wdp"/><Relationship Id="rId5" Type="http://schemas.openxmlformats.org/officeDocument/2006/relationships/image" Target="../media/image12.jpeg"/><Relationship Id="rId6" Type="http://schemas.microsoft.com/office/2007/relationships/hdphoto" Target="../media/hdphoto6.wdp"/><Relationship Id="rId7" Type="http://schemas.openxmlformats.org/officeDocument/2006/relationships/image" Target="../media/image13.jpeg"/><Relationship Id="rId8" Type="http://schemas.microsoft.com/office/2007/relationships/hdphoto" Target="../media/hdphoto7.wdp"/><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4" Type="http://schemas.microsoft.com/office/2007/relationships/hdphoto" Target="../media/hdphoto8.wdp"/><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6.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19.jpeg"/></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eg"/><Relationship Id="rId5" Type="http://schemas.microsoft.com/office/2007/relationships/hdphoto" Target="../media/hdphoto9.wdp"/><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eg"/><Relationship Id="rId5"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4" Type="http://schemas.microsoft.com/office/2007/relationships/hdphoto" Target="../media/hdphoto10.wdp"/><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4" Type="http://schemas.microsoft.com/office/2007/relationships/hdphoto" Target="../media/hdphoto11.wdp"/><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microsoft.com/office/2007/relationships/hdphoto" Target="../media/hdphoto3.wdp"/><Relationship Id="rId5" Type="http://schemas.openxmlformats.org/officeDocument/2006/relationships/image" Target="../media/image6.jpeg"/><Relationship Id="rId6" Type="http://schemas.openxmlformats.org/officeDocument/2006/relationships/image" Target="../media/image7.jpeg"/><Relationship Id="rId7"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7504" y="116632"/>
            <a:ext cx="9002390" cy="1296987"/>
          </a:xfrm>
        </p:spPr>
        <p:txBody>
          <a:bodyPr>
            <a:noAutofit/>
          </a:bodyPr>
          <a:lstStyle/>
          <a:p>
            <a:pPr marR="0" algn="ctr">
              <a:defRPr/>
            </a:pPr>
            <a:r>
              <a:rPr lang="es-ES" sz="360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Calibri" panose="020F0502020204030204" pitchFamily="34" charset="0"/>
              </a:rPr>
              <a:t>Universidad Autónoma del Estado de México</a:t>
            </a:r>
          </a:p>
          <a:p>
            <a:pPr marR="0" algn="ctr">
              <a:defRPr/>
            </a:pPr>
            <a:r>
              <a:rPr lang="es-ES" sz="320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Calibri" panose="020F0502020204030204" pitchFamily="34" charset="0"/>
              </a:rPr>
              <a:t>Facultad de Lenguas</a:t>
            </a:r>
          </a:p>
        </p:txBody>
      </p:sp>
      <p:sp>
        <p:nvSpPr>
          <p:cNvPr id="10" name="1 Título"/>
          <p:cNvSpPr txBox="1">
            <a:spLocks/>
          </p:cNvSpPr>
          <p:nvPr/>
        </p:nvSpPr>
        <p:spPr bwMode="auto">
          <a:xfrm>
            <a:off x="682875" y="1628800"/>
            <a:ext cx="7851648" cy="3816424"/>
          </a:xfrm>
          <a:prstGeom prst="rect">
            <a:avLst/>
          </a:prstGeom>
          <a:noFill/>
          <a:ln w="9525">
            <a:noFill/>
            <a:miter lim="800000"/>
            <a:headEnd/>
            <a:tailEnd/>
          </a:ln>
        </p:spPr>
        <p:txBody>
          <a:bodyPr vert="horz" wrap="square" lIns="0" tIns="0" rIns="18288" bIns="0" numCol="1" anchor="b" anchorCtr="0" compatLnSpc="1">
            <a:prstTxWarp prst="textNoShape">
              <a:avLst/>
            </a:prstTxWarp>
            <a:normAutofit fontScale="97500" lnSpcReduction="10000"/>
            <a:scene3d>
              <a:camera prst="orthographicFront"/>
              <a:lightRig rig="freezing" dir="t">
                <a:rot lat="0" lon="0" rev="5640000"/>
              </a:lightRig>
            </a:scene3d>
            <a:sp3d prstMaterial="flat">
              <a:bevelT w="38100" h="38100"/>
              <a:contourClr>
                <a:schemeClr val="tx2"/>
              </a:contourClr>
            </a:sp3d>
          </a:bodyPr>
          <a:lstStyle>
            <a:lvl1pPr algn="r" rtl="0" eaLnBrk="0" fontAlgn="base" hangingPunct="0">
              <a:spcBef>
                <a:spcPct val="0"/>
              </a:spcBef>
              <a:spcAft>
                <a:spcPct val="0"/>
              </a:spcAft>
              <a:buNone/>
              <a:defRPr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Programa educativo: </a:t>
            </a:r>
            <a: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
            </a:r>
            <a:b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br>
            <a: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Licenciatura en Lenguas</a:t>
            </a:r>
          </a:p>
          <a:p>
            <a:pPr algn="ctr" eaLnBrk="1" fontAlgn="auto" hangingPunct="1">
              <a:spcAft>
                <a:spcPts val="0"/>
              </a:spcAft>
              <a:defRPr/>
            </a:pPr>
            <a:r>
              <a:rPr lang="es-ES" altLang="es-MX" sz="2900" dirty="0">
                <a:solidFill>
                  <a:srgbClr val="400080"/>
                </a:solidFill>
                <a:latin typeface="Calibri"/>
              </a:rPr>
              <a:t>impartido en la Facultad de Lenguas de la </a:t>
            </a:r>
            <a:r>
              <a:rPr lang="es-ES" altLang="es-MX" sz="2900" dirty="0" err="1">
                <a:solidFill>
                  <a:srgbClr val="400080"/>
                </a:solidFill>
                <a:latin typeface="Calibri"/>
              </a:rPr>
              <a:t>UAEMex</a:t>
            </a:r>
            <a:endParaRPr lang="es-ES" sz="2900" dirty="0">
              <a:solidFill>
                <a:srgbClr val="400080"/>
              </a:solidFill>
              <a:latin typeface="Calibri"/>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Unidad de aprendizaje:</a:t>
            </a:r>
            <a: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
            </a:r>
            <a:b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br>
            <a:r>
              <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rPr>
              <a:t>Doblaje y subtitulación del inglés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3600" b="1" i="0" u="none" strike="noStrike" kern="1200" cap="none" spc="0" normalizeH="0" baseline="0" noProof="0" dirty="0" smtClean="0">
              <a:ln>
                <a:noFill/>
              </a:ln>
              <a:solidFill>
                <a:srgbClr val="400080"/>
              </a:solidFill>
              <a:effectLst>
                <a:outerShdw blurRad="38100" dist="25400" dir="5400000" algn="tl" rotWithShape="0">
                  <a:srgbClr val="000000">
                    <a:alpha val="43000"/>
                  </a:srgbClr>
                </a:outerShdw>
              </a:effectLst>
              <a:uLnTx/>
              <a:uFillTx/>
              <a:latin typeface="Calibri"/>
            </a:endParaRPr>
          </a:p>
          <a:p>
            <a:pPr algn="ctr" eaLnBrk="1" fontAlgn="auto" hangingPunct="1">
              <a:spcAft>
                <a:spcPts val="0"/>
              </a:spcAft>
              <a:defRPr/>
            </a:pPr>
            <a:r>
              <a:rPr kumimoji="0" lang="es-ES" sz="18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t>Elaborado por:</a:t>
            </a:r>
            <a:r>
              <a:rPr kumimoji="0" lang="es-ES" sz="28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t/>
            </a:r>
            <a:br>
              <a:rPr kumimoji="0" lang="es-ES" sz="28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br>
            <a:r>
              <a:rPr kumimoji="0" lang="es-ES" sz="18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t>Miriam Virginia Matamoros Sánchez</a:t>
            </a:r>
            <a:br>
              <a:rPr kumimoji="0" lang="es-ES" sz="18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br>
            <a:r>
              <a:rPr lang="es-ES" sz="2400" noProof="0" dirty="0" smtClean="0">
                <a:solidFill>
                  <a:srgbClr val="400080"/>
                </a:solidFill>
                <a:effectLst>
                  <a:outerShdw blurRad="38100" dist="38100" dir="2700000" algn="tl">
                    <a:srgbClr val="000000">
                      <a:alpha val="43137"/>
                    </a:srgbClr>
                  </a:outerShdw>
                </a:effectLst>
                <a:latin typeface="Calibri"/>
              </a:rPr>
              <a:t>Mayo</a:t>
            </a:r>
            <a:r>
              <a:rPr kumimoji="0" lang="es-ES" sz="2400" b="1" i="0" u="none" strike="noStrike" kern="1200" cap="none" spc="0" normalizeH="0" baseline="0" noProof="0" dirty="0" smtClean="0">
                <a:ln>
                  <a:noFill/>
                </a:ln>
                <a:solidFill>
                  <a:srgbClr val="400080"/>
                </a:solidFill>
                <a:effectLst>
                  <a:outerShdw blurRad="38100" dist="38100" dir="2700000" algn="tl">
                    <a:srgbClr val="000000">
                      <a:alpha val="43137"/>
                    </a:srgbClr>
                  </a:outerShdw>
                </a:effectLst>
                <a:uLnTx/>
                <a:uFillTx/>
                <a:latin typeface="Calibri"/>
              </a:rPr>
              <a:t> 2015</a:t>
            </a:r>
            <a:endParaRPr kumimoji="0" lang="es-ES" sz="3600" b="1" i="0" u="none" strike="noStrike" kern="1200" cap="none" spc="0" normalizeH="0" baseline="0" noProof="0" dirty="0">
              <a:ln>
                <a:noFill/>
              </a:ln>
              <a:solidFill>
                <a:srgbClr val="400080"/>
              </a:solidFill>
              <a:effectLst>
                <a:outerShdw blurRad="38100" dist="38100" dir="2700000" algn="tl">
                  <a:srgbClr val="000000">
                    <a:alpha val="43137"/>
                  </a:srgbClr>
                </a:outerShdw>
              </a:effectLst>
              <a:uLnTx/>
              <a:uFillTx/>
              <a:latin typeface="Calibri"/>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virtual.uaeh.edu.mx/repositoriooa/paginas/caracteristicas_de_la_educacion_a_distancia/rompecabe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36" y="4025204"/>
            <a:ext cx="3593960" cy="2788172"/>
          </a:xfrm>
          <a:prstGeom prst="rect">
            <a:avLst/>
          </a:prstGeom>
          <a:noFill/>
          <a:extLst>
            <a:ext uri="{909E8E84-426E-40dd-AFC4-6F175D3DCCD1}">
              <a14:hiddenFill xmlns:a14="http://schemas.microsoft.com/office/drawing/2010/main">
                <a:solidFill>
                  <a:srgbClr val="FFFFFF"/>
                </a:solidFill>
              </a14:hiddenFill>
            </a:ext>
          </a:extLst>
        </p:spPr>
      </p:pic>
      <p:sp>
        <p:nvSpPr>
          <p:cNvPr id="7170" name="Rectangle 3"/>
          <p:cNvSpPr>
            <a:spLocks noGrp="1" noChangeArrowheads="1"/>
          </p:cNvSpPr>
          <p:nvPr>
            <p:ph idx="1"/>
          </p:nvPr>
        </p:nvSpPr>
        <p:spPr>
          <a:xfrm>
            <a:off x="900113" y="1196752"/>
            <a:ext cx="7056263" cy="4935761"/>
          </a:xfrm>
        </p:spPr>
        <p:txBody>
          <a:bodyPr>
            <a:normAutofit/>
          </a:bodyPr>
          <a:lstStyle/>
          <a:p>
            <a:pPr marL="609600" indent="-609600" algn="ctr" eaLnBrk="1" hangingPunct="1">
              <a:buClr>
                <a:srgbClr val="FF4747"/>
              </a:buClr>
              <a:buSzPct val="80000"/>
              <a:buFont typeface="Wingdings" pitchFamily="2" charset="2"/>
              <a:buNone/>
            </a:pPr>
            <a:r>
              <a:rPr lang="en-GB" altLang="es-MX" sz="2400" b="1" dirty="0" smtClean="0">
                <a:latin typeface="+mj-lt"/>
              </a:rPr>
              <a:t>La </a:t>
            </a:r>
            <a:r>
              <a:rPr lang="en-GB" altLang="es-MX" sz="2400" b="1" dirty="0" err="1" smtClean="0">
                <a:latin typeface="+mj-lt"/>
              </a:rPr>
              <a:t>ausencia</a:t>
            </a:r>
            <a:r>
              <a:rPr lang="en-GB" altLang="es-MX" sz="2400" b="1" dirty="0" smtClean="0">
                <a:latin typeface="+mj-lt"/>
              </a:rPr>
              <a:t> o </a:t>
            </a:r>
            <a:r>
              <a:rPr lang="en-GB" altLang="es-MX" sz="2400" b="1" dirty="0" err="1" smtClean="0">
                <a:latin typeface="+mj-lt"/>
              </a:rPr>
              <a:t>ineficacia</a:t>
            </a:r>
            <a:r>
              <a:rPr lang="en-GB" altLang="es-MX" sz="2400" b="1" dirty="0" smtClean="0">
                <a:latin typeface="+mj-lt"/>
              </a:rPr>
              <a:t> de:</a:t>
            </a:r>
          </a:p>
          <a:p>
            <a:pPr marL="609600" indent="-609600" algn="ctr" eaLnBrk="1" hangingPunct="1">
              <a:buClr>
                <a:srgbClr val="FF4747"/>
              </a:buClr>
              <a:buSzPct val="80000"/>
              <a:buFont typeface="Wingdings" pitchFamily="2" charset="2"/>
              <a:buNone/>
            </a:pPr>
            <a:endParaRPr lang="en-GB" altLang="es-MX" sz="2400" b="1" dirty="0" smtClean="0">
              <a:latin typeface="+mj-lt"/>
            </a:endParaRPr>
          </a:p>
          <a:p>
            <a:pPr marL="609600" indent="-609600" algn="ctr" eaLnBrk="1" hangingPunct="1">
              <a:buClr>
                <a:srgbClr val="FF4747"/>
              </a:buClr>
              <a:buSzPct val="80000"/>
              <a:buFont typeface="Wingdings" pitchFamily="2" charset="2"/>
              <a:buNone/>
            </a:pPr>
            <a:r>
              <a:rPr lang="en-GB" altLang="es-MX" sz="2400" dirty="0" err="1" smtClean="0">
                <a:latin typeface="+mj-lt"/>
              </a:rPr>
              <a:t>sincronía</a:t>
            </a:r>
            <a:r>
              <a:rPr lang="en-GB" altLang="es-MX" sz="2400" dirty="0" smtClean="0">
                <a:latin typeface="+mj-lt"/>
              </a:rPr>
              <a:t> </a:t>
            </a:r>
            <a:r>
              <a:rPr lang="en-GB" altLang="es-MX" sz="2400" dirty="0" err="1" smtClean="0">
                <a:latin typeface="+mj-lt"/>
              </a:rPr>
              <a:t>fonética</a:t>
            </a:r>
            <a:endParaRPr lang="en-GB" altLang="es-MX" sz="2400" dirty="0" smtClean="0">
              <a:latin typeface="+mj-lt"/>
            </a:endParaRPr>
          </a:p>
          <a:p>
            <a:pPr marL="609600" indent="-609600" algn="ctr" eaLnBrk="1" hangingPunct="1">
              <a:buClr>
                <a:srgbClr val="FF4747"/>
              </a:buClr>
              <a:buSzPct val="80000"/>
              <a:buFont typeface="Wingdings" pitchFamily="2" charset="2"/>
              <a:buNone/>
            </a:pPr>
            <a:r>
              <a:rPr lang="en-GB" altLang="es-MX" sz="2400" dirty="0" err="1" smtClean="0">
                <a:latin typeface="+mj-lt"/>
              </a:rPr>
              <a:t>sincronía</a:t>
            </a:r>
            <a:r>
              <a:rPr lang="en-GB" altLang="es-MX" sz="2400" dirty="0" smtClean="0">
                <a:latin typeface="+mj-lt"/>
              </a:rPr>
              <a:t> de </a:t>
            </a:r>
            <a:r>
              <a:rPr lang="en-GB" altLang="es-MX" sz="2400" dirty="0" err="1" smtClean="0">
                <a:latin typeface="+mj-lt"/>
              </a:rPr>
              <a:t>personaje</a:t>
            </a:r>
            <a:endParaRPr lang="en-GB" altLang="es-MX" sz="2400" dirty="0" smtClean="0">
              <a:latin typeface="+mj-lt"/>
            </a:endParaRPr>
          </a:p>
          <a:p>
            <a:pPr marL="609600" indent="-609600" algn="ctr" eaLnBrk="1" hangingPunct="1">
              <a:buClr>
                <a:srgbClr val="FF4747"/>
              </a:buClr>
              <a:buSzPct val="80000"/>
              <a:buFont typeface="Wingdings" pitchFamily="2" charset="2"/>
              <a:buNone/>
            </a:pPr>
            <a:r>
              <a:rPr lang="en-GB" altLang="es-MX" sz="2400" dirty="0" err="1" smtClean="0">
                <a:latin typeface="+mj-lt"/>
              </a:rPr>
              <a:t>sincronía</a:t>
            </a:r>
            <a:r>
              <a:rPr lang="en-GB" altLang="es-MX" sz="2400" dirty="0" smtClean="0">
                <a:latin typeface="+mj-lt"/>
              </a:rPr>
              <a:t> de </a:t>
            </a:r>
            <a:r>
              <a:rPr lang="en-GB" altLang="es-MX" sz="2400" dirty="0" err="1" smtClean="0">
                <a:latin typeface="+mj-lt"/>
              </a:rPr>
              <a:t>contenido</a:t>
            </a:r>
            <a:endParaRPr lang="en-GB" altLang="es-MX" sz="2400" dirty="0">
              <a:latin typeface="+mj-lt"/>
            </a:endParaRPr>
          </a:p>
          <a:p>
            <a:pPr marL="609600" indent="-609600" algn="ctr" eaLnBrk="1" hangingPunct="1">
              <a:buClr>
                <a:srgbClr val="FF4747"/>
              </a:buClr>
              <a:buSzPct val="80000"/>
              <a:buFont typeface="Wingdings" pitchFamily="2" charset="2"/>
              <a:buNone/>
            </a:pPr>
            <a:endParaRPr lang="en-GB" altLang="es-MX" sz="2400" dirty="0" smtClean="0">
              <a:latin typeface="+mj-lt"/>
            </a:endParaRPr>
          </a:p>
          <a:p>
            <a:pPr marL="609600" indent="-609600" algn="ctr" eaLnBrk="1" hangingPunct="1">
              <a:buClr>
                <a:srgbClr val="FF4747"/>
              </a:buClr>
              <a:buSzPct val="80000"/>
              <a:buFont typeface="Wingdings" pitchFamily="2" charset="2"/>
              <a:buNone/>
            </a:pPr>
            <a:r>
              <a:rPr lang="en-GB" altLang="es-MX" sz="2400" b="1" dirty="0" smtClean="0">
                <a:latin typeface="+mj-lt"/>
              </a:rPr>
              <a:t>produce </a:t>
            </a:r>
            <a:r>
              <a:rPr lang="en-GB" altLang="es-MX" sz="2400" b="1" dirty="0" err="1" smtClean="0">
                <a:latin typeface="+mj-lt"/>
              </a:rPr>
              <a:t>en</a:t>
            </a:r>
            <a:r>
              <a:rPr lang="en-GB" altLang="es-MX" sz="2400" b="1" dirty="0" smtClean="0">
                <a:latin typeface="+mj-lt"/>
              </a:rPr>
              <a:t> el </a:t>
            </a:r>
            <a:r>
              <a:rPr lang="en-GB" altLang="es-MX" sz="2400" b="1" dirty="0" err="1" smtClean="0">
                <a:latin typeface="+mj-lt"/>
              </a:rPr>
              <a:t>espectador</a:t>
            </a:r>
            <a:r>
              <a:rPr lang="en-GB" altLang="es-MX" sz="2400" b="1" dirty="0">
                <a:latin typeface="+mj-lt"/>
              </a:rPr>
              <a:t> </a:t>
            </a:r>
            <a:r>
              <a:rPr lang="en-GB" altLang="es-MX" sz="2400" b="1" dirty="0" smtClean="0">
                <a:latin typeface="+mj-lt"/>
              </a:rPr>
              <a:t>la </a:t>
            </a:r>
            <a:r>
              <a:rPr lang="en-GB" altLang="es-MX" sz="2400" b="1" dirty="0" err="1" smtClean="0">
                <a:latin typeface="+mj-lt"/>
              </a:rPr>
              <a:t>respectiva</a:t>
            </a:r>
            <a:r>
              <a:rPr lang="en-GB" altLang="es-MX" sz="2400" b="1" dirty="0" smtClean="0">
                <a:latin typeface="+mj-lt"/>
              </a:rPr>
              <a:t> </a:t>
            </a:r>
            <a:r>
              <a:rPr lang="en-GB" altLang="es-MX" sz="2400" b="1" dirty="0" err="1" smtClean="0">
                <a:latin typeface="+mj-lt"/>
              </a:rPr>
              <a:t>percepción</a:t>
            </a:r>
            <a:r>
              <a:rPr lang="en-GB" altLang="es-MX" sz="2400" b="1" dirty="0" smtClean="0">
                <a:latin typeface="+mj-lt"/>
              </a:rPr>
              <a:t> de </a:t>
            </a:r>
            <a:r>
              <a:rPr lang="en-GB" altLang="es-MX" sz="2400" b="1" dirty="0" err="1" smtClean="0">
                <a:latin typeface="+mj-lt"/>
              </a:rPr>
              <a:t>asincronía</a:t>
            </a:r>
            <a:r>
              <a:rPr lang="en-GB" altLang="es-MX" sz="2400" b="1" dirty="0" smtClean="0">
                <a:latin typeface="+mj-lt"/>
              </a:rPr>
              <a:t>. </a:t>
            </a:r>
          </a:p>
          <a:p>
            <a:pPr marL="609600" indent="-609600" algn="ctr" eaLnBrk="1" hangingPunct="1">
              <a:buClr>
                <a:srgbClr val="FF4747"/>
              </a:buClr>
              <a:buSzPct val="80000"/>
              <a:buFont typeface="Wingdings" pitchFamily="2" charset="2"/>
              <a:buNone/>
            </a:pPr>
            <a:endParaRPr lang="en-GB" altLang="es-MX" sz="2400" dirty="0" smtClean="0">
              <a:latin typeface="+mj-lt"/>
            </a:endParaRPr>
          </a:p>
          <a:p>
            <a:pPr marL="609600" indent="-609600" algn="ctr" eaLnBrk="1" hangingPunct="1">
              <a:buClr>
                <a:srgbClr val="FF4747"/>
              </a:buClr>
              <a:buSzPct val="80000"/>
              <a:buFont typeface="Wingdings" pitchFamily="2" charset="2"/>
              <a:buNone/>
            </a:pPr>
            <a:r>
              <a:rPr lang="en-GB" altLang="es-MX" sz="2400" b="1" dirty="0" err="1" smtClean="0">
                <a:latin typeface="+mj-lt"/>
              </a:rPr>
              <a:t>Ejemplos</a:t>
            </a:r>
            <a:endParaRPr lang="es-ES" altLang="es-MX" sz="2400" b="1" dirty="0" smtClean="0">
              <a:latin typeface="+mj-lt"/>
            </a:endParaRPr>
          </a:p>
          <a:p>
            <a:pPr marL="609600" indent="-609600" algn="ctr" eaLnBrk="1" hangingPunct="1">
              <a:buFont typeface="Wingdings" pitchFamily="2" charset="2"/>
              <a:buNone/>
            </a:pP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10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es-MX" altLang="es-MX" sz="4000" dirty="0" smtClean="0">
                <a:solidFill>
                  <a:schemeClr val="accent2">
                    <a:lumMod val="75000"/>
                  </a:schemeClr>
                </a:solidFill>
                <a:effectLst>
                  <a:outerShdw blurRad="38100" dist="38100" dir="2700000" algn="tl">
                    <a:srgbClr val="000000">
                      <a:alpha val="43137"/>
                    </a:srgbClr>
                  </a:outerShdw>
                </a:effectLst>
              </a:rPr>
              <a:t>El doblaje, a diferencia de la subtitulación:</a:t>
            </a:r>
            <a:endParaRPr lang="es-ES" altLang="es-MX" sz="4000" dirty="0" smtClean="0">
              <a:solidFill>
                <a:schemeClr val="accent2">
                  <a:lumMod val="75000"/>
                </a:schemeClr>
              </a:solidFill>
              <a:effectLst>
                <a:outerShdw blurRad="38100" dist="38100" dir="2700000" algn="tl">
                  <a:srgbClr val="000000">
                    <a:alpha val="43137"/>
                  </a:srgbClr>
                </a:outerShdw>
              </a:effectLst>
            </a:endParaRPr>
          </a:p>
        </p:txBody>
      </p:sp>
      <p:sp>
        <p:nvSpPr>
          <p:cNvPr id="49155" name="Rectangle 3"/>
          <p:cNvSpPr>
            <a:spLocks noGrp="1" noChangeArrowheads="1"/>
          </p:cNvSpPr>
          <p:nvPr>
            <p:ph idx="1"/>
          </p:nvPr>
        </p:nvSpPr>
        <p:spPr>
          <a:xfrm>
            <a:off x="1547664" y="2482552"/>
            <a:ext cx="6120680" cy="4114800"/>
          </a:xfrm>
        </p:spPr>
        <p:txBody>
          <a:bodyPr>
            <a:normAutofit/>
          </a:bodyPr>
          <a:lstStyle/>
          <a:p>
            <a:pPr marL="457200" indent="-457200" eaLnBrk="1" hangingPunct="1">
              <a:lnSpc>
                <a:spcPct val="80000"/>
              </a:lnSpc>
              <a:buClr>
                <a:schemeClr val="accent2">
                  <a:lumMod val="75000"/>
                </a:schemeClr>
              </a:buClr>
              <a:buSzPct val="85000"/>
              <a:buFont typeface="+mj-lt"/>
              <a:buAutoNum type="arabicPeriod"/>
            </a:pPr>
            <a:r>
              <a:rPr lang="es-MX" altLang="es-MX" sz="2400" dirty="0">
                <a:latin typeface="+mj-lt"/>
              </a:rPr>
              <a:t>V</a:t>
            </a:r>
            <a:r>
              <a:rPr lang="es-MX" altLang="es-MX" sz="2400" dirty="0" smtClean="0">
                <a:latin typeface="+mj-lt"/>
              </a:rPr>
              <a:t>ehículo de transferencia lingüística: voz.</a:t>
            </a:r>
          </a:p>
          <a:p>
            <a:pPr marL="457200" indent="-457200" eaLnBrk="1" hangingPunct="1">
              <a:lnSpc>
                <a:spcPct val="80000"/>
              </a:lnSpc>
              <a:buClr>
                <a:schemeClr val="accent2">
                  <a:lumMod val="75000"/>
                </a:schemeClr>
              </a:buClr>
              <a:buSzPct val="85000"/>
              <a:buFont typeface="+mj-lt"/>
              <a:buAutoNum type="arabicPeriod"/>
            </a:pPr>
            <a:r>
              <a:rPr lang="es-MX" altLang="es-MX" sz="2400" dirty="0" smtClean="0">
                <a:latin typeface="+mj-lt"/>
              </a:rPr>
              <a:t>Receptor meta = receptor original.</a:t>
            </a:r>
          </a:p>
          <a:p>
            <a:pPr marL="457200" indent="-457200" eaLnBrk="1" hangingPunct="1">
              <a:lnSpc>
                <a:spcPct val="80000"/>
              </a:lnSpc>
              <a:buClr>
                <a:schemeClr val="accent2">
                  <a:lumMod val="75000"/>
                </a:schemeClr>
              </a:buClr>
              <a:buSzPct val="85000"/>
              <a:buFont typeface="+mj-lt"/>
              <a:buAutoNum type="arabicPeriod"/>
            </a:pPr>
            <a:r>
              <a:rPr lang="es-MX" altLang="es-MX" sz="2400" dirty="0" smtClean="0">
                <a:latin typeface="+mj-lt"/>
              </a:rPr>
              <a:t>Adaptación para la sincronía.</a:t>
            </a:r>
          </a:p>
          <a:p>
            <a:pPr marL="457200" indent="-457200" eaLnBrk="1" hangingPunct="1">
              <a:lnSpc>
                <a:spcPct val="80000"/>
              </a:lnSpc>
              <a:buClr>
                <a:schemeClr val="accent2">
                  <a:lumMod val="75000"/>
                </a:schemeClr>
              </a:buClr>
              <a:buSzPct val="85000"/>
              <a:buFont typeface="+mj-lt"/>
              <a:buAutoNum type="arabicPeriod"/>
            </a:pPr>
            <a:r>
              <a:rPr lang="es-MX" altLang="es-MX" sz="2400" dirty="0" smtClean="0">
                <a:latin typeface="+mj-lt"/>
              </a:rPr>
              <a:t>Elimina las voces originales.</a:t>
            </a: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wipe(down)">
                                      <p:cBhvr>
                                        <p:cTn id="7" dur="500"/>
                                        <p:tgtEl>
                                          <p:spTgt spid="49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wipe(down)">
                                      <p:cBhvr>
                                        <p:cTn id="12" dur="500"/>
                                        <p:tgtEl>
                                          <p:spTgt spid="491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wipe(down)">
                                      <p:cBhvr>
                                        <p:cTn id="17" dur="500"/>
                                        <p:tgtEl>
                                          <p:spTgt spid="491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wipe(down)">
                                      <p:cBhvr>
                                        <p:cTn id="22" dur="500"/>
                                        <p:tgtEl>
                                          <p:spTgt spid="491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4211960" y="908720"/>
            <a:ext cx="4608512" cy="4752528"/>
          </a:xfrm>
        </p:spPr>
        <p:txBody>
          <a:bodyPr>
            <a:normAutofit lnSpcReduction="10000"/>
          </a:bodyPr>
          <a:lstStyle/>
          <a:p>
            <a:pPr algn="ctr" eaLnBrk="1" hangingPunct="1">
              <a:lnSpc>
                <a:spcPct val="100000"/>
              </a:lnSpc>
              <a:buFont typeface="Wingdings" pitchFamily="2" charset="2"/>
              <a:buNone/>
            </a:pPr>
            <a:r>
              <a:rPr lang="es-MX" altLang="es-MX" sz="2400" dirty="0">
                <a:latin typeface="+mj-lt"/>
              </a:rPr>
              <a:t>L</a:t>
            </a:r>
            <a:r>
              <a:rPr lang="es-MX" altLang="es-MX" sz="2400" dirty="0" smtClean="0">
                <a:latin typeface="+mj-lt"/>
              </a:rPr>
              <a:t>a </a:t>
            </a:r>
            <a:r>
              <a:rPr lang="es-MX" altLang="es-MX" sz="2400" b="1" dirty="0" smtClean="0">
                <a:solidFill>
                  <a:schemeClr val="accent2">
                    <a:lumMod val="75000"/>
                  </a:schemeClr>
                </a:solidFill>
                <a:effectLst>
                  <a:outerShdw blurRad="38100" dist="38100" dir="2700000" algn="tl">
                    <a:srgbClr val="000000">
                      <a:alpha val="43137"/>
                    </a:srgbClr>
                  </a:outerShdw>
                </a:effectLst>
                <a:latin typeface="+mj-lt"/>
              </a:rPr>
              <a:t>subtitulación</a:t>
            </a:r>
            <a:r>
              <a:rPr lang="es-MX" altLang="es-MX" sz="2400" dirty="0" smtClean="0">
                <a:latin typeface="+mj-lt"/>
              </a:rPr>
              <a:t>, valora primordialmente                                     la </a:t>
            </a:r>
            <a:r>
              <a:rPr lang="es-MX" altLang="es-MX" sz="2400" b="1" dirty="0" smtClean="0">
                <a:solidFill>
                  <a:schemeClr val="accent2">
                    <a:lumMod val="75000"/>
                  </a:schemeClr>
                </a:solidFill>
                <a:effectLst>
                  <a:outerShdw blurRad="38100" dist="38100" dir="2700000" algn="tl">
                    <a:srgbClr val="000000">
                      <a:alpha val="43137"/>
                    </a:srgbClr>
                  </a:outerShdw>
                </a:effectLst>
                <a:latin typeface="+mj-lt"/>
              </a:rPr>
              <a:t>fidelidad al original</a:t>
            </a:r>
            <a:r>
              <a:rPr lang="es-MX" altLang="es-MX" sz="2400" dirty="0" smtClean="0">
                <a:latin typeface="+mj-lt"/>
              </a:rPr>
              <a:t>; busca la inalterabilidad de la obra original.</a:t>
            </a:r>
          </a:p>
          <a:p>
            <a:pPr algn="ctr" eaLnBrk="1" hangingPunct="1">
              <a:lnSpc>
                <a:spcPct val="100000"/>
              </a:lnSpc>
              <a:buFont typeface="Wingdings" pitchFamily="2" charset="2"/>
              <a:buNone/>
            </a:pPr>
            <a:endParaRPr lang="es-MX" altLang="es-MX" sz="2400" dirty="0" smtClean="0">
              <a:latin typeface="+mj-lt"/>
            </a:endParaRPr>
          </a:p>
          <a:p>
            <a:pPr algn="ctr" eaLnBrk="1" hangingPunct="1">
              <a:lnSpc>
                <a:spcPct val="100000"/>
              </a:lnSpc>
              <a:buFont typeface="Wingdings" pitchFamily="2" charset="2"/>
              <a:buNone/>
            </a:pPr>
            <a:r>
              <a:rPr lang="es-MX" altLang="es-MX" sz="2400" dirty="0" smtClean="0">
                <a:latin typeface="+mj-lt"/>
              </a:rPr>
              <a:t>En cambio el </a:t>
            </a:r>
            <a:r>
              <a:rPr lang="es-MX" altLang="es-MX" sz="2400" b="1" dirty="0">
                <a:solidFill>
                  <a:schemeClr val="accent2">
                    <a:lumMod val="75000"/>
                  </a:schemeClr>
                </a:solidFill>
                <a:effectLst>
                  <a:outerShdw blurRad="38100" dist="38100" dir="2700000" algn="tl">
                    <a:srgbClr val="000000">
                      <a:alpha val="43137"/>
                    </a:srgbClr>
                  </a:outerShdw>
                </a:effectLst>
                <a:latin typeface="+mj-lt"/>
              </a:rPr>
              <a:t>doblaje</a:t>
            </a:r>
            <a:r>
              <a:rPr lang="es-MX" altLang="es-MX" sz="2400" dirty="0" smtClean="0">
                <a:latin typeface="+mj-lt"/>
              </a:rPr>
              <a:t> favorece al destino, al </a:t>
            </a:r>
            <a:r>
              <a:rPr lang="es-MX" altLang="es-MX" sz="2400" b="1" dirty="0">
                <a:solidFill>
                  <a:schemeClr val="accent2">
                    <a:lumMod val="75000"/>
                  </a:schemeClr>
                </a:solidFill>
                <a:effectLst>
                  <a:outerShdw blurRad="38100" dist="38100" dir="2700000" algn="tl">
                    <a:srgbClr val="000000">
                      <a:alpha val="43137"/>
                    </a:srgbClr>
                  </a:outerShdw>
                </a:effectLst>
                <a:latin typeface="+mj-lt"/>
              </a:rPr>
              <a:t>receptor</a:t>
            </a:r>
            <a:r>
              <a:rPr lang="es-MX" altLang="es-MX" sz="2400" dirty="0" smtClean="0">
                <a:latin typeface="+mj-lt"/>
              </a:rPr>
              <a:t>. Hace adaptaciones dirigidas a una audiencia culturalmente diferente.</a:t>
            </a:r>
            <a:endParaRPr lang="es-ES" altLang="es-MX" sz="2400" dirty="0" smtClean="0">
              <a:latin typeface="+mj-lt"/>
            </a:endParaRPr>
          </a:p>
        </p:txBody>
      </p:sp>
      <p:pic>
        <p:nvPicPr>
          <p:cNvPr id="2050" name="Picture 2" descr="http://1.bp.blogspot.com/-VDJ0Hxdwxhs/Urwacq_zAkI/AAAAAAAAAD0/OuxOfJfhJoU/s1600/el-multiculturalismo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74" y="1674514"/>
            <a:ext cx="4181686" cy="29786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827584" y="692696"/>
            <a:ext cx="7488832" cy="4114800"/>
          </a:xfrm>
        </p:spPr>
        <p:txBody>
          <a:bodyPr>
            <a:normAutofit lnSpcReduction="10000"/>
          </a:bodyPr>
          <a:lstStyle/>
          <a:p>
            <a:pPr eaLnBrk="1" hangingPunct="1">
              <a:lnSpc>
                <a:spcPct val="150000"/>
              </a:lnSpc>
              <a:buFont typeface="Wingdings" pitchFamily="2" charset="2"/>
              <a:buNone/>
            </a:pPr>
            <a:r>
              <a:rPr lang="es-MX" altLang="es-MX" sz="2400" dirty="0" smtClean="0">
                <a:latin typeface="+mj-lt"/>
              </a:rPr>
              <a:t>	Tanto en la subtitulación como en el doblaje hay pérdida en algún grado en cualquiera de estos aspectos:</a:t>
            </a:r>
          </a:p>
          <a:p>
            <a:pPr algn="ctr" eaLnBrk="1" hangingPunct="1">
              <a:buFont typeface="Wingdings" pitchFamily="2" charset="2"/>
              <a:buNone/>
            </a:pPr>
            <a:endParaRPr lang="es-MX" altLang="es-MX" sz="2400" dirty="0" smtClean="0">
              <a:latin typeface="+mj-lt"/>
            </a:endParaRPr>
          </a:p>
          <a:p>
            <a:pPr algn="ctr" eaLnBrk="1" hangingPunct="1">
              <a:lnSpc>
                <a:spcPct val="150000"/>
              </a:lnSpc>
            </a:pPr>
            <a:r>
              <a:rPr lang="es-MX" altLang="es-MX" sz="2400" dirty="0" smtClean="0">
                <a:latin typeface="+mj-lt"/>
              </a:rPr>
              <a:t>I n f o r m a t i v o</a:t>
            </a:r>
          </a:p>
          <a:p>
            <a:pPr algn="ctr" eaLnBrk="1" hangingPunct="1">
              <a:lnSpc>
                <a:spcPct val="150000"/>
              </a:lnSpc>
            </a:pPr>
            <a:r>
              <a:rPr lang="es-MX" altLang="es-MX" sz="2400" dirty="0" smtClean="0">
                <a:latin typeface="+mj-lt"/>
              </a:rPr>
              <a:t>E s t é t i c o</a:t>
            </a:r>
          </a:p>
          <a:p>
            <a:pPr algn="ctr" eaLnBrk="1" hangingPunct="1">
              <a:lnSpc>
                <a:spcPct val="150000"/>
              </a:lnSpc>
            </a:pPr>
            <a:r>
              <a:rPr lang="es-MX" altLang="es-MX" sz="2400" dirty="0" smtClean="0">
                <a:latin typeface="+mj-lt"/>
              </a:rPr>
              <a:t>E m o c i o n a l</a:t>
            </a:r>
          </a:p>
          <a:p>
            <a:pPr eaLnBrk="1" hangingPunct="1">
              <a:buFont typeface="Wingdings" pitchFamily="2" charset="2"/>
              <a:buNone/>
            </a:pP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179512" y="4221386"/>
            <a:ext cx="6192688" cy="1583878"/>
          </a:xfrm>
        </p:spPr>
        <p:txBody>
          <a:bodyPr>
            <a:noAutofit/>
          </a:bodyPr>
          <a:lstStyle/>
          <a:p>
            <a:pPr algn="ctr" eaLnBrk="1" hangingPunct="1">
              <a:buFont typeface="Wingdings" pitchFamily="2" charset="2"/>
              <a:buNone/>
            </a:pPr>
            <a:r>
              <a:rPr lang="es-MX" altLang="es-MX" sz="2400" dirty="0" smtClean="0">
                <a:latin typeface="+mj-lt"/>
              </a:rPr>
              <a:t>Sin embargo el doblaje </a:t>
            </a:r>
          </a:p>
          <a:p>
            <a:pPr algn="ctr" eaLnBrk="1" hangingPunct="1">
              <a:buFont typeface="Wingdings" pitchFamily="2" charset="2"/>
              <a:buNone/>
            </a:pPr>
            <a:r>
              <a:rPr lang="es-MX" altLang="es-MX" sz="2400" dirty="0" smtClean="0">
                <a:latin typeface="+mj-lt"/>
              </a:rPr>
              <a:t>es el que afecta más </a:t>
            </a:r>
          </a:p>
          <a:p>
            <a:pPr algn="ctr" eaLnBrk="1" hangingPunct="1">
              <a:buFont typeface="Wingdings" pitchFamily="2" charset="2"/>
              <a:buNone/>
            </a:pPr>
            <a:r>
              <a:rPr lang="es-MX" altLang="es-MX" sz="2400" dirty="0" smtClean="0">
                <a:latin typeface="+mj-lt"/>
              </a:rPr>
              <a:t>la </a:t>
            </a:r>
            <a:r>
              <a:rPr lang="es-MX" altLang="es-MX" sz="2400" i="1" dirty="0" smtClean="0">
                <a:latin typeface="+mj-lt"/>
              </a:rPr>
              <a:t>INTERPRETACIÓN</a:t>
            </a:r>
            <a:r>
              <a:rPr lang="es-MX" altLang="es-MX" sz="2400" dirty="0" smtClean="0">
                <a:latin typeface="+mj-lt"/>
              </a:rPr>
              <a:t>, </a:t>
            </a:r>
          </a:p>
          <a:p>
            <a:pPr algn="ctr" eaLnBrk="1" hangingPunct="1">
              <a:buFont typeface="Wingdings" pitchFamily="2" charset="2"/>
              <a:buNone/>
            </a:pPr>
            <a:r>
              <a:rPr lang="es-MX" altLang="es-MX" sz="2400" dirty="0" smtClean="0">
                <a:latin typeface="+mj-lt"/>
              </a:rPr>
              <a:t>la voz, los silencios y el ritmo.</a:t>
            </a:r>
            <a:endParaRPr lang="es-ES" altLang="es-MX" sz="2400" dirty="0" smtClean="0">
              <a:latin typeface="+mj-lt"/>
            </a:endParaRPr>
          </a:p>
        </p:txBody>
      </p:sp>
      <p:pic>
        <p:nvPicPr>
          <p:cNvPr id="2" name="Imagen 1" descr="g-force00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150050"/>
            <a:ext cx="5782521" cy="38550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1043608" y="1412478"/>
            <a:ext cx="7200800" cy="4536802"/>
          </a:xfrm>
        </p:spPr>
        <p:txBody>
          <a:bodyPr>
            <a:normAutofit/>
          </a:bodyPr>
          <a:lstStyle/>
          <a:p>
            <a:pPr eaLnBrk="1" hangingPunct="1">
              <a:lnSpc>
                <a:spcPct val="120000"/>
              </a:lnSpc>
            </a:pPr>
            <a:r>
              <a:rPr lang="es-MX" altLang="es-MX" sz="2400" dirty="0" smtClean="0">
                <a:latin typeface="+mj-lt"/>
              </a:rPr>
              <a:t>Doblaje y </a:t>
            </a:r>
            <a:r>
              <a:rPr lang="es-MX" altLang="es-MX" sz="2400" dirty="0" err="1" smtClean="0">
                <a:latin typeface="+mj-lt"/>
              </a:rPr>
              <a:t>subtitulación</a:t>
            </a:r>
            <a:r>
              <a:rPr lang="es-MX" altLang="es-MX" sz="2400" dirty="0" smtClean="0">
                <a:latin typeface="+mj-lt"/>
              </a:rPr>
              <a:t>: la traducción implica una transferencia no sólo </a:t>
            </a:r>
            <a:r>
              <a:rPr lang="es-MX" altLang="es-MX" sz="2400" b="1" dirty="0" smtClean="0">
                <a:latin typeface="+mj-lt"/>
              </a:rPr>
              <a:t>lingüística</a:t>
            </a:r>
            <a:r>
              <a:rPr lang="es-MX" altLang="es-MX" sz="2400" dirty="0" smtClean="0">
                <a:latin typeface="+mj-lt"/>
              </a:rPr>
              <a:t>, sino también </a:t>
            </a:r>
            <a:r>
              <a:rPr lang="es-MX" altLang="es-MX" sz="2400" b="1" dirty="0" smtClean="0">
                <a:latin typeface="+mj-lt"/>
              </a:rPr>
              <a:t>cultural</a:t>
            </a:r>
            <a:r>
              <a:rPr lang="es-MX" altLang="es-MX" sz="2400" dirty="0" smtClean="0">
                <a:latin typeface="+mj-lt"/>
              </a:rPr>
              <a:t>.</a:t>
            </a:r>
          </a:p>
          <a:p>
            <a:pPr eaLnBrk="1" hangingPunct="1">
              <a:lnSpc>
                <a:spcPct val="120000"/>
              </a:lnSpc>
            </a:pPr>
            <a:endParaRPr lang="es-MX" altLang="es-MX" sz="2400" dirty="0" smtClean="0">
              <a:latin typeface="+mj-lt"/>
            </a:endParaRPr>
          </a:p>
          <a:p>
            <a:pPr eaLnBrk="1" hangingPunct="1">
              <a:lnSpc>
                <a:spcPct val="120000"/>
              </a:lnSpc>
            </a:pPr>
            <a:r>
              <a:rPr lang="es-MX" altLang="es-MX" sz="2400" dirty="0" smtClean="0">
                <a:latin typeface="+mj-lt"/>
              </a:rPr>
              <a:t>Doblaje y </a:t>
            </a:r>
            <a:r>
              <a:rPr lang="es-MX" altLang="es-MX" sz="2400" dirty="0" err="1" smtClean="0">
                <a:latin typeface="+mj-lt"/>
              </a:rPr>
              <a:t>subtitulación</a:t>
            </a:r>
            <a:r>
              <a:rPr lang="es-MX" altLang="es-MX" sz="2400" dirty="0" smtClean="0">
                <a:latin typeface="+mj-lt"/>
              </a:rPr>
              <a:t>: se recurre a la </a:t>
            </a:r>
            <a:r>
              <a:rPr lang="es-MX" altLang="es-MX" sz="2400" b="1" dirty="0" smtClean="0">
                <a:latin typeface="+mj-lt"/>
              </a:rPr>
              <a:t>adaptación</a:t>
            </a:r>
            <a:r>
              <a:rPr lang="es-MX" altLang="es-MX" sz="2400" dirty="0" smtClean="0">
                <a:latin typeface="+mj-lt"/>
              </a:rPr>
              <a:t> del léxico, de hablas locales, de modismos, estereotipos, etc.</a:t>
            </a: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827585" y="1340768"/>
            <a:ext cx="7344815" cy="3786187"/>
          </a:xfrm>
        </p:spPr>
        <p:txBody>
          <a:bodyPr>
            <a:noAutofit/>
          </a:bodyPr>
          <a:lstStyle/>
          <a:p>
            <a:pPr algn="ctr" eaLnBrk="1" hangingPunct="1"/>
            <a:r>
              <a:rPr lang="es-MX" altLang="es-MX" sz="3200" dirty="0" smtClean="0">
                <a:solidFill>
                  <a:schemeClr val="tx1"/>
                </a:solidFill>
              </a:rPr>
              <a:t>En el proceso traductológico :</a:t>
            </a:r>
            <a:br>
              <a:rPr lang="es-MX" altLang="es-MX" sz="3200" dirty="0" smtClean="0">
                <a:solidFill>
                  <a:schemeClr val="tx1"/>
                </a:solidFill>
              </a:rPr>
            </a:br>
            <a:r>
              <a:rPr lang="es-MX" altLang="es-MX" sz="3200" dirty="0">
                <a:solidFill>
                  <a:schemeClr val="tx1"/>
                </a:solidFill>
              </a:rPr>
              <a:t/>
            </a:r>
            <a:br>
              <a:rPr lang="es-MX" altLang="es-MX" sz="3200" dirty="0">
                <a:solidFill>
                  <a:schemeClr val="tx1"/>
                </a:solidFill>
              </a:rPr>
            </a:br>
            <a:r>
              <a:rPr lang="es-MX" altLang="es-MX" sz="2400" b="0" dirty="0" smtClean="0">
                <a:solidFill>
                  <a:schemeClr val="tx1"/>
                </a:solidFill>
              </a:rPr>
              <a:t>a) traducción conceptual </a:t>
            </a:r>
            <a:br>
              <a:rPr lang="es-MX" altLang="es-MX" sz="2400" b="0" dirty="0" smtClean="0">
                <a:solidFill>
                  <a:schemeClr val="tx1"/>
                </a:solidFill>
              </a:rPr>
            </a:br>
            <a:r>
              <a:rPr lang="es-MX" altLang="es-MX" sz="2400" b="0" dirty="0">
                <a:solidFill>
                  <a:schemeClr val="tx1"/>
                </a:solidFill>
              </a:rPr>
              <a:t/>
            </a:r>
            <a:br>
              <a:rPr lang="es-MX" altLang="es-MX" sz="2400" b="0" dirty="0">
                <a:solidFill>
                  <a:schemeClr val="tx1"/>
                </a:solidFill>
              </a:rPr>
            </a:br>
            <a:r>
              <a:rPr lang="es-MX" altLang="es-MX" sz="2400" b="0" dirty="0" smtClean="0">
                <a:solidFill>
                  <a:schemeClr val="tx1"/>
                </a:solidFill>
              </a:rPr>
              <a:t>b) traducción sincrónica</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7544" y="44624"/>
            <a:ext cx="7772400" cy="1609344"/>
          </a:xfrm>
        </p:spPr>
        <p:txBody>
          <a:bodyPr>
            <a:normAutofit/>
          </a:bodyPr>
          <a:lstStyle/>
          <a:p>
            <a:pPr eaLnBrk="1" hangingPunct="1"/>
            <a:r>
              <a:rPr lang="es-MX" altLang="es-MX" dirty="0" smtClean="0">
                <a:solidFill>
                  <a:schemeClr val="accent2">
                    <a:lumMod val="75000"/>
                  </a:schemeClr>
                </a:solidFill>
                <a:effectLst>
                  <a:outerShdw blurRad="38100" dist="38100" dir="2700000" algn="tl">
                    <a:srgbClr val="000000">
                      <a:alpha val="43137"/>
                    </a:srgbClr>
                  </a:outerShdw>
                </a:effectLst>
              </a:rPr>
              <a:t>Criterios importantes en la traducción para el doblaje:</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sp>
        <p:nvSpPr>
          <p:cNvPr id="59395" name="Rectangle 3"/>
          <p:cNvSpPr>
            <a:spLocks noGrp="1" noChangeArrowheads="1"/>
          </p:cNvSpPr>
          <p:nvPr>
            <p:ph idx="1"/>
          </p:nvPr>
        </p:nvSpPr>
        <p:spPr>
          <a:xfrm>
            <a:off x="457200" y="1916832"/>
            <a:ext cx="8075240" cy="4209331"/>
          </a:xfrm>
        </p:spPr>
        <p:txBody>
          <a:bodyPr>
            <a:noAutofit/>
          </a:bodyPr>
          <a:lstStyle/>
          <a:p>
            <a:pPr marL="457200" lvl="0" indent="-457200">
              <a:lnSpc>
                <a:spcPct val="80000"/>
              </a:lnSpc>
              <a:buClr>
                <a:srgbClr val="967E96"/>
              </a:buClr>
              <a:buFont typeface="+mj-lt"/>
              <a:buAutoNum type="alphaLcPeriod"/>
            </a:pPr>
            <a:r>
              <a:rPr lang="es-MX" altLang="es-MX" sz="2400" dirty="0">
                <a:solidFill>
                  <a:prstClr val="black"/>
                </a:solidFill>
                <a:latin typeface="Century Gothic"/>
              </a:rPr>
              <a:t>Texto subordinado a la imagen.</a:t>
            </a:r>
          </a:p>
          <a:p>
            <a:pPr marL="457200" lvl="0" indent="-457200">
              <a:lnSpc>
                <a:spcPct val="80000"/>
              </a:lnSpc>
              <a:buClr>
                <a:srgbClr val="967E96"/>
              </a:buClr>
              <a:buFont typeface="+mj-lt"/>
              <a:buAutoNum type="alphaLcPeriod"/>
            </a:pPr>
            <a:r>
              <a:rPr lang="es-MX" altLang="es-MX" sz="2400" dirty="0">
                <a:solidFill>
                  <a:prstClr val="black"/>
                </a:solidFill>
                <a:latin typeface="Century Gothic"/>
              </a:rPr>
              <a:t>Traducción idiomática y fiel al contenido.</a:t>
            </a:r>
          </a:p>
          <a:p>
            <a:pPr marL="457200" lvl="0" indent="-457200">
              <a:lnSpc>
                <a:spcPct val="80000"/>
              </a:lnSpc>
              <a:buClr>
                <a:srgbClr val="967E96"/>
              </a:buClr>
              <a:buFont typeface="+mj-lt"/>
              <a:buAutoNum type="alphaLcPeriod"/>
            </a:pPr>
            <a:r>
              <a:rPr lang="es-MX" altLang="es-MX" sz="2400" dirty="0">
                <a:solidFill>
                  <a:prstClr val="black"/>
                </a:solidFill>
                <a:latin typeface="Century Gothic"/>
              </a:rPr>
              <a:t>Subordinada a los tiempos de los diálogos originales</a:t>
            </a:r>
            <a:r>
              <a:rPr lang="es-MX" altLang="es-MX" sz="2400" dirty="0" smtClean="0">
                <a:solidFill>
                  <a:prstClr val="black"/>
                </a:solidFill>
                <a:latin typeface="Century Gothic"/>
              </a:rPr>
              <a:t>.</a:t>
            </a:r>
            <a:endParaRPr lang="es-MX" altLang="es-MX" sz="2400" dirty="0" smtClean="0">
              <a:latin typeface="+mj-lt"/>
            </a:endParaRPr>
          </a:p>
          <a:p>
            <a:pPr marL="457200" indent="-457200" eaLnBrk="1" hangingPunct="1">
              <a:lnSpc>
                <a:spcPct val="80000"/>
              </a:lnSpc>
              <a:buFont typeface="+mj-lt"/>
              <a:buAutoNum type="alphaLcPeriod"/>
            </a:pPr>
            <a:r>
              <a:rPr lang="es-MX" altLang="es-MX" sz="2400" dirty="0" smtClean="0">
                <a:latin typeface="+mj-lt"/>
              </a:rPr>
              <a:t>Lengua oral, estándar y adecuada.</a:t>
            </a:r>
          </a:p>
          <a:p>
            <a:pPr marL="457200" indent="-457200" eaLnBrk="1" hangingPunct="1">
              <a:lnSpc>
                <a:spcPct val="80000"/>
              </a:lnSpc>
              <a:buFont typeface="+mj-lt"/>
              <a:buAutoNum type="alphaLcPeriod"/>
            </a:pPr>
            <a:r>
              <a:rPr lang="es-MX" altLang="es-MX" sz="2400" dirty="0">
                <a:latin typeface="+mj-lt"/>
              </a:rPr>
              <a:t>O</a:t>
            </a:r>
            <a:r>
              <a:rPr lang="es-MX" altLang="es-MX" sz="2400" dirty="0" smtClean="0">
                <a:latin typeface="+mj-lt"/>
              </a:rPr>
              <a:t>ralidad no espontánea. </a:t>
            </a:r>
          </a:p>
          <a:p>
            <a:pPr marL="457200" indent="-457200" eaLnBrk="1" hangingPunct="1">
              <a:lnSpc>
                <a:spcPct val="80000"/>
              </a:lnSpc>
              <a:buFont typeface="+mj-lt"/>
              <a:buAutoNum type="alphaLcPeriod"/>
            </a:pPr>
            <a:r>
              <a:rPr lang="es-MX" altLang="es-MX" sz="2400" dirty="0">
                <a:latin typeface="+mj-lt"/>
              </a:rPr>
              <a:t>R</a:t>
            </a:r>
            <a:r>
              <a:rPr lang="es-MX" altLang="es-MX" sz="2400" dirty="0" smtClean="0">
                <a:latin typeface="+mj-lt"/>
              </a:rPr>
              <a:t>espetar registros según el contexto histórico y social.</a:t>
            </a:r>
          </a:p>
          <a:p>
            <a:pPr marL="457200" indent="-457200" eaLnBrk="1" hangingPunct="1">
              <a:lnSpc>
                <a:spcPct val="80000"/>
              </a:lnSpc>
              <a:buFont typeface="+mj-lt"/>
              <a:buAutoNum type="alphaLcPeriod"/>
            </a:pP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9395">
                                            <p:txEl>
                                              <p:pRg st="1" end="1"/>
                                            </p:txEl>
                                          </p:spTgt>
                                        </p:tgtEl>
                                        <p:attrNameLst>
                                          <p:attrName>style.visibility</p:attrName>
                                        </p:attrNameLst>
                                      </p:cBhvr>
                                      <p:to>
                                        <p:strVal val="visible"/>
                                      </p:to>
                                    </p:set>
                                    <p:anim calcmode="lin" valueType="num">
                                      <p:cBhvr additive="base">
                                        <p:cTn id="13" dur="5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9395">
                                            <p:txEl>
                                              <p:pRg st="2" end="2"/>
                                            </p:txEl>
                                          </p:spTgt>
                                        </p:tgtEl>
                                        <p:attrNameLst>
                                          <p:attrName>style.visibility</p:attrName>
                                        </p:attrNameLst>
                                      </p:cBhvr>
                                      <p:to>
                                        <p:strVal val="visible"/>
                                      </p:to>
                                    </p:set>
                                    <p:anim calcmode="lin" valueType="num">
                                      <p:cBhvr additive="base">
                                        <p:cTn id="19" dur="5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9395">
                                            <p:txEl>
                                              <p:pRg st="3" end="3"/>
                                            </p:txEl>
                                          </p:spTgt>
                                        </p:tgtEl>
                                        <p:attrNameLst>
                                          <p:attrName>style.visibility</p:attrName>
                                        </p:attrNameLst>
                                      </p:cBhvr>
                                      <p:to>
                                        <p:strVal val="visible"/>
                                      </p:to>
                                    </p:set>
                                    <p:anim calcmode="lin" valueType="num">
                                      <p:cBhvr additive="base">
                                        <p:cTn id="25" dur="5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93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9395">
                                            <p:txEl>
                                              <p:pRg st="4" end="4"/>
                                            </p:txEl>
                                          </p:spTgt>
                                        </p:tgtEl>
                                        <p:attrNameLst>
                                          <p:attrName>style.visibility</p:attrName>
                                        </p:attrNameLst>
                                      </p:cBhvr>
                                      <p:to>
                                        <p:strVal val="visible"/>
                                      </p:to>
                                    </p:set>
                                    <p:anim calcmode="lin" valueType="num">
                                      <p:cBhvr additive="base">
                                        <p:cTn id="31"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9395">
                                            <p:txEl>
                                              <p:pRg st="5" end="5"/>
                                            </p:txEl>
                                          </p:spTgt>
                                        </p:tgtEl>
                                        <p:attrNameLst>
                                          <p:attrName>style.visibility</p:attrName>
                                        </p:attrNameLst>
                                      </p:cBhvr>
                                      <p:to>
                                        <p:strVal val="visible"/>
                                      </p:to>
                                    </p:set>
                                    <p:anim calcmode="lin" valueType="num">
                                      <p:cBhvr additive="base">
                                        <p:cTn id="37" dur="5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939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Grp="1" noChangeArrowheads="1"/>
          </p:cNvSpPr>
          <p:nvPr>
            <p:ph type="title"/>
          </p:nvPr>
        </p:nvSpPr>
        <p:spPr>
          <a:xfrm>
            <a:off x="685800" y="44624"/>
            <a:ext cx="7772400" cy="1296144"/>
          </a:xfrm>
          <a:noFill/>
        </p:spPr>
        <p:txBody>
          <a:bodyPr>
            <a:normAutofit/>
          </a:bodyPr>
          <a:lstStyle/>
          <a:p>
            <a:pPr algn="ctr"/>
            <a:r>
              <a:rPr lang="es-MX" altLang="es-MX" dirty="0" smtClean="0">
                <a:solidFill>
                  <a:schemeClr val="accent2">
                    <a:lumMod val="75000"/>
                  </a:schemeClr>
                </a:solidFill>
                <a:effectLst>
                  <a:outerShdw blurRad="38100" dist="38100" dir="2700000" algn="tl">
                    <a:srgbClr val="000000">
                      <a:alpha val="43137"/>
                    </a:srgbClr>
                  </a:outerShdw>
                </a:effectLst>
              </a:rPr>
              <a:t>¿Por qué algunas personas </a:t>
            </a:r>
            <a:r>
              <a:rPr lang="es-MX" altLang="es-MX" dirty="0">
                <a:solidFill>
                  <a:schemeClr val="accent2">
                    <a:lumMod val="75000"/>
                  </a:schemeClr>
                </a:solidFill>
                <a:effectLst>
                  <a:outerShdw blurRad="38100" dist="38100" dir="2700000" algn="tl">
                    <a:srgbClr val="000000">
                      <a:alpha val="43137"/>
                    </a:srgbClr>
                  </a:outerShdw>
                </a:effectLst>
              </a:rPr>
              <a:t>prefieren el </a:t>
            </a:r>
            <a:r>
              <a:rPr lang="es-MX" altLang="es-MX" dirty="0" smtClean="0">
                <a:solidFill>
                  <a:schemeClr val="accent2">
                    <a:lumMod val="75000"/>
                  </a:schemeClr>
                </a:solidFill>
                <a:effectLst>
                  <a:outerShdw blurRad="38100" dist="38100" dir="2700000" algn="tl">
                    <a:srgbClr val="000000">
                      <a:alpha val="43137"/>
                    </a:srgbClr>
                  </a:outerShdw>
                </a:effectLst>
              </a:rPr>
              <a:t>doblaje?</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sp>
        <p:nvSpPr>
          <p:cNvPr id="45059" name="Rectangle 3"/>
          <p:cNvSpPr>
            <a:spLocks noGrp="1" noChangeArrowheads="1"/>
          </p:cNvSpPr>
          <p:nvPr>
            <p:ph idx="1"/>
          </p:nvPr>
        </p:nvSpPr>
        <p:spPr>
          <a:xfrm>
            <a:off x="179512" y="1556792"/>
            <a:ext cx="8775576" cy="5000625"/>
          </a:xfrm>
        </p:spPr>
        <p:txBody>
          <a:bodyPr>
            <a:noAutofit/>
          </a:bodyPr>
          <a:lstStyle/>
          <a:p>
            <a:pPr marL="457200" indent="-457200" eaLnBrk="1" hangingPunct="1">
              <a:lnSpc>
                <a:spcPct val="100000"/>
              </a:lnSpc>
              <a:buFont typeface="+mj-lt"/>
              <a:buAutoNum type="arabicPeriod"/>
            </a:pPr>
            <a:r>
              <a:rPr lang="es-ES" altLang="es-MX" sz="2400" dirty="0" smtClean="0">
                <a:latin typeface="+mj-lt"/>
              </a:rPr>
              <a:t>Alienta el mayor abandono a la experiencia narrativa del cine.</a:t>
            </a:r>
          </a:p>
          <a:p>
            <a:pPr marL="457200" indent="-457200" eaLnBrk="1" hangingPunct="1">
              <a:lnSpc>
                <a:spcPct val="100000"/>
              </a:lnSpc>
              <a:buFont typeface="+mj-lt"/>
              <a:buAutoNum type="arabicPeriod"/>
            </a:pPr>
            <a:r>
              <a:rPr lang="es-ES" altLang="es-MX" sz="2400" dirty="0">
                <a:latin typeface="+mj-lt"/>
              </a:rPr>
              <a:t>M</a:t>
            </a:r>
            <a:r>
              <a:rPr lang="es-ES" altLang="es-MX" sz="2400" dirty="0" smtClean="0">
                <a:latin typeface="+mj-lt"/>
              </a:rPr>
              <a:t>ayor rapidez en la descodificación de contenidos verbales mediante la percepción auditiva con la lectura de los subtítulos.</a:t>
            </a:r>
          </a:p>
          <a:p>
            <a:pPr marL="457200" indent="-457200" eaLnBrk="1" hangingPunct="1">
              <a:lnSpc>
                <a:spcPct val="100000"/>
              </a:lnSpc>
              <a:buFont typeface="+mj-lt"/>
              <a:buAutoNum type="arabicPeriod"/>
            </a:pPr>
            <a:r>
              <a:rPr lang="es-ES" altLang="es-MX" sz="2400" dirty="0">
                <a:latin typeface="+mj-lt"/>
              </a:rPr>
              <a:t>P</a:t>
            </a:r>
            <a:r>
              <a:rPr lang="es-ES" altLang="es-MX" sz="2400" dirty="0" smtClean="0">
                <a:latin typeface="+mj-lt"/>
              </a:rPr>
              <a:t>ercepción más íntegra y reposada de las imágenes.</a:t>
            </a:r>
            <a:endParaRPr lang="en-GB" altLang="es-MX" sz="2400" dirty="0" smtClean="0">
              <a:latin typeface="+mj-lt"/>
            </a:endParaRPr>
          </a:p>
          <a:p>
            <a:pPr marL="457200" indent="-457200" eaLnBrk="1" hangingPunct="1">
              <a:lnSpc>
                <a:spcPct val="100000"/>
              </a:lnSpc>
              <a:buFont typeface="+mj-lt"/>
              <a:buAutoNum type="arabicPeriod"/>
            </a:pPr>
            <a:r>
              <a:rPr lang="es-ES" altLang="es-MX" sz="2400" dirty="0" smtClean="0">
                <a:latin typeface="+mj-lt"/>
              </a:rPr>
              <a:t>Las voces dobladoras son verdaderos entes acústicos al identificar los receptores su causa en los actores en pantalla. </a:t>
            </a:r>
            <a:endParaRPr lang="en-GB" altLang="es-MX" sz="2400" dirty="0" smtClean="0">
              <a:latin typeface="+mj-lt"/>
            </a:endParaRPr>
          </a:p>
          <a:p>
            <a:pPr marL="457200" indent="-457200" eaLnBrk="1" hangingPunct="1">
              <a:lnSpc>
                <a:spcPct val="100000"/>
              </a:lnSpc>
              <a:buFont typeface="+mj-lt"/>
              <a:buAutoNum type="arabicPeriod"/>
            </a:pPr>
            <a:r>
              <a:rPr lang="es-ES" altLang="es-MX" sz="2400" dirty="0">
                <a:latin typeface="+mj-lt"/>
              </a:rPr>
              <a:t>M</a:t>
            </a:r>
            <a:r>
              <a:rPr lang="es-ES" altLang="es-MX" sz="2400" dirty="0" smtClean="0">
                <a:latin typeface="+mj-lt"/>
              </a:rPr>
              <a:t>isma voz dobladora a cada actor/actriz es un factor decisivo de eficacia en la recepción del doblaje. </a:t>
            </a:r>
          </a:p>
          <a:p>
            <a:pPr marL="457200" indent="-457200" eaLnBrk="1" hangingPunct="1">
              <a:lnSpc>
                <a:spcPct val="100000"/>
              </a:lnSpc>
              <a:buFont typeface="+mj-lt"/>
              <a:buAutoNum type="arabicPeriod"/>
            </a:pP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checkerboard(across)">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checkerboard(across)">
                                      <p:cBhvr>
                                        <p:cTn id="12" dur="500"/>
                                        <p:tgtEl>
                                          <p:spTgt spid="450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Effect transition="in" filter="checkerboard(across)">
                                      <p:cBhvr>
                                        <p:cTn id="17" dur="500"/>
                                        <p:tgtEl>
                                          <p:spTgt spid="450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Effect transition="in" filter="checkerboard(across)">
                                      <p:cBhvr>
                                        <p:cTn id="22" dur="500"/>
                                        <p:tgtEl>
                                          <p:spTgt spid="4505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5059">
                                            <p:txEl>
                                              <p:pRg st="4" end="4"/>
                                            </p:txEl>
                                          </p:spTgt>
                                        </p:tgtEl>
                                        <p:attrNameLst>
                                          <p:attrName>style.visibility</p:attrName>
                                        </p:attrNameLst>
                                      </p:cBhvr>
                                      <p:to>
                                        <p:strVal val="visible"/>
                                      </p:to>
                                    </p:set>
                                    <p:animEffect transition="in" filter="checkerboard(across)">
                                      <p:cBhvr>
                                        <p:cTn id="27" dur="500"/>
                                        <p:tgtEl>
                                          <p:spTgt spid="450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32656"/>
            <a:ext cx="7772400" cy="1609344"/>
          </a:xfrm>
        </p:spPr>
        <p:txBody>
          <a:bodyPr>
            <a:normAutofit/>
          </a:bodyPr>
          <a:lstStyle/>
          <a:p>
            <a:pPr eaLnBrk="1" hangingPunct="1"/>
            <a:r>
              <a:rPr lang="es-ES" altLang="es-MX" dirty="0" smtClean="0">
                <a:solidFill>
                  <a:schemeClr val="accent2">
                    <a:lumMod val="75000"/>
                  </a:schemeClr>
                </a:solidFill>
                <a:effectLst>
                  <a:outerShdw blurRad="38100" dist="38100" dir="2700000" algn="tl">
                    <a:srgbClr val="000000">
                      <a:alpha val="43137"/>
                    </a:srgbClr>
                  </a:outerShdw>
                </a:effectLst>
              </a:rPr>
              <a:t>Temas centrales en la traducción para el doblaje</a:t>
            </a:r>
          </a:p>
        </p:txBody>
      </p:sp>
      <p:sp>
        <p:nvSpPr>
          <p:cNvPr id="15363" name="Rectangle 3"/>
          <p:cNvSpPr>
            <a:spLocks noGrp="1" noChangeArrowheads="1"/>
          </p:cNvSpPr>
          <p:nvPr>
            <p:ph idx="1"/>
          </p:nvPr>
        </p:nvSpPr>
        <p:spPr>
          <a:xfrm>
            <a:off x="539750" y="2017713"/>
            <a:ext cx="8064698" cy="4114800"/>
          </a:xfrm>
        </p:spPr>
        <p:txBody>
          <a:bodyPr>
            <a:normAutofit/>
          </a:bodyPr>
          <a:lstStyle/>
          <a:p>
            <a:pPr eaLnBrk="1" hangingPunct="1">
              <a:buFont typeface="Wingdings" pitchFamily="2" charset="2"/>
              <a:buNone/>
            </a:pPr>
            <a:r>
              <a:rPr lang="es-ES" altLang="es-MX" sz="2400" dirty="0" smtClean="0">
                <a:latin typeface="+mj-lt"/>
              </a:rPr>
              <a:t>Según Mayoral Asensio (2001), dentro de los principales aspectos que ocupan (y preocupan) a los estudiosos y a los practicantes de la traducción audiovisual, están:</a:t>
            </a:r>
          </a:p>
          <a:p>
            <a:pPr marL="514350" indent="-514350" eaLnBrk="1" hangingPunct="1">
              <a:buFont typeface="Wingdings" pitchFamily="2" charset="2"/>
              <a:buAutoNum type="arabicPeriod"/>
            </a:pPr>
            <a:r>
              <a:rPr lang="es-ES" altLang="es-MX" sz="2400" dirty="0" smtClean="0">
                <a:latin typeface="+mj-lt"/>
              </a:rPr>
              <a:t>Las variantes lingüísticas</a:t>
            </a:r>
          </a:p>
          <a:p>
            <a:pPr marL="514350" indent="-514350" eaLnBrk="1" hangingPunct="1">
              <a:buFont typeface="Wingdings" pitchFamily="2" charset="2"/>
              <a:buAutoNum type="arabicPeriod"/>
            </a:pPr>
            <a:r>
              <a:rPr lang="es-ES" altLang="es-MX" sz="2400" dirty="0" smtClean="0">
                <a:latin typeface="+mj-lt"/>
              </a:rPr>
              <a:t>El humor</a:t>
            </a:r>
          </a:p>
          <a:p>
            <a:pPr marL="514350" indent="-514350" eaLnBrk="1" hangingPunct="1">
              <a:buFont typeface="Wingdings" pitchFamily="2" charset="2"/>
              <a:buAutoNum type="arabicPeriod"/>
            </a:pPr>
            <a:r>
              <a:rPr lang="es-ES" altLang="es-MX" sz="2400" dirty="0" smtClean="0">
                <a:latin typeface="+mj-lt"/>
              </a:rPr>
              <a:t>La cultura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91464"/>
            <a:ext cx="6980312" cy="1609344"/>
          </a:xfrm>
        </p:spPr>
        <p:txBody>
          <a:bodyPr>
            <a:normAutofit/>
          </a:bodyPr>
          <a:lstStyle/>
          <a:p>
            <a:r>
              <a:rPr lang="es-MX" sz="3200" b="0" dirty="0" smtClean="0">
                <a:effectLst>
                  <a:outerShdw blurRad="38100" dist="38100" dir="2700000" algn="tl">
                    <a:srgbClr val="000000">
                      <a:alpha val="43137"/>
                    </a:srgbClr>
                  </a:outerShdw>
                </a:effectLst>
              </a:rPr>
              <a:t>Doblaje y subtitulación del inglés</a:t>
            </a:r>
            <a:endParaRPr lang="es-MX" sz="3200" b="0"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832048" y="3429000"/>
            <a:ext cx="7772400" cy="2782544"/>
          </a:xfrm>
        </p:spPr>
        <p:txBody>
          <a:bodyPr>
            <a:normAutofit/>
          </a:bodyPr>
          <a:lstStyle/>
          <a:p>
            <a:pPr>
              <a:buFont typeface="Wingdings" panose="05000000000000000000" pitchFamily="2" charset="2"/>
              <a:buChar char="Ø"/>
            </a:pPr>
            <a:r>
              <a:rPr lang="es-MX" sz="2400" dirty="0" smtClean="0">
                <a:effectLst>
                  <a:outerShdw blurRad="38100" dist="38100" dir="2700000" algn="tl">
                    <a:srgbClr val="000000">
                      <a:alpha val="43137"/>
                    </a:srgbClr>
                  </a:outerShdw>
                </a:effectLst>
                <a:latin typeface="+mj-lt"/>
              </a:rPr>
              <a:t>Propósito general de la Unidad de Aprendizaje: </a:t>
            </a:r>
          </a:p>
          <a:p>
            <a:pPr marL="36576" indent="0">
              <a:buNone/>
            </a:pPr>
            <a:r>
              <a:rPr lang="es-MX" sz="2400" dirty="0" smtClean="0">
                <a:latin typeface="+mj-lt"/>
              </a:rPr>
              <a:t>Conocer </a:t>
            </a:r>
            <a:r>
              <a:rPr lang="es-MX" sz="2400" dirty="0">
                <a:latin typeface="+mj-lt"/>
              </a:rPr>
              <a:t>y aplicar los distintos procedimientos y tecnologías utilizados en el doblaje y la </a:t>
            </a:r>
            <a:r>
              <a:rPr lang="es-MX" sz="2400" dirty="0" err="1" smtClean="0">
                <a:latin typeface="+mj-lt"/>
              </a:rPr>
              <a:t>subtitulación</a:t>
            </a:r>
            <a:r>
              <a:rPr lang="es-MX" sz="2400" dirty="0" smtClean="0">
                <a:latin typeface="+mj-lt"/>
              </a:rPr>
              <a:t> de </a:t>
            </a:r>
            <a:r>
              <a:rPr lang="es-MX" sz="2400" dirty="0">
                <a:latin typeface="+mj-lt"/>
              </a:rPr>
              <a:t>diversos tipos de material fílmico</a:t>
            </a:r>
            <a:r>
              <a:rPr lang="es-MX" sz="2400" dirty="0" smtClean="0">
                <a:latin typeface="+mj-lt"/>
              </a:rPr>
              <a:t>.</a:t>
            </a:r>
          </a:p>
        </p:txBody>
      </p:sp>
      <p:graphicFrame>
        <p:nvGraphicFramePr>
          <p:cNvPr id="4" name="3 Tabla"/>
          <p:cNvGraphicFramePr>
            <a:graphicFrameLocks noGrp="1"/>
          </p:cNvGraphicFramePr>
          <p:nvPr>
            <p:extLst>
              <p:ext uri="{D42A27DB-BD31-4B8C-83A1-F6EECF244321}">
                <p14:modId xmlns:p14="http://schemas.microsoft.com/office/powerpoint/2010/main" val="2821239150"/>
              </p:ext>
            </p:extLst>
          </p:nvPr>
        </p:nvGraphicFramePr>
        <p:xfrm>
          <a:off x="35496" y="1412776"/>
          <a:ext cx="9036495" cy="1543187"/>
        </p:xfrm>
        <a:graphic>
          <a:graphicData uri="http://schemas.openxmlformats.org/drawingml/2006/table">
            <a:tbl>
              <a:tblPr firstRow="1" firstCol="1" lastRow="1" lastCol="1" bandRow="1" bandCol="1">
                <a:tableStyleId>{8A107856-5554-42FB-B03E-39F5DBC370BA}</a:tableStyleId>
              </a:tblPr>
              <a:tblGrid>
                <a:gridCol w="842384"/>
                <a:gridCol w="957816"/>
                <a:gridCol w="1008112"/>
                <a:gridCol w="864096"/>
                <a:gridCol w="864096"/>
                <a:gridCol w="1224136"/>
                <a:gridCol w="1224136"/>
                <a:gridCol w="1080120"/>
                <a:gridCol w="971599"/>
              </a:tblGrid>
              <a:tr h="1152128">
                <a:tc>
                  <a:txBody>
                    <a:bodyPr/>
                    <a:lstStyle/>
                    <a:p>
                      <a:pPr algn="ctr">
                        <a:lnSpc>
                          <a:spcPts val="1800"/>
                        </a:lnSpc>
                        <a:spcAft>
                          <a:spcPts val="0"/>
                        </a:spcAft>
                      </a:pPr>
                      <a:r>
                        <a:rPr lang="es-MX" sz="1400" b="0" dirty="0" smtClean="0">
                          <a:effectLst/>
                          <a:latin typeface="+mj-lt"/>
                        </a:rPr>
                        <a:t>Clave</a:t>
                      </a:r>
                      <a:r>
                        <a:rPr lang="es-ES" sz="1400" b="0" dirty="0">
                          <a:effectLst/>
                          <a:latin typeface="+mj-lt"/>
                        </a:rPr>
                        <a:t> </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_tradnl" sz="1400" b="0" dirty="0">
                          <a:effectLst/>
                          <a:latin typeface="+mj-lt"/>
                        </a:rPr>
                        <a:t>Horas de </a:t>
                      </a:r>
                      <a:r>
                        <a:rPr lang="es-ES_tradnl" sz="1400" b="0" dirty="0" smtClean="0">
                          <a:effectLst/>
                          <a:latin typeface="+mj-lt"/>
                        </a:rPr>
                        <a:t>teoría</a:t>
                      </a:r>
                      <a:r>
                        <a:rPr lang="es-ES" sz="1400" b="0" dirty="0">
                          <a:effectLst/>
                          <a:latin typeface="+mj-lt"/>
                        </a:rPr>
                        <a:t> </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_tradnl" sz="1400" b="0" dirty="0">
                          <a:effectLst/>
                          <a:latin typeface="+mj-lt"/>
                        </a:rPr>
                        <a:t>Horas de práctica</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400" b="0" dirty="0">
                          <a:effectLst/>
                          <a:latin typeface="+mj-lt"/>
                        </a:rPr>
                        <a:t>Total de </a:t>
                      </a:r>
                      <a:r>
                        <a:rPr lang="es-ES" sz="1400" b="0" dirty="0" smtClean="0">
                          <a:effectLst/>
                          <a:latin typeface="+mj-lt"/>
                        </a:rPr>
                        <a:t>horas</a:t>
                      </a:r>
                      <a:endParaRPr lang="es-MX" sz="1400" b="0" dirty="0">
                        <a:effectLst/>
                        <a:latin typeface="+mj-lt"/>
                      </a:endParaRPr>
                    </a:p>
                  </a:txBody>
                  <a:tcPr marL="57871" marR="57871" marT="0" marB="0" anchor="ctr"/>
                </a:tc>
                <a:tc>
                  <a:txBody>
                    <a:bodyPr/>
                    <a:lstStyle/>
                    <a:p>
                      <a:pPr algn="ctr">
                        <a:lnSpc>
                          <a:spcPts val="1800"/>
                        </a:lnSpc>
                        <a:spcAft>
                          <a:spcPts val="0"/>
                        </a:spcAft>
                      </a:pPr>
                      <a:r>
                        <a:rPr lang="es-ES_tradnl" sz="1400" b="0" dirty="0">
                          <a:effectLst/>
                          <a:latin typeface="+mj-lt"/>
                        </a:rPr>
                        <a:t>Créditos</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endParaRPr lang="es-MX" sz="1400" b="0" dirty="0" smtClean="0">
                        <a:effectLst/>
                        <a:latin typeface="+mj-lt"/>
                      </a:endParaRPr>
                    </a:p>
                    <a:p>
                      <a:pPr algn="ctr">
                        <a:lnSpc>
                          <a:spcPts val="1800"/>
                        </a:lnSpc>
                        <a:spcAft>
                          <a:spcPts val="0"/>
                        </a:spcAft>
                      </a:pPr>
                      <a:r>
                        <a:rPr lang="es-MX" sz="1400" b="0" dirty="0" smtClean="0">
                          <a:effectLst/>
                          <a:latin typeface="+mj-lt"/>
                        </a:rPr>
                        <a:t>Tipo </a:t>
                      </a:r>
                      <a:r>
                        <a:rPr lang="es-MX" sz="1400" b="0" dirty="0">
                          <a:effectLst/>
                          <a:latin typeface="+mj-lt"/>
                        </a:rPr>
                        <a:t>de Unidad de Aprendizaje</a:t>
                      </a:r>
                      <a:endParaRPr lang="es-MX" sz="1400" b="0" dirty="0">
                        <a:effectLst/>
                        <a:latin typeface="+mj-lt"/>
                        <a:ea typeface="Times New Roman"/>
                      </a:endParaRPr>
                    </a:p>
                  </a:txBody>
                  <a:tcPr marL="57871" marR="57871" marT="0" marB="0"/>
                </a:tc>
                <a:tc>
                  <a:txBody>
                    <a:bodyPr/>
                    <a:lstStyle/>
                    <a:p>
                      <a:pPr algn="ctr">
                        <a:lnSpc>
                          <a:spcPts val="1800"/>
                        </a:lnSpc>
                        <a:spcAft>
                          <a:spcPts val="0"/>
                        </a:spcAft>
                      </a:pPr>
                      <a:endParaRPr lang="es-ES" sz="1400" b="0" dirty="0" smtClean="0">
                        <a:effectLst/>
                        <a:latin typeface="+mj-lt"/>
                      </a:endParaRPr>
                    </a:p>
                    <a:p>
                      <a:pPr algn="ctr">
                        <a:lnSpc>
                          <a:spcPts val="1800"/>
                        </a:lnSpc>
                        <a:spcAft>
                          <a:spcPts val="0"/>
                        </a:spcAft>
                      </a:pPr>
                      <a:r>
                        <a:rPr lang="es-ES" sz="1400" b="0" dirty="0" smtClean="0">
                          <a:effectLst/>
                          <a:latin typeface="+mj-lt"/>
                        </a:rPr>
                        <a:t>Carácter </a:t>
                      </a:r>
                      <a:r>
                        <a:rPr lang="es-ES" sz="1400" b="0" dirty="0">
                          <a:effectLst/>
                          <a:latin typeface="+mj-lt"/>
                        </a:rPr>
                        <a:t>de la Unidad de Aprendizaje</a:t>
                      </a:r>
                      <a:endParaRPr lang="es-MX" sz="1400" b="0" dirty="0">
                        <a:effectLst/>
                        <a:latin typeface="+mj-lt"/>
                        <a:ea typeface="Times New Roman"/>
                      </a:endParaRPr>
                    </a:p>
                  </a:txBody>
                  <a:tcPr marL="57871" marR="57871" marT="0" marB="0"/>
                </a:tc>
                <a:tc>
                  <a:txBody>
                    <a:bodyPr/>
                    <a:lstStyle/>
                    <a:p>
                      <a:pPr algn="ctr">
                        <a:lnSpc>
                          <a:spcPts val="1800"/>
                        </a:lnSpc>
                        <a:spcAft>
                          <a:spcPts val="0"/>
                        </a:spcAft>
                      </a:pPr>
                      <a:r>
                        <a:rPr lang="es-MX" sz="1400" b="0" dirty="0">
                          <a:effectLst/>
                          <a:latin typeface="+mj-lt"/>
                        </a:rPr>
                        <a:t>Núcleo de formación</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200" b="0" dirty="0">
                          <a:effectLst/>
                          <a:latin typeface="+mj-lt"/>
                        </a:rPr>
                        <a:t>Modalidad</a:t>
                      </a:r>
                      <a:endParaRPr lang="es-MX" sz="1200" b="0" dirty="0">
                        <a:effectLst/>
                        <a:latin typeface="+mj-lt"/>
                        <a:ea typeface="Times New Roman"/>
                      </a:endParaRPr>
                    </a:p>
                  </a:txBody>
                  <a:tcPr marL="57871" marR="57871" marT="0" marB="0" anchor="ctr"/>
                </a:tc>
              </a:tr>
              <a:tr h="391059">
                <a:tc>
                  <a:txBody>
                    <a:bodyPr/>
                    <a:lstStyle/>
                    <a:p>
                      <a:pPr algn="ctr">
                        <a:lnSpc>
                          <a:spcPts val="1800"/>
                        </a:lnSpc>
                        <a:spcAft>
                          <a:spcPts val="0"/>
                        </a:spcAft>
                      </a:pPr>
                      <a:r>
                        <a:rPr lang="es-ES" sz="1400" b="0" dirty="0">
                          <a:effectLst/>
                          <a:latin typeface="+mj-lt"/>
                        </a:rPr>
                        <a:t>L00182</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400" b="0">
                          <a:effectLst/>
                          <a:latin typeface="+mj-lt"/>
                        </a:rPr>
                        <a:t>4</a:t>
                      </a:r>
                      <a:endParaRPr lang="es-MX" sz="1400" b="0">
                        <a:effectLst/>
                        <a:latin typeface="+mj-lt"/>
                        <a:ea typeface="Times New Roman"/>
                      </a:endParaRPr>
                    </a:p>
                  </a:txBody>
                  <a:tcPr marL="57871" marR="57871" marT="0" marB="0" anchor="ctr"/>
                </a:tc>
                <a:tc>
                  <a:txBody>
                    <a:bodyPr/>
                    <a:lstStyle/>
                    <a:p>
                      <a:pPr algn="ctr">
                        <a:lnSpc>
                          <a:spcPts val="1800"/>
                        </a:lnSpc>
                        <a:spcAft>
                          <a:spcPts val="0"/>
                        </a:spcAft>
                      </a:pPr>
                      <a:r>
                        <a:rPr lang="es-ES" sz="1400" b="0" dirty="0">
                          <a:effectLst/>
                          <a:latin typeface="+mj-lt"/>
                        </a:rPr>
                        <a:t>0</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400" b="0">
                          <a:effectLst/>
                          <a:latin typeface="+mj-lt"/>
                        </a:rPr>
                        <a:t>4</a:t>
                      </a:r>
                      <a:endParaRPr lang="es-MX" sz="1400" b="0">
                        <a:effectLst/>
                        <a:latin typeface="+mj-lt"/>
                        <a:ea typeface="Times New Roman"/>
                      </a:endParaRPr>
                    </a:p>
                  </a:txBody>
                  <a:tcPr marL="57871" marR="57871" marT="0" marB="0" anchor="ctr"/>
                </a:tc>
                <a:tc>
                  <a:txBody>
                    <a:bodyPr/>
                    <a:lstStyle/>
                    <a:p>
                      <a:pPr algn="ctr">
                        <a:lnSpc>
                          <a:spcPts val="1800"/>
                        </a:lnSpc>
                        <a:spcAft>
                          <a:spcPts val="0"/>
                        </a:spcAft>
                      </a:pPr>
                      <a:r>
                        <a:rPr lang="es-ES" sz="1400" b="0">
                          <a:effectLst/>
                          <a:latin typeface="+mj-lt"/>
                        </a:rPr>
                        <a:t>8</a:t>
                      </a:r>
                      <a:endParaRPr lang="es-MX" sz="1400" b="0">
                        <a:effectLst/>
                        <a:latin typeface="+mj-lt"/>
                        <a:ea typeface="Times New Roman"/>
                      </a:endParaRPr>
                    </a:p>
                  </a:txBody>
                  <a:tcPr marL="57871" marR="57871" marT="0" marB="0" anchor="ctr"/>
                </a:tc>
                <a:tc>
                  <a:txBody>
                    <a:bodyPr/>
                    <a:lstStyle/>
                    <a:p>
                      <a:pPr algn="ctr">
                        <a:lnSpc>
                          <a:spcPts val="1800"/>
                        </a:lnSpc>
                        <a:spcAft>
                          <a:spcPts val="0"/>
                        </a:spcAft>
                      </a:pPr>
                      <a:r>
                        <a:rPr lang="es-ES" sz="1400" b="0" dirty="0">
                          <a:effectLst/>
                          <a:latin typeface="+mj-lt"/>
                        </a:rPr>
                        <a:t>Taller</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400" b="0">
                          <a:effectLst/>
                          <a:latin typeface="+mj-lt"/>
                        </a:rPr>
                        <a:t>Optativa</a:t>
                      </a:r>
                      <a:endParaRPr lang="es-MX" sz="1400" b="0">
                        <a:effectLst/>
                        <a:latin typeface="+mj-lt"/>
                        <a:ea typeface="Times New Roman"/>
                      </a:endParaRPr>
                    </a:p>
                  </a:txBody>
                  <a:tcPr marL="57871" marR="57871" marT="0" marB="0" anchor="ctr"/>
                </a:tc>
                <a:tc>
                  <a:txBody>
                    <a:bodyPr/>
                    <a:lstStyle/>
                    <a:p>
                      <a:pPr algn="ctr">
                        <a:lnSpc>
                          <a:spcPts val="1800"/>
                        </a:lnSpc>
                        <a:spcAft>
                          <a:spcPts val="0"/>
                        </a:spcAft>
                      </a:pPr>
                      <a:r>
                        <a:rPr lang="es-ES" sz="1400" b="0" dirty="0">
                          <a:effectLst/>
                          <a:latin typeface="+mj-lt"/>
                        </a:rPr>
                        <a:t>Integral</a:t>
                      </a:r>
                      <a:endParaRPr lang="es-MX" sz="1400" b="0" dirty="0">
                        <a:effectLst/>
                        <a:latin typeface="+mj-lt"/>
                        <a:ea typeface="Times New Roman"/>
                      </a:endParaRPr>
                    </a:p>
                  </a:txBody>
                  <a:tcPr marL="57871" marR="57871" marT="0" marB="0" anchor="ctr"/>
                </a:tc>
                <a:tc>
                  <a:txBody>
                    <a:bodyPr/>
                    <a:lstStyle/>
                    <a:p>
                      <a:pPr algn="ctr">
                        <a:lnSpc>
                          <a:spcPts val="1800"/>
                        </a:lnSpc>
                        <a:spcAft>
                          <a:spcPts val="0"/>
                        </a:spcAft>
                      </a:pPr>
                      <a:r>
                        <a:rPr lang="es-ES" sz="1200" b="0" dirty="0">
                          <a:effectLst/>
                          <a:latin typeface="+mj-lt"/>
                        </a:rPr>
                        <a:t>Presencial</a:t>
                      </a:r>
                      <a:endParaRPr lang="es-MX" sz="1200" b="0" dirty="0">
                        <a:effectLst/>
                        <a:latin typeface="+mj-lt"/>
                        <a:ea typeface="Times New Roman"/>
                      </a:endParaRPr>
                    </a:p>
                  </a:txBody>
                  <a:tcPr marL="57871" marR="57871" marT="0" marB="0" anchor="ctr"/>
                </a:tc>
              </a:tr>
            </a:tbl>
          </a:graphicData>
        </a:graphic>
      </p:graphicFrame>
    </p:spTree>
    <p:extLst>
      <p:ext uri="{BB962C8B-B14F-4D97-AF65-F5344CB8AC3E}">
        <p14:creationId xmlns:p14="http://schemas.microsoft.com/office/powerpoint/2010/main" val="38847363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32656"/>
            <a:ext cx="7772400" cy="1609344"/>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1. Las </a:t>
            </a:r>
            <a:r>
              <a:rPr lang="es-ES" dirty="0">
                <a:solidFill>
                  <a:schemeClr val="accent2">
                    <a:lumMod val="75000"/>
                  </a:schemeClr>
                </a:solidFill>
                <a:effectLst>
                  <a:outerShdw blurRad="38100" dist="38100" dir="2700000" algn="tl">
                    <a:srgbClr val="000000">
                      <a:alpha val="43137"/>
                    </a:srgbClr>
                  </a:outerShdw>
                </a:effectLst>
              </a:rPr>
              <a:t>variantes lingüísticas en el doblaje</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sp>
        <p:nvSpPr>
          <p:cNvPr id="15363" name="Rectangle 3"/>
          <p:cNvSpPr>
            <a:spLocks noGrp="1" noChangeArrowheads="1"/>
          </p:cNvSpPr>
          <p:nvPr>
            <p:ph idx="1"/>
          </p:nvPr>
        </p:nvSpPr>
        <p:spPr>
          <a:xfrm>
            <a:off x="539750" y="2338536"/>
            <a:ext cx="8064698" cy="4114800"/>
          </a:xfrm>
        </p:spPr>
        <p:txBody>
          <a:bodyPr>
            <a:normAutofit/>
          </a:bodyPr>
          <a:lstStyle/>
          <a:p>
            <a:pPr>
              <a:lnSpc>
                <a:spcPct val="120000"/>
              </a:lnSpc>
            </a:pPr>
            <a:r>
              <a:rPr lang="es-ES" altLang="es-MX" sz="2400" dirty="0" smtClean="0">
                <a:latin typeface="+mj-lt"/>
              </a:rPr>
              <a:t>Común supresión de las variantes.</a:t>
            </a:r>
          </a:p>
          <a:p>
            <a:pPr>
              <a:lnSpc>
                <a:spcPct val="120000"/>
              </a:lnSpc>
            </a:pPr>
            <a:r>
              <a:rPr lang="es-ES" altLang="es-MX" sz="2400" dirty="0" smtClean="0">
                <a:latin typeface="+mj-lt"/>
              </a:rPr>
              <a:t>Se utilizan con fines de caracterización y ambientación.</a:t>
            </a:r>
          </a:p>
          <a:p>
            <a:pPr>
              <a:lnSpc>
                <a:spcPct val="120000"/>
              </a:lnSpc>
            </a:pPr>
            <a:r>
              <a:rPr lang="es-ES" altLang="es-MX" sz="2400" dirty="0" smtClean="0">
                <a:latin typeface="+mj-lt"/>
              </a:rPr>
              <a:t>Versiones que la suprimen o versiones que buscan reproducirla.</a:t>
            </a:r>
          </a:p>
        </p:txBody>
      </p:sp>
    </p:spTree>
    <p:extLst>
      <p:ext uri="{BB962C8B-B14F-4D97-AF65-F5344CB8AC3E}">
        <p14:creationId xmlns:p14="http://schemas.microsoft.com/office/powerpoint/2010/main" val="23987153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9456"/>
            <a:ext cx="7772400" cy="1609344"/>
          </a:xfrm>
        </p:spPr>
        <p:txBody>
          <a:bodyPr>
            <a:normAutofit/>
          </a:bodyPr>
          <a:lstStyle/>
          <a:p>
            <a:r>
              <a:rPr lang="es-ES" dirty="0">
                <a:solidFill>
                  <a:schemeClr val="accent2">
                    <a:lumMod val="75000"/>
                  </a:schemeClr>
                </a:solidFill>
                <a:effectLst>
                  <a:outerShdw blurRad="38100" dist="38100" dir="2700000" algn="tl">
                    <a:srgbClr val="000000">
                      <a:alpha val="43137"/>
                    </a:srgbClr>
                  </a:outerShdw>
                </a:effectLst>
              </a:rPr>
              <a:t>Las variantes lingüísticas en el </a:t>
            </a:r>
            <a:r>
              <a:rPr lang="es-ES" dirty="0" smtClean="0">
                <a:solidFill>
                  <a:schemeClr val="accent2">
                    <a:lumMod val="75000"/>
                  </a:schemeClr>
                </a:solidFill>
                <a:effectLst>
                  <a:outerShdw blurRad="38100" dist="38100" dir="2700000" algn="tl">
                    <a:srgbClr val="000000">
                      <a:alpha val="43137"/>
                    </a:srgbClr>
                  </a:outerShdw>
                </a:effectLst>
              </a:rPr>
              <a:t>doblaje: </a:t>
            </a:r>
            <a:r>
              <a:rPr lang="es-ES" i="1" dirty="0" err="1" smtClean="0">
                <a:solidFill>
                  <a:schemeClr val="accent2">
                    <a:lumMod val="75000"/>
                  </a:schemeClr>
                </a:solidFill>
                <a:effectLst>
                  <a:outerShdw blurRad="38100" dist="38100" dir="2700000" algn="tl">
                    <a:srgbClr val="000000">
                      <a:alpha val="43137"/>
                    </a:srgbClr>
                  </a:outerShdw>
                </a:effectLst>
              </a:rPr>
              <a:t>Chicken</a:t>
            </a:r>
            <a:r>
              <a:rPr lang="es-ES" i="1" dirty="0" smtClean="0">
                <a:solidFill>
                  <a:schemeClr val="accent2">
                    <a:lumMod val="75000"/>
                  </a:schemeClr>
                </a:solidFill>
                <a:effectLst>
                  <a:outerShdw blurRad="38100" dist="38100" dir="2700000" algn="tl">
                    <a:srgbClr val="000000">
                      <a:alpha val="43137"/>
                    </a:srgbClr>
                  </a:outerShdw>
                </a:effectLst>
              </a:rPr>
              <a:t> </a:t>
            </a:r>
            <a:r>
              <a:rPr lang="es-ES" i="1" dirty="0" err="1">
                <a:solidFill>
                  <a:schemeClr val="accent2">
                    <a:lumMod val="75000"/>
                  </a:schemeClr>
                </a:solidFill>
                <a:effectLst>
                  <a:outerShdw blurRad="38100" dist="38100" dir="2700000" algn="tl">
                    <a:srgbClr val="000000">
                      <a:alpha val="43137"/>
                    </a:srgbClr>
                  </a:outerShdw>
                </a:effectLst>
              </a:rPr>
              <a:t>R</a:t>
            </a:r>
            <a:r>
              <a:rPr lang="es-ES" i="1" dirty="0" err="1" smtClean="0">
                <a:solidFill>
                  <a:schemeClr val="accent2">
                    <a:lumMod val="75000"/>
                  </a:schemeClr>
                </a:solidFill>
                <a:effectLst>
                  <a:outerShdw blurRad="38100" dist="38100" dir="2700000" algn="tl">
                    <a:srgbClr val="000000">
                      <a:alpha val="43137"/>
                    </a:srgbClr>
                  </a:outerShdw>
                </a:effectLst>
              </a:rPr>
              <a:t>un</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rot="873694">
            <a:off x="5522182" y="4630615"/>
            <a:ext cx="2892791" cy="1627196"/>
          </a:xfrm>
          <a:prstGeom prst="rect">
            <a:avLst/>
          </a:prstGeom>
        </p:spPr>
      </p:pic>
      <p:pic>
        <p:nvPicPr>
          <p:cNvPr id="5" name="Imagen 4"/>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Lst>
          </a:blip>
          <a:stretch>
            <a:fillRect/>
          </a:stretch>
        </p:blipFill>
        <p:spPr>
          <a:xfrm rot="21240326">
            <a:off x="240995" y="2741994"/>
            <a:ext cx="5011263" cy="2818834"/>
          </a:xfrm>
          <a:prstGeom prst="rect">
            <a:avLst/>
          </a:prstGeom>
        </p:spPr>
      </p:pic>
      <p:pic>
        <p:nvPicPr>
          <p:cNvPr id="2" name="Imagen 1"/>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20000"/>
                    </a14:imgEffect>
                  </a14:imgLayer>
                </a14:imgProps>
              </a:ext>
            </a:extLst>
          </a:blip>
          <a:stretch>
            <a:fillRect/>
          </a:stretch>
        </p:blipFill>
        <p:spPr>
          <a:xfrm>
            <a:off x="5543762" y="1858764"/>
            <a:ext cx="3276709" cy="1858268"/>
          </a:xfrm>
          <a:prstGeom prst="rect">
            <a:avLst/>
          </a:prstGeom>
        </p:spPr>
      </p:pic>
    </p:spTree>
    <p:extLst>
      <p:ext uri="{BB962C8B-B14F-4D97-AF65-F5344CB8AC3E}">
        <p14:creationId xmlns:p14="http://schemas.microsoft.com/office/powerpoint/2010/main" val="20629408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35496" y="2132856"/>
            <a:ext cx="4464496" cy="4091268"/>
          </a:xfrm>
        </p:spPr>
        <p:txBody>
          <a:bodyPr>
            <a:noAutofit/>
          </a:bodyPr>
          <a:lstStyle/>
          <a:p>
            <a:pPr marL="0" indent="0">
              <a:lnSpc>
                <a:spcPct val="120000"/>
              </a:lnSpc>
              <a:buClrTx/>
              <a:buNone/>
            </a:pPr>
            <a:r>
              <a:rPr lang="es-ES" altLang="es-MX" sz="1600" dirty="0" err="1" smtClean="0">
                <a:latin typeface="+mj-lt"/>
              </a:rPr>
              <a:t>Ginger</a:t>
            </a:r>
            <a:r>
              <a:rPr lang="es-ES" altLang="es-MX" sz="1600" dirty="0" smtClean="0">
                <a:latin typeface="+mj-lt"/>
              </a:rPr>
              <a:t>: </a:t>
            </a:r>
            <a:r>
              <a:rPr lang="es-ES" altLang="es-MX" sz="1600" dirty="0" err="1" smtClean="0">
                <a:latin typeface="+mj-lt"/>
              </a:rPr>
              <a:t>We</a:t>
            </a:r>
            <a:r>
              <a:rPr lang="es-ES" altLang="es-MX" sz="1600" dirty="0" smtClean="0">
                <a:latin typeface="+mj-lt"/>
              </a:rPr>
              <a:t> </a:t>
            </a:r>
            <a:r>
              <a:rPr lang="es-ES" altLang="es-MX" sz="1600" dirty="0" err="1" smtClean="0">
                <a:latin typeface="+mj-lt"/>
              </a:rPr>
              <a:t>haven’t</a:t>
            </a:r>
            <a:r>
              <a:rPr lang="es-ES" altLang="es-MX" sz="1600" dirty="0" smtClean="0">
                <a:latin typeface="+mj-lt"/>
              </a:rPr>
              <a:t> </a:t>
            </a:r>
            <a:r>
              <a:rPr lang="es-ES" altLang="es-MX" sz="1600" dirty="0" err="1" smtClean="0">
                <a:latin typeface="+mj-lt"/>
              </a:rPr>
              <a:t>even</a:t>
            </a:r>
            <a:r>
              <a:rPr lang="es-ES" altLang="es-MX" sz="1600" dirty="0">
                <a:latin typeface="+mj-lt"/>
              </a:rPr>
              <a:t> </a:t>
            </a:r>
            <a:r>
              <a:rPr lang="es-ES" altLang="es-MX" sz="1600" dirty="0" err="1" smtClean="0">
                <a:latin typeface="+mj-lt"/>
              </a:rPr>
              <a:t>lifted</a:t>
            </a:r>
            <a:r>
              <a:rPr lang="es-ES" altLang="es-MX" sz="1600" dirty="0" smtClean="0">
                <a:latin typeface="+mj-lt"/>
              </a:rPr>
              <a:t> off </a:t>
            </a:r>
            <a:r>
              <a:rPr lang="es-ES" altLang="es-MX" sz="1600" dirty="0" err="1" smtClean="0">
                <a:latin typeface="+mj-lt"/>
              </a:rPr>
              <a:t>the</a:t>
            </a:r>
            <a:r>
              <a:rPr lang="es-ES" altLang="es-MX" sz="1600" dirty="0" smtClean="0">
                <a:latin typeface="+mj-lt"/>
              </a:rPr>
              <a:t> </a:t>
            </a:r>
            <a:r>
              <a:rPr lang="es-ES" altLang="es-MX" sz="1600" dirty="0" err="1" smtClean="0">
                <a:latin typeface="+mj-lt"/>
              </a:rPr>
              <a:t>ground</a:t>
            </a:r>
            <a:r>
              <a:rPr lang="es-ES" altLang="es-MX" sz="1600" dirty="0" smtClean="0">
                <a:latin typeface="+mj-lt"/>
              </a:rPr>
              <a:t>. </a:t>
            </a:r>
            <a:r>
              <a:rPr lang="es-ES" altLang="es-MX" sz="1600" dirty="0" err="1" smtClean="0">
                <a:latin typeface="+mj-lt"/>
              </a:rPr>
              <a:t>Why</a:t>
            </a:r>
            <a:r>
              <a:rPr lang="es-ES" altLang="es-MX" sz="1600" dirty="0" smtClean="0">
                <a:latin typeface="+mj-lt"/>
              </a:rPr>
              <a:t>?</a:t>
            </a:r>
          </a:p>
          <a:p>
            <a:pPr marL="0" indent="0">
              <a:lnSpc>
                <a:spcPct val="120000"/>
              </a:lnSpc>
              <a:buClrTx/>
              <a:buNone/>
            </a:pPr>
            <a:r>
              <a:rPr lang="es-ES" altLang="es-MX" sz="1600" dirty="0" smtClean="0">
                <a:latin typeface="+mj-lt"/>
              </a:rPr>
              <a:t>Mac: </a:t>
            </a:r>
            <a:r>
              <a:rPr lang="es-ES" altLang="es-MX" sz="1600" dirty="0" err="1" smtClean="0">
                <a:latin typeface="+mj-lt"/>
              </a:rPr>
              <a:t>Thrust</a:t>
            </a:r>
            <a:r>
              <a:rPr lang="es-ES" altLang="es-MX" sz="1600" dirty="0" smtClean="0">
                <a:latin typeface="+mj-lt"/>
              </a:rPr>
              <a:t>.</a:t>
            </a:r>
            <a:r>
              <a:rPr lang="es-ES" altLang="es-MX" sz="1600" dirty="0">
                <a:latin typeface="+mj-lt"/>
              </a:rPr>
              <a:t> </a:t>
            </a:r>
            <a:r>
              <a:rPr lang="es-ES" altLang="es-MX" sz="1600" dirty="0" smtClean="0">
                <a:latin typeface="+mj-lt"/>
              </a:rPr>
              <a:t>I </a:t>
            </a:r>
            <a:r>
              <a:rPr lang="es-ES" altLang="es-MX" sz="1600" dirty="0" err="1" smtClean="0">
                <a:latin typeface="+mj-lt"/>
              </a:rPr>
              <a:t>went</a:t>
            </a:r>
            <a:r>
              <a:rPr lang="es-ES" altLang="es-MX" sz="1600" dirty="0" smtClean="0">
                <a:latin typeface="+mj-lt"/>
              </a:rPr>
              <a:t> </a:t>
            </a:r>
            <a:r>
              <a:rPr lang="es-ES" altLang="es-MX" sz="1600" dirty="0" err="1" smtClean="0">
                <a:latin typeface="+mj-lt"/>
              </a:rPr>
              <a:t>over</a:t>
            </a:r>
            <a:r>
              <a:rPr lang="es-ES" altLang="es-MX" sz="1600" dirty="0" smtClean="0">
                <a:latin typeface="+mj-lt"/>
              </a:rPr>
              <a:t> </a:t>
            </a:r>
            <a:r>
              <a:rPr lang="es-ES" altLang="es-MX" sz="1600" dirty="0" err="1" smtClean="0">
                <a:latin typeface="+mj-lt"/>
              </a:rPr>
              <a:t>my</a:t>
            </a:r>
            <a:r>
              <a:rPr lang="es-ES" altLang="es-MX" sz="1600" dirty="0" smtClean="0">
                <a:latin typeface="+mj-lt"/>
              </a:rPr>
              <a:t> </a:t>
            </a:r>
            <a:r>
              <a:rPr lang="es-ES" altLang="es-MX" sz="1600" dirty="0" err="1" smtClean="0">
                <a:latin typeface="+mj-lt"/>
              </a:rPr>
              <a:t>calculations</a:t>
            </a:r>
            <a:r>
              <a:rPr lang="es-ES" altLang="es-MX" sz="1600" dirty="0" smtClean="0">
                <a:latin typeface="+mj-lt"/>
              </a:rPr>
              <a:t> and I </a:t>
            </a:r>
            <a:r>
              <a:rPr lang="es-ES" altLang="es-MX" sz="1600" dirty="0" err="1" smtClean="0">
                <a:latin typeface="+mj-lt"/>
              </a:rPr>
              <a:t>figured</a:t>
            </a:r>
            <a:r>
              <a:rPr lang="es-ES" altLang="es-MX" sz="1600" dirty="0" smtClean="0">
                <a:latin typeface="+mj-lt"/>
              </a:rPr>
              <a:t> </a:t>
            </a:r>
            <a:r>
              <a:rPr lang="es-ES" altLang="es-MX" sz="1600" dirty="0" err="1" smtClean="0">
                <a:latin typeface="+mj-lt"/>
              </a:rPr>
              <a:t>the</a:t>
            </a:r>
            <a:r>
              <a:rPr lang="es-ES" altLang="es-MX" sz="1600" dirty="0" smtClean="0">
                <a:latin typeface="+mj-lt"/>
              </a:rPr>
              <a:t> </a:t>
            </a:r>
            <a:r>
              <a:rPr lang="es-ES" altLang="es-MX" sz="1600" dirty="0" err="1" smtClean="0">
                <a:latin typeface="+mj-lt"/>
              </a:rPr>
              <a:t>key</a:t>
            </a:r>
            <a:r>
              <a:rPr lang="es-ES" altLang="es-MX" sz="1600" dirty="0" smtClean="0">
                <a:latin typeface="+mj-lt"/>
              </a:rPr>
              <a:t> </a:t>
            </a:r>
            <a:r>
              <a:rPr lang="es-ES" altLang="es-MX" sz="1600" dirty="0" err="1" smtClean="0">
                <a:latin typeface="+mj-lt"/>
              </a:rPr>
              <a:t>element</a:t>
            </a:r>
            <a:r>
              <a:rPr lang="es-ES" altLang="es-MX" sz="1600" dirty="0" smtClean="0">
                <a:latin typeface="+mj-lt"/>
              </a:rPr>
              <a:t> </a:t>
            </a:r>
            <a:r>
              <a:rPr lang="es-ES" altLang="es-MX" sz="1600" dirty="0" err="1" smtClean="0">
                <a:latin typeface="+mj-lt"/>
              </a:rPr>
              <a:t>we’re</a:t>
            </a:r>
            <a:r>
              <a:rPr lang="es-ES" altLang="es-MX" sz="1600" dirty="0" smtClean="0">
                <a:latin typeface="+mj-lt"/>
              </a:rPr>
              <a:t> </a:t>
            </a:r>
            <a:r>
              <a:rPr lang="es-ES" altLang="es-MX" sz="1600" dirty="0" err="1" smtClean="0">
                <a:latin typeface="+mj-lt"/>
              </a:rPr>
              <a:t>missing</a:t>
            </a:r>
            <a:r>
              <a:rPr lang="es-ES" altLang="es-MX" sz="1600" dirty="0" smtClean="0">
                <a:latin typeface="+mj-lt"/>
              </a:rPr>
              <a:t> </a:t>
            </a:r>
            <a:r>
              <a:rPr lang="es-ES" altLang="es-MX" sz="1600" dirty="0" err="1" smtClean="0">
                <a:latin typeface="+mj-lt"/>
              </a:rPr>
              <a:t>is</a:t>
            </a:r>
            <a:r>
              <a:rPr lang="es-ES" altLang="es-MX" sz="1600" dirty="0" smtClean="0">
                <a:latin typeface="+mj-lt"/>
              </a:rPr>
              <a:t> </a:t>
            </a:r>
            <a:r>
              <a:rPr lang="es-ES" altLang="es-MX" sz="1600" dirty="0" err="1" smtClean="0">
                <a:latin typeface="+mj-lt"/>
              </a:rPr>
              <a:t>thrust</a:t>
            </a:r>
            <a:r>
              <a:rPr lang="es-ES" altLang="es-MX" sz="1600" dirty="0" smtClean="0">
                <a:latin typeface="+mj-lt"/>
              </a:rPr>
              <a:t>.</a:t>
            </a:r>
          </a:p>
          <a:p>
            <a:pPr marL="0" indent="0">
              <a:lnSpc>
                <a:spcPct val="120000"/>
              </a:lnSpc>
              <a:buClrTx/>
              <a:buNone/>
            </a:pPr>
            <a:r>
              <a:rPr lang="es-ES" altLang="es-MX" sz="1600" dirty="0" smtClean="0">
                <a:latin typeface="+mj-lt"/>
              </a:rPr>
              <a:t>Rocky: I-I </a:t>
            </a:r>
            <a:r>
              <a:rPr lang="es-ES" altLang="es-MX" sz="1600" dirty="0" err="1" smtClean="0">
                <a:latin typeface="+mj-lt"/>
              </a:rPr>
              <a:t>didn’t</a:t>
            </a:r>
            <a:r>
              <a:rPr lang="es-ES" altLang="es-MX" sz="1600" dirty="0" smtClean="0">
                <a:latin typeface="+mj-lt"/>
              </a:rPr>
              <a:t> </a:t>
            </a:r>
            <a:r>
              <a:rPr lang="es-ES" altLang="es-MX" sz="1600" dirty="0" err="1" smtClean="0">
                <a:latin typeface="+mj-lt"/>
              </a:rPr>
              <a:t>get</a:t>
            </a:r>
            <a:r>
              <a:rPr lang="es-ES" altLang="es-MX" sz="1600" dirty="0" smtClean="0">
                <a:latin typeface="+mj-lt"/>
              </a:rPr>
              <a:t> a </a:t>
            </a:r>
            <a:r>
              <a:rPr lang="es-ES" altLang="es-MX" sz="1600" dirty="0" err="1" smtClean="0">
                <a:latin typeface="+mj-lt"/>
              </a:rPr>
              <a:t>word</a:t>
            </a:r>
            <a:r>
              <a:rPr lang="es-ES" altLang="es-MX" sz="1600" dirty="0" smtClean="0">
                <a:latin typeface="+mj-lt"/>
              </a:rPr>
              <a:t> of </a:t>
            </a:r>
            <a:r>
              <a:rPr lang="es-ES" altLang="es-MX" sz="1600" dirty="0" err="1" smtClean="0">
                <a:latin typeface="+mj-lt"/>
              </a:rPr>
              <a:t>that</a:t>
            </a:r>
            <a:r>
              <a:rPr lang="es-ES" altLang="es-MX" sz="1600" dirty="0" smtClean="0">
                <a:latin typeface="+mj-lt"/>
              </a:rPr>
              <a:t>.</a:t>
            </a:r>
          </a:p>
          <a:p>
            <a:pPr marL="0" indent="0">
              <a:lnSpc>
                <a:spcPct val="120000"/>
              </a:lnSpc>
              <a:buClrTx/>
              <a:buNone/>
            </a:pPr>
            <a:r>
              <a:rPr lang="es-ES" altLang="es-MX" sz="1600" dirty="0" smtClean="0">
                <a:latin typeface="+mj-lt"/>
              </a:rPr>
              <a:t>Mac: </a:t>
            </a:r>
            <a:r>
              <a:rPr lang="es-ES" altLang="es-MX" sz="1600" dirty="0" err="1" smtClean="0">
                <a:latin typeface="+mj-lt"/>
              </a:rPr>
              <a:t>Thrust</a:t>
            </a:r>
            <a:r>
              <a:rPr lang="es-ES" altLang="es-MX" sz="1600" dirty="0" smtClean="0">
                <a:latin typeface="+mj-lt"/>
              </a:rPr>
              <a:t>! </a:t>
            </a:r>
            <a:r>
              <a:rPr lang="es-ES" altLang="es-MX" sz="1600" dirty="0" err="1" smtClean="0">
                <a:latin typeface="+mj-lt"/>
              </a:rPr>
              <a:t>Other</a:t>
            </a:r>
            <a:r>
              <a:rPr lang="es-ES" altLang="es-MX" sz="1600" dirty="0" smtClean="0">
                <a:latin typeface="+mj-lt"/>
              </a:rPr>
              <a:t> </a:t>
            </a:r>
            <a:r>
              <a:rPr lang="es-ES" altLang="es-MX" sz="1600" dirty="0" err="1" smtClean="0">
                <a:latin typeface="+mj-lt"/>
              </a:rPr>
              <a:t>birds</a:t>
            </a:r>
            <a:r>
              <a:rPr lang="es-ES" altLang="es-MX" sz="1600" dirty="0" smtClean="0">
                <a:latin typeface="+mj-lt"/>
              </a:rPr>
              <a:t> </a:t>
            </a:r>
            <a:r>
              <a:rPr lang="es-ES" altLang="es-MX" sz="1600" dirty="0" err="1" smtClean="0">
                <a:latin typeface="+mj-lt"/>
              </a:rPr>
              <a:t>like</a:t>
            </a:r>
            <a:r>
              <a:rPr lang="es-ES" altLang="es-MX" sz="1600" dirty="0" smtClean="0">
                <a:latin typeface="+mj-lt"/>
              </a:rPr>
              <a:t> </a:t>
            </a:r>
            <a:r>
              <a:rPr lang="es-ES" altLang="es-MX" sz="1600" dirty="0" err="1" smtClean="0">
                <a:latin typeface="+mj-lt"/>
              </a:rPr>
              <a:t>ducks</a:t>
            </a:r>
            <a:r>
              <a:rPr lang="es-ES" altLang="es-MX" sz="1600" dirty="0" smtClean="0">
                <a:latin typeface="+mj-lt"/>
              </a:rPr>
              <a:t> and </a:t>
            </a:r>
            <a:r>
              <a:rPr lang="es-ES" altLang="es-MX" sz="1600" dirty="0" err="1" smtClean="0">
                <a:latin typeface="+mj-lt"/>
              </a:rPr>
              <a:t>geese</a:t>
            </a:r>
            <a:r>
              <a:rPr lang="es-ES" altLang="es-MX" sz="1600" dirty="0" smtClean="0">
                <a:latin typeface="+mj-lt"/>
              </a:rPr>
              <a:t>, </a:t>
            </a:r>
            <a:r>
              <a:rPr lang="es-ES" altLang="es-MX" sz="1600" dirty="0" err="1" smtClean="0">
                <a:latin typeface="+mj-lt"/>
              </a:rPr>
              <a:t>when</a:t>
            </a:r>
            <a:r>
              <a:rPr lang="es-ES" altLang="es-MX" sz="1600" dirty="0" smtClean="0">
                <a:latin typeface="+mj-lt"/>
              </a:rPr>
              <a:t> </a:t>
            </a:r>
            <a:r>
              <a:rPr lang="es-ES" altLang="es-MX" sz="1600" dirty="0" err="1" smtClean="0">
                <a:latin typeface="+mj-lt"/>
              </a:rPr>
              <a:t>they</a:t>
            </a:r>
            <a:r>
              <a:rPr lang="es-ES" altLang="es-MX" sz="1600" dirty="0" smtClean="0">
                <a:latin typeface="+mj-lt"/>
              </a:rPr>
              <a:t> </a:t>
            </a:r>
            <a:r>
              <a:rPr lang="es-ES" altLang="es-MX" sz="1600" dirty="0" err="1" smtClean="0">
                <a:latin typeface="+mj-lt"/>
              </a:rPr>
              <a:t>take</a:t>
            </a:r>
            <a:r>
              <a:rPr lang="es-ES" altLang="es-MX" sz="1600" dirty="0" smtClean="0">
                <a:latin typeface="+mj-lt"/>
              </a:rPr>
              <a:t> off, </a:t>
            </a:r>
            <a:r>
              <a:rPr lang="es-ES" altLang="es-MX" sz="1600" dirty="0" err="1" smtClean="0">
                <a:latin typeface="+mj-lt"/>
              </a:rPr>
              <a:t>what</a:t>
            </a:r>
            <a:r>
              <a:rPr lang="es-ES" altLang="es-MX" sz="1600" dirty="0" smtClean="0">
                <a:latin typeface="+mj-lt"/>
              </a:rPr>
              <a:t> do </a:t>
            </a:r>
            <a:r>
              <a:rPr lang="es-ES" altLang="es-MX" sz="1600" dirty="0" err="1" smtClean="0">
                <a:latin typeface="+mj-lt"/>
              </a:rPr>
              <a:t>they</a:t>
            </a:r>
            <a:r>
              <a:rPr lang="es-ES" altLang="es-MX" sz="1600" dirty="0" smtClean="0">
                <a:latin typeface="+mj-lt"/>
              </a:rPr>
              <a:t> </a:t>
            </a:r>
            <a:r>
              <a:rPr lang="es-ES" altLang="es-MX" sz="1600" dirty="0" err="1" smtClean="0">
                <a:latin typeface="+mj-lt"/>
              </a:rPr>
              <a:t>have</a:t>
            </a:r>
            <a:r>
              <a:rPr lang="es-ES" altLang="es-MX" sz="1600" dirty="0" smtClean="0">
                <a:latin typeface="+mj-lt"/>
              </a:rPr>
              <a:t>? </a:t>
            </a:r>
            <a:r>
              <a:rPr lang="es-ES" altLang="es-MX" sz="1600" dirty="0" err="1" smtClean="0">
                <a:latin typeface="+mj-lt"/>
              </a:rPr>
              <a:t>Thrust</a:t>
            </a:r>
            <a:r>
              <a:rPr lang="es-ES" altLang="es-MX" sz="1600" dirty="0" smtClean="0">
                <a:latin typeface="+mj-lt"/>
              </a:rPr>
              <a:t>.</a:t>
            </a:r>
          </a:p>
          <a:p>
            <a:pPr marL="0" indent="0">
              <a:lnSpc>
                <a:spcPct val="120000"/>
              </a:lnSpc>
              <a:buClrTx/>
              <a:buNone/>
            </a:pPr>
            <a:r>
              <a:rPr lang="es-ES" altLang="es-MX" sz="1600" dirty="0" smtClean="0">
                <a:latin typeface="+mj-lt"/>
              </a:rPr>
              <a:t>Rocky: I </a:t>
            </a:r>
            <a:r>
              <a:rPr lang="es-ES" altLang="es-MX" sz="1600" dirty="0" err="1" smtClean="0">
                <a:latin typeface="+mj-lt"/>
              </a:rPr>
              <a:t>swear</a:t>
            </a:r>
            <a:r>
              <a:rPr lang="es-ES" altLang="es-MX" sz="1600" dirty="0" smtClean="0">
                <a:latin typeface="+mj-lt"/>
              </a:rPr>
              <a:t> </a:t>
            </a:r>
            <a:r>
              <a:rPr lang="es-ES" altLang="es-MX" sz="1600" dirty="0" err="1" smtClean="0">
                <a:latin typeface="+mj-lt"/>
              </a:rPr>
              <a:t>she</a:t>
            </a:r>
            <a:r>
              <a:rPr lang="es-ES" altLang="es-MX" sz="1600" dirty="0" smtClean="0">
                <a:latin typeface="+mj-lt"/>
              </a:rPr>
              <a:t> </a:t>
            </a:r>
            <a:r>
              <a:rPr lang="es-ES" altLang="es-MX" sz="1600" dirty="0" err="1" smtClean="0">
                <a:latin typeface="+mj-lt"/>
              </a:rPr>
              <a:t>ain’t</a:t>
            </a:r>
            <a:r>
              <a:rPr lang="es-ES" altLang="es-MX" sz="1600" dirty="0" smtClean="0">
                <a:latin typeface="+mj-lt"/>
              </a:rPr>
              <a:t> </a:t>
            </a:r>
            <a:r>
              <a:rPr lang="es-ES" altLang="es-MX" sz="1600" dirty="0" err="1" smtClean="0">
                <a:latin typeface="+mj-lt"/>
              </a:rPr>
              <a:t>using</a:t>
            </a:r>
            <a:r>
              <a:rPr lang="es-ES" altLang="es-MX" sz="1600" dirty="0" smtClean="0">
                <a:latin typeface="+mj-lt"/>
              </a:rPr>
              <a:t> real </a:t>
            </a:r>
            <a:r>
              <a:rPr lang="es-ES" altLang="es-MX" sz="1600" dirty="0" err="1" smtClean="0">
                <a:latin typeface="+mj-lt"/>
              </a:rPr>
              <a:t>words</a:t>
            </a:r>
            <a:r>
              <a:rPr lang="es-ES" altLang="es-MX" sz="1600" dirty="0" smtClean="0">
                <a:latin typeface="+mj-lt"/>
              </a:rPr>
              <a:t>.</a:t>
            </a:r>
          </a:p>
          <a:p>
            <a:pPr marL="0" indent="0">
              <a:lnSpc>
                <a:spcPct val="120000"/>
              </a:lnSpc>
              <a:buClrTx/>
              <a:buNone/>
            </a:pPr>
            <a:r>
              <a:rPr lang="es-ES" altLang="es-MX" sz="1600" dirty="0" err="1" smtClean="0">
                <a:latin typeface="+mj-lt"/>
              </a:rPr>
              <a:t>Ginger</a:t>
            </a:r>
            <a:r>
              <a:rPr lang="es-ES" altLang="es-MX" sz="1600" dirty="0" smtClean="0">
                <a:latin typeface="+mj-lt"/>
              </a:rPr>
              <a:t>: </a:t>
            </a:r>
            <a:r>
              <a:rPr lang="es-ES" altLang="es-MX" sz="1600" dirty="0" err="1" smtClean="0">
                <a:latin typeface="+mj-lt"/>
              </a:rPr>
              <a:t>She</a:t>
            </a:r>
            <a:r>
              <a:rPr lang="es-ES" altLang="es-MX" sz="1600" dirty="0" smtClean="0">
                <a:latin typeface="+mj-lt"/>
              </a:rPr>
              <a:t> </a:t>
            </a:r>
            <a:r>
              <a:rPr lang="es-ES" altLang="es-MX" sz="1600" dirty="0" err="1" smtClean="0">
                <a:latin typeface="+mj-lt"/>
              </a:rPr>
              <a:t>said</a:t>
            </a:r>
            <a:r>
              <a:rPr lang="es-ES" altLang="es-MX" sz="1600" dirty="0" smtClean="0">
                <a:latin typeface="+mj-lt"/>
              </a:rPr>
              <a:t> </a:t>
            </a:r>
            <a:r>
              <a:rPr lang="es-ES" altLang="es-MX" sz="1600" dirty="0" err="1" smtClean="0">
                <a:latin typeface="+mj-lt"/>
              </a:rPr>
              <a:t>we</a:t>
            </a:r>
            <a:r>
              <a:rPr lang="es-ES" altLang="es-MX" sz="1600" dirty="0" smtClean="0">
                <a:latin typeface="+mj-lt"/>
              </a:rPr>
              <a:t> </a:t>
            </a:r>
            <a:r>
              <a:rPr lang="es-ES" altLang="es-MX" sz="1600" dirty="0" err="1" smtClean="0">
                <a:latin typeface="+mj-lt"/>
              </a:rPr>
              <a:t>need</a:t>
            </a:r>
            <a:r>
              <a:rPr lang="es-ES" altLang="es-MX" sz="1600" dirty="0" smtClean="0">
                <a:latin typeface="+mj-lt"/>
              </a:rPr>
              <a:t> more </a:t>
            </a:r>
            <a:r>
              <a:rPr lang="es-ES" altLang="es-MX" sz="1600" dirty="0" err="1" smtClean="0">
                <a:latin typeface="+mj-lt"/>
              </a:rPr>
              <a:t>thrust</a:t>
            </a:r>
            <a:r>
              <a:rPr lang="es-ES" altLang="es-MX" sz="1600" dirty="0" smtClean="0">
                <a:latin typeface="+mj-lt"/>
              </a:rPr>
              <a:t>.</a:t>
            </a:r>
          </a:p>
          <a:p>
            <a:pPr marL="0" indent="0">
              <a:lnSpc>
                <a:spcPct val="120000"/>
              </a:lnSpc>
              <a:buClrTx/>
              <a:buNone/>
            </a:pPr>
            <a:r>
              <a:rPr lang="es-ES" altLang="es-MX" sz="1600" dirty="0" smtClean="0">
                <a:latin typeface="+mj-lt"/>
              </a:rPr>
              <a:t>Rocky: Oh, </a:t>
            </a:r>
            <a:r>
              <a:rPr lang="es-ES" altLang="es-MX" sz="1600" dirty="0" err="1" smtClean="0">
                <a:latin typeface="+mj-lt"/>
              </a:rPr>
              <a:t>thrust</a:t>
            </a:r>
            <a:r>
              <a:rPr lang="es-ES" altLang="es-MX" sz="1600" dirty="0" smtClean="0">
                <a:latin typeface="+mj-lt"/>
              </a:rPr>
              <a:t>, of </a:t>
            </a:r>
            <a:r>
              <a:rPr lang="es-ES" altLang="es-MX" sz="1600" dirty="0" err="1" smtClean="0">
                <a:latin typeface="+mj-lt"/>
              </a:rPr>
              <a:t>course</a:t>
            </a:r>
            <a:r>
              <a:rPr lang="es-ES" altLang="es-MX" sz="1600" dirty="0" smtClean="0">
                <a:latin typeface="+mj-lt"/>
              </a:rPr>
              <a:t> </a:t>
            </a:r>
            <a:r>
              <a:rPr lang="es-ES" altLang="es-MX" sz="1600" dirty="0" err="1" smtClean="0">
                <a:latin typeface="+mj-lt"/>
              </a:rPr>
              <a:t>we</a:t>
            </a:r>
            <a:r>
              <a:rPr lang="es-ES" altLang="es-MX" sz="1600" dirty="0" smtClean="0">
                <a:latin typeface="+mj-lt"/>
              </a:rPr>
              <a:t> </a:t>
            </a:r>
            <a:r>
              <a:rPr lang="es-ES" altLang="es-MX" sz="1600" dirty="0" err="1" smtClean="0">
                <a:latin typeface="+mj-lt"/>
              </a:rPr>
              <a:t>need</a:t>
            </a:r>
            <a:r>
              <a:rPr lang="es-ES" altLang="es-MX" sz="1600" dirty="0" smtClean="0">
                <a:latin typeface="+mj-lt"/>
              </a:rPr>
              <a:t> </a:t>
            </a:r>
            <a:r>
              <a:rPr lang="es-ES" altLang="es-MX" sz="1600" dirty="0" err="1" smtClean="0">
                <a:latin typeface="+mj-lt"/>
              </a:rPr>
              <a:t>thrust</a:t>
            </a:r>
            <a:r>
              <a:rPr lang="es-ES" altLang="es-MX" sz="1600" dirty="0" smtClean="0">
                <a:latin typeface="+mj-lt"/>
              </a:rPr>
              <a:t>.</a:t>
            </a:r>
          </a:p>
        </p:txBody>
      </p:sp>
      <p:pic>
        <p:nvPicPr>
          <p:cNvPr id="6" name="Imagen 5" descr="ginger_mac_plan.jpg"/>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t="17563" b="9379"/>
          <a:stretch/>
        </p:blipFill>
        <p:spPr>
          <a:xfrm>
            <a:off x="3059832" y="116632"/>
            <a:ext cx="3202818" cy="1768965"/>
          </a:xfrm>
          <a:prstGeom prst="rect">
            <a:avLst/>
          </a:prstGeom>
        </p:spPr>
      </p:pic>
      <p:sp>
        <p:nvSpPr>
          <p:cNvPr id="8" name="Rectangle 3"/>
          <p:cNvSpPr txBox="1">
            <a:spLocks noChangeArrowheads="1"/>
          </p:cNvSpPr>
          <p:nvPr/>
        </p:nvSpPr>
        <p:spPr>
          <a:xfrm>
            <a:off x="4639053" y="2276872"/>
            <a:ext cx="4541459" cy="4235284"/>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pPr marL="0" indent="0">
              <a:lnSpc>
                <a:spcPct val="120000"/>
              </a:lnSpc>
              <a:buClrTx/>
              <a:buFont typeface="Wingdings" pitchFamily="2" charset="2"/>
              <a:buNone/>
            </a:pPr>
            <a:r>
              <a:rPr lang="es-ES" altLang="es-MX" sz="1600" dirty="0" err="1" smtClean="0">
                <a:latin typeface="+mj-lt"/>
              </a:rPr>
              <a:t>Ginger</a:t>
            </a:r>
            <a:r>
              <a:rPr lang="es-ES" altLang="es-MX" sz="1600" dirty="0" smtClean="0">
                <a:latin typeface="+mj-lt"/>
              </a:rPr>
              <a:t>: Ni siquiera hemos dejado el suelo, ¿por qué? </a:t>
            </a:r>
          </a:p>
          <a:p>
            <a:pPr marL="0" indent="0">
              <a:lnSpc>
                <a:spcPct val="120000"/>
              </a:lnSpc>
              <a:buClrTx/>
              <a:buFont typeface="Wingdings" pitchFamily="2" charset="2"/>
              <a:buNone/>
            </a:pPr>
            <a:r>
              <a:rPr lang="es-ES" altLang="es-MX" sz="1600" dirty="0" smtClean="0">
                <a:latin typeface="+mj-lt"/>
              </a:rPr>
              <a:t>Mac: Impulso, ya revisé mis cálculos y el impulso es justamente el elemento que falta.</a:t>
            </a:r>
          </a:p>
          <a:p>
            <a:pPr marL="0" indent="0">
              <a:lnSpc>
                <a:spcPct val="120000"/>
              </a:lnSpc>
              <a:buClrTx/>
              <a:buFont typeface="Wingdings" pitchFamily="2" charset="2"/>
              <a:buNone/>
            </a:pPr>
            <a:r>
              <a:rPr lang="es-ES" altLang="es-MX" sz="1600" dirty="0" smtClean="0">
                <a:latin typeface="+mj-lt"/>
              </a:rPr>
              <a:t>Rocky: No entendí lo que dijo.</a:t>
            </a:r>
          </a:p>
          <a:p>
            <a:pPr marL="0" indent="0">
              <a:lnSpc>
                <a:spcPct val="120000"/>
              </a:lnSpc>
              <a:buClrTx/>
              <a:buFont typeface="Wingdings" pitchFamily="2" charset="2"/>
              <a:buNone/>
            </a:pPr>
            <a:r>
              <a:rPr lang="es-ES" altLang="es-MX" sz="1600" dirty="0" smtClean="0">
                <a:latin typeface="+mj-lt"/>
              </a:rPr>
              <a:t>Mac: ¡Impulso! Cuando despegan los patos y los gansos, ¿qué tienen que usar? ¡impulso!</a:t>
            </a:r>
          </a:p>
          <a:p>
            <a:pPr marL="0" indent="0">
              <a:lnSpc>
                <a:spcPct val="120000"/>
              </a:lnSpc>
              <a:buClrTx/>
              <a:buFont typeface="Wingdings" pitchFamily="2" charset="2"/>
              <a:buNone/>
            </a:pPr>
            <a:r>
              <a:rPr lang="es-ES" altLang="es-MX" sz="1600" dirty="0" smtClean="0">
                <a:latin typeface="+mj-lt"/>
              </a:rPr>
              <a:t>Rocky: Ese debe ser otro lenguaje.</a:t>
            </a:r>
          </a:p>
          <a:p>
            <a:pPr marL="0" indent="0">
              <a:lnSpc>
                <a:spcPct val="120000"/>
              </a:lnSpc>
              <a:buClrTx/>
              <a:buFont typeface="Wingdings" pitchFamily="2" charset="2"/>
              <a:buNone/>
            </a:pPr>
            <a:r>
              <a:rPr lang="es-ES" altLang="es-MX" sz="1600" dirty="0" err="1" smtClean="0">
                <a:latin typeface="+mj-lt"/>
              </a:rPr>
              <a:t>Ginger</a:t>
            </a:r>
            <a:r>
              <a:rPr lang="es-ES" altLang="es-MX" sz="1600" dirty="0" smtClean="0">
                <a:latin typeface="+mj-lt"/>
              </a:rPr>
              <a:t>: Dice que el impulso nos ayudará.</a:t>
            </a:r>
          </a:p>
          <a:p>
            <a:pPr marL="0" indent="0">
              <a:lnSpc>
                <a:spcPct val="120000"/>
              </a:lnSpc>
              <a:buClrTx/>
              <a:buFont typeface="Wingdings" pitchFamily="2" charset="2"/>
              <a:buNone/>
            </a:pPr>
            <a:r>
              <a:rPr lang="es-ES" altLang="es-MX" sz="1600" dirty="0" smtClean="0">
                <a:latin typeface="+mj-lt"/>
              </a:rPr>
              <a:t>Rocky: Ah, impulso, claro que nos ayudará.</a:t>
            </a:r>
          </a:p>
        </p:txBody>
      </p:sp>
    </p:spTree>
    <p:extLst>
      <p:ext uri="{BB962C8B-B14F-4D97-AF65-F5344CB8AC3E}">
        <p14:creationId xmlns:p14="http://schemas.microsoft.com/office/powerpoint/2010/main" val="18098294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512" y="1466440"/>
            <a:ext cx="4032448" cy="4050792"/>
          </a:xfrm>
        </p:spPr>
        <p:txBody>
          <a:bodyPr>
            <a:noAutofit/>
          </a:bodyPr>
          <a:lstStyle/>
          <a:p>
            <a:pPr marL="0" lvl="0" indent="0">
              <a:buNone/>
            </a:pPr>
            <a:r>
              <a:rPr lang="en-US" sz="1600" dirty="0" smtClean="0">
                <a:latin typeface="+mj-lt"/>
              </a:rPr>
              <a:t>-It </a:t>
            </a:r>
            <a:r>
              <a:rPr lang="en-US" sz="1600" dirty="0">
                <a:latin typeface="+mj-lt"/>
              </a:rPr>
              <a:t>was a beaut, </a:t>
            </a:r>
            <a:r>
              <a:rPr lang="en-US" sz="1600" dirty="0" err="1">
                <a:latin typeface="+mj-lt"/>
              </a:rPr>
              <a:t>guv'nor</a:t>
            </a:r>
            <a:r>
              <a:rPr lang="en-US" sz="1600" dirty="0">
                <a:latin typeface="+mj-lt"/>
              </a:rPr>
              <a:t>,</a:t>
            </a:r>
            <a:endParaRPr lang="es-ES_tradnl" sz="1600" dirty="0">
              <a:latin typeface="+mj-lt"/>
            </a:endParaRPr>
          </a:p>
          <a:p>
            <a:pPr marL="0" indent="0">
              <a:buNone/>
            </a:pPr>
            <a:r>
              <a:rPr lang="en-US" sz="1600" dirty="0" smtClean="0">
                <a:latin typeface="+mj-lt"/>
              </a:rPr>
              <a:t>-A </a:t>
            </a:r>
            <a:r>
              <a:rPr lang="en-US" sz="1600" dirty="0">
                <a:latin typeface="+mj-lt"/>
              </a:rPr>
              <a:t>fine piece of work, If I do say so </a:t>
            </a:r>
            <a:r>
              <a:rPr lang="en-US" sz="1600" dirty="0" err="1" smtClean="0">
                <a:latin typeface="+mj-lt"/>
              </a:rPr>
              <a:t>meself</a:t>
            </a:r>
            <a:r>
              <a:rPr lang="en-US" sz="1600" dirty="0" smtClean="0">
                <a:latin typeface="+mj-lt"/>
              </a:rPr>
              <a:t> if I </a:t>
            </a:r>
            <a:r>
              <a:rPr lang="en-US" sz="1600" dirty="0">
                <a:latin typeface="+mj-lt"/>
              </a:rPr>
              <a:t>say so </a:t>
            </a:r>
            <a:r>
              <a:rPr lang="en-US" sz="1600" dirty="0" err="1">
                <a:latin typeface="+mj-lt"/>
              </a:rPr>
              <a:t>meself</a:t>
            </a:r>
            <a:r>
              <a:rPr lang="en-US" sz="1600" dirty="0">
                <a:latin typeface="+mj-lt"/>
              </a:rPr>
              <a:t>, too.</a:t>
            </a:r>
            <a:endParaRPr lang="es-ES_tradnl" sz="1600" dirty="0">
              <a:latin typeface="+mj-lt"/>
            </a:endParaRPr>
          </a:p>
          <a:p>
            <a:pPr marL="0" indent="0">
              <a:buNone/>
            </a:pPr>
            <a:r>
              <a:rPr lang="en-US" sz="1600" dirty="0">
                <a:latin typeface="+mj-lt"/>
              </a:rPr>
              <a:t>-I wish I could have seen it.</a:t>
            </a:r>
            <a:endParaRPr lang="es-ES_tradnl" sz="1600" dirty="0">
              <a:latin typeface="+mj-lt"/>
            </a:endParaRPr>
          </a:p>
          <a:p>
            <a:pPr marL="0" lvl="0" indent="0">
              <a:buNone/>
            </a:pPr>
            <a:r>
              <a:rPr lang="en-US" sz="1600" dirty="0" smtClean="0">
                <a:latin typeface="+mj-lt"/>
              </a:rPr>
              <a:t>-We </a:t>
            </a:r>
            <a:r>
              <a:rPr lang="en-US" sz="1600" dirty="0">
                <a:latin typeface="+mj-lt"/>
              </a:rPr>
              <a:t>slipped into the farmer's room, all quiet </a:t>
            </a:r>
            <a:r>
              <a:rPr lang="en-US" sz="1600" dirty="0" smtClean="0">
                <a:latin typeface="+mj-lt"/>
              </a:rPr>
              <a:t>like...</a:t>
            </a:r>
            <a:endParaRPr lang="es-ES_tradnl" sz="1600" dirty="0">
              <a:latin typeface="+mj-lt"/>
            </a:endParaRPr>
          </a:p>
          <a:p>
            <a:pPr marL="0" lvl="0" indent="0">
              <a:buNone/>
            </a:pPr>
            <a:r>
              <a:rPr lang="en-US" sz="1600" dirty="0">
                <a:latin typeface="+mj-lt"/>
              </a:rPr>
              <a:t>-Like a fish. </a:t>
            </a:r>
            <a:endParaRPr lang="es-ES_tradnl" sz="1600" dirty="0">
              <a:latin typeface="+mj-lt"/>
            </a:endParaRPr>
          </a:p>
          <a:p>
            <a:pPr marL="0" indent="0">
              <a:buNone/>
            </a:pPr>
            <a:r>
              <a:rPr lang="en-US" sz="1600" dirty="0" smtClean="0">
                <a:latin typeface="+mj-lt"/>
              </a:rPr>
              <a:t> -Yeah</a:t>
            </a:r>
            <a:r>
              <a:rPr lang="en-US" sz="1600" dirty="0">
                <a:latin typeface="+mj-lt"/>
              </a:rPr>
              <a:t>, and </a:t>
            </a:r>
            <a:r>
              <a:rPr lang="en-US" sz="1600" dirty="0" smtClean="0">
                <a:latin typeface="+mj-lt"/>
              </a:rPr>
              <a:t>we…“</a:t>
            </a:r>
            <a:r>
              <a:rPr lang="en-US" sz="1600" dirty="0">
                <a:latin typeface="+mj-lt"/>
              </a:rPr>
              <a:t>Like a fish?” You stupid </a:t>
            </a:r>
            <a:r>
              <a:rPr lang="en-US" sz="1600" dirty="0" err="1" smtClean="0">
                <a:latin typeface="+mj-lt"/>
              </a:rPr>
              <a:t>Norbert.Anyway</a:t>
            </a:r>
            <a:r>
              <a:rPr lang="en-US" sz="1600" dirty="0">
                <a:latin typeface="+mj-lt"/>
              </a:rPr>
              <a:t>, guv, here it is.</a:t>
            </a:r>
            <a:endParaRPr lang="es-ES_tradnl" sz="1600" dirty="0">
              <a:latin typeface="+mj-lt"/>
            </a:endParaRPr>
          </a:p>
          <a:p>
            <a:pPr marL="0" lvl="0" indent="0">
              <a:buNone/>
            </a:pPr>
            <a:r>
              <a:rPr lang="en-US" sz="1600" dirty="0">
                <a:latin typeface="+mj-lt"/>
              </a:rPr>
              <a:t>-El </a:t>
            </a:r>
            <a:r>
              <a:rPr lang="en-US" sz="1600" dirty="0" err="1">
                <a:latin typeface="+mj-lt"/>
              </a:rPr>
              <a:t>merchandiso</a:t>
            </a:r>
            <a:r>
              <a:rPr lang="en-US" sz="1600" dirty="0">
                <a:latin typeface="+mj-lt"/>
              </a:rPr>
              <a:t>.  </a:t>
            </a:r>
            <a:endParaRPr lang="es-ES_tradnl" sz="1600" dirty="0">
              <a:latin typeface="+mj-lt"/>
            </a:endParaRPr>
          </a:p>
          <a:p>
            <a:pPr marL="0" indent="0">
              <a:buNone/>
            </a:pPr>
            <a:r>
              <a:rPr lang="en-US" sz="1600" dirty="0" smtClean="0">
                <a:latin typeface="+mj-lt"/>
              </a:rPr>
              <a:t>-That's </a:t>
            </a:r>
            <a:r>
              <a:rPr lang="en-US" sz="1600" dirty="0">
                <a:latin typeface="+mj-lt"/>
              </a:rPr>
              <a:t>Spanish. </a:t>
            </a:r>
            <a:endParaRPr lang="es-ES_tradnl" sz="1600" dirty="0">
              <a:latin typeface="+mj-lt"/>
            </a:endParaRPr>
          </a:p>
          <a:p>
            <a:pPr marL="0" lvl="0" indent="0">
              <a:buNone/>
            </a:pPr>
            <a:r>
              <a:rPr lang="en-US" sz="1600" dirty="0" smtClean="0">
                <a:latin typeface="+mj-lt"/>
              </a:rPr>
              <a:t>-What </a:t>
            </a:r>
            <a:r>
              <a:rPr lang="en-US" sz="1600" dirty="0">
                <a:latin typeface="+mj-lt"/>
              </a:rPr>
              <a:t>are these two crooks doing here?</a:t>
            </a:r>
            <a:endParaRPr lang="es-ES_tradnl" sz="1600" dirty="0">
              <a:latin typeface="+mj-lt"/>
            </a:endParaRPr>
          </a:p>
          <a:p>
            <a:pPr marL="0" lvl="0" indent="0">
              <a:buNone/>
            </a:pPr>
            <a:r>
              <a:rPr lang="en-US" sz="1600" dirty="0">
                <a:latin typeface="+mj-lt"/>
              </a:rPr>
              <a:t>-So, you know each other?</a:t>
            </a:r>
            <a:endParaRPr lang="es-ES_tradnl" sz="1600" dirty="0">
              <a:latin typeface="+mj-lt"/>
            </a:endParaRPr>
          </a:p>
          <a:p>
            <a:pPr marL="0" indent="0">
              <a:buNone/>
            </a:pPr>
            <a:r>
              <a:rPr lang="en-US" sz="1600" dirty="0">
                <a:latin typeface="+mj-lt"/>
              </a:rPr>
              <a:t>-She don't think we're valuable</a:t>
            </a:r>
            <a:r>
              <a:rPr lang="en-US" sz="1600" dirty="0" smtClean="0">
                <a:latin typeface="+mj-lt"/>
              </a:rPr>
              <a:t>.</a:t>
            </a:r>
            <a:endParaRPr lang="es-ES_tradnl" sz="1600" dirty="0">
              <a:latin typeface="+mj-lt"/>
            </a:endParaRPr>
          </a:p>
        </p:txBody>
      </p:sp>
      <p:sp>
        <p:nvSpPr>
          <p:cNvPr id="4" name="Rectangle 2"/>
          <p:cNvSpPr>
            <a:spLocks noGrp="1" noChangeArrowheads="1"/>
          </p:cNvSpPr>
          <p:nvPr>
            <p:ph type="title"/>
          </p:nvPr>
        </p:nvSpPr>
        <p:spPr>
          <a:xfrm>
            <a:off x="611560" y="-27384"/>
            <a:ext cx="7772400" cy="1440160"/>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Ejercicio con un extracto de </a:t>
            </a:r>
            <a:r>
              <a:rPr lang="es-ES" i="1" dirty="0" err="1" smtClean="0">
                <a:solidFill>
                  <a:schemeClr val="accent2">
                    <a:lumMod val="75000"/>
                  </a:schemeClr>
                </a:solidFill>
                <a:effectLst>
                  <a:outerShdw blurRad="38100" dist="38100" dir="2700000" algn="tl">
                    <a:srgbClr val="000000">
                      <a:alpha val="43137"/>
                    </a:srgbClr>
                  </a:outerShdw>
                </a:effectLst>
              </a:rPr>
              <a:t>Chicken</a:t>
            </a:r>
            <a:r>
              <a:rPr lang="es-ES" i="1" dirty="0" smtClean="0">
                <a:solidFill>
                  <a:schemeClr val="accent2">
                    <a:lumMod val="75000"/>
                  </a:schemeClr>
                </a:solidFill>
                <a:effectLst>
                  <a:outerShdw blurRad="38100" dist="38100" dir="2700000" algn="tl">
                    <a:srgbClr val="000000">
                      <a:alpha val="43137"/>
                    </a:srgbClr>
                  </a:outerShdw>
                </a:effectLst>
              </a:rPr>
              <a:t> </a:t>
            </a:r>
            <a:r>
              <a:rPr lang="es-ES" i="1" dirty="0" err="1" smtClean="0">
                <a:solidFill>
                  <a:schemeClr val="accent2">
                    <a:lumMod val="75000"/>
                  </a:schemeClr>
                </a:solidFill>
                <a:effectLst>
                  <a:outerShdw blurRad="38100" dist="38100" dir="2700000" algn="tl">
                    <a:srgbClr val="000000">
                      <a:alpha val="43137"/>
                    </a:srgbClr>
                  </a:outerShdw>
                </a:effectLst>
              </a:rPr>
              <a:t>Run</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sp>
        <p:nvSpPr>
          <p:cNvPr id="5" name="Marcador de contenido 2"/>
          <p:cNvSpPr txBox="1">
            <a:spLocks/>
          </p:cNvSpPr>
          <p:nvPr/>
        </p:nvSpPr>
        <p:spPr>
          <a:xfrm>
            <a:off x="4427984" y="836712"/>
            <a:ext cx="4355976" cy="4050792"/>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pPr marL="0" indent="0">
              <a:lnSpc>
                <a:spcPct val="100000"/>
              </a:lnSpc>
              <a:buFont typeface="Wingdings" pitchFamily="2" charset="2"/>
              <a:buNone/>
            </a:pPr>
            <a:r>
              <a:rPr lang="en-US" sz="1600" dirty="0" smtClean="0">
                <a:latin typeface="+mj-lt"/>
              </a:rPr>
              <a:t>-Guys, you are, without a doubt, the </a:t>
            </a:r>
            <a:r>
              <a:rPr lang="en-US" sz="1600" dirty="0" err="1" smtClean="0">
                <a:latin typeface="+mj-lt"/>
              </a:rPr>
              <a:t>sneakiest,most</a:t>
            </a:r>
            <a:r>
              <a:rPr lang="en-US" sz="1600" dirty="0" smtClean="0">
                <a:latin typeface="+mj-lt"/>
              </a:rPr>
              <a:t> light-fingered thieving parasites I've ever met.</a:t>
            </a:r>
            <a:endParaRPr lang="es-ES_tradnl" sz="1600" dirty="0" smtClean="0">
              <a:latin typeface="+mj-lt"/>
            </a:endParaRPr>
          </a:p>
          <a:p>
            <a:pPr marL="0" indent="0">
              <a:lnSpc>
                <a:spcPct val="100000"/>
              </a:lnSpc>
              <a:buFont typeface="Wingdings" pitchFamily="2" charset="2"/>
              <a:buNone/>
            </a:pPr>
            <a:r>
              <a:rPr lang="en-US" sz="1600" dirty="0" smtClean="0">
                <a:latin typeface="+mj-lt"/>
              </a:rPr>
              <a:t>-Oh, don't, don’t. Stop it.</a:t>
            </a:r>
            <a:endParaRPr lang="es-ES_tradnl" sz="1600" dirty="0" smtClean="0">
              <a:latin typeface="+mj-lt"/>
            </a:endParaRPr>
          </a:p>
          <a:p>
            <a:pPr marL="0" indent="0">
              <a:lnSpc>
                <a:spcPct val="100000"/>
              </a:lnSpc>
              <a:buFont typeface="Wingdings" pitchFamily="2" charset="2"/>
              <a:buNone/>
            </a:pPr>
            <a:r>
              <a:rPr lang="en-US" sz="1600" dirty="0" smtClean="0">
                <a:latin typeface="+mj-lt"/>
              </a:rPr>
              <a:t>- I've gone bright red.</a:t>
            </a:r>
            <a:endParaRPr lang="es-ES_tradnl" sz="1600" dirty="0" smtClean="0">
              <a:latin typeface="+mj-lt"/>
            </a:endParaRPr>
          </a:p>
          <a:p>
            <a:pPr marL="0" indent="0">
              <a:lnSpc>
                <a:spcPct val="100000"/>
              </a:lnSpc>
              <a:buFont typeface="Wingdings" pitchFamily="2" charset="2"/>
              <a:buNone/>
            </a:pPr>
            <a:r>
              <a:rPr lang="en-US" sz="1600" dirty="0" smtClean="0">
                <a:latin typeface="+mj-lt"/>
              </a:rPr>
              <a:t>-So, how about them eggs?</a:t>
            </a:r>
            <a:endParaRPr lang="es-ES_tradnl" sz="1600" dirty="0" smtClean="0">
              <a:latin typeface="+mj-lt"/>
            </a:endParaRPr>
          </a:p>
          <a:p>
            <a:pPr marL="0" indent="0">
              <a:lnSpc>
                <a:spcPct val="100000"/>
              </a:lnSpc>
              <a:buFont typeface="Wingdings" pitchFamily="2" charset="2"/>
              <a:buNone/>
            </a:pPr>
            <a:r>
              <a:rPr lang="en-US" sz="1600" dirty="0" smtClean="0">
                <a:latin typeface="+mj-lt"/>
              </a:rPr>
              <a:t>-Eggs? Don't tell me you promised them...</a:t>
            </a:r>
            <a:endParaRPr lang="es-ES_tradnl" sz="1600" dirty="0" smtClean="0">
              <a:latin typeface="+mj-lt"/>
            </a:endParaRPr>
          </a:p>
          <a:p>
            <a:pPr marL="0" indent="0">
              <a:lnSpc>
                <a:spcPct val="100000"/>
              </a:lnSpc>
              <a:buFont typeface="Wingdings" pitchFamily="2" charset="2"/>
              <a:buNone/>
            </a:pPr>
            <a:r>
              <a:rPr lang="en-US" sz="1600" dirty="0" smtClean="0">
                <a:latin typeface="+mj-lt"/>
              </a:rPr>
              <a:t>-Yep. I promised them every egg I lay this month.</a:t>
            </a:r>
            <a:endParaRPr lang="es-ES_tradnl" sz="1600" dirty="0" smtClean="0">
              <a:latin typeface="+mj-lt"/>
            </a:endParaRPr>
          </a:p>
          <a:p>
            <a:pPr marL="0" indent="0">
              <a:lnSpc>
                <a:spcPct val="100000"/>
              </a:lnSpc>
              <a:buFont typeface="Wingdings" pitchFamily="2" charset="2"/>
              <a:buNone/>
            </a:pPr>
            <a:r>
              <a:rPr lang="en-US" sz="1600" dirty="0" smtClean="0">
                <a:latin typeface="+mj-lt"/>
              </a:rPr>
              <a:t>-And, uh, when can we expect the first installment?</a:t>
            </a:r>
            <a:endParaRPr lang="es-ES_tradnl" sz="1600" dirty="0" smtClean="0">
              <a:latin typeface="+mj-lt"/>
            </a:endParaRPr>
          </a:p>
          <a:p>
            <a:pPr marL="0" indent="0">
              <a:lnSpc>
                <a:spcPct val="100000"/>
              </a:lnSpc>
              <a:buFont typeface="Wingdings" pitchFamily="2" charset="2"/>
              <a:buNone/>
            </a:pPr>
            <a:r>
              <a:rPr lang="en-US" sz="1600" dirty="0" smtClean="0">
                <a:latin typeface="+mj-lt"/>
              </a:rPr>
              <a:t>-I'm brewing one up as we speak. I'll keep you posted.</a:t>
            </a:r>
            <a:endParaRPr lang="es-ES_tradnl" sz="1600" dirty="0" smtClean="0">
              <a:latin typeface="+mj-lt"/>
            </a:endParaRPr>
          </a:p>
          <a:p>
            <a:pPr marL="0" indent="0">
              <a:lnSpc>
                <a:spcPct val="100000"/>
              </a:lnSpc>
              <a:buFont typeface="Wingdings" pitchFamily="2" charset="2"/>
              <a:buNone/>
            </a:pPr>
            <a:r>
              <a:rPr lang="en-US" sz="1600" dirty="0" smtClean="0">
                <a:latin typeface="+mj-lt"/>
              </a:rPr>
              <a:t>-Pleasure doing business with you, sir.</a:t>
            </a:r>
            <a:endParaRPr lang="es-ES_tradnl" sz="1600" dirty="0" smtClean="0">
              <a:latin typeface="+mj-lt"/>
            </a:endParaRPr>
          </a:p>
          <a:p>
            <a:pPr marL="0" indent="0">
              <a:lnSpc>
                <a:spcPct val="100000"/>
              </a:lnSpc>
              <a:buFont typeface="Wingdings" pitchFamily="2" charset="2"/>
              <a:buNone/>
            </a:pPr>
            <a:endParaRPr lang="es-ES" sz="1600" dirty="0">
              <a:latin typeface="+mj-lt"/>
            </a:endParaRPr>
          </a:p>
        </p:txBody>
      </p:sp>
      <p:pic>
        <p:nvPicPr>
          <p:cNvPr id="2" name="Imagen 1" descr="7HCc7kSJpezMDhsgAAe1OWRQkM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5629744"/>
            <a:ext cx="2232248" cy="1255640"/>
          </a:xfrm>
          <a:prstGeom prst="rect">
            <a:avLst/>
          </a:prstGeom>
        </p:spPr>
      </p:pic>
    </p:spTree>
    <p:extLst>
      <p:ext uri="{BB962C8B-B14F-4D97-AF65-F5344CB8AC3E}">
        <p14:creationId xmlns:p14="http://schemas.microsoft.com/office/powerpoint/2010/main" val="60377017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7384"/>
            <a:ext cx="7772400" cy="1609344"/>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2. El humor </a:t>
            </a:r>
            <a:r>
              <a:rPr lang="es-ES" dirty="0">
                <a:solidFill>
                  <a:schemeClr val="accent2">
                    <a:lumMod val="75000"/>
                  </a:schemeClr>
                </a:solidFill>
                <a:effectLst>
                  <a:outerShdw blurRad="38100" dist="38100" dir="2700000" algn="tl">
                    <a:srgbClr val="000000">
                      <a:alpha val="43137"/>
                    </a:srgbClr>
                  </a:outerShdw>
                </a:effectLst>
              </a:rPr>
              <a:t>en el doblaje</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sp>
        <p:nvSpPr>
          <p:cNvPr id="15363" name="Rectangle 3"/>
          <p:cNvSpPr>
            <a:spLocks noGrp="1" noChangeArrowheads="1"/>
          </p:cNvSpPr>
          <p:nvPr>
            <p:ph idx="1"/>
          </p:nvPr>
        </p:nvSpPr>
        <p:spPr>
          <a:xfrm>
            <a:off x="539750" y="1844824"/>
            <a:ext cx="8064698" cy="4608512"/>
          </a:xfrm>
        </p:spPr>
        <p:txBody>
          <a:bodyPr>
            <a:normAutofit/>
          </a:bodyPr>
          <a:lstStyle/>
          <a:p>
            <a:pPr marL="457200" indent="-457200">
              <a:lnSpc>
                <a:spcPct val="120000"/>
              </a:lnSpc>
              <a:buFont typeface="+mj-lt"/>
              <a:buAutoNum type="alphaLcParenR"/>
            </a:pPr>
            <a:r>
              <a:rPr lang="es-ES" altLang="es-MX" sz="2400" dirty="0" smtClean="0">
                <a:latin typeface="+mj-lt"/>
              </a:rPr>
              <a:t>Chiste internacional</a:t>
            </a:r>
          </a:p>
          <a:p>
            <a:pPr marL="457200" indent="-457200">
              <a:lnSpc>
                <a:spcPct val="120000"/>
              </a:lnSpc>
              <a:buFont typeface="+mj-lt"/>
              <a:buAutoNum type="alphaLcParenR"/>
            </a:pPr>
            <a:r>
              <a:rPr lang="es-ES" altLang="es-MX" sz="2400" dirty="0" smtClean="0">
                <a:latin typeface="+mj-lt"/>
              </a:rPr>
              <a:t>Chiste cultural-institucional</a:t>
            </a:r>
          </a:p>
          <a:p>
            <a:pPr marL="457200" indent="-457200">
              <a:lnSpc>
                <a:spcPct val="120000"/>
              </a:lnSpc>
              <a:buFont typeface="+mj-lt"/>
              <a:buAutoNum type="alphaLcParenR"/>
            </a:pPr>
            <a:r>
              <a:rPr lang="es-ES" altLang="es-MX" sz="2400" dirty="0" smtClean="0">
                <a:latin typeface="+mj-lt"/>
              </a:rPr>
              <a:t>Chiste nacional</a:t>
            </a:r>
          </a:p>
          <a:p>
            <a:pPr marL="457200" indent="-457200">
              <a:lnSpc>
                <a:spcPct val="120000"/>
              </a:lnSpc>
              <a:buFont typeface="+mj-lt"/>
              <a:buAutoNum type="alphaLcParenR"/>
            </a:pPr>
            <a:r>
              <a:rPr lang="es-ES" altLang="es-MX" sz="2400" dirty="0" smtClean="0">
                <a:latin typeface="+mj-lt"/>
              </a:rPr>
              <a:t>Chiste lingüístico formal</a:t>
            </a:r>
          </a:p>
          <a:p>
            <a:pPr marL="457200" indent="-457200">
              <a:lnSpc>
                <a:spcPct val="120000"/>
              </a:lnSpc>
              <a:buFont typeface="+mj-lt"/>
              <a:buAutoNum type="alphaLcParenR"/>
            </a:pPr>
            <a:r>
              <a:rPr lang="es-ES" altLang="es-MX" sz="2400" dirty="0" smtClean="0">
                <a:latin typeface="+mj-lt"/>
              </a:rPr>
              <a:t>Chiste no verbal</a:t>
            </a:r>
          </a:p>
          <a:p>
            <a:pPr marL="457200" indent="-457200">
              <a:lnSpc>
                <a:spcPct val="120000"/>
              </a:lnSpc>
              <a:buFont typeface="+mj-lt"/>
              <a:buAutoNum type="alphaLcParenR"/>
            </a:pPr>
            <a:r>
              <a:rPr lang="es-ES" altLang="es-MX" sz="2400" dirty="0" smtClean="0">
                <a:latin typeface="+mj-lt"/>
              </a:rPr>
              <a:t>Chiste paralingüístico</a:t>
            </a:r>
          </a:p>
          <a:p>
            <a:pPr marL="457200" indent="-457200">
              <a:lnSpc>
                <a:spcPct val="120000"/>
              </a:lnSpc>
              <a:buFont typeface="+mj-lt"/>
              <a:buAutoNum type="alphaLcParenR"/>
            </a:pPr>
            <a:r>
              <a:rPr lang="es-ES" altLang="es-MX" sz="2400" dirty="0" smtClean="0">
                <a:latin typeface="+mj-lt"/>
              </a:rPr>
              <a:t>Chiste complejo</a:t>
            </a:r>
          </a:p>
          <a:p>
            <a:pPr marL="457200" indent="-457200">
              <a:lnSpc>
                <a:spcPct val="120000"/>
              </a:lnSpc>
              <a:buFont typeface="+mj-lt"/>
              <a:buAutoNum type="alphaLcParenR"/>
            </a:pPr>
            <a:endParaRPr lang="es-ES" altLang="es-MX" sz="2400" dirty="0" smtClean="0">
              <a:latin typeface="+mj-lt"/>
            </a:endParaRPr>
          </a:p>
        </p:txBody>
      </p:sp>
      <p:pic>
        <p:nvPicPr>
          <p:cNvPr id="4" name="Imagen 3" descr="risas 3.gif"/>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493710" y="1340768"/>
            <a:ext cx="3650290" cy="5517232"/>
          </a:xfrm>
          <a:prstGeom prst="rect">
            <a:avLst/>
          </a:prstGeom>
        </p:spPr>
      </p:pic>
    </p:spTree>
    <p:extLst>
      <p:ext uri="{BB962C8B-B14F-4D97-AF65-F5344CB8AC3E}">
        <p14:creationId xmlns:p14="http://schemas.microsoft.com/office/powerpoint/2010/main" val="755634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3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363">
                                            <p:txEl>
                                              <p:pRg st="6" end="6"/>
                                            </p:txEl>
                                          </p:spTgt>
                                        </p:tgtEl>
                                        <p:attrNameLst>
                                          <p:attrName>style.visibility</p:attrName>
                                        </p:attrNameLst>
                                      </p:cBhvr>
                                      <p:to>
                                        <p:strVal val="visible"/>
                                      </p:to>
                                    </p:set>
                                    <p:anim calcmode="lin" valueType="num">
                                      <p:cBhvr additive="base">
                                        <p:cTn id="43"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shrek_2001_1.jpg"/>
          <p:cNvPicPr>
            <a:picLocks noGrp="1" noChangeAspect="1"/>
          </p:cNvPicPr>
          <p:nvPr>
            <p:ph idx="1"/>
          </p:nvPr>
        </p:nvPicPr>
        <p:blipFill>
          <a:blip r:embed="rId3">
            <a:extLst>
              <a:ext uri="{28A0092B-C50C-407E-A947-70E740481C1C}">
                <a14:useLocalDpi xmlns:a14="http://schemas.microsoft.com/office/drawing/2010/main" val="0"/>
              </a:ext>
            </a:extLst>
          </a:blip>
          <a:srcRect t="3667" b="3667"/>
          <a:stretch>
            <a:fillRect/>
          </a:stretch>
        </p:blipFill>
        <p:spPr>
          <a:xfrm>
            <a:off x="577685" y="1772816"/>
            <a:ext cx="8026763" cy="4183360"/>
          </a:xfrm>
        </p:spPr>
      </p:pic>
      <p:sp>
        <p:nvSpPr>
          <p:cNvPr id="4" name="Rectangle 2"/>
          <p:cNvSpPr>
            <a:spLocks noGrp="1" noChangeArrowheads="1"/>
          </p:cNvSpPr>
          <p:nvPr>
            <p:ph type="title"/>
          </p:nvPr>
        </p:nvSpPr>
        <p:spPr>
          <a:xfrm>
            <a:off x="685800" y="44624"/>
            <a:ext cx="7772400" cy="1609344"/>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El humor </a:t>
            </a:r>
            <a:r>
              <a:rPr lang="es-ES" dirty="0">
                <a:solidFill>
                  <a:schemeClr val="accent2">
                    <a:lumMod val="75000"/>
                  </a:schemeClr>
                </a:solidFill>
                <a:effectLst>
                  <a:outerShdw blurRad="38100" dist="38100" dir="2700000" algn="tl">
                    <a:srgbClr val="000000">
                      <a:alpha val="43137"/>
                    </a:srgbClr>
                  </a:outerShdw>
                </a:effectLst>
              </a:rPr>
              <a:t>en el </a:t>
            </a:r>
            <a:r>
              <a:rPr lang="es-ES" dirty="0" smtClean="0">
                <a:solidFill>
                  <a:schemeClr val="accent2">
                    <a:lumMod val="75000"/>
                  </a:schemeClr>
                </a:solidFill>
                <a:effectLst>
                  <a:outerShdw blurRad="38100" dist="38100" dir="2700000" algn="tl">
                    <a:srgbClr val="000000">
                      <a:alpha val="43137"/>
                    </a:srgbClr>
                  </a:outerShdw>
                </a:effectLst>
              </a:rPr>
              <a:t>doblaje: </a:t>
            </a:r>
            <a:r>
              <a:rPr lang="es-ES" i="1" dirty="0" err="1" smtClean="0">
                <a:solidFill>
                  <a:schemeClr val="accent2">
                    <a:lumMod val="75000"/>
                  </a:schemeClr>
                </a:solidFill>
                <a:effectLst>
                  <a:outerShdw blurRad="38100" dist="38100" dir="2700000" algn="tl">
                    <a:srgbClr val="000000">
                      <a:alpha val="43137"/>
                    </a:srgbClr>
                  </a:outerShdw>
                </a:effectLst>
              </a:rPr>
              <a:t>Shrek</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9249275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7" name="Rectangle 3"/>
          <p:cNvSpPr>
            <a:spLocks noGrp="1" noChangeArrowheads="1"/>
          </p:cNvSpPr>
          <p:nvPr>
            <p:ph idx="1"/>
          </p:nvPr>
        </p:nvSpPr>
        <p:spPr>
          <a:xfrm>
            <a:off x="251520" y="970384"/>
            <a:ext cx="8280920" cy="4114800"/>
          </a:xfrm>
        </p:spPr>
        <p:txBody>
          <a:bodyPr>
            <a:noAutofit/>
          </a:bodyPr>
          <a:lstStyle/>
          <a:p>
            <a:pPr eaLnBrk="1" hangingPunct="1"/>
            <a:r>
              <a:rPr lang="es-ES" altLang="es-MX" dirty="0" err="1" smtClean="0">
                <a:latin typeface="+mj-lt"/>
              </a:rPr>
              <a:t>Okay</a:t>
            </a:r>
            <a:r>
              <a:rPr lang="es-ES" altLang="es-MX" dirty="0" smtClean="0">
                <a:latin typeface="+mj-lt"/>
              </a:rPr>
              <a:t>, </a:t>
            </a:r>
            <a:r>
              <a:rPr lang="es-ES" altLang="es-MX" dirty="0" err="1" smtClean="0">
                <a:latin typeface="+mj-lt"/>
              </a:rPr>
              <a:t>that</a:t>
            </a:r>
            <a:r>
              <a:rPr lang="es-ES" altLang="es-MX" dirty="0" smtClean="0">
                <a:latin typeface="+mj-lt"/>
              </a:rPr>
              <a:t> </a:t>
            </a:r>
            <a:r>
              <a:rPr lang="es-ES" altLang="es-MX" dirty="0" err="1" smtClean="0">
                <a:latin typeface="+mj-lt"/>
              </a:rPr>
              <a:t>makes</a:t>
            </a:r>
            <a:r>
              <a:rPr lang="es-ES" altLang="es-MX" dirty="0" smtClean="0">
                <a:latin typeface="+mj-lt"/>
              </a:rPr>
              <a:t> me </a:t>
            </a:r>
            <a:r>
              <a:rPr lang="es-ES" altLang="es-MX" dirty="0" err="1" smtClean="0">
                <a:latin typeface="+mj-lt"/>
              </a:rPr>
              <a:t>feel</a:t>
            </a:r>
            <a:r>
              <a:rPr lang="es-ES" altLang="es-MX" dirty="0" smtClean="0">
                <a:latin typeface="+mj-lt"/>
              </a:rPr>
              <a:t> so </a:t>
            </a:r>
            <a:r>
              <a:rPr lang="es-ES" altLang="es-MX" dirty="0" err="1" smtClean="0">
                <a:latin typeface="+mj-lt"/>
              </a:rPr>
              <a:t>much</a:t>
            </a:r>
            <a:r>
              <a:rPr lang="es-ES" altLang="es-MX" dirty="0" smtClean="0">
                <a:latin typeface="+mj-lt"/>
              </a:rPr>
              <a:t> </a:t>
            </a:r>
            <a:r>
              <a:rPr lang="es-ES" altLang="es-MX" dirty="0" err="1" smtClean="0">
                <a:latin typeface="+mj-lt"/>
              </a:rPr>
              <a:t>better</a:t>
            </a:r>
            <a:r>
              <a:rPr lang="es-ES" altLang="es-MX" dirty="0" smtClean="0">
                <a:latin typeface="+mj-lt"/>
              </a:rPr>
              <a:t>. </a:t>
            </a:r>
          </a:p>
          <a:p>
            <a:pPr eaLnBrk="1" hangingPunct="1"/>
            <a:r>
              <a:rPr lang="es-ES" altLang="es-MX" dirty="0" smtClean="0">
                <a:latin typeface="+mj-lt"/>
              </a:rPr>
              <a:t>Me haces sentir mucho mejor. </a:t>
            </a:r>
          </a:p>
          <a:p>
            <a:pPr eaLnBrk="1" hangingPunct="1"/>
            <a:r>
              <a:rPr lang="es-ES" altLang="es-MX" dirty="0" smtClean="0">
                <a:latin typeface="+mj-lt"/>
              </a:rPr>
              <a:t>Claro el burro por delante.</a:t>
            </a:r>
          </a:p>
          <a:p>
            <a:pPr eaLnBrk="1" hangingPunct="1">
              <a:buFont typeface="Wingdings" pitchFamily="2" charset="2"/>
              <a:buNone/>
            </a:pPr>
            <a:endParaRPr lang="es-MX" altLang="es-MX" dirty="0" smtClean="0">
              <a:latin typeface="+mj-lt"/>
            </a:endParaRPr>
          </a:p>
          <a:p>
            <a:pPr eaLnBrk="1" hangingPunct="1"/>
            <a:r>
              <a:rPr lang="es-MX" altLang="es-MX" dirty="0" err="1" smtClean="0">
                <a:latin typeface="+mj-lt"/>
              </a:rPr>
              <a:t>Hey</a:t>
            </a:r>
            <a:r>
              <a:rPr lang="es-MX" altLang="es-MX" dirty="0" smtClean="0">
                <a:latin typeface="+mj-lt"/>
              </a:rPr>
              <a:t> </a:t>
            </a:r>
            <a:r>
              <a:rPr lang="es-MX" altLang="es-MX" dirty="0" err="1" smtClean="0">
                <a:latin typeface="+mj-lt"/>
              </a:rPr>
              <a:t>that</a:t>
            </a:r>
            <a:r>
              <a:rPr lang="es-MX" altLang="es-MX" dirty="0" smtClean="0">
                <a:latin typeface="+mj-lt"/>
              </a:rPr>
              <a:t> </a:t>
            </a:r>
            <a:r>
              <a:rPr lang="es-MX" altLang="es-MX" dirty="0" err="1" smtClean="0">
                <a:latin typeface="+mj-lt"/>
              </a:rPr>
              <a:t>is</a:t>
            </a:r>
            <a:r>
              <a:rPr lang="es-MX" altLang="es-MX" dirty="0" smtClean="0">
                <a:latin typeface="+mj-lt"/>
              </a:rPr>
              <a:t> </a:t>
            </a:r>
            <a:r>
              <a:rPr lang="es-MX" altLang="es-MX" dirty="0" err="1" smtClean="0">
                <a:latin typeface="+mj-lt"/>
              </a:rPr>
              <a:t>unwanted</a:t>
            </a:r>
            <a:r>
              <a:rPr lang="es-MX" altLang="es-MX" dirty="0" smtClean="0">
                <a:latin typeface="+mj-lt"/>
              </a:rPr>
              <a:t> </a:t>
            </a:r>
            <a:r>
              <a:rPr lang="es-MX" altLang="es-MX" dirty="0" err="1" smtClean="0">
                <a:latin typeface="+mj-lt"/>
              </a:rPr>
              <a:t>physical</a:t>
            </a:r>
            <a:r>
              <a:rPr lang="es-MX" altLang="es-MX" dirty="0" smtClean="0">
                <a:latin typeface="+mj-lt"/>
              </a:rPr>
              <a:t> </a:t>
            </a:r>
            <a:r>
              <a:rPr lang="es-MX" altLang="es-MX" dirty="0" err="1" smtClean="0">
                <a:latin typeface="+mj-lt"/>
              </a:rPr>
              <a:t>contact</a:t>
            </a:r>
            <a:r>
              <a:rPr lang="es-MX" altLang="es-MX" dirty="0" smtClean="0">
                <a:latin typeface="+mj-lt"/>
              </a:rPr>
              <a:t>.</a:t>
            </a:r>
          </a:p>
          <a:p>
            <a:pPr eaLnBrk="1" hangingPunct="1"/>
            <a:r>
              <a:rPr lang="es-MX" altLang="es-MX" dirty="0" smtClean="0">
                <a:latin typeface="+mj-lt"/>
              </a:rPr>
              <a:t>Esto es contacto físico indeseable.</a:t>
            </a:r>
          </a:p>
          <a:p>
            <a:pPr eaLnBrk="1" hangingPunct="1"/>
            <a:r>
              <a:rPr lang="es-MX" altLang="es-MX" dirty="0" err="1" smtClean="0">
                <a:latin typeface="+mj-lt"/>
              </a:rPr>
              <a:t>Hey</a:t>
            </a:r>
            <a:r>
              <a:rPr lang="es-MX" altLang="es-MX" dirty="0" smtClean="0">
                <a:latin typeface="+mj-lt"/>
              </a:rPr>
              <a:t> te estás propasando conmigo, no me manosees.</a:t>
            </a:r>
          </a:p>
          <a:p>
            <a:pPr eaLnBrk="1" hangingPunct="1"/>
            <a:endParaRPr lang="es-MX" altLang="es-MX" dirty="0" smtClean="0">
              <a:latin typeface="+mj-lt"/>
            </a:endParaRPr>
          </a:p>
          <a:p>
            <a:pPr eaLnBrk="1" hangingPunct="1"/>
            <a:r>
              <a:rPr lang="es-MX" altLang="es-MX" dirty="0" err="1" smtClean="0">
                <a:latin typeface="+mj-lt"/>
              </a:rPr>
              <a:t>She’s</a:t>
            </a:r>
            <a:r>
              <a:rPr lang="es-MX" altLang="es-MX" dirty="0" smtClean="0">
                <a:latin typeface="+mj-lt"/>
              </a:rPr>
              <a:t> as </a:t>
            </a:r>
            <a:r>
              <a:rPr lang="es-MX" altLang="es-MX" dirty="0" err="1" smtClean="0">
                <a:latin typeface="+mj-lt"/>
              </a:rPr>
              <a:t>nasty</a:t>
            </a:r>
            <a:r>
              <a:rPr lang="es-MX" altLang="es-MX" dirty="0" smtClean="0">
                <a:latin typeface="+mj-lt"/>
              </a:rPr>
              <a:t> as </a:t>
            </a:r>
            <a:r>
              <a:rPr lang="es-MX" altLang="es-MX" dirty="0" err="1" smtClean="0">
                <a:latin typeface="+mj-lt"/>
              </a:rPr>
              <a:t>you</a:t>
            </a:r>
            <a:r>
              <a:rPr lang="es-MX" altLang="es-MX" dirty="0" smtClean="0">
                <a:latin typeface="+mj-lt"/>
              </a:rPr>
              <a:t> are.</a:t>
            </a:r>
          </a:p>
          <a:p>
            <a:pPr eaLnBrk="1" hangingPunct="1"/>
            <a:r>
              <a:rPr lang="es-MX" altLang="es-MX" dirty="0" smtClean="0">
                <a:latin typeface="+mj-lt"/>
              </a:rPr>
              <a:t>Ella es tan grosera como tú.</a:t>
            </a:r>
          </a:p>
          <a:p>
            <a:pPr eaLnBrk="1" hangingPunct="1"/>
            <a:r>
              <a:rPr lang="es-MX" altLang="es-MX" dirty="0" smtClean="0">
                <a:latin typeface="+mj-lt"/>
              </a:rPr>
              <a:t>Es tan puerca como tu, </a:t>
            </a:r>
            <a:r>
              <a:rPr lang="es-MX" altLang="es-MX" dirty="0" err="1" smtClean="0">
                <a:latin typeface="+mj-lt"/>
              </a:rPr>
              <a:t>Shrek</a:t>
            </a:r>
            <a:r>
              <a:rPr lang="es-MX" altLang="es-MX" dirty="0" smtClean="0">
                <a:latin typeface="+mj-lt"/>
              </a:rPr>
              <a:t>.</a:t>
            </a:r>
            <a:endParaRPr lang="es-ES" altLang="es-MX" dirty="0" smtClean="0">
              <a:latin typeface="+mj-lt"/>
            </a:endParaRPr>
          </a:p>
        </p:txBody>
      </p:sp>
      <p:pic>
        <p:nvPicPr>
          <p:cNvPr id="20484" name="Picture 5" descr="http://3.bp.blogspot.com/-2vfCqwui1Uk/UhtBBasPWFI/AAAAAAAAD9o/aNbJvhsopRk/s1600/Shrek-y-Asno-Shrek-The-Final-Chap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63086" y="4293096"/>
            <a:ext cx="402529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7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75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75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758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7587">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7587">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7587">
                                            <p:txEl>
                                              <p:pRg st="8" end="8"/>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67587">
                                            <p:txEl>
                                              <p:pRg st="9" end="9"/>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6758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92" name="Picture 37" descr="F295174_shrek440_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7019354" y="44624"/>
            <a:ext cx="2089150" cy="1647825"/>
          </a:xfrm>
          <a:noFill/>
        </p:spPr>
      </p:pic>
      <p:graphicFrame>
        <p:nvGraphicFramePr>
          <p:cNvPr id="65577" name="Group 41"/>
          <p:cNvGraphicFramePr>
            <a:graphicFrameLocks noGrp="1"/>
          </p:cNvGraphicFramePr>
          <p:nvPr>
            <p:ph sz="half" idx="2"/>
            <p:extLst>
              <p:ext uri="{D42A27DB-BD31-4B8C-83A1-F6EECF244321}">
                <p14:modId xmlns:p14="http://schemas.microsoft.com/office/powerpoint/2010/main" val="2046961865"/>
              </p:ext>
            </p:extLst>
          </p:nvPr>
        </p:nvGraphicFramePr>
        <p:xfrm>
          <a:off x="251519" y="980728"/>
          <a:ext cx="6840761" cy="5413331"/>
        </p:xfrm>
        <a:graphic>
          <a:graphicData uri="http://schemas.openxmlformats.org/drawingml/2006/table">
            <a:tbl>
              <a:tblPr/>
              <a:tblGrid>
                <a:gridCol w="2283244"/>
                <a:gridCol w="2274273"/>
                <a:gridCol w="2283244"/>
              </a:tblGrid>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1" i="0" u="none" strike="noStrike" cap="none" normalizeH="0" baseline="0" dirty="0" smtClean="0">
                          <a:ln>
                            <a:noFill/>
                          </a:ln>
                          <a:solidFill>
                            <a:schemeClr val="tx1"/>
                          </a:solidFill>
                          <a:effectLst/>
                          <a:latin typeface="+mj-lt"/>
                        </a:rPr>
                        <a:t>Versión Original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dirty="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1" i="0" u="none" strike="noStrike" cap="none" normalizeH="0" baseline="0" smtClean="0">
                          <a:ln>
                            <a:noFill/>
                          </a:ln>
                          <a:solidFill>
                            <a:schemeClr val="tx1"/>
                          </a:solidFill>
                          <a:effectLst/>
                          <a:latin typeface="+mj-lt"/>
                        </a:rPr>
                        <a:t>Versión Subtitulada</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1" i="0" u="none" strike="noStrike" cap="none" normalizeH="0" baseline="0" dirty="0" smtClean="0">
                          <a:ln>
                            <a:noFill/>
                          </a:ln>
                          <a:solidFill>
                            <a:schemeClr val="tx1"/>
                          </a:solidFill>
                          <a:effectLst/>
                          <a:latin typeface="+mj-lt"/>
                        </a:rPr>
                        <a:t>Versión Doblada </a:t>
                      </a:r>
                      <a:endParaRPr kumimoji="0" lang="es-ES" sz="1800" b="0" i="0" u="none" strike="noStrike" cap="none" normalizeH="0" baseline="0" dirty="0" smtClean="0">
                        <a:ln>
                          <a:noFill/>
                        </a:ln>
                        <a:solidFill>
                          <a:schemeClr val="tx1"/>
                        </a:solidFill>
                        <a:effectLst/>
                        <a:latin typeface="+mj-lt"/>
                      </a:endParaRP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dirty="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Nope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No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dirty="0" smtClean="0">
                          <a:ln>
                            <a:noFill/>
                          </a:ln>
                          <a:solidFill>
                            <a:schemeClr val="tx1"/>
                          </a:solidFill>
                          <a:effectLst/>
                          <a:latin typeface="+mj-lt"/>
                        </a:rPr>
                        <a:t>Nones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dirty="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Really, really</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De veras, de veras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De veritas, de veritas</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Please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Por favor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Porfis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Oh well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Bueno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Ay caray</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Hi princess</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dirty="0" smtClean="0">
                          <a:ln>
                            <a:noFill/>
                          </a:ln>
                          <a:solidFill>
                            <a:schemeClr val="tx1"/>
                          </a:solidFill>
                          <a:effectLst/>
                          <a:latin typeface="+mj-lt"/>
                        </a:rPr>
                        <a:t>Hola princesa</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dirty="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1800" b="0" i="0" u="none" strike="noStrike" cap="none" normalizeH="0" baseline="0" smtClean="0">
                          <a:ln>
                            <a:noFill/>
                          </a:ln>
                          <a:solidFill>
                            <a:schemeClr val="tx1"/>
                          </a:solidFill>
                          <a:effectLst/>
                          <a:latin typeface="+mj-lt"/>
                        </a:rPr>
                        <a:t>Quiubo princesa</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97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mj-lt"/>
                        </a:rPr>
                        <a:t>It’s beautiful</a:t>
                      </a:r>
                      <a:endParaRPr kumimoji="0" lang="es-ES" sz="1800" b="0" i="0" u="none" strike="noStrike" cap="none" normalizeH="0" baseline="0" smtClean="0">
                        <a:ln>
                          <a:noFill/>
                        </a:ln>
                        <a:solidFill>
                          <a:schemeClr val="tx1"/>
                        </a:solidFill>
                        <a:effectLst/>
                        <a:latin typeface="+mj-lt"/>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mj-lt"/>
                        </a:rPr>
                        <a:t>Que lindo</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MX" sz="1800" b="0" i="0" u="none" strike="noStrike" cap="none" normalizeH="0" baseline="0" dirty="0" smtClean="0">
                          <a:ln>
                            <a:noFill/>
                          </a:ln>
                          <a:solidFill>
                            <a:schemeClr val="tx1"/>
                          </a:solidFill>
                          <a:effectLst/>
                          <a:latin typeface="+mj-lt"/>
                        </a:rPr>
                        <a:t>Ta rete bonito</a:t>
                      </a:r>
                      <a:endParaRPr kumimoji="0" lang="es-ES" sz="1800" b="0" i="0" u="none" strike="noStrike" cap="none" normalizeH="0" baseline="0" dirty="0" smtClean="0">
                        <a:ln>
                          <a:noFill/>
                        </a:ln>
                        <a:solidFill>
                          <a:schemeClr val="tx1"/>
                        </a:solidFill>
                        <a:effectLst/>
                        <a:latin typeface="+mj-lt"/>
                      </a:endParaRP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800" b="0" i="0" u="none" strike="noStrike" cap="none" normalizeH="0" baseline="0" dirty="0" smtClean="0">
                        <a:ln>
                          <a:noFill/>
                        </a:ln>
                        <a:solidFill>
                          <a:schemeClr val="tx1"/>
                        </a:solidFill>
                        <a:effectLst/>
                        <a:latin typeface="+mj-lt"/>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65577"/>
                                        </p:tgtEl>
                                        <p:attrNameLst>
                                          <p:attrName>style.visibility</p:attrName>
                                        </p:attrNameLst>
                                      </p:cBhvr>
                                      <p:to>
                                        <p:strVal val="visible"/>
                                      </p:to>
                                    </p:set>
                                    <p:anim calcmode="lin" valueType="num">
                                      <p:cBhvr>
                                        <p:cTn id="7" dur="1000" fill="hold"/>
                                        <p:tgtEl>
                                          <p:spTgt spid="65577"/>
                                        </p:tgtEl>
                                        <p:attrNameLst>
                                          <p:attrName>ppt_w</p:attrName>
                                        </p:attrNameLst>
                                      </p:cBhvr>
                                      <p:tavLst>
                                        <p:tav tm="0">
                                          <p:val>
                                            <p:fltVal val="0"/>
                                          </p:val>
                                        </p:tav>
                                        <p:tav tm="100000">
                                          <p:val>
                                            <p:strVal val="#ppt_w"/>
                                          </p:val>
                                        </p:tav>
                                      </p:tavLst>
                                    </p:anim>
                                    <p:anim calcmode="lin" valueType="num">
                                      <p:cBhvr>
                                        <p:cTn id="8" dur="1000" fill="hold"/>
                                        <p:tgtEl>
                                          <p:spTgt spid="65577"/>
                                        </p:tgtEl>
                                        <p:attrNameLst>
                                          <p:attrName>ppt_h</p:attrName>
                                        </p:attrNameLst>
                                      </p:cBhvr>
                                      <p:tavLst>
                                        <p:tav tm="0">
                                          <p:val>
                                            <p:fltVal val="0"/>
                                          </p:val>
                                        </p:tav>
                                        <p:tav tm="100000">
                                          <p:val>
                                            <p:strVal val="#ppt_h"/>
                                          </p:val>
                                        </p:tav>
                                      </p:tavLst>
                                    </p:anim>
                                    <p:anim calcmode="lin" valueType="num">
                                      <p:cBhvr>
                                        <p:cTn id="9" dur="1000" fill="hold"/>
                                        <p:tgtEl>
                                          <p:spTgt spid="6557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557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685800" y="1556792"/>
            <a:ext cx="3657600" cy="3977640"/>
          </a:xfrm>
        </p:spPr>
        <p:txBody>
          <a:bodyPr>
            <a:normAutofit fontScale="92500" lnSpcReduction="10000"/>
          </a:bodyPr>
          <a:lstStyle/>
          <a:p>
            <a:pPr marL="0" indent="0">
              <a:lnSpc>
                <a:spcPct val="110000"/>
              </a:lnSpc>
              <a:buNone/>
            </a:pPr>
            <a:r>
              <a:rPr lang="es-ES" dirty="0" smtClean="0">
                <a:latin typeface="+mj-lt"/>
              </a:rPr>
              <a:t>Burro: No. Oh, no. No! Oh, </a:t>
            </a:r>
            <a:r>
              <a:rPr lang="es-ES" dirty="0" err="1" smtClean="0">
                <a:latin typeface="+mj-lt"/>
              </a:rPr>
              <a:t>what</a:t>
            </a:r>
            <a:r>
              <a:rPr lang="es-ES" dirty="0" smtClean="0">
                <a:latin typeface="+mj-lt"/>
              </a:rPr>
              <a:t> </a:t>
            </a:r>
            <a:r>
              <a:rPr lang="es-ES" dirty="0" err="1" smtClean="0">
                <a:latin typeface="+mj-lt"/>
              </a:rPr>
              <a:t>large</a:t>
            </a:r>
            <a:r>
              <a:rPr lang="es-ES" dirty="0" smtClean="0">
                <a:latin typeface="+mj-lt"/>
              </a:rPr>
              <a:t> </a:t>
            </a:r>
            <a:r>
              <a:rPr lang="es-ES" dirty="0" err="1" smtClean="0">
                <a:latin typeface="+mj-lt"/>
              </a:rPr>
              <a:t>teeth</a:t>
            </a:r>
            <a:r>
              <a:rPr lang="es-ES" dirty="0" smtClean="0">
                <a:latin typeface="+mj-lt"/>
              </a:rPr>
              <a:t> </a:t>
            </a:r>
            <a:r>
              <a:rPr lang="es-ES" dirty="0" err="1" smtClean="0">
                <a:latin typeface="+mj-lt"/>
              </a:rPr>
              <a:t>you</a:t>
            </a:r>
            <a:r>
              <a:rPr lang="es-ES" dirty="0" smtClean="0">
                <a:latin typeface="+mj-lt"/>
              </a:rPr>
              <a:t> </a:t>
            </a:r>
            <a:r>
              <a:rPr lang="es-ES" dirty="0" err="1" smtClean="0">
                <a:latin typeface="+mj-lt"/>
              </a:rPr>
              <a:t>have</a:t>
            </a:r>
            <a:r>
              <a:rPr lang="es-ES" dirty="0" smtClean="0">
                <a:latin typeface="+mj-lt"/>
              </a:rPr>
              <a:t>! I mean, </a:t>
            </a:r>
            <a:r>
              <a:rPr lang="es-ES" dirty="0" err="1" smtClean="0">
                <a:latin typeface="+mj-lt"/>
              </a:rPr>
              <a:t>white</a:t>
            </a:r>
            <a:r>
              <a:rPr lang="es-ES" dirty="0" smtClean="0">
                <a:latin typeface="+mj-lt"/>
              </a:rPr>
              <a:t>, </a:t>
            </a:r>
            <a:r>
              <a:rPr lang="es-ES" dirty="0" err="1" smtClean="0">
                <a:latin typeface="+mj-lt"/>
              </a:rPr>
              <a:t>sparkling</a:t>
            </a:r>
            <a:r>
              <a:rPr lang="es-ES" dirty="0" smtClean="0">
                <a:latin typeface="+mj-lt"/>
              </a:rPr>
              <a:t> </a:t>
            </a:r>
            <a:r>
              <a:rPr lang="es-ES" dirty="0" err="1" smtClean="0">
                <a:latin typeface="+mj-lt"/>
              </a:rPr>
              <a:t>teeth</a:t>
            </a:r>
            <a:r>
              <a:rPr lang="es-ES" dirty="0" smtClean="0">
                <a:latin typeface="+mj-lt"/>
              </a:rPr>
              <a:t>. I </a:t>
            </a:r>
            <a:r>
              <a:rPr lang="es-ES" dirty="0" err="1" smtClean="0">
                <a:latin typeface="+mj-lt"/>
              </a:rPr>
              <a:t>know</a:t>
            </a:r>
            <a:r>
              <a:rPr lang="es-ES" dirty="0" smtClean="0">
                <a:latin typeface="+mj-lt"/>
              </a:rPr>
              <a:t> </a:t>
            </a:r>
            <a:r>
              <a:rPr lang="es-ES" dirty="0" err="1" smtClean="0">
                <a:latin typeface="+mj-lt"/>
              </a:rPr>
              <a:t>you</a:t>
            </a:r>
            <a:r>
              <a:rPr lang="es-ES" dirty="0" smtClean="0">
                <a:latin typeface="+mj-lt"/>
              </a:rPr>
              <a:t> </a:t>
            </a:r>
            <a:r>
              <a:rPr lang="es-ES" dirty="0" err="1" smtClean="0">
                <a:latin typeface="+mj-lt"/>
              </a:rPr>
              <a:t>probably</a:t>
            </a:r>
            <a:r>
              <a:rPr lang="es-ES" dirty="0" smtClean="0">
                <a:latin typeface="+mj-lt"/>
              </a:rPr>
              <a:t> </a:t>
            </a:r>
            <a:r>
              <a:rPr lang="es-ES" dirty="0" err="1" smtClean="0">
                <a:latin typeface="+mj-lt"/>
              </a:rPr>
              <a:t>hear</a:t>
            </a:r>
            <a:r>
              <a:rPr lang="es-ES" dirty="0" smtClean="0">
                <a:latin typeface="+mj-lt"/>
              </a:rPr>
              <a:t> </a:t>
            </a:r>
            <a:r>
              <a:rPr lang="es-ES" dirty="0" err="1" smtClean="0">
                <a:latin typeface="+mj-lt"/>
              </a:rPr>
              <a:t>this</a:t>
            </a:r>
            <a:r>
              <a:rPr lang="es-ES" dirty="0" smtClean="0">
                <a:latin typeface="+mj-lt"/>
              </a:rPr>
              <a:t> </a:t>
            </a:r>
            <a:r>
              <a:rPr lang="es-ES" dirty="0" err="1" smtClean="0">
                <a:latin typeface="+mj-lt"/>
              </a:rPr>
              <a:t>all</a:t>
            </a:r>
            <a:r>
              <a:rPr lang="es-ES" dirty="0" smtClean="0">
                <a:latin typeface="+mj-lt"/>
              </a:rPr>
              <a:t> </a:t>
            </a:r>
            <a:r>
              <a:rPr lang="es-ES" dirty="0" err="1" smtClean="0">
                <a:latin typeface="+mj-lt"/>
              </a:rPr>
              <a:t>the</a:t>
            </a:r>
            <a:r>
              <a:rPr lang="es-ES" dirty="0" smtClean="0">
                <a:latin typeface="+mj-lt"/>
              </a:rPr>
              <a:t> time </a:t>
            </a:r>
            <a:r>
              <a:rPr lang="es-ES" dirty="0" err="1" smtClean="0">
                <a:latin typeface="+mj-lt"/>
              </a:rPr>
              <a:t>from</a:t>
            </a:r>
            <a:r>
              <a:rPr lang="es-ES" dirty="0" smtClean="0">
                <a:latin typeface="+mj-lt"/>
              </a:rPr>
              <a:t> </a:t>
            </a:r>
            <a:r>
              <a:rPr lang="es-ES" dirty="0" err="1" smtClean="0">
                <a:latin typeface="+mj-lt"/>
              </a:rPr>
              <a:t>your</a:t>
            </a:r>
            <a:r>
              <a:rPr lang="es-ES" dirty="0" smtClean="0">
                <a:latin typeface="+mj-lt"/>
              </a:rPr>
              <a:t> </a:t>
            </a:r>
            <a:r>
              <a:rPr lang="es-ES" dirty="0" err="1">
                <a:latin typeface="+mj-lt"/>
              </a:rPr>
              <a:t>f</a:t>
            </a:r>
            <a:r>
              <a:rPr lang="es-ES" dirty="0" err="1" smtClean="0">
                <a:latin typeface="+mj-lt"/>
              </a:rPr>
              <a:t>ood</a:t>
            </a:r>
            <a:r>
              <a:rPr lang="es-ES" dirty="0" smtClean="0">
                <a:latin typeface="+mj-lt"/>
              </a:rPr>
              <a:t>, </a:t>
            </a:r>
            <a:r>
              <a:rPr lang="es-ES" dirty="0" err="1" smtClean="0">
                <a:latin typeface="+mj-lt"/>
              </a:rPr>
              <a:t>but</a:t>
            </a:r>
            <a:r>
              <a:rPr lang="es-ES" dirty="0" smtClean="0">
                <a:latin typeface="+mj-lt"/>
              </a:rPr>
              <a:t> </a:t>
            </a:r>
            <a:r>
              <a:rPr lang="es-ES" dirty="0" err="1" smtClean="0">
                <a:latin typeface="+mj-lt"/>
              </a:rPr>
              <a:t>you</a:t>
            </a:r>
            <a:r>
              <a:rPr lang="es-ES" dirty="0" smtClean="0">
                <a:latin typeface="+mj-lt"/>
              </a:rPr>
              <a:t> </a:t>
            </a:r>
            <a:r>
              <a:rPr lang="es-ES" dirty="0" err="1" smtClean="0">
                <a:latin typeface="+mj-lt"/>
              </a:rPr>
              <a:t>must</a:t>
            </a:r>
            <a:r>
              <a:rPr lang="es-ES" dirty="0" smtClean="0">
                <a:latin typeface="+mj-lt"/>
              </a:rPr>
              <a:t> </a:t>
            </a:r>
            <a:r>
              <a:rPr lang="es-ES" dirty="0" err="1" smtClean="0">
                <a:latin typeface="+mj-lt"/>
              </a:rPr>
              <a:t>bleech</a:t>
            </a:r>
            <a:r>
              <a:rPr lang="es-ES" dirty="0" smtClean="0">
                <a:latin typeface="+mj-lt"/>
              </a:rPr>
              <a:t> </a:t>
            </a:r>
            <a:r>
              <a:rPr lang="es-ES" dirty="0" err="1" smtClean="0">
                <a:latin typeface="+mj-lt"/>
              </a:rPr>
              <a:t>or</a:t>
            </a:r>
            <a:r>
              <a:rPr lang="es-ES" dirty="0" smtClean="0">
                <a:latin typeface="+mj-lt"/>
              </a:rPr>
              <a:t> </a:t>
            </a:r>
            <a:r>
              <a:rPr lang="es-ES" dirty="0" err="1" smtClean="0">
                <a:latin typeface="+mj-lt"/>
              </a:rPr>
              <a:t>somethin</a:t>
            </a:r>
            <a:r>
              <a:rPr lang="es-ES" dirty="0" smtClean="0">
                <a:latin typeface="+mj-lt"/>
              </a:rPr>
              <a:t>’, ‘cause </a:t>
            </a:r>
            <a:r>
              <a:rPr lang="es-ES" dirty="0" err="1" smtClean="0">
                <a:latin typeface="+mj-lt"/>
              </a:rPr>
              <a:t>that</a:t>
            </a:r>
            <a:r>
              <a:rPr lang="es-ES" dirty="0" smtClean="0">
                <a:latin typeface="+mj-lt"/>
              </a:rPr>
              <a:t> </a:t>
            </a:r>
            <a:r>
              <a:rPr lang="es-ES" dirty="0" err="1" smtClean="0">
                <a:latin typeface="+mj-lt"/>
              </a:rPr>
              <a:t>is</a:t>
            </a:r>
            <a:r>
              <a:rPr lang="es-ES" dirty="0" smtClean="0">
                <a:latin typeface="+mj-lt"/>
              </a:rPr>
              <a:t> </a:t>
            </a:r>
            <a:r>
              <a:rPr lang="es-ES" dirty="0" err="1" smtClean="0">
                <a:latin typeface="+mj-lt"/>
              </a:rPr>
              <a:t>one</a:t>
            </a:r>
            <a:r>
              <a:rPr lang="es-ES" dirty="0" smtClean="0">
                <a:latin typeface="+mj-lt"/>
              </a:rPr>
              <a:t> </a:t>
            </a:r>
            <a:r>
              <a:rPr lang="es-ES" dirty="0" err="1" smtClean="0">
                <a:latin typeface="+mj-lt"/>
              </a:rPr>
              <a:t>dazzling</a:t>
            </a:r>
            <a:r>
              <a:rPr lang="es-ES" dirty="0" smtClean="0">
                <a:latin typeface="+mj-lt"/>
              </a:rPr>
              <a:t> </a:t>
            </a:r>
            <a:r>
              <a:rPr lang="es-ES" dirty="0" err="1" smtClean="0">
                <a:latin typeface="+mj-lt"/>
              </a:rPr>
              <a:t>smile</a:t>
            </a:r>
            <a:r>
              <a:rPr lang="es-ES" dirty="0" smtClean="0">
                <a:latin typeface="+mj-lt"/>
              </a:rPr>
              <a:t> </a:t>
            </a:r>
            <a:r>
              <a:rPr lang="es-ES" dirty="0" err="1" smtClean="0">
                <a:latin typeface="+mj-lt"/>
              </a:rPr>
              <a:t>you</a:t>
            </a:r>
            <a:r>
              <a:rPr lang="es-ES" dirty="0" smtClean="0">
                <a:latin typeface="+mj-lt"/>
              </a:rPr>
              <a:t> </a:t>
            </a:r>
            <a:r>
              <a:rPr lang="es-ES" dirty="0" err="1" smtClean="0">
                <a:latin typeface="+mj-lt"/>
              </a:rPr>
              <a:t>got</a:t>
            </a:r>
            <a:r>
              <a:rPr lang="es-ES" dirty="0" smtClean="0">
                <a:latin typeface="+mj-lt"/>
              </a:rPr>
              <a:t> </a:t>
            </a:r>
            <a:r>
              <a:rPr lang="es-ES" dirty="0" err="1" smtClean="0">
                <a:latin typeface="+mj-lt"/>
              </a:rPr>
              <a:t>there</a:t>
            </a:r>
            <a:r>
              <a:rPr lang="es-ES" dirty="0" smtClean="0">
                <a:latin typeface="+mj-lt"/>
              </a:rPr>
              <a:t>. And do I </a:t>
            </a:r>
            <a:r>
              <a:rPr lang="es-ES" dirty="0" err="1" smtClean="0">
                <a:latin typeface="+mj-lt"/>
              </a:rPr>
              <a:t>detect</a:t>
            </a:r>
            <a:r>
              <a:rPr lang="es-ES" dirty="0" smtClean="0">
                <a:latin typeface="+mj-lt"/>
              </a:rPr>
              <a:t> a </a:t>
            </a:r>
            <a:r>
              <a:rPr lang="es-ES" dirty="0" err="1" smtClean="0">
                <a:latin typeface="+mj-lt"/>
              </a:rPr>
              <a:t>hint</a:t>
            </a:r>
            <a:r>
              <a:rPr lang="es-ES" dirty="0" smtClean="0">
                <a:latin typeface="+mj-lt"/>
              </a:rPr>
              <a:t> of </a:t>
            </a:r>
            <a:r>
              <a:rPr lang="es-ES" dirty="0" err="1" smtClean="0">
                <a:latin typeface="+mj-lt"/>
              </a:rPr>
              <a:t>minty</a:t>
            </a:r>
            <a:r>
              <a:rPr lang="es-ES" dirty="0" smtClean="0">
                <a:latin typeface="+mj-lt"/>
              </a:rPr>
              <a:t> </a:t>
            </a:r>
            <a:r>
              <a:rPr lang="es-ES" dirty="0" err="1" smtClean="0">
                <a:latin typeface="+mj-lt"/>
              </a:rPr>
              <a:t>freshness</a:t>
            </a:r>
            <a:r>
              <a:rPr lang="es-ES" dirty="0" smtClean="0">
                <a:latin typeface="+mj-lt"/>
              </a:rPr>
              <a:t>?</a:t>
            </a:r>
            <a:endParaRPr lang="es-ES" dirty="0">
              <a:latin typeface="+mj-lt"/>
            </a:endParaRPr>
          </a:p>
        </p:txBody>
      </p:sp>
      <p:sp>
        <p:nvSpPr>
          <p:cNvPr id="4" name="Marcador de contenido 3"/>
          <p:cNvSpPr>
            <a:spLocks noGrp="1"/>
          </p:cNvSpPr>
          <p:nvPr>
            <p:ph sz="half" idx="2"/>
          </p:nvPr>
        </p:nvSpPr>
        <p:spPr>
          <a:xfrm>
            <a:off x="4874840" y="2619712"/>
            <a:ext cx="3657600" cy="3977640"/>
          </a:xfrm>
        </p:spPr>
        <p:txBody>
          <a:bodyPr>
            <a:normAutofit fontScale="92500" lnSpcReduction="10000"/>
          </a:bodyPr>
          <a:lstStyle/>
          <a:p>
            <a:pPr marL="0" indent="0">
              <a:lnSpc>
                <a:spcPct val="110000"/>
              </a:lnSpc>
              <a:buNone/>
            </a:pPr>
            <a:r>
              <a:rPr lang="es-ES" dirty="0" smtClean="0">
                <a:solidFill>
                  <a:srgbClr val="000000"/>
                </a:solidFill>
                <a:latin typeface="+mj-lt"/>
              </a:rPr>
              <a:t>Burro: </a:t>
            </a:r>
            <a:r>
              <a:rPr lang="es-ES" dirty="0" err="1" smtClean="0">
                <a:solidFill>
                  <a:srgbClr val="000000"/>
                </a:solidFill>
                <a:latin typeface="+mj-lt"/>
              </a:rPr>
              <a:t>Remember</a:t>
            </a:r>
            <a:r>
              <a:rPr lang="es-ES" dirty="0" smtClean="0">
                <a:solidFill>
                  <a:srgbClr val="000000"/>
                </a:solidFill>
                <a:latin typeface="+mj-lt"/>
              </a:rPr>
              <a:t> </a:t>
            </a:r>
            <a:r>
              <a:rPr lang="es-ES" dirty="0" err="1" smtClean="0">
                <a:solidFill>
                  <a:srgbClr val="000000"/>
                </a:solidFill>
                <a:latin typeface="+mj-lt"/>
              </a:rPr>
              <a:t>when</a:t>
            </a:r>
            <a:r>
              <a:rPr lang="es-ES" dirty="0" smtClean="0">
                <a:solidFill>
                  <a:srgbClr val="000000"/>
                </a:solidFill>
                <a:latin typeface="+mj-lt"/>
              </a:rPr>
              <a:t> </a:t>
            </a:r>
            <a:r>
              <a:rPr lang="es-ES" dirty="0" err="1" smtClean="0">
                <a:solidFill>
                  <a:srgbClr val="000000"/>
                </a:solidFill>
                <a:latin typeface="+mj-lt"/>
              </a:rPr>
              <a:t>you</a:t>
            </a:r>
            <a:r>
              <a:rPr lang="es-ES" dirty="0" smtClean="0">
                <a:solidFill>
                  <a:srgbClr val="000000"/>
                </a:solidFill>
                <a:latin typeface="+mj-lt"/>
              </a:rPr>
              <a:t> </a:t>
            </a:r>
            <a:r>
              <a:rPr lang="es-ES" dirty="0" err="1" smtClean="0">
                <a:solidFill>
                  <a:srgbClr val="000000"/>
                </a:solidFill>
                <a:latin typeface="+mj-lt"/>
              </a:rPr>
              <a:t>said</a:t>
            </a:r>
            <a:r>
              <a:rPr lang="es-ES" dirty="0" smtClean="0">
                <a:solidFill>
                  <a:srgbClr val="000000"/>
                </a:solidFill>
                <a:latin typeface="+mj-lt"/>
              </a:rPr>
              <a:t> </a:t>
            </a:r>
            <a:r>
              <a:rPr lang="es-ES" dirty="0" err="1" smtClean="0">
                <a:solidFill>
                  <a:srgbClr val="000000"/>
                </a:solidFill>
                <a:latin typeface="+mj-lt"/>
              </a:rPr>
              <a:t>that</a:t>
            </a:r>
            <a:r>
              <a:rPr lang="es-ES" dirty="0" smtClean="0">
                <a:solidFill>
                  <a:srgbClr val="000000"/>
                </a:solidFill>
                <a:latin typeface="+mj-lt"/>
              </a:rPr>
              <a:t> </a:t>
            </a:r>
            <a:r>
              <a:rPr lang="es-ES" dirty="0" err="1" smtClean="0">
                <a:solidFill>
                  <a:srgbClr val="000000"/>
                </a:solidFill>
                <a:latin typeface="+mj-lt"/>
              </a:rPr>
              <a:t>ogres</a:t>
            </a:r>
            <a:r>
              <a:rPr lang="es-ES" dirty="0" smtClean="0">
                <a:solidFill>
                  <a:srgbClr val="000000"/>
                </a:solidFill>
                <a:latin typeface="+mj-lt"/>
              </a:rPr>
              <a:t> </a:t>
            </a:r>
            <a:r>
              <a:rPr lang="es-ES" dirty="0" err="1" smtClean="0">
                <a:solidFill>
                  <a:srgbClr val="000000"/>
                </a:solidFill>
                <a:latin typeface="+mj-lt"/>
              </a:rPr>
              <a:t>had</a:t>
            </a:r>
            <a:r>
              <a:rPr lang="es-ES" dirty="0" smtClean="0">
                <a:solidFill>
                  <a:srgbClr val="000000"/>
                </a:solidFill>
                <a:latin typeface="+mj-lt"/>
              </a:rPr>
              <a:t> </a:t>
            </a:r>
            <a:r>
              <a:rPr lang="es-ES" dirty="0" err="1" smtClean="0">
                <a:solidFill>
                  <a:srgbClr val="000000"/>
                </a:solidFill>
                <a:latin typeface="+mj-lt"/>
              </a:rPr>
              <a:t>layers</a:t>
            </a:r>
            <a:r>
              <a:rPr lang="es-ES" dirty="0" smtClean="0">
                <a:solidFill>
                  <a:srgbClr val="000000"/>
                </a:solidFill>
                <a:latin typeface="+mj-lt"/>
              </a:rPr>
              <a:t>?</a:t>
            </a:r>
          </a:p>
          <a:p>
            <a:pPr marL="0" indent="0">
              <a:lnSpc>
                <a:spcPct val="110000"/>
              </a:lnSpc>
              <a:buNone/>
            </a:pPr>
            <a:r>
              <a:rPr lang="es-ES" dirty="0" err="1" smtClean="0">
                <a:solidFill>
                  <a:srgbClr val="000000"/>
                </a:solidFill>
                <a:latin typeface="+mj-lt"/>
              </a:rPr>
              <a:t>Shrek</a:t>
            </a:r>
            <a:r>
              <a:rPr lang="es-ES" dirty="0" smtClean="0">
                <a:solidFill>
                  <a:srgbClr val="000000"/>
                </a:solidFill>
                <a:latin typeface="+mj-lt"/>
              </a:rPr>
              <a:t>: </a:t>
            </a:r>
            <a:r>
              <a:rPr lang="es-ES" dirty="0" err="1" smtClean="0">
                <a:solidFill>
                  <a:srgbClr val="000000"/>
                </a:solidFill>
                <a:latin typeface="+mj-lt"/>
              </a:rPr>
              <a:t>Why</a:t>
            </a:r>
            <a:r>
              <a:rPr lang="es-ES" dirty="0" smtClean="0">
                <a:solidFill>
                  <a:srgbClr val="000000"/>
                </a:solidFill>
                <a:latin typeface="+mj-lt"/>
              </a:rPr>
              <a:t>?</a:t>
            </a:r>
          </a:p>
          <a:p>
            <a:pPr marL="0" indent="0">
              <a:lnSpc>
                <a:spcPct val="110000"/>
              </a:lnSpc>
              <a:buNone/>
            </a:pPr>
            <a:r>
              <a:rPr lang="es-ES" dirty="0" smtClean="0">
                <a:solidFill>
                  <a:srgbClr val="000000"/>
                </a:solidFill>
                <a:latin typeface="+mj-lt"/>
              </a:rPr>
              <a:t>Burro: </a:t>
            </a:r>
            <a:r>
              <a:rPr lang="es-ES" dirty="0" err="1" smtClean="0">
                <a:solidFill>
                  <a:srgbClr val="000000"/>
                </a:solidFill>
                <a:latin typeface="+mj-lt"/>
              </a:rPr>
              <a:t>Well</a:t>
            </a:r>
            <a:r>
              <a:rPr lang="es-ES" dirty="0" smtClean="0">
                <a:solidFill>
                  <a:srgbClr val="000000"/>
                </a:solidFill>
                <a:latin typeface="+mj-lt"/>
              </a:rPr>
              <a:t>, I </a:t>
            </a:r>
            <a:r>
              <a:rPr lang="es-ES" dirty="0" err="1" smtClean="0">
                <a:solidFill>
                  <a:srgbClr val="000000"/>
                </a:solidFill>
                <a:latin typeface="+mj-lt"/>
              </a:rPr>
              <a:t>have</a:t>
            </a:r>
            <a:r>
              <a:rPr lang="es-ES" dirty="0" smtClean="0">
                <a:solidFill>
                  <a:srgbClr val="000000"/>
                </a:solidFill>
                <a:latin typeface="+mj-lt"/>
              </a:rPr>
              <a:t> a bit of a </a:t>
            </a:r>
            <a:r>
              <a:rPr lang="es-ES" dirty="0" err="1" smtClean="0">
                <a:solidFill>
                  <a:srgbClr val="000000"/>
                </a:solidFill>
                <a:latin typeface="+mj-lt"/>
              </a:rPr>
              <a:t>confession</a:t>
            </a:r>
            <a:r>
              <a:rPr lang="es-ES" dirty="0" smtClean="0">
                <a:solidFill>
                  <a:srgbClr val="000000"/>
                </a:solidFill>
                <a:latin typeface="+mj-lt"/>
              </a:rPr>
              <a:t> </a:t>
            </a:r>
            <a:r>
              <a:rPr lang="es-ES" dirty="0" err="1" smtClean="0">
                <a:solidFill>
                  <a:srgbClr val="000000"/>
                </a:solidFill>
                <a:latin typeface="+mj-lt"/>
              </a:rPr>
              <a:t>to</a:t>
            </a:r>
            <a:r>
              <a:rPr lang="es-ES" dirty="0" smtClean="0">
                <a:solidFill>
                  <a:srgbClr val="000000"/>
                </a:solidFill>
                <a:latin typeface="+mj-lt"/>
              </a:rPr>
              <a:t> </a:t>
            </a:r>
            <a:r>
              <a:rPr lang="es-ES" dirty="0" err="1" smtClean="0">
                <a:solidFill>
                  <a:srgbClr val="000000"/>
                </a:solidFill>
                <a:latin typeface="+mj-lt"/>
              </a:rPr>
              <a:t>make</a:t>
            </a:r>
            <a:r>
              <a:rPr lang="es-ES" dirty="0" smtClean="0">
                <a:solidFill>
                  <a:srgbClr val="000000"/>
                </a:solidFill>
                <a:latin typeface="+mj-lt"/>
              </a:rPr>
              <a:t>. </a:t>
            </a:r>
            <a:r>
              <a:rPr lang="es-ES" dirty="0" err="1" smtClean="0">
                <a:solidFill>
                  <a:srgbClr val="000000"/>
                </a:solidFill>
                <a:latin typeface="+mj-lt"/>
              </a:rPr>
              <a:t>Donkeys</a:t>
            </a:r>
            <a:r>
              <a:rPr lang="es-ES" dirty="0" smtClean="0">
                <a:solidFill>
                  <a:srgbClr val="000000"/>
                </a:solidFill>
                <a:latin typeface="+mj-lt"/>
              </a:rPr>
              <a:t> </a:t>
            </a:r>
            <a:r>
              <a:rPr lang="es-ES" dirty="0" err="1" smtClean="0">
                <a:solidFill>
                  <a:srgbClr val="000000"/>
                </a:solidFill>
                <a:latin typeface="+mj-lt"/>
              </a:rPr>
              <a:t>don’t</a:t>
            </a:r>
            <a:r>
              <a:rPr lang="es-ES" dirty="0" smtClean="0">
                <a:solidFill>
                  <a:srgbClr val="000000"/>
                </a:solidFill>
                <a:latin typeface="+mj-lt"/>
              </a:rPr>
              <a:t> </a:t>
            </a:r>
            <a:r>
              <a:rPr lang="es-ES" dirty="0" err="1" smtClean="0">
                <a:solidFill>
                  <a:srgbClr val="000000"/>
                </a:solidFill>
                <a:latin typeface="+mj-lt"/>
              </a:rPr>
              <a:t>have</a:t>
            </a:r>
            <a:r>
              <a:rPr lang="es-ES" dirty="0" smtClean="0">
                <a:solidFill>
                  <a:srgbClr val="000000"/>
                </a:solidFill>
                <a:latin typeface="+mj-lt"/>
              </a:rPr>
              <a:t> </a:t>
            </a:r>
            <a:r>
              <a:rPr lang="es-ES" dirty="0" err="1" smtClean="0">
                <a:solidFill>
                  <a:srgbClr val="000000"/>
                </a:solidFill>
                <a:latin typeface="+mj-lt"/>
              </a:rPr>
              <a:t>layers</a:t>
            </a:r>
            <a:r>
              <a:rPr lang="es-ES" dirty="0" smtClean="0">
                <a:solidFill>
                  <a:srgbClr val="000000"/>
                </a:solidFill>
                <a:latin typeface="+mj-lt"/>
              </a:rPr>
              <a:t>. </a:t>
            </a:r>
            <a:r>
              <a:rPr lang="es-ES" dirty="0" err="1" smtClean="0">
                <a:solidFill>
                  <a:srgbClr val="000000"/>
                </a:solidFill>
                <a:latin typeface="+mj-lt"/>
              </a:rPr>
              <a:t>We</a:t>
            </a:r>
            <a:r>
              <a:rPr lang="es-ES" dirty="0" smtClean="0">
                <a:solidFill>
                  <a:srgbClr val="000000"/>
                </a:solidFill>
                <a:latin typeface="+mj-lt"/>
              </a:rPr>
              <a:t> </a:t>
            </a:r>
            <a:r>
              <a:rPr lang="es-ES" dirty="0" err="1" smtClean="0">
                <a:solidFill>
                  <a:srgbClr val="000000"/>
                </a:solidFill>
                <a:latin typeface="+mj-lt"/>
              </a:rPr>
              <a:t>wear</a:t>
            </a:r>
            <a:r>
              <a:rPr lang="es-ES" dirty="0" smtClean="0">
                <a:solidFill>
                  <a:srgbClr val="000000"/>
                </a:solidFill>
                <a:latin typeface="+mj-lt"/>
              </a:rPr>
              <a:t> </a:t>
            </a:r>
            <a:r>
              <a:rPr lang="es-ES" dirty="0" err="1" smtClean="0">
                <a:solidFill>
                  <a:srgbClr val="000000"/>
                </a:solidFill>
                <a:latin typeface="+mj-lt"/>
              </a:rPr>
              <a:t>our</a:t>
            </a:r>
            <a:r>
              <a:rPr lang="es-ES" dirty="0" smtClean="0">
                <a:solidFill>
                  <a:srgbClr val="000000"/>
                </a:solidFill>
                <a:latin typeface="+mj-lt"/>
              </a:rPr>
              <a:t> </a:t>
            </a:r>
            <a:r>
              <a:rPr lang="es-ES" dirty="0" err="1" smtClean="0">
                <a:solidFill>
                  <a:srgbClr val="000000"/>
                </a:solidFill>
                <a:latin typeface="+mj-lt"/>
              </a:rPr>
              <a:t>fear</a:t>
            </a:r>
            <a:r>
              <a:rPr lang="es-ES" dirty="0" smtClean="0">
                <a:solidFill>
                  <a:srgbClr val="000000"/>
                </a:solidFill>
                <a:latin typeface="+mj-lt"/>
              </a:rPr>
              <a:t> </a:t>
            </a:r>
            <a:r>
              <a:rPr lang="es-ES" dirty="0" err="1" smtClean="0">
                <a:solidFill>
                  <a:srgbClr val="000000"/>
                </a:solidFill>
                <a:latin typeface="+mj-lt"/>
              </a:rPr>
              <a:t>out</a:t>
            </a:r>
            <a:r>
              <a:rPr lang="es-ES" dirty="0" smtClean="0">
                <a:solidFill>
                  <a:srgbClr val="000000"/>
                </a:solidFill>
                <a:latin typeface="+mj-lt"/>
              </a:rPr>
              <a:t> </a:t>
            </a:r>
            <a:r>
              <a:rPr lang="es-ES" dirty="0" err="1" smtClean="0">
                <a:solidFill>
                  <a:srgbClr val="000000"/>
                </a:solidFill>
                <a:latin typeface="+mj-lt"/>
              </a:rPr>
              <a:t>there</a:t>
            </a:r>
            <a:r>
              <a:rPr lang="es-ES" dirty="0" smtClean="0">
                <a:solidFill>
                  <a:srgbClr val="000000"/>
                </a:solidFill>
                <a:latin typeface="+mj-lt"/>
              </a:rPr>
              <a:t> </a:t>
            </a:r>
            <a:r>
              <a:rPr lang="es-ES" dirty="0" err="1" smtClean="0">
                <a:solidFill>
                  <a:srgbClr val="000000"/>
                </a:solidFill>
                <a:latin typeface="+mj-lt"/>
              </a:rPr>
              <a:t>on</a:t>
            </a:r>
            <a:r>
              <a:rPr lang="es-ES" dirty="0" smtClean="0">
                <a:solidFill>
                  <a:srgbClr val="000000"/>
                </a:solidFill>
                <a:latin typeface="+mj-lt"/>
              </a:rPr>
              <a:t> </a:t>
            </a:r>
            <a:r>
              <a:rPr lang="es-ES" dirty="0" err="1" smtClean="0">
                <a:solidFill>
                  <a:srgbClr val="000000"/>
                </a:solidFill>
                <a:latin typeface="+mj-lt"/>
              </a:rPr>
              <a:t>our</a:t>
            </a:r>
            <a:r>
              <a:rPr lang="es-ES" dirty="0" smtClean="0">
                <a:solidFill>
                  <a:srgbClr val="000000"/>
                </a:solidFill>
                <a:latin typeface="+mj-lt"/>
              </a:rPr>
              <a:t> </a:t>
            </a:r>
            <a:r>
              <a:rPr lang="es-ES" dirty="0" err="1" smtClean="0">
                <a:solidFill>
                  <a:srgbClr val="000000"/>
                </a:solidFill>
                <a:latin typeface="+mj-lt"/>
              </a:rPr>
              <a:t>sleeves</a:t>
            </a:r>
            <a:r>
              <a:rPr lang="es-ES" dirty="0" smtClean="0">
                <a:solidFill>
                  <a:srgbClr val="000000"/>
                </a:solidFill>
                <a:latin typeface="+mj-lt"/>
              </a:rPr>
              <a:t>.</a:t>
            </a:r>
          </a:p>
          <a:p>
            <a:pPr marL="0" indent="0">
              <a:lnSpc>
                <a:spcPct val="110000"/>
              </a:lnSpc>
              <a:buNone/>
            </a:pPr>
            <a:r>
              <a:rPr lang="es-ES" dirty="0" err="1" smtClean="0">
                <a:solidFill>
                  <a:srgbClr val="000000"/>
                </a:solidFill>
                <a:latin typeface="+mj-lt"/>
              </a:rPr>
              <a:t>Shrek</a:t>
            </a:r>
            <a:r>
              <a:rPr lang="es-ES" dirty="0" smtClean="0">
                <a:solidFill>
                  <a:srgbClr val="000000"/>
                </a:solidFill>
                <a:latin typeface="+mj-lt"/>
              </a:rPr>
              <a:t>: </a:t>
            </a:r>
            <a:r>
              <a:rPr lang="es-ES" dirty="0" err="1" smtClean="0">
                <a:solidFill>
                  <a:srgbClr val="000000"/>
                </a:solidFill>
                <a:latin typeface="+mj-lt"/>
              </a:rPr>
              <a:t>Wait</a:t>
            </a:r>
            <a:r>
              <a:rPr lang="es-ES" dirty="0" smtClean="0">
                <a:solidFill>
                  <a:srgbClr val="000000"/>
                </a:solidFill>
                <a:latin typeface="+mj-lt"/>
              </a:rPr>
              <a:t> a </a:t>
            </a:r>
            <a:r>
              <a:rPr lang="es-ES" dirty="0" err="1" smtClean="0">
                <a:solidFill>
                  <a:srgbClr val="000000"/>
                </a:solidFill>
                <a:latin typeface="+mj-lt"/>
              </a:rPr>
              <a:t>second</a:t>
            </a:r>
            <a:r>
              <a:rPr lang="es-ES" dirty="0" smtClean="0">
                <a:solidFill>
                  <a:srgbClr val="000000"/>
                </a:solidFill>
                <a:latin typeface="+mj-lt"/>
              </a:rPr>
              <a:t>, </a:t>
            </a:r>
            <a:r>
              <a:rPr lang="es-ES" dirty="0" err="1" smtClean="0">
                <a:solidFill>
                  <a:srgbClr val="000000"/>
                </a:solidFill>
                <a:latin typeface="+mj-lt"/>
              </a:rPr>
              <a:t>donkeys</a:t>
            </a:r>
            <a:r>
              <a:rPr lang="es-ES" dirty="0" smtClean="0">
                <a:solidFill>
                  <a:srgbClr val="000000"/>
                </a:solidFill>
                <a:latin typeface="+mj-lt"/>
              </a:rPr>
              <a:t> </a:t>
            </a:r>
            <a:r>
              <a:rPr lang="es-ES" dirty="0" err="1" smtClean="0">
                <a:solidFill>
                  <a:srgbClr val="000000"/>
                </a:solidFill>
                <a:latin typeface="+mj-lt"/>
              </a:rPr>
              <a:t>don’t</a:t>
            </a:r>
            <a:r>
              <a:rPr lang="es-ES" dirty="0" smtClean="0">
                <a:solidFill>
                  <a:srgbClr val="000000"/>
                </a:solidFill>
                <a:latin typeface="+mj-lt"/>
              </a:rPr>
              <a:t> </a:t>
            </a:r>
            <a:r>
              <a:rPr lang="es-ES" dirty="0" err="1" smtClean="0">
                <a:solidFill>
                  <a:srgbClr val="000000"/>
                </a:solidFill>
                <a:latin typeface="+mj-lt"/>
              </a:rPr>
              <a:t>have</a:t>
            </a:r>
            <a:r>
              <a:rPr lang="es-ES" dirty="0" smtClean="0">
                <a:solidFill>
                  <a:srgbClr val="000000"/>
                </a:solidFill>
                <a:latin typeface="+mj-lt"/>
              </a:rPr>
              <a:t> </a:t>
            </a:r>
            <a:r>
              <a:rPr lang="es-ES" dirty="0" err="1" smtClean="0">
                <a:solidFill>
                  <a:srgbClr val="000000"/>
                </a:solidFill>
                <a:latin typeface="+mj-lt"/>
              </a:rPr>
              <a:t>sleeves</a:t>
            </a:r>
            <a:r>
              <a:rPr lang="es-ES" dirty="0" smtClean="0">
                <a:solidFill>
                  <a:srgbClr val="000000"/>
                </a:solidFill>
                <a:latin typeface="+mj-lt"/>
              </a:rPr>
              <a:t>.</a:t>
            </a:r>
          </a:p>
          <a:p>
            <a:pPr marL="0" indent="0">
              <a:lnSpc>
                <a:spcPct val="110000"/>
              </a:lnSpc>
              <a:buNone/>
            </a:pPr>
            <a:r>
              <a:rPr lang="es-ES" dirty="0" smtClean="0">
                <a:solidFill>
                  <a:srgbClr val="000000"/>
                </a:solidFill>
                <a:latin typeface="+mj-lt"/>
              </a:rPr>
              <a:t>Burro: </a:t>
            </a:r>
            <a:r>
              <a:rPr lang="es-ES" dirty="0" err="1">
                <a:solidFill>
                  <a:srgbClr val="000000"/>
                </a:solidFill>
                <a:latin typeface="+mj-lt"/>
              </a:rPr>
              <a:t>Y</a:t>
            </a:r>
            <a:r>
              <a:rPr lang="es-ES" dirty="0" err="1" smtClean="0">
                <a:solidFill>
                  <a:srgbClr val="000000"/>
                </a:solidFill>
                <a:latin typeface="+mj-lt"/>
              </a:rPr>
              <a:t>ou</a:t>
            </a:r>
            <a:r>
              <a:rPr lang="es-ES" dirty="0" smtClean="0">
                <a:solidFill>
                  <a:srgbClr val="000000"/>
                </a:solidFill>
                <a:latin typeface="+mj-lt"/>
              </a:rPr>
              <a:t> </a:t>
            </a:r>
            <a:r>
              <a:rPr lang="es-ES" dirty="0" err="1" smtClean="0">
                <a:solidFill>
                  <a:srgbClr val="000000"/>
                </a:solidFill>
                <a:latin typeface="+mj-lt"/>
              </a:rPr>
              <a:t>know</a:t>
            </a:r>
            <a:r>
              <a:rPr lang="es-ES" dirty="0" smtClean="0">
                <a:solidFill>
                  <a:srgbClr val="000000"/>
                </a:solidFill>
                <a:latin typeface="+mj-lt"/>
              </a:rPr>
              <a:t> </a:t>
            </a:r>
            <a:r>
              <a:rPr lang="es-ES" dirty="0" err="1" smtClean="0">
                <a:solidFill>
                  <a:srgbClr val="000000"/>
                </a:solidFill>
                <a:latin typeface="+mj-lt"/>
              </a:rPr>
              <a:t>what</a:t>
            </a:r>
            <a:r>
              <a:rPr lang="es-ES" dirty="0" smtClean="0">
                <a:solidFill>
                  <a:srgbClr val="000000"/>
                </a:solidFill>
                <a:latin typeface="+mj-lt"/>
              </a:rPr>
              <a:t> I mean!</a:t>
            </a:r>
            <a:endParaRPr lang="es-ES" dirty="0">
              <a:solidFill>
                <a:srgbClr val="000000"/>
              </a:solidFill>
              <a:latin typeface="+mj-lt"/>
            </a:endParaRPr>
          </a:p>
        </p:txBody>
      </p:sp>
      <p:sp>
        <p:nvSpPr>
          <p:cNvPr id="5" name="Rectangle 2"/>
          <p:cNvSpPr>
            <a:spLocks noGrp="1" noChangeArrowheads="1"/>
          </p:cNvSpPr>
          <p:nvPr>
            <p:ph type="title"/>
          </p:nvPr>
        </p:nvSpPr>
        <p:spPr>
          <a:xfrm>
            <a:off x="685800" y="44624"/>
            <a:ext cx="7772400" cy="1609344"/>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Ejercicio con dos extractos de </a:t>
            </a:r>
            <a:r>
              <a:rPr lang="es-ES" i="1" dirty="0" err="1" smtClean="0">
                <a:solidFill>
                  <a:schemeClr val="accent2">
                    <a:lumMod val="75000"/>
                  </a:schemeClr>
                </a:solidFill>
                <a:effectLst>
                  <a:outerShdw blurRad="38100" dist="38100" dir="2700000" algn="tl">
                    <a:srgbClr val="000000">
                      <a:alpha val="43137"/>
                    </a:srgbClr>
                  </a:outerShdw>
                </a:effectLst>
              </a:rPr>
              <a:t>Shrek</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pic>
        <p:nvPicPr>
          <p:cNvPr id="7" name="Imagen 6" descr="shrek-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998102"/>
            <a:ext cx="2555776" cy="1566802"/>
          </a:xfrm>
          <a:prstGeom prst="rect">
            <a:avLst/>
          </a:prstGeom>
        </p:spPr>
      </p:pic>
      <p:pic>
        <p:nvPicPr>
          <p:cNvPr id="2" name="Imagen 1" descr="Headimages.jpg"/>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043608" y="4581128"/>
            <a:ext cx="2664296" cy="2204935"/>
          </a:xfrm>
          <a:prstGeom prst="rect">
            <a:avLst/>
          </a:prstGeom>
        </p:spPr>
      </p:pic>
    </p:spTree>
    <p:extLst>
      <p:ext uri="{BB962C8B-B14F-4D97-AF65-F5344CB8AC3E}">
        <p14:creationId xmlns:p14="http://schemas.microsoft.com/office/powerpoint/2010/main" val="325252426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1700808"/>
            <a:ext cx="7772400" cy="4050792"/>
          </a:xfrm>
        </p:spPr>
        <p:txBody>
          <a:bodyPr>
            <a:noAutofit/>
          </a:bodyPr>
          <a:lstStyle/>
          <a:p>
            <a:r>
              <a:rPr lang="es-ES" sz="2400" dirty="0">
                <a:latin typeface="+mj-lt"/>
              </a:rPr>
              <a:t>S</a:t>
            </a:r>
            <a:r>
              <a:rPr lang="es-ES" sz="2400" dirty="0" smtClean="0">
                <a:latin typeface="+mj-lt"/>
              </a:rPr>
              <a:t>e </a:t>
            </a:r>
            <a:r>
              <a:rPr lang="es-ES" sz="2400" dirty="0">
                <a:latin typeface="+mj-lt"/>
              </a:rPr>
              <a:t>asocia la traducción con la transferencia lingüística de mensajes entre diferentes </a:t>
            </a:r>
            <a:r>
              <a:rPr lang="es-ES" sz="2400" dirty="0" smtClean="0">
                <a:latin typeface="+mj-lt"/>
              </a:rPr>
              <a:t>idiomas.</a:t>
            </a:r>
          </a:p>
          <a:p>
            <a:r>
              <a:rPr lang="en-GB" sz="2400" dirty="0" smtClean="0">
                <a:latin typeface="+mj-lt"/>
              </a:rPr>
              <a:t>Jack </a:t>
            </a:r>
            <a:r>
              <a:rPr lang="en-GB" sz="2400" dirty="0">
                <a:latin typeface="+mj-lt"/>
              </a:rPr>
              <a:t>Child </a:t>
            </a:r>
            <a:r>
              <a:rPr lang="en-GB" sz="2400" dirty="0" err="1">
                <a:latin typeface="+mj-lt"/>
              </a:rPr>
              <a:t>opina</a:t>
            </a:r>
            <a:r>
              <a:rPr lang="en-GB" sz="2400" dirty="0">
                <a:latin typeface="+mj-lt"/>
              </a:rPr>
              <a:t>: “Translation should not be thought of so much as a transfer between languages, as a transfer between cultures”. </a:t>
            </a:r>
            <a:endParaRPr lang="en-GB" sz="2400" dirty="0" smtClean="0">
              <a:latin typeface="+mj-lt"/>
            </a:endParaRPr>
          </a:p>
          <a:p>
            <a:r>
              <a:rPr lang="es-ES" sz="2400" dirty="0" smtClean="0">
                <a:latin typeface="+mj-lt"/>
              </a:rPr>
              <a:t>Indispensable que el </a:t>
            </a:r>
            <a:r>
              <a:rPr lang="es-ES" sz="2400" dirty="0">
                <a:latin typeface="+mj-lt"/>
              </a:rPr>
              <a:t>traductor tenga conocimiento </a:t>
            </a:r>
            <a:r>
              <a:rPr lang="es-ES" sz="2400" dirty="0" smtClean="0">
                <a:latin typeface="+mj-lt"/>
              </a:rPr>
              <a:t>de </a:t>
            </a:r>
            <a:r>
              <a:rPr lang="es-ES" sz="2400" dirty="0">
                <a:latin typeface="+mj-lt"/>
              </a:rPr>
              <a:t>la lengua </a:t>
            </a:r>
            <a:r>
              <a:rPr lang="es-ES" sz="2400" dirty="0" smtClean="0">
                <a:latin typeface="+mj-lt"/>
              </a:rPr>
              <a:t>y cultura origen y meta.</a:t>
            </a:r>
            <a:endParaRPr lang="es-ES" sz="2400" dirty="0">
              <a:latin typeface="+mj-lt"/>
            </a:endParaRPr>
          </a:p>
          <a:p>
            <a:endParaRPr lang="es-ES_tradnl" sz="2400" dirty="0">
              <a:latin typeface="+mj-lt"/>
            </a:endParaRPr>
          </a:p>
          <a:p>
            <a:pPr marL="0" indent="0">
              <a:buNone/>
            </a:pPr>
            <a:endParaRPr lang="es-ES" sz="2400" dirty="0">
              <a:latin typeface="+mj-lt"/>
            </a:endParaRPr>
          </a:p>
        </p:txBody>
      </p:sp>
      <p:sp>
        <p:nvSpPr>
          <p:cNvPr id="4" name="Rectangle 2"/>
          <p:cNvSpPr>
            <a:spLocks noGrp="1" noChangeArrowheads="1"/>
          </p:cNvSpPr>
          <p:nvPr>
            <p:ph type="title"/>
          </p:nvPr>
        </p:nvSpPr>
        <p:spPr>
          <a:xfrm>
            <a:off x="685800" y="44624"/>
            <a:ext cx="7772400" cy="1609344"/>
          </a:xfrm>
        </p:spPr>
        <p:txBody>
          <a:bodyPr>
            <a:normAutofit/>
          </a:bodyPr>
          <a:lstStyle/>
          <a:p>
            <a:r>
              <a:rPr lang="es-ES" dirty="0">
                <a:solidFill>
                  <a:schemeClr val="accent2">
                    <a:lumMod val="75000"/>
                  </a:schemeClr>
                </a:solidFill>
                <a:effectLst>
                  <a:outerShdw blurRad="38100" dist="38100" dir="2700000" algn="tl">
                    <a:srgbClr val="000000">
                      <a:alpha val="43137"/>
                    </a:srgbClr>
                  </a:outerShdw>
                </a:effectLst>
              </a:rPr>
              <a:t>3</a:t>
            </a:r>
            <a:r>
              <a:rPr lang="es-ES" dirty="0" smtClean="0">
                <a:solidFill>
                  <a:schemeClr val="accent2">
                    <a:lumMod val="75000"/>
                  </a:schemeClr>
                </a:solidFill>
                <a:effectLst>
                  <a:outerShdw blurRad="38100" dist="38100" dir="2700000" algn="tl">
                    <a:srgbClr val="000000">
                      <a:alpha val="43137"/>
                    </a:srgbClr>
                  </a:outerShdw>
                </a:effectLst>
              </a:rPr>
              <a:t>. La cultura </a:t>
            </a:r>
            <a:r>
              <a:rPr lang="es-ES" dirty="0">
                <a:solidFill>
                  <a:schemeClr val="accent2">
                    <a:lumMod val="75000"/>
                  </a:schemeClr>
                </a:solidFill>
                <a:effectLst>
                  <a:outerShdw blurRad="38100" dist="38100" dir="2700000" algn="tl">
                    <a:srgbClr val="000000">
                      <a:alpha val="43137"/>
                    </a:srgbClr>
                  </a:outerShdw>
                </a:effectLst>
              </a:rPr>
              <a:t>en el doblaje</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pic>
        <p:nvPicPr>
          <p:cNvPr id="2" name="Imagen 1" descr="cultura-japon-610x4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477" y="5050612"/>
            <a:ext cx="2798027" cy="1834772"/>
          </a:xfrm>
          <a:prstGeom prst="rect">
            <a:avLst/>
          </a:prstGeom>
        </p:spPr>
      </p:pic>
      <p:pic>
        <p:nvPicPr>
          <p:cNvPr id="5" name="Imagen 4" descr="iStock_000004495074XSmall_0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5418319"/>
            <a:ext cx="2345162" cy="1467065"/>
          </a:xfrm>
          <a:prstGeom prst="rect">
            <a:avLst/>
          </a:prstGeom>
        </p:spPr>
      </p:pic>
      <p:pic>
        <p:nvPicPr>
          <p:cNvPr id="6" name="Imagen 5" descr="cultura-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31840" y="4725144"/>
            <a:ext cx="2359283" cy="1769462"/>
          </a:xfrm>
          <a:prstGeom prst="rect">
            <a:avLst/>
          </a:prstGeom>
        </p:spPr>
      </p:pic>
    </p:spTree>
    <p:extLst>
      <p:ext uri="{BB962C8B-B14F-4D97-AF65-F5344CB8AC3E}">
        <p14:creationId xmlns:p14="http://schemas.microsoft.com/office/powerpoint/2010/main" val="185053238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3200" dirty="0" smtClean="0"/>
              <a:t>Justificaci</a:t>
            </a:r>
            <a:r>
              <a:rPr lang="es-ES" sz="3200" dirty="0" smtClean="0"/>
              <a:t>ón académica del presente material</a:t>
            </a:r>
            <a:endParaRPr lang="es-ES" sz="3200" dirty="0"/>
          </a:p>
        </p:txBody>
      </p:sp>
      <p:sp>
        <p:nvSpPr>
          <p:cNvPr id="3" name="Marcador de contenido 2"/>
          <p:cNvSpPr>
            <a:spLocks noGrp="1"/>
          </p:cNvSpPr>
          <p:nvPr>
            <p:ph idx="1"/>
          </p:nvPr>
        </p:nvSpPr>
        <p:spPr/>
        <p:txBody>
          <a:bodyPr>
            <a:normAutofit fontScale="85000" lnSpcReduction="10000"/>
          </a:bodyPr>
          <a:lstStyle/>
          <a:p>
            <a:pPr marL="0" indent="0">
              <a:buNone/>
            </a:pPr>
            <a:r>
              <a:rPr lang="es-ES" dirty="0" smtClean="0"/>
              <a:t>Los </a:t>
            </a:r>
            <a:r>
              <a:rPr lang="es-ES" dirty="0"/>
              <a:t>estudios del área de traducción tienen como uno de sus objetivos brindar al discente los medios para que pueda traducir diferentes formas discursivas. Una de éstas es la traducción de productos audiovisuales. El programa de la materia pretende dar al discente una introducción y panorama general de la </a:t>
            </a:r>
            <a:r>
              <a:rPr lang="es-ES" dirty="0" err="1"/>
              <a:t>subtitulación</a:t>
            </a:r>
            <a:r>
              <a:rPr lang="es-ES" dirty="0"/>
              <a:t> y el doblaje mediante el estudio de los antecedentes de la </a:t>
            </a:r>
            <a:r>
              <a:rPr lang="es-ES" dirty="0" err="1"/>
              <a:t>subtitulación</a:t>
            </a:r>
            <a:r>
              <a:rPr lang="es-ES" dirty="0"/>
              <a:t> y el doblaje, las normas que rigen cada proceso, así como estrategias útiles para la traducción audiovisual. </a:t>
            </a:r>
            <a:endParaRPr lang="es-ES_tradnl" dirty="0"/>
          </a:p>
          <a:p>
            <a:pPr marL="0" indent="0">
              <a:buNone/>
            </a:pPr>
            <a:r>
              <a:rPr lang="es-ES" dirty="0"/>
              <a:t>A través de </a:t>
            </a:r>
            <a:r>
              <a:rPr lang="es-ES" dirty="0" smtClean="0"/>
              <a:t>esta introducci</a:t>
            </a:r>
            <a:r>
              <a:rPr lang="es-ES" dirty="0" smtClean="0"/>
              <a:t>ón al </a:t>
            </a:r>
            <a:r>
              <a:rPr lang="es-ES" dirty="0" smtClean="0"/>
              <a:t>Doblaje se </a:t>
            </a:r>
            <a:r>
              <a:rPr lang="es-ES" dirty="0"/>
              <a:t>espera contribuir un poco </a:t>
            </a:r>
            <a:r>
              <a:rPr lang="es-ES" dirty="0" smtClean="0"/>
              <a:t>con </a:t>
            </a:r>
            <a:r>
              <a:rPr lang="es-ES" dirty="0"/>
              <a:t>el fortalecimiento de la Academia de Traducción de la Facultad de Lenguas de la UAEM, mediante la elaboración de recursos para los estudiantes y profesores del </a:t>
            </a:r>
            <a:r>
              <a:rPr lang="es-ES" dirty="0" smtClean="0"/>
              <a:t>área, puesto que, en </a:t>
            </a:r>
            <a:r>
              <a:rPr lang="es-ES" dirty="0"/>
              <a:t>el caso particular de esta asignatura, hay </a:t>
            </a:r>
            <a:r>
              <a:rPr lang="es-ES" dirty="0" smtClean="0"/>
              <a:t>a</a:t>
            </a:r>
            <a:r>
              <a:rPr lang="es-ES" dirty="0" smtClean="0"/>
              <a:t>ún </a:t>
            </a:r>
            <a:r>
              <a:rPr lang="es-ES" dirty="0" smtClean="0"/>
              <a:t>poco </a:t>
            </a:r>
            <a:r>
              <a:rPr lang="es-ES" dirty="0"/>
              <a:t>material disponible en biblioteca que auxilie en la </a:t>
            </a:r>
            <a:r>
              <a:rPr lang="es-ES" dirty="0" smtClean="0"/>
              <a:t>enseñanza.</a:t>
            </a:r>
            <a:endParaRPr lang="es-ES_tradnl" dirty="0"/>
          </a:p>
          <a:p>
            <a:pPr marL="0" indent="0">
              <a:buNone/>
            </a:pPr>
            <a:r>
              <a:rPr lang="es-ES" dirty="0"/>
              <a:t>Está quizá por demás decir que esta </a:t>
            </a:r>
            <a:r>
              <a:rPr lang="es-ES" dirty="0" smtClean="0"/>
              <a:t>presentaci</a:t>
            </a:r>
            <a:r>
              <a:rPr lang="es-ES" dirty="0" smtClean="0"/>
              <a:t>ón</a:t>
            </a:r>
            <a:r>
              <a:rPr lang="es-ES" dirty="0" smtClean="0"/>
              <a:t> </a:t>
            </a:r>
            <a:r>
              <a:rPr lang="es-ES" dirty="0"/>
              <a:t>no pretende ser exhaustiva, pero sí de utilidad para el estudio de los contenidos que se tienen planteados en el </a:t>
            </a:r>
            <a:r>
              <a:rPr lang="es-ES" dirty="0" smtClean="0"/>
              <a:t>programa</a:t>
            </a:r>
            <a:r>
              <a:rPr lang="es-ES" dirty="0"/>
              <a:t> </a:t>
            </a:r>
            <a:r>
              <a:rPr lang="es-ES" dirty="0" smtClean="0"/>
              <a:t>para la unidad de competencia dos.</a:t>
            </a:r>
            <a:endParaRPr lang="es-ES" dirty="0"/>
          </a:p>
        </p:txBody>
      </p:sp>
    </p:spTree>
    <p:extLst>
      <p:ext uri="{BB962C8B-B14F-4D97-AF65-F5344CB8AC3E}">
        <p14:creationId xmlns:p14="http://schemas.microsoft.com/office/powerpoint/2010/main" val="4214969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buNone/>
            </a:pPr>
            <a:r>
              <a:rPr lang="es-ES" sz="2400" dirty="0" smtClean="0">
                <a:latin typeface="+mj-lt"/>
              </a:rPr>
              <a:t>Según el diccionario de la Real Academia:</a:t>
            </a:r>
            <a:endParaRPr lang="es-ES" sz="2400" dirty="0">
              <a:latin typeface="+mj-lt"/>
            </a:endParaRPr>
          </a:p>
          <a:p>
            <a:pPr marL="0" indent="0">
              <a:buNone/>
            </a:pPr>
            <a:r>
              <a:rPr lang="es-ES" sz="2400" dirty="0" smtClean="0">
                <a:latin typeface="+mj-lt"/>
              </a:rPr>
              <a:t>Conjunto </a:t>
            </a:r>
            <a:r>
              <a:rPr lang="es-ES" sz="2400" dirty="0">
                <a:latin typeface="+mj-lt"/>
              </a:rPr>
              <a:t>de conocimientos que permite a alguien desarrollar su juicio crítico.</a:t>
            </a:r>
          </a:p>
          <a:p>
            <a:pPr marL="0" indent="0">
              <a:buNone/>
            </a:pPr>
            <a:endParaRPr lang="es-ES" sz="2400" dirty="0">
              <a:latin typeface="+mj-lt"/>
            </a:endParaRPr>
          </a:p>
          <a:p>
            <a:pPr marL="0" indent="0">
              <a:buNone/>
            </a:pPr>
            <a:r>
              <a:rPr lang="es-ES" sz="2400" dirty="0" smtClean="0">
                <a:latin typeface="+mj-lt"/>
              </a:rPr>
              <a:t>Conjunto </a:t>
            </a:r>
            <a:r>
              <a:rPr lang="es-ES" sz="2400" dirty="0">
                <a:latin typeface="+mj-lt"/>
              </a:rPr>
              <a:t>de modos de vida y costumbres, conocimientos y grado de desarrollo artístico, científico, industrial, en una época, grupo social, etc.</a:t>
            </a:r>
          </a:p>
        </p:txBody>
      </p:sp>
      <p:sp>
        <p:nvSpPr>
          <p:cNvPr id="4" name="Rectangle 2"/>
          <p:cNvSpPr>
            <a:spLocks noGrp="1" noChangeArrowheads="1"/>
          </p:cNvSpPr>
          <p:nvPr>
            <p:ph type="title"/>
          </p:nvPr>
        </p:nvSpPr>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¿Qué es cultura?</a:t>
            </a:r>
            <a:endParaRPr lang="es-ES" altLang="es-MX" dirty="0" smtClean="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646033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5800" y="901824"/>
            <a:ext cx="7772400" cy="5479504"/>
          </a:xfrm>
        </p:spPr>
        <p:txBody>
          <a:bodyPr>
            <a:normAutofit/>
          </a:bodyPr>
          <a:lstStyle/>
          <a:p>
            <a:pPr marL="0" indent="0">
              <a:buNone/>
            </a:pPr>
            <a:r>
              <a:rPr lang="es-ES" sz="2400" dirty="0" smtClean="0">
                <a:latin typeface="+mj-lt"/>
              </a:rPr>
              <a:t>Martínez Sierra (2004) hace las siguientes reflexiones en lo que toca a la cultura:</a:t>
            </a:r>
          </a:p>
          <a:p>
            <a:pPr marL="0" indent="0">
              <a:buNone/>
            </a:pPr>
            <a:endParaRPr lang="es-ES" sz="2400" dirty="0" smtClean="0">
              <a:latin typeface="+mj-lt"/>
            </a:endParaRPr>
          </a:p>
          <a:p>
            <a:r>
              <a:rPr lang="es-ES" sz="2400" dirty="0" smtClean="0">
                <a:latin typeface="+mj-lt"/>
              </a:rPr>
              <a:t>La mayoría de las culturas no constituyen entes cerrados, sino interrelacionados entre sí, en parte gracias  a los medios de comunicación de masas.</a:t>
            </a:r>
          </a:p>
          <a:p>
            <a:r>
              <a:rPr lang="es-ES" sz="2400" dirty="0" smtClean="0">
                <a:latin typeface="+mj-lt"/>
              </a:rPr>
              <a:t>El contacto, permite el contagio entre culturas.</a:t>
            </a:r>
          </a:p>
          <a:p>
            <a:r>
              <a:rPr lang="es-ES" sz="2400" dirty="0" smtClean="0">
                <a:latin typeface="+mj-lt"/>
              </a:rPr>
              <a:t>La paradoja de la cultura radica en su doble naturaleza dinámica y resistente al cambio.</a:t>
            </a:r>
          </a:p>
          <a:p>
            <a:r>
              <a:rPr lang="es-ES" sz="2400" dirty="0" smtClean="0">
                <a:latin typeface="+mj-lt"/>
              </a:rPr>
              <a:t>La traducción audiovisual facilita el préstamo entre culturas</a:t>
            </a:r>
          </a:p>
          <a:p>
            <a:endParaRPr lang="es-ES" sz="2400" dirty="0">
              <a:latin typeface="+mj-lt"/>
            </a:endParaRPr>
          </a:p>
        </p:txBody>
      </p:sp>
    </p:spTree>
    <p:extLst>
      <p:ext uri="{BB962C8B-B14F-4D97-AF65-F5344CB8AC3E}">
        <p14:creationId xmlns:p14="http://schemas.microsoft.com/office/powerpoint/2010/main" val="292474894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Opciones para</a:t>
            </a:r>
            <a:r>
              <a:rPr lang="es-ES" sz="4000" b="0" dirty="0" smtClean="0"/>
              <a:t> </a:t>
            </a:r>
            <a:r>
              <a:rPr lang="es-ES" dirty="0">
                <a:solidFill>
                  <a:schemeClr val="accent2">
                    <a:lumMod val="75000"/>
                  </a:schemeClr>
                </a:solidFill>
                <a:effectLst>
                  <a:outerShdw blurRad="38100" dist="38100" dir="2700000" algn="tl">
                    <a:srgbClr val="000000">
                      <a:alpha val="43137"/>
                    </a:srgbClr>
                  </a:outerShdw>
                </a:effectLst>
              </a:rPr>
              <a:t>traducir elementos culturales </a:t>
            </a:r>
            <a:r>
              <a:rPr lang="es-ES" sz="2400" b="0" dirty="0" smtClean="0"/>
              <a:t>(</a:t>
            </a:r>
            <a:r>
              <a:rPr lang="es-ES" sz="2000" b="0" dirty="0" smtClean="0"/>
              <a:t>tipología de </a:t>
            </a:r>
            <a:r>
              <a:rPr lang="es-ES" sz="2000" b="0" dirty="0" err="1" smtClean="0"/>
              <a:t>Sandor</a:t>
            </a:r>
            <a:r>
              <a:rPr lang="es-ES" sz="2000" b="0" dirty="0" smtClean="0"/>
              <a:t> </a:t>
            </a:r>
            <a:r>
              <a:rPr lang="es-ES" sz="2000" b="0" dirty="0" err="1" smtClean="0"/>
              <a:t>Hervey</a:t>
            </a:r>
            <a:r>
              <a:rPr lang="es-ES" sz="2000" b="0" dirty="0" smtClean="0"/>
              <a:t> et. al.)</a:t>
            </a:r>
            <a:endParaRPr lang="es-ES" sz="2000" b="0" dirty="0"/>
          </a:p>
        </p:txBody>
      </p:sp>
      <p:sp>
        <p:nvSpPr>
          <p:cNvPr id="3" name="Marcador de contenido 2"/>
          <p:cNvSpPr>
            <a:spLocks noGrp="1"/>
          </p:cNvSpPr>
          <p:nvPr>
            <p:ph idx="1"/>
          </p:nvPr>
        </p:nvSpPr>
        <p:spPr>
          <a:xfrm>
            <a:off x="685800" y="2348880"/>
            <a:ext cx="7772400" cy="3823320"/>
          </a:xfrm>
        </p:spPr>
        <p:txBody>
          <a:bodyPr>
            <a:normAutofit/>
          </a:bodyPr>
          <a:lstStyle/>
          <a:p>
            <a:r>
              <a:rPr lang="es-ES" sz="2400" dirty="0" smtClean="0">
                <a:latin typeface="+mj-lt"/>
              </a:rPr>
              <a:t>Exotismo</a:t>
            </a:r>
          </a:p>
          <a:p>
            <a:r>
              <a:rPr lang="es-ES" sz="2400" dirty="0" smtClean="0">
                <a:latin typeface="+mj-lt"/>
              </a:rPr>
              <a:t>Préstamo cultural</a:t>
            </a:r>
          </a:p>
          <a:p>
            <a:r>
              <a:rPr lang="es-ES" sz="2400" dirty="0" smtClean="0">
                <a:latin typeface="+mj-lt"/>
              </a:rPr>
              <a:t>Calco</a:t>
            </a:r>
          </a:p>
          <a:p>
            <a:r>
              <a:rPr lang="es-ES" sz="2400" dirty="0" smtClean="0">
                <a:latin typeface="+mj-lt"/>
              </a:rPr>
              <a:t>Traducción comunicativa</a:t>
            </a:r>
          </a:p>
          <a:p>
            <a:r>
              <a:rPr lang="es-ES" sz="2400" dirty="0" smtClean="0">
                <a:latin typeface="+mj-lt"/>
              </a:rPr>
              <a:t>Adaptación cultural</a:t>
            </a:r>
            <a:endParaRPr lang="es-ES" sz="2400" dirty="0">
              <a:latin typeface="+mj-lt"/>
            </a:endParaRPr>
          </a:p>
        </p:txBody>
      </p:sp>
    </p:spTree>
    <p:extLst>
      <p:ext uri="{BB962C8B-B14F-4D97-AF65-F5344CB8AC3E}">
        <p14:creationId xmlns:p14="http://schemas.microsoft.com/office/powerpoint/2010/main" val="17749073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0" dirty="0" smtClean="0"/>
              <a:t>Exotismo</a:t>
            </a:r>
            <a:endParaRPr lang="es-ES" sz="4000" b="0" dirty="0"/>
          </a:p>
        </p:txBody>
      </p:sp>
      <p:sp>
        <p:nvSpPr>
          <p:cNvPr id="3" name="Marcador de contenido 2"/>
          <p:cNvSpPr>
            <a:spLocks noGrp="1"/>
          </p:cNvSpPr>
          <p:nvPr>
            <p:ph idx="1"/>
          </p:nvPr>
        </p:nvSpPr>
        <p:spPr/>
        <p:txBody>
          <a:bodyPr>
            <a:normAutofit lnSpcReduction="10000"/>
          </a:bodyPr>
          <a:lstStyle/>
          <a:p>
            <a:r>
              <a:rPr lang="es-ES_tradnl" sz="2400" dirty="0" smtClean="0">
                <a:latin typeface="+mj-lt"/>
              </a:rPr>
              <a:t>Elemento </a:t>
            </a:r>
            <a:r>
              <a:rPr lang="es-ES_tradnl" sz="2400" dirty="0">
                <a:latin typeface="+mj-lt"/>
              </a:rPr>
              <a:t>lingüístico o cultural propio del texto original, el cual se utiliza en la traducción sin o con una pequeñísima adaptación. </a:t>
            </a:r>
            <a:endParaRPr lang="es-ES_tradnl" sz="2400" dirty="0" smtClean="0">
              <a:latin typeface="+mj-lt"/>
            </a:endParaRPr>
          </a:p>
          <a:p>
            <a:r>
              <a:rPr lang="es-ES_tradnl" sz="2400" dirty="0">
                <a:latin typeface="+mj-lt"/>
              </a:rPr>
              <a:t>L</a:t>
            </a:r>
            <a:r>
              <a:rPr lang="es-ES_tradnl" sz="2400" dirty="0" smtClean="0">
                <a:latin typeface="+mj-lt"/>
              </a:rPr>
              <a:t>ogra </a:t>
            </a:r>
            <a:r>
              <a:rPr lang="es-ES_tradnl" sz="2400" dirty="0">
                <a:latin typeface="+mj-lt"/>
              </a:rPr>
              <a:t>en el lector el efecto de hacer patente que se trata de un texto de una cultura extranjera. </a:t>
            </a:r>
            <a:endParaRPr lang="es-ES_tradnl" sz="2400" dirty="0" smtClean="0">
              <a:latin typeface="+mj-lt"/>
            </a:endParaRPr>
          </a:p>
          <a:p>
            <a:r>
              <a:rPr lang="es-ES_tradnl" sz="2400" dirty="0" smtClean="0">
                <a:latin typeface="+mj-lt"/>
              </a:rPr>
              <a:t>Por </a:t>
            </a:r>
            <a:r>
              <a:rPr lang="es-ES_tradnl" sz="2400" dirty="0">
                <a:latin typeface="+mj-lt"/>
              </a:rPr>
              <a:t>ejemplo al no hacer cambio alguno en la traducción de los nombres de los personajes de novelas: Elizabeth (</a:t>
            </a:r>
            <a:r>
              <a:rPr lang="es-ES_tradnl" sz="2400" dirty="0" err="1">
                <a:latin typeface="+mj-lt"/>
              </a:rPr>
              <a:t>Lizzy</a:t>
            </a:r>
            <a:r>
              <a:rPr lang="es-ES_tradnl" sz="2400" dirty="0">
                <a:latin typeface="+mj-lt"/>
              </a:rPr>
              <a:t>), la protagonista de </a:t>
            </a:r>
            <a:r>
              <a:rPr lang="es-ES_tradnl" sz="2400" i="1" dirty="0">
                <a:latin typeface="+mj-lt"/>
              </a:rPr>
              <a:t>Orgullo y prejuicio</a:t>
            </a:r>
            <a:r>
              <a:rPr lang="es-ES_tradnl" sz="2400" dirty="0">
                <a:latin typeface="+mj-lt"/>
              </a:rPr>
              <a:t> de Jane </a:t>
            </a:r>
            <a:r>
              <a:rPr lang="es-ES_tradnl" sz="2400" dirty="0" err="1">
                <a:latin typeface="+mj-lt"/>
              </a:rPr>
              <a:t>Austen</a:t>
            </a:r>
            <a:r>
              <a:rPr lang="es-ES_tradnl" sz="2400" dirty="0">
                <a:latin typeface="+mj-lt"/>
              </a:rPr>
              <a:t>, mantiene su nombre en vez de aparecer como “Isabel”, en la traducción al español de la </a:t>
            </a:r>
            <a:r>
              <a:rPr lang="es-ES_tradnl" sz="2400" dirty="0" smtClean="0">
                <a:latin typeface="+mj-lt"/>
              </a:rPr>
              <a:t>obra.</a:t>
            </a:r>
            <a:endParaRPr lang="es-ES_tradnl" sz="2400" dirty="0">
              <a:latin typeface="+mj-lt"/>
            </a:endParaRPr>
          </a:p>
          <a:p>
            <a:endParaRPr lang="es-ES" sz="2400" dirty="0">
              <a:latin typeface="+mj-lt"/>
            </a:endParaRPr>
          </a:p>
        </p:txBody>
      </p:sp>
    </p:spTree>
    <p:extLst>
      <p:ext uri="{BB962C8B-B14F-4D97-AF65-F5344CB8AC3E}">
        <p14:creationId xmlns:p14="http://schemas.microsoft.com/office/powerpoint/2010/main" val="40378455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0" dirty="0" smtClean="0"/>
              <a:t>Préstamo cultural</a:t>
            </a:r>
            <a:endParaRPr lang="es-ES" sz="4000" b="0" dirty="0"/>
          </a:p>
        </p:txBody>
      </p:sp>
      <p:sp>
        <p:nvSpPr>
          <p:cNvPr id="3" name="Marcador de contenido 2"/>
          <p:cNvSpPr>
            <a:spLocks noGrp="1"/>
          </p:cNvSpPr>
          <p:nvPr>
            <p:ph idx="1"/>
          </p:nvPr>
        </p:nvSpPr>
        <p:spPr/>
        <p:txBody>
          <a:bodyPr>
            <a:noAutofit/>
          </a:bodyPr>
          <a:lstStyle/>
          <a:p>
            <a:r>
              <a:rPr lang="es-ES_tradnl" sz="2400" dirty="0" smtClean="0">
                <a:latin typeface="+mj-lt"/>
              </a:rPr>
              <a:t>Cuando </a:t>
            </a:r>
            <a:r>
              <a:rPr lang="es-ES_tradnl" sz="2400" dirty="0">
                <a:latin typeface="+mj-lt"/>
              </a:rPr>
              <a:t>en la lengua meta no existe un equivalente para un término o expresión de la lengua origen del texto, por lo que se retoma la expresión al pie de la letra. </a:t>
            </a:r>
            <a:endParaRPr lang="es-ES_tradnl" sz="2400" dirty="0" smtClean="0">
              <a:latin typeface="+mj-lt"/>
            </a:endParaRPr>
          </a:p>
          <a:p>
            <a:r>
              <a:rPr lang="es-ES_tradnl" sz="2400" dirty="0" smtClean="0">
                <a:latin typeface="+mj-lt"/>
              </a:rPr>
              <a:t>“</a:t>
            </a:r>
            <a:r>
              <a:rPr lang="es-ES_tradnl" sz="2400" dirty="0">
                <a:latin typeface="+mj-lt"/>
              </a:rPr>
              <a:t>G</a:t>
            </a:r>
            <a:r>
              <a:rPr lang="es-ES_tradnl" sz="2400" dirty="0" smtClean="0">
                <a:latin typeface="+mj-lt"/>
              </a:rPr>
              <a:t>olf</a:t>
            </a:r>
            <a:r>
              <a:rPr lang="es-ES_tradnl" sz="2400" dirty="0">
                <a:latin typeface="+mj-lt"/>
              </a:rPr>
              <a:t>”, “chip” y “chef”, etc. </a:t>
            </a:r>
            <a:endParaRPr lang="es-ES_tradnl" sz="2400" dirty="0" smtClean="0">
              <a:latin typeface="+mj-lt"/>
            </a:endParaRPr>
          </a:p>
          <a:p>
            <a:r>
              <a:rPr lang="es-ES_tradnl" sz="2400" dirty="0" smtClean="0">
                <a:latin typeface="+mj-lt"/>
              </a:rPr>
              <a:t>Es común cuando se trata de innovaciones en algún área del conocimiento o de la vida social o cultural.</a:t>
            </a:r>
            <a:endParaRPr lang="es-ES_tradnl" sz="2400" dirty="0">
              <a:latin typeface="+mj-lt"/>
            </a:endParaRPr>
          </a:p>
          <a:p>
            <a:endParaRPr lang="es-ES" sz="2400" dirty="0">
              <a:latin typeface="+mj-lt"/>
            </a:endParaRPr>
          </a:p>
        </p:txBody>
      </p:sp>
    </p:spTree>
    <p:extLst>
      <p:ext uri="{BB962C8B-B14F-4D97-AF65-F5344CB8AC3E}">
        <p14:creationId xmlns:p14="http://schemas.microsoft.com/office/powerpoint/2010/main" val="356005970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0" dirty="0" smtClean="0"/>
              <a:t>Calco</a:t>
            </a:r>
            <a:endParaRPr lang="es-ES" sz="4000" b="0" dirty="0"/>
          </a:p>
        </p:txBody>
      </p:sp>
      <p:sp>
        <p:nvSpPr>
          <p:cNvPr id="3" name="Marcador de contenido 2"/>
          <p:cNvSpPr>
            <a:spLocks noGrp="1"/>
          </p:cNvSpPr>
          <p:nvPr>
            <p:ph idx="1"/>
          </p:nvPr>
        </p:nvSpPr>
        <p:spPr/>
        <p:txBody>
          <a:bodyPr>
            <a:normAutofit/>
          </a:bodyPr>
          <a:lstStyle/>
          <a:p>
            <a:r>
              <a:rPr lang="es-ES_tradnl" sz="2400" dirty="0">
                <a:latin typeface="+mj-lt"/>
              </a:rPr>
              <a:t>Un paso adelante se encuentra el calco: una traducción literal que imita la estructura de la frase original, tan sólo respetando la gramática de la lengua meta.</a:t>
            </a:r>
          </a:p>
          <a:p>
            <a:r>
              <a:rPr lang="es-ES_tradnl" sz="2400" dirty="0">
                <a:latin typeface="+mj-lt"/>
              </a:rPr>
              <a:t>Por ejemplo, “OVNI” es un calco de su contraparte en inglés </a:t>
            </a:r>
            <a:r>
              <a:rPr lang="es-ES_tradnl" sz="2400" i="1" dirty="0">
                <a:latin typeface="+mj-lt"/>
              </a:rPr>
              <a:t>UFO</a:t>
            </a:r>
            <a:r>
              <a:rPr lang="es-ES_tradnl" sz="2400" dirty="0">
                <a:latin typeface="+mj-lt"/>
              </a:rPr>
              <a:t>, así como “fin de semana” </a:t>
            </a:r>
            <a:r>
              <a:rPr lang="es-ES_tradnl" sz="2400" dirty="0" smtClean="0">
                <a:latin typeface="+mj-lt"/>
              </a:rPr>
              <a:t> </a:t>
            </a:r>
            <a:r>
              <a:rPr lang="es-ES_tradnl" sz="2400" dirty="0">
                <a:latin typeface="+mj-lt"/>
              </a:rPr>
              <a:t>de </a:t>
            </a:r>
            <a:r>
              <a:rPr lang="es-ES_tradnl" sz="2400" i="1" dirty="0" err="1">
                <a:latin typeface="+mj-lt"/>
              </a:rPr>
              <a:t>weekend</a:t>
            </a:r>
            <a:r>
              <a:rPr lang="es-ES_tradnl" sz="2400" dirty="0">
                <a:latin typeface="+mj-lt"/>
              </a:rPr>
              <a:t> </a:t>
            </a:r>
            <a:endParaRPr lang="es-ES" sz="2400" dirty="0">
              <a:latin typeface="+mj-lt"/>
            </a:endParaRPr>
          </a:p>
        </p:txBody>
      </p:sp>
    </p:spTree>
    <p:extLst>
      <p:ext uri="{BB962C8B-B14F-4D97-AF65-F5344CB8AC3E}">
        <p14:creationId xmlns:p14="http://schemas.microsoft.com/office/powerpoint/2010/main" val="116367547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0" dirty="0" smtClean="0"/>
              <a:t>Traducción comunicativa</a:t>
            </a:r>
            <a:endParaRPr lang="es-ES" sz="4000" b="0" dirty="0"/>
          </a:p>
        </p:txBody>
      </p:sp>
      <p:sp>
        <p:nvSpPr>
          <p:cNvPr id="3" name="Marcador de contenido 2"/>
          <p:cNvSpPr>
            <a:spLocks noGrp="1"/>
          </p:cNvSpPr>
          <p:nvPr>
            <p:ph idx="1"/>
          </p:nvPr>
        </p:nvSpPr>
        <p:spPr/>
        <p:txBody>
          <a:bodyPr>
            <a:noAutofit/>
          </a:bodyPr>
          <a:lstStyle/>
          <a:p>
            <a:r>
              <a:rPr lang="es-ES_tradnl" sz="2400" dirty="0" smtClean="0">
                <a:latin typeface="+mj-lt"/>
              </a:rPr>
              <a:t>Busca </a:t>
            </a:r>
            <a:r>
              <a:rPr lang="es-ES_tradnl" sz="2400" dirty="0">
                <a:latin typeface="+mj-lt"/>
              </a:rPr>
              <a:t>equivalentes culturales. Se recomienda cuando en el texto original hay proverbios, frases hechas, que tienen ya un equivalente en la lengua meta, y cuya traducción literal sería inapropiada, pues resultaría en pérdida del estilo o distorsión del mensaje.</a:t>
            </a:r>
          </a:p>
          <a:p>
            <a:r>
              <a:rPr lang="es-ES_tradnl" sz="2400" i="1" dirty="0" err="1" smtClean="0">
                <a:latin typeface="+mj-lt"/>
              </a:rPr>
              <a:t>It’s</a:t>
            </a:r>
            <a:r>
              <a:rPr lang="es-ES_tradnl" sz="2400" i="1" dirty="0" smtClean="0">
                <a:latin typeface="+mj-lt"/>
              </a:rPr>
              <a:t> </a:t>
            </a:r>
            <a:r>
              <a:rPr lang="es-ES_tradnl" sz="2400" i="1" dirty="0" err="1">
                <a:latin typeface="+mj-lt"/>
              </a:rPr>
              <a:t>raining</a:t>
            </a:r>
            <a:r>
              <a:rPr lang="es-ES_tradnl" sz="2400" i="1" dirty="0">
                <a:latin typeface="+mj-lt"/>
              </a:rPr>
              <a:t> </a:t>
            </a:r>
            <a:r>
              <a:rPr lang="es-ES_tradnl" sz="2400" i="1" dirty="0" err="1">
                <a:latin typeface="+mj-lt"/>
              </a:rPr>
              <a:t>cats</a:t>
            </a:r>
            <a:r>
              <a:rPr lang="es-ES_tradnl" sz="2400" i="1" dirty="0">
                <a:latin typeface="+mj-lt"/>
              </a:rPr>
              <a:t> and </a:t>
            </a:r>
            <a:r>
              <a:rPr lang="es-ES_tradnl" sz="2400" i="1" dirty="0" err="1">
                <a:latin typeface="+mj-lt"/>
              </a:rPr>
              <a:t>dogs</a:t>
            </a:r>
            <a:r>
              <a:rPr lang="es-ES_tradnl" sz="2400" dirty="0">
                <a:latin typeface="+mj-lt"/>
              </a:rPr>
              <a:t> por “Llueve a cántaros”,  y no “Llueven perros y gatos”.</a:t>
            </a:r>
          </a:p>
          <a:p>
            <a:endParaRPr lang="es-ES" sz="2400" dirty="0">
              <a:latin typeface="+mj-lt"/>
            </a:endParaRPr>
          </a:p>
        </p:txBody>
      </p:sp>
    </p:spTree>
    <p:extLst>
      <p:ext uri="{BB962C8B-B14F-4D97-AF65-F5344CB8AC3E}">
        <p14:creationId xmlns:p14="http://schemas.microsoft.com/office/powerpoint/2010/main" val="169340995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b="0" dirty="0" smtClean="0"/>
              <a:t>Adaptación cultural</a:t>
            </a:r>
            <a:endParaRPr lang="es-ES" sz="4000" b="0" dirty="0"/>
          </a:p>
        </p:txBody>
      </p:sp>
      <p:sp>
        <p:nvSpPr>
          <p:cNvPr id="3" name="Marcador de contenido 2"/>
          <p:cNvSpPr>
            <a:spLocks noGrp="1"/>
          </p:cNvSpPr>
          <p:nvPr>
            <p:ph idx="1"/>
          </p:nvPr>
        </p:nvSpPr>
        <p:spPr/>
        <p:txBody>
          <a:bodyPr>
            <a:noAutofit/>
          </a:bodyPr>
          <a:lstStyle/>
          <a:p>
            <a:r>
              <a:rPr lang="es-ES_tradnl" sz="2400" dirty="0" smtClean="0">
                <a:latin typeface="+mj-lt"/>
              </a:rPr>
              <a:t>Recurso </a:t>
            </a:r>
            <a:r>
              <a:rPr lang="es-ES_tradnl" sz="2400" dirty="0">
                <a:latin typeface="+mj-lt"/>
              </a:rPr>
              <a:t>mediante el cual un término, o incluso todo un texto, se cambia para insertarlo por completo en la cultura meta. </a:t>
            </a:r>
            <a:endParaRPr lang="es-ES_tradnl" sz="2400" dirty="0" smtClean="0">
              <a:latin typeface="+mj-lt"/>
            </a:endParaRPr>
          </a:p>
          <a:p>
            <a:r>
              <a:rPr lang="es-ES_tradnl" sz="2400" dirty="0" smtClean="0">
                <a:latin typeface="+mj-lt"/>
              </a:rPr>
              <a:t>Por </a:t>
            </a:r>
            <a:r>
              <a:rPr lang="es-ES_tradnl" sz="2400" dirty="0">
                <a:latin typeface="+mj-lt"/>
              </a:rPr>
              <a:t>ejemplo, la expresión: </a:t>
            </a:r>
            <a:r>
              <a:rPr lang="es-ES_tradnl" sz="2400" i="1" dirty="0" err="1">
                <a:latin typeface="+mj-lt"/>
              </a:rPr>
              <a:t>They</a:t>
            </a:r>
            <a:r>
              <a:rPr lang="es-ES_tradnl" sz="2400" i="1" dirty="0">
                <a:latin typeface="+mj-lt"/>
              </a:rPr>
              <a:t> </a:t>
            </a:r>
            <a:r>
              <a:rPr lang="es-ES_tradnl" sz="2400" i="1" dirty="0" err="1">
                <a:latin typeface="+mj-lt"/>
              </a:rPr>
              <a:t>were</a:t>
            </a:r>
            <a:r>
              <a:rPr lang="es-ES_tradnl" sz="2400" i="1" dirty="0">
                <a:latin typeface="+mj-lt"/>
              </a:rPr>
              <a:t> </a:t>
            </a:r>
            <a:r>
              <a:rPr lang="es-ES_tradnl" sz="2400" i="1" dirty="0" err="1">
                <a:latin typeface="+mj-lt"/>
              </a:rPr>
              <a:t>following</a:t>
            </a:r>
            <a:r>
              <a:rPr lang="es-ES_tradnl" sz="2400" i="1" dirty="0">
                <a:latin typeface="+mj-lt"/>
              </a:rPr>
              <a:t> </a:t>
            </a:r>
            <a:r>
              <a:rPr lang="es-ES_tradnl" sz="2400" i="1" dirty="0" err="1">
                <a:latin typeface="+mj-lt"/>
              </a:rPr>
              <a:t>orders</a:t>
            </a:r>
            <a:r>
              <a:rPr lang="es-ES_tradnl" sz="2400" i="1" dirty="0">
                <a:latin typeface="+mj-lt"/>
              </a:rPr>
              <a:t> </a:t>
            </a:r>
            <a:r>
              <a:rPr lang="es-ES_tradnl" sz="2400" i="1" dirty="0" err="1">
                <a:latin typeface="+mj-lt"/>
              </a:rPr>
              <a:t>from</a:t>
            </a:r>
            <a:r>
              <a:rPr lang="es-ES_tradnl" sz="2400" i="1" dirty="0">
                <a:latin typeface="+mj-lt"/>
              </a:rPr>
              <a:t> </a:t>
            </a:r>
            <a:r>
              <a:rPr lang="es-ES_tradnl" sz="2400" i="1" dirty="0" err="1">
                <a:latin typeface="+mj-lt"/>
              </a:rPr>
              <a:t>the</a:t>
            </a:r>
            <a:r>
              <a:rPr lang="es-ES_tradnl" sz="2400" i="1" dirty="0">
                <a:latin typeface="+mj-lt"/>
              </a:rPr>
              <a:t> White </a:t>
            </a:r>
            <a:r>
              <a:rPr lang="es-ES_tradnl" sz="2400" i="1" dirty="0" err="1">
                <a:latin typeface="+mj-lt"/>
              </a:rPr>
              <a:t>House</a:t>
            </a:r>
            <a:r>
              <a:rPr lang="es-ES_tradnl" sz="2400" dirty="0">
                <a:latin typeface="+mj-lt"/>
              </a:rPr>
              <a:t>, resultaría en la frase: “Seguían instrucciones de Los Pinos”. </a:t>
            </a:r>
            <a:r>
              <a:rPr lang="es-ES_tradnl" sz="2400" dirty="0" smtClean="0">
                <a:latin typeface="+mj-lt"/>
              </a:rPr>
              <a:t>Este </a:t>
            </a:r>
            <a:r>
              <a:rPr lang="es-ES_tradnl" sz="2400" dirty="0">
                <a:latin typeface="+mj-lt"/>
              </a:rPr>
              <a:t>recurso puede ser útil siempre que no provoque incongruencias en el texto. </a:t>
            </a:r>
            <a:endParaRPr lang="es-ES" sz="2400" dirty="0">
              <a:latin typeface="+mj-lt"/>
            </a:endParaRPr>
          </a:p>
        </p:txBody>
      </p:sp>
    </p:spTree>
    <p:extLst>
      <p:ext uri="{BB962C8B-B14F-4D97-AF65-F5344CB8AC3E}">
        <p14:creationId xmlns:p14="http://schemas.microsoft.com/office/powerpoint/2010/main" val="210261708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01-friends-wallpapers.jpg"/>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21944" r="-21944"/>
          <a:stretch>
            <a:fillRect/>
          </a:stretch>
        </p:blipFill>
        <p:spPr>
          <a:xfrm>
            <a:off x="160412" y="2060848"/>
            <a:ext cx="8588052" cy="4476452"/>
          </a:xfrm>
        </p:spPr>
      </p:pic>
      <p:sp>
        <p:nvSpPr>
          <p:cNvPr id="4" name="Rectangle 2"/>
          <p:cNvSpPr>
            <a:spLocks noGrp="1" noChangeArrowheads="1"/>
          </p:cNvSpPr>
          <p:nvPr>
            <p:ph type="title"/>
          </p:nvPr>
        </p:nvSpPr>
        <p:spPr>
          <a:xfrm>
            <a:off x="685800" y="188640"/>
            <a:ext cx="7772400" cy="1609344"/>
          </a:xfrm>
        </p:spPr>
        <p:txBody>
          <a:bodyPr>
            <a:normAutofit/>
          </a:bodyPr>
          <a:lstStyle/>
          <a:p>
            <a:pPr algn="ctr"/>
            <a:r>
              <a:rPr lang="es-ES" dirty="0" smtClean="0">
                <a:solidFill>
                  <a:schemeClr val="accent2">
                    <a:lumMod val="75000"/>
                  </a:schemeClr>
                </a:solidFill>
                <a:effectLst>
                  <a:outerShdw blurRad="38100" dist="38100" dir="2700000" algn="tl">
                    <a:srgbClr val="000000">
                      <a:alpha val="43137"/>
                    </a:srgbClr>
                  </a:outerShdw>
                </a:effectLst>
              </a:rPr>
              <a:t>Elementos culturales            en </a:t>
            </a:r>
            <a:r>
              <a:rPr lang="es-ES" dirty="0">
                <a:solidFill>
                  <a:schemeClr val="accent2">
                    <a:lumMod val="75000"/>
                  </a:schemeClr>
                </a:solidFill>
                <a:effectLst>
                  <a:outerShdw blurRad="38100" dist="38100" dir="2700000" algn="tl">
                    <a:srgbClr val="000000">
                      <a:alpha val="43137"/>
                    </a:srgbClr>
                  </a:outerShdw>
                </a:effectLst>
              </a:rPr>
              <a:t>el </a:t>
            </a:r>
            <a:r>
              <a:rPr lang="es-ES" dirty="0" smtClean="0">
                <a:solidFill>
                  <a:schemeClr val="accent2">
                    <a:lumMod val="75000"/>
                  </a:schemeClr>
                </a:solidFill>
                <a:effectLst>
                  <a:outerShdw blurRad="38100" dist="38100" dir="2700000" algn="tl">
                    <a:srgbClr val="000000">
                      <a:alpha val="43137"/>
                    </a:srgbClr>
                  </a:outerShdw>
                </a:effectLst>
              </a:rPr>
              <a:t>doblaje: </a:t>
            </a:r>
            <a:r>
              <a:rPr lang="es-ES" i="1" dirty="0" err="1" smtClean="0">
                <a:solidFill>
                  <a:schemeClr val="accent2">
                    <a:lumMod val="75000"/>
                  </a:schemeClr>
                </a:solidFill>
                <a:effectLst>
                  <a:outerShdw blurRad="38100" dist="38100" dir="2700000" algn="tl">
                    <a:srgbClr val="000000">
                      <a:alpha val="43137"/>
                    </a:srgbClr>
                  </a:outerShdw>
                </a:effectLst>
              </a:rPr>
              <a:t>Friends</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4395104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2800" dirty="0" smtClean="0"/>
              <a:t>Ejemplos de referentes culturales en </a:t>
            </a:r>
            <a:r>
              <a:rPr lang="es-ES" sz="2800" i="1" dirty="0" err="1" smtClean="0"/>
              <a:t>Friends</a:t>
            </a:r>
            <a:r>
              <a:rPr lang="es-ES" sz="2800" i="1" dirty="0" smtClean="0"/>
              <a:t/>
            </a:r>
            <a:br>
              <a:rPr lang="es-ES" sz="2800" i="1" dirty="0" smtClean="0"/>
            </a:br>
            <a:r>
              <a:rPr lang="es-ES" sz="2800" dirty="0" smtClean="0"/>
              <a:t>¿los conoces?</a:t>
            </a:r>
            <a:endParaRPr lang="es-ES" sz="2800" dirty="0"/>
          </a:p>
        </p:txBody>
      </p:sp>
      <p:sp>
        <p:nvSpPr>
          <p:cNvPr id="3" name="Marcador de contenido 2"/>
          <p:cNvSpPr>
            <a:spLocks noGrp="1"/>
          </p:cNvSpPr>
          <p:nvPr>
            <p:ph idx="1"/>
          </p:nvPr>
        </p:nvSpPr>
        <p:spPr>
          <a:xfrm>
            <a:off x="1187624" y="2049400"/>
            <a:ext cx="7772400" cy="4331928"/>
          </a:xfrm>
        </p:spPr>
        <p:txBody>
          <a:bodyPr/>
          <a:lstStyle/>
          <a:p>
            <a:r>
              <a:rPr lang="es-ES" dirty="0" err="1" smtClean="0"/>
              <a:t>Macy’s</a:t>
            </a:r>
            <a:endParaRPr lang="es-ES" dirty="0" smtClean="0"/>
          </a:p>
          <a:p>
            <a:r>
              <a:rPr lang="es-ES" dirty="0" err="1" smtClean="0"/>
              <a:t>Pottery</a:t>
            </a:r>
            <a:r>
              <a:rPr lang="es-ES" dirty="0" smtClean="0"/>
              <a:t> Barn</a:t>
            </a:r>
          </a:p>
          <a:p>
            <a:r>
              <a:rPr lang="es-ES" dirty="0" err="1" smtClean="0"/>
              <a:t>Sweet</a:t>
            </a:r>
            <a:r>
              <a:rPr lang="es-ES" dirty="0" smtClean="0"/>
              <a:t> ‘n </a:t>
            </a:r>
            <a:r>
              <a:rPr lang="es-ES" dirty="0" err="1" smtClean="0"/>
              <a:t>Low</a:t>
            </a:r>
            <a:endParaRPr lang="es-ES" dirty="0" smtClean="0"/>
          </a:p>
          <a:p>
            <a:r>
              <a:rPr lang="es-ES" dirty="0" smtClean="0"/>
              <a:t>Liza </a:t>
            </a:r>
            <a:r>
              <a:rPr lang="es-ES" dirty="0" err="1" smtClean="0"/>
              <a:t>Minelli</a:t>
            </a:r>
            <a:endParaRPr lang="es-ES" dirty="0" smtClean="0"/>
          </a:p>
          <a:p>
            <a:r>
              <a:rPr lang="es-ES" dirty="0" smtClean="0"/>
              <a:t>Billy, </a:t>
            </a:r>
            <a:r>
              <a:rPr lang="es-ES" dirty="0" err="1" smtClean="0"/>
              <a:t>don’t</a:t>
            </a:r>
            <a:r>
              <a:rPr lang="es-ES" dirty="0" smtClean="0"/>
              <a:t> be a </a:t>
            </a:r>
            <a:r>
              <a:rPr lang="es-ES" dirty="0" err="1" smtClean="0"/>
              <a:t>hero</a:t>
            </a:r>
            <a:endParaRPr lang="es-ES" dirty="0" smtClean="0"/>
          </a:p>
          <a:p>
            <a:r>
              <a:rPr lang="es-ES" dirty="0" err="1" smtClean="0"/>
              <a:t>Thighmaster</a:t>
            </a:r>
            <a:endParaRPr lang="es-ES" dirty="0" smtClean="0"/>
          </a:p>
          <a:p>
            <a:r>
              <a:rPr lang="es-ES" dirty="0" smtClean="0"/>
              <a:t>James Bond</a:t>
            </a:r>
          </a:p>
          <a:p>
            <a:r>
              <a:rPr lang="es-ES" dirty="0" err="1" smtClean="0"/>
              <a:t>Cats</a:t>
            </a:r>
            <a:endParaRPr lang="es-ES" dirty="0" smtClean="0"/>
          </a:p>
          <a:p>
            <a:r>
              <a:rPr lang="es-ES" dirty="0" err="1" smtClean="0"/>
              <a:t>Ikea</a:t>
            </a:r>
            <a:endParaRPr lang="es-ES" dirty="0" smtClean="0"/>
          </a:p>
          <a:p>
            <a:r>
              <a:rPr lang="es-ES" dirty="0" err="1" smtClean="0"/>
              <a:t>Funyuns</a:t>
            </a:r>
            <a:endParaRPr lang="es-ES" dirty="0" smtClean="0"/>
          </a:p>
          <a:p>
            <a:endParaRPr lang="es-ES" dirty="0"/>
          </a:p>
        </p:txBody>
      </p:sp>
    </p:spTree>
    <p:extLst>
      <p:ext uri="{BB962C8B-B14F-4D97-AF65-F5344CB8AC3E}">
        <p14:creationId xmlns:p14="http://schemas.microsoft.com/office/powerpoint/2010/main" val="27488598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87624" y="1645637"/>
            <a:ext cx="6984776" cy="4339650"/>
          </a:xfrm>
          <a:prstGeom prst="rect">
            <a:avLst/>
          </a:prstGeom>
        </p:spPr>
        <p:txBody>
          <a:bodyPr wrap="square">
            <a:spAutoFit/>
          </a:bodyPr>
          <a:lstStyle/>
          <a:p>
            <a:pPr algn="ctr"/>
            <a:r>
              <a:rPr lang="es-MX" sz="2400" b="1" dirty="0" smtClean="0">
                <a:latin typeface="+mj-lt"/>
              </a:rPr>
              <a:t>Este material corresponde </a:t>
            </a:r>
          </a:p>
          <a:p>
            <a:pPr algn="ctr"/>
            <a:r>
              <a:rPr lang="es-MX" sz="2400" b="1" dirty="0" smtClean="0">
                <a:latin typeface="+mj-lt"/>
              </a:rPr>
              <a:t>a la Unidad de Competencia II</a:t>
            </a:r>
          </a:p>
          <a:p>
            <a:pPr algn="ctr"/>
            <a:r>
              <a:rPr lang="es-MX" sz="2400" dirty="0">
                <a:latin typeface="+mj-lt"/>
              </a:rPr>
              <a:t>c</a:t>
            </a:r>
            <a:r>
              <a:rPr lang="es-MX" sz="2400" dirty="0" smtClean="0">
                <a:latin typeface="+mj-lt"/>
              </a:rPr>
              <a:t>uyo objetivo es:</a:t>
            </a:r>
          </a:p>
          <a:p>
            <a:pPr algn="ctr"/>
            <a:endParaRPr lang="es-MX" sz="2400" dirty="0" smtClean="0">
              <a:latin typeface="+mj-lt"/>
            </a:endParaRPr>
          </a:p>
          <a:p>
            <a:pPr algn="ctr"/>
            <a:r>
              <a:rPr lang="es-MX" sz="2000" dirty="0" smtClean="0">
                <a:latin typeface="+mj-lt"/>
              </a:rPr>
              <a:t>Identificar </a:t>
            </a:r>
            <a:r>
              <a:rPr lang="es-MX" sz="2000" dirty="0">
                <a:latin typeface="+mj-lt"/>
              </a:rPr>
              <a:t>el proceso de </a:t>
            </a:r>
            <a:r>
              <a:rPr lang="es-MX" sz="2400" b="1" dirty="0">
                <a:effectLst>
                  <a:outerShdw blurRad="38100" dist="38100" dir="2700000" algn="tl">
                    <a:srgbClr val="000000">
                      <a:alpha val="43137"/>
                    </a:srgbClr>
                  </a:outerShdw>
                </a:effectLst>
                <a:latin typeface="+mj-lt"/>
              </a:rPr>
              <a:t>doblaje</a:t>
            </a:r>
            <a:r>
              <a:rPr lang="es-MX" sz="2000" dirty="0">
                <a:latin typeface="+mj-lt"/>
              </a:rPr>
              <a:t>, el papel que juega el traductor y las estrategias utilizadas para hacer uso de </a:t>
            </a:r>
            <a:r>
              <a:rPr lang="es-MX" sz="2000" dirty="0" smtClean="0">
                <a:latin typeface="+mj-lt"/>
              </a:rPr>
              <a:t>éstas </a:t>
            </a:r>
            <a:r>
              <a:rPr lang="es-MX" sz="2000" dirty="0">
                <a:latin typeface="+mj-lt"/>
              </a:rPr>
              <a:t>en prácticas de traducción</a:t>
            </a:r>
            <a:r>
              <a:rPr lang="es-MX" sz="2000" dirty="0" smtClean="0">
                <a:latin typeface="+mj-lt"/>
              </a:rPr>
              <a:t>.</a:t>
            </a:r>
          </a:p>
          <a:p>
            <a:pPr algn="ctr"/>
            <a:endParaRPr lang="es-MX" sz="2000" dirty="0">
              <a:latin typeface="+mj-lt"/>
            </a:endParaRPr>
          </a:p>
          <a:p>
            <a:pPr algn="ctr"/>
            <a:endParaRPr lang="es-MX" sz="2000" dirty="0" smtClean="0">
              <a:latin typeface="+mj-lt"/>
            </a:endParaRPr>
          </a:p>
          <a:p>
            <a:pPr algn="ctr"/>
            <a:endParaRPr lang="es-MX" sz="2000" dirty="0">
              <a:latin typeface="+mj-lt"/>
            </a:endParaRPr>
          </a:p>
          <a:p>
            <a:pPr algn="ctr"/>
            <a:r>
              <a:rPr lang="es-MX" sz="2000" dirty="0" smtClean="0">
                <a:latin typeface="+mj-lt"/>
              </a:rPr>
              <a:t>El guión explicativo para el uso de este material viene incluído en la sección de notas.</a:t>
            </a:r>
          </a:p>
          <a:p>
            <a:pPr algn="ctr"/>
            <a:endParaRPr lang="es-MX" sz="1600" dirty="0">
              <a:latin typeface="+mj-lt"/>
            </a:endParaRPr>
          </a:p>
        </p:txBody>
      </p:sp>
    </p:spTree>
    <p:extLst>
      <p:ext uri="{BB962C8B-B14F-4D97-AF65-F5344CB8AC3E}">
        <p14:creationId xmlns:p14="http://schemas.microsoft.com/office/powerpoint/2010/main" val="93139315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1628800"/>
            <a:ext cx="6334472" cy="5157192"/>
          </a:xfrm>
        </p:spPr>
        <p:txBody>
          <a:bodyPr>
            <a:normAutofit fontScale="85000" lnSpcReduction="20000"/>
          </a:bodyPr>
          <a:lstStyle/>
          <a:p>
            <a:pPr marL="0" indent="0">
              <a:lnSpc>
                <a:spcPct val="110000"/>
              </a:lnSpc>
              <a:buNone/>
            </a:pPr>
            <a:r>
              <a:rPr lang="es-ES" dirty="0">
                <a:solidFill>
                  <a:srgbClr val="000000"/>
                </a:solidFill>
              </a:rPr>
              <a:t>[</a:t>
            </a:r>
            <a:r>
              <a:rPr lang="es-ES" dirty="0" err="1">
                <a:solidFill>
                  <a:srgbClr val="000000"/>
                </a:solidFill>
              </a:rPr>
              <a:t>Scene</a:t>
            </a:r>
            <a:r>
              <a:rPr lang="es-ES" dirty="0">
                <a:solidFill>
                  <a:srgbClr val="000000"/>
                </a:solidFill>
              </a:rPr>
              <a:t>: Central </a:t>
            </a:r>
            <a:r>
              <a:rPr lang="es-ES" dirty="0" err="1">
                <a:solidFill>
                  <a:srgbClr val="000000"/>
                </a:solidFill>
              </a:rPr>
              <a:t>Perk</a:t>
            </a:r>
            <a:r>
              <a:rPr lang="es-ES" dirty="0">
                <a:solidFill>
                  <a:srgbClr val="000000"/>
                </a:solidFill>
              </a:rPr>
              <a:t>, </a:t>
            </a:r>
            <a:r>
              <a:rPr lang="es-ES" dirty="0" err="1">
                <a:solidFill>
                  <a:srgbClr val="000000"/>
                </a:solidFill>
              </a:rPr>
              <a:t>Julie</a:t>
            </a:r>
            <a:r>
              <a:rPr lang="es-ES" dirty="0">
                <a:solidFill>
                  <a:srgbClr val="000000"/>
                </a:solidFill>
              </a:rPr>
              <a:t> </a:t>
            </a:r>
            <a:r>
              <a:rPr lang="es-ES" dirty="0" err="1">
                <a:solidFill>
                  <a:srgbClr val="000000"/>
                </a:solidFill>
              </a:rPr>
              <a:t>is</a:t>
            </a:r>
            <a:r>
              <a:rPr lang="es-ES" dirty="0">
                <a:solidFill>
                  <a:srgbClr val="000000"/>
                </a:solidFill>
              </a:rPr>
              <a:t> </a:t>
            </a:r>
            <a:r>
              <a:rPr lang="es-ES" dirty="0" err="1">
                <a:solidFill>
                  <a:srgbClr val="000000"/>
                </a:solidFill>
              </a:rPr>
              <a:t>wanting</a:t>
            </a:r>
            <a:r>
              <a:rPr lang="es-ES" dirty="0">
                <a:solidFill>
                  <a:srgbClr val="000000"/>
                </a:solidFill>
              </a:rPr>
              <a:t> </a:t>
            </a:r>
            <a:r>
              <a:rPr lang="es-ES" dirty="0" err="1">
                <a:solidFill>
                  <a:srgbClr val="000000"/>
                </a:solidFill>
              </a:rPr>
              <a:t>to</a:t>
            </a:r>
            <a:r>
              <a:rPr lang="es-ES" dirty="0">
                <a:solidFill>
                  <a:srgbClr val="000000"/>
                </a:solidFill>
              </a:rPr>
              <a:t> </a:t>
            </a:r>
            <a:r>
              <a:rPr lang="es-ES" dirty="0" err="1">
                <a:solidFill>
                  <a:srgbClr val="000000"/>
                </a:solidFill>
              </a:rPr>
              <a:t>get</a:t>
            </a:r>
            <a:r>
              <a:rPr lang="es-ES" dirty="0">
                <a:solidFill>
                  <a:srgbClr val="000000"/>
                </a:solidFill>
              </a:rPr>
              <a:t> </a:t>
            </a:r>
            <a:r>
              <a:rPr lang="es-ES" dirty="0" err="1">
                <a:solidFill>
                  <a:srgbClr val="000000"/>
                </a:solidFill>
              </a:rPr>
              <a:t>her</a:t>
            </a:r>
            <a:r>
              <a:rPr lang="es-ES" dirty="0">
                <a:solidFill>
                  <a:srgbClr val="000000"/>
                </a:solidFill>
              </a:rPr>
              <a:t> </a:t>
            </a:r>
            <a:r>
              <a:rPr lang="es-ES" dirty="0" err="1">
                <a:solidFill>
                  <a:srgbClr val="000000"/>
                </a:solidFill>
              </a:rPr>
              <a:t>hair</a:t>
            </a:r>
            <a:r>
              <a:rPr lang="es-ES" dirty="0">
                <a:solidFill>
                  <a:srgbClr val="000000"/>
                </a:solidFill>
              </a:rPr>
              <a:t> </a:t>
            </a:r>
            <a:r>
              <a:rPr lang="es-ES" dirty="0" err="1">
                <a:solidFill>
                  <a:srgbClr val="000000"/>
                </a:solidFill>
              </a:rPr>
              <a:t>cut</a:t>
            </a:r>
            <a:r>
              <a:rPr lang="es-ES" dirty="0">
                <a:solidFill>
                  <a:srgbClr val="000000"/>
                </a:solidFill>
              </a:rPr>
              <a:t> </a:t>
            </a:r>
            <a:r>
              <a:rPr lang="es-ES" dirty="0" err="1">
                <a:solidFill>
                  <a:srgbClr val="000000"/>
                </a:solidFill>
              </a:rPr>
              <a:t>from</a:t>
            </a:r>
            <a:r>
              <a:rPr lang="es-ES" dirty="0">
                <a:solidFill>
                  <a:srgbClr val="000000"/>
                </a:solidFill>
              </a:rPr>
              <a:t> </a:t>
            </a:r>
            <a:r>
              <a:rPr lang="es-ES" dirty="0" err="1" smtClean="0">
                <a:solidFill>
                  <a:srgbClr val="000000"/>
                </a:solidFill>
              </a:rPr>
              <a:t>Phoebe</a:t>
            </a:r>
            <a:r>
              <a:rPr lang="es-ES" dirty="0" smtClean="0">
                <a:solidFill>
                  <a:srgbClr val="000000"/>
                </a:solidFill>
              </a:rPr>
              <a:t>]</a:t>
            </a:r>
            <a:endParaRPr lang="es-ES" dirty="0">
              <a:solidFill>
                <a:srgbClr val="000000"/>
              </a:solidFill>
            </a:endParaRPr>
          </a:p>
          <a:p>
            <a:pPr marL="0" indent="0">
              <a:lnSpc>
                <a:spcPct val="110000"/>
              </a:lnSpc>
              <a:buNone/>
            </a:pPr>
            <a:r>
              <a:rPr lang="es-ES" b="1" dirty="0" err="1">
                <a:solidFill>
                  <a:srgbClr val="000000"/>
                </a:solidFill>
              </a:rPr>
              <a:t>Julie</a:t>
            </a:r>
            <a:r>
              <a:rPr lang="es-ES" b="1" dirty="0">
                <a:solidFill>
                  <a:srgbClr val="000000"/>
                </a:solidFill>
              </a:rPr>
              <a:t>:</a:t>
            </a:r>
            <a:r>
              <a:rPr lang="es-ES" dirty="0">
                <a:solidFill>
                  <a:srgbClr val="000000"/>
                </a:solidFill>
              </a:rPr>
              <a:t> I </a:t>
            </a:r>
            <a:r>
              <a:rPr lang="es-ES" dirty="0" err="1">
                <a:solidFill>
                  <a:srgbClr val="000000"/>
                </a:solidFill>
              </a:rPr>
              <a:t>was</a:t>
            </a:r>
            <a:r>
              <a:rPr lang="es-ES" dirty="0">
                <a:solidFill>
                  <a:srgbClr val="000000"/>
                </a:solidFill>
              </a:rPr>
              <a:t> </a:t>
            </a:r>
            <a:r>
              <a:rPr lang="es-ES" dirty="0" err="1">
                <a:solidFill>
                  <a:srgbClr val="000000"/>
                </a:solidFill>
              </a:rPr>
              <a:t>thinking</a:t>
            </a:r>
            <a:r>
              <a:rPr lang="es-ES" dirty="0">
                <a:solidFill>
                  <a:srgbClr val="000000"/>
                </a:solidFill>
              </a:rPr>
              <a:t> of </a:t>
            </a:r>
            <a:r>
              <a:rPr lang="es-ES" dirty="0" err="1">
                <a:solidFill>
                  <a:srgbClr val="000000"/>
                </a:solidFill>
              </a:rPr>
              <a:t>doing</a:t>
            </a:r>
            <a:r>
              <a:rPr lang="es-ES" dirty="0">
                <a:solidFill>
                  <a:srgbClr val="000000"/>
                </a:solidFill>
              </a:rPr>
              <a:t> </a:t>
            </a:r>
            <a:r>
              <a:rPr lang="es-ES" dirty="0" err="1">
                <a:solidFill>
                  <a:srgbClr val="000000"/>
                </a:solidFill>
              </a:rPr>
              <a:t>it</a:t>
            </a:r>
            <a:r>
              <a:rPr lang="es-ES" dirty="0">
                <a:solidFill>
                  <a:srgbClr val="000000"/>
                </a:solidFill>
              </a:rPr>
              <a:t> a </a:t>
            </a:r>
            <a:r>
              <a:rPr lang="es-ES" dirty="0" err="1">
                <a:solidFill>
                  <a:srgbClr val="000000"/>
                </a:solidFill>
              </a:rPr>
              <a:t>little</a:t>
            </a:r>
            <a:r>
              <a:rPr lang="es-ES" dirty="0">
                <a:solidFill>
                  <a:srgbClr val="000000"/>
                </a:solidFill>
              </a:rPr>
              <a:t> </a:t>
            </a:r>
            <a:r>
              <a:rPr lang="es-ES" dirty="0" err="1">
                <a:solidFill>
                  <a:srgbClr val="000000"/>
                </a:solidFill>
              </a:rPr>
              <a:t>shorter</a:t>
            </a:r>
            <a:r>
              <a:rPr lang="es-ES" dirty="0">
                <a:solidFill>
                  <a:srgbClr val="000000"/>
                </a:solidFill>
              </a:rPr>
              <a:t>, </a:t>
            </a:r>
            <a:r>
              <a:rPr lang="es-ES" dirty="0" err="1">
                <a:solidFill>
                  <a:srgbClr val="000000"/>
                </a:solidFill>
              </a:rPr>
              <a:t>you</a:t>
            </a:r>
            <a:r>
              <a:rPr lang="es-ES" dirty="0">
                <a:solidFill>
                  <a:srgbClr val="000000"/>
                </a:solidFill>
              </a:rPr>
              <a:t> </a:t>
            </a:r>
            <a:r>
              <a:rPr lang="es-ES" dirty="0" err="1">
                <a:solidFill>
                  <a:srgbClr val="000000"/>
                </a:solidFill>
              </a:rPr>
              <a:t>know</a:t>
            </a:r>
            <a:r>
              <a:rPr lang="es-ES" dirty="0">
                <a:solidFill>
                  <a:srgbClr val="000000"/>
                </a:solidFill>
              </a:rPr>
              <a:t>, </a:t>
            </a:r>
            <a:r>
              <a:rPr lang="es-ES" dirty="0" err="1">
                <a:solidFill>
                  <a:srgbClr val="000000"/>
                </a:solidFill>
              </a:rPr>
              <a:t>like</a:t>
            </a:r>
            <a:r>
              <a:rPr lang="es-ES" dirty="0">
                <a:solidFill>
                  <a:srgbClr val="000000"/>
                </a:solidFill>
              </a:rPr>
              <a:t> </a:t>
            </a:r>
            <a:r>
              <a:rPr lang="es-ES" dirty="0" err="1">
                <a:solidFill>
                  <a:srgbClr val="000000"/>
                </a:solidFill>
              </a:rPr>
              <a:t>Andie</a:t>
            </a:r>
            <a:r>
              <a:rPr lang="es-ES" dirty="0">
                <a:solidFill>
                  <a:srgbClr val="000000"/>
                </a:solidFill>
              </a:rPr>
              <a:t> </a:t>
            </a:r>
            <a:r>
              <a:rPr lang="es-ES" dirty="0" err="1">
                <a:solidFill>
                  <a:srgbClr val="000000"/>
                </a:solidFill>
              </a:rPr>
              <a:t>McDowell's</a:t>
            </a:r>
            <a:r>
              <a:rPr lang="es-ES" dirty="0">
                <a:solidFill>
                  <a:srgbClr val="000000"/>
                </a:solidFill>
              </a:rPr>
              <a:t> new </a:t>
            </a:r>
            <a:r>
              <a:rPr lang="es-ES" dirty="0" err="1">
                <a:solidFill>
                  <a:srgbClr val="000000"/>
                </a:solidFill>
              </a:rPr>
              <a:t>haircut</a:t>
            </a:r>
            <a:r>
              <a:rPr lang="es-ES" dirty="0">
                <a:solidFill>
                  <a:srgbClr val="000000"/>
                </a:solidFill>
              </a:rPr>
              <a:t>?</a:t>
            </a:r>
          </a:p>
          <a:p>
            <a:pPr marL="0" indent="0">
              <a:lnSpc>
                <a:spcPct val="110000"/>
              </a:lnSpc>
              <a:buNone/>
            </a:pPr>
            <a:r>
              <a:rPr lang="es-ES" b="1" dirty="0" err="1">
                <a:solidFill>
                  <a:srgbClr val="000000"/>
                </a:solidFill>
              </a:rPr>
              <a:t>Phoebe</a:t>
            </a:r>
            <a:r>
              <a:rPr lang="es-ES" b="1" dirty="0">
                <a:solidFill>
                  <a:srgbClr val="000000"/>
                </a:solidFill>
              </a:rPr>
              <a:t>:</a:t>
            </a:r>
            <a:r>
              <a:rPr lang="es-ES" dirty="0">
                <a:solidFill>
                  <a:srgbClr val="000000"/>
                </a:solidFill>
              </a:rPr>
              <a:t> Oh </a:t>
            </a:r>
            <a:r>
              <a:rPr lang="es-ES" dirty="0" err="1">
                <a:solidFill>
                  <a:srgbClr val="000000"/>
                </a:solidFill>
              </a:rPr>
              <a:t>yeah</a:t>
            </a:r>
            <a:r>
              <a:rPr lang="es-ES" dirty="0">
                <a:solidFill>
                  <a:srgbClr val="000000"/>
                </a:solidFill>
              </a:rPr>
              <a:t>!  Oh, I can do </a:t>
            </a:r>
            <a:r>
              <a:rPr lang="es-ES" dirty="0" err="1">
                <a:solidFill>
                  <a:srgbClr val="000000"/>
                </a:solidFill>
              </a:rPr>
              <a:t>that</a:t>
            </a:r>
            <a:r>
              <a:rPr lang="es-ES" dirty="0">
                <a:solidFill>
                  <a:srgbClr val="000000"/>
                </a:solidFill>
              </a:rPr>
              <a:t>.</a:t>
            </a:r>
          </a:p>
          <a:p>
            <a:pPr marL="0" indent="0">
              <a:lnSpc>
                <a:spcPct val="110000"/>
              </a:lnSpc>
              <a:buNone/>
            </a:pPr>
            <a:r>
              <a:rPr lang="es-ES" b="1" dirty="0" err="1">
                <a:solidFill>
                  <a:srgbClr val="000000"/>
                </a:solidFill>
              </a:rPr>
              <a:t>Julie</a:t>
            </a:r>
            <a:r>
              <a:rPr lang="es-ES" b="1" dirty="0">
                <a:solidFill>
                  <a:srgbClr val="000000"/>
                </a:solidFill>
              </a:rPr>
              <a:t>:</a:t>
            </a:r>
            <a:r>
              <a:rPr lang="es-ES" dirty="0">
                <a:solidFill>
                  <a:srgbClr val="000000"/>
                </a:solidFill>
              </a:rPr>
              <a:t> </a:t>
            </a:r>
            <a:r>
              <a:rPr lang="es-ES" dirty="0" err="1">
                <a:solidFill>
                  <a:srgbClr val="000000"/>
                </a:solidFill>
              </a:rPr>
              <a:t>Really</a:t>
            </a:r>
            <a:r>
              <a:rPr lang="es-ES" dirty="0">
                <a:solidFill>
                  <a:srgbClr val="000000"/>
                </a:solidFill>
              </a:rPr>
              <a:t>?</a:t>
            </a:r>
          </a:p>
          <a:p>
            <a:pPr marL="0" indent="0">
              <a:lnSpc>
                <a:spcPct val="110000"/>
              </a:lnSpc>
              <a:buNone/>
            </a:pPr>
            <a:r>
              <a:rPr lang="es-ES" b="1" dirty="0" err="1">
                <a:solidFill>
                  <a:srgbClr val="000000"/>
                </a:solidFill>
              </a:rPr>
              <a:t>Phoebe</a:t>
            </a:r>
            <a:r>
              <a:rPr lang="es-ES" b="1" dirty="0">
                <a:solidFill>
                  <a:srgbClr val="000000"/>
                </a:solidFill>
              </a:rPr>
              <a:t>:</a:t>
            </a:r>
            <a:r>
              <a:rPr lang="es-ES" dirty="0">
                <a:solidFill>
                  <a:srgbClr val="000000"/>
                </a:solidFill>
              </a:rPr>
              <a:t> </a:t>
            </a:r>
            <a:r>
              <a:rPr lang="es-ES" dirty="0" err="1">
                <a:solidFill>
                  <a:srgbClr val="000000"/>
                </a:solidFill>
              </a:rPr>
              <a:t>You</a:t>
            </a:r>
            <a:r>
              <a:rPr lang="es-ES" dirty="0">
                <a:solidFill>
                  <a:srgbClr val="000000"/>
                </a:solidFill>
              </a:rPr>
              <a:t> </a:t>
            </a:r>
            <a:r>
              <a:rPr lang="es-ES" dirty="0" err="1">
                <a:solidFill>
                  <a:srgbClr val="000000"/>
                </a:solidFill>
              </a:rPr>
              <a:t>wanna</a:t>
            </a:r>
            <a:r>
              <a:rPr lang="es-ES" dirty="0">
                <a:solidFill>
                  <a:srgbClr val="000000"/>
                </a:solidFill>
              </a:rPr>
              <a:t> do </a:t>
            </a:r>
            <a:r>
              <a:rPr lang="es-ES" dirty="0" err="1">
                <a:solidFill>
                  <a:srgbClr val="000000"/>
                </a:solidFill>
              </a:rPr>
              <a:t>it</a:t>
            </a:r>
            <a:r>
              <a:rPr lang="es-ES" dirty="0">
                <a:solidFill>
                  <a:srgbClr val="000000"/>
                </a:solidFill>
              </a:rPr>
              <a:t> </a:t>
            </a:r>
            <a:r>
              <a:rPr lang="es-ES" dirty="0" err="1">
                <a:solidFill>
                  <a:srgbClr val="000000"/>
                </a:solidFill>
              </a:rPr>
              <a:t>right</a:t>
            </a:r>
            <a:r>
              <a:rPr lang="es-ES" dirty="0">
                <a:solidFill>
                  <a:srgbClr val="000000"/>
                </a:solidFill>
              </a:rPr>
              <a:t> </a:t>
            </a:r>
            <a:r>
              <a:rPr lang="es-ES" dirty="0" err="1">
                <a:solidFill>
                  <a:srgbClr val="000000"/>
                </a:solidFill>
              </a:rPr>
              <a:t>now</a:t>
            </a:r>
            <a:r>
              <a:rPr lang="es-ES" dirty="0">
                <a:solidFill>
                  <a:srgbClr val="000000"/>
                </a:solidFill>
              </a:rPr>
              <a:t>?</a:t>
            </a:r>
          </a:p>
          <a:p>
            <a:pPr marL="0" indent="0">
              <a:lnSpc>
                <a:spcPct val="110000"/>
              </a:lnSpc>
              <a:buNone/>
            </a:pPr>
            <a:r>
              <a:rPr lang="es-ES" b="1" dirty="0" err="1">
                <a:solidFill>
                  <a:srgbClr val="000000"/>
                </a:solidFill>
              </a:rPr>
              <a:t>Julie</a:t>
            </a:r>
            <a:r>
              <a:rPr lang="es-ES" b="1" dirty="0">
                <a:solidFill>
                  <a:srgbClr val="000000"/>
                </a:solidFill>
              </a:rPr>
              <a:t>:</a:t>
            </a:r>
            <a:r>
              <a:rPr lang="es-ES" dirty="0">
                <a:solidFill>
                  <a:srgbClr val="000000"/>
                </a:solidFill>
              </a:rPr>
              <a:t> Great! (</a:t>
            </a:r>
            <a:r>
              <a:rPr lang="es-ES" dirty="0" err="1">
                <a:solidFill>
                  <a:srgbClr val="000000"/>
                </a:solidFill>
              </a:rPr>
              <a:t>Julie</a:t>
            </a:r>
            <a:r>
              <a:rPr lang="es-ES" dirty="0">
                <a:solidFill>
                  <a:srgbClr val="000000"/>
                </a:solidFill>
              </a:rPr>
              <a:t> </a:t>
            </a:r>
            <a:r>
              <a:rPr lang="es-ES" dirty="0" err="1">
                <a:solidFill>
                  <a:srgbClr val="000000"/>
                </a:solidFill>
              </a:rPr>
              <a:t>leaves</a:t>
            </a:r>
            <a:r>
              <a:rPr lang="es-ES" dirty="0">
                <a:solidFill>
                  <a:srgbClr val="000000"/>
                </a:solidFill>
              </a:rPr>
              <a:t>)</a:t>
            </a:r>
          </a:p>
          <a:p>
            <a:pPr marL="0" indent="0">
              <a:lnSpc>
                <a:spcPct val="110000"/>
              </a:lnSpc>
              <a:buNone/>
            </a:pPr>
            <a:r>
              <a:rPr lang="es-ES" b="1" dirty="0" err="1">
                <a:solidFill>
                  <a:srgbClr val="000000"/>
                </a:solidFill>
              </a:rPr>
              <a:t>Phoebe</a:t>
            </a:r>
            <a:r>
              <a:rPr lang="es-ES" b="1" dirty="0">
                <a:solidFill>
                  <a:srgbClr val="000000"/>
                </a:solidFill>
              </a:rPr>
              <a:t>:</a:t>
            </a:r>
            <a:r>
              <a:rPr lang="es-ES" dirty="0">
                <a:solidFill>
                  <a:srgbClr val="000000"/>
                </a:solidFill>
              </a:rPr>
              <a:t> (</a:t>
            </a:r>
            <a:r>
              <a:rPr lang="es-ES" dirty="0" err="1">
                <a:solidFill>
                  <a:srgbClr val="000000"/>
                </a:solidFill>
              </a:rPr>
              <a:t>to</a:t>
            </a:r>
            <a:r>
              <a:rPr lang="es-ES" dirty="0">
                <a:solidFill>
                  <a:srgbClr val="000000"/>
                </a:solidFill>
              </a:rPr>
              <a:t> Rachel) Ok, I </a:t>
            </a:r>
            <a:r>
              <a:rPr lang="es-ES" dirty="0" err="1">
                <a:solidFill>
                  <a:srgbClr val="000000"/>
                </a:solidFill>
              </a:rPr>
              <a:t>just</a:t>
            </a:r>
            <a:r>
              <a:rPr lang="es-ES" dirty="0">
                <a:solidFill>
                  <a:srgbClr val="000000"/>
                </a:solidFill>
              </a:rPr>
              <a:t> </a:t>
            </a:r>
            <a:r>
              <a:rPr lang="es-ES" dirty="0" err="1">
                <a:solidFill>
                  <a:srgbClr val="000000"/>
                </a:solidFill>
              </a:rPr>
              <a:t>wanna</a:t>
            </a:r>
            <a:r>
              <a:rPr lang="es-ES" dirty="0">
                <a:solidFill>
                  <a:srgbClr val="000000"/>
                </a:solidFill>
              </a:rPr>
              <a:t> be </a:t>
            </a:r>
            <a:r>
              <a:rPr lang="es-ES" dirty="0" err="1">
                <a:solidFill>
                  <a:srgbClr val="000000"/>
                </a:solidFill>
              </a:rPr>
              <a:t>really</a:t>
            </a:r>
            <a:r>
              <a:rPr lang="es-ES" dirty="0">
                <a:solidFill>
                  <a:srgbClr val="000000"/>
                </a:solidFill>
              </a:rPr>
              <a:t> </a:t>
            </a:r>
            <a:r>
              <a:rPr lang="es-ES" dirty="0" err="1">
                <a:solidFill>
                  <a:srgbClr val="000000"/>
                </a:solidFill>
              </a:rPr>
              <a:t>sure</a:t>
            </a:r>
            <a:r>
              <a:rPr lang="es-ES" dirty="0">
                <a:solidFill>
                  <a:srgbClr val="000000"/>
                </a:solidFill>
              </a:rPr>
              <a:t> </a:t>
            </a:r>
            <a:r>
              <a:rPr lang="es-ES" dirty="0" err="1">
                <a:solidFill>
                  <a:srgbClr val="000000"/>
                </a:solidFill>
              </a:rPr>
              <a:t>this</a:t>
            </a:r>
            <a:r>
              <a:rPr lang="es-ES" dirty="0">
                <a:solidFill>
                  <a:srgbClr val="000000"/>
                </a:solidFill>
              </a:rPr>
              <a:t> time. </a:t>
            </a:r>
            <a:r>
              <a:rPr lang="es-ES" dirty="0" err="1">
                <a:solidFill>
                  <a:srgbClr val="000000"/>
                </a:solidFill>
              </a:rPr>
              <a:t>Andie</a:t>
            </a:r>
            <a:r>
              <a:rPr lang="es-ES" dirty="0">
                <a:solidFill>
                  <a:srgbClr val="000000"/>
                </a:solidFill>
              </a:rPr>
              <a:t> </a:t>
            </a:r>
            <a:r>
              <a:rPr lang="es-ES" dirty="0" err="1">
                <a:solidFill>
                  <a:srgbClr val="000000"/>
                </a:solidFill>
              </a:rPr>
              <a:t>McDowell's</a:t>
            </a:r>
            <a:r>
              <a:rPr lang="es-ES" dirty="0">
                <a:solidFill>
                  <a:srgbClr val="000000"/>
                </a:solidFill>
              </a:rPr>
              <a:t> </a:t>
            </a:r>
            <a:r>
              <a:rPr lang="es-ES" dirty="0" err="1">
                <a:solidFill>
                  <a:srgbClr val="000000"/>
                </a:solidFill>
              </a:rPr>
              <a:t>the</a:t>
            </a:r>
            <a:r>
              <a:rPr lang="es-ES" dirty="0">
                <a:solidFill>
                  <a:srgbClr val="000000"/>
                </a:solidFill>
              </a:rPr>
              <a:t> </a:t>
            </a:r>
            <a:r>
              <a:rPr lang="es-ES" dirty="0" err="1">
                <a:solidFill>
                  <a:srgbClr val="000000"/>
                </a:solidFill>
              </a:rPr>
              <a:t>girl</a:t>
            </a:r>
            <a:r>
              <a:rPr lang="es-ES" dirty="0">
                <a:solidFill>
                  <a:srgbClr val="000000"/>
                </a:solidFill>
              </a:rPr>
              <a:t> </a:t>
            </a:r>
            <a:r>
              <a:rPr lang="es-ES" dirty="0" err="1">
                <a:solidFill>
                  <a:srgbClr val="000000"/>
                </a:solidFill>
              </a:rPr>
              <a:t>from</a:t>
            </a:r>
            <a:r>
              <a:rPr lang="es-ES" i="1" dirty="0">
                <a:solidFill>
                  <a:srgbClr val="000000"/>
                </a:solidFill>
              </a:rPr>
              <a:t> </a:t>
            </a:r>
            <a:r>
              <a:rPr lang="es-ES" i="1" dirty="0" err="1">
                <a:solidFill>
                  <a:srgbClr val="000000"/>
                </a:solidFill>
              </a:rPr>
              <a:t>Four</a:t>
            </a:r>
            <a:r>
              <a:rPr lang="es-ES" i="1" dirty="0">
                <a:solidFill>
                  <a:srgbClr val="000000"/>
                </a:solidFill>
              </a:rPr>
              <a:t> </a:t>
            </a:r>
            <a:r>
              <a:rPr lang="es-ES" i="1" dirty="0" err="1">
                <a:solidFill>
                  <a:srgbClr val="000000"/>
                </a:solidFill>
              </a:rPr>
              <a:t>Weddings</a:t>
            </a:r>
            <a:r>
              <a:rPr lang="es-ES" i="1" dirty="0">
                <a:solidFill>
                  <a:srgbClr val="000000"/>
                </a:solidFill>
              </a:rPr>
              <a:t> and a Funeral</a:t>
            </a:r>
            <a:r>
              <a:rPr lang="es-ES" dirty="0">
                <a:solidFill>
                  <a:srgbClr val="000000"/>
                </a:solidFill>
              </a:rPr>
              <a:t>, </a:t>
            </a:r>
            <a:r>
              <a:rPr lang="es-ES" dirty="0" err="1">
                <a:solidFill>
                  <a:srgbClr val="000000"/>
                </a:solidFill>
              </a:rPr>
              <a:t>right</a:t>
            </a:r>
            <a:r>
              <a:rPr lang="es-ES" dirty="0">
                <a:solidFill>
                  <a:srgbClr val="000000"/>
                </a:solidFill>
              </a:rPr>
              <a:t>?</a:t>
            </a:r>
          </a:p>
          <a:p>
            <a:pPr marL="0" indent="0">
              <a:lnSpc>
                <a:spcPct val="110000"/>
              </a:lnSpc>
              <a:buNone/>
            </a:pPr>
            <a:r>
              <a:rPr lang="es-ES" b="1" dirty="0">
                <a:solidFill>
                  <a:srgbClr val="000000"/>
                </a:solidFill>
              </a:rPr>
              <a:t>Rachel:</a:t>
            </a:r>
            <a:r>
              <a:rPr lang="es-ES" dirty="0">
                <a:solidFill>
                  <a:srgbClr val="000000"/>
                </a:solidFill>
              </a:rPr>
              <a:t> No. No no no no no. </a:t>
            </a:r>
            <a:r>
              <a:rPr lang="es-ES" dirty="0" err="1">
                <a:solidFill>
                  <a:srgbClr val="000000"/>
                </a:solidFill>
              </a:rPr>
              <a:t>That's</a:t>
            </a:r>
            <a:r>
              <a:rPr lang="es-ES" dirty="0">
                <a:solidFill>
                  <a:srgbClr val="000000"/>
                </a:solidFill>
              </a:rPr>
              <a:t> </a:t>
            </a:r>
            <a:r>
              <a:rPr lang="es-ES" dirty="0" err="1">
                <a:solidFill>
                  <a:srgbClr val="000000"/>
                </a:solidFill>
              </a:rPr>
              <a:t>Rodney</a:t>
            </a:r>
            <a:r>
              <a:rPr lang="es-ES" dirty="0">
                <a:solidFill>
                  <a:srgbClr val="000000"/>
                </a:solidFill>
              </a:rPr>
              <a:t> McDowell. </a:t>
            </a:r>
            <a:r>
              <a:rPr lang="es-ES" dirty="0" err="1">
                <a:solidFill>
                  <a:srgbClr val="000000"/>
                </a:solidFill>
              </a:rPr>
              <a:t>Andie</a:t>
            </a:r>
            <a:r>
              <a:rPr lang="es-ES" dirty="0">
                <a:solidFill>
                  <a:srgbClr val="000000"/>
                </a:solidFill>
              </a:rPr>
              <a:t> McDowell </a:t>
            </a:r>
            <a:r>
              <a:rPr lang="es-ES" dirty="0" err="1">
                <a:solidFill>
                  <a:srgbClr val="000000"/>
                </a:solidFill>
              </a:rPr>
              <a:t>is</a:t>
            </a:r>
            <a:r>
              <a:rPr lang="es-ES" dirty="0">
                <a:solidFill>
                  <a:srgbClr val="000000"/>
                </a:solidFill>
              </a:rPr>
              <a:t> </a:t>
            </a:r>
            <a:r>
              <a:rPr lang="es-ES" dirty="0" err="1">
                <a:solidFill>
                  <a:srgbClr val="000000"/>
                </a:solidFill>
              </a:rPr>
              <a:t>the</a:t>
            </a:r>
            <a:r>
              <a:rPr lang="es-ES" dirty="0">
                <a:solidFill>
                  <a:srgbClr val="000000"/>
                </a:solidFill>
              </a:rPr>
              <a:t> </a:t>
            </a:r>
            <a:r>
              <a:rPr lang="es-ES" dirty="0" err="1">
                <a:solidFill>
                  <a:srgbClr val="000000"/>
                </a:solidFill>
              </a:rPr>
              <a:t>guy</a:t>
            </a:r>
            <a:r>
              <a:rPr lang="es-ES" dirty="0">
                <a:solidFill>
                  <a:srgbClr val="000000"/>
                </a:solidFill>
              </a:rPr>
              <a:t> </a:t>
            </a:r>
            <a:r>
              <a:rPr lang="es-ES" dirty="0" err="1">
                <a:solidFill>
                  <a:srgbClr val="000000"/>
                </a:solidFill>
              </a:rPr>
              <a:t>from</a:t>
            </a:r>
            <a:r>
              <a:rPr lang="es-ES" dirty="0">
                <a:solidFill>
                  <a:srgbClr val="000000"/>
                </a:solidFill>
              </a:rPr>
              <a:t> </a:t>
            </a:r>
            <a:r>
              <a:rPr lang="es-ES" i="1" dirty="0" err="1">
                <a:solidFill>
                  <a:srgbClr val="000000"/>
                </a:solidFill>
              </a:rPr>
              <a:t>Planet</a:t>
            </a:r>
            <a:r>
              <a:rPr lang="es-ES" i="1" dirty="0">
                <a:solidFill>
                  <a:srgbClr val="000000"/>
                </a:solidFill>
              </a:rPr>
              <a:t> of </a:t>
            </a:r>
            <a:r>
              <a:rPr lang="es-ES" i="1" dirty="0" err="1">
                <a:solidFill>
                  <a:srgbClr val="000000"/>
                </a:solidFill>
              </a:rPr>
              <a:t>the</a:t>
            </a:r>
            <a:r>
              <a:rPr lang="es-ES" i="1" dirty="0">
                <a:solidFill>
                  <a:srgbClr val="000000"/>
                </a:solidFill>
              </a:rPr>
              <a:t> </a:t>
            </a:r>
            <a:r>
              <a:rPr lang="es-ES" i="1" dirty="0" err="1">
                <a:solidFill>
                  <a:srgbClr val="000000"/>
                </a:solidFill>
              </a:rPr>
              <a:t>Apes</a:t>
            </a:r>
            <a:r>
              <a:rPr lang="es-ES" dirty="0">
                <a:solidFill>
                  <a:srgbClr val="000000"/>
                </a:solidFill>
              </a:rPr>
              <a:t>.</a:t>
            </a:r>
          </a:p>
          <a:p>
            <a:pPr marL="0" indent="0">
              <a:lnSpc>
                <a:spcPct val="110000"/>
              </a:lnSpc>
              <a:buNone/>
            </a:pPr>
            <a:r>
              <a:rPr lang="es-ES" b="1" dirty="0" err="1">
                <a:solidFill>
                  <a:srgbClr val="000000"/>
                </a:solidFill>
              </a:rPr>
              <a:t>Phoebe</a:t>
            </a:r>
            <a:r>
              <a:rPr lang="es-ES" b="1" dirty="0">
                <a:solidFill>
                  <a:srgbClr val="000000"/>
                </a:solidFill>
              </a:rPr>
              <a:t>:</a:t>
            </a:r>
            <a:r>
              <a:rPr lang="es-ES" dirty="0">
                <a:solidFill>
                  <a:srgbClr val="000000"/>
                </a:solidFill>
              </a:rPr>
              <a:t> Oh, </a:t>
            </a:r>
            <a:r>
              <a:rPr lang="es-ES" dirty="0" err="1">
                <a:solidFill>
                  <a:srgbClr val="000000"/>
                </a:solidFill>
              </a:rPr>
              <a:t>yeah</a:t>
            </a:r>
            <a:r>
              <a:rPr lang="es-ES" dirty="0">
                <a:solidFill>
                  <a:srgbClr val="000000"/>
                </a:solidFill>
              </a:rPr>
              <a:t>. Ok, </a:t>
            </a:r>
            <a:r>
              <a:rPr lang="es-ES" dirty="0" err="1">
                <a:solidFill>
                  <a:srgbClr val="000000"/>
                </a:solidFill>
              </a:rPr>
              <a:t>thank</a:t>
            </a:r>
            <a:r>
              <a:rPr lang="es-ES" dirty="0">
                <a:solidFill>
                  <a:srgbClr val="000000"/>
                </a:solidFill>
              </a:rPr>
              <a:t> </a:t>
            </a:r>
            <a:r>
              <a:rPr lang="es-ES" dirty="0" err="1">
                <a:solidFill>
                  <a:srgbClr val="000000"/>
                </a:solidFill>
              </a:rPr>
              <a:t>you</a:t>
            </a:r>
            <a:r>
              <a:rPr lang="es-ES" dirty="0">
                <a:solidFill>
                  <a:srgbClr val="000000"/>
                </a:solidFill>
              </a:rPr>
              <a:t>.</a:t>
            </a:r>
          </a:p>
          <a:p>
            <a:pPr marL="0" indent="0">
              <a:lnSpc>
                <a:spcPct val="110000"/>
              </a:lnSpc>
              <a:buNone/>
            </a:pPr>
            <a:r>
              <a:rPr lang="es-ES" b="1" dirty="0">
                <a:solidFill>
                  <a:srgbClr val="000000"/>
                </a:solidFill>
              </a:rPr>
              <a:t>Rachel:</a:t>
            </a:r>
            <a:r>
              <a:rPr lang="es-ES" dirty="0">
                <a:solidFill>
                  <a:srgbClr val="000000"/>
                </a:solidFill>
              </a:rPr>
              <a:t> </a:t>
            </a:r>
            <a:r>
              <a:rPr lang="es-ES" dirty="0" err="1">
                <a:solidFill>
                  <a:srgbClr val="000000"/>
                </a:solidFill>
              </a:rPr>
              <a:t>You're</a:t>
            </a:r>
            <a:r>
              <a:rPr lang="es-ES" dirty="0">
                <a:solidFill>
                  <a:srgbClr val="000000"/>
                </a:solidFill>
              </a:rPr>
              <a:t> </a:t>
            </a:r>
            <a:r>
              <a:rPr lang="es-ES" dirty="0" err="1">
                <a:solidFill>
                  <a:srgbClr val="000000"/>
                </a:solidFill>
              </a:rPr>
              <a:t>welcome</a:t>
            </a:r>
            <a:r>
              <a:rPr lang="es-ES" dirty="0">
                <a:solidFill>
                  <a:srgbClr val="000000"/>
                </a:solidFill>
              </a:rPr>
              <a:t>.</a:t>
            </a:r>
          </a:p>
          <a:p>
            <a:pPr marL="0" indent="0">
              <a:lnSpc>
                <a:spcPct val="110000"/>
              </a:lnSpc>
              <a:buNone/>
            </a:pPr>
            <a:endParaRPr lang="es-ES" dirty="0">
              <a:solidFill>
                <a:srgbClr val="000000"/>
              </a:solidFill>
            </a:endParaRPr>
          </a:p>
        </p:txBody>
      </p:sp>
      <p:sp>
        <p:nvSpPr>
          <p:cNvPr id="4" name="Rectangle 2"/>
          <p:cNvSpPr>
            <a:spLocks noGrp="1" noChangeArrowheads="1"/>
          </p:cNvSpPr>
          <p:nvPr>
            <p:ph type="title"/>
          </p:nvPr>
        </p:nvSpPr>
        <p:spPr>
          <a:xfrm>
            <a:off x="685800" y="44624"/>
            <a:ext cx="7772400" cy="1609344"/>
          </a:xfrm>
        </p:spPr>
        <p:txBody>
          <a:bodyPr>
            <a:normAutofit/>
          </a:bodyPr>
          <a:lstStyle/>
          <a:p>
            <a:r>
              <a:rPr lang="es-ES" dirty="0" smtClean="0">
                <a:solidFill>
                  <a:schemeClr val="accent2">
                    <a:lumMod val="75000"/>
                  </a:schemeClr>
                </a:solidFill>
                <a:effectLst>
                  <a:outerShdw blurRad="38100" dist="38100" dir="2700000" algn="tl">
                    <a:srgbClr val="000000">
                      <a:alpha val="43137"/>
                    </a:srgbClr>
                  </a:outerShdw>
                </a:effectLst>
              </a:rPr>
              <a:t>Ejercicio con extracto de la serie </a:t>
            </a:r>
            <a:r>
              <a:rPr lang="es-ES" i="1" dirty="0" err="1" smtClean="0">
                <a:solidFill>
                  <a:schemeClr val="accent2">
                    <a:lumMod val="75000"/>
                  </a:schemeClr>
                </a:solidFill>
                <a:effectLst>
                  <a:outerShdw blurRad="38100" dist="38100" dir="2700000" algn="tl">
                    <a:srgbClr val="000000">
                      <a:alpha val="43137"/>
                    </a:srgbClr>
                  </a:outerShdw>
                </a:effectLst>
              </a:rPr>
              <a:t>Friends</a:t>
            </a:r>
            <a:endParaRPr lang="es-ES" altLang="es-MX" i="1" dirty="0" smtClean="0">
              <a:solidFill>
                <a:schemeClr val="accent2">
                  <a:lumMod val="75000"/>
                </a:schemeClr>
              </a:solidFill>
              <a:effectLst>
                <a:outerShdw blurRad="38100" dist="38100" dir="2700000" algn="tl">
                  <a:srgbClr val="000000">
                    <a:alpha val="43137"/>
                  </a:srgbClr>
                </a:outerShdw>
              </a:effectLst>
            </a:endParaRPr>
          </a:p>
        </p:txBody>
      </p:sp>
      <p:pic>
        <p:nvPicPr>
          <p:cNvPr id="2" name="Imagen 1" descr="friends-thumb-2-1.png.jpeg"/>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tretch>
            <a:fillRect/>
          </a:stretch>
        </p:blipFill>
        <p:spPr>
          <a:xfrm>
            <a:off x="6600883" y="2636912"/>
            <a:ext cx="2523728" cy="1892796"/>
          </a:xfrm>
          <a:prstGeom prst="rect">
            <a:avLst/>
          </a:prstGeom>
        </p:spPr>
      </p:pic>
    </p:spTree>
    <p:extLst>
      <p:ext uri="{BB962C8B-B14F-4D97-AF65-F5344CB8AC3E}">
        <p14:creationId xmlns:p14="http://schemas.microsoft.com/office/powerpoint/2010/main" val="261818634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4624"/>
            <a:ext cx="7772400" cy="648072"/>
          </a:xfrm>
        </p:spPr>
        <p:txBody>
          <a:bodyPr>
            <a:normAutofit/>
          </a:bodyPr>
          <a:lstStyle/>
          <a:p>
            <a:r>
              <a:rPr lang="es-MX" sz="2800" b="0" dirty="0" smtClean="0"/>
              <a:t>Bibliografía</a:t>
            </a:r>
            <a:endParaRPr lang="es-MX" sz="2800" b="0" dirty="0"/>
          </a:p>
        </p:txBody>
      </p:sp>
      <p:sp>
        <p:nvSpPr>
          <p:cNvPr id="3" name="2 Marcador de contenido"/>
          <p:cNvSpPr>
            <a:spLocks noGrp="1"/>
          </p:cNvSpPr>
          <p:nvPr>
            <p:ph idx="1"/>
          </p:nvPr>
        </p:nvSpPr>
        <p:spPr>
          <a:xfrm>
            <a:off x="107504" y="620688"/>
            <a:ext cx="8928992" cy="5854352"/>
          </a:xfrm>
        </p:spPr>
        <p:txBody>
          <a:bodyPr>
            <a:noAutofit/>
          </a:bodyPr>
          <a:lstStyle/>
          <a:p>
            <a:pPr marL="68580" indent="0">
              <a:buNone/>
            </a:pPr>
            <a:r>
              <a:rPr lang="es-MX" sz="1200" dirty="0" smtClean="0">
                <a:latin typeface="Arial Narrow"/>
                <a:cs typeface="Arial Narrow"/>
              </a:rPr>
              <a:t>Capuz</a:t>
            </a:r>
            <a:r>
              <a:rPr lang="es-MX" sz="1200" dirty="0">
                <a:latin typeface="Arial Narrow"/>
                <a:cs typeface="Arial Narrow"/>
              </a:rPr>
              <a:t>, Juan Gómez. "La interferencia pragmática del inglés sobre el español en doblajes, telecomedias y lenguaje coloquial: una aportación al estudio del cambio lingüístico en curso." </a:t>
            </a:r>
            <a:r>
              <a:rPr lang="es-MX" sz="1200" i="1" dirty="0">
                <a:latin typeface="Arial Narrow"/>
                <a:cs typeface="Arial Narrow"/>
              </a:rPr>
              <a:t>Tonos digital: Revista electrónica de estudios filológicos</a:t>
            </a:r>
            <a:r>
              <a:rPr lang="es-MX" sz="1200" dirty="0">
                <a:latin typeface="Arial Narrow"/>
                <a:cs typeface="Arial Narrow"/>
              </a:rPr>
              <a:t> 2 (2001): 6</a:t>
            </a:r>
            <a:r>
              <a:rPr lang="es-MX" sz="1200" dirty="0" smtClean="0">
                <a:latin typeface="Arial Narrow"/>
                <a:cs typeface="Arial Narrow"/>
              </a:rPr>
              <a:t>.</a:t>
            </a:r>
          </a:p>
          <a:p>
            <a:pPr marL="68580" indent="0">
              <a:buNone/>
            </a:pPr>
            <a:r>
              <a:rPr lang="es-MX" sz="1200" dirty="0" smtClean="0">
                <a:latin typeface="Arial Narrow"/>
                <a:cs typeface="Arial Narrow"/>
              </a:rPr>
              <a:t>Baños Piñero, Rocío. “La oralidad prefrabricada en la traducción para el doblaje”, Tesis doctoral (2009).</a:t>
            </a:r>
          </a:p>
          <a:p>
            <a:pPr marL="68580" indent="0">
              <a:buNone/>
            </a:pPr>
            <a:r>
              <a:rPr lang="es-MX" sz="1200" dirty="0" smtClean="0">
                <a:latin typeface="Arial Narrow"/>
                <a:cs typeface="Arial Narrow"/>
              </a:rPr>
              <a:t>Danan</a:t>
            </a:r>
            <a:r>
              <a:rPr lang="es-MX" sz="1200" dirty="0">
                <a:latin typeface="Arial Narrow"/>
                <a:cs typeface="Arial Narrow"/>
              </a:rPr>
              <a:t>, Martine. "Dubbing as an Expression of Nationalism." </a:t>
            </a:r>
            <a:r>
              <a:rPr lang="es-MX" sz="1200" i="1" dirty="0">
                <a:latin typeface="Arial Narrow"/>
                <a:cs typeface="Arial Narrow"/>
              </a:rPr>
              <a:t>Meta: Journal des traducteursMeta:/Translators' Journal</a:t>
            </a:r>
            <a:r>
              <a:rPr lang="es-MX" sz="1200" dirty="0">
                <a:latin typeface="Arial Narrow"/>
                <a:cs typeface="Arial Narrow"/>
              </a:rPr>
              <a:t> 36.4 (1991): 606-614</a:t>
            </a:r>
            <a:r>
              <a:rPr lang="es-MX" sz="1200" dirty="0" smtClean="0">
                <a:latin typeface="Arial Narrow"/>
                <a:cs typeface="Arial Narrow"/>
              </a:rPr>
              <a:t>.</a:t>
            </a:r>
          </a:p>
          <a:p>
            <a:pPr marL="68580" indent="0">
              <a:buNone/>
            </a:pPr>
            <a:r>
              <a:rPr lang="es-MX" sz="1200" dirty="0">
                <a:latin typeface="Arial Narrow"/>
                <a:cs typeface="Arial Narrow"/>
              </a:rPr>
              <a:t>Ferriol, Martí José Luis. </a:t>
            </a:r>
            <a:r>
              <a:rPr lang="es-MX" sz="1200" i="1" dirty="0">
                <a:latin typeface="Arial Narrow"/>
                <a:cs typeface="Arial Narrow"/>
              </a:rPr>
              <a:t>Estudio empírico y descriptivo del método de traducción para doblaje y subtitulación</a:t>
            </a:r>
            <a:r>
              <a:rPr lang="es-MX" sz="1200" dirty="0">
                <a:latin typeface="Arial Narrow"/>
                <a:cs typeface="Arial Narrow"/>
              </a:rPr>
              <a:t>. Universitat Jaume I, Tesis doctoral (2006)</a:t>
            </a:r>
            <a:r>
              <a:rPr lang="es-MX" sz="1200" dirty="0" smtClean="0">
                <a:latin typeface="Arial Narrow"/>
                <a:cs typeface="Arial Narrow"/>
              </a:rPr>
              <a:t>.</a:t>
            </a:r>
            <a:endParaRPr lang="es-MX" sz="1200" dirty="0">
              <a:latin typeface="Arial Narrow"/>
              <a:cs typeface="Arial Narrow"/>
            </a:endParaRPr>
          </a:p>
          <a:p>
            <a:pPr marL="0" indent="0">
              <a:buNone/>
            </a:pPr>
            <a:r>
              <a:rPr lang="es-MX" sz="1200" dirty="0" err="1" smtClean="0">
                <a:latin typeface="Arial Narrow"/>
                <a:cs typeface="Arial Narrow"/>
              </a:rPr>
              <a:t>Fodor</a:t>
            </a:r>
            <a:r>
              <a:rPr lang="es-MX" sz="1200" dirty="0" smtClean="0">
                <a:latin typeface="Arial Narrow"/>
                <a:cs typeface="Arial Narrow"/>
              </a:rPr>
              <a:t>, </a:t>
            </a:r>
            <a:r>
              <a:rPr lang="es-MX" sz="1200" dirty="0" err="1" smtClean="0">
                <a:latin typeface="Arial Narrow"/>
                <a:cs typeface="Arial Narrow"/>
              </a:rPr>
              <a:t>István</a:t>
            </a:r>
            <a:r>
              <a:rPr lang="es-MX" sz="1200" dirty="0" smtClean="0">
                <a:latin typeface="Arial Narrow"/>
                <a:cs typeface="Arial Narrow"/>
              </a:rPr>
              <a:t>. “Film </a:t>
            </a:r>
            <a:r>
              <a:rPr lang="es-MX" sz="1200" dirty="0" err="1">
                <a:latin typeface="Arial Narrow"/>
                <a:cs typeface="Arial Narrow"/>
              </a:rPr>
              <a:t>Dubbing</a:t>
            </a:r>
            <a:r>
              <a:rPr lang="es-MX" sz="1200" dirty="0">
                <a:latin typeface="Arial Narrow"/>
                <a:cs typeface="Arial Narrow"/>
              </a:rPr>
              <a:t>. </a:t>
            </a:r>
            <a:r>
              <a:rPr lang="es-MX" sz="1200" dirty="0" err="1">
                <a:latin typeface="Arial Narrow"/>
                <a:cs typeface="Arial Narrow"/>
              </a:rPr>
              <a:t>Phonetic</a:t>
            </a:r>
            <a:r>
              <a:rPr lang="es-MX" sz="1200" dirty="0">
                <a:latin typeface="Arial Narrow"/>
                <a:cs typeface="Arial Narrow"/>
              </a:rPr>
              <a:t>, </a:t>
            </a:r>
            <a:r>
              <a:rPr lang="es-MX" sz="1200" dirty="0" err="1">
                <a:latin typeface="Arial Narrow"/>
                <a:cs typeface="Arial Narrow"/>
              </a:rPr>
              <a:t>Semiotic</a:t>
            </a:r>
            <a:r>
              <a:rPr lang="es-MX" sz="1200" dirty="0">
                <a:latin typeface="Arial Narrow"/>
                <a:cs typeface="Arial Narrow"/>
              </a:rPr>
              <a:t>, </a:t>
            </a:r>
            <a:r>
              <a:rPr lang="es-MX" sz="1200" dirty="0" err="1">
                <a:latin typeface="Arial Narrow"/>
                <a:cs typeface="Arial Narrow"/>
              </a:rPr>
              <a:t>Esthetic</a:t>
            </a:r>
            <a:r>
              <a:rPr lang="es-MX" sz="1200" dirty="0">
                <a:latin typeface="Arial Narrow"/>
                <a:cs typeface="Arial Narrow"/>
              </a:rPr>
              <a:t> and </a:t>
            </a:r>
            <a:r>
              <a:rPr lang="es-MX" sz="1200" dirty="0" err="1" smtClean="0">
                <a:latin typeface="Arial Narrow"/>
                <a:cs typeface="Arial Narrow"/>
              </a:rPr>
              <a:t>PsychologicalAspects</a:t>
            </a:r>
            <a:r>
              <a:rPr lang="es-MX" sz="1200" dirty="0" smtClean="0">
                <a:latin typeface="Arial Narrow"/>
                <a:cs typeface="Arial Narrow"/>
              </a:rPr>
              <a:t>”, </a:t>
            </a:r>
            <a:r>
              <a:rPr lang="es-MX" sz="1200" dirty="0" err="1">
                <a:latin typeface="Arial Narrow"/>
                <a:cs typeface="Arial Narrow"/>
              </a:rPr>
              <a:t>Buske</a:t>
            </a:r>
            <a:r>
              <a:rPr lang="es-MX" sz="1200" dirty="0">
                <a:latin typeface="Arial Narrow"/>
                <a:cs typeface="Arial Narrow"/>
              </a:rPr>
              <a:t>, Hamburgo 1976.</a:t>
            </a:r>
          </a:p>
          <a:p>
            <a:pPr marL="0" indent="0">
              <a:buNone/>
            </a:pPr>
            <a:r>
              <a:rPr lang="es-ES" sz="1200" dirty="0" err="1" smtClean="0">
                <a:latin typeface="Arial Narrow"/>
                <a:cs typeface="Arial Narrow"/>
              </a:rPr>
              <a:t>Izard</a:t>
            </a:r>
            <a:r>
              <a:rPr lang="es-ES" sz="1200" dirty="0" smtClean="0">
                <a:latin typeface="Arial Narrow"/>
                <a:cs typeface="Arial Narrow"/>
              </a:rPr>
              <a:t> </a:t>
            </a:r>
            <a:r>
              <a:rPr lang="es-ES" sz="1200" dirty="0">
                <a:latin typeface="Arial Narrow"/>
                <a:cs typeface="Arial Narrow"/>
              </a:rPr>
              <a:t>Martínez, </a:t>
            </a:r>
            <a:r>
              <a:rPr lang="es-ES" sz="1200" dirty="0" smtClean="0">
                <a:latin typeface="Arial Narrow"/>
                <a:cs typeface="Arial Narrow"/>
              </a:rPr>
              <a:t>Natalia. “Capítulo </a:t>
            </a:r>
            <a:r>
              <a:rPr lang="es-ES" sz="1200" dirty="0">
                <a:latin typeface="Arial Narrow"/>
                <a:cs typeface="Arial Narrow"/>
              </a:rPr>
              <a:t>X: Doblaje y </a:t>
            </a:r>
            <a:r>
              <a:rPr lang="es-ES" sz="1200" dirty="0" err="1">
                <a:latin typeface="Arial Narrow"/>
                <a:cs typeface="Arial Narrow"/>
              </a:rPr>
              <a:t>subtitulación</a:t>
            </a:r>
            <a:r>
              <a:rPr lang="es-ES" sz="1200" dirty="0">
                <a:latin typeface="Arial Narrow"/>
                <a:cs typeface="Arial Narrow"/>
              </a:rPr>
              <a:t>: una aproximación </a:t>
            </a:r>
            <a:r>
              <a:rPr lang="es-ES" sz="1200" dirty="0" smtClean="0">
                <a:latin typeface="Arial Narrow"/>
                <a:cs typeface="Arial Narrow"/>
              </a:rPr>
              <a:t>histórica”</a:t>
            </a:r>
            <a:r>
              <a:rPr lang="es-MX" sz="1200" dirty="0" smtClean="0">
                <a:latin typeface="Arial Narrow"/>
                <a:cs typeface="Arial Narrow"/>
              </a:rPr>
              <a:t> </a:t>
            </a:r>
            <a:r>
              <a:rPr lang="es-ES" sz="1200" dirty="0" smtClean="0">
                <a:latin typeface="Arial Narrow"/>
                <a:cs typeface="Arial Narrow"/>
              </a:rPr>
              <a:t>en </a:t>
            </a:r>
            <a:r>
              <a:rPr lang="es-ES" sz="1200" i="1" dirty="0">
                <a:latin typeface="Arial Narrow"/>
                <a:cs typeface="Arial Narrow"/>
              </a:rPr>
              <a:t>La traducción para el doblaje y la </a:t>
            </a:r>
            <a:r>
              <a:rPr lang="es-ES" sz="1200" i="1" dirty="0" err="1">
                <a:latin typeface="Arial Narrow"/>
                <a:cs typeface="Arial Narrow"/>
              </a:rPr>
              <a:t>subtitulación</a:t>
            </a:r>
            <a:r>
              <a:rPr lang="es-ES" sz="1200" dirty="0">
                <a:latin typeface="Arial Narrow"/>
                <a:cs typeface="Arial Narrow"/>
              </a:rPr>
              <a:t>, Coord. Miguel Duro, Madrid: Cátedra, 2001</a:t>
            </a:r>
            <a:r>
              <a:rPr lang="es-ES" sz="1200" dirty="0" smtClean="0">
                <a:latin typeface="Arial Narrow"/>
                <a:cs typeface="Arial Narrow"/>
              </a:rPr>
              <a:t>.</a:t>
            </a:r>
          </a:p>
          <a:p>
            <a:pPr marL="68580" indent="0">
              <a:buNone/>
            </a:pPr>
            <a:r>
              <a:rPr lang="es-MX" sz="1200" dirty="0" smtClean="0">
                <a:latin typeface="Arial Narrow"/>
                <a:cs typeface="Arial Narrow"/>
              </a:rPr>
              <a:t>Martínez Sierra, Juan José. "Estudio descriptivo y discursivo de la traducción del humor en textos audiovisuales. El caso de Los Simpson.“ Tesis doctoral  (2004).</a:t>
            </a:r>
          </a:p>
          <a:p>
            <a:pPr marL="0" indent="0">
              <a:buNone/>
            </a:pPr>
            <a:r>
              <a:rPr lang="es-MX" sz="1200" dirty="0" smtClean="0">
                <a:latin typeface="Arial Narrow"/>
                <a:cs typeface="Arial Narrow"/>
              </a:rPr>
              <a:t>Palencia </a:t>
            </a:r>
            <a:r>
              <a:rPr lang="es-MX" sz="1200" dirty="0">
                <a:latin typeface="Arial Narrow"/>
                <a:cs typeface="Arial Narrow"/>
              </a:rPr>
              <a:t>Villa, Rosa María. "El doblaje cinematográfico: factores de eficacia desde la recepción." </a:t>
            </a:r>
            <a:r>
              <a:rPr lang="es-MX" sz="1200" i="1" dirty="0">
                <a:latin typeface="Arial Narrow"/>
                <a:cs typeface="Arial Narrow"/>
              </a:rPr>
              <a:t>Revista Latina de Comunicación Social</a:t>
            </a:r>
            <a:r>
              <a:rPr lang="es-MX" sz="1200" dirty="0">
                <a:latin typeface="Arial Narrow"/>
                <a:cs typeface="Arial Narrow"/>
              </a:rPr>
              <a:t> 3.25 (2000): 0.</a:t>
            </a:r>
          </a:p>
          <a:p>
            <a:pPr marL="0" indent="0">
              <a:buNone/>
            </a:pPr>
            <a:r>
              <a:rPr lang="es-MX" sz="1200" dirty="0">
                <a:latin typeface="Arial Narrow"/>
                <a:cs typeface="Arial Narrow"/>
              </a:rPr>
              <a:t>Palencia Villa, Rosa Maria. "La influencia del doblaje audiovisual en la percepción de los personajes." Tesis doctoral (2002).</a:t>
            </a:r>
          </a:p>
          <a:p>
            <a:pPr marL="0" indent="0">
              <a:buNone/>
            </a:pPr>
            <a:r>
              <a:rPr lang="es-ES" sz="1200" dirty="0"/>
              <a:t>PENICHE RAMIREZ, </a:t>
            </a:r>
            <a:r>
              <a:rPr lang="es-ES" sz="1200" dirty="0" err="1"/>
              <a:t>Denicce</a:t>
            </a:r>
            <a:r>
              <a:rPr lang="es-ES" sz="1200" dirty="0"/>
              <a:t>. </a:t>
            </a:r>
            <a:r>
              <a:rPr lang="es-ES" sz="1200" i="1" dirty="0"/>
              <a:t>Intertextualidad, alusiones culturales y estrategias de traducción. Tesis de maestría. Universidad de </a:t>
            </a:r>
            <a:r>
              <a:rPr lang="es-ES" sz="1200" i="1" dirty="0" err="1"/>
              <a:t>Geveva</a:t>
            </a:r>
            <a:r>
              <a:rPr lang="es-ES" sz="1200" i="1" dirty="0"/>
              <a:t>, 2011 (</a:t>
            </a:r>
            <a:r>
              <a:rPr lang="es-ES" sz="1200" dirty="0"/>
              <a:t>http://archive-</a:t>
            </a:r>
            <a:r>
              <a:rPr lang="es-ES" sz="1200" dirty="0" err="1"/>
              <a:t>ouverte.unige.ch</a:t>
            </a:r>
            <a:r>
              <a:rPr lang="es-ES" sz="1200" dirty="0"/>
              <a:t>/unige:15821</a:t>
            </a:r>
            <a:r>
              <a:rPr lang="es-ES" sz="1200" dirty="0" smtClean="0"/>
              <a:t>)</a:t>
            </a:r>
            <a:endParaRPr lang="es-MX" sz="1200" dirty="0" smtClean="0">
              <a:latin typeface="Arial Narrow"/>
              <a:cs typeface="Arial Narrow"/>
            </a:endParaRPr>
          </a:p>
          <a:p>
            <a:pPr marL="68580" indent="0">
              <a:buNone/>
            </a:pPr>
            <a:r>
              <a:rPr lang="es-MX" sz="1200" dirty="0" smtClean="0">
                <a:latin typeface="Arial Narrow"/>
                <a:cs typeface="Arial Narrow"/>
              </a:rPr>
              <a:t>VÁRELA</a:t>
            </a:r>
            <a:r>
              <a:rPr lang="es-MX" sz="1200" dirty="0">
                <a:latin typeface="Arial Narrow"/>
                <a:cs typeface="Arial Narrow"/>
              </a:rPr>
              <a:t>, FREDERIC CHAUME. "La pretendida oralidad de los textos audiovisuales y sus implicaciones en traducción." </a:t>
            </a:r>
            <a:r>
              <a:rPr lang="es-MX" sz="1200" i="1" dirty="0">
                <a:latin typeface="Arial Narrow"/>
                <a:cs typeface="Arial Narrow"/>
              </a:rPr>
              <a:t>La traducción en los medios audiovisuales</a:t>
            </a:r>
            <a:r>
              <a:rPr lang="es-MX" sz="1200" dirty="0">
                <a:latin typeface="Arial Narrow"/>
                <a:cs typeface="Arial Narrow"/>
              </a:rPr>
              <a:t> 7 (2001): 77</a:t>
            </a:r>
            <a:r>
              <a:rPr lang="es-MX" sz="1200" dirty="0" smtClean="0">
                <a:latin typeface="Arial Narrow"/>
                <a:cs typeface="Arial Narrow"/>
              </a:rPr>
              <a:t>.</a:t>
            </a:r>
          </a:p>
          <a:p>
            <a:pPr marL="68580" indent="0">
              <a:buNone/>
            </a:pPr>
            <a:r>
              <a:rPr lang="es-MX" sz="1200" dirty="0" smtClean="0">
                <a:latin typeface="Arial Narrow"/>
                <a:cs typeface="Arial Narrow"/>
              </a:rPr>
              <a:t>Villa</a:t>
            </a:r>
            <a:r>
              <a:rPr lang="es-MX" sz="1200" dirty="0">
                <a:latin typeface="Arial Narrow"/>
                <a:cs typeface="Arial Narrow"/>
              </a:rPr>
              <a:t>, Rosa María Palencia. "El doblaje cinematográfico: factores de eficacia desde la recepción." </a:t>
            </a:r>
            <a:r>
              <a:rPr lang="es-MX" sz="1200" i="1" dirty="0">
                <a:latin typeface="Arial Narrow"/>
                <a:cs typeface="Arial Narrow"/>
              </a:rPr>
              <a:t>Revista Latina de Comunicación Social</a:t>
            </a:r>
            <a:r>
              <a:rPr lang="es-MX" sz="1200" dirty="0">
                <a:latin typeface="Arial Narrow"/>
                <a:cs typeface="Arial Narrow"/>
              </a:rPr>
              <a:t> 3.25 (2000): 0</a:t>
            </a:r>
            <a:r>
              <a:rPr lang="es-MX" sz="1200" dirty="0" smtClean="0">
                <a:latin typeface="Arial Narrow"/>
                <a:cs typeface="Arial Narrow"/>
              </a:rPr>
              <a:t>.</a:t>
            </a:r>
          </a:p>
          <a:p>
            <a:pPr marL="68580" indent="0">
              <a:buNone/>
            </a:pPr>
            <a:r>
              <a:rPr lang="es-MX" sz="1200" dirty="0" smtClean="0">
                <a:latin typeface="Arial Narrow"/>
                <a:cs typeface="Arial Narrow"/>
              </a:rPr>
              <a:t>Zabalbeascoa Terran, Patrick. “Capítulo XIII: La traducción del humor en textos audiovisuales”, </a:t>
            </a:r>
            <a:r>
              <a:rPr lang="es-MX" sz="1200" dirty="0">
                <a:latin typeface="Arial Narrow"/>
                <a:cs typeface="Arial Narrow"/>
              </a:rPr>
              <a:t>en </a:t>
            </a:r>
            <a:r>
              <a:rPr lang="es-MX" sz="1200" i="1" dirty="0">
                <a:latin typeface="Arial Narrow"/>
                <a:cs typeface="Arial Narrow"/>
              </a:rPr>
              <a:t>La traducción para el doblaje y la subtitulación, </a:t>
            </a:r>
            <a:r>
              <a:rPr lang="es-MX" sz="1200" dirty="0">
                <a:latin typeface="Arial Narrow"/>
                <a:cs typeface="Arial Narrow"/>
              </a:rPr>
              <a:t>Coord. Miguel Duro, Madrid: Cátedra, 2001.</a:t>
            </a:r>
            <a:r>
              <a:rPr lang="es-MX" sz="1200" dirty="0" smtClean="0">
                <a:latin typeface="Arial Narrow"/>
                <a:cs typeface="Arial Narrow"/>
              </a:rPr>
              <a:t>. </a:t>
            </a:r>
            <a:endParaRPr lang="es-MX" sz="1200" dirty="0">
              <a:latin typeface="Arial Narrow"/>
              <a:cs typeface="Arial Narrow"/>
            </a:endParaRPr>
          </a:p>
          <a:p>
            <a:pPr marL="68580" indent="0">
              <a:buNone/>
            </a:pPr>
            <a:r>
              <a:rPr lang="es-MX" sz="1200" dirty="0" err="1" smtClean="0">
                <a:latin typeface="Arial Narrow"/>
                <a:cs typeface="Arial Narrow"/>
              </a:rPr>
              <a:t>Zaro</a:t>
            </a:r>
            <a:r>
              <a:rPr lang="es-MX" sz="1200" dirty="0" smtClean="0">
                <a:latin typeface="Arial Narrow"/>
                <a:cs typeface="Arial Narrow"/>
              </a:rPr>
              <a:t> Vera, Juan Jesús. “Capítulo II: Conceptos </a:t>
            </a:r>
            <a:r>
              <a:rPr lang="es-MX" sz="1200" dirty="0" err="1" smtClean="0">
                <a:latin typeface="Arial Narrow"/>
                <a:cs typeface="Arial Narrow"/>
              </a:rPr>
              <a:t>traductológicos</a:t>
            </a:r>
            <a:r>
              <a:rPr lang="es-MX" sz="1200" dirty="0" smtClean="0">
                <a:latin typeface="Arial Narrow"/>
                <a:cs typeface="Arial Narrow"/>
              </a:rPr>
              <a:t> para el análisis del doblaje y la </a:t>
            </a:r>
            <a:r>
              <a:rPr lang="es-MX" sz="1200" dirty="0" err="1" smtClean="0">
                <a:latin typeface="Arial Narrow"/>
                <a:cs typeface="Arial Narrow"/>
              </a:rPr>
              <a:t>subtitulación</a:t>
            </a:r>
            <a:r>
              <a:rPr lang="es-MX" sz="1200" dirty="0" smtClean="0">
                <a:latin typeface="Arial Narrow"/>
                <a:cs typeface="Arial Narrow"/>
              </a:rPr>
              <a:t>”, en </a:t>
            </a:r>
            <a:r>
              <a:rPr lang="es-MX" sz="1200" i="1" dirty="0" smtClean="0">
                <a:latin typeface="Arial Narrow"/>
                <a:cs typeface="Arial Narrow"/>
              </a:rPr>
              <a:t>La traducción para el doblaje y la </a:t>
            </a:r>
            <a:r>
              <a:rPr lang="es-MX" sz="1200" i="1" dirty="0" err="1" smtClean="0">
                <a:latin typeface="Arial Narrow"/>
                <a:cs typeface="Arial Narrow"/>
              </a:rPr>
              <a:t>subtitulación</a:t>
            </a:r>
            <a:r>
              <a:rPr lang="es-MX" sz="1200" i="1" dirty="0" smtClean="0">
                <a:latin typeface="Arial Narrow"/>
                <a:cs typeface="Arial Narrow"/>
              </a:rPr>
              <a:t>, </a:t>
            </a:r>
            <a:r>
              <a:rPr lang="es-MX" sz="1200" dirty="0">
                <a:latin typeface="Arial Narrow"/>
                <a:cs typeface="Arial Narrow"/>
              </a:rPr>
              <a:t>Coord. Miguel Duro, Madrid: Cátedra, 2001</a:t>
            </a:r>
            <a:r>
              <a:rPr lang="es-MX" sz="1200" dirty="0" smtClean="0">
                <a:latin typeface="Arial Narrow"/>
                <a:cs typeface="Arial Narrow"/>
              </a:rPr>
              <a:t>.</a:t>
            </a:r>
            <a:endParaRPr lang="es-MX" sz="1200" dirty="0">
              <a:latin typeface="Arial Narrow"/>
              <a:cs typeface="Arial Narrow"/>
            </a:endParaRPr>
          </a:p>
          <a:p>
            <a:pPr marL="68580" indent="0">
              <a:buNone/>
            </a:pPr>
            <a:endParaRPr lang="es-MX" sz="1200" dirty="0">
              <a:latin typeface="Arial Narrow"/>
              <a:cs typeface="Arial Narrow"/>
            </a:endParaRPr>
          </a:p>
          <a:p>
            <a:pPr marL="68580" indent="0">
              <a:buNone/>
            </a:pPr>
            <a:endParaRPr lang="es-MX" sz="1200" dirty="0">
              <a:latin typeface="Arial Narrow"/>
              <a:cs typeface="Arial Narrow"/>
            </a:endParaRPr>
          </a:p>
          <a:p>
            <a:pPr marL="68580" indent="0">
              <a:buNone/>
            </a:pPr>
            <a:endParaRPr lang="es-MX" sz="1200" dirty="0">
              <a:latin typeface="Arial Narrow"/>
              <a:cs typeface="Arial Narrow"/>
            </a:endParaRPr>
          </a:p>
          <a:p>
            <a:pPr marL="68580" indent="0">
              <a:buNone/>
            </a:pPr>
            <a:endParaRPr lang="es-MX" sz="1200" dirty="0">
              <a:latin typeface="Arial Narrow"/>
              <a:cs typeface="Arial Narrow"/>
            </a:endParaRPr>
          </a:p>
        </p:txBody>
      </p:sp>
    </p:spTree>
    <p:extLst>
      <p:ext uri="{BB962C8B-B14F-4D97-AF65-F5344CB8AC3E}">
        <p14:creationId xmlns:p14="http://schemas.microsoft.com/office/powerpoint/2010/main" val="8667101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971600" y="2495912"/>
            <a:ext cx="6951248" cy="2301240"/>
          </a:xfrm>
        </p:spPr>
        <p:txBody>
          <a:bodyPr>
            <a:normAutofit/>
          </a:bodyPr>
          <a:lstStyle/>
          <a:p>
            <a:r>
              <a:rPr lang="es-MX" sz="5400" dirty="0" smtClean="0"/>
              <a:t>Doblaje</a:t>
            </a:r>
            <a:endParaRPr lang="es-MX" sz="5400" dirty="0"/>
          </a:p>
        </p:txBody>
      </p:sp>
    </p:spTree>
    <p:extLst>
      <p:ext uri="{BB962C8B-B14F-4D97-AF65-F5344CB8AC3E}">
        <p14:creationId xmlns:p14="http://schemas.microsoft.com/office/powerpoint/2010/main" val="1144229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032" y="19456"/>
            <a:ext cx="7772400" cy="1249304"/>
          </a:xfrm>
        </p:spPr>
        <p:txBody>
          <a:bodyPr/>
          <a:lstStyle/>
          <a:p>
            <a:r>
              <a:rPr lang="es-MX" dirty="0" smtClean="0">
                <a:solidFill>
                  <a:schemeClr val="accent2">
                    <a:lumMod val="75000"/>
                  </a:schemeClr>
                </a:solidFill>
                <a:effectLst>
                  <a:outerShdw blurRad="38100" dist="38100" dir="2700000" algn="tl">
                    <a:srgbClr val="000000">
                      <a:alpha val="43137"/>
                    </a:srgbClr>
                  </a:outerShdw>
                </a:effectLst>
              </a:rPr>
              <a:t>Antecedentes del doblaje</a:t>
            </a:r>
            <a:endParaRPr lang="es-MX" dirty="0">
              <a:solidFill>
                <a:schemeClr val="accent2">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85800" y="1725976"/>
            <a:ext cx="7772400" cy="4446224"/>
          </a:xfrm>
        </p:spPr>
        <p:txBody>
          <a:bodyPr/>
          <a:lstStyle/>
          <a:p>
            <a:r>
              <a:rPr lang="es-MX" dirty="0" smtClean="0"/>
              <a:t>Cine mudo</a:t>
            </a:r>
            <a:endParaRPr lang="es-MX" dirty="0"/>
          </a:p>
        </p:txBody>
      </p:sp>
      <p:pic>
        <p:nvPicPr>
          <p:cNvPr id="1028" name="Picture 4" descr="http://www.animecion.com/wp-content/uploads/2012/06/I-Wont-talk.jpg"/>
          <p:cNvPicPr>
            <a:picLocks noChangeAspect="1" noChangeArrowheads="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20449838">
            <a:off x="260073" y="3089475"/>
            <a:ext cx="3096344" cy="20126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v2012.cultura.gob.ar/archivos/noticias_imgs/360_cinemud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6568" y="1124744"/>
            <a:ext cx="3203584" cy="204673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ages.moviepostershop.com/lights-of-new-york-movie-poster-1927-1020232074.jpg"/>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rot="188102">
            <a:off x="4444318" y="3328613"/>
            <a:ext cx="4320480" cy="3348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1916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anim calcmode="lin" valueType="num">
                                      <p:cBhvr>
                                        <p:cTn id="12" dur="2000" fill="hold"/>
                                        <p:tgtEl>
                                          <p:spTgt spid="1028"/>
                                        </p:tgtEl>
                                        <p:attrNameLst>
                                          <p:attrName>ppt_w</p:attrName>
                                        </p:attrNameLst>
                                      </p:cBhvr>
                                      <p:tavLst>
                                        <p:tav tm="0" fmla="#ppt_w*sin(2.5*pi*$)">
                                          <p:val>
                                            <p:fltVal val="0"/>
                                          </p:val>
                                        </p:tav>
                                        <p:tav tm="100000">
                                          <p:val>
                                            <p:fltVal val="1"/>
                                          </p:val>
                                        </p:tav>
                                      </p:tavLst>
                                    </p:anim>
                                    <p:anim calcmode="lin" valueType="num">
                                      <p:cBhvr>
                                        <p:cTn id="13" dur="2000" fill="hold"/>
                                        <p:tgtEl>
                                          <p:spTgt spid="1028"/>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wipe(down)">
                                      <p:cBhvr>
                                        <p:cTn id="18" dur="580">
                                          <p:stCondLst>
                                            <p:cond delay="0"/>
                                          </p:stCondLst>
                                        </p:cTn>
                                        <p:tgtEl>
                                          <p:spTgt spid="1030"/>
                                        </p:tgtEl>
                                      </p:cBhvr>
                                    </p:animEffect>
                                    <p:anim calcmode="lin" valueType="num">
                                      <p:cBhvr>
                                        <p:cTn id="19" dur="1822" tmFilter="0,0; 0.14,0.36; 0.43,0.73; 0.71,0.91; 1.0,1.0">
                                          <p:stCondLst>
                                            <p:cond delay="0"/>
                                          </p:stCondLst>
                                        </p:cTn>
                                        <p:tgtEl>
                                          <p:spTgt spid="1030"/>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030"/>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030"/>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030"/>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030"/>
                                        </p:tgtEl>
                                        <p:attrNameLst>
                                          <p:attrName>ppt_y</p:attrName>
                                        </p:attrNameLst>
                                      </p:cBhvr>
                                      <p:tavLst>
                                        <p:tav tm="0" fmla="#ppt_y-sin(pi*$)/81">
                                          <p:val>
                                            <p:fltVal val="0"/>
                                          </p:val>
                                        </p:tav>
                                        <p:tav tm="100000">
                                          <p:val>
                                            <p:fltVal val="1"/>
                                          </p:val>
                                        </p:tav>
                                      </p:tavLst>
                                    </p:anim>
                                    <p:animScale>
                                      <p:cBhvr>
                                        <p:cTn id="24" dur="26">
                                          <p:stCondLst>
                                            <p:cond delay="650"/>
                                          </p:stCondLst>
                                        </p:cTn>
                                        <p:tgtEl>
                                          <p:spTgt spid="1030"/>
                                        </p:tgtEl>
                                      </p:cBhvr>
                                      <p:to x="100000" y="60000"/>
                                    </p:animScale>
                                    <p:animScale>
                                      <p:cBhvr>
                                        <p:cTn id="25" dur="166" decel="50000">
                                          <p:stCondLst>
                                            <p:cond delay="676"/>
                                          </p:stCondLst>
                                        </p:cTn>
                                        <p:tgtEl>
                                          <p:spTgt spid="1030"/>
                                        </p:tgtEl>
                                      </p:cBhvr>
                                      <p:to x="100000" y="100000"/>
                                    </p:animScale>
                                    <p:animScale>
                                      <p:cBhvr>
                                        <p:cTn id="26" dur="26">
                                          <p:stCondLst>
                                            <p:cond delay="1312"/>
                                          </p:stCondLst>
                                        </p:cTn>
                                        <p:tgtEl>
                                          <p:spTgt spid="1030"/>
                                        </p:tgtEl>
                                      </p:cBhvr>
                                      <p:to x="100000" y="80000"/>
                                    </p:animScale>
                                    <p:animScale>
                                      <p:cBhvr>
                                        <p:cTn id="27" dur="166" decel="50000">
                                          <p:stCondLst>
                                            <p:cond delay="1338"/>
                                          </p:stCondLst>
                                        </p:cTn>
                                        <p:tgtEl>
                                          <p:spTgt spid="1030"/>
                                        </p:tgtEl>
                                      </p:cBhvr>
                                      <p:to x="100000" y="100000"/>
                                    </p:animScale>
                                    <p:animScale>
                                      <p:cBhvr>
                                        <p:cTn id="28" dur="26">
                                          <p:stCondLst>
                                            <p:cond delay="1642"/>
                                          </p:stCondLst>
                                        </p:cTn>
                                        <p:tgtEl>
                                          <p:spTgt spid="1030"/>
                                        </p:tgtEl>
                                      </p:cBhvr>
                                      <p:to x="100000" y="90000"/>
                                    </p:animScale>
                                    <p:animScale>
                                      <p:cBhvr>
                                        <p:cTn id="29" dur="166" decel="50000">
                                          <p:stCondLst>
                                            <p:cond delay="1668"/>
                                          </p:stCondLst>
                                        </p:cTn>
                                        <p:tgtEl>
                                          <p:spTgt spid="1030"/>
                                        </p:tgtEl>
                                      </p:cBhvr>
                                      <p:to x="100000" y="100000"/>
                                    </p:animScale>
                                    <p:animScale>
                                      <p:cBhvr>
                                        <p:cTn id="30" dur="26">
                                          <p:stCondLst>
                                            <p:cond delay="1808"/>
                                          </p:stCondLst>
                                        </p:cTn>
                                        <p:tgtEl>
                                          <p:spTgt spid="1030"/>
                                        </p:tgtEl>
                                      </p:cBhvr>
                                      <p:to x="100000" y="95000"/>
                                    </p:animScale>
                                    <p:animScale>
                                      <p:cBhvr>
                                        <p:cTn id="31" dur="166" decel="50000">
                                          <p:stCondLst>
                                            <p:cond delay="1834"/>
                                          </p:stCondLst>
                                        </p:cTn>
                                        <p:tgtEl>
                                          <p:spTgt spid="10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16632"/>
            <a:ext cx="7772400" cy="1609344"/>
          </a:xfrm>
        </p:spPr>
        <p:txBody>
          <a:bodyPr>
            <a:normAutofit/>
          </a:bodyPr>
          <a:lstStyle/>
          <a:p>
            <a:pPr eaLnBrk="1" hangingPunct="1"/>
            <a:r>
              <a:rPr lang="es-MX" altLang="es-MX" sz="4000" dirty="0" smtClean="0">
                <a:solidFill>
                  <a:schemeClr val="accent2">
                    <a:lumMod val="75000"/>
                  </a:schemeClr>
                </a:solidFill>
                <a:effectLst>
                  <a:outerShdw blurRad="38100" dist="38100" dir="2700000" algn="tl">
                    <a:srgbClr val="000000">
                      <a:alpha val="43137"/>
                    </a:srgbClr>
                  </a:outerShdw>
                </a:effectLst>
              </a:rPr>
              <a:t>Definición de doblaje</a:t>
            </a:r>
            <a:endParaRPr lang="es-ES" altLang="es-MX" sz="4000" dirty="0" smtClean="0">
              <a:solidFill>
                <a:schemeClr val="accent2">
                  <a:lumMod val="75000"/>
                </a:schemeClr>
              </a:solidFill>
              <a:effectLst>
                <a:outerShdw blurRad="38100" dist="38100" dir="2700000" algn="tl">
                  <a:srgbClr val="000000">
                    <a:alpha val="43137"/>
                  </a:srgbClr>
                </a:outerShdw>
              </a:effectLst>
            </a:endParaRPr>
          </a:p>
        </p:txBody>
      </p:sp>
      <p:sp>
        <p:nvSpPr>
          <p:cNvPr id="4099" name="Rectangle 3"/>
          <p:cNvSpPr>
            <a:spLocks noGrp="1" noChangeArrowheads="1"/>
          </p:cNvSpPr>
          <p:nvPr>
            <p:ph idx="1"/>
          </p:nvPr>
        </p:nvSpPr>
        <p:spPr>
          <a:xfrm>
            <a:off x="611560" y="1978496"/>
            <a:ext cx="7848872" cy="4114800"/>
          </a:xfrm>
        </p:spPr>
        <p:txBody>
          <a:bodyPr>
            <a:normAutofit/>
          </a:bodyPr>
          <a:lstStyle/>
          <a:p>
            <a:pPr eaLnBrk="1" hangingPunct="1">
              <a:lnSpc>
                <a:spcPct val="100000"/>
              </a:lnSpc>
              <a:buFont typeface="Wingdings" pitchFamily="2" charset="2"/>
              <a:buNone/>
            </a:pPr>
            <a:r>
              <a:rPr lang="es-MX" altLang="es-MX" sz="2400" dirty="0">
                <a:latin typeface="+mj-lt"/>
              </a:rPr>
              <a:t>	</a:t>
            </a:r>
            <a:r>
              <a:rPr lang="es-MX" altLang="es-MX" sz="2400" dirty="0" smtClean="0">
                <a:latin typeface="+mj-lt"/>
              </a:rPr>
              <a:t>Proceso cinematográfico que consiste en una </a:t>
            </a:r>
            <a:r>
              <a:rPr lang="es-MX" altLang="es-MX" sz="2400" u="sng" dirty="0" smtClean="0">
                <a:latin typeface="+mj-lt"/>
              </a:rPr>
              <a:t>nueva grabación</a:t>
            </a:r>
            <a:r>
              <a:rPr lang="es-MX" altLang="es-MX" sz="2400" dirty="0" smtClean="0">
                <a:latin typeface="+mj-lt"/>
              </a:rPr>
              <a:t> separada del texto de un film traducido en la </a:t>
            </a:r>
            <a:r>
              <a:rPr lang="es-MX" altLang="es-MX" sz="2400" u="sng" dirty="0" smtClean="0">
                <a:latin typeface="+mj-lt"/>
              </a:rPr>
              <a:t>lengua del país en el cual será exhibido</a:t>
            </a:r>
            <a:r>
              <a:rPr lang="es-MX" altLang="es-MX" sz="2400" dirty="0" smtClean="0">
                <a:latin typeface="+mj-lt"/>
              </a:rPr>
              <a:t>. </a:t>
            </a:r>
          </a:p>
          <a:p>
            <a:pPr eaLnBrk="1" hangingPunct="1">
              <a:lnSpc>
                <a:spcPct val="100000"/>
              </a:lnSpc>
              <a:buFont typeface="Wingdings" pitchFamily="2" charset="2"/>
              <a:buNone/>
            </a:pPr>
            <a:r>
              <a:rPr lang="es-MX" altLang="es-MX" sz="2400" dirty="0" smtClean="0">
                <a:latin typeface="+mj-lt"/>
              </a:rPr>
              <a:t>La nueva grabación del sonido, aparte de la banda original de ruidos y música, debe </a:t>
            </a:r>
            <a:r>
              <a:rPr lang="es-MX" altLang="es-MX" sz="2400" u="sng" dirty="0" smtClean="0">
                <a:latin typeface="+mj-lt"/>
              </a:rPr>
              <a:t>ajustarse</a:t>
            </a:r>
            <a:r>
              <a:rPr lang="es-MX" altLang="es-MX" sz="2400" dirty="0" smtClean="0">
                <a:latin typeface="+mj-lt"/>
              </a:rPr>
              <a:t> a la película, de forma que los nuevos sonidos del discurso coincidan con los movimientos de los órganos articulatorios tan perfectamente como sea posible </a:t>
            </a:r>
            <a:r>
              <a:rPr lang="es-MX" altLang="es-MX" dirty="0" smtClean="0">
                <a:latin typeface="+mj-lt"/>
              </a:rPr>
              <a:t>(Istvan Fodor)</a:t>
            </a:r>
            <a:r>
              <a:rPr lang="es-MX" altLang="es-MX" sz="2400" dirty="0" smtClean="0">
                <a:latin typeface="+mj-lt"/>
              </a:rPr>
              <a:t>.</a:t>
            </a:r>
            <a:endParaRPr lang="es-ES" altLang="es-MX" sz="2400"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17240" y="485800"/>
            <a:ext cx="7571184" cy="1143000"/>
          </a:xfrm>
        </p:spPr>
        <p:txBody>
          <a:bodyPr>
            <a:noAutofit/>
          </a:bodyPr>
          <a:lstStyle/>
          <a:p>
            <a:pPr eaLnBrk="1" hangingPunct="1"/>
            <a:r>
              <a:rPr lang="es-MX" altLang="es-MX" sz="4000" dirty="0" smtClean="0">
                <a:solidFill>
                  <a:schemeClr val="accent2">
                    <a:lumMod val="75000"/>
                  </a:schemeClr>
                </a:solidFill>
                <a:effectLst>
                  <a:outerShdw blurRad="38100" dist="38100" dir="2700000" algn="tl">
                    <a:srgbClr val="000000">
                      <a:alpha val="43137"/>
                    </a:srgbClr>
                  </a:outerShdw>
                </a:effectLst>
              </a:rPr>
              <a:t>La sincronía: </a:t>
            </a:r>
            <a:br>
              <a:rPr lang="es-MX" altLang="es-MX" sz="4000" dirty="0" smtClean="0">
                <a:solidFill>
                  <a:schemeClr val="accent2">
                    <a:lumMod val="75000"/>
                  </a:schemeClr>
                </a:solidFill>
                <a:effectLst>
                  <a:outerShdw blurRad="38100" dist="38100" dir="2700000" algn="tl">
                    <a:srgbClr val="000000">
                      <a:alpha val="43137"/>
                    </a:srgbClr>
                  </a:outerShdw>
                </a:effectLst>
              </a:rPr>
            </a:br>
            <a:r>
              <a:rPr lang="es-MX" altLang="es-MX" sz="4000" dirty="0" smtClean="0">
                <a:solidFill>
                  <a:schemeClr val="accent2">
                    <a:lumMod val="75000"/>
                  </a:schemeClr>
                </a:solidFill>
                <a:effectLst>
                  <a:outerShdw blurRad="38100" dist="38100" dir="2700000" algn="tl">
                    <a:srgbClr val="000000">
                      <a:alpha val="43137"/>
                    </a:srgbClr>
                  </a:outerShdw>
                </a:effectLst>
              </a:rPr>
              <a:t>piedra de toque del doblaje.</a:t>
            </a:r>
            <a:endParaRPr lang="es-ES" altLang="es-MX" sz="4000" dirty="0" smtClean="0">
              <a:solidFill>
                <a:schemeClr val="accent2">
                  <a:lumMod val="75000"/>
                </a:schemeClr>
              </a:solidFill>
              <a:effectLst>
                <a:outerShdw blurRad="38100" dist="38100" dir="2700000" algn="tl">
                  <a:srgbClr val="000000">
                    <a:alpha val="43137"/>
                  </a:srgbClr>
                </a:outerShdw>
              </a:effectLst>
            </a:endParaRPr>
          </a:p>
        </p:txBody>
      </p:sp>
      <p:sp>
        <p:nvSpPr>
          <p:cNvPr id="5123" name="Rectangle 3"/>
          <p:cNvSpPr>
            <a:spLocks noGrp="1" noChangeArrowheads="1"/>
          </p:cNvSpPr>
          <p:nvPr>
            <p:ph idx="1"/>
          </p:nvPr>
        </p:nvSpPr>
        <p:spPr>
          <a:xfrm>
            <a:off x="611188" y="2017713"/>
            <a:ext cx="7921252" cy="4114800"/>
          </a:xfrm>
        </p:spPr>
        <p:txBody>
          <a:bodyPr>
            <a:normAutofit/>
          </a:bodyPr>
          <a:lstStyle/>
          <a:p>
            <a:pPr eaLnBrk="1" hangingPunct="1">
              <a:lnSpc>
                <a:spcPct val="90000"/>
              </a:lnSpc>
              <a:buFont typeface="Wingdings" pitchFamily="2" charset="2"/>
              <a:buNone/>
            </a:pPr>
            <a:r>
              <a:rPr lang="es-ES" altLang="es-MX" sz="2400" dirty="0" smtClean="0">
                <a:latin typeface="+mj-lt"/>
              </a:rPr>
              <a:t>	Sincronía</a:t>
            </a:r>
          </a:p>
          <a:p>
            <a:pPr eaLnBrk="1" hangingPunct="1">
              <a:lnSpc>
                <a:spcPct val="90000"/>
              </a:lnSpc>
              <a:buFont typeface="Wingdings" pitchFamily="2" charset="2"/>
              <a:buNone/>
            </a:pPr>
            <a:r>
              <a:rPr lang="es-ES" altLang="es-MX" sz="2400" dirty="0" smtClean="0">
                <a:latin typeface="+mj-lt"/>
              </a:rPr>
              <a:t>	Coincidencia exacta en el tiempo de dos estímulos distintos que el receptor percibe perfectamente diferenciados. </a:t>
            </a:r>
          </a:p>
          <a:p>
            <a:r>
              <a:rPr lang="es-ES" altLang="es-MX" sz="2400" dirty="0" smtClean="0">
                <a:latin typeface="+mj-lt"/>
              </a:rPr>
              <a:t>Por el mismo sentido (oído: sincronía entre distintos instrumentos musicales) </a:t>
            </a:r>
          </a:p>
          <a:p>
            <a:r>
              <a:rPr lang="es-ES" altLang="es-MX" sz="2400" dirty="0" smtClean="0">
                <a:latin typeface="+mj-lt"/>
              </a:rPr>
              <a:t>Por dos sentidos distintos (vista y oído: sincronía audiovisual).</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395536" y="404664"/>
            <a:ext cx="8064896" cy="5832648"/>
          </a:xfrm>
        </p:spPr>
        <p:txBody>
          <a:bodyPr>
            <a:normAutofit/>
          </a:bodyPr>
          <a:lstStyle/>
          <a:p>
            <a:pPr marL="0" indent="0">
              <a:lnSpc>
                <a:spcPct val="100000"/>
              </a:lnSpc>
              <a:buClr>
                <a:schemeClr val="accent2">
                  <a:lumMod val="75000"/>
                </a:schemeClr>
              </a:buClr>
              <a:buNone/>
            </a:pPr>
            <a:r>
              <a:rPr lang="es-ES" altLang="es-MX" sz="2400" dirty="0" smtClean="0">
                <a:latin typeface="+mj-lt"/>
              </a:rPr>
              <a:t>Hay tres categorías de sincronía </a:t>
            </a:r>
            <a:r>
              <a:rPr lang="en-GB" altLang="es-MX" sz="2400" dirty="0">
                <a:latin typeface="+mj-lt"/>
              </a:rPr>
              <a:t> </a:t>
            </a:r>
            <a:r>
              <a:rPr lang="en-GB" altLang="es-MX" sz="2400" dirty="0" smtClean="0">
                <a:latin typeface="+mj-lt"/>
              </a:rPr>
              <a:t>(</a:t>
            </a:r>
            <a:r>
              <a:rPr lang="en-GB" altLang="es-MX" sz="2400" dirty="0" err="1" smtClean="0">
                <a:latin typeface="+mj-lt"/>
              </a:rPr>
              <a:t>Fodor</a:t>
            </a:r>
            <a:r>
              <a:rPr lang="en-GB" altLang="es-MX" sz="2400" dirty="0" smtClean="0">
                <a:latin typeface="+mj-lt"/>
              </a:rPr>
              <a:t> </a:t>
            </a:r>
            <a:r>
              <a:rPr lang="en-GB" altLang="es-MX" sz="2400" dirty="0">
                <a:latin typeface="+mj-lt"/>
              </a:rPr>
              <a:t>1976: 10</a:t>
            </a:r>
            <a:r>
              <a:rPr lang="en-GB" altLang="es-MX" sz="2400" dirty="0" smtClean="0">
                <a:latin typeface="+mj-lt"/>
              </a:rPr>
              <a:t>)</a:t>
            </a:r>
            <a:r>
              <a:rPr lang="es-ES" altLang="es-MX" sz="2400" dirty="0" smtClean="0">
                <a:latin typeface="+mj-lt"/>
              </a:rPr>
              <a:t>: </a:t>
            </a:r>
          </a:p>
          <a:p>
            <a:pPr marL="0" indent="0" eaLnBrk="1" hangingPunct="1">
              <a:lnSpc>
                <a:spcPct val="100000"/>
              </a:lnSpc>
              <a:buClr>
                <a:schemeClr val="accent2">
                  <a:lumMod val="75000"/>
                </a:schemeClr>
              </a:buClr>
              <a:buSzPct val="80000"/>
              <a:buNone/>
            </a:pPr>
            <a:endParaRPr lang="es-ES" altLang="es-MX" sz="2800" dirty="0" smtClean="0">
              <a:latin typeface="+mj-lt"/>
            </a:endParaRPr>
          </a:p>
          <a:p>
            <a:pPr marL="609600" indent="-609600" eaLnBrk="1" hangingPunct="1">
              <a:lnSpc>
                <a:spcPct val="100000"/>
              </a:lnSpc>
              <a:buClr>
                <a:schemeClr val="accent2">
                  <a:lumMod val="75000"/>
                </a:schemeClr>
              </a:buClr>
              <a:buSzPct val="80000"/>
              <a:buFont typeface="Wingdings" panose="05000000000000000000" pitchFamily="2" charset="2"/>
              <a:buChar char="Ø"/>
            </a:pPr>
            <a:r>
              <a:rPr lang="es-ES" altLang="es-MX" sz="2800" dirty="0" smtClean="0">
                <a:solidFill>
                  <a:schemeClr val="accent2">
                    <a:lumMod val="75000"/>
                  </a:schemeClr>
                </a:solidFill>
                <a:effectLst>
                  <a:outerShdw blurRad="38100" dist="38100" dir="2700000" algn="tl">
                    <a:srgbClr val="000000">
                      <a:alpha val="43137"/>
                    </a:srgbClr>
                  </a:outerShdw>
                </a:effectLst>
                <a:latin typeface="+mj-lt"/>
              </a:rPr>
              <a:t>Sincronía fonética</a:t>
            </a:r>
            <a:r>
              <a:rPr lang="es-ES" altLang="es-MX" sz="2800" dirty="0" smtClean="0">
                <a:solidFill>
                  <a:schemeClr val="accent2">
                    <a:lumMod val="75000"/>
                  </a:schemeClr>
                </a:solidFill>
                <a:latin typeface="+mj-lt"/>
              </a:rPr>
              <a:t>: </a:t>
            </a:r>
            <a:r>
              <a:rPr lang="es-ES" altLang="es-MX" sz="2400" dirty="0" smtClean="0">
                <a:latin typeface="+mj-lt"/>
              </a:rPr>
              <a:t>cuando se consigue la unidad entre los movimientos articulatorios que se ven y los sonidos que se escuchan. </a:t>
            </a:r>
            <a:endParaRPr lang="en-GB" altLang="es-MX" sz="2400" dirty="0" smtClean="0">
              <a:latin typeface="+mj-lt"/>
            </a:endParaRPr>
          </a:p>
          <a:p>
            <a:pPr marL="609600" indent="-609600" eaLnBrk="1" hangingPunct="1">
              <a:lnSpc>
                <a:spcPct val="100000"/>
              </a:lnSpc>
              <a:buClr>
                <a:schemeClr val="accent2">
                  <a:lumMod val="75000"/>
                </a:schemeClr>
              </a:buClr>
              <a:buSzPct val="80000"/>
              <a:buFont typeface="Wingdings" panose="05000000000000000000" pitchFamily="2" charset="2"/>
              <a:buChar char="Ø"/>
            </a:pPr>
            <a:r>
              <a:rPr lang="es-ES" altLang="es-MX" sz="2800" dirty="0" smtClean="0">
                <a:solidFill>
                  <a:schemeClr val="accent2">
                    <a:lumMod val="75000"/>
                  </a:schemeClr>
                </a:solidFill>
                <a:effectLst>
                  <a:outerShdw blurRad="38100" dist="38100" dir="2700000" algn="tl">
                    <a:srgbClr val="000000">
                      <a:alpha val="43137"/>
                    </a:srgbClr>
                  </a:outerShdw>
                </a:effectLst>
                <a:latin typeface="+mj-lt"/>
              </a:rPr>
              <a:t>Sincronía de personaje</a:t>
            </a:r>
            <a:r>
              <a:rPr lang="es-ES" altLang="es-MX" sz="2800" dirty="0" smtClean="0">
                <a:latin typeface="+mj-lt"/>
              </a:rPr>
              <a:t>: </a:t>
            </a:r>
            <a:r>
              <a:rPr lang="es-ES" altLang="es-MX" sz="2400" dirty="0" smtClean="0">
                <a:latin typeface="+mj-lt"/>
              </a:rPr>
              <a:t>cuando se consigue la armonía entre el sonido de la voz dobladora, su acústica (timbre, intensidad, ritmo, tono, etc.) con los gestos y movimientos exteriores del actor/actriz. </a:t>
            </a:r>
            <a:endParaRPr lang="en-GB" altLang="es-MX" sz="2400" dirty="0" smtClean="0">
              <a:latin typeface="+mj-lt"/>
            </a:endParaRPr>
          </a:p>
          <a:p>
            <a:pPr marL="609600" indent="-609600" eaLnBrk="1" hangingPunct="1">
              <a:lnSpc>
                <a:spcPct val="100000"/>
              </a:lnSpc>
              <a:buClr>
                <a:schemeClr val="accent2">
                  <a:lumMod val="75000"/>
                </a:schemeClr>
              </a:buClr>
              <a:buSzPct val="80000"/>
              <a:buFont typeface="Wingdings" panose="05000000000000000000" pitchFamily="2" charset="2"/>
              <a:buChar char="Ø"/>
            </a:pPr>
            <a:r>
              <a:rPr lang="es-ES" altLang="es-MX" sz="2800" dirty="0" smtClean="0">
                <a:solidFill>
                  <a:schemeClr val="accent2">
                    <a:lumMod val="75000"/>
                  </a:schemeClr>
                </a:solidFill>
                <a:effectLst>
                  <a:outerShdw blurRad="38100" dist="38100" dir="2700000" algn="tl">
                    <a:srgbClr val="000000">
                      <a:alpha val="43137"/>
                    </a:srgbClr>
                  </a:outerShdw>
                </a:effectLst>
                <a:latin typeface="+mj-lt"/>
              </a:rPr>
              <a:t>Sincronía de contenido</a:t>
            </a:r>
            <a:r>
              <a:rPr lang="es-ES" altLang="es-MX" sz="2800" dirty="0" smtClean="0">
                <a:latin typeface="+mj-lt"/>
              </a:rPr>
              <a:t>: </a:t>
            </a:r>
            <a:r>
              <a:rPr lang="es-ES" altLang="es-MX" sz="2400" dirty="0" smtClean="0">
                <a:latin typeface="+mj-lt"/>
              </a:rPr>
              <a:t>la congruencia entre el texto de la nueva versión y la trama de acción de la película original.</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2000"/>
                                        <p:tgtEl>
                                          <p:spTgt spid="409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fade">
                                      <p:cBhvr>
                                        <p:cTn id="12" dur="2000"/>
                                        <p:tgtEl>
                                          <p:spTgt spid="409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animEffect transition="in" filter="fade">
                                      <p:cBhvr>
                                        <p:cTn id="17" dur="2000"/>
                                        <p:tgtEl>
                                          <p:spTgt spid="4096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63">
                                            <p:txEl>
                                              <p:pRg st="4" end="4"/>
                                            </p:txEl>
                                          </p:spTgt>
                                        </p:tgtEl>
                                        <p:attrNameLst>
                                          <p:attrName>style.visibility</p:attrName>
                                        </p:attrNameLst>
                                      </p:cBhvr>
                                      <p:to>
                                        <p:strVal val="visible"/>
                                      </p:to>
                                    </p:set>
                                    <p:animEffect transition="in" filter="fade">
                                      <p:cBhvr>
                                        <p:cTn id="22" dur="2000"/>
                                        <p:tgtEl>
                                          <p:spTgt spid="409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Personalizado 1">
      <a:dk1>
        <a:sysClr val="windowText" lastClr="000000"/>
      </a:dk1>
      <a:lt1>
        <a:sysClr val="window" lastClr="FFFFFF"/>
      </a:lt1>
      <a:dk2>
        <a:srgbClr val="84ACB6"/>
      </a:dk2>
      <a:lt2>
        <a:srgbClr val="EBE9DD"/>
      </a:lt2>
      <a:accent1>
        <a:srgbClr val="6F8183"/>
      </a:accent1>
      <a:accent2>
        <a:srgbClr val="967E96"/>
      </a:accent2>
      <a:accent3>
        <a:srgbClr val="4C3D4C"/>
      </a:accent3>
      <a:accent4>
        <a:srgbClr val="A54D74"/>
      </a:accent4>
      <a:accent5>
        <a:srgbClr val="949C6B"/>
      </a:accent5>
      <a:accent6>
        <a:srgbClr val="766A50"/>
      </a:accent6>
      <a:hlink>
        <a:srgbClr val="CC6600"/>
      </a:hlink>
      <a:folHlink>
        <a:srgbClr val="777777"/>
      </a:folHlink>
    </a:clrScheme>
    <a:fontScheme name="Tipo de madera">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8E89CD47-BF55-4DDE-B823-2283AA7E7695}"/>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Caracteres de madera</Template>
  <TotalTime>3483</TotalTime>
  <Words>6998</Words>
  <Application>Microsoft Macintosh PowerPoint</Application>
  <PresentationFormat>Presentación en pantalla (4:3)</PresentationFormat>
  <Paragraphs>395</Paragraphs>
  <Slides>41</Slides>
  <Notes>40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Tipo de madera</vt:lpstr>
      <vt:lpstr>Presentación de PowerPoint</vt:lpstr>
      <vt:lpstr>Doblaje y subtitulación del inglés</vt:lpstr>
      <vt:lpstr>Justificación académica del presente material</vt:lpstr>
      <vt:lpstr>Presentación de PowerPoint</vt:lpstr>
      <vt:lpstr>Doblaje</vt:lpstr>
      <vt:lpstr>Antecedentes del doblaje</vt:lpstr>
      <vt:lpstr>Definición de doblaje</vt:lpstr>
      <vt:lpstr>La sincronía:  piedra de toque del doblaje.</vt:lpstr>
      <vt:lpstr>Presentación de PowerPoint</vt:lpstr>
      <vt:lpstr>Presentación de PowerPoint</vt:lpstr>
      <vt:lpstr>El doblaje, a diferencia de la subtitulación:</vt:lpstr>
      <vt:lpstr>Presentación de PowerPoint</vt:lpstr>
      <vt:lpstr>Presentación de PowerPoint</vt:lpstr>
      <vt:lpstr>Presentación de PowerPoint</vt:lpstr>
      <vt:lpstr>Presentación de PowerPoint</vt:lpstr>
      <vt:lpstr>En el proceso traductológico :  a) traducción conceptual   b) traducción sincrónica</vt:lpstr>
      <vt:lpstr>Criterios importantes en la traducción para el doblaje:</vt:lpstr>
      <vt:lpstr>¿Por qué algunas personas prefieren el doblaje?</vt:lpstr>
      <vt:lpstr>Temas centrales en la traducción para el doblaje</vt:lpstr>
      <vt:lpstr>1. Las variantes lingüísticas en el doblaje</vt:lpstr>
      <vt:lpstr>Las variantes lingüísticas en el doblaje: Chicken Run</vt:lpstr>
      <vt:lpstr>Presentación de PowerPoint</vt:lpstr>
      <vt:lpstr>Ejercicio con un extracto de Chicken Run</vt:lpstr>
      <vt:lpstr>2. El humor en el doblaje</vt:lpstr>
      <vt:lpstr>El humor en el doblaje: Shrek</vt:lpstr>
      <vt:lpstr>Presentación de PowerPoint</vt:lpstr>
      <vt:lpstr>Presentación de PowerPoint</vt:lpstr>
      <vt:lpstr>Ejercicio con dos extractos de Shrek</vt:lpstr>
      <vt:lpstr>3. La cultura en el doblaje</vt:lpstr>
      <vt:lpstr>¿Qué es cultura?</vt:lpstr>
      <vt:lpstr>Presentación de PowerPoint</vt:lpstr>
      <vt:lpstr>Opciones para traducir elementos culturales (tipología de Sandor Hervey et. al.)</vt:lpstr>
      <vt:lpstr>Exotismo</vt:lpstr>
      <vt:lpstr>Préstamo cultural</vt:lpstr>
      <vt:lpstr>Calco</vt:lpstr>
      <vt:lpstr>Traducción comunicativa</vt:lpstr>
      <vt:lpstr>Adaptación cultural</vt:lpstr>
      <vt:lpstr>Elementos culturales            en el doblaje: Friends</vt:lpstr>
      <vt:lpstr>Ejemplos de referentes culturales en Friends ¿los conoces?</vt:lpstr>
      <vt:lpstr>Ejercicio con extracto de la serie Friends</vt:lpstr>
      <vt:lpstr>Bibliografía</vt:lpstr>
    </vt:vector>
  </TitlesOfParts>
  <Company>Facultad de Lenguas 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Miriam Matamoros</dc:creator>
  <cp:lastModifiedBy>Miriam Matamoros Sanchez</cp:lastModifiedBy>
  <cp:revision>155</cp:revision>
  <cp:lastPrinted>2015-08-18T14:27:45Z</cp:lastPrinted>
  <dcterms:created xsi:type="dcterms:W3CDTF">2007-06-27T16:08:25Z</dcterms:created>
  <dcterms:modified xsi:type="dcterms:W3CDTF">2015-08-18T19:05:35Z</dcterms:modified>
</cp:coreProperties>
</file>