
<file path=[Content_Types].xml><?xml version="1.0" encoding="utf-8"?>
<Types xmlns="http://schemas.openxmlformats.org/package/2006/content-types">
  <Default Extension="xml" ContentType="application/xml"/>
  <Default Extension="wmf" ContentType="image/x-wmf"/>
  <Default Extension="jpeg" ContentType="image/jpeg"/>
  <Default Extension="rels" ContentType="application/vnd.openxmlformats-package.relationships+xml"/>
  <Default Extension="gif" ContentType="image/gif"/>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338" r:id="rId1"/>
  </p:sldMasterIdLst>
  <p:notesMasterIdLst>
    <p:notesMasterId r:id="rId41"/>
  </p:notesMasterIdLst>
  <p:sldIdLst>
    <p:sldId id="256" r:id="rId2"/>
    <p:sldId id="300" r:id="rId3"/>
    <p:sldId id="337" r:id="rId4"/>
    <p:sldId id="301" r:id="rId5"/>
    <p:sldId id="303" r:id="rId6"/>
    <p:sldId id="304" r:id="rId7"/>
    <p:sldId id="305" r:id="rId8"/>
    <p:sldId id="306" r:id="rId9"/>
    <p:sldId id="307" r:id="rId10"/>
    <p:sldId id="308" r:id="rId11"/>
    <p:sldId id="331" r:id="rId12"/>
    <p:sldId id="309" r:id="rId13"/>
    <p:sldId id="310" r:id="rId14"/>
    <p:sldId id="311" r:id="rId15"/>
    <p:sldId id="312" r:id="rId16"/>
    <p:sldId id="333" r:id="rId17"/>
    <p:sldId id="313" r:id="rId18"/>
    <p:sldId id="314" r:id="rId19"/>
    <p:sldId id="315" r:id="rId20"/>
    <p:sldId id="316" r:id="rId21"/>
    <p:sldId id="325" r:id="rId22"/>
    <p:sldId id="317" r:id="rId23"/>
    <p:sldId id="324" r:id="rId24"/>
    <p:sldId id="326" r:id="rId25"/>
    <p:sldId id="319" r:id="rId26"/>
    <p:sldId id="320" r:id="rId27"/>
    <p:sldId id="321" r:id="rId28"/>
    <p:sldId id="322" r:id="rId29"/>
    <p:sldId id="323" r:id="rId30"/>
    <p:sldId id="334" r:id="rId31"/>
    <p:sldId id="318" r:id="rId32"/>
    <p:sldId id="327" r:id="rId33"/>
    <p:sldId id="328" r:id="rId34"/>
    <p:sldId id="329" r:id="rId35"/>
    <p:sldId id="335" r:id="rId36"/>
    <p:sldId id="338" r:id="rId37"/>
    <p:sldId id="336" r:id="rId38"/>
    <p:sldId id="330" r:id="rId39"/>
    <p:sldId id="302" r:id="rId40"/>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Calibri Light" panose="020F0302020204030204" pitchFamily="34" charset="0"/>
        <a:ea typeface="MS PGothic"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Calibri Light" panose="020F0302020204030204" pitchFamily="34" charset="0"/>
        <a:ea typeface="MS PGothic"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Calibri Light" panose="020F0302020204030204" pitchFamily="34" charset="0"/>
        <a:ea typeface="MS PGothic"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Calibri Light" panose="020F0302020204030204" pitchFamily="34" charset="0"/>
        <a:ea typeface="MS PGothic"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Calibri Light" panose="020F0302020204030204" pitchFamily="34" charset="0"/>
        <a:ea typeface="MS PGothic" panose="020B0600070205080204" pitchFamily="34" charset="-128"/>
        <a:cs typeface="+mn-cs"/>
      </a:defRPr>
    </a:lvl5pPr>
    <a:lvl6pPr marL="2286000" algn="l" defTabSz="914400" rtl="0" eaLnBrk="1" latinLnBrk="0" hangingPunct="1">
      <a:defRPr kern="1200">
        <a:solidFill>
          <a:schemeClr val="tx1"/>
        </a:solidFill>
        <a:latin typeface="Calibri Light" panose="020F0302020204030204" pitchFamily="34" charset="0"/>
        <a:ea typeface="MS PGothic" panose="020B0600070205080204" pitchFamily="34" charset="-128"/>
        <a:cs typeface="+mn-cs"/>
      </a:defRPr>
    </a:lvl6pPr>
    <a:lvl7pPr marL="2743200" algn="l" defTabSz="914400" rtl="0" eaLnBrk="1" latinLnBrk="0" hangingPunct="1">
      <a:defRPr kern="1200">
        <a:solidFill>
          <a:schemeClr val="tx1"/>
        </a:solidFill>
        <a:latin typeface="Calibri Light" panose="020F0302020204030204" pitchFamily="34" charset="0"/>
        <a:ea typeface="MS PGothic" panose="020B0600070205080204" pitchFamily="34" charset="-128"/>
        <a:cs typeface="+mn-cs"/>
      </a:defRPr>
    </a:lvl7pPr>
    <a:lvl8pPr marL="3200400" algn="l" defTabSz="914400" rtl="0" eaLnBrk="1" latinLnBrk="0" hangingPunct="1">
      <a:defRPr kern="1200">
        <a:solidFill>
          <a:schemeClr val="tx1"/>
        </a:solidFill>
        <a:latin typeface="Calibri Light" panose="020F0302020204030204" pitchFamily="34" charset="0"/>
        <a:ea typeface="MS PGothic" panose="020B0600070205080204" pitchFamily="34" charset="-128"/>
        <a:cs typeface="+mn-cs"/>
      </a:defRPr>
    </a:lvl8pPr>
    <a:lvl9pPr marL="3657600" algn="l" defTabSz="914400" rtl="0" eaLnBrk="1" latinLnBrk="0" hangingPunct="1">
      <a:defRPr kern="1200">
        <a:solidFill>
          <a:schemeClr val="tx1"/>
        </a:solidFill>
        <a:latin typeface="Calibri Light" panose="020F0302020204030204" pitchFamily="34" charset="0"/>
        <a:ea typeface="MS PGothic" panose="020B0600070205080204" pitchFamily="34" charset="-128"/>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rnWhat="notes"/>
  <p:clrMru>
    <a:srgbClr val="A50021"/>
    <a:srgbClr val="0000FF"/>
    <a:srgbClr val="FF8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61274" autoAdjust="0"/>
  </p:normalViewPr>
  <p:slideViewPr>
    <p:cSldViewPr>
      <p:cViewPr varScale="1">
        <p:scale>
          <a:sx n="61" d="100"/>
          <a:sy n="61" d="100"/>
        </p:scale>
        <p:origin x="-1744" y="-11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46" Type="http://schemas.openxmlformats.org/officeDocument/2006/relationships/tableStyles" Target="tableStyles.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40" Type="http://schemas.openxmlformats.org/officeDocument/2006/relationships/slide" Target="slides/slide39.xml"/><Relationship Id="rId41" Type="http://schemas.openxmlformats.org/officeDocument/2006/relationships/notesMaster" Target="notesMasters/notesMaster1.xml"/><Relationship Id="rId42" Type="http://schemas.openxmlformats.org/officeDocument/2006/relationships/printerSettings" Target="printerSettings/printerSettings1.bin"/><Relationship Id="rId43" Type="http://schemas.openxmlformats.org/officeDocument/2006/relationships/presProps" Target="presProps.xml"/><Relationship Id="rId44" Type="http://schemas.openxmlformats.org/officeDocument/2006/relationships/viewProps" Target="viewProps.xml"/><Relationship Id="rId45"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D323FDA-6F67-8346-9E91-D1EC3A53C22D}" type="doc">
      <dgm:prSet loTypeId="urn:microsoft.com/office/officeart/2009/3/layout/CircleRelationship" loCatId="" qsTypeId="urn:microsoft.com/office/officeart/2005/8/quickstyle/3D1" qsCatId="3D" csTypeId="urn:microsoft.com/office/officeart/2005/8/colors/accent1_2" csCatId="accent1" phldr="1"/>
      <dgm:spPr/>
      <dgm:t>
        <a:bodyPr/>
        <a:lstStyle/>
        <a:p>
          <a:endParaRPr lang="es-ES"/>
        </a:p>
      </dgm:t>
    </dgm:pt>
    <dgm:pt modelId="{A072FE20-CBA2-E44C-8F5D-EF309156D354}">
      <dgm:prSet phldrT="[Texto]" custT="1"/>
      <dgm:spPr/>
      <dgm:t>
        <a:bodyPr/>
        <a:lstStyle/>
        <a:p>
          <a:r>
            <a:rPr lang="es-ES" sz="3200" dirty="0" smtClean="0"/>
            <a:t>Grande</a:t>
          </a:r>
          <a:endParaRPr lang="es-ES" sz="3200" dirty="0"/>
        </a:p>
      </dgm:t>
    </dgm:pt>
    <dgm:pt modelId="{F77B2345-E8F1-EF43-A683-4FAB5D142F8F}" type="parTrans" cxnId="{6AA2A656-9616-C247-8CD3-91BCC7635302}">
      <dgm:prSet/>
      <dgm:spPr/>
      <dgm:t>
        <a:bodyPr/>
        <a:lstStyle/>
        <a:p>
          <a:endParaRPr lang="es-ES" sz="3200"/>
        </a:p>
      </dgm:t>
    </dgm:pt>
    <dgm:pt modelId="{528A4417-536B-7F4B-931F-33A1C2C94B5B}" type="sibTrans" cxnId="{6AA2A656-9616-C247-8CD3-91BCC7635302}">
      <dgm:prSet/>
      <dgm:spPr/>
      <dgm:t>
        <a:bodyPr/>
        <a:lstStyle/>
        <a:p>
          <a:endParaRPr lang="es-ES" sz="3200"/>
        </a:p>
      </dgm:t>
    </dgm:pt>
    <dgm:pt modelId="{23543FFB-F364-8C42-B169-4B1937DB258E}">
      <dgm:prSet phldrT="[Texto]" custT="1"/>
      <dgm:spPr/>
      <dgm:t>
        <a:bodyPr/>
        <a:lstStyle/>
        <a:p>
          <a:r>
            <a:rPr lang="es-ES" sz="1400" dirty="0" smtClean="0"/>
            <a:t>perro</a:t>
          </a:r>
          <a:endParaRPr lang="es-ES" sz="1400" dirty="0"/>
        </a:p>
      </dgm:t>
    </dgm:pt>
    <dgm:pt modelId="{564BFA17-A3FD-6249-BCEE-C8BFAF354825}" type="parTrans" cxnId="{36A020D5-A83F-D045-921D-ACC6C6DA18FC}">
      <dgm:prSet/>
      <dgm:spPr/>
      <dgm:t>
        <a:bodyPr/>
        <a:lstStyle/>
        <a:p>
          <a:endParaRPr lang="es-ES" sz="3200"/>
        </a:p>
      </dgm:t>
    </dgm:pt>
    <dgm:pt modelId="{EBFE53B4-AA5C-5341-B079-7658FDFF166F}" type="sibTrans" cxnId="{36A020D5-A83F-D045-921D-ACC6C6DA18FC}">
      <dgm:prSet/>
      <dgm:spPr/>
      <dgm:t>
        <a:bodyPr/>
        <a:lstStyle/>
        <a:p>
          <a:endParaRPr lang="es-ES" sz="3200"/>
        </a:p>
      </dgm:t>
    </dgm:pt>
    <dgm:pt modelId="{39E05A65-54E4-E148-AD53-713C9D662F49}">
      <dgm:prSet phldrT="[Texto]" custT="1"/>
      <dgm:spPr/>
      <dgm:t>
        <a:bodyPr/>
        <a:lstStyle/>
        <a:p>
          <a:r>
            <a:rPr lang="es-ES" sz="1400" dirty="0" smtClean="0"/>
            <a:t>País</a:t>
          </a:r>
          <a:endParaRPr lang="es-ES" sz="1400" dirty="0"/>
        </a:p>
      </dgm:t>
    </dgm:pt>
    <dgm:pt modelId="{584ADE52-E40C-F54D-8C89-409C7999EB1C}" type="parTrans" cxnId="{137B673E-7EA8-8E45-9687-847F52B1ED1A}">
      <dgm:prSet/>
      <dgm:spPr/>
      <dgm:t>
        <a:bodyPr/>
        <a:lstStyle/>
        <a:p>
          <a:endParaRPr lang="es-ES" sz="3200"/>
        </a:p>
      </dgm:t>
    </dgm:pt>
    <dgm:pt modelId="{4B6F548C-FCF5-A845-8594-DABBFB3BF84E}" type="sibTrans" cxnId="{137B673E-7EA8-8E45-9687-847F52B1ED1A}">
      <dgm:prSet/>
      <dgm:spPr/>
      <dgm:t>
        <a:bodyPr/>
        <a:lstStyle/>
        <a:p>
          <a:endParaRPr lang="es-ES" sz="3200"/>
        </a:p>
      </dgm:t>
    </dgm:pt>
    <dgm:pt modelId="{C0524747-19F2-2B45-8953-AAD6E15C6B41}">
      <dgm:prSet phldrT="[Texto]" custT="1"/>
      <dgm:spPr/>
      <dgm:t>
        <a:bodyPr/>
        <a:lstStyle/>
        <a:p>
          <a:r>
            <a:rPr lang="es-ES" sz="1400" dirty="0" smtClean="0"/>
            <a:t>Cuaderno</a:t>
          </a:r>
          <a:endParaRPr lang="es-ES" sz="1400" dirty="0"/>
        </a:p>
      </dgm:t>
    </dgm:pt>
    <dgm:pt modelId="{2D771B1C-0A1B-5948-9BAC-1CD0C97866A4}" type="parTrans" cxnId="{D2F874CA-0A7D-824D-A26C-D1320F548E78}">
      <dgm:prSet/>
      <dgm:spPr/>
      <dgm:t>
        <a:bodyPr/>
        <a:lstStyle/>
        <a:p>
          <a:endParaRPr lang="es-ES" sz="3200"/>
        </a:p>
      </dgm:t>
    </dgm:pt>
    <dgm:pt modelId="{FF65A7B6-B701-D643-B95D-13850D3DE2EC}" type="sibTrans" cxnId="{D2F874CA-0A7D-824D-A26C-D1320F548E78}">
      <dgm:prSet/>
      <dgm:spPr/>
      <dgm:t>
        <a:bodyPr/>
        <a:lstStyle/>
        <a:p>
          <a:endParaRPr lang="es-ES" sz="3200"/>
        </a:p>
      </dgm:t>
    </dgm:pt>
    <dgm:pt modelId="{2F4E9F24-2D16-3A4E-89F1-57552E35AC9D}">
      <dgm:prSet phldrT="[Texto]" custT="1"/>
      <dgm:spPr/>
      <dgm:t>
        <a:bodyPr/>
        <a:lstStyle/>
        <a:p>
          <a:r>
            <a:rPr lang="es-ES" sz="1400" dirty="0" smtClean="0"/>
            <a:t>Casa</a:t>
          </a:r>
          <a:endParaRPr lang="es-ES" sz="1400" dirty="0"/>
        </a:p>
      </dgm:t>
    </dgm:pt>
    <dgm:pt modelId="{79AC775B-5867-484F-BB25-48D9453FA3C6}" type="parTrans" cxnId="{BB51C4E3-D79E-A747-AF3A-9CDCFF2898E5}">
      <dgm:prSet/>
      <dgm:spPr/>
      <dgm:t>
        <a:bodyPr/>
        <a:lstStyle/>
        <a:p>
          <a:endParaRPr lang="es-ES" sz="3200"/>
        </a:p>
      </dgm:t>
    </dgm:pt>
    <dgm:pt modelId="{8778F05A-0E78-B04E-8B40-BDA82FF9BDFC}" type="sibTrans" cxnId="{BB51C4E3-D79E-A747-AF3A-9CDCFF2898E5}">
      <dgm:prSet/>
      <dgm:spPr/>
      <dgm:t>
        <a:bodyPr/>
        <a:lstStyle/>
        <a:p>
          <a:endParaRPr lang="es-ES" sz="3200"/>
        </a:p>
      </dgm:t>
    </dgm:pt>
    <dgm:pt modelId="{1462B2EF-A614-9E48-9ADB-F206D8E4438A}">
      <dgm:prSet phldrT="[Texto]" custT="1"/>
      <dgm:spPr/>
      <dgm:t>
        <a:bodyPr/>
        <a:lstStyle/>
        <a:p>
          <a:r>
            <a:rPr lang="es-ES" sz="1400" dirty="0" smtClean="0"/>
            <a:t>hombre</a:t>
          </a:r>
          <a:endParaRPr lang="es-ES" sz="1400" dirty="0"/>
        </a:p>
      </dgm:t>
    </dgm:pt>
    <dgm:pt modelId="{E83FE528-CFCD-1B42-B1E7-07FF9DC8BEDE}" type="parTrans" cxnId="{C12B80E6-67BF-404A-8B27-56696487E013}">
      <dgm:prSet/>
      <dgm:spPr/>
      <dgm:t>
        <a:bodyPr/>
        <a:lstStyle/>
        <a:p>
          <a:endParaRPr lang="es-ES" sz="3200"/>
        </a:p>
      </dgm:t>
    </dgm:pt>
    <dgm:pt modelId="{978AF968-057D-A944-ACAC-230C5F58A443}" type="sibTrans" cxnId="{C12B80E6-67BF-404A-8B27-56696487E013}">
      <dgm:prSet/>
      <dgm:spPr/>
      <dgm:t>
        <a:bodyPr/>
        <a:lstStyle/>
        <a:p>
          <a:endParaRPr lang="es-ES" sz="3200"/>
        </a:p>
      </dgm:t>
    </dgm:pt>
    <dgm:pt modelId="{70A14CD2-92D7-8F45-AC9B-AF5F1DDDB765}" type="pres">
      <dgm:prSet presAssocID="{1D323FDA-6F67-8346-9E91-D1EC3A53C22D}" presName="Name0" presStyleCnt="0">
        <dgm:presLayoutVars>
          <dgm:chMax val="1"/>
          <dgm:chPref val="1"/>
        </dgm:presLayoutVars>
      </dgm:prSet>
      <dgm:spPr/>
      <dgm:t>
        <a:bodyPr/>
        <a:lstStyle/>
        <a:p>
          <a:endParaRPr lang="es-MX"/>
        </a:p>
      </dgm:t>
    </dgm:pt>
    <dgm:pt modelId="{ECD21D8C-AF32-B646-830B-EA59A2C3B04C}" type="pres">
      <dgm:prSet presAssocID="{A072FE20-CBA2-E44C-8F5D-EF309156D354}" presName="Parent" presStyleLbl="node0" presStyleIdx="0" presStyleCnt="1">
        <dgm:presLayoutVars>
          <dgm:chMax val="5"/>
          <dgm:chPref val="5"/>
        </dgm:presLayoutVars>
      </dgm:prSet>
      <dgm:spPr/>
      <dgm:t>
        <a:bodyPr/>
        <a:lstStyle/>
        <a:p>
          <a:endParaRPr lang="es-MX"/>
        </a:p>
      </dgm:t>
    </dgm:pt>
    <dgm:pt modelId="{C9F530C9-75D8-EC4B-A2D5-8BCC8A511C6B}" type="pres">
      <dgm:prSet presAssocID="{A072FE20-CBA2-E44C-8F5D-EF309156D354}" presName="Accent2" presStyleLbl="node1" presStyleIdx="0" presStyleCnt="19"/>
      <dgm:spPr/>
    </dgm:pt>
    <dgm:pt modelId="{5B810D37-1804-9846-A99A-499A706D360F}" type="pres">
      <dgm:prSet presAssocID="{A072FE20-CBA2-E44C-8F5D-EF309156D354}" presName="Accent3" presStyleLbl="node1" presStyleIdx="1" presStyleCnt="19"/>
      <dgm:spPr/>
    </dgm:pt>
    <dgm:pt modelId="{41F8D4EB-B453-D645-B92C-F6FC18218BD3}" type="pres">
      <dgm:prSet presAssocID="{A072FE20-CBA2-E44C-8F5D-EF309156D354}" presName="Accent4" presStyleLbl="node1" presStyleIdx="2" presStyleCnt="19"/>
      <dgm:spPr/>
    </dgm:pt>
    <dgm:pt modelId="{6EB30A46-EF8B-8C4A-8988-BF3F9E9DE018}" type="pres">
      <dgm:prSet presAssocID="{A072FE20-CBA2-E44C-8F5D-EF309156D354}" presName="Accent5" presStyleLbl="node1" presStyleIdx="3" presStyleCnt="19"/>
      <dgm:spPr/>
    </dgm:pt>
    <dgm:pt modelId="{BD9A2C1C-3A22-5347-9B2A-8D9E9EFE6084}" type="pres">
      <dgm:prSet presAssocID="{A072FE20-CBA2-E44C-8F5D-EF309156D354}" presName="Accent6" presStyleLbl="node1" presStyleIdx="4" presStyleCnt="19"/>
      <dgm:spPr/>
    </dgm:pt>
    <dgm:pt modelId="{DC185A38-07CA-CC45-A954-C911112BF99C}" type="pres">
      <dgm:prSet presAssocID="{23543FFB-F364-8C42-B169-4B1937DB258E}" presName="Child1" presStyleLbl="node1" presStyleIdx="5" presStyleCnt="19">
        <dgm:presLayoutVars>
          <dgm:chMax val="0"/>
          <dgm:chPref val="0"/>
        </dgm:presLayoutVars>
      </dgm:prSet>
      <dgm:spPr/>
      <dgm:t>
        <a:bodyPr/>
        <a:lstStyle/>
        <a:p>
          <a:endParaRPr lang="es-MX"/>
        </a:p>
      </dgm:t>
    </dgm:pt>
    <dgm:pt modelId="{8C27C4AF-2383-5344-8E1C-7C46C3F59D0F}" type="pres">
      <dgm:prSet presAssocID="{23543FFB-F364-8C42-B169-4B1937DB258E}" presName="Accent7" presStyleCnt="0"/>
      <dgm:spPr/>
    </dgm:pt>
    <dgm:pt modelId="{09BAA51D-749C-B24C-BFF9-EEA959025FB9}" type="pres">
      <dgm:prSet presAssocID="{23543FFB-F364-8C42-B169-4B1937DB258E}" presName="AccentHold1" presStyleLbl="node1" presStyleIdx="6" presStyleCnt="19"/>
      <dgm:spPr/>
    </dgm:pt>
    <dgm:pt modelId="{BB172A79-1B0C-1B47-862F-29A9FEA02534}" type="pres">
      <dgm:prSet presAssocID="{23543FFB-F364-8C42-B169-4B1937DB258E}" presName="Accent8" presStyleCnt="0"/>
      <dgm:spPr/>
    </dgm:pt>
    <dgm:pt modelId="{65252E13-9C74-E84C-AD34-1911B1B8394D}" type="pres">
      <dgm:prSet presAssocID="{23543FFB-F364-8C42-B169-4B1937DB258E}" presName="AccentHold2" presStyleLbl="node1" presStyleIdx="7" presStyleCnt="19"/>
      <dgm:spPr/>
    </dgm:pt>
    <dgm:pt modelId="{52EEBC9E-3F8F-6B44-9F9B-B4ECC5B89133}" type="pres">
      <dgm:prSet presAssocID="{39E05A65-54E4-E148-AD53-713C9D662F49}" presName="Child2" presStyleLbl="node1" presStyleIdx="8" presStyleCnt="19">
        <dgm:presLayoutVars>
          <dgm:chMax val="0"/>
          <dgm:chPref val="0"/>
        </dgm:presLayoutVars>
      </dgm:prSet>
      <dgm:spPr/>
      <dgm:t>
        <a:bodyPr/>
        <a:lstStyle/>
        <a:p>
          <a:endParaRPr lang="es-MX"/>
        </a:p>
      </dgm:t>
    </dgm:pt>
    <dgm:pt modelId="{11438B60-EB1D-A747-B987-7A30AB2EE962}" type="pres">
      <dgm:prSet presAssocID="{39E05A65-54E4-E148-AD53-713C9D662F49}" presName="Accent9" presStyleCnt="0"/>
      <dgm:spPr/>
    </dgm:pt>
    <dgm:pt modelId="{8A337AB7-4D5D-5A43-9270-A0E1FDE99AF6}" type="pres">
      <dgm:prSet presAssocID="{39E05A65-54E4-E148-AD53-713C9D662F49}" presName="AccentHold1" presStyleLbl="node1" presStyleIdx="9" presStyleCnt="19"/>
      <dgm:spPr/>
    </dgm:pt>
    <dgm:pt modelId="{FAB2A16C-785D-F644-8D7E-B5BDA2853574}" type="pres">
      <dgm:prSet presAssocID="{39E05A65-54E4-E148-AD53-713C9D662F49}" presName="Accent10" presStyleCnt="0"/>
      <dgm:spPr/>
    </dgm:pt>
    <dgm:pt modelId="{E313FBC3-9C32-6245-89F3-19B75E79B03F}" type="pres">
      <dgm:prSet presAssocID="{39E05A65-54E4-E148-AD53-713C9D662F49}" presName="AccentHold2" presStyleLbl="node1" presStyleIdx="10" presStyleCnt="19"/>
      <dgm:spPr/>
    </dgm:pt>
    <dgm:pt modelId="{7EC594AE-A2F6-E340-A6AE-9ECBB2E69A77}" type="pres">
      <dgm:prSet presAssocID="{39E05A65-54E4-E148-AD53-713C9D662F49}" presName="Accent11" presStyleCnt="0"/>
      <dgm:spPr/>
    </dgm:pt>
    <dgm:pt modelId="{BE48B5B4-ED99-E544-B7B5-BFEFC9139A71}" type="pres">
      <dgm:prSet presAssocID="{39E05A65-54E4-E148-AD53-713C9D662F49}" presName="AccentHold3" presStyleLbl="node1" presStyleIdx="11" presStyleCnt="19"/>
      <dgm:spPr/>
    </dgm:pt>
    <dgm:pt modelId="{8CFD5B69-4E7F-7E4A-A48D-D1AFFC239E79}" type="pres">
      <dgm:prSet presAssocID="{C0524747-19F2-2B45-8953-AAD6E15C6B41}" presName="Child3" presStyleLbl="node1" presStyleIdx="12" presStyleCnt="19" custScaleX="170144" custScaleY="140389">
        <dgm:presLayoutVars>
          <dgm:chMax val="0"/>
          <dgm:chPref val="0"/>
        </dgm:presLayoutVars>
      </dgm:prSet>
      <dgm:spPr/>
      <dgm:t>
        <a:bodyPr/>
        <a:lstStyle/>
        <a:p>
          <a:endParaRPr lang="es-MX"/>
        </a:p>
      </dgm:t>
    </dgm:pt>
    <dgm:pt modelId="{8316A7EA-35FF-1B47-921B-88611C77209A}" type="pres">
      <dgm:prSet presAssocID="{C0524747-19F2-2B45-8953-AAD6E15C6B41}" presName="Accent12" presStyleCnt="0"/>
      <dgm:spPr/>
    </dgm:pt>
    <dgm:pt modelId="{3FB2DB8D-E1E5-2C41-8B80-E48818145403}" type="pres">
      <dgm:prSet presAssocID="{C0524747-19F2-2B45-8953-AAD6E15C6B41}" presName="AccentHold1" presStyleLbl="node1" presStyleIdx="13" presStyleCnt="19"/>
      <dgm:spPr/>
    </dgm:pt>
    <dgm:pt modelId="{56CC3FE5-53BB-4F4B-9146-D0730BC88BB3}" type="pres">
      <dgm:prSet presAssocID="{2F4E9F24-2D16-3A4E-89F1-57552E35AC9D}" presName="Child4" presStyleLbl="node1" presStyleIdx="14" presStyleCnt="19">
        <dgm:presLayoutVars>
          <dgm:chMax val="0"/>
          <dgm:chPref val="0"/>
        </dgm:presLayoutVars>
      </dgm:prSet>
      <dgm:spPr/>
      <dgm:t>
        <a:bodyPr/>
        <a:lstStyle/>
        <a:p>
          <a:endParaRPr lang="es-ES"/>
        </a:p>
      </dgm:t>
    </dgm:pt>
    <dgm:pt modelId="{71E8A755-D55B-224F-952C-1469A39ABAE9}" type="pres">
      <dgm:prSet presAssocID="{2F4E9F24-2D16-3A4E-89F1-57552E35AC9D}" presName="Accent13" presStyleCnt="0"/>
      <dgm:spPr/>
    </dgm:pt>
    <dgm:pt modelId="{CF54AEEB-F04E-7543-8199-2E9D4A868092}" type="pres">
      <dgm:prSet presAssocID="{2F4E9F24-2D16-3A4E-89F1-57552E35AC9D}" presName="AccentHold1" presStyleLbl="node1" presStyleIdx="15" presStyleCnt="19"/>
      <dgm:spPr/>
    </dgm:pt>
    <dgm:pt modelId="{C8E9BDA3-E67A-7844-BECE-7C8D42394B3C}" type="pres">
      <dgm:prSet presAssocID="{1462B2EF-A614-9E48-9ADB-F206D8E4438A}" presName="Child5" presStyleLbl="node1" presStyleIdx="16" presStyleCnt="19" custScaleX="119735" custScaleY="141096">
        <dgm:presLayoutVars>
          <dgm:chMax val="0"/>
          <dgm:chPref val="0"/>
        </dgm:presLayoutVars>
      </dgm:prSet>
      <dgm:spPr/>
      <dgm:t>
        <a:bodyPr/>
        <a:lstStyle/>
        <a:p>
          <a:endParaRPr lang="es-MX"/>
        </a:p>
      </dgm:t>
    </dgm:pt>
    <dgm:pt modelId="{5B55DEC9-6CF6-DD41-8942-05ACF7CEB42E}" type="pres">
      <dgm:prSet presAssocID="{1462B2EF-A614-9E48-9ADB-F206D8E4438A}" presName="Accent15" presStyleCnt="0"/>
      <dgm:spPr/>
    </dgm:pt>
    <dgm:pt modelId="{D7613EE6-6F11-2B48-8F3E-1DC045D65CEE}" type="pres">
      <dgm:prSet presAssocID="{1462B2EF-A614-9E48-9ADB-F206D8E4438A}" presName="AccentHold2" presStyleLbl="node1" presStyleIdx="17" presStyleCnt="19"/>
      <dgm:spPr/>
    </dgm:pt>
    <dgm:pt modelId="{A354FE76-AAD9-7D44-A92E-ED58F97CC858}" type="pres">
      <dgm:prSet presAssocID="{1462B2EF-A614-9E48-9ADB-F206D8E4438A}" presName="Accent16" presStyleCnt="0"/>
      <dgm:spPr/>
    </dgm:pt>
    <dgm:pt modelId="{C3B6496B-292F-F14D-BE52-EFF3F9829A69}" type="pres">
      <dgm:prSet presAssocID="{1462B2EF-A614-9E48-9ADB-F206D8E4438A}" presName="AccentHold3" presStyleLbl="node1" presStyleIdx="18" presStyleCnt="19"/>
      <dgm:spPr/>
    </dgm:pt>
  </dgm:ptLst>
  <dgm:cxnLst>
    <dgm:cxn modelId="{B28A54BB-3A37-48A4-A59C-D57A9CE0DFA8}" type="presOf" srcId="{2F4E9F24-2D16-3A4E-89F1-57552E35AC9D}" destId="{56CC3FE5-53BB-4F4B-9146-D0730BC88BB3}" srcOrd="0" destOrd="0" presId="urn:microsoft.com/office/officeart/2009/3/layout/CircleRelationship"/>
    <dgm:cxn modelId="{EF582C6C-F983-4C15-A3F5-C2E83BB5A919}" type="presOf" srcId="{A072FE20-CBA2-E44C-8F5D-EF309156D354}" destId="{ECD21D8C-AF32-B646-830B-EA59A2C3B04C}" srcOrd="0" destOrd="0" presId="urn:microsoft.com/office/officeart/2009/3/layout/CircleRelationship"/>
    <dgm:cxn modelId="{65033A13-08F3-4232-A712-EBF8F3FF96F9}" type="presOf" srcId="{1462B2EF-A614-9E48-9ADB-F206D8E4438A}" destId="{C8E9BDA3-E67A-7844-BECE-7C8D42394B3C}" srcOrd="0" destOrd="0" presId="urn:microsoft.com/office/officeart/2009/3/layout/CircleRelationship"/>
    <dgm:cxn modelId="{36A020D5-A83F-D045-921D-ACC6C6DA18FC}" srcId="{A072FE20-CBA2-E44C-8F5D-EF309156D354}" destId="{23543FFB-F364-8C42-B169-4B1937DB258E}" srcOrd="0" destOrd="0" parTransId="{564BFA17-A3FD-6249-BCEE-C8BFAF354825}" sibTransId="{EBFE53B4-AA5C-5341-B079-7658FDFF166F}"/>
    <dgm:cxn modelId="{D2F874CA-0A7D-824D-A26C-D1320F548E78}" srcId="{A072FE20-CBA2-E44C-8F5D-EF309156D354}" destId="{C0524747-19F2-2B45-8953-AAD6E15C6B41}" srcOrd="2" destOrd="0" parTransId="{2D771B1C-0A1B-5948-9BAC-1CD0C97866A4}" sibTransId="{FF65A7B6-B701-D643-B95D-13850D3DE2EC}"/>
    <dgm:cxn modelId="{C12B80E6-67BF-404A-8B27-56696487E013}" srcId="{A072FE20-CBA2-E44C-8F5D-EF309156D354}" destId="{1462B2EF-A614-9E48-9ADB-F206D8E4438A}" srcOrd="4" destOrd="0" parTransId="{E83FE528-CFCD-1B42-B1E7-07FF9DC8BEDE}" sibTransId="{978AF968-057D-A944-ACAC-230C5F58A443}"/>
    <dgm:cxn modelId="{51ABBD15-6C54-45CF-BFD7-CCC05ECF83E8}" type="presOf" srcId="{39E05A65-54E4-E148-AD53-713C9D662F49}" destId="{52EEBC9E-3F8F-6B44-9F9B-B4ECC5B89133}" srcOrd="0" destOrd="0" presId="urn:microsoft.com/office/officeart/2009/3/layout/CircleRelationship"/>
    <dgm:cxn modelId="{137B673E-7EA8-8E45-9687-847F52B1ED1A}" srcId="{A072FE20-CBA2-E44C-8F5D-EF309156D354}" destId="{39E05A65-54E4-E148-AD53-713C9D662F49}" srcOrd="1" destOrd="0" parTransId="{584ADE52-E40C-F54D-8C89-409C7999EB1C}" sibTransId="{4B6F548C-FCF5-A845-8594-DABBFB3BF84E}"/>
    <dgm:cxn modelId="{B889ACAF-F745-46F5-93DA-D733013EF910}" type="presOf" srcId="{C0524747-19F2-2B45-8953-AAD6E15C6B41}" destId="{8CFD5B69-4E7F-7E4A-A48D-D1AFFC239E79}" srcOrd="0" destOrd="0" presId="urn:microsoft.com/office/officeart/2009/3/layout/CircleRelationship"/>
    <dgm:cxn modelId="{1C20B6B9-362C-4F80-B303-6729D864371C}" type="presOf" srcId="{1D323FDA-6F67-8346-9E91-D1EC3A53C22D}" destId="{70A14CD2-92D7-8F45-AC9B-AF5F1DDDB765}" srcOrd="0" destOrd="0" presId="urn:microsoft.com/office/officeart/2009/3/layout/CircleRelationship"/>
    <dgm:cxn modelId="{6AA2A656-9616-C247-8CD3-91BCC7635302}" srcId="{1D323FDA-6F67-8346-9E91-D1EC3A53C22D}" destId="{A072FE20-CBA2-E44C-8F5D-EF309156D354}" srcOrd="0" destOrd="0" parTransId="{F77B2345-E8F1-EF43-A683-4FAB5D142F8F}" sibTransId="{528A4417-536B-7F4B-931F-33A1C2C94B5B}"/>
    <dgm:cxn modelId="{C8CB172D-F35D-4856-9F26-969ABE13EAD3}" type="presOf" srcId="{23543FFB-F364-8C42-B169-4B1937DB258E}" destId="{DC185A38-07CA-CC45-A954-C911112BF99C}" srcOrd="0" destOrd="0" presId="urn:microsoft.com/office/officeart/2009/3/layout/CircleRelationship"/>
    <dgm:cxn modelId="{BB51C4E3-D79E-A747-AF3A-9CDCFF2898E5}" srcId="{A072FE20-CBA2-E44C-8F5D-EF309156D354}" destId="{2F4E9F24-2D16-3A4E-89F1-57552E35AC9D}" srcOrd="3" destOrd="0" parTransId="{79AC775B-5867-484F-BB25-48D9453FA3C6}" sibTransId="{8778F05A-0E78-B04E-8B40-BDA82FF9BDFC}"/>
    <dgm:cxn modelId="{A69CAF4A-53BC-46C9-8C5C-8C9F8B840556}" type="presParOf" srcId="{70A14CD2-92D7-8F45-AC9B-AF5F1DDDB765}" destId="{ECD21D8C-AF32-B646-830B-EA59A2C3B04C}" srcOrd="0" destOrd="0" presId="urn:microsoft.com/office/officeart/2009/3/layout/CircleRelationship"/>
    <dgm:cxn modelId="{124844CB-5D7A-456F-8A5D-B571847D2B5D}" type="presParOf" srcId="{70A14CD2-92D7-8F45-AC9B-AF5F1DDDB765}" destId="{C9F530C9-75D8-EC4B-A2D5-8BCC8A511C6B}" srcOrd="1" destOrd="0" presId="urn:microsoft.com/office/officeart/2009/3/layout/CircleRelationship"/>
    <dgm:cxn modelId="{B5B6AE7F-B347-43F3-B1A3-69E87FA1E1A9}" type="presParOf" srcId="{70A14CD2-92D7-8F45-AC9B-AF5F1DDDB765}" destId="{5B810D37-1804-9846-A99A-499A706D360F}" srcOrd="2" destOrd="0" presId="urn:microsoft.com/office/officeart/2009/3/layout/CircleRelationship"/>
    <dgm:cxn modelId="{EFB98FE3-E66D-459A-AC54-4F3CE1E53867}" type="presParOf" srcId="{70A14CD2-92D7-8F45-AC9B-AF5F1DDDB765}" destId="{41F8D4EB-B453-D645-B92C-F6FC18218BD3}" srcOrd="3" destOrd="0" presId="urn:microsoft.com/office/officeart/2009/3/layout/CircleRelationship"/>
    <dgm:cxn modelId="{764692C0-F4D2-4009-98ED-37E973006C00}" type="presParOf" srcId="{70A14CD2-92D7-8F45-AC9B-AF5F1DDDB765}" destId="{6EB30A46-EF8B-8C4A-8988-BF3F9E9DE018}" srcOrd="4" destOrd="0" presId="urn:microsoft.com/office/officeart/2009/3/layout/CircleRelationship"/>
    <dgm:cxn modelId="{12165B9C-DD4C-4091-BC47-6BCA5053E186}" type="presParOf" srcId="{70A14CD2-92D7-8F45-AC9B-AF5F1DDDB765}" destId="{BD9A2C1C-3A22-5347-9B2A-8D9E9EFE6084}" srcOrd="5" destOrd="0" presId="urn:microsoft.com/office/officeart/2009/3/layout/CircleRelationship"/>
    <dgm:cxn modelId="{03169DF9-5D5A-473F-914B-CBAD40FC7001}" type="presParOf" srcId="{70A14CD2-92D7-8F45-AC9B-AF5F1DDDB765}" destId="{DC185A38-07CA-CC45-A954-C911112BF99C}" srcOrd="6" destOrd="0" presId="urn:microsoft.com/office/officeart/2009/3/layout/CircleRelationship"/>
    <dgm:cxn modelId="{BD1F49E7-5D94-4827-B456-032859FED501}" type="presParOf" srcId="{70A14CD2-92D7-8F45-AC9B-AF5F1DDDB765}" destId="{8C27C4AF-2383-5344-8E1C-7C46C3F59D0F}" srcOrd="7" destOrd="0" presId="urn:microsoft.com/office/officeart/2009/3/layout/CircleRelationship"/>
    <dgm:cxn modelId="{0519976F-66E2-4E0D-A61F-32B3FCB622A8}" type="presParOf" srcId="{8C27C4AF-2383-5344-8E1C-7C46C3F59D0F}" destId="{09BAA51D-749C-B24C-BFF9-EEA959025FB9}" srcOrd="0" destOrd="0" presId="urn:microsoft.com/office/officeart/2009/3/layout/CircleRelationship"/>
    <dgm:cxn modelId="{19A03B9F-DC35-4E7E-BA5E-E6663D9AF618}" type="presParOf" srcId="{70A14CD2-92D7-8F45-AC9B-AF5F1DDDB765}" destId="{BB172A79-1B0C-1B47-862F-29A9FEA02534}" srcOrd="8" destOrd="0" presId="urn:microsoft.com/office/officeart/2009/3/layout/CircleRelationship"/>
    <dgm:cxn modelId="{903C014A-B4F4-421A-A3F3-257460717103}" type="presParOf" srcId="{BB172A79-1B0C-1B47-862F-29A9FEA02534}" destId="{65252E13-9C74-E84C-AD34-1911B1B8394D}" srcOrd="0" destOrd="0" presId="urn:microsoft.com/office/officeart/2009/3/layout/CircleRelationship"/>
    <dgm:cxn modelId="{6CBB25E4-35F7-473B-82C3-19F2524CC552}" type="presParOf" srcId="{70A14CD2-92D7-8F45-AC9B-AF5F1DDDB765}" destId="{52EEBC9E-3F8F-6B44-9F9B-B4ECC5B89133}" srcOrd="9" destOrd="0" presId="urn:microsoft.com/office/officeart/2009/3/layout/CircleRelationship"/>
    <dgm:cxn modelId="{F893374A-FDC5-49AE-B354-B83ADB1C8D2E}" type="presParOf" srcId="{70A14CD2-92D7-8F45-AC9B-AF5F1DDDB765}" destId="{11438B60-EB1D-A747-B987-7A30AB2EE962}" srcOrd="10" destOrd="0" presId="urn:microsoft.com/office/officeart/2009/3/layout/CircleRelationship"/>
    <dgm:cxn modelId="{D8F6F0C4-D37F-4172-9819-D8B958E34B66}" type="presParOf" srcId="{11438B60-EB1D-A747-B987-7A30AB2EE962}" destId="{8A337AB7-4D5D-5A43-9270-A0E1FDE99AF6}" srcOrd="0" destOrd="0" presId="urn:microsoft.com/office/officeart/2009/3/layout/CircleRelationship"/>
    <dgm:cxn modelId="{69CDAB14-B03D-490F-9E64-C36AB0A81537}" type="presParOf" srcId="{70A14CD2-92D7-8F45-AC9B-AF5F1DDDB765}" destId="{FAB2A16C-785D-F644-8D7E-B5BDA2853574}" srcOrd="11" destOrd="0" presId="urn:microsoft.com/office/officeart/2009/3/layout/CircleRelationship"/>
    <dgm:cxn modelId="{769D07DF-7F02-4377-BC05-2F60C1D54D8C}" type="presParOf" srcId="{FAB2A16C-785D-F644-8D7E-B5BDA2853574}" destId="{E313FBC3-9C32-6245-89F3-19B75E79B03F}" srcOrd="0" destOrd="0" presId="urn:microsoft.com/office/officeart/2009/3/layout/CircleRelationship"/>
    <dgm:cxn modelId="{0DF9E2F5-D5F0-42F7-87CB-93A606EA15BC}" type="presParOf" srcId="{70A14CD2-92D7-8F45-AC9B-AF5F1DDDB765}" destId="{7EC594AE-A2F6-E340-A6AE-9ECBB2E69A77}" srcOrd="12" destOrd="0" presId="urn:microsoft.com/office/officeart/2009/3/layout/CircleRelationship"/>
    <dgm:cxn modelId="{3D1AFA97-6A5F-4710-9CA3-B5873DEDBD8F}" type="presParOf" srcId="{7EC594AE-A2F6-E340-A6AE-9ECBB2E69A77}" destId="{BE48B5B4-ED99-E544-B7B5-BFEFC9139A71}" srcOrd="0" destOrd="0" presId="urn:microsoft.com/office/officeart/2009/3/layout/CircleRelationship"/>
    <dgm:cxn modelId="{2D655760-AC3C-406C-90E5-6B94F63035DB}" type="presParOf" srcId="{70A14CD2-92D7-8F45-AC9B-AF5F1DDDB765}" destId="{8CFD5B69-4E7F-7E4A-A48D-D1AFFC239E79}" srcOrd="13" destOrd="0" presId="urn:microsoft.com/office/officeart/2009/3/layout/CircleRelationship"/>
    <dgm:cxn modelId="{88BA2CB1-22AA-4090-B536-A3EE0054185E}" type="presParOf" srcId="{70A14CD2-92D7-8F45-AC9B-AF5F1DDDB765}" destId="{8316A7EA-35FF-1B47-921B-88611C77209A}" srcOrd="14" destOrd="0" presId="urn:microsoft.com/office/officeart/2009/3/layout/CircleRelationship"/>
    <dgm:cxn modelId="{8B0622EA-03A1-4F6F-B14F-0138BE0DEC86}" type="presParOf" srcId="{8316A7EA-35FF-1B47-921B-88611C77209A}" destId="{3FB2DB8D-E1E5-2C41-8B80-E48818145403}" srcOrd="0" destOrd="0" presId="urn:microsoft.com/office/officeart/2009/3/layout/CircleRelationship"/>
    <dgm:cxn modelId="{C131203C-D949-4729-81B8-EDFDC8C6C31A}" type="presParOf" srcId="{70A14CD2-92D7-8F45-AC9B-AF5F1DDDB765}" destId="{56CC3FE5-53BB-4F4B-9146-D0730BC88BB3}" srcOrd="15" destOrd="0" presId="urn:microsoft.com/office/officeart/2009/3/layout/CircleRelationship"/>
    <dgm:cxn modelId="{AF10C6DC-1414-49A6-A941-A9A206E3B14A}" type="presParOf" srcId="{70A14CD2-92D7-8F45-AC9B-AF5F1DDDB765}" destId="{71E8A755-D55B-224F-952C-1469A39ABAE9}" srcOrd="16" destOrd="0" presId="urn:microsoft.com/office/officeart/2009/3/layout/CircleRelationship"/>
    <dgm:cxn modelId="{B2B45F14-94FD-40DB-A22D-6F4A0F25747E}" type="presParOf" srcId="{71E8A755-D55B-224F-952C-1469A39ABAE9}" destId="{CF54AEEB-F04E-7543-8199-2E9D4A868092}" srcOrd="0" destOrd="0" presId="urn:microsoft.com/office/officeart/2009/3/layout/CircleRelationship"/>
    <dgm:cxn modelId="{06B1AFDE-EA59-4FD5-B3BE-07EE21780244}" type="presParOf" srcId="{70A14CD2-92D7-8F45-AC9B-AF5F1DDDB765}" destId="{C8E9BDA3-E67A-7844-BECE-7C8D42394B3C}" srcOrd="17" destOrd="0" presId="urn:microsoft.com/office/officeart/2009/3/layout/CircleRelationship"/>
    <dgm:cxn modelId="{612AB6FA-D663-4C9E-8C20-5A8F1E2E2A21}" type="presParOf" srcId="{70A14CD2-92D7-8F45-AC9B-AF5F1DDDB765}" destId="{5B55DEC9-6CF6-DD41-8942-05ACF7CEB42E}" srcOrd="18" destOrd="0" presId="urn:microsoft.com/office/officeart/2009/3/layout/CircleRelationship"/>
    <dgm:cxn modelId="{098F5756-2C2A-4480-A184-1BB61BEB3998}" type="presParOf" srcId="{5B55DEC9-6CF6-DD41-8942-05ACF7CEB42E}" destId="{D7613EE6-6F11-2B48-8F3E-1DC045D65CEE}" srcOrd="0" destOrd="0" presId="urn:microsoft.com/office/officeart/2009/3/layout/CircleRelationship"/>
    <dgm:cxn modelId="{69F63F47-8817-4922-8661-4D27394BCCDE}" type="presParOf" srcId="{70A14CD2-92D7-8F45-AC9B-AF5F1DDDB765}" destId="{A354FE76-AAD9-7D44-A92E-ED58F97CC858}" srcOrd="19" destOrd="0" presId="urn:microsoft.com/office/officeart/2009/3/layout/CircleRelationship"/>
    <dgm:cxn modelId="{765FB609-F922-4817-954E-E01F1DCD1B8B}" type="presParOf" srcId="{A354FE76-AAD9-7D44-A92E-ED58F97CC858}" destId="{C3B6496B-292F-F14D-BE52-EFF3F9829A69}" srcOrd="0" destOrd="0" presId="urn:microsoft.com/office/officeart/2009/3/layout/CircleRelationship"/>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CD21D8C-AF32-B646-830B-EA59A2C3B04C}">
      <dsp:nvSpPr>
        <dsp:cNvPr id="0" name=""/>
        <dsp:cNvSpPr/>
      </dsp:nvSpPr>
      <dsp:spPr>
        <a:xfrm>
          <a:off x="1197162" y="869994"/>
          <a:ext cx="2273823" cy="2274214"/>
        </a:xfrm>
        <a:prstGeom prst="ellipse">
          <a:avLst/>
        </a:prstGeom>
        <a:gradFill rotWithShape="0">
          <a:gsLst>
            <a:gs pos="0">
              <a:schemeClr val="accent1">
                <a:hueOff val="0"/>
                <a:satOff val="0"/>
                <a:lumOff val="0"/>
                <a:alphaOff val="0"/>
                <a:tint val="98000"/>
                <a:lumMod val="110000"/>
              </a:schemeClr>
            </a:gs>
            <a:gs pos="84000">
              <a:schemeClr val="accent1">
                <a:hueOff val="0"/>
                <a:satOff val="0"/>
                <a:lumOff val="0"/>
                <a:alphaOff val="0"/>
                <a:shade val="90000"/>
                <a:lumMod val="88000"/>
              </a:schemeClr>
            </a:gs>
          </a:gsLst>
          <a:lin ang="5400000" scaled="0"/>
        </a:gradFill>
        <a:ln>
          <a:noFill/>
        </a:ln>
        <a:effectLst>
          <a:outerShdw blurRad="38100" dist="25400" dir="5400000" rotWithShape="0">
            <a:srgbClr val="000000">
              <a:alpha val="5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21920" tIns="121920" rIns="121920" bIns="121920" numCol="1" spcCol="1270" anchor="ctr" anchorCtr="0">
          <a:noAutofit/>
        </a:bodyPr>
        <a:lstStyle/>
        <a:p>
          <a:pPr lvl="0" algn="ctr" defTabSz="1422400">
            <a:lnSpc>
              <a:spcPct val="90000"/>
            </a:lnSpc>
            <a:spcBef>
              <a:spcPct val="0"/>
            </a:spcBef>
            <a:spcAft>
              <a:spcPct val="35000"/>
            </a:spcAft>
          </a:pPr>
          <a:r>
            <a:rPr lang="es-ES" sz="3200" kern="1200" dirty="0" smtClean="0"/>
            <a:t>Grande</a:t>
          </a:r>
          <a:endParaRPr lang="es-ES" sz="3200" kern="1200" dirty="0"/>
        </a:p>
      </dsp:txBody>
      <dsp:txXfrm>
        <a:off x="1530156" y="1203045"/>
        <a:ext cx="1607835" cy="1608112"/>
      </dsp:txXfrm>
    </dsp:sp>
    <dsp:sp modelId="{C9F530C9-75D8-EC4B-A2D5-8BCC8A511C6B}">
      <dsp:nvSpPr>
        <dsp:cNvPr id="0" name=""/>
        <dsp:cNvSpPr/>
      </dsp:nvSpPr>
      <dsp:spPr>
        <a:xfrm>
          <a:off x="1896333" y="2975146"/>
          <a:ext cx="183305" cy="183286"/>
        </a:xfrm>
        <a:prstGeom prst="ellipse">
          <a:avLst/>
        </a:prstGeom>
        <a:gradFill rotWithShape="0">
          <a:gsLst>
            <a:gs pos="0">
              <a:schemeClr val="accent1">
                <a:hueOff val="0"/>
                <a:satOff val="0"/>
                <a:lumOff val="0"/>
                <a:alphaOff val="0"/>
                <a:tint val="98000"/>
                <a:lumMod val="110000"/>
              </a:schemeClr>
            </a:gs>
            <a:gs pos="84000">
              <a:schemeClr val="accent1">
                <a:hueOff val="0"/>
                <a:satOff val="0"/>
                <a:lumOff val="0"/>
                <a:alphaOff val="0"/>
                <a:shade val="90000"/>
                <a:lumMod val="88000"/>
              </a:schemeClr>
            </a:gs>
          </a:gsLst>
          <a:lin ang="5400000" scaled="0"/>
        </a:gradFill>
        <a:ln>
          <a:noFill/>
        </a:ln>
        <a:effectLst>
          <a:outerShdw blurRad="38100" dist="25400" dir="5400000" rotWithShape="0">
            <a:srgbClr val="000000">
              <a:alpha val="5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5B810D37-1804-9846-A99A-499A706D360F}">
      <dsp:nvSpPr>
        <dsp:cNvPr id="0" name=""/>
        <dsp:cNvSpPr/>
      </dsp:nvSpPr>
      <dsp:spPr>
        <a:xfrm>
          <a:off x="3617443" y="1792928"/>
          <a:ext cx="183305" cy="183286"/>
        </a:xfrm>
        <a:prstGeom prst="ellipse">
          <a:avLst/>
        </a:prstGeom>
        <a:gradFill rotWithShape="0">
          <a:gsLst>
            <a:gs pos="0">
              <a:schemeClr val="accent1">
                <a:hueOff val="0"/>
                <a:satOff val="0"/>
                <a:lumOff val="0"/>
                <a:alphaOff val="0"/>
                <a:tint val="98000"/>
                <a:lumMod val="110000"/>
              </a:schemeClr>
            </a:gs>
            <a:gs pos="84000">
              <a:schemeClr val="accent1">
                <a:hueOff val="0"/>
                <a:satOff val="0"/>
                <a:lumOff val="0"/>
                <a:alphaOff val="0"/>
                <a:shade val="90000"/>
                <a:lumMod val="88000"/>
              </a:schemeClr>
            </a:gs>
          </a:gsLst>
          <a:lin ang="5400000" scaled="0"/>
        </a:gradFill>
        <a:ln>
          <a:noFill/>
        </a:ln>
        <a:effectLst>
          <a:outerShdw blurRad="38100" dist="25400" dir="5400000" rotWithShape="0">
            <a:srgbClr val="000000">
              <a:alpha val="5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41F8D4EB-B453-D645-B92C-F6FC18218BD3}">
      <dsp:nvSpPr>
        <dsp:cNvPr id="0" name=""/>
        <dsp:cNvSpPr/>
      </dsp:nvSpPr>
      <dsp:spPr>
        <a:xfrm>
          <a:off x="2741496" y="3170218"/>
          <a:ext cx="252802" cy="253187"/>
        </a:xfrm>
        <a:prstGeom prst="ellipse">
          <a:avLst/>
        </a:prstGeom>
        <a:gradFill rotWithShape="0">
          <a:gsLst>
            <a:gs pos="0">
              <a:schemeClr val="accent1">
                <a:hueOff val="0"/>
                <a:satOff val="0"/>
                <a:lumOff val="0"/>
                <a:alphaOff val="0"/>
                <a:tint val="98000"/>
                <a:lumMod val="110000"/>
              </a:schemeClr>
            </a:gs>
            <a:gs pos="84000">
              <a:schemeClr val="accent1">
                <a:hueOff val="0"/>
                <a:satOff val="0"/>
                <a:lumOff val="0"/>
                <a:alphaOff val="0"/>
                <a:shade val="90000"/>
                <a:lumMod val="88000"/>
              </a:schemeClr>
            </a:gs>
          </a:gsLst>
          <a:lin ang="5400000" scaled="0"/>
        </a:gradFill>
        <a:ln>
          <a:noFill/>
        </a:ln>
        <a:effectLst>
          <a:outerShdw blurRad="38100" dist="25400" dir="5400000" rotWithShape="0">
            <a:srgbClr val="000000">
              <a:alpha val="5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6EB30A46-EF8B-8C4A-8988-BF3F9E9DE018}">
      <dsp:nvSpPr>
        <dsp:cNvPr id="0" name=""/>
        <dsp:cNvSpPr/>
      </dsp:nvSpPr>
      <dsp:spPr>
        <a:xfrm>
          <a:off x="1947640" y="1125619"/>
          <a:ext cx="183305" cy="183286"/>
        </a:xfrm>
        <a:prstGeom prst="ellipse">
          <a:avLst/>
        </a:prstGeom>
        <a:gradFill rotWithShape="0">
          <a:gsLst>
            <a:gs pos="0">
              <a:schemeClr val="accent1">
                <a:hueOff val="0"/>
                <a:satOff val="0"/>
                <a:lumOff val="0"/>
                <a:alphaOff val="0"/>
                <a:tint val="98000"/>
                <a:lumMod val="110000"/>
              </a:schemeClr>
            </a:gs>
            <a:gs pos="84000">
              <a:schemeClr val="accent1">
                <a:hueOff val="0"/>
                <a:satOff val="0"/>
                <a:lumOff val="0"/>
                <a:alphaOff val="0"/>
                <a:shade val="90000"/>
                <a:lumMod val="88000"/>
              </a:schemeClr>
            </a:gs>
          </a:gsLst>
          <a:lin ang="5400000" scaled="0"/>
        </a:gradFill>
        <a:ln>
          <a:noFill/>
        </a:ln>
        <a:effectLst>
          <a:outerShdw blurRad="38100" dist="25400" dir="5400000" rotWithShape="0">
            <a:srgbClr val="000000">
              <a:alpha val="5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BD9A2C1C-3A22-5347-9B2A-8D9E9EFE6084}">
      <dsp:nvSpPr>
        <dsp:cNvPr id="0" name=""/>
        <dsp:cNvSpPr/>
      </dsp:nvSpPr>
      <dsp:spPr>
        <a:xfrm>
          <a:off x="1370672" y="2174538"/>
          <a:ext cx="183305" cy="183286"/>
        </a:xfrm>
        <a:prstGeom prst="ellipse">
          <a:avLst/>
        </a:prstGeom>
        <a:gradFill rotWithShape="0">
          <a:gsLst>
            <a:gs pos="0">
              <a:schemeClr val="accent1">
                <a:hueOff val="0"/>
                <a:satOff val="0"/>
                <a:lumOff val="0"/>
                <a:alphaOff val="0"/>
                <a:tint val="98000"/>
                <a:lumMod val="110000"/>
              </a:schemeClr>
            </a:gs>
            <a:gs pos="84000">
              <a:schemeClr val="accent1">
                <a:hueOff val="0"/>
                <a:satOff val="0"/>
                <a:lumOff val="0"/>
                <a:alphaOff val="0"/>
                <a:shade val="90000"/>
                <a:lumMod val="88000"/>
              </a:schemeClr>
            </a:gs>
          </a:gsLst>
          <a:lin ang="5400000" scaled="0"/>
        </a:gradFill>
        <a:ln>
          <a:noFill/>
        </a:ln>
        <a:effectLst>
          <a:outerShdw blurRad="38100" dist="25400" dir="5400000" rotWithShape="0">
            <a:srgbClr val="000000">
              <a:alpha val="5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DC185A38-07CA-CC45-A954-C911112BF99C}">
      <dsp:nvSpPr>
        <dsp:cNvPr id="0" name=""/>
        <dsp:cNvSpPr/>
      </dsp:nvSpPr>
      <dsp:spPr>
        <a:xfrm>
          <a:off x="486330" y="1280458"/>
          <a:ext cx="924454" cy="924560"/>
        </a:xfrm>
        <a:prstGeom prst="ellipse">
          <a:avLst/>
        </a:prstGeom>
        <a:gradFill rotWithShape="0">
          <a:gsLst>
            <a:gs pos="0">
              <a:schemeClr val="accent1">
                <a:hueOff val="0"/>
                <a:satOff val="0"/>
                <a:lumOff val="0"/>
                <a:alphaOff val="0"/>
                <a:tint val="98000"/>
                <a:lumMod val="110000"/>
              </a:schemeClr>
            </a:gs>
            <a:gs pos="84000">
              <a:schemeClr val="accent1">
                <a:hueOff val="0"/>
                <a:satOff val="0"/>
                <a:lumOff val="0"/>
                <a:alphaOff val="0"/>
                <a:shade val="90000"/>
                <a:lumMod val="88000"/>
              </a:schemeClr>
            </a:gs>
          </a:gsLst>
          <a:lin ang="5400000" scaled="0"/>
        </a:gradFill>
        <a:ln>
          <a:noFill/>
        </a:ln>
        <a:effectLst>
          <a:outerShdw blurRad="38100" dist="25400" dir="5400000" rotWithShape="0">
            <a:srgbClr val="000000">
              <a:alpha val="5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ES" sz="1400" kern="1200" dirty="0" smtClean="0"/>
            <a:t>perro</a:t>
          </a:r>
          <a:endParaRPr lang="es-ES" sz="1400" kern="1200" dirty="0"/>
        </a:p>
      </dsp:txBody>
      <dsp:txXfrm>
        <a:off x="621713" y="1415857"/>
        <a:ext cx="653688" cy="653762"/>
      </dsp:txXfrm>
    </dsp:sp>
    <dsp:sp modelId="{09BAA51D-749C-B24C-BFF9-EEA959025FB9}">
      <dsp:nvSpPr>
        <dsp:cNvPr id="0" name=""/>
        <dsp:cNvSpPr/>
      </dsp:nvSpPr>
      <dsp:spPr>
        <a:xfrm>
          <a:off x="2239156" y="1133747"/>
          <a:ext cx="252802" cy="253187"/>
        </a:xfrm>
        <a:prstGeom prst="ellipse">
          <a:avLst/>
        </a:prstGeom>
        <a:gradFill rotWithShape="0">
          <a:gsLst>
            <a:gs pos="0">
              <a:schemeClr val="accent1">
                <a:hueOff val="0"/>
                <a:satOff val="0"/>
                <a:lumOff val="0"/>
                <a:alphaOff val="0"/>
                <a:tint val="98000"/>
                <a:lumMod val="110000"/>
              </a:schemeClr>
            </a:gs>
            <a:gs pos="84000">
              <a:schemeClr val="accent1">
                <a:hueOff val="0"/>
                <a:satOff val="0"/>
                <a:lumOff val="0"/>
                <a:alphaOff val="0"/>
                <a:shade val="90000"/>
                <a:lumMod val="88000"/>
              </a:schemeClr>
            </a:gs>
          </a:gsLst>
          <a:lin ang="5400000" scaled="0"/>
        </a:gradFill>
        <a:ln>
          <a:noFill/>
        </a:ln>
        <a:effectLst>
          <a:outerShdw blurRad="38100" dist="25400" dir="5400000" rotWithShape="0">
            <a:srgbClr val="000000">
              <a:alpha val="5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65252E13-9C74-E84C-AD34-1911B1B8394D}">
      <dsp:nvSpPr>
        <dsp:cNvPr id="0" name=""/>
        <dsp:cNvSpPr/>
      </dsp:nvSpPr>
      <dsp:spPr>
        <a:xfrm>
          <a:off x="573551" y="2475680"/>
          <a:ext cx="457096" cy="457200"/>
        </a:xfrm>
        <a:prstGeom prst="ellipse">
          <a:avLst/>
        </a:prstGeom>
        <a:gradFill rotWithShape="0">
          <a:gsLst>
            <a:gs pos="0">
              <a:schemeClr val="accent1">
                <a:hueOff val="0"/>
                <a:satOff val="0"/>
                <a:lumOff val="0"/>
                <a:alphaOff val="0"/>
                <a:tint val="98000"/>
                <a:lumMod val="110000"/>
              </a:schemeClr>
            </a:gs>
            <a:gs pos="84000">
              <a:schemeClr val="accent1">
                <a:hueOff val="0"/>
                <a:satOff val="0"/>
                <a:lumOff val="0"/>
                <a:alphaOff val="0"/>
                <a:shade val="90000"/>
                <a:lumMod val="88000"/>
              </a:schemeClr>
            </a:gs>
          </a:gsLst>
          <a:lin ang="5400000" scaled="0"/>
        </a:gradFill>
        <a:ln>
          <a:noFill/>
        </a:ln>
        <a:effectLst>
          <a:outerShdw blurRad="38100" dist="25400" dir="5400000" rotWithShape="0">
            <a:srgbClr val="000000">
              <a:alpha val="5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52EEBC9E-3F8F-6B44-9F9B-B4ECC5B89133}">
      <dsp:nvSpPr>
        <dsp:cNvPr id="0" name=""/>
        <dsp:cNvSpPr/>
      </dsp:nvSpPr>
      <dsp:spPr>
        <a:xfrm>
          <a:off x="3704664" y="845610"/>
          <a:ext cx="924454" cy="924560"/>
        </a:xfrm>
        <a:prstGeom prst="ellipse">
          <a:avLst/>
        </a:prstGeom>
        <a:gradFill rotWithShape="0">
          <a:gsLst>
            <a:gs pos="0">
              <a:schemeClr val="accent1">
                <a:hueOff val="0"/>
                <a:satOff val="0"/>
                <a:lumOff val="0"/>
                <a:alphaOff val="0"/>
                <a:tint val="98000"/>
                <a:lumMod val="110000"/>
              </a:schemeClr>
            </a:gs>
            <a:gs pos="84000">
              <a:schemeClr val="accent1">
                <a:hueOff val="0"/>
                <a:satOff val="0"/>
                <a:lumOff val="0"/>
                <a:alphaOff val="0"/>
                <a:shade val="90000"/>
                <a:lumMod val="88000"/>
              </a:schemeClr>
            </a:gs>
          </a:gsLst>
          <a:lin ang="5400000" scaled="0"/>
        </a:gradFill>
        <a:ln>
          <a:noFill/>
        </a:ln>
        <a:effectLst>
          <a:outerShdw blurRad="38100" dist="25400" dir="5400000" rotWithShape="0">
            <a:srgbClr val="000000">
              <a:alpha val="5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ES" sz="1400" kern="1200" dirty="0" smtClean="0"/>
            <a:t>País</a:t>
          </a:r>
          <a:endParaRPr lang="es-ES" sz="1400" kern="1200" dirty="0"/>
        </a:p>
      </dsp:txBody>
      <dsp:txXfrm>
        <a:off x="3840047" y="981009"/>
        <a:ext cx="653688" cy="653762"/>
      </dsp:txXfrm>
    </dsp:sp>
    <dsp:sp modelId="{8A337AB7-4D5D-5A43-9270-A0E1FDE99AF6}">
      <dsp:nvSpPr>
        <dsp:cNvPr id="0" name=""/>
        <dsp:cNvSpPr/>
      </dsp:nvSpPr>
      <dsp:spPr>
        <a:xfrm>
          <a:off x="3291878" y="1483658"/>
          <a:ext cx="252802" cy="253187"/>
        </a:xfrm>
        <a:prstGeom prst="ellipse">
          <a:avLst/>
        </a:prstGeom>
        <a:gradFill rotWithShape="0">
          <a:gsLst>
            <a:gs pos="0">
              <a:schemeClr val="accent1">
                <a:hueOff val="0"/>
                <a:satOff val="0"/>
                <a:lumOff val="0"/>
                <a:alphaOff val="0"/>
                <a:tint val="98000"/>
                <a:lumMod val="110000"/>
              </a:schemeClr>
            </a:gs>
            <a:gs pos="84000">
              <a:schemeClr val="accent1">
                <a:hueOff val="0"/>
                <a:satOff val="0"/>
                <a:lumOff val="0"/>
                <a:alphaOff val="0"/>
                <a:shade val="90000"/>
                <a:lumMod val="88000"/>
              </a:schemeClr>
            </a:gs>
          </a:gsLst>
          <a:lin ang="5400000" scaled="0"/>
        </a:gradFill>
        <a:ln>
          <a:noFill/>
        </a:ln>
        <a:effectLst>
          <a:outerShdw blurRad="38100" dist="25400" dir="5400000" rotWithShape="0">
            <a:srgbClr val="000000">
              <a:alpha val="5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E313FBC3-9C32-6245-89F3-19B75E79B03F}">
      <dsp:nvSpPr>
        <dsp:cNvPr id="0" name=""/>
        <dsp:cNvSpPr/>
      </dsp:nvSpPr>
      <dsp:spPr>
        <a:xfrm>
          <a:off x="399575" y="3019850"/>
          <a:ext cx="183305" cy="183286"/>
        </a:xfrm>
        <a:prstGeom prst="ellipse">
          <a:avLst/>
        </a:prstGeom>
        <a:gradFill rotWithShape="0">
          <a:gsLst>
            <a:gs pos="0">
              <a:schemeClr val="accent1">
                <a:hueOff val="0"/>
                <a:satOff val="0"/>
                <a:lumOff val="0"/>
                <a:alphaOff val="0"/>
                <a:tint val="98000"/>
                <a:lumMod val="110000"/>
              </a:schemeClr>
            </a:gs>
            <a:gs pos="84000">
              <a:schemeClr val="accent1">
                <a:hueOff val="0"/>
                <a:satOff val="0"/>
                <a:lumOff val="0"/>
                <a:alphaOff val="0"/>
                <a:shade val="90000"/>
                <a:lumMod val="88000"/>
              </a:schemeClr>
            </a:gs>
          </a:gsLst>
          <a:lin ang="5400000" scaled="0"/>
        </a:gradFill>
        <a:ln>
          <a:noFill/>
        </a:ln>
        <a:effectLst>
          <a:outerShdw blurRad="38100" dist="25400" dir="5400000" rotWithShape="0">
            <a:srgbClr val="000000">
              <a:alpha val="5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BE48B5B4-ED99-E544-B7B5-BFEFC9139A71}">
      <dsp:nvSpPr>
        <dsp:cNvPr id="0" name=""/>
        <dsp:cNvSpPr/>
      </dsp:nvSpPr>
      <dsp:spPr>
        <a:xfrm>
          <a:off x="2226096" y="2758941"/>
          <a:ext cx="183305" cy="183286"/>
        </a:xfrm>
        <a:prstGeom prst="ellipse">
          <a:avLst/>
        </a:prstGeom>
        <a:gradFill rotWithShape="0">
          <a:gsLst>
            <a:gs pos="0">
              <a:schemeClr val="accent1">
                <a:hueOff val="0"/>
                <a:satOff val="0"/>
                <a:lumOff val="0"/>
                <a:alphaOff val="0"/>
                <a:tint val="98000"/>
                <a:lumMod val="110000"/>
              </a:schemeClr>
            </a:gs>
            <a:gs pos="84000">
              <a:schemeClr val="accent1">
                <a:hueOff val="0"/>
                <a:satOff val="0"/>
                <a:lumOff val="0"/>
                <a:alphaOff val="0"/>
                <a:shade val="90000"/>
                <a:lumMod val="88000"/>
              </a:schemeClr>
            </a:gs>
          </a:gsLst>
          <a:lin ang="5400000" scaled="0"/>
        </a:gradFill>
        <a:ln>
          <a:noFill/>
        </a:ln>
        <a:effectLst>
          <a:outerShdw blurRad="38100" dist="25400" dir="5400000" rotWithShape="0">
            <a:srgbClr val="000000">
              <a:alpha val="5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8CFD5B69-4E7F-7E4A-A48D-D1AFFC239E79}">
      <dsp:nvSpPr>
        <dsp:cNvPr id="0" name=""/>
        <dsp:cNvSpPr/>
      </dsp:nvSpPr>
      <dsp:spPr>
        <a:xfrm>
          <a:off x="3815148" y="2256458"/>
          <a:ext cx="1572904" cy="1297980"/>
        </a:xfrm>
        <a:prstGeom prst="ellipse">
          <a:avLst/>
        </a:prstGeom>
        <a:gradFill rotWithShape="0">
          <a:gsLst>
            <a:gs pos="0">
              <a:schemeClr val="accent1">
                <a:hueOff val="0"/>
                <a:satOff val="0"/>
                <a:lumOff val="0"/>
                <a:alphaOff val="0"/>
                <a:tint val="98000"/>
                <a:lumMod val="110000"/>
              </a:schemeClr>
            </a:gs>
            <a:gs pos="84000">
              <a:schemeClr val="accent1">
                <a:hueOff val="0"/>
                <a:satOff val="0"/>
                <a:lumOff val="0"/>
                <a:alphaOff val="0"/>
                <a:shade val="90000"/>
                <a:lumMod val="88000"/>
              </a:schemeClr>
            </a:gs>
          </a:gsLst>
          <a:lin ang="5400000" scaled="0"/>
        </a:gradFill>
        <a:ln>
          <a:noFill/>
        </a:ln>
        <a:effectLst>
          <a:outerShdw blurRad="38100" dist="25400" dir="5400000" rotWithShape="0">
            <a:srgbClr val="000000">
              <a:alpha val="5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ES" sz="1400" kern="1200" dirty="0" smtClean="0"/>
            <a:t>Cuaderno</a:t>
          </a:r>
          <a:endParaRPr lang="es-ES" sz="1400" kern="1200" dirty="0"/>
        </a:p>
      </dsp:txBody>
      <dsp:txXfrm>
        <a:off x="4045494" y="2446543"/>
        <a:ext cx="1112212" cy="917810"/>
      </dsp:txXfrm>
    </dsp:sp>
    <dsp:sp modelId="{3FB2DB8D-E1E5-2C41-8B80-E48818145403}">
      <dsp:nvSpPr>
        <dsp:cNvPr id="0" name=""/>
        <dsp:cNvSpPr/>
      </dsp:nvSpPr>
      <dsp:spPr>
        <a:xfrm>
          <a:off x="3878641" y="2411062"/>
          <a:ext cx="183305" cy="183286"/>
        </a:xfrm>
        <a:prstGeom prst="ellipse">
          <a:avLst/>
        </a:prstGeom>
        <a:gradFill rotWithShape="0">
          <a:gsLst>
            <a:gs pos="0">
              <a:schemeClr val="accent1">
                <a:hueOff val="0"/>
                <a:satOff val="0"/>
                <a:lumOff val="0"/>
                <a:alphaOff val="0"/>
                <a:tint val="98000"/>
                <a:lumMod val="110000"/>
              </a:schemeClr>
            </a:gs>
            <a:gs pos="84000">
              <a:schemeClr val="accent1">
                <a:hueOff val="0"/>
                <a:satOff val="0"/>
                <a:lumOff val="0"/>
                <a:alphaOff val="0"/>
                <a:shade val="90000"/>
                <a:lumMod val="88000"/>
              </a:schemeClr>
            </a:gs>
          </a:gsLst>
          <a:lin ang="5400000" scaled="0"/>
        </a:gradFill>
        <a:ln>
          <a:noFill/>
        </a:ln>
        <a:effectLst>
          <a:outerShdw blurRad="38100" dist="25400" dir="5400000" rotWithShape="0">
            <a:srgbClr val="000000">
              <a:alpha val="5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56CC3FE5-53BB-4F4B-9146-D0730BC88BB3}">
      <dsp:nvSpPr>
        <dsp:cNvPr id="0" name=""/>
        <dsp:cNvSpPr/>
      </dsp:nvSpPr>
      <dsp:spPr>
        <a:xfrm>
          <a:off x="1485879" y="3234429"/>
          <a:ext cx="924454" cy="924560"/>
        </a:xfrm>
        <a:prstGeom prst="ellipse">
          <a:avLst/>
        </a:prstGeom>
        <a:gradFill rotWithShape="0">
          <a:gsLst>
            <a:gs pos="0">
              <a:schemeClr val="accent1">
                <a:hueOff val="0"/>
                <a:satOff val="0"/>
                <a:lumOff val="0"/>
                <a:alphaOff val="0"/>
                <a:tint val="98000"/>
                <a:lumMod val="110000"/>
              </a:schemeClr>
            </a:gs>
            <a:gs pos="84000">
              <a:schemeClr val="accent1">
                <a:hueOff val="0"/>
                <a:satOff val="0"/>
                <a:lumOff val="0"/>
                <a:alphaOff val="0"/>
                <a:shade val="90000"/>
                <a:lumMod val="88000"/>
              </a:schemeClr>
            </a:gs>
          </a:gsLst>
          <a:lin ang="5400000" scaled="0"/>
        </a:gradFill>
        <a:ln>
          <a:noFill/>
        </a:ln>
        <a:effectLst>
          <a:outerShdw blurRad="38100" dist="25400" dir="5400000" rotWithShape="0">
            <a:srgbClr val="000000">
              <a:alpha val="5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ES" sz="1400" kern="1200" dirty="0" smtClean="0"/>
            <a:t>Casa</a:t>
          </a:r>
          <a:endParaRPr lang="es-ES" sz="1400" kern="1200" dirty="0"/>
        </a:p>
      </dsp:txBody>
      <dsp:txXfrm>
        <a:off x="1621262" y="3369828"/>
        <a:ext cx="653688" cy="653762"/>
      </dsp:txXfrm>
    </dsp:sp>
    <dsp:sp modelId="{CF54AEEB-F04E-7543-8199-2E9D4A868092}">
      <dsp:nvSpPr>
        <dsp:cNvPr id="0" name=""/>
        <dsp:cNvSpPr/>
      </dsp:nvSpPr>
      <dsp:spPr>
        <a:xfrm>
          <a:off x="2311452" y="3203136"/>
          <a:ext cx="183305" cy="183286"/>
        </a:xfrm>
        <a:prstGeom prst="ellipse">
          <a:avLst/>
        </a:prstGeom>
        <a:gradFill rotWithShape="0">
          <a:gsLst>
            <a:gs pos="0">
              <a:schemeClr val="accent1">
                <a:hueOff val="0"/>
                <a:satOff val="0"/>
                <a:lumOff val="0"/>
                <a:alphaOff val="0"/>
                <a:tint val="98000"/>
                <a:lumMod val="110000"/>
              </a:schemeClr>
            </a:gs>
            <a:gs pos="84000">
              <a:schemeClr val="accent1">
                <a:hueOff val="0"/>
                <a:satOff val="0"/>
                <a:lumOff val="0"/>
                <a:alphaOff val="0"/>
                <a:shade val="90000"/>
                <a:lumMod val="88000"/>
              </a:schemeClr>
            </a:gs>
          </a:gsLst>
          <a:lin ang="5400000" scaled="0"/>
        </a:gradFill>
        <a:ln>
          <a:noFill/>
        </a:ln>
        <a:effectLst>
          <a:outerShdw blurRad="38100" dist="25400" dir="5400000" rotWithShape="0">
            <a:srgbClr val="000000">
              <a:alpha val="5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C8E9BDA3-E67A-7844-BECE-7C8D42394B3C}">
      <dsp:nvSpPr>
        <dsp:cNvPr id="0" name=""/>
        <dsp:cNvSpPr/>
      </dsp:nvSpPr>
      <dsp:spPr>
        <a:xfrm>
          <a:off x="2276202" y="-94989"/>
          <a:ext cx="1106896" cy="1304517"/>
        </a:xfrm>
        <a:prstGeom prst="ellipse">
          <a:avLst/>
        </a:prstGeom>
        <a:gradFill rotWithShape="0">
          <a:gsLst>
            <a:gs pos="0">
              <a:schemeClr val="accent1">
                <a:hueOff val="0"/>
                <a:satOff val="0"/>
                <a:lumOff val="0"/>
                <a:alphaOff val="0"/>
                <a:tint val="98000"/>
                <a:lumMod val="110000"/>
              </a:schemeClr>
            </a:gs>
            <a:gs pos="84000">
              <a:schemeClr val="accent1">
                <a:hueOff val="0"/>
                <a:satOff val="0"/>
                <a:lumOff val="0"/>
                <a:alphaOff val="0"/>
                <a:shade val="90000"/>
                <a:lumMod val="88000"/>
              </a:schemeClr>
            </a:gs>
          </a:gsLst>
          <a:lin ang="5400000" scaled="0"/>
        </a:gradFill>
        <a:ln>
          <a:noFill/>
        </a:ln>
        <a:effectLst>
          <a:outerShdw blurRad="38100" dist="25400" dir="5400000" rotWithShape="0">
            <a:srgbClr val="000000">
              <a:alpha val="5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ES" sz="1400" kern="1200" dirty="0" smtClean="0"/>
            <a:t>hombre</a:t>
          </a:r>
          <a:endParaRPr lang="es-ES" sz="1400" kern="1200" dirty="0"/>
        </a:p>
      </dsp:txBody>
      <dsp:txXfrm>
        <a:off x="2438303" y="96053"/>
        <a:ext cx="782694" cy="922433"/>
      </dsp:txXfrm>
    </dsp:sp>
    <dsp:sp modelId="{D7613EE6-6F11-2B48-8F3E-1DC045D65CEE}">
      <dsp:nvSpPr>
        <dsp:cNvPr id="0" name=""/>
        <dsp:cNvSpPr/>
      </dsp:nvSpPr>
      <dsp:spPr>
        <a:xfrm>
          <a:off x="1227480" y="1097171"/>
          <a:ext cx="183305" cy="183286"/>
        </a:xfrm>
        <a:prstGeom prst="ellipse">
          <a:avLst/>
        </a:prstGeom>
        <a:gradFill rotWithShape="0">
          <a:gsLst>
            <a:gs pos="0">
              <a:schemeClr val="accent1">
                <a:hueOff val="0"/>
                <a:satOff val="0"/>
                <a:lumOff val="0"/>
                <a:alphaOff val="0"/>
                <a:tint val="98000"/>
                <a:lumMod val="110000"/>
              </a:schemeClr>
            </a:gs>
            <a:gs pos="84000">
              <a:schemeClr val="accent1">
                <a:hueOff val="0"/>
                <a:satOff val="0"/>
                <a:lumOff val="0"/>
                <a:alphaOff val="0"/>
                <a:shade val="90000"/>
                <a:lumMod val="88000"/>
              </a:schemeClr>
            </a:gs>
          </a:gsLst>
          <a:lin ang="5400000" scaled="0"/>
        </a:gradFill>
        <a:ln>
          <a:noFill/>
        </a:ln>
        <a:effectLst>
          <a:outerShdw blurRad="38100" dist="25400" dir="5400000" rotWithShape="0">
            <a:srgbClr val="000000">
              <a:alpha val="5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C3B6496B-292F-F14D-BE52-EFF3F9829A69}">
      <dsp:nvSpPr>
        <dsp:cNvPr id="0" name=""/>
        <dsp:cNvSpPr/>
      </dsp:nvSpPr>
      <dsp:spPr>
        <a:xfrm>
          <a:off x="3361842" y="322573"/>
          <a:ext cx="183305" cy="183286"/>
        </a:xfrm>
        <a:prstGeom prst="ellipse">
          <a:avLst/>
        </a:prstGeom>
        <a:gradFill rotWithShape="0">
          <a:gsLst>
            <a:gs pos="0">
              <a:schemeClr val="accent1">
                <a:hueOff val="0"/>
                <a:satOff val="0"/>
                <a:lumOff val="0"/>
                <a:alphaOff val="0"/>
                <a:tint val="98000"/>
                <a:lumMod val="110000"/>
              </a:schemeClr>
            </a:gs>
            <a:gs pos="84000">
              <a:schemeClr val="accent1">
                <a:hueOff val="0"/>
                <a:satOff val="0"/>
                <a:lumOff val="0"/>
                <a:alphaOff val="0"/>
                <a:shade val="90000"/>
                <a:lumMod val="88000"/>
              </a:schemeClr>
            </a:gs>
          </a:gsLst>
          <a:lin ang="5400000" scaled="0"/>
        </a:gradFill>
        <a:ln>
          <a:noFill/>
        </a:ln>
        <a:effectLst>
          <a:outerShdw blurRad="38100" dist="25400" dir="5400000" rotWithShape="0">
            <a:srgbClr val="000000">
              <a:alpha val="5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Tree>
</dsp:drawing>
</file>

<file path=ppt/diagrams/layout1.xml><?xml version="1.0" encoding="utf-8"?>
<dgm:layoutDef xmlns:dgm="http://schemas.openxmlformats.org/drawingml/2006/diagram" xmlns:a="http://schemas.openxmlformats.org/drawingml/2006/main" uniqueId="urn:microsoft.com/office/officeart/2009/3/layout/CircleRelationship">
  <dgm:title val=""/>
  <dgm:desc val=""/>
  <dgm:catLst>
    <dgm:cat type="relationship" pri="1500"/>
  </dgm:catLst>
  <dgm:sampData>
    <dgm:dataModel>
      <dgm:ptLst>
        <dgm:pt modelId="0" type="doc"/>
        <dgm:pt modelId="10">
          <dgm:prSet phldr="1"/>
        </dgm:pt>
        <dgm:pt modelId="11">
          <dgm:prSet phldr="1"/>
        </dgm:pt>
        <dgm:pt modelId="12">
          <dgm:prSet phldr="1"/>
        </dgm:pt>
      </dgm:ptLst>
      <dgm:cxnLst>
        <dgm:cxn modelId="20" srcId="0" destId="10" srcOrd="0" destOrd="0"/>
        <dgm:cxn modelId="21" srcId="10" destId="11" srcOrd="0" destOrd="0"/>
        <dgm:cxn modelId="22" srcId="10" destId="12" srcOrd="0" destOrd="0"/>
      </dgm:cxnLst>
      <dgm:bg/>
      <dgm:whole/>
    </dgm:dataModel>
  </dgm:sampData>
  <dgm:styleData>
    <dgm:dataModel>
      <dgm:ptLst>
        <dgm:pt modelId="0" type="doc"/>
        <dgm:pt modelId="10">
          <dgm:prSet phldr="1"/>
        </dgm:pt>
        <dgm:pt modelId="11">
          <dgm:prSet phldr="1"/>
        </dgm:pt>
        <dgm:pt modelId="12">
          <dgm:prSet phldr="1"/>
        </dgm:pt>
      </dgm:ptLst>
      <dgm:cxnLst>
        <dgm:cxn modelId="20" srcId="0" destId="10" srcOrd="0" destOrd="0"/>
        <dgm:cxn modelId="21" srcId="10" destId="11" srcOrd="0" destOrd="0"/>
        <dgm:cxn modelId="22" srcId="10" destId="12" srcOrd="0" destOrd="0"/>
      </dgm:cxnLst>
      <dgm:bg/>
      <dgm:whole/>
    </dgm:dataModel>
  </dgm:styleData>
  <dgm:clrData>
    <dgm:dataModel>
      <dgm:ptLst>
        <dgm:pt modelId="0" type="doc"/>
        <dgm:pt modelId="10">
          <dgm:prSet phldr="1"/>
        </dgm:pt>
        <dgm:pt modelId="11">
          <dgm:prSet phldr="1"/>
        </dgm:pt>
        <dgm:pt modelId="12">
          <dgm:prSet phldr="1"/>
        </dgm:pt>
      </dgm:ptLst>
      <dgm:cxnLst>
        <dgm:cxn modelId="20" srcId="0" destId="10" srcOrd="0" destOrd="0"/>
        <dgm:cxn modelId="21" srcId="10" destId="11" srcOrd="0" destOrd="0"/>
        <dgm:cxn modelId="22" srcId="10" destId="12" srcOrd="0" destOrd="0"/>
      </dgm:cxnLst>
      <dgm:bg/>
      <dgm:whole/>
    </dgm:dataModel>
  </dgm:clrData>
  <dgm:layoutNode name="Name0">
    <dgm:varLst>
      <dgm:chMax val="1"/>
      <dgm:chPref val="1"/>
    </dgm:varLst>
    <dgm:shape xmlns:r="http://schemas.openxmlformats.org/officeDocument/2006/relationships" r:blip="">
      <dgm:adjLst/>
    </dgm:shape>
    <dgm:choose name="Name1">
      <dgm:if name="Name2" axis="ch ch" ptType="node node" func="cnt" op="equ" val="0">
        <dgm:alg type="composite">
          <dgm:param type="ar" val="0.98"/>
        </dgm:alg>
        <dgm:constrLst>
          <dgm:constr type="primFontSz" for="des" ptType="node" op="equ" val="65"/>
          <dgm:constr type="l" for="ch" forName="Parent" refType="w" fact="0"/>
          <dgm:constr type="t" for="ch" forName="Parent" refType="h" fact="0.039"/>
          <dgm:constr type="w" for="ch" forName="Parent" refType="w" fact="0.8734"/>
          <dgm:constr type="h" for="ch" forName="Parent" refType="h" fact="0.856"/>
          <dgm:constr type="l" for="ch" forName="Accent1" refType="w" fact="0.4984"/>
          <dgm:constr type="t" for="ch" forName="Accent1" refType="h" fact="0"/>
          <dgm:constr type="w" for="ch" forName="Accent1" refType="w" fact="0.0972"/>
          <dgm:constr type="h" for="ch" forName="Accent1" refType="h" fact="0.0952"/>
          <dgm:constr type="l" for="ch" forName="Accent2" refType="w" fact="0.2684"/>
          <dgm:constr type="t" for="ch" forName="Accent2" refType="h" fact="0.8314"/>
          <dgm:constr type="w" for="ch" forName="Accent2" refType="w" fact="0.0704"/>
          <dgm:constr type="h" for="ch" forName="Accent2" refType="h" fact="0.069"/>
          <dgm:constr type="l" for="ch" forName="Accent3" refType="w" fact="0.9296"/>
          <dgm:constr type="t" for="ch" forName="Accent3" refType="h" fact="0.3864"/>
          <dgm:constr type="w" for="ch" forName="Accent3" refType="w" fact="0.0704"/>
          <dgm:constr type="h" for="ch" forName="Accent3" refType="h" fact="0.069"/>
          <dgm:constr type="l" for="ch" forName="Accent4" refType="w" fact="0.5931"/>
          <dgm:constr type="t" for="ch" forName="Accent4" refType="h" fact="0.9048"/>
          <dgm:constr type="w" for="ch" forName="Accent4" refType="w" fact="0.0972"/>
          <dgm:constr type="h" for="ch" forName="Accent4" refType="h" fact="0.0952"/>
          <dgm:constr type="l" for="ch" forName="Accent5" refType="w" fact="0.2883"/>
          <dgm:constr type="t" for="ch" forName="Accent5" refType="h" fact="0.1353"/>
          <dgm:constr type="w" for="ch" forName="Accent5" refType="w" fact="0.0704"/>
          <dgm:constr type="h" for="ch" forName="Accent5" refType="h" fact="0.069"/>
          <dgm:constr type="l" for="ch" forName="Accent6" refType="w" fact="0.0666"/>
          <dgm:constr type="t" for="ch" forName="Accent6" refType="h" fact="0.53"/>
          <dgm:constr type="w" for="ch" forName="Accent6" refType="w" fact="0.0704"/>
          <dgm:constr type="h" for="ch" forName="Accent6" refType="h" fact="0.069"/>
        </dgm:constrLst>
      </dgm:if>
      <dgm:if name="Name3" axis="ch ch" ptType="node node" func="cnt" op="equ" val="1">
        <dgm:alg type="composite">
          <dgm:param type="ar" val="1.2476"/>
        </dgm:alg>
        <dgm:constrLst>
          <dgm:constr type="primFontSz" for="des" ptType="node" op="equ" val="65"/>
          <dgm:constr type="l" for="ch" forName="Parent" refType="w" fact="0.2145"/>
          <dgm:constr type="t" for="ch" forName="Parent" refType="h" fact="0.039"/>
          <dgm:constr type="w" for="ch" forName="Parent" refType="w" fact="0.6861"/>
          <dgm:constr type="h" for="ch" forName="Parent" refType="h" fact="0.856"/>
          <dgm:constr type="l" for="ch" forName="Accent8" refType="w" fact="0.0262"/>
          <dgm:constr type="t" for="ch" forName="Accent8" refType="h" fact="0.6434"/>
          <dgm:constr type="w" for="ch" forName="Accent8" refType="w" fact="0.138"/>
          <dgm:constr type="h" for="ch" forName="Accent8" refType="h" fact="0.1721"/>
          <dgm:constr type="l" for="ch" forName="Accent1" refType="w" fact="0.6059"/>
          <dgm:constr type="t" for="ch" forName="Accent1" refType="h" fact="0"/>
          <dgm:constr type="w" for="ch" forName="Accent1" refType="w" fact="0.0763"/>
          <dgm:constr type="h" for="ch" forName="Accent1" refType="h" fact="0.0952"/>
          <dgm:constr type="l" for="ch" forName="Accent2" refType="w" fact="0.4253"/>
          <dgm:constr type="t" for="ch" forName="Accent2" refType="h" fact="0.8314"/>
          <dgm:constr type="w" for="ch" forName="Accent2" refType="w" fact="0.0553"/>
          <dgm:constr type="h" for="ch" forName="Accent2" refType="h" fact="0.069"/>
          <dgm:constr type="l" for="ch" forName="Accent3" refType="w" fact="0.9447"/>
          <dgm:constr type="t" for="ch" forName="Accent3" refType="h" fact="0.3864"/>
          <dgm:constr type="w" for="ch" forName="Accent3" refType="w" fact="0.0553"/>
          <dgm:constr type="h" for="ch" forName="Accent3" refType="h" fact="0.069"/>
          <dgm:constr type="l" for="ch" forName="Child1" refType="w" fact="0"/>
          <dgm:constr type="t" for="ch" forName="Child1" refType="h" fact="0.1935"/>
          <dgm:constr type="w" for="ch" forName="Child1" refType="w" fact="0.2789"/>
          <dgm:constr type="h" for="ch" forName="Child1" refType="h" fact="0.3479"/>
          <dgm:constr type="l" for="ch" forName="Accent4" refType="w" fact="0.6803"/>
          <dgm:constr type="t" for="ch" forName="Accent4" refType="h" fact="0.9048"/>
          <dgm:constr type="w" for="ch" forName="Accent4" refType="w" fact="0.0763"/>
          <dgm:constr type="h" for="ch" forName="Accent4" refType="h" fact="0.0952"/>
          <dgm:constr type="l" for="ch" forName="Accent7" refType="w" fact="0.5287"/>
          <dgm:constr type="t" for="ch" forName="Accent7" refType="h" fact="0.1383"/>
          <dgm:constr type="w" for="ch" forName="Accent7" refType="w" fact="0.0763"/>
          <dgm:constr type="h" for="ch" forName="Accent7" refType="h" fact="0.0952"/>
          <dgm:constr type="l" for="ch" forName="Accent5" refType="w" fact="0.4409"/>
          <dgm:constr type="t" for="ch" forName="Accent5" refType="h" fact="0.1353"/>
          <dgm:constr type="w" for="ch" forName="Accent5" refType="w" fact="0.0553"/>
          <dgm:constr type="h" for="ch" forName="Accent5" refType="h" fact="0.069"/>
          <dgm:constr type="l" for="ch" forName="Accent6" refType="w" fact="0.2668"/>
          <dgm:constr type="t" for="ch" forName="Accent6" refType="h" fact="0.53"/>
          <dgm:constr type="w" for="ch" forName="Accent6" refType="w" fact="0.0553"/>
          <dgm:constr type="h" for="ch" forName="Accent6" refType="h" fact="0.069"/>
        </dgm:constrLst>
      </dgm:if>
      <dgm:if name="Name4" axis="ch ch" ptType="node node" func="cnt" op="equ" val="2">
        <dgm:alg type="composite">
          <dgm:param type="ar" val="1.592"/>
        </dgm:alg>
        <dgm:constrLst>
          <dgm:constr type="primFontSz" for="des" ptType="node" op="equ" val="65"/>
          <dgm:constr type="l" for="ch" forName="Parent" refType="w" fact="0.1886"/>
          <dgm:constr type="t" for="ch" forName="Parent" refType="h" fact="0.039"/>
          <dgm:constr type="w" for="ch" forName="Parent" refType="w" fact="0.5377"/>
          <dgm:constr type="h" for="ch" forName="Parent" refType="h" fact="0.856"/>
          <dgm:constr type="l" for="ch" forName="Accent8" refType="w" fact="0.0411"/>
          <dgm:constr type="t" for="ch" forName="Accent8" refType="h" fact="0.6434"/>
          <dgm:constr type="w" for="ch" forName="Accent8" refType="w" fact="0.1081"/>
          <dgm:constr type="h" for="ch" forName="Accent8" refType="h" fact="0.1721"/>
          <dgm:constr type="l" for="ch" forName="Accent1" refType="w" fact="0.4954"/>
          <dgm:constr type="t" for="ch" forName="Accent1" refType="h" fact="0"/>
          <dgm:constr type="w" for="ch" forName="Accent1" refType="w" fact="0.0598"/>
          <dgm:constr type="h" for="ch" forName="Accent1" refType="h" fact="0.0952"/>
          <dgm:constr type="l" for="ch" forName="Accent2" refType="w" fact="0.3538"/>
          <dgm:constr type="t" for="ch" forName="Accent2" refType="h" fact="0.8314"/>
          <dgm:constr type="w" for="ch" forName="Accent2" refType="w" fact="0.0433"/>
          <dgm:constr type="h" for="ch" forName="Accent2" refType="h" fact="0.069"/>
          <dgm:constr type="l" for="ch" forName="Accent3" refType="w" fact="0.7609"/>
          <dgm:constr type="t" for="ch" forName="Accent3" refType="h" fact="0.3864"/>
          <dgm:constr type="w" for="ch" forName="Accent3" refType="w" fact="0.0433"/>
          <dgm:constr type="h" for="ch" forName="Accent3" refType="h" fact="0.069"/>
          <dgm:constr type="l" for="ch" forName="Accent9" refType="w" fact="0.6839"/>
          <dgm:constr type="t" for="ch" forName="Accent9" refType="h" fact="0.27"/>
          <dgm:constr type="w" for="ch" forName="Accent9" refType="w" fact="0.0598"/>
          <dgm:constr type="h" for="ch" forName="Accent9" refType="h" fact="0.0952"/>
          <dgm:constr type="l" for="ch" forName="Child1" refType="w" fact="0.0206"/>
          <dgm:constr type="t" for="ch" forName="Child1" refType="h" fact="0.1935"/>
          <dgm:constr type="w" for="ch" forName="Child1" refType="w" fact="0.2186"/>
          <dgm:constr type="h" for="ch" forName="Child1" refType="h" fact="0.3479"/>
          <dgm:constr type="l" for="ch" forName="Child2" refType="w" fact="0.7814"/>
          <dgm:constr type="t" for="ch" forName="Child2" refType="h" fact="0.0298"/>
          <dgm:constr type="w" for="ch" forName="Child2" refType="w" fact="0.2186"/>
          <dgm:constr type="h" for="ch" forName="Child2" refType="h" fact="0.3479"/>
          <dgm:constr type="l" for="ch" forName="Accent10" refType="w" fact="0"/>
          <dgm:constr type="t" for="ch" forName="Accent10" refType="h" fact="0.8482"/>
          <dgm:constr type="w" for="ch" forName="Accent10" refType="w" fact="0.0433"/>
          <dgm:constr type="h" for="ch" forName="Accent10" refType="h" fact="0.069"/>
          <dgm:constr type="l" for="ch" forName="Accent11" refType="w" fact="0.4318"/>
          <dgm:constr type="t" for="ch" forName="Accent11" refType="h" fact="0.75"/>
          <dgm:constr type="w" for="ch" forName="Accent11" refType="w" fact="0.0433"/>
          <dgm:constr type="h" for="ch" forName="Accent11" refType="h" fact="0.069"/>
          <dgm:constr type="l" for="ch" forName="Accent7" refType="w" fact="0.4349"/>
          <dgm:constr type="t" for="ch" forName="Accent7" refType="h" fact="0.1383"/>
          <dgm:constr type="w" for="ch" forName="Accent7" refType="w" fact="0.0598"/>
          <dgm:constr type="h" for="ch" forName="Accent7" refType="h" fact="0.0952"/>
          <dgm:constr type="l" for="ch" forName="Accent5" refType="w" fact="0.3661"/>
          <dgm:constr type="t" for="ch" forName="Accent5" refType="h" fact="0.1353"/>
          <dgm:constr type="w" for="ch" forName="Accent5" refType="w" fact="0.0433"/>
          <dgm:constr type="h" for="ch" forName="Accent5" refType="h" fact="0.069"/>
          <dgm:constr type="l" for="ch" forName="Accent6" refType="w" fact="0.2296"/>
          <dgm:constr type="t" for="ch" forName="Accent6" refType="h" fact="0.53"/>
          <dgm:constr type="w" for="ch" forName="Accent6" refType="w" fact="0.0433"/>
          <dgm:constr type="h" for="ch" forName="Accent6" refType="h" fact="0.069"/>
          <dgm:constr type="l" for="ch" forName="Accent4" refType="w" fact="0.5537"/>
          <dgm:constr type="t" for="ch" forName="Accent4" refType="h" fact="0.9048"/>
          <dgm:constr type="w" for="ch" forName="Accent4" refType="w" fact="0.0598"/>
          <dgm:constr type="h" for="ch" forName="Accent4" refType="h" fact="0.0952"/>
        </dgm:constrLst>
      </dgm:if>
      <dgm:if name="Name5" axis="ch ch" ptType="node node" func="cnt" op="equ" val="3">
        <dgm:alg type="composite">
          <dgm:param type="ar" val="1.7557"/>
        </dgm:alg>
        <dgm:constrLst>
          <dgm:constr type="primFontSz" for="des" ptType="node" op="equ" val="65"/>
          <dgm:constr type="l" for="ch" forName="Parent" refType="w" fact="0.171"/>
          <dgm:constr type="t" for="ch" forName="Parent" refType="h" fact="0.039"/>
          <dgm:constr type="w" for="ch" forName="Parent" refType="w" fact="0.4875"/>
          <dgm:constr type="h" for="ch" forName="Parent" refType="h" fact="0.856"/>
          <dgm:constr type="l" for="ch" forName="Accent8" refType="w" fact="0.0373"/>
          <dgm:constr type="t" for="ch" forName="Accent8" refType="h" fact="0.6434"/>
          <dgm:constr type="w" for="ch" forName="Accent8" refType="w" fact="0.098"/>
          <dgm:constr type="h" for="ch" forName="Accent8" refType="h" fact="0.1721"/>
          <dgm:constr type="l" for="ch" forName="Accent1" refType="w" fact="0.4492"/>
          <dgm:constr type="t" for="ch" forName="Accent1" refType="h" fact="0"/>
          <dgm:constr type="w" for="ch" forName="Accent1" refType="w" fact="0.0542"/>
          <dgm:constr type="h" for="ch" forName="Accent1" refType="h" fact="0.0952"/>
          <dgm:constr type="l" for="ch" forName="Accent2" refType="w" fact="0.3209"/>
          <dgm:constr type="t" for="ch" forName="Accent2" refType="h" fact="0.8314"/>
          <dgm:constr type="w" for="ch" forName="Accent2" refType="w" fact="0.0393"/>
          <dgm:constr type="h" for="ch" forName="Accent2" refType="h" fact="0.069"/>
          <dgm:constr type="l" for="ch" forName="Accent3" refType="w" fact="0.6899"/>
          <dgm:constr type="t" for="ch" forName="Accent3" refType="h" fact="0.3864"/>
          <dgm:constr type="w" for="ch" forName="Accent3" refType="w" fact="0.0393"/>
          <dgm:constr type="h" for="ch" forName="Accent3" refType="h" fact="0.069"/>
          <dgm:constr type="l" for="ch" forName="Accent9" refType="w" fact="0.6201"/>
          <dgm:constr type="t" for="ch" forName="Accent9" refType="h" fact="0.27"/>
          <dgm:constr type="w" for="ch" forName="Accent9" refType="w" fact="0.0542"/>
          <dgm:constr type="h" for="ch" forName="Accent9" refType="h" fact="0.0952"/>
          <dgm:constr type="l" for="ch" forName="Child1" refType="w" fact="0.0186"/>
          <dgm:constr type="t" for="ch" forName="Child1" refType="h" fact="0.1935"/>
          <dgm:constr type="w" for="ch" forName="Child1" refType="w" fact="0.1982"/>
          <dgm:constr type="h" for="ch" forName="Child1" refType="h" fact="0.3479"/>
          <dgm:constr type="l" for="ch" forName="Child2" refType="w" fact="0.7086"/>
          <dgm:constr type="t" for="ch" forName="Child2" refType="h" fact="0.0298"/>
          <dgm:constr type="w" for="ch" forName="Child2" refType="w" fact="0.1982"/>
          <dgm:constr type="h" for="ch" forName="Child2" refType="h" fact="0.3479"/>
          <dgm:constr type="l" for="ch" forName="Child3" refType="w" fact="0.8018"/>
          <dgm:constr type="t" for="ch" forName="Child3" refType="h" fact="0.6312"/>
          <dgm:constr type="w" for="ch" forName="Child3" refType="w" fact="0.1982"/>
          <dgm:constr type="h" for="ch" forName="Child3" refType="h" fact="0.3479"/>
          <dgm:constr type="l" for="ch" forName="Accent12" refType="w" fact="0.7459"/>
          <dgm:constr type="t" for="ch" forName="Accent12" refType="h" fact="0.619"/>
          <dgm:constr type="w" for="ch" forName="Accent12" refType="w" fact="0.0393"/>
          <dgm:constr type="h" for="ch" forName="Accent12" refType="h" fact="0.069"/>
          <dgm:constr type="l" for="ch" forName="Accent4" refType="w" fact="0.5021"/>
          <dgm:constr type="t" for="ch" forName="Accent4" refType="h" fact="0.9048"/>
          <dgm:constr type="w" for="ch" forName="Accent4" refType="w" fact="0.0542"/>
          <dgm:constr type="h" for="ch" forName="Accent4" refType="h" fact="0.0952"/>
          <dgm:constr type="l" for="ch" forName="Accent10" refType="w" fact="0"/>
          <dgm:constr type="t" for="ch" forName="Accent10" refType="h" fact="0.8482"/>
          <dgm:constr type="w" for="ch" forName="Accent10" refType="w" fact="0.0393"/>
          <dgm:constr type="h" for="ch" forName="Accent10" refType="h" fact="0.069"/>
          <dgm:constr type="l" for="ch" forName="Accent11" refType="w" fact="0.3916"/>
          <dgm:constr type="t" for="ch" forName="Accent11" refType="h" fact="0.75"/>
          <dgm:constr type="w" for="ch" forName="Accent11" refType="w" fact="0.0393"/>
          <dgm:constr type="h" for="ch" forName="Accent11" refType="h" fact="0.069"/>
          <dgm:constr type="l" for="ch" forName="Accent7" refType="w" fact="0.3944"/>
          <dgm:constr type="t" for="ch" forName="Accent7" refType="h" fact="0.1383"/>
          <dgm:constr type="w" for="ch" forName="Accent7" refType="w" fact="0.0542"/>
          <dgm:constr type="h" for="ch" forName="Accent7" refType="h" fact="0.0952"/>
          <dgm:constr type="l" for="ch" forName="Accent5" refType="w" fact="0.3319"/>
          <dgm:constr type="t" for="ch" forName="Accent5" refType="h" fact="0.1353"/>
          <dgm:constr type="w" for="ch" forName="Accent5" refType="w" fact="0.0393"/>
          <dgm:constr type="h" for="ch" forName="Accent5" refType="h" fact="0.069"/>
          <dgm:constr type="l" for="ch" forName="Accent6" refType="w" fact="0.2082"/>
          <dgm:constr type="t" for="ch" forName="Accent6" refType="h" fact="0.53"/>
          <dgm:constr type="w" for="ch" forName="Accent6" refType="w" fact="0.0393"/>
          <dgm:constr type="h" for="ch" forName="Accent6" refType="h" fact="0.069"/>
        </dgm:constrLst>
      </dgm:if>
      <dgm:if name="Name6" axis="ch ch" ptType="node node" func="cnt" op="equ" val="4">
        <dgm:alg type="composite">
          <dgm:param type="ar" val="1.3749"/>
        </dgm:alg>
        <dgm:constrLst>
          <dgm:constr type="primFontSz" for="des" ptType="node" op="equ" val="65"/>
          <dgm:constr type="l" for="ch" forName="Parent" refType="w" fact="0.171"/>
          <dgm:constr type="t" for="ch" forName="Parent" refType="h" fact="0.0306"/>
          <dgm:constr type="w" for="ch" forName="Parent" refType="w" fact="0.4875"/>
          <dgm:constr type="h" for="ch" forName="Parent" refType="h" fact="0.6703"/>
          <dgm:constr type="l" for="ch" forName="Accent8" refType="w" fact="0.0373"/>
          <dgm:constr type="t" for="ch" forName="Accent8" refType="h" fact="0.5038"/>
          <dgm:constr type="w" for="ch" forName="Accent8" refType="w" fact="0.098"/>
          <dgm:constr type="h" for="ch" forName="Accent8" refType="h" fact="0.1348"/>
          <dgm:constr type="l" for="ch" forName="Accent1" refType="w" fact="0.4492"/>
          <dgm:constr type="t" for="ch" forName="Accent1" refType="h" fact="0"/>
          <dgm:constr type="w" for="ch" forName="Accent1" refType="w" fact="0.0542"/>
          <dgm:constr type="h" for="ch" forName="Accent1" refType="h" fact="0.0746"/>
          <dgm:constr type="l" for="ch" forName="Accent2" refType="w" fact="0.3209"/>
          <dgm:constr type="t" for="ch" forName="Accent2" refType="h" fact="0.6511"/>
          <dgm:constr type="w" for="ch" forName="Accent2" refType="w" fact="0.0393"/>
          <dgm:constr type="h" for="ch" forName="Accent2" refType="h" fact="0.054"/>
          <dgm:constr type="l" for="ch" forName="Accent3" refType="w" fact="0.6899"/>
          <dgm:constr type="t" for="ch" forName="Accent3" refType="h" fact="0.3026"/>
          <dgm:constr type="w" for="ch" forName="Accent3" refType="w" fact="0.0393"/>
          <dgm:constr type="h" for="ch" forName="Accent3" refType="h" fact="0.054"/>
          <dgm:constr type="l" for="ch" forName="Accent9" refType="w" fact="0.6201"/>
          <dgm:constr type="t" for="ch" forName="Accent9" refType="h" fact="0.2115"/>
          <dgm:constr type="w" for="ch" forName="Accent9" refType="w" fact="0.0542"/>
          <dgm:constr type="h" for="ch" forName="Accent9" refType="h" fact="0.0746"/>
          <dgm:constr type="l" for="ch" forName="Child1" refType="w" fact="0.0186"/>
          <dgm:constr type="t" for="ch" forName="Child1" refType="h" fact="0.1515"/>
          <dgm:constr type="w" for="ch" forName="Child1" refType="w" fact="0.1982"/>
          <dgm:constr type="h" for="ch" forName="Child1" refType="h" fact="0.2725"/>
          <dgm:constr type="l" for="ch" forName="Child2" refType="w" fact="0.7086"/>
          <dgm:constr type="t" for="ch" forName="Child2" refType="h" fact="0.0233"/>
          <dgm:constr type="w" for="ch" forName="Child2" refType="w" fact="0.1982"/>
          <dgm:constr type="h" for="ch" forName="Child2" refType="h" fact="0.2725"/>
          <dgm:constr type="l" for="ch" forName="Child3" refType="w" fact="0.8018"/>
          <dgm:constr type="t" for="ch" forName="Child3" refType="h" fact="0.4943"/>
          <dgm:constr type="w" for="ch" forName="Child3" refType="w" fact="0.1982"/>
          <dgm:constr type="h" for="ch" forName="Child3" refType="h" fact="0.2725"/>
          <dgm:constr type="l" for="ch" forName="Accent12" refType="w" fact="0.7459"/>
          <dgm:constr type="t" for="ch" forName="Accent12" refType="h" fact="0.4848"/>
          <dgm:constr type="w" for="ch" forName="Accent12" refType="w" fact="0.0393"/>
          <dgm:constr type="h" for="ch" forName="Accent12" refType="h" fact="0.054"/>
          <dgm:constr type="l" for="ch" forName="Accent4" refType="w" fact="0.5021"/>
          <dgm:constr type="t" for="ch" forName="Accent4" refType="h" fact="0.7085"/>
          <dgm:constr type="w" for="ch" forName="Accent4" refType="w" fact="0.0542"/>
          <dgm:constr type="h" for="ch" forName="Accent4" refType="h" fact="0.0746"/>
          <dgm:constr type="l" for="ch" forName="Accent10" refType="w" fact="0"/>
          <dgm:constr type="t" for="ch" forName="Accent10" refType="h" fact="0.6642"/>
          <dgm:constr type="w" for="ch" forName="Accent10" refType="w" fact="0.0393"/>
          <dgm:constr type="h" for="ch" forName="Accent10" refType="h" fact="0.054"/>
          <dgm:constr type="l" for="ch" forName="Accent11" refType="w" fact="0.3916"/>
          <dgm:constr type="t" for="ch" forName="Accent11" refType="h" fact="0.5873"/>
          <dgm:constr type="w" for="ch" forName="Accent11" refType="w" fact="0.0393"/>
          <dgm:constr type="h" for="ch" forName="Accent11" refType="h" fact="0.054"/>
          <dgm:constr type="l" for="ch" forName="Accent7" refType="w" fact="0.3944"/>
          <dgm:constr type="t" for="ch" forName="Accent7" refType="h" fact="0.1083"/>
          <dgm:constr type="w" for="ch" forName="Accent7" refType="w" fact="0.0542"/>
          <dgm:constr type="h" for="ch" forName="Accent7" refType="h" fact="0.0746"/>
          <dgm:constr type="l" for="ch" forName="Accent5" refType="w" fact="0.3319"/>
          <dgm:constr type="t" for="ch" forName="Accent5" refType="h" fact="0.1059"/>
          <dgm:constr type="w" for="ch" forName="Accent5" refType="w" fact="0.0393"/>
          <dgm:constr type="h" for="ch" forName="Accent5" refType="h" fact="0.054"/>
          <dgm:constr type="l" for="ch" forName="Accent6" refType="w" fact="0.2082"/>
          <dgm:constr type="t" for="ch" forName="Accent6" refType="h" fact="0.4151"/>
          <dgm:constr type="w" for="ch" forName="Accent6" refType="w" fact="0.0393"/>
          <dgm:constr type="h" for="ch" forName="Accent6" refType="h" fact="0.054"/>
          <dgm:constr type="l" for="ch" forName="Child4" refType="w" fact="0.2329"/>
          <dgm:constr type="t" for="ch" forName="Child4" refType="h" fact="0.7275"/>
          <dgm:constr type="w" for="ch" forName="Child4" refType="w" fact="0.1982"/>
          <dgm:constr type="h" for="ch" forName="Child4" refType="h" fact="0.2725"/>
          <dgm:constr type="l" for="ch" forName="Accent13" refType="w" fact="0.4099"/>
          <dgm:constr type="t" for="ch" forName="Accent13" refType="h" fact="0.7183"/>
          <dgm:constr type="w" for="ch" forName="Accent13" refType="w" fact="0.0393"/>
          <dgm:constr type="h" for="ch" forName="Accent13" refType="h" fact="0.054"/>
        </dgm:constrLst>
      </dgm:if>
      <dgm:else name="Name7">
        <dgm:alg type="composite">
          <dgm:param type="ar" val="1.1477"/>
        </dgm:alg>
        <dgm:constrLst>
          <dgm:constr type="primFontSz" for="des" ptType="node" op="equ" val="65"/>
          <dgm:constr type="l" for="ch" forName="Parent" refType="w" fact="0.171"/>
          <dgm:constr type="t" for="ch" forName="Parent" refType="h" fact="0.1907"/>
          <dgm:constr type="w" for="ch" forName="Parent" refType="w" fact="0.4875"/>
          <dgm:constr type="h" for="ch" forName="Parent" refType="h" fact="0.5596"/>
          <dgm:constr type="l" for="ch" forName="Accent8" refType="w" fact="0.0373"/>
          <dgm:constr type="t" for="ch" forName="Accent8" refType="h" fact="0.5858"/>
          <dgm:constr type="w" for="ch" forName="Accent8" refType="w" fact="0.098"/>
          <dgm:constr type="h" for="ch" forName="Accent8" refType="h" fact="0.1125"/>
          <dgm:constr type="l" for="ch" forName="Accent1" refType="w" fact="0.4492"/>
          <dgm:constr type="t" for="ch" forName="Accent1" refType="h" fact="0.1652"/>
          <dgm:constr type="w" for="ch" forName="Accent1" refType="w" fact="0.0542"/>
          <dgm:constr type="h" for="ch" forName="Accent1" refType="h" fact="0.0623"/>
          <dgm:constr type="l" for="ch" forName="Accent2" refType="w" fact="0.3209"/>
          <dgm:constr type="t" for="ch" forName="Accent2" refType="h" fact="0.7087"/>
          <dgm:constr type="w" for="ch" forName="Accent2" refType="w" fact="0.0393"/>
          <dgm:constr type="h" for="ch" forName="Accent2" refType="h" fact="0.0451"/>
          <dgm:constr type="l" for="ch" forName="Accent3" refType="w" fact="0.6899"/>
          <dgm:constr type="t" for="ch" forName="Accent3" refType="h" fact="0.4178"/>
          <dgm:constr type="w" for="ch" forName="Accent3" refType="w" fact="0.0393"/>
          <dgm:constr type="h" for="ch" forName="Accent3" refType="h" fact="0.0451"/>
          <dgm:constr type="l" for="ch" forName="Accent9" refType="w" fact="0.6201"/>
          <dgm:constr type="t" for="ch" forName="Accent9" refType="h" fact="0.3417"/>
          <dgm:constr type="w" for="ch" forName="Accent9" refType="w" fact="0.0542"/>
          <dgm:constr type="h" for="ch" forName="Accent9" refType="h" fact="0.0623"/>
          <dgm:constr type="l" for="ch" forName="Child1" refType="w" fact="0.0186"/>
          <dgm:constr type="t" for="ch" forName="Child1" refType="h" fact="0.2917"/>
          <dgm:constr type="w" for="ch" forName="Child1" refType="w" fact="0.1982"/>
          <dgm:constr type="h" for="ch" forName="Child1" refType="h" fact="0.2275"/>
          <dgm:constr type="l" for="ch" forName="Child2" refType="w" fact="0.7086"/>
          <dgm:constr type="t" for="ch" forName="Child2" refType="h" fact="0.1847"/>
          <dgm:constr type="w" for="ch" forName="Child2" refType="w" fact="0.1982"/>
          <dgm:constr type="h" for="ch" forName="Child2" refType="h" fact="0.2275"/>
          <dgm:constr type="l" for="ch" forName="Child3" refType="w" fact="0.8018"/>
          <dgm:constr type="t" for="ch" forName="Child3" refType="h" fact="0.5778"/>
          <dgm:constr type="w" for="ch" forName="Child3" refType="w" fact="0.1982"/>
          <dgm:constr type="h" for="ch" forName="Child3" refType="h" fact="0.2275"/>
          <dgm:constr type="l" for="ch" forName="Accent12" refType="w" fact="0.7459"/>
          <dgm:constr type="t" for="ch" forName="Accent12" refType="h" fact="0.5699"/>
          <dgm:constr type="w" for="ch" forName="Accent12" refType="w" fact="0.0393"/>
          <dgm:constr type="h" for="ch" forName="Accent12" refType="h" fact="0.0451"/>
          <dgm:constr type="l" for="ch" forName="Accent4" refType="w" fact="0.5021"/>
          <dgm:constr type="t" for="ch" forName="Accent4" refType="h" fact="0.7567"/>
          <dgm:constr type="w" for="ch" forName="Accent4" refType="w" fact="0.0542"/>
          <dgm:constr type="h" for="ch" forName="Accent4" refType="h" fact="0.0623"/>
          <dgm:constr type="l" for="ch" forName="Accent10" refType="w" fact="0"/>
          <dgm:constr type="t" for="ch" forName="Accent10" refType="h" fact="0.7197"/>
          <dgm:constr type="w" for="ch" forName="Accent10" refType="w" fact="0.0393"/>
          <dgm:constr type="h" for="ch" forName="Accent10" refType="h" fact="0.0451"/>
          <dgm:constr type="l" for="ch" forName="Accent11" refType="w" fact="0.3916"/>
          <dgm:constr type="t" for="ch" forName="Accent11" refType="h" fact="0.6555"/>
          <dgm:constr type="w" for="ch" forName="Accent11" refType="w" fact="0.0393"/>
          <dgm:constr type="h" for="ch" forName="Accent11" refType="h" fact="0.0451"/>
          <dgm:constr type="l" for="ch" forName="Accent7" refType="w" fact="0.3944"/>
          <dgm:constr type="t" for="ch" forName="Accent7" refType="h" fact="0.2556"/>
          <dgm:constr type="w" for="ch" forName="Accent7" refType="w" fact="0.0542"/>
          <dgm:constr type="h" for="ch" forName="Accent7" refType="h" fact="0.0623"/>
          <dgm:constr type="l" for="ch" forName="Accent5" refType="w" fact="0.3319"/>
          <dgm:constr type="t" for="ch" forName="Accent5" refType="h" fact="0.2536"/>
          <dgm:constr type="w" for="ch" forName="Accent5" refType="w" fact="0.0393"/>
          <dgm:constr type="h" for="ch" forName="Accent5" refType="h" fact="0.0451"/>
          <dgm:constr type="l" for="ch" forName="Accent6" refType="w" fact="0.2082"/>
          <dgm:constr type="t" for="ch" forName="Accent6" refType="h" fact="0.5117"/>
          <dgm:constr type="w" for="ch" forName="Accent6" refType="w" fact="0.0393"/>
          <dgm:constr type="h" for="ch" forName="Accent6" refType="h" fact="0.0451"/>
          <dgm:constr type="l" for="ch" forName="Child5" refType="w" fact="0.4219"/>
          <dgm:constr type="t" for="ch" forName="Child5" refType="h" fact="0"/>
          <dgm:constr type="w" for="ch" forName="Child5" refType="w" fact="0.1982"/>
          <dgm:constr type="h" for="ch" forName="Child5" refType="h" fact="0.2275"/>
          <dgm:constr type="l" for="ch" forName="Child4" refType="w" fact="0.2329"/>
          <dgm:constr type="t" for="ch" forName="Child4" refType="h" fact="0.7725"/>
          <dgm:constr type="w" for="ch" forName="Child4" refType="w" fact="0.1982"/>
          <dgm:constr type="h" for="ch" forName="Child4" refType="h" fact="0.2275"/>
          <dgm:constr type="l" for="ch" forName="Accent15" refType="w" fact="0.1775"/>
          <dgm:constr type="t" for="ch" forName="Accent15" refType="h" fact="0.2466"/>
          <dgm:constr type="w" for="ch" forName="Accent15" refType="w" fact="0.0393"/>
          <dgm:constr type="h" for="ch" forName="Accent15" refType="h" fact="0.0451"/>
          <dgm:constr type="l" for="ch" forName="Accent16" refType="w" fact="0.6351"/>
          <dgm:constr type="t" for="ch" forName="Accent16" refType="h" fact="0.056"/>
          <dgm:constr type="w" for="ch" forName="Accent16" refType="w" fact="0.0393"/>
          <dgm:constr type="h" for="ch" forName="Accent16" refType="h" fact="0.0451"/>
          <dgm:constr type="l" for="ch" forName="Accent13" refType="w" fact="0.4099"/>
          <dgm:constr type="t" for="ch" forName="Accent13" refType="h" fact="0.7648"/>
          <dgm:constr type="w" for="ch" forName="Accent13" refType="w" fact="0.0393"/>
          <dgm:constr type="h" for="ch" forName="Accent13" refType="h" fact="0.0451"/>
        </dgm:constrLst>
      </dgm:else>
    </dgm:choose>
    <dgm:forEach name="wrapper" axis="self" ptType="parTrans">
      <dgm:forEach name="accentRepeat1" axis="self">
        <dgm:layoutNode name="AccentHold1" styleLbl="node1">
          <dgm:alg type="sp"/>
          <dgm:shape xmlns:r="http://schemas.openxmlformats.org/officeDocument/2006/relationships" type="ellipse" r:blip="">
            <dgm:adjLst/>
          </dgm:shape>
          <dgm:presOf/>
        </dgm:layoutNode>
      </dgm:forEach>
      <dgm:forEach name="accentRepeat2" axis="self">
        <dgm:layoutNode name="AccentHold2" styleLbl="node1">
          <dgm:alg type="sp"/>
          <dgm:shape xmlns:r="http://schemas.openxmlformats.org/officeDocument/2006/relationships" type="ellipse" r:blip="">
            <dgm:adjLst/>
          </dgm:shape>
          <dgm:presOf/>
        </dgm:layoutNode>
      </dgm:forEach>
      <dgm:forEach name="accentRepeat3" axis="self">
        <dgm:layoutNode name="AccentHold3" styleLbl="node1">
          <dgm:alg type="sp"/>
          <dgm:shape xmlns:r="http://schemas.openxmlformats.org/officeDocument/2006/relationships" type="ellipse" r:blip="">
            <dgm:adjLst/>
          </dgm:shape>
          <dgm:presOf/>
        </dgm:layoutNode>
      </dgm:forEach>
    </dgm:forEach>
    <dgm:forEach name="Name8" axis="ch" ptType="node" cnt="1">
      <dgm:layoutNode name="Parent" styleLbl="node0">
        <dgm:varLst>
          <dgm:chMax val="5"/>
          <dgm:chPref val="5"/>
        </dgm:varLst>
        <dgm:alg type="tx"/>
        <dgm:shape xmlns:r="http://schemas.openxmlformats.org/officeDocument/2006/relationships" type="ellipse"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9">
        <dgm:if name="Name10" axis="ch" ptType="node" func="cnt" op="lte" val="4">
          <dgm:layoutNode name="Accent1" styleLbl="node1">
            <dgm:alg type="sp"/>
            <dgm:shape xmlns:r="http://schemas.openxmlformats.org/officeDocument/2006/relationships" type="ellipse" r:blip="">
              <dgm:adjLst/>
            </dgm:shape>
            <dgm:presOf/>
            <dgm:constrLst/>
          </dgm:layoutNode>
        </dgm:if>
        <dgm:else name="Name11"/>
      </dgm:choose>
      <dgm:layoutNode name="Accent2" styleLbl="node1">
        <dgm:alg type="sp"/>
        <dgm:shape xmlns:r="http://schemas.openxmlformats.org/officeDocument/2006/relationships" type="ellipse" r:blip="">
          <dgm:adjLst/>
        </dgm:shape>
        <dgm:presOf/>
        <dgm:constrLst/>
      </dgm:layoutNode>
      <dgm:layoutNode name="Accent3" styleLbl="node1">
        <dgm:alg type="sp"/>
        <dgm:shape xmlns:r="http://schemas.openxmlformats.org/officeDocument/2006/relationships" type="ellipse" r:blip="">
          <dgm:adjLst/>
        </dgm:shape>
        <dgm:presOf/>
        <dgm:constrLst/>
      </dgm:layoutNode>
      <dgm:layoutNode name="Accent4" styleLbl="node1">
        <dgm:alg type="sp"/>
        <dgm:shape xmlns:r="http://schemas.openxmlformats.org/officeDocument/2006/relationships" type="ellipse" r:blip="">
          <dgm:adjLst/>
        </dgm:shape>
        <dgm:presOf/>
        <dgm:constrLst/>
      </dgm:layoutNode>
      <dgm:layoutNode name="Accent5" styleLbl="node1">
        <dgm:alg type="sp"/>
        <dgm:shape xmlns:r="http://schemas.openxmlformats.org/officeDocument/2006/relationships" type="ellipse" r:blip="">
          <dgm:adjLst/>
        </dgm:shape>
        <dgm:presOf/>
        <dgm:constrLst/>
      </dgm:layoutNode>
      <dgm:layoutNode name="Accent6" styleLbl="node1">
        <dgm:alg type="sp"/>
        <dgm:shape xmlns:r="http://schemas.openxmlformats.org/officeDocument/2006/relationships" type="ellipse" r:blip="">
          <dgm:adjLst/>
        </dgm:shape>
        <dgm:presOf/>
        <dgm:constrLst/>
      </dgm:layoutNode>
    </dgm:forEach>
    <dgm:forEach name="Name12" axis="ch ch" ptType="node node" st="1 1" cnt="1 1">
      <dgm:layoutNode name="Child1" styleLbl="node1">
        <dgm:varLst>
          <dgm:chMax val="0"/>
          <dgm:chPref val="0"/>
        </dgm:varLst>
        <dgm:alg type="tx">
          <dgm:param type="shpTxLTRAlignCh" val="ctr"/>
          <dgm:param type="txAnchorVertCh" val="mid"/>
        </dgm:alg>
        <dgm:shape xmlns:r="http://schemas.openxmlformats.org/officeDocument/2006/relationships" type="ellipse"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7">
        <dgm:alg type="sp"/>
        <dgm:shape xmlns:r="http://schemas.openxmlformats.org/officeDocument/2006/relationships" r:blip="">
          <dgm:adjLst/>
        </dgm:shape>
        <dgm:presOf/>
        <dgm:constrLst/>
        <dgm:forEach name="Name13" ref="accentRepeat1"/>
      </dgm:layoutNode>
      <dgm:layoutNode name="Accent8">
        <dgm:alg type="sp"/>
        <dgm:shape xmlns:r="http://schemas.openxmlformats.org/officeDocument/2006/relationships" r:blip="">
          <dgm:adjLst/>
        </dgm:shape>
        <dgm:presOf/>
        <dgm:constrLst/>
        <dgm:forEach name="Name14" ref="accentRepeat2"/>
      </dgm:layoutNode>
    </dgm:forEach>
    <dgm:forEach name="Name15" axis="ch ch" ptType="node node" st="1 2" cnt="1 1">
      <dgm:layoutNode name="Child2" styleLbl="node1">
        <dgm:varLst>
          <dgm:chMax val="0"/>
          <dgm:chPref val="0"/>
        </dgm:varLst>
        <dgm:alg type="tx">
          <dgm:param type="shpTxLTRAlignCh" val="ctr"/>
          <dgm:param type="txAnchorVertCh" val="mid"/>
        </dgm:alg>
        <dgm:shape xmlns:r="http://schemas.openxmlformats.org/officeDocument/2006/relationships" type="ellipse"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9">
        <dgm:alg type="sp"/>
        <dgm:shape xmlns:r="http://schemas.openxmlformats.org/officeDocument/2006/relationships" r:blip="">
          <dgm:adjLst/>
        </dgm:shape>
        <dgm:presOf/>
        <dgm:constrLst/>
        <dgm:forEach name="Name16" ref="accentRepeat1"/>
      </dgm:layoutNode>
      <dgm:layoutNode name="Accent10">
        <dgm:alg type="sp"/>
        <dgm:shape xmlns:r="http://schemas.openxmlformats.org/officeDocument/2006/relationships" r:blip="">
          <dgm:adjLst/>
        </dgm:shape>
        <dgm:presOf/>
        <dgm:constrLst/>
        <dgm:forEach name="Name17" ref="accentRepeat2"/>
      </dgm:layoutNode>
      <dgm:layoutNode name="Accent11">
        <dgm:alg type="sp"/>
        <dgm:shape xmlns:r="http://schemas.openxmlformats.org/officeDocument/2006/relationships" r:blip="">
          <dgm:adjLst/>
        </dgm:shape>
        <dgm:presOf/>
        <dgm:constrLst/>
        <dgm:forEach name="Name18" ref="accentRepeat3"/>
      </dgm:layoutNode>
    </dgm:forEach>
    <dgm:forEach name="Name19" axis="ch ch" ptType="node node" st="1 3" cnt="1 1">
      <dgm:layoutNode name="Child3" styleLbl="node1">
        <dgm:varLst>
          <dgm:chMax val="0"/>
          <dgm:chPref val="0"/>
        </dgm:varLst>
        <dgm:alg type="tx">
          <dgm:param type="shpTxLTRAlignCh" val="ctr"/>
          <dgm:param type="txAnchorVertCh" val="mid"/>
        </dgm:alg>
        <dgm:shape xmlns:r="http://schemas.openxmlformats.org/officeDocument/2006/relationships" type="ellipse"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12">
        <dgm:alg type="sp"/>
        <dgm:shape xmlns:r="http://schemas.openxmlformats.org/officeDocument/2006/relationships" r:blip="">
          <dgm:adjLst/>
        </dgm:shape>
        <dgm:presOf/>
        <dgm:constrLst/>
        <dgm:forEach name="Name20" ref="accentRepeat1"/>
      </dgm:layoutNode>
    </dgm:forEach>
    <dgm:forEach name="Name21" axis="ch ch" ptType="node node" st="1 4" cnt="1 1">
      <dgm:layoutNode name="Child4" styleLbl="node1">
        <dgm:varLst>
          <dgm:chMax val="0"/>
          <dgm:chPref val="0"/>
        </dgm:varLst>
        <dgm:alg type="tx">
          <dgm:param type="shpTxLTRAlignCh" val="ctr"/>
          <dgm:param type="txAnchorVertCh" val="mid"/>
        </dgm:alg>
        <dgm:shape xmlns:r="http://schemas.openxmlformats.org/officeDocument/2006/relationships" type="ellipse"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13">
        <dgm:alg type="sp"/>
        <dgm:shape xmlns:r="http://schemas.openxmlformats.org/officeDocument/2006/relationships" r:blip="">
          <dgm:adjLst/>
        </dgm:shape>
        <dgm:presOf/>
        <dgm:constrLst/>
        <dgm:forEach name="Name22" ref="accentRepeat1"/>
      </dgm:layoutNode>
    </dgm:forEach>
    <dgm:forEach name="Name23" axis="ch ch" ptType="node node" st="1 5" cnt="1 1">
      <dgm:layoutNode name="Child5" styleLbl="node1">
        <dgm:varLst>
          <dgm:chMax val="0"/>
          <dgm:chPref val="0"/>
        </dgm:varLst>
        <dgm:alg type="tx">
          <dgm:param type="shpTxLTRAlignCh" val="ctr"/>
          <dgm:param type="txAnchorVertCh" val="mid"/>
        </dgm:alg>
        <dgm:shape xmlns:r="http://schemas.openxmlformats.org/officeDocument/2006/relationships" type="ellipse"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15">
        <dgm:alg type="sp"/>
        <dgm:shape xmlns:r="http://schemas.openxmlformats.org/officeDocument/2006/relationships" r:blip="">
          <dgm:adjLst/>
        </dgm:shape>
        <dgm:presOf/>
        <dgm:constrLst/>
        <dgm:forEach name="Name24" ref="accentRepeat2"/>
      </dgm:layoutNode>
      <dgm:layoutNode name="Accent16">
        <dgm:alg type="sp"/>
        <dgm:shape xmlns:r="http://schemas.openxmlformats.org/officeDocument/2006/relationships" r:blip="">
          <dgm:adjLst/>
        </dgm:shape>
        <dgm:presOf/>
        <dgm:constrLst/>
        <dgm:forEach name="Name25" ref="accentRepeat3"/>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a:latin typeface="+mn-lt"/>
                <a:ea typeface="+mn-ea"/>
              </a:defRPr>
            </a:lvl1pPr>
          </a:lstStyle>
          <a:p>
            <a:pPr>
              <a:defRPr/>
            </a:pPr>
            <a:endParaRPr lang="en-US"/>
          </a:p>
        </p:txBody>
      </p:sp>
      <p:sp>
        <p:nvSpPr>
          <p:cNvPr id="3" name="2 Marcador de fecha"/>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eaLnBrk="1" hangingPunct="1">
              <a:defRPr sz="1200" smtClean="0">
                <a:latin typeface="Calibri" panose="020F0502020204030204" pitchFamily="34" charset="0"/>
              </a:defRPr>
            </a:lvl1pPr>
          </a:lstStyle>
          <a:p>
            <a:pPr>
              <a:defRPr/>
            </a:pPr>
            <a:fld id="{B507BBDE-FC66-4AC5-8779-2F9CCFD7C268}" type="datetimeFigureOut">
              <a:rPr lang="en-US" altLang="es-MX"/>
              <a:pPr>
                <a:defRPr/>
              </a:pPr>
              <a:t>20/08/15</a:t>
            </a:fld>
            <a:endParaRPr lang="en-US" altLang="es-MX"/>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4 Marcador de notas"/>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es-ES" altLang="es-MX" noProof="0" smtClean="0"/>
              <a:t>Haga clic para modificar el estilo de texto del patrón</a:t>
            </a:r>
          </a:p>
          <a:p>
            <a:pPr lvl="1"/>
            <a:r>
              <a:rPr lang="es-ES" altLang="es-MX" noProof="0" smtClean="0"/>
              <a:t>Segundo nivel</a:t>
            </a:r>
          </a:p>
          <a:p>
            <a:pPr lvl="2"/>
            <a:r>
              <a:rPr lang="es-ES" altLang="es-MX" noProof="0" smtClean="0"/>
              <a:t>Tercer nivel</a:t>
            </a:r>
          </a:p>
          <a:p>
            <a:pPr lvl="3"/>
            <a:r>
              <a:rPr lang="es-ES" altLang="es-MX" noProof="0" smtClean="0"/>
              <a:t>Cuarto nivel</a:t>
            </a:r>
          </a:p>
          <a:p>
            <a:pPr lvl="4"/>
            <a:r>
              <a:rPr lang="es-ES" altLang="es-MX" noProof="0" smtClean="0"/>
              <a:t>Quinto nivel</a:t>
            </a:r>
            <a:endParaRPr lang="en-US" altLang="es-MX" noProof="0" smtClean="0"/>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ea typeface="+mn-ea"/>
              </a:defRPr>
            </a:lvl1pPr>
          </a:lstStyle>
          <a:p>
            <a:pPr>
              <a:defRPr/>
            </a:pPr>
            <a:endParaRPr lang="en-US"/>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smtClean="0">
                <a:latin typeface="Calibri" panose="020F0502020204030204" pitchFamily="34" charset="0"/>
              </a:defRPr>
            </a:lvl1pPr>
          </a:lstStyle>
          <a:p>
            <a:pPr>
              <a:defRPr/>
            </a:pPr>
            <a:fld id="{52E1A810-B5DA-4139-9EB5-A387B31522DD}" type="slidenum">
              <a:rPr lang="en-US" altLang="es-MX"/>
              <a:pPr>
                <a:defRPr/>
              </a:pPr>
              <a:t>‹Nr.›</a:t>
            </a:fld>
            <a:endParaRPr lang="en-US" altLang="es-MX"/>
          </a:p>
        </p:txBody>
      </p:sp>
    </p:spTree>
    <p:extLst>
      <p:ext uri="{BB962C8B-B14F-4D97-AF65-F5344CB8AC3E}">
        <p14:creationId xmlns:p14="http://schemas.microsoft.com/office/powerpoint/2010/main" val="385902761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S PGothic" panose="020B0600070205080204" pitchFamily="34" charset="-128"/>
        <a:cs typeface="+mn-cs"/>
      </a:defRPr>
    </a:lvl1pPr>
    <a:lvl2pPr marL="457200" algn="l" rtl="0" eaLnBrk="0" fontAlgn="base" hangingPunct="0">
      <a:spcBef>
        <a:spcPct val="30000"/>
      </a:spcBef>
      <a:spcAft>
        <a:spcPct val="0"/>
      </a:spcAft>
      <a:defRPr sz="1200" kern="1200">
        <a:solidFill>
          <a:schemeClr val="tx1"/>
        </a:solidFill>
        <a:latin typeface="+mn-lt"/>
        <a:ea typeface="MS PGothic" panose="020B0600070205080204" pitchFamily="34" charset="-128"/>
        <a:cs typeface="+mn-cs"/>
      </a:defRPr>
    </a:lvl2pPr>
    <a:lvl3pPr marL="914400" algn="l" rtl="0" eaLnBrk="0" fontAlgn="base" hangingPunct="0">
      <a:spcBef>
        <a:spcPct val="30000"/>
      </a:spcBef>
      <a:spcAft>
        <a:spcPct val="0"/>
      </a:spcAft>
      <a:defRPr sz="1200" kern="1200">
        <a:solidFill>
          <a:schemeClr val="tx1"/>
        </a:solidFill>
        <a:latin typeface="+mn-lt"/>
        <a:ea typeface="MS PGothic" panose="020B0600070205080204" pitchFamily="34" charset="-128"/>
        <a:cs typeface="+mn-cs"/>
      </a:defRPr>
    </a:lvl3pPr>
    <a:lvl4pPr marL="1371600" algn="l" rtl="0" eaLnBrk="0" fontAlgn="base" hangingPunct="0">
      <a:spcBef>
        <a:spcPct val="30000"/>
      </a:spcBef>
      <a:spcAft>
        <a:spcPct val="0"/>
      </a:spcAft>
      <a:defRPr sz="1200" kern="1200">
        <a:solidFill>
          <a:schemeClr val="tx1"/>
        </a:solidFill>
        <a:latin typeface="+mn-lt"/>
        <a:ea typeface="MS PGothic" panose="020B0600070205080204" pitchFamily="34" charset="-128"/>
        <a:cs typeface="+mn-cs"/>
      </a:defRPr>
    </a:lvl4pPr>
    <a:lvl5pPr marL="1828800" algn="l" rtl="0" eaLnBrk="0" fontAlgn="base" hangingPunct="0">
      <a:spcBef>
        <a:spcPct val="30000"/>
      </a:spcBef>
      <a:spcAft>
        <a:spcPct val="0"/>
      </a:spcAft>
      <a:defRPr sz="1200" kern="1200">
        <a:solidFill>
          <a:schemeClr val="tx1"/>
        </a:solidFill>
        <a:latin typeface="+mn-lt"/>
        <a:ea typeface="MS PGothic" panose="020B0600070205080204" pitchFamily="34"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9.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Marcador de imagen de diapositiv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71" name="Marcador de nota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es-ES" altLang="es-MX" smtClean="0"/>
          </a:p>
        </p:txBody>
      </p:sp>
      <p:sp>
        <p:nvSpPr>
          <p:cNvPr id="7172" name="Marcador de número de diapositiv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Light" panose="020F0302020204030204" pitchFamily="34" charset="0"/>
                <a:ea typeface="MS PGothic" panose="020B0600070205080204" pitchFamily="34" charset="-128"/>
              </a:defRPr>
            </a:lvl1pPr>
            <a:lvl2pPr marL="742950" indent="-285750">
              <a:defRPr>
                <a:solidFill>
                  <a:schemeClr val="tx1"/>
                </a:solidFill>
                <a:latin typeface="Calibri Light" panose="020F0302020204030204" pitchFamily="34" charset="0"/>
                <a:ea typeface="MS PGothic" panose="020B0600070205080204" pitchFamily="34" charset="-128"/>
              </a:defRPr>
            </a:lvl2pPr>
            <a:lvl3pPr marL="1143000" indent="-228600">
              <a:defRPr>
                <a:solidFill>
                  <a:schemeClr val="tx1"/>
                </a:solidFill>
                <a:latin typeface="Calibri Light" panose="020F0302020204030204" pitchFamily="34" charset="0"/>
                <a:ea typeface="MS PGothic" panose="020B0600070205080204" pitchFamily="34" charset="-128"/>
              </a:defRPr>
            </a:lvl3pPr>
            <a:lvl4pPr marL="1600200" indent="-228600">
              <a:defRPr>
                <a:solidFill>
                  <a:schemeClr val="tx1"/>
                </a:solidFill>
                <a:latin typeface="Calibri Light" panose="020F0302020204030204" pitchFamily="34" charset="0"/>
                <a:ea typeface="MS PGothic" panose="020B0600070205080204" pitchFamily="34" charset="-128"/>
              </a:defRPr>
            </a:lvl4pPr>
            <a:lvl5pPr marL="2057400" indent="-228600">
              <a:defRPr>
                <a:solidFill>
                  <a:schemeClr val="tx1"/>
                </a:solidFill>
                <a:latin typeface="Calibri Light" panose="020F03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Light" panose="020F03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Light" panose="020F03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Light" panose="020F03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Light" panose="020F0302020204030204" pitchFamily="34" charset="0"/>
                <a:ea typeface="MS PGothic" panose="020B0600070205080204" pitchFamily="34" charset="-128"/>
              </a:defRPr>
            </a:lvl9pPr>
          </a:lstStyle>
          <a:p>
            <a:fld id="{73C95BF2-4781-4618-AD98-6F8BDE3CB24A}" type="slidenum">
              <a:rPr lang="en-US" altLang="es-MX">
                <a:latin typeface="Calibri" panose="020F0502020204030204" pitchFamily="34" charset="0"/>
              </a:rPr>
              <a:pPr/>
              <a:t>1</a:t>
            </a:fld>
            <a:endParaRPr lang="en-US" altLang="es-MX">
              <a:latin typeface="Calibri" panose="020F0502020204030204" pitchFamily="34" charset="0"/>
            </a:endParaRPr>
          </a:p>
        </p:txBody>
      </p:sp>
    </p:spTree>
    <p:extLst>
      <p:ext uri="{BB962C8B-B14F-4D97-AF65-F5344CB8AC3E}">
        <p14:creationId xmlns:p14="http://schemas.microsoft.com/office/powerpoint/2010/main" val="126300533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Marcador de imagen de diapositiv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555" name="Marcador de nota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es-ES" altLang="es-MX" smtClean="0"/>
          </a:p>
        </p:txBody>
      </p:sp>
      <p:sp>
        <p:nvSpPr>
          <p:cNvPr id="23556" name="Marcador de número de diapositiv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Light" panose="020F0302020204030204" pitchFamily="34" charset="0"/>
                <a:ea typeface="MS PGothic" panose="020B0600070205080204" pitchFamily="34" charset="-128"/>
              </a:defRPr>
            </a:lvl1pPr>
            <a:lvl2pPr marL="742950" indent="-285750">
              <a:defRPr>
                <a:solidFill>
                  <a:schemeClr val="tx1"/>
                </a:solidFill>
                <a:latin typeface="Calibri Light" panose="020F0302020204030204" pitchFamily="34" charset="0"/>
                <a:ea typeface="MS PGothic" panose="020B0600070205080204" pitchFamily="34" charset="-128"/>
              </a:defRPr>
            </a:lvl2pPr>
            <a:lvl3pPr marL="1143000" indent="-228600">
              <a:defRPr>
                <a:solidFill>
                  <a:schemeClr val="tx1"/>
                </a:solidFill>
                <a:latin typeface="Calibri Light" panose="020F0302020204030204" pitchFamily="34" charset="0"/>
                <a:ea typeface="MS PGothic" panose="020B0600070205080204" pitchFamily="34" charset="-128"/>
              </a:defRPr>
            </a:lvl3pPr>
            <a:lvl4pPr marL="1600200" indent="-228600">
              <a:defRPr>
                <a:solidFill>
                  <a:schemeClr val="tx1"/>
                </a:solidFill>
                <a:latin typeface="Calibri Light" panose="020F0302020204030204" pitchFamily="34" charset="0"/>
                <a:ea typeface="MS PGothic" panose="020B0600070205080204" pitchFamily="34" charset="-128"/>
              </a:defRPr>
            </a:lvl4pPr>
            <a:lvl5pPr marL="2057400" indent="-228600">
              <a:defRPr>
                <a:solidFill>
                  <a:schemeClr val="tx1"/>
                </a:solidFill>
                <a:latin typeface="Calibri Light" panose="020F03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Light" panose="020F03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Light" panose="020F03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Light" panose="020F03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Light" panose="020F0302020204030204" pitchFamily="34" charset="0"/>
                <a:ea typeface="MS PGothic" panose="020B0600070205080204" pitchFamily="34" charset="-128"/>
              </a:defRPr>
            </a:lvl9pPr>
          </a:lstStyle>
          <a:p>
            <a:fld id="{AF3889D1-6B11-4466-807D-8C519361E8E5}" type="slidenum">
              <a:rPr lang="en-US" altLang="es-MX">
                <a:latin typeface="Calibri" panose="020F0502020204030204" pitchFamily="34" charset="0"/>
              </a:rPr>
              <a:pPr/>
              <a:t>11</a:t>
            </a:fld>
            <a:endParaRPr lang="en-US" altLang="es-MX">
              <a:latin typeface="Calibri" panose="020F0502020204030204" pitchFamily="34" charset="0"/>
            </a:endParaRPr>
          </a:p>
        </p:txBody>
      </p:sp>
    </p:spTree>
    <p:extLst>
      <p:ext uri="{BB962C8B-B14F-4D97-AF65-F5344CB8AC3E}">
        <p14:creationId xmlns:p14="http://schemas.microsoft.com/office/powerpoint/2010/main" val="50233019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Marcador de imagen de diapositiv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5603" name="Marcador de nota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r>
              <a:rPr lang="es-ES" altLang="es-MX" i="1" smtClean="0"/>
              <a:t>Hiperonimia</a:t>
            </a:r>
            <a:r>
              <a:rPr lang="es-ES" altLang="es-MX" smtClean="0"/>
              <a:t>  Cuando la posibilidad de encontrar sinónimos es poca, el traductor puede elegir otra opción: el uso de un </a:t>
            </a:r>
            <a:r>
              <a:rPr lang="es-ES" altLang="es-MX" i="1" smtClean="0"/>
              <a:t>hiperónimo</a:t>
            </a:r>
            <a:r>
              <a:rPr lang="es-ES" altLang="es-MX" smtClean="0"/>
              <a:t>, que es una </a:t>
            </a:r>
            <a:r>
              <a:rPr lang="es-ES" altLang="es-ES" smtClean="0"/>
              <a:t>“</a:t>
            </a:r>
            <a:r>
              <a:rPr lang="es-ES" altLang="es-MX" smtClean="0"/>
              <a:t>palabra cuyo significado incluye el de otras</a:t>
            </a:r>
            <a:r>
              <a:rPr lang="es-ES" altLang="es-ES" smtClean="0"/>
              <a:t>”</a:t>
            </a:r>
            <a:r>
              <a:rPr lang="es-ES" altLang="es-MX" smtClean="0"/>
              <a:t>. </a:t>
            </a:r>
          </a:p>
          <a:p>
            <a:pPr eaLnBrk="1" hangingPunct="1">
              <a:spcBef>
                <a:spcPct val="0"/>
              </a:spcBef>
            </a:pPr>
            <a:r>
              <a:rPr lang="es-ES" altLang="es-MX" smtClean="0"/>
              <a:t>Entonces se traduce con una generalización, es decir, se opta por una palabra o frase cuyo significado literal en la lengua terminal es menos específico que el de su contraparte en la lengua origen. </a:t>
            </a:r>
          </a:p>
          <a:p>
            <a:pPr eaLnBrk="1" hangingPunct="1">
              <a:spcBef>
                <a:spcPct val="0"/>
              </a:spcBef>
            </a:pPr>
            <a:r>
              <a:rPr lang="es-ES" altLang="es-MX" smtClean="0"/>
              <a:t>La necesidad de generalizar puede deberse a la falta de una correspondencia lingüística más precisa o simplemente por cuestión de estilo; el inglés gusta más de descripciones detalladas. </a:t>
            </a:r>
            <a:endParaRPr lang="es-MX" altLang="es-MX" smtClean="0"/>
          </a:p>
          <a:p>
            <a:pPr eaLnBrk="1" hangingPunct="1">
              <a:spcBef>
                <a:spcPct val="0"/>
              </a:spcBef>
            </a:pPr>
            <a:endParaRPr lang="es-MX" altLang="es-MX" smtClean="0"/>
          </a:p>
        </p:txBody>
      </p:sp>
      <p:sp>
        <p:nvSpPr>
          <p:cNvPr id="25604" name="Marcador de número de diapositiv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Light" panose="020F0302020204030204" pitchFamily="34" charset="0"/>
                <a:ea typeface="MS PGothic" panose="020B0600070205080204" pitchFamily="34" charset="-128"/>
              </a:defRPr>
            </a:lvl1pPr>
            <a:lvl2pPr marL="742950" indent="-285750">
              <a:defRPr>
                <a:solidFill>
                  <a:schemeClr val="tx1"/>
                </a:solidFill>
                <a:latin typeface="Calibri Light" panose="020F0302020204030204" pitchFamily="34" charset="0"/>
                <a:ea typeface="MS PGothic" panose="020B0600070205080204" pitchFamily="34" charset="-128"/>
              </a:defRPr>
            </a:lvl2pPr>
            <a:lvl3pPr marL="1143000" indent="-228600">
              <a:defRPr>
                <a:solidFill>
                  <a:schemeClr val="tx1"/>
                </a:solidFill>
                <a:latin typeface="Calibri Light" panose="020F0302020204030204" pitchFamily="34" charset="0"/>
                <a:ea typeface="MS PGothic" panose="020B0600070205080204" pitchFamily="34" charset="-128"/>
              </a:defRPr>
            </a:lvl3pPr>
            <a:lvl4pPr marL="1600200" indent="-228600">
              <a:defRPr>
                <a:solidFill>
                  <a:schemeClr val="tx1"/>
                </a:solidFill>
                <a:latin typeface="Calibri Light" panose="020F0302020204030204" pitchFamily="34" charset="0"/>
                <a:ea typeface="MS PGothic" panose="020B0600070205080204" pitchFamily="34" charset="-128"/>
              </a:defRPr>
            </a:lvl4pPr>
            <a:lvl5pPr marL="2057400" indent="-228600">
              <a:defRPr>
                <a:solidFill>
                  <a:schemeClr val="tx1"/>
                </a:solidFill>
                <a:latin typeface="Calibri Light" panose="020F03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Light" panose="020F03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Light" panose="020F03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Light" panose="020F03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Light" panose="020F0302020204030204" pitchFamily="34" charset="0"/>
                <a:ea typeface="MS PGothic" panose="020B0600070205080204" pitchFamily="34" charset="-128"/>
              </a:defRPr>
            </a:lvl9pPr>
          </a:lstStyle>
          <a:p>
            <a:fld id="{FDF9EA6A-41A8-4F82-B6C9-A6C10A06452D}" type="slidenum">
              <a:rPr lang="en-US" altLang="es-MX">
                <a:latin typeface="Calibri" panose="020F0502020204030204" pitchFamily="34" charset="0"/>
              </a:rPr>
              <a:pPr/>
              <a:t>12</a:t>
            </a:fld>
            <a:endParaRPr lang="en-US" altLang="es-MX">
              <a:latin typeface="Calibri" panose="020F0502020204030204" pitchFamily="34" charset="0"/>
            </a:endParaRPr>
          </a:p>
        </p:txBody>
      </p:sp>
    </p:spTree>
    <p:extLst>
      <p:ext uri="{BB962C8B-B14F-4D97-AF65-F5344CB8AC3E}">
        <p14:creationId xmlns:p14="http://schemas.microsoft.com/office/powerpoint/2010/main" val="4903397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Marcador de imagen de diapositiv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7651" name="Marcador de nota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r>
              <a:rPr lang="es-ES" altLang="es-MX" i="1" dirty="0" err="1" smtClean="0"/>
              <a:t>Hiponimia</a:t>
            </a:r>
            <a:r>
              <a:rPr lang="es-ES" altLang="es-MX" dirty="0" smtClean="0"/>
              <a:t>  Otra alternativa es buscar un </a:t>
            </a:r>
            <a:r>
              <a:rPr lang="es-ES" altLang="es-MX" i="1" dirty="0" err="1" smtClean="0"/>
              <a:t>hipónimo</a:t>
            </a:r>
            <a:r>
              <a:rPr lang="es-ES" altLang="es-MX" dirty="0" smtClean="0"/>
              <a:t>, que es una frase o palabra cuyo significado está incluido en otra de mayor amplitud. Al traducir se dice que se hace una particularización porque se utiliza un término más específico que el utilizado en el texto fuente.</a:t>
            </a:r>
            <a:endParaRPr lang="es-MX" altLang="es-MX" dirty="0" smtClean="0"/>
          </a:p>
        </p:txBody>
      </p:sp>
      <p:sp>
        <p:nvSpPr>
          <p:cNvPr id="27652" name="Marcador de número de diapositiv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Light" panose="020F0302020204030204" pitchFamily="34" charset="0"/>
                <a:ea typeface="MS PGothic" panose="020B0600070205080204" pitchFamily="34" charset="-128"/>
              </a:defRPr>
            </a:lvl1pPr>
            <a:lvl2pPr marL="742950" indent="-285750">
              <a:defRPr>
                <a:solidFill>
                  <a:schemeClr val="tx1"/>
                </a:solidFill>
                <a:latin typeface="Calibri Light" panose="020F0302020204030204" pitchFamily="34" charset="0"/>
                <a:ea typeface="MS PGothic" panose="020B0600070205080204" pitchFamily="34" charset="-128"/>
              </a:defRPr>
            </a:lvl2pPr>
            <a:lvl3pPr marL="1143000" indent="-228600">
              <a:defRPr>
                <a:solidFill>
                  <a:schemeClr val="tx1"/>
                </a:solidFill>
                <a:latin typeface="Calibri Light" panose="020F0302020204030204" pitchFamily="34" charset="0"/>
                <a:ea typeface="MS PGothic" panose="020B0600070205080204" pitchFamily="34" charset="-128"/>
              </a:defRPr>
            </a:lvl3pPr>
            <a:lvl4pPr marL="1600200" indent="-228600">
              <a:defRPr>
                <a:solidFill>
                  <a:schemeClr val="tx1"/>
                </a:solidFill>
                <a:latin typeface="Calibri Light" panose="020F0302020204030204" pitchFamily="34" charset="0"/>
                <a:ea typeface="MS PGothic" panose="020B0600070205080204" pitchFamily="34" charset="-128"/>
              </a:defRPr>
            </a:lvl4pPr>
            <a:lvl5pPr marL="2057400" indent="-228600">
              <a:defRPr>
                <a:solidFill>
                  <a:schemeClr val="tx1"/>
                </a:solidFill>
                <a:latin typeface="Calibri Light" panose="020F03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Light" panose="020F03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Light" panose="020F03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Light" panose="020F03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Light" panose="020F0302020204030204" pitchFamily="34" charset="0"/>
                <a:ea typeface="MS PGothic" panose="020B0600070205080204" pitchFamily="34" charset="-128"/>
              </a:defRPr>
            </a:lvl9pPr>
          </a:lstStyle>
          <a:p>
            <a:fld id="{78D5939E-6FC0-4006-B16E-63C6DF92F12E}" type="slidenum">
              <a:rPr lang="en-US" altLang="es-MX">
                <a:latin typeface="Calibri" panose="020F0502020204030204" pitchFamily="34" charset="0"/>
              </a:rPr>
              <a:pPr/>
              <a:t>13</a:t>
            </a:fld>
            <a:endParaRPr lang="en-US" altLang="es-MX">
              <a:latin typeface="Calibri" panose="020F0502020204030204" pitchFamily="34" charset="0"/>
            </a:endParaRPr>
          </a:p>
        </p:txBody>
      </p:sp>
    </p:spTree>
    <p:extLst>
      <p:ext uri="{BB962C8B-B14F-4D97-AF65-F5344CB8AC3E}">
        <p14:creationId xmlns:p14="http://schemas.microsoft.com/office/powerpoint/2010/main" val="94671081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Marcador de imagen de diapositiv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9699" name="Marcador de nota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r>
              <a:rPr lang="es-ES" altLang="es-MX" smtClean="0"/>
              <a:t>Encontrar palabras equivalentes en dos idiomas no es fácil; por su parte, tanto la particularización (uso de la hiponimia) como la generalización ocasionan pérdidas; sin embargo, éstas pueden ser o no aceptables, como se indica a continuación:</a:t>
            </a:r>
            <a:endParaRPr lang="es-MX" altLang="es-MX" smtClean="0"/>
          </a:p>
        </p:txBody>
      </p:sp>
      <p:sp>
        <p:nvSpPr>
          <p:cNvPr id="29700" name="Marcador de número de diapositiv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Light" panose="020F0302020204030204" pitchFamily="34" charset="0"/>
                <a:ea typeface="MS PGothic" panose="020B0600070205080204" pitchFamily="34" charset="-128"/>
              </a:defRPr>
            </a:lvl1pPr>
            <a:lvl2pPr marL="742950" indent="-285750">
              <a:defRPr>
                <a:solidFill>
                  <a:schemeClr val="tx1"/>
                </a:solidFill>
                <a:latin typeface="Calibri Light" panose="020F0302020204030204" pitchFamily="34" charset="0"/>
                <a:ea typeface="MS PGothic" panose="020B0600070205080204" pitchFamily="34" charset="-128"/>
              </a:defRPr>
            </a:lvl2pPr>
            <a:lvl3pPr marL="1143000" indent="-228600">
              <a:defRPr>
                <a:solidFill>
                  <a:schemeClr val="tx1"/>
                </a:solidFill>
                <a:latin typeface="Calibri Light" panose="020F0302020204030204" pitchFamily="34" charset="0"/>
                <a:ea typeface="MS PGothic" panose="020B0600070205080204" pitchFamily="34" charset="-128"/>
              </a:defRPr>
            </a:lvl3pPr>
            <a:lvl4pPr marL="1600200" indent="-228600">
              <a:defRPr>
                <a:solidFill>
                  <a:schemeClr val="tx1"/>
                </a:solidFill>
                <a:latin typeface="Calibri Light" panose="020F0302020204030204" pitchFamily="34" charset="0"/>
                <a:ea typeface="MS PGothic" panose="020B0600070205080204" pitchFamily="34" charset="-128"/>
              </a:defRPr>
            </a:lvl4pPr>
            <a:lvl5pPr marL="2057400" indent="-228600">
              <a:defRPr>
                <a:solidFill>
                  <a:schemeClr val="tx1"/>
                </a:solidFill>
                <a:latin typeface="Calibri Light" panose="020F03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Light" panose="020F03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Light" panose="020F03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Light" panose="020F03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Light" panose="020F0302020204030204" pitchFamily="34" charset="0"/>
                <a:ea typeface="MS PGothic" panose="020B0600070205080204" pitchFamily="34" charset="-128"/>
              </a:defRPr>
            </a:lvl9pPr>
          </a:lstStyle>
          <a:p>
            <a:fld id="{F6E6D863-FA73-414E-AD21-7B85F42AB1D0}" type="slidenum">
              <a:rPr lang="en-US" altLang="es-MX">
                <a:latin typeface="Calibri" panose="020F0502020204030204" pitchFamily="34" charset="0"/>
              </a:rPr>
              <a:pPr/>
              <a:t>14</a:t>
            </a:fld>
            <a:endParaRPr lang="en-US" altLang="es-MX">
              <a:latin typeface="Calibri" panose="020F0502020204030204" pitchFamily="34" charset="0"/>
            </a:endParaRPr>
          </a:p>
        </p:txBody>
      </p:sp>
    </p:spTree>
    <p:extLst>
      <p:ext uri="{BB962C8B-B14F-4D97-AF65-F5344CB8AC3E}">
        <p14:creationId xmlns:p14="http://schemas.microsoft.com/office/powerpoint/2010/main" val="358703849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a:p>
        </p:txBody>
      </p:sp>
      <p:sp>
        <p:nvSpPr>
          <p:cNvPr id="4" name="Marcador de número de diapositiva 3"/>
          <p:cNvSpPr>
            <a:spLocks noGrp="1"/>
          </p:cNvSpPr>
          <p:nvPr>
            <p:ph type="sldNum" sz="quarter" idx="10"/>
          </p:nvPr>
        </p:nvSpPr>
        <p:spPr/>
        <p:txBody>
          <a:bodyPr/>
          <a:lstStyle/>
          <a:p>
            <a:pPr>
              <a:defRPr/>
            </a:pPr>
            <a:fld id="{52E1A810-B5DA-4139-9EB5-A387B31522DD}" type="slidenum">
              <a:rPr lang="en-US" altLang="es-MX" smtClean="0"/>
              <a:pPr>
                <a:defRPr/>
              </a:pPr>
              <a:t>15</a:t>
            </a:fld>
            <a:endParaRPr lang="en-US" altLang="es-MX"/>
          </a:p>
        </p:txBody>
      </p:sp>
    </p:spTree>
    <p:extLst>
      <p:ext uri="{BB962C8B-B14F-4D97-AF65-F5344CB8AC3E}">
        <p14:creationId xmlns:p14="http://schemas.microsoft.com/office/powerpoint/2010/main" val="24937331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eaLnBrk="1" hangingPunct="1">
              <a:spcBef>
                <a:spcPct val="0"/>
              </a:spcBef>
            </a:pPr>
            <a:r>
              <a:rPr lang="es-ES" altLang="es-MX" dirty="0" smtClean="0"/>
              <a:t>En este texto, o en otro más largo que se lleve a la clase en impresión, se puede hacer el ejercicio de buscar las tres categorías y comentar su acierto o si había otras posibilidades mejores:</a:t>
            </a:r>
          </a:p>
          <a:p>
            <a:pPr eaLnBrk="1" hangingPunct="1">
              <a:spcBef>
                <a:spcPct val="0"/>
              </a:spcBef>
              <a:buFontTx/>
              <a:buAutoNum type="alphaLcParenR"/>
            </a:pPr>
            <a:r>
              <a:rPr lang="es-ES" altLang="es-MX" dirty="0" smtClean="0"/>
              <a:t>Traducciones con sinónimos</a:t>
            </a:r>
          </a:p>
          <a:p>
            <a:pPr eaLnBrk="1" hangingPunct="1">
              <a:spcBef>
                <a:spcPct val="0"/>
              </a:spcBef>
              <a:buFontTx/>
              <a:buAutoNum type="alphaLcParenR"/>
            </a:pPr>
            <a:r>
              <a:rPr lang="es-ES" altLang="es-MX" dirty="0" smtClean="0"/>
              <a:t>Traducciones con particularizaciones (con </a:t>
            </a:r>
            <a:r>
              <a:rPr lang="es-ES" altLang="es-MX" dirty="0" err="1" smtClean="0"/>
              <a:t>hipónimos</a:t>
            </a:r>
            <a:r>
              <a:rPr lang="es-ES" altLang="es-MX" dirty="0" smtClean="0"/>
              <a:t>)</a:t>
            </a:r>
          </a:p>
          <a:p>
            <a:pPr eaLnBrk="1" hangingPunct="1">
              <a:spcBef>
                <a:spcPct val="0"/>
              </a:spcBef>
              <a:buFontTx/>
              <a:buAutoNum type="alphaLcParenR"/>
            </a:pPr>
            <a:r>
              <a:rPr lang="es-ES" altLang="es-MX" dirty="0" smtClean="0"/>
              <a:t>Traducciones con generalizaciones (con hiperónimos)</a:t>
            </a:r>
          </a:p>
        </p:txBody>
      </p:sp>
      <p:sp>
        <p:nvSpPr>
          <p:cNvPr id="4" name="Marcador de número de diapositiva 3"/>
          <p:cNvSpPr>
            <a:spLocks noGrp="1"/>
          </p:cNvSpPr>
          <p:nvPr>
            <p:ph type="sldNum" sz="quarter" idx="10"/>
          </p:nvPr>
        </p:nvSpPr>
        <p:spPr/>
        <p:txBody>
          <a:bodyPr/>
          <a:lstStyle/>
          <a:p>
            <a:pPr>
              <a:defRPr/>
            </a:pPr>
            <a:fld id="{52E1A810-B5DA-4139-9EB5-A387B31522DD}" type="slidenum">
              <a:rPr lang="en-US" altLang="es-MX" smtClean="0"/>
              <a:pPr>
                <a:defRPr/>
              </a:pPr>
              <a:t>16</a:t>
            </a:fld>
            <a:endParaRPr lang="en-US" altLang="es-MX"/>
          </a:p>
        </p:txBody>
      </p:sp>
    </p:spTree>
    <p:extLst>
      <p:ext uri="{BB962C8B-B14F-4D97-AF65-F5344CB8AC3E}">
        <p14:creationId xmlns:p14="http://schemas.microsoft.com/office/powerpoint/2010/main" val="67434861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Marcador de imagen de diapositiv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4819" name="Marcador de nota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r>
              <a:rPr lang="es-ES" altLang="es-MX" smtClean="0"/>
              <a:t>Más allá de su significado literal, el lenguaje puede conllevar una </a:t>
            </a:r>
            <a:r>
              <a:rPr lang="es-ES" altLang="es-MX" i="1" smtClean="0"/>
              <a:t>connotación</a:t>
            </a:r>
            <a:r>
              <a:rPr lang="es-ES" altLang="es-MX" smtClean="0"/>
              <a:t>: idea que por asociación es sugerida por una palabra o frase </a:t>
            </a:r>
            <a:r>
              <a:rPr lang="en-US" altLang="es-MX" smtClean="0"/>
              <a:t>(Seco, p 460).</a:t>
            </a:r>
            <a:r>
              <a:rPr lang="es-ES" altLang="es-MX" smtClean="0"/>
              <a:t> Reconocer las connotaciones de un texto es de capital importancia para el traductor, que </a:t>
            </a:r>
            <a:r>
              <a:rPr lang="es-ES" altLang="es-ES" smtClean="0"/>
              <a:t>“</a:t>
            </a:r>
            <a:r>
              <a:rPr lang="es-ES" altLang="es-MX" smtClean="0"/>
              <a:t>no traduce las palabras, sino las ideas, los sentimientos, los deseos, en fin, las intenciones que van detrás de ellas</a:t>
            </a:r>
            <a:r>
              <a:rPr lang="es-ES" altLang="es-ES" smtClean="0"/>
              <a:t>”</a:t>
            </a:r>
            <a:r>
              <a:rPr lang="es-ES" altLang="es-MX" smtClean="0"/>
              <a:t> (Vázquez-Ayora, p. 55.)</a:t>
            </a:r>
            <a:endParaRPr lang="es-MX" altLang="es-MX" smtClean="0"/>
          </a:p>
          <a:p>
            <a:pPr eaLnBrk="1" hangingPunct="1">
              <a:spcBef>
                <a:spcPct val="0"/>
              </a:spcBef>
            </a:pPr>
            <a:endParaRPr lang="es-MX" altLang="es-MX" smtClean="0"/>
          </a:p>
          <a:p>
            <a:pPr eaLnBrk="1" hangingPunct="1">
              <a:spcBef>
                <a:spcPct val="0"/>
              </a:spcBef>
            </a:pPr>
            <a:endParaRPr lang="es-MX" altLang="es-MX" smtClean="0"/>
          </a:p>
        </p:txBody>
      </p:sp>
      <p:sp>
        <p:nvSpPr>
          <p:cNvPr id="34820" name="Marcador de número de diapositiv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Light" panose="020F0302020204030204" pitchFamily="34" charset="0"/>
                <a:ea typeface="MS PGothic" panose="020B0600070205080204" pitchFamily="34" charset="-128"/>
              </a:defRPr>
            </a:lvl1pPr>
            <a:lvl2pPr marL="742950" indent="-285750">
              <a:defRPr>
                <a:solidFill>
                  <a:schemeClr val="tx1"/>
                </a:solidFill>
                <a:latin typeface="Calibri Light" panose="020F0302020204030204" pitchFamily="34" charset="0"/>
                <a:ea typeface="MS PGothic" panose="020B0600070205080204" pitchFamily="34" charset="-128"/>
              </a:defRPr>
            </a:lvl2pPr>
            <a:lvl3pPr marL="1143000" indent="-228600">
              <a:defRPr>
                <a:solidFill>
                  <a:schemeClr val="tx1"/>
                </a:solidFill>
                <a:latin typeface="Calibri Light" panose="020F0302020204030204" pitchFamily="34" charset="0"/>
                <a:ea typeface="MS PGothic" panose="020B0600070205080204" pitchFamily="34" charset="-128"/>
              </a:defRPr>
            </a:lvl3pPr>
            <a:lvl4pPr marL="1600200" indent="-228600">
              <a:defRPr>
                <a:solidFill>
                  <a:schemeClr val="tx1"/>
                </a:solidFill>
                <a:latin typeface="Calibri Light" panose="020F0302020204030204" pitchFamily="34" charset="0"/>
                <a:ea typeface="MS PGothic" panose="020B0600070205080204" pitchFamily="34" charset="-128"/>
              </a:defRPr>
            </a:lvl4pPr>
            <a:lvl5pPr marL="2057400" indent="-228600">
              <a:defRPr>
                <a:solidFill>
                  <a:schemeClr val="tx1"/>
                </a:solidFill>
                <a:latin typeface="Calibri Light" panose="020F03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Light" panose="020F03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Light" panose="020F03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Light" panose="020F03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Light" panose="020F0302020204030204" pitchFamily="34" charset="0"/>
                <a:ea typeface="MS PGothic" panose="020B0600070205080204" pitchFamily="34" charset="-128"/>
              </a:defRPr>
            </a:lvl9pPr>
          </a:lstStyle>
          <a:p>
            <a:fld id="{329E9F9E-7FCE-4E2F-8F6F-313C7A6863A4}" type="slidenum">
              <a:rPr lang="en-US" altLang="es-MX">
                <a:latin typeface="Calibri" panose="020F0502020204030204" pitchFamily="34" charset="0"/>
              </a:rPr>
              <a:pPr/>
              <a:t>17</a:t>
            </a:fld>
            <a:endParaRPr lang="en-US" altLang="es-MX">
              <a:latin typeface="Calibri" panose="020F0502020204030204" pitchFamily="34" charset="0"/>
            </a:endParaRPr>
          </a:p>
        </p:txBody>
      </p:sp>
    </p:spTree>
    <p:extLst>
      <p:ext uri="{BB962C8B-B14F-4D97-AF65-F5344CB8AC3E}">
        <p14:creationId xmlns:p14="http://schemas.microsoft.com/office/powerpoint/2010/main" val="123758867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Marcador de imagen de diapositiv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6867" name="Marcador de nota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r>
              <a:rPr lang="es-ES" altLang="es-MX" sz="900" dirty="0" smtClean="0"/>
              <a:t>Vázquez-Ayora señala que el lenguaje cotidiano y el literario son más proclives a estar plagados de </a:t>
            </a:r>
            <a:r>
              <a:rPr lang="es-ES" altLang="es-ES" sz="900" dirty="0" smtClean="0"/>
              <a:t>“</a:t>
            </a:r>
            <a:r>
              <a:rPr lang="es-ES" altLang="es-MX" sz="900" dirty="0" smtClean="0"/>
              <a:t>asociaciones afectivas</a:t>
            </a:r>
            <a:r>
              <a:rPr lang="es-ES" altLang="es-ES" sz="900" dirty="0" smtClean="0"/>
              <a:t>”</a:t>
            </a:r>
            <a:r>
              <a:rPr lang="es-ES" altLang="es-MX" sz="900" dirty="0" smtClean="0"/>
              <a:t>, mientras que el lenguaje científico y técnico, por su propia naturaleza, suele carecer de estas asociaciones. Por ejemplo, las frases </a:t>
            </a:r>
            <a:r>
              <a:rPr lang="es-ES" altLang="es-ES" sz="900" dirty="0" smtClean="0"/>
              <a:t>“</a:t>
            </a:r>
            <a:r>
              <a:rPr lang="es-ES" altLang="es-MX" sz="900" dirty="0" smtClean="0"/>
              <a:t>esa niña</a:t>
            </a:r>
            <a:r>
              <a:rPr lang="es-ES" altLang="es-ES" sz="900" dirty="0" smtClean="0"/>
              <a:t>”</a:t>
            </a:r>
            <a:r>
              <a:rPr lang="es-ES" altLang="es-MX" sz="900" dirty="0" smtClean="0"/>
              <a:t>, </a:t>
            </a:r>
            <a:r>
              <a:rPr lang="es-ES" altLang="es-ES" sz="900" dirty="0" smtClean="0"/>
              <a:t>“</a:t>
            </a:r>
            <a:r>
              <a:rPr lang="es-ES" altLang="es-MX" sz="900" dirty="0" smtClean="0"/>
              <a:t>esa escuincla</a:t>
            </a:r>
            <a:r>
              <a:rPr lang="es-ES" altLang="es-ES" sz="900" dirty="0" smtClean="0"/>
              <a:t>”</a:t>
            </a:r>
            <a:r>
              <a:rPr lang="es-ES" altLang="es-MX" sz="900" dirty="0" smtClean="0"/>
              <a:t>, </a:t>
            </a:r>
            <a:r>
              <a:rPr lang="es-ES" altLang="es-ES" sz="900" dirty="0" smtClean="0"/>
              <a:t>“</a:t>
            </a:r>
            <a:r>
              <a:rPr lang="es-ES" altLang="es-MX" sz="900" dirty="0" smtClean="0"/>
              <a:t>esa chamaca</a:t>
            </a:r>
            <a:r>
              <a:rPr lang="es-ES" altLang="es-ES" sz="900" dirty="0" smtClean="0"/>
              <a:t>”</a:t>
            </a:r>
            <a:r>
              <a:rPr lang="es-ES" altLang="es-MX" sz="900" dirty="0" smtClean="0"/>
              <a:t> y </a:t>
            </a:r>
            <a:r>
              <a:rPr lang="es-ES" altLang="es-ES" sz="900" dirty="0" smtClean="0"/>
              <a:t>“</a:t>
            </a:r>
            <a:r>
              <a:rPr lang="es-ES" altLang="es-MX" sz="900" dirty="0" smtClean="0"/>
              <a:t>esa pequeña</a:t>
            </a:r>
            <a:r>
              <a:rPr lang="es-ES" altLang="es-ES" sz="900" dirty="0" smtClean="0"/>
              <a:t>”</a:t>
            </a:r>
            <a:r>
              <a:rPr lang="es-ES" altLang="es-MX" sz="900" dirty="0" smtClean="0"/>
              <a:t>, son sinónimos en su contenido referencial: una persona de corta edad de sexo femenino. Sin embargo, la elección de cualquiera de ellas puede depender de factores como: la personalidad del hablante, su ubicación geográfica, contexto cultural, sus sentimientos y relación hacia la persona referida, el grado de formalidad del discurso, entre otros.</a:t>
            </a:r>
            <a:endParaRPr lang="es-MX" altLang="es-MX" sz="900" dirty="0" smtClean="0"/>
          </a:p>
          <a:p>
            <a:pPr eaLnBrk="1" hangingPunct="1">
              <a:spcBef>
                <a:spcPct val="0"/>
              </a:spcBef>
            </a:pPr>
            <a:r>
              <a:rPr lang="es-ES" altLang="es-MX" sz="900" dirty="0" smtClean="0"/>
              <a:t>En otro ejemplo: para un habitante de Suiza, la palabra </a:t>
            </a:r>
            <a:r>
              <a:rPr lang="es-ES" altLang="es-ES" sz="900" dirty="0" smtClean="0"/>
              <a:t>“</a:t>
            </a:r>
            <a:r>
              <a:rPr lang="es-ES" altLang="es-MX" sz="900" dirty="0" smtClean="0"/>
              <a:t>invierno</a:t>
            </a:r>
            <a:r>
              <a:rPr lang="es-ES" altLang="es-ES" sz="900" dirty="0" smtClean="0"/>
              <a:t>”</a:t>
            </a:r>
            <a:r>
              <a:rPr lang="es-ES" altLang="es-MX" sz="900" dirty="0" smtClean="0"/>
              <a:t> trae consigo imágenes de nieve, días cortos, ropa abrigadora, etcétera. Pero resulta evidente que ése no es su significado, sino lo que esa palabra evoca para el hablante. El significado más concreto (denotación) de la palabra </a:t>
            </a:r>
            <a:r>
              <a:rPr lang="es-ES" altLang="es-ES" sz="900" dirty="0" smtClean="0"/>
              <a:t>“</a:t>
            </a:r>
            <a:r>
              <a:rPr lang="es-ES" altLang="es-MX" sz="900" dirty="0" smtClean="0"/>
              <a:t>invierno</a:t>
            </a:r>
            <a:r>
              <a:rPr lang="es-ES" altLang="es-ES" sz="900" dirty="0" smtClean="0"/>
              <a:t>”</a:t>
            </a:r>
            <a:r>
              <a:rPr lang="es-ES" altLang="es-MX" sz="900" dirty="0" smtClean="0"/>
              <a:t>, podría reducirse a la estación del año que está entre el otoño y la primavera, independientemente del clima que lo caracterice en diferentes regiones del mundo.</a:t>
            </a:r>
            <a:endParaRPr lang="es-MX" altLang="es-MX" sz="900" dirty="0" smtClean="0"/>
          </a:p>
          <a:p>
            <a:pPr eaLnBrk="1" hangingPunct="1">
              <a:spcBef>
                <a:spcPct val="0"/>
              </a:spcBef>
            </a:pPr>
            <a:endParaRPr lang="es-MX" altLang="es-MX" dirty="0" smtClean="0"/>
          </a:p>
        </p:txBody>
      </p:sp>
      <p:sp>
        <p:nvSpPr>
          <p:cNvPr id="36868" name="Marcador de número de diapositiv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Light" panose="020F0302020204030204" pitchFamily="34" charset="0"/>
                <a:ea typeface="MS PGothic" panose="020B0600070205080204" pitchFamily="34" charset="-128"/>
              </a:defRPr>
            </a:lvl1pPr>
            <a:lvl2pPr marL="742950" indent="-285750">
              <a:defRPr>
                <a:solidFill>
                  <a:schemeClr val="tx1"/>
                </a:solidFill>
                <a:latin typeface="Calibri Light" panose="020F0302020204030204" pitchFamily="34" charset="0"/>
                <a:ea typeface="MS PGothic" panose="020B0600070205080204" pitchFamily="34" charset="-128"/>
              </a:defRPr>
            </a:lvl2pPr>
            <a:lvl3pPr marL="1143000" indent="-228600">
              <a:defRPr>
                <a:solidFill>
                  <a:schemeClr val="tx1"/>
                </a:solidFill>
                <a:latin typeface="Calibri Light" panose="020F0302020204030204" pitchFamily="34" charset="0"/>
                <a:ea typeface="MS PGothic" panose="020B0600070205080204" pitchFamily="34" charset="-128"/>
              </a:defRPr>
            </a:lvl3pPr>
            <a:lvl4pPr marL="1600200" indent="-228600">
              <a:defRPr>
                <a:solidFill>
                  <a:schemeClr val="tx1"/>
                </a:solidFill>
                <a:latin typeface="Calibri Light" panose="020F0302020204030204" pitchFamily="34" charset="0"/>
                <a:ea typeface="MS PGothic" panose="020B0600070205080204" pitchFamily="34" charset="-128"/>
              </a:defRPr>
            </a:lvl4pPr>
            <a:lvl5pPr marL="2057400" indent="-228600">
              <a:defRPr>
                <a:solidFill>
                  <a:schemeClr val="tx1"/>
                </a:solidFill>
                <a:latin typeface="Calibri Light" panose="020F03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Light" panose="020F03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Light" panose="020F03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Light" panose="020F03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Light" panose="020F0302020204030204" pitchFamily="34" charset="0"/>
                <a:ea typeface="MS PGothic" panose="020B0600070205080204" pitchFamily="34" charset="-128"/>
              </a:defRPr>
            </a:lvl9pPr>
          </a:lstStyle>
          <a:p>
            <a:fld id="{662ACF2E-2FF4-4329-AE9A-81761E8DF0CB}" type="slidenum">
              <a:rPr lang="en-US" altLang="es-MX">
                <a:latin typeface="Calibri" panose="020F0502020204030204" pitchFamily="34" charset="0"/>
              </a:rPr>
              <a:pPr/>
              <a:t>18</a:t>
            </a:fld>
            <a:endParaRPr lang="en-US" altLang="es-MX">
              <a:latin typeface="Calibri" panose="020F0502020204030204" pitchFamily="34" charset="0"/>
            </a:endParaRPr>
          </a:p>
        </p:txBody>
      </p:sp>
    </p:spTree>
    <p:extLst>
      <p:ext uri="{BB962C8B-B14F-4D97-AF65-F5344CB8AC3E}">
        <p14:creationId xmlns:p14="http://schemas.microsoft.com/office/powerpoint/2010/main" val="32471708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a:p>
        </p:txBody>
      </p:sp>
      <p:sp>
        <p:nvSpPr>
          <p:cNvPr id="4" name="Marcador de número de diapositiva 3"/>
          <p:cNvSpPr>
            <a:spLocks noGrp="1"/>
          </p:cNvSpPr>
          <p:nvPr>
            <p:ph type="sldNum" sz="quarter" idx="10"/>
          </p:nvPr>
        </p:nvSpPr>
        <p:spPr/>
        <p:txBody>
          <a:bodyPr/>
          <a:lstStyle/>
          <a:p>
            <a:pPr>
              <a:defRPr/>
            </a:pPr>
            <a:fld id="{52E1A810-B5DA-4139-9EB5-A387B31522DD}" type="slidenum">
              <a:rPr lang="en-US" altLang="es-MX" smtClean="0"/>
              <a:pPr>
                <a:defRPr/>
              </a:pPr>
              <a:t>19</a:t>
            </a:fld>
            <a:endParaRPr lang="en-US" altLang="es-MX"/>
          </a:p>
        </p:txBody>
      </p:sp>
    </p:spTree>
    <p:extLst>
      <p:ext uri="{BB962C8B-B14F-4D97-AF65-F5344CB8AC3E}">
        <p14:creationId xmlns:p14="http://schemas.microsoft.com/office/powerpoint/2010/main" val="146271639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Marcador de imagen de diapositiv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Marcador de nota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es-MX" altLang="es-MX" smtClean="0"/>
          </a:p>
        </p:txBody>
      </p:sp>
      <p:sp>
        <p:nvSpPr>
          <p:cNvPr id="39940" name="Marcador de número de diapositiv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Light" panose="020F0302020204030204" pitchFamily="34" charset="0"/>
                <a:ea typeface="MS PGothic" panose="020B0600070205080204" pitchFamily="34" charset="-128"/>
              </a:defRPr>
            </a:lvl1pPr>
            <a:lvl2pPr marL="742950" indent="-285750">
              <a:defRPr>
                <a:solidFill>
                  <a:schemeClr val="tx1"/>
                </a:solidFill>
                <a:latin typeface="Calibri Light" panose="020F0302020204030204" pitchFamily="34" charset="0"/>
                <a:ea typeface="MS PGothic" panose="020B0600070205080204" pitchFamily="34" charset="-128"/>
              </a:defRPr>
            </a:lvl2pPr>
            <a:lvl3pPr marL="1143000" indent="-228600">
              <a:defRPr>
                <a:solidFill>
                  <a:schemeClr val="tx1"/>
                </a:solidFill>
                <a:latin typeface="Calibri Light" panose="020F0302020204030204" pitchFamily="34" charset="0"/>
                <a:ea typeface="MS PGothic" panose="020B0600070205080204" pitchFamily="34" charset="-128"/>
              </a:defRPr>
            </a:lvl3pPr>
            <a:lvl4pPr marL="1600200" indent="-228600">
              <a:defRPr>
                <a:solidFill>
                  <a:schemeClr val="tx1"/>
                </a:solidFill>
                <a:latin typeface="Calibri Light" panose="020F0302020204030204" pitchFamily="34" charset="0"/>
                <a:ea typeface="MS PGothic" panose="020B0600070205080204" pitchFamily="34" charset="-128"/>
              </a:defRPr>
            </a:lvl4pPr>
            <a:lvl5pPr marL="2057400" indent="-228600">
              <a:defRPr>
                <a:solidFill>
                  <a:schemeClr val="tx1"/>
                </a:solidFill>
                <a:latin typeface="Calibri Light" panose="020F03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Light" panose="020F03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Light" panose="020F03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Light" panose="020F03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Light" panose="020F0302020204030204" pitchFamily="34" charset="0"/>
                <a:ea typeface="MS PGothic" panose="020B0600070205080204" pitchFamily="34" charset="-128"/>
              </a:defRPr>
            </a:lvl9pPr>
          </a:lstStyle>
          <a:p>
            <a:fld id="{3F3833E8-6240-4816-85A4-4E5F3CA7E37D}" type="slidenum">
              <a:rPr lang="en-US" altLang="es-MX">
                <a:latin typeface="Calibri" panose="020F0502020204030204" pitchFamily="34" charset="0"/>
              </a:rPr>
              <a:pPr/>
              <a:t>20</a:t>
            </a:fld>
            <a:endParaRPr lang="en-US" altLang="es-MX">
              <a:latin typeface="Calibri" panose="020F0502020204030204" pitchFamily="34" charset="0"/>
            </a:endParaRPr>
          </a:p>
        </p:txBody>
      </p:sp>
    </p:spTree>
    <p:extLst>
      <p:ext uri="{BB962C8B-B14F-4D97-AF65-F5344CB8AC3E}">
        <p14:creationId xmlns:p14="http://schemas.microsoft.com/office/powerpoint/2010/main" val="163790143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Marcador de imagen de diapositiv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219" name="Marcador de nota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es-ES" altLang="es-MX" smtClean="0"/>
          </a:p>
        </p:txBody>
      </p:sp>
      <p:sp>
        <p:nvSpPr>
          <p:cNvPr id="9220" name="Marcador de número de diapositiv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Light" panose="020F0302020204030204" pitchFamily="34" charset="0"/>
                <a:ea typeface="MS PGothic" panose="020B0600070205080204" pitchFamily="34" charset="-128"/>
              </a:defRPr>
            </a:lvl1pPr>
            <a:lvl2pPr marL="742950" indent="-285750">
              <a:defRPr>
                <a:solidFill>
                  <a:schemeClr val="tx1"/>
                </a:solidFill>
                <a:latin typeface="Calibri Light" panose="020F0302020204030204" pitchFamily="34" charset="0"/>
                <a:ea typeface="MS PGothic" panose="020B0600070205080204" pitchFamily="34" charset="-128"/>
              </a:defRPr>
            </a:lvl2pPr>
            <a:lvl3pPr marL="1143000" indent="-228600">
              <a:defRPr>
                <a:solidFill>
                  <a:schemeClr val="tx1"/>
                </a:solidFill>
                <a:latin typeface="Calibri Light" panose="020F0302020204030204" pitchFamily="34" charset="0"/>
                <a:ea typeface="MS PGothic" panose="020B0600070205080204" pitchFamily="34" charset="-128"/>
              </a:defRPr>
            </a:lvl3pPr>
            <a:lvl4pPr marL="1600200" indent="-228600">
              <a:defRPr>
                <a:solidFill>
                  <a:schemeClr val="tx1"/>
                </a:solidFill>
                <a:latin typeface="Calibri Light" panose="020F0302020204030204" pitchFamily="34" charset="0"/>
                <a:ea typeface="MS PGothic" panose="020B0600070205080204" pitchFamily="34" charset="-128"/>
              </a:defRPr>
            </a:lvl4pPr>
            <a:lvl5pPr marL="2057400" indent="-228600">
              <a:defRPr>
                <a:solidFill>
                  <a:schemeClr val="tx1"/>
                </a:solidFill>
                <a:latin typeface="Calibri Light" panose="020F03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Light" panose="020F03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Light" panose="020F03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Light" panose="020F03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Light" panose="020F0302020204030204" pitchFamily="34" charset="0"/>
                <a:ea typeface="MS PGothic" panose="020B0600070205080204" pitchFamily="34" charset="-128"/>
              </a:defRPr>
            </a:lvl9pPr>
          </a:lstStyle>
          <a:p>
            <a:fld id="{FABC0F31-4496-4A30-88D6-E0D2A69984A0}" type="slidenum">
              <a:rPr lang="en-US" altLang="es-MX">
                <a:latin typeface="Calibri" panose="020F0502020204030204" pitchFamily="34" charset="0"/>
              </a:rPr>
              <a:pPr/>
              <a:t>2</a:t>
            </a:fld>
            <a:endParaRPr lang="en-US" altLang="es-MX">
              <a:latin typeface="Calibri" panose="020F0502020204030204" pitchFamily="34" charset="0"/>
            </a:endParaRPr>
          </a:p>
        </p:txBody>
      </p:sp>
    </p:spTree>
    <p:extLst>
      <p:ext uri="{BB962C8B-B14F-4D97-AF65-F5344CB8AC3E}">
        <p14:creationId xmlns:p14="http://schemas.microsoft.com/office/powerpoint/2010/main" val="334779148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Marcador de imagen de diapositiv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1987" name="Marcador de nota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r>
              <a:rPr lang="es-ES" altLang="es-MX" smtClean="0"/>
              <a:t>En el cuento </a:t>
            </a:r>
            <a:r>
              <a:rPr lang="es-ES" altLang="es-ES" smtClean="0"/>
              <a:t>“</a:t>
            </a:r>
            <a:r>
              <a:rPr lang="es-ES" altLang="es-MX" smtClean="0"/>
              <a:t>A Visit of Charity</a:t>
            </a:r>
            <a:r>
              <a:rPr lang="es-ES" altLang="es-ES" smtClean="0"/>
              <a:t>”</a:t>
            </a:r>
            <a:r>
              <a:rPr lang="es-ES" altLang="es-MX" smtClean="0"/>
              <a:t>, dos ancianas viven juntas en el cuarto de un asilo. Sin embargo, no llevan muy buena relación. Reciben una visita que lleva una maceta con unas flores. Una de las ancianas dice: </a:t>
            </a:r>
            <a:r>
              <a:rPr lang="es-ES" altLang="es-ES" smtClean="0"/>
              <a:t>“</a:t>
            </a:r>
            <a:r>
              <a:rPr lang="es-ES" altLang="ja-JP" smtClean="0"/>
              <a:t>Pretty flowers,</a:t>
            </a:r>
            <a:r>
              <a:rPr lang="es-ES" altLang="es-ES" smtClean="0"/>
              <a:t>”</a:t>
            </a:r>
            <a:r>
              <a:rPr lang="es-ES" altLang="ja-JP" smtClean="0"/>
              <a:t> e insiste </a:t>
            </a:r>
            <a:r>
              <a:rPr lang="es-MX" altLang="es-ES" smtClean="0"/>
              <a:t>“</a:t>
            </a:r>
            <a:r>
              <a:rPr lang="es-MX" altLang="ja-JP" smtClean="0"/>
              <a:t>Pretty—pretty . . .</a:t>
            </a:r>
            <a:r>
              <a:rPr lang="es-MX" altLang="es-ES" smtClean="0"/>
              <a:t>”</a:t>
            </a:r>
            <a:r>
              <a:rPr lang="es-MX" altLang="ja-JP" smtClean="0"/>
              <a:t>. </a:t>
            </a:r>
            <a:r>
              <a:rPr lang="es-ES" altLang="ja-JP" smtClean="0"/>
              <a:t>El contexto nos indica que, más que un halago sincero a las flores, es una forma de contradecir y molestar a la otra anciana.</a:t>
            </a:r>
            <a:endParaRPr lang="es-MX" altLang="es-MX" smtClean="0"/>
          </a:p>
        </p:txBody>
      </p:sp>
      <p:sp>
        <p:nvSpPr>
          <p:cNvPr id="41988" name="Marcador de número de diapositiv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Light" panose="020F0302020204030204" pitchFamily="34" charset="0"/>
                <a:ea typeface="MS PGothic" panose="020B0600070205080204" pitchFamily="34" charset="-128"/>
              </a:defRPr>
            </a:lvl1pPr>
            <a:lvl2pPr marL="742950" indent="-285750">
              <a:defRPr>
                <a:solidFill>
                  <a:schemeClr val="tx1"/>
                </a:solidFill>
                <a:latin typeface="Calibri Light" panose="020F0302020204030204" pitchFamily="34" charset="0"/>
                <a:ea typeface="MS PGothic" panose="020B0600070205080204" pitchFamily="34" charset="-128"/>
              </a:defRPr>
            </a:lvl2pPr>
            <a:lvl3pPr marL="1143000" indent="-228600">
              <a:defRPr>
                <a:solidFill>
                  <a:schemeClr val="tx1"/>
                </a:solidFill>
                <a:latin typeface="Calibri Light" panose="020F0302020204030204" pitchFamily="34" charset="0"/>
                <a:ea typeface="MS PGothic" panose="020B0600070205080204" pitchFamily="34" charset="-128"/>
              </a:defRPr>
            </a:lvl3pPr>
            <a:lvl4pPr marL="1600200" indent="-228600">
              <a:defRPr>
                <a:solidFill>
                  <a:schemeClr val="tx1"/>
                </a:solidFill>
                <a:latin typeface="Calibri Light" panose="020F0302020204030204" pitchFamily="34" charset="0"/>
                <a:ea typeface="MS PGothic" panose="020B0600070205080204" pitchFamily="34" charset="-128"/>
              </a:defRPr>
            </a:lvl4pPr>
            <a:lvl5pPr marL="2057400" indent="-228600">
              <a:defRPr>
                <a:solidFill>
                  <a:schemeClr val="tx1"/>
                </a:solidFill>
                <a:latin typeface="Calibri Light" panose="020F03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Light" panose="020F03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Light" panose="020F03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Light" panose="020F03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Light" panose="020F0302020204030204" pitchFamily="34" charset="0"/>
                <a:ea typeface="MS PGothic" panose="020B0600070205080204" pitchFamily="34" charset="-128"/>
              </a:defRPr>
            </a:lvl9pPr>
          </a:lstStyle>
          <a:p>
            <a:fld id="{B35B2FB0-43B5-4774-982F-CD3B57775B1B}" type="slidenum">
              <a:rPr lang="en-US" altLang="es-MX">
                <a:latin typeface="Calibri" panose="020F0502020204030204" pitchFamily="34" charset="0"/>
              </a:rPr>
              <a:pPr/>
              <a:t>21</a:t>
            </a:fld>
            <a:endParaRPr lang="en-US" altLang="es-MX">
              <a:latin typeface="Calibri" panose="020F0502020204030204" pitchFamily="34" charset="0"/>
            </a:endParaRPr>
          </a:p>
        </p:txBody>
      </p:sp>
    </p:spTree>
    <p:extLst>
      <p:ext uri="{BB962C8B-B14F-4D97-AF65-F5344CB8AC3E}">
        <p14:creationId xmlns:p14="http://schemas.microsoft.com/office/powerpoint/2010/main" val="145976821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a:p>
        </p:txBody>
      </p:sp>
      <p:sp>
        <p:nvSpPr>
          <p:cNvPr id="4" name="Marcador de número de diapositiva 3"/>
          <p:cNvSpPr>
            <a:spLocks noGrp="1"/>
          </p:cNvSpPr>
          <p:nvPr>
            <p:ph type="sldNum" sz="quarter" idx="10"/>
          </p:nvPr>
        </p:nvSpPr>
        <p:spPr/>
        <p:txBody>
          <a:bodyPr/>
          <a:lstStyle/>
          <a:p>
            <a:pPr>
              <a:defRPr/>
            </a:pPr>
            <a:fld id="{52E1A810-B5DA-4139-9EB5-A387B31522DD}" type="slidenum">
              <a:rPr lang="en-US" altLang="es-MX" smtClean="0"/>
              <a:pPr>
                <a:defRPr/>
              </a:pPr>
              <a:t>22</a:t>
            </a:fld>
            <a:endParaRPr lang="en-US" altLang="es-MX"/>
          </a:p>
        </p:txBody>
      </p:sp>
    </p:spTree>
    <p:extLst>
      <p:ext uri="{BB962C8B-B14F-4D97-AF65-F5344CB8AC3E}">
        <p14:creationId xmlns:p14="http://schemas.microsoft.com/office/powerpoint/2010/main" val="105167924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Marcador de imagen de diapositiv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5059" name="Marcador de nota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71450" indent="-171450" eaLnBrk="1" hangingPunct="1">
              <a:spcBef>
                <a:spcPct val="0"/>
              </a:spcBef>
              <a:buFontTx/>
              <a:buChar char="•"/>
            </a:pPr>
            <a:r>
              <a:rPr lang="es-ES" altLang="es-MX" smtClean="0"/>
              <a:t>En una frase, pueden vislumbrarse sentimientos de galantería, cortesía, enojo, autoritarismo, desprecio, entre otros.</a:t>
            </a:r>
            <a:endParaRPr lang="es-MX" altLang="es-MX" smtClean="0"/>
          </a:p>
          <a:p>
            <a:pPr marL="171450" indent="-171450" eaLnBrk="1" hangingPunct="1">
              <a:spcBef>
                <a:spcPct val="0"/>
              </a:spcBef>
              <a:buFontTx/>
              <a:buChar char="•"/>
            </a:pPr>
            <a:r>
              <a:rPr lang="es-ES" altLang="es-MX" smtClean="0"/>
              <a:t>Es necesario comprender y plasmar en la traducción este tipo de significado que en ocasiones tan sólo se lee entre líneas, y librar las diferencias culturales que pueden provocar errores</a:t>
            </a:r>
          </a:p>
        </p:txBody>
      </p:sp>
      <p:sp>
        <p:nvSpPr>
          <p:cNvPr id="45060" name="Marcador de número de diapositiv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Light" panose="020F0302020204030204" pitchFamily="34" charset="0"/>
                <a:ea typeface="MS PGothic" panose="020B0600070205080204" pitchFamily="34" charset="-128"/>
              </a:defRPr>
            </a:lvl1pPr>
            <a:lvl2pPr marL="742950" indent="-285750">
              <a:defRPr>
                <a:solidFill>
                  <a:schemeClr val="tx1"/>
                </a:solidFill>
                <a:latin typeface="Calibri Light" panose="020F0302020204030204" pitchFamily="34" charset="0"/>
                <a:ea typeface="MS PGothic" panose="020B0600070205080204" pitchFamily="34" charset="-128"/>
              </a:defRPr>
            </a:lvl2pPr>
            <a:lvl3pPr marL="1143000" indent="-228600">
              <a:defRPr>
                <a:solidFill>
                  <a:schemeClr val="tx1"/>
                </a:solidFill>
                <a:latin typeface="Calibri Light" panose="020F0302020204030204" pitchFamily="34" charset="0"/>
                <a:ea typeface="MS PGothic" panose="020B0600070205080204" pitchFamily="34" charset="-128"/>
              </a:defRPr>
            </a:lvl3pPr>
            <a:lvl4pPr marL="1600200" indent="-228600">
              <a:defRPr>
                <a:solidFill>
                  <a:schemeClr val="tx1"/>
                </a:solidFill>
                <a:latin typeface="Calibri Light" panose="020F0302020204030204" pitchFamily="34" charset="0"/>
                <a:ea typeface="MS PGothic" panose="020B0600070205080204" pitchFamily="34" charset="-128"/>
              </a:defRPr>
            </a:lvl4pPr>
            <a:lvl5pPr marL="2057400" indent="-228600">
              <a:defRPr>
                <a:solidFill>
                  <a:schemeClr val="tx1"/>
                </a:solidFill>
                <a:latin typeface="Calibri Light" panose="020F03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Light" panose="020F03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Light" panose="020F03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Light" panose="020F03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Light" panose="020F0302020204030204" pitchFamily="34" charset="0"/>
                <a:ea typeface="MS PGothic" panose="020B0600070205080204" pitchFamily="34" charset="-128"/>
              </a:defRPr>
            </a:lvl9pPr>
          </a:lstStyle>
          <a:p>
            <a:fld id="{77F1470D-C59D-4EFB-AFFF-8248C8C9C122}" type="slidenum">
              <a:rPr lang="en-US" altLang="es-MX">
                <a:latin typeface="Calibri" panose="020F0502020204030204" pitchFamily="34" charset="0"/>
              </a:rPr>
              <a:pPr/>
              <a:t>23</a:t>
            </a:fld>
            <a:endParaRPr lang="en-US" altLang="es-MX">
              <a:latin typeface="Calibri" panose="020F0502020204030204" pitchFamily="34" charset="0"/>
            </a:endParaRPr>
          </a:p>
        </p:txBody>
      </p:sp>
    </p:spTree>
    <p:extLst>
      <p:ext uri="{BB962C8B-B14F-4D97-AF65-F5344CB8AC3E}">
        <p14:creationId xmlns:p14="http://schemas.microsoft.com/office/powerpoint/2010/main" val="392708524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Marcador de imagen de diapositiv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7107" name="Marcador de nota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71450" indent="-171450" eaLnBrk="1" hangingPunct="1">
              <a:spcBef>
                <a:spcPct val="0"/>
              </a:spcBef>
              <a:buFontTx/>
              <a:buChar char="•"/>
            </a:pPr>
            <a:r>
              <a:rPr lang="es-ES" altLang="es-MX" smtClean="0"/>
              <a:t>En el ejemplo anterior se hace patente que dos palabras o frases </a:t>
            </a:r>
            <a:r>
              <a:rPr lang="es-ES" altLang="es-ES" smtClean="0"/>
              <a:t>“</a:t>
            </a:r>
            <a:r>
              <a:rPr lang="es-ES" altLang="es-MX" smtClean="0"/>
              <a:t>pueden tener el mismo significado referencial y diferir en significado emotivo</a:t>
            </a:r>
            <a:r>
              <a:rPr lang="es-ES" altLang="es-ES" smtClean="0"/>
              <a:t>”</a:t>
            </a:r>
            <a:r>
              <a:rPr lang="es-ES" altLang="es-MX" smtClean="0"/>
              <a:t> (Lyons</a:t>
            </a:r>
            <a:r>
              <a:rPr lang="en-US" altLang="es-MX" smtClean="0"/>
              <a:t>, p 168).</a:t>
            </a:r>
            <a:endParaRPr lang="es-ES_tradnl" altLang="es-MX" smtClean="0"/>
          </a:p>
          <a:p>
            <a:pPr marL="171450" indent="-171450" eaLnBrk="1" hangingPunct="1">
              <a:spcBef>
                <a:spcPct val="0"/>
              </a:spcBef>
            </a:pPr>
            <a:endParaRPr lang="es-ES" altLang="es-MX" smtClean="0"/>
          </a:p>
          <a:p>
            <a:pPr marL="171450" indent="-171450" eaLnBrk="1" hangingPunct="1">
              <a:spcBef>
                <a:spcPct val="0"/>
              </a:spcBef>
            </a:pPr>
            <a:endParaRPr lang="es-ES" altLang="es-MX" smtClean="0"/>
          </a:p>
        </p:txBody>
      </p:sp>
      <p:sp>
        <p:nvSpPr>
          <p:cNvPr id="47108" name="Marcador de número de diapositiv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Light" panose="020F0302020204030204" pitchFamily="34" charset="0"/>
                <a:ea typeface="MS PGothic" panose="020B0600070205080204" pitchFamily="34" charset="-128"/>
              </a:defRPr>
            </a:lvl1pPr>
            <a:lvl2pPr marL="742950" indent="-285750">
              <a:defRPr>
                <a:solidFill>
                  <a:schemeClr val="tx1"/>
                </a:solidFill>
                <a:latin typeface="Calibri Light" panose="020F0302020204030204" pitchFamily="34" charset="0"/>
                <a:ea typeface="MS PGothic" panose="020B0600070205080204" pitchFamily="34" charset="-128"/>
              </a:defRPr>
            </a:lvl2pPr>
            <a:lvl3pPr marL="1143000" indent="-228600">
              <a:defRPr>
                <a:solidFill>
                  <a:schemeClr val="tx1"/>
                </a:solidFill>
                <a:latin typeface="Calibri Light" panose="020F0302020204030204" pitchFamily="34" charset="0"/>
                <a:ea typeface="MS PGothic" panose="020B0600070205080204" pitchFamily="34" charset="-128"/>
              </a:defRPr>
            </a:lvl3pPr>
            <a:lvl4pPr marL="1600200" indent="-228600">
              <a:defRPr>
                <a:solidFill>
                  <a:schemeClr val="tx1"/>
                </a:solidFill>
                <a:latin typeface="Calibri Light" panose="020F0302020204030204" pitchFamily="34" charset="0"/>
                <a:ea typeface="MS PGothic" panose="020B0600070205080204" pitchFamily="34" charset="-128"/>
              </a:defRPr>
            </a:lvl4pPr>
            <a:lvl5pPr marL="2057400" indent="-228600">
              <a:defRPr>
                <a:solidFill>
                  <a:schemeClr val="tx1"/>
                </a:solidFill>
                <a:latin typeface="Calibri Light" panose="020F03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Light" panose="020F03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Light" panose="020F03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Light" panose="020F03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Light" panose="020F0302020204030204" pitchFamily="34" charset="0"/>
                <a:ea typeface="MS PGothic" panose="020B0600070205080204" pitchFamily="34" charset="-128"/>
              </a:defRPr>
            </a:lvl9pPr>
          </a:lstStyle>
          <a:p>
            <a:fld id="{E778E1A9-C5C9-4670-8474-D50DA086DC9C}" type="slidenum">
              <a:rPr lang="en-US" altLang="es-MX">
                <a:latin typeface="Calibri" panose="020F0502020204030204" pitchFamily="34" charset="0"/>
              </a:rPr>
              <a:pPr/>
              <a:t>24</a:t>
            </a:fld>
            <a:endParaRPr lang="en-US" altLang="es-MX">
              <a:latin typeface="Calibri" panose="020F0502020204030204" pitchFamily="34" charset="0"/>
            </a:endParaRPr>
          </a:p>
        </p:txBody>
      </p:sp>
    </p:spTree>
    <p:extLst>
      <p:ext uri="{BB962C8B-B14F-4D97-AF65-F5344CB8AC3E}">
        <p14:creationId xmlns:p14="http://schemas.microsoft.com/office/powerpoint/2010/main" val="166971184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Marcador de imagen de diapositiv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9155" name="Marcador de nota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r>
              <a:rPr lang="es-ES" altLang="es-MX" smtClean="0"/>
              <a:t>Se trata de una asociación inconsciente y automática y, por errónea que sea, si se tratara de un africano blanco, tal especificación tendría que hacerse para cambiar la asociación inicial, en caso de que el texto así lo requiera.</a:t>
            </a:r>
            <a:endParaRPr lang="es-MX" altLang="es-MX" smtClean="0"/>
          </a:p>
          <a:p>
            <a:pPr eaLnBrk="1" hangingPunct="1">
              <a:spcBef>
                <a:spcPct val="0"/>
              </a:spcBef>
            </a:pPr>
            <a:endParaRPr lang="es-ES" altLang="es-MX" smtClean="0"/>
          </a:p>
        </p:txBody>
      </p:sp>
      <p:sp>
        <p:nvSpPr>
          <p:cNvPr id="49156" name="Marcador de número de diapositiv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Light" panose="020F0302020204030204" pitchFamily="34" charset="0"/>
                <a:ea typeface="MS PGothic" panose="020B0600070205080204" pitchFamily="34" charset="-128"/>
              </a:defRPr>
            </a:lvl1pPr>
            <a:lvl2pPr marL="742950" indent="-285750">
              <a:defRPr>
                <a:solidFill>
                  <a:schemeClr val="tx1"/>
                </a:solidFill>
                <a:latin typeface="Calibri Light" panose="020F0302020204030204" pitchFamily="34" charset="0"/>
                <a:ea typeface="MS PGothic" panose="020B0600070205080204" pitchFamily="34" charset="-128"/>
              </a:defRPr>
            </a:lvl2pPr>
            <a:lvl3pPr marL="1143000" indent="-228600">
              <a:defRPr>
                <a:solidFill>
                  <a:schemeClr val="tx1"/>
                </a:solidFill>
                <a:latin typeface="Calibri Light" panose="020F0302020204030204" pitchFamily="34" charset="0"/>
                <a:ea typeface="MS PGothic" panose="020B0600070205080204" pitchFamily="34" charset="-128"/>
              </a:defRPr>
            </a:lvl3pPr>
            <a:lvl4pPr marL="1600200" indent="-228600">
              <a:defRPr>
                <a:solidFill>
                  <a:schemeClr val="tx1"/>
                </a:solidFill>
                <a:latin typeface="Calibri Light" panose="020F0302020204030204" pitchFamily="34" charset="0"/>
                <a:ea typeface="MS PGothic" panose="020B0600070205080204" pitchFamily="34" charset="-128"/>
              </a:defRPr>
            </a:lvl4pPr>
            <a:lvl5pPr marL="2057400" indent="-228600">
              <a:defRPr>
                <a:solidFill>
                  <a:schemeClr val="tx1"/>
                </a:solidFill>
                <a:latin typeface="Calibri Light" panose="020F03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Light" panose="020F03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Light" panose="020F03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Light" panose="020F03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Light" panose="020F0302020204030204" pitchFamily="34" charset="0"/>
                <a:ea typeface="MS PGothic" panose="020B0600070205080204" pitchFamily="34" charset="-128"/>
              </a:defRPr>
            </a:lvl9pPr>
          </a:lstStyle>
          <a:p>
            <a:fld id="{D7ABC0FF-F757-4FE6-B0E9-36351CCC9201}" type="slidenum">
              <a:rPr lang="en-US" altLang="es-MX">
                <a:latin typeface="Calibri" panose="020F0502020204030204" pitchFamily="34" charset="0"/>
              </a:rPr>
              <a:pPr/>
              <a:t>25</a:t>
            </a:fld>
            <a:endParaRPr lang="en-US" altLang="es-MX">
              <a:latin typeface="Calibri" panose="020F0502020204030204" pitchFamily="34" charset="0"/>
            </a:endParaRPr>
          </a:p>
        </p:txBody>
      </p:sp>
    </p:spTree>
    <p:extLst>
      <p:ext uri="{BB962C8B-B14F-4D97-AF65-F5344CB8AC3E}">
        <p14:creationId xmlns:p14="http://schemas.microsoft.com/office/powerpoint/2010/main" val="333786590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Marcador de imagen de diapositiv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03" name="Marcador de nota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r>
              <a:rPr lang="es-ES" altLang="es-MX" smtClean="0"/>
              <a:t>El traductor necesita conocer las asociaciones y, de ser necesario, recrearlas cuando las asociaciones no son equivalentes entre culturas.</a:t>
            </a:r>
            <a:endParaRPr lang="es-MX" altLang="es-MX" smtClean="0"/>
          </a:p>
          <a:p>
            <a:pPr eaLnBrk="1" hangingPunct="1">
              <a:spcBef>
                <a:spcPct val="0"/>
              </a:spcBef>
            </a:pPr>
            <a:endParaRPr lang="es-ES" altLang="es-MX" smtClean="0"/>
          </a:p>
        </p:txBody>
      </p:sp>
      <p:sp>
        <p:nvSpPr>
          <p:cNvPr id="51204" name="Marcador de número de diapositiv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Light" panose="020F0302020204030204" pitchFamily="34" charset="0"/>
                <a:ea typeface="MS PGothic" panose="020B0600070205080204" pitchFamily="34" charset="-128"/>
              </a:defRPr>
            </a:lvl1pPr>
            <a:lvl2pPr marL="742950" indent="-285750">
              <a:defRPr>
                <a:solidFill>
                  <a:schemeClr val="tx1"/>
                </a:solidFill>
                <a:latin typeface="Calibri Light" panose="020F0302020204030204" pitchFamily="34" charset="0"/>
                <a:ea typeface="MS PGothic" panose="020B0600070205080204" pitchFamily="34" charset="-128"/>
              </a:defRPr>
            </a:lvl2pPr>
            <a:lvl3pPr marL="1143000" indent="-228600">
              <a:defRPr>
                <a:solidFill>
                  <a:schemeClr val="tx1"/>
                </a:solidFill>
                <a:latin typeface="Calibri Light" panose="020F0302020204030204" pitchFamily="34" charset="0"/>
                <a:ea typeface="MS PGothic" panose="020B0600070205080204" pitchFamily="34" charset="-128"/>
              </a:defRPr>
            </a:lvl3pPr>
            <a:lvl4pPr marL="1600200" indent="-228600">
              <a:defRPr>
                <a:solidFill>
                  <a:schemeClr val="tx1"/>
                </a:solidFill>
                <a:latin typeface="Calibri Light" panose="020F0302020204030204" pitchFamily="34" charset="0"/>
                <a:ea typeface="MS PGothic" panose="020B0600070205080204" pitchFamily="34" charset="-128"/>
              </a:defRPr>
            </a:lvl4pPr>
            <a:lvl5pPr marL="2057400" indent="-228600">
              <a:defRPr>
                <a:solidFill>
                  <a:schemeClr val="tx1"/>
                </a:solidFill>
                <a:latin typeface="Calibri Light" panose="020F03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Light" panose="020F03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Light" panose="020F03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Light" panose="020F03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Light" panose="020F0302020204030204" pitchFamily="34" charset="0"/>
                <a:ea typeface="MS PGothic" panose="020B0600070205080204" pitchFamily="34" charset="-128"/>
              </a:defRPr>
            </a:lvl9pPr>
          </a:lstStyle>
          <a:p>
            <a:fld id="{D02B7D12-615A-4CCE-AA16-72E12B8052B3}" type="slidenum">
              <a:rPr lang="en-US" altLang="es-MX">
                <a:latin typeface="Calibri" panose="020F0502020204030204" pitchFamily="34" charset="0"/>
              </a:rPr>
              <a:pPr/>
              <a:t>26</a:t>
            </a:fld>
            <a:endParaRPr lang="en-US" altLang="es-MX">
              <a:latin typeface="Calibri" panose="020F0502020204030204" pitchFamily="34" charset="0"/>
            </a:endParaRPr>
          </a:p>
        </p:txBody>
      </p:sp>
    </p:spTree>
    <p:extLst>
      <p:ext uri="{BB962C8B-B14F-4D97-AF65-F5344CB8AC3E}">
        <p14:creationId xmlns:p14="http://schemas.microsoft.com/office/powerpoint/2010/main" val="86133495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Marcador de imagen de diapositiv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3251" name="Marcador de nota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r>
              <a:rPr lang="es-ES" altLang="es-MX" smtClean="0"/>
              <a:t>La primera conjetura al leer estas oraciones será pensar que el fraude es del político, y la actuación del actor (aunque actuar no sea privativo de nadie); esta información, aunada al hecho de que la palabra </a:t>
            </a:r>
            <a:r>
              <a:rPr lang="es-ES" altLang="es-ES" smtClean="0"/>
              <a:t>“</a:t>
            </a:r>
            <a:r>
              <a:rPr lang="es-ES" altLang="es-MX" smtClean="0"/>
              <a:t>su</a:t>
            </a:r>
            <a:r>
              <a:rPr lang="es-ES" altLang="es-ES" smtClean="0"/>
              <a:t>”</a:t>
            </a:r>
            <a:r>
              <a:rPr lang="es-ES" altLang="es-MX" smtClean="0"/>
              <a:t> es una de las más ambiguas en el idioma español, hacen de éstas, oraciones ambiguas. </a:t>
            </a:r>
            <a:endParaRPr lang="es-MX" altLang="es-MX" smtClean="0"/>
          </a:p>
          <a:p>
            <a:pPr eaLnBrk="1" hangingPunct="1">
              <a:spcBef>
                <a:spcPct val="0"/>
              </a:spcBef>
            </a:pPr>
            <a:endParaRPr lang="es-ES" altLang="es-MX" smtClean="0"/>
          </a:p>
        </p:txBody>
      </p:sp>
      <p:sp>
        <p:nvSpPr>
          <p:cNvPr id="53252" name="Marcador de número de diapositiv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Light" panose="020F0302020204030204" pitchFamily="34" charset="0"/>
                <a:ea typeface="MS PGothic" panose="020B0600070205080204" pitchFamily="34" charset="-128"/>
              </a:defRPr>
            </a:lvl1pPr>
            <a:lvl2pPr marL="742950" indent="-285750">
              <a:defRPr>
                <a:solidFill>
                  <a:schemeClr val="tx1"/>
                </a:solidFill>
                <a:latin typeface="Calibri Light" panose="020F0302020204030204" pitchFamily="34" charset="0"/>
                <a:ea typeface="MS PGothic" panose="020B0600070205080204" pitchFamily="34" charset="-128"/>
              </a:defRPr>
            </a:lvl2pPr>
            <a:lvl3pPr marL="1143000" indent="-228600">
              <a:defRPr>
                <a:solidFill>
                  <a:schemeClr val="tx1"/>
                </a:solidFill>
                <a:latin typeface="Calibri Light" panose="020F0302020204030204" pitchFamily="34" charset="0"/>
                <a:ea typeface="MS PGothic" panose="020B0600070205080204" pitchFamily="34" charset="-128"/>
              </a:defRPr>
            </a:lvl3pPr>
            <a:lvl4pPr marL="1600200" indent="-228600">
              <a:defRPr>
                <a:solidFill>
                  <a:schemeClr val="tx1"/>
                </a:solidFill>
                <a:latin typeface="Calibri Light" panose="020F0302020204030204" pitchFamily="34" charset="0"/>
                <a:ea typeface="MS PGothic" panose="020B0600070205080204" pitchFamily="34" charset="-128"/>
              </a:defRPr>
            </a:lvl4pPr>
            <a:lvl5pPr marL="2057400" indent="-228600">
              <a:defRPr>
                <a:solidFill>
                  <a:schemeClr val="tx1"/>
                </a:solidFill>
                <a:latin typeface="Calibri Light" panose="020F03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Light" panose="020F03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Light" panose="020F03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Light" panose="020F03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Light" panose="020F0302020204030204" pitchFamily="34" charset="0"/>
                <a:ea typeface="MS PGothic" panose="020B0600070205080204" pitchFamily="34" charset="-128"/>
              </a:defRPr>
            </a:lvl9pPr>
          </a:lstStyle>
          <a:p>
            <a:fld id="{C7821CC5-7F6F-4E4F-A26F-F8B92F070D28}" type="slidenum">
              <a:rPr lang="en-US" altLang="es-MX">
                <a:latin typeface="Calibri" panose="020F0502020204030204" pitchFamily="34" charset="0"/>
              </a:rPr>
              <a:pPr/>
              <a:t>27</a:t>
            </a:fld>
            <a:endParaRPr lang="en-US" altLang="es-MX">
              <a:latin typeface="Calibri" panose="020F0502020204030204" pitchFamily="34" charset="0"/>
            </a:endParaRPr>
          </a:p>
        </p:txBody>
      </p:sp>
    </p:spTree>
    <p:extLst>
      <p:ext uri="{BB962C8B-B14F-4D97-AF65-F5344CB8AC3E}">
        <p14:creationId xmlns:p14="http://schemas.microsoft.com/office/powerpoint/2010/main" val="403220138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Marcador de imagen de diapositiv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5299" name="Marcador de nota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r>
              <a:rPr lang="es-ES" altLang="es-MX" dirty="0" smtClean="0"/>
              <a:t>Cuando se alude a una palabra o frase con un significado reconocido en una cultura, se hace una insinuación que modifica el significado literal de lo que se dice, y al traducir se recomienda buscar una correspondencia que logre el mismo efecto en la cultura meta, en lugar de dejar alusiones que resulten extrañas y poco significativas. </a:t>
            </a:r>
          </a:p>
          <a:p>
            <a:pPr eaLnBrk="1" hangingPunct="1">
              <a:spcBef>
                <a:spcPct val="0"/>
              </a:spcBef>
            </a:pPr>
            <a:r>
              <a:rPr lang="es-ES" altLang="es-MX" dirty="0" smtClean="0"/>
              <a:t>En caso de que no exista un equivalente directo puede tratar de compensarse por otro medio. </a:t>
            </a:r>
            <a:endParaRPr lang="es-MX" altLang="es-MX" dirty="0" smtClean="0"/>
          </a:p>
          <a:p>
            <a:pPr eaLnBrk="1" hangingPunct="1">
              <a:spcBef>
                <a:spcPct val="0"/>
              </a:spcBef>
            </a:pPr>
            <a:endParaRPr lang="es-MX" altLang="es-MX" dirty="0" smtClean="0"/>
          </a:p>
          <a:p>
            <a:pPr eaLnBrk="1" hangingPunct="1">
              <a:spcBef>
                <a:spcPct val="0"/>
              </a:spcBef>
            </a:pPr>
            <a:endParaRPr lang="es-ES" altLang="es-MX" dirty="0" smtClean="0"/>
          </a:p>
        </p:txBody>
      </p:sp>
      <p:sp>
        <p:nvSpPr>
          <p:cNvPr id="55300" name="Marcador de número de diapositiv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Light" panose="020F0302020204030204" pitchFamily="34" charset="0"/>
                <a:ea typeface="MS PGothic" panose="020B0600070205080204" pitchFamily="34" charset="-128"/>
              </a:defRPr>
            </a:lvl1pPr>
            <a:lvl2pPr marL="742950" indent="-285750">
              <a:defRPr>
                <a:solidFill>
                  <a:schemeClr val="tx1"/>
                </a:solidFill>
                <a:latin typeface="Calibri Light" panose="020F0302020204030204" pitchFamily="34" charset="0"/>
                <a:ea typeface="MS PGothic" panose="020B0600070205080204" pitchFamily="34" charset="-128"/>
              </a:defRPr>
            </a:lvl2pPr>
            <a:lvl3pPr marL="1143000" indent="-228600">
              <a:defRPr>
                <a:solidFill>
                  <a:schemeClr val="tx1"/>
                </a:solidFill>
                <a:latin typeface="Calibri Light" panose="020F0302020204030204" pitchFamily="34" charset="0"/>
                <a:ea typeface="MS PGothic" panose="020B0600070205080204" pitchFamily="34" charset="-128"/>
              </a:defRPr>
            </a:lvl3pPr>
            <a:lvl4pPr marL="1600200" indent="-228600">
              <a:defRPr>
                <a:solidFill>
                  <a:schemeClr val="tx1"/>
                </a:solidFill>
                <a:latin typeface="Calibri Light" panose="020F0302020204030204" pitchFamily="34" charset="0"/>
                <a:ea typeface="MS PGothic" panose="020B0600070205080204" pitchFamily="34" charset="-128"/>
              </a:defRPr>
            </a:lvl4pPr>
            <a:lvl5pPr marL="2057400" indent="-228600">
              <a:defRPr>
                <a:solidFill>
                  <a:schemeClr val="tx1"/>
                </a:solidFill>
                <a:latin typeface="Calibri Light" panose="020F03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Light" panose="020F03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Light" panose="020F03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Light" panose="020F03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Light" panose="020F0302020204030204" pitchFamily="34" charset="0"/>
                <a:ea typeface="MS PGothic" panose="020B0600070205080204" pitchFamily="34" charset="-128"/>
              </a:defRPr>
            </a:lvl9pPr>
          </a:lstStyle>
          <a:p>
            <a:fld id="{2C666B66-70B4-4738-9779-B7DB42CF05F4}" type="slidenum">
              <a:rPr lang="en-US" altLang="es-MX">
                <a:latin typeface="Calibri" panose="020F0502020204030204" pitchFamily="34" charset="0"/>
              </a:rPr>
              <a:pPr/>
              <a:t>28</a:t>
            </a:fld>
            <a:endParaRPr lang="en-US" altLang="es-MX">
              <a:latin typeface="Calibri" panose="020F0502020204030204" pitchFamily="34" charset="0"/>
            </a:endParaRPr>
          </a:p>
        </p:txBody>
      </p:sp>
    </p:spTree>
    <p:extLst>
      <p:ext uri="{BB962C8B-B14F-4D97-AF65-F5344CB8AC3E}">
        <p14:creationId xmlns:p14="http://schemas.microsoft.com/office/powerpoint/2010/main" val="174488834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Marcador de imagen de diapositiv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7347" name="Marcador de nota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r>
              <a:rPr lang="es-ES" altLang="es-MX" dirty="0" smtClean="0"/>
              <a:t>Se puede preguntar a los estudiantes si entienden a qué frase idiomática se alude en esta caricatura.</a:t>
            </a:r>
          </a:p>
          <a:p>
            <a:pPr eaLnBrk="1" hangingPunct="1">
              <a:spcBef>
                <a:spcPct val="0"/>
              </a:spcBef>
            </a:pPr>
            <a:r>
              <a:rPr lang="es-ES" altLang="es-MX" dirty="0" smtClean="0"/>
              <a:t>Se trata</a:t>
            </a:r>
            <a:r>
              <a:rPr lang="es-ES" altLang="es-MX" baseline="0" dirty="0" smtClean="0"/>
              <a:t> de</a:t>
            </a:r>
            <a:r>
              <a:rPr lang="es-ES" altLang="es-MX" dirty="0" smtClean="0"/>
              <a:t> la frase </a:t>
            </a:r>
            <a:r>
              <a:rPr lang="es-ES" altLang="es-ES" dirty="0" smtClean="0"/>
              <a:t>“</a:t>
            </a:r>
            <a:r>
              <a:rPr lang="es-ES" altLang="ja-JP" dirty="0" smtClean="0"/>
              <a:t>to </a:t>
            </a:r>
            <a:r>
              <a:rPr lang="es-ES" altLang="ja-JP" dirty="0" err="1" smtClean="0"/>
              <a:t>have</a:t>
            </a:r>
            <a:r>
              <a:rPr lang="es-ES" altLang="ja-JP" dirty="0" smtClean="0"/>
              <a:t> a </a:t>
            </a:r>
            <a:r>
              <a:rPr lang="es-ES" altLang="ja-JP" dirty="0" err="1" smtClean="0"/>
              <a:t>sweet</a:t>
            </a:r>
            <a:r>
              <a:rPr lang="es-ES" altLang="ja-JP" dirty="0" smtClean="0"/>
              <a:t> </a:t>
            </a:r>
            <a:r>
              <a:rPr lang="es-ES" altLang="ja-JP" dirty="0" err="1" smtClean="0"/>
              <a:t>tooth</a:t>
            </a:r>
            <a:r>
              <a:rPr lang="es-ES" altLang="es-ES" dirty="0" smtClean="0"/>
              <a:t>”</a:t>
            </a:r>
            <a:r>
              <a:rPr lang="es-ES" altLang="ja-JP" dirty="0" smtClean="0"/>
              <a:t>, que significa gustar mucho de los dulces. Se puede utilizar para que propongan soluciones creativas para la traducción. ¿Cuáles serán las pérdidas? ¿Encuentran algún equivalente? ¿Qué cambios pueden o no realizar puesto que se trata de una caricatura y debe conservarse la coherencia con la imagen?</a:t>
            </a:r>
            <a:endParaRPr lang="es-ES" altLang="es-MX" dirty="0" smtClean="0"/>
          </a:p>
        </p:txBody>
      </p:sp>
      <p:sp>
        <p:nvSpPr>
          <p:cNvPr id="57348" name="Marcador de número de diapositiv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Light" panose="020F0302020204030204" pitchFamily="34" charset="0"/>
                <a:ea typeface="MS PGothic" panose="020B0600070205080204" pitchFamily="34" charset="-128"/>
              </a:defRPr>
            </a:lvl1pPr>
            <a:lvl2pPr marL="742950" indent="-285750">
              <a:defRPr>
                <a:solidFill>
                  <a:schemeClr val="tx1"/>
                </a:solidFill>
                <a:latin typeface="Calibri Light" panose="020F0302020204030204" pitchFamily="34" charset="0"/>
                <a:ea typeface="MS PGothic" panose="020B0600070205080204" pitchFamily="34" charset="-128"/>
              </a:defRPr>
            </a:lvl2pPr>
            <a:lvl3pPr marL="1143000" indent="-228600">
              <a:defRPr>
                <a:solidFill>
                  <a:schemeClr val="tx1"/>
                </a:solidFill>
                <a:latin typeface="Calibri Light" panose="020F0302020204030204" pitchFamily="34" charset="0"/>
                <a:ea typeface="MS PGothic" panose="020B0600070205080204" pitchFamily="34" charset="-128"/>
              </a:defRPr>
            </a:lvl3pPr>
            <a:lvl4pPr marL="1600200" indent="-228600">
              <a:defRPr>
                <a:solidFill>
                  <a:schemeClr val="tx1"/>
                </a:solidFill>
                <a:latin typeface="Calibri Light" panose="020F0302020204030204" pitchFamily="34" charset="0"/>
                <a:ea typeface="MS PGothic" panose="020B0600070205080204" pitchFamily="34" charset="-128"/>
              </a:defRPr>
            </a:lvl4pPr>
            <a:lvl5pPr marL="2057400" indent="-228600">
              <a:defRPr>
                <a:solidFill>
                  <a:schemeClr val="tx1"/>
                </a:solidFill>
                <a:latin typeface="Calibri Light" panose="020F03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Light" panose="020F03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Light" panose="020F03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Light" panose="020F03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Light" panose="020F0302020204030204" pitchFamily="34" charset="0"/>
                <a:ea typeface="MS PGothic" panose="020B0600070205080204" pitchFamily="34" charset="-128"/>
              </a:defRPr>
            </a:lvl9pPr>
          </a:lstStyle>
          <a:p>
            <a:fld id="{A75D7760-CDF2-4EB4-81D1-41061A221EED}" type="slidenum">
              <a:rPr lang="en-US" altLang="es-MX">
                <a:latin typeface="Calibri" panose="020F0502020204030204" pitchFamily="34" charset="0"/>
              </a:rPr>
              <a:pPr/>
              <a:t>29</a:t>
            </a:fld>
            <a:endParaRPr lang="en-US" altLang="es-MX">
              <a:latin typeface="Calibri" panose="020F0502020204030204" pitchFamily="34" charset="0"/>
            </a:endParaRPr>
          </a:p>
        </p:txBody>
      </p:sp>
    </p:spTree>
    <p:extLst>
      <p:ext uri="{BB962C8B-B14F-4D97-AF65-F5344CB8AC3E}">
        <p14:creationId xmlns:p14="http://schemas.microsoft.com/office/powerpoint/2010/main" val="128443737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normAutofit fontScale="77500" lnSpcReduction="20000"/>
          </a:bodyPr>
          <a:lstStyle/>
          <a:p>
            <a:r>
              <a:rPr lang="es-MX" sz="1000" dirty="0" smtClean="0"/>
              <a:t>Este fragmento</a:t>
            </a:r>
            <a:r>
              <a:rPr lang="es-MX" sz="1000" baseline="0" dirty="0" smtClean="0"/>
              <a:t> sirve ilustrar cómo en la literatura los escritores pueden hacer alusión a un proverbio haciéndole modificaciones. Será deseable que los alumnos hagan una propuesta de traducción del mismo, pues si en una primera lectura del mismo no alcanzan a identificar el proverbio, el proceso de traducción será el acicate para que lo encuentren, lo </a:t>
            </a:r>
            <a:r>
              <a:rPr lang="es-MX" sz="1000" baseline="0" dirty="0" smtClean="0"/>
              <a:t>entiendan</a:t>
            </a:r>
            <a:r>
              <a:rPr lang="es-MX" sz="1000" baseline="0" dirty="0" smtClean="0"/>
              <a:t>, y propongan alguna solución. Se trata de </a:t>
            </a:r>
            <a:r>
              <a:rPr lang="es-ES" altLang="es-MX" sz="1000" b="1" i="1" dirty="0" err="1" smtClean="0"/>
              <a:t>one</a:t>
            </a:r>
            <a:r>
              <a:rPr lang="es-ES" altLang="es-MX" sz="1000" b="1" i="1" dirty="0" smtClean="0"/>
              <a:t> </a:t>
            </a:r>
            <a:r>
              <a:rPr lang="es-ES" altLang="es-MX" sz="1000" b="1" i="1" dirty="0" err="1" smtClean="0"/>
              <a:t>boy’s</a:t>
            </a:r>
            <a:r>
              <a:rPr lang="es-ES" altLang="es-MX" sz="1000" b="1" i="1" dirty="0" smtClean="0"/>
              <a:t> Paradise </a:t>
            </a:r>
            <a:r>
              <a:rPr lang="es-ES" altLang="es-MX" sz="1000" b="1" i="1" dirty="0" err="1" smtClean="0"/>
              <a:t>could</a:t>
            </a:r>
            <a:r>
              <a:rPr lang="es-ES" altLang="es-MX" sz="1000" b="1" i="1" dirty="0" smtClean="0"/>
              <a:t> be </a:t>
            </a:r>
            <a:r>
              <a:rPr lang="es-ES" altLang="es-MX" sz="1000" b="1" i="1" dirty="0" err="1" smtClean="0"/>
              <a:t>another</a:t>
            </a:r>
            <a:r>
              <a:rPr lang="es-ES" altLang="es-MX" sz="1000" b="1" i="1" dirty="0" smtClean="0"/>
              <a:t> </a:t>
            </a:r>
            <a:r>
              <a:rPr lang="es-ES" altLang="es-MX" sz="1000" b="1" i="1" dirty="0" err="1" smtClean="0"/>
              <a:t>fellow’s</a:t>
            </a:r>
            <a:r>
              <a:rPr lang="es-ES" altLang="es-MX" sz="1000" b="1" i="1" dirty="0" smtClean="0"/>
              <a:t> </a:t>
            </a:r>
            <a:r>
              <a:rPr lang="es-ES" altLang="es-MX" sz="1000" b="1" i="1" dirty="0" err="1" smtClean="0"/>
              <a:t>Hell</a:t>
            </a:r>
            <a:r>
              <a:rPr lang="es-ES" altLang="es-MX" sz="1000" b="1" i="1" dirty="0" smtClean="0"/>
              <a:t>, </a:t>
            </a:r>
            <a:r>
              <a:rPr lang="es-ES" altLang="es-MX" sz="1000" b="0" i="0" dirty="0" smtClean="0"/>
              <a:t>que</a:t>
            </a:r>
            <a:r>
              <a:rPr lang="es-ES" altLang="es-MX" sz="1000" b="0" i="0" baseline="0" dirty="0" smtClean="0"/>
              <a:t> alude al proverbio: </a:t>
            </a:r>
            <a:r>
              <a:rPr lang="es-ES" altLang="es-MX" sz="1000" b="1" i="0" baseline="0" dirty="0" err="1" smtClean="0"/>
              <a:t>One</a:t>
            </a:r>
            <a:r>
              <a:rPr lang="es-ES" altLang="es-MX" sz="1000" b="1" i="0" baseline="0" dirty="0" smtClean="0"/>
              <a:t> </a:t>
            </a:r>
            <a:r>
              <a:rPr lang="es-ES" altLang="es-MX" sz="1000" b="1" i="0" baseline="0" dirty="0" err="1" smtClean="0"/>
              <a:t>man’s</a:t>
            </a:r>
            <a:r>
              <a:rPr lang="es-ES" altLang="es-MX" sz="1000" b="1" i="0" baseline="0" dirty="0" smtClean="0"/>
              <a:t> </a:t>
            </a:r>
            <a:r>
              <a:rPr lang="es-ES" altLang="es-MX" sz="1000" b="1" i="0" baseline="0" dirty="0" err="1" smtClean="0"/>
              <a:t>meat</a:t>
            </a:r>
            <a:r>
              <a:rPr lang="es-ES" altLang="es-MX" sz="1000" b="1" i="0" baseline="0" dirty="0" smtClean="0"/>
              <a:t> </a:t>
            </a:r>
            <a:r>
              <a:rPr lang="es-ES" altLang="es-MX" sz="1000" b="1" i="0" baseline="0" dirty="0" err="1" smtClean="0"/>
              <a:t>is</a:t>
            </a:r>
            <a:r>
              <a:rPr lang="es-ES" altLang="es-MX" sz="1000" b="1" i="0" baseline="0" dirty="0" smtClean="0"/>
              <a:t> </a:t>
            </a:r>
            <a:r>
              <a:rPr lang="es-ES" altLang="es-MX" sz="1000" b="1" i="0" baseline="0" dirty="0" err="1" smtClean="0"/>
              <a:t>another</a:t>
            </a:r>
            <a:r>
              <a:rPr lang="es-ES" altLang="es-MX" sz="1000" b="1" i="0" baseline="0" dirty="0" smtClean="0"/>
              <a:t> </a:t>
            </a:r>
            <a:r>
              <a:rPr lang="es-ES" altLang="es-MX" sz="1000" b="1" i="0" baseline="0" dirty="0" err="1" smtClean="0"/>
              <a:t>man’s</a:t>
            </a:r>
            <a:r>
              <a:rPr lang="es-ES" altLang="es-MX" sz="1000" b="1" i="0" baseline="0" dirty="0" smtClean="0"/>
              <a:t> </a:t>
            </a:r>
            <a:r>
              <a:rPr lang="es-ES" altLang="es-MX" sz="1000" b="1" i="0" baseline="0" dirty="0" err="1" smtClean="0"/>
              <a:t>poison</a:t>
            </a:r>
            <a:r>
              <a:rPr lang="es-ES" altLang="es-MX" sz="1000" b="1" i="0" baseline="0" dirty="0" smtClean="0"/>
              <a:t>.</a:t>
            </a:r>
          </a:p>
          <a:p>
            <a:endParaRPr lang="es-ES" altLang="es-MX" sz="1000" b="1" i="0" baseline="0" dirty="0" smtClean="0"/>
          </a:p>
          <a:p>
            <a:r>
              <a:rPr lang="es-ES" sz="1000" b="0" i="0" baseline="0" dirty="0" smtClean="0"/>
              <a:t>De esta novela de Salman </a:t>
            </a:r>
            <a:r>
              <a:rPr lang="es-ES" sz="1000" b="0" i="0" baseline="0" dirty="0" err="1" smtClean="0"/>
              <a:t>Rushdie</a:t>
            </a:r>
            <a:r>
              <a:rPr lang="es-ES" sz="1000" b="0" i="0" baseline="0" dirty="0" smtClean="0"/>
              <a:t>, el propio blog del autor resume lo siguiente : (http://www.salman-rushdie.com/blog/the-moors-last-sigh/)</a:t>
            </a:r>
          </a:p>
          <a:p>
            <a:r>
              <a:rPr lang="en-US" sz="1000" b="0" dirty="0" smtClean="0">
                <a:effectLst/>
              </a:rPr>
              <a:t>A ferociously witty family saga with a surreally imagined and sometimes blasphemous chronicle of modern India with peppery soliloquies on art, ethnicity, religious fanaticism, and the terrifying power of love. </a:t>
            </a:r>
            <a:r>
              <a:rPr lang="en-US" sz="1000" b="0" dirty="0" err="1" smtClean="0">
                <a:effectLst/>
              </a:rPr>
              <a:t>Moraes</a:t>
            </a:r>
            <a:r>
              <a:rPr lang="en-US" sz="1000" b="0" dirty="0" smtClean="0">
                <a:effectLst/>
              </a:rPr>
              <a:t> “Moor” </a:t>
            </a:r>
            <a:r>
              <a:rPr lang="en-US" sz="1000" b="0" dirty="0" err="1" smtClean="0">
                <a:effectLst/>
              </a:rPr>
              <a:t>Zogoiby</a:t>
            </a:r>
            <a:r>
              <a:rPr lang="en-US" sz="1000" b="0" dirty="0" smtClean="0">
                <a:effectLst/>
              </a:rPr>
              <a:t>, the last surviving scion of a dynasty of </a:t>
            </a:r>
            <a:r>
              <a:rPr lang="en-US" sz="1000" b="0" dirty="0" err="1" smtClean="0">
                <a:effectLst/>
              </a:rPr>
              <a:t>Cochinese</a:t>
            </a:r>
            <a:r>
              <a:rPr lang="en-US" sz="1000" b="0" dirty="0" smtClean="0">
                <a:effectLst/>
              </a:rPr>
              <a:t> spice merchants and crime lords, is also a compulsive storyteller and an exile. As he travels a route that takes him from India to Spain, he leaves behind a tale of mad passions and volcanic family hatreds, of titanic matriarchs and their mesmerized offspring, of premature deaths and curses that strike beyond the grave.</a:t>
            </a:r>
            <a:endParaRPr lang="es-MX" sz="1000" b="0" i="1" dirty="0"/>
          </a:p>
        </p:txBody>
      </p:sp>
      <p:sp>
        <p:nvSpPr>
          <p:cNvPr id="4" name="Marcador de número de diapositiva 3"/>
          <p:cNvSpPr>
            <a:spLocks noGrp="1"/>
          </p:cNvSpPr>
          <p:nvPr>
            <p:ph type="sldNum" sz="quarter" idx="10"/>
          </p:nvPr>
        </p:nvSpPr>
        <p:spPr/>
        <p:txBody>
          <a:bodyPr/>
          <a:lstStyle/>
          <a:p>
            <a:pPr>
              <a:defRPr/>
            </a:pPr>
            <a:fld id="{52E1A810-B5DA-4139-9EB5-A387B31522DD}" type="slidenum">
              <a:rPr lang="en-US" altLang="es-MX" smtClean="0"/>
              <a:pPr>
                <a:defRPr/>
              </a:pPr>
              <a:t>30</a:t>
            </a:fld>
            <a:endParaRPr lang="en-US" altLang="es-MX"/>
          </a:p>
        </p:txBody>
      </p:sp>
    </p:spTree>
    <p:extLst>
      <p:ext uri="{BB962C8B-B14F-4D97-AF65-F5344CB8AC3E}">
        <p14:creationId xmlns:p14="http://schemas.microsoft.com/office/powerpoint/2010/main" val="44337411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Marcador de imagen de diapositiv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267" name="Marcador de nota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es-ES" altLang="es-MX" smtClean="0"/>
          </a:p>
        </p:txBody>
      </p:sp>
      <p:sp>
        <p:nvSpPr>
          <p:cNvPr id="11268" name="Marcador de número de diapositiv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Light" panose="020F0302020204030204" pitchFamily="34" charset="0"/>
                <a:ea typeface="MS PGothic" panose="020B0600070205080204" pitchFamily="34" charset="-128"/>
              </a:defRPr>
            </a:lvl1pPr>
            <a:lvl2pPr marL="742950" indent="-285750">
              <a:defRPr>
                <a:solidFill>
                  <a:schemeClr val="tx1"/>
                </a:solidFill>
                <a:latin typeface="Calibri Light" panose="020F0302020204030204" pitchFamily="34" charset="0"/>
                <a:ea typeface="MS PGothic" panose="020B0600070205080204" pitchFamily="34" charset="-128"/>
              </a:defRPr>
            </a:lvl2pPr>
            <a:lvl3pPr marL="1143000" indent="-228600">
              <a:defRPr>
                <a:solidFill>
                  <a:schemeClr val="tx1"/>
                </a:solidFill>
                <a:latin typeface="Calibri Light" panose="020F0302020204030204" pitchFamily="34" charset="0"/>
                <a:ea typeface="MS PGothic" panose="020B0600070205080204" pitchFamily="34" charset="-128"/>
              </a:defRPr>
            </a:lvl3pPr>
            <a:lvl4pPr marL="1600200" indent="-228600">
              <a:defRPr>
                <a:solidFill>
                  <a:schemeClr val="tx1"/>
                </a:solidFill>
                <a:latin typeface="Calibri Light" panose="020F0302020204030204" pitchFamily="34" charset="0"/>
                <a:ea typeface="MS PGothic" panose="020B0600070205080204" pitchFamily="34" charset="-128"/>
              </a:defRPr>
            </a:lvl4pPr>
            <a:lvl5pPr marL="2057400" indent="-228600">
              <a:defRPr>
                <a:solidFill>
                  <a:schemeClr val="tx1"/>
                </a:solidFill>
                <a:latin typeface="Calibri Light" panose="020F03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Light" panose="020F03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Light" panose="020F03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Light" panose="020F03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Light" panose="020F0302020204030204" pitchFamily="34" charset="0"/>
                <a:ea typeface="MS PGothic" panose="020B0600070205080204" pitchFamily="34" charset="-128"/>
              </a:defRPr>
            </a:lvl9pPr>
          </a:lstStyle>
          <a:p>
            <a:fld id="{47E1A7A7-9A68-4D03-AF57-208BAC892037}" type="slidenum">
              <a:rPr lang="en-US" altLang="es-MX">
                <a:latin typeface="Calibri" panose="020F0502020204030204" pitchFamily="34" charset="0"/>
              </a:rPr>
              <a:pPr/>
              <a:t>4</a:t>
            </a:fld>
            <a:endParaRPr lang="en-US" altLang="es-MX">
              <a:latin typeface="Calibri" panose="020F0502020204030204" pitchFamily="34" charset="0"/>
            </a:endParaRPr>
          </a:p>
        </p:txBody>
      </p:sp>
    </p:spTree>
    <p:extLst>
      <p:ext uri="{BB962C8B-B14F-4D97-AF65-F5344CB8AC3E}">
        <p14:creationId xmlns:p14="http://schemas.microsoft.com/office/powerpoint/2010/main" val="229082992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Marcador de imagen de diapositiv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9395" name="Marcador de nota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indent="0" eaLnBrk="1" hangingPunct="1">
              <a:spcBef>
                <a:spcPct val="0"/>
              </a:spcBef>
              <a:buFontTx/>
              <a:buNone/>
            </a:pPr>
            <a:r>
              <a:rPr lang="es-ES" altLang="es-MX" dirty="0" smtClean="0"/>
              <a:t>Por su significado las palabras pueden o no ser afines. Un tipo de afinidad es la sintagmática, que se refiere a cómo pueden asociarse o colocarse las palabras en una lengua </a:t>
            </a:r>
            <a:r>
              <a:rPr lang="en-US" altLang="es-MX" dirty="0" smtClean="0"/>
              <a:t>(Cruse, pp. 40-2)</a:t>
            </a:r>
            <a:r>
              <a:rPr lang="es-ES" altLang="es-MX" dirty="0" smtClean="0"/>
              <a:t>. Hay afinidad entre las palabras </a:t>
            </a:r>
            <a:r>
              <a:rPr lang="es-ES" altLang="es-ES" dirty="0" smtClean="0"/>
              <a:t>“</a:t>
            </a:r>
            <a:r>
              <a:rPr lang="es-ES" altLang="es-MX" dirty="0" smtClean="0"/>
              <a:t>rana</a:t>
            </a:r>
            <a:r>
              <a:rPr lang="es-ES" altLang="es-ES" dirty="0" smtClean="0"/>
              <a:t>”</a:t>
            </a:r>
            <a:r>
              <a:rPr lang="es-ES" altLang="es-MX" dirty="0" smtClean="0"/>
              <a:t> y </a:t>
            </a:r>
            <a:r>
              <a:rPr lang="es-ES" altLang="es-ES" dirty="0" smtClean="0"/>
              <a:t>“</a:t>
            </a:r>
            <a:r>
              <a:rPr lang="es-ES" altLang="es-MX" dirty="0" smtClean="0"/>
              <a:t>saltar</a:t>
            </a:r>
            <a:r>
              <a:rPr lang="es-ES" altLang="es-ES" dirty="0" smtClean="0"/>
              <a:t>”</a:t>
            </a:r>
            <a:r>
              <a:rPr lang="es-ES" altLang="es-MX" dirty="0" smtClean="0"/>
              <a:t>; en cambio, no existe afinidad alguna entre </a:t>
            </a:r>
            <a:r>
              <a:rPr lang="es-ES" altLang="es-ES" dirty="0" smtClean="0"/>
              <a:t>“</a:t>
            </a:r>
            <a:r>
              <a:rPr lang="es-ES" altLang="es-MX" dirty="0" smtClean="0"/>
              <a:t>canario</a:t>
            </a:r>
            <a:r>
              <a:rPr lang="es-ES" altLang="es-ES" dirty="0" smtClean="0"/>
              <a:t>”</a:t>
            </a:r>
            <a:r>
              <a:rPr lang="es-ES" altLang="es-MX" dirty="0" smtClean="0"/>
              <a:t> y </a:t>
            </a:r>
            <a:r>
              <a:rPr lang="es-ES" altLang="es-ES" dirty="0" smtClean="0"/>
              <a:t>“</a:t>
            </a:r>
            <a:r>
              <a:rPr lang="es-ES" altLang="es-MX" dirty="0" smtClean="0"/>
              <a:t>rugir</a:t>
            </a:r>
            <a:r>
              <a:rPr lang="es-ES" altLang="es-ES" dirty="0" smtClean="0"/>
              <a:t>”</a:t>
            </a:r>
            <a:r>
              <a:rPr lang="es-ES" altLang="es-MX" dirty="0" smtClean="0"/>
              <a:t>. Se pueden combinar </a:t>
            </a:r>
            <a:r>
              <a:rPr lang="es-ES" altLang="es-MX" i="1" dirty="0" err="1" smtClean="0"/>
              <a:t>high</a:t>
            </a:r>
            <a:r>
              <a:rPr lang="es-ES" altLang="es-MX" dirty="0" smtClean="0"/>
              <a:t> y </a:t>
            </a:r>
            <a:r>
              <a:rPr lang="es-ES" altLang="es-MX" i="1" dirty="0" err="1" smtClean="0"/>
              <a:t>spirited</a:t>
            </a:r>
            <a:r>
              <a:rPr lang="es-ES" altLang="es-MX" dirty="0" smtClean="0"/>
              <a:t> (</a:t>
            </a:r>
            <a:r>
              <a:rPr lang="es-ES" altLang="es-MX" i="1" dirty="0" err="1" smtClean="0"/>
              <a:t>high-spirited</a:t>
            </a:r>
            <a:r>
              <a:rPr lang="es-ES" altLang="es-MX" dirty="0" smtClean="0"/>
              <a:t> – </a:t>
            </a:r>
            <a:r>
              <a:rPr lang="es-ES" altLang="es-ES" dirty="0" smtClean="0"/>
              <a:t>“</a:t>
            </a:r>
            <a:r>
              <a:rPr lang="es-ES" altLang="es-MX" dirty="0" smtClean="0"/>
              <a:t>lleno de vida</a:t>
            </a:r>
            <a:r>
              <a:rPr lang="es-ES" altLang="es-ES" dirty="0" smtClean="0"/>
              <a:t>”</a:t>
            </a:r>
            <a:r>
              <a:rPr lang="es-ES" altLang="es-MX" dirty="0" smtClean="0"/>
              <a:t>), pero no </a:t>
            </a:r>
            <a:r>
              <a:rPr lang="es-ES" altLang="es-MX" i="1" dirty="0" err="1" smtClean="0"/>
              <a:t>low</a:t>
            </a:r>
            <a:r>
              <a:rPr lang="es-ES" altLang="es-MX" dirty="0" smtClean="0"/>
              <a:t> y </a:t>
            </a:r>
            <a:r>
              <a:rPr lang="es-ES" altLang="es-MX" i="1" dirty="0" err="1" smtClean="0"/>
              <a:t>spirited</a:t>
            </a:r>
            <a:r>
              <a:rPr lang="es-ES" altLang="es-MX" dirty="0" smtClean="0"/>
              <a:t>.</a:t>
            </a:r>
            <a:endParaRPr lang="es-ES_tradnl" altLang="es-MX" dirty="0" smtClean="0"/>
          </a:p>
          <a:p>
            <a:pPr marL="171450" indent="-171450" eaLnBrk="1" hangingPunct="1">
              <a:spcBef>
                <a:spcPct val="0"/>
              </a:spcBef>
            </a:pPr>
            <a:endParaRPr lang="es-ES" altLang="es-MX" dirty="0" smtClean="0"/>
          </a:p>
        </p:txBody>
      </p:sp>
      <p:sp>
        <p:nvSpPr>
          <p:cNvPr id="59396" name="Marcador de número de diapositiv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Light" panose="020F0302020204030204" pitchFamily="34" charset="0"/>
                <a:ea typeface="MS PGothic" panose="020B0600070205080204" pitchFamily="34" charset="-128"/>
              </a:defRPr>
            </a:lvl1pPr>
            <a:lvl2pPr marL="742950" indent="-285750">
              <a:defRPr>
                <a:solidFill>
                  <a:schemeClr val="tx1"/>
                </a:solidFill>
                <a:latin typeface="Calibri Light" panose="020F0302020204030204" pitchFamily="34" charset="0"/>
                <a:ea typeface="MS PGothic" panose="020B0600070205080204" pitchFamily="34" charset="-128"/>
              </a:defRPr>
            </a:lvl2pPr>
            <a:lvl3pPr marL="1143000" indent="-228600">
              <a:defRPr>
                <a:solidFill>
                  <a:schemeClr val="tx1"/>
                </a:solidFill>
                <a:latin typeface="Calibri Light" panose="020F0302020204030204" pitchFamily="34" charset="0"/>
                <a:ea typeface="MS PGothic" panose="020B0600070205080204" pitchFamily="34" charset="-128"/>
              </a:defRPr>
            </a:lvl3pPr>
            <a:lvl4pPr marL="1600200" indent="-228600">
              <a:defRPr>
                <a:solidFill>
                  <a:schemeClr val="tx1"/>
                </a:solidFill>
                <a:latin typeface="Calibri Light" panose="020F0302020204030204" pitchFamily="34" charset="0"/>
                <a:ea typeface="MS PGothic" panose="020B0600070205080204" pitchFamily="34" charset="-128"/>
              </a:defRPr>
            </a:lvl4pPr>
            <a:lvl5pPr marL="2057400" indent="-228600">
              <a:defRPr>
                <a:solidFill>
                  <a:schemeClr val="tx1"/>
                </a:solidFill>
                <a:latin typeface="Calibri Light" panose="020F03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Light" panose="020F03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Light" panose="020F03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Light" panose="020F03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Light" panose="020F0302020204030204" pitchFamily="34" charset="0"/>
                <a:ea typeface="MS PGothic" panose="020B0600070205080204" pitchFamily="34" charset="-128"/>
              </a:defRPr>
            </a:lvl9pPr>
          </a:lstStyle>
          <a:p>
            <a:fld id="{134FF220-D479-410E-8D95-1162FD4A8D36}" type="slidenum">
              <a:rPr lang="en-US" altLang="es-MX">
                <a:latin typeface="Calibri" panose="020F0502020204030204" pitchFamily="34" charset="0"/>
              </a:rPr>
              <a:pPr/>
              <a:t>31</a:t>
            </a:fld>
            <a:endParaRPr lang="en-US" altLang="es-MX">
              <a:latin typeface="Calibri" panose="020F0502020204030204" pitchFamily="34" charset="0"/>
            </a:endParaRPr>
          </a:p>
        </p:txBody>
      </p:sp>
    </p:spTree>
    <p:extLst>
      <p:ext uri="{BB962C8B-B14F-4D97-AF65-F5344CB8AC3E}">
        <p14:creationId xmlns:p14="http://schemas.microsoft.com/office/powerpoint/2010/main" val="33423670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Marcador de imagen de diapositiv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43" name="Marcador de nota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indent="0" eaLnBrk="1" hangingPunct="1">
              <a:spcBef>
                <a:spcPct val="0"/>
              </a:spcBef>
              <a:buFontTx/>
              <a:buNone/>
            </a:pPr>
            <a:r>
              <a:rPr lang="es-ES" altLang="es-MX" dirty="0" smtClean="0"/>
              <a:t>En este sentido, </a:t>
            </a:r>
            <a:r>
              <a:rPr lang="es-ES" altLang="es-MX" dirty="0" err="1" smtClean="0"/>
              <a:t>Lyons</a:t>
            </a:r>
            <a:r>
              <a:rPr lang="es-ES" altLang="es-MX" dirty="0" smtClean="0"/>
              <a:t> dice lo siguiente: </a:t>
            </a:r>
            <a:r>
              <a:rPr lang="es-ES" altLang="es-ES" dirty="0" smtClean="0"/>
              <a:t>“</a:t>
            </a:r>
            <a:r>
              <a:rPr lang="es-ES" altLang="es-MX" dirty="0" smtClean="0"/>
              <a:t>Los lexemas varían enormemente con respecto a la libertad con que pueden combinarse en sintagmas con otros lexemas</a:t>
            </a:r>
            <a:r>
              <a:rPr lang="es-ES" altLang="es-ES" dirty="0" smtClean="0"/>
              <a:t>”</a:t>
            </a:r>
            <a:r>
              <a:rPr lang="en-US" altLang="ja-JP" dirty="0" smtClean="0"/>
              <a:t> (Lyons, p. 246)</a:t>
            </a:r>
            <a:r>
              <a:rPr lang="es-ES" altLang="ja-JP" dirty="0" smtClean="0"/>
              <a:t>. Por un lado hay adjetivos como </a:t>
            </a:r>
            <a:r>
              <a:rPr lang="es-ES" altLang="es-ES" dirty="0" smtClean="0"/>
              <a:t>“</a:t>
            </a:r>
            <a:r>
              <a:rPr lang="es-ES" altLang="ja-JP" dirty="0" smtClean="0"/>
              <a:t>grande</a:t>
            </a:r>
            <a:r>
              <a:rPr lang="es-ES" altLang="es-ES" dirty="0" smtClean="0"/>
              <a:t>”</a:t>
            </a:r>
            <a:r>
              <a:rPr lang="es-ES" altLang="ja-JP" dirty="0" smtClean="0"/>
              <a:t> y </a:t>
            </a:r>
            <a:r>
              <a:rPr lang="es-ES" altLang="es-ES" dirty="0" smtClean="0"/>
              <a:t>“</a:t>
            </a:r>
            <a:r>
              <a:rPr lang="es-ES" altLang="ja-JP" dirty="0" smtClean="0"/>
              <a:t>pequeño</a:t>
            </a:r>
            <a:r>
              <a:rPr lang="es-ES" altLang="es-ES" dirty="0" smtClean="0"/>
              <a:t>”</a:t>
            </a:r>
            <a:r>
              <a:rPr lang="es-ES" altLang="ja-JP" dirty="0" smtClean="0"/>
              <a:t>, que en español pueden estar en colocación con gran cantidad de sustantivos, y en otro extremo está </a:t>
            </a:r>
            <a:r>
              <a:rPr lang="es-ES" altLang="es-ES" dirty="0" smtClean="0"/>
              <a:t>“</a:t>
            </a:r>
            <a:r>
              <a:rPr lang="es-ES" altLang="ja-JP" dirty="0" smtClean="0"/>
              <a:t>acrisolado</a:t>
            </a:r>
            <a:r>
              <a:rPr lang="es-ES" altLang="es-ES" dirty="0" smtClean="0"/>
              <a:t>”</a:t>
            </a:r>
            <a:r>
              <a:rPr lang="es-ES" altLang="ja-JP" dirty="0" smtClean="0"/>
              <a:t>, palabra con una afinidad sintagmática mucho menor. </a:t>
            </a:r>
            <a:endParaRPr lang="es-ES_tradnl" altLang="es-MX" dirty="0" smtClean="0"/>
          </a:p>
        </p:txBody>
      </p:sp>
      <p:sp>
        <p:nvSpPr>
          <p:cNvPr id="61444" name="Marcador de número de diapositiv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Light" panose="020F0302020204030204" pitchFamily="34" charset="0"/>
                <a:ea typeface="MS PGothic" panose="020B0600070205080204" pitchFamily="34" charset="-128"/>
              </a:defRPr>
            </a:lvl1pPr>
            <a:lvl2pPr marL="742950" indent="-285750">
              <a:defRPr>
                <a:solidFill>
                  <a:schemeClr val="tx1"/>
                </a:solidFill>
                <a:latin typeface="Calibri Light" panose="020F0302020204030204" pitchFamily="34" charset="0"/>
                <a:ea typeface="MS PGothic" panose="020B0600070205080204" pitchFamily="34" charset="-128"/>
              </a:defRPr>
            </a:lvl2pPr>
            <a:lvl3pPr marL="1143000" indent="-228600">
              <a:defRPr>
                <a:solidFill>
                  <a:schemeClr val="tx1"/>
                </a:solidFill>
                <a:latin typeface="Calibri Light" panose="020F0302020204030204" pitchFamily="34" charset="0"/>
                <a:ea typeface="MS PGothic" panose="020B0600070205080204" pitchFamily="34" charset="-128"/>
              </a:defRPr>
            </a:lvl3pPr>
            <a:lvl4pPr marL="1600200" indent="-228600">
              <a:defRPr>
                <a:solidFill>
                  <a:schemeClr val="tx1"/>
                </a:solidFill>
                <a:latin typeface="Calibri Light" panose="020F0302020204030204" pitchFamily="34" charset="0"/>
                <a:ea typeface="MS PGothic" panose="020B0600070205080204" pitchFamily="34" charset="-128"/>
              </a:defRPr>
            </a:lvl4pPr>
            <a:lvl5pPr marL="2057400" indent="-228600">
              <a:defRPr>
                <a:solidFill>
                  <a:schemeClr val="tx1"/>
                </a:solidFill>
                <a:latin typeface="Calibri Light" panose="020F03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Light" panose="020F03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Light" panose="020F03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Light" panose="020F03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Light" panose="020F0302020204030204" pitchFamily="34" charset="0"/>
                <a:ea typeface="MS PGothic" panose="020B0600070205080204" pitchFamily="34" charset="-128"/>
              </a:defRPr>
            </a:lvl9pPr>
          </a:lstStyle>
          <a:p>
            <a:fld id="{8FDCBCFD-1DBF-4A01-8C65-547C46FBC6ED}" type="slidenum">
              <a:rPr lang="en-US" altLang="es-MX">
                <a:latin typeface="Calibri" panose="020F0502020204030204" pitchFamily="34" charset="0"/>
              </a:rPr>
              <a:pPr/>
              <a:t>32</a:t>
            </a:fld>
            <a:endParaRPr lang="en-US" altLang="es-MX">
              <a:latin typeface="Calibri" panose="020F0502020204030204" pitchFamily="34" charset="0"/>
            </a:endParaRPr>
          </a:p>
        </p:txBody>
      </p:sp>
    </p:spTree>
    <p:extLst>
      <p:ext uri="{BB962C8B-B14F-4D97-AF65-F5344CB8AC3E}">
        <p14:creationId xmlns:p14="http://schemas.microsoft.com/office/powerpoint/2010/main" val="276495025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Marcador de imagen de diapositiv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3491" name="Marcador de nota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r>
              <a:rPr lang="es-ES" altLang="es-MX" smtClean="0"/>
              <a:t>Además la afinidad entre palabras no suele ser equivalente en inglés y español. Por ejemplo en inglés: </a:t>
            </a:r>
            <a:r>
              <a:rPr lang="es-ES" altLang="es-MX" i="1" smtClean="0"/>
              <a:t>It is a </a:t>
            </a:r>
            <a:r>
              <a:rPr lang="es-ES" altLang="es-MX" b="1" i="1" smtClean="0"/>
              <a:t>great pity</a:t>
            </a:r>
            <a:r>
              <a:rPr lang="es-ES" altLang="es-MX" i="1" smtClean="0"/>
              <a:t>  you can</a:t>
            </a:r>
            <a:r>
              <a:rPr lang="es-ES" altLang="es-ES" i="1" smtClean="0"/>
              <a:t>’</a:t>
            </a:r>
            <a:r>
              <a:rPr lang="es-ES" altLang="es-MX" i="1" smtClean="0"/>
              <a:t>t come</a:t>
            </a:r>
            <a:r>
              <a:rPr lang="es-ES" altLang="es-MX" smtClean="0"/>
              <a:t>; </a:t>
            </a:r>
            <a:r>
              <a:rPr lang="es-ES" altLang="es-MX" i="1" smtClean="0"/>
              <a:t>great</a:t>
            </a:r>
            <a:r>
              <a:rPr lang="es-ES" altLang="es-MX" smtClean="0"/>
              <a:t> y </a:t>
            </a:r>
            <a:r>
              <a:rPr lang="es-ES" altLang="es-MX" i="1" smtClean="0"/>
              <a:t>pity</a:t>
            </a:r>
            <a:r>
              <a:rPr lang="es-ES" altLang="es-MX" smtClean="0"/>
              <a:t> son una colocación aceptable. Sin embargo </a:t>
            </a:r>
            <a:r>
              <a:rPr lang="es-ES" altLang="es-ES" smtClean="0"/>
              <a:t>“</a:t>
            </a:r>
            <a:r>
              <a:rPr lang="es-ES" altLang="es-MX" smtClean="0"/>
              <a:t>gran</a:t>
            </a:r>
            <a:r>
              <a:rPr lang="es-ES" altLang="es-ES" smtClean="0"/>
              <a:t>”</a:t>
            </a:r>
            <a:r>
              <a:rPr lang="es-ES" altLang="es-MX" smtClean="0"/>
              <a:t> y </a:t>
            </a:r>
            <a:r>
              <a:rPr lang="es-ES" altLang="es-ES" smtClean="0"/>
              <a:t>“</a:t>
            </a:r>
            <a:r>
              <a:rPr lang="es-ES" altLang="es-MX" smtClean="0"/>
              <a:t>lástima</a:t>
            </a:r>
            <a:r>
              <a:rPr lang="es-ES" altLang="es-ES" smtClean="0"/>
              <a:t>”</a:t>
            </a:r>
            <a:r>
              <a:rPr lang="es-ES" altLang="es-MX" smtClean="0"/>
              <a:t> en español por costumbre no se combinan. Una mejor traducción de esta frase al español sería: </a:t>
            </a:r>
            <a:r>
              <a:rPr lang="es-ES" altLang="es-ES" smtClean="0"/>
              <a:t>“</a:t>
            </a:r>
            <a:r>
              <a:rPr lang="es-ES" altLang="es-MX" smtClean="0"/>
              <a:t>Es una </a:t>
            </a:r>
            <a:r>
              <a:rPr lang="es-ES" altLang="es-MX" b="1" smtClean="0"/>
              <a:t>verdadera lástima</a:t>
            </a:r>
            <a:r>
              <a:rPr lang="es-ES" altLang="es-MX" smtClean="0"/>
              <a:t> que no puedas venir</a:t>
            </a:r>
            <a:r>
              <a:rPr lang="es-ES" altLang="es-ES" smtClean="0"/>
              <a:t>”</a:t>
            </a:r>
            <a:r>
              <a:rPr lang="es-ES" altLang="ja-JP" i="1" smtClean="0"/>
              <a:t>,</a:t>
            </a:r>
            <a:r>
              <a:rPr lang="es-ES" altLang="ja-JP" smtClean="0"/>
              <a:t> y no una </a:t>
            </a:r>
            <a:r>
              <a:rPr lang="es-ES" altLang="es-ES" smtClean="0"/>
              <a:t>“</a:t>
            </a:r>
            <a:r>
              <a:rPr lang="es-ES" altLang="ja-JP" smtClean="0"/>
              <a:t>gran lástima</a:t>
            </a:r>
            <a:r>
              <a:rPr lang="es-ES" altLang="es-ES" smtClean="0"/>
              <a:t>”</a:t>
            </a:r>
            <a:r>
              <a:rPr lang="es-ES" altLang="ja-JP" smtClean="0"/>
              <a:t>.</a:t>
            </a:r>
            <a:endParaRPr lang="es-ES_tradnl" altLang="ja-JP" smtClean="0"/>
          </a:p>
          <a:p>
            <a:pPr eaLnBrk="1" hangingPunct="1">
              <a:spcBef>
                <a:spcPct val="0"/>
              </a:spcBef>
            </a:pPr>
            <a:r>
              <a:rPr lang="es-MX" altLang="es-MX" smtClean="0"/>
              <a:t>En las traducciones, deben evitarse </a:t>
            </a:r>
            <a:r>
              <a:rPr lang="es-MX" altLang="es-ES" smtClean="0"/>
              <a:t>“</a:t>
            </a:r>
            <a:r>
              <a:rPr lang="es-MX" altLang="es-MX" smtClean="0"/>
              <a:t>choques</a:t>
            </a:r>
            <a:r>
              <a:rPr lang="es-MX" altLang="es-ES" smtClean="0"/>
              <a:t>”</a:t>
            </a:r>
            <a:r>
              <a:rPr lang="es-MX" altLang="es-MX" smtClean="0"/>
              <a:t> o disparidades de colocación (</a:t>
            </a:r>
            <a:r>
              <a:rPr lang="en-US" altLang="es-MX" smtClean="0"/>
              <a:t>Hervey, p. 102-3)</a:t>
            </a:r>
            <a:r>
              <a:rPr lang="es-MX" altLang="es-MX" smtClean="0"/>
              <a:t>, cosa que sólo puede lograrse con un buen conocimiento de las lenguas en cuestión, que permita reconocer cómo los lexemas pueden combinarse para crear sintagmas válidos. </a:t>
            </a:r>
            <a:endParaRPr lang="es-ES_tradnl" altLang="es-MX" smtClean="0"/>
          </a:p>
          <a:p>
            <a:pPr eaLnBrk="1" hangingPunct="1">
              <a:spcBef>
                <a:spcPct val="0"/>
              </a:spcBef>
            </a:pPr>
            <a:endParaRPr lang="es-ES" altLang="es-MX" smtClean="0"/>
          </a:p>
        </p:txBody>
      </p:sp>
      <p:sp>
        <p:nvSpPr>
          <p:cNvPr id="63492" name="Marcador de número de diapositiv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Light" panose="020F0302020204030204" pitchFamily="34" charset="0"/>
                <a:ea typeface="MS PGothic" panose="020B0600070205080204" pitchFamily="34" charset="-128"/>
              </a:defRPr>
            </a:lvl1pPr>
            <a:lvl2pPr marL="742950" indent="-285750">
              <a:defRPr>
                <a:solidFill>
                  <a:schemeClr val="tx1"/>
                </a:solidFill>
                <a:latin typeface="Calibri Light" panose="020F0302020204030204" pitchFamily="34" charset="0"/>
                <a:ea typeface="MS PGothic" panose="020B0600070205080204" pitchFamily="34" charset="-128"/>
              </a:defRPr>
            </a:lvl2pPr>
            <a:lvl3pPr marL="1143000" indent="-228600">
              <a:defRPr>
                <a:solidFill>
                  <a:schemeClr val="tx1"/>
                </a:solidFill>
                <a:latin typeface="Calibri Light" panose="020F0302020204030204" pitchFamily="34" charset="0"/>
                <a:ea typeface="MS PGothic" panose="020B0600070205080204" pitchFamily="34" charset="-128"/>
              </a:defRPr>
            </a:lvl3pPr>
            <a:lvl4pPr marL="1600200" indent="-228600">
              <a:defRPr>
                <a:solidFill>
                  <a:schemeClr val="tx1"/>
                </a:solidFill>
                <a:latin typeface="Calibri Light" panose="020F0302020204030204" pitchFamily="34" charset="0"/>
                <a:ea typeface="MS PGothic" panose="020B0600070205080204" pitchFamily="34" charset="-128"/>
              </a:defRPr>
            </a:lvl4pPr>
            <a:lvl5pPr marL="2057400" indent="-228600">
              <a:defRPr>
                <a:solidFill>
                  <a:schemeClr val="tx1"/>
                </a:solidFill>
                <a:latin typeface="Calibri Light" panose="020F03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Light" panose="020F03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Light" panose="020F03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Light" panose="020F03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Light" panose="020F0302020204030204" pitchFamily="34" charset="0"/>
                <a:ea typeface="MS PGothic" panose="020B0600070205080204" pitchFamily="34" charset="-128"/>
              </a:defRPr>
            </a:lvl9pPr>
          </a:lstStyle>
          <a:p>
            <a:fld id="{0F4580DD-1553-4459-A399-D3B2B12E340A}" type="slidenum">
              <a:rPr lang="en-US" altLang="es-MX">
                <a:latin typeface="Calibri" panose="020F0502020204030204" pitchFamily="34" charset="0"/>
              </a:rPr>
              <a:pPr/>
              <a:t>33</a:t>
            </a:fld>
            <a:endParaRPr lang="en-US" altLang="es-MX">
              <a:latin typeface="Calibri" panose="020F0502020204030204" pitchFamily="34" charset="0"/>
            </a:endParaRPr>
          </a:p>
        </p:txBody>
      </p:sp>
    </p:spTree>
    <p:extLst>
      <p:ext uri="{BB962C8B-B14F-4D97-AF65-F5344CB8AC3E}">
        <p14:creationId xmlns:p14="http://schemas.microsoft.com/office/powerpoint/2010/main" val="1481060560"/>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Marcador de imagen de diapositiv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5539" name="Marcador de nota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r>
              <a:rPr lang="es-ES" altLang="es-MX" smtClean="0"/>
              <a:t>Estos son ejemplos en los que se nota claramente que la imposibilidad de una traducción literal está estrechamente ligada a disparidades de colocación.</a:t>
            </a:r>
          </a:p>
          <a:p>
            <a:pPr eaLnBrk="1" hangingPunct="1">
              <a:spcBef>
                <a:spcPct val="0"/>
              </a:spcBef>
            </a:pPr>
            <a:endParaRPr lang="es-ES" altLang="es-MX" smtClean="0"/>
          </a:p>
        </p:txBody>
      </p:sp>
      <p:sp>
        <p:nvSpPr>
          <p:cNvPr id="65540" name="Marcador de número de diapositiv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Light" panose="020F0302020204030204" pitchFamily="34" charset="0"/>
                <a:ea typeface="MS PGothic" panose="020B0600070205080204" pitchFamily="34" charset="-128"/>
              </a:defRPr>
            </a:lvl1pPr>
            <a:lvl2pPr marL="742950" indent="-285750">
              <a:defRPr>
                <a:solidFill>
                  <a:schemeClr val="tx1"/>
                </a:solidFill>
                <a:latin typeface="Calibri Light" panose="020F0302020204030204" pitchFamily="34" charset="0"/>
                <a:ea typeface="MS PGothic" panose="020B0600070205080204" pitchFamily="34" charset="-128"/>
              </a:defRPr>
            </a:lvl2pPr>
            <a:lvl3pPr marL="1143000" indent="-228600">
              <a:defRPr>
                <a:solidFill>
                  <a:schemeClr val="tx1"/>
                </a:solidFill>
                <a:latin typeface="Calibri Light" panose="020F0302020204030204" pitchFamily="34" charset="0"/>
                <a:ea typeface="MS PGothic" panose="020B0600070205080204" pitchFamily="34" charset="-128"/>
              </a:defRPr>
            </a:lvl3pPr>
            <a:lvl4pPr marL="1600200" indent="-228600">
              <a:defRPr>
                <a:solidFill>
                  <a:schemeClr val="tx1"/>
                </a:solidFill>
                <a:latin typeface="Calibri Light" panose="020F0302020204030204" pitchFamily="34" charset="0"/>
                <a:ea typeface="MS PGothic" panose="020B0600070205080204" pitchFamily="34" charset="-128"/>
              </a:defRPr>
            </a:lvl4pPr>
            <a:lvl5pPr marL="2057400" indent="-228600">
              <a:defRPr>
                <a:solidFill>
                  <a:schemeClr val="tx1"/>
                </a:solidFill>
                <a:latin typeface="Calibri Light" panose="020F03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Light" panose="020F03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Light" panose="020F03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Light" panose="020F03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Light" panose="020F0302020204030204" pitchFamily="34" charset="0"/>
                <a:ea typeface="MS PGothic" panose="020B0600070205080204" pitchFamily="34" charset="-128"/>
              </a:defRPr>
            </a:lvl9pPr>
          </a:lstStyle>
          <a:p>
            <a:fld id="{2A520E5B-1F4B-4C3C-A5D7-FB2FCEF6F719}" type="slidenum">
              <a:rPr lang="en-US" altLang="es-MX">
                <a:latin typeface="Calibri" panose="020F0502020204030204" pitchFamily="34" charset="0"/>
              </a:rPr>
              <a:pPr/>
              <a:t>34</a:t>
            </a:fld>
            <a:endParaRPr lang="en-US" altLang="es-MX">
              <a:latin typeface="Calibri" panose="020F0502020204030204" pitchFamily="34" charset="0"/>
            </a:endParaRPr>
          </a:p>
        </p:txBody>
      </p:sp>
    </p:spTree>
    <p:extLst>
      <p:ext uri="{BB962C8B-B14F-4D97-AF65-F5344CB8AC3E}">
        <p14:creationId xmlns:p14="http://schemas.microsoft.com/office/powerpoint/2010/main" val="749772599"/>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normAutofit fontScale="92500" lnSpcReduction="20000"/>
          </a:bodyPr>
          <a:lstStyle/>
          <a:p>
            <a:r>
              <a:rPr lang="es-MX" sz="1000" dirty="0" smtClean="0"/>
              <a:t>NOTA: DAR EL MATERIAL EN IMPRSIÓN A LOS ESTUDIANTES. Sin embargo será útil proyectarlo también, para señalar y comentar algunos segmentos.</a:t>
            </a:r>
          </a:p>
          <a:p>
            <a:r>
              <a:rPr lang="es-MX" sz="1000" dirty="0" smtClean="0"/>
              <a:t>ESTÁ DIVIDIDO EN TRES DIAPOSITIVAS PARA EVITAR</a:t>
            </a:r>
            <a:r>
              <a:rPr lang="es-MX" sz="1000" baseline="0" dirty="0" smtClean="0"/>
              <a:t> EL EXCESO DE TEXTO EN UNA SOLA</a:t>
            </a:r>
            <a:r>
              <a:rPr lang="es-MX" sz="1000" dirty="0" smtClean="0"/>
              <a:t>.</a:t>
            </a:r>
          </a:p>
          <a:p>
            <a:r>
              <a:rPr lang="es-MX" sz="1000" dirty="0" smtClean="0"/>
              <a:t>El primer párrafo de este famoso cuento de Edgar Allan Poe puede resultar muy útil para hacer</a:t>
            </a:r>
            <a:r>
              <a:rPr lang="es-MX" sz="1000" baseline="0" dirty="0" smtClean="0"/>
              <a:t> el ejercicio de localizar colocaciones, para luego traducirlas al español y verificar si es posible utilizar la misma combinación de palabras, o se tiene que recurrir a cambios para que en español sean idiomáticas y se eviten los “choques” colocacionales. Por ejemplo están: </a:t>
            </a:r>
            <a:r>
              <a:rPr lang="en-US" sz="700" kern="1200" dirty="0" smtClean="0">
                <a:solidFill>
                  <a:schemeClr val="tx2"/>
                </a:solidFill>
                <a:latin typeface="+mn-lt"/>
                <a:ea typeface="MS PGothic" panose="020B0600070205080204" pitchFamily="34" charset="-128"/>
                <a:cs typeface="+mn-cs"/>
              </a:rPr>
              <a:t>rare learning, her singular yet placid cast of beauty, low musical language,</a:t>
            </a:r>
            <a:r>
              <a:rPr lang="en-US" sz="700" kern="1200" baseline="0" dirty="0" smtClean="0">
                <a:solidFill>
                  <a:schemeClr val="tx2"/>
                </a:solidFill>
                <a:latin typeface="+mn-lt"/>
                <a:ea typeface="MS PGothic" panose="020B0600070205080204" pitchFamily="34" charset="-128"/>
                <a:cs typeface="+mn-cs"/>
              </a:rPr>
              <a:t> </a:t>
            </a:r>
            <a:r>
              <a:rPr lang="en-US" sz="700" kern="1200" baseline="0" dirty="0" err="1" smtClean="0">
                <a:solidFill>
                  <a:schemeClr val="tx2"/>
                </a:solidFill>
                <a:latin typeface="+mn-lt"/>
                <a:ea typeface="MS PGothic" panose="020B0600070205080204" pitchFamily="34" charset="-128"/>
                <a:cs typeface="+mn-cs"/>
              </a:rPr>
              <a:t>etc</a:t>
            </a:r>
            <a:r>
              <a:rPr lang="en-US" sz="700" kern="1200" baseline="0" dirty="0" smtClean="0">
                <a:solidFill>
                  <a:schemeClr val="tx2"/>
                </a:solidFill>
                <a:latin typeface="+mn-lt"/>
                <a:ea typeface="MS PGothic" panose="020B0600070205080204" pitchFamily="34" charset="-128"/>
                <a:cs typeface="+mn-cs"/>
              </a:rPr>
              <a:t>,</a:t>
            </a:r>
            <a:endParaRPr lang="en-US" sz="700" kern="1200" dirty="0" smtClean="0">
              <a:solidFill>
                <a:schemeClr val="tx2"/>
              </a:solidFill>
              <a:latin typeface="+mn-lt"/>
              <a:ea typeface="MS PGothic" panose="020B0600070205080204" pitchFamily="34" charset="-128"/>
              <a:cs typeface="+mn-cs"/>
            </a:endParaRPr>
          </a:p>
          <a:p>
            <a:r>
              <a:rPr lang="en-US" sz="700" kern="1200" baseline="0" dirty="0" err="1" smtClean="0">
                <a:solidFill>
                  <a:schemeClr val="tx2"/>
                </a:solidFill>
                <a:latin typeface="+mn-lt"/>
                <a:ea typeface="MS PGothic" panose="020B0600070205080204" pitchFamily="34" charset="-128"/>
                <a:cs typeface="+mn-cs"/>
              </a:rPr>
              <a:t>También</a:t>
            </a:r>
            <a:r>
              <a:rPr lang="en-US" sz="700" kern="1200" baseline="0" dirty="0" smtClean="0">
                <a:solidFill>
                  <a:schemeClr val="tx2"/>
                </a:solidFill>
                <a:latin typeface="+mn-lt"/>
                <a:ea typeface="MS PGothic" panose="020B0600070205080204" pitchFamily="34" charset="-128"/>
                <a:cs typeface="+mn-cs"/>
              </a:rPr>
              <a:t> </a:t>
            </a:r>
            <a:r>
              <a:rPr lang="en-US" sz="700" kern="1200" baseline="0" dirty="0" err="1" smtClean="0">
                <a:solidFill>
                  <a:schemeClr val="tx2"/>
                </a:solidFill>
                <a:latin typeface="+mn-lt"/>
                <a:ea typeface="MS PGothic" panose="020B0600070205080204" pitchFamily="34" charset="-128"/>
                <a:cs typeface="+mn-cs"/>
              </a:rPr>
              <a:t>puede</a:t>
            </a:r>
            <a:r>
              <a:rPr lang="en-US" sz="700" kern="1200" baseline="0" dirty="0" smtClean="0">
                <a:solidFill>
                  <a:schemeClr val="tx2"/>
                </a:solidFill>
                <a:latin typeface="+mn-lt"/>
                <a:ea typeface="MS PGothic" panose="020B0600070205080204" pitchFamily="34" charset="-128"/>
                <a:cs typeface="+mn-cs"/>
              </a:rPr>
              <a:t> </a:t>
            </a:r>
            <a:r>
              <a:rPr lang="en-US" sz="700" kern="1200" baseline="0" dirty="0" err="1" smtClean="0">
                <a:solidFill>
                  <a:schemeClr val="tx2"/>
                </a:solidFill>
                <a:latin typeface="+mn-lt"/>
                <a:ea typeface="MS PGothic" panose="020B0600070205080204" pitchFamily="34" charset="-128"/>
                <a:cs typeface="+mn-cs"/>
              </a:rPr>
              <a:t>luego</a:t>
            </a:r>
            <a:r>
              <a:rPr lang="en-US" sz="700" kern="1200" baseline="0" dirty="0" smtClean="0">
                <a:solidFill>
                  <a:schemeClr val="tx2"/>
                </a:solidFill>
                <a:latin typeface="+mn-lt"/>
                <a:ea typeface="MS PGothic" panose="020B0600070205080204" pitchFamily="34" charset="-128"/>
                <a:cs typeface="+mn-cs"/>
              </a:rPr>
              <a:t> </a:t>
            </a:r>
            <a:r>
              <a:rPr lang="en-US" sz="700" kern="1200" baseline="0" dirty="0" err="1" smtClean="0">
                <a:solidFill>
                  <a:schemeClr val="tx2"/>
                </a:solidFill>
                <a:latin typeface="+mn-lt"/>
                <a:ea typeface="MS PGothic" panose="020B0600070205080204" pitchFamily="34" charset="-128"/>
                <a:cs typeface="+mn-cs"/>
              </a:rPr>
              <a:t>consultarse</a:t>
            </a:r>
            <a:r>
              <a:rPr lang="en-US" sz="700" kern="1200" baseline="0" dirty="0" smtClean="0">
                <a:solidFill>
                  <a:schemeClr val="tx2"/>
                </a:solidFill>
                <a:latin typeface="+mn-lt"/>
                <a:ea typeface="MS PGothic" panose="020B0600070205080204" pitchFamily="34" charset="-128"/>
                <a:cs typeface="+mn-cs"/>
              </a:rPr>
              <a:t> la </a:t>
            </a:r>
            <a:r>
              <a:rPr lang="en-US" sz="700" kern="1200" baseline="0" dirty="0" err="1" smtClean="0">
                <a:solidFill>
                  <a:schemeClr val="tx2"/>
                </a:solidFill>
                <a:latin typeface="+mn-lt"/>
                <a:ea typeface="MS PGothic" panose="020B0600070205080204" pitchFamily="34" charset="-128"/>
                <a:cs typeface="+mn-cs"/>
              </a:rPr>
              <a:t>traducción</a:t>
            </a:r>
            <a:r>
              <a:rPr lang="en-US" sz="700" kern="1200" baseline="0" dirty="0" smtClean="0">
                <a:solidFill>
                  <a:schemeClr val="tx2"/>
                </a:solidFill>
                <a:latin typeface="+mn-lt"/>
                <a:ea typeface="MS PGothic" panose="020B0600070205080204" pitchFamily="34" charset="-128"/>
                <a:cs typeface="+mn-cs"/>
              </a:rPr>
              <a:t> al </a:t>
            </a:r>
            <a:r>
              <a:rPr lang="en-US" sz="700" kern="1200" baseline="0" dirty="0" err="1" smtClean="0">
                <a:solidFill>
                  <a:schemeClr val="tx2"/>
                </a:solidFill>
                <a:latin typeface="+mn-lt"/>
                <a:ea typeface="MS PGothic" panose="020B0600070205080204" pitchFamily="34" charset="-128"/>
                <a:cs typeface="+mn-cs"/>
              </a:rPr>
              <a:t>español</a:t>
            </a:r>
            <a:r>
              <a:rPr lang="en-US" sz="700" kern="1200" baseline="0" dirty="0" smtClean="0">
                <a:solidFill>
                  <a:schemeClr val="tx2"/>
                </a:solidFill>
                <a:latin typeface="+mn-lt"/>
                <a:ea typeface="MS PGothic" panose="020B0600070205080204" pitchFamily="34" charset="-128"/>
                <a:cs typeface="+mn-cs"/>
              </a:rPr>
              <a:t> de Julio </a:t>
            </a:r>
            <a:r>
              <a:rPr lang="en-US" sz="700" kern="1200" baseline="0" dirty="0" err="1" smtClean="0">
                <a:solidFill>
                  <a:schemeClr val="tx2"/>
                </a:solidFill>
                <a:latin typeface="+mn-lt"/>
                <a:ea typeface="MS PGothic" panose="020B0600070205080204" pitchFamily="34" charset="-128"/>
                <a:cs typeface="+mn-cs"/>
              </a:rPr>
              <a:t>Cortázar</a:t>
            </a:r>
            <a:r>
              <a:rPr lang="en-US" sz="700" kern="1200" baseline="0" dirty="0" smtClean="0">
                <a:solidFill>
                  <a:schemeClr val="tx2"/>
                </a:solidFill>
                <a:latin typeface="+mn-lt"/>
                <a:ea typeface="MS PGothic" panose="020B0600070205080204" pitchFamily="34" charset="-128"/>
                <a:cs typeface="+mn-cs"/>
              </a:rPr>
              <a:t> para </a:t>
            </a:r>
            <a:r>
              <a:rPr lang="en-US" sz="700" kern="1200" baseline="0" dirty="0" err="1" smtClean="0">
                <a:solidFill>
                  <a:schemeClr val="tx2"/>
                </a:solidFill>
                <a:latin typeface="+mn-lt"/>
                <a:ea typeface="MS PGothic" panose="020B0600070205080204" pitchFamily="34" charset="-128"/>
                <a:cs typeface="+mn-cs"/>
              </a:rPr>
              <a:t>hacer</a:t>
            </a:r>
            <a:r>
              <a:rPr lang="en-US" sz="700" kern="1200" baseline="0" dirty="0" smtClean="0">
                <a:solidFill>
                  <a:schemeClr val="tx2"/>
                </a:solidFill>
                <a:latin typeface="+mn-lt"/>
                <a:ea typeface="MS PGothic" panose="020B0600070205080204" pitchFamily="34" charset="-128"/>
                <a:cs typeface="+mn-cs"/>
              </a:rPr>
              <a:t> un </a:t>
            </a:r>
            <a:r>
              <a:rPr lang="en-US" sz="700" kern="1200" baseline="0" dirty="0" err="1" smtClean="0">
                <a:solidFill>
                  <a:schemeClr val="tx2"/>
                </a:solidFill>
                <a:latin typeface="+mn-lt"/>
                <a:ea typeface="MS PGothic" panose="020B0600070205080204" pitchFamily="34" charset="-128"/>
                <a:cs typeface="+mn-cs"/>
              </a:rPr>
              <a:t>análisis</a:t>
            </a:r>
            <a:r>
              <a:rPr lang="en-US" sz="700" kern="1200" baseline="0" dirty="0" smtClean="0">
                <a:solidFill>
                  <a:schemeClr val="tx2"/>
                </a:solidFill>
                <a:latin typeface="+mn-lt"/>
                <a:ea typeface="MS PGothic" panose="020B0600070205080204" pitchFamily="34" charset="-128"/>
                <a:cs typeface="+mn-cs"/>
              </a:rPr>
              <a:t> </a:t>
            </a:r>
            <a:r>
              <a:rPr lang="en-US" sz="700" kern="1200" baseline="0" dirty="0" err="1" smtClean="0">
                <a:solidFill>
                  <a:schemeClr val="tx2"/>
                </a:solidFill>
                <a:latin typeface="+mn-lt"/>
                <a:ea typeface="MS PGothic" panose="020B0600070205080204" pitchFamily="34" charset="-128"/>
                <a:cs typeface="+mn-cs"/>
              </a:rPr>
              <a:t>contrastivo</a:t>
            </a:r>
            <a:r>
              <a:rPr lang="en-US" sz="700" kern="1200" baseline="0" dirty="0" smtClean="0">
                <a:solidFill>
                  <a:schemeClr val="tx2"/>
                </a:solidFill>
                <a:latin typeface="+mn-lt"/>
                <a:ea typeface="MS PGothic" panose="020B0600070205080204" pitchFamily="34" charset="-128"/>
                <a:cs typeface="+mn-cs"/>
              </a:rPr>
              <a:t>:</a:t>
            </a:r>
          </a:p>
          <a:p>
            <a:r>
              <a:rPr lang="es-MX" sz="1000" dirty="0" smtClean="0"/>
              <a:t>“Juro por mi alma que no puedo recordar cómo, cuándo ni siquiera dónde conocí a </a:t>
            </a:r>
            <a:r>
              <a:rPr lang="es-MX" sz="1000" dirty="0" err="1" smtClean="0"/>
              <a:t>Ligeia</a:t>
            </a:r>
            <a:r>
              <a:rPr lang="es-MX" sz="1000" dirty="0" smtClean="0"/>
              <a:t>. Largos años han transcurrido desde entonces y el sufrimiento ha debilitado mi memoria. O quizá no puedo rememorar ahora aquellas cosas porque, a decir verdad, el carácter de mi amada, su raro saber, su belleza singular y, sin embargo, plácida, y la penetrante y cautivadora elocuencia de su voz profunda y musical, se abrieron camino en mi corazón con pasos tan constantes, tan cautelosos, que me pasaron inadvertidos e ignorados. No obstante, creo haberla conocido y visto, las más de las veces, en una vasta, ruinosa ciudad cerca del Rin. Seguramente le oí hablar de su familia. No cabe duda de que su estirpe era remota. ¡</a:t>
            </a:r>
            <a:r>
              <a:rPr lang="es-MX" sz="1000" dirty="0" err="1" smtClean="0"/>
              <a:t>Ligeia</a:t>
            </a:r>
            <a:r>
              <a:rPr lang="es-MX" sz="1000" dirty="0" smtClean="0"/>
              <a:t>, </a:t>
            </a:r>
            <a:r>
              <a:rPr lang="es-MX" sz="1000" dirty="0" err="1" smtClean="0"/>
              <a:t>Ligeia</a:t>
            </a:r>
            <a:r>
              <a:rPr lang="es-MX" sz="1000" dirty="0" smtClean="0"/>
              <a:t>! Sumido en estudios que, por su índole, pueden como ninguno amortiguar las impresiones del mundo exterior, sólo por esta dulce palabra, </a:t>
            </a:r>
            <a:r>
              <a:rPr lang="es-MX" sz="1000" dirty="0" err="1" smtClean="0"/>
              <a:t>Ligeia</a:t>
            </a:r>
            <a:r>
              <a:rPr lang="es-MX" sz="1000" dirty="0" smtClean="0"/>
              <a:t>, acude a los ojos de mi fantasía la imagen de aquella que ya no existe. Y ahora, mientras escribo, me asalta como un rayo el recuerdo de que nunca supe el apellido de quien fuera mi amiga y prometida, luego compañera de estudios y, por último, la esposa de mi corazón. ¿Fue por una amable orden de parte de mi </a:t>
            </a:r>
            <a:r>
              <a:rPr lang="es-MX" sz="1000" dirty="0" err="1" smtClean="0"/>
              <a:t>Ligeia</a:t>
            </a:r>
            <a:r>
              <a:rPr lang="es-MX" sz="1000" dirty="0" smtClean="0"/>
              <a:t> o para poner a prueba la fuerza de mi afecto, que me estaba vedado indagar sobre ese punto? ¿O fue más bien un capricho mío, una loca y romántica ofrenda en el altar de la devoción más apasionada? Sólo recuerdo confusamente el hecho. ¿Es de extrañarse que haya olvidado por completo las circunstancias que lo originaron y lo acompañaron? Y en verdad, si alguna vez ese espíritu al que llaman Romance, si alguna vez la pálida Ashtophet del Egipto idólatra, con sus alas tenebrosas, han presidido, como dicen, los matrimonios fatídicos, seguramente presidieron el mío”.</a:t>
            </a:r>
            <a:endParaRPr lang="es-MX" sz="1000" baseline="0" dirty="0" smtClean="0"/>
          </a:p>
        </p:txBody>
      </p:sp>
      <p:sp>
        <p:nvSpPr>
          <p:cNvPr id="4" name="Marcador de número de diapositiva 3"/>
          <p:cNvSpPr>
            <a:spLocks noGrp="1"/>
          </p:cNvSpPr>
          <p:nvPr>
            <p:ph type="sldNum" sz="quarter" idx="10"/>
          </p:nvPr>
        </p:nvSpPr>
        <p:spPr/>
        <p:txBody>
          <a:bodyPr/>
          <a:lstStyle/>
          <a:p>
            <a:pPr>
              <a:defRPr/>
            </a:pPr>
            <a:fld id="{52E1A810-B5DA-4139-9EB5-A387B31522DD}" type="slidenum">
              <a:rPr lang="en-US" altLang="es-MX" smtClean="0"/>
              <a:pPr>
                <a:defRPr/>
              </a:pPr>
              <a:t>35</a:t>
            </a:fld>
            <a:endParaRPr lang="en-US" altLang="es-MX"/>
          </a:p>
        </p:txBody>
      </p:sp>
    </p:spTree>
    <p:extLst>
      <p:ext uri="{BB962C8B-B14F-4D97-AF65-F5344CB8AC3E}">
        <p14:creationId xmlns:p14="http://schemas.microsoft.com/office/powerpoint/2010/main" val="165009616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normAutofit fontScale="92500" lnSpcReduction="20000"/>
          </a:bodyPr>
          <a:lstStyle/>
          <a:p>
            <a:endParaRPr lang="es-MX" dirty="0"/>
          </a:p>
        </p:txBody>
      </p:sp>
      <p:sp>
        <p:nvSpPr>
          <p:cNvPr id="4" name="Marcador de número de diapositiva 3"/>
          <p:cNvSpPr>
            <a:spLocks noGrp="1"/>
          </p:cNvSpPr>
          <p:nvPr>
            <p:ph type="sldNum" sz="quarter" idx="10"/>
          </p:nvPr>
        </p:nvSpPr>
        <p:spPr/>
        <p:txBody>
          <a:bodyPr/>
          <a:lstStyle/>
          <a:p>
            <a:pPr>
              <a:defRPr/>
            </a:pPr>
            <a:fld id="{52E1A810-B5DA-4139-9EB5-A387B31522DD}" type="slidenum">
              <a:rPr lang="en-US" altLang="es-MX" smtClean="0"/>
              <a:pPr>
                <a:defRPr/>
              </a:pPr>
              <a:t>36</a:t>
            </a:fld>
            <a:endParaRPr lang="en-US" altLang="es-MX"/>
          </a:p>
        </p:txBody>
      </p:sp>
    </p:spTree>
    <p:extLst>
      <p:ext uri="{BB962C8B-B14F-4D97-AF65-F5344CB8AC3E}">
        <p14:creationId xmlns:p14="http://schemas.microsoft.com/office/powerpoint/2010/main" val="165009616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pPr>
              <a:defRPr/>
            </a:pPr>
            <a:fld id="{52E1A810-B5DA-4139-9EB5-A387B31522DD}" type="slidenum">
              <a:rPr lang="en-US" altLang="es-MX" smtClean="0"/>
              <a:pPr>
                <a:defRPr/>
              </a:pPr>
              <a:t>38</a:t>
            </a:fld>
            <a:endParaRPr lang="en-US" altLang="es-MX"/>
          </a:p>
        </p:txBody>
      </p:sp>
    </p:spTree>
    <p:extLst>
      <p:ext uri="{BB962C8B-B14F-4D97-AF65-F5344CB8AC3E}">
        <p14:creationId xmlns:p14="http://schemas.microsoft.com/office/powerpoint/2010/main" val="2518228654"/>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Marcador de imagen de diapositiv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8611" name="Marcador de nota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es-ES" altLang="es-MX" smtClean="0"/>
          </a:p>
        </p:txBody>
      </p:sp>
      <p:sp>
        <p:nvSpPr>
          <p:cNvPr id="68612" name="Marcador de número de diapositiv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Light" panose="020F0302020204030204" pitchFamily="34" charset="0"/>
                <a:ea typeface="MS PGothic" panose="020B0600070205080204" pitchFamily="34" charset="-128"/>
              </a:defRPr>
            </a:lvl1pPr>
            <a:lvl2pPr marL="742950" indent="-285750">
              <a:defRPr>
                <a:solidFill>
                  <a:schemeClr val="tx1"/>
                </a:solidFill>
                <a:latin typeface="Calibri Light" panose="020F0302020204030204" pitchFamily="34" charset="0"/>
                <a:ea typeface="MS PGothic" panose="020B0600070205080204" pitchFamily="34" charset="-128"/>
              </a:defRPr>
            </a:lvl2pPr>
            <a:lvl3pPr marL="1143000" indent="-228600">
              <a:defRPr>
                <a:solidFill>
                  <a:schemeClr val="tx1"/>
                </a:solidFill>
                <a:latin typeface="Calibri Light" panose="020F0302020204030204" pitchFamily="34" charset="0"/>
                <a:ea typeface="MS PGothic" panose="020B0600070205080204" pitchFamily="34" charset="-128"/>
              </a:defRPr>
            </a:lvl3pPr>
            <a:lvl4pPr marL="1600200" indent="-228600">
              <a:defRPr>
                <a:solidFill>
                  <a:schemeClr val="tx1"/>
                </a:solidFill>
                <a:latin typeface="Calibri Light" panose="020F0302020204030204" pitchFamily="34" charset="0"/>
                <a:ea typeface="MS PGothic" panose="020B0600070205080204" pitchFamily="34" charset="-128"/>
              </a:defRPr>
            </a:lvl4pPr>
            <a:lvl5pPr marL="2057400" indent="-228600">
              <a:defRPr>
                <a:solidFill>
                  <a:schemeClr val="tx1"/>
                </a:solidFill>
                <a:latin typeface="Calibri Light" panose="020F03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Light" panose="020F03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Light" panose="020F03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Light" panose="020F03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Light" panose="020F0302020204030204" pitchFamily="34" charset="0"/>
                <a:ea typeface="MS PGothic" panose="020B0600070205080204" pitchFamily="34" charset="-128"/>
              </a:defRPr>
            </a:lvl9pPr>
          </a:lstStyle>
          <a:p>
            <a:fld id="{6880BF92-0FBB-4F62-9E91-0E904B3152A2}" type="slidenum">
              <a:rPr lang="en-US" altLang="es-MX">
                <a:latin typeface="Calibri" panose="020F0502020204030204" pitchFamily="34" charset="0"/>
              </a:rPr>
              <a:pPr/>
              <a:t>39</a:t>
            </a:fld>
            <a:endParaRPr lang="en-US" altLang="es-MX">
              <a:latin typeface="Calibri" panose="020F0502020204030204" pitchFamily="34" charset="0"/>
            </a:endParaRPr>
          </a:p>
        </p:txBody>
      </p:sp>
    </p:spTree>
    <p:extLst>
      <p:ext uri="{BB962C8B-B14F-4D97-AF65-F5344CB8AC3E}">
        <p14:creationId xmlns:p14="http://schemas.microsoft.com/office/powerpoint/2010/main" val="84538032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Marcador de imagen de diapositiv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315" name="Marcador de nota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r>
              <a:rPr lang="es-ES" altLang="es-MX" smtClean="0"/>
              <a:t>El estudio de las estructuras lingüísticas, por sí mismas, resultaría incompleto y sin sentido si no se tomara en cuenta su significado, cuándo se usan y qué comunican. Más aún en el caso de la traducción, cuya finalidad última no es transmitir estructuras gramaticales, sino significado. La semántica es la disciplina encargada del estudio del significado </a:t>
            </a:r>
            <a:r>
              <a:rPr lang="en-US" altLang="es-MX" smtClean="0"/>
              <a:t>(Seco, p. 1605</a:t>
            </a:r>
            <a:r>
              <a:rPr lang="es-MX" altLang="es-MX" smtClean="0"/>
              <a:t>)</a:t>
            </a:r>
            <a:r>
              <a:rPr lang="es-ES" altLang="es-MX" smtClean="0"/>
              <a:t>. La comunicación se logra porque las palabras tienen un significado que permite comprender las creencias o pensamientos de los hablantes.</a:t>
            </a:r>
            <a:endParaRPr lang="es-MX" altLang="es-MX" smtClean="0"/>
          </a:p>
          <a:p>
            <a:pPr eaLnBrk="1" hangingPunct="1">
              <a:spcBef>
                <a:spcPct val="0"/>
              </a:spcBef>
            </a:pPr>
            <a:endParaRPr lang="es-MX" altLang="es-MX" smtClean="0"/>
          </a:p>
        </p:txBody>
      </p:sp>
      <p:sp>
        <p:nvSpPr>
          <p:cNvPr id="13316" name="Marcador de número de diapositiv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Light" panose="020F0302020204030204" pitchFamily="34" charset="0"/>
                <a:ea typeface="MS PGothic" panose="020B0600070205080204" pitchFamily="34" charset="-128"/>
              </a:defRPr>
            </a:lvl1pPr>
            <a:lvl2pPr marL="742950" indent="-285750">
              <a:defRPr>
                <a:solidFill>
                  <a:schemeClr val="tx1"/>
                </a:solidFill>
                <a:latin typeface="Calibri Light" panose="020F0302020204030204" pitchFamily="34" charset="0"/>
                <a:ea typeface="MS PGothic" panose="020B0600070205080204" pitchFamily="34" charset="-128"/>
              </a:defRPr>
            </a:lvl2pPr>
            <a:lvl3pPr marL="1143000" indent="-228600">
              <a:defRPr>
                <a:solidFill>
                  <a:schemeClr val="tx1"/>
                </a:solidFill>
                <a:latin typeface="Calibri Light" panose="020F0302020204030204" pitchFamily="34" charset="0"/>
                <a:ea typeface="MS PGothic" panose="020B0600070205080204" pitchFamily="34" charset="-128"/>
              </a:defRPr>
            </a:lvl3pPr>
            <a:lvl4pPr marL="1600200" indent="-228600">
              <a:defRPr>
                <a:solidFill>
                  <a:schemeClr val="tx1"/>
                </a:solidFill>
                <a:latin typeface="Calibri Light" panose="020F0302020204030204" pitchFamily="34" charset="0"/>
                <a:ea typeface="MS PGothic" panose="020B0600070205080204" pitchFamily="34" charset="-128"/>
              </a:defRPr>
            </a:lvl4pPr>
            <a:lvl5pPr marL="2057400" indent="-228600">
              <a:defRPr>
                <a:solidFill>
                  <a:schemeClr val="tx1"/>
                </a:solidFill>
                <a:latin typeface="Calibri Light" panose="020F03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Light" panose="020F03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Light" panose="020F03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Light" panose="020F03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Light" panose="020F0302020204030204" pitchFamily="34" charset="0"/>
                <a:ea typeface="MS PGothic" panose="020B0600070205080204" pitchFamily="34" charset="-128"/>
              </a:defRPr>
            </a:lvl9pPr>
          </a:lstStyle>
          <a:p>
            <a:fld id="{1D3B64EA-EF5E-4B17-87EE-DB93C4681201}" type="slidenum">
              <a:rPr lang="en-US" altLang="es-MX">
                <a:latin typeface="Calibri" panose="020F0502020204030204" pitchFamily="34" charset="0"/>
              </a:rPr>
              <a:pPr/>
              <a:t>5</a:t>
            </a:fld>
            <a:endParaRPr lang="en-US" altLang="es-MX">
              <a:latin typeface="Calibri" panose="020F0502020204030204" pitchFamily="34" charset="0"/>
            </a:endParaRPr>
          </a:p>
        </p:txBody>
      </p:sp>
    </p:spTree>
    <p:extLst>
      <p:ext uri="{BB962C8B-B14F-4D97-AF65-F5344CB8AC3E}">
        <p14:creationId xmlns:p14="http://schemas.microsoft.com/office/powerpoint/2010/main" val="388016380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a:p>
        </p:txBody>
      </p:sp>
      <p:sp>
        <p:nvSpPr>
          <p:cNvPr id="4" name="Marcador de número de diapositiva 3"/>
          <p:cNvSpPr>
            <a:spLocks noGrp="1"/>
          </p:cNvSpPr>
          <p:nvPr>
            <p:ph type="sldNum" sz="quarter" idx="10"/>
          </p:nvPr>
        </p:nvSpPr>
        <p:spPr/>
        <p:txBody>
          <a:bodyPr/>
          <a:lstStyle/>
          <a:p>
            <a:pPr>
              <a:defRPr/>
            </a:pPr>
            <a:fld id="{52E1A810-B5DA-4139-9EB5-A387B31522DD}" type="slidenum">
              <a:rPr lang="en-US" altLang="es-MX" smtClean="0"/>
              <a:pPr>
                <a:defRPr/>
              </a:pPr>
              <a:t>6</a:t>
            </a:fld>
            <a:endParaRPr lang="en-US" altLang="es-MX"/>
          </a:p>
        </p:txBody>
      </p:sp>
    </p:spTree>
    <p:extLst>
      <p:ext uri="{BB962C8B-B14F-4D97-AF65-F5344CB8AC3E}">
        <p14:creationId xmlns:p14="http://schemas.microsoft.com/office/powerpoint/2010/main" val="422108517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Marcador de imagen de diapositiv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6387" name="Marcador de nota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r>
              <a:rPr lang="es-ES" altLang="es-MX" smtClean="0"/>
              <a:t>Para estudiar este aspecto de la semántica que puede prestarse a muchos debates, Sandor Hervey et alii parten de un supuesto: </a:t>
            </a:r>
            <a:r>
              <a:rPr lang="es-ES" altLang="es-ES" smtClean="0"/>
              <a:t>“</a:t>
            </a:r>
            <a:r>
              <a:rPr lang="es-ES" altLang="ja-JP" smtClean="0"/>
              <a:t>that literal meaning is a matter of </a:t>
            </a:r>
            <a:r>
              <a:rPr lang="es-ES" altLang="ja-JP" i="1" smtClean="0"/>
              <a:t>categories</a:t>
            </a:r>
            <a:r>
              <a:rPr lang="es-ES" altLang="ja-JP" smtClean="0"/>
              <a:t> into which, through a complex interplay of inclusion and exclusion, a language divides the totality of communicable experience</a:t>
            </a:r>
            <a:r>
              <a:rPr lang="es-ES" altLang="es-ES" smtClean="0"/>
              <a:t>”</a:t>
            </a:r>
            <a:r>
              <a:rPr lang="es-ES" altLang="ja-JP" smtClean="0"/>
              <a:t>.</a:t>
            </a:r>
            <a:endParaRPr lang="es-MX" altLang="ja-JP" smtClean="0"/>
          </a:p>
          <a:p>
            <a:pPr eaLnBrk="1" hangingPunct="1">
              <a:spcBef>
                <a:spcPct val="0"/>
              </a:spcBef>
            </a:pPr>
            <a:r>
              <a:rPr lang="es-MX" altLang="es-MX" smtClean="0"/>
              <a:t> </a:t>
            </a:r>
          </a:p>
        </p:txBody>
      </p:sp>
      <p:sp>
        <p:nvSpPr>
          <p:cNvPr id="16388" name="Marcador de número de diapositiv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Light" panose="020F0302020204030204" pitchFamily="34" charset="0"/>
                <a:ea typeface="MS PGothic" panose="020B0600070205080204" pitchFamily="34" charset="-128"/>
              </a:defRPr>
            </a:lvl1pPr>
            <a:lvl2pPr marL="742950" indent="-285750">
              <a:defRPr>
                <a:solidFill>
                  <a:schemeClr val="tx1"/>
                </a:solidFill>
                <a:latin typeface="Calibri Light" panose="020F0302020204030204" pitchFamily="34" charset="0"/>
                <a:ea typeface="MS PGothic" panose="020B0600070205080204" pitchFamily="34" charset="-128"/>
              </a:defRPr>
            </a:lvl2pPr>
            <a:lvl3pPr marL="1143000" indent="-228600">
              <a:defRPr>
                <a:solidFill>
                  <a:schemeClr val="tx1"/>
                </a:solidFill>
                <a:latin typeface="Calibri Light" panose="020F0302020204030204" pitchFamily="34" charset="0"/>
                <a:ea typeface="MS PGothic" panose="020B0600070205080204" pitchFamily="34" charset="-128"/>
              </a:defRPr>
            </a:lvl3pPr>
            <a:lvl4pPr marL="1600200" indent="-228600">
              <a:defRPr>
                <a:solidFill>
                  <a:schemeClr val="tx1"/>
                </a:solidFill>
                <a:latin typeface="Calibri Light" panose="020F0302020204030204" pitchFamily="34" charset="0"/>
                <a:ea typeface="MS PGothic" panose="020B0600070205080204" pitchFamily="34" charset="-128"/>
              </a:defRPr>
            </a:lvl4pPr>
            <a:lvl5pPr marL="2057400" indent="-228600">
              <a:defRPr>
                <a:solidFill>
                  <a:schemeClr val="tx1"/>
                </a:solidFill>
                <a:latin typeface="Calibri Light" panose="020F03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Light" panose="020F03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Light" panose="020F03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Light" panose="020F03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Light" panose="020F0302020204030204" pitchFamily="34" charset="0"/>
                <a:ea typeface="MS PGothic" panose="020B0600070205080204" pitchFamily="34" charset="-128"/>
              </a:defRPr>
            </a:lvl9pPr>
          </a:lstStyle>
          <a:p>
            <a:fld id="{7DFCC86E-F2B2-4DEE-8413-90F96C881B9C}" type="slidenum">
              <a:rPr lang="en-US" altLang="es-MX">
                <a:latin typeface="Calibri" panose="020F0502020204030204" pitchFamily="34" charset="0"/>
              </a:rPr>
              <a:pPr/>
              <a:t>7</a:t>
            </a:fld>
            <a:endParaRPr lang="en-US" altLang="es-MX">
              <a:latin typeface="Calibri" panose="020F0502020204030204" pitchFamily="34" charset="0"/>
            </a:endParaRPr>
          </a:p>
        </p:txBody>
      </p:sp>
    </p:spTree>
    <p:extLst>
      <p:ext uri="{BB962C8B-B14F-4D97-AF65-F5344CB8AC3E}">
        <p14:creationId xmlns:p14="http://schemas.microsoft.com/office/powerpoint/2010/main" val="284369493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a:p>
        </p:txBody>
      </p:sp>
      <p:sp>
        <p:nvSpPr>
          <p:cNvPr id="4" name="Marcador de número de diapositiva 3"/>
          <p:cNvSpPr>
            <a:spLocks noGrp="1"/>
          </p:cNvSpPr>
          <p:nvPr>
            <p:ph type="sldNum" sz="quarter" idx="10"/>
          </p:nvPr>
        </p:nvSpPr>
        <p:spPr/>
        <p:txBody>
          <a:bodyPr/>
          <a:lstStyle/>
          <a:p>
            <a:pPr>
              <a:defRPr/>
            </a:pPr>
            <a:fld id="{52E1A810-B5DA-4139-9EB5-A387B31522DD}" type="slidenum">
              <a:rPr lang="en-US" altLang="es-MX" smtClean="0"/>
              <a:pPr>
                <a:defRPr/>
              </a:pPr>
              <a:t>8</a:t>
            </a:fld>
            <a:endParaRPr lang="en-US" altLang="es-MX"/>
          </a:p>
        </p:txBody>
      </p:sp>
    </p:spTree>
    <p:extLst>
      <p:ext uri="{BB962C8B-B14F-4D97-AF65-F5344CB8AC3E}">
        <p14:creationId xmlns:p14="http://schemas.microsoft.com/office/powerpoint/2010/main" val="390887091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Marcador de imagen de diapositiv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459" name="Marcador de nota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r>
              <a:rPr lang="es-ES" altLang="es-MX" smtClean="0"/>
              <a:t>Una vez que se ha comprendido que una palabra o frase tiene un significado literal dentro del contexto original, se presenta el problema de encontrar en la lengua terminal una equivalencia semántica. El traductor tendrá que recurrir a varias opciones al traducir significado literal: Sinonimia, hiperonimia, hiponimia.</a:t>
            </a:r>
            <a:endParaRPr lang="es-MX" altLang="es-MX" smtClean="0"/>
          </a:p>
          <a:p>
            <a:pPr eaLnBrk="1" hangingPunct="1">
              <a:spcBef>
                <a:spcPct val="0"/>
              </a:spcBef>
            </a:pPr>
            <a:endParaRPr lang="es-MX" altLang="es-MX" smtClean="0"/>
          </a:p>
          <a:p>
            <a:pPr eaLnBrk="1" hangingPunct="1">
              <a:spcBef>
                <a:spcPct val="0"/>
              </a:spcBef>
            </a:pPr>
            <a:endParaRPr lang="es-MX" altLang="es-MX" smtClean="0"/>
          </a:p>
        </p:txBody>
      </p:sp>
      <p:sp>
        <p:nvSpPr>
          <p:cNvPr id="19460" name="Marcador de número de diapositiv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Light" panose="020F0302020204030204" pitchFamily="34" charset="0"/>
                <a:ea typeface="MS PGothic" panose="020B0600070205080204" pitchFamily="34" charset="-128"/>
              </a:defRPr>
            </a:lvl1pPr>
            <a:lvl2pPr marL="742950" indent="-285750">
              <a:defRPr>
                <a:solidFill>
                  <a:schemeClr val="tx1"/>
                </a:solidFill>
                <a:latin typeface="Calibri Light" panose="020F0302020204030204" pitchFamily="34" charset="0"/>
                <a:ea typeface="MS PGothic" panose="020B0600070205080204" pitchFamily="34" charset="-128"/>
              </a:defRPr>
            </a:lvl2pPr>
            <a:lvl3pPr marL="1143000" indent="-228600">
              <a:defRPr>
                <a:solidFill>
                  <a:schemeClr val="tx1"/>
                </a:solidFill>
                <a:latin typeface="Calibri Light" panose="020F0302020204030204" pitchFamily="34" charset="0"/>
                <a:ea typeface="MS PGothic" panose="020B0600070205080204" pitchFamily="34" charset="-128"/>
              </a:defRPr>
            </a:lvl3pPr>
            <a:lvl4pPr marL="1600200" indent="-228600">
              <a:defRPr>
                <a:solidFill>
                  <a:schemeClr val="tx1"/>
                </a:solidFill>
                <a:latin typeface="Calibri Light" panose="020F0302020204030204" pitchFamily="34" charset="0"/>
                <a:ea typeface="MS PGothic" panose="020B0600070205080204" pitchFamily="34" charset="-128"/>
              </a:defRPr>
            </a:lvl4pPr>
            <a:lvl5pPr marL="2057400" indent="-228600">
              <a:defRPr>
                <a:solidFill>
                  <a:schemeClr val="tx1"/>
                </a:solidFill>
                <a:latin typeface="Calibri Light" panose="020F03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Light" panose="020F03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Light" panose="020F03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Light" panose="020F03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Light" panose="020F0302020204030204" pitchFamily="34" charset="0"/>
                <a:ea typeface="MS PGothic" panose="020B0600070205080204" pitchFamily="34" charset="-128"/>
              </a:defRPr>
            </a:lvl9pPr>
          </a:lstStyle>
          <a:p>
            <a:fld id="{CF3F00FF-CC9F-4357-A1E4-EE0077A592AF}" type="slidenum">
              <a:rPr lang="en-US" altLang="es-MX">
                <a:latin typeface="Calibri" panose="020F0502020204030204" pitchFamily="34" charset="0"/>
              </a:rPr>
              <a:pPr/>
              <a:t>9</a:t>
            </a:fld>
            <a:endParaRPr lang="en-US" altLang="es-MX">
              <a:latin typeface="Calibri" panose="020F0502020204030204" pitchFamily="34" charset="0"/>
            </a:endParaRPr>
          </a:p>
        </p:txBody>
      </p:sp>
    </p:spTree>
    <p:extLst>
      <p:ext uri="{BB962C8B-B14F-4D97-AF65-F5344CB8AC3E}">
        <p14:creationId xmlns:p14="http://schemas.microsoft.com/office/powerpoint/2010/main" val="335098764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Marcador de imagen de diapositiv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507" name="Marcador de nota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r>
              <a:rPr lang="es-ES" altLang="es-MX" smtClean="0"/>
              <a:t>El traductor que utiliza este recurso no busca sinónimos en una misma lengua, sino entre lenguas distintas. Entre más parecidas sean dos lenguas en la forma en que sus usuarios categorizan y expresan sus experiencias, más fácil será encontrar correspondencias interlingüísticas. En este sentido, un sinónimo denota una forma de equivalencia directa.</a:t>
            </a:r>
            <a:endParaRPr lang="es-MX" altLang="es-MX" smtClean="0"/>
          </a:p>
          <a:p>
            <a:pPr eaLnBrk="1" hangingPunct="1">
              <a:spcBef>
                <a:spcPct val="0"/>
              </a:spcBef>
            </a:pPr>
            <a:endParaRPr lang="es-MX" altLang="es-MX" smtClean="0"/>
          </a:p>
        </p:txBody>
      </p:sp>
      <p:sp>
        <p:nvSpPr>
          <p:cNvPr id="21508" name="Marcador de número de diapositiv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Light" panose="020F0302020204030204" pitchFamily="34" charset="0"/>
                <a:ea typeface="MS PGothic" panose="020B0600070205080204" pitchFamily="34" charset="-128"/>
              </a:defRPr>
            </a:lvl1pPr>
            <a:lvl2pPr marL="742950" indent="-285750">
              <a:defRPr>
                <a:solidFill>
                  <a:schemeClr val="tx1"/>
                </a:solidFill>
                <a:latin typeface="Calibri Light" panose="020F0302020204030204" pitchFamily="34" charset="0"/>
                <a:ea typeface="MS PGothic" panose="020B0600070205080204" pitchFamily="34" charset="-128"/>
              </a:defRPr>
            </a:lvl2pPr>
            <a:lvl3pPr marL="1143000" indent="-228600">
              <a:defRPr>
                <a:solidFill>
                  <a:schemeClr val="tx1"/>
                </a:solidFill>
                <a:latin typeface="Calibri Light" panose="020F0302020204030204" pitchFamily="34" charset="0"/>
                <a:ea typeface="MS PGothic" panose="020B0600070205080204" pitchFamily="34" charset="-128"/>
              </a:defRPr>
            </a:lvl3pPr>
            <a:lvl4pPr marL="1600200" indent="-228600">
              <a:defRPr>
                <a:solidFill>
                  <a:schemeClr val="tx1"/>
                </a:solidFill>
                <a:latin typeface="Calibri Light" panose="020F0302020204030204" pitchFamily="34" charset="0"/>
                <a:ea typeface="MS PGothic" panose="020B0600070205080204" pitchFamily="34" charset="-128"/>
              </a:defRPr>
            </a:lvl4pPr>
            <a:lvl5pPr marL="2057400" indent="-228600">
              <a:defRPr>
                <a:solidFill>
                  <a:schemeClr val="tx1"/>
                </a:solidFill>
                <a:latin typeface="Calibri Light" panose="020F03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Light" panose="020F03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Light" panose="020F03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Light" panose="020F03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Light" panose="020F0302020204030204" pitchFamily="34" charset="0"/>
                <a:ea typeface="MS PGothic" panose="020B0600070205080204" pitchFamily="34" charset="-128"/>
              </a:defRPr>
            </a:lvl9pPr>
          </a:lstStyle>
          <a:p>
            <a:fld id="{5712BC2F-0D1E-45E2-89D4-7C0B04F1B00F}" type="slidenum">
              <a:rPr lang="en-US" altLang="es-MX">
                <a:latin typeface="Calibri" panose="020F0502020204030204" pitchFamily="34" charset="0"/>
              </a:rPr>
              <a:pPr/>
              <a:t>10</a:t>
            </a:fld>
            <a:endParaRPr lang="en-US" altLang="es-MX">
              <a:latin typeface="Calibri" panose="020F0502020204030204" pitchFamily="34" charset="0"/>
            </a:endParaRPr>
          </a:p>
        </p:txBody>
      </p:sp>
    </p:spTree>
    <p:extLst>
      <p:ext uri="{BB962C8B-B14F-4D97-AF65-F5344CB8AC3E}">
        <p14:creationId xmlns:p14="http://schemas.microsoft.com/office/powerpoint/2010/main" val="38536325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7" name="Rectangle 6"/>
          <p:cNvSpPr/>
          <p:nvPr/>
        </p:nvSpPr>
        <p:spPr>
          <a:xfrm>
            <a:off x="448091" y="3085765"/>
            <a:ext cx="8240108" cy="33048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ctrTitle"/>
          </p:nvPr>
        </p:nvSpPr>
        <p:spPr>
          <a:xfrm>
            <a:off x="581192" y="990600"/>
            <a:ext cx="7989752" cy="1504844"/>
          </a:xfrm>
          <a:effectLst/>
        </p:spPr>
        <p:txBody>
          <a:bodyPr anchor="b">
            <a:normAutofit/>
          </a:bodyPr>
          <a:lstStyle>
            <a:lvl1pPr>
              <a:defRPr sz="3600">
                <a:solidFill>
                  <a:schemeClr val="accent1"/>
                </a:solidFill>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581192" y="2495444"/>
            <a:ext cx="7989752" cy="590321"/>
          </a:xfrm>
        </p:spPr>
        <p:txBody>
          <a:bodyPr anchor="t">
            <a:normAutofit/>
          </a:bodyPr>
          <a:lstStyle>
            <a:lvl1pPr marL="0" indent="0" algn="l">
              <a:buNone/>
              <a:defRPr sz="1600" cap="all">
                <a:solidFill>
                  <a:schemeClr val="accent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lvl1pPr>
              <a:defRPr>
                <a:solidFill>
                  <a:schemeClr val="accent1">
                    <a:lumMod val="75000"/>
                    <a:lumOff val="25000"/>
                  </a:schemeClr>
                </a:solidFill>
              </a:defRPr>
            </a:lvl1pPr>
          </a:lstStyle>
          <a:p>
            <a:pPr>
              <a:defRPr/>
            </a:pPr>
            <a:fld id="{1CEE5952-BE75-45AB-A535-59D65D2014BC}" type="datetimeFigureOut">
              <a:rPr lang="en-US" altLang="es-MX" smtClean="0"/>
              <a:pPr>
                <a:defRPr/>
              </a:pPr>
              <a:t>20/08/15</a:t>
            </a:fld>
            <a:endParaRPr lang="en-US" altLang="es-MX"/>
          </a:p>
        </p:txBody>
      </p:sp>
      <p:sp>
        <p:nvSpPr>
          <p:cNvPr id="5" name="Footer Placeholder 4"/>
          <p:cNvSpPr>
            <a:spLocks noGrp="1"/>
          </p:cNvSpPr>
          <p:nvPr>
            <p:ph type="ftr" sz="quarter" idx="11"/>
          </p:nvPr>
        </p:nvSpPr>
        <p:spPr/>
        <p:txBody>
          <a:bodyPr/>
          <a:lstStyle>
            <a:lvl1pPr>
              <a:defRPr>
                <a:solidFill>
                  <a:schemeClr val="accent1">
                    <a:lumMod val="75000"/>
                    <a:lumOff val="25000"/>
                  </a:schemeClr>
                </a:solidFill>
              </a:defRPr>
            </a:lvl1pPr>
          </a:lstStyle>
          <a:p>
            <a:pPr>
              <a:defRPr/>
            </a:pPr>
            <a:endParaRPr lang="en-US"/>
          </a:p>
        </p:txBody>
      </p:sp>
      <p:sp>
        <p:nvSpPr>
          <p:cNvPr id="6" name="Slide Number Placeholder 5"/>
          <p:cNvSpPr>
            <a:spLocks noGrp="1"/>
          </p:cNvSpPr>
          <p:nvPr>
            <p:ph type="sldNum" sz="quarter" idx="12"/>
          </p:nvPr>
        </p:nvSpPr>
        <p:spPr/>
        <p:txBody>
          <a:bodyPr/>
          <a:lstStyle>
            <a:lvl1pPr>
              <a:defRPr>
                <a:solidFill>
                  <a:schemeClr val="accent1">
                    <a:lumMod val="75000"/>
                    <a:lumOff val="25000"/>
                  </a:schemeClr>
                </a:solidFill>
              </a:defRPr>
            </a:lvl1pPr>
          </a:lstStyle>
          <a:p>
            <a:pPr>
              <a:defRPr/>
            </a:pPr>
            <a:fld id="{42BC3D89-F7A5-48A6-A2F3-A578C45D547C}" type="slidenum">
              <a:rPr lang="en-US" altLang="es-MX" smtClean="0"/>
              <a:pPr>
                <a:defRPr/>
              </a:pPr>
              <a:t>‹Nr.›</a:t>
            </a:fld>
            <a:endParaRPr lang="en-US" altLang="es-MX"/>
          </a:p>
        </p:txBody>
      </p:sp>
    </p:spTree>
    <p:extLst>
      <p:ext uri="{BB962C8B-B14F-4D97-AF65-F5344CB8AC3E}">
        <p14:creationId xmlns:p14="http://schemas.microsoft.com/office/powerpoint/2010/main" val="9316195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7" name="Rectangle 6"/>
          <p:cNvSpPr>
            <a:spLocks noChangeAspect="1"/>
          </p:cNvSpPr>
          <p:nvPr/>
        </p:nvSpPr>
        <p:spPr>
          <a:xfrm>
            <a:off x="448092" y="599725"/>
            <a:ext cx="8238707"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lstStyle>
            <a:lvl1pPr algn="l">
              <a:defRPr/>
            </a:lvl1pPr>
            <a:lvl2pPr algn="l">
              <a:defRPr/>
            </a:lvl2pPr>
            <a:lvl3pPr algn="l">
              <a:defRPr/>
            </a:lvl3pPr>
            <a:lvl4pPr algn="l">
              <a:defRPr/>
            </a:lvl4pPr>
            <a:lvl5pPr algn="l">
              <a:defRPr/>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pPr>
              <a:defRPr/>
            </a:pPr>
            <a:fld id="{95C32705-A328-4417-A211-A9F4120EC457}" type="datetimeFigureOut">
              <a:rPr lang="en-US" altLang="es-MX" smtClean="0"/>
              <a:pPr>
                <a:defRPr/>
              </a:pPr>
              <a:t>20/08/15</a:t>
            </a:fld>
            <a:endParaRPr lang="en-US" altLang="es-MX"/>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107B243D-71C8-4214-BC4C-6188FFF4E00C}" type="slidenum">
              <a:rPr lang="en-US" altLang="es-MX" smtClean="0"/>
              <a:pPr>
                <a:defRPr/>
              </a:pPr>
              <a:t>‹Nr.›</a:t>
            </a:fld>
            <a:endParaRPr lang="en-US" altLang="es-MX"/>
          </a:p>
        </p:txBody>
      </p:sp>
    </p:spTree>
    <p:extLst>
      <p:ext uri="{BB962C8B-B14F-4D97-AF65-F5344CB8AC3E}">
        <p14:creationId xmlns:p14="http://schemas.microsoft.com/office/powerpoint/2010/main" val="7424489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7" name="Rectangle 6"/>
          <p:cNvSpPr>
            <a:spLocks noChangeAspect="1"/>
          </p:cNvSpPr>
          <p:nvPr/>
        </p:nvSpPr>
        <p:spPr>
          <a:xfrm>
            <a:off x="6629400" y="599725"/>
            <a:ext cx="2057399" cy="581695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Vertical Title 1"/>
          <p:cNvSpPr>
            <a:spLocks noGrp="1"/>
          </p:cNvSpPr>
          <p:nvPr>
            <p:ph type="title" orient="vert"/>
          </p:nvPr>
        </p:nvSpPr>
        <p:spPr>
          <a:xfrm>
            <a:off x="6629400" y="675725"/>
            <a:ext cx="1503123" cy="5183073"/>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581192" y="675725"/>
            <a:ext cx="5922209" cy="5183073"/>
          </a:xfrm>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a:xfrm>
            <a:off x="6745255" y="5956136"/>
            <a:ext cx="947672" cy="365125"/>
          </a:xfrm>
        </p:spPr>
        <p:txBody>
          <a:bodyPr/>
          <a:lstStyle>
            <a:lvl1pPr>
              <a:defRPr>
                <a:solidFill>
                  <a:schemeClr val="accent1">
                    <a:lumMod val="75000"/>
                    <a:lumOff val="25000"/>
                  </a:schemeClr>
                </a:solidFill>
              </a:defRPr>
            </a:lvl1pPr>
          </a:lstStyle>
          <a:p>
            <a:pPr>
              <a:defRPr/>
            </a:pPr>
            <a:fld id="{6B7B9762-060F-4AE4-A3E8-9F587F02D95F}" type="datetimeFigureOut">
              <a:rPr lang="en-US" altLang="es-MX" smtClean="0"/>
              <a:pPr>
                <a:defRPr/>
              </a:pPr>
              <a:t>20/08/15</a:t>
            </a:fld>
            <a:endParaRPr lang="en-US" altLang="es-MX"/>
          </a:p>
        </p:txBody>
      </p:sp>
      <p:sp>
        <p:nvSpPr>
          <p:cNvPr id="5" name="Footer Placeholder 4"/>
          <p:cNvSpPr>
            <a:spLocks noGrp="1"/>
          </p:cNvSpPr>
          <p:nvPr>
            <p:ph type="ftr" sz="quarter" idx="11"/>
          </p:nvPr>
        </p:nvSpPr>
        <p:spPr>
          <a:xfrm>
            <a:off x="581192" y="5951810"/>
            <a:ext cx="5922209" cy="365125"/>
          </a:xfrm>
        </p:spPr>
        <p:txBody>
          <a:bodyPr/>
          <a:lstStyle/>
          <a:p>
            <a:pPr>
              <a:defRPr/>
            </a:pPr>
            <a:endParaRPr lang="en-US"/>
          </a:p>
        </p:txBody>
      </p:sp>
      <p:sp>
        <p:nvSpPr>
          <p:cNvPr id="6" name="Slide Number Placeholder 5"/>
          <p:cNvSpPr>
            <a:spLocks noGrp="1"/>
          </p:cNvSpPr>
          <p:nvPr>
            <p:ph type="sldNum" sz="quarter" idx="12"/>
          </p:nvPr>
        </p:nvSpPr>
        <p:spPr/>
        <p:txBody>
          <a:bodyPr/>
          <a:lstStyle>
            <a:lvl1pPr>
              <a:defRPr>
                <a:solidFill>
                  <a:schemeClr val="accent1">
                    <a:lumMod val="75000"/>
                    <a:lumOff val="25000"/>
                  </a:schemeClr>
                </a:solidFill>
              </a:defRPr>
            </a:lvl1pPr>
          </a:lstStyle>
          <a:p>
            <a:pPr>
              <a:defRPr/>
            </a:pPr>
            <a:fld id="{B4EABC93-4B79-483F-8DD6-201E7A9F2C20}" type="slidenum">
              <a:rPr lang="en-US" altLang="es-MX" smtClean="0"/>
              <a:pPr>
                <a:defRPr/>
              </a:pPr>
              <a:t>‹Nr.›</a:t>
            </a:fld>
            <a:endParaRPr lang="en-US" altLang="es-MX"/>
          </a:p>
        </p:txBody>
      </p:sp>
    </p:spTree>
    <p:extLst>
      <p:ext uri="{BB962C8B-B14F-4D97-AF65-F5344CB8AC3E}">
        <p14:creationId xmlns:p14="http://schemas.microsoft.com/office/powerpoint/2010/main" val="5626778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7" name="Rectangle 6"/>
          <p:cNvSpPr>
            <a:spLocks noChangeAspect="1"/>
          </p:cNvSpPr>
          <p:nvPr/>
        </p:nvSpPr>
        <p:spPr>
          <a:xfrm>
            <a:off x="448092" y="599725"/>
            <a:ext cx="8238707"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581192" y="2228003"/>
            <a:ext cx="7989752" cy="3630795"/>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pPr>
              <a:defRPr/>
            </a:pPr>
            <a:fld id="{85587D4C-1032-4843-949B-C88F59FD4832}" type="datetimeFigureOut">
              <a:rPr lang="en-US" altLang="es-MX" smtClean="0"/>
              <a:pPr>
                <a:defRPr/>
              </a:pPr>
              <a:t>20/08/15</a:t>
            </a:fld>
            <a:endParaRPr lang="en-US" altLang="es-MX"/>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EA051D4C-7336-4F2F-A22F-D508B6DFC169}" type="slidenum">
              <a:rPr lang="en-US" altLang="es-MX" smtClean="0"/>
              <a:pPr>
                <a:defRPr/>
              </a:pPr>
              <a:t>‹Nr.›</a:t>
            </a:fld>
            <a:endParaRPr lang="en-US" altLang="es-MX"/>
          </a:p>
        </p:txBody>
      </p:sp>
    </p:spTree>
    <p:extLst>
      <p:ext uri="{BB962C8B-B14F-4D97-AF65-F5344CB8AC3E}">
        <p14:creationId xmlns:p14="http://schemas.microsoft.com/office/powerpoint/2010/main" val="49309304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8" name="Rectangle 7"/>
          <p:cNvSpPr>
            <a:spLocks noChangeAspect="1"/>
          </p:cNvSpPr>
          <p:nvPr/>
        </p:nvSpPr>
        <p:spPr>
          <a:xfrm>
            <a:off x="452646" y="5141973"/>
            <a:ext cx="8238707"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3" y="3036573"/>
            <a:ext cx="7989751" cy="1504844"/>
          </a:xfrm>
        </p:spPr>
        <p:txBody>
          <a:bodyPr anchor="b">
            <a:normAutofit/>
          </a:bodyPr>
          <a:lstStyle>
            <a:lvl1pPr algn="l">
              <a:defRPr sz="3600" b="0" cap="all">
                <a:solidFill>
                  <a:schemeClr val="accent1"/>
                </a:solidFill>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581193" y="4541417"/>
            <a:ext cx="7989751" cy="600556"/>
          </a:xfrm>
        </p:spPr>
        <p:txBody>
          <a:bodyPr anchor="t">
            <a:normAutofit/>
          </a:bodyPr>
          <a:lstStyle>
            <a:lvl1pPr marL="0" indent="0" algn="l">
              <a:buNone/>
              <a:defRPr sz="1800" cap="all">
                <a:solidFill>
                  <a:schemeClr val="accent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lvl1pPr>
              <a:defRPr>
                <a:solidFill>
                  <a:schemeClr val="accent1">
                    <a:lumMod val="75000"/>
                    <a:lumOff val="25000"/>
                  </a:schemeClr>
                </a:solidFill>
              </a:defRPr>
            </a:lvl1pPr>
          </a:lstStyle>
          <a:p>
            <a:pPr>
              <a:defRPr/>
            </a:pPr>
            <a:fld id="{1C96C2F3-EAFC-4726-A59E-F83E7EA3CFFB}" type="datetimeFigureOut">
              <a:rPr lang="en-US" altLang="es-MX" smtClean="0"/>
              <a:pPr>
                <a:defRPr/>
              </a:pPr>
              <a:t>20/08/15</a:t>
            </a:fld>
            <a:endParaRPr lang="en-US" altLang="es-MX"/>
          </a:p>
        </p:txBody>
      </p:sp>
      <p:sp>
        <p:nvSpPr>
          <p:cNvPr id="5" name="Footer Placeholder 4"/>
          <p:cNvSpPr>
            <a:spLocks noGrp="1"/>
          </p:cNvSpPr>
          <p:nvPr>
            <p:ph type="ftr" sz="quarter" idx="11"/>
          </p:nvPr>
        </p:nvSpPr>
        <p:spPr/>
        <p:txBody>
          <a:bodyPr/>
          <a:lstStyle>
            <a:lvl1pPr>
              <a:defRPr>
                <a:solidFill>
                  <a:schemeClr val="accent1">
                    <a:lumMod val="75000"/>
                    <a:lumOff val="25000"/>
                  </a:schemeClr>
                </a:solidFill>
              </a:defRPr>
            </a:lvl1pPr>
          </a:lstStyle>
          <a:p>
            <a:pPr>
              <a:defRPr/>
            </a:pPr>
            <a:endParaRPr lang="en-US"/>
          </a:p>
        </p:txBody>
      </p:sp>
      <p:sp>
        <p:nvSpPr>
          <p:cNvPr id="6" name="Slide Number Placeholder 5"/>
          <p:cNvSpPr>
            <a:spLocks noGrp="1"/>
          </p:cNvSpPr>
          <p:nvPr>
            <p:ph type="sldNum" sz="quarter" idx="12"/>
          </p:nvPr>
        </p:nvSpPr>
        <p:spPr/>
        <p:txBody>
          <a:bodyPr/>
          <a:lstStyle>
            <a:lvl1pPr>
              <a:defRPr>
                <a:solidFill>
                  <a:schemeClr val="accent1">
                    <a:lumMod val="75000"/>
                    <a:lumOff val="25000"/>
                  </a:schemeClr>
                </a:solidFill>
              </a:defRPr>
            </a:lvl1pPr>
          </a:lstStyle>
          <a:p>
            <a:pPr>
              <a:defRPr/>
            </a:pPr>
            <a:fld id="{B545ADB5-63D6-4D2E-9A20-01A29889D271}" type="slidenum">
              <a:rPr lang="en-US" altLang="es-MX" smtClean="0"/>
              <a:pPr>
                <a:defRPr/>
              </a:pPr>
              <a:t>‹Nr.›</a:t>
            </a:fld>
            <a:endParaRPr lang="en-US" altLang="es-MX"/>
          </a:p>
        </p:txBody>
      </p:sp>
    </p:spTree>
    <p:extLst>
      <p:ext uri="{BB962C8B-B14F-4D97-AF65-F5344CB8AC3E}">
        <p14:creationId xmlns:p14="http://schemas.microsoft.com/office/powerpoint/2010/main" val="78127439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8" name="Rectangle 7"/>
          <p:cNvSpPr>
            <a:spLocks noChangeAspect="1"/>
          </p:cNvSpPr>
          <p:nvPr/>
        </p:nvSpPr>
        <p:spPr>
          <a:xfrm>
            <a:off x="448092" y="599725"/>
            <a:ext cx="8238707"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581192" y="2228002"/>
            <a:ext cx="3899527" cy="3633047"/>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4663282" y="2228003"/>
            <a:ext cx="3907662" cy="3633047"/>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pPr>
              <a:defRPr/>
            </a:pPr>
            <a:fld id="{F9D6BEE2-AC7F-42BC-8D99-1ADD8B16C52B}" type="datetimeFigureOut">
              <a:rPr lang="en-US" altLang="es-MX" smtClean="0"/>
              <a:pPr>
                <a:defRPr/>
              </a:pPr>
              <a:t>20/08/15</a:t>
            </a:fld>
            <a:endParaRPr lang="en-US" altLang="es-MX"/>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C172643C-571C-416A-831B-F74A02296584}" type="slidenum">
              <a:rPr lang="en-US" altLang="es-MX" smtClean="0"/>
              <a:pPr>
                <a:defRPr/>
              </a:pPr>
              <a:t>‹Nr.›</a:t>
            </a:fld>
            <a:endParaRPr lang="en-US" altLang="es-MX"/>
          </a:p>
        </p:txBody>
      </p:sp>
    </p:spTree>
    <p:extLst>
      <p:ext uri="{BB962C8B-B14F-4D97-AF65-F5344CB8AC3E}">
        <p14:creationId xmlns:p14="http://schemas.microsoft.com/office/powerpoint/2010/main" val="39471129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0" name="Rectangle 9"/>
          <p:cNvSpPr>
            <a:spLocks noChangeAspect="1"/>
          </p:cNvSpPr>
          <p:nvPr/>
        </p:nvSpPr>
        <p:spPr>
          <a:xfrm>
            <a:off x="448092" y="599725"/>
            <a:ext cx="8238707"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887219" y="2228003"/>
            <a:ext cx="3593500" cy="576262"/>
          </a:xfrm>
        </p:spPr>
        <p:txBody>
          <a:bodyPr anchor="b">
            <a:noAutofit/>
          </a:bodyPr>
          <a:lstStyle>
            <a:lvl1pPr marL="0" indent="0">
              <a:buNone/>
              <a:defRPr sz="2200" b="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581192" y="2926051"/>
            <a:ext cx="3899527" cy="2934999"/>
          </a:xfrm>
        </p:spPr>
        <p:txBody>
          <a:bodyPr anchor="t">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4969308" y="2228003"/>
            <a:ext cx="3601635" cy="576262"/>
          </a:xfrm>
        </p:spPr>
        <p:txBody>
          <a:bodyPr anchor="b">
            <a:noAutofit/>
          </a:bodyPr>
          <a:lstStyle>
            <a:lvl1pPr marL="0" indent="0">
              <a:buNone/>
              <a:defRPr sz="2200" b="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4663282" y="2926051"/>
            <a:ext cx="3907662" cy="2934999"/>
          </a:xfrm>
        </p:spPr>
        <p:txBody>
          <a:bodyPr anchor="t">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pPr>
              <a:defRPr/>
            </a:pPr>
            <a:fld id="{21953907-80DB-4C67-86D6-06E6EB94F11E}" type="datetimeFigureOut">
              <a:rPr lang="en-US" altLang="es-MX" smtClean="0"/>
              <a:pPr>
                <a:defRPr/>
              </a:pPr>
              <a:t>20/08/15</a:t>
            </a:fld>
            <a:endParaRPr lang="en-US" altLang="es-MX"/>
          </a:p>
        </p:txBody>
      </p:sp>
      <p:sp>
        <p:nvSpPr>
          <p:cNvPr id="8" name="Footer Placeholder 7"/>
          <p:cNvSpPr>
            <a:spLocks noGrp="1"/>
          </p:cNvSpPr>
          <p:nvPr>
            <p:ph type="ftr" sz="quarter" idx="11"/>
          </p:nvPr>
        </p:nvSpPr>
        <p:spPr/>
        <p:txBody>
          <a:bodyPr/>
          <a:lstStyle/>
          <a:p>
            <a:pPr>
              <a:defRPr/>
            </a:pPr>
            <a:endParaRPr lang="en-US"/>
          </a:p>
        </p:txBody>
      </p:sp>
      <p:sp>
        <p:nvSpPr>
          <p:cNvPr id="9" name="Slide Number Placeholder 8"/>
          <p:cNvSpPr>
            <a:spLocks noGrp="1"/>
          </p:cNvSpPr>
          <p:nvPr>
            <p:ph type="sldNum" sz="quarter" idx="12"/>
          </p:nvPr>
        </p:nvSpPr>
        <p:spPr/>
        <p:txBody>
          <a:bodyPr/>
          <a:lstStyle/>
          <a:p>
            <a:pPr>
              <a:defRPr/>
            </a:pPr>
            <a:fld id="{CD0FC915-EB11-4686-9C91-53A613324176}" type="slidenum">
              <a:rPr lang="en-US" altLang="es-MX" smtClean="0"/>
              <a:pPr>
                <a:defRPr/>
              </a:pPr>
              <a:t>‹Nr.›</a:t>
            </a:fld>
            <a:endParaRPr lang="en-US" altLang="es-MX"/>
          </a:p>
        </p:txBody>
      </p:sp>
    </p:spTree>
    <p:extLst>
      <p:ext uri="{BB962C8B-B14F-4D97-AF65-F5344CB8AC3E}">
        <p14:creationId xmlns:p14="http://schemas.microsoft.com/office/powerpoint/2010/main" val="170020762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6" name="Rectangle 5"/>
          <p:cNvSpPr>
            <a:spLocks noChangeAspect="1"/>
          </p:cNvSpPr>
          <p:nvPr/>
        </p:nvSpPr>
        <p:spPr>
          <a:xfrm>
            <a:off x="448092" y="599725"/>
            <a:ext cx="8238707"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pPr>
              <a:defRPr/>
            </a:pPr>
            <a:fld id="{4D604AA7-2DEC-4299-90D2-3DE8DF1DA90A}" type="datetimeFigureOut">
              <a:rPr lang="en-US" altLang="es-MX" smtClean="0"/>
              <a:pPr>
                <a:defRPr/>
              </a:pPr>
              <a:t>20/08/15</a:t>
            </a:fld>
            <a:endParaRPr lang="en-US" altLang="es-MX"/>
          </a:p>
        </p:txBody>
      </p:sp>
      <p:sp>
        <p:nvSpPr>
          <p:cNvPr id="4" name="Footer Placeholder 3"/>
          <p:cNvSpPr>
            <a:spLocks noGrp="1"/>
          </p:cNvSpPr>
          <p:nvPr>
            <p:ph type="ftr" sz="quarter" idx="11"/>
          </p:nvPr>
        </p:nvSpPr>
        <p:spPr/>
        <p:txBody>
          <a:bodyPr/>
          <a:lstStyle/>
          <a:p>
            <a:pPr>
              <a:defRPr/>
            </a:pPr>
            <a:endParaRPr lang="en-US"/>
          </a:p>
        </p:txBody>
      </p:sp>
      <p:sp>
        <p:nvSpPr>
          <p:cNvPr id="5" name="Slide Number Placeholder 4"/>
          <p:cNvSpPr>
            <a:spLocks noGrp="1"/>
          </p:cNvSpPr>
          <p:nvPr>
            <p:ph type="sldNum" sz="quarter" idx="12"/>
          </p:nvPr>
        </p:nvSpPr>
        <p:spPr/>
        <p:txBody>
          <a:bodyPr/>
          <a:lstStyle/>
          <a:p>
            <a:pPr>
              <a:defRPr/>
            </a:pPr>
            <a:fld id="{0851E99D-AB27-4197-83AE-9237FC3A43FB}" type="slidenum">
              <a:rPr lang="en-US" altLang="es-MX" smtClean="0"/>
              <a:pPr>
                <a:defRPr/>
              </a:pPr>
              <a:t>‹Nr.›</a:t>
            </a:fld>
            <a:endParaRPr lang="en-US" altLang="es-MX"/>
          </a:p>
        </p:txBody>
      </p:sp>
    </p:spTree>
    <p:extLst>
      <p:ext uri="{BB962C8B-B14F-4D97-AF65-F5344CB8AC3E}">
        <p14:creationId xmlns:p14="http://schemas.microsoft.com/office/powerpoint/2010/main" val="15060085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ECB32B3F-C3D7-4300-9DAB-B6F840E2B448}" type="datetimeFigureOut">
              <a:rPr lang="en-US" altLang="es-MX" smtClean="0"/>
              <a:pPr>
                <a:defRPr/>
              </a:pPr>
              <a:t>20/08/15</a:t>
            </a:fld>
            <a:endParaRPr lang="en-US" altLang="es-MX"/>
          </a:p>
        </p:txBody>
      </p:sp>
      <p:sp>
        <p:nvSpPr>
          <p:cNvPr id="3" name="Footer Placeholder 2"/>
          <p:cNvSpPr>
            <a:spLocks noGrp="1"/>
          </p:cNvSpPr>
          <p:nvPr>
            <p:ph type="ftr" sz="quarter" idx="11"/>
          </p:nvPr>
        </p:nvSpPr>
        <p:spPr/>
        <p:txBody>
          <a:bodyPr/>
          <a:lstStyle/>
          <a:p>
            <a:pPr>
              <a:defRPr/>
            </a:pPr>
            <a:endParaRPr lang="en-US"/>
          </a:p>
        </p:txBody>
      </p:sp>
      <p:sp>
        <p:nvSpPr>
          <p:cNvPr id="4" name="Slide Number Placeholder 3"/>
          <p:cNvSpPr>
            <a:spLocks noGrp="1"/>
          </p:cNvSpPr>
          <p:nvPr>
            <p:ph type="sldNum" sz="quarter" idx="12"/>
          </p:nvPr>
        </p:nvSpPr>
        <p:spPr/>
        <p:txBody>
          <a:bodyPr/>
          <a:lstStyle/>
          <a:p>
            <a:pPr>
              <a:defRPr/>
            </a:pPr>
            <a:fld id="{E99EBF80-1056-4556-A0C7-1C952E46A2BF}" type="slidenum">
              <a:rPr lang="en-US" altLang="es-MX" smtClean="0"/>
              <a:pPr>
                <a:defRPr/>
              </a:pPr>
              <a:t>‹Nr.›</a:t>
            </a:fld>
            <a:endParaRPr lang="en-US" altLang="es-MX"/>
          </a:p>
        </p:txBody>
      </p:sp>
    </p:spTree>
    <p:extLst>
      <p:ext uri="{BB962C8B-B14F-4D97-AF65-F5344CB8AC3E}">
        <p14:creationId xmlns:p14="http://schemas.microsoft.com/office/powerpoint/2010/main" val="3439073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9" name="Rectangle 8"/>
          <p:cNvSpPr>
            <a:spLocks noChangeAspect="1"/>
          </p:cNvSpPr>
          <p:nvPr/>
        </p:nvSpPr>
        <p:spPr>
          <a:xfrm>
            <a:off x="452646" y="5141973"/>
            <a:ext cx="8238707" cy="1274702"/>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352" y="5262296"/>
            <a:ext cx="3536625" cy="689514"/>
          </a:xfrm>
        </p:spPr>
        <p:txBody>
          <a:bodyPr anchor="ctr"/>
          <a:lstStyle>
            <a:lvl1pPr algn="l">
              <a:defRPr sz="2000" b="0">
                <a:solidFill>
                  <a:schemeClr val="accent1">
                    <a:lumMod val="75000"/>
                    <a:lumOff val="25000"/>
                  </a:schemeClr>
                </a:solidFill>
              </a:defRPr>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446399" y="601200"/>
            <a:ext cx="8240400" cy="4204800"/>
          </a:xfrm>
        </p:spPr>
        <p:txBody>
          <a:bodyPr anchor="ctr">
            <a:normAutofit/>
          </a:bodyPr>
          <a:lstStyle>
            <a:lvl1pPr>
              <a:defRPr sz="2000">
                <a:solidFill>
                  <a:schemeClr val="tx2"/>
                </a:solidFill>
              </a:defRPr>
            </a:lvl1pPr>
            <a:lvl2pPr>
              <a:defRPr sz="1800">
                <a:solidFill>
                  <a:schemeClr val="tx2"/>
                </a:solidFill>
              </a:defRPr>
            </a:lvl2pPr>
            <a:lvl3pPr>
              <a:defRPr sz="1600">
                <a:solidFill>
                  <a:schemeClr val="tx2"/>
                </a:solidFill>
              </a:defRPr>
            </a:lvl3pPr>
            <a:lvl4pPr>
              <a:defRPr sz="1400">
                <a:solidFill>
                  <a:schemeClr val="tx2"/>
                </a:solidFill>
              </a:defRPr>
            </a:lvl4pPr>
            <a:lvl5pPr>
              <a:defRPr sz="1400">
                <a:solidFill>
                  <a:schemeClr val="tx2"/>
                </a:solidFill>
              </a:defRPr>
            </a:lvl5pPr>
            <a:lvl6pPr>
              <a:defRPr sz="1400">
                <a:solidFill>
                  <a:schemeClr val="tx2"/>
                </a:solidFill>
              </a:defRPr>
            </a:lvl6pPr>
            <a:lvl7pPr>
              <a:defRPr sz="1400">
                <a:solidFill>
                  <a:schemeClr val="tx2"/>
                </a:solidFill>
              </a:defRPr>
            </a:lvl7pPr>
            <a:lvl8pPr>
              <a:defRPr sz="1400">
                <a:solidFill>
                  <a:schemeClr val="tx2"/>
                </a:solidFill>
              </a:defRPr>
            </a:lvl8pPr>
            <a:lvl9pPr>
              <a:defRPr sz="1400">
                <a:solidFill>
                  <a:schemeClr val="tx2"/>
                </a:solidFill>
              </a:defRPr>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4305617" y="5262295"/>
            <a:ext cx="4265327" cy="689515"/>
          </a:xfrm>
        </p:spPr>
        <p:txBody>
          <a:bodyPr anchor="ctr">
            <a:normAutofit/>
          </a:bodyPr>
          <a:lstStyle>
            <a:lvl1pPr marL="0" indent="0" algn="r">
              <a:buNone/>
              <a:defRPr sz="1100">
                <a:solidFill>
                  <a:schemeClr val="bg1"/>
                </a:solidFill>
              </a:defRPr>
            </a:lvl1pPr>
            <a:lvl2pPr marL="457200" indent="0">
              <a:buNone/>
              <a:defRPr sz="11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lvl1pPr>
              <a:defRPr>
                <a:solidFill>
                  <a:schemeClr val="accent1">
                    <a:lumMod val="75000"/>
                    <a:lumOff val="25000"/>
                  </a:schemeClr>
                </a:solidFill>
              </a:defRPr>
            </a:lvl1pPr>
          </a:lstStyle>
          <a:p>
            <a:pPr>
              <a:defRPr/>
            </a:pPr>
            <a:fld id="{5274ECF8-3DD3-4A1F-8B41-02C5D65C9188}" type="datetimeFigureOut">
              <a:rPr lang="en-US" altLang="es-MX" smtClean="0"/>
              <a:pPr>
                <a:defRPr/>
              </a:pPr>
              <a:t>20/08/15</a:t>
            </a:fld>
            <a:endParaRPr lang="en-US" altLang="es-MX"/>
          </a:p>
        </p:txBody>
      </p:sp>
      <p:sp>
        <p:nvSpPr>
          <p:cNvPr id="6" name="Footer Placeholder 5"/>
          <p:cNvSpPr>
            <a:spLocks noGrp="1"/>
          </p:cNvSpPr>
          <p:nvPr>
            <p:ph type="ftr" sz="quarter" idx="11"/>
          </p:nvPr>
        </p:nvSpPr>
        <p:spPr/>
        <p:txBody>
          <a:bodyPr/>
          <a:lstStyle>
            <a:lvl1pPr>
              <a:defRPr>
                <a:solidFill>
                  <a:schemeClr val="accent1">
                    <a:lumMod val="75000"/>
                    <a:lumOff val="25000"/>
                  </a:schemeClr>
                </a:solidFill>
              </a:defRPr>
            </a:lvl1pPr>
          </a:lstStyle>
          <a:p>
            <a:pPr>
              <a:defRPr/>
            </a:pPr>
            <a:endParaRPr lang="en-US"/>
          </a:p>
        </p:txBody>
      </p:sp>
      <p:sp>
        <p:nvSpPr>
          <p:cNvPr id="7" name="Slide Number Placeholder 6"/>
          <p:cNvSpPr>
            <a:spLocks noGrp="1"/>
          </p:cNvSpPr>
          <p:nvPr>
            <p:ph type="sldNum" sz="quarter" idx="12"/>
          </p:nvPr>
        </p:nvSpPr>
        <p:spPr/>
        <p:txBody>
          <a:bodyPr/>
          <a:lstStyle>
            <a:lvl1pPr>
              <a:defRPr>
                <a:solidFill>
                  <a:schemeClr val="accent1">
                    <a:lumMod val="75000"/>
                    <a:lumOff val="25000"/>
                  </a:schemeClr>
                </a:solidFill>
              </a:defRPr>
            </a:lvl1pPr>
          </a:lstStyle>
          <a:p>
            <a:pPr>
              <a:defRPr/>
            </a:pPr>
            <a:fld id="{F6FF02F3-7CD9-4CDB-A130-1712407F75F1}" type="slidenum">
              <a:rPr lang="en-US" altLang="es-MX" smtClean="0"/>
              <a:pPr>
                <a:defRPr/>
              </a:pPr>
              <a:t>‹Nr.›</a:t>
            </a:fld>
            <a:endParaRPr lang="en-US" altLang="es-MX"/>
          </a:p>
        </p:txBody>
      </p:sp>
    </p:spTree>
    <p:extLst>
      <p:ext uri="{BB962C8B-B14F-4D97-AF65-F5344CB8AC3E}">
        <p14:creationId xmlns:p14="http://schemas.microsoft.com/office/powerpoint/2010/main" val="13290451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581192" y="4693389"/>
            <a:ext cx="7989752" cy="566738"/>
          </a:xfrm>
        </p:spPr>
        <p:txBody>
          <a:bodyPr anchor="b">
            <a:normAutofit/>
          </a:bodyPr>
          <a:lstStyle>
            <a:lvl1pPr algn="l">
              <a:defRPr sz="2400" b="0">
                <a:solidFill>
                  <a:schemeClr val="accent1"/>
                </a:solidFill>
              </a:defRPr>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448093" y="599725"/>
            <a:ext cx="8238706" cy="3557252"/>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581192" y="5260126"/>
            <a:ext cx="7989752" cy="598671"/>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pPr>
              <a:defRPr/>
            </a:pPr>
            <a:fld id="{89C21BD1-7189-4655-AF0F-C75DE8A67DCE}" type="datetimeFigureOut">
              <a:rPr lang="en-US" altLang="es-MX" smtClean="0"/>
              <a:pPr>
                <a:defRPr/>
              </a:pPr>
              <a:t>20/08/15</a:t>
            </a:fld>
            <a:endParaRPr lang="en-US" altLang="es-MX"/>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165D52EA-CCEB-4040-92F3-6B64B202B8C6}" type="slidenum">
              <a:rPr lang="en-US" altLang="es-MX" smtClean="0"/>
              <a:pPr>
                <a:defRPr/>
              </a:pPr>
              <a:t>‹Nr.›</a:t>
            </a:fld>
            <a:endParaRPr lang="en-US" altLang="es-MX"/>
          </a:p>
        </p:txBody>
      </p:sp>
    </p:spTree>
    <p:extLst>
      <p:ext uri="{BB962C8B-B14F-4D97-AF65-F5344CB8AC3E}">
        <p14:creationId xmlns:p14="http://schemas.microsoft.com/office/powerpoint/2010/main" val="2013796671"/>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81192" y="687474"/>
            <a:ext cx="7989752" cy="1083329"/>
          </a:xfrm>
          <a:prstGeom prst="rect">
            <a:avLst/>
          </a:prstGeom>
        </p:spPr>
        <p:txBody>
          <a:bodyPr vert="horz" lIns="91440" tIns="45720" rIns="91440" bIns="45720" rtlCol="0" anchor="b">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581192" y="2228003"/>
            <a:ext cx="7989752" cy="3630794"/>
          </a:xfrm>
          <a:prstGeom prst="rect">
            <a:avLst/>
          </a:prstGeom>
        </p:spPr>
        <p:txBody>
          <a:bodyPr vert="horz" lIns="91440" tIns="45720" rIns="91440" bIns="45720" rtlCol="0" anchor="ct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5559327" y="5956136"/>
            <a:ext cx="2133600" cy="365125"/>
          </a:xfrm>
          <a:prstGeom prst="rect">
            <a:avLst/>
          </a:prstGeom>
        </p:spPr>
        <p:txBody>
          <a:bodyPr vert="horz" lIns="91440" tIns="45720" rIns="91440" bIns="45720" rtlCol="0" anchor="ctr"/>
          <a:lstStyle>
            <a:lvl1pPr algn="r">
              <a:defRPr sz="900">
                <a:solidFill>
                  <a:schemeClr val="accent2"/>
                </a:solidFill>
              </a:defRPr>
            </a:lvl1pPr>
          </a:lstStyle>
          <a:p>
            <a:pPr>
              <a:defRPr/>
            </a:pPr>
            <a:fld id="{7CE615F3-36DB-4E59-A194-5B300D176664}" type="datetimeFigureOut">
              <a:rPr lang="en-US" altLang="es-MX" smtClean="0"/>
              <a:pPr>
                <a:defRPr/>
              </a:pPr>
              <a:t>20/08/15</a:t>
            </a:fld>
            <a:endParaRPr lang="en-US" altLang="es-MX"/>
          </a:p>
        </p:txBody>
      </p:sp>
      <p:sp>
        <p:nvSpPr>
          <p:cNvPr id="5" name="Footer Placeholder 4"/>
          <p:cNvSpPr>
            <a:spLocks noGrp="1"/>
          </p:cNvSpPr>
          <p:nvPr>
            <p:ph type="ftr" sz="quarter" idx="3"/>
          </p:nvPr>
        </p:nvSpPr>
        <p:spPr>
          <a:xfrm>
            <a:off x="581192" y="5951810"/>
            <a:ext cx="4870585" cy="365125"/>
          </a:xfrm>
          <a:prstGeom prst="rect">
            <a:avLst/>
          </a:prstGeom>
        </p:spPr>
        <p:txBody>
          <a:bodyPr vert="horz" lIns="91440" tIns="45720" rIns="91440" bIns="45720" rtlCol="0" anchor="ctr"/>
          <a:lstStyle>
            <a:lvl1pPr algn="l">
              <a:defRPr sz="900" cap="all">
                <a:solidFill>
                  <a:schemeClr val="accent2"/>
                </a:solidFill>
              </a:defRPr>
            </a:lvl1pPr>
          </a:lstStyle>
          <a:p>
            <a:pPr>
              <a:defRPr/>
            </a:pPr>
            <a:endParaRPr lang="en-US"/>
          </a:p>
        </p:txBody>
      </p:sp>
      <p:sp>
        <p:nvSpPr>
          <p:cNvPr id="6" name="Slide Number Placeholder 5"/>
          <p:cNvSpPr>
            <a:spLocks noGrp="1"/>
          </p:cNvSpPr>
          <p:nvPr>
            <p:ph type="sldNum" sz="quarter" idx="4"/>
          </p:nvPr>
        </p:nvSpPr>
        <p:spPr>
          <a:xfrm>
            <a:off x="7800476" y="5956136"/>
            <a:ext cx="770468" cy="365125"/>
          </a:xfrm>
          <a:prstGeom prst="rect">
            <a:avLst/>
          </a:prstGeom>
        </p:spPr>
        <p:txBody>
          <a:bodyPr vert="horz" lIns="91440" tIns="45720" rIns="91440" bIns="45720" rtlCol="0" anchor="ctr"/>
          <a:lstStyle>
            <a:lvl1pPr algn="r">
              <a:defRPr sz="900">
                <a:solidFill>
                  <a:schemeClr val="accent2"/>
                </a:solidFill>
              </a:defRPr>
            </a:lvl1pPr>
          </a:lstStyle>
          <a:p>
            <a:pPr>
              <a:defRPr/>
            </a:pPr>
            <a:fld id="{80086D4B-9B31-48B5-A219-2CA51876EFA6}" type="slidenum">
              <a:rPr lang="en-US" altLang="es-MX" smtClean="0"/>
              <a:pPr>
                <a:defRPr/>
              </a:pPr>
              <a:t>‹Nr.›</a:t>
            </a:fld>
            <a:endParaRPr lang="en-US" altLang="es-MX"/>
          </a:p>
        </p:txBody>
      </p:sp>
      <p:sp>
        <p:nvSpPr>
          <p:cNvPr id="9" name="Rectangle 8"/>
          <p:cNvSpPr/>
          <p:nvPr/>
        </p:nvSpPr>
        <p:spPr>
          <a:xfrm>
            <a:off x="448091" y="441325"/>
            <a:ext cx="2719909" cy="108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0" name="Rectangle 9"/>
          <p:cNvSpPr/>
          <p:nvPr/>
        </p:nvSpPr>
        <p:spPr>
          <a:xfrm>
            <a:off x="5976001" y="441325"/>
            <a:ext cx="2710800" cy="108000"/>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a:xfrm>
            <a:off x="3216601" y="441325"/>
            <a:ext cx="2710800" cy="10800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sp>
    </p:spTree>
    <p:extLst>
      <p:ext uri="{BB962C8B-B14F-4D97-AF65-F5344CB8AC3E}">
        <p14:creationId xmlns:p14="http://schemas.microsoft.com/office/powerpoint/2010/main" val="2668601410"/>
      </p:ext>
    </p:extLst>
  </p:cSld>
  <p:clrMap bg1="lt1" tx1="dk1" bg2="lt2" tx2="dk2" accent1="accent1" accent2="accent2" accent3="accent3" accent4="accent4" accent5="accent5" accent6="accent6" hlink="hlink" folHlink="folHlink"/>
  <p:sldLayoutIdLst>
    <p:sldLayoutId id="2147484339" r:id="rId1"/>
    <p:sldLayoutId id="2147484340" r:id="rId2"/>
    <p:sldLayoutId id="2147484341" r:id="rId3"/>
    <p:sldLayoutId id="2147484342" r:id="rId4"/>
    <p:sldLayoutId id="2147484343" r:id="rId5"/>
    <p:sldLayoutId id="2147484344" r:id="rId6"/>
    <p:sldLayoutId id="2147484345" r:id="rId7"/>
    <p:sldLayoutId id="2147484346" r:id="rId8"/>
    <p:sldLayoutId id="2147484347" r:id="rId9"/>
    <p:sldLayoutId id="2147484348" r:id="rId10"/>
    <p:sldLayoutId id="2147484349" r:id="rId11"/>
  </p:sldLayoutIdLst>
  <p:txStyles>
    <p:titleStyle>
      <a:lvl1pPr algn="l" defTabSz="457200" rtl="0" eaLnBrk="1" latinLnBrk="0" hangingPunct="1">
        <a:spcBef>
          <a:spcPct val="0"/>
        </a:spcBef>
        <a:buNone/>
        <a:defRPr sz="2800" b="0" kern="1200" cap="all">
          <a:solidFill>
            <a:schemeClr val="bg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06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800" kern="1200">
          <a:solidFill>
            <a:schemeClr val="tx2"/>
          </a:solidFill>
          <a:latin typeface="+mn-lt"/>
          <a:ea typeface="+mn-ea"/>
          <a:cs typeface="+mn-cs"/>
        </a:defRPr>
      </a:lvl1pPr>
      <a:lvl2pPr marL="630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600" kern="1200">
          <a:solidFill>
            <a:schemeClr val="tx2"/>
          </a:solidFill>
          <a:latin typeface="+mn-lt"/>
          <a:ea typeface="+mn-ea"/>
          <a:cs typeface="+mn-cs"/>
        </a:defRPr>
      </a:lvl2pPr>
      <a:lvl3pPr marL="900000" indent="-270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400" kern="1200">
          <a:solidFill>
            <a:schemeClr val="tx2"/>
          </a:solidFill>
          <a:latin typeface="+mn-lt"/>
          <a:ea typeface="+mn-ea"/>
          <a:cs typeface="+mn-cs"/>
        </a:defRPr>
      </a:lvl3pPr>
      <a:lvl4pPr marL="124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4pPr>
      <a:lvl5pPr marL="160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5pPr>
      <a:lvl6pPr marL="19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6pPr>
      <a:lvl7pPr marL="22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7pPr>
      <a:lvl8pPr marL="25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8pPr>
      <a:lvl9pPr marL="28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3.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4.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5.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8.xml.rels><?xml version="1.0" encoding="UTF-8" standalone="yes"?>
<Relationships xmlns="http://schemas.openxmlformats.org/package/2006/relationships"><Relationship Id="rId3" Type="http://schemas.openxmlformats.org/officeDocument/2006/relationships/image" Target="../media/image6.jpeg"/><Relationship Id="rId4" Type="http://schemas.openxmlformats.org/officeDocument/2006/relationships/image" Target="../media/image7.jpeg"/><Relationship Id="rId5" Type="http://schemas.openxmlformats.org/officeDocument/2006/relationships/image" Target="../media/image8.jpeg"/><Relationship Id="rId6" Type="http://schemas.openxmlformats.org/officeDocument/2006/relationships/image" Target="../media/image9.jpeg"/><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3" Type="http://schemas.openxmlformats.org/officeDocument/2006/relationships/image" Target="../media/image10.jpeg"/><Relationship Id="rId4" Type="http://schemas.openxmlformats.org/officeDocument/2006/relationships/image" Target="../media/image11.jpeg"/><Relationship Id="rId1" Type="http://schemas.openxmlformats.org/officeDocument/2006/relationships/slideLayout" Target="../slideLayouts/slideLayout7.xml"/><Relationship Id="rId2" Type="http://schemas.openxmlformats.org/officeDocument/2006/relationships/notesSlide" Target="../notesSlides/notesSlide19.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 Id="rId3" Type="http://schemas.openxmlformats.org/officeDocument/2006/relationships/image" Target="../media/image12.wmf"/></Relationships>
</file>

<file path=ppt/slides/_rels/slide26.xml.rels><?xml version="1.0" encoding="UTF-8" standalone="yes"?>
<Relationships xmlns="http://schemas.openxmlformats.org/package/2006/relationships"><Relationship Id="rId3" Type="http://schemas.openxmlformats.org/officeDocument/2006/relationships/image" Target="../media/image13.wmf"/><Relationship Id="rId4" Type="http://schemas.openxmlformats.org/officeDocument/2006/relationships/image" Target="../media/image14.wmf"/><Relationship Id="rId1" Type="http://schemas.openxmlformats.org/officeDocument/2006/relationships/slideLayout" Target="../slideLayouts/slideLayout7.xml"/><Relationship Id="rId2" Type="http://schemas.openxmlformats.org/officeDocument/2006/relationships/notesSlide" Target="../notesSlides/notesSlide25.xml"/></Relationships>
</file>

<file path=ppt/slides/_rels/slide27.xml.rels><?xml version="1.0" encoding="UTF-8" standalone="yes"?>
<Relationships xmlns="http://schemas.openxmlformats.org/package/2006/relationships"><Relationship Id="rId3" Type="http://schemas.openxmlformats.org/officeDocument/2006/relationships/image" Target="../media/image15.png"/><Relationship Id="rId4" Type="http://schemas.openxmlformats.org/officeDocument/2006/relationships/image" Target="../media/image16.png"/><Relationship Id="rId1" Type="http://schemas.openxmlformats.org/officeDocument/2006/relationships/slideLayout" Target="../slideLayouts/slideLayout7.xml"/><Relationship Id="rId2" Type="http://schemas.openxmlformats.org/officeDocument/2006/relationships/notesSlide" Target="../notesSlides/notesSlide2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 Id="rId3" Type="http://schemas.openxmlformats.org/officeDocument/2006/relationships/image" Target="../media/image17.jpe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8.xml"/><Relationship Id="rId3" Type="http://schemas.openxmlformats.org/officeDocument/2006/relationships/image" Target="../media/image18.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9.xml"/></Relationships>
</file>

<file path=ppt/slides/_rels/slide31.xml.rels><?xml version="1.0" encoding="UTF-8" standalone="yes"?>
<Relationships xmlns="http://schemas.openxmlformats.org/package/2006/relationships"><Relationship Id="rId3" Type="http://schemas.openxmlformats.org/officeDocument/2006/relationships/image" Target="../media/image19.jpeg"/><Relationship Id="rId4" Type="http://schemas.openxmlformats.org/officeDocument/2006/relationships/image" Target="../media/image20.jpeg"/><Relationship Id="rId1" Type="http://schemas.openxmlformats.org/officeDocument/2006/relationships/slideLayout" Target="../slideLayouts/slideLayout2.xml"/><Relationship Id="rId2" Type="http://schemas.openxmlformats.org/officeDocument/2006/relationships/notesSlide" Target="../notesSlides/notesSlide30.xml"/></Relationships>
</file>

<file path=ppt/slides/_rels/slide32.xml.rels><?xml version="1.0" encoding="UTF-8" standalone="yes"?>
<Relationships xmlns="http://schemas.openxmlformats.org/package/2006/relationships"><Relationship Id="rId3" Type="http://schemas.openxmlformats.org/officeDocument/2006/relationships/diagramData" Target="../diagrams/data1.xml"/><Relationship Id="rId4" Type="http://schemas.openxmlformats.org/officeDocument/2006/relationships/diagramLayout" Target="../diagrams/layout1.xml"/><Relationship Id="rId5" Type="http://schemas.openxmlformats.org/officeDocument/2006/relationships/diagramQuickStyle" Target="../diagrams/quickStyle1.xml"/><Relationship Id="rId6" Type="http://schemas.openxmlformats.org/officeDocument/2006/relationships/diagramColors" Target="../diagrams/colors1.xml"/><Relationship Id="rId7" Type="http://schemas.microsoft.com/office/2007/relationships/diagramDrawing" Target="../diagrams/drawing1.xml"/><Relationship Id="rId1" Type="http://schemas.openxmlformats.org/officeDocument/2006/relationships/slideLayout" Target="../slideLayouts/slideLayout7.xml"/><Relationship Id="rId2" Type="http://schemas.openxmlformats.org/officeDocument/2006/relationships/notesSlide" Target="../notesSlides/notesSlide3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4.xml"/><Relationship Id="rId3" Type="http://schemas.openxmlformats.org/officeDocument/2006/relationships/image" Target="../media/image21.gif"/></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5.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6.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2.jpeg"/><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822325" y="1917501"/>
            <a:ext cx="7543800" cy="3383707"/>
          </a:xfrm>
        </p:spPr>
        <p:txBody>
          <a:bodyPr>
            <a:normAutofit fontScale="90000"/>
          </a:bodyPr>
          <a:lstStyle/>
          <a:p>
            <a:pPr algn="ctr" eaLnBrk="1" hangingPunct="1">
              <a:defRPr/>
            </a:pPr>
            <a:r>
              <a:rPr lang="es-ES" altLang="es-MX" sz="2500" b="1" dirty="0" smtClean="0">
                <a:solidFill>
                  <a:schemeClr val="tx1"/>
                </a:solidFill>
                <a:effectLst>
                  <a:outerShdw blurRad="38100" dist="38100" dir="2700000" algn="tl">
                    <a:srgbClr val="C0C0C0"/>
                  </a:outerShdw>
                </a:effectLst>
              </a:rPr>
              <a:t/>
            </a:r>
            <a:br>
              <a:rPr lang="es-ES" altLang="es-MX" sz="2500" b="1" dirty="0" smtClean="0">
                <a:solidFill>
                  <a:schemeClr val="tx1"/>
                </a:solidFill>
                <a:effectLst>
                  <a:outerShdw blurRad="38100" dist="38100" dir="2700000" algn="tl">
                    <a:srgbClr val="C0C0C0"/>
                  </a:outerShdw>
                </a:effectLst>
              </a:rPr>
            </a:br>
            <a:r>
              <a:rPr lang="es-ES" altLang="es-MX" sz="2500" b="1" dirty="0">
                <a:solidFill>
                  <a:schemeClr val="tx1"/>
                </a:solidFill>
                <a:effectLst>
                  <a:outerShdw blurRad="38100" dist="38100" dir="2700000" algn="tl">
                    <a:srgbClr val="C0C0C0"/>
                  </a:outerShdw>
                </a:effectLst>
              </a:rPr>
              <a:t/>
            </a:r>
            <a:br>
              <a:rPr lang="es-ES" altLang="es-MX" sz="2500" b="1" dirty="0">
                <a:solidFill>
                  <a:schemeClr val="tx1"/>
                </a:solidFill>
                <a:effectLst>
                  <a:outerShdw blurRad="38100" dist="38100" dir="2700000" algn="tl">
                    <a:srgbClr val="C0C0C0"/>
                  </a:outerShdw>
                </a:effectLst>
              </a:rPr>
            </a:br>
            <a:r>
              <a:rPr lang="es-ES" altLang="es-MX" sz="2500" b="1" dirty="0" smtClean="0">
                <a:solidFill>
                  <a:schemeClr val="tx1"/>
                </a:solidFill>
                <a:effectLst>
                  <a:outerShdw blurRad="38100" dist="38100" dir="2700000" algn="tl">
                    <a:srgbClr val="C0C0C0"/>
                  </a:outerShdw>
                </a:effectLst>
              </a:rPr>
              <a:t/>
            </a:r>
            <a:br>
              <a:rPr lang="es-ES" altLang="es-MX" sz="2500" b="1" dirty="0" smtClean="0">
                <a:solidFill>
                  <a:schemeClr val="tx1"/>
                </a:solidFill>
                <a:effectLst>
                  <a:outerShdw blurRad="38100" dist="38100" dir="2700000" algn="tl">
                    <a:srgbClr val="C0C0C0"/>
                  </a:outerShdw>
                </a:effectLst>
              </a:rPr>
            </a:br>
            <a:r>
              <a:rPr lang="es-ES" altLang="es-MX" sz="2500" b="1" dirty="0">
                <a:solidFill>
                  <a:schemeClr val="tx1"/>
                </a:solidFill>
                <a:effectLst>
                  <a:outerShdw blurRad="38100" dist="38100" dir="2700000" algn="tl">
                    <a:srgbClr val="C0C0C0"/>
                  </a:outerShdw>
                </a:effectLst>
              </a:rPr>
              <a:t/>
            </a:r>
            <a:br>
              <a:rPr lang="es-ES" altLang="es-MX" sz="2500" b="1" dirty="0">
                <a:solidFill>
                  <a:schemeClr val="tx1"/>
                </a:solidFill>
                <a:effectLst>
                  <a:outerShdw blurRad="38100" dist="38100" dir="2700000" algn="tl">
                    <a:srgbClr val="C0C0C0"/>
                  </a:outerShdw>
                </a:effectLst>
              </a:rPr>
            </a:br>
            <a:r>
              <a:rPr lang="es-ES" altLang="es-MX" sz="2500" b="1" dirty="0" smtClean="0">
                <a:solidFill>
                  <a:schemeClr val="tx1"/>
                </a:solidFill>
                <a:effectLst>
                  <a:outerShdw blurRad="38100" dist="38100" dir="2700000" algn="tl">
                    <a:srgbClr val="C0C0C0"/>
                  </a:outerShdw>
                </a:effectLst>
              </a:rPr>
              <a:t/>
            </a:r>
            <a:br>
              <a:rPr lang="es-ES" altLang="es-MX" sz="2500" b="1" dirty="0" smtClean="0">
                <a:solidFill>
                  <a:schemeClr val="tx1"/>
                </a:solidFill>
                <a:effectLst>
                  <a:outerShdw blurRad="38100" dist="38100" dir="2700000" algn="tl">
                    <a:srgbClr val="C0C0C0"/>
                  </a:outerShdw>
                </a:effectLst>
              </a:rPr>
            </a:br>
            <a:r>
              <a:rPr lang="es-ES" altLang="es-MX" sz="4000" b="1" dirty="0" smtClean="0">
                <a:solidFill>
                  <a:schemeClr val="accent1">
                    <a:lumMod val="75000"/>
                  </a:schemeClr>
                </a:solidFill>
                <a:effectLst>
                  <a:outerShdw blurRad="38100" dist="38100" dir="2700000" algn="tl">
                    <a:srgbClr val="C0C0C0"/>
                  </a:outerShdw>
                </a:effectLst>
                <a:latin typeface="Calibri" panose="020F0502020204030204" pitchFamily="34" charset="0"/>
              </a:rPr>
              <a:t>Traducción de rasgos semánticos</a:t>
            </a:r>
            <a:r>
              <a:rPr lang="es-ES" altLang="es-MX" b="1" dirty="0" smtClean="0">
                <a:solidFill>
                  <a:schemeClr val="accent1">
                    <a:lumMod val="75000"/>
                  </a:schemeClr>
                </a:solidFill>
                <a:effectLst>
                  <a:outerShdw blurRad="38100" dist="38100" dir="2700000" algn="tl">
                    <a:srgbClr val="C0C0C0"/>
                  </a:outerShdw>
                </a:effectLst>
                <a:latin typeface="Calibri" panose="020F0502020204030204" pitchFamily="34" charset="0"/>
              </a:rPr>
              <a:t/>
            </a:r>
            <a:br>
              <a:rPr lang="es-ES" altLang="es-MX" b="1" dirty="0" smtClean="0">
                <a:solidFill>
                  <a:schemeClr val="accent1">
                    <a:lumMod val="75000"/>
                  </a:schemeClr>
                </a:solidFill>
                <a:effectLst>
                  <a:outerShdw blurRad="38100" dist="38100" dir="2700000" algn="tl">
                    <a:srgbClr val="C0C0C0"/>
                  </a:outerShdw>
                </a:effectLst>
                <a:latin typeface="Calibri" panose="020F0502020204030204" pitchFamily="34" charset="0"/>
              </a:rPr>
            </a:br>
            <a:r>
              <a:rPr lang="es-ES" altLang="es-MX" b="1" dirty="0" smtClean="0">
                <a:solidFill>
                  <a:srgbClr val="F3CD60"/>
                </a:solidFill>
                <a:effectLst>
                  <a:outerShdw blurRad="38100" dist="38100" dir="2700000" algn="tl">
                    <a:srgbClr val="C0C0C0"/>
                  </a:outerShdw>
                </a:effectLst>
                <a:latin typeface="Calibri" panose="020F0502020204030204" pitchFamily="34" charset="0"/>
              </a:rPr>
              <a:t/>
            </a:r>
            <a:br>
              <a:rPr lang="es-ES" altLang="es-MX" b="1" dirty="0" smtClean="0">
                <a:solidFill>
                  <a:srgbClr val="F3CD60"/>
                </a:solidFill>
                <a:effectLst>
                  <a:outerShdw blurRad="38100" dist="38100" dir="2700000" algn="tl">
                    <a:srgbClr val="C0C0C0"/>
                  </a:outerShdw>
                </a:effectLst>
                <a:latin typeface="Calibri" panose="020F0502020204030204" pitchFamily="34" charset="0"/>
              </a:rPr>
            </a:br>
            <a:r>
              <a:rPr lang="es-ES" altLang="es-MX" sz="2200" b="1" cap="none" dirty="0" smtClean="0">
                <a:solidFill>
                  <a:srgbClr val="000000"/>
                </a:solidFill>
                <a:effectLst>
                  <a:outerShdw blurRad="38100" dist="38100" dir="2700000" algn="tl">
                    <a:srgbClr val="C0C0C0"/>
                  </a:outerShdw>
                </a:effectLst>
                <a:latin typeface="Calibri" panose="020F0502020204030204" pitchFamily="34" charset="0"/>
              </a:rPr>
              <a:t>Material para la unidad de aprendizaje</a:t>
            </a:r>
            <a:br>
              <a:rPr lang="es-ES" altLang="es-MX" sz="2200" b="1" cap="none" dirty="0" smtClean="0">
                <a:solidFill>
                  <a:srgbClr val="000000"/>
                </a:solidFill>
                <a:effectLst>
                  <a:outerShdw blurRad="38100" dist="38100" dir="2700000" algn="tl">
                    <a:srgbClr val="C0C0C0"/>
                  </a:outerShdw>
                </a:effectLst>
                <a:latin typeface="Calibri" panose="020F0502020204030204" pitchFamily="34" charset="0"/>
              </a:rPr>
            </a:br>
            <a:r>
              <a:rPr lang="es-ES" altLang="es-MX" sz="3100" b="1" cap="none" dirty="0">
                <a:solidFill>
                  <a:srgbClr val="000000"/>
                </a:solidFill>
                <a:effectLst>
                  <a:outerShdw blurRad="38100" dist="38100" dir="2700000" algn="tl">
                    <a:srgbClr val="C0C0C0"/>
                  </a:outerShdw>
                </a:effectLst>
                <a:latin typeface="Calibri" panose="020F0502020204030204" pitchFamily="34" charset="0"/>
              </a:rPr>
              <a:t>T</a:t>
            </a:r>
            <a:r>
              <a:rPr lang="es-ES" altLang="es-MX" sz="3100" b="1" cap="none" dirty="0" smtClean="0">
                <a:solidFill>
                  <a:srgbClr val="000000"/>
                </a:solidFill>
                <a:effectLst>
                  <a:outerShdw blurRad="38100" dist="38100" dir="2700000" algn="tl">
                    <a:srgbClr val="C0C0C0"/>
                  </a:outerShdw>
                </a:effectLst>
                <a:latin typeface="Calibri" panose="020F0502020204030204" pitchFamily="34" charset="0"/>
              </a:rPr>
              <a:t>raducción literaria del inglés</a:t>
            </a:r>
            <a:br>
              <a:rPr lang="es-ES" altLang="es-MX" sz="3100" b="1" cap="none" dirty="0" smtClean="0">
                <a:solidFill>
                  <a:srgbClr val="000000"/>
                </a:solidFill>
                <a:effectLst>
                  <a:outerShdw blurRad="38100" dist="38100" dir="2700000" algn="tl">
                    <a:srgbClr val="C0C0C0"/>
                  </a:outerShdw>
                </a:effectLst>
                <a:latin typeface="Calibri" panose="020F0502020204030204" pitchFamily="34" charset="0"/>
              </a:rPr>
            </a:br>
            <a:r>
              <a:rPr lang="es-ES" altLang="es-MX" sz="2200" b="1" cap="none" dirty="0" smtClean="0">
                <a:solidFill>
                  <a:srgbClr val="000000"/>
                </a:solidFill>
                <a:latin typeface="Calibri" panose="020F0502020204030204" pitchFamily="34" charset="0"/>
              </a:rPr>
              <a:t/>
            </a:r>
            <a:br>
              <a:rPr lang="es-ES" altLang="es-MX" sz="2200" b="1" cap="none" dirty="0" smtClean="0">
                <a:solidFill>
                  <a:srgbClr val="000000"/>
                </a:solidFill>
                <a:latin typeface="Calibri" panose="020F0502020204030204" pitchFamily="34" charset="0"/>
              </a:rPr>
            </a:br>
            <a:r>
              <a:rPr lang="es-ES" altLang="es-MX" sz="1600" b="1" cap="none" dirty="0">
                <a:solidFill>
                  <a:schemeClr val="tx1"/>
                </a:solidFill>
                <a:latin typeface="Calibri" panose="020F0502020204030204" pitchFamily="34" charset="0"/>
              </a:rPr>
              <a:t>P</a:t>
            </a:r>
            <a:r>
              <a:rPr lang="es-ES" altLang="es-MX" sz="1600" b="1" cap="none" dirty="0" smtClean="0">
                <a:solidFill>
                  <a:schemeClr val="tx1"/>
                </a:solidFill>
                <a:latin typeface="Calibri" panose="020F0502020204030204" pitchFamily="34" charset="0"/>
              </a:rPr>
              <a:t>rograma </a:t>
            </a:r>
            <a:r>
              <a:rPr lang="es-ES" altLang="es-MX" sz="1600" b="1" cap="none" dirty="0">
                <a:solidFill>
                  <a:schemeClr val="tx1"/>
                </a:solidFill>
                <a:latin typeface="Calibri" panose="020F0502020204030204" pitchFamily="34" charset="0"/>
              </a:rPr>
              <a:t>E</a:t>
            </a:r>
            <a:r>
              <a:rPr lang="es-ES" altLang="es-MX" sz="1600" b="1" cap="none" dirty="0" smtClean="0">
                <a:solidFill>
                  <a:schemeClr val="tx1"/>
                </a:solidFill>
                <a:latin typeface="Calibri" panose="020F0502020204030204" pitchFamily="34" charset="0"/>
              </a:rPr>
              <a:t>ducativo:</a:t>
            </a:r>
            <a:br>
              <a:rPr lang="es-ES" altLang="es-MX" sz="1600" b="1" cap="none" dirty="0" smtClean="0">
                <a:solidFill>
                  <a:schemeClr val="tx1"/>
                </a:solidFill>
                <a:latin typeface="Calibri" panose="020F0502020204030204" pitchFamily="34" charset="0"/>
              </a:rPr>
            </a:br>
            <a:r>
              <a:rPr lang="es-ES" altLang="es-MX" sz="2000" b="1" cap="none" dirty="0">
                <a:solidFill>
                  <a:schemeClr val="tx1"/>
                </a:solidFill>
                <a:latin typeface="Calibri" panose="020F0502020204030204" pitchFamily="34" charset="0"/>
              </a:rPr>
              <a:t>L</a:t>
            </a:r>
            <a:r>
              <a:rPr lang="es-ES" altLang="es-MX" sz="2000" b="1" cap="none" dirty="0" smtClean="0">
                <a:solidFill>
                  <a:schemeClr val="tx1"/>
                </a:solidFill>
                <a:latin typeface="Calibri" panose="020F0502020204030204" pitchFamily="34" charset="0"/>
              </a:rPr>
              <a:t>icenciado en Lenguas</a:t>
            </a:r>
            <a:br>
              <a:rPr lang="es-ES" altLang="es-MX" sz="2000" b="1" cap="none" dirty="0" smtClean="0">
                <a:solidFill>
                  <a:schemeClr val="tx1"/>
                </a:solidFill>
                <a:latin typeface="Calibri" panose="020F0502020204030204" pitchFamily="34" charset="0"/>
              </a:rPr>
            </a:br>
            <a:r>
              <a:rPr lang="es-ES" altLang="es-MX" sz="2000" b="1" cap="none" dirty="0" smtClean="0">
                <a:solidFill>
                  <a:schemeClr val="tx1"/>
                </a:solidFill>
                <a:latin typeface="Calibri" panose="020F0502020204030204" pitchFamily="34" charset="0"/>
              </a:rPr>
              <a:t>impartido en la Facultad de Lenguas de la </a:t>
            </a:r>
            <a:r>
              <a:rPr lang="es-ES" altLang="es-MX" sz="2000" b="1" cap="none" dirty="0" err="1" smtClean="0">
                <a:solidFill>
                  <a:schemeClr val="tx1"/>
                </a:solidFill>
                <a:latin typeface="Calibri" panose="020F0502020204030204" pitchFamily="34" charset="0"/>
              </a:rPr>
              <a:t>UAEMex</a:t>
            </a:r>
            <a:endParaRPr lang="en-US" altLang="es-MX" sz="4000" cap="none" dirty="0" smtClean="0">
              <a:solidFill>
                <a:schemeClr val="tx1"/>
              </a:solidFill>
              <a:latin typeface="Calibri" panose="020F0502020204030204" pitchFamily="34" charset="0"/>
            </a:endParaRPr>
          </a:p>
        </p:txBody>
      </p:sp>
      <p:sp>
        <p:nvSpPr>
          <p:cNvPr id="4" name="2 Subtítulo"/>
          <p:cNvSpPr txBox="1">
            <a:spLocks/>
          </p:cNvSpPr>
          <p:nvPr/>
        </p:nvSpPr>
        <p:spPr>
          <a:xfrm>
            <a:off x="0" y="187325"/>
            <a:ext cx="9144000" cy="1081088"/>
          </a:xfrm>
          <a:prstGeom prst="rect">
            <a:avLst/>
          </a:prstGeom>
        </p:spPr>
        <p:txBody>
          <a:bodyPr/>
          <a:lstStyle>
            <a:lvl1pPr>
              <a:lnSpc>
                <a:spcPct val="85000"/>
              </a:lnSpc>
              <a:spcBef>
                <a:spcPts val="1300"/>
              </a:spcBef>
              <a:buFont typeface="Arial" panose="020B0604020202020204" pitchFamily="34" charset="0"/>
              <a:buChar char=" "/>
              <a:defRPr sz="2400">
                <a:solidFill>
                  <a:srgbClr val="262626"/>
                </a:solidFill>
                <a:latin typeface="Calibri Light" panose="020F0302020204030204" pitchFamily="34" charset="0"/>
                <a:ea typeface="MS PGothic" panose="020B0600070205080204" pitchFamily="34" charset="-128"/>
              </a:defRPr>
            </a:lvl1pPr>
            <a:lvl2pPr>
              <a:lnSpc>
                <a:spcPct val="85000"/>
              </a:lnSpc>
              <a:spcBef>
                <a:spcPts val="600"/>
              </a:spcBef>
              <a:buFont typeface="Arial" panose="020B0604020202020204" pitchFamily="34" charset="0"/>
              <a:buChar char=" "/>
              <a:defRPr sz="2400">
                <a:solidFill>
                  <a:srgbClr val="262626"/>
                </a:solidFill>
                <a:latin typeface="Calibri Light" panose="020F0302020204030204" pitchFamily="34" charset="0"/>
                <a:ea typeface="MS PGothic" panose="020B0600070205080204" pitchFamily="34" charset="-128"/>
              </a:defRPr>
            </a:lvl2pPr>
            <a:lvl3pPr>
              <a:lnSpc>
                <a:spcPct val="85000"/>
              </a:lnSpc>
              <a:spcBef>
                <a:spcPts val="600"/>
              </a:spcBef>
              <a:buFont typeface="Arial" panose="020B0604020202020204" pitchFamily="34" charset="0"/>
              <a:buChar char=" "/>
              <a:defRPr sz="2000" i="1">
                <a:solidFill>
                  <a:srgbClr val="262626"/>
                </a:solidFill>
                <a:latin typeface="Calibri Light" panose="020F0302020204030204" pitchFamily="34" charset="0"/>
                <a:ea typeface="MS PGothic" panose="020B0600070205080204" pitchFamily="34" charset="-128"/>
              </a:defRPr>
            </a:lvl3pPr>
            <a:lvl4pPr>
              <a:lnSpc>
                <a:spcPct val="85000"/>
              </a:lnSpc>
              <a:spcBef>
                <a:spcPts val="600"/>
              </a:spcBef>
              <a:buFont typeface="Arial" panose="020B0604020202020204" pitchFamily="34" charset="0"/>
              <a:buChar char=" "/>
              <a:defRPr>
                <a:solidFill>
                  <a:srgbClr val="262626"/>
                </a:solidFill>
                <a:latin typeface="Calibri Light" panose="020F0302020204030204" pitchFamily="34" charset="0"/>
                <a:ea typeface="MS PGothic" panose="020B0600070205080204" pitchFamily="34" charset="-128"/>
              </a:defRPr>
            </a:lvl4pPr>
            <a:lvl5pPr>
              <a:lnSpc>
                <a:spcPct val="85000"/>
              </a:lnSpc>
              <a:spcBef>
                <a:spcPts val="600"/>
              </a:spcBef>
              <a:buFont typeface="Arial" panose="020B0604020202020204" pitchFamily="34" charset="0"/>
              <a:buChar char=" "/>
              <a:defRPr>
                <a:solidFill>
                  <a:srgbClr val="262626"/>
                </a:solidFill>
                <a:latin typeface="Calibri Light" panose="020F0302020204030204" pitchFamily="34" charset="0"/>
                <a:ea typeface="MS PGothic" panose="020B0600070205080204" pitchFamily="34" charset="-128"/>
              </a:defRPr>
            </a:lvl5pPr>
            <a:lvl6pPr eaLnBrk="0" fontAlgn="base" hangingPunct="0">
              <a:lnSpc>
                <a:spcPct val="85000"/>
              </a:lnSpc>
              <a:spcBef>
                <a:spcPts val="600"/>
              </a:spcBef>
              <a:spcAft>
                <a:spcPct val="0"/>
              </a:spcAft>
              <a:buFont typeface="Arial" panose="020B0604020202020204" pitchFamily="34" charset="0"/>
              <a:buChar char=" "/>
              <a:defRPr>
                <a:solidFill>
                  <a:srgbClr val="262626"/>
                </a:solidFill>
                <a:latin typeface="Calibri Light" panose="020F0302020204030204" pitchFamily="34" charset="0"/>
                <a:ea typeface="MS PGothic" panose="020B0600070205080204" pitchFamily="34" charset="-128"/>
              </a:defRPr>
            </a:lvl6pPr>
            <a:lvl7pPr eaLnBrk="0" fontAlgn="base" hangingPunct="0">
              <a:lnSpc>
                <a:spcPct val="85000"/>
              </a:lnSpc>
              <a:spcBef>
                <a:spcPts val="600"/>
              </a:spcBef>
              <a:spcAft>
                <a:spcPct val="0"/>
              </a:spcAft>
              <a:buFont typeface="Arial" panose="020B0604020202020204" pitchFamily="34" charset="0"/>
              <a:buChar char=" "/>
              <a:defRPr>
                <a:solidFill>
                  <a:srgbClr val="262626"/>
                </a:solidFill>
                <a:latin typeface="Calibri Light" panose="020F0302020204030204" pitchFamily="34" charset="0"/>
                <a:ea typeface="MS PGothic" panose="020B0600070205080204" pitchFamily="34" charset="-128"/>
              </a:defRPr>
            </a:lvl7pPr>
            <a:lvl8pPr eaLnBrk="0" fontAlgn="base" hangingPunct="0">
              <a:lnSpc>
                <a:spcPct val="85000"/>
              </a:lnSpc>
              <a:spcBef>
                <a:spcPts val="600"/>
              </a:spcBef>
              <a:spcAft>
                <a:spcPct val="0"/>
              </a:spcAft>
              <a:buFont typeface="Arial" panose="020B0604020202020204" pitchFamily="34" charset="0"/>
              <a:buChar char=" "/>
              <a:defRPr>
                <a:solidFill>
                  <a:srgbClr val="262626"/>
                </a:solidFill>
                <a:latin typeface="Calibri Light" panose="020F0302020204030204" pitchFamily="34" charset="0"/>
                <a:ea typeface="MS PGothic" panose="020B0600070205080204" pitchFamily="34" charset="-128"/>
              </a:defRPr>
            </a:lvl8pPr>
            <a:lvl9pPr eaLnBrk="0" fontAlgn="base" hangingPunct="0">
              <a:lnSpc>
                <a:spcPct val="85000"/>
              </a:lnSpc>
              <a:spcBef>
                <a:spcPts val="600"/>
              </a:spcBef>
              <a:spcAft>
                <a:spcPct val="0"/>
              </a:spcAft>
              <a:buFont typeface="Arial" panose="020B0604020202020204" pitchFamily="34" charset="0"/>
              <a:buChar char=" "/>
              <a:defRPr>
                <a:solidFill>
                  <a:srgbClr val="262626"/>
                </a:solidFill>
                <a:latin typeface="Calibri Light" panose="020F0302020204030204" pitchFamily="34" charset="0"/>
                <a:ea typeface="MS PGothic" panose="020B0600070205080204" pitchFamily="34" charset="-128"/>
              </a:defRPr>
            </a:lvl9pPr>
          </a:lstStyle>
          <a:p>
            <a:pPr algn="ctr" eaLnBrk="1" hangingPunct="1">
              <a:lnSpc>
                <a:spcPct val="90000"/>
              </a:lnSpc>
              <a:spcBef>
                <a:spcPts val="1200"/>
              </a:spcBef>
              <a:spcAft>
                <a:spcPts val="200"/>
              </a:spcAft>
              <a:buClr>
                <a:schemeClr val="accent1"/>
              </a:buClr>
              <a:buFont typeface="Calibri" panose="020F0502020204030204" pitchFamily="34" charset="0"/>
              <a:buNone/>
            </a:pPr>
            <a:endParaRPr lang="es-ES" altLang="es-MX" sz="2800" b="1">
              <a:solidFill>
                <a:srgbClr val="000000"/>
              </a:solidFill>
              <a:latin typeface="Calibri" panose="020F0502020204030204" pitchFamily="34" charset="0"/>
            </a:endParaRPr>
          </a:p>
        </p:txBody>
      </p:sp>
      <p:sp>
        <p:nvSpPr>
          <p:cNvPr id="6148" name="Rectángulo 5"/>
          <p:cNvSpPr>
            <a:spLocks noChangeArrowheads="1"/>
          </p:cNvSpPr>
          <p:nvPr/>
        </p:nvSpPr>
        <p:spPr bwMode="auto">
          <a:xfrm>
            <a:off x="1547813" y="5445224"/>
            <a:ext cx="6192837" cy="8925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Light" panose="020F0302020204030204" pitchFamily="34" charset="0"/>
                <a:ea typeface="MS PGothic" panose="020B0600070205080204" pitchFamily="34" charset="-128"/>
              </a:defRPr>
            </a:lvl1pPr>
            <a:lvl2pPr marL="742950" indent="-285750">
              <a:defRPr>
                <a:solidFill>
                  <a:schemeClr val="tx1"/>
                </a:solidFill>
                <a:latin typeface="Calibri Light" panose="020F0302020204030204" pitchFamily="34" charset="0"/>
                <a:ea typeface="MS PGothic" panose="020B0600070205080204" pitchFamily="34" charset="-128"/>
              </a:defRPr>
            </a:lvl2pPr>
            <a:lvl3pPr marL="1143000" indent="-228600">
              <a:defRPr>
                <a:solidFill>
                  <a:schemeClr val="tx1"/>
                </a:solidFill>
                <a:latin typeface="Calibri Light" panose="020F0302020204030204" pitchFamily="34" charset="0"/>
                <a:ea typeface="MS PGothic" panose="020B0600070205080204" pitchFamily="34" charset="-128"/>
              </a:defRPr>
            </a:lvl3pPr>
            <a:lvl4pPr marL="1600200" indent="-228600">
              <a:defRPr>
                <a:solidFill>
                  <a:schemeClr val="tx1"/>
                </a:solidFill>
                <a:latin typeface="Calibri Light" panose="020F0302020204030204" pitchFamily="34" charset="0"/>
                <a:ea typeface="MS PGothic" panose="020B0600070205080204" pitchFamily="34" charset="-128"/>
              </a:defRPr>
            </a:lvl4pPr>
            <a:lvl5pPr marL="2057400" indent="-228600">
              <a:defRPr>
                <a:solidFill>
                  <a:schemeClr val="tx1"/>
                </a:solidFill>
                <a:latin typeface="Calibri Light" panose="020F03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Light" panose="020F03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Light" panose="020F03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Light" panose="020F03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Light" panose="020F0302020204030204" pitchFamily="34" charset="0"/>
                <a:ea typeface="MS PGothic" panose="020B0600070205080204" pitchFamily="34" charset="-128"/>
              </a:defRPr>
            </a:lvl9pPr>
          </a:lstStyle>
          <a:p>
            <a:pPr algn="ctr" eaLnBrk="1" hangingPunct="1"/>
            <a:r>
              <a:rPr lang="es-ES" altLang="es-MX" sz="1600" dirty="0">
                <a:latin typeface="Calibri" panose="020F0502020204030204" pitchFamily="34" charset="0"/>
              </a:rPr>
              <a:t>Elaborado </a:t>
            </a:r>
            <a:r>
              <a:rPr lang="es-ES" altLang="es-MX" sz="1600" dirty="0" smtClean="0">
                <a:latin typeface="Calibri" panose="020F0502020204030204" pitchFamily="34" charset="0"/>
              </a:rPr>
              <a:t>en agosto 2015 </a:t>
            </a:r>
          </a:p>
          <a:p>
            <a:pPr algn="ctr" eaLnBrk="1" hangingPunct="1"/>
            <a:r>
              <a:rPr lang="es-ES" altLang="es-MX" sz="1600" dirty="0" smtClean="0">
                <a:latin typeface="Calibri" panose="020F0502020204030204" pitchFamily="34" charset="0"/>
              </a:rPr>
              <a:t>por</a:t>
            </a:r>
            <a:endParaRPr lang="es-ES" altLang="es-MX" dirty="0">
              <a:latin typeface="Calibri" panose="020F0502020204030204" pitchFamily="34" charset="0"/>
            </a:endParaRPr>
          </a:p>
          <a:p>
            <a:pPr algn="ctr" eaLnBrk="1" hangingPunct="1"/>
            <a:r>
              <a:rPr lang="es-ES" altLang="es-MX" dirty="0">
                <a:latin typeface="Calibri" panose="020F0502020204030204" pitchFamily="34" charset="0"/>
              </a:rPr>
              <a:t>Miriam Virginia Matamoros Sánchez</a:t>
            </a:r>
          </a:p>
        </p:txBody>
      </p:sp>
      <p:sp>
        <p:nvSpPr>
          <p:cNvPr id="6149" name="CuadroTexto 2"/>
          <p:cNvSpPr txBox="1">
            <a:spLocks noChangeArrowheads="1"/>
          </p:cNvSpPr>
          <p:nvPr/>
        </p:nvSpPr>
        <p:spPr bwMode="auto">
          <a:xfrm>
            <a:off x="261938" y="490563"/>
            <a:ext cx="8809037" cy="1138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Light" panose="020F0302020204030204" pitchFamily="34" charset="0"/>
                <a:ea typeface="MS PGothic" panose="020B0600070205080204" pitchFamily="34" charset="-128"/>
              </a:defRPr>
            </a:lvl1pPr>
            <a:lvl2pPr marL="742950" indent="-285750">
              <a:defRPr>
                <a:solidFill>
                  <a:schemeClr val="tx1"/>
                </a:solidFill>
                <a:latin typeface="Calibri Light" panose="020F0302020204030204" pitchFamily="34" charset="0"/>
                <a:ea typeface="MS PGothic" panose="020B0600070205080204" pitchFamily="34" charset="-128"/>
              </a:defRPr>
            </a:lvl2pPr>
            <a:lvl3pPr marL="1143000" indent="-228600">
              <a:defRPr>
                <a:solidFill>
                  <a:schemeClr val="tx1"/>
                </a:solidFill>
                <a:latin typeface="Calibri Light" panose="020F0302020204030204" pitchFamily="34" charset="0"/>
                <a:ea typeface="MS PGothic" panose="020B0600070205080204" pitchFamily="34" charset="-128"/>
              </a:defRPr>
            </a:lvl3pPr>
            <a:lvl4pPr marL="1600200" indent="-228600">
              <a:defRPr>
                <a:solidFill>
                  <a:schemeClr val="tx1"/>
                </a:solidFill>
                <a:latin typeface="Calibri Light" panose="020F0302020204030204" pitchFamily="34" charset="0"/>
                <a:ea typeface="MS PGothic" panose="020B0600070205080204" pitchFamily="34" charset="-128"/>
              </a:defRPr>
            </a:lvl4pPr>
            <a:lvl5pPr marL="2057400" indent="-228600">
              <a:defRPr>
                <a:solidFill>
                  <a:schemeClr val="tx1"/>
                </a:solidFill>
                <a:latin typeface="Calibri Light" panose="020F03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Light" panose="020F03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Light" panose="020F03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Light" panose="020F03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Light" panose="020F0302020204030204" pitchFamily="34" charset="0"/>
                <a:ea typeface="MS PGothic" panose="020B0600070205080204" pitchFamily="34" charset="-128"/>
              </a:defRPr>
            </a:lvl9pPr>
          </a:lstStyle>
          <a:p>
            <a:pPr algn="ctr" eaLnBrk="1" hangingPunct="1"/>
            <a:r>
              <a:rPr lang="es-ES" altLang="es-MX" sz="3600" b="1" dirty="0">
                <a:latin typeface="Calibri" panose="020F0502020204030204" pitchFamily="34" charset="0"/>
              </a:rPr>
              <a:t>Universidad Autónoma del Estado de México</a:t>
            </a:r>
          </a:p>
          <a:p>
            <a:pPr algn="ctr" eaLnBrk="1" hangingPunct="1"/>
            <a:r>
              <a:rPr lang="es-ES" altLang="es-MX" sz="3200" b="1" dirty="0">
                <a:latin typeface="Calibri" panose="020F0502020204030204" pitchFamily="34" charset="0"/>
              </a:rPr>
              <a:t>Facultad de Lenguas</a:t>
            </a:r>
          </a:p>
        </p:txBody>
      </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93713" y="691728"/>
            <a:ext cx="8078787" cy="1081088"/>
          </a:xfrm>
        </p:spPr>
        <p:txBody>
          <a:bodyPr rtlCol="0">
            <a:normAutofit/>
          </a:bodyPr>
          <a:lstStyle/>
          <a:p>
            <a:pPr eaLnBrk="1" fontAlgn="auto" hangingPunct="1">
              <a:spcAft>
                <a:spcPts val="0"/>
              </a:spcAft>
              <a:defRPr/>
            </a:pPr>
            <a:r>
              <a:rPr lang="es-MX" sz="3200" dirty="0" smtClean="0">
                <a:ea typeface="+mj-ea"/>
              </a:rPr>
              <a:t>Sinonimia</a:t>
            </a:r>
            <a:endParaRPr lang="es-MX" sz="3200" dirty="0">
              <a:ea typeface="+mj-ea"/>
            </a:endParaRPr>
          </a:p>
        </p:txBody>
      </p:sp>
      <p:sp>
        <p:nvSpPr>
          <p:cNvPr id="20483" name="Marcador de contenido 2"/>
          <p:cNvSpPr>
            <a:spLocks noGrp="1"/>
          </p:cNvSpPr>
          <p:nvPr>
            <p:ph idx="1"/>
          </p:nvPr>
        </p:nvSpPr>
        <p:spPr>
          <a:xfrm>
            <a:off x="323850" y="1196975"/>
            <a:ext cx="8424863" cy="5472113"/>
          </a:xfrm>
        </p:spPr>
        <p:txBody>
          <a:bodyPr>
            <a:normAutofit/>
          </a:bodyPr>
          <a:lstStyle/>
          <a:p>
            <a:pPr eaLnBrk="1" hangingPunct="1">
              <a:lnSpc>
                <a:spcPct val="130000"/>
              </a:lnSpc>
              <a:buFont typeface="Arial" panose="020B0604020202020204" pitchFamily="34" charset="0"/>
              <a:buChar char="•"/>
            </a:pPr>
            <a:r>
              <a:rPr lang="es-ES" altLang="es-MX" sz="2000" i="1" dirty="0" smtClean="0"/>
              <a:t>Sinónimo</a:t>
            </a:r>
            <a:r>
              <a:rPr lang="es-ES" altLang="es-MX" sz="2000" dirty="0" smtClean="0"/>
              <a:t> : palabra o expresión que tiene la misma significación que otra</a:t>
            </a:r>
          </a:p>
          <a:p>
            <a:pPr eaLnBrk="1" hangingPunct="1">
              <a:lnSpc>
                <a:spcPct val="130000"/>
              </a:lnSpc>
              <a:buFont typeface="Arial" panose="020B0604020202020204" pitchFamily="34" charset="0"/>
              <a:buChar char="•"/>
            </a:pPr>
            <a:r>
              <a:rPr lang="es-ES" altLang="es-MX" sz="2000" dirty="0" smtClean="0"/>
              <a:t>El traductor no busca sinónimos en una misma lengua, sino entre lenguas distintas. </a:t>
            </a:r>
          </a:p>
          <a:p>
            <a:pPr eaLnBrk="1" hangingPunct="1">
              <a:lnSpc>
                <a:spcPct val="120000"/>
              </a:lnSpc>
              <a:buFont typeface="Arial" panose="020B0604020202020204" pitchFamily="34" charset="0"/>
              <a:buChar char="•"/>
            </a:pPr>
            <a:r>
              <a:rPr lang="es-ES" altLang="es-MX" sz="2000" dirty="0" smtClean="0"/>
              <a:t>Lenguas parecidas en la forma en que sus usuarios categorizan y expresan sus experiencias, hacen más fácil encontrar correspondencias </a:t>
            </a:r>
            <a:r>
              <a:rPr lang="es-ES" altLang="es-MX" sz="2000" dirty="0" err="1" smtClean="0"/>
              <a:t>interlingüísticas</a:t>
            </a:r>
            <a:r>
              <a:rPr lang="es-ES" altLang="es-MX" sz="2000" dirty="0" smtClean="0"/>
              <a:t>. </a:t>
            </a:r>
          </a:p>
          <a:p>
            <a:pPr eaLnBrk="1" hangingPunct="1">
              <a:buFont typeface="Arial" panose="020B0604020202020204" pitchFamily="34" charset="0"/>
              <a:buChar char="•"/>
            </a:pPr>
            <a:r>
              <a:rPr lang="es-ES" altLang="es-MX" sz="2000" dirty="0" smtClean="0"/>
              <a:t>Un sinónimo denota una forma de equivalencia directa.</a:t>
            </a:r>
            <a:endParaRPr lang="es-MX" altLang="es-MX" sz="2000" dirty="0" smtClean="0"/>
          </a:p>
          <a:p>
            <a:pPr eaLnBrk="1" hangingPunct="1">
              <a:buFont typeface="Arial" panose="020B0604020202020204" pitchFamily="34" charset="0"/>
              <a:buNone/>
            </a:pPr>
            <a:endParaRPr lang="es-ES" altLang="es-MX" sz="2000" dirty="0" smtClean="0"/>
          </a:p>
          <a:p>
            <a:pPr eaLnBrk="1" hangingPunct="1">
              <a:buFont typeface="Arial" panose="020B0604020202020204" pitchFamily="34" charset="0"/>
              <a:buChar char="•"/>
            </a:pPr>
            <a:endParaRPr lang="es-MX" altLang="es-MX" sz="2000" dirty="0" smtClean="0"/>
          </a:p>
        </p:txBody>
      </p:sp>
    </p:spTree>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rtlCol="0"/>
          <a:lstStyle/>
          <a:p>
            <a:pPr eaLnBrk="1" fontAlgn="auto" hangingPunct="1">
              <a:spcAft>
                <a:spcPts val="0"/>
              </a:spcAft>
              <a:defRPr/>
            </a:pPr>
            <a:r>
              <a:rPr lang="es-ES" dirty="0" smtClean="0">
                <a:ea typeface="+mj-ea"/>
              </a:rPr>
              <a:t>Ejemplos:</a:t>
            </a:r>
            <a:endParaRPr lang="es-ES" dirty="0">
              <a:ea typeface="+mj-ea"/>
            </a:endParaRPr>
          </a:p>
        </p:txBody>
      </p:sp>
      <p:sp>
        <p:nvSpPr>
          <p:cNvPr id="22531" name="Marcador de contenido 2"/>
          <p:cNvSpPr>
            <a:spLocks noGrp="1"/>
          </p:cNvSpPr>
          <p:nvPr>
            <p:ph idx="1"/>
          </p:nvPr>
        </p:nvSpPr>
        <p:spPr>
          <a:xfrm>
            <a:off x="506413" y="2708275"/>
            <a:ext cx="8066087" cy="3051175"/>
          </a:xfrm>
        </p:spPr>
        <p:txBody>
          <a:bodyPr>
            <a:normAutofit/>
          </a:bodyPr>
          <a:lstStyle/>
          <a:p>
            <a:pPr marL="0" indent="0" eaLnBrk="1" hangingPunct="1">
              <a:buFont typeface="Arial" panose="020B0604020202020204" pitchFamily="34" charset="0"/>
              <a:buNone/>
            </a:pPr>
            <a:r>
              <a:rPr lang="es-ES" altLang="es-MX" sz="2000" dirty="0" err="1" smtClean="0"/>
              <a:t>This</a:t>
            </a:r>
            <a:r>
              <a:rPr lang="es-ES" altLang="es-MX" sz="2000" dirty="0" smtClean="0"/>
              <a:t> </a:t>
            </a:r>
            <a:r>
              <a:rPr lang="es-ES" altLang="es-MX" sz="2000" dirty="0" err="1" smtClean="0"/>
              <a:t>decided</a:t>
            </a:r>
            <a:r>
              <a:rPr lang="es-ES" altLang="es-MX" sz="2000" dirty="0" smtClean="0"/>
              <a:t> </a:t>
            </a:r>
            <a:r>
              <a:rPr lang="es-ES" altLang="es-MX" sz="2000" dirty="0" err="1" smtClean="0"/>
              <a:t>the</a:t>
            </a:r>
            <a:r>
              <a:rPr lang="es-ES" altLang="es-MX" sz="2000" dirty="0" smtClean="0"/>
              <a:t> </a:t>
            </a:r>
            <a:r>
              <a:rPr lang="es-ES" altLang="es-MX" sz="2000" b="1" dirty="0" smtClean="0"/>
              <a:t>nurse</a:t>
            </a:r>
            <a:r>
              <a:rPr lang="es-ES" altLang="es-MX" sz="2000" dirty="0" smtClean="0"/>
              <a:t> – </a:t>
            </a:r>
          </a:p>
          <a:p>
            <a:pPr marL="0" indent="0" eaLnBrk="1" hangingPunct="1">
              <a:buFont typeface="Arial" panose="020B0604020202020204" pitchFamily="34" charset="0"/>
              <a:buNone/>
            </a:pPr>
            <a:r>
              <a:rPr lang="es-ES" altLang="es-MX" sz="2000" dirty="0" smtClean="0"/>
              <a:t>Eso hizo decidir a la </a:t>
            </a:r>
            <a:r>
              <a:rPr lang="es-ES" altLang="es-MX" sz="2000" b="1" dirty="0" smtClean="0"/>
              <a:t>enfermera</a:t>
            </a:r>
            <a:r>
              <a:rPr lang="es-MX" altLang="es-MX" sz="2000" dirty="0" smtClean="0"/>
              <a:t>	</a:t>
            </a:r>
          </a:p>
          <a:p>
            <a:pPr marL="0" indent="0" eaLnBrk="1" hangingPunct="1">
              <a:buFont typeface="Arial" panose="020B0604020202020204" pitchFamily="34" charset="0"/>
              <a:buNone/>
            </a:pPr>
            <a:endParaRPr lang="en-US" altLang="es-MX" sz="2000" dirty="0" smtClean="0"/>
          </a:p>
          <a:p>
            <a:pPr marL="0" indent="0" eaLnBrk="1" hangingPunct="1">
              <a:buFont typeface="Arial" panose="020B0604020202020204" pitchFamily="34" charset="0"/>
              <a:buNone/>
            </a:pPr>
            <a:r>
              <a:rPr lang="en-US" altLang="es-MX" sz="2000" dirty="0" smtClean="0"/>
              <a:t>But she </a:t>
            </a:r>
            <a:r>
              <a:rPr lang="en-US" altLang="es-MX" sz="2000" b="1" dirty="0" smtClean="0"/>
              <a:t>sat down</a:t>
            </a:r>
            <a:r>
              <a:rPr lang="en-US" altLang="es-MX" sz="2000" dirty="0" smtClean="0"/>
              <a:t> to rest - </a:t>
            </a:r>
            <a:r>
              <a:rPr lang="en-US" altLang="es-MX" sz="2000" dirty="0" err="1" smtClean="0"/>
              <a:t>Pero</a:t>
            </a:r>
            <a:r>
              <a:rPr lang="en-US" altLang="es-MX" sz="2000" dirty="0" smtClean="0"/>
              <a:t> se </a:t>
            </a:r>
            <a:r>
              <a:rPr lang="en-US" altLang="es-MX" sz="2000" b="1" dirty="0" err="1" smtClean="0"/>
              <a:t>sentó</a:t>
            </a:r>
            <a:r>
              <a:rPr lang="en-US" altLang="es-MX" sz="2000" dirty="0" smtClean="0"/>
              <a:t> a </a:t>
            </a:r>
            <a:r>
              <a:rPr lang="en-US" altLang="es-MX" sz="2000" dirty="0" err="1" smtClean="0"/>
              <a:t>descansar</a:t>
            </a:r>
            <a:r>
              <a:rPr lang="en-US" altLang="es-MX" sz="2000" dirty="0" smtClean="0"/>
              <a:t> 		</a:t>
            </a:r>
            <a:endParaRPr lang="es-MX" altLang="es-MX" sz="2000" dirty="0" smtClean="0"/>
          </a:p>
          <a:p>
            <a:pPr marL="0" indent="0" eaLnBrk="1" hangingPunct="1">
              <a:buFont typeface="Arial" panose="020B0604020202020204" pitchFamily="34" charset="0"/>
              <a:buNone/>
            </a:pPr>
            <a:endParaRPr lang="en-US" altLang="es-MX" sz="2000" dirty="0" smtClean="0"/>
          </a:p>
          <a:p>
            <a:pPr marL="0" indent="0" eaLnBrk="1" hangingPunct="1">
              <a:buFont typeface="Arial" panose="020B0604020202020204" pitchFamily="34" charset="0"/>
              <a:buNone/>
            </a:pPr>
            <a:r>
              <a:rPr lang="en-US" altLang="es-MX" sz="2000" dirty="0" smtClean="0"/>
              <a:t>Felix is </a:t>
            </a:r>
            <a:r>
              <a:rPr lang="en-US" altLang="es-MX" sz="2000" b="1" dirty="0" smtClean="0"/>
              <a:t>alive</a:t>
            </a:r>
            <a:r>
              <a:rPr lang="en-US" altLang="es-MX" sz="2000" dirty="0" smtClean="0"/>
              <a:t> - Felix </a:t>
            </a:r>
            <a:r>
              <a:rPr lang="en-US" altLang="es-MX" sz="2000" dirty="0" err="1" smtClean="0"/>
              <a:t>está</a:t>
            </a:r>
            <a:r>
              <a:rPr lang="en-US" altLang="es-MX" sz="2000" dirty="0" smtClean="0"/>
              <a:t> </a:t>
            </a:r>
            <a:r>
              <a:rPr lang="en-US" altLang="es-MX" sz="2000" b="1" dirty="0" smtClean="0"/>
              <a:t>vivo </a:t>
            </a:r>
            <a:endParaRPr lang="es-MX" altLang="es-MX" sz="2000" dirty="0" smtClean="0"/>
          </a:p>
          <a:p>
            <a:pPr marL="0" indent="0" eaLnBrk="1" hangingPunct="1"/>
            <a:endParaRPr lang="es-ES" altLang="es-MX" sz="2000" dirty="0" smtClean="0"/>
          </a:p>
        </p:txBody>
      </p:sp>
      <p:pic>
        <p:nvPicPr>
          <p:cNvPr id="22532" name="Imagen 3"/>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660232" y="2132856"/>
            <a:ext cx="1620838" cy="2743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93713" y="548853"/>
            <a:ext cx="8078787" cy="1223963"/>
          </a:xfrm>
        </p:spPr>
        <p:txBody>
          <a:bodyPr rtlCol="0">
            <a:normAutofit/>
          </a:bodyPr>
          <a:lstStyle/>
          <a:p>
            <a:pPr eaLnBrk="1" fontAlgn="auto" hangingPunct="1">
              <a:spcAft>
                <a:spcPts val="0"/>
              </a:spcAft>
              <a:defRPr/>
            </a:pPr>
            <a:r>
              <a:rPr lang="es-MX" sz="3200" dirty="0" err="1" smtClean="0">
                <a:ea typeface="+mj-ea"/>
              </a:rPr>
              <a:t>Hiperonimia</a:t>
            </a:r>
            <a:endParaRPr lang="es-MX" sz="3200" dirty="0">
              <a:ea typeface="+mj-ea"/>
            </a:endParaRPr>
          </a:p>
        </p:txBody>
      </p:sp>
      <p:sp>
        <p:nvSpPr>
          <p:cNvPr id="24579" name="Marcador de contenido 2"/>
          <p:cNvSpPr>
            <a:spLocks noGrp="1"/>
          </p:cNvSpPr>
          <p:nvPr>
            <p:ph idx="1"/>
          </p:nvPr>
        </p:nvSpPr>
        <p:spPr>
          <a:xfrm>
            <a:off x="506413" y="1412875"/>
            <a:ext cx="8066087" cy="5445125"/>
          </a:xfrm>
        </p:spPr>
        <p:txBody>
          <a:bodyPr>
            <a:normAutofit/>
          </a:bodyPr>
          <a:lstStyle/>
          <a:p>
            <a:pPr eaLnBrk="1" hangingPunct="1">
              <a:lnSpc>
                <a:spcPct val="75000"/>
              </a:lnSpc>
              <a:buFont typeface="Arial" panose="020B0604020202020204" pitchFamily="34" charset="0"/>
              <a:buChar char="•"/>
            </a:pPr>
            <a:r>
              <a:rPr lang="es-MX" altLang="es-MX" sz="2000" dirty="0" smtClean="0"/>
              <a:t>Hiperónimo </a:t>
            </a:r>
            <a:r>
              <a:rPr lang="es-ES" altLang="es-MX" sz="2000" dirty="0" smtClean="0">
                <a:solidFill>
                  <a:schemeClr val="tx1"/>
                </a:solidFill>
              </a:rPr>
              <a:t>es una palabra cuyo significado incluye el de otras.</a:t>
            </a:r>
          </a:p>
          <a:p>
            <a:pPr eaLnBrk="1" hangingPunct="1">
              <a:lnSpc>
                <a:spcPct val="75000"/>
              </a:lnSpc>
              <a:buFont typeface="Arial" panose="020B0604020202020204" pitchFamily="34" charset="0"/>
              <a:buChar char="•"/>
            </a:pPr>
            <a:r>
              <a:rPr lang="es-MX" altLang="es-MX" sz="2000" dirty="0" smtClean="0"/>
              <a:t> Si se usa este recurso </a:t>
            </a:r>
            <a:r>
              <a:rPr lang="es-ES" altLang="es-MX" sz="2000" dirty="0" smtClean="0">
                <a:solidFill>
                  <a:schemeClr val="tx1"/>
                </a:solidFill>
              </a:rPr>
              <a:t>se traduce con </a:t>
            </a:r>
            <a:r>
              <a:rPr lang="es-ES" altLang="es-MX" sz="2000" b="1" dirty="0" smtClean="0">
                <a:solidFill>
                  <a:schemeClr val="tx1"/>
                </a:solidFill>
              </a:rPr>
              <a:t>una generalización.</a:t>
            </a:r>
          </a:p>
          <a:p>
            <a:pPr eaLnBrk="1" hangingPunct="1">
              <a:lnSpc>
                <a:spcPct val="75000"/>
              </a:lnSpc>
              <a:buFont typeface="Arial" panose="020B0604020202020204" pitchFamily="34" charset="0"/>
              <a:buChar char="•"/>
            </a:pPr>
            <a:r>
              <a:rPr lang="es-ES" altLang="es-MX" sz="2000" dirty="0" smtClean="0">
                <a:solidFill>
                  <a:schemeClr val="tx1"/>
                </a:solidFill>
              </a:rPr>
              <a:t>Útil cuando  no hay correspondencia o no es adecuada en el caso. </a:t>
            </a:r>
          </a:p>
          <a:p>
            <a:pPr eaLnBrk="1" hangingPunct="1">
              <a:lnSpc>
                <a:spcPct val="75000"/>
              </a:lnSpc>
              <a:buFont typeface="Arial" panose="020B0604020202020204" pitchFamily="34" charset="0"/>
              <a:buNone/>
            </a:pPr>
            <a:endParaRPr lang="es-ES" altLang="es-MX" sz="2000" dirty="0" smtClean="0">
              <a:solidFill>
                <a:schemeClr val="tx1"/>
              </a:solidFill>
            </a:endParaRPr>
          </a:p>
          <a:p>
            <a:pPr marL="0" indent="0" eaLnBrk="1" hangingPunct="1">
              <a:lnSpc>
                <a:spcPct val="75000"/>
              </a:lnSpc>
              <a:buNone/>
            </a:pPr>
            <a:r>
              <a:rPr lang="es-ES" altLang="es-MX" sz="2000" b="1" dirty="0" err="1" smtClean="0"/>
              <a:t>mid-morning</a:t>
            </a:r>
            <a:r>
              <a:rPr lang="es-ES" altLang="es-MX" sz="2000" dirty="0" smtClean="0"/>
              <a:t> -</a:t>
            </a:r>
            <a:r>
              <a:rPr lang="es-ES" altLang="es-MX" sz="2000" b="1" dirty="0" smtClean="0"/>
              <a:t>mañana</a:t>
            </a:r>
            <a:r>
              <a:rPr lang="es-ES" altLang="es-MX" sz="2000" dirty="0" smtClean="0"/>
              <a:t> </a:t>
            </a:r>
            <a:endParaRPr lang="es-MX" altLang="es-MX" sz="2000" dirty="0" smtClean="0"/>
          </a:p>
          <a:p>
            <a:pPr marL="0" indent="0" eaLnBrk="1" hangingPunct="1">
              <a:lnSpc>
                <a:spcPct val="75000"/>
              </a:lnSpc>
              <a:buNone/>
            </a:pPr>
            <a:r>
              <a:rPr lang="es-ES" altLang="es-MX" sz="2000" dirty="0" smtClean="0"/>
              <a:t> </a:t>
            </a:r>
            <a:endParaRPr lang="es-MX" altLang="es-MX" sz="2000" dirty="0" smtClean="0"/>
          </a:p>
          <a:p>
            <a:pPr marL="0" indent="0" eaLnBrk="1" hangingPunct="1">
              <a:lnSpc>
                <a:spcPct val="75000"/>
              </a:lnSpc>
              <a:buNone/>
            </a:pPr>
            <a:r>
              <a:rPr lang="es-ES" altLang="es-MX" sz="2000" b="1" dirty="0" err="1" smtClean="0"/>
              <a:t>patched</a:t>
            </a:r>
            <a:r>
              <a:rPr lang="es-ES" altLang="es-MX" sz="2000" b="1" dirty="0" smtClean="0"/>
              <a:t> </a:t>
            </a:r>
            <a:r>
              <a:rPr lang="es-ES" altLang="es-MX" sz="2000" b="1" dirty="0" err="1" smtClean="0"/>
              <a:t>counterpane</a:t>
            </a:r>
            <a:r>
              <a:rPr lang="es-ES" altLang="es-MX" sz="2000" dirty="0" smtClean="0"/>
              <a:t> - </a:t>
            </a:r>
            <a:r>
              <a:rPr lang="es-ES" altLang="es-MX" sz="2000" b="1" dirty="0" smtClean="0"/>
              <a:t>cubrecama</a:t>
            </a:r>
            <a:r>
              <a:rPr lang="es-ES" altLang="es-MX" sz="2000" dirty="0" smtClean="0"/>
              <a:t> </a:t>
            </a:r>
            <a:endParaRPr lang="es-MX" altLang="es-MX" sz="2000" dirty="0" smtClean="0"/>
          </a:p>
          <a:p>
            <a:pPr marL="0" indent="0" eaLnBrk="1" hangingPunct="1">
              <a:lnSpc>
                <a:spcPct val="75000"/>
              </a:lnSpc>
              <a:buNone/>
            </a:pPr>
            <a:r>
              <a:rPr lang="es-ES" altLang="es-MX" sz="2000" dirty="0" smtClean="0"/>
              <a:t>			</a:t>
            </a:r>
            <a:endParaRPr lang="es-MX" altLang="es-MX" sz="2000" dirty="0" smtClean="0"/>
          </a:p>
          <a:p>
            <a:pPr marL="0" indent="0" eaLnBrk="1" hangingPunct="1">
              <a:lnSpc>
                <a:spcPct val="75000"/>
              </a:lnSpc>
              <a:buNone/>
            </a:pPr>
            <a:r>
              <a:rPr lang="es-ES" altLang="es-MX" sz="2000" b="1" dirty="0" err="1" smtClean="0"/>
              <a:t>Penny</a:t>
            </a:r>
            <a:r>
              <a:rPr lang="es-ES" altLang="es-MX" sz="2000" dirty="0" smtClean="0"/>
              <a:t> -</a:t>
            </a:r>
            <a:r>
              <a:rPr lang="es-ES" altLang="es-MX" sz="2000" b="1" dirty="0" smtClean="0"/>
              <a:t>monedita</a:t>
            </a:r>
            <a:endParaRPr lang="es-MX" altLang="es-MX" sz="2000" dirty="0" smtClean="0"/>
          </a:p>
          <a:p>
            <a:pPr marL="0" indent="0" eaLnBrk="1" hangingPunct="1">
              <a:lnSpc>
                <a:spcPct val="75000"/>
              </a:lnSpc>
              <a:buNone/>
            </a:pPr>
            <a:r>
              <a:rPr lang="es-ES" altLang="es-MX" sz="2000" dirty="0" smtClean="0"/>
              <a:t> </a:t>
            </a:r>
            <a:endParaRPr lang="es-MX" altLang="es-MX" sz="2000" dirty="0" smtClean="0"/>
          </a:p>
          <a:p>
            <a:pPr marL="0" indent="0" eaLnBrk="1" hangingPunct="1">
              <a:lnSpc>
                <a:spcPct val="75000"/>
              </a:lnSpc>
              <a:buNone/>
            </a:pPr>
            <a:r>
              <a:rPr lang="es-ES" altLang="es-MX" sz="2000" b="1" dirty="0" err="1" smtClean="0"/>
              <a:t>wrist</a:t>
            </a:r>
            <a:r>
              <a:rPr lang="es-ES" altLang="es-MX" sz="2000" b="1" dirty="0" smtClean="0"/>
              <a:t> match</a:t>
            </a:r>
            <a:r>
              <a:rPr lang="es-ES" altLang="es-MX" sz="2000" dirty="0" smtClean="0"/>
              <a:t> - </a:t>
            </a:r>
            <a:r>
              <a:rPr lang="es-ES" altLang="es-MX" sz="2000" b="1" dirty="0" smtClean="0"/>
              <a:t>reloj</a:t>
            </a:r>
            <a:r>
              <a:rPr lang="es-ES" altLang="es-MX" sz="2000" dirty="0" smtClean="0"/>
              <a:t> </a:t>
            </a:r>
            <a:endParaRPr lang="es-MX" altLang="es-MX" sz="2000" dirty="0" smtClean="0"/>
          </a:p>
        </p:txBody>
      </p:sp>
      <p:pic>
        <p:nvPicPr>
          <p:cNvPr id="24580" name="Picture 2" descr="https://encrypted-tbn0.gstatic.com/images?q=tbn:ANd9GcSXbO7Rh0ZugsF6-KlDPiRhYDGzTT6leKabvm8a_bLWVs22IU5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758886">
            <a:off x="5494615" y="4581007"/>
            <a:ext cx="1920411" cy="19189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93713" y="618704"/>
            <a:ext cx="8078787" cy="1154112"/>
          </a:xfrm>
        </p:spPr>
        <p:txBody>
          <a:bodyPr rtlCol="0">
            <a:normAutofit/>
          </a:bodyPr>
          <a:lstStyle/>
          <a:p>
            <a:pPr eaLnBrk="1" fontAlgn="auto" hangingPunct="1">
              <a:spcAft>
                <a:spcPts val="0"/>
              </a:spcAft>
              <a:defRPr/>
            </a:pPr>
            <a:r>
              <a:rPr lang="es-MX" sz="3200" dirty="0" err="1" smtClean="0">
                <a:ea typeface="+mj-ea"/>
              </a:rPr>
              <a:t>Hiponimia</a:t>
            </a:r>
            <a:endParaRPr lang="es-MX" sz="3200" dirty="0">
              <a:ea typeface="+mj-ea"/>
            </a:endParaRPr>
          </a:p>
        </p:txBody>
      </p:sp>
      <p:sp>
        <p:nvSpPr>
          <p:cNvPr id="26627" name="Marcador de contenido 2"/>
          <p:cNvSpPr>
            <a:spLocks noGrp="1"/>
          </p:cNvSpPr>
          <p:nvPr>
            <p:ph idx="1"/>
          </p:nvPr>
        </p:nvSpPr>
        <p:spPr>
          <a:xfrm>
            <a:off x="506413" y="1556792"/>
            <a:ext cx="8066087" cy="5327650"/>
          </a:xfrm>
        </p:spPr>
        <p:txBody>
          <a:bodyPr>
            <a:noAutofit/>
          </a:bodyPr>
          <a:lstStyle/>
          <a:p>
            <a:pPr marL="0" indent="0" eaLnBrk="1" hangingPunct="1">
              <a:buNone/>
            </a:pPr>
            <a:r>
              <a:rPr lang="es-ES" altLang="es-MX" sz="2200" i="1" dirty="0" err="1" smtClean="0"/>
              <a:t>Hiponimia</a:t>
            </a:r>
            <a:r>
              <a:rPr lang="es-ES" altLang="es-MX" sz="2200" i="1" dirty="0" smtClean="0"/>
              <a:t>:</a:t>
            </a:r>
            <a:r>
              <a:rPr lang="es-ES" altLang="es-MX" sz="2200" dirty="0" smtClean="0"/>
              <a:t> Frase o palabra cuyo significado está incluido en otra de mayor amplitud. </a:t>
            </a:r>
          </a:p>
          <a:p>
            <a:pPr marL="0" indent="0" eaLnBrk="1" hangingPunct="1">
              <a:buNone/>
            </a:pPr>
            <a:r>
              <a:rPr lang="es-ES" altLang="es-MX" sz="2200" dirty="0" smtClean="0"/>
              <a:t>Al traducir se dice que se hace </a:t>
            </a:r>
            <a:r>
              <a:rPr lang="es-ES" altLang="es-MX" sz="2200" b="1" dirty="0" smtClean="0"/>
              <a:t>una particularización</a:t>
            </a:r>
            <a:r>
              <a:rPr lang="es-ES" altLang="es-MX" sz="2200" dirty="0" smtClean="0"/>
              <a:t>.</a:t>
            </a:r>
            <a:endParaRPr lang="en-US" altLang="es-MX" sz="2200" dirty="0" smtClean="0"/>
          </a:p>
          <a:p>
            <a:pPr marL="0" indent="0" algn="ctr" eaLnBrk="1" hangingPunct="1">
              <a:lnSpc>
                <a:spcPct val="150000"/>
              </a:lnSpc>
              <a:buNone/>
            </a:pPr>
            <a:r>
              <a:rPr lang="en-US" altLang="es-MX" sz="2200" dirty="0" smtClean="0"/>
              <a:t>I will be arriving at</a:t>
            </a:r>
            <a:r>
              <a:rPr lang="en-US" altLang="es-MX" sz="2200" b="1" dirty="0" smtClean="0"/>
              <a:t> JFK </a:t>
            </a:r>
            <a:r>
              <a:rPr lang="en-US" altLang="es-MX" sz="2200" dirty="0" smtClean="0"/>
              <a:t>at 6:40am on a Saturday - </a:t>
            </a:r>
            <a:r>
              <a:rPr lang="en-US" altLang="es-MX" sz="2200" dirty="0" err="1" smtClean="0"/>
              <a:t>Voy</a:t>
            </a:r>
            <a:r>
              <a:rPr lang="en-US" altLang="es-MX" sz="2200" dirty="0" smtClean="0"/>
              <a:t> a </a:t>
            </a:r>
            <a:r>
              <a:rPr lang="en-US" altLang="es-MX" sz="2200" dirty="0" err="1" smtClean="0"/>
              <a:t>llegar</a:t>
            </a:r>
            <a:r>
              <a:rPr lang="en-US" altLang="es-MX" sz="2200" dirty="0" smtClean="0"/>
              <a:t> al </a:t>
            </a:r>
            <a:r>
              <a:rPr lang="en-US" altLang="es-MX" sz="2200" b="1" dirty="0" err="1" smtClean="0"/>
              <a:t>aeropuerto</a:t>
            </a:r>
            <a:r>
              <a:rPr lang="en-US" altLang="es-MX" sz="2200" b="1" dirty="0" smtClean="0"/>
              <a:t> John F. Kennedy </a:t>
            </a:r>
            <a:r>
              <a:rPr lang="en-US" altLang="es-MX" sz="2200" dirty="0" smtClean="0"/>
              <a:t>un </a:t>
            </a:r>
            <a:r>
              <a:rPr lang="en-US" altLang="es-MX" sz="2200" dirty="0" err="1" smtClean="0"/>
              <a:t>sábado</a:t>
            </a:r>
            <a:r>
              <a:rPr lang="en-US" altLang="es-MX" sz="2200" dirty="0" smtClean="0"/>
              <a:t> a </a:t>
            </a:r>
            <a:r>
              <a:rPr lang="en-US" altLang="es-MX" sz="2200" dirty="0" err="1" smtClean="0"/>
              <a:t>las</a:t>
            </a:r>
            <a:r>
              <a:rPr lang="en-US" altLang="es-MX" sz="2200" dirty="0" smtClean="0"/>
              <a:t> 6:40 am.</a:t>
            </a:r>
          </a:p>
          <a:p>
            <a:pPr eaLnBrk="1" hangingPunct="1"/>
            <a:endParaRPr lang="en-US" altLang="es-MX" sz="2200" dirty="0" smtClean="0"/>
          </a:p>
          <a:p>
            <a:pPr eaLnBrk="1" hangingPunct="1">
              <a:lnSpc>
                <a:spcPct val="150000"/>
              </a:lnSpc>
            </a:pPr>
            <a:endParaRPr lang="en-US" altLang="es-MX" sz="2200" dirty="0" smtClean="0"/>
          </a:p>
          <a:p>
            <a:pPr marL="0" indent="0" algn="ctr">
              <a:lnSpc>
                <a:spcPct val="150000"/>
              </a:lnSpc>
              <a:buNone/>
            </a:pPr>
            <a:r>
              <a:rPr lang="en-US" altLang="es-MX" sz="2200" dirty="0" smtClean="0"/>
              <a:t>She saw nailed up on the wall the </a:t>
            </a:r>
            <a:r>
              <a:rPr lang="es-ES" altLang="es-MX" sz="2200" b="1" dirty="0" err="1" smtClean="0"/>
              <a:t>document</a:t>
            </a:r>
            <a:r>
              <a:rPr lang="es-ES" altLang="es-MX" sz="2200" dirty="0" smtClean="0"/>
              <a:t> – Vio colgado en la pared el </a:t>
            </a:r>
            <a:r>
              <a:rPr lang="es-ES" altLang="es-MX" sz="2200" b="1" dirty="0" smtClean="0"/>
              <a:t>diploma</a:t>
            </a:r>
            <a:r>
              <a:rPr lang="es-ES" altLang="es-MX" sz="2200" dirty="0" smtClean="0"/>
              <a:t> </a:t>
            </a:r>
            <a:endParaRPr lang="es-MX" altLang="es-MX" sz="2200" dirty="0" smtClean="0"/>
          </a:p>
        </p:txBody>
      </p:sp>
      <p:pic>
        <p:nvPicPr>
          <p:cNvPr id="26628" name="Picture 2" descr="http://www.jfkiat.com/images/banner9.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07704" y="4437112"/>
            <a:ext cx="4579937" cy="1108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93713" y="691728"/>
            <a:ext cx="8078787" cy="1081088"/>
          </a:xfrm>
        </p:spPr>
        <p:txBody>
          <a:bodyPr>
            <a:normAutofit/>
          </a:bodyPr>
          <a:lstStyle/>
          <a:p>
            <a:pPr eaLnBrk="1" hangingPunct="1">
              <a:defRPr/>
            </a:pPr>
            <a:r>
              <a:rPr lang="es-MX" altLang="es-MX" sz="3200" dirty="0" smtClean="0"/>
              <a:t>¿Cuándo particularizar?</a:t>
            </a:r>
          </a:p>
        </p:txBody>
      </p:sp>
      <p:sp>
        <p:nvSpPr>
          <p:cNvPr id="28675" name="Marcador de contenido 2"/>
          <p:cNvSpPr>
            <a:spLocks noGrp="1"/>
          </p:cNvSpPr>
          <p:nvPr>
            <p:ph idx="1"/>
          </p:nvPr>
        </p:nvSpPr>
        <p:spPr>
          <a:xfrm>
            <a:off x="506413" y="1988839"/>
            <a:ext cx="8066087" cy="3816425"/>
          </a:xfrm>
        </p:spPr>
        <p:txBody>
          <a:bodyPr>
            <a:noAutofit/>
          </a:bodyPr>
          <a:lstStyle/>
          <a:p>
            <a:pPr marL="0" indent="0" eaLnBrk="1" hangingPunct="1">
              <a:lnSpc>
                <a:spcPct val="130000"/>
              </a:lnSpc>
              <a:buFont typeface="Arial" panose="020B0604020202020204" pitchFamily="34" charset="0"/>
              <a:buNone/>
            </a:pPr>
            <a:endParaRPr lang="es-MX" altLang="es-MX" sz="2000" dirty="0" smtClean="0"/>
          </a:p>
          <a:p>
            <a:pPr marL="0" indent="0" eaLnBrk="1" hangingPunct="1">
              <a:lnSpc>
                <a:spcPct val="130000"/>
              </a:lnSpc>
              <a:buNone/>
            </a:pPr>
            <a:r>
              <a:rPr lang="es-ES" altLang="es-MX" sz="2000" b="1" dirty="0" smtClean="0"/>
              <a:t>√</a:t>
            </a:r>
            <a:r>
              <a:rPr lang="es-ES" altLang="es-MX" sz="2000" dirty="0" smtClean="0"/>
              <a:t> Cuando en la lengua meta no existe un sinónimo apropiado e</a:t>
            </a:r>
            <a:r>
              <a:rPr lang="es-MX" altLang="es-MX" sz="2000" dirty="0" smtClean="0"/>
              <a:t> </a:t>
            </a:r>
            <a:r>
              <a:rPr lang="es-ES" altLang="es-MX" sz="2000" dirty="0" smtClean="0"/>
              <a:t>idiomático.             </a:t>
            </a:r>
            <a:endParaRPr lang="es-MX" altLang="es-MX" sz="2000" dirty="0" smtClean="0"/>
          </a:p>
          <a:p>
            <a:pPr marL="0" indent="0" eaLnBrk="1" hangingPunct="1">
              <a:lnSpc>
                <a:spcPct val="130000"/>
              </a:lnSpc>
              <a:buNone/>
            </a:pPr>
            <a:r>
              <a:rPr lang="es-ES" altLang="es-MX" sz="2000" b="1" dirty="0" smtClean="0"/>
              <a:t>√</a:t>
            </a:r>
            <a:r>
              <a:rPr lang="es-ES" altLang="es-MX" sz="2000" dirty="0" smtClean="0"/>
              <a:t> Cuando lo que se añade está implícito en el texto fuente.</a:t>
            </a:r>
            <a:endParaRPr lang="es-MX" altLang="es-MX" sz="2000" dirty="0" smtClean="0"/>
          </a:p>
          <a:p>
            <a:pPr marL="0" indent="0" eaLnBrk="1" hangingPunct="1">
              <a:lnSpc>
                <a:spcPct val="130000"/>
              </a:lnSpc>
              <a:buNone/>
            </a:pPr>
            <a:r>
              <a:rPr lang="es-ES" altLang="es-MX" sz="2000" b="1" dirty="0" smtClean="0"/>
              <a:t>Χ</a:t>
            </a:r>
            <a:r>
              <a:rPr lang="es-ES" altLang="es-MX" sz="2000" dirty="0" smtClean="0"/>
              <a:t> Cuando existe una opción aceptable sin tener que recurrir a la</a:t>
            </a:r>
            <a:r>
              <a:rPr lang="es-MX" altLang="es-MX" sz="2000" dirty="0" smtClean="0"/>
              <a:t> </a:t>
            </a:r>
            <a:r>
              <a:rPr lang="es-ES" altLang="es-MX" sz="2000" dirty="0" smtClean="0"/>
              <a:t>particularización.</a:t>
            </a:r>
            <a:endParaRPr lang="es-MX" altLang="es-MX" sz="2000" dirty="0" smtClean="0"/>
          </a:p>
          <a:p>
            <a:pPr marL="0" indent="0" eaLnBrk="1" hangingPunct="1">
              <a:lnSpc>
                <a:spcPct val="130000"/>
              </a:lnSpc>
              <a:buNone/>
            </a:pPr>
            <a:r>
              <a:rPr lang="es-ES" altLang="es-MX" sz="2000" b="1" dirty="0" smtClean="0"/>
              <a:t>Χ</a:t>
            </a:r>
            <a:r>
              <a:rPr lang="es-ES" altLang="es-MX" sz="2000" dirty="0" smtClean="0"/>
              <a:t> Cuando la particularización ocasiona discrepancias en el texto traducido.</a:t>
            </a:r>
            <a:endParaRPr lang="es-MX" altLang="es-MX" sz="2000" dirty="0" smtClean="0"/>
          </a:p>
          <a:p>
            <a:pPr marL="0" indent="0" eaLnBrk="1" hangingPunct="1">
              <a:lnSpc>
                <a:spcPct val="130000"/>
              </a:lnSpc>
              <a:buNone/>
            </a:pPr>
            <a:r>
              <a:rPr lang="es-ES" altLang="es-MX" sz="2000" b="1" dirty="0" smtClean="0"/>
              <a:t>Χ</a:t>
            </a:r>
            <a:r>
              <a:rPr lang="es-ES" altLang="es-MX" sz="2000" dirty="0" smtClean="0"/>
              <a:t> Cuando el exceso de detalles ocasiona desviaciones en la interpretación del texto.</a:t>
            </a:r>
            <a:endParaRPr lang="es-MX" altLang="es-MX" sz="2000" dirty="0" smtClean="0"/>
          </a:p>
          <a:p>
            <a:pPr marL="0" indent="0" eaLnBrk="1" hangingPunct="1">
              <a:lnSpc>
                <a:spcPct val="130000"/>
              </a:lnSpc>
            </a:pPr>
            <a:endParaRPr lang="es-MX" altLang="es-MX" sz="2000" dirty="0" smtClean="0"/>
          </a:p>
        </p:txBody>
      </p:sp>
    </p:spTree>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93713" y="619274"/>
            <a:ext cx="8078787" cy="1225550"/>
          </a:xfrm>
        </p:spPr>
        <p:txBody>
          <a:bodyPr>
            <a:normAutofit/>
          </a:bodyPr>
          <a:lstStyle/>
          <a:p>
            <a:pPr eaLnBrk="1" hangingPunct="1">
              <a:defRPr/>
            </a:pPr>
            <a:r>
              <a:rPr lang="es-MX" altLang="es-MX" sz="3200" dirty="0" smtClean="0"/>
              <a:t>¿Cuándo generalizar?</a:t>
            </a:r>
          </a:p>
        </p:txBody>
      </p:sp>
      <p:sp>
        <p:nvSpPr>
          <p:cNvPr id="30723" name="Marcador de contenido 2"/>
          <p:cNvSpPr>
            <a:spLocks noGrp="1"/>
          </p:cNvSpPr>
          <p:nvPr>
            <p:ph idx="1"/>
          </p:nvPr>
        </p:nvSpPr>
        <p:spPr>
          <a:xfrm>
            <a:off x="506413" y="1746845"/>
            <a:ext cx="8066087" cy="4562475"/>
          </a:xfrm>
        </p:spPr>
        <p:txBody>
          <a:bodyPr>
            <a:normAutofit/>
          </a:bodyPr>
          <a:lstStyle/>
          <a:p>
            <a:pPr marL="0" indent="0" eaLnBrk="1" hangingPunct="1">
              <a:lnSpc>
                <a:spcPct val="100000"/>
              </a:lnSpc>
              <a:buNone/>
            </a:pPr>
            <a:r>
              <a:rPr lang="es-ES" altLang="es-MX" sz="2000" b="1" dirty="0" smtClean="0">
                <a:solidFill>
                  <a:schemeClr val="tx1"/>
                </a:solidFill>
              </a:rPr>
              <a:t>√</a:t>
            </a:r>
            <a:r>
              <a:rPr lang="es-ES" altLang="es-MX" sz="2000" dirty="0" smtClean="0">
                <a:solidFill>
                  <a:schemeClr val="tx1"/>
                </a:solidFill>
              </a:rPr>
              <a:t> </a:t>
            </a:r>
            <a:r>
              <a:rPr lang="es-ES" altLang="es-MX" sz="2000" dirty="0"/>
              <a:t>Cuando</a:t>
            </a:r>
            <a:r>
              <a:rPr lang="es-ES" altLang="es-MX" sz="2000" dirty="0" smtClean="0">
                <a:solidFill>
                  <a:schemeClr val="tx1"/>
                </a:solidFill>
              </a:rPr>
              <a:t> </a:t>
            </a:r>
            <a:r>
              <a:rPr lang="es-ES" altLang="es-MX" sz="2000" dirty="0"/>
              <a:t>no existe un sinónimo apropiado e idiomático.</a:t>
            </a:r>
            <a:endParaRPr lang="es-MX" altLang="es-MX" sz="2000" dirty="0"/>
          </a:p>
          <a:p>
            <a:pPr marL="0" indent="0" eaLnBrk="1" hangingPunct="1">
              <a:lnSpc>
                <a:spcPct val="100000"/>
              </a:lnSpc>
              <a:buNone/>
            </a:pPr>
            <a:r>
              <a:rPr lang="es-ES" altLang="es-MX" sz="2000" dirty="0"/>
              <a:t>√ Cuando lo omitido es deducible por el resto del contexto o carece de relevancia en el texto original.</a:t>
            </a:r>
            <a:endParaRPr lang="es-MX" altLang="es-MX" sz="2000" dirty="0"/>
          </a:p>
          <a:p>
            <a:pPr marL="0" indent="0" eaLnBrk="1" hangingPunct="1">
              <a:lnSpc>
                <a:spcPct val="100000"/>
              </a:lnSpc>
              <a:buNone/>
            </a:pPr>
            <a:r>
              <a:rPr lang="es-ES" altLang="es-MX" sz="2000" dirty="0"/>
              <a:t>Χ  Cuando en la lengua meta hay otra opción aceptable sin tener que recurrir a la generalización.</a:t>
            </a:r>
            <a:endParaRPr lang="es-MX" altLang="es-MX" sz="2000" dirty="0"/>
          </a:p>
          <a:p>
            <a:pPr marL="0" indent="0" eaLnBrk="1" hangingPunct="1">
              <a:lnSpc>
                <a:spcPct val="100000"/>
              </a:lnSpc>
              <a:buNone/>
            </a:pPr>
            <a:r>
              <a:rPr lang="es-ES" altLang="es-MX" sz="2000" dirty="0"/>
              <a:t>Χ   Cuando las omisiones no son deducibles del contexto ni se compensan en otra parte del texto.  </a:t>
            </a:r>
            <a:endParaRPr lang="es-MX" altLang="es-MX" sz="2000" dirty="0"/>
          </a:p>
          <a:p>
            <a:pPr marL="0" indent="0" eaLnBrk="1" hangingPunct="1">
              <a:lnSpc>
                <a:spcPct val="100000"/>
              </a:lnSpc>
              <a:buNone/>
            </a:pPr>
            <a:r>
              <a:rPr lang="es-ES" altLang="es-MX" sz="2000" dirty="0"/>
              <a:t>Χ   Cuando los detalles omitidos son importantes en el texto origen.</a:t>
            </a:r>
            <a:endParaRPr lang="es-MX" altLang="es-MX" sz="2000" dirty="0"/>
          </a:p>
          <a:p>
            <a:pPr eaLnBrk="1" hangingPunct="1">
              <a:lnSpc>
                <a:spcPct val="100000"/>
              </a:lnSpc>
            </a:pPr>
            <a:endParaRPr lang="es-MX" altLang="es-MX" sz="2000" dirty="0"/>
          </a:p>
        </p:txBody>
      </p:sp>
    </p:spTree>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2"/>
          <p:cNvSpPr txBox="1">
            <a:spLocks/>
          </p:cNvSpPr>
          <p:nvPr/>
        </p:nvSpPr>
        <p:spPr>
          <a:xfrm>
            <a:off x="34925" y="549100"/>
            <a:ext cx="4393059" cy="6264276"/>
          </a:xfrm>
          <a:prstGeom prst="rect">
            <a:avLst/>
          </a:prstGeom>
        </p:spPr>
        <p:txBody>
          <a:bodyPr>
            <a:normAutofit lnSpcReduction="10000"/>
          </a:bodyPr>
          <a:lstStyle>
            <a:lvl1pPr marL="306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800" kern="1200">
                <a:solidFill>
                  <a:schemeClr val="tx2"/>
                </a:solidFill>
                <a:latin typeface="+mn-lt"/>
                <a:ea typeface="+mn-ea"/>
                <a:cs typeface="+mn-cs"/>
              </a:defRPr>
            </a:lvl1pPr>
            <a:lvl2pPr marL="630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600" kern="1200">
                <a:solidFill>
                  <a:schemeClr val="tx2"/>
                </a:solidFill>
                <a:latin typeface="+mn-lt"/>
                <a:ea typeface="+mn-ea"/>
                <a:cs typeface="+mn-cs"/>
              </a:defRPr>
            </a:lvl2pPr>
            <a:lvl3pPr marL="900000" indent="-270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400" kern="1200">
                <a:solidFill>
                  <a:schemeClr val="tx2"/>
                </a:solidFill>
                <a:latin typeface="+mn-lt"/>
                <a:ea typeface="+mn-ea"/>
                <a:cs typeface="+mn-cs"/>
              </a:defRPr>
            </a:lvl3pPr>
            <a:lvl4pPr marL="124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4pPr>
            <a:lvl5pPr marL="160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5pPr>
            <a:lvl6pPr marL="19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6pPr>
            <a:lvl7pPr marL="22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7pPr>
            <a:lvl8pPr marL="25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8pPr>
            <a:lvl9pPr marL="28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9pPr>
          </a:lstStyle>
          <a:p>
            <a:pPr marL="0" indent="0" fontAlgn="auto">
              <a:lnSpc>
                <a:spcPct val="120000"/>
              </a:lnSpc>
              <a:buFont typeface="Wingdings 2" panose="05020102010507070707" pitchFamily="18" charset="2"/>
              <a:buNone/>
            </a:pPr>
            <a:r>
              <a:rPr lang="en-US" altLang="es-MX" dirty="0" smtClean="0"/>
              <a:t>A Visit of Charity</a:t>
            </a:r>
            <a:endParaRPr lang="es-ES_tradnl" altLang="es-MX" dirty="0" smtClean="0"/>
          </a:p>
          <a:p>
            <a:pPr marL="0" indent="0" fontAlgn="auto">
              <a:lnSpc>
                <a:spcPct val="120000"/>
              </a:lnSpc>
              <a:buFont typeface="Wingdings 2" panose="05020102010507070707" pitchFamily="18" charset="2"/>
              <a:buNone/>
            </a:pPr>
            <a:r>
              <a:rPr lang="en-US" altLang="es-MX" dirty="0" smtClean="0"/>
              <a:t>It was mid-morning—a very cold, bright day.  Holding a potted plant before her, a girl of fourteen jumped off the bus in front of the Old Ladies</a:t>
            </a:r>
            <a:r>
              <a:rPr lang="en-US" altLang="es-ES" dirty="0" smtClean="0"/>
              <a:t>’</a:t>
            </a:r>
            <a:r>
              <a:rPr lang="en-US" altLang="es-MX" dirty="0" smtClean="0"/>
              <a:t> Home, on the outskirts of town.  She wore a red coat, and her straight yellow hair was hanging down loose from the pointed white cap all the little girls were wearing that year.  She stopped for a moment beside one of the prickly dark shrubs with which the city had beautified the Home, and then proceeded slowly toward the building, which was of whitewashed brick and reflected the winter sunlight like a block of ice. As she walked vaguely up the steps she shifted the small pot from hand to hand; then she had to set it down and remove her mittens before she could open the heavy door.</a:t>
            </a:r>
            <a:endParaRPr lang="es-ES_tradnl" altLang="es-MX" dirty="0" smtClean="0"/>
          </a:p>
        </p:txBody>
      </p:sp>
      <p:sp>
        <p:nvSpPr>
          <p:cNvPr id="3" name="Rectángulo 9"/>
          <p:cNvSpPr>
            <a:spLocks noChangeArrowheads="1"/>
          </p:cNvSpPr>
          <p:nvPr/>
        </p:nvSpPr>
        <p:spPr bwMode="auto">
          <a:xfrm>
            <a:off x="4716463" y="605001"/>
            <a:ext cx="4427537" cy="56323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Light" panose="020F0302020204030204" pitchFamily="34" charset="0"/>
                <a:ea typeface="MS PGothic" panose="020B0600070205080204" pitchFamily="34" charset="-128"/>
              </a:defRPr>
            </a:lvl1pPr>
            <a:lvl2pPr marL="742950" indent="-285750">
              <a:defRPr>
                <a:solidFill>
                  <a:schemeClr val="tx1"/>
                </a:solidFill>
                <a:latin typeface="Calibri Light" panose="020F0302020204030204" pitchFamily="34" charset="0"/>
                <a:ea typeface="MS PGothic" panose="020B0600070205080204" pitchFamily="34" charset="-128"/>
              </a:defRPr>
            </a:lvl2pPr>
            <a:lvl3pPr marL="1143000" indent="-228600">
              <a:defRPr>
                <a:solidFill>
                  <a:schemeClr val="tx1"/>
                </a:solidFill>
                <a:latin typeface="Calibri Light" panose="020F0302020204030204" pitchFamily="34" charset="0"/>
                <a:ea typeface="MS PGothic" panose="020B0600070205080204" pitchFamily="34" charset="-128"/>
              </a:defRPr>
            </a:lvl3pPr>
            <a:lvl4pPr marL="1600200" indent="-228600">
              <a:defRPr>
                <a:solidFill>
                  <a:schemeClr val="tx1"/>
                </a:solidFill>
                <a:latin typeface="Calibri Light" panose="020F0302020204030204" pitchFamily="34" charset="0"/>
                <a:ea typeface="MS PGothic" panose="020B0600070205080204" pitchFamily="34" charset="-128"/>
              </a:defRPr>
            </a:lvl4pPr>
            <a:lvl5pPr marL="2057400" indent="-228600">
              <a:defRPr>
                <a:solidFill>
                  <a:schemeClr val="tx1"/>
                </a:solidFill>
                <a:latin typeface="Calibri Light" panose="020F03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Light" panose="020F03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Light" panose="020F03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Light" panose="020F03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Light" panose="020F0302020204030204" pitchFamily="34" charset="0"/>
                <a:ea typeface="MS PGothic" panose="020B0600070205080204" pitchFamily="34" charset="-128"/>
              </a:defRPr>
            </a:lvl9pPr>
          </a:lstStyle>
          <a:p>
            <a:pPr eaLnBrk="1" hangingPunct="1"/>
            <a:r>
              <a:rPr lang="es-ES" altLang="es-MX" dirty="0">
                <a:solidFill>
                  <a:schemeClr val="tx2"/>
                </a:solidFill>
                <a:latin typeface="+mn-lt"/>
                <a:ea typeface="+mn-ea"/>
              </a:rPr>
              <a:t>Una obra de caridad</a:t>
            </a:r>
            <a:endParaRPr lang="es-ES_tradnl" altLang="es-MX" dirty="0">
              <a:solidFill>
                <a:schemeClr val="tx2"/>
              </a:solidFill>
              <a:latin typeface="+mn-lt"/>
              <a:ea typeface="+mn-ea"/>
            </a:endParaRPr>
          </a:p>
          <a:p>
            <a:pPr eaLnBrk="1" hangingPunct="1"/>
            <a:r>
              <a:rPr lang="es-MX" altLang="es-MX" dirty="0">
                <a:solidFill>
                  <a:schemeClr val="tx2"/>
                </a:solidFill>
                <a:latin typeface="+mn-lt"/>
                <a:ea typeface="+mn-ea"/>
              </a:rPr>
              <a:t> </a:t>
            </a:r>
            <a:endParaRPr lang="es-ES_tradnl" altLang="es-MX" dirty="0">
              <a:solidFill>
                <a:schemeClr val="tx2"/>
              </a:solidFill>
              <a:latin typeface="+mn-lt"/>
              <a:ea typeface="+mn-ea"/>
            </a:endParaRPr>
          </a:p>
          <a:p>
            <a:pPr eaLnBrk="1" hangingPunct="1"/>
            <a:r>
              <a:rPr lang="es-MX" altLang="es-MX" dirty="0">
                <a:solidFill>
                  <a:schemeClr val="tx2"/>
                </a:solidFill>
                <a:latin typeface="+mn-lt"/>
                <a:ea typeface="+mn-ea"/>
              </a:rPr>
              <a:t>En la mañana de un día muy frío y luminoso, una muchachita de catorce años que llevaba una maceta entre las manos, bajó del autobús frente al asilo de ancianas en las afueras de la ciudad. Vestía un abrigo rojo, y su cabello lacio y rubio caía suelto bajo una puntiaguda boina blanca igual a la que usaron todas las niñas ese año. Se detuvo un momento junto a uno de los arbustos parduscos y espinosos con que el Ayuntamiento de la ciudad había embellecido el asilo, luego con lentitud se encaminó hacia el edificio de ladrillos pintado de blanco, que bajo el sol invernal, brillaba como un bloque de hielo. Mientras subía con cierta pesadez los escalones, se pasaba la maceta de una mano a otra, pero tuvo que ponerla sobre el suelo y quitarse los guantes para abrir la pesada puerta.</a:t>
            </a:r>
            <a:endParaRPr lang="es-ES_tradnl" altLang="es-MX" dirty="0">
              <a:solidFill>
                <a:schemeClr val="tx2"/>
              </a:solidFill>
              <a:latin typeface="+mn-lt"/>
              <a:ea typeface="+mn-ea"/>
            </a:endParaRPr>
          </a:p>
        </p:txBody>
      </p:sp>
    </p:spTree>
    <p:extLst>
      <p:ext uri="{BB962C8B-B14F-4D97-AF65-F5344CB8AC3E}">
        <p14:creationId xmlns:p14="http://schemas.microsoft.com/office/powerpoint/2010/main" val="675720549"/>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92919" y="260648"/>
            <a:ext cx="8079581" cy="1584176"/>
          </a:xfrm>
        </p:spPr>
        <p:txBody>
          <a:bodyPr vert="horz" lIns="91440" tIns="45720" rIns="91440" bIns="45720" rtlCol="0" anchor="b">
            <a:normAutofit/>
          </a:bodyPr>
          <a:lstStyle/>
          <a:p>
            <a:r>
              <a:rPr lang="es-MX" sz="3200" dirty="0"/>
              <a:t>Significado connotativo</a:t>
            </a:r>
          </a:p>
        </p:txBody>
      </p:sp>
      <p:sp>
        <p:nvSpPr>
          <p:cNvPr id="33795" name="Marcador de contenido 2"/>
          <p:cNvSpPr>
            <a:spLocks noGrp="1"/>
          </p:cNvSpPr>
          <p:nvPr>
            <p:ph idx="1"/>
          </p:nvPr>
        </p:nvSpPr>
        <p:spPr>
          <a:xfrm>
            <a:off x="581192" y="2228003"/>
            <a:ext cx="7989752" cy="2929189"/>
          </a:xfrm>
        </p:spPr>
        <p:txBody>
          <a:bodyPr>
            <a:noAutofit/>
          </a:bodyPr>
          <a:lstStyle/>
          <a:p>
            <a:pPr marL="0" indent="0" eaLnBrk="1" hangingPunct="1">
              <a:buNone/>
            </a:pPr>
            <a:r>
              <a:rPr lang="es-ES" altLang="es-MX" sz="2400" i="1" dirty="0"/>
              <a:t>Connotación: </a:t>
            </a:r>
            <a:r>
              <a:rPr lang="es-ES" altLang="es-MX" sz="2400" dirty="0"/>
              <a:t>idea</a:t>
            </a:r>
            <a:r>
              <a:rPr lang="es-ES" altLang="es-MX" sz="2800" dirty="0" smtClean="0">
                <a:solidFill>
                  <a:schemeClr val="tx1"/>
                </a:solidFill>
              </a:rPr>
              <a:t> </a:t>
            </a:r>
            <a:r>
              <a:rPr lang="es-ES" altLang="es-MX" sz="2400" dirty="0"/>
              <a:t>que por asociación es sugerida por una palabra o frase</a:t>
            </a:r>
          </a:p>
          <a:p>
            <a:pPr eaLnBrk="1" hangingPunct="1">
              <a:lnSpc>
                <a:spcPct val="100000"/>
              </a:lnSpc>
              <a:spcBef>
                <a:spcPct val="0"/>
              </a:spcBef>
              <a:buFont typeface="Arial" panose="020B0604020202020204" pitchFamily="34" charset="0"/>
              <a:buNone/>
            </a:pPr>
            <a:endParaRPr lang="es-ES" altLang="es-MX" sz="2400" dirty="0"/>
          </a:p>
          <a:p>
            <a:pPr eaLnBrk="1" hangingPunct="1">
              <a:lnSpc>
                <a:spcPct val="100000"/>
              </a:lnSpc>
              <a:spcBef>
                <a:spcPct val="0"/>
              </a:spcBef>
              <a:buFont typeface="Arial" panose="020B0604020202020204" pitchFamily="34" charset="0"/>
              <a:buNone/>
            </a:pPr>
            <a:r>
              <a:rPr lang="es-ES" altLang="es-MX" sz="2400" dirty="0"/>
              <a:t>Un traductor </a:t>
            </a:r>
            <a:r>
              <a:rPr lang="es-ES" altLang="es-ES" sz="2400" dirty="0"/>
              <a:t>“</a:t>
            </a:r>
            <a:r>
              <a:rPr lang="es-ES" altLang="es-MX" sz="2400" dirty="0"/>
              <a:t>no traduce las palabras, sino las ideas, los sentimientos, los deseos, en fin, las intenciones que van detrás de ellas</a:t>
            </a:r>
            <a:r>
              <a:rPr lang="es-ES" altLang="es-ES" sz="2400" dirty="0"/>
              <a:t>”</a:t>
            </a:r>
            <a:r>
              <a:rPr lang="es-ES" altLang="es-MX" sz="2400" dirty="0"/>
              <a:t> (Vázquez-Ayora, p. 55).</a:t>
            </a:r>
            <a:endParaRPr lang="es-MX" altLang="es-MX" sz="2400" dirty="0"/>
          </a:p>
        </p:txBody>
      </p:sp>
    </p:spTree>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67544" y="404664"/>
            <a:ext cx="8078787" cy="1295401"/>
          </a:xfrm>
        </p:spPr>
        <p:txBody>
          <a:bodyPr vert="horz" lIns="91440" tIns="45720" rIns="91440" bIns="45720" rtlCol="0" anchor="b">
            <a:normAutofit/>
          </a:bodyPr>
          <a:lstStyle/>
          <a:p>
            <a:pPr algn="ctr"/>
            <a:r>
              <a:rPr lang="es-MX" altLang="es-MX" sz="3200" dirty="0"/>
              <a:t>¿Es lo mismo?</a:t>
            </a:r>
          </a:p>
        </p:txBody>
      </p:sp>
      <p:sp>
        <p:nvSpPr>
          <p:cNvPr id="35843" name="Marcador de contenido 2"/>
          <p:cNvSpPr>
            <a:spLocks noGrp="1"/>
          </p:cNvSpPr>
          <p:nvPr>
            <p:ph idx="1"/>
          </p:nvPr>
        </p:nvSpPr>
        <p:spPr>
          <a:xfrm>
            <a:off x="506413" y="1556792"/>
            <a:ext cx="8066087" cy="3767138"/>
          </a:xfrm>
        </p:spPr>
        <p:txBody>
          <a:bodyPr>
            <a:normAutofit/>
          </a:bodyPr>
          <a:lstStyle/>
          <a:p>
            <a:pPr eaLnBrk="1" hangingPunct="1">
              <a:buFont typeface="Arial" panose="020B0604020202020204" pitchFamily="34" charset="0"/>
              <a:buChar char="•"/>
            </a:pPr>
            <a:r>
              <a:rPr lang="es-MX" altLang="es-MX" sz="2000" dirty="0" smtClean="0"/>
              <a:t>Esa niña</a:t>
            </a:r>
          </a:p>
          <a:p>
            <a:pPr eaLnBrk="1" hangingPunct="1">
              <a:buFont typeface="Arial" panose="020B0604020202020204" pitchFamily="34" charset="0"/>
              <a:buChar char="•"/>
            </a:pPr>
            <a:r>
              <a:rPr lang="es-MX" altLang="es-MX" sz="2000" dirty="0" smtClean="0"/>
              <a:t>Esa escuincla</a:t>
            </a:r>
          </a:p>
          <a:p>
            <a:pPr eaLnBrk="1" hangingPunct="1">
              <a:buFont typeface="Arial" panose="020B0604020202020204" pitchFamily="34" charset="0"/>
              <a:buChar char="•"/>
            </a:pPr>
            <a:r>
              <a:rPr lang="es-MX" altLang="es-MX" sz="2000" dirty="0" smtClean="0"/>
              <a:t>Esa chamaca</a:t>
            </a:r>
          </a:p>
          <a:p>
            <a:pPr eaLnBrk="1" hangingPunct="1">
              <a:buFont typeface="Arial" panose="020B0604020202020204" pitchFamily="34" charset="0"/>
              <a:buChar char="•"/>
            </a:pPr>
            <a:r>
              <a:rPr lang="es-MX" altLang="es-MX" sz="2000" dirty="0" smtClean="0"/>
              <a:t>Esa pequeña</a:t>
            </a:r>
          </a:p>
          <a:p>
            <a:pPr eaLnBrk="1" hangingPunct="1">
              <a:buFont typeface="Arial" panose="020B0604020202020204" pitchFamily="34" charset="0"/>
              <a:buNone/>
            </a:pPr>
            <a:endParaRPr lang="es-MX" altLang="es-MX" sz="2000" dirty="0" smtClean="0"/>
          </a:p>
          <a:p>
            <a:pPr eaLnBrk="1" hangingPunct="1">
              <a:buFont typeface="Arial" panose="020B0604020202020204" pitchFamily="34" charset="0"/>
              <a:buChar char="•"/>
            </a:pPr>
            <a:r>
              <a:rPr lang="es-MX" altLang="es-MX" sz="2000" dirty="0" smtClean="0"/>
              <a:t>Invierno (en Suiza, en México, en Argentina) </a:t>
            </a:r>
          </a:p>
        </p:txBody>
      </p:sp>
      <p:pic>
        <p:nvPicPr>
          <p:cNvPr id="35844" name="Picture 2" descr="http://esbelleza.com/wp-content/uploads/2013/04/Pelo-corto-nena.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83768" y="1988840"/>
            <a:ext cx="2541587" cy="190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5845" name="Picture 4" descr="http://static.guim.co.uk/sys-images/Guardian/Pix/commercial/2012/11/6/1352201429013/A-couple-on-a-winter-hike-010.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925" y="4868863"/>
            <a:ext cx="3121025" cy="1873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5846" name="Picture 6" descr="http://dreamers1.com/americas/SouthAmerica/Newsletter4.Ushuaia_to_Bariloche/Argentina_en_route_to_Villa_OHiggins_11.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372225" y="4868863"/>
            <a:ext cx="2760663" cy="1909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5847" name="Picture 8" descr="https://encrypted-tbn1.gstatic.com/images?q=tbn:ANd9GcTQgwHfuUhJHpXYmsMjHoFLMaxcQzLmqY3XpJK0PUgHSyBMVZQ0"/>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276600" y="4868863"/>
            <a:ext cx="3048000" cy="1909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Marcador de contenido 2"/>
          <p:cNvSpPr>
            <a:spLocks noGrp="1"/>
          </p:cNvSpPr>
          <p:nvPr>
            <p:ph idx="4294967295"/>
          </p:nvPr>
        </p:nvSpPr>
        <p:spPr>
          <a:xfrm>
            <a:off x="1083196" y="1314921"/>
            <a:ext cx="7161212" cy="4778375"/>
          </a:xfrm>
        </p:spPr>
        <p:txBody>
          <a:bodyPr>
            <a:normAutofit/>
          </a:bodyPr>
          <a:lstStyle/>
          <a:p>
            <a:pPr marL="0" indent="0" eaLnBrk="1" hangingPunct="1">
              <a:buNone/>
            </a:pPr>
            <a:r>
              <a:rPr lang="es-ES" altLang="es-MX" sz="2400" dirty="0" smtClean="0"/>
              <a:t>Richard </a:t>
            </a:r>
            <a:r>
              <a:rPr lang="es-ES" altLang="es-MX" sz="2400" dirty="0" err="1" smtClean="0"/>
              <a:t>Larson</a:t>
            </a:r>
            <a:r>
              <a:rPr lang="es-ES" altLang="es-MX" sz="2400" dirty="0" smtClean="0"/>
              <a:t> explica la importancia de considerar los diferentes significados:</a:t>
            </a:r>
            <a:endParaRPr lang="es-MX" altLang="es-MX" sz="2400" dirty="0" smtClean="0"/>
          </a:p>
          <a:p>
            <a:pPr marL="0" indent="0" eaLnBrk="1" hangingPunct="1">
              <a:buNone/>
            </a:pPr>
            <a:r>
              <a:rPr lang="es-ES" altLang="es-MX" sz="2400" dirty="0" smtClean="0"/>
              <a:t> </a:t>
            </a:r>
            <a:r>
              <a:rPr lang="en-US" altLang="es-MX" sz="2400" i="1" dirty="0" smtClean="0"/>
              <a:t>Knowledge of language provides only the literal meaning of sentences. But there is often a gap between what is said with a sentence (fully interpreted in a context) and what a speaker using the sentence intends to convey (</a:t>
            </a:r>
            <a:r>
              <a:rPr lang="en-GB" altLang="es-MX" sz="2400" i="1" dirty="0" smtClean="0"/>
              <a:t>Larson, </a:t>
            </a:r>
            <a:r>
              <a:rPr lang="en-US" altLang="es-MX" sz="2400" i="1" dirty="0" smtClean="0"/>
              <a:t>p. 21)</a:t>
            </a:r>
            <a:endParaRPr lang="es-MX" altLang="es-MX" sz="2400" i="1" dirty="0" smtClean="0"/>
          </a:p>
          <a:p>
            <a:pPr marL="0" indent="0" eaLnBrk="1" hangingPunct="1">
              <a:buNone/>
            </a:pPr>
            <a:endParaRPr lang="es-MX" altLang="es-MX" sz="2400" dirty="0" smtClean="0"/>
          </a:p>
        </p:txBody>
      </p:sp>
    </p:spTree>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Marcador de contenido 2"/>
          <p:cNvSpPr>
            <a:spLocks noGrp="1"/>
          </p:cNvSpPr>
          <p:nvPr>
            <p:ph idx="1"/>
          </p:nvPr>
        </p:nvSpPr>
        <p:spPr>
          <a:xfrm>
            <a:off x="822325" y="1854200"/>
            <a:ext cx="7543800" cy="4022725"/>
          </a:xfrm>
        </p:spPr>
        <p:txBody>
          <a:bodyPr/>
          <a:lstStyle/>
          <a:p>
            <a:pPr marL="0" indent="0" algn="ctr" eaLnBrk="1" hangingPunct="1">
              <a:buFont typeface="Arial" panose="020B0604020202020204" pitchFamily="34" charset="0"/>
              <a:buNone/>
            </a:pPr>
            <a:r>
              <a:rPr lang="es-ES" altLang="es-MX" sz="2800" i="1" dirty="0" smtClean="0">
                <a:solidFill>
                  <a:schemeClr val="tx1"/>
                </a:solidFill>
              </a:rPr>
              <a:t>El presente material </a:t>
            </a:r>
            <a:br>
              <a:rPr lang="es-ES" altLang="es-MX" sz="2800" i="1" dirty="0" smtClean="0">
                <a:solidFill>
                  <a:schemeClr val="tx1"/>
                </a:solidFill>
              </a:rPr>
            </a:br>
            <a:r>
              <a:rPr lang="es-ES" altLang="es-MX" sz="2800" i="1" dirty="0" smtClean="0">
                <a:solidFill>
                  <a:schemeClr val="tx1"/>
                </a:solidFill>
              </a:rPr>
              <a:t>corresponde a la Unidad III</a:t>
            </a:r>
            <a:br>
              <a:rPr lang="es-ES" altLang="es-MX" sz="2800" i="1" dirty="0" smtClean="0">
                <a:solidFill>
                  <a:schemeClr val="tx1"/>
                </a:solidFill>
              </a:rPr>
            </a:br>
            <a:r>
              <a:rPr lang="es-ES" altLang="es-MX" sz="2800" i="1" dirty="0" smtClean="0">
                <a:solidFill>
                  <a:schemeClr val="tx1"/>
                </a:solidFill>
              </a:rPr>
              <a:t>del programa de la Unidad de Aprendizaje:</a:t>
            </a:r>
            <a:br>
              <a:rPr lang="es-ES" altLang="es-MX" sz="2800" i="1" dirty="0" smtClean="0">
                <a:solidFill>
                  <a:schemeClr val="tx1"/>
                </a:solidFill>
              </a:rPr>
            </a:br>
            <a:r>
              <a:rPr lang="es-ES" altLang="es-MX" sz="2800" i="1" dirty="0" smtClean="0">
                <a:solidFill>
                  <a:schemeClr val="tx1"/>
                </a:solidFill>
              </a:rPr>
              <a:t> Traducción literaria del inglés</a:t>
            </a:r>
          </a:p>
          <a:p>
            <a:pPr marL="0" indent="0" algn="ctr" eaLnBrk="1" hangingPunct="1">
              <a:buFont typeface="Arial" panose="020B0604020202020204" pitchFamily="34" charset="0"/>
              <a:buNone/>
            </a:pPr>
            <a:endParaRPr lang="es-ES" altLang="es-MX" sz="2400" dirty="0">
              <a:solidFill>
                <a:schemeClr val="tx1"/>
              </a:solidFill>
            </a:endParaRPr>
          </a:p>
          <a:p>
            <a:pPr marL="0" indent="0" algn="ctr" eaLnBrk="1" hangingPunct="1">
              <a:buFont typeface="Arial" panose="020B0604020202020204" pitchFamily="34" charset="0"/>
              <a:buNone/>
            </a:pPr>
            <a:r>
              <a:rPr lang="es-ES" altLang="es-MX" sz="2400" dirty="0" smtClean="0">
                <a:solidFill>
                  <a:schemeClr val="tx1"/>
                </a:solidFill>
              </a:rPr>
              <a:t>El guión explicativo para su uso propuesto está en las notas de esta misma presentación</a:t>
            </a:r>
            <a:endParaRPr lang="es-MX" altLang="es-MX" sz="2000" dirty="0" smtClean="0"/>
          </a:p>
        </p:txBody>
      </p:sp>
    </p:spTree>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920" name="Picture 8" descr="http://blog.pucp.edu.pe/media/4230/20120613-pinguino-frio.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6800" y="1607274"/>
            <a:ext cx="2145000" cy="2037750"/>
          </a:xfrm>
          <a:prstGeom prst="rect">
            <a:avLst/>
          </a:prstGeom>
          <a:noFill/>
          <a:extLst>
            <a:ext uri="{909E8E84-426E-40dd-AFC4-6F175D3DCCD1}">
              <a14:hiddenFill xmlns:a14="http://schemas.microsoft.com/office/drawing/2010/main">
                <a:solidFill>
                  <a:srgbClr val="FFFFFF"/>
                </a:solidFill>
              </a14:hiddenFill>
            </a:ext>
          </a:extLst>
        </p:spPr>
      </p:pic>
      <p:sp>
        <p:nvSpPr>
          <p:cNvPr id="38914" name="Marcador de contenido 2"/>
          <p:cNvSpPr>
            <a:spLocks noGrp="1"/>
          </p:cNvSpPr>
          <p:nvPr>
            <p:ph idx="4294967295"/>
          </p:nvPr>
        </p:nvSpPr>
        <p:spPr>
          <a:xfrm>
            <a:off x="2339752" y="548680"/>
            <a:ext cx="4860652" cy="3600946"/>
          </a:xfrm>
        </p:spPr>
        <p:txBody>
          <a:bodyPr>
            <a:normAutofit/>
          </a:bodyPr>
          <a:lstStyle/>
          <a:p>
            <a:pPr marL="0" indent="0" algn="ctr" eaLnBrk="1" hangingPunct="1">
              <a:buFont typeface="Arial" panose="020B0604020202020204" pitchFamily="34" charset="0"/>
              <a:buNone/>
            </a:pPr>
            <a:r>
              <a:rPr lang="es-ES" altLang="es-MX" sz="2000" dirty="0" smtClean="0"/>
              <a:t>Cuando el emisor habla en forma no literal, se hace más difícil comprender su intención comunicativa. </a:t>
            </a:r>
          </a:p>
          <a:p>
            <a:pPr marL="0" indent="0" algn="ctr" eaLnBrk="1" hangingPunct="1">
              <a:buFont typeface="Arial" panose="020B0604020202020204" pitchFamily="34" charset="0"/>
              <a:buNone/>
            </a:pPr>
            <a:r>
              <a:rPr lang="es-ES" altLang="es-MX" sz="2000" dirty="0" smtClean="0"/>
              <a:t>Considérese el ejemplo de alguien que dice: </a:t>
            </a:r>
            <a:r>
              <a:rPr lang="es-ES" altLang="es-ES" sz="2000" dirty="0" smtClean="0"/>
              <a:t>“</a:t>
            </a:r>
            <a:r>
              <a:rPr lang="es-ES" altLang="es-MX" sz="2000" dirty="0" smtClean="0"/>
              <a:t>Hace frío aquí</a:t>
            </a:r>
            <a:r>
              <a:rPr lang="es-ES" altLang="es-ES" sz="2000" dirty="0" smtClean="0"/>
              <a:t>”</a:t>
            </a:r>
            <a:r>
              <a:rPr lang="es-ES" altLang="es-MX" sz="2000" dirty="0" smtClean="0"/>
              <a:t>, con la intención de pedir que se cierre la ventana.						</a:t>
            </a:r>
            <a:endParaRPr lang="es-MX" altLang="es-MX" sz="2000" dirty="0" smtClean="0"/>
          </a:p>
        </p:txBody>
      </p:sp>
      <p:sp>
        <p:nvSpPr>
          <p:cNvPr id="2" name="Rectángulo 1"/>
          <p:cNvSpPr/>
          <p:nvPr/>
        </p:nvSpPr>
        <p:spPr>
          <a:xfrm>
            <a:off x="1763688" y="4595063"/>
            <a:ext cx="5400600" cy="1354217"/>
          </a:xfrm>
          <a:prstGeom prst="rect">
            <a:avLst/>
          </a:prstGeom>
        </p:spPr>
        <p:txBody>
          <a:bodyPr wrap="square">
            <a:spAutoFit/>
          </a:bodyPr>
          <a:lstStyle/>
          <a:p>
            <a:pPr marL="0" indent="0" eaLnBrk="1" hangingPunct="1">
              <a:buFont typeface="Arial" panose="020B0604020202020204" pitchFamily="34" charset="0"/>
              <a:buNone/>
            </a:pPr>
            <a:r>
              <a:rPr lang="es-ES" altLang="es-MX" sz="2000" dirty="0">
                <a:solidFill>
                  <a:schemeClr val="tx2"/>
                </a:solidFill>
                <a:latin typeface="+mn-lt"/>
                <a:ea typeface="+mn-ea"/>
              </a:rPr>
              <a:t>O una exclamación como: </a:t>
            </a:r>
            <a:endParaRPr lang="es-ES" altLang="es-MX" sz="2000" dirty="0" smtClean="0">
              <a:solidFill>
                <a:schemeClr val="tx2"/>
              </a:solidFill>
              <a:latin typeface="+mn-lt"/>
              <a:ea typeface="+mn-ea"/>
            </a:endParaRPr>
          </a:p>
          <a:p>
            <a:pPr marL="0" indent="0" eaLnBrk="1" hangingPunct="1">
              <a:buFont typeface="Arial" panose="020B0604020202020204" pitchFamily="34" charset="0"/>
              <a:buNone/>
            </a:pPr>
            <a:r>
              <a:rPr lang="es-ES" altLang="es-ES" sz="2000" dirty="0" smtClean="0">
                <a:solidFill>
                  <a:schemeClr val="tx2"/>
                </a:solidFill>
                <a:latin typeface="+mn-lt"/>
                <a:ea typeface="+mn-ea"/>
              </a:rPr>
              <a:t>“</a:t>
            </a:r>
            <a:r>
              <a:rPr lang="es-ES" altLang="es-MX" sz="2000" dirty="0" smtClean="0">
                <a:solidFill>
                  <a:schemeClr val="tx2"/>
                </a:solidFill>
                <a:latin typeface="+mn-lt"/>
                <a:ea typeface="+mn-ea"/>
              </a:rPr>
              <a:t>¡Qué bonito vestido</a:t>
            </a:r>
            <a:r>
              <a:rPr lang="es-ES" altLang="es-MX" sz="2000" dirty="0">
                <a:solidFill>
                  <a:schemeClr val="tx2"/>
                </a:solidFill>
                <a:latin typeface="+mn-lt"/>
                <a:ea typeface="+mn-ea"/>
              </a:rPr>
              <a:t>!</a:t>
            </a:r>
            <a:r>
              <a:rPr lang="es-ES" altLang="es-ES" sz="2000" dirty="0">
                <a:solidFill>
                  <a:schemeClr val="tx2"/>
                </a:solidFill>
                <a:latin typeface="+mn-lt"/>
                <a:ea typeface="+mn-ea"/>
              </a:rPr>
              <a:t>”</a:t>
            </a:r>
            <a:r>
              <a:rPr lang="es-ES" altLang="es-MX" sz="2000" dirty="0">
                <a:solidFill>
                  <a:schemeClr val="tx2"/>
                </a:solidFill>
                <a:latin typeface="+mn-lt"/>
                <a:ea typeface="+mn-ea"/>
              </a:rPr>
              <a:t>, con </a:t>
            </a:r>
            <a:r>
              <a:rPr lang="es-ES" altLang="es-MX" sz="2000" dirty="0" smtClean="0">
                <a:solidFill>
                  <a:schemeClr val="tx2"/>
                </a:solidFill>
                <a:latin typeface="+mn-lt"/>
                <a:ea typeface="+mn-ea"/>
              </a:rPr>
              <a:t>la ironía </a:t>
            </a:r>
            <a:r>
              <a:rPr lang="es-ES" altLang="es-MX" sz="2000" dirty="0">
                <a:solidFill>
                  <a:schemeClr val="tx2"/>
                </a:solidFill>
                <a:latin typeface="+mn-lt"/>
                <a:ea typeface="+mn-ea"/>
              </a:rPr>
              <a:t>que implica que se piensa </a:t>
            </a:r>
            <a:r>
              <a:rPr lang="es-ES" altLang="es-MX" sz="2000" dirty="0" smtClean="0">
                <a:solidFill>
                  <a:schemeClr val="tx2"/>
                </a:solidFill>
                <a:latin typeface="+mn-lt"/>
                <a:ea typeface="+mn-ea"/>
              </a:rPr>
              <a:t>exactamente </a:t>
            </a:r>
            <a:r>
              <a:rPr lang="es-ES" altLang="es-MX" sz="2000" dirty="0">
                <a:solidFill>
                  <a:schemeClr val="tx2"/>
                </a:solidFill>
                <a:latin typeface="+mn-lt"/>
                <a:ea typeface="+mn-ea"/>
              </a:rPr>
              <a:t>lo contrario…</a:t>
            </a:r>
            <a:endParaRPr lang="es-MX" altLang="es-MX" sz="2000" dirty="0">
              <a:solidFill>
                <a:schemeClr val="tx2"/>
              </a:solidFill>
              <a:latin typeface="+mn-lt"/>
              <a:ea typeface="+mn-ea"/>
            </a:endParaRPr>
          </a:p>
          <a:p>
            <a:pPr marL="0" indent="0" algn="ctr" eaLnBrk="1" hangingPunct="1">
              <a:buFont typeface="Arial" panose="020B0604020202020204" pitchFamily="34" charset="0"/>
              <a:buNone/>
            </a:pPr>
            <a:endParaRPr lang="es-MX" altLang="es-MX" sz="2200" dirty="0" smtClean="0"/>
          </a:p>
        </p:txBody>
      </p:sp>
      <p:pic>
        <p:nvPicPr>
          <p:cNvPr id="38918" name="Picture 6" descr="http://brokeandchic.com/wp-content/uploads/2011/09/uk_and_usa_3f7a.jpg"/>
          <p:cNvPicPr>
            <a:picLocks noChangeAspect="1" noChangeArrowheads="1"/>
          </p:cNvPicPr>
          <p:nvPr/>
        </p:nvPicPr>
        <p:blipFill rotWithShape="1">
          <a:blip r:embed="rId4">
            <a:extLst>
              <a:ext uri="{28A0092B-C50C-407E-A947-70E740481C1C}">
                <a14:useLocalDpi xmlns:a14="http://schemas.microsoft.com/office/drawing/2010/main" val="0"/>
              </a:ext>
            </a:extLst>
          </a:blip>
          <a:srcRect l="21523" t="249" r="19289" b="-1208"/>
          <a:stretch/>
        </p:blipFill>
        <p:spPr bwMode="auto">
          <a:xfrm>
            <a:off x="7452320" y="2360078"/>
            <a:ext cx="1512168" cy="4525306"/>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8914">
                                            <p:txEl>
                                              <p:pRg st="0" end="0"/>
                                            </p:txEl>
                                          </p:spTgt>
                                        </p:tgtEl>
                                        <p:attrNameLst>
                                          <p:attrName>style.visibility</p:attrName>
                                        </p:attrNameLst>
                                      </p:cBhvr>
                                      <p:to>
                                        <p:strVal val="visible"/>
                                      </p:to>
                                    </p:set>
                                    <p:anim calcmode="lin" valueType="num">
                                      <p:cBhvr additive="base">
                                        <p:cTn id="7" dur="500" fill="hold"/>
                                        <p:tgtEl>
                                          <p:spTgt spid="3891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891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8914">
                                            <p:txEl>
                                              <p:pRg st="1" end="1"/>
                                            </p:txEl>
                                          </p:spTgt>
                                        </p:tgtEl>
                                        <p:attrNameLst>
                                          <p:attrName>style.visibility</p:attrName>
                                        </p:attrNameLst>
                                      </p:cBhvr>
                                      <p:to>
                                        <p:strVal val="visible"/>
                                      </p:to>
                                    </p:set>
                                    <p:anim calcmode="lin" valueType="num">
                                      <p:cBhvr additive="base">
                                        <p:cTn id="13" dur="500" fill="hold"/>
                                        <p:tgtEl>
                                          <p:spTgt spid="38914">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8914">
                                            <p:txEl>
                                              <p:pRg st="1" end="1"/>
                                            </p:txEl>
                                          </p:spTgt>
                                        </p:tgtEl>
                                        <p:attrNameLst>
                                          <p:attrName>ppt_y</p:attrName>
                                        </p:attrNameLst>
                                      </p:cBhvr>
                                      <p:tavLst>
                                        <p:tav tm="0">
                                          <p:val>
                                            <p:strVal val="1+#ppt_h/2"/>
                                          </p:val>
                                        </p:tav>
                                        <p:tav tm="100000">
                                          <p:val>
                                            <p:strVal val="#ppt_y"/>
                                          </p:val>
                                        </p:tav>
                                      </p:tavLst>
                                    </p:anim>
                                  </p:childTnLst>
                                </p:cTn>
                              </p:par>
                            </p:childTnLst>
                          </p:cTn>
                        </p:par>
                        <p:par>
                          <p:cTn id="15" fill="hold">
                            <p:stCondLst>
                              <p:cond delay="500"/>
                            </p:stCondLst>
                            <p:childTnLst>
                              <p:par>
                                <p:cTn id="16" presetID="1" presetClass="entr" presetSubtype="0" fill="hold" nodeType="afterEffect">
                                  <p:stCondLst>
                                    <p:cond delay="0"/>
                                  </p:stCondLst>
                                  <p:childTnLst>
                                    <p:set>
                                      <p:cBhvr>
                                        <p:cTn id="17" dur="1" fill="hold">
                                          <p:stCondLst>
                                            <p:cond delay="0"/>
                                          </p:stCondLst>
                                        </p:cTn>
                                        <p:tgtEl>
                                          <p:spTgt spid="38920"/>
                                        </p:tgtEl>
                                        <p:attrNameLst>
                                          <p:attrName>style.visibility</p:attrName>
                                        </p:attrNameLst>
                                      </p:cBhvr>
                                      <p:to>
                                        <p:strVal val="visible"/>
                                      </p:to>
                                    </p:se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grpId="0" nodeType="clickEffect">
                                  <p:stCondLst>
                                    <p:cond delay="0"/>
                                  </p:stCondLst>
                                  <p:childTnLst>
                                    <p:set>
                                      <p:cBhvr>
                                        <p:cTn id="21" dur="1" fill="hold">
                                          <p:stCondLst>
                                            <p:cond delay="0"/>
                                          </p:stCondLst>
                                        </p:cTn>
                                        <p:tgtEl>
                                          <p:spTgt spid="2"/>
                                        </p:tgtEl>
                                        <p:attrNameLst>
                                          <p:attrName>style.visibility</p:attrName>
                                        </p:attrNameLst>
                                      </p:cBhvr>
                                      <p:to>
                                        <p:strVal val="visible"/>
                                      </p:to>
                                    </p:set>
                                    <p:animEffect transition="in" filter="barn(inVertical)">
                                      <p:cBhvr>
                                        <p:cTn id="22" dur="500"/>
                                        <p:tgtEl>
                                          <p:spTgt spid="2"/>
                                        </p:tgtEl>
                                      </p:cBhvr>
                                    </p:animEffect>
                                  </p:childTnLst>
                                </p:cTn>
                              </p:par>
                            </p:childTnLst>
                          </p:cTn>
                        </p:par>
                        <p:par>
                          <p:cTn id="23" fill="hold">
                            <p:stCondLst>
                              <p:cond delay="500"/>
                            </p:stCondLst>
                            <p:childTnLst>
                              <p:par>
                                <p:cTn id="24" presetID="42" presetClass="entr" presetSubtype="0" fill="hold" nodeType="afterEffect">
                                  <p:stCondLst>
                                    <p:cond delay="0"/>
                                  </p:stCondLst>
                                  <p:childTnLst>
                                    <p:set>
                                      <p:cBhvr>
                                        <p:cTn id="25" dur="1" fill="hold">
                                          <p:stCondLst>
                                            <p:cond delay="0"/>
                                          </p:stCondLst>
                                        </p:cTn>
                                        <p:tgtEl>
                                          <p:spTgt spid="38918"/>
                                        </p:tgtEl>
                                        <p:attrNameLst>
                                          <p:attrName>style.visibility</p:attrName>
                                        </p:attrNameLst>
                                      </p:cBhvr>
                                      <p:to>
                                        <p:strVal val="visible"/>
                                      </p:to>
                                    </p:set>
                                    <p:animEffect transition="in" filter="fade">
                                      <p:cBhvr>
                                        <p:cTn id="26" dur="1000"/>
                                        <p:tgtEl>
                                          <p:spTgt spid="38918"/>
                                        </p:tgtEl>
                                      </p:cBhvr>
                                    </p:animEffect>
                                    <p:anim calcmode="lin" valueType="num">
                                      <p:cBhvr>
                                        <p:cTn id="27" dur="1000" fill="hold"/>
                                        <p:tgtEl>
                                          <p:spTgt spid="38918"/>
                                        </p:tgtEl>
                                        <p:attrNameLst>
                                          <p:attrName>ppt_x</p:attrName>
                                        </p:attrNameLst>
                                      </p:cBhvr>
                                      <p:tavLst>
                                        <p:tav tm="0">
                                          <p:val>
                                            <p:strVal val="#ppt_x"/>
                                          </p:val>
                                        </p:tav>
                                        <p:tav tm="100000">
                                          <p:val>
                                            <p:strVal val="#ppt_x"/>
                                          </p:val>
                                        </p:tav>
                                      </p:tavLst>
                                    </p:anim>
                                    <p:anim calcmode="lin" valueType="num">
                                      <p:cBhvr>
                                        <p:cTn id="28" dur="1000" fill="hold"/>
                                        <p:tgtEl>
                                          <p:spTgt spid="389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914" grpId="0" build="p"/>
      <p:bldP spid="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39552" y="692696"/>
            <a:ext cx="7989752" cy="1083329"/>
          </a:xfrm>
        </p:spPr>
        <p:txBody>
          <a:bodyPr>
            <a:normAutofit/>
          </a:bodyPr>
          <a:lstStyle/>
          <a:p>
            <a:pPr eaLnBrk="1" hangingPunct="1">
              <a:defRPr/>
            </a:pPr>
            <a:r>
              <a:rPr lang="es-MX" altLang="es-MX" sz="3200" dirty="0"/>
              <a:t>En un texto…</a:t>
            </a:r>
          </a:p>
        </p:txBody>
      </p:sp>
      <p:sp>
        <p:nvSpPr>
          <p:cNvPr id="40963" name="Marcador de contenido 2"/>
          <p:cNvSpPr>
            <a:spLocks noGrp="1"/>
          </p:cNvSpPr>
          <p:nvPr>
            <p:ph idx="1"/>
          </p:nvPr>
        </p:nvSpPr>
        <p:spPr>
          <a:xfrm>
            <a:off x="539553" y="1895475"/>
            <a:ext cx="7848798" cy="3765550"/>
          </a:xfrm>
        </p:spPr>
        <p:txBody>
          <a:bodyPr>
            <a:normAutofit/>
          </a:bodyPr>
          <a:lstStyle/>
          <a:p>
            <a:pPr marL="0" indent="0" eaLnBrk="1" hangingPunct="1">
              <a:buNone/>
            </a:pPr>
            <a:r>
              <a:rPr lang="en-US" altLang="es-ES" sz="2000" dirty="0"/>
              <a:t>—</a:t>
            </a:r>
            <a:r>
              <a:rPr lang="en-US" altLang="es-ES" sz="2000" dirty="0" smtClean="0"/>
              <a:t>“</a:t>
            </a:r>
            <a:r>
              <a:rPr lang="en-US" altLang="ja-JP" sz="2000" dirty="0" smtClean="0"/>
              <a:t>Flowers!</a:t>
            </a:r>
            <a:r>
              <a:rPr lang="en-US" altLang="es-ES" sz="2000" dirty="0" smtClean="0"/>
              <a:t>”</a:t>
            </a:r>
            <a:r>
              <a:rPr lang="en-US" altLang="ja-JP" sz="2000" dirty="0" smtClean="0"/>
              <a:t> screamed the old woman.  She stood holding the pot in an undecided way.  </a:t>
            </a:r>
            <a:r>
              <a:rPr lang="en-US" altLang="es-ES" sz="2000" dirty="0" smtClean="0"/>
              <a:t>“</a:t>
            </a:r>
            <a:r>
              <a:rPr lang="en-US" altLang="ja-JP" sz="2000" b="1" dirty="0" smtClean="0"/>
              <a:t>Pretty flowers</a:t>
            </a:r>
            <a:r>
              <a:rPr lang="en-US" altLang="ja-JP" sz="2000" dirty="0" smtClean="0"/>
              <a:t>,</a:t>
            </a:r>
            <a:r>
              <a:rPr lang="en-US" altLang="es-ES" sz="2000" dirty="0" smtClean="0"/>
              <a:t>”</a:t>
            </a:r>
            <a:r>
              <a:rPr lang="en-US" altLang="ja-JP" sz="2000" dirty="0" smtClean="0"/>
              <a:t> she added.</a:t>
            </a:r>
            <a:endParaRPr lang="es-MX" altLang="ja-JP" sz="2000" dirty="0" smtClean="0"/>
          </a:p>
          <a:p>
            <a:pPr marL="0" indent="0" eaLnBrk="1" hangingPunct="1">
              <a:buNone/>
            </a:pPr>
            <a:r>
              <a:rPr lang="en-US" altLang="es-MX" sz="2000" dirty="0" smtClean="0"/>
              <a:t>—Then the old woman in bed cleared her throat and spoke.  </a:t>
            </a:r>
            <a:r>
              <a:rPr lang="en-US" altLang="es-ES" sz="2000" dirty="0" smtClean="0"/>
              <a:t>“</a:t>
            </a:r>
            <a:r>
              <a:rPr lang="en-US" altLang="ja-JP" sz="2000" b="1" dirty="0" smtClean="0"/>
              <a:t>They are not pretty</a:t>
            </a:r>
            <a:r>
              <a:rPr lang="en-US" altLang="ja-JP" sz="2000" dirty="0" smtClean="0"/>
              <a:t>,</a:t>
            </a:r>
            <a:r>
              <a:rPr lang="en-US" altLang="es-ES" sz="2000" dirty="0" smtClean="0"/>
              <a:t>”</a:t>
            </a:r>
            <a:r>
              <a:rPr lang="en-US" altLang="ja-JP" sz="2000" dirty="0" smtClean="0"/>
              <a:t> she said, still without looking around, but very distinctly.</a:t>
            </a:r>
            <a:endParaRPr lang="es-MX" altLang="ja-JP" sz="2000" dirty="0" smtClean="0"/>
          </a:p>
          <a:p>
            <a:pPr marL="0" indent="0" eaLnBrk="1" hangingPunct="1">
              <a:buNone/>
            </a:pPr>
            <a:r>
              <a:rPr lang="en-US" altLang="es-MX" sz="2000" dirty="0" smtClean="0"/>
              <a:t>—Marian suddenly pitched against the chair and sat down in it.</a:t>
            </a:r>
            <a:endParaRPr lang="es-MX" altLang="es-MX" sz="2000" dirty="0" smtClean="0"/>
          </a:p>
          <a:p>
            <a:pPr marL="0" indent="0" eaLnBrk="1" hangingPunct="1">
              <a:buNone/>
            </a:pPr>
            <a:r>
              <a:rPr lang="en-US" altLang="es-ES" sz="2000" dirty="0" smtClean="0"/>
              <a:t>—“</a:t>
            </a:r>
            <a:r>
              <a:rPr lang="en-US" altLang="ja-JP" sz="2000" b="1" dirty="0" smtClean="0"/>
              <a:t>Pretty flowers</a:t>
            </a:r>
            <a:r>
              <a:rPr lang="en-US" altLang="ja-JP" sz="2000" dirty="0" smtClean="0"/>
              <a:t>,</a:t>
            </a:r>
            <a:r>
              <a:rPr lang="en-US" altLang="es-ES" sz="2000" dirty="0" smtClean="0"/>
              <a:t>”</a:t>
            </a:r>
            <a:r>
              <a:rPr lang="en-US" altLang="ja-JP" sz="2000" dirty="0" smtClean="0"/>
              <a:t> the first old woman insisted. </a:t>
            </a:r>
            <a:r>
              <a:rPr lang="en-US" altLang="es-ES" sz="2000" dirty="0" smtClean="0"/>
              <a:t>“</a:t>
            </a:r>
            <a:r>
              <a:rPr lang="en-US" altLang="ja-JP" sz="2000" b="1" dirty="0" smtClean="0"/>
              <a:t>Pretty—pretty . . .</a:t>
            </a:r>
            <a:r>
              <a:rPr lang="en-US" altLang="es-ES" sz="2000" dirty="0" smtClean="0"/>
              <a:t>”</a:t>
            </a:r>
            <a:endParaRPr lang="es-MX" altLang="ja-JP" sz="2000" dirty="0" smtClean="0"/>
          </a:p>
          <a:p>
            <a:pPr eaLnBrk="1" hangingPunct="1"/>
            <a:endParaRPr lang="es-MX" altLang="es-MX" sz="2000" dirty="0" smtClean="0"/>
          </a:p>
        </p:txBody>
      </p:sp>
    </p:spTree>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4294967295"/>
          </p:nvPr>
        </p:nvSpPr>
        <p:spPr>
          <a:xfrm>
            <a:off x="467544" y="1268760"/>
            <a:ext cx="7989887" cy="3632200"/>
          </a:xfrm>
        </p:spPr>
        <p:txBody>
          <a:bodyPr rtlCol="0">
            <a:normAutofit/>
          </a:bodyPr>
          <a:lstStyle/>
          <a:p>
            <a:pPr marL="0" indent="0" algn="ctr" eaLnBrk="1" fontAlgn="auto" hangingPunct="1">
              <a:spcAft>
                <a:spcPts val="0"/>
              </a:spcAft>
              <a:buFont typeface="Arial" panose="020B0604020202020204" pitchFamily="34" charset="0"/>
              <a:buNone/>
              <a:defRPr/>
            </a:pPr>
            <a:r>
              <a:rPr lang="es-ES" sz="2000" dirty="0">
                <a:solidFill>
                  <a:srgbClr val="624139"/>
                </a:solidFill>
                <a:ea typeface="+mn-ea"/>
              </a:rPr>
              <a:t>Con la finalidad de facilitar su estudio, </a:t>
            </a:r>
            <a:r>
              <a:rPr lang="es-ES" sz="2000" dirty="0" smtClean="0">
                <a:solidFill>
                  <a:srgbClr val="624139"/>
                </a:solidFill>
                <a:ea typeface="+mn-ea"/>
              </a:rPr>
              <a:t>se </a:t>
            </a:r>
            <a:r>
              <a:rPr lang="es-ES" sz="2000" dirty="0">
                <a:solidFill>
                  <a:srgbClr val="624139"/>
                </a:solidFill>
                <a:ea typeface="+mn-ea"/>
              </a:rPr>
              <a:t>pueden distinguir variantes                 </a:t>
            </a:r>
            <a:endParaRPr lang="es-ES" sz="2000" dirty="0" smtClean="0">
              <a:solidFill>
                <a:srgbClr val="624139"/>
              </a:solidFill>
              <a:ea typeface="+mn-ea"/>
            </a:endParaRPr>
          </a:p>
          <a:p>
            <a:pPr marL="0" indent="0" algn="ctr" eaLnBrk="1" fontAlgn="auto" hangingPunct="1">
              <a:spcAft>
                <a:spcPts val="0"/>
              </a:spcAft>
              <a:buFont typeface="Arial" panose="020B0604020202020204" pitchFamily="34" charset="0"/>
              <a:buNone/>
              <a:defRPr/>
            </a:pPr>
            <a:r>
              <a:rPr lang="es-ES" sz="2000" dirty="0" smtClean="0">
                <a:solidFill>
                  <a:srgbClr val="624139"/>
                </a:solidFill>
                <a:ea typeface="+mn-ea"/>
              </a:rPr>
              <a:t> </a:t>
            </a:r>
            <a:r>
              <a:rPr lang="es-ES" sz="2000" dirty="0">
                <a:solidFill>
                  <a:srgbClr val="624139"/>
                </a:solidFill>
                <a:ea typeface="+mn-ea"/>
              </a:rPr>
              <a:t>en el significado connotativo. </a:t>
            </a:r>
            <a:r>
              <a:rPr lang="es-ES" sz="2000" dirty="0" smtClean="0">
                <a:solidFill>
                  <a:srgbClr val="624139"/>
                </a:solidFill>
                <a:ea typeface="+mn-ea"/>
              </a:rPr>
              <a:t> Hablaremos </a:t>
            </a:r>
            <a:r>
              <a:rPr lang="es-ES" sz="2000" dirty="0">
                <a:solidFill>
                  <a:srgbClr val="624139"/>
                </a:solidFill>
                <a:ea typeface="+mn-ea"/>
              </a:rPr>
              <a:t>de las siguientes: </a:t>
            </a:r>
          </a:p>
          <a:p>
            <a:pPr marL="0" indent="0" algn="ctr" eaLnBrk="1" fontAlgn="auto" hangingPunct="1">
              <a:spcAft>
                <a:spcPts val="0"/>
              </a:spcAft>
              <a:buFont typeface="Arial" panose="020B0604020202020204" pitchFamily="34" charset="0"/>
              <a:buNone/>
              <a:defRPr/>
            </a:pPr>
            <a:r>
              <a:rPr lang="es-ES" sz="2800" b="1" dirty="0" smtClean="0">
                <a:solidFill>
                  <a:srgbClr val="624139"/>
                </a:solidFill>
                <a:ea typeface="+mn-ea"/>
              </a:rPr>
              <a:t>Afectivo</a:t>
            </a:r>
          </a:p>
          <a:p>
            <a:pPr marL="0" indent="0" algn="ctr" eaLnBrk="1" fontAlgn="auto" hangingPunct="1">
              <a:spcAft>
                <a:spcPts val="0"/>
              </a:spcAft>
              <a:buFont typeface="Arial" panose="020B0604020202020204" pitchFamily="34" charset="0"/>
              <a:buNone/>
              <a:defRPr/>
            </a:pPr>
            <a:r>
              <a:rPr lang="es-ES" sz="2800" b="1" dirty="0" smtClean="0">
                <a:solidFill>
                  <a:srgbClr val="624139"/>
                </a:solidFill>
                <a:ea typeface="+mn-ea"/>
              </a:rPr>
              <a:t>Asociado</a:t>
            </a:r>
          </a:p>
          <a:p>
            <a:pPr marL="0" indent="0" algn="ctr" eaLnBrk="1" fontAlgn="auto" hangingPunct="1">
              <a:spcAft>
                <a:spcPts val="0"/>
              </a:spcAft>
              <a:buFont typeface="Arial" panose="020B0604020202020204" pitchFamily="34" charset="0"/>
              <a:buNone/>
              <a:defRPr/>
            </a:pPr>
            <a:r>
              <a:rPr lang="es-ES" sz="2800" b="1" dirty="0" smtClean="0">
                <a:solidFill>
                  <a:srgbClr val="624139"/>
                </a:solidFill>
                <a:ea typeface="+mn-ea"/>
              </a:rPr>
              <a:t>Alusivo</a:t>
            </a:r>
          </a:p>
          <a:p>
            <a:pPr marL="0" indent="0" algn="ctr" eaLnBrk="1" fontAlgn="auto" hangingPunct="1">
              <a:spcAft>
                <a:spcPts val="0"/>
              </a:spcAft>
              <a:buFont typeface="Arial" panose="020B0604020202020204" pitchFamily="34" charset="0"/>
              <a:buNone/>
              <a:defRPr/>
            </a:pPr>
            <a:r>
              <a:rPr lang="es-ES" sz="2800" b="1" dirty="0" err="1" smtClean="0">
                <a:solidFill>
                  <a:srgbClr val="624139"/>
                </a:solidFill>
                <a:ea typeface="+mn-ea"/>
              </a:rPr>
              <a:t>Colocacional</a:t>
            </a:r>
            <a:r>
              <a:rPr lang="es-ES" sz="2800" b="1" dirty="0" smtClean="0">
                <a:solidFill>
                  <a:srgbClr val="624139"/>
                </a:solidFill>
                <a:ea typeface="+mn-ea"/>
              </a:rPr>
              <a:t>.</a:t>
            </a:r>
            <a:endParaRPr lang="es-MX" sz="2800" b="1" dirty="0">
              <a:solidFill>
                <a:srgbClr val="624139"/>
              </a:solidFill>
              <a:ea typeface="+mn-ea"/>
            </a:endParaRPr>
          </a:p>
        </p:txBody>
      </p:sp>
    </p:spTree>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p:cNvSpPr>
            <a:spLocks noGrp="1"/>
          </p:cNvSpPr>
          <p:nvPr>
            <p:ph type="title"/>
          </p:nvPr>
        </p:nvSpPr>
        <p:spPr>
          <a:xfrm>
            <a:off x="493713" y="691158"/>
            <a:ext cx="8078787" cy="1009650"/>
          </a:xfrm>
        </p:spPr>
        <p:txBody>
          <a:bodyPr rtlCol="0">
            <a:normAutofit/>
          </a:bodyPr>
          <a:lstStyle/>
          <a:p>
            <a:pPr eaLnBrk="1" fontAlgn="auto" hangingPunct="1">
              <a:spcAft>
                <a:spcPts val="0"/>
              </a:spcAft>
              <a:defRPr/>
            </a:pPr>
            <a:r>
              <a:rPr lang="es-ES" sz="3200" dirty="0"/>
              <a:t>Significado afectivo</a:t>
            </a:r>
            <a:endParaRPr lang="es-MX" sz="3200" dirty="0"/>
          </a:p>
        </p:txBody>
      </p:sp>
      <p:sp>
        <p:nvSpPr>
          <p:cNvPr id="44034" name="Marcador de contenido 2"/>
          <p:cNvSpPr>
            <a:spLocks noGrp="1"/>
          </p:cNvSpPr>
          <p:nvPr>
            <p:ph idx="1"/>
          </p:nvPr>
        </p:nvSpPr>
        <p:spPr>
          <a:xfrm>
            <a:off x="506413" y="1412875"/>
            <a:ext cx="8066087" cy="5111750"/>
          </a:xfrm>
        </p:spPr>
        <p:txBody>
          <a:bodyPr>
            <a:normAutofit/>
          </a:bodyPr>
          <a:lstStyle/>
          <a:p>
            <a:pPr marL="0" indent="0" eaLnBrk="1" hangingPunct="1">
              <a:buFont typeface="Arial" panose="020B0604020202020204" pitchFamily="34" charset="0"/>
              <a:buNone/>
            </a:pPr>
            <a:r>
              <a:rPr lang="es-ES" altLang="es-MX" sz="2000" dirty="0" smtClean="0"/>
              <a:t>Cuando una parte del significado de una frase revela los sentimientos personales del hablante o su actitud respecto a algo o a alguien, se trata de </a:t>
            </a:r>
            <a:r>
              <a:rPr lang="es-ES" altLang="es-ES" sz="2000" dirty="0" smtClean="0"/>
              <a:t>“</a:t>
            </a:r>
            <a:r>
              <a:rPr lang="es-ES" altLang="es-MX" sz="2000" dirty="0" smtClean="0"/>
              <a:t>un componente afectivo que se incorpora a su significado central</a:t>
            </a:r>
            <a:r>
              <a:rPr lang="es-ES" altLang="es-ES" sz="2000" dirty="0" smtClean="0"/>
              <a:t>”</a:t>
            </a:r>
            <a:r>
              <a:rPr lang="es-ES" altLang="es-MX" sz="2000" dirty="0" smtClean="0"/>
              <a:t> (</a:t>
            </a:r>
            <a:r>
              <a:rPr lang="es-ES" altLang="es-MX" sz="2000" dirty="0" err="1" smtClean="0"/>
              <a:t>Lyons</a:t>
            </a:r>
            <a:r>
              <a:rPr lang="es-ES" altLang="es-MX" sz="2000" dirty="0" smtClean="0"/>
              <a:t>, p. 169). </a:t>
            </a:r>
          </a:p>
          <a:p>
            <a:pPr marL="0" indent="0" eaLnBrk="1" hangingPunct="1">
              <a:buFont typeface="Arial" panose="020B0604020202020204" pitchFamily="34" charset="0"/>
              <a:buChar char="•"/>
            </a:pPr>
            <a:r>
              <a:rPr lang="es-ES" altLang="es-MX" sz="2000" dirty="0" smtClean="0"/>
              <a:t> Galantería, cortesía, enojo, autoritarismo, desprecio.</a:t>
            </a:r>
            <a:endParaRPr lang="es-MX" altLang="es-MX" sz="2000" dirty="0" smtClean="0"/>
          </a:p>
          <a:p>
            <a:pPr marL="0" indent="0" eaLnBrk="1" hangingPunct="1">
              <a:buFont typeface="Arial" panose="020B0604020202020204" pitchFamily="34" charset="0"/>
              <a:buChar char="•"/>
            </a:pPr>
            <a:r>
              <a:rPr lang="es-ES" altLang="es-MX" sz="2000" dirty="0" smtClean="0"/>
              <a:t> Plasmar en la traducción este tipo de significado (se lee entre líneas, las diferencias culturales pueden provocar errores).</a:t>
            </a:r>
            <a:endParaRPr lang="es-MX" altLang="es-MX" sz="2000" dirty="0" smtClean="0"/>
          </a:p>
          <a:p>
            <a:pPr marL="0" indent="0" eaLnBrk="1" hangingPunct="1"/>
            <a:endParaRPr lang="es-MX" altLang="es-MX" sz="2000" dirty="0" smtClean="0"/>
          </a:p>
        </p:txBody>
      </p:sp>
    </p:spTree>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vert="horz" lIns="91440" tIns="45720" rIns="91440" bIns="45720" rtlCol="0" anchor="b">
            <a:normAutofit/>
          </a:bodyPr>
          <a:lstStyle/>
          <a:p>
            <a:r>
              <a:rPr lang="es-ES" sz="3200" dirty="0"/>
              <a:t>Ejemplo:</a:t>
            </a:r>
          </a:p>
        </p:txBody>
      </p:sp>
      <p:sp>
        <p:nvSpPr>
          <p:cNvPr id="46083" name="Marcador de contenido 2"/>
          <p:cNvSpPr>
            <a:spLocks noGrp="1"/>
          </p:cNvSpPr>
          <p:nvPr>
            <p:ph idx="1"/>
          </p:nvPr>
        </p:nvSpPr>
        <p:spPr/>
        <p:txBody>
          <a:bodyPr>
            <a:normAutofit/>
          </a:bodyPr>
          <a:lstStyle/>
          <a:p>
            <a:pPr marL="0" indent="0" eaLnBrk="1" hangingPunct="1">
              <a:buFont typeface="Arial" panose="020B0604020202020204" pitchFamily="34" charset="0"/>
              <a:buNone/>
            </a:pPr>
            <a:r>
              <a:rPr lang="es-ES" altLang="es-MX" sz="2400" dirty="0" smtClean="0"/>
              <a:t>Mañana me lo devolverá usted (</a:t>
            </a:r>
            <a:r>
              <a:rPr lang="es-ES" altLang="es-MX" sz="2400" i="1" dirty="0" smtClean="0"/>
              <a:t>cortés y formal</a:t>
            </a:r>
            <a:r>
              <a:rPr lang="es-ES" altLang="es-MX" sz="2400" dirty="0" smtClean="0"/>
              <a:t>).</a:t>
            </a:r>
            <a:endParaRPr lang="es-MX" altLang="es-MX" sz="2400" dirty="0" smtClean="0"/>
          </a:p>
          <a:p>
            <a:pPr marL="0" indent="0" eaLnBrk="1" hangingPunct="1">
              <a:buFont typeface="Arial" panose="020B0604020202020204" pitchFamily="34" charset="0"/>
              <a:buNone/>
            </a:pPr>
            <a:r>
              <a:rPr lang="en-US" altLang="es-MX" sz="2400" dirty="0" smtClean="0">
                <a:solidFill>
                  <a:schemeClr val="tx1"/>
                </a:solidFill>
              </a:rPr>
              <a:t>You will give it back to me tomorrow (</a:t>
            </a:r>
            <a:r>
              <a:rPr lang="en-US" altLang="es-MX" sz="2400" i="1" dirty="0" err="1" smtClean="0">
                <a:solidFill>
                  <a:schemeClr val="tx1"/>
                </a:solidFill>
              </a:rPr>
              <a:t>descortés</a:t>
            </a:r>
            <a:r>
              <a:rPr lang="en-US" altLang="es-MX" sz="2400" i="1" dirty="0" smtClean="0">
                <a:solidFill>
                  <a:schemeClr val="tx1"/>
                </a:solidFill>
              </a:rPr>
              <a:t> y </a:t>
            </a:r>
            <a:r>
              <a:rPr lang="en-US" altLang="es-MX" sz="2400" i="1" dirty="0" err="1" smtClean="0">
                <a:solidFill>
                  <a:schemeClr val="tx1"/>
                </a:solidFill>
              </a:rPr>
              <a:t>autoritario</a:t>
            </a:r>
            <a:r>
              <a:rPr lang="en-US" altLang="es-MX" sz="2400" dirty="0" smtClean="0">
                <a:solidFill>
                  <a:schemeClr val="tx1"/>
                </a:solidFill>
              </a:rPr>
              <a:t>). </a:t>
            </a:r>
            <a:endParaRPr lang="es-MX" altLang="es-MX" sz="2400" dirty="0" smtClean="0">
              <a:solidFill>
                <a:schemeClr val="tx1"/>
              </a:solidFill>
            </a:endParaRPr>
          </a:p>
          <a:p>
            <a:pPr marL="0" indent="0" eaLnBrk="1" hangingPunct="1">
              <a:buFont typeface="Arial" panose="020B0604020202020204" pitchFamily="34" charset="0"/>
              <a:buNone/>
            </a:pPr>
            <a:r>
              <a:rPr lang="en-US" altLang="es-MX" sz="2400" dirty="0" smtClean="0"/>
              <a:t>Could you give it back to me tomorrow? </a:t>
            </a:r>
            <a:r>
              <a:rPr lang="es-ES" altLang="es-MX" sz="2400" dirty="0" smtClean="0"/>
              <a:t>(</a:t>
            </a:r>
            <a:r>
              <a:rPr lang="es-ES" altLang="es-MX" sz="2400" i="1" dirty="0" smtClean="0"/>
              <a:t>mejor opción que imita el tono afectivo del original en español</a:t>
            </a:r>
            <a:r>
              <a:rPr lang="es-ES" altLang="es-MX" sz="2400" dirty="0" smtClean="0"/>
              <a:t>).  </a:t>
            </a:r>
            <a:endParaRPr lang="es-MX" altLang="es-MX" sz="2400" dirty="0" smtClean="0"/>
          </a:p>
          <a:p>
            <a:pPr marL="0" indent="0" eaLnBrk="1" hangingPunct="1"/>
            <a:endParaRPr lang="es-ES" altLang="es-MX" sz="2400" dirty="0" smtClean="0"/>
          </a:p>
        </p:txBody>
      </p:sp>
    </p:spTree>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93713" y="571078"/>
            <a:ext cx="8078787" cy="1201738"/>
          </a:xfrm>
        </p:spPr>
        <p:txBody>
          <a:bodyPr vert="horz" lIns="91440" tIns="45720" rIns="91440" bIns="45720" rtlCol="0" anchor="b">
            <a:normAutofit/>
          </a:bodyPr>
          <a:lstStyle/>
          <a:p>
            <a:r>
              <a:rPr lang="es-ES" sz="3200" dirty="0"/>
              <a:t>Significado asociado</a:t>
            </a:r>
            <a:endParaRPr lang="es-MX" sz="3200" dirty="0"/>
          </a:p>
        </p:txBody>
      </p:sp>
      <p:sp>
        <p:nvSpPr>
          <p:cNvPr id="48131" name="Marcador de contenido 2"/>
          <p:cNvSpPr>
            <a:spLocks noGrp="1"/>
          </p:cNvSpPr>
          <p:nvPr>
            <p:ph idx="1"/>
          </p:nvPr>
        </p:nvSpPr>
        <p:spPr>
          <a:xfrm>
            <a:off x="539750" y="1414289"/>
            <a:ext cx="8064500" cy="5399087"/>
          </a:xfrm>
        </p:spPr>
        <p:txBody>
          <a:bodyPr>
            <a:normAutofit/>
          </a:bodyPr>
          <a:lstStyle/>
          <a:p>
            <a:pPr marL="0" indent="0" eaLnBrk="1" hangingPunct="1">
              <a:lnSpc>
                <a:spcPct val="130000"/>
              </a:lnSpc>
              <a:buFont typeface="Arial" panose="020B0604020202020204" pitchFamily="34" charset="0"/>
              <a:buNone/>
            </a:pPr>
            <a:r>
              <a:rPr lang="es-ES" altLang="es-MX" sz="2000" dirty="0" smtClean="0"/>
              <a:t>Más allá del conocimiento lingüístico, existen creencias que tienen un papel muy importante en la interpretación que un lector hace de un texto: </a:t>
            </a:r>
            <a:r>
              <a:rPr lang="en-US" altLang="es-ES" sz="2000" dirty="0" smtClean="0"/>
              <a:t>“</a:t>
            </a:r>
            <a:r>
              <a:rPr lang="en-US" altLang="es-MX" sz="2000" dirty="0" smtClean="0"/>
              <a:t>That part of the overall meaning of an expression which consists of </a:t>
            </a:r>
            <a:r>
              <a:rPr lang="en-US" altLang="es-MX" sz="2000" i="1" dirty="0" smtClean="0"/>
              <a:t>stereotypical expectations</a:t>
            </a:r>
            <a:r>
              <a:rPr lang="en-US" altLang="es-MX" sz="2000" dirty="0" smtClean="0"/>
              <a:t> rightly or wrongly </a:t>
            </a:r>
            <a:r>
              <a:rPr lang="en-US" altLang="es-MX" sz="2000" i="1" dirty="0" smtClean="0"/>
              <a:t>associated with the referent</a:t>
            </a:r>
            <a:r>
              <a:rPr lang="en-US" altLang="es-MX" sz="2000" dirty="0" smtClean="0"/>
              <a:t> of the expression</a:t>
            </a:r>
            <a:r>
              <a:rPr lang="en-US" altLang="es-ES" sz="2000" dirty="0" smtClean="0"/>
              <a:t>”</a:t>
            </a:r>
            <a:r>
              <a:rPr lang="en-US" altLang="es-MX" sz="2000" dirty="0" smtClean="0"/>
              <a:t> (Hervey, p. 99).</a:t>
            </a:r>
            <a:endParaRPr lang="es-MX" altLang="es-MX" sz="2000" dirty="0" smtClean="0"/>
          </a:p>
          <a:p>
            <a:pPr marL="0" indent="0" eaLnBrk="1" hangingPunct="1">
              <a:buFont typeface="Arial" panose="020B0604020202020204" pitchFamily="34" charset="0"/>
              <a:buNone/>
            </a:pPr>
            <a:endParaRPr lang="es-ES" altLang="es-MX" sz="2000" dirty="0" smtClean="0"/>
          </a:p>
          <a:p>
            <a:pPr marL="0" indent="0" eaLnBrk="1" hangingPunct="1">
              <a:buFont typeface="Arial" panose="020B0604020202020204" pitchFamily="34" charset="0"/>
              <a:buNone/>
            </a:pPr>
            <a:endParaRPr lang="es-ES" altLang="es-MX" sz="2000" dirty="0" smtClean="0"/>
          </a:p>
          <a:p>
            <a:pPr marL="0" indent="0" eaLnBrk="1" hangingPunct="1">
              <a:buFont typeface="Arial" panose="020B0604020202020204" pitchFamily="34" charset="0"/>
              <a:buNone/>
            </a:pPr>
            <a:endParaRPr lang="es-ES" altLang="es-MX" sz="2000" dirty="0" smtClean="0"/>
          </a:p>
          <a:p>
            <a:pPr marL="0" indent="0" eaLnBrk="1" hangingPunct="1">
              <a:buFont typeface="Arial" panose="020B0604020202020204" pitchFamily="34" charset="0"/>
              <a:buNone/>
            </a:pPr>
            <a:endParaRPr lang="es-ES" altLang="es-MX" sz="2000" dirty="0" smtClean="0"/>
          </a:p>
          <a:p>
            <a:pPr marL="0" indent="0" eaLnBrk="1" hangingPunct="1"/>
            <a:endParaRPr lang="es-MX" altLang="es-MX" sz="2000" dirty="0" smtClean="0"/>
          </a:p>
        </p:txBody>
      </p:sp>
      <p:pic>
        <p:nvPicPr>
          <p:cNvPr id="4" name="Picture 2" descr="C:\Users\Maquina 26\AppData\Local\Microsoft\Windows\Temporary Internet Files\Content.IE5\AV9MQKG1\MC900397590[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580063" y="4149725"/>
            <a:ext cx="2941637" cy="2735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8133" name="CuadroTexto 4"/>
          <p:cNvSpPr txBox="1">
            <a:spLocks noChangeArrowheads="1"/>
          </p:cNvSpPr>
          <p:nvPr/>
        </p:nvSpPr>
        <p:spPr bwMode="auto">
          <a:xfrm>
            <a:off x="1116013" y="4508500"/>
            <a:ext cx="4103687" cy="1939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Light" panose="020F0302020204030204" pitchFamily="34" charset="0"/>
                <a:ea typeface="MS PGothic" panose="020B0600070205080204" pitchFamily="34" charset="-128"/>
              </a:defRPr>
            </a:lvl1pPr>
            <a:lvl2pPr marL="742950" indent="-285750">
              <a:defRPr>
                <a:solidFill>
                  <a:schemeClr val="tx1"/>
                </a:solidFill>
                <a:latin typeface="Calibri Light" panose="020F0302020204030204" pitchFamily="34" charset="0"/>
                <a:ea typeface="MS PGothic" panose="020B0600070205080204" pitchFamily="34" charset="-128"/>
              </a:defRPr>
            </a:lvl2pPr>
            <a:lvl3pPr marL="1143000" indent="-228600">
              <a:defRPr>
                <a:solidFill>
                  <a:schemeClr val="tx1"/>
                </a:solidFill>
                <a:latin typeface="Calibri Light" panose="020F0302020204030204" pitchFamily="34" charset="0"/>
                <a:ea typeface="MS PGothic" panose="020B0600070205080204" pitchFamily="34" charset="-128"/>
              </a:defRPr>
            </a:lvl3pPr>
            <a:lvl4pPr marL="1600200" indent="-228600">
              <a:defRPr>
                <a:solidFill>
                  <a:schemeClr val="tx1"/>
                </a:solidFill>
                <a:latin typeface="Calibri Light" panose="020F0302020204030204" pitchFamily="34" charset="0"/>
                <a:ea typeface="MS PGothic" panose="020B0600070205080204" pitchFamily="34" charset="-128"/>
              </a:defRPr>
            </a:lvl4pPr>
            <a:lvl5pPr marL="2057400" indent="-228600">
              <a:defRPr>
                <a:solidFill>
                  <a:schemeClr val="tx1"/>
                </a:solidFill>
                <a:latin typeface="Calibri Light" panose="020F03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Light" panose="020F03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Light" panose="020F03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Light" panose="020F03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Light" panose="020F0302020204030204" pitchFamily="34" charset="0"/>
                <a:ea typeface="MS PGothic" panose="020B0600070205080204" pitchFamily="34" charset="-128"/>
              </a:defRPr>
            </a:lvl9pPr>
          </a:lstStyle>
          <a:p>
            <a:pPr eaLnBrk="1" hangingPunct="1"/>
            <a:r>
              <a:rPr lang="es-MX" altLang="es-MX" sz="2000"/>
              <a:t>Por ejemplo, s</a:t>
            </a:r>
            <a:r>
              <a:rPr lang="es-ES" altLang="es-MX" sz="2000"/>
              <a:t>i en un texto se establece que uno de los personajes es un </a:t>
            </a:r>
            <a:r>
              <a:rPr lang="es-ES" altLang="es-ES" sz="2000"/>
              <a:t>“</a:t>
            </a:r>
            <a:r>
              <a:rPr lang="es-ES" altLang="es-MX" sz="2000"/>
              <a:t>hombre africano</a:t>
            </a:r>
            <a:r>
              <a:rPr lang="es-ES" altLang="es-ES" sz="2000"/>
              <a:t>”</a:t>
            </a:r>
            <a:r>
              <a:rPr lang="es-ES" altLang="es-MX" sz="2000"/>
              <a:t>, a la mente de la mayoría de los mexicanos vendrá la imagen de un hombre negro. </a:t>
            </a: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Marcador de contenido 2"/>
          <p:cNvSpPr>
            <a:spLocks noGrp="1"/>
          </p:cNvSpPr>
          <p:nvPr>
            <p:ph idx="4294967295"/>
          </p:nvPr>
        </p:nvSpPr>
        <p:spPr>
          <a:xfrm>
            <a:off x="1403648" y="188640"/>
            <a:ext cx="6552728" cy="6381750"/>
          </a:xfrm>
        </p:spPr>
        <p:txBody>
          <a:bodyPr>
            <a:normAutofit/>
          </a:bodyPr>
          <a:lstStyle/>
          <a:p>
            <a:pPr marL="0" indent="0" algn="ctr" eaLnBrk="1" hangingPunct="1">
              <a:lnSpc>
                <a:spcPct val="140000"/>
              </a:lnSpc>
              <a:buFont typeface="Arial" panose="020B0604020202020204" pitchFamily="34" charset="0"/>
              <a:buNone/>
            </a:pPr>
            <a:r>
              <a:rPr lang="es-ES" altLang="es-MX" sz="2000" dirty="0" smtClean="0"/>
              <a:t>El ejemplo anterior ratifica lo que D.A. </a:t>
            </a:r>
            <a:r>
              <a:rPr lang="es-ES" altLang="es-MX" sz="2000" dirty="0" err="1" smtClean="0"/>
              <a:t>Cruse</a:t>
            </a:r>
            <a:r>
              <a:rPr lang="es-ES" altLang="es-MX" sz="2000" dirty="0" smtClean="0"/>
              <a:t> dice respecto a este concepto: </a:t>
            </a:r>
            <a:r>
              <a:rPr lang="es-ES" altLang="es-ES" sz="2000" dirty="0" smtClean="0"/>
              <a:t>“</a:t>
            </a:r>
            <a:r>
              <a:rPr lang="es-ES" altLang="es-MX" sz="2000" dirty="0" smtClean="0"/>
              <a:t>Particular </a:t>
            </a:r>
            <a:r>
              <a:rPr lang="es-ES" altLang="es-MX" sz="2000" dirty="0" err="1" smtClean="0"/>
              <a:t>presuppositions</a:t>
            </a:r>
            <a:r>
              <a:rPr lang="es-ES" altLang="es-MX" sz="2000" dirty="0" smtClean="0"/>
              <a:t> can be </a:t>
            </a:r>
            <a:r>
              <a:rPr lang="es-ES" altLang="es-MX" sz="2000" dirty="0" err="1" smtClean="0"/>
              <a:t>regularly</a:t>
            </a:r>
            <a:r>
              <a:rPr lang="es-ES" altLang="es-MX" sz="2000" dirty="0" smtClean="0"/>
              <a:t> and </a:t>
            </a:r>
            <a:r>
              <a:rPr lang="es-ES" altLang="es-MX" sz="2000" dirty="0" err="1" smtClean="0"/>
              <a:t>characteristically</a:t>
            </a:r>
            <a:r>
              <a:rPr lang="es-ES" altLang="es-MX" sz="2000" dirty="0" smtClean="0"/>
              <a:t> </a:t>
            </a:r>
            <a:r>
              <a:rPr lang="es-ES" altLang="es-MX" sz="2000" dirty="0" err="1" smtClean="0"/>
              <a:t>associated</a:t>
            </a:r>
            <a:r>
              <a:rPr lang="es-ES" altLang="es-MX" sz="2000" dirty="0" smtClean="0"/>
              <a:t> </a:t>
            </a:r>
            <a:r>
              <a:rPr lang="es-ES" altLang="es-MX" sz="2000" dirty="0" err="1" smtClean="0"/>
              <a:t>with</a:t>
            </a:r>
            <a:r>
              <a:rPr lang="es-ES" altLang="es-MX" sz="2000" dirty="0" smtClean="0"/>
              <a:t> </a:t>
            </a:r>
            <a:r>
              <a:rPr lang="es-ES" altLang="es-MX" sz="2000" dirty="0" err="1" smtClean="0"/>
              <a:t>specific</a:t>
            </a:r>
            <a:r>
              <a:rPr lang="es-ES" altLang="es-MX" sz="2000" dirty="0" smtClean="0"/>
              <a:t> lexical </a:t>
            </a:r>
            <a:r>
              <a:rPr lang="es-ES" altLang="es-MX" sz="2000" dirty="0" err="1" smtClean="0"/>
              <a:t>items</a:t>
            </a:r>
            <a:r>
              <a:rPr lang="es-ES" altLang="es-ES" sz="2000" dirty="0" smtClean="0"/>
              <a:t>”</a:t>
            </a:r>
            <a:r>
              <a:rPr lang="es-ES" altLang="es-MX" sz="2000" dirty="0" smtClean="0"/>
              <a:t> (</a:t>
            </a:r>
            <a:r>
              <a:rPr lang="en-US" altLang="es-MX" sz="2000" dirty="0" smtClean="0"/>
              <a:t>Cruse, </a:t>
            </a:r>
            <a:r>
              <a:rPr lang="en-GB" altLang="es-MX" sz="2000" dirty="0" smtClean="0"/>
              <a:t>p. 110).</a:t>
            </a:r>
          </a:p>
          <a:p>
            <a:pPr marL="0" indent="0" algn="ctr" eaLnBrk="1" hangingPunct="1">
              <a:lnSpc>
                <a:spcPct val="140000"/>
              </a:lnSpc>
              <a:buFont typeface="Arial" panose="020B0604020202020204" pitchFamily="34" charset="0"/>
              <a:buNone/>
            </a:pPr>
            <a:endParaRPr lang="es-ES_tradnl" altLang="es-MX" sz="2000" dirty="0" smtClean="0"/>
          </a:p>
          <a:p>
            <a:pPr marL="0" indent="0" algn="ctr" eaLnBrk="1" hangingPunct="1">
              <a:lnSpc>
                <a:spcPct val="140000"/>
              </a:lnSpc>
              <a:buFont typeface="Arial" panose="020B0604020202020204" pitchFamily="34" charset="0"/>
              <a:buNone/>
            </a:pPr>
            <a:r>
              <a:rPr lang="es-ES" altLang="es-MX" sz="2000" dirty="0" smtClean="0"/>
              <a:t>Las asociaciones son propias de cada cultura, e incluyen fechas (16 de septiembre para los mexicanos, 4 de julio para los estadounidenses), actividades (golf como deporte propio de las clases privilegiadas en casi todas las culturas), etcétera.</a:t>
            </a:r>
          </a:p>
          <a:p>
            <a:pPr marL="0" indent="0" eaLnBrk="1" hangingPunct="1">
              <a:lnSpc>
                <a:spcPct val="140000"/>
              </a:lnSpc>
              <a:buFont typeface="Arial" panose="020B0604020202020204" pitchFamily="34" charset="0"/>
              <a:buNone/>
            </a:pPr>
            <a:endParaRPr lang="es-MX" altLang="es-MX" sz="2000" dirty="0" smtClean="0"/>
          </a:p>
        </p:txBody>
      </p:sp>
      <p:pic>
        <p:nvPicPr>
          <p:cNvPr id="50179" name="Picture 2" descr="C:\Users\Maquina 26\AppData\Local\Microsoft\Windows\Temporary Internet Files\Content.IE5\K5X7Q9ZI\MC900015854[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44463" y="2230438"/>
            <a:ext cx="1547812" cy="1247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0180" name="Picture 3" descr="C:\Users\Maquina 26\AppData\Local\Microsoft\Windows\Temporary Internet Files\Content.IE5\OK72R890\MC900174377[1].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524750" y="2270125"/>
            <a:ext cx="1443038" cy="1158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Marcador de contenido 2"/>
          <p:cNvSpPr>
            <a:spLocks noGrp="1"/>
          </p:cNvSpPr>
          <p:nvPr>
            <p:ph idx="4294967295"/>
          </p:nvPr>
        </p:nvSpPr>
        <p:spPr>
          <a:xfrm>
            <a:off x="1042416" y="260648"/>
            <a:ext cx="6625928" cy="4608512"/>
          </a:xfrm>
        </p:spPr>
        <p:txBody>
          <a:bodyPr>
            <a:normAutofit/>
          </a:bodyPr>
          <a:lstStyle/>
          <a:p>
            <a:pPr marL="0" indent="0" eaLnBrk="1" hangingPunct="1">
              <a:lnSpc>
                <a:spcPct val="130000"/>
              </a:lnSpc>
              <a:buFont typeface="Arial" panose="020B0604020202020204" pitchFamily="34" charset="0"/>
              <a:buNone/>
            </a:pPr>
            <a:r>
              <a:rPr lang="es-ES" altLang="es-MX" sz="2000" dirty="0" smtClean="0"/>
              <a:t>Se pueden encontrar oraciones sintácticamente iguales en las que las creencias influyen en la interpretación:</a:t>
            </a:r>
          </a:p>
          <a:p>
            <a:pPr marL="0" indent="0" eaLnBrk="1" hangingPunct="1">
              <a:lnSpc>
                <a:spcPct val="130000"/>
              </a:lnSpc>
              <a:buFont typeface="Arial" panose="020B0604020202020204" pitchFamily="34" charset="0"/>
              <a:buNone/>
            </a:pPr>
            <a:endParaRPr lang="es-MX" altLang="es-MX" sz="2000" dirty="0" smtClean="0"/>
          </a:p>
          <a:p>
            <a:pPr marL="0" indent="0" eaLnBrk="1" hangingPunct="1">
              <a:lnSpc>
                <a:spcPct val="130000"/>
              </a:lnSpc>
              <a:buFont typeface="Arial" panose="020B0604020202020204" pitchFamily="34" charset="0"/>
              <a:buNone/>
            </a:pPr>
            <a:r>
              <a:rPr lang="es-ES" altLang="es-MX" sz="2000" b="1" dirty="0" smtClean="0">
                <a:solidFill>
                  <a:srgbClr val="FF8000"/>
                </a:solidFill>
              </a:rPr>
              <a:t>El político le habló al actor de su fraude descubierto. </a:t>
            </a:r>
            <a:endParaRPr lang="es-MX" altLang="es-MX" sz="2000" b="1" dirty="0" smtClean="0">
              <a:solidFill>
                <a:srgbClr val="FF8000"/>
              </a:solidFill>
            </a:endParaRPr>
          </a:p>
          <a:p>
            <a:pPr marL="0" indent="0" eaLnBrk="1" hangingPunct="1">
              <a:lnSpc>
                <a:spcPct val="130000"/>
              </a:lnSpc>
              <a:buFont typeface="Arial" panose="020B0604020202020204" pitchFamily="34" charset="0"/>
              <a:buNone/>
            </a:pPr>
            <a:r>
              <a:rPr lang="es-ES" altLang="es-MX" sz="2000" b="1" dirty="0" smtClean="0">
                <a:solidFill>
                  <a:srgbClr val="0000FF"/>
                </a:solidFill>
              </a:rPr>
              <a:t>El político le habló al actor de su gran actuación.</a:t>
            </a:r>
            <a:endParaRPr lang="es-MX" altLang="es-MX" sz="2000" b="1" dirty="0" smtClean="0">
              <a:solidFill>
                <a:srgbClr val="0000FF"/>
              </a:solidFill>
            </a:endParaRPr>
          </a:p>
          <a:p>
            <a:pPr marL="0" indent="0" eaLnBrk="1" hangingPunct="1">
              <a:lnSpc>
                <a:spcPct val="130000"/>
              </a:lnSpc>
              <a:buFont typeface="Arial" panose="020B0604020202020204" pitchFamily="34" charset="0"/>
              <a:buNone/>
            </a:pPr>
            <a:endParaRPr lang="es-MX" altLang="es-MX" sz="2000" dirty="0" smtClean="0"/>
          </a:p>
          <a:p>
            <a:pPr marL="0" indent="0" eaLnBrk="1" hangingPunct="1">
              <a:lnSpc>
                <a:spcPct val="130000"/>
              </a:lnSpc>
            </a:pPr>
            <a:endParaRPr lang="es-MX" altLang="es-MX" sz="2000" dirty="0" smtClean="0"/>
          </a:p>
        </p:txBody>
      </p:sp>
      <p:pic>
        <p:nvPicPr>
          <p:cNvPr id="52227" name="Imagen 3" descr="arnie4_1891863c.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rot="-537572">
            <a:off x="763588" y="4197016"/>
            <a:ext cx="3563937" cy="2222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2228" name="Imagen 4" descr="arnold-schwarzenegger-in-terminator-2-by-ronald-grant-archive1.jp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rot="781008">
            <a:off x="5126038" y="4018083"/>
            <a:ext cx="3556000" cy="213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93713" y="499641"/>
            <a:ext cx="8078787" cy="1273175"/>
          </a:xfrm>
        </p:spPr>
        <p:txBody>
          <a:bodyPr vert="horz" lIns="91440" tIns="45720" rIns="91440" bIns="45720" rtlCol="0" anchor="b">
            <a:normAutofit/>
          </a:bodyPr>
          <a:lstStyle/>
          <a:p>
            <a:r>
              <a:rPr lang="es-ES" sz="3200" dirty="0"/>
              <a:t>Significado alusivo</a:t>
            </a:r>
            <a:endParaRPr lang="es-MX" sz="3200" dirty="0"/>
          </a:p>
        </p:txBody>
      </p:sp>
      <p:sp>
        <p:nvSpPr>
          <p:cNvPr id="54275" name="Marcador de contenido 2"/>
          <p:cNvSpPr>
            <a:spLocks noGrp="1"/>
          </p:cNvSpPr>
          <p:nvPr>
            <p:ph idx="1"/>
          </p:nvPr>
        </p:nvSpPr>
        <p:spPr>
          <a:xfrm>
            <a:off x="506413" y="1412875"/>
            <a:ext cx="8066087" cy="2304157"/>
          </a:xfrm>
        </p:spPr>
        <p:txBody>
          <a:bodyPr>
            <a:normAutofit/>
          </a:bodyPr>
          <a:lstStyle/>
          <a:p>
            <a:pPr marL="0" indent="0" eaLnBrk="1" hangingPunct="1">
              <a:lnSpc>
                <a:spcPct val="130000"/>
              </a:lnSpc>
              <a:buFont typeface="Arial" panose="020B0604020202020204" pitchFamily="34" charset="0"/>
              <a:buNone/>
            </a:pPr>
            <a:r>
              <a:rPr lang="es-ES" altLang="es-MX" sz="2000" dirty="0" smtClean="0"/>
              <a:t>Se considera como alusivo el significado que se atribuye a una palabra o expresión porque su construcción recuerda a otra. </a:t>
            </a:r>
          </a:p>
        </p:txBody>
      </p:sp>
      <p:pic>
        <p:nvPicPr>
          <p:cNvPr id="54276" name="Imagen 3" descr="too-many-cooks.jp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19100" y="3284538"/>
            <a:ext cx="4152900" cy="3376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4277" name="CuadroTexto 4"/>
          <p:cNvSpPr txBox="1">
            <a:spLocks noChangeArrowheads="1"/>
          </p:cNvSpPr>
          <p:nvPr/>
        </p:nvSpPr>
        <p:spPr bwMode="auto">
          <a:xfrm>
            <a:off x="4643189" y="3573016"/>
            <a:ext cx="4105275" cy="2893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Light" panose="020F0302020204030204" pitchFamily="34" charset="0"/>
                <a:ea typeface="MS PGothic" panose="020B0600070205080204" pitchFamily="34" charset="-128"/>
              </a:defRPr>
            </a:lvl1pPr>
            <a:lvl2pPr marL="742950" indent="-285750">
              <a:defRPr>
                <a:solidFill>
                  <a:schemeClr val="tx1"/>
                </a:solidFill>
                <a:latin typeface="Calibri Light" panose="020F0302020204030204" pitchFamily="34" charset="0"/>
                <a:ea typeface="MS PGothic" panose="020B0600070205080204" pitchFamily="34" charset="-128"/>
              </a:defRPr>
            </a:lvl2pPr>
            <a:lvl3pPr marL="1143000" indent="-228600">
              <a:defRPr>
                <a:solidFill>
                  <a:schemeClr val="tx1"/>
                </a:solidFill>
                <a:latin typeface="Calibri Light" panose="020F0302020204030204" pitchFamily="34" charset="0"/>
                <a:ea typeface="MS PGothic" panose="020B0600070205080204" pitchFamily="34" charset="-128"/>
              </a:defRPr>
            </a:lvl3pPr>
            <a:lvl4pPr marL="1600200" indent="-228600">
              <a:defRPr>
                <a:solidFill>
                  <a:schemeClr val="tx1"/>
                </a:solidFill>
                <a:latin typeface="Calibri Light" panose="020F0302020204030204" pitchFamily="34" charset="0"/>
                <a:ea typeface="MS PGothic" panose="020B0600070205080204" pitchFamily="34" charset="-128"/>
              </a:defRPr>
            </a:lvl4pPr>
            <a:lvl5pPr marL="2057400" indent="-228600">
              <a:defRPr>
                <a:solidFill>
                  <a:schemeClr val="tx1"/>
                </a:solidFill>
                <a:latin typeface="Calibri Light" panose="020F03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Light" panose="020F03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Light" panose="020F03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Light" panose="020F03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Light" panose="020F0302020204030204" pitchFamily="34" charset="0"/>
                <a:ea typeface="MS PGothic" panose="020B0600070205080204" pitchFamily="34" charset="-128"/>
              </a:defRPr>
            </a:lvl9pPr>
          </a:lstStyle>
          <a:p>
            <a:pPr eaLnBrk="1" hangingPunct="1">
              <a:lnSpc>
                <a:spcPct val="130000"/>
              </a:lnSpc>
            </a:pPr>
            <a:r>
              <a:rPr lang="en-US" altLang="es-MX" sz="2000" dirty="0">
                <a:solidFill>
                  <a:schemeClr val="tx2"/>
                </a:solidFill>
                <a:latin typeface="+mn-lt"/>
                <a:ea typeface="+mn-ea"/>
              </a:rPr>
              <a:t>La </a:t>
            </a:r>
            <a:r>
              <a:rPr lang="en-US" altLang="es-MX" sz="2000" dirty="0" err="1" smtClean="0">
                <a:solidFill>
                  <a:schemeClr val="tx2"/>
                </a:solidFill>
                <a:latin typeface="+mn-lt"/>
                <a:ea typeface="+mn-ea"/>
              </a:rPr>
              <a:t>frase</a:t>
            </a:r>
            <a:r>
              <a:rPr lang="en-US" altLang="es-MX" sz="2000" dirty="0" smtClean="0">
                <a:solidFill>
                  <a:schemeClr val="tx2"/>
                </a:solidFill>
                <a:latin typeface="+mn-lt"/>
                <a:ea typeface="+mn-ea"/>
              </a:rPr>
              <a:t>: </a:t>
            </a:r>
            <a:r>
              <a:rPr lang="en-US" altLang="es-ES" sz="2000" dirty="0">
                <a:solidFill>
                  <a:schemeClr val="tx2"/>
                </a:solidFill>
                <a:latin typeface="+mn-lt"/>
                <a:ea typeface="+mn-ea"/>
              </a:rPr>
              <a:t>“</a:t>
            </a:r>
            <a:r>
              <a:rPr lang="en-US" altLang="es-MX" sz="2000" dirty="0">
                <a:solidFill>
                  <a:schemeClr val="tx2"/>
                </a:solidFill>
                <a:latin typeface="+mn-lt"/>
                <a:ea typeface="+mn-ea"/>
              </a:rPr>
              <a:t>There are rather a lot of cooks involved</a:t>
            </a:r>
            <a:r>
              <a:rPr lang="en-US" altLang="es-ES" sz="2000" dirty="0" smtClean="0">
                <a:solidFill>
                  <a:schemeClr val="tx2"/>
                </a:solidFill>
                <a:latin typeface="+mn-lt"/>
                <a:ea typeface="+mn-ea"/>
              </a:rPr>
              <a:t>”,</a:t>
            </a:r>
            <a:r>
              <a:rPr lang="en-US" altLang="es-MX" sz="2000" dirty="0" smtClean="0">
                <a:solidFill>
                  <a:schemeClr val="tx2"/>
                </a:solidFill>
                <a:latin typeface="+mn-lt"/>
                <a:ea typeface="+mn-ea"/>
              </a:rPr>
              <a:t> </a:t>
            </a:r>
            <a:r>
              <a:rPr lang="en-US" altLang="es-MX" sz="2000" dirty="0" err="1">
                <a:solidFill>
                  <a:schemeClr val="tx2"/>
                </a:solidFill>
                <a:latin typeface="+mn-lt"/>
                <a:ea typeface="+mn-ea"/>
              </a:rPr>
              <a:t>hace</a:t>
            </a:r>
            <a:r>
              <a:rPr lang="en-US" altLang="es-MX" sz="2000" dirty="0">
                <a:solidFill>
                  <a:schemeClr val="tx2"/>
                </a:solidFill>
                <a:latin typeface="+mn-lt"/>
                <a:ea typeface="+mn-ea"/>
              </a:rPr>
              <a:t> </a:t>
            </a:r>
            <a:r>
              <a:rPr lang="en-US" altLang="es-MX" sz="2000" dirty="0" err="1">
                <a:solidFill>
                  <a:schemeClr val="tx2"/>
                </a:solidFill>
                <a:latin typeface="+mn-lt"/>
                <a:ea typeface="+mn-ea"/>
              </a:rPr>
              <a:t>referencia</a:t>
            </a:r>
            <a:r>
              <a:rPr lang="en-US" altLang="es-MX" sz="2000" dirty="0">
                <a:solidFill>
                  <a:schemeClr val="tx2"/>
                </a:solidFill>
                <a:latin typeface="+mn-lt"/>
                <a:ea typeface="+mn-ea"/>
              </a:rPr>
              <a:t> al </a:t>
            </a:r>
            <a:r>
              <a:rPr lang="en-US" altLang="es-MX" sz="2000" dirty="0" err="1">
                <a:solidFill>
                  <a:schemeClr val="tx2"/>
                </a:solidFill>
                <a:latin typeface="+mn-lt"/>
                <a:ea typeface="+mn-ea"/>
              </a:rPr>
              <a:t>proverbio</a:t>
            </a:r>
            <a:r>
              <a:rPr lang="en-US" altLang="es-MX" sz="2000" dirty="0">
                <a:solidFill>
                  <a:schemeClr val="tx2"/>
                </a:solidFill>
                <a:latin typeface="+mn-lt"/>
                <a:ea typeface="+mn-ea"/>
              </a:rPr>
              <a:t> </a:t>
            </a:r>
            <a:r>
              <a:rPr lang="en-US" altLang="es-MX" sz="2000" i="1" dirty="0">
                <a:solidFill>
                  <a:schemeClr val="tx2"/>
                </a:solidFill>
                <a:latin typeface="+mn-lt"/>
                <a:ea typeface="+mn-ea"/>
              </a:rPr>
              <a:t>Too many cooks spoil the broth</a:t>
            </a:r>
            <a:r>
              <a:rPr lang="en-US" altLang="es-MX" sz="2000" dirty="0">
                <a:solidFill>
                  <a:schemeClr val="tx2"/>
                </a:solidFill>
                <a:latin typeface="+mn-lt"/>
                <a:ea typeface="+mn-ea"/>
              </a:rPr>
              <a:t>. </a:t>
            </a:r>
            <a:r>
              <a:rPr lang="es-ES" altLang="es-MX" sz="2000" dirty="0">
                <a:solidFill>
                  <a:schemeClr val="tx2"/>
                </a:solidFill>
                <a:latin typeface="+mn-lt"/>
                <a:ea typeface="+mn-ea"/>
              </a:rPr>
              <a:t>Con ello la oración indica que hay demasiadas personas involucradas en el proyecto y eso lo puede perjudicar. </a:t>
            </a:r>
            <a:endParaRPr lang="es-MX" altLang="es-MX" sz="2000" dirty="0">
              <a:solidFill>
                <a:schemeClr val="tx2"/>
              </a:solidFill>
              <a:latin typeface="+mn-lt"/>
              <a:ea typeface="+mn-ea"/>
            </a:endParaRPr>
          </a:p>
        </p:txBody>
      </p:sp>
    </p:spTree>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93713" y="644104"/>
            <a:ext cx="8078787" cy="1128712"/>
          </a:xfrm>
        </p:spPr>
        <p:txBody>
          <a:bodyPr vert="horz" lIns="91440" tIns="45720" rIns="91440" bIns="45720" rtlCol="0" anchor="b">
            <a:normAutofit/>
          </a:bodyPr>
          <a:lstStyle/>
          <a:p>
            <a:r>
              <a:rPr lang="es-MX" sz="3200" dirty="0"/>
              <a:t>Por ejemplo:</a:t>
            </a:r>
          </a:p>
        </p:txBody>
      </p:sp>
      <p:pic>
        <p:nvPicPr>
          <p:cNvPr id="56323" name="Picture 2" descr="Marvin?date=20070906"/>
          <p:cNvPicPr>
            <a:picLocks noChangeAspect="1" noChangeArrowheads="1"/>
          </p:cNvPicPr>
          <p:nvPr/>
        </p:nvPicPr>
        <p:blipFill>
          <a:blip r:embed="rId3">
            <a:lum contrast="36000"/>
            <a:extLst>
              <a:ext uri="{28A0092B-C50C-407E-A947-70E740481C1C}">
                <a14:useLocalDpi xmlns:a14="http://schemas.microsoft.com/office/drawing/2010/main" val="0"/>
              </a:ext>
            </a:extLst>
          </a:blip>
          <a:srcRect/>
          <a:stretch>
            <a:fillRect/>
          </a:stretch>
        </p:blipFill>
        <p:spPr bwMode="auto">
          <a:xfrm>
            <a:off x="179388" y="2348458"/>
            <a:ext cx="8907462" cy="2952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ES" dirty="0" smtClean="0"/>
              <a:t>Justificación académica </a:t>
            </a:r>
            <a:r>
              <a:rPr lang="es-ES" dirty="0"/>
              <a:t>d</a:t>
            </a:r>
            <a:r>
              <a:rPr lang="es-ES" dirty="0" smtClean="0"/>
              <a:t>el presente material</a:t>
            </a:r>
            <a:endParaRPr lang="es-ES" dirty="0"/>
          </a:p>
        </p:txBody>
      </p:sp>
      <p:sp>
        <p:nvSpPr>
          <p:cNvPr id="3" name="Marcador de contenido 2"/>
          <p:cNvSpPr>
            <a:spLocks noGrp="1"/>
          </p:cNvSpPr>
          <p:nvPr>
            <p:ph idx="1"/>
          </p:nvPr>
        </p:nvSpPr>
        <p:spPr/>
        <p:txBody>
          <a:bodyPr>
            <a:normAutofit/>
          </a:bodyPr>
          <a:lstStyle/>
          <a:p>
            <a:pPr marL="0" indent="0">
              <a:buNone/>
            </a:pPr>
            <a:r>
              <a:rPr lang="es-ES" sz="2000" dirty="0"/>
              <a:t>La finalidad </a:t>
            </a:r>
            <a:r>
              <a:rPr lang="es-ES" sz="2000" dirty="0" smtClean="0"/>
              <a:t>de ahondar en el estudio de los diversos aspectos de un texto es </a:t>
            </a:r>
            <a:r>
              <a:rPr lang="es-ES" sz="2000" dirty="0"/>
              <a:t>una sola: mejorar la traducción como producto, para que los textos </a:t>
            </a:r>
            <a:r>
              <a:rPr lang="es-ES" sz="2000" dirty="0" smtClean="0"/>
              <a:t>traducidos </a:t>
            </a:r>
            <a:r>
              <a:rPr lang="es-ES" sz="2000" dirty="0"/>
              <a:t>conlleven con la mayor fidelidad posible el contenido de los </a:t>
            </a:r>
            <a:r>
              <a:rPr lang="es-ES" sz="2000" dirty="0" smtClean="0"/>
              <a:t>originales. Se espera que con la recopilación de materiales como el que aquí se presenta se brinden </a:t>
            </a:r>
            <a:r>
              <a:rPr lang="es-ES" sz="2000" dirty="0" smtClean="0"/>
              <a:t>herramientas docentes </a:t>
            </a:r>
            <a:r>
              <a:rPr lang="es-ES" sz="2000" dirty="0" smtClean="0"/>
              <a:t>para </a:t>
            </a:r>
            <a:r>
              <a:rPr lang="es-ES" sz="2000" dirty="0"/>
              <a:t>agilizar la traducción como proceso al ayudar a </a:t>
            </a:r>
            <a:r>
              <a:rPr lang="es-ES" sz="2000" dirty="0" smtClean="0"/>
              <a:t>los traductores </a:t>
            </a:r>
            <a:r>
              <a:rPr lang="es-ES" sz="2000" dirty="0" smtClean="0"/>
              <a:t>en formaci</a:t>
            </a:r>
            <a:r>
              <a:rPr lang="es-ES" sz="2000" dirty="0" smtClean="0"/>
              <a:t>ón </a:t>
            </a:r>
            <a:r>
              <a:rPr lang="es-ES" sz="2000" dirty="0" smtClean="0"/>
              <a:t>en </a:t>
            </a:r>
            <a:r>
              <a:rPr lang="es-ES" sz="2000" dirty="0"/>
              <a:t>la toma de </a:t>
            </a:r>
            <a:r>
              <a:rPr lang="es-ES" sz="2000" dirty="0" smtClean="0"/>
              <a:t>decisiones sobre </a:t>
            </a:r>
            <a:r>
              <a:rPr lang="es-ES" sz="2000" dirty="0"/>
              <a:t>lo que debe contener el texto </a:t>
            </a:r>
            <a:r>
              <a:rPr lang="es-ES" sz="2000" dirty="0" smtClean="0"/>
              <a:t>traducido</a:t>
            </a:r>
            <a:r>
              <a:rPr lang="es-ES_tradnl" sz="2000" dirty="0" smtClean="0"/>
              <a:t> de acuerdo a las características del mismo</a:t>
            </a:r>
            <a:r>
              <a:rPr lang="en-US" sz="2000" dirty="0" smtClean="0"/>
              <a:t>; </a:t>
            </a:r>
            <a:r>
              <a:rPr lang="es-ES" sz="2000" dirty="0" smtClean="0"/>
              <a:t>más aún tratándose de textos literarios.</a:t>
            </a:r>
            <a:endParaRPr lang="es-ES" sz="2000" dirty="0"/>
          </a:p>
        </p:txBody>
      </p:sp>
    </p:spTree>
    <p:extLst>
      <p:ext uri="{BB962C8B-B14F-4D97-AF65-F5344CB8AC3E}">
        <p14:creationId xmlns:p14="http://schemas.microsoft.com/office/powerpoint/2010/main" val="3936248761"/>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txBox="1">
            <a:spLocks/>
          </p:cNvSpPr>
          <p:nvPr/>
        </p:nvSpPr>
        <p:spPr>
          <a:xfrm>
            <a:off x="506413" y="764704"/>
            <a:ext cx="8314059" cy="5832648"/>
          </a:xfrm>
          <a:prstGeom prst="rect">
            <a:avLst/>
          </a:prstGeom>
        </p:spPr>
        <p:txBody>
          <a:bodyPr>
            <a:normAutofit/>
          </a:bodyPr>
          <a:lstStyle>
            <a:lvl1pPr marL="306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800" kern="1200">
                <a:solidFill>
                  <a:schemeClr val="tx2"/>
                </a:solidFill>
                <a:latin typeface="+mn-lt"/>
                <a:ea typeface="+mn-ea"/>
                <a:cs typeface="+mn-cs"/>
              </a:defRPr>
            </a:lvl1pPr>
            <a:lvl2pPr marL="630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600" kern="1200">
                <a:solidFill>
                  <a:schemeClr val="tx2"/>
                </a:solidFill>
                <a:latin typeface="+mn-lt"/>
                <a:ea typeface="+mn-ea"/>
                <a:cs typeface="+mn-cs"/>
              </a:defRPr>
            </a:lvl2pPr>
            <a:lvl3pPr marL="900000" indent="-270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400" kern="1200">
                <a:solidFill>
                  <a:schemeClr val="tx2"/>
                </a:solidFill>
                <a:latin typeface="+mn-lt"/>
                <a:ea typeface="+mn-ea"/>
                <a:cs typeface="+mn-cs"/>
              </a:defRPr>
            </a:lvl3pPr>
            <a:lvl4pPr marL="124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4pPr>
            <a:lvl5pPr marL="160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5pPr>
            <a:lvl6pPr marL="19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6pPr>
            <a:lvl7pPr marL="22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7pPr>
            <a:lvl8pPr marL="25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8pPr>
            <a:lvl9pPr marL="28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9pPr>
          </a:lstStyle>
          <a:p>
            <a:pPr marL="0" indent="0" fontAlgn="auto">
              <a:lnSpc>
                <a:spcPct val="130000"/>
              </a:lnSpc>
              <a:buFont typeface="Arial" panose="020B0604020202020204" pitchFamily="34" charset="0"/>
              <a:buNone/>
            </a:pPr>
            <a:r>
              <a:rPr lang="es-ES" altLang="es-MX" sz="2400" dirty="0" smtClean="0"/>
              <a:t>En la literatura es frecuente encontrar alusiones, mismas que los autores plasman con la intención de que sus lectores las reconozcan, pues son parte del significado de la frase o elemento:</a:t>
            </a:r>
          </a:p>
          <a:p>
            <a:pPr marL="0" indent="0" fontAlgn="auto">
              <a:lnSpc>
                <a:spcPct val="130000"/>
              </a:lnSpc>
              <a:buFont typeface="Arial" panose="020B0604020202020204" pitchFamily="34" charset="0"/>
              <a:buNone/>
            </a:pPr>
            <a:r>
              <a:rPr lang="es-ES" altLang="es-MX" sz="2000" dirty="0" err="1" smtClean="0"/>
              <a:t>For</a:t>
            </a:r>
            <a:r>
              <a:rPr lang="es-ES" altLang="es-MX" sz="2000" dirty="0" smtClean="0"/>
              <a:t> </a:t>
            </a:r>
            <a:r>
              <a:rPr lang="es-ES" altLang="es-MX" sz="2000" dirty="0" err="1" smtClean="0"/>
              <a:t>it</a:t>
            </a:r>
            <a:r>
              <a:rPr lang="es-ES" altLang="es-MX" sz="2000" dirty="0" smtClean="0"/>
              <a:t> </a:t>
            </a:r>
            <a:r>
              <a:rPr lang="es-ES" altLang="es-MX" sz="2000" dirty="0" err="1" smtClean="0"/>
              <a:t>seemed</a:t>
            </a:r>
            <a:r>
              <a:rPr lang="es-ES" altLang="es-MX" sz="2000" dirty="0" smtClean="0"/>
              <a:t> </a:t>
            </a:r>
            <a:r>
              <a:rPr lang="es-ES" altLang="es-MX" sz="2000" dirty="0" err="1" smtClean="0"/>
              <a:t>that</a:t>
            </a:r>
            <a:r>
              <a:rPr lang="es-ES" altLang="es-MX" sz="2000" dirty="0" smtClean="0"/>
              <a:t> </a:t>
            </a:r>
            <a:r>
              <a:rPr lang="es-ES" altLang="es-MX" sz="2000" dirty="0" err="1" smtClean="0"/>
              <a:t>every</a:t>
            </a:r>
            <a:r>
              <a:rPr lang="es-ES" altLang="es-MX" sz="2000" dirty="0" smtClean="0"/>
              <a:t> </a:t>
            </a:r>
            <a:r>
              <a:rPr lang="es-ES" altLang="es-MX" sz="2000" dirty="0" err="1" smtClean="0"/>
              <a:t>painter</a:t>
            </a:r>
            <a:r>
              <a:rPr lang="es-ES" altLang="es-MX" sz="2000" dirty="0" smtClean="0"/>
              <a:t> in </a:t>
            </a:r>
            <a:r>
              <a:rPr lang="es-ES" altLang="es-MX" sz="2000" dirty="0" err="1" smtClean="0"/>
              <a:t>the</a:t>
            </a:r>
            <a:r>
              <a:rPr lang="es-ES" altLang="es-MX" sz="2000" dirty="0" smtClean="0"/>
              <a:t> country </a:t>
            </a:r>
            <a:r>
              <a:rPr lang="es-ES" altLang="es-MX" sz="2000" dirty="0" err="1" smtClean="0"/>
              <a:t>had</a:t>
            </a:r>
            <a:r>
              <a:rPr lang="es-ES" altLang="es-MX" sz="2000" dirty="0" smtClean="0"/>
              <a:t> </a:t>
            </a:r>
            <a:r>
              <a:rPr lang="es-ES" altLang="es-MX" sz="2000" dirty="0" err="1" smtClean="0"/>
              <a:t>developed</a:t>
            </a:r>
            <a:r>
              <a:rPr lang="es-ES" altLang="es-MX" sz="2000" dirty="0" smtClean="0"/>
              <a:t> </a:t>
            </a:r>
            <a:r>
              <a:rPr lang="es-ES" altLang="es-MX" sz="2000" dirty="0" err="1" smtClean="0"/>
              <a:t>the</a:t>
            </a:r>
            <a:r>
              <a:rPr lang="es-ES" altLang="es-MX" sz="2000" dirty="0" smtClean="0"/>
              <a:t> urge tu </a:t>
            </a:r>
            <a:r>
              <a:rPr lang="es-ES" altLang="es-MX" sz="2000" dirty="0" err="1" smtClean="0"/>
              <a:t>make</a:t>
            </a:r>
            <a:r>
              <a:rPr lang="es-ES" altLang="es-MX" sz="2000" dirty="0" smtClean="0"/>
              <a:t> </a:t>
            </a:r>
            <a:r>
              <a:rPr lang="es-ES" altLang="es-MX" sz="2000" dirty="0" err="1" smtClean="0"/>
              <a:t>pilgrimages</a:t>
            </a:r>
            <a:r>
              <a:rPr lang="es-ES" altLang="es-MX" sz="2000" dirty="0" smtClean="0"/>
              <a:t> to </a:t>
            </a:r>
            <a:r>
              <a:rPr lang="es-ES" altLang="es-MX" sz="2000" dirty="0" err="1" smtClean="0"/>
              <a:t>Aurora’s</a:t>
            </a:r>
            <a:r>
              <a:rPr lang="es-ES" altLang="es-MX" sz="2000" dirty="0" smtClean="0"/>
              <a:t> </a:t>
            </a:r>
            <a:r>
              <a:rPr lang="es-ES" altLang="es-MX" sz="2000" dirty="0" err="1" smtClean="0"/>
              <a:t>door</a:t>
            </a:r>
            <a:r>
              <a:rPr lang="es-ES" altLang="es-MX" sz="2000" dirty="0" smtClean="0"/>
              <a:t> to </a:t>
            </a:r>
            <a:r>
              <a:rPr lang="es-ES" altLang="es-MX" sz="2000" dirty="0" err="1" smtClean="0"/>
              <a:t>ask</a:t>
            </a:r>
            <a:r>
              <a:rPr lang="es-ES" altLang="es-MX" sz="2000" dirty="0" smtClean="0"/>
              <a:t> </a:t>
            </a:r>
            <a:r>
              <a:rPr lang="es-ES" altLang="es-MX" sz="2000" dirty="0" err="1" smtClean="0"/>
              <a:t>for</a:t>
            </a:r>
            <a:r>
              <a:rPr lang="es-ES" altLang="es-MX" sz="2000" dirty="0" smtClean="0"/>
              <a:t> </a:t>
            </a:r>
            <a:r>
              <a:rPr lang="es-ES" altLang="es-MX" sz="2000" dirty="0" err="1" smtClean="0"/>
              <a:t>her</a:t>
            </a:r>
            <a:r>
              <a:rPr lang="es-ES" altLang="es-MX" sz="2000" dirty="0" smtClean="0"/>
              <a:t> </a:t>
            </a:r>
            <a:r>
              <a:rPr lang="es-ES" altLang="es-MX" sz="2000" dirty="0" err="1" smtClean="0"/>
              <a:t>blessing</a:t>
            </a:r>
            <a:r>
              <a:rPr lang="es-ES" altLang="es-MX" sz="2000" dirty="0" smtClean="0"/>
              <a:t> </a:t>
            </a:r>
            <a:r>
              <a:rPr lang="es-ES" altLang="es-MX" sz="2000" dirty="0" err="1" smtClean="0"/>
              <a:t>on</a:t>
            </a:r>
            <a:r>
              <a:rPr lang="es-ES" altLang="es-MX" sz="2000" dirty="0" smtClean="0"/>
              <a:t> </a:t>
            </a:r>
            <a:r>
              <a:rPr lang="es-ES" altLang="es-MX" sz="2000" dirty="0" err="1" smtClean="0"/>
              <a:t>their</a:t>
            </a:r>
            <a:r>
              <a:rPr lang="es-ES" altLang="es-MX" sz="2000" dirty="0" smtClean="0"/>
              <a:t> </a:t>
            </a:r>
            <a:r>
              <a:rPr lang="es-ES" altLang="es-MX" sz="2000" dirty="0" err="1" smtClean="0"/>
              <a:t>work</a:t>
            </a:r>
            <a:r>
              <a:rPr lang="es-ES" altLang="es-MX" sz="2000" dirty="0" smtClean="0"/>
              <a:t> –</a:t>
            </a:r>
            <a:r>
              <a:rPr lang="es-ES" altLang="es-MX" sz="2000" dirty="0" err="1" smtClean="0"/>
              <a:t>which</a:t>
            </a:r>
            <a:r>
              <a:rPr lang="es-ES" altLang="es-MX" sz="2000" dirty="0" smtClean="0"/>
              <a:t> </a:t>
            </a:r>
            <a:r>
              <a:rPr lang="es-ES" altLang="es-MX" sz="2000" dirty="0" err="1" smtClean="0"/>
              <a:t>she</a:t>
            </a:r>
            <a:r>
              <a:rPr lang="es-ES" altLang="es-MX" sz="2000" dirty="0" smtClean="0"/>
              <a:t> </a:t>
            </a:r>
            <a:r>
              <a:rPr lang="es-ES" altLang="es-MX" sz="2000" dirty="0" err="1" smtClean="0"/>
              <a:t>gave</a:t>
            </a:r>
            <a:r>
              <a:rPr lang="es-ES" altLang="es-MX" sz="2000" dirty="0" smtClean="0"/>
              <a:t> to </a:t>
            </a:r>
            <a:r>
              <a:rPr lang="es-ES" altLang="es-MX" sz="2000" dirty="0" err="1" smtClean="0"/>
              <a:t>the</a:t>
            </a:r>
            <a:r>
              <a:rPr lang="es-ES" altLang="es-MX" sz="2000" dirty="0" smtClean="0"/>
              <a:t> </a:t>
            </a:r>
            <a:r>
              <a:rPr lang="es-ES" altLang="es-MX" sz="2000" dirty="0" err="1" smtClean="0"/>
              <a:t>exbanker</a:t>
            </a:r>
            <a:r>
              <a:rPr lang="es-ES" altLang="es-MX" sz="2000" dirty="0" smtClean="0"/>
              <a:t> </a:t>
            </a:r>
            <a:r>
              <a:rPr lang="es-ES" altLang="es-MX" sz="2000" dirty="0" err="1" smtClean="0"/>
              <a:t>with</a:t>
            </a:r>
            <a:r>
              <a:rPr lang="es-ES" altLang="es-MX" sz="2000" dirty="0" smtClean="0"/>
              <a:t> </a:t>
            </a:r>
            <a:r>
              <a:rPr lang="es-ES" altLang="es-MX" sz="2000" dirty="0" err="1" smtClean="0"/>
              <a:t>his</a:t>
            </a:r>
            <a:r>
              <a:rPr lang="es-ES" altLang="es-MX" sz="2000" dirty="0" smtClean="0"/>
              <a:t> </a:t>
            </a:r>
            <a:r>
              <a:rPr lang="es-ES" altLang="es-MX" sz="2000" dirty="0" err="1" smtClean="0"/>
              <a:t>luminous</a:t>
            </a:r>
            <a:r>
              <a:rPr lang="es-ES" altLang="es-MX" sz="2000" dirty="0" smtClean="0"/>
              <a:t> </a:t>
            </a:r>
            <a:r>
              <a:rPr lang="es-ES" altLang="es-MX" sz="2000" dirty="0" err="1" smtClean="0"/>
              <a:t>Indianised</a:t>
            </a:r>
            <a:r>
              <a:rPr lang="es-ES" altLang="es-MX" sz="2000" dirty="0" smtClean="0"/>
              <a:t> </a:t>
            </a:r>
            <a:r>
              <a:rPr lang="es-ES" altLang="es-MX" sz="2000" i="1" dirty="0" err="1" smtClean="0"/>
              <a:t>Last</a:t>
            </a:r>
            <a:r>
              <a:rPr lang="es-ES" altLang="es-MX" sz="2000" i="1" dirty="0" smtClean="0"/>
              <a:t> </a:t>
            </a:r>
            <a:r>
              <a:rPr lang="es-ES" altLang="es-MX" sz="2000" i="1" dirty="0" err="1" smtClean="0"/>
              <a:t>Supper</a:t>
            </a:r>
            <a:r>
              <a:rPr lang="es-ES" altLang="es-MX" sz="2000" i="1" dirty="0" smtClean="0"/>
              <a:t>, </a:t>
            </a:r>
            <a:r>
              <a:rPr lang="es-ES" altLang="es-MX" sz="2000" dirty="0" smtClean="0"/>
              <a:t> and </a:t>
            </a:r>
            <a:r>
              <a:rPr lang="es-ES" altLang="es-MX" sz="2000" dirty="0" err="1" smtClean="0"/>
              <a:t>withheld</a:t>
            </a:r>
            <a:r>
              <a:rPr lang="es-ES" altLang="es-MX" sz="2000" dirty="0" smtClean="0"/>
              <a:t> </a:t>
            </a:r>
            <a:r>
              <a:rPr lang="es-ES" altLang="es-MX" sz="2000" dirty="0" err="1" smtClean="0"/>
              <a:t>with</a:t>
            </a:r>
            <a:r>
              <a:rPr lang="es-ES" altLang="es-MX" sz="2000" dirty="0" smtClean="0"/>
              <a:t> </a:t>
            </a:r>
            <a:r>
              <a:rPr lang="es-ES" altLang="es-MX" sz="2000" dirty="0" err="1" smtClean="0"/>
              <a:t>harrumph</a:t>
            </a:r>
            <a:r>
              <a:rPr lang="es-ES" altLang="es-MX" sz="2000" dirty="0" smtClean="0"/>
              <a:t> </a:t>
            </a:r>
            <a:r>
              <a:rPr lang="es-ES" altLang="es-MX" sz="2000" dirty="0" err="1" smtClean="0"/>
              <a:t>from</a:t>
            </a:r>
            <a:r>
              <a:rPr lang="es-ES" altLang="es-MX" sz="2000" dirty="0" smtClean="0"/>
              <a:t> </a:t>
            </a:r>
            <a:r>
              <a:rPr lang="es-ES" altLang="es-MX" sz="2000" dirty="0" err="1" smtClean="0"/>
              <a:t>the</a:t>
            </a:r>
            <a:r>
              <a:rPr lang="es-ES" altLang="es-MX" sz="2000" dirty="0" smtClean="0"/>
              <a:t> </a:t>
            </a:r>
            <a:r>
              <a:rPr lang="es-ES" altLang="es-MX" sz="2000" dirty="0" err="1" smtClean="0"/>
              <a:t>talentless</a:t>
            </a:r>
            <a:r>
              <a:rPr lang="es-ES" altLang="es-MX" sz="2000" dirty="0" smtClean="0"/>
              <a:t> New Delhi </a:t>
            </a:r>
            <a:r>
              <a:rPr lang="es-ES" altLang="es-MX" sz="2000" dirty="0" err="1" smtClean="0"/>
              <a:t>self-publicist</a:t>
            </a:r>
            <a:r>
              <a:rPr lang="es-ES" altLang="es-MX" sz="2000" dirty="0" smtClean="0"/>
              <a:t> </a:t>
            </a:r>
            <a:r>
              <a:rPr lang="es-ES" altLang="es-MX" sz="2000" dirty="0" err="1" smtClean="0"/>
              <a:t>with</a:t>
            </a:r>
            <a:r>
              <a:rPr lang="es-ES" altLang="es-MX" sz="2000" dirty="0" smtClean="0"/>
              <a:t> </a:t>
            </a:r>
            <a:r>
              <a:rPr lang="es-ES" altLang="es-MX" sz="2000" dirty="0" err="1" smtClean="0"/>
              <a:t>the</a:t>
            </a:r>
            <a:r>
              <a:rPr lang="es-ES" altLang="es-MX" sz="2000" dirty="0" smtClean="0"/>
              <a:t> </a:t>
            </a:r>
            <a:r>
              <a:rPr lang="es-ES" altLang="es-MX" sz="2000" dirty="0" err="1" smtClean="0"/>
              <a:t>beautiful</a:t>
            </a:r>
            <a:r>
              <a:rPr lang="es-ES" altLang="es-MX" sz="2000" dirty="0" smtClean="0"/>
              <a:t> </a:t>
            </a:r>
            <a:r>
              <a:rPr lang="es-ES" altLang="es-MX" sz="2000" dirty="0" err="1" smtClean="0"/>
              <a:t>dancer</a:t>
            </a:r>
            <a:r>
              <a:rPr lang="es-ES" altLang="es-MX" sz="2000" dirty="0" smtClean="0"/>
              <a:t> </a:t>
            </a:r>
            <a:r>
              <a:rPr lang="es-ES" altLang="es-MX" sz="2000" dirty="0" err="1" smtClean="0"/>
              <a:t>wife</a:t>
            </a:r>
            <a:r>
              <a:rPr lang="es-ES" altLang="es-MX" sz="2000" dirty="0" smtClean="0"/>
              <a:t>, </a:t>
            </a:r>
            <a:r>
              <a:rPr lang="es-ES" altLang="es-MX" sz="2000" dirty="0" err="1" smtClean="0"/>
              <a:t>with</a:t>
            </a:r>
            <a:r>
              <a:rPr lang="es-ES" altLang="es-MX" sz="2000" dirty="0" smtClean="0"/>
              <a:t> </a:t>
            </a:r>
            <a:r>
              <a:rPr lang="es-ES" altLang="es-MX" sz="2000" dirty="0" err="1" smtClean="0"/>
              <a:t>whom</a:t>
            </a:r>
            <a:r>
              <a:rPr lang="es-ES" altLang="es-MX" sz="2000" dirty="0" smtClean="0"/>
              <a:t> Aurora </a:t>
            </a:r>
            <a:r>
              <a:rPr lang="es-ES" altLang="es-MX" sz="2000" dirty="0" err="1" smtClean="0"/>
              <a:t>went</a:t>
            </a:r>
            <a:r>
              <a:rPr lang="es-ES" altLang="es-MX" sz="2000" dirty="0" smtClean="0"/>
              <a:t> off to </a:t>
            </a:r>
            <a:r>
              <a:rPr lang="es-ES" altLang="es-MX" sz="2000" dirty="0" err="1" smtClean="0"/>
              <a:t>practise</a:t>
            </a:r>
            <a:r>
              <a:rPr lang="es-ES" altLang="es-MX" sz="2000" dirty="0" smtClean="0"/>
              <a:t> </a:t>
            </a:r>
            <a:r>
              <a:rPr lang="es-ES" altLang="es-MX" sz="2000" dirty="0" err="1" smtClean="0"/>
              <a:t>her</a:t>
            </a:r>
            <a:r>
              <a:rPr lang="es-ES" altLang="es-MX" sz="2000" dirty="0" smtClean="0"/>
              <a:t> </a:t>
            </a:r>
            <a:r>
              <a:rPr lang="es-ES" altLang="es-MX" sz="2000" dirty="0" err="1" smtClean="0"/>
              <a:t>Ganpati</a:t>
            </a:r>
            <a:r>
              <a:rPr lang="es-ES" altLang="es-MX" sz="2000" dirty="0" smtClean="0"/>
              <a:t> </a:t>
            </a:r>
            <a:r>
              <a:rPr lang="es-ES" altLang="es-MX" sz="2000" dirty="0" err="1" smtClean="0"/>
              <a:t>routine</a:t>
            </a:r>
            <a:r>
              <a:rPr lang="es-ES" altLang="es-MX" sz="2000" dirty="0" smtClean="0"/>
              <a:t>, </a:t>
            </a:r>
            <a:r>
              <a:rPr lang="es-ES" altLang="es-MX" sz="2000" dirty="0" err="1" smtClean="0"/>
              <a:t>leaving</a:t>
            </a:r>
            <a:r>
              <a:rPr lang="es-ES" altLang="es-MX" sz="2000" dirty="0" smtClean="0"/>
              <a:t> </a:t>
            </a:r>
            <a:r>
              <a:rPr lang="es-ES" altLang="es-MX" sz="2000" dirty="0" err="1" smtClean="0"/>
              <a:t>the</a:t>
            </a:r>
            <a:r>
              <a:rPr lang="es-ES" altLang="es-MX" sz="2000" dirty="0" smtClean="0"/>
              <a:t> </a:t>
            </a:r>
            <a:r>
              <a:rPr lang="es-ES" altLang="es-MX" sz="2000" dirty="0" err="1" smtClean="0"/>
              <a:t>painter</a:t>
            </a:r>
            <a:r>
              <a:rPr lang="es-ES" altLang="es-MX" sz="2000" dirty="0" smtClean="0"/>
              <a:t> </a:t>
            </a:r>
            <a:r>
              <a:rPr lang="es-ES" altLang="es-MX" sz="2000" dirty="0" err="1" smtClean="0"/>
              <a:t>alone</a:t>
            </a:r>
            <a:r>
              <a:rPr lang="es-ES" altLang="es-MX" sz="2000" dirty="0" smtClean="0"/>
              <a:t> </a:t>
            </a:r>
            <a:r>
              <a:rPr lang="es-ES" altLang="es-MX" sz="2000" dirty="0" err="1" smtClean="0"/>
              <a:t>with</a:t>
            </a:r>
            <a:r>
              <a:rPr lang="es-ES" altLang="es-MX" sz="2000" dirty="0" smtClean="0"/>
              <a:t> </a:t>
            </a:r>
            <a:r>
              <a:rPr lang="es-ES" altLang="es-MX" sz="2000" dirty="0" err="1" smtClean="0"/>
              <a:t>his</a:t>
            </a:r>
            <a:r>
              <a:rPr lang="es-ES" altLang="es-MX" sz="2000" dirty="0" smtClean="0"/>
              <a:t> </a:t>
            </a:r>
            <a:r>
              <a:rPr lang="es-ES" altLang="es-MX" sz="2000" dirty="0" err="1" smtClean="0"/>
              <a:t>waful</a:t>
            </a:r>
            <a:r>
              <a:rPr lang="es-ES" altLang="es-MX" sz="2000" dirty="0" smtClean="0"/>
              <a:t> </a:t>
            </a:r>
            <a:r>
              <a:rPr lang="es-ES" altLang="es-MX" sz="2000" dirty="0" err="1" smtClean="0"/>
              <a:t>canvases</a:t>
            </a:r>
            <a:r>
              <a:rPr lang="es-ES" altLang="es-MX" sz="2000" dirty="0" smtClean="0"/>
              <a:t>… </a:t>
            </a:r>
            <a:r>
              <a:rPr lang="es-ES" altLang="es-MX" sz="2000" dirty="0" err="1" smtClean="0"/>
              <a:t>was</a:t>
            </a:r>
            <a:r>
              <a:rPr lang="es-ES" altLang="es-MX" sz="2000" dirty="0" smtClean="0"/>
              <a:t> </a:t>
            </a:r>
            <a:r>
              <a:rPr lang="es-ES" altLang="es-MX" sz="2000" dirty="0" err="1" smtClean="0"/>
              <a:t>this</a:t>
            </a:r>
            <a:r>
              <a:rPr lang="es-ES" altLang="es-MX" sz="2000" dirty="0" smtClean="0"/>
              <a:t> </a:t>
            </a:r>
            <a:r>
              <a:rPr lang="es-ES" altLang="es-MX" sz="2000" dirty="0" err="1" smtClean="0"/>
              <a:t>glorious</a:t>
            </a:r>
            <a:r>
              <a:rPr lang="es-ES" altLang="es-MX" sz="2000" dirty="0" smtClean="0"/>
              <a:t> </a:t>
            </a:r>
            <a:r>
              <a:rPr lang="es-ES" altLang="es-MX" sz="2000" dirty="0" err="1" smtClean="0"/>
              <a:t>too-muchness</a:t>
            </a:r>
            <a:r>
              <a:rPr lang="es-ES" altLang="es-MX" sz="2000" dirty="0" smtClean="0"/>
              <a:t> </a:t>
            </a:r>
            <a:r>
              <a:rPr lang="es-ES" altLang="es-MX" sz="2000" dirty="0" err="1" smtClean="0"/>
              <a:t>simply</a:t>
            </a:r>
            <a:r>
              <a:rPr lang="es-ES" altLang="es-MX" sz="2000" dirty="0" smtClean="0"/>
              <a:t> </a:t>
            </a:r>
            <a:r>
              <a:rPr lang="es-ES" altLang="es-MX" sz="2000" dirty="0" err="1" smtClean="0"/>
              <a:t>too</a:t>
            </a:r>
            <a:r>
              <a:rPr lang="es-ES" altLang="es-MX" sz="2000" dirty="0" smtClean="0"/>
              <a:t> </a:t>
            </a:r>
            <a:r>
              <a:rPr lang="es-ES" altLang="es-MX" sz="2000" dirty="0" err="1" smtClean="0"/>
              <a:t>much</a:t>
            </a:r>
            <a:r>
              <a:rPr lang="es-ES" altLang="es-MX" sz="2000" dirty="0" smtClean="0"/>
              <a:t> </a:t>
            </a:r>
            <a:r>
              <a:rPr lang="es-ES" altLang="es-MX" sz="2000" dirty="0" err="1" smtClean="0"/>
              <a:t>for</a:t>
            </a:r>
            <a:r>
              <a:rPr lang="es-ES" altLang="es-MX" sz="2000" dirty="0" smtClean="0"/>
              <a:t> por </a:t>
            </a:r>
            <a:r>
              <a:rPr lang="es-ES" altLang="es-MX" sz="2000" dirty="0" err="1" smtClean="0"/>
              <a:t>old</a:t>
            </a:r>
            <a:r>
              <a:rPr lang="es-ES" altLang="es-MX" sz="2000" dirty="0" smtClean="0"/>
              <a:t> Aires? –In </a:t>
            </a:r>
            <a:r>
              <a:rPr lang="es-ES" altLang="es-MX" sz="2000" dirty="0" err="1" smtClean="0"/>
              <a:t>which</a:t>
            </a:r>
            <a:r>
              <a:rPr lang="es-ES" altLang="es-MX" sz="2000" dirty="0" smtClean="0"/>
              <a:t> case, </a:t>
            </a:r>
            <a:r>
              <a:rPr lang="es-ES" altLang="es-MX" sz="2000" dirty="0" err="1" smtClean="0"/>
              <a:t>our</a:t>
            </a:r>
            <a:r>
              <a:rPr lang="es-ES" altLang="es-MX" sz="2000" dirty="0" smtClean="0"/>
              <a:t> </a:t>
            </a:r>
            <a:r>
              <a:rPr lang="es-ES" altLang="es-MX" sz="2000" dirty="0" err="1" smtClean="0"/>
              <a:t>earlier</a:t>
            </a:r>
            <a:r>
              <a:rPr lang="es-ES" altLang="es-MX" sz="2000" dirty="0" smtClean="0"/>
              <a:t> </a:t>
            </a:r>
            <a:r>
              <a:rPr lang="es-ES" altLang="es-MX" sz="2000" dirty="0" err="1" smtClean="0"/>
              <a:t>supposition</a:t>
            </a:r>
            <a:r>
              <a:rPr lang="es-ES" altLang="es-MX" sz="2000" dirty="0" smtClean="0"/>
              <a:t>, </a:t>
            </a:r>
            <a:r>
              <a:rPr lang="es-ES" altLang="es-MX" sz="2000" dirty="0" err="1" smtClean="0"/>
              <a:t>that</a:t>
            </a:r>
            <a:r>
              <a:rPr lang="es-ES" altLang="es-MX" sz="2000" dirty="0" smtClean="0"/>
              <a:t> </a:t>
            </a:r>
            <a:r>
              <a:rPr lang="es-ES" altLang="es-MX" sz="2000" dirty="0" err="1" smtClean="0"/>
              <a:t>one</a:t>
            </a:r>
            <a:r>
              <a:rPr lang="es-ES" altLang="es-MX" sz="2000" dirty="0" smtClean="0"/>
              <a:t> </a:t>
            </a:r>
            <a:r>
              <a:rPr lang="es-ES" altLang="es-MX" sz="2000" dirty="0" err="1" smtClean="0"/>
              <a:t>boy’s</a:t>
            </a:r>
            <a:r>
              <a:rPr lang="es-ES" altLang="es-MX" sz="2000" dirty="0" smtClean="0"/>
              <a:t> Paradise </a:t>
            </a:r>
            <a:r>
              <a:rPr lang="es-ES" altLang="es-MX" sz="2000" dirty="0" err="1" smtClean="0"/>
              <a:t>could</a:t>
            </a:r>
            <a:r>
              <a:rPr lang="es-ES" altLang="es-MX" sz="2000" dirty="0" smtClean="0"/>
              <a:t> be </a:t>
            </a:r>
            <a:r>
              <a:rPr lang="es-ES" altLang="es-MX" sz="2000" dirty="0" err="1" smtClean="0"/>
              <a:t>another</a:t>
            </a:r>
            <a:r>
              <a:rPr lang="es-ES" altLang="es-MX" sz="2000" dirty="0" smtClean="0"/>
              <a:t> </a:t>
            </a:r>
            <a:r>
              <a:rPr lang="es-ES" altLang="es-MX" sz="2000" dirty="0" err="1" smtClean="0"/>
              <a:t>fellow’s</a:t>
            </a:r>
            <a:r>
              <a:rPr lang="es-ES" altLang="es-MX" sz="2000" dirty="0" smtClean="0"/>
              <a:t> </a:t>
            </a:r>
            <a:r>
              <a:rPr lang="es-ES" altLang="es-MX" sz="2000" dirty="0" err="1" smtClean="0"/>
              <a:t>Hell</a:t>
            </a:r>
            <a:r>
              <a:rPr lang="es-ES" altLang="es-MX" sz="2000" dirty="0" smtClean="0"/>
              <a:t>, </a:t>
            </a:r>
            <a:r>
              <a:rPr lang="es-ES" altLang="es-MX" sz="2000" dirty="0" err="1" smtClean="0"/>
              <a:t>would</a:t>
            </a:r>
            <a:r>
              <a:rPr lang="es-ES" altLang="es-MX" sz="2000" dirty="0" smtClean="0"/>
              <a:t> be, </a:t>
            </a:r>
            <a:r>
              <a:rPr lang="es-ES" altLang="es-MX" sz="2000" dirty="0" err="1" smtClean="0"/>
              <a:t>perhaps</a:t>
            </a:r>
            <a:r>
              <a:rPr lang="es-ES" altLang="es-MX" sz="2000" dirty="0" smtClean="0"/>
              <a:t>, </a:t>
            </a:r>
            <a:r>
              <a:rPr lang="es-ES" altLang="es-MX" sz="2000" dirty="0" err="1" smtClean="0"/>
              <a:t>well</a:t>
            </a:r>
            <a:r>
              <a:rPr lang="es-ES" altLang="es-MX" sz="2000" dirty="0" smtClean="0"/>
              <a:t> </a:t>
            </a:r>
            <a:r>
              <a:rPr lang="es-ES" altLang="es-MX" sz="2000" dirty="0" err="1" smtClean="0"/>
              <a:t>proven</a:t>
            </a:r>
            <a:r>
              <a:rPr lang="es-ES" altLang="es-MX" sz="2000" dirty="0" smtClean="0"/>
              <a:t> </a:t>
            </a:r>
            <a:r>
              <a:rPr lang="es-ES" altLang="es-MX" sz="2000" dirty="0" smtClean="0"/>
              <a:t>(fragmento de </a:t>
            </a:r>
            <a:r>
              <a:rPr lang="es-ES" altLang="es-MX" sz="2000" i="1" dirty="0" err="1" smtClean="0"/>
              <a:t>The</a:t>
            </a:r>
            <a:r>
              <a:rPr lang="es-ES" altLang="es-MX" sz="2000" i="1" dirty="0" smtClean="0"/>
              <a:t> </a:t>
            </a:r>
            <a:r>
              <a:rPr lang="es-ES" altLang="es-MX" sz="2000" i="1" dirty="0" err="1" smtClean="0"/>
              <a:t>Moor’s</a:t>
            </a:r>
            <a:r>
              <a:rPr lang="es-ES" altLang="es-MX" sz="2000" i="1" dirty="0" smtClean="0"/>
              <a:t> </a:t>
            </a:r>
            <a:r>
              <a:rPr lang="es-ES" altLang="es-MX" sz="2000" i="1" dirty="0" err="1" smtClean="0"/>
              <a:t>Last</a:t>
            </a:r>
            <a:r>
              <a:rPr lang="es-ES" altLang="es-MX" sz="2000" i="1" dirty="0" smtClean="0"/>
              <a:t> </a:t>
            </a:r>
            <a:r>
              <a:rPr lang="es-ES" altLang="es-MX" sz="2000" i="1" dirty="0" err="1" smtClean="0"/>
              <a:t>Sigh</a:t>
            </a:r>
            <a:r>
              <a:rPr lang="es-ES" altLang="es-MX" sz="2000" i="1" dirty="0" smtClean="0"/>
              <a:t>, </a:t>
            </a:r>
            <a:r>
              <a:rPr lang="es-ES" altLang="es-MX" sz="2000" dirty="0" smtClean="0"/>
              <a:t> de Salman </a:t>
            </a:r>
            <a:r>
              <a:rPr lang="es-ES" altLang="es-MX" sz="2000" dirty="0" err="1" smtClean="0"/>
              <a:t>Rushdie</a:t>
            </a:r>
            <a:r>
              <a:rPr lang="es-ES" altLang="es-MX" sz="2000" dirty="0" smtClean="0"/>
              <a:t>).</a:t>
            </a:r>
            <a:endParaRPr lang="es-ES" altLang="es-MX" sz="2000" dirty="0"/>
          </a:p>
          <a:p>
            <a:pPr marL="0" indent="0" fontAlgn="auto">
              <a:lnSpc>
                <a:spcPct val="130000"/>
              </a:lnSpc>
              <a:buFont typeface="Arial" panose="020B0604020202020204" pitchFamily="34" charset="0"/>
              <a:buNone/>
            </a:pPr>
            <a:endParaRPr lang="es-ES" altLang="es-MX" sz="2000" dirty="0" smtClean="0"/>
          </a:p>
          <a:p>
            <a:pPr marL="0" indent="0" fontAlgn="auto">
              <a:lnSpc>
                <a:spcPct val="130000"/>
              </a:lnSpc>
              <a:buFont typeface="Arial" panose="020B0604020202020204" pitchFamily="34" charset="0"/>
              <a:buNone/>
            </a:pPr>
            <a:endParaRPr lang="es-ES" altLang="es-MX" sz="2000" dirty="0" smtClean="0"/>
          </a:p>
        </p:txBody>
      </p:sp>
    </p:spTree>
    <p:extLst>
      <p:ext uri="{BB962C8B-B14F-4D97-AF65-F5344CB8AC3E}">
        <p14:creationId xmlns:p14="http://schemas.microsoft.com/office/powerpoint/2010/main" val="620207352"/>
      </p:ext>
    </p:extLst>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93713" y="571078"/>
            <a:ext cx="8078787" cy="1201738"/>
          </a:xfrm>
        </p:spPr>
        <p:txBody>
          <a:bodyPr vert="horz" lIns="91440" tIns="45720" rIns="91440" bIns="45720" rtlCol="0" anchor="b">
            <a:normAutofit/>
          </a:bodyPr>
          <a:lstStyle/>
          <a:p>
            <a:r>
              <a:rPr lang="es-ES" sz="3200" dirty="0"/>
              <a:t>Significado </a:t>
            </a:r>
            <a:r>
              <a:rPr lang="es-ES" sz="3200" dirty="0" err="1"/>
              <a:t>colocacional</a:t>
            </a:r>
            <a:r>
              <a:rPr lang="es-ES_tradnl" sz="3200" dirty="0"/>
              <a:t> </a:t>
            </a:r>
            <a:endParaRPr lang="es-MX" sz="3200" dirty="0"/>
          </a:p>
        </p:txBody>
      </p:sp>
      <p:sp>
        <p:nvSpPr>
          <p:cNvPr id="3" name="Marcador de contenido 2"/>
          <p:cNvSpPr>
            <a:spLocks noGrp="1"/>
          </p:cNvSpPr>
          <p:nvPr>
            <p:ph idx="1"/>
          </p:nvPr>
        </p:nvSpPr>
        <p:spPr>
          <a:xfrm>
            <a:off x="795238" y="1700809"/>
            <a:ext cx="7737202" cy="4824535"/>
          </a:xfrm>
          <a:extLst/>
        </p:spPr>
        <p:txBody>
          <a:bodyPr rtlCol="0">
            <a:normAutofit/>
          </a:bodyPr>
          <a:lstStyle/>
          <a:p>
            <a:pPr marL="0" indent="0" eaLnBrk="1" fontAlgn="auto" hangingPunct="1">
              <a:lnSpc>
                <a:spcPct val="130000"/>
              </a:lnSpc>
              <a:spcAft>
                <a:spcPts val="0"/>
              </a:spcAft>
              <a:buFont typeface="Arial" panose="020B0604020202020204" pitchFamily="34" charset="0"/>
              <a:buNone/>
              <a:defRPr/>
            </a:pPr>
            <a:r>
              <a:rPr lang="es-MX" sz="2000" dirty="0" smtClean="0">
                <a:solidFill>
                  <a:schemeClr val="tx1">
                    <a:lumMod val="85000"/>
                    <a:lumOff val="15000"/>
                  </a:schemeClr>
                </a:solidFill>
                <a:ea typeface="+mn-ea"/>
              </a:rPr>
              <a:t>Se refiere a las combinaciones probables o usuales de las palabras. Hay combinaciones (</a:t>
            </a:r>
            <a:r>
              <a:rPr lang="es-MX" sz="2000" dirty="0" err="1" smtClean="0">
                <a:solidFill>
                  <a:schemeClr val="tx1">
                    <a:lumMod val="85000"/>
                    <a:lumOff val="15000"/>
                  </a:schemeClr>
                </a:solidFill>
                <a:ea typeface="+mn-ea"/>
              </a:rPr>
              <a:t>sustantivo+adjetivo</a:t>
            </a:r>
            <a:r>
              <a:rPr lang="es-MX" sz="2000" dirty="0" smtClean="0">
                <a:solidFill>
                  <a:schemeClr val="tx1">
                    <a:lumMod val="85000"/>
                    <a:lumOff val="15000"/>
                  </a:schemeClr>
                </a:solidFill>
                <a:ea typeface="+mn-ea"/>
              </a:rPr>
              <a:t>, </a:t>
            </a:r>
            <a:r>
              <a:rPr lang="es-MX" sz="2000" dirty="0" err="1" smtClean="0">
                <a:solidFill>
                  <a:schemeClr val="tx1">
                    <a:lumMod val="85000"/>
                    <a:lumOff val="15000"/>
                  </a:schemeClr>
                </a:solidFill>
                <a:ea typeface="+mn-ea"/>
              </a:rPr>
              <a:t>verbo+sustantivo</a:t>
            </a:r>
            <a:r>
              <a:rPr lang="es-MX" sz="2000" dirty="0" smtClean="0">
                <a:solidFill>
                  <a:schemeClr val="tx1">
                    <a:lumMod val="85000"/>
                    <a:lumOff val="15000"/>
                  </a:schemeClr>
                </a:solidFill>
                <a:ea typeface="+mn-ea"/>
              </a:rPr>
              <a:t>, </a:t>
            </a:r>
            <a:r>
              <a:rPr lang="es-MX" sz="2000" dirty="0" err="1" smtClean="0">
                <a:solidFill>
                  <a:schemeClr val="tx1">
                    <a:lumMod val="85000"/>
                    <a:lumOff val="15000"/>
                  </a:schemeClr>
                </a:solidFill>
                <a:ea typeface="+mn-ea"/>
              </a:rPr>
              <a:t>adverbio+adjetivo</a:t>
            </a:r>
            <a:r>
              <a:rPr lang="es-MX" sz="2000" dirty="0" smtClean="0">
                <a:solidFill>
                  <a:schemeClr val="tx1">
                    <a:lumMod val="85000"/>
                    <a:lumOff val="15000"/>
                  </a:schemeClr>
                </a:solidFill>
                <a:ea typeface="+mn-ea"/>
              </a:rPr>
              <a:t>, etc</a:t>
            </a:r>
            <a:r>
              <a:rPr lang="es-MX" sz="2000" dirty="0" smtClean="0">
                <a:solidFill>
                  <a:schemeClr val="tx1">
                    <a:lumMod val="85000"/>
                    <a:lumOff val="15000"/>
                  </a:schemeClr>
                </a:solidFill>
              </a:rPr>
              <a:t>.)</a:t>
            </a:r>
            <a:r>
              <a:rPr lang="es-MX" sz="2000" dirty="0" smtClean="0">
                <a:solidFill>
                  <a:schemeClr val="tx1">
                    <a:lumMod val="85000"/>
                    <a:lumOff val="15000"/>
                  </a:schemeClr>
                </a:solidFill>
                <a:ea typeface="+mn-ea"/>
              </a:rPr>
              <a:t> que son aceptables en lengua inglesa, pero no así en español:</a:t>
            </a:r>
          </a:p>
          <a:p>
            <a:pPr marL="91440" indent="-91440" eaLnBrk="1" fontAlgn="auto" hangingPunct="1">
              <a:lnSpc>
                <a:spcPct val="130000"/>
              </a:lnSpc>
              <a:spcAft>
                <a:spcPts val="0"/>
              </a:spcAft>
              <a:buFont typeface="Arial"/>
              <a:buChar char="•"/>
              <a:defRPr/>
            </a:pPr>
            <a:r>
              <a:rPr lang="es-MX" sz="2000" dirty="0" smtClean="0">
                <a:solidFill>
                  <a:schemeClr val="tx1">
                    <a:lumMod val="85000"/>
                    <a:lumOff val="15000"/>
                  </a:schemeClr>
                </a:solidFill>
                <a:ea typeface="+mn-ea"/>
              </a:rPr>
              <a:t> Afinidad sintagmática: rana/saltar  ;  </a:t>
            </a:r>
            <a:r>
              <a:rPr lang="es-MX" sz="2000" strike="sngStrike" dirty="0" smtClean="0">
                <a:solidFill>
                  <a:schemeClr val="tx1">
                    <a:lumMod val="85000"/>
                    <a:lumOff val="15000"/>
                  </a:schemeClr>
                </a:solidFill>
                <a:ea typeface="+mn-ea"/>
              </a:rPr>
              <a:t>canario/rugir</a:t>
            </a:r>
            <a:endParaRPr lang="es-MX" sz="2000" strike="sngStrike" dirty="0">
              <a:solidFill>
                <a:schemeClr val="tx1">
                  <a:lumMod val="85000"/>
                  <a:lumOff val="15000"/>
                </a:schemeClr>
              </a:solidFill>
              <a:ea typeface="+mn-ea"/>
            </a:endParaRPr>
          </a:p>
          <a:p>
            <a:pPr marL="0" indent="0" eaLnBrk="1" fontAlgn="auto" hangingPunct="1">
              <a:lnSpc>
                <a:spcPct val="130000"/>
              </a:lnSpc>
              <a:spcAft>
                <a:spcPts val="0"/>
              </a:spcAft>
              <a:buFont typeface="Arial" panose="020B0604020202020204" pitchFamily="34" charset="0"/>
              <a:buNone/>
              <a:defRPr/>
            </a:pPr>
            <a:endParaRPr lang="es-MX" sz="2000" strike="sngStrike" dirty="0" smtClean="0">
              <a:solidFill>
                <a:schemeClr val="tx1">
                  <a:lumMod val="85000"/>
                  <a:lumOff val="15000"/>
                </a:schemeClr>
              </a:solidFill>
              <a:ea typeface="+mn-ea"/>
            </a:endParaRPr>
          </a:p>
          <a:p>
            <a:pPr marL="0" indent="0" eaLnBrk="1" fontAlgn="auto" hangingPunct="1">
              <a:lnSpc>
                <a:spcPct val="130000"/>
              </a:lnSpc>
              <a:spcAft>
                <a:spcPts val="0"/>
              </a:spcAft>
              <a:buFont typeface="Arial" panose="020B0604020202020204" pitchFamily="34" charset="0"/>
              <a:buNone/>
              <a:defRPr/>
            </a:pPr>
            <a:endParaRPr lang="es-MX" sz="2000" strike="sngStrike" dirty="0" smtClean="0">
              <a:solidFill>
                <a:schemeClr val="tx1">
                  <a:lumMod val="85000"/>
                  <a:lumOff val="15000"/>
                </a:schemeClr>
              </a:solidFill>
              <a:ea typeface="+mn-ea"/>
            </a:endParaRPr>
          </a:p>
          <a:p>
            <a:pPr marL="0" indent="0" eaLnBrk="1" fontAlgn="auto" hangingPunct="1">
              <a:lnSpc>
                <a:spcPct val="130000"/>
              </a:lnSpc>
              <a:spcAft>
                <a:spcPts val="0"/>
              </a:spcAft>
              <a:buFont typeface="Arial" panose="020B0604020202020204" pitchFamily="34" charset="0"/>
              <a:buNone/>
              <a:defRPr/>
            </a:pPr>
            <a:endParaRPr lang="es-MX" sz="2000" strike="sngStrike" dirty="0">
              <a:solidFill>
                <a:schemeClr val="tx1">
                  <a:lumMod val="85000"/>
                  <a:lumOff val="15000"/>
                </a:schemeClr>
              </a:solidFill>
            </a:endParaRPr>
          </a:p>
          <a:p>
            <a:pPr marL="0" indent="0" eaLnBrk="1" fontAlgn="auto" hangingPunct="1">
              <a:lnSpc>
                <a:spcPct val="130000"/>
              </a:lnSpc>
              <a:spcAft>
                <a:spcPts val="0"/>
              </a:spcAft>
              <a:buFont typeface="Arial" panose="020B0604020202020204" pitchFamily="34" charset="0"/>
              <a:buNone/>
              <a:defRPr/>
            </a:pPr>
            <a:endParaRPr lang="es-MX" sz="2000" strike="sngStrike" dirty="0" smtClean="0">
              <a:solidFill>
                <a:schemeClr val="tx1">
                  <a:lumMod val="85000"/>
                  <a:lumOff val="15000"/>
                </a:schemeClr>
              </a:solidFill>
              <a:ea typeface="+mn-ea"/>
            </a:endParaRPr>
          </a:p>
          <a:p>
            <a:pPr marL="91440" indent="-91440" eaLnBrk="1" fontAlgn="auto" hangingPunct="1">
              <a:lnSpc>
                <a:spcPct val="130000"/>
              </a:lnSpc>
              <a:spcAft>
                <a:spcPts val="0"/>
              </a:spcAft>
              <a:buFont typeface="Arial"/>
              <a:buChar char="•"/>
              <a:defRPr/>
            </a:pPr>
            <a:r>
              <a:rPr lang="es-MX" sz="2000" dirty="0">
                <a:solidFill>
                  <a:schemeClr val="tx1">
                    <a:lumMod val="85000"/>
                    <a:lumOff val="15000"/>
                  </a:schemeClr>
                </a:solidFill>
                <a:ea typeface="+mn-ea"/>
              </a:rPr>
              <a:t> </a:t>
            </a:r>
            <a:r>
              <a:rPr lang="es-MX" sz="2000" dirty="0" smtClean="0">
                <a:solidFill>
                  <a:schemeClr val="tx1">
                    <a:lumMod val="85000"/>
                    <a:lumOff val="15000"/>
                  </a:schemeClr>
                </a:solidFill>
                <a:ea typeface="+mn-ea"/>
              </a:rPr>
              <a:t>High-spirited (lleno de vida) ; </a:t>
            </a:r>
            <a:r>
              <a:rPr lang="es-MX" sz="2000" strike="sngStrike" dirty="0" smtClean="0">
                <a:solidFill>
                  <a:schemeClr val="tx1">
                    <a:lumMod val="85000"/>
                    <a:lumOff val="15000"/>
                  </a:schemeClr>
                </a:solidFill>
                <a:ea typeface="+mn-ea"/>
              </a:rPr>
              <a:t>low-spirited</a:t>
            </a:r>
            <a:endParaRPr lang="es-MX" sz="2000" dirty="0">
              <a:solidFill>
                <a:schemeClr val="tx1">
                  <a:lumMod val="85000"/>
                  <a:lumOff val="15000"/>
                </a:schemeClr>
              </a:solidFill>
              <a:ea typeface="+mn-ea"/>
            </a:endParaRPr>
          </a:p>
        </p:txBody>
      </p:sp>
      <p:pic>
        <p:nvPicPr>
          <p:cNvPr id="58372" name="Imagen 5" descr="rana.jp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956963" y="4005064"/>
            <a:ext cx="1543029" cy="1080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8373" name="Imagen 6" descr="canario-y-gato.jp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6156176" y="3428306"/>
            <a:ext cx="1624015" cy="18729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Marcador de contenido 2"/>
          <p:cNvSpPr>
            <a:spLocks noGrp="1"/>
          </p:cNvSpPr>
          <p:nvPr>
            <p:ph idx="4294967295"/>
          </p:nvPr>
        </p:nvSpPr>
        <p:spPr>
          <a:xfrm>
            <a:off x="611560" y="908720"/>
            <a:ext cx="8066088" cy="1440160"/>
          </a:xfrm>
        </p:spPr>
        <p:txBody>
          <a:bodyPr>
            <a:normAutofit/>
          </a:bodyPr>
          <a:lstStyle/>
          <a:p>
            <a:pPr marL="0" indent="0" algn="ctr" eaLnBrk="1" hangingPunct="1">
              <a:buNone/>
            </a:pPr>
            <a:r>
              <a:rPr lang="es-ES" altLang="es-ES" sz="2000" dirty="0" smtClean="0">
                <a:solidFill>
                  <a:schemeClr val="tx1"/>
                </a:solidFill>
              </a:rPr>
              <a:t>“</a:t>
            </a:r>
            <a:r>
              <a:rPr lang="es-ES" altLang="es-MX" sz="2000" dirty="0" smtClean="0">
                <a:solidFill>
                  <a:schemeClr val="tx1"/>
                </a:solidFill>
              </a:rPr>
              <a:t>Los lexemas varían enormemente con respecto a la libertad con que pueden combinarse en sintagmas con otros lexemas</a:t>
            </a:r>
            <a:r>
              <a:rPr lang="es-ES" altLang="es-ES" sz="2000" dirty="0" smtClean="0">
                <a:solidFill>
                  <a:schemeClr val="tx1"/>
                </a:solidFill>
              </a:rPr>
              <a:t>”</a:t>
            </a:r>
            <a:r>
              <a:rPr lang="en-US" altLang="ja-JP" sz="2000" dirty="0" smtClean="0">
                <a:solidFill>
                  <a:schemeClr val="tx1"/>
                </a:solidFill>
              </a:rPr>
              <a:t> (Lyons, p. 246).</a:t>
            </a:r>
          </a:p>
          <a:p>
            <a:pPr algn="ctr" eaLnBrk="1" hangingPunct="1"/>
            <a:endParaRPr lang="en-US" altLang="es-MX" sz="2000" dirty="0" smtClean="0">
              <a:solidFill>
                <a:schemeClr val="tx1"/>
              </a:solidFill>
            </a:endParaRPr>
          </a:p>
          <a:p>
            <a:pPr algn="ctr" eaLnBrk="1" hangingPunct="1">
              <a:buFont typeface="Arial" panose="020B0604020202020204" pitchFamily="34" charset="0"/>
              <a:buNone/>
            </a:pPr>
            <a:endParaRPr lang="es-ES" altLang="es-MX" sz="2000" dirty="0" smtClean="0"/>
          </a:p>
        </p:txBody>
      </p:sp>
      <p:graphicFrame>
        <p:nvGraphicFramePr>
          <p:cNvPr id="4" name="Diagrama 3"/>
          <p:cNvGraphicFramePr/>
          <p:nvPr>
            <p:extLst>
              <p:ext uri="{D42A27DB-BD31-4B8C-83A1-F6EECF244321}">
                <p14:modId xmlns:p14="http://schemas.microsoft.com/office/powerpoint/2010/main" val="2151346885"/>
              </p:ext>
            </p:extLst>
          </p:nvPr>
        </p:nvGraphicFramePr>
        <p:xfrm>
          <a:off x="10592" y="2132856"/>
          <a:ext cx="5787628"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Hexágono 4"/>
          <p:cNvSpPr/>
          <p:nvPr/>
        </p:nvSpPr>
        <p:spPr>
          <a:xfrm rot="266428">
            <a:off x="6163908" y="3105946"/>
            <a:ext cx="2625405" cy="2276913"/>
          </a:xfrm>
          <a:prstGeom prst="hexagon">
            <a:avLst/>
          </a:prstGeom>
          <a:solidFill>
            <a:srgbClr val="A50021"/>
          </a:solidFill>
          <a:scene3d>
            <a:camera prst="perspectiveFront"/>
            <a:lightRig rig="threePt" dir="t"/>
          </a:scene3d>
          <a:sp3d>
            <a:bevelT/>
          </a:sp3d>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eaLnBrk="1" fontAlgn="auto" hangingPunct="1">
              <a:spcBef>
                <a:spcPts val="0"/>
              </a:spcBef>
              <a:spcAft>
                <a:spcPts val="0"/>
              </a:spcAft>
              <a:defRPr/>
            </a:pPr>
            <a:r>
              <a:rPr lang="es-ES" sz="2000" b="1" dirty="0"/>
              <a:t>acrisolado</a:t>
            </a:r>
          </a:p>
        </p:txBody>
      </p:sp>
    </p:spTree>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vert="horz" lIns="91440" tIns="45720" rIns="91440" bIns="45720" rtlCol="0" anchor="b">
            <a:normAutofit/>
          </a:bodyPr>
          <a:lstStyle/>
          <a:p>
            <a:r>
              <a:rPr lang="es-ES" altLang="es-MX" sz="3200"/>
              <a:t>Colocaciones: distintas entre el inglés y el español</a:t>
            </a:r>
          </a:p>
        </p:txBody>
      </p:sp>
      <p:sp>
        <p:nvSpPr>
          <p:cNvPr id="62467" name="Marcador de contenido 2"/>
          <p:cNvSpPr>
            <a:spLocks noGrp="1"/>
          </p:cNvSpPr>
          <p:nvPr>
            <p:ph idx="1"/>
          </p:nvPr>
        </p:nvSpPr>
        <p:spPr>
          <a:xfrm>
            <a:off x="506413" y="2255838"/>
            <a:ext cx="8066087" cy="2613322"/>
          </a:xfrm>
        </p:spPr>
        <p:txBody>
          <a:bodyPr>
            <a:normAutofit/>
          </a:bodyPr>
          <a:lstStyle/>
          <a:p>
            <a:pPr eaLnBrk="1" hangingPunct="1">
              <a:lnSpc>
                <a:spcPct val="130000"/>
              </a:lnSpc>
              <a:buFont typeface="Arial" panose="020B0604020202020204" pitchFamily="34" charset="0"/>
              <a:buChar char="•"/>
            </a:pPr>
            <a:r>
              <a:rPr lang="es-ES" altLang="es-MX" sz="2000" i="1" dirty="0" err="1" smtClean="0">
                <a:solidFill>
                  <a:schemeClr val="accent3">
                    <a:lumMod val="50000"/>
                  </a:schemeClr>
                </a:solidFill>
              </a:rPr>
              <a:t>It</a:t>
            </a:r>
            <a:r>
              <a:rPr lang="es-ES" altLang="es-MX" sz="2000" i="1" dirty="0" smtClean="0">
                <a:solidFill>
                  <a:schemeClr val="accent3">
                    <a:lumMod val="50000"/>
                  </a:schemeClr>
                </a:solidFill>
              </a:rPr>
              <a:t> </a:t>
            </a:r>
            <a:r>
              <a:rPr lang="es-ES" altLang="es-MX" sz="2000" i="1" dirty="0" err="1" smtClean="0">
                <a:solidFill>
                  <a:schemeClr val="accent3">
                    <a:lumMod val="50000"/>
                  </a:schemeClr>
                </a:solidFill>
              </a:rPr>
              <a:t>is</a:t>
            </a:r>
            <a:r>
              <a:rPr lang="es-ES" altLang="es-MX" sz="2000" i="1" dirty="0" smtClean="0">
                <a:solidFill>
                  <a:schemeClr val="accent3">
                    <a:lumMod val="50000"/>
                  </a:schemeClr>
                </a:solidFill>
              </a:rPr>
              <a:t> a </a:t>
            </a:r>
            <a:r>
              <a:rPr lang="es-ES" altLang="es-MX" sz="2000" b="1" i="1" dirty="0" err="1" smtClean="0">
                <a:solidFill>
                  <a:schemeClr val="accent3">
                    <a:lumMod val="50000"/>
                  </a:schemeClr>
                </a:solidFill>
              </a:rPr>
              <a:t>great</a:t>
            </a:r>
            <a:r>
              <a:rPr lang="es-ES" altLang="es-MX" sz="2000" b="1" i="1" dirty="0" smtClean="0">
                <a:solidFill>
                  <a:schemeClr val="accent3">
                    <a:lumMod val="50000"/>
                  </a:schemeClr>
                </a:solidFill>
              </a:rPr>
              <a:t> </a:t>
            </a:r>
            <a:r>
              <a:rPr lang="es-ES" altLang="es-MX" sz="2000" b="1" i="1" dirty="0" err="1" smtClean="0">
                <a:solidFill>
                  <a:schemeClr val="accent3">
                    <a:lumMod val="50000"/>
                  </a:schemeClr>
                </a:solidFill>
              </a:rPr>
              <a:t>pity</a:t>
            </a:r>
            <a:r>
              <a:rPr lang="es-ES" altLang="es-MX" sz="2000" i="1" dirty="0" smtClean="0">
                <a:solidFill>
                  <a:schemeClr val="accent3">
                    <a:lumMod val="50000"/>
                  </a:schemeClr>
                </a:solidFill>
              </a:rPr>
              <a:t>  </a:t>
            </a:r>
            <a:r>
              <a:rPr lang="es-ES" altLang="es-MX" sz="2000" i="1" dirty="0" err="1" smtClean="0">
                <a:solidFill>
                  <a:schemeClr val="accent3">
                    <a:lumMod val="50000"/>
                  </a:schemeClr>
                </a:solidFill>
              </a:rPr>
              <a:t>you</a:t>
            </a:r>
            <a:r>
              <a:rPr lang="es-ES" altLang="es-MX" sz="2000" i="1" dirty="0" smtClean="0">
                <a:solidFill>
                  <a:schemeClr val="accent3">
                    <a:lumMod val="50000"/>
                  </a:schemeClr>
                </a:solidFill>
              </a:rPr>
              <a:t> </a:t>
            </a:r>
            <a:r>
              <a:rPr lang="es-ES" altLang="es-MX" sz="2000" i="1" dirty="0" err="1" smtClean="0">
                <a:solidFill>
                  <a:schemeClr val="accent3">
                    <a:lumMod val="50000"/>
                  </a:schemeClr>
                </a:solidFill>
              </a:rPr>
              <a:t>can</a:t>
            </a:r>
            <a:r>
              <a:rPr lang="es-ES" altLang="es-ES" sz="2000" i="1" dirty="0" err="1" smtClean="0">
                <a:solidFill>
                  <a:schemeClr val="accent3">
                    <a:lumMod val="50000"/>
                  </a:schemeClr>
                </a:solidFill>
              </a:rPr>
              <a:t>’</a:t>
            </a:r>
            <a:r>
              <a:rPr lang="es-ES" altLang="es-MX" sz="2000" i="1" dirty="0" err="1" smtClean="0">
                <a:solidFill>
                  <a:schemeClr val="accent3">
                    <a:lumMod val="50000"/>
                  </a:schemeClr>
                </a:solidFill>
              </a:rPr>
              <a:t>t</a:t>
            </a:r>
            <a:r>
              <a:rPr lang="es-ES" altLang="es-MX" sz="2000" i="1" dirty="0" smtClean="0">
                <a:solidFill>
                  <a:schemeClr val="accent3">
                    <a:lumMod val="50000"/>
                  </a:schemeClr>
                </a:solidFill>
              </a:rPr>
              <a:t> come       /      </a:t>
            </a:r>
            <a:r>
              <a:rPr lang="es-ES" altLang="es-MX" sz="2000" i="1" strike="sngStrike" dirty="0" smtClean="0">
                <a:solidFill>
                  <a:schemeClr val="accent3">
                    <a:lumMod val="50000"/>
                  </a:schemeClr>
                </a:solidFill>
              </a:rPr>
              <a:t>Gran lástima </a:t>
            </a:r>
          </a:p>
          <a:p>
            <a:pPr eaLnBrk="1" hangingPunct="1">
              <a:lnSpc>
                <a:spcPct val="130000"/>
              </a:lnSpc>
              <a:buFont typeface="Arial" panose="020B0604020202020204" pitchFamily="34" charset="0"/>
              <a:buChar char="•"/>
            </a:pPr>
            <a:r>
              <a:rPr lang="es-ES" altLang="es-MX" sz="2000" dirty="0" smtClean="0">
                <a:solidFill>
                  <a:schemeClr val="accent3">
                    <a:lumMod val="50000"/>
                  </a:schemeClr>
                </a:solidFill>
              </a:rPr>
              <a:t>Es una </a:t>
            </a:r>
            <a:r>
              <a:rPr lang="es-ES" altLang="es-MX" sz="2000" b="1" dirty="0" smtClean="0">
                <a:solidFill>
                  <a:schemeClr val="accent3">
                    <a:lumMod val="50000"/>
                  </a:schemeClr>
                </a:solidFill>
              </a:rPr>
              <a:t>verdadera lástima</a:t>
            </a:r>
            <a:r>
              <a:rPr lang="es-ES" altLang="es-MX" sz="2000" dirty="0" smtClean="0">
                <a:solidFill>
                  <a:schemeClr val="accent3">
                    <a:lumMod val="50000"/>
                  </a:schemeClr>
                </a:solidFill>
              </a:rPr>
              <a:t> que no puedas venir</a:t>
            </a:r>
          </a:p>
          <a:p>
            <a:pPr marL="0" indent="0" eaLnBrk="1" hangingPunct="1">
              <a:lnSpc>
                <a:spcPct val="130000"/>
              </a:lnSpc>
              <a:buNone/>
            </a:pPr>
            <a:endParaRPr lang="es-ES" altLang="es-MX" sz="2000" dirty="0" smtClean="0">
              <a:solidFill>
                <a:schemeClr val="accent3">
                  <a:lumMod val="50000"/>
                </a:schemeClr>
              </a:solidFill>
            </a:endParaRPr>
          </a:p>
          <a:p>
            <a:pPr marL="0" indent="0" eaLnBrk="1" hangingPunct="1">
              <a:lnSpc>
                <a:spcPct val="130000"/>
              </a:lnSpc>
              <a:buNone/>
            </a:pPr>
            <a:r>
              <a:rPr lang="es-ES" altLang="es-MX" sz="2000" dirty="0" smtClean="0">
                <a:solidFill>
                  <a:schemeClr val="accent3">
                    <a:lumMod val="50000"/>
                  </a:schemeClr>
                </a:solidFill>
              </a:rPr>
              <a:t>Al traducir cuidado con los choques o disparidades de colocación.</a:t>
            </a:r>
          </a:p>
        </p:txBody>
      </p:sp>
    </p:spTree>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93713" y="115888"/>
            <a:ext cx="8078787" cy="1658937"/>
          </a:xfrm>
        </p:spPr>
        <p:txBody>
          <a:bodyPr vert="horz" lIns="91440" tIns="45720" rIns="91440" bIns="45720" rtlCol="0" anchor="b">
            <a:normAutofit/>
          </a:bodyPr>
          <a:lstStyle/>
          <a:p>
            <a:r>
              <a:rPr lang="es-ES" sz="3200" dirty="0"/>
              <a:t>Ejemplos:</a:t>
            </a:r>
          </a:p>
        </p:txBody>
      </p:sp>
      <p:sp>
        <p:nvSpPr>
          <p:cNvPr id="64515" name="Marcador de contenido 2"/>
          <p:cNvSpPr>
            <a:spLocks noGrp="1"/>
          </p:cNvSpPr>
          <p:nvPr>
            <p:ph idx="1"/>
          </p:nvPr>
        </p:nvSpPr>
        <p:spPr>
          <a:xfrm>
            <a:off x="506413" y="1628775"/>
            <a:ext cx="8066087" cy="4316413"/>
          </a:xfrm>
        </p:spPr>
        <p:txBody>
          <a:bodyPr>
            <a:normAutofit/>
          </a:bodyPr>
          <a:lstStyle/>
          <a:p>
            <a:pPr eaLnBrk="1" hangingPunct="1">
              <a:lnSpc>
                <a:spcPct val="70000"/>
              </a:lnSpc>
            </a:pPr>
            <a:r>
              <a:rPr lang="es-MX" altLang="es-MX" sz="2000" b="1" dirty="0" err="1" smtClean="0"/>
              <a:t>grandfather</a:t>
            </a:r>
            <a:r>
              <a:rPr lang="es-MX" altLang="es-MX" sz="2000" b="1" dirty="0" smtClean="0"/>
              <a:t> </a:t>
            </a:r>
            <a:r>
              <a:rPr lang="es-MX" altLang="es-MX" sz="2000" b="1" dirty="0" err="1" smtClean="0"/>
              <a:t>clock</a:t>
            </a:r>
            <a:r>
              <a:rPr lang="es-ES_tradnl" altLang="es-MX" sz="2000" dirty="0" smtClean="0"/>
              <a:t>- </a:t>
            </a:r>
            <a:r>
              <a:rPr lang="es-MX" altLang="es-MX" sz="2000" b="1" dirty="0" smtClean="0"/>
              <a:t>reloj de pie</a:t>
            </a:r>
            <a:r>
              <a:rPr lang="es-ES_tradnl" altLang="es-MX" sz="2000" dirty="0" smtClean="0"/>
              <a:t> </a:t>
            </a:r>
            <a:r>
              <a:rPr lang="es-MX" altLang="es-MX" sz="2000" dirty="0" smtClean="0"/>
              <a:t>(</a:t>
            </a:r>
            <a:r>
              <a:rPr lang="es-MX" altLang="es-MX" sz="2000" i="1" dirty="0" smtClean="0"/>
              <a:t>y no </a:t>
            </a:r>
            <a:r>
              <a:rPr lang="es-MX" altLang="es-ES" sz="2000" i="1" dirty="0" smtClean="0"/>
              <a:t>“</a:t>
            </a:r>
            <a:r>
              <a:rPr lang="es-MX" altLang="ja-JP" sz="2000" dirty="0" smtClean="0"/>
              <a:t>reloj de abuelo</a:t>
            </a:r>
            <a:r>
              <a:rPr lang="es-MX" altLang="es-ES" sz="2000" dirty="0" smtClean="0"/>
              <a:t>”</a:t>
            </a:r>
            <a:r>
              <a:rPr lang="es-MX" altLang="ja-JP" sz="2000" dirty="0" smtClean="0"/>
              <a:t>) </a:t>
            </a:r>
            <a:endParaRPr lang="es-MX" altLang="es-MX" sz="2000" dirty="0" smtClean="0"/>
          </a:p>
          <a:p>
            <a:pPr eaLnBrk="1" hangingPunct="1">
              <a:lnSpc>
                <a:spcPct val="110000"/>
              </a:lnSpc>
            </a:pPr>
            <a:r>
              <a:rPr lang="es-MX" altLang="es-MX" sz="2000" dirty="0" smtClean="0"/>
              <a:t>u</a:t>
            </a:r>
            <a:r>
              <a:rPr lang="en-US" altLang="es-MX" sz="2000" dirty="0" smtClean="0"/>
              <a:t>p where the wind </a:t>
            </a:r>
            <a:r>
              <a:rPr lang="en-US" altLang="es-MX" sz="2000" b="1" dirty="0" smtClean="0"/>
              <a:t>rocked</a:t>
            </a:r>
            <a:r>
              <a:rPr lang="en-US" altLang="es-MX" sz="2000" dirty="0" smtClean="0"/>
              <a:t> - </a:t>
            </a:r>
            <a:r>
              <a:rPr lang="es-MX" altLang="es-MX" sz="2000" dirty="0" smtClean="0"/>
              <a:t>en lo alto, donde </a:t>
            </a:r>
            <a:r>
              <a:rPr lang="es-MX" altLang="es-MX" sz="2000" b="1" dirty="0" smtClean="0"/>
              <a:t>soplaba</a:t>
            </a:r>
            <a:r>
              <a:rPr lang="es-MX" altLang="es-MX" sz="2000" dirty="0" smtClean="0"/>
              <a:t> el viento </a:t>
            </a:r>
          </a:p>
          <a:p>
            <a:pPr eaLnBrk="1" hangingPunct="1">
              <a:lnSpc>
                <a:spcPct val="110000"/>
              </a:lnSpc>
            </a:pPr>
            <a:r>
              <a:rPr lang="es-MX" altLang="es-MX" sz="2000" dirty="0" smtClean="0"/>
              <a:t>(</a:t>
            </a:r>
            <a:r>
              <a:rPr lang="es-MX" altLang="es-MX" sz="2000" i="1" dirty="0" smtClean="0"/>
              <a:t>En lugar de</a:t>
            </a:r>
            <a:r>
              <a:rPr lang="es-MX" altLang="es-MX" sz="2000" dirty="0" smtClean="0"/>
              <a:t> </a:t>
            </a:r>
            <a:r>
              <a:rPr lang="es-MX" altLang="es-ES" sz="2000" dirty="0" smtClean="0"/>
              <a:t>“</a:t>
            </a:r>
            <a:r>
              <a:rPr lang="es-MX" altLang="es-MX" sz="2000" dirty="0" smtClean="0"/>
              <a:t>donde se </a:t>
            </a:r>
            <a:r>
              <a:rPr lang="es-MX" altLang="es-MX" sz="2000" i="1" dirty="0" smtClean="0"/>
              <a:t>mecía</a:t>
            </a:r>
            <a:r>
              <a:rPr lang="es-MX" altLang="es-MX" sz="2000" dirty="0" smtClean="0"/>
              <a:t> el viento</a:t>
            </a:r>
            <a:r>
              <a:rPr lang="es-MX" altLang="es-ES" sz="2000" dirty="0" smtClean="0"/>
              <a:t>”</a:t>
            </a:r>
            <a:r>
              <a:rPr lang="es-MX" altLang="es-MX" sz="2000" dirty="0" smtClean="0"/>
              <a:t> </a:t>
            </a:r>
            <a:r>
              <a:rPr lang="es-MX" altLang="es-MX" sz="2000" i="1" dirty="0" smtClean="0"/>
              <a:t>por resultar una expresión con significado vago porque generalmente se asocia el verbo </a:t>
            </a:r>
            <a:r>
              <a:rPr lang="es-MX" altLang="es-ES" sz="2000" dirty="0" smtClean="0"/>
              <a:t>“</a:t>
            </a:r>
            <a:r>
              <a:rPr lang="es-MX" altLang="es-MX" sz="2000" dirty="0" smtClean="0"/>
              <a:t>mecer</a:t>
            </a:r>
            <a:r>
              <a:rPr lang="es-MX" altLang="es-ES" sz="2000" dirty="0" smtClean="0"/>
              <a:t>”</a:t>
            </a:r>
            <a:r>
              <a:rPr lang="es-MX" altLang="ja-JP" sz="2000" i="1" dirty="0" smtClean="0"/>
              <a:t> con algún objeto sólido que es impulsado por una fuerza</a:t>
            </a:r>
            <a:r>
              <a:rPr lang="es-MX" altLang="ja-JP" sz="2000" dirty="0" smtClean="0"/>
              <a:t>) </a:t>
            </a:r>
            <a:endParaRPr lang="es-ES_tradnl" altLang="es-MX" sz="2000" dirty="0" smtClean="0"/>
          </a:p>
          <a:p>
            <a:pPr eaLnBrk="1" hangingPunct="1">
              <a:lnSpc>
                <a:spcPct val="70000"/>
              </a:lnSpc>
            </a:pPr>
            <a:r>
              <a:rPr lang="en-US" altLang="es-MX" sz="2000" dirty="0" smtClean="0"/>
              <a:t>field of </a:t>
            </a:r>
            <a:r>
              <a:rPr lang="en-US" altLang="es-MX" sz="2000" b="1" dirty="0" smtClean="0"/>
              <a:t>dead</a:t>
            </a:r>
            <a:r>
              <a:rPr lang="en-US" altLang="es-MX" sz="2000" dirty="0" smtClean="0"/>
              <a:t> corn - </a:t>
            </a:r>
            <a:r>
              <a:rPr lang="es-ES" altLang="es-MX" sz="2000" dirty="0" smtClean="0"/>
              <a:t>campo </a:t>
            </a:r>
            <a:r>
              <a:rPr lang="es-ES" altLang="es-MX" sz="2000" b="1" dirty="0" smtClean="0"/>
              <a:t>seco</a:t>
            </a:r>
            <a:r>
              <a:rPr lang="es-ES" altLang="es-MX" sz="2000" dirty="0" smtClean="0"/>
              <a:t> de maíz</a:t>
            </a:r>
            <a:endParaRPr lang="es-ES_tradnl" altLang="es-MX" sz="2000" dirty="0" smtClean="0"/>
          </a:p>
          <a:p>
            <a:pPr eaLnBrk="1" hangingPunct="1">
              <a:lnSpc>
                <a:spcPct val="70000"/>
              </a:lnSpc>
            </a:pPr>
            <a:r>
              <a:rPr lang="es-ES" altLang="es-MX" sz="2000" dirty="0" smtClean="0"/>
              <a:t>(</a:t>
            </a:r>
            <a:r>
              <a:rPr lang="es-ES" altLang="es-MX" sz="2000" i="1" dirty="0" smtClean="0"/>
              <a:t>No</a:t>
            </a:r>
            <a:r>
              <a:rPr lang="es-ES" altLang="es-MX" sz="2000" dirty="0" smtClean="0"/>
              <a:t> </a:t>
            </a:r>
            <a:r>
              <a:rPr lang="es-ES" altLang="es-ES" sz="2000" dirty="0" smtClean="0"/>
              <a:t>“</a:t>
            </a:r>
            <a:r>
              <a:rPr lang="es-ES" altLang="es-MX" sz="2000" dirty="0" smtClean="0"/>
              <a:t>sembradío de maíz muerto</a:t>
            </a:r>
            <a:r>
              <a:rPr lang="es-ES" altLang="es-ES" sz="2000" dirty="0" smtClean="0"/>
              <a:t>”</a:t>
            </a:r>
            <a:r>
              <a:rPr lang="es-ES" altLang="es-MX" sz="2000" dirty="0" smtClean="0"/>
              <a:t>, </a:t>
            </a:r>
            <a:r>
              <a:rPr lang="es-ES" altLang="es-MX" sz="2000" i="1" dirty="0" smtClean="0"/>
              <a:t>por cuestiones de uso</a:t>
            </a:r>
            <a:r>
              <a:rPr lang="es-ES" altLang="es-MX" sz="2000" dirty="0" smtClean="0"/>
              <a:t>)</a:t>
            </a:r>
          </a:p>
        </p:txBody>
      </p:sp>
    </p:spTree>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323528" y="376937"/>
            <a:ext cx="8496944" cy="5731825"/>
          </a:xfrm>
          <a:prstGeom prst="rect">
            <a:avLst/>
          </a:prstGeom>
        </p:spPr>
        <p:txBody>
          <a:bodyPr wrap="square">
            <a:spAutoFit/>
          </a:bodyPr>
          <a:lstStyle/>
          <a:p>
            <a:pPr>
              <a:lnSpc>
                <a:spcPct val="120000"/>
              </a:lnSpc>
            </a:pPr>
            <a:r>
              <a:rPr lang="sv-SE" sz="2800" b="1" dirty="0">
                <a:solidFill>
                  <a:schemeClr val="tx2"/>
                </a:solidFill>
                <a:latin typeface="+mn-lt"/>
                <a:ea typeface="+mn-ea"/>
              </a:rPr>
              <a:t>Ligeia</a:t>
            </a:r>
            <a:r>
              <a:rPr lang="sv-SE" sz="2000" b="1" dirty="0">
                <a:solidFill>
                  <a:schemeClr val="tx2"/>
                </a:solidFill>
                <a:latin typeface="+mn-lt"/>
                <a:ea typeface="+mn-ea"/>
              </a:rPr>
              <a:t>  </a:t>
            </a:r>
            <a:r>
              <a:rPr lang="sv-SE" sz="2000" dirty="0" smtClean="0">
                <a:solidFill>
                  <a:schemeClr val="tx2"/>
                </a:solidFill>
                <a:latin typeface="+mn-lt"/>
                <a:ea typeface="+mn-ea"/>
              </a:rPr>
              <a:t>by </a:t>
            </a:r>
            <a:endParaRPr lang="sv-SE" sz="2000" dirty="0">
              <a:solidFill>
                <a:schemeClr val="tx2"/>
              </a:solidFill>
              <a:latin typeface="+mn-lt"/>
              <a:ea typeface="+mn-ea"/>
            </a:endParaRPr>
          </a:p>
          <a:p>
            <a:pPr>
              <a:lnSpc>
                <a:spcPct val="120000"/>
              </a:lnSpc>
            </a:pPr>
            <a:endParaRPr lang="en-US" sz="2000" dirty="0" smtClean="0">
              <a:solidFill>
                <a:schemeClr val="tx2"/>
              </a:solidFill>
              <a:latin typeface="+mn-lt"/>
              <a:ea typeface="+mn-ea"/>
            </a:endParaRPr>
          </a:p>
          <a:p>
            <a:pPr>
              <a:lnSpc>
                <a:spcPct val="120000"/>
              </a:lnSpc>
            </a:pPr>
            <a:endParaRPr lang="en-US" sz="2000" dirty="0">
              <a:solidFill>
                <a:schemeClr val="tx2"/>
              </a:solidFill>
              <a:latin typeface="+mn-lt"/>
              <a:ea typeface="+mn-ea"/>
            </a:endParaRPr>
          </a:p>
          <a:p>
            <a:pPr>
              <a:lnSpc>
                <a:spcPct val="120000"/>
              </a:lnSpc>
            </a:pPr>
            <a:endParaRPr lang="en-US" sz="2000" dirty="0" smtClean="0">
              <a:solidFill>
                <a:schemeClr val="tx2"/>
              </a:solidFill>
              <a:latin typeface="+mn-lt"/>
              <a:ea typeface="+mn-ea"/>
            </a:endParaRPr>
          </a:p>
          <a:p>
            <a:pPr>
              <a:lnSpc>
                <a:spcPct val="120000"/>
              </a:lnSpc>
            </a:pPr>
            <a:endParaRPr lang="en-US" sz="2000" dirty="0" smtClean="0">
              <a:solidFill>
                <a:schemeClr val="tx2"/>
              </a:solidFill>
              <a:latin typeface="+mn-lt"/>
              <a:ea typeface="+mn-ea"/>
            </a:endParaRPr>
          </a:p>
          <a:p>
            <a:pPr>
              <a:lnSpc>
                <a:spcPct val="120000"/>
              </a:lnSpc>
            </a:pPr>
            <a:r>
              <a:rPr lang="en-US" sz="2200" dirty="0" smtClean="0">
                <a:solidFill>
                  <a:schemeClr val="tx2"/>
                </a:solidFill>
                <a:latin typeface="+mn-lt"/>
                <a:ea typeface="+mn-ea"/>
              </a:rPr>
              <a:t>I </a:t>
            </a:r>
            <a:r>
              <a:rPr lang="en-US" sz="2200" dirty="0">
                <a:solidFill>
                  <a:schemeClr val="tx2"/>
                </a:solidFill>
                <a:latin typeface="+mn-lt"/>
                <a:ea typeface="+mn-ea"/>
              </a:rPr>
              <a:t>CANNOT, for my soul, remember how, when, or even precisely where, I first became acquainted with the lady </a:t>
            </a:r>
            <a:r>
              <a:rPr lang="en-US" sz="2200" dirty="0" err="1">
                <a:solidFill>
                  <a:schemeClr val="tx2"/>
                </a:solidFill>
                <a:latin typeface="+mn-lt"/>
                <a:ea typeface="+mn-ea"/>
              </a:rPr>
              <a:t>Ligeia</a:t>
            </a:r>
            <a:r>
              <a:rPr lang="en-US" sz="2200" dirty="0">
                <a:solidFill>
                  <a:schemeClr val="tx2"/>
                </a:solidFill>
                <a:latin typeface="+mn-lt"/>
                <a:ea typeface="+mn-ea"/>
              </a:rPr>
              <a:t>. Long years have since elapsed, and my memory is feeble through much suffering. Or, perhaps, I cannot now bring these points to mind, because, in truth, the character of my beloved, her rare learning, her singular yet placid cast of beauty, and the thrilling and enthralling eloquence of her low musical language, made their way into my heart by paces so steadily and stealthily progressive that they have been unnoticed and unknown. </a:t>
            </a:r>
            <a:endParaRPr lang="en-US" sz="2200" dirty="0" smtClean="0">
              <a:solidFill>
                <a:schemeClr val="tx2"/>
              </a:solidFill>
              <a:latin typeface="+mn-lt"/>
              <a:ea typeface="+mn-ea"/>
            </a:endParaRPr>
          </a:p>
          <a:p>
            <a:pPr>
              <a:lnSpc>
                <a:spcPct val="120000"/>
              </a:lnSpc>
            </a:pPr>
            <a:r>
              <a:rPr lang="en-US" sz="2200" i="1" dirty="0" smtClean="0">
                <a:solidFill>
                  <a:schemeClr val="tx2"/>
                </a:solidFill>
                <a:latin typeface="+mn-lt"/>
                <a:ea typeface="+mn-ea"/>
              </a:rPr>
              <a:t>(</a:t>
            </a:r>
            <a:r>
              <a:rPr lang="en-US" sz="2200" i="1" dirty="0" err="1" smtClean="0">
                <a:solidFill>
                  <a:schemeClr val="tx2"/>
                </a:solidFill>
                <a:latin typeface="+mn-lt"/>
                <a:ea typeface="+mn-ea"/>
              </a:rPr>
              <a:t>continúa</a:t>
            </a:r>
            <a:r>
              <a:rPr lang="en-US" sz="2200" i="1" dirty="0" smtClean="0">
                <a:solidFill>
                  <a:schemeClr val="tx2"/>
                </a:solidFill>
                <a:latin typeface="+mn-lt"/>
                <a:ea typeface="+mn-ea"/>
              </a:rPr>
              <a:t> en la </a:t>
            </a:r>
            <a:r>
              <a:rPr lang="en-US" sz="2200" i="1" dirty="0" err="1" smtClean="0">
                <a:solidFill>
                  <a:schemeClr val="tx2"/>
                </a:solidFill>
                <a:latin typeface="+mn-lt"/>
                <a:ea typeface="+mn-ea"/>
              </a:rPr>
              <a:t>siguiente</a:t>
            </a:r>
            <a:r>
              <a:rPr lang="en-US" sz="2200" i="1" dirty="0" smtClean="0">
                <a:solidFill>
                  <a:schemeClr val="tx2"/>
                </a:solidFill>
                <a:latin typeface="+mn-lt"/>
                <a:ea typeface="+mn-ea"/>
              </a:rPr>
              <a:t> </a:t>
            </a:r>
            <a:r>
              <a:rPr lang="en-US" sz="2200" i="1" dirty="0" err="1" smtClean="0">
                <a:solidFill>
                  <a:schemeClr val="tx2"/>
                </a:solidFill>
                <a:latin typeface="+mn-lt"/>
                <a:ea typeface="+mn-ea"/>
              </a:rPr>
              <a:t>diapositiva</a:t>
            </a:r>
            <a:r>
              <a:rPr lang="en-US" sz="2200" i="1" dirty="0" smtClean="0">
                <a:solidFill>
                  <a:schemeClr val="tx2"/>
                </a:solidFill>
                <a:latin typeface="+mn-lt"/>
                <a:ea typeface="+mn-ea"/>
              </a:rPr>
              <a:t>)</a:t>
            </a:r>
            <a:endParaRPr lang="en-US" sz="2200" i="1" dirty="0">
              <a:solidFill>
                <a:schemeClr val="tx2"/>
              </a:solidFill>
              <a:latin typeface="+mn-lt"/>
              <a:ea typeface="+mn-ea"/>
            </a:endParaRPr>
          </a:p>
        </p:txBody>
      </p:sp>
      <p:pic>
        <p:nvPicPr>
          <p:cNvPr id="81922" name="Picture 2" descr="http://www.eapoe.org/images/zpoeimgi.gif"/>
          <p:cNvPicPr>
            <a:picLocks noChangeAspect="1" noChangeArrowheads="1"/>
          </p:cNvPicPr>
          <p:nvPr/>
        </p:nvPicPr>
        <p:blipFill>
          <a:blip r:embed="rId3">
            <a:duotone>
              <a:prstClr val="black"/>
              <a:schemeClr val="accent4">
                <a:tint val="45000"/>
                <a:satMod val="400000"/>
              </a:schemeClr>
            </a:duotone>
            <a:extLst>
              <a:ext uri="{28A0092B-C50C-407E-A947-70E740481C1C}">
                <a14:useLocalDpi xmlns:a14="http://schemas.microsoft.com/office/drawing/2010/main" val="0"/>
              </a:ext>
            </a:extLst>
          </a:blip>
          <a:srcRect/>
          <a:stretch>
            <a:fillRect/>
          </a:stretch>
        </p:blipFill>
        <p:spPr bwMode="auto">
          <a:xfrm>
            <a:off x="1259632" y="144016"/>
            <a:ext cx="3096344" cy="19888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99212770"/>
      </p:ext>
    </p:extLst>
  </p:cSld>
  <p:clrMapOvr>
    <a:masterClrMapping/>
  </p:clrMapOvr>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323528" y="376937"/>
            <a:ext cx="8496944" cy="4956228"/>
          </a:xfrm>
          <a:prstGeom prst="rect">
            <a:avLst/>
          </a:prstGeom>
        </p:spPr>
        <p:txBody>
          <a:bodyPr wrap="square">
            <a:spAutoFit/>
          </a:bodyPr>
          <a:lstStyle/>
          <a:p>
            <a:pPr>
              <a:lnSpc>
                <a:spcPct val="120000"/>
              </a:lnSpc>
            </a:pPr>
            <a:endParaRPr lang="en-US" sz="2200" dirty="0" smtClean="0">
              <a:solidFill>
                <a:schemeClr val="tx2"/>
              </a:solidFill>
              <a:latin typeface="+mn-lt"/>
              <a:ea typeface="+mn-ea"/>
            </a:endParaRPr>
          </a:p>
          <a:p>
            <a:pPr>
              <a:lnSpc>
                <a:spcPct val="120000"/>
              </a:lnSpc>
            </a:pPr>
            <a:endParaRPr lang="en-US" sz="2200" dirty="0">
              <a:solidFill>
                <a:schemeClr val="tx2"/>
              </a:solidFill>
              <a:latin typeface="+mn-lt"/>
              <a:ea typeface="+mn-ea"/>
            </a:endParaRPr>
          </a:p>
          <a:p>
            <a:pPr>
              <a:lnSpc>
                <a:spcPct val="120000"/>
              </a:lnSpc>
            </a:pPr>
            <a:endParaRPr lang="en-US" sz="2200" dirty="0" smtClean="0">
              <a:solidFill>
                <a:schemeClr val="tx2"/>
              </a:solidFill>
              <a:latin typeface="+mn-lt"/>
              <a:ea typeface="+mn-ea"/>
            </a:endParaRPr>
          </a:p>
          <a:p>
            <a:pPr>
              <a:lnSpc>
                <a:spcPct val="120000"/>
              </a:lnSpc>
            </a:pPr>
            <a:endParaRPr lang="en-US" sz="2200" dirty="0">
              <a:solidFill>
                <a:schemeClr val="tx2"/>
              </a:solidFill>
              <a:latin typeface="+mn-lt"/>
              <a:ea typeface="+mn-ea"/>
            </a:endParaRPr>
          </a:p>
          <a:p>
            <a:pPr>
              <a:lnSpc>
                <a:spcPct val="120000"/>
              </a:lnSpc>
            </a:pPr>
            <a:r>
              <a:rPr lang="en-US" sz="2200" dirty="0" smtClean="0">
                <a:solidFill>
                  <a:schemeClr val="tx2"/>
                </a:solidFill>
                <a:latin typeface="+mn-lt"/>
                <a:ea typeface="+mn-ea"/>
              </a:rPr>
              <a:t>Yet </a:t>
            </a:r>
            <a:r>
              <a:rPr lang="en-US" sz="2200" dirty="0">
                <a:solidFill>
                  <a:schemeClr val="tx2"/>
                </a:solidFill>
                <a:latin typeface="+mn-lt"/>
                <a:ea typeface="+mn-ea"/>
              </a:rPr>
              <a:t>I believe that I met her first and most frequently in some large, old, decaying city near the Rhine. Of her family --I have surely heard her speak. That it is of a remotely ancient date cannot be doubted. </a:t>
            </a:r>
            <a:r>
              <a:rPr lang="en-US" sz="2200" dirty="0" err="1">
                <a:solidFill>
                  <a:schemeClr val="tx2"/>
                </a:solidFill>
                <a:latin typeface="+mn-lt"/>
                <a:ea typeface="+mn-ea"/>
              </a:rPr>
              <a:t>Ligeia</a:t>
            </a:r>
            <a:r>
              <a:rPr lang="en-US" sz="2200" dirty="0">
                <a:solidFill>
                  <a:schemeClr val="tx2"/>
                </a:solidFill>
                <a:latin typeface="+mn-lt"/>
                <a:ea typeface="+mn-ea"/>
              </a:rPr>
              <a:t>! </a:t>
            </a:r>
            <a:r>
              <a:rPr lang="en-US" sz="2200" dirty="0" err="1">
                <a:solidFill>
                  <a:schemeClr val="tx2"/>
                </a:solidFill>
                <a:latin typeface="+mn-lt"/>
                <a:ea typeface="+mn-ea"/>
              </a:rPr>
              <a:t>Ligeia</a:t>
            </a:r>
            <a:r>
              <a:rPr lang="en-US" sz="2200" dirty="0">
                <a:solidFill>
                  <a:schemeClr val="tx2"/>
                </a:solidFill>
                <a:latin typeface="+mn-lt"/>
                <a:ea typeface="+mn-ea"/>
              </a:rPr>
              <a:t>! in studies of a nature more than all else adapted to deaden impressions of the outward world, it is by that sweet word alone --by </a:t>
            </a:r>
            <a:r>
              <a:rPr lang="en-US" sz="2200" dirty="0" err="1">
                <a:solidFill>
                  <a:schemeClr val="tx2"/>
                </a:solidFill>
                <a:latin typeface="+mn-lt"/>
                <a:ea typeface="+mn-ea"/>
              </a:rPr>
              <a:t>Ligeia</a:t>
            </a:r>
            <a:r>
              <a:rPr lang="en-US" sz="2200" dirty="0">
                <a:solidFill>
                  <a:schemeClr val="tx2"/>
                </a:solidFill>
                <a:latin typeface="+mn-lt"/>
                <a:ea typeface="+mn-ea"/>
              </a:rPr>
              <a:t> --that I bring before mine eyes in fancy the image of her who is no more. </a:t>
            </a:r>
            <a:endParaRPr lang="en-US" sz="2200" dirty="0" smtClean="0">
              <a:solidFill>
                <a:schemeClr val="tx2"/>
              </a:solidFill>
              <a:latin typeface="+mn-lt"/>
              <a:ea typeface="+mn-ea"/>
            </a:endParaRPr>
          </a:p>
          <a:p>
            <a:pPr>
              <a:lnSpc>
                <a:spcPct val="120000"/>
              </a:lnSpc>
            </a:pPr>
            <a:r>
              <a:rPr lang="en-US" sz="2200" i="1" dirty="0" smtClean="0">
                <a:solidFill>
                  <a:schemeClr val="tx2"/>
                </a:solidFill>
                <a:latin typeface="+mn-lt"/>
                <a:ea typeface="+mn-ea"/>
              </a:rPr>
              <a:t>(</a:t>
            </a:r>
            <a:r>
              <a:rPr lang="en-US" sz="2200" i="1" dirty="0" err="1" smtClean="0">
                <a:solidFill>
                  <a:schemeClr val="tx2"/>
                </a:solidFill>
                <a:latin typeface="+mn-lt"/>
                <a:ea typeface="+mn-ea"/>
              </a:rPr>
              <a:t>continúa</a:t>
            </a:r>
            <a:r>
              <a:rPr lang="en-US" sz="2200" i="1" dirty="0" smtClean="0">
                <a:solidFill>
                  <a:schemeClr val="tx2"/>
                </a:solidFill>
                <a:latin typeface="+mn-lt"/>
                <a:ea typeface="+mn-ea"/>
              </a:rPr>
              <a:t> en la </a:t>
            </a:r>
            <a:r>
              <a:rPr lang="en-US" sz="2200" i="1" dirty="0" err="1" smtClean="0">
                <a:solidFill>
                  <a:schemeClr val="tx2"/>
                </a:solidFill>
                <a:latin typeface="+mn-lt"/>
                <a:ea typeface="+mn-ea"/>
              </a:rPr>
              <a:t>siguiente</a:t>
            </a:r>
            <a:r>
              <a:rPr lang="en-US" sz="2200" i="1" dirty="0" smtClean="0">
                <a:solidFill>
                  <a:schemeClr val="tx2"/>
                </a:solidFill>
                <a:latin typeface="+mn-lt"/>
                <a:ea typeface="+mn-ea"/>
              </a:rPr>
              <a:t> </a:t>
            </a:r>
            <a:r>
              <a:rPr lang="en-US" sz="2200" i="1" dirty="0" err="1" smtClean="0">
                <a:solidFill>
                  <a:schemeClr val="tx2"/>
                </a:solidFill>
                <a:latin typeface="+mn-lt"/>
                <a:ea typeface="+mn-ea"/>
              </a:rPr>
              <a:t>diapositiva</a:t>
            </a:r>
            <a:r>
              <a:rPr lang="en-US" sz="2200" i="1" dirty="0" smtClean="0">
                <a:solidFill>
                  <a:schemeClr val="tx2"/>
                </a:solidFill>
                <a:latin typeface="+mn-lt"/>
                <a:ea typeface="+mn-ea"/>
              </a:rPr>
              <a:t>)</a:t>
            </a:r>
            <a:endParaRPr lang="en-US" sz="2200" i="1" dirty="0">
              <a:solidFill>
                <a:schemeClr val="tx2"/>
              </a:solidFill>
              <a:latin typeface="+mn-lt"/>
              <a:ea typeface="+mn-ea"/>
            </a:endParaRPr>
          </a:p>
        </p:txBody>
      </p:sp>
    </p:spTree>
    <p:extLst>
      <p:ext uri="{BB962C8B-B14F-4D97-AF65-F5344CB8AC3E}">
        <p14:creationId xmlns:p14="http://schemas.microsoft.com/office/powerpoint/2010/main" val="295247401"/>
      </p:ext>
    </p:extLst>
  </p:cSld>
  <p:clrMapOvr>
    <a:masterClrMapping/>
  </p:clrMapOvr>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530384" y="404664"/>
            <a:ext cx="8290088" cy="5768758"/>
          </a:xfrm>
          <a:prstGeom prst="rect">
            <a:avLst/>
          </a:prstGeom>
        </p:spPr>
        <p:txBody>
          <a:bodyPr wrap="square">
            <a:spAutoFit/>
          </a:bodyPr>
          <a:lstStyle/>
          <a:p>
            <a:pPr>
              <a:lnSpc>
                <a:spcPct val="120000"/>
              </a:lnSpc>
            </a:pPr>
            <a:endParaRPr lang="sv-SE" sz="2200" dirty="0">
              <a:solidFill>
                <a:schemeClr val="tx2"/>
              </a:solidFill>
              <a:latin typeface="+mn-lt"/>
              <a:ea typeface="+mn-ea"/>
            </a:endParaRPr>
          </a:p>
          <a:p>
            <a:pPr>
              <a:lnSpc>
                <a:spcPct val="120000"/>
              </a:lnSpc>
            </a:pPr>
            <a:endParaRPr lang="en-US" sz="2200" dirty="0">
              <a:solidFill>
                <a:schemeClr val="tx2"/>
              </a:solidFill>
              <a:latin typeface="+mn-lt"/>
              <a:ea typeface="+mn-ea"/>
            </a:endParaRPr>
          </a:p>
          <a:p>
            <a:pPr>
              <a:lnSpc>
                <a:spcPct val="120000"/>
              </a:lnSpc>
            </a:pPr>
            <a:r>
              <a:rPr lang="en-US" sz="2200" dirty="0" smtClean="0">
                <a:solidFill>
                  <a:schemeClr val="tx2"/>
                </a:solidFill>
                <a:latin typeface="+mn-lt"/>
                <a:ea typeface="+mn-ea"/>
              </a:rPr>
              <a:t>And </a:t>
            </a:r>
            <a:r>
              <a:rPr lang="en-US" sz="2200" dirty="0">
                <a:solidFill>
                  <a:schemeClr val="tx2"/>
                </a:solidFill>
                <a:latin typeface="+mn-lt"/>
                <a:ea typeface="+mn-ea"/>
              </a:rPr>
              <a:t>now, while I write, a recollection flashes upon me that I have never known the paternal name of her who was my friend and my betrothed, and who became the partner of my studies, and finally the wife of my bosom. Was it a playful charge on the part of my </a:t>
            </a:r>
            <a:r>
              <a:rPr lang="en-US" sz="2200" dirty="0" err="1">
                <a:solidFill>
                  <a:schemeClr val="tx2"/>
                </a:solidFill>
                <a:latin typeface="+mn-lt"/>
                <a:ea typeface="+mn-ea"/>
              </a:rPr>
              <a:t>Ligeia</a:t>
            </a:r>
            <a:r>
              <a:rPr lang="en-US" sz="2200" dirty="0">
                <a:solidFill>
                  <a:schemeClr val="tx2"/>
                </a:solidFill>
                <a:latin typeface="+mn-lt"/>
                <a:ea typeface="+mn-ea"/>
              </a:rPr>
              <a:t>? or was it a test of my strength of affection, that I should institute no inquiries upon this point? or was it rather a caprice of my own --a wildly romantic offering on the shrine of the most passionate devotion? I but indistinctly recall the fact itself --what wonder that I have utterly forgotten the circumstances which originated or attended it? And, indeed, if ever she, the wan and the misty-winged </a:t>
            </a:r>
            <a:r>
              <a:rPr lang="en-US" sz="2200" dirty="0" err="1">
                <a:solidFill>
                  <a:schemeClr val="tx2"/>
                </a:solidFill>
                <a:latin typeface="+mn-lt"/>
                <a:ea typeface="+mn-ea"/>
              </a:rPr>
              <a:t>Ashtophet</a:t>
            </a:r>
            <a:r>
              <a:rPr lang="en-US" sz="2200" dirty="0">
                <a:solidFill>
                  <a:schemeClr val="tx2"/>
                </a:solidFill>
                <a:latin typeface="+mn-lt"/>
                <a:ea typeface="+mn-ea"/>
              </a:rPr>
              <a:t> of idolatrous Egypt, presided, as they tell, over marriages ill-omened, then most surely she presided over mine.</a:t>
            </a:r>
          </a:p>
        </p:txBody>
      </p:sp>
    </p:spTree>
    <p:extLst>
      <p:ext uri="{BB962C8B-B14F-4D97-AF65-F5344CB8AC3E}">
        <p14:creationId xmlns:p14="http://schemas.microsoft.com/office/powerpoint/2010/main" val="884422699"/>
      </p:ext>
    </p:extLst>
  </p:cSld>
  <p:clrMapOvr>
    <a:masterClrMapping/>
  </p:clrMapOvr>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Marcador de contenido 2"/>
          <p:cNvSpPr>
            <a:spLocks noGrp="1"/>
          </p:cNvSpPr>
          <p:nvPr>
            <p:ph idx="4294967295"/>
          </p:nvPr>
        </p:nvSpPr>
        <p:spPr>
          <a:xfrm>
            <a:off x="1547665" y="1391642"/>
            <a:ext cx="6264695" cy="3765550"/>
          </a:xfrm>
        </p:spPr>
        <p:txBody>
          <a:bodyPr>
            <a:normAutofit/>
          </a:bodyPr>
          <a:lstStyle/>
          <a:p>
            <a:pPr marL="0" indent="0" algn="ctr" eaLnBrk="1" hangingPunct="1">
              <a:lnSpc>
                <a:spcPct val="120000"/>
              </a:lnSpc>
              <a:buFont typeface="Arial" panose="020B0604020202020204" pitchFamily="34" charset="0"/>
              <a:buNone/>
            </a:pPr>
            <a:r>
              <a:rPr lang="es-MX" altLang="es-MX" sz="2200" dirty="0" smtClean="0"/>
              <a:t>El estudio del </a:t>
            </a:r>
            <a:r>
              <a:rPr lang="es-MX" altLang="es-MX" sz="2200" b="1" dirty="0" smtClean="0"/>
              <a:t>significado</a:t>
            </a:r>
            <a:r>
              <a:rPr lang="es-MX" altLang="es-MX" sz="2200" dirty="0" smtClean="0"/>
              <a:t> de los signos </a:t>
            </a:r>
            <a:r>
              <a:rPr lang="es-MX" altLang="es-MX" sz="2200" dirty="0" err="1" smtClean="0"/>
              <a:t>linguísticos</a:t>
            </a:r>
            <a:r>
              <a:rPr lang="es-MX" altLang="es-MX" sz="2200" dirty="0" smtClean="0"/>
              <a:t>, como todo un abanico de posibilidades, es vital puesto que la traducción busca transmitir el </a:t>
            </a:r>
            <a:r>
              <a:rPr lang="es-MX" altLang="es-ES" sz="2200" dirty="0" smtClean="0"/>
              <a:t>“</a:t>
            </a:r>
            <a:r>
              <a:rPr lang="es-MX" altLang="es-MX" sz="2200" dirty="0" smtClean="0"/>
              <a:t>mensaje</a:t>
            </a:r>
            <a:r>
              <a:rPr lang="es-MX" altLang="es-ES" sz="2200" dirty="0" smtClean="0"/>
              <a:t>”</a:t>
            </a:r>
            <a:r>
              <a:rPr lang="es-MX" altLang="es-MX" sz="2200" dirty="0" smtClean="0"/>
              <a:t> y el </a:t>
            </a:r>
            <a:r>
              <a:rPr lang="es-MX" altLang="es-ES" sz="2200" dirty="0" smtClean="0"/>
              <a:t>“</a:t>
            </a:r>
            <a:r>
              <a:rPr lang="es-MX" altLang="es-MX" sz="2200" dirty="0" smtClean="0"/>
              <a:t>sentido</a:t>
            </a:r>
            <a:r>
              <a:rPr lang="es-MX" altLang="es-ES" sz="2200" dirty="0" smtClean="0"/>
              <a:t>”</a:t>
            </a:r>
            <a:r>
              <a:rPr lang="es-MX" altLang="es-MX" sz="2200" dirty="0" smtClean="0"/>
              <a:t> de un texto.</a:t>
            </a:r>
          </a:p>
          <a:p>
            <a:pPr marL="0" indent="0" algn="ctr" eaLnBrk="1" hangingPunct="1">
              <a:lnSpc>
                <a:spcPct val="120000"/>
              </a:lnSpc>
              <a:buFont typeface="Arial" panose="020B0604020202020204" pitchFamily="34" charset="0"/>
              <a:buNone/>
            </a:pPr>
            <a:r>
              <a:rPr lang="es-MX" altLang="es-MX" sz="2200" dirty="0" smtClean="0"/>
              <a:t>De ahí que el análisis de los rasgos y propiedades semánticas de los textos es medular en cualquier análisis </a:t>
            </a:r>
            <a:r>
              <a:rPr lang="es-MX" altLang="es-MX" sz="2200" dirty="0" err="1" smtClean="0"/>
              <a:t>traductológico</a:t>
            </a:r>
            <a:r>
              <a:rPr lang="es-MX" altLang="es-MX" sz="2200" dirty="0" smtClean="0"/>
              <a:t>.</a:t>
            </a:r>
            <a:r>
              <a:rPr lang="es-ES_tradnl" altLang="es-MX" sz="2200" dirty="0" smtClean="0"/>
              <a:t> </a:t>
            </a:r>
            <a:endParaRPr lang="es-ES" altLang="es-MX" sz="2200" dirty="0" smtClean="0"/>
          </a:p>
        </p:txBody>
      </p:sp>
    </p:spTree>
  </p:cSld>
  <p:clrMapOvr>
    <a:masterClrMapping/>
  </p:clrMapOvr>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83568" y="836067"/>
            <a:ext cx="7543800" cy="720725"/>
          </a:xfrm>
        </p:spPr>
        <p:txBody>
          <a:bodyPr vert="horz" lIns="91440" tIns="45720" rIns="91440" bIns="45720" rtlCol="0" anchor="b">
            <a:normAutofit/>
          </a:bodyPr>
          <a:lstStyle/>
          <a:p>
            <a:r>
              <a:rPr lang="es-MX" altLang="es-MX" sz="3200" dirty="0"/>
              <a:t>Bibliografía</a:t>
            </a:r>
          </a:p>
        </p:txBody>
      </p:sp>
      <p:sp>
        <p:nvSpPr>
          <p:cNvPr id="67587" name="Marcador de contenido 2"/>
          <p:cNvSpPr>
            <a:spLocks noGrp="1"/>
          </p:cNvSpPr>
          <p:nvPr>
            <p:ph idx="1"/>
          </p:nvPr>
        </p:nvSpPr>
        <p:spPr>
          <a:xfrm>
            <a:off x="179388" y="2060847"/>
            <a:ext cx="8856662" cy="4608513"/>
          </a:xfrm>
        </p:spPr>
        <p:txBody>
          <a:bodyPr/>
          <a:lstStyle/>
          <a:p>
            <a:pPr marL="0" indent="0" eaLnBrk="1" hangingPunct="1">
              <a:buFont typeface="Arial" panose="020B0604020202020204" pitchFamily="34" charset="0"/>
              <a:buNone/>
            </a:pPr>
            <a:endParaRPr lang="es-MX" altLang="es-MX" sz="1800" dirty="0" smtClean="0">
              <a:solidFill>
                <a:srgbClr val="000000"/>
              </a:solidFill>
            </a:endParaRPr>
          </a:p>
          <a:p>
            <a:pPr marL="0" indent="0" eaLnBrk="1" hangingPunct="1"/>
            <a:r>
              <a:rPr lang="en-US" altLang="es-MX" sz="1800" dirty="0" smtClean="0"/>
              <a:t> </a:t>
            </a:r>
            <a:r>
              <a:rPr lang="en-GB" altLang="es-MX" sz="1800" dirty="0" smtClean="0"/>
              <a:t>Cruse, D.A.  </a:t>
            </a:r>
            <a:r>
              <a:rPr lang="en-GB" altLang="es-MX" sz="1800" i="1" dirty="0" smtClean="0"/>
              <a:t>Lexical Semantics.</a:t>
            </a:r>
            <a:r>
              <a:rPr lang="en-GB" altLang="es-MX" sz="1800" dirty="0" smtClean="0"/>
              <a:t>  New York: Cambridge University Press, 1986.  </a:t>
            </a:r>
            <a:r>
              <a:rPr lang="es-MX" altLang="es-MX" sz="1800" dirty="0" smtClean="0"/>
              <a:t>310</a:t>
            </a:r>
            <a:r>
              <a:rPr lang="es-ES_tradnl" altLang="es-MX" sz="1800" dirty="0" smtClean="0"/>
              <a:t> </a:t>
            </a:r>
            <a:r>
              <a:rPr lang="es-MX" altLang="es-MX" sz="1800" dirty="0" smtClean="0"/>
              <a:t>pp.</a:t>
            </a:r>
          </a:p>
          <a:p>
            <a:pPr marL="0" indent="0" eaLnBrk="1" hangingPunct="1"/>
            <a:r>
              <a:rPr lang="en-US" altLang="es-MX" sz="1800" dirty="0" err="1" smtClean="0"/>
              <a:t>Higueras</a:t>
            </a:r>
            <a:r>
              <a:rPr lang="en-US" altLang="es-MX" sz="1800" dirty="0" smtClean="0"/>
              <a:t> </a:t>
            </a:r>
            <a:r>
              <a:rPr lang="en-US" altLang="es-MX" sz="1800" dirty="0" err="1" smtClean="0"/>
              <a:t>García</a:t>
            </a:r>
            <a:r>
              <a:rPr lang="en-US" altLang="es-MX" sz="1800" dirty="0" smtClean="0"/>
              <a:t>, Marta. </a:t>
            </a:r>
            <a:r>
              <a:rPr lang="en-US" altLang="es-ES" sz="1800" dirty="0" smtClean="0"/>
              <a:t>“</a:t>
            </a:r>
            <a:r>
              <a:rPr lang="en-US" altLang="ja-JP" sz="1800" dirty="0" err="1" smtClean="0"/>
              <a:t>Necesidad</a:t>
            </a:r>
            <a:r>
              <a:rPr lang="en-US" altLang="ja-JP" sz="1800" dirty="0" smtClean="0"/>
              <a:t> de un </a:t>
            </a:r>
            <a:r>
              <a:rPr lang="en-US" altLang="ja-JP" sz="1800" dirty="0" err="1" smtClean="0"/>
              <a:t>diccionario</a:t>
            </a:r>
            <a:r>
              <a:rPr lang="en-US" altLang="ja-JP" sz="1800" dirty="0" smtClean="0"/>
              <a:t> de </a:t>
            </a:r>
            <a:r>
              <a:rPr lang="en-US" altLang="ja-JP" sz="1800" dirty="0" err="1" smtClean="0"/>
              <a:t>colocaciones</a:t>
            </a:r>
            <a:r>
              <a:rPr lang="en-US" altLang="ja-JP" sz="1800" dirty="0" smtClean="0"/>
              <a:t> para </a:t>
            </a:r>
            <a:r>
              <a:rPr lang="en-US" altLang="ja-JP" sz="1800" dirty="0" err="1" smtClean="0"/>
              <a:t>aprendientes</a:t>
            </a:r>
            <a:r>
              <a:rPr lang="en-US" altLang="ja-JP" sz="1800" dirty="0" smtClean="0"/>
              <a:t> de ELE</a:t>
            </a:r>
            <a:r>
              <a:rPr lang="en-US" altLang="es-ES" sz="1800" dirty="0" smtClean="0"/>
              <a:t>”</a:t>
            </a:r>
            <a:r>
              <a:rPr lang="en-US" altLang="ja-JP" sz="1800" dirty="0" smtClean="0"/>
              <a:t>. </a:t>
            </a:r>
            <a:r>
              <a:rPr lang="en-US" altLang="ja-JP" sz="1800" i="1" dirty="0" smtClean="0"/>
              <a:t>Centro Virtual Cervantes, Web</a:t>
            </a:r>
            <a:r>
              <a:rPr lang="en-US" altLang="ja-JP" sz="1800" dirty="0" smtClean="0"/>
              <a:t>.</a:t>
            </a:r>
          </a:p>
          <a:p>
            <a:pPr marL="0" indent="0" eaLnBrk="1" hangingPunct="1"/>
            <a:r>
              <a:rPr lang="en-US" altLang="es-MX" sz="1800" dirty="0" smtClean="0"/>
              <a:t>Larson, </a:t>
            </a:r>
            <a:r>
              <a:rPr lang="es-MX" altLang="es-MX" sz="1800" dirty="0" smtClean="0"/>
              <a:t>Richard, y Gabriel </a:t>
            </a:r>
            <a:r>
              <a:rPr lang="es-MX" altLang="es-MX" sz="1800" dirty="0" err="1" smtClean="0"/>
              <a:t>Segal</a:t>
            </a:r>
            <a:r>
              <a:rPr lang="es-MX" altLang="es-MX" sz="1800" dirty="0" smtClean="0"/>
              <a:t>.  </a:t>
            </a:r>
            <a:r>
              <a:rPr lang="en-GB" altLang="es-MX" sz="1800" i="1" dirty="0" smtClean="0"/>
              <a:t>Knowledge of Meaning: An Introduction to Semantic</a:t>
            </a:r>
            <a:r>
              <a:rPr lang="es-MX" altLang="es-MX" sz="1800" dirty="0" smtClean="0"/>
              <a:t> </a:t>
            </a:r>
            <a:r>
              <a:rPr lang="en-GB" altLang="es-MX" sz="1800" i="1" dirty="0" smtClean="0"/>
              <a:t>Theory.</a:t>
            </a:r>
            <a:r>
              <a:rPr lang="en-GB" altLang="es-MX" sz="1800" dirty="0" smtClean="0"/>
              <a:t>  Cambridge, MA: MIT Press, 1995.  639 pp.</a:t>
            </a:r>
            <a:endParaRPr lang="es-MX" altLang="es-MX" sz="1800" dirty="0" smtClean="0"/>
          </a:p>
          <a:p>
            <a:pPr marL="0" indent="0" eaLnBrk="1" hangingPunct="1"/>
            <a:r>
              <a:rPr lang="en-GB" altLang="es-MX" sz="1800" dirty="0" smtClean="0"/>
              <a:t>Lyons, John I.  </a:t>
            </a:r>
            <a:r>
              <a:rPr lang="es-MX" altLang="es-MX" sz="1800" i="1" dirty="0" smtClean="0"/>
              <a:t>Semántica.  </a:t>
            </a:r>
            <a:r>
              <a:rPr lang="es-MX" altLang="es-MX" sz="1800" dirty="0" err="1" smtClean="0"/>
              <a:t>Tr</a:t>
            </a:r>
            <a:r>
              <a:rPr lang="es-MX" altLang="es-MX" sz="1800" dirty="0" smtClean="0"/>
              <a:t>. Ramón Cerda.  Barcelona: Teide, 1997.  855 pp.</a:t>
            </a:r>
          </a:p>
          <a:p>
            <a:pPr marL="0" indent="0" eaLnBrk="1" hangingPunct="1"/>
            <a:r>
              <a:rPr lang="es-MX" altLang="es-MX" sz="1800" dirty="0" smtClean="0"/>
              <a:t>Seco, Manuel, Olimpia Andrés y Gabino Ramos.  </a:t>
            </a:r>
            <a:r>
              <a:rPr lang="es-MX" altLang="es-MX" sz="1800" i="1" dirty="0" smtClean="0"/>
              <a:t>Diccionario abreviado del español actual.</a:t>
            </a:r>
            <a:r>
              <a:rPr lang="es-MX" altLang="es-MX" sz="1800" dirty="0" smtClean="0"/>
              <a:t>  Barcelona: Aguilar, 2000.  </a:t>
            </a:r>
            <a:r>
              <a:rPr lang="en-GB" altLang="es-MX" sz="1800" dirty="0" smtClean="0"/>
              <a:t>1,846 pp.</a:t>
            </a:r>
            <a:endParaRPr lang="es-MX" altLang="es-MX" sz="1800" dirty="0" smtClean="0">
              <a:solidFill>
                <a:srgbClr val="000000"/>
              </a:solidFill>
            </a:endParaRPr>
          </a:p>
          <a:p>
            <a:pPr marL="0" indent="0" eaLnBrk="1" hangingPunct="1"/>
            <a:r>
              <a:rPr lang="es-MX" altLang="es-MX" sz="1800" dirty="0" smtClean="0"/>
              <a:t>Vázquez-Ayora, Gerardo.  </a:t>
            </a:r>
            <a:r>
              <a:rPr lang="es-MX" altLang="es-MX" sz="1800" i="1" dirty="0" smtClean="0"/>
              <a:t>Introducción a la </a:t>
            </a:r>
            <a:r>
              <a:rPr lang="es-MX" altLang="es-MX" sz="1800" i="1" dirty="0" err="1" smtClean="0"/>
              <a:t>traductología</a:t>
            </a:r>
            <a:r>
              <a:rPr lang="es-MX" altLang="es-MX" sz="1800" i="1" dirty="0" smtClean="0"/>
              <a:t>.</a:t>
            </a:r>
            <a:r>
              <a:rPr lang="es-MX" altLang="es-MX" sz="1800" dirty="0" smtClean="0"/>
              <a:t> </a:t>
            </a:r>
            <a:r>
              <a:rPr lang="en-GB" altLang="es-MX" sz="1800" dirty="0" smtClean="0"/>
              <a:t>Washington D.C.:</a:t>
            </a:r>
            <a:r>
              <a:rPr lang="es-MX" altLang="es-MX" sz="1800" dirty="0" smtClean="0"/>
              <a:t> </a:t>
            </a:r>
            <a:r>
              <a:rPr lang="en-GB" altLang="es-MX" sz="1800" dirty="0" smtClean="0"/>
              <a:t>Georgetown University Press, 1977.  471 pp.</a:t>
            </a:r>
            <a:endParaRPr lang="es-MX" altLang="es-MX" sz="1800" dirty="0" smtClean="0"/>
          </a:p>
          <a:p>
            <a:pPr marL="0" indent="0" eaLnBrk="1" hangingPunct="1">
              <a:buFont typeface="Arial" panose="020B0604020202020204" pitchFamily="34" charset="0"/>
              <a:buNone/>
            </a:pPr>
            <a:endParaRPr lang="es-MX" altLang="es-MX" sz="1800" dirty="0" smtClean="0">
              <a:solidFill>
                <a:srgbClr val="000000"/>
              </a:solidFill>
            </a:endParaRPr>
          </a:p>
          <a:p>
            <a:pPr marL="0" indent="0" eaLnBrk="1" hangingPunct="1">
              <a:buFont typeface="Arial" panose="020B0604020202020204" pitchFamily="34" charset="0"/>
              <a:buNone/>
            </a:pPr>
            <a:endParaRPr lang="es-MX" altLang="es-MX" sz="1800" dirty="0" smtClean="0">
              <a:solidFill>
                <a:srgbClr val="000000"/>
              </a:solidFill>
            </a:endParaRPr>
          </a:p>
        </p:txBody>
      </p:sp>
    </p:spTree>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73113" y="404813"/>
            <a:ext cx="7543800" cy="1090612"/>
          </a:xfrm>
        </p:spPr>
        <p:txBody>
          <a:bodyPr>
            <a:noAutofit/>
          </a:bodyPr>
          <a:lstStyle/>
          <a:p>
            <a:pPr algn="ctr" eaLnBrk="1" hangingPunct="1">
              <a:defRPr/>
            </a:pPr>
            <a:r>
              <a:rPr lang="es-MX" altLang="es-MX" sz="3200" dirty="0" smtClean="0">
                <a:solidFill>
                  <a:schemeClr val="bg1">
                    <a:lumMod val="95000"/>
                  </a:schemeClr>
                </a:solidFill>
              </a:rPr>
              <a:t>Traducción literaria del inglés</a:t>
            </a:r>
          </a:p>
        </p:txBody>
      </p:sp>
      <p:sp>
        <p:nvSpPr>
          <p:cNvPr id="10243" name="2 Marcador de contenido"/>
          <p:cNvSpPr>
            <a:spLocks noGrp="1"/>
          </p:cNvSpPr>
          <p:nvPr>
            <p:ph idx="1"/>
          </p:nvPr>
        </p:nvSpPr>
        <p:spPr>
          <a:xfrm>
            <a:off x="611188" y="1844675"/>
            <a:ext cx="7921625" cy="1800349"/>
          </a:xfrm>
        </p:spPr>
        <p:txBody>
          <a:bodyPr/>
          <a:lstStyle/>
          <a:p>
            <a:pPr algn="ctr" eaLnBrk="1" hangingPunct="1">
              <a:buFont typeface="Arial" panose="020B0604020202020204" pitchFamily="34" charset="0"/>
              <a:buNone/>
            </a:pPr>
            <a:r>
              <a:rPr lang="es-ES" altLang="es-MX" b="1" dirty="0" smtClean="0">
                <a:solidFill>
                  <a:srgbClr val="624139"/>
                </a:solidFill>
              </a:rPr>
              <a:t>Propósito de la Unidad de Aprendizaje:              </a:t>
            </a:r>
          </a:p>
          <a:p>
            <a:pPr algn="ctr" eaLnBrk="1" hangingPunct="1">
              <a:buFont typeface="Arial" panose="020B0604020202020204" pitchFamily="34" charset="0"/>
              <a:buNone/>
            </a:pPr>
            <a:r>
              <a:rPr lang="es-MX" altLang="es-MX" dirty="0" smtClean="0">
                <a:solidFill>
                  <a:srgbClr val="624139"/>
                </a:solidFill>
              </a:rPr>
              <a:t>Aplicar los diversos modelos y procedimientos de traducción para la conversión a una segunda lengua de textos de carácter literario de diversa índole.</a:t>
            </a:r>
            <a:endParaRPr lang="es-ES" altLang="es-MX" sz="2800" dirty="0" smtClean="0">
              <a:solidFill>
                <a:srgbClr val="624139"/>
              </a:solidFill>
            </a:endParaRPr>
          </a:p>
        </p:txBody>
      </p:sp>
      <p:sp>
        <p:nvSpPr>
          <p:cNvPr id="10244" name="CuadroTexto 4"/>
          <p:cNvSpPr txBox="1">
            <a:spLocks noChangeArrowheads="1"/>
          </p:cNvSpPr>
          <p:nvPr/>
        </p:nvSpPr>
        <p:spPr bwMode="auto">
          <a:xfrm>
            <a:off x="1008063" y="3573016"/>
            <a:ext cx="7235825" cy="25237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Light" panose="020F0302020204030204" pitchFamily="34" charset="0"/>
                <a:ea typeface="MS PGothic" panose="020B0600070205080204" pitchFamily="34" charset="-128"/>
              </a:defRPr>
            </a:lvl1pPr>
            <a:lvl2pPr marL="742950" indent="-285750">
              <a:defRPr>
                <a:solidFill>
                  <a:schemeClr val="tx1"/>
                </a:solidFill>
                <a:latin typeface="Calibri Light" panose="020F0302020204030204" pitchFamily="34" charset="0"/>
                <a:ea typeface="MS PGothic" panose="020B0600070205080204" pitchFamily="34" charset="-128"/>
              </a:defRPr>
            </a:lvl2pPr>
            <a:lvl3pPr marL="1143000" indent="-228600">
              <a:defRPr>
                <a:solidFill>
                  <a:schemeClr val="tx1"/>
                </a:solidFill>
                <a:latin typeface="Calibri Light" panose="020F0302020204030204" pitchFamily="34" charset="0"/>
                <a:ea typeface="MS PGothic" panose="020B0600070205080204" pitchFamily="34" charset="-128"/>
              </a:defRPr>
            </a:lvl3pPr>
            <a:lvl4pPr marL="1600200" indent="-228600">
              <a:defRPr>
                <a:solidFill>
                  <a:schemeClr val="tx1"/>
                </a:solidFill>
                <a:latin typeface="Calibri Light" panose="020F0302020204030204" pitchFamily="34" charset="0"/>
                <a:ea typeface="MS PGothic" panose="020B0600070205080204" pitchFamily="34" charset="-128"/>
              </a:defRPr>
            </a:lvl4pPr>
            <a:lvl5pPr marL="2057400" indent="-228600">
              <a:defRPr>
                <a:solidFill>
                  <a:schemeClr val="tx1"/>
                </a:solidFill>
                <a:latin typeface="Calibri Light" panose="020F03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Light" panose="020F03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Light" panose="020F03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Light" panose="020F03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Light" panose="020F0302020204030204" pitchFamily="34" charset="0"/>
                <a:ea typeface="MS PGothic" panose="020B0600070205080204" pitchFamily="34" charset="-128"/>
              </a:defRPr>
            </a:lvl9pPr>
          </a:lstStyle>
          <a:p>
            <a:pPr algn="ctr" eaLnBrk="1" hangingPunct="1"/>
            <a:r>
              <a:rPr lang="es-MX" altLang="es-MX" sz="2400" b="1" dirty="0">
                <a:solidFill>
                  <a:srgbClr val="624139"/>
                </a:solidFill>
              </a:rPr>
              <a:t>Unidad III. Rasgos y propiedades semánticas</a:t>
            </a:r>
          </a:p>
          <a:p>
            <a:pPr algn="ctr" eaLnBrk="1" hangingPunct="1"/>
            <a:r>
              <a:rPr lang="es-MX" altLang="es-MX" sz="2400" b="1" dirty="0">
                <a:solidFill>
                  <a:srgbClr val="624139"/>
                </a:solidFill>
              </a:rPr>
              <a:t>de los textos literarios</a:t>
            </a:r>
          </a:p>
          <a:p>
            <a:pPr eaLnBrk="1" hangingPunct="1"/>
            <a:r>
              <a:rPr lang="es-MX" altLang="es-MX" sz="2000" dirty="0">
                <a:solidFill>
                  <a:srgbClr val="624139"/>
                </a:solidFill>
              </a:rPr>
              <a:t>		</a:t>
            </a:r>
            <a:r>
              <a:rPr lang="es-MX" altLang="es-MX" dirty="0">
                <a:solidFill>
                  <a:srgbClr val="624139"/>
                </a:solidFill>
                <a:latin typeface="+mn-lt"/>
                <a:ea typeface="+mn-ea"/>
              </a:rPr>
              <a:t>3.1 Significado literal</a:t>
            </a:r>
          </a:p>
          <a:p>
            <a:pPr eaLnBrk="1" hangingPunct="1"/>
            <a:r>
              <a:rPr lang="es-MX" altLang="es-MX" dirty="0">
                <a:solidFill>
                  <a:srgbClr val="624139"/>
                </a:solidFill>
                <a:latin typeface="+mn-lt"/>
                <a:ea typeface="+mn-ea"/>
              </a:rPr>
              <a:t>		3.2 Significado connotativo</a:t>
            </a:r>
          </a:p>
          <a:p>
            <a:pPr eaLnBrk="1" hangingPunct="1"/>
            <a:r>
              <a:rPr lang="es-MX" altLang="es-MX" dirty="0">
                <a:solidFill>
                  <a:srgbClr val="624139"/>
                </a:solidFill>
                <a:latin typeface="+mn-lt"/>
                <a:ea typeface="+mn-ea"/>
              </a:rPr>
              <a:t>			3.2.1 Afectivo </a:t>
            </a:r>
          </a:p>
          <a:p>
            <a:pPr eaLnBrk="1" hangingPunct="1"/>
            <a:r>
              <a:rPr lang="es-MX" altLang="es-MX" dirty="0">
                <a:solidFill>
                  <a:srgbClr val="624139"/>
                </a:solidFill>
                <a:latin typeface="+mn-lt"/>
                <a:ea typeface="+mn-ea"/>
              </a:rPr>
              <a:t>			3.2.2 Asociado</a:t>
            </a:r>
          </a:p>
          <a:p>
            <a:pPr eaLnBrk="1" hangingPunct="1"/>
            <a:r>
              <a:rPr lang="es-MX" altLang="es-MX" dirty="0">
                <a:solidFill>
                  <a:srgbClr val="624139"/>
                </a:solidFill>
                <a:latin typeface="+mn-lt"/>
                <a:ea typeface="+mn-ea"/>
              </a:rPr>
              <a:t>			3.2.3 Alusivo</a:t>
            </a:r>
          </a:p>
          <a:p>
            <a:pPr eaLnBrk="1" hangingPunct="1"/>
            <a:r>
              <a:rPr lang="es-MX" altLang="es-MX" dirty="0">
                <a:solidFill>
                  <a:srgbClr val="624139"/>
                </a:solidFill>
                <a:latin typeface="+mn-lt"/>
                <a:ea typeface="+mn-ea"/>
              </a:rPr>
              <a:t>			3.2.4 Colocacional</a:t>
            </a:r>
          </a:p>
        </p:txBody>
      </p:sp>
    </p:spTree>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Marcador de contenido 2"/>
          <p:cNvSpPr>
            <a:spLocks noGrp="1"/>
          </p:cNvSpPr>
          <p:nvPr>
            <p:ph idx="1"/>
          </p:nvPr>
        </p:nvSpPr>
        <p:spPr>
          <a:xfrm>
            <a:off x="971550" y="954088"/>
            <a:ext cx="7448550" cy="4922837"/>
          </a:xfrm>
        </p:spPr>
        <p:txBody>
          <a:bodyPr>
            <a:normAutofit/>
          </a:bodyPr>
          <a:lstStyle/>
          <a:p>
            <a:pPr eaLnBrk="1" hangingPunct="1"/>
            <a:endParaRPr lang="en-US" altLang="es-MX" sz="2000" dirty="0" smtClean="0"/>
          </a:p>
          <a:p>
            <a:pPr eaLnBrk="1" hangingPunct="1">
              <a:lnSpc>
                <a:spcPct val="150000"/>
              </a:lnSpc>
            </a:pPr>
            <a:r>
              <a:rPr lang="en-US" altLang="es-MX" sz="2000" dirty="0" smtClean="0"/>
              <a:t>It is meaning that allows us to reason from facts about language to facts about the world, and vice versa. It is meaning that is responsible for the essential </a:t>
            </a:r>
            <a:r>
              <a:rPr lang="en-US" altLang="es-MX" sz="2000" dirty="0" err="1" smtClean="0"/>
              <a:t>informativeness</a:t>
            </a:r>
            <a:r>
              <a:rPr lang="en-US" altLang="es-MX" sz="2000" dirty="0" smtClean="0"/>
              <a:t> of language.								</a:t>
            </a:r>
            <a:endParaRPr lang="es-MX" altLang="es-MX" sz="2000" dirty="0" smtClean="0"/>
          </a:p>
          <a:p>
            <a:pPr marL="0" indent="0" algn="r" eaLnBrk="1" hangingPunct="1">
              <a:buNone/>
            </a:pPr>
            <a:r>
              <a:rPr lang="es-ES" altLang="es-MX" sz="2000" dirty="0" smtClean="0"/>
              <a:t>—Richard </a:t>
            </a:r>
            <a:r>
              <a:rPr lang="es-ES" altLang="es-MX" sz="2000" dirty="0" err="1" smtClean="0"/>
              <a:t>Larson</a:t>
            </a:r>
            <a:r>
              <a:rPr lang="es-ES" altLang="es-MX" sz="2000" dirty="0" smtClean="0"/>
              <a:t> y Gabriel </a:t>
            </a:r>
            <a:r>
              <a:rPr lang="es-ES" altLang="es-MX" sz="2000" dirty="0" err="1" smtClean="0"/>
              <a:t>Segal</a:t>
            </a:r>
            <a:endParaRPr lang="es-MX" altLang="es-MX" sz="2000" dirty="0" smtClean="0"/>
          </a:p>
        </p:txBody>
      </p:sp>
    </p:spTree>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36277" y="548680"/>
            <a:ext cx="8079581" cy="1226150"/>
          </a:xfrm>
        </p:spPr>
        <p:txBody>
          <a:bodyPr rtlCol="0">
            <a:normAutofit/>
          </a:bodyPr>
          <a:lstStyle/>
          <a:p>
            <a:pPr eaLnBrk="1" fontAlgn="auto" hangingPunct="1">
              <a:spcAft>
                <a:spcPts val="0"/>
              </a:spcAft>
              <a:defRPr/>
            </a:pPr>
            <a:r>
              <a:rPr lang="es-ES" sz="3200" dirty="0"/>
              <a:t>Significado literal  </a:t>
            </a:r>
            <a:endParaRPr lang="es-MX" sz="3200" dirty="0"/>
          </a:p>
        </p:txBody>
      </p:sp>
      <p:sp>
        <p:nvSpPr>
          <p:cNvPr id="14339" name="Marcador de contenido 2"/>
          <p:cNvSpPr>
            <a:spLocks noGrp="1"/>
          </p:cNvSpPr>
          <p:nvPr>
            <p:ph idx="1"/>
          </p:nvPr>
        </p:nvSpPr>
        <p:spPr>
          <a:xfrm>
            <a:off x="725208" y="2228003"/>
            <a:ext cx="7663216" cy="2785173"/>
          </a:xfrm>
        </p:spPr>
        <p:txBody>
          <a:bodyPr>
            <a:normAutofit/>
          </a:bodyPr>
          <a:lstStyle/>
          <a:p>
            <a:pPr marL="0" indent="0" eaLnBrk="1" hangingPunct="1">
              <a:lnSpc>
                <a:spcPct val="150000"/>
              </a:lnSpc>
              <a:buNone/>
            </a:pPr>
            <a:r>
              <a:rPr lang="es-ES" altLang="es-MX" sz="2000" dirty="0" smtClean="0"/>
              <a:t>También conocido como denotativo, referencial o cognitivo, es el que se encuentra en los diccionarios; </a:t>
            </a:r>
            <a:r>
              <a:rPr lang="es-ES" altLang="es-ES" sz="2000" dirty="0" smtClean="0"/>
              <a:t>“</a:t>
            </a:r>
            <a:r>
              <a:rPr lang="es-ES" altLang="es-MX" sz="2000" dirty="0" smtClean="0"/>
              <a:t>la denotación de los signos es objetiva, tiende a la extensión del concepto y a sus aspectos intelectuales</a:t>
            </a:r>
            <a:r>
              <a:rPr lang="es-ES" altLang="es-ES" sz="2000" dirty="0" smtClean="0"/>
              <a:t>”</a:t>
            </a:r>
            <a:r>
              <a:rPr lang="es-ES" altLang="es-MX" sz="2000" dirty="0" smtClean="0"/>
              <a:t> (Vázquez-Ayora, p. 55)</a:t>
            </a:r>
            <a:endParaRPr lang="es-MX" altLang="es-MX" sz="2000" dirty="0" smtClean="0"/>
          </a:p>
          <a:p>
            <a:pPr eaLnBrk="1" hangingPunct="1">
              <a:buFont typeface="Arial" panose="020B0604020202020204" pitchFamily="34" charset="0"/>
              <a:buNone/>
            </a:pPr>
            <a:endParaRPr lang="es-MX" altLang="es-MX" sz="2000" dirty="0" smtClean="0"/>
          </a:p>
        </p:txBody>
      </p:sp>
    </p:spTree>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Marcador de contenido 2"/>
          <p:cNvSpPr>
            <a:spLocks noGrp="1"/>
          </p:cNvSpPr>
          <p:nvPr>
            <p:ph idx="1"/>
          </p:nvPr>
        </p:nvSpPr>
        <p:spPr>
          <a:xfrm>
            <a:off x="900113" y="1628800"/>
            <a:ext cx="7416800" cy="3765550"/>
          </a:xfrm>
        </p:spPr>
        <p:txBody>
          <a:bodyPr>
            <a:normAutofit/>
          </a:bodyPr>
          <a:lstStyle/>
          <a:p>
            <a:pPr marL="0" indent="0" algn="ctr" eaLnBrk="1" hangingPunct="1">
              <a:lnSpc>
                <a:spcPct val="150000"/>
              </a:lnSpc>
              <a:buFont typeface="Arial" panose="020B0604020202020204" pitchFamily="34" charset="0"/>
              <a:buNone/>
            </a:pPr>
            <a:r>
              <a:rPr lang="es-ES" altLang="es-MX" sz="2000" dirty="0" smtClean="0"/>
              <a:t>Se puede decir que el significado literal o denotativo es </a:t>
            </a:r>
            <a:r>
              <a:rPr lang="es-ES" altLang="es-ES" sz="2000" dirty="0" smtClean="0"/>
              <a:t>“</a:t>
            </a:r>
            <a:r>
              <a:rPr lang="es-ES" altLang="es-MX" sz="2000" dirty="0" smtClean="0"/>
              <a:t>independiente</a:t>
            </a:r>
            <a:r>
              <a:rPr lang="es-ES" altLang="es-ES" sz="2000" dirty="0" smtClean="0"/>
              <a:t>”</a:t>
            </a:r>
            <a:r>
              <a:rPr lang="es-ES" altLang="es-MX" sz="2000" dirty="0" smtClean="0"/>
              <a:t> del contexto, es lógico, hace referencia únicamente al objeto o concepto a que se refiere; este tipo de significado se puede deducir aun en forma aislada del contexto (lingüístico o no lingüístico) (Vázquez-Ayora, pp. 55-6).</a:t>
            </a:r>
            <a:endParaRPr lang="es-MX" altLang="es-MX" sz="2000" dirty="0" smtClean="0"/>
          </a:p>
          <a:p>
            <a:pPr marL="0" indent="0" algn="ctr" eaLnBrk="1" hangingPunct="1">
              <a:lnSpc>
                <a:spcPct val="150000"/>
              </a:lnSpc>
              <a:buFont typeface="Arial" panose="020B0604020202020204" pitchFamily="34" charset="0"/>
              <a:buNone/>
            </a:pPr>
            <a:endParaRPr lang="es-MX" altLang="es-MX" sz="2000" dirty="0" smtClean="0"/>
          </a:p>
        </p:txBody>
      </p:sp>
    </p:spTree>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Marcador de contenido 2"/>
          <p:cNvSpPr>
            <a:spLocks noGrp="1"/>
          </p:cNvSpPr>
          <p:nvPr>
            <p:ph idx="1"/>
          </p:nvPr>
        </p:nvSpPr>
        <p:spPr>
          <a:xfrm>
            <a:off x="506413" y="1170334"/>
            <a:ext cx="8066087" cy="4706938"/>
          </a:xfrm>
        </p:spPr>
        <p:txBody>
          <a:bodyPr/>
          <a:lstStyle/>
          <a:p>
            <a:pPr marL="0" indent="0" eaLnBrk="1" hangingPunct="1">
              <a:buFont typeface="Arial" panose="020B0604020202020204" pitchFamily="34" charset="0"/>
              <a:buNone/>
            </a:pPr>
            <a:r>
              <a:rPr lang="es-ES" altLang="es-MX" sz="2000" dirty="0"/>
              <a:t>Bajo estos conceptos, es aparentemente sencillo traducir, cuando lo que se traduce es el significado literal de una palabra o frase. </a:t>
            </a:r>
          </a:p>
          <a:p>
            <a:pPr marL="0" indent="0" eaLnBrk="1" hangingPunct="1">
              <a:buFont typeface="Arial" panose="020B0604020202020204" pitchFamily="34" charset="0"/>
              <a:buNone/>
            </a:pPr>
            <a:r>
              <a:rPr lang="es-ES" altLang="es-MX" sz="2000" dirty="0"/>
              <a:t>Sin embargo, existen dificultades para el traductor, porque cuando las palabras ya están en contexto hasta el significado literal puede variar.</a:t>
            </a:r>
          </a:p>
          <a:p>
            <a:pPr marL="0" indent="0" eaLnBrk="1" hangingPunct="1">
              <a:buFont typeface="Arial" panose="020B0604020202020204" pitchFamily="34" charset="0"/>
              <a:buNone/>
            </a:pPr>
            <a:r>
              <a:rPr lang="es-ES" altLang="es-MX" sz="2000" dirty="0"/>
              <a:t>Por ejemplo, un término tiene diferentes significados, dependiendo del área en que se utilice: como la palabra </a:t>
            </a:r>
            <a:r>
              <a:rPr lang="es-ES" altLang="es-ES" sz="2000" dirty="0"/>
              <a:t>“</a:t>
            </a:r>
            <a:r>
              <a:rPr lang="es-ES" altLang="es-MX" sz="2000" dirty="0"/>
              <a:t>ratón</a:t>
            </a:r>
            <a:r>
              <a:rPr lang="es-ES" altLang="es-ES" sz="2000" dirty="0"/>
              <a:t>”</a:t>
            </a:r>
            <a:r>
              <a:rPr lang="es-ES" altLang="es-MX" sz="2000" dirty="0"/>
              <a:t>, la cual tiene un significado distinto en informática y en zoología</a:t>
            </a:r>
            <a:r>
              <a:rPr lang="es-ES" altLang="es-MX" dirty="0" smtClean="0"/>
              <a:t>.</a:t>
            </a:r>
            <a:endParaRPr lang="es-MX" altLang="es-MX" dirty="0" smtClean="0"/>
          </a:p>
          <a:p>
            <a:pPr marL="0" indent="0" eaLnBrk="1" hangingPunct="1">
              <a:buFont typeface="Arial" panose="020B0604020202020204" pitchFamily="34" charset="0"/>
              <a:buNone/>
            </a:pPr>
            <a:endParaRPr lang="es-MX" altLang="es-MX" dirty="0" smtClean="0"/>
          </a:p>
          <a:p>
            <a:pPr marL="0" indent="0" eaLnBrk="1" hangingPunct="1">
              <a:buFont typeface="Arial" panose="020B0604020202020204" pitchFamily="34" charset="0"/>
              <a:buNone/>
            </a:pPr>
            <a:endParaRPr lang="es-MX" altLang="es-MX" dirty="0" smtClean="0"/>
          </a:p>
        </p:txBody>
      </p:sp>
      <p:pic>
        <p:nvPicPr>
          <p:cNvPr id="17411" name="Picture 2" descr="http://www.ahiva.info/Colorear/Animales/Ratones/raton-06.gi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20464614">
            <a:off x="1885379" y="4661163"/>
            <a:ext cx="1702111" cy="19223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12" name="Picture 4" descr="http://t1.gstatic.com/images?q=tbn:ANd9GcTVTMSWaIEzVz6Xm6Ky-8JLAGlqwx2uuiKZ5XkCuomJMiATw1Dnyw"/>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rot="1345362">
            <a:off x="4486275" y="4513263"/>
            <a:ext cx="2241550" cy="197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eaLnBrk="1" hangingPunct="1">
              <a:defRPr/>
            </a:pPr>
            <a:r>
              <a:rPr lang="es-MX" altLang="es-MX" sz="3200" dirty="0" smtClean="0"/>
              <a:t>Significado literal: opciones de traducción</a:t>
            </a:r>
          </a:p>
        </p:txBody>
      </p:sp>
      <p:sp>
        <p:nvSpPr>
          <p:cNvPr id="18435" name="Marcador de contenido 2"/>
          <p:cNvSpPr>
            <a:spLocks noGrp="1"/>
          </p:cNvSpPr>
          <p:nvPr>
            <p:ph idx="1"/>
          </p:nvPr>
        </p:nvSpPr>
        <p:spPr>
          <a:xfrm>
            <a:off x="506413" y="2327275"/>
            <a:ext cx="8066087" cy="2613893"/>
          </a:xfrm>
        </p:spPr>
        <p:txBody>
          <a:bodyPr>
            <a:normAutofit/>
          </a:bodyPr>
          <a:lstStyle/>
          <a:p>
            <a:pPr marL="457200" indent="-457200" eaLnBrk="1" hangingPunct="1">
              <a:buFont typeface="Calibri Light" panose="020F0302020204030204" pitchFamily="34" charset="0"/>
              <a:buAutoNum type="arabicPeriod"/>
            </a:pPr>
            <a:r>
              <a:rPr lang="es-MX" altLang="es-MX" sz="2400" dirty="0" smtClean="0"/>
              <a:t>Sinonimia</a:t>
            </a:r>
          </a:p>
          <a:p>
            <a:pPr marL="457200" indent="-457200" eaLnBrk="1" hangingPunct="1">
              <a:buFont typeface="Calibri Light" panose="020F0302020204030204" pitchFamily="34" charset="0"/>
              <a:buAutoNum type="arabicPeriod"/>
            </a:pPr>
            <a:r>
              <a:rPr lang="es-MX" altLang="es-MX" sz="2400" dirty="0" err="1" smtClean="0"/>
              <a:t>Hiperonimia</a:t>
            </a:r>
            <a:endParaRPr lang="es-MX" altLang="es-MX" sz="2400" dirty="0" smtClean="0"/>
          </a:p>
          <a:p>
            <a:pPr marL="457200" indent="-457200" eaLnBrk="1" hangingPunct="1">
              <a:buFont typeface="Calibri Light" panose="020F0302020204030204" pitchFamily="34" charset="0"/>
              <a:buAutoNum type="arabicPeriod"/>
            </a:pPr>
            <a:r>
              <a:rPr lang="es-MX" altLang="es-MX" sz="2400" dirty="0" err="1" smtClean="0"/>
              <a:t>Hiponimia</a:t>
            </a:r>
            <a:endParaRPr lang="es-MX" altLang="es-MX" sz="2400" dirty="0" smtClean="0"/>
          </a:p>
        </p:txBody>
      </p:sp>
    </p:spTree>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Dividendo">
  <a:themeElements>
    <a:clrScheme name="Naranja amarillo">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Dividendo">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Dividendo">
      <a:fillStyleLst>
        <a:solidFill>
          <a:schemeClr val="phClr"/>
        </a:solidFill>
        <a:gradFill rotWithShape="1">
          <a:gsLst>
            <a:gs pos="0">
              <a:schemeClr val="phClr">
                <a:tint val="68000"/>
                <a:alpha val="90000"/>
                <a:lumMod val="100000"/>
              </a:schemeClr>
            </a:gs>
            <a:gs pos="100000">
              <a:schemeClr val="phClr">
                <a:tint val="90000"/>
                <a:lumMod val="95000"/>
              </a:schemeClr>
            </a:gs>
          </a:gsLst>
          <a:lin ang="5400000" scaled="1"/>
        </a:gradFill>
        <a:gradFill rotWithShape="1">
          <a:gsLst>
            <a:gs pos="0">
              <a:schemeClr val="phClr">
                <a:tint val="98000"/>
                <a:lumMod val="110000"/>
              </a:schemeClr>
            </a:gs>
            <a:gs pos="84000">
              <a:schemeClr val="phClr">
                <a:shade val="90000"/>
                <a:lumMod val="88000"/>
              </a:schemeClr>
            </a:gs>
          </a:gsLst>
          <a:lin ang="5400000" scaled="0"/>
        </a:gradFill>
      </a:fillStyleLst>
      <a:lnStyleLst>
        <a:ln w="12700" cap="rnd" cmpd="sng" algn="ctr">
          <a:solidFill>
            <a:schemeClr val="phClr">
              <a:lumMod val="90000"/>
            </a:schemeClr>
          </a:solidFill>
          <a:prstDash val="solid"/>
        </a:ln>
        <a:ln w="22225"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55000"/>
              </a:srgbClr>
            </a:outerShdw>
          </a:effectLst>
        </a:effectStyle>
        <a:effectStyle>
          <a:effectLst>
            <a:outerShdw blurRad="88900" dist="38100" dir="5040000" rotWithShape="0">
              <a:srgbClr val="000000">
                <a:alpha val="60000"/>
              </a:srgbClr>
            </a:outerShdw>
          </a:effectLst>
          <a:scene3d>
            <a:camera prst="orthographicFront">
              <a:rot lat="0" lon="0" rev="0"/>
            </a:camera>
            <a:lightRig rig="threePt" dir="tl">
              <a:rot lat="0" lon="0" rev="1200000"/>
            </a:lightRig>
          </a:scene3d>
          <a:sp3d>
            <a:bevelT w="38100" h="50800"/>
          </a:sp3d>
        </a:effectStyle>
      </a:effectStyleLst>
      <a:bgFillStyleLst>
        <a:solidFill>
          <a:schemeClr val="phClr"/>
        </a:solidFill>
        <a:gradFill rotWithShape="1">
          <a:gsLst>
            <a:gs pos="0">
              <a:schemeClr val="phClr">
                <a:tint val="90000"/>
                <a:lumMod val="110000"/>
              </a:schemeClr>
            </a:gs>
            <a:gs pos="88000">
              <a:schemeClr val="phClr">
                <a:shade val="94000"/>
                <a:satMod val="110000"/>
                <a:lumMod val="88000"/>
              </a:schemeClr>
            </a:gs>
          </a:gsLst>
          <a:lin ang="5400000" scaled="0"/>
        </a:gradFill>
        <a:gradFill rotWithShape="1">
          <a:gsLst>
            <a:gs pos="0">
              <a:schemeClr val="phClr">
                <a:tint val="90000"/>
                <a:lumMod val="110000"/>
              </a:schemeClr>
            </a:gs>
            <a:gs pos="100000">
              <a:schemeClr val="phClr">
                <a:shade val="98000"/>
                <a:satMod val="110000"/>
                <a:lumMod val="86000"/>
              </a:schemeClr>
            </a:gs>
          </a:gsLst>
          <a:path path="circle">
            <a:fillToRect l="50000" t="50000" r="100000" b="100000"/>
          </a:path>
        </a:gradFill>
      </a:bgFillStyleLst>
    </a:fmtScheme>
  </a:themeElements>
  <a:objectDefaults/>
  <a:extraClrSchemeLst/>
  <a:extLst>
    <a:ext uri="{05A4C25C-085E-4340-85A3-A5531E510DB2}">
      <thm15:themeFamily xmlns="" xmlns:thm15="http://schemas.microsoft.com/office/thememl/2012/main" name="Dividend" id="{9697A71B-4AB7-4A1A-BD5B-BB2D22835B57}" vid="{C21699FF-00E4-43C8-BBCC-D7E5536C3717}"/>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Dividendo</Template>
  <TotalTime>1678</TotalTime>
  <Words>4856</Words>
  <Application>Microsoft Macintosh PowerPoint</Application>
  <PresentationFormat>Presentación en pantalla (4:3)</PresentationFormat>
  <Paragraphs>271</Paragraphs>
  <Slides>39</Slides>
  <Notes>37</Notes>
  <HiddenSlides>0</HiddenSlides>
  <MMClips>0</MMClips>
  <ScaleCrop>false</ScaleCrop>
  <HeadingPairs>
    <vt:vector size="4" baseType="variant">
      <vt:variant>
        <vt:lpstr>Tema</vt:lpstr>
      </vt:variant>
      <vt:variant>
        <vt:i4>1</vt:i4>
      </vt:variant>
      <vt:variant>
        <vt:lpstr>Títulos de diapositiva</vt:lpstr>
      </vt:variant>
      <vt:variant>
        <vt:i4>39</vt:i4>
      </vt:variant>
    </vt:vector>
  </HeadingPairs>
  <TitlesOfParts>
    <vt:vector size="40" baseType="lpstr">
      <vt:lpstr>Dividendo</vt:lpstr>
      <vt:lpstr>     Traducción de rasgos semánticos  Material para la unidad de aprendizaje Traducción literaria del inglés  Programa Educativo: Licenciado en Lenguas impartido en la Facultad de Lenguas de la UAEMex</vt:lpstr>
      <vt:lpstr>Presentación de PowerPoint</vt:lpstr>
      <vt:lpstr>Justificación académica del presente material</vt:lpstr>
      <vt:lpstr>Traducción literaria del inglés</vt:lpstr>
      <vt:lpstr>Presentación de PowerPoint</vt:lpstr>
      <vt:lpstr>Significado literal  </vt:lpstr>
      <vt:lpstr>Presentación de PowerPoint</vt:lpstr>
      <vt:lpstr>Presentación de PowerPoint</vt:lpstr>
      <vt:lpstr>Significado literal: opciones de traducción</vt:lpstr>
      <vt:lpstr>Sinonimia</vt:lpstr>
      <vt:lpstr>Ejemplos:</vt:lpstr>
      <vt:lpstr>Hiperonimia</vt:lpstr>
      <vt:lpstr>Hiponimia</vt:lpstr>
      <vt:lpstr>¿Cuándo particularizar?</vt:lpstr>
      <vt:lpstr>¿Cuándo generalizar?</vt:lpstr>
      <vt:lpstr>Presentación de PowerPoint</vt:lpstr>
      <vt:lpstr>Significado connotativo</vt:lpstr>
      <vt:lpstr>¿Es lo mismo?</vt:lpstr>
      <vt:lpstr>Presentación de PowerPoint</vt:lpstr>
      <vt:lpstr>Presentación de PowerPoint</vt:lpstr>
      <vt:lpstr>En un texto…</vt:lpstr>
      <vt:lpstr>Presentación de PowerPoint</vt:lpstr>
      <vt:lpstr>Significado afectivo</vt:lpstr>
      <vt:lpstr>Ejemplo:</vt:lpstr>
      <vt:lpstr>Significado asociado</vt:lpstr>
      <vt:lpstr>Presentación de PowerPoint</vt:lpstr>
      <vt:lpstr>Presentación de PowerPoint</vt:lpstr>
      <vt:lpstr>Significado alusivo</vt:lpstr>
      <vt:lpstr>Por ejemplo:</vt:lpstr>
      <vt:lpstr>Presentación de PowerPoint</vt:lpstr>
      <vt:lpstr>Significado colocacional </vt:lpstr>
      <vt:lpstr>Presentación de PowerPoint</vt:lpstr>
      <vt:lpstr>Colocaciones: distintas entre el inglés y el español</vt:lpstr>
      <vt:lpstr>Ejemplos:</vt:lpstr>
      <vt:lpstr>Presentación de PowerPoint</vt:lpstr>
      <vt:lpstr>Presentación de PowerPoint</vt:lpstr>
      <vt:lpstr>Presentación de PowerPoint</vt:lpstr>
      <vt:lpstr>Presentación de PowerPoint</vt:lpstr>
      <vt:lpstr>Bibliografía</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Miriam Matamoros</dc:creator>
  <cp:lastModifiedBy>Miriam Matamoros Sanchez</cp:lastModifiedBy>
  <cp:revision>176</cp:revision>
  <cp:lastPrinted>2015-01-12T19:07:53Z</cp:lastPrinted>
  <dcterms:created xsi:type="dcterms:W3CDTF">2008-10-24T14:03:35Z</dcterms:created>
  <dcterms:modified xsi:type="dcterms:W3CDTF">2015-08-20T13:27:49Z</dcterms:modified>
</cp:coreProperties>
</file>