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45"/>
  </p:notesMasterIdLst>
  <p:sldIdLst>
    <p:sldId id="259" r:id="rId2"/>
    <p:sldId id="261" r:id="rId3"/>
    <p:sldId id="262" r:id="rId4"/>
    <p:sldId id="263" r:id="rId5"/>
    <p:sldId id="264" r:id="rId6"/>
    <p:sldId id="265" r:id="rId7"/>
    <p:sldId id="266" r:id="rId8"/>
    <p:sldId id="311" r:id="rId9"/>
    <p:sldId id="284" r:id="rId10"/>
    <p:sldId id="286" r:id="rId11"/>
    <p:sldId id="285" r:id="rId12"/>
    <p:sldId id="303" r:id="rId13"/>
    <p:sldId id="304" r:id="rId14"/>
    <p:sldId id="331" r:id="rId15"/>
    <p:sldId id="314" r:id="rId16"/>
    <p:sldId id="322" r:id="rId17"/>
    <p:sldId id="332" r:id="rId18"/>
    <p:sldId id="333" r:id="rId19"/>
    <p:sldId id="335" r:id="rId20"/>
    <p:sldId id="312" r:id="rId21"/>
    <p:sldId id="316" r:id="rId22"/>
    <p:sldId id="315" r:id="rId23"/>
    <p:sldId id="317" r:id="rId24"/>
    <p:sldId id="318" r:id="rId25"/>
    <p:sldId id="319" r:id="rId26"/>
    <p:sldId id="320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21" r:id="rId36"/>
    <p:sldId id="336" r:id="rId37"/>
    <p:sldId id="334" r:id="rId38"/>
    <p:sldId id="337" r:id="rId39"/>
    <p:sldId id="338" r:id="rId40"/>
    <p:sldId id="339" r:id="rId41"/>
    <p:sldId id="287" r:id="rId42"/>
    <p:sldId id="310" r:id="rId43"/>
    <p:sldId id="340" r:id="rId4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4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80C15-4407-496F-8595-5DDF6D84E90A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7FFE5-7AEA-47E5-8841-90905D7DCB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46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36868" name="3 Marcador de encabezado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kumimoji="0" lang="en-US" altLang="es-MX" sz="1200" smtClean="0"/>
              <a:t>optaciano Vásquez</a:t>
            </a:r>
          </a:p>
        </p:txBody>
      </p:sp>
      <p:sp>
        <p:nvSpPr>
          <p:cNvPr id="36869" name="4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fld id="{8AA4481E-4027-4BA2-BF5A-6F4C40086447}" type="slidenum">
              <a:rPr kumimoji="0" lang="en-US" altLang="es-MX" sz="1200" smtClean="0"/>
              <a:pPr/>
              <a:t>1</a:t>
            </a:fld>
            <a:endParaRPr kumimoji="0" lang="en-US" altLang="es-MX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7FFE5-7AEA-47E5-8841-90905D7DCBF9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9234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AEAB4E3-1B35-4180-A36E-A51E51FF43E6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AEAB4E3-1B35-4180-A36E-A51E51FF43E6}" type="datetimeFigureOut">
              <a:rPr lang="es-MX" smtClean="0"/>
              <a:pPr/>
              <a:t>23/08/2015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emex.mx/iberomat/informacion_clip_image002_000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es.wikipedia.org/wiki/Divisi%C3%B3n_(matem%C3%A1ticas)" TargetMode="External"/><Relationship Id="rId3" Type="http://schemas.openxmlformats.org/officeDocument/2006/relationships/hyperlink" Target="http://es.wikipedia.org/wiki/N%C3%BAmeros_racionales" TargetMode="External"/><Relationship Id="rId7" Type="http://schemas.openxmlformats.org/officeDocument/2006/relationships/hyperlink" Target="http://es.wikipedia.org/wiki/Multiplicaci%C3%B3n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Substracci%C3%B3n" TargetMode="External"/><Relationship Id="rId5" Type="http://schemas.openxmlformats.org/officeDocument/2006/relationships/hyperlink" Target="http://es.wikipedia.org/wiki/Adici%C3%B3n" TargetMode="External"/><Relationship Id="rId4" Type="http://schemas.openxmlformats.org/officeDocument/2006/relationships/hyperlink" Target="http://es.wikipedia.org/wiki/Conjunto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nhancedwiki.altervista.org/es.wikipedia.php?title=Dominio_de_definici%C3%B3n" TargetMode="External"/><Relationship Id="rId2" Type="http://schemas.openxmlformats.org/officeDocument/2006/relationships/hyperlink" Target="http://enhancedwiki.altervista.org/es.wikipedia.php?title=Estructura_algebraica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enhancedwiki.altervista.org/es.wikipedia.php?title=Operaci%C3%B3n_externa" TargetMode="External"/><Relationship Id="rId4" Type="http://schemas.openxmlformats.org/officeDocument/2006/relationships/hyperlink" Target="http://enhancedwiki.altervista.org/es.wikipedia.php?title=Operaci%C3%B3n_interna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7.png"/><Relationship Id="rId7" Type="http://schemas.openxmlformats.org/officeDocument/2006/relationships/image" Target="../media/image3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3.png"/><Relationship Id="rId4" Type="http://schemas.openxmlformats.org/officeDocument/2006/relationships/image" Target="../media/image38.png"/><Relationship Id="rId9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8.png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11" Type="http://schemas.openxmlformats.org/officeDocument/2006/relationships/image" Target="../media/image85.png"/><Relationship Id="rId5" Type="http://schemas.openxmlformats.org/officeDocument/2006/relationships/image" Target="../media/image80.png"/><Relationship Id="rId10" Type="http://schemas.openxmlformats.org/officeDocument/2006/relationships/image" Target="../media/image84.png"/><Relationship Id="rId4" Type="http://schemas.openxmlformats.org/officeDocument/2006/relationships/image" Target="../media/image79.png"/><Relationship Id="rId9" Type="http://schemas.openxmlformats.org/officeDocument/2006/relationships/image" Target="../media/image8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sz="quarter" idx="4294967295"/>
          </p:nvPr>
        </p:nvSpPr>
        <p:spPr>
          <a:xfrm>
            <a:off x="323528" y="3644900"/>
            <a:ext cx="8424862" cy="2724150"/>
          </a:xfrm>
          <a:effectLst>
            <a:outerShdw dist="81320" dir="2319588" algn="ctr" rotWithShape="0">
              <a:srgbClr val="808080"/>
            </a:outerShdw>
          </a:effectLst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MX" sz="3500" b="1" dirty="0" smtClean="0">
                <a:solidFill>
                  <a:srgbClr val="FFC000"/>
                </a:solidFill>
              </a:rPr>
              <a:t>ESPACIOS Y </a:t>
            </a:r>
            <a:r>
              <a:rPr lang="es-MX" sz="3500" b="1" smtClean="0">
                <a:solidFill>
                  <a:srgbClr val="FFC000"/>
                </a:solidFill>
              </a:rPr>
              <a:t>SUBESPACIOS </a:t>
            </a:r>
            <a:r>
              <a:rPr lang="es-MX" sz="3500" b="1" smtClean="0">
                <a:solidFill>
                  <a:srgbClr val="FFC000"/>
                </a:solidFill>
              </a:rPr>
              <a:t>LINEALES, </a:t>
            </a:r>
            <a:r>
              <a:rPr lang="es-MX" sz="3500" b="1" dirty="0" smtClean="0">
                <a:solidFill>
                  <a:srgbClr val="FFC000"/>
                </a:solidFill>
              </a:rPr>
              <a:t>COMBINACIÓN LINEAL, BASE Y DIMENSIÓN</a:t>
            </a:r>
            <a:endParaRPr lang="es-ES" altLang="es-MX" sz="3500" b="1" dirty="0" smtClean="0">
              <a:solidFill>
                <a:srgbClr val="FFC000"/>
              </a:solidFill>
              <a:latin typeface="Britannic Bold" pitchFamily="34" charset="0"/>
              <a:cs typeface="Arial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altLang="es-MX" sz="1900" b="1" dirty="0" smtClean="0">
              <a:solidFill>
                <a:srgbClr val="B2B2B2"/>
              </a:solidFill>
              <a:latin typeface="Britannic Bold" pitchFamily="34" charset="0"/>
              <a:cs typeface="Arial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altLang="es-MX" sz="2000" dirty="0" smtClean="0">
                <a:solidFill>
                  <a:schemeClr val="tx1">
                    <a:lumMod val="85000"/>
                  </a:schemeClr>
                </a:solidFill>
                <a:latin typeface="Britannic Bold" pitchFamily="34" charset="0"/>
                <a:cs typeface="Arial" pitchFamily="34" charset="0"/>
              </a:rPr>
              <a:t>ELABORADO POR: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MX" alt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ritannic Bold" pitchFamily="34" charset="0"/>
                <a:cs typeface="Arial" pitchFamily="34" charset="0"/>
              </a:rPr>
              <a:t>DR. CARLOS RAÚL SANDOVAL ALVARADO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s-MX" altLang="es-MX" sz="2400" dirty="0" smtClean="0">
              <a:solidFill>
                <a:schemeClr val="accent1"/>
              </a:solidFill>
              <a:latin typeface="Britannic Bold" pitchFamily="34" charset="0"/>
              <a:cs typeface="Arial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MX" altLang="es-MX" sz="2000" dirty="0" smtClean="0">
                <a:solidFill>
                  <a:srgbClr val="00B050"/>
                </a:solidFill>
                <a:latin typeface="Britannic Bold" pitchFamily="34" charset="0"/>
                <a:cs typeface="Arial" pitchFamily="34" charset="0"/>
              </a:rPr>
              <a:t>AGOSTO/2015</a:t>
            </a:r>
          </a:p>
        </p:txBody>
      </p:sp>
      <p:sp>
        <p:nvSpPr>
          <p:cNvPr id="26627" name="1 Rectángulo"/>
          <p:cNvSpPr>
            <a:spLocks noChangeArrowheads="1"/>
          </p:cNvSpPr>
          <p:nvPr/>
        </p:nvSpPr>
        <p:spPr bwMode="auto">
          <a:xfrm>
            <a:off x="323528" y="404664"/>
            <a:ext cx="8568952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MX" altLang="es-MX" sz="2500" b="1" dirty="0">
                <a:solidFill>
                  <a:srgbClr val="FFC000"/>
                </a:solidFill>
              </a:rPr>
              <a:t>UNIVERSIDAD AUTÓNOMA DEL ESTADO DE MÉXICO</a:t>
            </a:r>
            <a:r>
              <a:rPr lang="es-MX" altLang="es-MX" sz="2500" b="1" u="sng" dirty="0">
                <a:solidFill>
                  <a:srgbClr val="FFC000"/>
                </a:solidFill>
              </a:rPr>
              <a:t/>
            </a:r>
            <a:br>
              <a:rPr lang="es-MX" altLang="es-MX" sz="2500" b="1" u="sng" dirty="0">
                <a:solidFill>
                  <a:srgbClr val="FFC000"/>
                </a:solidFill>
              </a:rPr>
            </a:br>
            <a:r>
              <a:rPr lang="es-MX" altLang="es-MX" sz="2500" b="1" u="sng" dirty="0">
                <a:solidFill>
                  <a:srgbClr val="FFC000"/>
                </a:solidFill>
              </a:rPr>
              <a:t/>
            </a:r>
            <a:br>
              <a:rPr lang="es-MX" altLang="es-MX" sz="2500" b="1" u="sng" dirty="0">
                <a:solidFill>
                  <a:srgbClr val="FFC000"/>
                </a:solidFill>
              </a:rPr>
            </a:br>
            <a:r>
              <a:rPr lang="es-MX" altLang="es-MX" sz="2500" b="1" dirty="0" smtClean="0">
                <a:solidFill>
                  <a:srgbClr val="FFC000"/>
                </a:solidFill>
              </a:rPr>
              <a:t>FACULTAD DE CIENCIAS</a:t>
            </a:r>
            <a:endParaRPr lang="es-MX" altLang="es-MX" sz="2500" dirty="0">
              <a:solidFill>
                <a:srgbClr val="FFC000"/>
              </a:solidFill>
            </a:endParaRPr>
          </a:p>
        </p:txBody>
      </p:sp>
      <p:pic>
        <p:nvPicPr>
          <p:cNvPr id="26628" name="Picture 5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814" y="908720"/>
            <a:ext cx="1131578" cy="1257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81407"/>
            <a:ext cx="1296144" cy="125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899592" y="2361654"/>
            <a:ext cx="734481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Material de apoyo para la Unidad de Aprendizaje “</a:t>
            </a:r>
            <a:r>
              <a:rPr lang="es-MX" dirty="0" smtClean="0">
                <a:solidFill>
                  <a:srgbClr val="00B050"/>
                </a:solidFill>
              </a:rPr>
              <a:t>Álgebra Avanzada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”, la cual es una unidad obligatoria del Segundo Semestre del</a:t>
            </a:r>
          </a:p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Plan de Estudios vigente de la</a:t>
            </a:r>
          </a:p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Licenciatura de Físico de la Facultad de Ciencias, UAEM</a:t>
            </a:r>
            <a:endParaRPr lang="es-ES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9707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473673"/>
              </p:ext>
            </p:extLst>
          </p:nvPr>
        </p:nvGraphicFramePr>
        <p:xfrm>
          <a:off x="1187625" y="1446108"/>
          <a:ext cx="6768751" cy="3850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43"/>
                <a:gridCol w="5112608"/>
              </a:tblGrid>
              <a:tr h="47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11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(3ra.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12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(4ta.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13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(5ta.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4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14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Se muestra el objetivo</a:t>
                      </a:r>
                      <a:r>
                        <a:rPr lang="es-MX" sz="1600" b="1" baseline="0" dirty="0" smtClean="0">
                          <a:solidFill>
                            <a:schemeClr val="bg1"/>
                          </a:solidFill>
                        </a:rPr>
                        <a:t> general del curso de Álgebra Avanzada, </a:t>
                      </a:r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obtenido del Plan Curricular vigente de la Licenciatura de Físico.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15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Se muestra la definición de cuerpo numérico.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16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Se muestra</a:t>
                      </a:r>
                      <a:r>
                        <a:rPr lang="es-MX" sz="1600" b="1" baseline="0" dirty="0" smtClean="0">
                          <a:effectLst/>
                        </a:rPr>
                        <a:t> la definición </a:t>
                      </a:r>
                      <a:r>
                        <a:rPr lang="es-MX" sz="1600" b="1" dirty="0" smtClean="0"/>
                        <a:t>de suma de vectores y</a:t>
                      </a:r>
                      <a:br>
                        <a:rPr lang="es-MX" sz="1600" b="1" dirty="0" smtClean="0"/>
                      </a:br>
                      <a:r>
                        <a:rPr lang="es-MX" sz="1600" b="1" dirty="0" smtClean="0"/>
                        <a:t>del producto de escalar por vector</a:t>
                      </a:r>
                      <a:r>
                        <a:rPr lang="es-MX" sz="1600" b="1" baseline="0" dirty="0" smtClean="0">
                          <a:effectLst/>
                        </a:rPr>
                        <a:t>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17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effectLst/>
                        </a:rPr>
                        <a:t>Se muestra la definición de combinación lineal.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4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18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effectLst/>
                        </a:rPr>
                        <a:t>Se muestra la definición de vectores linealmente</a:t>
                      </a:r>
                      <a:r>
                        <a:rPr lang="es-ES" sz="1600" b="1" baseline="0" dirty="0" smtClean="0">
                          <a:effectLst/>
                        </a:rPr>
                        <a:t> dependientes</a:t>
                      </a:r>
                      <a:r>
                        <a:rPr lang="es-ES" sz="1600" b="1" dirty="0" smtClean="0">
                          <a:effectLst/>
                        </a:rPr>
                        <a:t>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193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921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232272"/>
              </p:ext>
            </p:extLst>
          </p:nvPr>
        </p:nvGraphicFramePr>
        <p:xfrm>
          <a:off x="827584" y="1546500"/>
          <a:ext cx="7344815" cy="44335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091"/>
                <a:gridCol w="5547724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19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effectLst/>
                        </a:rPr>
                        <a:t>Se muestra la definición de vectores linealmente</a:t>
                      </a:r>
                      <a:r>
                        <a:rPr lang="es-ES" sz="1600" b="1" baseline="0" dirty="0" smtClean="0">
                          <a:effectLst/>
                        </a:rPr>
                        <a:t> independientes</a:t>
                      </a:r>
                      <a:r>
                        <a:rPr lang="es-ES" sz="1600" b="1" dirty="0" smtClean="0">
                          <a:effectLst/>
                        </a:rPr>
                        <a:t>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20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Se muestra la definición de Espacio Vectorial.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21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Estructura de Espacio Vectorial  V sobre el Cuerpo de los Reales  R</a:t>
                      </a:r>
                      <a:endParaRPr lang="es-MX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22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ocho propiedades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fundamentales de todo espacio vectorial (PARTE 1)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23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ocho propiedades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fundamentales de todo espacio vectorial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2)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24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ocho propiedades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fundamentales de todo espacio vectorial</a:t>
                      </a:r>
                      <a:r>
                        <a:rPr kumimoji="0" lang="es-MX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3)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25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ocho propiedades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fundamentales de todo espacio vectorial</a:t>
                      </a:r>
                      <a:r>
                        <a:rPr kumimoji="0" lang="es-MX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4)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26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un </a:t>
                      </a:r>
                      <a:r>
                        <a:rPr lang="es-ES_tradnl" sz="1600" b="1" kern="1200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1)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27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un </a:t>
                      </a:r>
                      <a:r>
                        <a:rPr lang="es-ES_tradnl" sz="1600" b="1" kern="1200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2)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09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9721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398629"/>
              </p:ext>
            </p:extLst>
          </p:nvPr>
        </p:nvGraphicFramePr>
        <p:xfrm>
          <a:off x="971601" y="1801988"/>
          <a:ext cx="7416824" cy="365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4710"/>
                <a:gridCol w="5602114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28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un </a:t>
                      </a:r>
                      <a:r>
                        <a:rPr lang="es-ES_tradnl" sz="1600" b="1" kern="1200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3)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n-lt"/>
                          <a:ea typeface="+mn-ea"/>
                        </a:rPr>
                        <a:t>29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un </a:t>
                      </a:r>
                      <a:r>
                        <a:rPr lang="es-ES_tradnl" sz="1600" b="1" kern="1200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4)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30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un </a:t>
                      </a:r>
                      <a:r>
                        <a:rPr lang="es-ES_tradnl" sz="1600" b="1" kern="1200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5)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31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un </a:t>
                      </a:r>
                      <a:r>
                        <a:rPr lang="es-ES_tradnl" sz="1600" b="1" kern="1200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6)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32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un </a:t>
                      </a:r>
                      <a:r>
                        <a:rPr lang="es-ES_tradnl" sz="1600" b="1" kern="1200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7)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33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un </a:t>
                      </a:r>
                      <a:r>
                        <a:rPr lang="es-ES_tradnl" sz="1600" b="1" kern="1200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8)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34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un </a:t>
                      </a:r>
                      <a:r>
                        <a:rPr lang="es-ES_tradnl" sz="1600" b="1" kern="1200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9)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35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la definición de </a:t>
                      </a:r>
                      <a:r>
                        <a:rPr lang="es-MX" sz="1600" b="1" baseline="0" dirty="0" err="1" smtClean="0">
                          <a:effectLst/>
                          <a:latin typeface="+mn-lt"/>
                          <a:ea typeface="Times New Roman"/>
                        </a:rPr>
                        <a:t>Subespacio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Vectorial.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36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la definición de </a:t>
                      </a:r>
                      <a:r>
                        <a:rPr kumimoji="0" lang="es-E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 de un espacio vectorial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876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5768" y="274320"/>
            <a:ext cx="7470648" cy="1143000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792410"/>
              </p:ext>
            </p:extLst>
          </p:nvPr>
        </p:nvGraphicFramePr>
        <p:xfrm>
          <a:off x="1187624" y="1919292"/>
          <a:ext cx="6768751" cy="35744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43"/>
                <a:gridCol w="5112608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4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37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Se muestra</a:t>
                      </a:r>
                      <a:r>
                        <a:rPr lang="es-MX" sz="1600" b="1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 la</a:t>
                      </a:r>
                      <a:r>
                        <a:rPr lang="es-MX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s-ES" sz="1600" b="1" dirty="0" smtClean="0">
                          <a:solidFill>
                            <a:schemeClr val="bg1"/>
                          </a:solidFill>
                        </a:rPr>
                        <a:t>definición de dimensión</a:t>
                      </a:r>
                      <a:br>
                        <a:rPr lang="es-ES" sz="1600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s-ES" sz="1600" b="1" dirty="0" smtClean="0">
                          <a:solidFill>
                            <a:schemeClr val="bg1"/>
                          </a:solidFill>
                        </a:rPr>
                        <a:t>de un espacio vectorial.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n-lt"/>
                          <a:ea typeface="+mn-ea"/>
                        </a:rPr>
                        <a:t>38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un </a:t>
                      </a:r>
                      <a:r>
                        <a:rPr lang="es-MX" sz="1600" b="1" dirty="0" smtClean="0"/>
                        <a:t>ejemplo del cálculo de base y dimensión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1)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4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39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un </a:t>
                      </a:r>
                      <a:r>
                        <a:rPr lang="es-MX" sz="1600" b="1" dirty="0" smtClean="0"/>
                        <a:t>ejemplo del cálculo de base y dimensión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2)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40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un </a:t>
                      </a:r>
                      <a:r>
                        <a:rPr lang="es-MX" sz="1600" b="1" dirty="0" smtClean="0"/>
                        <a:t>ejemplo del cálculo de base y dimensión </a:t>
                      </a:r>
                      <a:r>
                        <a:rPr kumimoji="0" lang="es-MX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(PARTE 3)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41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bibliografía de consulta.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6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42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bibliografía de consulta.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43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bibliografía </a:t>
                      </a:r>
                      <a:r>
                        <a:rPr lang="es-MX" sz="1600" b="1" smtClean="0">
                          <a:effectLst/>
                          <a:latin typeface="+mn-lt"/>
                          <a:ea typeface="Times New Roman"/>
                        </a:rPr>
                        <a:t>de consulta.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663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7800"/>
            <a:ext cx="8229600" cy="1399032"/>
          </a:xfrm>
        </p:spPr>
        <p:txBody>
          <a:bodyPr/>
          <a:lstStyle/>
          <a:p>
            <a:r>
              <a:rPr lang="es-MX" sz="3200" b="1" dirty="0" smtClean="0">
                <a:solidFill>
                  <a:srgbClr val="FFC000"/>
                </a:solidFill>
              </a:rPr>
              <a:t>OBJETIVO DEL CURSO</a:t>
            </a:r>
            <a:br>
              <a:rPr lang="es-MX" sz="3200" b="1" dirty="0" smtClean="0">
                <a:solidFill>
                  <a:srgbClr val="FFC000"/>
                </a:solidFill>
              </a:rPr>
            </a:br>
            <a:r>
              <a:rPr lang="es-MX" sz="2000" b="1" dirty="0" smtClean="0">
                <a:solidFill>
                  <a:srgbClr val="FFFF00"/>
                </a:solidFill>
              </a:rPr>
              <a:t>(obtenido del Plan Curricular vigente de la Licenciatura de Físico)</a:t>
            </a:r>
            <a:endParaRPr lang="es-ES" sz="2000" b="1" dirty="0">
              <a:solidFill>
                <a:srgbClr val="FFFF00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673224" y="2204864"/>
            <a:ext cx="7643192" cy="4177680"/>
          </a:xfrm>
          <a:solidFill>
            <a:srgbClr val="00B050"/>
          </a:solidFill>
          <a:ln w="762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endParaRPr lang="es-MX" sz="1100" dirty="0" smtClean="0"/>
          </a:p>
          <a:p>
            <a:pPr algn="just">
              <a:buClr>
                <a:schemeClr val="accent3">
                  <a:lumMod val="60000"/>
                  <a:lumOff val="40000"/>
                </a:schemeClr>
              </a:buClr>
            </a:pPr>
            <a:r>
              <a:rPr lang="es-MX" sz="4000" dirty="0" smtClean="0"/>
              <a:t>El curso de </a:t>
            </a:r>
            <a:r>
              <a:rPr lang="es-MX" sz="4000" dirty="0" smtClean="0">
                <a:solidFill>
                  <a:srgbClr val="FFC000"/>
                </a:solidFill>
              </a:rPr>
              <a:t>Álgebra Avanzada </a:t>
            </a:r>
            <a:r>
              <a:rPr lang="es-MX" sz="4000" dirty="0" smtClean="0"/>
              <a:t>pretende que el alumno:</a:t>
            </a:r>
          </a:p>
          <a:p>
            <a:pPr lvl="1">
              <a:buClr>
                <a:schemeClr val="accent5">
                  <a:lumMod val="40000"/>
                  <a:lumOff val="60000"/>
                </a:schemeClr>
              </a:buClr>
            </a:pPr>
            <a:r>
              <a:rPr lang="es-ES" sz="4000" b="1" dirty="0" smtClean="0"/>
              <a:t>Estudie los métodos de solución de sistemas de ecuaciones lineales.</a:t>
            </a:r>
          </a:p>
          <a:p>
            <a:pPr lvl="1">
              <a:buClr>
                <a:schemeClr val="accent5">
                  <a:lumMod val="40000"/>
                  <a:lumOff val="60000"/>
                </a:schemeClr>
              </a:buClr>
            </a:pPr>
            <a:r>
              <a:rPr lang="es-ES" sz="4000" b="1" dirty="0" smtClean="0"/>
              <a:t>Opere polinomios y calcule sus raíces.</a:t>
            </a:r>
            <a:endParaRPr lang="es-MX" sz="4000" dirty="0" smtClean="0"/>
          </a:p>
          <a:p>
            <a:pPr lvl="1">
              <a:buClr>
                <a:schemeClr val="accent5">
                  <a:lumMod val="40000"/>
                  <a:lumOff val="60000"/>
                </a:schemeClr>
              </a:buClr>
            </a:pPr>
            <a:r>
              <a:rPr lang="es-ES" sz="4000" b="1" dirty="0" smtClean="0"/>
              <a:t>Calcule la solución de sistemas de ecuaciones lineales.</a:t>
            </a:r>
            <a:endParaRPr lang="es-MX" sz="4000" dirty="0" smtClean="0"/>
          </a:p>
          <a:p>
            <a:pPr lvl="1">
              <a:buClr>
                <a:schemeClr val="accent5">
                  <a:lumMod val="40000"/>
                  <a:lumOff val="60000"/>
                </a:schemeClr>
              </a:buClr>
            </a:pPr>
            <a:r>
              <a:rPr lang="es-ES" sz="4000" b="1" dirty="0" smtClean="0"/>
              <a:t>Efectúe operaciones algebraicas con vectores en espacios vectoriales de dimensión n.</a:t>
            </a:r>
            <a:endParaRPr lang="es-MX" sz="4000" dirty="0" smtClean="0"/>
          </a:p>
        </p:txBody>
      </p:sp>
    </p:spTree>
    <p:extLst>
      <p:ext uri="{BB962C8B-B14F-4D97-AF65-F5344CB8AC3E}">
        <p14:creationId xmlns:p14="http://schemas.microsoft.com/office/powerpoint/2010/main" val="15056510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8816" y="27463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MX" sz="3600" dirty="0" smtClean="0"/>
              <a:t>DEFINICIÓN DE CUERPO NUMÉRICO</a:t>
            </a:r>
            <a:endParaRPr lang="es-MX" sz="3600" dirty="0"/>
          </a:p>
        </p:txBody>
      </p:sp>
      <p:sp>
        <p:nvSpPr>
          <p:cNvPr id="5" name="4 Rectángulo"/>
          <p:cNvSpPr/>
          <p:nvPr/>
        </p:nvSpPr>
        <p:spPr>
          <a:xfrm>
            <a:off x="395536" y="4221088"/>
            <a:ext cx="8136904" cy="2215991"/>
          </a:xfrm>
          <a:prstGeom prst="rect">
            <a:avLst/>
          </a:prstGeom>
          <a:solidFill>
            <a:schemeClr val="accent4">
              <a:lumMod val="75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buNone/>
            </a:pPr>
            <a:endParaRPr lang="es-MX" dirty="0" smtClean="0"/>
          </a:p>
          <a:p>
            <a:pPr marL="533400" indent="-533400" algn="just">
              <a:buBlip>
                <a:blip r:embed="rId2"/>
              </a:buBlip>
            </a:pPr>
            <a:r>
              <a:rPr lang="es-MX" sz="2400" dirty="0" smtClean="0"/>
              <a:t>Un ejemplo de cuerpo numérico es el cuerpo de los </a:t>
            </a:r>
            <a:r>
              <a:rPr lang="es-MX" sz="2400" dirty="0" smtClean="0">
                <a:hlinkClick r:id="rId3" tooltip="Números racionales"/>
              </a:rPr>
              <a:t>NÚMEROS RACIONALES</a:t>
            </a:r>
            <a:r>
              <a:rPr lang="es-MX" sz="2400" dirty="0" smtClean="0"/>
              <a:t>, comúnmente denotado por </a:t>
            </a:r>
            <a:r>
              <a:rPr lang="es-MX" sz="2400" b="1" dirty="0" smtClean="0"/>
              <a:t>Q</a:t>
            </a:r>
            <a:r>
              <a:rPr lang="es-MX" sz="2400" dirty="0" smtClean="0"/>
              <a:t>, junto con sus operaciones algebraicas usuales de suma y producto de los números reales.</a:t>
            </a:r>
          </a:p>
          <a:p>
            <a:pPr marL="533400" indent="-533400" algn="just"/>
            <a:endParaRPr lang="es-MX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8233"/>
            <a:ext cx="8003232" cy="1828799"/>
          </a:xfrm>
          <a:solidFill>
            <a:schemeClr val="accent2">
              <a:lumMod val="75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pPr algn="just">
              <a:buBlip>
                <a:blip r:embed="rId2"/>
              </a:buBlip>
            </a:pPr>
            <a:r>
              <a:rPr lang="es-MX" sz="2400" dirty="0" smtClean="0"/>
              <a:t>Un cuerpo numérico consiste en un </a:t>
            </a:r>
            <a:r>
              <a:rPr lang="es-MX" sz="2400" dirty="0" smtClean="0">
                <a:solidFill>
                  <a:schemeClr val="bg1"/>
                </a:solidFill>
                <a:hlinkClick r:id="rId4" tooltip="Conjunto"/>
              </a:rPr>
              <a:t>conjunto</a:t>
            </a:r>
            <a:r>
              <a:rPr lang="es-MX" sz="2400" dirty="0" smtClean="0"/>
              <a:t> de elementos numéricos que cumplen las cuatro operaciones algebraicas de </a:t>
            </a:r>
            <a:r>
              <a:rPr lang="es-MX" sz="2400" dirty="0" smtClean="0">
                <a:hlinkClick r:id="rId5" tooltip="Adición"/>
              </a:rPr>
              <a:t>adición</a:t>
            </a:r>
            <a:r>
              <a:rPr lang="es-MX" sz="2400" dirty="0" smtClean="0"/>
              <a:t>, </a:t>
            </a:r>
            <a:r>
              <a:rPr lang="es-MX" sz="2400" dirty="0" smtClean="0">
                <a:hlinkClick r:id="rId6" tooltip="Substracción"/>
              </a:rPr>
              <a:t>substracción</a:t>
            </a:r>
            <a:r>
              <a:rPr lang="es-MX" sz="2400" dirty="0" smtClean="0"/>
              <a:t>, </a:t>
            </a:r>
            <a:r>
              <a:rPr lang="es-MX" sz="2400" dirty="0" smtClean="0">
                <a:hlinkClick r:id="rId7" tooltip="Multiplicación"/>
              </a:rPr>
              <a:t>multiplicación</a:t>
            </a:r>
            <a:r>
              <a:rPr lang="es-MX" sz="2400" dirty="0" smtClean="0"/>
              <a:t>  y </a:t>
            </a:r>
            <a:r>
              <a:rPr lang="es-MX" sz="2400" dirty="0" smtClean="0">
                <a:hlinkClick r:id="rId8" tooltip="División (matemáticas)"/>
              </a:rPr>
              <a:t>división</a:t>
            </a:r>
            <a:r>
              <a:rPr lang="es-MX" sz="2400" dirty="0" smtClean="0"/>
              <a:t> por elementos distintos del cero.</a:t>
            </a:r>
            <a:endParaRPr lang="es-MX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323528" y="3284984"/>
            <a:ext cx="8496944" cy="172819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323528" y="5157192"/>
            <a:ext cx="8496944" cy="1584176"/>
          </a:xfrm>
          <a:prstGeom prst="rect">
            <a:avLst/>
          </a:prstGeom>
          <a:solidFill>
            <a:schemeClr val="tx2">
              <a:lumMod val="50000"/>
            </a:schemeClr>
          </a:solidFill>
          <a:ln w="571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323528" y="1700808"/>
            <a:ext cx="8496944" cy="1440160"/>
          </a:xfrm>
          <a:prstGeom prst="rect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75240" cy="1143000"/>
          </a:xfrm>
        </p:spPr>
        <p:txBody>
          <a:bodyPr>
            <a:noAutofit/>
          </a:bodyPr>
          <a:lstStyle/>
          <a:p>
            <a:pPr algn="ctr"/>
            <a:r>
              <a:rPr lang="es-MX" sz="3600" dirty="0" smtClean="0"/>
              <a:t>DEFINICIÓN DE SUMA DE VECTORES Y</a:t>
            </a:r>
            <a:br>
              <a:rPr lang="es-MX" sz="3600" dirty="0" smtClean="0"/>
            </a:br>
            <a:r>
              <a:rPr lang="es-MX" sz="3600" dirty="0" smtClean="0"/>
              <a:t>PRODUCTO DE ESCALAR POR VECTOR</a:t>
            </a:r>
            <a:endParaRPr lang="es-MX" sz="3600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04800" y="1772816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30225" indent="-530225" algn="just">
              <a:spcBef>
                <a:spcPct val="50000"/>
              </a:spcBef>
              <a:buClr>
                <a:srgbClr val="00FFFF"/>
              </a:buClr>
              <a:buFont typeface="Wingdings" pitchFamily="2" charset="2"/>
              <a:buChar char="¶"/>
              <a:defRPr/>
            </a:pPr>
            <a:r>
              <a:rPr lang="es-ES_tradnl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_tradnl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Math5" pitchFamily="2" charset="2"/>
              </a:rPr>
              <a:t>Dos vectores se suman:</a:t>
            </a:r>
            <a:r>
              <a:rPr lang="es-ES_tradnl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_tradnl" sz="24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Componente a componente.</a:t>
            </a:r>
            <a:endParaRPr lang="es-ES_tradnl" sz="24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04800" y="3284984"/>
            <a:ext cx="82276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33413" indent="-633413" algn="just">
              <a:buClr>
                <a:srgbClr val="00FFFF"/>
              </a:buClr>
              <a:buFont typeface="Wingdings" pitchFamily="2" charset="2"/>
              <a:buChar char="¶"/>
              <a:defRPr/>
            </a:pPr>
            <a:r>
              <a:rPr lang="es-ES_tradnl" b="1" dirty="0">
                <a:solidFill>
                  <a:srgbClr val="FF3300"/>
                </a:solidFill>
                <a:latin typeface="Times New Roman" pitchFamily="18" charset="0"/>
                <a:cs typeface="+mn-cs"/>
              </a:rPr>
              <a:t> </a:t>
            </a:r>
            <a:r>
              <a:rPr lang="es-ES_tradnl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Un </a:t>
            </a:r>
            <a:r>
              <a:rPr lang="es-ES_tradnl" sz="2400" dirty="0">
                <a:solidFill>
                  <a:srgbClr val="FFC000"/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vector </a:t>
            </a:r>
            <a:r>
              <a:rPr lang="es-ES_tradnl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se multiplica por </a:t>
            </a:r>
            <a:r>
              <a:rPr lang="es-ES_tradnl" sz="2400" dirty="0">
                <a:solidFill>
                  <a:srgbClr val="FFC000"/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un número </a:t>
            </a:r>
            <a:r>
              <a:rPr lang="es-ES_tradnl" sz="24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real:</a:t>
            </a:r>
          </a:p>
          <a:p>
            <a:pPr marL="633413" indent="88900" algn="just">
              <a:buClr>
                <a:srgbClr val="00FFFF"/>
              </a:buClr>
              <a:defRPr/>
            </a:pPr>
            <a:r>
              <a:rPr lang="es-ES_tradnl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Multiplicando cada componente por el número real.</a:t>
            </a:r>
            <a:endParaRPr lang="es-ES_tradnl" sz="2400" dirty="0">
              <a:solidFill>
                <a:srgbClr val="FF0000"/>
              </a:solidFill>
              <a:latin typeface="Arial" pitchFamily="34" charset="0"/>
              <a:cs typeface="Arial" pitchFamily="34" charset="0"/>
              <a:sym typeface="Math5" pitchFamily="2" charset="2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23528" y="5147900"/>
            <a:ext cx="43924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33413" indent="-633413" algn="just">
              <a:spcBef>
                <a:spcPct val="50000"/>
              </a:spcBef>
              <a:buClr>
                <a:srgbClr val="00FFFF"/>
              </a:buClr>
              <a:buFont typeface="Wingdings" pitchFamily="2" charset="2"/>
              <a:buChar char="¶"/>
              <a:defRPr/>
            </a:pPr>
            <a:r>
              <a:rPr lang="es-ES_tradnl" b="1" dirty="0">
                <a:solidFill>
                  <a:srgbClr val="FF3300"/>
                </a:solidFill>
                <a:latin typeface="Times New Roman" pitchFamily="18" charset="0"/>
                <a:cs typeface="+mn-cs"/>
              </a:rPr>
              <a:t> </a:t>
            </a:r>
            <a:r>
              <a:rPr lang="es-ES_tradnl" sz="2400" dirty="0">
                <a:solidFill>
                  <a:srgbClr val="FFC000"/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¿Cuál es el vector nulo?</a:t>
            </a: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2643" y="2382416"/>
            <a:ext cx="7341765" cy="470520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7639" y="4293096"/>
            <a:ext cx="6678737" cy="461516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7352" y="5733256"/>
            <a:ext cx="2502520" cy="792088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12" name="11 Rectángulo"/>
          <p:cNvSpPr/>
          <p:nvPr/>
        </p:nvSpPr>
        <p:spPr>
          <a:xfrm>
            <a:off x="3851920" y="5694347"/>
            <a:ext cx="4248472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71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ES_tradnl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Es aquel que tiene todas sus componentes iguales a cero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931224" cy="850424"/>
          </a:xfrm>
        </p:spPr>
        <p:txBody>
          <a:bodyPr>
            <a:normAutofit/>
          </a:bodyPr>
          <a:lstStyle/>
          <a:p>
            <a:pPr algn="ctr"/>
            <a:r>
              <a:rPr lang="es-ES" sz="3600" dirty="0" smtClean="0">
                <a:solidFill>
                  <a:schemeClr val="tx1">
                    <a:lumMod val="95000"/>
                  </a:schemeClr>
                </a:solidFill>
              </a:rPr>
              <a:t>DEFINICIÓN DE COMBINACIÓN LINEAL</a:t>
            </a:r>
            <a:endParaRPr lang="es-MX" sz="36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7544" y="1305342"/>
            <a:ext cx="8280920" cy="1338828"/>
          </a:xfrm>
          <a:prstGeom prst="rect">
            <a:avLst/>
          </a:prstGeom>
          <a:ln w="5715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 smtClean="0">
                <a:solidFill>
                  <a:schemeClr val="tx1">
                    <a:lumMod val="95000"/>
                  </a:schemeClr>
                </a:solidFill>
                <a:latin typeface="Helvetica Neue"/>
              </a:rPr>
              <a:t>Se dice que un vector </a:t>
            </a:r>
            <a:r>
              <a:rPr lang="es-MX" b="1" dirty="0" smtClean="0">
                <a:solidFill>
                  <a:srgbClr val="FFFF00"/>
                </a:solidFill>
                <a:latin typeface="Helvetica Neue"/>
              </a:rPr>
              <a:t>v</a:t>
            </a:r>
            <a:r>
              <a:rPr lang="es-MX" dirty="0" smtClean="0">
                <a:solidFill>
                  <a:schemeClr val="tx1">
                    <a:lumMod val="95000"/>
                  </a:schemeClr>
                </a:solidFill>
                <a:latin typeface="Helvetica Neue"/>
              </a:rPr>
              <a:t> es combinación lineal de un conjunto </a:t>
            </a:r>
            <a:r>
              <a:rPr lang="es-MX" b="1" dirty="0" smtClean="0">
                <a:solidFill>
                  <a:srgbClr val="FFFF00"/>
                </a:solidFill>
                <a:latin typeface="Helvetica Neue"/>
              </a:rPr>
              <a:t>S</a:t>
            </a:r>
            <a:r>
              <a:rPr lang="es-MX" dirty="0" smtClean="0">
                <a:solidFill>
                  <a:schemeClr val="tx1">
                    <a:lumMod val="95000"/>
                  </a:schemeClr>
                </a:solidFill>
                <a:latin typeface="Helvetica Neue"/>
              </a:rPr>
              <a:t> de vectores si existe alguna forma de expresarlo como suma de parte o de todos los vectores de </a:t>
            </a:r>
            <a:r>
              <a:rPr lang="es-MX" b="1" dirty="0" smtClean="0">
                <a:solidFill>
                  <a:srgbClr val="FFFF00"/>
                </a:solidFill>
                <a:latin typeface="Helvetica Neue"/>
              </a:rPr>
              <a:t>S</a:t>
            </a:r>
            <a:r>
              <a:rPr lang="es-MX" dirty="0" smtClean="0">
                <a:solidFill>
                  <a:schemeClr val="tx1">
                    <a:lumMod val="95000"/>
                  </a:schemeClr>
                </a:solidFill>
                <a:latin typeface="Helvetica Neue"/>
              </a:rPr>
              <a:t>, multiplicando a cada uno de ellos por algún escalar.</a:t>
            </a: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467544" y="5009401"/>
                <a:ext cx="8136904" cy="530915"/>
              </a:xfrm>
              <a:prstGeom prst="rect">
                <a:avLst/>
              </a:prstGeom>
              <a:ln w="5715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s-MX" sz="1900" dirty="0" smtClean="0">
                    <a:solidFill>
                      <a:srgbClr val="FFFF00"/>
                    </a:solidFill>
                    <a:latin typeface="Helvetica Neue"/>
                  </a:rPr>
                  <a:t>v</a:t>
                </a:r>
                <a:r>
                  <a:rPr lang="es-MX" sz="1900" dirty="0" smtClean="0">
                    <a:solidFill>
                      <a:schemeClr val="tx1">
                        <a:lumMod val="95000"/>
                      </a:schemeClr>
                    </a:solidFill>
                    <a:latin typeface="Helvetica Neue"/>
                  </a:rPr>
                  <a:t> es </a:t>
                </a:r>
                <a:r>
                  <a:rPr lang="es-MX" sz="1900" dirty="0">
                    <a:solidFill>
                      <a:schemeClr val="tx1">
                        <a:lumMod val="95000"/>
                      </a:schemeClr>
                    </a:solidFill>
                    <a:latin typeface="Helvetica Neue"/>
                  </a:rPr>
                  <a:t>combinación lineal de los </a:t>
                </a:r>
                <a:r>
                  <a:rPr lang="es-MX" sz="1900" dirty="0" smtClean="0">
                    <a:solidFill>
                      <a:schemeClr val="tx1">
                        <a:lumMod val="95000"/>
                      </a:schemeClr>
                    </a:solidFill>
                    <a:latin typeface="Helvetica Neue"/>
                  </a:rPr>
                  <a:t>vectores de </a:t>
                </a:r>
                <a:r>
                  <a:rPr lang="es-MX" sz="1900" dirty="0">
                    <a:solidFill>
                      <a:srgbClr val="FFC000"/>
                    </a:solidFill>
                    <a:latin typeface="Helvetica Neue"/>
                  </a:rPr>
                  <a:t>S</a:t>
                </a:r>
                <a:r>
                  <a:rPr lang="es-MX" sz="1900" dirty="0">
                    <a:solidFill>
                      <a:schemeClr val="tx1">
                        <a:lumMod val="95000"/>
                      </a:schemeClr>
                    </a:solidFill>
                    <a:latin typeface="Helvetica Neue"/>
                  </a:rPr>
                  <a:t> </a:t>
                </a:r>
                <a:r>
                  <a:rPr lang="es-MX" sz="1900" dirty="0" smtClean="0">
                    <a:solidFill>
                      <a:schemeClr val="tx1">
                        <a:lumMod val="95000"/>
                      </a:schemeClr>
                    </a:solidFill>
                    <a:latin typeface="Helvetica Neue"/>
                  </a:rPr>
                  <a:t>si existen reales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900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sz="19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s-MX" sz="19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s-MX" sz="1900" dirty="0" smtClean="0">
                    <a:solidFill>
                      <a:schemeClr val="tx1">
                        <a:lumMod val="95000"/>
                      </a:schemeClr>
                    </a:solidFill>
                    <a:latin typeface="Helvetica Neue"/>
                  </a:rPr>
                  <a:t> </a:t>
                </a:r>
                <a:r>
                  <a:rPr lang="es-MX" sz="1900" dirty="0" smtClean="0"/>
                  <a:t>tales que</a:t>
                </a:r>
                <a:endParaRPr lang="es-MX" sz="1900" dirty="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009401"/>
                <a:ext cx="8136904" cy="53091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57150"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879" y="3432993"/>
            <a:ext cx="3400425" cy="500063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5" name="4 Rectángulo"/>
          <p:cNvSpPr/>
          <p:nvPr/>
        </p:nvSpPr>
        <p:spPr>
          <a:xfrm>
            <a:off x="467544" y="2852936"/>
            <a:ext cx="150554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tx1">
                    <a:lumMod val="95000"/>
                  </a:schemeClr>
                </a:solidFill>
                <a:latin typeface="Helvetica Neue"/>
              </a:rPr>
              <a:t>Por Ejemplo: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67544" y="3491716"/>
            <a:ext cx="3172663" cy="369332"/>
          </a:xfrm>
          <a:prstGeom prst="rect">
            <a:avLst/>
          </a:prstGeom>
          <a:ln w="5715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tx1">
                    <a:lumMod val="95000"/>
                  </a:schemeClr>
                </a:solidFill>
                <a:latin typeface="Helvetica Neue"/>
              </a:rPr>
              <a:t>Dado el conjunto de vectores</a:t>
            </a:r>
            <a:endParaRPr lang="es-MX" dirty="0"/>
          </a:p>
        </p:txBody>
      </p:sp>
      <p:sp>
        <p:nvSpPr>
          <p:cNvPr id="17" name="16 Rectángulo"/>
          <p:cNvSpPr/>
          <p:nvPr/>
        </p:nvSpPr>
        <p:spPr>
          <a:xfrm>
            <a:off x="465780" y="4211796"/>
            <a:ext cx="5310108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tx1">
                    <a:lumMod val="95000"/>
                  </a:schemeClr>
                </a:solidFill>
                <a:latin typeface="Helvetica Neue"/>
              </a:rPr>
              <a:t>Y el conjunto de escalares formado por los reales 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6012160" y="4149080"/>
                <a:ext cx="708340" cy="461665"/>
              </a:xfrm>
              <a:prstGeom prst="rect">
                <a:avLst/>
              </a:prstGeom>
              <a:ln w="57150"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/>
                        </a:rPr>
                        <m:t>ℝ</m:t>
                      </m:r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4149080"/>
                <a:ext cx="70834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57150"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Rectángulo"/>
              <p:cNvSpPr/>
              <p:nvPr/>
            </p:nvSpPr>
            <p:spPr>
              <a:xfrm>
                <a:off x="1129894" y="5805264"/>
                <a:ext cx="6970498" cy="58477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sz="32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</m:acc>
                      <m:r>
                        <a:rPr lang="es-MX" sz="3200" b="1" i="1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MX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s-MX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𝒗</m:t>
                              </m:r>
                            </m:e>
                          </m:acc>
                        </m:e>
                        <m:sub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s-MX" sz="3200" b="1" i="1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MX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s-MX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𝒗</m:t>
                              </m:r>
                            </m:e>
                          </m:acc>
                        </m:e>
                        <m:sub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s-MX" sz="3200" b="1" i="1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  <m:sSub>
                        <m:sSubPr>
                          <m:ctrlP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MX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s-MX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𝒗</m:t>
                              </m:r>
                            </m:e>
                          </m:acc>
                        </m:e>
                        <m:sub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  <m:r>
                        <a:rPr lang="es-MX" sz="3200" b="1" i="1">
                          <a:solidFill>
                            <a:schemeClr val="bg1"/>
                          </a:solidFill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𝒏</m:t>
                          </m:r>
                        </m:sub>
                      </m:sSub>
                      <m:sSub>
                        <m:sSubPr>
                          <m:ctrlP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MX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s-MX" sz="3200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𝒗</m:t>
                              </m:r>
                            </m:e>
                          </m:acc>
                        </m:e>
                        <m:sub>
                          <m:r>
                            <a:rPr lang="es-MX" sz="32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es-MX" sz="3200" b="1" dirty="0"/>
              </a:p>
            </p:txBody>
          </p:sp>
        </mc:Choice>
        <mc:Fallback xmlns=""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9894" y="5805264"/>
                <a:ext cx="6970498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571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600" dirty="0" smtClean="0">
                <a:solidFill>
                  <a:schemeClr val="tx1">
                    <a:lumMod val="95000"/>
                  </a:schemeClr>
                </a:solidFill>
              </a:rPr>
              <a:t>DEFINICIÓN DE VECTORES LINEALMENTE DEPENDIENTES</a:t>
            </a:r>
            <a:endParaRPr lang="es-MX" sz="36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1"/>
            <a:ext cx="7704856" cy="247687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es-MX" dirty="0" smtClean="0"/>
              <a:t>Definición:</a:t>
            </a:r>
          </a:p>
          <a:p>
            <a:pPr marL="36576" indent="0">
              <a:buNone/>
            </a:pPr>
            <a:r>
              <a:rPr lang="es-MX" dirty="0" smtClean="0"/>
              <a:t>    Un conjunto de vectores son linealmente</a:t>
            </a:r>
          </a:p>
          <a:p>
            <a:pPr marL="36576" indent="0">
              <a:buNone/>
            </a:pPr>
            <a:r>
              <a:rPr lang="es-MX" dirty="0"/>
              <a:t> </a:t>
            </a:r>
            <a:r>
              <a:rPr lang="es-MX" dirty="0" smtClean="0"/>
              <a:t>   dependientes si al menos uno de ellos se</a:t>
            </a:r>
          </a:p>
          <a:p>
            <a:pPr marL="36576" indent="0">
              <a:buNone/>
            </a:pPr>
            <a:r>
              <a:rPr lang="es-MX" dirty="0"/>
              <a:t> </a:t>
            </a:r>
            <a:r>
              <a:rPr lang="es-MX" dirty="0" smtClean="0"/>
              <a:t>   puede expresar como combinación lineal de</a:t>
            </a:r>
          </a:p>
          <a:p>
            <a:pPr marL="36576" indent="0">
              <a:buNone/>
            </a:pPr>
            <a:r>
              <a:rPr lang="es-MX" dirty="0"/>
              <a:t> </a:t>
            </a:r>
            <a:r>
              <a:rPr lang="es-MX" dirty="0" smtClean="0"/>
              <a:t>   los otros.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668008" y="4839543"/>
            <a:ext cx="1383712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 smtClean="0"/>
              <a:t>Ejemplo: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2440962" y="4725144"/>
            <a:ext cx="5947462" cy="830997"/>
          </a:xfrm>
          <a:prstGeom prst="rect">
            <a:avLst/>
          </a:prstGeom>
          <a:ln w="57150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 smtClean="0"/>
              <a:t>Los vectores (1,2,3) ; (2,4,6)  y  (12,24,36)</a:t>
            </a:r>
          </a:p>
          <a:p>
            <a:r>
              <a:rPr lang="es-MX" sz="2400" dirty="0" smtClean="0"/>
              <a:t>son linealmente dependientes, pues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2903263" y="5877272"/>
            <a:ext cx="5125121" cy="523220"/>
          </a:xfrm>
          <a:prstGeom prst="rect">
            <a:avLst/>
          </a:prstGeom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800" dirty="0"/>
              <a:t>(12,24,36</a:t>
            </a:r>
            <a:r>
              <a:rPr lang="es-MX" sz="2800" dirty="0" smtClean="0"/>
              <a:t>) = 2(1,2,3) + 5</a:t>
            </a:r>
            <a:r>
              <a:rPr lang="es-MX" sz="2800" dirty="0"/>
              <a:t>(,24,6)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9512" y="274320"/>
            <a:ext cx="8712968" cy="1143000"/>
          </a:xfrm>
        </p:spPr>
        <p:txBody>
          <a:bodyPr>
            <a:noAutofit/>
          </a:bodyPr>
          <a:lstStyle/>
          <a:p>
            <a:pPr algn="ctr"/>
            <a:r>
              <a:rPr lang="es-ES" sz="3600" dirty="0" smtClean="0">
                <a:solidFill>
                  <a:schemeClr val="tx1">
                    <a:lumMod val="95000"/>
                  </a:schemeClr>
                </a:solidFill>
              </a:rPr>
              <a:t>DEFINICIÓN DE VECTORES</a:t>
            </a:r>
            <a:br>
              <a:rPr lang="es-ES" sz="36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s-ES" sz="3600" dirty="0" smtClean="0">
                <a:solidFill>
                  <a:schemeClr val="tx1">
                    <a:lumMod val="95000"/>
                  </a:schemeClr>
                </a:solidFill>
              </a:rPr>
              <a:t>LINEALMENTE INDEPENDIENTES</a:t>
            </a:r>
            <a:endParaRPr lang="es-MX" sz="36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755576" y="1600201"/>
            <a:ext cx="7704856" cy="247687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Definición:</a:t>
            </a:r>
          </a:p>
          <a:p>
            <a:pPr marL="36576" indent="0">
              <a:buFont typeface="Wingdings 2"/>
              <a:buNone/>
            </a:pPr>
            <a:r>
              <a:rPr lang="es-MX" dirty="0" smtClean="0"/>
              <a:t>    Un conjunto de vectores son linealmente</a:t>
            </a:r>
          </a:p>
          <a:p>
            <a:pPr marL="36576" indent="0">
              <a:buFont typeface="Wingdings 2"/>
              <a:buNone/>
            </a:pPr>
            <a:r>
              <a:rPr lang="es-MX" dirty="0" smtClean="0"/>
              <a:t>    independientes si ninguno de ellos se</a:t>
            </a:r>
          </a:p>
          <a:p>
            <a:pPr marL="36576" indent="0">
              <a:buFont typeface="Wingdings 2"/>
              <a:buNone/>
            </a:pPr>
            <a:r>
              <a:rPr lang="es-MX" dirty="0" smtClean="0"/>
              <a:t>    puede expresar como combinación lineal de</a:t>
            </a:r>
          </a:p>
          <a:p>
            <a:pPr marL="36576" indent="0">
              <a:buFont typeface="Wingdings 2"/>
              <a:buNone/>
            </a:pPr>
            <a:r>
              <a:rPr lang="es-MX" dirty="0" smtClean="0"/>
              <a:t>    los otros. Es decir: la única combinación lineal</a:t>
            </a:r>
          </a:p>
          <a:p>
            <a:pPr marL="36576" indent="0">
              <a:buFont typeface="Wingdings 2"/>
              <a:buNone/>
            </a:pPr>
            <a:r>
              <a:rPr lang="es-MX" dirty="0"/>
              <a:t> </a:t>
            </a:r>
            <a:r>
              <a:rPr lang="es-MX" dirty="0" smtClean="0"/>
              <a:t>   posible es que todos los coeficientes sean cero.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812024" y="4839543"/>
            <a:ext cx="1383712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 smtClean="0"/>
              <a:t>Ejemplo: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2595486" y="4725144"/>
            <a:ext cx="5432898" cy="830997"/>
          </a:xfrm>
          <a:prstGeom prst="rect">
            <a:avLst/>
          </a:prstGeom>
          <a:ln w="57150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 smtClean="0"/>
              <a:t>Los vectores (1,2,0) ; (2,0,0)  y  (2,1,3)</a:t>
            </a:r>
          </a:p>
          <a:p>
            <a:r>
              <a:rPr lang="es-MX" sz="2400" dirty="0" smtClean="0"/>
              <a:t>son linealmente independientes, pues</a:t>
            </a:r>
            <a:endParaRPr lang="es-MX" sz="2400" dirty="0"/>
          </a:p>
        </p:txBody>
      </p:sp>
      <p:sp>
        <p:nvSpPr>
          <p:cNvPr id="7" name="6 Rectángulo"/>
          <p:cNvSpPr/>
          <p:nvPr/>
        </p:nvSpPr>
        <p:spPr>
          <a:xfrm>
            <a:off x="783938" y="5877272"/>
            <a:ext cx="7460470" cy="523220"/>
          </a:xfrm>
          <a:prstGeom prst="rect">
            <a:avLst/>
          </a:prstGeom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800" dirty="0" smtClean="0"/>
              <a:t>a(1,2,0 )+b(2,0,0) +c(2,1,3)=0           a=b=c=0</a:t>
            </a:r>
            <a:endParaRPr lang="es-MX" sz="2800" dirty="0"/>
          </a:p>
        </p:txBody>
      </p:sp>
      <p:sp>
        <p:nvSpPr>
          <p:cNvPr id="8" name="7 Flecha derecha"/>
          <p:cNvSpPr/>
          <p:nvPr/>
        </p:nvSpPr>
        <p:spPr>
          <a:xfrm>
            <a:off x="5796136" y="6021288"/>
            <a:ext cx="720080" cy="261610"/>
          </a:xfrm>
          <a:prstGeom prst="rightArrow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46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706437"/>
          </a:xfrm>
          <a:noFill/>
          <a:ln/>
        </p:spPr>
        <p:txBody>
          <a:bodyPr anchorCtr="0">
            <a:noAutofit/>
          </a:bodyPr>
          <a:lstStyle/>
          <a:p>
            <a:pPr marL="0" algn="ctr"/>
            <a:r>
              <a:rPr lang="es-MX" sz="3200" b="1" dirty="0">
                <a:solidFill>
                  <a:srgbClr val="FFC000"/>
                </a:solidFill>
              </a:rPr>
              <a:t>SECUENCIA DIDÁCTICA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00808"/>
            <a:ext cx="8229600" cy="4536504"/>
          </a:xfrm>
          <a:solidFill>
            <a:schemeClr val="bg2">
              <a:lumMod val="75000"/>
            </a:schemeClr>
          </a:solidFill>
          <a:ln w="57150"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marL="53721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2000" b="1" i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Definir las operaciones de suma de vectores y producto de escalar por vector.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4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Describir</a:t>
            </a:r>
            <a:r>
              <a:rPr lang="es-E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la operación de combinación lineal.</a:t>
            </a:r>
            <a:endParaRPr lang="es-MX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Definir </a:t>
            </a:r>
            <a:r>
              <a:rPr lang="es-ES" sz="24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los conceptos de </a:t>
            </a:r>
            <a:r>
              <a:rPr lang="es-E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conjunto linealmente independiente y conjunto linealmente dependiente.</a:t>
            </a:r>
            <a:endParaRPr lang="es-ES" sz="2400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Definir </a:t>
            </a:r>
            <a:r>
              <a:rPr lang="es-ES" sz="24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los </a:t>
            </a:r>
            <a:r>
              <a:rPr lang="es-ES" sz="2400" b="1" i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conceptos básicos de </a:t>
            </a:r>
            <a:r>
              <a:rPr lang="es-ES" sz="24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Espacio y Sub-espacio Vectorial.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Definición </a:t>
            </a:r>
            <a:r>
              <a:rPr lang="es-ES" sz="24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es-E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base y dimensión de un Espacio Vectorial.</a:t>
            </a:r>
          </a:p>
        </p:txBody>
      </p:sp>
    </p:spTree>
    <p:extLst>
      <p:ext uri="{BB962C8B-B14F-4D97-AF65-F5344CB8AC3E}">
        <p14:creationId xmlns:p14="http://schemas.microsoft.com/office/powerpoint/2010/main" val="136362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5768" y="274320"/>
            <a:ext cx="7470648" cy="1143000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DEFINICIÓN DE ESPACIO VECTORIAL</a:t>
            </a:r>
            <a:endParaRPr lang="es-MX" sz="36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7544" y="1815202"/>
            <a:ext cx="8208912" cy="4278094"/>
          </a:xfrm>
          <a:prstGeom prst="rect">
            <a:avLst/>
          </a:prstGeom>
          <a:solidFill>
            <a:schemeClr val="accent3">
              <a:lumMod val="75000"/>
            </a:schemeClr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endParaRPr lang="es-MX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Un </a:t>
            </a:r>
            <a:r>
              <a:rPr lang="es-MX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espacio vectorial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 es una </a:t>
            </a:r>
            <a:r>
              <a:rPr lang="es-MX" sz="2400" dirty="0" smtClean="0">
                <a:latin typeface="Arial" pitchFamily="34" charset="0"/>
                <a:cs typeface="Arial" pitchFamily="34" charset="0"/>
                <a:hlinkClick r:id="rId2" tooltip="Estructura algebraica"/>
              </a:rPr>
              <a:t>estructura algebraica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 creada a partir de:</a:t>
            </a:r>
          </a:p>
          <a:p>
            <a:pPr algn="just"/>
            <a:endParaRPr lang="es-MX" sz="800" dirty="0" smtClean="0">
              <a:latin typeface="Arial" pitchFamily="34" charset="0"/>
              <a:cs typeface="Arial" pitchFamily="34" charset="0"/>
            </a:endParaRPr>
          </a:p>
          <a:p>
            <a:pPr marL="265113" indent="-265113" algn="just">
              <a:buFont typeface="Arial" pitchFamily="34" charset="0"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Un </a:t>
            </a:r>
            <a:r>
              <a:rPr lang="es-MX" sz="2400" dirty="0" smtClean="0">
                <a:latin typeface="Arial" pitchFamily="34" charset="0"/>
                <a:cs typeface="Arial" pitchFamily="34" charset="0"/>
                <a:hlinkClick r:id="rId3" tooltip="Dominio de definición"/>
              </a:rPr>
              <a:t>conjunto no vacío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de vectores.</a:t>
            </a:r>
          </a:p>
          <a:p>
            <a:pPr marL="265113" indent="-265113" algn="just"/>
            <a:endParaRPr lang="es-MX" sz="800" dirty="0" smtClean="0">
              <a:latin typeface="Arial" pitchFamily="34" charset="0"/>
              <a:cs typeface="Arial" pitchFamily="34" charset="0"/>
            </a:endParaRPr>
          </a:p>
          <a:p>
            <a:pPr marL="265113" indent="-265113" algn="just">
              <a:buFont typeface="Arial" pitchFamily="34" charset="0"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Un </a:t>
            </a:r>
            <a:r>
              <a:rPr lang="es-MX" sz="2400" dirty="0" smtClean="0">
                <a:latin typeface="Arial" pitchFamily="34" charset="0"/>
                <a:cs typeface="Arial" pitchFamily="34" charset="0"/>
                <a:hlinkClick r:id="rId3" tooltip="Dominio de definición"/>
              </a:rPr>
              <a:t>conjunto no vacío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de escalares.</a:t>
            </a:r>
          </a:p>
          <a:p>
            <a:pPr marL="265113" indent="-265113" algn="just"/>
            <a:endParaRPr lang="es-MX" sz="800" dirty="0" smtClean="0">
              <a:latin typeface="Arial" pitchFamily="34" charset="0"/>
              <a:cs typeface="Arial" pitchFamily="34" charset="0"/>
            </a:endParaRPr>
          </a:p>
          <a:p>
            <a:pPr marL="265113" indent="-265113">
              <a:buFont typeface="Arial" pitchFamily="34" charset="0"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Una </a:t>
            </a:r>
            <a:r>
              <a:rPr lang="es-MX" sz="2400" dirty="0" smtClean="0">
                <a:latin typeface="Arial" pitchFamily="34" charset="0"/>
                <a:cs typeface="Arial" pitchFamily="34" charset="0"/>
                <a:hlinkClick r:id="rId4" tooltip="Operación interna"/>
              </a:rPr>
              <a:t>operación interna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llamada </a:t>
            </a:r>
            <a:r>
              <a:rPr lang="es-MX" sz="2400" i="1" dirty="0" smtClean="0">
                <a:latin typeface="Arial" pitchFamily="34" charset="0"/>
                <a:cs typeface="Arial" pitchFamily="34" charset="0"/>
              </a:rPr>
              <a:t>suma de vectores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65113" indent="-265113" algn="just"/>
            <a:endParaRPr lang="es-MX" sz="800" dirty="0" smtClean="0">
              <a:latin typeface="Arial" pitchFamily="34" charset="0"/>
              <a:cs typeface="Arial" pitchFamily="34" charset="0"/>
            </a:endParaRPr>
          </a:p>
          <a:p>
            <a:pPr marL="265113" indent="-265113">
              <a:buFont typeface="Arial" pitchFamily="34" charset="0"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Una </a:t>
            </a:r>
            <a:r>
              <a:rPr lang="es-MX" sz="2400" dirty="0" smtClean="0">
                <a:latin typeface="Arial" pitchFamily="34" charset="0"/>
                <a:cs typeface="Arial" pitchFamily="34" charset="0"/>
                <a:hlinkClick r:id="rId5" tooltip="Operación externa"/>
              </a:rPr>
              <a:t>operación externa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llamada </a:t>
            </a:r>
            <a:r>
              <a:rPr lang="es-MX" sz="2400" i="1" dirty="0" smtClean="0">
                <a:latin typeface="Arial" pitchFamily="34" charset="0"/>
                <a:cs typeface="Arial" pitchFamily="34" charset="0"/>
              </a:rPr>
              <a:t>producto de vector por escalar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65113" indent="-265113" algn="just"/>
            <a:endParaRPr lang="es-MX" sz="800" dirty="0" smtClean="0">
              <a:latin typeface="Arial" pitchFamily="34" charset="0"/>
              <a:cs typeface="Arial" pitchFamily="34" charset="0"/>
            </a:endParaRPr>
          </a:p>
          <a:p>
            <a:pPr marL="265113" indent="-265113" algn="just">
              <a:buFont typeface="Arial" pitchFamily="34" charset="0"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Cuatro propiedades para la suma.</a:t>
            </a:r>
          </a:p>
          <a:p>
            <a:pPr marL="265113" indent="-265113" algn="just"/>
            <a:endParaRPr lang="es-MX" sz="800" dirty="0" smtClean="0">
              <a:latin typeface="Arial" pitchFamily="34" charset="0"/>
              <a:cs typeface="Arial" pitchFamily="34" charset="0"/>
            </a:endParaRPr>
          </a:p>
          <a:p>
            <a:pPr marL="265113" indent="-265113" algn="just">
              <a:buFont typeface="Arial" pitchFamily="34" charset="0"/>
              <a:buChar char="•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Cuatro propiedades para la multiplicación.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395536" y="3068960"/>
            <a:ext cx="8136904" cy="309634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304800"/>
            <a:ext cx="7694240" cy="9144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s-ES_tradnl" sz="32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ESTRUCTURA DE ESPACIO </a:t>
            </a:r>
            <a:r>
              <a:rPr lang="es-ES_tradnl" sz="32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VECTORIAL  </a:t>
            </a:r>
            <a:r>
              <a:rPr lang="es-ES_tradnl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V </a:t>
            </a:r>
            <a:r>
              <a:rPr lang="es-ES_tradnl" sz="32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SOBRE EL CUERPO DE LOS REALES  </a:t>
            </a:r>
            <a:r>
              <a:rPr lang="es-ES_tradnl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R</a:t>
            </a:r>
            <a:endParaRPr lang="es-ES_tradnl" sz="3200" i="1" dirty="0">
              <a:solidFill>
                <a:srgbClr val="00B0F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8124" y="1628800"/>
            <a:ext cx="1130300" cy="381000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619672" y="3457163"/>
            <a:ext cx="2080791" cy="907941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92D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buClr>
                <a:srgbClr val="00FFFF"/>
              </a:buClr>
            </a:pPr>
            <a:r>
              <a:rPr lang="es-ES_tradnl" sz="2400" dirty="0" smtClean="0"/>
              <a:t>  SUMA DE </a:t>
            </a:r>
          </a:p>
          <a:p>
            <a:pPr eaLnBrk="0" hangingPunct="0">
              <a:spcBef>
                <a:spcPts val="600"/>
              </a:spcBef>
              <a:buClr>
                <a:srgbClr val="00FFFF"/>
              </a:buClr>
            </a:pPr>
            <a:r>
              <a:rPr lang="es-ES_tradnl" sz="2400" dirty="0" smtClean="0"/>
              <a:t>VECTORES</a:t>
            </a:r>
            <a:endParaRPr lang="es-ES_tradnl" sz="2400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912072"/>
            <a:ext cx="3225800" cy="965200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436096" y="3308791"/>
            <a:ext cx="2664296" cy="1200329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92D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buClr>
                <a:srgbClr val="00FFFF"/>
              </a:buClr>
            </a:pPr>
            <a:r>
              <a:rPr lang="es-ES_tradnl" sz="2400" dirty="0" smtClean="0"/>
              <a:t>PRODUCTO DE ESCALAR POR </a:t>
            </a:r>
          </a:p>
          <a:p>
            <a:pPr algn="ctr" eaLnBrk="0" hangingPunct="0">
              <a:buClr>
                <a:srgbClr val="00FFFF"/>
              </a:buClr>
            </a:pPr>
            <a:r>
              <a:rPr lang="es-ES_tradnl" sz="2400" dirty="0" smtClean="0"/>
              <a:t> VECTOR</a:t>
            </a:r>
            <a:endParaRPr lang="es-ES_tradnl" sz="24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912072"/>
            <a:ext cx="2997200" cy="965200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407691" y="1556792"/>
            <a:ext cx="6540573" cy="52322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_tradnl" sz="2800" dirty="0" smtClean="0">
                <a:solidFill>
                  <a:srgbClr val="00CCCC"/>
                </a:solidFill>
                <a:sym typeface="Math5" pitchFamily="2" charset="2"/>
              </a:rPr>
              <a:t>Sea V un conjunto de vectores no vacío</a:t>
            </a:r>
            <a:endParaRPr lang="es-MX" sz="2800" dirty="0"/>
          </a:p>
        </p:txBody>
      </p:sp>
      <p:sp>
        <p:nvSpPr>
          <p:cNvPr id="16" name="15 Rectángulo"/>
          <p:cNvSpPr/>
          <p:nvPr/>
        </p:nvSpPr>
        <p:spPr>
          <a:xfrm>
            <a:off x="395536" y="2268161"/>
            <a:ext cx="2007281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_tradnl" sz="3200" i="1" dirty="0" smtClean="0">
                <a:solidFill>
                  <a:srgbClr val="00CCCC"/>
                </a:solidFill>
                <a:sym typeface="Math5" pitchFamily="2" charset="2"/>
              </a:rPr>
              <a:t>Entonces:</a:t>
            </a:r>
            <a:endParaRPr lang="es-MX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9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611560" y="2780928"/>
            <a:ext cx="7776864" cy="374441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8816" y="27463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dirty="0" smtClean="0">
                <a:cs typeface="Arial" pitchFamily="34" charset="0"/>
              </a:rPr>
              <a:t>OCHO PROPIEDADES FUNDAMENTALES</a:t>
            </a:r>
            <a:br>
              <a:rPr lang="es-MX" sz="3600" dirty="0" smtClean="0">
                <a:cs typeface="Arial" pitchFamily="34" charset="0"/>
              </a:rPr>
            </a:br>
            <a:r>
              <a:rPr lang="es-MX" sz="3600" dirty="0" smtClean="0">
                <a:cs typeface="Arial" pitchFamily="34" charset="0"/>
              </a:rPr>
              <a:t>DE TODO ESPACIO VECTORIAL</a:t>
            </a:r>
            <a:endParaRPr lang="es-MX" sz="3600" dirty="0"/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755576" y="1959223"/>
            <a:ext cx="7560840" cy="461665"/>
          </a:xfrm>
          <a:prstGeom prst="rect">
            <a:avLst/>
          </a:prstGeom>
          <a:solidFill>
            <a:srgbClr val="7030A0"/>
          </a:solidFill>
          <a:ln w="5715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Para 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la suma (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+ ) (</a:t>
            </a:r>
            <a:r>
              <a:rPr lang="es-ES_tradnl" sz="2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operación </a:t>
            </a:r>
            <a:r>
              <a:rPr lang="es-ES_tradnl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interna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) se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cumple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: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899592" y="2996952"/>
            <a:ext cx="4063933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1.  Propiedad Conmutativa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971600" y="4911551"/>
            <a:ext cx="3728713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2.  Propiedad Asociativa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64965" y="3717032"/>
            <a:ext cx="5040560" cy="576064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</p:pic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45720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56330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5628712"/>
            <a:ext cx="6364788" cy="608600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611560" y="2204864"/>
            <a:ext cx="7704856" cy="4464496"/>
          </a:xfrm>
          <a:prstGeom prst="rect">
            <a:avLst/>
          </a:prstGeom>
          <a:ln w="5715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 txBox="1">
            <a:spLocks/>
          </p:cNvSpPr>
          <p:nvPr/>
        </p:nvSpPr>
        <p:spPr>
          <a:xfrm>
            <a:off x="776808" y="413792"/>
            <a:ext cx="7467600" cy="1143000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3600" dirty="0" smtClean="0">
                <a:latin typeface="Arial" pitchFamily="34" charset="0"/>
                <a:ea typeface="+mj-ea"/>
                <a:cs typeface="Arial" pitchFamily="34" charset="0"/>
              </a:rPr>
              <a:t>OCHO</a:t>
            </a:r>
            <a:r>
              <a:rPr kumimoji="0" lang="es-MX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PROPIEDADES FUNDAMENTALES DE TODO ESPACIO VECTORIAL</a:t>
            </a:r>
            <a:endParaRPr kumimoji="0" lang="es-MX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71600" y="2623910"/>
            <a:ext cx="6974794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3.  Propiedad de Existencia del Neutro Aditivo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971600" y="4794919"/>
            <a:ext cx="6990825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4.  Propiedad de Existencia del Inverso Aditivo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57073" y="3443382"/>
            <a:ext cx="5679223" cy="661074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</p:pic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5544616"/>
            <a:ext cx="6360209" cy="692696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</p:pic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683568" y="1527175"/>
            <a:ext cx="7560840" cy="461665"/>
          </a:xfrm>
          <a:prstGeom prst="rect">
            <a:avLst/>
          </a:prstGeom>
          <a:solidFill>
            <a:srgbClr val="7030A0"/>
          </a:solidFill>
          <a:ln w="5715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Para 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la suma (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+ ) (</a:t>
            </a:r>
            <a:r>
              <a:rPr lang="es-ES_tradnl" sz="2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operación </a:t>
            </a:r>
            <a:r>
              <a:rPr lang="es-ES_tradnl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interna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) se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cumple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: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4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755576" y="2564904"/>
            <a:ext cx="7632848" cy="4077072"/>
          </a:xfrm>
          <a:prstGeom prst="rect">
            <a:avLst/>
          </a:prstGeom>
          <a:ln w="57150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 txBox="1">
            <a:spLocks/>
          </p:cNvSpPr>
          <p:nvPr/>
        </p:nvSpPr>
        <p:spPr>
          <a:xfrm>
            <a:off x="848816" y="274638"/>
            <a:ext cx="7467600" cy="778098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3600" dirty="0" smtClean="0">
                <a:latin typeface="Arial" pitchFamily="34" charset="0"/>
                <a:ea typeface="+mj-ea"/>
                <a:cs typeface="Arial" pitchFamily="34" charset="0"/>
              </a:rPr>
              <a:t>OCHO</a:t>
            </a:r>
            <a:r>
              <a:rPr kumimoji="0" lang="es-MX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PROPIEDADES FUNDAMENTALES DE TODO ESPACIO VECTORIAL</a:t>
            </a:r>
            <a:endParaRPr kumimoji="0" lang="es-MX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906016" y="1484784"/>
            <a:ext cx="7338392" cy="830997"/>
          </a:xfrm>
          <a:prstGeom prst="rect">
            <a:avLst/>
          </a:prstGeom>
          <a:solidFill>
            <a:srgbClr val="7030A0"/>
          </a:solidFill>
          <a:ln w="57150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Para 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la multiplicación de escalar por vector (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*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) (</a:t>
            </a:r>
            <a:r>
              <a:rPr lang="es-ES_tradnl" sz="2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operación </a:t>
            </a:r>
            <a:r>
              <a:rPr lang="es-ES_tradnl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externa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) se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cumple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: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187624" y="2924944"/>
            <a:ext cx="4063933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5.  Propiedad Conmutativa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71624" y="3645024"/>
            <a:ext cx="5536680" cy="548680"/>
          </a:xfrm>
          <a:prstGeom prst="rect">
            <a:avLst/>
          </a:prstGeom>
          <a:solidFill>
            <a:schemeClr val="tx1"/>
          </a:solidFill>
          <a:ln w="76200">
            <a:solidFill>
              <a:srgbClr val="00B050"/>
            </a:solidFill>
          </a:ln>
        </p:spPr>
      </p:pic>
      <p:sp>
        <p:nvSpPr>
          <p:cNvPr id="9" name="8 Rectángulo"/>
          <p:cNvSpPr/>
          <p:nvPr/>
        </p:nvSpPr>
        <p:spPr>
          <a:xfrm>
            <a:off x="1187624" y="4581128"/>
            <a:ext cx="3728713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6.  Propiedad Asociativa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3789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5229200"/>
            <a:ext cx="4006263" cy="576064"/>
          </a:xfrm>
          <a:prstGeom prst="rect">
            <a:avLst/>
          </a:prstGeom>
          <a:solidFill>
            <a:schemeClr val="tx1"/>
          </a:solidFill>
          <a:ln w="57150">
            <a:solidFill>
              <a:srgbClr val="00B050"/>
            </a:solidFill>
          </a:ln>
        </p:spPr>
      </p:pic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11199" y="5936042"/>
            <a:ext cx="5009073" cy="589302"/>
          </a:xfrm>
          <a:prstGeom prst="rect">
            <a:avLst/>
          </a:prstGeom>
          <a:solidFill>
            <a:schemeClr val="tx1"/>
          </a:solidFill>
          <a:ln w="57150">
            <a:solidFill>
              <a:srgbClr val="00B050"/>
            </a:solidFill>
          </a:ln>
        </p:spPr>
      </p:pic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323528" y="2204864"/>
            <a:ext cx="8424936" cy="4464496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 txBox="1">
            <a:spLocks/>
          </p:cNvSpPr>
          <p:nvPr/>
        </p:nvSpPr>
        <p:spPr>
          <a:xfrm>
            <a:off x="848816" y="274638"/>
            <a:ext cx="7467600" cy="1143000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3600" dirty="0" smtClean="0">
                <a:latin typeface="Arial" pitchFamily="34" charset="0"/>
                <a:ea typeface="+mj-ea"/>
                <a:cs typeface="Arial" pitchFamily="34" charset="0"/>
              </a:rPr>
              <a:t>OCHO</a:t>
            </a:r>
            <a:r>
              <a:rPr kumimoji="0" lang="es-MX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PROPIEDADES FUNDAMENTALES DE TODO ESPACIO VECTORIAL</a:t>
            </a:r>
            <a:endParaRPr kumimoji="0" lang="es-MX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1560" y="2463279"/>
            <a:ext cx="7821372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7.  Propiedad de Existencia del Neutro Multiplicativo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3240360"/>
            <a:ext cx="6218403" cy="476672"/>
          </a:xfrm>
          <a:prstGeom prst="rect">
            <a:avLst/>
          </a:prstGeom>
          <a:solidFill>
            <a:schemeClr val="tx1"/>
          </a:solidFill>
          <a:ln w="57150">
            <a:solidFill>
              <a:srgbClr val="00B0F0"/>
            </a:solidFill>
          </a:ln>
        </p:spPr>
      </p:pic>
      <p:sp>
        <p:nvSpPr>
          <p:cNvPr id="7" name="6 Rectángulo"/>
          <p:cNvSpPr/>
          <p:nvPr/>
        </p:nvSpPr>
        <p:spPr>
          <a:xfrm>
            <a:off x="611560" y="4407495"/>
            <a:ext cx="3892412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8.  Propiedad Distributiva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5184576"/>
            <a:ext cx="7272808" cy="476672"/>
          </a:xfrm>
          <a:prstGeom prst="rect">
            <a:avLst/>
          </a:prstGeom>
          <a:solidFill>
            <a:schemeClr val="tx1"/>
          </a:solidFill>
          <a:ln w="57150">
            <a:solidFill>
              <a:srgbClr val="00B0F0"/>
            </a:solidFill>
          </a:ln>
        </p:spPr>
      </p:pic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7122" y="5904656"/>
            <a:ext cx="7255278" cy="476672"/>
          </a:xfrm>
          <a:prstGeom prst="rect">
            <a:avLst/>
          </a:prstGeom>
          <a:solidFill>
            <a:schemeClr val="tx1"/>
          </a:solidFill>
          <a:ln w="57150">
            <a:solidFill>
              <a:srgbClr val="00B0F0"/>
            </a:solidFill>
          </a:ln>
        </p:spPr>
      </p:pic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906016" y="1196752"/>
            <a:ext cx="7338392" cy="830997"/>
          </a:xfrm>
          <a:prstGeom prst="rect">
            <a:avLst/>
          </a:prstGeom>
          <a:solidFill>
            <a:srgbClr val="7030A0"/>
          </a:solidFill>
          <a:ln w="57150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Para 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la multiplicación de escalar por vector (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*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) (</a:t>
            </a:r>
            <a:r>
              <a:rPr lang="es-ES_tradnl" sz="2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operación </a:t>
            </a:r>
            <a:r>
              <a:rPr lang="es-ES_tradnl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externa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) se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cumple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: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2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216024" y="2780928"/>
            <a:ext cx="8748464" cy="151216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74793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EJEMPLO DE ESPACIO VECTORIAL</a:t>
            </a:r>
            <a:endParaRPr kumimoji="0" lang="es-ES_tradnl" sz="3200" i="0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67544" y="1340768"/>
            <a:ext cx="28083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s-ES_tradnl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EJEMPLO:  </a:t>
            </a:r>
            <a:r>
              <a:rPr lang="es-ES_tradnl" sz="28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Sea</a:t>
            </a:r>
            <a:r>
              <a:rPr lang="es-ES_tradnl" sz="20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s-ES_tradnl" sz="200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418084"/>
            <a:ext cx="5256584" cy="419100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11560" y="2060848"/>
            <a:ext cx="7920880" cy="46166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57150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dirty="0" smtClean="0">
                <a:solidFill>
                  <a:srgbClr val="FFFF00"/>
                </a:solidFill>
                <a:latin typeface="Times New Roman" pitchFamily="18" charset="0"/>
              </a:rPr>
              <a:t>El conjunto </a:t>
            </a:r>
            <a:r>
              <a:rPr lang="es-ES_tradnl" sz="2400" dirty="0">
                <a:solidFill>
                  <a:srgbClr val="FFFF00"/>
                </a:solidFill>
                <a:latin typeface="Times New Roman" pitchFamily="18" charset="0"/>
              </a:rPr>
              <a:t>de </a:t>
            </a:r>
            <a:r>
              <a:rPr lang="es-ES_tradnl" sz="2400" dirty="0" smtClean="0">
                <a:solidFill>
                  <a:srgbClr val="FFFF00"/>
                </a:solidFill>
                <a:latin typeface="Times New Roman" pitchFamily="18" charset="0"/>
              </a:rPr>
              <a:t>todos los </a:t>
            </a:r>
            <a:r>
              <a:rPr lang="es-ES_tradnl" sz="2400" dirty="0">
                <a:solidFill>
                  <a:srgbClr val="FFFF00"/>
                </a:solidFill>
                <a:latin typeface="Times New Roman" pitchFamily="18" charset="0"/>
              </a:rPr>
              <a:t>vectores </a:t>
            </a:r>
            <a:r>
              <a:rPr lang="es-ES_tradnl" sz="2400" dirty="0" smtClean="0">
                <a:solidFill>
                  <a:srgbClr val="FFFF00"/>
                </a:solidFill>
                <a:latin typeface="Times New Roman" pitchFamily="18" charset="0"/>
              </a:rPr>
              <a:t>de  tres dimensiones</a:t>
            </a:r>
            <a:endParaRPr lang="es-ES_tradnl" sz="2400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7544" y="2988568"/>
            <a:ext cx="6840760" cy="461665"/>
          </a:xfrm>
          <a:prstGeom prst="rect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FFFF"/>
              </a:buClr>
              <a:buFont typeface="Wingdings" pitchFamily="2" charset="2"/>
              <a:buChar char="¶"/>
              <a:defRPr/>
            </a:pPr>
            <a:r>
              <a:rPr lang="es-ES_tradnl" sz="2400" dirty="0" smtClean="0">
                <a:solidFill>
                  <a:srgbClr val="339933"/>
                </a:solidFill>
                <a:cs typeface="+mn-cs"/>
                <a:sym typeface="Math5" pitchFamily="2" charset="2"/>
              </a:rPr>
              <a:t> </a:t>
            </a:r>
            <a:r>
              <a:rPr lang="es-ES_tradnl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n-cs"/>
                <a:sym typeface="Math5" pitchFamily="2" charset="2"/>
              </a:rPr>
              <a:t>La suma de </a:t>
            </a:r>
            <a:r>
              <a:rPr lang="es-ES_tradnl" sz="2400" dirty="0">
                <a:solidFill>
                  <a:schemeClr val="accent3">
                    <a:lumMod val="20000"/>
                    <a:lumOff val="80000"/>
                  </a:schemeClr>
                </a:solidFill>
                <a:cs typeface="+mn-cs"/>
                <a:sym typeface="Math5" pitchFamily="2" charset="2"/>
              </a:rPr>
              <a:t>dos </a:t>
            </a:r>
            <a:r>
              <a:rPr lang="es-ES_tradnl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n-cs"/>
                <a:sym typeface="Math5" pitchFamily="2" charset="2"/>
              </a:rPr>
              <a:t>vectores de este conjunto es: </a:t>
            </a:r>
            <a:r>
              <a:rPr lang="es-ES_tradnl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+mn-cs"/>
              </a:rPr>
              <a:t> </a:t>
            </a:r>
            <a:endParaRPr lang="es-ES_tradnl" sz="24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04800" y="4623519"/>
            <a:ext cx="7723584" cy="461665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FFFF"/>
              </a:buClr>
              <a:buFont typeface="Wingdings" pitchFamily="2" charset="2"/>
              <a:buChar char="¶"/>
              <a:defRPr/>
            </a:pPr>
            <a:r>
              <a:rPr lang="es-ES_tradnl" b="1" dirty="0">
                <a:solidFill>
                  <a:srgbClr val="FF3300"/>
                </a:solidFill>
                <a:latin typeface="Times New Roman" pitchFamily="18" charset="0"/>
                <a:cs typeface="+mn-cs"/>
              </a:rPr>
              <a:t> </a:t>
            </a:r>
            <a:r>
              <a:rPr lang="es-ES_tradnl" sz="2200" dirty="0" smtClean="0">
                <a:solidFill>
                  <a:srgbClr val="339933"/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 </a:t>
            </a:r>
            <a:r>
              <a:rPr lang="es-ES_tradnl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La multiplicación de un </a:t>
            </a:r>
            <a:r>
              <a:rPr lang="es-ES_tradnl" sz="240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vector por un número </a:t>
            </a:r>
            <a:r>
              <a:rPr lang="es-ES_tradnl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real es:</a:t>
            </a:r>
            <a:endParaRPr lang="es-ES_tradnl" sz="2400" dirty="0">
              <a:solidFill>
                <a:schemeClr val="accent3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  <a:sym typeface="Math5" pitchFamily="2" charset="2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3528" y="6135687"/>
            <a:ext cx="3024336" cy="461665"/>
          </a:xfrm>
          <a:prstGeom prst="rect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FFFF"/>
              </a:buClr>
              <a:buFont typeface="Wingdings" pitchFamily="2" charset="2"/>
              <a:buChar char="¶"/>
              <a:defRPr/>
            </a:pPr>
            <a:r>
              <a:rPr lang="es-ES_tradnl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+mn-cs"/>
              </a:rPr>
              <a:t>   </a:t>
            </a:r>
            <a:r>
              <a:rPr lang="es-ES_tradnl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  <a:sym typeface="Math5" pitchFamily="2" charset="2"/>
              </a:rPr>
              <a:t>El vector nulo es:</a:t>
            </a:r>
            <a:endParaRPr lang="es-ES_tradnl" sz="2400" dirty="0">
              <a:solidFill>
                <a:schemeClr val="accent3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  <a:sym typeface="Math5" pitchFamily="2" charset="2"/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385" y="3696072"/>
            <a:ext cx="7742063" cy="381000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7500" y="5280248"/>
            <a:ext cx="5969000" cy="381000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6165304"/>
            <a:ext cx="1905000" cy="393700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9" grpId="0" animBg="1" autoUpdateAnimBg="0"/>
      <p:bldP spid="10" grpId="0" animBg="1" autoUpdateAnimBg="0"/>
      <p:bldP spid="11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555776" y="4797152"/>
            <a:ext cx="5040560" cy="1944216"/>
          </a:xfrm>
          <a:prstGeom prst="rect">
            <a:avLst/>
          </a:prstGeom>
          <a:ln w="5715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48816"/>
            <a:ext cx="7772400" cy="74793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EJEMPLO DE ESPACIO VECTORIAL</a:t>
            </a:r>
            <a:endParaRPr kumimoji="0" lang="es-ES_tradnl" sz="3200" i="0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755576" y="1455167"/>
            <a:ext cx="7560840" cy="461665"/>
          </a:xfrm>
          <a:prstGeom prst="rect">
            <a:avLst/>
          </a:prstGeom>
          <a:solidFill>
            <a:srgbClr val="7030A0"/>
          </a:solidFill>
          <a:ln w="5715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Para 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la suma (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+ ) (</a:t>
            </a:r>
            <a:r>
              <a:rPr lang="es-ES_tradnl" sz="2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operación </a:t>
            </a:r>
            <a:r>
              <a:rPr lang="es-ES_tradnl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interna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) se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cumple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: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55576" y="2420888"/>
            <a:ext cx="4063933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1.  Propiedad Conmutativa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3568" y="3284984"/>
            <a:ext cx="7488832" cy="1107976"/>
          </a:xfrm>
          <a:prstGeom prst="rect">
            <a:avLst/>
          </a:prstGeom>
          <a:ln w="5715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Sean                          y                         elementos de </a:t>
            </a:r>
            <a:endParaRPr kumimoji="0" lang="es-ES_tradnl" sz="2800" i="0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9187" y="3356992"/>
            <a:ext cx="1990725" cy="419100"/>
          </a:xfrm>
          <a:prstGeom prst="rect">
            <a:avLst/>
          </a:prstGeom>
          <a:noFill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59981" y="3383738"/>
            <a:ext cx="2216275" cy="464362"/>
          </a:xfrm>
          <a:prstGeom prst="rect">
            <a:avLst/>
          </a:prstGeom>
          <a:noFill/>
        </p:spPr>
      </p:pic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3805657"/>
            <a:ext cx="432048" cy="487439"/>
          </a:xfrm>
          <a:prstGeom prst="rect">
            <a:avLst/>
          </a:prstGeom>
          <a:noFill/>
        </p:spPr>
      </p:pic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0494" name="Picture 1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3821" y="5013176"/>
            <a:ext cx="4562475" cy="419100"/>
          </a:xfrm>
          <a:prstGeom prst="rect">
            <a:avLst/>
          </a:prstGeom>
          <a:noFill/>
        </p:spPr>
      </p:pic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0496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1546" y="5611713"/>
            <a:ext cx="3714750" cy="409575"/>
          </a:xfrm>
          <a:prstGeom prst="rect">
            <a:avLst/>
          </a:prstGeom>
          <a:noFill/>
        </p:spPr>
      </p:pic>
      <p:sp>
        <p:nvSpPr>
          <p:cNvPr id="20499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0498" name="Picture 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5675" y="6178252"/>
            <a:ext cx="1076325" cy="419100"/>
          </a:xfrm>
          <a:prstGeom prst="rect">
            <a:avLst/>
          </a:prstGeom>
          <a:noFill/>
        </p:spPr>
      </p:pic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83568" y="4931876"/>
            <a:ext cx="1553630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_tradnl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Entonces: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 autoUpdateAnimBg="0"/>
      <p:bldP spid="4" grpId="0" animBg="1"/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3861048"/>
            <a:ext cx="8712968" cy="2592288"/>
          </a:xfrm>
          <a:prstGeom prst="rect">
            <a:avLst/>
          </a:prstGeom>
          <a:ln w="5715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48816"/>
            <a:ext cx="7772400" cy="74793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EJEMPLO DE ESPACIO VECTORIAL</a:t>
            </a:r>
            <a:endParaRPr kumimoji="0" lang="es-ES_tradnl" sz="3200" i="0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6" y="1556792"/>
            <a:ext cx="3728713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2.  Propiedad Asociativa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40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4047" name="Picture 1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933056"/>
            <a:ext cx="7992888" cy="475253"/>
          </a:xfrm>
          <a:prstGeom prst="rect">
            <a:avLst/>
          </a:prstGeom>
          <a:noFill/>
        </p:spPr>
      </p:pic>
      <p:sp>
        <p:nvSpPr>
          <p:cNvPr id="4405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405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405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4053" name="Picture 2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454252"/>
            <a:ext cx="6442599" cy="414908"/>
          </a:xfrm>
          <a:prstGeom prst="rect">
            <a:avLst/>
          </a:prstGeom>
          <a:noFill/>
        </p:spPr>
      </p:pic>
      <p:sp>
        <p:nvSpPr>
          <p:cNvPr id="44055" name="Rectangle 2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4056" name="Picture 2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958308"/>
            <a:ext cx="6442599" cy="414908"/>
          </a:xfrm>
          <a:prstGeom prst="rect">
            <a:avLst/>
          </a:prstGeom>
          <a:noFill/>
        </p:spPr>
      </p:pic>
      <p:sp>
        <p:nvSpPr>
          <p:cNvPr id="44058" name="Rectangle 2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60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4059" name="Picture 2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5445225"/>
            <a:ext cx="6142459" cy="469488"/>
          </a:xfrm>
          <a:prstGeom prst="rect">
            <a:avLst/>
          </a:prstGeom>
          <a:noFill/>
        </p:spPr>
      </p:pic>
      <p:sp>
        <p:nvSpPr>
          <p:cNvPr id="44061" name="Rectangle 2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63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4065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4064" name="Picture 3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5956895"/>
            <a:ext cx="2016224" cy="452123"/>
          </a:xfrm>
          <a:prstGeom prst="rect">
            <a:avLst/>
          </a:prstGeom>
          <a:noFill/>
        </p:spPr>
      </p:pic>
      <p:sp>
        <p:nvSpPr>
          <p:cNvPr id="44066" name="Rectangle 34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2"/>
          <p:cNvSpPr txBox="1">
            <a:spLocks noChangeArrowheads="1"/>
          </p:cNvSpPr>
          <p:nvPr/>
        </p:nvSpPr>
        <p:spPr>
          <a:xfrm>
            <a:off x="395536" y="2348880"/>
            <a:ext cx="8352928" cy="1107976"/>
          </a:xfrm>
          <a:prstGeom prst="rect">
            <a:avLst/>
          </a:prstGeom>
          <a:ln w="5715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Sean                       ,  </a:t>
            </a:r>
            <a:r>
              <a:rPr kumimoji="0" lang="es-ES_tradnl" sz="2800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              </a:t>
            </a:r>
            <a:r>
              <a:rPr kumimoji="0" lang="es-ES_tradnl" sz="28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elementos de </a:t>
            </a:r>
            <a:endParaRPr kumimoji="0" lang="es-ES_tradnl" sz="2800" i="0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420888"/>
            <a:ext cx="1990725" cy="419100"/>
          </a:xfrm>
          <a:prstGeom prst="rect">
            <a:avLst/>
          </a:prstGeom>
          <a:noFill/>
        </p:spPr>
      </p:pic>
      <p:pic>
        <p:nvPicPr>
          <p:cNvPr id="42" name="Picture 1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2852936"/>
            <a:ext cx="432048" cy="487439"/>
          </a:xfrm>
          <a:prstGeom prst="rect">
            <a:avLst/>
          </a:prstGeom>
          <a:noFill/>
        </p:spPr>
      </p:pic>
      <p:sp>
        <p:nvSpPr>
          <p:cNvPr id="44068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4070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4069" name="Picture 3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450063"/>
            <a:ext cx="2158551" cy="474881"/>
          </a:xfrm>
          <a:prstGeom prst="rect">
            <a:avLst/>
          </a:prstGeom>
          <a:noFill/>
        </p:spPr>
      </p:pic>
      <p:sp>
        <p:nvSpPr>
          <p:cNvPr id="44071" name="Rectangle 39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3667416" y="2420888"/>
                <a:ext cx="2344744" cy="5071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sz="2400" b="1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𝑩</m:t>
                          </m:r>
                        </m:e>
                      </m:acc>
                      <m:r>
                        <a:rPr lang="es-MX" sz="2400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=(</m:t>
                      </m:r>
                      <m:sSub>
                        <m:sSubPr>
                          <m:ctrlPr>
                            <a:rPr lang="es-MX" sz="24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s-MX" sz="24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𝒃</m:t>
                          </m:r>
                        </m:sub>
                      </m:sSub>
                      <m:r>
                        <a:rPr lang="es-MX" sz="2400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s-MX" sz="24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b>
                          <m:r>
                            <a:rPr lang="es-MX" sz="24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𝒃</m:t>
                          </m:r>
                        </m:sub>
                      </m:sSub>
                      <m:r>
                        <a:rPr lang="es-MX" sz="2400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s-MX" sz="24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𝒛</m:t>
                          </m:r>
                        </m:e>
                        <m:sub>
                          <m:r>
                            <a:rPr lang="es-MX" sz="2400" b="1" i="1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𝒃</m:t>
                          </m:r>
                        </m:sub>
                      </m:sSub>
                      <m:r>
                        <a:rPr lang="es-MX" sz="2400" b="1" i="1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s-MX" sz="2400" b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416" y="2420888"/>
                <a:ext cx="2344744" cy="507127"/>
              </a:xfrm>
              <a:prstGeom prst="rect">
                <a:avLst/>
              </a:prstGeom>
              <a:blipFill rotWithShape="1">
                <a:blip r:embed="rId10"/>
                <a:stretch>
                  <a:fillRect b="-963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4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9" grpId="0" animBg="1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448816"/>
            <a:ext cx="7772400" cy="74793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EJEMPLO DE ESPACIO VECTORIAL</a:t>
            </a:r>
            <a:endParaRPr kumimoji="0" lang="es-ES_tradnl" sz="3200" i="0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71600" y="1599183"/>
            <a:ext cx="6974794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3.  Propiedad de Existencia del Neutro Aditivo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74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5077" name="Rectangle 21"/>
          <p:cNvSpPr>
            <a:spLocks noChangeArrowheads="1"/>
          </p:cNvSpPr>
          <p:nvPr/>
        </p:nvSpPr>
        <p:spPr bwMode="auto">
          <a:xfrm>
            <a:off x="0" y="148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78" name="Rectangle 22"/>
          <p:cNvSpPr>
            <a:spLocks noChangeArrowheads="1"/>
          </p:cNvSpPr>
          <p:nvPr/>
        </p:nvSpPr>
        <p:spPr bwMode="auto">
          <a:xfrm>
            <a:off x="899592" y="5570076"/>
            <a:ext cx="2016224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Por lo tanto:</a:t>
            </a:r>
            <a:endParaRPr kumimoji="0" 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80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5079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4766375"/>
            <a:ext cx="2388265" cy="43204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45081" name="Rectangle 2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22"/>
          <p:cNvSpPr>
            <a:spLocks noChangeArrowheads="1"/>
          </p:cNvSpPr>
          <p:nvPr/>
        </p:nvSpPr>
        <p:spPr bwMode="auto">
          <a:xfrm>
            <a:off x="1051992" y="4663590"/>
            <a:ext cx="1728192" cy="523220"/>
          </a:xfrm>
          <a:prstGeom prst="rect">
            <a:avLst/>
          </a:prstGeom>
          <a:ln w="57150"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Entonces</a:t>
            </a:r>
            <a:endParaRPr kumimoji="0" 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83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5082" name="Picture 2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1964" y="5630471"/>
            <a:ext cx="4180356" cy="43204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45084" name="Rectangle 28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86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6" name="5 Grupo"/>
          <p:cNvGrpSpPr/>
          <p:nvPr/>
        </p:nvGrpSpPr>
        <p:grpSpPr>
          <a:xfrm>
            <a:off x="837566" y="2469734"/>
            <a:ext cx="7406842" cy="1991469"/>
            <a:chOff x="621542" y="2469734"/>
            <a:chExt cx="7406842" cy="1991469"/>
          </a:xfrm>
        </p:grpSpPr>
        <p:sp>
          <p:nvSpPr>
            <p:cNvPr id="5" name="4 Rectángulo redondeado"/>
            <p:cNvSpPr/>
            <p:nvPr/>
          </p:nvSpPr>
          <p:spPr>
            <a:xfrm>
              <a:off x="621542" y="2469734"/>
              <a:ext cx="7406842" cy="1991469"/>
            </a:xfrm>
            <a:prstGeom prst="roundRect">
              <a:avLst/>
            </a:prstGeom>
            <a:ln w="57150"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45065" name="Picture 9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25810" y="2966175"/>
              <a:ext cx="6235504" cy="432048"/>
            </a:xfrm>
            <a:prstGeom prst="rect">
              <a:avLst/>
            </a:prstGeom>
            <a:noFill/>
          </p:spPr>
        </p:pic>
        <p:pic>
          <p:nvPicPr>
            <p:cNvPr id="45068" name="Picture 1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35696" y="3487371"/>
              <a:ext cx="5405329" cy="414908"/>
            </a:xfrm>
            <a:prstGeom prst="rect">
              <a:avLst/>
            </a:prstGeom>
            <a:noFill/>
          </p:spPr>
        </p:pic>
        <p:sp>
          <p:nvSpPr>
            <p:cNvPr id="19" name="18 Flecha derecha"/>
            <p:cNvSpPr/>
            <p:nvPr/>
          </p:nvSpPr>
          <p:spPr>
            <a:xfrm>
              <a:off x="971600" y="4046295"/>
              <a:ext cx="360040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45073" name="Picture 17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3688" y="3991427"/>
              <a:ext cx="1578955" cy="414908"/>
            </a:xfrm>
            <a:prstGeom prst="rect">
              <a:avLst/>
            </a:prstGeom>
            <a:noFill/>
          </p:spPr>
        </p:pic>
        <p:pic>
          <p:nvPicPr>
            <p:cNvPr id="45072" name="Picture 16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51920" y="4010169"/>
              <a:ext cx="1606674" cy="396166"/>
            </a:xfrm>
            <a:prstGeom prst="rect">
              <a:avLst/>
            </a:prstGeom>
            <a:noFill/>
          </p:spPr>
        </p:pic>
        <p:pic>
          <p:nvPicPr>
            <p:cNvPr id="45071" name="Picture 15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84168" y="4046295"/>
              <a:ext cx="1659632" cy="414908"/>
            </a:xfrm>
            <a:prstGeom prst="rect">
              <a:avLst/>
            </a:prstGeom>
            <a:noFill/>
          </p:spPr>
        </p:pic>
        <p:pic>
          <p:nvPicPr>
            <p:cNvPr id="45085" name="Picture 29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1599" y="2469734"/>
              <a:ext cx="5574985" cy="42443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5078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792088"/>
          </a:xfrm>
          <a:noFill/>
          <a:ln/>
        </p:spPr>
        <p:txBody>
          <a:bodyPr>
            <a:normAutofit/>
          </a:bodyPr>
          <a:lstStyle/>
          <a:p>
            <a:pPr marL="0" algn="ctr"/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7560840" cy="496594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669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332656"/>
            <a:ext cx="7772400" cy="74793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EJEMPLO DE ESPACIO VECTORIAL</a:t>
            </a:r>
            <a:endParaRPr kumimoji="0" lang="es-ES_tradnl" sz="3200" i="0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971600" y="1383159"/>
            <a:ext cx="6990825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4.  Propiedad de Existencia del Inverso Aditivo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609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6096" name="Rectangle 1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899592" y="4777988"/>
            <a:ext cx="1728192" cy="523220"/>
          </a:xfrm>
          <a:prstGeom prst="rect">
            <a:avLst/>
          </a:prstGeom>
          <a:ln w="57150"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Entonces</a:t>
            </a:r>
            <a:endParaRPr kumimoji="0" 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3161382" y="4848571"/>
            <a:ext cx="5371058" cy="524645"/>
            <a:chOff x="1475656" y="4920579"/>
            <a:chExt cx="5371058" cy="524645"/>
          </a:xfrm>
        </p:grpSpPr>
        <p:pic>
          <p:nvPicPr>
            <p:cNvPr id="46102" name="Picture 2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75656" y="4920579"/>
              <a:ext cx="1254249" cy="414247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pic>
        <p:pic>
          <p:nvPicPr>
            <p:cNvPr id="46101" name="Picture 2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99284" y="4941168"/>
              <a:ext cx="1296144" cy="432048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pic>
        <p:pic>
          <p:nvPicPr>
            <p:cNvPr id="46100" name="Picture 2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62549" y="4941168"/>
              <a:ext cx="1484165" cy="504056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pic>
      </p:grpSp>
      <p:sp>
        <p:nvSpPr>
          <p:cNvPr id="46103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6104" name="Rectangle 24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106" name="Rectangle 26"/>
          <p:cNvSpPr>
            <a:spLocks noChangeArrowheads="1"/>
          </p:cNvSpPr>
          <p:nvPr/>
        </p:nvSpPr>
        <p:spPr bwMode="auto">
          <a:xfrm>
            <a:off x="0" y="148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755576" y="5714092"/>
            <a:ext cx="2016224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Por lo tanto:</a:t>
            </a:r>
            <a:endParaRPr kumimoji="0" 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108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6107" name="Picture 2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5733256"/>
            <a:ext cx="5527938" cy="49644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sp>
        <p:nvSpPr>
          <p:cNvPr id="46109" name="Rectangle 29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111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6" name="5 Grupo"/>
          <p:cNvGrpSpPr/>
          <p:nvPr/>
        </p:nvGrpSpPr>
        <p:grpSpPr>
          <a:xfrm>
            <a:off x="1331640" y="2132856"/>
            <a:ext cx="6480720" cy="2201471"/>
            <a:chOff x="395536" y="2132856"/>
            <a:chExt cx="6480720" cy="2201471"/>
          </a:xfrm>
        </p:grpSpPr>
        <p:sp>
          <p:nvSpPr>
            <p:cNvPr id="5" name="4 Rectángulo redondeado"/>
            <p:cNvSpPr/>
            <p:nvPr/>
          </p:nvSpPr>
          <p:spPr>
            <a:xfrm>
              <a:off x="395536" y="2132856"/>
              <a:ext cx="6480720" cy="2201471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46087" name="Picture 7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50379" y="2788543"/>
              <a:ext cx="5609398" cy="424433"/>
            </a:xfrm>
            <a:prstGeom prst="rect">
              <a:avLst/>
            </a:prstGeom>
            <a:noFill/>
          </p:spPr>
        </p:pic>
        <p:pic>
          <p:nvPicPr>
            <p:cNvPr id="46092" name="Picture 12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5243" y="3302124"/>
              <a:ext cx="5024997" cy="414908"/>
            </a:xfrm>
            <a:prstGeom prst="rect">
              <a:avLst/>
            </a:prstGeom>
            <a:noFill/>
          </p:spPr>
        </p:pic>
        <p:sp>
          <p:nvSpPr>
            <p:cNvPr id="18" name="17 Flecha derecha"/>
            <p:cNvSpPr/>
            <p:nvPr/>
          </p:nvSpPr>
          <p:spPr>
            <a:xfrm>
              <a:off x="755576" y="3861048"/>
              <a:ext cx="576064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46094" name="Picture 14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85713" y="3806180"/>
              <a:ext cx="4310433" cy="414908"/>
            </a:xfrm>
            <a:prstGeom prst="rect">
              <a:avLst/>
            </a:prstGeom>
            <a:noFill/>
          </p:spPr>
        </p:pic>
        <p:pic>
          <p:nvPicPr>
            <p:cNvPr id="46110" name="Picture 30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35521" y="2284487"/>
              <a:ext cx="5540571" cy="424433"/>
            </a:xfrm>
            <a:prstGeom prst="rect">
              <a:avLst/>
            </a:prstGeom>
            <a:noFill/>
          </p:spPr>
        </p:pic>
      </p:grpSp>
      <p:sp>
        <p:nvSpPr>
          <p:cNvPr id="46112" name="Rectangle 32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6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5" grpId="0" animBg="1"/>
      <p:bldP spid="3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332656"/>
            <a:ext cx="7772400" cy="74793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EJEMPLO DE ESPACIO VECTORIAL</a:t>
            </a:r>
            <a:endParaRPr kumimoji="0" lang="es-ES_tradnl" sz="3200" i="0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762000" y="1628800"/>
            <a:ext cx="7338392" cy="830997"/>
          </a:xfrm>
          <a:prstGeom prst="rect">
            <a:avLst/>
          </a:prstGeom>
          <a:solidFill>
            <a:srgbClr val="7030A0"/>
          </a:solidFill>
          <a:ln w="57150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Para 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la multiplicación de escalar por vector (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*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) (</a:t>
            </a:r>
            <a:r>
              <a:rPr lang="es-ES_tradnl" sz="2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operación </a:t>
            </a:r>
            <a:r>
              <a:rPr lang="es-ES_tradnl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externa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) se </a:t>
            </a:r>
            <a:r>
              <a:rPr lang="es-ES_tradnl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cumple</a:t>
            </a: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: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971600" y="2996952"/>
            <a:ext cx="4063933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5.  Propiedad Conmutativa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755576" y="3833192"/>
            <a:ext cx="7488832" cy="110797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Sea              y                         elemento de </a:t>
            </a:r>
            <a:endParaRPr kumimoji="0" lang="es-ES_tradnl" sz="2800" i="0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3849809"/>
            <a:ext cx="432048" cy="48743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3889334"/>
            <a:ext cx="852095" cy="44791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711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21543" y="3900539"/>
            <a:ext cx="1998529" cy="50871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6" name="5 Grupo"/>
          <p:cNvGrpSpPr/>
          <p:nvPr/>
        </p:nvGrpSpPr>
        <p:grpSpPr>
          <a:xfrm>
            <a:off x="2465488" y="4937162"/>
            <a:ext cx="6336704" cy="1224136"/>
            <a:chOff x="1115616" y="5445224"/>
            <a:chExt cx="6336704" cy="1224136"/>
          </a:xfrm>
        </p:grpSpPr>
        <p:sp>
          <p:nvSpPr>
            <p:cNvPr id="5" name="4 Rectángulo"/>
            <p:cNvSpPr/>
            <p:nvPr/>
          </p:nvSpPr>
          <p:spPr>
            <a:xfrm>
              <a:off x="1115616" y="5445224"/>
              <a:ext cx="6336704" cy="1224136"/>
            </a:xfrm>
            <a:prstGeom prst="rect">
              <a:avLst/>
            </a:prstGeom>
            <a:ln w="57150"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47114" name="Picture 10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73231" y="5549230"/>
              <a:ext cx="4844214" cy="472058"/>
            </a:xfrm>
            <a:prstGeom prst="rect">
              <a:avLst/>
            </a:prstGeom>
            <a:noFill/>
          </p:spPr>
        </p:pic>
        <p:pic>
          <p:nvPicPr>
            <p:cNvPr id="47117" name="Picture 13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94129" y="6053286"/>
              <a:ext cx="5170159" cy="472058"/>
            </a:xfrm>
            <a:prstGeom prst="rect">
              <a:avLst/>
            </a:prstGeom>
            <a:noFill/>
          </p:spPr>
        </p:pic>
      </p:grpSp>
      <p:sp>
        <p:nvSpPr>
          <p:cNvPr id="47119" name="Rectangle 15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395536" y="5229200"/>
            <a:ext cx="1728192" cy="523220"/>
          </a:xfrm>
          <a:prstGeom prst="rect">
            <a:avLst/>
          </a:prstGeom>
          <a:ln w="57150"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Entonces</a:t>
            </a:r>
            <a:endParaRPr kumimoji="0" 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/>
      <p:bldP spid="8" grpId="0"/>
      <p:bldP spid="2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448816"/>
            <a:ext cx="7772400" cy="74793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EJEMPLO DE ESPACIO VECTORIAL</a:t>
            </a:r>
            <a:endParaRPr kumimoji="0" lang="es-ES_tradnl" sz="3200" i="0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71600" y="1628800"/>
            <a:ext cx="3728713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6.  Propiedad Asociativa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4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8146" name="Rectangle 18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2510036"/>
            <a:ext cx="1555905" cy="41490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7" name="6 Rectángulo"/>
          <p:cNvSpPr/>
          <p:nvPr/>
        </p:nvSpPr>
        <p:spPr>
          <a:xfrm>
            <a:off x="3396065" y="2495171"/>
            <a:ext cx="360040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_tradnl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endParaRPr lang="es-MX" sz="2400" dirty="0"/>
          </a:p>
        </p:txBody>
      </p:sp>
      <p:grpSp>
        <p:nvGrpSpPr>
          <p:cNvPr id="6" name="5 Grupo"/>
          <p:cNvGrpSpPr/>
          <p:nvPr/>
        </p:nvGrpSpPr>
        <p:grpSpPr>
          <a:xfrm>
            <a:off x="899592" y="3429000"/>
            <a:ext cx="7344816" cy="2952328"/>
            <a:chOff x="899592" y="3140968"/>
            <a:chExt cx="7344816" cy="2952328"/>
          </a:xfrm>
        </p:grpSpPr>
        <p:sp>
          <p:nvSpPr>
            <p:cNvPr id="4" name="3 Rectángulo redondeado"/>
            <p:cNvSpPr/>
            <p:nvPr/>
          </p:nvSpPr>
          <p:spPr>
            <a:xfrm>
              <a:off x="899592" y="3140968"/>
              <a:ext cx="7344816" cy="295232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48134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35596" y="3292599"/>
              <a:ext cx="4817888" cy="424433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pic>
        <p:pic>
          <p:nvPicPr>
            <p:cNvPr id="48137" name="Picture 9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57711" y="3806180"/>
              <a:ext cx="3192487" cy="41490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pic>
        <p:pic>
          <p:nvPicPr>
            <p:cNvPr id="48139" name="Picture 1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31840" y="4310236"/>
              <a:ext cx="4264332" cy="41490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pic>
        <p:pic>
          <p:nvPicPr>
            <p:cNvPr id="48141" name="Picture 13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31840" y="4886300"/>
              <a:ext cx="4264332" cy="41490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pic>
        <p:pic>
          <p:nvPicPr>
            <p:cNvPr id="48144" name="Picture 16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31839" y="5452839"/>
              <a:ext cx="4565523" cy="424433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pic>
      </p:grpSp>
      <p:pic>
        <p:nvPicPr>
          <p:cNvPr id="48147" name="Picture 1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2530014"/>
            <a:ext cx="1224136" cy="46693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48149" name="Rectangle 21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8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332656"/>
            <a:ext cx="7772400" cy="74793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EJEMPLO DE ESPACIO VECTORIAL</a:t>
            </a:r>
            <a:endParaRPr kumimoji="0" lang="es-ES_tradnl" sz="3200" i="0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11560" y="1700808"/>
            <a:ext cx="7821372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7.  Propiedad de Existencia del Neutro Multiplicativo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915816" y="2535287"/>
            <a:ext cx="1109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tal que</a:t>
            </a:r>
            <a:endParaRPr lang="es-MX" sz="2400" dirty="0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9363" y="2564904"/>
            <a:ext cx="1388741" cy="47577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564904"/>
            <a:ext cx="2183594" cy="43204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6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6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9167" name="Rectangle 15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91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917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5" name="4 Grupo"/>
          <p:cNvGrpSpPr/>
          <p:nvPr/>
        </p:nvGrpSpPr>
        <p:grpSpPr>
          <a:xfrm>
            <a:off x="323528" y="3429000"/>
            <a:ext cx="7632848" cy="1008112"/>
            <a:chOff x="323528" y="3429000"/>
            <a:chExt cx="7632848" cy="1008112"/>
          </a:xfrm>
        </p:grpSpPr>
        <p:sp>
          <p:nvSpPr>
            <p:cNvPr id="4" name="3 Rectángulo redondeado"/>
            <p:cNvSpPr/>
            <p:nvPr/>
          </p:nvSpPr>
          <p:spPr>
            <a:xfrm>
              <a:off x="323528" y="3429000"/>
              <a:ext cx="7632848" cy="1008112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49165" name="Picture 1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0050" y="3429000"/>
              <a:ext cx="707624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pic>
        <p:sp>
          <p:nvSpPr>
            <p:cNvPr id="20" name="19 Flecha derecha"/>
            <p:cNvSpPr/>
            <p:nvPr/>
          </p:nvSpPr>
          <p:spPr>
            <a:xfrm>
              <a:off x="611560" y="4005064"/>
              <a:ext cx="576064" cy="216024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49168" name="Picture 16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05575" y="3933056"/>
              <a:ext cx="1248139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pic>
        <p:pic>
          <p:nvPicPr>
            <p:cNvPr id="49170" name="Picture 18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76345" y="3950196"/>
              <a:ext cx="1164047" cy="41490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pic>
        <p:pic>
          <p:nvPicPr>
            <p:cNvPr id="49172" name="Picture 20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28051" y="4005064"/>
              <a:ext cx="1200133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pic>
      </p:grp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467544" y="4777988"/>
            <a:ext cx="2016224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Por lo tanto:</a:t>
            </a:r>
            <a:endParaRPr kumimoji="0" 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7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9174" name="Picture 2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83812" y="4797152"/>
            <a:ext cx="896100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5572" y="1052736"/>
            <a:ext cx="3892412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ES_tradnl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  <a:sym typeface="Math1" pitchFamily="2" charset="2"/>
              </a:rPr>
              <a:t>8.  Propiedad Distributiva</a:t>
            </a:r>
            <a:endParaRPr lang="es-ES_tradnl" sz="2400" b="1" i="1" dirty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3568" y="332656"/>
            <a:ext cx="7772400" cy="74793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EJEMPLO DE ESPACIO VECTORIAL</a:t>
            </a:r>
            <a:endParaRPr kumimoji="0" lang="es-ES_tradnl" sz="3200" i="0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789956"/>
            <a:ext cx="1109086" cy="4869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419872" y="177281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endParaRPr lang="es-MX" sz="2400" dirty="0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1811763"/>
            <a:ext cx="1646738" cy="46510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17890" y="2492896"/>
            <a:ext cx="4110294" cy="43204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0" y="134076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50189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61989" y="3189749"/>
            <a:ext cx="1620182" cy="43204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3801398" y="316013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endParaRPr lang="es-MX" sz="2400" dirty="0"/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50192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3140968"/>
            <a:ext cx="1321444" cy="50405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50195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50196" name="Rectangle 20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9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50199" name="Rectangle 23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201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50202" name="Rectangle 2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204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50205" name="Rectangle 2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20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50209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50210" name="Rectangle 34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212" name="Rectangle 3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5" name="4 Grupo"/>
          <p:cNvGrpSpPr/>
          <p:nvPr/>
        </p:nvGrpSpPr>
        <p:grpSpPr>
          <a:xfrm>
            <a:off x="539552" y="3861048"/>
            <a:ext cx="7992888" cy="2895104"/>
            <a:chOff x="683568" y="3861048"/>
            <a:chExt cx="7992888" cy="2895104"/>
          </a:xfrm>
        </p:grpSpPr>
        <p:sp>
          <p:nvSpPr>
            <p:cNvPr id="4" name="3 Rectángulo"/>
            <p:cNvSpPr/>
            <p:nvPr/>
          </p:nvSpPr>
          <p:spPr>
            <a:xfrm>
              <a:off x="683568" y="3861048"/>
              <a:ext cx="7992888" cy="2887712"/>
            </a:xfrm>
            <a:prstGeom prst="rect">
              <a:avLst/>
            </a:prstGeom>
            <a:ln w="57150"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50194" name="Picture 18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2194" y="3868440"/>
              <a:ext cx="4978484" cy="424433"/>
            </a:xfrm>
            <a:prstGeom prst="rect">
              <a:avLst/>
            </a:prstGeom>
            <a:noFill/>
          </p:spPr>
        </p:pic>
        <p:pic>
          <p:nvPicPr>
            <p:cNvPr id="50197" name="Picture 2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79780" y="4334396"/>
              <a:ext cx="5268364" cy="462533"/>
            </a:xfrm>
            <a:prstGeom prst="rect">
              <a:avLst/>
            </a:prstGeom>
            <a:noFill/>
          </p:spPr>
        </p:pic>
        <p:pic>
          <p:nvPicPr>
            <p:cNvPr id="50200" name="Picture 24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79779" y="4796929"/>
              <a:ext cx="5952661" cy="432048"/>
            </a:xfrm>
            <a:prstGeom prst="rect">
              <a:avLst/>
            </a:prstGeom>
            <a:noFill/>
          </p:spPr>
        </p:pic>
        <p:pic>
          <p:nvPicPr>
            <p:cNvPr id="50203" name="Picture 27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79780" y="5300985"/>
              <a:ext cx="5844649" cy="432048"/>
            </a:xfrm>
            <a:prstGeom prst="rect">
              <a:avLst/>
            </a:prstGeom>
            <a:noFill/>
          </p:spPr>
        </p:pic>
        <p:pic>
          <p:nvPicPr>
            <p:cNvPr id="50206" name="Picture 30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17061" y="5770339"/>
              <a:ext cx="4921270" cy="414908"/>
            </a:xfrm>
            <a:prstGeom prst="rect">
              <a:avLst/>
            </a:prstGeom>
            <a:noFill/>
          </p:spPr>
        </p:pic>
        <p:pic>
          <p:nvPicPr>
            <p:cNvPr id="50211" name="Picture 35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04137" y="6279480"/>
              <a:ext cx="2499307" cy="476672"/>
            </a:xfrm>
            <a:prstGeom prst="rect">
              <a:avLst/>
            </a:prstGeom>
            <a:noFill/>
          </p:spPr>
        </p:pic>
      </p:grpSp>
      <p:sp>
        <p:nvSpPr>
          <p:cNvPr id="50213" name="Rectangle 37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22"/>
          <p:cNvSpPr>
            <a:spLocks noChangeArrowheads="1"/>
          </p:cNvSpPr>
          <p:nvPr/>
        </p:nvSpPr>
        <p:spPr bwMode="auto">
          <a:xfrm>
            <a:off x="539552" y="1772816"/>
            <a:ext cx="1224136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Caso I:</a:t>
            </a:r>
            <a:endParaRPr kumimoji="0" 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22"/>
          <p:cNvSpPr>
            <a:spLocks noChangeArrowheads="1"/>
          </p:cNvSpPr>
          <p:nvPr/>
        </p:nvSpPr>
        <p:spPr bwMode="auto">
          <a:xfrm>
            <a:off x="539552" y="3140968"/>
            <a:ext cx="1224136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Caso II:</a:t>
            </a:r>
            <a:endParaRPr kumimoji="0" 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20" grpId="0"/>
      <p:bldP spid="40" grpId="0" animBg="1"/>
      <p:bldP spid="4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845768" y="274320"/>
            <a:ext cx="7470648" cy="11430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DEFINICIÓN DE SUBESPACIO VECTORIAL</a:t>
            </a:r>
            <a:endParaRPr kumimoji="0" lang="es-MX" sz="36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71472" y="1658124"/>
            <a:ext cx="8072494" cy="1338828"/>
          </a:xfrm>
          <a:prstGeom prst="rect">
            <a:avLst/>
          </a:prstGeom>
          <a:ln w="57150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dirty="0">
                <a:latin typeface="Arial" pitchFamily="34" charset="0"/>
                <a:cs typeface="Arial" pitchFamily="34" charset="0"/>
              </a:rPr>
              <a:t>Se llama subespacio vectorial (S) de un espacio vectorial V a cualquier subconjunto no vacío,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tal que, S es </a:t>
            </a:r>
            <a:r>
              <a:rPr lang="es-ES" dirty="0">
                <a:latin typeface="Arial" pitchFamily="34" charset="0"/>
                <a:cs typeface="Arial" pitchFamily="34" charset="0"/>
              </a:rPr>
              <a:t>espacio vectorial con las mismas operaciones definidas sobre V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67544" y="4017838"/>
            <a:ext cx="7572428" cy="92333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endParaRPr lang="es-ES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dirty="0" smtClean="0">
                <a:latin typeface="Arial" pitchFamily="34" charset="0"/>
                <a:cs typeface="Arial" pitchFamily="34" charset="0"/>
              </a:rPr>
              <a:t> Si </a:t>
            </a:r>
            <a:r>
              <a:rPr lang="es-ES" dirty="0">
                <a:latin typeface="Arial" pitchFamily="34" charset="0"/>
                <a:cs typeface="Arial" pitchFamily="34" charset="0"/>
              </a:rPr>
              <a:t>V es un espacio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vectorial                                      , entonces::</a:t>
            </a:r>
            <a:endParaRPr lang="es-ES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E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277018"/>
            <a:ext cx="2000264" cy="3761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5359030"/>
            <a:ext cx="8143932" cy="7342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6 Rectángulo"/>
          <p:cNvSpPr/>
          <p:nvPr/>
        </p:nvSpPr>
        <p:spPr>
          <a:xfrm>
            <a:off x="533616" y="3316922"/>
            <a:ext cx="5910592" cy="40011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/>
            <a:r>
              <a:rPr lang="es-ES" sz="2000" b="1" dirty="0" smtClean="0">
                <a:latin typeface="Arial" pitchFamily="34" charset="0"/>
                <a:cs typeface="Arial" pitchFamily="34" charset="0"/>
              </a:rPr>
              <a:t>Caracterización  de todo </a:t>
            </a:r>
            <a:r>
              <a:rPr lang="es-ES" sz="2000" b="1" dirty="0" err="1" smtClean="0">
                <a:latin typeface="Arial" pitchFamily="34" charset="0"/>
                <a:cs typeface="Arial" pitchFamily="34" charset="0"/>
              </a:rPr>
              <a:t>subespacio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 vectorial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48816" y="1600200"/>
            <a:ext cx="7467600" cy="5141167"/>
          </a:xfrm>
          <a:ln w="5715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_tradnl" sz="2800" dirty="0" smtClean="0"/>
              <a:t>¿</a:t>
            </a:r>
            <a:r>
              <a:rPr lang="es-ES_tradnl" sz="2800" dirty="0" err="1"/>
              <a:t>Q</a:t>
            </a:r>
            <a:r>
              <a:rPr lang="es-ES_tradnl" sz="2800" dirty="0" err="1" smtClean="0"/>
              <a:t>u</a:t>
            </a:r>
            <a:r>
              <a:rPr lang="es-ES" sz="2800" dirty="0" smtClean="0"/>
              <a:t>é</a:t>
            </a:r>
            <a:r>
              <a:rPr lang="es-ES_tradnl" sz="2800" dirty="0" smtClean="0"/>
              <a:t> es una base?</a:t>
            </a:r>
          </a:p>
          <a:p>
            <a:r>
              <a:rPr lang="es-ES" sz="2800" dirty="0" smtClean="0"/>
              <a:t>Es u</a:t>
            </a:r>
            <a:r>
              <a:rPr lang="es-ES_tradnl" sz="2800" dirty="0" smtClean="0"/>
              <a:t>n conjunto de n vectores que son linealmente independientes y generan a todo el espacio vectorial.</a:t>
            </a:r>
          </a:p>
          <a:p>
            <a:endParaRPr lang="es-ES_tradnl" sz="1000" dirty="0" smtClean="0"/>
          </a:p>
          <a:p>
            <a:r>
              <a:rPr lang="es-ES" sz="2800" dirty="0" smtClean="0"/>
              <a:t>¿</a:t>
            </a:r>
            <a:r>
              <a:rPr lang="fr-FR" sz="2800" dirty="0" err="1"/>
              <a:t>Q</a:t>
            </a:r>
            <a:r>
              <a:rPr lang="fr-FR" sz="2800" dirty="0" err="1" smtClean="0"/>
              <a:t>ué</a:t>
            </a:r>
            <a:r>
              <a:rPr lang="es-ES" sz="2800" dirty="0" smtClean="0"/>
              <a:t> es una proyección?</a:t>
            </a:r>
            <a:endParaRPr lang="es-ES" sz="2800" baseline="-25000" dirty="0"/>
          </a:p>
          <a:p>
            <a:pPr lvl="1"/>
            <a:r>
              <a:rPr lang="es-ES" sz="2200" dirty="0"/>
              <a:t>Sean </a:t>
            </a:r>
            <a:r>
              <a:rPr lang="es-ES" sz="2200" b="1" dirty="0"/>
              <a:t>a</a:t>
            </a:r>
            <a:r>
              <a:rPr lang="es-ES" sz="2200" b="1" dirty="0" smtClean="0"/>
              <a:t> </a:t>
            </a:r>
            <a:r>
              <a:rPr lang="es-ES" sz="2200" dirty="0" smtClean="0"/>
              <a:t>y </a:t>
            </a:r>
            <a:r>
              <a:rPr lang="es-ES" sz="2200" b="1" dirty="0"/>
              <a:t>b</a:t>
            </a:r>
            <a:r>
              <a:rPr lang="es-ES" sz="2200" b="1" dirty="0" smtClean="0"/>
              <a:t> </a:t>
            </a:r>
            <a:r>
              <a:rPr lang="es-ES" sz="2200" dirty="0" smtClean="0"/>
              <a:t>dos vectores diferentes de cero. La proyección de </a:t>
            </a:r>
            <a:r>
              <a:rPr lang="es-ES" sz="2200" b="1" dirty="0"/>
              <a:t>b</a:t>
            </a:r>
            <a:r>
              <a:rPr lang="es-ES" sz="2200" dirty="0" smtClean="0"/>
              <a:t> sobre </a:t>
            </a:r>
            <a:r>
              <a:rPr lang="es-ES" sz="2200" b="1" dirty="0"/>
              <a:t>a</a:t>
            </a:r>
            <a:r>
              <a:rPr lang="es-ES" sz="2200" dirty="0" smtClean="0"/>
              <a:t> es un vector denotado por </a:t>
            </a:r>
            <a:r>
              <a:rPr lang="es-ES" sz="2200" dirty="0" err="1" smtClean="0"/>
              <a:t>proy</a:t>
            </a:r>
            <a:r>
              <a:rPr lang="es-ES" sz="2200" baseline="-25000" dirty="0" err="1" smtClean="0"/>
              <a:t>a</a:t>
            </a:r>
            <a:r>
              <a:rPr lang="es-ES" sz="2200" b="1" dirty="0" err="1"/>
              <a:t>b</a:t>
            </a:r>
            <a:r>
              <a:rPr lang="es-ES" sz="2200" dirty="0" smtClean="0"/>
              <a:t>.</a:t>
            </a:r>
          </a:p>
          <a:p>
            <a:pPr lvl="1"/>
            <a:endParaRPr lang="es-ES" sz="2200" dirty="0"/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 cstate="print"/>
          <a:srcRect t="14383" b="14383"/>
          <a:stretch>
            <a:fillRect/>
          </a:stretch>
        </p:blipFill>
        <p:spPr>
          <a:xfrm>
            <a:off x="2993903" y="5019658"/>
            <a:ext cx="2985713" cy="1577694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845768" y="274320"/>
            <a:ext cx="7470648" cy="1143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tx1">
                    <a:lumMod val="95000"/>
                  </a:schemeClr>
                </a:solidFill>
              </a:rPr>
              <a:t>DEFINICIÓN DE BASE </a:t>
            </a:r>
            <a:br>
              <a:rPr lang="es-ES" sz="3600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s-ES" sz="3600" b="1" dirty="0" smtClean="0">
                <a:solidFill>
                  <a:schemeClr val="tx1">
                    <a:lumMod val="95000"/>
                  </a:schemeClr>
                </a:solidFill>
              </a:rPr>
              <a:t>DE UN ESPACIO VECTORIAL</a:t>
            </a:r>
            <a:endParaRPr lang="es-MX" sz="36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94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5768" y="274320"/>
            <a:ext cx="7470648" cy="1143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tx1">
                    <a:lumMod val="95000"/>
                  </a:schemeClr>
                </a:solidFill>
              </a:rPr>
              <a:t>DEFINICIÓN DE DIMENSIÓN</a:t>
            </a:r>
            <a:br>
              <a:rPr lang="es-ES" sz="3600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s-ES" sz="3600" b="1" dirty="0" smtClean="0">
                <a:solidFill>
                  <a:schemeClr val="tx1">
                    <a:lumMod val="95000"/>
                  </a:schemeClr>
                </a:solidFill>
              </a:rPr>
              <a:t>DE UN ESPACIO VECTORIAL</a:t>
            </a:r>
            <a:endParaRPr lang="es-MX" sz="36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39552" y="1859340"/>
            <a:ext cx="7992888" cy="1569660"/>
          </a:xfrm>
          <a:prstGeom prst="rect">
            <a:avLst/>
          </a:prstGeom>
          <a:ln w="57150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 el espacio vectorial </a:t>
            </a:r>
            <a:r>
              <a:rPr lang="es-MX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tiene una base con un numero finito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elementos, entonces la dimensión de </a:t>
            </a:r>
            <a:r>
              <a:rPr lang="es-MX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 el numero </a:t>
            </a:r>
            <a:r>
              <a:rPr lang="es-MX" sz="2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vectores en todas las bases y </a:t>
            </a:r>
            <a:r>
              <a:rPr lang="es-MX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se denomina espacio vectorial de dimensión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finita </a:t>
            </a:r>
            <a:r>
              <a:rPr lang="es-MX" sz="2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39552" y="3884855"/>
            <a:ext cx="8064896" cy="1200329"/>
          </a:xfrm>
          <a:prstGeom prst="rect">
            <a:avLst/>
          </a:prstGeom>
          <a:ln w="5715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otra manera, V se denomina espacio vectorial de dimensión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infinita </a:t>
            </a:r>
            <a:r>
              <a:rPr lang="es-MX" sz="2400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si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V={0}, entonces se dice que V tiene dimensión cero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11560" y="5487615"/>
            <a:ext cx="7272808" cy="461665"/>
          </a:xfrm>
          <a:prstGeom prst="rect">
            <a:avLst/>
          </a:prstGeom>
          <a:ln w="57150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Notación. La dimensión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denota por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dimV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dirty="0" smtClean="0"/>
              <a:t>EJEMPLO DE CÁLCULO DE BASE Y DIMENSIÓN</a:t>
            </a:r>
            <a:endParaRPr lang="es-MX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776808" y="2032248"/>
                <a:ext cx="7467600" cy="1540768"/>
              </a:xfrm>
              <a:ln w="57150"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r>
                  <a:rPr lang="es-MX" dirty="0" smtClean="0"/>
                  <a:t>Sea </a:t>
                </a:r>
                <a:r>
                  <a:rPr lang="es-MX" b="1" i="1" dirty="0" smtClean="0">
                    <a:solidFill>
                      <a:srgbClr val="FFC000"/>
                    </a:solidFill>
                    <a:latin typeface="Cambria Math"/>
                  </a:rPr>
                  <a:t>S </a:t>
                </a:r>
                <a:r>
                  <a:rPr lang="es-MX" b="0" i="1" dirty="0" smtClean="0">
                    <a:latin typeface="Cambria Math"/>
                  </a:rPr>
                  <a:t>un conjunto de vectores, que es </a:t>
                </a:r>
                <a:r>
                  <a:rPr lang="es-MX" b="0" i="1" dirty="0" err="1" smtClean="0">
                    <a:latin typeface="Cambria Math"/>
                  </a:rPr>
                  <a:t>subespacio</a:t>
                </a:r>
                <a:r>
                  <a:rPr lang="es-MX" b="0" i="1" dirty="0" smtClean="0">
                    <a:latin typeface="Cambria Math"/>
                  </a:rPr>
                  <a:t> vectorial del espacio vectorial 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s-MX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ℝ</m:t>
                        </m:r>
                      </m:e>
                      <m:sup>
                        <m:r>
                          <a:rPr lang="es-MX" i="1">
                            <a:solidFill>
                              <a:srgbClr val="FFFF0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s-MX" dirty="0" smtClean="0"/>
                  <a:t> dado por</a:t>
                </a:r>
                <a:endParaRPr lang="es-MX" dirty="0"/>
              </a:p>
            </p:txBody>
          </p:sp>
        </mc:Choice>
        <mc:Fallback xmlns="">
          <p:sp>
            <p:nvSpPr>
              <p:cNvPr id="5" name="4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76808" y="2032248"/>
                <a:ext cx="7467600" cy="1540768"/>
              </a:xfrm>
              <a:blipFill rotWithShape="1">
                <a:blip r:embed="rId2"/>
                <a:stretch>
                  <a:fillRect b="-2448"/>
                </a:stretch>
              </a:blipFill>
              <a:ln w="57150"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683568" y="4057908"/>
                <a:ext cx="7632848" cy="52322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800" i="1">
                          <a:latin typeface="Cambria Math"/>
                        </a:rPr>
                        <m:t>𝑆</m:t>
                      </m:r>
                      <m:r>
                        <a:rPr lang="es-MX" sz="2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s-MX" sz="2800" i="1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s-MX" sz="28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s-MX" sz="2800" i="1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r>
                            <a:rPr lang="es-MX" sz="2800" i="1">
                              <a:latin typeface="Cambria Math"/>
                            </a:rPr>
                            <m:t>=</m:t>
                          </m:r>
                          <m:d>
                            <m:dPr>
                              <m:ctrlPr>
                                <a:rPr lang="es-MX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s-MX" sz="28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s-MX" sz="28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s-MX" sz="2800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s-MX" sz="28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s-MX" sz="2800" i="1">
                                  <a:latin typeface="Cambria Math"/>
                                </a:rPr>
                                <m:t>𝑧</m:t>
                              </m:r>
                            </m:e>
                          </m:d>
                          <m:r>
                            <a:rPr lang="es-MX" sz="2800" i="1">
                              <a:latin typeface="Cambria Math"/>
                            </a:rPr>
                            <m:t>, </m:t>
                          </m:r>
                          <m:r>
                            <a:rPr lang="es-MX" sz="2800" i="1">
                              <a:latin typeface="Cambria Math"/>
                            </a:rPr>
                            <m:t>𝑡𝑎𝑙</m:t>
                          </m:r>
                          <m:r>
                            <a:rPr lang="es-MX" sz="2800" i="1">
                              <a:latin typeface="Cambria Math"/>
                            </a:rPr>
                            <m:t> </m:t>
                          </m:r>
                          <m:r>
                            <a:rPr lang="es-MX" sz="2800" i="1">
                              <a:latin typeface="Cambria Math"/>
                            </a:rPr>
                            <m:t>𝑞𝑢𝑒</m:t>
                          </m:r>
                          <m:r>
                            <a:rPr lang="es-MX" sz="2800" i="1">
                              <a:latin typeface="Cambria Math"/>
                            </a:rPr>
                            <m:t> </m:t>
                          </m:r>
                          <m:r>
                            <a:rPr lang="es-MX" sz="2800" i="1">
                              <a:latin typeface="Cambria Math"/>
                            </a:rPr>
                            <m:t>𝑥</m:t>
                          </m:r>
                          <m:r>
                            <a:rPr lang="es-MX" sz="2800" i="1">
                              <a:latin typeface="Cambria Math"/>
                            </a:rPr>
                            <m:t>=</m:t>
                          </m:r>
                          <m:r>
                            <a:rPr lang="es-MX" sz="2800" i="1">
                              <a:latin typeface="Cambria Math"/>
                            </a:rPr>
                            <m:t>𝑦</m:t>
                          </m:r>
                          <m:r>
                            <a:rPr lang="es-MX" sz="2800" i="1">
                              <a:latin typeface="Cambria Math"/>
                            </a:rPr>
                            <m:t>+</m:t>
                          </m:r>
                          <m:r>
                            <a:rPr lang="es-MX" sz="2800" i="1">
                              <a:latin typeface="Cambria Math"/>
                            </a:rPr>
                            <m:t>𝑧</m:t>
                          </m:r>
                          <m:r>
                            <a:rPr lang="es-MX" sz="2800" i="1">
                              <a:latin typeface="Cambria Math"/>
                            </a:rPr>
                            <m:t>;</m:t>
                          </m:r>
                          <m:r>
                            <a:rPr lang="es-MX" sz="2800" i="1">
                              <a:latin typeface="Cambria Math"/>
                            </a:rPr>
                            <m:t>𝑐𝑜𝑛</m:t>
                          </m:r>
                          <m:r>
                            <a:rPr lang="es-MX" sz="2800" i="1">
                              <a:latin typeface="Cambria Math"/>
                            </a:rPr>
                            <m:t> </m:t>
                          </m:r>
                          <m:r>
                            <a:rPr lang="es-MX" sz="2800" i="1">
                              <a:latin typeface="Cambria Math"/>
                            </a:rPr>
                            <m:t>𝑦</m:t>
                          </m:r>
                          <m:r>
                            <a:rPr lang="es-MX" sz="2800" i="1">
                              <a:latin typeface="Cambria Math"/>
                            </a:rPr>
                            <m:t>,</m:t>
                          </m:r>
                          <m:r>
                            <a:rPr lang="es-MX" sz="2800" i="1">
                              <a:latin typeface="Cambria Math"/>
                            </a:rPr>
                            <m:t>𝑧</m:t>
                          </m:r>
                          <m:r>
                            <a:rPr lang="es-MX" sz="2800" i="1">
                              <a:latin typeface="Cambria Math"/>
                            </a:rPr>
                            <m:t>𝜖</m:t>
                          </m:r>
                          <m:r>
                            <a:rPr lang="es-MX" sz="2800" i="1">
                              <a:latin typeface="Cambria Math"/>
                            </a:rPr>
                            <m:t>ℝ</m:t>
                          </m:r>
                        </m:e>
                      </m:d>
                    </m:oMath>
                  </m:oMathPara>
                </a14:m>
                <a:endParaRPr lang="es-MX" sz="2800" dirty="0"/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57908"/>
                <a:ext cx="7632848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Rectángulo"/>
          <p:cNvSpPr/>
          <p:nvPr/>
        </p:nvSpPr>
        <p:spPr>
          <a:xfrm>
            <a:off x="683568" y="5118283"/>
            <a:ext cx="7632848" cy="830997"/>
          </a:xfrm>
          <a:prstGeom prst="rect">
            <a:avLst/>
          </a:prstGeom>
          <a:ln w="5715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i="1" dirty="0" smtClean="0"/>
              <a:t>Indique cuál es la dimensión del conjunto </a:t>
            </a:r>
            <a:r>
              <a:rPr lang="es-MX" sz="2400" i="1" dirty="0" smtClean="0">
                <a:solidFill>
                  <a:srgbClr val="FFC000"/>
                </a:solidFill>
              </a:rPr>
              <a:t>S</a:t>
            </a:r>
            <a:r>
              <a:rPr lang="es-MX" sz="2400" i="1" dirty="0" smtClean="0"/>
              <a:t>  y una base de este conjunto.</a:t>
            </a:r>
            <a:endParaRPr lang="es-MX" sz="2400" i="1" dirty="0"/>
          </a:p>
        </p:txBody>
      </p:sp>
    </p:spTree>
    <p:extLst>
      <p:ext uri="{BB962C8B-B14F-4D97-AF65-F5344CB8AC3E}">
        <p14:creationId xmlns:p14="http://schemas.microsoft.com/office/powerpoint/2010/main" val="422559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animBg="1"/>
      <p:bldP spid="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44216"/>
            <a:ext cx="2314600" cy="604664"/>
          </a:xfrm>
          <a:ln w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es-MX" dirty="0" smtClean="0"/>
              <a:t>SOLUCIÓN:</a:t>
            </a:r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dirty="0" smtClean="0"/>
              <a:t>EJEMPLO DE CÁLCULO DE BASE Y DIMENSIÓN</a:t>
            </a:r>
            <a:endParaRPr lang="es-MX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Rectángulo"/>
              <p:cNvSpPr/>
              <p:nvPr/>
            </p:nvSpPr>
            <p:spPr>
              <a:xfrm>
                <a:off x="467544" y="2751311"/>
                <a:ext cx="4896544" cy="461665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36576" indent="0">
                  <a:buNone/>
                </a:pPr>
                <a:r>
                  <a:rPr lang="es-MX" sz="2400" dirty="0" smtClean="0"/>
                  <a:t>Todo vector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s-MX" sz="2400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</m:e>
                    </m:acc>
                  </m:oMath>
                </a14:m>
                <a:r>
                  <a:rPr lang="es-MX" sz="2400" dirty="0" smtClean="0"/>
                  <a:t> de </a:t>
                </a:r>
                <a:r>
                  <a:rPr lang="es-MX" sz="2400" b="1" dirty="0" smtClean="0">
                    <a:solidFill>
                      <a:srgbClr val="FFC000"/>
                    </a:solidFill>
                  </a:rPr>
                  <a:t>S </a:t>
                </a:r>
                <a:r>
                  <a:rPr lang="es-MX" sz="2400" b="1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tiene la forma</a:t>
                </a:r>
                <a:r>
                  <a:rPr lang="es-MX" sz="2400" b="1" dirty="0" smtClean="0">
                    <a:solidFill>
                      <a:srgbClr val="FFC000"/>
                    </a:solidFill>
                  </a:rPr>
                  <a:t> </a:t>
                </a:r>
                <a:endParaRPr lang="es-MX" sz="2400" b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6" name="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751311"/>
                <a:ext cx="4896544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980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2555776" y="3687415"/>
                <a:ext cx="3773790" cy="46166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sz="2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i="1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s-MX" sz="2400" b="1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s-MX" sz="24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sz="2400" b="1" i="1">
                              <a:latin typeface="Cambria Math"/>
                            </a:rPr>
                            <m:t>𝒙</m:t>
                          </m:r>
                          <m:r>
                            <a:rPr lang="es-MX" sz="2400" b="1" i="1">
                              <a:latin typeface="Cambria Math"/>
                            </a:rPr>
                            <m:t>,</m:t>
                          </m:r>
                          <m:r>
                            <a:rPr lang="es-MX" sz="2400" b="1" i="1">
                              <a:latin typeface="Cambria Math"/>
                            </a:rPr>
                            <m:t>𝒚</m:t>
                          </m:r>
                          <m:r>
                            <a:rPr lang="es-MX" sz="2400" b="1" i="1">
                              <a:latin typeface="Cambria Math"/>
                            </a:rPr>
                            <m:t>,</m:t>
                          </m:r>
                          <m:r>
                            <a:rPr lang="es-MX" sz="2400" b="1" i="1">
                              <a:latin typeface="Cambria Math"/>
                            </a:rPr>
                            <m:t>𝒛</m:t>
                          </m:r>
                        </m:e>
                      </m:d>
                      <m:r>
                        <a:rPr lang="es-MX" sz="2400" b="1" i="1">
                          <a:latin typeface="Cambria Math"/>
                        </a:rPr>
                        <m:t>=(</m:t>
                      </m:r>
                      <m:r>
                        <a:rPr lang="es-MX" sz="2400" b="1" i="1">
                          <a:latin typeface="Cambria Math"/>
                        </a:rPr>
                        <m:t>𝒚</m:t>
                      </m:r>
                      <m:r>
                        <a:rPr lang="es-MX" sz="2400" b="1" i="1">
                          <a:latin typeface="Cambria Math"/>
                        </a:rPr>
                        <m:t>+</m:t>
                      </m:r>
                      <m:r>
                        <a:rPr lang="es-MX" sz="2400" b="1" i="1">
                          <a:latin typeface="Cambria Math"/>
                        </a:rPr>
                        <m:t>𝒛</m:t>
                      </m:r>
                      <m:r>
                        <a:rPr lang="es-MX" sz="2400" b="1" i="1">
                          <a:latin typeface="Cambria Math"/>
                        </a:rPr>
                        <m:t>,</m:t>
                      </m:r>
                      <m:r>
                        <a:rPr lang="es-MX" sz="2400" b="1" i="1">
                          <a:latin typeface="Cambria Math"/>
                        </a:rPr>
                        <m:t>𝒚</m:t>
                      </m:r>
                      <m:r>
                        <a:rPr lang="es-MX" sz="2400" b="1" i="1">
                          <a:latin typeface="Cambria Math"/>
                        </a:rPr>
                        <m:t>,</m:t>
                      </m:r>
                      <m:r>
                        <a:rPr lang="es-MX" sz="2400" b="1" i="1">
                          <a:latin typeface="Cambria Math"/>
                        </a:rPr>
                        <m:t>𝒛</m:t>
                      </m:r>
                      <m:r>
                        <a:rPr lang="es-MX" sz="2400" b="1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3687415"/>
                <a:ext cx="3773790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Rectángulo"/>
          <p:cNvSpPr/>
          <p:nvPr/>
        </p:nvSpPr>
        <p:spPr>
          <a:xfrm>
            <a:off x="474221" y="4623519"/>
            <a:ext cx="8058219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 smtClean="0"/>
              <a:t>Estos vectores se pueden expresar de la siguiente forma</a:t>
            </a:r>
            <a:r>
              <a:rPr lang="es-MX" dirty="0" smtClean="0"/>
              <a:t>: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Rectángulo"/>
              <p:cNvSpPr/>
              <p:nvPr/>
            </p:nvSpPr>
            <p:spPr>
              <a:xfrm>
                <a:off x="539551" y="5487615"/>
                <a:ext cx="7920881" cy="46166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MX" sz="24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sz="2400" b="1" i="1">
                              <a:latin typeface="Cambria Math"/>
                            </a:rPr>
                            <m:t>𝒚</m:t>
                          </m:r>
                          <m:r>
                            <a:rPr lang="es-MX" sz="2400" b="1" i="1">
                              <a:latin typeface="Cambria Math"/>
                            </a:rPr>
                            <m:t>+</m:t>
                          </m:r>
                          <m:r>
                            <a:rPr lang="es-MX" sz="2400" b="1" i="1">
                              <a:latin typeface="Cambria Math"/>
                            </a:rPr>
                            <m:t>𝒛</m:t>
                          </m:r>
                          <m:r>
                            <a:rPr lang="es-MX" sz="2400" b="1" i="1">
                              <a:latin typeface="Cambria Math"/>
                            </a:rPr>
                            <m:t>,</m:t>
                          </m:r>
                          <m:r>
                            <a:rPr lang="es-MX" sz="2400" b="1" i="1">
                              <a:latin typeface="Cambria Math"/>
                            </a:rPr>
                            <m:t>𝒚</m:t>
                          </m:r>
                          <m:r>
                            <a:rPr lang="es-MX" sz="2400" b="1" i="1">
                              <a:latin typeface="Cambria Math"/>
                            </a:rPr>
                            <m:t>,</m:t>
                          </m:r>
                          <m:r>
                            <a:rPr lang="es-MX" sz="2400" b="1" i="1">
                              <a:latin typeface="Cambria Math"/>
                            </a:rPr>
                            <m:t>𝒛</m:t>
                          </m:r>
                        </m:e>
                      </m:d>
                      <m:r>
                        <a:rPr lang="es-MX" sz="2400" b="1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s-MX" sz="24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sz="2400" b="1" i="1">
                              <a:latin typeface="Cambria Math"/>
                            </a:rPr>
                            <m:t>𝒚</m:t>
                          </m:r>
                          <m:r>
                            <a:rPr lang="es-MX" sz="2400" b="1" i="1">
                              <a:latin typeface="Cambria Math"/>
                            </a:rPr>
                            <m:t>,</m:t>
                          </m:r>
                          <m:r>
                            <a:rPr lang="es-MX" sz="2400" b="1" i="1">
                              <a:latin typeface="Cambria Math"/>
                            </a:rPr>
                            <m:t>𝒚</m:t>
                          </m:r>
                          <m:r>
                            <a:rPr lang="es-MX" sz="2400" b="1" i="1">
                              <a:latin typeface="Cambria Math"/>
                            </a:rPr>
                            <m:t>,</m:t>
                          </m:r>
                          <m:r>
                            <a:rPr lang="es-MX" sz="2400" b="1" i="1">
                              <a:latin typeface="Cambria Math"/>
                            </a:rPr>
                            <m:t>𝟎</m:t>
                          </m:r>
                        </m:e>
                      </m:d>
                      <m:r>
                        <a:rPr lang="es-MX" sz="2400" b="1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s-MX" sz="24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sz="2400" b="1" i="1">
                              <a:latin typeface="Cambria Math"/>
                            </a:rPr>
                            <m:t>𝒛</m:t>
                          </m:r>
                          <m:r>
                            <a:rPr lang="es-MX" sz="2400" b="1" i="1">
                              <a:latin typeface="Cambria Math"/>
                            </a:rPr>
                            <m:t>,</m:t>
                          </m:r>
                          <m:r>
                            <a:rPr lang="es-MX" sz="2400" b="1" i="1">
                              <a:latin typeface="Cambria Math"/>
                            </a:rPr>
                            <m:t>𝟎</m:t>
                          </m:r>
                          <m:r>
                            <a:rPr lang="es-MX" sz="2400" b="1" i="1">
                              <a:latin typeface="Cambria Math"/>
                            </a:rPr>
                            <m:t>,</m:t>
                          </m:r>
                          <m:r>
                            <a:rPr lang="es-MX" sz="2400" b="1" i="1">
                              <a:latin typeface="Cambria Math"/>
                            </a:rPr>
                            <m:t>𝒛</m:t>
                          </m:r>
                        </m:e>
                      </m:d>
                      <m:r>
                        <a:rPr lang="es-MX" sz="2400" b="1" i="1">
                          <a:latin typeface="Cambria Math"/>
                        </a:rPr>
                        <m:t>=</m:t>
                      </m:r>
                      <m:r>
                        <a:rPr lang="es-MX" sz="2400" b="1" i="1">
                          <a:latin typeface="Cambria Math"/>
                        </a:rPr>
                        <m:t>𝒚</m:t>
                      </m:r>
                      <m:d>
                        <m:dPr>
                          <m:ctrlPr>
                            <a:rPr lang="es-MX" sz="24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sz="2400" b="1" i="1">
                              <a:latin typeface="Cambria Math"/>
                            </a:rPr>
                            <m:t>𝟏</m:t>
                          </m:r>
                          <m:r>
                            <a:rPr lang="es-MX" sz="2400" b="1" i="1">
                              <a:latin typeface="Cambria Math"/>
                            </a:rPr>
                            <m:t>,</m:t>
                          </m:r>
                          <m:r>
                            <a:rPr lang="es-MX" sz="2400" b="1" i="1">
                              <a:latin typeface="Cambria Math"/>
                            </a:rPr>
                            <m:t>𝟏</m:t>
                          </m:r>
                          <m:r>
                            <a:rPr lang="es-MX" sz="2400" b="1" i="1">
                              <a:latin typeface="Cambria Math"/>
                            </a:rPr>
                            <m:t>,</m:t>
                          </m:r>
                          <m:r>
                            <a:rPr lang="es-MX" sz="2400" b="1" i="1">
                              <a:latin typeface="Cambria Math"/>
                            </a:rPr>
                            <m:t>𝟎</m:t>
                          </m:r>
                        </m:e>
                      </m:d>
                      <m:r>
                        <a:rPr lang="es-MX" sz="2400" b="1" i="1">
                          <a:latin typeface="Cambria Math"/>
                        </a:rPr>
                        <m:t>+</m:t>
                      </m:r>
                      <m:r>
                        <a:rPr lang="es-MX" sz="2400" b="1" i="1">
                          <a:latin typeface="Cambria Math"/>
                        </a:rPr>
                        <m:t>𝒛</m:t>
                      </m:r>
                      <m:r>
                        <a:rPr lang="es-MX" sz="2400" b="1" i="1">
                          <a:latin typeface="Cambria Math"/>
                        </a:rPr>
                        <m:t>(</m:t>
                      </m:r>
                      <m:r>
                        <a:rPr lang="es-MX" sz="2400" b="1" i="1">
                          <a:latin typeface="Cambria Math"/>
                        </a:rPr>
                        <m:t>𝟏</m:t>
                      </m:r>
                      <m:r>
                        <a:rPr lang="es-MX" sz="2400" b="1" i="1">
                          <a:latin typeface="Cambria Math"/>
                        </a:rPr>
                        <m:t>,</m:t>
                      </m:r>
                      <m:r>
                        <a:rPr lang="es-MX" sz="2400" b="1" i="1">
                          <a:latin typeface="Cambria Math"/>
                        </a:rPr>
                        <m:t>𝟎</m:t>
                      </m:r>
                      <m:r>
                        <a:rPr lang="es-MX" sz="2400" b="1" i="1">
                          <a:latin typeface="Cambria Math"/>
                        </a:rPr>
                        <m:t>,</m:t>
                      </m:r>
                      <m:r>
                        <a:rPr lang="es-MX" sz="2400" b="1" i="1">
                          <a:latin typeface="Cambria Math"/>
                        </a:rPr>
                        <m:t>𝟏</m:t>
                      </m:r>
                      <m:r>
                        <a:rPr lang="es-MX" sz="2400" b="1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1" y="5487615"/>
                <a:ext cx="7920881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000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792088"/>
          </a:xfrm>
          <a:noFill/>
          <a:ln/>
        </p:spPr>
        <p:txBody>
          <a:bodyPr>
            <a:normAutofit/>
          </a:bodyPr>
          <a:lstStyle/>
          <a:p>
            <a:pPr marL="0" algn="ctr"/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  <p:graphicFrame>
        <p:nvGraphicFramePr>
          <p:cNvPr id="125957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2900013"/>
              </p:ext>
            </p:extLst>
          </p:nvPr>
        </p:nvGraphicFramePr>
        <p:xfrm>
          <a:off x="973138" y="1125538"/>
          <a:ext cx="7231062" cy="512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" name="Imagen de mapa de bits" r:id="rId4" imgW="7838095" imgH="5552381" progId="PBrush">
                  <p:embed/>
                </p:oleObj>
              </mc:Choice>
              <mc:Fallback>
                <p:oleObj name="Imagen de mapa de bits" r:id="rId4" imgW="7838095" imgH="5552381" progId="PBrush">
                  <p:embed/>
                  <p:pic>
                    <p:nvPicPr>
                      <p:cNvPr id="0" name="Picture 12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1125538"/>
                        <a:ext cx="7231062" cy="5122862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508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dirty="0"/>
              <a:t>EJEMPLO DE CÁLCULO DE BASE Y DIMENSIÓN</a:t>
            </a:r>
            <a:endParaRPr lang="es-MX" sz="3600" dirty="0"/>
          </a:p>
        </p:txBody>
      </p:sp>
      <p:sp>
        <p:nvSpPr>
          <p:cNvPr id="4" name="3 Rectángulo"/>
          <p:cNvSpPr/>
          <p:nvPr/>
        </p:nvSpPr>
        <p:spPr>
          <a:xfrm>
            <a:off x="323528" y="1988840"/>
            <a:ext cx="7992889" cy="83099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 smtClean="0"/>
              <a:t>Todas las combinaciones lineales de los vectores (1,1,0) y (1,0,1)  generan todos los vectores de </a:t>
            </a:r>
            <a:r>
              <a:rPr lang="es-MX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</a:t>
            </a:r>
            <a:r>
              <a:rPr lang="es-MX" sz="2400" b="1" dirty="0" smtClean="0"/>
              <a:t>, es decir:</a:t>
            </a:r>
            <a:endParaRPr lang="es-MX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043608" y="3174067"/>
            <a:ext cx="6552728" cy="156966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 smtClean="0"/>
              <a:t>Los vectores </a:t>
            </a:r>
            <a:r>
              <a:rPr lang="es-MX" sz="2400" dirty="0"/>
              <a:t>(1,1,0) y (1,0,1)</a:t>
            </a:r>
            <a:r>
              <a:rPr lang="es-MX" sz="2400" dirty="0" smtClean="0"/>
              <a:t> son una base del </a:t>
            </a:r>
            <a:r>
              <a:rPr lang="es-MX" sz="2400" dirty="0" err="1" smtClean="0"/>
              <a:t>Subespacio</a:t>
            </a:r>
            <a:r>
              <a:rPr lang="es-MX" sz="2400" dirty="0" smtClean="0"/>
              <a:t> Vectorial </a:t>
            </a:r>
            <a:r>
              <a:rPr lang="es-MX" sz="2400" b="1" dirty="0" smtClean="0">
                <a:solidFill>
                  <a:srgbClr val="FFC000"/>
                </a:solidFill>
              </a:rPr>
              <a:t>S</a:t>
            </a:r>
            <a:r>
              <a:rPr lang="es-MX" sz="2400" b="1" dirty="0" smtClean="0"/>
              <a:t>, pues estos vectores son linealmente independientes y generan a todo </a:t>
            </a:r>
            <a:r>
              <a:rPr lang="es-MX" sz="2400" b="1" dirty="0" smtClean="0">
                <a:solidFill>
                  <a:srgbClr val="FFC000"/>
                </a:solidFill>
              </a:rPr>
              <a:t>S</a:t>
            </a:r>
            <a:r>
              <a:rPr lang="es-MX" sz="2400" b="1" dirty="0" smtClean="0"/>
              <a:t>.</a:t>
            </a:r>
            <a:endParaRPr lang="es-MX" sz="2400" b="1" dirty="0">
              <a:solidFill>
                <a:srgbClr val="FFC0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23528" y="5127575"/>
            <a:ext cx="7992889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 smtClean="0"/>
              <a:t>Dado que con solo estos estos dos vectores se genera a todo el </a:t>
            </a:r>
            <a:r>
              <a:rPr lang="es-MX" sz="2400" dirty="0" err="1" smtClean="0"/>
              <a:t>subespacio</a:t>
            </a:r>
            <a:r>
              <a:rPr lang="es-MX" sz="2400" dirty="0" smtClean="0"/>
              <a:t> vectorial </a:t>
            </a:r>
            <a:r>
              <a:rPr lang="es-MX" sz="2400" dirty="0" smtClean="0">
                <a:solidFill>
                  <a:srgbClr val="FFC000"/>
                </a:solidFill>
              </a:rPr>
              <a:t>S</a:t>
            </a:r>
            <a:r>
              <a:rPr lang="es-MX" sz="2400" dirty="0" smtClean="0"/>
              <a:t> se tiene que la dimensión de este </a:t>
            </a:r>
            <a:r>
              <a:rPr lang="es-MX" sz="2400" dirty="0" err="1" smtClean="0"/>
              <a:t>subespacio</a:t>
            </a:r>
            <a:r>
              <a:rPr lang="es-MX" sz="2400" dirty="0" smtClean="0"/>
              <a:t> es dos, es decir: </a:t>
            </a:r>
            <a:r>
              <a:rPr lang="es-MX" sz="2400" dirty="0" err="1" smtClean="0"/>
              <a:t>dim</a:t>
            </a:r>
            <a:r>
              <a:rPr lang="es-MX" sz="2400" dirty="0" smtClean="0"/>
              <a:t>(S)=2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41421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FFC000"/>
                </a:solidFill>
              </a:rPr>
              <a:t>BIBLIOGRAFÍA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71086" y="1556792"/>
            <a:ext cx="7861354" cy="4247317"/>
          </a:xfrm>
          <a:prstGeom prst="rect">
            <a:avLst/>
          </a:prstGeom>
          <a:solidFill>
            <a:schemeClr val="bg2">
              <a:lumMod val="50000"/>
            </a:schemeClr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b="1" dirty="0"/>
              <a:t>S. </a:t>
            </a:r>
            <a:r>
              <a:rPr lang="es-MX" sz="2400" b="1" dirty="0" err="1"/>
              <a:t>Lange</a:t>
            </a:r>
            <a:r>
              <a:rPr lang="es-MX" sz="2400" b="1" dirty="0"/>
              <a:t>, </a:t>
            </a:r>
            <a:r>
              <a:rPr lang="es-MX" sz="2400" b="1" dirty="0" smtClean="0"/>
              <a:t>(1991) Cálculo </a:t>
            </a:r>
            <a:r>
              <a:rPr lang="es-MX" sz="2400" b="1" dirty="0"/>
              <a:t>Vectorial</a:t>
            </a:r>
            <a:r>
              <a:rPr lang="es-MX" sz="2400" b="1" i="1" dirty="0" smtClean="0"/>
              <a:t>, Fondo </a:t>
            </a:r>
            <a:r>
              <a:rPr lang="es-MX" sz="2400" b="1" i="1" dirty="0"/>
              <a:t>Educativo </a:t>
            </a:r>
            <a:r>
              <a:rPr lang="es-MX" sz="2400" b="1" i="1" dirty="0" smtClean="0"/>
              <a:t>Interamericano</a:t>
            </a:r>
            <a:endParaRPr lang="es-MX" sz="2400" b="1" dirty="0"/>
          </a:p>
          <a:p>
            <a:pPr>
              <a:lnSpc>
                <a:spcPct val="150000"/>
              </a:lnSpc>
            </a:pPr>
            <a:endParaRPr lang="es-MX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b="1" dirty="0" smtClean="0"/>
              <a:t>J</a:t>
            </a:r>
            <a:r>
              <a:rPr lang="es-MX" sz="2400" b="1" dirty="0"/>
              <a:t>. </a:t>
            </a:r>
            <a:r>
              <a:rPr lang="es-MX" sz="2400" b="1" dirty="0" err="1"/>
              <a:t>Marsden</a:t>
            </a:r>
            <a:r>
              <a:rPr lang="es-MX" sz="2400" b="1" dirty="0"/>
              <a:t> y A. Tromba, </a:t>
            </a:r>
            <a:r>
              <a:rPr lang="es-MX" sz="2400" b="1" dirty="0" smtClean="0"/>
              <a:t>(1981) Cálculo </a:t>
            </a:r>
            <a:r>
              <a:rPr lang="es-MX" sz="2400" b="1" dirty="0"/>
              <a:t>Vectorial, </a:t>
            </a:r>
            <a:r>
              <a:rPr lang="es-MX" sz="2400" b="1" i="1" dirty="0"/>
              <a:t>Fondo Educativo </a:t>
            </a:r>
            <a:r>
              <a:rPr lang="es-MX" sz="2400" b="1" i="1" dirty="0" smtClean="0"/>
              <a:t>Interamericano</a:t>
            </a:r>
            <a:endParaRPr lang="es-MX" sz="2400" b="1" dirty="0" smtClean="0"/>
          </a:p>
          <a:p>
            <a:pPr>
              <a:lnSpc>
                <a:spcPct val="150000"/>
              </a:lnSpc>
            </a:pPr>
            <a:endParaRPr lang="es-MX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b="1" dirty="0" smtClean="0"/>
              <a:t>R</a:t>
            </a:r>
            <a:r>
              <a:rPr lang="es-MX" sz="2400" b="1" dirty="0"/>
              <a:t>. </a:t>
            </a:r>
            <a:r>
              <a:rPr lang="es-MX" sz="2400" b="1" dirty="0" err="1"/>
              <a:t>Courant</a:t>
            </a:r>
            <a:r>
              <a:rPr lang="es-MX" sz="2400" b="1" dirty="0"/>
              <a:t> y F. John, Introducción al Cálculo y al Análisis Matemático, 2da. Ed. </a:t>
            </a:r>
            <a:r>
              <a:rPr lang="es-MX" sz="2400" b="1" i="1" dirty="0" err="1"/>
              <a:t>Limusa</a:t>
            </a:r>
            <a:r>
              <a:rPr lang="es-MX" sz="2400" b="1" dirty="0"/>
              <a:t>, </a:t>
            </a:r>
            <a:r>
              <a:rPr lang="es-MX" sz="2400" b="1" dirty="0" smtClean="0"/>
              <a:t>México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414903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rgbClr val="FFC000"/>
                </a:solidFill>
              </a:rPr>
              <a:t>BIBLIOGRAFÍA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467544" y="2172920"/>
            <a:ext cx="7992888" cy="3139321"/>
          </a:xfrm>
          <a:prstGeom prst="rect">
            <a:avLst/>
          </a:prstGeom>
          <a:solidFill>
            <a:schemeClr val="bg2">
              <a:lumMod val="50000"/>
            </a:schemeClr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b="1" dirty="0"/>
              <a:t>T.M. </a:t>
            </a:r>
            <a:r>
              <a:rPr lang="pt-BR" sz="2400" b="1" dirty="0" err="1"/>
              <a:t>Apostol</a:t>
            </a:r>
            <a:r>
              <a:rPr lang="pt-BR" sz="2400" b="1" dirty="0"/>
              <a:t>, </a:t>
            </a:r>
            <a:r>
              <a:rPr lang="pt-BR" sz="2400" b="1" dirty="0" err="1"/>
              <a:t>Calculus</a:t>
            </a:r>
            <a:r>
              <a:rPr lang="pt-BR" sz="2400" b="1" dirty="0"/>
              <a:t>, </a:t>
            </a:r>
            <a:r>
              <a:rPr lang="pt-BR" sz="2400" b="1" dirty="0" err="1"/>
              <a:t>Volumen</a:t>
            </a:r>
            <a:r>
              <a:rPr lang="pt-BR" sz="2400" b="1" dirty="0"/>
              <a:t> 2 , 2da ed</a:t>
            </a:r>
            <a:r>
              <a:rPr lang="pt-BR" sz="2400" b="1" i="1" dirty="0"/>
              <a:t>. </a:t>
            </a:r>
            <a:r>
              <a:rPr lang="pt-BR" sz="2400" b="1" i="1" dirty="0" err="1" smtClean="0"/>
              <a:t>Reverté</a:t>
            </a:r>
            <a:endParaRPr lang="pt-BR" sz="2400" b="1" i="1" dirty="0" smtClean="0"/>
          </a:p>
          <a:p>
            <a:pPr>
              <a:lnSpc>
                <a:spcPct val="150000"/>
              </a:lnSpc>
            </a:pPr>
            <a:endParaRPr lang="pt-BR" b="1" i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b="1" dirty="0"/>
              <a:t>W. Flux, Cálculo Avanzado, </a:t>
            </a:r>
            <a:r>
              <a:rPr lang="es-MX" sz="2400" b="1" dirty="0" err="1"/>
              <a:t>Limusa</a:t>
            </a:r>
            <a:endParaRPr lang="es-MX" sz="2400" b="1" dirty="0"/>
          </a:p>
          <a:p>
            <a:pPr>
              <a:lnSpc>
                <a:spcPct val="150000"/>
              </a:lnSpc>
            </a:pPr>
            <a:endParaRPr lang="es-MX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b="1" dirty="0" smtClean="0"/>
              <a:t>N.B</a:t>
            </a:r>
            <a:r>
              <a:rPr lang="es-MX" sz="2400" b="1" dirty="0"/>
              <a:t>. </a:t>
            </a:r>
            <a:r>
              <a:rPr lang="es-MX" sz="2400" b="1" dirty="0" err="1"/>
              <a:t>Hasser</a:t>
            </a:r>
            <a:r>
              <a:rPr lang="es-MX" sz="2400" b="1" dirty="0"/>
              <a:t>, J. P. </a:t>
            </a:r>
            <a:r>
              <a:rPr lang="es-MX" sz="2400" b="1" dirty="0" err="1"/>
              <a:t>LaSalle</a:t>
            </a:r>
            <a:r>
              <a:rPr lang="es-MX" sz="2400" b="1" dirty="0"/>
              <a:t>, J. A. Sullivan, </a:t>
            </a:r>
            <a:r>
              <a:rPr lang="es-MX" sz="2400" b="1" dirty="0" smtClean="0"/>
              <a:t>Análisis </a:t>
            </a:r>
            <a:r>
              <a:rPr lang="es-MX" sz="2400" b="1" dirty="0"/>
              <a:t>Matemático, Trillas</a:t>
            </a:r>
            <a:r>
              <a:rPr lang="es-MX" sz="2400" b="1" dirty="0" smtClean="0"/>
              <a:t>.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0683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rgbClr val="FFC000"/>
                </a:solidFill>
              </a:rPr>
              <a:t>BIBLIOGRAFÍA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611560" y="1700808"/>
            <a:ext cx="7861354" cy="4247317"/>
          </a:xfrm>
          <a:prstGeom prst="rect">
            <a:avLst/>
          </a:prstGeom>
          <a:solidFill>
            <a:schemeClr val="bg2">
              <a:lumMod val="50000"/>
            </a:schemeClr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V.I. Smirnov, (1964) A Course of </a:t>
            </a:r>
            <a:r>
              <a:rPr lang="en-US" sz="2400" b="1" dirty="0" err="1"/>
              <a:t>highes</a:t>
            </a:r>
            <a:r>
              <a:rPr lang="en-US" sz="2400" b="1" dirty="0"/>
              <a:t> mathematics, vols. I al V, </a:t>
            </a:r>
            <a:r>
              <a:rPr lang="en-US" sz="2400" b="1" i="1" dirty="0" err="1"/>
              <a:t>Pergamon</a:t>
            </a:r>
            <a:r>
              <a:rPr lang="en-US" sz="2400" b="1" i="1" dirty="0"/>
              <a:t> Press</a:t>
            </a:r>
            <a:r>
              <a:rPr lang="en-US" sz="2400" b="1" dirty="0"/>
              <a:t>, N.Y. </a:t>
            </a:r>
            <a:endParaRPr lang="en-US" sz="2400" b="1" dirty="0" smtClean="0"/>
          </a:p>
          <a:p>
            <a:pPr>
              <a:lnSpc>
                <a:spcPct val="150000"/>
              </a:lnSpc>
            </a:pPr>
            <a:endParaRPr lang="en-US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B. </a:t>
            </a:r>
            <a:r>
              <a:rPr lang="en-US" sz="2400" b="1" dirty="0" err="1"/>
              <a:t>Demideovich</a:t>
            </a:r>
            <a:r>
              <a:rPr lang="en-US" sz="2400" b="1" dirty="0"/>
              <a:t>,  (1975) Problems in mathematical analysis, </a:t>
            </a:r>
            <a:r>
              <a:rPr lang="en-US" sz="2400" b="1" i="1" dirty="0" err="1"/>
              <a:t>Beekman</a:t>
            </a:r>
            <a:r>
              <a:rPr lang="en-US" sz="2400" b="1" i="1" dirty="0"/>
              <a:t> Pub</a:t>
            </a:r>
            <a:r>
              <a:rPr lang="en-US" sz="2400" b="1" dirty="0" smtClean="0"/>
              <a:t>.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b="1" dirty="0"/>
              <a:t>B. </a:t>
            </a:r>
            <a:r>
              <a:rPr lang="es-MX" sz="2400" b="1" dirty="0" err="1"/>
              <a:t>Demidovich</a:t>
            </a:r>
            <a:r>
              <a:rPr lang="es-MX" sz="2400" b="1" dirty="0"/>
              <a:t>,  (1991)</a:t>
            </a:r>
            <a:r>
              <a:rPr lang="es-ES" sz="24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MX" sz="2400" b="1" dirty="0"/>
              <a:t>Problemas y ejercicios de análisis matemático, Paraninfo</a:t>
            </a:r>
            <a:endParaRPr lang="es-ES" sz="24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14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4704"/>
            <a:ext cx="3826768" cy="1399032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0097" name="Group 4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69744703"/>
              </p:ext>
            </p:extLst>
          </p:nvPr>
        </p:nvGraphicFramePr>
        <p:xfrm>
          <a:off x="251520" y="2669003"/>
          <a:ext cx="4183385" cy="3136261"/>
        </p:xfrm>
        <a:graphic>
          <a:graphicData uri="http://schemas.openxmlformats.org/drawingml/2006/table">
            <a:tbl>
              <a:tblPr/>
              <a:tblGrid>
                <a:gridCol w="1152128"/>
                <a:gridCol w="3031257"/>
              </a:tblGrid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4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CARÁTULA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SECUENCIA DIDÁCTICA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MAPA CURRICULAR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MAPA CURRICULAR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(continuación)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0098" name="Group 5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15313671"/>
              </p:ext>
            </p:extLst>
          </p:nvPr>
        </p:nvGraphicFramePr>
        <p:xfrm>
          <a:off x="4781872" y="1322432"/>
          <a:ext cx="4038600" cy="4535424"/>
        </p:xfrm>
        <a:graphic>
          <a:graphicData uri="http://schemas.openxmlformats.org/drawingml/2006/table">
            <a:tbl>
              <a:tblPr/>
              <a:tblGrid>
                <a:gridCol w="1158280"/>
                <a:gridCol w="2880320"/>
              </a:tblGrid>
              <a:tr h="614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6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16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1510"/>
            <a:ext cx="3826768" cy="1001266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rgbClr val="FFC000"/>
                </a:solidFill>
              </a:rPr>
              <a:t>INDICE DE CONTENIDO</a:t>
            </a:r>
          </a:p>
        </p:txBody>
      </p:sp>
      <p:graphicFrame>
        <p:nvGraphicFramePr>
          <p:cNvPr id="131101" name="Group 2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26629225"/>
              </p:ext>
            </p:extLst>
          </p:nvPr>
        </p:nvGraphicFramePr>
        <p:xfrm>
          <a:off x="4644008" y="692696"/>
          <a:ext cx="4320480" cy="5678424"/>
        </p:xfrm>
        <a:graphic>
          <a:graphicData uri="http://schemas.openxmlformats.org/drawingml/2006/table">
            <a:tbl>
              <a:tblPr/>
              <a:tblGrid>
                <a:gridCol w="936104"/>
                <a:gridCol w="3384376"/>
              </a:tblGrid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ES" sz="1800" b="1" dirty="0" smtClean="0">
                          <a:solidFill>
                            <a:srgbClr val="FFC000"/>
                          </a:solidFill>
                        </a:rPr>
                        <a:t>DEFINICIÓN DE COMBINACIÓN LINEAL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DEFINICIÓN DE VECTORES LINEALMENTE DEPENDIENTES</a:t>
                      </a:r>
                      <a:endParaRPr lang="es-MX" sz="1800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DEFINICIÓN DE</a:t>
                      </a:r>
                      <a:r>
                        <a:rPr lang="es-ES" sz="1800" b="1" baseline="0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ES" sz="18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VECTORES LINEALMENTE INDEPENDIENTES</a:t>
                      </a:r>
                      <a:endParaRPr lang="es-MX" sz="1800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DEFINICIÓN DE ESPACIO VECTORIAL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ESTRUCTURA DE ESPACIO VECTORIAL  V SOBRE EL CUERPO DE LOS REALES  R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OCHO PROPIEDADES FUNDAMENTALES DE TODO ESPACIO VECTORIAL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1129" name="Group 5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73449480"/>
              </p:ext>
            </p:extLst>
          </p:nvPr>
        </p:nvGraphicFramePr>
        <p:xfrm>
          <a:off x="251520" y="1556792"/>
          <a:ext cx="4182616" cy="4212684"/>
        </p:xfrm>
        <a:graphic>
          <a:graphicData uri="http://schemas.openxmlformats.org/drawingml/2006/table">
            <a:tbl>
              <a:tblPr/>
              <a:tblGrid>
                <a:gridCol w="936104"/>
                <a:gridCol w="3246512"/>
              </a:tblGrid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 EXPLICATIVO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OBJETIVO DEL CURSO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DEFINICIÓN DE CUERPO NUMÉRICO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MX" b="1" dirty="0" smtClean="0">
                          <a:solidFill>
                            <a:srgbClr val="FFC000"/>
                          </a:solidFill>
                        </a:rPr>
                        <a:t>DEFINICIÓN DE SUMA DE VECTORES Y</a:t>
                      </a:r>
                      <a:br>
                        <a:rPr lang="es-MX" b="1" dirty="0" smtClean="0">
                          <a:solidFill>
                            <a:srgbClr val="FFC000"/>
                          </a:solidFill>
                        </a:rPr>
                      </a:br>
                      <a:r>
                        <a:rPr lang="es-MX" b="1" dirty="0" smtClean="0">
                          <a:solidFill>
                            <a:srgbClr val="FFC000"/>
                          </a:solidFill>
                        </a:rPr>
                        <a:t>PRODUCTO DE ESCALAR POR VECTOR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969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4330824" cy="720080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</a:rPr>
              <a:t>INDICE DE </a:t>
            </a:r>
            <a:r>
              <a:rPr lang="es-MX" sz="3200" b="1" dirty="0">
                <a:solidFill>
                  <a:srgbClr val="FFC000"/>
                </a:solidFill>
              </a:rPr>
              <a:t>CONTENIDO</a:t>
            </a:r>
          </a:p>
        </p:txBody>
      </p:sp>
      <p:graphicFrame>
        <p:nvGraphicFramePr>
          <p:cNvPr id="132125" name="Group 2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07751493"/>
              </p:ext>
            </p:extLst>
          </p:nvPr>
        </p:nvGraphicFramePr>
        <p:xfrm>
          <a:off x="4716016" y="1557872"/>
          <a:ext cx="3888680" cy="4535424"/>
        </p:xfrm>
        <a:graphic>
          <a:graphicData uri="http://schemas.openxmlformats.org/drawingml/2006/table">
            <a:tbl>
              <a:tblPr/>
              <a:tblGrid>
                <a:gridCol w="1045541"/>
                <a:gridCol w="2843139"/>
              </a:tblGrid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ES_tradnl" sz="1800" b="1" kern="120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0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</a:t>
                      </a:r>
                      <a:endParaRPr lang="es-AR" altLang="es-MX" sz="1800" b="1" dirty="0" smtClean="0">
                        <a:solidFill>
                          <a:srgbClr val="FFC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63" algn="l"/>
                      <a:r>
                        <a:rPr lang="es-ES_tradnl" sz="1800" b="1" kern="120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</a:t>
                      </a:r>
                      <a:endParaRPr lang="es-ES" altLang="es-MX" sz="1800" b="1" dirty="0" smtClean="0">
                        <a:solidFill>
                          <a:srgbClr val="FFC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</a:t>
                      </a:r>
                      <a:endParaRPr kumimoji="0" lang="es-ES" sz="1800" b="1" kern="120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ES_tradnl" sz="1800" b="1" kern="120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</a:t>
                      </a:r>
                      <a:endParaRPr kumimoji="0" lang="es-MX" sz="1800" kern="120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lang="es-ES_tradnl" sz="1800" b="1" kern="1200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</a:t>
                      </a:r>
                      <a:endParaRPr lang="es-AR" altLang="es-MX" sz="1800" b="1" dirty="0" smtClean="0">
                        <a:solidFill>
                          <a:srgbClr val="FFC000"/>
                        </a:solidFill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2151" name="Group 5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65429418"/>
              </p:ext>
            </p:extLst>
          </p:nvPr>
        </p:nvGraphicFramePr>
        <p:xfrm>
          <a:off x="467544" y="980728"/>
          <a:ext cx="3744416" cy="5742432"/>
        </p:xfrm>
        <a:graphic>
          <a:graphicData uri="http://schemas.openxmlformats.org/drawingml/2006/table">
            <a:tbl>
              <a:tblPr/>
              <a:tblGrid>
                <a:gridCol w="936104"/>
                <a:gridCol w="2808312"/>
              </a:tblGrid>
              <a:tr h="648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OCHO PROPIEDADES FUNDAMENTALES DE TODO ESPACIO VECTORIAL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OCHO PROPIEDADES FUNDAMENTALES DE TODO ESPACIO VECTORIAL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OCHO PROPIEDADES FUNDAMENTALES DE TODO ESPACIO VECTORIAL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EJEMPLO DE ESPACIO VECTORIAL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8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9502"/>
            <a:ext cx="4258816" cy="1001266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</a:rPr>
              <a:t>INDICE DE </a:t>
            </a:r>
            <a:r>
              <a:rPr lang="es-MX" sz="3200" b="1" dirty="0">
                <a:solidFill>
                  <a:srgbClr val="FFC000"/>
                </a:solidFill>
              </a:rPr>
              <a:t>CONTENIDO</a:t>
            </a:r>
          </a:p>
        </p:txBody>
      </p:sp>
      <p:graphicFrame>
        <p:nvGraphicFramePr>
          <p:cNvPr id="132151" name="Group 5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4595863"/>
              </p:ext>
            </p:extLst>
          </p:nvPr>
        </p:nvGraphicFramePr>
        <p:xfrm>
          <a:off x="539552" y="1672299"/>
          <a:ext cx="3816350" cy="4886555"/>
        </p:xfrm>
        <a:graphic>
          <a:graphicData uri="http://schemas.openxmlformats.org/drawingml/2006/table">
            <a:tbl>
              <a:tblPr/>
              <a:tblGrid>
                <a:gridCol w="936625"/>
                <a:gridCol w="2879725"/>
              </a:tblGrid>
              <a:tr h="7854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EJEMPLO DE ESPACIO VECTORIAL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DEFINICIÓN DE SUBESPACIO VECTORIAL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DEFINICIÓN DE BASE DE UN ESPACIO VECTORIAL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DEFINICIÓN DE DIMENSIÓN DE UN ESPACIO VECTORIAL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EJEMPLO DE CÁLCULO DE BASE Y DIMENSIÓN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5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77713080"/>
              </p:ext>
            </p:extLst>
          </p:nvPr>
        </p:nvGraphicFramePr>
        <p:xfrm>
          <a:off x="4644082" y="1700808"/>
          <a:ext cx="3816350" cy="3287561"/>
        </p:xfrm>
        <a:graphic>
          <a:graphicData uri="http://schemas.openxmlformats.org/drawingml/2006/table">
            <a:tbl>
              <a:tblPr/>
              <a:tblGrid>
                <a:gridCol w="936625"/>
                <a:gridCol w="2879725"/>
              </a:tblGrid>
              <a:tr h="7854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smtClean="0">
                          <a:solidFill>
                            <a:srgbClr val="FFC000"/>
                          </a:solidFill>
                        </a:rPr>
                        <a:t>EJEMPLO DE CÁLCULO DE BASE Y DIMENSIÓN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EJEMPLO DE CÁLCULO DE BASE Y DIMENSIÓN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kern="120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BIBLIOGRAFÍA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kern="1200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BIBLIOGRAFÍA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BIBLIOGRAFÍA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791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274320"/>
            <a:ext cx="7470648" cy="1143000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450943"/>
              </p:ext>
            </p:extLst>
          </p:nvPr>
        </p:nvGraphicFramePr>
        <p:xfrm>
          <a:off x="1187625" y="1844821"/>
          <a:ext cx="6768751" cy="43681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43"/>
                <a:gridCol w="5112608"/>
              </a:tblGrid>
              <a:tr h="5302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CARÁTULA INSTITUCIONAL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2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SECUENCIA DIDÁCTICA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3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3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LIC.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(1ra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3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LIC.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(</a:t>
                      </a:r>
                      <a:r>
                        <a:rPr lang="es-ES" sz="1600" b="1" dirty="0">
                          <a:effectLst/>
                        </a:rPr>
                        <a:t>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5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(1ra.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7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</a:t>
                      </a:r>
                      <a:r>
                        <a:rPr lang="es-ES" sz="1600" b="1" dirty="0" smtClean="0">
                          <a:effectLst/>
                        </a:rPr>
                        <a:t>3a. </a:t>
                      </a:r>
                      <a:r>
                        <a:rPr lang="es-ES" sz="1600" b="1" dirty="0">
                          <a:effectLst/>
                        </a:rPr>
                        <a:t>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8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ÍNDICE </a:t>
                      </a:r>
                      <a:r>
                        <a:rPr lang="es-ES" sz="1600" b="1" dirty="0" smtClean="0">
                          <a:effectLst/>
                        </a:rPr>
                        <a:t>(4a.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9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effectLst/>
                        </a:rPr>
                        <a:t>GUIÓN EXPLICATIVO (1ra. Parte)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GUIÓN EXPLICATIVO </a:t>
                      </a:r>
                      <a:r>
                        <a:rPr lang="es-ES" sz="1600" b="1" dirty="0" smtClean="0">
                          <a:effectLst/>
                        </a:rPr>
                        <a:t>(2da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768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3118</TotalTime>
  <Words>2216</Words>
  <Application>Microsoft Office PowerPoint</Application>
  <PresentationFormat>Presentación en pantalla (4:3)</PresentationFormat>
  <Paragraphs>414</Paragraphs>
  <Slides>43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5" baseType="lpstr">
      <vt:lpstr>Técnico</vt:lpstr>
      <vt:lpstr>Imagen de mapa de bits</vt:lpstr>
      <vt:lpstr>Presentación de PowerPoint</vt:lpstr>
      <vt:lpstr>SECUENCIA DIDÁCTICA</vt:lpstr>
      <vt:lpstr>MAPA CURRICULAR</vt:lpstr>
      <vt:lpstr>MAPA CURRICULAR</vt:lpstr>
      <vt:lpstr>INDICE DE CONTENIDO</vt:lpstr>
      <vt:lpstr>INDICE DE CONTENIDO</vt:lpstr>
      <vt:lpstr>INDICE DE CONTENIDO</vt:lpstr>
      <vt:lpstr>INDICE DE CONTENIDO</vt:lpstr>
      <vt:lpstr>GUIÓN EXPLICATIVO</vt:lpstr>
      <vt:lpstr>GUIÓN EXPLICATIVO</vt:lpstr>
      <vt:lpstr>GUIÓN EXPLICATIVO</vt:lpstr>
      <vt:lpstr>GUIÓN EXPLICATIVO</vt:lpstr>
      <vt:lpstr>GUIÓN EXPLICATIVO</vt:lpstr>
      <vt:lpstr>OBJETIVO DEL CURSO (obtenido del Plan Curricular vigente de la Licenciatura de Físico)</vt:lpstr>
      <vt:lpstr>DEFINICIÓN DE CUERPO NUMÉRICO</vt:lpstr>
      <vt:lpstr>DEFINICIÓN DE SUMA DE VECTORES Y PRODUCTO DE ESCALAR POR VECTOR</vt:lpstr>
      <vt:lpstr>DEFINICIÓN DE COMBINACIÓN LINEAL</vt:lpstr>
      <vt:lpstr>DEFINICIÓN DE VECTORES LINEALMENTE DEPENDIENTES</vt:lpstr>
      <vt:lpstr>DEFINICIÓN DE VECTORES LINEALMENTE INDEPENDIENTES</vt:lpstr>
      <vt:lpstr>DEFINICIÓN DE ESPACIO VECTORIAL</vt:lpstr>
      <vt:lpstr>ESTRUCTURA DE ESPACIO VECTORIAL  V SOBRE EL CUERPO DE LOS REALES  R</vt:lpstr>
      <vt:lpstr>OCHO PROPIEDADES FUNDAMENTALES DE TODO ESPACIO VECTORIAL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DEFINICIÓN DE BASE  DE UN ESPACIO VECTORIAL</vt:lpstr>
      <vt:lpstr>DEFINICIÓN DE DIMENSIÓN DE UN ESPACIO VECTORIAL</vt:lpstr>
      <vt:lpstr>EJEMPLO DE CÁLCULO DE BASE Y DIMENSIÓN</vt:lpstr>
      <vt:lpstr>EJEMPLO DE CÁLCULO DE BASE Y DIMENSIÓN</vt:lpstr>
      <vt:lpstr>EJEMPLO DE CÁLCULO DE BASE Y DIMENSIÓN</vt:lpstr>
      <vt:lpstr>BIBLIOGRAFÍA</vt:lpstr>
      <vt:lpstr>BIBLIOGRAFÍA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Aplicaciones del Cálculo Vectorial</dc:title>
  <dc:creator>a</dc:creator>
  <cp:lastModifiedBy>a</cp:lastModifiedBy>
  <cp:revision>388</cp:revision>
  <dcterms:created xsi:type="dcterms:W3CDTF">2014-03-17T02:49:12Z</dcterms:created>
  <dcterms:modified xsi:type="dcterms:W3CDTF">2015-08-23T21:27:38Z</dcterms:modified>
</cp:coreProperties>
</file>