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00" r:id="rId4"/>
    <p:sldId id="266" r:id="rId5"/>
    <p:sldId id="258" r:id="rId6"/>
    <p:sldId id="267" r:id="rId7"/>
    <p:sldId id="261" r:id="rId8"/>
    <p:sldId id="302" r:id="rId9"/>
    <p:sldId id="303" r:id="rId10"/>
    <p:sldId id="262" r:id="rId11"/>
    <p:sldId id="263" r:id="rId12"/>
    <p:sldId id="264" r:id="rId13"/>
    <p:sldId id="265" r:id="rId14"/>
    <p:sldId id="268" r:id="rId15"/>
    <p:sldId id="270" r:id="rId16"/>
    <p:sldId id="304" r:id="rId17"/>
    <p:sldId id="305" r:id="rId18"/>
    <p:sldId id="269" r:id="rId19"/>
    <p:sldId id="271" r:id="rId20"/>
    <p:sldId id="272" r:id="rId21"/>
    <p:sldId id="273" r:id="rId22"/>
    <p:sldId id="274" r:id="rId23"/>
    <p:sldId id="275" r:id="rId24"/>
    <p:sldId id="276" r:id="rId25"/>
    <p:sldId id="306" r:id="rId26"/>
    <p:sldId id="308" r:id="rId27"/>
    <p:sldId id="309" r:id="rId28"/>
    <p:sldId id="307" r:id="rId29"/>
    <p:sldId id="277" r:id="rId30"/>
    <p:sldId id="278" r:id="rId31"/>
    <p:sldId id="279" r:id="rId32"/>
    <p:sldId id="280" r:id="rId33"/>
    <p:sldId id="310" r:id="rId34"/>
    <p:sldId id="311" r:id="rId35"/>
    <p:sldId id="313" r:id="rId36"/>
    <p:sldId id="281" r:id="rId37"/>
    <p:sldId id="283" r:id="rId38"/>
    <p:sldId id="282" r:id="rId39"/>
    <p:sldId id="284" r:id="rId40"/>
    <p:sldId id="285" r:id="rId41"/>
    <p:sldId id="286" r:id="rId42"/>
    <p:sldId id="287" r:id="rId43"/>
    <p:sldId id="289" r:id="rId44"/>
    <p:sldId id="292" r:id="rId45"/>
    <p:sldId id="291" r:id="rId46"/>
    <p:sldId id="293" r:id="rId47"/>
    <p:sldId id="294" r:id="rId48"/>
    <p:sldId id="295" r:id="rId49"/>
    <p:sldId id="296" r:id="rId50"/>
    <p:sldId id="297" r:id="rId51"/>
    <p:sldId id="298" r:id="rId52"/>
    <p:sldId id="299" r:id="rId53"/>
    <p:sldId id="301"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0C97"/>
    <a:srgbClr val="17AFA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5057" autoAdjust="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31A1EDA-9978-4C17-8FA3-1F524A506A00}" type="datetimeFigureOut">
              <a:rPr lang="es-MX" smtClean="0"/>
              <a:pPr/>
              <a:t>24/08/2015</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5C0F337-86DC-4679-B42E-CA5209962AF2}" type="slidenum">
              <a:rPr lang="es-MX" smtClean="0"/>
              <a:pPr/>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C0F337-86DC-4679-B42E-CA5209962AF2}" type="slidenum">
              <a:rPr lang="es-MX" smtClean="0"/>
              <a:pPr/>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7" name="Slide Number Placeholder 6"/>
          <p:cNvSpPr>
            <a:spLocks noGrp="1"/>
          </p:cNvSpPr>
          <p:nvPr>
            <p:ph type="sldNum" sz="quarter" idx="12"/>
          </p:nvPr>
        </p:nvSpPr>
        <p:spPr/>
        <p:txBody>
          <a:bodyPr/>
          <a:lstStyle/>
          <a:p>
            <a:fld id="{55C0F337-86DC-4679-B42E-CA5209962AF2}" type="slidenum">
              <a:rPr lang="es-MX" smtClean="0"/>
              <a:pPr/>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31A1EDA-9978-4C17-8FA3-1F524A506A00}" type="datetimeFigureOut">
              <a:rPr lang="es-MX" smtClean="0"/>
              <a:pPr/>
              <a:t>24/08/2015</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55C0F337-86DC-4679-B42E-CA5209962AF2}"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31A1EDA-9978-4C17-8FA3-1F524A506A00}" type="datetimeFigureOut">
              <a:rPr lang="es-MX" smtClean="0"/>
              <a:pPr/>
              <a:t>24/08/2015</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5C0F337-86DC-4679-B42E-CA5209962AF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facico-uaemex.mx/licenciaturas.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biblio3.url.edu.gt/Libros/tests_p/4.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slide" Target="slide5.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 Target="slide2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slide" Target="slide22.xml"/><Relationship Id="rId4" Type="http://schemas.openxmlformats.org/officeDocument/2006/relationships/slide" Target="slide31.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facico-uaemex.mx/licenciatura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6.xml"/><Relationship Id="rId1" Type="http://schemas.openxmlformats.org/officeDocument/2006/relationships/slideLayout" Target="../slideLayouts/slideLayout2.xml"/><Relationship Id="rId5" Type="http://schemas.openxmlformats.org/officeDocument/2006/relationships/slide" Target="slide46.xml"/><Relationship Id="rId4" Type="http://schemas.openxmlformats.org/officeDocument/2006/relationships/slide" Target="slide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733365" y="2708476"/>
            <a:ext cx="3313355" cy="1080564"/>
          </a:xfrm>
        </p:spPr>
        <p:txBody>
          <a:bodyPr>
            <a:normAutofit fontScale="90000"/>
          </a:bodyPr>
          <a:lstStyle/>
          <a:p>
            <a:r>
              <a:rPr lang="es-MX" dirty="0" smtClean="0"/>
              <a:t>Universidad Autónoma del Estado de México</a:t>
            </a:r>
            <a:endParaRPr lang="es-MX" dirty="0"/>
          </a:p>
        </p:txBody>
      </p:sp>
      <p:sp>
        <p:nvSpPr>
          <p:cNvPr id="3" name="2 Subtítulo"/>
          <p:cNvSpPr>
            <a:spLocks noGrp="1"/>
          </p:cNvSpPr>
          <p:nvPr>
            <p:ph type="subTitle" idx="1"/>
          </p:nvPr>
        </p:nvSpPr>
        <p:spPr>
          <a:xfrm>
            <a:off x="4733365" y="3861048"/>
            <a:ext cx="3309803" cy="2232248"/>
          </a:xfrm>
        </p:spPr>
        <p:txBody>
          <a:bodyPr>
            <a:normAutofit/>
          </a:bodyPr>
          <a:lstStyle/>
          <a:p>
            <a:r>
              <a:rPr lang="es-MX" dirty="0" smtClean="0"/>
              <a:t>C. U. UAEM ZUMPANGO</a:t>
            </a:r>
          </a:p>
          <a:p>
            <a:endParaRPr lang="es-MX" dirty="0" smtClean="0"/>
          </a:p>
          <a:p>
            <a:r>
              <a:rPr lang="es-MX" dirty="0" smtClean="0"/>
              <a:t>Docente</a:t>
            </a:r>
            <a:r>
              <a:rPr lang="es-MX" dirty="0" smtClean="0"/>
              <a:t>: Elvira </a:t>
            </a:r>
            <a:r>
              <a:rPr lang="es-MX" dirty="0" err="1" smtClean="0"/>
              <a:t>Ivone</a:t>
            </a:r>
            <a:r>
              <a:rPr lang="es-MX" dirty="0" smtClean="0"/>
              <a:t>  González </a:t>
            </a:r>
            <a:r>
              <a:rPr lang="es-MX" dirty="0" err="1" smtClean="0"/>
              <a:t>Jaimes</a:t>
            </a:r>
            <a:endParaRPr lang="es-MX" dirty="0" smtClean="0"/>
          </a:p>
          <a:p>
            <a:r>
              <a:rPr lang="es-MX" b="1" dirty="0" smtClean="0"/>
              <a:t>Materia: Taller de Elaboración de instrumentos</a:t>
            </a:r>
            <a:endParaRPr lang="es-MX" b="1" dirty="0"/>
          </a:p>
        </p:txBody>
      </p:sp>
    </p:spTree>
    <p:extLst>
      <p:ext uri="{BB962C8B-B14F-4D97-AF65-F5344CB8AC3E}">
        <p14:creationId xmlns="" xmlns:p14="http://schemas.microsoft.com/office/powerpoint/2010/main" val="16529416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Objetivos específicos</a:t>
            </a:r>
            <a:endParaRPr lang="es-MX" dirty="0"/>
          </a:p>
        </p:txBody>
      </p:sp>
      <p:sp>
        <p:nvSpPr>
          <p:cNvPr id="3" name="2 Marcador de contenido"/>
          <p:cNvSpPr>
            <a:spLocks noGrp="1"/>
          </p:cNvSpPr>
          <p:nvPr>
            <p:ph idx="1"/>
          </p:nvPr>
        </p:nvSpPr>
        <p:spPr/>
        <p:txBody>
          <a:bodyPr/>
          <a:lstStyle/>
          <a:p>
            <a:r>
              <a:rPr lang="es-MX" dirty="0" smtClean="0"/>
              <a:t>El alumno desarrollara en forma secuencial,  el conocimiento de las pruebas psicológicas, con una breve reseña, considerando de cada, conceptos, validez, confiabilidad.</a:t>
            </a:r>
            <a:endParaRPr lang="es-MX" dirty="0"/>
          </a:p>
        </p:txBody>
      </p:sp>
    </p:spTree>
    <p:extLst>
      <p:ext uri="{BB962C8B-B14F-4D97-AF65-F5344CB8AC3E}">
        <p14:creationId xmlns="" xmlns:p14="http://schemas.microsoft.com/office/powerpoint/2010/main" val="3321940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39552" y="548680"/>
            <a:ext cx="5472608" cy="295232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 indent="0">
              <a:buNone/>
            </a:pPr>
            <a:r>
              <a:rPr lang="es-MX" b="1" dirty="0">
                <a:solidFill>
                  <a:schemeClr val="tx1"/>
                </a:solidFill>
              </a:rPr>
              <a:t>El modelo psicométrico surge por la influencia de la psicología diferencial dada </a:t>
            </a:r>
            <a:r>
              <a:rPr lang="es-MX" b="1" dirty="0" smtClean="0">
                <a:solidFill>
                  <a:schemeClr val="tx1"/>
                </a:solidFill>
              </a:rPr>
              <a:t>la necesidad </a:t>
            </a:r>
            <a:r>
              <a:rPr lang="es-MX" b="1" dirty="0">
                <a:solidFill>
                  <a:schemeClr val="tx1"/>
                </a:solidFill>
              </a:rPr>
              <a:t>de realizar un diagnóstico o diferenciación dada un persona con otra.</a:t>
            </a:r>
          </a:p>
          <a:p>
            <a:pPr marL="68580" indent="0">
              <a:buNone/>
            </a:pPr>
            <a:r>
              <a:rPr lang="es-MX" b="1" dirty="0">
                <a:solidFill>
                  <a:schemeClr val="tx1"/>
                </a:solidFill>
              </a:rPr>
              <a:t>M. </a:t>
            </a:r>
            <a:r>
              <a:rPr lang="es-MX" b="1" dirty="0" err="1">
                <a:solidFill>
                  <a:schemeClr val="tx1"/>
                </a:solidFill>
              </a:rPr>
              <a:t>Cattell</a:t>
            </a:r>
            <a:r>
              <a:rPr lang="es-MX" b="1" dirty="0">
                <a:solidFill>
                  <a:schemeClr val="tx1"/>
                </a:solidFill>
              </a:rPr>
              <a:t> psicólogo estadounidense (1862 – 1934) introduce el concepto de test</a:t>
            </a:r>
          </a:p>
          <a:p>
            <a:pPr marL="68580" indent="0">
              <a:buNone/>
            </a:pPr>
            <a:r>
              <a:rPr lang="es-MX" b="1" dirty="0">
                <a:solidFill>
                  <a:schemeClr val="tx1"/>
                </a:solidFill>
              </a:rPr>
              <a:t>mental (1890), Francis Galton (1822-1911) y Alfredo </a:t>
            </a:r>
            <a:r>
              <a:rPr lang="es-MX" b="1" dirty="0" err="1">
                <a:solidFill>
                  <a:schemeClr val="tx1"/>
                </a:solidFill>
              </a:rPr>
              <a:t>Binet</a:t>
            </a:r>
            <a:r>
              <a:rPr lang="es-MX" b="1" dirty="0">
                <a:solidFill>
                  <a:schemeClr val="tx1"/>
                </a:solidFill>
              </a:rPr>
              <a:t> (1857-1911)</a:t>
            </a:r>
          </a:p>
        </p:txBody>
      </p:sp>
      <p:sp>
        <p:nvSpPr>
          <p:cNvPr id="5" name="AutoShape 2" descr="data:image/jpeg;base64,/9j/4AAQSkZJRgABAQAAAQABAAD/2wCEAAkGBxMTEhUUEhQUFBUVGBgXFxgUFxYXFxgcFxcWFxwYFxUYHCggGBolHRUVITEhJSkrLi4uFx8zODMsNygtLiwBCgoKBQUFDgUFDisZExkrKysrKysrKysrKysrKysrKysrKysrKysrKysrKysrKysrKysrKysrKysrKysrKysrK//AABEIAOEA4QMBIgACEQEDEQH/xAAcAAEAAgMBAQEAAAAAAAAAAAAABgcDBAUIAgH/xABKEAABAwIEAgUIBQgJAwUAAAABAAIRAyEEBRIxBkETIlFhcQcjMnKBkbGyM3OhwdMUJEJS0dLh8DRDRFRikpOU8ReCw2ODhKKz/8QAFAEBAAAAAAAAAAAAAAAAAAAAAP/EABQRAQAAAAAAAAAAAAAAAAAAAAD/2gAMAwEAAhEDEQA/ALxREQEREBEUJxnGlam9zTQZDXOaD0jrgEgGOjtsgmyKvqnlCqD+op/6rvw18Hyi1Yn8nZ/qu/DQWIirV3lNqD+zM/1j+EtOr5XHt/srP9c/hILWRVEPLDWLg1mCa9x2ArukwJsBRk2BW1h/KniHVKtM4Sg00ZknFkBxhxaGHob6g2QgtNFVlXyq1ww1Bg6b2BzWE08TrkuFM9UCjJ+ki8CYEyQF9YLyn4mq0Pbg6QYWl2p+JeABrLIJFAieq50CSA090haKKsMP5Uar/Qw+HJAJP5zUEQ/RJnD2E3k8lyMZ5bK1ONWBp3mzcUHEEGC1wFLqkd/slBcyKkP+vT/7i3/cH8FP+vL/AO4t/wBwfwUF3oqRHl4qf3Bv+4P4KzDy31iJ/IG/7g8//ZQXQipyl5aKx/sLR/8AIP4K6VDyqVXD+iNB+uP4SC0UVeUvKNUIn8mE/WE/+NWBRfqa09oB94QfaIiAiIgIiICIiAiIgKqc9+kf67vb1irWVS51es/13fMUHLdR5r6iAbAj4d6ykkCF8k9Tw/n70HBxLeS5WMwtt12MW25IWpWpSLoItjaV1ptoqRYjCzsFhpYIdiDj6nRAJg8gTHI7eLW+4di+W0nEReJmOU9sdqlGWcO1KjrM6vadv4qZ5VwY0gFzQTN+xBUzsGexYfyZ2wBXoGjw1TYPQafYtLF5NTaZDGg8jAQUQ/BuG4KyU8KrUxeUUqsy2H38CoTVywseQ4RB96DSwuVypZkuGLaZZpY4Odq6wkghj2D3ayfFcikNJ2sVIssqdwQbWIymiRLaZYZ5QWwGgAD/ALhM953WWrlDWRpcHTPYYAiNjzv7l1KLAVmbhkGjhMMrdwnoM9VvwCrihhlY+E9Bnqt+AQZUREBERAREQEREBERAVS57S868/wCN3zFW0qk4jq+cf67vmKDmVK0LD04cDeLFa1WrKxirLHdoj3bfsQaWKeR4dy/G1NVgtSvWgG9plfeU4kCowkWDh8UG/UwD23LXXvsVtYDKS6JEBWXhKorUwYhsWtuvqjl7XPktEDl2oNTKMos0v2aOqPvXcFMDZZAF+FBjeFz8ZhwQug5YarbIIlj8MAfBcPP8E0ta8HfeRt7VK8xpiDZRLE1jDm+kO9Bo4XLxUFjP3LpYHL9JErn8O1/PadpkEd6l76EIPmgwBbtJi0tV1v0H2QbNOkpphfQb6o+AULpvU0wvoN9UfAIMqIiAiIgIiICIiAiIgKluJ63Xq+u/5irpVF8U1fO1RH6b/mKCL1caZKxsxREzzH8VicyXFKjTb2oNao8lZcI+CBO5hadUEFKJugvzh4DQAHagAAI22XbYFHuB6DW4SkWmdQl3ipC0oPuF+FfS+SUHwQsNZizkrUxTvYgjud1oBHsUYpAF8ExI/hZSHOKrS0kODrxvKg2fYl7NL6Ynl3g9qDp4LAubiAYEz1o28R3qVV3QoTled1OqXAEnn/PJSapiZQZw663KTly6Fa66DXIN2i5TzCegz1R8AoHQU8wnoM9UfAIMqIiAiIgIiICIiAiIgKjOJWedq2/rH/MVeap3PsPNSr67/mKCFNowdl9uws3hbtbCxtKwPc4BBH8dSIJWtR3XSx4JWhhm3QWl5MM6JD8O4dr2xNtgQp6K4DS8mwuT4KuvJm4tfUAiXBu4vElWDiKjQNJHpGIAlBH8x4+oUnFpZVcRza20dsrYy7iyliXtZQJJJuCCC0ASSQVGuIeC8TWa+pqBe53Vp6yxrG+IHWdA52v3LY8n2QVqVXVVIcGgjUDPZ1JN3XnwjvsHX4l4kGFJkTI6oG8+CqbiHjLE1nFpqaG/qj74U/8AKTgNbmkA9UGdJhxnsJ5g396hfDuVB9GtSeHNNTT1m6g4RIItIc0gmQg4uBqVWiaNUOO5HMe/+brv0sYOjBf6UCw7ecALddwiLaAdTRGp0jc89MSb2X3Vy5tFhAADnbnsvtJ5BBEMxeRDpLWAkwN73+K72V5vUFWm1zg6nUZLe0Ed6jXENUggA2M+267XD1HpBSebFgI96CYUK0rqUHyuZg2BdKg2L9qDq0Sp/hPQZ6rfgFXdBysTCegz1W/AIMqIiAiIgIiICIiAiIgKsswojXU9d/zFWaq0zI9d/ru+YoOFiMMJsuVjKJXbxTxB7lxcTXQcLMaNjZcajSIKkWMcOa5D4lBJeC8f0WJpkmziGHwdb4wrcwmHLXvMyHkEDstCo3L7EK7MgxorUGPmTEO8RYoN6pSm3JftKk1ohoAHcvuVzM2w+Iewfk72MdN9bS4EdltkEd47fp0uG4OyjOX41usMnrekfb/P2LLxvkmKu7pdQEAaJsTe4UPpYGsxwffU2Npv3fz2oLXrOGiewKG5y+b2H8ldanmJqUQZi11wcwIg+CCJtwvTVmh46jZJI713stbot/PgsGRS6o9sCABfmuwcPBlBu4TEro08SuKx1v2LKKpsEEkw1YSrNwn0bPVb8Aqny9mxVsYP6Nnqt+AQZkREBERAREQEREBERAVSZ5XirUj9d/zFW2qcz4jpanrv+YoONicWZhc3FV+9ZsRVHtXOxgO4Qa9WsSsJcCV81StYVCg7FFxAspXwNmxZiGNJ6tQ6SOUkWPvgKF4aoR2LcwtdwcCLEGR4i6C+iVgxOZUqYl72tHeR8FpZfmQrUG1W8xfucLEe9Z8JQZTEtYATcmBJPaSgj2fcUYOmwlz5LjIEGbc45BQvEcYYYuloEEiZEKa8R5rUDTppPdvHUt7yq4xDXvPnKZvy0wEHVq4sdG4j0dXV8D9+642NqyJusuYuApsYABzIH2Lt8F8OnEVA9/0NI9b/ABOFw0d2xP8AFBz8uw7sLUDK4DXV2B7O2LWPYbrpVKckqLeUvPOmx7jTPVoxTaR2tu4j229i3OHs+FYaHGH/ABQdV1ivumLyvisCsjAYQdnL6itjB/Rs9VvwCp7AkhXDg/o2eq34BBmREQEREBERAREQEREBURxNiD09Uf8AqP8AmKvdeeuKq3nq31tT53IOVVqrAa8rQrYkr4p1kGxXNlhZdZTJF18XCDPh3Lp4QLkYdku8VMuHeHnVCC6Q34oO/wADV3h+gCWPuewEDf7IU8ZCj2W1GUq1Ki0Xdq9kNJ+5SKsyf4IMOIqtgzEAKuOIc/pHUGkGNoWbiUYgvIYarmutYbzygC5WxwvwU1p6Suwz+i1947yNp7kERyPhvFYx+oNLKRP0j7CO1o3cfD3qfcTZhTyzAaaVnRop9rnO3ce3mSpNVqNptJMBrRJ5AALz7x3xIcZiS4E9Ezq0x3c3eJQR6oZMm5O89/NfNGuWODm2IMhfOqV8FqCa5Vxk1xDazYP6w+9TGnpc0EEEHYhUzTZJXcyPPauHcB6TObT9yC1cM0clbWD+jZ6rfgFTORZxTr3aYPNp3VzYP6Nnqt+AQZkREBERAREQEREBERAXm7i6emrfW1f/ANHL0ivOfFf09b62p87kEOqSlA3WxiiJX5honZB0qVCy3cDkj6h2ssuEqMa0vdFl3+FcVqol5EDkg/cp4Z0ODjddviLNvyHCmqGybNaOUnae5b2EqiB2rgeUrFt/JDTd+lEeIMgoOJwbxmx2NFXFuFMaHNBvpBMRP6oibqfZnxO6i8FjXYltZ3mwwtDWtDWy4OAJcCSbqi8syTEVWPqUqTnspjU9wiAL3ub7HbsXeyqjjXllItxOkdTqMdLWmJAkRyHuQSTiXyhfnDRTpkCk9pmR1tJBdB7CJb4FWdlGbU8TSbWpGWPFpsRyII5EGyoHiPKBh3aOkc8tPoubpcJ3B71YHkzxrqeErawWsY8ObIIs5gmJ3HVn2oJH5RMwFLBvH6VQaB4Hc+wfEKgsRhDO0dxVg8W5scS8EggAANF7Sbkx2mFxW4QkyQA42573IgDt7UEYp4Az2eKyPwbhFoXcdgIg7k2iDYxMe2PtTHUYaBYSDv7DeCgjmX0NTndy3qeBJP235rZ4Uy4VDUPIO0gzHj42IUxblrItGoWEXIFzP2fagj+W4FwhzSQeRAXpXAfRU/Ub8AqQp4SAALgAmxJ0+wbcvervwP0bPVb8AgzoiICIiAiIgIiICIiAvPHFwHS1u3panzuXodebuNHkV631tT53IIw9u6+KT7rHUee1fWHBke9B3s3w5GD1Tz+K73C9UdDSpzykqJflxrM6M7AqYcKZcQ7UdgAAgmGCYGglVt5Rc0FSqGAzpsp3nGJ6Nm9yI+zdU9iKnSVyTe5J9l0Fu+SCi/RWEDomljRa5eBLvYNQ96sdQryRunLwe2pUJ/zKayg4uccLYXEFz6lIGo5unXeR2Ecp9i/auFZQwgpHzjWt0N1AEkbAR3Bdd7wASTAFyVGOJcWHsgEAcpBv7kESxdBpqQIECeqJAFtxuNv+FyMyrUx6ETNiD7YEixP3LsYn0HxAn0iOdiAb72UcfQY14aeqHWLngxrILon0ZNxB7EHKznXUYTTcQWiSGuInYRbe5O/8FzuHssbXnWXG4tJjvnmpxQwDItdpF4kX8Byhc7LMEKGLLAGltdpdtGgtIO87ETsg6+TZYGnQxrWiCRHKRv2h3f3ro06JZABMm5NrjYAmdp+K6TKIvsDFuQkD+AuuHn+aimXNJ2EDeSXcotb28kHTwLB2EXuBEE7ewSrZwf0bPVb8AqmysamU2NmXdYnmJ/YAd1bODHm2eq34BBmREQEREBERAREQEREBea+M2k1631tT53L0ovOHFw8/W+tqfO5BFKtNbGAbJ9hXzUErdyfCk6ndgQcnJh+caT2q2crJaz4KomVfzkHbrcvFWfUxJbTAHVgX/ig5HFuPc0Ok+Ed6hOCHUqv8GD/uM/ALe4lxped1s5HlZqYen/jrtv3ag39qC8+C8AKGCoMaP6sOPe5/WJ95K7a+KTA0ADYCB7FwuLM9FBmlp67reqDzQYM9zE1KgoU4LBJqm0ED9H32XIxzy4m+3LaJ7p2iexfGSMLaetwM1Dc84bsfbcrFXdqe6+0bAwbHY9sWQYHUdVwD1Zm47eXuO23itLOcKKjOjPVPIiwEQQWuGxBA3/YunTc5rRcSetpAjnt93vXLzzFFoMuDW223Mi4E2KDVq40UcOXv0hwEWBhzj2DnP3rb4ayqpIxFcDpKjdLW7BjTeIn0jYkrjcNUnYus2tUk0aRimIADnXl5HYPie5WBUrtaAd7WiI8d0GDGv09ws69toEnn2c1U3EWYh9ezgeteAe3vnu9ylfFfEGgOAgGCL3nx7HKvciwjsRiWN3l0uPYBckoLm4dxg6DpnDSec9gPKPYrYwZ82z1W/AKlsxeS0U8ODpaCCQOfcfcrowH0VP1G/AIM6IiAiIgIiICIiAiIgLzdxeJr1franzuXpFebuL6ZNet9bU+dyDgMAUjy6lpoOPMhRzLaJdUDeS7uZ4nQx7RyCCJ5XS1Ytg368+4yrB4hxjWU3GQJ2A7VE+AsKH1alR0dRjyJ7Wsc8/Y0+9becZdi6zrNZo0uId0tHS0UywO1u1wxzelpyDB63igi+Y1y49qk2GxvRNps20gbc3bz71zDwtim1Gh9NrQJJLqtENaWvDCx7y/S1+pzRpJnrBfGZZXiaLRVqs0AuIALmawQXN+jnUBLHiYjq+CC+ch4ppV8Ka0jVTHnGzcOj4HtUCxeJfXq6zGp7gBPIHcj2LnZXw65oHnG+ewwxBdBADdAqGnH68uaPB09ykfCGQVNRLmwWts0Oa4y4tBDgCdBAeJBgiUHeo0QQALBtoO1hC1m0YOwgns33uRzPYukzCPl2kNc0SBeJgSYBuYn/hfGJwbmAucGw0FxLnNAABEgucYEahMoOVjatKk0vqW3d32vCrPE1n4+s4AluHp3JEkHuntK2+IMdUxlau17/wAno4bqv6pe8uL+jDQxp6xLhG4EAme3vcN5G5lF3ROZUY2+odTUA0PJ0PuCJuLxdB28kp9GzS0BoaAGjlIBt9oWpmuZBrCJG1hebbC2w3967j8C+m0iaZu8HrNDQG6es5xIAEuA8SFB+K8K8MdUcQ0gBpaRBEvrU4tbeiTP+IIIfxPjtbuffK7vkxwwHS1XSBGnYEnuE96huNfPOVOuAmzQJMxBmZ02PduboOvi84LS4MAGwEzMeEd5V7YA+ap+o35QvPjcxpUnSIc4kkkTaB2Feg8AfNU/Ub8AgzoiICIiAiIgIiICIiAvPHFLJrVfranzuXodUBnOHmvWJ2FWof8A7uQcjJqAY6TusOb6CKkkSQt7LW6i93ISobm9J2t0nmg38Pmz8NhjRa2nNUPlxEvb0jHUzocCIlriIM9u6/c240xVemadQUtLmvZ1Q/aoaRdp1PIbeiyAAGi8ASseVZUzEdJqqaCw0hygtd0jqhvzbTpPcPBbWa8FupDV0zdOms8BzTOijoJMgw4xVp2HMnsuGrh+NcSxzyBTIqPq1HNIeAXVnsqOu14cAHMEQdiQZlb+DzTEYmj0FToxSL+kdpBBJ1uqTp1aBdx6waHEAAkhamXcNMfTpvcK7HPYXNkdQ3p6Xmo2m4U6fWfOrk1pJaHBOGsEaxdTc+pTcDSbpDQLPrU6b5kyCA+QI3HsIdnMM7xYcKWHFNzNIF2jcYboI1E26gG27gO2FPskZUfhR0gbTr1Gh9R1Nul2slji4mfSljZi2/auPl3DjA5uipUMuBLRIJHW6l2+kAySDcDdrVKqTYkAiJIEb25xv/wg/G565tFz8TppQXAyd4gaxG2qJg9vJVVxhx7WxZfTbpbRc0siDqd12P1G9jNMW2gm17SDj3Ln4ksDa4ZQBc1oLXHW/pKdNpJaYg6xflB3so/k/ANV7pdUaACN2OuOlfSnewIZrB5hwQa+VYh/SVatQUnHEO85Te09GZd0gMTIh1wQZHvU0y7iCq2mWDoQHA6gNQbpLG09LWtMQGgAEzf2k8Slkr+lpAB9RrxrmmNJa20OdqnTHXkXPUjmFtYvANotYQXAFplxB5tpu1ARYTULdzdnsAdTN+K6lMkNDDMkgaxOoMJEtIi7GukHcdhhV/n/ABBWqtcx2nSSDYGZD6r4Bnaazx4Adl5dj8rpVNTjXLQ3QQ5zWsYNbKLruPVBPSm2oeiN5tEeJMnbQaXtqNeRiKlHTrpvIDNWkuDDZx0TEQJHagi9VysXhturAtEANLSLmxgnt7ybqu6t1PsqY04OlrmI5bCxG3eeaDSoYamXwbkSLXlenMv+ip+o35QvPeRBvSEtbyAAAk+Oy9C4H6Nnqt+AQZ0REBERAREQEREBERAVQ55wvjH9NooPJc95EFlwXEgzq71byIKTyngrGMokOovDz3t+Icotmvk6zR9QluFeWzY6qI+wvXpVEHl1/kyzUn+hv9r6H4i/GeTTN2hwbhKjQ4AOAqUAHAEGD5y4kA+xeo0QeWmeSzNJvgn/AOeh+Iu5gPJtmIlzsO7Ue11Mk+3XuvRKIKT4W4IxlN7nVaD2dWGyaUyd/RebWG/at3i3h3MKlDoaGHe7XZ51UmwOYu4bq30QeYx5K8ykfmjh366P76k+V8B46iwtZhoJjnT9/pfzCvVEFF4rg3Mnul1F7rATqp8rDd+wWueAsfP9HfB7HUf31fiIPPdfyeZgT/Rnnv1Uv31z8T5NMxm2Ed7HUf316URB5hqeTHM/7o//AD0f31M8JwXjG4WnT6B2togiW29xgq60QVPw7wfWoyX0nlxAvb9verTwrSGNB3DQD7gsqICIiAiIgIiICIiAiIgIiICIiAiIgIiICIiAiIgIiICIiAiIgIiICIiAiIgIiIP/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11960" y="4157637"/>
            <a:ext cx="2854648" cy="24311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7" name="6 Conector angular"/>
          <p:cNvCxnSpPr/>
          <p:nvPr/>
        </p:nvCxnSpPr>
        <p:spPr>
          <a:xfrm>
            <a:off x="2771800" y="3717032"/>
            <a:ext cx="1728192" cy="1656184"/>
          </a:xfrm>
          <a:prstGeom prst="bentConnector3">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30361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467544" y="908720"/>
            <a:ext cx="6048672" cy="3854666"/>
          </a:xfrm>
          <a:prstGeom prst="homePlat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 las aportaciones principales son el concepto de test mental como</a:t>
            </a:r>
          </a:p>
          <a:p>
            <a:pPr algn="ctr"/>
            <a:r>
              <a:rPr lang="es-MX" b="1" dirty="0">
                <a:solidFill>
                  <a:schemeClr val="tx1"/>
                </a:solidFill>
              </a:rPr>
              <a:t>instrumento de medida de distintas características psicologías como </a:t>
            </a:r>
            <a:r>
              <a:rPr lang="es-MX" b="1" dirty="0" smtClean="0">
                <a:solidFill>
                  <a:schemeClr val="tx1"/>
                </a:solidFill>
              </a:rPr>
              <a:t>son</a:t>
            </a:r>
          </a:p>
          <a:p>
            <a:pPr marL="285750" indent="-285750" algn="ctr">
              <a:buFont typeface="Wingdings" pitchFamily="2" charset="2"/>
              <a:buChar char="q"/>
            </a:pPr>
            <a:r>
              <a:rPr lang="es-MX" b="1" dirty="0" smtClean="0">
                <a:solidFill>
                  <a:schemeClr val="tx1"/>
                </a:solidFill>
              </a:rPr>
              <a:t> </a:t>
            </a:r>
            <a:r>
              <a:rPr lang="es-MX" b="1" dirty="0">
                <a:solidFill>
                  <a:schemeClr val="tx1"/>
                </a:solidFill>
              </a:rPr>
              <a:t>la creación</a:t>
            </a:r>
          </a:p>
          <a:p>
            <a:pPr algn="ctr"/>
            <a:r>
              <a:rPr lang="es-MX" b="1" dirty="0">
                <a:solidFill>
                  <a:schemeClr val="tx1"/>
                </a:solidFill>
              </a:rPr>
              <a:t>de técnicas de evaluación de funciones sensoriales, perceptivas y motoras</a:t>
            </a:r>
          </a:p>
          <a:p>
            <a:pPr algn="ctr"/>
            <a:r>
              <a:rPr lang="es-MX" b="1" dirty="0">
                <a:solidFill>
                  <a:schemeClr val="tx1"/>
                </a:solidFill>
              </a:rPr>
              <a:t>agrupadas en dos baterías de pruebas. </a:t>
            </a:r>
            <a:r>
              <a:rPr lang="es-MX" b="1" dirty="0" err="1">
                <a:solidFill>
                  <a:schemeClr val="tx1"/>
                </a:solidFill>
              </a:rPr>
              <a:t>Cattell</a:t>
            </a:r>
            <a:r>
              <a:rPr lang="es-MX" b="1" dirty="0">
                <a:solidFill>
                  <a:schemeClr val="tx1"/>
                </a:solidFill>
              </a:rPr>
              <a:t> fue el primer autor que dio el nombre</a:t>
            </a:r>
          </a:p>
          <a:p>
            <a:pPr algn="ctr"/>
            <a:r>
              <a:rPr lang="es-MX" b="1" dirty="0">
                <a:solidFill>
                  <a:schemeClr val="tx1"/>
                </a:solidFill>
              </a:rPr>
              <a:t>a “Batería de pruebas”</a:t>
            </a: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952446" y="1964515"/>
            <a:ext cx="2147188" cy="1743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4 Flecha curvada hacia arriba"/>
          <p:cNvSpPr/>
          <p:nvPr/>
        </p:nvSpPr>
        <p:spPr>
          <a:xfrm>
            <a:off x="4973398" y="4509120"/>
            <a:ext cx="3958096" cy="1944216"/>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6 Flecha curvada hacia arriba">
            <a:hlinkClick r:id="rId3" action="ppaction://hlinksldjump"/>
          </p:cNvPr>
          <p:cNvSpPr/>
          <p:nvPr/>
        </p:nvSpPr>
        <p:spPr>
          <a:xfrm rot="15891714">
            <a:off x="8598427" y="6291317"/>
            <a:ext cx="543070" cy="324036"/>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2997747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4851901"/>
          </a:xfrm>
        </p:spPr>
        <p:txBody>
          <a:bodyPr/>
          <a:lstStyle/>
          <a:p>
            <a:r>
              <a:rPr lang="es-MX" dirty="0" smtClean="0"/>
              <a:t>La medición en psicología se inicia con: </a:t>
            </a:r>
            <a:endParaRPr lang="es-MX" dirty="0"/>
          </a:p>
        </p:txBody>
      </p:sp>
      <p:sp>
        <p:nvSpPr>
          <p:cNvPr id="4" name="3 Rectángulo redondeado"/>
          <p:cNvSpPr/>
          <p:nvPr/>
        </p:nvSpPr>
        <p:spPr>
          <a:xfrm>
            <a:off x="467544" y="1841880"/>
            <a:ext cx="2448272" cy="1803144"/>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Identificación del objeto que va a ser medido (la persona)</a:t>
            </a:r>
            <a:endParaRPr lang="es-MX" dirty="0"/>
          </a:p>
        </p:txBody>
      </p:sp>
      <p:sp>
        <p:nvSpPr>
          <p:cNvPr id="5" name="4 Rectángulo redondeado"/>
          <p:cNvSpPr/>
          <p:nvPr/>
        </p:nvSpPr>
        <p:spPr>
          <a:xfrm>
            <a:off x="3851920" y="1841880"/>
            <a:ext cx="1944216" cy="2451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Identificación de las propiedades  o conducta que va ser medida </a:t>
            </a:r>
            <a:endParaRPr lang="es-MX" dirty="0"/>
          </a:p>
        </p:txBody>
      </p:sp>
      <p:sp>
        <p:nvSpPr>
          <p:cNvPr id="6" name="5 Rectángulo redondeado"/>
          <p:cNvSpPr/>
          <p:nvPr/>
        </p:nvSpPr>
        <p:spPr>
          <a:xfrm>
            <a:off x="6804248" y="1841880"/>
            <a:ext cx="1944216" cy="245121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Identificación de las reglas mediante las cuales se asigna un numero a la propiedad que va a ser medida.</a:t>
            </a:r>
            <a:endParaRPr lang="es-MX" dirty="0"/>
          </a:p>
        </p:txBody>
      </p:sp>
      <p:sp>
        <p:nvSpPr>
          <p:cNvPr id="7" name="6 Flecha a la derecha con muesca"/>
          <p:cNvSpPr/>
          <p:nvPr/>
        </p:nvSpPr>
        <p:spPr>
          <a:xfrm>
            <a:off x="3059832" y="2420888"/>
            <a:ext cx="720080" cy="646600"/>
          </a:xfrm>
          <a:prstGeom prst="notched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 la derecha con muesca"/>
          <p:cNvSpPr/>
          <p:nvPr/>
        </p:nvSpPr>
        <p:spPr>
          <a:xfrm>
            <a:off x="6012160" y="3214448"/>
            <a:ext cx="720080" cy="646600"/>
          </a:xfrm>
          <a:prstGeom prst="notched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rot="16200000">
            <a:off x="6475639" y="4439591"/>
            <a:ext cx="1077433"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314450" y="4149080"/>
            <a:ext cx="2171700" cy="2105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8 Flecha curvada hacia arriba">
            <a:hlinkClick r:id="rId4" action="ppaction://hlinksldjump"/>
          </p:cNvPr>
          <p:cNvSpPr/>
          <p:nvPr/>
        </p:nvSpPr>
        <p:spPr>
          <a:xfrm rot="15932045">
            <a:off x="8555700" y="6287521"/>
            <a:ext cx="643607" cy="463236"/>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4292599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539552" y="620688"/>
            <a:ext cx="8064896" cy="49685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Como en todo estudio científico, en el campo de psicología debe haber diversas formas de medición; así, con excepción de la precisión que hay en las matemáticas.</a:t>
            </a:r>
          </a:p>
          <a:p>
            <a:pPr algn="ctr"/>
            <a:endParaRPr lang="es-MX" sz="2000" b="1" dirty="0" smtClean="0">
              <a:solidFill>
                <a:schemeClr val="tx1"/>
              </a:solidFill>
            </a:endParaRPr>
          </a:p>
          <a:p>
            <a:pPr algn="ctr"/>
            <a:r>
              <a:rPr lang="es-MX" sz="2000" b="1" dirty="0" smtClean="0">
                <a:solidFill>
                  <a:schemeClr val="tx1"/>
                </a:solidFill>
              </a:rPr>
              <a:t>Puesto que sabemos que el universo que medimos en psicología  no parte de la nada, sino que siempre se inicia en «algo».</a:t>
            </a:r>
            <a:endParaRPr lang="es-MX" sz="2000" b="1"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20819" y="5157192"/>
            <a:ext cx="2443530" cy="14847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20818" y="188640"/>
            <a:ext cx="2867005" cy="576064"/>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Importancia</a:t>
            </a:r>
            <a:endParaRPr lang="es-MX" dirty="0"/>
          </a:p>
        </p:txBody>
      </p:sp>
    </p:spTree>
    <p:extLst>
      <p:ext uri="{BB962C8B-B14F-4D97-AF65-F5344CB8AC3E}">
        <p14:creationId xmlns="" xmlns:p14="http://schemas.microsoft.com/office/powerpoint/2010/main" val="29337855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ortar y redondear rectángulo de esquina sencilla"/>
          <p:cNvSpPr/>
          <p:nvPr/>
        </p:nvSpPr>
        <p:spPr>
          <a:xfrm>
            <a:off x="746224" y="836712"/>
            <a:ext cx="5688632" cy="3096344"/>
          </a:xfrm>
          <a:prstGeom prst="snip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a:t>
            </a:r>
            <a:r>
              <a:rPr lang="es-MX" sz="2000" b="1" dirty="0" smtClean="0">
                <a:solidFill>
                  <a:schemeClr val="tx1"/>
                </a:solidFill>
              </a:rPr>
              <a:t>Una prueba psicológica es una situación experimental y estandarizada que sirve de estímulo a un comportamiento y que, manipulada estadísticamente, permite clasificar a los sujetos  tipológica  o cuantitativamente»</a:t>
            </a:r>
          </a:p>
          <a:p>
            <a:pPr algn="ctr"/>
            <a:endParaRPr lang="es-MX" sz="2000" b="1" dirty="0">
              <a:solidFill>
                <a:schemeClr val="tx1"/>
              </a:solidFill>
            </a:endParaRPr>
          </a:p>
          <a:p>
            <a:pPr algn="ctr"/>
            <a:r>
              <a:rPr lang="es-MX" sz="2000" b="1" dirty="0" smtClean="0">
                <a:solidFill>
                  <a:schemeClr val="tx1"/>
                </a:solidFill>
              </a:rPr>
              <a:t> Pierre </a:t>
            </a:r>
            <a:r>
              <a:rPr lang="es-MX" sz="2000" b="1" dirty="0" err="1" smtClean="0">
                <a:solidFill>
                  <a:schemeClr val="tx1"/>
                </a:solidFill>
              </a:rPr>
              <a:t>Pichot</a:t>
            </a:r>
            <a:r>
              <a:rPr lang="es-MX" sz="2000" b="1" dirty="0" smtClean="0">
                <a:solidFill>
                  <a:schemeClr val="tx1"/>
                </a:solidFill>
              </a:rPr>
              <a:t>.</a:t>
            </a:r>
            <a:endParaRPr lang="es-MX" sz="2000" b="1"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860032" y="4108844"/>
            <a:ext cx="2466975" cy="1847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4 Flecha curvada hacia arriba">
            <a:hlinkClick r:id="rId3" action="ppaction://hlinksldjump"/>
          </p:cNvPr>
          <p:cNvSpPr/>
          <p:nvPr/>
        </p:nvSpPr>
        <p:spPr>
          <a:xfrm rot="15911741">
            <a:off x="8148821" y="6010972"/>
            <a:ext cx="901636" cy="72393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3540608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dirty="0" smtClean="0"/>
              <a:t>Objetivos que serán alcanzados dentro de la U.A.</a:t>
            </a:r>
            <a:br>
              <a:rPr lang="es-MX" sz="2800" dirty="0" smtClean="0"/>
            </a:br>
            <a:r>
              <a:rPr lang="es-MX" sz="2800" dirty="0" smtClean="0"/>
              <a:t>Unidad de competencia II</a:t>
            </a:r>
            <a:endParaRPr lang="es-MX" sz="2800" dirty="0"/>
          </a:p>
        </p:txBody>
      </p:sp>
      <p:sp>
        <p:nvSpPr>
          <p:cNvPr id="3" name="2 Marcador de contenido"/>
          <p:cNvSpPr>
            <a:spLocks noGrp="1"/>
          </p:cNvSpPr>
          <p:nvPr>
            <p:ph idx="1"/>
          </p:nvPr>
        </p:nvSpPr>
        <p:spPr/>
        <p:txBody>
          <a:bodyPr>
            <a:normAutofit fontScale="70000" lnSpcReduction="20000"/>
          </a:bodyPr>
          <a:lstStyle/>
          <a:p>
            <a:r>
              <a:rPr lang="es-MX" b="1" dirty="0"/>
              <a:t>CONSTRUCCIÓN DE UN INSTRUMENTO </a:t>
            </a:r>
            <a:r>
              <a:rPr lang="es-MX" b="1" dirty="0" smtClean="0"/>
              <a:t>PILOTO</a:t>
            </a:r>
          </a:p>
          <a:p>
            <a:endParaRPr lang="es-MX" dirty="0"/>
          </a:p>
          <a:p>
            <a:pPr marL="68580" indent="0">
              <a:buNone/>
            </a:pPr>
            <a:r>
              <a:rPr lang="es-MX" dirty="0"/>
              <a:t>El alumno llevará a cabo los procedimientos en orden secuencial para la elaboración de un instrumento, incluyendo los índices temáticos, reactivos e instrucciones y efectuará el procesamiento estadístico para tal efecto</a:t>
            </a:r>
            <a:r>
              <a:rPr lang="es-MX" dirty="0" smtClean="0"/>
              <a:t>.</a:t>
            </a:r>
          </a:p>
          <a:p>
            <a:pPr marL="68580" indent="0">
              <a:buNone/>
            </a:pPr>
            <a:endParaRPr lang="es-MX" b="1" dirty="0"/>
          </a:p>
          <a:p>
            <a:r>
              <a:rPr lang="es-MX" b="1" dirty="0"/>
              <a:t>ESTRATEGIAS DIDÁCTICAS</a:t>
            </a:r>
            <a:r>
              <a:rPr lang="es-MX" b="1" dirty="0" smtClean="0"/>
              <a:t>:</a:t>
            </a:r>
          </a:p>
          <a:p>
            <a:pPr marL="68580" indent="0">
              <a:buNone/>
            </a:pPr>
            <a:endParaRPr lang="es-MX" dirty="0"/>
          </a:p>
          <a:p>
            <a:pPr marL="68580" indent="0">
              <a:buNone/>
            </a:pPr>
            <a:r>
              <a:rPr lang="es-MX" dirty="0"/>
              <a:t>En pequeños equipos o de forma individual , determinar indicadores para la definición operacional del constructo implicado y elaboración de reactivos para cada indicador.</a:t>
            </a:r>
          </a:p>
          <a:p>
            <a:endParaRPr lang="es-MX" dirty="0"/>
          </a:p>
        </p:txBody>
      </p:sp>
    </p:spTree>
    <p:extLst>
      <p:ext uri="{BB962C8B-B14F-4D97-AF65-F5344CB8AC3E}">
        <p14:creationId xmlns="" xmlns:p14="http://schemas.microsoft.com/office/powerpoint/2010/main" val="807475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a:bodyPr>
          <a:lstStyle/>
          <a:p>
            <a:pPr marL="68580" indent="0">
              <a:buNone/>
            </a:pPr>
            <a:r>
              <a:rPr lang="es-MX" dirty="0"/>
              <a:t>Organización de reactivos y elaboración del instrumento que incluya instrucciones específicas para cada sección de preguntas;</a:t>
            </a:r>
          </a:p>
          <a:p>
            <a:pPr marL="68580" indent="0">
              <a:buNone/>
            </a:pPr>
            <a:r>
              <a:rPr lang="es-MX" dirty="0"/>
              <a:t>Realización sistemática del pilotaje del instrumento y realización de las adecuaciones necesarias según los resultados del estudio piloto;</a:t>
            </a:r>
          </a:p>
          <a:p>
            <a:pPr marL="68580" indent="0">
              <a:buNone/>
            </a:pPr>
            <a:r>
              <a:rPr lang="es-MX" dirty="0"/>
              <a:t>Aplicación de la versión final del instrumento y procesamiento estadístico de los datos.</a:t>
            </a:r>
          </a:p>
          <a:p>
            <a:pPr marL="68580" indent="0">
              <a:buNone/>
            </a:pPr>
            <a:endParaRPr lang="es-MX" dirty="0"/>
          </a:p>
        </p:txBody>
      </p:sp>
    </p:spTree>
    <p:extLst>
      <p:ext uri="{BB962C8B-B14F-4D97-AF65-F5344CB8AC3E}">
        <p14:creationId xmlns="" xmlns:p14="http://schemas.microsoft.com/office/powerpoint/2010/main" val="2518380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556792"/>
            <a:ext cx="6777317" cy="4275837"/>
          </a:xfrm>
        </p:spPr>
        <p:txBody>
          <a:bodyPr/>
          <a:lstStyle/>
          <a:p>
            <a:pPr>
              <a:buFont typeface="Wingdings" pitchFamily="2" charset="2"/>
              <a:buChar char="v"/>
            </a:pPr>
            <a:r>
              <a:rPr lang="es-MX" dirty="0" smtClean="0"/>
              <a:t>Construidos a partir de las características de interés para el psicólogo.</a:t>
            </a:r>
          </a:p>
          <a:p>
            <a:pPr>
              <a:buFont typeface="Wingdings" pitchFamily="2" charset="2"/>
              <a:buChar char="v"/>
            </a:pPr>
            <a:r>
              <a:rPr lang="es-MX" dirty="0" smtClean="0"/>
              <a:t>Cada reactivo, prueba o </a:t>
            </a:r>
            <a:r>
              <a:rPr lang="es-MX" dirty="0" err="1" smtClean="0"/>
              <a:t>subprueba</a:t>
            </a:r>
            <a:r>
              <a:rPr lang="es-MX" dirty="0" smtClean="0"/>
              <a:t> produce una medida.</a:t>
            </a:r>
          </a:p>
          <a:p>
            <a:pPr>
              <a:buFont typeface="Wingdings" pitchFamily="2" charset="2"/>
              <a:buChar char="v"/>
            </a:pPr>
            <a:r>
              <a:rPr lang="es-MX" dirty="0" smtClean="0"/>
              <a:t>Se adiciona o se sintetiza para obtener una medida total; compuesta de tantas partes como las mediciones que la componen.</a:t>
            </a:r>
          </a:p>
          <a:p>
            <a:pPr>
              <a:buFont typeface="Wingdings" pitchFamily="2" charset="2"/>
              <a:buChar char="v"/>
            </a:pPr>
            <a:r>
              <a:rPr lang="es-MX" dirty="0" smtClean="0"/>
              <a:t>Para construir un supuesto de propiedades especificas.</a:t>
            </a:r>
            <a:endParaRPr lang="es-MX" dirty="0"/>
          </a:p>
        </p:txBody>
      </p:sp>
      <p:sp>
        <p:nvSpPr>
          <p:cNvPr id="4" name="3 Rectángulo"/>
          <p:cNvSpPr/>
          <p:nvPr/>
        </p:nvSpPr>
        <p:spPr>
          <a:xfrm>
            <a:off x="323528" y="332656"/>
            <a:ext cx="2664296" cy="6480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Estructura</a:t>
            </a:r>
            <a:endParaRPr lang="es-MX" dirty="0"/>
          </a:p>
        </p:txBody>
      </p:sp>
      <p:sp>
        <p:nvSpPr>
          <p:cNvPr id="5" name="4 Flecha curvada hacia arriba">
            <a:hlinkClick r:id="rId2" action="ppaction://hlinksldjump"/>
          </p:cNvPr>
          <p:cNvSpPr/>
          <p:nvPr/>
        </p:nvSpPr>
        <p:spPr>
          <a:xfrm rot="16016039">
            <a:off x="8217507" y="5937439"/>
            <a:ext cx="1008112" cy="7920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2654909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del mismo lado"/>
          <p:cNvSpPr/>
          <p:nvPr/>
        </p:nvSpPr>
        <p:spPr>
          <a:xfrm>
            <a:off x="251520" y="260648"/>
            <a:ext cx="2952328" cy="720080"/>
          </a:xfrm>
          <a:prstGeom prst="round2SameRect">
            <a:avLst/>
          </a:prstGeom>
          <a:solidFill>
            <a:srgbClr val="17AFA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Unidades</a:t>
            </a:r>
          </a:p>
        </p:txBody>
      </p:sp>
      <p:sp>
        <p:nvSpPr>
          <p:cNvPr id="5" name="4 Rectángulo"/>
          <p:cNvSpPr/>
          <p:nvPr/>
        </p:nvSpPr>
        <p:spPr>
          <a:xfrm>
            <a:off x="1259632" y="1340768"/>
            <a:ext cx="316835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Son las calificaciones derivadas</a:t>
            </a:r>
            <a:endParaRPr lang="es-MX" dirty="0"/>
          </a:p>
        </p:txBody>
      </p:sp>
      <p:sp>
        <p:nvSpPr>
          <p:cNvPr id="6" name="5 Rectángulo"/>
          <p:cNvSpPr/>
          <p:nvPr/>
        </p:nvSpPr>
        <p:spPr>
          <a:xfrm>
            <a:off x="3059832" y="2060848"/>
            <a:ext cx="324036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 DOS objetivos</a:t>
            </a:r>
            <a:endParaRPr lang="es-MX" dirty="0"/>
          </a:p>
        </p:txBody>
      </p:sp>
      <p:sp>
        <p:nvSpPr>
          <p:cNvPr id="7" name="6 Redondear rectángulo de esquina sencilla"/>
          <p:cNvSpPr/>
          <p:nvPr/>
        </p:nvSpPr>
        <p:spPr>
          <a:xfrm>
            <a:off x="2087724" y="2924944"/>
            <a:ext cx="1944216" cy="2880320"/>
          </a:xfrm>
          <a:prstGeom prst="round1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Convertir las calificaciones de diferentes pruebas  en datos comparables expresándolos en un mismo tipo de escala.</a:t>
            </a:r>
            <a:endParaRPr lang="es-MX" dirty="0"/>
          </a:p>
        </p:txBody>
      </p:sp>
      <p:sp>
        <p:nvSpPr>
          <p:cNvPr id="8" name="7 Redondear rectángulo de esquina sencilla"/>
          <p:cNvSpPr/>
          <p:nvPr/>
        </p:nvSpPr>
        <p:spPr>
          <a:xfrm>
            <a:off x="5868144" y="2924944"/>
            <a:ext cx="1944216" cy="2880320"/>
          </a:xfrm>
          <a:prstGeom prst="round1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Hacer posible la mejor interpretación de calificaciones</a:t>
            </a:r>
            <a:r>
              <a:rPr lang="es-MX" dirty="0" smtClean="0"/>
              <a:t>.</a:t>
            </a:r>
            <a:endParaRPr lang="es-MX" dirty="0"/>
          </a:p>
        </p:txBody>
      </p:sp>
    </p:spTree>
    <p:extLst>
      <p:ext uri="{BB962C8B-B14F-4D97-AF65-F5344CB8AC3E}">
        <p14:creationId xmlns="" xmlns:p14="http://schemas.microsoft.com/office/powerpoint/2010/main" val="3034199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548680"/>
            <a:ext cx="7024744" cy="720080"/>
          </a:xfrm>
        </p:spPr>
        <p:txBody>
          <a:bodyPr>
            <a:normAutofit/>
          </a:bodyPr>
          <a:lstStyle/>
          <a:p>
            <a:pPr algn="ctr"/>
            <a:r>
              <a:rPr lang="es-MX" dirty="0" smtClean="0">
                <a:hlinkClick r:id="rId2"/>
              </a:rPr>
              <a:t>Mapa Curricular </a:t>
            </a:r>
            <a:endParaRPr lang="es-MX" dirty="0"/>
          </a:p>
        </p:txBody>
      </p:sp>
      <p:pic>
        <p:nvPicPr>
          <p:cNvPr id="1028" name="Picture 4"/>
          <p:cNvPicPr>
            <a:picLocks noChangeAspect="1" noChangeArrowheads="1"/>
          </p:cNvPicPr>
          <p:nvPr/>
        </p:nvPicPr>
        <p:blipFill>
          <a:blip r:embed="rId3"/>
          <a:srcRect l="3515" t="10417" r="2343" b="3472"/>
          <a:stretch>
            <a:fillRect/>
          </a:stretch>
        </p:blipFill>
        <p:spPr bwMode="auto">
          <a:xfrm>
            <a:off x="428596" y="1643050"/>
            <a:ext cx="8286808" cy="4714908"/>
          </a:xfrm>
          <a:prstGeom prst="rect">
            <a:avLst/>
          </a:prstGeom>
          <a:noFill/>
          <a:ln w="9525">
            <a:noFill/>
            <a:miter lim="800000"/>
            <a:headEnd/>
            <a:tailEnd/>
          </a:ln>
          <a:effectLst/>
        </p:spPr>
      </p:pic>
      <p:sp>
        <p:nvSpPr>
          <p:cNvPr id="7" name="6 CuadroTexto"/>
          <p:cNvSpPr txBox="1"/>
          <p:nvPr/>
        </p:nvSpPr>
        <p:spPr>
          <a:xfrm>
            <a:off x="4714876" y="3357562"/>
            <a:ext cx="938077" cy="307777"/>
          </a:xfrm>
          <a:prstGeom prst="rect">
            <a:avLst/>
          </a:prstGeom>
          <a:noFill/>
        </p:spPr>
        <p:txBody>
          <a:bodyPr wrap="none" rtlCol="0">
            <a:spAutoFit/>
          </a:bodyPr>
          <a:lstStyle/>
          <a:p>
            <a:r>
              <a:rPr lang="es-MX" sz="1400" dirty="0" smtClean="0">
                <a:solidFill>
                  <a:srgbClr val="FF0000"/>
                </a:solidFill>
              </a:rPr>
              <a:t>MATERIA</a:t>
            </a:r>
            <a:endParaRPr lang="es-MX" sz="1400" dirty="0">
              <a:solidFill>
                <a:srgbClr val="FF0000"/>
              </a:solidFill>
            </a:endParaRPr>
          </a:p>
        </p:txBody>
      </p:sp>
      <p:cxnSp>
        <p:nvCxnSpPr>
          <p:cNvPr id="9" name="8 Conector recto de flecha"/>
          <p:cNvCxnSpPr/>
          <p:nvPr/>
        </p:nvCxnSpPr>
        <p:spPr>
          <a:xfrm rot="5400000">
            <a:off x="5322099" y="3607595"/>
            <a:ext cx="142876" cy="71438"/>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6291657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sencilla"/>
          <p:cNvSpPr/>
          <p:nvPr/>
        </p:nvSpPr>
        <p:spPr>
          <a:xfrm>
            <a:off x="1043608" y="692696"/>
            <a:ext cx="2880320" cy="936104"/>
          </a:xfrm>
          <a:prstGeom prst="round1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Comparación con un  estándar absoluto</a:t>
            </a:r>
            <a:endParaRPr lang="es-MX" dirty="0"/>
          </a:p>
        </p:txBody>
      </p:sp>
      <p:sp>
        <p:nvSpPr>
          <p:cNvPr id="5" name="4 Rectángulo redondeado"/>
          <p:cNvSpPr/>
          <p:nvPr/>
        </p:nvSpPr>
        <p:spPr>
          <a:xfrm>
            <a:off x="827584" y="1988840"/>
            <a:ext cx="3168352" cy="432048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itchFamily="2" charset="2"/>
              <a:buChar char="ü"/>
            </a:pPr>
            <a:r>
              <a:rPr lang="es-MX" dirty="0" smtClean="0"/>
              <a:t>Porcentaje de calificaciones correctas.</a:t>
            </a:r>
          </a:p>
          <a:p>
            <a:pPr marL="285750" indent="-285750" algn="ctr">
              <a:buFont typeface="Wingdings" pitchFamily="2" charset="2"/>
              <a:buChar char="ü"/>
            </a:pPr>
            <a:r>
              <a:rPr lang="es-MX" dirty="0" smtClean="0"/>
              <a:t>Grados por letras</a:t>
            </a:r>
            <a:endParaRPr lang="es-MX" dirty="0"/>
          </a:p>
        </p:txBody>
      </p:sp>
      <p:sp>
        <p:nvSpPr>
          <p:cNvPr id="6" name="5 Redondear rectángulo de esquina sencilla"/>
          <p:cNvSpPr/>
          <p:nvPr/>
        </p:nvSpPr>
        <p:spPr>
          <a:xfrm>
            <a:off x="4716016" y="729937"/>
            <a:ext cx="2880320" cy="936104"/>
          </a:xfrm>
          <a:prstGeom prst="round1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Comparación interindividual</a:t>
            </a:r>
            <a:endParaRPr lang="es-MX" dirty="0"/>
          </a:p>
        </p:txBody>
      </p:sp>
      <p:sp>
        <p:nvSpPr>
          <p:cNvPr id="7" name="6 Rectángulo redondeado"/>
          <p:cNvSpPr/>
          <p:nvPr/>
        </p:nvSpPr>
        <p:spPr>
          <a:xfrm>
            <a:off x="4590920" y="1988840"/>
            <a:ext cx="3168352" cy="43204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itchFamily="2" charset="2"/>
              <a:buChar char="ü"/>
            </a:pPr>
            <a:r>
              <a:rPr lang="es-MX" dirty="0"/>
              <a:t>Considerando la media y la desviación estándar del grupo</a:t>
            </a:r>
          </a:p>
          <a:p>
            <a:pPr marL="285750" indent="-285750" algn="ctr">
              <a:buFont typeface="Wingdings" pitchFamily="2" charset="2"/>
              <a:buChar char="ü"/>
            </a:pPr>
            <a:r>
              <a:rPr lang="es-MX" dirty="0"/>
              <a:t>Considerando los rangos de los grupos</a:t>
            </a:r>
          </a:p>
          <a:p>
            <a:pPr marL="285750" indent="-285750" algn="ctr">
              <a:buFont typeface="Wingdings" pitchFamily="2" charset="2"/>
              <a:buChar char="ü"/>
            </a:pPr>
            <a:r>
              <a:rPr lang="es-MX" dirty="0"/>
              <a:t>Considerando el rango de calificación en un grupo</a:t>
            </a:r>
          </a:p>
          <a:p>
            <a:pPr marL="285750" indent="-285750" algn="ctr">
              <a:buFont typeface="Wingdings" pitchFamily="2" charset="2"/>
              <a:buChar char="ü"/>
            </a:pPr>
            <a:r>
              <a:rPr lang="es-MX" dirty="0"/>
              <a:t>Considerando  la posición de aquellos  que obtuvieron la misma calificación.</a:t>
            </a:r>
          </a:p>
        </p:txBody>
      </p:sp>
    </p:spTree>
    <p:extLst>
      <p:ext uri="{BB962C8B-B14F-4D97-AF65-F5344CB8AC3E}">
        <p14:creationId xmlns="" xmlns:p14="http://schemas.microsoft.com/office/powerpoint/2010/main" val="12613665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del mismo lado"/>
          <p:cNvSpPr/>
          <p:nvPr/>
        </p:nvSpPr>
        <p:spPr>
          <a:xfrm>
            <a:off x="899592" y="764704"/>
            <a:ext cx="2592288" cy="720080"/>
          </a:xfrm>
          <a:prstGeom prst="round2Same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Comparación </a:t>
            </a:r>
            <a:r>
              <a:rPr lang="es-MX" dirty="0" err="1" smtClean="0"/>
              <a:t>intraindividual</a:t>
            </a:r>
            <a:endParaRPr lang="es-MX" dirty="0"/>
          </a:p>
        </p:txBody>
      </p:sp>
      <p:sp>
        <p:nvSpPr>
          <p:cNvPr id="5" name="4 Rectángulo redondeado"/>
          <p:cNvSpPr/>
          <p:nvPr/>
        </p:nvSpPr>
        <p:spPr>
          <a:xfrm>
            <a:off x="755576" y="1772816"/>
            <a:ext cx="2880320" cy="331236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itchFamily="2" charset="2"/>
              <a:buChar char="ü"/>
            </a:pPr>
            <a:r>
              <a:rPr lang="es-MX" dirty="0" smtClean="0"/>
              <a:t>CI de razón</a:t>
            </a:r>
          </a:p>
          <a:p>
            <a:pPr marL="285750" indent="-285750" algn="ctr">
              <a:buFont typeface="Wingdings" pitchFamily="2" charset="2"/>
              <a:buChar char="ü"/>
            </a:pPr>
            <a:r>
              <a:rPr lang="es-MX" dirty="0" smtClean="0"/>
              <a:t>Índice de nivel intelectual</a:t>
            </a:r>
          </a:p>
          <a:p>
            <a:pPr marL="285750" indent="-285750" algn="ctr">
              <a:buFont typeface="Wingdings" pitchFamily="2" charset="2"/>
              <a:buChar char="ü"/>
            </a:pPr>
            <a:r>
              <a:rPr lang="es-MX" dirty="0" smtClean="0"/>
              <a:t>Cociente educacional.</a:t>
            </a:r>
            <a:endParaRPr lang="es-MX" dirty="0"/>
          </a:p>
        </p:txBody>
      </p:sp>
      <p:sp>
        <p:nvSpPr>
          <p:cNvPr id="6" name="5 Redondear rectángulo de esquina del mismo lado"/>
          <p:cNvSpPr/>
          <p:nvPr/>
        </p:nvSpPr>
        <p:spPr>
          <a:xfrm>
            <a:off x="4753707" y="2217916"/>
            <a:ext cx="3600400" cy="2376264"/>
          </a:xfrm>
          <a:prstGeom prst="round2Same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Para dicha calificación , por nivel de unidades requiere su propia formula </a:t>
            </a:r>
            <a:endParaRPr lang="es-MX" dirty="0"/>
          </a:p>
        </p:txBody>
      </p:sp>
      <p:sp>
        <p:nvSpPr>
          <p:cNvPr id="8" name="7 Flecha curvada hacia arriba">
            <a:hlinkClick r:id="rId2" action="ppaction://hlinksldjump"/>
          </p:cNvPr>
          <p:cNvSpPr/>
          <p:nvPr/>
        </p:nvSpPr>
        <p:spPr>
          <a:xfrm rot="15920158">
            <a:off x="8378505" y="6088007"/>
            <a:ext cx="685763" cy="7920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41614032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sencilla"/>
          <p:cNvSpPr/>
          <p:nvPr/>
        </p:nvSpPr>
        <p:spPr>
          <a:xfrm>
            <a:off x="611560" y="601956"/>
            <a:ext cx="2592288" cy="720080"/>
          </a:xfrm>
          <a:prstGeom prst="round1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Normas</a:t>
            </a:r>
            <a:endParaRPr lang="es-MX" sz="2000" b="1" dirty="0">
              <a:solidFill>
                <a:schemeClr val="tx1"/>
              </a:solidFill>
            </a:endParaRPr>
          </a:p>
        </p:txBody>
      </p:sp>
      <p:sp>
        <p:nvSpPr>
          <p:cNvPr id="5" name="4 Recortar rectángulo de esquina diagonal"/>
          <p:cNvSpPr/>
          <p:nvPr/>
        </p:nvSpPr>
        <p:spPr>
          <a:xfrm>
            <a:off x="1475656" y="1628800"/>
            <a:ext cx="6264696" cy="3096344"/>
          </a:xfrm>
          <a:prstGeom prst="snip2Diag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Las normas de calificación son de fundamental importancia  para comprender los resultados de una prueba,  dado que proporcionan los parámetros que permiten comparar  la ejecución en dicha prueba. </a:t>
            </a:r>
            <a:endParaRPr lang="es-MX" dirty="0"/>
          </a:p>
        </p:txBody>
      </p:sp>
      <p:pic>
        <p:nvPicPr>
          <p:cNvPr id="717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779912" y="5010150"/>
            <a:ext cx="2466975" cy="1847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1 Flecha curvada hacia la izquierda"/>
          <p:cNvSpPr/>
          <p:nvPr/>
        </p:nvSpPr>
        <p:spPr>
          <a:xfrm rot="885716">
            <a:off x="7864858" y="3822018"/>
            <a:ext cx="864096" cy="2376264"/>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17843628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del mismo lado"/>
          <p:cNvSpPr/>
          <p:nvPr/>
        </p:nvSpPr>
        <p:spPr>
          <a:xfrm>
            <a:off x="179512" y="833109"/>
            <a:ext cx="2736304" cy="864096"/>
          </a:xfrm>
          <a:prstGeom prst="round2Same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Tablas de normas simples</a:t>
            </a:r>
            <a:endParaRPr lang="es-MX" dirty="0"/>
          </a:p>
        </p:txBody>
      </p:sp>
      <p:sp>
        <p:nvSpPr>
          <p:cNvPr id="5" name="4 Redondear rectángulo de esquina del mismo lado"/>
          <p:cNvSpPr/>
          <p:nvPr/>
        </p:nvSpPr>
        <p:spPr>
          <a:xfrm>
            <a:off x="3131840" y="833109"/>
            <a:ext cx="2736304" cy="864096"/>
          </a:xfrm>
          <a:prstGeom prst="round2Same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Tablas de normas de grupos múltiples</a:t>
            </a:r>
            <a:endParaRPr lang="es-MX" dirty="0"/>
          </a:p>
        </p:txBody>
      </p:sp>
      <p:sp>
        <p:nvSpPr>
          <p:cNvPr id="6" name="5 Redondear rectángulo de esquina del mismo lado"/>
          <p:cNvSpPr/>
          <p:nvPr/>
        </p:nvSpPr>
        <p:spPr>
          <a:xfrm>
            <a:off x="90489" y="2052673"/>
            <a:ext cx="2880320" cy="3672408"/>
          </a:xfrm>
          <a:prstGeom prst="round2Same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Constan de dos columnas, una con calificaciones crudas y la otra con calificaciones derivadas.</a:t>
            </a:r>
            <a:endParaRPr lang="es-MX" dirty="0"/>
          </a:p>
        </p:txBody>
      </p:sp>
      <p:sp>
        <p:nvSpPr>
          <p:cNvPr id="7" name="6 Redondear rectángulo de esquina del mismo lado"/>
          <p:cNvSpPr/>
          <p:nvPr/>
        </p:nvSpPr>
        <p:spPr>
          <a:xfrm>
            <a:off x="3203848" y="2060848"/>
            <a:ext cx="2880320" cy="3672408"/>
          </a:xfrm>
          <a:prstGeom prst="round2Same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Para expresar resultados de varios grupos diferentes en una sola tabla, permite la comparación de calificaciones de una persona  con tantos grupos como sea posible.</a:t>
            </a:r>
            <a:endParaRPr lang="es-MX" dirty="0"/>
          </a:p>
        </p:txBody>
      </p:sp>
      <p:sp>
        <p:nvSpPr>
          <p:cNvPr id="8" name="7 Redondear rectángulo de esquina del mismo lado"/>
          <p:cNvSpPr/>
          <p:nvPr/>
        </p:nvSpPr>
        <p:spPr>
          <a:xfrm>
            <a:off x="6156176" y="833109"/>
            <a:ext cx="2736304" cy="864096"/>
          </a:xfrm>
          <a:prstGeom prst="round2Same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Tablas de normas de calificaciones múltiples</a:t>
            </a:r>
            <a:endParaRPr lang="es-MX" dirty="0"/>
          </a:p>
        </p:txBody>
      </p:sp>
      <p:sp>
        <p:nvSpPr>
          <p:cNvPr id="9" name="8 Redondear rectángulo de esquina del mismo lado"/>
          <p:cNvSpPr/>
          <p:nvPr/>
        </p:nvSpPr>
        <p:spPr>
          <a:xfrm>
            <a:off x="6234791" y="2044498"/>
            <a:ext cx="2880320" cy="3672408"/>
          </a:xfrm>
          <a:prstGeom prst="round2Same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Incluyen calificaciones de varias pruebas y </a:t>
            </a:r>
            <a:r>
              <a:rPr lang="es-MX" dirty="0" err="1" smtClean="0"/>
              <a:t>subpruebas</a:t>
            </a:r>
            <a:endParaRPr lang="es-MX" dirty="0"/>
          </a:p>
        </p:txBody>
      </p:sp>
    </p:spTree>
    <p:extLst>
      <p:ext uri="{BB962C8B-B14F-4D97-AF65-F5344CB8AC3E}">
        <p14:creationId xmlns="" xmlns:p14="http://schemas.microsoft.com/office/powerpoint/2010/main" val="38320143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68580" indent="0">
              <a:buNone/>
            </a:pPr>
            <a:r>
              <a:rPr lang="es-MX" dirty="0" smtClean="0"/>
              <a:t>La articulación de las normas se refiere a la variabilidad de una prueba especifica en edición, forma/nivel. </a:t>
            </a:r>
            <a:endParaRPr lang="es-MX" dirty="0"/>
          </a:p>
        </p:txBody>
      </p:sp>
      <p:pic>
        <p:nvPicPr>
          <p:cNvPr id="819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627784" y="3717032"/>
            <a:ext cx="4536504" cy="21122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Flecha curvada hacia arriba">
            <a:hlinkClick r:id="rId3" action="ppaction://hlinksldjump"/>
          </p:cNvPr>
          <p:cNvSpPr/>
          <p:nvPr/>
        </p:nvSpPr>
        <p:spPr>
          <a:xfrm rot="16353479">
            <a:off x="8047308" y="5940869"/>
            <a:ext cx="864096" cy="72008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35682577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1" dirty="0"/>
              <a:t>Validez y confiabilidad de las mediciones de variables </a:t>
            </a:r>
            <a:r>
              <a:rPr lang="es-ES" sz="3200" b="1" dirty="0" smtClean="0"/>
              <a:t>psicológicas</a:t>
            </a:r>
            <a:endParaRPr lang="es-MX" sz="3200" dirty="0"/>
          </a:p>
        </p:txBody>
      </p:sp>
      <p:sp>
        <p:nvSpPr>
          <p:cNvPr id="3" name="2 Marcador de contenido"/>
          <p:cNvSpPr>
            <a:spLocks noGrp="1"/>
          </p:cNvSpPr>
          <p:nvPr>
            <p:ph sz="quarter" idx="4294967295"/>
          </p:nvPr>
        </p:nvSpPr>
        <p:spPr>
          <a:xfrm>
            <a:off x="1259632" y="2170664"/>
            <a:ext cx="6400800" cy="3474720"/>
          </a:xfrm>
          <a:prstGeom prst="rect">
            <a:avLst/>
          </a:prstGeom>
        </p:spPr>
        <p:txBody>
          <a:bodyPr/>
          <a:lstStyle/>
          <a:p>
            <a:pPr>
              <a:spcAft>
                <a:spcPts val="0"/>
              </a:spcAft>
            </a:pPr>
            <a:r>
              <a:rPr lang="es-ES" dirty="0" smtClean="0">
                <a:effectLst/>
                <a:latin typeface="Times New Roman"/>
                <a:ea typeface="Times New Roman"/>
              </a:rPr>
              <a:t>La psicometría, engloba la teoría y la construcción de pruebas, test y otros procedimientos de medición válidos y confiables (o fiables). Incluye, por tanto, la elaboración y aplicación de procedimientos estadísticos que permitan determinar si una prueba o (test) es válido o no para la medición de una variable o conducta psicológica previamente definida.</a:t>
            </a:r>
            <a:endParaRPr lang="es-MX" dirty="0" smtClean="0">
              <a:effectLst/>
              <a:latin typeface="Times New Roman"/>
              <a:ea typeface="Times New Roman"/>
            </a:endParaRPr>
          </a:p>
          <a:p>
            <a:endParaRPr lang="es-MX" dirty="0"/>
          </a:p>
        </p:txBody>
      </p:sp>
    </p:spTree>
    <p:extLst>
      <p:ext uri="{BB962C8B-B14F-4D97-AF65-F5344CB8AC3E}">
        <p14:creationId xmlns:p14="http://schemas.microsoft.com/office/powerpoint/2010/main" xmlns="" val="401972242"/>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EVOLUCIÓN</a:t>
            </a:r>
            <a:endParaRPr lang="es-MX" dirty="0"/>
          </a:p>
        </p:txBody>
      </p:sp>
      <p:sp>
        <p:nvSpPr>
          <p:cNvPr id="3" name="2 Marcador de contenido"/>
          <p:cNvSpPr>
            <a:spLocks noGrp="1"/>
          </p:cNvSpPr>
          <p:nvPr>
            <p:ph sz="quarter" idx="4294967295"/>
          </p:nvPr>
        </p:nvSpPr>
        <p:spPr>
          <a:xfrm>
            <a:off x="1355462" y="2492896"/>
            <a:ext cx="6400800" cy="3474720"/>
          </a:xfrm>
          <a:prstGeom prst="rect">
            <a:avLst/>
          </a:prstGeom>
        </p:spPr>
        <p:txBody>
          <a:bodyPr>
            <a:normAutofit fontScale="85000" lnSpcReduction="20000"/>
          </a:bodyPr>
          <a:lstStyle/>
          <a:p>
            <a:r>
              <a:rPr lang="es-MX" dirty="0" smtClean="0"/>
              <a:t>Los primeros trabajos de psicometría se desarrollaron para medir la inteligencia. Posteriormente, la teoría psicométrica se ha aplicado a la medida de otros aspectos como los </a:t>
            </a:r>
            <a:r>
              <a:rPr lang="es-MX" b="1" dirty="0" smtClean="0"/>
              <a:t>rasgos de personalidad, actitudes y creencias, rendimiento académico, y en campos relacionados con la salud y la calidad de vida.</a:t>
            </a:r>
          </a:p>
          <a:p>
            <a:r>
              <a:rPr lang="es-MX" dirty="0" smtClean="0"/>
              <a:t>La psicometría es, también, la encargada del estudio de las propiedades termodinámicas del aire húmedo y del efecto que ejerce sobre los materiales y sobre el confort humano.</a:t>
            </a:r>
          </a:p>
          <a:p>
            <a:r>
              <a:rPr lang="es-MX" b="1" dirty="0" smtClean="0"/>
              <a:t>Estudios referente</a:t>
            </a:r>
          </a:p>
          <a:p>
            <a:endParaRPr lang="es-MX" dirty="0" smtClean="0"/>
          </a:p>
          <a:p>
            <a:endParaRPr lang="es-MX" dirty="0"/>
          </a:p>
        </p:txBody>
      </p:sp>
    </p:spTree>
    <p:extLst>
      <p:ext uri="{BB962C8B-B14F-4D97-AF65-F5344CB8AC3E}">
        <p14:creationId xmlns:p14="http://schemas.microsoft.com/office/powerpoint/2010/main" xmlns="" val="3825243254"/>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Enfoques teóricos</a:t>
            </a:r>
            <a:endParaRPr lang="es-MX" dirty="0"/>
          </a:p>
        </p:txBody>
      </p:sp>
      <p:sp>
        <p:nvSpPr>
          <p:cNvPr id="3" name="2 Marcador de contenido"/>
          <p:cNvSpPr>
            <a:spLocks noGrp="1"/>
          </p:cNvSpPr>
          <p:nvPr>
            <p:ph sz="quarter" idx="4294967295"/>
          </p:nvPr>
        </p:nvSpPr>
        <p:spPr>
          <a:xfrm>
            <a:off x="1667434" y="2564904"/>
            <a:ext cx="6400800" cy="3474720"/>
          </a:xfrm>
          <a:prstGeom prst="rect">
            <a:avLst/>
          </a:prstGeom>
        </p:spPr>
        <p:txBody>
          <a:bodyPr>
            <a:normAutofit fontScale="92500" lnSpcReduction="20000"/>
          </a:bodyPr>
          <a:lstStyle/>
          <a:p>
            <a:r>
              <a:rPr lang="es-MX" dirty="0" smtClean="0"/>
              <a:t>Los contenidos de la psicometría se articulan, fundamentalmente, en dos grandes bloques: </a:t>
            </a:r>
            <a:r>
              <a:rPr lang="es-MX" b="1" dirty="0" smtClean="0"/>
              <a:t>teoría de los test</a:t>
            </a:r>
            <a:r>
              <a:rPr lang="es-MX" dirty="0" smtClean="0"/>
              <a:t>, que hace referencia a la construcción, validación y aplicación de los </a:t>
            </a:r>
            <a:r>
              <a:rPr lang="es-MX" b="1" dirty="0" smtClean="0"/>
              <a:t>test y escalamiento,</a:t>
            </a:r>
            <a:r>
              <a:rPr lang="es-MX" dirty="0" smtClean="0"/>
              <a:t> que incluye los métodos para la elaboración de escalas psicofísicas y psicológicas.</a:t>
            </a:r>
          </a:p>
          <a:p>
            <a:r>
              <a:rPr lang="es-MX" dirty="0" smtClean="0"/>
              <a:t>A su vez, la teoría de los test se divide en dos ramas</a:t>
            </a:r>
            <a:r>
              <a:rPr lang="es-MX" b="1" dirty="0" smtClean="0"/>
              <a:t>: la teoría clásica de los </a:t>
            </a:r>
            <a:r>
              <a:rPr lang="es-MX" b="1" dirty="0" err="1" smtClean="0"/>
              <a:t>tests</a:t>
            </a:r>
            <a:r>
              <a:rPr lang="es-MX" b="1" dirty="0" smtClean="0"/>
              <a:t> </a:t>
            </a:r>
            <a:r>
              <a:rPr lang="es-MX" dirty="0" smtClean="0"/>
              <a:t>y la más reciente </a:t>
            </a:r>
            <a:r>
              <a:rPr lang="es-MX" b="1" dirty="0" smtClean="0"/>
              <a:t>teoría de respuesta al ítem</a:t>
            </a:r>
            <a:r>
              <a:rPr lang="es-MX" dirty="0" smtClean="0"/>
              <a:t>.</a:t>
            </a:r>
          </a:p>
          <a:p>
            <a:endParaRPr lang="es-MX" dirty="0"/>
          </a:p>
        </p:txBody>
      </p:sp>
    </p:spTree>
    <p:extLst>
      <p:ext uri="{BB962C8B-B14F-4D97-AF65-F5344CB8AC3E}">
        <p14:creationId xmlns:p14="http://schemas.microsoft.com/office/powerpoint/2010/main" xmlns="" val="2910426449"/>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ESTANDARIZACIÓN</a:t>
            </a:r>
            <a:endParaRPr lang="es-MX" dirty="0"/>
          </a:p>
        </p:txBody>
      </p:sp>
      <p:sp>
        <p:nvSpPr>
          <p:cNvPr id="3" name="2 Marcador de contenido"/>
          <p:cNvSpPr>
            <a:spLocks noGrp="1"/>
          </p:cNvSpPr>
          <p:nvPr>
            <p:ph sz="quarter" idx="4294967295"/>
          </p:nvPr>
        </p:nvSpPr>
        <p:spPr>
          <a:xfrm>
            <a:off x="2843808" y="2330544"/>
            <a:ext cx="6400800" cy="3474720"/>
          </a:xfrm>
          <a:prstGeom prst="rect">
            <a:avLst/>
          </a:prstGeom>
        </p:spPr>
        <p:txBody>
          <a:bodyPr/>
          <a:lstStyle/>
          <a:p>
            <a:r>
              <a:rPr lang="es-MX" dirty="0" smtClean="0"/>
              <a:t>Sin embargo, la medida de estos aspectos no directamente observables es difícil, y gran parte de la investigación y técnicas acumuladas en esta disciplina están diseñadas para definirlos de manera fiable antes de cuantificarlos.</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4221088"/>
            <a:ext cx="2857500" cy="2304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6469961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ortar y redondear rectángulo de esquina sencilla"/>
          <p:cNvSpPr/>
          <p:nvPr/>
        </p:nvSpPr>
        <p:spPr>
          <a:xfrm>
            <a:off x="4283968" y="908720"/>
            <a:ext cx="3888432" cy="2664296"/>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cuando se verifica que el test realmente mide el constructo que prende medir y se determina  analizando el contenido de la prueba,  correlación y calificación,.</a:t>
            </a:r>
            <a:endParaRPr lang="es-MX" dirty="0"/>
          </a:p>
        </p:txBody>
      </p:sp>
      <p:sp>
        <p:nvSpPr>
          <p:cNvPr id="6" name="5 Recortar y redondear rectángulo de esquina sencilla"/>
          <p:cNvSpPr/>
          <p:nvPr/>
        </p:nvSpPr>
        <p:spPr>
          <a:xfrm>
            <a:off x="4283968" y="3789040"/>
            <a:ext cx="4023817" cy="2520280"/>
          </a:xfrm>
          <a:prstGeom prst="snip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Estabilidad entre los puntajes de un test obtenidos por los  mismos individuos en distintas ocasiones o entre diferentes conjunto de ítems equivalentes.</a:t>
            </a:r>
            <a:endParaRPr lang="es-MX" dirty="0"/>
          </a:p>
        </p:txBody>
      </p:sp>
      <p:sp>
        <p:nvSpPr>
          <p:cNvPr id="7" name="6 Pentágono"/>
          <p:cNvSpPr/>
          <p:nvPr/>
        </p:nvSpPr>
        <p:spPr>
          <a:xfrm>
            <a:off x="755576" y="1124744"/>
            <a:ext cx="3096344" cy="20162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hlinkClick r:id="rId2"/>
              </a:rPr>
              <a:t>Validez</a:t>
            </a:r>
            <a:endParaRPr lang="es-MX" dirty="0"/>
          </a:p>
        </p:txBody>
      </p:sp>
      <p:sp>
        <p:nvSpPr>
          <p:cNvPr id="8" name="7 Pentágono"/>
          <p:cNvSpPr/>
          <p:nvPr/>
        </p:nvSpPr>
        <p:spPr>
          <a:xfrm>
            <a:off x="905192" y="3789078"/>
            <a:ext cx="3096344" cy="2016224"/>
          </a:xfrm>
          <a:prstGeom prst="homePlat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hlinkClick r:id="rId2"/>
              </a:rPr>
              <a:t>Confiabilidad</a:t>
            </a:r>
            <a:endParaRPr lang="es-MX" dirty="0" smtClean="0"/>
          </a:p>
          <a:p>
            <a:pPr algn="ctr"/>
            <a:endParaRPr lang="es-MX" dirty="0"/>
          </a:p>
        </p:txBody>
      </p:sp>
    </p:spTree>
    <p:extLst>
      <p:ext uri="{BB962C8B-B14F-4D97-AF65-F5344CB8AC3E}">
        <p14:creationId xmlns="" xmlns:p14="http://schemas.microsoft.com/office/powerpoint/2010/main" val="1644760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Llamada rectangular redondeada"/>
          <p:cNvSpPr/>
          <p:nvPr/>
        </p:nvSpPr>
        <p:spPr>
          <a:xfrm>
            <a:off x="764661" y="1916832"/>
            <a:ext cx="3744416" cy="1872208"/>
          </a:xfrm>
          <a:prstGeom prst="wedgeRoundRect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Todos los índices subrayados cuentan con hipervínculos, que se podrán visualizar y ejecutar en presentación.</a:t>
            </a:r>
            <a:endParaRPr lang="es-MX" dirty="0"/>
          </a:p>
        </p:txBody>
      </p:sp>
      <p:sp>
        <p:nvSpPr>
          <p:cNvPr id="3" name="2 Llamada con línea 3"/>
          <p:cNvSpPr/>
          <p:nvPr/>
        </p:nvSpPr>
        <p:spPr>
          <a:xfrm>
            <a:off x="5308155" y="4152814"/>
            <a:ext cx="3024336" cy="1220402"/>
          </a:xfrm>
          <a:prstGeom prst="borderCallout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Al finalizar cada tema, habrá una flecha para regresar al índice correspondiente</a:t>
            </a:r>
            <a:endParaRPr lang="es-MX" dirty="0"/>
          </a:p>
        </p:txBody>
      </p:sp>
      <p:sp>
        <p:nvSpPr>
          <p:cNvPr id="4" name="3 Flecha curvada hacia arriba"/>
          <p:cNvSpPr/>
          <p:nvPr/>
        </p:nvSpPr>
        <p:spPr>
          <a:xfrm rot="16200000">
            <a:off x="5868250" y="5538281"/>
            <a:ext cx="680010" cy="61206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0000"/>
              </a:solidFill>
            </a:endParaRPr>
          </a:p>
        </p:txBody>
      </p:sp>
      <p:sp>
        <p:nvSpPr>
          <p:cNvPr id="5" name="4 Rectángulo redondeado"/>
          <p:cNvSpPr/>
          <p:nvPr/>
        </p:nvSpPr>
        <p:spPr>
          <a:xfrm>
            <a:off x="3203848" y="873782"/>
            <a:ext cx="2662369" cy="792088"/>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NOTA</a:t>
            </a:r>
            <a:endParaRPr lang="es-MX" dirty="0"/>
          </a:p>
        </p:txBody>
      </p:sp>
    </p:spTree>
    <p:extLst>
      <p:ext uri="{BB962C8B-B14F-4D97-AF65-F5344CB8AC3E}">
        <p14:creationId xmlns="" xmlns:p14="http://schemas.microsoft.com/office/powerpoint/2010/main" val="10329017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677897" y="892646"/>
            <a:ext cx="2466975" cy="1857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55576" y="1852240"/>
            <a:ext cx="3335140" cy="44570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Flecha izquierda y derecha"/>
          <p:cNvSpPr/>
          <p:nvPr/>
        </p:nvSpPr>
        <p:spPr>
          <a:xfrm rot="19546585">
            <a:off x="4228435" y="2982484"/>
            <a:ext cx="2051352" cy="1008112"/>
          </a:xfrm>
          <a:prstGeom prst="lef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curvada hacia arriba">
            <a:hlinkClick r:id="rId4" action="ppaction://hlinksldjump"/>
          </p:cNvPr>
          <p:cNvSpPr/>
          <p:nvPr/>
        </p:nvSpPr>
        <p:spPr>
          <a:xfrm rot="16200000">
            <a:off x="8294176" y="6130305"/>
            <a:ext cx="692552" cy="648072"/>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2689539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sencilla"/>
          <p:cNvSpPr/>
          <p:nvPr/>
        </p:nvSpPr>
        <p:spPr>
          <a:xfrm>
            <a:off x="467544" y="404664"/>
            <a:ext cx="2736304" cy="792088"/>
          </a:xfrm>
          <a:prstGeom prst="round1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Análisis factorial</a:t>
            </a:r>
            <a:endParaRPr lang="es-MX" dirty="0"/>
          </a:p>
        </p:txBody>
      </p:sp>
      <p:sp>
        <p:nvSpPr>
          <p:cNvPr id="6" name="5 Redondear rectángulo de esquina diagonal"/>
          <p:cNvSpPr/>
          <p:nvPr/>
        </p:nvSpPr>
        <p:spPr>
          <a:xfrm>
            <a:off x="2411760" y="1844824"/>
            <a:ext cx="5616624" cy="2592288"/>
          </a:xfrm>
          <a:prstGeom prst="round2Diag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 El análisis factorial se originó en psicometría, y se usa en las ciencias del comportamiento tales como ciencias sociales, marketing, gestión de productos, investigación de operaciones y otras ciencias aplicadas que tratan con grandes cantidades de datos.</a:t>
            </a:r>
          </a:p>
        </p:txBody>
      </p:sp>
      <p:pic>
        <p:nvPicPr>
          <p:cNvPr id="1024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66904" y="4725144"/>
            <a:ext cx="4769191" cy="1752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852843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dondear rectángulo de esquina del mismo lado"/>
          <p:cNvSpPr/>
          <p:nvPr/>
        </p:nvSpPr>
        <p:spPr>
          <a:xfrm>
            <a:off x="971600" y="780505"/>
            <a:ext cx="6480720" cy="3744416"/>
          </a:xfrm>
          <a:prstGeom prst="round2Same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 una </a:t>
            </a:r>
            <a:r>
              <a:rPr lang="es-MX" dirty="0">
                <a:solidFill>
                  <a:schemeClr val="bg1"/>
                </a:solidFill>
              </a:rPr>
              <a:t>técnica </a:t>
            </a:r>
            <a:r>
              <a:rPr lang="es-MX" dirty="0" smtClean="0">
                <a:solidFill>
                  <a:schemeClr val="bg1"/>
                </a:solidFill>
              </a:rPr>
              <a:t>estadística d</a:t>
            </a:r>
            <a:r>
              <a:rPr lang="es-MX" dirty="0" smtClean="0"/>
              <a:t>e </a:t>
            </a:r>
            <a:r>
              <a:rPr lang="es-MX" dirty="0"/>
              <a:t>reducción de datos usada para explicar las correlaciones entre las variables observadas en términos de un número menor de variables no observadas llamadas factores. Las variables observadas se modelan como combinaciones lineales de factores más expresiones de </a:t>
            </a:r>
            <a:r>
              <a:rPr lang="es-MX" dirty="0" smtClean="0"/>
              <a:t>error.</a:t>
            </a:r>
            <a:endParaRPr lang="es-MX" dirty="0"/>
          </a:p>
        </p:txBody>
      </p:sp>
      <p:pic>
        <p:nvPicPr>
          <p:cNvPr id="1126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483768" y="4797152"/>
            <a:ext cx="4320480" cy="1552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Flecha curvada hacia arriba">
            <a:hlinkClick r:id="rId3" action="ppaction://hlinksldjump"/>
          </p:cNvPr>
          <p:cNvSpPr/>
          <p:nvPr/>
        </p:nvSpPr>
        <p:spPr>
          <a:xfrm rot="15921400">
            <a:off x="8454025" y="6213558"/>
            <a:ext cx="648072" cy="59186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42117408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4294967295"/>
          </p:nvPr>
        </p:nvSpPr>
        <p:spPr>
          <a:xfrm>
            <a:off x="1143000" y="731520"/>
            <a:ext cx="6400800" cy="3474720"/>
          </a:xfrm>
          <a:prstGeom prst="rect">
            <a:avLst/>
          </a:prstGeom>
        </p:spPr>
        <p:txBody>
          <a:bodyPr/>
          <a:lstStyle/>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67409" y="1591662"/>
            <a:ext cx="6600825" cy="4676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51535774"/>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sz="quarter" idx="4294967295"/>
          </p:nvPr>
        </p:nvSpPr>
        <p:spPr>
          <a:xfrm>
            <a:off x="1143000" y="731520"/>
            <a:ext cx="6400800" cy="3474720"/>
          </a:xfrm>
          <a:prstGeom prst="rect">
            <a:avLst/>
          </a:prstGeom>
        </p:spPr>
        <p:txBody>
          <a:bodyPr/>
          <a:lstStyle/>
          <a:p>
            <a:endParaRPr lang="es-MX"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808946"/>
            <a:ext cx="8316416" cy="55446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04404652"/>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4294967295"/>
          </p:nvPr>
        </p:nvSpPr>
        <p:spPr>
          <a:xfrm>
            <a:off x="1143000" y="731520"/>
            <a:ext cx="6400800" cy="3474720"/>
          </a:xfrm>
          <a:prstGeom prst="rect">
            <a:avLst/>
          </a:prstGeom>
        </p:spPr>
        <p:txBody>
          <a:bodyPr/>
          <a:lstStyle/>
          <a:p>
            <a:r>
              <a:rPr lang="es-MX" dirty="0" smtClean="0"/>
              <a:t>La validez puede calcularse correlacionando las mediciones con las de una medida patrón aceptada como válida. Se distinguen los siguientes aspectos: </a:t>
            </a:r>
            <a:r>
              <a:rPr lang="es-MX" b="1" dirty="0" smtClean="0"/>
              <a:t>validez de contenido</a:t>
            </a:r>
            <a:r>
              <a:rPr lang="es-MX" dirty="0" smtClean="0"/>
              <a:t>, </a:t>
            </a:r>
            <a:r>
              <a:rPr lang="es-MX" b="1" dirty="0" smtClean="0"/>
              <a:t>validez predictiva y validez de constructo.</a:t>
            </a:r>
            <a:endParaRPr lang="es-MX"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987824" y="4077072"/>
            <a:ext cx="3384376" cy="21488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57218254"/>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Escala </a:t>
            </a:r>
            <a:r>
              <a:rPr lang="es-MX" dirty="0" err="1" smtClean="0"/>
              <a:t>Wechsler</a:t>
            </a:r>
            <a:endParaRPr lang="es-MX" dirty="0"/>
          </a:p>
        </p:txBody>
      </p:sp>
      <p:pic>
        <p:nvPicPr>
          <p:cNvPr id="1229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11560" y="2204864"/>
            <a:ext cx="7920879" cy="39604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54808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68580" indent="0">
              <a:buNone/>
            </a:pPr>
            <a:r>
              <a:rPr lang="es-MX" dirty="0" smtClean="0"/>
              <a:t>Desarrollada por David </a:t>
            </a:r>
            <a:r>
              <a:rPr lang="es-MX" dirty="0" err="1" smtClean="0"/>
              <a:t>Wechsler</a:t>
            </a:r>
            <a:r>
              <a:rPr lang="es-MX" dirty="0" smtClean="0"/>
              <a:t> en 1939</a:t>
            </a:r>
            <a:endParaRPr lang="es-MX" dirty="0"/>
          </a:p>
        </p:txBody>
      </p:sp>
      <p:sp>
        <p:nvSpPr>
          <p:cNvPr id="4" name="3 Rectángulo redondeado"/>
          <p:cNvSpPr/>
          <p:nvPr/>
        </p:nvSpPr>
        <p:spPr>
          <a:xfrm>
            <a:off x="1475656" y="3068960"/>
            <a:ext cx="5688632" cy="3384376"/>
          </a:xfrm>
          <a:prstGeom prst="roundRect">
            <a:avLst>
              <a:gd name="adj" fmla="val 3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Las escalas de </a:t>
            </a:r>
            <a:r>
              <a:rPr lang="es-MX" dirty="0" err="1"/>
              <a:t>Wechsler</a:t>
            </a:r>
            <a:r>
              <a:rPr lang="es-MX" dirty="0"/>
              <a:t> introdujeron muchos conceptos novedosos e innovaciones al movimiento de los </a:t>
            </a:r>
            <a:r>
              <a:rPr lang="es-MX" dirty="0" smtClean="0"/>
              <a:t>test </a:t>
            </a:r>
            <a:r>
              <a:rPr lang="es-MX" dirty="0"/>
              <a:t>de inteligencia. </a:t>
            </a:r>
            <a:endParaRPr lang="es-MX" dirty="0" smtClean="0"/>
          </a:p>
          <a:p>
            <a:pPr algn="ctr"/>
            <a:endParaRPr lang="es-MX" dirty="0"/>
          </a:p>
          <a:p>
            <a:pPr algn="ctr"/>
            <a:r>
              <a:rPr lang="es-MX" dirty="0" smtClean="0"/>
              <a:t>Primero</a:t>
            </a:r>
            <a:r>
              <a:rPr lang="es-MX" dirty="0"/>
              <a:t>, </a:t>
            </a:r>
            <a:r>
              <a:rPr lang="es-MX" dirty="0" err="1"/>
              <a:t>Wechsler</a:t>
            </a:r>
            <a:r>
              <a:rPr lang="es-MX" dirty="0"/>
              <a:t> se deshizo de las puntuaciones de cociente de </a:t>
            </a:r>
            <a:r>
              <a:rPr lang="es-MX" dirty="0" smtClean="0"/>
              <a:t>test </a:t>
            </a:r>
            <a:r>
              <a:rPr lang="es-MX" dirty="0"/>
              <a:t>más viejos, (la C </a:t>
            </a:r>
            <a:r>
              <a:rPr lang="es-MX" dirty="0">
                <a:solidFill>
                  <a:schemeClr val="bg1"/>
                </a:solidFill>
              </a:rPr>
              <a:t>en "CI"). </a:t>
            </a:r>
            <a:r>
              <a:rPr lang="es-MX" dirty="0"/>
              <a:t>En lugar de eso, asignó un valor arbitrario de cien a la inteligencia media y agregó o sustrajo otros 15 puntos por </a:t>
            </a:r>
            <a:r>
              <a:rPr lang="es-MX" dirty="0">
                <a:solidFill>
                  <a:schemeClr val="bg1"/>
                </a:solidFill>
              </a:rPr>
              <a:t>cada desviación </a:t>
            </a:r>
            <a:r>
              <a:rPr lang="es-MX" dirty="0" smtClean="0">
                <a:solidFill>
                  <a:schemeClr val="bg1"/>
                </a:solidFill>
              </a:rPr>
              <a:t>estándar arriba </a:t>
            </a:r>
            <a:r>
              <a:rPr lang="es-MX" dirty="0"/>
              <a:t>o abajo de la media en la que se encontraba el sujeto</a:t>
            </a:r>
          </a:p>
        </p:txBody>
      </p:sp>
      <p:sp>
        <p:nvSpPr>
          <p:cNvPr id="5" name="AutoShape 2" descr="data:image/jpeg;base64,/9j/4AAQSkZJRgABAQAAAQABAAD/2wCEAAkGBxQSEhUTExMVFhUXGBcaGBUYFxgWGBgXGBgcGBgcGBwYHCggGR8mHBcUITEhJSkrLi4uFx8zODMsNygtLisBCgoKBQUFDgUFDisZExkrKysrKysrKysrKysrKysrKysrKysrKysrKysrKysrKysrKysrKysrKysrKysrKysrK//AABEIALgAmAMBIgACEQEDEQH/xAAcAAABBAMBAAAAAAAAAAAAAAAAAQQGBwIDBQj/xABAEAABAwEEBQgIBAUFAQAAAAABAAIRAwQFITEGEkFRYQcTIjNxgZGhMlJzkrLB0fAXI3KxFFSCk+FCU2Ki8Rb/xAAUAQEAAAAAAAAAAAAAAAAAAAAA/8QAFBEBAAAAAAAAAAAAAAAAAAAAAP/aAAwDAQACEQMRAD8AutCEIBCEhKBUJrXtoaudXt7idw4fNB2S8JBVbvCjtYPdtgY5ZlNalJwx7c9hQS6QgFQ0Wh4/1ERu2DhuTS8NJq1AawioBEg4iDvcMR4IJ8hRLRzTilaHBjwaTzkHbd+OSlgKBUIQgEIQgE3t9QtpVHDNrHHwaT8k4TW9eorezqfCUDTRi3urU9Z2aRNNBupQgkKEIQCbW6pqtKcSuVeFTWcGdpPYEDVjdbz8E5bSEJWsGzj3racB4oNT6Q4nP/xNqzO5PcvNM7UOB+wg5lrbAMDDHuUYvOGOBEhxzHCNvapVaGz8h4KHaQWqDqkGZBnyx4IEu0DMtD2dIlozw6QI4xCmNyXzqvFMnD95AII7tig9y1tQhxBgSSAMdojsiV07YzmtUtcDENaRABZAewNnJwnAnMYILTaZxSrjaL2/naIn0m4ELsoBCEIBNb16it7Op8JTpNb16it7Op8JQcjQbqUI0G6lCCQoQhBhVdAJ3Lgtf03H73rsXgYpuO4FcltMzOzPujPyQO2OwStqfue9RS/dOLPZWjWDnOcTqsGBOMTJyH7pxo/pC200w8scxxJ6Ls8tmHBBInOTK2Xixo6TgO2Acljb6jmsc4D7hV1eWj9BwNptlZwaT0abekTjgBGJcUEut19UwDDhnB4EjaoRpBaJOtswHEmYx3BMrxq2Gn0BTtwD5DXOgjWBEhzS/WkEjZtGaYXKx1aoaYqa9IAmTg7A4B84gjcg6tgqZDtE7cDgOxdi9XflOGGqxrD/AEuIBbgZwJc4HZKa2C7i2S7A9JwOZLS47NmzNPrLTFQPpuGJAA3kT6PZgEHS0FvTU1mvIDQ8jEgQ2d+3Ez3lWQxwIkEEbCMQV5mvu2zUfSpxEkHf0RBB2RKuTklc8WMMcZAMt4B2MDhMnvQTdCEIBNb16it7Op8JTpNb16it7Op8JQcjQbqUI0G6lCCQoQhBrtDJaRvBUcvCiTTczbqEd0RKkxXItNMh2/0u3EYdyCuK9Q0q1ZtCiytaadLnKtao1zg2G9FlJrcXOxywjcupcFqt9Vx5+kyJOrUcw0XuaBm1hcSB2qR07JqAimI1nOc50TLjt7Nnct9Cx6us7HW3nM4eSDXelU8yYgHV7phRW7rjpVBNRjnOY6WS4hrQc4A+9il950fyXAZ5ZRiQold99UaB5p9SHjH1gBxQP7ddQLnVW2eiKzyCaz4LjDYBhoBmBGawp3QIGs0OAMyQ0YxhAjox2qR2e0MdBBDgQMcMeOCbWx2fce1BDNJnNYAQTJw7dWNm4JncFp5ysxwzBdjtwbMR80x01tW0Tt37VHbmv11mcTGBMzGMbQO2UGFSyAXi+nJ1S+oYMSJBMccyr15P6OrYqJiJpsw/pBx8VQNltHOVX1C4MwgHCTrYHvhx8F6Q0dpatnpxgC2QP+Jxb5Qg6SEIQCa3r1Fb2dT4SnSa3r1Fb2dT4Sg5Gg3UoRoN1KEEhQhCAXPvRsarhsPltXQSOaCIOSDlc7tG75JjeNqJhjTBcWju2wt9rZzZ1R3dmUJrYmh1TW3RHDsQOLXUBadn7R9hVdaL/s9mqVm06bq1WoW+jGYGGPyUy0wuQ1WxTrupuOJE9EDI4f5UY0e0dpWL8ypNSqWkktbgGgyNXccYzQdrRyzVG0ab3SyqW9NhggmTnxiB3J7bbS4tMNJJ3bTko1eOnVBzmsb0YJl7sMcx247VNruLS0OMHWaHYbcMwgrTSKxuax76gxfESdgw7slCKp8TuncrT5RareZxjHLfvwVWtpS7E4HYD/xlB09Frr5+sGMDi5ztVrdUkA4Yu2RAdM7l6WstHUY1gya1rfAR8lXHIYG/w1oIHS50SZzGoICsxAIQhAJrevUVvZ1PhKdJrevUVvZ1PhKDkaDdShGg3UoQSFCEIBCEIGV4Uphw2HHiJTSs2BrAZAxiMTsC68Ll20mmR6pwB3Y5IIpVu601dU1nhhHohoNUNDic5IE57Civo3RLfzNaoRk2q+KYPFrcCOClVRk7PNc21XOHYufA9XDzlBGLv0dpa5e5rXRg3ohrBv1GgZcTMrpVbxbSBEffDgn1UMpjVnz8zwVZ6Y3nNQtacsyM8cgOCDj6bX5/EPIB6IJOfBcOxgxrTGBG7PPLatFtdJwxxEnDdmttarq04mCY8PpggnvJJphTsjjZ6whld4ipPovgNaHD1TlOwkd15yvIdoJDWgiC4B47CIbiNsYq1eTjlRLdSy249GA2naCcRsDavDc/xQXQhIDOSVAJrevUVvZ1PhKdJpe3UVvZ1PhKDk6DdShGg3UoQSFCEIBCEIBYVaQe0tOIIyWaEHArWjmiWPP6TvE/uuLeN7hsycAfuV2NIH0q73WcAOrMpc8IjWZ0ob2Ew7wUKv7Rpr2l7S7LEbCMpzzQRzSzS0l8MPniZBz3qDurufLnds7127zuxjJhpwIiewgyuZXo9EQSG4T45RuQNrHZecdOAAI2bc8FMdH9FmOYbXaGh1CkCW0o61zMh+jad67GhWgpeG1rQC2nm2njrVIxg+qzzPYnnLJeopWVlmbDXVTBaB6NFsSBuBOq3xQU9edtfXrPqvMuqO1jAwE7BuAAaO5N6bpI+9qxJ+8tvBbow4gBBYWgfKfVsbG2euznqDRDSDFRgGENnB7RuMQFb9xaa2K1xzNduscmP6D92Ts+5eXy7clJBBBxCD2Amt69RV9m/wCErzLcemttshilaX6vqPPOMPAB86o4AhT+7eWF1Vho2iziajSwVKbo6T+iJY7YJ2O7kFiaDdShGg/UpUEgQhCAQuVfOkVmsvX1mtOerMvI4NGKq7SblheZp2SlqD/deQXn9LBgO8zwQWpfl+2exs17RVawbAT0nHc1oxJ7FU2lHK5VqzTsbeZYZHPO60/paRDPM9irG8rwq2iqalR7qj3D0nEkmBMcBngMFrdUwAGJJAgYoLN5FrQ51stDnEuLqIJcSZJ1xmTme3crCZYXMc+kcWy59NxJMh0uc08Q7Ww3OC8+XLf9eyP5yjUfScYBjFrm7nNcIOKsuxcrjf4cG1Wd7qgIh9ItbTcCY1naxljgWkQAZQZ6U3BVc8Npt1mnfh4+KkOimhVOg0OqtD6mYacY7d8bFCrZyxuBmlY2HYHPqPJx3hrAAe9cK9tP7wtbS0v5qmYJbSBpnDCC6dY55YIL/cI4nLfwj9l5z5Q7zNpvCu8uBax3N09wbT6OHa7XM8VZt08orH3XUrPe3+KoUi17DgX1D+XSc3eHS0ncZVH1XHM4mc+JQI1kg/VKGx4dq1tnaIWbX5j/ANQbHDADduRUwHHDFYayR5mRO+T37ECEcMcZ8didXcyK1Pdrszx/1BN2ZA4nPwTm7gBVpfrb8QQemtB+pSpNBupQgkKrLlK5QjZnmy2YxUA/MqepOTW4RrbzswVj2y0tpU3VHeixpcexok/svJlstb61SpWfOtUcXnbBfiRx4INtotheSXGXOMuLjJJxxJzKZPOZmZWDQZwHYs6TP84bJQK0ZE7/AJrJzyAIJBns7VnTpYDuSsoGpUZTGb3NaO1zg0R4oGmu45nHtyx3qYaK6L223saKYDaLSYqPMNLgZ1QYlx7BhvVxXTyd2ChU120AXCPSLnNBAxLWkwCTJ71LGUwAAAABuECOxB5q0q0ctVgcOeJLXRqVGkmmccRrHIz/AKYUYNZ8weK9cWqgx7Sx4Dmuza4Ag9oKr++uSuyVHa1Muo49JrT0TOeBmEFDVnGcN2KwcCYTu8Wsp1HBh1mhzg0x6QDsDhgJAmE154ScB+yBIn6+SRpOzeVk0k4rIjDxyQYz3HHCN/esg0R/hYAZxmspjZtI8kCMbns805usfm09vTbHe4Jm7hgnV19dT/Wz4gg9PaD9SlSaDdShBzOVy9DQu54GdVzKY4hxl3/UOXnVh8z447fJXJy+Wwatlo7ZqVDw1QGN8dd/gqbbOJ4jb3oCJGH7pWiY7c8tu3gkmYO8+SUHKY28NqDcBAy7PFSfkxu81rzoSBq0i6q7aIYMP+5Ye5Rd79m3v2q0eQuwjnLRX9VrKYw2uJcfJoQXCyms3BI1yHPQYFqi3KPe5slgrVGnpvAp049ep0Z/pbrO7lKKjlSXLdfuvaKdlbiKLQ98Y/mVBIHcwtP9SCr62cfNat/2FlUdPnj97UNB4Zj65oM6Y3hK5oGydmI2oY8ie9I54+fFBk0kY5bMFk8YYLWxZTjthAgHenN1t/Np/rZ8QWlp+5Tm7Otp/rZHvBB6X0H6lKk0H6lKgqXlrtRfbwzZTpMHYSS496ryJHafnmpBp/bOdvC1OnDnXNA/QdT92rg1WoMZ6PjkcTEeGaxJJxxnIcYK2RJg4/OIWLhB3Ynw29iDZVH0+9yvfkdu40ruDyMa1SpU7hFNvkzzVDl8gxjgT2xuXqLRiycxY7PR9SlTHfqyfOUHVIwHcsS1bAVhrIGlqqhjHPdg1rS5x4NkleWL/vJ1ptFWu7Oo8u4gEDVB7G6o7le3LFe/NXe6lPStDhTGzoTr1I39ER3rz7VAJnAGcvvvQaI2rMCOzPPasnQRH+PmtYPbPcg2T9+axdhxmB5JHHGfvLagHd4oM6Z2fNLUC0uIny7ZW0bP34fcIEJxz2p1dfW0/wBVP4gmrnb43rfdboq0/aM8NYIPTug/UpUmg/UoQJe+hlnrO1uapAzJOo0SSZnLtXOPJ5Q9Vnut+iVCBPw8s/qU/db9Ev4eUMtSn7rfohCBPw7s/qU/db9F0ho2/wDmKv8Acf8AVCEB/wDOP/mKv9x/1R/82/8AmKv9x31QhA2tmhbasc681Iy1zrxOca0xs8E2/Dqz+pT91v0QhAfh1Z/Up+636JDydWf1Kfut+iEID8ObP/t0/db9EDk5s/qU/cb9EIQL+HVn9Sn7rfok/Dqz+pT91v0QhAfhzZ/Up+636JW8nlnBkMYDM+i36IQglN03eKLNUIQhB//Z"/>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315"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518186" y="160338"/>
            <a:ext cx="2405742" cy="21165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960519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899592" y="548680"/>
            <a:ext cx="2376264" cy="302433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Están basadas en la teoría </a:t>
            </a:r>
            <a:r>
              <a:rPr lang="es-MX" dirty="0" err="1" smtClean="0"/>
              <a:t>bifactorial</a:t>
            </a:r>
            <a:r>
              <a:rPr lang="es-MX" dirty="0" smtClean="0"/>
              <a:t> de </a:t>
            </a:r>
            <a:r>
              <a:rPr lang="es-MX" dirty="0" err="1" smtClean="0"/>
              <a:t>spearman</a:t>
            </a:r>
            <a:r>
              <a:rPr lang="es-MX" dirty="0" smtClean="0"/>
              <a:t>, analizando la idea de la «inteligencia general» como factor secundario.</a:t>
            </a:r>
          </a:p>
          <a:p>
            <a:pPr algn="ctr"/>
            <a:endParaRPr lang="es-MX" dirty="0"/>
          </a:p>
        </p:txBody>
      </p:sp>
      <p:sp>
        <p:nvSpPr>
          <p:cNvPr id="3" name="2 Redondear rectángulo de esquina del mismo lado"/>
          <p:cNvSpPr/>
          <p:nvPr/>
        </p:nvSpPr>
        <p:spPr>
          <a:xfrm>
            <a:off x="3995936" y="908720"/>
            <a:ext cx="4536504" cy="2664296"/>
          </a:xfrm>
          <a:prstGeom prst="round2Same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Son escalas compuestas, verbales y de ejecución por una serie de test específicos que, al pasar  a formar parte de una escala  se denominan </a:t>
            </a:r>
            <a:r>
              <a:rPr lang="es-MX" dirty="0" err="1" smtClean="0"/>
              <a:t>substest</a:t>
            </a:r>
            <a:r>
              <a:rPr lang="es-MX" dirty="0" smtClean="0"/>
              <a:t> </a:t>
            </a:r>
            <a:endParaRPr lang="es-MX" dirty="0"/>
          </a:p>
        </p:txBody>
      </p:sp>
      <p:pic>
        <p:nvPicPr>
          <p:cNvPr id="1433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30537" y="4077072"/>
            <a:ext cx="2457450" cy="1866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Redondear rectángulo de esquina sencilla"/>
          <p:cNvSpPr/>
          <p:nvPr/>
        </p:nvSpPr>
        <p:spPr>
          <a:xfrm>
            <a:off x="4139952" y="4077072"/>
            <a:ext cx="4248472" cy="2016224"/>
          </a:xfrm>
          <a:prstGeom prst="round1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estandarización en México  de la escala </a:t>
            </a:r>
            <a:r>
              <a:rPr lang="es-MX" dirty="0" err="1" smtClean="0"/>
              <a:t>Wisc</a:t>
            </a:r>
            <a:r>
              <a:rPr lang="es-MX" dirty="0" smtClean="0"/>
              <a:t> se inicio en 1964</a:t>
            </a:r>
            <a:endParaRPr lang="es-MX" dirty="0"/>
          </a:p>
        </p:txBody>
      </p:sp>
      <p:sp>
        <p:nvSpPr>
          <p:cNvPr id="5" name="4 Flecha curvada hacia arriba">
            <a:hlinkClick r:id="rId3" action="ppaction://hlinksldjump"/>
          </p:cNvPr>
          <p:cNvSpPr/>
          <p:nvPr/>
        </p:nvSpPr>
        <p:spPr>
          <a:xfrm rot="15951785">
            <a:off x="8390855" y="6066626"/>
            <a:ext cx="864096" cy="581372"/>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7417781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16 Factores de la personalidad</a:t>
            </a:r>
            <a:endParaRPr lang="es-MX" dirty="0"/>
          </a:p>
        </p:txBody>
      </p:sp>
      <p:sp>
        <p:nvSpPr>
          <p:cNvPr id="3" name="2 Marcador de contenido"/>
          <p:cNvSpPr>
            <a:spLocks noGrp="1"/>
          </p:cNvSpPr>
          <p:nvPr>
            <p:ph idx="1"/>
          </p:nvPr>
        </p:nvSpPr>
        <p:spPr/>
        <p:txBody>
          <a:bodyPr/>
          <a:lstStyle/>
          <a:p>
            <a:pPr algn="just"/>
            <a:r>
              <a:rPr lang="es-MX" dirty="0" err="1"/>
              <a:t>Catell</a:t>
            </a:r>
            <a:r>
              <a:rPr lang="es-MX" dirty="0"/>
              <a:t> analizó las respuestas de manera factorial logrando una reducción de 36 dimensiones. Continuando con análisis de este tipo, logró reducir a 16 dimensiones o factores básicos de la personalidad.</a:t>
            </a:r>
          </a:p>
          <a:p>
            <a:pPr algn="just"/>
            <a:endParaRPr lang="es-MX" dirty="0"/>
          </a:p>
          <a:p>
            <a:pPr algn="just"/>
            <a:r>
              <a:rPr lang="es-MX" dirty="0"/>
              <a:t>En 1943, </a:t>
            </a:r>
            <a:r>
              <a:rPr lang="es-MX" dirty="0" err="1"/>
              <a:t>Catell</a:t>
            </a:r>
            <a:r>
              <a:rPr lang="es-MX" dirty="0"/>
              <a:t> presenta la primera versión del 16 PF.</a:t>
            </a:r>
          </a:p>
          <a:p>
            <a:pPr marL="68580" indent="0">
              <a:buNone/>
            </a:pPr>
            <a:endParaRPr lang="es-MX" dirty="0"/>
          </a:p>
        </p:txBody>
      </p:sp>
      <p:pic>
        <p:nvPicPr>
          <p:cNvPr id="1536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724128" y="5153453"/>
            <a:ext cx="2771775" cy="1647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8729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ÍNDECE</a:t>
            </a:r>
            <a:br>
              <a:rPr lang="es-MX" dirty="0" smtClean="0"/>
            </a:br>
            <a:r>
              <a:rPr lang="es-MX" dirty="0" smtClean="0"/>
              <a:t>Unidad de competencia I</a:t>
            </a:r>
            <a:endParaRPr lang="es-MX" dirty="0"/>
          </a:p>
        </p:txBody>
      </p:sp>
      <p:sp>
        <p:nvSpPr>
          <p:cNvPr id="5" name="4 Rectángulo"/>
          <p:cNvSpPr/>
          <p:nvPr/>
        </p:nvSpPr>
        <p:spPr>
          <a:xfrm>
            <a:off x="1709690" y="2420888"/>
            <a:ext cx="5724644" cy="400110"/>
          </a:xfrm>
          <a:prstGeom prst="rect">
            <a:avLst/>
          </a:prstGeom>
          <a:noFill/>
        </p:spPr>
        <p:txBody>
          <a:bodyPr wrap="none" lIns="91440" tIns="45720" rIns="91440" bIns="45720">
            <a:spAutoFit/>
          </a:bodyPr>
          <a:lstStyle/>
          <a:p>
            <a:pPr marL="342900" indent="-342900" algn="just">
              <a:buFont typeface="Wingdings" pitchFamily="2" charset="2"/>
              <a:buChar char="§"/>
            </a:pPr>
            <a:r>
              <a:rPr lang="es-ES"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2" action="ppaction://hlinksldjump"/>
              </a:rPr>
              <a:t>Antecedentes teóricos sobre instrumentos</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6 Rectángulo"/>
          <p:cNvSpPr/>
          <p:nvPr/>
        </p:nvSpPr>
        <p:spPr>
          <a:xfrm>
            <a:off x="1709690" y="2996952"/>
            <a:ext cx="5110633" cy="400110"/>
          </a:xfrm>
          <a:prstGeom prst="rect">
            <a:avLst/>
          </a:prstGeom>
        </p:spPr>
        <p:txBody>
          <a:bodyPr wrap="square">
            <a:spAutoFit/>
          </a:bodyPr>
          <a:lstStyle/>
          <a:p>
            <a:pPr marL="342900" lvl="0" indent="-342900" algn="just">
              <a:buFont typeface="Wingdings" pitchFamily="2" charset="2"/>
              <a:buChar char="§"/>
            </a:pPr>
            <a:r>
              <a:rPr lang="es-ES" sz="2000" b="1" dirty="0">
                <a:ln w="1905"/>
                <a:gradFill>
                  <a:gsLst>
                    <a:gs pos="0">
                      <a:srgbClr val="FEA022">
                        <a:shade val="20000"/>
                        <a:satMod val="200000"/>
                      </a:srgbClr>
                    </a:gs>
                    <a:gs pos="78000">
                      <a:srgbClr val="FEA022">
                        <a:tint val="90000"/>
                        <a:shade val="89000"/>
                        <a:satMod val="220000"/>
                      </a:srgbClr>
                    </a:gs>
                    <a:gs pos="100000">
                      <a:srgbClr val="FEA022">
                        <a:tint val="12000"/>
                        <a:satMod val="255000"/>
                      </a:srgbClr>
                    </a:gs>
                  </a:gsLst>
                  <a:lin ang="5400000"/>
                </a:gradFill>
                <a:effectLst>
                  <a:innerShdw blurRad="69850" dist="43180" dir="5400000">
                    <a:srgbClr val="000000">
                      <a:alpha val="65000"/>
                    </a:srgbClr>
                  </a:innerShdw>
                </a:effectLst>
                <a:hlinkClick r:id="rId3" action="ppaction://hlinksldjump"/>
              </a:rPr>
              <a:t>La medición en psicología</a:t>
            </a:r>
            <a:endParaRPr lang="es-ES" sz="2000" b="1" dirty="0">
              <a:ln w="1905"/>
              <a:gradFill>
                <a:gsLst>
                  <a:gs pos="0">
                    <a:srgbClr val="FEA022">
                      <a:shade val="20000"/>
                      <a:satMod val="200000"/>
                    </a:srgbClr>
                  </a:gs>
                  <a:gs pos="78000">
                    <a:srgbClr val="FEA022">
                      <a:tint val="90000"/>
                      <a:shade val="89000"/>
                      <a:satMod val="220000"/>
                    </a:srgbClr>
                  </a:gs>
                  <a:gs pos="100000">
                    <a:srgbClr val="FEA022">
                      <a:tint val="12000"/>
                      <a:satMod val="255000"/>
                    </a:srgbClr>
                  </a:gs>
                </a:gsLst>
                <a:lin ang="5400000"/>
              </a:gradFill>
              <a:effectLst>
                <a:innerShdw blurRad="69850" dist="43180" dir="5400000">
                  <a:srgbClr val="000000">
                    <a:alpha val="65000"/>
                  </a:srgbClr>
                </a:innerShdw>
              </a:effectLst>
            </a:endParaRPr>
          </a:p>
        </p:txBody>
      </p:sp>
      <p:sp>
        <p:nvSpPr>
          <p:cNvPr id="10" name="9 Rectángulo"/>
          <p:cNvSpPr/>
          <p:nvPr/>
        </p:nvSpPr>
        <p:spPr>
          <a:xfrm>
            <a:off x="1709690" y="3717032"/>
            <a:ext cx="5470674" cy="400110"/>
          </a:xfrm>
          <a:prstGeom prst="rect">
            <a:avLst/>
          </a:prstGeom>
        </p:spPr>
        <p:txBody>
          <a:bodyPr wrap="square">
            <a:spAutoFit/>
          </a:bodyPr>
          <a:lstStyle/>
          <a:p>
            <a:pPr marL="342900" lvl="0" indent="-342900" algn="just">
              <a:buFont typeface="Wingdings" pitchFamily="2" charset="2"/>
              <a:buChar char="§"/>
            </a:pPr>
            <a:r>
              <a:rPr lang="es-ES" sz="2000" b="1" dirty="0">
                <a:ln w="1905"/>
                <a:gradFill>
                  <a:gsLst>
                    <a:gs pos="0">
                      <a:srgbClr val="FEA022">
                        <a:shade val="20000"/>
                        <a:satMod val="200000"/>
                      </a:srgbClr>
                    </a:gs>
                    <a:gs pos="78000">
                      <a:srgbClr val="FEA022">
                        <a:tint val="90000"/>
                        <a:shade val="89000"/>
                        <a:satMod val="220000"/>
                      </a:srgbClr>
                    </a:gs>
                    <a:gs pos="100000">
                      <a:srgbClr val="FEA022">
                        <a:tint val="12000"/>
                        <a:satMod val="255000"/>
                      </a:srgbClr>
                    </a:gs>
                  </a:gsLst>
                  <a:lin ang="5400000"/>
                </a:gradFill>
                <a:effectLst>
                  <a:innerShdw blurRad="69850" dist="43180" dir="5400000">
                    <a:srgbClr val="000000">
                      <a:alpha val="65000"/>
                    </a:srgbClr>
                  </a:innerShdw>
                </a:effectLst>
                <a:hlinkClick r:id="rId4" action="ppaction://hlinksldjump"/>
              </a:rPr>
              <a:t>Importancia de medición en psicología</a:t>
            </a:r>
            <a:endParaRPr lang="es-ES" sz="2000" b="1" dirty="0">
              <a:ln w="1905"/>
              <a:gradFill>
                <a:gsLst>
                  <a:gs pos="0">
                    <a:srgbClr val="FEA022">
                      <a:shade val="20000"/>
                      <a:satMod val="200000"/>
                    </a:srgbClr>
                  </a:gs>
                  <a:gs pos="78000">
                    <a:srgbClr val="FEA022">
                      <a:tint val="90000"/>
                      <a:shade val="89000"/>
                      <a:satMod val="220000"/>
                    </a:srgbClr>
                  </a:gs>
                  <a:gs pos="100000">
                    <a:srgbClr val="FEA022">
                      <a:tint val="12000"/>
                      <a:satMod val="255000"/>
                    </a:srgbClr>
                  </a:gs>
                </a:gsLst>
                <a:lin ang="5400000"/>
              </a:gradFill>
              <a:effectLst>
                <a:innerShdw blurRad="69850" dist="43180" dir="5400000">
                  <a:srgbClr val="000000">
                    <a:alpha val="65000"/>
                  </a:srgbClr>
                </a:innerShdw>
              </a:effectLst>
            </a:endParaRPr>
          </a:p>
        </p:txBody>
      </p:sp>
    </p:spTree>
    <p:extLst>
      <p:ext uri="{BB962C8B-B14F-4D97-AF65-F5344CB8AC3E}">
        <p14:creationId xmlns="" xmlns:p14="http://schemas.microsoft.com/office/powerpoint/2010/main" val="25269698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971600" y="3429000"/>
            <a:ext cx="7128792" cy="302433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buFont typeface="Wingdings" pitchFamily="2" charset="2"/>
              <a:buNone/>
            </a:pPr>
            <a:r>
              <a:rPr lang="es-MX" dirty="0"/>
              <a:t>Es un instrumento de medición psicológica cuyo nombre hace referencia a los 16 factores de personalidad descubiertos por Raymond </a:t>
            </a:r>
            <a:r>
              <a:rPr lang="es-MX" dirty="0" err="1"/>
              <a:t>Cattell</a:t>
            </a:r>
            <a:r>
              <a:rPr lang="es-MX" dirty="0"/>
              <a:t>.</a:t>
            </a:r>
          </a:p>
          <a:p>
            <a:pPr algn="just">
              <a:lnSpc>
                <a:spcPct val="90000"/>
              </a:lnSpc>
              <a:buFont typeface="Wingdings" pitchFamily="2" charset="2"/>
              <a:buNone/>
            </a:pPr>
            <a:endParaRPr lang="es-MX" dirty="0"/>
          </a:p>
          <a:p>
            <a:pPr algn="just">
              <a:lnSpc>
                <a:spcPct val="90000"/>
              </a:lnSpc>
              <a:buFont typeface="Wingdings" pitchFamily="2" charset="2"/>
              <a:buNone/>
            </a:pPr>
            <a:r>
              <a:rPr lang="es-MX" dirty="0"/>
              <a:t>Tiene sustento en la Teoría Factorial de la Personalidad propuesta por Raymond </a:t>
            </a:r>
            <a:r>
              <a:rPr lang="es-MX" dirty="0" err="1"/>
              <a:t>Cattell</a:t>
            </a:r>
            <a:r>
              <a:rPr lang="es-MX" dirty="0"/>
              <a:t>.</a:t>
            </a:r>
            <a:endParaRPr lang="es-ES" dirty="0"/>
          </a:p>
        </p:txBody>
      </p:sp>
      <p:pic>
        <p:nvPicPr>
          <p:cNvPr id="4" name="Picture 5"/>
          <p:cNvPicPr>
            <a:picLocks noChangeAspect="1" noChangeArrowheads="1"/>
          </p:cNvPicPr>
          <p:nvPr/>
        </p:nvPicPr>
        <p:blipFill>
          <a:blip r:embed="rId2" cstate="print"/>
          <a:srcRect/>
          <a:stretch>
            <a:fillRect/>
          </a:stretch>
        </p:blipFill>
        <p:spPr bwMode="auto">
          <a:xfrm>
            <a:off x="1475656" y="288032"/>
            <a:ext cx="3491880" cy="2708920"/>
          </a:xfrm>
          <a:prstGeom prst="rect">
            <a:avLst/>
          </a:prstGeom>
          <a:noFill/>
        </p:spPr>
      </p:pic>
    </p:spTree>
    <p:extLst>
      <p:ext uri="{BB962C8B-B14F-4D97-AF65-F5344CB8AC3E}">
        <p14:creationId xmlns="" xmlns:p14="http://schemas.microsoft.com/office/powerpoint/2010/main" val="13002077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403648" y="1124744"/>
            <a:ext cx="3600400" cy="38164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Esta prueba mide los factores primarios de la personalidad y los secundarios</a:t>
            </a:r>
            <a:endParaRPr lang="es-MX"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292080" y="1772816"/>
            <a:ext cx="3312368" cy="31683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886567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a:hlinkClick r:id="rId2" action="ppaction://hlinksldjump"/>
          </p:cNvPr>
          <p:cNvPicPr>
            <a:picLocks noChangeAspect="1" noChangeArrowheads="1"/>
          </p:cNvPicPr>
          <p:nvPr/>
        </p:nvPicPr>
        <p:blipFill>
          <a:blip r:embed="rId3" cstate="print"/>
          <a:srcRect/>
          <a:stretch>
            <a:fillRect/>
          </a:stretch>
        </p:blipFill>
        <p:spPr bwMode="auto">
          <a:xfrm>
            <a:off x="4849813" y="1639888"/>
            <a:ext cx="3683000" cy="4525962"/>
          </a:xfrm>
          <a:prstGeom prst="rect">
            <a:avLst/>
          </a:prstGeom>
          <a:noFill/>
        </p:spPr>
      </p:pic>
      <p:sp>
        <p:nvSpPr>
          <p:cNvPr id="71683" name="Rectangle 3"/>
          <p:cNvSpPr>
            <a:spLocks noGrp="1" noChangeArrowheads="1"/>
          </p:cNvSpPr>
          <p:nvPr>
            <p:ph type="title"/>
          </p:nvPr>
        </p:nvSpPr>
        <p:spPr>
          <a:xfrm>
            <a:off x="1043490" y="620688"/>
            <a:ext cx="7024744" cy="648072"/>
          </a:xfrm>
        </p:spPr>
        <p:txBody>
          <a:bodyPr>
            <a:normAutofit fontScale="90000"/>
          </a:bodyPr>
          <a:lstStyle/>
          <a:p>
            <a:pPr algn="ctr"/>
            <a:r>
              <a:rPr lang="es-MX" dirty="0"/>
              <a:t>Factores Primarios</a:t>
            </a:r>
            <a:endParaRPr lang="es-ES" dirty="0"/>
          </a:p>
        </p:txBody>
      </p:sp>
      <p:sp>
        <p:nvSpPr>
          <p:cNvPr id="71684" name="Rectangle 4"/>
          <p:cNvSpPr>
            <a:spLocks noGrp="1" noChangeArrowheads="1"/>
          </p:cNvSpPr>
          <p:nvPr>
            <p:ph sz="half" idx="4294967295"/>
          </p:nvPr>
        </p:nvSpPr>
        <p:spPr>
          <a:xfrm>
            <a:off x="457200" y="1196752"/>
            <a:ext cx="4033838" cy="5661248"/>
          </a:xfrm>
          <a:prstGeom prst="rect">
            <a:avLst/>
          </a:prstGeom>
        </p:spPr>
        <p:txBody>
          <a:bodyPr/>
          <a:lstStyle/>
          <a:p>
            <a:r>
              <a:rPr lang="es-MX" sz="2000" dirty="0"/>
              <a:t>A  Expresividad Emocional</a:t>
            </a:r>
          </a:p>
          <a:p>
            <a:r>
              <a:rPr lang="es-MX" sz="2000" dirty="0"/>
              <a:t>B  Inteligencia</a:t>
            </a:r>
          </a:p>
          <a:p>
            <a:r>
              <a:rPr lang="es-MX" sz="2000" dirty="0"/>
              <a:t>C Fuerza del Yo</a:t>
            </a:r>
          </a:p>
          <a:p>
            <a:r>
              <a:rPr lang="es-MX" sz="2000" dirty="0"/>
              <a:t>E Dominancia</a:t>
            </a:r>
          </a:p>
          <a:p>
            <a:r>
              <a:rPr lang="es-MX" sz="2000" dirty="0"/>
              <a:t>F  Impulsividad</a:t>
            </a:r>
          </a:p>
          <a:p>
            <a:r>
              <a:rPr lang="es-MX" sz="2000" dirty="0"/>
              <a:t>G Lealtad Grupal</a:t>
            </a:r>
          </a:p>
          <a:p>
            <a:r>
              <a:rPr lang="es-MX" sz="2000" dirty="0"/>
              <a:t>H Aptitud Situacional</a:t>
            </a:r>
          </a:p>
          <a:p>
            <a:r>
              <a:rPr lang="es-MX" sz="2000" dirty="0"/>
              <a:t>I  </a:t>
            </a:r>
            <a:r>
              <a:rPr lang="es-MX" sz="2000" dirty="0" smtClean="0"/>
              <a:t>Emotividad</a:t>
            </a:r>
          </a:p>
          <a:p>
            <a:r>
              <a:rPr lang="es-MX" sz="2000" dirty="0"/>
              <a:t>L Credibilidad</a:t>
            </a:r>
          </a:p>
          <a:p>
            <a:r>
              <a:rPr lang="es-MX" sz="2000" dirty="0"/>
              <a:t>M Actitud cognitiva</a:t>
            </a:r>
          </a:p>
          <a:p>
            <a:r>
              <a:rPr lang="es-MX" sz="2000" dirty="0"/>
              <a:t>N Sutileza</a:t>
            </a:r>
          </a:p>
          <a:p>
            <a:r>
              <a:rPr lang="es-MX" sz="2000" dirty="0"/>
              <a:t>O Consciencia</a:t>
            </a:r>
          </a:p>
          <a:p>
            <a:endParaRPr lang="es-MX" sz="2400" dirty="0"/>
          </a:p>
          <a:p>
            <a:pPr>
              <a:buFont typeface="Wingdings" pitchFamily="2" charset="2"/>
              <a:buNone/>
            </a:pPr>
            <a:endParaRPr lang="es-ES" sz="2400" dirty="0"/>
          </a:p>
        </p:txBody>
      </p:sp>
    </p:spTree>
    <p:extLst>
      <p:ext uri="{BB962C8B-B14F-4D97-AF65-F5344CB8AC3E}">
        <p14:creationId xmlns="" xmlns:p14="http://schemas.microsoft.com/office/powerpoint/2010/main" val="42072005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43490" y="1027664"/>
            <a:ext cx="7024744" cy="745152"/>
          </a:xfrm>
        </p:spPr>
        <p:txBody>
          <a:bodyPr>
            <a:normAutofit/>
          </a:bodyPr>
          <a:lstStyle/>
          <a:p>
            <a:r>
              <a:rPr lang="es-MX" dirty="0"/>
              <a:t>Factores Secundarios</a:t>
            </a:r>
            <a:endParaRPr lang="es-ES" dirty="0"/>
          </a:p>
        </p:txBody>
      </p:sp>
      <p:sp>
        <p:nvSpPr>
          <p:cNvPr id="9219" name="Rectangle 3"/>
          <p:cNvSpPr>
            <a:spLocks noGrp="1" noChangeArrowheads="1"/>
          </p:cNvSpPr>
          <p:nvPr>
            <p:ph sz="half" idx="4294967295"/>
          </p:nvPr>
        </p:nvSpPr>
        <p:spPr>
          <a:xfrm>
            <a:off x="467544" y="1844824"/>
            <a:ext cx="7988300" cy="4114800"/>
          </a:xfrm>
          <a:prstGeom prst="rect">
            <a:avLst/>
          </a:prstGeom>
        </p:spPr>
        <p:txBody>
          <a:bodyPr>
            <a:normAutofit/>
          </a:bodyPr>
          <a:lstStyle/>
          <a:p>
            <a:r>
              <a:rPr lang="es-MX" dirty="0" smtClean="0"/>
              <a:t>Q1 Posición Social</a:t>
            </a:r>
          </a:p>
          <a:p>
            <a:r>
              <a:rPr lang="es-MX" dirty="0" smtClean="0"/>
              <a:t>Q2 </a:t>
            </a:r>
            <a:r>
              <a:rPr lang="es-MX" dirty="0"/>
              <a:t>Certeza Individual</a:t>
            </a:r>
          </a:p>
          <a:p>
            <a:r>
              <a:rPr lang="es-MX" dirty="0"/>
              <a:t>Q3 Autoestima</a:t>
            </a:r>
          </a:p>
          <a:p>
            <a:r>
              <a:rPr lang="es-MX" dirty="0"/>
              <a:t>Q4 Ansiedad</a:t>
            </a:r>
            <a:endParaRPr lang="es-ES" dirty="0"/>
          </a:p>
          <a:p>
            <a:pPr>
              <a:buFont typeface="Wingdings" pitchFamily="2" charset="2"/>
              <a:buNone/>
            </a:pPr>
            <a:endParaRPr lang="es-ES" dirty="0"/>
          </a:p>
        </p:txBody>
      </p:sp>
    </p:spTree>
    <p:extLst>
      <p:ext uri="{BB962C8B-B14F-4D97-AF65-F5344CB8AC3E}">
        <p14:creationId xmlns="" xmlns:p14="http://schemas.microsoft.com/office/powerpoint/2010/main" val="36502254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es-MX" sz="4000" dirty="0"/>
              <a:t>Calificación </a:t>
            </a:r>
            <a:r>
              <a:rPr lang="es-MX" sz="4000" dirty="0" smtClean="0"/>
              <a:t>de </a:t>
            </a:r>
            <a:r>
              <a:rPr lang="es-MX" sz="4000" dirty="0"/>
              <a:t>la Prueba</a:t>
            </a:r>
            <a:endParaRPr lang="es-ES" sz="4000" dirty="0"/>
          </a:p>
        </p:txBody>
      </p:sp>
      <p:sp>
        <p:nvSpPr>
          <p:cNvPr id="38915" name="Rectangle 3"/>
          <p:cNvSpPr>
            <a:spLocks noGrp="1" noChangeArrowheads="1"/>
          </p:cNvSpPr>
          <p:nvPr>
            <p:ph sz="quarter" idx="1"/>
          </p:nvPr>
        </p:nvSpPr>
        <p:spPr/>
        <p:txBody>
          <a:bodyPr/>
          <a:lstStyle/>
          <a:p>
            <a:pPr marL="609600" indent="-609600">
              <a:buFontTx/>
              <a:buAutoNum type="arabicPeriod"/>
            </a:pPr>
            <a:r>
              <a:rPr lang="es-MX" dirty="0"/>
              <a:t>Obtener puntuaciones brutas para los 16 factores básicos de personalidad (usar plantillas)</a:t>
            </a:r>
          </a:p>
          <a:p>
            <a:pPr marL="609600" indent="-609600">
              <a:buFontTx/>
              <a:buAutoNum type="arabicPeriod"/>
            </a:pPr>
            <a:r>
              <a:rPr lang="es-MX" dirty="0"/>
              <a:t>Transcribir esas puntuaciones brutas al perfil.</a:t>
            </a:r>
          </a:p>
          <a:p>
            <a:pPr marL="609600" indent="-609600">
              <a:buFontTx/>
              <a:buAutoNum type="arabicPeriod"/>
            </a:pPr>
            <a:r>
              <a:rPr lang="es-MX" dirty="0"/>
              <a:t>Convertir puntuaciones brutas a puntuaciones </a:t>
            </a:r>
            <a:r>
              <a:rPr lang="es-MX" dirty="0" err="1"/>
              <a:t>estenes</a:t>
            </a:r>
            <a:r>
              <a:rPr lang="es-MX" dirty="0"/>
              <a:t> (usar tablas)</a:t>
            </a:r>
          </a:p>
          <a:p>
            <a:pPr marL="609600" indent="-609600">
              <a:buFontTx/>
              <a:buAutoNum type="arabicPeriod"/>
            </a:pPr>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7020272" y="3645025"/>
            <a:ext cx="2123728" cy="3212976"/>
          </a:xfrm>
          <a:prstGeom prst="rect">
            <a:avLst/>
          </a:prstGeom>
          <a:noFill/>
          <a:ln w="9525">
            <a:noFill/>
            <a:miter lim="800000"/>
            <a:headEnd/>
            <a:tailEnd/>
          </a:ln>
        </p:spPr>
      </p:pic>
    </p:spTree>
    <p:extLst>
      <p:ext uri="{BB962C8B-B14F-4D97-AF65-F5344CB8AC3E}">
        <p14:creationId xmlns="" xmlns:p14="http://schemas.microsoft.com/office/powerpoint/2010/main" val="25489580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endParaRPr lang="es-MX"/>
          </a:p>
        </p:txBody>
      </p:sp>
      <p:pic>
        <p:nvPicPr>
          <p:cNvPr id="3074" name="Picture 2"/>
          <p:cNvPicPr>
            <a:picLocks noChangeAspect="1" noChangeArrowheads="1"/>
          </p:cNvPicPr>
          <p:nvPr/>
        </p:nvPicPr>
        <p:blipFill>
          <a:blip r:embed="rId2" cstate="print"/>
          <a:srcRect/>
          <a:stretch>
            <a:fillRect/>
          </a:stretch>
        </p:blipFill>
        <p:spPr bwMode="auto">
          <a:xfrm>
            <a:off x="84901" y="357068"/>
            <a:ext cx="8686801" cy="6336704"/>
          </a:xfrm>
          <a:prstGeom prst="rect">
            <a:avLst/>
          </a:prstGeom>
          <a:noFill/>
          <a:ln w="9525">
            <a:noFill/>
            <a:miter lim="800000"/>
            <a:headEnd/>
            <a:tailEnd/>
          </a:ln>
        </p:spPr>
      </p:pic>
      <p:sp>
        <p:nvSpPr>
          <p:cNvPr id="4" name="3 Flecha curvada hacia arriba">
            <a:hlinkClick r:id="rId3" action="ppaction://hlinksldjump"/>
          </p:cNvPr>
          <p:cNvSpPr/>
          <p:nvPr/>
        </p:nvSpPr>
        <p:spPr>
          <a:xfrm rot="16200000">
            <a:off x="8316869" y="6028494"/>
            <a:ext cx="909667" cy="72008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2411519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Inventarios de intereses vocacionales de </a:t>
            </a:r>
            <a:r>
              <a:rPr lang="es-MX" dirty="0" err="1" smtClean="0"/>
              <a:t>Strong</a:t>
            </a:r>
            <a:endParaRPr lang="es-MX" dirty="0"/>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55776" y="2543238"/>
            <a:ext cx="4608512" cy="33055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975247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68580" indent="0">
              <a:buNone/>
            </a:pPr>
            <a:r>
              <a:rPr lang="es-MX" dirty="0" smtClean="0"/>
              <a:t>De uso común en México sin que aun se haya hecho una buena adaptación </a:t>
            </a:r>
            <a:endParaRPr lang="es-MX" dirty="0"/>
          </a:p>
        </p:txBody>
      </p:sp>
      <p:sp>
        <p:nvSpPr>
          <p:cNvPr id="4" name="3 Retraso"/>
          <p:cNvSpPr/>
          <p:nvPr/>
        </p:nvSpPr>
        <p:spPr>
          <a:xfrm>
            <a:off x="1979712" y="3429000"/>
            <a:ext cx="3312368" cy="2808312"/>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Tiene por objetivo detectar gustos y desagrados sobre ocupaciones, materias escolares, actividades cotidianas y rasgos peculiares de personalidad.</a:t>
            </a:r>
            <a:endParaRPr lang="es-MX" dirty="0"/>
          </a:p>
        </p:txBody>
      </p:sp>
      <p:pic>
        <p:nvPicPr>
          <p:cNvPr id="3075"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796136" y="3709206"/>
            <a:ext cx="2038350" cy="2247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32842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268760"/>
            <a:ext cx="6777317" cy="4563869"/>
          </a:xfrm>
        </p:spPr>
        <p:txBody>
          <a:bodyPr/>
          <a:lstStyle/>
          <a:p>
            <a:pPr marL="68580" indent="0">
              <a:buNone/>
            </a:pPr>
            <a:r>
              <a:rPr lang="es-MX" dirty="0" smtClean="0"/>
              <a:t>Este inventario se ha diseñado en dos formas: uno para hombres y otro para mujeres, en edades desde los 17 años.</a:t>
            </a:r>
          </a:p>
          <a:p>
            <a:pPr>
              <a:buFont typeface="Wingdings" pitchFamily="2" charset="2"/>
              <a:buChar char="v"/>
            </a:pPr>
            <a:r>
              <a:rPr lang="es-MX" dirty="0" smtClean="0"/>
              <a:t>Cada ocupación se califica por separado.</a:t>
            </a:r>
          </a:p>
          <a:p>
            <a:pPr>
              <a:buFont typeface="Wingdings" pitchFamily="2" charset="2"/>
              <a:buChar char="v"/>
            </a:pPr>
            <a:r>
              <a:rPr lang="es-MX" dirty="0" smtClean="0"/>
              <a:t>Obteniendo indicadores</a:t>
            </a:r>
          </a:p>
          <a:p>
            <a:pPr>
              <a:buFont typeface="Wingdings" pitchFamily="2" charset="2"/>
              <a:buChar char="v"/>
            </a:pPr>
            <a:r>
              <a:rPr lang="es-MX" dirty="0" smtClean="0"/>
              <a:t>Además califica los intereses no ocupacionales</a:t>
            </a:r>
            <a:endParaRPr lang="es-MX"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95936" y="4338638"/>
            <a:ext cx="3738736" cy="181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Flecha curvada hacia arriba">
            <a:hlinkClick r:id="rId3" action="ppaction://hlinksldjump"/>
          </p:cNvPr>
          <p:cNvSpPr/>
          <p:nvPr/>
        </p:nvSpPr>
        <p:spPr>
          <a:xfrm rot="16601773">
            <a:off x="8364652" y="6079501"/>
            <a:ext cx="745264" cy="73152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256956085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Pruebas de medición de actitudes.</a:t>
            </a:r>
            <a:endParaRPr lang="es-MX" dirty="0"/>
          </a:p>
        </p:txBody>
      </p:sp>
      <p:sp>
        <p:nvSpPr>
          <p:cNvPr id="3" name="2 Marcador de contenido"/>
          <p:cNvSpPr>
            <a:spLocks noGrp="1"/>
          </p:cNvSpPr>
          <p:nvPr>
            <p:ph idx="1"/>
          </p:nvPr>
        </p:nvSpPr>
        <p:spPr/>
        <p:txBody>
          <a:bodyPr/>
          <a:lstStyle/>
          <a:p>
            <a:pPr marL="68580" indent="0">
              <a:buNone/>
            </a:pPr>
            <a:r>
              <a:rPr lang="es-MX" dirty="0"/>
              <a:t>Una actitud, en términos generales, se considera una predisposición a responder positiva </a:t>
            </a:r>
            <a:r>
              <a:rPr lang="es-MX" dirty="0" smtClean="0"/>
              <a:t>o negativamente </a:t>
            </a:r>
            <a:r>
              <a:rPr lang="es-MX" dirty="0"/>
              <a:t>a ciertos objetos o situaciones. </a:t>
            </a:r>
          </a:p>
        </p:txBody>
      </p:sp>
    </p:spTree>
    <p:extLst>
      <p:ext uri="{BB962C8B-B14F-4D97-AF65-F5344CB8AC3E}">
        <p14:creationId xmlns="" xmlns:p14="http://schemas.microsoft.com/office/powerpoint/2010/main" val="484955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Unidad de competencia II</a:t>
            </a:r>
            <a:endParaRPr lang="es-MX" dirty="0"/>
          </a:p>
        </p:txBody>
      </p:sp>
      <p:sp>
        <p:nvSpPr>
          <p:cNvPr id="5" name="4 Rectángulo"/>
          <p:cNvSpPr/>
          <p:nvPr/>
        </p:nvSpPr>
        <p:spPr>
          <a:xfrm>
            <a:off x="1078040" y="2333239"/>
            <a:ext cx="7293984"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2" action="ppaction://hlinksldjump"/>
              </a:rPr>
              <a:t>Estructura de instrumentos de medición psicológica</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5 Rectángulo"/>
          <p:cNvSpPr/>
          <p:nvPr/>
        </p:nvSpPr>
        <p:spPr>
          <a:xfrm>
            <a:off x="1093500" y="2804892"/>
            <a:ext cx="3982179"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3" action="ppaction://hlinksldjump"/>
              </a:rPr>
              <a:t>Unidades de calificación</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6 Rectángulo"/>
          <p:cNvSpPr/>
          <p:nvPr/>
        </p:nvSpPr>
        <p:spPr>
          <a:xfrm>
            <a:off x="1186183" y="4091998"/>
            <a:ext cx="2888932"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4" action="ppaction://hlinksldjump"/>
              </a:rPr>
              <a:t>Análisis factorial</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7 Rectángulo"/>
          <p:cNvSpPr/>
          <p:nvPr/>
        </p:nvSpPr>
        <p:spPr>
          <a:xfrm>
            <a:off x="1186183" y="3205002"/>
            <a:ext cx="3775393"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5" action="ppaction://hlinksldjump"/>
              </a:rPr>
              <a:t>Normas de calificación</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8 Rectángulo"/>
          <p:cNvSpPr/>
          <p:nvPr/>
        </p:nvSpPr>
        <p:spPr>
          <a:xfrm>
            <a:off x="1115206" y="3605112"/>
            <a:ext cx="3740126"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6" action="ppaction://hlinksldjump"/>
              </a:rPr>
              <a:t>Validez y confiabilidad</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 xmlns:p14="http://schemas.microsoft.com/office/powerpoint/2010/main" val="39731978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ultidocumento"/>
          <p:cNvSpPr/>
          <p:nvPr/>
        </p:nvSpPr>
        <p:spPr>
          <a:xfrm>
            <a:off x="3859913" y="980728"/>
            <a:ext cx="4536504" cy="4320480"/>
          </a:xfrm>
          <a:prstGeom prst="flowChartMultidocumen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 indent="0">
              <a:buNone/>
            </a:pPr>
            <a:r>
              <a:rPr lang="es-MX" dirty="0"/>
              <a:t>Al presentar los diversos tipos de preguntas que puede contener un cuestionario se afirmó que algunas de ellas formuladas en forma de proposiciones con alternativas de respuestas con diversos grados de intensidad estaban destinadas a medir actitudes.</a:t>
            </a:r>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9600" y="3889192"/>
            <a:ext cx="2520280" cy="28240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82621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3600400"/>
          </a:xfrm>
        </p:spPr>
        <p:txBody>
          <a:bodyPr>
            <a:normAutofit/>
          </a:bodyPr>
          <a:lstStyle/>
          <a:p>
            <a:pPr marL="68580" indent="0">
              <a:buNone/>
            </a:pPr>
            <a:r>
              <a:rPr lang="es-MX" dirty="0"/>
              <a:t>Una actitud medible puede ser:</a:t>
            </a:r>
          </a:p>
          <a:p>
            <a:endParaRPr lang="es-MX" dirty="0"/>
          </a:p>
        </p:txBody>
      </p:sp>
      <p:sp>
        <p:nvSpPr>
          <p:cNvPr id="4" name="3 Proceso predefinido"/>
          <p:cNvSpPr/>
          <p:nvPr/>
        </p:nvSpPr>
        <p:spPr>
          <a:xfrm>
            <a:off x="249643" y="1772816"/>
            <a:ext cx="5594920" cy="4069032"/>
          </a:xfrm>
          <a:prstGeom prst="flowChartPredefinedProcess">
            <a:avLst/>
          </a:prstGeom>
          <a:solidFill>
            <a:srgbClr val="AA0C9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 indent="0">
              <a:buNone/>
            </a:pPr>
            <a:r>
              <a:rPr lang="es-MX" dirty="0"/>
              <a:t>• Un sentimiento positivo o negativo: estoy a favor o en</a:t>
            </a:r>
          </a:p>
          <a:p>
            <a:pPr marL="68580" indent="0">
              <a:buNone/>
            </a:pPr>
            <a:r>
              <a:rPr lang="es-MX" dirty="0"/>
              <a:t>contra.</a:t>
            </a:r>
          </a:p>
          <a:p>
            <a:pPr marL="68580" indent="0">
              <a:buNone/>
            </a:pPr>
            <a:r>
              <a:rPr lang="es-MX" dirty="0"/>
              <a:t>• Una predisposición a actuar de cierta forma.</a:t>
            </a:r>
          </a:p>
          <a:p>
            <a:pPr marL="68580" indent="0">
              <a:buNone/>
            </a:pPr>
            <a:r>
              <a:rPr lang="es-MX" dirty="0"/>
              <a:t>• El nivel agrado o desagrado por…</a:t>
            </a:r>
          </a:p>
          <a:p>
            <a:pPr marL="68580" indent="0">
              <a:buNone/>
            </a:pPr>
            <a:r>
              <a:rPr lang="es-MX" dirty="0"/>
              <a:t>• Una disposición positiva o negativa hacia un objeto social. Las técnicas de diseños de escalas se basan en tres principios</a:t>
            </a:r>
          </a:p>
          <a:p>
            <a:pPr marL="68580" indent="0">
              <a:buNone/>
            </a:pPr>
            <a:r>
              <a:rPr lang="es-MX" dirty="0"/>
              <a:t>generales: el </a:t>
            </a:r>
            <a:r>
              <a:rPr lang="es-MX" dirty="0" err="1"/>
              <a:t>continum</a:t>
            </a:r>
            <a:r>
              <a:rPr lang="es-MX" dirty="0"/>
              <a:t>, la escala y el índice.</a:t>
            </a: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192717" y="2892932"/>
            <a:ext cx="249555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4 Flecha curvada hacia arriba">
            <a:hlinkClick r:id="rId3" action="ppaction://hlinksldjump"/>
          </p:cNvPr>
          <p:cNvSpPr/>
          <p:nvPr/>
        </p:nvSpPr>
        <p:spPr>
          <a:xfrm rot="16200000">
            <a:off x="8386299" y="6132966"/>
            <a:ext cx="720080" cy="648072"/>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0000"/>
              </a:solidFill>
            </a:endParaRPr>
          </a:p>
        </p:txBody>
      </p:sp>
    </p:spTree>
    <p:extLst>
      <p:ext uri="{BB962C8B-B14F-4D97-AF65-F5344CB8AC3E}">
        <p14:creationId xmlns="" xmlns:p14="http://schemas.microsoft.com/office/powerpoint/2010/main" val="40532276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764704"/>
            <a:ext cx="7024744" cy="792088"/>
          </a:xfrm>
        </p:spPr>
        <p:txBody>
          <a:bodyPr/>
          <a:lstStyle/>
          <a:p>
            <a:r>
              <a:rPr lang="es-MX" dirty="0" smtClean="0"/>
              <a:t>Referencias Bibliográficas.</a:t>
            </a:r>
            <a:endParaRPr lang="es-MX" dirty="0"/>
          </a:p>
        </p:txBody>
      </p:sp>
      <p:sp>
        <p:nvSpPr>
          <p:cNvPr id="3" name="2 Marcador de contenido"/>
          <p:cNvSpPr>
            <a:spLocks noGrp="1"/>
          </p:cNvSpPr>
          <p:nvPr>
            <p:ph idx="1"/>
          </p:nvPr>
        </p:nvSpPr>
        <p:spPr>
          <a:xfrm>
            <a:off x="1043492" y="1916832"/>
            <a:ext cx="6777317" cy="3915797"/>
          </a:xfrm>
        </p:spPr>
        <p:txBody>
          <a:bodyPr>
            <a:normAutofit/>
          </a:bodyPr>
          <a:lstStyle/>
          <a:p>
            <a:r>
              <a:rPr lang="es-MX" dirty="0" err="1" smtClean="0"/>
              <a:t>Adkis</a:t>
            </a:r>
            <a:r>
              <a:rPr lang="es-MX" dirty="0" smtClean="0"/>
              <a:t>, W. D. (1981). Elaboración de test. México: Trillas.</a:t>
            </a:r>
          </a:p>
          <a:p>
            <a:r>
              <a:rPr lang="es-MX" dirty="0" err="1" smtClean="0"/>
              <a:t>Aiken</a:t>
            </a:r>
            <a:r>
              <a:rPr lang="es-MX" dirty="0" smtClean="0"/>
              <a:t>, R. L. (1996). Test psicológicos y evaluación. México: Prentice Hall.</a:t>
            </a:r>
          </a:p>
          <a:p>
            <a:r>
              <a:rPr lang="es-MX" dirty="0" err="1" smtClean="0"/>
              <a:t>Bellak</a:t>
            </a:r>
            <a:r>
              <a:rPr lang="es-MX" dirty="0"/>
              <a:t>, L. (1979). El uso </a:t>
            </a:r>
            <a:r>
              <a:rPr lang="es-MX" dirty="0" smtClean="0"/>
              <a:t>clínico </a:t>
            </a:r>
            <a:r>
              <a:rPr lang="es-MX" dirty="0"/>
              <a:t>de las pruebas </a:t>
            </a:r>
            <a:r>
              <a:rPr lang="es-MX" dirty="0" smtClean="0"/>
              <a:t>psicológicas </a:t>
            </a:r>
            <a:r>
              <a:rPr lang="es-MX" dirty="0"/>
              <a:t>del T.AT., C.A.T. Y S.A.T. </a:t>
            </a:r>
            <a:r>
              <a:rPr lang="es-MX" dirty="0" smtClean="0"/>
              <a:t>México</a:t>
            </a:r>
            <a:r>
              <a:rPr lang="es-MX" dirty="0"/>
              <a:t>:</a:t>
            </a:r>
            <a:r>
              <a:rPr lang="es-MX" dirty="0" smtClean="0"/>
              <a:t> </a:t>
            </a:r>
            <a:r>
              <a:rPr lang="es-MX" dirty="0"/>
              <a:t>Manual moderno</a:t>
            </a:r>
            <a:r>
              <a:rPr lang="es-MX" dirty="0" smtClean="0"/>
              <a:t>.</a:t>
            </a:r>
          </a:p>
          <a:p>
            <a:r>
              <a:rPr lang="es-MX" dirty="0" err="1" smtClean="0"/>
              <a:t>Herrans</a:t>
            </a:r>
            <a:r>
              <a:rPr lang="es-MX" dirty="0" smtClean="0"/>
              <a:t>, L.L. (2000). Psicología y medición. México: Mc Graw- Hill.</a:t>
            </a:r>
          </a:p>
          <a:p>
            <a:endParaRPr lang="es-MX" dirty="0"/>
          </a:p>
        </p:txBody>
      </p:sp>
    </p:spTree>
    <p:extLst>
      <p:ext uri="{BB962C8B-B14F-4D97-AF65-F5344CB8AC3E}">
        <p14:creationId xmlns="" xmlns:p14="http://schemas.microsoft.com/office/powerpoint/2010/main" val="5257402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268760"/>
            <a:ext cx="6777317" cy="4563869"/>
          </a:xfrm>
        </p:spPr>
        <p:txBody>
          <a:bodyPr/>
          <a:lstStyle/>
          <a:p>
            <a:r>
              <a:rPr lang="es-MX" dirty="0" err="1"/>
              <a:t>Magnusson</a:t>
            </a:r>
            <a:r>
              <a:rPr lang="es-MX" dirty="0"/>
              <a:t>, D. (1995). Teoría de los Test. México: Trillas.</a:t>
            </a:r>
          </a:p>
          <a:p>
            <a:r>
              <a:rPr lang="es-MX" dirty="0"/>
              <a:t>Morales, M. L. (1980). Psicometría aplicada. México: Trillas.</a:t>
            </a:r>
          </a:p>
          <a:p>
            <a:r>
              <a:rPr lang="es-MX" dirty="0" err="1"/>
              <a:t>Nunnally</a:t>
            </a:r>
            <a:r>
              <a:rPr lang="es-MX" dirty="0"/>
              <a:t>, C. J y  </a:t>
            </a:r>
            <a:r>
              <a:rPr lang="es-MX" dirty="0" err="1"/>
              <a:t>Bernstein</a:t>
            </a:r>
            <a:r>
              <a:rPr lang="es-MX" dirty="0"/>
              <a:t>, J. I. (1995). Teoría psicométrica. México: Mc Graw- Hill.</a:t>
            </a:r>
          </a:p>
          <a:p>
            <a:r>
              <a:rPr lang="es-MX" dirty="0"/>
              <a:t>Recuperado el 02 de Diciembre del 20144 de: </a:t>
            </a:r>
            <a:r>
              <a:rPr lang="es-MX" dirty="0">
                <a:hlinkClick r:id="rId2"/>
              </a:rPr>
              <a:t>http://www.facico-uaemex.mx/licenciaturas.html</a:t>
            </a:r>
            <a:r>
              <a:rPr lang="es-MX" dirty="0"/>
              <a:t>.</a:t>
            </a:r>
          </a:p>
          <a:p>
            <a:endParaRPr lang="es-MX" dirty="0"/>
          </a:p>
          <a:p>
            <a:endParaRPr lang="es-MX" dirty="0"/>
          </a:p>
          <a:p>
            <a:endParaRPr lang="es-MX" dirty="0"/>
          </a:p>
        </p:txBody>
      </p:sp>
    </p:spTree>
    <p:extLst>
      <p:ext uri="{BB962C8B-B14F-4D97-AF65-F5344CB8AC3E}">
        <p14:creationId xmlns="" xmlns:p14="http://schemas.microsoft.com/office/powerpoint/2010/main" val="1538642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745152"/>
          </a:xfrm>
        </p:spPr>
        <p:txBody>
          <a:bodyPr>
            <a:normAutofit/>
          </a:bodyPr>
          <a:lstStyle/>
          <a:p>
            <a:r>
              <a:rPr lang="es-MX" dirty="0" smtClean="0"/>
              <a:t>Unidad de competencia III</a:t>
            </a:r>
            <a:endParaRPr lang="es-MX" dirty="0"/>
          </a:p>
        </p:txBody>
      </p:sp>
      <p:sp>
        <p:nvSpPr>
          <p:cNvPr id="4" name="3 Rectángulo"/>
          <p:cNvSpPr/>
          <p:nvPr/>
        </p:nvSpPr>
        <p:spPr>
          <a:xfrm>
            <a:off x="1092428" y="2412756"/>
            <a:ext cx="2961068"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2" action="ppaction://hlinksldjump"/>
              </a:rPr>
              <a:t>Escala </a:t>
            </a:r>
            <a:r>
              <a:rPr lang="es-E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2" action="ppaction://hlinksldjump"/>
              </a:rPr>
              <a:t>Wechsler</a:t>
            </a: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4 Rectángulo"/>
          <p:cNvSpPr/>
          <p:nvPr/>
        </p:nvSpPr>
        <p:spPr>
          <a:xfrm>
            <a:off x="1092428" y="2812866"/>
            <a:ext cx="4791697"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3" action="ppaction://hlinksldjump"/>
              </a:rPr>
              <a:t>16 Factores de la personalidad</a:t>
            </a: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5 Rectángulo"/>
          <p:cNvSpPr/>
          <p:nvPr/>
        </p:nvSpPr>
        <p:spPr>
          <a:xfrm>
            <a:off x="1438090" y="3676962"/>
            <a:ext cx="4790094" cy="400110"/>
          </a:xfrm>
          <a:prstGeom prst="rect">
            <a:avLst/>
          </a:prstGeom>
          <a:noFill/>
        </p:spPr>
        <p:txBody>
          <a:bodyPr wrap="none" lIns="91440" tIns="45720" rIns="91440" bIns="45720">
            <a:spAutoFit/>
          </a:bodyPr>
          <a:lstStyle/>
          <a:p>
            <a:pPr marL="342900" indent="-342900" algn="ctr">
              <a:buFont typeface="Wingdings" pitchFamily="2" charset="2"/>
              <a:buChar char="§"/>
            </a:pPr>
            <a:r>
              <a:rPr lang="es-ES"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4" action="ppaction://hlinksldjump"/>
              </a:rPr>
              <a:t>Pruebas de medición en actitudes</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6 Rectángulo"/>
          <p:cNvSpPr/>
          <p:nvPr/>
        </p:nvSpPr>
        <p:spPr>
          <a:xfrm>
            <a:off x="997935" y="3244914"/>
            <a:ext cx="6702477" cy="400110"/>
          </a:xfrm>
          <a:prstGeom prst="rect">
            <a:avLst/>
          </a:prstGeom>
          <a:noFill/>
        </p:spPr>
        <p:txBody>
          <a:bodyPr wrap="none" lIns="91440" tIns="45720" rIns="91440" bIns="45720">
            <a:spAutoFit/>
          </a:bodyPr>
          <a:lstStyle/>
          <a:p>
            <a:pPr marL="685800" indent="-685800" algn="ctr">
              <a:buFont typeface="Wingdings" pitchFamily="2" charset="2"/>
              <a:buChar char="§"/>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5" action="ppaction://hlinksldjump"/>
              </a:rPr>
              <a:t>Inventario de intereses vocacionales de </a:t>
            </a:r>
            <a:r>
              <a:rPr lang="es-E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5" action="ppaction://hlinksldjump"/>
              </a:rPr>
              <a:t>Strong</a:t>
            </a:r>
            <a:endParaRPr lang="es-E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 xmlns:p14="http://schemas.microsoft.com/office/powerpoint/2010/main" val="309759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Objetivos generales</a:t>
            </a:r>
            <a:endParaRPr lang="es-MX" dirty="0"/>
          </a:p>
        </p:txBody>
      </p:sp>
      <p:sp>
        <p:nvSpPr>
          <p:cNvPr id="3" name="2 Marcador de contenido"/>
          <p:cNvSpPr>
            <a:spLocks noGrp="1"/>
          </p:cNvSpPr>
          <p:nvPr>
            <p:ph idx="1"/>
          </p:nvPr>
        </p:nvSpPr>
        <p:spPr/>
        <p:txBody>
          <a:bodyPr/>
          <a:lstStyle/>
          <a:p>
            <a:pPr algn="just"/>
            <a:r>
              <a:rPr lang="es-MX" dirty="0" smtClean="0"/>
              <a:t>Que el alumno conozca las bases teóricas respecto al constructo en psicología ,así como los instrumentos que se han elaborado al respecto para sustentar la prueba.</a:t>
            </a:r>
            <a:endParaRPr lang="es-MX" dirty="0"/>
          </a:p>
        </p:txBody>
      </p:sp>
    </p:spTree>
    <p:extLst>
      <p:ext uri="{BB962C8B-B14F-4D97-AF65-F5344CB8AC3E}">
        <p14:creationId xmlns="" xmlns:p14="http://schemas.microsoft.com/office/powerpoint/2010/main" val="1591692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4415" y="764704"/>
            <a:ext cx="7024744" cy="720080"/>
          </a:xfrm>
        </p:spPr>
        <p:txBody>
          <a:bodyPr/>
          <a:lstStyle/>
          <a:p>
            <a:pPr algn="ctr"/>
            <a:r>
              <a:rPr lang="es-MX" dirty="0" smtClean="0"/>
              <a:t>Secuencia didáctica</a:t>
            </a:r>
            <a:endParaRPr lang="es-MX" dirty="0"/>
          </a:p>
        </p:txBody>
      </p:sp>
      <p:sp>
        <p:nvSpPr>
          <p:cNvPr id="4" name="3 Rectángulo redondeado"/>
          <p:cNvSpPr/>
          <p:nvPr/>
        </p:nvSpPr>
        <p:spPr>
          <a:xfrm>
            <a:off x="2843808" y="1575547"/>
            <a:ext cx="3024336" cy="122413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t>Consulta de información teórica</a:t>
            </a:r>
            <a:endParaRPr lang="es-MX" sz="2000" b="1" dirty="0"/>
          </a:p>
        </p:txBody>
      </p:sp>
      <p:sp>
        <p:nvSpPr>
          <p:cNvPr id="5" name="4 Rectángulo redondeado"/>
          <p:cNvSpPr/>
          <p:nvPr/>
        </p:nvSpPr>
        <p:spPr>
          <a:xfrm>
            <a:off x="724392" y="4150039"/>
            <a:ext cx="2479456" cy="157804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Construcción de un instrumento piloto</a:t>
            </a:r>
            <a:endParaRPr lang="es-MX" sz="2000" b="1" dirty="0">
              <a:solidFill>
                <a:schemeClr val="tx1"/>
              </a:solidFill>
            </a:endParaRPr>
          </a:p>
        </p:txBody>
      </p:sp>
      <p:sp>
        <p:nvSpPr>
          <p:cNvPr id="6" name="5 Rectángulo redondeado"/>
          <p:cNvSpPr/>
          <p:nvPr/>
        </p:nvSpPr>
        <p:spPr>
          <a:xfrm>
            <a:off x="5004048" y="3356992"/>
            <a:ext cx="2592288" cy="14051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bg1"/>
                </a:solidFill>
              </a:rPr>
              <a:t>Elaboración de reporte.</a:t>
            </a:r>
            <a:endParaRPr lang="es-MX" sz="2000" b="1" dirty="0">
              <a:solidFill>
                <a:schemeClr val="bg1"/>
              </a:solidFill>
            </a:endParaRPr>
          </a:p>
        </p:txBody>
      </p:sp>
      <p:sp>
        <p:nvSpPr>
          <p:cNvPr id="7" name="6 Flecha curvada hacia la derecha"/>
          <p:cNvSpPr/>
          <p:nvPr/>
        </p:nvSpPr>
        <p:spPr>
          <a:xfrm rot="1482157">
            <a:off x="1163288" y="1694315"/>
            <a:ext cx="1080120" cy="2336956"/>
          </a:xfrm>
          <a:prstGeom prst="curved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8" name="7 Flecha curvada hacia arriba"/>
          <p:cNvSpPr/>
          <p:nvPr/>
        </p:nvSpPr>
        <p:spPr>
          <a:xfrm rot="20855602">
            <a:off x="3381142" y="5429043"/>
            <a:ext cx="3114044" cy="1291253"/>
          </a:xfrm>
          <a:prstGeom prst="curved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 xmlns:p14="http://schemas.microsoft.com/office/powerpoint/2010/main" val="1254920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2400" dirty="0" smtClean="0"/>
              <a:t>Objetivos que serán alcanzados de acuerdo a la U.A.</a:t>
            </a:r>
            <a:br>
              <a:rPr lang="es-MX" sz="2400" dirty="0" smtClean="0"/>
            </a:br>
            <a:r>
              <a:rPr lang="es-MX" sz="2400" dirty="0" smtClean="0"/>
              <a:t>Unidad de competencia I.</a:t>
            </a:r>
            <a:endParaRPr lang="es-MX" sz="2400" dirty="0"/>
          </a:p>
        </p:txBody>
      </p:sp>
      <p:sp>
        <p:nvSpPr>
          <p:cNvPr id="3" name="2 Marcador de contenido"/>
          <p:cNvSpPr>
            <a:spLocks noGrp="1"/>
          </p:cNvSpPr>
          <p:nvPr>
            <p:ph idx="1"/>
          </p:nvPr>
        </p:nvSpPr>
        <p:spPr>
          <a:xfrm>
            <a:off x="1043492" y="2323652"/>
            <a:ext cx="6777317" cy="3769644"/>
          </a:xfrm>
        </p:spPr>
        <p:txBody>
          <a:bodyPr>
            <a:normAutofit fontScale="77500" lnSpcReduction="20000"/>
          </a:bodyPr>
          <a:lstStyle/>
          <a:p>
            <a:r>
              <a:rPr lang="es-MX" b="1" dirty="0"/>
              <a:t>CONSULTA DE INFORMACIÓN </a:t>
            </a:r>
            <a:r>
              <a:rPr lang="es-MX" b="1" dirty="0" smtClean="0"/>
              <a:t>TEÓRICA:</a:t>
            </a:r>
          </a:p>
          <a:p>
            <a:pPr marL="68580" indent="0">
              <a:buNone/>
            </a:pPr>
            <a:endParaRPr lang="es-MX" dirty="0"/>
          </a:p>
          <a:p>
            <a:pPr marL="68580" indent="0">
              <a:buNone/>
            </a:pPr>
            <a:r>
              <a:rPr lang="es-MX" dirty="0"/>
              <a:t>El alumno consultará la información teórica al respecto de algún constructo en psicología para fundamentar y elaborar su instrumento  o prueba psicológica. </a:t>
            </a:r>
            <a:endParaRPr lang="es-MX" dirty="0" smtClean="0"/>
          </a:p>
          <a:p>
            <a:pPr marL="68580" indent="0">
              <a:buNone/>
            </a:pPr>
            <a:endParaRPr lang="es-MX" dirty="0"/>
          </a:p>
          <a:p>
            <a:r>
              <a:rPr lang="es-MX" b="1" dirty="0"/>
              <a:t>ESTRATEGIAS DIDÁCTICAS</a:t>
            </a:r>
            <a:r>
              <a:rPr lang="es-MX" b="1" dirty="0" smtClean="0"/>
              <a:t>:</a:t>
            </a:r>
          </a:p>
          <a:p>
            <a:pPr marL="68580" indent="0">
              <a:buNone/>
            </a:pPr>
            <a:endParaRPr lang="es-MX" dirty="0"/>
          </a:p>
          <a:p>
            <a:pPr marL="68580" indent="0">
              <a:buNone/>
            </a:pPr>
            <a:r>
              <a:rPr lang="es-MX" dirty="0"/>
              <a:t>Análisis bibliográfico y elaboración de cuadro comparativo de las distintas definiciones del constructo;</a:t>
            </a:r>
          </a:p>
          <a:p>
            <a:pPr marL="68580" indent="0">
              <a:buNone/>
            </a:pPr>
            <a:r>
              <a:rPr lang="es-MX" dirty="0"/>
              <a:t>Elaboración de definición operacional del constructo para tener claro las preguntas que deben de incluir en sus instrumento.</a:t>
            </a:r>
          </a:p>
        </p:txBody>
      </p:sp>
    </p:spTree>
    <p:extLst>
      <p:ext uri="{BB962C8B-B14F-4D97-AF65-F5344CB8AC3E}">
        <p14:creationId xmlns="" xmlns:p14="http://schemas.microsoft.com/office/powerpoint/2010/main" val="30991181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552</TotalTime>
  <Words>1974</Words>
  <Application>Microsoft Office PowerPoint</Application>
  <PresentationFormat>Presentación en pantalla (4:3)</PresentationFormat>
  <Paragraphs>189</Paragraphs>
  <Slides>53</Slides>
  <Notes>0</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Austin</vt:lpstr>
      <vt:lpstr>Universidad Autónoma del Estado de México</vt:lpstr>
      <vt:lpstr>Mapa Curricular </vt:lpstr>
      <vt:lpstr>Diapositiva 3</vt:lpstr>
      <vt:lpstr>ÍNDECE Unidad de competencia I</vt:lpstr>
      <vt:lpstr>Unidad de competencia II</vt:lpstr>
      <vt:lpstr>Unidad de competencia III</vt:lpstr>
      <vt:lpstr>Objetivos generales</vt:lpstr>
      <vt:lpstr>Secuencia didáctica</vt:lpstr>
      <vt:lpstr>Objetivos que serán alcanzados de acuerdo a la U.A. Unidad de competencia I.</vt:lpstr>
      <vt:lpstr>Objetivos específicos</vt:lpstr>
      <vt:lpstr>Diapositiva 11</vt:lpstr>
      <vt:lpstr>Diapositiva 12</vt:lpstr>
      <vt:lpstr>Diapositiva 13</vt:lpstr>
      <vt:lpstr>Diapositiva 14</vt:lpstr>
      <vt:lpstr>Diapositiva 15</vt:lpstr>
      <vt:lpstr>Objetivos que serán alcanzados dentro de la U.A. Unidad de competencia II</vt:lpstr>
      <vt:lpstr>Diapositiva 17</vt:lpstr>
      <vt:lpstr>Diapositiva 18</vt:lpstr>
      <vt:lpstr>Diapositiva 19</vt:lpstr>
      <vt:lpstr>Diapositiva 20</vt:lpstr>
      <vt:lpstr>Diapositiva 21</vt:lpstr>
      <vt:lpstr>Diapositiva 22</vt:lpstr>
      <vt:lpstr>Diapositiva 23</vt:lpstr>
      <vt:lpstr>Diapositiva 24</vt:lpstr>
      <vt:lpstr>Validez y confiabilidad de las mediciones de variables psicológicas</vt:lpstr>
      <vt:lpstr>EVOLUCIÓN</vt:lpstr>
      <vt:lpstr>Enfoques teóricos</vt:lpstr>
      <vt:lpstr>ESTANDARIZACIÓN</vt:lpstr>
      <vt:lpstr>Diapositiva 29</vt:lpstr>
      <vt:lpstr>Diapositiva 30</vt:lpstr>
      <vt:lpstr>Diapositiva 31</vt:lpstr>
      <vt:lpstr>Diapositiva 32</vt:lpstr>
      <vt:lpstr>Diapositiva 33</vt:lpstr>
      <vt:lpstr>Diapositiva 34</vt:lpstr>
      <vt:lpstr>Diapositiva 35</vt:lpstr>
      <vt:lpstr>Escala Wechsler</vt:lpstr>
      <vt:lpstr>Diapositiva 37</vt:lpstr>
      <vt:lpstr>Diapositiva 38</vt:lpstr>
      <vt:lpstr>16 Factores de la personalidad</vt:lpstr>
      <vt:lpstr>Diapositiva 40</vt:lpstr>
      <vt:lpstr>Diapositiva 41</vt:lpstr>
      <vt:lpstr>Factores Primarios</vt:lpstr>
      <vt:lpstr>Factores Secundarios</vt:lpstr>
      <vt:lpstr>Calificación de la Prueba</vt:lpstr>
      <vt:lpstr>Diapositiva 45</vt:lpstr>
      <vt:lpstr>Inventarios de intereses vocacionales de Strong</vt:lpstr>
      <vt:lpstr>Diapositiva 47</vt:lpstr>
      <vt:lpstr>Diapositiva 48</vt:lpstr>
      <vt:lpstr>Pruebas de medición de actitudes.</vt:lpstr>
      <vt:lpstr>Diapositiva 50</vt:lpstr>
      <vt:lpstr>Diapositiva 51</vt:lpstr>
      <vt:lpstr>Referencias Bibliográficas.</vt:lpstr>
      <vt:lpstr>Diapositiva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Asus</dc:creator>
  <cp:lastModifiedBy>usuario</cp:lastModifiedBy>
  <cp:revision>56</cp:revision>
  <dcterms:created xsi:type="dcterms:W3CDTF">2014-11-24T21:05:26Z</dcterms:created>
  <dcterms:modified xsi:type="dcterms:W3CDTF">2015-08-24T17:44:58Z</dcterms:modified>
</cp:coreProperties>
</file>