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41"/>
  </p:notesMasterIdLst>
  <p:sldIdLst>
    <p:sldId id="277" r:id="rId3"/>
    <p:sldId id="347" r:id="rId4"/>
    <p:sldId id="348" r:id="rId5"/>
    <p:sldId id="349" r:id="rId6"/>
    <p:sldId id="357" r:id="rId7"/>
    <p:sldId id="358" r:id="rId8"/>
    <p:sldId id="359" r:id="rId9"/>
    <p:sldId id="350" r:id="rId10"/>
    <p:sldId id="351" r:id="rId11"/>
    <p:sldId id="352" r:id="rId12"/>
    <p:sldId id="353" r:id="rId13"/>
    <p:sldId id="258" r:id="rId14"/>
    <p:sldId id="312" r:id="rId15"/>
    <p:sldId id="309" r:id="rId16"/>
    <p:sldId id="346" r:id="rId17"/>
    <p:sldId id="307" r:id="rId18"/>
    <p:sldId id="329" r:id="rId19"/>
    <p:sldId id="336" r:id="rId20"/>
    <p:sldId id="310" r:id="rId21"/>
    <p:sldId id="306" r:id="rId22"/>
    <p:sldId id="261" r:id="rId23"/>
    <p:sldId id="337" r:id="rId24"/>
    <p:sldId id="338" r:id="rId25"/>
    <p:sldId id="339" r:id="rId26"/>
    <p:sldId id="341" r:id="rId27"/>
    <p:sldId id="342" r:id="rId28"/>
    <p:sldId id="343" r:id="rId29"/>
    <p:sldId id="331" r:id="rId30"/>
    <p:sldId id="332" r:id="rId31"/>
    <p:sldId id="333" r:id="rId32"/>
    <p:sldId id="334" r:id="rId33"/>
    <p:sldId id="335" r:id="rId34"/>
    <p:sldId id="344" r:id="rId35"/>
    <p:sldId id="345" r:id="rId36"/>
    <p:sldId id="354" r:id="rId37"/>
    <p:sldId id="355" r:id="rId38"/>
    <p:sldId id="356" r:id="rId39"/>
    <p:sldId id="330" r:id="rId40"/>
  </p:sldIdLst>
  <p:sldSz cx="9144000" cy="6858000" type="screen4x3"/>
  <p:notesSz cx="6858000" cy="9144000"/>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CC6600"/>
    <a:srgbClr val="FFCCFF"/>
    <a:srgbClr val="CC00FF"/>
    <a:srgbClr val="66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09" autoAdjust="0"/>
    <p:restoredTop sz="87993" autoAdjust="0"/>
  </p:normalViewPr>
  <p:slideViewPr>
    <p:cSldViewPr>
      <p:cViewPr>
        <p:scale>
          <a:sx n="50" d="100"/>
          <a:sy n="50" d="100"/>
        </p:scale>
        <p:origin x="2136" y="594"/>
      </p:cViewPr>
      <p:guideLst>
        <p:guide orient="horz" pos="2160"/>
        <p:guide pos="2880"/>
      </p:guideLst>
    </p:cSldViewPr>
  </p:slideViewPr>
  <p:outlineViewPr>
    <p:cViewPr>
      <p:scale>
        <a:sx n="33" d="100"/>
        <a:sy n="33" d="100"/>
      </p:scale>
      <p:origin x="0" y="35940"/>
    </p:cViewPr>
  </p:outlineViewPr>
  <p:notesTextViewPr>
    <p:cViewPr>
      <p:scale>
        <a:sx n="1" d="1"/>
        <a:sy n="1" d="1"/>
      </p:scale>
      <p:origin x="0" y="0"/>
    </p:cViewPr>
  </p:notesTextViewPr>
  <p:sorterViewPr>
    <p:cViewPr>
      <p:scale>
        <a:sx n="70" d="100"/>
        <a:sy n="70" d="100"/>
      </p:scale>
      <p:origin x="0" y="0"/>
    </p:cViewPr>
  </p:sorterViewPr>
  <p:notesViewPr>
    <p:cSldViewPr>
      <p:cViewPr varScale="1">
        <p:scale>
          <a:sx n="82" d="100"/>
          <a:sy n="82" d="100"/>
        </p:scale>
        <p:origin x="-201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00F830A1-3891-4B82-A120-081866556DA0}" type="datetimeFigureOut">
              <a:rPr lang="es-MX"/>
              <a:pPr/>
              <a:t>13/09/2015</a:t>
            </a:fld>
            <a:endParaRPr lang="es-E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58CC9574-A819-4FE4-99A7-1E27AD09ADC2}" type="slidenum">
              <a:rPr/>
              <a:pPr/>
              <a:t>‹Nº›</a:t>
            </a:fld>
            <a:endParaRPr lang="es-ES" dirty="0"/>
          </a:p>
        </p:txBody>
      </p:sp>
    </p:spTree>
    <p:extLst>
      <p:ext uri="{BB962C8B-B14F-4D97-AF65-F5344CB8AC3E}">
        <p14:creationId xmlns:p14="http://schemas.microsoft.com/office/powerpoint/2010/main" val="4033745691"/>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smtClean="0"/>
          </a:p>
        </p:txBody>
      </p:sp>
      <p:sp>
        <p:nvSpPr>
          <p:cNvPr id="4" name="Slide Number Placeholder 3"/>
          <p:cNvSpPr>
            <a:spLocks noGrp="1"/>
          </p:cNvSpPr>
          <p:nvPr>
            <p:ph type="sldNum" sz="quarter" idx="10"/>
          </p:nvPr>
        </p:nvSpPr>
        <p:spPr/>
        <p:txBody>
          <a:bodyPr/>
          <a:lstStyle/>
          <a:p>
            <a:fld id="{58CC9574-A819-4FE4-99A7-1E27AD09ADC2}" type="slidenum">
              <a:rPr lang="es-ES" smtClean="0"/>
              <a:pPr/>
              <a:t>1</a:t>
            </a:fld>
            <a:endParaRPr lang="es-ES" dirty="0"/>
          </a:p>
        </p:txBody>
      </p:sp>
    </p:spTree>
    <p:extLst>
      <p:ext uri="{BB962C8B-B14F-4D97-AF65-F5344CB8AC3E}">
        <p14:creationId xmlns:p14="http://schemas.microsoft.com/office/powerpoint/2010/main" val="1793124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pPr/>
              <a:t>12</a:t>
            </a:fld>
            <a:endParaRPr lang="es-ES" dirty="0"/>
          </a:p>
        </p:txBody>
      </p:sp>
    </p:spTree>
    <p:extLst>
      <p:ext uri="{BB962C8B-B14F-4D97-AF65-F5344CB8AC3E}">
        <p14:creationId xmlns:p14="http://schemas.microsoft.com/office/powerpoint/2010/main" val="3848114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21</a:t>
            </a:fld>
            <a:endParaRPr lang="es-ES" dirty="0">
              <a:solidFill>
                <a:prstClr val="black"/>
              </a:solidFill>
            </a:endParaRPr>
          </a:p>
        </p:txBody>
      </p:sp>
    </p:spTree>
    <p:extLst>
      <p:ext uri="{BB962C8B-B14F-4D97-AF65-F5344CB8AC3E}">
        <p14:creationId xmlns:p14="http://schemas.microsoft.com/office/powerpoint/2010/main" val="1245351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38</a:t>
            </a:fld>
            <a:endParaRPr lang="es-ES" dirty="0">
              <a:solidFill>
                <a:prstClr val="black"/>
              </a:solidFill>
            </a:endParaRPr>
          </a:p>
        </p:txBody>
      </p:sp>
    </p:spTree>
    <p:extLst>
      <p:ext uri="{BB962C8B-B14F-4D97-AF65-F5344CB8AC3E}">
        <p14:creationId xmlns:p14="http://schemas.microsoft.com/office/powerpoint/2010/main" val="7434592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dirty="0">
              <a:solidFill>
                <a:srgbClr val="F47F28"/>
              </a:solidFill>
            </a:endParaRPr>
          </a:p>
        </p:txBody>
      </p:sp>
      <p:sp>
        <p:nvSpPr>
          <p:cNvPr id="4" name="Date Placeholder 3"/>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lang="es-MX"/>
              <a:pPr/>
              <a:t>13/09/2015</a:t>
            </a:fld>
            <a:endParaRPr kumimoji="0" lang="es-ES" dirty="0"/>
          </a:p>
        </p:txBody>
      </p:sp>
      <p:sp>
        <p:nvSpPr>
          <p:cNvPr id="5" name="Footer Placeholder 4"/>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dirty="0"/>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a:pPr/>
              <a:t>‹Nº›</a:t>
            </a:fld>
            <a:endParaRPr kumimoji="0" lang="es-ES" dirty="0"/>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eaLnBrk="1" latinLnBrk="0" hangingPunct="1">
              <a:buNone/>
              <a:defRPr kumimoji="0" lang="es-ES" sz="2200" kern="1200">
                <a:solidFill>
                  <a:schemeClr val="tx1">
                    <a:lumMod val="75000"/>
                    <a:lumOff val="25000"/>
                  </a:schemeClr>
                </a:solidFill>
                <a:latin typeface="Calibri" pitchFamily="34" charset="0"/>
                <a:ea typeface="+mn-ea"/>
                <a:cs typeface="+mn-cs"/>
              </a:defRPr>
            </a:lvl1pPr>
          </a:lstStyle>
          <a:p>
            <a:pPr lvl="0"/>
            <a:r>
              <a:rPr kumimoji="0" lang="es-ES"/>
              <a:t>Haga clic para modificar el estilo de subtítulo del patrón</a:t>
            </a:r>
          </a:p>
        </p:txBody>
      </p:sp>
      <p:sp>
        <p:nvSpPr>
          <p:cNvPr id="2" name="Title 1"/>
          <p:cNvSpPr>
            <a:spLocks noGrp="1"/>
          </p:cNvSpPr>
          <p:nvPr>
            <p:ph type="title"/>
          </p:nvPr>
        </p:nvSpPr>
        <p:spPr>
          <a:xfrm>
            <a:off x="106344" y="4114800"/>
            <a:ext cx="7315200" cy="914400"/>
          </a:xfrm>
        </p:spPr>
        <p:txBody>
          <a:bodyPr anchor="b" anchorCtr="0">
            <a:normAutofit/>
          </a:bodyPr>
          <a:lstStyle>
            <a:lvl1pPr marL="0" indent="0" eaLnBrk="1" latinLnBrk="0" hangingPunct="1">
              <a:defRPr kumimoji="0" lang="es-ES" sz="3600" b="1" kern="1200" baseline="0">
                <a:solidFill>
                  <a:schemeClr val="bg1"/>
                </a:solidFill>
                <a:latin typeface="Arial" pitchFamily="34" charset="0"/>
                <a:ea typeface="+mn-ea"/>
                <a:cs typeface="Arial" pitchFamily="34" charset="0"/>
              </a:defRPr>
            </a:lvl1pPr>
          </a:lstStyle>
          <a:p>
            <a:pPr marL="342900" lvl="0" indent="-342900" algn="l" defTabSz="914400" eaLnBrk="1" latinLnBrk="0" hangingPunct="1"/>
            <a:r>
              <a:rPr lang="es-ES" smtClean="0"/>
              <a:t>Haga clic para modificar el estilo de título del patrón</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ntenido multimedia con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lang="es-MX"/>
              <a:pPr/>
              <a:t>13/09/2015</a:t>
            </a:fld>
            <a:endParaRPr kumimoji="0" lang="es-ES" dirty="0"/>
          </a:p>
        </p:txBody>
      </p:sp>
      <p:sp>
        <p:nvSpPr>
          <p:cNvPr id="4" name="Footer Placeholder 3"/>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dirty="0"/>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a:pPr/>
              <a:t>‹Nº›</a:t>
            </a:fld>
            <a:endParaRPr kumimoji="0" lang="es-ES" dirty="0"/>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b="1" dirty="0">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eaLnBrk="1" latinLnBrk="0" hangingPunct="1">
              <a:defRPr kumimoji="0" lang="es-ES" sz="1800" b="0" i="1">
                <a:solidFill>
                  <a:schemeClr val="bg1">
                    <a:lumMod val="85000"/>
                  </a:schemeClr>
                </a:solidFill>
                <a:latin typeface="Georgia" pitchFamily="18" charset="0"/>
              </a:defRPr>
            </a:lvl1pPr>
          </a:lstStyle>
          <a:p>
            <a:pPr eaLnBrk="1" latinLnBrk="0" hangingPunct="1"/>
            <a:r>
              <a:rPr lang="es-ES" smtClean="0"/>
              <a:t>Haga clic para modificar el estilo de título del patrón</a:t>
            </a:r>
            <a:endParaRPr/>
          </a:p>
        </p:txBody>
      </p:sp>
      <p:sp>
        <p:nvSpPr>
          <p:cNvPr id="9" name="Media Placeholder 8"/>
          <p:cNvSpPr>
            <a:spLocks noGrp="1"/>
          </p:cNvSpPr>
          <p:nvPr>
            <p:ph type="media" sz="quarter" idx="13"/>
          </p:nvPr>
        </p:nvSpPr>
        <p:spPr>
          <a:xfrm>
            <a:off x="587022" y="838200"/>
            <a:ext cx="4873752" cy="3812822"/>
          </a:xfrm>
        </p:spPr>
        <p:txBody>
          <a:bodyPr/>
          <a:lstStyle>
            <a:lvl1pPr eaLnBrk="1" latinLnBrk="0" hangingPunct="1">
              <a:buNone/>
              <a:defRPr kumimoji="0" lang="es-ES"/>
            </a:lvl1pPr>
          </a:lstStyle>
          <a:p>
            <a:pPr eaLnBrk="1" latinLnBrk="0" hangingPunct="1"/>
            <a:r>
              <a:rPr lang="es-ES" dirty="0" smtClean="0"/>
              <a:t>Haga clic en </a:t>
            </a:r>
            <a:r>
              <a:rPr lang="es-ES" smtClean="0"/>
              <a:t>el icno </a:t>
            </a:r>
            <a:r>
              <a:rPr lang="es-ES" dirty="0" smtClean="0"/>
              <a:t>para agregar medios</a:t>
            </a:r>
            <a:endParaRPr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eaLnBrk="1" latinLnBrk="0" hangingPunct="1">
              <a:buNone/>
              <a:defRPr kumimoji="0" lang="es-ES" sz="2400">
                <a:solidFill>
                  <a:schemeClr val="bg1"/>
                </a:solidFill>
              </a:defRPr>
            </a:lvl1pPr>
          </a:lstStyle>
          <a:p>
            <a:pPr lvl="0" eaLnBrk="1" latinLnBrk="0" hangingPunct="1"/>
            <a:r>
              <a:rPr lang="es-ES" smtClean="0"/>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b="1" dirty="0">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eaLnBrk="1" latinLnBrk="0" hangingPunct="1">
              <a:defRPr kumimoji="0" lang="es-ES" sz="1800" b="0" i="1">
                <a:solidFill>
                  <a:schemeClr val="bg1">
                    <a:lumMod val="85000"/>
                  </a:schemeClr>
                </a:solidFill>
                <a:latin typeface="Georgia" pitchFamily="18" charset="0"/>
              </a:defRPr>
            </a:lvl1pPr>
          </a:lstStyle>
          <a:p>
            <a:pPr eaLnBrk="1" latinLnBrk="0" hangingPunct="1"/>
            <a:r>
              <a:rPr lang="es-ES" smtClean="0"/>
              <a:t>Haga clic para modificar el estilo de título del patrón</a:t>
            </a:r>
            <a:endParaRPr/>
          </a:p>
        </p:txBody>
      </p:sp>
      <p:sp>
        <p:nvSpPr>
          <p:cNvPr id="3" name="Picture Placeholder 2"/>
          <p:cNvSpPr>
            <a:spLocks noGrp="1"/>
          </p:cNvSpPr>
          <p:nvPr>
            <p:ph type="pic" idx="1"/>
          </p:nvPr>
        </p:nvSpPr>
        <p:spPr>
          <a:xfrm>
            <a:off x="1792288" y="612775"/>
            <a:ext cx="5486400" cy="4114800"/>
          </a:xfrm>
        </p:spPr>
        <p:txBody>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eaLnBrk="1" latinLnBrk="0" hangingPunct="1"/>
            <a:r>
              <a:rPr lang="es-ES" dirty="0" smtClean="0"/>
              <a:t>Haga clic en el icono para agregar una imagen</a:t>
            </a:r>
            <a:endParaRPr dirty="0"/>
          </a:p>
        </p:txBody>
      </p:sp>
      <p:sp>
        <p:nvSpPr>
          <p:cNvPr id="4" name="Text Placeholder 3"/>
          <p:cNvSpPr>
            <a:spLocks noGrp="1"/>
          </p:cNvSpPr>
          <p:nvPr>
            <p:ph type="body" sz="half" idx="2"/>
          </p:nvPr>
        </p:nvSpPr>
        <p:spPr>
          <a:xfrm>
            <a:off x="1792288" y="5562600"/>
            <a:ext cx="5486400" cy="609600"/>
          </a:xfrm>
        </p:spPr>
        <p:txBody>
          <a:bodyPr/>
          <a:lstStyle>
            <a:lvl1pPr marL="0" indent="0" algn="ctr"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 smtClean="0"/>
              <a:t>Haga clic para modificar el estilo de texto del patrón</a:t>
            </a:r>
          </a:p>
        </p:txBody>
      </p:sp>
      <p:sp>
        <p:nvSpPr>
          <p:cNvPr id="5" name="Date Placeholder 4"/>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lang="es-MX"/>
              <a:pPr/>
              <a:t>13/09/2015</a:t>
            </a:fld>
            <a:endParaRPr kumimoji="0" lang="es-ES" dirty="0"/>
          </a:p>
        </p:txBody>
      </p:sp>
      <p:sp>
        <p:nvSpPr>
          <p:cNvPr id="6" name="Footer Placeholder 5"/>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dirty="0"/>
          </a:p>
        </p:txBody>
      </p:sp>
      <p:sp>
        <p:nvSpPr>
          <p:cNvPr id="7" name="Slide Number Placeholder 6"/>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a:pPr/>
              <a:t>‹Nº›</a:t>
            </a:fld>
            <a:endParaRPr kumimoji="0" lang="es-E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ítulo y texto vertical">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p:txBody>
          <a:bodyPr/>
          <a:lstStyle/>
          <a:p>
            <a:fld id="{A258050E-B668-4FA7-85AD-C750C80A6E9B}" type="datetimeFigureOut">
              <a:rPr lang="es-MX"/>
              <a:pPr/>
              <a:t>13/09/2015</a:t>
            </a:fld>
            <a:endParaRPr kumimoji="0" lang="es-ES" dirty="0"/>
          </a:p>
        </p:txBody>
      </p:sp>
      <p:sp>
        <p:nvSpPr>
          <p:cNvPr id="5" name="Footer Placeholder 4"/>
          <p:cNvSpPr>
            <a:spLocks noGrp="1"/>
          </p:cNvSpPr>
          <p:nvPr>
            <p:ph type="ftr" sz="quarter" idx="11"/>
          </p:nvPr>
        </p:nvSpPr>
        <p:spPr/>
        <p:txBody>
          <a:bodyPr/>
          <a:lstStyle/>
          <a:p>
            <a:endParaRPr kumimoji="0" lang="es-ES" dirty="0"/>
          </a:p>
        </p:txBody>
      </p:sp>
      <p:sp>
        <p:nvSpPr>
          <p:cNvPr id="6" name="Slide Number Placeholder 5"/>
          <p:cNvSpPr>
            <a:spLocks noGrp="1"/>
          </p:cNvSpPr>
          <p:nvPr>
            <p:ph type="sldNum" sz="quarter" idx="12"/>
          </p:nvPr>
        </p:nvSpPr>
        <p:spPr/>
        <p:txBody>
          <a:bodyPr/>
          <a:lstStyle/>
          <a:p>
            <a:fld id="{240D5ECE-8B49-45CD-BE81-EF81920D1969}" type="slidenum">
              <a:rPr/>
              <a:pPr/>
              <a:t>‹Nº›</a:t>
            </a:fld>
            <a:endParaRPr kumimoji="0" lang="es-ES" dirty="0"/>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eaLnBrk="1" latinLnBrk="0" hangingPunct="1">
              <a:defRPr kumimoji="0" lang="es-ES" sz="2800" b="1" kern="1200" baseline="0">
                <a:solidFill>
                  <a:schemeClr val="bg1"/>
                </a:solidFill>
                <a:latin typeface="+mn-lt"/>
                <a:ea typeface="+mn-ea"/>
                <a:cs typeface="+mn-cs"/>
              </a:defRPr>
            </a:lvl1pPr>
          </a:lstStyle>
          <a:p>
            <a:r>
              <a:rPr kumimoji="0" lang="es-ES"/>
              <a:t>    Haga clic para modificar el estilo de título del patrón</a:t>
            </a: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Texto y título vertical">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pPr eaLnBrk="1" latinLnBrk="0" hangingPunct="1"/>
            <a:r>
              <a:rPr lang="es-ES" smtClean="0"/>
              <a:t>Haga clic para modificar el estilo de título del patrón</a:t>
            </a:r>
            <a:endParaRPr/>
          </a:p>
        </p:txBody>
      </p:sp>
      <p:sp>
        <p:nvSpPr>
          <p:cNvPr id="3" name="Vertical Text Placeholder 2"/>
          <p:cNvSpPr>
            <a:spLocks noGrp="1"/>
          </p:cNvSpPr>
          <p:nvPr>
            <p:ph type="body" orient="vert" idx="1"/>
          </p:nvPr>
        </p:nvSpPr>
        <p:spPr>
          <a:xfrm>
            <a:off x="457200" y="274638"/>
            <a:ext cx="5105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A258050E-B668-4FA7-85AD-C750C80A6E9B}" type="datetimeFigureOut">
              <a:rPr lang="es-MX"/>
              <a:pPr/>
              <a:t>13/09/2015</a:t>
            </a:fld>
            <a:endParaRPr kumimoji="0" lang="es-ES" dirty="0"/>
          </a:p>
        </p:txBody>
      </p:sp>
      <p:sp>
        <p:nvSpPr>
          <p:cNvPr id="5" name="Footer Placeholder 4"/>
          <p:cNvSpPr>
            <a:spLocks noGrp="1"/>
          </p:cNvSpPr>
          <p:nvPr>
            <p:ph type="ftr" sz="quarter" idx="11"/>
          </p:nvPr>
        </p:nvSpPr>
        <p:spPr/>
        <p:txBody>
          <a:bodyPr/>
          <a:lstStyle/>
          <a:p>
            <a:endParaRPr kumimoji="0" lang="es-ES" dirty="0"/>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40D5ECE-8B49-45CD-BE81-EF81920D1969}" type="slidenum">
              <a:rPr/>
              <a:pPr/>
              <a:t>‹Nº›</a:t>
            </a:fld>
            <a:endParaRPr kumimoji="0" lang="es-E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En blanco">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s-MX"/>
              <a:pPr/>
              <a:t>13/09/2015</a:t>
            </a:fld>
            <a:endParaRPr kumimoji="0" lang="es-ES" dirty="0"/>
          </a:p>
        </p:txBody>
      </p:sp>
      <p:sp>
        <p:nvSpPr>
          <p:cNvPr id="3" name="Footer Placeholder 2"/>
          <p:cNvSpPr>
            <a:spLocks noGrp="1"/>
          </p:cNvSpPr>
          <p:nvPr>
            <p:ph type="ftr" sz="quarter" idx="11"/>
          </p:nvPr>
        </p:nvSpPr>
        <p:spPr/>
        <p:txBody>
          <a:bodyPr/>
          <a:lstStyle/>
          <a:p>
            <a:endParaRPr kumimoji="0" lang="es-ES" dirty="0"/>
          </a:p>
        </p:txBody>
      </p:sp>
      <p:sp>
        <p:nvSpPr>
          <p:cNvPr id="4" name="Slide Number Placeholder 3"/>
          <p:cNvSpPr>
            <a:spLocks noGrp="1"/>
          </p:cNvSpPr>
          <p:nvPr>
            <p:ph type="sldNum" sz="quarter" idx="12"/>
          </p:nvPr>
        </p:nvSpPr>
        <p:spPr/>
        <p:txBody>
          <a:bodyPr/>
          <a:lstStyle/>
          <a:p>
            <a:fld id="{73820FCD-5F4C-4989-BE05-0A8208BCBC21}" type="slidenum">
              <a:rPr/>
              <a:pPr/>
              <a:t>‹Nº›</a:t>
            </a:fld>
            <a:endParaRPr kumimoji="0" lang="es-E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eaLnBrk="1" latinLnBrk="0" hangingPunct="1">
              <a:defRPr kumimoji="0" lang="es-ES" sz="3000" b="1" cap="all"/>
            </a:lvl1pPr>
          </a:lstStyle>
          <a:p>
            <a:pPr eaLnBrk="1" latinLnBrk="0" hangingPunct="1"/>
            <a:r>
              <a:rPr lang="es-ES" smtClean="0"/>
              <a:t>Haga clic para modificar el estilo de título del patrón</a:t>
            </a:r>
            <a:endParaRPr/>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eaLnBrk="1" latinLnBrk="0" hangingPunct="1">
              <a:buNone/>
              <a:defRPr kumimoji="0" lang="es-ES" sz="1800">
                <a:solidFill>
                  <a:schemeClr val="tx1">
                    <a:lumMod val="65000"/>
                    <a:lumOff val="35000"/>
                  </a:schemeClr>
                </a:solidFill>
              </a:defRPr>
            </a:lvl1pPr>
            <a:lvl2pPr marL="457200" indent="0" eaLnBrk="1" latinLnBrk="0" hangingPunct="1">
              <a:buNone/>
              <a:defRPr kumimoji="0" lang="es-ES" sz="1800">
                <a:solidFill>
                  <a:schemeClr val="tx1">
                    <a:tint val="75000"/>
                  </a:schemeClr>
                </a:solidFill>
              </a:defRPr>
            </a:lvl2pPr>
            <a:lvl3pPr marL="914400" indent="0" eaLnBrk="1" latinLnBrk="0" hangingPunct="1">
              <a:buNone/>
              <a:defRPr kumimoji="0" lang="es-ES" sz="1600">
                <a:solidFill>
                  <a:schemeClr val="tx1">
                    <a:tint val="75000"/>
                  </a:schemeClr>
                </a:solidFill>
              </a:defRPr>
            </a:lvl3pPr>
            <a:lvl4pPr marL="1371600" indent="0" eaLnBrk="1" latinLnBrk="0" hangingPunct="1">
              <a:buNone/>
              <a:defRPr kumimoji="0" lang="es-ES" sz="1400">
                <a:solidFill>
                  <a:schemeClr val="tx1">
                    <a:tint val="75000"/>
                  </a:schemeClr>
                </a:solidFill>
              </a:defRPr>
            </a:lvl4pPr>
            <a:lvl5pPr marL="1828800" indent="0" eaLnBrk="1" latinLnBrk="0" hangingPunct="1">
              <a:buNone/>
              <a:defRPr kumimoji="0" lang="es-ES" sz="1400">
                <a:solidFill>
                  <a:schemeClr val="tx1">
                    <a:tint val="75000"/>
                  </a:schemeClr>
                </a:solidFill>
              </a:defRPr>
            </a:lvl5pPr>
            <a:lvl6pPr marL="2286000" indent="0" eaLnBrk="1" latinLnBrk="0" hangingPunct="1">
              <a:buNone/>
              <a:defRPr kumimoji="0" lang="es-ES" sz="1400">
                <a:solidFill>
                  <a:schemeClr val="tx1">
                    <a:tint val="75000"/>
                  </a:schemeClr>
                </a:solidFill>
              </a:defRPr>
            </a:lvl6pPr>
            <a:lvl7pPr marL="2743200" indent="0" eaLnBrk="1" latinLnBrk="0" hangingPunct="1">
              <a:buNone/>
              <a:defRPr kumimoji="0" lang="es-ES" sz="1400">
                <a:solidFill>
                  <a:schemeClr val="tx1">
                    <a:tint val="75000"/>
                  </a:schemeClr>
                </a:solidFill>
              </a:defRPr>
            </a:lvl7pPr>
            <a:lvl8pPr marL="3200400" indent="0" eaLnBrk="1" latinLnBrk="0" hangingPunct="1">
              <a:buNone/>
              <a:defRPr kumimoji="0" lang="es-ES" sz="1400">
                <a:solidFill>
                  <a:schemeClr val="tx1">
                    <a:tint val="75000"/>
                  </a:schemeClr>
                </a:solidFill>
              </a:defRPr>
            </a:lvl8pPr>
            <a:lvl9pPr marL="3657600" indent="0" eaLnBrk="1" latinLnBrk="0" hangingPunct="1">
              <a:buNone/>
              <a:defRPr kumimoji="0" lang="es-ES" sz="1400">
                <a:solidFill>
                  <a:schemeClr val="tx1">
                    <a:tint val="75000"/>
                  </a:schemeClr>
                </a:solidFill>
              </a:defRPr>
            </a:lvl9pPr>
          </a:lstStyle>
          <a:p>
            <a:pPr lvl="0" eaLnBrk="1" latinLnBrk="0" hangingPunct="1"/>
            <a:r>
              <a:rPr lang="es-ES" smtClean="0"/>
              <a:t>Haga clic para modificar el estilo de texto del patrón</a:t>
            </a:r>
          </a:p>
        </p:txBody>
      </p:sp>
      <p:sp>
        <p:nvSpPr>
          <p:cNvPr id="5" name="Footer Placeholder 4"/>
          <p:cNvSpPr>
            <a:spLocks noGrp="1"/>
          </p:cNvSpPr>
          <p:nvPr>
            <p:ph type="ftr" sz="quarter" idx="11"/>
          </p:nvPr>
        </p:nvSpPr>
        <p:spPr/>
        <p:txBody>
          <a:bodyPr/>
          <a:lstStyle>
            <a:lvl1pPr eaLnBrk="1" latinLnBrk="0" hangingPunct="1">
              <a:defRPr kumimoji="0" lang="es-ES">
                <a:solidFill>
                  <a:schemeClr val="tx1">
                    <a:lumMod val="85000"/>
                    <a:lumOff val="15000"/>
                  </a:schemeClr>
                </a:solidFill>
              </a:defRPr>
            </a:lvl1pPr>
          </a:lstStyle>
          <a:p>
            <a:endParaRPr kumimoji="0" lang="es-ES" dirty="0"/>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40D5ECE-8B49-45CD-BE81-EF81920D1969}" type="slidenum">
              <a:rPr/>
              <a:pPr/>
              <a:t>‹Nº›</a:t>
            </a:fld>
            <a:endParaRPr kumimoji="0" lang="es-ES" dirty="0"/>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s-ES" dirty="0"/>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s-ES"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s-ES" dirty="0"/>
              <a:t>       </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ítulo y contenid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eaLnBrk="1" latinLnBrk="0" hangingPunct="1">
              <a:defRPr kumimoji="0" lang="es-ES" sz="3000" b="0">
                <a:solidFill>
                  <a:schemeClr val="tx1">
                    <a:lumMod val="85000"/>
                    <a:lumOff val="15000"/>
                  </a:schemeClr>
                </a:solidFill>
              </a:defRPr>
            </a:lvl1pPr>
          </a:lstStyle>
          <a:p>
            <a:pPr eaLnBrk="1" latinLnBrk="0" hangingPunct="1"/>
            <a:r>
              <a:rPr lang="es-ES" smtClean="0"/>
              <a:t>Haga clic para modificar el estilo de título del patrón</a:t>
            </a:r>
            <a:endParaRPr/>
          </a:p>
        </p:txBody>
      </p:sp>
      <p:sp>
        <p:nvSpPr>
          <p:cNvPr id="3" name="Content Placeholder 2"/>
          <p:cNvSpPr>
            <a:spLocks noGrp="1"/>
          </p:cNvSpPr>
          <p:nvPr>
            <p:ph idx="1"/>
          </p:nvPr>
        </p:nvSpPr>
        <p:spPr/>
        <p:txBody>
          <a:bodyPr/>
          <a:lstStyle>
            <a:lvl1pPr eaLnBrk="1" latinLnBrk="0" hangingPunct="1">
              <a:defRPr kumimoji="0" lang="es-ES">
                <a:solidFill>
                  <a:schemeClr val="tx1">
                    <a:lumMod val="85000"/>
                    <a:lumOff val="15000"/>
                  </a:schemeClr>
                </a:solidFill>
              </a:defRPr>
            </a:lvl1pPr>
            <a:lvl2pPr eaLnBrk="1" latinLnBrk="0" hangingPunct="1">
              <a:defRPr kumimoji="0" lang="es-ES">
                <a:solidFill>
                  <a:schemeClr val="tx1">
                    <a:lumMod val="85000"/>
                    <a:lumOff val="15000"/>
                  </a:schemeClr>
                </a:solidFill>
              </a:defRPr>
            </a:lvl2pPr>
            <a:lvl3pPr eaLnBrk="1" latinLnBrk="0" hangingPunct="1">
              <a:defRPr kumimoji="0" lang="es-ES">
                <a:solidFill>
                  <a:schemeClr val="tx1">
                    <a:lumMod val="85000"/>
                    <a:lumOff val="15000"/>
                  </a:schemeClr>
                </a:solidFill>
              </a:defRPr>
            </a:lvl3pPr>
            <a:lvl4pPr eaLnBrk="1" latinLnBrk="0" hangingPunct="1">
              <a:defRPr kumimoji="0" lang="es-ES">
                <a:solidFill>
                  <a:schemeClr val="tx1">
                    <a:lumMod val="85000"/>
                    <a:lumOff val="15000"/>
                  </a:schemeClr>
                </a:solidFill>
              </a:defRPr>
            </a:lvl4pPr>
            <a:lvl5pPr eaLnBrk="1" latinLnBrk="0" hangingPunct="1">
              <a:defRPr kumimoji="0" lang="es-ES">
                <a:solidFill>
                  <a:schemeClr val="tx1">
                    <a:lumMod val="85000"/>
                    <a:lumOff val="15000"/>
                  </a:schemeClr>
                </a:solidFill>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A258050E-B668-4FA7-85AD-C750C80A6E9B}" type="datetimeFigureOut">
              <a:rPr lang="es-MX"/>
              <a:pPr/>
              <a:t>13/09/2015</a:t>
            </a:fld>
            <a:endParaRPr kumimoji="0" lang="es-ES" dirty="0"/>
          </a:p>
        </p:txBody>
      </p:sp>
      <p:sp>
        <p:nvSpPr>
          <p:cNvPr id="5" name="Footer Placeholder 4"/>
          <p:cNvSpPr>
            <a:spLocks noGrp="1"/>
          </p:cNvSpPr>
          <p:nvPr>
            <p:ph type="ftr" sz="quarter" idx="11"/>
          </p:nvPr>
        </p:nvSpPr>
        <p:spPr/>
        <p:txBody>
          <a:bodyPr/>
          <a:lstStyle>
            <a:lvl1pPr eaLnBrk="1" latinLnBrk="0" hangingPunct="1">
              <a:defRPr kumimoji="0" lang="es-ES">
                <a:solidFill>
                  <a:schemeClr val="tx1">
                    <a:lumMod val="85000"/>
                    <a:lumOff val="15000"/>
                  </a:schemeClr>
                </a:solidFill>
              </a:defRPr>
            </a:lvl1pPr>
          </a:lstStyle>
          <a:p>
            <a:endParaRPr kumimoji="0" lang="es-ES" dirty="0"/>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40D5ECE-8B49-45CD-BE81-EF81920D1969}" type="slidenum">
              <a:rPr/>
              <a:pPr/>
              <a:t>‹Nº›</a:t>
            </a:fld>
            <a:endParaRPr kumimoji="0" lang="es-E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contenido: Énf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smtClean="0"/>
              <a:t>Haga clic para modificar el estilo de título del patrón</a:t>
            </a:r>
            <a:endParaRPr/>
          </a:p>
        </p:txBody>
      </p:sp>
      <p:sp>
        <p:nvSpPr>
          <p:cNvPr id="3" name="Date Placeholder 2"/>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A258050E-B668-4FA7-85AD-C750C80A6E9B}" type="datetimeFigureOut">
              <a:rPr lang="es-MX"/>
              <a:pPr/>
              <a:t>13/09/2015</a:t>
            </a:fld>
            <a:endParaRPr kumimoji="0" lang="es-ES" dirty="0"/>
          </a:p>
        </p:txBody>
      </p:sp>
      <p:sp>
        <p:nvSpPr>
          <p:cNvPr id="4" name="Footer Placeholder 3"/>
          <p:cNvSpPr>
            <a:spLocks noGrp="1"/>
          </p:cNvSpPr>
          <p:nvPr>
            <p:ph type="ftr" sz="quarter" idx="11"/>
          </p:nvPr>
        </p:nvSpPr>
        <p:spPr/>
        <p:txBody>
          <a:bodyPr/>
          <a:lstStyle>
            <a:lvl1pPr eaLnBrk="1" latinLnBrk="0" hangingPunct="1">
              <a:defRPr kumimoji="0" lang="es-ES">
                <a:solidFill>
                  <a:schemeClr val="tx1">
                    <a:lumMod val="85000"/>
                    <a:lumOff val="15000"/>
                  </a:schemeClr>
                </a:solidFill>
              </a:defRPr>
            </a:lvl1pPr>
          </a:lstStyle>
          <a:p>
            <a:endParaRPr kumimoji="0" lang="es-ES" dirty="0"/>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40D5ECE-8B49-45CD-BE81-EF81920D1969}" type="slidenum">
              <a:rPr/>
              <a:pPr/>
              <a:t>‹Nº›</a:t>
            </a:fld>
            <a:endParaRPr kumimoji="0" lang="es-ES" dirty="0"/>
          </a:p>
        </p:txBody>
      </p:sp>
      <p:sp>
        <p:nvSpPr>
          <p:cNvPr id="6" name="Content Placeholder 2"/>
          <p:cNvSpPr>
            <a:spLocks noGrp="1"/>
          </p:cNvSpPr>
          <p:nvPr>
            <p:ph idx="1"/>
          </p:nvPr>
        </p:nvSpPr>
        <p:spPr>
          <a:xfrm>
            <a:off x="457200" y="1600200"/>
            <a:ext cx="8229600" cy="4525963"/>
          </a:xfrm>
        </p:spPr>
        <p:txBody>
          <a:bodyPr/>
          <a:lstStyle>
            <a:lvl1pPr eaLnBrk="1" latinLnBrk="0" hangingPunct="1">
              <a:defRPr kumimoji="0" lang="es-ES">
                <a:solidFill>
                  <a:schemeClr val="tx1">
                    <a:lumMod val="85000"/>
                    <a:lumOff val="15000"/>
                  </a:schemeClr>
                </a:solidFill>
              </a:defRPr>
            </a:lvl1pPr>
            <a:lvl2pPr eaLnBrk="1" latinLnBrk="0" hangingPunct="1">
              <a:defRPr kumimoji="0" lang="es-ES">
                <a:solidFill>
                  <a:schemeClr val="tx1">
                    <a:lumMod val="85000"/>
                    <a:lumOff val="15000"/>
                  </a:schemeClr>
                </a:solidFill>
              </a:defRPr>
            </a:lvl2pPr>
            <a:lvl3pPr eaLnBrk="1" latinLnBrk="0" hangingPunct="1">
              <a:defRPr kumimoji="0" lang="es-ES">
                <a:solidFill>
                  <a:schemeClr val="tx1">
                    <a:lumMod val="85000"/>
                    <a:lumOff val="15000"/>
                  </a:schemeClr>
                </a:solidFill>
              </a:defRPr>
            </a:lvl3pPr>
            <a:lvl4pPr eaLnBrk="1" latinLnBrk="0" hangingPunct="1">
              <a:defRPr kumimoji="0" lang="es-ES">
                <a:solidFill>
                  <a:schemeClr val="tx1">
                    <a:lumMod val="85000"/>
                    <a:lumOff val="15000"/>
                  </a:schemeClr>
                </a:solidFill>
              </a:defRPr>
            </a:lvl4pPr>
            <a:lvl5pPr eaLnBrk="1" latinLnBrk="0" hangingPunct="1">
              <a:defRPr kumimoji="0" lang="es-ES">
                <a:solidFill>
                  <a:schemeClr val="tx1">
                    <a:lumMod val="85000"/>
                    <a:lumOff val="15000"/>
                  </a:schemeClr>
                </a:solidFill>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Dos objeto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eaLnBrk="1" latinLnBrk="0" hangingPunct="1">
              <a:defRPr kumimoji="0" lang="es-ES" sz="2800">
                <a:solidFill>
                  <a:schemeClr val="bg1"/>
                </a:solidFill>
              </a:defRPr>
            </a:lvl1pPr>
          </a:lstStyle>
          <a:p>
            <a:pPr eaLnBrk="1" latinLnBrk="0" hangingPunct="1"/>
            <a:r>
              <a:rPr lang="es-ES" smtClean="0"/>
              <a:t>Haga clic para modificar el estilo de título del patrón</a:t>
            </a:r>
            <a:endParaRPr/>
          </a:p>
        </p:txBody>
      </p:sp>
      <p:sp>
        <p:nvSpPr>
          <p:cNvPr id="3" name="Content Placeholder 2"/>
          <p:cNvSpPr>
            <a:spLocks noGrp="1"/>
          </p:cNvSpPr>
          <p:nvPr>
            <p:ph sz="half" idx="1"/>
          </p:nvPr>
        </p:nvSpPr>
        <p:spPr>
          <a:xfrm>
            <a:off x="457200" y="1676402"/>
            <a:ext cx="4038600" cy="3971455"/>
          </a:xfrm>
        </p:spPr>
        <p:txBody>
          <a:bodyPr/>
          <a:lstStyle>
            <a:lvl1pPr eaLnBrk="1" latinLnBrk="0" hangingPunct="1">
              <a:defRPr kumimoji="0" lang="es-ES" sz="2800">
                <a:solidFill>
                  <a:schemeClr val="tx1">
                    <a:lumMod val="85000"/>
                    <a:lumOff val="15000"/>
                  </a:schemeClr>
                </a:solidFill>
              </a:defRPr>
            </a:lvl1pPr>
            <a:lvl2pPr eaLnBrk="1" latinLnBrk="0" hangingPunct="1">
              <a:defRPr kumimoji="0" lang="es-ES" sz="2400">
                <a:solidFill>
                  <a:schemeClr val="tx1">
                    <a:lumMod val="85000"/>
                    <a:lumOff val="15000"/>
                  </a:schemeClr>
                </a:solidFill>
              </a:defRPr>
            </a:lvl2pPr>
            <a:lvl3pPr eaLnBrk="1" latinLnBrk="0" hangingPunct="1">
              <a:defRPr kumimoji="0" lang="es-ES" sz="2000">
                <a:solidFill>
                  <a:schemeClr val="tx1">
                    <a:lumMod val="85000"/>
                    <a:lumOff val="15000"/>
                  </a:schemeClr>
                </a:solidFill>
              </a:defRPr>
            </a:lvl3pPr>
            <a:lvl4pPr eaLnBrk="1" latinLnBrk="0" hangingPunct="1">
              <a:defRPr kumimoji="0" lang="es-ES" sz="1800">
                <a:solidFill>
                  <a:schemeClr val="tx1">
                    <a:lumMod val="85000"/>
                    <a:lumOff val="15000"/>
                  </a:schemeClr>
                </a:solidFill>
              </a:defRPr>
            </a:lvl4pPr>
            <a:lvl5pPr eaLnBrk="1" latinLnBrk="0" hangingPunct="1">
              <a:defRPr kumimoji="0" lang="es-ES" sz="1800">
                <a:solidFill>
                  <a:schemeClr val="tx1">
                    <a:lumMod val="85000"/>
                    <a:lumOff val="15000"/>
                  </a:schemeClr>
                </a:solidFill>
              </a:defRPr>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Content Placeholder 3"/>
          <p:cNvSpPr>
            <a:spLocks noGrp="1"/>
          </p:cNvSpPr>
          <p:nvPr>
            <p:ph sz="half" idx="2"/>
          </p:nvPr>
        </p:nvSpPr>
        <p:spPr>
          <a:xfrm>
            <a:off x="4648200" y="1676400"/>
            <a:ext cx="4038600" cy="3971454"/>
          </a:xfrm>
        </p:spPr>
        <p:txBody>
          <a:bodyPr/>
          <a:lstStyle>
            <a:lvl1pPr eaLnBrk="1" latinLnBrk="0" hangingPunct="1">
              <a:defRPr kumimoji="0" lang="es-ES" sz="2800">
                <a:solidFill>
                  <a:schemeClr val="tx1">
                    <a:lumMod val="85000"/>
                    <a:lumOff val="15000"/>
                  </a:schemeClr>
                </a:solidFill>
              </a:defRPr>
            </a:lvl1pPr>
            <a:lvl2pPr eaLnBrk="1" latinLnBrk="0" hangingPunct="1">
              <a:defRPr kumimoji="0" lang="es-ES" sz="2400">
                <a:solidFill>
                  <a:schemeClr val="tx1">
                    <a:lumMod val="85000"/>
                    <a:lumOff val="15000"/>
                  </a:schemeClr>
                </a:solidFill>
              </a:defRPr>
            </a:lvl2pPr>
            <a:lvl3pPr eaLnBrk="1" latinLnBrk="0" hangingPunct="1">
              <a:defRPr kumimoji="0" lang="es-ES" sz="2000">
                <a:solidFill>
                  <a:schemeClr val="tx1">
                    <a:lumMod val="85000"/>
                    <a:lumOff val="15000"/>
                  </a:schemeClr>
                </a:solidFill>
              </a:defRPr>
            </a:lvl3pPr>
            <a:lvl4pPr eaLnBrk="1" latinLnBrk="0" hangingPunct="1">
              <a:defRPr kumimoji="0" lang="es-ES" sz="1800">
                <a:solidFill>
                  <a:schemeClr val="tx1">
                    <a:lumMod val="85000"/>
                    <a:lumOff val="15000"/>
                  </a:schemeClr>
                </a:solidFill>
              </a:defRPr>
            </a:lvl4pPr>
            <a:lvl5pPr eaLnBrk="1" latinLnBrk="0" hangingPunct="1">
              <a:defRPr kumimoji="0" lang="es-ES" sz="1800">
                <a:solidFill>
                  <a:schemeClr val="tx1">
                    <a:lumMod val="85000"/>
                    <a:lumOff val="15000"/>
                  </a:schemeClr>
                </a:solidFill>
              </a:defRPr>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5" name="Date Placeholder 4"/>
          <p:cNvSpPr>
            <a:spLocks noGrp="1"/>
          </p:cNvSpPr>
          <p:nvPr>
            <p:ph type="dt" sz="half" idx="10"/>
          </p:nvPr>
        </p:nvSpPr>
        <p:spPr/>
        <p:txBody>
          <a:bodyPr/>
          <a:lstStyle/>
          <a:p>
            <a:fld id="{A258050E-B668-4FA7-85AD-C750C80A6E9B}" type="datetimeFigureOut">
              <a:rPr lang="es-MX"/>
              <a:pPr/>
              <a:t>13/09/2015</a:t>
            </a:fld>
            <a:endParaRPr kumimoji="0" lang="es-ES" dirty="0"/>
          </a:p>
        </p:txBody>
      </p:sp>
      <p:sp>
        <p:nvSpPr>
          <p:cNvPr id="6" name="Footer Placeholder 5"/>
          <p:cNvSpPr>
            <a:spLocks noGrp="1"/>
          </p:cNvSpPr>
          <p:nvPr>
            <p:ph type="ftr" sz="quarter" idx="11"/>
          </p:nvPr>
        </p:nvSpPr>
        <p:spPr/>
        <p:txBody>
          <a:bodyPr/>
          <a:lstStyle/>
          <a:p>
            <a:endParaRPr kumimoji="0" lang="es-ES" dirty="0"/>
          </a:p>
        </p:txBody>
      </p:sp>
      <p:sp>
        <p:nvSpPr>
          <p:cNvPr id="7" name="Slide Number Placeholder 6"/>
          <p:cNvSpPr>
            <a:spLocks noGrp="1"/>
          </p:cNvSpPr>
          <p:nvPr>
            <p:ph type="sldNum" sz="quarter" idx="12"/>
          </p:nvPr>
        </p:nvSpPr>
        <p:spPr/>
        <p:txBody>
          <a:bodyPr/>
          <a:lstStyle/>
          <a:p>
            <a:fld id="{240D5ECE-8B49-45CD-BE81-EF81920D1969}" type="slidenum">
              <a:rPr/>
              <a:pPr/>
              <a:t>‹Nº›</a:t>
            </a:fld>
            <a:endParaRPr kumimoji="0" lang="es-E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lang="es-MX"/>
              <a:pPr/>
              <a:t>13/09/2015</a:t>
            </a:fld>
            <a:endParaRPr kumimoji="0" lang="es-ES" dirty="0"/>
          </a:p>
        </p:txBody>
      </p:sp>
      <p:sp>
        <p:nvSpPr>
          <p:cNvPr id="4" name="Footer Placeholder 3"/>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dirty="0"/>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a:pPr/>
              <a:t>‹Nº›</a:t>
            </a:fld>
            <a:endParaRPr kumimoji="0" lang="es-ES" dirty="0"/>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eaLnBrk="1" latinLnBrk="0" hangingPunct="1">
              <a:defRPr kumimoji="0" lang="es-ES"/>
            </a:lvl1pPr>
          </a:lstStyle>
          <a:p>
            <a:pPr eaLnBrk="1" latinLnBrk="0" hangingPunct="1"/>
            <a:r>
              <a:rPr lang="es-ES" smtClean="0"/>
              <a:t>Haga clic para modificar el estilo de título del patrón</a:t>
            </a:r>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ólo el título: Énf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s-MX"/>
              <a:pPr/>
              <a:t>13/09/2015</a:t>
            </a:fld>
            <a:endParaRPr kumimoji="0" lang="es-ES" dirty="0"/>
          </a:p>
        </p:txBody>
      </p:sp>
      <p:sp>
        <p:nvSpPr>
          <p:cNvPr id="3" name="Footer Placeholder 2"/>
          <p:cNvSpPr>
            <a:spLocks noGrp="1"/>
          </p:cNvSpPr>
          <p:nvPr>
            <p:ph type="ftr" sz="quarter" idx="11"/>
          </p:nvPr>
        </p:nvSpPr>
        <p:spPr/>
        <p:txBody>
          <a:bodyPr/>
          <a:lstStyle/>
          <a:p>
            <a:endParaRPr kumimoji="0" lang="es-ES" dirty="0"/>
          </a:p>
        </p:txBody>
      </p:sp>
      <p:sp>
        <p:nvSpPr>
          <p:cNvPr id="4" name="Slide Number Placeholder 3"/>
          <p:cNvSpPr>
            <a:spLocks noGrp="1"/>
          </p:cNvSpPr>
          <p:nvPr>
            <p:ph type="sldNum" sz="quarter" idx="12"/>
          </p:nvPr>
        </p:nvSpPr>
        <p:spPr/>
        <p:txBody>
          <a:bodyPr/>
          <a:lstStyle/>
          <a:p>
            <a:fld id="{240D5ECE-8B49-45CD-BE81-EF81920D1969}" type="slidenum">
              <a:rPr/>
              <a:pPr/>
              <a:t>‹Nº›</a:t>
            </a:fld>
            <a:endParaRPr kumimoji="0" lang="es-ES" dirty="0"/>
          </a:p>
        </p:txBody>
      </p:sp>
      <p:sp>
        <p:nvSpPr>
          <p:cNvPr id="6" name="Title 1"/>
          <p:cNvSpPr>
            <a:spLocks noGrp="1"/>
          </p:cNvSpPr>
          <p:nvPr>
            <p:ph type="title" hasCustomPrompt="1"/>
          </p:nvPr>
        </p:nvSpPr>
        <p:spPr>
          <a:xfrm>
            <a:off x="290400" y="3081000"/>
            <a:ext cx="8686800" cy="1095600"/>
          </a:xfrm>
        </p:spPr>
        <p:txBody>
          <a:bodyPr>
            <a:normAutofit/>
          </a:bodyPr>
          <a:lstStyle>
            <a:lvl1pPr algn="ctr" eaLnBrk="1" latinLnBrk="0" hangingPunct="1">
              <a:defRPr kumimoji="0" lang="es-ES" sz="4600" b="1" kern="1200" spc="-150" baseline="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kumimoji="0" lang="es-ES"/>
              <a:t>Haga clic para modificar el estilo de título del patrón</a:t>
            </a:r>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eaLnBrk="1" latinLnBrk="0" hangingPunct="1">
              <a:buNone/>
              <a:defRPr kumimoji="0" lang="es-ES" sz="2800" kern="1200">
                <a:solidFill>
                  <a:srgbClr val="2E507A">
                    <a:alpha val="81000"/>
                  </a:srgbClr>
                </a:solidFill>
                <a:latin typeface="+mn-lt"/>
                <a:ea typeface="+mn-ea"/>
                <a:cs typeface="+mn-cs"/>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lang="es-ES" smtClean="0"/>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ítulo con texto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lang="es-MX"/>
              <a:pPr/>
              <a:t>13/09/2015</a:t>
            </a:fld>
            <a:endParaRPr kumimoji="0" lang="es-ES" dirty="0"/>
          </a:p>
        </p:txBody>
      </p:sp>
      <p:sp>
        <p:nvSpPr>
          <p:cNvPr id="4" name="Footer Placeholder 3"/>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dirty="0"/>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a:pPr/>
              <a:t>‹Nº›</a:t>
            </a:fld>
            <a:endParaRPr kumimoji="0" lang="es-ES" dirty="0"/>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dirty="0"/>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kumimoji="0" lang="es-ES" sz="4000" kern="1200">
                <a:solidFill>
                  <a:schemeClr val="bg1"/>
                </a:solidFill>
                <a:latin typeface="+mn-lt"/>
                <a:ea typeface="+mn-ea"/>
                <a:cs typeface="+mn-cs"/>
              </a:defRPr>
            </a:lvl1pPr>
          </a:lstStyle>
          <a:p>
            <a:pPr eaLnBrk="1" latinLnBrk="0" hangingPunct="1"/>
            <a:r>
              <a:rPr lang="es-ES" smtClean="0"/>
              <a:t>Haga clic para modificar el estilo de título del patrón</a:t>
            </a:r>
            <a:endParaRPr/>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eaLnBrk="1" latinLnBrk="0" hangingPunct="1">
              <a:buNone/>
              <a:defRPr kumimoji="0" lang="es-ES" sz="1800" b="1" kern="1200">
                <a:solidFill>
                  <a:schemeClr val="bg1">
                    <a:lumMod val="65000"/>
                  </a:schemeClr>
                </a:solidFill>
                <a:latin typeface="Calibri" pitchFamily="34" charset="0"/>
                <a:ea typeface="+mn-ea"/>
                <a:cs typeface="+mn-cs"/>
              </a:defRPr>
            </a:lvl1pPr>
          </a:lstStyle>
          <a:p>
            <a:pPr lvl="0"/>
            <a:r>
              <a:rPr kumimoji="0" lang="es-ES"/>
              <a:t>Haga clic para modificar el estilo de subtítulo del patrón</a:t>
            </a:r>
          </a:p>
        </p:txBody>
      </p:sp>
    </p:spTree>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eaLnBrk="1" latinLnBrk="0" hangingPunct="1">
              <a:defRPr kumimoji="0" lang="es-ES" sz="2000" b="1"/>
            </a:lvl1pPr>
          </a:lstStyle>
          <a:p>
            <a:pPr eaLnBrk="1" latinLnBrk="0" hangingPunct="1"/>
            <a:r>
              <a:rPr lang="es-ES" smtClean="0"/>
              <a:t>Haga clic para modificar el estilo de título del patrón</a:t>
            </a:r>
            <a:endParaRPr/>
          </a:p>
        </p:txBody>
      </p:sp>
      <p:sp>
        <p:nvSpPr>
          <p:cNvPr id="3" name="Content Placeholder 2"/>
          <p:cNvSpPr>
            <a:spLocks noGrp="1"/>
          </p:cNvSpPr>
          <p:nvPr>
            <p:ph idx="1"/>
          </p:nvPr>
        </p:nvSpPr>
        <p:spPr>
          <a:xfrm>
            <a:off x="3803650" y="609600"/>
            <a:ext cx="5111750" cy="5334000"/>
          </a:xfrm>
        </p:spPr>
        <p:txBody>
          <a:bodyPr/>
          <a:lstStyle>
            <a:lvl1pPr eaLnBrk="1" latinLnBrk="0" hangingPunct="1">
              <a:defRPr kumimoji="0" lang="es-ES" sz="2800">
                <a:solidFill>
                  <a:schemeClr val="bg1"/>
                </a:solidFill>
              </a:defRPr>
            </a:lvl1pPr>
            <a:lvl2pPr eaLnBrk="1" latinLnBrk="0" hangingPunct="1">
              <a:defRPr kumimoji="0" lang="es-ES" sz="2800">
                <a:solidFill>
                  <a:schemeClr val="bg1"/>
                </a:solidFill>
              </a:defRPr>
            </a:lvl2pPr>
            <a:lvl3pPr eaLnBrk="1" latinLnBrk="0" hangingPunct="1">
              <a:defRPr kumimoji="0" lang="es-ES" sz="2400">
                <a:solidFill>
                  <a:schemeClr val="bg1"/>
                </a:solidFill>
              </a:defRPr>
            </a:lvl3pPr>
            <a:lvl4pPr eaLnBrk="1" latinLnBrk="0" hangingPunct="1">
              <a:defRPr kumimoji="0" lang="es-ES" sz="2000">
                <a:solidFill>
                  <a:schemeClr val="bg1"/>
                </a:solidFill>
              </a:defRPr>
            </a:lvl4pPr>
            <a:lvl5pPr eaLnBrk="1" latinLnBrk="0" hangingPunct="1">
              <a:defRPr kumimoji="0" lang="es-ES" sz="2000">
                <a:solidFill>
                  <a:schemeClr val="bg1"/>
                </a:solidFill>
              </a:defRPr>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Text Placeholder 3"/>
          <p:cNvSpPr>
            <a:spLocks noGrp="1"/>
          </p:cNvSpPr>
          <p:nvPr>
            <p:ph type="body" sz="half" idx="2"/>
          </p:nvPr>
        </p:nvSpPr>
        <p:spPr>
          <a:xfrm>
            <a:off x="228600" y="1435101"/>
            <a:ext cx="3008313" cy="3822699"/>
          </a:xfrm>
        </p:spPr>
        <p:txBody>
          <a:bodyPr/>
          <a:lstStyle>
            <a:lvl1pPr marL="0" indent="0" eaLnBrk="1" latinLnBrk="0" hangingPunct="1">
              <a:buNone/>
              <a:defRPr kumimoji="0" lang="es-ES" sz="1400">
                <a:solidFill>
                  <a:schemeClr val="tx1">
                    <a:lumMod val="75000"/>
                    <a:lumOff val="25000"/>
                  </a:schemeClr>
                </a:solidFill>
              </a:defRPr>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 smtClean="0"/>
              <a:t>Haga clic para modificar el estilo de texto del patrón</a:t>
            </a:r>
          </a:p>
        </p:txBody>
      </p:sp>
      <p:sp>
        <p:nvSpPr>
          <p:cNvPr id="5" name="Date Placeholder 4"/>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rPr lang="es-MX"/>
              <a:pPr/>
              <a:t>13/09/2015</a:t>
            </a:fld>
            <a:endParaRPr kumimoji="0" lang="es-ES" dirty="0"/>
          </a:p>
        </p:txBody>
      </p:sp>
      <p:sp>
        <p:nvSpPr>
          <p:cNvPr id="6" name="Footer Placeholder 5"/>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dirty="0"/>
          </a:p>
        </p:txBody>
      </p:sp>
      <p:sp>
        <p:nvSpPr>
          <p:cNvPr id="7" name="Slide Number Placeholder 6"/>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rPr/>
              <a:pPr/>
              <a:t>‹Nº›</a:t>
            </a:fld>
            <a:endParaRPr kumimoji="0" lang="es-E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eaLnBrk="1" latinLnBrk="0" hangingPunct="1"/>
            <a:r>
              <a:rPr kumimoji="0" lang="es-ES" smtClean="0"/>
              <a:t>Haga clic para modificar el estilo de título del patrón</a:t>
            </a:r>
            <a:endParaRPr kumimoji="0"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latinLnBrk="0" hangingPunct="1">
              <a:defRPr kumimoji="0" lang="es-ES" sz="1200">
                <a:solidFill>
                  <a:schemeClr val="tx1">
                    <a:tint val="75000"/>
                  </a:schemeClr>
                </a:solidFill>
              </a:defRPr>
            </a:lvl1pPr>
          </a:lstStyle>
          <a:p>
            <a:fld id="{A258050E-B668-4FA7-85AD-C750C80A6E9B}" type="datetimeFigureOut">
              <a:rPr lang="es-MX"/>
              <a:pPr/>
              <a:t>13/09/2015</a:t>
            </a:fld>
            <a:endParaRPr kumimoji="0" lang="es-E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latinLnBrk="0" hangingPunct="1">
              <a:defRPr kumimoji="0" lang="es-ES" sz="1200">
                <a:solidFill>
                  <a:schemeClr val="tx1">
                    <a:tint val="75000"/>
                  </a:schemeClr>
                </a:solidFill>
              </a:defRPr>
            </a:lvl1pPr>
          </a:lstStyle>
          <a:p>
            <a:endParaRPr kumimoji="0" lang="es-E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latinLnBrk="0" hangingPunct="1">
              <a:defRPr kumimoji="0" lang="es-ES" sz="1200">
                <a:solidFill>
                  <a:schemeClr val="tx1">
                    <a:tint val="75000"/>
                  </a:schemeClr>
                </a:solidFill>
              </a:defRPr>
            </a:lvl1pPr>
          </a:lstStyle>
          <a:p>
            <a:fld id="{240D5ECE-8B49-45CD-BE81-EF81920D1969}" type="slidenum">
              <a:rPr/>
              <a:pPr/>
              <a:t>‹Nº›</a:t>
            </a:fld>
            <a:endParaRPr kumimoji="0" lang="es-E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1" r:id="rId4"/>
    <p:sldLayoutId id="2147483652" r:id="rId5"/>
    <p:sldLayoutId id="2147483654" r:id="rId6"/>
    <p:sldLayoutId id="2147483655" r:id="rId7"/>
    <p:sldLayoutId id="2147483660" r:id="rId8"/>
    <p:sldLayoutId id="2147483656" r:id="rId9"/>
    <p:sldLayoutId id="2147483676" r:id="rId10"/>
    <p:sldLayoutId id="2147483657" r:id="rId11"/>
    <p:sldLayoutId id="2147483658" r:id="rId12"/>
    <p:sldLayoutId id="2147483659" r:id="rId13"/>
    <p:sldLayoutId id="2147483663" r:id="rId14"/>
  </p:sldLayoutIdLst>
  <p:timing>
    <p:tnLst>
      <p:par>
        <p:cTn id="1" dur="indefinite" restart="never" nodeType="tmRoot"/>
      </p:par>
    </p:tnLst>
  </p:timing>
  <p:txStyles>
    <p:titleStyle>
      <a:lvl1pPr algn="ctr" defTabSz="914400" rtl="0" eaLnBrk="1" latinLnBrk="0" hangingPunct="1">
        <a:spcBef>
          <a:spcPct val="0"/>
        </a:spcBef>
        <a:buNone/>
        <a:defRPr kumimoji="0" lang="es-ES"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es-ES"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tags" Target="../tags/tag1.xml"/><Relationship Id="rId5" Type="http://schemas.openxmlformats.org/officeDocument/2006/relationships/slide" Target="slide38.xml"/><Relationship Id="rId4" Type="http://schemas.openxmlformats.org/officeDocument/2006/relationships/slide" Target="slide21.xml"/></Relationships>
</file>

<file path=ppt/slides/_rels/slide1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notesSlide" Target="../notesSlides/notesSlide4.xml"/><Relationship Id="rId7" Type="http://schemas.openxmlformats.org/officeDocument/2006/relationships/image" Target="../media/image4.jpeg"/><Relationship Id="rId2" Type="http://schemas.openxmlformats.org/officeDocument/2006/relationships/slideLayout" Target="../slideLayouts/slideLayout14.xml"/><Relationship Id="rId1" Type="http://schemas.openxmlformats.org/officeDocument/2006/relationships/tags" Target="../tags/tag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71600" y="5157192"/>
            <a:ext cx="7344816" cy="1446550"/>
          </a:xfrm>
          <a:prstGeom prst="rect">
            <a:avLst/>
          </a:prstGeom>
          <a:noFill/>
        </p:spPr>
        <p:txBody>
          <a:bodyPr wrap="square" rtlCol="0">
            <a:spAutoFit/>
          </a:bodyPr>
          <a:lstStyle/>
          <a:p>
            <a:pPr algn="ctr"/>
            <a:r>
              <a:rPr lang="es-MX"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Algoritmo para el camino mas corto</a:t>
            </a:r>
            <a:endParaRPr lang="es-MX"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6 CuadroTexto"/>
          <p:cNvSpPr txBox="1"/>
          <p:nvPr/>
        </p:nvSpPr>
        <p:spPr>
          <a:xfrm>
            <a:off x="222548" y="3795320"/>
            <a:ext cx="7344816" cy="584775"/>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r>
              <a:rPr lang="es-MX" sz="3200" b="1" spc="150" dirty="0" smtClean="0">
                <a:ln w="11430"/>
                <a:solidFill>
                  <a:srgbClr val="F8F8F8"/>
                </a:solidFill>
                <a:effectLst>
                  <a:outerShdw blurRad="25400" algn="tl" rotWithShape="0">
                    <a:srgbClr val="000000">
                      <a:alpha val="43000"/>
                    </a:srgbClr>
                  </a:outerShdw>
                </a:effectLst>
              </a:rPr>
              <a:t>Centro Universitario UAEM Ecatepec</a:t>
            </a:r>
            <a:endParaRPr lang="es-MX" sz="3200" b="1" spc="150" dirty="0">
              <a:ln w="11430"/>
              <a:solidFill>
                <a:srgbClr val="F8F8F8"/>
              </a:solidFill>
              <a:effectLst>
                <a:outerShdw blurRad="25400" algn="tl" rotWithShape="0">
                  <a:srgbClr val="000000">
                    <a:alpha val="43000"/>
                  </a:srgbClr>
                </a:outerShdw>
              </a:effectLst>
            </a:endParaRPr>
          </a:p>
        </p:txBody>
      </p:sp>
      <p:sp>
        <p:nvSpPr>
          <p:cNvPr id="2" name="Rectángulo 1"/>
          <p:cNvSpPr/>
          <p:nvPr/>
        </p:nvSpPr>
        <p:spPr>
          <a:xfrm>
            <a:off x="3539232" y="104472"/>
            <a:ext cx="5580112" cy="2431435"/>
          </a:xfrm>
          <a:prstGeom prst="rect">
            <a:avLst/>
          </a:prstGeom>
        </p:spPr>
        <p:txBody>
          <a:bodyPr wrap="square">
            <a:spAutoFit/>
          </a:bodyPr>
          <a:lstStyle/>
          <a:p>
            <a:pPr algn="ctr"/>
            <a:r>
              <a:rPr lang="es-ES" sz="2400" dirty="0">
                <a:solidFill>
                  <a:schemeClr val="bg2">
                    <a:lumMod val="50000"/>
                  </a:schemeClr>
                </a:solidFill>
              </a:rPr>
              <a:t>Programa de Estudios por Competencias </a:t>
            </a:r>
            <a:r>
              <a:rPr lang="es-ES_tradnl" sz="2400" dirty="0">
                <a:solidFill>
                  <a:schemeClr val="bg2">
                    <a:lumMod val="50000"/>
                  </a:schemeClr>
                </a:solidFill>
              </a:rPr>
              <a:t>“Estructuras de Datos”</a:t>
            </a:r>
          </a:p>
          <a:p>
            <a:pPr algn="ctr"/>
            <a:endParaRPr lang="es-ES_tradnl" sz="1600" dirty="0">
              <a:solidFill>
                <a:schemeClr val="bg2">
                  <a:lumMod val="50000"/>
                </a:schemeClr>
              </a:solidFill>
            </a:endParaRPr>
          </a:p>
          <a:p>
            <a:pPr algn="ctr"/>
            <a:r>
              <a:rPr lang="es-ES_tradnl" dirty="0">
                <a:solidFill>
                  <a:schemeClr val="bg2">
                    <a:lumMod val="50000"/>
                  </a:schemeClr>
                </a:solidFill>
              </a:rPr>
              <a:t>Programa educativo: “Ingeniería en Computación”</a:t>
            </a:r>
          </a:p>
          <a:p>
            <a:pPr algn="ctr"/>
            <a:endParaRPr lang="es-ES_tradnl" sz="1000" dirty="0">
              <a:solidFill>
                <a:schemeClr val="bg2">
                  <a:lumMod val="50000"/>
                </a:schemeClr>
              </a:solidFill>
            </a:endParaRPr>
          </a:p>
          <a:p>
            <a:pPr algn="ctr"/>
            <a:r>
              <a:rPr lang="es-ES_tradnl" dirty="0" smtClean="0">
                <a:solidFill>
                  <a:schemeClr val="bg2">
                    <a:lumMod val="50000"/>
                  </a:schemeClr>
                </a:solidFill>
              </a:rPr>
              <a:t>Área </a:t>
            </a:r>
            <a:r>
              <a:rPr lang="es-ES_tradnl" dirty="0">
                <a:solidFill>
                  <a:schemeClr val="bg2">
                    <a:lumMod val="50000"/>
                  </a:schemeClr>
                </a:solidFill>
              </a:rPr>
              <a:t>de docencia: Programación e Ingeniería de software</a:t>
            </a:r>
          </a:p>
          <a:p>
            <a:pPr algn="ctr"/>
            <a:r>
              <a:rPr lang="es-ES_tradnl" dirty="0" smtClean="0">
                <a:solidFill>
                  <a:schemeClr val="bg2">
                    <a:lumMod val="50000"/>
                  </a:schemeClr>
                </a:solidFill>
              </a:rPr>
              <a:t>Créditos</a:t>
            </a:r>
            <a:r>
              <a:rPr lang="es-ES_tradnl" dirty="0">
                <a:solidFill>
                  <a:schemeClr val="bg2">
                    <a:lumMod val="50000"/>
                  </a:schemeClr>
                </a:solidFill>
              </a:rPr>
              <a:t>: </a:t>
            </a:r>
            <a:r>
              <a:rPr lang="es-ES_tradnl" dirty="0" smtClean="0">
                <a:solidFill>
                  <a:schemeClr val="bg2">
                    <a:lumMod val="50000"/>
                  </a:schemeClr>
                </a:solidFill>
              </a:rPr>
              <a:t>8.</a:t>
            </a:r>
          </a:p>
          <a:p>
            <a:pPr algn="ctr"/>
            <a:r>
              <a:rPr lang="es-ES_tradnl" dirty="0" smtClean="0">
                <a:solidFill>
                  <a:schemeClr val="bg2">
                    <a:lumMod val="50000"/>
                  </a:schemeClr>
                </a:solidFill>
              </a:rPr>
              <a:t>Autor</a:t>
            </a:r>
            <a:r>
              <a:rPr lang="es-ES_tradnl" dirty="0">
                <a:solidFill>
                  <a:schemeClr val="bg2">
                    <a:lumMod val="50000"/>
                  </a:schemeClr>
                </a:solidFill>
              </a:rPr>
              <a:t>: M. en A. Ana Luisa Ramírez Roja.</a:t>
            </a:r>
            <a:r>
              <a:rPr lang="es-ES" sz="2400" dirty="0">
                <a:solidFill>
                  <a:schemeClr val="bg2">
                    <a:lumMod val="50000"/>
                  </a:schemeClr>
                </a:solidFill>
              </a:rPr>
              <a:t> </a:t>
            </a:r>
            <a:endParaRPr lang="es-MX" sz="2400" dirty="0">
              <a:solidFill>
                <a:schemeClr val="bg2">
                  <a:lumMod val="50000"/>
                </a:schemeClr>
              </a:solidFill>
            </a:endParaRPr>
          </a:p>
        </p:txBody>
      </p:sp>
      <p:sp>
        <p:nvSpPr>
          <p:cNvPr id="6" name="Título 5"/>
          <p:cNvSpPr>
            <a:spLocks noGrp="1"/>
          </p:cNvSpPr>
          <p:nvPr>
            <p:ph type="title"/>
          </p:nvPr>
        </p:nvSpPr>
        <p:spPr>
          <a:xfrm>
            <a:off x="0" y="2880920"/>
            <a:ext cx="7596336" cy="914400"/>
          </a:xfrm>
        </p:spPr>
        <p:txBody>
          <a:bodyPr>
            <a:noAutofit/>
          </a:bodyPr>
          <a:lstStyle/>
          <a:p>
            <a:r>
              <a:rPr lang="es-MX" sz="2800" dirty="0" smtClean="0"/>
              <a:t>Universidad Autónoma del Estado de México</a:t>
            </a:r>
            <a:endParaRPr lang="es-MX" sz="2800" dirty="0"/>
          </a:p>
        </p:txBody>
      </p:sp>
      <p:pic>
        <p:nvPicPr>
          <p:cNvPr id="3" name="Imagen 2"/>
          <p:cNvPicPr>
            <a:picLocks noChangeAspect="1"/>
          </p:cNvPicPr>
          <p:nvPr/>
        </p:nvPicPr>
        <p:blipFill>
          <a:blip r:embed="rId3"/>
          <a:stretch>
            <a:fillRect/>
          </a:stretch>
        </p:blipFill>
        <p:spPr>
          <a:xfrm>
            <a:off x="395536" y="170669"/>
            <a:ext cx="2700762" cy="270076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45036" y="3789040"/>
            <a:ext cx="5867400" cy="1970046"/>
          </a:xfrm>
        </p:spPr>
        <p:txBody>
          <a:bodyPr>
            <a:normAutofit/>
          </a:bodyPr>
          <a:lstStyle/>
          <a:p>
            <a:pPr algn="just"/>
            <a:r>
              <a:rPr lang="es-MX" b="0" cap="none" dirty="0" smtClean="0"/>
              <a:t>Conocer y aplicar los algoritmos básicos de ordenación y búsqueda, así como el algoritmo para el camino mas corto. </a:t>
            </a:r>
            <a:endParaRPr lang="es-MX" b="0" cap="none" dirty="0"/>
          </a:p>
        </p:txBody>
      </p:sp>
      <p:sp>
        <p:nvSpPr>
          <p:cNvPr id="4" name="Rectángulo 3"/>
          <p:cNvSpPr/>
          <p:nvPr/>
        </p:nvSpPr>
        <p:spPr>
          <a:xfrm>
            <a:off x="755576" y="2777322"/>
            <a:ext cx="1989584" cy="400110"/>
          </a:xfrm>
          <a:prstGeom prst="rect">
            <a:avLst/>
          </a:prstGeom>
        </p:spPr>
        <p:txBody>
          <a:bodyPr wrap="none">
            <a:spAutoFit/>
          </a:bodyPr>
          <a:lstStyle/>
          <a:p>
            <a:r>
              <a:rPr lang="es-MX" sz="2000" dirty="0" smtClean="0"/>
              <a:t>4. </a:t>
            </a:r>
            <a:r>
              <a:rPr lang="es-MX" sz="2000" dirty="0"/>
              <a:t>Conocimientos</a:t>
            </a:r>
          </a:p>
        </p:txBody>
      </p:sp>
    </p:spTree>
    <p:extLst>
      <p:ext uri="{BB962C8B-B14F-4D97-AF65-F5344CB8AC3E}">
        <p14:creationId xmlns:p14="http://schemas.microsoft.com/office/powerpoint/2010/main" val="3766216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87824" y="2420888"/>
            <a:ext cx="5400600" cy="2664296"/>
          </a:xfrm>
        </p:spPr>
        <p:txBody>
          <a:bodyPr>
            <a:noAutofit/>
          </a:bodyPr>
          <a:lstStyle/>
          <a:p>
            <a:pPr lvl="0"/>
            <a:r>
              <a:rPr lang="es-MX" sz="2000" b="0" cap="none" dirty="0" smtClean="0"/>
              <a:t>El proceso de enseñanza-aprendizaje se realizará mediante sesiones de explicación temática de los diferentes métodos de ordenamiento y búsqueda, caso específico: algoritmo para el camino mas corto, antecedentes temáticos para dar paso a la explicación visual y expositiva complementaria del tema con este material de visión proyectable, dando pauta a la realización de los ejercicios y prácticas de laboratorio que complementen lo visto en el aula. </a:t>
            </a:r>
            <a:br>
              <a:rPr lang="es-MX" sz="2000" b="0" cap="none" dirty="0" smtClean="0"/>
            </a:br>
            <a:r>
              <a:rPr lang="es-MX" sz="2000" b="0" cap="none" dirty="0" smtClean="0"/>
              <a:t/>
            </a:r>
            <a:br>
              <a:rPr lang="es-MX" sz="2000" b="0" cap="none" dirty="0" smtClean="0"/>
            </a:br>
            <a:endParaRPr lang="es-MX" sz="1800" cap="none" dirty="0"/>
          </a:p>
        </p:txBody>
      </p:sp>
      <p:sp>
        <p:nvSpPr>
          <p:cNvPr id="4" name="Rectángulo 3"/>
          <p:cNvSpPr/>
          <p:nvPr/>
        </p:nvSpPr>
        <p:spPr>
          <a:xfrm>
            <a:off x="971600" y="2561878"/>
            <a:ext cx="1514838" cy="830997"/>
          </a:xfrm>
          <a:prstGeom prst="rect">
            <a:avLst/>
          </a:prstGeom>
        </p:spPr>
        <p:txBody>
          <a:bodyPr wrap="none">
            <a:spAutoFit/>
          </a:bodyPr>
          <a:lstStyle/>
          <a:p>
            <a:pPr lvl="0" algn="r" eaLnBrk="0" fontAlgn="base" hangingPunct="0">
              <a:spcBef>
                <a:spcPct val="0"/>
              </a:spcBef>
              <a:spcAft>
                <a:spcPct val="0"/>
              </a:spcAft>
              <a:defRPr/>
            </a:pPr>
            <a:r>
              <a:rPr lang="es-ES" sz="2400" dirty="0" smtClean="0">
                <a:solidFill>
                  <a:schemeClr val="bg2">
                    <a:lumMod val="10000"/>
                  </a:schemeClr>
                </a:solidFill>
              </a:rPr>
              <a:t>5. </a:t>
            </a:r>
            <a:r>
              <a:rPr lang="es-ES" sz="2400" dirty="0">
                <a:solidFill>
                  <a:schemeClr val="bg2">
                    <a:lumMod val="10000"/>
                  </a:schemeClr>
                </a:solidFill>
              </a:rPr>
              <a:t>Guion </a:t>
            </a:r>
            <a:endParaRPr lang="es-ES" sz="2400" dirty="0" smtClean="0">
              <a:solidFill>
                <a:schemeClr val="bg2">
                  <a:lumMod val="10000"/>
                </a:schemeClr>
              </a:solidFill>
            </a:endParaRPr>
          </a:p>
          <a:p>
            <a:pPr lvl="0" algn="r" eaLnBrk="0" fontAlgn="base" hangingPunct="0">
              <a:spcBef>
                <a:spcPct val="0"/>
              </a:spcBef>
              <a:spcAft>
                <a:spcPct val="0"/>
              </a:spcAft>
              <a:defRPr/>
            </a:pPr>
            <a:r>
              <a:rPr lang="es-ES" sz="2400" dirty="0" smtClean="0">
                <a:solidFill>
                  <a:schemeClr val="bg2">
                    <a:lumMod val="10000"/>
                  </a:schemeClr>
                </a:solidFill>
              </a:rPr>
              <a:t>Explicativo</a:t>
            </a:r>
            <a:endParaRPr lang="es-MX" sz="2400" dirty="0">
              <a:solidFill>
                <a:schemeClr val="bg2">
                  <a:lumMod val="10000"/>
                </a:schemeClr>
              </a:solidFill>
            </a:endParaRPr>
          </a:p>
        </p:txBody>
      </p:sp>
    </p:spTree>
    <p:extLst>
      <p:ext uri="{BB962C8B-B14F-4D97-AF65-F5344CB8AC3E}">
        <p14:creationId xmlns:p14="http://schemas.microsoft.com/office/powerpoint/2010/main" val="24386948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8686800" y="528448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rgbClr val="FF6600"/>
                </a:solidFill>
              </a:rPr>
              <a:t>           </a:t>
            </a:r>
          </a:p>
        </p:txBody>
      </p:sp>
      <p:grpSp>
        <p:nvGrpSpPr>
          <p:cNvPr id="26" name="Group 25"/>
          <p:cNvGrpSpPr/>
          <p:nvPr/>
        </p:nvGrpSpPr>
        <p:grpSpPr>
          <a:xfrm>
            <a:off x="609600" y="1296014"/>
            <a:ext cx="3031272" cy="3236154"/>
            <a:chOff x="762000" y="1066800"/>
            <a:chExt cx="3031272" cy="3236154"/>
          </a:xfrm>
        </p:grpSpPr>
        <p:sp>
          <p:nvSpPr>
            <p:cNvPr id="6" name="Oval 5"/>
            <p:cNvSpPr/>
            <p:nvPr/>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p:txBody>
        </p:sp>
        <p:sp>
          <p:nvSpPr>
            <p:cNvPr id="14" name="TextBox 13"/>
            <p:cNvSpPr txBox="1"/>
            <p:nvPr/>
          </p:nvSpPr>
          <p:spPr>
            <a:xfrm>
              <a:off x="1124000" y="1594520"/>
              <a:ext cx="1219200" cy="2708434"/>
            </a:xfrm>
            <a:prstGeom prst="rect">
              <a:avLst/>
            </a:prstGeom>
            <a:noFill/>
          </p:spPr>
          <p:txBody>
            <a:bodyPr wrap="square" rtlCol="0">
              <a:spAutoFit/>
            </a:bodyPr>
            <a:lstStyle/>
            <a:p>
              <a:r>
                <a:rPr lang="es-ES" sz="17000" b="1" dirty="0" smtClean="0">
                  <a:solidFill>
                    <a:srgbClr val="F26200">
                      <a:alpha val="40000"/>
                    </a:srgbClr>
                  </a:solidFill>
                  <a:latin typeface="+mj-lt"/>
                  <a:cs typeface="Arial" pitchFamily="34" charset="0"/>
                </a:rPr>
                <a:t>1</a:t>
              </a:r>
              <a:endParaRPr lang="es-ES" sz="17000" b="1" dirty="0">
                <a:solidFill>
                  <a:srgbClr val="F26200">
                    <a:alpha val="40000"/>
                  </a:srgbClr>
                </a:solidFill>
                <a:latin typeface="+mj-lt"/>
                <a:cs typeface="Arial" pitchFamily="34" charset="0"/>
              </a:endParaRPr>
            </a:p>
          </p:txBody>
        </p:sp>
        <p:sp>
          <p:nvSpPr>
            <p:cNvPr id="13" name="TextBox 12"/>
            <p:cNvSpPr txBox="1"/>
            <p:nvPr/>
          </p:nvSpPr>
          <p:spPr>
            <a:xfrm>
              <a:off x="838200" y="2590800"/>
              <a:ext cx="1931160" cy="683264"/>
            </a:xfrm>
            <a:prstGeom prst="rect">
              <a:avLst/>
            </a:prstGeom>
            <a:noFill/>
          </p:spPr>
          <p:txBody>
            <a:bodyPr wrap="square" rtlCol="0">
              <a:normAutofit/>
            </a:bodyPr>
            <a:lstStyle/>
            <a:p>
              <a:pPr algn="ctr">
                <a:lnSpc>
                  <a:spcPct val="80000"/>
                </a:lnSpc>
              </a:pPr>
              <a:endParaRPr lang="es-ES" sz="2400" b="1" spc="60" dirty="0">
                <a:solidFill>
                  <a:schemeClr val="bg1"/>
                </a:solidFill>
                <a:effectLst>
                  <a:outerShdw blurRad="50800" dist="25400" dir="5400000" algn="t" rotWithShape="0">
                    <a:prstClr val="black">
                      <a:alpha val="15000"/>
                    </a:prstClr>
                  </a:outerShdw>
                </a:effectLst>
              </a:endParaRPr>
            </a:p>
          </p:txBody>
        </p:sp>
        <p:sp>
          <p:nvSpPr>
            <p:cNvPr id="19" name="Oval 18"/>
            <p:cNvSpPr/>
            <p:nvPr/>
          </p:nvSpPr>
          <p:spPr>
            <a:xfrm>
              <a:off x="2209800" y="1066800"/>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p:txBody>
        </p:sp>
      </p:grpSp>
      <p:grpSp>
        <p:nvGrpSpPr>
          <p:cNvPr id="23" name="Group 22"/>
          <p:cNvGrpSpPr/>
          <p:nvPr/>
        </p:nvGrpSpPr>
        <p:grpSpPr>
          <a:xfrm>
            <a:off x="3566695" y="1855910"/>
            <a:ext cx="2142728" cy="2708434"/>
            <a:chOff x="3543300" y="1616968"/>
            <a:chExt cx="2142728" cy="2708434"/>
          </a:xfrm>
        </p:grpSpPr>
        <p:sp>
          <p:nvSpPr>
            <p:cNvPr id="4" name="Oval 3"/>
            <p:cNvSpPr/>
            <p:nvPr/>
          </p:nvSpPr>
          <p:spPr>
            <a:xfrm>
              <a:off x="3543300" y="1946209"/>
              <a:ext cx="2057400" cy="2057400"/>
            </a:xfrm>
            <a:prstGeom prst="ellipse">
              <a:avLst/>
            </a:prstGeom>
            <a:gradFill>
              <a:gsLst>
                <a:gs pos="0">
                  <a:srgbClr val="00B0F0"/>
                </a:gs>
                <a:gs pos="50000">
                  <a:srgbClr val="399ECB"/>
                </a:gs>
                <a:gs pos="100000">
                  <a:srgbClr val="0077D0"/>
                </a:gs>
              </a:gsLst>
              <a:path path="circle">
                <a:fillToRect l="50000" t="50000" r="50000" b="50000"/>
              </a:path>
            </a:gradFill>
            <a:ln w="82550">
              <a:noFill/>
            </a:ln>
            <a:effectLst>
              <a:outerShdw blurRad="1270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p:txBody>
        </p:sp>
        <p:sp>
          <p:nvSpPr>
            <p:cNvPr id="15" name="TextBox 14">
              <a:hlinkClick r:id="rId4" action="ppaction://hlinksldjump"/>
            </p:cNvPr>
            <p:cNvSpPr txBox="1"/>
            <p:nvPr/>
          </p:nvSpPr>
          <p:spPr>
            <a:xfrm>
              <a:off x="3957836" y="1616968"/>
              <a:ext cx="1219200" cy="2708434"/>
            </a:xfrm>
            <a:prstGeom prst="rect">
              <a:avLst/>
            </a:prstGeom>
            <a:noFill/>
          </p:spPr>
          <p:txBody>
            <a:bodyPr wrap="square" rtlCol="0">
              <a:spAutoFit/>
            </a:bodyPr>
            <a:lstStyle/>
            <a:p>
              <a:r>
                <a:rPr lang="es-ES" sz="17000" b="1" dirty="0" smtClean="0">
                  <a:solidFill>
                    <a:srgbClr val="2A7A9E">
                      <a:alpha val="40000"/>
                    </a:srgbClr>
                  </a:solidFill>
                  <a:latin typeface="+mj-lt"/>
                  <a:cs typeface="Arial" pitchFamily="34" charset="0"/>
                </a:rPr>
                <a:t>2</a:t>
              </a:r>
              <a:endParaRPr lang="es-ES" sz="17000" b="1" dirty="0">
                <a:solidFill>
                  <a:srgbClr val="2A7A9E">
                    <a:alpha val="40000"/>
                  </a:srgbClr>
                </a:solidFill>
                <a:latin typeface="+mj-lt"/>
                <a:cs typeface="Arial" pitchFamily="34" charset="0"/>
              </a:endParaRPr>
            </a:p>
          </p:txBody>
        </p:sp>
        <p:sp>
          <p:nvSpPr>
            <p:cNvPr id="16" name="TextBox 15">
              <a:hlinkClick r:id="rId4" action="ppaction://hlinksldjump"/>
            </p:cNvPr>
            <p:cNvSpPr txBox="1"/>
            <p:nvPr/>
          </p:nvSpPr>
          <p:spPr>
            <a:xfrm>
              <a:off x="3597796" y="2409056"/>
              <a:ext cx="2088232" cy="1368151"/>
            </a:xfrm>
            <a:prstGeom prst="rect">
              <a:avLst/>
            </a:prstGeom>
            <a:noFill/>
          </p:spPr>
          <p:txBody>
            <a:bodyPr wrap="square" rtlCol="0">
              <a:normAutofit/>
            </a:bodyPr>
            <a:lstStyle/>
            <a:p>
              <a:pPr algn="ctr"/>
              <a:r>
                <a:rPr lang="es-MX" sz="2400" b="1" dirty="0" smtClean="0">
                  <a:solidFill>
                    <a:schemeClr val="bg1"/>
                  </a:solidFill>
                </a:rPr>
                <a:t>Ejemplos   </a:t>
              </a:r>
            </a:p>
          </p:txBody>
        </p:sp>
        <p:sp>
          <p:nvSpPr>
            <p:cNvPr id="20" name="Oval 19">
              <a:hlinkClick r:id="rId4" action="ppaction://hlinksldjump"/>
            </p:cNvPr>
            <p:cNvSpPr/>
            <p:nvPr/>
          </p:nvSpPr>
          <p:spPr>
            <a:xfrm>
              <a:off x="3775700" y="2291309"/>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es-ES" dirty="0"/>
                <a:t>       </a:t>
              </a:r>
            </a:p>
          </p:txBody>
        </p:sp>
      </p:grpSp>
      <p:grpSp>
        <p:nvGrpSpPr>
          <p:cNvPr id="24" name="Group 23"/>
          <p:cNvGrpSpPr/>
          <p:nvPr/>
        </p:nvGrpSpPr>
        <p:grpSpPr>
          <a:xfrm>
            <a:off x="6372200" y="1753214"/>
            <a:ext cx="2086000" cy="2708434"/>
            <a:chOff x="6296000" y="1587511"/>
            <a:chExt cx="2086000" cy="2708434"/>
          </a:xfrm>
        </p:grpSpPr>
        <p:sp>
          <p:nvSpPr>
            <p:cNvPr id="5" name="Oval 4">
              <a:hlinkClick r:id="" action="ppaction://noaction"/>
            </p:cNvPr>
            <p:cNvSpPr/>
            <p:nvPr/>
          </p:nvSpPr>
          <p:spPr>
            <a:xfrm>
              <a:off x="6324600" y="1953643"/>
              <a:ext cx="2057400" cy="2057400"/>
            </a:xfrm>
            <a:prstGeom prst="ellipse">
              <a:avLst/>
            </a:prstGeom>
            <a:gradFill flip="none" rotWithShape="1">
              <a:gsLst>
                <a:gs pos="5000">
                  <a:srgbClr val="84D830"/>
                </a:gs>
                <a:gs pos="48000">
                  <a:srgbClr val="7BCF27"/>
                </a:gs>
                <a:gs pos="100000">
                  <a:srgbClr val="56901C"/>
                </a:gs>
              </a:gsLst>
              <a:path path="circle">
                <a:fillToRect l="50000" t="50000" r="50000" b="50000"/>
              </a:path>
              <a:tileRect/>
            </a:gradFill>
            <a:ln w="5080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p:txBody>
        </p:sp>
        <p:sp>
          <p:nvSpPr>
            <p:cNvPr id="17" name="TextBox 16"/>
            <p:cNvSpPr txBox="1"/>
            <p:nvPr/>
          </p:nvSpPr>
          <p:spPr>
            <a:xfrm>
              <a:off x="6721604" y="1587511"/>
              <a:ext cx="1219200" cy="2708434"/>
            </a:xfrm>
            <a:prstGeom prst="rect">
              <a:avLst/>
            </a:prstGeom>
            <a:noFill/>
          </p:spPr>
          <p:txBody>
            <a:bodyPr wrap="square" rtlCol="0">
              <a:spAutoFit/>
            </a:bodyPr>
            <a:lstStyle/>
            <a:p>
              <a:r>
                <a:rPr lang="es-ES" sz="17000" b="1" dirty="0">
                  <a:solidFill>
                    <a:srgbClr val="65B131">
                      <a:alpha val="64000"/>
                    </a:srgbClr>
                  </a:solidFill>
                  <a:latin typeface="+mj-lt"/>
                  <a:cs typeface="Arial" pitchFamily="34" charset="0"/>
                </a:rPr>
                <a:t>3</a:t>
              </a:r>
            </a:p>
          </p:txBody>
        </p:sp>
        <p:sp>
          <p:nvSpPr>
            <p:cNvPr id="18" name="TextBox 17"/>
            <p:cNvSpPr txBox="1"/>
            <p:nvPr/>
          </p:nvSpPr>
          <p:spPr>
            <a:xfrm>
              <a:off x="6296000" y="2674651"/>
              <a:ext cx="2046970" cy="665695"/>
            </a:xfrm>
            <a:prstGeom prst="rect">
              <a:avLst/>
            </a:prstGeom>
            <a:noFill/>
          </p:spPr>
          <p:txBody>
            <a:bodyPr wrap="square" rtlCol="0">
              <a:noAutofit/>
            </a:bodyPr>
            <a:lstStyle/>
            <a:p>
              <a:pPr algn="ctr">
                <a:lnSpc>
                  <a:spcPct val="80000"/>
                </a:lnSpc>
              </a:pPr>
              <a:r>
                <a:rPr lang="es-ES" sz="2400" b="1" spc="60" dirty="0" smtClean="0">
                  <a:solidFill>
                    <a:schemeClr val="bg1"/>
                  </a:solidFill>
                  <a:effectLst>
                    <a:outerShdw blurRad="50800" dist="25400" dir="5400000" algn="t" rotWithShape="0">
                      <a:prstClr val="black">
                        <a:alpha val="15000"/>
                      </a:prstClr>
                    </a:outerShdw>
                  </a:effectLst>
                </a:rPr>
                <a:t>Conclusión </a:t>
              </a:r>
              <a:endParaRPr lang="es-ES" sz="2400" b="1" spc="60" dirty="0">
                <a:solidFill>
                  <a:schemeClr val="bg1"/>
                </a:solidFill>
                <a:effectLst>
                  <a:outerShdw blurRad="50800" dist="25400" dir="5400000" algn="t" rotWithShape="0">
                    <a:prstClr val="black">
                      <a:alpha val="15000"/>
                    </a:prstClr>
                  </a:outerShdw>
                </a:effectLst>
              </a:endParaRPr>
            </a:p>
          </p:txBody>
        </p:sp>
        <p:sp>
          <p:nvSpPr>
            <p:cNvPr id="21" name="Oval 20">
              <a:hlinkClick r:id="rId5" action="ppaction://hlinksldjump"/>
            </p:cNvPr>
            <p:cNvSpPr/>
            <p:nvPr/>
          </p:nvSpPr>
          <p:spPr>
            <a:xfrm>
              <a:off x="6561564" y="2352845"/>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p:txBody>
        </p:sp>
      </p:grpSp>
      <p:sp>
        <p:nvSpPr>
          <p:cNvPr id="28" name="Oval 18"/>
          <p:cNvSpPr/>
          <p:nvPr/>
        </p:nvSpPr>
        <p:spPr>
          <a:xfrm>
            <a:off x="789464" y="2459731"/>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p:txBody>
      </p:sp>
      <p:sp>
        <p:nvSpPr>
          <p:cNvPr id="2" name="1 Rectángulo"/>
          <p:cNvSpPr/>
          <p:nvPr/>
        </p:nvSpPr>
        <p:spPr>
          <a:xfrm>
            <a:off x="572976" y="2676378"/>
            <a:ext cx="2130647" cy="1200329"/>
          </a:xfrm>
          <a:prstGeom prst="rect">
            <a:avLst/>
          </a:prstGeom>
        </p:spPr>
        <p:txBody>
          <a:bodyPr wrap="none">
            <a:spAutoFit/>
          </a:bodyPr>
          <a:lstStyle/>
          <a:p>
            <a:pPr algn="ctr"/>
            <a:r>
              <a:rPr lang="es-MX" sz="2400" b="1" dirty="0" smtClean="0">
                <a:solidFill>
                  <a:schemeClr val="bg1"/>
                </a:solidFill>
              </a:rPr>
              <a:t>6. Algoritmo</a:t>
            </a:r>
            <a:endParaRPr lang="es-MX" sz="2400" b="1" dirty="0" smtClean="0">
              <a:solidFill>
                <a:schemeClr val="bg1"/>
              </a:solidFill>
            </a:endParaRPr>
          </a:p>
          <a:p>
            <a:pPr algn="ctr"/>
            <a:r>
              <a:rPr lang="es-MX" sz="2400" b="1" dirty="0" smtClean="0">
                <a:solidFill>
                  <a:schemeClr val="bg1"/>
                </a:solidFill>
              </a:rPr>
              <a:t>Para el camino </a:t>
            </a:r>
          </a:p>
          <a:p>
            <a:pPr algn="ctr"/>
            <a:r>
              <a:rPr lang="es-MX" sz="2400" b="1" dirty="0" smtClean="0">
                <a:solidFill>
                  <a:schemeClr val="bg1"/>
                </a:solidFill>
              </a:rPr>
              <a:t>Mas corto</a:t>
            </a:r>
            <a:endParaRPr lang="es-MX" sz="2400" b="1" dirty="0">
              <a:solidFill>
                <a:schemeClr val="bg1"/>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987824" y="1988840"/>
            <a:ext cx="5809038" cy="4176464"/>
          </a:xfrm>
        </p:spPr>
        <p:txBody>
          <a:bodyPr>
            <a:noAutofit/>
          </a:bodyPr>
          <a:lstStyle/>
          <a:p>
            <a:pPr marL="0" indent="0" algn="just">
              <a:buNone/>
            </a:pPr>
            <a:r>
              <a:rPr lang="es-MX" sz="2800" dirty="0" smtClean="0"/>
              <a:t>Contribuciones a la computación:</a:t>
            </a:r>
          </a:p>
          <a:p>
            <a:pPr algn="just"/>
            <a:r>
              <a:rPr lang="es-MX" sz="2800" dirty="0" smtClean="0"/>
              <a:t>Solución del problema del camino más corto o algoritmo de Dijkstra</a:t>
            </a:r>
          </a:p>
          <a:p>
            <a:pPr algn="just"/>
            <a:r>
              <a:rPr lang="en-US" sz="2800" dirty="0" smtClean="0"/>
              <a:t>E</a:t>
            </a:r>
            <a:r>
              <a:rPr lang="es-MX" sz="2800" dirty="0" smtClean="0"/>
              <a:t>l algoritmo </a:t>
            </a:r>
            <a:r>
              <a:rPr lang="en-US" sz="2800" dirty="0" smtClean="0"/>
              <a:t>shunting yard</a:t>
            </a:r>
          </a:p>
          <a:p>
            <a:pPr algn="just"/>
            <a:r>
              <a:rPr lang="es-MX" sz="2800" dirty="0" smtClean="0"/>
              <a:t>La notación polaca inversa </a:t>
            </a:r>
          </a:p>
          <a:p>
            <a:pPr algn="just"/>
            <a:r>
              <a:rPr lang="es-MX" sz="2800" dirty="0" smtClean="0"/>
              <a:t>El algoritmo del banquero</a:t>
            </a:r>
            <a:endParaRPr lang="es-MX" sz="2800" dirty="0">
              <a:solidFill>
                <a:schemeClr val="tx1"/>
              </a:solidFill>
            </a:endParaRPr>
          </a:p>
        </p:txBody>
      </p:sp>
      <p:sp>
        <p:nvSpPr>
          <p:cNvPr id="4" name="3 CuadroTexto"/>
          <p:cNvSpPr txBox="1"/>
          <p:nvPr/>
        </p:nvSpPr>
        <p:spPr>
          <a:xfrm>
            <a:off x="2514278" y="476672"/>
            <a:ext cx="3748658"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r"/>
            <a:r>
              <a:rPr lang="en-US" sz="3200" dirty="0"/>
              <a:t>Edsger Wybe Dijkstra </a:t>
            </a:r>
            <a:endParaRPr lang="es-MX" sz="3200" dirty="0"/>
          </a:p>
        </p:txBody>
      </p:sp>
      <p:sp>
        <p:nvSpPr>
          <p:cNvPr id="46" name="45 Botón de acción: Hacia delante o Siguiente">
            <a:hlinkClick r:id="" action="ppaction://hlinkshowjump?jump=nextslide" highlightClick="1"/>
          </p:cNvPr>
          <p:cNvSpPr/>
          <p:nvPr/>
        </p:nvSpPr>
        <p:spPr>
          <a:xfrm>
            <a:off x="7967475" y="6497960"/>
            <a:ext cx="43204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7" name="46 Botón de acción: Inicio">
            <a:hlinkClick r:id="" action="ppaction://hlinkshowjump?jump=firstslide" highlightClick="1"/>
          </p:cNvPr>
          <p:cNvSpPr/>
          <p:nvPr/>
        </p:nvSpPr>
        <p:spPr>
          <a:xfrm>
            <a:off x="8543539" y="6497960"/>
            <a:ext cx="576064"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8" name="47 Botón de acción: Hacia atrás o Anterior">
            <a:hlinkClick r:id="" action="ppaction://hlinkshowjump?jump=previousslide" highlightClick="1"/>
          </p:cNvPr>
          <p:cNvSpPr/>
          <p:nvPr/>
        </p:nvSpPr>
        <p:spPr>
          <a:xfrm>
            <a:off x="7391411" y="6497960"/>
            <a:ext cx="432048" cy="36004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026" name="Picture 2" descr="C:\Users\g30ban1\Pictures\Downloads\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132856"/>
            <a:ext cx="2333583" cy="311545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9" name="2 Marcador de contenido"/>
          <p:cNvSpPr txBox="1">
            <a:spLocks/>
          </p:cNvSpPr>
          <p:nvPr/>
        </p:nvSpPr>
        <p:spPr>
          <a:xfrm>
            <a:off x="467544" y="1196752"/>
            <a:ext cx="8449230" cy="6914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0" indent="0" algn="just">
              <a:buNone/>
            </a:pPr>
            <a:r>
              <a:rPr lang="es-MX" dirty="0" smtClean="0">
                <a:solidFill>
                  <a:schemeClr val="tx1"/>
                </a:solidFill>
              </a:rPr>
              <a:t>Estudió física teórica en la Universidad de Leiden.</a:t>
            </a:r>
          </a:p>
        </p:txBody>
      </p:sp>
    </p:spTree>
    <p:extLst>
      <p:ext uri="{BB962C8B-B14F-4D97-AF65-F5344CB8AC3E}">
        <p14:creationId xmlns:p14="http://schemas.microsoft.com/office/powerpoint/2010/main" val="37560354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23728" y="260648"/>
            <a:ext cx="4707954" cy="1077218"/>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3200" dirty="0"/>
              <a:t>Algoritmo </a:t>
            </a:r>
            <a:r>
              <a:rPr lang="es-MX" sz="3200" dirty="0" smtClean="0"/>
              <a:t>para el camino mas corto (</a:t>
            </a:r>
            <a:r>
              <a:rPr lang="es-MX" sz="3200" dirty="0" err="1" smtClean="0"/>
              <a:t>Dijkstra</a:t>
            </a:r>
            <a:r>
              <a:rPr lang="es-MX" sz="3200" dirty="0"/>
              <a:t>)</a:t>
            </a:r>
          </a:p>
        </p:txBody>
      </p:sp>
      <p:sp>
        <p:nvSpPr>
          <p:cNvPr id="7" name="6 Botón de acción: Hacia delante o Siguiente">
            <a:hlinkClick r:id="" action="ppaction://hlinkshowjump?jump=nextslide" highlightClick="1"/>
          </p:cNvPr>
          <p:cNvSpPr/>
          <p:nvPr/>
        </p:nvSpPr>
        <p:spPr>
          <a:xfrm>
            <a:off x="7963915" y="6497960"/>
            <a:ext cx="43204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7 Botón de acción: Inicio">
            <a:hlinkClick r:id="" action="ppaction://hlinkshowjump?jump=firstslide" highlightClick="1"/>
          </p:cNvPr>
          <p:cNvSpPr/>
          <p:nvPr/>
        </p:nvSpPr>
        <p:spPr>
          <a:xfrm>
            <a:off x="8539979" y="6497960"/>
            <a:ext cx="576064"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Botón de acción: Hacia atrás o Anterior">
            <a:hlinkClick r:id="" action="ppaction://hlinkshowjump?jump=previousslide" highlightClick="1"/>
          </p:cNvPr>
          <p:cNvSpPr/>
          <p:nvPr/>
        </p:nvSpPr>
        <p:spPr>
          <a:xfrm>
            <a:off x="7387851" y="6497960"/>
            <a:ext cx="432048" cy="36004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5" name="1 Marcador de contenido"/>
          <p:cNvSpPr txBox="1">
            <a:spLocks/>
          </p:cNvSpPr>
          <p:nvPr/>
        </p:nvSpPr>
        <p:spPr>
          <a:xfrm>
            <a:off x="3275856" y="1484784"/>
            <a:ext cx="5552155" cy="45365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algn="just"/>
            <a:r>
              <a:rPr lang="es-MX" sz="2800" dirty="0" smtClean="0"/>
              <a:t>Es un</a:t>
            </a:r>
            <a:r>
              <a:rPr lang="es-MX" sz="2800" dirty="0"/>
              <a:t> algoritmo para </a:t>
            </a:r>
            <a:r>
              <a:rPr lang="es-MX" sz="2800" dirty="0" smtClean="0"/>
              <a:t>encontrar el</a:t>
            </a:r>
            <a:r>
              <a:rPr lang="es-MX" sz="2800" dirty="0"/>
              <a:t> camino más </a:t>
            </a:r>
            <a:r>
              <a:rPr lang="es-MX" sz="2800" dirty="0" smtClean="0"/>
              <a:t>corto dado </a:t>
            </a:r>
            <a:r>
              <a:rPr lang="es-MX" sz="2800" dirty="0"/>
              <a:t>un </a:t>
            </a:r>
            <a:r>
              <a:rPr lang="es-MX" sz="2800" dirty="0" smtClean="0"/>
              <a:t>nodo origen </a:t>
            </a:r>
            <a:r>
              <a:rPr lang="es-MX" sz="2800" dirty="0"/>
              <a:t>al resto de </a:t>
            </a:r>
            <a:r>
              <a:rPr lang="es-MX" sz="2800" dirty="0" smtClean="0"/>
              <a:t>nodos en </a:t>
            </a:r>
            <a:r>
              <a:rPr lang="es-MX" sz="2800" dirty="0"/>
              <a:t>un grafo con pesos en cada arista</a:t>
            </a:r>
            <a:r>
              <a:rPr lang="es-MX" sz="2800" dirty="0" smtClean="0"/>
              <a:t>.</a:t>
            </a:r>
          </a:p>
          <a:p>
            <a:pPr algn="just"/>
            <a:r>
              <a:rPr lang="es-MX" sz="2800" dirty="0" smtClean="0"/>
              <a:t> </a:t>
            </a:r>
            <a:r>
              <a:rPr lang="es-MX" sz="2800" dirty="0"/>
              <a:t>Su nombre se refiere a Edsger Dijkstra, quien lo describió por primera vez en 1959</a:t>
            </a:r>
            <a:r>
              <a:rPr lang="es-MX" sz="2800" dirty="0" smtClean="0"/>
              <a:t>.</a:t>
            </a:r>
          </a:p>
          <a:p>
            <a:pPr marL="0" indent="0">
              <a:buNone/>
            </a:pPr>
            <a:endParaRPr lang="es-MX" sz="2800" dirty="0" smtClean="0"/>
          </a:p>
          <a:p>
            <a:pPr marL="0" indent="0">
              <a:buNone/>
            </a:pPr>
            <a:endParaRPr lang="es-MX" sz="2800" dirty="0" smtClean="0"/>
          </a:p>
          <a:p>
            <a:pPr marL="0" indent="0" algn="just">
              <a:buNone/>
            </a:pPr>
            <a:endParaRPr lang="es-MX" sz="2800" dirty="0" smtClean="0">
              <a:latin typeface="Arabic Typesetting" pitchFamily="66" charset="-78"/>
              <a:cs typeface="Arabic Typesetting" pitchFamily="66" charset="-78"/>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67" y="1988840"/>
            <a:ext cx="3212789" cy="2520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019552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23728" y="606008"/>
            <a:ext cx="4707954"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3200" dirty="0" smtClean="0"/>
              <a:t>Aplicaciones </a:t>
            </a:r>
            <a:endParaRPr lang="es-MX" sz="3200" dirty="0"/>
          </a:p>
        </p:txBody>
      </p:sp>
      <p:sp>
        <p:nvSpPr>
          <p:cNvPr id="7" name="6 Botón de acción: Hacia delante o Siguiente">
            <a:hlinkClick r:id="" action="ppaction://hlinkshowjump?jump=nextslide" highlightClick="1"/>
          </p:cNvPr>
          <p:cNvSpPr/>
          <p:nvPr/>
        </p:nvSpPr>
        <p:spPr>
          <a:xfrm>
            <a:off x="7963915" y="6497960"/>
            <a:ext cx="43204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7 Botón de acción: Inicio">
            <a:hlinkClick r:id="" action="ppaction://hlinkshowjump?jump=firstslide" highlightClick="1"/>
          </p:cNvPr>
          <p:cNvSpPr/>
          <p:nvPr/>
        </p:nvSpPr>
        <p:spPr>
          <a:xfrm>
            <a:off x="8539979" y="6497960"/>
            <a:ext cx="576064"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Botón de acción: Hacia atrás o Anterior">
            <a:hlinkClick r:id="" action="ppaction://hlinkshowjump?jump=previousslide" highlightClick="1"/>
          </p:cNvPr>
          <p:cNvSpPr/>
          <p:nvPr/>
        </p:nvSpPr>
        <p:spPr>
          <a:xfrm>
            <a:off x="7387851" y="6497960"/>
            <a:ext cx="432048" cy="36004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5" name="1 Marcador de contenido"/>
          <p:cNvSpPr txBox="1">
            <a:spLocks/>
          </p:cNvSpPr>
          <p:nvPr/>
        </p:nvSpPr>
        <p:spPr>
          <a:xfrm>
            <a:off x="971600" y="1484784"/>
            <a:ext cx="7856411" cy="45365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algn="just"/>
            <a:r>
              <a:rPr lang="es-MX" sz="2400" dirty="0" smtClean="0"/>
              <a:t>En </a:t>
            </a:r>
            <a:r>
              <a:rPr lang="es-MX" sz="2400" dirty="0"/>
              <a:t>redes de computadores, los nodos corresponden a routers y las﻿ aristas entre ellos las conexiones, a cada </a:t>
            </a:r>
            <a:r>
              <a:rPr lang="es-MX" sz="2400" dirty="0" smtClean="0"/>
              <a:t>conexión </a:t>
            </a:r>
            <a:r>
              <a:rPr lang="es-MX" sz="2400" dirty="0"/>
              <a:t>se le asigna un costo (distancia) y de esta manera algunos protocolos de enrutamiento usan el algoritmo de Dijkstra para encontrar la mejor ruta entre </a:t>
            </a:r>
            <a:r>
              <a:rPr lang="es-MX" sz="2400" dirty="0" smtClean="0"/>
              <a:t>nodos.</a:t>
            </a:r>
          </a:p>
          <a:p>
            <a:pPr algn="just"/>
            <a:endParaRPr lang="es-MX" sz="2400" dirty="0"/>
          </a:p>
          <a:p>
            <a:pPr algn="just"/>
            <a:r>
              <a:rPr lang="es-MX" sz="2400" dirty="0" smtClean="0"/>
              <a:t>Para </a:t>
            </a:r>
            <a:r>
              <a:rPr lang="es-MX" sz="2400" dirty="0"/>
              <a:t>encontrar direcciones de forma automática entre localizaciones físicas, tales como direcciones en mapas callejeros.</a:t>
            </a:r>
          </a:p>
          <a:p>
            <a:pPr marL="0" indent="0">
              <a:buNone/>
            </a:pPr>
            <a:endParaRPr lang="es-MX" sz="2400" dirty="0" smtClean="0"/>
          </a:p>
          <a:p>
            <a:pPr marL="0" indent="0">
              <a:buNone/>
            </a:pPr>
            <a:endParaRPr lang="es-MX" sz="2400" dirty="0" smtClean="0"/>
          </a:p>
          <a:p>
            <a:pPr marL="0" indent="0" algn="just">
              <a:buNone/>
            </a:pPr>
            <a:endParaRPr lang="es-MX" sz="2400"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40459716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buNone/>
            </a:pPr>
            <a:endParaRPr lang="es-MX" sz="2400" dirty="0">
              <a:latin typeface="Arabic Typesetting" pitchFamily="66" charset="-78"/>
              <a:cs typeface="Arabic Typesetting" pitchFamily="66" charset="-78"/>
            </a:endParaRPr>
          </a:p>
          <a:p>
            <a:pPr marL="0" indent="0" algn="just">
              <a:buNone/>
            </a:pPr>
            <a:endParaRPr lang="es-MX" sz="2400" dirty="0" smtClean="0">
              <a:latin typeface="Arabic Typesetting" pitchFamily="66" charset="-78"/>
              <a:cs typeface="Arabic Typesetting" pitchFamily="66" charset="-78"/>
            </a:endParaRPr>
          </a:p>
          <a:p>
            <a:pPr marL="0" indent="0" algn="just">
              <a:buNone/>
            </a:pPr>
            <a:endParaRPr lang="es-MX" sz="2400" dirty="0">
              <a:latin typeface="Arabic Typesetting" pitchFamily="66" charset="-78"/>
              <a:cs typeface="Arabic Typesetting" pitchFamily="66" charset="-78"/>
            </a:endParaRPr>
          </a:p>
          <a:p>
            <a:pPr marL="0" indent="0" algn="just">
              <a:buNone/>
            </a:pPr>
            <a:endParaRPr lang="es-MX" sz="2400" dirty="0" smtClean="0">
              <a:latin typeface="Arabic Typesetting" pitchFamily="66" charset="-78"/>
              <a:cs typeface="Arabic Typesetting" pitchFamily="66" charset="-78"/>
            </a:endParaRPr>
          </a:p>
          <a:p>
            <a:pPr marL="0" indent="0" algn="just">
              <a:buNone/>
            </a:pPr>
            <a:endParaRPr lang="es-MX" sz="2400" dirty="0">
              <a:latin typeface="Arabic Typesetting" pitchFamily="66" charset="-78"/>
              <a:cs typeface="Arabic Typesetting" pitchFamily="66" charset="-78"/>
            </a:endParaRPr>
          </a:p>
        </p:txBody>
      </p:sp>
      <p:sp>
        <p:nvSpPr>
          <p:cNvPr id="4" name="3 CuadroTexto"/>
          <p:cNvSpPr txBox="1"/>
          <p:nvPr/>
        </p:nvSpPr>
        <p:spPr>
          <a:xfrm>
            <a:off x="2339752" y="650360"/>
            <a:ext cx="4676960"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3200" dirty="0"/>
              <a:t>Problema que </a:t>
            </a:r>
            <a:r>
              <a:rPr lang="es-MX" sz="3200" dirty="0" smtClean="0"/>
              <a:t>resuelve</a:t>
            </a:r>
            <a:endParaRPr lang="es-MX" sz="3200" dirty="0">
              <a:latin typeface="Arabic Typesetting" pitchFamily="66" charset="-78"/>
              <a:cs typeface="Arabic Typesetting" pitchFamily="66" charset="-78"/>
            </a:endParaRPr>
          </a:p>
        </p:txBody>
      </p:sp>
      <p:sp>
        <p:nvSpPr>
          <p:cNvPr id="8" name="7 Botón de acción: Hacia delante o Siguiente">
            <a:hlinkClick r:id="" action="ppaction://hlinkshowjump?jump=nextslide" highlightClick="1"/>
          </p:cNvPr>
          <p:cNvSpPr/>
          <p:nvPr/>
        </p:nvSpPr>
        <p:spPr>
          <a:xfrm>
            <a:off x="7952816" y="6490811"/>
            <a:ext cx="43204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Botón de acción: Inicio">
            <a:hlinkClick r:id="" action="ppaction://hlinkshowjump?jump=firstslide" highlightClick="1"/>
          </p:cNvPr>
          <p:cNvSpPr/>
          <p:nvPr/>
        </p:nvSpPr>
        <p:spPr>
          <a:xfrm>
            <a:off x="8528880" y="6490811"/>
            <a:ext cx="576064"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Botón de acción: Hacia atrás o Anterior">
            <a:hlinkClick r:id="" action="ppaction://hlinkshowjump?jump=previousslide" highlightClick="1"/>
          </p:cNvPr>
          <p:cNvSpPr/>
          <p:nvPr/>
        </p:nvSpPr>
        <p:spPr>
          <a:xfrm>
            <a:off x="7376752" y="6490811"/>
            <a:ext cx="432048" cy="36004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2 Marcador de contenido"/>
          <p:cNvSpPr txBox="1">
            <a:spLocks/>
          </p:cNvSpPr>
          <p:nvPr/>
        </p:nvSpPr>
        <p:spPr>
          <a:xfrm>
            <a:off x="367598" y="1556793"/>
            <a:ext cx="8329545" cy="15841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0" indent="0">
              <a:buNone/>
            </a:pPr>
            <a:r>
              <a:rPr lang="es-MX" sz="2800" dirty="0" smtClean="0"/>
              <a:t>Resuelve el </a:t>
            </a:r>
            <a:r>
              <a:rPr lang="es-MX" sz="2800" dirty="0"/>
              <a:t>problema del camino más </a:t>
            </a:r>
            <a:r>
              <a:rPr lang="es-MX" sz="2800" dirty="0" smtClean="0"/>
              <a:t>corto.</a:t>
            </a:r>
            <a:endParaRPr lang="es-MX" sz="2800" dirty="0"/>
          </a:p>
        </p:txBody>
      </p:sp>
      <p:sp>
        <p:nvSpPr>
          <p:cNvPr id="2" name="1 Rectángulo"/>
          <p:cNvSpPr/>
          <p:nvPr/>
        </p:nvSpPr>
        <p:spPr>
          <a:xfrm>
            <a:off x="367598" y="2309807"/>
            <a:ext cx="8181536" cy="2677656"/>
          </a:xfrm>
          <a:prstGeom prst="rect">
            <a:avLst/>
          </a:prstGeom>
        </p:spPr>
        <p:txBody>
          <a:bodyPr wrap="square">
            <a:spAutoFit/>
          </a:bodyPr>
          <a:lstStyle/>
          <a:p>
            <a:r>
              <a:rPr lang="es-MX" sz="2400" b="1" dirty="0"/>
              <a:t>Problema de </a:t>
            </a:r>
            <a:r>
              <a:rPr lang="es-MX" sz="2400" b="1" dirty="0" smtClean="0"/>
              <a:t>decisión: </a:t>
            </a:r>
            <a:r>
              <a:rPr lang="es-MX" sz="2400" dirty="0" smtClean="0"/>
              <a:t>Existe </a:t>
            </a:r>
            <a:r>
              <a:rPr lang="es-MX" sz="2400" dirty="0"/>
              <a:t>un camino mas corto que L?</a:t>
            </a:r>
          </a:p>
          <a:p>
            <a:pPr algn="just"/>
            <a:r>
              <a:rPr lang="es-MX" sz="2400" dirty="0"/>
              <a:t/>
            </a:r>
            <a:br>
              <a:rPr lang="es-MX" sz="2400" dirty="0"/>
            </a:br>
            <a:r>
              <a:rPr lang="es-MX" sz="2400" b="1" dirty="0" smtClean="0"/>
              <a:t>Explicación: </a:t>
            </a:r>
            <a:r>
              <a:rPr lang="es-MX" sz="2400" dirty="0" smtClean="0"/>
              <a:t>La </a:t>
            </a:r>
            <a:r>
              <a:rPr lang="es-MX" sz="2400" dirty="0"/>
              <a:t>pregunta te dice si hay un camino mas corto que L, la respuesta </a:t>
            </a:r>
            <a:r>
              <a:rPr lang="es-MX" sz="2400" dirty="0" smtClean="0"/>
              <a:t>será </a:t>
            </a:r>
            <a:r>
              <a:rPr lang="es-MX" sz="2400" dirty="0"/>
              <a:t>un si o un no. Si la respuesta es un si, entonces hay un camino mas corto que L, y se vuelve a preguntar hasta que la respuesta sea no. Cuando sea no, la solución se abra optimizado. </a:t>
            </a:r>
          </a:p>
        </p:txBody>
      </p:sp>
    </p:spTree>
    <p:extLst>
      <p:ext uri="{BB962C8B-B14F-4D97-AF65-F5344CB8AC3E}">
        <p14:creationId xmlns:p14="http://schemas.microsoft.com/office/powerpoint/2010/main" val="27219325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987824" y="580370"/>
            <a:ext cx="2304256"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3200" dirty="0">
                <a:latin typeface="+mj-lt"/>
              </a:rPr>
              <a:t>Algoritmo</a:t>
            </a:r>
            <a:r>
              <a:rPr lang="es-MX" sz="2800" dirty="0"/>
              <a:t>:</a:t>
            </a:r>
            <a:r>
              <a:rPr lang="es-MX" sz="2800" dirty="0" smtClean="0">
                <a:latin typeface="Arabic Typesetting" pitchFamily="66" charset="-78"/>
                <a:cs typeface="Arabic Typesetting" pitchFamily="66" charset="-78"/>
              </a:rPr>
              <a:t> </a:t>
            </a:r>
            <a:endParaRPr lang="es-MX" sz="2800" dirty="0">
              <a:latin typeface="Arabic Typesetting" pitchFamily="66" charset="-78"/>
              <a:cs typeface="Arabic Typesetting" pitchFamily="66" charset="-78"/>
            </a:endParaRPr>
          </a:p>
        </p:txBody>
      </p:sp>
      <p:sp>
        <p:nvSpPr>
          <p:cNvPr id="6" name="2 Marcador de contenido"/>
          <p:cNvSpPr txBox="1">
            <a:spLocks/>
          </p:cNvSpPr>
          <p:nvPr/>
        </p:nvSpPr>
        <p:spPr>
          <a:xfrm>
            <a:off x="677003" y="554023"/>
            <a:ext cx="8329545" cy="15841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0" indent="0">
              <a:buNone/>
            </a:pPr>
            <a:endParaRPr lang="es-MX" sz="2800" dirty="0"/>
          </a:p>
        </p:txBody>
      </p:sp>
      <p:sp>
        <p:nvSpPr>
          <p:cNvPr id="9" name="8 Marcador de contenido"/>
          <p:cNvSpPr>
            <a:spLocks noGrp="1"/>
          </p:cNvSpPr>
          <p:nvPr>
            <p:ph idx="1"/>
          </p:nvPr>
        </p:nvSpPr>
        <p:spPr>
          <a:xfrm>
            <a:off x="0" y="1406618"/>
            <a:ext cx="9006548" cy="4525963"/>
          </a:xfrm>
        </p:spPr>
        <p:txBody>
          <a:bodyPr>
            <a:normAutofit fontScale="85000" lnSpcReduction="10000"/>
          </a:bodyPr>
          <a:lstStyle/>
          <a:p>
            <a:pPr marL="0" indent="0" algn="just">
              <a:buNone/>
            </a:pPr>
            <a:r>
              <a:rPr lang="es-MX" dirty="0"/>
              <a:t>Nos optimiza los caminos que hemos de recorrer entre nodos en un </a:t>
            </a:r>
            <a:r>
              <a:rPr lang="es-MX" dirty="0" smtClean="0"/>
              <a:t>grafo. </a:t>
            </a:r>
            <a:r>
              <a:rPr lang="es-MX" dirty="0"/>
              <a:t>Lo que nos interesa es llegar por el menor</a:t>
            </a:r>
            <a:r>
              <a:rPr lang="es-MX" dirty="0" smtClean="0"/>
              <a:t>.</a:t>
            </a:r>
          </a:p>
          <a:p>
            <a:pPr marL="0" indent="0" algn="just">
              <a:buNone/>
            </a:pPr>
            <a:endParaRPr lang="es-MX" dirty="0"/>
          </a:p>
          <a:p>
            <a:pPr marL="514350" indent="-514350" algn="just">
              <a:buFont typeface="+mj-lt"/>
              <a:buAutoNum type="arabicPeriod"/>
            </a:pPr>
            <a:r>
              <a:rPr lang="es-MX" dirty="0" smtClean="0"/>
              <a:t>Seleccionamos </a:t>
            </a:r>
            <a:r>
              <a:rPr lang="es-MX" dirty="0"/>
              <a:t>el nodo no visitado con menor distancia acumulada(S)</a:t>
            </a:r>
          </a:p>
          <a:p>
            <a:pPr marL="514350" indent="-514350" algn="just">
              <a:buFont typeface="+mj-lt"/>
              <a:buAutoNum type="arabicPeriod"/>
            </a:pPr>
            <a:endParaRPr lang="es-MX" dirty="0"/>
          </a:p>
          <a:p>
            <a:pPr marL="514350" indent="-514350" algn="just">
              <a:buFont typeface="+mj-lt"/>
              <a:buAutoNum type="arabicPeriod"/>
            </a:pPr>
            <a:r>
              <a:rPr lang="es-MX" dirty="0" smtClean="0"/>
              <a:t>Sumamos </a:t>
            </a:r>
            <a:r>
              <a:rPr lang="es-MX" dirty="0"/>
              <a:t>la distancia acumulada en dicho nodo con la distancia de las aristas a los nodos a los que </a:t>
            </a:r>
            <a:r>
              <a:rPr lang="es-MX" dirty="0" smtClean="0"/>
              <a:t>podemos acceder</a:t>
            </a:r>
            <a:r>
              <a:rPr lang="es-MX" dirty="0"/>
              <a:t>.</a:t>
            </a:r>
            <a:br>
              <a:rPr lang="es-MX" dirty="0"/>
            </a:br>
            <a:r>
              <a:rPr lang="es-MX" dirty="0"/>
              <a:t/>
            </a:r>
            <a:br>
              <a:rPr lang="es-MX" dirty="0"/>
            </a:br>
            <a:endParaRPr lang="es-MX" dirty="0"/>
          </a:p>
          <a:p>
            <a:endParaRPr lang="es-MX" dirty="0"/>
          </a:p>
        </p:txBody>
      </p:sp>
      <p:sp>
        <p:nvSpPr>
          <p:cNvPr id="10" name="9 Botón de acción: Hacia delante o Siguiente">
            <a:hlinkClick r:id="" action="ppaction://hlinkshowjump?jump=nextslide" highlightClick="1"/>
          </p:cNvPr>
          <p:cNvSpPr/>
          <p:nvPr/>
        </p:nvSpPr>
        <p:spPr>
          <a:xfrm>
            <a:off x="7967475" y="6497960"/>
            <a:ext cx="43204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Botón de acción: Inicio">
            <a:hlinkClick r:id="" action="ppaction://hlinkshowjump?jump=firstslide" highlightClick="1"/>
          </p:cNvPr>
          <p:cNvSpPr/>
          <p:nvPr/>
        </p:nvSpPr>
        <p:spPr>
          <a:xfrm>
            <a:off x="8543539" y="6497960"/>
            <a:ext cx="576064"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11 Botón de acción: Hacia atrás o Anterior">
            <a:hlinkClick r:id="" action="ppaction://hlinkshowjump?jump=previousslide" highlightClick="1"/>
          </p:cNvPr>
          <p:cNvSpPr/>
          <p:nvPr/>
        </p:nvSpPr>
        <p:spPr>
          <a:xfrm>
            <a:off x="7391411" y="6497960"/>
            <a:ext cx="432048" cy="36004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861131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987824" y="580370"/>
            <a:ext cx="2304256"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3200" dirty="0">
                <a:latin typeface="+mj-lt"/>
              </a:rPr>
              <a:t>Algoritmo</a:t>
            </a:r>
            <a:r>
              <a:rPr lang="es-MX" sz="2800" dirty="0"/>
              <a:t>:</a:t>
            </a:r>
            <a:r>
              <a:rPr lang="es-MX" sz="2800" dirty="0" smtClean="0">
                <a:latin typeface="Arabic Typesetting" pitchFamily="66" charset="-78"/>
                <a:cs typeface="Arabic Typesetting" pitchFamily="66" charset="-78"/>
              </a:rPr>
              <a:t> </a:t>
            </a:r>
            <a:endParaRPr lang="es-MX" sz="2800" dirty="0">
              <a:latin typeface="Arabic Typesetting" pitchFamily="66" charset="-78"/>
              <a:cs typeface="Arabic Typesetting" pitchFamily="66" charset="-78"/>
            </a:endParaRPr>
          </a:p>
        </p:txBody>
      </p:sp>
      <p:sp>
        <p:nvSpPr>
          <p:cNvPr id="6" name="2 Marcador de contenido"/>
          <p:cNvSpPr txBox="1">
            <a:spLocks/>
          </p:cNvSpPr>
          <p:nvPr/>
        </p:nvSpPr>
        <p:spPr>
          <a:xfrm>
            <a:off x="677003" y="554023"/>
            <a:ext cx="8329545" cy="15841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0" indent="0">
              <a:buNone/>
            </a:pPr>
            <a:endParaRPr lang="es-MX" sz="2800" dirty="0"/>
          </a:p>
        </p:txBody>
      </p:sp>
      <p:sp>
        <p:nvSpPr>
          <p:cNvPr id="9" name="8 Marcador de contenido"/>
          <p:cNvSpPr>
            <a:spLocks noGrp="1"/>
          </p:cNvSpPr>
          <p:nvPr>
            <p:ph idx="1"/>
          </p:nvPr>
        </p:nvSpPr>
        <p:spPr>
          <a:xfrm>
            <a:off x="323528" y="1412776"/>
            <a:ext cx="8329545" cy="4525963"/>
          </a:xfrm>
        </p:spPr>
        <p:txBody>
          <a:bodyPr>
            <a:normAutofit fontScale="77500" lnSpcReduction="20000"/>
          </a:bodyPr>
          <a:lstStyle/>
          <a:p>
            <a:pPr marL="0" indent="0" algn="just">
              <a:buNone/>
            </a:pPr>
            <a:endParaRPr lang="es-MX" dirty="0"/>
          </a:p>
          <a:p>
            <a:pPr marL="514350" indent="-514350" algn="just">
              <a:buFont typeface="+mj-lt"/>
              <a:buAutoNum type="arabicPeriod" startAt="2"/>
            </a:pPr>
            <a:r>
              <a:rPr lang="es-MX" dirty="0"/>
              <a:t>Comparamos la nueva distancia con la que teníamos acumulada en el nodo destino (en caso de tener ya alguna) y nos quedamos con la menor. </a:t>
            </a:r>
            <a:endParaRPr lang="es-MX" dirty="0" smtClean="0"/>
          </a:p>
          <a:p>
            <a:pPr marL="514350" indent="-514350" algn="just">
              <a:buFont typeface="+mj-lt"/>
              <a:buAutoNum type="arabicPeriod" startAt="2"/>
            </a:pPr>
            <a:endParaRPr lang="es-MX" dirty="0"/>
          </a:p>
          <a:p>
            <a:pPr marL="514350" indent="-514350" algn="just">
              <a:buFont typeface="+mj-lt"/>
              <a:buAutoNum type="arabicPeriod" startAt="2"/>
            </a:pPr>
            <a:r>
              <a:rPr lang="es-MX" dirty="0"/>
              <a:t>Marcamos el nodo actual como visitado y volvemos al paso  </a:t>
            </a:r>
            <a:br>
              <a:rPr lang="es-MX" dirty="0"/>
            </a:br>
            <a:endParaRPr lang="es-MX" dirty="0"/>
          </a:p>
          <a:p>
            <a:pPr marL="514350" indent="-514350" algn="just">
              <a:buFont typeface="+mj-lt"/>
              <a:buAutoNum type="arabicPeriod" startAt="2"/>
            </a:pPr>
            <a:endParaRPr lang="es-MX" dirty="0" smtClean="0"/>
          </a:p>
          <a:p>
            <a:pPr marL="0" indent="0" algn="just">
              <a:buNone/>
            </a:pPr>
            <a:r>
              <a:rPr lang="es-MX" dirty="0" smtClean="0"/>
              <a:t>Así </a:t>
            </a:r>
            <a:r>
              <a:rPr lang="es-MX" dirty="0"/>
              <a:t>obtendremos las distancias mínimas a un nodo dado.</a:t>
            </a:r>
            <a:br>
              <a:rPr lang="es-MX" dirty="0"/>
            </a:br>
            <a:r>
              <a:rPr lang="es-MX" dirty="0"/>
              <a:t/>
            </a:r>
            <a:br>
              <a:rPr lang="es-MX" dirty="0"/>
            </a:br>
            <a:r>
              <a:rPr lang="es-MX" dirty="0"/>
              <a:t/>
            </a:r>
            <a:br>
              <a:rPr lang="es-MX" dirty="0"/>
            </a:br>
            <a:endParaRPr lang="es-MX" dirty="0"/>
          </a:p>
          <a:p>
            <a:endParaRPr lang="es-MX" dirty="0"/>
          </a:p>
        </p:txBody>
      </p:sp>
    </p:spTree>
    <p:extLst>
      <p:ext uri="{BB962C8B-B14F-4D97-AF65-F5344CB8AC3E}">
        <p14:creationId xmlns:p14="http://schemas.microsoft.com/office/powerpoint/2010/main" val="4207711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55776" y="520377"/>
            <a:ext cx="2483768"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2800" dirty="0" smtClean="0"/>
              <a:t>Pseudocódigo</a:t>
            </a:r>
            <a:r>
              <a:rPr lang="es-MX" sz="2800" dirty="0"/>
              <a:t> </a:t>
            </a:r>
            <a:endParaRPr lang="es-MX" sz="2800" dirty="0">
              <a:latin typeface="Arabic Typesetting" pitchFamily="66" charset="-78"/>
              <a:cs typeface="Arabic Typesetting" pitchFamily="66" charset="-78"/>
            </a:endParaRPr>
          </a:p>
        </p:txBody>
      </p:sp>
      <p:sp>
        <p:nvSpPr>
          <p:cNvPr id="7" name="6 Botón de acción: Hacia delante o Siguiente">
            <a:hlinkClick r:id="" action="ppaction://hlinkshowjump?jump=nextslide" highlightClick="1"/>
          </p:cNvPr>
          <p:cNvSpPr/>
          <p:nvPr/>
        </p:nvSpPr>
        <p:spPr>
          <a:xfrm>
            <a:off x="7887434" y="6497960"/>
            <a:ext cx="43204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7 Botón de acción: Inicio">
            <a:hlinkClick r:id="" action="ppaction://hlinkshowjump?jump=firstslide" highlightClick="1"/>
          </p:cNvPr>
          <p:cNvSpPr/>
          <p:nvPr/>
        </p:nvSpPr>
        <p:spPr>
          <a:xfrm>
            <a:off x="8463498" y="6497960"/>
            <a:ext cx="576064"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Botón de acción: Hacia atrás o Anterior">
            <a:hlinkClick r:id="" action="ppaction://hlinkshowjump?jump=previousslide" highlightClick="1"/>
          </p:cNvPr>
          <p:cNvSpPr/>
          <p:nvPr/>
        </p:nvSpPr>
        <p:spPr>
          <a:xfrm>
            <a:off x="7311370" y="6497960"/>
            <a:ext cx="432048" cy="36004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5" name="4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5711" y="1844824"/>
            <a:ext cx="6957747" cy="3204946"/>
          </a:xfrm>
        </p:spPr>
      </p:pic>
    </p:spTree>
    <p:extLst>
      <p:ext uri="{BB962C8B-B14F-4D97-AF65-F5344CB8AC3E}">
        <p14:creationId xmlns:p14="http://schemas.microsoft.com/office/powerpoint/2010/main" val="15266093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a:spLocks noGrp="1"/>
          </p:cNvSpPr>
          <p:nvPr>
            <p:ph type="title"/>
          </p:nvPr>
        </p:nvSpPr>
        <p:spPr>
          <a:xfrm>
            <a:off x="2915816" y="1850341"/>
            <a:ext cx="5867400" cy="3231654"/>
          </a:xfrm>
          <a:prstGeom prst="rect">
            <a:avLst/>
          </a:prstGeom>
          <a:noFill/>
        </p:spPr>
        <p:txBody>
          <a:bodyPr wrap="square" rtlCol="0">
            <a:spAutoFit/>
          </a:bodyPr>
          <a:lstStyle/>
          <a:p>
            <a:endParaRPr lang="es-ES" sz="1200" dirty="0" smtClean="0"/>
          </a:p>
          <a:p>
            <a:pPr marL="457200" lvl="1"/>
            <a:r>
              <a:rPr lang="es-ES_tradnl" dirty="0" smtClean="0">
                <a:solidFill>
                  <a:schemeClr val="tx2">
                    <a:lumMod val="25000"/>
                  </a:schemeClr>
                </a:solidFill>
              </a:rPr>
              <a:t>1. DATOS DE IDENTIFICACIÓN</a:t>
            </a:r>
            <a:br>
              <a:rPr lang="es-ES_tradnl" dirty="0" smtClean="0">
                <a:solidFill>
                  <a:schemeClr val="tx2">
                    <a:lumMod val="25000"/>
                  </a:schemeClr>
                </a:solidFill>
              </a:rPr>
            </a:br>
            <a:r>
              <a:rPr lang="es-ES_tradnl" dirty="0" smtClean="0">
                <a:solidFill>
                  <a:schemeClr val="tx2">
                    <a:lumMod val="25000"/>
                  </a:schemeClr>
                </a:solidFill>
              </a:rPr>
              <a:t>2. </a:t>
            </a:r>
            <a:r>
              <a:rPr lang="es-ES_tradnl" dirty="0" smtClean="0">
                <a:solidFill>
                  <a:schemeClr val="tx2">
                    <a:lumMod val="25000"/>
                  </a:schemeClr>
                </a:solidFill>
              </a:rPr>
              <a:t>PRESENTACIÓN</a:t>
            </a:r>
            <a:r>
              <a:rPr lang="es-ES_tradnl" dirty="0" smtClean="0">
                <a:solidFill>
                  <a:schemeClr val="tx2">
                    <a:lumMod val="25000"/>
                  </a:schemeClr>
                </a:solidFill>
              </a:rPr>
              <a:t/>
            </a:r>
            <a:br>
              <a:rPr lang="es-ES_tradnl" dirty="0" smtClean="0">
                <a:solidFill>
                  <a:schemeClr val="tx2">
                    <a:lumMod val="25000"/>
                  </a:schemeClr>
                </a:solidFill>
              </a:rPr>
            </a:br>
            <a:r>
              <a:rPr lang="es-ES_tradnl" dirty="0" smtClean="0">
                <a:solidFill>
                  <a:schemeClr val="tx2">
                    <a:lumMod val="25000"/>
                  </a:schemeClr>
                </a:solidFill>
              </a:rPr>
              <a:t>3. </a:t>
            </a:r>
            <a:r>
              <a:rPr lang="es-ES" dirty="0" smtClean="0">
                <a:solidFill>
                  <a:schemeClr val="tx2">
                    <a:lumMod val="25000"/>
                  </a:schemeClr>
                </a:solidFill>
              </a:rPr>
              <a:t>OBJETIVOS </a:t>
            </a:r>
            <a:r>
              <a:rPr lang="es-ES" dirty="0" smtClean="0">
                <a:solidFill>
                  <a:schemeClr val="tx2">
                    <a:lumMod val="25000"/>
                  </a:schemeClr>
                </a:solidFill>
              </a:rPr>
              <a:t>DE LA ASIGNATURA</a:t>
            </a:r>
          </a:p>
          <a:p>
            <a:pPr marL="457200" lvl="1"/>
            <a:r>
              <a:rPr lang="es-ES" dirty="0" smtClean="0">
                <a:solidFill>
                  <a:schemeClr val="tx2">
                    <a:lumMod val="25000"/>
                  </a:schemeClr>
                </a:solidFill>
              </a:rPr>
              <a:t>4. CONOCIMIENTOS</a:t>
            </a:r>
            <a:endParaRPr lang="es-ES" dirty="0" smtClean="0">
              <a:solidFill>
                <a:schemeClr val="tx2">
                  <a:lumMod val="25000"/>
                </a:schemeClr>
              </a:solidFill>
            </a:endParaRPr>
          </a:p>
          <a:p>
            <a:pPr marL="457200" lvl="1"/>
            <a:r>
              <a:rPr lang="es-ES" dirty="0" smtClean="0">
                <a:solidFill>
                  <a:schemeClr val="tx2">
                    <a:lumMod val="25000"/>
                  </a:schemeClr>
                </a:solidFill>
              </a:rPr>
              <a:t>5. GUIÓN </a:t>
            </a:r>
            <a:r>
              <a:rPr lang="es-ES" dirty="0" smtClean="0">
                <a:solidFill>
                  <a:schemeClr val="tx2">
                    <a:lumMod val="25000"/>
                  </a:schemeClr>
                </a:solidFill>
              </a:rPr>
              <a:t>EXPLICATIVO</a:t>
            </a:r>
          </a:p>
          <a:p>
            <a:pPr marL="457200" lvl="1"/>
            <a:r>
              <a:rPr lang="es-MX" dirty="0" smtClean="0">
                <a:solidFill>
                  <a:schemeClr val="tx2">
                    <a:lumMod val="25000"/>
                  </a:schemeClr>
                </a:solidFill>
              </a:rPr>
              <a:t>6. ALGORITMO </a:t>
            </a:r>
            <a:r>
              <a:rPr lang="es-MX" dirty="0" smtClean="0">
                <a:solidFill>
                  <a:schemeClr val="tx2">
                    <a:lumMod val="25000"/>
                  </a:schemeClr>
                </a:solidFill>
              </a:rPr>
              <a:t>PARA EL CAMINO MAS CORTO</a:t>
            </a:r>
          </a:p>
          <a:p>
            <a:pPr marL="457200" lvl="1"/>
            <a:r>
              <a:rPr lang="es-ES" dirty="0" smtClean="0">
                <a:solidFill>
                  <a:schemeClr val="tx2">
                    <a:lumMod val="25000"/>
                  </a:schemeClr>
                </a:solidFill>
              </a:rPr>
              <a:t>7. CONCLUSIONES</a:t>
            </a:r>
            <a:endParaRPr lang="es-ES" dirty="0" smtClean="0">
              <a:solidFill>
                <a:schemeClr val="tx2">
                  <a:lumMod val="25000"/>
                </a:schemeClr>
              </a:solidFill>
            </a:endParaRPr>
          </a:p>
          <a:p>
            <a:pPr marL="457200" lvl="1"/>
            <a:r>
              <a:rPr lang="es-ES" dirty="0" smtClean="0">
                <a:solidFill>
                  <a:schemeClr val="tx2">
                    <a:lumMod val="25000"/>
                  </a:schemeClr>
                </a:solidFill>
              </a:rPr>
              <a:t>8. BIBLIOGRAFÍA</a:t>
            </a:r>
            <a:endParaRPr lang="es-ES" dirty="0" smtClean="0">
              <a:solidFill>
                <a:schemeClr val="tx2">
                  <a:lumMod val="25000"/>
                </a:schemeClr>
              </a:solidFill>
            </a:endParaRPr>
          </a:p>
          <a:p>
            <a:pPr marL="1657350" lvl="2" indent="-742950"/>
            <a:endParaRPr lang="es-MX" sz="2000" b="1" dirty="0" smtClean="0">
              <a:solidFill>
                <a:schemeClr val="tx2">
                  <a:lumMod val="50000"/>
                </a:schemeClr>
              </a:solidFill>
              <a:effectLst>
                <a:outerShdw blurRad="38100" dist="38100" dir="2700000" algn="tl">
                  <a:srgbClr val="000000">
                    <a:alpha val="43137"/>
                  </a:srgbClr>
                </a:outerShdw>
              </a:effectLst>
              <a:latin typeface="BatangChe" pitchFamily="49" charset="-127"/>
              <a:ea typeface="BatangChe" pitchFamily="49" charset="-127"/>
            </a:endParaRPr>
          </a:p>
          <a:p>
            <a:endParaRPr lang="es-MX" sz="2800" dirty="0"/>
          </a:p>
        </p:txBody>
      </p:sp>
      <p:sp>
        <p:nvSpPr>
          <p:cNvPr id="6" name="Rectángulo 5"/>
          <p:cNvSpPr/>
          <p:nvPr/>
        </p:nvSpPr>
        <p:spPr>
          <a:xfrm>
            <a:off x="1115616" y="2684989"/>
            <a:ext cx="1330814" cy="584775"/>
          </a:xfrm>
          <a:prstGeom prst="rect">
            <a:avLst/>
          </a:prstGeom>
        </p:spPr>
        <p:txBody>
          <a:bodyPr wrap="none">
            <a:spAutoFit/>
          </a:bodyPr>
          <a:lstStyle/>
          <a:p>
            <a:r>
              <a:rPr lang="es-MX" sz="3200" dirty="0"/>
              <a:t>ÍNDICE</a:t>
            </a:r>
          </a:p>
        </p:txBody>
      </p:sp>
    </p:spTree>
    <p:extLst>
      <p:ext uri="{BB962C8B-B14F-4D97-AF65-F5344CB8AC3E}">
        <p14:creationId xmlns:p14="http://schemas.microsoft.com/office/powerpoint/2010/main" val="36320101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699792" y="629980"/>
            <a:ext cx="3456384"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2800" dirty="0" smtClean="0">
                <a:latin typeface="Arabic Typesetting" pitchFamily="66" charset="-78"/>
                <a:cs typeface="Arabic Typesetting" pitchFamily="66" charset="-78"/>
              </a:rPr>
              <a:t>Error!  </a:t>
            </a:r>
            <a:endParaRPr lang="es-MX" sz="2800" dirty="0">
              <a:latin typeface="Arabic Typesetting" pitchFamily="66" charset="-78"/>
              <a:cs typeface="Arabic Typesetting" pitchFamily="66" charset="-78"/>
            </a:endParaRPr>
          </a:p>
        </p:txBody>
      </p:sp>
      <p:sp>
        <p:nvSpPr>
          <p:cNvPr id="7" name="6 Botón de acción: Hacia delante o Siguiente">
            <a:hlinkClick r:id="" action="ppaction://hlinkshowjump?jump=nextslide" highlightClick="1"/>
          </p:cNvPr>
          <p:cNvSpPr/>
          <p:nvPr/>
        </p:nvSpPr>
        <p:spPr>
          <a:xfrm>
            <a:off x="7917096" y="6497960"/>
            <a:ext cx="43204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7 Botón de acción: Inicio">
            <a:hlinkClick r:id="" action="ppaction://hlinkshowjump?jump=firstslide" highlightClick="1"/>
          </p:cNvPr>
          <p:cNvSpPr/>
          <p:nvPr/>
        </p:nvSpPr>
        <p:spPr>
          <a:xfrm>
            <a:off x="8493160" y="6497960"/>
            <a:ext cx="576064"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Botón de acción: Hacia atrás o Anterior">
            <a:hlinkClick r:id="" action="ppaction://hlinkshowjump?jump=previousslide" highlightClick="1"/>
          </p:cNvPr>
          <p:cNvSpPr/>
          <p:nvPr/>
        </p:nvSpPr>
        <p:spPr>
          <a:xfrm>
            <a:off x="7341032" y="6497960"/>
            <a:ext cx="432048" cy="36004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Rectángulo"/>
          <p:cNvSpPr/>
          <p:nvPr/>
        </p:nvSpPr>
        <p:spPr>
          <a:xfrm>
            <a:off x="467544" y="1462205"/>
            <a:ext cx="8161700" cy="2308324"/>
          </a:xfrm>
          <a:prstGeom prst="rect">
            <a:avLst/>
          </a:prstGeom>
        </p:spPr>
        <p:txBody>
          <a:bodyPr wrap="square">
            <a:spAutoFit/>
          </a:bodyPr>
          <a:lstStyle/>
          <a:p>
            <a:pPr algn="just"/>
            <a:r>
              <a:rPr lang="es-MX" sz="2400" dirty="0"/>
              <a:t>Cabe destacar que para que el algoritmo funcione, sus pesos en las aristas deben ser positivos, ya que en caso de se negativos se caería en un ciclo infinito</a:t>
            </a:r>
            <a:r>
              <a:rPr lang="es-MX" sz="2400" dirty="0" smtClean="0"/>
              <a:t>.</a:t>
            </a:r>
          </a:p>
          <a:p>
            <a:pPr algn="just"/>
            <a:endParaRPr lang="es-MX" sz="2400" dirty="0"/>
          </a:p>
          <a:p>
            <a:pPr algn="just"/>
            <a:endParaRPr lang="es-MX" sz="2400" dirty="0" smtClean="0"/>
          </a:p>
          <a:p>
            <a:pPr algn="just"/>
            <a:endParaRPr lang="es-MX" sz="2400" dirty="0"/>
          </a:p>
        </p:txBody>
      </p:sp>
      <p:pic>
        <p:nvPicPr>
          <p:cNvPr id="2050" name="Picture 2" descr="http://i.imgur.com/KdMH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1871" y="2823184"/>
            <a:ext cx="6372225" cy="3219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4999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0" name="Oval 3"/>
          <p:cNvSpPr/>
          <p:nvPr/>
        </p:nvSpPr>
        <p:spPr>
          <a:xfrm>
            <a:off x="0" y="228600"/>
            <a:ext cx="2057400" cy="2057400"/>
          </a:xfrm>
          <a:prstGeom prst="ellipse">
            <a:avLst/>
          </a:prstGeom>
          <a:gradFill>
            <a:gsLst>
              <a:gs pos="0">
                <a:srgbClr val="00B0F0"/>
              </a:gs>
              <a:gs pos="50000">
                <a:srgbClr val="399ECB"/>
              </a:gs>
              <a:gs pos="100000">
                <a:srgbClr val="0077D0"/>
              </a:gs>
            </a:gsLst>
            <a:path path="circle">
              <a:fillToRect l="50000" t="50000" r="50000" b="50000"/>
            </a:path>
          </a:gradFill>
          <a:ln w="82550">
            <a:noFill/>
          </a:ln>
          <a:effectLst>
            <a:outerShdw blurRad="1270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prstClr val="white"/>
                </a:solidFill>
              </a:rPr>
              <a:t>             </a:t>
            </a:r>
          </a:p>
        </p:txBody>
      </p:sp>
      <p:sp>
        <p:nvSpPr>
          <p:cNvPr id="12" name="Oval 7"/>
          <p:cNvSpPr/>
          <p:nvPr/>
        </p:nvSpPr>
        <p:spPr>
          <a:xfrm>
            <a:off x="228600" y="457200"/>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prstClr val="white"/>
                </a:solidFill>
              </a:rPr>
              <a:t>       </a:t>
            </a:r>
          </a:p>
        </p:txBody>
      </p:sp>
      <p:sp>
        <p:nvSpPr>
          <p:cNvPr id="13" name="TextBox 16"/>
          <p:cNvSpPr txBox="1"/>
          <p:nvPr/>
        </p:nvSpPr>
        <p:spPr>
          <a:xfrm>
            <a:off x="381000" y="0"/>
            <a:ext cx="1219200" cy="2708434"/>
          </a:xfrm>
          <a:prstGeom prst="rect">
            <a:avLst/>
          </a:prstGeom>
          <a:noFill/>
        </p:spPr>
        <p:txBody>
          <a:bodyPr wrap="square" rtlCol="0">
            <a:spAutoFit/>
          </a:bodyPr>
          <a:lstStyle/>
          <a:p>
            <a:r>
              <a:rPr lang="es-ES" sz="17000" b="1" dirty="0">
                <a:solidFill>
                  <a:srgbClr val="2A7A9E">
                    <a:alpha val="40000"/>
                  </a:srgbClr>
                </a:solidFill>
                <a:cs typeface="Arial" pitchFamily="34" charset="0"/>
              </a:rPr>
              <a:t>2</a:t>
            </a:r>
          </a:p>
        </p:txBody>
      </p:sp>
      <p:sp>
        <p:nvSpPr>
          <p:cNvPr id="6" name="5 CuadroTexto"/>
          <p:cNvSpPr txBox="1"/>
          <p:nvPr/>
        </p:nvSpPr>
        <p:spPr>
          <a:xfrm>
            <a:off x="3869855" y="180201"/>
            <a:ext cx="2257405" cy="55399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MX" sz="3000" dirty="0" smtClean="0">
                <a:latin typeface="Arabic Typesetting" pitchFamily="66" charset="-78"/>
                <a:cs typeface="Arabic Typesetting" pitchFamily="66" charset="-78"/>
              </a:rPr>
              <a:t>Ejemplo 1° </a:t>
            </a:r>
            <a:endParaRPr lang="es-MX" sz="3000" dirty="0">
              <a:latin typeface="Arabic Typesetting" pitchFamily="66" charset="-78"/>
              <a:cs typeface="Arabic Typesetting" pitchFamily="66" charset="-78"/>
            </a:endParaRPr>
          </a:p>
        </p:txBody>
      </p:sp>
      <p:sp>
        <p:nvSpPr>
          <p:cNvPr id="9" name="8 Botón de acción: Hacia delante o Siguiente">
            <a:hlinkClick r:id="" action="ppaction://hlinkshowjump?jump=nextslide" highlightClick="1"/>
          </p:cNvPr>
          <p:cNvSpPr/>
          <p:nvPr/>
        </p:nvSpPr>
        <p:spPr>
          <a:xfrm>
            <a:off x="7884368" y="6430458"/>
            <a:ext cx="432048" cy="360040"/>
          </a:xfrm>
          <a:prstGeom prst="actionButtonForwardNex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11" name="10 Botón de acción: Inicio">
            <a:hlinkClick r:id="" action="ppaction://hlinkshowjump?jump=firstslide" highlightClick="1"/>
          </p:cNvPr>
          <p:cNvSpPr/>
          <p:nvPr/>
        </p:nvSpPr>
        <p:spPr>
          <a:xfrm>
            <a:off x="8460432" y="6430458"/>
            <a:ext cx="576064" cy="36004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14" name="13 Botón de acción: Hacia atrás o Anterior">
            <a:hlinkClick r:id="" action="ppaction://hlinkshowjump?jump=previousslide" highlightClick="1"/>
          </p:cNvPr>
          <p:cNvSpPr/>
          <p:nvPr/>
        </p:nvSpPr>
        <p:spPr>
          <a:xfrm>
            <a:off x="7308304" y="6430458"/>
            <a:ext cx="432048" cy="360040"/>
          </a:xfrm>
          <a:prstGeom prst="actionButtonBackPrevio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pic>
        <p:nvPicPr>
          <p:cNvPr id="4098" name="Picture 2" descr="http://4.bp.blogspot.com/_Yr9ozXlqA6Y/S-7JbXN2lvI/AAAAAAAAABg/1R1xxtYOtHg/s1600/400px-Dijkstrapaso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621" y="2482261"/>
            <a:ext cx="5184576" cy="3071863"/>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2286000" y="980728"/>
            <a:ext cx="6174432" cy="1477328"/>
          </a:xfrm>
          <a:prstGeom prst="rect">
            <a:avLst/>
          </a:prstGeom>
        </p:spPr>
        <p:txBody>
          <a:bodyPr wrap="square">
            <a:spAutoFit/>
          </a:bodyPr>
          <a:lstStyle/>
          <a:p>
            <a:pPr algn="just"/>
            <a:r>
              <a:rPr lang="es-MX" dirty="0"/>
              <a:t>Se buscara el camino mas corto desde "a" hasta "z</a:t>
            </a:r>
            <a:r>
              <a:rPr lang="es-MX" dirty="0" smtClean="0"/>
              <a:t>". Aunque </a:t>
            </a:r>
            <a:r>
              <a:rPr lang="es-MX" dirty="0"/>
              <a:t>el algoritmo busca el camino mas corto a todos los </a:t>
            </a:r>
            <a:r>
              <a:rPr lang="es-MX" dirty="0" smtClean="0"/>
              <a:t>vértices, también </a:t>
            </a:r>
            <a:r>
              <a:rPr lang="es-MX" dirty="0"/>
              <a:t>se puede utilizar el mismo algoritmo para encontrar el mas corto a cualquier otro punto, lo haremos solo hasta z para entender como funciona.</a:t>
            </a: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1.bp.blogspot.com/_Yr9ozXlqA6Y/S-7KDXJHoKI/AAAAAAAAABo/CtS9Mhg_UOs/s1600/400px-Dijkstrapaso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375901"/>
            <a:ext cx="4464496" cy="2265733"/>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323528" y="729570"/>
            <a:ext cx="8460432" cy="646331"/>
          </a:xfrm>
          <a:prstGeom prst="rect">
            <a:avLst/>
          </a:prstGeom>
        </p:spPr>
        <p:txBody>
          <a:bodyPr wrap="square">
            <a:spAutoFit/>
          </a:bodyPr>
          <a:lstStyle/>
          <a:p>
            <a:pPr marL="285750" indent="-285750">
              <a:buFont typeface="Arial" pitchFamily="34" charset="0"/>
              <a:buChar char="•"/>
            </a:pPr>
            <a:r>
              <a:rPr lang="es-MX" dirty="0">
                <a:solidFill>
                  <a:srgbClr val="C00000"/>
                </a:solidFill>
              </a:rPr>
              <a:t>Se pintaran con rojo las aristas y </a:t>
            </a:r>
            <a:r>
              <a:rPr lang="es-MX" dirty="0" smtClean="0">
                <a:solidFill>
                  <a:srgbClr val="C00000"/>
                </a:solidFill>
              </a:rPr>
              <a:t>vértices </a:t>
            </a:r>
            <a:r>
              <a:rPr lang="es-MX" dirty="0">
                <a:solidFill>
                  <a:srgbClr val="C00000"/>
                </a:solidFill>
              </a:rPr>
              <a:t>pertenecientes a la </a:t>
            </a:r>
            <a:r>
              <a:rPr lang="es-MX" dirty="0" smtClean="0">
                <a:solidFill>
                  <a:srgbClr val="C00000"/>
                </a:solidFill>
              </a:rPr>
              <a:t>solución momentánea.</a:t>
            </a:r>
            <a:endParaRPr lang="es-MX" dirty="0">
              <a:solidFill>
                <a:srgbClr val="C00000"/>
              </a:solidFill>
            </a:endParaRPr>
          </a:p>
          <a:p>
            <a:pPr marL="285750" indent="-285750">
              <a:buFont typeface="Arial" pitchFamily="34" charset="0"/>
              <a:buChar char="•"/>
            </a:pPr>
            <a:r>
              <a:rPr lang="es-MX" dirty="0" smtClean="0">
                <a:solidFill>
                  <a:srgbClr val="002060"/>
                </a:solidFill>
              </a:rPr>
              <a:t>Y </a:t>
            </a:r>
            <a:r>
              <a:rPr lang="es-MX" dirty="0">
                <a:solidFill>
                  <a:srgbClr val="002060"/>
                </a:solidFill>
              </a:rPr>
              <a:t>con azul las aristas y </a:t>
            </a:r>
            <a:r>
              <a:rPr lang="es-MX" dirty="0" smtClean="0">
                <a:solidFill>
                  <a:srgbClr val="002060"/>
                </a:solidFill>
              </a:rPr>
              <a:t>vértices </a:t>
            </a:r>
            <a:r>
              <a:rPr lang="es-MX" dirty="0">
                <a:solidFill>
                  <a:srgbClr val="002060"/>
                </a:solidFill>
              </a:rPr>
              <a:t>candidatos (a los que se puede hacer un movimiento).</a:t>
            </a:r>
          </a:p>
        </p:txBody>
      </p:sp>
      <p:sp>
        <p:nvSpPr>
          <p:cNvPr id="4" name="3 Rectángulo"/>
          <p:cNvSpPr/>
          <p:nvPr/>
        </p:nvSpPr>
        <p:spPr>
          <a:xfrm>
            <a:off x="467544" y="4005064"/>
            <a:ext cx="7632848" cy="1200329"/>
          </a:xfrm>
          <a:prstGeom prst="rect">
            <a:avLst/>
          </a:prstGeom>
        </p:spPr>
        <p:txBody>
          <a:bodyPr wrap="square">
            <a:spAutoFit/>
          </a:bodyPr>
          <a:lstStyle/>
          <a:p>
            <a:r>
              <a:rPr lang="es-MX" dirty="0">
                <a:solidFill>
                  <a:srgbClr val="002060"/>
                </a:solidFill>
              </a:rPr>
              <a:t>1- En el primer paso hay 3 </a:t>
            </a:r>
            <a:r>
              <a:rPr lang="es-MX" dirty="0" smtClean="0">
                <a:solidFill>
                  <a:srgbClr val="002060"/>
                </a:solidFill>
              </a:rPr>
              <a:t>vértices </a:t>
            </a:r>
            <a:r>
              <a:rPr lang="es-MX" dirty="0">
                <a:solidFill>
                  <a:srgbClr val="002060"/>
                </a:solidFill>
              </a:rPr>
              <a:t>candidatos desde a</a:t>
            </a:r>
            <a:r>
              <a:rPr lang="es-MX" dirty="0" smtClean="0">
                <a:solidFill>
                  <a:srgbClr val="002060"/>
                </a:solidFill>
              </a:rPr>
              <a:t>, estos </a:t>
            </a:r>
            <a:r>
              <a:rPr lang="es-MX" dirty="0">
                <a:solidFill>
                  <a:srgbClr val="002060"/>
                </a:solidFill>
              </a:rPr>
              <a:t>son: b, c, d. Y se realiza el camino hacia d ya que es el caminos mas corto  de los 3. Entonces:</a:t>
            </a:r>
          </a:p>
          <a:p>
            <a:r>
              <a:rPr lang="es-MX" dirty="0" smtClean="0">
                <a:solidFill>
                  <a:srgbClr val="C00000"/>
                </a:solidFill>
              </a:rPr>
              <a:t>Solución momentánea:</a:t>
            </a:r>
            <a:endParaRPr lang="es-MX" dirty="0">
              <a:solidFill>
                <a:srgbClr val="C00000"/>
              </a:solidFill>
            </a:endParaRPr>
          </a:p>
          <a:p>
            <a:r>
              <a:rPr lang="es-MX" dirty="0">
                <a:solidFill>
                  <a:srgbClr val="C00000"/>
                </a:solidFill>
              </a:rPr>
              <a:t>Camino </a:t>
            </a:r>
            <a:r>
              <a:rPr lang="es-MX" dirty="0" smtClean="0">
                <a:solidFill>
                  <a:srgbClr val="C00000"/>
                </a:solidFill>
              </a:rPr>
              <a:t>a-&gt;d </a:t>
            </a:r>
            <a:r>
              <a:rPr lang="es-MX" dirty="0">
                <a:solidFill>
                  <a:srgbClr val="C00000"/>
                </a:solidFill>
              </a:rPr>
              <a:t>  Distancia: 5</a:t>
            </a:r>
          </a:p>
        </p:txBody>
      </p:sp>
      <p:sp>
        <p:nvSpPr>
          <p:cNvPr id="6" name="5 Botón de acción: Hacia delante o Siguiente">
            <a:hlinkClick r:id="" action="ppaction://hlinkshowjump?jump=nextslide" highlightClick="1"/>
          </p:cNvPr>
          <p:cNvSpPr/>
          <p:nvPr/>
        </p:nvSpPr>
        <p:spPr>
          <a:xfrm>
            <a:off x="7884368" y="6430458"/>
            <a:ext cx="432048" cy="360040"/>
          </a:xfrm>
          <a:prstGeom prst="actionButtonForwardNex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7" name="6 Botón de acción: Inicio">
            <a:hlinkClick r:id="" action="ppaction://hlinkshowjump?jump=firstslide" highlightClick="1"/>
          </p:cNvPr>
          <p:cNvSpPr/>
          <p:nvPr/>
        </p:nvSpPr>
        <p:spPr>
          <a:xfrm>
            <a:off x="8460432" y="6430458"/>
            <a:ext cx="576064" cy="36004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8" name="7 Botón de acción: Hacia atrás o Anterior">
            <a:hlinkClick r:id="" action="ppaction://hlinkshowjump?jump=previousslide" highlightClick="1"/>
          </p:cNvPr>
          <p:cNvSpPr/>
          <p:nvPr/>
        </p:nvSpPr>
        <p:spPr>
          <a:xfrm>
            <a:off x="7308304" y="6430458"/>
            <a:ext cx="432048" cy="360040"/>
          </a:xfrm>
          <a:prstGeom prst="actionButtonBackPrevio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Tree>
    <p:extLst>
      <p:ext uri="{BB962C8B-B14F-4D97-AF65-F5344CB8AC3E}">
        <p14:creationId xmlns:p14="http://schemas.microsoft.com/office/powerpoint/2010/main" val="3938124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729570"/>
            <a:ext cx="8460432" cy="646331"/>
          </a:xfrm>
          <a:prstGeom prst="rect">
            <a:avLst/>
          </a:prstGeom>
        </p:spPr>
        <p:txBody>
          <a:bodyPr wrap="square">
            <a:spAutoFit/>
          </a:bodyPr>
          <a:lstStyle/>
          <a:p>
            <a:pPr marL="285750" indent="-285750">
              <a:buFont typeface="Arial" pitchFamily="34" charset="0"/>
              <a:buChar char="•"/>
            </a:pPr>
            <a:r>
              <a:rPr lang="es-MX" dirty="0">
                <a:solidFill>
                  <a:srgbClr val="C00000"/>
                </a:solidFill>
              </a:rPr>
              <a:t>Se pintaran con rojo las aristas y </a:t>
            </a:r>
            <a:r>
              <a:rPr lang="es-MX" dirty="0" smtClean="0">
                <a:solidFill>
                  <a:srgbClr val="C00000"/>
                </a:solidFill>
              </a:rPr>
              <a:t>vértices </a:t>
            </a:r>
            <a:r>
              <a:rPr lang="es-MX" dirty="0">
                <a:solidFill>
                  <a:srgbClr val="C00000"/>
                </a:solidFill>
              </a:rPr>
              <a:t>pertenecientes a la </a:t>
            </a:r>
            <a:r>
              <a:rPr lang="es-MX" dirty="0" smtClean="0">
                <a:solidFill>
                  <a:srgbClr val="C00000"/>
                </a:solidFill>
              </a:rPr>
              <a:t>solución momentánea.</a:t>
            </a:r>
            <a:endParaRPr lang="es-MX" dirty="0">
              <a:solidFill>
                <a:srgbClr val="C00000"/>
              </a:solidFill>
            </a:endParaRPr>
          </a:p>
          <a:p>
            <a:pPr marL="285750" indent="-285750">
              <a:buFont typeface="Arial" pitchFamily="34" charset="0"/>
              <a:buChar char="•"/>
            </a:pPr>
            <a:r>
              <a:rPr lang="es-MX" dirty="0" smtClean="0">
                <a:solidFill>
                  <a:srgbClr val="002060"/>
                </a:solidFill>
              </a:rPr>
              <a:t>Y </a:t>
            </a:r>
            <a:r>
              <a:rPr lang="es-MX" dirty="0">
                <a:solidFill>
                  <a:srgbClr val="002060"/>
                </a:solidFill>
              </a:rPr>
              <a:t>con azul las aristas y </a:t>
            </a:r>
            <a:r>
              <a:rPr lang="es-MX" dirty="0" smtClean="0">
                <a:solidFill>
                  <a:srgbClr val="002060"/>
                </a:solidFill>
              </a:rPr>
              <a:t>vértices </a:t>
            </a:r>
            <a:r>
              <a:rPr lang="es-MX" dirty="0">
                <a:solidFill>
                  <a:srgbClr val="002060"/>
                </a:solidFill>
              </a:rPr>
              <a:t>candidatos (a los que se puede hacer un movimiento).</a:t>
            </a:r>
          </a:p>
        </p:txBody>
      </p:sp>
      <p:sp>
        <p:nvSpPr>
          <p:cNvPr id="4" name="3 Rectángulo"/>
          <p:cNvSpPr/>
          <p:nvPr/>
        </p:nvSpPr>
        <p:spPr>
          <a:xfrm>
            <a:off x="467544" y="4005064"/>
            <a:ext cx="7632848" cy="1200329"/>
          </a:xfrm>
          <a:prstGeom prst="rect">
            <a:avLst/>
          </a:prstGeom>
        </p:spPr>
        <p:txBody>
          <a:bodyPr wrap="square">
            <a:spAutoFit/>
          </a:bodyPr>
          <a:lstStyle/>
          <a:p>
            <a:r>
              <a:rPr lang="es-MX" dirty="0">
                <a:solidFill>
                  <a:srgbClr val="002060"/>
                </a:solidFill>
              </a:rPr>
              <a:t>2- En el segundo paso, los candidatos son c y e (sin tomar en cuenta a por </a:t>
            </a:r>
            <a:r>
              <a:rPr lang="es-MX" dirty="0" smtClean="0">
                <a:solidFill>
                  <a:srgbClr val="002060"/>
                </a:solidFill>
              </a:rPr>
              <a:t>lógica), </a:t>
            </a:r>
            <a:r>
              <a:rPr lang="es-MX" dirty="0">
                <a:solidFill>
                  <a:srgbClr val="002060"/>
                </a:solidFill>
              </a:rPr>
              <a:t>entonces </a:t>
            </a:r>
            <a:r>
              <a:rPr lang="es-MX" dirty="0" smtClean="0">
                <a:solidFill>
                  <a:srgbClr val="002060"/>
                </a:solidFill>
              </a:rPr>
              <a:t>escoge </a:t>
            </a:r>
            <a:r>
              <a:rPr lang="es-MX" dirty="0">
                <a:solidFill>
                  <a:srgbClr val="002060"/>
                </a:solidFill>
              </a:rPr>
              <a:t>el mas corto de esos 2, que viene siendo el c.</a:t>
            </a:r>
          </a:p>
          <a:p>
            <a:r>
              <a:rPr lang="es-MX" dirty="0" smtClean="0">
                <a:solidFill>
                  <a:srgbClr val="C00000"/>
                </a:solidFill>
              </a:rPr>
              <a:t>Solución momentánea:</a:t>
            </a:r>
            <a:endParaRPr lang="es-MX" dirty="0">
              <a:solidFill>
                <a:srgbClr val="C00000"/>
              </a:solidFill>
            </a:endParaRPr>
          </a:p>
          <a:p>
            <a:r>
              <a:rPr lang="es-MX" dirty="0">
                <a:solidFill>
                  <a:srgbClr val="C00000"/>
                </a:solidFill>
              </a:rPr>
              <a:t>Camino </a:t>
            </a:r>
            <a:r>
              <a:rPr lang="es-MX" dirty="0" smtClean="0">
                <a:solidFill>
                  <a:srgbClr val="C00000"/>
                </a:solidFill>
              </a:rPr>
              <a:t>a-&gt;d-&gt;c</a:t>
            </a:r>
            <a:r>
              <a:rPr lang="es-MX" dirty="0">
                <a:solidFill>
                  <a:srgbClr val="C00000"/>
                </a:solidFill>
              </a:rPr>
              <a:t>.   Distancia: 9</a:t>
            </a:r>
          </a:p>
        </p:txBody>
      </p:sp>
      <p:pic>
        <p:nvPicPr>
          <p:cNvPr id="6146" name="Picture 2" descr="http://1.bp.blogspot.com/_Yr9ozXlqA6Y/S-7KkeyrwXI/AAAAAAAAABw/I4lK2mCtOsk/s320/400px-Dijkstrapaso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5667" y="1453544"/>
            <a:ext cx="4476601" cy="2252291"/>
          </a:xfrm>
          <a:prstGeom prst="rect">
            <a:avLst/>
          </a:prstGeom>
          <a:noFill/>
          <a:extLst>
            <a:ext uri="{909E8E84-426E-40DD-AFC4-6F175D3DCCD1}">
              <a14:hiddenFill xmlns:a14="http://schemas.microsoft.com/office/drawing/2010/main">
                <a:solidFill>
                  <a:srgbClr val="FFFFFF"/>
                </a:solidFill>
              </a14:hiddenFill>
            </a:ext>
          </a:extLst>
        </p:spPr>
      </p:pic>
      <p:sp>
        <p:nvSpPr>
          <p:cNvPr id="6" name="5 Botón de acción: Hacia delante o Siguiente">
            <a:hlinkClick r:id="" action="ppaction://hlinkshowjump?jump=nextslide" highlightClick="1"/>
          </p:cNvPr>
          <p:cNvSpPr/>
          <p:nvPr/>
        </p:nvSpPr>
        <p:spPr>
          <a:xfrm>
            <a:off x="7884368" y="6430458"/>
            <a:ext cx="432048" cy="360040"/>
          </a:xfrm>
          <a:prstGeom prst="actionButtonForwardNex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7" name="6 Botón de acción: Inicio">
            <a:hlinkClick r:id="" action="ppaction://hlinkshowjump?jump=firstslide" highlightClick="1"/>
          </p:cNvPr>
          <p:cNvSpPr/>
          <p:nvPr/>
        </p:nvSpPr>
        <p:spPr>
          <a:xfrm>
            <a:off x="8460432" y="6430458"/>
            <a:ext cx="576064" cy="36004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8" name="7 Botón de acción: Hacia atrás o Anterior">
            <a:hlinkClick r:id="" action="ppaction://hlinkshowjump?jump=previousslide" highlightClick="1"/>
          </p:cNvPr>
          <p:cNvSpPr/>
          <p:nvPr/>
        </p:nvSpPr>
        <p:spPr>
          <a:xfrm>
            <a:off x="7308304" y="6430458"/>
            <a:ext cx="432048" cy="360040"/>
          </a:xfrm>
          <a:prstGeom prst="actionButtonBackPrevio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Tree>
    <p:extLst>
      <p:ext uri="{BB962C8B-B14F-4D97-AF65-F5344CB8AC3E}">
        <p14:creationId xmlns:p14="http://schemas.microsoft.com/office/powerpoint/2010/main" val="3826697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729570"/>
            <a:ext cx="8460432" cy="646331"/>
          </a:xfrm>
          <a:prstGeom prst="rect">
            <a:avLst/>
          </a:prstGeom>
        </p:spPr>
        <p:txBody>
          <a:bodyPr wrap="square">
            <a:spAutoFit/>
          </a:bodyPr>
          <a:lstStyle/>
          <a:p>
            <a:pPr marL="285750" indent="-285750">
              <a:buFont typeface="Arial" pitchFamily="34" charset="0"/>
              <a:buChar char="•"/>
            </a:pPr>
            <a:r>
              <a:rPr lang="es-MX" dirty="0">
                <a:solidFill>
                  <a:srgbClr val="C00000"/>
                </a:solidFill>
              </a:rPr>
              <a:t>Se pintaran con rojo las aristas y </a:t>
            </a:r>
            <a:r>
              <a:rPr lang="es-MX" dirty="0" smtClean="0">
                <a:solidFill>
                  <a:srgbClr val="C00000"/>
                </a:solidFill>
              </a:rPr>
              <a:t>vértices </a:t>
            </a:r>
            <a:r>
              <a:rPr lang="es-MX" dirty="0">
                <a:solidFill>
                  <a:srgbClr val="C00000"/>
                </a:solidFill>
              </a:rPr>
              <a:t>pertenecientes a la </a:t>
            </a:r>
            <a:r>
              <a:rPr lang="es-MX" dirty="0" smtClean="0">
                <a:solidFill>
                  <a:srgbClr val="C00000"/>
                </a:solidFill>
              </a:rPr>
              <a:t>solución momentánea.</a:t>
            </a:r>
            <a:endParaRPr lang="es-MX" dirty="0">
              <a:solidFill>
                <a:srgbClr val="C00000"/>
              </a:solidFill>
            </a:endParaRPr>
          </a:p>
          <a:p>
            <a:pPr marL="285750" indent="-285750">
              <a:buFont typeface="Arial" pitchFamily="34" charset="0"/>
              <a:buChar char="•"/>
            </a:pPr>
            <a:r>
              <a:rPr lang="es-MX" dirty="0" smtClean="0">
                <a:solidFill>
                  <a:srgbClr val="002060"/>
                </a:solidFill>
              </a:rPr>
              <a:t>Y </a:t>
            </a:r>
            <a:r>
              <a:rPr lang="es-MX" dirty="0">
                <a:solidFill>
                  <a:srgbClr val="002060"/>
                </a:solidFill>
              </a:rPr>
              <a:t>con azul las aristas y </a:t>
            </a:r>
            <a:r>
              <a:rPr lang="es-MX" dirty="0" smtClean="0">
                <a:solidFill>
                  <a:srgbClr val="002060"/>
                </a:solidFill>
              </a:rPr>
              <a:t>vértices </a:t>
            </a:r>
            <a:r>
              <a:rPr lang="es-MX" dirty="0">
                <a:solidFill>
                  <a:srgbClr val="002060"/>
                </a:solidFill>
              </a:rPr>
              <a:t>candidatos (a los que se puede hacer un movimiento).</a:t>
            </a:r>
          </a:p>
        </p:txBody>
      </p:sp>
      <p:sp>
        <p:nvSpPr>
          <p:cNvPr id="4" name="3 Rectángulo"/>
          <p:cNvSpPr/>
          <p:nvPr/>
        </p:nvSpPr>
        <p:spPr>
          <a:xfrm>
            <a:off x="467544" y="4005064"/>
            <a:ext cx="7632848" cy="1200329"/>
          </a:xfrm>
          <a:prstGeom prst="rect">
            <a:avLst/>
          </a:prstGeom>
        </p:spPr>
        <p:txBody>
          <a:bodyPr wrap="square">
            <a:spAutoFit/>
          </a:bodyPr>
          <a:lstStyle/>
          <a:p>
            <a:r>
              <a:rPr lang="es-MX" dirty="0">
                <a:solidFill>
                  <a:srgbClr val="002060"/>
                </a:solidFill>
              </a:rPr>
              <a:t>3- En el tercer paso, los candidatos son b y </a:t>
            </a:r>
            <a:r>
              <a:rPr lang="es-MX" dirty="0" smtClean="0">
                <a:solidFill>
                  <a:srgbClr val="002060"/>
                </a:solidFill>
              </a:rPr>
              <a:t>f, entonces </a:t>
            </a:r>
            <a:r>
              <a:rPr lang="es-MX" dirty="0">
                <a:solidFill>
                  <a:srgbClr val="002060"/>
                </a:solidFill>
              </a:rPr>
              <a:t>se </a:t>
            </a:r>
            <a:r>
              <a:rPr lang="es-MX" dirty="0" smtClean="0">
                <a:solidFill>
                  <a:srgbClr val="002060"/>
                </a:solidFill>
              </a:rPr>
              <a:t>escoge </a:t>
            </a:r>
            <a:r>
              <a:rPr lang="es-MX" dirty="0">
                <a:solidFill>
                  <a:srgbClr val="002060"/>
                </a:solidFill>
              </a:rPr>
              <a:t>de nuevo el de menor distancia, b.</a:t>
            </a:r>
          </a:p>
          <a:p>
            <a:r>
              <a:rPr lang="es-MX" dirty="0" smtClean="0">
                <a:solidFill>
                  <a:srgbClr val="C00000"/>
                </a:solidFill>
              </a:rPr>
              <a:t>Solución momentánea:</a:t>
            </a:r>
            <a:endParaRPr lang="es-MX" dirty="0">
              <a:solidFill>
                <a:srgbClr val="C00000"/>
              </a:solidFill>
            </a:endParaRPr>
          </a:p>
          <a:p>
            <a:r>
              <a:rPr lang="es-MX" dirty="0">
                <a:solidFill>
                  <a:srgbClr val="C00000"/>
                </a:solidFill>
              </a:rPr>
              <a:t>Camino: </a:t>
            </a:r>
            <a:r>
              <a:rPr lang="es-MX" dirty="0" smtClean="0">
                <a:solidFill>
                  <a:srgbClr val="C00000"/>
                </a:solidFill>
              </a:rPr>
              <a:t>a-&gt;d-&gt;c-&gt;b</a:t>
            </a:r>
            <a:r>
              <a:rPr lang="es-MX" dirty="0">
                <a:solidFill>
                  <a:srgbClr val="C00000"/>
                </a:solidFill>
              </a:rPr>
              <a:t>  Distancia: 11</a:t>
            </a:r>
          </a:p>
        </p:txBody>
      </p:sp>
      <p:pic>
        <p:nvPicPr>
          <p:cNvPr id="7170" name="Picture 2" descr="http://3.bp.blogspot.com/_Yr9ozXlqA6Y/S-7LwlQwDUI/AAAAAAAAAB4/JC-vi8q03Qw/s320/400px-Dijkstrapaso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484784"/>
            <a:ext cx="4607273" cy="2404421"/>
          </a:xfrm>
          <a:prstGeom prst="rect">
            <a:avLst/>
          </a:prstGeom>
          <a:noFill/>
          <a:extLst>
            <a:ext uri="{909E8E84-426E-40DD-AFC4-6F175D3DCCD1}">
              <a14:hiddenFill xmlns:a14="http://schemas.microsoft.com/office/drawing/2010/main">
                <a:solidFill>
                  <a:srgbClr val="FFFFFF"/>
                </a:solidFill>
              </a14:hiddenFill>
            </a:ext>
          </a:extLst>
        </p:spPr>
      </p:pic>
      <p:sp>
        <p:nvSpPr>
          <p:cNvPr id="6" name="5 Botón de acción: Hacia delante o Siguiente">
            <a:hlinkClick r:id="" action="ppaction://hlinkshowjump?jump=nextslide" highlightClick="1"/>
          </p:cNvPr>
          <p:cNvSpPr/>
          <p:nvPr/>
        </p:nvSpPr>
        <p:spPr>
          <a:xfrm>
            <a:off x="7884368" y="6430458"/>
            <a:ext cx="432048" cy="360040"/>
          </a:xfrm>
          <a:prstGeom prst="actionButtonForwardNex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7" name="6 Botón de acción: Inicio">
            <a:hlinkClick r:id="" action="ppaction://hlinkshowjump?jump=firstslide" highlightClick="1"/>
          </p:cNvPr>
          <p:cNvSpPr/>
          <p:nvPr/>
        </p:nvSpPr>
        <p:spPr>
          <a:xfrm>
            <a:off x="8460432" y="6430458"/>
            <a:ext cx="576064" cy="36004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8" name="7 Botón de acción: Hacia atrás o Anterior">
            <a:hlinkClick r:id="" action="ppaction://hlinkshowjump?jump=previousslide" highlightClick="1"/>
          </p:cNvPr>
          <p:cNvSpPr/>
          <p:nvPr/>
        </p:nvSpPr>
        <p:spPr>
          <a:xfrm>
            <a:off x="7308304" y="6430458"/>
            <a:ext cx="432048" cy="360040"/>
          </a:xfrm>
          <a:prstGeom prst="actionButtonBackPrevio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Tree>
    <p:extLst>
      <p:ext uri="{BB962C8B-B14F-4D97-AF65-F5344CB8AC3E}">
        <p14:creationId xmlns:p14="http://schemas.microsoft.com/office/powerpoint/2010/main" val="4222191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729570"/>
            <a:ext cx="8460432" cy="646331"/>
          </a:xfrm>
          <a:prstGeom prst="rect">
            <a:avLst/>
          </a:prstGeom>
        </p:spPr>
        <p:txBody>
          <a:bodyPr wrap="square">
            <a:spAutoFit/>
          </a:bodyPr>
          <a:lstStyle/>
          <a:p>
            <a:pPr marL="285750" indent="-285750">
              <a:buFont typeface="Arial" pitchFamily="34" charset="0"/>
              <a:buChar char="•"/>
            </a:pPr>
            <a:r>
              <a:rPr lang="es-MX" dirty="0">
                <a:solidFill>
                  <a:srgbClr val="C00000"/>
                </a:solidFill>
              </a:rPr>
              <a:t>Se pintaran con rojo las aristas y </a:t>
            </a:r>
            <a:r>
              <a:rPr lang="es-MX" dirty="0" smtClean="0">
                <a:solidFill>
                  <a:srgbClr val="C00000"/>
                </a:solidFill>
              </a:rPr>
              <a:t>vértices </a:t>
            </a:r>
            <a:r>
              <a:rPr lang="es-MX" dirty="0">
                <a:solidFill>
                  <a:srgbClr val="C00000"/>
                </a:solidFill>
              </a:rPr>
              <a:t>pertenecientes a la </a:t>
            </a:r>
            <a:r>
              <a:rPr lang="es-MX" dirty="0" smtClean="0">
                <a:solidFill>
                  <a:srgbClr val="C00000"/>
                </a:solidFill>
              </a:rPr>
              <a:t>solución momentánea.</a:t>
            </a:r>
            <a:endParaRPr lang="es-MX" dirty="0">
              <a:solidFill>
                <a:srgbClr val="C00000"/>
              </a:solidFill>
            </a:endParaRPr>
          </a:p>
          <a:p>
            <a:pPr marL="285750" indent="-285750">
              <a:buFont typeface="Arial" pitchFamily="34" charset="0"/>
              <a:buChar char="•"/>
            </a:pPr>
            <a:r>
              <a:rPr lang="es-MX" dirty="0" smtClean="0">
                <a:solidFill>
                  <a:srgbClr val="002060"/>
                </a:solidFill>
              </a:rPr>
              <a:t>Y </a:t>
            </a:r>
            <a:r>
              <a:rPr lang="es-MX" dirty="0">
                <a:solidFill>
                  <a:srgbClr val="002060"/>
                </a:solidFill>
              </a:rPr>
              <a:t>con azul las aristas y </a:t>
            </a:r>
            <a:r>
              <a:rPr lang="es-MX" dirty="0" smtClean="0">
                <a:solidFill>
                  <a:srgbClr val="002060"/>
                </a:solidFill>
              </a:rPr>
              <a:t>vértices </a:t>
            </a:r>
            <a:r>
              <a:rPr lang="es-MX" dirty="0">
                <a:solidFill>
                  <a:srgbClr val="002060"/>
                </a:solidFill>
              </a:rPr>
              <a:t>candidatos (a los que se puede hacer un movimiento).</a:t>
            </a:r>
          </a:p>
        </p:txBody>
      </p:sp>
      <p:sp>
        <p:nvSpPr>
          <p:cNvPr id="4" name="3 Rectángulo"/>
          <p:cNvSpPr/>
          <p:nvPr/>
        </p:nvSpPr>
        <p:spPr>
          <a:xfrm>
            <a:off x="467544" y="4005064"/>
            <a:ext cx="7632848" cy="923330"/>
          </a:xfrm>
          <a:prstGeom prst="rect">
            <a:avLst/>
          </a:prstGeom>
        </p:spPr>
        <p:txBody>
          <a:bodyPr wrap="square">
            <a:spAutoFit/>
          </a:bodyPr>
          <a:lstStyle/>
          <a:p>
            <a:r>
              <a:rPr lang="es-MX" dirty="0" smtClean="0">
                <a:solidFill>
                  <a:srgbClr val="002060"/>
                </a:solidFill>
              </a:rPr>
              <a:t>4-. Los </a:t>
            </a:r>
            <a:r>
              <a:rPr lang="es-MX" dirty="0">
                <a:solidFill>
                  <a:srgbClr val="002060"/>
                </a:solidFill>
              </a:rPr>
              <a:t>candidatos son f y g, se procede a </a:t>
            </a:r>
            <a:r>
              <a:rPr lang="es-MX" dirty="0" smtClean="0">
                <a:solidFill>
                  <a:srgbClr val="002060"/>
                </a:solidFill>
              </a:rPr>
              <a:t>escoger </a:t>
            </a:r>
            <a:r>
              <a:rPr lang="es-MX" dirty="0">
                <a:solidFill>
                  <a:srgbClr val="002060"/>
                </a:solidFill>
              </a:rPr>
              <a:t>el camino mas </a:t>
            </a:r>
            <a:r>
              <a:rPr lang="es-MX" dirty="0" smtClean="0">
                <a:solidFill>
                  <a:srgbClr val="002060"/>
                </a:solidFill>
              </a:rPr>
              <a:t>corto , f</a:t>
            </a:r>
            <a:r>
              <a:rPr lang="es-MX" dirty="0" smtClean="0"/>
              <a:t>.</a:t>
            </a:r>
          </a:p>
          <a:p>
            <a:r>
              <a:rPr lang="es-MX" dirty="0" smtClean="0">
                <a:solidFill>
                  <a:srgbClr val="C00000"/>
                </a:solidFill>
              </a:rPr>
              <a:t>Solución momentánea:</a:t>
            </a:r>
            <a:endParaRPr lang="es-MX" dirty="0">
              <a:solidFill>
                <a:srgbClr val="C00000"/>
              </a:solidFill>
            </a:endParaRPr>
          </a:p>
          <a:p>
            <a:r>
              <a:rPr lang="es-MX" dirty="0">
                <a:solidFill>
                  <a:srgbClr val="C00000"/>
                </a:solidFill>
              </a:rPr>
              <a:t>Camino: </a:t>
            </a:r>
            <a:r>
              <a:rPr lang="es-MX" dirty="0" smtClean="0">
                <a:solidFill>
                  <a:srgbClr val="C00000"/>
                </a:solidFill>
              </a:rPr>
              <a:t>a-&gt;d-&gt;c-&gt;b-&gt;f</a:t>
            </a:r>
            <a:r>
              <a:rPr lang="es-MX" dirty="0">
                <a:solidFill>
                  <a:srgbClr val="C00000"/>
                </a:solidFill>
              </a:rPr>
              <a:t>.   Distancia: 15</a:t>
            </a:r>
          </a:p>
        </p:txBody>
      </p:sp>
      <p:pic>
        <p:nvPicPr>
          <p:cNvPr id="8194" name="Picture 2" descr="http://1.bp.blogspot.com/_Yr9ozXlqA6Y/S-7Npurat3I/AAAAAAAAACA/XDaERFlmOE8/s320/400px-Dijkstrapaso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5806" y="1362807"/>
            <a:ext cx="5328592" cy="2714253"/>
          </a:xfrm>
          <a:prstGeom prst="rect">
            <a:avLst/>
          </a:prstGeom>
          <a:noFill/>
          <a:extLst>
            <a:ext uri="{909E8E84-426E-40DD-AFC4-6F175D3DCCD1}">
              <a14:hiddenFill xmlns:a14="http://schemas.microsoft.com/office/drawing/2010/main">
                <a:solidFill>
                  <a:srgbClr val="FFFFFF"/>
                </a:solidFill>
              </a14:hiddenFill>
            </a:ext>
          </a:extLst>
        </p:spPr>
      </p:pic>
      <p:sp>
        <p:nvSpPr>
          <p:cNvPr id="5" name="4 Botón de acción: Hacia delante o Siguiente">
            <a:hlinkClick r:id="" action="ppaction://hlinkshowjump?jump=nextslide" highlightClick="1"/>
          </p:cNvPr>
          <p:cNvSpPr/>
          <p:nvPr/>
        </p:nvSpPr>
        <p:spPr>
          <a:xfrm>
            <a:off x="7884368" y="6430458"/>
            <a:ext cx="432048" cy="360040"/>
          </a:xfrm>
          <a:prstGeom prst="actionButtonForwardNex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6" name="5 Botón de acción: Inicio">
            <a:hlinkClick r:id="" action="ppaction://hlinkshowjump?jump=firstslide" highlightClick="1"/>
          </p:cNvPr>
          <p:cNvSpPr/>
          <p:nvPr/>
        </p:nvSpPr>
        <p:spPr>
          <a:xfrm>
            <a:off x="8460432" y="6430458"/>
            <a:ext cx="576064" cy="36004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7" name="6 Botón de acción: Hacia atrás o Anterior">
            <a:hlinkClick r:id="" action="ppaction://hlinkshowjump?jump=previousslide" highlightClick="1"/>
          </p:cNvPr>
          <p:cNvSpPr/>
          <p:nvPr/>
        </p:nvSpPr>
        <p:spPr>
          <a:xfrm>
            <a:off x="7308304" y="6430458"/>
            <a:ext cx="432048" cy="360040"/>
          </a:xfrm>
          <a:prstGeom prst="actionButtonBackPrevio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Tree>
    <p:extLst>
      <p:ext uri="{BB962C8B-B14F-4D97-AF65-F5344CB8AC3E}">
        <p14:creationId xmlns:p14="http://schemas.microsoft.com/office/powerpoint/2010/main" val="1746567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729570"/>
            <a:ext cx="8460432" cy="646331"/>
          </a:xfrm>
          <a:prstGeom prst="rect">
            <a:avLst/>
          </a:prstGeom>
        </p:spPr>
        <p:txBody>
          <a:bodyPr wrap="square">
            <a:spAutoFit/>
          </a:bodyPr>
          <a:lstStyle/>
          <a:p>
            <a:pPr marL="285750" indent="-285750">
              <a:buFont typeface="Arial" pitchFamily="34" charset="0"/>
              <a:buChar char="•"/>
            </a:pPr>
            <a:r>
              <a:rPr lang="es-MX" dirty="0">
                <a:solidFill>
                  <a:srgbClr val="C00000"/>
                </a:solidFill>
              </a:rPr>
              <a:t>Se pintaran con rojo las aristas y </a:t>
            </a:r>
            <a:r>
              <a:rPr lang="es-MX" dirty="0" smtClean="0">
                <a:solidFill>
                  <a:srgbClr val="C00000"/>
                </a:solidFill>
              </a:rPr>
              <a:t>vértices </a:t>
            </a:r>
            <a:r>
              <a:rPr lang="es-MX" dirty="0">
                <a:solidFill>
                  <a:srgbClr val="C00000"/>
                </a:solidFill>
              </a:rPr>
              <a:t>pertenecientes a la </a:t>
            </a:r>
            <a:r>
              <a:rPr lang="es-MX" dirty="0" smtClean="0">
                <a:solidFill>
                  <a:srgbClr val="C00000"/>
                </a:solidFill>
              </a:rPr>
              <a:t>solución momentánea.</a:t>
            </a:r>
            <a:endParaRPr lang="es-MX" dirty="0">
              <a:solidFill>
                <a:srgbClr val="C00000"/>
              </a:solidFill>
            </a:endParaRPr>
          </a:p>
          <a:p>
            <a:pPr marL="285750" indent="-285750">
              <a:buFont typeface="Arial" pitchFamily="34" charset="0"/>
              <a:buChar char="•"/>
            </a:pPr>
            <a:r>
              <a:rPr lang="es-MX" dirty="0" smtClean="0">
                <a:solidFill>
                  <a:srgbClr val="002060"/>
                </a:solidFill>
              </a:rPr>
              <a:t>Y </a:t>
            </a:r>
            <a:r>
              <a:rPr lang="es-MX" dirty="0">
                <a:solidFill>
                  <a:srgbClr val="002060"/>
                </a:solidFill>
              </a:rPr>
              <a:t>con azul las aristas y </a:t>
            </a:r>
            <a:r>
              <a:rPr lang="es-MX" dirty="0" smtClean="0">
                <a:solidFill>
                  <a:srgbClr val="002060"/>
                </a:solidFill>
              </a:rPr>
              <a:t>vértices </a:t>
            </a:r>
            <a:r>
              <a:rPr lang="es-MX" dirty="0">
                <a:solidFill>
                  <a:srgbClr val="002060"/>
                </a:solidFill>
              </a:rPr>
              <a:t>candidatos (a los que se puede hacer un movimiento).</a:t>
            </a:r>
          </a:p>
        </p:txBody>
      </p:sp>
      <p:sp>
        <p:nvSpPr>
          <p:cNvPr id="4" name="3 Rectángulo"/>
          <p:cNvSpPr/>
          <p:nvPr/>
        </p:nvSpPr>
        <p:spPr>
          <a:xfrm>
            <a:off x="467544" y="4005064"/>
            <a:ext cx="7992888" cy="923330"/>
          </a:xfrm>
          <a:prstGeom prst="rect">
            <a:avLst/>
          </a:prstGeom>
        </p:spPr>
        <p:txBody>
          <a:bodyPr wrap="square">
            <a:spAutoFit/>
          </a:bodyPr>
          <a:lstStyle/>
          <a:p>
            <a:r>
              <a:rPr lang="es-MX" dirty="0">
                <a:solidFill>
                  <a:srgbClr val="002060"/>
                </a:solidFill>
              </a:rPr>
              <a:t>5</a:t>
            </a:r>
            <a:r>
              <a:rPr lang="es-MX" dirty="0" smtClean="0">
                <a:solidFill>
                  <a:srgbClr val="002060"/>
                </a:solidFill>
              </a:rPr>
              <a:t>-. Los </a:t>
            </a:r>
            <a:r>
              <a:rPr lang="es-MX" dirty="0">
                <a:solidFill>
                  <a:srgbClr val="002060"/>
                </a:solidFill>
              </a:rPr>
              <a:t>candidatos son z y e, con respecto a f. Se </a:t>
            </a:r>
            <a:r>
              <a:rPr lang="es-MX" dirty="0" smtClean="0">
                <a:solidFill>
                  <a:srgbClr val="002060"/>
                </a:solidFill>
              </a:rPr>
              <a:t>escoge </a:t>
            </a:r>
            <a:r>
              <a:rPr lang="es-MX" dirty="0">
                <a:solidFill>
                  <a:srgbClr val="002060"/>
                </a:solidFill>
              </a:rPr>
              <a:t>el mas corto que </a:t>
            </a:r>
            <a:r>
              <a:rPr lang="es-MX" dirty="0" smtClean="0">
                <a:solidFill>
                  <a:srgbClr val="002060"/>
                </a:solidFill>
              </a:rPr>
              <a:t>es e</a:t>
            </a:r>
          </a:p>
          <a:p>
            <a:r>
              <a:rPr lang="es-MX" dirty="0" smtClean="0">
                <a:solidFill>
                  <a:srgbClr val="C00000"/>
                </a:solidFill>
              </a:rPr>
              <a:t>Solución momentánea:</a:t>
            </a:r>
            <a:endParaRPr lang="es-MX" dirty="0">
              <a:solidFill>
                <a:srgbClr val="C00000"/>
              </a:solidFill>
            </a:endParaRPr>
          </a:p>
          <a:p>
            <a:r>
              <a:rPr lang="es-MX" dirty="0">
                <a:solidFill>
                  <a:srgbClr val="C00000"/>
                </a:solidFill>
              </a:rPr>
              <a:t>Camino: </a:t>
            </a:r>
            <a:r>
              <a:rPr lang="es-MX" dirty="0" smtClean="0">
                <a:solidFill>
                  <a:srgbClr val="C00000"/>
                </a:solidFill>
              </a:rPr>
              <a:t>a-&gt;d-&gt;c-&gt;b-&gt;f-&gt;e</a:t>
            </a:r>
            <a:r>
              <a:rPr lang="es-MX" dirty="0">
                <a:solidFill>
                  <a:srgbClr val="C00000"/>
                </a:solidFill>
              </a:rPr>
              <a:t>  Distancia: </a:t>
            </a:r>
            <a:r>
              <a:rPr lang="es-MX" dirty="0" smtClean="0">
                <a:solidFill>
                  <a:srgbClr val="C00000"/>
                </a:solidFill>
              </a:rPr>
              <a:t>18</a:t>
            </a:r>
            <a:endParaRPr lang="es-MX" dirty="0">
              <a:solidFill>
                <a:srgbClr val="C00000"/>
              </a:solidFill>
            </a:endParaRPr>
          </a:p>
        </p:txBody>
      </p:sp>
      <p:pic>
        <p:nvPicPr>
          <p:cNvPr id="9218" name="Picture 2" descr="http://4.bp.blogspot.com/_Yr9ozXlqA6Y/S-7OUHDT66I/AAAAAAAAACQ/YO8feBq4uiw/s320/400px-Dijkstrapaso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354358"/>
            <a:ext cx="4680520" cy="2618167"/>
          </a:xfrm>
          <a:prstGeom prst="rect">
            <a:avLst/>
          </a:prstGeom>
          <a:noFill/>
          <a:extLst>
            <a:ext uri="{909E8E84-426E-40DD-AFC4-6F175D3DCCD1}">
              <a14:hiddenFill xmlns:a14="http://schemas.microsoft.com/office/drawing/2010/main">
                <a:solidFill>
                  <a:srgbClr val="FFFFFF"/>
                </a:solidFill>
              </a14:hiddenFill>
            </a:ext>
          </a:extLst>
        </p:spPr>
      </p:pic>
      <p:sp>
        <p:nvSpPr>
          <p:cNvPr id="6" name="5 Botón de acción: Hacia delante o Siguiente">
            <a:hlinkClick r:id="" action="ppaction://hlinkshowjump?jump=nextslide" highlightClick="1"/>
          </p:cNvPr>
          <p:cNvSpPr/>
          <p:nvPr/>
        </p:nvSpPr>
        <p:spPr>
          <a:xfrm>
            <a:off x="7884368" y="6430458"/>
            <a:ext cx="432048" cy="360040"/>
          </a:xfrm>
          <a:prstGeom prst="actionButtonForwardNex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7" name="6 Botón de acción: Inicio">
            <a:hlinkClick r:id="" action="ppaction://hlinkshowjump?jump=firstslide" highlightClick="1"/>
          </p:cNvPr>
          <p:cNvSpPr/>
          <p:nvPr/>
        </p:nvSpPr>
        <p:spPr>
          <a:xfrm>
            <a:off x="8460432" y="6430458"/>
            <a:ext cx="576064" cy="36004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8" name="7 Botón de acción: Hacia atrás o Anterior">
            <a:hlinkClick r:id="" action="ppaction://hlinkshowjump?jump=previousslide" highlightClick="1"/>
          </p:cNvPr>
          <p:cNvSpPr/>
          <p:nvPr/>
        </p:nvSpPr>
        <p:spPr>
          <a:xfrm>
            <a:off x="7308304" y="6430458"/>
            <a:ext cx="432048" cy="360040"/>
          </a:xfrm>
          <a:prstGeom prst="actionButtonBackPrevio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Tree>
    <p:extLst>
      <p:ext uri="{BB962C8B-B14F-4D97-AF65-F5344CB8AC3E}">
        <p14:creationId xmlns:p14="http://schemas.microsoft.com/office/powerpoint/2010/main" val="3523478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729570"/>
            <a:ext cx="8460432" cy="646331"/>
          </a:xfrm>
          <a:prstGeom prst="rect">
            <a:avLst/>
          </a:prstGeom>
        </p:spPr>
        <p:txBody>
          <a:bodyPr wrap="square">
            <a:spAutoFit/>
          </a:bodyPr>
          <a:lstStyle/>
          <a:p>
            <a:pPr marL="285750" indent="-285750">
              <a:buFont typeface="Arial" pitchFamily="34" charset="0"/>
              <a:buChar char="•"/>
            </a:pPr>
            <a:r>
              <a:rPr lang="es-MX" dirty="0">
                <a:solidFill>
                  <a:srgbClr val="C00000"/>
                </a:solidFill>
              </a:rPr>
              <a:t>Se pintaran con rojo las aristas y </a:t>
            </a:r>
            <a:r>
              <a:rPr lang="es-MX" dirty="0" smtClean="0">
                <a:solidFill>
                  <a:srgbClr val="C00000"/>
                </a:solidFill>
              </a:rPr>
              <a:t>vértices </a:t>
            </a:r>
            <a:r>
              <a:rPr lang="es-MX" dirty="0">
                <a:solidFill>
                  <a:srgbClr val="C00000"/>
                </a:solidFill>
              </a:rPr>
              <a:t>pertenecientes a la </a:t>
            </a:r>
            <a:r>
              <a:rPr lang="es-MX" dirty="0" smtClean="0">
                <a:solidFill>
                  <a:srgbClr val="C00000"/>
                </a:solidFill>
              </a:rPr>
              <a:t>solución momentánea.</a:t>
            </a:r>
            <a:endParaRPr lang="es-MX" dirty="0">
              <a:solidFill>
                <a:srgbClr val="C00000"/>
              </a:solidFill>
            </a:endParaRPr>
          </a:p>
          <a:p>
            <a:pPr marL="285750" indent="-285750">
              <a:buFont typeface="Arial" pitchFamily="34" charset="0"/>
              <a:buChar char="•"/>
            </a:pPr>
            <a:r>
              <a:rPr lang="es-MX" dirty="0" smtClean="0">
                <a:solidFill>
                  <a:srgbClr val="002060"/>
                </a:solidFill>
              </a:rPr>
              <a:t>Y </a:t>
            </a:r>
            <a:r>
              <a:rPr lang="es-MX" dirty="0">
                <a:solidFill>
                  <a:srgbClr val="002060"/>
                </a:solidFill>
              </a:rPr>
              <a:t>con azul las aristas y </a:t>
            </a:r>
            <a:r>
              <a:rPr lang="es-MX" dirty="0" smtClean="0">
                <a:solidFill>
                  <a:srgbClr val="002060"/>
                </a:solidFill>
              </a:rPr>
              <a:t>vértices </a:t>
            </a:r>
            <a:r>
              <a:rPr lang="es-MX" dirty="0">
                <a:solidFill>
                  <a:srgbClr val="002060"/>
                </a:solidFill>
              </a:rPr>
              <a:t>candidatos (a los que se puede hacer un movimiento).</a:t>
            </a:r>
          </a:p>
        </p:txBody>
      </p:sp>
      <p:sp>
        <p:nvSpPr>
          <p:cNvPr id="4" name="3 Rectángulo"/>
          <p:cNvSpPr/>
          <p:nvPr/>
        </p:nvSpPr>
        <p:spPr>
          <a:xfrm>
            <a:off x="467544" y="4005064"/>
            <a:ext cx="7992888" cy="923330"/>
          </a:xfrm>
          <a:prstGeom prst="rect">
            <a:avLst/>
          </a:prstGeom>
        </p:spPr>
        <p:txBody>
          <a:bodyPr wrap="square">
            <a:spAutoFit/>
          </a:bodyPr>
          <a:lstStyle/>
          <a:p>
            <a:r>
              <a:rPr lang="es-MX" dirty="0">
                <a:solidFill>
                  <a:srgbClr val="002060"/>
                </a:solidFill>
              </a:rPr>
              <a:t>6</a:t>
            </a:r>
            <a:r>
              <a:rPr lang="es-MX" dirty="0" smtClean="0">
                <a:solidFill>
                  <a:srgbClr val="002060"/>
                </a:solidFill>
              </a:rPr>
              <a:t>-. </a:t>
            </a:r>
            <a:r>
              <a:rPr lang="es-MX" dirty="0">
                <a:solidFill>
                  <a:srgbClr val="002060"/>
                </a:solidFill>
              </a:rPr>
              <a:t>S</a:t>
            </a:r>
            <a:r>
              <a:rPr lang="es-MX" dirty="0" smtClean="0">
                <a:solidFill>
                  <a:srgbClr val="002060"/>
                </a:solidFill>
              </a:rPr>
              <a:t>e </a:t>
            </a:r>
            <a:r>
              <a:rPr lang="es-MX" dirty="0">
                <a:solidFill>
                  <a:srgbClr val="002060"/>
                </a:solidFill>
              </a:rPr>
              <a:t>tiene solo un </a:t>
            </a:r>
            <a:r>
              <a:rPr lang="es-MX" dirty="0" smtClean="0">
                <a:solidFill>
                  <a:srgbClr val="002060"/>
                </a:solidFill>
              </a:rPr>
              <a:t>candidato, </a:t>
            </a:r>
            <a:r>
              <a:rPr lang="es-MX" dirty="0">
                <a:solidFill>
                  <a:srgbClr val="002060"/>
                </a:solidFill>
              </a:rPr>
              <a:t>z, entonces el camino final y </a:t>
            </a:r>
            <a:r>
              <a:rPr lang="es-MX" dirty="0" smtClean="0">
                <a:solidFill>
                  <a:srgbClr val="002060"/>
                </a:solidFill>
              </a:rPr>
              <a:t>mínimo </a:t>
            </a:r>
            <a:r>
              <a:rPr lang="es-MX" dirty="0">
                <a:solidFill>
                  <a:srgbClr val="002060"/>
                </a:solidFill>
              </a:rPr>
              <a:t>obtenido es:</a:t>
            </a:r>
            <a:endParaRPr lang="es-MX" dirty="0" smtClean="0">
              <a:solidFill>
                <a:srgbClr val="002060"/>
              </a:solidFill>
            </a:endParaRPr>
          </a:p>
          <a:p>
            <a:r>
              <a:rPr lang="es-MX" dirty="0" smtClean="0">
                <a:solidFill>
                  <a:srgbClr val="C00000"/>
                </a:solidFill>
              </a:rPr>
              <a:t>Solución momentánea:</a:t>
            </a:r>
            <a:endParaRPr lang="es-MX" dirty="0">
              <a:solidFill>
                <a:srgbClr val="C00000"/>
              </a:solidFill>
            </a:endParaRPr>
          </a:p>
          <a:p>
            <a:r>
              <a:rPr lang="es-MX" dirty="0">
                <a:solidFill>
                  <a:srgbClr val="C00000"/>
                </a:solidFill>
              </a:rPr>
              <a:t>Camino: </a:t>
            </a:r>
            <a:r>
              <a:rPr lang="es-MX" dirty="0" smtClean="0">
                <a:solidFill>
                  <a:srgbClr val="C00000"/>
                </a:solidFill>
              </a:rPr>
              <a:t>a-&gt;d-&gt;c-&gt;b-&gt;f-&gt;e-&gt;z</a:t>
            </a:r>
            <a:r>
              <a:rPr lang="es-MX" dirty="0">
                <a:solidFill>
                  <a:srgbClr val="C00000"/>
                </a:solidFill>
              </a:rPr>
              <a:t>  Distancia: </a:t>
            </a:r>
            <a:r>
              <a:rPr lang="es-MX" dirty="0" smtClean="0">
                <a:solidFill>
                  <a:srgbClr val="C00000"/>
                </a:solidFill>
              </a:rPr>
              <a:t>23</a:t>
            </a:r>
            <a:endParaRPr lang="es-MX" dirty="0">
              <a:solidFill>
                <a:srgbClr val="C00000"/>
              </a:solidFill>
            </a:endParaRPr>
          </a:p>
        </p:txBody>
      </p:sp>
      <p:pic>
        <p:nvPicPr>
          <p:cNvPr id="11266" name="Picture 2" descr="http://4.bp.blogspot.com/_Yr9ozXlqA6Y/S-7PAkPl02I/AAAAAAAAACY/EWhiBWHRC48/s1600/400px-Dijkstrapaso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419256"/>
            <a:ext cx="5560863" cy="2697020"/>
          </a:xfrm>
          <a:prstGeom prst="rect">
            <a:avLst/>
          </a:prstGeom>
          <a:noFill/>
          <a:extLst>
            <a:ext uri="{909E8E84-426E-40DD-AFC4-6F175D3DCCD1}">
              <a14:hiddenFill xmlns:a14="http://schemas.microsoft.com/office/drawing/2010/main">
                <a:solidFill>
                  <a:srgbClr val="FFFFFF"/>
                </a:solidFill>
              </a14:hiddenFill>
            </a:ext>
          </a:extLst>
        </p:spPr>
      </p:pic>
      <p:sp>
        <p:nvSpPr>
          <p:cNvPr id="6" name="5 Botón de acción: Hacia delante o Siguiente">
            <a:hlinkClick r:id="" action="ppaction://hlinkshowjump?jump=nextslide" highlightClick="1"/>
          </p:cNvPr>
          <p:cNvSpPr/>
          <p:nvPr/>
        </p:nvSpPr>
        <p:spPr>
          <a:xfrm>
            <a:off x="7884368" y="6430458"/>
            <a:ext cx="432048" cy="360040"/>
          </a:xfrm>
          <a:prstGeom prst="actionButtonForwardNex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7" name="6 Botón de acción: Inicio">
            <a:hlinkClick r:id="" action="ppaction://hlinkshowjump?jump=firstslide" highlightClick="1"/>
          </p:cNvPr>
          <p:cNvSpPr/>
          <p:nvPr/>
        </p:nvSpPr>
        <p:spPr>
          <a:xfrm>
            <a:off x="8460432" y="6430458"/>
            <a:ext cx="576064" cy="36004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
        <p:nvSpPr>
          <p:cNvPr id="8" name="7 Botón de acción: Hacia atrás o Anterior">
            <a:hlinkClick r:id="" action="ppaction://hlinkshowjump?jump=previousslide" highlightClick="1"/>
          </p:cNvPr>
          <p:cNvSpPr/>
          <p:nvPr/>
        </p:nvSpPr>
        <p:spPr>
          <a:xfrm>
            <a:off x="7308304" y="6430458"/>
            <a:ext cx="432048" cy="360040"/>
          </a:xfrm>
          <a:prstGeom prst="actionButtonBackPrevio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dirty="0"/>
          </a:p>
        </p:txBody>
      </p:sp>
    </p:spTree>
    <p:extLst>
      <p:ext uri="{BB962C8B-B14F-4D97-AF65-F5344CB8AC3E}">
        <p14:creationId xmlns:p14="http://schemas.microsoft.com/office/powerpoint/2010/main" val="2006305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quipoUno\Desktop\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988840"/>
            <a:ext cx="6192688" cy="4069152"/>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2303096" y="1205849"/>
            <a:ext cx="4536504" cy="923330"/>
          </a:xfrm>
          <a:prstGeom prst="rect">
            <a:avLst/>
          </a:prstGeom>
          <a:noFill/>
        </p:spPr>
        <p:txBody>
          <a:bodyPr wrap="square" rtlCol="0">
            <a:spAutoFit/>
          </a:bodyPr>
          <a:lstStyle/>
          <a:p>
            <a:r>
              <a:rPr lang="es-MX" dirty="0" smtClean="0"/>
              <a:t>Para comenzar a hacer el grafo, tenemos que hacer el etiquetado que es de la forma siguiente:</a:t>
            </a:r>
            <a:endParaRPr lang="es-MX" dirty="0"/>
          </a:p>
        </p:txBody>
      </p:sp>
      <p:sp>
        <p:nvSpPr>
          <p:cNvPr id="5" name="4 CuadroTexto"/>
          <p:cNvSpPr txBox="1"/>
          <p:nvPr/>
        </p:nvSpPr>
        <p:spPr>
          <a:xfrm>
            <a:off x="1335266" y="5108618"/>
            <a:ext cx="2376264" cy="923330"/>
          </a:xfrm>
          <a:prstGeom prst="rect">
            <a:avLst/>
          </a:prstGeom>
          <a:noFill/>
        </p:spPr>
        <p:txBody>
          <a:bodyPr wrap="square" rtlCol="0">
            <a:spAutoFit/>
          </a:bodyPr>
          <a:lstStyle/>
          <a:p>
            <a:r>
              <a:rPr lang="es-MX" dirty="0" smtClean="0">
                <a:solidFill>
                  <a:srgbClr val="FF0000"/>
                </a:solidFill>
              </a:rPr>
              <a:t>Es la distancia que se encuentra desde el inicio  hasta el nodo</a:t>
            </a:r>
            <a:endParaRPr lang="es-MX" dirty="0">
              <a:solidFill>
                <a:srgbClr val="FF0000"/>
              </a:solidFill>
            </a:endParaRPr>
          </a:p>
        </p:txBody>
      </p:sp>
      <p:sp>
        <p:nvSpPr>
          <p:cNvPr id="7" name="6 CuadroTexto"/>
          <p:cNvSpPr txBox="1"/>
          <p:nvPr/>
        </p:nvSpPr>
        <p:spPr>
          <a:xfrm>
            <a:off x="6084167" y="5108618"/>
            <a:ext cx="2232248" cy="923330"/>
          </a:xfrm>
          <a:prstGeom prst="rect">
            <a:avLst/>
          </a:prstGeom>
          <a:noFill/>
        </p:spPr>
        <p:txBody>
          <a:bodyPr wrap="square" rtlCol="0">
            <a:spAutoFit/>
          </a:bodyPr>
          <a:lstStyle/>
          <a:p>
            <a:r>
              <a:rPr lang="es-MX" dirty="0" smtClean="0">
                <a:solidFill>
                  <a:srgbClr val="FF0000"/>
                </a:solidFill>
              </a:rPr>
              <a:t>Cantidad de operaciones que se realizan</a:t>
            </a:r>
            <a:endParaRPr lang="es-MX" dirty="0">
              <a:solidFill>
                <a:srgbClr val="FF0000"/>
              </a:solidFill>
            </a:endParaRPr>
          </a:p>
        </p:txBody>
      </p:sp>
      <p:sp>
        <p:nvSpPr>
          <p:cNvPr id="8" name="7 CuadroTexto"/>
          <p:cNvSpPr txBox="1"/>
          <p:nvPr/>
        </p:nvSpPr>
        <p:spPr>
          <a:xfrm>
            <a:off x="3923927" y="5398391"/>
            <a:ext cx="2376264" cy="646331"/>
          </a:xfrm>
          <a:prstGeom prst="rect">
            <a:avLst/>
          </a:prstGeom>
          <a:noFill/>
        </p:spPr>
        <p:txBody>
          <a:bodyPr wrap="square" rtlCol="0">
            <a:spAutoFit/>
          </a:bodyPr>
          <a:lstStyle/>
          <a:p>
            <a:r>
              <a:rPr lang="es-MX" dirty="0" smtClean="0">
                <a:solidFill>
                  <a:srgbClr val="FF0000"/>
                </a:solidFill>
              </a:rPr>
              <a:t>Es de donde proviene el nodo</a:t>
            </a:r>
            <a:endParaRPr lang="es-MX" dirty="0">
              <a:solidFill>
                <a:srgbClr val="FF0000"/>
              </a:solidFill>
            </a:endParaRPr>
          </a:p>
        </p:txBody>
      </p:sp>
      <p:sp>
        <p:nvSpPr>
          <p:cNvPr id="14" name="13 CuadroTexto"/>
          <p:cNvSpPr txBox="1"/>
          <p:nvPr/>
        </p:nvSpPr>
        <p:spPr>
          <a:xfrm>
            <a:off x="3442645" y="71019"/>
            <a:ext cx="2257405" cy="55399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MX" sz="3000" dirty="0" smtClean="0">
                <a:latin typeface="Arabic Typesetting" pitchFamily="66" charset="-78"/>
                <a:cs typeface="Arabic Typesetting" pitchFamily="66" charset="-78"/>
              </a:rPr>
              <a:t>Ejemplo 2° </a:t>
            </a:r>
            <a:endParaRPr lang="es-MX" sz="3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1020034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quipoUno\Desktop\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348880"/>
            <a:ext cx="5616624" cy="3672408"/>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899592" y="1006113"/>
            <a:ext cx="7128792" cy="923330"/>
          </a:xfrm>
          <a:prstGeom prst="rect">
            <a:avLst/>
          </a:prstGeom>
          <a:noFill/>
        </p:spPr>
        <p:txBody>
          <a:bodyPr wrap="square" rtlCol="0">
            <a:spAutoFit/>
          </a:bodyPr>
          <a:lstStyle/>
          <a:p>
            <a:r>
              <a:rPr lang="es-MX" dirty="0" smtClean="0"/>
              <a:t>* Seleccionamos el nodo A, que será el punto permanente, comenzando con el etiquetado queda [0,-], ya que no tiene una distancia acumulada y no tiene un nodo predecesor.</a:t>
            </a:r>
            <a:endParaRPr lang="es-MX" dirty="0"/>
          </a:p>
        </p:txBody>
      </p:sp>
    </p:spTree>
    <p:extLst>
      <p:ext uri="{BB962C8B-B14F-4D97-AF65-F5344CB8AC3E}">
        <p14:creationId xmlns:p14="http://schemas.microsoft.com/office/powerpoint/2010/main" val="2087611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107504" y="188640"/>
            <a:ext cx="8866042" cy="613283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75268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EquipoUno\Desktop\4.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28937" y="2492896"/>
            <a:ext cx="3910654" cy="2462703"/>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528937" y="1027948"/>
            <a:ext cx="7753647" cy="1200329"/>
          </a:xfrm>
          <a:prstGeom prst="rect">
            <a:avLst/>
          </a:prstGeom>
          <a:noFill/>
        </p:spPr>
        <p:txBody>
          <a:bodyPr wrap="square" rtlCol="0">
            <a:spAutoFit/>
          </a:bodyPr>
          <a:lstStyle/>
          <a:p>
            <a:r>
              <a:rPr lang="es-MX" dirty="0" smtClean="0"/>
              <a:t>A continuación se etiquetan los nodos que estén conectados a A que serian B y C</a:t>
            </a:r>
          </a:p>
          <a:p>
            <a:r>
              <a:rPr lang="es-MX" dirty="0" smtClean="0"/>
              <a:t>Entonces queda de la siguiente manera [1,A], ya que 1 es la distancia acumulada de A a C, y proviene de A y lo mismo se hace con el nodo B, la distancia de A a B es 3  y proviene de A [3,A]</a:t>
            </a:r>
            <a:endParaRPr lang="es-MX" dirty="0"/>
          </a:p>
        </p:txBody>
      </p:sp>
      <p:pic>
        <p:nvPicPr>
          <p:cNvPr id="3075" name="Picture 3" descr="C:\Users\EquipoUno\Desktop\5.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49506" y="2500792"/>
            <a:ext cx="4092849" cy="251133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772683" y="5301208"/>
            <a:ext cx="7753647" cy="923330"/>
          </a:xfrm>
          <a:prstGeom prst="rect">
            <a:avLst/>
          </a:prstGeom>
          <a:noFill/>
        </p:spPr>
        <p:txBody>
          <a:bodyPr wrap="square" rtlCol="0">
            <a:spAutoFit/>
          </a:bodyPr>
          <a:lstStyle/>
          <a:p>
            <a:pPr algn="just"/>
            <a:r>
              <a:rPr lang="es-MX" dirty="0" smtClean="0"/>
              <a:t>Ya que tenemos etiquetados todos los nodos que proceden del punto permanente, continuaremos haciendo otro nodo permanente el cual será el que tenga la distancia acumulada   con el numero menor, en este caso seria C.</a:t>
            </a:r>
            <a:endParaRPr lang="es-MX" dirty="0"/>
          </a:p>
        </p:txBody>
      </p:sp>
    </p:spTree>
    <p:extLst>
      <p:ext uri="{BB962C8B-B14F-4D97-AF65-F5344CB8AC3E}">
        <p14:creationId xmlns:p14="http://schemas.microsoft.com/office/powerpoint/2010/main" val="1077544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EquipoUno\Desktop\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2280" y="1101627"/>
            <a:ext cx="5904656" cy="3551509"/>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755576" y="4679681"/>
            <a:ext cx="7344816" cy="1477328"/>
          </a:xfrm>
          <a:prstGeom prst="rect">
            <a:avLst/>
          </a:prstGeom>
          <a:noFill/>
        </p:spPr>
        <p:txBody>
          <a:bodyPr wrap="square" rtlCol="0">
            <a:spAutoFit/>
          </a:bodyPr>
          <a:lstStyle/>
          <a:p>
            <a:pPr algn="just"/>
            <a:r>
              <a:rPr lang="es-MX" dirty="0" smtClean="0"/>
              <a:t>Etiquetamos los nodos conectados a C, que serian D y F, una vez terminados volveremos a sacar el nodo permanente que en este caso podría ser B y D, por que tienen la misma distancia. Aquí comenzaremos  con D que tiene  3 nodos que podemos etiquetar que serian F, E y B. y así continuamos con todos los demás hasta tener todos etiquetados</a:t>
            </a:r>
            <a:endParaRPr lang="es-MX" dirty="0"/>
          </a:p>
        </p:txBody>
      </p:sp>
    </p:spTree>
    <p:extLst>
      <p:ext uri="{BB962C8B-B14F-4D97-AF65-F5344CB8AC3E}">
        <p14:creationId xmlns:p14="http://schemas.microsoft.com/office/powerpoint/2010/main" val="1355269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EquipoUno\Desktop\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004158"/>
            <a:ext cx="5184576" cy="3211768"/>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827584" y="4365104"/>
            <a:ext cx="7632848" cy="1477328"/>
          </a:xfrm>
          <a:prstGeom prst="rect">
            <a:avLst/>
          </a:prstGeom>
          <a:noFill/>
        </p:spPr>
        <p:txBody>
          <a:bodyPr wrap="square" rtlCol="0">
            <a:spAutoFit/>
          </a:bodyPr>
          <a:lstStyle/>
          <a:p>
            <a:pPr algn="just"/>
            <a:r>
              <a:rPr lang="es-MX" dirty="0" smtClean="0"/>
              <a:t>Una vez teniendo todo etiquetado, nos damos cuenta que en H tenemos 2 distancias  que son igual a 8, lo cual significa que hay dos caminos mínimos  posibles  de A a H que son :</a:t>
            </a:r>
          </a:p>
          <a:p>
            <a:r>
              <a:rPr lang="es-MX" dirty="0"/>
              <a:t> </a:t>
            </a:r>
            <a:endParaRPr lang="es-MX" dirty="0" smtClean="0"/>
          </a:p>
          <a:p>
            <a:r>
              <a:rPr lang="es-MX" dirty="0" smtClean="0"/>
              <a:t>Dist</a:t>
            </a:r>
            <a:r>
              <a:rPr lang="es-MX" dirty="0"/>
              <a:t>:</a:t>
            </a:r>
            <a:r>
              <a:rPr lang="es-MX" dirty="0" smtClean="0"/>
              <a:t> A</a:t>
            </a:r>
            <a:r>
              <a:rPr lang="es-MX" dirty="0" smtClean="0">
                <a:sym typeface="Wingdings" pitchFamily="2" charset="2"/>
              </a:rPr>
              <a:t>H =  ACDFH  ó  ACDEH </a:t>
            </a:r>
            <a:endParaRPr lang="es-MX" dirty="0" smtClean="0"/>
          </a:p>
        </p:txBody>
      </p:sp>
    </p:spTree>
    <p:extLst>
      <p:ext uri="{BB962C8B-B14F-4D97-AF65-F5344CB8AC3E}">
        <p14:creationId xmlns:p14="http://schemas.microsoft.com/office/powerpoint/2010/main" val="2744397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CuadroTexto"/>
          <p:cNvSpPr txBox="1"/>
          <p:nvPr/>
        </p:nvSpPr>
        <p:spPr>
          <a:xfrm>
            <a:off x="3131840" y="56461"/>
            <a:ext cx="2257405"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MX" sz="3000" dirty="0" smtClean="0">
                <a:latin typeface="Arabic Typesetting" pitchFamily="66" charset="-78"/>
                <a:cs typeface="Arabic Typesetting" pitchFamily="66" charset="-78"/>
              </a:rPr>
              <a:t>Ejemplo 3°</a:t>
            </a:r>
          </a:p>
          <a:p>
            <a:pPr algn="ctr"/>
            <a:r>
              <a:rPr lang="es-MX" sz="3000" dirty="0" smtClean="0">
                <a:latin typeface="Arabic Typesetting" pitchFamily="66" charset="-78"/>
                <a:cs typeface="Arabic Typesetting" pitchFamily="66" charset="-78"/>
              </a:rPr>
              <a:t>En c++ </a:t>
            </a:r>
            <a:endParaRPr lang="es-MX" sz="3000" dirty="0">
              <a:latin typeface="Arabic Typesetting" pitchFamily="66" charset="-78"/>
              <a:cs typeface="Arabic Typesetting" pitchFamily="66" charset="-78"/>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786" y="1054618"/>
            <a:ext cx="7920295" cy="5333150"/>
          </a:xfrm>
          <a:prstGeom prst="rect">
            <a:avLst/>
          </a:prstGeom>
        </p:spPr>
      </p:pic>
    </p:spTree>
    <p:extLst>
      <p:ext uri="{BB962C8B-B14F-4D97-AF65-F5344CB8AC3E}">
        <p14:creationId xmlns:p14="http://schemas.microsoft.com/office/powerpoint/2010/main" val="36510098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188640"/>
            <a:ext cx="8137036" cy="6530827"/>
          </a:xfrm>
        </p:spPr>
      </p:pic>
    </p:spTree>
    <p:extLst>
      <p:ext uri="{BB962C8B-B14F-4D97-AF65-F5344CB8AC3E}">
        <p14:creationId xmlns:p14="http://schemas.microsoft.com/office/powerpoint/2010/main" val="1583369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51112" y="1157033"/>
            <a:ext cx="7992888" cy="5489984"/>
          </a:xfrm>
          <a:prstGeom prst="rect">
            <a:avLst/>
          </a:prstGeom>
        </p:spPr>
      </p:pic>
      <p:sp>
        <p:nvSpPr>
          <p:cNvPr id="2" name="Título 1"/>
          <p:cNvSpPr>
            <a:spLocks noGrp="1"/>
          </p:cNvSpPr>
          <p:nvPr>
            <p:ph type="title"/>
          </p:nvPr>
        </p:nvSpPr>
        <p:spPr>
          <a:xfrm>
            <a:off x="-22820" y="-31172"/>
            <a:ext cx="7010400" cy="1143000"/>
          </a:xfrm>
        </p:spPr>
        <p:txBody>
          <a:bodyPr/>
          <a:lstStyle/>
          <a:p>
            <a:r>
              <a:rPr lang="es-MX" dirty="0" smtClean="0"/>
              <a:t>   </a:t>
            </a:r>
            <a:r>
              <a:rPr lang="es-MX" dirty="0" smtClean="0"/>
              <a:t>7. </a:t>
            </a:r>
            <a:r>
              <a:rPr lang="es-MX" dirty="0" smtClean="0"/>
              <a:t>Conclusiones</a:t>
            </a:r>
            <a:endParaRPr lang="es-MX" dirty="0"/>
          </a:p>
        </p:txBody>
      </p:sp>
    </p:spTree>
    <p:extLst>
      <p:ext uri="{BB962C8B-B14F-4D97-AF65-F5344CB8AC3E}">
        <p14:creationId xmlns:p14="http://schemas.microsoft.com/office/powerpoint/2010/main" val="3169454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4867" y="3200400"/>
            <a:ext cx="1924885" cy="1676400"/>
          </a:xfrm>
        </p:spPr>
        <p:txBody>
          <a:bodyPr/>
          <a:lstStyle/>
          <a:p>
            <a:r>
              <a:rPr lang="es-MX" dirty="0" smtClean="0"/>
              <a:t>Dudas</a:t>
            </a:r>
            <a:endParaRPr lang="es-MX" dirty="0"/>
          </a:p>
        </p:txBody>
      </p:sp>
      <p:sp>
        <p:nvSpPr>
          <p:cNvPr id="3" name="Marcador de texto 2"/>
          <p:cNvSpPr>
            <a:spLocks noGrp="1"/>
          </p:cNvSpPr>
          <p:nvPr>
            <p:ph type="body" sz="quarter" idx="14"/>
          </p:nvPr>
        </p:nvSpPr>
        <p:spPr>
          <a:xfrm>
            <a:off x="-108520" y="116632"/>
            <a:ext cx="5112568" cy="5063988"/>
          </a:xfrm>
        </p:spPr>
        <p:txBody>
          <a:bodyPr>
            <a:noAutofit/>
          </a:bodyPr>
          <a:lstStyle/>
          <a:p>
            <a:r>
              <a:rPr lang="es-MX" sz="49600" dirty="0" smtClean="0"/>
              <a:t>?</a:t>
            </a:r>
            <a:endParaRPr lang="es-MX" sz="49600" dirty="0"/>
          </a:p>
        </p:txBody>
      </p:sp>
    </p:spTree>
    <p:extLst>
      <p:ext uri="{BB962C8B-B14F-4D97-AF65-F5344CB8AC3E}">
        <p14:creationId xmlns:p14="http://schemas.microsoft.com/office/powerpoint/2010/main" val="743370635"/>
      </p:ext>
    </p:extLst>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2924944"/>
            <a:ext cx="7010400" cy="1676400"/>
          </a:xfrm>
        </p:spPr>
        <p:txBody>
          <a:bodyPr/>
          <a:lstStyle/>
          <a:p>
            <a:r>
              <a:rPr lang="es-MX" dirty="0" smtClean="0"/>
              <a:t>8. </a:t>
            </a:r>
            <a:r>
              <a:rPr lang="es-MX" dirty="0" smtClean="0"/>
              <a:t>Bibliografía</a:t>
            </a:r>
            <a:endParaRPr lang="es-MX" dirty="0"/>
          </a:p>
        </p:txBody>
      </p:sp>
      <p:sp>
        <p:nvSpPr>
          <p:cNvPr id="4" name="2 Marcador de contenido"/>
          <p:cNvSpPr txBox="1">
            <a:spLocks/>
          </p:cNvSpPr>
          <p:nvPr/>
        </p:nvSpPr>
        <p:spPr>
          <a:xfrm>
            <a:off x="3563888" y="1412776"/>
            <a:ext cx="5435011" cy="4336247"/>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gn="just">
              <a:buFont typeface="Arial" panose="020B0604020202020204" pitchFamily="34" charset="0"/>
              <a:buAutoNum type="arabicParenR"/>
            </a:pPr>
            <a:r>
              <a:rPr lang="es-MX" sz="1500" dirty="0" smtClean="0"/>
              <a:t>JOYANES, AGUILAR LUIS Y ZAHONERO, MARTÍNEZ IGNACIO. ESTRUCTURA DE DATOS. ALGORITMOS, ABSTRACCIÓN Y OBJETOS. EDIT MC GRAW-HILL, MADRID, 1998. </a:t>
            </a:r>
          </a:p>
          <a:p>
            <a:pPr algn="just">
              <a:buFont typeface="Arial" panose="020B0604020202020204" pitchFamily="34" charset="0"/>
              <a:buAutoNum type="arabicParenR"/>
            </a:pPr>
            <a:r>
              <a:rPr lang="es-MX" sz="1500" dirty="0" smtClean="0"/>
              <a:t> JOYANES, AGUILAR LUIS. FUNDAMENTOS DE PROGRAMACIÓN. 2ª ED. EDIT. MCGRAW-HILL, MADRID, 1996. </a:t>
            </a:r>
          </a:p>
          <a:p>
            <a:pPr algn="just">
              <a:buFont typeface="Arial" panose="020B0604020202020204" pitchFamily="34" charset="0"/>
              <a:buNone/>
            </a:pPr>
            <a:r>
              <a:rPr lang="es-MX" sz="1500" dirty="0" smtClean="0"/>
              <a:t>3) LANGSAM, YEDIDYAH; AUGENSTEIN, MOSHE y TENEMBAUM, AARON M. ESTRUCTURAS DE DATOS EN C 2ª  ED. EDIT. PRENTICE-HALL . MÉXICO, 1996. </a:t>
            </a:r>
          </a:p>
          <a:p>
            <a:pPr algn="just">
              <a:buFont typeface="Arial" panose="020B0604020202020204" pitchFamily="34" charset="0"/>
              <a:buNone/>
            </a:pPr>
            <a:r>
              <a:rPr lang="es-MX" sz="1500" dirty="0" smtClean="0"/>
              <a:t>4) CAIRÓ, OSVALDO y GUARDATI SILVIA. ESTRUCTURAS DE DATOS. EDIT. </a:t>
            </a:r>
            <a:r>
              <a:rPr lang="es-MX" sz="1500" dirty="0" err="1" smtClean="0"/>
              <a:t>McGRAW-HILL</a:t>
            </a:r>
            <a:r>
              <a:rPr lang="es-MX" sz="1500" dirty="0" smtClean="0"/>
              <a:t>. MÉXICO, 1992. </a:t>
            </a:r>
          </a:p>
          <a:p>
            <a:pPr algn="just">
              <a:buFont typeface="Arial" panose="020B0604020202020204" pitchFamily="34" charset="0"/>
              <a:buNone/>
            </a:pPr>
            <a:r>
              <a:rPr lang="es-MX" sz="1500" dirty="0" smtClean="0"/>
              <a:t>5) DALE, NELL y LILLY SUSAN. PASCAL Y ESTRUCTURAS DE DATOS. 2ª ED. EDIT. </a:t>
            </a:r>
            <a:r>
              <a:rPr lang="es-MX" sz="1500" dirty="0" err="1" smtClean="0"/>
              <a:t>McGRAW-HILL</a:t>
            </a:r>
            <a:r>
              <a:rPr lang="es-MX" sz="1500" dirty="0" smtClean="0"/>
              <a:t>. MÉXICO, 1992. Plan 1998 Programas Ingeniería en Computación </a:t>
            </a:r>
          </a:p>
          <a:p>
            <a:pPr algn="just">
              <a:buFont typeface="Arial" panose="020B0604020202020204" pitchFamily="34" charset="0"/>
              <a:buNone/>
            </a:pPr>
            <a:r>
              <a:rPr lang="es-MX" sz="1500" dirty="0" smtClean="0"/>
              <a:t>6) LIPSCHUTZ SEYMOUR. ESTRUCTURA DE DATOS. EDIT. </a:t>
            </a:r>
            <a:r>
              <a:rPr lang="es-MX" sz="1500" dirty="0" err="1" smtClean="0"/>
              <a:t>McGRAW-HILL</a:t>
            </a:r>
            <a:r>
              <a:rPr lang="es-MX" sz="1500" dirty="0" smtClean="0"/>
              <a:t>, SERIE SCHAUM. MÉXICO,1992. </a:t>
            </a:r>
          </a:p>
          <a:p>
            <a:pPr algn="just">
              <a:buFont typeface="Arial" panose="020B0604020202020204" pitchFamily="34" charset="0"/>
              <a:buNone/>
            </a:pPr>
            <a:r>
              <a:rPr lang="es-MX" sz="1500" dirty="0" smtClean="0"/>
              <a:t>G) BRASSARD, P. BRATLEY. FUNDAMENTOS DE ALGORITMIA,. EDIT. PRENTICE  ESPAÑA 1998. </a:t>
            </a:r>
          </a:p>
          <a:p>
            <a:pPr algn="just">
              <a:buFont typeface="Arial" panose="020B0604020202020204" pitchFamily="34" charset="0"/>
              <a:buNone/>
            </a:pPr>
            <a:endParaRPr lang="es-MX" sz="1700" dirty="0"/>
          </a:p>
        </p:txBody>
      </p:sp>
    </p:spTree>
    <p:extLst>
      <p:ext uri="{BB962C8B-B14F-4D97-AF65-F5344CB8AC3E}">
        <p14:creationId xmlns:p14="http://schemas.microsoft.com/office/powerpoint/2010/main" val="3919171192"/>
      </p:ext>
    </p:extLst>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3"/>
          <p:cNvSpPr txBox="1">
            <a:spLocks/>
          </p:cNvSpPr>
          <p:nvPr/>
        </p:nvSpPr>
        <p:spPr>
          <a:xfrm>
            <a:off x="179512" y="-600265"/>
            <a:ext cx="7907530" cy="6165304"/>
          </a:xfrm>
          <a:prstGeom prst="rect">
            <a:avLst/>
          </a:prstGeom>
          <a:noFill/>
          <a:ln>
            <a:noFill/>
          </a:ln>
        </p:spPr>
        <p:txBody>
          <a:bodyPr vert="horz" lIns="91440" tIns="45720" rIns="91440" bIns="45720" rtlCol="0" anchor="ctr">
            <a:noAutofit/>
            <a:scene3d>
              <a:camera prst="orthographicFront"/>
              <a:lightRig rig="soft" dir="t">
                <a:rot lat="0" lon="0" rev="17220000"/>
              </a:lightRig>
            </a:scene3d>
            <a:sp3d prstMaterial="softEdge"/>
          </a:bodyPr>
          <a:lstStyle/>
          <a:p>
            <a:pPr>
              <a:lnSpc>
                <a:spcPct val="87000"/>
              </a:lnSpc>
              <a:spcBef>
                <a:spcPct val="0"/>
              </a:spcBef>
              <a:defRPr lang="es-ES"/>
            </a:pPr>
            <a:r>
              <a:rPr sz="4000" b="1" dirty="0" smtClean="0">
                <a:solidFill>
                  <a:srgbClr val="92D050"/>
                </a:solidFill>
                <a:latin typeface="Arial" pitchFamily="34" charset="0"/>
                <a:cs typeface="Arial" pitchFamily="34" charset="0"/>
              </a:rPr>
              <a:t>CONCLUSION:</a:t>
            </a:r>
          </a:p>
          <a:p>
            <a:pPr algn="just">
              <a:lnSpc>
                <a:spcPct val="87000"/>
              </a:lnSpc>
              <a:spcBef>
                <a:spcPct val="0"/>
              </a:spcBef>
              <a:defRPr lang="es-ES"/>
            </a:pPr>
            <a:r>
              <a:rPr sz="3600" b="1" dirty="0" smtClean="0">
                <a:solidFill>
                  <a:srgbClr val="92D050"/>
                </a:solidFill>
                <a:latin typeface="+mj-lt"/>
                <a:cs typeface="Arial" pitchFamily="34" charset="0"/>
              </a:rPr>
              <a:t>Estas estructuras de datos son muy importantes para la vida diaria aunque no nos percatemos pero lo hacemos de manera inconsciente y en conclusión </a:t>
            </a:r>
            <a:r>
              <a:rPr lang="es-MX" sz="3600" b="1" dirty="0" smtClean="0">
                <a:solidFill>
                  <a:srgbClr val="92D050"/>
                </a:solidFill>
                <a:latin typeface="+mj-lt"/>
              </a:rPr>
              <a:t>el </a:t>
            </a:r>
            <a:r>
              <a:rPr lang="es-MX" sz="3600" b="1" dirty="0">
                <a:solidFill>
                  <a:srgbClr val="92D050"/>
                </a:solidFill>
                <a:latin typeface="+mj-lt"/>
              </a:rPr>
              <a:t>algoritmo busca desde un nodo o </a:t>
            </a:r>
            <a:r>
              <a:rPr lang="es-MX" sz="3600" b="1" dirty="0" smtClean="0">
                <a:solidFill>
                  <a:srgbClr val="92D050"/>
                </a:solidFill>
                <a:latin typeface="+mj-lt"/>
              </a:rPr>
              <a:t>vértice </a:t>
            </a:r>
            <a:r>
              <a:rPr lang="es-MX" sz="3600" b="1" dirty="0">
                <a:solidFill>
                  <a:srgbClr val="92D050"/>
                </a:solidFill>
                <a:latin typeface="+mj-lt"/>
              </a:rPr>
              <a:t>dado, el camino mas corto a todos los </a:t>
            </a:r>
            <a:r>
              <a:rPr lang="es-MX" sz="3600" b="1" dirty="0" smtClean="0">
                <a:solidFill>
                  <a:srgbClr val="92D050"/>
                </a:solidFill>
                <a:latin typeface="+mj-lt"/>
              </a:rPr>
              <a:t>demás </a:t>
            </a:r>
            <a:r>
              <a:rPr lang="es-MX" sz="3600" b="1" dirty="0">
                <a:solidFill>
                  <a:srgbClr val="92D050"/>
                </a:solidFill>
                <a:latin typeface="+mj-lt"/>
              </a:rPr>
              <a:t>nodos, ya que este encuentra los caminos mas cortos, se detiene</a:t>
            </a:r>
            <a:r>
              <a:rPr lang="es-MX" sz="3600" b="1" dirty="0">
                <a:latin typeface="+mj-lt"/>
              </a:rPr>
              <a:t>.</a:t>
            </a:r>
            <a:endParaRPr lang="es-ES" sz="3600" b="1" dirty="0">
              <a:solidFill>
                <a:srgbClr val="92D050"/>
              </a:solidFill>
              <a:latin typeface="+mj-lt"/>
              <a:cs typeface="Arial" pitchFamily="34" charset="0"/>
            </a:endParaRPr>
          </a:p>
        </p:txBody>
      </p:sp>
      <p:sp>
        <p:nvSpPr>
          <p:cNvPr id="6" name="Rectangle 5"/>
          <p:cNvSpPr/>
          <p:nvPr/>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47F28"/>
              </a:solidFill>
            </a:endParaRPr>
          </a:p>
        </p:txBody>
      </p:sp>
      <p:grpSp>
        <p:nvGrpSpPr>
          <p:cNvPr id="24" name="Group 19"/>
          <p:cNvGrpSpPr/>
          <p:nvPr/>
        </p:nvGrpSpPr>
        <p:grpSpPr>
          <a:xfrm>
            <a:off x="0" y="5089818"/>
            <a:ext cx="9144000" cy="1768182"/>
            <a:chOff x="0" y="5089818"/>
            <a:chExt cx="9144000" cy="1768182"/>
          </a:xfrm>
        </p:grpSpPr>
        <p:pic>
          <p:nvPicPr>
            <p:cNvPr id="25" name="Picture 10"/>
            <p:cNvPicPr>
              <a:picLocks/>
            </p:cNvPicPr>
            <p:nvPr/>
          </p:nvPicPr>
          <p:blipFill>
            <a:blip r:embed="rId4" cstate="print"/>
            <a:stretch>
              <a:fillRect/>
            </a:stretch>
          </p:blipFill>
          <p:spPr>
            <a:xfrm>
              <a:off x="24064" y="5089818"/>
              <a:ext cx="9098280" cy="1737360"/>
            </a:xfrm>
            <a:prstGeom prst="rect">
              <a:avLst/>
            </a:prstGeom>
          </p:spPr>
        </p:pic>
        <p:sp>
          <p:nvSpPr>
            <p:cNvPr id="26" name="Rectangle 15"/>
            <p:cNvSpPr/>
            <p:nvPr/>
          </p:nvSpPr>
          <p:spPr>
            <a:xfrm>
              <a:off x="0" y="5181600"/>
              <a:ext cx="45719"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7" name="Rectangle 16"/>
            <p:cNvSpPr/>
            <p:nvPr/>
          </p:nvSpPr>
          <p:spPr>
            <a:xfrm rot="5400000">
              <a:off x="4537710" y="2251710"/>
              <a:ext cx="6858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8" name="Rectangle 18"/>
            <p:cNvSpPr/>
            <p:nvPr/>
          </p:nvSpPr>
          <p:spPr>
            <a:xfrm>
              <a:off x="9098281" y="5158740"/>
              <a:ext cx="45719"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sp>
        <p:nvSpPr>
          <p:cNvPr id="15" name="14 CuadroTexto"/>
          <p:cNvSpPr txBox="1"/>
          <p:nvPr/>
        </p:nvSpPr>
        <p:spPr>
          <a:xfrm>
            <a:off x="1928794" y="5143512"/>
            <a:ext cx="4857784" cy="1569660"/>
          </a:xfrm>
          <a:prstGeom prst="rect">
            <a:avLst/>
          </a:prstGeom>
          <a:noFill/>
        </p:spPr>
        <p:txBody>
          <a:bodyPr wrap="square" rtlCol="0">
            <a:spAutoFit/>
          </a:bodyPr>
          <a:lstStyle/>
          <a:p>
            <a:pPr algn="ctr"/>
            <a:r>
              <a:rPr lang="es-MX" sz="9600" dirty="0" smtClean="0">
                <a:solidFill>
                  <a:schemeClr val="bg1"/>
                </a:solidFill>
              </a:rPr>
              <a:t>FIN</a:t>
            </a:r>
            <a:endParaRPr lang="es-MX" sz="9600" dirty="0">
              <a:solidFill>
                <a:schemeClr val="bg1"/>
              </a:solidFill>
            </a:endParaRPr>
          </a:p>
        </p:txBody>
      </p:sp>
      <p:pic>
        <p:nvPicPr>
          <p:cNvPr id="29" name="Picture 6"/>
          <p:cNvPicPr>
            <a:picLocks noChangeAspect="1"/>
          </p:cNvPicPr>
          <p:nvPr/>
        </p:nvPicPr>
        <p:blipFill>
          <a:blip r:embed="rId5" cstate="print"/>
          <a:stretch>
            <a:fillRect/>
          </a:stretch>
        </p:blipFill>
        <p:spPr>
          <a:xfrm>
            <a:off x="13125" y="0"/>
            <a:ext cx="3498527" cy="2825393"/>
          </a:xfrm>
          <a:prstGeom prst="rect">
            <a:avLst/>
          </a:prstGeom>
        </p:spPr>
      </p:pic>
      <p:pic>
        <p:nvPicPr>
          <p:cNvPr id="30" name="Picture 7"/>
          <p:cNvPicPr>
            <a:picLocks noChangeAspect="1"/>
          </p:cNvPicPr>
          <p:nvPr/>
        </p:nvPicPr>
        <p:blipFill>
          <a:blip r:embed="rId6" cstate="print"/>
          <a:stretch>
            <a:fillRect/>
          </a:stretch>
        </p:blipFill>
        <p:spPr>
          <a:xfrm>
            <a:off x="3473863" y="0"/>
            <a:ext cx="5624418" cy="2825496"/>
          </a:xfrm>
          <a:prstGeom prst="rect">
            <a:avLst/>
          </a:prstGeom>
        </p:spPr>
      </p:pic>
      <p:pic>
        <p:nvPicPr>
          <p:cNvPr id="31" name="Picture 8"/>
          <p:cNvPicPr>
            <a:picLocks noChangeAspect="1"/>
          </p:cNvPicPr>
          <p:nvPr/>
        </p:nvPicPr>
        <p:blipFill>
          <a:blip r:embed="rId7" cstate="print"/>
          <a:stretch>
            <a:fillRect/>
          </a:stretch>
        </p:blipFill>
        <p:spPr>
          <a:xfrm>
            <a:off x="-6234" y="2791497"/>
            <a:ext cx="7668994" cy="2296266"/>
          </a:xfrm>
          <a:prstGeom prst="rect">
            <a:avLst/>
          </a:prstGeom>
        </p:spPr>
      </p:pic>
      <p:pic>
        <p:nvPicPr>
          <p:cNvPr id="32" name="Picture 9"/>
          <p:cNvPicPr>
            <a:picLocks noChangeAspect="1"/>
          </p:cNvPicPr>
          <p:nvPr/>
        </p:nvPicPr>
        <p:blipFill>
          <a:blip r:embed="rId8" cstate="print"/>
          <a:stretch>
            <a:fillRect/>
          </a:stretch>
        </p:blipFill>
        <p:spPr>
          <a:xfrm>
            <a:off x="7625387" y="2768131"/>
            <a:ext cx="1461333" cy="2293850"/>
          </a:xfrm>
          <a:prstGeom prst="rect">
            <a:avLst/>
          </a:prstGeom>
        </p:spPr>
      </p:pic>
    </p:spTree>
    <p:custDataLst>
      <p:tags r:id="rId1"/>
    </p:custDataLst>
    <p:extLst>
      <p:ext uri="{BB962C8B-B14F-4D97-AF65-F5344CB8AC3E}">
        <p14:creationId xmlns:p14="http://schemas.microsoft.com/office/powerpoint/2010/main" val="1227928322"/>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0"/>
                                        <p:tgtEl>
                                          <p:spTgt spid="6"/>
                                        </p:tgtEl>
                                      </p:cBhvr>
                                    </p:animEffect>
                                    <p:set>
                                      <p:cBhvr>
                                        <p:cTn id="7" dur="1" fill="hold">
                                          <p:stCondLst>
                                            <p:cond delay="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29"/>
                                        </p:tgtEl>
                                        <p:attrNameLst>
                                          <p:attrName>ppt_x</p:attrName>
                                        </p:attrNameLst>
                                      </p:cBhvr>
                                      <p:tavLst>
                                        <p:tav tm="0">
                                          <p:val>
                                            <p:strVal val="ppt_x"/>
                                          </p:val>
                                        </p:tav>
                                        <p:tav tm="100000">
                                          <p:val>
                                            <p:strVal val="ppt_x"/>
                                          </p:val>
                                        </p:tav>
                                      </p:tavLst>
                                    </p:anim>
                                    <p:anim calcmode="lin" valueType="num">
                                      <p:cBhvr additive="base">
                                        <p:cTn id="12" dur="500"/>
                                        <p:tgtEl>
                                          <p:spTgt spid="29"/>
                                        </p:tgtEl>
                                        <p:attrNameLst>
                                          <p:attrName>ppt_y</p:attrName>
                                        </p:attrNameLst>
                                      </p:cBhvr>
                                      <p:tavLst>
                                        <p:tav tm="0">
                                          <p:val>
                                            <p:strVal val="ppt_y"/>
                                          </p:val>
                                        </p:tav>
                                        <p:tav tm="100000">
                                          <p:val>
                                            <p:strVal val="1+ppt_h/2"/>
                                          </p:val>
                                        </p:tav>
                                      </p:tavLst>
                                    </p:anim>
                                    <p:set>
                                      <p:cBhvr>
                                        <p:cTn id="13" dur="1" fill="hold">
                                          <p:stCondLst>
                                            <p:cond delay="499"/>
                                          </p:stCondLst>
                                        </p:cTn>
                                        <p:tgtEl>
                                          <p:spTgt spid="29"/>
                                        </p:tgtEl>
                                        <p:attrNameLst>
                                          <p:attrName>style.visibility</p:attrName>
                                        </p:attrNameLst>
                                      </p:cBhvr>
                                      <p:to>
                                        <p:strVal val="hidden"/>
                                      </p:to>
                                    </p:set>
                                  </p:childTnLst>
                                </p:cTn>
                              </p:par>
                              <p:par>
                                <p:cTn id="14" presetID="2" presetClass="exit" presetSubtype="3" fill="hold" nodeType="withEffect">
                                  <p:stCondLst>
                                    <p:cond delay="0"/>
                                  </p:stCondLst>
                                  <p:childTnLst>
                                    <p:anim calcmode="lin" valueType="num">
                                      <p:cBhvr additive="base">
                                        <p:cTn id="15" dur="750"/>
                                        <p:tgtEl>
                                          <p:spTgt spid="30"/>
                                        </p:tgtEl>
                                        <p:attrNameLst>
                                          <p:attrName>ppt_x</p:attrName>
                                        </p:attrNameLst>
                                      </p:cBhvr>
                                      <p:tavLst>
                                        <p:tav tm="0">
                                          <p:val>
                                            <p:strVal val="ppt_x"/>
                                          </p:val>
                                        </p:tav>
                                        <p:tav tm="100000">
                                          <p:val>
                                            <p:strVal val="1+ppt_w/2"/>
                                          </p:val>
                                        </p:tav>
                                      </p:tavLst>
                                    </p:anim>
                                    <p:anim calcmode="lin" valueType="num">
                                      <p:cBhvr additive="base">
                                        <p:cTn id="16" dur="750"/>
                                        <p:tgtEl>
                                          <p:spTgt spid="30"/>
                                        </p:tgtEl>
                                        <p:attrNameLst>
                                          <p:attrName>ppt_y</p:attrName>
                                        </p:attrNameLst>
                                      </p:cBhvr>
                                      <p:tavLst>
                                        <p:tav tm="0">
                                          <p:val>
                                            <p:strVal val="ppt_y"/>
                                          </p:val>
                                        </p:tav>
                                        <p:tav tm="100000">
                                          <p:val>
                                            <p:strVal val="0-ppt_h/2"/>
                                          </p:val>
                                        </p:tav>
                                      </p:tavLst>
                                    </p:anim>
                                    <p:set>
                                      <p:cBhvr>
                                        <p:cTn id="17" dur="1" fill="hold">
                                          <p:stCondLst>
                                            <p:cond delay="749"/>
                                          </p:stCondLst>
                                        </p:cTn>
                                        <p:tgtEl>
                                          <p:spTgt spid="30"/>
                                        </p:tgtEl>
                                        <p:attrNameLst>
                                          <p:attrName>style.visibility</p:attrName>
                                        </p:attrNameLst>
                                      </p:cBhvr>
                                      <p:to>
                                        <p:strVal val="hidden"/>
                                      </p:to>
                                    </p:set>
                                  </p:childTnLst>
                                </p:cTn>
                              </p:par>
                              <p:par>
                                <p:cTn id="18" presetID="2" presetClass="exit" presetSubtype="8" fill="hold" nodeType="withEffect">
                                  <p:stCondLst>
                                    <p:cond delay="0"/>
                                  </p:stCondLst>
                                  <p:childTnLst>
                                    <p:anim calcmode="lin" valueType="num">
                                      <p:cBhvr additive="base">
                                        <p:cTn id="19" dur="750"/>
                                        <p:tgtEl>
                                          <p:spTgt spid="31"/>
                                        </p:tgtEl>
                                        <p:attrNameLst>
                                          <p:attrName>ppt_x</p:attrName>
                                        </p:attrNameLst>
                                      </p:cBhvr>
                                      <p:tavLst>
                                        <p:tav tm="0">
                                          <p:val>
                                            <p:strVal val="ppt_x"/>
                                          </p:val>
                                        </p:tav>
                                        <p:tav tm="100000">
                                          <p:val>
                                            <p:strVal val="0-ppt_w/2"/>
                                          </p:val>
                                        </p:tav>
                                      </p:tavLst>
                                    </p:anim>
                                    <p:anim calcmode="lin" valueType="num">
                                      <p:cBhvr additive="base">
                                        <p:cTn id="20" dur="750"/>
                                        <p:tgtEl>
                                          <p:spTgt spid="31"/>
                                        </p:tgtEl>
                                        <p:attrNameLst>
                                          <p:attrName>ppt_y</p:attrName>
                                        </p:attrNameLst>
                                      </p:cBhvr>
                                      <p:tavLst>
                                        <p:tav tm="0">
                                          <p:val>
                                            <p:strVal val="ppt_y"/>
                                          </p:val>
                                        </p:tav>
                                        <p:tav tm="100000">
                                          <p:val>
                                            <p:strVal val="ppt_y"/>
                                          </p:val>
                                        </p:tav>
                                      </p:tavLst>
                                    </p:anim>
                                    <p:set>
                                      <p:cBhvr>
                                        <p:cTn id="21" dur="1" fill="hold">
                                          <p:stCondLst>
                                            <p:cond delay="749"/>
                                          </p:stCondLst>
                                        </p:cTn>
                                        <p:tgtEl>
                                          <p:spTgt spid="31"/>
                                        </p:tgtEl>
                                        <p:attrNameLst>
                                          <p:attrName>style.visibility</p:attrName>
                                        </p:attrNameLst>
                                      </p:cBhvr>
                                      <p:to>
                                        <p:strVal val="hidden"/>
                                      </p:to>
                                    </p:set>
                                  </p:childTnLst>
                                </p:cTn>
                              </p:par>
                              <p:par>
                                <p:cTn id="22" presetID="2" presetClass="exit" presetSubtype="2" fill="hold" nodeType="withEffect">
                                  <p:stCondLst>
                                    <p:cond delay="0"/>
                                  </p:stCondLst>
                                  <p:childTnLst>
                                    <p:anim calcmode="lin" valueType="num">
                                      <p:cBhvr additive="base">
                                        <p:cTn id="23" dur="750"/>
                                        <p:tgtEl>
                                          <p:spTgt spid="32"/>
                                        </p:tgtEl>
                                        <p:attrNameLst>
                                          <p:attrName>ppt_x</p:attrName>
                                        </p:attrNameLst>
                                      </p:cBhvr>
                                      <p:tavLst>
                                        <p:tav tm="0">
                                          <p:val>
                                            <p:strVal val="ppt_x"/>
                                          </p:val>
                                        </p:tav>
                                        <p:tav tm="100000">
                                          <p:val>
                                            <p:strVal val="1+ppt_w/2"/>
                                          </p:val>
                                        </p:tav>
                                      </p:tavLst>
                                    </p:anim>
                                    <p:anim calcmode="lin" valueType="num">
                                      <p:cBhvr additive="base">
                                        <p:cTn id="24" dur="750"/>
                                        <p:tgtEl>
                                          <p:spTgt spid="32"/>
                                        </p:tgtEl>
                                        <p:attrNameLst>
                                          <p:attrName>ppt_y</p:attrName>
                                        </p:attrNameLst>
                                      </p:cBhvr>
                                      <p:tavLst>
                                        <p:tav tm="0">
                                          <p:val>
                                            <p:strVal val="ppt_y"/>
                                          </p:val>
                                        </p:tav>
                                        <p:tav tm="100000">
                                          <p:val>
                                            <p:strVal val="ppt_y"/>
                                          </p:val>
                                        </p:tav>
                                      </p:tavLst>
                                    </p:anim>
                                    <p:set>
                                      <p:cBhvr>
                                        <p:cTn id="25" dur="1" fill="hold">
                                          <p:stCondLst>
                                            <p:cond delay="749"/>
                                          </p:stCondLst>
                                        </p:cTn>
                                        <p:tgtEl>
                                          <p:spTgt spid="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391903" y="225958"/>
            <a:ext cx="8394939" cy="641775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804693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4536" y="6481028"/>
            <a:ext cx="6318448" cy="369332"/>
          </a:xfrm>
          <a:prstGeom prst="rect">
            <a:avLst/>
          </a:prstGeom>
        </p:spPr>
        <p:txBody>
          <a:bodyPr wrap="square">
            <a:spAutoFit/>
          </a:bodyPr>
          <a:lstStyle/>
          <a:p>
            <a:r>
              <a:rPr lang="es-MX" dirty="0"/>
              <a:t>http://fi.uaemex.mx/portal/coordinaciones/ICO/traIdeICO.php</a:t>
            </a:r>
          </a:p>
        </p:txBody>
      </p:sp>
      <p:pic>
        <p:nvPicPr>
          <p:cNvPr id="4" name="Imagen 3"/>
          <p:cNvPicPr>
            <a:picLocks noChangeAspect="1"/>
          </p:cNvPicPr>
          <p:nvPr/>
        </p:nvPicPr>
        <p:blipFill>
          <a:blip r:embed="rId2"/>
          <a:stretch>
            <a:fillRect/>
          </a:stretch>
        </p:blipFill>
        <p:spPr>
          <a:xfrm>
            <a:off x="251520" y="70061"/>
            <a:ext cx="8892480" cy="6167251"/>
          </a:xfrm>
          <a:prstGeom prst="rect">
            <a:avLst/>
          </a:prstGeom>
        </p:spPr>
      </p:pic>
    </p:spTree>
    <p:extLst>
      <p:ext uri="{BB962C8B-B14F-4D97-AF65-F5344CB8AC3E}">
        <p14:creationId xmlns:p14="http://schemas.microsoft.com/office/powerpoint/2010/main" val="36183604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64314"/>
            <a:ext cx="6624735" cy="5460929"/>
          </a:xfrm>
          <a:prstGeom prst="rect">
            <a:avLst/>
          </a:prstGeom>
        </p:spPr>
      </p:pic>
    </p:spTree>
    <p:extLst>
      <p:ext uri="{BB962C8B-B14F-4D97-AF65-F5344CB8AC3E}">
        <p14:creationId xmlns:p14="http://schemas.microsoft.com/office/powerpoint/2010/main" val="35732812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7" y="135807"/>
            <a:ext cx="7776864" cy="6466632"/>
          </a:xfrm>
          <a:prstGeom prst="rect">
            <a:avLst/>
          </a:prstGeom>
        </p:spPr>
      </p:pic>
    </p:spTree>
    <p:extLst>
      <p:ext uri="{BB962C8B-B14F-4D97-AF65-F5344CB8AC3E}">
        <p14:creationId xmlns:p14="http://schemas.microsoft.com/office/powerpoint/2010/main" val="25357513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2987824" y="1992353"/>
            <a:ext cx="5867400" cy="1970046"/>
          </a:xfrm>
        </p:spPr>
        <p:txBody>
          <a:bodyPr>
            <a:normAutofit/>
          </a:bodyPr>
          <a:lstStyle/>
          <a:p>
            <a:pPr algn="just">
              <a:lnSpc>
                <a:spcPct val="150000"/>
              </a:lnSpc>
            </a:pPr>
            <a:r>
              <a:rPr lang="es-MX" sz="1300" dirty="0"/>
              <a:t>EL ESTUDIO DE LA ESTRUCTURA DE DATOS, SIN DUDA ES UNO DE LOS MÁS IMPORTANTES DENTRO DE LAS CARRERAS RELACIONADAS CON LA COMPUTACIÓN, YA QUE EL CONOCIMIENTO EFICIENTE DE LAS ESTRUCTURAS DE DATOS SUELE SER VITAL EN LA FORMACIÓN DE LOS ALUMNOS DEBIDO A LA TRASCENDENCIA QUE UN APRENDIZAJE TEÓRICO-PRÁCTICO DE LAS MISMAS SUPONDRÁ PARA SU CARRERA. </a:t>
            </a:r>
            <a:endParaRPr lang="es-MX" dirty="0"/>
          </a:p>
        </p:txBody>
      </p:sp>
      <p:sp>
        <p:nvSpPr>
          <p:cNvPr id="5" name="Rectángulo 4"/>
          <p:cNvSpPr/>
          <p:nvPr/>
        </p:nvSpPr>
        <p:spPr>
          <a:xfrm>
            <a:off x="755576" y="2746544"/>
            <a:ext cx="2105576" cy="461665"/>
          </a:xfrm>
          <a:prstGeom prst="rect">
            <a:avLst/>
          </a:prstGeom>
        </p:spPr>
        <p:txBody>
          <a:bodyPr wrap="none">
            <a:spAutoFit/>
          </a:bodyPr>
          <a:lstStyle/>
          <a:p>
            <a:r>
              <a:rPr lang="es-MX" sz="2400" dirty="0" smtClean="0"/>
              <a:t>2. </a:t>
            </a:r>
            <a:r>
              <a:rPr lang="es-MX" sz="2400" dirty="0"/>
              <a:t>Presentación</a:t>
            </a:r>
          </a:p>
        </p:txBody>
      </p:sp>
      <p:sp>
        <p:nvSpPr>
          <p:cNvPr id="6" name="Rectángulo 5"/>
          <p:cNvSpPr/>
          <p:nvPr/>
        </p:nvSpPr>
        <p:spPr>
          <a:xfrm>
            <a:off x="755576" y="4149080"/>
            <a:ext cx="7965960" cy="1261627"/>
          </a:xfrm>
          <a:prstGeom prst="rect">
            <a:avLst/>
          </a:prstGeom>
        </p:spPr>
        <p:txBody>
          <a:bodyPr wrap="square">
            <a:spAutoFit/>
          </a:bodyPr>
          <a:lstStyle/>
          <a:p>
            <a:pPr algn="just">
              <a:lnSpc>
                <a:spcPct val="150000"/>
              </a:lnSpc>
            </a:pPr>
            <a:r>
              <a:rPr lang="es-MX" sz="1300" b="1" cap="all" dirty="0">
                <a:latin typeface="+mj-lt"/>
                <a:ea typeface="+mj-ea"/>
                <a:cs typeface="+mj-cs"/>
              </a:rPr>
              <a:t>LAS ESTRUCTURAS DINÁMICAS NOS PERMITEN CREAR ESTRUCTURAS DE DATOS QUE SE ADAPTEN A LAS NECESIDADES REALES A LAS QUE SUELEN ENFRENTARSE NUESTROS PROGRAMAS. PERO NO SÓLO ESO, TAMBIÉN NOS PERMITIRÁN CREAR ESTRUCTURAS DE DATOS MUY FLEXIBLES, YA SEA EN CUANTO AL ORDEN, LA ESTRUCTURA INTERNA O LAS RELACIONES ENTRE LOS ELEMENTOS QUE LAS COMPONEN. </a:t>
            </a:r>
          </a:p>
        </p:txBody>
      </p:sp>
      <p:pic>
        <p:nvPicPr>
          <p:cNvPr id="7" name="Picture 3" descr="http://t3.gstatic.com/images?q=tbn:ANd9GcR_ZkM-feQsWAg3l3fWynvIUxTkrOxi_j_8_PhijpE11fp81n4&amp;t=1&amp;usg=__6ZHmtW1Wz7-mjs8qooR8jRsYU4U="/>
          <p:cNvPicPr>
            <a:picLocks noChangeAspect="1" noChangeArrowheads="1"/>
          </p:cNvPicPr>
          <p:nvPr/>
        </p:nvPicPr>
        <p:blipFill>
          <a:blip r:embed="rId2"/>
          <a:srcRect/>
          <a:stretch>
            <a:fillRect/>
          </a:stretch>
        </p:blipFill>
        <p:spPr bwMode="auto">
          <a:xfrm>
            <a:off x="6948264" y="4967867"/>
            <a:ext cx="1773272" cy="1765391"/>
          </a:xfrm>
          <a:prstGeom prst="ellipse">
            <a:avLst/>
          </a:prstGeom>
          <a:ln>
            <a:noFill/>
          </a:ln>
          <a:effectLst>
            <a:softEdge rad="112500"/>
          </a:effectLst>
        </p:spPr>
      </p:pic>
    </p:spTree>
    <p:extLst>
      <p:ext uri="{BB962C8B-B14F-4D97-AF65-F5344CB8AC3E}">
        <p14:creationId xmlns:p14="http://schemas.microsoft.com/office/powerpoint/2010/main" val="35643047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15816" y="1988840"/>
            <a:ext cx="5867400" cy="1970046"/>
          </a:xfrm>
        </p:spPr>
        <p:txBody>
          <a:bodyPr>
            <a:noAutofit/>
          </a:bodyPr>
          <a:lstStyle/>
          <a:p>
            <a:pPr algn="just"/>
            <a:r>
              <a:rPr lang="es-MX" sz="2000" b="0" cap="none" dirty="0" smtClean="0"/>
              <a:t>Identificara las herramientas teóricas fundamentales para la representación y manipulación de información en la computadora, haciendo énfasis en el tipo de datos dinámicos; así como conocer y aplicar los algoritmos básicos de ordenamiento y búsqueda.</a:t>
            </a:r>
            <a:r>
              <a:rPr lang="es-MX" sz="2000" b="0" dirty="0" smtClean="0"/>
              <a:t/>
            </a:r>
            <a:br>
              <a:rPr lang="es-MX" sz="2000" b="0" dirty="0" smtClean="0"/>
            </a:br>
            <a:r>
              <a:rPr lang="es-MX" sz="2400" b="0" dirty="0"/>
              <a:t/>
            </a:r>
            <a:br>
              <a:rPr lang="es-MX" sz="2400" b="0" dirty="0"/>
            </a:br>
            <a:endParaRPr lang="es-MX" sz="1800" b="0" dirty="0"/>
          </a:p>
        </p:txBody>
      </p:sp>
      <p:sp>
        <p:nvSpPr>
          <p:cNvPr id="4" name="Rectángulo 3"/>
          <p:cNvSpPr/>
          <p:nvPr/>
        </p:nvSpPr>
        <p:spPr>
          <a:xfrm>
            <a:off x="827584" y="2636912"/>
            <a:ext cx="1779205" cy="523220"/>
          </a:xfrm>
          <a:prstGeom prst="rect">
            <a:avLst/>
          </a:prstGeom>
        </p:spPr>
        <p:txBody>
          <a:bodyPr wrap="none">
            <a:spAutoFit/>
          </a:bodyPr>
          <a:lstStyle/>
          <a:p>
            <a:r>
              <a:rPr lang="es-MX" sz="2800" dirty="0" smtClean="0">
                <a:solidFill>
                  <a:schemeClr val="bg2">
                    <a:lumMod val="10000"/>
                  </a:schemeClr>
                </a:solidFill>
              </a:rPr>
              <a:t>3. </a:t>
            </a:r>
            <a:r>
              <a:rPr lang="es-MX" sz="2800" dirty="0">
                <a:solidFill>
                  <a:schemeClr val="bg2">
                    <a:lumMod val="10000"/>
                  </a:schemeClr>
                </a:solidFill>
              </a:rPr>
              <a:t>Objetivo</a:t>
            </a:r>
            <a:endParaRPr lang="es-MX" sz="2800" dirty="0"/>
          </a:p>
        </p:txBody>
      </p:sp>
      <p:pic>
        <p:nvPicPr>
          <p:cNvPr id="5" name="Picture 4" descr="http://t2.gstatic.com/images?q=tbn:ANd9GcQbBeTtZyKpj0Ojj8aeLrKuwF_zn3h2PpSVzz4a1U9-i9pJAAw&amp;t=1&amp;usg=__tmjic4uOqTalTFn7t3V694GErMk="/>
          <p:cNvPicPr>
            <a:picLocks noChangeAspect="1" noChangeArrowheads="1"/>
          </p:cNvPicPr>
          <p:nvPr/>
        </p:nvPicPr>
        <p:blipFill>
          <a:blip r:embed="rId2"/>
          <a:srcRect/>
          <a:stretch>
            <a:fillRect/>
          </a:stretch>
        </p:blipFill>
        <p:spPr bwMode="auto">
          <a:xfrm>
            <a:off x="5364088" y="3360295"/>
            <a:ext cx="3214710" cy="3214710"/>
          </a:xfrm>
          <a:prstGeom prst="ellipse">
            <a:avLst/>
          </a:prstGeom>
          <a:ln>
            <a:noFill/>
          </a:ln>
          <a:effectLst>
            <a:softEdge rad="112500"/>
          </a:effectLst>
        </p:spPr>
      </p:pic>
    </p:spTree>
    <p:extLst>
      <p:ext uri="{BB962C8B-B14F-4D97-AF65-F5344CB8AC3E}">
        <p14:creationId xmlns:p14="http://schemas.microsoft.com/office/powerpoint/2010/main" val="6931532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
</p:tagLst>
</file>

<file path=ppt/tags/tag2.xml><?xml version="1.0" encoding="utf-8"?>
<p:tagLst xmlns:a="http://schemas.openxmlformats.org/drawingml/2006/main" xmlns:r="http://schemas.openxmlformats.org/officeDocument/2006/relationships" xmlns:p="http://schemas.openxmlformats.org/presentationml/2006/main">
  <p:tag name="TIMING" val="|1.6"/>
</p:tagLst>
</file>

<file path=ppt/theme/theme1.xml><?xml version="1.0" encoding="utf-8"?>
<a:theme xmlns:a="http://schemas.openxmlformats.org/drawingml/2006/main" name="LO">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87C7662-3127-4803-8D96-C63E399475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LO</Template>
  <TotalTime>0</TotalTime>
  <Words>1569</Words>
  <Application>Microsoft Office PowerPoint</Application>
  <PresentationFormat>Presentación en pantalla (4:3)</PresentationFormat>
  <Paragraphs>153</Paragraphs>
  <Slides>38</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38</vt:i4>
      </vt:variant>
    </vt:vector>
  </HeadingPairs>
  <TitlesOfParts>
    <vt:vector size="45" baseType="lpstr">
      <vt:lpstr>BatangChe</vt:lpstr>
      <vt:lpstr>Arabic Typesetting</vt:lpstr>
      <vt:lpstr>Arial</vt:lpstr>
      <vt:lpstr>Calibri</vt:lpstr>
      <vt:lpstr>Georgia</vt:lpstr>
      <vt:lpstr>Wingdings</vt:lpstr>
      <vt:lpstr>LO</vt:lpstr>
      <vt:lpstr>Universidad Autónoma del Estado de México</vt:lpstr>
      <vt:lpstr> 1. DATOS DE IDENTIFICACIÓN 2. PRESENTACIÓN 3. OBJETIVOS DE LA ASIGNATURA 4. CONOCIMIENTOS 5. GUIÓN EXPLICATIVO 6. ALGORITMO PARA EL CAMINO MAS CORTO 7. CONCLUSIONES 8. BIBLIOGRAFÍA  </vt:lpstr>
      <vt:lpstr>Presentación de PowerPoint</vt:lpstr>
      <vt:lpstr>Presentación de PowerPoint</vt:lpstr>
      <vt:lpstr>Presentación de PowerPoint</vt:lpstr>
      <vt:lpstr>Presentación de PowerPoint</vt:lpstr>
      <vt:lpstr>Presentación de PowerPoint</vt:lpstr>
      <vt:lpstr>EL ESTUDIO DE LA ESTRUCTURA DE DATOS, SIN DUDA ES UNO DE LOS MÁS IMPORTANTES DENTRO DE LAS CARRERAS RELACIONADAS CON LA COMPUTACIÓN, YA QUE EL CONOCIMIENTO EFICIENTE DE LAS ESTRUCTURAS DE DATOS SUELE SER VITAL EN LA FORMACIÓN DE LOS ALUMNOS DEBIDO A LA TRASCENDENCIA QUE UN APRENDIZAJE TEÓRICO-PRÁCTICO DE LAS MISMAS SUPONDRÁ PARA SU CARRERA. </vt:lpstr>
      <vt:lpstr>Identificara las herramientas teóricas fundamentales para la representación y manipulación de información en la computadora, haciendo énfasis en el tipo de datos dinámicos; así como conocer y aplicar los algoritmos básicos de ordenamiento y búsqueda.  </vt:lpstr>
      <vt:lpstr>Conocer y aplicar los algoritmos básicos de ordenación y búsqueda, así como el algoritmo para el camino mas corto. </vt:lpstr>
      <vt:lpstr>El proceso de enseñanza-aprendizaje se realizará mediante sesiones de explicación temática de los diferentes métodos de ordenamiento y búsqueda, caso específico: algoritmo para el camino mas corto, antecedentes temáticos para dar paso a la explicación visual y expositiva complementaria del tema con este material de visión proyectable, dando pauta a la realización de los ejercicios y prácticas de laboratorio que complementen lo visto en el aula.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7. Conclusiones</vt:lpstr>
      <vt:lpstr>Dudas</vt:lpstr>
      <vt:lpstr>8. Bibliografía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2012-02-20T01:52:20Z</dcterms:created>
  <dcterms:modified xsi:type="dcterms:W3CDTF">2015-09-14T02:21:06Z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TC016745519991</vt:lpwstr>
  </property>
</Properties>
</file>