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69"/>
  </p:notesMasterIdLst>
  <p:sldIdLst>
    <p:sldId id="256" r:id="rId2"/>
    <p:sldId id="257" r:id="rId3"/>
    <p:sldId id="258" r:id="rId4"/>
    <p:sldId id="416" r:id="rId5"/>
    <p:sldId id="418" r:id="rId6"/>
    <p:sldId id="328" r:id="rId7"/>
    <p:sldId id="260" r:id="rId8"/>
    <p:sldId id="262" r:id="rId9"/>
    <p:sldId id="369" r:id="rId10"/>
    <p:sldId id="263" r:id="rId11"/>
    <p:sldId id="264" r:id="rId12"/>
    <p:sldId id="370" r:id="rId13"/>
    <p:sldId id="265" r:id="rId14"/>
    <p:sldId id="266" r:id="rId15"/>
    <p:sldId id="371" r:id="rId16"/>
    <p:sldId id="267" r:id="rId17"/>
    <p:sldId id="268" r:id="rId18"/>
    <p:sldId id="269" r:id="rId19"/>
    <p:sldId id="270" r:id="rId20"/>
    <p:sldId id="372" r:id="rId21"/>
    <p:sldId id="415" r:id="rId22"/>
    <p:sldId id="419" r:id="rId23"/>
    <p:sldId id="420" r:id="rId24"/>
    <p:sldId id="399" r:id="rId25"/>
    <p:sldId id="407" r:id="rId26"/>
    <p:sldId id="408" r:id="rId27"/>
    <p:sldId id="410" r:id="rId28"/>
    <p:sldId id="401" r:id="rId29"/>
    <p:sldId id="402" r:id="rId30"/>
    <p:sldId id="404" r:id="rId31"/>
    <p:sldId id="405" r:id="rId32"/>
    <p:sldId id="403" r:id="rId33"/>
    <p:sldId id="406" r:id="rId34"/>
    <p:sldId id="409" r:id="rId35"/>
    <p:sldId id="394" r:id="rId36"/>
    <p:sldId id="385" r:id="rId37"/>
    <p:sldId id="378" r:id="rId38"/>
    <p:sldId id="384" r:id="rId39"/>
    <p:sldId id="386" r:id="rId40"/>
    <p:sldId id="396" r:id="rId41"/>
    <p:sldId id="380" r:id="rId42"/>
    <p:sldId id="379" r:id="rId43"/>
    <p:sldId id="387" r:id="rId44"/>
    <p:sldId id="381" r:id="rId45"/>
    <p:sldId id="388" r:id="rId46"/>
    <p:sldId id="382" r:id="rId47"/>
    <p:sldId id="383" r:id="rId48"/>
    <p:sldId id="389" r:id="rId49"/>
    <p:sldId id="367" r:id="rId50"/>
    <p:sldId id="390" r:id="rId51"/>
    <p:sldId id="392" r:id="rId52"/>
    <p:sldId id="364" r:id="rId53"/>
    <p:sldId id="391" r:id="rId54"/>
    <p:sldId id="397" r:id="rId55"/>
    <p:sldId id="393" r:id="rId56"/>
    <p:sldId id="411" r:id="rId57"/>
    <p:sldId id="412" r:id="rId58"/>
    <p:sldId id="413" r:id="rId59"/>
    <p:sldId id="414" r:id="rId60"/>
    <p:sldId id="302" r:id="rId61"/>
    <p:sldId id="303" r:id="rId62"/>
    <p:sldId id="304" r:id="rId63"/>
    <p:sldId id="305" r:id="rId64"/>
    <p:sldId id="306" r:id="rId65"/>
    <p:sldId id="307" r:id="rId66"/>
    <p:sldId id="326" r:id="rId67"/>
    <p:sldId id="325" r:id="rId6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80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4B5B5-168F-48C6-83CF-08ADF23C244F}" type="datetimeFigureOut">
              <a:rPr lang="es-ES" smtClean="0"/>
              <a:pPr/>
              <a:t>11/09/2015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BDC71-665B-413C-A27B-06DCA026B6D8}" type="slidenum">
              <a:rPr lang="es-ES" smtClean="0"/>
              <a:pPr/>
              <a:t>‹Nº›</a:t>
            </a:fld>
            <a:endParaRPr lang="es-ES"/>
          </a:p>
        </p:txBody>
      </p:sp>
    </p:spTree>
    <p:extLst>
      <p:ext uri="{BB962C8B-B14F-4D97-AF65-F5344CB8AC3E}">
        <p14:creationId xmlns:p14="http://schemas.microsoft.com/office/powerpoint/2010/main" val="568751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50018CC2-05D6-48C9-A4EA-8296756DF00A}" type="datetime1">
              <a:rPr lang="es-ES" smtClean="0"/>
              <a:pPr/>
              <a:t>11/09/2015</a:t>
            </a:fld>
            <a:endParaRPr lang="es-ES"/>
          </a:p>
        </p:txBody>
      </p:sp>
      <p:sp>
        <p:nvSpPr>
          <p:cNvPr id="20" name="19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10" name="9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301F6EB0-1376-49D7-9E13-B5E719380FBF}" type="datetime1">
              <a:rPr lang="es-ES" smtClean="0"/>
              <a:pPr/>
              <a:t>11/09/2015</a:t>
            </a:fld>
            <a:endParaRPr lang="es-ES"/>
          </a:p>
        </p:txBody>
      </p:sp>
      <p:sp>
        <p:nvSpPr>
          <p:cNvPr id="5" name="4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6A0E8B8-D337-458F-8A0B-1F882CF9F488}" type="datetime1">
              <a:rPr lang="es-ES" smtClean="0"/>
              <a:pPr/>
              <a:t>11/09/2015</a:t>
            </a:fld>
            <a:endParaRPr lang="es-ES"/>
          </a:p>
        </p:txBody>
      </p:sp>
      <p:sp>
        <p:nvSpPr>
          <p:cNvPr id="5" name="4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332A43B1-9D2B-4412-BA7F-91D2FAC95A2C}" type="datetime1">
              <a:rPr lang="es-ES" smtClean="0"/>
              <a:pPr/>
              <a:t>11/09/2015</a:t>
            </a:fld>
            <a:endParaRPr lang="es-ES"/>
          </a:p>
        </p:txBody>
      </p:sp>
      <p:sp>
        <p:nvSpPr>
          <p:cNvPr id="5" name="4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10058BD-663E-4AF2-889B-0356A5BED9C1}" type="datetime1">
              <a:rPr lang="es-ES" smtClean="0"/>
              <a:pPr/>
              <a:t>11/09/2015</a:t>
            </a:fld>
            <a:endParaRPr lang="es-ES"/>
          </a:p>
        </p:txBody>
      </p:sp>
      <p:sp>
        <p:nvSpPr>
          <p:cNvPr id="5" name="4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073798C-D7C3-4BEB-8CCD-087522C40FE6}" type="datetime1">
              <a:rPr lang="es-ES" smtClean="0"/>
              <a:pPr/>
              <a:t>11/09/2015</a:t>
            </a:fld>
            <a:endParaRPr lang="es-ES"/>
          </a:p>
        </p:txBody>
      </p:sp>
      <p:sp>
        <p:nvSpPr>
          <p:cNvPr id="6" name="5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88EE8B0-C6F7-4E6B-B34C-FD03BA037837}" type="datetime1">
              <a:rPr lang="es-ES" smtClean="0"/>
              <a:pPr/>
              <a:t>11/09/2015</a:t>
            </a:fld>
            <a:endParaRPr lang="es-ES"/>
          </a:p>
        </p:txBody>
      </p:sp>
      <p:sp>
        <p:nvSpPr>
          <p:cNvPr id="8" name="7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9" name="8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32569903-1446-4EB6-A92C-77DEA6A6E137}" type="datetime1">
              <a:rPr lang="es-ES" smtClean="0"/>
              <a:pPr/>
              <a:t>11/09/2015</a:t>
            </a:fld>
            <a:endParaRPr lang="es-ES"/>
          </a:p>
        </p:txBody>
      </p:sp>
      <p:sp>
        <p:nvSpPr>
          <p:cNvPr id="4" name="3 Marcador de pie de página"/>
          <p:cNvSpPr>
            <a:spLocks noGrp="1"/>
          </p:cNvSpPr>
          <p:nvPr>
            <p:ph type="ftr" sz="quarter" idx="11"/>
          </p:nvPr>
        </p:nvSpPr>
        <p:spPr/>
        <p:txBody>
          <a:bodyPr/>
          <a:lstStyle>
            <a:extLst/>
          </a:lstStyle>
          <a:p>
            <a:r>
              <a:rPr lang="es-ES" smtClean="0"/>
              <a:t>Lic. Juana Rosendo Francisco                      Lic. Artemio Sánchez Cabrera</a:t>
            </a:r>
            <a:endParaRPr lang="es-ES" dirty="0"/>
          </a:p>
        </p:txBody>
      </p:sp>
      <p:sp>
        <p:nvSpPr>
          <p:cNvPr id="5" name="4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FF174FBE-07C5-4437-B11D-885A604BF918}" type="datetime1">
              <a:rPr lang="es-ES" smtClean="0"/>
              <a:pPr/>
              <a:t>11/09/2015</a:t>
            </a:fld>
            <a:endParaRPr lang="es-ES"/>
          </a:p>
        </p:txBody>
      </p:sp>
      <p:sp>
        <p:nvSpPr>
          <p:cNvPr id="3" name="2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4" name="3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939FF29B-EC3B-413B-9447-71A959D743D7}" type="datetime1">
              <a:rPr lang="es-ES" smtClean="0"/>
              <a:pPr/>
              <a:t>11/09/2015</a:t>
            </a:fld>
            <a:endParaRPr lang="es-ES"/>
          </a:p>
        </p:txBody>
      </p:sp>
      <p:sp>
        <p:nvSpPr>
          <p:cNvPr id="6" name="5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79B57A13-BDC7-4BBF-B473-1228787BB859}" type="datetime1">
              <a:rPr lang="es-ES" smtClean="0"/>
              <a:pPr/>
              <a:t>11/09/2015</a:t>
            </a:fld>
            <a:endParaRPr lang="es-ES"/>
          </a:p>
        </p:txBody>
      </p:sp>
      <p:sp>
        <p:nvSpPr>
          <p:cNvPr id="6" name="5 Marcador de pie de página"/>
          <p:cNvSpPr>
            <a:spLocks noGrp="1"/>
          </p:cNvSpPr>
          <p:nvPr>
            <p:ph type="ftr" sz="quarter" idx="11"/>
          </p:nvPr>
        </p:nvSpPr>
        <p:spPr/>
        <p:txBody>
          <a:bodyPr/>
          <a:lstStyle>
            <a:extLst/>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p:txBody>
          <a:bodyPr/>
          <a:lstStyle>
            <a:extLst/>
          </a:lstStyle>
          <a:p>
            <a:fld id="{5FA6C55A-BE17-4FF9-B5F9-9D1C08643C3B}" type="slidenum">
              <a:rPr lang="es-ES" smtClean="0"/>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7A43FE6-9E84-4A7B-8F5F-31A27BCC5248}" type="datetime1">
              <a:rPr lang="es-ES" smtClean="0"/>
              <a:pPr/>
              <a:t>11/09/2015</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s-ES" smtClean="0"/>
              <a:t>Lic. Juana Rosendo Francisco                      Lic. Artemio Sánchez Cabrera</a:t>
            </a:r>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FA6C55A-BE17-4FF9-B5F9-9D1C08643C3B}" type="slidenum">
              <a:rPr lang="es-ES" smtClean="0"/>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99592" y="548680"/>
            <a:ext cx="7758604" cy="6048672"/>
          </a:xfrm>
        </p:spPr>
        <p:txBody>
          <a:bodyPr>
            <a:normAutofit/>
          </a:bodyPr>
          <a:lstStyle/>
          <a:p>
            <a:pPr algn="ctr"/>
            <a:r>
              <a:rPr lang="es-MX" sz="2000" b="1" dirty="0" smtClean="0">
                <a:latin typeface="Arial" pitchFamily="34" charset="0"/>
                <a:cs typeface="Arial" pitchFamily="34" charset="0"/>
              </a:rPr>
              <a:t>UNIVERSIDAD AUTÓNOMA DEL ESTADO DE MÉXICO</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FACULTAD DE CIENCIAS DE LA CONDUCTA</a:t>
            </a:r>
            <a:br>
              <a:rPr lang="es-MX" sz="2000" b="1" dirty="0" smtClean="0">
                <a:latin typeface="Arial" pitchFamily="34" charset="0"/>
                <a:cs typeface="Arial" pitchFamily="34" charset="0"/>
              </a:rPr>
            </a:br>
            <a:r>
              <a:rPr lang="es-MX" sz="2400" b="1" dirty="0" smtClean="0">
                <a:latin typeface="Arial" pitchFamily="34" charset="0"/>
                <a:cs typeface="Arial" pitchFamily="34" charset="0"/>
              </a:rPr>
              <a:t/>
            </a:r>
            <a:br>
              <a:rPr lang="es-MX" sz="2400" b="1" dirty="0" smtClean="0">
                <a:latin typeface="Arial" pitchFamily="34" charset="0"/>
                <a:cs typeface="Arial" pitchFamily="34" charset="0"/>
              </a:rPr>
            </a:br>
            <a:r>
              <a:rPr lang="es-MX" sz="2000" b="1" dirty="0" smtClean="0">
                <a:latin typeface="Arial" pitchFamily="34" charset="0"/>
                <a:cs typeface="Arial" pitchFamily="34" charset="0"/>
              </a:rPr>
              <a:t>“PROYECTABLES: DIAPOSITIVAS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para la unidad de aprendizaje:</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PROBLEMÁTICA SOCIAL DE MÉXICO”</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LICENCIATURA EN TRABAJO SOCIAL</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Núcleo de formación: básico</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CLAVE L31937</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UNIDAD DE COMPETENCIA  3</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IDEOLOGÍA  DE LOS PARTIDOS POLÍTICOS.</a:t>
            </a:r>
            <a:br>
              <a:rPr lang="es-MX" sz="2000" b="1" dirty="0" smtClean="0">
                <a:latin typeface="Arial" pitchFamily="34" charset="0"/>
                <a:cs typeface="Arial" pitchFamily="34" charset="0"/>
              </a:rPr>
            </a:br>
            <a:r>
              <a:rPr lang="es-MX" sz="2000" b="1" dirty="0">
                <a:latin typeface="Arial" pitchFamily="34" charset="0"/>
                <a:cs typeface="Arial" pitchFamily="34" charset="0"/>
              </a:rPr>
              <a:t/>
            </a:r>
            <a:br>
              <a:rPr lang="es-MX" sz="2000" b="1" dirty="0">
                <a:latin typeface="Arial" pitchFamily="34" charset="0"/>
                <a:cs typeface="Arial" pitchFamily="34" charset="0"/>
              </a:rPr>
            </a:br>
            <a:r>
              <a:rPr lang="es-MX" sz="2000" b="1" dirty="0" smtClean="0">
                <a:latin typeface="Arial" pitchFamily="34" charset="0"/>
                <a:cs typeface="Arial" pitchFamily="34" charset="0"/>
              </a:rPr>
              <a:t>LIC. JUANA ROSENDO FRANCISCO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
            </a:r>
            <a:br>
              <a:rPr lang="es-MX" sz="2000" b="1" dirty="0" smtClean="0">
                <a:latin typeface="Arial" pitchFamily="34" charset="0"/>
                <a:cs typeface="Arial" pitchFamily="34" charset="0"/>
              </a:rPr>
            </a:br>
            <a:r>
              <a:rPr lang="es-MX" sz="2000" b="1" dirty="0" smtClean="0">
                <a:latin typeface="Arial" pitchFamily="34" charset="0"/>
                <a:cs typeface="Arial" pitchFamily="34" charset="0"/>
              </a:rPr>
              <a:t>TOLUCA, MÉXICO, SEPTIEMBRE </a:t>
            </a:r>
            <a:r>
              <a:rPr lang="es-MX" sz="2200" b="1" dirty="0" smtClean="0">
                <a:latin typeface="Arial" pitchFamily="34" charset="0"/>
                <a:cs typeface="Arial" pitchFamily="34" charset="0"/>
              </a:rPr>
              <a:t>2015</a:t>
            </a:r>
            <a:r>
              <a:rPr lang="es-MX" sz="2000" b="1" dirty="0" smtClean="0">
                <a:latin typeface="Arial" pitchFamily="34" charset="0"/>
                <a:cs typeface="Arial" pitchFamily="34" charset="0"/>
              </a:rPr>
              <a:t>.</a:t>
            </a:r>
            <a:endParaRPr lang="es-ES" sz="2000" b="1" dirty="0">
              <a:latin typeface="Arial" pitchFamily="34" charset="0"/>
              <a:cs typeface="Arial" pitchFamily="34" charset="0"/>
            </a:endParaRPr>
          </a:p>
        </p:txBody>
      </p:sp>
      <p:sp>
        <p:nvSpPr>
          <p:cNvPr id="6" name="5 Marcador de pie de página"/>
          <p:cNvSpPr>
            <a:spLocks noGrp="1"/>
          </p:cNvSpPr>
          <p:nvPr>
            <p:ph type="ftr" sz="quarter" idx="11"/>
          </p:nvPr>
        </p:nvSpPr>
        <p:spPr>
          <a:xfrm>
            <a:off x="5053372" y="6569075"/>
            <a:ext cx="3352800" cy="288925"/>
          </a:xfrm>
        </p:spPr>
        <p:txBody>
          <a:bodyPr/>
          <a:lstStyle/>
          <a:p>
            <a:r>
              <a:rPr lang="es-ES" dirty="0" smtClean="0"/>
              <a:t>         Lic. Juana Rosendo Francisco                      </a:t>
            </a:r>
            <a:endParaRPr lang="es-ES" dirty="0"/>
          </a:p>
        </p:txBody>
      </p:sp>
      <p:sp>
        <p:nvSpPr>
          <p:cNvPr id="7" name="6 Marcador de número de diapositiva"/>
          <p:cNvSpPr>
            <a:spLocks noGrp="1"/>
          </p:cNvSpPr>
          <p:nvPr>
            <p:ph type="sldNum" sz="quarter" idx="12"/>
          </p:nvPr>
        </p:nvSpPr>
        <p:spPr/>
        <p:txBody>
          <a:bodyPr/>
          <a:lstStyle/>
          <a:p>
            <a:fld id="{5FA6C55A-BE17-4FF9-B5F9-9D1C08643C3B}" type="slidenum">
              <a:rPr lang="es-ES" smtClean="0"/>
              <a:pPr/>
              <a:t>1</a:t>
            </a:fld>
            <a:endParaRPr lang="es-ES" dirty="0"/>
          </a:p>
        </p:txBody>
      </p:sp>
      <p:pic>
        <p:nvPicPr>
          <p:cNvPr id="4" name="Picture 4" descr="Diapositiva1"/>
          <p:cNvPicPr>
            <a:picLocks noChangeAspect="1" noChangeArrowheads="1"/>
          </p:cNvPicPr>
          <p:nvPr/>
        </p:nvPicPr>
        <p:blipFill>
          <a:blip r:embed="rId2" cstate="print"/>
          <a:srcRect/>
          <a:stretch>
            <a:fillRect/>
          </a:stretch>
        </p:blipFill>
        <p:spPr bwMode="auto">
          <a:xfrm>
            <a:off x="7668344" y="0"/>
            <a:ext cx="1475656" cy="1285860"/>
          </a:xfrm>
          <a:prstGeom prst="rect">
            <a:avLst/>
          </a:prstGeom>
          <a:noFill/>
          <a:ln w="9525">
            <a:noFill/>
            <a:miter lim="800000"/>
            <a:headEnd/>
            <a:tailEnd/>
          </a:ln>
        </p:spPr>
      </p:pic>
      <p:pic>
        <p:nvPicPr>
          <p:cNvPr id="5" name="Picture 5" descr="uaem"/>
          <p:cNvPicPr>
            <a:picLocks noChangeAspect="1" noChangeArrowheads="1"/>
          </p:cNvPicPr>
          <p:nvPr/>
        </p:nvPicPr>
        <p:blipFill>
          <a:blip r:embed="rId3" cstate="print"/>
          <a:srcRect/>
          <a:stretch>
            <a:fillRect/>
          </a:stretch>
        </p:blipFill>
        <p:spPr bwMode="auto">
          <a:xfrm>
            <a:off x="0" y="1"/>
            <a:ext cx="1571604" cy="12858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04664"/>
            <a:ext cx="7725544" cy="852704"/>
          </a:xfrm>
        </p:spPr>
        <p:txBody>
          <a:bodyPr>
            <a:normAutofit/>
          </a:bodyPr>
          <a:lstStyle/>
          <a:p>
            <a:pPr algn="ctr"/>
            <a:r>
              <a:rPr lang="es-MX" b="1" dirty="0" smtClean="0">
                <a:latin typeface="Arial" pitchFamily="34" charset="0"/>
                <a:cs typeface="Arial" pitchFamily="34" charset="0"/>
              </a:rPr>
              <a:t>TEMARIO</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259632" y="1447800"/>
            <a:ext cx="7674056" cy="4800600"/>
          </a:xfrm>
        </p:spPr>
        <p:txBody>
          <a:bodyPr>
            <a:normAutofit/>
          </a:bodyPr>
          <a:lstStyle/>
          <a:p>
            <a:pPr>
              <a:buNone/>
            </a:pPr>
            <a:r>
              <a:rPr lang="es-MX" sz="3600" b="1" dirty="0" smtClean="0">
                <a:latin typeface="Arial" pitchFamily="34" charset="0"/>
                <a:cs typeface="Arial" pitchFamily="34" charset="0"/>
              </a:rPr>
              <a:t>UNIDAD DE COMPETENCIA 1</a:t>
            </a:r>
          </a:p>
          <a:p>
            <a:pPr algn="just">
              <a:buNone/>
            </a:pPr>
            <a:r>
              <a:rPr lang="es-MX" sz="3600" dirty="0" smtClean="0">
                <a:latin typeface="Arial" pitchFamily="34" charset="0"/>
                <a:cs typeface="Arial" pitchFamily="34" charset="0"/>
              </a:rPr>
              <a:t>Aspectos socioeconómicos de la problemática en México.</a:t>
            </a:r>
          </a:p>
          <a:p>
            <a:pPr algn="just">
              <a:buNone/>
            </a:pPr>
            <a:r>
              <a:rPr lang="es-MX" sz="3600" dirty="0" smtClean="0">
                <a:latin typeface="Arial" pitchFamily="34" charset="0"/>
                <a:cs typeface="Arial" pitchFamily="34" charset="0"/>
              </a:rPr>
              <a:t>Objetivo: Conocer los indicadores sociales y el desarrollo socioeconómico de México para tener una postura reflexiva y participativa.</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10</a:t>
            </a:fld>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476672"/>
            <a:ext cx="7704856" cy="5904656"/>
          </a:xfrm>
        </p:spPr>
        <p:txBody>
          <a:bodyPr>
            <a:noAutofit/>
          </a:bodyPr>
          <a:lstStyle/>
          <a:p>
            <a:pPr algn="just">
              <a:buNone/>
            </a:pPr>
            <a:r>
              <a:rPr lang="es-MX" sz="3600" dirty="0" smtClean="0">
                <a:latin typeface="Arial" pitchFamily="34" charset="0"/>
                <a:cs typeface="Arial" pitchFamily="34" charset="0"/>
              </a:rPr>
              <a:t>1.1 Características de la estructura socioeconómica de México y principales problemáticas socioeconómicas en México.</a:t>
            </a:r>
            <a:endParaRPr lang="es-MX" sz="3600" dirty="0">
              <a:latin typeface="Arial" pitchFamily="34" charset="0"/>
              <a:cs typeface="Arial" pitchFamily="34" charset="0"/>
            </a:endParaRPr>
          </a:p>
          <a:p>
            <a:pPr lvl="0" algn="just">
              <a:buNone/>
            </a:pPr>
            <a:endParaRPr lang="es-ES" sz="3600" dirty="0" smtClean="0">
              <a:latin typeface="Arial" pitchFamily="34" charset="0"/>
              <a:cs typeface="Arial" pitchFamily="34" charset="0"/>
            </a:endParaRPr>
          </a:p>
          <a:p>
            <a:pPr lvl="0" algn="just">
              <a:buNone/>
            </a:pPr>
            <a:r>
              <a:rPr lang="es-ES" sz="3600" dirty="0" smtClean="0">
                <a:latin typeface="Arial" pitchFamily="34" charset="0"/>
                <a:cs typeface="Arial" pitchFamily="34" charset="0"/>
              </a:rPr>
              <a:t>1.2 Indicadores sociales y el desarrollo socioeconómico de México.</a:t>
            </a:r>
          </a:p>
          <a:p>
            <a:pPr lvl="0" algn="just">
              <a:buNone/>
            </a:pPr>
            <a:endParaRPr lang="es-ES" sz="3600" dirty="0" smtClean="0">
              <a:latin typeface="Arial" pitchFamily="34" charset="0"/>
              <a:cs typeface="Arial" pitchFamily="34" charset="0"/>
            </a:endParaRPr>
          </a:p>
          <a:p>
            <a:pPr lvl="0" algn="just">
              <a:buNone/>
            </a:pPr>
            <a:endParaRPr lang="es-ES" sz="3600" dirty="0" smtClean="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11</a:t>
            </a:fld>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980728"/>
            <a:ext cx="7560840" cy="5267672"/>
          </a:xfrm>
        </p:spPr>
        <p:txBody>
          <a:bodyPr>
            <a:normAutofit/>
          </a:bodyPr>
          <a:lstStyle/>
          <a:p>
            <a:pPr lvl="0" algn="just">
              <a:buNone/>
            </a:pPr>
            <a:r>
              <a:rPr lang="es-ES" sz="3600" dirty="0" smtClean="0">
                <a:latin typeface="Arial" pitchFamily="34" charset="0"/>
                <a:cs typeface="Arial" pitchFamily="34" charset="0"/>
              </a:rPr>
              <a:t>1.3 </a:t>
            </a:r>
            <a:r>
              <a:rPr lang="es-ES" sz="3600" dirty="0">
                <a:latin typeface="Arial" pitchFamily="34" charset="0"/>
                <a:cs typeface="Arial" pitchFamily="34" charset="0"/>
              </a:rPr>
              <a:t>Diferencias sociales y económicas</a:t>
            </a:r>
            <a:r>
              <a:rPr lang="es-ES" sz="3600" dirty="0" smtClean="0">
                <a:latin typeface="Arial" pitchFamily="34" charset="0"/>
                <a:cs typeface="Arial" pitchFamily="34" charset="0"/>
              </a:rPr>
              <a:t>.</a:t>
            </a:r>
          </a:p>
          <a:p>
            <a:pPr lvl="0" algn="just">
              <a:buNone/>
            </a:pPr>
            <a:endParaRPr lang="es-ES" sz="3600" dirty="0">
              <a:latin typeface="Arial" pitchFamily="34" charset="0"/>
              <a:cs typeface="Arial" pitchFamily="34" charset="0"/>
            </a:endParaRPr>
          </a:p>
          <a:p>
            <a:pPr lvl="0" algn="just">
              <a:buNone/>
            </a:pPr>
            <a:r>
              <a:rPr lang="es-ES" sz="3600" dirty="0" smtClean="0">
                <a:latin typeface="Arial" pitchFamily="34" charset="0"/>
                <a:cs typeface="Arial" pitchFamily="34" charset="0"/>
              </a:rPr>
              <a:t>1.4 </a:t>
            </a:r>
            <a:r>
              <a:rPr lang="es-ES" sz="3600" dirty="0">
                <a:latin typeface="Arial" pitchFamily="34" charset="0"/>
                <a:cs typeface="Arial" pitchFamily="34" charset="0"/>
              </a:rPr>
              <a:t>Participación social, en la solución de los problemas actuales del país</a:t>
            </a:r>
            <a:r>
              <a:rPr lang="es-ES" sz="3600" dirty="0" smtClean="0">
                <a:latin typeface="Arial" pitchFamily="34" charset="0"/>
                <a:cs typeface="Arial" pitchFamily="34" charset="0"/>
              </a:rPr>
              <a:t>.</a:t>
            </a:r>
          </a:p>
          <a:p>
            <a:pPr lvl="0" algn="just">
              <a:buNone/>
            </a:pPr>
            <a:endParaRPr lang="es-ES"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12</a:t>
            </a:fld>
            <a:endParaRPr lang="es-ES" dirty="0"/>
          </a:p>
        </p:txBody>
      </p:sp>
    </p:spTree>
    <p:extLst>
      <p:ext uri="{BB962C8B-B14F-4D97-AF65-F5344CB8AC3E}">
        <p14:creationId xmlns:p14="http://schemas.microsoft.com/office/powerpoint/2010/main" val="34833464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76864" cy="1143000"/>
          </a:xfrm>
        </p:spPr>
        <p:txBody>
          <a:bodyPr>
            <a:normAutofit fontScale="90000"/>
          </a:bodyPr>
          <a:lstStyle/>
          <a:p>
            <a:pPr algn="ctr"/>
            <a:r>
              <a:rPr lang="es-MX" b="1" dirty="0" smtClean="0">
                <a:latin typeface="Arial" pitchFamily="34" charset="0"/>
                <a:cs typeface="Arial" pitchFamily="34" charset="0"/>
              </a:rPr>
              <a:t>UNIDAD DE COMPETENCIA 2</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259632" y="1772816"/>
            <a:ext cx="7427168" cy="4248472"/>
          </a:xfrm>
        </p:spPr>
        <p:txBody>
          <a:bodyPr>
            <a:normAutofit/>
          </a:bodyPr>
          <a:lstStyle/>
          <a:p>
            <a:pPr algn="just">
              <a:buNone/>
            </a:pPr>
            <a:r>
              <a:rPr lang="es-MX" sz="3600" dirty="0" smtClean="0">
                <a:latin typeface="Arial" pitchFamily="34" charset="0"/>
                <a:cs typeface="Arial" pitchFamily="34" charset="0"/>
              </a:rPr>
              <a:t>Sectores productivos y su desarrollo.</a:t>
            </a:r>
          </a:p>
          <a:p>
            <a:pPr algn="just">
              <a:buNone/>
            </a:pPr>
            <a:r>
              <a:rPr lang="es-MX" sz="3600" dirty="0" smtClean="0">
                <a:latin typeface="Arial" pitchFamily="34" charset="0"/>
                <a:cs typeface="Arial" pitchFamily="34" charset="0"/>
              </a:rPr>
              <a:t>Objetivo: Adquirir una visión general del crecimiento del sector agropecuario, industrial y de servicios.</a:t>
            </a:r>
          </a:p>
          <a:p>
            <a:pPr>
              <a:buNone/>
            </a:pPr>
            <a:endParaRPr lang="es-MX" sz="3600" dirty="0" smtClean="0">
              <a:latin typeface="Arial" pitchFamily="34" charset="0"/>
              <a:cs typeface="Arial" pitchFamily="34" charset="0"/>
            </a:endParaRPr>
          </a:p>
          <a:p>
            <a:pPr>
              <a:buNone/>
            </a:pPr>
            <a:endParaRPr lang="es-ES"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13</a:t>
            </a:fld>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620688"/>
            <a:ext cx="7488832" cy="5616623"/>
          </a:xfrm>
        </p:spPr>
        <p:txBody>
          <a:bodyPr>
            <a:normAutofit/>
          </a:bodyPr>
          <a:lstStyle/>
          <a:p>
            <a:pPr lvl="0" algn="just">
              <a:buNone/>
            </a:pPr>
            <a:r>
              <a:rPr lang="es-ES" sz="3600" dirty="0" smtClean="0">
                <a:latin typeface="Arial" pitchFamily="34" charset="0"/>
                <a:cs typeface="Arial" pitchFamily="34" charset="0"/>
              </a:rPr>
              <a:t>2.1 México y su proceso agropecuario, industrial y de servicios.</a:t>
            </a:r>
          </a:p>
          <a:p>
            <a:pPr lvl="0" algn="just">
              <a:buNone/>
            </a:pPr>
            <a:endParaRPr lang="es-ES" sz="3600" dirty="0" smtClean="0">
              <a:latin typeface="Arial" pitchFamily="34" charset="0"/>
              <a:cs typeface="Arial" pitchFamily="34" charset="0"/>
            </a:endParaRPr>
          </a:p>
          <a:p>
            <a:pPr lvl="0" algn="just">
              <a:buNone/>
            </a:pPr>
            <a:r>
              <a:rPr lang="es-ES" sz="3600" dirty="0" smtClean="0">
                <a:latin typeface="Arial" pitchFamily="34" charset="0"/>
                <a:cs typeface="Arial" pitchFamily="34" charset="0"/>
              </a:rPr>
              <a:t>2.2 Política agropecuaria, industrial y de servicios.</a:t>
            </a:r>
          </a:p>
          <a:p>
            <a:pPr lvl="0" algn="just">
              <a:buNone/>
            </a:pPr>
            <a:endParaRPr lang="es-ES" sz="3600" dirty="0" smtClean="0">
              <a:latin typeface="Arial" pitchFamily="34" charset="0"/>
              <a:cs typeface="Arial" pitchFamily="34" charset="0"/>
            </a:endParaRPr>
          </a:p>
          <a:p>
            <a:pPr lvl="0" algn="just">
              <a:buNone/>
            </a:pPr>
            <a:r>
              <a:rPr lang="es-ES" sz="3600" dirty="0" smtClean="0">
                <a:latin typeface="Arial" pitchFamily="34" charset="0"/>
                <a:cs typeface="Arial" pitchFamily="34" charset="0"/>
              </a:rPr>
              <a:t>2.3 Problemáticas que enfrentan los sectores</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14</a:t>
            </a:fld>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980728"/>
            <a:ext cx="7416824" cy="4536504"/>
          </a:xfrm>
        </p:spPr>
        <p:txBody>
          <a:bodyPr>
            <a:normAutofit/>
          </a:bodyPr>
          <a:lstStyle/>
          <a:p>
            <a:pPr lvl="0" algn="just">
              <a:buNone/>
            </a:pPr>
            <a:r>
              <a:rPr lang="es-ES" sz="3600" dirty="0">
                <a:latin typeface="Arial" pitchFamily="34" charset="0"/>
                <a:cs typeface="Arial" pitchFamily="34" charset="0"/>
              </a:rPr>
              <a:t>2.4 Aspectos generales del comercio y servicios</a:t>
            </a:r>
            <a:r>
              <a:rPr lang="es-ES" sz="3600" dirty="0" smtClean="0">
                <a:latin typeface="Arial" pitchFamily="34" charset="0"/>
                <a:cs typeface="Arial" pitchFamily="34" charset="0"/>
              </a:rPr>
              <a:t>.</a:t>
            </a:r>
          </a:p>
          <a:p>
            <a:pPr lvl="0" algn="just">
              <a:buNone/>
            </a:pPr>
            <a:endParaRPr lang="es-ES" sz="3600" dirty="0">
              <a:latin typeface="Arial" pitchFamily="34" charset="0"/>
              <a:cs typeface="Arial" pitchFamily="34" charset="0"/>
            </a:endParaRPr>
          </a:p>
          <a:p>
            <a:pPr algn="just">
              <a:buNone/>
            </a:pPr>
            <a:r>
              <a:rPr lang="es-ES" sz="3600" dirty="0">
                <a:latin typeface="Arial" pitchFamily="34" charset="0"/>
                <a:cs typeface="Arial" pitchFamily="34" charset="0"/>
              </a:rPr>
              <a:t>2.5 Comercio interior y exterior de México.</a:t>
            </a:r>
          </a:p>
          <a:p>
            <a:pPr marL="82296" indent="0">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15</a:t>
            </a:fld>
            <a:endParaRPr lang="es-ES" dirty="0"/>
          </a:p>
        </p:txBody>
      </p:sp>
    </p:spTree>
    <p:extLst>
      <p:ext uri="{BB962C8B-B14F-4D97-AF65-F5344CB8AC3E}">
        <p14:creationId xmlns:p14="http://schemas.microsoft.com/office/powerpoint/2010/main" val="37984768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404664"/>
            <a:ext cx="8229600" cy="924712"/>
          </a:xfrm>
        </p:spPr>
        <p:txBody>
          <a:bodyPr>
            <a:normAutofit/>
          </a:bodyPr>
          <a:lstStyle/>
          <a:p>
            <a:pPr algn="ctr"/>
            <a:r>
              <a:rPr lang="es-MX" b="1" dirty="0" smtClean="0">
                <a:latin typeface="Arial" pitchFamily="34" charset="0"/>
                <a:cs typeface="Arial" pitchFamily="34" charset="0"/>
              </a:rPr>
              <a:t>UNIDAD DE COMPETENCIA 3</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187624" y="1447800"/>
            <a:ext cx="7632848" cy="4800600"/>
          </a:xfrm>
        </p:spPr>
        <p:txBody>
          <a:bodyPr>
            <a:normAutofit/>
          </a:bodyPr>
          <a:lstStyle/>
          <a:p>
            <a:pPr algn="just">
              <a:buNone/>
            </a:pPr>
            <a:r>
              <a:rPr lang="es-MX" sz="3600" dirty="0" smtClean="0">
                <a:latin typeface="Arial" pitchFamily="34" charset="0"/>
                <a:cs typeface="Arial" pitchFamily="34" charset="0"/>
              </a:rPr>
              <a:t>Desarrollo político y social de México.</a:t>
            </a:r>
          </a:p>
          <a:p>
            <a:pPr algn="just">
              <a:buNone/>
            </a:pPr>
            <a:r>
              <a:rPr lang="es-MX" sz="3600" dirty="0" smtClean="0">
                <a:latin typeface="Arial" pitchFamily="34" charset="0"/>
                <a:cs typeface="Arial" pitchFamily="34" charset="0"/>
              </a:rPr>
              <a:t>Objetivo: Conocer la función social de los partidos políticos y su efecto en la sociedad.</a:t>
            </a:r>
          </a:p>
          <a:p>
            <a:pPr algn="just">
              <a:buNone/>
            </a:pPr>
            <a:endParaRPr lang="es-MX" sz="3600" dirty="0" smtClean="0">
              <a:latin typeface="Arial" pitchFamily="34" charset="0"/>
              <a:cs typeface="Arial" pitchFamily="34" charset="0"/>
            </a:endParaRPr>
          </a:p>
          <a:p>
            <a:pPr algn="just">
              <a:buNone/>
            </a:pPr>
            <a:r>
              <a:rPr lang="es-MX" sz="3600" dirty="0" smtClean="0">
                <a:latin typeface="Arial" pitchFamily="34" charset="0"/>
                <a:cs typeface="Arial" pitchFamily="34" charset="0"/>
              </a:rPr>
              <a:t>3.1 Consideraciones generales de la estructura política de México.</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16</a:t>
            </a:fld>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692696"/>
            <a:ext cx="7632848" cy="5387429"/>
          </a:xfrm>
        </p:spPr>
        <p:txBody>
          <a:bodyPr>
            <a:normAutofit/>
          </a:bodyPr>
          <a:lstStyle/>
          <a:p>
            <a:pPr lvl="0" algn="just">
              <a:buNone/>
            </a:pPr>
            <a:r>
              <a:rPr lang="es-ES" sz="3600" dirty="0" smtClean="0">
                <a:latin typeface="Arial" pitchFamily="34" charset="0"/>
                <a:cs typeface="Arial" pitchFamily="34" charset="0"/>
              </a:rPr>
              <a:t>3.2 Utilidad, función social e ideología de los partidos políticos.</a:t>
            </a:r>
          </a:p>
          <a:p>
            <a:pPr lvl="0" algn="just">
              <a:buNone/>
            </a:pPr>
            <a:endParaRPr lang="es-ES" sz="3600" dirty="0" smtClean="0">
              <a:latin typeface="Arial" pitchFamily="34" charset="0"/>
              <a:cs typeface="Arial" pitchFamily="34" charset="0"/>
            </a:endParaRPr>
          </a:p>
          <a:p>
            <a:pPr lvl="0" algn="just">
              <a:buNone/>
            </a:pPr>
            <a:r>
              <a:rPr lang="es-ES" sz="3600" dirty="0" smtClean="0">
                <a:latin typeface="Arial" pitchFamily="34" charset="0"/>
                <a:cs typeface="Arial" pitchFamily="34" charset="0"/>
              </a:rPr>
              <a:t>3.3 Reformas Constitucionales Mexicanas 2013-2014.</a:t>
            </a:r>
          </a:p>
          <a:p>
            <a:pPr lvl="0" algn="just">
              <a:buNone/>
            </a:pPr>
            <a:endParaRPr lang="es-ES" sz="3600" dirty="0" smtClean="0">
              <a:latin typeface="Arial" pitchFamily="34" charset="0"/>
              <a:cs typeface="Arial" pitchFamily="34" charset="0"/>
            </a:endParaRPr>
          </a:p>
          <a:p>
            <a:pPr algn="just">
              <a:buNone/>
            </a:pPr>
            <a:endParaRPr lang="es-ES"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17</a:t>
            </a:fld>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7962088" cy="1143000"/>
          </a:xfrm>
        </p:spPr>
        <p:txBody>
          <a:bodyPr>
            <a:normAutofit/>
          </a:bodyPr>
          <a:lstStyle/>
          <a:p>
            <a:pPr algn="ctr"/>
            <a:r>
              <a:rPr lang="es-MX" b="1" dirty="0" smtClean="0">
                <a:latin typeface="Arial" pitchFamily="34" charset="0"/>
                <a:cs typeface="Arial" pitchFamily="34" charset="0"/>
              </a:rPr>
              <a:t>UNIDAD DE COMPETENCIA 4</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115616" y="1447800"/>
            <a:ext cx="7560840" cy="4800600"/>
          </a:xfrm>
        </p:spPr>
        <p:txBody>
          <a:bodyPr>
            <a:normAutofit/>
          </a:bodyPr>
          <a:lstStyle/>
          <a:p>
            <a:pPr>
              <a:buNone/>
            </a:pPr>
            <a:endParaRPr lang="es-MX" sz="3600" dirty="0" smtClean="0">
              <a:latin typeface="Arial" pitchFamily="34" charset="0"/>
              <a:cs typeface="Arial" pitchFamily="34" charset="0"/>
            </a:endParaRPr>
          </a:p>
          <a:p>
            <a:pPr>
              <a:buNone/>
            </a:pPr>
            <a:r>
              <a:rPr lang="es-MX" sz="3600" dirty="0" smtClean="0">
                <a:latin typeface="Arial" pitchFamily="34" charset="0"/>
                <a:cs typeface="Arial" pitchFamily="34" charset="0"/>
              </a:rPr>
              <a:t>Pobreza y marginación.</a:t>
            </a:r>
          </a:p>
          <a:p>
            <a:pPr algn="just">
              <a:buNone/>
            </a:pPr>
            <a:r>
              <a:rPr lang="es-MX" sz="3600" dirty="0" smtClean="0">
                <a:latin typeface="Arial" pitchFamily="34" charset="0"/>
                <a:cs typeface="Arial" pitchFamily="34" charset="0"/>
              </a:rPr>
              <a:t>Objetivo: Reflexionar sobre el concepto y definición actual de pobreza y marginación para explicar sus causas y consecuencias en México.</a:t>
            </a:r>
            <a:endParaRPr lang="es-ES"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18</a:t>
            </a:fld>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908720"/>
            <a:ext cx="7488832" cy="5171405"/>
          </a:xfrm>
        </p:spPr>
        <p:txBody>
          <a:bodyPr>
            <a:normAutofit/>
          </a:bodyPr>
          <a:lstStyle/>
          <a:p>
            <a:pPr lvl="0" algn="just">
              <a:buNone/>
            </a:pPr>
            <a:r>
              <a:rPr lang="es-ES" sz="3600" dirty="0" smtClean="0">
                <a:latin typeface="Arial" pitchFamily="34" charset="0"/>
                <a:cs typeface="Arial" pitchFamily="34" charset="0"/>
              </a:rPr>
              <a:t>4.1 Definición y concepto actual de pobreza y marginación.</a:t>
            </a:r>
          </a:p>
          <a:p>
            <a:pPr lvl="0" algn="just">
              <a:buNone/>
            </a:pPr>
            <a:endParaRPr lang="es-ES" sz="3600" dirty="0" smtClean="0">
              <a:latin typeface="Arial" pitchFamily="34" charset="0"/>
              <a:cs typeface="Arial" pitchFamily="34" charset="0"/>
            </a:endParaRPr>
          </a:p>
          <a:p>
            <a:pPr lvl="0" algn="just">
              <a:buNone/>
            </a:pPr>
            <a:r>
              <a:rPr lang="es-MX" sz="3600" dirty="0" smtClean="0">
                <a:latin typeface="Arial" pitchFamily="34" charset="0"/>
                <a:cs typeface="Arial" pitchFamily="34" charset="0"/>
              </a:rPr>
              <a:t>4.2 Causas y consecuencias. </a:t>
            </a:r>
          </a:p>
          <a:p>
            <a:pPr lvl="0" algn="just">
              <a:buNone/>
            </a:pPr>
            <a:endParaRPr lang="es-ES" sz="3600" dirty="0" smtClean="0">
              <a:latin typeface="Arial" pitchFamily="34" charset="0"/>
              <a:cs typeface="Arial" pitchFamily="34" charset="0"/>
            </a:endParaRPr>
          </a:p>
          <a:p>
            <a:pPr lvl="0" algn="just">
              <a:buNone/>
            </a:pPr>
            <a:r>
              <a:rPr lang="es-ES" sz="3600" dirty="0" smtClean="0">
                <a:latin typeface="Arial" pitchFamily="34" charset="0"/>
                <a:cs typeface="Arial" pitchFamily="34" charset="0"/>
              </a:rPr>
              <a:t>4.3 Clasificación de la pobreza.</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19</a:t>
            </a:fld>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404664"/>
            <a:ext cx="7499176" cy="780696"/>
          </a:xfrm>
        </p:spPr>
        <p:txBody>
          <a:bodyPr>
            <a:normAutofit/>
          </a:bodyPr>
          <a:lstStyle/>
          <a:p>
            <a:pPr algn="ctr"/>
            <a:r>
              <a:rPr lang="es-MX" b="1" dirty="0" smtClean="0">
                <a:latin typeface="Arial" pitchFamily="34" charset="0"/>
                <a:cs typeface="Arial" pitchFamily="34" charset="0"/>
              </a:rPr>
              <a:t>PRESENTACIÓN</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187624" y="1484784"/>
            <a:ext cx="7632848" cy="4824536"/>
          </a:xfrm>
        </p:spPr>
        <p:txBody>
          <a:bodyPr>
            <a:normAutofit fontScale="92500" lnSpcReduction="10000"/>
          </a:bodyPr>
          <a:lstStyle/>
          <a:p>
            <a:pPr algn="just">
              <a:buNone/>
            </a:pPr>
            <a:r>
              <a:rPr lang="es-ES" dirty="0" smtClean="0"/>
              <a:t>  </a:t>
            </a:r>
            <a:r>
              <a:rPr lang="es-ES" sz="3700" dirty="0" smtClean="0">
                <a:latin typeface="Arial" pitchFamily="34" charset="0"/>
                <a:cs typeface="Arial" pitchFamily="34" charset="0"/>
              </a:rPr>
              <a:t>La Unidad de Aprendizaje Problemática Social de México, forma parte del núcleo sustantivo profesional del Plan  de Estudios Flexible de la Licenciatura en Trabajo Social,  misma  que tiene un carácter obligatorio ya  que contiene elementos que le  permite al alumno  tener un contexto real del quehacer del Trabajo Social.</a:t>
            </a:r>
          </a:p>
          <a:p>
            <a:pPr algn="just">
              <a:buNone/>
            </a:pPr>
            <a:endParaRPr lang="es-ES" sz="3500" dirty="0" smtClean="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a:t>
            </a:fld>
            <a:endParaRPr lang="es-ES" dirty="0"/>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980728"/>
            <a:ext cx="7704856" cy="4464496"/>
          </a:xfrm>
        </p:spPr>
        <p:txBody>
          <a:bodyPr>
            <a:normAutofit/>
          </a:bodyPr>
          <a:lstStyle/>
          <a:p>
            <a:pPr algn="just">
              <a:buNone/>
            </a:pPr>
            <a:r>
              <a:rPr lang="es-MX" sz="3600" dirty="0" smtClean="0">
                <a:latin typeface="Arial" pitchFamily="34" charset="0"/>
                <a:cs typeface="Arial" pitchFamily="34" charset="0"/>
              </a:rPr>
              <a:t>4.4 </a:t>
            </a:r>
            <a:r>
              <a:rPr lang="es-MX" sz="3600" dirty="0">
                <a:latin typeface="Arial" pitchFamily="34" charset="0"/>
                <a:cs typeface="Arial" pitchFamily="34" charset="0"/>
              </a:rPr>
              <a:t>Panorama actual de la pobreza y marginación en México.</a:t>
            </a:r>
            <a:endParaRPr lang="es-ES" sz="3600" dirty="0">
              <a:latin typeface="Arial" pitchFamily="34" charset="0"/>
              <a:cs typeface="Arial" pitchFamily="34" charset="0"/>
            </a:endParaRPr>
          </a:p>
          <a:p>
            <a:pPr marL="82296" indent="0">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20</a:t>
            </a:fld>
            <a:endParaRPr lang="es-ES" dirty="0"/>
          </a:p>
        </p:txBody>
      </p:sp>
    </p:spTree>
    <p:extLst>
      <p:ext uri="{BB962C8B-B14F-4D97-AF65-F5344CB8AC3E}">
        <p14:creationId xmlns:p14="http://schemas.microsoft.com/office/powerpoint/2010/main" val="1893469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1484784"/>
            <a:ext cx="7602048" cy="3600400"/>
          </a:xfrm>
        </p:spPr>
        <p:txBody>
          <a:bodyPr>
            <a:normAutofit/>
          </a:bodyPr>
          <a:lstStyle/>
          <a:p>
            <a:pPr marL="82296" indent="0" algn="ctr">
              <a:buNone/>
            </a:pP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IDEOLOGÍA </a:t>
            </a:r>
            <a:r>
              <a:rPr lang="es-E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DE LOS PARTIDOS POLÍTICOS</a:t>
            </a:r>
            <a:endParaRPr lang="es-MX" sz="5400" dirty="0">
              <a:latin typeface="Arial" pitchFamily="34" charset="0"/>
              <a:cs typeface="Arial" pitchFamily="34" charset="0"/>
            </a:endParaRP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21</a:t>
            </a:fld>
            <a:endParaRPr lang="es-ES"/>
          </a:p>
        </p:txBody>
      </p:sp>
    </p:spTree>
    <p:extLst>
      <p:ext uri="{BB962C8B-B14F-4D97-AF65-F5344CB8AC3E}">
        <p14:creationId xmlns:p14="http://schemas.microsoft.com/office/powerpoint/2010/main" val="1626320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548680"/>
            <a:ext cx="7128792" cy="5832648"/>
          </a:xfrm>
        </p:spPr>
        <p:txBody>
          <a:bodyPr>
            <a:noAutofit/>
          </a:bodyPr>
          <a:lstStyle/>
          <a:p>
            <a:pPr marL="82296" indent="0" algn="just">
              <a:buNone/>
            </a:pPr>
            <a:r>
              <a:rPr lang="es-ES" sz="3600" dirty="0">
                <a:latin typeface="Arial" pitchFamily="34" charset="0"/>
                <a:cs typeface="Arial" pitchFamily="34" charset="0"/>
              </a:rPr>
              <a:t>Según la Constitución Política de los Estados Unidos Mexicanos; los partidos políticos son:</a:t>
            </a:r>
          </a:p>
          <a:p>
            <a:pPr marL="82296" indent="0" algn="just">
              <a:buNone/>
            </a:pPr>
            <a:r>
              <a:rPr lang="es-ES" sz="3600" dirty="0" smtClean="0">
                <a:latin typeface="Arial" pitchFamily="34" charset="0"/>
                <a:cs typeface="Arial" pitchFamily="34" charset="0"/>
              </a:rPr>
              <a:t>“</a:t>
            </a:r>
            <a:r>
              <a:rPr lang="es-ES" sz="3600" dirty="0">
                <a:latin typeface="Arial" pitchFamily="34" charset="0"/>
                <a:cs typeface="Arial" pitchFamily="34" charset="0"/>
              </a:rPr>
              <a:t>Entidades de interés público que tienen como fin promover la participación del pueblo en la vida democrática, contribuir a la integración de la presentación nacional y, como organizaciones de ciudadanos, </a:t>
            </a:r>
            <a:r>
              <a:rPr lang="es-ES" sz="3600" dirty="0" smtClean="0">
                <a:latin typeface="Arial" pitchFamily="34" charset="0"/>
                <a:cs typeface="Arial" pitchFamily="34" charset="0"/>
              </a:rPr>
              <a:t>hacer posible el</a:t>
            </a:r>
            <a:endParaRPr lang="es-MX" sz="3600" dirty="0">
              <a:latin typeface="Arial" pitchFamily="34" charset="0"/>
              <a:cs typeface="Arial" pitchFamily="34" charset="0"/>
            </a:endParaRPr>
          </a:p>
          <a:p>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22</a:t>
            </a:fld>
            <a:endParaRPr lang="es-ES"/>
          </a:p>
        </p:txBody>
      </p:sp>
    </p:spTree>
    <p:extLst>
      <p:ext uri="{BB962C8B-B14F-4D97-AF65-F5344CB8AC3E}">
        <p14:creationId xmlns:p14="http://schemas.microsoft.com/office/powerpoint/2010/main" val="2006444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692696"/>
            <a:ext cx="7498080" cy="5555704"/>
          </a:xfrm>
        </p:spPr>
        <p:txBody>
          <a:bodyPr/>
          <a:lstStyle/>
          <a:p>
            <a:pPr marL="82296" indent="0">
              <a:buNone/>
            </a:pPr>
            <a:r>
              <a:rPr lang="es-ES" sz="3600" dirty="0" smtClean="0">
                <a:latin typeface="Arial" pitchFamily="34" charset="0"/>
                <a:cs typeface="Arial" pitchFamily="34" charset="0"/>
              </a:rPr>
              <a:t>acceso </a:t>
            </a:r>
            <a:r>
              <a:rPr lang="es-ES" sz="3600" dirty="0">
                <a:latin typeface="Arial" pitchFamily="34" charset="0"/>
                <a:cs typeface="Arial" pitchFamily="34" charset="0"/>
              </a:rPr>
              <a:t>de éstos al ejercicio del poder público, de acuerdo con los programas, principios e ideas que postulan y mediante el sufragio universal, libre, secreto y directo”.</a:t>
            </a:r>
            <a:endParaRPr lang="es-MX" sz="3600" dirty="0">
              <a:latin typeface="Arial" pitchFamily="34" charset="0"/>
              <a:cs typeface="Arial" pitchFamily="34" charset="0"/>
            </a:endParaRP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23</a:t>
            </a:fld>
            <a:endParaRPr lang="es-E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3789040"/>
            <a:ext cx="223224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92545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844824"/>
            <a:ext cx="7488832" cy="3168352"/>
          </a:xfrm>
        </p:spPr>
        <p:txBody>
          <a:bodyPr/>
          <a:lstStyle/>
          <a:p>
            <a:pPr marL="82296" indent="0" algn="ctr">
              <a:buNone/>
            </a:pP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ORGANIZACIÓN  POLÍTICA </a:t>
            </a:r>
            <a:r>
              <a:rPr lang="es-E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DE MÉXICO</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24</a:t>
            </a:fld>
            <a:endParaRPr lang="es-ES"/>
          </a:p>
        </p:txBody>
      </p:sp>
    </p:spTree>
    <p:extLst>
      <p:ext uri="{BB962C8B-B14F-4D97-AF65-F5344CB8AC3E}">
        <p14:creationId xmlns:p14="http://schemas.microsoft.com/office/powerpoint/2010/main" val="2270954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1268760"/>
            <a:ext cx="7746064" cy="3456384"/>
          </a:xfrm>
        </p:spPr>
        <p:txBody>
          <a:bodyPr>
            <a:normAutofit/>
          </a:bodyPr>
          <a:lstStyle/>
          <a:p>
            <a:pPr marL="82296" indent="0" algn="just">
              <a:buNone/>
            </a:pPr>
            <a:r>
              <a:rPr lang="es-MX" sz="3600" dirty="0">
                <a:latin typeface="Arial" pitchFamily="34" charset="0"/>
                <a:cs typeface="Arial" pitchFamily="34" charset="0"/>
              </a:rPr>
              <a:t>La </a:t>
            </a:r>
            <a:r>
              <a:rPr lang="es-MX" sz="3600" dirty="0" smtClean="0">
                <a:latin typeface="Arial" pitchFamily="34" charset="0"/>
                <a:cs typeface="Arial" pitchFamily="34" charset="0"/>
              </a:rPr>
              <a:t>organización política </a:t>
            </a:r>
            <a:r>
              <a:rPr lang="es-MX" sz="3600" dirty="0">
                <a:latin typeface="Arial" pitchFamily="34" charset="0"/>
                <a:cs typeface="Arial" pitchFamily="34" charset="0"/>
              </a:rPr>
              <a:t>de </a:t>
            </a:r>
            <a:r>
              <a:rPr lang="es-MX" sz="3600" dirty="0" smtClean="0">
                <a:latin typeface="Arial" pitchFamily="34" charset="0"/>
                <a:cs typeface="Arial" pitchFamily="34" charset="0"/>
              </a:rPr>
              <a:t>México </a:t>
            </a:r>
            <a:r>
              <a:rPr lang="es-MX" sz="3600" dirty="0">
                <a:latin typeface="Arial" pitchFamily="34" charset="0"/>
                <a:cs typeface="Arial" pitchFamily="34" charset="0"/>
              </a:rPr>
              <a:t>divide el ejercicio del poder </a:t>
            </a:r>
            <a:r>
              <a:rPr lang="es-MX" sz="3600" dirty="0" smtClean="0">
                <a:latin typeface="Arial" pitchFamily="34" charset="0"/>
                <a:cs typeface="Arial" pitchFamily="34" charset="0"/>
              </a:rPr>
              <a:t>público </a:t>
            </a:r>
            <a:r>
              <a:rPr lang="es-MX" sz="3600" dirty="0">
                <a:latin typeface="Arial" pitchFamily="34" charset="0"/>
                <a:cs typeface="Arial" pitchFamily="34" charset="0"/>
              </a:rPr>
              <a:t>en tres </a:t>
            </a:r>
            <a:r>
              <a:rPr lang="es-MX" sz="3600" dirty="0" smtClean="0">
                <a:latin typeface="Arial" pitchFamily="34" charset="0"/>
                <a:cs typeface="Arial" pitchFamily="34" charset="0"/>
              </a:rPr>
              <a:t>poderes</a:t>
            </a:r>
            <a:r>
              <a:rPr lang="es-MX" sz="3600" dirty="0">
                <a:latin typeface="Arial" pitchFamily="34" charset="0"/>
                <a:cs typeface="Arial" pitchFamily="34" charset="0"/>
              </a:rPr>
              <a:t>: </a:t>
            </a:r>
            <a:r>
              <a:rPr lang="es-MX" sz="3600" b="1" dirty="0">
                <a:latin typeface="Arial" pitchFamily="34" charset="0"/>
                <a:cs typeface="Arial" pitchFamily="34" charset="0"/>
              </a:rPr>
              <a:t>L</a:t>
            </a:r>
            <a:r>
              <a:rPr lang="es-MX" sz="3600" b="1" dirty="0" smtClean="0">
                <a:latin typeface="Arial" pitchFamily="34" charset="0"/>
                <a:cs typeface="Arial" pitchFamily="34" charset="0"/>
              </a:rPr>
              <a:t>egislativo</a:t>
            </a:r>
            <a:r>
              <a:rPr lang="es-MX" sz="3600" b="1" dirty="0">
                <a:latin typeface="Arial" pitchFamily="34" charset="0"/>
                <a:cs typeface="Arial" pitchFamily="34" charset="0"/>
              </a:rPr>
              <a:t>, </a:t>
            </a:r>
            <a:r>
              <a:rPr lang="es-MX" sz="3600" b="1" dirty="0" smtClean="0">
                <a:latin typeface="Arial" pitchFamily="34" charset="0"/>
                <a:cs typeface="Arial" pitchFamily="34" charset="0"/>
              </a:rPr>
              <a:t>Ejecutivo </a:t>
            </a:r>
            <a:r>
              <a:rPr lang="es-MX" sz="3600" b="1" dirty="0">
                <a:latin typeface="Arial" pitchFamily="34" charset="0"/>
                <a:cs typeface="Arial" pitchFamily="34" charset="0"/>
              </a:rPr>
              <a:t>y J</a:t>
            </a:r>
            <a:r>
              <a:rPr lang="es-MX" sz="3600" b="1" dirty="0" smtClean="0">
                <a:latin typeface="Arial" pitchFamily="34" charset="0"/>
                <a:cs typeface="Arial" pitchFamily="34" charset="0"/>
              </a:rPr>
              <a:t>udicial</a:t>
            </a:r>
            <a:r>
              <a:rPr lang="es-MX" sz="3600" b="1" dirty="0">
                <a:latin typeface="Arial" pitchFamily="34" charset="0"/>
                <a:cs typeface="Arial" pitchFamily="34" charset="0"/>
              </a:rPr>
              <a:t>. </a:t>
            </a:r>
            <a:endParaRPr lang="es-MX" b="1"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25</a:t>
            </a:fld>
            <a:endParaRPr lang="es-ES"/>
          </a:p>
        </p:txBody>
      </p:sp>
    </p:spTree>
    <p:extLst>
      <p:ext uri="{BB962C8B-B14F-4D97-AF65-F5344CB8AC3E}">
        <p14:creationId xmlns:p14="http://schemas.microsoft.com/office/powerpoint/2010/main" val="3886131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548680"/>
            <a:ext cx="7746064" cy="5699720"/>
          </a:xfrm>
        </p:spPr>
        <p:txBody>
          <a:bodyPr/>
          <a:lstStyle/>
          <a:p>
            <a:pPr marL="82296" indent="0" algn="just">
              <a:buNone/>
            </a:pPr>
            <a:r>
              <a:rPr lang="es-MX" sz="3600" dirty="0">
                <a:latin typeface="Arial" pitchFamily="34" charset="0"/>
                <a:cs typeface="Arial" pitchFamily="34" charset="0"/>
              </a:rPr>
              <a:t>Cada uno de ellos realiza funciones específicas que la Constitución Mexicana expresa; sin embargo, no laboran aisladamente, mantienen relaciones necesarias que enriquecen su quehacer constitucional, así como también los Partidos Políticos, Órganos Electorales y Gobiernos Locales.</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26</a:t>
            </a:fld>
            <a:endParaRPr lang="es-ES"/>
          </a:p>
        </p:txBody>
      </p:sp>
    </p:spTree>
    <p:extLst>
      <p:ext uri="{BB962C8B-B14F-4D97-AF65-F5344CB8AC3E}">
        <p14:creationId xmlns:p14="http://schemas.microsoft.com/office/powerpoint/2010/main" val="908932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27</a:t>
            </a:fld>
            <a:endParaRPr lang="es-E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03719" y="332657"/>
            <a:ext cx="7585899" cy="591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24395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850106"/>
          </a:xfrm>
        </p:spPr>
        <p:txBody>
          <a:bodyPr>
            <a:normAutofit/>
          </a:bodyPr>
          <a:lstStyle/>
          <a:p>
            <a:pPr algn="ctr"/>
            <a:r>
              <a:rPr lang="es-MX" sz="4400" b="1" dirty="0" smtClean="0">
                <a:latin typeface="Arial" pitchFamily="34" charset="0"/>
                <a:cs typeface="Arial" pitchFamily="34" charset="0"/>
              </a:rPr>
              <a:t>PODER EJECUTIVO</a:t>
            </a:r>
            <a:endParaRPr lang="es-MX" sz="4400" b="1" dirty="0">
              <a:latin typeface="Arial" pitchFamily="34" charset="0"/>
              <a:cs typeface="Arial" pitchFamily="34" charset="0"/>
            </a:endParaRPr>
          </a:p>
        </p:txBody>
      </p:sp>
      <p:sp>
        <p:nvSpPr>
          <p:cNvPr id="3" name="2 Marcador de contenido"/>
          <p:cNvSpPr>
            <a:spLocks noGrp="1"/>
          </p:cNvSpPr>
          <p:nvPr>
            <p:ph idx="1"/>
          </p:nvPr>
        </p:nvSpPr>
        <p:spPr>
          <a:xfrm>
            <a:off x="1187624" y="1340768"/>
            <a:ext cx="7746064" cy="4907632"/>
          </a:xfrm>
        </p:spPr>
        <p:txBody>
          <a:bodyPr>
            <a:normAutofit fontScale="92500" lnSpcReduction="10000"/>
          </a:bodyPr>
          <a:lstStyle/>
          <a:p>
            <a:pPr marL="82296" indent="0">
              <a:buNone/>
            </a:pPr>
            <a:r>
              <a:rPr lang="es-MX" dirty="0"/>
              <a:t/>
            </a:r>
            <a:br>
              <a:rPr lang="es-MX" dirty="0"/>
            </a:br>
            <a:r>
              <a:rPr lang="es-MX" dirty="0" smtClean="0"/>
              <a:t>- </a:t>
            </a:r>
            <a:r>
              <a:rPr lang="es-MX" sz="3900" dirty="0" smtClean="0">
                <a:latin typeface="Arial" pitchFamily="34" charset="0"/>
                <a:cs typeface="Arial" pitchFamily="34" charset="0"/>
              </a:rPr>
              <a:t>Presidencia</a:t>
            </a:r>
          </a:p>
          <a:p>
            <a:pPr marL="82296" indent="0">
              <a:buNone/>
            </a:pPr>
            <a:endParaRPr lang="es-MX" sz="9000" dirty="0" smtClean="0">
              <a:latin typeface="Arial" pitchFamily="34" charset="0"/>
              <a:cs typeface="Arial" pitchFamily="34" charset="0"/>
            </a:endParaRPr>
          </a:p>
          <a:p>
            <a:pPr marL="82296" indent="0" algn="ctr">
              <a:buNone/>
            </a:pPr>
            <a:r>
              <a:rPr lang="es-MX" sz="4800" b="1" dirty="0" smtClean="0">
                <a:latin typeface="Arial" pitchFamily="34" charset="0"/>
                <a:cs typeface="Arial" pitchFamily="34" charset="0"/>
              </a:rPr>
              <a:t>PODER LEGISLATIVO</a:t>
            </a:r>
            <a:endParaRPr lang="es-MX" sz="4800" b="1" dirty="0">
              <a:latin typeface="Arial" pitchFamily="34" charset="0"/>
              <a:cs typeface="Arial" pitchFamily="34" charset="0"/>
            </a:endParaRPr>
          </a:p>
          <a:p>
            <a:pPr marL="82296" indent="0">
              <a:buNone/>
            </a:pPr>
            <a:r>
              <a:rPr lang="es-MX" dirty="0"/>
              <a:t/>
            </a:r>
            <a:br>
              <a:rPr lang="es-MX" dirty="0"/>
            </a:br>
            <a:r>
              <a:rPr lang="es-MX" dirty="0" smtClean="0"/>
              <a:t>- </a:t>
            </a:r>
            <a:r>
              <a:rPr lang="es-MX" sz="3900" dirty="0" smtClean="0">
                <a:latin typeface="Arial" pitchFamily="34" charset="0"/>
                <a:cs typeface="Arial" pitchFamily="34" charset="0"/>
              </a:rPr>
              <a:t>Cámara </a:t>
            </a:r>
            <a:r>
              <a:rPr lang="es-MX" sz="3900" dirty="0">
                <a:latin typeface="Arial" pitchFamily="34" charset="0"/>
                <a:cs typeface="Arial" pitchFamily="34" charset="0"/>
              </a:rPr>
              <a:t>de </a:t>
            </a:r>
            <a:r>
              <a:rPr lang="es-MX" sz="3900" dirty="0" smtClean="0">
                <a:latin typeface="Arial" pitchFamily="34" charset="0"/>
                <a:cs typeface="Arial" pitchFamily="34" charset="0"/>
              </a:rPr>
              <a:t>Senadores</a:t>
            </a:r>
            <a:r>
              <a:rPr lang="es-MX" sz="3900" dirty="0">
                <a:latin typeface="Arial" pitchFamily="34" charset="0"/>
                <a:cs typeface="Arial" pitchFamily="34" charset="0"/>
              </a:rPr>
              <a:t/>
            </a:r>
            <a:br>
              <a:rPr lang="es-MX" sz="3900" dirty="0">
                <a:latin typeface="Arial" pitchFamily="34" charset="0"/>
                <a:cs typeface="Arial" pitchFamily="34" charset="0"/>
              </a:rPr>
            </a:br>
            <a:r>
              <a:rPr lang="es-MX" sz="3900" dirty="0" smtClean="0">
                <a:latin typeface="Arial" pitchFamily="34" charset="0"/>
                <a:cs typeface="Arial" pitchFamily="34" charset="0"/>
              </a:rPr>
              <a:t>- Cámara </a:t>
            </a:r>
            <a:r>
              <a:rPr lang="es-MX" sz="3900" dirty="0">
                <a:latin typeface="Arial" pitchFamily="34" charset="0"/>
                <a:cs typeface="Arial" pitchFamily="34" charset="0"/>
              </a:rPr>
              <a:t>de Diputados</a:t>
            </a:r>
            <a:br>
              <a:rPr lang="es-MX" sz="3900" dirty="0">
                <a:latin typeface="Arial" pitchFamily="34" charset="0"/>
                <a:cs typeface="Arial" pitchFamily="34" charset="0"/>
              </a:rPr>
            </a:br>
            <a:r>
              <a:rPr lang="es-MX" sz="3900" dirty="0" smtClean="0">
                <a:latin typeface="Arial" pitchFamily="34" charset="0"/>
                <a:cs typeface="Arial" pitchFamily="34" charset="0"/>
              </a:rPr>
              <a:t>- Sistema </a:t>
            </a:r>
            <a:r>
              <a:rPr lang="es-MX" sz="3900" dirty="0">
                <a:latin typeface="Arial" pitchFamily="34" charset="0"/>
                <a:cs typeface="Arial" pitchFamily="34" charset="0"/>
              </a:rPr>
              <a:t>de Información Legislativa</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28</a:t>
            </a:fld>
            <a:endParaRPr lang="es-ES"/>
          </a:p>
        </p:txBody>
      </p:sp>
    </p:spTree>
    <p:extLst>
      <p:ext uri="{BB962C8B-B14F-4D97-AF65-F5344CB8AC3E}">
        <p14:creationId xmlns:p14="http://schemas.microsoft.com/office/powerpoint/2010/main" val="1244431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778098"/>
          </a:xfrm>
        </p:spPr>
        <p:txBody>
          <a:bodyPr>
            <a:normAutofit/>
          </a:bodyPr>
          <a:lstStyle/>
          <a:p>
            <a:pPr algn="ctr"/>
            <a:r>
              <a:rPr lang="es-MX" sz="4400" b="1" dirty="0" smtClean="0">
                <a:latin typeface="Arial" pitchFamily="34" charset="0"/>
                <a:cs typeface="Arial" pitchFamily="34" charset="0"/>
              </a:rPr>
              <a:t>PODER JUDICIAL</a:t>
            </a:r>
            <a:endParaRPr lang="es-MX" sz="4400" b="1" dirty="0">
              <a:latin typeface="Arial" pitchFamily="34" charset="0"/>
              <a:cs typeface="Arial" pitchFamily="34" charset="0"/>
            </a:endParaRPr>
          </a:p>
        </p:txBody>
      </p:sp>
      <p:sp>
        <p:nvSpPr>
          <p:cNvPr id="3" name="2 Marcador de contenido"/>
          <p:cNvSpPr>
            <a:spLocks noGrp="1"/>
          </p:cNvSpPr>
          <p:nvPr>
            <p:ph idx="1"/>
          </p:nvPr>
        </p:nvSpPr>
        <p:spPr>
          <a:xfrm>
            <a:off x="1187624" y="1700808"/>
            <a:ext cx="7746064" cy="3744416"/>
          </a:xfrm>
        </p:spPr>
        <p:txBody>
          <a:bodyPr>
            <a:normAutofit/>
          </a:bodyPr>
          <a:lstStyle/>
          <a:p>
            <a:pPr marL="82296" indent="0" algn="just">
              <a:buNone/>
            </a:pPr>
            <a:r>
              <a:rPr lang="es-MX" sz="3600" dirty="0" smtClean="0">
                <a:latin typeface="Arial" pitchFamily="34" charset="0"/>
                <a:cs typeface="Arial" pitchFamily="34" charset="0"/>
              </a:rPr>
              <a:t>- Suprema </a:t>
            </a:r>
            <a:r>
              <a:rPr lang="es-MX" sz="3600" dirty="0">
                <a:latin typeface="Arial" pitchFamily="34" charset="0"/>
                <a:cs typeface="Arial" pitchFamily="34" charset="0"/>
              </a:rPr>
              <a:t>Corte de Justicia de </a:t>
            </a:r>
            <a:r>
              <a:rPr lang="es-MX" sz="3600" dirty="0" smtClean="0">
                <a:latin typeface="Arial" pitchFamily="34" charset="0"/>
                <a:cs typeface="Arial" pitchFamily="34" charset="0"/>
              </a:rPr>
              <a:t>la  Nación</a:t>
            </a:r>
            <a:r>
              <a:rPr lang="es-MX" sz="3600" dirty="0">
                <a:latin typeface="Arial" pitchFamily="34" charset="0"/>
                <a:cs typeface="Arial" pitchFamily="34" charset="0"/>
              </a:rPr>
              <a:t/>
            </a:r>
            <a:br>
              <a:rPr lang="es-MX" sz="3600" dirty="0">
                <a:latin typeface="Arial" pitchFamily="34" charset="0"/>
                <a:cs typeface="Arial" pitchFamily="34" charset="0"/>
              </a:rPr>
            </a:br>
            <a:r>
              <a:rPr lang="es-MX" sz="3600" dirty="0" smtClean="0">
                <a:latin typeface="Arial" pitchFamily="34" charset="0"/>
                <a:cs typeface="Arial" pitchFamily="34" charset="0"/>
              </a:rPr>
              <a:t>- Tribunal </a:t>
            </a:r>
            <a:r>
              <a:rPr lang="es-MX" sz="3600" dirty="0">
                <a:latin typeface="Arial" pitchFamily="34" charset="0"/>
                <a:cs typeface="Arial" pitchFamily="34" charset="0"/>
              </a:rPr>
              <a:t>Electoral del Poder Judicial de la </a:t>
            </a:r>
            <a:r>
              <a:rPr lang="es-MX" sz="3600" dirty="0" smtClean="0">
                <a:latin typeface="Arial" pitchFamily="34" charset="0"/>
                <a:cs typeface="Arial" pitchFamily="34" charset="0"/>
              </a:rPr>
              <a:t>Federación</a:t>
            </a:r>
          </a:p>
          <a:p>
            <a:pPr>
              <a:buFontTx/>
              <a:buChar char="-"/>
            </a:pPr>
            <a:endParaRPr lang="es-MX" sz="3900" dirty="0">
              <a:latin typeface="Arial" pitchFamily="34" charset="0"/>
              <a:cs typeface="Arial" pitchFamily="34" charset="0"/>
            </a:endParaRP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29</a:t>
            </a:fld>
            <a:endParaRPr lang="es-ES"/>
          </a:p>
        </p:txBody>
      </p:sp>
    </p:spTree>
    <p:extLst>
      <p:ext uri="{BB962C8B-B14F-4D97-AF65-F5344CB8AC3E}">
        <p14:creationId xmlns:p14="http://schemas.microsoft.com/office/powerpoint/2010/main" val="4179662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052736"/>
            <a:ext cx="7571184" cy="5233784"/>
          </a:xfrm>
        </p:spPr>
        <p:txBody>
          <a:bodyPr>
            <a:normAutofit/>
          </a:bodyPr>
          <a:lstStyle/>
          <a:p>
            <a:pPr algn="just">
              <a:buNone/>
            </a:pPr>
            <a:r>
              <a:rPr lang="es-ES" sz="3500" dirty="0" smtClean="0">
                <a:latin typeface="Arial" pitchFamily="34" charset="0"/>
                <a:cs typeface="Arial" pitchFamily="34" charset="0"/>
              </a:rPr>
              <a:t>   </a:t>
            </a:r>
            <a:r>
              <a:rPr lang="es-ES" sz="3400" dirty="0" smtClean="0">
                <a:latin typeface="Arial" pitchFamily="34" charset="0"/>
                <a:cs typeface="Arial" pitchFamily="34" charset="0"/>
              </a:rPr>
              <a:t>Al estudiar la problemática de nuestro país es indispensable tratar de adoptar una postura constructiva, haciendo un análisis, lo más imparcial y objetivo posible, de los adelantos y fracasos que forman la evolución de nuestro pueblo, pues sólo a través de una postura crítica y con un amplio conocimiento de</a:t>
            </a:r>
            <a:endParaRPr lang="es-ES" dirty="0"/>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a:t>
            </a:fld>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atin typeface="Arial" pitchFamily="34" charset="0"/>
                <a:cs typeface="Arial" pitchFamily="34" charset="0"/>
              </a:rPr>
              <a:t>PARTIDOS POLÍTICOS</a:t>
            </a:r>
            <a:endParaRPr lang="es-MX" b="1" dirty="0">
              <a:latin typeface="Arial" pitchFamily="34" charset="0"/>
              <a:cs typeface="Arial" pitchFamily="34" charset="0"/>
            </a:endParaRPr>
          </a:p>
        </p:txBody>
      </p:sp>
      <p:sp>
        <p:nvSpPr>
          <p:cNvPr id="3" name="2 Marcador de contenido"/>
          <p:cNvSpPr>
            <a:spLocks noGrp="1"/>
          </p:cNvSpPr>
          <p:nvPr>
            <p:ph idx="1"/>
          </p:nvPr>
        </p:nvSpPr>
        <p:spPr/>
        <p:txBody>
          <a:bodyPr>
            <a:noAutofit/>
          </a:bodyPr>
          <a:lstStyle/>
          <a:p>
            <a:pPr marL="82296" indent="0" algn="just">
              <a:buNone/>
            </a:pPr>
            <a:r>
              <a:rPr lang="es-MX" sz="3600" dirty="0" smtClean="0">
                <a:latin typeface="Arial" pitchFamily="34" charset="0"/>
                <a:cs typeface="Arial" pitchFamily="34" charset="0"/>
              </a:rPr>
              <a:t>- Partido </a:t>
            </a:r>
            <a:r>
              <a:rPr lang="es-MX" sz="3600" dirty="0">
                <a:latin typeface="Arial" pitchFamily="34" charset="0"/>
                <a:cs typeface="Arial" pitchFamily="34" charset="0"/>
              </a:rPr>
              <a:t>Acción Nacional (PAN</a:t>
            </a:r>
            <a:r>
              <a:rPr lang="es-MX" sz="3600" dirty="0" smtClean="0">
                <a:latin typeface="Arial" pitchFamily="34" charset="0"/>
                <a:cs typeface="Arial" pitchFamily="34" charset="0"/>
              </a:rPr>
              <a:t>).</a:t>
            </a:r>
            <a:r>
              <a:rPr lang="es-MX" sz="3600" dirty="0">
                <a:latin typeface="Arial" pitchFamily="34" charset="0"/>
                <a:cs typeface="Arial" pitchFamily="34" charset="0"/>
              </a:rPr>
              <a:t/>
            </a:r>
            <a:br>
              <a:rPr lang="es-MX" sz="3600" dirty="0">
                <a:latin typeface="Arial" pitchFamily="34" charset="0"/>
                <a:cs typeface="Arial" pitchFamily="34" charset="0"/>
              </a:rPr>
            </a:br>
            <a:r>
              <a:rPr lang="es-MX" sz="3600" dirty="0">
                <a:latin typeface="Arial" pitchFamily="34" charset="0"/>
                <a:cs typeface="Arial" pitchFamily="34" charset="0"/>
              </a:rPr>
              <a:t>- Partido Revolucionario Institucional (PRI</a:t>
            </a:r>
            <a:r>
              <a:rPr lang="es-MX" sz="3600" dirty="0" smtClean="0">
                <a:latin typeface="Arial" pitchFamily="34" charset="0"/>
                <a:cs typeface="Arial" pitchFamily="34" charset="0"/>
              </a:rPr>
              <a:t>).</a:t>
            </a:r>
            <a:r>
              <a:rPr lang="es-MX" sz="3600" dirty="0">
                <a:latin typeface="Arial" pitchFamily="34" charset="0"/>
                <a:cs typeface="Arial" pitchFamily="34" charset="0"/>
              </a:rPr>
              <a:t/>
            </a:r>
            <a:br>
              <a:rPr lang="es-MX" sz="3600" dirty="0">
                <a:latin typeface="Arial" pitchFamily="34" charset="0"/>
                <a:cs typeface="Arial" pitchFamily="34" charset="0"/>
              </a:rPr>
            </a:br>
            <a:r>
              <a:rPr lang="es-MX" sz="3600" dirty="0">
                <a:latin typeface="Arial" pitchFamily="34" charset="0"/>
                <a:cs typeface="Arial" pitchFamily="34" charset="0"/>
              </a:rPr>
              <a:t>- Partido de la Revolución Democrático (</a:t>
            </a:r>
            <a:r>
              <a:rPr lang="es-MX" sz="3600" dirty="0" smtClean="0">
                <a:latin typeface="Arial" pitchFamily="34" charset="0"/>
                <a:cs typeface="Arial" pitchFamily="34" charset="0"/>
              </a:rPr>
              <a:t>PRD). </a:t>
            </a:r>
          </a:p>
          <a:p>
            <a:pPr marL="82296" indent="0" algn="just">
              <a:buNone/>
            </a:pPr>
            <a:r>
              <a:rPr lang="es-MX" sz="3600" dirty="0" smtClean="0">
                <a:latin typeface="Arial" pitchFamily="34" charset="0"/>
                <a:cs typeface="Arial" pitchFamily="34" charset="0"/>
              </a:rPr>
              <a:t>- </a:t>
            </a:r>
            <a:r>
              <a:rPr lang="es-MX" sz="3600" dirty="0">
                <a:latin typeface="Arial" pitchFamily="34" charset="0"/>
                <a:cs typeface="Arial" pitchFamily="34" charset="0"/>
              </a:rPr>
              <a:t>Partido Verde Ecologista de </a:t>
            </a:r>
            <a:r>
              <a:rPr lang="es-MX" sz="3600" dirty="0" smtClean="0">
                <a:latin typeface="Arial" pitchFamily="34" charset="0"/>
                <a:cs typeface="Arial" pitchFamily="34" charset="0"/>
              </a:rPr>
              <a:t>México (</a:t>
            </a:r>
            <a:r>
              <a:rPr lang="es-MX" sz="3600" dirty="0">
                <a:latin typeface="Arial" pitchFamily="34" charset="0"/>
                <a:cs typeface="Arial" pitchFamily="34" charset="0"/>
              </a:rPr>
              <a:t>PVEM</a:t>
            </a:r>
            <a:r>
              <a:rPr lang="es-MX" sz="3600" dirty="0" smtClean="0">
                <a:latin typeface="Arial" pitchFamily="34" charset="0"/>
                <a:cs typeface="Arial" pitchFamily="34" charset="0"/>
              </a:rPr>
              <a:t>). </a:t>
            </a:r>
            <a:r>
              <a:rPr lang="es-MX" sz="3600" dirty="0">
                <a:latin typeface="Arial" pitchFamily="34" charset="0"/>
                <a:cs typeface="Arial" pitchFamily="34" charset="0"/>
              </a:rPr>
              <a:t/>
            </a:r>
            <a:br>
              <a:rPr lang="es-MX" sz="3600" dirty="0">
                <a:latin typeface="Arial" pitchFamily="34" charset="0"/>
                <a:cs typeface="Arial" pitchFamily="34" charset="0"/>
              </a:rPr>
            </a:br>
            <a:r>
              <a:rPr lang="es-MX" sz="3600" dirty="0" smtClean="0">
                <a:latin typeface="Arial" pitchFamily="34" charset="0"/>
                <a:cs typeface="Arial" pitchFamily="34" charset="0"/>
              </a:rPr>
              <a:t>- </a:t>
            </a:r>
            <a:r>
              <a:rPr lang="es-MX" sz="3600" dirty="0">
                <a:latin typeface="Arial" pitchFamily="34" charset="0"/>
                <a:cs typeface="Arial" pitchFamily="34" charset="0"/>
              </a:rPr>
              <a:t>Partido del Trabajo (PT</a:t>
            </a:r>
            <a:r>
              <a:rPr lang="es-MX" sz="3600" dirty="0" smtClean="0">
                <a:latin typeface="Arial" pitchFamily="34" charset="0"/>
                <a:cs typeface="Arial" pitchFamily="34" charset="0"/>
              </a:rPr>
              <a:t>).</a:t>
            </a:r>
            <a:r>
              <a:rPr lang="es-MX" sz="3600" dirty="0">
                <a:latin typeface="Arial" pitchFamily="34" charset="0"/>
                <a:cs typeface="Arial" pitchFamily="34" charset="0"/>
              </a:rPr>
              <a:t/>
            </a:r>
            <a:br>
              <a:rPr lang="es-MX" sz="3600" dirty="0">
                <a:latin typeface="Arial" pitchFamily="34" charset="0"/>
                <a:cs typeface="Arial" pitchFamily="34" charset="0"/>
              </a:rPr>
            </a:b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30</a:t>
            </a:fld>
            <a:endParaRPr lang="es-ES"/>
          </a:p>
        </p:txBody>
      </p:sp>
    </p:spTree>
    <p:extLst>
      <p:ext uri="{BB962C8B-B14F-4D97-AF65-F5344CB8AC3E}">
        <p14:creationId xmlns:p14="http://schemas.microsoft.com/office/powerpoint/2010/main" val="34168968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908720"/>
            <a:ext cx="7674056" cy="5339680"/>
          </a:xfrm>
        </p:spPr>
        <p:txBody>
          <a:bodyPr>
            <a:normAutofit/>
          </a:bodyPr>
          <a:lstStyle/>
          <a:p>
            <a:pPr marL="82296" indent="0">
              <a:buNone/>
            </a:pPr>
            <a:r>
              <a:rPr lang="es-MX" sz="3600" dirty="0" smtClean="0">
                <a:latin typeface="Arial" pitchFamily="34" charset="0"/>
                <a:cs typeface="Arial" pitchFamily="34" charset="0"/>
              </a:rPr>
              <a:t>- Partido Movimiento Ciudadano.</a:t>
            </a:r>
          </a:p>
          <a:p>
            <a:pPr marL="82296" indent="0">
              <a:buNone/>
            </a:pPr>
            <a:r>
              <a:rPr lang="es-MX" sz="3600" dirty="0" smtClean="0">
                <a:latin typeface="Arial" pitchFamily="34" charset="0"/>
                <a:cs typeface="Arial" pitchFamily="34" charset="0"/>
              </a:rPr>
              <a:t>- Partido Nueva Alianza (PANAL).</a:t>
            </a:r>
          </a:p>
          <a:p>
            <a:pPr marL="82296" indent="0">
              <a:buNone/>
            </a:pPr>
            <a:r>
              <a:rPr lang="es-MX" sz="3600" dirty="0" smtClean="0">
                <a:latin typeface="Arial" pitchFamily="34" charset="0"/>
                <a:cs typeface="Arial" pitchFamily="34" charset="0"/>
              </a:rPr>
              <a:t>- Partido Morena.</a:t>
            </a:r>
          </a:p>
          <a:p>
            <a:pPr marL="82296" indent="0">
              <a:buNone/>
            </a:pPr>
            <a:r>
              <a:rPr lang="es-MX" sz="3600" dirty="0" smtClean="0">
                <a:latin typeface="Arial" pitchFamily="34" charset="0"/>
                <a:cs typeface="Arial" pitchFamily="34" charset="0"/>
              </a:rPr>
              <a:t>- Partido Humanista.</a:t>
            </a:r>
          </a:p>
          <a:p>
            <a:pPr marL="82296" indent="0">
              <a:buNone/>
            </a:pPr>
            <a:r>
              <a:rPr lang="es-MX" sz="3600" dirty="0" smtClean="0">
                <a:latin typeface="Arial" pitchFamily="34" charset="0"/>
                <a:cs typeface="Arial" pitchFamily="34" charset="0"/>
              </a:rPr>
              <a:t>- Partido Encuentro Social.</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31</a:t>
            </a:fld>
            <a:endParaRPr lang="es-ES"/>
          </a:p>
        </p:txBody>
      </p:sp>
    </p:spTree>
    <p:extLst>
      <p:ext uri="{BB962C8B-B14F-4D97-AF65-F5344CB8AC3E}">
        <p14:creationId xmlns:p14="http://schemas.microsoft.com/office/powerpoint/2010/main" val="26206016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74638"/>
            <a:ext cx="7818072" cy="1143000"/>
          </a:xfrm>
        </p:spPr>
        <p:txBody>
          <a:bodyPr/>
          <a:lstStyle/>
          <a:p>
            <a:pPr algn="ctr"/>
            <a:r>
              <a:rPr lang="es-MX" b="1" dirty="0" smtClean="0">
                <a:latin typeface="Arial" pitchFamily="34" charset="0"/>
                <a:cs typeface="Arial" pitchFamily="34" charset="0"/>
              </a:rPr>
              <a:t>ÓRGANOS ELECTORALES</a:t>
            </a:r>
            <a:endParaRPr lang="es-MX" b="1"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82296" indent="0" algn="just">
              <a:buNone/>
            </a:pPr>
            <a:r>
              <a:rPr lang="es-MX" dirty="0"/>
              <a:t/>
            </a:r>
            <a:br>
              <a:rPr lang="es-MX" dirty="0"/>
            </a:br>
            <a:r>
              <a:rPr lang="es-MX" sz="3600" dirty="0" smtClean="0">
                <a:latin typeface="Arial" pitchFamily="34" charset="0"/>
                <a:cs typeface="Arial" pitchFamily="34" charset="0"/>
              </a:rPr>
              <a:t>- Instituto Nacional </a:t>
            </a:r>
            <a:r>
              <a:rPr lang="es-MX" sz="3600" dirty="0">
                <a:latin typeface="Arial" pitchFamily="34" charset="0"/>
                <a:cs typeface="Arial" pitchFamily="34" charset="0"/>
              </a:rPr>
              <a:t>Electoral</a:t>
            </a:r>
            <a:br>
              <a:rPr lang="es-MX" sz="3600" dirty="0">
                <a:latin typeface="Arial" pitchFamily="34" charset="0"/>
                <a:cs typeface="Arial" pitchFamily="34" charset="0"/>
              </a:rPr>
            </a:br>
            <a:r>
              <a:rPr lang="es-MX" sz="3600" dirty="0" smtClean="0">
                <a:latin typeface="Arial" pitchFamily="34" charset="0"/>
                <a:cs typeface="Arial" pitchFamily="34" charset="0"/>
              </a:rPr>
              <a:t>- Tribunal </a:t>
            </a:r>
            <a:r>
              <a:rPr lang="es-MX" sz="3600" dirty="0">
                <a:latin typeface="Arial" pitchFamily="34" charset="0"/>
                <a:cs typeface="Arial" pitchFamily="34" charset="0"/>
              </a:rPr>
              <a:t>Electoral del Poder Judicial de la Federación</a:t>
            </a:r>
          </a:p>
          <a:p>
            <a:pPr marL="82296" indent="0">
              <a:buNone/>
            </a:pPr>
            <a:r>
              <a:rPr lang="es-MX" dirty="0"/>
              <a:t/>
            </a:r>
            <a:br>
              <a:rPr lang="es-MX" dirty="0"/>
            </a:b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32</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789040"/>
            <a:ext cx="396044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86320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188640"/>
            <a:ext cx="7498080" cy="792088"/>
          </a:xfrm>
        </p:spPr>
        <p:txBody>
          <a:bodyPr/>
          <a:lstStyle/>
          <a:p>
            <a:pPr algn="ctr"/>
            <a:r>
              <a:rPr lang="es-MX" b="1" dirty="0" smtClean="0">
                <a:latin typeface="Arial" pitchFamily="34" charset="0"/>
                <a:cs typeface="Arial" pitchFamily="34" charset="0"/>
              </a:rPr>
              <a:t>GOBIERNOS LOCALES</a:t>
            </a:r>
            <a:endParaRPr lang="es-MX" b="1" dirty="0">
              <a:latin typeface="Arial" pitchFamily="34" charset="0"/>
              <a:cs typeface="Arial" pitchFamily="34" charset="0"/>
            </a:endParaRPr>
          </a:p>
        </p:txBody>
      </p:sp>
      <p:sp>
        <p:nvSpPr>
          <p:cNvPr id="3" name="2 Marcador de contenido"/>
          <p:cNvSpPr>
            <a:spLocks noGrp="1"/>
          </p:cNvSpPr>
          <p:nvPr>
            <p:ph idx="1"/>
          </p:nvPr>
        </p:nvSpPr>
        <p:spPr>
          <a:xfrm>
            <a:off x="1187624" y="1268760"/>
            <a:ext cx="7746064" cy="4752528"/>
          </a:xfrm>
        </p:spPr>
        <p:txBody>
          <a:bodyPr>
            <a:normAutofit/>
          </a:bodyPr>
          <a:lstStyle/>
          <a:p>
            <a:pPr marL="82296" indent="0" algn="just">
              <a:buNone/>
            </a:pPr>
            <a:r>
              <a:rPr lang="es-MX" sz="3600" dirty="0" smtClean="0">
                <a:latin typeface="Arial" pitchFamily="34" charset="0"/>
                <a:cs typeface="Arial" pitchFamily="34" charset="0"/>
              </a:rPr>
              <a:t>Aguascalientes</a:t>
            </a:r>
            <a:r>
              <a:rPr lang="es-MX" sz="3600" dirty="0">
                <a:latin typeface="Arial" pitchFamily="34" charset="0"/>
                <a:cs typeface="Arial" pitchFamily="34" charset="0"/>
              </a:rPr>
              <a:t>, Baja California,  Baja California Sur, Campeche,  Chiapas,  Chihuahua, Coahuila,  Colima,  Durango,  Estado de México,  Guanajuato,  Guerrero,  Hidalgo,  Jalisco,  Michoacán,  Morelos,  </a:t>
            </a:r>
            <a:r>
              <a:rPr lang="es-MX" sz="3600" dirty="0" smtClean="0">
                <a:latin typeface="Arial" pitchFamily="34" charset="0"/>
                <a:cs typeface="Arial" pitchFamily="34" charset="0"/>
              </a:rPr>
              <a:t>Nayarit.  </a:t>
            </a: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33</a:t>
            </a:fld>
            <a:endParaRPr lang="es-ES"/>
          </a:p>
        </p:txBody>
      </p:sp>
    </p:spTree>
    <p:extLst>
      <p:ext uri="{BB962C8B-B14F-4D97-AF65-F5344CB8AC3E}">
        <p14:creationId xmlns:p14="http://schemas.microsoft.com/office/powerpoint/2010/main" val="15531996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836712"/>
            <a:ext cx="7674056" cy="5411688"/>
          </a:xfrm>
        </p:spPr>
        <p:txBody>
          <a:bodyPr>
            <a:normAutofit/>
          </a:bodyPr>
          <a:lstStyle/>
          <a:p>
            <a:pPr marL="82296" indent="0" algn="just">
              <a:buNone/>
            </a:pPr>
            <a:r>
              <a:rPr lang="es-MX" sz="3600" dirty="0">
                <a:latin typeface="Arial" pitchFamily="34" charset="0"/>
                <a:cs typeface="Arial" pitchFamily="34" charset="0"/>
              </a:rPr>
              <a:t>Nuevo León,  Oaxaca,  Puebla,  Querétaro,  Quintana Roo,  San Luis Potosí,  Sinaloa,  Sonora,  Tabasco, Tamaulipas,  Tlaxcala,  Veracruz,  </a:t>
            </a:r>
            <a:r>
              <a:rPr lang="es-MX" sz="3600" dirty="0" smtClean="0">
                <a:latin typeface="Arial" pitchFamily="34" charset="0"/>
                <a:cs typeface="Arial" pitchFamily="34" charset="0"/>
              </a:rPr>
              <a:t>Yucatán y  </a:t>
            </a:r>
            <a:r>
              <a:rPr lang="es-MX" sz="3600" dirty="0">
                <a:latin typeface="Arial" pitchFamily="34" charset="0"/>
                <a:cs typeface="Arial" pitchFamily="34" charset="0"/>
              </a:rPr>
              <a:t>Zacatecas.</a:t>
            </a:r>
          </a:p>
          <a:p>
            <a:pPr marL="82296" indent="0" algn="just">
              <a:buNone/>
            </a:pPr>
            <a:r>
              <a:rPr lang="es-MX" sz="3600" dirty="0">
                <a:latin typeface="Arial" pitchFamily="34" charset="0"/>
                <a:cs typeface="Arial" pitchFamily="34" charset="0"/>
              </a:rPr>
              <a:t> - Institutos Estatales </a:t>
            </a:r>
            <a:r>
              <a:rPr lang="es-MX" sz="3600" dirty="0" smtClean="0">
                <a:latin typeface="Arial" pitchFamily="34" charset="0"/>
                <a:cs typeface="Arial" pitchFamily="34" charset="0"/>
              </a:rPr>
              <a:t>Electorales.</a:t>
            </a:r>
            <a:endParaRPr lang="es-MX" sz="3600" dirty="0">
              <a:latin typeface="Arial" pitchFamily="34" charset="0"/>
              <a:cs typeface="Arial" pitchFamily="34" charset="0"/>
            </a:endParaRPr>
          </a:p>
          <a:p>
            <a:pPr marL="82296" indent="0">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34</a:t>
            </a:fld>
            <a:endParaRPr lang="es-ES"/>
          </a:p>
        </p:txBody>
      </p:sp>
    </p:spTree>
    <p:extLst>
      <p:ext uri="{BB962C8B-B14F-4D97-AF65-F5344CB8AC3E}">
        <p14:creationId xmlns:p14="http://schemas.microsoft.com/office/powerpoint/2010/main" val="2305548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1556792"/>
            <a:ext cx="7488832" cy="3168352"/>
          </a:xfrm>
        </p:spPr>
        <p:txBody>
          <a:bodyPr>
            <a:normAutofit/>
          </a:bodyPr>
          <a:lstStyle/>
          <a:p>
            <a:pPr algn="ctr">
              <a:buNone/>
            </a:pP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IDEOLOGÍA DE LOS PARTIDOS POLÍTICOS </a:t>
            </a:r>
            <a:endParaRPr lang="es-E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marL="82296" indent="0">
              <a:buNone/>
            </a:pPr>
            <a:endParaRPr lang="es-MX" sz="54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35</a:t>
            </a:fld>
            <a:endParaRPr lang="es-ES"/>
          </a:p>
        </p:txBody>
      </p:sp>
    </p:spTree>
    <p:extLst>
      <p:ext uri="{BB962C8B-B14F-4D97-AF65-F5344CB8AC3E}">
        <p14:creationId xmlns:p14="http://schemas.microsoft.com/office/powerpoint/2010/main" val="29755677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400" b="1" dirty="0" smtClean="0">
                <a:latin typeface="Arial" pitchFamily="34" charset="0"/>
                <a:cs typeface="Arial" pitchFamily="34" charset="0"/>
              </a:rPr>
              <a:t>PARTIDO ACCIÓN NACIONAL (</a:t>
            </a:r>
            <a:r>
              <a:rPr lang="es-MX" sz="4400" b="1" dirty="0">
                <a:latin typeface="Arial" pitchFamily="34" charset="0"/>
                <a:cs typeface="Arial" pitchFamily="34" charset="0"/>
              </a:rPr>
              <a:t>PAN</a:t>
            </a:r>
            <a:r>
              <a:rPr lang="es-MX" sz="4400" dirty="0" smtClean="0">
                <a:latin typeface="Arial" pitchFamily="34" charset="0"/>
                <a:cs typeface="Arial" pitchFamily="34" charset="0"/>
              </a:rPr>
              <a:t>)</a:t>
            </a:r>
            <a:endParaRPr lang="es-MX" dirty="0"/>
          </a:p>
        </p:txBody>
      </p:sp>
      <p:sp>
        <p:nvSpPr>
          <p:cNvPr id="3" name="2 Marcador de contenido"/>
          <p:cNvSpPr>
            <a:spLocks noGrp="1"/>
          </p:cNvSpPr>
          <p:nvPr>
            <p:ph idx="1"/>
          </p:nvPr>
        </p:nvSpPr>
        <p:spPr>
          <a:xfrm>
            <a:off x="971600" y="1772816"/>
            <a:ext cx="7962088" cy="4536504"/>
          </a:xfrm>
        </p:spPr>
        <p:txBody>
          <a:bodyPr>
            <a:normAutofit fontScale="70000" lnSpcReduction="20000"/>
          </a:bodyPr>
          <a:lstStyle/>
          <a:p>
            <a:pPr algn="just">
              <a:buNone/>
            </a:pPr>
            <a:r>
              <a:rPr lang="es-MX" sz="5100" dirty="0">
                <a:latin typeface="Arial" pitchFamily="34" charset="0"/>
                <a:cs typeface="Arial" pitchFamily="34" charset="0"/>
              </a:rPr>
              <a:t>-Fundado en 1939 por Manuel Gómez </a:t>
            </a:r>
            <a:r>
              <a:rPr lang="es-MX" sz="5100" dirty="0" smtClean="0">
                <a:latin typeface="Arial" pitchFamily="34" charset="0"/>
                <a:cs typeface="Arial" pitchFamily="34" charset="0"/>
              </a:rPr>
              <a:t>Morín.</a:t>
            </a:r>
          </a:p>
          <a:p>
            <a:pPr algn="just">
              <a:buNone/>
            </a:pPr>
            <a:endParaRPr lang="es-MX" sz="5100" dirty="0" smtClean="0">
              <a:latin typeface="Arial" pitchFamily="34" charset="0"/>
              <a:cs typeface="Arial" pitchFamily="34" charset="0"/>
            </a:endParaRPr>
          </a:p>
          <a:p>
            <a:pPr algn="just">
              <a:buNone/>
            </a:pPr>
            <a:r>
              <a:rPr lang="es-MX" sz="5100" dirty="0" smtClean="0">
                <a:latin typeface="Arial" pitchFamily="34" charset="0"/>
                <a:cs typeface="Arial" pitchFamily="34" charset="0"/>
              </a:rPr>
              <a:t>-</a:t>
            </a:r>
            <a:r>
              <a:rPr lang="es-MX" sz="5100" dirty="0">
                <a:latin typeface="Arial" pitchFamily="34" charset="0"/>
                <a:cs typeface="Arial" pitchFamily="34" charset="0"/>
              </a:rPr>
              <a:t>Autodefinido como de Centro Humanista y Reformista e ideología democratacristiana pero tradicionalmente considerado </a:t>
            </a:r>
            <a:r>
              <a:rPr lang="es-MX" sz="5100" dirty="0" smtClean="0">
                <a:latin typeface="Arial" pitchFamily="34" charset="0"/>
                <a:cs typeface="Arial" pitchFamily="34" charset="0"/>
              </a:rPr>
              <a:t>de tendencia conservadora ( derecha política).</a:t>
            </a:r>
            <a:endParaRPr lang="es-MX" sz="5100" dirty="0">
              <a:latin typeface="Arial" pitchFamily="34" charset="0"/>
              <a:cs typeface="Arial" pitchFamily="34" charset="0"/>
            </a:endParaRP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36</a:t>
            </a:fld>
            <a:endParaRPr lang="es-ES"/>
          </a:p>
        </p:txBody>
      </p:sp>
    </p:spTree>
    <p:extLst>
      <p:ext uri="{BB962C8B-B14F-4D97-AF65-F5344CB8AC3E}">
        <p14:creationId xmlns:p14="http://schemas.microsoft.com/office/powerpoint/2010/main" val="38458824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836712"/>
            <a:ext cx="7416824" cy="5411688"/>
          </a:xfrm>
        </p:spPr>
        <p:txBody>
          <a:bodyPr/>
          <a:lstStyle/>
          <a:p>
            <a:pPr marL="82296" indent="0" algn="just">
              <a:buNone/>
            </a:pPr>
            <a:r>
              <a:rPr lang="es-MX" sz="3600" dirty="0" smtClean="0">
                <a:latin typeface="Arial" pitchFamily="34" charset="0"/>
                <a:cs typeface="Arial" pitchFamily="34" charset="0"/>
              </a:rPr>
              <a:t>- Es </a:t>
            </a:r>
            <a:r>
              <a:rPr lang="es-MX" sz="3600" dirty="0">
                <a:latin typeface="Arial" pitchFamily="34" charset="0"/>
                <a:cs typeface="Arial" pitchFamily="34" charset="0"/>
              </a:rPr>
              <a:t>la segunda fuerza política en el congreso. </a:t>
            </a:r>
            <a:endParaRPr lang="es-MX" sz="3600" dirty="0" smtClean="0">
              <a:latin typeface="Arial" pitchFamily="34" charset="0"/>
              <a:cs typeface="Arial" pitchFamily="34" charset="0"/>
            </a:endParaRPr>
          </a:p>
          <a:p>
            <a:pPr algn="just">
              <a:buFontTx/>
              <a:buChar char="-"/>
            </a:pPr>
            <a:endParaRPr lang="es-MX" sz="3600" dirty="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Se </a:t>
            </a:r>
            <a:r>
              <a:rPr lang="es-MX" sz="3600" dirty="0">
                <a:latin typeface="Arial" pitchFamily="34" charset="0"/>
                <a:cs typeface="Arial" pitchFamily="34" charset="0"/>
              </a:rPr>
              <a:t>autodefine como de Centro Humanista y </a:t>
            </a:r>
            <a:r>
              <a:rPr lang="es-MX" sz="3600" dirty="0" smtClean="0">
                <a:latin typeface="Arial" pitchFamily="34" charset="0"/>
                <a:cs typeface="Arial" pitchFamily="34" charset="0"/>
              </a:rPr>
              <a:t>Reformista. </a:t>
            </a:r>
          </a:p>
          <a:p>
            <a:pPr algn="just">
              <a:buFontTx/>
              <a:buChar char="-"/>
            </a:pPr>
            <a:endParaRPr lang="es-MX" sz="3600" dirty="0" smtClean="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Pertenece </a:t>
            </a:r>
            <a:r>
              <a:rPr lang="es-MX" sz="3600" dirty="0">
                <a:latin typeface="Arial" pitchFamily="34" charset="0"/>
                <a:cs typeface="Arial" pitchFamily="34" charset="0"/>
              </a:rPr>
              <a:t>a la Internacional Demócrata del Centro. </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37</a:t>
            </a:fld>
            <a:endParaRPr lang="es-ES"/>
          </a:p>
        </p:txBody>
      </p:sp>
    </p:spTree>
    <p:extLst>
      <p:ext uri="{BB962C8B-B14F-4D97-AF65-F5344CB8AC3E}">
        <p14:creationId xmlns:p14="http://schemas.microsoft.com/office/powerpoint/2010/main" val="13897582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332656"/>
            <a:ext cx="7890080" cy="5915744"/>
          </a:xfrm>
        </p:spPr>
        <p:txBody>
          <a:bodyPr>
            <a:normAutofit/>
          </a:bodyPr>
          <a:lstStyle/>
          <a:p>
            <a:pPr marL="82296" indent="0" algn="just">
              <a:buNone/>
            </a:pPr>
            <a:r>
              <a:rPr lang="es-MX" sz="3600" dirty="0">
                <a:latin typeface="Arial" pitchFamily="34" charset="0"/>
                <a:cs typeface="Arial" pitchFamily="34" charset="0"/>
              </a:rPr>
              <a:t>-Este partido gobernó </a:t>
            </a:r>
            <a:r>
              <a:rPr lang="es-MX" sz="3600" dirty="0" smtClean="0">
                <a:latin typeface="Arial" pitchFamily="34" charset="0"/>
                <a:cs typeface="Arial" pitchFamily="34" charset="0"/>
              </a:rPr>
              <a:t> </a:t>
            </a:r>
            <a:r>
              <a:rPr lang="es-MX" sz="3600" dirty="0">
                <a:latin typeface="Arial" pitchFamily="34" charset="0"/>
                <a:cs typeface="Arial" pitchFamily="34" charset="0"/>
              </a:rPr>
              <a:t>dos </a:t>
            </a:r>
            <a:r>
              <a:rPr lang="es-MX" sz="3600" dirty="0" smtClean="0">
                <a:latin typeface="Arial" pitchFamily="34" charset="0"/>
                <a:cs typeface="Arial" pitchFamily="34" charset="0"/>
              </a:rPr>
              <a:t>sexenios: </a:t>
            </a:r>
            <a:r>
              <a:rPr lang="es-MX" sz="3600" dirty="0">
                <a:latin typeface="Arial" pitchFamily="34" charset="0"/>
                <a:cs typeface="Arial" pitchFamily="34" charset="0"/>
              </a:rPr>
              <a:t>de 2000 a 2006  con Vicente Fox y de 2006 a 2012 con Felipe Calderón</a:t>
            </a:r>
            <a:r>
              <a:rPr lang="es-MX" sz="3600" dirty="0" smtClean="0">
                <a:latin typeface="Arial" pitchFamily="34" charset="0"/>
                <a:cs typeface="Arial" pitchFamily="34" charset="0"/>
              </a:rPr>
              <a:t>.</a:t>
            </a:r>
          </a:p>
          <a:p>
            <a:pPr marL="82296" indent="0" algn="just">
              <a:buNone/>
            </a:pPr>
            <a:r>
              <a:rPr lang="es-MX" sz="3600" dirty="0" smtClean="0">
                <a:latin typeface="Arial" pitchFamily="34" charset="0"/>
                <a:cs typeface="Arial" pitchFamily="34" charset="0"/>
              </a:rPr>
              <a:t> </a:t>
            </a:r>
            <a:endParaRPr lang="es-MX" sz="3600" dirty="0">
              <a:latin typeface="Arial" pitchFamily="34" charset="0"/>
              <a:cs typeface="Arial" pitchFamily="34" charset="0"/>
            </a:endParaRPr>
          </a:p>
          <a:p>
            <a:pPr marL="82296" indent="0" algn="just">
              <a:buNone/>
            </a:pPr>
            <a:r>
              <a:rPr lang="es-MX" sz="3600" dirty="0">
                <a:latin typeface="Arial" pitchFamily="34" charset="0"/>
                <a:cs typeface="Arial" pitchFamily="34" charset="0"/>
              </a:rPr>
              <a:t>-Fue la primera vez que un partido político distinto al PRI gobierna desde 1929.</a:t>
            </a:r>
          </a:p>
          <a:p>
            <a:pPr marL="82296" indent="0" algn="just">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38</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149080"/>
            <a:ext cx="3024336"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47969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476672"/>
            <a:ext cx="7746064" cy="1296144"/>
          </a:xfrm>
        </p:spPr>
        <p:txBody>
          <a:bodyPr>
            <a:noAutofit/>
          </a:bodyPr>
          <a:lstStyle/>
          <a:p>
            <a:pPr algn="ctr"/>
            <a:r>
              <a:rPr lang="es-MX" sz="4000" b="1" dirty="0" smtClean="0">
                <a:latin typeface="Arial" pitchFamily="34" charset="0"/>
                <a:cs typeface="Arial" pitchFamily="34" charset="0"/>
              </a:rPr>
              <a:t>PARTIDO REVOLUCIONARIO INSTITUCIONAL (</a:t>
            </a:r>
            <a:r>
              <a:rPr lang="es-MX" sz="4000" b="1" dirty="0">
                <a:latin typeface="Arial" pitchFamily="34" charset="0"/>
                <a:cs typeface="Arial" pitchFamily="34" charset="0"/>
              </a:rPr>
              <a:t>PRI</a:t>
            </a:r>
            <a:r>
              <a:rPr lang="es-MX" sz="4000" b="1" dirty="0" smtClean="0">
                <a:latin typeface="Arial" pitchFamily="34" charset="0"/>
                <a:cs typeface="Arial" pitchFamily="34" charset="0"/>
              </a:rPr>
              <a:t>) </a:t>
            </a:r>
            <a:r>
              <a:rPr lang="es-MX" sz="4000" b="1" dirty="0">
                <a:latin typeface="Arial" pitchFamily="34" charset="0"/>
                <a:cs typeface="Arial" pitchFamily="34" charset="0"/>
              </a:rPr>
              <a:t/>
            </a:r>
            <a:br>
              <a:rPr lang="es-MX" sz="4000" b="1" dirty="0">
                <a:latin typeface="Arial" pitchFamily="34" charset="0"/>
                <a:cs typeface="Arial" pitchFamily="34" charset="0"/>
              </a:rPr>
            </a:br>
            <a:endParaRPr lang="es-MX" sz="4000" dirty="0"/>
          </a:p>
        </p:txBody>
      </p:sp>
      <p:sp>
        <p:nvSpPr>
          <p:cNvPr id="3" name="2 Marcador de contenido"/>
          <p:cNvSpPr>
            <a:spLocks noGrp="1"/>
          </p:cNvSpPr>
          <p:nvPr>
            <p:ph idx="1"/>
          </p:nvPr>
        </p:nvSpPr>
        <p:spPr>
          <a:xfrm>
            <a:off x="1043608" y="2060848"/>
            <a:ext cx="7704856" cy="4187552"/>
          </a:xfrm>
        </p:spPr>
        <p:txBody>
          <a:bodyPr>
            <a:normAutofit/>
          </a:bodyPr>
          <a:lstStyle/>
          <a:p>
            <a:pPr marL="82296" indent="0" algn="just">
              <a:buNone/>
            </a:pPr>
            <a:r>
              <a:rPr lang="es-MX" sz="3600" dirty="0" smtClean="0">
                <a:latin typeface="Arial" pitchFamily="34" charset="0"/>
                <a:cs typeface="Arial" pitchFamily="34" charset="0"/>
              </a:rPr>
              <a:t>- Es </a:t>
            </a:r>
            <a:r>
              <a:rPr lang="es-MX" sz="3600" dirty="0">
                <a:latin typeface="Arial" pitchFamily="34" charset="0"/>
                <a:cs typeface="Arial" pitchFamily="34" charset="0"/>
              </a:rPr>
              <a:t>la primera fuerza política en el congreso. </a:t>
            </a:r>
            <a:endParaRPr lang="es-MX" sz="3600" dirty="0" smtClean="0">
              <a:latin typeface="Arial" pitchFamily="34" charset="0"/>
              <a:cs typeface="Arial" pitchFamily="34" charset="0"/>
            </a:endParaRPr>
          </a:p>
          <a:p>
            <a:pPr marL="82296" indent="0" algn="just">
              <a:buNone/>
            </a:pPr>
            <a:endParaRPr lang="es-MX" sz="3600" dirty="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Este </a:t>
            </a:r>
            <a:r>
              <a:rPr lang="es-MX" sz="3600" dirty="0">
                <a:latin typeface="Arial" pitchFamily="34" charset="0"/>
                <a:cs typeface="Arial" pitchFamily="34" charset="0"/>
              </a:rPr>
              <a:t>partido gobernó a México por 71 años ininterrumpidos en la Presidencia de la República . </a:t>
            </a:r>
          </a:p>
          <a:p>
            <a:pPr marL="82296" indent="0">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39</a:t>
            </a:fld>
            <a:endParaRPr lang="es-ES"/>
          </a:p>
        </p:txBody>
      </p:sp>
    </p:spTree>
    <p:extLst>
      <p:ext uri="{BB962C8B-B14F-4D97-AF65-F5344CB8AC3E}">
        <p14:creationId xmlns:p14="http://schemas.microsoft.com/office/powerpoint/2010/main" val="1535355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1052736"/>
            <a:ext cx="7498080" cy="5195664"/>
          </a:xfrm>
        </p:spPr>
        <p:txBody>
          <a:bodyPr>
            <a:normAutofit lnSpcReduction="10000"/>
          </a:bodyPr>
          <a:lstStyle/>
          <a:p>
            <a:pPr marL="82296" indent="0" algn="just">
              <a:buNone/>
            </a:pPr>
            <a:r>
              <a:rPr lang="es-ES" sz="3400" dirty="0">
                <a:latin typeface="Arial" pitchFamily="34" charset="0"/>
                <a:cs typeface="Arial" pitchFamily="34" charset="0"/>
              </a:rPr>
              <a:t>la realidad actual se podrá llegar a comprender los diferentes que intervienen en el difícil camino que implica la integración y sostenimiento de una nación</a:t>
            </a:r>
            <a:r>
              <a:rPr lang="es-ES" sz="3400" dirty="0" smtClean="0">
                <a:latin typeface="Arial" pitchFamily="34" charset="0"/>
                <a:cs typeface="Arial" pitchFamily="34" charset="0"/>
              </a:rPr>
              <a:t>.</a:t>
            </a:r>
          </a:p>
          <a:p>
            <a:pPr marL="82296" indent="0" algn="just">
              <a:buNone/>
            </a:pPr>
            <a:r>
              <a:rPr lang="es-ES" sz="3400" dirty="0" smtClean="0">
                <a:latin typeface="Arial" pitchFamily="34" charset="0"/>
                <a:cs typeface="Arial" pitchFamily="34" charset="0"/>
              </a:rPr>
              <a:t>Las competencias que se desarrollarán durante el curso serán  identificar, analizar y describir las problemáticas sociales que actualmente presenta el país. </a:t>
            </a: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a:t>
            </a:fld>
            <a:endParaRPr lang="es-ES"/>
          </a:p>
        </p:txBody>
      </p:sp>
    </p:spTree>
    <p:extLst>
      <p:ext uri="{BB962C8B-B14F-4D97-AF65-F5344CB8AC3E}">
        <p14:creationId xmlns:p14="http://schemas.microsoft.com/office/powerpoint/2010/main" val="2705879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332656"/>
            <a:ext cx="7818072" cy="5915744"/>
          </a:xfrm>
        </p:spPr>
        <p:txBody>
          <a:bodyPr>
            <a:noAutofit/>
          </a:bodyPr>
          <a:lstStyle/>
          <a:p>
            <a:pPr marL="82296" indent="0" algn="just">
              <a:buNone/>
            </a:pPr>
            <a:r>
              <a:rPr lang="es-MX" sz="3400" dirty="0" smtClean="0">
                <a:latin typeface="Arial" pitchFamily="34" charset="0"/>
                <a:cs typeface="Arial" pitchFamily="34" charset="0"/>
              </a:rPr>
              <a:t>- Oficialmente de ideología, </a:t>
            </a:r>
            <a:r>
              <a:rPr lang="es-MX" sz="3400" dirty="0">
                <a:latin typeface="Arial" pitchFamily="34" charset="0"/>
                <a:cs typeface="Arial" pitchFamily="34" charset="0"/>
              </a:rPr>
              <a:t>centro-izquierda, pero que a lo largo de su historia ha fluctuado entre la izquierda, el centro e incluso la </a:t>
            </a:r>
            <a:r>
              <a:rPr lang="es-MX" sz="3400" dirty="0" smtClean="0">
                <a:latin typeface="Arial" pitchFamily="34" charset="0"/>
                <a:cs typeface="Arial" pitchFamily="34" charset="0"/>
              </a:rPr>
              <a:t>derecha. </a:t>
            </a:r>
          </a:p>
          <a:p>
            <a:pPr marL="82296" indent="0" algn="just">
              <a:buNone/>
            </a:pPr>
            <a:endParaRPr lang="es-MX" sz="3400" dirty="0" smtClean="0">
              <a:latin typeface="Arial" pitchFamily="34" charset="0"/>
              <a:cs typeface="Arial" pitchFamily="34" charset="0"/>
            </a:endParaRPr>
          </a:p>
          <a:p>
            <a:pPr marL="82296" indent="0" algn="just">
              <a:buNone/>
            </a:pPr>
            <a:r>
              <a:rPr lang="es-MX" sz="3400" dirty="0" smtClean="0">
                <a:latin typeface="Arial" pitchFamily="34" charset="0"/>
                <a:cs typeface="Arial" pitchFamily="34" charset="0"/>
              </a:rPr>
              <a:t>- El </a:t>
            </a:r>
            <a:r>
              <a:rPr lang="es-MX" sz="3400" dirty="0">
                <a:latin typeface="Arial" pitchFamily="34" charset="0"/>
                <a:cs typeface="Arial" pitchFamily="34" charset="0"/>
              </a:rPr>
              <a:t>gobierno </a:t>
            </a:r>
            <a:r>
              <a:rPr lang="es-MX" sz="3400" dirty="0" smtClean="0">
                <a:latin typeface="Arial" pitchFamily="34" charset="0"/>
                <a:cs typeface="Arial" pitchFamily="34" charset="0"/>
              </a:rPr>
              <a:t>más izquierdista </a:t>
            </a:r>
            <a:r>
              <a:rPr lang="es-MX" sz="3400" dirty="0">
                <a:latin typeface="Arial" pitchFamily="34" charset="0"/>
                <a:cs typeface="Arial" pitchFamily="34" charset="0"/>
              </a:rPr>
              <a:t>que ha tenido México ha sido el de Lázaro Cárdenas, y el más derechista, el de Carlos Salinas de Gortari, siendo ambos del PRI.</a:t>
            </a: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40</a:t>
            </a:fld>
            <a:endParaRPr lang="es-ES"/>
          </a:p>
        </p:txBody>
      </p:sp>
    </p:spTree>
    <p:extLst>
      <p:ext uri="{BB962C8B-B14F-4D97-AF65-F5344CB8AC3E}">
        <p14:creationId xmlns:p14="http://schemas.microsoft.com/office/powerpoint/2010/main" val="29745903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332656"/>
            <a:ext cx="7704856" cy="5472608"/>
          </a:xfrm>
        </p:spPr>
        <p:txBody>
          <a:bodyPr>
            <a:normAutofit/>
          </a:bodyPr>
          <a:lstStyle/>
          <a:p>
            <a:pPr marL="82296" indent="0" algn="just">
              <a:buNone/>
            </a:pPr>
            <a:endParaRPr lang="es-MX" sz="3600" dirty="0" smtClean="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Fue </a:t>
            </a:r>
            <a:r>
              <a:rPr lang="es-MX" sz="3600" dirty="0">
                <a:latin typeface="Arial" pitchFamily="34" charset="0"/>
                <a:cs typeface="Arial" pitchFamily="34" charset="0"/>
              </a:rPr>
              <a:t>fundado como PNR (Partido Nacional Revolucionario) por Plutarco Elías Calles en 1929, y posteriormente Lázaro Cárdenas del Río lo </a:t>
            </a:r>
            <a:r>
              <a:rPr lang="es-MX" sz="3600" dirty="0" smtClean="0">
                <a:latin typeface="Arial" pitchFamily="34" charset="0"/>
                <a:cs typeface="Arial" pitchFamily="34" charset="0"/>
              </a:rPr>
              <a:t>renombro </a:t>
            </a:r>
            <a:r>
              <a:rPr lang="es-MX" sz="3600" dirty="0">
                <a:latin typeface="Arial" pitchFamily="34" charset="0"/>
                <a:cs typeface="Arial" pitchFamily="34" charset="0"/>
              </a:rPr>
              <a:t>como PRM (Partido de la Revolución Mexicana</a:t>
            </a:r>
            <a:r>
              <a:rPr lang="es-MX" sz="3600" dirty="0" smtClean="0">
                <a:latin typeface="Arial" pitchFamily="34" charset="0"/>
                <a:cs typeface="Arial" pitchFamily="34" charset="0"/>
              </a:rPr>
              <a:t>).</a:t>
            </a:r>
            <a:endParaRPr lang="es-MX" sz="3600" dirty="0">
              <a:latin typeface="Arial" pitchFamily="34" charset="0"/>
              <a:cs typeface="Arial" pitchFamily="34" charset="0"/>
            </a:endParaRPr>
          </a:p>
          <a:p>
            <a:pPr marL="82296" indent="0" algn="just">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41</a:t>
            </a:fld>
            <a:endParaRPr lang="es-ES"/>
          </a:p>
        </p:txBody>
      </p:sp>
    </p:spTree>
    <p:extLst>
      <p:ext uri="{BB962C8B-B14F-4D97-AF65-F5344CB8AC3E}">
        <p14:creationId xmlns:p14="http://schemas.microsoft.com/office/powerpoint/2010/main" val="8299958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88640"/>
            <a:ext cx="7962088" cy="6059760"/>
          </a:xfrm>
        </p:spPr>
        <p:txBody>
          <a:bodyPr>
            <a:normAutofit/>
          </a:bodyPr>
          <a:lstStyle/>
          <a:p>
            <a:pPr marL="82296" indent="0" algn="just">
              <a:buNone/>
            </a:pPr>
            <a:r>
              <a:rPr lang="es-MX" sz="3400" dirty="0" smtClean="0"/>
              <a:t>- </a:t>
            </a:r>
            <a:r>
              <a:rPr lang="es-MX" sz="3400" dirty="0" smtClean="0">
                <a:latin typeface="Arial" pitchFamily="34" charset="0"/>
                <a:cs typeface="Arial" pitchFamily="34" charset="0"/>
              </a:rPr>
              <a:t>Finalmente  </a:t>
            </a:r>
            <a:r>
              <a:rPr lang="es-MX" sz="3400" dirty="0">
                <a:latin typeface="Arial" pitchFamily="34" charset="0"/>
                <a:cs typeface="Arial" pitchFamily="34" charset="0"/>
              </a:rPr>
              <a:t>en 1945 el nombre que ostenta hasta hoy en día (PRI), siendo su primer candidato a la presidencia el </a:t>
            </a:r>
            <a:r>
              <a:rPr lang="es-MX" sz="3400" dirty="0" smtClean="0">
                <a:latin typeface="Arial" pitchFamily="34" charset="0"/>
                <a:cs typeface="Arial" pitchFamily="34" charset="0"/>
              </a:rPr>
              <a:t>Licenciado </a:t>
            </a:r>
            <a:r>
              <a:rPr lang="es-MX" sz="3400" dirty="0">
                <a:latin typeface="Arial" pitchFamily="34" charset="0"/>
                <a:cs typeface="Arial" pitchFamily="34" charset="0"/>
              </a:rPr>
              <a:t>Miguel Alemán </a:t>
            </a:r>
            <a:r>
              <a:rPr lang="es-MX" sz="3400" dirty="0" smtClean="0">
                <a:latin typeface="Arial" pitchFamily="34" charset="0"/>
                <a:cs typeface="Arial" pitchFamily="34" charset="0"/>
              </a:rPr>
              <a:t>Valdés.</a:t>
            </a:r>
          </a:p>
          <a:p>
            <a:pPr marL="82296" indent="0" algn="just">
              <a:buNone/>
            </a:pPr>
            <a:r>
              <a:rPr lang="es-MX" sz="3400" dirty="0" smtClean="0">
                <a:latin typeface="Arial" pitchFamily="34" charset="0"/>
                <a:cs typeface="Arial" pitchFamily="34" charset="0"/>
              </a:rPr>
              <a:t>- Actualmente </a:t>
            </a:r>
            <a:r>
              <a:rPr lang="es-MX" sz="3400" dirty="0">
                <a:latin typeface="Arial" pitchFamily="34" charset="0"/>
                <a:cs typeface="Arial" pitchFamily="34" charset="0"/>
              </a:rPr>
              <a:t>es el que tiene </a:t>
            </a:r>
            <a:r>
              <a:rPr lang="es-MX" sz="3400" dirty="0" smtClean="0">
                <a:latin typeface="Arial" pitchFamily="34" charset="0"/>
                <a:cs typeface="Arial" pitchFamily="34" charset="0"/>
              </a:rPr>
              <a:t>la Presidencia </a:t>
            </a:r>
            <a:r>
              <a:rPr lang="es-MX" sz="3400" dirty="0">
                <a:latin typeface="Arial" pitchFamily="34" charset="0"/>
                <a:cs typeface="Arial" pitchFamily="34" charset="0"/>
              </a:rPr>
              <a:t>de la </a:t>
            </a:r>
            <a:r>
              <a:rPr lang="es-MX" sz="3400" dirty="0" smtClean="0">
                <a:latin typeface="Arial" pitchFamily="34" charset="0"/>
                <a:cs typeface="Arial" pitchFamily="34" charset="0"/>
              </a:rPr>
              <a:t>República Mexicana </a:t>
            </a:r>
            <a:r>
              <a:rPr lang="es-MX" sz="3400" dirty="0">
                <a:latin typeface="Arial" pitchFamily="34" charset="0"/>
                <a:cs typeface="Arial" pitchFamily="34" charset="0"/>
              </a:rPr>
              <a:t>en el periodo 2012-2018 con Enrique Peña Nieto.</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42</a:t>
            </a:fld>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221088"/>
            <a:ext cx="2880320" cy="2287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55334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20688"/>
            <a:ext cx="7930128" cy="1368152"/>
          </a:xfrm>
        </p:spPr>
        <p:txBody>
          <a:bodyPr>
            <a:normAutofit fontScale="90000"/>
          </a:bodyPr>
          <a:lstStyle/>
          <a:p>
            <a:pPr algn="ctr"/>
            <a:r>
              <a:rPr lang="es-MX" sz="4400" b="1" dirty="0" smtClean="0">
                <a:latin typeface="Arial" pitchFamily="34" charset="0"/>
                <a:cs typeface="Arial" pitchFamily="34" charset="0"/>
              </a:rPr>
              <a:t>PARTIDO DE LA REVOLUCIÓN DEMOCRÁTICA (</a:t>
            </a:r>
            <a:r>
              <a:rPr lang="es-MX" sz="4400" b="1" dirty="0">
                <a:latin typeface="Arial" pitchFamily="34" charset="0"/>
                <a:cs typeface="Arial" pitchFamily="34" charset="0"/>
              </a:rPr>
              <a:t>PRD</a:t>
            </a:r>
            <a:r>
              <a:rPr lang="es-MX" sz="4400" b="1" dirty="0" smtClean="0">
                <a:latin typeface="Arial" pitchFamily="34" charset="0"/>
                <a:cs typeface="Arial" pitchFamily="34" charset="0"/>
              </a:rPr>
              <a:t>)</a:t>
            </a:r>
            <a:r>
              <a:rPr lang="es-MX" sz="4400" b="1" dirty="0">
                <a:latin typeface="Arial" pitchFamily="34" charset="0"/>
                <a:cs typeface="Arial" pitchFamily="34" charset="0"/>
              </a:rPr>
              <a:t/>
            </a:r>
            <a:br>
              <a:rPr lang="es-MX" sz="4400" b="1" dirty="0">
                <a:latin typeface="Arial" pitchFamily="34" charset="0"/>
                <a:cs typeface="Arial" pitchFamily="34" charset="0"/>
              </a:rPr>
            </a:br>
            <a:endParaRPr lang="es-MX" dirty="0"/>
          </a:p>
        </p:txBody>
      </p:sp>
      <p:sp>
        <p:nvSpPr>
          <p:cNvPr id="3" name="2 Marcador de contenido"/>
          <p:cNvSpPr>
            <a:spLocks noGrp="1"/>
          </p:cNvSpPr>
          <p:nvPr>
            <p:ph idx="1"/>
          </p:nvPr>
        </p:nvSpPr>
        <p:spPr>
          <a:xfrm>
            <a:off x="971600" y="2132856"/>
            <a:ext cx="7962088" cy="4115544"/>
          </a:xfrm>
        </p:spPr>
        <p:txBody>
          <a:bodyPr/>
          <a:lstStyle/>
          <a:p>
            <a:pPr marL="109728" indent="0" algn="just">
              <a:buNone/>
            </a:pPr>
            <a:r>
              <a:rPr lang="es-MX" sz="3600" dirty="0" smtClean="0">
                <a:latin typeface="Arial" pitchFamily="34" charset="0"/>
                <a:cs typeface="Arial" pitchFamily="34" charset="0"/>
              </a:rPr>
              <a:t>- Nació </a:t>
            </a:r>
            <a:r>
              <a:rPr lang="es-MX" sz="3600" dirty="0">
                <a:latin typeface="Arial" pitchFamily="34" charset="0"/>
                <a:cs typeface="Arial" pitchFamily="34" charset="0"/>
              </a:rPr>
              <a:t>como resultado de la unificación de varios partidos de izquierda que apoyaron la candidatura presidencial de Cuauhtémoc Cárdenas en 1988. </a:t>
            </a:r>
          </a:p>
          <a:p>
            <a:pPr marL="109728" indent="0" algn="just">
              <a:buNone/>
            </a:pPr>
            <a:r>
              <a:rPr lang="es-MX" sz="3600" dirty="0" smtClean="0">
                <a:latin typeface="Arial" pitchFamily="34" charset="0"/>
                <a:cs typeface="Arial" pitchFamily="34" charset="0"/>
              </a:rPr>
              <a:t>- Es </a:t>
            </a:r>
            <a:r>
              <a:rPr lang="es-MX" sz="3600" dirty="0">
                <a:latin typeface="Arial" pitchFamily="34" charset="0"/>
                <a:cs typeface="Arial" pitchFamily="34" charset="0"/>
              </a:rPr>
              <a:t>la tercera fuerza política del país.</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43</a:t>
            </a:fld>
            <a:endParaRPr lang="es-ES"/>
          </a:p>
        </p:txBody>
      </p:sp>
    </p:spTree>
    <p:extLst>
      <p:ext uri="{BB962C8B-B14F-4D97-AF65-F5344CB8AC3E}">
        <p14:creationId xmlns:p14="http://schemas.microsoft.com/office/powerpoint/2010/main" val="22214134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404664"/>
            <a:ext cx="7848872" cy="5843736"/>
          </a:xfrm>
        </p:spPr>
        <p:txBody>
          <a:bodyPr>
            <a:normAutofit/>
          </a:bodyPr>
          <a:lstStyle/>
          <a:p>
            <a:pPr marL="109728" indent="0" algn="just">
              <a:buNone/>
            </a:pPr>
            <a:r>
              <a:rPr lang="es-MX" sz="3600" dirty="0" smtClean="0">
                <a:latin typeface="Arial" pitchFamily="34" charset="0"/>
                <a:cs typeface="Arial" pitchFamily="34" charset="0"/>
              </a:rPr>
              <a:t>- Se </a:t>
            </a:r>
            <a:r>
              <a:rPr lang="es-MX" sz="3600" dirty="0">
                <a:latin typeface="Arial" pitchFamily="34" charset="0"/>
                <a:cs typeface="Arial" pitchFamily="34" charset="0"/>
              </a:rPr>
              <a:t>proclama </a:t>
            </a:r>
            <a:r>
              <a:rPr lang="es-MX" sz="3600" dirty="0" smtClean="0">
                <a:latin typeface="Arial" pitchFamily="34" charset="0"/>
                <a:cs typeface="Arial" pitchFamily="34" charset="0"/>
              </a:rPr>
              <a:t>como </a:t>
            </a:r>
            <a:r>
              <a:rPr lang="es-MX" sz="3600" dirty="0">
                <a:latin typeface="Arial" pitchFamily="34" charset="0"/>
                <a:cs typeface="Arial" pitchFamily="34" charset="0"/>
              </a:rPr>
              <a:t>un partido de izquierda. </a:t>
            </a:r>
          </a:p>
          <a:p>
            <a:pPr marL="109728" indent="0" algn="just">
              <a:buNone/>
            </a:pPr>
            <a:r>
              <a:rPr lang="es-MX" sz="3600" dirty="0" smtClean="0">
                <a:latin typeface="Arial" pitchFamily="34" charset="0"/>
                <a:cs typeface="Arial" pitchFamily="34" charset="0"/>
              </a:rPr>
              <a:t>- Se </a:t>
            </a:r>
            <a:r>
              <a:rPr lang="es-MX" sz="3600" dirty="0">
                <a:latin typeface="Arial" pitchFamily="34" charset="0"/>
                <a:cs typeface="Arial" pitchFamily="34" charset="0"/>
              </a:rPr>
              <a:t>ubica como segunda fuerza política en el congreso.</a:t>
            </a: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44</a:t>
            </a:fld>
            <a:endParaRPr lang="es-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24944"/>
            <a:ext cx="4176464"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67331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890080" cy="1296144"/>
          </a:xfrm>
        </p:spPr>
        <p:txBody>
          <a:bodyPr>
            <a:normAutofit fontScale="90000"/>
          </a:bodyPr>
          <a:lstStyle/>
          <a:p>
            <a:pPr algn="ctr"/>
            <a:r>
              <a:rPr lang="es-MX" sz="4400" b="1" dirty="0" smtClean="0">
                <a:latin typeface="Arial" pitchFamily="34" charset="0"/>
                <a:cs typeface="Arial" pitchFamily="34" charset="0"/>
              </a:rPr>
              <a:t>PARTIDO VERDE ECOLOGISTA DE MÉXICO (</a:t>
            </a:r>
            <a:r>
              <a:rPr lang="es-MX" sz="4400" b="1" dirty="0">
                <a:latin typeface="Arial" pitchFamily="34" charset="0"/>
                <a:cs typeface="Arial" pitchFamily="34" charset="0"/>
              </a:rPr>
              <a:t>PVEM o </a:t>
            </a:r>
            <a:r>
              <a:rPr lang="es-MX" sz="4400" b="1" dirty="0" smtClean="0">
                <a:latin typeface="Arial" pitchFamily="34" charset="0"/>
                <a:cs typeface="Arial" pitchFamily="34" charset="0"/>
              </a:rPr>
              <a:t>VERDE)</a:t>
            </a:r>
            <a:r>
              <a:rPr lang="es-MX" sz="4400" b="1" dirty="0">
                <a:latin typeface="Arial" pitchFamily="34" charset="0"/>
                <a:cs typeface="Arial" pitchFamily="34" charset="0"/>
              </a:rPr>
              <a:t/>
            </a:r>
            <a:br>
              <a:rPr lang="es-MX" sz="4400" b="1" dirty="0">
                <a:latin typeface="Arial" pitchFamily="34" charset="0"/>
                <a:cs typeface="Arial" pitchFamily="34" charset="0"/>
              </a:rPr>
            </a:br>
            <a:endParaRPr lang="es-MX" dirty="0"/>
          </a:p>
        </p:txBody>
      </p:sp>
      <p:sp>
        <p:nvSpPr>
          <p:cNvPr id="3" name="2 Marcador de contenido"/>
          <p:cNvSpPr>
            <a:spLocks noGrp="1"/>
          </p:cNvSpPr>
          <p:nvPr>
            <p:ph idx="1"/>
          </p:nvPr>
        </p:nvSpPr>
        <p:spPr>
          <a:xfrm>
            <a:off x="1043608" y="1916832"/>
            <a:ext cx="7890080" cy="4331568"/>
          </a:xfrm>
        </p:spPr>
        <p:txBody>
          <a:bodyPr/>
          <a:lstStyle/>
          <a:p>
            <a:pPr marL="82296" indent="0" algn="just">
              <a:buNone/>
            </a:pPr>
            <a:r>
              <a:rPr lang="es-MX" sz="3600" dirty="0">
                <a:latin typeface="Arial" pitchFamily="34" charset="0"/>
                <a:cs typeface="Arial" pitchFamily="34" charset="0"/>
              </a:rPr>
              <a:t>-Es un partido que proclama el ecologismo como ideología política. </a:t>
            </a:r>
            <a:endParaRPr lang="es-MX" sz="3600" dirty="0" smtClean="0">
              <a:latin typeface="Arial" pitchFamily="34" charset="0"/>
              <a:cs typeface="Arial" pitchFamily="34" charset="0"/>
            </a:endParaRPr>
          </a:p>
          <a:p>
            <a:pPr marL="82296" indent="0" algn="just">
              <a:buNone/>
            </a:pPr>
            <a:endParaRPr lang="es-MX" sz="3600" dirty="0">
              <a:latin typeface="Arial" pitchFamily="34" charset="0"/>
              <a:cs typeface="Arial" pitchFamily="34" charset="0"/>
            </a:endParaRPr>
          </a:p>
          <a:p>
            <a:pPr marL="82296" indent="0" algn="just">
              <a:buNone/>
            </a:pPr>
            <a:r>
              <a:rPr lang="es-MX" sz="3600" dirty="0">
                <a:latin typeface="Arial" pitchFamily="34" charset="0"/>
                <a:cs typeface="Arial" pitchFamily="34" charset="0"/>
              </a:rPr>
              <a:t>-Ha participado en todas las elecciones presidenciales desde 1994 en coalición con el PAN (2000) y PRI (2006). </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45</a:t>
            </a:fld>
            <a:endParaRPr lang="es-ES"/>
          </a:p>
        </p:txBody>
      </p:sp>
    </p:spTree>
    <p:extLst>
      <p:ext uri="{BB962C8B-B14F-4D97-AF65-F5344CB8AC3E}">
        <p14:creationId xmlns:p14="http://schemas.microsoft.com/office/powerpoint/2010/main" val="3627111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476672"/>
            <a:ext cx="7818072" cy="5771728"/>
          </a:xfrm>
        </p:spPr>
        <p:txBody>
          <a:bodyPr/>
          <a:lstStyle/>
          <a:p>
            <a:pPr marL="82296" indent="0" algn="just">
              <a:buNone/>
            </a:pPr>
            <a:endParaRPr lang="es-MX" sz="3600" dirty="0" smtClean="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Es </a:t>
            </a:r>
            <a:r>
              <a:rPr lang="es-MX" sz="3600" dirty="0">
                <a:latin typeface="Arial" pitchFamily="34" charset="0"/>
                <a:cs typeface="Arial" pitchFamily="34" charset="0"/>
              </a:rPr>
              <a:t>la cuarta fuerza en el congreso. </a:t>
            </a:r>
            <a:endParaRPr lang="es-MX" sz="3600" dirty="0" smtClean="0">
              <a:latin typeface="Arial" pitchFamily="34" charset="0"/>
              <a:cs typeface="Arial" pitchFamily="34" charset="0"/>
            </a:endParaRPr>
          </a:p>
          <a:p>
            <a:pPr marL="82296" indent="0" algn="just">
              <a:buNone/>
            </a:pPr>
            <a:endParaRPr lang="es-MX" sz="3600" dirty="0" smtClean="0">
              <a:latin typeface="Arial" pitchFamily="34" charset="0"/>
              <a:cs typeface="Arial" pitchFamily="34" charset="0"/>
            </a:endParaRPr>
          </a:p>
          <a:p>
            <a:pPr marL="82296" indent="0" algn="just">
              <a:buNone/>
            </a:pPr>
            <a:r>
              <a:rPr lang="es-MX" sz="3600" dirty="0" smtClean="0">
                <a:latin typeface="Arial" pitchFamily="34" charset="0"/>
                <a:cs typeface="Arial" pitchFamily="34" charset="0"/>
              </a:rPr>
              <a:t>- Fue </a:t>
            </a:r>
            <a:r>
              <a:rPr lang="es-MX" sz="3600" dirty="0">
                <a:latin typeface="Arial" pitchFamily="34" charset="0"/>
                <a:cs typeface="Arial" pitchFamily="34" charset="0"/>
              </a:rPr>
              <a:t>fundado en 1986 con el nombre Partido Verde Mexicano (PVM) por Jorge González Torres y posteriormente renombrado en 1991 como Partido Ecologista de México (PEM). </a:t>
            </a: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46</a:t>
            </a:fld>
            <a:endParaRPr lang="es-ES"/>
          </a:p>
        </p:txBody>
      </p:sp>
    </p:spTree>
    <p:extLst>
      <p:ext uri="{BB962C8B-B14F-4D97-AF65-F5344CB8AC3E}">
        <p14:creationId xmlns:p14="http://schemas.microsoft.com/office/powerpoint/2010/main" val="27230285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692696"/>
            <a:ext cx="7890080" cy="5555704"/>
          </a:xfrm>
        </p:spPr>
        <p:txBody>
          <a:bodyPr/>
          <a:lstStyle/>
          <a:p>
            <a:pPr marL="82296" indent="0" algn="just">
              <a:buNone/>
            </a:pPr>
            <a:r>
              <a:rPr lang="es-MX" sz="3600" dirty="0" smtClean="0">
                <a:latin typeface="Arial" pitchFamily="34" charset="0"/>
                <a:cs typeface="Arial" pitchFamily="34" charset="0"/>
              </a:rPr>
              <a:t>- En1993  </a:t>
            </a:r>
            <a:r>
              <a:rPr lang="es-MX" sz="3600" dirty="0">
                <a:latin typeface="Arial" pitchFamily="34" charset="0"/>
                <a:cs typeface="Arial" pitchFamily="34" charset="0"/>
              </a:rPr>
              <a:t>el partido cambió su nombre quedando como, Partido Verde Ecologista de México.</a:t>
            </a:r>
          </a:p>
          <a:p>
            <a:endParaRPr lang="es-MX" dirty="0"/>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47</a:t>
            </a:fld>
            <a:endParaRPr lang="es-E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709863"/>
            <a:ext cx="3456383" cy="31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4737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426170"/>
          </a:xfrm>
        </p:spPr>
        <p:txBody>
          <a:bodyPr>
            <a:normAutofit/>
          </a:bodyPr>
          <a:lstStyle/>
          <a:p>
            <a:pPr algn="ctr"/>
            <a:r>
              <a:rPr lang="es-MX" sz="4000" b="1" dirty="0" smtClean="0">
                <a:latin typeface="Arial" pitchFamily="34" charset="0"/>
                <a:cs typeface="Arial" pitchFamily="34" charset="0"/>
              </a:rPr>
              <a:t>PARTIDO DEL TRABAJO (PT)</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1043608" y="1988840"/>
            <a:ext cx="7890080" cy="4259560"/>
          </a:xfrm>
        </p:spPr>
        <p:txBody>
          <a:bodyPr/>
          <a:lstStyle/>
          <a:p>
            <a:pPr marL="109728" indent="0">
              <a:buNone/>
            </a:pPr>
            <a:r>
              <a:rPr lang="es-MX" sz="3600" dirty="0">
                <a:latin typeface="Arial" pitchFamily="34" charset="0"/>
                <a:cs typeface="Arial" pitchFamily="34" charset="0"/>
              </a:rPr>
              <a:t>-Fue fundado en 1990 por Alberto Anaya. </a:t>
            </a:r>
            <a:endParaRPr lang="es-MX" sz="3600" dirty="0" smtClean="0">
              <a:latin typeface="Arial" pitchFamily="34" charset="0"/>
              <a:cs typeface="Arial" pitchFamily="34" charset="0"/>
            </a:endParaRPr>
          </a:p>
          <a:p>
            <a:pPr marL="109728" indent="0">
              <a:buNone/>
            </a:pPr>
            <a:endParaRPr lang="es-MX" sz="3600" dirty="0">
              <a:latin typeface="Arial" pitchFamily="34" charset="0"/>
              <a:cs typeface="Arial" pitchFamily="34" charset="0"/>
            </a:endParaRPr>
          </a:p>
          <a:p>
            <a:pPr marL="109728" indent="0">
              <a:buNone/>
            </a:pPr>
            <a:r>
              <a:rPr lang="es-MX" sz="3600" dirty="0">
                <a:latin typeface="Arial" pitchFamily="34" charset="0"/>
                <a:cs typeface="Arial" pitchFamily="34" charset="0"/>
              </a:rPr>
              <a:t>-Participó por primera vez en las elecciones presidenciales de 1994. </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48</a:t>
            </a:fld>
            <a:endParaRPr lang="es-ES"/>
          </a:p>
        </p:txBody>
      </p:sp>
    </p:spTree>
    <p:extLst>
      <p:ext uri="{BB962C8B-B14F-4D97-AF65-F5344CB8AC3E}">
        <p14:creationId xmlns:p14="http://schemas.microsoft.com/office/powerpoint/2010/main" val="12307592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692696"/>
            <a:ext cx="7848872" cy="5314595"/>
          </a:xfrm>
        </p:spPr>
        <p:txBody>
          <a:bodyPr>
            <a:normAutofit/>
          </a:bodyPr>
          <a:lstStyle/>
          <a:p>
            <a:pPr marL="109728" indent="0" algn="just">
              <a:buNone/>
            </a:pPr>
            <a:r>
              <a:rPr lang="es-MX" sz="3600" dirty="0" smtClean="0">
                <a:latin typeface="Arial" pitchFamily="34" charset="0"/>
                <a:cs typeface="Arial" pitchFamily="34" charset="0"/>
              </a:rPr>
              <a:t>- De </a:t>
            </a:r>
            <a:r>
              <a:rPr lang="es-MX" sz="3600" dirty="0">
                <a:latin typeface="Arial" pitchFamily="34" charset="0"/>
                <a:cs typeface="Arial" pitchFamily="34" charset="0"/>
              </a:rPr>
              <a:t>tendencia </a:t>
            </a:r>
            <a:r>
              <a:rPr lang="es-MX" sz="3600" dirty="0" smtClean="0">
                <a:latin typeface="Arial" pitchFamily="34" charset="0"/>
                <a:cs typeface="Arial" pitchFamily="34" charset="0"/>
              </a:rPr>
              <a:t>socialista-izquierdista. </a:t>
            </a:r>
          </a:p>
          <a:p>
            <a:pPr marL="109728" indent="0" algn="just">
              <a:buNone/>
            </a:pPr>
            <a:r>
              <a:rPr lang="es-MX" sz="3600" dirty="0" smtClean="0">
                <a:latin typeface="Arial" pitchFamily="34" charset="0"/>
                <a:cs typeface="Arial" pitchFamily="34" charset="0"/>
              </a:rPr>
              <a:t>- Generalmente </a:t>
            </a:r>
            <a:r>
              <a:rPr lang="es-MX" sz="3600" dirty="0">
                <a:latin typeface="Arial" pitchFamily="34" charset="0"/>
                <a:cs typeface="Arial" pitchFamily="34" charset="0"/>
              </a:rPr>
              <a:t>se presenta a las elecciones en alianza con el PRD (desde 1997</a:t>
            </a:r>
            <a:r>
              <a:rPr lang="es-MX" sz="3600" dirty="0" smtClean="0">
                <a:latin typeface="Arial" pitchFamily="34" charset="0"/>
                <a:cs typeface="Arial" pitchFamily="34" charset="0"/>
              </a:rPr>
              <a:t>).</a:t>
            </a:r>
            <a:endParaRPr lang="es-MX" sz="3600" dirty="0">
              <a:latin typeface="Arial" pitchFamily="34" charset="0"/>
              <a:cs typeface="Arial" pitchFamily="34" charset="0"/>
            </a:endParaRPr>
          </a:p>
        </p:txBody>
      </p:sp>
      <p:sp>
        <p:nvSpPr>
          <p:cNvPr id="3" name="2 Marcador de pie de página"/>
          <p:cNvSpPr>
            <a:spLocks noGrp="1"/>
          </p:cNvSpPr>
          <p:nvPr>
            <p:ph type="ftr" sz="quarter" idx="11"/>
          </p:nvPr>
        </p:nvSpPr>
        <p:spPr/>
        <p:txBody>
          <a:bodyPr/>
          <a:lstStyle/>
          <a:p>
            <a:r>
              <a:rPr lang="es-ES" dirty="0" smtClean="0"/>
              <a:t>Lic. Juana Rosendo Francisco                      </a:t>
            </a:r>
            <a:endParaRPr lang="es-ES" dirty="0"/>
          </a:p>
        </p:txBody>
      </p:sp>
      <p:sp>
        <p:nvSpPr>
          <p:cNvPr id="4" name="3 Marcador de número de diapositiva"/>
          <p:cNvSpPr>
            <a:spLocks noGrp="1"/>
          </p:cNvSpPr>
          <p:nvPr>
            <p:ph type="sldNum" sz="quarter" idx="12"/>
          </p:nvPr>
        </p:nvSpPr>
        <p:spPr/>
        <p:txBody>
          <a:bodyPr/>
          <a:lstStyle/>
          <a:p>
            <a:fld id="{5FA6C55A-BE17-4FF9-B5F9-9D1C08643C3B}" type="slidenum">
              <a:rPr lang="es-ES" smtClean="0"/>
              <a:pPr/>
              <a:t>49</a:t>
            </a:fld>
            <a:endParaRPr lang="es-E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3356992"/>
            <a:ext cx="3456384"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3680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404664"/>
            <a:ext cx="7498080" cy="6048672"/>
          </a:xfrm>
        </p:spPr>
        <p:txBody>
          <a:bodyPr>
            <a:normAutofit lnSpcReduction="10000"/>
          </a:bodyPr>
          <a:lstStyle/>
          <a:p>
            <a:pPr marL="82296" indent="0" algn="just">
              <a:buNone/>
            </a:pPr>
            <a:r>
              <a:rPr lang="es-ES" dirty="0">
                <a:latin typeface="Arial" pitchFamily="34" charset="0"/>
                <a:cs typeface="Arial" pitchFamily="34" charset="0"/>
              </a:rPr>
              <a:t>Asimismo los conceptos teóricos que conducirá esta Unidad de Aprendizaje se hará basado en el constructivismo, de tal forma que el alumno participe activamente en la construcción de su conocimiento.</a:t>
            </a:r>
          </a:p>
          <a:p>
            <a:pPr marL="82296" indent="0" algn="just">
              <a:buNone/>
            </a:pPr>
            <a:r>
              <a:rPr lang="es-ES" dirty="0">
                <a:latin typeface="Arial" pitchFamily="34" charset="0"/>
                <a:cs typeface="Arial" pitchFamily="34" charset="0"/>
              </a:rPr>
              <a:t>Para lograr las competencias y cumplir con los objetivos del programa se hará uso de estrategias de enseñanza tales como los </a:t>
            </a:r>
            <a:r>
              <a:rPr lang="es-ES" dirty="0" err="1">
                <a:latin typeface="Arial" pitchFamily="34" charset="0"/>
                <a:cs typeface="Arial" pitchFamily="34" charset="0"/>
              </a:rPr>
              <a:t>sociodramas</a:t>
            </a:r>
            <a:r>
              <a:rPr lang="es-ES" dirty="0">
                <a:latin typeface="Arial" pitchFamily="34" charset="0"/>
                <a:cs typeface="Arial" pitchFamily="34" charset="0"/>
              </a:rPr>
              <a:t>, cuadros sinópticos, esquemas, cuadros comparativos, exposiciones gráficas por parte del alumno y del maestro.</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a:t>
            </a:fld>
            <a:endParaRPr lang="es-ES"/>
          </a:p>
        </p:txBody>
      </p:sp>
    </p:spTree>
    <p:extLst>
      <p:ext uri="{BB962C8B-B14F-4D97-AF65-F5344CB8AC3E}">
        <p14:creationId xmlns:p14="http://schemas.microsoft.com/office/powerpoint/2010/main" val="37889546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2146250"/>
          </a:xfrm>
        </p:spPr>
        <p:txBody>
          <a:bodyPr>
            <a:noAutofit/>
          </a:bodyPr>
          <a:lstStyle/>
          <a:p>
            <a:pPr algn="ctr"/>
            <a:r>
              <a:rPr lang="es-MX" sz="4000" b="1" dirty="0" smtClean="0">
                <a:latin typeface="Arial" pitchFamily="34" charset="0"/>
                <a:cs typeface="Arial" pitchFamily="34" charset="0"/>
              </a:rPr>
              <a:t>PARTIDO MOVIMIENTO CIUDADANO</a:t>
            </a:r>
            <a:br>
              <a:rPr lang="es-MX" sz="4000" b="1" dirty="0" smtClean="0">
                <a:latin typeface="Arial" pitchFamily="34" charset="0"/>
                <a:cs typeface="Arial" pitchFamily="34" charset="0"/>
              </a:rPr>
            </a:br>
            <a:r>
              <a:rPr lang="es-MX" sz="4000" b="1" dirty="0" smtClean="0">
                <a:latin typeface="Arial" pitchFamily="34" charset="0"/>
                <a:cs typeface="Arial" pitchFamily="34" charset="0"/>
              </a:rPr>
              <a:t>(ANTES CONVERGENCIA)</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1043608" y="2708920"/>
            <a:ext cx="7890080" cy="3312368"/>
          </a:xfrm>
        </p:spPr>
        <p:txBody>
          <a:bodyPr>
            <a:normAutofit lnSpcReduction="10000"/>
          </a:bodyPr>
          <a:lstStyle/>
          <a:p>
            <a:pPr marL="109728" indent="0" algn="just">
              <a:buNone/>
            </a:pPr>
            <a:r>
              <a:rPr lang="es-MX" sz="3600" dirty="0" smtClean="0">
                <a:latin typeface="Arial" pitchFamily="34" charset="0"/>
                <a:cs typeface="Arial" pitchFamily="34" charset="0"/>
              </a:rPr>
              <a:t>- Fue </a:t>
            </a:r>
            <a:r>
              <a:rPr lang="es-MX" sz="3600" dirty="0">
                <a:latin typeface="Arial" pitchFamily="34" charset="0"/>
                <a:cs typeface="Arial" pitchFamily="34" charset="0"/>
              </a:rPr>
              <a:t>fundado en 1999 por un grupo  del PRD, encabezado por Dante Delgado </a:t>
            </a:r>
            <a:r>
              <a:rPr lang="es-MX" sz="3600" dirty="0" err="1">
                <a:latin typeface="Arial" pitchFamily="34" charset="0"/>
                <a:cs typeface="Arial" pitchFamily="34" charset="0"/>
              </a:rPr>
              <a:t>Rannauro</a:t>
            </a:r>
            <a:r>
              <a:rPr lang="es-MX" sz="3600" dirty="0">
                <a:latin typeface="Arial" pitchFamily="34" charset="0"/>
                <a:cs typeface="Arial" pitchFamily="34" charset="0"/>
              </a:rPr>
              <a:t> . </a:t>
            </a:r>
          </a:p>
          <a:p>
            <a:pPr marL="109728" indent="0" algn="just">
              <a:buNone/>
            </a:pPr>
            <a:endParaRPr lang="es-MX" sz="3600" dirty="0" smtClean="0">
              <a:latin typeface="Arial" pitchFamily="34" charset="0"/>
              <a:cs typeface="Arial" pitchFamily="34" charset="0"/>
            </a:endParaRPr>
          </a:p>
          <a:p>
            <a:pPr marL="109728" indent="0" algn="just">
              <a:buNone/>
            </a:pPr>
            <a:r>
              <a:rPr lang="es-MX" sz="3600" dirty="0" smtClean="0">
                <a:latin typeface="Arial" pitchFamily="34" charset="0"/>
                <a:cs typeface="Arial" pitchFamily="34" charset="0"/>
              </a:rPr>
              <a:t>- Se </a:t>
            </a:r>
            <a:r>
              <a:rPr lang="es-MX" sz="3600" dirty="0">
                <a:latin typeface="Arial" pitchFamily="34" charset="0"/>
                <a:cs typeface="Arial" pitchFamily="34" charset="0"/>
              </a:rPr>
              <a:t>define como un partido </a:t>
            </a:r>
            <a:r>
              <a:rPr lang="es-MX" sz="3600" dirty="0" smtClean="0">
                <a:latin typeface="Arial" pitchFamily="34" charset="0"/>
                <a:cs typeface="Arial" pitchFamily="34" charset="0"/>
              </a:rPr>
              <a:t>social-demócrata (izquierda).</a:t>
            </a:r>
          </a:p>
          <a:p>
            <a:pPr marL="109728" indent="0" algn="just">
              <a:buNone/>
            </a:pP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50</a:t>
            </a:fld>
            <a:endParaRPr lang="es-ES"/>
          </a:p>
        </p:txBody>
      </p:sp>
    </p:spTree>
    <p:extLst>
      <p:ext uri="{BB962C8B-B14F-4D97-AF65-F5344CB8AC3E}">
        <p14:creationId xmlns:p14="http://schemas.microsoft.com/office/powerpoint/2010/main" val="35823151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447800"/>
            <a:ext cx="7776864" cy="4800600"/>
          </a:xfrm>
        </p:spPr>
        <p:txBody>
          <a:bodyPr/>
          <a:lstStyle/>
          <a:p>
            <a:pPr marL="109728" indent="0" algn="just">
              <a:buNone/>
            </a:pPr>
            <a:r>
              <a:rPr lang="es-MX" sz="3600" dirty="0" smtClean="0">
                <a:latin typeface="Arial" pitchFamily="34" charset="0"/>
                <a:cs typeface="Arial" pitchFamily="34" charset="0"/>
              </a:rPr>
              <a:t>- En </a:t>
            </a:r>
            <a:r>
              <a:rPr lang="es-MX" sz="3600" dirty="0">
                <a:latin typeface="Arial" pitchFamily="34" charset="0"/>
                <a:cs typeface="Arial" pitchFamily="34" charset="0"/>
              </a:rPr>
              <a:t>las elecciones del 2006, formó una alianza con el PRD y el Partido del Trabajo</a:t>
            </a:r>
            <a:r>
              <a:rPr lang="es-MX" sz="3600" dirty="0" smtClean="0">
                <a:latin typeface="Arial" pitchFamily="34" charset="0"/>
                <a:cs typeface="Arial" pitchFamily="34" charset="0"/>
              </a:rPr>
              <a:t>.</a:t>
            </a:r>
          </a:p>
          <a:p>
            <a:pPr marL="109728" indent="0" algn="just">
              <a:buNone/>
            </a:pPr>
            <a:endParaRPr lang="es-MX" sz="3600" dirty="0">
              <a:latin typeface="Arial" pitchFamily="34" charset="0"/>
              <a:cs typeface="Arial" pitchFamily="34" charset="0"/>
            </a:endParaRPr>
          </a:p>
          <a:p>
            <a:pPr marL="109728" indent="0" algn="just">
              <a:buNone/>
            </a:pPr>
            <a:r>
              <a:rPr lang="es-MX" sz="3600" dirty="0" smtClean="0">
                <a:latin typeface="Arial" pitchFamily="34" charset="0"/>
                <a:cs typeface="Arial" pitchFamily="34" charset="0"/>
              </a:rPr>
              <a:t>- Es </a:t>
            </a:r>
            <a:r>
              <a:rPr lang="es-MX" sz="3600" dirty="0">
                <a:latin typeface="Arial" pitchFamily="34" charset="0"/>
                <a:cs typeface="Arial" pitchFamily="34" charset="0"/>
              </a:rPr>
              <a:t>la cuarta fuerza política del país por sus afiliados en todo México.</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51</a:t>
            </a:fld>
            <a:endParaRPr lang="es-ES"/>
          </a:p>
        </p:txBody>
      </p:sp>
    </p:spTree>
    <p:extLst>
      <p:ext uri="{BB962C8B-B14F-4D97-AF65-F5344CB8AC3E}">
        <p14:creationId xmlns:p14="http://schemas.microsoft.com/office/powerpoint/2010/main" val="325253889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43608" y="404664"/>
            <a:ext cx="7643192" cy="5602627"/>
          </a:xfrm>
        </p:spPr>
        <p:txBody>
          <a:bodyPr>
            <a:normAutofit/>
          </a:bodyPr>
          <a:lstStyle/>
          <a:p>
            <a:pPr marL="109728" indent="0" algn="just">
              <a:buNone/>
            </a:pPr>
            <a:r>
              <a:rPr lang="es-MX" sz="3600" dirty="0" smtClean="0">
                <a:latin typeface="Arial" pitchFamily="34" charset="0"/>
                <a:cs typeface="Arial" pitchFamily="34" charset="0"/>
              </a:rPr>
              <a:t>- En </a:t>
            </a:r>
            <a:r>
              <a:rPr lang="es-MX" sz="3600" dirty="0">
                <a:latin typeface="Arial" pitchFamily="34" charset="0"/>
                <a:cs typeface="Arial" pitchFamily="34" charset="0"/>
              </a:rPr>
              <a:t>2011, decidió cambiar su denominación de </a:t>
            </a:r>
            <a:r>
              <a:rPr lang="es-MX" sz="3600" b="1" dirty="0">
                <a:latin typeface="Arial" pitchFamily="34" charset="0"/>
                <a:cs typeface="Arial" pitchFamily="34" charset="0"/>
              </a:rPr>
              <a:t>Convergencia a "Movimiento Ciudadano</a:t>
            </a:r>
            <a:r>
              <a:rPr lang="es-MX" sz="3600" dirty="0">
                <a:latin typeface="Arial" pitchFamily="34" charset="0"/>
                <a:cs typeface="Arial" pitchFamily="34" charset="0"/>
              </a:rPr>
              <a:t>" y brindar el 50% de sus candidaturas </a:t>
            </a:r>
            <a:r>
              <a:rPr lang="es-MX" sz="3600" dirty="0" smtClean="0">
                <a:latin typeface="Arial" pitchFamily="34" charset="0"/>
                <a:cs typeface="Arial" pitchFamily="34" charset="0"/>
              </a:rPr>
              <a:t>a ciudadanos </a:t>
            </a:r>
            <a:r>
              <a:rPr lang="es-MX" sz="3600" dirty="0">
                <a:latin typeface="Arial" pitchFamily="34" charset="0"/>
                <a:cs typeface="Arial" pitchFamily="34" charset="0"/>
              </a:rPr>
              <a:t>independientes que luchen por causas que causen simpatía con los ideales del Partido. </a:t>
            </a:r>
            <a:endParaRPr lang="es-MX" sz="3600" dirty="0" smtClean="0">
              <a:latin typeface="Arial" pitchFamily="34" charset="0"/>
              <a:cs typeface="Arial" pitchFamily="34" charset="0"/>
            </a:endParaRPr>
          </a:p>
        </p:txBody>
      </p:sp>
      <p:sp>
        <p:nvSpPr>
          <p:cNvPr id="3" name="2 Marcador de pie de página"/>
          <p:cNvSpPr>
            <a:spLocks noGrp="1"/>
          </p:cNvSpPr>
          <p:nvPr>
            <p:ph type="ftr" sz="quarter" idx="11"/>
          </p:nvPr>
        </p:nvSpPr>
        <p:spPr/>
        <p:txBody>
          <a:bodyPr/>
          <a:lstStyle/>
          <a:p>
            <a:r>
              <a:rPr lang="es-ES" dirty="0" smtClean="0"/>
              <a:t>Lic. Juana Rosendo Francisco                      </a:t>
            </a:r>
            <a:endParaRPr lang="es-ES" dirty="0"/>
          </a:p>
        </p:txBody>
      </p:sp>
      <p:sp>
        <p:nvSpPr>
          <p:cNvPr id="4" name="3 Marcador de número de diapositiva"/>
          <p:cNvSpPr>
            <a:spLocks noGrp="1"/>
          </p:cNvSpPr>
          <p:nvPr>
            <p:ph type="sldNum" sz="quarter" idx="12"/>
          </p:nvPr>
        </p:nvSpPr>
        <p:spPr/>
        <p:txBody>
          <a:bodyPr/>
          <a:lstStyle/>
          <a:p>
            <a:fld id="{5FA6C55A-BE17-4FF9-B5F9-9D1C08643C3B}" type="slidenum">
              <a:rPr lang="es-ES" smtClean="0"/>
              <a:pPr/>
              <a:t>52</a:t>
            </a:fld>
            <a:endParaRPr lang="es-E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344009"/>
            <a:ext cx="2664296"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5386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normAutofit fontScale="90000"/>
          </a:bodyPr>
          <a:lstStyle/>
          <a:p>
            <a:pPr algn="ctr"/>
            <a:r>
              <a:rPr lang="es-MX" sz="4000" b="1" dirty="0" smtClean="0">
                <a:latin typeface="Arial" pitchFamily="34" charset="0"/>
                <a:cs typeface="Arial" pitchFamily="34" charset="0"/>
              </a:rPr>
              <a:t>PARTIDO NUEVA ALIANZA (PANAL)</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1115616" y="1700808"/>
            <a:ext cx="7818072" cy="4547592"/>
          </a:xfrm>
        </p:spPr>
        <p:txBody>
          <a:bodyPr>
            <a:normAutofit/>
          </a:bodyPr>
          <a:lstStyle/>
          <a:p>
            <a:pPr marL="82296" indent="0" algn="just">
              <a:buNone/>
            </a:pPr>
            <a:r>
              <a:rPr lang="es-MX" sz="3600" dirty="0" smtClean="0">
                <a:latin typeface="Arial" pitchFamily="34" charset="0"/>
                <a:cs typeface="Arial" pitchFamily="34" charset="0"/>
              </a:rPr>
              <a:t>- Fue </a:t>
            </a:r>
            <a:r>
              <a:rPr lang="es-MX" sz="3600" dirty="0">
                <a:latin typeface="Arial" pitchFamily="34" charset="0"/>
                <a:cs typeface="Arial" pitchFamily="34" charset="0"/>
              </a:rPr>
              <a:t>registrado en el año 2005, por Miguel Ángel Jiménez </a:t>
            </a:r>
            <a:r>
              <a:rPr lang="es-MX" sz="3600" dirty="0" smtClean="0">
                <a:latin typeface="Arial" pitchFamily="34" charset="0"/>
                <a:cs typeface="Arial" pitchFamily="34" charset="0"/>
              </a:rPr>
              <a:t>Godínez. </a:t>
            </a:r>
          </a:p>
          <a:p>
            <a:pPr marL="82296" indent="0">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53</a:t>
            </a:fld>
            <a:endParaRPr lang="es-E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356992"/>
            <a:ext cx="3672408"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5698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692696"/>
            <a:ext cx="7818072" cy="5555704"/>
          </a:xfrm>
        </p:spPr>
        <p:txBody>
          <a:bodyPr>
            <a:normAutofit/>
          </a:bodyPr>
          <a:lstStyle/>
          <a:p>
            <a:pPr algn="just">
              <a:buFontTx/>
              <a:buChar char="-"/>
            </a:pPr>
            <a:r>
              <a:rPr lang="es-MX" sz="3600" dirty="0" smtClean="0">
                <a:latin typeface="Arial" pitchFamily="34" charset="0"/>
                <a:cs typeface="Arial" pitchFamily="34" charset="0"/>
              </a:rPr>
              <a:t>Se </a:t>
            </a:r>
            <a:r>
              <a:rPr lang="es-MX" sz="3600" dirty="0">
                <a:latin typeface="Arial" pitchFamily="34" charset="0"/>
                <a:cs typeface="Arial" pitchFamily="34" charset="0"/>
              </a:rPr>
              <a:t>define como un partido alejado de los estándares de la política común y por lo tanto no se configura dentro de la derecha o </a:t>
            </a:r>
            <a:r>
              <a:rPr lang="es-MX" sz="3600" dirty="0" smtClean="0">
                <a:latin typeface="Arial" pitchFamily="34" charset="0"/>
                <a:cs typeface="Arial" pitchFamily="34" charset="0"/>
              </a:rPr>
              <a:t>izquierda.</a:t>
            </a:r>
          </a:p>
          <a:p>
            <a:pPr algn="just">
              <a:buFontTx/>
              <a:buChar char="-"/>
            </a:pPr>
            <a:r>
              <a:rPr lang="es-MX" sz="3600" dirty="0" smtClean="0">
                <a:latin typeface="Arial" pitchFamily="34" charset="0"/>
                <a:cs typeface="Arial" pitchFamily="34" charset="0"/>
              </a:rPr>
              <a:t>Su </a:t>
            </a:r>
            <a:r>
              <a:rPr lang="es-MX" sz="3600" dirty="0">
                <a:latin typeface="Arial" pitchFamily="34" charset="0"/>
                <a:cs typeface="Arial" pitchFamily="34" charset="0"/>
              </a:rPr>
              <a:t>principal </a:t>
            </a:r>
            <a:r>
              <a:rPr lang="es-MX" sz="3600" dirty="0" smtClean="0">
                <a:latin typeface="Arial" pitchFamily="34" charset="0"/>
                <a:cs typeface="Arial" pitchFamily="34" charset="0"/>
              </a:rPr>
              <a:t>lucha, </a:t>
            </a:r>
            <a:r>
              <a:rPr lang="es-MX" sz="3600" dirty="0">
                <a:latin typeface="Arial" pitchFamily="34" charset="0"/>
                <a:cs typeface="Arial" pitchFamily="34" charset="0"/>
              </a:rPr>
              <a:t>la </a:t>
            </a:r>
            <a:r>
              <a:rPr lang="es-MX" sz="3600" dirty="0" smtClean="0">
                <a:latin typeface="Arial" pitchFamily="34" charset="0"/>
                <a:cs typeface="Arial" pitchFamily="34" charset="0"/>
              </a:rPr>
              <a:t>educación </a:t>
            </a:r>
            <a:r>
              <a:rPr lang="es-MX" sz="3600" dirty="0">
                <a:latin typeface="Arial" pitchFamily="34" charset="0"/>
                <a:cs typeface="Arial" pitchFamily="34" charset="0"/>
              </a:rPr>
              <a:t>fue fundado a través del apoyo del Sindicato Nacional de Trabajadores de la Educación.</a:t>
            </a: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54</a:t>
            </a:fld>
            <a:endParaRPr lang="es-ES"/>
          </a:p>
        </p:txBody>
      </p:sp>
    </p:spTree>
    <p:extLst>
      <p:ext uri="{BB962C8B-B14F-4D97-AF65-F5344CB8AC3E}">
        <p14:creationId xmlns:p14="http://schemas.microsoft.com/office/powerpoint/2010/main" val="11212038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0648"/>
            <a:ext cx="7674056" cy="1656184"/>
          </a:xfrm>
        </p:spPr>
        <p:txBody>
          <a:bodyPr>
            <a:noAutofit/>
          </a:bodyPr>
          <a:lstStyle/>
          <a:p>
            <a:pPr algn="ctr"/>
            <a:r>
              <a:rPr lang="es-MX" sz="4000" b="1" dirty="0" smtClean="0">
                <a:latin typeface="Arial" pitchFamily="34" charset="0"/>
                <a:cs typeface="Arial" pitchFamily="34" charset="0"/>
              </a:rPr>
              <a:t>PARTIDO MOVIMIENTO REGENERACIÓN NACIONAL (MORENA)</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1187624" y="1988840"/>
            <a:ext cx="7746064" cy="4464496"/>
          </a:xfrm>
        </p:spPr>
        <p:txBody>
          <a:bodyPr/>
          <a:lstStyle/>
          <a:p>
            <a:pPr marL="82296" indent="0" algn="just">
              <a:buNone/>
            </a:pPr>
            <a:r>
              <a:rPr lang="es-MX" sz="3600" dirty="0" smtClean="0">
                <a:latin typeface="Arial" pitchFamily="34" charset="0"/>
                <a:cs typeface="Arial" pitchFamily="34" charset="0"/>
              </a:rPr>
              <a:t>- Fundado </a:t>
            </a:r>
            <a:r>
              <a:rPr lang="es-MX" sz="3600" dirty="0">
                <a:latin typeface="Arial" pitchFamily="34" charset="0"/>
                <a:cs typeface="Arial" pitchFamily="34" charset="0"/>
              </a:rPr>
              <a:t>en el año 2014 por Andrés Manuel López Obrador. </a:t>
            </a:r>
            <a:endParaRPr lang="es-MX" sz="3600" dirty="0" smtClean="0">
              <a:latin typeface="Arial" pitchFamily="34" charset="0"/>
              <a:cs typeface="Arial" pitchFamily="34" charset="0"/>
            </a:endParaRPr>
          </a:p>
          <a:p>
            <a:pPr marL="82296" indent="0" algn="just">
              <a:buNone/>
            </a:pPr>
            <a:endParaRPr lang="es-MX" sz="3600" dirty="0">
              <a:latin typeface="Arial" pitchFamily="34" charset="0"/>
              <a:cs typeface="Arial" pitchFamily="34" charset="0"/>
            </a:endParaRPr>
          </a:p>
          <a:p>
            <a:pPr marL="82296" indent="0">
              <a:buNone/>
            </a:pPr>
            <a:r>
              <a:rPr lang="es-MX" sz="3600" dirty="0" smtClean="0">
                <a:latin typeface="Arial" pitchFamily="34" charset="0"/>
                <a:cs typeface="Arial" pitchFamily="34" charset="0"/>
              </a:rPr>
              <a:t>- Ideología: Izquierda</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55</a:t>
            </a:fld>
            <a:endParaRPr lang="es-E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581128"/>
            <a:ext cx="302433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2270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1143000"/>
          </a:xfrm>
        </p:spPr>
        <p:txBody>
          <a:bodyPr/>
          <a:lstStyle/>
          <a:p>
            <a:pPr algn="ctr"/>
            <a:r>
              <a:rPr lang="es-MX" b="1" dirty="0" smtClean="0">
                <a:latin typeface="Arial" panose="020B0604020202020204" pitchFamily="34" charset="0"/>
                <a:cs typeface="Arial" panose="020B0604020202020204" pitchFamily="34" charset="0"/>
              </a:rPr>
              <a:t>PARTIDO HUMANISTA (PH)</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115616" y="1447800"/>
            <a:ext cx="7818072" cy="4800600"/>
          </a:xfrm>
        </p:spPr>
        <p:txBody>
          <a:bodyPr>
            <a:noAutofit/>
          </a:bodyPr>
          <a:lstStyle/>
          <a:p>
            <a:pPr marL="82296" indent="0" algn="just">
              <a:buNone/>
            </a:pPr>
            <a:r>
              <a:rPr lang="es-MX" sz="3600" dirty="0" smtClean="0">
                <a:latin typeface="Arial" panose="020B0604020202020204" pitchFamily="34" charset="0"/>
                <a:cs typeface="Arial" panose="020B0604020202020204" pitchFamily="34" charset="0"/>
              </a:rPr>
              <a:t>- Su </a:t>
            </a:r>
            <a:r>
              <a:rPr lang="es-MX" sz="3600" dirty="0">
                <a:latin typeface="Arial" panose="020B0604020202020204" pitchFamily="34" charset="0"/>
                <a:cs typeface="Arial" panose="020B0604020202020204" pitchFamily="34" charset="0"/>
              </a:rPr>
              <a:t>dirigente Javier López Macías, fundado en marzo de </a:t>
            </a:r>
            <a:r>
              <a:rPr lang="es-MX" sz="3600" dirty="0" smtClean="0">
                <a:latin typeface="Arial" panose="020B0604020202020204" pitchFamily="34" charset="0"/>
                <a:cs typeface="Arial" panose="020B0604020202020204" pitchFamily="34" charset="0"/>
              </a:rPr>
              <a:t>1984.</a:t>
            </a:r>
          </a:p>
          <a:p>
            <a:pPr marL="82296" indent="0" algn="just">
              <a:buNone/>
            </a:pPr>
            <a:endParaRPr lang="es-MX" sz="3600" dirty="0" smtClean="0">
              <a:latin typeface="Arial" panose="020B0604020202020204" pitchFamily="34" charset="0"/>
              <a:cs typeface="Arial" panose="020B0604020202020204" pitchFamily="34" charset="0"/>
            </a:endParaRPr>
          </a:p>
          <a:p>
            <a:pPr marL="82296" indent="0" algn="just">
              <a:buNone/>
            </a:pPr>
            <a:r>
              <a:rPr lang="es-MX" sz="3600" dirty="0" smtClean="0">
                <a:latin typeface="Arial" panose="020B0604020202020204" pitchFamily="34" charset="0"/>
                <a:cs typeface="Arial" panose="020B0604020202020204" pitchFamily="34" charset="0"/>
              </a:rPr>
              <a:t>- El </a:t>
            </a:r>
            <a:r>
              <a:rPr lang="es-MX" sz="3600" dirty="0">
                <a:latin typeface="Arial" panose="020B0604020202020204" pitchFamily="34" charset="0"/>
                <a:cs typeface="Arial" panose="020B0604020202020204" pitchFamily="34" charset="0"/>
              </a:rPr>
              <a:t>día 9 de </a:t>
            </a:r>
            <a:r>
              <a:rPr lang="es-MX" sz="3600" dirty="0" smtClean="0">
                <a:latin typeface="Arial" panose="020B0604020202020204" pitchFamily="34" charset="0"/>
                <a:cs typeface="Arial" panose="020B0604020202020204" pitchFamily="34" charset="0"/>
              </a:rPr>
              <a:t>julio</a:t>
            </a:r>
            <a:r>
              <a:rPr lang="es-MX" sz="3600" dirty="0">
                <a:latin typeface="Arial" panose="020B0604020202020204" pitchFamily="34" charset="0"/>
                <a:cs typeface="Arial" panose="020B0604020202020204" pitchFamily="34" charset="0"/>
              </a:rPr>
              <a:t> </a:t>
            </a:r>
            <a:r>
              <a:rPr lang="es-MX" sz="3600" dirty="0" smtClean="0">
                <a:latin typeface="Arial" panose="020B0604020202020204" pitchFamily="34" charset="0"/>
                <a:cs typeface="Arial" panose="020B0604020202020204" pitchFamily="34" charset="0"/>
              </a:rPr>
              <a:t>de </a:t>
            </a:r>
            <a:r>
              <a:rPr lang="es-MX" sz="3600" dirty="0">
                <a:latin typeface="Arial" panose="020B0604020202020204" pitchFamily="34" charset="0"/>
                <a:cs typeface="Arial" panose="020B0604020202020204" pitchFamily="34" charset="0"/>
              </a:rPr>
              <a:t>2014 fue reconocido oficialmente como partido político por el Instituto Nacional Electoral (México</a:t>
            </a:r>
            <a:r>
              <a:rPr lang="es-MX" sz="3600" dirty="0" smtClean="0">
                <a:latin typeface="Arial" panose="020B0604020202020204" pitchFamily="34" charset="0"/>
                <a:cs typeface="Arial" panose="020B0604020202020204" pitchFamily="34" charset="0"/>
              </a:rPr>
              <a:t>).</a:t>
            </a:r>
            <a:endParaRPr lang="es-MX" sz="3600"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56</a:t>
            </a:fld>
            <a:endParaRPr lang="es-ES"/>
          </a:p>
        </p:txBody>
      </p:sp>
    </p:spTree>
    <p:extLst>
      <p:ext uri="{BB962C8B-B14F-4D97-AF65-F5344CB8AC3E}">
        <p14:creationId xmlns:p14="http://schemas.microsoft.com/office/powerpoint/2010/main" val="19858748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476672"/>
            <a:ext cx="7746064" cy="5771728"/>
          </a:xfrm>
        </p:spPr>
        <p:txBody>
          <a:bodyPr>
            <a:normAutofit/>
          </a:bodyPr>
          <a:lstStyle/>
          <a:p>
            <a:pPr marL="82296" indent="0" algn="just">
              <a:buNone/>
            </a:pPr>
            <a:r>
              <a:rPr lang="es-MX" sz="3600" dirty="0" smtClean="0">
                <a:latin typeface="Arial" panose="020B0604020202020204" pitchFamily="34" charset="0"/>
                <a:cs typeface="Arial" panose="020B0604020202020204" pitchFamily="34" charset="0"/>
              </a:rPr>
              <a:t>-</a:t>
            </a:r>
            <a:r>
              <a:rPr lang="es-MX" sz="3600" dirty="0">
                <a:latin typeface="Arial" panose="020B0604020202020204" pitchFamily="34" charset="0"/>
                <a:cs typeface="Arial" panose="020B0604020202020204" pitchFamily="34" charset="0"/>
              </a:rPr>
              <a:t>El Partido Humanista es una de las organizaciones que forman parte </a:t>
            </a:r>
            <a:r>
              <a:rPr lang="es-MX" sz="3600" dirty="0" smtClean="0">
                <a:latin typeface="Arial" panose="020B0604020202020204" pitchFamily="34" charset="0"/>
                <a:cs typeface="Arial" panose="020B0604020202020204" pitchFamily="34" charset="0"/>
              </a:rPr>
              <a:t>de la ideología </a:t>
            </a:r>
            <a:r>
              <a:rPr lang="es-MX" sz="3600" dirty="0">
                <a:latin typeface="Arial" panose="020B0604020202020204" pitchFamily="34" charset="0"/>
                <a:cs typeface="Arial" panose="020B0604020202020204" pitchFamily="34" charset="0"/>
              </a:rPr>
              <a:t>Movimiento Humanista, de orientación Humanista </a:t>
            </a:r>
            <a:r>
              <a:rPr lang="es-MX" sz="3600" dirty="0" smtClean="0">
                <a:latin typeface="Arial" panose="020B0604020202020204" pitchFamily="34" charset="0"/>
                <a:cs typeface="Arial" panose="020B0604020202020204" pitchFamily="34" charset="0"/>
              </a:rPr>
              <a:t>Universalista.</a:t>
            </a:r>
            <a:endParaRPr lang="es-MX" sz="3600"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57</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5066" y="3501008"/>
            <a:ext cx="396044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9196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4000" b="1" dirty="0" smtClean="0">
                <a:latin typeface="Arial" panose="020B0604020202020204" pitchFamily="34" charset="0"/>
                <a:cs typeface="Arial" panose="020B0604020202020204" pitchFamily="34" charset="0"/>
              </a:rPr>
              <a:t>PARTIDO ENCUENTRO SOCIAL  (PES)</a:t>
            </a:r>
            <a:endParaRPr lang="es-MX" sz="4000"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115616" y="1447800"/>
            <a:ext cx="7818072" cy="4800600"/>
          </a:xfrm>
        </p:spPr>
        <p:txBody>
          <a:bodyPr>
            <a:normAutofit/>
          </a:bodyPr>
          <a:lstStyle/>
          <a:p>
            <a:pPr marL="82296" indent="0">
              <a:buNone/>
            </a:pPr>
            <a:r>
              <a:rPr lang="es-MX" sz="3600" dirty="0" smtClean="0">
                <a:latin typeface="Arial" panose="020B0604020202020204" pitchFamily="34" charset="0"/>
                <a:cs typeface="Arial" panose="020B0604020202020204" pitchFamily="34" charset="0"/>
              </a:rPr>
              <a:t>- Surge </a:t>
            </a:r>
            <a:r>
              <a:rPr lang="es-MX" sz="3600" dirty="0">
                <a:latin typeface="Arial" panose="020B0604020202020204" pitchFamily="34" charset="0"/>
                <a:cs typeface="Arial" panose="020B0604020202020204" pitchFamily="34" charset="0"/>
              </a:rPr>
              <a:t>como Agrupación Política Nacional en el año 2001 </a:t>
            </a:r>
          </a:p>
          <a:p>
            <a:pPr marL="82296" indent="0">
              <a:buNone/>
            </a:pPr>
            <a:r>
              <a:rPr lang="es-MX" sz="3600" dirty="0" smtClean="0">
                <a:latin typeface="Arial" panose="020B0604020202020204" pitchFamily="34" charset="0"/>
                <a:cs typeface="Arial" panose="020B0604020202020204" pitchFamily="34" charset="0"/>
              </a:rPr>
              <a:t>- Su </a:t>
            </a:r>
            <a:r>
              <a:rPr lang="es-MX" sz="3600" dirty="0">
                <a:latin typeface="Arial" panose="020B0604020202020204" pitchFamily="34" charset="0"/>
                <a:cs typeface="Arial" panose="020B0604020202020204" pitchFamily="34" charset="0"/>
              </a:rPr>
              <a:t>líder nacional es el Dr. Hugo Flores Cervantes. </a:t>
            </a:r>
            <a:endParaRPr lang="es-MX" sz="3600" dirty="0" smtClean="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58</a:t>
            </a:fld>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005064"/>
            <a:ext cx="3600400"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434190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404664"/>
            <a:ext cx="7890080" cy="5843736"/>
          </a:xfrm>
        </p:spPr>
        <p:txBody>
          <a:bodyPr/>
          <a:lstStyle/>
          <a:p>
            <a:pPr marL="82296" indent="0" algn="just">
              <a:buNone/>
            </a:pPr>
            <a:r>
              <a:rPr lang="es-MX" sz="3600" dirty="0" smtClean="0">
                <a:latin typeface="Arial" panose="020B0604020202020204" pitchFamily="34" charset="0"/>
                <a:cs typeface="Arial" panose="020B0604020202020204" pitchFamily="34" charset="0"/>
              </a:rPr>
              <a:t>- A </a:t>
            </a:r>
            <a:r>
              <a:rPr lang="es-MX" sz="3600" dirty="0">
                <a:latin typeface="Arial" panose="020B0604020202020204" pitchFamily="34" charset="0"/>
                <a:cs typeface="Arial" panose="020B0604020202020204" pitchFamily="34" charset="0"/>
              </a:rPr>
              <a:t>participado en coalición electoral en los procesos electorales nacionales del año 2003 (con el </a:t>
            </a:r>
            <a:r>
              <a:rPr lang="es-MX" sz="3600" dirty="0" smtClean="0">
                <a:latin typeface="Arial" panose="020B0604020202020204" pitchFamily="34" charset="0"/>
                <a:cs typeface="Arial" panose="020B0604020202020204" pitchFamily="34" charset="0"/>
              </a:rPr>
              <a:t>Partido </a:t>
            </a:r>
            <a:r>
              <a:rPr lang="es-MX" sz="3600" dirty="0">
                <a:latin typeface="Arial" panose="020B0604020202020204" pitchFamily="34" charset="0"/>
                <a:cs typeface="Arial" panose="020B0604020202020204" pitchFamily="34" charset="0"/>
              </a:rPr>
              <a:t>N</a:t>
            </a:r>
            <a:r>
              <a:rPr lang="es-MX" sz="3600" dirty="0" smtClean="0">
                <a:latin typeface="Arial" panose="020B0604020202020204" pitchFamily="34" charset="0"/>
                <a:cs typeface="Arial" panose="020B0604020202020204" pitchFamily="34" charset="0"/>
              </a:rPr>
              <a:t>acional </a:t>
            </a:r>
            <a:r>
              <a:rPr lang="es-MX" sz="3600" dirty="0">
                <a:latin typeface="Arial" panose="020B0604020202020204" pitchFamily="34" charset="0"/>
                <a:cs typeface="Arial" panose="020B0604020202020204" pitchFamily="34" charset="0"/>
              </a:rPr>
              <a:t>Convergencia) y 2006 (Partido Acción Nacional). </a:t>
            </a:r>
            <a:endParaRPr lang="es-MX" sz="3600" dirty="0" smtClean="0">
              <a:latin typeface="Arial" panose="020B0604020202020204" pitchFamily="34" charset="0"/>
              <a:cs typeface="Arial" panose="020B0604020202020204" pitchFamily="34" charset="0"/>
            </a:endParaRPr>
          </a:p>
          <a:p>
            <a:pPr marL="82296" indent="0" algn="just">
              <a:buNone/>
            </a:pPr>
            <a:endParaRPr lang="es-MX" sz="3600" dirty="0" smtClean="0">
              <a:latin typeface="Arial" panose="020B0604020202020204" pitchFamily="34" charset="0"/>
              <a:cs typeface="Arial" panose="020B0604020202020204" pitchFamily="34" charset="0"/>
            </a:endParaRPr>
          </a:p>
          <a:p>
            <a:pPr marL="82296" indent="0" algn="just">
              <a:buNone/>
            </a:pPr>
            <a:r>
              <a:rPr lang="es-MX" sz="3600" dirty="0" smtClean="0">
                <a:latin typeface="Arial" panose="020B0604020202020204" pitchFamily="34" charset="0"/>
                <a:cs typeface="Arial" panose="020B0604020202020204" pitchFamily="34" charset="0"/>
              </a:rPr>
              <a:t>- En Septiembre de 2014 fue </a:t>
            </a:r>
            <a:r>
              <a:rPr lang="es-MX" sz="3600" dirty="0">
                <a:latin typeface="Arial" panose="020B0604020202020204" pitchFamily="34" charset="0"/>
                <a:cs typeface="Arial" panose="020B0604020202020204" pitchFamily="34" charset="0"/>
              </a:rPr>
              <a:t>reconocido oficialmente como partido político por el Instituto Nacional Electoral (México).</a:t>
            </a:r>
          </a:p>
          <a:p>
            <a:pPr marL="82296" indent="0" algn="just">
              <a:buNone/>
            </a:pPr>
            <a:endParaRPr lang="es-MX"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59</a:t>
            </a:fld>
            <a:endParaRPr lang="es-ES"/>
          </a:p>
        </p:txBody>
      </p:sp>
    </p:spTree>
    <p:extLst>
      <p:ext uri="{BB962C8B-B14F-4D97-AF65-F5344CB8AC3E}">
        <p14:creationId xmlns:p14="http://schemas.microsoft.com/office/powerpoint/2010/main" val="1608520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764704"/>
            <a:ext cx="7704856" cy="5616624"/>
          </a:xfrm>
        </p:spPr>
        <p:txBody>
          <a:bodyPr>
            <a:normAutofit fontScale="92500"/>
          </a:bodyPr>
          <a:lstStyle/>
          <a:p>
            <a:pPr algn="just">
              <a:buNone/>
            </a:pPr>
            <a:r>
              <a:rPr lang="es-ES" sz="3700" dirty="0" smtClean="0">
                <a:latin typeface="Arial" pitchFamily="34" charset="0"/>
                <a:cs typeface="Arial" pitchFamily="34" charset="0"/>
              </a:rPr>
              <a:t>En lo que respecta al  Trabajador Social, al contribuir en la búsqueda del bienestar social, tiene que conocer y analizar los cambios que ha experimentado nuestra  sociedad, derivados de la problemática social, es por ello que en éste programa se incluye una visión general de los principales problemas sociales que afectan a nuestro país.</a:t>
            </a:r>
          </a:p>
          <a:p>
            <a:pPr>
              <a:buNone/>
            </a:pPr>
            <a:endParaRPr lang="es-ES" sz="36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a:t>
            </a:fld>
            <a:endParaRPr lang="es-E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60648"/>
            <a:ext cx="7643192" cy="1008112"/>
          </a:xfrm>
        </p:spPr>
        <p:txBody>
          <a:bodyPr>
            <a:normAutofit/>
          </a:bodyPr>
          <a:lstStyle/>
          <a:p>
            <a:pPr algn="ctr"/>
            <a:r>
              <a:rPr lang="es-MX" sz="4800" b="1" dirty="0" smtClean="0">
                <a:latin typeface="Arial" pitchFamily="34" charset="0"/>
                <a:cs typeface="Arial" pitchFamily="34" charset="0"/>
              </a:rPr>
              <a:t>BIBLIOGRAFÍA</a:t>
            </a:r>
            <a:endParaRPr lang="es-ES" sz="4800" b="1" dirty="0">
              <a:latin typeface="Arial" pitchFamily="34" charset="0"/>
              <a:cs typeface="Arial" pitchFamily="34" charset="0"/>
            </a:endParaRPr>
          </a:p>
        </p:txBody>
      </p:sp>
      <p:sp>
        <p:nvSpPr>
          <p:cNvPr id="3" name="2 Marcador de contenido"/>
          <p:cNvSpPr>
            <a:spLocks noGrp="1"/>
          </p:cNvSpPr>
          <p:nvPr>
            <p:ph idx="1"/>
          </p:nvPr>
        </p:nvSpPr>
        <p:spPr>
          <a:xfrm>
            <a:off x="899592" y="1412776"/>
            <a:ext cx="7787208" cy="4896544"/>
          </a:xfrm>
        </p:spPr>
        <p:txBody>
          <a:bodyPr>
            <a:normAutofit fontScale="25000" lnSpcReduction="20000"/>
          </a:bodyPr>
          <a:lstStyle/>
          <a:p>
            <a:pPr marL="514350" indent="-514350">
              <a:buNone/>
            </a:pPr>
            <a:endParaRPr lang="es-MX" dirty="0" smtClean="0"/>
          </a:p>
          <a:p>
            <a:pPr marL="514350" indent="-514350">
              <a:buAutoNum type="arabicPeriod"/>
            </a:pPr>
            <a:endParaRPr lang="es-MX" dirty="0" smtClean="0"/>
          </a:p>
          <a:p>
            <a:pPr algn="just">
              <a:buNone/>
            </a:pPr>
            <a:r>
              <a:rPr lang="es-ES" sz="12800" dirty="0" smtClean="0">
                <a:latin typeface="Arial" pitchFamily="34" charset="0"/>
                <a:cs typeface="Arial" pitchFamily="34" charset="0"/>
              </a:rPr>
              <a:t>1- A. Rodas Carpizo. (2002). </a:t>
            </a:r>
            <a:r>
              <a:rPr lang="es-ES" sz="12800" b="1" dirty="0" smtClean="0">
                <a:latin typeface="Arial" pitchFamily="34" charset="0"/>
                <a:cs typeface="Arial" pitchFamily="34" charset="0"/>
              </a:rPr>
              <a:t>Estructura Socioeconómica de México</a:t>
            </a:r>
            <a:r>
              <a:rPr lang="es-ES" sz="12800" dirty="0" smtClean="0">
                <a:latin typeface="Arial" pitchFamily="34" charset="0"/>
                <a:cs typeface="Arial" pitchFamily="34" charset="0"/>
              </a:rPr>
              <a:t>. Edit. </a:t>
            </a:r>
            <a:r>
              <a:rPr lang="es-ES" sz="12800" dirty="0" err="1" smtClean="0">
                <a:latin typeface="Arial" pitchFamily="34" charset="0"/>
                <a:cs typeface="Arial" pitchFamily="34" charset="0"/>
              </a:rPr>
              <a:t>Limusa</a:t>
            </a:r>
            <a:r>
              <a:rPr lang="es-ES" sz="12800" dirty="0" smtClean="0">
                <a:latin typeface="Arial" pitchFamily="34" charset="0"/>
                <a:cs typeface="Arial" pitchFamily="34" charset="0"/>
              </a:rPr>
              <a:t>, México DF.</a:t>
            </a:r>
          </a:p>
          <a:p>
            <a:pPr algn="just">
              <a:buNone/>
            </a:pPr>
            <a:r>
              <a:rPr lang="es-ES" sz="12800" dirty="0" smtClean="0">
                <a:latin typeface="Arial" pitchFamily="34" charset="0"/>
                <a:cs typeface="Arial" pitchFamily="34" charset="0"/>
              </a:rPr>
              <a:t>2- </a:t>
            </a:r>
            <a:r>
              <a:rPr lang="es-ES" sz="12800" dirty="0" err="1" smtClean="0">
                <a:latin typeface="Arial" pitchFamily="34" charset="0"/>
                <a:cs typeface="Arial" pitchFamily="34" charset="0"/>
              </a:rPr>
              <a:t>Bassols</a:t>
            </a:r>
            <a:r>
              <a:rPr lang="es-ES" sz="12800" dirty="0" smtClean="0">
                <a:latin typeface="Arial" pitchFamily="34" charset="0"/>
                <a:cs typeface="Arial" pitchFamily="34" charset="0"/>
              </a:rPr>
              <a:t> Batalla, Ángel. (2002). </a:t>
            </a:r>
            <a:r>
              <a:rPr lang="es-ES" sz="12800" b="1" dirty="0" smtClean="0">
                <a:latin typeface="Arial" pitchFamily="34" charset="0"/>
                <a:cs typeface="Arial" pitchFamily="34" charset="0"/>
              </a:rPr>
              <a:t>Geografía Socioeconómica de México, Aspectos físicos y económicos por regiones</a:t>
            </a:r>
            <a:r>
              <a:rPr lang="es-ES" sz="12800" dirty="0" smtClean="0">
                <a:latin typeface="Arial" pitchFamily="34" charset="0"/>
                <a:cs typeface="Arial" pitchFamily="34" charset="0"/>
              </a:rPr>
              <a:t>, 8ª ed. México: Trillas</a:t>
            </a:r>
          </a:p>
          <a:p>
            <a:pPr algn="just">
              <a:buNone/>
            </a:pPr>
            <a:r>
              <a:rPr lang="es-ES" sz="12800" dirty="0" smtClean="0">
                <a:latin typeface="Arial" pitchFamily="34" charset="0"/>
                <a:cs typeface="Arial" pitchFamily="34" charset="0"/>
              </a:rPr>
              <a:t>3- </a:t>
            </a:r>
            <a:r>
              <a:rPr lang="es-ES" sz="12800" dirty="0" err="1" smtClean="0">
                <a:latin typeface="Arial" pitchFamily="34" charset="0"/>
                <a:cs typeface="Arial" pitchFamily="34" charset="0"/>
              </a:rPr>
              <a:t>Bonfil</a:t>
            </a:r>
            <a:r>
              <a:rPr lang="es-ES" sz="12800" dirty="0" smtClean="0">
                <a:latin typeface="Arial" pitchFamily="34" charset="0"/>
                <a:cs typeface="Arial" pitchFamily="34" charset="0"/>
              </a:rPr>
              <a:t>, Batalla, Guillermo. </a:t>
            </a:r>
            <a:r>
              <a:rPr lang="es-ES" sz="12800" b="1" dirty="0" smtClean="0">
                <a:latin typeface="Arial" pitchFamily="34" charset="0"/>
                <a:cs typeface="Arial" pitchFamily="34" charset="0"/>
              </a:rPr>
              <a:t>“México profundo”.</a:t>
            </a:r>
            <a:r>
              <a:rPr lang="es-ES" sz="12800" dirty="0" smtClean="0">
                <a:latin typeface="Arial" pitchFamily="34" charset="0"/>
                <a:cs typeface="Arial" pitchFamily="34" charset="0"/>
              </a:rPr>
              <a:t> México: Grijalbo</a:t>
            </a:r>
          </a:p>
          <a:p>
            <a:pPr>
              <a:buNone/>
            </a:pPr>
            <a:endParaRPr lang="es-ES" sz="12800" dirty="0" smtClean="0">
              <a:latin typeface="Arial" pitchFamily="34" charset="0"/>
              <a:cs typeface="Arial" pitchFamily="34" charset="0"/>
            </a:endParaRPr>
          </a:p>
          <a:p>
            <a:pPr>
              <a:buNone/>
            </a:pPr>
            <a:r>
              <a:rPr lang="es-ES" sz="12800" dirty="0" smtClean="0">
                <a:latin typeface="Arial" pitchFamily="34" charset="0"/>
                <a:cs typeface="Arial" pitchFamily="34" charset="0"/>
              </a:rPr>
              <a:t> </a:t>
            </a:r>
            <a:endParaRPr lang="es-ES" sz="128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60</a:t>
            </a:fld>
            <a:endParaRPr lang="es-E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74638"/>
            <a:ext cx="7746064" cy="994122"/>
          </a:xfrm>
        </p:spPr>
        <p:txBody>
          <a:bodyPr>
            <a:normAutofit/>
          </a:bodyPr>
          <a:lstStyle/>
          <a:p>
            <a:pPr algn="ctr"/>
            <a:r>
              <a:rPr lang="es-MX" sz="4800" b="1" dirty="0" smtClean="0">
                <a:latin typeface="Arial" pitchFamily="34" charset="0"/>
                <a:cs typeface="Arial" pitchFamily="34" charset="0"/>
              </a:rPr>
              <a:t>BIBLIOGRAFÍA</a:t>
            </a:r>
            <a:endParaRPr lang="es-ES" sz="4800" dirty="0">
              <a:latin typeface="Arial" pitchFamily="34" charset="0"/>
              <a:cs typeface="Arial" pitchFamily="34" charset="0"/>
            </a:endParaRPr>
          </a:p>
        </p:txBody>
      </p:sp>
      <p:sp>
        <p:nvSpPr>
          <p:cNvPr id="3" name="2 Marcador de contenido"/>
          <p:cNvSpPr>
            <a:spLocks noGrp="1"/>
          </p:cNvSpPr>
          <p:nvPr>
            <p:ph idx="1"/>
          </p:nvPr>
        </p:nvSpPr>
        <p:spPr>
          <a:xfrm>
            <a:off x="1115616" y="1447800"/>
            <a:ext cx="7818072" cy="4800600"/>
          </a:xfrm>
        </p:spPr>
        <p:txBody>
          <a:bodyPr>
            <a:normAutofit/>
          </a:bodyPr>
          <a:lstStyle/>
          <a:p>
            <a:pPr algn="just">
              <a:buNone/>
            </a:pPr>
            <a:r>
              <a:rPr lang="es-ES" sz="3200" dirty="0" smtClean="0">
                <a:latin typeface="Arial" pitchFamily="34" charset="0"/>
                <a:cs typeface="Arial" pitchFamily="34" charset="0"/>
              </a:rPr>
              <a:t>4-</a:t>
            </a:r>
            <a:r>
              <a:rPr lang="es-ES" sz="3200" b="1" dirty="0" smtClean="0">
                <a:latin typeface="Arial" pitchFamily="34" charset="0"/>
                <a:cs typeface="Arial" pitchFamily="34" charset="0"/>
              </a:rPr>
              <a:t> Constitución Política de los Estados Unidos Mexicanos</a:t>
            </a:r>
            <a:r>
              <a:rPr lang="es-ES" sz="3200" dirty="0" smtClean="0">
                <a:latin typeface="Arial" pitchFamily="34" charset="0"/>
                <a:cs typeface="Arial" pitchFamily="34" charset="0"/>
              </a:rPr>
              <a:t>. México.</a:t>
            </a:r>
          </a:p>
          <a:p>
            <a:pPr algn="just">
              <a:buNone/>
            </a:pPr>
            <a:r>
              <a:rPr lang="es-ES" sz="3200" dirty="0" smtClean="0">
                <a:latin typeface="Arial" pitchFamily="34" charset="0"/>
                <a:cs typeface="Arial" pitchFamily="34" charset="0"/>
              </a:rPr>
              <a:t>5- Cuauhtémoc Anda Gutiérrez. (2001). </a:t>
            </a:r>
            <a:r>
              <a:rPr lang="es-ES" sz="3200" b="1" dirty="0" smtClean="0">
                <a:latin typeface="Arial" pitchFamily="34" charset="0"/>
                <a:cs typeface="Arial" pitchFamily="34" charset="0"/>
              </a:rPr>
              <a:t>Estructura Socioeconómica de México (1940-2000).</a:t>
            </a:r>
            <a:r>
              <a:rPr lang="es-ES" sz="3200" dirty="0" smtClean="0">
                <a:latin typeface="Arial" pitchFamily="34" charset="0"/>
                <a:cs typeface="Arial" pitchFamily="34" charset="0"/>
              </a:rPr>
              <a:t> Edit. </a:t>
            </a:r>
            <a:r>
              <a:rPr lang="es-ES" sz="3200" dirty="0" err="1" smtClean="0">
                <a:latin typeface="Arial" pitchFamily="34" charset="0"/>
                <a:cs typeface="Arial" pitchFamily="34" charset="0"/>
              </a:rPr>
              <a:t>Limusa</a:t>
            </a:r>
            <a:r>
              <a:rPr lang="es-ES" sz="3200" dirty="0" smtClean="0">
                <a:latin typeface="Arial" pitchFamily="34" charset="0"/>
                <a:cs typeface="Arial" pitchFamily="34" charset="0"/>
              </a:rPr>
              <a:t>, México. DF.</a:t>
            </a:r>
          </a:p>
          <a:p>
            <a:pPr algn="just">
              <a:buNone/>
            </a:pPr>
            <a:r>
              <a:rPr lang="es-ES" sz="3200" dirty="0" smtClean="0">
                <a:latin typeface="Arial" pitchFamily="34" charset="0"/>
                <a:cs typeface="Arial" pitchFamily="34" charset="0"/>
              </a:rPr>
              <a:t>6- INEGI.( 2011) </a:t>
            </a:r>
            <a:r>
              <a:rPr lang="es-ES" sz="3200" b="1" dirty="0" smtClean="0">
                <a:latin typeface="Arial" pitchFamily="34" charset="0"/>
                <a:cs typeface="Arial" pitchFamily="34" charset="0"/>
              </a:rPr>
              <a:t>“Censo Nacional de Población, 2010</a:t>
            </a:r>
            <a:r>
              <a:rPr lang="es-ES" sz="3200" dirty="0" smtClean="0">
                <a:latin typeface="Arial" pitchFamily="34" charset="0"/>
                <a:cs typeface="Arial" pitchFamily="34" charset="0"/>
              </a:rPr>
              <a:t>”. México INEGI.</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61</a:t>
            </a:fld>
            <a:endParaRPr lang="es-E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922114"/>
          </a:xfrm>
        </p:spPr>
        <p:txBody>
          <a:bodyPr>
            <a:normAutofit/>
          </a:bodyPr>
          <a:lstStyle/>
          <a:p>
            <a:pPr algn="ctr"/>
            <a:r>
              <a:rPr lang="es-MX" sz="4800" b="1" dirty="0" smtClean="0">
                <a:latin typeface="Arial" pitchFamily="34" charset="0"/>
                <a:cs typeface="Arial" pitchFamily="34" charset="0"/>
              </a:rPr>
              <a:t>BIBLIOGRAFÍA</a:t>
            </a:r>
            <a:endParaRPr lang="es-ES" sz="4800" b="1" dirty="0">
              <a:latin typeface="Arial" pitchFamily="34" charset="0"/>
              <a:cs typeface="Arial" pitchFamily="34" charset="0"/>
            </a:endParaRPr>
          </a:p>
        </p:txBody>
      </p:sp>
      <p:sp>
        <p:nvSpPr>
          <p:cNvPr id="3" name="2 Marcador de contenido"/>
          <p:cNvSpPr>
            <a:spLocks noGrp="1"/>
          </p:cNvSpPr>
          <p:nvPr>
            <p:ph idx="1"/>
          </p:nvPr>
        </p:nvSpPr>
        <p:spPr>
          <a:xfrm>
            <a:off x="1115616" y="1447800"/>
            <a:ext cx="7818072" cy="4800600"/>
          </a:xfrm>
        </p:spPr>
        <p:txBody>
          <a:bodyPr>
            <a:normAutofit lnSpcReduction="10000"/>
          </a:bodyPr>
          <a:lstStyle/>
          <a:p>
            <a:pPr algn="just">
              <a:buNone/>
            </a:pPr>
            <a:r>
              <a:rPr lang="es-ES" sz="3200" dirty="0" smtClean="0">
                <a:latin typeface="Arial" pitchFamily="34" charset="0"/>
                <a:cs typeface="Arial" pitchFamily="34" charset="0"/>
              </a:rPr>
              <a:t>7-Méndez M. José Silvestre. (2008). </a:t>
            </a:r>
            <a:r>
              <a:rPr lang="es-ES" sz="3200" b="1" dirty="0" smtClean="0">
                <a:latin typeface="Arial" pitchFamily="34" charset="0"/>
                <a:cs typeface="Arial" pitchFamily="34" charset="0"/>
              </a:rPr>
              <a:t>Problemas Económicos de México.</a:t>
            </a:r>
            <a:r>
              <a:rPr lang="es-ES" sz="3200" dirty="0" smtClean="0">
                <a:latin typeface="Arial" pitchFamily="34" charset="0"/>
                <a:cs typeface="Arial" pitchFamily="34" charset="0"/>
              </a:rPr>
              <a:t> Quinte edición. </a:t>
            </a:r>
            <a:r>
              <a:rPr lang="es-ES" sz="3200" dirty="0" err="1" smtClean="0">
                <a:latin typeface="Arial" pitchFamily="34" charset="0"/>
                <a:cs typeface="Arial" pitchFamily="34" charset="0"/>
              </a:rPr>
              <a:t>McGrawHill</a:t>
            </a:r>
            <a:r>
              <a:rPr lang="es-ES" sz="3200" dirty="0" smtClean="0">
                <a:latin typeface="Arial" pitchFamily="34" charset="0"/>
                <a:cs typeface="Arial" pitchFamily="34" charset="0"/>
              </a:rPr>
              <a:t>.</a:t>
            </a:r>
          </a:p>
          <a:p>
            <a:pPr algn="just">
              <a:buNone/>
            </a:pPr>
            <a:r>
              <a:rPr lang="es-ES" sz="3200" dirty="0" smtClean="0">
                <a:latin typeface="Arial" pitchFamily="34" charset="0"/>
                <a:cs typeface="Arial" pitchFamily="34" charset="0"/>
              </a:rPr>
              <a:t>8- Moya Rubio, Víctor J. (1988). </a:t>
            </a:r>
            <a:r>
              <a:rPr lang="es-ES" sz="3200" b="1" dirty="0" smtClean="0">
                <a:latin typeface="Arial" pitchFamily="34" charset="0"/>
                <a:cs typeface="Arial" pitchFamily="34" charset="0"/>
              </a:rPr>
              <a:t>La Vivienda indígena de México y del mundo</a:t>
            </a:r>
            <a:r>
              <a:rPr lang="es-ES" sz="3200" dirty="0" smtClean="0">
                <a:latin typeface="Arial" pitchFamily="34" charset="0"/>
                <a:cs typeface="Arial" pitchFamily="34" charset="0"/>
              </a:rPr>
              <a:t> 3ª, ed. UNAM, México, DF.</a:t>
            </a:r>
          </a:p>
          <a:p>
            <a:pPr algn="just">
              <a:buNone/>
            </a:pPr>
            <a:r>
              <a:rPr lang="es-ES" sz="3200" dirty="0" smtClean="0">
                <a:latin typeface="Arial" pitchFamily="34" charset="0"/>
                <a:cs typeface="Arial" pitchFamily="34" charset="0"/>
              </a:rPr>
              <a:t>9- ONU. (2001) “</a:t>
            </a:r>
            <a:r>
              <a:rPr lang="es-ES" sz="3200" b="1" dirty="0" smtClean="0">
                <a:latin typeface="Arial" pitchFamily="34" charset="0"/>
                <a:cs typeface="Arial" pitchFamily="34" charset="0"/>
              </a:rPr>
              <a:t>Programa Naciones Unidas para el Desarrollo: Informe del índice de desarrollo humano”</a:t>
            </a:r>
            <a:r>
              <a:rPr lang="es-ES" sz="3200" dirty="0" smtClean="0">
                <a:latin typeface="Arial" pitchFamily="34" charset="0"/>
                <a:cs typeface="Arial" pitchFamily="34" charset="0"/>
              </a:rPr>
              <a:t> usa: ONU.</a:t>
            </a:r>
          </a:p>
          <a:p>
            <a:pPr algn="just">
              <a:buNone/>
            </a:pPr>
            <a:endParaRPr lang="es-ES" dirty="0" smtClean="0">
              <a:latin typeface="Arial" pitchFamily="34" charset="0"/>
              <a:cs typeface="Arial" pitchFamily="34" charset="0"/>
            </a:endParaRPr>
          </a:p>
        </p:txBody>
      </p:sp>
      <p:sp>
        <p:nvSpPr>
          <p:cNvPr id="5" name="4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62</a:t>
            </a:fld>
            <a:endParaRPr lang="es-ES"/>
          </a:p>
        </p:txBody>
      </p:sp>
      <p:sp>
        <p:nvSpPr>
          <p:cNvPr id="4" name="3 Rectángulo"/>
          <p:cNvSpPr/>
          <p:nvPr/>
        </p:nvSpPr>
        <p:spPr>
          <a:xfrm>
            <a:off x="285720" y="1285860"/>
            <a:ext cx="8858280" cy="369332"/>
          </a:xfrm>
          <a:prstGeom prst="rect">
            <a:avLst/>
          </a:prstGeom>
        </p:spPr>
        <p:txBody>
          <a:bodyPr wrap="square">
            <a:spAutoFit/>
          </a:bodyPr>
          <a:lstStyle/>
          <a:p>
            <a:r>
              <a:rPr lang="es-ES" u="sng" dirty="0" smtClean="0">
                <a:latin typeface="Arial" pitchFamily="34" charset="0"/>
                <a:cs typeface="Arial" pitchFamily="34" charset="0"/>
              </a:rPr>
              <a:t> </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32656"/>
            <a:ext cx="7571184" cy="1008112"/>
          </a:xfrm>
        </p:spPr>
        <p:txBody>
          <a:bodyPr>
            <a:normAutofit/>
          </a:bodyPr>
          <a:lstStyle/>
          <a:p>
            <a:pPr algn="ctr"/>
            <a:r>
              <a:rPr lang="es-MX" sz="4800" b="1" dirty="0" smtClean="0">
                <a:latin typeface="Arial" pitchFamily="34" charset="0"/>
                <a:cs typeface="Arial" pitchFamily="34" charset="0"/>
              </a:rPr>
              <a:t>BIBLIOGRAFÍA</a:t>
            </a:r>
            <a:endParaRPr lang="es-ES" sz="4800" dirty="0">
              <a:latin typeface="Arial" pitchFamily="34" charset="0"/>
              <a:cs typeface="Arial" pitchFamily="34" charset="0"/>
            </a:endParaRPr>
          </a:p>
        </p:txBody>
      </p:sp>
      <p:sp>
        <p:nvSpPr>
          <p:cNvPr id="3" name="2 Marcador de contenido"/>
          <p:cNvSpPr>
            <a:spLocks noGrp="1"/>
          </p:cNvSpPr>
          <p:nvPr>
            <p:ph idx="1"/>
          </p:nvPr>
        </p:nvSpPr>
        <p:spPr>
          <a:xfrm>
            <a:off x="1043608" y="1844824"/>
            <a:ext cx="7947992" cy="5013176"/>
          </a:xfrm>
        </p:spPr>
        <p:txBody>
          <a:bodyPr>
            <a:normAutofit lnSpcReduction="10000"/>
          </a:bodyPr>
          <a:lstStyle/>
          <a:p>
            <a:pPr algn="just">
              <a:buNone/>
            </a:pPr>
            <a:r>
              <a:rPr lang="es-ES" sz="3200" dirty="0" smtClean="0">
                <a:latin typeface="Arial" pitchFamily="34" charset="0"/>
                <a:cs typeface="Arial" pitchFamily="34" charset="0"/>
              </a:rPr>
              <a:t>10- Presidencia de la República. (2001). </a:t>
            </a:r>
            <a:r>
              <a:rPr lang="es-ES" sz="3200" b="1" dirty="0" smtClean="0">
                <a:latin typeface="Arial" pitchFamily="34" charset="0"/>
                <a:cs typeface="Arial" pitchFamily="34" charset="0"/>
              </a:rPr>
              <a:t>“Plan Nacional de Desarrollo  2001 – 2006”.</a:t>
            </a:r>
            <a:r>
              <a:rPr lang="es-ES" sz="3200" dirty="0" smtClean="0">
                <a:latin typeface="Arial" pitchFamily="34" charset="0"/>
                <a:cs typeface="Arial" pitchFamily="34" charset="0"/>
              </a:rPr>
              <a:t> México Presidencia de la República.</a:t>
            </a:r>
          </a:p>
          <a:p>
            <a:pPr algn="just">
              <a:buNone/>
            </a:pPr>
            <a:r>
              <a:rPr lang="es-ES" sz="3200" dirty="0" smtClean="0">
                <a:latin typeface="Arial" pitchFamily="34" charset="0"/>
                <a:cs typeface="Arial" pitchFamily="34" charset="0"/>
              </a:rPr>
              <a:t>11- Reyes Heroles, Federico. (1991). </a:t>
            </a:r>
            <a:r>
              <a:rPr lang="es-ES" sz="3200" b="1" dirty="0" smtClean="0">
                <a:latin typeface="Arial" pitchFamily="34" charset="0"/>
                <a:cs typeface="Arial" pitchFamily="34" charset="0"/>
              </a:rPr>
              <a:t>El poder, la Democracia Difícil</a:t>
            </a:r>
            <a:r>
              <a:rPr lang="es-ES" sz="3200" dirty="0" smtClean="0">
                <a:latin typeface="Arial" pitchFamily="34" charset="0"/>
                <a:cs typeface="Arial" pitchFamily="34" charset="0"/>
              </a:rPr>
              <a:t>. Edit. Grijalbo.</a:t>
            </a:r>
          </a:p>
          <a:p>
            <a:pPr algn="just">
              <a:buNone/>
            </a:pPr>
            <a:r>
              <a:rPr lang="es-ES" sz="3200" dirty="0" smtClean="0">
                <a:latin typeface="Arial" pitchFamily="34" charset="0"/>
                <a:cs typeface="Arial" pitchFamily="34" charset="0"/>
              </a:rPr>
              <a:t>12- Zorrilla Arena Santiago. (2012). </a:t>
            </a:r>
            <a:r>
              <a:rPr lang="es-ES" sz="3200" b="1" dirty="0" smtClean="0">
                <a:latin typeface="Arial" pitchFamily="34" charset="0"/>
                <a:cs typeface="Arial" pitchFamily="34" charset="0"/>
              </a:rPr>
              <a:t>Aspectos Socioeconómicos de la problemática en México</a:t>
            </a:r>
            <a:r>
              <a:rPr lang="es-ES" sz="3200" dirty="0" smtClean="0">
                <a:latin typeface="Arial" pitchFamily="34" charset="0"/>
                <a:cs typeface="Arial" pitchFamily="34" charset="0"/>
              </a:rPr>
              <a:t>. Edit. </a:t>
            </a:r>
            <a:r>
              <a:rPr lang="es-ES" sz="3200" dirty="0" err="1" smtClean="0">
                <a:latin typeface="Arial" pitchFamily="34" charset="0"/>
                <a:cs typeface="Arial" pitchFamily="34" charset="0"/>
              </a:rPr>
              <a:t>Limusa</a:t>
            </a:r>
            <a:r>
              <a:rPr lang="es-ES" sz="3200" dirty="0" smtClean="0">
                <a:latin typeface="Arial" pitchFamily="34" charset="0"/>
                <a:cs typeface="Arial" pitchFamily="34" charset="0"/>
              </a:rPr>
              <a:t>.</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63</a:t>
            </a:fld>
            <a:endParaRPr lang="es-E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188640"/>
            <a:ext cx="7499176" cy="852704"/>
          </a:xfrm>
        </p:spPr>
        <p:txBody>
          <a:bodyPr>
            <a:normAutofit/>
          </a:bodyPr>
          <a:lstStyle/>
          <a:p>
            <a:pPr algn="ctr"/>
            <a:r>
              <a:rPr lang="es-MX" sz="4800" b="1" dirty="0" smtClean="0">
                <a:latin typeface="Arial" pitchFamily="34" charset="0"/>
                <a:cs typeface="Arial" pitchFamily="34" charset="0"/>
              </a:rPr>
              <a:t>BIBLIOGRAFÍA</a:t>
            </a:r>
            <a:endParaRPr lang="es-ES" sz="4800" dirty="0">
              <a:latin typeface="Arial" pitchFamily="34" charset="0"/>
              <a:cs typeface="Arial" pitchFamily="34" charset="0"/>
            </a:endParaRPr>
          </a:p>
        </p:txBody>
      </p:sp>
      <p:sp>
        <p:nvSpPr>
          <p:cNvPr id="3" name="2 Marcador de contenido"/>
          <p:cNvSpPr>
            <a:spLocks noGrp="1"/>
          </p:cNvSpPr>
          <p:nvPr>
            <p:ph idx="1"/>
          </p:nvPr>
        </p:nvSpPr>
        <p:spPr>
          <a:xfrm>
            <a:off x="1043608" y="1556792"/>
            <a:ext cx="7947992" cy="4680520"/>
          </a:xfrm>
        </p:spPr>
        <p:txBody>
          <a:bodyPr>
            <a:normAutofit fontScale="92500"/>
          </a:bodyPr>
          <a:lstStyle/>
          <a:p>
            <a:pPr algn="just">
              <a:buNone/>
            </a:pPr>
            <a:r>
              <a:rPr lang="es-ES" sz="3200" dirty="0" smtClean="0">
                <a:latin typeface="Arial" pitchFamily="34" charset="0"/>
                <a:cs typeface="Arial" pitchFamily="34" charset="0"/>
              </a:rPr>
              <a:t>13 - López R. Diego. (2008). “</a:t>
            </a:r>
            <a:r>
              <a:rPr lang="es-ES" sz="3200" b="1" dirty="0" smtClean="0">
                <a:latin typeface="Arial" pitchFamily="34" charset="0"/>
                <a:cs typeface="Arial" pitchFamily="34" charset="0"/>
              </a:rPr>
              <a:t>Problemas Económicos de México”.</a:t>
            </a:r>
            <a:r>
              <a:rPr lang="es-ES" sz="3200" dirty="0" smtClean="0">
                <a:latin typeface="Arial" pitchFamily="34" charset="0"/>
                <a:cs typeface="Arial" pitchFamily="34" charset="0"/>
              </a:rPr>
              <a:t> México: UNAM.</a:t>
            </a:r>
          </a:p>
          <a:p>
            <a:pPr algn="just">
              <a:buNone/>
            </a:pPr>
            <a:endParaRPr lang="es-ES" sz="3200" dirty="0" smtClean="0">
              <a:latin typeface="Arial" pitchFamily="34" charset="0"/>
              <a:cs typeface="Arial" pitchFamily="34" charset="0"/>
            </a:endParaRPr>
          </a:p>
          <a:p>
            <a:pPr algn="just"/>
            <a:r>
              <a:rPr lang="es-ES" sz="3200" dirty="0" smtClean="0">
                <a:latin typeface="Arial" pitchFamily="34" charset="0"/>
                <a:cs typeface="Arial" pitchFamily="34" charset="0"/>
              </a:rPr>
              <a:t>Nota: Por la temática del curso será necesario recurrir con frecuencia a artículos publicados en periódicos y revistas de actualidad. Además el profesor aportará otros artículos y lecturas que resulten de interés para la clase.</a:t>
            </a:r>
          </a:p>
          <a:p>
            <a:pPr algn="just">
              <a:buNone/>
            </a:pPr>
            <a:endParaRPr lang="es-ES" sz="3200" dirty="0" smtClean="0">
              <a:latin typeface="Arial" pitchFamily="34" charset="0"/>
              <a:cs typeface="Arial" pitchFamily="34" charset="0"/>
            </a:endParaRPr>
          </a:p>
          <a:p>
            <a:pPr algn="just">
              <a:buNone/>
            </a:pPr>
            <a:endParaRPr lang="es-ES" dirty="0"/>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64</a:t>
            </a:fld>
            <a:endParaRPr lang="es-E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76672"/>
            <a:ext cx="7571184" cy="1656184"/>
          </a:xfrm>
        </p:spPr>
        <p:txBody>
          <a:bodyPr>
            <a:noAutofit/>
          </a:bodyPr>
          <a:lstStyle/>
          <a:p>
            <a:pPr algn="ctr"/>
            <a:r>
              <a:rPr lang="es-MX" sz="4800" b="1" dirty="0" smtClean="0">
                <a:latin typeface="Arial" pitchFamily="34" charset="0"/>
                <a:cs typeface="Arial" pitchFamily="34" charset="0"/>
              </a:rPr>
              <a:t>BIBLIOGRAFÍA COMPLEMENTARIA</a:t>
            </a:r>
            <a:endParaRPr lang="es-ES" sz="4800" dirty="0">
              <a:latin typeface="Arial" pitchFamily="34" charset="0"/>
              <a:cs typeface="Arial" pitchFamily="34" charset="0"/>
            </a:endParaRPr>
          </a:p>
        </p:txBody>
      </p:sp>
      <p:sp>
        <p:nvSpPr>
          <p:cNvPr id="3" name="2 Marcador de contenido"/>
          <p:cNvSpPr>
            <a:spLocks noGrp="1"/>
          </p:cNvSpPr>
          <p:nvPr>
            <p:ph idx="1"/>
          </p:nvPr>
        </p:nvSpPr>
        <p:spPr>
          <a:xfrm>
            <a:off x="1115616" y="2348880"/>
            <a:ext cx="7571184" cy="4009078"/>
          </a:xfrm>
        </p:spPr>
        <p:txBody>
          <a:bodyPr>
            <a:normAutofit/>
          </a:bodyPr>
          <a:lstStyle/>
          <a:p>
            <a:pPr lvl="1" algn="just">
              <a:buNone/>
            </a:pPr>
            <a:r>
              <a:rPr lang="es-ES" sz="3200" dirty="0" smtClean="0">
                <a:latin typeface="Arial" pitchFamily="34" charset="0"/>
                <a:cs typeface="Arial" pitchFamily="34" charset="0"/>
              </a:rPr>
              <a:t>1- Cruz Revueltas, Juan. 2011. ¿</a:t>
            </a:r>
            <a:r>
              <a:rPr lang="es-ES" sz="3200" b="1" dirty="0" smtClean="0">
                <a:latin typeface="Arial" pitchFamily="34" charset="0"/>
                <a:cs typeface="Arial" pitchFamily="34" charset="0"/>
              </a:rPr>
              <a:t>Qué es la política?</a:t>
            </a:r>
            <a:r>
              <a:rPr lang="es-ES" sz="3200" dirty="0" smtClean="0">
                <a:latin typeface="Arial" pitchFamily="34" charset="0"/>
                <a:cs typeface="Arial" pitchFamily="34" charset="0"/>
              </a:rPr>
              <a:t>, Publicaciones Cruz.</a:t>
            </a:r>
          </a:p>
          <a:p>
            <a:pPr lvl="1" algn="just">
              <a:buNone/>
            </a:pPr>
            <a:r>
              <a:rPr lang="es-ES" sz="3200" dirty="0" smtClean="0">
                <a:latin typeface="Arial" pitchFamily="34" charset="0"/>
                <a:cs typeface="Arial" pitchFamily="34" charset="0"/>
              </a:rPr>
              <a:t>2- ww.inegi.org.mx</a:t>
            </a:r>
          </a:p>
          <a:p>
            <a:pPr lvl="1" algn="just">
              <a:buNone/>
            </a:pPr>
            <a:r>
              <a:rPr lang="es-ES" sz="3200" dirty="0" smtClean="0">
                <a:latin typeface="Arial" pitchFamily="34" charset="0"/>
                <a:cs typeface="Arial" pitchFamily="34" charset="0"/>
              </a:rPr>
              <a:t>www.problemáticasocialdeméxico.mx</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65</a:t>
            </a:fld>
            <a:endParaRPr lang="es-E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331640" y="404664"/>
            <a:ext cx="7416824" cy="504056"/>
          </a:xfrm>
        </p:spPr>
        <p:txBody>
          <a:bodyPr>
            <a:normAutofit/>
          </a:bodyPr>
          <a:lstStyle/>
          <a:p>
            <a:pPr algn="ctr"/>
            <a:r>
              <a:rPr lang="es-MX" sz="1800" b="1" dirty="0" smtClean="0">
                <a:latin typeface="Arial" pitchFamily="34" charset="0"/>
                <a:cs typeface="Arial" pitchFamily="34" charset="0"/>
              </a:rPr>
              <a:t>DIRECTORIO DE LA FACULTAD DE CIENCIAS DE LA CONDUCTA</a:t>
            </a:r>
            <a:endParaRPr lang="es-ES" sz="1800" b="1" dirty="0">
              <a:latin typeface="Arial" pitchFamily="34" charset="0"/>
              <a:cs typeface="Arial" pitchFamily="34" charset="0"/>
            </a:endParaRPr>
          </a:p>
        </p:txBody>
      </p:sp>
      <p:sp>
        <p:nvSpPr>
          <p:cNvPr id="3" name="2 Marcador de contenido"/>
          <p:cNvSpPr>
            <a:spLocks noGrp="1"/>
          </p:cNvSpPr>
          <p:nvPr>
            <p:ph idx="1"/>
          </p:nvPr>
        </p:nvSpPr>
        <p:spPr>
          <a:xfrm>
            <a:off x="1403648" y="908720"/>
            <a:ext cx="7283152" cy="5544616"/>
          </a:xfrm>
        </p:spPr>
        <p:txBody>
          <a:bodyPr>
            <a:normAutofit fontScale="25000" lnSpcReduction="20000"/>
          </a:bodyPr>
          <a:lstStyle/>
          <a:p>
            <a:pPr algn="ctr">
              <a:buNone/>
            </a:pPr>
            <a:r>
              <a:rPr lang="es-ES" b="1" dirty="0" smtClean="0">
                <a:latin typeface="Arial" pitchFamily="34" charset="0"/>
                <a:cs typeface="Arial" pitchFamily="34" charset="0"/>
              </a:rPr>
              <a:t>DR. Manuel  Gutiérrez Romero</a:t>
            </a:r>
          </a:p>
          <a:p>
            <a:pPr algn="ctr">
              <a:buNone/>
            </a:pPr>
            <a:r>
              <a:rPr lang="es-ES" dirty="0" smtClean="0">
                <a:latin typeface="Arial" pitchFamily="34" charset="0"/>
                <a:cs typeface="Arial" pitchFamily="34" charset="0"/>
              </a:rPr>
              <a:t>DIRECTOR</a:t>
            </a:r>
          </a:p>
          <a:p>
            <a:pPr algn="ctr">
              <a:buNone/>
            </a:pPr>
            <a:r>
              <a:rPr lang="es-ES" b="1" dirty="0" smtClean="0">
                <a:latin typeface="Arial" pitchFamily="34" charset="0"/>
                <a:cs typeface="Arial" pitchFamily="34" charset="0"/>
              </a:rPr>
              <a:t>Mtro. Saúl </a:t>
            </a:r>
            <a:r>
              <a:rPr lang="es-ES" b="1" dirty="0" err="1" smtClean="0">
                <a:latin typeface="Arial" pitchFamily="34" charset="0"/>
                <a:cs typeface="Arial" pitchFamily="34" charset="0"/>
              </a:rPr>
              <a:t>Urcid</a:t>
            </a:r>
            <a:r>
              <a:rPr lang="es-ES" b="1" dirty="0" smtClean="0">
                <a:latin typeface="Arial" pitchFamily="34" charset="0"/>
                <a:cs typeface="Arial" pitchFamily="34" charset="0"/>
              </a:rPr>
              <a:t> Velarde</a:t>
            </a:r>
          </a:p>
          <a:p>
            <a:pPr algn="ctr">
              <a:buNone/>
            </a:pPr>
            <a:r>
              <a:rPr lang="es-ES" dirty="0" smtClean="0">
                <a:latin typeface="Arial" pitchFamily="34" charset="0"/>
                <a:cs typeface="Arial" pitchFamily="34" charset="0"/>
              </a:rPr>
              <a:t>SUBDIRECTOR ACADÉMICO</a:t>
            </a:r>
          </a:p>
          <a:p>
            <a:pPr algn="ctr">
              <a:buNone/>
            </a:pPr>
            <a:r>
              <a:rPr lang="es-ES" b="1" dirty="0" smtClean="0">
                <a:latin typeface="Arial" pitchFamily="34" charset="0"/>
                <a:cs typeface="Arial" pitchFamily="34" charset="0"/>
              </a:rPr>
              <a:t>Mtra.  María Teresa García Rodea</a:t>
            </a:r>
          </a:p>
          <a:p>
            <a:pPr algn="ctr">
              <a:buNone/>
            </a:pPr>
            <a:r>
              <a:rPr lang="es-ES" dirty="0" smtClean="0">
                <a:latin typeface="Arial" pitchFamily="34" charset="0"/>
                <a:cs typeface="Arial" pitchFamily="34" charset="0"/>
              </a:rPr>
              <a:t>SUBDIRECTORA ADMINISTRATIVA</a:t>
            </a:r>
          </a:p>
          <a:p>
            <a:pPr algn="ctr">
              <a:buNone/>
            </a:pPr>
            <a:r>
              <a:rPr lang="es-ES" b="1" dirty="0" smtClean="0">
                <a:latin typeface="Arial" pitchFamily="34" charset="0"/>
                <a:cs typeface="Arial" pitchFamily="34" charset="0"/>
              </a:rPr>
              <a:t>M. C. Ramón Carlos </a:t>
            </a:r>
            <a:r>
              <a:rPr lang="es-ES" b="1" dirty="0" err="1" smtClean="0">
                <a:latin typeface="Arial" pitchFamily="34" charset="0"/>
                <a:cs typeface="Arial" pitchFamily="34" charset="0"/>
              </a:rPr>
              <a:t>Dacomba</a:t>
            </a:r>
            <a:r>
              <a:rPr lang="es-ES" b="1" dirty="0" smtClean="0">
                <a:latin typeface="Arial" pitchFamily="34" charset="0"/>
                <a:cs typeface="Arial" pitchFamily="34" charset="0"/>
              </a:rPr>
              <a:t> Sánchez</a:t>
            </a:r>
          </a:p>
          <a:p>
            <a:pPr algn="ctr">
              <a:buNone/>
            </a:pPr>
            <a:r>
              <a:rPr lang="es-ES" dirty="0" smtClean="0">
                <a:latin typeface="Arial" pitchFamily="34" charset="0"/>
                <a:cs typeface="Arial" pitchFamily="34" charset="0"/>
              </a:rPr>
              <a:t>COORDINADOR DE LA UNIDAD DE PLANEACIÓN Y EVALUACIÓN</a:t>
            </a:r>
          </a:p>
          <a:p>
            <a:pPr algn="ctr">
              <a:buNone/>
            </a:pPr>
            <a:r>
              <a:rPr lang="es-ES" b="1" dirty="0" smtClean="0">
                <a:latin typeface="Arial" pitchFamily="34" charset="0"/>
                <a:cs typeface="Arial" pitchFamily="34" charset="0"/>
              </a:rPr>
              <a:t>Mtra</a:t>
            </a:r>
            <a:r>
              <a:rPr lang="es-ES" b="1" dirty="0">
                <a:latin typeface="Arial" pitchFamily="34" charset="0"/>
                <a:cs typeface="Arial" pitchFamily="34" charset="0"/>
              </a:rPr>
              <a:t>.</a:t>
            </a:r>
            <a:r>
              <a:rPr lang="es-ES" b="1" dirty="0" smtClean="0">
                <a:latin typeface="Arial" pitchFamily="34" charset="0"/>
                <a:cs typeface="Arial" pitchFamily="34" charset="0"/>
              </a:rPr>
              <a:t> Gabriela Hernández Vergara</a:t>
            </a:r>
          </a:p>
          <a:p>
            <a:pPr algn="ctr">
              <a:buNone/>
            </a:pPr>
            <a:r>
              <a:rPr lang="es-ES" dirty="0" smtClean="0">
                <a:latin typeface="Arial" pitchFamily="34" charset="0"/>
                <a:cs typeface="Arial" pitchFamily="34" charset="0"/>
              </a:rPr>
              <a:t>COORDINADORA DE ESTUDIOS AVANZADOS</a:t>
            </a:r>
          </a:p>
          <a:p>
            <a:pPr algn="ctr">
              <a:buNone/>
            </a:pPr>
            <a:r>
              <a:rPr lang="es-ES" b="1" dirty="0" smtClean="0">
                <a:latin typeface="Arial" pitchFamily="34" charset="0"/>
                <a:cs typeface="Arial" pitchFamily="34" charset="0"/>
              </a:rPr>
              <a:t>Dra. </a:t>
            </a:r>
            <a:r>
              <a:rPr lang="es-ES" b="1" smtClean="0">
                <a:latin typeface="Arial" pitchFamily="34" charset="0"/>
                <a:cs typeface="Arial" pitchFamily="34" charset="0"/>
              </a:rPr>
              <a:t>A</a:t>
            </a:r>
            <a:r>
              <a:rPr lang="es-ES" b="1" dirty="0" smtClean="0">
                <a:latin typeface="Arial" pitchFamily="34" charset="0"/>
                <a:cs typeface="Arial" pitchFamily="34" charset="0"/>
              </a:rPr>
              <a:t>í</a:t>
            </a:r>
            <a:r>
              <a:rPr lang="es-ES" b="1" smtClean="0">
                <a:latin typeface="Arial" pitchFamily="34" charset="0"/>
                <a:cs typeface="Arial" pitchFamily="34" charset="0"/>
              </a:rPr>
              <a:t>da </a:t>
            </a:r>
            <a:r>
              <a:rPr lang="es-ES" b="1" dirty="0" smtClean="0">
                <a:latin typeface="Arial" pitchFamily="34" charset="0"/>
                <a:cs typeface="Arial" pitchFamily="34" charset="0"/>
              </a:rPr>
              <a:t>Mercado Maya</a:t>
            </a:r>
          </a:p>
          <a:p>
            <a:pPr algn="ctr">
              <a:buNone/>
            </a:pPr>
            <a:r>
              <a:rPr lang="es-ES" dirty="0" smtClean="0">
                <a:latin typeface="Arial" pitchFamily="34" charset="0"/>
                <a:cs typeface="Arial" pitchFamily="34" charset="0"/>
              </a:rPr>
              <a:t>COORDINADORA DE INVESTIGACIÓN</a:t>
            </a:r>
          </a:p>
          <a:p>
            <a:pPr algn="ctr">
              <a:buNone/>
            </a:pPr>
            <a:r>
              <a:rPr lang="es-ES" b="1" dirty="0" smtClean="0">
                <a:latin typeface="Arial" pitchFamily="34" charset="0"/>
                <a:cs typeface="Arial" pitchFamily="34" charset="0"/>
              </a:rPr>
              <a:t>Mtra. </a:t>
            </a:r>
            <a:r>
              <a:rPr lang="es-ES" b="1" dirty="0" smtClean="0">
                <a:latin typeface="Arial" pitchFamily="34" charset="0"/>
                <a:cs typeface="Arial" pitchFamily="34" charset="0"/>
              </a:rPr>
              <a:t>Angélica García Marbella</a:t>
            </a:r>
            <a:endParaRPr lang="es-ES" b="1" dirty="0" smtClean="0">
              <a:latin typeface="Arial" pitchFamily="34" charset="0"/>
              <a:cs typeface="Arial" pitchFamily="34" charset="0"/>
            </a:endParaRPr>
          </a:p>
          <a:p>
            <a:pPr algn="ctr">
              <a:buNone/>
            </a:pPr>
            <a:r>
              <a:rPr lang="es-ES" dirty="0" smtClean="0">
                <a:latin typeface="Arial" pitchFamily="34" charset="0"/>
                <a:cs typeface="Arial" pitchFamily="34" charset="0"/>
              </a:rPr>
              <a:t>COORDINADORA DE DIFUSIÓN CULTURAL</a:t>
            </a:r>
          </a:p>
          <a:p>
            <a:pPr algn="ctr">
              <a:buNone/>
            </a:pPr>
            <a:r>
              <a:rPr lang="es-ES" b="1" dirty="0" smtClean="0">
                <a:latin typeface="Arial" pitchFamily="34" charset="0"/>
                <a:cs typeface="Arial" pitchFamily="34" charset="0"/>
              </a:rPr>
              <a:t>Mtro. Alejandro Gutiérrez Cedeño</a:t>
            </a:r>
          </a:p>
          <a:p>
            <a:pPr algn="ctr">
              <a:buNone/>
            </a:pPr>
            <a:r>
              <a:rPr lang="es-ES" dirty="0" smtClean="0">
                <a:latin typeface="Arial" pitchFamily="34" charset="0"/>
                <a:cs typeface="Arial" pitchFamily="34" charset="0"/>
              </a:rPr>
              <a:t>COORDINADOR DE EXTENSIÓN Y VINCULACIÓN</a:t>
            </a:r>
          </a:p>
          <a:p>
            <a:pPr algn="ctr">
              <a:buNone/>
            </a:pPr>
            <a:r>
              <a:rPr lang="es-ES" b="1" dirty="0" smtClean="0">
                <a:latin typeface="Arial" pitchFamily="34" charset="0"/>
                <a:cs typeface="Arial" pitchFamily="34" charset="0"/>
              </a:rPr>
              <a:t>Dra. Adelaida Rojas García</a:t>
            </a:r>
            <a:endParaRPr lang="es-ES" b="1" dirty="0" smtClean="0">
              <a:latin typeface="Arial" pitchFamily="34" charset="0"/>
              <a:cs typeface="Arial" pitchFamily="34" charset="0"/>
            </a:endParaRPr>
          </a:p>
          <a:p>
            <a:pPr algn="ctr">
              <a:buNone/>
            </a:pPr>
            <a:r>
              <a:rPr lang="es-ES" dirty="0" smtClean="0">
                <a:latin typeface="Arial" pitchFamily="34" charset="0"/>
                <a:cs typeface="Arial" pitchFamily="34" charset="0"/>
              </a:rPr>
              <a:t>COORDINADORA DEL CENTRO DE ESTUDIOS</a:t>
            </a:r>
          </a:p>
          <a:p>
            <a:pPr algn="ctr">
              <a:buNone/>
            </a:pPr>
            <a:r>
              <a:rPr lang="es-ES" dirty="0" smtClean="0">
                <a:latin typeface="Arial" pitchFamily="34" charset="0"/>
                <a:cs typeface="Arial" pitchFamily="34" charset="0"/>
              </a:rPr>
              <a:t>Y SERVICIOS PSICOLÓGICOS INTEGRALES</a:t>
            </a:r>
          </a:p>
          <a:p>
            <a:pPr algn="ctr">
              <a:buNone/>
            </a:pPr>
            <a:r>
              <a:rPr lang="es-ES" b="1" dirty="0" smtClean="0">
                <a:latin typeface="Arial" pitchFamily="34" charset="0"/>
                <a:cs typeface="Arial" pitchFamily="34" charset="0"/>
              </a:rPr>
              <a:t>Mtra. Irma Ortiz Valdez</a:t>
            </a:r>
          </a:p>
          <a:p>
            <a:pPr algn="ctr">
              <a:buNone/>
            </a:pPr>
            <a:r>
              <a:rPr lang="es-ES" dirty="0" smtClean="0">
                <a:latin typeface="Arial" pitchFamily="34" charset="0"/>
                <a:cs typeface="Arial" pitchFamily="34" charset="0"/>
              </a:rPr>
              <a:t>COORDINADOR DE LA LICENCIATURA EN PSICOLOGÍA</a:t>
            </a:r>
          </a:p>
          <a:p>
            <a:pPr algn="ctr">
              <a:buNone/>
            </a:pPr>
            <a:r>
              <a:rPr lang="es-ES" b="1" dirty="0" smtClean="0">
                <a:latin typeface="Arial" pitchFamily="34" charset="0"/>
                <a:cs typeface="Arial" pitchFamily="34" charset="0"/>
              </a:rPr>
              <a:t>Dr. Jaime Rodolfo Gutiérrez Becerril</a:t>
            </a:r>
          </a:p>
          <a:p>
            <a:pPr algn="ctr">
              <a:buNone/>
            </a:pPr>
            <a:r>
              <a:rPr lang="es-ES" dirty="0" smtClean="0">
                <a:latin typeface="Arial" pitchFamily="34" charset="0"/>
                <a:cs typeface="Arial" pitchFamily="34" charset="0"/>
              </a:rPr>
              <a:t>COORDINADOR DE LA LICENCIATURA EN EDUCACIÓN</a:t>
            </a:r>
          </a:p>
          <a:p>
            <a:pPr algn="ctr">
              <a:buNone/>
            </a:pPr>
            <a:r>
              <a:rPr lang="es-ES" b="1" dirty="0" smtClean="0">
                <a:latin typeface="Arial" pitchFamily="34" charset="0"/>
                <a:cs typeface="Arial" pitchFamily="34" charset="0"/>
              </a:rPr>
              <a:t>Mtra. Diana Franco </a:t>
            </a:r>
            <a:r>
              <a:rPr lang="es-ES" b="1" dirty="0" err="1" smtClean="0">
                <a:latin typeface="Arial" pitchFamily="34" charset="0"/>
                <a:cs typeface="Arial" pitchFamily="34" charset="0"/>
              </a:rPr>
              <a:t>Alejandre</a:t>
            </a:r>
            <a:endParaRPr lang="es-ES" b="1" dirty="0" smtClean="0">
              <a:latin typeface="Arial" pitchFamily="34" charset="0"/>
              <a:cs typeface="Arial" pitchFamily="34" charset="0"/>
            </a:endParaRPr>
          </a:p>
          <a:p>
            <a:pPr algn="ctr">
              <a:buNone/>
            </a:pPr>
            <a:r>
              <a:rPr lang="es-ES" dirty="0" smtClean="0">
                <a:latin typeface="Arial" pitchFamily="34" charset="0"/>
                <a:cs typeface="Arial" pitchFamily="34" charset="0"/>
              </a:rPr>
              <a:t>COORDINADORA DE LA LICENCIATURA EN TRABAJO SOCIAL</a:t>
            </a:r>
          </a:p>
          <a:p>
            <a:pPr algn="ctr">
              <a:buNone/>
            </a:pPr>
            <a:r>
              <a:rPr lang="es-ES" b="1" dirty="0" smtClean="0">
                <a:latin typeface="Arial" pitchFamily="34" charset="0"/>
                <a:cs typeface="Arial" pitchFamily="34" charset="0"/>
              </a:rPr>
              <a:t>Lic. Edwin Román Albarrán </a:t>
            </a:r>
            <a:r>
              <a:rPr lang="es-ES" b="1" dirty="0" err="1" smtClean="0">
                <a:latin typeface="Arial" pitchFamily="34" charset="0"/>
                <a:cs typeface="Arial" pitchFamily="34" charset="0"/>
              </a:rPr>
              <a:t>Járdon</a:t>
            </a:r>
            <a:endParaRPr lang="es-ES" b="1" dirty="0" smtClean="0">
              <a:latin typeface="Arial" pitchFamily="34" charset="0"/>
              <a:cs typeface="Arial" pitchFamily="34" charset="0"/>
            </a:endParaRPr>
          </a:p>
          <a:p>
            <a:pPr algn="ctr">
              <a:buNone/>
            </a:pPr>
            <a:r>
              <a:rPr lang="es-ES" dirty="0" smtClean="0">
                <a:latin typeface="Arial" pitchFamily="34" charset="0"/>
                <a:cs typeface="Arial" pitchFamily="34" charset="0"/>
              </a:rPr>
              <a:t>COORDINADORA DE LA LICENCIATURA EN CULTURA FISICA DE DEPORTE</a:t>
            </a:r>
          </a:p>
          <a:p>
            <a:pPr algn="ctr">
              <a:buNone/>
            </a:pPr>
            <a:r>
              <a:rPr lang="es-ES" b="1" dirty="0" smtClean="0">
                <a:latin typeface="Arial" pitchFamily="34" charset="0"/>
                <a:cs typeface="Arial" pitchFamily="34" charset="0"/>
              </a:rPr>
              <a:t>Dr. Alfredo Díaz y Serna</a:t>
            </a:r>
          </a:p>
          <a:p>
            <a:pPr algn="ctr">
              <a:buNone/>
            </a:pPr>
            <a:r>
              <a:rPr lang="es-ES" dirty="0" smtClean="0">
                <a:latin typeface="Arial" pitchFamily="34" charset="0"/>
                <a:cs typeface="Arial" pitchFamily="34" charset="0"/>
              </a:rPr>
              <a:t>CRONISTA</a:t>
            </a: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66</a:t>
            </a:fld>
            <a:endParaRPr lang="es-E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r>
              <a:rPr lang="es-ES" sz="2200" b="1" dirty="0" smtClean="0">
                <a:latin typeface="Arial" pitchFamily="34" charset="0"/>
                <a:cs typeface="Arial" pitchFamily="34" charset="0"/>
              </a:rPr>
              <a:t/>
            </a:r>
            <a:br>
              <a:rPr lang="es-ES" sz="2200" b="1" dirty="0" smtClean="0">
                <a:latin typeface="Arial" pitchFamily="34" charset="0"/>
                <a:cs typeface="Arial" pitchFamily="34" charset="0"/>
              </a:rPr>
            </a:br>
            <a:endParaRPr lang="es-ES" b="1" dirty="0"/>
          </a:p>
        </p:txBody>
      </p:sp>
      <p:sp>
        <p:nvSpPr>
          <p:cNvPr id="3" name="2 Marcador de contenido"/>
          <p:cNvSpPr>
            <a:spLocks noGrp="1"/>
          </p:cNvSpPr>
          <p:nvPr>
            <p:ph idx="1"/>
          </p:nvPr>
        </p:nvSpPr>
        <p:spPr>
          <a:xfrm>
            <a:off x="1403648" y="620688"/>
            <a:ext cx="7283152" cy="5760640"/>
          </a:xfrm>
        </p:spPr>
        <p:txBody>
          <a:bodyPr>
            <a:normAutofit fontScale="40000" lnSpcReduction="20000"/>
          </a:bodyPr>
          <a:lstStyle/>
          <a:p>
            <a:pPr algn="ctr">
              <a:buNone/>
            </a:pPr>
            <a:r>
              <a:rPr lang="es-ES" sz="5500" dirty="0" smtClean="0">
                <a:latin typeface="Arial" panose="020B0604020202020204" pitchFamily="34" charset="0"/>
                <a:cs typeface="Arial" panose="020B0604020202020204" pitchFamily="34" charset="0"/>
              </a:rPr>
              <a:t> </a:t>
            </a:r>
            <a:r>
              <a:rPr lang="es-ES" sz="5500" b="1" dirty="0" smtClean="0">
                <a:latin typeface="Arial" pitchFamily="34" charset="0"/>
                <a:cs typeface="Arial" pitchFamily="34" charset="0"/>
              </a:rPr>
              <a:t>DIRECTORIO </a:t>
            </a:r>
            <a:r>
              <a:rPr lang="es-ES" sz="5500" b="1" dirty="0">
                <a:latin typeface="Arial" pitchFamily="34" charset="0"/>
                <a:cs typeface="Arial" pitchFamily="34" charset="0"/>
              </a:rPr>
              <a:t>DE LA  </a:t>
            </a:r>
            <a:r>
              <a:rPr lang="es-ES" sz="5500" b="1" dirty="0" smtClean="0">
                <a:latin typeface="Arial" pitchFamily="34" charset="0"/>
                <a:cs typeface="Arial" pitchFamily="34" charset="0"/>
              </a:rPr>
              <a:t>UAEMEX</a:t>
            </a:r>
            <a:r>
              <a:rPr lang="es-MX" sz="5500" dirty="0">
                <a:latin typeface="Arial" panose="020B0604020202020204" pitchFamily="34" charset="0"/>
                <a:cs typeface="Arial" panose="020B0604020202020204" pitchFamily="34" charset="0"/>
              </a:rPr>
              <a:t> </a:t>
            </a:r>
          </a:p>
          <a:p>
            <a:pPr marL="109728" indent="0" algn="ctr">
              <a:buNone/>
            </a:pPr>
            <a:r>
              <a:rPr lang="es-MX" dirty="0"/>
              <a:t/>
            </a:r>
            <a:br>
              <a:rPr lang="es-MX" dirty="0"/>
            </a:br>
            <a:r>
              <a:rPr lang="es-MX" sz="2300" b="1" dirty="0">
                <a:latin typeface="Arial" panose="020B0604020202020204" pitchFamily="34" charset="0"/>
                <a:cs typeface="Arial" panose="020B0604020202020204" pitchFamily="34" charset="0"/>
              </a:rPr>
              <a:t>Dr. en D. Jorge Olvera García</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RECTOR</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Dr</a:t>
            </a:r>
            <a:r>
              <a:rPr lang="es-MX" sz="2300" b="1" dirty="0">
                <a:latin typeface="Arial" panose="020B0604020202020204" pitchFamily="34" charset="0"/>
                <a:cs typeface="Arial" panose="020B0604020202020204" pitchFamily="34" charset="0"/>
              </a:rPr>
              <a:t>. Alfredo Barrera Baca</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SRIO. DE DOCENCIA</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Dra</a:t>
            </a:r>
            <a:r>
              <a:rPr lang="es-MX" sz="2300" b="1" dirty="0">
                <a:latin typeface="Arial" panose="020B0604020202020204" pitchFamily="34" charset="0"/>
                <a:cs typeface="Arial" panose="020B0604020202020204" pitchFamily="34" charset="0"/>
              </a:rPr>
              <a:t>. Ángeles Ma. del Rosario Pérez Bernal</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SRIA. DE INVESTIGACION Y ESTUDIOS </a:t>
            </a:r>
            <a:r>
              <a:rPr lang="es-MX" sz="2300" dirty="0" smtClean="0">
                <a:latin typeface="Arial" panose="020B0604020202020204" pitchFamily="34" charset="0"/>
                <a:cs typeface="Arial" panose="020B0604020202020204" pitchFamily="34" charset="0"/>
              </a:rPr>
              <a:t>AVANZADOS</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Mtro</a:t>
            </a:r>
            <a:r>
              <a:rPr lang="es-MX" sz="2300" b="1" dirty="0">
                <a:latin typeface="Arial" panose="020B0604020202020204" pitchFamily="34" charset="0"/>
                <a:cs typeface="Arial" panose="020B0604020202020204" pitchFamily="34" charset="0"/>
              </a:rPr>
              <a:t>. José Benjamín Bernal Suárez</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SRIO. DE RECTORIA</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Mtra</a:t>
            </a:r>
            <a:r>
              <a:rPr lang="es-MX" sz="2300" b="1" dirty="0">
                <a:latin typeface="Arial" panose="020B0604020202020204" pitchFamily="34" charset="0"/>
                <a:cs typeface="Arial" panose="020B0604020202020204" pitchFamily="34" charset="0"/>
              </a:rPr>
              <a:t>. </a:t>
            </a:r>
            <a:r>
              <a:rPr lang="es-MX" sz="2300" b="1" dirty="0" err="1">
                <a:latin typeface="Arial" panose="020B0604020202020204" pitchFamily="34" charset="0"/>
                <a:cs typeface="Arial" panose="020B0604020202020204" pitchFamily="34" charset="0"/>
              </a:rPr>
              <a:t>Ivett</a:t>
            </a:r>
            <a:r>
              <a:rPr lang="es-MX" sz="2300" b="1" dirty="0">
                <a:latin typeface="Arial" panose="020B0604020202020204" pitchFamily="34" charset="0"/>
                <a:cs typeface="Arial" panose="020B0604020202020204" pitchFamily="34" charset="0"/>
              </a:rPr>
              <a:t> Tinoco García</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SRIA. DE DIFUSIÓN CULTURAL</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Mtro</a:t>
            </a:r>
            <a:r>
              <a:rPr lang="es-MX" sz="2300" b="1" dirty="0">
                <a:latin typeface="Arial" panose="020B0604020202020204" pitchFamily="34" charset="0"/>
                <a:cs typeface="Arial" panose="020B0604020202020204" pitchFamily="34" charset="0"/>
              </a:rPr>
              <a:t>. Ricardo Joya Cepeda</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SRIO. DE EXTENSIÓN Y </a:t>
            </a:r>
            <a:r>
              <a:rPr lang="es-MX" sz="2300" dirty="0" smtClean="0">
                <a:latin typeface="Arial" panose="020B0604020202020204" pitchFamily="34" charset="0"/>
                <a:cs typeface="Arial" panose="020B0604020202020204" pitchFamily="34" charset="0"/>
              </a:rPr>
              <a:t>VINCULACIÓN</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Mtro</a:t>
            </a:r>
            <a:r>
              <a:rPr lang="es-MX" sz="2300" b="1" dirty="0">
                <a:latin typeface="Arial" panose="020B0604020202020204" pitchFamily="34" charset="0"/>
                <a:cs typeface="Arial" panose="020B0604020202020204" pitchFamily="34" charset="0"/>
              </a:rPr>
              <a:t>. Javier González Martínez</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SRIO. DE ADMINISTRACIÓN</a:t>
            </a:r>
          </a:p>
          <a:p>
            <a:pPr marL="109728" indent="0" algn="ctr">
              <a:buNone/>
            </a:pPr>
            <a:r>
              <a:rPr lang="es-MX" sz="2300" b="1" dirty="0" smtClean="0">
                <a:latin typeface="Arial" panose="020B0604020202020204" pitchFamily="34" charset="0"/>
                <a:cs typeface="Arial" panose="020B0604020202020204" pitchFamily="34" charset="0"/>
              </a:rPr>
              <a:t>Dr</a:t>
            </a:r>
            <a:r>
              <a:rPr lang="es-MX" sz="2300" b="1" dirty="0">
                <a:latin typeface="Arial" panose="020B0604020202020204" pitchFamily="34" charset="0"/>
                <a:cs typeface="Arial" panose="020B0604020202020204" pitchFamily="34" charset="0"/>
              </a:rPr>
              <a:t>. en C. Pol. Manuel Hernández Luna</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SRIO. DE PLANEACIÓN Y DESARROLLO INSTITUCIONAL</a:t>
            </a:r>
          </a:p>
          <a:p>
            <a:pPr marL="109728" indent="0" algn="ctr">
              <a:buNone/>
            </a:pPr>
            <a:r>
              <a:rPr lang="es-MX" sz="2300" dirty="0">
                <a:latin typeface="Arial" panose="020B0604020202020204" pitchFamily="34" charset="0"/>
                <a:cs typeface="Arial" panose="020B0604020202020204" pitchFamily="34" charset="0"/>
              </a:rPr>
              <a:t> </a:t>
            </a:r>
            <a:r>
              <a:rPr lang="es-MX" sz="2300" b="1" dirty="0" smtClean="0">
                <a:latin typeface="Arial" panose="020B0604020202020204" pitchFamily="34" charset="0"/>
                <a:cs typeface="Arial" panose="020B0604020202020204" pitchFamily="34" charset="0"/>
              </a:rPr>
              <a:t>Mtra</a:t>
            </a:r>
            <a:r>
              <a:rPr lang="es-MX" sz="2300" b="1" dirty="0">
                <a:latin typeface="Arial" panose="020B0604020202020204" pitchFamily="34" charset="0"/>
                <a:cs typeface="Arial" panose="020B0604020202020204" pitchFamily="34" charset="0"/>
              </a:rPr>
              <a:t>. Yolanda E. Ballesteros </a:t>
            </a:r>
            <a:r>
              <a:rPr lang="es-MX" sz="2300" b="1" dirty="0" err="1">
                <a:latin typeface="Arial" panose="020B0604020202020204" pitchFamily="34" charset="0"/>
                <a:cs typeface="Arial" panose="020B0604020202020204" pitchFamily="34" charset="0"/>
              </a:rPr>
              <a:t>Sentíes</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SRIA. DE COOPERACIÓN INTERNACIONAL</a:t>
            </a:r>
          </a:p>
          <a:p>
            <a:pPr marL="109728" indent="0" algn="ctr">
              <a:buNone/>
            </a:pPr>
            <a:r>
              <a:rPr lang="es-MX" sz="2300" b="1" dirty="0" smtClean="0">
                <a:latin typeface="Arial" panose="020B0604020202020204" pitchFamily="34" charset="0"/>
                <a:cs typeface="Arial" panose="020B0604020202020204" pitchFamily="34" charset="0"/>
              </a:rPr>
              <a:t>Dr</a:t>
            </a:r>
            <a:r>
              <a:rPr lang="es-MX" sz="2300" b="1" dirty="0">
                <a:latin typeface="Arial" panose="020B0604020202020204" pitchFamily="34" charset="0"/>
                <a:cs typeface="Arial" panose="020B0604020202020204" pitchFamily="34" charset="0"/>
              </a:rPr>
              <a:t>. en D. Hiram Raúl Piña </a:t>
            </a:r>
            <a:r>
              <a:rPr lang="es-MX" sz="2300" b="1" dirty="0" err="1">
                <a:latin typeface="Arial" panose="020B0604020202020204" pitchFamily="34" charset="0"/>
                <a:cs typeface="Arial" panose="020B0604020202020204" pitchFamily="34" charset="0"/>
              </a:rPr>
              <a:t>Libien</a:t>
            </a:r>
            <a:r>
              <a:rPr lang="es-MX" sz="2300" dirty="0">
                <a:latin typeface="Arial" panose="020B0604020202020204" pitchFamily="34" charset="0"/>
                <a:cs typeface="Arial" panose="020B0604020202020204" pitchFamily="34" charset="0"/>
              </a:rPr>
              <a:t/>
            </a:r>
            <a:br>
              <a:rPr lang="es-MX" sz="2300" dirty="0">
                <a:latin typeface="Arial" panose="020B0604020202020204" pitchFamily="34" charset="0"/>
                <a:cs typeface="Arial" panose="020B0604020202020204" pitchFamily="34" charset="0"/>
              </a:rPr>
            </a:br>
            <a:r>
              <a:rPr lang="es-MX" sz="2300" dirty="0">
                <a:latin typeface="Arial" panose="020B0604020202020204" pitchFamily="34" charset="0"/>
                <a:cs typeface="Arial" panose="020B0604020202020204" pitchFamily="34" charset="0"/>
              </a:rPr>
              <a:t>ABOGADO </a:t>
            </a:r>
            <a:r>
              <a:rPr lang="es-MX" sz="2300" dirty="0" smtClean="0">
                <a:latin typeface="Arial" panose="020B0604020202020204" pitchFamily="34" charset="0"/>
                <a:cs typeface="Arial" panose="020B0604020202020204" pitchFamily="34" charset="0"/>
              </a:rPr>
              <a:t>GENERAL</a:t>
            </a:r>
          </a:p>
          <a:p>
            <a:pPr marL="109728" indent="0" algn="ctr">
              <a:buNone/>
            </a:pPr>
            <a:r>
              <a:rPr lang="es-MX" sz="2300" b="1" dirty="0" smtClean="0">
                <a:latin typeface="Arial" panose="020B0604020202020204" pitchFamily="34" charset="0"/>
                <a:cs typeface="Arial" panose="020B0604020202020204" pitchFamily="34" charset="0"/>
              </a:rPr>
              <a:t>Lic. Juan Portilla Estrada</a:t>
            </a:r>
          </a:p>
          <a:p>
            <a:pPr marL="109728" indent="0" algn="ctr">
              <a:buNone/>
            </a:pPr>
            <a:r>
              <a:rPr lang="es-MX" sz="2300" dirty="0" smtClean="0">
                <a:latin typeface="Arial" panose="020B0604020202020204" pitchFamily="34" charset="0"/>
                <a:cs typeface="Arial" panose="020B0604020202020204" pitchFamily="34" charset="0"/>
              </a:rPr>
              <a:t>DIRECTOR GENERAL DE COMUNICACIÓN UNIVERSITARIA</a:t>
            </a:r>
          </a:p>
          <a:p>
            <a:pPr marL="109728" indent="0" algn="ctr">
              <a:buNone/>
            </a:pPr>
            <a:r>
              <a:rPr lang="es-MX" sz="2300" b="1" dirty="0" smtClean="0">
                <a:latin typeface="Arial" panose="020B0604020202020204" pitchFamily="34" charset="0"/>
                <a:cs typeface="Arial" panose="020B0604020202020204" pitchFamily="34" charset="0"/>
              </a:rPr>
              <a:t>Lic. Jorge </a:t>
            </a:r>
            <a:r>
              <a:rPr lang="es-MX" sz="2300" b="1" dirty="0" err="1" smtClean="0">
                <a:latin typeface="Arial" panose="020B0604020202020204" pitchFamily="34" charset="0"/>
                <a:cs typeface="Arial" panose="020B0604020202020204" pitchFamily="34" charset="0"/>
              </a:rPr>
              <a:t>Bernaldez</a:t>
            </a:r>
            <a:r>
              <a:rPr lang="es-MX" sz="2300" b="1" dirty="0" smtClean="0">
                <a:latin typeface="Arial" panose="020B0604020202020204" pitchFamily="34" charset="0"/>
                <a:cs typeface="Arial" panose="020B0604020202020204" pitchFamily="34" charset="0"/>
              </a:rPr>
              <a:t> García</a:t>
            </a:r>
          </a:p>
          <a:p>
            <a:pPr marL="109728" indent="0" algn="ctr">
              <a:buNone/>
            </a:pPr>
            <a:r>
              <a:rPr lang="es-MX" sz="2300" dirty="0" smtClean="0">
                <a:latin typeface="Arial" panose="020B0604020202020204" pitchFamily="34" charset="0"/>
                <a:cs typeface="Arial" panose="020B0604020202020204" pitchFamily="34" charset="0"/>
              </a:rPr>
              <a:t>SECRETARIO TÉCNICO DE LA RECTORÍA</a:t>
            </a:r>
          </a:p>
          <a:p>
            <a:pPr marL="109728" indent="0" algn="ctr">
              <a:buNone/>
            </a:pPr>
            <a:r>
              <a:rPr lang="es-MX" sz="2300" b="1" dirty="0" smtClean="0">
                <a:latin typeface="Arial" panose="020B0604020202020204" pitchFamily="34" charset="0"/>
                <a:cs typeface="Arial" panose="020B0604020202020204" pitchFamily="34" charset="0"/>
              </a:rPr>
              <a:t>Mtro. Emilio Tovar Pérez</a:t>
            </a:r>
          </a:p>
          <a:p>
            <a:pPr marL="109728" indent="0" algn="ctr">
              <a:buNone/>
            </a:pPr>
            <a:r>
              <a:rPr lang="es-MX" sz="2300" dirty="0" smtClean="0">
                <a:latin typeface="Arial" panose="020B0604020202020204" pitchFamily="34" charset="0"/>
                <a:cs typeface="Arial" panose="020B0604020202020204" pitchFamily="34" charset="0"/>
              </a:rPr>
              <a:t>DIRECTOR GENERAL DE CENTROS UNIVERSITARIOS </a:t>
            </a:r>
          </a:p>
          <a:p>
            <a:pPr marL="109728" indent="0" algn="ctr">
              <a:buNone/>
            </a:pPr>
            <a:r>
              <a:rPr lang="es-MX" sz="2300" dirty="0" smtClean="0">
                <a:latin typeface="Arial" panose="020B0604020202020204" pitchFamily="34" charset="0"/>
                <a:cs typeface="Arial" panose="020B0604020202020204" pitchFamily="34" charset="0"/>
              </a:rPr>
              <a:t>Y UNIDADES  ACADÉMICAS PROFESIONALES</a:t>
            </a:r>
          </a:p>
          <a:p>
            <a:pPr marL="109728" indent="0" algn="ctr">
              <a:buNone/>
            </a:pPr>
            <a:r>
              <a:rPr lang="es-MX" sz="2300" b="1" dirty="0" smtClean="0">
                <a:latin typeface="Arial" panose="020B0604020202020204" pitchFamily="34" charset="0"/>
                <a:cs typeface="Arial" panose="020B0604020202020204" pitchFamily="34" charset="0"/>
              </a:rPr>
              <a:t>Mtro. Ignacio Gutiérrez Padilla</a:t>
            </a:r>
          </a:p>
          <a:p>
            <a:pPr marL="109728" indent="0" algn="ctr">
              <a:buNone/>
            </a:pPr>
            <a:r>
              <a:rPr lang="es-MX" sz="2300" dirty="0" smtClean="0">
                <a:latin typeface="Arial" panose="020B0604020202020204" pitchFamily="34" charset="0"/>
                <a:cs typeface="Arial" panose="020B0604020202020204" pitchFamily="34" charset="0"/>
              </a:rPr>
              <a:t>CONTADOR</a:t>
            </a:r>
            <a:endParaRPr lang="es-MX" sz="2300" dirty="0">
              <a:latin typeface="Arial" panose="020B0604020202020204" pitchFamily="34" charset="0"/>
              <a:cs typeface="Arial" panose="020B0604020202020204" pitchFamily="34" charset="0"/>
            </a:endParaRPr>
          </a:p>
          <a:p>
            <a:pPr marL="109728" indent="0" algn="ctr">
              <a:buNone/>
            </a:pPr>
            <a:r>
              <a:rPr lang="es-MX" sz="2300" b="1" dirty="0">
                <a:latin typeface="Arial" panose="020B0604020202020204" pitchFamily="34" charset="0"/>
                <a:cs typeface="Arial" panose="020B0604020202020204" pitchFamily="34" charset="0"/>
              </a:rPr>
              <a:t> </a:t>
            </a:r>
          </a:p>
          <a:p>
            <a:pPr algn="ctr">
              <a:buNone/>
            </a:pPr>
            <a:endParaRPr lang="es-ES" sz="2300" dirty="0" smtClean="0"/>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67</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88640"/>
            <a:ext cx="7498080" cy="1143000"/>
          </a:xfrm>
        </p:spPr>
        <p:txBody>
          <a:bodyPr/>
          <a:lstStyle/>
          <a:p>
            <a:pPr algn="ctr"/>
            <a:r>
              <a:rPr lang="es-MX" b="1" dirty="0" smtClean="0">
                <a:latin typeface="Arial" pitchFamily="34" charset="0"/>
                <a:cs typeface="Arial" pitchFamily="34" charset="0"/>
              </a:rPr>
              <a:t>PROPÓSITOS</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187624" y="1447800"/>
            <a:ext cx="7416824" cy="4800600"/>
          </a:xfrm>
        </p:spPr>
        <p:txBody>
          <a:bodyPr>
            <a:normAutofit/>
          </a:bodyPr>
          <a:lstStyle/>
          <a:p>
            <a:pPr>
              <a:buNone/>
            </a:pPr>
            <a:r>
              <a:rPr lang="es-MX" sz="4600" dirty="0" smtClean="0">
                <a:latin typeface="Arial" pitchFamily="34" charset="0"/>
                <a:cs typeface="Arial" pitchFamily="34" charset="0"/>
              </a:rPr>
              <a:t>GENERAL</a:t>
            </a:r>
          </a:p>
          <a:p>
            <a:pPr algn="just"/>
            <a:r>
              <a:rPr lang="es-ES" sz="3600" dirty="0" smtClean="0">
                <a:latin typeface="Arial" pitchFamily="34" charset="0"/>
                <a:cs typeface="Arial" pitchFamily="34" charset="0"/>
              </a:rPr>
              <a:t>Analizar la problemática social, económica y política de México, que le permita al alumno contar con un contexto lo más completo posible y real de la explicación así como su aplicación en el Trabajo Social.</a:t>
            </a:r>
          </a:p>
          <a:p>
            <a:pPr algn="just">
              <a:buNone/>
            </a:pPr>
            <a:endParaRPr lang="es-ES" sz="3600" dirty="0" smtClean="0">
              <a:latin typeface="Arial" pitchFamily="34" charset="0"/>
              <a:cs typeface="Arial" pitchFamily="34" charset="0"/>
            </a:endParaRPr>
          </a:p>
          <a:p>
            <a:pPr>
              <a:buNone/>
            </a:pPr>
            <a:endParaRPr lang="es-ES" dirty="0"/>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a:t>
            </a:fld>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0"/>
            <a:ext cx="7355160" cy="1124744"/>
          </a:xfrm>
        </p:spPr>
        <p:txBody>
          <a:bodyPr>
            <a:normAutofit/>
          </a:bodyPr>
          <a:lstStyle/>
          <a:p>
            <a:pPr algn="ctr"/>
            <a:r>
              <a:rPr lang="es-MX" b="1" dirty="0" smtClean="0">
                <a:latin typeface="Arial" pitchFamily="34" charset="0"/>
                <a:cs typeface="Arial" pitchFamily="34" charset="0"/>
              </a:rPr>
              <a:t>PROPÓSITO</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1259632" y="1052736"/>
            <a:ext cx="7427168" cy="5328592"/>
          </a:xfrm>
        </p:spPr>
        <p:txBody>
          <a:bodyPr>
            <a:normAutofit/>
          </a:bodyPr>
          <a:lstStyle/>
          <a:p>
            <a:pPr algn="just">
              <a:buNone/>
            </a:pPr>
            <a:endParaRPr lang="es-MX" sz="4200" dirty="0">
              <a:latin typeface="Arial" pitchFamily="34" charset="0"/>
              <a:cs typeface="Arial" pitchFamily="34" charset="0"/>
            </a:endParaRPr>
          </a:p>
          <a:p>
            <a:pPr algn="just">
              <a:buNone/>
            </a:pPr>
            <a:r>
              <a:rPr lang="es-MX" sz="4200" dirty="0" smtClean="0">
                <a:latin typeface="Arial" pitchFamily="34" charset="0"/>
                <a:cs typeface="Arial" pitchFamily="34" charset="0"/>
              </a:rPr>
              <a:t>PARTICULAR</a:t>
            </a:r>
          </a:p>
          <a:p>
            <a:pPr algn="just">
              <a:buNone/>
            </a:pPr>
            <a:r>
              <a:rPr lang="es-MX" sz="3600" dirty="0" smtClean="0">
                <a:latin typeface="Arial" pitchFamily="34" charset="0"/>
                <a:cs typeface="Arial" pitchFamily="34" charset="0"/>
              </a:rPr>
              <a:t>- </a:t>
            </a:r>
            <a:r>
              <a:rPr lang="es-ES" sz="3600" dirty="0" smtClean="0">
                <a:latin typeface="Arial" pitchFamily="34" charset="0"/>
                <a:cs typeface="Arial" pitchFamily="34" charset="0"/>
              </a:rPr>
              <a:t>Conocer los indicadores sociales y el desarrollo socio-económico de México.</a:t>
            </a:r>
          </a:p>
          <a:p>
            <a:pPr algn="just">
              <a:buNone/>
            </a:pPr>
            <a:r>
              <a:rPr lang="es-ES" sz="3600" dirty="0" smtClean="0">
                <a:latin typeface="Arial" pitchFamily="34" charset="0"/>
                <a:cs typeface="Arial" pitchFamily="34" charset="0"/>
              </a:rPr>
              <a:t>- Explicar el funcionamiento y la interacción de los diferentes sectores económicos.</a:t>
            </a:r>
          </a:p>
        </p:txBody>
      </p:sp>
      <p:sp>
        <p:nvSpPr>
          <p:cNvPr id="4" name="3 Marcador de pie de página"/>
          <p:cNvSpPr>
            <a:spLocks noGrp="1"/>
          </p:cNvSpPr>
          <p:nvPr>
            <p:ph type="ftr" sz="quarter" idx="11"/>
          </p:nvPr>
        </p:nvSpPr>
        <p:spPr/>
        <p:txBody>
          <a:bodyPr/>
          <a:lstStyle/>
          <a:p>
            <a:pPr algn="ctr"/>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8</a:t>
            </a:fld>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836712"/>
            <a:ext cx="7560840" cy="5411688"/>
          </a:xfrm>
        </p:spPr>
        <p:txBody>
          <a:bodyPr>
            <a:normAutofit/>
          </a:bodyPr>
          <a:lstStyle/>
          <a:p>
            <a:pPr algn="just">
              <a:buNone/>
            </a:pPr>
            <a:r>
              <a:rPr lang="es-ES" sz="3600" dirty="0">
                <a:latin typeface="Arial" pitchFamily="34" charset="0"/>
                <a:cs typeface="Arial" pitchFamily="34" charset="0"/>
              </a:rPr>
              <a:t>- Analizar críticamente la política económica aplicada en México y sus consecuencias en el ámbito social.</a:t>
            </a:r>
          </a:p>
          <a:p>
            <a:pPr algn="just">
              <a:buNone/>
            </a:pPr>
            <a:r>
              <a:rPr lang="es-ES" sz="3600" dirty="0">
                <a:latin typeface="Arial" pitchFamily="34" charset="0"/>
                <a:cs typeface="Arial" pitchFamily="34" charset="0"/>
              </a:rPr>
              <a:t>- Adquirir los elementos necesarios para analizar la realidad de la pobreza y marginación en México.</a:t>
            </a:r>
          </a:p>
          <a:p>
            <a:pPr marL="82296" indent="0">
              <a:buNone/>
            </a:pPr>
            <a:endParaRPr lang="es-MX" sz="3600" dirty="0"/>
          </a:p>
        </p:txBody>
      </p:sp>
      <p:sp>
        <p:nvSpPr>
          <p:cNvPr id="4" name="3 Marcador de pie de página"/>
          <p:cNvSpPr>
            <a:spLocks noGrp="1"/>
          </p:cNvSpPr>
          <p:nvPr>
            <p:ph type="ftr" sz="quarter" idx="11"/>
          </p:nvPr>
        </p:nvSpPr>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9</a:t>
            </a:fld>
            <a:endParaRPr lang="es-ES" dirty="0"/>
          </a:p>
        </p:txBody>
      </p:sp>
    </p:spTree>
    <p:extLst>
      <p:ext uri="{BB962C8B-B14F-4D97-AF65-F5344CB8AC3E}">
        <p14:creationId xmlns:p14="http://schemas.microsoft.com/office/powerpoint/2010/main" val="29404525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2922</TotalTime>
  <Words>2666</Words>
  <Application>Microsoft Office PowerPoint</Application>
  <PresentationFormat>Presentación en pantalla (4:3)</PresentationFormat>
  <Paragraphs>373</Paragraphs>
  <Slides>67</Slides>
  <Notes>0</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Solsticio</vt:lpstr>
      <vt:lpstr>UNIVERSIDAD AUTÓNOMA DEL ESTADO DE MÉXICO FACULTAD DE CIENCIAS DE LA CONDUCTA  “PROYECTABLES: DIAPOSITIVAS  para la unidad de aprendizaje:  PROBLEMÁTICA SOCIAL DE MÉXICO”  LICENCIATURA EN TRABAJO SOCIAL  Núcleo de formación: básico CLAVE L31937  UNIDAD DE COMPETENCIA  3  IDEOLOGÍA  DE LOS PARTIDOS POLÍTICOS.  LIC. JUANA ROSENDO FRANCISCO   TOLUCA, MÉXICO, SEPTIEMBRE 2015.</vt:lpstr>
      <vt:lpstr>PRESENTACIÓN</vt:lpstr>
      <vt:lpstr>Presentación de PowerPoint</vt:lpstr>
      <vt:lpstr>Presentación de PowerPoint</vt:lpstr>
      <vt:lpstr>Presentación de PowerPoint</vt:lpstr>
      <vt:lpstr>Presentación de PowerPoint</vt:lpstr>
      <vt:lpstr>PROPÓSITOS</vt:lpstr>
      <vt:lpstr>PROPÓSITO</vt:lpstr>
      <vt:lpstr>Presentación de PowerPoint</vt:lpstr>
      <vt:lpstr>TEMARIO</vt:lpstr>
      <vt:lpstr>Presentación de PowerPoint</vt:lpstr>
      <vt:lpstr>Presentación de PowerPoint</vt:lpstr>
      <vt:lpstr>UNIDAD DE COMPETENCIA 2</vt:lpstr>
      <vt:lpstr>Presentación de PowerPoint</vt:lpstr>
      <vt:lpstr>Presentación de PowerPoint</vt:lpstr>
      <vt:lpstr>UNIDAD DE COMPETENCIA 3</vt:lpstr>
      <vt:lpstr>Presentación de PowerPoint</vt:lpstr>
      <vt:lpstr>UNIDAD DE COMPETENCIA 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PODER EJECUTIVO</vt:lpstr>
      <vt:lpstr>PODER JUDICIAL</vt:lpstr>
      <vt:lpstr>PARTIDOS POLÍTICOS</vt:lpstr>
      <vt:lpstr>Presentación de PowerPoint</vt:lpstr>
      <vt:lpstr>ÓRGANOS ELECTORALES</vt:lpstr>
      <vt:lpstr>GOBIERNOS LOCALES</vt:lpstr>
      <vt:lpstr>Presentación de PowerPoint</vt:lpstr>
      <vt:lpstr>Presentación de PowerPoint</vt:lpstr>
      <vt:lpstr>PARTIDO ACCIÓN NACIONAL (PAN)</vt:lpstr>
      <vt:lpstr>Presentación de PowerPoint</vt:lpstr>
      <vt:lpstr>Presentación de PowerPoint</vt:lpstr>
      <vt:lpstr>PARTIDO REVOLUCIONARIO INSTITUCIONAL (PRI)  </vt:lpstr>
      <vt:lpstr>Presentación de PowerPoint</vt:lpstr>
      <vt:lpstr>Presentación de PowerPoint</vt:lpstr>
      <vt:lpstr>Presentación de PowerPoint</vt:lpstr>
      <vt:lpstr>PARTIDO DE LA REVOLUCIÓN DEMOCRÁTICA (PRD) </vt:lpstr>
      <vt:lpstr>Presentación de PowerPoint</vt:lpstr>
      <vt:lpstr>PARTIDO VERDE ECOLOGISTA DE MÉXICO (PVEM o VERDE) </vt:lpstr>
      <vt:lpstr>Presentación de PowerPoint</vt:lpstr>
      <vt:lpstr>Presentación de PowerPoint</vt:lpstr>
      <vt:lpstr>PARTIDO DEL TRABAJO (PT)</vt:lpstr>
      <vt:lpstr>Presentación de PowerPoint</vt:lpstr>
      <vt:lpstr>PARTIDO MOVIMIENTO CIUDADANO (ANTES CONVERGENCIA)</vt:lpstr>
      <vt:lpstr>Presentación de PowerPoint</vt:lpstr>
      <vt:lpstr>Presentación de PowerPoint</vt:lpstr>
      <vt:lpstr>PARTIDO NUEVA ALIANZA (PANAL)</vt:lpstr>
      <vt:lpstr>Presentación de PowerPoint</vt:lpstr>
      <vt:lpstr>PARTIDO MOVIMIENTO REGENERACIÓN NACIONAL (MORENA)</vt:lpstr>
      <vt:lpstr>PARTIDO HUMANISTA (PH)</vt:lpstr>
      <vt:lpstr>Presentación de PowerPoint</vt:lpstr>
      <vt:lpstr>PARTIDO ENCUENTRO SOCIAL  (PES)</vt:lpstr>
      <vt:lpstr>Presentación de PowerPoint</vt:lpstr>
      <vt:lpstr>BIBLIOGRAFÍA</vt:lpstr>
      <vt:lpstr>BIBLIOGRAFÍA</vt:lpstr>
      <vt:lpstr>BIBLIOGRAFÍA</vt:lpstr>
      <vt:lpstr>BIBLIOGRAFÍA</vt:lpstr>
      <vt:lpstr>BIBLIOGRAFÍA</vt:lpstr>
      <vt:lpstr>BIBLIOGRAFÍA COMPLEMENTARIA</vt:lpstr>
      <vt:lpstr>DIRECTORIO DE LA FACULTAD DE CIENCIAS DE LA CONDUCTA</vt:lpstr>
      <vt:lpstr>            </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MÉXICO FACULTAD DE CIENCIAS DE LA CONDUCTA   “PRESENTACION EN ACETATOS  para la unidad de aprendizaje:  DESARROLLO SUSTENTABLE”  Núcleo de formación: básico CLAVE L19002  UNIDAD DE COMPETENCIA I  EFECTO INVERNADERO, ADELGAZAMIENTO DE LA CAPA DE OZONO Y CAMBIO CLIMATICO  LIC. JUANA ROSENDO FRANCISCO  TOLUCA, MEXICO, OCTUBRE 2011.</dc:title>
  <dc:creator>Valued Acer Customer</dc:creator>
  <cp:lastModifiedBy>user</cp:lastModifiedBy>
  <cp:revision>286</cp:revision>
  <dcterms:created xsi:type="dcterms:W3CDTF">2011-10-20T15:53:38Z</dcterms:created>
  <dcterms:modified xsi:type="dcterms:W3CDTF">2015-09-12T02:21:30Z</dcterms:modified>
</cp:coreProperties>
</file>