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064" r:id="rId1"/>
  </p:sldMasterIdLst>
  <p:notesMasterIdLst>
    <p:notesMasterId r:id="rId42"/>
  </p:notesMasterIdLst>
  <p:handoutMasterIdLst>
    <p:handoutMasterId r:id="rId43"/>
  </p:handoutMasterIdLst>
  <p:sldIdLst>
    <p:sldId id="256" r:id="rId2"/>
    <p:sldId id="300" r:id="rId3"/>
    <p:sldId id="257" r:id="rId4"/>
    <p:sldId id="338" r:id="rId5"/>
    <p:sldId id="322" r:id="rId6"/>
    <p:sldId id="259" r:id="rId7"/>
    <p:sldId id="261" r:id="rId8"/>
    <p:sldId id="314" r:id="rId9"/>
    <p:sldId id="263" r:id="rId10"/>
    <p:sldId id="327" r:id="rId11"/>
    <p:sldId id="336" r:id="rId12"/>
    <p:sldId id="323" r:id="rId13"/>
    <p:sldId id="302" r:id="rId14"/>
    <p:sldId id="305" r:id="rId15"/>
    <p:sldId id="306" r:id="rId16"/>
    <p:sldId id="313" r:id="rId17"/>
    <p:sldId id="328" r:id="rId18"/>
    <p:sldId id="321" r:id="rId19"/>
    <p:sldId id="325" r:id="rId20"/>
    <p:sldId id="303" r:id="rId21"/>
    <p:sldId id="326" r:id="rId22"/>
    <p:sldId id="307" r:id="rId23"/>
    <p:sldId id="316" r:id="rId24"/>
    <p:sldId id="317" r:id="rId25"/>
    <p:sldId id="315" r:id="rId26"/>
    <p:sldId id="324" r:id="rId27"/>
    <p:sldId id="304" r:id="rId28"/>
    <p:sldId id="337" r:id="rId29"/>
    <p:sldId id="318" r:id="rId30"/>
    <p:sldId id="329" r:id="rId31"/>
    <p:sldId id="319" r:id="rId32"/>
    <p:sldId id="320" r:id="rId33"/>
    <p:sldId id="330" r:id="rId34"/>
    <p:sldId id="332" r:id="rId35"/>
    <p:sldId id="333" r:id="rId36"/>
    <p:sldId id="334" r:id="rId37"/>
    <p:sldId id="339" r:id="rId38"/>
    <p:sldId id="260" r:id="rId39"/>
    <p:sldId id="262" r:id="rId40"/>
    <p:sldId id="331" r:id="rId41"/>
  </p:sldIdLst>
  <p:sldSz cx="12192000" cy="6858000"/>
  <p:notesSz cx="6858000" cy="91074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ra Diaz" initials="SD" lastIdx="0" clrIdx="0">
    <p:extLst>
      <p:ext uri="{19B8F6BF-5375-455C-9EA6-DF929625EA0E}">
        <p15:presenceInfo xmlns:p15="http://schemas.microsoft.com/office/powerpoint/2012/main" userId="Sandra Diaz"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EBDD"/>
    <a:srgbClr val="FFE1CD"/>
    <a:srgbClr val="FFD5B9"/>
    <a:srgbClr val="FF6600"/>
    <a:srgbClr val="FF9900"/>
    <a:srgbClr val="336699"/>
    <a:srgbClr val="D3F1D3"/>
    <a:srgbClr val="B7E7B7"/>
    <a:srgbClr val="91DB91"/>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70" autoAdjust="0"/>
    <p:restoredTop sz="86357" autoAdjust="0"/>
  </p:normalViewPr>
  <p:slideViewPr>
    <p:cSldViewPr snapToGrid="0">
      <p:cViewPr varScale="1">
        <p:scale>
          <a:sx n="79" d="100"/>
          <a:sy n="79" d="100"/>
        </p:scale>
        <p:origin x="846" y="96"/>
      </p:cViewPr>
      <p:guideLst/>
    </p:cSldViewPr>
  </p:slideViewPr>
  <p:outlineViewPr>
    <p:cViewPr>
      <p:scale>
        <a:sx n="33" d="100"/>
        <a:sy n="33" d="100"/>
      </p:scale>
      <p:origin x="0" y="-29016"/>
    </p:cViewPr>
  </p:outlineViewPr>
  <p:notesTextViewPr>
    <p:cViewPr>
      <p:scale>
        <a:sx n="1" d="1"/>
        <a:sy n="1" d="1"/>
      </p:scale>
      <p:origin x="0" y="0"/>
    </p:cViewPr>
  </p:notesTextViewPr>
  <p:sorterViewPr>
    <p:cViewPr>
      <p:scale>
        <a:sx n="100" d="100"/>
        <a:sy n="100" d="100"/>
      </p:scale>
      <p:origin x="0" y="-158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 Id="rId4" Type="http://schemas.openxmlformats.org/officeDocument/2006/relationships/image" Target="../media/image6.png"/></Relationships>
</file>

<file path=ppt/diagrams/_rels/data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 Id="rId4" Type="http://schemas.openxmlformats.org/officeDocument/2006/relationships/image" Target="../media/image6.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A6E6DF-0A6F-482E-8B6E-2CB84CCE0B65}"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s-MX"/>
        </a:p>
      </dgm:t>
    </dgm:pt>
    <dgm:pt modelId="{FCE203D5-B46A-461C-9967-C5BD4C5551E5}">
      <dgm:prSet phldrT="[Texto]"/>
      <dgm:spPr/>
      <dgm:t>
        <a:bodyPr/>
        <a:lstStyle/>
        <a:p>
          <a:r>
            <a:rPr lang="es-MX" dirty="0" smtClean="0">
              <a:solidFill>
                <a:srgbClr val="FFFFCC"/>
              </a:solidFill>
            </a:rPr>
            <a:t>Del éxito al triunfo</a:t>
          </a:r>
          <a:endParaRPr lang="es-MX" dirty="0">
            <a:solidFill>
              <a:srgbClr val="FFFFCC"/>
            </a:solidFill>
          </a:endParaRPr>
        </a:p>
      </dgm:t>
    </dgm:pt>
    <dgm:pt modelId="{7EB1C60F-4AEC-4B8A-9E64-2FB32833B66E}" type="parTrans" cxnId="{484702EE-D914-4F55-8A54-6BD8301F570E}">
      <dgm:prSet/>
      <dgm:spPr/>
      <dgm:t>
        <a:bodyPr/>
        <a:lstStyle/>
        <a:p>
          <a:endParaRPr lang="es-MX"/>
        </a:p>
      </dgm:t>
    </dgm:pt>
    <dgm:pt modelId="{05FCDE8C-F101-4D53-B51F-E7A085C566AE}" type="sibTrans" cxnId="{484702EE-D914-4F55-8A54-6BD8301F570E}">
      <dgm:prSet/>
      <dgm:spPr/>
      <dgm:t>
        <a:bodyPr/>
        <a:lstStyle/>
        <a:p>
          <a:endParaRPr lang="es-MX"/>
        </a:p>
      </dgm:t>
    </dgm:pt>
    <dgm:pt modelId="{D32604A6-9407-4582-8AC5-4EFB995BECED}">
      <dgm:prSet phldrT="[Texto]"/>
      <dgm:spPr/>
      <dgm:t>
        <a:bodyPr/>
        <a:lstStyle/>
        <a:p>
          <a:r>
            <a:rPr lang="es-MX" dirty="0" smtClean="0">
              <a:solidFill>
                <a:srgbClr val="FFC000"/>
              </a:solidFill>
            </a:rPr>
            <a:t>Superando la adversidad</a:t>
          </a:r>
          <a:endParaRPr lang="es-MX" dirty="0">
            <a:solidFill>
              <a:srgbClr val="FFC000"/>
            </a:solidFill>
          </a:endParaRPr>
        </a:p>
      </dgm:t>
    </dgm:pt>
    <dgm:pt modelId="{3F6B743E-3FB3-48CE-B056-37F634133AFD}" type="parTrans" cxnId="{7D611017-78DE-4D59-BDD1-41A7A5DCE481}">
      <dgm:prSet/>
      <dgm:spPr/>
      <dgm:t>
        <a:bodyPr/>
        <a:lstStyle/>
        <a:p>
          <a:endParaRPr lang="es-MX"/>
        </a:p>
      </dgm:t>
    </dgm:pt>
    <dgm:pt modelId="{B99AA662-15F2-40BE-938B-E9688557FFB4}" type="sibTrans" cxnId="{7D611017-78DE-4D59-BDD1-41A7A5DCE481}">
      <dgm:prSet/>
      <dgm:spPr/>
      <dgm:t>
        <a:bodyPr/>
        <a:lstStyle/>
        <a:p>
          <a:endParaRPr lang="es-MX"/>
        </a:p>
      </dgm:t>
    </dgm:pt>
    <dgm:pt modelId="{524A4078-768B-477F-A8C5-515079910939}">
      <dgm:prSet phldrT="[Texto]"/>
      <dgm:spPr/>
      <dgm:t>
        <a:bodyPr/>
        <a:lstStyle/>
        <a:p>
          <a:r>
            <a:rPr lang="es-MX" dirty="0" smtClean="0">
              <a:solidFill>
                <a:schemeClr val="accent1">
                  <a:lumMod val="40000"/>
                  <a:lumOff val="60000"/>
                </a:schemeClr>
              </a:solidFill>
            </a:rPr>
            <a:t>Resiliencia</a:t>
          </a:r>
          <a:endParaRPr lang="es-MX" dirty="0">
            <a:solidFill>
              <a:schemeClr val="accent1">
                <a:lumMod val="40000"/>
                <a:lumOff val="60000"/>
              </a:schemeClr>
            </a:solidFill>
          </a:endParaRPr>
        </a:p>
      </dgm:t>
    </dgm:pt>
    <dgm:pt modelId="{3D04D694-6754-4F10-A031-8F7537B7661F}" type="parTrans" cxnId="{4C6B40AF-FA40-46BE-8B1E-DF5502CC63A9}">
      <dgm:prSet/>
      <dgm:spPr/>
      <dgm:t>
        <a:bodyPr/>
        <a:lstStyle/>
        <a:p>
          <a:endParaRPr lang="es-MX"/>
        </a:p>
      </dgm:t>
    </dgm:pt>
    <dgm:pt modelId="{508BB50D-EDD3-4774-8BAE-6AA283956483}" type="sibTrans" cxnId="{4C6B40AF-FA40-46BE-8B1E-DF5502CC63A9}">
      <dgm:prSet/>
      <dgm:spPr/>
      <dgm:t>
        <a:bodyPr/>
        <a:lstStyle/>
        <a:p>
          <a:endParaRPr lang="es-MX"/>
        </a:p>
      </dgm:t>
    </dgm:pt>
    <dgm:pt modelId="{24128E7D-0B7E-42B6-B8AF-8AB422592B32}">
      <dgm:prSet phldrT="[Texto]"/>
      <dgm:spPr/>
      <dgm:t>
        <a:bodyPr/>
        <a:lstStyle/>
        <a:p>
          <a:r>
            <a:rPr lang="es-MX" dirty="0" smtClean="0">
              <a:solidFill>
                <a:srgbClr val="CC00CC"/>
              </a:solidFill>
            </a:rPr>
            <a:t>Toma de decisiones</a:t>
          </a:r>
          <a:endParaRPr lang="es-MX" dirty="0">
            <a:solidFill>
              <a:srgbClr val="CC00CC"/>
            </a:solidFill>
          </a:endParaRPr>
        </a:p>
      </dgm:t>
    </dgm:pt>
    <dgm:pt modelId="{3621EF61-8A69-4EFC-B145-E4DBA443DD53}" type="parTrans" cxnId="{2B535F63-0832-4662-A504-CD8F468CBF04}">
      <dgm:prSet/>
      <dgm:spPr/>
      <dgm:t>
        <a:bodyPr/>
        <a:lstStyle/>
        <a:p>
          <a:endParaRPr lang="es-MX"/>
        </a:p>
      </dgm:t>
    </dgm:pt>
    <dgm:pt modelId="{886E0A3B-E618-4DD8-9806-35C076EA785A}" type="sibTrans" cxnId="{2B535F63-0832-4662-A504-CD8F468CBF04}">
      <dgm:prSet/>
      <dgm:spPr/>
      <dgm:t>
        <a:bodyPr/>
        <a:lstStyle/>
        <a:p>
          <a:endParaRPr lang="es-MX"/>
        </a:p>
      </dgm:t>
    </dgm:pt>
    <dgm:pt modelId="{BF4B4218-7486-4DAD-A8AC-04332E76C37C}" type="pres">
      <dgm:prSet presAssocID="{1FA6E6DF-0A6F-482E-8B6E-2CB84CCE0B65}" presName="Name0" presStyleCnt="0">
        <dgm:presLayoutVars>
          <dgm:chMax val="7"/>
          <dgm:chPref val="7"/>
          <dgm:dir/>
        </dgm:presLayoutVars>
      </dgm:prSet>
      <dgm:spPr/>
      <dgm:t>
        <a:bodyPr/>
        <a:lstStyle/>
        <a:p>
          <a:endParaRPr lang="es-MX"/>
        </a:p>
      </dgm:t>
    </dgm:pt>
    <dgm:pt modelId="{F2AC7BBB-5201-4D4A-BA45-F20614DF2DFA}" type="pres">
      <dgm:prSet presAssocID="{1FA6E6DF-0A6F-482E-8B6E-2CB84CCE0B65}" presName="Name1" presStyleCnt="0"/>
      <dgm:spPr/>
    </dgm:pt>
    <dgm:pt modelId="{D673358A-E75C-4E25-92B1-2AB3C1EE231B}" type="pres">
      <dgm:prSet presAssocID="{1FA6E6DF-0A6F-482E-8B6E-2CB84CCE0B65}" presName="cycle" presStyleCnt="0"/>
      <dgm:spPr/>
    </dgm:pt>
    <dgm:pt modelId="{03D33017-C35E-41C7-BD65-72CB534741F1}" type="pres">
      <dgm:prSet presAssocID="{1FA6E6DF-0A6F-482E-8B6E-2CB84CCE0B65}" presName="srcNode" presStyleLbl="node1" presStyleIdx="0" presStyleCnt="4"/>
      <dgm:spPr/>
    </dgm:pt>
    <dgm:pt modelId="{CE5C1D82-4729-43D5-9E42-95764A4B2A91}" type="pres">
      <dgm:prSet presAssocID="{1FA6E6DF-0A6F-482E-8B6E-2CB84CCE0B65}" presName="conn" presStyleLbl="parChTrans1D2" presStyleIdx="0" presStyleCnt="1"/>
      <dgm:spPr/>
      <dgm:t>
        <a:bodyPr/>
        <a:lstStyle/>
        <a:p>
          <a:endParaRPr lang="es-MX"/>
        </a:p>
      </dgm:t>
    </dgm:pt>
    <dgm:pt modelId="{DEE41CBE-B433-4E1D-9C83-30407711179E}" type="pres">
      <dgm:prSet presAssocID="{1FA6E6DF-0A6F-482E-8B6E-2CB84CCE0B65}" presName="extraNode" presStyleLbl="node1" presStyleIdx="0" presStyleCnt="4"/>
      <dgm:spPr/>
    </dgm:pt>
    <dgm:pt modelId="{E383C50A-4453-4F42-A5FE-17F96B5ED93A}" type="pres">
      <dgm:prSet presAssocID="{1FA6E6DF-0A6F-482E-8B6E-2CB84CCE0B65}" presName="dstNode" presStyleLbl="node1" presStyleIdx="0" presStyleCnt="4"/>
      <dgm:spPr/>
    </dgm:pt>
    <dgm:pt modelId="{8DEFDE36-8640-4E95-9935-B179D17B5EAD}" type="pres">
      <dgm:prSet presAssocID="{FCE203D5-B46A-461C-9967-C5BD4C5551E5}" presName="text_1" presStyleLbl="node1" presStyleIdx="0" presStyleCnt="4">
        <dgm:presLayoutVars>
          <dgm:bulletEnabled val="1"/>
        </dgm:presLayoutVars>
      </dgm:prSet>
      <dgm:spPr/>
      <dgm:t>
        <a:bodyPr/>
        <a:lstStyle/>
        <a:p>
          <a:endParaRPr lang="es-MX"/>
        </a:p>
      </dgm:t>
    </dgm:pt>
    <dgm:pt modelId="{1A2A1E2C-2225-4993-AD8A-985018DA7B87}" type="pres">
      <dgm:prSet presAssocID="{FCE203D5-B46A-461C-9967-C5BD4C5551E5}" presName="accent_1" presStyleCnt="0"/>
      <dgm:spPr/>
    </dgm:pt>
    <dgm:pt modelId="{3B6EFFA3-7792-4094-8BAE-61F97D8D1788}" type="pres">
      <dgm:prSet presAssocID="{FCE203D5-B46A-461C-9967-C5BD4C5551E5}" presName="accentRepeatNode" presStyleLbl="solidFgAcc1" presStyleIdx="0" presStyleCnt="4"/>
      <dgm:spPr>
        <a:blipFill rotWithShape="0">
          <a:blip xmlns:r="http://schemas.openxmlformats.org/officeDocument/2006/relationships" r:embed="rId1"/>
          <a:stretch>
            <a:fillRect/>
          </a:stretch>
        </a:blipFill>
      </dgm:spPr>
    </dgm:pt>
    <dgm:pt modelId="{30F071A0-C2FD-49AC-BD4F-4A5CBC1C0A13}" type="pres">
      <dgm:prSet presAssocID="{D32604A6-9407-4582-8AC5-4EFB995BECED}" presName="text_2" presStyleLbl="node1" presStyleIdx="1" presStyleCnt="4">
        <dgm:presLayoutVars>
          <dgm:bulletEnabled val="1"/>
        </dgm:presLayoutVars>
      </dgm:prSet>
      <dgm:spPr/>
      <dgm:t>
        <a:bodyPr/>
        <a:lstStyle/>
        <a:p>
          <a:endParaRPr lang="es-MX"/>
        </a:p>
      </dgm:t>
    </dgm:pt>
    <dgm:pt modelId="{39AACDEE-F301-48AC-B62B-949F8612C637}" type="pres">
      <dgm:prSet presAssocID="{D32604A6-9407-4582-8AC5-4EFB995BECED}" presName="accent_2" presStyleCnt="0"/>
      <dgm:spPr/>
    </dgm:pt>
    <dgm:pt modelId="{83E2ACB6-EAE0-407B-92E0-74B4C69BFA6A}" type="pres">
      <dgm:prSet presAssocID="{D32604A6-9407-4582-8AC5-4EFB995BECED}" presName="accentRepeatNode" presStyleLbl="solidFgAcc1" presStyleIdx="1" presStyleCnt="4" custLinFactNeighborX="4549" custLinFactNeighborY="1516"/>
      <dgm:spPr>
        <a:blipFill rotWithShape="0">
          <a:blip xmlns:r="http://schemas.openxmlformats.org/officeDocument/2006/relationships" r:embed="rId2"/>
          <a:stretch>
            <a:fillRect/>
          </a:stretch>
        </a:blipFill>
      </dgm:spPr>
      <dgm:t>
        <a:bodyPr/>
        <a:lstStyle/>
        <a:p>
          <a:endParaRPr lang="es-MX"/>
        </a:p>
      </dgm:t>
    </dgm:pt>
    <dgm:pt modelId="{4303BC39-E8A7-4C04-9A0A-463D9F7E4F91}" type="pres">
      <dgm:prSet presAssocID="{524A4078-768B-477F-A8C5-515079910939}" presName="text_3" presStyleLbl="node1" presStyleIdx="2" presStyleCnt="4">
        <dgm:presLayoutVars>
          <dgm:bulletEnabled val="1"/>
        </dgm:presLayoutVars>
      </dgm:prSet>
      <dgm:spPr/>
      <dgm:t>
        <a:bodyPr/>
        <a:lstStyle/>
        <a:p>
          <a:endParaRPr lang="es-MX"/>
        </a:p>
      </dgm:t>
    </dgm:pt>
    <dgm:pt modelId="{FFFD20AA-1B7C-46ED-AA18-9E15E122D152}" type="pres">
      <dgm:prSet presAssocID="{524A4078-768B-477F-A8C5-515079910939}" presName="accent_3" presStyleCnt="0"/>
      <dgm:spPr/>
    </dgm:pt>
    <dgm:pt modelId="{7A227518-F5DE-4D16-A30C-9EB819DC6C39}" type="pres">
      <dgm:prSet presAssocID="{524A4078-768B-477F-A8C5-515079910939}" presName="accentRepeatNode" presStyleLbl="solidFgAcc1" presStyleIdx="2" presStyleCnt="4"/>
      <dgm:spPr>
        <a:blipFill rotWithShape="0">
          <a:blip xmlns:r="http://schemas.openxmlformats.org/officeDocument/2006/relationships" r:embed="rId3"/>
          <a:stretch>
            <a:fillRect/>
          </a:stretch>
        </a:blipFill>
      </dgm:spPr>
      <dgm:t>
        <a:bodyPr/>
        <a:lstStyle/>
        <a:p>
          <a:endParaRPr lang="es-MX"/>
        </a:p>
      </dgm:t>
    </dgm:pt>
    <dgm:pt modelId="{7ACD5BC1-B9A2-41C6-B67E-07C9A23AFCD4}" type="pres">
      <dgm:prSet presAssocID="{24128E7D-0B7E-42B6-B8AF-8AB422592B32}" presName="text_4" presStyleLbl="node1" presStyleIdx="3" presStyleCnt="4">
        <dgm:presLayoutVars>
          <dgm:bulletEnabled val="1"/>
        </dgm:presLayoutVars>
      </dgm:prSet>
      <dgm:spPr/>
      <dgm:t>
        <a:bodyPr/>
        <a:lstStyle/>
        <a:p>
          <a:endParaRPr lang="es-MX"/>
        </a:p>
      </dgm:t>
    </dgm:pt>
    <dgm:pt modelId="{F404EA22-CF21-4D9F-816D-0119936DF78E}" type="pres">
      <dgm:prSet presAssocID="{24128E7D-0B7E-42B6-B8AF-8AB422592B32}" presName="accent_4" presStyleCnt="0"/>
      <dgm:spPr/>
    </dgm:pt>
    <dgm:pt modelId="{D8EA8232-993D-46CA-82B8-89A8FE071EF7}" type="pres">
      <dgm:prSet presAssocID="{24128E7D-0B7E-42B6-B8AF-8AB422592B32}" presName="accentRepeatNode" presStyleLbl="solidFgAcc1" presStyleIdx="3" presStyleCnt="4" custLinFactNeighborY="-1516"/>
      <dgm:spPr>
        <a:blipFill rotWithShape="0">
          <a:blip xmlns:r="http://schemas.openxmlformats.org/officeDocument/2006/relationships" r:embed="rId4"/>
          <a:stretch>
            <a:fillRect/>
          </a:stretch>
        </a:blipFill>
      </dgm:spPr>
      <dgm:t>
        <a:bodyPr/>
        <a:lstStyle/>
        <a:p>
          <a:endParaRPr lang="es-MX"/>
        </a:p>
      </dgm:t>
    </dgm:pt>
  </dgm:ptLst>
  <dgm:cxnLst>
    <dgm:cxn modelId="{B13B3B0B-5512-46FB-8179-57103C7FB21B}" type="presOf" srcId="{FCE203D5-B46A-461C-9967-C5BD4C5551E5}" destId="{8DEFDE36-8640-4E95-9935-B179D17B5EAD}" srcOrd="0" destOrd="0" presId="urn:microsoft.com/office/officeart/2008/layout/VerticalCurvedList"/>
    <dgm:cxn modelId="{B952C4DA-0E03-4891-9E95-0F8CE6A21EE1}" type="presOf" srcId="{524A4078-768B-477F-A8C5-515079910939}" destId="{4303BC39-E8A7-4C04-9A0A-463D9F7E4F91}" srcOrd="0" destOrd="0" presId="urn:microsoft.com/office/officeart/2008/layout/VerticalCurvedList"/>
    <dgm:cxn modelId="{24C815BE-C513-43B8-BDE5-4C3D20192935}" type="presOf" srcId="{05FCDE8C-F101-4D53-B51F-E7A085C566AE}" destId="{CE5C1D82-4729-43D5-9E42-95764A4B2A91}" srcOrd="0" destOrd="0" presId="urn:microsoft.com/office/officeart/2008/layout/VerticalCurvedList"/>
    <dgm:cxn modelId="{0711639E-54CF-4573-B26D-3F234B880EDF}" type="presOf" srcId="{D32604A6-9407-4582-8AC5-4EFB995BECED}" destId="{30F071A0-C2FD-49AC-BD4F-4A5CBC1C0A13}" srcOrd="0" destOrd="0" presId="urn:microsoft.com/office/officeart/2008/layout/VerticalCurvedList"/>
    <dgm:cxn modelId="{CF632ED6-8B41-48AF-BEE9-9EB6A7AA8B93}" type="presOf" srcId="{24128E7D-0B7E-42B6-B8AF-8AB422592B32}" destId="{7ACD5BC1-B9A2-41C6-B67E-07C9A23AFCD4}" srcOrd="0" destOrd="0" presId="urn:microsoft.com/office/officeart/2008/layout/VerticalCurvedList"/>
    <dgm:cxn modelId="{7D611017-78DE-4D59-BDD1-41A7A5DCE481}" srcId="{1FA6E6DF-0A6F-482E-8B6E-2CB84CCE0B65}" destId="{D32604A6-9407-4582-8AC5-4EFB995BECED}" srcOrd="1" destOrd="0" parTransId="{3F6B743E-3FB3-48CE-B056-37F634133AFD}" sibTransId="{B99AA662-15F2-40BE-938B-E9688557FFB4}"/>
    <dgm:cxn modelId="{2B535F63-0832-4662-A504-CD8F468CBF04}" srcId="{1FA6E6DF-0A6F-482E-8B6E-2CB84CCE0B65}" destId="{24128E7D-0B7E-42B6-B8AF-8AB422592B32}" srcOrd="3" destOrd="0" parTransId="{3621EF61-8A69-4EFC-B145-E4DBA443DD53}" sibTransId="{886E0A3B-E618-4DD8-9806-35C076EA785A}"/>
    <dgm:cxn modelId="{484702EE-D914-4F55-8A54-6BD8301F570E}" srcId="{1FA6E6DF-0A6F-482E-8B6E-2CB84CCE0B65}" destId="{FCE203D5-B46A-461C-9967-C5BD4C5551E5}" srcOrd="0" destOrd="0" parTransId="{7EB1C60F-4AEC-4B8A-9E64-2FB32833B66E}" sibTransId="{05FCDE8C-F101-4D53-B51F-E7A085C566AE}"/>
    <dgm:cxn modelId="{4C6B40AF-FA40-46BE-8B1E-DF5502CC63A9}" srcId="{1FA6E6DF-0A6F-482E-8B6E-2CB84CCE0B65}" destId="{524A4078-768B-477F-A8C5-515079910939}" srcOrd="2" destOrd="0" parTransId="{3D04D694-6754-4F10-A031-8F7537B7661F}" sibTransId="{508BB50D-EDD3-4774-8BAE-6AA283956483}"/>
    <dgm:cxn modelId="{5D350542-CAC2-469C-8C9F-23F80DB175E7}" type="presOf" srcId="{1FA6E6DF-0A6F-482E-8B6E-2CB84CCE0B65}" destId="{BF4B4218-7486-4DAD-A8AC-04332E76C37C}" srcOrd="0" destOrd="0" presId="urn:microsoft.com/office/officeart/2008/layout/VerticalCurvedList"/>
    <dgm:cxn modelId="{BEDA2047-569D-41E0-81ED-68AEF690BA2C}" type="presParOf" srcId="{BF4B4218-7486-4DAD-A8AC-04332E76C37C}" destId="{F2AC7BBB-5201-4D4A-BA45-F20614DF2DFA}" srcOrd="0" destOrd="0" presId="urn:microsoft.com/office/officeart/2008/layout/VerticalCurvedList"/>
    <dgm:cxn modelId="{FF1FD5AF-43CE-48ED-97F6-347DF3CEE7F1}" type="presParOf" srcId="{F2AC7BBB-5201-4D4A-BA45-F20614DF2DFA}" destId="{D673358A-E75C-4E25-92B1-2AB3C1EE231B}" srcOrd="0" destOrd="0" presId="urn:microsoft.com/office/officeart/2008/layout/VerticalCurvedList"/>
    <dgm:cxn modelId="{413AB133-E36A-4F02-BEF7-EDC92C50EB26}" type="presParOf" srcId="{D673358A-E75C-4E25-92B1-2AB3C1EE231B}" destId="{03D33017-C35E-41C7-BD65-72CB534741F1}" srcOrd="0" destOrd="0" presId="urn:microsoft.com/office/officeart/2008/layout/VerticalCurvedList"/>
    <dgm:cxn modelId="{DC94902B-4F38-447D-8EA3-91684A9507D0}" type="presParOf" srcId="{D673358A-E75C-4E25-92B1-2AB3C1EE231B}" destId="{CE5C1D82-4729-43D5-9E42-95764A4B2A91}" srcOrd="1" destOrd="0" presId="urn:microsoft.com/office/officeart/2008/layout/VerticalCurvedList"/>
    <dgm:cxn modelId="{3F1CC133-396F-4D4C-A223-19D878E10761}" type="presParOf" srcId="{D673358A-E75C-4E25-92B1-2AB3C1EE231B}" destId="{DEE41CBE-B433-4E1D-9C83-30407711179E}" srcOrd="2" destOrd="0" presId="urn:microsoft.com/office/officeart/2008/layout/VerticalCurvedList"/>
    <dgm:cxn modelId="{9B0657F1-230E-4AE5-93F5-D6A964254FBE}" type="presParOf" srcId="{D673358A-E75C-4E25-92B1-2AB3C1EE231B}" destId="{E383C50A-4453-4F42-A5FE-17F96B5ED93A}" srcOrd="3" destOrd="0" presId="urn:microsoft.com/office/officeart/2008/layout/VerticalCurvedList"/>
    <dgm:cxn modelId="{7122603E-EF08-4871-A01D-88DCF7E550B9}" type="presParOf" srcId="{F2AC7BBB-5201-4D4A-BA45-F20614DF2DFA}" destId="{8DEFDE36-8640-4E95-9935-B179D17B5EAD}" srcOrd="1" destOrd="0" presId="urn:microsoft.com/office/officeart/2008/layout/VerticalCurvedList"/>
    <dgm:cxn modelId="{3336E5BE-749D-434E-AE64-D473CEB02233}" type="presParOf" srcId="{F2AC7BBB-5201-4D4A-BA45-F20614DF2DFA}" destId="{1A2A1E2C-2225-4993-AD8A-985018DA7B87}" srcOrd="2" destOrd="0" presId="urn:microsoft.com/office/officeart/2008/layout/VerticalCurvedList"/>
    <dgm:cxn modelId="{675E6B99-779D-4024-B413-9A549DFD8248}" type="presParOf" srcId="{1A2A1E2C-2225-4993-AD8A-985018DA7B87}" destId="{3B6EFFA3-7792-4094-8BAE-61F97D8D1788}" srcOrd="0" destOrd="0" presId="urn:microsoft.com/office/officeart/2008/layout/VerticalCurvedList"/>
    <dgm:cxn modelId="{EF128C5A-ABDC-40DB-A241-5C2A0A215116}" type="presParOf" srcId="{F2AC7BBB-5201-4D4A-BA45-F20614DF2DFA}" destId="{30F071A0-C2FD-49AC-BD4F-4A5CBC1C0A13}" srcOrd="3" destOrd="0" presId="urn:microsoft.com/office/officeart/2008/layout/VerticalCurvedList"/>
    <dgm:cxn modelId="{0A7534C4-308D-4450-9116-6550BD9F1524}" type="presParOf" srcId="{F2AC7BBB-5201-4D4A-BA45-F20614DF2DFA}" destId="{39AACDEE-F301-48AC-B62B-949F8612C637}" srcOrd="4" destOrd="0" presId="urn:microsoft.com/office/officeart/2008/layout/VerticalCurvedList"/>
    <dgm:cxn modelId="{F9472F1A-4B09-4494-99D8-74FE78AEB50B}" type="presParOf" srcId="{39AACDEE-F301-48AC-B62B-949F8612C637}" destId="{83E2ACB6-EAE0-407B-92E0-74B4C69BFA6A}" srcOrd="0" destOrd="0" presId="urn:microsoft.com/office/officeart/2008/layout/VerticalCurvedList"/>
    <dgm:cxn modelId="{C4E10163-B34F-40EE-A8F3-B2BF2F287469}" type="presParOf" srcId="{F2AC7BBB-5201-4D4A-BA45-F20614DF2DFA}" destId="{4303BC39-E8A7-4C04-9A0A-463D9F7E4F91}" srcOrd="5" destOrd="0" presId="urn:microsoft.com/office/officeart/2008/layout/VerticalCurvedList"/>
    <dgm:cxn modelId="{D3118690-7D83-4316-BFC2-A612A679D58F}" type="presParOf" srcId="{F2AC7BBB-5201-4D4A-BA45-F20614DF2DFA}" destId="{FFFD20AA-1B7C-46ED-AA18-9E15E122D152}" srcOrd="6" destOrd="0" presId="urn:microsoft.com/office/officeart/2008/layout/VerticalCurvedList"/>
    <dgm:cxn modelId="{3B922FE2-2AEA-44E7-9498-31E29F2FA95C}" type="presParOf" srcId="{FFFD20AA-1B7C-46ED-AA18-9E15E122D152}" destId="{7A227518-F5DE-4D16-A30C-9EB819DC6C39}" srcOrd="0" destOrd="0" presId="urn:microsoft.com/office/officeart/2008/layout/VerticalCurvedList"/>
    <dgm:cxn modelId="{E0D1AD1B-7180-4DEE-A96D-B15E7697CC5D}" type="presParOf" srcId="{F2AC7BBB-5201-4D4A-BA45-F20614DF2DFA}" destId="{7ACD5BC1-B9A2-41C6-B67E-07C9A23AFCD4}" srcOrd="7" destOrd="0" presId="urn:microsoft.com/office/officeart/2008/layout/VerticalCurvedList"/>
    <dgm:cxn modelId="{EB3C3019-1512-4F8F-8041-3267BA31F6F9}" type="presParOf" srcId="{F2AC7BBB-5201-4D4A-BA45-F20614DF2DFA}" destId="{F404EA22-CF21-4D9F-816D-0119936DF78E}" srcOrd="8" destOrd="0" presId="urn:microsoft.com/office/officeart/2008/layout/VerticalCurvedList"/>
    <dgm:cxn modelId="{FCDD8348-4105-46DF-B3C3-E1FDB3D93DDD}" type="presParOf" srcId="{F404EA22-CF21-4D9F-816D-0119936DF78E}" destId="{D8EA8232-993D-46CA-82B8-89A8FE071EF7}"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630BF5C-566F-4036-8F70-96D8CFE949DD}"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D0ACD721-75E0-4FE5-8167-54CB59E6B14B}">
      <dgm:prSet phldrT="[Texto]"/>
      <dgm:spPr>
        <a:solidFill>
          <a:schemeClr val="accent5">
            <a:lumMod val="20000"/>
            <a:lumOff val="80000"/>
          </a:schemeClr>
        </a:solidFill>
      </dgm:spPr>
      <dgm:t>
        <a:bodyPr/>
        <a:lstStyle/>
        <a:p>
          <a:pPr algn="just"/>
          <a:r>
            <a:rPr lang="es-MX" b="1" dirty="0" smtClean="0">
              <a:solidFill>
                <a:schemeClr val="accent3">
                  <a:lumMod val="75000"/>
                </a:schemeClr>
              </a:solidFill>
            </a:rPr>
            <a:t>Thomas  Edison</a:t>
          </a:r>
        </a:p>
        <a:p>
          <a:pPr algn="just"/>
          <a:r>
            <a:rPr lang="es-MX" b="1" dirty="0" smtClean="0">
              <a:solidFill>
                <a:schemeClr val="accent3">
                  <a:lumMod val="75000"/>
                </a:schemeClr>
              </a:solidFill>
            </a:rPr>
            <a:t>No he fracasado, solo he encontrado 10,000 formas que no funcionan. </a:t>
          </a:r>
          <a:endParaRPr lang="es-MX" b="1" dirty="0">
            <a:solidFill>
              <a:schemeClr val="accent3">
                <a:lumMod val="75000"/>
              </a:schemeClr>
            </a:solidFill>
          </a:endParaRPr>
        </a:p>
      </dgm:t>
    </dgm:pt>
    <dgm:pt modelId="{2EDA3E5F-172E-490A-80F3-DCA9A29CB821}" type="parTrans" cxnId="{7C11E669-C61D-4FD9-830C-74AFB150ACC6}">
      <dgm:prSet/>
      <dgm:spPr/>
      <dgm:t>
        <a:bodyPr/>
        <a:lstStyle/>
        <a:p>
          <a:endParaRPr lang="es-MX"/>
        </a:p>
      </dgm:t>
    </dgm:pt>
    <dgm:pt modelId="{E3548CF3-2FD4-4C93-8C40-8226865F16EA}" type="sibTrans" cxnId="{7C11E669-C61D-4FD9-830C-74AFB150ACC6}">
      <dgm:prSet/>
      <dgm:spPr/>
      <dgm:t>
        <a:bodyPr/>
        <a:lstStyle/>
        <a:p>
          <a:endParaRPr lang="es-MX"/>
        </a:p>
      </dgm:t>
    </dgm:pt>
    <dgm:pt modelId="{C7D9C1A9-13BF-419B-805F-F99E7D1DB70D}">
      <dgm:prSet phldrT="[Texto]"/>
      <dgm:spPr>
        <a:solidFill>
          <a:schemeClr val="accent5">
            <a:lumMod val="20000"/>
            <a:lumOff val="80000"/>
          </a:schemeClr>
        </a:solidFill>
      </dgm:spPr>
      <dgm:t>
        <a:bodyPr/>
        <a:lstStyle/>
        <a:p>
          <a:pPr algn="just"/>
          <a:r>
            <a:rPr lang="es-MX" b="0" i="0" dirty="0" smtClean="0">
              <a:solidFill>
                <a:schemeClr val="accent3">
                  <a:lumMod val="75000"/>
                </a:schemeClr>
              </a:solidFill>
            </a:rPr>
            <a:t>Desarrolló muchos dispositivos que influyeron enormemente en la vida en el siglo XX.</a:t>
          </a:r>
          <a:endParaRPr lang="es-MX" dirty="0">
            <a:solidFill>
              <a:schemeClr val="accent3">
                <a:lumMod val="75000"/>
              </a:schemeClr>
            </a:solidFill>
          </a:endParaRPr>
        </a:p>
      </dgm:t>
    </dgm:pt>
    <dgm:pt modelId="{70E36F85-DAC7-403E-9352-C06F49069621}" type="parTrans" cxnId="{92F1FAFF-9258-48A8-A3F0-02F0EE82BE4C}">
      <dgm:prSet/>
      <dgm:spPr/>
      <dgm:t>
        <a:bodyPr/>
        <a:lstStyle/>
        <a:p>
          <a:endParaRPr lang="es-MX"/>
        </a:p>
      </dgm:t>
    </dgm:pt>
    <dgm:pt modelId="{ABD99A3A-B272-4B33-9B00-DF02251FD6C2}" type="sibTrans" cxnId="{92F1FAFF-9258-48A8-A3F0-02F0EE82BE4C}">
      <dgm:prSet/>
      <dgm:spPr/>
      <dgm:t>
        <a:bodyPr/>
        <a:lstStyle/>
        <a:p>
          <a:endParaRPr lang="es-MX"/>
        </a:p>
      </dgm:t>
    </dgm:pt>
    <dgm:pt modelId="{FA1A8E43-6525-4C4F-974E-53446CFCDD48}">
      <dgm:prSet phldrT="[Texto]"/>
      <dgm:spPr>
        <a:solidFill>
          <a:srgbClr val="FFE4AF"/>
        </a:solidFill>
      </dgm:spPr>
      <dgm:t>
        <a:bodyPr/>
        <a:lstStyle/>
        <a:p>
          <a:pPr algn="l"/>
          <a:r>
            <a:rPr lang="es-MX" b="1" i="0" dirty="0" smtClean="0">
              <a:solidFill>
                <a:srgbClr val="CC3300"/>
              </a:solidFill>
            </a:rPr>
            <a:t>JK Rowling, una auto líder de éxito</a:t>
          </a:r>
          <a:endParaRPr lang="es-MX" dirty="0">
            <a:solidFill>
              <a:srgbClr val="CC3300"/>
            </a:solidFill>
          </a:endParaRPr>
        </a:p>
      </dgm:t>
    </dgm:pt>
    <dgm:pt modelId="{023DB5DF-485A-4F3B-909E-6376E8F275B2}" type="parTrans" cxnId="{BE459144-7F62-49CE-B37F-014E6092B636}">
      <dgm:prSet/>
      <dgm:spPr/>
      <dgm:t>
        <a:bodyPr/>
        <a:lstStyle/>
        <a:p>
          <a:endParaRPr lang="es-MX"/>
        </a:p>
      </dgm:t>
    </dgm:pt>
    <dgm:pt modelId="{84FCB2E8-88AD-4019-8F92-B81235C81237}" type="sibTrans" cxnId="{BE459144-7F62-49CE-B37F-014E6092B636}">
      <dgm:prSet/>
      <dgm:spPr/>
      <dgm:t>
        <a:bodyPr/>
        <a:lstStyle/>
        <a:p>
          <a:endParaRPr lang="es-MX"/>
        </a:p>
      </dgm:t>
    </dgm:pt>
    <dgm:pt modelId="{FC1C242A-D67A-4AF7-90EE-38C1B947DD53}">
      <dgm:prSet phldrT="[Texto]"/>
      <dgm:spPr>
        <a:solidFill>
          <a:srgbClr val="FFE4AF"/>
        </a:solidFill>
      </dgm:spPr>
      <dgm:t>
        <a:bodyPr/>
        <a:lstStyle/>
        <a:p>
          <a:pPr algn="just"/>
          <a:r>
            <a:rPr lang="es-MX" b="0" i="0" dirty="0" smtClean="0">
              <a:solidFill>
                <a:srgbClr val="CC3300"/>
              </a:solidFill>
            </a:rPr>
            <a:t>Entre 1990 y 1996, </a:t>
          </a:r>
          <a:r>
            <a:rPr lang="es-MX" b="1" i="0" dirty="0" smtClean="0">
              <a:solidFill>
                <a:srgbClr val="CC3300"/>
              </a:solidFill>
            </a:rPr>
            <a:t>Rowling </a:t>
          </a:r>
          <a:r>
            <a:rPr lang="es-MX" b="0" i="0" dirty="0" smtClean="0">
              <a:solidFill>
                <a:srgbClr val="CC3300"/>
              </a:solidFill>
            </a:rPr>
            <a:t>presentó su escrito a 12 </a:t>
          </a:r>
          <a:r>
            <a:rPr lang="es-MX" b="1" i="0" dirty="0" smtClean="0">
              <a:solidFill>
                <a:srgbClr val="CC3300"/>
              </a:solidFill>
            </a:rPr>
            <a:t>casas editoriales</a:t>
          </a:r>
          <a:r>
            <a:rPr lang="es-MX" b="0" i="0" dirty="0" smtClean="0">
              <a:solidFill>
                <a:srgbClr val="CC3300"/>
              </a:solidFill>
            </a:rPr>
            <a:t> sin ningún éxito.  Fue hasta que se acercó a una editorial naciente, </a:t>
          </a:r>
          <a:r>
            <a:rPr lang="es-MX" b="1" i="0" dirty="0" smtClean="0">
              <a:solidFill>
                <a:srgbClr val="CC3300"/>
              </a:solidFill>
            </a:rPr>
            <a:t>Bloomsbury Publishing</a:t>
          </a:r>
          <a:r>
            <a:rPr lang="es-MX" b="0" i="0" dirty="0" smtClean="0">
              <a:solidFill>
                <a:srgbClr val="CC3300"/>
              </a:solidFill>
            </a:rPr>
            <a:t>  que logró que se publicará </a:t>
          </a:r>
          <a:r>
            <a:rPr lang="es-MX" b="1" i="0" dirty="0" smtClean="0">
              <a:solidFill>
                <a:srgbClr val="CC3300"/>
              </a:solidFill>
            </a:rPr>
            <a:t>Harry Potter</a:t>
          </a:r>
          <a:r>
            <a:rPr lang="es-MX" b="0" i="0" dirty="0" smtClean="0">
              <a:solidFill>
                <a:srgbClr val="CC3300"/>
              </a:solidFill>
            </a:rPr>
            <a:t>, después de que el director de la editorial le diera a leer el primer capítulo a su hija y recibiera una gran respuesta.</a:t>
          </a:r>
          <a:endParaRPr lang="es-MX" dirty="0">
            <a:solidFill>
              <a:srgbClr val="CC3300"/>
            </a:solidFill>
          </a:endParaRPr>
        </a:p>
      </dgm:t>
    </dgm:pt>
    <dgm:pt modelId="{2E338A9F-0CF1-4DE2-A3BB-7BEE91CF7463}" type="parTrans" cxnId="{EB3EBF97-4C46-4A2B-BBA8-46D19A931EED}">
      <dgm:prSet/>
      <dgm:spPr/>
      <dgm:t>
        <a:bodyPr/>
        <a:lstStyle/>
        <a:p>
          <a:endParaRPr lang="es-MX"/>
        </a:p>
      </dgm:t>
    </dgm:pt>
    <dgm:pt modelId="{13D756C0-7935-4C34-BD73-405CC1925124}" type="sibTrans" cxnId="{EB3EBF97-4C46-4A2B-BBA8-46D19A931EED}">
      <dgm:prSet/>
      <dgm:spPr/>
      <dgm:t>
        <a:bodyPr/>
        <a:lstStyle/>
        <a:p>
          <a:endParaRPr lang="es-MX"/>
        </a:p>
      </dgm:t>
    </dgm:pt>
    <dgm:pt modelId="{2CCB8ED1-5409-453C-8ADB-7F53FF2102DD}">
      <dgm:prSet phldrT="[Texto]"/>
      <dgm:spPr>
        <a:solidFill>
          <a:srgbClr val="FFE4AF"/>
        </a:solidFill>
      </dgm:spPr>
      <dgm:t>
        <a:bodyPr/>
        <a:lstStyle/>
        <a:p>
          <a:pPr algn="just"/>
          <a:r>
            <a:rPr lang="es-MX" b="0" i="0" dirty="0" smtClean="0">
              <a:solidFill>
                <a:srgbClr val="CC3300"/>
              </a:solidFill>
            </a:rPr>
            <a:t>La autora de Harry Potter enfrentó pobreza y enfermedad antes de encontrar el éxito, experiencias que según los expertos la impulsaron a llegar a la cima.</a:t>
          </a:r>
          <a:endParaRPr lang="es-MX" dirty="0">
            <a:solidFill>
              <a:srgbClr val="CC3300"/>
            </a:solidFill>
          </a:endParaRPr>
        </a:p>
      </dgm:t>
    </dgm:pt>
    <dgm:pt modelId="{0068591B-BDD9-4479-A45E-7B16663002CA}" type="parTrans" cxnId="{DB8155FF-729F-4DE4-B73F-2BB0536178C1}">
      <dgm:prSet/>
      <dgm:spPr/>
      <dgm:t>
        <a:bodyPr/>
        <a:lstStyle/>
        <a:p>
          <a:endParaRPr lang="es-MX"/>
        </a:p>
      </dgm:t>
    </dgm:pt>
    <dgm:pt modelId="{C7CAF7EC-4D54-4209-9B53-B2CCC1AEE118}" type="sibTrans" cxnId="{DB8155FF-729F-4DE4-B73F-2BB0536178C1}">
      <dgm:prSet/>
      <dgm:spPr/>
      <dgm:t>
        <a:bodyPr/>
        <a:lstStyle/>
        <a:p>
          <a:endParaRPr lang="es-MX"/>
        </a:p>
      </dgm:t>
    </dgm:pt>
    <dgm:pt modelId="{3E167D8C-C0C5-49B1-B32E-F776F0BFEB55}">
      <dgm:prSet phldrT="[Texto]"/>
      <dgm:spPr>
        <a:solidFill>
          <a:srgbClr val="FFE4AF"/>
        </a:solidFill>
      </dgm:spPr>
      <dgm:t>
        <a:bodyPr/>
        <a:lstStyle/>
        <a:p>
          <a:pPr algn="just"/>
          <a:r>
            <a:rPr lang="es-MX" b="0" i="0" dirty="0" smtClean="0">
              <a:solidFill>
                <a:srgbClr val="CC3300"/>
              </a:solidFill>
            </a:rPr>
            <a:t>La revista </a:t>
          </a:r>
          <a:r>
            <a:rPr lang="es-MX" b="1" i="0" dirty="0" smtClean="0">
              <a:solidFill>
                <a:srgbClr val="CC3300"/>
              </a:solidFill>
            </a:rPr>
            <a:t>Forbes, </a:t>
          </a:r>
          <a:r>
            <a:rPr lang="es-MX" b="0" i="0" dirty="0" smtClean="0">
              <a:solidFill>
                <a:srgbClr val="CC3300"/>
              </a:solidFill>
            </a:rPr>
            <a:t>clasificó a Rowling como la 48ª. celebridad más poderosa del mundo.</a:t>
          </a:r>
          <a:endParaRPr lang="es-MX" dirty="0">
            <a:solidFill>
              <a:srgbClr val="CC3300"/>
            </a:solidFill>
          </a:endParaRPr>
        </a:p>
      </dgm:t>
    </dgm:pt>
    <dgm:pt modelId="{499858CA-8EA6-4A9D-84CC-301E5F439A2E}" type="parTrans" cxnId="{398139DE-941B-4AA8-9338-7002427DBD64}">
      <dgm:prSet/>
      <dgm:spPr/>
      <dgm:t>
        <a:bodyPr/>
        <a:lstStyle/>
        <a:p>
          <a:endParaRPr lang="es-MX"/>
        </a:p>
      </dgm:t>
    </dgm:pt>
    <dgm:pt modelId="{A8D777FD-9242-4E0D-B02E-660A5D15EB46}" type="sibTrans" cxnId="{398139DE-941B-4AA8-9338-7002427DBD64}">
      <dgm:prSet/>
      <dgm:spPr/>
      <dgm:t>
        <a:bodyPr/>
        <a:lstStyle/>
        <a:p>
          <a:endParaRPr lang="es-MX"/>
        </a:p>
      </dgm:t>
    </dgm:pt>
    <dgm:pt modelId="{09E46E01-745B-4B9B-A1DE-1CAE10403FEF}">
      <dgm:prSet phldrT="[Texto]"/>
      <dgm:spPr>
        <a:solidFill>
          <a:schemeClr val="accent5">
            <a:lumMod val="20000"/>
            <a:lumOff val="80000"/>
          </a:schemeClr>
        </a:solidFill>
      </dgm:spPr>
      <dgm:t>
        <a:bodyPr/>
        <a:lstStyle/>
        <a:p>
          <a:pPr algn="just"/>
          <a:r>
            <a:rPr lang="es-MX" b="0" i="0" dirty="0" smtClean="0">
              <a:solidFill>
                <a:schemeClr val="accent3">
                  <a:lumMod val="75000"/>
                </a:schemeClr>
              </a:solidFill>
            </a:rPr>
            <a:t> Edison está considerado como uno de los inventores más prolíficos de la historia, con hasta 1.093 patentes a su nombre. </a:t>
          </a:r>
          <a:endParaRPr lang="es-MX" dirty="0">
            <a:solidFill>
              <a:schemeClr val="accent3">
                <a:lumMod val="75000"/>
              </a:schemeClr>
            </a:solidFill>
          </a:endParaRPr>
        </a:p>
      </dgm:t>
    </dgm:pt>
    <dgm:pt modelId="{5295D134-A6DE-47A4-BA70-042B8A61E322}" type="parTrans" cxnId="{C27B4803-0E65-4AE5-9470-06E414CD9335}">
      <dgm:prSet/>
      <dgm:spPr/>
      <dgm:t>
        <a:bodyPr/>
        <a:lstStyle/>
        <a:p>
          <a:endParaRPr lang="es-MX"/>
        </a:p>
      </dgm:t>
    </dgm:pt>
    <dgm:pt modelId="{8B0096BD-5610-4A3D-AA82-BA3557B423CA}" type="sibTrans" cxnId="{C27B4803-0E65-4AE5-9470-06E414CD9335}">
      <dgm:prSet/>
      <dgm:spPr/>
      <dgm:t>
        <a:bodyPr/>
        <a:lstStyle/>
        <a:p>
          <a:endParaRPr lang="es-MX"/>
        </a:p>
      </dgm:t>
    </dgm:pt>
    <dgm:pt modelId="{F9150CD8-A792-498E-A4DB-0019E553F909}">
      <dgm:prSet phldrT="[Texto]"/>
      <dgm:spPr>
        <a:solidFill>
          <a:schemeClr val="accent5">
            <a:lumMod val="20000"/>
            <a:lumOff val="80000"/>
          </a:schemeClr>
        </a:solidFill>
      </dgm:spPr>
      <dgm:t>
        <a:bodyPr/>
        <a:lstStyle/>
        <a:p>
          <a:pPr algn="just"/>
          <a:r>
            <a:rPr lang="es-MX" b="0" i="0" dirty="0" smtClean="0">
              <a:solidFill>
                <a:schemeClr val="accent3">
                  <a:lumMod val="75000"/>
                </a:schemeClr>
              </a:solidFill>
            </a:rPr>
            <a:t>Cuando era un niño su profesor le dijo que era demasiado estúpido para aprender cualquier cosa. Antes de crear la primera bombilla de luz con éxito, realizó más de 9.000 experimentos.</a:t>
          </a:r>
          <a:endParaRPr lang="es-MX" dirty="0">
            <a:solidFill>
              <a:schemeClr val="accent3">
                <a:lumMod val="75000"/>
              </a:schemeClr>
            </a:solidFill>
          </a:endParaRPr>
        </a:p>
      </dgm:t>
    </dgm:pt>
    <dgm:pt modelId="{FB3BE72D-9FF8-4A27-AD4A-5340E94A3F3A}" type="parTrans" cxnId="{8B59B079-8C3B-4316-AED8-9D39E70AF8DA}">
      <dgm:prSet/>
      <dgm:spPr/>
      <dgm:t>
        <a:bodyPr/>
        <a:lstStyle/>
        <a:p>
          <a:endParaRPr lang="es-MX"/>
        </a:p>
      </dgm:t>
    </dgm:pt>
    <dgm:pt modelId="{F4407B31-D6A7-4AEC-8293-D1E75402D5AC}" type="sibTrans" cxnId="{8B59B079-8C3B-4316-AED8-9D39E70AF8DA}">
      <dgm:prSet/>
      <dgm:spPr/>
      <dgm:t>
        <a:bodyPr/>
        <a:lstStyle/>
        <a:p>
          <a:endParaRPr lang="es-MX"/>
        </a:p>
      </dgm:t>
    </dgm:pt>
    <dgm:pt modelId="{CDEB9A1F-8859-4D94-8D24-FB9A66F4DB5C}">
      <dgm:prSet phldrT="[Texto]"/>
      <dgm:spPr>
        <a:solidFill>
          <a:schemeClr val="accent1">
            <a:lumMod val="20000"/>
            <a:lumOff val="80000"/>
          </a:schemeClr>
        </a:solidFill>
      </dgm:spPr>
      <dgm:t>
        <a:bodyPr/>
        <a:lstStyle/>
        <a:p>
          <a:pPr algn="just"/>
          <a:r>
            <a:rPr lang="es-MX" b="1" i="0" u="none" dirty="0" smtClean="0">
              <a:solidFill>
                <a:schemeClr val="accent1"/>
              </a:solidFill>
            </a:rPr>
            <a:t>Albert Einstein</a:t>
          </a:r>
        </a:p>
      </dgm:t>
    </dgm:pt>
    <dgm:pt modelId="{917610CB-434F-42EA-895B-15469F5FAA20}" type="parTrans" cxnId="{8CC77BF8-92C3-4FA0-A00E-C691875E6222}">
      <dgm:prSet/>
      <dgm:spPr/>
      <dgm:t>
        <a:bodyPr/>
        <a:lstStyle/>
        <a:p>
          <a:endParaRPr lang="es-MX"/>
        </a:p>
      </dgm:t>
    </dgm:pt>
    <dgm:pt modelId="{D2285BC6-3E43-47AA-8312-B37F960AECA2}" type="sibTrans" cxnId="{8CC77BF8-92C3-4FA0-A00E-C691875E6222}">
      <dgm:prSet/>
      <dgm:spPr/>
      <dgm:t>
        <a:bodyPr/>
        <a:lstStyle/>
        <a:p>
          <a:endParaRPr lang="es-MX"/>
        </a:p>
      </dgm:t>
    </dgm:pt>
    <dgm:pt modelId="{31299E41-D58C-45B9-9AB1-3D1CD5D03E99}">
      <dgm:prSet/>
      <dgm:spPr>
        <a:solidFill>
          <a:schemeClr val="accent1">
            <a:lumMod val="20000"/>
            <a:lumOff val="80000"/>
          </a:schemeClr>
        </a:solidFill>
      </dgm:spPr>
      <dgm:t>
        <a:bodyPr/>
        <a:lstStyle/>
        <a:p>
          <a:pPr algn="just"/>
          <a:r>
            <a:rPr lang="es-MX" b="0" i="0" dirty="0" smtClean="0">
              <a:solidFill>
                <a:schemeClr val="accent1"/>
              </a:solidFill>
            </a:rPr>
            <a:t>Cuando Einstein era joven sus padres pensaban que tenía alguna deficiencia mental. Sus calificaciones en el colegio eran tan pobres que un maestro le instó a que se marchara diciendo: “Einstein, ¡nunca llegarás a nada!” Además, no empezó a hablar hasta los 4 años, ni a leer hasta que tuvo 7.</a:t>
          </a:r>
          <a:endParaRPr lang="es-MX" dirty="0">
            <a:solidFill>
              <a:schemeClr val="accent1"/>
            </a:solidFill>
          </a:endParaRPr>
        </a:p>
      </dgm:t>
    </dgm:pt>
    <dgm:pt modelId="{1A30B69B-B5C6-4AFD-9E10-725F517B4A38}" type="parTrans" cxnId="{BAAC0F99-5AD3-4833-948E-497685BFFE36}">
      <dgm:prSet/>
      <dgm:spPr/>
      <dgm:t>
        <a:bodyPr/>
        <a:lstStyle/>
        <a:p>
          <a:endParaRPr lang="es-MX"/>
        </a:p>
      </dgm:t>
    </dgm:pt>
    <dgm:pt modelId="{BDFC532B-78AA-4DDD-ADCC-35B59F5BA7FF}" type="sibTrans" cxnId="{BAAC0F99-5AD3-4833-948E-497685BFFE36}">
      <dgm:prSet/>
      <dgm:spPr/>
      <dgm:t>
        <a:bodyPr/>
        <a:lstStyle/>
        <a:p>
          <a:endParaRPr lang="es-MX"/>
        </a:p>
      </dgm:t>
    </dgm:pt>
    <dgm:pt modelId="{855EB32E-0567-4164-BD60-CF11DC71F1C8}">
      <dgm:prSet/>
      <dgm:spPr>
        <a:solidFill>
          <a:schemeClr val="accent1">
            <a:lumMod val="20000"/>
            <a:lumOff val="80000"/>
          </a:schemeClr>
        </a:solidFill>
      </dgm:spPr>
      <dgm:t>
        <a:bodyPr/>
        <a:lstStyle/>
        <a:p>
          <a:pPr algn="just"/>
          <a:r>
            <a:rPr lang="es-MX" b="0" i="0" dirty="0" smtClean="0">
              <a:solidFill>
                <a:schemeClr val="accent1"/>
              </a:solidFill>
            </a:rPr>
            <a:t>Se le considera el científico más importante del s. XX, y es conocido por su brillante trabajo como físico teórico. Fue galardonado con el Premio Nobel 1921 de Física por su explicación del efecto fotoeléctrico en 1905 y “por sus servicios a la Física Teórica”.</a:t>
          </a:r>
          <a:endParaRPr lang="es-MX" dirty="0">
            <a:solidFill>
              <a:schemeClr val="accent1"/>
            </a:solidFill>
          </a:endParaRPr>
        </a:p>
      </dgm:t>
    </dgm:pt>
    <dgm:pt modelId="{78418715-1240-4564-8D63-93EC4B50AA1F}" type="parTrans" cxnId="{5FFDBF9F-F0A4-498A-B091-631AD45FA393}">
      <dgm:prSet/>
      <dgm:spPr/>
      <dgm:t>
        <a:bodyPr/>
        <a:lstStyle/>
        <a:p>
          <a:endParaRPr lang="es-MX"/>
        </a:p>
      </dgm:t>
    </dgm:pt>
    <dgm:pt modelId="{A11BE1D5-6E2D-497E-8296-EF9774F70B13}" type="sibTrans" cxnId="{5FFDBF9F-F0A4-498A-B091-631AD45FA393}">
      <dgm:prSet/>
      <dgm:spPr/>
      <dgm:t>
        <a:bodyPr/>
        <a:lstStyle/>
        <a:p>
          <a:endParaRPr lang="es-MX"/>
        </a:p>
      </dgm:t>
    </dgm:pt>
    <dgm:pt modelId="{2FEDCAD3-4496-4899-9474-5A1B71AB5330}" type="pres">
      <dgm:prSet presAssocID="{D630BF5C-566F-4036-8F70-96D8CFE949DD}" presName="linear" presStyleCnt="0">
        <dgm:presLayoutVars>
          <dgm:dir/>
          <dgm:resizeHandles val="exact"/>
        </dgm:presLayoutVars>
      </dgm:prSet>
      <dgm:spPr/>
      <dgm:t>
        <a:bodyPr/>
        <a:lstStyle/>
        <a:p>
          <a:endParaRPr lang="es-MX"/>
        </a:p>
      </dgm:t>
    </dgm:pt>
    <dgm:pt modelId="{7BD17C0D-6535-43D8-83AA-A842958E8960}" type="pres">
      <dgm:prSet presAssocID="{D0ACD721-75E0-4FE5-8167-54CB59E6B14B}" presName="comp" presStyleCnt="0"/>
      <dgm:spPr/>
    </dgm:pt>
    <dgm:pt modelId="{D2381568-A22C-4680-9C6D-439A5B482D1C}" type="pres">
      <dgm:prSet presAssocID="{D0ACD721-75E0-4FE5-8167-54CB59E6B14B}" presName="box" presStyleLbl="node1" presStyleIdx="0" presStyleCnt="3"/>
      <dgm:spPr/>
      <dgm:t>
        <a:bodyPr/>
        <a:lstStyle/>
        <a:p>
          <a:endParaRPr lang="es-MX"/>
        </a:p>
      </dgm:t>
    </dgm:pt>
    <dgm:pt modelId="{2F78B986-7199-4B80-9DB1-AF39C0B5A644}" type="pres">
      <dgm:prSet presAssocID="{D0ACD721-75E0-4FE5-8167-54CB59E6B14B}" presName="img" presStyleLbl="fgImgPlace1" presStyleIdx="0" presStyleCnt="3"/>
      <dgm:spPr>
        <a:blipFill rotWithShape="1">
          <a:blip xmlns:r="http://schemas.openxmlformats.org/officeDocument/2006/relationships" r:embed="rId1"/>
          <a:stretch>
            <a:fillRect/>
          </a:stretch>
        </a:blipFill>
      </dgm:spPr>
      <dgm:t>
        <a:bodyPr/>
        <a:lstStyle/>
        <a:p>
          <a:endParaRPr lang="es-MX"/>
        </a:p>
      </dgm:t>
    </dgm:pt>
    <dgm:pt modelId="{0840A7B1-F07E-46E2-9D48-0F12CBE4E7E6}" type="pres">
      <dgm:prSet presAssocID="{D0ACD721-75E0-4FE5-8167-54CB59E6B14B}" presName="text" presStyleLbl="node1" presStyleIdx="0" presStyleCnt="3">
        <dgm:presLayoutVars>
          <dgm:bulletEnabled val="1"/>
        </dgm:presLayoutVars>
      </dgm:prSet>
      <dgm:spPr/>
      <dgm:t>
        <a:bodyPr/>
        <a:lstStyle/>
        <a:p>
          <a:endParaRPr lang="es-MX"/>
        </a:p>
      </dgm:t>
    </dgm:pt>
    <dgm:pt modelId="{751D2C5E-D574-47E4-874B-C797CDE0FEDB}" type="pres">
      <dgm:prSet presAssocID="{E3548CF3-2FD4-4C93-8C40-8226865F16EA}" presName="spacer" presStyleCnt="0"/>
      <dgm:spPr/>
    </dgm:pt>
    <dgm:pt modelId="{F2390639-7252-4CCA-85E0-78294EE5D120}" type="pres">
      <dgm:prSet presAssocID="{FA1A8E43-6525-4C4F-974E-53446CFCDD48}" presName="comp" presStyleCnt="0"/>
      <dgm:spPr/>
    </dgm:pt>
    <dgm:pt modelId="{9AB748C8-4D4B-48CB-84B1-0979EC058C5A}" type="pres">
      <dgm:prSet presAssocID="{FA1A8E43-6525-4C4F-974E-53446CFCDD48}" presName="box" presStyleLbl="node1" presStyleIdx="1" presStyleCnt="3"/>
      <dgm:spPr/>
      <dgm:t>
        <a:bodyPr/>
        <a:lstStyle/>
        <a:p>
          <a:endParaRPr lang="es-MX"/>
        </a:p>
      </dgm:t>
    </dgm:pt>
    <dgm:pt modelId="{B7088627-1A3A-43BC-8AB7-197AA98246B1}" type="pres">
      <dgm:prSet presAssocID="{FA1A8E43-6525-4C4F-974E-53446CFCDD48}" presName="img" presStyleLbl="fgImgPlace1" presStyleIdx="1" presStyleCnt="3"/>
      <dgm:spPr>
        <a:blipFill rotWithShape="1">
          <a:blip xmlns:r="http://schemas.openxmlformats.org/officeDocument/2006/relationships" r:embed="rId2"/>
          <a:stretch>
            <a:fillRect/>
          </a:stretch>
        </a:blipFill>
      </dgm:spPr>
      <dgm:t>
        <a:bodyPr/>
        <a:lstStyle/>
        <a:p>
          <a:endParaRPr lang="es-MX"/>
        </a:p>
      </dgm:t>
    </dgm:pt>
    <dgm:pt modelId="{3A91F3BE-5810-438B-8864-230BAE9234FB}" type="pres">
      <dgm:prSet presAssocID="{FA1A8E43-6525-4C4F-974E-53446CFCDD48}" presName="text" presStyleLbl="node1" presStyleIdx="1" presStyleCnt="3">
        <dgm:presLayoutVars>
          <dgm:bulletEnabled val="1"/>
        </dgm:presLayoutVars>
      </dgm:prSet>
      <dgm:spPr/>
      <dgm:t>
        <a:bodyPr/>
        <a:lstStyle/>
        <a:p>
          <a:endParaRPr lang="es-MX"/>
        </a:p>
      </dgm:t>
    </dgm:pt>
    <dgm:pt modelId="{77AB3E62-99EC-491A-8BE9-44C74F50EB75}" type="pres">
      <dgm:prSet presAssocID="{84FCB2E8-88AD-4019-8F92-B81235C81237}" presName="spacer" presStyleCnt="0"/>
      <dgm:spPr/>
    </dgm:pt>
    <dgm:pt modelId="{0ABCDE01-1C56-4192-AEA0-8E60B98D00E9}" type="pres">
      <dgm:prSet presAssocID="{CDEB9A1F-8859-4D94-8D24-FB9A66F4DB5C}" presName="comp" presStyleCnt="0"/>
      <dgm:spPr/>
    </dgm:pt>
    <dgm:pt modelId="{D11D73F9-9A28-425D-9789-250376616A53}" type="pres">
      <dgm:prSet presAssocID="{CDEB9A1F-8859-4D94-8D24-FB9A66F4DB5C}" presName="box" presStyleLbl="node1" presStyleIdx="2" presStyleCnt="3"/>
      <dgm:spPr/>
      <dgm:t>
        <a:bodyPr/>
        <a:lstStyle/>
        <a:p>
          <a:endParaRPr lang="es-MX"/>
        </a:p>
      </dgm:t>
    </dgm:pt>
    <dgm:pt modelId="{AB67BC6B-EBF6-481D-A4B2-D460126BBB6E}" type="pres">
      <dgm:prSet presAssocID="{CDEB9A1F-8859-4D94-8D24-FB9A66F4DB5C}" presName="img" presStyleLbl="fgImgPlace1" presStyleIdx="2" presStyleCnt="3"/>
      <dgm:spPr>
        <a:blipFill rotWithShape="1">
          <a:blip xmlns:r="http://schemas.openxmlformats.org/officeDocument/2006/relationships" r:embed="rId3"/>
          <a:stretch>
            <a:fillRect/>
          </a:stretch>
        </a:blipFill>
      </dgm:spPr>
      <dgm:t>
        <a:bodyPr/>
        <a:lstStyle/>
        <a:p>
          <a:endParaRPr lang="es-MX"/>
        </a:p>
      </dgm:t>
    </dgm:pt>
    <dgm:pt modelId="{F7DAE9B8-584B-4957-9F7A-995D62D8BE99}" type="pres">
      <dgm:prSet presAssocID="{CDEB9A1F-8859-4D94-8D24-FB9A66F4DB5C}" presName="text" presStyleLbl="node1" presStyleIdx="2" presStyleCnt="3">
        <dgm:presLayoutVars>
          <dgm:bulletEnabled val="1"/>
        </dgm:presLayoutVars>
      </dgm:prSet>
      <dgm:spPr/>
      <dgm:t>
        <a:bodyPr/>
        <a:lstStyle/>
        <a:p>
          <a:endParaRPr lang="es-MX"/>
        </a:p>
      </dgm:t>
    </dgm:pt>
  </dgm:ptLst>
  <dgm:cxnLst>
    <dgm:cxn modelId="{5BB1024B-7793-4B48-9C4F-1B914FE5BC11}" type="presOf" srcId="{C7D9C1A9-13BF-419B-805F-F99E7D1DB70D}" destId="{0840A7B1-F07E-46E2-9D48-0F12CBE4E7E6}" srcOrd="1" destOrd="1" presId="urn:microsoft.com/office/officeart/2005/8/layout/vList4"/>
    <dgm:cxn modelId="{96EF6822-AF99-4A31-BC04-CB18D7D49315}" type="presOf" srcId="{2CCB8ED1-5409-453C-8ADB-7F53FF2102DD}" destId="{3A91F3BE-5810-438B-8864-230BAE9234FB}" srcOrd="1" destOrd="2" presId="urn:microsoft.com/office/officeart/2005/8/layout/vList4"/>
    <dgm:cxn modelId="{24FB04C0-2B60-4E18-ACBC-6F69B7D08C82}" type="presOf" srcId="{F9150CD8-A792-498E-A4DB-0019E553F909}" destId="{D2381568-A22C-4680-9C6D-439A5B482D1C}" srcOrd="0" destOrd="3" presId="urn:microsoft.com/office/officeart/2005/8/layout/vList4"/>
    <dgm:cxn modelId="{4D4EF90D-E73B-4F3F-A7E3-41A5055D7CDB}" type="presOf" srcId="{D0ACD721-75E0-4FE5-8167-54CB59E6B14B}" destId="{0840A7B1-F07E-46E2-9D48-0F12CBE4E7E6}" srcOrd="1" destOrd="0" presId="urn:microsoft.com/office/officeart/2005/8/layout/vList4"/>
    <dgm:cxn modelId="{DB51DACB-2EC6-4AA3-8F2C-56592481D79A}" type="presOf" srcId="{09E46E01-745B-4B9B-A1DE-1CAE10403FEF}" destId="{D2381568-A22C-4680-9C6D-439A5B482D1C}" srcOrd="0" destOrd="2" presId="urn:microsoft.com/office/officeart/2005/8/layout/vList4"/>
    <dgm:cxn modelId="{5FFDBF9F-F0A4-498A-B091-631AD45FA393}" srcId="{CDEB9A1F-8859-4D94-8D24-FB9A66F4DB5C}" destId="{855EB32E-0567-4164-BD60-CF11DC71F1C8}" srcOrd="1" destOrd="0" parTransId="{78418715-1240-4564-8D63-93EC4B50AA1F}" sibTransId="{A11BE1D5-6E2D-497E-8296-EF9774F70B13}"/>
    <dgm:cxn modelId="{D5DF461F-2286-41AB-8363-58E6611D7EB8}" type="presOf" srcId="{855EB32E-0567-4164-BD60-CF11DC71F1C8}" destId="{D11D73F9-9A28-425D-9789-250376616A53}" srcOrd="0" destOrd="2" presId="urn:microsoft.com/office/officeart/2005/8/layout/vList4"/>
    <dgm:cxn modelId="{C27B4803-0E65-4AE5-9470-06E414CD9335}" srcId="{D0ACD721-75E0-4FE5-8167-54CB59E6B14B}" destId="{09E46E01-745B-4B9B-A1DE-1CAE10403FEF}" srcOrd="1" destOrd="0" parTransId="{5295D134-A6DE-47A4-BA70-042B8A61E322}" sibTransId="{8B0096BD-5610-4A3D-AA82-BA3557B423CA}"/>
    <dgm:cxn modelId="{E44845E7-A46A-4177-828E-9DB1495E919C}" type="presOf" srcId="{D0ACD721-75E0-4FE5-8167-54CB59E6B14B}" destId="{D2381568-A22C-4680-9C6D-439A5B482D1C}" srcOrd="0" destOrd="0" presId="urn:microsoft.com/office/officeart/2005/8/layout/vList4"/>
    <dgm:cxn modelId="{336897C9-FD3A-4E7B-A6C6-3053A44B7BCD}" type="presOf" srcId="{3E167D8C-C0C5-49B1-B32E-F776F0BFEB55}" destId="{3A91F3BE-5810-438B-8864-230BAE9234FB}" srcOrd="1" destOrd="3" presId="urn:microsoft.com/office/officeart/2005/8/layout/vList4"/>
    <dgm:cxn modelId="{70A86C60-9048-4EBA-B8E2-26498F8DF77D}" type="presOf" srcId="{FC1C242A-D67A-4AF7-90EE-38C1B947DD53}" destId="{3A91F3BE-5810-438B-8864-230BAE9234FB}" srcOrd="1" destOrd="1" presId="urn:microsoft.com/office/officeart/2005/8/layout/vList4"/>
    <dgm:cxn modelId="{496DA4C6-2061-4B60-8FE7-D639133427D6}" type="presOf" srcId="{09E46E01-745B-4B9B-A1DE-1CAE10403FEF}" destId="{0840A7B1-F07E-46E2-9D48-0F12CBE4E7E6}" srcOrd="1" destOrd="2" presId="urn:microsoft.com/office/officeart/2005/8/layout/vList4"/>
    <dgm:cxn modelId="{EB3EBF97-4C46-4A2B-BBA8-46D19A931EED}" srcId="{FA1A8E43-6525-4C4F-974E-53446CFCDD48}" destId="{FC1C242A-D67A-4AF7-90EE-38C1B947DD53}" srcOrd="0" destOrd="0" parTransId="{2E338A9F-0CF1-4DE2-A3BB-7BEE91CF7463}" sibTransId="{13D756C0-7935-4C34-BD73-405CC1925124}"/>
    <dgm:cxn modelId="{DB8155FF-729F-4DE4-B73F-2BB0536178C1}" srcId="{FA1A8E43-6525-4C4F-974E-53446CFCDD48}" destId="{2CCB8ED1-5409-453C-8ADB-7F53FF2102DD}" srcOrd="1" destOrd="0" parTransId="{0068591B-BDD9-4479-A45E-7B16663002CA}" sibTransId="{C7CAF7EC-4D54-4209-9B53-B2CCC1AEE118}"/>
    <dgm:cxn modelId="{052B50DB-9130-4A72-815C-C90E3E344C53}" type="presOf" srcId="{31299E41-D58C-45B9-9AB1-3D1CD5D03E99}" destId="{D11D73F9-9A28-425D-9789-250376616A53}" srcOrd="0" destOrd="1" presId="urn:microsoft.com/office/officeart/2005/8/layout/vList4"/>
    <dgm:cxn modelId="{92F1FAFF-9258-48A8-A3F0-02F0EE82BE4C}" srcId="{D0ACD721-75E0-4FE5-8167-54CB59E6B14B}" destId="{C7D9C1A9-13BF-419B-805F-F99E7D1DB70D}" srcOrd="0" destOrd="0" parTransId="{70E36F85-DAC7-403E-9352-C06F49069621}" sibTransId="{ABD99A3A-B272-4B33-9B00-DF02251FD6C2}"/>
    <dgm:cxn modelId="{BAAC0F99-5AD3-4833-948E-497685BFFE36}" srcId="{CDEB9A1F-8859-4D94-8D24-FB9A66F4DB5C}" destId="{31299E41-D58C-45B9-9AB1-3D1CD5D03E99}" srcOrd="0" destOrd="0" parTransId="{1A30B69B-B5C6-4AFD-9E10-725F517B4A38}" sibTransId="{BDFC532B-78AA-4DDD-ADCC-35B59F5BA7FF}"/>
    <dgm:cxn modelId="{D1BDFF62-F1F7-4B46-9FE7-ED599C6FAED1}" type="presOf" srcId="{3E167D8C-C0C5-49B1-B32E-F776F0BFEB55}" destId="{9AB748C8-4D4B-48CB-84B1-0979EC058C5A}" srcOrd="0" destOrd="3" presId="urn:microsoft.com/office/officeart/2005/8/layout/vList4"/>
    <dgm:cxn modelId="{86BC0A4D-9392-4EAB-BA66-94AD626B1FC5}" type="presOf" srcId="{C7D9C1A9-13BF-419B-805F-F99E7D1DB70D}" destId="{D2381568-A22C-4680-9C6D-439A5B482D1C}" srcOrd="0" destOrd="1" presId="urn:microsoft.com/office/officeart/2005/8/layout/vList4"/>
    <dgm:cxn modelId="{83C3FBA3-FC6A-4899-A9C9-94B250A15312}" type="presOf" srcId="{31299E41-D58C-45B9-9AB1-3D1CD5D03E99}" destId="{F7DAE9B8-584B-4957-9F7A-995D62D8BE99}" srcOrd="1" destOrd="1" presId="urn:microsoft.com/office/officeart/2005/8/layout/vList4"/>
    <dgm:cxn modelId="{852600ED-35F8-4F06-B8C0-C4CC6DE5D759}" type="presOf" srcId="{FA1A8E43-6525-4C4F-974E-53446CFCDD48}" destId="{3A91F3BE-5810-438B-8864-230BAE9234FB}" srcOrd="1" destOrd="0" presId="urn:microsoft.com/office/officeart/2005/8/layout/vList4"/>
    <dgm:cxn modelId="{8B59B079-8C3B-4316-AED8-9D39E70AF8DA}" srcId="{D0ACD721-75E0-4FE5-8167-54CB59E6B14B}" destId="{F9150CD8-A792-498E-A4DB-0019E553F909}" srcOrd="2" destOrd="0" parTransId="{FB3BE72D-9FF8-4A27-AD4A-5340E94A3F3A}" sibTransId="{F4407B31-D6A7-4AEC-8293-D1E75402D5AC}"/>
    <dgm:cxn modelId="{398139DE-941B-4AA8-9338-7002427DBD64}" srcId="{FA1A8E43-6525-4C4F-974E-53446CFCDD48}" destId="{3E167D8C-C0C5-49B1-B32E-F776F0BFEB55}" srcOrd="2" destOrd="0" parTransId="{499858CA-8EA6-4A9D-84CC-301E5F439A2E}" sibTransId="{A8D777FD-9242-4E0D-B02E-660A5D15EB46}"/>
    <dgm:cxn modelId="{7BE42246-7CC0-4299-AC13-02B455B3B4F8}" type="presOf" srcId="{CDEB9A1F-8859-4D94-8D24-FB9A66F4DB5C}" destId="{D11D73F9-9A28-425D-9789-250376616A53}" srcOrd="0" destOrd="0" presId="urn:microsoft.com/office/officeart/2005/8/layout/vList4"/>
    <dgm:cxn modelId="{67FB046D-5716-44EB-AC05-18C33F5024D7}" type="presOf" srcId="{855EB32E-0567-4164-BD60-CF11DC71F1C8}" destId="{F7DAE9B8-584B-4957-9F7A-995D62D8BE99}" srcOrd="1" destOrd="2" presId="urn:microsoft.com/office/officeart/2005/8/layout/vList4"/>
    <dgm:cxn modelId="{AE2DA199-1B26-4581-AD98-2A9B61E39F46}" type="presOf" srcId="{CDEB9A1F-8859-4D94-8D24-FB9A66F4DB5C}" destId="{F7DAE9B8-584B-4957-9F7A-995D62D8BE99}" srcOrd="1" destOrd="0" presId="urn:microsoft.com/office/officeart/2005/8/layout/vList4"/>
    <dgm:cxn modelId="{4811B719-ED4A-4752-A974-C48F57F339F8}" type="presOf" srcId="{2CCB8ED1-5409-453C-8ADB-7F53FF2102DD}" destId="{9AB748C8-4D4B-48CB-84B1-0979EC058C5A}" srcOrd="0" destOrd="2" presId="urn:microsoft.com/office/officeart/2005/8/layout/vList4"/>
    <dgm:cxn modelId="{E6FBADAF-F34E-42C5-B905-96EDA5548A5C}" type="presOf" srcId="{D630BF5C-566F-4036-8F70-96D8CFE949DD}" destId="{2FEDCAD3-4496-4899-9474-5A1B71AB5330}" srcOrd="0" destOrd="0" presId="urn:microsoft.com/office/officeart/2005/8/layout/vList4"/>
    <dgm:cxn modelId="{8CC77BF8-92C3-4FA0-A00E-C691875E6222}" srcId="{D630BF5C-566F-4036-8F70-96D8CFE949DD}" destId="{CDEB9A1F-8859-4D94-8D24-FB9A66F4DB5C}" srcOrd="2" destOrd="0" parTransId="{917610CB-434F-42EA-895B-15469F5FAA20}" sibTransId="{D2285BC6-3E43-47AA-8312-B37F960AECA2}"/>
    <dgm:cxn modelId="{7C11E669-C61D-4FD9-830C-74AFB150ACC6}" srcId="{D630BF5C-566F-4036-8F70-96D8CFE949DD}" destId="{D0ACD721-75E0-4FE5-8167-54CB59E6B14B}" srcOrd="0" destOrd="0" parTransId="{2EDA3E5F-172E-490A-80F3-DCA9A29CB821}" sibTransId="{E3548CF3-2FD4-4C93-8C40-8226865F16EA}"/>
    <dgm:cxn modelId="{7A58F811-313A-4863-B718-0318DE317B49}" type="presOf" srcId="{FC1C242A-D67A-4AF7-90EE-38C1B947DD53}" destId="{9AB748C8-4D4B-48CB-84B1-0979EC058C5A}" srcOrd="0" destOrd="1" presId="urn:microsoft.com/office/officeart/2005/8/layout/vList4"/>
    <dgm:cxn modelId="{BE459144-7F62-49CE-B37F-014E6092B636}" srcId="{D630BF5C-566F-4036-8F70-96D8CFE949DD}" destId="{FA1A8E43-6525-4C4F-974E-53446CFCDD48}" srcOrd="1" destOrd="0" parTransId="{023DB5DF-485A-4F3B-909E-6376E8F275B2}" sibTransId="{84FCB2E8-88AD-4019-8F92-B81235C81237}"/>
    <dgm:cxn modelId="{50E2C5C1-853C-4733-8DF7-5B4FFB26B739}" type="presOf" srcId="{F9150CD8-A792-498E-A4DB-0019E553F909}" destId="{0840A7B1-F07E-46E2-9D48-0F12CBE4E7E6}" srcOrd="1" destOrd="3" presId="urn:microsoft.com/office/officeart/2005/8/layout/vList4"/>
    <dgm:cxn modelId="{0FA36B49-28D9-4928-A566-C3922C2E9070}" type="presOf" srcId="{FA1A8E43-6525-4C4F-974E-53446CFCDD48}" destId="{9AB748C8-4D4B-48CB-84B1-0979EC058C5A}" srcOrd="0" destOrd="0" presId="urn:microsoft.com/office/officeart/2005/8/layout/vList4"/>
    <dgm:cxn modelId="{77031A93-4135-45D6-BA38-56692DF906F9}" type="presParOf" srcId="{2FEDCAD3-4496-4899-9474-5A1B71AB5330}" destId="{7BD17C0D-6535-43D8-83AA-A842958E8960}" srcOrd="0" destOrd="0" presId="urn:microsoft.com/office/officeart/2005/8/layout/vList4"/>
    <dgm:cxn modelId="{1C774DCF-DDCD-479A-8421-0AAD58737AFD}" type="presParOf" srcId="{7BD17C0D-6535-43D8-83AA-A842958E8960}" destId="{D2381568-A22C-4680-9C6D-439A5B482D1C}" srcOrd="0" destOrd="0" presId="urn:microsoft.com/office/officeart/2005/8/layout/vList4"/>
    <dgm:cxn modelId="{045A2811-00BD-425D-B788-D876F4D44DAD}" type="presParOf" srcId="{7BD17C0D-6535-43D8-83AA-A842958E8960}" destId="{2F78B986-7199-4B80-9DB1-AF39C0B5A644}" srcOrd="1" destOrd="0" presId="urn:microsoft.com/office/officeart/2005/8/layout/vList4"/>
    <dgm:cxn modelId="{24E6FCEC-1770-4566-8501-2D4C2B493672}" type="presParOf" srcId="{7BD17C0D-6535-43D8-83AA-A842958E8960}" destId="{0840A7B1-F07E-46E2-9D48-0F12CBE4E7E6}" srcOrd="2" destOrd="0" presId="urn:microsoft.com/office/officeart/2005/8/layout/vList4"/>
    <dgm:cxn modelId="{6E76C468-8083-424B-9702-24BB985BA0DB}" type="presParOf" srcId="{2FEDCAD3-4496-4899-9474-5A1B71AB5330}" destId="{751D2C5E-D574-47E4-874B-C797CDE0FEDB}" srcOrd="1" destOrd="0" presId="urn:microsoft.com/office/officeart/2005/8/layout/vList4"/>
    <dgm:cxn modelId="{F40A888A-416B-4797-9114-2C9AF36102AD}" type="presParOf" srcId="{2FEDCAD3-4496-4899-9474-5A1B71AB5330}" destId="{F2390639-7252-4CCA-85E0-78294EE5D120}" srcOrd="2" destOrd="0" presId="urn:microsoft.com/office/officeart/2005/8/layout/vList4"/>
    <dgm:cxn modelId="{D486DE15-2360-469B-9911-624C24D4BAAD}" type="presParOf" srcId="{F2390639-7252-4CCA-85E0-78294EE5D120}" destId="{9AB748C8-4D4B-48CB-84B1-0979EC058C5A}" srcOrd="0" destOrd="0" presId="urn:microsoft.com/office/officeart/2005/8/layout/vList4"/>
    <dgm:cxn modelId="{70B615F4-F6FB-4F57-A184-986C85DB9811}" type="presParOf" srcId="{F2390639-7252-4CCA-85E0-78294EE5D120}" destId="{B7088627-1A3A-43BC-8AB7-197AA98246B1}" srcOrd="1" destOrd="0" presId="urn:microsoft.com/office/officeart/2005/8/layout/vList4"/>
    <dgm:cxn modelId="{83E78871-7E7C-4486-92E2-51B75A14B402}" type="presParOf" srcId="{F2390639-7252-4CCA-85E0-78294EE5D120}" destId="{3A91F3BE-5810-438B-8864-230BAE9234FB}" srcOrd="2" destOrd="0" presId="urn:microsoft.com/office/officeart/2005/8/layout/vList4"/>
    <dgm:cxn modelId="{120CC444-098C-405F-BF5B-E72D3C1332DC}" type="presParOf" srcId="{2FEDCAD3-4496-4899-9474-5A1B71AB5330}" destId="{77AB3E62-99EC-491A-8BE9-44C74F50EB75}" srcOrd="3" destOrd="0" presId="urn:microsoft.com/office/officeart/2005/8/layout/vList4"/>
    <dgm:cxn modelId="{839C488E-E5C5-421A-936D-42DF00EB4456}" type="presParOf" srcId="{2FEDCAD3-4496-4899-9474-5A1B71AB5330}" destId="{0ABCDE01-1C56-4192-AEA0-8E60B98D00E9}" srcOrd="4" destOrd="0" presId="urn:microsoft.com/office/officeart/2005/8/layout/vList4"/>
    <dgm:cxn modelId="{95E80183-D694-4616-8642-E79093406D1D}" type="presParOf" srcId="{0ABCDE01-1C56-4192-AEA0-8E60B98D00E9}" destId="{D11D73F9-9A28-425D-9789-250376616A53}" srcOrd="0" destOrd="0" presId="urn:microsoft.com/office/officeart/2005/8/layout/vList4"/>
    <dgm:cxn modelId="{E04BA095-19FE-417B-8A04-5F0E34CF4CE1}" type="presParOf" srcId="{0ABCDE01-1C56-4192-AEA0-8E60B98D00E9}" destId="{AB67BC6B-EBF6-481D-A4B2-D460126BBB6E}" srcOrd="1" destOrd="0" presId="urn:microsoft.com/office/officeart/2005/8/layout/vList4"/>
    <dgm:cxn modelId="{D01F41D2-C6AC-4696-9984-E1DBE2E86EAC}" type="presParOf" srcId="{0ABCDE01-1C56-4192-AEA0-8E60B98D00E9}" destId="{F7DAE9B8-584B-4957-9F7A-995D62D8BE99}" srcOrd="2" destOrd="0" presId="urn:microsoft.com/office/officeart/2005/8/layout/vList4"/>
  </dgm:cxnLst>
  <dgm:bg>
    <a:solidFill>
      <a:srgbClr val="FFE5E5"/>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13EB0D0-C1A9-4E04-A319-5BBD1CEE371E}" type="doc">
      <dgm:prSet loTypeId="urn:microsoft.com/office/officeart/2005/8/layout/hierarchy2" loCatId="hierarchy" qsTypeId="urn:microsoft.com/office/officeart/2005/8/quickstyle/simple1" qsCatId="simple" csTypeId="urn:microsoft.com/office/officeart/2005/8/colors/colorful1" csCatId="colorful" phldr="1"/>
      <dgm:spPr/>
      <dgm:t>
        <a:bodyPr/>
        <a:lstStyle/>
        <a:p>
          <a:endParaRPr lang="es-MX"/>
        </a:p>
      </dgm:t>
    </dgm:pt>
    <dgm:pt modelId="{35F52D32-EECA-44E4-B8D3-8EBD296D2A2E}">
      <dgm:prSet phldrT="[Texto]"/>
      <dgm:spPr/>
      <dgm:t>
        <a:bodyPr/>
        <a:lstStyle/>
        <a:p>
          <a:r>
            <a:rPr lang="es-MX" b="1" dirty="0" smtClean="0">
              <a:solidFill>
                <a:srgbClr val="FFFF99"/>
              </a:solidFill>
            </a:rPr>
            <a:t>TIPOS DE DECISIONES</a:t>
          </a:r>
          <a:endParaRPr lang="es-MX" b="1" dirty="0">
            <a:solidFill>
              <a:srgbClr val="FFFF99"/>
            </a:solidFill>
          </a:endParaRPr>
        </a:p>
      </dgm:t>
    </dgm:pt>
    <dgm:pt modelId="{BFA38701-4E0A-42A3-AB39-A88E9C6F4385}" type="parTrans" cxnId="{1425E46D-2F63-4A6B-B3FD-7C46A1D3D008}">
      <dgm:prSet/>
      <dgm:spPr/>
      <dgm:t>
        <a:bodyPr/>
        <a:lstStyle/>
        <a:p>
          <a:endParaRPr lang="es-MX"/>
        </a:p>
      </dgm:t>
    </dgm:pt>
    <dgm:pt modelId="{0A1E695D-33F3-445B-87AD-128B1E14A351}" type="sibTrans" cxnId="{1425E46D-2F63-4A6B-B3FD-7C46A1D3D008}">
      <dgm:prSet/>
      <dgm:spPr/>
      <dgm:t>
        <a:bodyPr/>
        <a:lstStyle/>
        <a:p>
          <a:endParaRPr lang="es-MX"/>
        </a:p>
      </dgm:t>
    </dgm:pt>
    <dgm:pt modelId="{60CCA3B0-C049-4FEA-A42D-6A1749F0CDFE}">
      <dgm:prSet phldrT="[Texto]"/>
      <dgm:spPr/>
      <dgm:t>
        <a:bodyPr/>
        <a:lstStyle/>
        <a:p>
          <a:r>
            <a:rPr lang="es-MX" b="1" dirty="0" smtClean="0">
              <a:solidFill>
                <a:srgbClr val="FFEBDD"/>
              </a:solidFill>
            </a:rPr>
            <a:t>De acuerdo con el tiempo de resolución</a:t>
          </a:r>
          <a:endParaRPr lang="es-MX" b="1" dirty="0">
            <a:solidFill>
              <a:srgbClr val="FFEBDD"/>
            </a:solidFill>
          </a:endParaRPr>
        </a:p>
      </dgm:t>
    </dgm:pt>
    <dgm:pt modelId="{80C8876C-96C8-45F4-83CF-696AE5DF39DB}" type="parTrans" cxnId="{2BB049DC-7C80-42CD-8B96-687A09F05A33}">
      <dgm:prSet/>
      <dgm:spPr/>
      <dgm:t>
        <a:bodyPr/>
        <a:lstStyle/>
        <a:p>
          <a:endParaRPr lang="es-MX"/>
        </a:p>
      </dgm:t>
    </dgm:pt>
    <dgm:pt modelId="{63511990-B74E-4E65-82B1-7A3C9E2CEE9B}" type="sibTrans" cxnId="{2BB049DC-7C80-42CD-8B96-687A09F05A33}">
      <dgm:prSet/>
      <dgm:spPr/>
      <dgm:t>
        <a:bodyPr/>
        <a:lstStyle/>
        <a:p>
          <a:endParaRPr lang="es-MX"/>
        </a:p>
      </dgm:t>
    </dgm:pt>
    <dgm:pt modelId="{66D5CEF8-C7CE-4829-B275-5B5F0D595A56}">
      <dgm:prSet phldrT="[Texto]"/>
      <dgm:spPr/>
      <dgm:t>
        <a:bodyPr/>
        <a:lstStyle/>
        <a:p>
          <a:r>
            <a:rPr lang="es-MX" b="1" dirty="0" smtClean="0">
              <a:solidFill>
                <a:srgbClr val="FFD757"/>
              </a:solidFill>
            </a:rPr>
            <a:t>A corto plazo y largo plazo</a:t>
          </a:r>
          <a:endParaRPr lang="es-MX" b="1" dirty="0">
            <a:solidFill>
              <a:srgbClr val="FFD757"/>
            </a:solidFill>
          </a:endParaRPr>
        </a:p>
      </dgm:t>
    </dgm:pt>
    <dgm:pt modelId="{1C8290B4-0201-4775-A6C5-BA320A7D074E}" type="parTrans" cxnId="{649F93E5-73EF-4316-9F8A-8FD52F1F6AA7}">
      <dgm:prSet/>
      <dgm:spPr/>
      <dgm:t>
        <a:bodyPr/>
        <a:lstStyle/>
        <a:p>
          <a:endParaRPr lang="es-MX"/>
        </a:p>
      </dgm:t>
    </dgm:pt>
    <dgm:pt modelId="{45F67A13-B15F-4ECB-8A44-414755D9D387}" type="sibTrans" cxnId="{649F93E5-73EF-4316-9F8A-8FD52F1F6AA7}">
      <dgm:prSet/>
      <dgm:spPr/>
      <dgm:t>
        <a:bodyPr/>
        <a:lstStyle/>
        <a:p>
          <a:endParaRPr lang="es-MX"/>
        </a:p>
      </dgm:t>
    </dgm:pt>
    <dgm:pt modelId="{146665A1-B6CA-4ADF-999A-8EF12387C652}">
      <dgm:prSet phldrT="[Texto]"/>
      <dgm:spPr/>
      <dgm:t>
        <a:bodyPr/>
        <a:lstStyle/>
        <a:p>
          <a:r>
            <a:rPr lang="es-MX" b="1" dirty="0" smtClean="0">
              <a:solidFill>
                <a:srgbClr val="FF9D5B"/>
              </a:solidFill>
            </a:rPr>
            <a:t>Inmediatas y mediatas</a:t>
          </a:r>
          <a:endParaRPr lang="es-MX" b="1" dirty="0">
            <a:solidFill>
              <a:srgbClr val="FF9D5B"/>
            </a:solidFill>
          </a:endParaRPr>
        </a:p>
      </dgm:t>
    </dgm:pt>
    <dgm:pt modelId="{A8F888D5-3120-4ED6-8605-47A2BBDC3617}" type="parTrans" cxnId="{BBB66765-D223-43BD-9E00-5CEA31E2265C}">
      <dgm:prSet/>
      <dgm:spPr/>
      <dgm:t>
        <a:bodyPr/>
        <a:lstStyle/>
        <a:p>
          <a:endParaRPr lang="es-MX"/>
        </a:p>
      </dgm:t>
    </dgm:pt>
    <dgm:pt modelId="{28A57667-362D-484B-857B-CFD90AFDC9B6}" type="sibTrans" cxnId="{BBB66765-D223-43BD-9E00-5CEA31E2265C}">
      <dgm:prSet/>
      <dgm:spPr/>
      <dgm:t>
        <a:bodyPr/>
        <a:lstStyle/>
        <a:p>
          <a:endParaRPr lang="es-MX"/>
        </a:p>
      </dgm:t>
    </dgm:pt>
    <dgm:pt modelId="{26CDEE4D-2F50-4CF1-A710-CA5CBCA41521}">
      <dgm:prSet phldrT="[Texto]"/>
      <dgm:spPr/>
      <dgm:t>
        <a:bodyPr/>
        <a:lstStyle/>
        <a:p>
          <a:r>
            <a:rPr lang="es-MX" b="1" dirty="0" smtClean="0">
              <a:solidFill>
                <a:srgbClr val="FFEBDD"/>
              </a:solidFill>
            </a:rPr>
            <a:t>De acuerdo con la cualidad de ellas</a:t>
          </a:r>
          <a:endParaRPr lang="es-MX" b="1" dirty="0">
            <a:solidFill>
              <a:srgbClr val="FFEBDD"/>
            </a:solidFill>
          </a:endParaRPr>
        </a:p>
      </dgm:t>
    </dgm:pt>
    <dgm:pt modelId="{AFD15A71-E54A-49BD-8227-640F5C56251B}" type="parTrans" cxnId="{0195CCC9-0DA8-440F-9B69-72CAD6C5F45B}">
      <dgm:prSet/>
      <dgm:spPr/>
      <dgm:t>
        <a:bodyPr/>
        <a:lstStyle/>
        <a:p>
          <a:endParaRPr lang="es-MX"/>
        </a:p>
      </dgm:t>
    </dgm:pt>
    <dgm:pt modelId="{E36FDFB7-8146-4580-9A50-A190FB91BE42}" type="sibTrans" cxnId="{0195CCC9-0DA8-440F-9B69-72CAD6C5F45B}">
      <dgm:prSet/>
      <dgm:spPr/>
      <dgm:t>
        <a:bodyPr/>
        <a:lstStyle/>
        <a:p>
          <a:endParaRPr lang="es-MX"/>
        </a:p>
      </dgm:t>
    </dgm:pt>
    <dgm:pt modelId="{D4168F36-017E-4FB4-93FE-F1D4FEC4B53C}">
      <dgm:prSet phldrT="[Texto]"/>
      <dgm:spPr/>
      <dgm:t>
        <a:bodyPr/>
        <a:lstStyle/>
        <a:p>
          <a:r>
            <a:rPr lang="es-MX" b="1" dirty="0" smtClean="0">
              <a:solidFill>
                <a:srgbClr val="B0CBE6"/>
              </a:solidFill>
            </a:rPr>
            <a:t>Propias e </a:t>
          </a:r>
        </a:p>
        <a:p>
          <a:r>
            <a:rPr lang="es-MX" b="1" dirty="0" smtClean="0">
              <a:solidFill>
                <a:srgbClr val="B0CBE6"/>
              </a:solidFill>
            </a:rPr>
            <a:t>Impropias</a:t>
          </a:r>
          <a:endParaRPr lang="es-MX" b="1" dirty="0">
            <a:solidFill>
              <a:srgbClr val="B0CBE6"/>
            </a:solidFill>
          </a:endParaRPr>
        </a:p>
      </dgm:t>
    </dgm:pt>
    <dgm:pt modelId="{7F8937BF-422E-4F5E-85C2-631483041C6C}" type="parTrans" cxnId="{CF659CB3-0837-4A9B-940F-8932C5B53677}">
      <dgm:prSet/>
      <dgm:spPr/>
      <dgm:t>
        <a:bodyPr/>
        <a:lstStyle/>
        <a:p>
          <a:endParaRPr lang="es-MX"/>
        </a:p>
      </dgm:t>
    </dgm:pt>
    <dgm:pt modelId="{7A6D29DD-1B37-4D17-95C1-DF9A099440C8}" type="sibTrans" cxnId="{CF659CB3-0837-4A9B-940F-8932C5B53677}">
      <dgm:prSet/>
      <dgm:spPr/>
      <dgm:t>
        <a:bodyPr/>
        <a:lstStyle/>
        <a:p>
          <a:endParaRPr lang="es-MX"/>
        </a:p>
      </dgm:t>
    </dgm:pt>
    <dgm:pt modelId="{9AAF34B1-3149-404B-ADF1-55C54FABD3A2}">
      <dgm:prSet phldrT="[Texto]"/>
      <dgm:spPr/>
      <dgm:t>
        <a:bodyPr/>
        <a:lstStyle/>
        <a:p>
          <a:r>
            <a:rPr lang="es-MX" b="1" dirty="0" smtClean="0">
              <a:solidFill>
                <a:srgbClr val="A9DA74"/>
              </a:solidFill>
            </a:rPr>
            <a:t>Triviales e importantes</a:t>
          </a:r>
          <a:endParaRPr lang="es-MX" b="1" dirty="0">
            <a:solidFill>
              <a:srgbClr val="A9DA74"/>
            </a:solidFill>
          </a:endParaRPr>
        </a:p>
      </dgm:t>
    </dgm:pt>
    <dgm:pt modelId="{1BF9137E-7F84-45D0-8E51-28BF569C82E7}" type="parTrans" cxnId="{7B2A0A68-FE9C-417B-B3B9-5F132F0AC368}">
      <dgm:prSet/>
      <dgm:spPr/>
      <dgm:t>
        <a:bodyPr/>
        <a:lstStyle/>
        <a:p>
          <a:endParaRPr lang="es-MX"/>
        </a:p>
      </dgm:t>
    </dgm:pt>
    <dgm:pt modelId="{2E175DD4-6F67-4C2C-85E5-318CBC925D9C}" type="sibTrans" cxnId="{7B2A0A68-FE9C-417B-B3B9-5F132F0AC368}">
      <dgm:prSet/>
      <dgm:spPr/>
      <dgm:t>
        <a:bodyPr/>
        <a:lstStyle/>
        <a:p>
          <a:endParaRPr lang="es-MX"/>
        </a:p>
      </dgm:t>
    </dgm:pt>
    <dgm:pt modelId="{214738CF-8F94-4699-B0DC-9D32825CE4C5}" type="pres">
      <dgm:prSet presAssocID="{B13EB0D0-C1A9-4E04-A319-5BBD1CEE371E}" presName="diagram" presStyleCnt="0">
        <dgm:presLayoutVars>
          <dgm:chPref val="1"/>
          <dgm:dir/>
          <dgm:animOne val="branch"/>
          <dgm:animLvl val="lvl"/>
          <dgm:resizeHandles val="exact"/>
        </dgm:presLayoutVars>
      </dgm:prSet>
      <dgm:spPr/>
      <dgm:t>
        <a:bodyPr/>
        <a:lstStyle/>
        <a:p>
          <a:endParaRPr lang="es-MX"/>
        </a:p>
      </dgm:t>
    </dgm:pt>
    <dgm:pt modelId="{5F2249D7-0710-4819-957B-DB73DADF3A64}" type="pres">
      <dgm:prSet presAssocID="{35F52D32-EECA-44E4-B8D3-8EBD296D2A2E}" presName="root1" presStyleCnt="0"/>
      <dgm:spPr/>
    </dgm:pt>
    <dgm:pt modelId="{F406AA9D-49F1-4CEC-B680-6BAD724F7ACC}" type="pres">
      <dgm:prSet presAssocID="{35F52D32-EECA-44E4-B8D3-8EBD296D2A2E}" presName="LevelOneTextNode" presStyleLbl="node0" presStyleIdx="0" presStyleCnt="1">
        <dgm:presLayoutVars>
          <dgm:chPref val="3"/>
        </dgm:presLayoutVars>
      </dgm:prSet>
      <dgm:spPr/>
      <dgm:t>
        <a:bodyPr/>
        <a:lstStyle/>
        <a:p>
          <a:endParaRPr lang="es-MX"/>
        </a:p>
      </dgm:t>
    </dgm:pt>
    <dgm:pt modelId="{04D0886A-BEFA-400A-A83F-3284B45E08A0}" type="pres">
      <dgm:prSet presAssocID="{35F52D32-EECA-44E4-B8D3-8EBD296D2A2E}" presName="level2hierChild" presStyleCnt="0"/>
      <dgm:spPr/>
    </dgm:pt>
    <dgm:pt modelId="{5D215CB8-BFA3-4E22-8545-0FBC7FF23E96}" type="pres">
      <dgm:prSet presAssocID="{80C8876C-96C8-45F4-83CF-696AE5DF39DB}" presName="conn2-1" presStyleLbl="parChTrans1D2" presStyleIdx="0" presStyleCnt="2"/>
      <dgm:spPr/>
      <dgm:t>
        <a:bodyPr/>
        <a:lstStyle/>
        <a:p>
          <a:endParaRPr lang="es-MX"/>
        </a:p>
      </dgm:t>
    </dgm:pt>
    <dgm:pt modelId="{B555DE50-C9B1-48E9-B8A5-88A1B07ADC58}" type="pres">
      <dgm:prSet presAssocID="{80C8876C-96C8-45F4-83CF-696AE5DF39DB}" presName="connTx" presStyleLbl="parChTrans1D2" presStyleIdx="0" presStyleCnt="2"/>
      <dgm:spPr/>
      <dgm:t>
        <a:bodyPr/>
        <a:lstStyle/>
        <a:p>
          <a:endParaRPr lang="es-MX"/>
        </a:p>
      </dgm:t>
    </dgm:pt>
    <dgm:pt modelId="{8CFAF5FF-D220-4211-96BC-7239C6401DBD}" type="pres">
      <dgm:prSet presAssocID="{60CCA3B0-C049-4FEA-A42D-6A1749F0CDFE}" presName="root2" presStyleCnt="0"/>
      <dgm:spPr/>
    </dgm:pt>
    <dgm:pt modelId="{EB4A32AB-85B7-4EEF-B77D-243B0336480D}" type="pres">
      <dgm:prSet presAssocID="{60CCA3B0-C049-4FEA-A42D-6A1749F0CDFE}" presName="LevelTwoTextNode" presStyleLbl="node2" presStyleIdx="0" presStyleCnt="2">
        <dgm:presLayoutVars>
          <dgm:chPref val="3"/>
        </dgm:presLayoutVars>
      </dgm:prSet>
      <dgm:spPr/>
      <dgm:t>
        <a:bodyPr/>
        <a:lstStyle/>
        <a:p>
          <a:endParaRPr lang="es-MX"/>
        </a:p>
      </dgm:t>
    </dgm:pt>
    <dgm:pt modelId="{75483701-6B82-4D1F-8F30-3ED28C18470A}" type="pres">
      <dgm:prSet presAssocID="{60CCA3B0-C049-4FEA-A42D-6A1749F0CDFE}" presName="level3hierChild" presStyleCnt="0"/>
      <dgm:spPr/>
    </dgm:pt>
    <dgm:pt modelId="{2C45F5B9-35F3-4193-9C11-21106FC99735}" type="pres">
      <dgm:prSet presAssocID="{1C8290B4-0201-4775-A6C5-BA320A7D074E}" presName="conn2-1" presStyleLbl="parChTrans1D3" presStyleIdx="0" presStyleCnt="4"/>
      <dgm:spPr/>
      <dgm:t>
        <a:bodyPr/>
        <a:lstStyle/>
        <a:p>
          <a:endParaRPr lang="es-MX"/>
        </a:p>
      </dgm:t>
    </dgm:pt>
    <dgm:pt modelId="{42551099-AAF0-4300-9D65-B2D3E1070B5D}" type="pres">
      <dgm:prSet presAssocID="{1C8290B4-0201-4775-A6C5-BA320A7D074E}" presName="connTx" presStyleLbl="parChTrans1D3" presStyleIdx="0" presStyleCnt="4"/>
      <dgm:spPr/>
      <dgm:t>
        <a:bodyPr/>
        <a:lstStyle/>
        <a:p>
          <a:endParaRPr lang="es-MX"/>
        </a:p>
      </dgm:t>
    </dgm:pt>
    <dgm:pt modelId="{B5E0DC95-600A-406F-AC39-6C6D3CA9F2C3}" type="pres">
      <dgm:prSet presAssocID="{66D5CEF8-C7CE-4829-B275-5B5F0D595A56}" presName="root2" presStyleCnt="0"/>
      <dgm:spPr/>
    </dgm:pt>
    <dgm:pt modelId="{E1C1813A-2450-462B-8C1E-0C7D64AE22ED}" type="pres">
      <dgm:prSet presAssocID="{66D5CEF8-C7CE-4829-B275-5B5F0D595A56}" presName="LevelTwoTextNode" presStyleLbl="node3" presStyleIdx="0" presStyleCnt="4">
        <dgm:presLayoutVars>
          <dgm:chPref val="3"/>
        </dgm:presLayoutVars>
      </dgm:prSet>
      <dgm:spPr/>
      <dgm:t>
        <a:bodyPr/>
        <a:lstStyle/>
        <a:p>
          <a:endParaRPr lang="es-MX"/>
        </a:p>
      </dgm:t>
    </dgm:pt>
    <dgm:pt modelId="{A37375C1-4C00-4BD5-90FE-BDB580CD924B}" type="pres">
      <dgm:prSet presAssocID="{66D5CEF8-C7CE-4829-B275-5B5F0D595A56}" presName="level3hierChild" presStyleCnt="0"/>
      <dgm:spPr/>
    </dgm:pt>
    <dgm:pt modelId="{6C11E5C5-3151-40DB-B64F-9FC008834EDD}" type="pres">
      <dgm:prSet presAssocID="{A8F888D5-3120-4ED6-8605-47A2BBDC3617}" presName="conn2-1" presStyleLbl="parChTrans1D3" presStyleIdx="1" presStyleCnt="4"/>
      <dgm:spPr/>
      <dgm:t>
        <a:bodyPr/>
        <a:lstStyle/>
        <a:p>
          <a:endParaRPr lang="es-MX"/>
        </a:p>
      </dgm:t>
    </dgm:pt>
    <dgm:pt modelId="{6BEF119D-2B2F-4552-BB4A-41F094163B4B}" type="pres">
      <dgm:prSet presAssocID="{A8F888D5-3120-4ED6-8605-47A2BBDC3617}" presName="connTx" presStyleLbl="parChTrans1D3" presStyleIdx="1" presStyleCnt="4"/>
      <dgm:spPr/>
      <dgm:t>
        <a:bodyPr/>
        <a:lstStyle/>
        <a:p>
          <a:endParaRPr lang="es-MX"/>
        </a:p>
      </dgm:t>
    </dgm:pt>
    <dgm:pt modelId="{867FD93A-9BD1-4C81-B412-8FB8569D863E}" type="pres">
      <dgm:prSet presAssocID="{146665A1-B6CA-4ADF-999A-8EF12387C652}" presName="root2" presStyleCnt="0"/>
      <dgm:spPr/>
    </dgm:pt>
    <dgm:pt modelId="{6AC9E30F-02C5-4DAC-8981-4B199C922C1E}" type="pres">
      <dgm:prSet presAssocID="{146665A1-B6CA-4ADF-999A-8EF12387C652}" presName="LevelTwoTextNode" presStyleLbl="node3" presStyleIdx="1" presStyleCnt="4" custLinFactNeighborX="5347" custLinFactNeighborY="-5347">
        <dgm:presLayoutVars>
          <dgm:chPref val="3"/>
        </dgm:presLayoutVars>
      </dgm:prSet>
      <dgm:spPr/>
      <dgm:t>
        <a:bodyPr/>
        <a:lstStyle/>
        <a:p>
          <a:endParaRPr lang="es-MX"/>
        </a:p>
      </dgm:t>
    </dgm:pt>
    <dgm:pt modelId="{410830C9-812C-4B1A-AD2F-D355E3E39C35}" type="pres">
      <dgm:prSet presAssocID="{146665A1-B6CA-4ADF-999A-8EF12387C652}" presName="level3hierChild" presStyleCnt="0"/>
      <dgm:spPr/>
    </dgm:pt>
    <dgm:pt modelId="{2DDFA57D-77A0-4077-B223-B38F5D18BD88}" type="pres">
      <dgm:prSet presAssocID="{AFD15A71-E54A-49BD-8227-640F5C56251B}" presName="conn2-1" presStyleLbl="parChTrans1D2" presStyleIdx="1" presStyleCnt="2"/>
      <dgm:spPr/>
      <dgm:t>
        <a:bodyPr/>
        <a:lstStyle/>
        <a:p>
          <a:endParaRPr lang="es-MX"/>
        </a:p>
      </dgm:t>
    </dgm:pt>
    <dgm:pt modelId="{B8194EDF-5929-4CCE-9CC2-F0A30C074251}" type="pres">
      <dgm:prSet presAssocID="{AFD15A71-E54A-49BD-8227-640F5C56251B}" presName="connTx" presStyleLbl="parChTrans1D2" presStyleIdx="1" presStyleCnt="2"/>
      <dgm:spPr/>
      <dgm:t>
        <a:bodyPr/>
        <a:lstStyle/>
        <a:p>
          <a:endParaRPr lang="es-MX"/>
        </a:p>
      </dgm:t>
    </dgm:pt>
    <dgm:pt modelId="{BD4A99CA-F292-4FBA-8AB9-15006D485AF1}" type="pres">
      <dgm:prSet presAssocID="{26CDEE4D-2F50-4CF1-A710-CA5CBCA41521}" presName="root2" presStyleCnt="0"/>
      <dgm:spPr/>
    </dgm:pt>
    <dgm:pt modelId="{33BB1A02-1585-4FBD-9256-D62867A7900F}" type="pres">
      <dgm:prSet presAssocID="{26CDEE4D-2F50-4CF1-A710-CA5CBCA41521}" presName="LevelTwoTextNode" presStyleLbl="node2" presStyleIdx="1" presStyleCnt="2">
        <dgm:presLayoutVars>
          <dgm:chPref val="3"/>
        </dgm:presLayoutVars>
      </dgm:prSet>
      <dgm:spPr/>
      <dgm:t>
        <a:bodyPr/>
        <a:lstStyle/>
        <a:p>
          <a:endParaRPr lang="es-MX"/>
        </a:p>
      </dgm:t>
    </dgm:pt>
    <dgm:pt modelId="{DC9238D7-E25F-4206-9FAA-A5BC317880ED}" type="pres">
      <dgm:prSet presAssocID="{26CDEE4D-2F50-4CF1-A710-CA5CBCA41521}" presName="level3hierChild" presStyleCnt="0"/>
      <dgm:spPr/>
    </dgm:pt>
    <dgm:pt modelId="{C715D7AF-638C-4C07-A7C4-955C725847C4}" type="pres">
      <dgm:prSet presAssocID="{7F8937BF-422E-4F5E-85C2-631483041C6C}" presName="conn2-1" presStyleLbl="parChTrans1D3" presStyleIdx="2" presStyleCnt="4"/>
      <dgm:spPr/>
      <dgm:t>
        <a:bodyPr/>
        <a:lstStyle/>
        <a:p>
          <a:endParaRPr lang="es-MX"/>
        </a:p>
      </dgm:t>
    </dgm:pt>
    <dgm:pt modelId="{2ACB4C3E-FE00-435D-AC88-E648348D1517}" type="pres">
      <dgm:prSet presAssocID="{7F8937BF-422E-4F5E-85C2-631483041C6C}" presName="connTx" presStyleLbl="parChTrans1D3" presStyleIdx="2" presStyleCnt="4"/>
      <dgm:spPr/>
      <dgm:t>
        <a:bodyPr/>
        <a:lstStyle/>
        <a:p>
          <a:endParaRPr lang="es-MX"/>
        </a:p>
      </dgm:t>
    </dgm:pt>
    <dgm:pt modelId="{E5FCA710-FFAA-43F6-8300-A9F2941BCD2E}" type="pres">
      <dgm:prSet presAssocID="{D4168F36-017E-4FB4-93FE-F1D4FEC4B53C}" presName="root2" presStyleCnt="0"/>
      <dgm:spPr/>
    </dgm:pt>
    <dgm:pt modelId="{23C05C86-3BA4-418C-B797-A4DAE6932611}" type="pres">
      <dgm:prSet presAssocID="{D4168F36-017E-4FB4-93FE-F1D4FEC4B53C}" presName="LevelTwoTextNode" presStyleLbl="node3" presStyleIdx="2" presStyleCnt="4">
        <dgm:presLayoutVars>
          <dgm:chPref val="3"/>
        </dgm:presLayoutVars>
      </dgm:prSet>
      <dgm:spPr/>
      <dgm:t>
        <a:bodyPr/>
        <a:lstStyle/>
        <a:p>
          <a:endParaRPr lang="es-MX"/>
        </a:p>
      </dgm:t>
    </dgm:pt>
    <dgm:pt modelId="{430458C3-7C17-4241-B323-602E401F6B8E}" type="pres">
      <dgm:prSet presAssocID="{D4168F36-017E-4FB4-93FE-F1D4FEC4B53C}" presName="level3hierChild" presStyleCnt="0"/>
      <dgm:spPr/>
    </dgm:pt>
    <dgm:pt modelId="{06384CE0-E179-4CE0-9C22-61B9D3AA447C}" type="pres">
      <dgm:prSet presAssocID="{1BF9137E-7F84-45D0-8E51-28BF569C82E7}" presName="conn2-1" presStyleLbl="parChTrans1D3" presStyleIdx="3" presStyleCnt="4"/>
      <dgm:spPr/>
      <dgm:t>
        <a:bodyPr/>
        <a:lstStyle/>
        <a:p>
          <a:endParaRPr lang="es-MX"/>
        </a:p>
      </dgm:t>
    </dgm:pt>
    <dgm:pt modelId="{8075A762-12FA-433D-9147-39CE758864D2}" type="pres">
      <dgm:prSet presAssocID="{1BF9137E-7F84-45D0-8E51-28BF569C82E7}" presName="connTx" presStyleLbl="parChTrans1D3" presStyleIdx="3" presStyleCnt="4"/>
      <dgm:spPr/>
      <dgm:t>
        <a:bodyPr/>
        <a:lstStyle/>
        <a:p>
          <a:endParaRPr lang="es-MX"/>
        </a:p>
      </dgm:t>
    </dgm:pt>
    <dgm:pt modelId="{968007A9-E398-4E2C-AEB6-00956D416DEC}" type="pres">
      <dgm:prSet presAssocID="{9AAF34B1-3149-404B-ADF1-55C54FABD3A2}" presName="root2" presStyleCnt="0"/>
      <dgm:spPr/>
    </dgm:pt>
    <dgm:pt modelId="{96ECA5FC-90F0-44EE-8F52-F5C742251321}" type="pres">
      <dgm:prSet presAssocID="{9AAF34B1-3149-404B-ADF1-55C54FABD3A2}" presName="LevelTwoTextNode" presStyleLbl="node3" presStyleIdx="3" presStyleCnt="4">
        <dgm:presLayoutVars>
          <dgm:chPref val="3"/>
        </dgm:presLayoutVars>
      </dgm:prSet>
      <dgm:spPr/>
      <dgm:t>
        <a:bodyPr/>
        <a:lstStyle/>
        <a:p>
          <a:endParaRPr lang="es-MX"/>
        </a:p>
      </dgm:t>
    </dgm:pt>
    <dgm:pt modelId="{CBD1EC69-EDD1-4FA1-A26D-205A990E640D}" type="pres">
      <dgm:prSet presAssocID="{9AAF34B1-3149-404B-ADF1-55C54FABD3A2}" presName="level3hierChild" presStyleCnt="0"/>
      <dgm:spPr/>
    </dgm:pt>
  </dgm:ptLst>
  <dgm:cxnLst>
    <dgm:cxn modelId="{F3D8CEBA-52E7-4542-9542-9932B2D3945D}" type="presOf" srcId="{AFD15A71-E54A-49BD-8227-640F5C56251B}" destId="{2DDFA57D-77A0-4077-B223-B38F5D18BD88}" srcOrd="0" destOrd="0" presId="urn:microsoft.com/office/officeart/2005/8/layout/hierarchy2"/>
    <dgm:cxn modelId="{F19D7B4B-7FE7-4C6C-A980-3AE424BB6682}" type="presOf" srcId="{80C8876C-96C8-45F4-83CF-696AE5DF39DB}" destId="{5D215CB8-BFA3-4E22-8545-0FBC7FF23E96}" srcOrd="0" destOrd="0" presId="urn:microsoft.com/office/officeart/2005/8/layout/hierarchy2"/>
    <dgm:cxn modelId="{0F721C93-8F10-49F3-B9CF-441AACCE3643}" type="presOf" srcId="{A8F888D5-3120-4ED6-8605-47A2BBDC3617}" destId="{6C11E5C5-3151-40DB-B64F-9FC008834EDD}" srcOrd="0" destOrd="0" presId="urn:microsoft.com/office/officeart/2005/8/layout/hierarchy2"/>
    <dgm:cxn modelId="{3A8E5CD6-99A8-48A3-9CBD-C2411F40A8AB}" type="presOf" srcId="{AFD15A71-E54A-49BD-8227-640F5C56251B}" destId="{B8194EDF-5929-4CCE-9CC2-F0A30C074251}" srcOrd="1" destOrd="0" presId="urn:microsoft.com/office/officeart/2005/8/layout/hierarchy2"/>
    <dgm:cxn modelId="{4C16720A-F0BF-49A1-AA70-CB3A0BD444CE}" type="presOf" srcId="{146665A1-B6CA-4ADF-999A-8EF12387C652}" destId="{6AC9E30F-02C5-4DAC-8981-4B199C922C1E}" srcOrd="0" destOrd="0" presId="urn:microsoft.com/office/officeart/2005/8/layout/hierarchy2"/>
    <dgm:cxn modelId="{1A75039D-6389-4F0C-84D8-4F1D54F178F1}" type="presOf" srcId="{7F8937BF-422E-4F5E-85C2-631483041C6C}" destId="{2ACB4C3E-FE00-435D-AC88-E648348D1517}" srcOrd="1" destOrd="0" presId="urn:microsoft.com/office/officeart/2005/8/layout/hierarchy2"/>
    <dgm:cxn modelId="{BBB66765-D223-43BD-9E00-5CEA31E2265C}" srcId="{60CCA3B0-C049-4FEA-A42D-6A1749F0CDFE}" destId="{146665A1-B6CA-4ADF-999A-8EF12387C652}" srcOrd="1" destOrd="0" parTransId="{A8F888D5-3120-4ED6-8605-47A2BBDC3617}" sibTransId="{28A57667-362D-484B-857B-CFD90AFDC9B6}"/>
    <dgm:cxn modelId="{CF659CB3-0837-4A9B-940F-8932C5B53677}" srcId="{26CDEE4D-2F50-4CF1-A710-CA5CBCA41521}" destId="{D4168F36-017E-4FB4-93FE-F1D4FEC4B53C}" srcOrd="0" destOrd="0" parTransId="{7F8937BF-422E-4F5E-85C2-631483041C6C}" sibTransId="{7A6D29DD-1B37-4D17-95C1-DF9A099440C8}"/>
    <dgm:cxn modelId="{406298CE-417D-4690-8A68-CD6BA57038FF}" type="presOf" srcId="{80C8876C-96C8-45F4-83CF-696AE5DF39DB}" destId="{B555DE50-C9B1-48E9-B8A5-88A1B07ADC58}" srcOrd="1" destOrd="0" presId="urn:microsoft.com/office/officeart/2005/8/layout/hierarchy2"/>
    <dgm:cxn modelId="{5FF85DD8-C137-4D27-B280-3A72D5602214}" type="presOf" srcId="{1BF9137E-7F84-45D0-8E51-28BF569C82E7}" destId="{06384CE0-E179-4CE0-9C22-61B9D3AA447C}" srcOrd="0" destOrd="0" presId="urn:microsoft.com/office/officeart/2005/8/layout/hierarchy2"/>
    <dgm:cxn modelId="{A59FE0A2-3B6E-4816-84AD-1215C8E40B58}" type="presOf" srcId="{66D5CEF8-C7CE-4829-B275-5B5F0D595A56}" destId="{E1C1813A-2450-462B-8C1E-0C7D64AE22ED}" srcOrd="0" destOrd="0" presId="urn:microsoft.com/office/officeart/2005/8/layout/hierarchy2"/>
    <dgm:cxn modelId="{0195CCC9-0DA8-440F-9B69-72CAD6C5F45B}" srcId="{35F52D32-EECA-44E4-B8D3-8EBD296D2A2E}" destId="{26CDEE4D-2F50-4CF1-A710-CA5CBCA41521}" srcOrd="1" destOrd="0" parTransId="{AFD15A71-E54A-49BD-8227-640F5C56251B}" sibTransId="{E36FDFB7-8146-4580-9A50-A190FB91BE42}"/>
    <dgm:cxn modelId="{1425E46D-2F63-4A6B-B3FD-7C46A1D3D008}" srcId="{B13EB0D0-C1A9-4E04-A319-5BBD1CEE371E}" destId="{35F52D32-EECA-44E4-B8D3-8EBD296D2A2E}" srcOrd="0" destOrd="0" parTransId="{BFA38701-4E0A-42A3-AB39-A88E9C6F4385}" sibTransId="{0A1E695D-33F3-445B-87AD-128B1E14A351}"/>
    <dgm:cxn modelId="{AC4A1248-DA12-452B-97F0-B9C1689BEF1A}" type="presOf" srcId="{1C8290B4-0201-4775-A6C5-BA320A7D074E}" destId="{42551099-AAF0-4300-9D65-B2D3E1070B5D}" srcOrd="1" destOrd="0" presId="urn:microsoft.com/office/officeart/2005/8/layout/hierarchy2"/>
    <dgm:cxn modelId="{BBE56000-F532-4F48-961A-26EA22F1BE13}" type="presOf" srcId="{1C8290B4-0201-4775-A6C5-BA320A7D074E}" destId="{2C45F5B9-35F3-4193-9C11-21106FC99735}" srcOrd="0" destOrd="0" presId="urn:microsoft.com/office/officeart/2005/8/layout/hierarchy2"/>
    <dgm:cxn modelId="{649F93E5-73EF-4316-9F8A-8FD52F1F6AA7}" srcId="{60CCA3B0-C049-4FEA-A42D-6A1749F0CDFE}" destId="{66D5CEF8-C7CE-4829-B275-5B5F0D595A56}" srcOrd="0" destOrd="0" parTransId="{1C8290B4-0201-4775-A6C5-BA320A7D074E}" sibTransId="{45F67A13-B15F-4ECB-8A44-414755D9D387}"/>
    <dgm:cxn modelId="{3C57B6C4-1ABD-4406-B94D-55EFE0F348CE}" type="presOf" srcId="{9AAF34B1-3149-404B-ADF1-55C54FABD3A2}" destId="{96ECA5FC-90F0-44EE-8F52-F5C742251321}" srcOrd="0" destOrd="0" presId="urn:microsoft.com/office/officeart/2005/8/layout/hierarchy2"/>
    <dgm:cxn modelId="{28CC4CEF-AFE6-4AE3-ACB1-CE0621A46050}" type="presOf" srcId="{1BF9137E-7F84-45D0-8E51-28BF569C82E7}" destId="{8075A762-12FA-433D-9147-39CE758864D2}" srcOrd="1" destOrd="0" presId="urn:microsoft.com/office/officeart/2005/8/layout/hierarchy2"/>
    <dgm:cxn modelId="{BBDC7CB5-F770-4A20-84D2-3AA63F638CA7}" type="presOf" srcId="{60CCA3B0-C049-4FEA-A42D-6A1749F0CDFE}" destId="{EB4A32AB-85B7-4EEF-B77D-243B0336480D}" srcOrd="0" destOrd="0" presId="urn:microsoft.com/office/officeart/2005/8/layout/hierarchy2"/>
    <dgm:cxn modelId="{146D3A79-5F51-4AC9-9971-AB434021BA14}" type="presOf" srcId="{D4168F36-017E-4FB4-93FE-F1D4FEC4B53C}" destId="{23C05C86-3BA4-418C-B797-A4DAE6932611}" srcOrd="0" destOrd="0" presId="urn:microsoft.com/office/officeart/2005/8/layout/hierarchy2"/>
    <dgm:cxn modelId="{7B2A0A68-FE9C-417B-B3B9-5F132F0AC368}" srcId="{26CDEE4D-2F50-4CF1-A710-CA5CBCA41521}" destId="{9AAF34B1-3149-404B-ADF1-55C54FABD3A2}" srcOrd="1" destOrd="0" parTransId="{1BF9137E-7F84-45D0-8E51-28BF569C82E7}" sibTransId="{2E175DD4-6F67-4C2C-85E5-318CBC925D9C}"/>
    <dgm:cxn modelId="{07F6368C-4AE1-462F-B282-606AAA966F65}" type="presOf" srcId="{35F52D32-EECA-44E4-B8D3-8EBD296D2A2E}" destId="{F406AA9D-49F1-4CEC-B680-6BAD724F7ACC}" srcOrd="0" destOrd="0" presId="urn:microsoft.com/office/officeart/2005/8/layout/hierarchy2"/>
    <dgm:cxn modelId="{2BB049DC-7C80-42CD-8B96-687A09F05A33}" srcId="{35F52D32-EECA-44E4-B8D3-8EBD296D2A2E}" destId="{60CCA3B0-C049-4FEA-A42D-6A1749F0CDFE}" srcOrd="0" destOrd="0" parTransId="{80C8876C-96C8-45F4-83CF-696AE5DF39DB}" sibTransId="{63511990-B74E-4E65-82B1-7A3C9E2CEE9B}"/>
    <dgm:cxn modelId="{FE01C0DB-04FD-4DC8-BAB8-1FB29A06884F}" type="presOf" srcId="{26CDEE4D-2F50-4CF1-A710-CA5CBCA41521}" destId="{33BB1A02-1585-4FBD-9256-D62867A7900F}" srcOrd="0" destOrd="0" presId="urn:microsoft.com/office/officeart/2005/8/layout/hierarchy2"/>
    <dgm:cxn modelId="{A45A6898-3864-4818-9009-D2F9E3C80773}" type="presOf" srcId="{7F8937BF-422E-4F5E-85C2-631483041C6C}" destId="{C715D7AF-638C-4C07-A7C4-955C725847C4}" srcOrd="0" destOrd="0" presId="urn:microsoft.com/office/officeart/2005/8/layout/hierarchy2"/>
    <dgm:cxn modelId="{415754A1-0261-4FCD-AC45-B939B3DA1B07}" type="presOf" srcId="{B13EB0D0-C1A9-4E04-A319-5BBD1CEE371E}" destId="{214738CF-8F94-4699-B0DC-9D32825CE4C5}" srcOrd="0" destOrd="0" presId="urn:microsoft.com/office/officeart/2005/8/layout/hierarchy2"/>
    <dgm:cxn modelId="{2C4F58EF-C3EE-416E-95B0-9E37662B36FD}" type="presOf" srcId="{A8F888D5-3120-4ED6-8605-47A2BBDC3617}" destId="{6BEF119D-2B2F-4552-BB4A-41F094163B4B}" srcOrd="1" destOrd="0" presId="urn:microsoft.com/office/officeart/2005/8/layout/hierarchy2"/>
    <dgm:cxn modelId="{A50E1056-F3FF-44D9-999E-382A996BFC9B}" type="presParOf" srcId="{214738CF-8F94-4699-B0DC-9D32825CE4C5}" destId="{5F2249D7-0710-4819-957B-DB73DADF3A64}" srcOrd="0" destOrd="0" presId="urn:microsoft.com/office/officeart/2005/8/layout/hierarchy2"/>
    <dgm:cxn modelId="{7F8E15FD-434C-473D-8C20-B8A0AB90E3B4}" type="presParOf" srcId="{5F2249D7-0710-4819-957B-DB73DADF3A64}" destId="{F406AA9D-49F1-4CEC-B680-6BAD724F7ACC}" srcOrd="0" destOrd="0" presId="urn:microsoft.com/office/officeart/2005/8/layout/hierarchy2"/>
    <dgm:cxn modelId="{2AD24BD5-AEDB-43A1-98DB-4445448D3622}" type="presParOf" srcId="{5F2249D7-0710-4819-957B-DB73DADF3A64}" destId="{04D0886A-BEFA-400A-A83F-3284B45E08A0}" srcOrd="1" destOrd="0" presId="urn:microsoft.com/office/officeart/2005/8/layout/hierarchy2"/>
    <dgm:cxn modelId="{3BB9BBB0-10C5-42F1-9B6C-6B4ABC6BDF1D}" type="presParOf" srcId="{04D0886A-BEFA-400A-A83F-3284B45E08A0}" destId="{5D215CB8-BFA3-4E22-8545-0FBC7FF23E96}" srcOrd="0" destOrd="0" presId="urn:microsoft.com/office/officeart/2005/8/layout/hierarchy2"/>
    <dgm:cxn modelId="{0C4BC028-3E3B-47CF-8287-B4D5629B8432}" type="presParOf" srcId="{5D215CB8-BFA3-4E22-8545-0FBC7FF23E96}" destId="{B555DE50-C9B1-48E9-B8A5-88A1B07ADC58}" srcOrd="0" destOrd="0" presId="urn:microsoft.com/office/officeart/2005/8/layout/hierarchy2"/>
    <dgm:cxn modelId="{E7FA9DFE-70F7-4F05-8C5D-2BF405BE6F35}" type="presParOf" srcId="{04D0886A-BEFA-400A-A83F-3284B45E08A0}" destId="{8CFAF5FF-D220-4211-96BC-7239C6401DBD}" srcOrd="1" destOrd="0" presId="urn:microsoft.com/office/officeart/2005/8/layout/hierarchy2"/>
    <dgm:cxn modelId="{CDCE3A79-BD71-4FF4-AEFD-268FE64B68B2}" type="presParOf" srcId="{8CFAF5FF-D220-4211-96BC-7239C6401DBD}" destId="{EB4A32AB-85B7-4EEF-B77D-243B0336480D}" srcOrd="0" destOrd="0" presId="urn:microsoft.com/office/officeart/2005/8/layout/hierarchy2"/>
    <dgm:cxn modelId="{17E83FEF-93D8-4B72-B4D0-884506280E3C}" type="presParOf" srcId="{8CFAF5FF-D220-4211-96BC-7239C6401DBD}" destId="{75483701-6B82-4D1F-8F30-3ED28C18470A}" srcOrd="1" destOrd="0" presId="urn:microsoft.com/office/officeart/2005/8/layout/hierarchy2"/>
    <dgm:cxn modelId="{56498D98-2642-4C9E-81A2-E93AC8C2BD34}" type="presParOf" srcId="{75483701-6B82-4D1F-8F30-3ED28C18470A}" destId="{2C45F5B9-35F3-4193-9C11-21106FC99735}" srcOrd="0" destOrd="0" presId="urn:microsoft.com/office/officeart/2005/8/layout/hierarchy2"/>
    <dgm:cxn modelId="{62A03579-2751-4002-B62C-7E05B60031E5}" type="presParOf" srcId="{2C45F5B9-35F3-4193-9C11-21106FC99735}" destId="{42551099-AAF0-4300-9D65-B2D3E1070B5D}" srcOrd="0" destOrd="0" presId="urn:microsoft.com/office/officeart/2005/8/layout/hierarchy2"/>
    <dgm:cxn modelId="{140FA920-B7B0-4E11-A670-1CC3944C9E9D}" type="presParOf" srcId="{75483701-6B82-4D1F-8F30-3ED28C18470A}" destId="{B5E0DC95-600A-406F-AC39-6C6D3CA9F2C3}" srcOrd="1" destOrd="0" presId="urn:microsoft.com/office/officeart/2005/8/layout/hierarchy2"/>
    <dgm:cxn modelId="{2690F5C1-2EAC-45F2-B97B-183FBBC95DC7}" type="presParOf" srcId="{B5E0DC95-600A-406F-AC39-6C6D3CA9F2C3}" destId="{E1C1813A-2450-462B-8C1E-0C7D64AE22ED}" srcOrd="0" destOrd="0" presId="urn:microsoft.com/office/officeart/2005/8/layout/hierarchy2"/>
    <dgm:cxn modelId="{97890944-3AD3-46D5-BC5A-CD461F694169}" type="presParOf" srcId="{B5E0DC95-600A-406F-AC39-6C6D3CA9F2C3}" destId="{A37375C1-4C00-4BD5-90FE-BDB580CD924B}" srcOrd="1" destOrd="0" presId="urn:microsoft.com/office/officeart/2005/8/layout/hierarchy2"/>
    <dgm:cxn modelId="{E00F410F-0673-44CC-9961-F71B211D70CD}" type="presParOf" srcId="{75483701-6B82-4D1F-8F30-3ED28C18470A}" destId="{6C11E5C5-3151-40DB-B64F-9FC008834EDD}" srcOrd="2" destOrd="0" presId="urn:microsoft.com/office/officeart/2005/8/layout/hierarchy2"/>
    <dgm:cxn modelId="{4D816A47-EF27-4B91-8B31-64B494E93654}" type="presParOf" srcId="{6C11E5C5-3151-40DB-B64F-9FC008834EDD}" destId="{6BEF119D-2B2F-4552-BB4A-41F094163B4B}" srcOrd="0" destOrd="0" presId="urn:microsoft.com/office/officeart/2005/8/layout/hierarchy2"/>
    <dgm:cxn modelId="{2F3DDCC3-F841-4C25-B917-C607CE9C7A40}" type="presParOf" srcId="{75483701-6B82-4D1F-8F30-3ED28C18470A}" destId="{867FD93A-9BD1-4C81-B412-8FB8569D863E}" srcOrd="3" destOrd="0" presId="urn:microsoft.com/office/officeart/2005/8/layout/hierarchy2"/>
    <dgm:cxn modelId="{A764D572-AAAC-472C-8073-D3CD7838BDA0}" type="presParOf" srcId="{867FD93A-9BD1-4C81-B412-8FB8569D863E}" destId="{6AC9E30F-02C5-4DAC-8981-4B199C922C1E}" srcOrd="0" destOrd="0" presId="urn:microsoft.com/office/officeart/2005/8/layout/hierarchy2"/>
    <dgm:cxn modelId="{17079BD2-F6FE-4430-87D9-F138C7E66A51}" type="presParOf" srcId="{867FD93A-9BD1-4C81-B412-8FB8569D863E}" destId="{410830C9-812C-4B1A-AD2F-D355E3E39C35}" srcOrd="1" destOrd="0" presId="urn:microsoft.com/office/officeart/2005/8/layout/hierarchy2"/>
    <dgm:cxn modelId="{BF6CE557-AF43-408D-83E0-783DF73B2FEA}" type="presParOf" srcId="{04D0886A-BEFA-400A-A83F-3284B45E08A0}" destId="{2DDFA57D-77A0-4077-B223-B38F5D18BD88}" srcOrd="2" destOrd="0" presId="urn:microsoft.com/office/officeart/2005/8/layout/hierarchy2"/>
    <dgm:cxn modelId="{2D10366E-C25F-4B81-A7BD-5024565E6479}" type="presParOf" srcId="{2DDFA57D-77A0-4077-B223-B38F5D18BD88}" destId="{B8194EDF-5929-4CCE-9CC2-F0A30C074251}" srcOrd="0" destOrd="0" presId="urn:microsoft.com/office/officeart/2005/8/layout/hierarchy2"/>
    <dgm:cxn modelId="{690615E3-E30A-47BE-BB76-C1BD721D88B7}" type="presParOf" srcId="{04D0886A-BEFA-400A-A83F-3284B45E08A0}" destId="{BD4A99CA-F292-4FBA-8AB9-15006D485AF1}" srcOrd="3" destOrd="0" presId="urn:microsoft.com/office/officeart/2005/8/layout/hierarchy2"/>
    <dgm:cxn modelId="{1ACBBA33-8A81-4006-B430-A58B6A34026F}" type="presParOf" srcId="{BD4A99CA-F292-4FBA-8AB9-15006D485AF1}" destId="{33BB1A02-1585-4FBD-9256-D62867A7900F}" srcOrd="0" destOrd="0" presId="urn:microsoft.com/office/officeart/2005/8/layout/hierarchy2"/>
    <dgm:cxn modelId="{4A11C368-4F48-40D9-A712-ACA89482B8D5}" type="presParOf" srcId="{BD4A99CA-F292-4FBA-8AB9-15006D485AF1}" destId="{DC9238D7-E25F-4206-9FAA-A5BC317880ED}" srcOrd="1" destOrd="0" presId="urn:microsoft.com/office/officeart/2005/8/layout/hierarchy2"/>
    <dgm:cxn modelId="{889851F2-B0FE-45F6-9A85-60606898ECD7}" type="presParOf" srcId="{DC9238D7-E25F-4206-9FAA-A5BC317880ED}" destId="{C715D7AF-638C-4C07-A7C4-955C725847C4}" srcOrd="0" destOrd="0" presId="urn:microsoft.com/office/officeart/2005/8/layout/hierarchy2"/>
    <dgm:cxn modelId="{E1279847-7640-4E3D-BD06-FDF2BD3AB8C0}" type="presParOf" srcId="{C715D7AF-638C-4C07-A7C4-955C725847C4}" destId="{2ACB4C3E-FE00-435D-AC88-E648348D1517}" srcOrd="0" destOrd="0" presId="urn:microsoft.com/office/officeart/2005/8/layout/hierarchy2"/>
    <dgm:cxn modelId="{95B11591-520D-455F-B614-D458F9783B10}" type="presParOf" srcId="{DC9238D7-E25F-4206-9FAA-A5BC317880ED}" destId="{E5FCA710-FFAA-43F6-8300-A9F2941BCD2E}" srcOrd="1" destOrd="0" presId="urn:microsoft.com/office/officeart/2005/8/layout/hierarchy2"/>
    <dgm:cxn modelId="{4ED90F6D-A635-4696-B8BC-A64F3A060617}" type="presParOf" srcId="{E5FCA710-FFAA-43F6-8300-A9F2941BCD2E}" destId="{23C05C86-3BA4-418C-B797-A4DAE6932611}" srcOrd="0" destOrd="0" presId="urn:microsoft.com/office/officeart/2005/8/layout/hierarchy2"/>
    <dgm:cxn modelId="{E955BACE-E1B5-4C83-B0FF-403713BB5D6B}" type="presParOf" srcId="{E5FCA710-FFAA-43F6-8300-A9F2941BCD2E}" destId="{430458C3-7C17-4241-B323-602E401F6B8E}" srcOrd="1" destOrd="0" presId="urn:microsoft.com/office/officeart/2005/8/layout/hierarchy2"/>
    <dgm:cxn modelId="{5D31F874-6BA7-48E4-9E0E-5C3567A5DFB2}" type="presParOf" srcId="{DC9238D7-E25F-4206-9FAA-A5BC317880ED}" destId="{06384CE0-E179-4CE0-9C22-61B9D3AA447C}" srcOrd="2" destOrd="0" presId="urn:microsoft.com/office/officeart/2005/8/layout/hierarchy2"/>
    <dgm:cxn modelId="{2265423B-0548-49E3-804C-51D59637670F}" type="presParOf" srcId="{06384CE0-E179-4CE0-9C22-61B9D3AA447C}" destId="{8075A762-12FA-433D-9147-39CE758864D2}" srcOrd="0" destOrd="0" presId="urn:microsoft.com/office/officeart/2005/8/layout/hierarchy2"/>
    <dgm:cxn modelId="{627F0241-B441-451E-A420-5B6D43EE569C}" type="presParOf" srcId="{DC9238D7-E25F-4206-9FAA-A5BC317880ED}" destId="{968007A9-E398-4E2C-AEB6-00956D416DEC}" srcOrd="3" destOrd="0" presId="urn:microsoft.com/office/officeart/2005/8/layout/hierarchy2"/>
    <dgm:cxn modelId="{9344480F-E521-4E81-9E2A-8D3ACED5F825}" type="presParOf" srcId="{968007A9-E398-4E2C-AEB6-00956D416DEC}" destId="{96ECA5FC-90F0-44EE-8F52-F5C742251321}" srcOrd="0" destOrd="0" presId="urn:microsoft.com/office/officeart/2005/8/layout/hierarchy2"/>
    <dgm:cxn modelId="{43C52CD8-041F-4D66-9DAB-A65775E74A8F}" type="presParOf" srcId="{968007A9-E398-4E2C-AEB6-00956D416DEC}" destId="{CBD1EC69-EDD1-4FA1-A26D-205A990E640D}"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5C1D82-4729-43D5-9E42-95764A4B2A91}">
      <dsp:nvSpPr>
        <dsp:cNvPr id="0" name=""/>
        <dsp:cNvSpPr/>
      </dsp:nvSpPr>
      <dsp:spPr>
        <a:xfrm>
          <a:off x="-4271043" y="-655258"/>
          <a:ext cx="5088768" cy="5088768"/>
        </a:xfrm>
        <a:prstGeom prst="blockArc">
          <a:avLst>
            <a:gd name="adj1" fmla="val 18900000"/>
            <a:gd name="adj2" fmla="val 2700000"/>
            <a:gd name="adj3" fmla="val 424"/>
          </a:avLst>
        </a:prstGeom>
        <a:noFill/>
        <a:ln w="1587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EFDE36-8640-4E95-9935-B179D17B5EAD}">
      <dsp:nvSpPr>
        <dsp:cNvPr id="0" name=""/>
        <dsp:cNvSpPr/>
      </dsp:nvSpPr>
      <dsp:spPr>
        <a:xfrm>
          <a:off x="428408" y="290471"/>
          <a:ext cx="8436317" cy="581245"/>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1364" tIns="76200" rIns="76200" bIns="76200" numCol="1" spcCol="1270" anchor="ctr" anchorCtr="0">
          <a:noAutofit/>
        </a:bodyPr>
        <a:lstStyle/>
        <a:p>
          <a:pPr lvl="0" algn="l" defTabSz="1333500">
            <a:lnSpc>
              <a:spcPct val="90000"/>
            </a:lnSpc>
            <a:spcBef>
              <a:spcPct val="0"/>
            </a:spcBef>
            <a:spcAft>
              <a:spcPct val="35000"/>
            </a:spcAft>
          </a:pPr>
          <a:r>
            <a:rPr lang="es-MX" sz="3000" kern="1200" dirty="0" smtClean="0">
              <a:solidFill>
                <a:srgbClr val="FFFFCC"/>
              </a:solidFill>
            </a:rPr>
            <a:t>Del éxito al triunfo</a:t>
          </a:r>
          <a:endParaRPr lang="es-MX" sz="3000" kern="1200" dirty="0">
            <a:solidFill>
              <a:srgbClr val="FFFFCC"/>
            </a:solidFill>
          </a:endParaRPr>
        </a:p>
      </dsp:txBody>
      <dsp:txXfrm>
        <a:off x="428408" y="290471"/>
        <a:ext cx="8436317" cy="581245"/>
      </dsp:txXfrm>
    </dsp:sp>
    <dsp:sp modelId="{3B6EFFA3-7792-4094-8BAE-61F97D8D1788}">
      <dsp:nvSpPr>
        <dsp:cNvPr id="0" name=""/>
        <dsp:cNvSpPr/>
      </dsp:nvSpPr>
      <dsp:spPr>
        <a:xfrm>
          <a:off x="65129" y="217816"/>
          <a:ext cx="726557" cy="726557"/>
        </a:xfrm>
        <a:prstGeom prst="ellipse">
          <a:avLst/>
        </a:prstGeom>
        <a:blipFill rotWithShape="0">
          <a:blip xmlns:r="http://schemas.openxmlformats.org/officeDocument/2006/relationships" r:embed="rId1"/>
          <a:stretch>
            <a:fillRect/>
          </a:stretch>
        </a:blip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0F071A0-C2FD-49AC-BD4F-4A5CBC1C0A13}">
      <dsp:nvSpPr>
        <dsp:cNvPr id="0" name=""/>
        <dsp:cNvSpPr/>
      </dsp:nvSpPr>
      <dsp:spPr>
        <a:xfrm>
          <a:off x="761650" y="1162491"/>
          <a:ext cx="8103076" cy="581245"/>
        </a:xfrm>
        <a:prstGeom prst="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1364" tIns="76200" rIns="76200" bIns="76200" numCol="1" spcCol="1270" anchor="ctr" anchorCtr="0">
          <a:noAutofit/>
        </a:bodyPr>
        <a:lstStyle/>
        <a:p>
          <a:pPr lvl="0" algn="l" defTabSz="1333500">
            <a:lnSpc>
              <a:spcPct val="90000"/>
            </a:lnSpc>
            <a:spcBef>
              <a:spcPct val="0"/>
            </a:spcBef>
            <a:spcAft>
              <a:spcPct val="35000"/>
            </a:spcAft>
          </a:pPr>
          <a:r>
            <a:rPr lang="es-MX" sz="3000" kern="1200" dirty="0" smtClean="0">
              <a:solidFill>
                <a:srgbClr val="FFC000"/>
              </a:solidFill>
            </a:rPr>
            <a:t>Superando la adversidad</a:t>
          </a:r>
          <a:endParaRPr lang="es-MX" sz="3000" kern="1200" dirty="0">
            <a:solidFill>
              <a:srgbClr val="FFC000"/>
            </a:solidFill>
          </a:endParaRPr>
        </a:p>
      </dsp:txBody>
      <dsp:txXfrm>
        <a:off x="761650" y="1162491"/>
        <a:ext cx="8103076" cy="581245"/>
      </dsp:txXfrm>
    </dsp:sp>
    <dsp:sp modelId="{83E2ACB6-EAE0-407B-92E0-74B4C69BFA6A}">
      <dsp:nvSpPr>
        <dsp:cNvPr id="0" name=""/>
        <dsp:cNvSpPr/>
      </dsp:nvSpPr>
      <dsp:spPr>
        <a:xfrm>
          <a:off x="431422" y="1100850"/>
          <a:ext cx="726557" cy="726557"/>
        </a:xfrm>
        <a:prstGeom prst="ellipse">
          <a:avLst/>
        </a:prstGeom>
        <a:blipFill rotWithShape="0">
          <a:blip xmlns:r="http://schemas.openxmlformats.org/officeDocument/2006/relationships" r:embed="rId2"/>
          <a:stretch>
            <a:fillRect/>
          </a:stretch>
        </a:blip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303BC39-E8A7-4C04-9A0A-463D9F7E4F91}">
      <dsp:nvSpPr>
        <dsp:cNvPr id="0" name=""/>
        <dsp:cNvSpPr/>
      </dsp:nvSpPr>
      <dsp:spPr>
        <a:xfrm>
          <a:off x="761650" y="2034512"/>
          <a:ext cx="8103076" cy="581245"/>
        </a:xfrm>
        <a:prstGeom prst="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1364" tIns="76200" rIns="76200" bIns="76200" numCol="1" spcCol="1270" anchor="ctr" anchorCtr="0">
          <a:noAutofit/>
        </a:bodyPr>
        <a:lstStyle/>
        <a:p>
          <a:pPr lvl="0" algn="l" defTabSz="1333500">
            <a:lnSpc>
              <a:spcPct val="90000"/>
            </a:lnSpc>
            <a:spcBef>
              <a:spcPct val="0"/>
            </a:spcBef>
            <a:spcAft>
              <a:spcPct val="35000"/>
            </a:spcAft>
          </a:pPr>
          <a:r>
            <a:rPr lang="es-MX" sz="3000" kern="1200" dirty="0" smtClean="0">
              <a:solidFill>
                <a:schemeClr val="accent1">
                  <a:lumMod val="40000"/>
                  <a:lumOff val="60000"/>
                </a:schemeClr>
              </a:solidFill>
            </a:rPr>
            <a:t>Resiliencia</a:t>
          </a:r>
          <a:endParaRPr lang="es-MX" sz="3000" kern="1200" dirty="0">
            <a:solidFill>
              <a:schemeClr val="accent1">
                <a:lumMod val="40000"/>
                <a:lumOff val="60000"/>
              </a:schemeClr>
            </a:solidFill>
          </a:endParaRPr>
        </a:p>
      </dsp:txBody>
      <dsp:txXfrm>
        <a:off x="761650" y="2034512"/>
        <a:ext cx="8103076" cy="581245"/>
      </dsp:txXfrm>
    </dsp:sp>
    <dsp:sp modelId="{7A227518-F5DE-4D16-A30C-9EB819DC6C39}">
      <dsp:nvSpPr>
        <dsp:cNvPr id="0" name=""/>
        <dsp:cNvSpPr/>
      </dsp:nvSpPr>
      <dsp:spPr>
        <a:xfrm>
          <a:off x="398371" y="1961856"/>
          <a:ext cx="726557" cy="726557"/>
        </a:xfrm>
        <a:prstGeom prst="ellipse">
          <a:avLst/>
        </a:prstGeom>
        <a:blipFill rotWithShape="0">
          <a:blip xmlns:r="http://schemas.openxmlformats.org/officeDocument/2006/relationships" r:embed="rId3"/>
          <a:stretch>
            <a:fillRect/>
          </a:stretch>
        </a:blipFill>
        <a:ln w="15875"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CD5BC1-B9A2-41C6-B67E-07C9A23AFCD4}">
      <dsp:nvSpPr>
        <dsp:cNvPr id="0" name=""/>
        <dsp:cNvSpPr/>
      </dsp:nvSpPr>
      <dsp:spPr>
        <a:xfrm>
          <a:off x="428408" y="2906532"/>
          <a:ext cx="8436317" cy="581245"/>
        </a:xfrm>
        <a:prstGeom prst="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1364" tIns="76200" rIns="76200" bIns="76200" numCol="1" spcCol="1270" anchor="ctr" anchorCtr="0">
          <a:noAutofit/>
        </a:bodyPr>
        <a:lstStyle/>
        <a:p>
          <a:pPr lvl="0" algn="l" defTabSz="1333500">
            <a:lnSpc>
              <a:spcPct val="90000"/>
            </a:lnSpc>
            <a:spcBef>
              <a:spcPct val="0"/>
            </a:spcBef>
            <a:spcAft>
              <a:spcPct val="35000"/>
            </a:spcAft>
          </a:pPr>
          <a:r>
            <a:rPr lang="es-MX" sz="3000" kern="1200" dirty="0" smtClean="0">
              <a:solidFill>
                <a:srgbClr val="CC00CC"/>
              </a:solidFill>
            </a:rPr>
            <a:t>Toma de decisiones</a:t>
          </a:r>
          <a:endParaRPr lang="es-MX" sz="3000" kern="1200" dirty="0">
            <a:solidFill>
              <a:srgbClr val="CC00CC"/>
            </a:solidFill>
          </a:endParaRPr>
        </a:p>
      </dsp:txBody>
      <dsp:txXfrm>
        <a:off x="428408" y="2906532"/>
        <a:ext cx="8436317" cy="581245"/>
      </dsp:txXfrm>
    </dsp:sp>
    <dsp:sp modelId="{D8EA8232-993D-46CA-82B8-89A8FE071EF7}">
      <dsp:nvSpPr>
        <dsp:cNvPr id="0" name=""/>
        <dsp:cNvSpPr/>
      </dsp:nvSpPr>
      <dsp:spPr>
        <a:xfrm>
          <a:off x="65129" y="2822861"/>
          <a:ext cx="726557" cy="726557"/>
        </a:xfrm>
        <a:prstGeom prst="ellipse">
          <a:avLst/>
        </a:prstGeom>
        <a:blipFill rotWithShape="0">
          <a:blip xmlns:r="http://schemas.openxmlformats.org/officeDocument/2006/relationships" r:embed="rId4"/>
          <a:stretch>
            <a:fillRect/>
          </a:stretch>
        </a:blipFill>
        <a:ln w="15875"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381568-A22C-4680-9C6D-439A5B482D1C}">
      <dsp:nvSpPr>
        <dsp:cNvPr id="0" name=""/>
        <dsp:cNvSpPr/>
      </dsp:nvSpPr>
      <dsp:spPr>
        <a:xfrm>
          <a:off x="0" y="0"/>
          <a:ext cx="8128000" cy="1693333"/>
        </a:xfrm>
        <a:prstGeom prst="roundRect">
          <a:avLst>
            <a:gd name="adj" fmla="val 10000"/>
          </a:avLst>
        </a:prstGeom>
        <a:solidFill>
          <a:schemeClr val="accent5">
            <a:lumMod val="20000"/>
            <a:lumOff val="8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lvl="0" algn="just" defTabSz="622300">
            <a:lnSpc>
              <a:spcPct val="90000"/>
            </a:lnSpc>
            <a:spcBef>
              <a:spcPct val="0"/>
            </a:spcBef>
            <a:spcAft>
              <a:spcPct val="35000"/>
            </a:spcAft>
          </a:pPr>
          <a:r>
            <a:rPr lang="es-MX" sz="1400" b="1" kern="1200" dirty="0" smtClean="0">
              <a:solidFill>
                <a:schemeClr val="accent3">
                  <a:lumMod val="75000"/>
                </a:schemeClr>
              </a:solidFill>
            </a:rPr>
            <a:t>Thomas  Edison</a:t>
          </a:r>
        </a:p>
        <a:p>
          <a:pPr lvl="0" algn="just" defTabSz="622300">
            <a:lnSpc>
              <a:spcPct val="90000"/>
            </a:lnSpc>
            <a:spcBef>
              <a:spcPct val="0"/>
            </a:spcBef>
            <a:spcAft>
              <a:spcPct val="35000"/>
            </a:spcAft>
          </a:pPr>
          <a:r>
            <a:rPr lang="es-MX" sz="1400" b="1" kern="1200" dirty="0" smtClean="0">
              <a:solidFill>
                <a:schemeClr val="accent3">
                  <a:lumMod val="75000"/>
                </a:schemeClr>
              </a:solidFill>
            </a:rPr>
            <a:t>No he fracasado, solo he encontrado 10,000 formas que no funcionan. </a:t>
          </a:r>
          <a:endParaRPr lang="es-MX" sz="1400" b="1" kern="1200" dirty="0">
            <a:solidFill>
              <a:schemeClr val="accent3">
                <a:lumMod val="75000"/>
              </a:schemeClr>
            </a:solidFill>
          </a:endParaRPr>
        </a:p>
        <a:p>
          <a:pPr marL="57150" lvl="1" indent="-57150" algn="just" defTabSz="488950">
            <a:lnSpc>
              <a:spcPct val="90000"/>
            </a:lnSpc>
            <a:spcBef>
              <a:spcPct val="0"/>
            </a:spcBef>
            <a:spcAft>
              <a:spcPct val="15000"/>
            </a:spcAft>
            <a:buChar char="••"/>
          </a:pPr>
          <a:r>
            <a:rPr lang="es-MX" sz="1100" b="0" i="0" kern="1200" dirty="0" smtClean="0">
              <a:solidFill>
                <a:schemeClr val="accent3">
                  <a:lumMod val="75000"/>
                </a:schemeClr>
              </a:solidFill>
            </a:rPr>
            <a:t>Desarrolló muchos dispositivos que influyeron enormemente en la vida en el siglo XX.</a:t>
          </a:r>
          <a:endParaRPr lang="es-MX" sz="1100" kern="1200" dirty="0">
            <a:solidFill>
              <a:schemeClr val="accent3">
                <a:lumMod val="75000"/>
              </a:schemeClr>
            </a:solidFill>
          </a:endParaRPr>
        </a:p>
        <a:p>
          <a:pPr marL="57150" lvl="1" indent="-57150" algn="just" defTabSz="488950">
            <a:lnSpc>
              <a:spcPct val="90000"/>
            </a:lnSpc>
            <a:spcBef>
              <a:spcPct val="0"/>
            </a:spcBef>
            <a:spcAft>
              <a:spcPct val="15000"/>
            </a:spcAft>
            <a:buChar char="••"/>
          </a:pPr>
          <a:r>
            <a:rPr lang="es-MX" sz="1100" b="0" i="0" kern="1200" dirty="0" smtClean="0">
              <a:solidFill>
                <a:schemeClr val="accent3">
                  <a:lumMod val="75000"/>
                </a:schemeClr>
              </a:solidFill>
            </a:rPr>
            <a:t> Edison está considerado como uno de los inventores más prolíficos de la historia, con hasta 1.093 patentes a su nombre. </a:t>
          </a:r>
          <a:endParaRPr lang="es-MX" sz="1100" kern="1200" dirty="0">
            <a:solidFill>
              <a:schemeClr val="accent3">
                <a:lumMod val="75000"/>
              </a:schemeClr>
            </a:solidFill>
          </a:endParaRPr>
        </a:p>
        <a:p>
          <a:pPr marL="57150" lvl="1" indent="-57150" algn="just" defTabSz="488950">
            <a:lnSpc>
              <a:spcPct val="90000"/>
            </a:lnSpc>
            <a:spcBef>
              <a:spcPct val="0"/>
            </a:spcBef>
            <a:spcAft>
              <a:spcPct val="15000"/>
            </a:spcAft>
            <a:buChar char="••"/>
          </a:pPr>
          <a:r>
            <a:rPr lang="es-MX" sz="1100" b="0" i="0" kern="1200" dirty="0" smtClean="0">
              <a:solidFill>
                <a:schemeClr val="accent3">
                  <a:lumMod val="75000"/>
                </a:schemeClr>
              </a:solidFill>
            </a:rPr>
            <a:t>Cuando era un niño su profesor le dijo que era demasiado estúpido para aprender cualquier cosa. Antes de crear la primera bombilla de luz con éxito, realizó más de 9.000 experimentos.</a:t>
          </a:r>
          <a:endParaRPr lang="es-MX" sz="1100" kern="1200" dirty="0">
            <a:solidFill>
              <a:schemeClr val="accent3">
                <a:lumMod val="75000"/>
              </a:schemeClr>
            </a:solidFill>
          </a:endParaRPr>
        </a:p>
      </dsp:txBody>
      <dsp:txXfrm>
        <a:off x="1794933" y="0"/>
        <a:ext cx="6333066" cy="1693333"/>
      </dsp:txXfrm>
    </dsp:sp>
    <dsp:sp modelId="{2F78B986-7199-4B80-9DB1-AF39C0B5A644}">
      <dsp:nvSpPr>
        <dsp:cNvPr id="0" name=""/>
        <dsp:cNvSpPr/>
      </dsp:nvSpPr>
      <dsp:spPr>
        <a:xfrm>
          <a:off x="169333" y="169333"/>
          <a:ext cx="1625600" cy="1354666"/>
        </a:xfrm>
        <a:prstGeom prst="roundRect">
          <a:avLst>
            <a:gd name="adj" fmla="val 10000"/>
          </a:avLst>
        </a:prstGeom>
        <a:blipFill rotWithShape="1">
          <a:blip xmlns:r="http://schemas.openxmlformats.org/officeDocument/2006/relationships" r:embed="rId1"/>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AB748C8-4D4B-48CB-84B1-0979EC058C5A}">
      <dsp:nvSpPr>
        <dsp:cNvPr id="0" name=""/>
        <dsp:cNvSpPr/>
      </dsp:nvSpPr>
      <dsp:spPr>
        <a:xfrm>
          <a:off x="0" y="1862666"/>
          <a:ext cx="8128000" cy="1693333"/>
        </a:xfrm>
        <a:prstGeom prst="roundRect">
          <a:avLst>
            <a:gd name="adj" fmla="val 10000"/>
          </a:avLst>
        </a:prstGeom>
        <a:solidFill>
          <a:srgbClr val="FFE4AF"/>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MX" sz="1400" b="1" i="0" kern="1200" dirty="0" smtClean="0">
              <a:solidFill>
                <a:srgbClr val="CC3300"/>
              </a:solidFill>
            </a:rPr>
            <a:t>JK Rowling, una auto líder de éxito</a:t>
          </a:r>
          <a:endParaRPr lang="es-MX" sz="1400" kern="1200" dirty="0">
            <a:solidFill>
              <a:srgbClr val="CC3300"/>
            </a:solidFill>
          </a:endParaRPr>
        </a:p>
        <a:p>
          <a:pPr marL="57150" lvl="1" indent="-57150" algn="just" defTabSz="488950">
            <a:lnSpc>
              <a:spcPct val="90000"/>
            </a:lnSpc>
            <a:spcBef>
              <a:spcPct val="0"/>
            </a:spcBef>
            <a:spcAft>
              <a:spcPct val="15000"/>
            </a:spcAft>
            <a:buChar char="••"/>
          </a:pPr>
          <a:r>
            <a:rPr lang="es-MX" sz="1100" b="0" i="0" kern="1200" dirty="0" smtClean="0">
              <a:solidFill>
                <a:srgbClr val="CC3300"/>
              </a:solidFill>
            </a:rPr>
            <a:t>Entre 1990 y 1996, </a:t>
          </a:r>
          <a:r>
            <a:rPr lang="es-MX" sz="1100" b="1" i="0" kern="1200" dirty="0" smtClean="0">
              <a:solidFill>
                <a:srgbClr val="CC3300"/>
              </a:solidFill>
            </a:rPr>
            <a:t>Rowling </a:t>
          </a:r>
          <a:r>
            <a:rPr lang="es-MX" sz="1100" b="0" i="0" kern="1200" dirty="0" smtClean="0">
              <a:solidFill>
                <a:srgbClr val="CC3300"/>
              </a:solidFill>
            </a:rPr>
            <a:t>presentó su escrito a 12 </a:t>
          </a:r>
          <a:r>
            <a:rPr lang="es-MX" sz="1100" b="1" i="0" kern="1200" dirty="0" smtClean="0">
              <a:solidFill>
                <a:srgbClr val="CC3300"/>
              </a:solidFill>
            </a:rPr>
            <a:t>casas editoriales</a:t>
          </a:r>
          <a:r>
            <a:rPr lang="es-MX" sz="1100" b="0" i="0" kern="1200" dirty="0" smtClean="0">
              <a:solidFill>
                <a:srgbClr val="CC3300"/>
              </a:solidFill>
            </a:rPr>
            <a:t> sin ningún éxito.  Fue hasta que se acercó a una editorial naciente, </a:t>
          </a:r>
          <a:r>
            <a:rPr lang="es-MX" sz="1100" b="1" i="0" kern="1200" dirty="0" smtClean="0">
              <a:solidFill>
                <a:srgbClr val="CC3300"/>
              </a:solidFill>
            </a:rPr>
            <a:t>Bloomsbury Publishing</a:t>
          </a:r>
          <a:r>
            <a:rPr lang="es-MX" sz="1100" b="0" i="0" kern="1200" dirty="0" smtClean="0">
              <a:solidFill>
                <a:srgbClr val="CC3300"/>
              </a:solidFill>
            </a:rPr>
            <a:t>  que logró que se publicará </a:t>
          </a:r>
          <a:r>
            <a:rPr lang="es-MX" sz="1100" b="1" i="0" kern="1200" dirty="0" smtClean="0">
              <a:solidFill>
                <a:srgbClr val="CC3300"/>
              </a:solidFill>
            </a:rPr>
            <a:t>Harry Potter</a:t>
          </a:r>
          <a:r>
            <a:rPr lang="es-MX" sz="1100" b="0" i="0" kern="1200" dirty="0" smtClean="0">
              <a:solidFill>
                <a:srgbClr val="CC3300"/>
              </a:solidFill>
            </a:rPr>
            <a:t>, después de que el director de la editorial le diera a leer el primer capítulo a su hija y recibiera una gran respuesta.</a:t>
          </a:r>
          <a:endParaRPr lang="es-MX" sz="1100" kern="1200" dirty="0">
            <a:solidFill>
              <a:srgbClr val="CC3300"/>
            </a:solidFill>
          </a:endParaRPr>
        </a:p>
        <a:p>
          <a:pPr marL="57150" lvl="1" indent="-57150" algn="just" defTabSz="488950">
            <a:lnSpc>
              <a:spcPct val="90000"/>
            </a:lnSpc>
            <a:spcBef>
              <a:spcPct val="0"/>
            </a:spcBef>
            <a:spcAft>
              <a:spcPct val="15000"/>
            </a:spcAft>
            <a:buChar char="••"/>
          </a:pPr>
          <a:r>
            <a:rPr lang="es-MX" sz="1100" b="0" i="0" kern="1200" dirty="0" smtClean="0">
              <a:solidFill>
                <a:srgbClr val="CC3300"/>
              </a:solidFill>
            </a:rPr>
            <a:t>La autora de Harry Potter enfrentó pobreza y enfermedad antes de encontrar el éxito, experiencias que según los expertos la impulsaron a llegar a la cima.</a:t>
          </a:r>
          <a:endParaRPr lang="es-MX" sz="1100" kern="1200" dirty="0">
            <a:solidFill>
              <a:srgbClr val="CC3300"/>
            </a:solidFill>
          </a:endParaRPr>
        </a:p>
        <a:p>
          <a:pPr marL="57150" lvl="1" indent="-57150" algn="just" defTabSz="488950">
            <a:lnSpc>
              <a:spcPct val="90000"/>
            </a:lnSpc>
            <a:spcBef>
              <a:spcPct val="0"/>
            </a:spcBef>
            <a:spcAft>
              <a:spcPct val="15000"/>
            </a:spcAft>
            <a:buChar char="••"/>
          </a:pPr>
          <a:r>
            <a:rPr lang="es-MX" sz="1100" b="0" i="0" kern="1200" dirty="0" smtClean="0">
              <a:solidFill>
                <a:srgbClr val="CC3300"/>
              </a:solidFill>
            </a:rPr>
            <a:t>La revista </a:t>
          </a:r>
          <a:r>
            <a:rPr lang="es-MX" sz="1100" b="1" i="0" kern="1200" dirty="0" smtClean="0">
              <a:solidFill>
                <a:srgbClr val="CC3300"/>
              </a:solidFill>
            </a:rPr>
            <a:t>Forbes, </a:t>
          </a:r>
          <a:r>
            <a:rPr lang="es-MX" sz="1100" b="0" i="0" kern="1200" dirty="0" smtClean="0">
              <a:solidFill>
                <a:srgbClr val="CC3300"/>
              </a:solidFill>
            </a:rPr>
            <a:t>clasificó a Rowling como la 48ª. celebridad más poderosa del mundo.</a:t>
          </a:r>
          <a:endParaRPr lang="es-MX" sz="1100" kern="1200" dirty="0">
            <a:solidFill>
              <a:srgbClr val="CC3300"/>
            </a:solidFill>
          </a:endParaRPr>
        </a:p>
      </dsp:txBody>
      <dsp:txXfrm>
        <a:off x="1794933" y="1862666"/>
        <a:ext cx="6333066" cy="1693333"/>
      </dsp:txXfrm>
    </dsp:sp>
    <dsp:sp modelId="{B7088627-1A3A-43BC-8AB7-197AA98246B1}">
      <dsp:nvSpPr>
        <dsp:cNvPr id="0" name=""/>
        <dsp:cNvSpPr/>
      </dsp:nvSpPr>
      <dsp:spPr>
        <a:xfrm>
          <a:off x="169333" y="2032000"/>
          <a:ext cx="1625600" cy="1354666"/>
        </a:xfrm>
        <a:prstGeom prst="roundRect">
          <a:avLst>
            <a:gd name="adj" fmla="val 10000"/>
          </a:avLst>
        </a:prstGeom>
        <a:blipFill rotWithShape="1">
          <a:blip xmlns:r="http://schemas.openxmlformats.org/officeDocument/2006/relationships" r:embed="rId2"/>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11D73F9-9A28-425D-9789-250376616A53}">
      <dsp:nvSpPr>
        <dsp:cNvPr id="0" name=""/>
        <dsp:cNvSpPr/>
      </dsp:nvSpPr>
      <dsp:spPr>
        <a:xfrm>
          <a:off x="0" y="3725333"/>
          <a:ext cx="8128000" cy="1693333"/>
        </a:xfrm>
        <a:prstGeom prst="roundRect">
          <a:avLst>
            <a:gd name="adj" fmla="val 10000"/>
          </a:avLst>
        </a:prstGeom>
        <a:solidFill>
          <a:schemeClr val="accent1">
            <a:lumMod val="20000"/>
            <a:lumOff val="8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lvl="0" algn="just" defTabSz="622300">
            <a:lnSpc>
              <a:spcPct val="90000"/>
            </a:lnSpc>
            <a:spcBef>
              <a:spcPct val="0"/>
            </a:spcBef>
            <a:spcAft>
              <a:spcPct val="35000"/>
            </a:spcAft>
          </a:pPr>
          <a:r>
            <a:rPr lang="es-MX" sz="1400" b="1" i="0" u="none" kern="1200" dirty="0" smtClean="0">
              <a:solidFill>
                <a:schemeClr val="accent1"/>
              </a:solidFill>
            </a:rPr>
            <a:t>Albert Einstein</a:t>
          </a:r>
        </a:p>
        <a:p>
          <a:pPr marL="57150" lvl="1" indent="-57150" algn="just" defTabSz="488950">
            <a:lnSpc>
              <a:spcPct val="90000"/>
            </a:lnSpc>
            <a:spcBef>
              <a:spcPct val="0"/>
            </a:spcBef>
            <a:spcAft>
              <a:spcPct val="15000"/>
            </a:spcAft>
            <a:buChar char="••"/>
          </a:pPr>
          <a:r>
            <a:rPr lang="es-MX" sz="1100" b="0" i="0" kern="1200" dirty="0" smtClean="0">
              <a:solidFill>
                <a:schemeClr val="accent1"/>
              </a:solidFill>
            </a:rPr>
            <a:t>Cuando Einstein era joven sus padres pensaban que tenía alguna deficiencia mental. Sus calificaciones en el colegio eran tan pobres que un maestro le instó a que se marchara diciendo: “Einstein, ¡nunca llegarás a nada!” Además, no empezó a hablar hasta los 4 años, ni a leer hasta que tuvo 7.</a:t>
          </a:r>
          <a:endParaRPr lang="es-MX" sz="1100" kern="1200" dirty="0">
            <a:solidFill>
              <a:schemeClr val="accent1"/>
            </a:solidFill>
          </a:endParaRPr>
        </a:p>
        <a:p>
          <a:pPr marL="57150" lvl="1" indent="-57150" algn="just" defTabSz="488950">
            <a:lnSpc>
              <a:spcPct val="90000"/>
            </a:lnSpc>
            <a:spcBef>
              <a:spcPct val="0"/>
            </a:spcBef>
            <a:spcAft>
              <a:spcPct val="15000"/>
            </a:spcAft>
            <a:buChar char="••"/>
          </a:pPr>
          <a:r>
            <a:rPr lang="es-MX" sz="1100" b="0" i="0" kern="1200" dirty="0" smtClean="0">
              <a:solidFill>
                <a:schemeClr val="accent1"/>
              </a:solidFill>
            </a:rPr>
            <a:t>Se le considera el científico más importante del s. XX, y es conocido por su brillante trabajo como físico teórico. Fue galardonado con el Premio Nobel 1921 de Física por su explicación del efecto fotoeléctrico en 1905 y “por sus servicios a la Física Teórica”.</a:t>
          </a:r>
          <a:endParaRPr lang="es-MX" sz="1100" kern="1200" dirty="0">
            <a:solidFill>
              <a:schemeClr val="accent1"/>
            </a:solidFill>
          </a:endParaRPr>
        </a:p>
      </dsp:txBody>
      <dsp:txXfrm>
        <a:off x="1794933" y="3725333"/>
        <a:ext cx="6333066" cy="1693333"/>
      </dsp:txXfrm>
    </dsp:sp>
    <dsp:sp modelId="{AB67BC6B-EBF6-481D-A4B2-D460126BBB6E}">
      <dsp:nvSpPr>
        <dsp:cNvPr id="0" name=""/>
        <dsp:cNvSpPr/>
      </dsp:nvSpPr>
      <dsp:spPr>
        <a:xfrm>
          <a:off x="169333" y="3894666"/>
          <a:ext cx="1625600" cy="1354666"/>
        </a:xfrm>
        <a:prstGeom prst="roundRect">
          <a:avLst>
            <a:gd name="adj" fmla="val 10000"/>
          </a:avLst>
        </a:prstGeom>
        <a:blipFill rotWithShape="1">
          <a:blip xmlns:r="http://schemas.openxmlformats.org/officeDocument/2006/relationships" r:embed="rId3"/>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6956"/>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84613" y="0"/>
            <a:ext cx="2971800" cy="456956"/>
          </a:xfrm>
          <a:prstGeom prst="rect">
            <a:avLst/>
          </a:prstGeom>
        </p:spPr>
        <p:txBody>
          <a:bodyPr vert="horz" lIns="91440" tIns="45720" rIns="91440" bIns="45720" rtlCol="0"/>
          <a:lstStyle>
            <a:lvl1pPr algn="r">
              <a:defRPr sz="1200"/>
            </a:lvl1pPr>
          </a:lstStyle>
          <a:p>
            <a:fld id="{B31D9417-BD3F-4703-93A6-86B48E322955}" type="datetimeFigureOut">
              <a:rPr lang="es-MX" smtClean="0"/>
              <a:t>03/08/2015</a:t>
            </a:fld>
            <a:endParaRPr lang="es-MX"/>
          </a:p>
        </p:txBody>
      </p:sp>
      <p:sp>
        <p:nvSpPr>
          <p:cNvPr id="4" name="Marcador de pie de página 3"/>
          <p:cNvSpPr>
            <a:spLocks noGrp="1"/>
          </p:cNvSpPr>
          <p:nvPr>
            <p:ph type="ftr" sz="quarter" idx="2"/>
          </p:nvPr>
        </p:nvSpPr>
        <p:spPr>
          <a:xfrm>
            <a:off x="0" y="8650533"/>
            <a:ext cx="2971800" cy="456955"/>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84613" y="8650533"/>
            <a:ext cx="2971800" cy="456955"/>
          </a:xfrm>
          <a:prstGeom prst="rect">
            <a:avLst/>
          </a:prstGeom>
        </p:spPr>
        <p:txBody>
          <a:bodyPr vert="horz" lIns="91440" tIns="45720" rIns="91440" bIns="45720" rtlCol="0" anchor="b"/>
          <a:lstStyle>
            <a:lvl1pPr algn="r">
              <a:defRPr sz="1200"/>
            </a:lvl1pPr>
          </a:lstStyle>
          <a:p>
            <a:fld id="{8ADB972C-137F-45D4-B06A-CC15EAF02641}" type="slidenum">
              <a:rPr lang="es-MX" smtClean="0"/>
              <a:t>‹Nº›</a:t>
            </a:fld>
            <a:endParaRPr lang="es-MX"/>
          </a:p>
        </p:txBody>
      </p:sp>
    </p:spTree>
    <p:extLst>
      <p:ext uri="{BB962C8B-B14F-4D97-AF65-F5344CB8AC3E}">
        <p14:creationId xmlns:p14="http://schemas.microsoft.com/office/powerpoint/2010/main" val="11471718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6956"/>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6956"/>
          </a:xfrm>
          <a:prstGeom prst="rect">
            <a:avLst/>
          </a:prstGeom>
        </p:spPr>
        <p:txBody>
          <a:bodyPr vert="horz" lIns="91440" tIns="45720" rIns="91440" bIns="45720" rtlCol="0"/>
          <a:lstStyle>
            <a:lvl1pPr algn="r">
              <a:defRPr sz="1200"/>
            </a:lvl1pPr>
          </a:lstStyle>
          <a:p>
            <a:fld id="{0A5956EE-22FC-4C3E-B32F-77546C7E160E}" type="datetimeFigureOut">
              <a:rPr lang="es-MX" smtClean="0"/>
              <a:t>03/08/2015</a:t>
            </a:fld>
            <a:endParaRPr lang="es-MX"/>
          </a:p>
        </p:txBody>
      </p:sp>
      <p:sp>
        <p:nvSpPr>
          <p:cNvPr id="4" name="Marcador de imagen de diapositiva 3"/>
          <p:cNvSpPr>
            <a:spLocks noGrp="1" noRot="1" noChangeAspect="1"/>
          </p:cNvSpPr>
          <p:nvPr>
            <p:ph type="sldImg" idx="2"/>
          </p:nvPr>
        </p:nvSpPr>
        <p:spPr>
          <a:xfrm>
            <a:off x="696913" y="1138238"/>
            <a:ext cx="5464175" cy="30734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382979"/>
            <a:ext cx="5486400" cy="3586073"/>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50533"/>
            <a:ext cx="2971800" cy="456955"/>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50533"/>
            <a:ext cx="2971800" cy="456955"/>
          </a:xfrm>
          <a:prstGeom prst="rect">
            <a:avLst/>
          </a:prstGeom>
        </p:spPr>
        <p:txBody>
          <a:bodyPr vert="horz" lIns="91440" tIns="45720" rIns="91440" bIns="45720" rtlCol="0" anchor="b"/>
          <a:lstStyle>
            <a:lvl1pPr algn="r">
              <a:defRPr sz="1200"/>
            </a:lvl1pPr>
          </a:lstStyle>
          <a:p>
            <a:fld id="{E9B6C11B-8CE7-467E-A756-AF08F8CBDB1C}" type="slidenum">
              <a:rPr lang="es-MX" smtClean="0"/>
              <a:t>‹Nº›</a:t>
            </a:fld>
            <a:endParaRPr lang="es-MX"/>
          </a:p>
        </p:txBody>
      </p:sp>
    </p:spTree>
    <p:extLst>
      <p:ext uri="{BB962C8B-B14F-4D97-AF65-F5344CB8AC3E}">
        <p14:creationId xmlns:p14="http://schemas.microsoft.com/office/powerpoint/2010/main" val="1408750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E9B6C11B-8CE7-467E-A756-AF08F8CBDB1C}" type="slidenum">
              <a:rPr lang="es-MX" smtClean="0"/>
              <a:t>2</a:t>
            </a:fld>
            <a:endParaRPr lang="es-MX"/>
          </a:p>
        </p:txBody>
      </p:sp>
    </p:spTree>
    <p:extLst>
      <p:ext uri="{BB962C8B-B14F-4D97-AF65-F5344CB8AC3E}">
        <p14:creationId xmlns:p14="http://schemas.microsoft.com/office/powerpoint/2010/main" val="1729717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E9B6C11B-8CE7-467E-A756-AF08F8CBDB1C}" type="slidenum">
              <a:rPr lang="es-MX" smtClean="0"/>
              <a:t>37</a:t>
            </a:fld>
            <a:endParaRPr lang="es-MX"/>
          </a:p>
        </p:txBody>
      </p:sp>
    </p:spTree>
    <p:extLst>
      <p:ext uri="{BB962C8B-B14F-4D97-AF65-F5344CB8AC3E}">
        <p14:creationId xmlns:p14="http://schemas.microsoft.com/office/powerpoint/2010/main" val="22838808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E9B6C11B-8CE7-467E-A756-AF08F8CBDB1C}" type="slidenum">
              <a:rPr lang="es-MX" smtClean="0"/>
              <a:t>40</a:t>
            </a:fld>
            <a:endParaRPr lang="es-MX"/>
          </a:p>
        </p:txBody>
      </p:sp>
    </p:spTree>
    <p:extLst>
      <p:ext uri="{BB962C8B-B14F-4D97-AF65-F5344CB8AC3E}">
        <p14:creationId xmlns:p14="http://schemas.microsoft.com/office/powerpoint/2010/main" val="10424569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E9B6C11B-8CE7-467E-A756-AF08F8CBDB1C}" type="slidenum">
              <a:rPr lang="es-MX" smtClean="0"/>
              <a:t>3</a:t>
            </a:fld>
            <a:endParaRPr lang="es-MX"/>
          </a:p>
        </p:txBody>
      </p:sp>
    </p:spTree>
    <p:extLst>
      <p:ext uri="{BB962C8B-B14F-4D97-AF65-F5344CB8AC3E}">
        <p14:creationId xmlns:p14="http://schemas.microsoft.com/office/powerpoint/2010/main" val="30843633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E9B6C11B-8CE7-467E-A756-AF08F8CBDB1C}" type="slidenum">
              <a:rPr lang="es-MX" smtClean="0"/>
              <a:t>6</a:t>
            </a:fld>
            <a:endParaRPr lang="es-MX"/>
          </a:p>
        </p:txBody>
      </p:sp>
    </p:spTree>
    <p:extLst>
      <p:ext uri="{BB962C8B-B14F-4D97-AF65-F5344CB8AC3E}">
        <p14:creationId xmlns:p14="http://schemas.microsoft.com/office/powerpoint/2010/main" val="440972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E9B6C11B-8CE7-467E-A756-AF08F8CBDB1C}" type="slidenum">
              <a:rPr lang="es-MX" smtClean="0"/>
              <a:t>9</a:t>
            </a:fld>
            <a:endParaRPr lang="es-MX"/>
          </a:p>
        </p:txBody>
      </p:sp>
    </p:spTree>
    <p:extLst>
      <p:ext uri="{BB962C8B-B14F-4D97-AF65-F5344CB8AC3E}">
        <p14:creationId xmlns:p14="http://schemas.microsoft.com/office/powerpoint/2010/main" val="3830036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E9B6C11B-8CE7-467E-A756-AF08F8CBDB1C}" type="slidenum">
              <a:rPr lang="es-MX" smtClean="0"/>
              <a:t>10</a:t>
            </a:fld>
            <a:endParaRPr lang="es-MX"/>
          </a:p>
        </p:txBody>
      </p:sp>
    </p:spTree>
    <p:extLst>
      <p:ext uri="{BB962C8B-B14F-4D97-AF65-F5344CB8AC3E}">
        <p14:creationId xmlns:p14="http://schemas.microsoft.com/office/powerpoint/2010/main" val="26635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E9B6C11B-8CE7-467E-A756-AF08F8CBDB1C}" type="slidenum">
              <a:rPr lang="es-MX" smtClean="0"/>
              <a:t>24</a:t>
            </a:fld>
            <a:endParaRPr lang="es-MX"/>
          </a:p>
        </p:txBody>
      </p:sp>
    </p:spTree>
    <p:extLst>
      <p:ext uri="{BB962C8B-B14F-4D97-AF65-F5344CB8AC3E}">
        <p14:creationId xmlns:p14="http://schemas.microsoft.com/office/powerpoint/2010/main" val="2732409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E9B6C11B-8CE7-467E-A756-AF08F8CBDB1C}" type="slidenum">
              <a:rPr lang="es-MX" smtClean="0"/>
              <a:t>26</a:t>
            </a:fld>
            <a:endParaRPr lang="es-MX"/>
          </a:p>
        </p:txBody>
      </p:sp>
    </p:spTree>
    <p:extLst>
      <p:ext uri="{BB962C8B-B14F-4D97-AF65-F5344CB8AC3E}">
        <p14:creationId xmlns:p14="http://schemas.microsoft.com/office/powerpoint/2010/main" val="1079807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E9B6C11B-8CE7-467E-A756-AF08F8CBDB1C}" type="slidenum">
              <a:rPr lang="es-MX" smtClean="0"/>
              <a:t>29</a:t>
            </a:fld>
            <a:endParaRPr lang="es-MX"/>
          </a:p>
        </p:txBody>
      </p:sp>
    </p:spTree>
    <p:extLst>
      <p:ext uri="{BB962C8B-B14F-4D97-AF65-F5344CB8AC3E}">
        <p14:creationId xmlns:p14="http://schemas.microsoft.com/office/powerpoint/2010/main" val="8090362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E9B6C11B-8CE7-467E-A756-AF08F8CBDB1C}" type="slidenum">
              <a:rPr lang="es-MX" smtClean="0"/>
              <a:t>36</a:t>
            </a:fld>
            <a:endParaRPr lang="es-MX"/>
          </a:p>
        </p:txBody>
      </p:sp>
    </p:spTree>
    <p:extLst>
      <p:ext uri="{BB962C8B-B14F-4D97-AF65-F5344CB8AC3E}">
        <p14:creationId xmlns:p14="http://schemas.microsoft.com/office/powerpoint/2010/main" val="3344218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80083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8/3/2015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18439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8/3/2015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421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8/3/2015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6344389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8/3/2015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736804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8/3/2015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3932862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510513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37612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524460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8/3/2015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525591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8/3/2015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877695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8/3/2015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893578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8/3/2015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195854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8/3/2015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904899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8/3/2015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372803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8/3/2015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853255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8/3/2015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112575377"/>
      </p:ext>
    </p:extLst>
  </p:cSld>
  <p:clrMap bg1="lt1" tx1="dk1" bg2="lt2" tx2="dk2" accent1="accent1" accent2="accent2" accent3="accent3" accent4="accent4" accent5="accent5" accent6="accent6" hlink="hlink" folHlink="folHlink"/>
  <p:sldLayoutIdLst>
    <p:sldLayoutId id="2147484065" r:id="rId1"/>
    <p:sldLayoutId id="2147484066" r:id="rId2"/>
    <p:sldLayoutId id="2147484067" r:id="rId3"/>
    <p:sldLayoutId id="2147484068" r:id="rId4"/>
    <p:sldLayoutId id="2147484069" r:id="rId5"/>
    <p:sldLayoutId id="2147484070" r:id="rId6"/>
    <p:sldLayoutId id="2147484071" r:id="rId7"/>
    <p:sldLayoutId id="2147484072" r:id="rId8"/>
    <p:sldLayoutId id="2147484073" r:id="rId9"/>
    <p:sldLayoutId id="2147484074" r:id="rId10"/>
    <p:sldLayoutId id="2147484075" r:id="rId11"/>
    <p:sldLayoutId id="2147484076" r:id="rId12"/>
    <p:sldLayoutId id="2147484077" r:id="rId13"/>
    <p:sldLayoutId id="2147484078" r:id="rId14"/>
    <p:sldLayoutId id="2147484079" r:id="rId15"/>
    <p:sldLayoutId id="214748408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8.xml"/><Relationship Id="rId5" Type="http://schemas.openxmlformats.org/officeDocument/2006/relationships/image" Target="../media/image20.jpg"/><Relationship Id="rId4" Type="http://schemas.openxmlformats.org/officeDocument/2006/relationships/image" Target="../media/image19.jpg"/></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3.xml"/><Relationship Id="rId4" Type="http://schemas.openxmlformats.org/officeDocument/2006/relationships/hyperlink" Target="http://definicion.de/fortaleza"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definicion.de/incendio/" TargetMode="External"/><Relationship Id="rId2" Type="http://schemas.openxmlformats.org/officeDocument/2006/relationships/hyperlink" Target="http://definicion.de/persona" TargetMode="External"/><Relationship Id="rId1" Type="http://schemas.openxmlformats.org/officeDocument/2006/relationships/slideLayout" Target="../slideLayouts/slideLayout4.xml"/><Relationship Id="rId5" Type="http://schemas.openxmlformats.org/officeDocument/2006/relationships/image" Target="../media/image25.jpeg"/><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definicion.de/futbol/"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2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42.gif"/><Relationship Id="rId1" Type="http://schemas.openxmlformats.org/officeDocument/2006/relationships/slideLayout" Target="../slideLayouts/slideLayout4.xml"/><Relationship Id="rId5" Type="http://schemas.openxmlformats.org/officeDocument/2006/relationships/image" Target="../media/image45.jpg"/><Relationship Id="rId4" Type="http://schemas.openxmlformats.org/officeDocument/2006/relationships/image" Target="../media/image44.jpg"/></Relationships>
</file>

<file path=ppt/slides/_rels/slide29.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image" Target="../media/image47.jpg"/><Relationship Id="rId1" Type="http://schemas.openxmlformats.org/officeDocument/2006/relationships/slideLayout" Target="../slideLayouts/slideLayout4.xml"/><Relationship Id="rId4" Type="http://schemas.openxmlformats.org/officeDocument/2006/relationships/image" Target="../media/image49.jpg"/></Relationships>
</file>

<file path=ppt/slides/_rels/slide31.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5.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53.png"/></Relationships>
</file>

<file path=ppt/slides/_rels/slide3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hyperlink" Target="http://www.sebascelis.com/7-estrategias-para-tener-una-mente-positiva/"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929" y="969484"/>
            <a:ext cx="10131425" cy="3260994"/>
          </a:xfrm>
        </p:spPr>
        <p:txBody>
          <a:bodyPr>
            <a:normAutofit/>
          </a:bodyPr>
          <a:lstStyle/>
          <a:p>
            <a:pPr algn="ctr"/>
            <a:r>
              <a:rPr lang="es-MX" sz="2400" dirty="0" smtClean="0">
                <a:solidFill>
                  <a:srgbClr val="336699"/>
                </a:solidFill>
              </a:rPr>
              <a:t>UNIVERSIDAD AUTÓNOMA DEL ESTADO DE MÉXICO</a:t>
            </a:r>
            <a:br>
              <a:rPr lang="es-MX" sz="2400" dirty="0" smtClean="0">
                <a:solidFill>
                  <a:srgbClr val="336699"/>
                </a:solidFill>
              </a:rPr>
            </a:br>
            <a:r>
              <a:rPr lang="es-MX" sz="2400" dirty="0" smtClean="0">
                <a:solidFill>
                  <a:srgbClr val="336699"/>
                </a:solidFill>
              </a:rPr>
              <a:t>PLANTEL “LIC. ADOLFO LÓPEZ MATEOS” DE LA ESCUELA PREPARATORIA</a:t>
            </a:r>
            <a:br>
              <a:rPr lang="es-MX" sz="2400" dirty="0" smtClean="0">
                <a:solidFill>
                  <a:srgbClr val="336699"/>
                </a:solidFill>
              </a:rPr>
            </a:br>
            <a:r>
              <a:rPr lang="es-MX" sz="2400" dirty="0" smtClean="0">
                <a:solidFill>
                  <a:srgbClr val="336699"/>
                </a:solidFill>
              </a:rPr>
              <a:t>DESARROLLO DEL POTENCIAL HUMANO</a:t>
            </a:r>
            <a:r>
              <a:rPr lang="es-MX" sz="3100" dirty="0" smtClean="0">
                <a:solidFill>
                  <a:srgbClr val="336699"/>
                </a:solidFill>
              </a:rPr>
              <a:t/>
            </a:r>
            <a:br>
              <a:rPr lang="es-MX" sz="3100" dirty="0" smtClean="0">
                <a:solidFill>
                  <a:srgbClr val="336699"/>
                </a:solidFill>
              </a:rPr>
            </a:br>
            <a:r>
              <a:rPr lang="es-MX" sz="3100" dirty="0" smtClean="0">
                <a:solidFill>
                  <a:srgbClr val="336699"/>
                </a:solidFill>
              </a:rPr>
              <a:t/>
            </a:r>
            <a:br>
              <a:rPr lang="es-MX" sz="3100" dirty="0" smtClean="0">
                <a:solidFill>
                  <a:srgbClr val="336699"/>
                </a:solidFill>
              </a:rPr>
            </a:br>
            <a:r>
              <a:rPr lang="es-MX" sz="3200" dirty="0" smtClean="0">
                <a:solidFill>
                  <a:schemeClr val="accent1"/>
                </a:solidFill>
                <a:latin typeface="Lucida Handwriting" panose="03010101010101010101" pitchFamily="66" charset="0"/>
              </a:rPr>
              <a:t>SUPERANDO </a:t>
            </a:r>
            <a:r>
              <a:rPr lang="es-MX" sz="3200" dirty="0">
                <a:solidFill>
                  <a:schemeClr val="accent1"/>
                </a:solidFill>
                <a:latin typeface="Lucida Handwriting" panose="03010101010101010101" pitchFamily="66" charset="0"/>
              </a:rPr>
              <a:t>LA ADVERSIDAD</a:t>
            </a:r>
            <a:r>
              <a:rPr lang="es-MX" dirty="0">
                <a:solidFill>
                  <a:schemeClr val="accent1"/>
                </a:solidFill>
                <a:latin typeface="Lucida Handwriting" panose="03010101010101010101" pitchFamily="66" charset="0"/>
              </a:rPr>
              <a:t/>
            </a:r>
            <a:br>
              <a:rPr lang="es-MX" dirty="0">
                <a:solidFill>
                  <a:schemeClr val="accent1"/>
                </a:solidFill>
                <a:latin typeface="Lucida Handwriting" panose="03010101010101010101" pitchFamily="66" charset="0"/>
              </a:rPr>
            </a:br>
            <a:endParaRPr lang="es-MX" dirty="0">
              <a:solidFill>
                <a:schemeClr val="accent1"/>
              </a:solidFill>
            </a:endParaRPr>
          </a:p>
        </p:txBody>
      </p:sp>
      <p:sp>
        <p:nvSpPr>
          <p:cNvPr id="3" name="Rectángulo 2"/>
          <p:cNvSpPr/>
          <p:nvPr/>
        </p:nvSpPr>
        <p:spPr>
          <a:xfrm>
            <a:off x="2608119" y="4843457"/>
            <a:ext cx="7419109" cy="461665"/>
          </a:xfrm>
          <a:prstGeom prst="rect">
            <a:avLst/>
          </a:prstGeom>
        </p:spPr>
        <p:txBody>
          <a:bodyPr wrap="square">
            <a:spAutoFit/>
          </a:bodyPr>
          <a:lstStyle/>
          <a:p>
            <a:pPr algn="ctr"/>
            <a:r>
              <a:rPr lang="es-MX" sz="2400" dirty="0" smtClean="0">
                <a:solidFill>
                  <a:srgbClr val="336699"/>
                </a:solidFill>
              </a:rPr>
              <a:t>M. EN EDU. SANDRA ARACELI DÍAZ VÁZQUEZ.</a:t>
            </a:r>
            <a:endParaRPr lang="es-MX" sz="2400" dirty="0">
              <a:solidFill>
                <a:srgbClr val="336699"/>
              </a:solidFill>
            </a:endParaRPr>
          </a:p>
        </p:txBody>
      </p:sp>
      <p:pic>
        <p:nvPicPr>
          <p:cNvPr id="5" name="10 Marcador de contenido" descr="uaem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70827" y="277958"/>
            <a:ext cx="1270937" cy="1137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10 Imagen" descr="prepa 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629519" y="289257"/>
            <a:ext cx="1258308" cy="112585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7381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9212" y="501115"/>
            <a:ext cx="6235299" cy="976312"/>
          </a:xfrm>
        </p:spPr>
        <p:txBody>
          <a:bodyPr>
            <a:noAutofit/>
          </a:bodyPr>
          <a:lstStyle/>
          <a:p>
            <a:pPr algn="ctr"/>
            <a:r>
              <a:rPr lang="es-MX" sz="3200" dirty="0" smtClean="0">
                <a:solidFill>
                  <a:srgbClr val="FF9D5B"/>
                </a:solidFill>
                <a:latin typeface="Lucida Bright" panose="02040602050505020304" pitchFamily="18" charset="0"/>
              </a:rPr>
              <a:t>ESTRATEGIAS PARA LOGRAR EL ÉXITO</a:t>
            </a:r>
            <a:endParaRPr lang="es-MX" sz="3200" dirty="0">
              <a:solidFill>
                <a:srgbClr val="FF9D5B"/>
              </a:solidFill>
              <a:latin typeface="Lucida Bright" panose="02040602050505020304" pitchFamily="18" charset="0"/>
            </a:endParaRPr>
          </a:p>
        </p:txBody>
      </p:sp>
      <p:sp>
        <p:nvSpPr>
          <p:cNvPr id="4" name="Marcador de texto 3"/>
          <p:cNvSpPr>
            <a:spLocks noGrp="1"/>
          </p:cNvSpPr>
          <p:nvPr>
            <p:ph type="body" sz="half" idx="2"/>
          </p:nvPr>
        </p:nvSpPr>
        <p:spPr/>
        <p:txBody>
          <a:bodyPr/>
          <a:lstStyle/>
          <a:p>
            <a:pPr marL="342900" indent="-342900">
              <a:buClr>
                <a:srgbClr val="FF6600"/>
              </a:buClr>
              <a:buFont typeface="Wingdings" panose="05000000000000000000" pitchFamily="2" charset="2"/>
              <a:buChar char="ü"/>
            </a:pPr>
            <a:r>
              <a:rPr lang="es-MX" sz="2400" dirty="0" smtClean="0">
                <a:solidFill>
                  <a:srgbClr val="336699"/>
                </a:solidFill>
              </a:rPr>
              <a:t>Perseverar</a:t>
            </a:r>
          </a:p>
          <a:p>
            <a:pPr marL="342900" indent="-342900">
              <a:buClr>
                <a:srgbClr val="FF6600"/>
              </a:buClr>
              <a:buFont typeface="Wingdings" panose="05000000000000000000" pitchFamily="2" charset="2"/>
              <a:buChar char="ü"/>
            </a:pPr>
            <a:r>
              <a:rPr lang="es-MX" sz="2400" dirty="0" smtClean="0">
                <a:solidFill>
                  <a:srgbClr val="336699"/>
                </a:solidFill>
              </a:rPr>
              <a:t>Ser único</a:t>
            </a:r>
          </a:p>
          <a:p>
            <a:pPr marL="342900" indent="-342900">
              <a:buClr>
                <a:srgbClr val="FF6600"/>
              </a:buClr>
              <a:buFont typeface="Wingdings" panose="05000000000000000000" pitchFamily="2" charset="2"/>
              <a:buChar char="ü"/>
            </a:pPr>
            <a:r>
              <a:rPr lang="es-MX" sz="2400" dirty="0" smtClean="0">
                <a:solidFill>
                  <a:srgbClr val="336699"/>
                </a:solidFill>
              </a:rPr>
              <a:t>Tener buen humor</a:t>
            </a:r>
          </a:p>
          <a:p>
            <a:pPr marL="342900" indent="-342900">
              <a:buClr>
                <a:srgbClr val="FF6600"/>
              </a:buClr>
              <a:buFont typeface="Wingdings" panose="05000000000000000000" pitchFamily="2" charset="2"/>
              <a:buChar char="ü"/>
            </a:pPr>
            <a:r>
              <a:rPr lang="es-MX" sz="2400" dirty="0" smtClean="0">
                <a:solidFill>
                  <a:srgbClr val="336699"/>
                </a:solidFill>
              </a:rPr>
              <a:t>Concéntrate en tus prioridades</a:t>
            </a:r>
          </a:p>
          <a:p>
            <a:pPr marL="342900" indent="-342900">
              <a:buClr>
                <a:srgbClr val="FF6600"/>
              </a:buClr>
              <a:buFont typeface="Wingdings" panose="05000000000000000000" pitchFamily="2" charset="2"/>
              <a:buChar char="ü"/>
            </a:pPr>
            <a:r>
              <a:rPr lang="es-MX" sz="2400" dirty="0" smtClean="0">
                <a:solidFill>
                  <a:srgbClr val="336699"/>
                </a:solidFill>
              </a:rPr>
              <a:t>Practica la autodisciplina</a:t>
            </a:r>
          </a:p>
          <a:p>
            <a:pPr marL="342900" indent="-342900">
              <a:buClr>
                <a:srgbClr val="FF6600"/>
              </a:buClr>
              <a:buFont typeface="Wingdings" panose="05000000000000000000" pitchFamily="2" charset="2"/>
              <a:buChar char="ü"/>
            </a:pPr>
            <a:r>
              <a:rPr lang="es-MX" sz="2400" dirty="0" smtClean="0">
                <a:solidFill>
                  <a:srgbClr val="336699"/>
                </a:solidFill>
              </a:rPr>
              <a:t>Confianza en uno mismo</a:t>
            </a:r>
          </a:p>
          <a:p>
            <a:endParaRPr lang="es-MX" sz="2400" dirty="0" smtClean="0"/>
          </a:p>
          <a:p>
            <a:endParaRPr lang="es-MX" dirty="0" smtClean="0"/>
          </a:p>
        </p:txBody>
      </p:sp>
      <p:pic>
        <p:nvPicPr>
          <p:cNvPr id="1028" name="Picture 4" descr="http://4.bp.blogspot.com/_IIFG0s0m-zY/TPZgCrvvXGI/AAAAAAAABOQ/Riww3h8Zgoo/s1600/estrategia-internacional-marketing-onl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7016" y="1211580"/>
            <a:ext cx="4016085" cy="40160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1050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31" presetClass="entr" presetSubtype="0" fill="hold" nodeType="withEffect">
                                  <p:stCondLst>
                                    <p:cond delay="0"/>
                                  </p:stCondLst>
                                  <p:childTnLst>
                                    <p:set>
                                      <p:cBhvr>
                                        <p:cTn id="11" dur="1" fill="hold">
                                          <p:stCondLst>
                                            <p:cond delay="0"/>
                                          </p:stCondLst>
                                        </p:cTn>
                                        <p:tgtEl>
                                          <p:spTgt spid="1028"/>
                                        </p:tgtEl>
                                        <p:attrNameLst>
                                          <p:attrName>style.visibility</p:attrName>
                                        </p:attrNameLst>
                                      </p:cBhvr>
                                      <p:to>
                                        <p:strVal val="visible"/>
                                      </p:to>
                                    </p:set>
                                    <p:anim calcmode="lin" valueType="num">
                                      <p:cBhvr>
                                        <p:cTn id="12" dur="1000" fill="hold"/>
                                        <p:tgtEl>
                                          <p:spTgt spid="1028"/>
                                        </p:tgtEl>
                                        <p:attrNameLst>
                                          <p:attrName>ppt_w</p:attrName>
                                        </p:attrNameLst>
                                      </p:cBhvr>
                                      <p:tavLst>
                                        <p:tav tm="0">
                                          <p:val>
                                            <p:fltVal val="0"/>
                                          </p:val>
                                        </p:tav>
                                        <p:tav tm="100000">
                                          <p:val>
                                            <p:strVal val="#ppt_w"/>
                                          </p:val>
                                        </p:tav>
                                      </p:tavLst>
                                    </p:anim>
                                    <p:anim calcmode="lin" valueType="num">
                                      <p:cBhvr>
                                        <p:cTn id="13" dur="1000" fill="hold"/>
                                        <p:tgtEl>
                                          <p:spTgt spid="1028"/>
                                        </p:tgtEl>
                                        <p:attrNameLst>
                                          <p:attrName>ppt_h</p:attrName>
                                        </p:attrNameLst>
                                      </p:cBhvr>
                                      <p:tavLst>
                                        <p:tav tm="0">
                                          <p:val>
                                            <p:fltVal val="0"/>
                                          </p:val>
                                        </p:tav>
                                        <p:tav tm="100000">
                                          <p:val>
                                            <p:strVal val="#ppt_h"/>
                                          </p:val>
                                        </p:tav>
                                      </p:tavLst>
                                    </p:anim>
                                    <p:anim calcmode="lin" valueType="num">
                                      <p:cBhvr>
                                        <p:cTn id="14" dur="1000" fill="hold"/>
                                        <p:tgtEl>
                                          <p:spTgt spid="1028"/>
                                        </p:tgtEl>
                                        <p:attrNameLst>
                                          <p:attrName>style.rotation</p:attrName>
                                        </p:attrNameLst>
                                      </p:cBhvr>
                                      <p:tavLst>
                                        <p:tav tm="0">
                                          <p:val>
                                            <p:fltVal val="90"/>
                                          </p:val>
                                        </p:tav>
                                        <p:tav tm="100000">
                                          <p:val>
                                            <p:fltVal val="0"/>
                                          </p:val>
                                        </p:tav>
                                      </p:tavLst>
                                    </p:anim>
                                    <p:animEffect transition="in" filter="fade">
                                      <p:cBhvr>
                                        <p:cTn id="15" dur="1000"/>
                                        <p:tgtEl>
                                          <p:spTgt spid="1028"/>
                                        </p:tgtEl>
                                      </p:cBhvr>
                                    </p:animEffect>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1000"/>
                                        <p:tgtEl>
                                          <p:spTgt spid="4">
                                            <p:txEl>
                                              <p:pRg st="0" end="0"/>
                                            </p:txEl>
                                          </p:spTgt>
                                        </p:tgtEl>
                                      </p:cBhvr>
                                    </p:animEffect>
                                    <p:anim calcmode="lin" valueType="num">
                                      <p:cBhvr>
                                        <p:cTn id="20"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fade">
                                      <p:cBhvr>
                                        <p:cTn id="25" dur="1000"/>
                                        <p:tgtEl>
                                          <p:spTgt spid="4">
                                            <p:txEl>
                                              <p:pRg st="1" end="1"/>
                                            </p:txEl>
                                          </p:spTgt>
                                        </p:tgtEl>
                                      </p:cBhvr>
                                    </p:animEffect>
                                    <p:anim calcmode="lin" valueType="num">
                                      <p:cBhvr>
                                        <p:cTn id="26"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42" presetClass="entr" presetSubtype="0" fill="hold" nodeType="after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Effect transition="in" filter="fade">
                                      <p:cBhvr>
                                        <p:cTn id="31" dur="1000"/>
                                        <p:tgtEl>
                                          <p:spTgt spid="4">
                                            <p:txEl>
                                              <p:pRg st="2" end="2"/>
                                            </p:txEl>
                                          </p:spTgt>
                                        </p:tgtEl>
                                      </p:cBhvr>
                                    </p:animEffect>
                                    <p:anim calcmode="lin" valueType="num">
                                      <p:cBhvr>
                                        <p:cTn id="3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42" presetClass="entr" presetSubtype="0" fill="hold" nodeType="afterEffect">
                                  <p:stCondLst>
                                    <p:cond delay="0"/>
                                  </p:stCondLst>
                                  <p:childTnLst>
                                    <p:set>
                                      <p:cBhvr>
                                        <p:cTn id="36" dur="1" fill="hold">
                                          <p:stCondLst>
                                            <p:cond delay="0"/>
                                          </p:stCondLst>
                                        </p:cTn>
                                        <p:tgtEl>
                                          <p:spTgt spid="4">
                                            <p:txEl>
                                              <p:pRg st="3" end="3"/>
                                            </p:txEl>
                                          </p:spTgt>
                                        </p:tgtEl>
                                        <p:attrNameLst>
                                          <p:attrName>style.visibility</p:attrName>
                                        </p:attrNameLst>
                                      </p:cBhvr>
                                      <p:to>
                                        <p:strVal val="visible"/>
                                      </p:to>
                                    </p:set>
                                    <p:animEffect transition="in" filter="fade">
                                      <p:cBhvr>
                                        <p:cTn id="37" dur="1000"/>
                                        <p:tgtEl>
                                          <p:spTgt spid="4">
                                            <p:txEl>
                                              <p:pRg st="3" end="3"/>
                                            </p:txEl>
                                          </p:spTgt>
                                        </p:tgtEl>
                                      </p:cBhvr>
                                    </p:animEffect>
                                    <p:anim calcmode="lin" valueType="num">
                                      <p:cBhvr>
                                        <p:cTn id="38"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9"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4">
                                            <p:txEl>
                                              <p:pRg st="4" end="4"/>
                                            </p:txEl>
                                          </p:spTgt>
                                        </p:tgtEl>
                                        <p:attrNameLst>
                                          <p:attrName>style.visibility</p:attrName>
                                        </p:attrNameLst>
                                      </p:cBhvr>
                                      <p:to>
                                        <p:strVal val="visible"/>
                                      </p:to>
                                    </p:set>
                                    <p:animEffect transition="in" filter="fade">
                                      <p:cBhvr>
                                        <p:cTn id="43" dur="1000"/>
                                        <p:tgtEl>
                                          <p:spTgt spid="4">
                                            <p:txEl>
                                              <p:pRg st="4" end="4"/>
                                            </p:txEl>
                                          </p:spTgt>
                                        </p:tgtEl>
                                      </p:cBhvr>
                                    </p:animEffect>
                                    <p:anim calcmode="lin" valueType="num">
                                      <p:cBhvr>
                                        <p:cTn id="44"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45"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42" presetClass="entr" presetSubtype="0" fill="hold" nodeType="afterEffect">
                                  <p:stCondLst>
                                    <p:cond delay="0"/>
                                  </p:stCondLst>
                                  <p:childTnLst>
                                    <p:set>
                                      <p:cBhvr>
                                        <p:cTn id="48" dur="1" fill="hold">
                                          <p:stCondLst>
                                            <p:cond delay="0"/>
                                          </p:stCondLst>
                                        </p:cTn>
                                        <p:tgtEl>
                                          <p:spTgt spid="4">
                                            <p:txEl>
                                              <p:pRg st="5" end="5"/>
                                            </p:txEl>
                                          </p:spTgt>
                                        </p:tgtEl>
                                        <p:attrNameLst>
                                          <p:attrName>style.visibility</p:attrName>
                                        </p:attrNameLst>
                                      </p:cBhvr>
                                      <p:to>
                                        <p:strVal val="visible"/>
                                      </p:to>
                                    </p:set>
                                    <p:animEffect transition="in" filter="fade">
                                      <p:cBhvr>
                                        <p:cTn id="49" dur="1000"/>
                                        <p:tgtEl>
                                          <p:spTgt spid="4">
                                            <p:txEl>
                                              <p:pRg st="5" end="5"/>
                                            </p:txEl>
                                          </p:spTgt>
                                        </p:tgtEl>
                                      </p:cBhvr>
                                    </p:animEffect>
                                    <p:anim calcmode="lin" valueType="num">
                                      <p:cBhvr>
                                        <p:cTn id="50"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6" name="Título 5"/>
          <p:cNvSpPr>
            <a:spLocks noGrp="1"/>
          </p:cNvSpPr>
          <p:nvPr>
            <p:ph type="title"/>
          </p:nvPr>
        </p:nvSpPr>
        <p:spPr>
          <a:xfrm>
            <a:off x="2589211" y="418641"/>
            <a:ext cx="3505199" cy="976312"/>
          </a:xfrm>
        </p:spPr>
        <p:txBody>
          <a:bodyPr>
            <a:normAutofit/>
          </a:bodyPr>
          <a:lstStyle/>
          <a:p>
            <a:pPr algn="ctr"/>
            <a:r>
              <a:rPr lang="es-MX" sz="2800" dirty="0" smtClean="0">
                <a:solidFill>
                  <a:schemeClr val="accent5"/>
                </a:solidFill>
              </a:rPr>
              <a:t>Sé Siempre Optimista</a:t>
            </a:r>
            <a:endParaRPr lang="es-MX" sz="2800" dirty="0">
              <a:solidFill>
                <a:schemeClr val="accent5"/>
              </a:solidFill>
            </a:endParaRPr>
          </a:p>
        </p:txBody>
      </p:sp>
      <p:sp>
        <p:nvSpPr>
          <p:cNvPr id="2" name="Marcador de contenido 1"/>
          <p:cNvSpPr>
            <a:spLocks noGrp="1"/>
          </p:cNvSpPr>
          <p:nvPr>
            <p:ph idx="1"/>
          </p:nvPr>
        </p:nvSpPr>
        <p:spPr>
          <a:xfrm>
            <a:off x="6323012" y="446088"/>
            <a:ext cx="5181600" cy="5831075"/>
          </a:xfrm>
        </p:spPr>
        <p:txBody>
          <a:bodyPr/>
          <a:lstStyle/>
          <a:p>
            <a:pPr marL="285750" indent="-285750" algn="just">
              <a:buClr>
                <a:srgbClr val="00B0F0"/>
              </a:buClr>
              <a:buFont typeface="Arial" panose="020B0604020202020204" pitchFamily="34" charset="0"/>
              <a:buChar char="•"/>
            </a:pPr>
            <a:r>
              <a:rPr lang="es-MX" dirty="0">
                <a:solidFill>
                  <a:schemeClr val="tx2">
                    <a:lumMod val="60000"/>
                    <a:lumOff val="40000"/>
                  </a:schemeClr>
                </a:solidFill>
              </a:rPr>
              <a:t>Los optimistas aceptan a los demás como son.</a:t>
            </a:r>
          </a:p>
          <a:p>
            <a:pPr marL="285750" indent="-285750" algn="just">
              <a:buClr>
                <a:srgbClr val="00B0F0"/>
              </a:buClr>
              <a:buFont typeface="Arial" panose="020B0604020202020204" pitchFamily="34" charset="0"/>
              <a:buChar char="•"/>
            </a:pPr>
            <a:r>
              <a:rPr lang="es-MX" dirty="0">
                <a:solidFill>
                  <a:schemeClr val="tx2">
                    <a:lumMod val="60000"/>
                    <a:lumOff val="40000"/>
                  </a:schemeClr>
                </a:solidFill>
              </a:rPr>
              <a:t>Los optimistas disfrutan del aquí y el ahora.</a:t>
            </a:r>
          </a:p>
          <a:p>
            <a:pPr marL="285750" indent="-285750" algn="just">
              <a:buClr>
                <a:srgbClr val="00B0F0"/>
              </a:buClr>
              <a:buFont typeface="Arial" panose="020B0604020202020204" pitchFamily="34" charset="0"/>
              <a:buChar char="•"/>
            </a:pPr>
            <a:r>
              <a:rPr lang="es-MX" dirty="0">
                <a:solidFill>
                  <a:schemeClr val="tx2">
                    <a:lumMod val="60000"/>
                    <a:lumOff val="40000"/>
                  </a:schemeClr>
                </a:solidFill>
              </a:rPr>
              <a:t>Los optimistas son entusiastas, dan la vida por sus sueños.</a:t>
            </a:r>
          </a:p>
          <a:p>
            <a:pPr marL="285750" indent="-285750" algn="just">
              <a:buClr>
                <a:srgbClr val="00B0F0"/>
              </a:buClr>
              <a:buFont typeface="Arial" panose="020B0604020202020204" pitchFamily="34" charset="0"/>
              <a:buChar char="•"/>
            </a:pPr>
            <a:r>
              <a:rPr lang="es-MX" dirty="0">
                <a:solidFill>
                  <a:schemeClr val="tx2">
                    <a:lumMod val="60000"/>
                    <a:lumOff val="40000"/>
                  </a:schemeClr>
                </a:solidFill>
              </a:rPr>
              <a:t>Los optimistas son íntegros y de principios sólidos, por eso disfrutan  de paz interior y la irradian y comparten.</a:t>
            </a:r>
          </a:p>
          <a:p>
            <a:pPr marL="285750" indent="-285750" algn="just">
              <a:buClr>
                <a:srgbClr val="00B0F0"/>
              </a:buClr>
              <a:buFont typeface="Arial" panose="020B0604020202020204" pitchFamily="34" charset="0"/>
              <a:buChar char="•"/>
            </a:pPr>
            <a:r>
              <a:rPr lang="es-MX" dirty="0">
                <a:solidFill>
                  <a:schemeClr val="tx2">
                    <a:lumMod val="60000"/>
                    <a:lumOff val="40000"/>
                  </a:schemeClr>
                </a:solidFill>
              </a:rPr>
              <a:t>Los optimistas cuidan sus relaciones interpersonales con esmero, saben trabajar en equipo y son animosos sembradores de fe, esperanza y alegrías.</a:t>
            </a:r>
          </a:p>
          <a:p>
            <a:pPr marL="285750" indent="-285750" algn="just">
              <a:buClr>
                <a:srgbClr val="00B0F0"/>
              </a:buClr>
              <a:buFont typeface="Arial" panose="020B0604020202020204" pitchFamily="34" charset="0"/>
              <a:buChar char="•"/>
            </a:pPr>
            <a:r>
              <a:rPr lang="es-MX" dirty="0">
                <a:solidFill>
                  <a:schemeClr val="tx2">
                    <a:lumMod val="60000"/>
                    <a:lumOff val="40000"/>
                  </a:schemeClr>
                </a:solidFill>
              </a:rPr>
              <a:t>Los optimistas ven oportunidades en las dificultades, aprenden de los fracasos.</a:t>
            </a:r>
          </a:p>
          <a:p>
            <a:pPr marL="0" indent="0">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970658">
            <a:off x="1349980" y="4704019"/>
            <a:ext cx="2171581" cy="1445088"/>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522887">
            <a:off x="809353" y="1355522"/>
            <a:ext cx="2022190" cy="1351190"/>
          </a:xfrm>
          <a:prstGeom prst="rect">
            <a:avLst/>
          </a:prstGeom>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88940" y="4507880"/>
            <a:ext cx="2415032" cy="1837365"/>
          </a:xfrm>
          <a:prstGeom prst="rect">
            <a:avLst/>
          </a:prstGeom>
        </p:spPr>
      </p:pic>
      <p:pic>
        <p:nvPicPr>
          <p:cNvPr id="9" name="Imagen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19152" y="2005070"/>
            <a:ext cx="2865780" cy="1907047"/>
          </a:xfrm>
          <a:prstGeom prst="rect">
            <a:avLst/>
          </a:prstGeom>
        </p:spPr>
      </p:pic>
    </p:spTree>
    <p:extLst>
      <p:ext uri="{BB962C8B-B14F-4D97-AF65-F5344CB8AC3E}">
        <p14:creationId xmlns:p14="http://schemas.microsoft.com/office/powerpoint/2010/main" val="519054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1000"/>
                                        <p:tgtEl>
                                          <p:spTgt spid="2">
                                            <p:txEl>
                                              <p:pRg st="0" end="0"/>
                                            </p:txEl>
                                          </p:spTgt>
                                        </p:tgtEl>
                                      </p:cBhvr>
                                    </p:animEffect>
                                    <p:anim calcmode="lin" valueType="num">
                                      <p:cBhvr>
                                        <p:cTn id="15"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2">
                                            <p:txEl>
                                              <p:pRg st="1" end="1"/>
                                            </p:txEl>
                                          </p:spTgt>
                                        </p:tgtEl>
                                        <p:attrNameLst>
                                          <p:attrName>style.visibility</p:attrName>
                                        </p:attrNameLst>
                                      </p:cBhvr>
                                      <p:to>
                                        <p:strVal val="visible"/>
                                      </p:to>
                                    </p:set>
                                    <p:animEffect transition="in" filter="fade">
                                      <p:cBhvr>
                                        <p:cTn id="20" dur="1000"/>
                                        <p:tgtEl>
                                          <p:spTgt spid="2">
                                            <p:txEl>
                                              <p:pRg st="1" end="1"/>
                                            </p:txEl>
                                          </p:spTgt>
                                        </p:tgtEl>
                                      </p:cBhvr>
                                    </p:animEffect>
                                    <p:anim calcmode="lin" valueType="num">
                                      <p:cBhvr>
                                        <p:cTn id="21"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2">
                                            <p:txEl>
                                              <p:pRg st="2" end="2"/>
                                            </p:txEl>
                                          </p:spTgt>
                                        </p:tgtEl>
                                        <p:attrNameLst>
                                          <p:attrName>style.visibility</p:attrName>
                                        </p:attrNameLst>
                                      </p:cBhvr>
                                      <p:to>
                                        <p:strVal val="visible"/>
                                      </p:to>
                                    </p:set>
                                    <p:animEffect transition="in" filter="fade">
                                      <p:cBhvr>
                                        <p:cTn id="26" dur="1000"/>
                                        <p:tgtEl>
                                          <p:spTgt spid="2">
                                            <p:txEl>
                                              <p:pRg st="2" end="2"/>
                                            </p:txEl>
                                          </p:spTgt>
                                        </p:tgtEl>
                                      </p:cBhvr>
                                    </p:animEffect>
                                    <p:anim calcmode="lin" valueType="num">
                                      <p:cBhvr>
                                        <p:cTn id="27"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par>
                          <p:cTn id="29" fill="hold">
                            <p:stCondLst>
                              <p:cond delay="4000"/>
                            </p:stCondLst>
                            <p:childTnLst>
                              <p:par>
                                <p:cTn id="30" presetID="42" presetClass="entr" presetSubtype="0" fill="hold" nodeType="afterEffect">
                                  <p:stCondLst>
                                    <p:cond delay="0"/>
                                  </p:stCondLst>
                                  <p:childTnLst>
                                    <p:set>
                                      <p:cBhvr>
                                        <p:cTn id="31" dur="1" fill="hold">
                                          <p:stCondLst>
                                            <p:cond delay="0"/>
                                          </p:stCondLst>
                                        </p:cTn>
                                        <p:tgtEl>
                                          <p:spTgt spid="2">
                                            <p:txEl>
                                              <p:pRg st="3" end="3"/>
                                            </p:txEl>
                                          </p:spTgt>
                                        </p:tgtEl>
                                        <p:attrNameLst>
                                          <p:attrName>style.visibility</p:attrName>
                                        </p:attrNameLst>
                                      </p:cBhvr>
                                      <p:to>
                                        <p:strVal val="visible"/>
                                      </p:to>
                                    </p:set>
                                    <p:animEffect transition="in" filter="fade">
                                      <p:cBhvr>
                                        <p:cTn id="32" dur="1000"/>
                                        <p:tgtEl>
                                          <p:spTgt spid="2">
                                            <p:txEl>
                                              <p:pRg st="3" end="3"/>
                                            </p:txEl>
                                          </p:spTgt>
                                        </p:tgtEl>
                                      </p:cBhvr>
                                    </p:animEffect>
                                    <p:anim calcmode="lin" valueType="num">
                                      <p:cBhvr>
                                        <p:cTn id="33"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par>
                          <p:cTn id="35" fill="hold">
                            <p:stCondLst>
                              <p:cond delay="5000"/>
                            </p:stCondLst>
                            <p:childTnLst>
                              <p:par>
                                <p:cTn id="36" presetID="42" presetClass="entr" presetSubtype="0" fill="hold" nodeType="afterEffect">
                                  <p:stCondLst>
                                    <p:cond delay="0"/>
                                  </p:stCondLst>
                                  <p:childTnLst>
                                    <p:set>
                                      <p:cBhvr>
                                        <p:cTn id="37" dur="1" fill="hold">
                                          <p:stCondLst>
                                            <p:cond delay="0"/>
                                          </p:stCondLst>
                                        </p:cTn>
                                        <p:tgtEl>
                                          <p:spTgt spid="2">
                                            <p:txEl>
                                              <p:pRg st="4" end="4"/>
                                            </p:txEl>
                                          </p:spTgt>
                                        </p:tgtEl>
                                        <p:attrNameLst>
                                          <p:attrName>style.visibility</p:attrName>
                                        </p:attrNameLst>
                                      </p:cBhvr>
                                      <p:to>
                                        <p:strVal val="visible"/>
                                      </p:to>
                                    </p:set>
                                    <p:animEffect transition="in" filter="fade">
                                      <p:cBhvr>
                                        <p:cTn id="38" dur="1000"/>
                                        <p:tgtEl>
                                          <p:spTgt spid="2">
                                            <p:txEl>
                                              <p:pRg st="4" end="4"/>
                                            </p:txEl>
                                          </p:spTgt>
                                        </p:tgtEl>
                                      </p:cBhvr>
                                    </p:animEffect>
                                    <p:anim calcmode="lin" valueType="num">
                                      <p:cBhvr>
                                        <p:cTn id="39"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40"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par>
                          <p:cTn id="41" fill="hold">
                            <p:stCondLst>
                              <p:cond delay="6000"/>
                            </p:stCondLst>
                            <p:childTnLst>
                              <p:par>
                                <p:cTn id="42" presetID="42" presetClass="entr" presetSubtype="0" fill="hold" nodeType="afterEffect">
                                  <p:stCondLst>
                                    <p:cond delay="0"/>
                                  </p:stCondLst>
                                  <p:childTnLst>
                                    <p:set>
                                      <p:cBhvr>
                                        <p:cTn id="43" dur="1" fill="hold">
                                          <p:stCondLst>
                                            <p:cond delay="0"/>
                                          </p:stCondLst>
                                        </p:cTn>
                                        <p:tgtEl>
                                          <p:spTgt spid="2">
                                            <p:txEl>
                                              <p:pRg st="5" end="5"/>
                                            </p:txEl>
                                          </p:spTgt>
                                        </p:tgtEl>
                                        <p:attrNameLst>
                                          <p:attrName>style.visibility</p:attrName>
                                        </p:attrNameLst>
                                      </p:cBhvr>
                                      <p:to>
                                        <p:strVal val="visible"/>
                                      </p:to>
                                    </p:set>
                                    <p:animEffect transition="in" filter="fade">
                                      <p:cBhvr>
                                        <p:cTn id="44" dur="1000"/>
                                        <p:tgtEl>
                                          <p:spTgt spid="2">
                                            <p:txEl>
                                              <p:pRg st="5" end="5"/>
                                            </p:txEl>
                                          </p:spTgt>
                                        </p:tgtEl>
                                      </p:cBhvr>
                                    </p:animEffect>
                                    <p:anim calcmode="lin" valueType="num">
                                      <p:cBhvr>
                                        <p:cTn id="45"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6"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par>
                          <p:cTn id="47" fill="hold">
                            <p:stCondLst>
                              <p:cond delay="7000"/>
                            </p:stCondLst>
                            <p:childTnLst>
                              <p:par>
                                <p:cTn id="48" presetID="53" presetClass="entr" presetSubtype="16" fill="hold" nodeType="afterEffect">
                                  <p:stCondLst>
                                    <p:cond delay="0"/>
                                  </p:stCondLst>
                                  <p:childTnLst>
                                    <p:set>
                                      <p:cBhvr>
                                        <p:cTn id="49" dur="1" fill="hold">
                                          <p:stCondLst>
                                            <p:cond delay="0"/>
                                          </p:stCondLst>
                                        </p:cTn>
                                        <p:tgtEl>
                                          <p:spTgt spid="5"/>
                                        </p:tgtEl>
                                        <p:attrNameLst>
                                          <p:attrName>style.visibility</p:attrName>
                                        </p:attrNameLst>
                                      </p:cBhvr>
                                      <p:to>
                                        <p:strVal val="visible"/>
                                      </p:to>
                                    </p:set>
                                    <p:anim calcmode="lin" valueType="num">
                                      <p:cBhvr>
                                        <p:cTn id="50" dur="500" fill="hold"/>
                                        <p:tgtEl>
                                          <p:spTgt spid="5"/>
                                        </p:tgtEl>
                                        <p:attrNameLst>
                                          <p:attrName>ppt_w</p:attrName>
                                        </p:attrNameLst>
                                      </p:cBhvr>
                                      <p:tavLst>
                                        <p:tav tm="0">
                                          <p:val>
                                            <p:fltVal val="0"/>
                                          </p:val>
                                        </p:tav>
                                        <p:tav tm="100000">
                                          <p:val>
                                            <p:strVal val="#ppt_w"/>
                                          </p:val>
                                        </p:tav>
                                      </p:tavLst>
                                    </p:anim>
                                    <p:anim calcmode="lin" valueType="num">
                                      <p:cBhvr>
                                        <p:cTn id="51" dur="500" fill="hold"/>
                                        <p:tgtEl>
                                          <p:spTgt spid="5"/>
                                        </p:tgtEl>
                                        <p:attrNameLst>
                                          <p:attrName>ppt_h</p:attrName>
                                        </p:attrNameLst>
                                      </p:cBhvr>
                                      <p:tavLst>
                                        <p:tav tm="0">
                                          <p:val>
                                            <p:fltVal val="0"/>
                                          </p:val>
                                        </p:tav>
                                        <p:tav tm="100000">
                                          <p:val>
                                            <p:strVal val="#ppt_h"/>
                                          </p:val>
                                        </p:tav>
                                      </p:tavLst>
                                    </p:anim>
                                    <p:animEffect transition="in" filter="fade">
                                      <p:cBhvr>
                                        <p:cTn id="52" dur="500"/>
                                        <p:tgtEl>
                                          <p:spTgt spid="5"/>
                                        </p:tgtEl>
                                      </p:cBhvr>
                                    </p:animEffect>
                                  </p:childTnLst>
                                </p:cTn>
                              </p:par>
                            </p:childTnLst>
                          </p:cTn>
                        </p:par>
                        <p:par>
                          <p:cTn id="53" fill="hold">
                            <p:stCondLst>
                              <p:cond delay="7500"/>
                            </p:stCondLst>
                            <p:childTnLst>
                              <p:par>
                                <p:cTn id="54" presetID="53" presetClass="entr" presetSubtype="16" fill="hold" nodeType="after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p:cTn id="56" dur="500" fill="hold"/>
                                        <p:tgtEl>
                                          <p:spTgt spid="9"/>
                                        </p:tgtEl>
                                        <p:attrNameLst>
                                          <p:attrName>ppt_w</p:attrName>
                                        </p:attrNameLst>
                                      </p:cBhvr>
                                      <p:tavLst>
                                        <p:tav tm="0">
                                          <p:val>
                                            <p:fltVal val="0"/>
                                          </p:val>
                                        </p:tav>
                                        <p:tav tm="100000">
                                          <p:val>
                                            <p:strVal val="#ppt_w"/>
                                          </p:val>
                                        </p:tav>
                                      </p:tavLst>
                                    </p:anim>
                                    <p:anim calcmode="lin" valueType="num">
                                      <p:cBhvr>
                                        <p:cTn id="57" dur="500" fill="hold"/>
                                        <p:tgtEl>
                                          <p:spTgt spid="9"/>
                                        </p:tgtEl>
                                        <p:attrNameLst>
                                          <p:attrName>ppt_h</p:attrName>
                                        </p:attrNameLst>
                                      </p:cBhvr>
                                      <p:tavLst>
                                        <p:tav tm="0">
                                          <p:val>
                                            <p:fltVal val="0"/>
                                          </p:val>
                                        </p:tav>
                                        <p:tav tm="100000">
                                          <p:val>
                                            <p:strVal val="#ppt_h"/>
                                          </p:val>
                                        </p:tav>
                                      </p:tavLst>
                                    </p:anim>
                                    <p:animEffect transition="in" filter="fade">
                                      <p:cBhvr>
                                        <p:cTn id="58" dur="500"/>
                                        <p:tgtEl>
                                          <p:spTgt spid="9"/>
                                        </p:tgtEl>
                                      </p:cBhvr>
                                    </p:animEffect>
                                  </p:childTnLst>
                                </p:cTn>
                              </p:par>
                            </p:childTnLst>
                          </p:cTn>
                        </p:par>
                        <p:par>
                          <p:cTn id="59" fill="hold">
                            <p:stCondLst>
                              <p:cond delay="8000"/>
                            </p:stCondLst>
                            <p:childTnLst>
                              <p:par>
                                <p:cTn id="60" presetID="53" presetClass="entr" presetSubtype="16"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cBhvr>
                                        <p:cTn id="62" dur="500" fill="hold"/>
                                        <p:tgtEl>
                                          <p:spTgt spid="4"/>
                                        </p:tgtEl>
                                        <p:attrNameLst>
                                          <p:attrName>ppt_w</p:attrName>
                                        </p:attrNameLst>
                                      </p:cBhvr>
                                      <p:tavLst>
                                        <p:tav tm="0">
                                          <p:val>
                                            <p:fltVal val="0"/>
                                          </p:val>
                                        </p:tav>
                                        <p:tav tm="100000">
                                          <p:val>
                                            <p:strVal val="#ppt_w"/>
                                          </p:val>
                                        </p:tav>
                                      </p:tavLst>
                                    </p:anim>
                                    <p:anim calcmode="lin" valueType="num">
                                      <p:cBhvr>
                                        <p:cTn id="63" dur="500" fill="hold"/>
                                        <p:tgtEl>
                                          <p:spTgt spid="4"/>
                                        </p:tgtEl>
                                        <p:attrNameLst>
                                          <p:attrName>ppt_h</p:attrName>
                                        </p:attrNameLst>
                                      </p:cBhvr>
                                      <p:tavLst>
                                        <p:tav tm="0">
                                          <p:val>
                                            <p:fltVal val="0"/>
                                          </p:val>
                                        </p:tav>
                                        <p:tav tm="100000">
                                          <p:val>
                                            <p:strVal val="#ppt_h"/>
                                          </p:val>
                                        </p:tav>
                                      </p:tavLst>
                                    </p:anim>
                                    <p:animEffect transition="in" filter="fade">
                                      <p:cBhvr>
                                        <p:cTn id="64" dur="500"/>
                                        <p:tgtEl>
                                          <p:spTgt spid="4"/>
                                        </p:tgtEl>
                                      </p:cBhvr>
                                    </p:animEffect>
                                  </p:childTnLst>
                                </p:cTn>
                              </p:par>
                            </p:childTnLst>
                          </p:cTn>
                        </p:par>
                        <p:par>
                          <p:cTn id="65" fill="hold">
                            <p:stCondLst>
                              <p:cond delay="8500"/>
                            </p:stCondLst>
                            <p:childTnLst>
                              <p:par>
                                <p:cTn id="66" presetID="53" presetClass="entr" presetSubtype="16" fill="hold" nodeType="afterEffect">
                                  <p:stCondLst>
                                    <p:cond delay="0"/>
                                  </p:stCondLst>
                                  <p:childTnLst>
                                    <p:set>
                                      <p:cBhvr>
                                        <p:cTn id="67" dur="1" fill="hold">
                                          <p:stCondLst>
                                            <p:cond delay="0"/>
                                          </p:stCondLst>
                                        </p:cTn>
                                        <p:tgtEl>
                                          <p:spTgt spid="8"/>
                                        </p:tgtEl>
                                        <p:attrNameLst>
                                          <p:attrName>style.visibility</p:attrName>
                                        </p:attrNameLst>
                                      </p:cBhvr>
                                      <p:to>
                                        <p:strVal val="visible"/>
                                      </p:to>
                                    </p:set>
                                    <p:anim calcmode="lin" valueType="num">
                                      <p:cBhvr>
                                        <p:cTn id="68" dur="500" fill="hold"/>
                                        <p:tgtEl>
                                          <p:spTgt spid="8"/>
                                        </p:tgtEl>
                                        <p:attrNameLst>
                                          <p:attrName>ppt_w</p:attrName>
                                        </p:attrNameLst>
                                      </p:cBhvr>
                                      <p:tavLst>
                                        <p:tav tm="0">
                                          <p:val>
                                            <p:fltVal val="0"/>
                                          </p:val>
                                        </p:tav>
                                        <p:tav tm="100000">
                                          <p:val>
                                            <p:strVal val="#ppt_w"/>
                                          </p:val>
                                        </p:tav>
                                      </p:tavLst>
                                    </p:anim>
                                    <p:anim calcmode="lin" valueType="num">
                                      <p:cBhvr>
                                        <p:cTn id="69" dur="500" fill="hold"/>
                                        <p:tgtEl>
                                          <p:spTgt spid="8"/>
                                        </p:tgtEl>
                                        <p:attrNameLst>
                                          <p:attrName>ppt_h</p:attrName>
                                        </p:attrNameLst>
                                      </p:cBhvr>
                                      <p:tavLst>
                                        <p:tav tm="0">
                                          <p:val>
                                            <p:fltVal val="0"/>
                                          </p:val>
                                        </p:tav>
                                        <p:tav tm="100000">
                                          <p:val>
                                            <p:strVal val="#ppt_h"/>
                                          </p:val>
                                        </p:tav>
                                      </p:tavLst>
                                    </p:anim>
                                    <p:animEffect transition="in" filter="fade">
                                      <p:cBhvr>
                                        <p:cTn id="7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2589213" y="609600"/>
            <a:ext cx="5387000" cy="3117040"/>
          </a:xfrm>
        </p:spPr>
        <p:txBody>
          <a:bodyPr>
            <a:normAutofit/>
          </a:bodyPr>
          <a:lstStyle/>
          <a:p>
            <a:r>
              <a:rPr lang="es-MX" sz="4000" dirty="0" smtClean="0">
                <a:solidFill>
                  <a:srgbClr val="669900"/>
                </a:solidFill>
                <a:latin typeface="Lucida Calligraphy" panose="03010101010101010101" pitchFamily="66" charset="0"/>
              </a:rPr>
              <a:t>SUPERANDO LA ADVERSIDAD</a:t>
            </a:r>
            <a:endParaRPr lang="es-MX" sz="4000" dirty="0">
              <a:solidFill>
                <a:srgbClr val="669900"/>
              </a:solidFill>
              <a:latin typeface="Lucida Calligraphy" panose="03010101010101010101" pitchFamily="66" charset="0"/>
            </a:endParaRPr>
          </a:p>
        </p:txBody>
      </p:sp>
      <p:sp>
        <p:nvSpPr>
          <p:cNvPr id="3" name="Marcador de texto 2"/>
          <p:cNvSpPr>
            <a:spLocks noGrp="1"/>
          </p:cNvSpPr>
          <p:nvPr>
            <p:ph type="body" idx="1"/>
          </p:nvPr>
        </p:nvSpPr>
        <p:spPr/>
        <p:txBody>
          <a:bodyPr>
            <a:normAutofit/>
          </a:bodyPr>
          <a:lstStyle/>
          <a:p>
            <a:pPr algn="ctr"/>
            <a:r>
              <a:rPr lang="es-MX" sz="2400" dirty="0">
                <a:solidFill>
                  <a:srgbClr val="FF9900"/>
                </a:solidFill>
              </a:rPr>
              <a:t>En las grandes adversidades toda alma </a:t>
            </a:r>
            <a:r>
              <a:rPr lang="es-MX" sz="2400" dirty="0" smtClean="0">
                <a:solidFill>
                  <a:srgbClr val="FF9900"/>
                </a:solidFill>
              </a:rPr>
              <a:t>noble </a:t>
            </a:r>
            <a:r>
              <a:rPr lang="es-MX" sz="2400" dirty="0">
                <a:solidFill>
                  <a:srgbClr val="FF9900"/>
                </a:solidFill>
              </a:rPr>
              <a:t>aprende a conocerse mejor</a:t>
            </a:r>
            <a:r>
              <a:rPr lang="es-MX" sz="2400" dirty="0" smtClean="0">
                <a:solidFill>
                  <a:srgbClr val="FF9900"/>
                </a:solidFill>
              </a:rPr>
              <a:t>.</a:t>
            </a:r>
          </a:p>
          <a:p>
            <a:pPr algn="r"/>
            <a:r>
              <a:rPr lang="es-MX" sz="2400" b="1" dirty="0" smtClean="0">
                <a:solidFill>
                  <a:srgbClr val="FF9900"/>
                </a:solidFill>
              </a:rPr>
              <a:t>Friedrich </a:t>
            </a:r>
            <a:r>
              <a:rPr lang="es-MX" sz="2400" b="1" dirty="0">
                <a:solidFill>
                  <a:srgbClr val="FF9900"/>
                </a:solidFill>
              </a:rPr>
              <a:t>von Schiller</a:t>
            </a:r>
            <a:endParaRPr lang="es-MX" sz="2400" dirty="0">
              <a:solidFill>
                <a:srgbClr val="FF9900"/>
              </a:solidFill>
            </a:endParaRPr>
          </a:p>
        </p:txBody>
      </p:sp>
      <p:pic>
        <p:nvPicPr>
          <p:cNvPr id="2052" name="Picture 4" descr="Caminos a transiit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9359" y="838452"/>
            <a:ext cx="3185252" cy="29905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7629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22" presetClass="entr" presetSubtype="4" fill="hold" nodeType="afterEffect">
                                  <p:stCondLst>
                                    <p:cond delay="0"/>
                                  </p:stCondLst>
                                  <p:childTnLst>
                                    <p:set>
                                      <p:cBhvr>
                                        <p:cTn id="10" dur="1" fill="hold">
                                          <p:stCondLst>
                                            <p:cond delay="0"/>
                                          </p:stCondLst>
                                        </p:cTn>
                                        <p:tgtEl>
                                          <p:spTgt spid="2052"/>
                                        </p:tgtEl>
                                        <p:attrNameLst>
                                          <p:attrName>style.visibility</p:attrName>
                                        </p:attrNameLst>
                                      </p:cBhvr>
                                      <p:to>
                                        <p:strVal val="visible"/>
                                      </p:to>
                                    </p:set>
                                    <p:animEffect transition="in" filter="wipe(down)">
                                      <p:cBhvr>
                                        <p:cTn id="11" dur="500"/>
                                        <p:tgtEl>
                                          <p:spTgt spid="2052"/>
                                        </p:tgtEl>
                                      </p:cBhvr>
                                    </p:animEffect>
                                  </p:childTnLst>
                                </p:cTn>
                              </p:par>
                            </p:childTnLst>
                          </p:cTn>
                        </p:par>
                        <p:par>
                          <p:cTn id="12" fill="hold">
                            <p:stCondLst>
                              <p:cond delay="2500"/>
                            </p:stCondLst>
                            <p:childTnLst>
                              <p:par>
                                <p:cTn id="13" presetID="56" presetClass="entr" presetSubtype="0" fill="hold" nodeType="after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 by="(-#ppt_w*2)" calcmode="lin" valueType="num">
                                      <p:cBhvr rctx="PPT">
                                        <p:cTn id="15" dur="500" autoRev="1" fill="hold">
                                          <p:stCondLst>
                                            <p:cond delay="0"/>
                                          </p:stCondLst>
                                        </p:cTn>
                                        <p:tgtEl>
                                          <p:spTgt spid="3">
                                            <p:txEl>
                                              <p:pRg st="0" end="0"/>
                                            </p:txEl>
                                          </p:spTgt>
                                        </p:tgtEl>
                                        <p:attrNameLst>
                                          <p:attrName>ppt_w</p:attrName>
                                        </p:attrNameLst>
                                      </p:cBhvr>
                                    </p:anim>
                                    <p:anim by="(#ppt_w*0.50)" calcmode="lin" valueType="num">
                                      <p:cBhvr>
                                        <p:cTn id="16" dur="500" decel="50000" autoRev="1" fill="hold">
                                          <p:stCondLst>
                                            <p:cond delay="0"/>
                                          </p:stCondLst>
                                        </p:cTn>
                                        <p:tgtEl>
                                          <p:spTgt spid="3">
                                            <p:txEl>
                                              <p:pRg st="0" end="0"/>
                                            </p:txEl>
                                          </p:spTgt>
                                        </p:tgtEl>
                                        <p:attrNameLst>
                                          <p:attrName>ppt_x</p:attrName>
                                        </p:attrNameLst>
                                      </p:cBhvr>
                                    </p:anim>
                                    <p:anim from="(-#ppt_h/2)" to="(#ppt_y)" calcmode="lin" valueType="num">
                                      <p:cBhvr>
                                        <p:cTn id="17" dur="1000" fill="hold">
                                          <p:stCondLst>
                                            <p:cond delay="0"/>
                                          </p:stCondLst>
                                        </p:cTn>
                                        <p:tgtEl>
                                          <p:spTgt spid="3">
                                            <p:txEl>
                                              <p:pRg st="0" end="0"/>
                                            </p:txEl>
                                          </p:spTgt>
                                        </p:tgtEl>
                                        <p:attrNameLst>
                                          <p:attrName>ppt_y</p:attrName>
                                        </p:attrNameLst>
                                      </p:cBhvr>
                                    </p:anim>
                                    <p:animRot by="21600000">
                                      <p:cBhvr>
                                        <p:cTn id="18" dur="1000" fill="hold">
                                          <p:stCondLst>
                                            <p:cond delay="0"/>
                                          </p:stCondLst>
                                        </p:cTn>
                                        <p:tgtEl>
                                          <p:spTgt spid="3">
                                            <p:txEl>
                                              <p:pRg st="0" end="0"/>
                                            </p:txEl>
                                          </p:spTgt>
                                        </p:tgtEl>
                                        <p:attrNameLst>
                                          <p:attrName>r</p:attrName>
                                        </p:attrNameLst>
                                      </p:cBhvr>
                                    </p:animRot>
                                  </p:childTnLst>
                                </p:cTn>
                              </p:par>
                            </p:childTnLst>
                          </p:cTn>
                        </p:par>
                        <p:par>
                          <p:cTn id="19" fill="hold">
                            <p:stCondLst>
                              <p:cond delay="9400"/>
                            </p:stCondLst>
                            <p:childTnLst>
                              <p:par>
                                <p:cTn id="20" presetID="42" presetClass="entr" presetSubtype="0" fill="hold" nodeType="after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1000"/>
                                        <p:tgtEl>
                                          <p:spTgt spid="3">
                                            <p:txEl>
                                              <p:pRg st="1" end="1"/>
                                            </p:txEl>
                                          </p:spTgt>
                                        </p:tgtEl>
                                      </p:cBhvr>
                                    </p:animEffect>
                                    <p:anim calcmode="lin" valueType="num">
                                      <p:cBhvr>
                                        <p:cTn id="2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accent6">
            <a:lumMod val="20000"/>
            <a:lumOff val="80000"/>
          </a:schemeClr>
        </a:solidFill>
        <a:effectLst/>
      </p:bgPr>
    </p:bg>
    <p:spTree>
      <p:nvGrpSpPr>
        <p:cNvPr id="1" name=""/>
        <p:cNvGrpSpPr/>
        <p:nvPr/>
      </p:nvGrpSpPr>
      <p:grpSpPr>
        <a:xfrm>
          <a:off x="0" y="0"/>
          <a:ext cx="0" cy="0"/>
          <a:chOff x="0" y="0"/>
          <a:chExt cx="0" cy="0"/>
        </a:xfrm>
      </p:grpSpPr>
      <p:pic>
        <p:nvPicPr>
          <p:cNvPr id="2050" name="Picture 2" descr="http://www.supernanny-barcelona.com/wp-content/uploads/2013/07/SUPERAR-LA-ADEVERSIDAD-TERRASSA-BARCELONA-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0940" y="1632863"/>
            <a:ext cx="5895821" cy="4421866"/>
          </a:xfrm>
          <a:prstGeom prst="rect">
            <a:avLst/>
          </a:prstGeom>
          <a:noFill/>
          <a:extLst>
            <a:ext uri="{909E8E84-426E-40DD-AFC4-6F175D3DCCD1}">
              <a14:hiddenFill xmlns:a14="http://schemas.microsoft.com/office/drawing/2010/main">
                <a:solidFill>
                  <a:srgbClr val="FFFFFF"/>
                </a:solidFill>
              </a14:hiddenFill>
            </a:ext>
          </a:extLst>
        </p:spPr>
      </p:pic>
      <p:sp>
        <p:nvSpPr>
          <p:cNvPr id="5" name="Título 4"/>
          <p:cNvSpPr>
            <a:spLocks noGrp="1"/>
          </p:cNvSpPr>
          <p:nvPr>
            <p:ph type="title"/>
          </p:nvPr>
        </p:nvSpPr>
        <p:spPr>
          <a:xfrm>
            <a:off x="5390941" y="1632863"/>
            <a:ext cx="2706458" cy="935536"/>
          </a:xfrm>
        </p:spPr>
        <p:txBody>
          <a:bodyPr>
            <a:noAutofit/>
          </a:bodyPr>
          <a:lstStyle/>
          <a:p>
            <a:r>
              <a:rPr lang="es-MX" sz="2800" dirty="0" smtClean="0">
                <a:solidFill>
                  <a:srgbClr val="FFB265"/>
                </a:solidFill>
              </a:rPr>
              <a:t>Superando la adversidad</a:t>
            </a:r>
            <a:endParaRPr lang="es-MX" sz="2800" dirty="0">
              <a:solidFill>
                <a:srgbClr val="FFB265"/>
              </a:solidFill>
            </a:endParaRPr>
          </a:p>
        </p:txBody>
      </p:sp>
      <p:pic>
        <p:nvPicPr>
          <p:cNvPr id="2052" name="Picture 4" descr="https://principiodeuncomienzo.files.wordpress.com/2012/12/survivor-1024x768_thumb4.jpg?w=300&amp;h=22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1626" y="251918"/>
            <a:ext cx="3048001" cy="2316481"/>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354374" y="2733587"/>
            <a:ext cx="4564656" cy="3954929"/>
          </a:xfrm>
          <a:prstGeom prst="rect">
            <a:avLst/>
          </a:prstGeom>
        </p:spPr>
        <p:txBody>
          <a:bodyPr wrap="square">
            <a:spAutoFit/>
          </a:bodyPr>
          <a:lstStyle/>
          <a:p>
            <a:pPr algn="ctr"/>
            <a:endParaRPr lang="es-MX" dirty="0" smtClean="0"/>
          </a:p>
          <a:p>
            <a:pPr algn="ctr"/>
            <a:r>
              <a:rPr lang="es-MX" sz="2100" dirty="0" smtClean="0">
                <a:solidFill>
                  <a:srgbClr val="339933"/>
                </a:solidFill>
              </a:rPr>
              <a:t>La adversidad </a:t>
            </a:r>
            <a:r>
              <a:rPr lang="es-MX" sz="2100" dirty="0">
                <a:solidFill>
                  <a:srgbClr val="339933"/>
                </a:solidFill>
              </a:rPr>
              <a:t>es una </a:t>
            </a:r>
            <a:r>
              <a:rPr lang="es-MX" sz="2100" b="1" dirty="0">
                <a:solidFill>
                  <a:srgbClr val="339933"/>
                </a:solidFill>
              </a:rPr>
              <a:t>situación adversa</a:t>
            </a:r>
            <a:r>
              <a:rPr lang="es-MX" sz="2100" dirty="0">
                <a:solidFill>
                  <a:srgbClr val="339933"/>
                </a:solidFill>
              </a:rPr>
              <a:t> o </a:t>
            </a:r>
            <a:r>
              <a:rPr lang="es-MX" sz="2100" b="1" dirty="0">
                <a:solidFill>
                  <a:srgbClr val="339933"/>
                </a:solidFill>
              </a:rPr>
              <a:t>difícil de sobrellevar</a:t>
            </a:r>
            <a:r>
              <a:rPr lang="es-MX" sz="2100" dirty="0" smtClean="0">
                <a:solidFill>
                  <a:srgbClr val="339933"/>
                </a:solidFill>
              </a:rPr>
              <a:t>.</a:t>
            </a:r>
          </a:p>
          <a:p>
            <a:pPr algn="ctr"/>
            <a:r>
              <a:rPr lang="es-MX" sz="2100" dirty="0">
                <a:solidFill>
                  <a:srgbClr val="339933"/>
                </a:solidFill>
              </a:rPr>
              <a:t/>
            </a:r>
            <a:br>
              <a:rPr lang="es-MX" sz="2100" dirty="0">
                <a:solidFill>
                  <a:srgbClr val="339933"/>
                </a:solidFill>
              </a:rPr>
            </a:br>
            <a:r>
              <a:rPr lang="es-MX" sz="2100" dirty="0">
                <a:solidFill>
                  <a:srgbClr val="339933"/>
                </a:solidFill>
              </a:rPr>
              <a:t>Puede considerarse como un </a:t>
            </a:r>
            <a:r>
              <a:rPr lang="es-MX" sz="2100" b="1" dirty="0">
                <a:solidFill>
                  <a:srgbClr val="339933"/>
                </a:solidFill>
              </a:rPr>
              <a:t>infortunio</a:t>
            </a:r>
            <a:r>
              <a:rPr lang="es-MX" sz="2100" dirty="0">
                <a:solidFill>
                  <a:srgbClr val="339933"/>
                </a:solidFill>
              </a:rPr>
              <a:t> o una </a:t>
            </a:r>
            <a:r>
              <a:rPr lang="es-MX" sz="2100" b="1" dirty="0">
                <a:solidFill>
                  <a:srgbClr val="339933"/>
                </a:solidFill>
              </a:rPr>
              <a:t>situación desgraciada</a:t>
            </a:r>
            <a:r>
              <a:rPr lang="es-MX" sz="2100" dirty="0">
                <a:solidFill>
                  <a:srgbClr val="339933"/>
                </a:solidFill>
              </a:rPr>
              <a:t>. Siempre que existe una adversidad se requiere de </a:t>
            </a:r>
            <a:r>
              <a:rPr lang="es-MX" sz="2100" b="1" dirty="0">
                <a:solidFill>
                  <a:srgbClr val="339933"/>
                </a:solidFill>
              </a:rPr>
              <a:t>temple</a:t>
            </a:r>
            <a:r>
              <a:rPr lang="es-MX" sz="2100" dirty="0">
                <a:solidFill>
                  <a:srgbClr val="339933"/>
                </a:solidFill>
              </a:rPr>
              <a:t> y </a:t>
            </a:r>
            <a:r>
              <a:rPr lang="es-MX" sz="2100" dirty="0">
                <a:solidFill>
                  <a:srgbClr val="339933"/>
                </a:solidFill>
                <a:hlinkClick r:id="rId4"/>
              </a:rPr>
              <a:t>fortaleza</a:t>
            </a:r>
            <a:r>
              <a:rPr lang="es-MX" sz="2100" dirty="0">
                <a:solidFill>
                  <a:srgbClr val="339933"/>
                </a:solidFill>
              </a:rPr>
              <a:t> para superarla.</a:t>
            </a:r>
            <a:br>
              <a:rPr lang="es-MX" sz="2100" dirty="0">
                <a:solidFill>
                  <a:srgbClr val="339933"/>
                </a:solidFill>
              </a:rPr>
            </a:br>
            <a:r>
              <a:rPr lang="es-MX" sz="2200" dirty="0">
                <a:solidFill>
                  <a:srgbClr val="666633"/>
                </a:solidFill>
              </a:rPr>
              <a:t/>
            </a:r>
            <a:br>
              <a:rPr lang="es-MX" sz="2200" dirty="0">
                <a:solidFill>
                  <a:srgbClr val="666633"/>
                </a:solidFill>
              </a:rPr>
            </a:br>
            <a:endParaRPr lang="es-MX" sz="2200" dirty="0">
              <a:solidFill>
                <a:srgbClr val="666633"/>
              </a:solidFill>
            </a:endParaRPr>
          </a:p>
        </p:txBody>
      </p:sp>
    </p:spTree>
    <p:extLst>
      <p:ext uri="{BB962C8B-B14F-4D97-AF65-F5344CB8AC3E}">
        <p14:creationId xmlns:p14="http://schemas.microsoft.com/office/powerpoint/2010/main" val="2150736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p:cTn id="13" dur="500" fill="hold"/>
                                        <p:tgtEl>
                                          <p:spTgt spid="2050"/>
                                        </p:tgtEl>
                                        <p:attrNameLst>
                                          <p:attrName>ppt_w</p:attrName>
                                        </p:attrNameLst>
                                      </p:cBhvr>
                                      <p:tavLst>
                                        <p:tav tm="0">
                                          <p:val>
                                            <p:fltVal val="0"/>
                                          </p:val>
                                        </p:tav>
                                        <p:tav tm="100000">
                                          <p:val>
                                            <p:strVal val="#ppt_w"/>
                                          </p:val>
                                        </p:tav>
                                      </p:tavLst>
                                    </p:anim>
                                    <p:anim calcmode="lin" valueType="num">
                                      <p:cBhvr>
                                        <p:cTn id="14" dur="500" fill="hold"/>
                                        <p:tgtEl>
                                          <p:spTgt spid="2050"/>
                                        </p:tgtEl>
                                        <p:attrNameLst>
                                          <p:attrName>ppt_h</p:attrName>
                                        </p:attrNameLst>
                                      </p:cBhvr>
                                      <p:tavLst>
                                        <p:tav tm="0">
                                          <p:val>
                                            <p:fltVal val="0"/>
                                          </p:val>
                                        </p:tav>
                                        <p:tav tm="100000">
                                          <p:val>
                                            <p:strVal val="#ppt_h"/>
                                          </p:val>
                                        </p:tav>
                                      </p:tavLst>
                                    </p:anim>
                                    <p:animEffect transition="in" filter="fade">
                                      <p:cBhvr>
                                        <p:cTn id="15" dur="500"/>
                                        <p:tgtEl>
                                          <p:spTgt spid="205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052"/>
                                        </p:tgtEl>
                                        <p:attrNameLst>
                                          <p:attrName>style.visibility</p:attrName>
                                        </p:attrNameLst>
                                      </p:cBhvr>
                                      <p:to>
                                        <p:strVal val="visible"/>
                                      </p:to>
                                    </p:set>
                                    <p:anim calcmode="lin" valueType="num">
                                      <p:cBhvr>
                                        <p:cTn id="19" dur="500" fill="hold"/>
                                        <p:tgtEl>
                                          <p:spTgt spid="2052"/>
                                        </p:tgtEl>
                                        <p:attrNameLst>
                                          <p:attrName>ppt_w</p:attrName>
                                        </p:attrNameLst>
                                      </p:cBhvr>
                                      <p:tavLst>
                                        <p:tav tm="0">
                                          <p:val>
                                            <p:fltVal val="0"/>
                                          </p:val>
                                        </p:tav>
                                        <p:tav tm="100000">
                                          <p:val>
                                            <p:strVal val="#ppt_w"/>
                                          </p:val>
                                        </p:tav>
                                      </p:tavLst>
                                    </p:anim>
                                    <p:anim calcmode="lin" valueType="num">
                                      <p:cBhvr>
                                        <p:cTn id="20" dur="500" fill="hold"/>
                                        <p:tgtEl>
                                          <p:spTgt spid="2052"/>
                                        </p:tgtEl>
                                        <p:attrNameLst>
                                          <p:attrName>ppt_h</p:attrName>
                                        </p:attrNameLst>
                                      </p:cBhvr>
                                      <p:tavLst>
                                        <p:tav tm="0">
                                          <p:val>
                                            <p:fltVal val="0"/>
                                          </p:val>
                                        </p:tav>
                                        <p:tav tm="100000">
                                          <p:val>
                                            <p:strVal val="#ppt_h"/>
                                          </p:val>
                                        </p:tav>
                                      </p:tavLst>
                                    </p:anim>
                                    <p:animEffect transition="in" filter="fade">
                                      <p:cBhvr>
                                        <p:cTn id="21" dur="500"/>
                                        <p:tgtEl>
                                          <p:spTgt spid="2052"/>
                                        </p:tgtEl>
                                      </p:cBhvr>
                                    </p:animEffect>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2">
                                            <p:txEl>
                                              <p:pRg st="1" end="1"/>
                                            </p:txEl>
                                          </p:spTgt>
                                        </p:tgtEl>
                                        <p:attrNameLst>
                                          <p:attrName>style.visibility</p:attrName>
                                        </p:attrNameLst>
                                      </p:cBhvr>
                                      <p:to>
                                        <p:strVal val="visible"/>
                                      </p:to>
                                    </p:set>
                                    <p:animEffect transition="in" filter="fade">
                                      <p:cBhvr>
                                        <p:cTn id="25" dur="1000"/>
                                        <p:tgtEl>
                                          <p:spTgt spid="2">
                                            <p:txEl>
                                              <p:pRg st="1" end="1"/>
                                            </p:txEl>
                                          </p:spTgt>
                                        </p:tgtEl>
                                      </p:cBhvr>
                                    </p:animEffect>
                                    <p:anim calcmode="lin" valueType="num">
                                      <p:cBhvr>
                                        <p:cTn id="26"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2">
                                            <p:txEl>
                                              <p:pRg st="2" end="2"/>
                                            </p:txEl>
                                          </p:spTgt>
                                        </p:tgtEl>
                                        <p:attrNameLst>
                                          <p:attrName>style.visibility</p:attrName>
                                        </p:attrNameLst>
                                      </p:cBhvr>
                                      <p:to>
                                        <p:strVal val="visible"/>
                                      </p:to>
                                    </p:set>
                                    <p:animEffect transition="in" filter="fade">
                                      <p:cBhvr>
                                        <p:cTn id="31" dur="1000"/>
                                        <p:tgtEl>
                                          <p:spTgt spid="2">
                                            <p:txEl>
                                              <p:pRg st="2" end="2"/>
                                            </p:txEl>
                                          </p:spTgt>
                                        </p:tgtEl>
                                      </p:cBhvr>
                                    </p:animEffect>
                                    <p:anim calcmode="lin" valueType="num">
                                      <p:cBhvr>
                                        <p:cTn id="3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rgbClr val="FFEDE1"/>
        </a:solidFill>
        <a:effectLst/>
      </p:bgPr>
    </p:bg>
    <p:spTree>
      <p:nvGrpSpPr>
        <p:cNvPr id="1" name=""/>
        <p:cNvGrpSpPr/>
        <p:nvPr/>
      </p:nvGrpSpPr>
      <p:grpSpPr>
        <a:xfrm>
          <a:off x="0" y="0"/>
          <a:ext cx="0" cy="0"/>
          <a:chOff x="0" y="0"/>
          <a:chExt cx="0" cy="0"/>
        </a:xfrm>
      </p:grpSpPr>
      <p:sp>
        <p:nvSpPr>
          <p:cNvPr id="6" name="Marcador de contenido 5"/>
          <p:cNvSpPr>
            <a:spLocks noGrp="1"/>
          </p:cNvSpPr>
          <p:nvPr>
            <p:ph sz="half" idx="1"/>
          </p:nvPr>
        </p:nvSpPr>
        <p:spPr>
          <a:xfrm>
            <a:off x="1811006" y="643520"/>
            <a:ext cx="4313864" cy="5525925"/>
          </a:xfrm>
          <a:noFill/>
        </p:spPr>
        <p:txBody>
          <a:bodyPr>
            <a:noAutofit/>
          </a:bodyPr>
          <a:lstStyle/>
          <a:p>
            <a:pPr marL="0" indent="0" algn="ctr">
              <a:buNone/>
            </a:pPr>
            <a:r>
              <a:rPr lang="es-MX" sz="2200" dirty="0">
                <a:solidFill>
                  <a:srgbClr val="FF6600"/>
                </a:solidFill>
              </a:rPr>
              <a:t>Una </a:t>
            </a:r>
            <a:r>
              <a:rPr lang="es-MX" sz="2200" dirty="0">
                <a:solidFill>
                  <a:srgbClr val="CC6600"/>
                </a:solidFill>
                <a:hlinkClick r:id="rId2"/>
              </a:rPr>
              <a:t>persona</a:t>
            </a:r>
            <a:r>
              <a:rPr lang="es-MX" sz="2200" dirty="0">
                <a:solidFill>
                  <a:srgbClr val="CC6600"/>
                </a:solidFill>
              </a:rPr>
              <a:t> </a:t>
            </a:r>
            <a:r>
              <a:rPr lang="es-MX" sz="2200" dirty="0">
                <a:solidFill>
                  <a:srgbClr val="FF6600"/>
                </a:solidFill>
              </a:rPr>
              <a:t>que sufre el</a:t>
            </a:r>
            <a:r>
              <a:rPr lang="es-MX" sz="2200" b="1" dirty="0">
                <a:solidFill>
                  <a:srgbClr val="FF6600"/>
                </a:solidFill>
              </a:rPr>
              <a:t> </a:t>
            </a:r>
            <a:r>
              <a:rPr lang="es-MX" sz="2200" dirty="0">
                <a:solidFill>
                  <a:srgbClr val="FF6600"/>
                </a:solidFill>
                <a:hlinkClick r:id="rId3"/>
              </a:rPr>
              <a:t>incendio</a:t>
            </a:r>
            <a:r>
              <a:rPr lang="es-MX" sz="2200" dirty="0">
                <a:solidFill>
                  <a:srgbClr val="FF6600"/>
                </a:solidFill>
              </a:rPr>
              <a:t> de su vivienda y que pierde todos sus bienes materiales debe enfrentar esta adversidad. Para salir adelante, debe superar el mal momento, dejar de lado las lamentaciones y centrarse en reconstruir su vida. En un tiempo, cuando esté instalado en una nueva casa y, poco a poco, vaya juntando nuevas pertenencias, podrá decirse que ha superado la adversidad.</a:t>
            </a:r>
            <a:br>
              <a:rPr lang="es-MX" sz="2200" dirty="0">
                <a:solidFill>
                  <a:srgbClr val="FF6600"/>
                </a:solidFill>
              </a:rPr>
            </a:br>
            <a:r>
              <a:rPr lang="es-MX" sz="2000" dirty="0">
                <a:solidFill>
                  <a:srgbClr val="FF6600"/>
                </a:solidFill>
              </a:rPr>
              <a:t/>
            </a:r>
            <a:br>
              <a:rPr lang="es-MX" sz="2000" dirty="0">
                <a:solidFill>
                  <a:srgbClr val="FF6600"/>
                </a:solidFill>
              </a:rPr>
            </a:br>
            <a:endParaRPr lang="es-MX" sz="2000" dirty="0">
              <a:solidFill>
                <a:srgbClr val="FF6600"/>
              </a:solidFill>
            </a:endParaRPr>
          </a:p>
        </p:txBody>
      </p:sp>
      <p:pic>
        <p:nvPicPr>
          <p:cNvPr id="2050" name="Picture 2" descr="https://media.deseretdigital.com/file/4329c75458.jpg?resize=width_300~height_280&amp;c=9&amp;a=7ec977a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7470" y="3223683"/>
            <a:ext cx="3716857" cy="346906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media.radiobiobio.cl/wp-content/uploads/2010/11/incendio5.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7469" y="259770"/>
            <a:ext cx="3716857" cy="2787643"/>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662946" y="643520"/>
            <a:ext cx="962123" cy="369332"/>
          </a:xfrm>
          <a:prstGeom prst="rect">
            <a:avLst/>
          </a:prstGeom>
        </p:spPr>
        <p:txBody>
          <a:bodyPr wrap="none">
            <a:spAutoFit/>
          </a:bodyPr>
          <a:lstStyle/>
          <a:p>
            <a:r>
              <a:rPr lang="es-MX" b="1" dirty="0">
                <a:solidFill>
                  <a:schemeClr val="accent6"/>
                </a:solidFill>
              </a:rPr>
              <a:t>Caso 1</a:t>
            </a:r>
          </a:p>
        </p:txBody>
      </p:sp>
    </p:spTree>
    <p:extLst>
      <p:ext uri="{BB962C8B-B14F-4D97-AF65-F5344CB8AC3E}">
        <p14:creationId xmlns:p14="http://schemas.microsoft.com/office/powerpoint/2010/main" val="1296905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p:cTn id="13" dur="1000" fill="hold"/>
                                        <p:tgtEl>
                                          <p:spTgt spid="1026"/>
                                        </p:tgtEl>
                                        <p:attrNameLst>
                                          <p:attrName>ppt_w</p:attrName>
                                        </p:attrNameLst>
                                      </p:cBhvr>
                                      <p:tavLst>
                                        <p:tav tm="0">
                                          <p:val>
                                            <p:strVal val="#ppt_w*0.70"/>
                                          </p:val>
                                        </p:tav>
                                        <p:tav tm="100000">
                                          <p:val>
                                            <p:strVal val="#ppt_w"/>
                                          </p:val>
                                        </p:tav>
                                      </p:tavLst>
                                    </p:anim>
                                    <p:anim calcmode="lin" valueType="num">
                                      <p:cBhvr>
                                        <p:cTn id="14" dur="1000" fill="hold"/>
                                        <p:tgtEl>
                                          <p:spTgt spid="1026"/>
                                        </p:tgtEl>
                                        <p:attrNameLst>
                                          <p:attrName>ppt_h</p:attrName>
                                        </p:attrNameLst>
                                      </p:cBhvr>
                                      <p:tavLst>
                                        <p:tav tm="0">
                                          <p:val>
                                            <p:strVal val="#ppt_h"/>
                                          </p:val>
                                        </p:tav>
                                        <p:tav tm="100000">
                                          <p:val>
                                            <p:strVal val="#ppt_h"/>
                                          </p:val>
                                        </p:tav>
                                      </p:tavLst>
                                    </p:anim>
                                    <p:animEffect transition="in" filter="fade">
                                      <p:cBhvr>
                                        <p:cTn id="15" dur="1000"/>
                                        <p:tgtEl>
                                          <p:spTgt spid="1026"/>
                                        </p:tgtEl>
                                      </p:cBhvr>
                                    </p:animEffect>
                                  </p:childTnLst>
                                </p:cTn>
                              </p:par>
                            </p:childTnLst>
                          </p:cTn>
                        </p:par>
                        <p:par>
                          <p:cTn id="16" fill="hold">
                            <p:stCondLst>
                              <p:cond delay="2000"/>
                            </p:stCondLst>
                            <p:childTnLst>
                              <p:par>
                                <p:cTn id="17" presetID="55" presetClass="entr" presetSubtype="0" fill="hold" nodeType="afterEffect">
                                  <p:stCondLst>
                                    <p:cond delay="0"/>
                                  </p:stCondLst>
                                  <p:childTnLst>
                                    <p:set>
                                      <p:cBhvr>
                                        <p:cTn id="18" dur="1" fill="hold">
                                          <p:stCondLst>
                                            <p:cond delay="0"/>
                                          </p:stCondLst>
                                        </p:cTn>
                                        <p:tgtEl>
                                          <p:spTgt spid="2050"/>
                                        </p:tgtEl>
                                        <p:attrNameLst>
                                          <p:attrName>style.visibility</p:attrName>
                                        </p:attrNameLst>
                                      </p:cBhvr>
                                      <p:to>
                                        <p:strVal val="visible"/>
                                      </p:to>
                                    </p:set>
                                    <p:anim calcmode="lin" valueType="num">
                                      <p:cBhvr>
                                        <p:cTn id="19" dur="1000" fill="hold"/>
                                        <p:tgtEl>
                                          <p:spTgt spid="2050"/>
                                        </p:tgtEl>
                                        <p:attrNameLst>
                                          <p:attrName>ppt_w</p:attrName>
                                        </p:attrNameLst>
                                      </p:cBhvr>
                                      <p:tavLst>
                                        <p:tav tm="0">
                                          <p:val>
                                            <p:strVal val="#ppt_w*0.70"/>
                                          </p:val>
                                        </p:tav>
                                        <p:tav tm="100000">
                                          <p:val>
                                            <p:strVal val="#ppt_w"/>
                                          </p:val>
                                        </p:tav>
                                      </p:tavLst>
                                    </p:anim>
                                    <p:anim calcmode="lin" valueType="num">
                                      <p:cBhvr>
                                        <p:cTn id="20" dur="1000" fill="hold"/>
                                        <p:tgtEl>
                                          <p:spTgt spid="2050"/>
                                        </p:tgtEl>
                                        <p:attrNameLst>
                                          <p:attrName>ppt_h</p:attrName>
                                        </p:attrNameLst>
                                      </p:cBhvr>
                                      <p:tavLst>
                                        <p:tav tm="0">
                                          <p:val>
                                            <p:strVal val="#ppt_h"/>
                                          </p:val>
                                        </p:tav>
                                        <p:tav tm="100000">
                                          <p:val>
                                            <p:strVal val="#ppt_h"/>
                                          </p:val>
                                        </p:tav>
                                      </p:tavLst>
                                    </p:anim>
                                    <p:animEffect transition="in" filter="fade">
                                      <p:cBhvr>
                                        <p:cTn id="21"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rgbClr val="FFF1D5"/>
        </a:solidFill>
        <a:effectLst/>
      </p:bgPr>
    </p:bg>
    <p:spTree>
      <p:nvGrpSpPr>
        <p:cNvPr id="1" name=""/>
        <p:cNvGrpSpPr/>
        <p:nvPr/>
      </p:nvGrpSpPr>
      <p:grpSpPr>
        <a:xfrm>
          <a:off x="0" y="0"/>
          <a:ext cx="0" cy="0"/>
          <a:chOff x="0" y="0"/>
          <a:chExt cx="0" cy="0"/>
        </a:xfrm>
      </p:grpSpPr>
      <p:sp>
        <p:nvSpPr>
          <p:cNvPr id="4" name="Marcador de contenido 3"/>
          <p:cNvSpPr>
            <a:spLocks noGrp="1"/>
          </p:cNvSpPr>
          <p:nvPr>
            <p:ph sz="half" idx="2"/>
          </p:nvPr>
        </p:nvSpPr>
        <p:spPr>
          <a:xfrm>
            <a:off x="6606853" y="432824"/>
            <a:ext cx="4313864" cy="5850773"/>
          </a:xfrm>
        </p:spPr>
        <p:txBody>
          <a:bodyPr>
            <a:noAutofit/>
          </a:bodyPr>
          <a:lstStyle/>
          <a:p>
            <a:pPr marL="0" indent="0" algn="just">
              <a:buNone/>
            </a:pPr>
            <a:r>
              <a:rPr lang="es-MX" sz="2200" dirty="0">
                <a:solidFill>
                  <a:srgbClr val="C00000"/>
                </a:solidFill>
              </a:rPr>
              <a:t>Otro caso de adversidad puede darse en un jugador de </a:t>
            </a:r>
            <a:r>
              <a:rPr lang="es-MX" sz="2200" dirty="0">
                <a:solidFill>
                  <a:srgbClr val="C00000"/>
                </a:solidFill>
                <a:hlinkClick r:id="rId2"/>
              </a:rPr>
              <a:t>fútbol</a:t>
            </a:r>
            <a:r>
              <a:rPr lang="es-MX" sz="2200" dirty="0">
                <a:solidFill>
                  <a:srgbClr val="C00000"/>
                </a:solidFill>
              </a:rPr>
              <a:t> que sufre una grave lesión, como la </a:t>
            </a:r>
            <a:r>
              <a:rPr lang="es-MX" sz="2200" b="1" dirty="0">
                <a:solidFill>
                  <a:srgbClr val="C00000"/>
                </a:solidFill>
              </a:rPr>
              <a:t>rotura de ligamentos cruzados</a:t>
            </a:r>
            <a:r>
              <a:rPr lang="es-MX" sz="2200" dirty="0">
                <a:solidFill>
                  <a:srgbClr val="C00000"/>
                </a:solidFill>
              </a:rPr>
              <a:t>. Este deportista tendrá que someterse a una intervención quirúrgica en primer lugar y después deberá realizar fisioterapia para recuperar su condición atlética. Varios meses después estará en condiciones de volver a entrenar con normalidad y reintegrarse a su equipo, con lo que habrá dejado atrás la adversidad de la lesión.</a:t>
            </a:r>
            <a:br>
              <a:rPr lang="es-MX" sz="2200" dirty="0">
                <a:solidFill>
                  <a:srgbClr val="C00000"/>
                </a:solidFill>
              </a:rPr>
            </a:br>
            <a:r>
              <a:rPr lang="es-MX" sz="2200" dirty="0">
                <a:solidFill>
                  <a:srgbClr val="C00000"/>
                </a:solidFill>
              </a:rPr>
              <a:t/>
            </a:r>
            <a:br>
              <a:rPr lang="es-MX" sz="2200" dirty="0">
                <a:solidFill>
                  <a:srgbClr val="C00000"/>
                </a:solidFill>
              </a:rPr>
            </a:br>
            <a:endParaRPr lang="es-MX" sz="2200" dirty="0">
              <a:solidFill>
                <a:srgbClr val="C00000"/>
              </a:solidFill>
            </a:endParaRPr>
          </a:p>
        </p:txBody>
      </p:sp>
      <p:sp>
        <p:nvSpPr>
          <p:cNvPr id="2" name="Rectángulo 1"/>
          <p:cNvSpPr/>
          <p:nvPr/>
        </p:nvSpPr>
        <p:spPr>
          <a:xfrm>
            <a:off x="646831" y="432824"/>
            <a:ext cx="958917" cy="369332"/>
          </a:xfrm>
          <a:prstGeom prst="rect">
            <a:avLst/>
          </a:prstGeom>
        </p:spPr>
        <p:txBody>
          <a:bodyPr wrap="none">
            <a:spAutoFit/>
          </a:bodyPr>
          <a:lstStyle/>
          <a:p>
            <a:pPr algn="ctr"/>
            <a:r>
              <a:rPr lang="es-MX" b="1" dirty="0">
                <a:solidFill>
                  <a:schemeClr val="accent6"/>
                </a:solidFill>
              </a:rPr>
              <a:t>Caso </a:t>
            </a:r>
            <a:r>
              <a:rPr lang="es-MX" b="1" dirty="0" smtClean="0">
                <a:solidFill>
                  <a:schemeClr val="accent6"/>
                </a:solidFill>
              </a:rPr>
              <a:t>2</a:t>
            </a:r>
            <a:endParaRPr lang="es-MX" b="1" dirty="0">
              <a:solidFill>
                <a:schemeClr val="accent6"/>
              </a:solidFill>
            </a:endParaRPr>
          </a:p>
        </p:txBody>
      </p:sp>
      <p:pic>
        <p:nvPicPr>
          <p:cNvPr id="2050" name="Picture 2" descr="http://i.ytimg.com/vi/ijNzXg0ujBg/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6924" y="1529981"/>
            <a:ext cx="4844795" cy="36335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0737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heel(1)">
                                      <p:cBhvr>
                                        <p:cTn id="7" dur="2000"/>
                                        <p:tgtEl>
                                          <p:spTgt spid="4">
                                            <p:txEl>
                                              <p:pRg st="0" end="0"/>
                                            </p:txEl>
                                          </p:spTgt>
                                        </p:tgtEl>
                                      </p:cBhvr>
                                    </p:animEffect>
                                  </p:childTnLst>
                                </p:cTn>
                              </p:par>
                            </p:childTnLst>
                          </p:cTn>
                        </p:par>
                        <p:par>
                          <p:cTn id="8" fill="hold">
                            <p:stCondLst>
                              <p:cond delay="2000"/>
                            </p:stCondLst>
                            <p:childTnLst>
                              <p:par>
                                <p:cTn id="9" presetID="55" presetClass="entr" presetSubtype="0" fill="hold" nodeType="afterEffect">
                                  <p:stCondLst>
                                    <p:cond delay="0"/>
                                  </p:stCondLst>
                                  <p:childTnLst>
                                    <p:set>
                                      <p:cBhvr>
                                        <p:cTn id="10" dur="1" fill="hold">
                                          <p:stCondLst>
                                            <p:cond delay="0"/>
                                          </p:stCondLst>
                                        </p:cTn>
                                        <p:tgtEl>
                                          <p:spTgt spid="2050"/>
                                        </p:tgtEl>
                                        <p:attrNameLst>
                                          <p:attrName>style.visibility</p:attrName>
                                        </p:attrNameLst>
                                      </p:cBhvr>
                                      <p:to>
                                        <p:strVal val="visible"/>
                                      </p:to>
                                    </p:set>
                                    <p:anim calcmode="lin" valueType="num">
                                      <p:cBhvr>
                                        <p:cTn id="11" dur="1000" fill="hold"/>
                                        <p:tgtEl>
                                          <p:spTgt spid="2050"/>
                                        </p:tgtEl>
                                        <p:attrNameLst>
                                          <p:attrName>ppt_w</p:attrName>
                                        </p:attrNameLst>
                                      </p:cBhvr>
                                      <p:tavLst>
                                        <p:tav tm="0">
                                          <p:val>
                                            <p:strVal val="#ppt_w*0.70"/>
                                          </p:val>
                                        </p:tav>
                                        <p:tav tm="100000">
                                          <p:val>
                                            <p:strVal val="#ppt_w"/>
                                          </p:val>
                                        </p:tav>
                                      </p:tavLst>
                                    </p:anim>
                                    <p:anim calcmode="lin" valueType="num">
                                      <p:cBhvr>
                                        <p:cTn id="12" dur="1000" fill="hold"/>
                                        <p:tgtEl>
                                          <p:spTgt spid="2050"/>
                                        </p:tgtEl>
                                        <p:attrNameLst>
                                          <p:attrName>ppt_h</p:attrName>
                                        </p:attrNameLst>
                                      </p:cBhvr>
                                      <p:tavLst>
                                        <p:tav tm="0">
                                          <p:val>
                                            <p:strVal val="#ppt_h"/>
                                          </p:val>
                                        </p:tav>
                                        <p:tav tm="100000">
                                          <p:val>
                                            <p:strVal val="#ppt_h"/>
                                          </p:val>
                                        </p:tav>
                                      </p:tavLst>
                                    </p:anim>
                                    <p:animEffect transition="in" filter="fade">
                                      <p:cBhvr>
                                        <p:cTn id="13"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5F3D5"/>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5790912" cy="1280890"/>
          </a:xfrm>
        </p:spPr>
        <p:txBody>
          <a:bodyPr/>
          <a:lstStyle/>
          <a:p>
            <a:r>
              <a:rPr lang="es-MX" dirty="0">
                <a:solidFill>
                  <a:srgbClr val="FF9900"/>
                </a:solidFill>
              </a:rPr>
              <a:t>¿Qué es la </a:t>
            </a:r>
            <a:r>
              <a:rPr lang="es-MX" dirty="0" smtClean="0">
                <a:solidFill>
                  <a:srgbClr val="FF9900"/>
                </a:solidFill>
              </a:rPr>
              <a:t>matriz </a:t>
            </a:r>
            <a:r>
              <a:rPr lang="es-MX" dirty="0">
                <a:solidFill>
                  <a:srgbClr val="FF9900"/>
                </a:solidFill>
              </a:rPr>
              <a:t>FODA?</a:t>
            </a:r>
            <a:br>
              <a:rPr lang="es-MX" dirty="0">
                <a:solidFill>
                  <a:srgbClr val="FF9900"/>
                </a:solidFill>
              </a:rPr>
            </a:br>
            <a:endParaRPr lang="es-MX" dirty="0">
              <a:solidFill>
                <a:srgbClr val="FF9900"/>
              </a:solidFill>
            </a:endParaRPr>
          </a:p>
        </p:txBody>
      </p:sp>
      <p:sp>
        <p:nvSpPr>
          <p:cNvPr id="4" name="Marcador de contenido 3"/>
          <p:cNvSpPr>
            <a:spLocks noGrp="1"/>
          </p:cNvSpPr>
          <p:nvPr>
            <p:ph sz="half" idx="2"/>
          </p:nvPr>
        </p:nvSpPr>
        <p:spPr>
          <a:xfrm>
            <a:off x="2464510" y="1823085"/>
            <a:ext cx="4313864" cy="3777622"/>
          </a:xfrm>
        </p:spPr>
        <p:txBody>
          <a:bodyPr/>
          <a:lstStyle/>
          <a:p>
            <a:pPr marL="0" indent="0" algn="just">
              <a:buNone/>
            </a:pPr>
            <a:r>
              <a:rPr lang="es-MX" sz="2000" dirty="0">
                <a:solidFill>
                  <a:srgbClr val="669900"/>
                </a:solidFill>
              </a:rPr>
              <a:t>La sigla FODA, es un acróstico de </a:t>
            </a:r>
            <a:r>
              <a:rPr lang="es-MX" sz="2000" dirty="0">
                <a:solidFill>
                  <a:srgbClr val="FF6600"/>
                </a:solidFill>
              </a:rPr>
              <a:t>Fortalezas</a:t>
            </a:r>
            <a:r>
              <a:rPr lang="es-MX" sz="2000" dirty="0">
                <a:solidFill>
                  <a:srgbClr val="669900"/>
                </a:solidFill>
              </a:rPr>
              <a:t> (factores críticos positivos con los que se cuenta), </a:t>
            </a:r>
            <a:r>
              <a:rPr lang="es-MX" sz="2000" dirty="0">
                <a:solidFill>
                  <a:srgbClr val="FF6600"/>
                </a:solidFill>
              </a:rPr>
              <a:t>Oportunidades</a:t>
            </a:r>
            <a:r>
              <a:rPr lang="es-MX" sz="2000" dirty="0">
                <a:solidFill>
                  <a:srgbClr val="669900"/>
                </a:solidFill>
              </a:rPr>
              <a:t>, (aspectos positivos que podemos aprovechar utilizando nuestras fortalezas), </a:t>
            </a:r>
            <a:r>
              <a:rPr lang="es-MX" sz="2000" dirty="0">
                <a:solidFill>
                  <a:srgbClr val="FF6600"/>
                </a:solidFill>
              </a:rPr>
              <a:t>Debilidades</a:t>
            </a:r>
            <a:r>
              <a:rPr lang="es-MX" sz="2000" dirty="0">
                <a:solidFill>
                  <a:srgbClr val="669900"/>
                </a:solidFill>
              </a:rPr>
              <a:t>, (factores críticos negativos que se deben eliminar o reducir) y </a:t>
            </a:r>
            <a:r>
              <a:rPr lang="es-MX" sz="2000" dirty="0">
                <a:solidFill>
                  <a:srgbClr val="FF6600"/>
                </a:solidFill>
              </a:rPr>
              <a:t>Amenazas</a:t>
            </a:r>
            <a:r>
              <a:rPr lang="es-MX" sz="2000" dirty="0">
                <a:solidFill>
                  <a:srgbClr val="669900"/>
                </a:solidFill>
              </a:rPr>
              <a:t>, (aspectos negativos externos que podrían obstaculizar el logro de nuestros objetivos).</a:t>
            </a:r>
          </a:p>
          <a:p>
            <a:pPr marL="0" indent="0">
              <a:buNone/>
            </a:pPr>
            <a:endParaRPr lang="es-MX" dirty="0"/>
          </a:p>
        </p:txBody>
      </p:sp>
      <p:pic>
        <p:nvPicPr>
          <p:cNvPr id="5122" name="Picture 2" descr="https://calijaz.files.wordpress.com/2010/08/fod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53616" y="1516493"/>
            <a:ext cx="3975752" cy="44727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105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3" presetClass="entr" presetSubtype="16" fill="hold" nodeType="after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6" presetClass="entr" presetSubtype="16" fill="hold" nodeType="afterEffect">
                                  <p:stCondLst>
                                    <p:cond delay="0"/>
                                  </p:stCondLst>
                                  <p:childTnLst>
                                    <p:set>
                                      <p:cBhvr>
                                        <p:cTn id="18" dur="1" fill="hold">
                                          <p:stCondLst>
                                            <p:cond delay="0"/>
                                          </p:stCondLst>
                                        </p:cTn>
                                        <p:tgtEl>
                                          <p:spTgt spid="5122"/>
                                        </p:tgtEl>
                                        <p:attrNameLst>
                                          <p:attrName>style.visibility</p:attrName>
                                        </p:attrNameLst>
                                      </p:cBhvr>
                                      <p:to>
                                        <p:strVal val="visible"/>
                                      </p:to>
                                    </p:set>
                                    <p:animEffect transition="in" filter="circle(in)">
                                      <p:cBhvr>
                                        <p:cTn id="19"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arcador de contenido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275632" y="1728827"/>
            <a:ext cx="3524138" cy="4130158"/>
          </a:xfrm>
        </p:spPr>
      </p:pic>
      <p:sp>
        <p:nvSpPr>
          <p:cNvPr id="3" name="Marcador de contenido 2"/>
          <p:cNvSpPr>
            <a:spLocks noGrp="1"/>
          </p:cNvSpPr>
          <p:nvPr>
            <p:ph type="body" sz="half" idx="2"/>
          </p:nvPr>
        </p:nvSpPr>
        <p:spPr>
          <a:xfrm>
            <a:off x="2440483" y="1728827"/>
            <a:ext cx="4478109" cy="4130158"/>
          </a:xfrm>
        </p:spPr>
        <p:txBody>
          <a:bodyPr>
            <a:noAutofit/>
          </a:bodyPr>
          <a:lstStyle/>
          <a:p>
            <a:pPr marL="342900" indent="-342900">
              <a:buFont typeface="Courier New" panose="02070309020205020404" pitchFamily="49" charset="0"/>
              <a:buChar char="o"/>
            </a:pPr>
            <a:r>
              <a:rPr lang="es-MX" sz="2400" dirty="0" smtClean="0">
                <a:solidFill>
                  <a:srgbClr val="CC3399"/>
                </a:solidFill>
              </a:rPr>
              <a:t>Céntrate en construir relaciones</a:t>
            </a:r>
          </a:p>
          <a:p>
            <a:pPr marL="342900" indent="-342900">
              <a:buFont typeface="Courier New" panose="02070309020205020404" pitchFamily="49" charset="0"/>
              <a:buChar char="o"/>
            </a:pPr>
            <a:r>
              <a:rPr lang="es-MX" sz="2400" dirty="0" smtClean="0">
                <a:solidFill>
                  <a:srgbClr val="CC3399"/>
                </a:solidFill>
              </a:rPr>
              <a:t>Acepta el cambio</a:t>
            </a:r>
          </a:p>
          <a:p>
            <a:pPr marL="342900" indent="-342900">
              <a:buFont typeface="Courier New" panose="02070309020205020404" pitchFamily="49" charset="0"/>
              <a:buChar char="o"/>
            </a:pPr>
            <a:r>
              <a:rPr lang="es-MX" sz="2400" dirty="0" smtClean="0">
                <a:solidFill>
                  <a:srgbClr val="CC3399"/>
                </a:solidFill>
              </a:rPr>
              <a:t>Aprende sobre tus fortalezas</a:t>
            </a:r>
          </a:p>
          <a:p>
            <a:pPr marL="342900" indent="-342900">
              <a:buFont typeface="Courier New" panose="02070309020205020404" pitchFamily="49" charset="0"/>
              <a:buChar char="o"/>
            </a:pPr>
            <a:r>
              <a:rPr lang="es-MX" sz="2400" dirty="0" smtClean="0">
                <a:solidFill>
                  <a:srgbClr val="CC3399"/>
                </a:solidFill>
              </a:rPr>
              <a:t>Actúa</a:t>
            </a:r>
          </a:p>
          <a:p>
            <a:pPr marL="342900" indent="-342900">
              <a:buFont typeface="Courier New" panose="02070309020205020404" pitchFamily="49" charset="0"/>
              <a:buChar char="o"/>
            </a:pPr>
            <a:r>
              <a:rPr lang="es-MX" sz="2400" dirty="0" smtClean="0">
                <a:solidFill>
                  <a:srgbClr val="CC3399"/>
                </a:solidFill>
              </a:rPr>
              <a:t>Aprende a sugestionar la mente con ideas positivas</a:t>
            </a:r>
          </a:p>
          <a:p>
            <a:pPr marL="342900" indent="-342900">
              <a:buFont typeface="Courier New" panose="02070309020205020404" pitchFamily="49" charset="0"/>
              <a:buChar char="o"/>
            </a:pPr>
            <a:r>
              <a:rPr lang="es-MX" sz="2400" dirty="0" smtClean="0">
                <a:solidFill>
                  <a:srgbClr val="CC3399"/>
                </a:solidFill>
              </a:rPr>
              <a:t>Terapia ocupacional</a:t>
            </a:r>
            <a:endParaRPr lang="es-MX" sz="2400" dirty="0">
              <a:solidFill>
                <a:srgbClr val="CC3399"/>
              </a:solidFill>
            </a:endParaRPr>
          </a:p>
        </p:txBody>
      </p:sp>
      <p:sp>
        <p:nvSpPr>
          <p:cNvPr id="5" name="Rectángulo 4"/>
          <p:cNvSpPr/>
          <p:nvPr/>
        </p:nvSpPr>
        <p:spPr>
          <a:xfrm>
            <a:off x="2440483" y="446049"/>
            <a:ext cx="6526689" cy="1077218"/>
          </a:xfrm>
          <a:prstGeom prst="rect">
            <a:avLst/>
          </a:prstGeom>
        </p:spPr>
        <p:txBody>
          <a:bodyPr wrap="square">
            <a:spAutoFit/>
          </a:bodyPr>
          <a:lstStyle/>
          <a:p>
            <a:pPr algn="ctr"/>
            <a:r>
              <a:rPr lang="es-MX" sz="3200" dirty="0">
                <a:solidFill>
                  <a:srgbClr val="669900"/>
                </a:solidFill>
                <a:latin typeface="Lucida Bright" panose="02040602050505020304" pitchFamily="18" charset="0"/>
              </a:rPr>
              <a:t>ESTRATEGIAS </a:t>
            </a:r>
            <a:r>
              <a:rPr lang="es-MX" sz="3200" dirty="0" smtClean="0">
                <a:solidFill>
                  <a:srgbClr val="669900"/>
                </a:solidFill>
                <a:latin typeface="Lucida Bright" panose="02040602050505020304" pitchFamily="18" charset="0"/>
              </a:rPr>
              <a:t>PARA SUPERAR </a:t>
            </a:r>
          </a:p>
          <a:p>
            <a:pPr algn="ctr"/>
            <a:r>
              <a:rPr lang="es-MX" sz="3200" dirty="0" smtClean="0">
                <a:solidFill>
                  <a:srgbClr val="669900"/>
                </a:solidFill>
                <a:latin typeface="Lucida Bright" panose="02040602050505020304" pitchFamily="18" charset="0"/>
              </a:rPr>
              <a:t>LA ADVERSIDAD</a:t>
            </a:r>
          </a:p>
        </p:txBody>
      </p:sp>
    </p:spTree>
    <p:extLst>
      <p:ext uri="{BB962C8B-B14F-4D97-AF65-F5344CB8AC3E}">
        <p14:creationId xmlns:p14="http://schemas.microsoft.com/office/powerpoint/2010/main" val="2586839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randombar(horizontal)">
                                      <p:cBhvr>
                                        <p:cTn id="7" dur="500"/>
                                        <p:tgtEl>
                                          <p:spTgt spid="5">
                                            <p:txEl>
                                              <p:pRg st="0" end="0"/>
                                            </p:txEl>
                                          </p:spTgt>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randombar(horizontal)">
                                      <p:cBhvr>
                                        <p:cTn id="11" dur="500"/>
                                        <p:tgtEl>
                                          <p:spTgt spid="5">
                                            <p:txEl>
                                              <p:pRg st="1" end="1"/>
                                            </p:txEl>
                                          </p:spTgt>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42" presetClass="entr" presetSubtype="0" fill="hold" nodeType="after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800"/>
                                        <p:tgtEl>
                                          <p:spTgt spid="3">
                                            <p:txEl>
                                              <p:pRg st="4" end="4"/>
                                            </p:txEl>
                                          </p:spTgt>
                                        </p:tgtEl>
                                      </p:cBhvr>
                                    </p:animEffect>
                                    <p:anim calcmode="lin" valueType="num">
                                      <p:cBhvr>
                                        <p:cTn id="40" dur="8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8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42" fill="hold">
                            <p:stCondLst>
                              <p:cond delay="5800"/>
                            </p:stCondLst>
                            <p:childTnLst>
                              <p:par>
                                <p:cTn id="43" presetID="42" presetClass="entr" presetSubtype="0" fill="hold" nodeType="after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Effect transition="in" filter="fade">
                                      <p:cBhvr>
                                        <p:cTn id="45" dur="1000"/>
                                        <p:tgtEl>
                                          <p:spTgt spid="3">
                                            <p:txEl>
                                              <p:pRg st="5" end="5"/>
                                            </p:txEl>
                                          </p:spTgt>
                                        </p:tgtEl>
                                      </p:cBhvr>
                                    </p:animEffect>
                                    <p:anim calcmode="lin" valueType="num">
                                      <p:cBhvr>
                                        <p:cTn id="4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48" fill="hold">
                            <p:stCondLst>
                              <p:cond delay="6800"/>
                            </p:stCondLst>
                            <p:childTnLst>
                              <p:par>
                                <p:cTn id="49" presetID="53" presetClass="entr" presetSubtype="16" fill="hold" nodeType="afterEffect">
                                  <p:stCondLst>
                                    <p:cond delay="0"/>
                                  </p:stCondLst>
                                  <p:childTnLst>
                                    <p:set>
                                      <p:cBhvr>
                                        <p:cTn id="50" dur="1" fill="hold">
                                          <p:stCondLst>
                                            <p:cond delay="0"/>
                                          </p:stCondLst>
                                        </p:cTn>
                                        <p:tgtEl>
                                          <p:spTgt spid="2"/>
                                        </p:tgtEl>
                                        <p:attrNameLst>
                                          <p:attrName>style.visibility</p:attrName>
                                        </p:attrNameLst>
                                      </p:cBhvr>
                                      <p:to>
                                        <p:strVal val="visible"/>
                                      </p:to>
                                    </p:set>
                                    <p:anim calcmode="lin" valueType="num">
                                      <p:cBhvr>
                                        <p:cTn id="51" dur="500" fill="hold"/>
                                        <p:tgtEl>
                                          <p:spTgt spid="2"/>
                                        </p:tgtEl>
                                        <p:attrNameLst>
                                          <p:attrName>ppt_w</p:attrName>
                                        </p:attrNameLst>
                                      </p:cBhvr>
                                      <p:tavLst>
                                        <p:tav tm="0">
                                          <p:val>
                                            <p:fltVal val="0"/>
                                          </p:val>
                                        </p:tav>
                                        <p:tav tm="100000">
                                          <p:val>
                                            <p:strVal val="#ppt_w"/>
                                          </p:val>
                                        </p:tav>
                                      </p:tavLst>
                                    </p:anim>
                                    <p:anim calcmode="lin" valueType="num">
                                      <p:cBhvr>
                                        <p:cTn id="52" dur="500" fill="hold"/>
                                        <p:tgtEl>
                                          <p:spTgt spid="2"/>
                                        </p:tgtEl>
                                        <p:attrNameLst>
                                          <p:attrName>ppt_h</p:attrName>
                                        </p:attrNameLst>
                                      </p:cBhvr>
                                      <p:tavLst>
                                        <p:tav tm="0">
                                          <p:val>
                                            <p:fltVal val="0"/>
                                          </p:val>
                                        </p:tav>
                                        <p:tav tm="100000">
                                          <p:val>
                                            <p:strVal val="#ppt_h"/>
                                          </p:val>
                                        </p:tav>
                                      </p:tavLst>
                                    </p:anim>
                                    <p:animEffect transition="in" filter="fade">
                                      <p:cBhvr>
                                        <p:cTn id="5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a:bodyPr>
          <a:lstStyle/>
          <a:p>
            <a:r>
              <a:rPr lang="es-MX" dirty="0" smtClean="0">
                <a:solidFill>
                  <a:schemeClr val="accent1">
                    <a:lumMod val="60000"/>
                    <a:lumOff val="40000"/>
                  </a:schemeClr>
                </a:solidFill>
                <a:latin typeface="Lucida Calligraphy" panose="03010101010101010101" pitchFamily="66" charset="0"/>
              </a:rPr>
              <a:t>Resiliencia</a:t>
            </a:r>
            <a:endParaRPr lang="es-MX" dirty="0">
              <a:solidFill>
                <a:schemeClr val="accent1">
                  <a:lumMod val="60000"/>
                  <a:lumOff val="40000"/>
                </a:schemeClr>
              </a:solidFill>
              <a:latin typeface="Lucida Calligraphy" panose="03010101010101010101" pitchFamily="66" charset="0"/>
            </a:endParaRPr>
          </a:p>
        </p:txBody>
      </p:sp>
      <p:sp>
        <p:nvSpPr>
          <p:cNvPr id="7" name="Marcador de texto 6"/>
          <p:cNvSpPr>
            <a:spLocks noGrp="1"/>
          </p:cNvSpPr>
          <p:nvPr>
            <p:ph type="body" idx="1"/>
          </p:nvPr>
        </p:nvSpPr>
        <p:spPr/>
        <p:txBody>
          <a:bodyPr>
            <a:normAutofit fontScale="92500" lnSpcReduction="10000"/>
          </a:bodyPr>
          <a:lstStyle/>
          <a:p>
            <a:pPr algn="ctr"/>
            <a:r>
              <a:rPr lang="es-MX" sz="2400" dirty="0" smtClean="0">
                <a:solidFill>
                  <a:srgbClr val="996633"/>
                </a:solidFill>
              </a:rPr>
              <a:t>La resiliencia es la capacidad humana para sobreponerse a las adversidades y construir sobre ellas, adaptarse, recuperarse y acceder a una vida significativa y productiva. </a:t>
            </a:r>
          </a:p>
          <a:p>
            <a:pPr algn="ctr"/>
            <a:r>
              <a:rPr lang="es-MX" sz="2400" dirty="0" smtClean="0">
                <a:solidFill>
                  <a:srgbClr val="996633"/>
                </a:solidFill>
              </a:rPr>
              <a:t>(Silva, 1999)</a:t>
            </a:r>
            <a:endParaRPr lang="es-MX" sz="2400" dirty="0">
              <a:solidFill>
                <a:srgbClr val="996633"/>
              </a:solidFill>
            </a:endParaRPr>
          </a:p>
        </p:txBody>
      </p:sp>
      <p:pic>
        <p:nvPicPr>
          <p:cNvPr id="1026" name="Picture 2" descr="https://s-media-cache-ak0.pinimg.com/originals/e0/b2/5a/e0b25ae50a69d26597faf44ec1b2fa7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6911" y="418641"/>
            <a:ext cx="3628554" cy="36285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7764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par>
                          <p:cTn id="8" fill="hold">
                            <p:stCondLst>
                              <p:cond delay="2000"/>
                            </p:stCondLst>
                            <p:childTnLst>
                              <p:par>
                                <p:cTn id="9" presetID="17" presetClass="entr" presetSubtype="10" fill="hold"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p:cTn id="11"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7">
                                            <p:txEl>
                                              <p:pRg st="0" end="0"/>
                                            </p:txEl>
                                          </p:spTgt>
                                        </p:tgtEl>
                                        <p:attrNameLst>
                                          <p:attrName>ppt_h</p:attrName>
                                        </p:attrNameLst>
                                      </p:cBhvr>
                                      <p:tavLst>
                                        <p:tav tm="0">
                                          <p:val>
                                            <p:strVal val="#ppt_h"/>
                                          </p:val>
                                        </p:tav>
                                        <p:tav tm="100000">
                                          <p:val>
                                            <p:strVal val="#ppt_h"/>
                                          </p:val>
                                        </p:tav>
                                      </p:tavLst>
                                    </p:anim>
                                  </p:childTnLst>
                                </p:cTn>
                              </p:par>
                            </p:childTnLst>
                          </p:cTn>
                        </p:par>
                        <p:par>
                          <p:cTn id="13" fill="hold">
                            <p:stCondLst>
                              <p:cond delay="2500"/>
                            </p:stCondLst>
                            <p:childTnLst>
                              <p:par>
                                <p:cTn id="14" presetID="17" presetClass="entr" presetSubtype="10" fill="hold" nodeType="afterEffect">
                                  <p:stCondLst>
                                    <p:cond delay="0"/>
                                  </p:stCondLst>
                                  <p:childTnLst>
                                    <p:set>
                                      <p:cBhvr>
                                        <p:cTn id="15" dur="1" fill="hold">
                                          <p:stCondLst>
                                            <p:cond delay="0"/>
                                          </p:stCondLst>
                                        </p:cTn>
                                        <p:tgtEl>
                                          <p:spTgt spid="7">
                                            <p:txEl>
                                              <p:pRg st="1" end="1"/>
                                            </p:txEl>
                                          </p:spTgt>
                                        </p:tgtEl>
                                        <p:attrNameLst>
                                          <p:attrName>style.visibility</p:attrName>
                                        </p:attrNameLst>
                                      </p:cBhvr>
                                      <p:to>
                                        <p:strVal val="visible"/>
                                      </p:to>
                                    </p:set>
                                    <p:anim calcmode="lin" valueType="num">
                                      <p:cBhvr>
                                        <p:cTn id="16"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17" dur="500" fill="hold"/>
                                        <p:tgtEl>
                                          <p:spTgt spid="7">
                                            <p:txEl>
                                              <p:pRg st="1" end="1"/>
                                            </p:txEl>
                                          </p:spTgt>
                                        </p:tgtEl>
                                        <p:attrNameLst>
                                          <p:attrName>ppt_h</p:attrName>
                                        </p:attrNameLst>
                                      </p:cBhvr>
                                      <p:tavLst>
                                        <p:tav tm="0">
                                          <p:val>
                                            <p:strVal val="#ppt_h"/>
                                          </p:val>
                                        </p:tav>
                                        <p:tav tm="100000">
                                          <p:val>
                                            <p:strVal val="#ppt_h"/>
                                          </p:val>
                                        </p:tav>
                                      </p:tavLst>
                                    </p:anim>
                                  </p:childTnLst>
                                </p:cTn>
                              </p:par>
                            </p:childTnLst>
                          </p:cTn>
                        </p:par>
                        <p:par>
                          <p:cTn id="18" fill="hold">
                            <p:stCondLst>
                              <p:cond delay="3000"/>
                            </p:stCondLst>
                            <p:childTnLst>
                              <p:par>
                                <p:cTn id="19" presetID="23" presetClass="entr" presetSubtype="16" fill="hold" nodeType="afterEffect">
                                  <p:stCondLst>
                                    <p:cond delay="0"/>
                                  </p:stCondLst>
                                  <p:childTnLst>
                                    <p:set>
                                      <p:cBhvr>
                                        <p:cTn id="20" dur="1" fill="hold">
                                          <p:stCondLst>
                                            <p:cond delay="0"/>
                                          </p:stCondLst>
                                        </p:cTn>
                                        <p:tgtEl>
                                          <p:spTgt spid="1026"/>
                                        </p:tgtEl>
                                        <p:attrNameLst>
                                          <p:attrName>style.visibility</p:attrName>
                                        </p:attrNameLst>
                                      </p:cBhvr>
                                      <p:to>
                                        <p:strVal val="visible"/>
                                      </p:to>
                                    </p:set>
                                    <p:anim calcmode="lin" valueType="num">
                                      <p:cBhvr>
                                        <p:cTn id="21" dur="500" fill="hold"/>
                                        <p:tgtEl>
                                          <p:spTgt spid="1026"/>
                                        </p:tgtEl>
                                        <p:attrNameLst>
                                          <p:attrName>ppt_w</p:attrName>
                                        </p:attrNameLst>
                                      </p:cBhvr>
                                      <p:tavLst>
                                        <p:tav tm="0">
                                          <p:val>
                                            <p:fltVal val="0"/>
                                          </p:val>
                                        </p:tav>
                                        <p:tav tm="100000">
                                          <p:val>
                                            <p:strVal val="#ppt_w"/>
                                          </p:val>
                                        </p:tav>
                                      </p:tavLst>
                                    </p:anim>
                                    <p:anim calcmode="lin" valueType="num">
                                      <p:cBhvr>
                                        <p:cTn id="22" dur="500" fill="hold"/>
                                        <p:tgtEl>
                                          <p:spTgt spid="102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8E4F7"/>
        </a:solidFill>
        <a:effectLst/>
      </p:bgPr>
    </p:bg>
    <p:spTree>
      <p:nvGrpSpPr>
        <p:cNvPr id="1" name=""/>
        <p:cNvGrpSpPr/>
        <p:nvPr/>
      </p:nvGrpSpPr>
      <p:grpSpPr>
        <a:xfrm>
          <a:off x="0" y="0"/>
          <a:ext cx="0" cy="0"/>
          <a:chOff x="0" y="0"/>
          <a:chExt cx="0" cy="0"/>
        </a:xfrm>
      </p:grpSpPr>
      <p:sp>
        <p:nvSpPr>
          <p:cNvPr id="5" name="Marcador de contenido 4"/>
          <p:cNvSpPr>
            <a:spLocks noGrp="1"/>
          </p:cNvSpPr>
          <p:nvPr>
            <p:ph idx="1"/>
          </p:nvPr>
        </p:nvSpPr>
        <p:spPr>
          <a:xfrm>
            <a:off x="2556162" y="1079653"/>
            <a:ext cx="8915400" cy="4710383"/>
          </a:xfrm>
        </p:spPr>
        <p:txBody>
          <a:bodyPr>
            <a:normAutofit/>
          </a:bodyPr>
          <a:lstStyle/>
          <a:p>
            <a:pPr marL="0" indent="0" algn="just">
              <a:buNone/>
            </a:pPr>
            <a:r>
              <a:rPr lang="es-MX" sz="2400" dirty="0" smtClean="0">
                <a:solidFill>
                  <a:srgbClr val="336699"/>
                </a:solidFill>
              </a:rPr>
              <a:t>Luthar, Cicchetti y Becker (2000) definen a la </a:t>
            </a:r>
            <a:r>
              <a:rPr lang="es-MX" sz="2400" dirty="0" smtClean="0">
                <a:solidFill>
                  <a:schemeClr val="tx2">
                    <a:lumMod val="60000"/>
                    <a:lumOff val="40000"/>
                  </a:schemeClr>
                </a:solidFill>
              </a:rPr>
              <a:t>resiliencia</a:t>
            </a:r>
            <a:r>
              <a:rPr lang="es-MX" sz="2400" dirty="0" smtClean="0">
                <a:solidFill>
                  <a:srgbClr val="336699"/>
                </a:solidFill>
              </a:rPr>
              <a:t> como un proceso dinámico que tiene como resultado la adaptación positiva en contextos de gran adversidad. Esta definición distingue tres componentes esenciales de la resiliencia:</a:t>
            </a:r>
          </a:p>
          <a:p>
            <a:pPr marL="0" indent="0" algn="just">
              <a:buNone/>
            </a:pPr>
            <a:endParaRPr lang="es-MX" sz="800" dirty="0" smtClean="0">
              <a:solidFill>
                <a:srgbClr val="336699"/>
              </a:solidFill>
            </a:endParaRPr>
          </a:p>
          <a:p>
            <a:pPr algn="just">
              <a:buClr>
                <a:srgbClr val="336699"/>
              </a:buClr>
              <a:buFont typeface="+mj-lt"/>
              <a:buAutoNum type="arabicPeriod"/>
            </a:pPr>
            <a:r>
              <a:rPr lang="es-MX" sz="2400" dirty="0" smtClean="0">
                <a:solidFill>
                  <a:schemeClr val="accent1">
                    <a:lumMod val="60000"/>
                    <a:lumOff val="40000"/>
                  </a:schemeClr>
                </a:solidFill>
              </a:rPr>
              <a:t>La noción de adversidad.</a:t>
            </a:r>
          </a:p>
          <a:p>
            <a:pPr algn="just">
              <a:buClr>
                <a:srgbClr val="336699"/>
              </a:buClr>
              <a:buFont typeface="+mj-lt"/>
              <a:buAutoNum type="arabicPeriod"/>
            </a:pPr>
            <a:r>
              <a:rPr lang="es-MX" sz="2400" dirty="0" smtClean="0">
                <a:solidFill>
                  <a:schemeClr val="accent1">
                    <a:lumMod val="60000"/>
                    <a:lumOff val="40000"/>
                  </a:schemeClr>
                </a:solidFill>
              </a:rPr>
              <a:t>La adaptación positiva o superación de la adversidad.</a:t>
            </a:r>
          </a:p>
          <a:p>
            <a:pPr algn="just">
              <a:buClr>
                <a:srgbClr val="336699"/>
              </a:buClr>
              <a:buFont typeface="+mj-lt"/>
              <a:buAutoNum type="arabicPeriod"/>
            </a:pPr>
            <a:r>
              <a:rPr lang="es-MX" sz="2400" dirty="0" smtClean="0">
                <a:solidFill>
                  <a:schemeClr val="accent1">
                    <a:lumMod val="60000"/>
                    <a:lumOff val="40000"/>
                  </a:schemeClr>
                </a:solidFill>
              </a:rPr>
              <a:t>El proceso que considera la dinámica entre mecanismos emocionales cognitivos y socioculturales que influyen sobre el desarrollo humano.</a:t>
            </a:r>
            <a:endParaRPr lang="es-MX" sz="2400" dirty="0">
              <a:solidFill>
                <a:schemeClr val="accent1">
                  <a:lumMod val="60000"/>
                  <a:lumOff val="40000"/>
                </a:schemeClr>
              </a:solidFill>
            </a:endParaRPr>
          </a:p>
        </p:txBody>
      </p:sp>
    </p:spTree>
    <p:extLst>
      <p:ext uri="{BB962C8B-B14F-4D97-AF65-F5344CB8AC3E}">
        <p14:creationId xmlns:p14="http://schemas.microsoft.com/office/powerpoint/2010/main" val="4256800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1000"/>
                                        <p:tgtEl>
                                          <p:spTgt spid="5">
                                            <p:txEl>
                                              <p:pRg st="2" end="2"/>
                                            </p:txEl>
                                          </p:spTgt>
                                        </p:tgtEl>
                                      </p:cBhvr>
                                    </p:animEffect>
                                    <p:anim calcmode="lin" valueType="num">
                                      <p:cBhvr>
                                        <p:cTn id="14"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fade">
                                      <p:cBhvr>
                                        <p:cTn id="19" dur="1000"/>
                                        <p:tgtEl>
                                          <p:spTgt spid="5">
                                            <p:txEl>
                                              <p:pRg st="3" end="3"/>
                                            </p:txEl>
                                          </p:spTgt>
                                        </p:tgtEl>
                                      </p:cBhvr>
                                    </p:animEffect>
                                    <p:anim calcmode="lin" valueType="num">
                                      <p:cBhvr>
                                        <p:cTn id="20"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Effect transition="in" filter="fade">
                                      <p:cBhvr>
                                        <p:cTn id="25" dur="1000"/>
                                        <p:tgtEl>
                                          <p:spTgt spid="5">
                                            <p:txEl>
                                              <p:pRg st="4" end="4"/>
                                            </p:txEl>
                                          </p:spTgt>
                                        </p:tgtEl>
                                      </p:cBhvr>
                                    </p:animEffect>
                                    <p:anim calcmode="lin" valueType="num">
                                      <p:cBhvr>
                                        <p:cTn id="2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2941503" y="877500"/>
            <a:ext cx="8174516" cy="642830"/>
          </a:xfrm>
        </p:spPr>
        <p:txBody>
          <a:bodyPr>
            <a:normAutofit/>
          </a:bodyPr>
          <a:lstStyle/>
          <a:p>
            <a:pPr algn="ctr"/>
            <a:r>
              <a:rPr lang="es-MX" sz="3200" dirty="0">
                <a:solidFill>
                  <a:schemeClr val="accent2"/>
                </a:solidFill>
                <a:latin typeface="Lucida Handwriting" panose="03010101010101010101" pitchFamily="66" charset="0"/>
              </a:rPr>
              <a:t>SUPERANDO LA ADVERSIDAD</a:t>
            </a:r>
            <a:endParaRPr lang="es-MX" sz="3200" dirty="0">
              <a:solidFill>
                <a:schemeClr val="accent2"/>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62743755"/>
              </p:ext>
            </p:extLst>
          </p:nvPr>
        </p:nvGraphicFramePr>
        <p:xfrm>
          <a:off x="2412943" y="1648858"/>
          <a:ext cx="8915400" cy="3778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25878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4DD"/>
        </a:soli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69624" y="446088"/>
            <a:ext cx="5181600" cy="4674919"/>
          </a:xfrm>
        </p:spPr>
        <p:txBody>
          <a:bodyPr>
            <a:normAutofit/>
          </a:bodyPr>
          <a:lstStyle/>
          <a:p>
            <a:pPr algn="just">
              <a:buClr>
                <a:srgbClr val="FF6600"/>
              </a:buClr>
            </a:pPr>
            <a:r>
              <a:rPr lang="es-MX" dirty="0">
                <a:solidFill>
                  <a:srgbClr val="C88500"/>
                </a:solidFill>
              </a:rPr>
              <a:t>la </a:t>
            </a:r>
            <a:r>
              <a:rPr lang="es-MX" i="1" dirty="0">
                <a:solidFill>
                  <a:srgbClr val="C88500"/>
                </a:solidFill>
              </a:rPr>
              <a:t>resiliencia</a:t>
            </a:r>
            <a:r>
              <a:rPr lang="es-MX" dirty="0">
                <a:solidFill>
                  <a:srgbClr val="C88500"/>
                </a:solidFill>
              </a:rPr>
              <a:t> es la capacidad que tiene una persona para enfrentarse con éxito a unas condiciones de vida sumamente adversas (pobreza, guerras, orfandad, crisis, etc</a:t>
            </a:r>
            <a:r>
              <a:rPr lang="es-MX" dirty="0" smtClean="0">
                <a:solidFill>
                  <a:srgbClr val="C88500"/>
                </a:solidFill>
              </a:rPr>
              <a:t>.).</a:t>
            </a:r>
          </a:p>
          <a:p>
            <a:pPr algn="just">
              <a:buClr>
                <a:srgbClr val="FF6600"/>
              </a:buClr>
            </a:pPr>
            <a:r>
              <a:rPr lang="es-MX" dirty="0">
                <a:solidFill>
                  <a:srgbClr val="C88500"/>
                </a:solidFill>
              </a:rPr>
              <a:t>La </a:t>
            </a:r>
            <a:r>
              <a:rPr lang="es-MX" i="1" dirty="0">
                <a:solidFill>
                  <a:srgbClr val="C88500"/>
                </a:solidFill>
              </a:rPr>
              <a:t>resiliencia </a:t>
            </a:r>
            <a:r>
              <a:rPr lang="es-MX" dirty="0">
                <a:solidFill>
                  <a:srgbClr val="C88500"/>
                </a:solidFill>
              </a:rPr>
              <a:t>como realidad humana se remonta a los orígenes de la humanidad. Desde los albores de la civilización, la resistencia a la adversidad ha sido un factor que ha impulsado a las personas a seguir adelante a pesar de los obstáculos y dificultades, posibilitando el desarrollo y devenir histórico</a:t>
            </a:r>
            <a:r>
              <a:rPr lang="es-MX" dirty="0" smtClean="0">
                <a:solidFill>
                  <a:srgbClr val="C88500"/>
                </a:solidFill>
              </a:rPr>
              <a:t>.</a:t>
            </a:r>
          </a:p>
        </p:txBody>
      </p:sp>
      <p:pic>
        <p:nvPicPr>
          <p:cNvPr id="1026" name="Picture 2" descr="resilienc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61476" y="4768468"/>
            <a:ext cx="3566133" cy="173699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psicsandrominamunoz.files.wordpress.com/2012/07/desert_flow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6124" y="1024569"/>
            <a:ext cx="3476906" cy="49951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8573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1030"/>
                                        </p:tgtEl>
                                        <p:attrNameLst>
                                          <p:attrName>style.visibility</p:attrName>
                                        </p:attrNameLst>
                                      </p:cBhvr>
                                      <p:to>
                                        <p:strVal val="visible"/>
                                      </p:to>
                                    </p:set>
                                    <p:anim calcmode="lin" valueType="num">
                                      <p:cBhvr>
                                        <p:cTn id="7" dur="500" fill="hold"/>
                                        <p:tgtEl>
                                          <p:spTgt spid="1030"/>
                                        </p:tgtEl>
                                        <p:attrNameLst>
                                          <p:attrName>ppt_w</p:attrName>
                                        </p:attrNameLst>
                                      </p:cBhvr>
                                      <p:tavLst>
                                        <p:tav tm="0">
                                          <p:val>
                                            <p:fltVal val="0"/>
                                          </p:val>
                                        </p:tav>
                                        <p:tav tm="100000">
                                          <p:val>
                                            <p:strVal val="#ppt_w"/>
                                          </p:val>
                                        </p:tav>
                                      </p:tavLst>
                                    </p:anim>
                                    <p:anim calcmode="lin" valueType="num">
                                      <p:cBhvr>
                                        <p:cTn id="8" dur="500" fill="hold"/>
                                        <p:tgtEl>
                                          <p:spTgt spid="1030"/>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17" presetClass="entr" presetSubtype="10" fill="hold" nodeType="afterEffect">
                                  <p:stCondLst>
                                    <p:cond delay="0"/>
                                  </p:stCondLst>
                                  <p:childTnLst>
                                    <p:set>
                                      <p:cBhvr>
                                        <p:cTn id="23" dur="1" fill="hold">
                                          <p:stCondLst>
                                            <p:cond delay="0"/>
                                          </p:stCondLst>
                                        </p:cTn>
                                        <p:tgtEl>
                                          <p:spTgt spid="1026"/>
                                        </p:tgtEl>
                                        <p:attrNameLst>
                                          <p:attrName>style.visibility</p:attrName>
                                        </p:attrNameLst>
                                      </p:cBhvr>
                                      <p:to>
                                        <p:strVal val="visible"/>
                                      </p:to>
                                    </p:set>
                                    <p:anim calcmode="lin" valueType="num">
                                      <p:cBhvr>
                                        <p:cTn id="24" dur="500" fill="hold"/>
                                        <p:tgtEl>
                                          <p:spTgt spid="1026"/>
                                        </p:tgtEl>
                                        <p:attrNameLst>
                                          <p:attrName>ppt_w</p:attrName>
                                        </p:attrNameLst>
                                      </p:cBhvr>
                                      <p:tavLst>
                                        <p:tav tm="0">
                                          <p:val>
                                            <p:fltVal val="0"/>
                                          </p:val>
                                        </p:tav>
                                        <p:tav tm="100000">
                                          <p:val>
                                            <p:strVal val="#ppt_w"/>
                                          </p:val>
                                        </p:tav>
                                      </p:tavLst>
                                    </p:anim>
                                    <p:anim calcmode="lin" valueType="num">
                                      <p:cBhvr>
                                        <p:cTn id="25" dur="500" fill="hold"/>
                                        <p:tgtEl>
                                          <p:spTgt spid="102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AEFFA"/>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a:xfrm>
            <a:off x="2580757" y="833431"/>
            <a:ext cx="8911687" cy="730965"/>
          </a:xfrm>
        </p:spPr>
        <p:txBody>
          <a:bodyPr>
            <a:normAutofit/>
          </a:bodyPr>
          <a:lstStyle/>
          <a:p>
            <a:pPr algn="ctr"/>
            <a:r>
              <a:rPr lang="es-MX" dirty="0" smtClean="0">
                <a:solidFill>
                  <a:schemeClr val="accent1"/>
                </a:solidFill>
              </a:rPr>
              <a:t>Factores de riesgo y de protección</a:t>
            </a:r>
            <a:endParaRPr lang="es-MX" dirty="0">
              <a:solidFill>
                <a:schemeClr val="accent1"/>
              </a:solidFill>
            </a:endParaRPr>
          </a:p>
        </p:txBody>
      </p:sp>
      <p:sp>
        <p:nvSpPr>
          <p:cNvPr id="6" name="Marcador de texto 5"/>
          <p:cNvSpPr>
            <a:spLocks noGrp="1"/>
          </p:cNvSpPr>
          <p:nvPr>
            <p:ph type="body" idx="1"/>
          </p:nvPr>
        </p:nvSpPr>
        <p:spPr>
          <a:xfrm>
            <a:off x="2764292" y="1766936"/>
            <a:ext cx="3992732" cy="576262"/>
          </a:xfrm>
        </p:spPr>
        <p:txBody>
          <a:bodyPr/>
          <a:lstStyle/>
          <a:p>
            <a:pPr algn="ctr"/>
            <a:r>
              <a:rPr lang="es-MX" sz="2800" dirty="0" smtClean="0">
                <a:solidFill>
                  <a:srgbClr val="9933FF"/>
                </a:solidFill>
                <a:latin typeface="+mj-lt"/>
              </a:rPr>
              <a:t>Factores de riesgo</a:t>
            </a:r>
            <a:endParaRPr lang="es-MX" sz="2800" dirty="0">
              <a:solidFill>
                <a:srgbClr val="9933FF"/>
              </a:solidFill>
              <a:latin typeface="+mj-lt"/>
            </a:endParaRPr>
          </a:p>
        </p:txBody>
      </p:sp>
      <p:sp>
        <p:nvSpPr>
          <p:cNvPr id="7" name="Marcador de contenido 6"/>
          <p:cNvSpPr>
            <a:spLocks noGrp="1"/>
          </p:cNvSpPr>
          <p:nvPr>
            <p:ph sz="half" idx="2"/>
          </p:nvPr>
        </p:nvSpPr>
        <p:spPr/>
        <p:txBody>
          <a:bodyPr>
            <a:normAutofit/>
          </a:bodyPr>
          <a:lstStyle/>
          <a:p>
            <a:pPr marL="0" indent="0" algn="just">
              <a:buNone/>
            </a:pPr>
            <a:r>
              <a:rPr lang="es-MX" sz="1400" dirty="0" smtClean="0">
                <a:solidFill>
                  <a:srgbClr val="336699"/>
                </a:solidFill>
              </a:rPr>
              <a:t>Factores que limitan al individuo a desarrollar la resiliencia, se dividen en:</a:t>
            </a:r>
          </a:p>
          <a:p>
            <a:pPr marL="0" indent="0" algn="just">
              <a:buNone/>
            </a:pPr>
            <a:r>
              <a:rPr lang="es-MX" sz="1700" b="1" dirty="0" smtClean="0">
                <a:solidFill>
                  <a:schemeClr val="accent1">
                    <a:lumMod val="60000"/>
                    <a:lumOff val="40000"/>
                  </a:schemeClr>
                </a:solidFill>
              </a:rPr>
              <a:t>Individuales</a:t>
            </a:r>
            <a:r>
              <a:rPr lang="es-MX" sz="1700" b="1" dirty="0">
                <a:solidFill>
                  <a:schemeClr val="accent1">
                    <a:lumMod val="60000"/>
                    <a:lumOff val="40000"/>
                  </a:schemeClr>
                </a:solidFill>
              </a:rPr>
              <a:t>:</a:t>
            </a:r>
            <a:r>
              <a:rPr lang="es-MX" dirty="0" smtClean="0">
                <a:solidFill>
                  <a:schemeClr val="accent1">
                    <a:lumMod val="60000"/>
                    <a:lumOff val="40000"/>
                  </a:schemeClr>
                </a:solidFill>
              </a:rPr>
              <a:t> </a:t>
            </a:r>
            <a:r>
              <a:rPr lang="es-MX" sz="1400" dirty="0" smtClean="0">
                <a:solidFill>
                  <a:srgbClr val="336699"/>
                </a:solidFill>
              </a:rPr>
              <a:t>Baja autoestima, mal manejo de emociones, problemas escolares, bajo rendimiento, etc.</a:t>
            </a:r>
          </a:p>
          <a:p>
            <a:pPr marL="0" indent="0" algn="just">
              <a:buNone/>
            </a:pPr>
            <a:r>
              <a:rPr lang="es-MX" sz="1700" b="1" dirty="0" smtClean="0">
                <a:solidFill>
                  <a:schemeClr val="accent1">
                    <a:lumMod val="60000"/>
                    <a:lumOff val="40000"/>
                  </a:schemeClr>
                </a:solidFill>
              </a:rPr>
              <a:t>Familiares y Sociales</a:t>
            </a:r>
            <a:r>
              <a:rPr lang="es-MX" sz="1700" b="1" dirty="0">
                <a:solidFill>
                  <a:schemeClr val="accent1">
                    <a:lumMod val="60000"/>
                    <a:lumOff val="40000"/>
                  </a:schemeClr>
                </a:solidFill>
              </a:rPr>
              <a:t>:</a:t>
            </a:r>
            <a:r>
              <a:rPr lang="es-MX" sz="1700" b="1" dirty="0" smtClean="0">
                <a:solidFill>
                  <a:schemeClr val="accent1">
                    <a:lumMod val="60000"/>
                    <a:lumOff val="40000"/>
                  </a:schemeClr>
                </a:solidFill>
              </a:rPr>
              <a:t> </a:t>
            </a:r>
            <a:r>
              <a:rPr lang="es-MX" sz="1500" dirty="0" smtClean="0">
                <a:solidFill>
                  <a:srgbClr val="336699"/>
                </a:solidFill>
              </a:rPr>
              <a:t>Nivel socioeconómico, conflictos familiares, enfermedad mental: divorcio, abuso infantil, rechazo de los padres.</a:t>
            </a:r>
          </a:p>
          <a:p>
            <a:pPr marL="0" indent="0" algn="just">
              <a:buNone/>
            </a:pPr>
            <a:r>
              <a:rPr lang="es-MX" sz="1700" b="1" dirty="0" smtClean="0">
                <a:solidFill>
                  <a:schemeClr val="accent1">
                    <a:lumMod val="60000"/>
                    <a:lumOff val="40000"/>
                  </a:schemeClr>
                </a:solidFill>
              </a:rPr>
              <a:t>Del medio</a:t>
            </a:r>
            <a:r>
              <a:rPr lang="es-MX" sz="1700" b="1" dirty="0">
                <a:solidFill>
                  <a:schemeClr val="accent1">
                    <a:lumMod val="60000"/>
                    <a:lumOff val="40000"/>
                  </a:schemeClr>
                </a:solidFill>
              </a:rPr>
              <a:t>:</a:t>
            </a:r>
            <a:r>
              <a:rPr lang="es-MX" sz="1700" b="1" dirty="0" smtClean="0">
                <a:solidFill>
                  <a:schemeClr val="accent1">
                    <a:lumMod val="60000"/>
                    <a:lumOff val="40000"/>
                  </a:schemeClr>
                </a:solidFill>
              </a:rPr>
              <a:t>  </a:t>
            </a:r>
            <a:r>
              <a:rPr lang="es-MX" sz="1400" dirty="0" smtClean="0">
                <a:solidFill>
                  <a:srgbClr val="336699"/>
                </a:solidFill>
              </a:rPr>
              <a:t>Poco apoyo emocional, y social: pobreza, desempleo, injusticia social, etc.</a:t>
            </a:r>
            <a:endParaRPr lang="es-MX" sz="1400" dirty="0">
              <a:solidFill>
                <a:srgbClr val="336699"/>
              </a:solidFill>
            </a:endParaRPr>
          </a:p>
        </p:txBody>
      </p:sp>
      <p:sp>
        <p:nvSpPr>
          <p:cNvPr id="8" name="Marcador de texto 7"/>
          <p:cNvSpPr>
            <a:spLocks noGrp="1"/>
          </p:cNvSpPr>
          <p:nvPr>
            <p:ph type="body" sz="quarter" idx="3"/>
          </p:nvPr>
        </p:nvSpPr>
        <p:spPr>
          <a:xfrm>
            <a:off x="7166957" y="1766936"/>
            <a:ext cx="4325487" cy="576262"/>
          </a:xfrm>
        </p:spPr>
        <p:txBody>
          <a:bodyPr/>
          <a:lstStyle/>
          <a:p>
            <a:pPr algn="ctr"/>
            <a:r>
              <a:rPr lang="es-MX" sz="2800" dirty="0" smtClean="0">
                <a:solidFill>
                  <a:srgbClr val="9933FF"/>
                </a:solidFill>
                <a:latin typeface="+mj-lt"/>
              </a:rPr>
              <a:t>Factores de protección</a:t>
            </a:r>
            <a:endParaRPr lang="es-MX" sz="2800" dirty="0">
              <a:solidFill>
                <a:srgbClr val="9933FF"/>
              </a:solidFill>
              <a:latin typeface="+mj-lt"/>
            </a:endParaRPr>
          </a:p>
        </p:txBody>
      </p:sp>
      <p:sp>
        <p:nvSpPr>
          <p:cNvPr id="9" name="Marcador de contenido 8"/>
          <p:cNvSpPr>
            <a:spLocks noGrp="1"/>
          </p:cNvSpPr>
          <p:nvPr>
            <p:ph sz="quarter" idx="4"/>
          </p:nvPr>
        </p:nvSpPr>
        <p:spPr>
          <a:noFill/>
        </p:spPr>
        <p:txBody>
          <a:bodyPr>
            <a:normAutofit/>
          </a:bodyPr>
          <a:lstStyle/>
          <a:p>
            <a:pPr marL="0" indent="0" algn="just">
              <a:buNone/>
            </a:pPr>
            <a:r>
              <a:rPr lang="es-MX" sz="1400" dirty="0" smtClean="0">
                <a:solidFill>
                  <a:srgbClr val="336699"/>
                </a:solidFill>
              </a:rPr>
              <a:t>Factores de protección que ayudan al individuo a desarrollar la resiliencia, se dividen en:</a:t>
            </a:r>
          </a:p>
          <a:p>
            <a:pPr marL="0" indent="0" algn="just">
              <a:buNone/>
            </a:pPr>
            <a:r>
              <a:rPr lang="es-MX" sz="1700" b="1" dirty="0" smtClean="0">
                <a:solidFill>
                  <a:schemeClr val="accent1">
                    <a:lumMod val="60000"/>
                    <a:lumOff val="40000"/>
                  </a:schemeClr>
                </a:solidFill>
              </a:rPr>
              <a:t>Factores internos: </a:t>
            </a:r>
          </a:p>
          <a:p>
            <a:pPr marL="0" indent="0" algn="just">
              <a:buNone/>
            </a:pPr>
            <a:r>
              <a:rPr lang="es-MX" sz="1400" dirty="0" smtClean="0">
                <a:solidFill>
                  <a:srgbClr val="336699"/>
                </a:solidFill>
              </a:rPr>
              <a:t>- Sentido del humor positivo, automotivación, Autonomía, independencia, capacidad de relacionarse, </a:t>
            </a:r>
            <a:r>
              <a:rPr lang="es-MX" sz="1400" dirty="0">
                <a:solidFill>
                  <a:srgbClr val="336699"/>
                </a:solidFill>
              </a:rPr>
              <a:t>c</a:t>
            </a:r>
            <a:r>
              <a:rPr lang="es-MX" sz="1400" dirty="0" smtClean="0">
                <a:solidFill>
                  <a:srgbClr val="336699"/>
                </a:solidFill>
              </a:rPr>
              <a:t>reatividad, iniciativa.</a:t>
            </a:r>
          </a:p>
          <a:p>
            <a:pPr marL="0" indent="0" algn="just">
              <a:buNone/>
            </a:pPr>
            <a:r>
              <a:rPr lang="es-MX" sz="1700" b="1" dirty="0" smtClean="0">
                <a:solidFill>
                  <a:schemeClr val="accent1">
                    <a:lumMod val="60000"/>
                    <a:lumOff val="40000"/>
                  </a:schemeClr>
                </a:solidFill>
              </a:rPr>
              <a:t>Factores externos:</a:t>
            </a:r>
          </a:p>
          <a:p>
            <a:pPr marL="0" indent="0" algn="just">
              <a:buNone/>
            </a:pPr>
            <a:r>
              <a:rPr lang="es-MX" sz="1700" dirty="0" smtClean="0">
                <a:solidFill>
                  <a:srgbClr val="336699"/>
                </a:solidFill>
              </a:rPr>
              <a:t>- </a:t>
            </a:r>
            <a:r>
              <a:rPr lang="es-MX" sz="1400" dirty="0" smtClean="0">
                <a:solidFill>
                  <a:srgbClr val="336699"/>
                </a:solidFill>
              </a:rPr>
              <a:t>Habilidades cognitivas, sentido del humor, inteligencia, lazos seguros con los padres, conexión entre casa y escuela, fija y mantiene límites claros. (reglas, normas y leyes)</a:t>
            </a:r>
            <a:endParaRPr lang="es-MX" sz="1400" dirty="0">
              <a:solidFill>
                <a:srgbClr val="336699"/>
              </a:solidFill>
            </a:endParaRPr>
          </a:p>
        </p:txBody>
      </p:sp>
    </p:spTree>
    <p:extLst>
      <p:ext uri="{BB962C8B-B14F-4D97-AF65-F5344CB8AC3E}">
        <p14:creationId xmlns:p14="http://schemas.microsoft.com/office/powerpoint/2010/main" val="337063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4" presetClass="entr" presetSubtype="10" fill="hold"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randombar(horizontal)">
                                      <p:cBhvr>
                                        <p:cTn id="13" dur="500"/>
                                        <p:tgtEl>
                                          <p:spTgt spid="6">
                                            <p:txEl>
                                              <p:pRg st="0" end="0"/>
                                            </p:txEl>
                                          </p:spTgt>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1000"/>
                                        <p:tgtEl>
                                          <p:spTgt spid="7">
                                            <p:txEl>
                                              <p:pRg st="0" end="0"/>
                                            </p:txEl>
                                          </p:spTgt>
                                        </p:tgtEl>
                                      </p:cBhvr>
                                    </p:animEffect>
                                    <p:anim calcmode="lin" valueType="num">
                                      <p:cBhvr>
                                        <p:cTn id="1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Effect transition="in" filter="fade">
                                      <p:cBhvr>
                                        <p:cTn id="23" dur="1000"/>
                                        <p:tgtEl>
                                          <p:spTgt spid="7">
                                            <p:txEl>
                                              <p:pRg st="1" end="1"/>
                                            </p:txEl>
                                          </p:spTgt>
                                        </p:tgtEl>
                                      </p:cBhvr>
                                    </p:animEffect>
                                    <p:anim calcmode="lin" valueType="num">
                                      <p:cBhvr>
                                        <p:cTn id="24"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5"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Effect transition="in" filter="fade">
                                      <p:cBhvr>
                                        <p:cTn id="29" dur="1000"/>
                                        <p:tgtEl>
                                          <p:spTgt spid="7">
                                            <p:txEl>
                                              <p:pRg st="2" end="2"/>
                                            </p:txEl>
                                          </p:spTgt>
                                        </p:tgtEl>
                                      </p:cBhvr>
                                    </p:animEffect>
                                    <p:anim calcmode="lin" valueType="num">
                                      <p:cBhvr>
                                        <p:cTn id="30"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Effect transition="in" filter="fade">
                                      <p:cBhvr>
                                        <p:cTn id="35" dur="1000"/>
                                        <p:tgtEl>
                                          <p:spTgt spid="7">
                                            <p:txEl>
                                              <p:pRg st="3" end="3"/>
                                            </p:txEl>
                                          </p:spTgt>
                                        </p:tgtEl>
                                      </p:cBhvr>
                                    </p:animEffect>
                                    <p:anim calcmode="lin" valueType="num">
                                      <p:cBhvr>
                                        <p:cTn id="36"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14" presetClass="entr" presetSubtype="10" fill="hold" nodeType="afterEffect">
                                  <p:stCondLst>
                                    <p:cond delay="0"/>
                                  </p:stCondLst>
                                  <p:childTnLst>
                                    <p:set>
                                      <p:cBhvr>
                                        <p:cTn id="40" dur="1" fill="hold">
                                          <p:stCondLst>
                                            <p:cond delay="0"/>
                                          </p:stCondLst>
                                        </p:cTn>
                                        <p:tgtEl>
                                          <p:spTgt spid="8">
                                            <p:txEl>
                                              <p:pRg st="0" end="0"/>
                                            </p:txEl>
                                          </p:spTgt>
                                        </p:tgtEl>
                                        <p:attrNameLst>
                                          <p:attrName>style.visibility</p:attrName>
                                        </p:attrNameLst>
                                      </p:cBhvr>
                                      <p:to>
                                        <p:strVal val="visible"/>
                                      </p:to>
                                    </p:set>
                                    <p:animEffect transition="in" filter="randombar(horizontal)">
                                      <p:cBhvr>
                                        <p:cTn id="41" dur="500"/>
                                        <p:tgtEl>
                                          <p:spTgt spid="8">
                                            <p:txEl>
                                              <p:pRg st="0" end="0"/>
                                            </p:txEl>
                                          </p:spTgt>
                                        </p:tgtEl>
                                      </p:cBhvr>
                                    </p:animEffect>
                                  </p:childTnLst>
                                </p:cTn>
                              </p:par>
                            </p:childTnLst>
                          </p:cTn>
                        </p:par>
                        <p:par>
                          <p:cTn id="42" fill="hold">
                            <p:stCondLst>
                              <p:cond delay="5500"/>
                            </p:stCondLst>
                            <p:childTnLst>
                              <p:par>
                                <p:cTn id="43" presetID="42" presetClass="entr" presetSubtype="0" fill="hold" nodeType="after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1000"/>
                                        <p:tgtEl>
                                          <p:spTgt spid="9">
                                            <p:txEl>
                                              <p:pRg st="0" end="0"/>
                                            </p:txEl>
                                          </p:spTgt>
                                        </p:tgtEl>
                                      </p:cBhvr>
                                    </p:animEffect>
                                    <p:anim calcmode="lin" valueType="num">
                                      <p:cBhvr>
                                        <p:cTn id="46"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47"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48" fill="hold">
                            <p:stCondLst>
                              <p:cond delay="6500"/>
                            </p:stCondLst>
                            <p:childTnLst>
                              <p:par>
                                <p:cTn id="49" presetID="42" presetClass="entr" presetSubtype="0" fill="hold" nodeType="afterEffect">
                                  <p:stCondLst>
                                    <p:cond delay="0"/>
                                  </p:stCondLst>
                                  <p:childTnLst>
                                    <p:set>
                                      <p:cBhvr>
                                        <p:cTn id="50" dur="1" fill="hold">
                                          <p:stCondLst>
                                            <p:cond delay="0"/>
                                          </p:stCondLst>
                                        </p:cTn>
                                        <p:tgtEl>
                                          <p:spTgt spid="9">
                                            <p:txEl>
                                              <p:pRg st="1" end="1"/>
                                            </p:txEl>
                                          </p:spTgt>
                                        </p:tgtEl>
                                        <p:attrNameLst>
                                          <p:attrName>style.visibility</p:attrName>
                                        </p:attrNameLst>
                                      </p:cBhvr>
                                      <p:to>
                                        <p:strVal val="visible"/>
                                      </p:to>
                                    </p:set>
                                    <p:animEffect transition="in" filter="fade">
                                      <p:cBhvr>
                                        <p:cTn id="51" dur="1000"/>
                                        <p:tgtEl>
                                          <p:spTgt spid="9">
                                            <p:txEl>
                                              <p:pRg st="1" end="1"/>
                                            </p:txEl>
                                          </p:spTgt>
                                        </p:tgtEl>
                                      </p:cBhvr>
                                    </p:animEffect>
                                    <p:anim calcmode="lin" valueType="num">
                                      <p:cBhvr>
                                        <p:cTn id="52"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53"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par>
                          <p:cTn id="54" fill="hold">
                            <p:stCondLst>
                              <p:cond delay="7500"/>
                            </p:stCondLst>
                            <p:childTnLst>
                              <p:par>
                                <p:cTn id="55" presetID="42" presetClass="entr" presetSubtype="0" fill="hold" nodeType="afterEffect">
                                  <p:stCondLst>
                                    <p:cond delay="0"/>
                                  </p:stCondLst>
                                  <p:childTnLst>
                                    <p:set>
                                      <p:cBhvr>
                                        <p:cTn id="56" dur="1" fill="hold">
                                          <p:stCondLst>
                                            <p:cond delay="0"/>
                                          </p:stCondLst>
                                        </p:cTn>
                                        <p:tgtEl>
                                          <p:spTgt spid="9">
                                            <p:txEl>
                                              <p:pRg st="2" end="2"/>
                                            </p:txEl>
                                          </p:spTgt>
                                        </p:tgtEl>
                                        <p:attrNameLst>
                                          <p:attrName>style.visibility</p:attrName>
                                        </p:attrNameLst>
                                      </p:cBhvr>
                                      <p:to>
                                        <p:strVal val="visible"/>
                                      </p:to>
                                    </p:set>
                                    <p:animEffect transition="in" filter="fade">
                                      <p:cBhvr>
                                        <p:cTn id="57" dur="1000"/>
                                        <p:tgtEl>
                                          <p:spTgt spid="9">
                                            <p:txEl>
                                              <p:pRg st="2" end="2"/>
                                            </p:txEl>
                                          </p:spTgt>
                                        </p:tgtEl>
                                      </p:cBhvr>
                                    </p:animEffect>
                                    <p:anim calcmode="lin" valueType="num">
                                      <p:cBhvr>
                                        <p:cTn id="58"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59"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par>
                          <p:cTn id="60" fill="hold">
                            <p:stCondLst>
                              <p:cond delay="8500"/>
                            </p:stCondLst>
                            <p:childTnLst>
                              <p:par>
                                <p:cTn id="61" presetID="42" presetClass="entr" presetSubtype="0" fill="hold" nodeType="afterEffect">
                                  <p:stCondLst>
                                    <p:cond delay="0"/>
                                  </p:stCondLst>
                                  <p:childTnLst>
                                    <p:set>
                                      <p:cBhvr>
                                        <p:cTn id="62" dur="1" fill="hold">
                                          <p:stCondLst>
                                            <p:cond delay="0"/>
                                          </p:stCondLst>
                                        </p:cTn>
                                        <p:tgtEl>
                                          <p:spTgt spid="9">
                                            <p:txEl>
                                              <p:pRg st="3" end="3"/>
                                            </p:txEl>
                                          </p:spTgt>
                                        </p:tgtEl>
                                        <p:attrNameLst>
                                          <p:attrName>style.visibility</p:attrName>
                                        </p:attrNameLst>
                                      </p:cBhvr>
                                      <p:to>
                                        <p:strVal val="visible"/>
                                      </p:to>
                                    </p:set>
                                    <p:animEffect transition="in" filter="fade">
                                      <p:cBhvr>
                                        <p:cTn id="63" dur="1000"/>
                                        <p:tgtEl>
                                          <p:spTgt spid="9">
                                            <p:txEl>
                                              <p:pRg st="3" end="3"/>
                                            </p:txEl>
                                          </p:spTgt>
                                        </p:tgtEl>
                                      </p:cBhvr>
                                    </p:animEffect>
                                    <p:anim calcmode="lin" valueType="num">
                                      <p:cBhvr>
                                        <p:cTn id="64" dur="10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65" dur="10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par>
                          <p:cTn id="66" fill="hold">
                            <p:stCondLst>
                              <p:cond delay="9500"/>
                            </p:stCondLst>
                            <p:childTnLst>
                              <p:par>
                                <p:cTn id="67" presetID="42" presetClass="entr" presetSubtype="0" fill="hold" nodeType="afterEffect">
                                  <p:stCondLst>
                                    <p:cond delay="0"/>
                                  </p:stCondLst>
                                  <p:childTnLst>
                                    <p:set>
                                      <p:cBhvr>
                                        <p:cTn id="68" dur="1" fill="hold">
                                          <p:stCondLst>
                                            <p:cond delay="0"/>
                                          </p:stCondLst>
                                        </p:cTn>
                                        <p:tgtEl>
                                          <p:spTgt spid="9">
                                            <p:txEl>
                                              <p:pRg st="4" end="4"/>
                                            </p:txEl>
                                          </p:spTgt>
                                        </p:tgtEl>
                                        <p:attrNameLst>
                                          <p:attrName>style.visibility</p:attrName>
                                        </p:attrNameLst>
                                      </p:cBhvr>
                                      <p:to>
                                        <p:strVal val="visible"/>
                                      </p:to>
                                    </p:set>
                                    <p:animEffect transition="in" filter="fade">
                                      <p:cBhvr>
                                        <p:cTn id="69" dur="1000"/>
                                        <p:tgtEl>
                                          <p:spTgt spid="9">
                                            <p:txEl>
                                              <p:pRg st="4" end="4"/>
                                            </p:txEl>
                                          </p:spTgt>
                                        </p:tgtEl>
                                      </p:cBhvr>
                                    </p:animEffect>
                                    <p:anim calcmode="lin" valueType="num">
                                      <p:cBhvr>
                                        <p:cTn id="70"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71" dur="1000" fill="hold"/>
                                        <p:tgtEl>
                                          <p:spTgt spid="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76534" y="756491"/>
            <a:ext cx="8915400" cy="3777622"/>
          </a:xfrm>
        </p:spPr>
        <p:txBody>
          <a:bodyPr>
            <a:normAutofit/>
          </a:bodyPr>
          <a:lstStyle/>
          <a:p>
            <a:pPr marL="0" indent="0" algn="just">
              <a:buClr>
                <a:schemeClr val="accent1">
                  <a:lumMod val="60000"/>
                  <a:lumOff val="40000"/>
                </a:schemeClr>
              </a:buClr>
              <a:buNone/>
            </a:pPr>
            <a:r>
              <a:rPr lang="es-MX" sz="2000" dirty="0">
                <a:solidFill>
                  <a:srgbClr val="336699"/>
                </a:solidFill>
              </a:rPr>
              <a:t>Diversas investigaciones han aportado evidencias de que las personas con resiliencia, incluso en las situaciones más adversas tienden a poseer ciertas </a:t>
            </a:r>
            <a:r>
              <a:rPr lang="es-MX" sz="2000" u="sng" dirty="0">
                <a:solidFill>
                  <a:srgbClr val="FF6600"/>
                </a:solidFill>
              </a:rPr>
              <a:t>habilidades emocionales básicas</a:t>
            </a:r>
            <a:r>
              <a:rPr lang="es-MX" sz="2000" dirty="0">
                <a:solidFill>
                  <a:srgbClr val="336699"/>
                </a:solidFill>
              </a:rPr>
              <a:t>: </a:t>
            </a:r>
            <a:r>
              <a:rPr lang="es-MX" sz="2000" b="1" dirty="0">
                <a:solidFill>
                  <a:srgbClr val="336699"/>
                </a:solidFill>
              </a:rPr>
              <a:t>sociabilidad, auto-confianza, optimismo, resistencia al fracaso y a la frustración, la habilidad de superar rápidamente los contratiempos y una “naturaleza fácil”</a:t>
            </a:r>
            <a:r>
              <a:rPr lang="es-MX" sz="2000" dirty="0">
                <a:solidFill>
                  <a:srgbClr val="336699"/>
                </a:solidFill>
              </a:rPr>
              <a:t>. Tienen una "naturaleza fácil" aquellas personas con las cuales es fácil relacionarse; son sociables y flexibles. Hay personas que parece que transmiten energía positiva, que estar con ella es reconfortante, a pesar de las adversidades. Todo esto tiene mucho que ver con la inteligencia emocional. </a:t>
            </a:r>
          </a:p>
          <a:p>
            <a:pPr marL="0" indent="0">
              <a:buClr>
                <a:schemeClr val="accent1">
                  <a:lumMod val="60000"/>
                  <a:lumOff val="40000"/>
                </a:schemeClr>
              </a:buClr>
              <a:buNone/>
            </a:pPr>
            <a:endParaRPr lang="es-MX" sz="2000" dirty="0"/>
          </a:p>
        </p:txBody>
      </p:sp>
      <p:pic>
        <p:nvPicPr>
          <p:cNvPr id="14" name="Picture 4" descr="http://alo.co/sites/default/files/dynimagecache/0-15-724-361-521-260/plan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2971" y="4057754"/>
            <a:ext cx="4962525" cy="247650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content.libreriapaidos.com/getcover.ashx?ISBN=9789501248982&amp;size=3&amp;coverNumber=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777042">
            <a:off x="9542556" y="3832954"/>
            <a:ext cx="1897678" cy="2668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9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050"/>
                                        </p:tgtEl>
                                        <p:attrNameLst>
                                          <p:attrName>style.visibility</p:attrName>
                                        </p:attrNameLst>
                                      </p:cBhvr>
                                      <p:to>
                                        <p:strVal val="visible"/>
                                      </p:to>
                                    </p:set>
                                    <p:anim calcmode="lin" valueType="num">
                                      <p:cBhvr>
                                        <p:cTn id="19" dur="500" fill="hold"/>
                                        <p:tgtEl>
                                          <p:spTgt spid="2050"/>
                                        </p:tgtEl>
                                        <p:attrNameLst>
                                          <p:attrName>ppt_w</p:attrName>
                                        </p:attrNameLst>
                                      </p:cBhvr>
                                      <p:tavLst>
                                        <p:tav tm="0">
                                          <p:val>
                                            <p:fltVal val="0"/>
                                          </p:val>
                                        </p:tav>
                                        <p:tav tm="100000">
                                          <p:val>
                                            <p:strVal val="#ppt_w"/>
                                          </p:val>
                                        </p:tav>
                                      </p:tavLst>
                                    </p:anim>
                                    <p:anim calcmode="lin" valueType="num">
                                      <p:cBhvr>
                                        <p:cTn id="20" dur="500" fill="hold"/>
                                        <p:tgtEl>
                                          <p:spTgt spid="2050"/>
                                        </p:tgtEl>
                                        <p:attrNameLst>
                                          <p:attrName>ppt_h</p:attrName>
                                        </p:attrNameLst>
                                      </p:cBhvr>
                                      <p:tavLst>
                                        <p:tav tm="0">
                                          <p:val>
                                            <p:fltVal val="0"/>
                                          </p:val>
                                        </p:tav>
                                        <p:tav tm="100000">
                                          <p:val>
                                            <p:strVal val="#ppt_h"/>
                                          </p:val>
                                        </p:tav>
                                      </p:tavLst>
                                    </p:anim>
                                    <p:animEffect transition="in" filter="fade">
                                      <p:cBhvr>
                                        <p:cTn id="21"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rgbClr val="EDF9ED"/>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5834979" cy="1280890"/>
          </a:xfrm>
        </p:spPr>
        <p:txBody>
          <a:bodyPr/>
          <a:lstStyle/>
          <a:p>
            <a:r>
              <a:rPr lang="es-MX" dirty="0" smtClean="0">
                <a:solidFill>
                  <a:srgbClr val="669900"/>
                </a:solidFill>
              </a:rPr>
              <a:t>9 Pilares </a:t>
            </a:r>
            <a:r>
              <a:rPr lang="es-MX" dirty="0">
                <a:solidFill>
                  <a:srgbClr val="669900"/>
                </a:solidFill>
              </a:rPr>
              <a:t>de la </a:t>
            </a:r>
            <a:r>
              <a:rPr lang="es-MX" dirty="0" smtClean="0">
                <a:solidFill>
                  <a:srgbClr val="669900"/>
                </a:solidFill>
              </a:rPr>
              <a:t>resiliencia</a:t>
            </a:r>
            <a:r>
              <a:rPr lang="es-MX" dirty="0">
                <a:solidFill>
                  <a:srgbClr val="669900"/>
                </a:solidFill>
              </a:rPr>
              <a:t/>
            </a:r>
            <a:br>
              <a:rPr lang="es-MX" dirty="0">
                <a:solidFill>
                  <a:srgbClr val="669900"/>
                </a:solidFill>
              </a:rPr>
            </a:br>
            <a:endParaRPr lang="es-MX" dirty="0">
              <a:solidFill>
                <a:srgbClr val="669900"/>
              </a:solidFill>
            </a:endParaRPr>
          </a:p>
        </p:txBody>
      </p:sp>
      <p:sp>
        <p:nvSpPr>
          <p:cNvPr id="3" name="Marcador de contenido 2"/>
          <p:cNvSpPr>
            <a:spLocks noGrp="1"/>
          </p:cNvSpPr>
          <p:nvPr>
            <p:ph idx="1"/>
          </p:nvPr>
        </p:nvSpPr>
        <p:spPr>
          <a:xfrm>
            <a:off x="2589212" y="1614935"/>
            <a:ext cx="8915400" cy="4076241"/>
          </a:xfrm>
        </p:spPr>
        <p:txBody>
          <a:bodyPr>
            <a:normAutofit/>
          </a:bodyPr>
          <a:lstStyle/>
          <a:p>
            <a:pPr marL="0" indent="0" algn="just">
              <a:buNone/>
            </a:pPr>
            <a:endParaRPr lang="es-MX" sz="1700" b="1" dirty="0" smtClean="0">
              <a:solidFill>
                <a:schemeClr val="tx1"/>
              </a:solidFill>
            </a:endParaRPr>
          </a:p>
          <a:p>
            <a:pPr algn="just">
              <a:buClr>
                <a:srgbClr val="669900"/>
              </a:buClr>
            </a:pPr>
            <a:r>
              <a:rPr lang="es-MX" sz="1700" b="1" dirty="0" smtClean="0">
                <a:solidFill>
                  <a:srgbClr val="CC6600"/>
                </a:solidFill>
              </a:rPr>
              <a:t>Autoestima</a:t>
            </a:r>
            <a:r>
              <a:rPr lang="es-MX" sz="1700" b="1" dirty="0">
                <a:solidFill>
                  <a:srgbClr val="CC6600"/>
                </a:solidFill>
              </a:rPr>
              <a:t> Consistente. </a:t>
            </a:r>
            <a:r>
              <a:rPr lang="es-MX" sz="1700" dirty="0">
                <a:solidFill>
                  <a:srgbClr val="CC6600"/>
                </a:solidFill>
              </a:rPr>
              <a:t>Tener una sana autoestima, es la principal base para conseguir ser una persona resiliente.</a:t>
            </a:r>
          </a:p>
          <a:p>
            <a:pPr algn="just">
              <a:buClr>
                <a:srgbClr val="669900"/>
              </a:buClr>
            </a:pPr>
            <a:r>
              <a:rPr lang="es-MX" sz="1700" b="1" dirty="0">
                <a:solidFill>
                  <a:srgbClr val="CC6600"/>
                </a:solidFill>
              </a:rPr>
              <a:t>Introspección</a:t>
            </a:r>
            <a:r>
              <a:rPr lang="es-MX" sz="1700" dirty="0">
                <a:solidFill>
                  <a:srgbClr val="CC6600"/>
                </a:solidFill>
              </a:rPr>
              <a:t>: es la capacidad de preguntarnos a nosotros mismos y darnos respuestas honestas, sin excusas, sin victimismos, con responsabilidad, sin ver las situaciones peores de lo que en realidad son.</a:t>
            </a:r>
          </a:p>
          <a:p>
            <a:pPr algn="just">
              <a:buClr>
                <a:srgbClr val="669900"/>
              </a:buClr>
            </a:pPr>
            <a:r>
              <a:rPr lang="es-MX" sz="1700" b="1" dirty="0">
                <a:solidFill>
                  <a:srgbClr val="CC6600"/>
                </a:solidFill>
              </a:rPr>
              <a:t>Independencia:</a:t>
            </a:r>
            <a:r>
              <a:rPr lang="es-MX" sz="1700" dirty="0">
                <a:solidFill>
                  <a:srgbClr val="CC6600"/>
                </a:solidFill>
              </a:rPr>
              <a:t> consiste en la capacidad de mantener un alejamiento emocional y físico, de las situaciones conflictivas.</a:t>
            </a:r>
          </a:p>
          <a:p>
            <a:pPr algn="just">
              <a:buClr>
                <a:srgbClr val="669900"/>
              </a:buClr>
            </a:pPr>
            <a:r>
              <a:rPr lang="es-MX" sz="1700" b="1" dirty="0">
                <a:solidFill>
                  <a:srgbClr val="CC6600"/>
                </a:solidFill>
              </a:rPr>
              <a:t>Sociabilidad: </a:t>
            </a:r>
            <a:r>
              <a:rPr lang="es-MX" sz="1700" dirty="0">
                <a:solidFill>
                  <a:srgbClr val="CC6600"/>
                </a:solidFill>
              </a:rPr>
              <a:t>una persona capaz de relacionarse con los demás, puede dar y recibir afecto, incluso en los momentos más duros de su vida y en las peores circunstancias externas. La baja autoestima y la autoestima exagerada son impedimentos para una sana capacidad de relacionarse</a:t>
            </a:r>
            <a:r>
              <a:rPr lang="es-MX" sz="1700" dirty="0" smtClean="0">
                <a:solidFill>
                  <a:srgbClr val="CC6600"/>
                </a:solidFill>
              </a:rPr>
              <a:t>.</a:t>
            </a:r>
            <a:endParaRPr lang="es-MX" sz="1700" dirty="0">
              <a:solidFill>
                <a:srgbClr val="CC6600"/>
              </a:solidFill>
            </a:endParaRPr>
          </a:p>
        </p:txBody>
      </p:sp>
      <p:pic>
        <p:nvPicPr>
          <p:cNvPr id="4098" name="Picture 2" descr="http://4pasosparasubirtuautoestima.com/blog/wp-content/uploads/2010/12/autoestima-alta-300x22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684" y="1575412"/>
            <a:ext cx="2275518" cy="171422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880" y="3613532"/>
            <a:ext cx="2143125" cy="2133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7317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4098"/>
                                        </p:tgtEl>
                                        <p:attrNameLst>
                                          <p:attrName>style.visibility</p:attrName>
                                        </p:attrNameLst>
                                      </p:cBhvr>
                                      <p:to>
                                        <p:strVal val="visible"/>
                                      </p:to>
                                    </p:set>
                                    <p:animEffect transition="in" filter="fade">
                                      <p:cBhvr>
                                        <p:cTn id="18" dur="1000"/>
                                        <p:tgtEl>
                                          <p:spTgt spid="4098"/>
                                        </p:tgtEl>
                                      </p:cBhvr>
                                    </p:animEffect>
                                    <p:anim calcmode="lin" valueType="num">
                                      <p:cBhvr>
                                        <p:cTn id="19" dur="1000" fill="hold"/>
                                        <p:tgtEl>
                                          <p:spTgt spid="4098"/>
                                        </p:tgtEl>
                                        <p:attrNameLst>
                                          <p:attrName>ppt_x</p:attrName>
                                        </p:attrNameLst>
                                      </p:cBhvr>
                                      <p:tavLst>
                                        <p:tav tm="0">
                                          <p:val>
                                            <p:strVal val="#ppt_x"/>
                                          </p:val>
                                        </p:tav>
                                        <p:tav tm="100000">
                                          <p:val>
                                            <p:strVal val="#ppt_x"/>
                                          </p:val>
                                        </p:tav>
                                      </p:tavLst>
                                    </p:anim>
                                    <p:anim calcmode="lin" valueType="num">
                                      <p:cBhvr>
                                        <p:cTn id="20" dur="1000" fill="hold"/>
                                        <p:tgtEl>
                                          <p:spTgt spid="4098"/>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2" presetClass="entr" presetSubtype="0" fill="hold" nodeType="after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1100"/>
                                        <p:tgtEl>
                                          <p:spTgt spid="3">
                                            <p:txEl>
                                              <p:pRg st="3" end="3"/>
                                            </p:txEl>
                                          </p:spTgt>
                                        </p:tgtEl>
                                      </p:cBhvr>
                                    </p:animEffect>
                                    <p:anim calcmode="lin" valueType="num">
                                      <p:cBhvr>
                                        <p:cTn id="31" dur="11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2" dur="11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33" fill="hold">
                            <p:stCondLst>
                              <p:cond delay="4100"/>
                            </p:stCondLst>
                            <p:childTnLst>
                              <p:par>
                                <p:cTn id="34" presetID="42" presetClass="entr" presetSubtype="0" fill="hold" nodeType="after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1000"/>
                                        <p:tgtEl>
                                          <p:spTgt spid="3">
                                            <p:txEl>
                                              <p:pRg st="4" end="4"/>
                                            </p:txEl>
                                          </p:spTgt>
                                        </p:tgtEl>
                                      </p:cBhvr>
                                    </p:animEffect>
                                    <p:anim calcmode="lin" valueType="num">
                                      <p:cBhvr>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9" fill="hold">
                            <p:stCondLst>
                              <p:cond delay="5100"/>
                            </p:stCondLst>
                            <p:childTnLst>
                              <p:par>
                                <p:cTn id="40" presetID="42" presetClass="entr" presetSubtype="0" fill="hold" nodeType="afterEffect">
                                  <p:stCondLst>
                                    <p:cond delay="0"/>
                                  </p:stCondLst>
                                  <p:childTnLst>
                                    <p:set>
                                      <p:cBhvr>
                                        <p:cTn id="41" dur="1" fill="hold">
                                          <p:stCondLst>
                                            <p:cond delay="0"/>
                                          </p:stCondLst>
                                        </p:cTn>
                                        <p:tgtEl>
                                          <p:spTgt spid="4100"/>
                                        </p:tgtEl>
                                        <p:attrNameLst>
                                          <p:attrName>style.visibility</p:attrName>
                                        </p:attrNameLst>
                                      </p:cBhvr>
                                      <p:to>
                                        <p:strVal val="visible"/>
                                      </p:to>
                                    </p:set>
                                    <p:animEffect transition="in" filter="fade">
                                      <p:cBhvr>
                                        <p:cTn id="42" dur="1000"/>
                                        <p:tgtEl>
                                          <p:spTgt spid="4100"/>
                                        </p:tgtEl>
                                      </p:cBhvr>
                                    </p:animEffect>
                                    <p:anim calcmode="lin" valueType="num">
                                      <p:cBhvr>
                                        <p:cTn id="43" dur="1000" fill="hold"/>
                                        <p:tgtEl>
                                          <p:spTgt spid="4100"/>
                                        </p:tgtEl>
                                        <p:attrNameLst>
                                          <p:attrName>ppt_x</p:attrName>
                                        </p:attrNameLst>
                                      </p:cBhvr>
                                      <p:tavLst>
                                        <p:tav tm="0">
                                          <p:val>
                                            <p:strVal val="#ppt_x"/>
                                          </p:val>
                                        </p:tav>
                                        <p:tav tm="100000">
                                          <p:val>
                                            <p:strVal val="#ppt_x"/>
                                          </p:val>
                                        </p:tav>
                                      </p:tavLst>
                                    </p:anim>
                                    <p:anim calcmode="lin" valueType="num">
                                      <p:cBhvr>
                                        <p:cTn id="44" dur="1000" fill="hold"/>
                                        <p:tgtEl>
                                          <p:spTgt spid="4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rgbClr val="EDF9ED"/>
        </a:soli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870333"/>
            <a:ext cx="8915400" cy="5040889"/>
          </a:xfrm>
          <a:noFill/>
        </p:spPr>
        <p:txBody>
          <a:bodyPr>
            <a:normAutofit fontScale="92500" lnSpcReduction="10000"/>
          </a:bodyPr>
          <a:lstStyle/>
          <a:p>
            <a:pPr algn="just"/>
            <a:endParaRPr lang="es-MX" b="1" dirty="0" smtClean="0"/>
          </a:p>
          <a:p>
            <a:pPr algn="just">
              <a:buClr>
                <a:srgbClr val="669900"/>
              </a:buClr>
            </a:pPr>
            <a:r>
              <a:rPr lang="es-MX" b="1" dirty="0">
                <a:solidFill>
                  <a:srgbClr val="CC6600"/>
                </a:solidFill>
              </a:rPr>
              <a:t>Autoexigencia:</a:t>
            </a:r>
            <a:r>
              <a:rPr lang="es-MX" dirty="0">
                <a:solidFill>
                  <a:srgbClr val="CC6600"/>
                </a:solidFill>
              </a:rPr>
              <a:t> esta capacidad, nos habla de las personas que a pesar de estar en momentos duros, consiguen tener iniciativa para superarse, para marcarse retos, para ir creciendo sin importar el medio en el que se encuentren</a:t>
            </a:r>
            <a:r>
              <a:rPr lang="es-MX" dirty="0" smtClean="0">
                <a:solidFill>
                  <a:srgbClr val="CC6600"/>
                </a:solidFill>
              </a:rPr>
              <a:t>.</a:t>
            </a:r>
            <a:endParaRPr lang="es-MX" b="1" dirty="0" smtClean="0">
              <a:solidFill>
                <a:srgbClr val="CC6600"/>
              </a:solidFill>
            </a:endParaRPr>
          </a:p>
          <a:p>
            <a:pPr algn="just">
              <a:buClr>
                <a:srgbClr val="669900"/>
              </a:buClr>
            </a:pPr>
            <a:r>
              <a:rPr lang="es-MX" b="1" dirty="0" smtClean="0">
                <a:solidFill>
                  <a:srgbClr val="CC6600"/>
                </a:solidFill>
              </a:rPr>
              <a:t>Humor</a:t>
            </a:r>
            <a:r>
              <a:rPr lang="es-MX" b="1" dirty="0">
                <a:solidFill>
                  <a:srgbClr val="CC6600"/>
                </a:solidFill>
              </a:rPr>
              <a:t>: </a:t>
            </a:r>
            <a:r>
              <a:rPr lang="es-MX" dirty="0">
                <a:solidFill>
                  <a:srgbClr val="CC6600"/>
                </a:solidFill>
              </a:rPr>
              <a:t>poder reírnos de nuestros propios problemas, de nuestros propios errores, es algo fundamental. Nos evita o distrae temporalmente de las emociones negativas para </a:t>
            </a:r>
            <a:r>
              <a:rPr lang="es-MX" dirty="0" smtClean="0">
                <a:solidFill>
                  <a:srgbClr val="CC6600"/>
                </a:solidFill>
              </a:rPr>
              <a:t>así </a:t>
            </a:r>
            <a:r>
              <a:rPr lang="es-MX" dirty="0">
                <a:solidFill>
                  <a:srgbClr val="CC6600"/>
                </a:solidFill>
              </a:rPr>
              <a:t>superar situaciones desfavorables.</a:t>
            </a:r>
          </a:p>
          <a:p>
            <a:pPr algn="just">
              <a:buClr>
                <a:srgbClr val="669900"/>
              </a:buClr>
            </a:pPr>
            <a:r>
              <a:rPr lang="es-MX" b="1" dirty="0">
                <a:solidFill>
                  <a:srgbClr val="CC6600"/>
                </a:solidFill>
              </a:rPr>
              <a:t>Creatividad: </a:t>
            </a:r>
            <a:r>
              <a:rPr lang="es-MX" dirty="0">
                <a:solidFill>
                  <a:srgbClr val="CC6600"/>
                </a:solidFill>
              </a:rPr>
              <a:t>incluso en las situaciones más caóticas, se pueden encontrar soluciones y salidas creativas a la realidad en la que podemos estar inmersos.</a:t>
            </a:r>
          </a:p>
          <a:p>
            <a:pPr algn="just">
              <a:buClr>
                <a:srgbClr val="669900"/>
              </a:buClr>
            </a:pPr>
            <a:r>
              <a:rPr lang="es-MX" b="1" dirty="0">
                <a:solidFill>
                  <a:srgbClr val="CC6600"/>
                </a:solidFill>
              </a:rPr>
              <a:t>Mantener sus Valores: </a:t>
            </a:r>
            <a:r>
              <a:rPr lang="es-MX" dirty="0">
                <a:solidFill>
                  <a:srgbClr val="CC6600"/>
                </a:solidFill>
              </a:rPr>
              <a:t>cuando somos capaces de mantener vivos nuestros valores, sin ir en nuestra propia contra, aunque los demás lo hagan, tendremos la seguridad de salir mentalmente sanos de muchas adversidades.</a:t>
            </a:r>
          </a:p>
          <a:p>
            <a:pPr algn="just">
              <a:buClr>
                <a:srgbClr val="669900"/>
              </a:buClr>
            </a:pPr>
            <a:r>
              <a:rPr lang="es-MX" b="1" dirty="0">
                <a:solidFill>
                  <a:srgbClr val="CC6600"/>
                </a:solidFill>
              </a:rPr>
              <a:t>Pensamiento Critico:</a:t>
            </a:r>
            <a:r>
              <a:rPr lang="es-MX" dirty="0">
                <a:solidFill>
                  <a:srgbClr val="CC6600"/>
                </a:solidFill>
              </a:rPr>
              <a:t> cuando tenemos esta cualidad, somos capaces de analizar las situaciones, desde fuera, para tomar las decisiones adecuadas, responsabilizarnos del resultado de nuestras acciones y emprenderlas cuando sea necesario.</a:t>
            </a:r>
          </a:p>
          <a:p>
            <a:pPr marL="0" indent="0">
              <a:buNone/>
            </a:pPr>
            <a:endParaRPr lang="es-MX" dirty="0"/>
          </a:p>
          <a:p>
            <a:pPr marL="0" indent="0">
              <a:buNone/>
            </a:pPr>
            <a:endParaRPr lang="es-MX" dirty="0"/>
          </a:p>
        </p:txBody>
      </p:sp>
      <p:pic>
        <p:nvPicPr>
          <p:cNvPr id="3076" name="Picture 4" descr="http://4.bp.blogspot.com/-DEejA0CGYSg/UXdLw3XSmaI/AAAAAAAAAC4/Lu7FkNMyflg/s1600/VALOR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526" y="3390777"/>
            <a:ext cx="2132844" cy="224121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www.bloguismo.com/wp-content/uploads/2013/01/Creativida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864" y="870333"/>
            <a:ext cx="2117506" cy="21142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1524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078"/>
                                        </p:tgtEl>
                                        <p:attrNameLst>
                                          <p:attrName>style.visibility</p:attrName>
                                        </p:attrNameLst>
                                      </p:cBhvr>
                                      <p:to>
                                        <p:strVal val="visible"/>
                                      </p:to>
                                    </p:set>
                                    <p:animEffect transition="in" filter="fade">
                                      <p:cBhvr>
                                        <p:cTn id="13" dur="1000"/>
                                        <p:tgtEl>
                                          <p:spTgt spid="3078"/>
                                        </p:tgtEl>
                                      </p:cBhvr>
                                    </p:animEffect>
                                    <p:anim calcmode="lin" valueType="num">
                                      <p:cBhvr>
                                        <p:cTn id="14" dur="1000" fill="hold"/>
                                        <p:tgtEl>
                                          <p:spTgt spid="3078"/>
                                        </p:tgtEl>
                                        <p:attrNameLst>
                                          <p:attrName>ppt_x</p:attrName>
                                        </p:attrNameLst>
                                      </p:cBhvr>
                                      <p:tavLst>
                                        <p:tav tm="0">
                                          <p:val>
                                            <p:strVal val="#ppt_x"/>
                                          </p:val>
                                        </p:tav>
                                        <p:tav tm="100000">
                                          <p:val>
                                            <p:strVal val="#ppt_x"/>
                                          </p:val>
                                        </p:tav>
                                      </p:tavLst>
                                    </p:anim>
                                    <p:anim calcmode="lin" valueType="num">
                                      <p:cBhvr>
                                        <p:cTn id="15" dur="1000" fill="hold"/>
                                        <p:tgtEl>
                                          <p:spTgt spid="307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076"/>
                                        </p:tgtEl>
                                        <p:attrNameLst>
                                          <p:attrName>style.visibility</p:attrName>
                                        </p:attrNameLst>
                                      </p:cBhvr>
                                      <p:to>
                                        <p:strVal val="visible"/>
                                      </p:to>
                                    </p:set>
                                    <p:animEffect transition="in" filter="fade">
                                      <p:cBhvr>
                                        <p:cTn id="37" dur="1000"/>
                                        <p:tgtEl>
                                          <p:spTgt spid="3076"/>
                                        </p:tgtEl>
                                      </p:cBhvr>
                                    </p:animEffect>
                                    <p:anim calcmode="lin" valueType="num">
                                      <p:cBhvr>
                                        <p:cTn id="38" dur="1000" fill="hold"/>
                                        <p:tgtEl>
                                          <p:spTgt spid="3076"/>
                                        </p:tgtEl>
                                        <p:attrNameLst>
                                          <p:attrName>ppt_x</p:attrName>
                                        </p:attrNameLst>
                                      </p:cBhvr>
                                      <p:tavLst>
                                        <p:tav tm="0">
                                          <p:val>
                                            <p:strVal val="#ppt_x"/>
                                          </p:val>
                                        </p:tav>
                                        <p:tav tm="100000">
                                          <p:val>
                                            <p:strVal val="#ppt_x"/>
                                          </p:val>
                                        </p:tav>
                                      </p:tavLst>
                                    </p:anim>
                                    <p:anim calcmode="lin" valueType="num">
                                      <p:cBhvr>
                                        <p:cTn id="39" dur="1000" fill="hold"/>
                                        <p:tgtEl>
                                          <p:spTgt spid="3076"/>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nodeType="after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fade">
                                      <p:cBhvr>
                                        <p:cTn id="43" dur="1000"/>
                                        <p:tgtEl>
                                          <p:spTgt spid="3">
                                            <p:txEl>
                                              <p:pRg st="5" end="5"/>
                                            </p:txEl>
                                          </p:spTgt>
                                        </p:tgtEl>
                                      </p:cBhvr>
                                    </p:animEffect>
                                    <p:anim calcmode="lin" valueType="num">
                                      <p:cBhvr>
                                        <p:cTn id="4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rgbClr val="FFF4DD"/>
        </a:solidFill>
        <a:effectLst/>
      </p:bgPr>
    </p:bg>
    <p:spTree>
      <p:nvGrpSpPr>
        <p:cNvPr id="1" name=""/>
        <p:cNvGrpSpPr/>
        <p:nvPr/>
      </p:nvGrpSpPr>
      <p:grpSpPr>
        <a:xfrm>
          <a:off x="0" y="0"/>
          <a:ext cx="0" cy="0"/>
          <a:chOff x="0" y="0"/>
          <a:chExt cx="0" cy="0"/>
        </a:xfrm>
      </p:grpSpPr>
      <p:pic>
        <p:nvPicPr>
          <p:cNvPr id="1026" name="Picture 2" descr="http://4.bp.blogspot.com/-UOBFthm1q0A/Tkw2b6pzuXI/AAAAAAAAACA/e2hTSwycB8U/s1600/Imagen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1881" y="0"/>
            <a:ext cx="96611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1774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ircle(in)">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9211" y="780083"/>
            <a:ext cx="8915399" cy="3117040"/>
          </a:xfrm>
        </p:spPr>
        <p:txBody>
          <a:bodyPr>
            <a:normAutofit/>
          </a:bodyPr>
          <a:lstStyle/>
          <a:p>
            <a:r>
              <a:rPr lang="es-MX" sz="4400" dirty="0" smtClean="0">
                <a:solidFill>
                  <a:srgbClr val="00B0F0"/>
                </a:solidFill>
                <a:latin typeface="Lucida Calligraphy" panose="03010101010101010101" pitchFamily="66" charset="0"/>
              </a:rPr>
              <a:t>Toma de decisiones</a:t>
            </a:r>
            <a:endParaRPr lang="es-MX" sz="4400" dirty="0">
              <a:solidFill>
                <a:srgbClr val="00B0F0"/>
              </a:solidFill>
              <a:latin typeface="Lucida Calligraphy" panose="03010101010101010101" pitchFamily="66" charset="0"/>
            </a:endParaRPr>
          </a:p>
        </p:txBody>
      </p:sp>
      <p:sp>
        <p:nvSpPr>
          <p:cNvPr id="3" name="Marcador de texto 2"/>
          <p:cNvSpPr>
            <a:spLocks noGrp="1"/>
          </p:cNvSpPr>
          <p:nvPr>
            <p:ph type="body" idx="1"/>
          </p:nvPr>
        </p:nvSpPr>
        <p:spPr>
          <a:xfrm>
            <a:off x="2501076" y="4230478"/>
            <a:ext cx="8915399" cy="2214390"/>
          </a:xfrm>
        </p:spPr>
        <p:txBody>
          <a:bodyPr>
            <a:normAutofit/>
          </a:bodyPr>
          <a:lstStyle/>
          <a:p>
            <a:pPr algn="just"/>
            <a:r>
              <a:rPr lang="es-MX" sz="2200" dirty="0">
                <a:solidFill>
                  <a:srgbClr val="FF0066"/>
                </a:solidFill>
              </a:rPr>
              <a:t>Jamás dejes que las dudas paralicen tus acciones. Toma siempre todas las decisiones que necesites tomar, incluso sin tener la seguridad o certeza de que estás decidiendo correctamente.</a:t>
            </a:r>
          </a:p>
          <a:p>
            <a:pPr algn="r"/>
            <a:r>
              <a:rPr lang="es-MX" sz="2200" b="1" dirty="0">
                <a:solidFill>
                  <a:srgbClr val="FF0066"/>
                </a:solidFill>
              </a:rPr>
              <a:t>Paulo Coelho</a:t>
            </a:r>
            <a:endParaRPr lang="es-MX" sz="2200" dirty="0">
              <a:solidFill>
                <a:srgbClr val="FF0066"/>
              </a:solidFill>
            </a:endParaRPr>
          </a:p>
          <a:p>
            <a:endParaRPr lang="es-MX" dirty="0"/>
          </a:p>
        </p:txBody>
      </p:sp>
      <p:pic>
        <p:nvPicPr>
          <p:cNvPr id="3074" name="Picture 2" descr="http://t3.gstatic.com/images?q=tbn:ANd9GcREaPWBU58FCy6O7E07Ty3Pe5RT9-7B55KmHe3cDOvjA9DqJx1hgTP3Sqj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93380" y="859315"/>
            <a:ext cx="2911231" cy="3037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2676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31" presetClass="entr" presetSubtype="0" fill="hold" nodeType="afterEffect">
                                  <p:stCondLst>
                                    <p:cond delay="0"/>
                                  </p:stCondLst>
                                  <p:childTnLst>
                                    <p:set>
                                      <p:cBhvr>
                                        <p:cTn id="10" dur="1" fill="hold">
                                          <p:stCondLst>
                                            <p:cond delay="0"/>
                                          </p:stCondLst>
                                        </p:cTn>
                                        <p:tgtEl>
                                          <p:spTgt spid="3074"/>
                                        </p:tgtEl>
                                        <p:attrNameLst>
                                          <p:attrName>style.visibility</p:attrName>
                                        </p:attrNameLst>
                                      </p:cBhvr>
                                      <p:to>
                                        <p:strVal val="visible"/>
                                      </p:to>
                                    </p:set>
                                    <p:anim calcmode="lin" valueType="num">
                                      <p:cBhvr>
                                        <p:cTn id="11" dur="1000" fill="hold"/>
                                        <p:tgtEl>
                                          <p:spTgt spid="3074"/>
                                        </p:tgtEl>
                                        <p:attrNameLst>
                                          <p:attrName>ppt_w</p:attrName>
                                        </p:attrNameLst>
                                      </p:cBhvr>
                                      <p:tavLst>
                                        <p:tav tm="0">
                                          <p:val>
                                            <p:fltVal val="0"/>
                                          </p:val>
                                        </p:tav>
                                        <p:tav tm="100000">
                                          <p:val>
                                            <p:strVal val="#ppt_w"/>
                                          </p:val>
                                        </p:tav>
                                      </p:tavLst>
                                    </p:anim>
                                    <p:anim calcmode="lin" valueType="num">
                                      <p:cBhvr>
                                        <p:cTn id="12" dur="1000" fill="hold"/>
                                        <p:tgtEl>
                                          <p:spTgt spid="3074"/>
                                        </p:tgtEl>
                                        <p:attrNameLst>
                                          <p:attrName>ppt_h</p:attrName>
                                        </p:attrNameLst>
                                      </p:cBhvr>
                                      <p:tavLst>
                                        <p:tav tm="0">
                                          <p:val>
                                            <p:fltVal val="0"/>
                                          </p:val>
                                        </p:tav>
                                        <p:tav tm="100000">
                                          <p:val>
                                            <p:strVal val="#ppt_h"/>
                                          </p:val>
                                        </p:tav>
                                      </p:tavLst>
                                    </p:anim>
                                    <p:anim calcmode="lin" valueType="num">
                                      <p:cBhvr>
                                        <p:cTn id="13" dur="1000" fill="hold"/>
                                        <p:tgtEl>
                                          <p:spTgt spid="3074"/>
                                        </p:tgtEl>
                                        <p:attrNameLst>
                                          <p:attrName>style.rotation</p:attrName>
                                        </p:attrNameLst>
                                      </p:cBhvr>
                                      <p:tavLst>
                                        <p:tav tm="0">
                                          <p:val>
                                            <p:fltVal val="90"/>
                                          </p:val>
                                        </p:tav>
                                        <p:tav tm="100000">
                                          <p:val>
                                            <p:fltVal val="0"/>
                                          </p:val>
                                        </p:tav>
                                      </p:tavLst>
                                    </p:anim>
                                    <p:animEffect transition="in" filter="fade">
                                      <p:cBhvr>
                                        <p:cTn id="14" dur="1000"/>
                                        <p:tgtEl>
                                          <p:spTgt spid="3074"/>
                                        </p:tgtEl>
                                      </p:cBhvr>
                                    </p:animEffect>
                                  </p:childTnLst>
                                </p:cTn>
                              </p:par>
                            </p:childTnLst>
                          </p:cTn>
                        </p:par>
                        <p:par>
                          <p:cTn id="15" fill="hold">
                            <p:stCondLst>
                              <p:cond delay="3000"/>
                            </p:stCondLst>
                            <p:childTnLst>
                              <p:par>
                                <p:cTn id="16" presetID="42" presetClass="entr" presetSubtype="0" fill="hold" nodeType="after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1000"/>
                                        <p:tgtEl>
                                          <p:spTgt spid="3">
                                            <p:txEl>
                                              <p:pRg st="0" end="0"/>
                                            </p:txEl>
                                          </p:spTgt>
                                        </p:tgtEl>
                                      </p:cBhvr>
                                    </p:animEffect>
                                    <p:anim calcmode="lin" valueType="num">
                                      <p:cBhvr>
                                        <p:cTn id="1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1" fill="hold">
                            <p:stCondLst>
                              <p:cond delay="4000"/>
                            </p:stCondLst>
                            <p:childTnLst>
                              <p:par>
                                <p:cTn id="22" presetID="42" presetClass="entr" presetSubtype="0" fill="hold" nodeType="after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fade">
                                      <p:cBhvr>
                                        <p:cTn id="24" dur="1000"/>
                                        <p:tgtEl>
                                          <p:spTgt spid="3">
                                            <p:txEl>
                                              <p:pRg st="1" end="1"/>
                                            </p:txEl>
                                          </p:spTgt>
                                        </p:tgtEl>
                                      </p:cBhvr>
                                    </p:animEffect>
                                    <p:anim calcmode="lin" valueType="num">
                                      <p:cBhvr>
                                        <p:cTn id="2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05677" y="647502"/>
            <a:ext cx="4732743" cy="688074"/>
          </a:xfrm>
        </p:spPr>
        <p:txBody>
          <a:bodyPr>
            <a:normAutofit fontScale="90000"/>
          </a:bodyPr>
          <a:lstStyle/>
          <a:p>
            <a:pPr lvl="0" algn="ctr"/>
            <a:r>
              <a:rPr lang="es-MX" sz="4000" dirty="0">
                <a:solidFill>
                  <a:srgbClr val="FF0000"/>
                </a:solidFill>
              </a:rPr>
              <a:t>Toma de decisiones</a:t>
            </a:r>
            <a:r>
              <a:rPr lang="es-MX" dirty="0">
                <a:solidFill>
                  <a:srgbClr val="FF0000"/>
                </a:solidFill>
              </a:rPr>
              <a:t/>
            </a:r>
            <a:br>
              <a:rPr lang="es-MX" dirty="0">
                <a:solidFill>
                  <a:srgbClr val="FF0000"/>
                </a:solidFill>
              </a:rPr>
            </a:br>
            <a:endParaRPr lang="es-MX" dirty="0">
              <a:solidFill>
                <a:srgbClr val="FF0000"/>
              </a:solidFill>
            </a:endParaRPr>
          </a:p>
        </p:txBody>
      </p:sp>
      <p:sp>
        <p:nvSpPr>
          <p:cNvPr id="6" name="Marcador de contenido 5"/>
          <p:cNvSpPr>
            <a:spLocks noGrp="1"/>
          </p:cNvSpPr>
          <p:nvPr>
            <p:ph sz="half" idx="1"/>
          </p:nvPr>
        </p:nvSpPr>
        <p:spPr>
          <a:xfrm>
            <a:off x="2515117" y="1350834"/>
            <a:ext cx="4313864" cy="4975860"/>
          </a:xfrm>
        </p:spPr>
        <p:txBody>
          <a:bodyPr>
            <a:noAutofit/>
          </a:bodyPr>
          <a:lstStyle/>
          <a:p>
            <a:pPr marL="0" indent="0" algn="just">
              <a:buNone/>
            </a:pPr>
            <a:r>
              <a:rPr lang="es-MX" dirty="0">
                <a:solidFill>
                  <a:srgbClr val="336699"/>
                </a:solidFill>
              </a:rPr>
              <a:t>T</a:t>
            </a:r>
            <a:r>
              <a:rPr lang="es-MX" dirty="0" smtClean="0">
                <a:solidFill>
                  <a:srgbClr val="336699"/>
                </a:solidFill>
              </a:rPr>
              <a:t>omar </a:t>
            </a:r>
            <a:r>
              <a:rPr lang="es-MX" dirty="0">
                <a:solidFill>
                  <a:srgbClr val="336699"/>
                </a:solidFill>
              </a:rPr>
              <a:t>decisiones de modo autónomo y responsable es sopesar los pros y los contras de las distintas alternativas posibles en una situación y aceptar las consecuencias de la elección</a:t>
            </a:r>
            <a:r>
              <a:rPr lang="es-MX" dirty="0" smtClean="0">
                <a:solidFill>
                  <a:srgbClr val="336699"/>
                </a:solidFill>
              </a:rPr>
              <a:t>.</a:t>
            </a:r>
            <a:r>
              <a:rPr lang="es-MX" dirty="0">
                <a:solidFill>
                  <a:srgbClr val="336699"/>
                </a:solidFill>
              </a:rPr>
              <a:t>  A tomar decisiones se aprende. La autonomía se va desarrollando desde la infancia, y a cada edad le corresponde un nivel de autonomía. Durante la infancia muchas decisiones importantes son tomadas por los padres/madres y por otros adultos, pero a partir de la adolescencia las decisiones van siendo cada vez más responsabilidad del joven.</a:t>
            </a:r>
          </a:p>
        </p:txBody>
      </p:sp>
      <p:pic>
        <p:nvPicPr>
          <p:cNvPr id="1026" name="Picture 2" descr="http://4.bp.blogspot.com/-nAF6IPdf5n8/TeougH_quwI/AAAAAAAAAGo/SdAfBYv93a4/s1600/decision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8061" y="436312"/>
            <a:ext cx="3810497" cy="260451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Proceso de toma de decision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36284" y="3257974"/>
            <a:ext cx="2947534" cy="29475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2753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1000"/>
                                        <p:tgtEl>
                                          <p:spTgt spid="6">
                                            <p:txEl>
                                              <p:pRg st="0" end="0"/>
                                            </p:txEl>
                                          </p:spTgt>
                                        </p:tgtEl>
                                      </p:cBhvr>
                                    </p:animEffect>
                                    <p:anim calcmode="lin" valueType="num">
                                      <p:cBhvr>
                                        <p:cTn id="12"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55" presetClass="entr" presetSubtype="0" fill="hold" nodeType="afterEffect">
                                  <p:stCondLst>
                                    <p:cond delay="0"/>
                                  </p:stCondLst>
                                  <p:childTnLst>
                                    <p:set>
                                      <p:cBhvr>
                                        <p:cTn id="16" dur="1" fill="hold">
                                          <p:stCondLst>
                                            <p:cond delay="0"/>
                                          </p:stCondLst>
                                        </p:cTn>
                                        <p:tgtEl>
                                          <p:spTgt spid="1026"/>
                                        </p:tgtEl>
                                        <p:attrNameLst>
                                          <p:attrName>style.visibility</p:attrName>
                                        </p:attrNameLst>
                                      </p:cBhvr>
                                      <p:to>
                                        <p:strVal val="visible"/>
                                      </p:to>
                                    </p:set>
                                    <p:anim calcmode="lin" valueType="num">
                                      <p:cBhvr>
                                        <p:cTn id="17" dur="1000" fill="hold"/>
                                        <p:tgtEl>
                                          <p:spTgt spid="1026"/>
                                        </p:tgtEl>
                                        <p:attrNameLst>
                                          <p:attrName>ppt_w</p:attrName>
                                        </p:attrNameLst>
                                      </p:cBhvr>
                                      <p:tavLst>
                                        <p:tav tm="0">
                                          <p:val>
                                            <p:strVal val="#ppt_w*0.70"/>
                                          </p:val>
                                        </p:tav>
                                        <p:tav tm="100000">
                                          <p:val>
                                            <p:strVal val="#ppt_w"/>
                                          </p:val>
                                        </p:tav>
                                      </p:tavLst>
                                    </p:anim>
                                    <p:anim calcmode="lin" valueType="num">
                                      <p:cBhvr>
                                        <p:cTn id="18" dur="1000" fill="hold"/>
                                        <p:tgtEl>
                                          <p:spTgt spid="1026"/>
                                        </p:tgtEl>
                                        <p:attrNameLst>
                                          <p:attrName>ppt_h</p:attrName>
                                        </p:attrNameLst>
                                      </p:cBhvr>
                                      <p:tavLst>
                                        <p:tav tm="0">
                                          <p:val>
                                            <p:strVal val="#ppt_h"/>
                                          </p:val>
                                        </p:tav>
                                        <p:tav tm="100000">
                                          <p:val>
                                            <p:strVal val="#ppt_h"/>
                                          </p:val>
                                        </p:tav>
                                      </p:tavLst>
                                    </p:anim>
                                    <p:animEffect transition="in" filter="fade">
                                      <p:cBhvr>
                                        <p:cTn id="19" dur="1000"/>
                                        <p:tgtEl>
                                          <p:spTgt spid="1026"/>
                                        </p:tgtEl>
                                      </p:cBhvr>
                                    </p:animEffect>
                                  </p:childTnLst>
                                </p:cTn>
                              </p:par>
                            </p:childTnLst>
                          </p:cTn>
                        </p:par>
                        <p:par>
                          <p:cTn id="20" fill="hold">
                            <p:stCondLst>
                              <p:cond delay="4000"/>
                            </p:stCondLst>
                            <p:childTnLst>
                              <p:par>
                                <p:cTn id="21" presetID="55"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1000" fill="hold"/>
                                        <p:tgtEl>
                                          <p:spTgt spid="7"/>
                                        </p:tgtEl>
                                        <p:attrNameLst>
                                          <p:attrName>ppt_w</p:attrName>
                                        </p:attrNameLst>
                                      </p:cBhvr>
                                      <p:tavLst>
                                        <p:tav tm="0">
                                          <p:val>
                                            <p:strVal val="#ppt_w*0.70"/>
                                          </p:val>
                                        </p:tav>
                                        <p:tav tm="100000">
                                          <p:val>
                                            <p:strVal val="#ppt_w"/>
                                          </p:val>
                                        </p:tav>
                                      </p:tavLst>
                                    </p:anim>
                                    <p:anim calcmode="lin" valueType="num">
                                      <p:cBhvr>
                                        <p:cTn id="24" dur="1000" fill="hold"/>
                                        <p:tgtEl>
                                          <p:spTgt spid="7"/>
                                        </p:tgtEl>
                                        <p:attrNameLst>
                                          <p:attrName>ppt_h</p:attrName>
                                        </p:attrNameLst>
                                      </p:cBhvr>
                                      <p:tavLst>
                                        <p:tav tm="0">
                                          <p:val>
                                            <p:strVal val="#ppt_h"/>
                                          </p:val>
                                        </p:tav>
                                        <p:tav tm="100000">
                                          <p:val>
                                            <p:strVal val="#ppt_h"/>
                                          </p:val>
                                        </p:tav>
                                      </p:tavLst>
                                    </p:anim>
                                    <p:animEffect transition="in" filter="fade">
                                      <p:cBhvr>
                                        <p:cTn id="2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contenido 7"/>
          <p:cNvSpPr>
            <a:spLocks noGrp="1"/>
          </p:cNvSpPr>
          <p:nvPr>
            <p:ph sz="half" idx="2"/>
          </p:nvPr>
        </p:nvSpPr>
        <p:spPr>
          <a:xfrm>
            <a:off x="4403479" y="1762666"/>
            <a:ext cx="4313864" cy="2500863"/>
          </a:xfrm>
        </p:spPr>
        <p:txBody>
          <a:bodyPr/>
          <a:lstStyle/>
          <a:p>
            <a:pPr marL="0" indent="0" algn="ctr">
              <a:buNone/>
            </a:pPr>
            <a:r>
              <a:rPr lang="es-MX" dirty="0">
                <a:solidFill>
                  <a:srgbClr val="CC0066"/>
                </a:solidFill>
              </a:rPr>
              <a:t>La </a:t>
            </a:r>
            <a:r>
              <a:rPr lang="es-MX" b="1" dirty="0">
                <a:solidFill>
                  <a:srgbClr val="CC0066"/>
                </a:solidFill>
              </a:rPr>
              <a:t>toma de decisiones </a:t>
            </a:r>
            <a:r>
              <a:rPr lang="es-MX" dirty="0">
                <a:solidFill>
                  <a:srgbClr val="CC0066"/>
                </a:solidFill>
              </a:rPr>
              <a:t>es el proceso mediante el cual se realiza </a:t>
            </a:r>
            <a:r>
              <a:rPr lang="es-MX" dirty="0" smtClean="0">
                <a:solidFill>
                  <a:srgbClr val="CC0066"/>
                </a:solidFill>
              </a:rPr>
              <a:t>una elección </a:t>
            </a:r>
            <a:r>
              <a:rPr lang="es-MX" dirty="0">
                <a:solidFill>
                  <a:srgbClr val="CC0066"/>
                </a:solidFill>
              </a:rPr>
              <a:t>entre las alternativas o formas para resolver diferentes </a:t>
            </a:r>
            <a:r>
              <a:rPr lang="es-MX" dirty="0" smtClean="0">
                <a:solidFill>
                  <a:srgbClr val="CC0066"/>
                </a:solidFill>
              </a:rPr>
              <a:t>situaciones de </a:t>
            </a:r>
            <a:r>
              <a:rPr lang="es-MX" dirty="0">
                <a:solidFill>
                  <a:srgbClr val="CC0066"/>
                </a:solidFill>
              </a:rPr>
              <a:t>la vida, estas se pueden presentar en </a:t>
            </a:r>
            <a:r>
              <a:rPr lang="es-MX" dirty="0" smtClean="0">
                <a:solidFill>
                  <a:srgbClr val="CC0066"/>
                </a:solidFill>
              </a:rPr>
              <a:t>diferentes contextos</a:t>
            </a:r>
            <a:r>
              <a:rPr lang="es-MX" dirty="0">
                <a:solidFill>
                  <a:srgbClr val="CC0066"/>
                </a:solidFill>
              </a:rPr>
              <a:t>: a </a:t>
            </a:r>
            <a:r>
              <a:rPr lang="es-MX" dirty="0" smtClean="0">
                <a:solidFill>
                  <a:srgbClr val="CC0066"/>
                </a:solidFill>
              </a:rPr>
              <a:t>nivel laboral</a:t>
            </a:r>
            <a:r>
              <a:rPr lang="es-MX" dirty="0">
                <a:solidFill>
                  <a:srgbClr val="CC0066"/>
                </a:solidFill>
              </a:rPr>
              <a:t>, familiar, sentimental, empresarial, etc.,</a:t>
            </a:r>
          </a:p>
          <a:p>
            <a:pPr marL="0" indent="0">
              <a:buNone/>
            </a:pPr>
            <a:endParaRPr lang="es-MX" dirty="0">
              <a:solidFill>
                <a:srgbClr val="CC0066"/>
              </a:solidFill>
            </a:endParaRPr>
          </a:p>
        </p:txBody>
      </p:sp>
      <p:sp>
        <p:nvSpPr>
          <p:cNvPr id="9" name="Rectángulo 8"/>
          <p:cNvSpPr/>
          <p:nvPr/>
        </p:nvSpPr>
        <p:spPr>
          <a:xfrm>
            <a:off x="5361542" y="4818169"/>
            <a:ext cx="6096000" cy="923330"/>
          </a:xfrm>
          <a:prstGeom prst="rect">
            <a:avLst/>
          </a:prstGeom>
        </p:spPr>
        <p:txBody>
          <a:bodyPr>
            <a:spAutoFit/>
          </a:bodyPr>
          <a:lstStyle/>
          <a:p>
            <a:r>
              <a:rPr lang="es-MX" b="1" i="1" dirty="0">
                <a:solidFill>
                  <a:srgbClr val="002060"/>
                </a:solidFill>
                <a:latin typeface="Arial,BoldItalic"/>
              </a:rPr>
              <a:t>Toda mala decisión que tomo va seguida de otra mala decisión.</a:t>
            </a:r>
          </a:p>
          <a:p>
            <a:pPr algn="r"/>
            <a:r>
              <a:rPr lang="es-MX" b="1" i="1" dirty="0">
                <a:solidFill>
                  <a:srgbClr val="002060"/>
                </a:solidFill>
                <a:latin typeface="Arial,BoldItalic"/>
              </a:rPr>
              <a:t>Harry S. Truman</a:t>
            </a:r>
            <a:endParaRPr lang="es-MX" dirty="0">
              <a:solidFill>
                <a:srgbClr val="002060"/>
              </a:solidFill>
            </a:endParaRPr>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8902" y="365100"/>
            <a:ext cx="2857500" cy="3200400"/>
          </a:xfrm>
          <a:prstGeom prst="ellipse">
            <a:avLst/>
          </a:prstGeom>
          <a:ln>
            <a:noFill/>
          </a:ln>
          <a:effectLst>
            <a:softEdge rad="112500"/>
          </a:effectLst>
        </p:spPr>
      </p:pic>
      <p:pic>
        <p:nvPicPr>
          <p:cNvPr id="11" name="Imagen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5101" y="3837944"/>
            <a:ext cx="1743075" cy="2619375"/>
          </a:xfrm>
          <a:prstGeom prst="ellipse">
            <a:avLst/>
          </a:prstGeom>
          <a:ln>
            <a:noFill/>
          </a:ln>
          <a:effectLst>
            <a:softEdge rad="112500"/>
          </a:effectLst>
        </p:spPr>
      </p:pic>
      <p:pic>
        <p:nvPicPr>
          <p:cNvPr id="12" name="Imagen 11"/>
          <p:cNvPicPr>
            <a:picLocks noChangeAspect="1"/>
          </p:cNvPicPr>
          <p:nvPr/>
        </p:nvPicPr>
        <p:blipFill rotWithShape="1">
          <a:blip r:embed="rId4">
            <a:extLst>
              <a:ext uri="{28A0092B-C50C-407E-A947-70E740481C1C}">
                <a14:useLocalDpi xmlns:a14="http://schemas.microsoft.com/office/drawing/2010/main" val="0"/>
              </a:ext>
            </a:extLst>
          </a:blip>
          <a:srcRect l="7254" t="4797" r="6390" b="23248"/>
          <a:stretch/>
        </p:blipFill>
        <p:spPr>
          <a:xfrm>
            <a:off x="8717343" y="293480"/>
            <a:ext cx="2839351" cy="2376282"/>
          </a:xfrm>
          <a:prstGeom prst="ellipse">
            <a:avLst/>
          </a:prstGeom>
          <a:ln>
            <a:noFill/>
          </a:ln>
          <a:effectLst>
            <a:softEdge rad="112500"/>
          </a:effectLst>
        </p:spPr>
      </p:pic>
      <p:pic>
        <p:nvPicPr>
          <p:cNvPr id="13" name="Imagen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84420" y="3013097"/>
            <a:ext cx="2867141" cy="1592856"/>
          </a:xfrm>
          <a:prstGeom prst="rect">
            <a:avLst/>
          </a:prstGeom>
        </p:spPr>
      </p:pic>
    </p:spTree>
    <p:extLst>
      <p:ext uri="{BB962C8B-B14F-4D97-AF65-F5344CB8AC3E}">
        <p14:creationId xmlns:p14="http://schemas.microsoft.com/office/powerpoint/2010/main" val="140643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childTnLst>
                          </p:cTn>
                        </p:par>
                        <p:par>
                          <p:cTn id="34" fill="hold">
                            <p:stCondLst>
                              <p:cond delay="3000"/>
                            </p:stCondLst>
                            <p:childTnLst>
                              <p:par>
                                <p:cTn id="35" presetID="42" presetClass="entr" presetSubtype="0" fill="hold" nodeType="after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1000"/>
                                        <p:tgtEl>
                                          <p:spTgt spid="9">
                                            <p:txEl>
                                              <p:pRg st="0" end="0"/>
                                            </p:txEl>
                                          </p:spTgt>
                                        </p:tgtEl>
                                      </p:cBhvr>
                                    </p:animEffect>
                                    <p:anim calcmode="lin" valueType="num">
                                      <p:cBhvr>
                                        <p:cTn id="3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3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9">
                                            <p:txEl>
                                              <p:pRg st="1" end="1"/>
                                            </p:txEl>
                                          </p:spTgt>
                                        </p:tgtEl>
                                        <p:attrNameLst>
                                          <p:attrName>style.visibility</p:attrName>
                                        </p:attrNameLst>
                                      </p:cBhvr>
                                      <p:to>
                                        <p:strVal val="visible"/>
                                      </p:to>
                                    </p:set>
                                    <p:animEffect transition="in" filter="fade">
                                      <p:cBhvr>
                                        <p:cTn id="43" dur="1000"/>
                                        <p:tgtEl>
                                          <p:spTgt spid="9">
                                            <p:txEl>
                                              <p:pRg st="1" end="1"/>
                                            </p:txEl>
                                          </p:spTgt>
                                        </p:tgtEl>
                                      </p:cBhvr>
                                    </p:animEffect>
                                    <p:anim calcmode="lin" valueType="num">
                                      <p:cBhvr>
                                        <p:cTn id="44"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45"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rgbClr val="D9E6F3"/>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748481" y="556769"/>
            <a:ext cx="8911687" cy="752999"/>
          </a:xfrm>
        </p:spPr>
        <p:txBody>
          <a:bodyPr>
            <a:normAutofit/>
          </a:bodyPr>
          <a:lstStyle/>
          <a:p>
            <a:pPr algn="ctr"/>
            <a:r>
              <a:rPr lang="es-MX" dirty="0" smtClean="0">
                <a:solidFill>
                  <a:srgbClr val="FF0000"/>
                </a:solidFill>
              </a:rPr>
              <a:t>El proceso para tomar  decisiones</a:t>
            </a:r>
            <a:endParaRPr lang="es-MX" dirty="0">
              <a:solidFill>
                <a:srgbClr val="FF0000"/>
              </a:solidFill>
            </a:endParaRPr>
          </a:p>
        </p:txBody>
      </p:sp>
      <p:sp>
        <p:nvSpPr>
          <p:cNvPr id="6" name="Marcador de texto 5"/>
          <p:cNvSpPr>
            <a:spLocks noGrp="1"/>
          </p:cNvSpPr>
          <p:nvPr>
            <p:ph sz="half" idx="1"/>
          </p:nvPr>
        </p:nvSpPr>
        <p:spPr>
          <a:xfrm>
            <a:off x="1748481" y="2010936"/>
            <a:ext cx="4313864" cy="2994028"/>
          </a:xfrm>
        </p:spPr>
        <p:txBody>
          <a:bodyPr/>
          <a:lstStyle/>
          <a:p>
            <a:pPr marL="0" indent="0" algn="just">
              <a:buNone/>
            </a:pPr>
            <a:r>
              <a:rPr lang="es-MX" b="1" dirty="0" smtClean="0">
                <a:solidFill>
                  <a:srgbClr val="0070C0"/>
                </a:solidFill>
              </a:rPr>
              <a:t>1. Definir </a:t>
            </a:r>
            <a:r>
              <a:rPr lang="es-MX" b="1" dirty="0">
                <a:solidFill>
                  <a:srgbClr val="0070C0"/>
                </a:solidFill>
              </a:rPr>
              <a:t>el problema.</a:t>
            </a:r>
            <a:r>
              <a:rPr lang="es-MX" b="1" dirty="0"/>
              <a:t> </a:t>
            </a:r>
            <a:r>
              <a:rPr lang="es-MX" dirty="0">
                <a:solidFill>
                  <a:srgbClr val="FF0000"/>
                </a:solidFill>
              </a:rPr>
              <a:t>Con este paso hay que procurar responder a la pregunta de ¿Qué es lo que se desea conseguir en esa situación</a:t>
            </a:r>
            <a:r>
              <a:rPr lang="es-MX" dirty="0" smtClean="0">
                <a:solidFill>
                  <a:srgbClr val="FF0000"/>
                </a:solidFill>
              </a:rPr>
              <a:t>?.</a:t>
            </a:r>
          </a:p>
          <a:p>
            <a:pPr marL="0" indent="0" algn="just">
              <a:buNone/>
            </a:pPr>
            <a:r>
              <a:rPr lang="es-MX" dirty="0">
                <a:solidFill>
                  <a:srgbClr val="FF0000"/>
                </a:solidFill>
              </a:rPr>
              <a:t>¿</a:t>
            </a:r>
            <a:r>
              <a:rPr lang="es-MX" dirty="0" smtClean="0">
                <a:solidFill>
                  <a:srgbClr val="FF0000"/>
                </a:solidFill>
              </a:rPr>
              <a:t>Qué </a:t>
            </a:r>
            <a:r>
              <a:rPr lang="es-MX" dirty="0">
                <a:solidFill>
                  <a:srgbClr val="FF0000"/>
                </a:solidFill>
              </a:rPr>
              <a:t>queremos conseguir</a:t>
            </a:r>
            <a:r>
              <a:rPr lang="es-MX" dirty="0" smtClean="0">
                <a:solidFill>
                  <a:srgbClr val="FF0000"/>
                </a:solidFill>
              </a:rPr>
              <a:t>?.</a:t>
            </a:r>
          </a:p>
          <a:p>
            <a:pPr marL="0" indent="0">
              <a:buNone/>
            </a:pPr>
            <a:r>
              <a:rPr lang="es-MX" dirty="0" smtClean="0">
                <a:solidFill>
                  <a:srgbClr val="FF0000"/>
                </a:solidFill>
              </a:rPr>
              <a:t>- Relacionarse </a:t>
            </a:r>
            <a:r>
              <a:rPr lang="es-MX" dirty="0">
                <a:solidFill>
                  <a:srgbClr val="FF0000"/>
                </a:solidFill>
              </a:rPr>
              <a:t>con otras </a:t>
            </a:r>
            <a:r>
              <a:rPr lang="es-MX" dirty="0" smtClean="0">
                <a:solidFill>
                  <a:srgbClr val="FF0000"/>
                </a:solidFill>
              </a:rPr>
              <a:t>personas</a:t>
            </a:r>
            <a:r>
              <a:rPr lang="es-MX" dirty="0">
                <a:solidFill>
                  <a:srgbClr val="FF0000"/>
                </a:solidFill>
              </a:rPr>
              <a:t/>
            </a:r>
            <a:br>
              <a:rPr lang="es-MX" dirty="0">
                <a:solidFill>
                  <a:srgbClr val="FF0000"/>
                </a:solidFill>
              </a:rPr>
            </a:br>
            <a:r>
              <a:rPr lang="es-MX" dirty="0" smtClean="0">
                <a:solidFill>
                  <a:srgbClr val="FF0000"/>
                </a:solidFill>
              </a:rPr>
              <a:t>- Ayudar </a:t>
            </a:r>
            <a:r>
              <a:rPr lang="es-MX" dirty="0">
                <a:solidFill>
                  <a:srgbClr val="FF0000"/>
                </a:solidFill>
              </a:rPr>
              <a:t>a estar </a:t>
            </a:r>
            <a:r>
              <a:rPr lang="es-MX" dirty="0" smtClean="0">
                <a:solidFill>
                  <a:srgbClr val="FF0000"/>
                </a:solidFill>
              </a:rPr>
              <a:t>sano</a:t>
            </a:r>
            <a:r>
              <a:rPr lang="es-MX" dirty="0">
                <a:solidFill>
                  <a:srgbClr val="FF0000"/>
                </a:solidFill>
              </a:rPr>
              <a:t/>
            </a:r>
            <a:br>
              <a:rPr lang="es-MX" dirty="0">
                <a:solidFill>
                  <a:srgbClr val="FF0000"/>
                </a:solidFill>
              </a:rPr>
            </a:br>
            <a:r>
              <a:rPr lang="es-MX" dirty="0" smtClean="0">
                <a:solidFill>
                  <a:srgbClr val="FF0000"/>
                </a:solidFill>
              </a:rPr>
              <a:t>- Pasarlo bien</a:t>
            </a:r>
            <a:r>
              <a:rPr lang="es-MX" dirty="0">
                <a:solidFill>
                  <a:srgbClr val="FF0000"/>
                </a:solidFill>
              </a:rPr>
              <a:t/>
            </a:r>
            <a:br>
              <a:rPr lang="es-MX" dirty="0">
                <a:solidFill>
                  <a:srgbClr val="FF0000"/>
                </a:solidFill>
              </a:rPr>
            </a:br>
            <a:r>
              <a:rPr lang="es-MX" dirty="0" smtClean="0">
                <a:solidFill>
                  <a:srgbClr val="FF0000"/>
                </a:solidFill>
              </a:rPr>
              <a:t>- Comprar un auto</a:t>
            </a:r>
          </a:p>
          <a:p>
            <a:pPr marL="0" indent="0">
              <a:buNone/>
            </a:pPr>
            <a:endParaRPr lang="es-MX" dirty="0">
              <a:solidFill>
                <a:srgbClr val="336699"/>
              </a:solidFill>
            </a:endParaRP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71175" y="2040957"/>
            <a:ext cx="4476236" cy="2980464"/>
          </a:xfrm>
          <a:prstGeom prst="rect">
            <a:avLst/>
          </a:prstGeom>
        </p:spPr>
      </p:pic>
    </p:spTree>
    <p:extLst>
      <p:ext uri="{BB962C8B-B14F-4D97-AF65-F5344CB8AC3E}">
        <p14:creationId xmlns:p14="http://schemas.microsoft.com/office/powerpoint/2010/main" val="1283783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1000"/>
                                        <p:tgtEl>
                                          <p:spTgt spid="6">
                                            <p:txEl>
                                              <p:pRg st="0" end="0"/>
                                            </p:txEl>
                                          </p:spTgt>
                                        </p:tgtEl>
                                      </p:cBhvr>
                                    </p:animEffect>
                                    <p:anim calcmode="lin" valueType="num">
                                      <p:cBhvr>
                                        <p:cTn id="12"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1000"/>
                                        <p:tgtEl>
                                          <p:spTgt spid="6">
                                            <p:txEl>
                                              <p:pRg st="1" end="1"/>
                                            </p:txEl>
                                          </p:spTgt>
                                        </p:tgtEl>
                                      </p:cBhvr>
                                    </p:animEffect>
                                    <p:anim calcmode="lin" valueType="num">
                                      <p:cBhvr>
                                        <p:cTn id="1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42" presetClass="entr" presetSubtype="0" fill="hold" nodeType="after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Effect transition="in" filter="fade">
                                      <p:cBhvr>
                                        <p:cTn id="23" dur="1000"/>
                                        <p:tgtEl>
                                          <p:spTgt spid="6">
                                            <p:txEl>
                                              <p:pRg st="2" end="2"/>
                                            </p:txEl>
                                          </p:spTgt>
                                        </p:tgtEl>
                                      </p:cBhvr>
                                    </p:animEffect>
                                    <p:anim calcmode="lin" valueType="num">
                                      <p:cBhvr>
                                        <p:cTn id="24"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par>
                          <p:cTn id="26" fill="hold">
                            <p:stCondLst>
                              <p:cond delay="5000"/>
                            </p:stCondLst>
                            <p:childTnLst>
                              <p:par>
                                <p:cTn id="27" presetID="14" presetClass="entr" presetSubtype="1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randombar(horizontal)">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4"/>
          <p:cNvSpPr>
            <a:spLocks noGrp="1"/>
          </p:cNvSpPr>
          <p:nvPr>
            <p:ph type="body" idx="1"/>
          </p:nvPr>
        </p:nvSpPr>
        <p:spPr>
          <a:xfrm>
            <a:off x="2589212" y="2820318"/>
            <a:ext cx="8915399" cy="2599981"/>
          </a:xfrm>
        </p:spPr>
        <p:txBody>
          <a:bodyPr>
            <a:noAutofit/>
          </a:bodyPr>
          <a:lstStyle/>
          <a:p>
            <a:pPr algn="just">
              <a:lnSpc>
                <a:spcPct val="150000"/>
              </a:lnSpc>
            </a:pPr>
            <a:r>
              <a:rPr lang="es-MX" sz="3600" dirty="0" smtClean="0">
                <a:solidFill>
                  <a:srgbClr val="CC3399"/>
                </a:solidFill>
              </a:rPr>
              <a:t>Propósito del módulo</a:t>
            </a:r>
            <a:endParaRPr lang="es-MX" sz="2400" dirty="0" smtClean="0">
              <a:solidFill>
                <a:srgbClr val="CC3399"/>
              </a:solidFill>
            </a:endParaRPr>
          </a:p>
          <a:p>
            <a:pPr marL="285750" indent="-285750" algn="just">
              <a:buFont typeface="Wingdings" panose="05000000000000000000" pitchFamily="2" charset="2"/>
              <a:buChar char="q"/>
            </a:pPr>
            <a:r>
              <a:rPr lang="es-MX" sz="2400" dirty="0" smtClean="0">
                <a:solidFill>
                  <a:schemeClr val="accent1"/>
                </a:solidFill>
              </a:rPr>
              <a:t>Establecer </a:t>
            </a:r>
            <a:r>
              <a:rPr lang="es-MX" sz="2400" dirty="0">
                <a:solidFill>
                  <a:schemeClr val="accent1"/>
                </a:solidFill>
              </a:rPr>
              <a:t>estrategias que promuevan una actitud adecuada ante la adversidad considerando la trascendencia de su toma de decisiones. </a:t>
            </a:r>
          </a:p>
        </p:txBody>
      </p:sp>
    </p:spTree>
    <p:extLst>
      <p:ext uri="{BB962C8B-B14F-4D97-AF65-F5344CB8AC3E}">
        <p14:creationId xmlns:p14="http://schemas.microsoft.com/office/powerpoint/2010/main" val="3080211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5">
                                            <p:txEl>
                                              <p:pRg st="0" end="0"/>
                                            </p:txEl>
                                          </p:spTgt>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Marcador de contenido 3"/>
          <p:cNvSpPr>
            <a:spLocks noGrp="1"/>
          </p:cNvSpPr>
          <p:nvPr>
            <p:ph sz="half" idx="2"/>
          </p:nvPr>
        </p:nvSpPr>
        <p:spPr>
          <a:xfrm>
            <a:off x="7168713" y="936401"/>
            <a:ext cx="4313864" cy="4836438"/>
          </a:xfrm>
        </p:spPr>
        <p:txBody>
          <a:bodyPr/>
          <a:lstStyle/>
          <a:p>
            <a:pPr marL="0" indent="0" algn="just">
              <a:buNone/>
            </a:pPr>
            <a:r>
              <a:rPr lang="es-MX" b="1" dirty="0">
                <a:solidFill>
                  <a:srgbClr val="FF0000"/>
                </a:solidFill>
              </a:rPr>
              <a:t>2. Buscar alternativas.</a:t>
            </a:r>
            <a:r>
              <a:rPr lang="es-MX" b="1" dirty="0"/>
              <a:t> </a:t>
            </a:r>
            <a:r>
              <a:rPr lang="es-MX" dirty="0">
                <a:solidFill>
                  <a:srgbClr val="336699"/>
                </a:solidFill>
              </a:rPr>
              <a:t>En este paso es importante pensar en el mayor número de alternativas posibles, ya que cuantas más se nos ocurran, más posibilidades tendremos de escoger la mejor.</a:t>
            </a:r>
          </a:p>
          <a:p>
            <a:pPr marL="0" indent="0" algn="just">
              <a:buNone/>
            </a:pPr>
            <a:r>
              <a:rPr lang="es-MX" dirty="0">
                <a:solidFill>
                  <a:srgbClr val="336699"/>
                </a:solidFill>
              </a:rPr>
              <a:t>Algunas alternativas de solución, podrían ser estas</a:t>
            </a:r>
            <a:r>
              <a:rPr lang="es-MX" dirty="0" smtClean="0">
                <a:solidFill>
                  <a:srgbClr val="336699"/>
                </a:solidFill>
              </a:rPr>
              <a:t>:</a:t>
            </a:r>
          </a:p>
          <a:p>
            <a:pPr>
              <a:buClr>
                <a:srgbClr val="FF0000"/>
              </a:buClr>
              <a:buFont typeface="Arial" panose="020B0604020202020204" pitchFamily="34" charset="0"/>
              <a:buChar char="•"/>
            </a:pPr>
            <a:r>
              <a:rPr lang="es-MX" dirty="0" smtClean="0">
                <a:solidFill>
                  <a:srgbClr val="336699"/>
                </a:solidFill>
              </a:rPr>
              <a:t>Realizar </a:t>
            </a:r>
            <a:r>
              <a:rPr lang="es-MX" dirty="0">
                <a:solidFill>
                  <a:srgbClr val="336699"/>
                </a:solidFill>
              </a:rPr>
              <a:t>una </a:t>
            </a:r>
            <a:r>
              <a:rPr lang="es-MX" dirty="0" smtClean="0">
                <a:solidFill>
                  <a:srgbClr val="336699"/>
                </a:solidFill>
              </a:rPr>
              <a:t>excursión:</a:t>
            </a:r>
            <a:r>
              <a:rPr lang="es-MX" dirty="0">
                <a:solidFill>
                  <a:srgbClr val="336699"/>
                </a:solidFill>
              </a:rPr>
              <a:t/>
            </a:r>
            <a:br>
              <a:rPr lang="es-MX" dirty="0">
                <a:solidFill>
                  <a:srgbClr val="336699"/>
                </a:solidFill>
              </a:rPr>
            </a:br>
            <a:r>
              <a:rPr lang="es-MX" dirty="0" smtClean="0">
                <a:solidFill>
                  <a:srgbClr val="336699"/>
                </a:solidFill>
              </a:rPr>
              <a:t>Ir </a:t>
            </a:r>
            <a:r>
              <a:rPr lang="es-MX" dirty="0">
                <a:solidFill>
                  <a:srgbClr val="336699"/>
                </a:solidFill>
              </a:rPr>
              <a:t>al cine</a:t>
            </a:r>
            <a:br>
              <a:rPr lang="es-MX" dirty="0">
                <a:solidFill>
                  <a:srgbClr val="336699"/>
                </a:solidFill>
              </a:rPr>
            </a:br>
            <a:r>
              <a:rPr lang="es-MX" dirty="0" smtClean="0">
                <a:solidFill>
                  <a:srgbClr val="336699"/>
                </a:solidFill>
              </a:rPr>
              <a:t>Ir </a:t>
            </a:r>
            <a:r>
              <a:rPr lang="es-MX" dirty="0">
                <a:solidFill>
                  <a:srgbClr val="336699"/>
                </a:solidFill>
              </a:rPr>
              <a:t>a la discoteca</a:t>
            </a:r>
            <a:br>
              <a:rPr lang="es-MX" dirty="0">
                <a:solidFill>
                  <a:srgbClr val="336699"/>
                </a:solidFill>
              </a:rPr>
            </a:br>
            <a:r>
              <a:rPr lang="es-MX" dirty="0" smtClean="0">
                <a:solidFill>
                  <a:srgbClr val="336699"/>
                </a:solidFill>
              </a:rPr>
              <a:t>Jugar </a:t>
            </a:r>
            <a:r>
              <a:rPr lang="es-MX" dirty="0">
                <a:solidFill>
                  <a:srgbClr val="336699"/>
                </a:solidFill>
              </a:rPr>
              <a:t>al </a:t>
            </a:r>
            <a:r>
              <a:rPr lang="es-MX" dirty="0" smtClean="0">
                <a:solidFill>
                  <a:srgbClr val="336699"/>
                </a:solidFill>
              </a:rPr>
              <a:t>futbol</a:t>
            </a:r>
          </a:p>
          <a:p>
            <a:pPr algn="just">
              <a:buClr>
                <a:srgbClr val="FF0000"/>
              </a:buClr>
              <a:buFont typeface="Arial" panose="020B0604020202020204" pitchFamily="34" charset="0"/>
              <a:buChar char="•"/>
            </a:pPr>
            <a:r>
              <a:rPr lang="es-MX" dirty="0" smtClean="0">
                <a:solidFill>
                  <a:srgbClr val="336699"/>
                </a:solidFill>
              </a:rPr>
              <a:t>Marcas: Mercedes-Benz, Mazda,  Ford, Chevrolet, Renault, Nissan, Fiat, Audi, Volvo, Peugeot, etc. </a:t>
            </a:r>
          </a:p>
          <a:p>
            <a:pPr>
              <a:buFont typeface="Arial" panose="020B0604020202020204" pitchFamily="34" charset="0"/>
              <a:buChar char="•"/>
            </a:pPr>
            <a:endParaRPr lang="es-MX" dirty="0" smtClean="0">
              <a:solidFill>
                <a:srgbClr val="336699"/>
              </a:solidFill>
            </a:endParaRPr>
          </a:p>
          <a:p>
            <a:pPr marL="0" indent="0">
              <a:buNone/>
            </a:pPr>
            <a:endParaRPr lang="es-MX" dirty="0" smtClean="0"/>
          </a:p>
          <a:p>
            <a:pPr marL="0" indent="0">
              <a:buNone/>
            </a:pPr>
            <a:endParaRPr lang="es-MX"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5185" y="3509011"/>
            <a:ext cx="2394592" cy="2385014"/>
          </a:xfrm>
          <a:prstGeom prst="rect">
            <a:avLst/>
          </a:prstGeom>
        </p:spPr>
      </p:pic>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3095" y="3509011"/>
            <a:ext cx="3162300" cy="2371725"/>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98739" y="665556"/>
            <a:ext cx="3616418" cy="2314507"/>
          </a:xfrm>
          <a:prstGeom prst="rect">
            <a:avLst/>
          </a:prstGeom>
        </p:spPr>
      </p:pic>
    </p:spTree>
    <p:extLst>
      <p:ext uri="{BB962C8B-B14F-4D97-AF65-F5344CB8AC3E}">
        <p14:creationId xmlns:p14="http://schemas.microsoft.com/office/powerpoint/2010/main" val="2307599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1000"/>
                                        <p:tgtEl>
                                          <p:spTgt spid="4">
                                            <p:txEl>
                                              <p:pRg st="1" end="1"/>
                                            </p:txEl>
                                          </p:spTgt>
                                        </p:tgtEl>
                                      </p:cBhvr>
                                    </p:animEffect>
                                    <p:anim calcmode="lin" valueType="num">
                                      <p:cBhvr>
                                        <p:cTn id="14"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1" end="1"/>
                                            </p:txEl>
                                          </p:spTgt>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Effect transition="in" filter="fade">
                                      <p:cBhvr>
                                        <p:cTn id="18" dur="1000"/>
                                        <p:tgtEl>
                                          <p:spTgt spid="4">
                                            <p:txEl>
                                              <p:pRg st="2" end="2"/>
                                            </p:txEl>
                                          </p:spTgt>
                                        </p:tgtEl>
                                      </p:cBhvr>
                                    </p:animEffect>
                                    <p:anim calcmode="lin" valueType="num">
                                      <p:cBhvr>
                                        <p:cTn id="19"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4">
                                            <p:txEl>
                                              <p:pRg st="3" end="3"/>
                                            </p:txEl>
                                          </p:spTgt>
                                        </p:tgtEl>
                                        <p:attrNameLst>
                                          <p:attrName>style.visibility</p:attrName>
                                        </p:attrNameLst>
                                      </p:cBhvr>
                                      <p:to>
                                        <p:strVal val="visible"/>
                                      </p:to>
                                    </p:set>
                                    <p:animEffect transition="in" filter="fade">
                                      <p:cBhvr>
                                        <p:cTn id="24" dur="1000"/>
                                        <p:tgtEl>
                                          <p:spTgt spid="4">
                                            <p:txEl>
                                              <p:pRg st="3" end="3"/>
                                            </p:txEl>
                                          </p:spTgt>
                                        </p:tgtEl>
                                      </p:cBhvr>
                                    </p:animEffect>
                                    <p:anim calcmode="lin" valueType="num">
                                      <p:cBhvr>
                                        <p:cTn id="25"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1" presetClass="entr" presetSubtype="1"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heel(1)">
                                      <p:cBhvr>
                                        <p:cTn id="30" dur="2000"/>
                                        <p:tgtEl>
                                          <p:spTgt spid="5"/>
                                        </p:tgtEl>
                                      </p:cBhvr>
                                    </p:animEffect>
                                  </p:childTnLst>
                                </p:cTn>
                              </p:par>
                            </p:childTnLst>
                          </p:cTn>
                        </p:par>
                        <p:par>
                          <p:cTn id="31" fill="hold">
                            <p:stCondLst>
                              <p:cond delay="5000"/>
                            </p:stCondLst>
                            <p:childTnLst>
                              <p:par>
                                <p:cTn id="32" presetID="21" presetClass="entr" presetSubtype="1"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heel(1)">
                                      <p:cBhvr>
                                        <p:cTn id="34" dur="2000"/>
                                        <p:tgtEl>
                                          <p:spTgt spid="7"/>
                                        </p:tgtEl>
                                      </p:cBhvr>
                                    </p:animEffect>
                                  </p:childTnLst>
                                </p:cTn>
                              </p:par>
                            </p:childTnLst>
                          </p:cTn>
                        </p:par>
                        <p:par>
                          <p:cTn id="35" fill="hold">
                            <p:stCondLst>
                              <p:cond delay="7000"/>
                            </p:stCondLst>
                            <p:childTnLst>
                              <p:par>
                                <p:cTn id="36" presetID="21" presetClass="entr" presetSubtype="1"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heel(1)">
                                      <p:cBhvr>
                                        <p:cTn id="3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Marcador de contenido 6"/>
          <p:cNvSpPr>
            <a:spLocks noGrp="1"/>
          </p:cNvSpPr>
          <p:nvPr>
            <p:ph sz="half" idx="2"/>
          </p:nvPr>
        </p:nvSpPr>
        <p:spPr>
          <a:xfrm>
            <a:off x="1109328" y="713799"/>
            <a:ext cx="4313864" cy="5430443"/>
          </a:xfrm>
        </p:spPr>
        <p:txBody>
          <a:bodyPr>
            <a:noAutofit/>
          </a:bodyPr>
          <a:lstStyle/>
          <a:p>
            <a:pPr marL="0" indent="0" algn="just">
              <a:buNone/>
            </a:pPr>
            <a:r>
              <a:rPr lang="es-MX" b="1" dirty="0">
                <a:solidFill>
                  <a:srgbClr val="009999"/>
                </a:solidFill>
              </a:rPr>
              <a:t>3. Valorar las consecuencias de cada alternativa.</a:t>
            </a:r>
            <a:r>
              <a:rPr lang="es-MX" dirty="0">
                <a:solidFill>
                  <a:srgbClr val="FF9900"/>
                </a:solidFill>
              </a:rPr>
              <a:t> </a:t>
            </a:r>
            <a:r>
              <a:rPr lang="es-MX" dirty="0">
                <a:solidFill>
                  <a:srgbClr val="CC6600"/>
                </a:solidFill>
              </a:rPr>
              <a:t>Aquí se deben considerar los aspectos positivos y negativos que cada alternativa puede tener, a corto y largo plazo, tanto para nosotros como para otras personas</a:t>
            </a:r>
            <a:r>
              <a:rPr lang="es-MX" dirty="0" smtClean="0">
                <a:solidFill>
                  <a:srgbClr val="CC6600"/>
                </a:solidFill>
              </a:rPr>
              <a:t>.</a:t>
            </a:r>
          </a:p>
          <a:p>
            <a:pPr marL="0" indent="0" algn="just">
              <a:buNone/>
            </a:pPr>
            <a:r>
              <a:rPr lang="es-MX" dirty="0">
                <a:solidFill>
                  <a:srgbClr val="CC6600"/>
                </a:solidFill>
              </a:rPr>
              <a:t>Para cada alternativa por separado, vamos a considerar las ventajas y desventajas que puede tener. </a:t>
            </a:r>
            <a:endParaRPr lang="es-MX" dirty="0" smtClean="0">
              <a:solidFill>
                <a:srgbClr val="CC6600"/>
              </a:solidFill>
            </a:endParaRPr>
          </a:p>
          <a:p>
            <a:pPr marL="0" indent="0" algn="just">
              <a:buNone/>
            </a:pPr>
            <a:r>
              <a:rPr lang="es-MX" dirty="0" smtClean="0">
                <a:solidFill>
                  <a:srgbClr val="CC6600"/>
                </a:solidFill>
              </a:rPr>
              <a:t>- Ahora </a:t>
            </a:r>
            <a:r>
              <a:rPr lang="es-MX" dirty="0">
                <a:solidFill>
                  <a:srgbClr val="CC6600"/>
                </a:solidFill>
              </a:rPr>
              <a:t>daremos una puntuación de 0 a 10 a cada ventaja y a cada inconveniente en función de su importancia. </a:t>
            </a:r>
            <a:endParaRPr lang="es-MX" dirty="0" smtClean="0">
              <a:solidFill>
                <a:srgbClr val="CC6600"/>
              </a:solidFill>
            </a:endParaRPr>
          </a:p>
          <a:p>
            <a:pPr marL="0" indent="0" algn="just">
              <a:buNone/>
            </a:pPr>
            <a:r>
              <a:rPr lang="es-MX" dirty="0" smtClean="0">
                <a:solidFill>
                  <a:srgbClr val="CC6600"/>
                </a:solidFill>
              </a:rPr>
              <a:t>- Después</a:t>
            </a:r>
            <a:r>
              <a:rPr lang="es-MX" dirty="0">
                <a:solidFill>
                  <a:srgbClr val="CC6600"/>
                </a:solidFill>
              </a:rPr>
              <a:t>, sumaremos el total de puntuaciones en ventajas y restaremos el total de puntuaciones en inconvenientes.</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56895" y="338400"/>
            <a:ext cx="4994769" cy="3746077"/>
          </a:xfrm>
          <a:prstGeom prst="rect">
            <a:avLst/>
          </a:prstGeom>
        </p:spPr>
      </p:pic>
      <p:graphicFrame>
        <p:nvGraphicFramePr>
          <p:cNvPr id="3" name="Tabla 2"/>
          <p:cNvGraphicFramePr>
            <a:graphicFrameLocks noGrp="1"/>
          </p:cNvGraphicFramePr>
          <p:nvPr>
            <p:extLst>
              <p:ext uri="{D42A27DB-BD31-4B8C-83A1-F6EECF244321}">
                <p14:modId xmlns:p14="http://schemas.microsoft.com/office/powerpoint/2010/main" val="3941825574"/>
              </p:ext>
            </p:extLst>
          </p:nvPr>
        </p:nvGraphicFramePr>
        <p:xfrm>
          <a:off x="6245465" y="4366260"/>
          <a:ext cx="5016805" cy="2123045"/>
        </p:xfrm>
        <a:graphic>
          <a:graphicData uri="http://schemas.openxmlformats.org/drawingml/2006/table">
            <a:tbl>
              <a:tblPr/>
              <a:tblGrid>
                <a:gridCol w="1003361"/>
                <a:gridCol w="1003361"/>
                <a:gridCol w="1003361"/>
                <a:gridCol w="1003361"/>
                <a:gridCol w="1003361"/>
              </a:tblGrid>
              <a:tr h="371819">
                <a:tc>
                  <a:txBody>
                    <a:bodyPr/>
                    <a:lstStyle/>
                    <a:p>
                      <a:pPr algn="ctr"/>
                      <a:r>
                        <a:rPr lang="es-MX" sz="900" b="1" i="0" dirty="0" smtClean="0">
                          <a:effectLst/>
                          <a:latin typeface="Verdana" panose="020B0604030504040204" pitchFamily="34" charset="0"/>
                        </a:rPr>
                        <a:t>Alternativas</a:t>
                      </a:r>
                      <a:endParaRPr lang="es-MX"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B57"/>
                    </a:solidFill>
                  </a:tcPr>
                </a:tc>
                <a:tc>
                  <a:txBody>
                    <a:bodyPr/>
                    <a:lstStyle/>
                    <a:p>
                      <a:pPr algn="ctr"/>
                      <a:r>
                        <a:rPr lang="es-MX" sz="900" b="1" i="0" dirty="0">
                          <a:effectLst/>
                          <a:latin typeface="Verdana" panose="020B0604030504040204" pitchFamily="34" charset="0"/>
                        </a:rPr>
                        <a:t>Ventajas</a:t>
                      </a:r>
                      <a:endParaRPr lang="es-MX"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B57"/>
                    </a:solidFill>
                  </a:tcPr>
                </a:tc>
                <a:tc>
                  <a:txBody>
                    <a:bodyPr/>
                    <a:lstStyle/>
                    <a:p>
                      <a:pPr algn="ctr"/>
                      <a:r>
                        <a:rPr lang="es-MX" sz="900" b="1" i="0" dirty="0">
                          <a:effectLst/>
                          <a:latin typeface="Verdana" panose="020B0604030504040204" pitchFamily="34" charset="0"/>
                        </a:rPr>
                        <a:t>Puntuación</a:t>
                      </a:r>
                      <a:endParaRPr lang="es-MX"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B57"/>
                    </a:solidFill>
                  </a:tcPr>
                </a:tc>
                <a:tc>
                  <a:txBody>
                    <a:bodyPr/>
                    <a:lstStyle/>
                    <a:p>
                      <a:pPr algn="ctr"/>
                      <a:r>
                        <a:rPr lang="es-MX" sz="900" b="1" i="0" dirty="0">
                          <a:effectLst/>
                          <a:latin typeface="Verdana" panose="020B0604030504040204" pitchFamily="34" charset="0"/>
                        </a:rPr>
                        <a:t>Desventajas</a:t>
                      </a:r>
                      <a:endParaRPr lang="es-MX"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B57"/>
                    </a:solidFill>
                  </a:tcPr>
                </a:tc>
                <a:tc>
                  <a:txBody>
                    <a:bodyPr/>
                    <a:lstStyle/>
                    <a:p>
                      <a:pPr algn="ctr"/>
                      <a:r>
                        <a:rPr lang="es-MX" sz="900" b="1" i="0" dirty="0">
                          <a:effectLst/>
                          <a:latin typeface="Verdana" panose="020B0604030504040204" pitchFamily="34" charset="0"/>
                        </a:rPr>
                        <a:t>Puntuación</a:t>
                      </a:r>
                      <a:endParaRPr lang="es-MX"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B57"/>
                    </a:solidFill>
                  </a:tcPr>
                </a:tc>
              </a:tr>
              <a:tr h="583742">
                <a:tc>
                  <a:txBody>
                    <a:bodyPr/>
                    <a:lstStyle/>
                    <a:p>
                      <a:pPr algn="l"/>
                      <a:r>
                        <a:rPr lang="es-MX" sz="900" b="1" i="0" dirty="0">
                          <a:effectLst/>
                          <a:latin typeface="Verdana" panose="020B0604030504040204" pitchFamily="34" charset="0"/>
                        </a:rPr>
                        <a:t>Alternativa 1:</a:t>
                      </a:r>
                      <a:endParaRPr lang="es-MX"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c>
                  <a:txBody>
                    <a:bodyPr/>
                    <a:lstStyle/>
                    <a:p>
                      <a:pPr algn="ct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endParaRPr lang="es-MX"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c>
                  <a:txBody>
                    <a:bodyPr/>
                    <a:lstStyle/>
                    <a:p>
                      <a:pPr algn="ct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endParaRPr lang="es-MX"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c>
                  <a:txBody>
                    <a:bodyPr/>
                    <a:lstStyle/>
                    <a:p>
                      <a:pPr algn="ct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endParaRPr lang="es-MX"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c>
                  <a:txBody>
                    <a:bodyPr/>
                    <a:lstStyle/>
                    <a:p>
                      <a:pPr algn="ct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endParaRPr lang="es-MX"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r>
              <a:tr h="583742">
                <a:tc>
                  <a:txBody>
                    <a:bodyPr/>
                    <a:lstStyle/>
                    <a:p>
                      <a:pPr algn="l"/>
                      <a:r>
                        <a:rPr lang="es-MX" sz="900" b="1" i="0" dirty="0">
                          <a:effectLst/>
                          <a:latin typeface="Verdana" panose="020B0604030504040204" pitchFamily="34" charset="0"/>
                        </a:rPr>
                        <a:t>Alternativa 2:</a:t>
                      </a:r>
                      <a:endParaRPr lang="es-MX"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c>
                  <a:txBody>
                    <a:bodyPr/>
                    <a:lstStyle/>
                    <a:p>
                      <a:pPr algn="ct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endParaRPr lang="es-MX"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c>
                  <a:txBody>
                    <a:bodyPr/>
                    <a:lstStyle/>
                    <a:p>
                      <a:pPr algn="ct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endParaRPr lang="es-MX"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c>
                  <a:txBody>
                    <a:bodyPr/>
                    <a:lstStyle/>
                    <a:p>
                      <a:pPr algn="ct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endParaRPr lang="es-MX"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c>
                  <a:txBody>
                    <a:bodyPr/>
                    <a:lstStyle/>
                    <a:p>
                      <a:pPr algn="ct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endParaRPr lang="es-MX"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r>
              <a:tr h="583742">
                <a:tc>
                  <a:txBody>
                    <a:bodyPr/>
                    <a:lstStyle/>
                    <a:p>
                      <a:pPr algn="l"/>
                      <a:r>
                        <a:rPr lang="es-MX" sz="900" b="1" i="0" dirty="0">
                          <a:effectLst/>
                          <a:latin typeface="Verdana" panose="020B0604030504040204" pitchFamily="34" charset="0"/>
                        </a:rPr>
                        <a:t>Alternativa 3:</a:t>
                      </a:r>
                      <a:endParaRPr lang="es-MX"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c>
                  <a:txBody>
                    <a:bodyPr/>
                    <a:lstStyle/>
                    <a:p>
                      <a:pPr algn="ct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endParaRPr lang="es-MX"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c>
                  <a:txBody>
                    <a:bodyPr/>
                    <a:lstStyle/>
                    <a:p>
                      <a:pPr algn="ct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endParaRPr lang="es-MX"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c>
                  <a:txBody>
                    <a:bodyPr/>
                    <a:lstStyle/>
                    <a:p>
                      <a:pPr algn="ctr"/>
                      <a:r>
                        <a:rPr lang="es-MX" sz="900" i="0">
                          <a:effectLst/>
                          <a:latin typeface="Verdana" panose="020B0604030504040204" pitchFamily="34" charset="0"/>
                        </a:rPr>
                        <a:t>__</a:t>
                      </a:r>
                      <a:br>
                        <a:rPr lang="es-MX" sz="900" i="0">
                          <a:effectLst/>
                          <a:latin typeface="Verdana" panose="020B0604030504040204" pitchFamily="34" charset="0"/>
                        </a:rPr>
                      </a:br>
                      <a:r>
                        <a:rPr lang="es-MX" sz="900" i="0">
                          <a:effectLst/>
                          <a:latin typeface="Verdana" panose="020B0604030504040204" pitchFamily="34" charset="0"/>
                        </a:rPr>
                        <a:t>__</a:t>
                      </a:r>
                      <a:br>
                        <a:rPr lang="es-MX" sz="900" i="0">
                          <a:effectLst/>
                          <a:latin typeface="Verdana" panose="020B0604030504040204" pitchFamily="34" charset="0"/>
                        </a:rPr>
                      </a:br>
                      <a:r>
                        <a:rPr lang="es-MX" sz="900" i="0">
                          <a:effectLst/>
                          <a:latin typeface="Verdana" panose="020B0604030504040204" pitchFamily="34" charset="0"/>
                        </a:rPr>
                        <a:t>__</a:t>
                      </a:r>
                      <a:endParaRPr lang="es-MX" sz="9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c>
                  <a:txBody>
                    <a:bodyPr/>
                    <a:lstStyle/>
                    <a:p>
                      <a:pPr algn="ct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br>
                        <a:rPr lang="es-MX" sz="900" i="0" dirty="0">
                          <a:effectLst/>
                          <a:latin typeface="Verdana" panose="020B0604030504040204" pitchFamily="34" charset="0"/>
                        </a:rPr>
                      </a:br>
                      <a:r>
                        <a:rPr lang="es-MX" sz="900" i="0" dirty="0">
                          <a:effectLst/>
                          <a:latin typeface="Verdana" panose="020B0604030504040204" pitchFamily="34" charset="0"/>
                        </a:rPr>
                        <a:t>__</a:t>
                      </a:r>
                      <a:endParaRPr lang="es-MX"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r>
            </a:tbl>
          </a:graphicData>
        </a:graphic>
      </p:graphicFrame>
    </p:spTree>
    <p:extLst>
      <p:ext uri="{BB962C8B-B14F-4D97-AF65-F5344CB8AC3E}">
        <p14:creationId xmlns:p14="http://schemas.microsoft.com/office/powerpoint/2010/main" val="906919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Effect transition="in" filter="fade">
                                      <p:cBhvr>
                                        <p:cTn id="13" dur="1000"/>
                                        <p:tgtEl>
                                          <p:spTgt spid="7">
                                            <p:txEl>
                                              <p:pRg st="1" end="1"/>
                                            </p:txEl>
                                          </p:spTgt>
                                        </p:tgtEl>
                                      </p:cBhvr>
                                    </p:animEffect>
                                    <p:anim calcmode="lin" valueType="num">
                                      <p:cBhvr>
                                        <p:cTn id="14"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Effect transition="in" filter="fade">
                                      <p:cBhvr>
                                        <p:cTn id="19" dur="1000"/>
                                        <p:tgtEl>
                                          <p:spTgt spid="7">
                                            <p:txEl>
                                              <p:pRg st="2" end="2"/>
                                            </p:txEl>
                                          </p:spTgt>
                                        </p:tgtEl>
                                      </p:cBhvr>
                                    </p:animEffect>
                                    <p:anim calcmode="lin" valueType="num">
                                      <p:cBhvr>
                                        <p:cTn id="20"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Effect transition="in" filter="fade">
                                      <p:cBhvr>
                                        <p:cTn id="25" dur="1000"/>
                                        <p:tgtEl>
                                          <p:spTgt spid="7">
                                            <p:txEl>
                                              <p:pRg st="3" end="3"/>
                                            </p:txEl>
                                          </p:spTgt>
                                        </p:tgtEl>
                                      </p:cBhvr>
                                    </p:animEffect>
                                    <p:anim calcmode="lin" valueType="num">
                                      <p:cBhvr>
                                        <p:cTn id="26"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14" presetClass="entr" presetSubtype="1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randombar(horizontal)">
                                      <p:cBhvr>
                                        <p:cTn id="31" dur="500"/>
                                        <p:tgtEl>
                                          <p:spTgt spid="2"/>
                                        </p:tgtEl>
                                      </p:cBhvr>
                                    </p:animEffect>
                                  </p:childTnLst>
                                </p:cTn>
                              </p:par>
                            </p:childTnLst>
                          </p:cTn>
                        </p:par>
                        <p:par>
                          <p:cTn id="32" fill="hold">
                            <p:stCondLst>
                              <p:cond delay="4500"/>
                            </p:stCondLst>
                            <p:childTnLst>
                              <p:par>
                                <p:cTn id="33" presetID="14" presetClass="entr" presetSubtype="1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randombar(horizontal)">
                                      <p:cBhvr>
                                        <p:cTn id="3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solidFill>
          <a:srgbClr val="DFEAF5"/>
        </a:solidFill>
        <a:effectLst/>
      </p:bgPr>
    </p:bg>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3948693" y="657891"/>
            <a:ext cx="4313864" cy="3479769"/>
          </a:xfrm>
        </p:spPr>
        <p:txBody>
          <a:bodyPr/>
          <a:lstStyle/>
          <a:p>
            <a:pPr marL="0" indent="0" algn="just">
              <a:buNone/>
            </a:pPr>
            <a:r>
              <a:rPr lang="es-MX" b="1" dirty="0">
                <a:solidFill>
                  <a:srgbClr val="FF9999"/>
                </a:solidFill>
              </a:rPr>
              <a:t>4. Elegir la mejor alternativa posible.</a:t>
            </a:r>
            <a:r>
              <a:rPr lang="es-MX" dirty="0"/>
              <a:t> </a:t>
            </a:r>
            <a:r>
              <a:rPr lang="es-MX" dirty="0">
                <a:solidFill>
                  <a:srgbClr val="006699"/>
                </a:solidFill>
              </a:rPr>
              <a:t>Una vez que se ha pensado en las alternativas disponibles y en las consecuencias de cada una de ellas, habrá que escoger la más positiva o adecuada</a:t>
            </a:r>
            <a:r>
              <a:rPr lang="es-MX" dirty="0" smtClean="0">
                <a:solidFill>
                  <a:srgbClr val="006699"/>
                </a:solidFill>
              </a:rPr>
              <a:t>.</a:t>
            </a:r>
          </a:p>
          <a:p>
            <a:pPr marL="0" indent="0" algn="just">
              <a:buNone/>
            </a:pPr>
            <a:r>
              <a:rPr lang="es-MX" dirty="0">
                <a:solidFill>
                  <a:srgbClr val="006699"/>
                </a:solidFill>
              </a:rPr>
              <a:t>Ya sólo queda elegir la alternativa con una puntuación positiva global más elevada. Esta alternativa es la idónea, y no vale la pena seguir dándole vueltas al asunto.</a:t>
            </a:r>
          </a:p>
        </p:txBody>
      </p:sp>
      <p:graphicFrame>
        <p:nvGraphicFramePr>
          <p:cNvPr id="2" name="Tabla 1"/>
          <p:cNvGraphicFramePr>
            <a:graphicFrameLocks noGrp="1"/>
          </p:cNvGraphicFramePr>
          <p:nvPr>
            <p:extLst>
              <p:ext uri="{D42A27DB-BD31-4B8C-83A1-F6EECF244321}">
                <p14:modId xmlns:p14="http://schemas.microsoft.com/office/powerpoint/2010/main" val="535664722"/>
              </p:ext>
            </p:extLst>
          </p:nvPr>
        </p:nvGraphicFramePr>
        <p:xfrm>
          <a:off x="1704600" y="4446270"/>
          <a:ext cx="8687749" cy="1432833"/>
        </p:xfrm>
        <a:graphic>
          <a:graphicData uri="http://schemas.openxmlformats.org/drawingml/2006/table">
            <a:tbl>
              <a:tblPr/>
              <a:tblGrid>
                <a:gridCol w="2186116"/>
                <a:gridCol w="2186116"/>
                <a:gridCol w="2186116"/>
                <a:gridCol w="2129401"/>
              </a:tblGrid>
              <a:tr h="308331">
                <a:tc>
                  <a:txBody>
                    <a:bodyPr/>
                    <a:lstStyle/>
                    <a:p>
                      <a:pPr algn="ctr"/>
                      <a:r>
                        <a:rPr lang="es-MX" sz="1100" b="1" i="0" dirty="0">
                          <a:effectLst/>
                          <a:latin typeface="Verdana" panose="020B0604030504040204" pitchFamily="34" charset="0"/>
                        </a:rPr>
                        <a:t>Cálculos</a:t>
                      </a:r>
                      <a:endParaRPr lang="es-MX"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99"/>
                    </a:solidFill>
                  </a:tcPr>
                </a:tc>
                <a:tc>
                  <a:txBody>
                    <a:bodyPr/>
                    <a:lstStyle/>
                    <a:p>
                      <a:pPr algn="ctr"/>
                      <a:r>
                        <a:rPr lang="es-MX" sz="1100" b="1" i="0" dirty="0">
                          <a:effectLst/>
                          <a:latin typeface="Verdana" panose="020B0604030504040204" pitchFamily="34" charset="0"/>
                        </a:rPr>
                        <a:t>Alternativa 1:</a:t>
                      </a:r>
                      <a:endParaRPr lang="es-MX"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99"/>
                    </a:solidFill>
                  </a:tcPr>
                </a:tc>
                <a:tc>
                  <a:txBody>
                    <a:bodyPr/>
                    <a:lstStyle/>
                    <a:p>
                      <a:pPr algn="ctr"/>
                      <a:r>
                        <a:rPr lang="es-MX" sz="1100" b="1" i="0" dirty="0">
                          <a:effectLst/>
                          <a:latin typeface="Verdana" panose="020B0604030504040204" pitchFamily="34" charset="0"/>
                        </a:rPr>
                        <a:t>Alternativa 2:</a:t>
                      </a:r>
                      <a:endParaRPr lang="es-MX"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99"/>
                    </a:solidFill>
                  </a:tcPr>
                </a:tc>
                <a:tc>
                  <a:txBody>
                    <a:bodyPr/>
                    <a:lstStyle/>
                    <a:p>
                      <a:pPr algn="ctr"/>
                      <a:r>
                        <a:rPr lang="es-MX" sz="1100" b="1" i="0" dirty="0">
                          <a:effectLst/>
                          <a:latin typeface="Verdana" panose="020B0604030504040204" pitchFamily="34" charset="0"/>
                        </a:rPr>
                        <a:t>Alternativa 3:</a:t>
                      </a:r>
                      <a:endParaRPr lang="es-MX"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99"/>
                    </a:solidFill>
                  </a:tcPr>
                </a:tc>
              </a:tr>
              <a:tr h="308331">
                <a:tc>
                  <a:txBody>
                    <a:bodyPr/>
                    <a:lstStyle/>
                    <a:p>
                      <a:r>
                        <a:rPr lang="es-MX" sz="1100" i="0" dirty="0">
                          <a:effectLst/>
                          <a:latin typeface="Verdana" panose="020B0604030504040204" pitchFamily="34" charset="0"/>
                        </a:rPr>
                        <a:t>Total ventajas</a:t>
                      </a:r>
                      <a:endParaRPr lang="es-MX"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3E9"/>
                    </a:solidFill>
                  </a:tcPr>
                </a:tc>
                <a:tc>
                  <a:txBody>
                    <a:bodyPr/>
                    <a:lstStyle/>
                    <a:p>
                      <a:r>
                        <a:rPr lang="es-MX" sz="1100" dirty="0"/>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3E9"/>
                    </a:solidFill>
                  </a:tcPr>
                </a:tc>
                <a:tc>
                  <a:txBody>
                    <a:bodyPr/>
                    <a:lstStyle/>
                    <a:p>
                      <a:r>
                        <a:rPr lang="es-MX" sz="1100" dirty="0"/>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3E9"/>
                    </a:solidFill>
                  </a:tcPr>
                </a:tc>
                <a:tc>
                  <a:txBody>
                    <a:bodyPr/>
                    <a:lstStyle/>
                    <a:p>
                      <a:r>
                        <a:rPr lang="es-MX" sz="1100" dirty="0"/>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3E9"/>
                    </a:solidFill>
                  </a:tcPr>
                </a:tc>
              </a:tr>
              <a:tr h="308331">
                <a:tc>
                  <a:txBody>
                    <a:bodyPr/>
                    <a:lstStyle/>
                    <a:p>
                      <a:r>
                        <a:rPr lang="es-MX" sz="1100" i="0" dirty="0">
                          <a:effectLst/>
                          <a:latin typeface="Verdana" panose="020B0604030504040204" pitchFamily="34" charset="0"/>
                        </a:rPr>
                        <a:t>Total Inconvenientes</a:t>
                      </a:r>
                      <a:endParaRPr lang="es-MX"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3E9"/>
                    </a:solidFill>
                  </a:tcPr>
                </a:tc>
                <a:tc>
                  <a:txBody>
                    <a:bodyPr/>
                    <a:lstStyle/>
                    <a:p>
                      <a:r>
                        <a:rPr lang="es-MX" sz="1100" dirty="0"/>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3E9"/>
                    </a:solidFill>
                  </a:tcPr>
                </a:tc>
                <a:tc>
                  <a:txBody>
                    <a:bodyPr/>
                    <a:lstStyle/>
                    <a:p>
                      <a:r>
                        <a:rPr lang="es-MX" sz="1100" dirty="0"/>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3E9"/>
                    </a:solidFill>
                  </a:tcPr>
                </a:tc>
                <a:tc>
                  <a:txBody>
                    <a:bodyPr/>
                    <a:lstStyle/>
                    <a:p>
                      <a:r>
                        <a:rPr lang="es-MX" sz="1100" dirty="0"/>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3E9"/>
                    </a:solidFill>
                  </a:tcPr>
                </a:tc>
              </a:tr>
              <a:tr h="507840">
                <a:tc>
                  <a:txBody>
                    <a:bodyPr/>
                    <a:lstStyle/>
                    <a:p>
                      <a:r>
                        <a:rPr lang="es-MX" sz="1100" i="0">
                          <a:effectLst/>
                          <a:latin typeface="Verdana" panose="020B0604030504040204" pitchFamily="34" charset="0"/>
                        </a:rPr>
                        <a:t>Resultado total</a:t>
                      </a:r>
                      <a:br>
                        <a:rPr lang="es-MX" sz="1100" i="0">
                          <a:effectLst/>
                          <a:latin typeface="Verdana" panose="020B0604030504040204" pitchFamily="34" charset="0"/>
                        </a:rPr>
                      </a:br>
                      <a:r>
                        <a:rPr lang="es-MX" sz="1100" i="0">
                          <a:effectLst/>
                          <a:latin typeface="Verdana" panose="020B0604030504040204" pitchFamily="34" charset="0"/>
                        </a:rPr>
                        <a:t>(ventajas - inconvenientes)</a:t>
                      </a:r>
                      <a:endParaRPr lang="es-MX" sz="11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3E9"/>
                    </a:solidFill>
                  </a:tcPr>
                </a:tc>
                <a:tc>
                  <a:txBody>
                    <a:bodyPr/>
                    <a:lstStyle/>
                    <a:p>
                      <a:r>
                        <a:rPr lang="es-MX" sz="1100" dirty="0"/>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3E9"/>
                    </a:solidFill>
                  </a:tcPr>
                </a:tc>
                <a:tc>
                  <a:txBody>
                    <a:bodyPr/>
                    <a:lstStyle/>
                    <a:p>
                      <a:r>
                        <a:rPr lang="es-MX" sz="1100" dirty="0"/>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3E9"/>
                    </a:solidFill>
                  </a:tcPr>
                </a:tc>
                <a:tc>
                  <a:txBody>
                    <a:bodyPr/>
                    <a:lstStyle/>
                    <a:p>
                      <a:r>
                        <a:rPr lang="es-MX" sz="1100" dirty="0"/>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DD3E9"/>
                    </a:solidFill>
                  </a:tcPr>
                </a:tc>
              </a:tr>
            </a:tbl>
          </a:graphicData>
        </a:graphic>
      </p:graphicFrame>
    </p:spTree>
    <p:extLst>
      <p:ext uri="{BB962C8B-B14F-4D97-AF65-F5344CB8AC3E}">
        <p14:creationId xmlns:p14="http://schemas.microsoft.com/office/powerpoint/2010/main" val="2865410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bg>
      <p:bgPr>
        <a:solidFill>
          <a:srgbClr val="FFE8D9"/>
        </a:solidFill>
        <a:effectLst/>
      </p:bgPr>
    </p:bg>
    <p:spTree>
      <p:nvGrpSpPr>
        <p:cNvPr id="1" name=""/>
        <p:cNvGrpSpPr/>
        <p:nvPr/>
      </p:nvGrpSpPr>
      <p:grpSpPr>
        <a:xfrm>
          <a:off x="0" y="0"/>
          <a:ext cx="0" cy="0"/>
          <a:chOff x="0" y="0"/>
          <a:chExt cx="0" cy="0"/>
        </a:xfrm>
      </p:grpSpPr>
      <p:sp>
        <p:nvSpPr>
          <p:cNvPr id="5" name="Marcador de contenido 3"/>
          <p:cNvSpPr>
            <a:spLocks noGrp="1"/>
          </p:cNvSpPr>
          <p:nvPr>
            <p:ph sz="half" idx="1"/>
          </p:nvPr>
        </p:nvSpPr>
        <p:spPr>
          <a:xfrm>
            <a:off x="1157571" y="1749249"/>
            <a:ext cx="4313864" cy="3253648"/>
          </a:xfrm>
        </p:spPr>
        <p:txBody>
          <a:bodyPr/>
          <a:lstStyle/>
          <a:p>
            <a:pPr marL="0" indent="0" algn="just">
              <a:buNone/>
            </a:pPr>
            <a:r>
              <a:rPr lang="es-MX" b="1" dirty="0">
                <a:solidFill>
                  <a:srgbClr val="FF6600"/>
                </a:solidFill>
              </a:rPr>
              <a:t>5. Aplicar la alternativa escogida y comprobar si los resultados son satisfactorios.</a:t>
            </a:r>
            <a:r>
              <a:rPr lang="es-MX" dirty="0">
                <a:solidFill>
                  <a:schemeClr val="tx2">
                    <a:lumMod val="60000"/>
                    <a:lumOff val="40000"/>
                  </a:schemeClr>
                </a:solidFill>
              </a:rPr>
              <a:t> </a:t>
            </a:r>
            <a:r>
              <a:rPr lang="es-MX" dirty="0">
                <a:solidFill>
                  <a:srgbClr val="009999"/>
                </a:solidFill>
              </a:rPr>
              <a:t>Una vez elegida, deberemos responsabilizarnos de la decisión tomada y ponerla en práctica. </a:t>
            </a:r>
            <a:endParaRPr lang="es-MX" dirty="0" smtClean="0">
              <a:solidFill>
                <a:srgbClr val="009999"/>
              </a:solidFill>
            </a:endParaRPr>
          </a:p>
          <a:p>
            <a:pPr marL="0" indent="0" algn="just">
              <a:buNone/>
            </a:pPr>
            <a:r>
              <a:rPr lang="es-MX" dirty="0">
                <a:solidFill>
                  <a:srgbClr val="009999"/>
                </a:solidFill>
              </a:rPr>
              <a:t>Una vez que la hallamos realizado, valoraremos si ha sido eficaz para resolver la situación para la que no teníamos respuesta.</a:t>
            </a:r>
          </a:p>
        </p:txBody>
      </p:sp>
      <p:graphicFrame>
        <p:nvGraphicFramePr>
          <p:cNvPr id="2" name="Tabla 1"/>
          <p:cNvGraphicFramePr>
            <a:graphicFrameLocks noGrp="1"/>
          </p:cNvGraphicFramePr>
          <p:nvPr>
            <p:extLst>
              <p:ext uri="{D42A27DB-BD31-4B8C-83A1-F6EECF244321}">
                <p14:modId xmlns:p14="http://schemas.microsoft.com/office/powerpoint/2010/main" val="380591182"/>
              </p:ext>
            </p:extLst>
          </p:nvPr>
        </p:nvGraphicFramePr>
        <p:xfrm>
          <a:off x="6076672" y="1280161"/>
          <a:ext cx="5524777" cy="4009146"/>
        </p:xfrm>
        <a:graphic>
          <a:graphicData uri="http://schemas.openxmlformats.org/drawingml/2006/table">
            <a:tbl>
              <a:tblPr/>
              <a:tblGrid>
                <a:gridCol w="3013514"/>
                <a:gridCol w="2511263"/>
              </a:tblGrid>
              <a:tr h="802097">
                <a:tc>
                  <a:txBody>
                    <a:bodyPr/>
                    <a:lstStyle/>
                    <a:p>
                      <a:pPr algn="ctr"/>
                      <a:r>
                        <a:rPr lang="es-MX" sz="1400" b="1" i="0" dirty="0">
                          <a:solidFill>
                            <a:schemeClr val="accent1">
                              <a:lumMod val="75000"/>
                            </a:schemeClr>
                          </a:solidFill>
                          <a:effectLst/>
                          <a:latin typeface="Verdana" panose="020B0604030504040204" pitchFamily="34" charset="0"/>
                        </a:rPr>
                        <a:t>Situación</a:t>
                      </a:r>
                      <a:endParaRPr lang="es-MX" sz="1400" dirty="0">
                        <a:solidFill>
                          <a:schemeClr val="accent1">
                            <a:lumMod val="75000"/>
                          </a:schemeClr>
                        </a:solidFill>
                      </a:endParaRPr>
                    </a:p>
                  </a:txBody>
                  <a:tcPr marL="60722" marR="60722" marT="30361" marB="3036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4B0"/>
                    </a:solidFill>
                  </a:tcPr>
                </a:tc>
                <a:tc>
                  <a:txBody>
                    <a:bodyPr/>
                    <a:lstStyle/>
                    <a:p>
                      <a:pPr algn="ctr"/>
                      <a:r>
                        <a:rPr lang="es-MX" sz="1400" b="1" i="0" dirty="0">
                          <a:solidFill>
                            <a:schemeClr val="accent1">
                              <a:lumMod val="75000"/>
                            </a:schemeClr>
                          </a:solidFill>
                          <a:effectLst/>
                          <a:latin typeface="Verdana" panose="020B0604030504040204" pitchFamily="34" charset="0"/>
                        </a:rPr>
                        <a:t>Posibles definiciones del problema (Paso 1)</a:t>
                      </a:r>
                      <a:endParaRPr lang="es-MX" sz="1400" dirty="0">
                        <a:solidFill>
                          <a:schemeClr val="accent1">
                            <a:lumMod val="75000"/>
                          </a:schemeClr>
                        </a:solidFill>
                      </a:endParaRPr>
                    </a:p>
                  </a:txBody>
                  <a:tcPr marL="60722" marR="60722" marT="30361" marB="3036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4B0"/>
                    </a:solidFill>
                  </a:tcPr>
                </a:tc>
              </a:tr>
              <a:tr h="817482">
                <a:tc>
                  <a:txBody>
                    <a:bodyPr/>
                    <a:lstStyle/>
                    <a:p>
                      <a:pPr algn="just"/>
                      <a:r>
                        <a:rPr lang="es-MX" sz="1400" i="0" dirty="0">
                          <a:solidFill>
                            <a:srgbClr val="336699"/>
                          </a:solidFill>
                          <a:effectLst/>
                          <a:latin typeface="Verdana" panose="020B0604030504040204" pitchFamily="34" charset="0"/>
                        </a:rPr>
                        <a:t>Elegir el </a:t>
                      </a:r>
                      <a:r>
                        <a:rPr lang="es-MX" sz="1400" i="0" dirty="0" smtClean="0">
                          <a:solidFill>
                            <a:srgbClr val="336699"/>
                          </a:solidFill>
                          <a:effectLst/>
                          <a:latin typeface="Verdana" panose="020B0604030504040204" pitchFamily="34" charset="0"/>
                        </a:rPr>
                        <a:t>auto que</a:t>
                      </a:r>
                      <a:r>
                        <a:rPr lang="es-MX" sz="1400" i="0" baseline="0" dirty="0" smtClean="0">
                          <a:solidFill>
                            <a:srgbClr val="336699"/>
                          </a:solidFill>
                          <a:effectLst/>
                          <a:latin typeface="Verdana" panose="020B0604030504040204" pitchFamily="34" charset="0"/>
                        </a:rPr>
                        <a:t> va ha satisfacer tus gustos y necesidades.</a:t>
                      </a:r>
                      <a:endParaRPr lang="es-MX" sz="1400" dirty="0">
                        <a:solidFill>
                          <a:srgbClr val="336699"/>
                        </a:solidFill>
                      </a:endParaRPr>
                    </a:p>
                  </a:txBody>
                  <a:tcPr marL="60722" marR="60722" marT="30361" marB="3036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c>
                  <a:txBody>
                    <a:bodyPr/>
                    <a:lstStyle/>
                    <a:p>
                      <a:pPr marL="0" indent="0">
                        <a:buFontTx/>
                        <a:buNone/>
                      </a:pPr>
                      <a:r>
                        <a:rPr lang="es-MX" sz="1200" i="0" dirty="0" smtClean="0">
                          <a:solidFill>
                            <a:schemeClr val="accent1"/>
                          </a:solidFill>
                          <a:effectLst/>
                          <a:latin typeface="Verdana" panose="020B0604030504040204" pitchFamily="34" charset="0"/>
                        </a:rPr>
                        <a:t>- Que</a:t>
                      </a:r>
                      <a:r>
                        <a:rPr lang="es-MX" sz="1200" i="0" baseline="0" dirty="0" smtClean="0">
                          <a:solidFill>
                            <a:schemeClr val="accent1"/>
                          </a:solidFill>
                          <a:effectLst/>
                          <a:latin typeface="Verdana" panose="020B0604030504040204" pitchFamily="34" charset="0"/>
                        </a:rPr>
                        <a:t> sea de su agrado.</a:t>
                      </a:r>
                      <a:r>
                        <a:rPr lang="es-MX" sz="1200" i="0" dirty="0">
                          <a:solidFill>
                            <a:schemeClr val="accent1"/>
                          </a:solidFill>
                          <a:effectLst/>
                          <a:latin typeface="Verdana" panose="020B0604030504040204" pitchFamily="34" charset="0"/>
                        </a:rPr>
                        <a:t/>
                      </a:r>
                      <a:br>
                        <a:rPr lang="es-MX" sz="1200" i="0" dirty="0">
                          <a:solidFill>
                            <a:schemeClr val="accent1"/>
                          </a:solidFill>
                          <a:effectLst/>
                          <a:latin typeface="Verdana" panose="020B0604030504040204" pitchFamily="34" charset="0"/>
                        </a:rPr>
                      </a:br>
                      <a:r>
                        <a:rPr lang="es-MX" sz="1200" i="0" dirty="0">
                          <a:solidFill>
                            <a:schemeClr val="accent1"/>
                          </a:solidFill>
                          <a:effectLst/>
                          <a:latin typeface="Verdana" panose="020B0604030504040204" pitchFamily="34" charset="0"/>
                        </a:rPr>
                        <a:t>- </a:t>
                      </a:r>
                      <a:r>
                        <a:rPr lang="es-MX" sz="1200" i="0" dirty="0" smtClean="0">
                          <a:solidFill>
                            <a:schemeClr val="accent1"/>
                          </a:solidFill>
                          <a:effectLst/>
                          <a:latin typeface="Verdana" panose="020B0604030504040204" pitchFamily="34" charset="0"/>
                        </a:rPr>
                        <a:t>Que</a:t>
                      </a:r>
                      <a:r>
                        <a:rPr lang="es-MX" sz="1200" i="0" baseline="0" dirty="0" smtClean="0">
                          <a:solidFill>
                            <a:schemeClr val="accent1"/>
                          </a:solidFill>
                          <a:effectLst/>
                          <a:latin typeface="Verdana" panose="020B0604030504040204" pitchFamily="34" charset="0"/>
                        </a:rPr>
                        <a:t> sea cómodo.</a:t>
                      </a:r>
                      <a:r>
                        <a:rPr lang="es-MX" sz="1200" i="0" dirty="0">
                          <a:solidFill>
                            <a:schemeClr val="accent1"/>
                          </a:solidFill>
                          <a:effectLst/>
                          <a:latin typeface="Verdana" panose="020B0604030504040204" pitchFamily="34" charset="0"/>
                        </a:rPr>
                        <a:t/>
                      </a:r>
                      <a:br>
                        <a:rPr lang="es-MX" sz="1200" i="0" dirty="0">
                          <a:solidFill>
                            <a:schemeClr val="accent1"/>
                          </a:solidFill>
                          <a:effectLst/>
                          <a:latin typeface="Verdana" panose="020B0604030504040204" pitchFamily="34" charset="0"/>
                        </a:rPr>
                      </a:br>
                      <a:r>
                        <a:rPr lang="es-MX" sz="1200" i="0" dirty="0">
                          <a:solidFill>
                            <a:schemeClr val="accent1"/>
                          </a:solidFill>
                          <a:effectLst/>
                          <a:latin typeface="Verdana" panose="020B0604030504040204" pitchFamily="34" charset="0"/>
                        </a:rPr>
                        <a:t>- </a:t>
                      </a:r>
                      <a:r>
                        <a:rPr lang="es-MX" sz="1200" i="0" dirty="0" smtClean="0">
                          <a:solidFill>
                            <a:schemeClr val="accent1"/>
                          </a:solidFill>
                          <a:effectLst/>
                          <a:latin typeface="Verdana" panose="020B0604030504040204" pitchFamily="34" charset="0"/>
                        </a:rPr>
                        <a:t>Que</a:t>
                      </a:r>
                      <a:r>
                        <a:rPr lang="es-MX" sz="1200" i="0" baseline="0" dirty="0" smtClean="0">
                          <a:solidFill>
                            <a:schemeClr val="accent1"/>
                          </a:solidFill>
                          <a:effectLst/>
                          <a:latin typeface="Verdana" panose="020B0604030504040204" pitchFamily="34" charset="0"/>
                        </a:rPr>
                        <a:t> satisfaga sus </a:t>
                      </a:r>
                    </a:p>
                    <a:p>
                      <a:pPr marL="0" indent="0">
                        <a:buFontTx/>
                        <a:buNone/>
                      </a:pPr>
                      <a:r>
                        <a:rPr lang="es-MX" sz="1200" i="0" baseline="0" dirty="0" smtClean="0">
                          <a:solidFill>
                            <a:schemeClr val="accent1"/>
                          </a:solidFill>
                          <a:effectLst/>
                          <a:latin typeface="Verdana" panose="020B0604030504040204" pitchFamily="34" charset="0"/>
                        </a:rPr>
                        <a:t>   necesidades.</a:t>
                      </a:r>
                      <a:endParaRPr lang="es-MX" sz="1200" dirty="0">
                        <a:solidFill>
                          <a:schemeClr val="accent1"/>
                        </a:solidFill>
                      </a:endParaRPr>
                    </a:p>
                  </a:txBody>
                  <a:tcPr marL="60722" marR="60722" marT="30361" marB="3036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r>
              <a:tr h="1383433">
                <a:tc>
                  <a:txBody>
                    <a:bodyPr/>
                    <a:lstStyle/>
                    <a:p>
                      <a:pPr algn="just"/>
                      <a:r>
                        <a:rPr lang="es-MX" sz="1400" i="0" dirty="0">
                          <a:solidFill>
                            <a:srgbClr val="336699"/>
                          </a:solidFill>
                          <a:effectLst/>
                          <a:latin typeface="Verdana" panose="020B0604030504040204" pitchFamily="34" charset="0"/>
                        </a:rPr>
                        <a:t>Reaccionar ante un/a amigo/a que está hablando mal de ti a tus espaldas.</a:t>
                      </a:r>
                      <a:endParaRPr lang="es-MX" sz="1400" dirty="0">
                        <a:solidFill>
                          <a:srgbClr val="336699"/>
                        </a:solidFill>
                      </a:endParaRPr>
                    </a:p>
                  </a:txBody>
                  <a:tcPr marL="60722" marR="60722" marT="30361" marB="3036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c>
                  <a:txBody>
                    <a:bodyPr/>
                    <a:lstStyle/>
                    <a:p>
                      <a:r>
                        <a:rPr lang="es-MX" sz="1200" i="0" dirty="0" smtClean="0">
                          <a:solidFill>
                            <a:schemeClr val="accent1"/>
                          </a:solidFill>
                          <a:effectLst/>
                          <a:latin typeface="Verdana" panose="020B0604030504040204" pitchFamily="34" charset="0"/>
                        </a:rPr>
                        <a:t>- Que </a:t>
                      </a:r>
                      <a:r>
                        <a:rPr lang="es-MX" sz="1200" i="0" dirty="0">
                          <a:solidFill>
                            <a:schemeClr val="accent1"/>
                          </a:solidFill>
                          <a:effectLst/>
                          <a:latin typeface="Verdana" panose="020B0604030504040204" pitchFamily="34" charset="0"/>
                        </a:rPr>
                        <a:t>deje de hablar mal de ti.</a:t>
                      </a:r>
                      <a:br>
                        <a:rPr lang="es-MX" sz="1200" i="0" dirty="0">
                          <a:solidFill>
                            <a:schemeClr val="accent1"/>
                          </a:solidFill>
                          <a:effectLst/>
                          <a:latin typeface="Verdana" panose="020B0604030504040204" pitchFamily="34" charset="0"/>
                        </a:rPr>
                      </a:br>
                      <a:r>
                        <a:rPr lang="es-MX" sz="1200" i="0" dirty="0">
                          <a:solidFill>
                            <a:schemeClr val="accent1"/>
                          </a:solidFill>
                          <a:effectLst/>
                          <a:latin typeface="Verdana" panose="020B0604030504040204" pitchFamily="34" charset="0"/>
                        </a:rPr>
                        <a:t>- Que los otros no crean lo que </a:t>
                      </a:r>
                      <a:r>
                        <a:rPr lang="es-MX" sz="1200" i="0" dirty="0" smtClean="0">
                          <a:solidFill>
                            <a:schemeClr val="accent1"/>
                          </a:solidFill>
                          <a:effectLst/>
                          <a:latin typeface="Verdana" panose="020B0604030504040204" pitchFamily="34" charset="0"/>
                        </a:rPr>
                        <a:t>     </a:t>
                      </a:r>
                    </a:p>
                    <a:p>
                      <a:r>
                        <a:rPr lang="es-MX" sz="1200" i="0" dirty="0" smtClean="0">
                          <a:solidFill>
                            <a:schemeClr val="accent1"/>
                          </a:solidFill>
                          <a:effectLst/>
                          <a:latin typeface="Verdana" panose="020B0604030504040204" pitchFamily="34" charset="0"/>
                        </a:rPr>
                        <a:t>   está</a:t>
                      </a:r>
                      <a:r>
                        <a:rPr lang="es-MX" sz="1200" i="0" baseline="0" dirty="0" smtClean="0">
                          <a:solidFill>
                            <a:schemeClr val="accent1"/>
                          </a:solidFill>
                          <a:effectLst/>
                          <a:latin typeface="Verdana" panose="020B0604030504040204" pitchFamily="34" charset="0"/>
                        </a:rPr>
                        <a:t> diciendo.</a:t>
                      </a:r>
                      <a:r>
                        <a:rPr lang="es-MX" sz="1200" i="0" dirty="0">
                          <a:solidFill>
                            <a:schemeClr val="accent1"/>
                          </a:solidFill>
                          <a:effectLst/>
                          <a:latin typeface="Verdana" panose="020B0604030504040204" pitchFamily="34" charset="0"/>
                        </a:rPr>
                        <a:t/>
                      </a:r>
                      <a:br>
                        <a:rPr lang="es-MX" sz="1200" i="0" dirty="0">
                          <a:solidFill>
                            <a:schemeClr val="accent1"/>
                          </a:solidFill>
                          <a:effectLst/>
                          <a:latin typeface="Verdana" panose="020B0604030504040204" pitchFamily="34" charset="0"/>
                        </a:rPr>
                      </a:br>
                      <a:r>
                        <a:rPr lang="es-MX" sz="1200" i="0" dirty="0">
                          <a:solidFill>
                            <a:schemeClr val="accent1"/>
                          </a:solidFill>
                          <a:effectLst/>
                          <a:latin typeface="Verdana" panose="020B0604030504040204" pitchFamily="34" charset="0"/>
                        </a:rPr>
                        <a:t>- No perder a ese/a amigo/a.</a:t>
                      </a:r>
                      <a:endParaRPr lang="es-MX" sz="1200" dirty="0">
                        <a:solidFill>
                          <a:schemeClr val="accent1"/>
                        </a:solidFill>
                      </a:endParaRPr>
                    </a:p>
                  </a:txBody>
                  <a:tcPr marL="60722" marR="60722" marT="30361" marB="3036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r>
              <a:tr h="1006134">
                <a:tc>
                  <a:txBody>
                    <a:bodyPr/>
                    <a:lstStyle/>
                    <a:p>
                      <a:pPr algn="just"/>
                      <a:r>
                        <a:rPr lang="es-MX" sz="1400" i="0" dirty="0">
                          <a:solidFill>
                            <a:srgbClr val="336699"/>
                          </a:solidFill>
                          <a:effectLst/>
                          <a:latin typeface="Verdana" panose="020B0604030504040204" pitchFamily="34" charset="0"/>
                        </a:rPr>
                        <a:t>Escoger entre las distintas cosas que puedes</a:t>
                      </a:r>
                      <a:br>
                        <a:rPr lang="es-MX" sz="1400" i="0" dirty="0">
                          <a:solidFill>
                            <a:srgbClr val="336699"/>
                          </a:solidFill>
                          <a:effectLst/>
                          <a:latin typeface="Verdana" panose="020B0604030504040204" pitchFamily="34" charset="0"/>
                        </a:rPr>
                      </a:br>
                      <a:r>
                        <a:rPr lang="es-MX" sz="1400" i="0" dirty="0">
                          <a:solidFill>
                            <a:srgbClr val="336699"/>
                          </a:solidFill>
                          <a:effectLst/>
                          <a:latin typeface="Verdana" panose="020B0604030504040204" pitchFamily="34" charset="0"/>
                        </a:rPr>
                        <a:t>hacer para pasar la tarde del domingo.</a:t>
                      </a:r>
                      <a:endParaRPr lang="es-MX" sz="1400" dirty="0">
                        <a:solidFill>
                          <a:srgbClr val="336699"/>
                        </a:solidFill>
                      </a:endParaRPr>
                    </a:p>
                  </a:txBody>
                  <a:tcPr marL="60722" marR="60722" marT="30361" marB="3036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c>
                  <a:txBody>
                    <a:bodyPr/>
                    <a:lstStyle/>
                    <a:p>
                      <a:pPr marL="0" indent="0">
                        <a:buFontTx/>
                        <a:buNone/>
                      </a:pPr>
                      <a:r>
                        <a:rPr lang="es-MX" sz="1200" i="0" dirty="0" smtClean="0">
                          <a:solidFill>
                            <a:schemeClr val="accent1"/>
                          </a:solidFill>
                          <a:effectLst/>
                          <a:latin typeface="Verdana" panose="020B0604030504040204" pitchFamily="34" charset="0"/>
                        </a:rPr>
                        <a:t>- Divertirse</a:t>
                      </a:r>
                      <a:r>
                        <a:rPr lang="es-MX" sz="1200" i="0" dirty="0">
                          <a:solidFill>
                            <a:schemeClr val="accent1"/>
                          </a:solidFill>
                          <a:effectLst/>
                          <a:latin typeface="Verdana" panose="020B0604030504040204" pitchFamily="34" charset="0"/>
                        </a:rPr>
                        <a:t>.</a:t>
                      </a:r>
                      <a:br>
                        <a:rPr lang="es-MX" sz="1200" i="0" dirty="0">
                          <a:solidFill>
                            <a:schemeClr val="accent1"/>
                          </a:solidFill>
                          <a:effectLst/>
                          <a:latin typeface="Verdana" panose="020B0604030504040204" pitchFamily="34" charset="0"/>
                        </a:rPr>
                      </a:br>
                      <a:r>
                        <a:rPr lang="es-MX" sz="1200" i="0" dirty="0">
                          <a:solidFill>
                            <a:schemeClr val="accent1"/>
                          </a:solidFill>
                          <a:effectLst/>
                          <a:latin typeface="Verdana" panose="020B0604030504040204" pitchFamily="34" charset="0"/>
                        </a:rPr>
                        <a:t>- Descansar.</a:t>
                      </a:r>
                      <a:br>
                        <a:rPr lang="es-MX" sz="1200" i="0" dirty="0">
                          <a:solidFill>
                            <a:schemeClr val="accent1"/>
                          </a:solidFill>
                          <a:effectLst/>
                          <a:latin typeface="Verdana" panose="020B0604030504040204" pitchFamily="34" charset="0"/>
                        </a:rPr>
                      </a:br>
                      <a:r>
                        <a:rPr lang="es-MX" sz="1200" i="0" dirty="0">
                          <a:solidFill>
                            <a:schemeClr val="accent1"/>
                          </a:solidFill>
                          <a:effectLst/>
                          <a:latin typeface="Verdana" panose="020B0604030504040204" pitchFamily="34" charset="0"/>
                        </a:rPr>
                        <a:t>- Relacionarte con otras </a:t>
                      </a:r>
                      <a:endParaRPr lang="es-MX" sz="1200" i="0" dirty="0" smtClean="0">
                        <a:solidFill>
                          <a:schemeClr val="accent1"/>
                        </a:solidFill>
                        <a:effectLst/>
                        <a:latin typeface="Verdana" panose="020B0604030504040204" pitchFamily="34" charset="0"/>
                      </a:endParaRPr>
                    </a:p>
                    <a:p>
                      <a:pPr marL="0" indent="0">
                        <a:buFontTx/>
                        <a:buNone/>
                      </a:pPr>
                      <a:r>
                        <a:rPr lang="es-MX" sz="1200" i="0" dirty="0" smtClean="0">
                          <a:solidFill>
                            <a:schemeClr val="accent1"/>
                          </a:solidFill>
                          <a:effectLst/>
                          <a:latin typeface="Verdana" panose="020B0604030504040204" pitchFamily="34" charset="0"/>
                        </a:rPr>
                        <a:t>   personas</a:t>
                      </a:r>
                      <a:r>
                        <a:rPr lang="es-MX" sz="1200" i="0" dirty="0">
                          <a:solidFill>
                            <a:schemeClr val="accent1"/>
                          </a:solidFill>
                          <a:effectLst/>
                          <a:latin typeface="Verdana" panose="020B0604030504040204" pitchFamily="34" charset="0"/>
                        </a:rPr>
                        <a:t>.</a:t>
                      </a:r>
                      <a:endParaRPr lang="es-MX" sz="1200" dirty="0">
                        <a:solidFill>
                          <a:schemeClr val="accent1"/>
                        </a:solidFill>
                      </a:endParaRPr>
                    </a:p>
                  </a:txBody>
                  <a:tcPr marL="60722" marR="60722" marT="30361" marB="3036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FFFF"/>
                    </a:solidFill>
                  </a:tcPr>
                </a:tc>
              </a:tr>
            </a:tbl>
          </a:graphicData>
        </a:graphic>
      </p:graphicFrame>
    </p:spTree>
    <p:extLst>
      <p:ext uri="{BB962C8B-B14F-4D97-AF65-F5344CB8AC3E}">
        <p14:creationId xmlns:p14="http://schemas.microsoft.com/office/powerpoint/2010/main" val="479904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1000"/>
                                        <p:tgtEl>
                                          <p:spTgt spid="5">
                                            <p:txEl>
                                              <p:pRg st="1" end="1"/>
                                            </p:txEl>
                                          </p:spTgt>
                                        </p:tgtEl>
                                      </p:cBhvr>
                                    </p:animEffect>
                                    <p:anim calcmode="lin" valueType="num">
                                      <p:cBhvr>
                                        <p:cTn id="14"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1682730150"/>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92361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6"/>
          <p:cNvGraphicFramePr>
            <a:graphicFrameLocks noGrp="1"/>
          </p:cNvGraphicFramePr>
          <p:nvPr>
            <p:extLst>
              <p:ext uri="{D42A27DB-BD31-4B8C-83A1-F6EECF244321}">
                <p14:modId xmlns:p14="http://schemas.microsoft.com/office/powerpoint/2010/main" val="1869088598"/>
              </p:ext>
            </p:extLst>
          </p:nvPr>
        </p:nvGraphicFramePr>
        <p:xfrm>
          <a:off x="2032000" y="719666"/>
          <a:ext cx="8127999" cy="4831080"/>
        </p:xfrm>
        <a:graphic>
          <a:graphicData uri="http://schemas.openxmlformats.org/drawingml/2006/table">
            <a:tbl>
              <a:tblPr firstRow="1" bandRow="1">
                <a:tableStyleId>{5C22544A-7EE6-4342-B048-85BDC9FD1C3A}</a:tableStyleId>
              </a:tblPr>
              <a:tblGrid>
                <a:gridCol w="2709333"/>
                <a:gridCol w="2709333"/>
                <a:gridCol w="2709333"/>
              </a:tblGrid>
              <a:tr h="370840">
                <a:tc>
                  <a:txBody>
                    <a:bodyPr/>
                    <a:lstStyle/>
                    <a:p>
                      <a:pPr algn="ctr"/>
                      <a:r>
                        <a:rPr lang="es-MX" sz="1600" dirty="0" smtClean="0">
                          <a:solidFill>
                            <a:srgbClr val="FFD85B"/>
                          </a:solidFill>
                        </a:rPr>
                        <a:t>De acuerdo con el tiempo de resolución</a:t>
                      </a:r>
                      <a:endParaRPr lang="es-MX" sz="1600" dirty="0">
                        <a:solidFill>
                          <a:srgbClr val="FFD85B"/>
                        </a:solidFill>
                      </a:endParaRPr>
                    </a:p>
                  </a:txBody>
                  <a:tcPr/>
                </a:tc>
                <a:tc>
                  <a:txBody>
                    <a:bodyPr/>
                    <a:lstStyle/>
                    <a:p>
                      <a:pPr algn="ctr"/>
                      <a:r>
                        <a:rPr lang="es-MX" sz="1600" dirty="0" smtClean="0">
                          <a:solidFill>
                            <a:srgbClr val="FFD85B"/>
                          </a:solidFill>
                        </a:rPr>
                        <a:t>Significado</a:t>
                      </a:r>
                      <a:endParaRPr lang="es-MX" sz="1600" dirty="0">
                        <a:solidFill>
                          <a:srgbClr val="FFD85B"/>
                        </a:solidFill>
                      </a:endParaRPr>
                    </a:p>
                  </a:txBody>
                  <a:tcPr/>
                </a:tc>
                <a:tc>
                  <a:txBody>
                    <a:bodyPr/>
                    <a:lstStyle/>
                    <a:p>
                      <a:pPr algn="ctr"/>
                      <a:r>
                        <a:rPr lang="es-MX" sz="1600" dirty="0" smtClean="0">
                          <a:solidFill>
                            <a:srgbClr val="FFD85B"/>
                          </a:solidFill>
                        </a:rPr>
                        <a:t>Situación</a:t>
                      </a:r>
                      <a:endParaRPr lang="es-MX" sz="1600" dirty="0">
                        <a:solidFill>
                          <a:srgbClr val="FFD85B"/>
                        </a:solidFill>
                      </a:endParaRPr>
                    </a:p>
                  </a:txBody>
                  <a:tcPr/>
                </a:tc>
              </a:tr>
              <a:tr h="370840">
                <a:tc>
                  <a:txBody>
                    <a:bodyPr/>
                    <a:lstStyle/>
                    <a:p>
                      <a:r>
                        <a:rPr lang="es-MX" sz="1600" b="1" dirty="0" smtClean="0">
                          <a:solidFill>
                            <a:srgbClr val="800080"/>
                          </a:solidFill>
                        </a:rPr>
                        <a:t>A corto plazo</a:t>
                      </a:r>
                      <a:endParaRPr lang="es-MX" sz="1600" b="1" dirty="0">
                        <a:solidFill>
                          <a:srgbClr val="800080"/>
                        </a:solidFill>
                      </a:endParaRPr>
                    </a:p>
                  </a:txBody>
                  <a:tcPr/>
                </a:tc>
                <a:tc>
                  <a:txBody>
                    <a:bodyPr/>
                    <a:lstStyle/>
                    <a:p>
                      <a:pPr marL="285750" indent="-285750" algn="just">
                        <a:buFont typeface="Arial" panose="020B0604020202020204" pitchFamily="34" charset="0"/>
                        <a:buChar char="•"/>
                      </a:pPr>
                      <a:r>
                        <a:rPr lang="es-MX" sz="1400" dirty="0" smtClean="0">
                          <a:solidFill>
                            <a:srgbClr val="669900"/>
                          </a:solidFill>
                        </a:rPr>
                        <a:t>Comprenden un periodo menor o igual a un año.</a:t>
                      </a:r>
                    </a:p>
                    <a:p>
                      <a:pPr marL="285750" indent="-285750" algn="just">
                        <a:buFont typeface="Arial" panose="020B0604020202020204" pitchFamily="34" charset="0"/>
                        <a:buChar char="•"/>
                      </a:pPr>
                      <a:r>
                        <a:rPr lang="es-MX" sz="1400" dirty="0" smtClean="0">
                          <a:solidFill>
                            <a:srgbClr val="669900"/>
                          </a:solidFill>
                        </a:rPr>
                        <a:t>Son fácilmente reversibles o modificables.</a:t>
                      </a:r>
                      <a:endParaRPr lang="es-MX" sz="1400" dirty="0">
                        <a:solidFill>
                          <a:srgbClr val="669900"/>
                        </a:solidFill>
                      </a:endParaRPr>
                    </a:p>
                  </a:txBody>
                  <a:tcPr/>
                </a:tc>
                <a:tc>
                  <a:txBody>
                    <a:bodyPr/>
                    <a:lstStyle/>
                    <a:p>
                      <a:pPr marL="285750" indent="-285750" algn="just">
                        <a:buFont typeface="Arial" panose="020B0604020202020204" pitchFamily="34" charset="0"/>
                        <a:buChar char="•"/>
                      </a:pPr>
                      <a:r>
                        <a:rPr lang="es-MX" sz="1400" baseline="0" dirty="0" smtClean="0">
                          <a:solidFill>
                            <a:srgbClr val="669900"/>
                          </a:solidFill>
                        </a:rPr>
                        <a:t>Elegir para este semestre el taller de danza folclórica.    </a:t>
                      </a:r>
                    </a:p>
                    <a:p>
                      <a:pPr marL="285750" indent="-285750" algn="just">
                        <a:buFont typeface="Arial" panose="020B0604020202020204" pitchFamily="34" charset="0"/>
                        <a:buChar char="•"/>
                      </a:pPr>
                      <a:endParaRPr lang="es-MX" sz="1400" dirty="0">
                        <a:solidFill>
                          <a:srgbClr val="669900"/>
                        </a:solidFill>
                      </a:endParaRPr>
                    </a:p>
                  </a:txBody>
                  <a:tcPr/>
                </a:tc>
              </a:tr>
              <a:tr h="370840">
                <a:tc>
                  <a:txBody>
                    <a:bodyPr/>
                    <a:lstStyle/>
                    <a:p>
                      <a:endParaRPr lang="es-MX" sz="1600" b="1" dirty="0">
                        <a:solidFill>
                          <a:srgbClr val="FF6600"/>
                        </a:solidFill>
                      </a:endParaRPr>
                    </a:p>
                  </a:txBody>
                  <a:tcPr/>
                </a:tc>
                <a:tc>
                  <a:txBody>
                    <a:bodyPr/>
                    <a:lstStyle/>
                    <a:p>
                      <a:pPr algn="just"/>
                      <a:endParaRPr lang="es-MX" sz="1400" dirty="0"/>
                    </a:p>
                  </a:txBody>
                  <a:tcPr/>
                </a:tc>
                <a:tc>
                  <a:txBody>
                    <a:bodyPr/>
                    <a:lstStyle/>
                    <a:p>
                      <a:pPr algn="just"/>
                      <a:endParaRPr lang="es-MX" sz="1400"/>
                    </a:p>
                  </a:txBody>
                  <a:tcPr/>
                </a:tc>
              </a:tr>
              <a:tr h="370840">
                <a:tc>
                  <a:txBody>
                    <a:bodyPr/>
                    <a:lstStyle/>
                    <a:p>
                      <a:r>
                        <a:rPr lang="es-MX" sz="1600" b="1" dirty="0" smtClean="0">
                          <a:solidFill>
                            <a:srgbClr val="800080"/>
                          </a:solidFill>
                        </a:rPr>
                        <a:t>A largo Plazo</a:t>
                      </a:r>
                      <a:endParaRPr lang="es-MX" sz="1600" b="1" dirty="0">
                        <a:solidFill>
                          <a:srgbClr val="800080"/>
                        </a:solidFill>
                      </a:endParaRPr>
                    </a:p>
                  </a:txBody>
                  <a:tcPr/>
                </a:tc>
                <a:tc>
                  <a:txBody>
                    <a:bodyPr/>
                    <a:lstStyle/>
                    <a:p>
                      <a:pPr marL="285750" marR="0" indent="-2857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sz="1400" dirty="0" smtClean="0">
                          <a:solidFill>
                            <a:srgbClr val="669900"/>
                          </a:solidFill>
                        </a:rPr>
                        <a:t>Comprenden un periodo mayor</a:t>
                      </a:r>
                      <a:r>
                        <a:rPr lang="es-MX" sz="1400" baseline="0" dirty="0" smtClean="0">
                          <a:solidFill>
                            <a:srgbClr val="669900"/>
                          </a:solidFill>
                        </a:rPr>
                        <a:t> </a:t>
                      </a:r>
                      <a:r>
                        <a:rPr lang="es-MX" sz="1400" dirty="0" smtClean="0">
                          <a:solidFill>
                            <a:srgbClr val="669900"/>
                          </a:solidFill>
                        </a:rPr>
                        <a:t>a un año.</a:t>
                      </a:r>
                    </a:p>
                    <a:p>
                      <a:pPr marL="285750" marR="0" indent="-2857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sz="1400" dirty="0" smtClean="0">
                          <a:solidFill>
                            <a:srgbClr val="669900"/>
                          </a:solidFill>
                        </a:rPr>
                        <a:t>Son irreversibles.</a:t>
                      </a:r>
                    </a:p>
                  </a:txBody>
                  <a:tcPr/>
                </a:tc>
                <a:tc>
                  <a:txBody>
                    <a:bodyPr/>
                    <a:lstStyle/>
                    <a:p>
                      <a:pPr marL="285750" indent="-285750" algn="just">
                        <a:buFont typeface="Arial" panose="020B0604020202020204" pitchFamily="34" charset="0"/>
                        <a:buChar char="•"/>
                      </a:pPr>
                      <a:r>
                        <a:rPr lang="es-MX" sz="1400" dirty="0" smtClean="0">
                          <a:solidFill>
                            <a:srgbClr val="669900"/>
                          </a:solidFill>
                        </a:rPr>
                        <a:t>Estudiar</a:t>
                      </a:r>
                      <a:r>
                        <a:rPr lang="es-MX" sz="1400" baseline="0" dirty="0" smtClean="0">
                          <a:solidFill>
                            <a:srgbClr val="669900"/>
                          </a:solidFill>
                        </a:rPr>
                        <a:t> una carrera profesional.</a:t>
                      </a:r>
                    </a:p>
                    <a:p>
                      <a:pPr marL="285750" indent="-285750" algn="just">
                        <a:buFont typeface="Arial" panose="020B0604020202020204" pitchFamily="34" charset="0"/>
                        <a:buChar char="•"/>
                      </a:pPr>
                      <a:endParaRPr lang="es-MX" sz="1400" dirty="0"/>
                    </a:p>
                  </a:txBody>
                  <a:tcPr/>
                </a:tc>
              </a:tr>
              <a:tr h="370840">
                <a:tc>
                  <a:txBody>
                    <a:bodyPr/>
                    <a:lstStyle/>
                    <a:p>
                      <a:endParaRPr lang="es-MX" sz="1600" b="1" dirty="0"/>
                    </a:p>
                  </a:txBody>
                  <a:tcPr/>
                </a:tc>
                <a:tc>
                  <a:txBody>
                    <a:bodyPr/>
                    <a:lstStyle/>
                    <a:p>
                      <a:pPr algn="just"/>
                      <a:endParaRPr lang="es-MX" sz="1400" dirty="0"/>
                    </a:p>
                  </a:txBody>
                  <a:tcPr/>
                </a:tc>
                <a:tc>
                  <a:txBody>
                    <a:bodyPr/>
                    <a:lstStyle/>
                    <a:p>
                      <a:pPr algn="just"/>
                      <a:endParaRPr lang="es-MX" sz="1400" dirty="0"/>
                    </a:p>
                  </a:txBody>
                  <a:tcPr/>
                </a:tc>
              </a:tr>
              <a:tr h="370840">
                <a:tc>
                  <a:txBody>
                    <a:bodyPr/>
                    <a:lstStyle/>
                    <a:p>
                      <a:r>
                        <a:rPr lang="es-MX" sz="1600" b="1" dirty="0" smtClean="0">
                          <a:solidFill>
                            <a:srgbClr val="FF6600"/>
                          </a:solidFill>
                        </a:rPr>
                        <a:t>Inmediatas</a:t>
                      </a:r>
                      <a:endParaRPr lang="es-MX" sz="1600" b="1" dirty="0">
                        <a:solidFill>
                          <a:srgbClr val="FF6600"/>
                        </a:solidFill>
                      </a:endParaRPr>
                    </a:p>
                  </a:txBody>
                  <a:tcPr/>
                </a:tc>
                <a:tc>
                  <a:txBody>
                    <a:bodyPr/>
                    <a:lstStyle/>
                    <a:p>
                      <a:pPr marL="285750" indent="-285750" algn="just">
                        <a:buFont typeface="Arial" panose="020B0604020202020204" pitchFamily="34" charset="0"/>
                        <a:buChar char="•"/>
                      </a:pPr>
                      <a:r>
                        <a:rPr lang="es-MX" sz="1400" dirty="0" smtClean="0">
                          <a:solidFill>
                            <a:schemeClr val="accent4">
                              <a:lumMod val="75000"/>
                            </a:schemeClr>
                          </a:solidFill>
                        </a:rPr>
                        <a:t>Situaciones que demandan una respuesta inmediata.</a:t>
                      </a:r>
                      <a:endParaRPr lang="es-MX" sz="1400" dirty="0">
                        <a:solidFill>
                          <a:schemeClr val="accent4">
                            <a:lumMod val="75000"/>
                          </a:schemeClr>
                        </a:solidFill>
                      </a:endParaRPr>
                    </a:p>
                  </a:txBody>
                  <a:tcPr/>
                </a:tc>
                <a:tc>
                  <a:txBody>
                    <a:bodyPr/>
                    <a:lstStyle/>
                    <a:p>
                      <a:pPr marL="285750" indent="-285750" algn="just">
                        <a:buFont typeface="Arial" panose="020B0604020202020204" pitchFamily="34" charset="0"/>
                        <a:buChar char="•"/>
                      </a:pPr>
                      <a:r>
                        <a:rPr lang="es-MX" sz="1400" dirty="0" smtClean="0">
                          <a:solidFill>
                            <a:schemeClr val="accent4">
                              <a:lumMod val="75000"/>
                            </a:schemeClr>
                          </a:solidFill>
                        </a:rPr>
                        <a:t>Tus amigos te invitan a</a:t>
                      </a:r>
                      <a:r>
                        <a:rPr lang="es-MX" sz="1400" baseline="0" dirty="0" smtClean="0">
                          <a:solidFill>
                            <a:schemeClr val="accent4">
                              <a:lumMod val="75000"/>
                            </a:schemeClr>
                          </a:solidFill>
                        </a:rPr>
                        <a:t> salirte de clase para ir al cine.</a:t>
                      </a:r>
                      <a:endParaRPr lang="es-MX" sz="1400" dirty="0">
                        <a:solidFill>
                          <a:schemeClr val="accent4">
                            <a:lumMod val="75000"/>
                          </a:schemeClr>
                        </a:solidFill>
                      </a:endParaRPr>
                    </a:p>
                  </a:txBody>
                  <a:tcPr/>
                </a:tc>
              </a:tr>
              <a:tr h="370840">
                <a:tc>
                  <a:txBody>
                    <a:bodyPr/>
                    <a:lstStyle/>
                    <a:p>
                      <a:endParaRPr lang="es-MX" sz="1600" b="1" dirty="0">
                        <a:solidFill>
                          <a:schemeClr val="accent1">
                            <a:lumMod val="60000"/>
                            <a:lumOff val="40000"/>
                          </a:schemeClr>
                        </a:solidFill>
                      </a:endParaRPr>
                    </a:p>
                  </a:txBody>
                  <a:tcPr/>
                </a:tc>
                <a:tc>
                  <a:txBody>
                    <a:bodyPr/>
                    <a:lstStyle/>
                    <a:p>
                      <a:pPr algn="just"/>
                      <a:endParaRPr lang="es-MX" sz="1400" dirty="0">
                        <a:solidFill>
                          <a:schemeClr val="accent4">
                            <a:lumMod val="75000"/>
                          </a:schemeClr>
                        </a:solidFill>
                      </a:endParaRPr>
                    </a:p>
                  </a:txBody>
                  <a:tcPr/>
                </a:tc>
                <a:tc>
                  <a:txBody>
                    <a:bodyPr/>
                    <a:lstStyle/>
                    <a:p>
                      <a:pPr algn="just"/>
                      <a:endParaRPr lang="es-MX" sz="1400" dirty="0">
                        <a:solidFill>
                          <a:schemeClr val="accent4">
                            <a:lumMod val="75000"/>
                          </a:schemeClr>
                        </a:solidFill>
                      </a:endParaRPr>
                    </a:p>
                  </a:txBody>
                  <a:tcPr/>
                </a:tc>
              </a:tr>
              <a:tr h="370840">
                <a:tc>
                  <a:txBody>
                    <a:bodyPr/>
                    <a:lstStyle/>
                    <a:p>
                      <a:r>
                        <a:rPr lang="es-MX" sz="1600" b="1" dirty="0" smtClean="0">
                          <a:solidFill>
                            <a:srgbClr val="FF6600"/>
                          </a:solidFill>
                        </a:rPr>
                        <a:t>Mediatas</a:t>
                      </a:r>
                      <a:endParaRPr lang="es-MX" sz="1600" b="1" dirty="0">
                        <a:solidFill>
                          <a:srgbClr val="FF6600"/>
                        </a:solidFill>
                      </a:endParaRPr>
                    </a:p>
                  </a:txBody>
                  <a:tcPr/>
                </a:tc>
                <a:tc>
                  <a:txBody>
                    <a:bodyPr/>
                    <a:lstStyle/>
                    <a:p>
                      <a:pPr marL="285750" indent="-285750" algn="just">
                        <a:buFont typeface="Arial" panose="020B0604020202020204" pitchFamily="34" charset="0"/>
                        <a:buChar char="•"/>
                      </a:pPr>
                      <a:r>
                        <a:rPr lang="es-MX" sz="1400" dirty="0" smtClean="0">
                          <a:solidFill>
                            <a:schemeClr val="accent4">
                              <a:lumMod val="75000"/>
                            </a:schemeClr>
                          </a:solidFill>
                        </a:rPr>
                        <a:t>Tienen un impacto medianamente importante en tu vida.</a:t>
                      </a:r>
                      <a:endParaRPr lang="es-MX" sz="1400" dirty="0">
                        <a:solidFill>
                          <a:schemeClr val="accent4">
                            <a:lumMod val="75000"/>
                          </a:schemeClr>
                        </a:solidFill>
                      </a:endParaRPr>
                    </a:p>
                  </a:txBody>
                  <a:tcPr/>
                </a:tc>
                <a:tc>
                  <a:txBody>
                    <a:bodyPr/>
                    <a:lstStyle/>
                    <a:p>
                      <a:pPr marL="285750" indent="-285750" algn="just">
                        <a:buFont typeface="Arial" panose="020B0604020202020204" pitchFamily="34" charset="0"/>
                        <a:buChar char="•"/>
                      </a:pPr>
                      <a:r>
                        <a:rPr lang="es-MX" sz="1400" dirty="0" smtClean="0">
                          <a:solidFill>
                            <a:schemeClr val="accent4">
                              <a:lumMod val="75000"/>
                            </a:schemeClr>
                          </a:solidFill>
                        </a:rPr>
                        <a:t>Iniciar un plan de ejercicios cardiovasculares. </a:t>
                      </a:r>
                      <a:endParaRPr lang="es-MX" sz="1400" dirty="0">
                        <a:solidFill>
                          <a:schemeClr val="accent4">
                            <a:lumMod val="75000"/>
                          </a:schemeClr>
                        </a:solidFill>
                      </a:endParaRPr>
                    </a:p>
                  </a:txBody>
                  <a:tcPr/>
                </a:tc>
              </a:tr>
            </a:tbl>
          </a:graphicData>
        </a:graphic>
      </p:graphicFrame>
      <p:pic>
        <p:nvPicPr>
          <p:cNvPr id="1026" name="Picture 2" descr="Ejercicios cardiovasculares ejempl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50963">
            <a:off x="9503689" y="5358803"/>
            <a:ext cx="2087297" cy="1211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9265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3611458403"/>
              </p:ext>
            </p:extLst>
          </p:nvPr>
        </p:nvGraphicFramePr>
        <p:xfrm>
          <a:off x="2032000" y="719666"/>
          <a:ext cx="8127999" cy="5044440"/>
        </p:xfrm>
        <a:graphic>
          <a:graphicData uri="http://schemas.openxmlformats.org/drawingml/2006/table">
            <a:tbl>
              <a:tblPr firstRow="1" bandRow="1">
                <a:tableStyleId>{00A15C55-8517-42AA-B614-E9B94910E393}</a:tableStyleId>
              </a:tblPr>
              <a:tblGrid>
                <a:gridCol w="2709333"/>
                <a:gridCol w="2709333"/>
                <a:gridCol w="2709333"/>
              </a:tblGrid>
              <a:tr h="370840">
                <a:tc>
                  <a:txBody>
                    <a:bodyPr/>
                    <a:lstStyle/>
                    <a:p>
                      <a:pPr algn="ctr"/>
                      <a:r>
                        <a:rPr lang="es-MX" sz="1600" dirty="0" smtClean="0">
                          <a:solidFill>
                            <a:srgbClr val="FFCC66"/>
                          </a:solidFill>
                        </a:rPr>
                        <a:t>De acuerdo con la cualidad de ellas</a:t>
                      </a:r>
                      <a:endParaRPr lang="es-MX" sz="1600" dirty="0">
                        <a:solidFill>
                          <a:srgbClr val="FFCC66"/>
                        </a:solidFill>
                      </a:endParaRPr>
                    </a:p>
                  </a:txBody>
                  <a:tcPr/>
                </a:tc>
                <a:tc>
                  <a:txBody>
                    <a:bodyPr/>
                    <a:lstStyle/>
                    <a:p>
                      <a:pPr algn="ctr"/>
                      <a:r>
                        <a:rPr lang="es-MX" sz="1600" dirty="0" smtClean="0">
                          <a:solidFill>
                            <a:srgbClr val="FFCC66"/>
                          </a:solidFill>
                        </a:rPr>
                        <a:t>Significado</a:t>
                      </a:r>
                      <a:endParaRPr lang="es-MX" sz="1600" dirty="0">
                        <a:solidFill>
                          <a:srgbClr val="FFCC66"/>
                        </a:solidFill>
                      </a:endParaRPr>
                    </a:p>
                  </a:txBody>
                  <a:tcPr/>
                </a:tc>
                <a:tc>
                  <a:txBody>
                    <a:bodyPr/>
                    <a:lstStyle/>
                    <a:p>
                      <a:pPr algn="ctr"/>
                      <a:r>
                        <a:rPr lang="es-MX" sz="1600" dirty="0" smtClean="0">
                          <a:solidFill>
                            <a:srgbClr val="FFCC66"/>
                          </a:solidFill>
                        </a:rPr>
                        <a:t>Situación </a:t>
                      </a:r>
                      <a:endParaRPr lang="es-MX" sz="1600" dirty="0">
                        <a:solidFill>
                          <a:srgbClr val="FFCC66"/>
                        </a:solidFill>
                      </a:endParaRPr>
                    </a:p>
                  </a:txBody>
                  <a:tcPr/>
                </a:tc>
              </a:tr>
              <a:tr h="370840">
                <a:tc>
                  <a:txBody>
                    <a:bodyPr/>
                    <a:lstStyle/>
                    <a:p>
                      <a:r>
                        <a:rPr lang="es-MX" sz="1600" b="1" dirty="0" smtClean="0">
                          <a:solidFill>
                            <a:srgbClr val="336699"/>
                          </a:solidFill>
                        </a:rPr>
                        <a:t>Propias</a:t>
                      </a:r>
                      <a:endParaRPr lang="es-MX" sz="1600" b="1" dirty="0">
                        <a:solidFill>
                          <a:srgbClr val="336699"/>
                        </a:solidFill>
                      </a:endParaRPr>
                    </a:p>
                  </a:txBody>
                  <a:tcPr/>
                </a:tc>
                <a:tc>
                  <a:txBody>
                    <a:bodyPr/>
                    <a:lstStyle/>
                    <a:p>
                      <a:pPr marL="285750" indent="-285750" algn="just">
                        <a:buFont typeface="Arial" panose="020B0604020202020204" pitchFamily="34" charset="0"/>
                        <a:buChar char="•"/>
                      </a:pPr>
                      <a:r>
                        <a:rPr lang="es-MX" sz="1400" dirty="0" smtClean="0">
                          <a:solidFill>
                            <a:srgbClr val="CC6600"/>
                          </a:solidFill>
                        </a:rPr>
                        <a:t>Es una decisión personal y te afecta</a:t>
                      </a:r>
                      <a:r>
                        <a:rPr lang="es-MX" sz="1400" baseline="0" dirty="0" smtClean="0">
                          <a:solidFill>
                            <a:srgbClr val="CC6600"/>
                          </a:solidFill>
                        </a:rPr>
                        <a:t> a ti mismo.</a:t>
                      </a:r>
                      <a:endParaRPr lang="es-MX" sz="1400" dirty="0">
                        <a:solidFill>
                          <a:srgbClr val="CC6600"/>
                        </a:solidFill>
                      </a:endParaRPr>
                    </a:p>
                  </a:txBody>
                  <a:tcPr/>
                </a:tc>
                <a:tc>
                  <a:txBody>
                    <a:bodyPr/>
                    <a:lstStyle/>
                    <a:p>
                      <a:pPr marL="285750" indent="-285750" algn="just">
                        <a:buFont typeface="Arial" panose="020B0604020202020204" pitchFamily="34" charset="0"/>
                        <a:buChar char="•"/>
                      </a:pPr>
                      <a:r>
                        <a:rPr lang="es-MX" sz="1400" baseline="0" dirty="0" smtClean="0">
                          <a:solidFill>
                            <a:srgbClr val="CC6600"/>
                          </a:solidFill>
                          <a:effectLst/>
                        </a:rPr>
                        <a:t>Decidir qué carrera va a estudiar.</a:t>
                      </a:r>
                    </a:p>
                  </a:txBody>
                  <a:tcPr/>
                </a:tc>
              </a:tr>
              <a:tr h="370840">
                <a:tc>
                  <a:txBody>
                    <a:bodyPr/>
                    <a:lstStyle/>
                    <a:p>
                      <a:endParaRPr lang="es-MX" sz="1600" b="1" dirty="0">
                        <a:solidFill>
                          <a:srgbClr val="33CCCC"/>
                        </a:solidFill>
                      </a:endParaRPr>
                    </a:p>
                  </a:txBody>
                  <a:tcPr/>
                </a:tc>
                <a:tc>
                  <a:txBody>
                    <a:bodyPr/>
                    <a:lstStyle/>
                    <a:p>
                      <a:pPr algn="just"/>
                      <a:endParaRPr lang="es-MX" sz="1400" dirty="0">
                        <a:solidFill>
                          <a:srgbClr val="CC6600"/>
                        </a:solidFill>
                      </a:endParaRPr>
                    </a:p>
                  </a:txBody>
                  <a:tcPr/>
                </a:tc>
                <a:tc>
                  <a:txBody>
                    <a:bodyPr/>
                    <a:lstStyle/>
                    <a:p>
                      <a:pPr algn="just"/>
                      <a:endParaRPr lang="es-MX" sz="1400" dirty="0">
                        <a:solidFill>
                          <a:srgbClr val="CC6600"/>
                        </a:solidFill>
                      </a:endParaRPr>
                    </a:p>
                  </a:txBody>
                  <a:tcPr/>
                </a:tc>
              </a:tr>
              <a:tr h="370840">
                <a:tc>
                  <a:txBody>
                    <a:bodyPr/>
                    <a:lstStyle/>
                    <a:p>
                      <a:r>
                        <a:rPr lang="es-MX" sz="1600" b="1" dirty="0" smtClean="0">
                          <a:solidFill>
                            <a:srgbClr val="336699"/>
                          </a:solidFill>
                        </a:rPr>
                        <a:t>Impropias</a:t>
                      </a:r>
                      <a:endParaRPr lang="es-MX" sz="1600" b="1" dirty="0">
                        <a:solidFill>
                          <a:srgbClr val="336699"/>
                        </a:solidFill>
                      </a:endParaRPr>
                    </a:p>
                  </a:txBody>
                  <a:tcPr/>
                </a:tc>
                <a:tc>
                  <a:txBody>
                    <a:bodyPr/>
                    <a:lstStyle/>
                    <a:p>
                      <a:pPr marL="285750" indent="-285750" algn="just">
                        <a:buFont typeface="Arial" panose="020B0604020202020204" pitchFamily="34" charset="0"/>
                        <a:buChar char="•"/>
                      </a:pPr>
                      <a:r>
                        <a:rPr lang="es-MX" sz="1400" dirty="0" smtClean="0">
                          <a:solidFill>
                            <a:srgbClr val="CC6600"/>
                          </a:solidFill>
                        </a:rPr>
                        <a:t>Es una decisión</a:t>
                      </a:r>
                      <a:r>
                        <a:rPr lang="es-MX" sz="1400" baseline="0" dirty="0" smtClean="0">
                          <a:solidFill>
                            <a:srgbClr val="CC6600"/>
                          </a:solidFill>
                        </a:rPr>
                        <a:t> que es tomada por otras personas o bien que tú tomas por otras personas.</a:t>
                      </a:r>
                      <a:endParaRPr lang="es-MX" sz="1400" dirty="0">
                        <a:solidFill>
                          <a:srgbClr val="CC6600"/>
                        </a:solidFill>
                      </a:endParaRPr>
                    </a:p>
                  </a:txBody>
                  <a:tcPr/>
                </a:tc>
                <a:tc>
                  <a:txBody>
                    <a:bodyPr/>
                    <a:lstStyle/>
                    <a:p>
                      <a:pPr marL="285750" indent="-285750" algn="just">
                        <a:buFont typeface="Arial" panose="020B0604020202020204" pitchFamily="34" charset="0"/>
                        <a:buChar char="•"/>
                      </a:pPr>
                      <a:r>
                        <a:rPr lang="es-MX" sz="1400" dirty="0" smtClean="0">
                          <a:solidFill>
                            <a:srgbClr val="CC6600"/>
                          </a:solidFill>
                        </a:rPr>
                        <a:t>Mis padres quieren que estudie una carrera profesional ya que consideran</a:t>
                      </a:r>
                      <a:r>
                        <a:rPr lang="es-MX" sz="1400" baseline="0" dirty="0" smtClean="0">
                          <a:solidFill>
                            <a:srgbClr val="CC6600"/>
                          </a:solidFill>
                        </a:rPr>
                        <a:t> que no hay un futuro en este país para la danza.</a:t>
                      </a:r>
                      <a:endParaRPr lang="es-MX" sz="1400" dirty="0">
                        <a:solidFill>
                          <a:srgbClr val="CC6600"/>
                        </a:solidFill>
                      </a:endParaRPr>
                    </a:p>
                  </a:txBody>
                  <a:tcPr/>
                </a:tc>
              </a:tr>
              <a:tr h="370840">
                <a:tc>
                  <a:txBody>
                    <a:bodyPr/>
                    <a:lstStyle/>
                    <a:p>
                      <a:endParaRPr lang="es-MX" sz="1600" b="1" dirty="0"/>
                    </a:p>
                  </a:txBody>
                  <a:tcPr/>
                </a:tc>
                <a:tc>
                  <a:txBody>
                    <a:bodyPr/>
                    <a:lstStyle/>
                    <a:p>
                      <a:pPr algn="just"/>
                      <a:endParaRPr lang="es-MX" sz="1400"/>
                    </a:p>
                  </a:txBody>
                  <a:tcPr/>
                </a:tc>
                <a:tc>
                  <a:txBody>
                    <a:bodyPr/>
                    <a:lstStyle/>
                    <a:p>
                      <a:pPr algn="just"/>
                      <a:endParaRPr lang="es-MX" sz="1400" dirty="0"/>
                    </a:p>
                  </a:txBody>
                  <a:tcPr/>
                </a:tc>
              </a:tr>
              <a:tr h="370840">
                <a:tc>
                  <a:txBody>
                    <a:bodyPr/>
                    <a:lstStyle/>
                    <a:p>
                      <a:r>
                        <a:rPr lang="es-MX" sz="1600" b="1" u="none" dirty="0" smtClean="0">
                          <a:solidFill>
                            <a:srgbClr val="FF3B9D"/>
                          </a:solidFill>
                        </a:rPr>
                        <a:t>Triviales</a:t>
                      </a:r>
                      <a:endParaRPr lang="es-MX" sz="1600" b="1" u="none" dirty="0">
                        <a:solidFill>
                          <a:srgbClr val="FF3B9D"/>
                        </a:solidFill>
                      </a:endParaRPr>
                    </a:p>
                  </a:txBody>
                  <a:tcPr/>
                </a:tc>
                <a:tc>
                  <a:txBody>
                    <a:bodyPr/>
                    <a:lstStyle/>
                    <a:p>
                      <a:pPr marL="285750" indent="-285750" algn="just">
                        <a:buFont typeface="Arial" panose="020B0604020202020204" pitchFamily="34" charset="0"/>
                        <a:buChar char="•"/>
                      </a:pPr>
                      <a:r>
                        <a:rPr lang="es-MX" sz="1400" dirty="0" smtClean="0">
                          <a:solidFill>
                            <a:srgbClr val="7030A0"/>
                          </a:solidFill>
                        </a:rPr>
                        <a:t>Son muy elementales, y parecen</a:t>
                      </a:r>
                      <a:r>
                        <a:rPr lang="es-MX" sz="1400" baseline="0" dirty="0" smtClean="0">
                          <a:solidFill>
                            <a:srgbClr val="7030A0"/>
                          </a:solidFill>
                        </a:rPr>
                        <a:t> no tener un gran impacto. </a:t>
                      </a:r>
                    </a:p>
                    <a:p>
                      <a:pPr marL="285750" indent="-285750" algn="just">
                        <a:buFont typeface="Arial" panose="020B0604020202020204" pitchFamily="34" charset="0"/>
                        <a:buChar char="•"/>
                      </a:pPr>
                      <a:r>
                        <a:rPr lang="es-MX" sz="1400" baseline="0" dirty="0" smtClean="0">
                          <a:solidFill>
                            <a:srgbClr val="7030A0"/>
                          </a:solidFill>
                        </a:rPr>
                        <a:t>Carecen de importancia.</a:t>
                      </a:r>
                      <a:endParaRPr lang="es-MX" sz="1400" dirty="0">
                        <a:solidFill>
                          <a:srgbClr val="7030A0"/>
                        </a:solidFill>
                      </a:endParaRPr>
                    </a:p>
                  </a:txBody>
                  <a:tcPr/>
                </a:tc>
                <a:tc>
                  <a:txBody>
                    <a:bodyPr/>
                    <a:lstStyle/>
                    <a:p>
                      <a:pPr marL="285750" indent="-285750" algn="just">
                        <a:buFont typeface="Arial" panose="020B0604020202020204" pitchFamily="34" charset="0"/>
                        <a:buChar char="•"/>
                      </a:pPr>
                      <a:r>
                        <a:rPr lang="es-MX" sz="1400" dirty="0" smtClean="0">
                          <a:solidFill>
                            <a:srgbClr val="7030A0"/>
                          </a:solidFill>
                        </a:rPr>
                        <a:t>D</a:t>
                      </a:r>
                      <a:r>
                        <a:rPr lang="es-MX" sz="1400" b="0" i="0" kern="1200" dirty="0" smtClean="0">
                          <a:solidFill>
                            <a:srgbClr val="7030A0"/>
                          </a:solidFill>
                          <a:effectLst/>
                          <a:latin typeface="+mn-lt"/>
                          <a:ea typeface="+mn-ea"/>
                          <a:cs typeface="+mn-cs"/>
                        </a:rPr>
                        <a:t>ecidir qué se va a desayunar.</a:t>
                      </a:r>
                      <a:endParaRPr lang="es-MX" sz="1400" dirty="0">
                        <a:solidFill>
                          <a:srgbClr val="7030A0"/>
                        </a:solidFill>
                      </a:endParaRPr>
                    </a:p>
                  </a:txBody>
                  <a:tcPr/>
                </a:tc>
              </a:tr>
              <a:tr h="370840">
                <a:tc>
                  <a:txBody>
                    <a:bodyPr/>
                    <a:lstStyle/>
                    <a:p>
                      <a:endParaRPr lang="es-MX" sz="1600" b="1" u="none" dirty="0">
                        <a:solidFill>
                          <a:srgbClr val="FF3B9D"/>
                        </a:solidFill>
                      </a:endParaRPr>
                    </a:p>
                  </a:txBody>
                  <a:tcPr/>
                </a:tc>
                <a:tc>
                  <a:txBody>
                    <a:bodyPr/>
                    <a:lstStyle/>
                    <a:p>
                      <a:pPr algn="just"/>
                      <a:endParaRPr lang="es-MX" sz="1400">
                        <a:solidFill>
                          <a:srgbClr val="7030A0"/>
                        </a:solidFill>
                      </a:endParaRPr>
                    </a:p>
                  </a:txBody>
                  <a:tcPr/>
                </a:tc>
                <a:tc>
                  <a:txBody>
                    <a:bodyPr/>
                    <a:lstStyle/>
                    <a:p>
                      <a:pPr algn="just"/>
                      <a:endParaRPr lang="es-MX" sz="1400" dirty="0">
                        <a:solidFill>
                          <a:srgbClr val="7030A0"/>
                        </a:solidFill>
                      </a:endParaRPr>
                    </a:p>
                  </a:txBody>
                  <a:tcPr/>
                </a:tc>
              </a:tr>
              <a:tr h="370840">
                <a:tc>
                  <a:txBody>
                    <a:bodyPr/>
                    <a:lstStyle/>
                    <a:p>
                      <a:r>
                        <a:rPr lang="es-MX" sz="1600" b="1" u="none" dirty="0" smtClean="0">
                          <a:solidFill>
                            <a:srgbClr val="FF3B9D"/>
                          </a:solidFill>
                        </a:rPr>
                        <a:t>Importantes</a:t>
                      </a:r>
                      <a:endParaRPr lang="es-MX" sz="1600" b="1" u="none" dirty="0">
                        <a:solidFill>
                          <a:srgbClr val="FF3B9D"/>
                        </a:solidFill>
                      </a:endParaRPr>
                    </a:p>
                  </a:txBody>
                  <a:tcPr/>
                </a:tc>
                <a:tc>
                  <a:txBody>
                    <a:bodyPr/>
                    <a:lstStyle/>
                    <a:p>
                      <a:pPr marL="285750" indent="-285750" algn="just">
                        <a:buFont typeface="Arial" panose="020B0604020202020204" pitchFamily="34" charset="0"/>
                        <a:buChar char="•"/>
                      </a:pPr>
                      <a:r>
                        <a:rPr lang="es-MX" sz="1400" dirty="0" smtClean="0">
                          <a:solidFill>
                            <a:srgbClr val="7030A0"/>
                          </a:solidFill>
                        </a:rPr>
                        <a:t>Tienen</a:t>
                      </a:r>
                      <a:r>
                        <a:rPr lang="es-MX" sz="1400" baseline="0" dirty="0" smtClean="0">
                          <a:solidFill>
                            <a:srgbClr val="7030A0"/>
                          </a:solidFill>
                        </a:rPr>
                        <a:t> un gran impacto en tu vida.</a:t>
                      </a:r>
                      <a:endParaRPr lang="es-MX" sz="1400" dirty="0">
                        <a:solidFill>
                          <a:srgbClr val="7030A0"/>
                        </a:solidFill>
                      </a:endParaRPr>
                    </a:p>
                  </a:txBody>
                  <a:tcPr/>
                </a:tc>
                <a:tc>
                  <a:txBody>
                    <a:bodyPr/>
                    <a:lstStyle/>
                    <a:p>
                      <a:pPr marL="285750" indent="-285750" algn="just">
                        <a:buFont typeface="Arial" panose="020B0604020202020204" pitchFamily="34" charset="0"/>
                        <a:buChar char="•"/>
                      </a:pPr>
                      <a:r>
                        <a:rPr lang="es-MX" sz="1400" dirty="0" smtClean="0">
                          <a:solidFill>
                            <a:srgbClr val="7030A0"/>
                          </a:solidFill>
                        </a:rPr>
                        <a:t>La</a:t>
                      </a:r>
                      <a:r>
                        <a:rPr lang="es-MX" sz="1400" baseline="0" dirty="0" smtClean="0">
                          <a:solidFill>
                            <a:srgbClr val="7030A0"/>
                          </a:solidFill>
                        </a:rPr>
                        <a:t> elección de carrera.</a:t>
                      </a:r>
                      <a:endParaRPr lang="es-MX" sz="1400" dirty="0">
                        <a:solidFill>
                          <a:srgbClr val="7030A0"/>
                        </a:solidFill>
                      </a:endParaRPr>
                    </a:p>
                  </a:txBody>
                  <a:tcPr/>
                </a:tc>
              </a:tr>
            </a:tbl>
          </a:graphicData>
        </a:graphic>
      </p:graphicFrame>
      <p:pic>
        <p:nvPicPr>
          <p:cNvPr id="2050" name="Picture 2" descr="http://loharia.com/img/670/447/1545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848335">
            <a:off x="9934467" y="5177979"/>
            <a:ext cx="1932308" cy="128916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5 questions à se poser avant d’acheter des meubl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33941" y="667444"/>
            <a:ext cx="1848331" cy="1247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0321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E1CD"/>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2368874" y="479139"/>
            <a:ext cx="3505199" cy="976312"/>
          </a:xfrm>
        </p:spPr>
        <p:txBody>
          <a:bodyPr>
            <a:normAutofit/>
          </a:bodyPr>
          <a:lstStyle/>
          <a:p>
            <a:pPr algn="ctr"/>
            <a:r>
              <a:rPr lang="es-MX" b="1" dirty="0" smtClean="0">
                <a:solidFill>
                  <a:srgbClr val="FF6600"/>
                </a:solidFill>
              </a:rPr>
              <a:t>LA TOMA DE DECISIONES </a:t>
            </a:r>
            <a:endParaRPr lang="es-MX" b="1" dirty="0">
              <a:solidFill>
                <a:srgbClr val="FF6600"/>
              </a:solidFill>
            </a:endParaRPr>
          </a:p>
        </p:txBody>
      </p:sp>
      <p:sp>
        <p:nvSpPr>
          <p:cNvPr id="4" name="Marcador de texto 3"/>
          <p:cNvSpPr>
            <a:spLocks noGrp="1"/>
          </p:cNvSpPr>
          <p:nvPr>
            <p:ph type="body" sz="half" idx="2"/>
          </p:nvPr>
        </p:nvSpPr>
        <p:spPr>
          <a:xfrm>
            <a:off x="2368875" y="1664714"/>
            <a:ext cx="3505199" cy="4262436"/>
          </a:xfrm>
        </p:spPr>
        <p:txBody>
          <a:bodyPr>
            <a:noAutofit/>
          </a:bodyPr>
          <a:lstStyle/>
          <a:p>
            <a:pPr algn="ctr"/>
            <a:r>
              <a:rPr lang="es-MX" sz="1900" dirty="0">
                <a:solidFill>
                  <a:srgbClr val="002060"/>
                </a:solidFill>
              </a:rPr>
              <a:t>L</a:t>
            </a:r>
            <a:r>
              <a:rPr lang="es-MX" sz="1900" dirty="0" smtClean="0">
                <a:solidFill>
                  <a:srgbClr val="002060"/>
                </a:solidFill>
              </a:rPr>
              <a:t>as personas deben elegir entre varias opciones aquella que consideran más conveniente. Es decir, han de tomar gran cantidad de decisiones en su vida cotidiana, en mayor o menor grado importantes, a la vez que fáciles o difíciles de adoptar en función de las consecuencias o resultados derivados de cada una de ellas. </a:t>
            </a:r>
            <a:endParaRPr lang="es-MX" sz="1900" dirty="0">
              <a:solidFill>
                <a:srgbClr val="002060"/>
              </a:solidFill>
            </a:endParaRPr>
          </a:p>
        </p:txBody>
      </p:sp>
      <p:pic>
        <p:nvPicPr>
          <p:cNvPr id="1026" name="Picture 2" descr="carteles aprende tomar decisiones desmotivaciones"/>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323013" y="1088901"/>
            <a:ext cx="5181600" cy="4129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2422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1000"/>
                                        <p:tgtEl>
                                          <p:spTgt spid="4">
                                            <p:txEl>
                                              <p:pRg st="0" end="0"/>
                                            </p:txEl>
                                          </p:spTgt>
                                        </p:tgtEl>
                                      </p:cBhvr>
                                    </p:animEffect>
                                    <p:anim calcmode="lin" valueType="num">
                                      <p:cBhvr>
                                        <p:cTn id="1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31" presetClass="entr" presetSubtype="0" fill="hold" nodeType="afterEffect">
                                  <p:stCondLst>
                                    <p:cond delay="0"/>
                                  </p:stCondLst>
                                  <p:childTnLst>
                                    <p:set>
                                      <p:cBhvr>
                                        <p:cTn id="18" dur="1" fill="hold">
                                          <p:stCondLst>
                                            <p:cond delay="0"/>
                                          </p:stCondLst>
                                        </p:cTn>
                                        <p:tgtEl>
                                          <p:spTgt spid="1026"/>
                                        </p:tgtEl>
                                        <p:attrNameLst>
                                          <p:attrName>style.visibility</p:attrName>
                                        </p:attrNameLst>
                                      </p:cBhvr>
                                      <p:to>
                                        <p:strVal val="visible"/>
                                      </p:to>
                                    </p:set>
                                    <p:anim calcmode="lin" valueType="num">
                                      <p:cBhvr>
                                        <p:cTn id="19" dur="1000" fill="hold"/>
                                        <p:tgtEl>
                                          <p:spTgt spid="1026"/>
                                        </p:tgtEl>
                                        <p:attrNameLst>
                                          <p:attrName>ppt_w</p:attrName>
                                        </p:attrNameLst>
                                      </p:cBhvr>
                                      <p:tavLst>
                                        <p:tav tm="0">
                                          <p:val>
                                            <p:fltVal val="0"/>
                                          </p:val>
                                        </p:tav>
                                        <p:tav tm="100000">
                                          <p:val>
                                            <p:strVal val="#ppt_w"/>
                                          </p:val>
                                        </p:tav>
                                      </p:tavLst>
                                    </p:anim>
                                    <p:anim calcmode="lin" valueType="num">
                                      <p:cBhvr>
                                        <p:cTn id="20" dur="1000" fill="hold"/>
                                        <p:tgtEl>
                                          <p:spTgt spid="1026"/>
                                        </p:tgtEl>
                                        <p:attrNameLst>
                                          <p:attrName>ppt_h</p:attrName>
                                        </p:attrNameLst>
                                      </p:cBhvr>
                                      <p:tavLst>
                                        <p:tav tm="0">
                                          <p:val>
                                            <p:fltVal val="0"/>
                                          </p:val>
                                        </p:tav>
                                        <p:tav tm="100000">
                                          <p:val>
                                            <p:strVal val="#ppt_h"/>
                                          </p:val>
                                        </p:tav>
                                      </p:tavLst>
                                    </p:anim>
                                    <p:anim calcmode="lin" valueType="num">
                                      <p:cBhvr>
                                        <p:cTn id="21" dur="1000" fill="hold"/>
                                        <p:tgtEl>
                                          <p:spTgt spid="1026"/>
                                        </p:tgtEl>
                                        <p:attrNameLst>
                                          <p:attrName>style.rotation</p:attrName>
                                        </p:attrNameLst>
                                      </p:cBhvr>
                                      <p:tavLst>
                                        <p:tav tm="0">
                                          <p:val>
                                            <p:fltVal val="90"/>
                                          </p:val>
                                        </p:tav>
                                        <p:tav tm="100000">
                                          <p:val>
                                            <p:fltVal val="0"/>
                                          </p:val>
                                        </p:tav>
                                      </p:tavLst>
                                    </p:anim>
                                    <p:animEffect transition="in" filter="fade">
                                      <p:cBhvr>
                                        <p:cTn id="22"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85303" y="582547"/>
            <a:ext cx="8911687" cy="695535"/>
          </a:xfrm>
        </p:spPr>
        <p:txBody>
          <a:bodyPr>
            <a:normAutofit/>
          </a:bodyPr>
          <a:lstStyle/>
          <a:p>
            <a:pPr algn="ctr"/>
            <a:r>
              <a:rPr lang="es-MX" sz="3200" dirty="0">
                <a:solidFill>
                  <a:srgbClr val="FF3399"/>
                </a:solidFill>
              </a:rPr>
              <a:t>B</a:t>
            </a:r>
            <a:r>
              <a:rPr lang="es-MX" sz="3200" dirty="0" smtClean="0">
                <a:solidFill>
                  <a:srgbClr val="FF3399"/>
                </a:solidFill>
              </a:rPr>
              <a:t>ibliografía</a:t>
            </a:r>
            <a:endParaRPr lang="es-MX" sz="3200" dirty="0">
              <a:solidFill>
                <a:srgbClr val="FF3399"/>
              </a:solidFill>
            </a:endParaRPr>
          </a:p>
        </p:txBody>
      </p:sp>
      <p:sp>
        <p:nvSpPr>
          <p:cNvPr id="5" name="Marcador de contenido 4"/>
          <p:cNvSpPr>
            <a:spLocks noGrp="1"/>
          </p:cNvSpPr>
          <p:nvPr>
            <p:ph idx="1"/>
          </p:nvPr>
        </p:nvSpPr>
        <p:spPr>
          <a:xfrm>
            <a:off x="2485303" y="1212607"/>
            <a:ext cx="8695315" cy="5112327"/>
          </a:xfrm>
        </p:spPr>
        <p:txBody>
          <a:bodyPr>
            <a:normAutofit/>
          </a:bodyPr>
          <a:lstStyle/>
          <a:p>
            <a:pPr algn="just">
              <a:buClr>
                <a:srgbClr val="FF3399"/>
              </a:buClr>
              <a:buFont typeface="Courier New" panose="02070309020205020404" pitchFamily="49" charset="0"/>
              <a:buChar char="o"/>
            </a:pPr>
            <a:endParaRPr lang="es-MX" sz="1500" dirty="0" smtClean="0">
              <a:solidFill>
                <a:schemeClr val="accent6">
                  <a:lumMod val="75000"/>
                </a:schemeClr>
              </a:solidFill>
            </a:endParaRPr>
          </a:p>
          <a:p>
            <a:pPr algn="just">
              <a:buClr>
                <a:srgbClr val="FF3399"/>
              </a:buClr>
              <a:buFont typeface="Courier New" panose="02070309020205020404" pitchFamily="49" charset="0"/>
              <a:buChar char="o"/>
            </a:pPr>
            <a:r>
              <a:rPr lang="es-MX" dirty="0" smtClean="0">
                <a:solidFill>
                  <a:srgbClr val="0070C0"/>
                </a:solidFill>
              </a:rPr>
              <a:t>García de León Pastrana, Ma. Del Rocío, </a:t>
            </a:r>
            <a:r>
              <a:rPr lang="es-MX" i="1" dirty="0" smtClean="0">
                <a:solidFill>
                  <a:srgbClr val="0070C0"/>
                </a:solidFill>
              </a:rPr>
              <a:t>et al</a:t>
            </a:r>
            <a:r>
              <a:rPr lang="es-MX" dirty="0" smtClean="0">
                <a:solidFill>
                  <a:srgbClr val="0070C0"/>
                </a:solidFill>
              </a:rPr>
              <a:t>. (2013). </a:t>
            </a:r>
            <a:r>
              <a:rPr lang="es-MX" i="1" dirty="0" smtClean="0">
                <a:solidFill>
                  <a:srgbClr val="0070C0"/>
                </a:solidFill>
              </a:rPr>
              <a:t>Desarrollo del potencial humano.</a:t>
            </a:r>
            <a:r>
              <a:rPr lang="es-MX" dirty="0" smtClean="0">
                <a:solidFill>
                  <a:srgbClr val="0070C0"/>
                </a:solidFill>
              </a:rPr>
              <a:t> México. UAEM.</a:t>
            </a:r>
          </a:p>
          <a:p>
            <a:pPr algn="just">
              <a:buClr>
                <a:srgbClr val="FF3399"/>
              </a:buClr>
              <a:buFont typeface="Courier New" panose="02070309020205020404" pitchFamily="49" charset="0"/>
              <a:buChar char="o"/>
            </a:pPr>
            <a:r>
              <a:rPr lang="es-MX" dirty="0" smtClean="0">
                <a:solidFill>
                  <a:srgbClr val="0070C0"/>
                </a:solidFill>
              </a:rPr>
              <a:t>González Arratia</a:t>
            </a:r>
            <a:r>
              <a:rPr lang="es-MX" dirty="0">
                <a:solidFill>
                  <a:srgbClr val="0070C0"/>
                </a:solidFill>
              </a:rPr>
              <a:t> </a:t>
            </a:r>
            <a:r>
              <a:rPr lang="es-MX" dirty="0" smtClean="0">
                <a:solidFill>
                  <a:srgbClr val="0070C0"/>
                </a:solidFill>
              </a:rPr>
              <a:t>López Fuentes, Norma Ivonne. (2011). </a:t>
            </a:r>
            <a:r>
              <a:rPr lang="es-MX" i="1" dirty="0" smtClean="0">
                <a:solidFill>
                  <a:srgbClr val="0070C0"/>
                </a:solidFill>
              </a:rPr>
              <a:t>Resiliencia y personalidad en niños y adolescentes cómo desarrollarse en tiempos de crisis. </a:t>
            </a:r>
            <a:r>
              <a:rPr lang="es-MX" dirty="0" smtClean="0">
                <a:solidFill>
                  <a:srgbClr val="0070C0"/>
                </a:solidFill>
              </a:rPr>
              <a:t>México. UAEM.</a:t>
            </a:r>
          </a:p>
          <a:p>
            <a:pPr algn="just">
              <a:buClr>
                <a:srgbClr val="FF3399"/>
              </a:buClr>
              <a:buFont typeface="Courier New" panose="02070309020205020404" pitchFamily="49" charset="0"/>
              <a:buChar char="o"/>
            </a:pPr>
            <a:r>
              <a:rPr lang="es-MX" dirty="0" smtClean="0">
                <a:solidFill>
                  <a:srgbClr val="0070C0"/>
                </a:solidFill>
              </a:rPr>
              <a:t>Gutiérrez, Pável</a:t>
            </a:r>
            <a:r>
              <a:rPr lang="es-MX" dirty="0">
                <a:solidFill>
                  <a:srgbClr val="0070C0"/>
                </a:solidFill>
              </a:rPr>
              <a:t> </a:t>
            </a:r>
            <a:r>
              <a:rPr lang="es-MX" dirty="0" smtClean="0">
                <a:solidFill>
                  <a:srgbClr val="0070C0"/>
                </a:solidFill>
              </a:rPr>
              <a:t>Iván. (2010). </a:t>
            </a:r>
            <a:r>
              <a:rPr lang="es-MX" i="1" dirty="0" smtClean="0">
                <a:solidFill>
                  <a:srgbClr val="0070C0"/>
                </a:solidFill>
              </a:rPr>
              <a:t>77 Secretos para la prosperidad y la abundancia. </a:t>
            </a:r>
            <a:r>
              <a:rPr lang="es-MX" dirty="0" smtClean="0">
                <a:solidFill>
                  <a:srgbClr val="0070C0"/>
                </a:solidFill>
              </a:rPr>
              <a:t>México. Selector.</a:t>
            </a:r>
          </a:p>
          <a:p>
            <a:pPr algn="just">
              <a:buClr>
                <a:srgbClr val="FF3399"/>
              </a:buClr>
              <a:buFont typeface="Courier New" panose="02070309020205020404" pitchFamily="49" charset="0"/>
              <a:buChar char="o"/>
            </a:pPr>
            <a:r>
              <a:rPr lang="es-MX" dirty="0" smtClean="0">
                <a:solidFill>
                  <a:srgbClr val="0070C0"/>
                </a:solidFill>
              </a:rPr>
              <a:t>Matthews, Andrew. (1999). </a:t>
            </a:r>
            <a:r>
              <a:rPr lang="es-MX" i="1" dirty="0" smtClean="0">
                <a:solidFill>
                  <a:srgbClr val="0070C0"/>
                </a:solidFill>
              </a:rPr>
              <a:t>Sigue los dictados de tu corazón: Encuentra sentido a tu vida y tu trabajo. </a:t>
            </a:r>
            <a:r>
              <a:rPr lang="es-MX" dirty="0" smtClean="0">
                <a:solidFill>
                  <a:srgbClr val="0070C0"/>
                </a:solidFill>
              </a:rPr>
              <a:t>España. </a:t>
            </a:r>
            <a:r>
              <a:rPr lang="es-MX" dirty="0" err="1" smtClean="0">
                <a:solidFill>
                  <a:srgbClr val="0070C0"/>
                </a:solidFill>
              </a:rPr>
              <a:t>Oniro</a:t>
            </a:r>
            <a:r>
              <a:rPr lang="es-MX" dirty="0" smtClean="0">
                <a:solidFill>
                  <a:srgbClr val="0070C0"/>
                </a:solidFill>
              </a:rPr>
              <a:t>.</a:t>
            </a:r>
          </a:p>
          <a:p>
            <a:pPr algn="just">
              <a:buClr>
                <a:srgbClr val="FF3399"/>
              </a:buClr>
              <a:buFont typeface="Courier New" panose="02070309020205020404" pitchFamily="49" charset="0"/>
              <a:buChar char="o"/>
            </a:pPr>
            <a:r>
              <a:rPr lang="es-MX" dirty="0" smtClean="0">
                <a:solidFill>
                  <a:srgbClr val="0070C0"/>
                </a:solidFill>
              </a:rPr>
              <a:t>Rodríguez Estrada Mauro. (1991). </a:t>
            </a:r>
            <a:r>
              <a:rPr lang="es-MX" i="1" dirty="0" smtClean="0">
                <a:solidFill>
                  <a:srgbClr val="0070C0"/>
                </a:solidFill>
              </a:rPr>
              <a:t>Manejo de problemas y toma de decisiones. </a:t>
            </a:r>
            <a:r>
              <a:rPr lang="es-MX" dirty="0" smtClean="0">
                <a:solidFill>
                  <a:srgbClr val="0070C0"/>
                </a:solidFill>
              </a:rPr>
              <a:t>México. El Manual Moderno.</a:t>
            </a:r>
          </a:p>
          <a:p>
            <a:pPr algn="just">
              <a:buClr>
                <a:srgbClr val="FF3399"/>
              </a:buClr>
              <a:buFont typeface="Courier New" panose="02070309020205020404" pitchFamily="49" charset="0"/>
              <a:buChar char="o"/>
            </a:pPr>
            <a:endParaRPr lang="es-MX" dirty="0" smtClean="0">
              <a:solidFill>
                <a:srgbClr val="0070C0"/>
              </a:solidFill>
            </a:endParaRPr>
          </a:p>
          <a:p>
            <a:pPr algn="just">
              <a:buClr>
                <a:srgbClr val="FF3399"/>
              </a:buClr>
              <a:buFont typeface="Courier New" panose="02070309020205020404" pitchFamily="49" charset="0"/>
              <a:buChar char="o"/>
            </a:pPr>
            <a:endParaRPr lang="es-MX" dirty="0" smtClean="0">
              <a:solidFill>
                <a:srgbClr val="0070C0"/>
              </a:solidFill>
            </a:endParaRPr>
          </a:p>
          <a:p>
            <a:pPr algn="just">
              <a:buClr>
                <a:srgbClr val="FF3399"/>
              </a:buClr>
              <a:buFont typeface="Courier New" panose="02070309020205020404" pitchFamily="49" charset="0"/>
              <a:buChar char="o"/>
            </a:pPr>
            <a:endParaRPr lang="es-MX" dirty="0" smtClean="0">
              <a:solidFill>
                <a:srgbClr val="0070C0"/>
              </a:solidFill>
            </a:endParaRPr>
          </a:p>
          <a:p>
            <a:pPr algn="just">
              <a:buClr>
                <a:schemeClr val="accent1">
                  <a:lumMod val="60000"/>
                  <a:lumOff val="40000"/>
                </a:schemeClr>
              </a:buClr>
              <a:buFont typeface="Courier New" panose="02070309020205020404" pitchFamily="49" charset="0"/>
              <a:buChar char="o"/>
            </a:pPr>
            <a:endParaRPr lang="es-MX" sz="1500" dirty="0" smtClean="0">
              <a:solidFill>
                <a:srgbClr val="0070C0"/>
              </a:solidFill>
            </a:endParaRPr>
          </a:p>
          <a:p>
            <a:pPr marL="0" indent="0" algn="just">
              <a:buClr>
                <a:schemeClr val="accent1">
                  <a:lumMod val="60000"/>
                  <a:lumOff val="40000"/>
                </a:schemeClr>
              </a:buClr>
              <a:buNone/>
            </a:pPr>
            <a:endParaRPr lang="es-MX" sz="1500" dirty="0" smtClean="0">
              <a:solidFill>
                <a:srgbClr val="0070C0"/>
              </a:solidFill>
            </a:endParaRPr>
          </a:p>
          <a:p>
            <a:pPr algn="just">
              <a:buClr>
                <a:schemeClr val="accent1">
                  <a:lumMod val="60000"/>
                  <a:lumOff val="40000"/>
                </a:schemeClr>
              </a:buClr>
              <a:buFont typeface="Courier New" panose="02070309020205020404" pitchFamily="49" charset="0"/>
              <a:buChar char="o"/>
            </a:pPr>
            <a:endParaRPr lang="es-MX" sz="1500" dirty="0">
              <a:solidFill>
                <a:srgbClr val="0070C0"/>
              </a:solidFill>
            </a:endParaRPr>
          </a:p>
          <a:p>
            <a:pPr marL="0" indent="0" algn="just">
              <a:buClr>
                <a:schemeClr val="accent1">
                  <a:lumMod val="60000"/>
                  <a:lumOff val="40000"/>
                </a:schemeClr>
              </a:buClr>
              <a:buNone/>
            </a:pPr>
            <a:endParaRPr lang="es-MX" sz="1400" dirty="0" smtClean="0">
              <a:solidFill>
                <a:schemeClr val="accent6">
                  <a:lumMod val="75000"/>
                </a:schemeClr>
              </a:solidFill>
            </a:endParaRPr>
          </a:p>
          <a:p>
            <a:pPr algn="just">
              <a:buClr>
                <a:schemeClr val="accent1">
                  <a:lumMod val="60000"/>
                  <a:lumOff val="40000"/>
                </a:schemeClr>
              </a:buClr>
              <a:buFont typeface="Courier New" panose="02070309020205020404" pitchFamily="49" charset="0"/>
              <a:buChar char="o"/>
            </a:pPr>
            <a:endParaRPr lang="es-MX" sz="1400" dirty="0" smtClean="0">
              <a:solidFill>
                <a:schemeClr val="accent6">
                  <a:lumMod val="75000"/>
                </a:schemeClr>
              </a:solidFill>
            </a:endParaRPr>
          </a:p>
          <a:p>
            <a:pPr algn="just">
              <a:buClr>
                <a:schemeClr val="accent1">
                  <a:lumMod val="60000"/>
                  <a:lumOff val="40000"/>
                </a:schemeClr>
              </a:buClr>
              <a:buFont typeface="Courier New" panose="02070309020205020404" pitchFamily="49" charset="0"/>
              <a:buChar char="o"/>
            </a:pPr>
            <a:endParaRPr lang="es-MX" sz="1400" dirty="0" smtClean="0">
              <a:solidFill>
                <a:schemeClr val="accent6">
                  <a:lumMod val="75000"/>
                </a:schemeClr>
              </a:solidFill>
            </a:endParaRPr>
          </a:p>
          <a:p>
            <a:pPr marL="0" indent="0" algn="just">
              <a:buClr>
                <a:schemeClr val="accent1">
                  <a:lumMod val="60000"/>
                  <a:lumOff val="40000"/>
                </a:schemeClr>
              </a:buClr>
              <a:buNone/>
            </a:pPr>
            <a:endParaRPr lang="es-MX" sz="1600" dirty="0" smtClean="0">
              <a:solidFill>
                <a:schemeClr val="accent6">
                  <a:lumMod val="75000"/>
                </a:schemeClr>
              </a:solidFill>
            </a:endParaRPr>
          </a:p>
        </p:txBody>
      </p:sp>
    </p:spTree>
    <p:extLst>
      <p:ext uri="{BB962C8B-B14F-4D97-AF65-F5344CB8AC3E}">
        <p14:creationId xmlns:p14="http://schemas.microsoft.com/office/powerpoint/2010/main" val="3581568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Effect transition="in" filter="fade">
                                      <p:cBhvr>
                                        <p:cTn id="20" dur="1000"/>
                                        <p:tgtEl>
                                          <p:spTgt spid="5">
                                            <p:txEl>
                                              <p:pRg st="2" end="2"/>
                                            </p:txEl>
                                          </p:spTgt>
                                        </p:tgtEl>
                                      </p:cBhvr>
                                    </p:animEffect>
                                    <p:anim calcmode="lin" valueType="num">
                                      <p:cBhvr>
                                        <p:cTn id="21"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5">
                                            <p:txEl>
                                              <p:pRg st="3" end="3"/>
                                            </p:txEl>
                                          </p:spTgt>
                                        </p:tgtEl>
                                        <p:attrNameLst>
                                          <p:attrName>style.visibility</p:attrName>
                                        </p:attrNameLst>
                                      </p:cBhvr>
                                      <p:to>
                                        <p:strVal val="visible"/>
                                      </p:to>
                                    </p:set>
                                    <p:animEffect transition="in" filter="fade">
                                      <p:cBhvr>
                                        <p:cTn id="26" dur="1000"/>
                                        <p:tgtEl>
                                          <p:spTgt spid="5">
                                            <p:txEl>
                                              <p:pRg st="3" end="3"/>
                                            </p:txEl>
                                          </p:spTgt>
                                        </p:tgtEl>
                                      </p:cBhvr>
                                    </p:animEffect>
                                    <p:anim calcmode="lin" valueType="num">
                                      <p:cBhvr>
                                        <p:cTn id="27"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par>
                          <p:cTn id="29" fill="hold">
                            <p:stCondLst>
                              <p:cond delay="4000"/>
                            </p:stCondLst>
                            <p:childTnLst>
                              <p:par>
                                <p:cTn id="30" presetID="42" presetClass="entr" presetSubtype="0" fill="hold" nodeType="after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1000"/>
                                        <p:tgtEl>
                                          <p:spTgt spid="5">
                                            <p:txEl>
                                              <p:pRg st="4" end="4"/>
                                            </p:txEl>
                                          </p:spTgt>
                                        </p:tgtEl>
                                      </p:cBhvr>
                                    </p:animEffect>
                                    <p:anim calcmode="lin" valueType="num">
                                      <p:cBhvr>
                                        <p:cTn id="33"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par>
                          <p:cTn id="35" fill="hold">
                            <p:stCondLst>
                              <p:cond delay="5000"/>
                            </p:stCondLst>
                            <p:childTnLst>
                              <p:par>
                                <p:cTn id="36" presetID="42" presetClass="entr" presetSubtype="0" fill="hold" nodeType="afterEffect">
                                  <p:stCondLst>
                                    <p:cond delay="0"/>
                                  </p:stCondLst>
                                  <p:childTnLst>
                                    <p:set>
                                      <p:cBhvr>
                                        <p:cTn id="37" dur="1" fill="hold">
                                          <p:stCondLst>
                                            <p:cond delay="0"/>
                                          </p:stCondLst>
                                        </p:cTn>
                                        <p:tgtEl>
                                          <p:spTgt spid="5">
                                            <p:txEl>
                                              <p:pRg st="5" end="5"/>
                                            </p:txEl>
                                          </p:spTgt>
                                        </p:tgtEl>
                                        <p:attrNameLst>
                                          <p:attrName>style.visibility</p:attrName>
                                        </p:attrNameLst>
                                      </p:cBhvr>
                                      <p:to>
                                        <p:strVal val="visible"/>
                                      </p:to>
                                    </p:set>
                                    <p:animEffect transition="in" filter="fade">
                                      <p:cBhvr>
                                        <p:cTn id="38" dur="1000"/>
                                        <p:tgtEl>
                                          <p:spTgt spid="5">
                                            <p:txEl>
                                              <p:pRg st="5" end="5"/>
                                            </p:txEl>
                                          </p:spTgt>
                                        </p:tgtEl>
                                      </p:cBhvr>
                                    </p:animEffect>
                                    <p:anim calcmode="lin" valueType="num">
                                      <p:cBhvr>
                                        <p:cTn id="39"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57843" y="561765"/>
            <a:ext cx="8911687" cy="747490"/>
          </a:xfrm>
        </p:spPr>
        <p:txBody>
          <a:bodyPr>
            <a:normAutofit/>
          </a:bodyPr>
          <a:lstStyle/>
          <a:p>
            <a:pPr algn="ctr"/>
            <a:r>
              <a:rPr lang="es-MX" sz="3200" dirty="0">
                <a:solidFill>
                  <a:srgbClr val="FF3399"/>
                </a:solidFill>
              </a:rPr>
              <a:t>M</a:t>
            </a:r>
            <a:r>
              <a:rPr lang="es-MX" sz="3200" dirty="0" smtClean="0">
                <a:solidFill>
                  <a:srgbClr val="FF3399"/>
                </a:solidFill>
              </a:rPr>
              <a:t>esografía</a:t>
            </a:r>
            <a:endParaRPr lang="es-MX" sz="3200" dirty="0">
              <a:solidFill>
                <a:srgbClr val="FF3399"/>
              </a:solidFill>
            </a:endParaRPr>
          </a:p>
        </p:txBody>
      </p:sp>
      <p:sp>
        <p:nvSpPr>
          <p:cNvPr id="3" name="Marcador de contenido 2"/>
          <p:cNvSpPr>
            <a:spLocks noGrp="1"/>
          </p:cNvSpPr>
          <p:nvPr>
            <p:ph idx="1"/>
          </p:nvPr>
        </p:nvSpPr>
        <p:spPr>
          <a:xfrm>
            <a:off x="2454130" y="1498294"/>
            <a:ext cx="8736879" cy="4671152"/>
          </a:xfrm>
        </p:spPr>
        <p:txBody>
          <a:bodyPr>
            <a:normAutofit lnSpcReduction="10000"/>
          </a:bodyPr>
          <a:lstStyle/>
          <a:p>
            <a:pPr>
              <a:buClr>
                <a:srgbClr val="FF3399"/>
              </a:buClr>
              <a:buFont typeface="Courier New" panose="02070309020205020404" pitchFamily="49" charset="0"/>
              <a:buChar char="o"/>
            </a:pPr>
            <a:r>
              <a:rPr lang="es-MX" dirty="0">
                <a:solidFill>
                  <a:srgbClr val="0070C0"/>
                </a:solidFill>
              </a:rPr>
              <a:t>http://</a:t>
            </a:r>
            <a:r>
              <a:rPr lang="es-MX" dirty="0" smtClean="0">
                <a:solidFill>
                  <a:srgbClr val="0070C0"/>
                </a:solidFill>
              </a:rPr>
              <a:t>www.degerencia.com/articulo/exito_y_triunfo_conceptos_diferentes</a:t>
            </a:r>
          </a:p>
          <a:p>
            <a:pPr>
              <a:buClr>
                <a:srgbClr val="FF3399"/>
              </a:buClr>
              <a:buFont typeface="Courier New" panose="02070309020205020404" pitchFamily="49" charset="0"/>
              <a:buChar char="o"/>
            </a:pPr>
            <a:r>
              <a:rPr lang="es-MX" dirty="0">
                <a:solidFill>
                  <a:srgbClr val="0070C0"/>
                </a:solidFill>
              </a:rPr>
              <a:t>http://www.sebascelis.com/exito-y-triunfo</a:t>
            </a:r>
            <a:r>
              <a:rPr lang="es-MX" dirty="0" smtClean="0">
                <a:solidFill>
                  <a:srgbClr val="0070C0"/>
                </a:solidFill>
              </a:rPr>
              <a:t>/</a:t>
            </a:r>
          </a:p>
          <a:p>
            <a:pPr>
              <a:buClr>
                <a:srgbClr val="FF3399"/>
              </a:buClr>
              <a:buFont typeface="Courier New" panose="02070309020205020404" pitchFamily="49" charset="0"/>
              <a:buChar char="o"/>
            </a:pPr>
            <a:r>
              <a:rPr lang="es-MX" dirty="0">
                <a:solidFill>
                  <a:srgbClr val="0070C0"/>
                </a:solidFill>
              </a:rPr>
              <a:t>http://</a:t>
            </a:r>
            <a:r>
              <a:rPr lang="es-MX" dirty="0" smtClean="0">
                <a:solidFill>
                  <a:srgbClr val="0070C0"/>
                </a:solidFill>
              </a:rPr>
              <a:t>www.rafaelbisquerra.com/es/blog/261-resiliencia-tiempos-crisis.htm</a:t>
            </a:r>
          </a:p>
          <a:p>
            <a:pPr>
              <a:buClr>
                <a:srgbClr val="FF3399"/>
              </a:buClr>
              <a:buFont typeface="Courier New" panose="02070309020205020404" pitchFamily="49" charset="0"/>
              <a:buChar char="o"/>
            </a:pPr>
            <a:r>
              <a:rPr lang="es-MX" dirty="0">
                <a:solidFill>
                  <a:srgbClr val="0070C0"/>
                </a:solidFill>
              </a:rPr>
              <a:t> http://definicion.de/adversidad/#</a:t>
            </a:r>
            <a:r>
              <a:rPr lang="es-MX" dirty="0" smtClean="0">
                <a:solidFill>
                  <a:srgbClr val="0070C0"/>
                </a:solidFill>
              </a:rPr>
              <a:t>ixzz3YkrX27Q4</a:t>
            </a:r>
          </a:p>
          <a:p>
            <a:pPr>
              <a:buClr>
                <a:srgbClr val="FF3399"/>
              </a:buClr>
              <a:buFont typeface="Courier New" panose="02070309020205020404" pitchFamily="49" charset="0"/>
              <a:buChar char="o"/>
            </a:pPr>
            <a:r>
              <a:rPr lang="es-MX" dirty="0">
                <a:solidFill>
                  <a:srgbClr val="0070C0"/>
                </a:solidFill>
              </a:rPr>
              <a:t>http://</a:t>
            </a:r>
            <a:r>
              <a:rPr lang="es-MX" dirty="0" smtClean="0">
                <a:solidFill>
                  <a:srgbClr val="0070C0"/>
                </a:solidFill>
              </a:rPr>
              <a:t>www.altonivel.com.mx/11119-jk-rowling-una-auto-lider-de-exito.html </a:t>
            </a:r>
          </a:p>
          <a:p>
            <a:pPr>
              <a:buClr>
                <a:srgbClr val="FF3399"/>
              </a:buClr>
              <a:buFont typeface="Courier New" panose="02070309020205020404" pitchFamily="49" charset="0"/>
              <a:buChar char="o"/>
            </a:pPr>
            <a:r>
              <a:rPr lang="es-MX" dirty="0">
                <a:solidFill>
                  <a:srgbClr val="0070C0"/>
                </a:solidFill>
              </a:rPr>
              <a:t>http://blog.megafounder.com/es/blog/most-famous-failures</a:t>
            </a:r>
            <a:r>
              <a:rPr lang="es-MX" dirty="0" smtClean="0">
                <a:solidFill>
                  <a:srgbClr val="0070C0"/>
                </a:solidFill>
              </a:rPr>
              <a:t>/</a:t>
            </a:r>
          </a:p>
          <a:p>
            <a:pPr>
              <a:buClr>
                <a:srgbClr val="FF3399"/>
              </a:buClr>
              <a:buFont typeface="Courier New" panose="02070309020205020404" pitchFamily="49" charset="0"/>
              <a:buChar char="o"/>
            </a:pPr>
            <a:r>
              <a:rPr lang="es-MX" dirty="0">
                <a:solidFill>
                  <a:srgbClr val="0070C0"/>
                </a:solidFill>
              </a:rPr>
              <a:t>http://</a:t>
            </a:r>
            <a:r>
              <a:rPr lang="es-MX" dirty="0" smtClean="0">
                <a:solidFill>
                  <a:srgbClr val="0070C0"/>
                </a:solidFill>
              </a:rPr>
              <a:t>cordobacoaching.blogspot.mx/2013/07/los-9-pilares-de-la-resiliencia.html</a:t>
            </a:r>
          </a:p>
          <a:p>
            <a:pPr>
              <a:buClr>
                <a:srgbClr val="FF3399"/>
              </a:buClr>
              <a:buFont typeface="Courier New" panose="02070309020205020404" pitchFamily="49" charset="0"/>
              <a:buChar char="o"/>
            </a:pPr>
            <a:r>
              <a:rPr lang="es-MX" dirty="0">
                <a:solidFill>
                  <a:srgbClr val="0070C0"/>
                </a:solidFill>
              </a:rPr>
              <a:t>http://www.matrizfoda.com</a:t>
            </a:r>
            <a:r>
              <a:rPr lang="es-MX" dirty="0" smtClean="0">
                <a:solidFill>
                  <a:srgbClr val="0070C0"/>
                </a:solidFill>
              </a:rPr>
              <a:t>/</a:t>
            </a:r>
          </a:p>
          <a:p>
            <a:pPr>
              <a:buClr>
                <a:srgbClr val="FF3399"/>
              </a:buClr>
              <a:buFont typeface="Courier New" panose="02070309020205020404" pitchFamily="49" charset="0"/>
              <a:buChar char="o"/>
            </a:pPr>
            <a:r>
              <a:rPr lang="es-MX" dirty="0">
                <a:solidFill>
                  <a:srgbClr val="0070C0"/>
                </a:solidFill>
              </a:rPr>
              <a:t>http://</a:t>
            </a:r>
            <a:r>
              <a:rPr lang="es-MX" dirty="0" smtClean="0">
                <a:solidFill>
                  <a:srgbClr val="0070C0"/>
                </a:solidFill>
              </a:rPr>
              <a:t>www.psicologia-online.com/autoayuda/asertividad/toma_de_decisiones.shtml</a:t>
            </a:r>
          </a:p>
          <a:p>
            <a:pPr marL="0" indent="0">
              <a:buClr>
                <a:srgbClr val="FF3399"/>
              </a:buClr>
              <a:buNone/>
            </a:pPr>
            <a:endParaRPr lang="es-MX" dirty="0" smtClean="0">
              <a:solidFill>
                <a:srgbClr val="0070C0"/>
              </a:solidFill>
            </a:endParaRPr>
          </a:p>
          <a:p>
            <a:pPr marL="0" indent="0">
              <a:buClr>
                <a:srgbClr val="FF3399"/>
              </a:buClr>
              <a:buNone/>
            </a:pPr>
            <a:endParaRPr lang="es-MX" dirty="0">
              <a:solidFill>
                <a:srgbClr val="0070C0"/>
              </a:solidFill>
            </a:endParaRPr>
          </a:p>
          <a:p>
            <a:pPr>
              <a:buClr>
                <a:srgbClr val="FF3399"/>
              </a:buClr>
              <a:buFont typeface="Courier New" panose="02070309020205020404" pitchFamily="49" charset="0"/>
              <a:buChar char="o"/>
            </a:pPr>
            <a:endParaRPr lang="es-MX" dirty="0">
              <a:solidFill>
                <a:srgbClr val="0070C0"/>
              </a:solidFill>
            </a:endParaRPr>
          </a:p>
          <a:p>
            <a:pPr marL="0" indent="0">
              <a:buClr>
                <a:srgbClr val="FF3399"/>
              </a:buClr>
              <a:buNone/>
            </a:pPr>
            <a:endParaRPr lang="es-MX" dirty="0" smtClean="0">
              <a:solidFill>
                <a:schemeClr val="accent6">
                  <a:lumMod val="75000"/>
                </a:schemeClr>
              </a:solidFill>
            </a:endParaRPr>
          </a:p>
          <a:p>
            <a:pPr>
              <a:buClr>
                <a:srgbClr val="FF3399"/>
              </a:buClr>
              <a:buFont typeface="Courier New" panose="02070309020205020404" pitchFamily="49" charset="0"/>
              <a:buChar char="o"/>
            </a:pPr>
            <a:endParaRPr lang="es-MX" dirty="0" smtClean="0">
              <a:solidFill>
                <a:schemeClr val="accent6">
                  <a:lumMod val="75000"/>
                </a:schemeClr>
              </a:solidFill>
            </a:endParaRPr>
          </a:p>
        </p:txBody>
      </p:sp>
    </p:spTree>
    <p:extLst>
      <p:ext uri="{BB962C8B-B14F-4D97-AF65-F5344CB8AC3E}">
        <p14:creationId xmlns:p14="http://schemas.microsoft.com/office/powerpoint/2010/main" val="3039773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9" fill="hold">
                            <p:stCondLst>
                              <p:cond delay="4000"/>
                            </p:stCondLst>
                            <p:childTnLst>
                              <p:par>
                                <p:cTn id="30" presetID="42" presetClass="entr" presetSubtype="0" fill="hold" nodeType="after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35" fill="hold">
                            <p:stCondLst>
                              <p:cond delay="5000"/>
                            </p:stCondLst>
                            <p:childTnLst>
                              <p:par>
                                <p:cTn id="36" presetID="42" presetClass="entr" presetSubtype="0" fill="hold" nodeType="after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Effect transition="in" filter="fade">
                                      <p:cBhvr>
                                        <p:cTn id="38" dur="1000"/>
                                        <p:tgtEl>
                                          <p:spTgt spid="3">
                                            <p:txEl>
                                              <p:pRg st="4" end="4"/>
                                            </p:txEl>
                                          </p:spTgt>
                                        </p:tgtEl>
                                      </p:cBhvr>
                                    </p:animEffect>
                                    <p:anim calcmode="lin" valueType="num">
                                      <p:cBhvr>
                                        <p:cTn id="3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41" fill="hold">
                            <p:stCondLst>
                              <p:cond delay="6000"/>
                            </p:stCondLst>
                            <p:childTnLst>
                              <p:par>
                                <p:cTn id="42" presetID="42" presetClass="entr" presetSubtype="0" fill="hold" nodeType="after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Effect transition="in" filter="fade">
                                      <p:cBhvr>
                                        <p:cTn id="44" dur="1000"/>
                                        <p:tgtEl>
                                          <p:spTgt spid="3">
                                            <p:txEl>
                                              <p:pRg st="5" end="5"/>
                                            </p:txEl>
                                          </p:spTgt>
                                        </p:tgtEl>
                                      </p:cBhvr>
                                    </p:animEffect>
                                    <p:anim calcmode="lin" valueType="num">
                                      <p:cBhvr>
                                        <p:cTn id="4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47" fill="hold">
                            <p:stCondLst>
                              <p:cond delay="7000"/>
                            </p:stCondLst>
                            <p:childTnLst>
                              <p:par>
                                <p:cTn id="48" presetID="42" presetClass="entr" presetSubtype="0" fill="hold" nodeType="after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Effect transition="in" filter="fade">
                                      <p:cBhvr>
                                        <p:cTn id="50" dur="1000"/>
                                        <p:tgtEl>
                                          <p:spTgt spid="3">
                                            <p:txEl>
                                              <p:pRg st="6" end="6"/>
                                            </p:txEl>
                                          </p:spTgt>
                                        </p:tgtEl>
                                      </p:cBhvr>
                                    </p:animEffect>
                                    <p:anim calcmode="lin" valueType="num">
                                      <p:cBhvr>
                                        <p:cTn id="5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53" fill="hold">
                            <p:stCondLst>
                              <p:cond delay="8000"/>
                            </p:stCondLst>
                            <p:childTnLst>
                              <p:par>
                                <p:cTn id="54" presetID="42" presetClass="entr" presetSubtype="0" fill="hold" nodeType="after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par>
                          <p:cTn id="59" fill="hold">
                            <p:stCondLst>
                              <p:cond delay="9000"/>
                            </p:stCondLst>
                            <p:childTnLst>
                              <p:par>
                                <p:cTn id="60" presetID="42" presetClass="entr" presetSubtype="0" fill="hold" nodeType="after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Effect transition="in" filter="fade">
                                      <p:cBhvr>
                                        <p:cTn id="62" dur="1000"/>
                                        <p:tgtEl>
                                          <p:spTgt spid="3">
                                            <p:txEl>
                                              <p:pRg st="8" end="8"/>
                                            </p:txEl>
                                          </p:spTgt>
                                        </p:tgtEl>
                                      </p:cBhvr>
                                    </p:animEffect>
                                    <p:anim calcmode="lin" valueType="num">
                                      <p:cBhvr>
                                        <p:cTn id="6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ctr"/>
            <a:r>
              <a:rPr lang="es-MX" sz="2800" dirty="0" smtClean="0">
                <a:solidFill>
                  <a:srgbClr val="0070C0"/>
                </a:solidFill>
                <a:latin typeface="Sitka Subheading" panose="02000505000000020004" pitchFamily="2" charset="0"/>
              </a:rPr>
              <a:t/>
            </a:r>
            <a:br>
              <a:rPr lang="es-MX" sz="2800" dirty="0" smtClean="0">
                <a:solidFill>
                  <a:srgbClr val="0070C0"/>
                </a:solidFill>
                <a:latin typeface="Sitka Subheading" panose="02000505000000020004" pitchFamily="2" charset="0"/>
              </a:rPr>
            </a:br>
            <a:r>
              <a:rPr lang="es-MX" sz="2800" dirty="0" smtClean="0">
                <a:solidFill>
                  <a:srgbClr val="0070C0"/>
                </a:solidFill>
                <a:latin typeface="Sitka Subheading" panose="02000505000000020004" pitchFamily="2" charset="0"/>
              </a:rPr>
              <a:t>COMPETENCIAS</a:t>
            </a:r>
            <a:r>
              <a:rPr lang="es-MX" sz="2800" b="1" dirty="0" smtClean="0">
                <a:solidFill>
                  <a:srgbClr val="0070C0"/>
                </a:solidFill>
                <a:latin typeface="Sitka Subheading" panose="02000505000000020004" pitchFamily="2" charset="0"/>
              </a:rPr>
              <a:t> </a:t>
            </a:r>
            <a:r>
              <a:rPr lang="es-MX" sz="2800" dirty="0" smtClean="0">
                <a:solidFill>
                  <a:srgbClr val="0070C0"/>
                </a:solidFill>
                <a:latin typeface="Sitka Subheading" panose="02000505000000020004" pitchFamily="2" charset="0"/>
              </a:rPr>
              <a:t>A DESARROLLAR</a:t>
            </a:r>
            <a:endParaRPr lang="es-MX" sz="2800" dirty="0">
              <a:solidFill>
                <a:srgbClr val="0070C0"/>
              </a:solidFill>
              <a:latin typeface="Sitka Subheading" panose="02000505000000020004" pitchFamily="2" charset="0"/>
            </a:endParaRPr>
          </a:p>
        </p:txBody>
      </p:sp>
      <p:sp>
        <p:nvSpPr>
          <p:cNvPr id="5" name="Marcador de texto 4"/>
          <p:cNvSpPr>
            <a:spLocks noGrp="1"/>
          </p:cNvSpPr>
          <p:nvPr>
            <p:ph type="body" idx="1"/>
          </p:nvPr>
        </p:nvSpPr>
        <p:spPr/>
        <p:txBody>
          <a:bodyPr/>
          <a:lstStyle/>
          <a:p>
            <a:endParaRPr lang="es-MX" dirty="0">
              <a:solidFill>
                <a:srgbClr val="FF66CC"/>
              </a:solidFill>
            </a:endParaRPr>
          </a:p>
          <a:p>
            <a:r>
              <a:rPr lang="es-MX" dirty="0" smtClean="0">
                <a:solidFill>
                  <a:srgbClr val="FF3B9D"/>
                </a:solidFill>
              </a:rPr>
              <a:t>Competencias Genéricas</a:t>
            </a:r>
            <a:endParaRPr lang="es-MX" dirty="0">
              <a:solidFill>
                <a:srgbClr val="FF3B9D"/>
              </a:solidFill>
            </a:endParaRPr>
          </a:p>
        </p:txBody>
      </p:sp>
      <p:sp>
        <p:nvSpPr>
          <p:cNvPr id="6" name="Marcador de contenido 5"/>
          <p:cNvSpPr>
            <a:spLocks noGrp="1"/>
          </p:cNvSpPr>
          <p:nvPr>
            <p:ph sz="half" idx="2"/>
          </p:nvPr>
        </p:nvSpPr>
        <p:spPr/>
        <p:txBody>
          <a:bodyPr>
            <a:normAutofit fontScale="92500" lnSpcReduction="20000"/>
          </a:bodyPr>
          <a:lstStyle/>
          <a:p>
            <a:pPr marL="0" indent="0" algn="just">
              <a:buNone/>
            </a:pPr>
            <a:r>
              <a:rPr lang="es-MX" dirty="0">
                <a:solidFill>
                  <a:srgbClr val="7030A0"/>
                </a:solidFill>
              </a:rPr>
              <a:t>1. Se conoce y valora a sí mismo y aborda problemas y retos teniendo en cuenta los objetivos que persigue. </a:t>
            </a:r>
          </a:p>
          <a:p>
            <a:pPr marL="0" indent="0" algn="just">
              <a:buNone/>
            </a:pPr>
            <a:r>
              <a:rPr lang="es-MX" dirty="0">
                <a:solidFill>
                  <a:srgbClr val="7030A0"/>
                </a:solidFill>
              </a:rPr>
              <a:t>1.1 Enfrenta las dificultades que se le presentan y es consciente de sus valores, fortalezas y debilidades.</a:t>
            </a:r>
          </a:p>
          <a:p>
            <a:pPr marL="0" indent="0" algn="just">
              <a:buNone/>
            </a:pPr>
            <a:r>
              <a:rPr lang="es-MX" dirty="0">
                <a:solidFill>
                  <a:srgbClr val="7030A0"/>
                </a:solidFill>
              </a:rPr>
              <a:t>1.5 Asume las consecuencias de sus comportamientos y decisiones.</a:t>
            </a:r>
          </a:p>
          <a:p>
            <a:pPr marL="0" indent="0" algn="just">
              <a:buNone/>
            </a:pPr>
            <a:r>
              <a:rPr lang="es-MX" dirty="0">
                <a:solidFill>
                  <a:srgbClr val="7030A0"/>
                </a:solidFill>
              </a:rPr>
              <a:t>3.  Elige y practica estilos de vida saludables.</a:t>
            </a:r>
          </a:p>
          <a:p>
            <a:pPr marL="0" indent="0" algn="just">
              <a:buNone/>
            </a:pPr>
            <a:r>
              <a:rPr lang="es-MX" dirty="0">
                <a:solidFill>
                  <a:srgbClr val="7030A0"/>
                </a:solidFill>
              </a:rPr>
              <a:t>3.3 Cultiva relaciones interpersonales que contribuyen a su desarrollo humano y el de quienes lo rodea</a:t>
            </a:r>
            <a:r>
              <a:rPr lang="es-MX" dirty="0" smtClean="0">
                <a:solidFill>
                  <a:srgbClr val="7030A0"/>
                </a:solidFill>
              </a:rPr>
              <a:t>.</a:t>
            </a:r>
            <a:endParaRPr lang="es-MX" dirty="0">
              <a:solidFill>
                <a:srgbClr val="7030A0"/>
              </a:solidFill>
            </a:endParaRPr>
          </a:p>
        </p:txBody>
      </p:sp>
      <p:sp>
        <p:nvSpPr>
          <p:cNvPr id="7" name="Marcador de texto 6"/>
          <p:cNvSpPr>
            <a:spLocks noGrp="1"/>
          </p:cNvSpPr>
          <p:nvPr>
            <p:ph type="body" sz="quarter" idx="3"/>
          </p:nvPr>
        </p:nvSpPr>
        <p:spPr/>
        <p:txBody>
          <a:bodyPr/>
          <a:lstStyle/>
          <a:p>
            <a:r>
              <a:rPr lang="es-MX" dirty="0" smtClean="0">
                <a:solidFill>
                  <a:srgbClr val="FF3B9D"/>
                </a:solidFill>
              </a:rPr>
              <a:t>Competencias Disciplinares</a:t>
            </a:r>
            <a:endParaRPr lang="es-MX" dirty="0">
              <a:solidFill>
                <a:srgbClr val="FF3B9D"/>
              </a:solidFill>
            </a:endParaRPr>
          </a:p>
        </p:txBody>
      </p:sp>
      <p:sp>
        <p:nvSpPr>
          <p:cNvPr id="8" name="Marcador de contenido 7"/>
          <p:cNvSpPr>
            <a:spLocks noGrp="1"/>
          </p:cNvSpPr>
          <p:nvPr>
            <p:ph sz="quarter" idx="4"/>
          </p:nvPr>
        </p:nvSpPr>
        <p:spPr/>
        <p:txBody>
          <a:bodyPr/>
          <a:lstStyle/>
          <a:p>
            <a:pPr marL="0" indent="0" algn="just">
              <a:buNone/>
            </a:pPr>
            <a:r>
              <a:rPr lang="es-MX" dirty="0">
                <a:solidFill>
                  <a:srgbClr val="7030A0"/>
                </a:solidFill>
                <a:ea typeface="Tahoma" panose="020B0604030504040204" pitchFamily="34" charset="0"/>
                <a:cs typeface="Tahoma" panose="020B0604030504040204" pitchFamily="34" charset="0"/>
              </a:rPr>
              <a:t>1.  Identifica el conocimiento social y humanista como una construcción en constante transformación.</a:t>
            </a:r>
          </a:p>
          <a:p>
            <a:pPr marL="0" indent="0" algn="just">
              <a:buNone/>
            </a:pPr>
            <a:r>
              <a:rPr lang="es-MX" dirty="0">
                <a:solidFill>
                  <a:srgbClr val="7030A0"/>
                </a:solidFill>
                <a:ea typeface="Tahoma" panose="020B0604030504040204" pitchFamily="34" charset="0"/>
                <a:cs typeface="Tahoma" panose="020B0604030504040204" pitchFamily="34" charset="0"/>
              </a:rPr>
              <a:t>10. Valora distintas prácticas sociales mediante el reconocimiento de sus significados dentro de un sistema cultural con una actitud de respeto</a:t>
            </a:r>
            <a:r>
              <a:rPr lang="es-MX" dirty="0" smtClean="0">
                <a:solidFill>
                  <a:srgbClr val="7030A0"/>
                </a:solidFill>
                <a:ea typeface="Tahoma" panose="020B0604030504040204" pitchFamily="34" charset="0"/>
                <a:cs typeface="Tahoma" panose="020B0604030504040204" pitchFamily="34" charset="0"/>
              </a:rPr>
              <a:t>.</a:t>
            </a:r>
            <a:endParaRPr lang="es-MX" dirty="0">
              <a:solidFill>
                <a:srgbClr val="7030A0"/>
              </a:solidFill>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334178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p:cTn id="11" dur="10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2" dur="1000" fill="hold"/>
                                        <p:tgtEl>
                                          <p:spTgt spid="5">
                                            <p:txEl>
                                              <p:pRg st="1" end="1"/>
                                            </p:txEl>
                                          </p:spTgt>
                                        </p:tgtEl>
                                        <p:attrNameLst>
                                          <p:attrName>ppt_h</p:attrName>
                                        </p:attrNameLst>
                                      </p:cBhvr>
                                      <p:tavLst>
                                        <p:tav tm="0">
                                          <p:val>
                                            <p:fltVal val="0"/>
                                          </p:val>
                                        </p:tav>
                                        <p:tav tm="100000">
                                          <p:val>
                                            <p:strVal val="#ppt_h"/>
                                          </p:val>
                                        </p:tav>
                                      </p:tavLst>
                                    </p:anim>
                                    <p:anim calcmode="lin" valueType="num">
                                      <p:cBhvr>
                                        <p:cTn id="13" dur="1000" fill="hold"/>
                                        <p:tgtEl>
                                          <p:spTgt spid="5">
                                            <p:txEl>
                                              <p:pRg st="1" end="1"/>
                                            </p:txEl>
                                          </p:spTgt>
                                        </p:tgtEl>
                                        <p:attrNameLst>
                                          <p:attrName>style.rotation</p:attrName>
                                        </p:attrNameLst>
                                      </p:cBhvr>
                                      <p:tavLst>
                                        <p:tav tm="0">
                                          <p:val>
                                            <p:fltVal val="90"/>
                                          </p:val>
                                        </p:tav>
                                        <p:tav tm="100000">
                                          <p:val>
                                            <p:fltVal val="0"/>
                                          </p:val>
                                        </p:tav>
                                      </p:tavLst>
                                    </p:anim>
                                    <p:animEffect transition="in" filter="fade">
                                      <p:cBhvr>
                                        <p:cTn id="14" dur="1000"/>
                                        <p:tgtEl>
                                          <p:spTgt spid="5">
                                            <p:txEl>
                                              <p:pRg st="1" end="1"/>
                                            </p:txEl>
                                          </p:spTgt>
                                        </p:tgtEl>
                                      </p:cBhvr>
                                    </p:animEffect>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1000"/>
                                        <p:tgtEl>
                                          <p:spTgt spid="6">
                                            <p:txEl>
                                              <p:pRg st="0" end="0"/>
                                            </p:txEl>
                                          </p:spTgt>
                                        </p:tgtEl>
                                      </p:cBhvr>
                                    </p:animEffect>
                                    <p:anim calcmode="lin" valueType="num">
                                      <p:cBhvr>
                                        <p:cTn id="19"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6">
                                            <p:txEl>
                                              <p:pRg st="0" end="0"/>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animEffect transition="in" filter="fade">
                                      <p:cBhvr>
                                        <p:cTn id="23" dur="1000"/>
                                        <p:tgtEl>
                                          <p:spTgt spid="6">
                                            <p:txEl>
                                              <p:pRg st="1" end="1"/>
                                            </p:txEl>
                                          </p:spTgt>
                                        </p:tgtEl>
                                      </p:cBhvr>
                                    </p:animEffect>
                                    <p:anim calcmode="lin" valueType="num">
                                      <p:cBhvr>
                                        <p:cTn id="24"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5" dur="1000" fill="hold"/>
                                        <p:tgtEl>
                                          <p:spTgt spid="6">
                                            <p:txEl>
                                              <p:pRg st="1" end="1"/>
                                            </p:txEl>
                                          </p:spTgt>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Effect transition="in" filter="fade">
                                      <p:cBhvr>
                                        <p:cTn id="28" dur="1000"/>
                                        <p:tgtEl>
                                          <p:spTgt spid="6">
                                            <p:txEl>
                                              <p:pRg st="2" end="2"/>
                                            </p:txEl>
                                          </p:spTgt>
                                        </p:tgtEl>
                                      </p:cBhvr>
                                    </p:animEffect>
                                    <p:anim calcmode="lin" valueType="num">
                                      <p:cBhvr>
                                        <p:cTn id="29"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2" end="2"/>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Effect transition="in" filter="fade">
                                      <p:cBhvr>
                                        <p:cTn id="33" dur="1000"/>
                                        <p:tgtEl>
                                          <p:spTgt spid="6">
                                            <p:txEl>
                                              <p:pRg st="3" end="3"/>
                                            </p:txEl>
                                          </p:spTgt>
                                        </p:tgtEl>
                                      </p:cBhvr>
                                    </p:animEffect>
                                    <p:anim calcmode="lin" valueType="num">
                                      <p:cBhvr>
                                        <p:cTn id="34"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6">
                                            <p:txEl>
                                              <p:pRg st="3" end="3"/>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6">
                                            <p:txEl>
                                              <p:pRg st="4" end="4"/>
                                            </p:txEl>
                                          </p:spTgt>
                                        </p:tgtEl>
                                        <p:attrNameLst>
                                          <p:attrName>style.visibility</p:attrName>
                                        </p:attrNameLst>
                                      </p:cBhvr>
                                      <p:to>
                                        <p:strVal val="visible"/>
                                      </p:to>
                                    </p:set>
                                    <p:animEffect transition="in" filter="fade">
                                      <p:cBhvr>
                                        <p:cTn id="38" dur="1000"/>
                                        <p:tgtEl>
                                          <p:spTgt spid="6">
                                            <p:txEl>
                                              <p:pRg st="4" end="4"/>
                                            </p:txEl>
                                          </p:spTgt>
                                        </p:tgtEl>
                                      </p:cBhvr>
                                    </p:animEffect>
                                    <p:anim calcmode="lin" valueType="num">
                                      <p:cBhvr>
                                        <p:cTn id="39"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40"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par>
                          <p:cTn id="41" fill="hold">
                            <p:stCondLst>
                              <p:cond delay="2500"/>
                            </p:stCondLst>
                            <p:childTnLst>
                              <p:par>
                                <p:cTn id="42" presetID="31" presetClass="entr" presetSubtype="0" fill="hold" nodeType="afterEffect">
                                  <p:stCondLst>
                                    <p:cond delay="0"/>
                                  </p:stCondLst>
                                  <p:childTnLst>
                                    <p:set>
                                      <p:cBhvr>
                                        <p:cTn id="43" dur="1" fill="hold">
                                          <p:stCondLst>
                                            <p:cond delay="0"/>
                                          </p:stCondLst>
                                        </p:cTn>
                                        <p:tgtEl>
                                          <p:spTgt spid="7">
                                            <p:txEl>
                                              <p:pRg st="0" end="0"/>
                                            </p:txEl>
                                          </p:spTgt>
                                        </p:tgtEl>
                                        <p:attrNameLst>
                                          <p:attrName>style.visibility</p:attrName>
                                        </p:attrNameLst>
                                      </p:cBhvr>
                                      <p:to>
                                        <p:strVal val="visible"/>
                                      </p:to>
                                    </p:set>
                                    <p:anim calcmode="lin" valueType="num">
                                      <p:cBhvr>
                                        <p:cTn id="44" dur="1000" fill="hold"/>
                                        <p:tgtEl>
                                          <p:spTgt spid="7">
                                            <p:txEl>
                                              <p:pRg st="0" end="0"/>
                                            </p:txEl>
                                          </p:spTgt>
                                        </p:tgtEl>
                                        <p:attrNameLst>
                                          <p:attrName>ppt_w</p:attrName>
                                        </p:attrNameLst>
                                      </p:cBhvr>
                                      <p:tavLst>
                                        <p:tav tm="0">
                                          <p:val>
                                            <p:fltVal val="0"/>
                                          </p:val>
                                        </p:tav>
                                        <p:tav tm="100000">
                                          <p:val>
                                            <p:strVal val="#ppt_w"/>
                                          </p:val>
                                        </p:tav>
                                      </p:tavLst>
                                    </p:anim>
                                    <p:anim calcmode="lin" valueType="num">
                                      <p:cBhvr>
                                        <p:cTn id="45" dur="1000" fill="hold"/>
                                        <p:tgtEl>
                                          <p:spTgt spid="7">
                                            <p:txEl>
                                              <p:pRg st="0" end="0"/>
                                            </p:txEl>
                                          </p:spTgt>
                                        </p:tgtEl>
                                        <p:attrNameLst>
                                          <p:attrName>ppt_h</p:attrName>
                                        </p:attrNameLst>
                                      </p:cBhvr>
                                      <p:tavLst>
                                        <p:tav tm="0">
                                          <p:val>
                                            <p:fltVal val="0"/>
                                          </p:val>
                                        </p:tav>
                                        <p:tav tm="100000">
                                          <p:val>
                                            <p:strVal val="#ppt_h"/>
                                          </p:val>
                                        </p:tav>
                                      </p:tavLst>
                                    </p:anim>
                                    <p:anim calcmode="lin" valueType="num">
                                      <p:cBhvr>
                                        <p:cTn id="46" dur="1000" fill="hold"/>
                                        <p:tgtEl>
                                          <p:spTgt spid="7">
                                            <p:txEl>
                                              <p:pRg st="0" end="0"/>
                                            </p:txEl>
                                          </p:spTgt>
                                        </p:tgtEl>
                                        <p:attrNameLst>
                                          <p:attrName>style.rotation</p:attrName>
                                        </p:attrNameLst>
                                      </p:cBhvr>
                                      <p:tavLst>
                                        <p:tav tm="0">
                                          <p:val>
                                            <p:fltVal val="90"/>
                                          </p:val>
                                        </p:tav>
                                        <p:tav tm="100000">
                                          <p:val>
                                            <p:fltVal val="0"/>
                                          </p:val>
                                        </p:tav>
                                      </p:tavLst>
                                    </p:anim>
                                    <p:animEffect transition="in" filter="fade">
                                      <p:cBhvr>
                                        <p:cTn id="47" dur="1000"/>
                                        <p:tgtEl>
                                          <p:spTgt spid="7">
                                            <p:txEl>
                                              <p:pRg st="0" end="0"/>
                                            </p:txEl>
                                          </p:spTgt>
                                        </p:tgtEl>
                                      </p:cBhvr>
                                    </p:animEffect>
                                  </p:childTnLst>
                                </p:cTn>
                              </p:par>
                            </p:childTnLst>
                          </p:cTn>
                        </p:par>
                        <p:par>
                          <p:cTn id="48" fill="hold">
                            <p:stCondLst>
                              <p:cond delay="3500"/>
                            </p:stCondLst>
                            <p:childTnLst>
                              <p:par>
                                <p:cTn id="49" presetID="42" presetClass="entr" presetSubtype="0" fill="hold" nodeType="after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1000"/>
                                        <p:tgtEl>
                                          <p:spTgt spid="8">
                                            <p:txEl>
                                              <p:pRg st="0" end="0"/>
                                            </p:txEl>
                                          </p:spTgt>
                                        </p:tgtEl>
                                      </p:cBhvr>
                                    </p:animEffect>
                                    <p:anim calcmode="lin" valueType="num">
                                      <p:cBhvr>
                                        <p:cTn id="52"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53" dur="1000" fill="hold"/>
                                        <p:tgtEl>
                                          <p:spTgt spid="8">
                                            <p:txEl>
                                              <p:pRg st="0" end="0"/>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8">
                                            <p:txEl>
                                              <p:pRg st="1" end="1"/>
                                            </p:txEl>
                                          </p:spTgt>
                                        </p:tgtEl>
                                        <p:attrNameLst>
                                          <p:attrName>style.visibility</p:attrName>
                                        </p:attrNameLst>
                                      </p:cBhvr>
                                      <p:to>
                                        <p:strVal val="visible"/>
                                      </p:to>
                                    </p:set>
                                    <p:animEffect transition="in" filter="fade">
                                      <p:cBhvr>
                                        <p:cTn id="56" dur="1000"/>
                                        <p:tgtEl>
                                          <p:spTgt spid="8">
                                            <p:txEl>
                                              <p:pRg st="1" end="1"/>
                                            </p:txEl>
                                          </p:spTgt>
                                        </p:tgtEl>
                                      </p:cBhvr>
                                    </p:animEffect>
                                    <p:anim calcmode="lin" valueType="num">
                                      <p:cBhvr>
                                        <p:cTn id="57"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58"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1002535"/>
            <a:ext cx="8915400" cy="5255046"/>
          </a:xfrm>
        </p:spPr>
        <p:txBody>
          <a:bodyPr/>
          <a:lstStyle/>
          <a:p>
            <a:pPr>
              <a:buClr>
                <a:srgbClr val="FF3399"/>
              </a:buClr>
              <a:buFont typeface="Courier New" panose="02070309020205020404" pitchFamily="49" charset="0"/>
              <a:buChar char="o"/>
            </a:pPr>
            <a:r>
              <a:rPr lang="es-MX" dirty="0">
                <a:solidFill>
                  <a:srgbClr val="0070C0"/>
                </a:solidFill>
              </a:rPr>
              <a:t>http://tusbuenosmomentos.com/2013/01/estrategias-adversidad</a:t>
            </a:r>
            <a:r>
              <a:rPr lang="es-MX" dirty="0" smtClean="0">
                <a:solidFill>
                  <a:srgbClr val="0070C0"/>
                </a:solidFill>
              </a:rPr>
              <a:t>/</a:t>
            </a:r>
          </a:p>
          <a:p>
            <a:pPr>
              <a:buClr>
                <a:srgbClr val="FF3399"/>
              </a:buClr>
              <a:buFont typeface="Courier New" panose="02070309020205020404" pitchFamily="49" charset="0"/>
              <a:buChar char="o"/>
            </a:pPr>
            <a:r>
              <a:rPr lang="es-MX" dirty="0">
                <a:solidFill>
                  <a:srgbClr val="0070C0"/>
                </a:solidFill>
              </a:rPr>
              <a:t>http://www.emprendices.co/estrategias-para-superar-la-adversidad</a:t>
            </a:r>
            <a:r>
              <a:rPr lang="es-MX" dirty="0" smtClean="0">
                <a:solidFill>
                  <a:srgbClr val="0070C0"/>
                </a:solidFill>
              </a:rPr>
              <a:t>/</a:t>
            </a:r>
          </a:p>
          <a:p>
            <a:pPr>
              <a:buClr>
                <a:srgbClr val="FF3399"/>
              </a:buClr>
              <a:buFont typeface="Courier New" panose="02070309020205020404" pitchFamily="49" charset="0"/>
              <a:buChar char="o"/>
            </a:pPr>
            <a:r>
              <a:rPr lang="es-MX" dirty="0">
                <a:solidFill>
                  <a:srgbClr val="0070C0"/>
                </a:solidFill>
              </a:rPr>
              <a:t>https://</a:t>
            </a:r>
            <a:r>
              <a:rPr lang="es-MX" dirty="0" smtClean="0">
                <a:solidFill>
                  <a:srgbClr val="0070C0"/>
                </a:solidFill>
              </a:rPr>
              <a:t>cursos.aiu.edu/Toma%20de%20Decisiones/PDF/Tema%201.pdf</a:t>
            </a:r>
          </a:p>
          <a:p>
            <a:pPr>
              <a:buClr>
                <a:srgbClr val="FF3399"/>
              </a:buClr>
              <a:buFont typeface="Courier New" panose="02070309020205020404" pitchFamily="49" charset="0"/>
              <a:buChar char="o"/>
            </a:pPr>
            <a:r>
              <a:rPr lang="es-MX" dirty="0">
                <a:solidFill>
                  <a:srgbClr val="0070C0"/>
                </a:solidFill>
              </a:rPr>
              <a:t>http://</a:t>
            </a:r>
            <a:r>
              <a:rPr lang="es-MX" dirty="0" smtClean="0">
                <a:solidFill>
                  <a:srgbClr val="0070C0"/>
                </a:solidFill>
              </a:rPr>
              <a:t>www.monografias.com/trabajos36/toma-decisiones/toma-decisiones.shtml</a:t>
            </a:r>
          </a:p>
          <a:p>
            <a:pPr>
              <a:buClr>
                <a:srgbClr val="FF3399"/>
              </a:buClr>
              <a:buFont typeface="Courier New" panose="02070309020205020404" pitchFamily="49" charset="0"/>
              <a:buChar char="o"/>
            </a:pPr>
            <a:r>
              <a:rPr lang="es-MX" dirty="0">
                <a:solidFill>
                  <a:srgbClr val="0070C0"/>
                </a:solidFill>
              </a:rPr>
              <a:t>http://www4.ujaen.es/~cruiz/diplot-5.pdf</a:t>
            </a:r>
          </a:p>
          <a:p>
            <a:pPr marL="0" indent="0">
              <a:buClr>
                <a:srgbClr val="FF3399"/>
              </a:buClr>
              <a:buNone/>
            </a:pPr>
            <a:endParaRPr lang="es-MX" dirty="0">
              <a:solidFill>
                <a:srgbClr val="0070C0"/>
              </a:solidFill>
            </a:endParaRPr>
          </a:p>
        </p:txBody>
      </p:sp>
      <p:sp>
        <p:nvSpPr>
          <p:cNvPr id="4" name="Rectángulo 3"/>
          <p:cNvSpPr/>
          <p:nvPr/>
        </p:nvSpPr>
        <p:spPr>
          <a:xfrm>
            <a:off x="2940117" y="3886957"/>
            <a:ext cx="7873042" cy="2031325"/>
          </a:xfrm>
          <a:prstGeom prst="rect">
            <a:avLst/>
          </a:prstGeom>
          <a:solidFill>
            <a:schemeClr val="accent1"/>
          </a:solidFill>
        </p:spPr>
        <p:txBody>
          <a:bodyPr wrap="square">
            <a:spAutoFit/>
          </a:bodyPr>
          <a:lstStyle/>
          <a:p>
            <a:pPr marL="82550" algn="just">
              <a:defRPr/>
            </a:pPr>
            <a:endParaRPr lang="es-AR" dirty="0" smtClean="0">
              <a:solidFill>
                <a:schemeClr val="accent6">
                  <a:lumMod val="75000"/>
                </a:schemeClr>
              </a:solidFill>
              <a:latin typeface="Tahoma" pitchFamily="34" charset="0"/>
              <a:cs typeface="Tahoma" pitchFamily="34" charset="0"/>
            </a:endParaRPr>
          </a:p>
          <a:p>
            <a:pPr marL="82550" algn="ctr">
              <a:defRPr/>
            </a:pPr>
            <a:r>
              <a:rPr lang="es-AR" dirty="0" smtClean="0">
                <a:solidFill>
                  <a:srgbClr val="FFE6B3"/>
                </a:solidFill>
                <a:latin typeface="Tahoma" pitchFamily="34" charset="0"/>
                <a:cs typeface="Tahoma" pitchFamily="34" charset="0"/>
              </a:rPr>
              <a:t>Nota</a:t>
            </a:r>
            <a:r>
              <a:rPr lang="es-AR" dirty="0">
                <a:solidFill>
                  <a:srgbClr val="FFE6B3"/>
                </a:solidFill>
                <a:latin typeface="Tahoma" pitchFamily="34" charset="0"/>
                <a:cs typeface="Tahoma" pitchFamily="34" charset="0"/>
              </a:rPr>
              <a:t>: El contenido de este material es únicamente con fines educativos </a:t>
            </a:r>
            <a:endParaRPr lang="es-AR" dirty="0" smtClean="0">
              <a:solidFill>
                <a:srgbClr val="FFE6B3"/>
              </a:solidFill>
              <a:latin typeface="Tahoma" pitchFamily="34" charset="0"/>
              <a:cs typeface="Tahoma" pitchFamily="34" charset="0"/>
            </a:endParaRPr>
          </a:p>
          <a:p>
            <a:pPr marL="82550" algn="ctr">
              <a:defRPr/>
            </a:pPr>
            <a:r>
              <a:rPr lang="es-AR" dirty="0" smtClean="0">
                <a:solidFill>
                  <a:srgbClr val="FFE6B3"/>
                </a:solidFill>
                <a:latin typeface="Tahoma" pitchFamily="34" charset="0"/>
                <a:cs typeface="Tahoma" pitchFamily="34" charset="0"/>
              </a:rPr>
              <a:t>y </a:t>
            </a:r>
            <a:r>
              <a:rPr lang="es-AR" dirty="0">
                <a:solidFill>
                  <a:srgbClr val="FFE6B3"/>
                </a:solidFill>
                <a:latin typeface="Tahoma" pitchFamily="34" charset="0"/>
                <a:cs typeface="Tahoma" pitchFamily="34" charset="0"/>
              </a:rPr>
              <a:t>se reconoce que pertenece a sus autores legales y/o intelectuales. </a:t>
            </a:r>
          </a:p>
          <a:p>
            <a:pPr marL="82550" algn="ctr">
              <a:defRPr/>
            </a:pPr>
            <a:endParaRPr lang="es-AR" dirty="0">
              <a:solidFill>
                <a:srgbClr val="FFE6B3"/>
              </a:solidFill>
              <a:latin typeface="Tahoma" pitchFamily="34" charset="0"/>
              <a:cs typeface="Tahoma" pitchFamily="34" charset="0"/>
            </a:endParaRPr>
          </a:p>
          <a:p>
            <a:pPr marL="82550" algn="ctr">
              <a:defRPr/>
            </a:pPr>
            <a:r>
              <a:rPr lang="es-AR" dirty="0">
                <a:solidFill>
                  <a:srgbClr val="FFE6B3"/>
                </a:solidFill>
                <a:latin typeface="Tahoma" pitchFamily="34" charset="0"/>
                <a:cs typeface="Tahoma" pitchFamily="34" charset="0"/>
              </a:rPr>
              <a:t>Las imágenes de este material fueron tomadas de Google</a:t>
            </a:r>
            <a:r>
              <a:rPr lang="es-AR" dirty="0" smtClean="0">
                <a:solidFill>
                  <a:srgbClr val="FFE6B3"/>
                </a:solidFill>
                <a:latin typeface="Tahoma" pitchFamily="34" charset="0"/>
                <a:cs typeface="Tahoma" pitchFamily="34" charset="0"/>
              </a:rPr>
              <a:t>.</a:t>
            </a:r>
          </a:p>
          <a:p>
            <a:pPr marL="82550" algn="ctr">
              <a:defRPr/>
            </a:pPr>
            <a:endParaRPr lang="es-AR" dirty="0">
              <a:solidFill>
                <a:srgbClr val="FFE6B3"/>
              </a:solidFill>
              <a:latin typeface="Tahoma" pitchFamily="34" charset="0"/>
              <a:cs typeface="Tahoma" pitchFamily="34" charset="0"/>
            </a:endParaRPr>
          </a:p>
          <a:p>
            <a:pPr marL="82550" algn="just">
              <a:defRPr/>
            </a:pPr>
            <a:endParaRPr lang="es-AR" dirty="0">
              <a:solidFill>
                <a:srgbClr val="800080"/>
              </a:solidFill>
              <a:latin typeface="Tahoma" pitchFamily="34" charset="0"/>
              <a:cs typeface="Tahoma" pitchFamily="34" charset="0"/>
            </a:endParaRPr>
          </a:p>
        </p:txBody>
      </p:sp>
    </p:spTree>
    <p:extLst>
      <p:ext uri="{BB962C8B-B14F-4D97-AF65-F5344CB8AC3E}">
        <p14:creationId xmlns:p14="http://schemas.microsoft.com/office/powerpoint/2010/main" val="621064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8"/>
          <p:cNvSpPr>
            <a:spLocks noGrp="1"/>
          </p:cNvSpPr>
          <p:nvPr>
            <p:ph type="title"/>
          </p:nvPr>
        </p:nvSpPr>
        <p:spPr>
          <a:xfrm>
            <a:off x="2548146" y="609600"/>
            <a:ext cx="8915399" cy="3117040"/>
          </a:xfrm>
        </p:spPr>
        <p:txBody>
          <a:bodyPr>
            <a:normAutofit/>
          </a:bodyPr>
          <a:lstStyle/>
          <a:p>
            <a:r>
              <a:rPr lang="es-MX" dirty="0" smtClean="0">
                <a:solidFill>
                  <a:srgbClr val="FF9900"/>
                </a:solidFill>
                <a:latin typeface="Lucida Calligraphy" panose="03010101010101010101" pitchFamily="66" charset="0"/>
              </a:rPr>
              <a:t>Del éxito al </a:t>
            </a:r>
            <a:br>
              <a:rPr lang="es-MX" dirty="0" smtClean="0">
                <a:solidFill>
                  <a:srgbClr val="FF9900"/>
                </a:solidFill>
                <a:latin typeface="Lucida Calligraphy" panose="03010101010101010101" pitchFamily="66" charset="0"/>
              </a:rPr>
            </a:br>
            <a:r>
              <a:rPr lang="es-MX" dirty="0" smtClean="0">
                <a:solidFill>
                  <a:srgbClr val="FF9900"/>
                </a:solidFill>
                <a:latin typeface="Lucida Calligraphy" panose="03010101010101010101" pitchFamily="66" charset="0"/>
              </a:rPr>
              <a:t>triunfo</a:t>
            </a:r>
            <a:endParaRPr lang="es-MX" dirty="0">
              <a:solidFill>
                <a:srgbClr val="FF9900"/>
              </a:solidFill>
              <a:latin typeface="Lucida Calligraphy" panose="03010101010101010101" pitchFamily="66" charset="0"/>
            </a:endParaRPr>
          </a:p>
        </p:txBody>
      </p:sp>
      <p:sp>
        <p:nvSpPr>
          <p:cNvPr id="10" name="Marcador de texto 9"/>
          <p:cNvSpPr>
            <a:spLocks noGrp="1"/>
          </p:cNvSpPr>
          <p:nvPr>
            <p:ph type="body" idx="1"/>
          </p:nvPr>
        </p:nvSpPr>
        <p:spPr/>
        <p:txBody>
          <a:bodyPr>
            <a:normAutofit/>
          </a:bodyPr>
          <a:lstStyle/>
          <a:p>
            <a:pPr algn="ctr"/>
            <a:r>
              <a:rPr lang="es-MX" sz="2400" dirty="0">
                <a:solidFill>
                  <a:srgbClr val="336699"/>
                </a:solidFill>
              </a:rPr>
              <a:t>Tu realidad es producto de lo que llevas dentro, de lo que crees que puedes lograr, de lo que te propones lograr y por lo que </a:t>
            </a:r>
            <a:r>
              <a:rPr lang="es-MX" sz="2400" dirty="0" smtClean="0">
                <a:solidFill>
                  <a:srgbClr val="336699"/>
                </a:solidFill>
              </a:rPr>
              <a:t>actúas </a:t>
            </a:r>
            <a:r>
              <a:rPr lang="es-MX" sz="2400" dirty="0">
                <a:solidFill>
                  <a:srgbClr val="336699"/>
                </a:solidFill>
              </a:rPr>
              <a:t>para lograr.</a:t>
            </a:r>
          </a:p>
        </p:txBody>
      </p:sp>
      <p:pic>
        <p:nvPicPr>
          <p:cNvPr id="1026" name="Picture 2" descr="https://encrypted-tbn2.gstatic.com/images?q=tbn:ANd9GcRxzIZ8ioeHpWC_okizG0N695nsj73Jf8WCOIaV6XKRE1aw5Z2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6911" y="961061"/>
            <a:ext cx="3859148" cy="25903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8015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3" presetClass="entr" presetSubtype="16" fill="hold" nodeType="after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p:cTn id="13" dur="500" fill="hold"/>
                                        <p:tgtEl>
                                          <p:spTgt spid="1026"/>
                                        </p:tgtEl>
                                        <p:attrNameLst>
                                          <p:attrName>ppt_w</p:attrName>
                                        </p:attrNameLst>
                                      </p:cBhvr>
                                      <p:tavLst>
                                        <p:tav tm="0">
                                          <p:val>
                                            <p:fltVal val="0"/>
                                          </p:val>
                                        </p:tav>
                                        <p:tav tm="100000">
                                          <p:val>
                                            <p:strVal val="#ppt_w"/>
                                          </p:val>
                                        </p:tav>
                                      </p:tavLst>
                                    </p:anim>
                                    <p:anim calcmode="lin" valueType="num">
                                      <p:cBhvr>
                                        <p:cTn id="14" dur="500" fill="hold"/>
                                        <p:tgtEl>
                                          <p:spTgt spid="1026"/>
                                        </p:tgtEl>
                                        <p:attrNameLst>
                                          <p:attrName>ppt_h</p:attrName>
                                        </p:attrNameLst>
                                      </p:cBhvr>
                                      <p:tavLst>
                                        <p:tav tm="0">
                                          <p:val>
                                            <p:fltVal val="0"/>
                                          </p:val>
                                        </p:tav>
                                        <p:tav tm="100000">
                                          <p:val>
                                            <p:strVal val="#ppt_h"/>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Effect transition="in" filter="fade">
                                      <p:cBhvr>
                                        <p:cTn id="18" dur="1000"/>
                                        <p:tgtEl>
                                          <p:spTgt spid="10">
                                            <p:txEl>
                                              <p:pRg st="0" end="0"/>
                                            </p:txEl>
                                          </p:spTgt>
                                        </p:tgtEl>
                                      </p:cBhvr>
                                    </p:animEffect>
                                    <p:anim calcmode="lin" valueType="num">
                                      <p:cBhvr>
                                        <p:cTn id="19"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1205347" y="1271586"/>
            <a:ext cx="4995334" cy="3790554"/>
          </a:xfrm>
        </p:spPr>
        <p:txBody>
          <a:bodyPr>
            <a:noAutofit/>
          </a:bodyPr>
          <a:lstStyle/>
          <a:p>
            <a:pPr marL="0" indent="0" algn="ctr">
              <a:buNone/>
            </a:pPr>
            <a:r>
              <a:rPr lang="es-MX" sz="2400" dirty="0">
                <a:solidFill>
                  <a:schemeClr val="accent6">
                    <a:lumMod val="75000"/>
                  </a:schemeClr>
                </a:solidFill>
              </a:rPr>
              <a:t>En tu vida, debes cosechar verdaderos </a:t>
            </a:r>
            <a:r>
              <a:rPr lang="es-MX" sz="2400" b="1" dirty="0">
                <a:solidFill>
                  <a:srgbClr val="FF0000"/>
                </a:solidFill>
              </a:rPr>
              <a:t>éxitos y triunfos</a:t>
            </a:r>
            <a:r>
              <a:rPr lang="es-MX" sz="2400" dirty="0">
                <a:solidFill>
                  <a:srgbClr val="FF0000"/>
                </a:solidFill>
              </a:rPr>
              <a:t> </a:t>
            </a:r>
            <a:r>
              <a:rPr lang="es-MX" sz="2400" dirty="0">
                <a:solidFill>
                  <a:schemeClr val="accent6">
                    <a:lumMod val="75000"/>
                  </a:schemeClr>
                </a:solidFill>
              </a:rPr>
              <a:t>cada día, debes lograr que tu historia esté llena de páginas con diferentes aventuras, debes hacer que cada momento sea una oportunidad para brillar y sonreír por aquello que te hace feliz.</a:t>
            </a:r>
          </a:p>
        </p:txBody>
      </p:sp>
      <p:sp>
        <p:nvSpPr>
          <p:cNvPr id="6" name="AutoShape 2" descr="http://juguetes.es/wp-content/uploads/2011/05/Juguetes-y-desarrollo-inteligencia.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6" name="Picture 2" descr="http://enpositivo.com/wp-content/uploads/2013/05/triunfo-tener-exito-exito-exitoso-triunfa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79381">
            <a:off x="6327296" y="2049138"/>
            <a:ext cx="5543595" cy="26054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4189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par>
                          <p:cTn id="8" fill="hold">
                            <p:stCondLst>
                              <p:cond delay="2000"/>
                            </p:stCondLst>
                            <p:childTnLst>
                              <p:par>
                                <p:cTn id="9" presetID="14" presetClass="entr" presetSubtype="1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randombar(horizontal)">
                                      <p:cBhvr>
                                        <p:cTn id="11"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rgbClr val="EDF9ED"/>
        </a:solidFill>
        <a:effectLst/>
      </p:bgPr>
    </p:bg>
    <p:spTree>
      <p:nvGrpSpPr>
        <p:cNvPr id="1" name=""/>
        <p:cNvGrpSpPr/>
        <p:nvPr/>
      </p:nvGrpSpPr>
      <p:grpSpPr>
        <a:xfrm>
          <a:off x="0" y="0"/>
          <a:ext cx="0" cy="0"/>
          <a:chOff x="0" y="0"/>
          <a:chExt cx="0" cy="0"/>
        </a:xfrm>
      </p:grpSpPr>
      <p:sp>
        <p:nvSpPr>
          <p:cNvPr id="3" name="Título 2"/>
          <p:cNvSpPr>
            <a:spLocks noGrp="1"/>
          </p:cNvSpPr>
          <p:nvPr>
            <p:ph type="title"/>
          </p:nvPr>
        </p:nvSpPr>
        <p:spPr>
          <a:xfrm>
            <a:off x="2592924" y="980500"/>
            <a:ext cx="8911687" cy="804233"/>
          </a:xfrm>
        </p:spPr>
        <p:txBody>
          <a:bodyPr/>
          <a:lstStyle/>
          <a:p>
            <a:pPr algn="ctr"/>
            <a:r>
              <a:rPr lang="es-MX" dirty="0" smtClean="0">
                <a:solidFill>
                  <a:srgbClr val="669900"/>
                </a:solidFill>
              </a:rPr>
              <a:t>Diferencias entre éxito y triunfo</a:t>
            </a:r>
            <a:endParaRPr lang="es-MX" dirty="0">
              <a:solidFill>
                <a:srgbClr val="669900"/>
              </a:solidFill>
            </a:endParaRPr>
          </a:p>
        </p:txBody>
      </p:sp>
      <p:sp>
        <p:nvSpPr>
          <p:cNvPr id="4" name="Marcador de texto 3"/>
          <p:cNvSpPr>
            <a:spLocks noGrp="1"/>
          </p:cNvSpPr>
          <p:nvPr>
            <p:ph type="body" idx="1"/>
          </p:nvPr>
        </p:nvSpPr>
        <p:spPr/>
        <p:txBody>
          <a:bodyPr/>
          <a:lstStyle/>
          <a:p>
            <a:r>
              <a:rPr lang="es-MX" dirty="0" smtClean="0">
                <a:solidFill>
                  <a:srgbClr val="FF6600"/>
                </a:solidFill>
              </a:rPr>
              <a:t>ÉXITO</a:t>
            </a:r>
            <a:r>
              <a:rPr lang="es-MX" dirty="0" smtClean="0">
                <a:solidFill>
                  <a:srgbClr val="FF0000"/>
                </a:solidFill>
              </a:rPr>
              <a:t> </a:t>
            </a:r>
            <a:endParaRPr lang="es-MX" dirty="0">
              <a:solidFill>
                <a:srgbClr val="FF0000"/>
              </a:solidFill>
            </a:endParaRPr>
          </a:p>
        </p:txBody>
      </p:sp>
      <p:sp>
        <p:nvSpPr>
          <p:cNvPr id="5" name="Marcador de contenido 4"/>
          <p:cNvSpPr>
            <a:spLocks noGrp="1"/>
          </p:cNvSpPr>
          <p:nvPr>
            <p:ph sz="half" idx="2"/>
          </p:nvPr>
        </p:nvSpPr>
        <p:spPr/>
        <p:txBody>
          <a:bodyPr/>
          <a:lstStyle/>
          <a:p>
            <a:pPr algn="just">
              <a:buClr>
                <a:srgbClr val="FF6600"/>
              </a:buClr>
            </a:pPr>
            <a:r>
              <a:rPr lang="es-MX" dirty="0">
                <a:solidFill>
                  <a:srgbClr val="002060"/>
                </a:solidFill>
              </a:rPr>
              <a:t>E</a:t>
            </a:r>
            <a:r>
              <a:rPr lang="es-MX" dirty="0" smtClean="0">
                <a:solidFill>
                  <a:srgbClr val="002060"/>
                </a:solidFill>
              </a:rPr>
              <a:t>l </a:t>
            </a:r>
            <a:r>
              <a:rPr lang="es-MX" dirty="0">
                <a:solidFill>
                  <a:srgbClr val="002060"/>
                </a:solidFill>
              </a:rPr>
              <a:t>éxito es un logro personal en cualquier ámbito ya sea, laboral familiar o </a:t>
            </a:r>
            <a:r>
              <a:rPr lang="es-MX" dirty="0" smtClean="0">
                <a:solidFill>
                  <a:srgbClr val="002060"/>
                </a:solidFill>
              </a:rPr>
              <a:t>empresarial.</a:t>
            </a:r>
          </a:p>
          <a:p>
            <a:pPr algn="just">
              <a:buClr>
                <a:srgbClr val="FF6600"/>
              </a:buClr>
            </a:pPr>
            <a:r>
              <a:rPr lang="es-MX" dirty="0">
                <a:solidFill>
                  <a:srgbClr val="002060"/>
                </a:solidFill>
              </a:rPr>
              <a:t>E</a:t>
            </a:r>
            <a:r>
              <a:rPr lang="es-MX" dirty="0" smtClean="0">
                <a:solidFill>
                  <a:srgbClr val="002060"/>
                </a:solidFill>
              </a:rPr>
              <a:t>l </a:t>
            </a:r>
            <a:r>
              <a:rPr lang="es-MX" dirty="0">
                <a:solidFill>
                  <a:srgbClr val="002060"/>
                </a:solidFill>
              </a:rPr>
              <a:t>éxito es un logro fundamentado en apariencias, menos principios y valores ya que se asocia mas al egoísmo y a el objetivo de ganar , siempre </a:t>
            </a:r>
            <a:r>
              <a:rPr lang="es-MX" dirty="0" smtClean="0">
                <a:solidFill>
                  <a:srgbClr val="002060"/>
                </a:solidFill>
              </a:rPr>
              <a:t>ganar.</a:t>
            </a:r>
          </a:p>
          <a:p>
            <a:pPr algn="just">
              <a:buClr>
                <a:srgbClr val="FF6600"/>
              </a:buClr>
            </a:pPr>
            <a:r>
              <a:rPr lang="es-MX" dirty="0">
                <a:solidFill>
                  <a:srgbClr val="002060"/>
                </a:solidFill>
              </a:rPr>
              <a:t>E</a:t>
            </a:r>
            <a:r>
              <a:rPr lang="es-MX" dirty="0" smtClean="0">
                <a:solidFill>
                  <a:srgbClr val="002060"/>
                </a:solidFill>
              </a:rPr>
              <a:t>l </a:t>
            </a:r>
            <a:r>
              <a:rPr lang="es-MX" dirty="0">
                <a:solidFill>
                  <a:srgbClr val="002060"/>
                </a:solidFill>
              </a:rPr>
              <a:t>ser exitoso no significa que seas </a:t>
            </a:r>
            <a:r>
              <a:rPr lang="es-MX" dirty="0" smtClean="0">
                <a:solidFill>
                  <a:srgbClr val="002060"/>
                </a:solidFill>
              </a:rPr>
              <a:t>feliz.</a:t>
            </a:r>
            <a:endParaRPr lang="es-MX" dirty="0">
              <a:solidFill>
                <a:srgbClr val="002060"/>
              </a:solidFill>
            </a:endParaRPr>
          </a:p>
        </p:txBody>
      </p:sp>
      <p:sp>
        <p:nvSpPr>
          <p:cNvPr id="6" name="Marcador de texto 5"/>
          <p:cNvSpPr>
            <a:spLocks noGrp="1"/>
          </p:cNvSpPr>
          <p:nvPr>
            <p:ph type="body" sz="quarter" idx="3"/>
          </p:nvPr>
        </p:nvSpPr>
        <p:spPr/>
        <p:txBody>
          <a:bodyPr/>
          <a:lstStyle/>
          <a:p>
            <a:r>
              <a:rPr lang="es-MX" dirty="0" smtClean="0">
                <a:solidFill>
                  <a:srgbClr val="FF6600"/>
                </a:solidFill>
              </a:rPr>
              <a:t>TRIUNFO</a:t>
            </a:r>
            <a:endParaRPr lang="es-MX" dirty="0">
              <a:solidFill>
                <a:srgbClr val="FF6600"/>
              </a:solidFill>
            </a:endParaRPr>
          </a:p>
        </p:txBody>
      </p:sp>
      <p:sp>
        <p:nvSpPr>
          <p:cNvPr id="8" name="Marcador de contenido 7"/>
          <p:cNvSpPr>
            <a:spLocks noGrp="1"/>
          </p:cNvSpPr>
          <p:nvPr>
            <p:ph sz="quarter" idx="4"/>
          </p:nvPr>
        </p:nvSpPr>
        <p:spPr>
          <a:xfrm>
            <a:off x="7166957" y="2545738"/>
            <a:ext cx="4338674" cy="3877922"/>
          </a:xfrm>
        </p:spPr>
        <p:txBody>
          <a:bodyPr>
            <a:normAutofit fontScale="92500"/>
          </a:bodyPr>
          <a:lstStyle/>
          <a:p>
            <a:pPr algn="just">
              <a:buClr>
                <a:srgbClr val="FF6600"/>
              </a:buClr>
            </a:pPr>
            <a:r>
              <a:rPr lang="es-MX" dirty="0">
                <a:solidFill>
                  <a:srgbClr val="002060"/>
                </a:solidFill>
              </a:rPr>
              <a:t>E</a:t>
            </a:r>
            <a:r>
              <a:rPr lang="es-MX" dirty="0" smtClean="0">
                <a:solidFill>
                  <a:srgbClr val="002060"/>
                </a:solidFill>
              </a:rPr>
              <a:t>l </a:t>
            </a:r>
            <a:r>
              <a:rPr lang="es-MX" dirty="0">
                <a:solidFill>
                  <a:srgbClr val="002060"/>
                </a:solidFill>
              </a:rPr>
              <a:t>triunfo es un concepto </a:t>
            </a:r>
            <a:r>
              <a:rPr lang="es-MX" dirty="0" smtClean="0">
                <a:solidFill>
                  <a:srgbClr val="002060"/>
                </a:solidFill>
              </a:rPr>
              <a:t>más </a:t>
            </a:r>
            <a:r>
              <a:rPr lang="es-MX" dirty="0">
                <a:solidFill>
                  <a:srgbClr val="002060"/>
                </a:solidFill>
              </a:rPr>
              <a:t>profundo basado totalmente en la felicidad </a:t>
            </a:r>
            <a:r>
              <a:rPr lang="es-MX" dirty="0" smtClean="0">
                <a:solidFill>
                  <a:srgbClr val="002060"/>
                </a:solidFill>
              </a:rPr>
              <a:t>compartida.</a:t>
            </a:r>
          </a:p>
          <a:p>
            <a:pPr algn="just">
              <a:buClr>
                <a:srgbClr val="FF6600"/>
              </a:buClr>
            </a:pPr>
            <a:r>
              <a:rPr lang="es-MX" dirty="0">
                <a:solidFill>
                  <a:srgbClr val="002060"/>
                </a:solidFill>
              </a:rPr>
              <a:t>el ser triunfador es </a:t>
            </a:r>
            <a:r>
              <a:rPr lang="es-MX" dirty="0" smtClean="0">
                <a:solidFill>
                  <a:srgbClr val="002060"/>
                </a:solidFill>
              </a:rPr>
              <a:t>ser feliz, </a:t>
            </a:r>
            <a:r>
              <a:rPr lang="es-MX" dirty="0">
                <a:solidFill>
                  <a:srgbClr val="002060"/>
                </a:solidFill>
              </a:rPr>
              <a:t>ya que el triunfo se basa en principios y valores , en el bien común , en el aceptar las diferencias y aprender de los demás , es llevar un equilibrio en todos los ámbitos de su vida</a:t>
            </a:r>
            <a:r>
              <a:rPr lang="es-MX" dirty="0" smtClean="0">
                <a:solidFill>
                  <a:srgbClr val="002060"/>
                </a:solidFill>
              </a:rPr>
              <a:t>.</a:t>
            </a:r>
          </a:p>
          <a:p>
            <a:pPr algn="just">
              <a:buClr>
                <a:srgbClr val="FF6600"/>
              </a:buClr>
            </a:pPr>
            <a:r>
              <a:rPr lang="es-MX" dirty="0">
                <a:solidFill>
                  <a:srgbClr val="002060"/>
                </a:solidFill>
              </a:rPr>
              <a:t>un triunfador , se encuentra bien con su familia, con su trabajo y con todos los aspectos de su </a:t>
            </a:r>
            <a:r>
              <a:rPr lang="es-MX" dirty="0" smtClean="0">
                <a:solidFill>
                  <a:srgbClr val="002060"/>
                </a:solidFill>
              </a:rPr>
              <a:t>vida.</a:t>
            </a:r>
            <a:r>
              <a:rPr lang="es-MX" dirty="0">
                <a:solidFill>
                  <a:srgbClr val="002060"/>
                </a:solidFill>
              </a:rPr>
              <a:t/>
            </a:r>
            <a:br>
              <a:rPr lang="es-MX" dirty="0">
                <a:solidFill>
                  <a:srgbClr val="002060"/>
                </a:solidFill>
              </a:rPr>
            </a:br>
            <a:endParaRPr lang="es-MX" dirty="0">
              <a:solidFill>
                <a:srgbClr val="002060"/>
              </a:solidFill>
            </a:endParaRPr>
          </a:p>
        </p:txBody>
      </p:sp>
      <p:pic>
        <p:nvPicPr>
          <p:cNvPr id="7" name="Picture 6" descr="ex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173827">
            <a:off x="450963" y="412283"/>
            <a:ext cx="2138248" cy="21334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484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14" presetClass="entr" presetSubtype="10" fill="hold"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randombar(horizontal)">
                                      <p:cBhvr>
                                        <p:cTn id="19" dur="500"/>
                                        <p:tgtEl>
                                          <p:spTgt spid="4">
                                            <p:txEl>
                                              <p:pRg st="0" end="0"/>
                                            </p:txEl>
                                          </p:spTgt>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1000"/>
                                        <p:tgtEl>
                                          <p:spTgt spid="5">
                                            <p:txEl>
                                              <p:pRg st="0" end="0"/>
                                            </p:txEl>
                                          </p:spTgt>
                                        </p:tgtEl>
                                      </p:cBhvr>
                                    </p:animEffect>
                                    <p:anim calcmode="lin" valueType="num">
                                      <p:cBhvr>
                                        <p:cTn id="2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1000" fill="hold"/>
                                        <p:tgtEl>
                                          <p:spTgt spid="5">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5">
                                            <p:txEl>
                                              <p:pRg st="1" end="1"/>
                                            </p:txEl>
                                          </p:spTgt>
                                        </p:tgtEl>
                                        <p:attrNameLst>
                                          <p:attrName>style.visibility</p:attrName>
                                        </p:attrNameLst>
                                      </p:cBhvr>
                                      <p:to>
                                        <p:strVal val="visible"/>
                                      </p:to>
                                    </p:set>
                                    <p:animEffect transition="in" filter="fade">
                                      <p:cBhvr>
                                        <p:cTn id="28" dur="1000"/>
                                        <p:tgtEl>
                                          <p:spTgt spid="5">
                                            <p:txEl>
                                              <p:pRg st="1" end="1"/>
                                            </p:txEl>
                                          </p:spTgt>
                                        </p:tgtEl>
                                      </p:cBhvr>
                                    </p:animEffect>
                                    <p:anim calcmode="lin" valueType="num">
                                      <p:cBhvr>
                                        <p:cTn id="29"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1" end="1"/>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5">
                                            <p:txEl>
                                              <p:pRg st="2" end="2"/>
                                            </p:txEl>
                                          </p:spTgt>
                                        </p:tgtEl>
                                        <p:attrNameLst>
                                          <p:attrName>style.visibility</p:attrName>
                                        </p:attrNameLst>
                                      </p:cBhvr>
                                      <p:to>
                                        <p:strVal val="visible"/>
                                      </p:to>
                                    </p:set>
                                    <p:animEffect transition="in" filter="fade">
                                      <p:cBhvr>
                                        <p:cTn id="33" dur="1000"/>
                                        <p:tgtEl>
                                          <p:spTgt spid="5">
                                            <p:txEl>
                                              <p:pRg st="2" end="2"/>
                                            </p:txEl>
                                          </p:spTgt>
                                        </p:tgtEl>
                                      </p:cBhvr>
                                    </p:animEffect>
                                    <p:anim calcmode="lin" valueType="num">
                                      <p:cBhvr>
                                        <p:cTn id="34"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5"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14" presetClass="entr" presetSubtype="10" fill="hold" nodeType="after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Effect transition="in" filter="randombar(horizontal)">
                                      <p:cBhvr>
                                        <p:cTn id="39" dur="500"/>
                                        <p:tgtEl>
                                          <p:spTgt spid="6">
                                            <p:txEl>
                                              <p:pRg st="0" end="0"/>
                                            </p:txEl>
                                          </p:spTgt>
                                        </p:tgtEl>
                                      </p:cBhvr>
                                    </p:animEffect>
                                  </p:childTnLst>
                                </p:cTn>
                              </p:par>
                            </p:childTnLst>
                          </p:cTn>
                        </p:par>
                        <p:par>
                          <p:cTn id="40" fill="hold">
                            <p:stCondLst>
                              <p:cond delay="3500"/>
                            </p:stCondLst>
                            <p:childTnLst>
                              <p:par>
                                <p:cTn id="41" presetID="42" presetClass="entr" presetSubtype="0" fill="hold" nodeType="afterEffect">
                                  <p:stCondLst>
                                    <p:cond delay="0"/>
                                  </p:stCondLst>
                                  <p:childTnLst>
                                    <p:set>
                                      <p:cBhvr>
                                        <p:cTn id="42" dur="1" fill="hold">
                                          <p:stCondLst>
                                            <p:cond delay="0"/>
                                          </p:stCondLst>
                                        </p:cTn>
                                        <p:tgtEl>
                                          <p:spTgt spid="8">
                                            <p:txEl>
                                              <p:pRg st="0" end="0"/>
                                            </p:txEl>
                                          </p:spTgt>
                                        </p:tgtEl>
                                        <p:attrNameLst>
                                          <p:attrName>style.visibility</p:attrName>
                                        </p:attrNameLst>
                                      </p:cBhvr>
                                      <p:to>
                                        <p:strVal val="visible"/>
                                      </p:to>
                                    </p:set>
                                    <p:animEffect transition="in" filter="fade">
                                      <p:cBhvr>
                                        <p:cTn id="43" dur="1000"/>
                                        <p:tgtEl>
                                          <p:spTgt spid="8">
                                            <p:txEl>
                                              <p:pRg st="0" end="0"/>
                                            </p:txEl>
                                          </p:spTgt>
                                        </p:tgtEl>
                                      </p:cBhvr>
                                    </p:animEffect>
                                    <p:anim calcmode="lin" valueType="num">
                                      <p:cBhvr>
                                        <p:cTn id="44"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45" dur="1000" fill="hold"/>
                                        <p:tgtEl>
                                          <p:spTgt spid="8">
                                            <p:txEl>
                                              <p:pRg st="0" end="0"/>
                                            </p:txEl>
                                          </p:spTgt>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1000"/>
                                        <p:tgtEl>
                                          <p:spTgt spid="8">
                                            <p:txEl>
                                              <p:pRg st="1" end="1"/>
                                            </p:txEl>
                                          </p:spTgt>
                                        </p:tgtEl>
                                      </p:cBhvr>
                                    </p:animEffect>
                                    <p:anim calcmode="lin" valueType="num">
                                      <p:cBhvr>
                                        <p:cTn id="49"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50" dur="1000" fill="hold"/>
                                        <p:tgtEl>
                                          <p:spTgt spid="8">
                                            <p:txEl>
                                              <p:pRg st="1" end="1"/>
                                            </p:txEl>
                                          </p:spTgt>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8">
                                            <p:txEl>
                                              <p:pRg st="2" end="2"/>
                                            </p:txEl>
                                          </p:spTgt>
                                        </p:tgtEl>
                                        <p:attrNameLst>
                                          <p:attrName>style.visibility</p:attrName>
                                        </p:attrNameLst>
                                      </p:cBhvr>
                                      <p:to>
                                        <p:strVal val="visible"/>
                                      </p:to>
                                    </p:set>
                                    <p:animEffect transition="in" filter="fade">
                                      <p:cBhvr>
                                        <p:cTn id="53" dur="1000"/>
                                        <p:tgtEl>
                                          <p:spTgt spid="8">
                                            <p:txEl>
                                              <p:pRg st="2" end="2"/>
                                            </p:txEl>
                                          </p:spTgt>
                                        </p:tgtEl>
                                      </p:cBhvr>
                                    </p:animEffect>
                                    <p:anim calcmode="lin" valueType="num">
                                      <p:cBhvr>
                                        <p:cTn id="54"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55"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E5E5"/>
        </a:solidFill>
        <a:effectLst/>
      </p:bgPr>
    </p:bg>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3463208569"/>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92842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rgbClr val="E9F4FD"/>
        </a:solidFill>
        <a:effectLst/>
      </p:bgPr>
    </p:bg>
    <p:spTree>
      <p:nvGrpSpPr>
        <p:cNvPr id="1" name=""/>
        <p:cNvGrpSpPr/>
        <p:nvPr/>
      </p:nvGrpSpPr>
      <p:grpSpPr>
        <a:xfrm>
          <a:off x="0" y="0"/>
          <a:ext cx="0" cy="0"/>
          <a:chOff x="0" y="0"/>
          <a:chExt cx="0" cy="0"/>
        </a:xfrm>
      </p:grpSpPr>
      <p:sp>
        <p:nvSpPr>
          <p:cNvPr id="7" name="Marcador de contenido 6"/>
          <p:cNvSpPr>
            <a:spLocks noGrp="1"/>
          </p:cNvSpPr>
          <p:nvPr>
            <p:ph idx="1"/>
          </p:nvPr>
        </p:nvSpPr>
        <p:spPr>
          <a:xfrm>
            <a:off x="5887363" y="452700"/>
            <a:ext cx="5181600" cy="4236822"/>
          </a:xfrm>
        </p:spPr>
        <p:txBody>
          <a:bodyPr>
            <a:normAutofit/>
          </a:bodyPr>
          <a:lstStyle/>
          <a:p>
            <a:pPr algn="just">
              <a:buClr>
                <a:srgbClr val="0070C0"/>
              </a:buClr>
              <a:buFont typeface="Wingdings" panose="05000000000000000000" pitchFamily="2" charset="2"/>
              <a:buChar char="q"/>
            </a:pPr>
            <a:r>
              <a:rPr lang="es-MX" sz="1900" dirty="0">
                <a:solidFill>
                  <a:srgbClr val="C00000"/>
                </a:solidFill>
              </a:rPr>
              <a:t>Aprovecha cada instante para utilizar el poder y el control que puedes tener sobre ti mismo para tener el </a:t>
            </a:r>
            <a:r>
              <a:rPr lang="es-MX" sz="1900" b="1" dirty="0">
                <a:solidFill>
                  <a:srgbClr val="C00000"/>
                </a:solidFill>
              </a:rPr>
              <a:t>éxito y el triunfo</a:t>
            </a:r>
            <a:r>
              <a:rPr lang="es-MX" sz="1900" dirty="0">
                <a:solidFill>
                  <a:srgbClr val="C00000"/>
                </a:solidFill>
              </a:rPr>
              <a:t> que sueñas.</a:t>
            </a:r>
          </a:p>
          <a:p>
            <a:pPr algn="just">
              <a:buClr>
                <a:srgbClr val="0070C0"/>
              </a:buClr>
              <a:buFont typeface="Wingdings" panose="05000000000000000000" pitchFamily="2" charset="2"/>
              <a:buChar char="q"/>
            </a:pPr>
            <a:r>
              <a:rPr lang="es-MX" sz="1900" dirty="0">
                <a:solidFill>
                  <a:srgbClr val="C00000"/>
                </a:solidFill>
              </a:rPr>
              <a:t>Ten claro tu objetivo, visualiza tu resultado, adquiere una </a:t>
            </a:r>
            <a:r>
              <a:rPr lang="es-MX" sz="1900" dirty="0">
                <a:solidFill>
                  <a:srgbClr val="C00000"/>
                </a:solidFill>
                <a:hlinkClick r:id="rId3" tooltip="mentalidad positiva"/>
              </a:rPr>
              <a:t>mentalidad positiva</a:t>
            </a:r>
            <a:r>
              <a:rPr lang="es-MX" sz="1900" dirty="0">
                <a:solidFill>
                  <a:srgbClr val="C00000"/>
                </a:solidFill>
              </a:rPr>
              <a:t>, no pierdas de vista tu llegada y ¡Actúa!</a:t>
            </a:r>
          </a:p>
          <a:p>
            <a:pPr algn="just">
              <a:buClr>
                <a:srgbClr val="0070C0"/>
              </a:buClr>
              <a:buFont typeface="Wingdings" panose="05000000000000000000" pitchFamily="2" charset="2"/>
              <a:buChar char="q"/>
            </a:pPr>
            <a:r>
              <a:rPr lang="es-MX" sz="1900" dirty="0">
                <a:solidFill>
                  <a:srgbClr val="C00000"/>
                </a:solidFill>
              </a:rPr>
              <a:t>Empieza a sembrar desde ya la acción por tus sueños, porque solo así cosecharás </a:t>
            </a:r>
            <a:r>
              <a:rPr lang="es-MX" sz="1900" dirty="0" smtClean="0">
                <a:solidFill>
                  <a:srgbClr val="C00000"/>
                </a:solidFill>
              </a:rPr>
              <a:t>satisfactorios </a:t>
            </a:r>
            <a:r>
              <a:rPr lang="es-MX" sz="1900" b="1" dirty="0" smtClean="0">
                <a:solidFill>
                  <a:srgbClr val="C00000"/>
                </a:solidFill>
              </a:rPr>
              <a:t>éxitos</a:t>
            </a:r>
            <a:r>
              <a:rPr lang="es-MX" sz="1900" dirty="0">
                <a:solidFill>
                  <a:srgbClr val="C00000"/>
                </a:solidFill>
              </a:rPr>
              <a:t>.</a:t>
            </a:r>
          </a:p>
          <a:p>
            <a:pPr marL="0" indent="0" algn="just">
              <a:buNone/>
            </a:pPr>
            <a:endParaRPr lang="es-MX" sz="1900" dirty="0">
              <a:solidFill>
                <a:srgbClr val="C00000"/>
              </a:solidFill>
            </a:endParaRPr>
          </a:p>
        </p:txBody>
      </p:sp>
      <p:sp>
        <p:nvSpPr>
          <p:cNvPr id="9" name="AutoShape 2" descr="http://www.frasesmania.com/imagenes/frases/261369395046-Pensamientos.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8" name="Picture 4" descr="http://k37.kn3.net/taringa/1/6/5/2/0/5/39/jhondaz03/612.jpg?938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8280" y="4342353"/>
            <a:ext cx="3370626" cy="224708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4.bp.blogspot.com/-rho0EERKpG8/UJ3iB_kV0AI/AAAAAAAAFI4/nkMWOiIrXAI/s1600/547258_324857417591611_1572060538_n.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0517" y="3495884"/>
            <a:ext cx="3872990" cy="29434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8" descr="tener-exito-imagenes-de-frase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50517" y="281154"/>
            <a:ext cx="3872990" cy="2904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1508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Effect transition="in" filter="fade">
                                      <p:cBhvr>
                                        <p:cTn id="13" dur="1000"/>
                                        <p:tgtEl>
                                          <p:spTgt spid="7">
                                            <p:txEl>
                                              <p:pRg st="1" end="1"/>
                                            </p:txEl>
                                          </p:spTgt>
                                        </p:tgtEl>
                                      </p:cBhvr>
                                    </p:animEffect>
                                    <p:anim calcmode="lin" valueType="num">
                                      <p:cBhvr>
                                        <p:cTn id="14"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Effect transition="in" filter="fade">
                                      <p:cBhvr>
                                        <p:cTn id="19" dur="1000"/>
                                        <p:tgtEl>
                                          <p:spTgt spid="7">
                                            <p:txEl>
                                              <p:pRg st="2" end="2"/>
                                            </p:txEl>
                                          </p:spTgt>
                                        </p:tgtEl>
                                      </p:cBhvr>
                                    </p:animEffect>
                                    <p:anim calcmode="lin" valueType="num">
                                      <p:cBhvr>
                                        <p:cTn id="20"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52" presetClass="entr" presetSubtype="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Scale>
                                      <p:cBhvr>
                                        <p:cTn id="25"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4"/>
                                        </p:tgtEl>
                                        <p:attrNameLst>
                                          <p:attrName>ppt_x</p:attrName>
                                          <p:attrName>ppt_y</p:attrName>
                                        </p:attrNameLst>
                                      </p:cBhvr>
                                    </p:animMotion>
                                    <p:animEffect transition="in" filter="fade">
                                      <p:cBhvr>
                                        <p:cTn id="27" dur="1000"/>
                                        <p:tgtEl>
                                          <p:spTgt spid="4"/>
                                        </p:tgtEl>
                                      </p:cBhvr>
                                    </p:animEffect>
                                  </p:childTnLst>
                                </p:cTn>
                              </p:par>
                            </p:childTnLst>
                          </p:cTn>
                        </p:par>
                        <p:par>
                          <p:cTn id="28" fill="hold">
                            <p:stCondLst>
                              <p:cond delay="4000"/>
                            </p:stCondLst>
                            <p:childTnLst>
                              <p:par>
                                <p:cTn id="29" presetID="43" presetClass="entr" presetSubtype="0" fill="hold" nodeType="afterEffect">
                                  <p:stCondLst>
                                    <p:cond delay="0"/>
                                  </p:stCondLst>
                                  <p:childTnLst>
                                    <p:set>
                                      <p:cBhvr>
                                        <p:cTn id="30" dur="1" fill="hold">
                                          <p:stCondLst>
                                            <p:cond delay="0"/>
                                          </p:stCondLst>
                                        </p:cTn>
                                        <p:tgtEl>
                                          <p:spTgt spid="1030"/>
                                        </p:tgtEl>
                                        <p:attrNameLst>
                                          <p:attrName>style.visibility</p:attrName>
                                        </p:attrNameLst>
                                      </p:cBhvr>
                                      <p:to>
                                        <p:strVal val="visible"/>
                                      </p:to>
                                    </p:set>
                                    <p:animEffect transition="in" filter="fade">
                                      <p:cBhvr>
                                        <p:cTn id="31" dur="100"/>
                                        <p:tgtEl>
                                          <p:spTgt spid="1030"/>
                                        </p:tgtEl>
                                      </p:cBhvr>
                                    </p:animEffect>
                                    <p:anim calcmode="lin" valueType="num">
                                      <p:cBhvr>
                                        <p:cTn id="32" dur="400" fill="hold"/>
                                        <p:tgtEl>
                                          <p:spTgt spid="1030"/>
                                        </p:tgtEl>
                                        <p:attrNameLst>
                                          <p:attrName>ppt_x</p:attrName>
                                        </p:attrNameLst>
                                      </p:cBhvr>
                                      <p:tavLst>
                                        <p:tav tm="0">
                                          <p:val>
                                            <p:strVal val="#ppt_x"/>
                                          </p:val>
                                        </p:tav>
                                        <p:tav tm="100000">
                                          <p:val>
                                            <p:strVal val="#ppt_x"/>
                                          </p:val>
                                        </p:tav>
                                      </p:tavLst>
                                    </p:anim>
                                    <p:anim calcmode="lin" valueType="num">
                                      <p:cBhvr>
                                        <p:cTn id="33" dur="400" fill="hold"/>
                                        <p:tgtEl>
                                          <p:spTgt spid="1030"/>
                                        </p:tgtEl>
                                        <p:attrNameLst>
                                          <p:attrName>ppt_y</p:attrName>
                                        </p:attrNameLst>
                                      </p:cBhvr>
                                      <p:tavLst>
                                        <p:tav tm="0">
                                          <p:val>
                                            <p:strVal val="#ppt_y+0.31"/>
                                          </p:val>
                                        </p:tav>
                                        <p:tav tm="100000">
                                          <p:val>
                                            <p:strVal val="#ppt_y+0.31"/>
                                          </p:val>
                                        </p:tav>
                                      </p:tavLst>
                                    </p:anim>
                                    <p:anim calcmode="lin" valueType="num">
                                      <p:cBhvr>
                                        <p:cTn id="34" dur="600" decel="50000" fill="hold">
                                          <p:stCondLst>
                                            <p:cond delay="400"/>
                                          </p:stCondLst>
                                        </p:cTn>
                                        <p:tgtEl>
                                          <p:spTgt spid="1030"/>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5" dur="600" decel="50000" fill="hold">
                                          <p:stCondLst>
                                            <p:cond delay="400"/>
                                          </p:stCondLst>
                                        </p:cTn>
                                        <p:tgtEl>
                                          <p:spTgt spid="1030"/>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36" fill="hold">
                            <p:stCondLst>
                              <p:cond delay="5000"/>
                            </p:stCondLst>
                            <p:childTnLst>
                              <p:par>
                                <p:cTn id="37" presetID="42" presetClass="entr" presetSubtype="0" fill="hold" nodeType="afterEffect">
                                  <p:stCondLst>
                                    <p:cond delay="0"/>
                                  </p:stCondLst>
                                  <p:childTnLst>
                                    <p:set>
                                      <p:cBhvr>
                                        <p:cTn id="38" dur="1" fill="hold">
                                          <p:stCondLst>
                                            <p:cond delay="0"/>
                                          </p:stCondLst>
                                        </p:cTn>
                                        <p:tgtEl>
                                          <p:spTgt spid="1028"/>
                                        </p:tgtEl>
                                        <p:attrNameLst>
                                          <p:attrName>style.visibility</p:attrName>
                                        </p:attrNameLst>
                                      </p:cBhvr>
                                      <p:to>
                                        <p:strVal val="visible"/>
                                      </p:to>
                                    </p:set>
                                    <p:animEffect transition="in" filter="fade">
                                      <p:cBhvr>
                                        <p:cTn id="39" dur="1000"/>
                                        <p:tgtEl>
                                          <p:spTgt spid="1028"/>
                                        </p:tgtEl>
                                      </p:cBhvr>
                                    </p:animEffect>
                                    <p:anim calcmode="lin" valueType="num">
                                      <p:cBhvr>
                                        <p:cTn id="40" dur="1000" fill="hold"/>
                                        <p:tgtEl>
                                          <p:spTgt spid="1028"/>
                                        </p:tgtEl>
                                        <p:attrNameLst>
                                          <p:attrName>ppt_x</p:attrName>
                                        </p:attrNameLst>
                                      </p:cBhvr>
                                      <p:tavLst>
                                        <p:tav tm="0">
                                          <p:val>
                                            <p:strVal val="#ppt_x"/>
                                          </p:val>
                                        </p:tav>
                                        <p:tav tm="100000">
                                          <p:val>
                                            <p:strVal val="#ppt_x"/>
                                          </p:val>
                                        </p:tav>
                                      </p:tavLst>
                                    </p:anim>
                                    <p:anim calcmode="lin" valueType="num">
                                      <p:cBhvr>
                                        <p:cTn id="41"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theme/theme1.xml><?xml version="1.0" encoding="utf-8"?>
<a:theme xmlns:a="http://schemas.openxmlformats.org/drawingml/2006/main" name="Espiral">
  <a:themeElements>
    <a:clrScheme name="Violeta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4918</TotalTime>
  <Words>2028</Words>
  <Application>Microsoft Office PowerPoint</Application>
  <PresentationFormat>Panorámica</PresentationFormat>
  <Paragraphs>281</Paragraphs>
  <Slides>40</Slides>
  <Notes>11</Notes>
  <HiddenSlides>0</HiddenSlides>
  <MMClips>0</MMClips>
  <ScaleCrop>false</ScaleCrop>
  <HeadingPairs>
    <vt:vector size="6" baseType="variant">
      <vt:variant>
        <vt:lpstr>Fuentes usadas</vt:lpstr>
      </vt:variant>
      <vt:variant>
        <vt:i4>13</vt:i4>
      </vt:variant>
      <vt:variant>
        <vt:lpstr>Tema</vt:lpstr>
      </vt:variant>
      <vt:variant>
        <vt:i4>1</vt:i4>
      </vt:variant>
      <vt:variant>
        <vt:lpstr>Títulos de diapositiva</vt:lpstr>
      </vt:variant>
      <vt:variant>
        <vt:i4>40</vt:i4>
      </vt:variant>
    </vt:vector>
  </HeadingPairs>
  <TitlesOfParts>
    <vt:vector size="54" baseType="lpstr">
      <vt:lpstr>Arial</vt:lpstr>
      <vt:lpstr>Arial,BoldItalic</vt:lpstr>
      <vt:lpstr>Calibri</vt:lpstr>
      <vt:lpstr>Century Gothic</vt:lpstr>
      <vt:lpstr>Courier New</vt:lpstr>
      <vt:lpstr>Lucida Bright</vt:lpstr>
      <vt:lpstr>Lucida Calligraphy</vt:lpstr>
      <vt:lpstr>Lucida Handwriting</vt:lpstr>
      <vt:lpstr>Sitka Subheading</vt:lpstr>
      <vt:lpstr>Tahoma</vt:lpstr>
      <vt:lpstr>Verdana</vt:lpstr>
      <vt:lpstr>Wingdings</vt:lpstr>
      <vt:lpstr>Wingdings 3</vt:lpstr>
      <vt:lpstr>Espiral</vt:lpstr>
      <vt:lpstr>UNIVERSIDAD AUTÓNOMA DEL ESTADO DE MÉXICO PLANTEL “LIC. ADOLFO LÓPEZ MATEOS” DE LA ESCUELA PREPARATORIA DESARROLLO DEL POTENCIAL HUMANO  SUPERANDO LA ADVERSIDAD </vt:lpstr>
      <vt:lpstr>SUPERANDO LA ADVERSIDAD</vt:lpstr>
      <vt:lpstr>Presentación de PowerPoint</vt:lpstr>
      <vt:lpstr> COMPETENCIAS A DESARROLLAR</vt:lpstr>
      <vt:lpstr>Del éxito al  triunfo</vt:lpstr>
      <vt:lpstr>Presentación de PowerPoint</vt:lpstr>
      <vt:lpstr>Diferencias entre éxito y triunfo</vt:lpstr>
      <vt:lpstr>Presentación de PowerPoint</vt:lpstr>
      <vt:lpstr>Presentación de PowerPoint</vt:lpstr>
      <vt:lpstr>ESTRATEGIAS PARA LOGRAR EL ÉXITO</vt:lpstr>
      <vt:lpstr>Sé Siempre Optimista</vt:lpstr>
      <vt:lpstr>SUPERANDO LA ADVERSIDAD</vt:lpstr>
      <vt:lpstr>Superando la adversidad</vt:lpstr>
      <vt:lpstr>Presentación de PowerPoint</vt:lpstr>
      <vt:lpstr>Presentación de PowerPoint</vt:lpstr>
      <vt:lpstr>¿Qué es la matriz FODA? </vt:lpstr>
      <vt:lpstr>Presentación de PowerPoint</vt:lpstr>
      <vt:lpstr>Resiliencia</vt:lpstr>
      <vt:lpstr>Presentación de PowerPoint</vt:lpstr>
      <vt:lpstr>Presentación de PowerPoint</vt:lpstr>
      <vt:lpstr>Factores de riesgo y de protección</vt:lpstr>
      <vt:lpstr>Presentación de PowerPoint</vt:lpstr>
      <vt:lpstr>9 Pilares de la resiliencia </vt:lpstr>
      <vt:lpstr>Presentación de PowerPoint</vt:lpstr>
      <vt:lpstr>Presentación de PowerPoint</vt:lpstr>
      <vt:lpstr>Toma de decisiones</vt:lpstr>
      <vt:lpstr>Toma de decisiones </vt:lpstr>
      <vt:lpstr>Presentación de PowerPoint</vt:lpstr>
      <vt:lpstr>El proceso para tomar  decisiones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 TOMA DE DECISIONES </vt:lpstr>
      <vt:lpstr>Bibliografía</vt:lpstr>
      <vt:lpstr>Mesografía</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Sandra Diaz</cp:lastModifiedBy>
  <cp:revision>550</cp:revision>
  <cp:lastPrinted>2015-08-04T00:32:53Z</cp:lastPrinted>
  <dcterms:created xsi:type="dcterms:W3CDTF">2014-06-05T11:31:11Z</dcterms:created>
  <dcterms:modified xsi:type="dcterms:W3CDTF">2015-08-04T00:41:10Z</dcterms:modified>
</cp:coreProperties>
</file>