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6.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7.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32.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3.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36.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39.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40.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52" r:id="rId1"/>
  </p:sldMasterIdLst>
  <p:notesMasterIdLst>
    <p:notesMasterId r:id="rId43"/>
  </p:notesMasterIdLst>
  <p:handoutMasterIdLst>
    <p:handoutMasterId r:id="rId44"/>
  </p:handoutMasterIdLst>
  <p:sldIdLst>
    <p:sldId id="256" r:id="rId2"/>
    <p:sldId id="356" r:id="rId3"/>
    <p:sldId id="354" r:id="rId4"/>
    <p:sldId id="355" r:id="rId5"/>
    <p:sldId id="261" r:id="rId6"/>
    <p:sldId id="262" r:id="rId7"/>
    <p:sldId id="263" r:id="rId8"/>
    <p:sldId id="339" r:id="rId9"/>
    <p:sldId id="269" r:id="rId10"/>
    <p:sldId id="282" r:id="rId11"/>
    <p:sldId id="340" r:id="rId12"/>
    <p:sldId id="353" r:id="rId13"/>
    <p:sldId id="350" r:id="rId14"/>
    <p:sldId id="351" r:id="rId15"/>
    <p:sldId id="360" r:id="rId16"/>
    <p:sldId id="287" r:id="rId17"/>
    <p:sldId id="342" r:id="rId18"/>
    <p:sldId id="285" r:id="rId19"/>
    <p:sldId id="286" r:id="rId20"/>
    <p:sldId id="343" r:id="rId21"/>
    <p:sldId id="288" r:id="rId22"/>
    <p:sldId id="357" r:id="rId23"/>
    <p:sldId id="291" r:id="rId24"/>
    <p:sldId id="304" r:id="rId25"/>
    <p:sldId id="293" r:id="rId26"/>
    <p:sldId id="294" r:id="rId27"/>
    <p:sldId id="302" r:id="rId28"/>
    <p:sldId id="344" r:id="rId29"/>
    <p:sldId id="307" r:id="rId30"/>
    <p:sldId id="358" r:id="rId31"/>
    <p:sldId id="313" r:id="rId32"/>
    <p:sldId id="314" r:id="rId33"/>
    <p:sldId id="315" r:id="rId34"/>
    <p:sldId id="359" r:id="rId35"/>
    <p:sldId id="345" r:id="rId36"/>
    <p:sldId id="318" r:id="rId37"/>
    <p:sldId id="320" r:id="rId38"/>
    <p:sldId id="321" r:id="rId39"/>
    <p:sldId id="328" r:id="rId40"/>
    <p:sldId id="346" r:id="rId41"/>
    <p:sldId id="347" r:id="rId42"/>
  </p:sldIdLst>
  <p:sldSz cx="9144000" cy="6858000" type="letter"/>
  <p:notesSz cx="9144000" cy="6858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lossus User" initials="CU"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1381" autoAdjust="0"/>
    <p:restoredTop sz="86322" autoAdjust="0"/>
  </p:normalViewPr>
  <p:slideViewPr>
    <p:cSldViewPr>
      <p:cViewPr>
        <p:scale>
          <a:sx n="86" d="100"/>
          <a:sy n="86" d="100"/>
        </p:scale>
        <p:origin x="-1074" y="504"/>
      </p:cViewPr>
      <p:guideLst>
        <p:guide orient="horz" pos="2160"/>
        <p:guide pos="2880"/>
      </p:guideLst>
    </p:cSldViewPr>
  </p:slideViewPr>
  <p:outlineViewPr>
    <p:cViewPr>
      <p:scale>
        <a:sx n="33" d="100"/>
        <a:sy n="33" d="100"/>
      </p:scale>
      <p:origin x="240" y="0"/>
    </p:cViewPr>
  </p:outlineViewPr>
  <p:notesTextViewPr>
    <p:cViewPr>
      <p:scale>
        <a:sx n="100" d="100"/>
        <a:sy n="100" d="100"/>
      </p:scale>
      <p:origin x="0" y="0"/>
    </p:cViewPr>
  </p:notesTextViewPr>
  <p:sorterViewPr>
    <p:cViewPr>
      <p:scale>
        <a:sx n="100" d="100"/>
        <a:sy n="100" d="100"/>
      </p:scale>
      <p:origin x="0" y="4266"/>
    </p:cViewPr>
  </p:sorterViewPr>
  <p:notesViewPr>
    <p:cSldViewPr>
      <p:cViewPr>
        <p:scale>
          <a:sx n="100" d="100"/>
          <a:sy n="100" d="100"/>
        </p:scale>
        <p:origin x="-1170" y="21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diagrams/_rels/data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diagrams/_rels/data1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image" Target="../media/image69.png"/></Relationships>
</file>

<file path=ppt/diagrams/_rels/drawing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diagrams/_rels/drawing1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image" Target="../media/image69.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B839BA-F72A-4F75-B072-4095FF2372D6}" type="doc">
      <dgm:prSet loTypeId="urn:microsoft.com/office/officeart/2005/8/layout/hProcess9" loCatId="process" qsTypeId="urn:microsoft.com/office/officeart/2005/8/quickstyle/simple4" qsCatId="simple" csTypeId="urn:microsoft.com/office/officeart/2005/8/colors/accent2_2" csCatId="accent2" phldr="1"/>
      <dgm:spPr/>
      <dgm:t>
        <a:bodyPr/>
        <a:lstStyle/>
        <a:p>
          <a:endParaRPr lang="es-MX"/>
        </a:p>
      </dgm:t>
    </dgm:pt>
    <dgm:pt modelId="{FE206229-B58A-41B3-8F2A-8066F2ACA8C0}">
      <dgm:prSet custT="1"/>
      <dgm:spPr/>
      <dgm:t>
        <a:bodyPr/>
        <a:lstStyle/>
        <a:p>
          <a:pPr algn="ctr" rtl="0"/>
          <a:r>
            <a:rPr lang="es-ES" sz="1400" smtClean="0"/>
            <a:t>Walter Christaller (1893–1969).</a:t>
          </a:r>
          <a:endParaRPr lang="es-MX" sz="1400" dirty="0"/>
        </a:p>
      </dgm:t>
    </dgm:pt>
    <dgm:pt modelId="{F58D90DA-B96B-4CEA-B912-020423B264A6}" type="parTrans" cxnId="{20486F42-D247-4C3B-879F-E6F3211F95FC}">
      <dgm:prSet/>
      <dgm:spPr/>
      <dgm:t>
        <a:bodyPr/>
        <a:lstStyle/>
        <a:p>
          <a:endParaRPr lang="es-MX"/>
        </a:p>
      </dgm:t>
    </dgm:pt>
    <dgm:pt modelId="{6A12784B-A164-4DDB-8BF7-1A9692386672}" type="sibTrans" cxnId="{20486F42-D247-4C3B-879F-E6F3211F95FC}">
      <dgm:prSet/>
      <dgm:spPr/>
      <dgm:t>
        <a:bodyPr/>
        <a:lstStyle/>
        <a:p>
          <a:endParaRPr lang="es-MX"/>
        </a:p>
      </dgm:t>
    </dgm:pt>
    <dgm:pt modelId="{4349EAD6-FB84-42AD-A25E-A259040AE935}">
      <dgm:prSet custT="1"/>
      <dgm:spPr/>
      <dgm:t>
        <a:bodyPr/>
        <a:lstStyle/>
        <a:p>
          <a:pPr rtl="0"/>
          <a:r>
            <a:rPr lang="es-ES" sz="1400" dirty="0" smtClean="0"/>
            <a:t>Jerarquización de los espacios urbanos</a:t>
          </a:r>
          <a:endParaRPr lang="es-MX" sz="1400" dirty="0"/>
        </a:p>
      </dgm:t>
    </dgm:pt>
    <dgm:pt modelId="{0EE5F86D-A711-4E0E-A3E9-04781DDAAB27}" type="parTrans" cxnId="{BD3750E6-44D6-4835-8939-3D7515D23F96}">
      <dgm:prSet/>
      <dgm:spPr/>
      <dgm:t>
        <a:bodyPr/>
        <a:lstStyle/>
        <a:p>
          <a:endParaRPr lang="es-MX"/>
        </a:p>
      </dgm:t>
    </dgm:pt>
    <dgm:pt modelId="{7050278B-5729-4EE2-9D51-848E6E34286D}" type="sibTrans" cxnId="{BD3750E6-44D6-4835-8939-3D7515D23F96}">
      <dgm:prSet/>
      <dgm:spPr/>
      <dgm:t>
        <a:bodyPr/>
        <a:lstStyle/>
        <a:p>
          <a:endParaRPr lang="es-MX"/>
        </a:p>
      </dgm:t>
    </dgm:pt>
    <dgm:pt modelId="{3F3C2435-09A8-4020-B860-67E9460220E3}">
      <dgm:prSet custT="1"/>
      <dgm:spPr/>
      <dgm:t>
        <a:bodyPr/>
        <a:lstStyle/>
        <a:p>
          <a:r>
            <a:rPr lang="es-ES" sz="1400" dirty="0" smtClean="0"/>
            <a:t>Los "lugares centrales"</a:t>
          </a:r>
          <a:endParaRPr lang="es-MX" sz="1400" dirty="0"/>
        </a:p>
      </dgm:t>
    </dgm:pt>
    <dgm:pt modelId="{B65AAF5A-27E4-4BD1-851F-C619934DA48E}" type="parTrans" cxnId="{4E68AB73-C412-473B-8E55-8E82C440BA3B}">
      <dgm:prSet/>
      <dgm:spPr/>
      <dgm:t>
        <a:bodyPr/>
        <a:lstStyle/>
        <a:p>
          <a:endParaRPr lang="es-MX"/>
        </a:p>
      </dgm:t>
    </dgm:pt>
    <dgm:pt modelId="{D926AD04-547A-4BA7-B66E-A70D50B3AF10}" type="sibTrans" cxnId="{4E68AB73-C412-473B-8E55-8E82C440BA3B}">
      <dgm:prSet/>
      <dgm:spPr/>
      <dgm:t>
        <a:bodyPr/>
        <a:lstStyle/>
        <a:p>
          <a:endParaRPr lang="es-MX"/>
        </a:p>
      </dgm:t>
    </dgm:pt>
    <dgm:pt modelId="{292BB87B-5BCF-43D3-8D6E-2EF3535CF336}">
      <dgm:prSet custT="1"/>
      <dgm:spPr/>
      <dgm:t>
        <a:bodyPr/>
        <a:lstStyle/>
        <a:p>
          <a:pPr rtl="0"/>
          <a:r>
            <a:rPr lang="es-ES" sz="1400" dirty="0" smtClean="0"/>
            <a:t>La centralización y convergencia</a:t>
          </a:r>
          <a:endParaRPr lang="es-MX" sz="1400" dirty="0"/>
        </a:p>
      </dgm:t>
    </dgm:pt>
    <dgm:pt modelId="{824F7B1D-BE2D-4FEF-9D99-78D036B9DF4C}" type="parTrans" cxnId="{EA24133D-30F7-4818-A14E-E39A7408C627}">
      <dgm:prSet/>
      <dgm:spPr/>
      <dgm:t>
        <a:bodyPr/>
        <a:lstStyle/>
        <a:p>
          <a:endParaRPr lang="es-MX"/>
        </a:p>
      </dgm:t>
    </dgm:pt>
    <dgm:pt modelId="{5FEC8E96-6A6F-4F1B-8692-12932514953B}" type="sibTrans" cxnId="{EA24133D-30F7-4818-A14E-E39A7408C627}">
      <dgm:prSet/>
      <dgm:spPr/>
      <dgm:t>
        <a:bodyPr/>
        <a:lstStyle/>
        <a:p>
          <a:endParaRPr lang="es-MX"/>
        </a:p>
      </dgm:t>
    </dgm:pt>
    <dgm:pt modelId="{74EB99AF-7B51-4B71-918A-A530DD307B92}">
      <dgm:prSet/>
      <dgm:spPr/>
      <dgm:t>
        <a:bodyPr/>
        <a:lstStyle/>
        <a:p>
          <a:r>
            <a:rPr lang="es-ES" smtClean="0"/>
            <a:t> El análisis de mercados  </a:t>
          </a:r>
        </a:p>
        <a:p>
          <a:endParaRPr lang="es-MX" dirty="0"/>
        </a:p>
      </dgm:t>
    </dgm:pt>
    <dgm:pt modelId="{1D8700F4-9343-45A5-A3F0-E4BA2B73172B}" type="parTrans" cxnId="{534F7D48-3002-4B6C-B15F-A826F4A79DF0}">
      <dgm:prSet/>
      <dgm:spPr/>
      <dgm:t>
        <a:bodyPr/>
        <a:lstStyle/>
        <a:p>
          <a:endParaRPr lang="es-MX"/>
        </a:p>
      </dgm:t>
    </dgm:pt>
    <dgm:pt modelId="{8796DDF1-7DC7-4EE7-9D53-84120947D670}" type="sibTrans" cxnId="{534F7D48-3002-4B6C-B15F-A826F4A79DF0}">
      <dgm:prSet/>
      <dgm:spPr/>
      <dgm:t>
        <a:bodyPr/>
        <a:lstStyle/>
        <a:p>
          <a:endParaRPr lang="es-MX"/>
        </a:p>
      </dgm:t>
    </dgm:pt>
    <dgm:pt modelId="{47185781-BED8-4524-8546-0C4D86F2CCC5}" type="pres">
      <dgm:prSet presAssocID="{00B839BA-F72A-4F75-B072-4095FF2372D6}" presName="CompostProcess" presStyleCnt="0">
        <dgm:presLayoutVars>
          <dgm:dir/>
          <dgm:resizeHandles val="exact"/>
        </dgm:presLayoutVars>
      </dgm:prSet>
      <dgm:spPr/>
      <dgm:t>
        <a:bodyPr/>
        <a:lstStyle/>
        <a:p>
          <a:endParaRPr lang="es-MX"/>
        </a:p>
      </dgm:t>
    </dgm:pt>
    <dgm:pt modelId="{D9FB418E-B2CC-4A09-91D4-F1C0C8B10406}" type="pres">
      <dgm:prSet presAssocID="{00B839BA-F72A-4F75-B072-4095FF2372D6}" presName="arrow" presStyleLbl="bgShp" presStyleIdx="0" presStyleCnt="1" custLinFactNeighborX="2607" custLinFactNeighborY="-4426"/>
      <dgm:spPr/>
      <dgm:t>
        <a:bodyPr/>
        <a:lstStyle/>
        <a:p>
          <a:endParaRPr lang="es-ES"/>
        </a:p>
      </dgm:t>
    </dgm:pt>
    <dgm:pt modelId="{5D08ADC9-CD60-458E-A9AD-0356D923D49B}" type="pres">
      <dgm:prSet presAssocID="{00B839BA-F72A-4F75-B072-4095FF2372D6}" presName="linearProcess" presStyleCnt="0"/>
      <dgm:spPr/>
      <dgm:t>
        <a:bodyPr/>
        <a:lstStyle/>
        <a:p>
          <a:endParaRPr lang="es-ES"/>
        </a:p>
      </dgm:t>
    </dgm:pt>
    <dgm:pt modelId="{EF3958B7-2D1C-485C-84F2-06B7CCAA9DA7}" type="pres">
      <dgm:prSet presAssocID="{FE206229-B58A-41B3-8F2A-8066F2ACA8C0}" presName="textNode" presStyleLbl="node1" presStyleIdx="0" presStyleCnt="5" custScaleY="113669">
        <dgm:presLayoutVars>
          <dgm:bulletEnabled val="1"/>
        </dgm:presLayoutVars>
      </dgm:prSet>
      <dgm:spPr/>
      <dgm:t>
        <a:bodyPr/>
        <a:lstStyle/>
        <a:p>
          <a:endParaRPr lang="es-MX"/>
        </a:p>
      </dgm:t>
    </dgm:pt>
    <dgm:pt modelId="{8715199A-8FAE-44DB-83E9-1748B84C8FAB}" type="pres">
      <dgm:prSet presAssocID="{6A12784B-A164-4DDB-8BF7-1A9692386672}" presName="sibTrans" presStyleCnt="0"/>
      <dgm:spPr/>
      <dgm:t>
        <a:bodyPr/>
        <a:lstStyle/>
        <a:p>
          <a:endParaRPr lang="es-ES"/>
        </a:p>
      </dgm:t>
    </dgm:pt>
    <dgm:pt modelId="{1FB4D238-362D-469D-8E16-9DAE029A1CC7}" type="pres">
      <dgm:prSet presAssocID="{4349EAD6-FB84-42AD-A25E-A259040AE935}" presName="textNode" presStyleLbl="node1" presStyleIdx="1" presStyleCnt="5" custScaleX="111636" custScaleY="115941">
        <dgm:presLayoutVars>
          <dgm:bulletEnabled val="1"/>
        </dgm:presLayoutVars>
      </dgm:prSet>
      <dgm:spPr/>
      <dgm:t>
        <a:bodyPr/>
        <a:lstStyle/>
        <a:p>
          <a:endParaRPr lang="es-MX"/>
        </a:p>
      </dgm:t>
    </dgm:pt>
    <dgm:pt modelId="{396AB414-207C-43AD-BE31-9C9B7A9912EA}" type="pres">
      <dgm:prSet presAssocID="{7050278B-5729-4EE2-9D51-848E6E34286D}" presName="sibTrans" presStyleCnt="0"/>
      <dgm:spPr/>
      <dgm:t>
        <a:bodyPr/>
        <a:lstStyle/>
        <a:p>
          <a:endParaRPr lang="es-ES"/>
        </a:p>
      </dgm:t>
    </dgm:pt>
    <dgm:pt modelId="{9063A58D-5BC9-42BB-AFAE-5306C05C8411}" type="pres">
      <dgm:prSet presAssocID="{292BB87B-5BCF-43D3-8D6E-2EF3535CF336}" presName="textNode" presStyleLbl="node1" presStyleIdx="2" presStyleCnt="5" custScaleX="111048" custScaleY="107054" custLinFactX="100000" custLinFactNeighborX="142020" custLinFactNeighborY="104">
        <dgm:presLayoutVars>
          <dgm:bulletEnabled val="1"/>
        </dgm:presLayoutVars>
      </dgm:prSet>
      <dgm:spPr/>
      <dgm:t>
        <a:bodyPr/>
        <a:lstStyle/>
        <a:p>
          <a:endParaRPr lang="es-MX"/>
        </a:p>
      </dgm:t>
    </dgm:pt>
    <dgm:pt modelId="{9B2D8A72-C4E4-48F6-9269-F14A28E1C1CE}" type="pres">
      <dgm:prSet presAssocID="{5FEC8E96-6A6F-4F1B-8692-12932514953B}" presName="sibTrans" presStyleCnt="0"/>
      <dgm:spPr/>
      <dgm:t>
        <a:bodyPr/>
        <a:lstStyle/>
        <a:p>
          <a:endParaRPr lang="es-ES"/>
        </a:p>
      </dgm:t>
    </dgm:pt>
    <dgm:pt modelId="{E8112D32-42CA-4970-A724-4F8436B516D1}" type="pres">
      <dgm:prSet presAssocID="{3F3C2435-09A8-4020-B860-67E9460220E3}" presName="textNode" presStyleLbl="node1" presStyleIdx="3" presStyleCnt="5" custScaleX="102950" custScaleY="114358" custLinFactX="-104721" custLinFactNeighborX="-200000" custLinFactNeighborY="-50">
        <dgm:presLayoutVars>
          <dgm:bulletEnabled val="1"/>
        </dgm:presLayoutVars>
      </dgm:prSet>
      <dgm:spPr/>
      <dgm:t>
        <a:bodyPr/>
        <a:lstStyle/>
        <a:p>
          <a:endParaRPr lang="es-MX"/>
        </a:p>
      </dgm:t>
    </dgm:pt>
    <dgm:pt modelId="{B12FE459-37E0-4CEC-A5F4-8A23E8DD0DFE}" type="pres">
      <dgm:prSet presAssocID="{D926AD04-547A-4BA7-B66E-A70D50B3AF10}" presName="sibTrans" presStyleCnt="0"/>
      <dgm:spPr/>
      <dgm:t>
        <a:bodyPr/>
        <a:lstStyle/>
        <a:p>
          <a:endParaRPr lang="es-ES"/>
        </a:p>
      </dgm:t>
    </dgm:pt>
    <dgm:pt modelId="{A47F2B2D-9CC2-45BE-8D7C-24EEC3904632}" type="pres">
      <dgm:prSet presAssocID="{74EB99AF-7B51-4B71-918A-A530DD307B92}" presName="textNode" presStyleLbl="node1" presStyleIdx="4" presStyleCnt="5" custScaleX="88055" custScaleY="106494">
        <dgm:presLayoutVars>
          <dgm:bulletEnabled val="1"/>
        </dgm:presLayoutVars>
      </dgm:prSet>
      <dgm:spPr/>
      <dgm:t>
        <a:bodyPr/>
        <a:lstStyle/>
        <a:p>
          <a:endParaRPr lang="es-MX"/>
        </a:p>
      </dgm:t>
    </dgm:pt>
  </dgm:ptLst>
  <dgm:cxnLst>
    <dgm:cxn modelId="{20486F42-D247-4C3B-879F-E6F3211F95FC}" srcId="{00B839BA-F72A-4F75-B072-4095FF2372D6}" destId="{FE206229-B58A-41B3-8F2A-8066F2ACA8C0}" srcOrd="0" destOrd="0" parTransId="{F58D90DA-B96B-4CEA-B912-020423B264A6}" sibTransId="{6A12784B-A164-4DDB-8BF7-1A9692386672}"/>
    <dgm:cxn modelId="{2F8A4CC6-8AB4-4962-9C31-CF5628EBF4B1}" type="presOf" srcId="{00B839BA-F72A-4F75-B072-4095FF2372D6}" destId="{47185781-BED8-4524-8546-0C4D86F2CCC5}" srcOrd="0" destOrd="0" presId="urn:microsoft.com/office/officeart/2005/8/layout/hProcess9"/>
    <dgm:cxn modelId="{CFB50F70-C540-4D7D-9261-F7E80EBF5457}" type="presOf" srcId="{4349EAD6-FB84-42AD-A25E-A259040AE935}" destId="{1FB4D238-362D-469D-8E16-9DAE029A1CC7}" srcOrd="0" destOrd="0" presId="urn:microsoft.com/office/officeart/2005/8/layout/hProcess9"/>
    <dgm:cxn modelId="{764FF2B1-F2D2-4112-AE8D-132A2220EA17}" type="presOf" srcId="{3F3C2435-09A8-4020-B860-67E9460220E3}" destId="{E8112D32-42CA-4970-A724-4F8436B516D1}" srcOrd="0" destOrd="0" presId="urn:microsoft.com/office/officeart/2005/8/layout/hProcess9"/>
    <dgm:cxn modelId="{EA24133D-30F7-4818-A14E-E39A7408C627}" srcId="{00B839BA-F72A-4F75-B072-4095FF2372D6}" destId="{292BB87B-5BCF-43D3-8D6E-2EF3535CF336}" srcOrd="2" destOrd="0" parTransId="{824F7B1D-BE2D-4FEF-9D99-78D036B9DF4C}" sibTransId="{5FEC8E96-6A6F-4F1B-8692-12932514953B}"/>
    <dgm:cxn modelId="{A69BE925-9962-42A5-BE34-7BAD3EE0B1AC}" type="presOf" srcId="{292BB87B-5BCF-43D3-8D6E-2EF3535CF336}" destId="{9063A58D-5BC9-42BB-AFAE-5306C05C8411}" srcOrd="0" destOrd="0" presId="urn:microsoft.com/office/officeart/2005/8/layout/hProcess9"/>
    <dgm:cxn modelId="{BD3750E6-44D6-4835-8939-3D7515D23F96}" srcId="{00B839BA-F72A-4F75-B072-4095FF2372D6}" destId="{4349EAD6-FB84-42AD-A25E-A259040AE935}" srcOrd="1" destOrd="0" parTransId="{0EE5F86D-A711-4E0E-A3E9-04781DDAAB27}" sibTransId="{7050278B-5729-4EE2-9D51-848E6E34286D}"/>
    <dgm:cxn modelId="{DF4B26D5-551A-48E8-BFC5-E5A2C5575F98}" type="presOf" srcId="{74EB99AF-7B51-4B71-918A-A530DD307B92}" destId="{A47F2B2D-9CC2-45BE-8D7C-24EEC3904632}" srcOrd="0" destOrd="0" presId="urn:microsoft.com/office/officeart/2005/8/layout/hProcess9"/>
    <dgm:cxn modelId="{1BCC4702-CD70-4873-BD5E-313BB570B47B}" type="presOf" srcId="{FE206229-B58A-41B3-8F2A-8066F2ACA8C0}" destId="{EF3958B7-2D1C-485C-84F2-06B7CCAA9DA7}" srcOrd="0" destOrd="0" presId="urn:microsoft.com/office/officeart/2005/8/layout/hProcess9"/>
    <dgm:cxn modelId="{534F7D48-3002-4B6C-B15F-A826F4A79DF0}" srcId="{00B839BA-F72A-4F75-B072-4095FF2372D6}" destId="{74EB99AF-7B51-4B71-918A-A530DD307B92}" srcOrd="4" destOrd="0" parTransId="{1D8700F4-9343-45A5-A3F0-E4BA2B73172B}" sibTransId="{8796DDF1-7DC7-4EE7-9D53-84120947D670}"/>
    <dgm:cxn modelId="{4E68AB73-C412-473B-8E55-8E82C440BA3B}" srcId="{00B839BA-F72A-4F75-B072-4095FF2372D6}" destId="{3F3C2435-09A8-4020-B860-67E9460220E3}" srcOrd="3" destOrd="0" parTransId="{B65AAF5A-27E4-4BD1-851F-C619934DA48E}" sibTransId="{D926AD04-547A-4BA7-B66E-A70D50B3AF10}"/>
    <dgm:cxn modelId="{A3189E31-CC1A-4709-AB3D-7A1410941E33}" type="presParOf" srcId="{47185781-BED8-4524-8546-0C4D86F2CCC5}" destId="{D9FB418E-B2CC-4A09-91D4-F1C0C8B10406}" srcOrd="0" destOrd="0" presId="urn:microsoft.com/office/officeart/2005/8/layout/hProcess9"/>
    <dgm:cxn modelId="{CCCFC744-8D66-4203-BB02-E7228E7E57DC}" type="presParOf" srcId="{47185781-BED8-4524-8546-0C4D86F2CCC5}" destId="{5D08ADC9-CD60-458E-A9AD-0356D923D49B}" srcOrd="1" destOrd="0" presId="urn:microsoft.com/office/officeart/2005/8/layout/hProcess9"/>
    <dgm:cxn modelId="{FA55B31B-A70B-4992-B15B-AC0CD4056667}" type="presParOf" srcId="{5D08ADC9-CD60-458E-A9AD-0356D923D49B}" destId="{EF3958B7-2D1C-485C-84F2-06B7CCAA9DA7}" srcOrd="0" destOrd="0" presId="urn:microsoft.com/office/officeart/2005/8/layout/hProcess9"/>
    <dgm:cxn modelId="{AC371E52-29B5-4C93-B944-135C1228D347}" type="presParOf" srcId="{5D08ADC9-CD60-458E-A9AD-0356D923D49B}" destId="{8715199A-8FAE-44DB-83E9-1748B84C8FAB}" srcOrd="1" destOrd="0" presId="urn:microsoft.com/office/officeart/2005/8/layout/hProcess9"/>
    <dgm:cxn modelId="{D0D01095-5A92-4E8C-BE58-85B9A2DA1355}" type="presParOf" srcId="{5D08ADC9-CD60-458E-A9AD-0356D923D49B}" destId="{1FB4D238-362D-469D-8E16-9DAE029A1CC7}" srcOrd="2" destOrd="0" presId="urn:microsoft.com/office/officeart/2005/8/layout/hProcess9"/>
    <dgm:cxn modelId="{DE91CD34-C233-4D48-A27E-6418929D4E4A}" type="presParOf" srcId="{5D08ADC9-CD60-458E-A9AD-0356D923D49B}" destId="{396AB414-207C-43AD-BE31-9C9B7A9912EA}" srcOrd="3" destOrd="0" presId="urn:microsoft.com/office/officeart/2005/8/layout/hProcess9"/>
    <dgm:cxn modelId="{514BABA1-B67B-4004-96B4-27485CA90D99}" type="presParOf" srcId="{5D08ADC9-CD60-458E-A9AD-0356D923D49B}" destId="{9063A58D-5BC9-42BB-AFAE-5306C05C8411}" srcOrd="4" destOrd="0" presId="urn:microsoft.com/office/officeart/2005/8/layout/hProcess9"/>
    <dgm:cxn modelId="{C0DA7365-EC08-422C-AFE6-343C7BF28ED4}" type="presParOf" srcId="{5D08ADC9-CD60-458E-A9AD-0356D923D49B}" destId="{9B2D8A72-C4E4-48F6-9269-F14A28E1C1CE}" srcOrd="5" destOrd="0" presId="urn:microsoft.com/office/officeart/2005/8/layout/hProcess9"/>
    <dgm:cxn modelId="{DD721E40-BB9B-48D5-998F-5B6B0CEC3D75}" type="presParOf" srcId="{5D08ADC9-CD60-458E-A9AD-0356D923D49B}" destId="{E8112D32-42CA-4970-A724-4F8436B516D1}" srcOrd="6" destOrd="0" presId="urn:microsoft.com/office/officeart/2005/8/layout/hProcess9"/>
    <dgm:cxn modelId="{B9A4D810-4C1C-4B67-8A42-FBDF14F30D1E}" type="presParOf" srcId="{5D08ADC9-CD60-458E-A9AD-0356D923D49B}" destId="{B12FE459-37E0-4CEC-A5F4-8A23E8DD0DFE}" srcOrd="7" destOrd="0" presId="urn:microsoft.com/office/officeart/2005/8/layout/hProcess9"/>
    <dgm:cxn modelId="{CAEFE312-CA71-4A7B-B085-8374E8919526}" type="presParOf" srcId="{5D08ADC9-CD60-458E-A9AD-0356D923D49B}" destId="{A47F2B2D-9CC2-45BE-8D7C-24EEC3904632}"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5533534-1052-4B87-ADA4-368E54509AF1}" type="doc">
      <dgm:prSet loTypeId="urn:microsoft.com/office/officeart/2005/8/layout/process1" loCatId="process" qsTypeId="urn:microsoft.com/office/officeart/2005/8/quickstyle/simple4" qsCatId="simple" csTypeId="urn:microsoft.com/office/officeart/2005/8/colors/colorful2" csCatId="colorful" phldr="1"/>
      <dgm:spPr/>
      <dgm:t>
        <a:bodyPr/>
        <a:lstStyle/>
        <a:p>
          <a:endParaRPr lang="es-MX"/>
        </a:p>
      </dgm:t>
    </dgm:pt>
    <dgm:pt modelId="{41DCF2EA-3AA7-4290-B032-DB3F2F1922FA}">
      <dgm:prSet/>
      <dgm:spPr/>
      <dgm:t>
        <a:bodyPr/>
        <a:lstStyle/>
        <a:p>
          <a:pPr rtl="0"/>
          <a:r>
            <a:rPr lang="es-MX" dirty="0" smtClean="0"/>
            <a:t>Critica a la economía neoclásica. </a:t>
          </a:r>
          <a:endParaRPr lang="es-MX" dirty="0"/>
        </a:p>
      </dgm:t>
    </dgm:pt>
    <dgm:pt modelId="{65F38DD8-D95F-46F7-81B2-3A3CEAFA9D58}" type="parTrans" cxnId="{F97ADF2C-A2A5-4158-B361-3B8DFC54C244}">
      <dgm:prSet/>
      <dgm:spPr/>
      <dgm:t>
        <a:bodyPr/>
        <a:lstStyle/>
        <a:p>
          <a:endParaRPr lang="es-MX"/>
        </a:p>
      </dgm:t>
    </dgm:pt>
    <dgm:pt modelId="{28F751D3-D0B3-4D27-BB41-778611BC55B2}" type="sibTrans" cxnId="{F97ADF2C-A2A5-4158-B361-3B8DFC54C244}">
      <dgm:prSet/>
      <dgm:spPr/>
      <dgm:t>
        <a:bodyPr/>
        <a:lstStyle/>
        <a:p>
          <a:endParaRPr lang="es-MX"/>
        </a:p>
      </dgm:t>
    </dgm:pt>
    <dgm:pt modelId="{613C2556-A33E-4C2B-B11F-DEECA73C078E}">
      <dgm:prSet custT="1"/>
      <dgm:spPr/>
      <dgm:t>
        <a:bodyPr/>
        <a:lstStyle/>
        <a:p>
          <a:pPr rtl="0"/>
          <a:r>
            <a:rPr lang="es-MX" sz="1400" dirty="0" smtClean="0"/>
            <a:t>El factor del trabajo al primer plano en el análisis del capitalismo Industrial.</a:t>
          </a:r>
          <a:endParaRPr lang="es-MX" sz="1400" dirty="0"/>
        </a:p>
      </dgm:t>
    </dgm:pt>
    <dgm:pt modelId="{1B673592-E9CB-4AED-ADCE-3D0C216C39ED}" type="parTrans" cxnId="{442DD89A-25D4-498D-8C3B-055A47000C95}">
      <dgm:prSet/>
      <dgm:spPr/>
      <dgm:t>
        <a:bodyPr/>
        <a:lstStyle/>
        <a:p>
          <a:endParaRPr lang="es-MX"/>
        </a:p>
      </dgm:t>
    </dgm:pt>
    <dgm:pt modelId="{0B4A88BB-D673-4656-89E0-013614735BBC}" type="sibTrans" cxnId="{442DD89A-25D4-498D-8C3B-055A47000C95}">
      <dgm:prSet/>
      <dgm:spPr/>
      <dgm:t>
        <a:bodyPr/>
        <a:lstStyle/>
        <a:p>
          <a:endParaRPr lang="es-MX"/>
        </a:p>
      </dgm:t>
    </dgm:pt>
    <dgm:pt modelId="{827DE38C-4CE9-4009-B9B8-751085A926C0}">
      <dgm:prSet custT="1"/>
      <dgm:spPr/>
      <dgm:t>
        <a:bodyPr/>
        <a:lstStyle/>
        <a:p>
          <a:pPr algn="ctr" rtl="0"/>
          <a:r>
            <a:rPr lang="es-MX" sz="1600" dirty="0" smtClean="0"/>
            <a:t>Las corporaciones industriales se han globalizado. </a:t>
          </a:r>
          <a:endParaRPr lang="es-MX" sz="1600" dirty="0"/>
        </a:p>
      </dgm:t>
    </dgm:pt>
    <dgm:pt modelId="{9C203398-5A90-4B7A-821F-609F21ABD1DE}" type="parTrans" cxnId="{3A0F7E4F-26C5-4CF0-85F1-3BE73B3FAD4E}">
      <dgm:prSet/>
      <dgm:spPr/>
      <dgm:t>
        <a:bodyPr/>
        <a:lstStyle/>
        <a:p>
          <a:endParaRPr lang="es-MX"/>
        </a:p>
      </dgm:t>
    </dgm:pt>
    <dgm:pt modelId="{7DEC8532-562F-400E-9AA1-9646B3938E60}" type="sibTrans" cxnId="{3A0F7E4F-26C5-4CF0-85F1-3BE73B3FAD4E}">
      <dgm:prSet/>
      <dgm:spPr/>
      <dgm:t>
        <a:bodyPr/>
        <a:lstStyle/>
        <a:p>
          <a:endParaRPr lang="es-MX"/>
        </a:p>
      </dgm:t>
    </dgm:pt>
    <dgm:pt modelId="{A3C8FE43-CD8A-4E7A-B164-646817C323F2}">
      <dgm:prSet custT="1"/>
      <dgm:spPr/>
      <dgm:t>
        <a:bodyPr/>
        <a:lstStyle/>
        <a:p>
          <a:pPr algn="ctr" rtl="0"/>
          <a:endParaRPr lang="es-MX" sz="1400" dirty="0" smtClean="0"/>
        </a:p>
        <a:p>
          <a:pPr algn="ctr" rtl="0"/>
          <a:r>
            <a:rPr lang="es-MX" sz="1400" dirty="0" smtClean="0"/>
            <a:t>Nuevas condiciones básicas de  producción rentable.</a:t>
          </a:r>
          <a:endParaRPr lang="es-MX" sz="1400" dirty="0"/>
        </a:p>
      </dgm:t>
    </dgm:pt>
    <dgm:pt modelId="{F3A2DA82-370A-4570-B8AB-6CF29F562637}" type="parTrans" cxnId="{44E0BCDF-F04D-4079-AB8D-EFB0858E7CF3}">
      <dgm:prSet/>
      <dgm:spPr/>
      <dgm:t>
        <a:bodyPr/>
        <a:lstStyle/>
        <a:p>
          <a:endParaRPr lang="es-MX"/>
        </a:p>
      </dgm:t>
    </dgm:pt>
    <dgm:pt modelId="{2ED2A6B3-63FC-4B62-8924-D0E2249FAD55}" type="sibTrans" cxnId="{44E0BCDF-F04D-4079-AB8D-EFB0858E7CF3}">
      <dgm:prSet/>
      <dgm:spPr/>
      <dgm:t>
        <a:bodyPr/>
        <a:lstStyle/>
        <a:p>
          <a:endParaRPr lang="es-MX"/>
        </a:p>
      </dgm:t>
    </dgm:pt>
    <dgm:pt modelId="{A9A52CFE-B175-46F2-ADBF-0DB641452BB0}">
      <dgm:prSet/>
      <dgm:spPr/>
      <dgm:t>
        <a:bodyPr/>
        <a:lstStyle/>
        <a:p>
          <a:pPr algn="l" rtl="0"/>
          <a:endParaRPr lang="es-MX" sz="900" dirty="0"/>
        </a:p>
      </dgm:t>
    </dgm:pt>
    <dgm:pt modelId="{77D22AF2-9F29-46BA-8585-2BCC179979C7}" type="parTrans" cxnId="{31D4C74F-F684-4120-A86C-616E8834F506}">
      <dgm:prSet/>
      <dgm:spPr/>
      <dgm:t>
        <a:bodyPr/>
        <a:lstStyle/>
        <a:p>
          <a:endParaRPr lang="es-MX"/>
        </a:p>
      </dgm:t>
    </dgm:pt>
    <dgm:pt modelId="{9D03300D-3C84-4BAC-96C4-0A8CB293E4B3}" type="sibTrans" cxnId="{31D4C74F-F684-4120-A86C-616E8834F506}">
      <dgm:prSet/>
      <dgm:spPr/>
      <dgm:t>
        <a:bodyPr/>
        <a:lstStyle/>
        <a:p>
          <a:endParaRPr lang="es-MX"/>
        </a:p>
      </dgm:t>
    </dgm:pt>
    <dgm:pt modelId="{5B313E52-393F-454A-B081-EBA81975132F}" type="pres">
      <dgm:prSet presAssocID="{C5533534-1052-4B87-ADA4-368E54509AF1}" presName="Name0" presStyleCnt="0">
        <dgm:presLayoutVars>
          <dgm:dir/>
          <dgm:resizeHandles val="exact"/>
        </dgm:presLayoutVars>
      </dgm:prSet>
      <dgm:spPr/>
      <dgm:t>
        <a:bodyPr/>
        <a:lstStyle/>
        <a:p>
          <a:endParaRPr lang="es-MX"/>
        </a:p>
      </dgm:t>
    </dgm:pt>
    <dgm:pt modelId="{6DB3EE3D-53A3-41F8-8EBB-EFBD32FDCB3D}" type="pres">
      <dgm:prSet presAssocID="{41DCF2EA-3AA7-4290-B032-DB3F2F1922FA}" presName="node" presStyleLbl="node1" presStyleIdx="0" presStyleCnt="4" custScaleX="95723" custScaleY="156374" custLinFactNeighborX="5940" custLinFactNeighborY="-12203">
        <dgm:presLayoutVars>
          <dgm:bulletEnabled val="1"/>
        </dgm:presLayoutVars>
      </dgm:prSet>
      <dgm:spPr/>
      <dgm:t>
        <a:bodyPr/>
        <a:lstStyle/>
        <a:p>
          <a:endParaRPr lang="es-MX"/>
        </a:p>
      </dgm:t>
    </dgm:pt>
    <dgm:pt modelId="{C514CB85-B1D8-4AA1-8CA4-3F4E77F97A5A}" type="pres">
      <dgm:prSet presAssocID="{28F751D3-D0B3-4D27-BB41-778611BC55B2}" presName="sibTrans" presStyleLbl="sibTrans2D1" presStyleIdx="0" presStyleCnt="3"/>
      <dgm:spPr/>
      <dgm:t>
        <a:bodyPr/>
        <a:lstStyle/>
        <a:p>
          <a:endParaRPr lang="es-MX"/>
        </a:p>
      </dgm:t>
    </dgm:pt>
    <dgm:pt modelId="{5BC0333B-E456-446F-BA70-E90A52EB9CC3}" type="pres">
      <dgm:prSet presAssocID="{28F751D3-D0B3-4D27-BB41-778611BC55B2}" presName="connectorText" presStyleLbl="sibTrans2D1" presStyleIdx="0" presStyleCnt="3"/>
      <dgm:spPr/>
      <dgm:t>
        <a:bodyPr/>
        <a:lstStyle/>
        <a:p>
          <a:endParaRPr lang="es-MX"/>
        </a:p>
      </dgm:t>
    </dgm:pt>
    <dgm:pt modelId="{EF644C84-A2AA-49AD-B6E9-206F8936A34B}" type="pres">
      <dgm:prSet presAssocID="{613C2556-A33E-4C2B-B11F-DEECA73C078E}" presName="node" presStyleLbl="node1" presStyleIdx="1" presStyleCnt="4" custScaleX="113528" custScaleY="132789" custLinFactNeighborX="3989" custLinFactNeighborY="-10744">
        <dgm:presLayoutVars>
          <dgm:bulletEnabled val="1"/>
        </dgm:presLayoutVars>
      </dgm:prSet>
      <dgm:spPr/>
      <dgm:t>
        <a:bodyPr/>
        <a:lstStyle/>
        <a:p>
          <a:endParaRPr lang="es-MX"/>
        </a:p>
      </dgm:t>
    </dgm:pt>
    <dgm:pt modelId="{B7856FA5-58A9-420F-A0C6-75A5A95D4DAB}" type="pres">
      <dgm:prSet presAssocID="{0B4A88BB-D673-4656-89E0-013614735BBC}" presName="sibTrans" presStyleLbl="sibTrans2D1" presStyleIdx="1" presStyleCnt="3"/>
      <dgm:spPr/>
      <dgm:t>
        <a:bodyPr/>
        <a:lstStyle/>
        <a:p>
          <a:endParaRPr lang="es-MX"/>
        </a:p>
      </dgm:t>
    </dgm:pt>
    <dgm:pt modelId="{C9070BD8-BAD1-4429-91C4-807DC7A991D5}" type="pres">
      <dgm:prSet presAssocID="{0B4A88BB-D673-4656-89E0-013614735BBC}" presName="connectorText" presStyleLbl="sibTrans2D1" presStyleIdx="1" presStyleCnt="3"/>
      <dgm:spPr/>
      <dgm:t>
        <a:bodyPr/>
        <a:lstStyle/>
        <a:p>
          <a:endParaRPr lang="es-MX"/>
        </a:p>
      </dgm:t>
    </dgm:pt>
    <dgm:pt modelId="{C3959DBE-CA39-43F5-AEDA-9CA1286DDC01}" type="pres">
      <dgm:prSet presAssocID="{827DE38C-4CE9-4009-B9B8-751085A926C0}" presName="node" presStyleLbl="node1" presStyleIdx="2" presStyleCnt="4" custScaleX="134938" custScaleY="122584" custLinFactNeighborX="-565" custLinFactNeighborY="-540">
        <dgm:presLayoutVars>
          <dgm:bulletEnabled val="1"/>
        </dgm:presLayoutVars>
      </dgm:prSet>
      <dgm:spPr/>
      <dgm:t>
        <a:bodyPr/>
        <a:lstStyle/>
        <a:p>
          <a:endParaRPr lang="es-MX"/>
        </a:p>
      </dgm:t>
    </dgm:pt>
    <dgm:pt modelId="{D0E9B7FB-C343-4F00-8825-74C9EF4459FF}" type="pres">
      <dgm:prSet presAssocID="{7DEC8532-562F-400E-9AA1-9646B3938E60}" presName="sibTrans" presStyleLbl="sibTrans2D1" presStyleIdx="2" presStyleCnt="3"/>
      <dgm:spPr/>
      <dgm:t>
        <a:bodyPr/>
        <a:lstStyle/>
        <a:p>
          <a:endParaRPr lang="es-MX"/>
        </a:p>
      </dgm:t>
    </dgm:pt>
    <dgm:pt modelId="{E3A55F36-D1BB-4685-89FC-163854965099}" type="pres">
      <dgm:prSet presAssocID="{7DEC8532-562F-400E-9AA1-9646B3938E60}" presName="connectorText" presStyleLbl="sibTrans2D1" presStyleIdx="2" presStyleCnt="3"/>
      <dgm:spPr/>
      <dgm:t>
        <a:bodyPr/>
        <a:lstStyle/>
        <a:p>
          <a:endParaRPr lang="es-MX"/>
        </a:p>
      </dgm:t>
    </dgm:pt>
    <dgm:pt modelId="{86ABEF97-CD3A-45EE-BAE0-2D4F142288E6}" type="pres">
      <dgm:prSet presAssocID="{A3C8FE43-CD8A-4E7A-B164-646817C323F2}" presName="node" presStyleLbl="node1" presStyleIdx="3" presStyleCnt="4" custScaleX="128311" custScaleY="103322" custLinFactNeighborX="3969" custLinFactNeighborY="2352">
        <dgm:presLayoutVars>
          <dgm:bulletEnabled val="1"/>
        </dgm:presLayoutVars>
      </dgm:prSet>
      <dgm:spPr/>
      <dgm:t>
        <a:bodyPr/>
        <a:lstStyle/>
        <a:p>
          <a:endParaRPr lang="es-MX"/>
        </a:p>
      </dgm:t>
    </dgm:pt>
  </dgm:ptLst>
  <dgm:cxnLst>
    <dgm:cxn modelId="{C6070766-E7D3-4C58-8A7F-FD0EE13AED0B}" type="presOf" srcId="{A3C8FE43-CD8A-4E7A-B164-646817C323F2}" destId="{86ABEF97-CD3A-45EE-BAE0-2D4F142288E6}" srcOrd="0" destOrd="0" presId="urn:microsoft.com/office/officeart/2005/8/layout/process1"/>
    <dgm:cxn modelId="{54BFF3FD-E623-4525-A3BC-8429A302490D}" type="presOf" srcId="{7DEC8532-562F-400E-9AA1-9646B3938E60}" destId="{D0E9B7FB-C343-4F00-8825-74C9EF4459FF}" srcOrd="0" destOrd="0" presId="urn:microsoft.com/office/officeart/2005/8/layout/process1"/>
    <dgm:cxn modelId="{2CF6BCDE-ABE0-4929-A923-626797DB8E5E}" type="presOf" srcId="{613C2556-A33E-4C2B-B11F-DEECA73C078E}" destId="{EF644C84-A2AA-49AD-B6E9-206F8936A34B}" srcOrd="0" destOrd="0" presId="urn:microsoft.com/office/officeart/2005/8/layout/process1"/>
    <dgm:cxn modelId="{58029B91-886F-46E5-8720-936FE8676007}" type="presOf" srcId="{0B4A88BB-D673-4656-89E0-013614735BBC}" destId="{C9070BD8-BAD1-4429-91C4-807DC7A991D5}" srcOrd="1" destOrd="0" presId="urn:microsoft.com/office/officeart/2005/8/layout/process1"/>
    <dgm:cxn modelId="{C89EDD07-7064-4392-BAAA-77E77319CCDB}" type="presOf" srcId="{28F751D3-D0B3-4D27-BB41-778611BC55B2}" destId="{5BC0333B-E456-446F-BA70-E90A52EB9CC3}" srcOrd="1" destOrd="0" presId="urn:microsoft.com/office/officeart/2005/8/layout/process1"/>
    <dgm:cxn modelId="{86737442-9300-4250-903F-9BBB0BEDA6DD}" type="presOf" srcId="{0B4A88BB-D673-4656-89E0-013614735BBC}" destId="{B7856FA5-58A9-420F-A0C6-75A5A95D4DAB}" srcOrd="0" destOrd="0" presId="urn:microsoft.com/office/officeart/2005/8/layout/process1"/>
    <dgm:cxn modelId="{3A0F7E4F-26C5-4CF0-85F1-3BE73B3FAD4E}" srcId="{C5533534-1052-4B87-ADA4-368E54509AF1}" destId="{827DE38C-4CE9-4009-B9B8-751085A926C0}" srcOrd="2" destOrd="0" parTransId="{9C203398-5A90-4B7A-821F-609F21ABD1DE}" sibTransId="{7DEC8532-562F-400E-9AA1-9646B3938E60}"/>
    <dgm:cxn modelId="{44E0BCDF-F04D-4079-AB8D-EFB0858E7CF3}" srcId="{C5533534-1052-4B87-ADA4-368E54509AF1}" destId="{A3C8FE43-CD8A-4E7A-B164-646817C323F2}" srcOrd="3" destOrd="0" parTransId="{F3A2DA82-370A-4570-B8AB-6CF29F562637}" sibTransId="{2ED2A6B3-63FC-4B62-8924-D0E2249FAD55}"/>
    <dgm:cxn modelId="{F97ADF2C-A2A5-4158-B361-3B8DFC54C244}" srcId="{C5533534-1052-4B87-ADA4-368E54509AF1}" destId="{41DCF2EA-3AA7-4290-B032-DB3F2F1922FA}" srcOrd="0" destOrd="0" parTransId="{65F38DD8-D95F-46F7-81B2-3A3CEAFA9D58}" sibTransId="{28F751D3-D0B3-4D27-BB41-778611BC55B2}"/>
    <dgm:cxn modelId="{1EBA907C-8A2C-4DDA-A809-056DF8B277D1}" type="presOf" srcId="{827DE38C-4CE9-4009-B9B8-751085A926C0}" destId="{C3959DBE-CA39-43F5-AEDA-9CA1286DDC01}" srcOrd="0" destOrd="0" presId="urn:microsoft.com/office/officeart/2005/8/layout/process1"/>
    <dgm:cxn modelId="{1D2371A5-FEF1-44A2-84ED-D699DE9C68CC}" type="presOf" srcId="{28F751D3-D0B3-4D27-BB41-778611BC55B2}" destId="{C514CB85-B1D8-4AA1-8CA4-3F4E77F97A5A}" srcOrd="0" destOrd="0" presId="urn:microsoft.com/office/officeart/2005/8/layout/process1"/>
    <dgm:cxn modelId="{D19E0169-9C19-4F32-9A61-58329DDD4BC4}" type="presOf" srcId="{7DEC8532-562F-400E-9AA1-9646B3938E60}" destId="{E3A55F36-D1BB-4685-89FC-163854965099}" srcOrd="1" destOrd="0" presId="urn:microsoft.com/office/officeart/2005/8/layout/process1"/>
    <dgm:cxn modelId="{A38261EC-D860-46D6-AED0-A21E1B3DC704}" type="presOf" srcId="{A9A52CFE-B175-46F2-ADBF-0DB641452BB0}" destId="{86ABEF97-CD3A-45EE-BAE0-2D4F142288E6}" srcOrd="0" destOrd="1" presId="urn:microsoft.com/office/officeart/2005/8/layout/process1"/>
    <dgm:cxn modelId="{442DD89A-25D4-498D-8C3B-055A47000C95}" srcId="{C5533534-1052-4B87-ADA4-368E54509AF1}" destId="{613C2556-A33E-4C2B-B11F-DEECA73C078E}" srcOrd="1" destOrd="0" parTransId="{1B673592-E9CB-4AED-ADCE-3D0C216C39ED}" sibTransId="{0B4A88BB-D673-4656-89E0-013614735BBC}"/>
    <dgm:cxn modelId="{4D1A58D6-D67C-4AD9-83E7-FE44328002C3}" type="presOf" srcId="{C5533534-1052-4B87-ADA4-368E54509AF1}" destId="{5B313E52-393F-454A-B081-EBA81975132F}" srcOrd="0" destOrd="0" presId="urn:microsoft.com/office/officeart/2005/8/layout/process1"/>
    <dgm:cxn modelId="{31D4C74F-F684-4120-A86C-616E8834F506}" srcId="{A3C8FE43-CD8A-4E7A-B164-646817C323F2}" destId="{A9A52CFE-B175-46F2-ADBF-0DB641452BB0}" srcOrd="0" destOrd="0" parTransId="{77D22AF2-9F29-46BA-8585-2BCC179979C7}" sibTransId="{9D03300D-3C84-4BAC-96C4-0A8CB293E4B3}"/>
    <dgm:cxn modelId="{CE63515F-5152-4493-8AF3-5A8CCF5892B6}" type="presOf" srcId="{41DCF2EA-3AA7-4290-B032-DB3F2F1922FA}" destId="{6DB3EE3D-53A3-41F8-8EBB-EFBD32FDCB3D}" srcOrd="0" destOrd="0" presId="urn:microsoft.com/office/officeart/2005/8/layout/process1"/>
    <dgm:cxn modelId="{325D627D-EAB2-4763-93D4-DA6E0A863462}" type="presParOf" srcId="{5B313E52-393F-454A-B081-EBA81975132F}" destId="{6DB3EE3D-53A3-41F8-8EBB-EFBD32FDCB3D}" srcOrd="0" destOrd="0" presId="urn:microsoft.com/office/officeart/2005/8/layout/process1"/>
    <dgm:cxn modelId="{8422DC84-C485-420B-AF51-551A10B9BC71}" type="presParOf" srcId="{5B313E52-393F-454A-B081-EBA81975132F}" destId="{C514CB85-B1D8-4AA1-8CA4-3F4E77F97A5A}" srcOrd="1" destOrd="0" presId="urn:microsoft.com/office/officeart/2005/8/layout/process1"/>
    <dgm:cxn modelId="{0C1BB37C-0757-46EE-A4E5-A1D6F6151F1F}" type="presParOf" srcId="{C514CB85-B1D8-4AA1-8CA4-3F4E77F97A5A}" destId="{5BC0333B-E456-446F-BA70-E90A52EB9CC3}" srcOrd="0" destOrd="0" presId="urn:microsoft.com/office/officeart/2005/8/layout/process1"/>
    <dgm:cxn modelId="{EAB8860A-937E-43A1-A64C-77ACE589094F}" type="presParOf" srcId="{5B313E52-393F-454A-B081-EBA81975132F}" destId="{EF644C84-A2AA-49AD-B6E9-206F8936A34B}" srcOrd="2" destOrd="0" presId="urn:microsoft.com/office/officeart/2005/8/layout/process1"/>
    <dgm:cxn modelId="{420825F5-B9B1-4B45-9B6A-D6F2C79A5E35}" type="presParOf" srcId="{5B313E52-393F-454A-B081-EBA81975132F}" destId="{B7856FA5-58A9-420F-A0C6-75A5A95D4DAB}" srcOrd="3" destOrd="0" presId="urn:microsoft.com/office/officeart/2005/8/layout/process1"/>
    <dgm:cxn modelId="{A995C5B7-996B-4D23-989C-DDABDAC04FA0}" type="presParOf" srcId="{B7856FA5-58A9-420F-A0C6-75A5A95D4DAB}" destId="{C9070BD8-BAD1-4429-91C4-807DC7A991D5}" srcOrd="0" destOrd="0" presId="urn:microsoft.com/office/officeart/2005/8/layout/process1"/>
    <dgm:cxn modelId="{3D78E946-10F0-47AA-989E-F10AD57BF69D}" type="presParOf" srcId="{5B313E52-393F-454A-B081-EBA81975132F}" destId="{C3959DBE-CA39-43F5-AEDA-9CA1286DDC01}" srcOrd="4" destOrd="0" presId="urn:microsoft.com/office/officeart/2005/8/layout/process1"/>
    <dgm:cxn modelId="{1837D15D-390E-4481-BC1D-F1E19BDBE007}" type="presParOf" srcId="{5B313E52-393F-454A-B081-EBA81975132F}" destId="{D0E9B7FB-C343-4F00-8825-74C9EF4459FF}" srcOrd="5" destOrd="0" presId="urn:microsoft.com/office/officeart/2005/8/layout/process1"/>
    <dgm:cxn modelId="{59760625-046C-4462-906A-888195BA2595}" type="presParOf" srcId="{D0E9B7FB-C343-4F00-8825-74C9EF4459FF}" destId="{E3A55F36-D1BB-4685-89FC-163854965099}" srcOrd="0" destOrd="0" presId="urn:microsoft.com/office/officeart/2005/8/layout/process1"/>
    <dgm:cxn modelId="{BFF0BEC1-0E58-4431-B012-5ABE55E23329}" type="presParOf" srcId="{5B313E52-393F-454A-B081-EBA81975132F}" destId="{86ABEF97-CD3A-45EE-BAE0-2D4F142288E6}"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7DAC0DD-96E4-4112-8000-DE335B8C3C46}" type="doc">
      <dgm:prSet loTypeId="urn:microsoft.com/office/officeart/2005/8/layout/arrow2" loCatId="process" qsTypeId="urn:microsoft.com/office/officeart/2005/8/quickstyle/3d1" qsCatId="3D" csTypeId="urn:microsoft.com/office/officeart/2005/8/colors/accent3_3" csCatId="accent3" phldr="1"/>
      <dgm:spPr/>
      <dgm:t>
        <a:bodyPr/>
        <a:lstStyle/>
        <a:p>
          <a:endParaRPr lang="es-MX"/>
        </a:p>
      </dgm:t>
    </dgm:pt>
    <dgm:pt modelId="{FF61D3FB-01F8-4BE7-A3FA-534249D76EB7}">
      <dgm:prSet custT="1"/>
      <dgm:spPr/>
      <dgm:t>
        <a:bodyPr/>
        <a:lstStyle/>
        <a:p>
          <a:pPr rtl="0"/>
          <a:r>
            <a:rPr lang="es-MX" sz="1400" b="1" dirty="0" smtClean="0"/>
            <a:t>1) </a:t>
          </a:r>
          <a:r>
            <a:rPr lang="es-MX" sz="1400" b="1" i="1" dirty="0" smtClean="0"/>
            <a:t>Circulación</a:t>
          </a:r>
          <a:endParaRPr lang="es-MX" sz="1400" dirty="0"/>
        </a:p>
      </dgm:t>
    </dgm:pt>
    <dgm:pt modelId="{C076DDB8-0D96-4E73-8F0B-C541693BDCBA}" type="parTrans" cxnId="{CC95659C-5159-4003-943B-2D79385A19C0}">
      <dgm:prSet/>
      <dgm:spPr/>
      <dgm:t>
        <a:bodyPr/>
        <a:lstStyle/>
        <a:p>
          <a:endParaRPr lang="es-MX"/>
        </a:p>
      </dgm:t>
    </dgm:pt>
    <dgm:pt modelId="{A742084D-F3D7-4DD2-A163-076013118F68}" type="sibTrans" cxnId="{CC95659C-5159-4003-943B-2D79385A19C0}">
      <dgm:prSet/>
      <dgm:spPr/>
      <dgm:t>
        <a:bodyPr/>
        <a:lstStyle/>
        <a:p>
          <a:endParaRPr lang="es-MX"/>
        </a:p>
      </dgm:t>
    </dgm:pt>
    <dgm:pt modelId="{1B8FE91B-3272-48E2-A853-4D9C17756276}">
      <dgm:prSet custT="1"/>
      <dgm:spPr/>
      <dgm:t>
        <a:bodyPr/>
        <a:lstStyle/>
        <a:p>
          <a:pPr algn="ctr" rtl="0"/>
          <a:r>
            <a:rPr lang="es-MX" sz="1400" b="1" i="1" dirty="0" smtClean="0"/>
            <a:t>2) Producción</a:t>
          </a:r>
          <a:endParaRPr lang="es-MX" sz="1400" b="1" dirty="0"/>
        </a:p>
      </dgm:t>
    </dgm:pt>
    <dgm:pt modelId="{CD3D9BC4-ACD2-4B8E-AA64-A3176CD64EA3}" type="parTrans" cxnId="{0143E1D4-CC21-4B77-9062-D15B658CE067}">
      <dgm:prSet/>
      <dgm:spPr/>
      <dgm:t>
        <a:bodyPr/>
        <a:lstStyle/>
        <a:p>
          <a:endParaRPr lang="es-MX"/>
        </a:p>
      </dgm:t>
    </dgm:pt>
    <dgm:pt modelId="{9DC7D618-4F47-421E-9EFD-A534C4CDC33F}" type="sibTrans" cxnId="{0143E1D4-CC21-4B77-9062-D15B658CE067}">
      <dgm:prSet/>
      <dgm:spPr/>
      <dgm:t>
        <a:bodyPr/>
        <a:lstStyle/>
        <a:p>
          <a:endParaRPr lang="es-MX"/>
        </a:p>
      </dgm:t>
    </dgm:pt>
    <dgm:pt modelId="{CED6D5D9-0DD1-45D2-AF79-FE5A1370BE55}">
      <dgm:prSet custT="1"/>
      <dgm:spPr/>
      <dgm:t>
        <a:bodyPr/>
        <a:lstStyle/>
        <a:p>
          <a:pPr algn="ctr" rtl="0"/>
          <a:endParaRPr lang="es-MX" sz="1200" dirty="0"/>
        </a:p>
      </dgm:t>
    </dgm:pt>
    <dgm:pt modelId="{B7881722-305D-47C1-87FD-60E736E69689}" type="parTrans" cxnId="{DAD86244-EE22-41CD-87E9-BAE51A7509FA}">
      <dgm:prSet/>
      <dgm:spPr/>
      <dgm:t>
        <a:bodyPr/>
        <a:lstStyle/>
        <a:p>
          <a:endParaRPr lang="es-MX"/>
        </a:p>
      </dgm:t>
    </dgm:pt>
    <dgm:pt modelId="{316E4C60-7543-4BA0-A9EA-2096CE480A3D}" type="sibTrans" cxnId="{DAD86244-EE22-41CD-87E9-BAE51A7509FA}">
      <dgm:prSet/>
      <dgm:spPr/>
      <dgm:t>
        <a:bodyPr/>
        <a:lstStyle/>
        <a:p>
          <a:endParaRPr lang="es-MX"/>
        </a:p>
      </dgm:t>
    </dgm:pt>
    <dgm:pt modelId="{A2B03961-A6B8-4613-A487-BEE6E13C493B}">
      <dgm:prSet custT="1"/>
      <dgm:spPr/>
      <dgm:t>
        <a:bodyPr/>
        <a:lstStyle/>
        <a:p>
          <a:pPr algn="ctr" rtl="0"/>
          <a:r>
            <a:rPr lang="es-MX" sz="1400" b="1" dirty="0" smtClean="0"/>
            <a:t>3) </a:t>
          </a:r>
          <a:r>
            <a:rPr lang="es-MX" sz="1400" b="1" i="1" dirty="0" smtClean="0"/>
            <a:t>Organización corporativa</a:t>
          </a:r>
          <a:endParaRPr lang="es-MX" sz="1400" b="1" dirty="0"/>
        </a:p>
      </dgm:t>
    </dgm:pt>
    <dgm:pt modelId="{E226667C-2824-4B49-9BA5-849116ECE841}" type="parTrans" cxnId="{EBDC137E-A55D-4659-AF22-70B372C858F9}">
      <dgm:prSet/>
      <dgm:spPr/>
      <dgm:t>
        <a:bodyPr/>
        <a:lstStyle/>
        <a:p>
          <a:endParaRPr lang="es-MX"/>
        </a:p>
      </dgm:t>
    </dgm:pt>
    <dgm:pt modelId="{623BE0ED-F627-479C-B8EB-739CF8BD41CC}" type="sibTrans" cxnId="{EBDC137E-A55D-4659-AF22-70B372C858F9}">
      <dgm:prSet/>
      <dgm:spPr/>
      <dgm:t>
        <a:bodyPr/>
        <a:lstStyle/>
        <a:p>
          <a:endParaRPr lang="es-MX"/>
        </a:p>
      </dgm:t>
    </dgm:pt>
    <dgm:pt modelId="{6086F883-B264-4223-BF99-C64C15E35CAB}" type="pres">
      <dgm:prSet presAssocID="{87DAC0DD-96E4-4112-8000-DE335B8C3C46}" presName="arrowDiagram" presStyleCnt="0">
        <dgm:presLayoutVars>
          <dgm:chMax val="5"/>
          <dgm:dir/>
          <dgm:resizeHandles val="exact"/>
        </dgm:presLayoutVars>
      </dgm:prSet>
      <dgm:spPr/>
      <dgm:t>
        <a:bodyPr/>
        <a:lstStyle/>
        <a:p>
          <a:endParaRPr lang="es-MX"/>
        </a:p>
      </dgm:t>
    </dgm:pt>
    <dgm:pt modelId="{79CD0371-543D-4C17-8E00-1F86606A0BD6}" type="pres">
      <dgm:prSet presAssocID="{87DAC0DD-96E4-4112-8000-DE335B8C3C46}" presName="arrow" presStyleLbl="bgShp" presStyleIdx="0" presStyleCnt="1" custLinFactNeighborX="-379" custLinFactNeighborY="7433"/>
      <dgm:spPr/>
      <dgm:t>
        <a:bodyPr/>
        <a:lstStyle/>
        <a:p>
          <a:endParaRPr lang="es-AR"/>
        </a:p>
      </dgm:t>
    </dgm:pt>
    <dgm:pt modelId="{809EAE7C-C253-43D6-BDA8-C6D0F47BB4AC}" type="pres">
      <dgm:prSet presAssocID="{87DAC0DD-96E4-4112-8000-DE335B8C3C46}" presName="arrowDiagram3" presStyleCnt="0"/>
      <dgm:spPr/>
      <dgm:t>
        <a:bodyPr/>
        <a:lstStyle/>
        <a:p>
          <a:endParaRPr lang="es-AR"/>
        </a:p>
      </dgm:t>
    </dgm:pt>
    <dgm:pt modelId="{49A89A66-4E40-4970-A790-91568D3CC060}" type="pres">
      <dgm:prSet presAssocID="{FF61D3FB-01F8-4BE7-A3FA-534249D76EB7}" presName="bullet3a" presStyleLbl="node1" presStyleIdx="0" presStyleCnt="3"/>
      <dgm:spPr/>
      <dgm:t>
        <a:bodyPr/>
        <a:lstStyle/>
        <a:p>
          <a:endParaRPr lang="es-AR"/>
        </a:p>
      </dgm:t>
    </dgm:pt>
    <dgm:pt modelId="{B597B89F-1798-40A1-BD5B-C8CC5C9CE4E6}" type="pres">
      <dgm:prSet presAssocID="{FF61D3FB-01F8-4BE7-A3FA-534249D76EB7}" presName="textBox3a" presStyleLbl="revTx" presStyleIdx="0" presStyleCnt="3">
        <dgm:presLayoutVars>
          <dgm:bulletEnabled val="1"/>
        </dgm:presLayoutVars>
      </dgm:prSet>
      <dgm:spPr/>
      <dgm:t>
        <a:bodyPr/>
        <a:lstStyle/>
        <a:p>
          <a:endParaRPr lang="es-AR"/>
        </a:p>
      </dgm:t>
    </dgm:pt>
    <dgm:pt modelId="{B9ACC3BB-F636-4342-9B05-AC7B2B134D85}" type="pres">
      <dgm:prSet presAssocID="{1B8FE91B-3272-48E2-A853-4D9C17756276}" presName="bullet3b" presStyleLbl="node1" presStyleIdx="1" presStyleCnt="3"/>
      <dgm:spPr/>
      <dgm:t>
        <a:bodyPr/>
        <a:lstStyle/>
        <a:p>
          <a:endParaRPr lang="es-AR"/>
        </a:p>
      </dgm:t>
    </dgm:pt>
    <dgm:pt modelId="{434123F1-7A08-4041-BC33-36F0A5945D52}" type="pres">
      <dgm:prSet presAssocID="{1B8FE91B-3272-48E2-A853-4D9C17756276}" presName="textBox3b" presStyleLbl="revTx" presStyleIdx="1" presStyleCnt="3">
        <dgm:presLayoutVars>
          <dgm:bulletEnabled val="1"/>
        </dgm:presLayoutVars>
      </dgm:prSet>
      <dgm:spPr/>
      <dgm:t>
        <a:bodyPr/>
        <a:lstStyle/>
        <a:p>
          <a:endParaRPr lang="es-AR"/>
        </a:p>
      </dgm:t>
    </dgm:pt>
    <dgm:pt modelId="{DA62F892-E542-4630-B398-C0CD5E04F9F4}" type="pres">
      <dgm:prSet presAssocID="{A2B03961-A6B8-4613-A487-BEE6E13C493B}" presName="bullet3c" presStyleLbl="node1" presStyleIdx="2" presStyleCnt="3"/>
      <dgm:spPr/>
      <dgm:t>
        <a:bodyPr/>
        <a:lstStyle/>
        <a:p>
          <a:endParaRPr lang="es-AR"/>
        </a:p>
      </dgm:t>
    </dgm:pt>
    <dgm:pt modelId="{C2EB2EBD-7364-4943-AEE0-D99655CF65E8}" type="pres">
      <dgm:prSet presAssocID="{A2B03961-A6B8-4613-A487-BEE6E13C493B}" presName="textBox3c" presStyleLbl="revTx" presStyleIdx="2" presStyleCnt="3">
        <dgm:presLayoutVars>
          <dgm:bulletEnabled val="1"/>
        </dgm:presLayoutVars>
      </dgm:prSet>
      <dgm:spPr/>
      <dgm:t>
        <a:bodyPr/>
        <a:lstStyle/>
        <a:p>
          <a:endParaRPr lang="es-AR"/>
        </a:p>
      </dgm:t>
    </dgm:pt>
  </dgm:ptLst>
  <dgm:cxnLst>
    <dgm:cxn modelId="{DAD86244-EE22-41CD-87E9-BAE51A7509FA}" srcId="{1B8FE91B-3272-48E2-A853-4D9C17756276}" destId="{CED6D5D9-0DD1-45D2-AF79-FE5A1370BE55}" srcOrd="0" destOrd="0" parTransId="{B7881722-305D-47C1-87FD-60E736E69689}" sibTransId="{316E4C60-7543-4BA0-A9EA-2096CE480A3D}"/>
    <dgm:cxn modelId="{C0BA9A35-0015-4A83-8536-473A9301CB56}" type="presOf" srcId="{A2B03961-A6B8-4613-A487-BEE6E13C493B}" destId="{C2EB2EBD-7364-4943-AEE0-D99655CF65E8}" srcOrd="0" destOrd="0" presId="urn:microsoft.com/office/officeart/2005/8/layout/arrow2"/>
    <dgm:cxn modelId="{BC1E8753-9780-44D3-BE48-B2BF071A39E9}" type="presOf" srcId="{CED6D5D9-0DD1-45D2-AF79-FE5A1370BE55}" destId="{434123F1-7A08-4041-BC33-36F0A5945D52}" srcOrd="0" destOrd="1" presId="urn:microsoft.com/office/officeart/2005/8/layout/arrow2"/>
    <dgm:cxn modelId="{CC95659C-5159-4003-943B-2D79385A19C0}" srcId="{87DAC0DD-96E4-4112-8000-DE335B8C3C46}" destId="{FF61D3FB-01F8-4BE7-A3FA-534249D76EB7}" srcOrd="0" destOrd="0" parTransId="{C076DDB8-0D96-4E73-8F0B-C541693BDCBA}" sibTransId="{A742084D-F3D7-4DD2-A163-076013118F68}"/>
    <dgm:cxn modelId="{714AF035-43E5-4300-9797-4FD40FE868A2}" type="presOf" srcId="{87DAC0DD-96E4-4112-8000-DE335B8C3C46}" destId="{6086F883-B264-4223-BF99-C64C15E35CAB}" srcOrd="0" destOrd="0" presId="urn:microsoft.com/office/officeart/2005/8/layout/arrow2"/>
    <dgm:cxn modelId="{60C782C6-26B9-46BB-AF61-0F369725349A}" type="presOf" srcId="{1B8FE91B-3272-48E2-A853-4D9C17756276}" destId="{434123F1-7A08-4041-BC33-36F0A5945D52}" srcOrd="0" destOrd="0" presId="urn:microsoft.com/office/officeart/2005/8/layout/arrow2"/>
    <dgm:cxn modelId="{EBDC137E-A55D-4659-AF22-70B372C858F9}" srcId="{87DAC0DD-96E4-4112-8000-DE335B8C3C46}" destId="{A2B03961-A6B8-4613-A487-BEE6E13C493B}" srcOrd="2" destOrd="0" parTransId="{E226667C-2824-4B49-9BA5-849116ECE841}" sibTransId="{623BE0ED-F627-479C-B8EB-739CF8BD41CC}"/>
    <dgm:cxn modelId="{0143E1D4-CC21-4B77-9062-D15B658CE067}" srcId="{87DAC0DD-96E4-4112-8000-DE335B8C3C46}" destId="{1B8FE91B-3272-48E2-A853-4D9C17756276}" srcOrd="1" destOrd="0" parTransId="{CD3D9BC4-ACD2-4B8E-AA64-A3176CD64EA3}" sibTransId="{9DC7D618-4F47-421E-9EFD-A534C4CDC33F}"/>
    <dgm:cxn modelId="{C08B981B-7D22-4FB3-BC79-E92E686A780C}" type="presOf" srcId="{FF61D3FB-01F8-4BE7-A3FA-534249D76EB7}" destId="{B597B89F-1798-40A1-BD5B-C8CC5C9CE4E6}" srcOrd="0" destOrd="0" presId="urn:microsoft.com/office/officeart/2005/8/layout/arrow2"/>
    <dgm:cxn modelId="{6DA0DE0D-0F99-4B8E-97D2-F9CDFCDFDB15}" type="presParOf" srcId="{6086F883-B264-4223-BF99-C64C15E35CAB}" destId="{79CD0371-543D-4C17-8E00-1F86606A0BD6}" srcOrd="0" destOrd="0" presId="urn:microsoft.com/office/officeart/2005/8/layout/arrow2"/>
    <dgm:cxn modelId="{ABCA0E07-452A-4B31-AF9D-FD862DF20838}" type="presParOf" srcId="{6086F883-B264-4223-BF99-C64C15E35CAB}" destId="{809EAE7C-C253-43D6-BDA8-C6D0F47BB4AC}" srcOrd="1" destOrd="0" presId="urn:microsoft.com/office/officeart/2005/8/layout/arrow2"/>
    <dgm:cxn modelId="{2856E7A3-295C-43C6-B2F0-981006A99DCB}" type="presParOf" srcId="{809EAE7C-C253-43D6-BDA8-C6D0F47BB4AC}" destId="{49A89A66-4E40-4970-A790-91568D3CC060}" srcOrd="0" destOrd="0" presId="urn:microsoft.com/office/officeart/2005/8/layout/arrow2"/>
    <dgm:cxn modelId="{F0303AD2-AD34-4EFC-B421-6C7DB709FEB8}" type="presParOf" srcId="{809EAE7C-C253-43D6-BDA8-C6D0F47BB4AC}" destId="{B597B89F-1798-40A1-BD5B-C8CC5C9CE4E6}" srcOrd="1" destOrd="0" presId="urn:microsoft.com/office/officeart/2005/8/layout/arrow2"/>
    <dgm:cxn modelId="{000B3AD5-FCAC-4E63-A5C4-C2D37EC15624}" type="presParOf" srcId="{809EAE7C-C253-43D6-BDA8-C6D0F47BB4AC}" destId="{B9ACC3BB-F636-4342-9B05-AC7B2B134D85}" srcOrd="2" destOrd="0" presId="urn:microsoft.com/office/officeart/2005/8/layout/arrow2"/>
    <dgm:cxn modelId="{878BD652-A936-40DC-913C-9A75F14F1D5A}" type="presParOf" srcId="{809EAE7C-C253-43D6-BDA8-C6D0F47BB4AC}" destId="{434123F1-7A08-4041-BC33-36F0A5945D52}" srcOrd="3" destOrd="0" presId="urn:microsoft.com/office/officeart/2005/8/layout/arrow2"/>
    <dgm:cxn modelId="{D018BEDB-6FCC-4C27-9A1F-36DBB6A45F3C}" type="presParOf" srcId="{809EAE7C-C253-43D6-BDA8-C6D0F47BB4AC}" destId="{DA62F892-E542-4630-B398-C0CD5E04F9F4}" srcOrd="4" destOrd="0" presId="urn:microsoft.com/office/officeart/2005/8/layout/arrow2"/>
    <dgm:cxn modelId="{2B2A4321-4D2B-47B5-893D-40491DE8AD64}" type="presParOf" srcId="{809EAE7C-C253-43D6-BDA8-C6D0F47BB4AC}" destId="{C2EB2EBD-7364-4943-AEE0-D99655CF65E8}"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688B74E-4DC8-4EC4-964D-CC135D964A2F}" type="doc">
      <dgm:prSet loTypeId="urn:microsoft.com/office/officeart/2005/8/layout/cycle2" loCatId="cycle" qsTypeId="urn:microsoft.com/office/officeart/2005/8/quickstyle/simple4" qsCatId="simple" csTypeId="urn:microsoft.com/office/officeart/2005/8/colors/colorful3" csCatId="colorful" phldr="1"/>
      <dgm:spPr/>
      <dgm:t>
        <a:bodyPr/>
        <a:lstStyle/>
        <a:p>
          <a:endParaRPr lang="es-MX"/>
        </a:p>
      </dgm:t>
    </dgm:pt>
    <dgm:pt modelId="{B3B18EC7-1246-4BF9-9C7D-4FED9B8114C5}">
      <dgm:prSet custT="1"/>
      <dgm:spPr/>
      <dgm:t>
        <a:bodyPr/>
        <a:lstStyle/>
        <a:p>
          <a:pPr rtl="0"/>
          <a:r>
            <a:rPr lang="es-MX" sz="1400" b="1" dirty="0" smtClean="0"/>
            <a:t>La urbanización y el trabajo en la unidad de producción. </a:t>
          </a:r>
          <a:endParaRPr lang="es-MX" sz="1400" b="1" dirty="0"/>
        </a:p>
      </dgm:t>
    </dgm:pt>
    <dgm:pt modelId="{985A988C-F2B0-4DB8-B69F-DD837C62C181}" type="parTrans" cxnId="{8B5D6577-52E3-46D2-92FB-6964F91D9308}">
      <dgm:prSet/>
      <dgm:spPr/>
      <dgm:t>
        <a:bodyPr/>
        <a:lstStyle/>
        <a:p>
          <a:endParaRPr lang="es-MX"/>
        </a:p>
      </dgm:t>
    </dgm:pt>
    <dgm:pt modelId="{F79D493D-9081-4179-8BDB-E9B77652DBD9}" type="sibTrans" cxnId="{8B5D6577-52E3-46D2-92FB-6964F91D9308}">
      <dgm:prSet/>
      <dgm:spPr/>
      <dgm:t>
        <a:bodyPr/>
        <a:lstStyle/>
        <a:p>
          <a:endParaRPr lang="es-MX"/>
        </a:p>
      </dgm:t>
    </dgm:pt>
    <dgm:pt modelId="{FBF6696F-F641-4A66-BA73-8089EF4794F8}">
      <dgm:prSet custT="1"/>
      <dgm:spPr/>
      <dgm:t>
        <a:bodyPr/>
        <a:lstStyle/>
        <a:p>
          <a:pPr rtl="0"/>
          <a:r>
            <a:rPr lang="es-MX" sz="1400" b="1" dirty="0" smtClean="0"/>
            <a:t>Condiciones generales del proceso social de producción</a:t>
          </a:r>
          <a:endParaRPr lang="es-MX" sz="1400" b="1" dirty="0"/>
        </a:p>
      </dgm:t>
    </dgm:pt>
    <dgm:pt modelId="{B1E0F183-F2BC-47A5-97C0-20F20C460CD2}" type="parTrans" cxnId="{4D603A43-67E4-4FF4-863E-7682C6D352A7}">
      <dgm:prSet/>
      <dgm:spPr/>
      <dgm:t>
        <a:bodyPr/>
        <a:lstStyle/>
        <a:p>
          <a:endParaRPr lang="es-MX"/>
        </a:p>
      </dgm:t>
    </dgm:pt>
    <dgm:pt modelId="{F4DB8450-D91E-47B4-83A6-AD0A9B788F37}" type="sibTrans" cxnId="{4D603A43-67E4-4FF4-863E-7682C6D352A7}">
      <dgm:prSet/>
      <dgm:spPr/>
      <dgm:t>
        <a:bodyPr/>
        <a:lstStyle/>
        <a:p>
          <a:endParaRPr lang="es-MX"/>
        </a:p>
      </dgm:t>
    </dgm:pt>
    <dgm:pt modelId="{18E061FB-3F15-43E6-8E50-E68E3AA860F7}">
      <dgm:prSet custT="1"/>
      <dgm:spPr/>
      <dgm:t>
        <a:bodyPr/>
        <a:lstStyle/>
        <a:p>
          <a:pPr rtl="0"/>
          <a:endParaRPr lang="es-MX" sz="1100" b="1" dirty="0" smtClean="0"/>
        </a:p>
        <a:p>
          <a:pPr rtl="0"/>
          <a:r>
            <a:rPr lang="es-MX" sz="1400" b="1" dirty="0" smtClean="0"/>
            <a:t>Los medios de consumo colectivos y la concentración espacial de los medios de producción</a:t>
          </a:r>
          <a:endParaRPr lang="es-MX" sz="1400" b="1" dirty="0"/>
        </a:p>
      </dgm:t>
    </dgm:pt>
    <dgm:pt modelId="{832E409E-A3B1-4473-96B9-B5E6310A7BA9}" type="parTrans" cxnId="{43133B17-5CBD-4FAE-B053-7D1FFB46E6A1}">
      <dgm:prSet/>
      <dgm:spPr/>
      <dgm:t>
        <a:bodyPr/>
        <a:lstStyle/>
        <a:p>
          <a:endParaRPr lang="es-AR"/>
        </a:p>
      </dgm:t>
    </dgm:pt>
    <dgm:pt modelId="{2A1BA712-A1C8-4FE3-AE44-4824A2F412BD}" type="sibTrans" cxnId="{43133B17-5CBD-4FAE-B053-7D1FFB46E6A1}">
      <dgm:prSet/>
      <dgm:spPr/>
      <dgm:t>
        <a:bodyPr/>
        <a:lstStyle/>
        <a:p>
          <a:endParaRPr lang="es-AR"/>
        </a:p>
      </dgm:t>
    </dgm:pt>
    <dgm:pt modelId="{9272D072-0D35-4976-84E2-D1646DBF8CB0}" type="pres">
      <dgm:prSet presAssocID="{5688B74E-4DC8-4EC4-964D-CC135D964A2F}" presName="cycle" presStyleCnt="0">
        <dgm:presLayoutVars>
          <dgm:dir/>
          <dgm:resizeHandles val="exact"/>
        </dgm:presLayoutVars>
      </dgm:prSet>
      <dgm:spPr/>
      <dgm:t>
        <a:bodyPr/>
        <a:lstStyle/>
        <a:p>
          <a:endParaRPr lang="es-MX"/>
        </a:p>
      </dgm:t>
    </dgm:pt>
    <dgm:pt modelId="{C3E8C751-36DA-4F12-82DD-F8A66505AFD3}" type="pres">
      <dgm:prSet presAssocID="{B3B18EC7-1246-4BF9-9C7D-4FED9B8114C5}" presName="node" presStyleLbl="node1" presStyleIdx="0" presStyleCnt="3">
        <dgm:presLayoutVars>
          <dgm:bulletEnabled val="1"/>
        </dgm:presLayoutVars>
      </dgm:prSet>
      <dgm:spPr/>
      <dgm:t>
        <a:bodyPr/>
        <a:lstStyle/>
        <a:p>
          <a:endParaRPr lang="es-MX"/>
        </a:p>
      </dgm:t>
    </dgm:pt>
    <dgm:pt modelId="{9A3E1BBB-F49D-4965-847A-0B224280DF67}" type="pres">
      <dgm:prSet presAssocID="{F79D493D-9081-4179-8BDB-E9B77652DBD9}" presName="sibTrans" presStyleLbl="sibTrans2D1" presStyleIdx="0" presStyleCnt="3"/>
      <dgm:spPr/>
      <dgm:t>
        <a:bodyPr/>
        <a:lstStyle/>
        <a:p>
          <a:endParaRPr lang="es-MX"/>
        </a:p>
      </dgm:t>
    </dgm:pt>
    <dgm:pt modelId="{A21D23BD-6BFD-4C54-8BA8-193DEBFD15C9}" type="pres">
      <dgm:prSet presAssocID="{F79D493D-9081-4179-8BDB-E9B77652DBD9}" presName="connectorText" presStyleLbl="sibTrans2D1" presStyleIdx="0" presStyleCnt="3"/>
      <dgm:spPr/>
      <dgm:t>
        <a:bodyPr/>
        <a:lstStyle/>
        <a:p>
          <a:endParaRPr lang="es-MX"/>
        </a:p>
      </dgm:t>
    </dgm:pt>
    <dgm:pt modelId="{BB2B6D15-95AA-4FF0-9DEE-728BD1D952AD}" type="pres">
      <dgm:prSet presAssocID="{18E061FB-3F15-43E6-8E50-E68E3AA860F7}" presName="node" presStyleLbl="node1" presStyleIdx="1" presStyleCnt="3">
        <dgm:presLayoutVars>
          <dgm:bulletEnabled val="1"/>
        </dgm:presLayoutVars>
      </dgm:prSet>
      <dgm:spPr/>
      <dgm:t>
        <a:bodyPr/>
        <a:lstStyle/>
        <a:p>
          <a:endParaRPr lang="es-AR"/>
        </a:p>
      </dgm:t>
    </dgm:pt>
    <dgm:pt modelId="{D34DF608-270B-478C-8F87-8C813A2A2F7F}" type="pres">
      <dgm:prSet presAssocID="{2A1BA712-A1C8-4FE3-AE44-4824A2F412BD}" presName="sibTrans" presStyleLbl="sibTrans2D1" presStyleIdx="1" presStyleCnt="3" custLinFactNeighborX="-18766" custLinFactNeighborY="-9414"/>
      <dgm:spPr/>
      <dgm:t>
        <a:bodyPr/>
        <a:lstStyle/>
        <a:p>
          <a:endParaRPr lang="es-AR"/>
        </a:p>
      </dgm:t>
    </dgm:pt>
    <dgm:pt modelId="{34F679FE-D7F3-4704-8166-EBA7A2FB1948}" type="pres">
      <dgm:prSet presAssocID="{2A1BA712-A1C8-4FE3-AE44-4824A2F412BD}" presName="connectorText" presStyleLbl="sibTrans2D1" presStyleIdx="1" presStyleCnt="3"/>
      <dgm:spPr/>
      <dgm:t>
        <a:bodyPr/>
        <a:lstStyle/>
        <a:p>
          <a:endParaRPr lang="es-AR"/>
        </a:p>
      </dgm:t>
    </dgm:pt>
    <dgm:pt modelId="{68D7AC9F-4267-4F96-8AA4-8FD9EC7711F3}" type="pres">
      <dgm:prSet presAssocID="{FBF6696F-F641-4A66-BA73-8089EF4794F8}" presName="node" presStyleLbl="node1" presStyleIdx="2" presStyleCnt="3">
        <dgm:presLayoutVars>
          <dgm:bulletEnabled val="1"/>
        </dgm:presLayoutVars>
      </dgm:prSet>
      <dgm:spPr/>
      <dgm:t>
        <a:bodyPr/>
        <a:lstStyle/>
        <a:p>
          <a:endParaRPr lang="es-MX"/>
        </a:p>
      </dgm:t>
    </dgm:pt>
    <dgm:pt modelId="{788DE255-CB24-4C1E-AFCE-D70CA96E7438}" type="pres">
      <dgm:prSet presAssocID="{F4DB8450-D91E-47B4-83A6-AD0A9B788F37}" presName="sibTrans" presStyleLbl="sibTrans2D1" presStyleIdx="2" presStyleCnt="3"/>
      <dgm:spPr/>
      <dgm:t>
        <a:bodyPr/>
        <a:lstStyle/>
        <a:p>
          <a:endParaRPr lang="es-MX"/>
        </a:p>
      </dgm:t>
    </dgm:pt>
    <dgm:pt modelId="{33B2A28E-4490-4F69-BA07-5385A48EBFBF}" type="pres">
      <dgm:prSet presAssocID="{F4DB8450-D91E-47B4-83A6-AD0A9B788F37}" presName="connectorText" presStyleLbl="sibTrans2D1" presStyleIdx="2" presStyleCnt="3"/>
      <dgm:spPr/>
      <dgm:t>
        <a:bodyPr/>
        <a:lstStyle/>
        <a:p>
          <a:endParaRPr lang="es-MX"/>
        </a:p>
      </dgm:t>
    </dgm:pt>
  </dgm:ptLst>
  <dgm:cxnLst>
    <dgm:cxn modelId="{D57CBB23-A823-43E4-B53A-794ACC153C9C}" type="presOf" srcId="{18E061FB-3F15-43E6-8E50-E68E3AA860F7}" destId="{BB2B6D15-95AA-4FF0-9DEE-728BD1D952AD}" srcOrd="0" destOrd="0" presId="urn:microsoft.com/office/officeart/2005/8/layout/cycle2"/>
    <dgm:cxn modelId="{BDE87483-CCCA-49A7-87A4-415B330C05F3}" type="presOf" srcId="{2A1BA712-A1C8-4FE3-AE44-4824A2F412BD}" destId="{34F679FE-D7F3-4704-8166-EBA7A2FB1948}" srcOrd="1" destOrd="0" presId="urn:microsoft.com/office/officeart/2005/8/layout/cycle2"/>
    <dgm:cxn modelId="{262BC73D-944C-44D7-A47C-077B10F4A7A7}" type="presOf" srcId="{B3B18EC7-1246-4BF9-9C7D-4FED9B8114C5}" destId="{C3E8C751-36DA-4F12-82DD-F8A66505AFD3}" srcOrd="0" destOrd="0" presId="urn:microsoft.com/office/officeart/2005/8/layout/cycle2"/>
    <dgm:cxn modelId="{43133B17-5CBD-4FAE-B053-7D1FFB46E6A1}" srcId="{5688B74E-4DC8-4EC4-964D-CC135D964A2F}" destId="{18E061FB-3F15-43E6-8E50-E68E3AA860F7}" srcOrd="1" destOrd="0" parTransId="{832E409E-A3B1-4473-96B9-B5E6310A7BA9}" sibTransId="{2A1BA712-A1C8-4FE3-AE44-4824A2F412BD}"/>
    <dgm:cxn modelId="{AF2502C3-A946-4255-B77B-FAEF397E2FA6}" type="presOf" srcId="{FBF6696F-F641-4A66-BA73-8089EF4794F8}" destId="{68D7AC9F-4267-4F96-8AA4-8FD9EC7711F3}" srcOrd="0" destOrd="0" presId="urn:microsoft.com/office/officeart/2005/8/layout/cycle2"/>
    <dgm:cxn modelId="{5030DBAB-2B19-4413-ADDC-B7246A55124B}" type="presOf" srcId="{F79D493D-9081-4179-8BDB-E9B77652DBD9}" destId="{9A3E1BBB-F49D-4965-847A-0B224280DF67}" srcOrd="0" destOrd="0" presId="urn:microsoft.com/office/officeart/2005/8/layout/cycle2"/>
    <dgm:cxn modelId="{4D603A43-67E4-4FF4-863E-7682C6D352A7}" srcId="{5688B74E-4DC8-4EC4-964D-CC135D964A2F}" destId="{FBF6696F-F641-4A66-BA73-8089EF4794F8}" srcOrd="2" destOrd="0" parTransId="{B1E0F183-F2BC-47A5-97C0-20F20C460CD2}" sibTransId="{F4DB8450-D91E-47B4-83A6-AD0A9B788F37}"/>
    <dgm:cxn modelId="{751EE12D-F7EB-4A11-B955-41870C4E0CA4}" type="presOf" srcId="{5688B74E-4DC8-4EC4-964D-CC135D964A2F}" destId="{9272D072-0D35-4976-84E2-D1646DBF8CB0}" srcOrd="0" destOrd="0" presId="urn:microsoft.com/office/officeart/2005/8/layout/cycle2"/>
    <dgm:cxn modelId="{E66EB8D4-D3A4-425D-A8F7-A77596D99322}" type="presOf" srcId="{F79D493D-9081-4179-8BDB-E9B77652DBD9}" destId="{A21D23BD-6BFD-4C54-8BA8-193DEBFD15C9}" srcOrd="1" destOrd="0" presId="urn:microsoft.com/office/officeart/2005/8/layout/cycle2"/>
    <dgm:cxn modelId="{C096E231-210D-4B2E-9015-3D778205A8CA}" type="presOf" srcId="{2A1BA712-A1C8-4FE3-AE44-4824A2F412BD}" destId="{D34DF608-270B-478C-8F87-8C813A2A2F7F}" srcOrd="0" destOrd="0" presId="urn:microsoft.com/office/officeart/2005/8/layout/cycle2"/>
    <dgm:cxn modelId="{8B5D6577-52E3-46D2-92FB-6964F91D9308}" srcId="{5688B74E-4DC8-4EC4-964D-CC135D964A2F}" destId="{B3B18EC7-1246-4BF9-9C7D-4FED9B8114C5}" srcOrd="0" destOrd="0" parTransId="{985A988C-F2B0-4DB8-B69F-DD837C62C181}" sibTransId="{F79D493D-9081-4179-8BDB-E9B77652DBD9}"/>
    <dgm:cxn modelId="{61AB70B7-5510-4EC6-914C-269C12B115CC}" type="presOf" srcId="{F4DB8450-D91E-47B4-83A6-AD0A9B788F37}" destId="{788DE255-CB24-4C1E-AFCE-D70CA96E7438}" srcOrd="0" destOrd="0" presId="urn:microsoft.com/office/officeart/2005/8/layout/cycle2"/>
    <dgm:cxn modelId="{EFF1254A-9985-4A98-AE87-ADF8E69EDF0D}" type="presOf" srcId="{F4DB8450-D91E-47B4-83A6-AD0A9B788F37}" destId="{33B2A28E-4490-4F69-BA07-5385A48EBFBF}" srcOrd="1" destOrd="0" presId="urn:microsoft.com/office/officeart/2005/8/layout/cycle2"/>
    <dgm:cxn modelId="{B6753705-42BD-4993-BCCB-F83D1621FE97}" type="presParOf" srcId="{9272D072-0D35-4976-84E2-D1646DBF8CB0}" destId="{C3E8C751-36DA-4F12-82DD-F8A66505AFD3}" srcOrd="0" destOrd="0" presId="urn:microsoft.com/office/officeart/2005/8/layout/cycle2"/>
    <dgm:cxn modelId="{51688F64-6D40-4A29-8026-8C1B6BEE09D5}" type="presParOf" srcId="{9272D072-0D35-4976-84E2-D1646DBF8CB0}" destId="{9A3E1BBB-F49D-4965-847A-0B224280DF67}" srcOrd="1" destOrd="0" presId="urn:microsoft.com/office/officeart/2005/8/layout/cycle2"/>
    <dgm:cxn modelId="{D26B3A31-4A7E-4A49-844F-71CDC52264C2}" type="presParOf" srcId="{9A3E1BBB-F49D-4965-847A-0B224280DF67}" destId="{A21D23BD-6BFD-4C54-8BA8-193DEBFD15C9}" srcOrd="0" destOrd="0" presId="urn:microsoft.com/office/officeart/2005/8/layout/cycle2"/>
    <dgm:cxn modelId="{949C4C58-8C7F-42D2-8D94-644785DACE01}" type="presParOf" srcId="{9272D072-0D35-4976-84E2-D1646DBF8CB0}" destId="{BB2B6D15-95AA-4FF0-9DEE-728BD1D952AD}" srcOrd="2" destOrd="0" presId="urn:microsoft.com/office/officeart/2005/8/layout/cycle2"/>
    <dgm:cxn modelId="{F4F7AFC8-F8BB-4911-B7B3-72713400C873}" type="presParOf" srcId="{9272D072-0D35-4976-84E2-D1646DBF8CB0}" destId="{D34DF608-270B-478C-8F87-8C813A2A2F7F}" srcOrd="3" destOrd="0" presId="urn:microsoft.com/office/officeart/2005/8/layout/cycle2"/>
    <dgm:cxn modelId="{8578C7BC-229D-4CE8-9678-1358F3DB6D59}" type="presParOf" srcId="{D34DF608-270B-478C-8F87-8C813A2A2F7F}" destId="{34F679FE-D7F3-4704-8166-EBA7A2FB1948}" srcOrd="0" destOrd="0" presId="urn:microsoft.com/office/officeart/2005/8/layout/cycle2"/>
    <dgm:cxn modelId="{48231A37-F03D-47E0-89AA-0A924D5E9E2C}" type="presParOf" srcId="{9272D072-0D35-4976-84E2-D1646DBF8CB0}" destId="{68D7AC9F-4267-4F96-8AA4-8FD9EC7711F3}" srcOrd="4" destOrd="0" presId="urn:microsoft.com/office/officeart/2005/8/layout/cycle2"/>
    <dgm:cxn modelId="{8D2D1FC3-3EB8-4F04-93CB-2C00E262331F}" type="presParOf" srcId="{9272D072-0D35-4976-84E2-D1646DBF8CB0}" destId="{788DE255-CB24-4C1E-AFCE-D70CA96E7438}" srcOrd="5" destOrd="0" presId="urn:microsoft.com/office/officeart/2005/8/layout/cycle2"/>
    <dgm:cxn modelId="{5BC075CF-16D2-4064-B010-F72FB3913FE7}" type="presParOf" srcId="{788DE255-CB24-4C1E-AFCE-D70CA96E7438}" destId="{33B2A28E-4490-4F69-BA07-5385A48EBFBF}"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A8B2145-5D83-4973-BD6A-BDE5788E05F3}" type="doc">
      <dgm:prSet loTypeId="urn:microsoft.com/office/officeart/2005/8/layout/vList3#1" loCatId="list" qsTypeId="urn:microsoft.com/office/officeart/2005/8/quickstyle/simple5" qsCatId="simple" csTypeId="urn:microsoft.com/office/officeart/2005/8/colors/colorful2" csCatId="colorful" phldr="1"/>
      <dgm:spPr/>
      <dgm:t>
        <a:bodyPr/>
        <a:lstStyle/>
        <a:p>
          <a:endParaRPr lang="es-MX"/>
        </a:p>
      </dgm:t>
    </dgm:pt>
    <dgm:pt modelId="{57EC4B4A-D6B2-44D2-B28F-564642E757A0}">
      <dgm:prSet/>
      <dgm:spPr/>
      <dgm:t>
        <a:bodyPr/>
        <a:lstStyle/>
        <a:p>
          <a:pPr rtl="0"/>
          <a:r>
            <a:rPr lang="es-MX" dirty="0" smtClean="0"/>
            <a:t> Una región puede ser vista como una colección de unidades más pequeñas o como una parte de un todo más amplio. </a:t>
          </a:r>
          <a:endParaRPr lang="es-MX" dirty="0"/>
        </a:p>
      </dgm:t>
    </dgm:pt>
    <dgm:pt modelId="{E103AA30-FD66-4984-BABB-E74DE609D72E}" type="parTrans" cxnId="{097741CD-CE69-440D-8CBD-8F6A4E2E775A}">
      <dgm:prSet/>
      <dgm:spPr/>
      <dgm:t>
        <a:bodyPr/>
        <a:lstStyle/>
        <a:p>
          <a:endParaRPr lang="es-MX"/>
        </a:p>
      </dgm:t>
    </dgm:pt>
    <dgm:pt modelId="{C4941144-E9C8-4F5E-B638-BC632732131B}" type="sibTrans" cxnId="{097741CD-CE69-440D-8CBD-8F6A4E2E775A}">
      <dgm:prSet/>
      <dgm:spPr/>
      <dgm:t>
        <a:bodyPr/>
        <a:lstStyle/>
        <a:p>
          <a:endParaRPr lang="es-MX"/>
        </a:p>
      </dgm:t>
    </dgm:pt>
    <dgm:pt modelId="{2C99DD8F-46E5-46D5-984F-51FC837C77F2}">
      <dgm:prSet/>
      <dgm:spPr/>
      <dgm:t>
        <a:bodyPr/>
        <a:lstStyle/>
        <a:p>
          <a:pPr rtl="0"/>
          <a:endParaRPr lang="es-MX" sz="1900" dirty="0"/>
        </a:p>
      </dgm:t>
    </dgm:pt>
    <dgm:pt modelId="{EE297EC3-B9AE-424D-95DC-C000A82114DD}" type="parTrans" cxnId="{E2E95324-988F-4599-B2EF-B7517E01F734}">
      <dgm:prSet/>
      <dgm:spPr/>
      <dgm:t>
        <a:bodyPr/>
        <a:lstStyle/>
        <a:p>
          <a:endParaRPr lang="es-MX"/>
        </a:p>
      </dgm:t>
    </dgm:pt>
    <dgm:pt modelId="{2938EC1C-1392-422C-BB54-77389749E482}" type="sibTrans" cxnId="{E2E95324-988F-4599-B2EF-B7517E01F734}">
      <dgm:prSet/>
      <dgm:spPr/>
      <dgm:t>
        <a:bodyPr/>
        <a:lstStyle/>
        <a:p>
          <a:endParaRPr lang="es-MX"/>
        </a:p>
      </dgm:t>
    </dgm:pt>
    <dgm:pt modelId="{B278FE21-263E-4A47-A9FB-AB04D9718050}">
      <dgm:prSet custT="1"/>
      <dgm:spPr/>
      <dgm:t>
        <a:bodyPr/>
        <a:lstStyle/>
        <a:p>
          <a:pPr rtl="0"/>
          <a:r>
            <a:rPr lang="es-MX" sz="1800" dirty="0" smtClean="0"/>
            <a:t>El </a:t>
          </a:r>
          <a:r>
            <a:rPr lang="es-MX" sz="1800" b="1" dirty="0" smtClean="0"/>
            <a:t>espacio</a:t>
          </a:r>
          <a:r>
            <a:rPr lang="es-MX" sz="1800" dirty="0" smtClean="0"/>
            <a:t> en el cual se desarrolla la actividad humana es concreto</a:t>
          </a:r>
          <a:endParaRPr lang="es-MX" sz="1800" dirty="0"/>
        </a:p>
      </dgm:t>
    </dgm:pt>
    <dgm:pt modelId="{E987FD95-8A41-4FF1-92E8-8682AEE83679}" type="parTrans" cxnId="{31C0969A-6765-4584-B6D0-84E1503DD54C}">
      <dgm:prSet/>
      <dgm:spPr/>
      <dgm:t>
        <a:bodyPr/>
        <a:lstStyle/>
        <a:p>
          <a:endParaRPr lang="es-MX"/>
        </a:p>
      </dgm:t>
    </dgm:pt>
    <dgm:pt modelId="{0E690082-28D7-4C6E-8D79-AD18091C4A9A}" type="sibTrans" cxnId="{31C0969A-6765-4584-B6D0-84E1503DD54C}">
      <dgm:prSet/>
      <dgm:spPr/>
      <dgm:t>
        <a:bodyPr/>
        <a:lstStyle/>
        <a:p>
          <a:endParaRPr lang="es-MX"/>
        </a:p>
      </dgm:t>
    </dgm:pt>
    <dgm:pt modelId="{70388D86-24B7-4434-8DD4-11F1A36EE61A}">
      <dgm:prSet custT="1"/>
      <dgm:spPr/>
      <dgm:t>
        <a:bodyPr/>
        <a:lstStyle/>
        <a:p>
          <a:pPr algn="just" rtl="0"/>
          <a:r>
            <a:rPr lang="es-MX" sz="1800" b="1" dirty="0" smtClean="0"/>
            <a:t>Concepto de Región Institucional implica un esquema prospectivo.</a:t>
          </a:r>
          <a:endParaRPr lang="es-ES" sz="1800" dirty="0"/>
        </a:p>
      </dgm:t>
    </dgm:pt>
    <dgm:pt modelId="{0E21F1D6-FFF5-4901-8A83-CDF1E319B447}">
      <dgm:prSet/>
      <dgm:spPr/>
      <dgm:t>
        <a:bodyPr/>
        <a:lstStyle/>
        <a:p>
          <a:pPr algn="l" rtl="0"/>
          <a:endParaRPr lang="es-MX" sz="1300" dirty="0"/>
        </a:p>
      </dgm:t>
    </dgm:pt>
    <dgm:pt modelId="{B2D3A0C5-BD71-41CC-A7D2-7EB02B826C55}" type="sibTrans" cxnId="{B192AF2D-9714-46CC-9175-F6A17FECD824}">
      <dgm:prSet/>
      <dgm:spPr/>
      <dgm:t>
        <a:bodyPr/>
        <a:lstStyle/>
        <a:p>
          <a:endParaRPr lang="es-MX"/>
        </a:p>
      </dgm:t>
    </dgm:pt>
    <dgm:pt modelId="{FC85CCD5-59B6-431D-B3C5-D65F4A1B067D}" type="parTrans" cxnId="{B192AF2D-9714-46CC-9175-F6A17FECD824}">
      <dgm:prSet/>
      <dgm:spPr/>
      <dgm:t>
        <a:bodyPr/>
        <a:lstStyle/>
        <a:p>
          <a:endParaRPr lang="es-MX"/>
        </a:p>
      </dgm:t>
    </dgm:pt>
    <dgm:pt modelId="{3B5FC730-E533-43B5-B0DC-4823F5A86A84}" type="sibTrans" cxnId="{7214649D-19A3-4CA0-9A7C-D2B3D3ABBD56}">
      <dgm:prSet/>
      <dgm:spPr/>
      <dgm:t>
        <a:bodyPr/>
        <a:lstStyle/>
        <a:p>
          <a:endParaRPr lang="es-MX"/>
        </a:p>
      </dgm:t>
    </dgm:pt>
    <dgm:pt modelId="{EB5F5084-4828-4CFE-9BC7-7E26B6BF6C1E}" type="parTrans" cxnId="{7214649D-19A3-4CA0-9A7C-D2B3D3ABBD56}">
      <dgm:prSet/>
      <dgm:spPr/>
      <dgm:t>
        <a:bodyPr/>
        <a:lstStyle/>
        <a:p>
          <a:endParaRPr lang="es-MX"/>
        </a:p>
      </dgm:t>
    </dgm:pt>
    <dgm:pt modelId="{5CC73666-9DC3-41AE-A29F-DB2C1D763303}" type="pres">
      <dgm:prSet presAssocID="{9A8B2145-5D83-4973-BD6A-BDE5788E05F3}" presName="linearFlow" presStyleCnt="0">
        <dgm:presLayoutVars>
          <dgm:dir/>
          <dgm:resizeHandles val="exact"/>
        </dgm:presLayoutVars>
      </dgm:prSet>
      <dgm:spPr/>
      <dgm:t>
        <a:bodyPr/>
        <a:lstStyle/>
        <a:p>
          <a:endParaRPr lang="es-MX"/>
        </a:p>
      </dgm:t>
    </dgm:pt>
    <dgm:pt modelId="{A65360B1-7DA9-4A27-8E0B-A5DC7D3B53E2}" type="pres">
      <dgm:prSet presAssocID="{57EC4B4A-D6B2-44D2-B28F-564642E757A0}" presName="composite" presStyleCnt="0"/>
      <dgm:spPr/>
    </dgm:pt>
    <dgm:pt modelId="{5B8FECCF-26F0-4A40-851E-7B36D5ABD52B}" type="pres">
      <dgm:prSet presAssocID="{57EC4B4A-D6B2-44D2-B28F-564642E757A0}" presName="imgShp" presStyleLbl="fgImgPlace1" presStyleIdx="0" presStyleCnt="3" custLinFactNeighborX="-3454" custLinFactNeighborY="-154"/>
      <dgm:spPr>
        <a:blipFill rotWithShape="0">
          <a:blip xmlns:r="http://schemas.openxmlformats.org/officeDocument/2006/relationships" r:embed="rId1"/>
          <a:stretch>
            <a:fillRect/>
          </a:stretch>
        </a:blipFill>
      </dgm:spPr>
    </dgm:pt>
    <dgm:pt modelId="{AA889CFD-7007-4E44-84E8-2BA81780CA80}" type="pres">
      <dgm:prSet presAssocID="{57EC4B4A-D6B2-44D2-B28F-564642E757A0}" presName="txShp" presStyleLbl="node1" presStyleIdx="0" presStyleCnt="3" custLinFactNeighborX="550" custLinFactNeighborY="9167">
        <dgm:presLayoutVars>
          <dgm:bulletEnabled val="1"/>
        </dgm:presLayoutVars>
      </dgm:prSet>
      <dgm:spPr/>
      <dgm:t>
        <a:bodyPr/>
        <a:lstStyle/>
        <a:p>
          <a:endParaRPr lang="es-MX"/>
        </a:p>
      </dgm:t>
    </dgm:pt>
    <dgm:pt modelId="{32602678-3F12-467B-B833-304E825F87D8}" type="pres">
      <dgm:prSet presAssocID="{C4941144-E9C8-4F5E-B638-BC632732131B}" presName="spacing" presStyleCnt="0"/>
      <dgm:spPr/>
    </dgm:pt>
    <dgm:pt modelId="{BB62F0C9-91F4-4353-92E3-B92FEA591114}" type="pres">
      <dgm:prSet presAssocID="{0E21F1D6-FFF5-4901-8A83-CDF1E319B447}" presName="composite" presStyleCnt="0"/>
      <dgm:spPr/>
    </dgm:pt>
    <dgm:pt modelId="{E9569C59-B40A-4ACA-8552-547550B73417}" type="pres">
      <dgm:prSet presAssocID="{0E21F1D6-FFF5-4901-8A83-CDF1E319B447}" presName="imgShp" presStyleLbl="fgImgPlace1" presStyleIdx="1" presStyleCnt="3" custLinFactNeighborX="158" custLinFactNeighborY="2544"/>
      <dgm:spPr>
        <a:blipFill rotWithShape="0">
          <a:blip xmlns:r="http://schemas.openxmlformats.org/officeDocument/2006/relationships" r:embed="rId2"/>
          <a:stretch>
            <a:fillRect/>
          </a:stretch>
        </a:blipFill>
      </dgm:spPr>
    </dgm:pt>
    <dgm:pt modelId="{38EAED3F-D812-4905-A525-29D740315FB7}" type="pres">
      <dgm:prSet presAssocID="{0E21F1D6-FFF5-4901-8A83-CDF1E319B447}" presName="txShp" presStyleLbl="node1" presStyleIdx="1" presStyleCnt="3" custScaleX="104713" custScaleY="123817">
        <dgm:presLayoutVars>
          <dgm:bulletEnabled val="1"/>
        </dgm:presLayoutVars>
      </dgm:prSet>
      <dgm:spPr/>
      <dgm:t>
        <a:bodyPr/>
        <a:lstStyle/>
        <a:p>
          <a:endParaRPr lang="es-MX"/>
        </a:p>
      </dgm:t>
    </dgm:pt>
    <dgm:pt modelId="{4E6A11ED-8677-4264-AA05-335B0C6CC611}" type="pres">
      <dgm:prSet presAssocID="{B2D3A0C5-BD71-41CC-A7D2-7EB02B826C55}" presName="spacing" presStyleCnt="0"/>
      <dgm:spPr/>
    </dgm:pt>
    <dgm:pt modelId="{7B21CA9C-8355-477D-9046-245D53937A32}" type="pres">
      <dgm:prSet presAssocID="{2C99DD8F-46E5-46D5-984F-51FC837C77F2}" presName="composite" presStyleCnt="0"/>
      <dgm:spPr/>
    </dgm:pt>
    <dgm:pt modelId="{F0EE4246-F793-4D0E-807C-29CB01EFA21E}" type="pres">
      <dgm:prSet presAssocID="{2C99DD8F-46E5-46D5-984F-51FC837C77F2}" presName="imgShp" presStyleLbl="fgImgPlace1" presStyleIdx="2" presStyleCnt="3"/>
      <dgm:spPr>
        <a:blipFill rotWithShape="0">
          <a:blip xmlns:r="http://schemas.openxmlformats.org/officeDocument/2006/relationships" r:embed="rId3"/>
          <a:stretch>
            <a:fillRect/>
          </a:stretch>
        </a:blipFill>
      </dgm:spPr>
    </dgm:pt>
    <dgm:pt modelId="{7AC5E229-B939-4ECC-94FB-0A998BEB33A1}" type="pres">
      <dgm:prSet presAssocID="{2C99DD8F-46E5-46D5-984F-51FC837C77F2}" presName="txShp" presStyleLbl="node1" presStyleIdx="2" presStyleCnt="3" custScaleY="132117" custLinFactNeighborX="-472" custLinFactNeighborY="991">
        <dgm:presLayoutVars>
          <dgm:bulletEnabled val="1"/>
        </dgm:presLayoutVars>
      </dgm:prSet>
      <dgm:spPr/>
      <dgm:t>
        <a:bodyPr/>
        <a:lstStyle/>
        <a:p>
          <a:endParaRPr lang="es-MX"/>
        </a:p>
      </dgm:t>
    </dgm:pt>
  </dgm:ptLst>
  <dgm:cxnLst>
    <dgm:cxn modelId="{097741CD-CE69-440D-8CBD-8F6A4E2E775A}" srcId="{9A8B2145-5D83-4973-BD6A-BDE5788E05F3}" destId="{57EC4B4A-D6B2-44D2-B28F-564642E757A0}" srcOrd="0" destOrd="0" parTransId="{E103AA30-FD66-4984-BABB-E74DE609D72E}" sibTransId="{C4941144-E9C8-4F5E-B638-BC632732131B}"/>
    <dgm:cxn modelId="{BB450984-459F-4856-8C9E-E354E6093043}" type="presOf" srcId="{70388D86-24B7-4434-8DD4-11F1A36EE61A}" destId="{38EAED3F-D812-4905-A525-29D740315FB7}" srcOrd="0" destOrd="1" presId="urn:microsoft.com/office/officeart/2005/8/layout/vList3#1"/>
    <dgm:cxn modelId="{31C0969A-6765-4584-B6D0-84E1503DD54C}" srcId="{2C99DD8F-46E5-46D5-984F-51FC837C77F2}" destId="{B278FE21-263E-4A47-A9FB-AB04D9718050}" srcOrd="0" destOrd="0" parTransId="{E987FD95-8A41-4FF1-92E8-8682AEE83679}" sibTransId="{0E690082-28D7-4C6E-8D79-AD18091C4A9A}"/>
    <dgm:cxn modelId="{460D145D-ED91-40FD-85D9-F1079ED44D8C}" type="presOf" srcId="{0E21F1D6-FFF5-4901-8A83-CDF1E319B447}" destId="{38EAED3F-D812-4905-A525-29D740315FB7}" srcOrd="0" destOrd="0" presId="urn:microsoft.com/office/officeart/2005/8/layout/vList3#1"/>
    <dgm:cxn modelId="{6A7B86A9-7B20-46EF-96A4-F61422B65BEF}" type="presOf" srcId="{B278FE21-263E-4A47-A9FB-AB04D9718050}" destId="{7AC5E229-B939-4ECC-94FB-0A998BEB33A1}" srcOrd="0" destOrd="1" presId="urn:microsoft.com/office/officeart/2005/8/layout/vList3#1"/>
    <dgm:cxn modelId="{F663E8D2-C36E-417A-999F-5EDCCA26B853}" type="presOf" srcId="{57EC4B4A-D6B2-44D2-B28F-564642E757A0}" destId="{AA889CFD-7007-4E44-84E8-2BA81780CA80}" srcOrd="0" destOrd="0" presId="urn:microsoft.com/office/officeart/2005/8/layout/vList3#1"/>
    <dgm:cxn modelId="{B192AF2D-9714-46CC-9175-F6A17FECD824}" srcId="{9A8B2145-5D83-4973-BD6A-BDE5788E05F3}" destId="{0E21F1D6-FFF5-4901-8A83-CDF1E319B447}" srcOrd="1" destOrd="0" parTransId="{FC85CCD5-59B6-431D-B3C5-D65F4A1B067D}" sibTransId="{B2D3A0C5-BD71-41CC-A7D2-7EB02B826C55}"/>
    <dgm:cxn modelId="{E2E95324-988F-4599-B2EF-B7517E01F734}" srcId="{9A8B2145-5D83-4973-BD6A-BDE5788E05F3}" destId="{2C99DD8F-46E5-46D5-984F-51FC837C77F2}" srcOrd="2" destOrd="0" parTransId="{EE297EC3-B9AE-424D-95DC-C000A82114DD}" sibTransId="{2938EC1C-1392-422C-BB54-77389749E482}"/>
    <dgm:cxn modelId="{7214649D-19A3-4CA0-9A7C-D2B3D3ABBD56}" srcId="{0E21F1D6-FFF5-4901-8A83-CDF1E319B447}" destId="{70388D86-24B7-4434-8DD4-11F1A36EE61A}" srcOrd="0" destOrd="0" parTransId="{EB5F5084-4828-4CFE-9BC7-7E26B6BF6C1E}" sibTransId="{3B5FC730-E533-43B5-B0DC-4823F5A86A84}"/>
    <dgm:cxn modelId="{5008D97D-DFF8-4E16-8A53-7E53AB9A6C95}" type="presOf" srcId="{9A8B2145-5D83-4973-BD6A-BDE5788E05F3}" destId="{5CC73666-9DC3-41AE-A29F-DB2C1D763303}" srcOrd="0" destOrd="0" presId="urn:microsoft.com/office/officeart/2005/8/layout/vList3#1"/>
    <dgm:cxn modelId="{371B4B32-26B4-45B1-AB27-2C7AD2A8DBD9}" type="presOf" srcId="{2C99DD8F-46E5-46D5-984F-51FC837C77F2}" destId="{7AC5E229-B939-4ECC-94FB-0A998BEB33A1}" srcOrd="0" destOrd="0" presId="urn:microsoft.com/office/officeart/2005/8/layout/vList3#1"/>
    <dgm:cxn modelId="{147C052B-F982-452D-A114-5884D86E938A}" type="presParOf" srcId="{5CC73666-9DC3-41AE-A29F-DB2C1D763303}" destId="{A65360B1-7DA9-4A27-8E0B-A5DC7D3B53E2}" srcOrd="0" destOrd="0" presId="urn:microsoft.com/office/officeart/2005/8/layout/vList3#1"/>
    <dgm:cxn modelId="{DBB6E7A4-46B7-45B1-A96D-DC592B5456D2}" type="presParOf" srcId="{A65360B1-7DA9-4A27-8E0B-A5DC7D3B53E2}" destId="{5B8FECCF-26F0-4A40-851E-7B36D5ABD52B}" srcOrd="0" destOrd="0" presId="urn:microsoft.com/office/officeart/2005/8/layout/vList3#1"/>
    <dgm:cxn modelId="{BB5EBD3D-87D9-4C36-A56C-A61DCDC7D8BA}" type="presParOf" srcId="{A65360B1-7DA9-4A27-8E0B-A5DC7D3B53E2}" destId="{AA889CFD-7007-4E44-84E8-2BA81780CA80}" srcOrd="1" destOrd="0" presId="urn:microsoft.com/office/officeart/2005/8/layout/vList3#1"/>
    <dgm:cxn modelId="{044BA90A-DADA-4F26-97B5-D0327CD1A378}" type="presParOf" srcId="{5CC73666-9DC3-41AE-A29F-DB2C1D763303}" destId="{32602678-3F12-467B-B833-304E825F87D8}" srcOrd="1" destOrd="0" presId="urn:microsoft.com/office/officeart/2005/8/layout/vList3#1"/>
    <dgm:cxn modelId="{0141F944-252B-4EE1-A171-CE9FA687258A}" type="presParOf" srcId="{5CC73666-9DC3-41AE-A29F-DB2C1D763303}" destId="{BB62F0C9-91F4-4353-92E3-B92FEA591114}" srcOrd="2" destOrd="0" presId="urn:microsoft.com/office/officeart/2005/8/layout/vList3#1"/>
    <dgm:cxn modelId="{8AA42A71-0CEA-4EBD-AB56-FBB4FDAFF2C4}" type="presParOf" srcId="{BB62F0C9-91F4-4353-92E3-B92FEA591114}" destId="{E9569C59-B40A-4ACA-8552-547550B73417}" srcOrd="0" destOrd="0" presId="urn:microsoft.com/office/officeart/2005/8/layout/vList3#1"/>
    <dgm:cxn modelId="{E23DE7D7-FFD1-48DA-82DD-5070CC7919E2}" type="presParOf" srcId="{BB62F0C9-91F4-4353-92E3-B92FEA591114}" destId="{38EAED3F-D812-4905-A525-29D740315FB7}" srcOrd="1" destOrd="0" presId="urn:microsoft.com/office/officeart/2005/8/layout/vList3#1"/>
    <dgm:cxn modelId="{D433674D-1878-4D41-B139-D8C1FBA0BA00}" type="presParOf" srcId="{5CC73666-9DC3-41AE-A29F-DB2C1D763303}" destId="{4E6A11ED-8677-4264-AA05-335B0C6CC611}" srcOrd="3" destOrd="0" presId="urn:microsoft.com/office/officeart/2005/8/layout/vList3#1"/>
    <dgm:cxn modelId="{6CA4B90C-28F8-426A-8149-2FE4E05DF90B}" type="presParOf" srcId="{5CC73666-9DC3-41AE-A29F-DB2C1D763303}" destId="{7B21CA9C-8355-477D-9046-245D53937A32}" srcOrd="4" destOrd="0" presId="urn:microsoft.com/office/officeart/2005/8/layout/vList3#1"/>
    <dgm:cxn modelId="{5E24F95C-4E06-4363-9DD4-6F71D518EBBD}" type="presParOf" srcId="{7B21CA9C-8355-477D-9046-245D53937A32}" destId="{F0EE4246-F793-4D0E-807C-29CB01EFA21E}" srcOrd="0" destOrd="0" presId="urn:microsoft.com/office/officeart/2005/8/layout/vList3#1"/>
    <dgm:cxn modelId="{2F7775B3-29DF-48A5-84A6-EE01AB3FAAF7}" type="presParOf" srcId="{7B21CA9C-8355-477D-9046-245D53937A32}" destId="{7AC5E229-B939-4ECC-94FB-0A998BEB33A1}"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D8C007B-5946-4672-B0D6-FE57F36C9579}" type="doc">
      <dgm:prSet loTypeId="urn:microsoft.com/office/officeart/2005/8/layout/matrix3" loCatId="matrix" qsTypeId="urn:microsoft.com/office/officeart/2005/8/quickstyle/simple4" qsCatId="simple" csTypeId="urn:microsoft.com/office/officeart/2005/8/colors/colorful1#4" csCatId="colorful" phldr="1"/>
      <dgm:spPr/>
      <dgm:t>
        <a:bodyPr/>
        <a:lstStyle/>
        <a:p>
          <a:endParaRPr lang="es-AR"/>
        </a:p>
      </dgm:t>
    </dgm:pt>
    <dgm:pt modelId="{EECA26E1-8BFD-4BFF-8FE4-0CEE29DE64DC}">
      <dgm:prSet/>
      <dgm:spPr/>
      <dgm:t>
        <a:bodyPr/>
        <a:lstStyle/>
        <a:p>
          <a:pPr rtl="0"/>
          <a:r>
            <a:rPr lang="es-MX" smtClean="0"/>
            <a:t>TIPOS DE REGION:</a:t>
          </a:r>
          <a:endParaRPr lang="es-AR"/>
        </a:p>
      </dgm:t>
    </dgm:pt>
    <dgm:pt modelId="{8B207D32-DCC6-4694-AF0E-FC3CDB1F79F0}" type="parTrans" cxnId="{606B7C35-8E20-4DB3-B1D4-A26BBBEB244B}">
      <dgm:prSet/>
      <dgm:spPr/>
      <dgm:t>
        <a:bodyPr/>
        <a:lstStyle/>
        <a:p>
          <a:endParaRPr lang="es-AR"/>
        </a:p>
      </dgm:t>
    </dgm:pt>
    <dgm:pt modelId="{48103B11-CBA0-4FF5-B333-EC5E14B50FED}" type="sibTrans" cxnId="{606B7C35-8E20-4DB3-B1D4-A26BBBEB244B}">
      <dgm:prSet/>
      <dgm:spPr/>
      <dgm:t>
        <a:bodyPr/>
        <a:lstStyle/>
        <a:p>
          <a:endParaRPr lang="es-AR"/>
        </a:p>
      </dgm:t>
    </dgm:pt>
    <dgm:pt modelId="{46119721-8E2A-41E7-9BB0-5C50ABBA40AC}">
      <dgm:prSet/>
      <dgm:spPr/>
      <dgm:t>
        <a:bodyPr/>
        <a:lstStyle/>
        <a:p>
          <a:pPr rtl="0"/>
          <a:r>
            <a:rPr lang="es-MX" smtClean="0"/>
            <a:t>Región homogénea</a:t>
          </a:r>
          <a:endParaRPr lang="es-AR"/>
        </a:p>
      </dgm:t>
    </dgm:pt>
    <dgm:pt modelId="{0FC25DC3-2F48-495C-A466-AEA6C935CFB4}" type="parTrans" cxnId="{F904BBE3-D755-4174-B23B-CF30E97243C0}">
      <dgm:prSet/>
      <dgm:spPr/>
      <dgm:t>
        <a:bodyPr/>
        <a:lstStyle/>
        <a:p>
          <a:endParaRPr lang="es-AR"/>
        </a:p>
      </dgm:t>
    </dgm:pt>
    <dgm:pt modelId="{79CA68B1-10E9-467E-8D98-970562D80FF0}" type="sibTrans" cxnId="{F904BBE3-D755-4174-B23B-CF30E97243C0}">
      <dgm:prSet/>
      <dgm:spPr/>
      <dgm:t>
        <a:bodyPr/>
        <a:lstStyle/>
        <a:p>
          <a:endParaRPr lang="es-AR"/>
        </a:p>
      </dgm:t>
    </dgm:pt>
    <dgm:pt modelId="{BA96BC04-4425-456C-B63F-5215C4309936}">
      <dgm:prSet/>
      <dgm:spPr/>
      <dgm:t>
        <a:bodyPr/>
        <a:lstStyle/>
        <a:p>
          <a:pPr rtl="0"/>
          <a:r>
            <a:rPr lang="es-MX" smtClean="0"/>
            <a:t>Región nodal</a:t>
          </a:r>
          <a:endParaRPr lang="es-AR"/>
        </a:p>
      </dgm:t>
    </dgm:pt>
    <dgm:pt modelId="{1140E425-8423-4008-87AF-234F1D5CD9F4}" type="parTrans" cxnId="{DBBAF92D-9837-4FCD-9D03-D43E0FAE78E8}">
      <dgm:prSet/>
      <dgm:spPr/>
      <dgm:t>
        <a:bodyPr/>
        <a:lstStyle/>
        <a:p>
          <a:endParaRPr lang="es-AR"/>
        </a:p>
      </dgm:t>
    </dgm:pt>
    <dgm:pt modelId="{E9224A3A-07DC-4343-9DE4-722C7D16E71E}" type="sibTrans" cxnId="{DBBAF92D-9837-4FCD-9D03-D43E0FAE78E8}">
      <dgm:prSet/>
      <dgm:spPr/>
      <dgm:t>
        <a:bodyPr/>
        <a:lstStyle/>
        <a:p>
          <a:endParaRPr lang="es-AR"/>
        </a:p>
      </dgm:t>
    </dgm:pt>
    <dgm:pt modelId="{5BA51DD4-14D9-48BB-855F-C02AC6F862FC}">
      <dgm:prSet/>
      <dgm:spPr/>
      <dgm:t>
        <a:bodyPr/>
        <a:lstStyle/>
        <a:p>
          <a:pPr rtl="0"/>
          <a:r>
            <a:rPr lang="es-MX" smtClean="0"/>
            <a:t>Región plan</a:t>
          </a:r>
          <a:endParaRPr lang="es-AR"/>
        </a:p>
      </dgm:t>
    </dgm:pt>
    <dgm:pt modelId="{6A0B66B9-0FA1-47DA-B6BE-8D3EB46E3A33}" type="parTrans" cxnId="{015230C6-8748-4823-8D72-2D19B2BA1BF5}">
      <dgm:prSet/>
      <dgm:spPr/>
      <dgm:t>
        <a:bodyPr/>
        <a:lstStyle/>
        <a:p>
          <a:endParaRPr lang="es-AR"/>
        </a:p>
      </dgm:t>
    </dgm:pt>
    <dgm:pt modelId="{6FF4EA7F-9679-44F2-9122-A2E00845E251}" type="sibTrans" cxnId="{015230C6-8748-4823-8D72-2D19B2BA1BF5}">
      <dgm:prSet/>
      <dgm:spPr/>
      <dgm:t>
        <a:bodyPr/>
        <a:lstStyle/>
        <a:p>
          <a:endParaRPr lang="es-AR"/>
        </a:p>
      </dgm:t>
    </dgm:pt>
    <dgm:pt modelId="{B509A3C4-617A-4ABA-BE89-C233B98ADAD5}" type="pres">
      <dgm:prSet presAssocID="{0D8C007B-5946-4672-B0D6-FE57F36C9579}" presName="matrix" presStyleCnt="0">
        <dgm:presLayoutVars>
          <dgm:chMax val="1"/>
          <dgm:dir/>
          <dgm:resizeHandles val="exact"/>
        </dgm:presLayoutVars>
      </dgm:prSet>
      <dgm:spPr/>
      <dgm:t>
        <a:bodyPr/>
        <a:lstStyle/>
        <a:p>
          <a:endParaRPr lang="es-AR"/>
        </a:p>
      </dgm:t>
    </dgm:pt>
    <dgm:pt modelId="{CCBC0EEF-3B87-4E5D-9776-ACCA42C0B063}" type="pres">
      <dgm:prSet presAssocID="{0D8C007B-5946-4672-B0D6-FE57F36C9579}" presName="diamond" presStyleLbl="bgShp" presStyleIdx="0" presStyleCnt="1" custScaleX="112500" custLinFactNeighborX="7019" custLinFactNeighborY="-1538"/>
      <dgm:spPr/>
    </dgm:pt>
    <dgm:pt modelId="{93F22849-1E21-4ACC-B061-8E4ECF16037E}" type="pres">
      <dgm:prSet presAssocID="{0D8C007B-5946-4672-B0D6-FE57F36C9579}" presName="quad1" presStyleLbl="node1" presStyleIdx="0" presStyleCnt="4">
        <dgm:presLayoutVars>
          <dgm:chMax val="0"/>
          <dgm:chPref val="0"/>
          <dgm:bulletEnabled val="1"/>
        </dgm:presLayoutVars>
      </dgm:prSet>
      <dgm:spPr/>
      <dgm:t>
        <a:bodyPr/>
        <a:lstStyle/>
        <a:p>
          <a:endParaRPr lang="es-AR"/>
        </a:p>
      </dgm:t>
    </dgm:pt>
    <dgm:pt modelId="{B05651ED-4598-4BF8-8AA7-5C4C6D9BD88F}" type="pres">
      <dgm:prSet presAssocID="{0D8C007B-5946-4672-B0D6-FE57F36C9579}" presName="quad2" presStyleLbl="node1" presStyleIdx="1" presStyleCnt="4">
        <dgm:presLayoutVars>
          <dgm:chMax val="0"/>
          <dgm:chPref val="0"/>
          <dgm:bulletEnabled val="1"/>
        </dgm:presLayoutVars>
      </dgm:prSet>
      <dgm:spPr/>
      <dgm:t>
        <a:bodyPr/>
        <a:lstStyle/>
        <a:p>
          <a:endParaRPr lang="es-AR"/>
        </a:p>
      </dgm:t>
    </dgm:pt>
    <dgm:pt modelId="{4DAC053C-CA36-45E7-86D9-EFB0E4EA06CE}" type="pres">
      <dgm:prSet presAssocID="{0D8C007B-5946-4672-B0D6-FE57F36C9579}" presName="quad3" presStyleLbl="node1" presStyleIdx="2" presStyleCnt="4">
        <dgm:presLayoutVars>
          <dgm:chMax val="0"/>
          <dgm:chPref val="0"/>
          <dgm:bulletEnabled val="1"/>
        </dgm:presLayoutVars>
      </dgm:prSet>
      <dgm:spPr/>
      <dgm:t>
        <a:bodyPr/>
        <a:lstStyle/>
        <a:p>
          <a:endParaRPr lang="es-AR"/>
        </a:p>
      </dgm:t>
    </dgm:pt>
    <dgm:pt modelId="{9A48A5C4-7488-4951-9CBA-5C50BF72A054}" type="pres">
      <dgm:prSet presAssocID="{0D8C007B-5946-4672-B0D6-FE57F36C9579}" presName="quad4" presStyleLbl="node1" presStyleIdx="3" presStyleCnt="4">
        <dgm:presLayoutVars>
          <dgm:chMax val="0"/>
          <dgm:chPref val="0"/>
          <dgm:bulletEnabled val="1"/>
        </dgm:presLayoutVars>
      </dgm:prSet>
      <dgm:spPr/>
      <dgm:t>
        <a:bodyPr/>
        <a:lstStyle/>
        <a:p>
          <a:endParaRPr lang="es-AR"/>
        </a:p>
      </dgm:t>
    </dgm:pt>
  </dgm:ptLst>
  <dgm:cxnLst>
    <dgm:cxn modelId="{DBBAF92D-9837-4FCD-9D03-D43E0FAE78E8}" srcId="{0D8C007B-5946-4672-B0D6-FE57F36C9579}" destId="{BA96BC04-4425-456C-B63F-5215C4309936}" srcOrd="2" destOrd="0" parTransId="{1140E425-8423-4008-87AF-234F1D5CD9F4}" sibTransId="{E9224A3A-07DC-4343-9DE4-722C7D16E71E}"/>
    <dgm:cxn modelId="{B37F3FB1-5BF6-4A44-85DB-6680A65E6AA0}" type="presOf" srcId="{46119721-8E2A-41E7-9BB0-5C50ABBA40AC}" destId="{B05651ED-4598-4BF8-8AA7-5C4C6D9BD88F}" srcOrd="0" destOrd="0" presId="urn:microsoft.com/office/officeart/2005/8/layout/matrix3"/>
    <dgm:cxn modelId="{634894D5-4A00-43F9-83E1-E78A6A1223A8}" type="presOf" srcId="{5BA51DD4-14D9-48BB-855F-C02AC6F862FC}" destId="{9A48A5C4-7488-4951-9CBA-5C50BF72A054}" srcOrd="0" destOrd="0" presId="urn:microsoft.com/office/officeart/2005/8/layout/matrix3"/>
    <dgm:cxn modelId="{8E7DAEF8-6846-4CDB-87FC-D7D276B52148}" type="presOf" srcId="{BA96BC04-4425-456C-B63F-5215C4309936}" destId="{4DAC053C-CA36-45E7-86D9-EFB0E4EA06CE}" srcOrd="0" destOrd="0" presId="urn:microsoft.com/office/officeart/2005/8/layout/matrix3"/>
    <dgm:cxn modelId="{59E91517-1AAB-40D1-B5A8-23C6EB5D14B2}" type="presOf" srcId="{0D8C007B-5946-4672-B0D6-FE57F36C9579}" destId="{B509A3C4-617A-4ABA-BE89-C233B98ADAD5}" srcOrd="0" destOrd="0" presId="urn:microsoft.com/office/officeart/2005/8/layout/matrix3"/>
    <dgm:cxn modelId="{4EE2CB1F-27E7-48BD-B078-526E85C03AD4}" type="presOf" srcId="{EECA26E1-8BFD-4BFF-8FE4-0CEE29DE64DC}" destId="{93F22849-1E21-4ACC-B061-8E4ECF16037E}" srcOrd="0" destOrd="0" presId="urn:microsoft.com/office/officeart/2005/8/layout/matrix3"/>
    <dgm:cxn modelId="{F904BBE3-D755-4174-B23B-CF30E97243C0}" srcId="{0D8C007B-5946-4672-B0D6-FE57F36C9579}" destId="{46119721-8E2A-41E7-9BB0-5C50ABBA40AC}" srcOrd="1" destOrd="0" parTransId="{0FC25DC3-2F48-495C-A466-AEA6C935CFB4}" sibTransId="{79CA68B1-10E9-467E-8D98-970562D80FF0}"/>
    <dgm:cxn modelId="{606B7C35-8E20-4DB3-B1D4-A26BBBEB244B}" srcId="{0D8C007B-5946-4672-B0D6-FE57F36C9579}" destId="{EECA26E1-8BFD-4BFF-8FE4-0CEE29DE64DC}" srcOrd="0" destOrd="0" parTransId="{8B207D32-DCC6-4694-AF0E-FC3CDB1F79F0}" sibTransId="{48103B11-CBA0-4FF5-B333-EC5E14B50FED}"/>
    <dgm:cxn modelId="{015230C6-8748-4823-8D72-2D19B2BA1BF5}" srcId="{0D8C007B-5946-4672-B0D6-FE57F36C9579}" destId="{5BA51DD4-14D9-48BB-855F-C02AC6F862FC}" srcOrd="3" destOrd="0" parTransId="{6A0B66B9-0FA1-47DA-B6BE-8D3EB46E3A33}" sibTransId="{6FF4EA7F-9679-44F2-9122-A2E00845E251}"/>
    <dgm:cxn modelId="{53AB3E98-8D0F-4151-8DAC-E30C1657D998}" type="presParOf" srcId="{B509A3C4-617A-4ABA-BE89-C233B98ADAD5}" destId="{CCBC0EEF-3B87-4E5D-9776-ACCA42C0B063}" srcOrd="0" destOrd="0" presId="urn:microsoft.com/office/officeart/2005/8/layout/matrix3"/>
    <dgm:cxn modelId="{C1D55DED-FDBA-4746-9ADC-AF9F36E53933}" type="presParOf" srcId="{B509A3C4-617A-4ABA-BE89-C233B98ADAD5}" destId="{93F22849-1E21-4ACC-B061-8E4ECF16037E}" srcOrd="1" destOrd="0" presId="urn:microsoft.com/office/officeart/2005/8/layout/matrix3"/>
    <dgm:cxn modelId="{DE905DF1-B4E8-4016-8CC0-2EFC519082B0}" type="presParOf" srcId="{B509A3C4-617A-4ABA-BE89-C233B98ADAD5}" destId="{B05651ED-4598-4BF8-8AA7-5C4C6D9BD88F}" srcOrd="2" destOrd="0" presId="urn:microsoft.com/office/officeart/2005/8/layout/matrix3"/>
    <dgm:cxn modelId="{A4EDD24A-6A8D-40A2-A799-A28DF3B62C54}" type="presParOf" srcId="{B509A3C4-617A-4ABA-BE89-C233B98ADAD5}" destId="{4DAC053C-CA36-45E7-86D9-EFB0E4EA06CE}" srcOrd="3" destOrd="0" presId="urn:microsoft.com/office/officeart/2005/8/layout/matrix3"/>
    <dgm:cxn modelId="{0C1C1B52-F7EF-401E-802A-B54A1A9C6802}" type="presParOf" srcId="{B509A3C4-617A-4ABA-BE89-C233B98ADAD5}" destId="{9A48A5C4-7488-4951-9CBA-5C50BF72A054}"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15.xml><?xml version="1.0" encoding="utf-8"?>
<dgm:dataModel xmlns:dgm="http://schemas.openxmlformats.org/drawingml/2006/diagram" xmlns:a="http://schemas.openxmlformats.org/drawingml/2006/main">
  <dgm:ptLst>
    <dgm:pt modelId="{3C79C733-C7F6-4CDE-A3E1-71C9B45AB59B}" type="doc">
      <dgm:prSet loTypeId="urn:microsoft.com/office/officeart/2005/8/layout/arrow4" loCatId="process" qsTypeId="urn:microsoft.com/office/officeart/2005/8/quickstyle/simple5" qsCatId="simple" csTypeId="urn:microsoft.com/office/officeart/2005/8/colors/accent2_2" csCatId="accent2" phldr="1"/>
      <dgm:spPr/>
      <dgm:t>
        <a:bodyPr/>
        <a:lstStyle/>
        <a:p>
          <a:endParaRPr lang="es-MX"/>
        </a:p>
      </dgm:t>
    </dgm:pt>
    <dgm:pt modelId="{44CC5625-FAE3-4F8B-8FF8-D3BFA66474C5}">
      <dgm:prSet custT="1"/>
      <dgm:spPr/>
      <dgm:t>
        <a:bodyPr/>
        <a:lstStyle/>
        <a:p>
          <a:pPr algn="ctr" rtl="0"/>
          <a:r>
            <a:rPr lang="es-MX" sz="2400" dirty="0" smtClean="0"/>
            <a:t>1.</a:t>
          </a:r>
          <a:r>
            <a:rPr lang="es-MX" sz="2800" dirty="0" smtClean="0"/>
            <a:t>-</a:t>
          </a:r>
          <a:r>
            <a:rPr lang="es-MX" sz="2400" dirty="0" smtClean="0"/>
            <a:t>Segunda guerra mundial y crisis externa. </a:t>
          </a:r>
          <a:endParaRPr lang="es-MX" sz="2400" dirty="0"/>
        </a:p>
      </dgm:t>
    </dgm:pt>
    <dgm:pt modelId="{7832B8D8-5664-498E-8540-636A66273B22}" type="parTrans" cxnId="{DC708E51-7655-49EA-8B87-018EB56EE93E}">
      <dgm:prSet/>
      <dgm:spPr/>
      <dgm:t>
        <a:bodyPr/>
        <a:lstStyle/>
        <a:p>
          <a:endParaRPr lang="es-MX"/>
        </a:p>
      </dgm:t>
    </dgm:pt>
    <dgm:pt modelId="{7C4DC919-06F6-4337-9E12-2F5D712B24CD}" type="sibTrans" cxnId="{DC708E51-7655-49EA-8B87-018EB56EE93E}">
      <dgm:prSet/>
      <dgm:spPr/>
      <dgm:t>
        <a:bodyPr/>
        <a:lstStyle/>
        <a:p>
          <a:endParaRPr lang="es-MX"/>
        </a:p>
      </dgm:t>
    </dgm:pt>
    <dgm:pt modelId="{1D9C05E8-067F-4F4B-8651-2FF8C66F93E9}">
      <dgm:prSet custT="1"/>
      <dgm:spPr/>
      <dgm:t>
        <a:bodyPr/>
        <a:lstStyle/>
        <a:p>
          <a:pPr algn="ctr" rtl="0"/>
          <a:r>
            <a:rPr lang="es-MX" sz="2400" dirty="0" smtClean="0"/>
            <a:t>2.-El modelo de sustitución de importaciones.</a:t>
          </a:r>
          <a:endParaRPr lang="es-MX" sz="3400" dirty="0"/>
        </a:p>
      </dgm:t>
    </dgm:pt>
    <dgm:pt modelId="{07230935-96BA-4BEB-9421-76F47478C4AA}" type="parTrans" cxnId="{903021F3-78D3-43A7-AFA5-AA6F8DF3ACD1}">
      <dgm:prSet/>
      <dgm:spPr/>
      <dgm:t>
        <a:bodyPr/>
        <a:lstStyle/>
        <a:p>
          <a:endParaRPr lang="es-MX"/>
        </a:p>
      </dgm:t>
    </dgm:pt>
    <dgm:pt modelId="{84C06F71-C628-41C9-A046-C85CD6575652}" type="sibTrans" cxnId="{903021F3-78D3-43A7-AFA5-AA6F8DF3ACD1}">
      <dgm:prSet/>
      <dgm:spPr/>
      <dgm:t>
        <a:bodyPr/>
        <a:lstStyle/>
        <a:p>
          <a:endParaRPr lang="es-MX"/>
        </a:p>
      </dgm:t>
    </dgm:pt>
    <dgm:pt modelId="{A0AB9E2C-951F-4D69-B064-41F7B6709C39}">
      <dgm:prSet/>
      <dgm:spPr/>
      <dgm:t>
        <a:bodyPr/>
        <a:lstStyle/>
        <a:p>
          <a:pPr rtl="0"/>
          <a:endParaRPr lang="es-MX" dirty="0"/>
        </a:p>
      </dgm:t>
    </dgm:pt>
    <dgm:pt modelId="{226C441A-DC75-4500-ACA0-FBE86F116F1C}" type="parTrans" cxnId="{90160DB8-40C2-410F-B798-974C14784616}">
      <dgm:prSet/>
      <dgm:spPr/>
      <dgm:t>
        <a:bodyPr/>
        <a:lstStyle/>
        <a:p>
          <a:endParaRPr lang="es-MX"/>
        </a:p>
      </dgm:t>
    </dgm:pt>
    <dgm:pt modelId="{ECFF0CE2-CCCB-4502-9F77-C47A29CBA767}" type="sibTrans" cxnId="{90160DB8-40C2-410F-B798-974C14784616}">
      <dgm:prSet/>
      <dgm:spPr/>
      <dgm:t>
        <a:bodyPr/>
        <a:lstStyle/>
        <a:p>
          <a:endParaRPr lang="es-MX"/>
        </a:p>
      </dgm:t>
    </dgm:pt>
    <dgm:pt modelId="{8ECC0D6C-B8A2-4718-8D63-16C5D28382F3}">
      <dgm:prSet/>
      <dgm:spPr/>
      <dgm:t>
        <a:bodyPr/>
        <a:lstStyle/>
        <a:p>
          <a:endParaRPr lang="es-MX"/>
        </a:p>
      </dgm:t>
    </dgm:pt>
    <dgm:pt modelId="{633BE0DF-AE0B-493E-8678-CF6896061F9A}" type="parTrans" cxnId="{D3FC6B21-F6F8-40D9-9D04-C830149C3AFE}">
      <dgm:prSet/>
      <dgm:spPr/>
      <dgm:t>
        <a:bodyPr/>
        <a:lstStyle/>
        <a:p>
          <a:endParaRPr lang="es-MX"/>
        </a:p>
      </dgm:t>
    </dgm:pt>
    <dgm:pt modelId="{102F36B8-322D-42F7-A0C7-E1180E0BFEE1}" type="sibTrans" cxnId="{D3FC6B21-F6F8-40D9-9D04-C830149C3AFE}">
      <dgm:prSet/>
      <dgm:spPr/>
      <dgm:t>
        <a:bodyPr/>
        <a:lstStyle/>
        <a:p>
          <a:endParaRPr lang="es-MX"/>
        </a:p>
      </dgm:t>
    </dgm:pt>
    <dgm:pt modelId="{0D4C179D-53E8-4083-8714-FE55329388C2}">
      <dgm:prSet/>
      <dgm:spPr/>
      <dgm:t>
        <a:bodyPr/>
        <a:lstStyle/>
        <a:p>
          <a:pPr rtl="0"/>
          <a:endParaRPr lang="es-MX" b="1" dirty="0"/>
        </a:p>
      </dgm:t>
    </dgm:pt>
    <dgm:pt modelId="{1A86F5D4-252C-43B4-9FF3-7730544E995D}" type="parTrans" cxnId="{D0C3D60A-F2AE-4DE0-B6AF-9CFAFC0403F4}">
      <dgm:prSet/>
      <dgm:spPr/>
      <dgm:t>
        <a:bodyPr/>
        <a:lstStyle/>
        <a:p>
          <a:endParaRPr lang="es-MX"/>
        </a:p>
      </dgm:t>
    </dgm:pt>
    <dgm:pt modelId="{FB350B18-901B-437C-AF84-E8561F2DE1FD}" type="sibTrans" cxnId="{D0C3D60A-F2AE-4DE0-B6AF-9CFAFC0403F4}">
      <dgm:prSet/>
      <dgm:spPr/>
      <dgm:t>
        <a:bodyPr/>
        <a:lstStyle/>
        <a:p>
          <a:endParaRPr lang="es-MX"/>
        </a:p>
      </dgm:t>
    </dgm:pt>
    <dgm:pt modelId="{C2CF7EE4-29E7-4AAE-B2FD-39BCAF775561}" type="pres">
      <dgm:prSet presAssocID="{3C79C733-C7F6-4CDE-A3E1-71C9B45AB59B}" presName="compositeShape" presStyleCnt="0">
        <dgm:presLayoutVars>
          <dgm:chMax val="2"/>
          <dgm:dir/>
          <dgm:resizeHandles val="exact"/>
        </dgm:presLayoutVars>
      </dgm:prSet>
      <dgm:spPr/>
      <dgm:t>
        <a:bodyPr/>
        <a:lstStyle/>
        <a:p>
          <a:endParaRPr lang="es-MX"/>
        </a:p>
      </dgm:t>
    </dgm:pt>
    <dgm:pt modelId="{23239A34-6B6F-4E9F-A37A-21BE97214A41}" type="pres">
      <dgm:prSet presAssocID="{44CC5625-FAE3-4F8B-8FF8-D3BFA66474C5}" presName="upArrow" presStyleLbl="node1" presStyleIdx="0" presStyleCnt="2" custLinFactNeighborX="3073" custLinFactNeighborY="-709"/>
      <dgm:spPr/>
      <dgm:t>
        <a:bodyPr/>
        <a:lstStyle/>
        <a:p>
          <a:endParaRPr lang="es-AR"/>
        </a:p>
      </dgm:t>
    </dgm:pt>
    <dgm:pt modelId="{E1821EAC-6CAD-4BC7-A5C1-06BE2C8B1EEF}" type="pres">
      <dgm:prSet presAssocID="{44CC5625-FAE3-4F8B-8FF8-D3BFA66474C5}" presName="upArrowText" presStyleLbl="revTx" presStyleIdx="0" presStyleCnt="2">
        <dgm:presLayoutVars>
          <dgm:chMax val="0"/>
          <dgm:bulletEnabled val="1"/>
        </dgm:presLayoutVars>
      </dgm:prSet>
      <dgm:spPr/>
      <dgm:t>
        <a:bodyPr/>
        <a:lstStyle/>
        <a:p>
          <a:endParaRPr lang="es-MX"/>
        </a:p>
      </dgm:t>
    </dgm:pt>
    <dgm:pt modelId="{556AFE6F-48A7-4E87-B819-2B5B96B2E81B}" type="pres">
      <dgm:prSet presAssocID="{1D9C05E8-067F-4F4B-8651-2FF8C66F93E9}" presName="downArrow" presStyleLbl="node1" presStyleIdx="1" presStyleCnt="2" custLinFactNeighborX="5466" custLinFactNeighborY="-3890"/>
      <dgm:spPr/>
      <dgm:t>
        <a:bodyPr/>
        <a:lstStyle/>
        <a:p>
          <a:endParaRPr lang="es-AR"/>
        </a:p>
      </dgm:t>
    </dgm:pt>
    <dgm:pt modelId="{360ACC12-A4A0-48DF-9B98-E216E95C9198}" type="pres">
      <dgm:prSet presAssocID="{1D9C05E8-067F-4F4B-8651-2FF8C66F93E9}" presName="downArrowText" presStyleLbl="revTx" presStyleIdx="1" presStyleCnt="2" custLinFactNeighborX="-208" custLinFactNeighborY="-3890">
        <dgm:presLayoutVars>
          <dgm:chMax val="0"/>
          <dgm:bulletEnabled val="1"/>
        </dgm:presLayoutVars>
      </dgm:prSet>
      <dgm:spPr/>
      <dgm:t>
        <a:bodyPr/>
        <a:lstStyle/>
        <a:p>
          <a:endParaRPr lang="es-MX"/>
        </a:p>
      </dgm:t>
    </dgm:pt>
  </dgm:ptLst>
  <dgm:cxnLst>
    <dgm:cxn modelId="{D3FC6B21-F6F8-40D9-9D04-C830149C3AFE}" srcId="{3C79C733-C7F6-4CDE-A3E1-71C9B45AB59B}" destId="{8ECC0D6C-B8A2-4718-8D63-16C5D28382F3}" srcOrd="3" destOrd="0" parTransId="{633BE0DF-AE0B-493E-8678-CF6896061F9A}" sibTransId="{102F36B8-322D-42F7-A0C7-E1180E0BFEE1}"/>
    <dgm:cxn modelId="{DC708E51-7655-49EA-8B87-018EB56EE93E}" srcId="{3C79C733-C7F6-4CDE-A3E1-71C9B45AB59B}" destId="{44CC5625-FAE3-4F8B-8FF8-D3BFA66474C5}" srcOrd="0" destOrd="0" parTransId="{7832B8D8-5664-498E-8540-636A66273B22}" sibTransId="{7C4DC919-06F6-4337-9E12-2F5D712B24CD}"/>
    <dgm:cxn modelId="{D0C3D60A-F2AE-4DE0-B6AF-9CFAFC0403F4}" srcId="{3C79C733-C7F6-4CDE-A3E1-71C9B45AB59B}" destId="{0D4C179D-53E8-4083-8714-FE55329388C2}" srcOrd="4" destOrd="0" parTransId="{1A86F5D4-252C-43B4-9FF3-7730544E995D}" sibTransId="{FB350B18-901B-437C-AF84-E8561F2DE1FD}"/>
    <dgm:cxn modelId="{90160DB8-40C2-410F-B798-974C14784616}" srcId="{3C79C733-C7F6-4CDE-A3E1-71C9B45AB59B}" destId="{A0AB9E2C-951F-4D69-B064-41F7B6709C39}" srcOrd="2" destOrd="0" parTransId="{226C441A-DC75-4500-ACA0-FBE86F116F1C}" sibTransId="{ECFF0CE2-CCCB-4502-9F77-C47A29CBA767}"/>
    <dgm:cxn modelId="{576A8673-A97C-4215-9BCC-61D122E85240}" type="presOf" srcId="{44CC5625-FAE3-4F8B-8FF8-D3BFA66474C5}" destId="{E1821EAC-6CAD-4BC7-A5C1-06BE2C8B1EEF}" srcOrd="0" destOrd="0" presId="urn:microsoft.com/office/officeart/2005/8/layout/arrow4"/>
    <dgm:cxn modelId="{046AD165-1030-4CBB-A4A3-E9A4A6BA1820}" type="presOf" srcId="{1D9C05E8-067F-4F4B-8651-2FF8C66F93E9}" destId="{360ACC12-A4A0-48DF-9B98-E216E95C9198}" srcOrd="0" destOrd="0" presId="urn:microsoft.com/office/officeart/2005/8/layout/arrow4"/>
    <dgm:cxn modelId="{1C835F86-384A-4F21-96D2-9A1A3E2AB428}" type="presOf" srcId="{3C79C733-C7F6-4CDE-A3E1-71C9B45AB59B}" destId="{C2CF7EE4-29E7-4AAE-B2FD-39BCAF775561}" srcOrd="0" destOrd="0" presId="urn:microsoft.com/office/officeart/2005/8/layout/arrow4"/>
    <dgm:cxn modelId="{903021F3-78D3-43A7-AFA5-AA6F8DF3ACD1}" srcId="{3C79C733-C7F6-4CDE-A3E1-71C9B45AB59B}" destId="{1D9C05E8-067F-4F4B-8651-2FF8C66F93E9}" srcOrd="1" destOrd="0" parTransId="{07230935-96BA-4BEB-9421-76F47478C4AA}" sibTransId="{84C06F71-C628-41C9-A046-C85CD6575652}"/>
    <dgm:cxn modelId="{98CF39D8-9134-4EF9-83E6-99D9E78735C8}" type="presParOf" srcId="{C2CF7EE4-29E7-4AAE-B2FD-39BCAF775561}" destId="{23239A34-6B6F-4E9F-A37A-21BE97214A41}" srcOrd="0" destOrd="0" presId="urn:microsoft.com/office/officeart/2005/8/layout/arrow4"/>
    <dgm:cxn modelId="{4D0D9CDD-0D8D-404B-949E-8F003ED96123}" type="presParOf" srcId="{C2CF7EE4-29E7-4AAE-B2FD-39BCAF775561}" destId="{E1821EAC-6CAD-4BC7-A5C1-06BE2C8B1EEF}" srcOrd="1" destOrd="0" presId="urn:microsoft.com/office/officeart/2005/8/layout/arrow4"/>
    <dgm:cxn modelId="{58055FCF-35C6-4096-85C4-72D058B6AA9C}" type="presParOf" srcId="{C2CF7EE4-29E7-4AAE-B2FD-39BCAF775561}" destId="{556AFE6F-48A7-4E87-B819-2B5B96B2E81B}" srcOrd="2" destOrd="0" presId="urn:microsoft.com/office/officeart/2005/8/layout/arrow4"/>
    <dgm:cxn modelId="{70584456-F207-433A-A402-F0A4DE536520}" type="presParOf" srcId="{C2CF7EE4-29E7-4AAE-B2FD-39BCAF775561}" destId="{360ACC12-A4A0-48DF-9B98-E216E95C9198}" srcOrd="3" destOrd="0" presId="urn:microsoft.com/office/officeart/2005/8/layout/arrow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2CAAEE1-8FFC-4778-A062-E296992660AD}" type="doc">
      <dgm:prSet loTypeId="urn:microsoft.com/office/officeart/2005/8/layout/bProcess3" loCatId="process" qsTypeId="urn:microsoft.com/office/officeart/2005/8/quickstyle/simple4" qsCatId="simple" csTypeId="urn:microsoft.com/office/officeart/2005/8/colors/colorful1#5" csCatId="colorful" phldr="1"/>
      <dgm:spPr/>
      <dgm:t>
        <a:bodyPr/>
        <a:lstStyle/>
        <a:p>
          <a:endParaRPr lang="es-MX"/>
        </a:p>
      </dgm:t>
    </dgm:pt>
    <dgm:pt modelId="{5FF51D0D-E39F-4465-B9A9-92CF29538A7F}">
      <dgm:prSet/>
      <dgm:spPr/>
      <dgm:t>
        <a:bodyPr/>
        <a:lstStyle/>
        <a:p>
          <a:pPr rtl="0"/>
          <a:r>
            <a:rPr lang="es-MX" b="1" dirty="0" smtClean="0"/>
            <a:t>Desequilibrios económicos</a:t>
          </a:r>
          <a:endParaRPr lang="es-MX" b="1" dirty="0"/>
        </a:p>
      </dgm:t>
    </dgm:pt>
    <dgm:pt modelId="{F30053AA-92AB-4929-AAF0-4AAACF2C70E4}" type="parTrans" cxnId="{F7116CA7-EEFF-45BB-88D4-31FF1C39B032}">
      <dgm:prSet/>
      <dgm:spPr/>
      <dgm:t>
        <a:bodyPr/>
        <a:lstStyle/>
        <a:p>
          <a:endParaRPr lang="es-MX"/>
        </a:p>
      </dgm:t>
    </dgm:pt>
    <dgm:pt modelId="{B71EFB21-44A1-46F0-8543-E190E97E4F52}" type="sibTrans" cxnId="{F7116CA7-EEFF-45BB-88D4-31FF1C39B032}">
      <dgm:prSet/>
      <dgm:spPr/>
      <dgm:t>
        <a:bodyPr/>
        <a:lstStyle/>
        <a:p>
          <a:endParaRPr lang="es-MX"/>
        </a:p>
      </dgm:t>
    </dgm:pt>
    <dgm:pt modelId="{E11F1694-24F1-4AAE-BEFC-9A43C5AF2195}">
      <dgm:prSet/>
      <dgm:spPr/>
      <dgm:t>
        <a:bodyPr/>
        <a:lstStyle/>
        <a:p>
          <a:pPr rtl="0"/>
          <a:r>
            <a:rPr lang="es-MX" b="1" dirty="0" smtClean="0"/>
            <a:t>La apertura comercial.</a:t>
          </a:r>
          <a:endParaRPr lang="es-MX" b="1" dirty="0"/>
        </a:p>
      </dgm:t>
    </dgm:pt>
    <dgm:pt modelId="{DBA69D62-5DAA-4C06-B8DD-9933DA3358E8}" type="parTrans" cxnId="{91F60F4F-EDE0-413D-8CF0-F26A5A73CAB7}">
      <dgm:prSet/>
      <dgm:spPr/>
      <dgm:t>
        <a:bodyPr/>
        <a:lstStyle/>
        <a:p>
          <a:endParaRPr lang="es-MX"/>
        </a:p>
      </dgm:t>
    </dgm:pt>
    <dgm:pt modelId="{8DBF7A7E-454D-4615-AF58-D9C70ABF3BBA}" type="sibTrans" cxnId="{91F60F4F-EDE0-413D-8CF0-F26A5A73CAB7}">
      <dgm:prSet/>
      <dgm:spPr/>
      <dgm:t>
        <a:bodyPr/>
        <a:lstStyle/>
        <a:p>
          <a:endParaRPr lang="es-MX"/>
        </a:p>
      </dgm:t>
    </dgm:pt>
    <dgm:pt modelId="{1BC06CFD-B821-49EA-B05A-807A54CAEBD5}">
      <dgm:prSet/>
      <dgm:spPr/>
      <dgm:t>
        <a:bodyPr/>
        <a:lstStyle/>
        <a:p>
          <a:pPr rtl="0"/>
          <a:r>
            <a:rPr lang="es-MX" b="1" dirty="0" smtClean="0"/>
            <a:t>Desarrollo industrial municipal. </a:t>
          </a:r>
          <a:endParaRPr lang="es-MX" b="1" dirty="0"/>
        </a:p>
      </dgm:t>
    </dgm:pt>
    <dgm:pt modelId="{B82D4D8A-254A-412B-AFD7-7D4B7267A398}" type="parTrans" cxnId="{554E9211-8614-484E-80E5-850A594B8B5A}">
      <dgm:prSet/>
      <dgm:spPr/>
      <dgm:t>
        <a:bodyPr/>
        <a:lstStyle/>
        <a:p>
          <a:endParaRPr lang="es-MX"/>
        </a:p>
      </dgm:t>
    </dgm:pt>
    <dgm:pt modelId="{BC903E5A-CB22-42F7-AEE6-CFC1A79FC9D3}" type="sibTrans" cxnId="{554E9211-8614-484E-80E5-850A594B8B5A}">
      <dgm:prSet/>
      <dgm:spPr/>
      <dgm:t>
        <a:bodyPr/>
        <a:lstStyle/>
        <a:p>
          <a:endParaRPr lang="es-MX"/>
        </a:p>
      </dgm:t>
    </dgm:pt>
    <dgm:pt modelId="{6117148B-00C3-45A7-ABA4-A03C6AA5A540}">
      <dgm:prSet/>
      <dgm:spPr/>
      <dgm:t>
        <a:bodyPr/>
        <a:lstStyle/>
        <a:p>
          <a:pPr rtl="0"/>
          <a:r>
            <a:rPr lang="es-MX" b="1" dirty="0" smtClean="0"/>
            <a:t>La concentración de la población económicamente activa.</a:t>
          </a:r>
          <a:endParaRPr lang="es-MX" b="1" dirty="0"/>
        </a:p>
      </dgm:t>
    </dgm:pt>
    <dgm:pt modelId="{FC85FA54-9A3D-4391-92AE-C3B8EEF6D3D3}" type="parTrans" cxnId="{2FB15A09-0010-4E10-B885-614468290A05}">
      <dgm:prSet/>
      <dgm:spPr/>
      <dgm:t>
        <a:bodyPr/>
        <a:lstStyle/>
        <a:p>
          <a:endParaRPr lang="es-MX"/>
        </a:p>
      </dgm:t>
    </dgm:pt>
    <dgm:pt modelId="{97E612EE-5714-4B47-A35A-8B50D8D87CF4}" type="sibTrans" cxnId="{2FB15A09-0010-4E10-B885-614468290A05}">
      <dgm:prSet/>
      <dgm:spPr/>
      <dgm:t>
        <a:bodyPr/>
        <a:lstStyle/>
        <a:p>
          <a:endParaRPr lang="es-MX"/>
        </a:p>
      </dgm:t>
    </dgm:pt>
    <dgm:pt modelId="{A53B6887-ADFC-414D-98A5-5267B4E07688}" type="pres">
      <dgm:prSet presAssocID="{B2CAAEE1-8FFC-4778-A062-E296992660AD}" presName="Name0" presStyleCnt="0">
        <dgm:presLayoutVars>
          <dgm:dir/>
          <dgm:resizeHandles val="exact"/>
        </dgm:presLayoutVars>
      </dgm:prSet>
      <dgm:spPr/>
      <dgm:t>
        <a:bodyPr/>
        <a:lstStyle/>
        <a:p>
          <a:endParaRPr lang="es-MX"/>
        </a:p>
      </dgm:t>
    </dgm:pt>
    <dgm:pt modelId="{D2CEBE30-7243-4CA8-BBCF-80A3D7E1A6B3}" type="pres">
      <dgm:prSet presAssocID="{5FF51D0D-E39F-4465-B9A9-92CF29538A7F}" presName="node" presStyleLbl="node1" presStyleIdx="0" presStyleCnt="4" custScaleX="59863" custScaleY="69226" custLinFactNeighborX="2878" custLinFactNeighborY="9697">
        <dgm:presLayoutVars>
          <dgm:bulletEnabled val="1"/>
        </dgm:presLayoutVars>
      </dgm:prSet>
      <dgm:spPr/>
      <dgm:t>
        <a:bodyPr/>
        <a:lstStyle/>
        <a:p>
          <a:endParaRPr lang="es-MX"/>
        </a:p>
      </dgm:t>
    </dgm:pt>
    <dgm:pt modelId="{21FA5355-A3ED-4348-B9F6-E7056FBE8B9E}" type="pres">
      <dgm:prSet presAssocID="{B71EFB21-44A1-46F0-8543-E190E97E4F52}" presName="sibTrans" presStyleLbl="sibTrans1D1" presStyleIdx="0" presStyleCnt="3"/>
      <dgm:spPr/>
      <dgm:t>
        <a:bodyPr/>
        <a:lstStyle/>
        <a:p>
          <a:endParaRPr lang="es-MX"/>
        </a:p>
      </dgm:t>
    </dgm:pt>
    <dgm:pt modelId="{495D47E7-AB20-4A82-9D6B-A2841A43F6A9}" type="pres">
      <dgm:prSet presAssocID="{B71EFB21-44A1-46F0-8543-E190E97E4F52}" presName="connectorText" presStyleLbl="sibTrans1D1" presStyleIdx="0" presStyleCnt="3"/>
      <dgm:spPr/>
      <dgm:t>
        <a:bodyPr/>
        <a:lstStyle/>
        <a:p>
          <a:endParaRPr lang="es-MX"/>
        </a:p>
      </dgm:t>
    </dgm:pt>
    <dgm:pt modelId="{57AE2446-CD8A-40BE-8125-405503EEAFA1}" type="pres">
      <dgm:prSet presAssocID="{E11F1694-24F1-4AAE-BEFC-9A43C5AF2195}" presName="node" presStyleLbl="node1" presStyleIdx="1" presStyleCnt="4" custScaleX="72310" custScaleY="68090" custLinFactNeighborX="8187" custLinFactNeighborY="9129">
        <dgm:presLayoutVars>
          <dgm:bulletEnabled val="1"/>
        </dgm:presLayoutVars>
      </dgm:prSet>
      <dgm:spPr/>
      <dgm:t>
        <a:bodyPr/>
        <a:lstStyle/>
        <a:p>
          <a:endParaRPr lang="es-MX"/>
        </a:p>
      </dgm:t>
    </dgm:pt>
    <dgm:pt modelId="{362996F2-6EB7-499D-AC0B-90BFAB4C12D2}" type="pres">
      <dgm:prSet presAssocID="{8DBF7A7E-454D-4615-AF58-D9C70ABF3BBA}" presName="sibTrans" presStyleLbl="sibTrans1D1" presStyleIdx="1" presStyleCnt="3"/>
      <dgm:spPr/>
      <dgm:t>
        <a:bodyPr/>
        <a:lstStyle/>
        <a:p>
          <a:endParaRPr lang="es-MX"/>
        </a:p>
      </dgm:t>
    </dgm:pt>
    <dgm:pt modelId="{C738B65D-5036-4074-B79F-ABF178370EBA}" type="pres">
      <dgm:prSet presAssocID="{8DBF7A7E-454D-4615-AF58-D9C70ABF3BBA}" presName="connectorText" presStyleLbl="sibTrans1D1" presStyleIdx="1" presStyleCnt="3"/>
      <dgm:spPr/>
      <dgm:t>
        <a:bodyPr/>
        <a:lstStyle/>
        <a:p>
          <a:endParaRPr lang="es-MX"/>
        </a:p>
      </dgm:t>
    </dgm:pt>
    <dgm:pt modelId="{4ACCDF7B-517E-40CF-810D-DF493D98498A}" type="pres">
      <dgm:prSet presAssocID="{1BC06CFD-B821-49EA-B05A-807A54CAEBD5}" presName="node" presStyleLbl="node1" presStyleIdx="2" presStyleCnt="4" custScaleX="75287" custScaleY="78302">
        <dgm:presLayoutVars>
          <dgm:bulletEnabled val="1"/>
        </dgm:presLayoutVars>
      </dgm:prSet>
      <dgm:spPr/>
      <dgm:t>
        <a:bodyPr/>
        <a:lstStyle/>
        <a:p>
          <a:endParaRPr lang="es-MX"/>
        </a:p>
      </dgm:t>
    </dgm:pt>
    <dgm:pt modelId="{C479D1D0-3DF3-4691-958D-84F786A662DF}" type="pres">
      <dgm:prSet presAssocID="{BC903E5A-CB22-42F7-AEE6-CFC1A79FC9D3}" presName="sibTrans" presStyleLbl="sibTrans1D1" presStyleIdx="2" presStyleCnt="3"/>
      <dgm:spPr/>
      <dgm:t>
        <a:bodyPr/>
        <a:lstStyle/>
        <a:p>
          <a:endParaRPr lang="es-MX"/>
        </a:p>
      </dgm:t>
    </dgm:pt>
    <dgm:pt modelId="{6D64041C-30E3-4303-A9EA-8ED2D25F8835}" type="pres">
      <dgm:prSet presAssocID="{BC903E5A-CB22-42F7-AEE6-CFC1A79FC9D3}" presName="connectorText" presStyleLbl="sibTrans1D1" presStyleIdx="2" presStyleCnt="3"/>
      <dgm:spPr/>
      <dgm:t>
        <a:bodyPr/>
        <a:lstStyle/>
        <a:p>
          <a:endParaRPr lang="es-MX"/>
        </a:p>
      </dgm:t>
    </dgm:pt>
    <dgm:pt modelId="{91EB501B-1755-4D4F-9889-B3FA14C42B30}" type="pres">
      <dgm:prSet presAssocID="{6117148B-00C3-45A7-ABA4-A03C6AA5A540}" presName="node" presStyleLbl="node1" presStyleIdx="3" presStyleCnt="4" custScaleX="72828" custScaleY="83436" custLinFactNeighborX="-5768" custLinFactNeighborY="-9690">
        <dgm:presLayoutVars>
          <dgm:bulletEnabled val="1"/>
        </dgm:presLayoutVars>
      </dgm:prSet>
      <dgm:spPr/>
      <dgm:t>
        <a:bodyPr/>
        <a:lstStyle/>
        <a:p>
          <a:endParaRPr lang="es-MX"/>
        </a:p>
      </dgm:t>
    </dgm:pt>
  </dgm:ptLst>
  <dgm:cxnLst>
    <dgm:cxn modelId="{DEB9188A-0B23-4F0A-9086-C1D3A68ED86F}" type="presOf" srcId="{6117148B-00C3-45A7-ABA4-A03C6AA5A540}" destId="{91EB501B-1755-4D4F-9889-B3FA14C42B30}" srcOrd="0" destOrd="0" presId="urn:microsoft.com/office/officeart/2005/8/layout/bProcess3"/>
    <dgm:cxn modelId="{BC87B4D0-A41E-4C32-BE2A-4980BD620295}" type="presOf" srcId="{5FF51D0D-E39F-4465-B9A9-92CF29538A7F}" destId="{D2CEBE30-7243-4CA8-BBCF-80A3D7E1A6B3}" srcOrd="0" destOrd="0" presId="urn:microsoft.com/office/officeart/2005/8/layout/bProcess3"/>
    <dgm:cxn modelId="{554E9211-8614-484E-80E5-850A594B8B5A}" srcId="{B2CAAEE1-8FFC-4778-A062-E296992660AD}" destId="{1BC06CFD-B821-49EA-B05A-807A54CAEBD5}" srcOrd="2" destOrd="0" parTransId="{B82D4D8A-254A-412B-AFD7-7D4B7267A398}" sibTransId="{BC903E5A-CB22-42F7-AEE6-CFC1A79FC9D3}"/>
    <dgm:cxn modelId="{91F60F4F-EDE0-413D-8CF0-F26A5A73CAB7}" srcId="{B2CAAEE1-8FFC-4778-A062-E296992660AD}" destId="{E11F1694-24F1-4AAE-BEFC-9A43C5AF2195}" srcOrd="1" destOrd="0" parTransId="{DBA69D62-5DAA-4C06-B8DD-9933DA3358E8}" sibTransId="{8DBF7A7E-454D-4615-AF58-D9C70ABF3BBA}"/>
    <dgm:cxn modelId="{DFBDC432-7B4F-484F-8588-36B9B5EE95A4}" type="presOf" srcId="{8DBF7A7E-454D-4615-AF58-D9C70ABF3BBA}" destId="{362996F2-6EB7-499D-AC0B-90BFAB4C12D2}" srcOrd="0" destOrd="0" presId="urn:microsoft.com/office/officeart/2005/8/layout/bProcess3"/>
    <dgm:cxn modelId="{17DFBD4E-7DF2-43D3-81EF-616E8DF60B60}" type="presOf" srcId="{B71EFB21-44A1-46F0-8543-E190E97E4F52}" destId="{21FA5355-A3ED-4348-B9F6-E7056FBE8B9E}" srcOrd="0" destOrd="0" presId="urn:microsoft.com/office/officeart/2005/8/layout/bProcess3"/>
    <dgm:cxn modelId="{F7116CA7-EEFF-45BB-88D4-31FF1C39B032}" srcId="{B2CAAEE1-8FFC-4778-A062-E296992660AD}" destId="{5FF51D0D-E39F-4465-B9A9-92CF29538A7F}" srcOrd="0" destOrd="0" parTransId="{F30053AA-92AB-4929-AAF0-4AAACF2C70E4}" sibTransId="{B71EFB21-44A1-46F0-8543-E190E97E4F52}"/>
    <dgm:cxn modelId="{1B5F43F9-79CD-4347-93F4-AA2565C67465}" type="presOf" srcId="{B71EFB21-44A1-46F0-8543-E190E97E4F52}" destId="{495D47E7-AB20-4A82-9D6B-A2841A43F6A9}" srcOrd="1" destOrd="0" presId="urn:microsoft.com/office/officeart/2005/8/layout/bProcess3"/>
    <dgm:cxn modelId="{0F1889EE-BDAA-4C4C-B31B-D92306DC74F8}" type="presOf" srcId="{BC903E5A-CB22-42F7-AEE6-CFC1A79FC9D3}" destId="{C479D1D0-3DF3-4691-958D-84F786A662DF}" srcOrd="0" destOrd="0" presId="urn:microsoft.com/office/officeart/2005/8/layout/bProcess3"/>
    <dgm:cxn modelId="{007DC2B1-125C-475A-A0CB-5360DF902207}" type="presOf" srcId="{B2CAAEE1-8FFC-4778-A062-E296992660AD}" destId="{A53B6887-ADFC-414D-98A5-5267B4E07688}" srcOrd="0" destOrd="0" presId="urn:microsoft.com/office/officeart/2005/8/layout/bProcess3"/>
    <dgm:cxn modelId="{8683C470-B279-4E26-B6F8-0673B78BB457}" type="presOf" srcId="{E11F1694-24F1-4AAE-BEFC-9A43C5AF2195}" destId="{57AE2446-CD8A-40BE-8125-405503EEAFA1}" srcOrd="0" destOrd="0" presId="urn:microsoft.com/office/officeart/2005/8/layout/bProcess3"/>
    <dgm:cxn modelId="{2FB15A09-0010-4E10-B885-614468290A05}" srcId="{B2CAAEE1-8FFC-4778-A062-E296992660AD}" destId="{6117148B-00C3-45A7-ABA4-A03C6AA5A540}" srcOrd="3" destOrd="0" parTransId="{FC85FA54-9A3D-4391-92AE-C3B8EEF6D3D3}" sibTransId="{97E612EE-5714-4B47-A35A-8B50D8D87CF4}"/>
    <dgm:cxn modelId="{AC1215B3-1DA8-4A8A-BAE3-7736027B1B7C}" type="presOf" srcId="{8DBF7A7E-454D-4615-AF58-D9C70ABF3BBA}" destId="{C738B65D-5036-4074-B79F-ABF178370EBA}" srcOrd="1" destOrd="0" presId="urn:microsoft.com/office/officeart/2005/8/layout/bProcess3"/>
    <dgm:cxn modelId="{D1AC5CDA-1954-4AD9-8C77-38FB0CBD5406}" type="presOf" srcId="{1BC06CFD-B821-49EA-B05A-807A54CAEBD5}" destId="{4ACCDF7B-517E-40CF-810D-DF493D98498A}" srcOrd="0" destOrd="0" presId="urn:microsoft.com/office/officeart/2005/8/layout/bProcess3"/>
    <dgm:cxn modelId="{1BA693E5-E3C1-43C3-8DA4-B594D9EC84E7}" type="presOf" srcId="{BC903E5A-CB22-42F7-AEE6-CFC1A79FC9D3}" destId="{6D64041C-30E3-4303-A9EA-8ED2D25F8835}" srcOrd="1" destOrd="0" presId="urn:microsoft.com/office/officeart/2005/8/layout/bProcess3"/>
    <dgm:cxn modelId="{096317AD-7B23-4B3A-9257-195A7A7435E6}" type="presParOf" srcId="{A53B6887-ADFC-414D-98A5-5267B4E07688}" destId="{D2CEBE30-7243-4CA8-BBCF-80A3D7E1A6B3}" srcOrd="0" destOrd="0" presId="urn:microsoft.com/office/officeart/2005/8/layout/bProcess3"/>
    <dgm:cxn modelId="{BC5429B7-AF47-4956-A6F3-60BDD0CC7295}" type="presParOf" srcId="{A53B6887-ADFC-414D-98A5-5267B4E07688}" destId="{21FA5355-A3ED-4348-B9F6-E7056FBE8B9E}" srcOrd="1" destOrd="0" presId="urn:microsoft.com/office/officeart/2005/8/layout/bProcess3"/>
    <dgm:cxn modelId="{17425703-2406-4874-BB5E-795604F68290}" type="presParOf" srcId="{21FA5355-A3ED-4348-B9F6-E7056FBE8B9E}" destId="{495D47E7-AB20-4A82-9D6B-A2841A43F6A9}" srcOrd="0" destOrd="0" presId="urn:microsoft.com/office/officeart/2005/8/layout/bProcess3"/>
    <dgm:cxn modelId="{379E4E1C-44AB-46CE-803C-004FB6E3E360}" type="presParOf" srcId="{A53B6887-ADFC-414D-98A5-5267B4E07688}" destId="{57AE2446-CD8A-40BE-8125-405503EEAFA1}" srcOrd="2" destOrd="0" presId="urn:microsoft.com/office/officeart/2005/8/layout/bProcess3"/>
    <dgm:cxn modelId="{DCE85097-8912-43AC-82D5-2D46D349D7BF}" type="presParOf" srcId="{A53B6887-ADFC-414D-98A5-5267B4E07688}" destId="{362996F2-6EB7-499D-AC0B-90BFAB4C12D2}" srcOrd="3" destOrd="0" presId="urn:microsoft.com/office/officeart/2005/8/layout/bProcess3"/>
    <dgm:cxn modelId="{14E11FBE-C457-43DF-B52C-5AD2A2925CC7}" type="presParOf" srcId="{362996F2-6EB7-499D-AC0B-90BFAB4C12D2}" destId="{C738B65D-5036-4074-B79F-ABF178370EBA}" srcOrd="0" destOrd="0" presId="urn:microsoft.com/office/officeart/2005/8/layout/bProcess3"/>
    <dgm:cxn modelId="{94640CC9-6A4F-443B-9140-426A0039D64F}" type="presParOf" srcId="{A53B6887-ADFC-414D-98A5-5267B4E07688}" destId="{4ACCDF7B-517E-40CF-810D-DF493D98498A}" srcOrd="4" destOrd="0" presId="urn:microsoft.com/office/officeart/2005/8/layout/bProcess3"/>
    <dgm:cxn modelId="{20A96FA5-BCE8-42FA-B779-441D39CF883D}" type="presParOf" srcId="{A53B6887-ADFC-414D-98A5-5267B4E07688}" destId="{C479D1D0-3DF3-4691-958D-84F786A662DF}" srcOrd="5" destOrd="0" presId="urn:microsoft.com/office/officeart/2005/8/layout/bProcess3"/>
    <dgm:cxn modelId="{71FAC2B6-C5CB-4646-8AB2-1B4FA274EFA2}" type="presParOf" srcId="{C479D1D0-3DF3-4691-958D-84F786A662DF}" destId="{6D64041C-30E3-4303-A9EA-8ED2D25F8835}" srcOrd="0" destOrd="0" presId="urn:microsoft.com/office/officeart/2005/8/layout/bProcess3"/>
    <dgm:cxn modelId="{8955313A-3AD7-4243-989B-05426EFCD6FF}" type="presParOf" srcId="{A53B6887-ADFC-414D-98A5-5267B4E07688}" destId="{91EB501B-1755-4D4F-9889-B3FA14C42B30}" srcOrd="6" destOrd="0" presId="urn:microsoft.com/office/officeart/2005/8/layout/b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590A8B5-F5F1-43EA-92E3-8009DFD69FA2}" type="doc">
      <dgm:prSet loTypeId="urn:microsoft.com/office/officeart/2005/8/layout/vList5" loCatId="list" qsTypeId="urn:microsoft.com/office/officeart/2005/8/quickstyle/simple4" qsCatId="simple" csTypeId="urn:microsoft.com/office/officeart/2005/8/colors/accent2_2" csCatId="accent2" phldr="1"/>
      <dgm:spPr/>
      <dgm:t>
        <a:bodyPr/>
        <a:lstStyle/>
        <a:p>
          <a:endParaRPr lang="es-MX"/>
        </a:p>
      </dgm:t>
    </dgm:pt>
    <dgm:pt modelId="{D8275386-5655-43BB-AA82-814F54E748C4}">
      <dgm:prSet custT="1"/>
      <dgm:spPr/>
      <dgm:t>
        <a:bodyPr/>
        <a:lstStyle/>
        <a:p>
          <a:pPr rtl="0"/>
          <a:r>
            <a:rPr lang="es-MX" sz="2400" b="1" dirty="0" smtClean="0"/>
            <a:t>La industria no ha presentado un desarrollo favorable en los 90's</a:t>
          </a:r>
          <a:endParaRPr lang="es-MX" sz="2400" b="1" dirty="0"/>
        </a:p>
      </dgm:t>
    </dgm:pt>
    <dgm:pt modelId="{553438E5-7D09-4DA7-97A1-7C7C74E27542}" type="parTrans" cxnId="{BCC49E11-B41F-4CC3-B38D-CA23DC35E547}">
      <dgm:prSet/>
      <dgm:spPr/>
      <dgm:t>
        <a:bodyPr/>
        <a:lstStyle/>
        <a:p>
          <a:endParaRPr lang="es-MX"/>
        </a:p>
      </dgm:t>
    </dgm:pt>
    <dgm:pt modelId="{5B4DE219-10EE-4161-B5F9-9BADF9CC08A4}" type="sibTrans" cxnId="{BCC49E11-B41F-4CC3-B38D-CA23DC35E547}">
      <dgm:prSet/>
      <dgm:spPr/>
      <dgm:t>
        <a:bodyPr/>
        <a:lstStyle/>
        <a:p>
          <a:endParaRPr lang="es-MX"/>
        </a:p>
      </dgm:t>
    </dgm:pt>
    <dgm:pt modelId="{00A04BF6-6061-4673-87D7-6319F08745EE}">
      <dgm:prSet custT="1"/>
      <dgm:spPr/>
      <dgm:t>
        <a:bodyPr/>
        <a:lstStyle/>
        <a:p>
          <a:pPr rtl="0"/>
          <a:r>
            <a:rPr lang="es-MX" sz="2400" b="1" dirty="0" smtClean="0"/>
            <a:t> Proceso de desindustrialización</a:t>
          </a:r>
          <a:endParaRPr lang="es-MX" sz="2400" b="1" dirty="0"/>
        </a:p>
      </dgm:t>
    </dgm:pt>
    <dgm:pt modelId="{24F7206D-4861-4CE3-9B58-AA325E56AF89}" type="parTrans" cxnId="{2C78FA52-9A4E-4830-A16A-4369B764E3E5}">
      <dgm:prSet/>
      <dgm:spPr/>
      <dgm:t>
        <a:bodyPr/>
        <a:lstStyle/>
        <a:p>
          <a:endParaRPr lang="es-MX"/>
        </a:p>
      </dgm:t>
    </dgm:pt>
    <dgm:pt modelId="{08C7347A-799A-4DC2-A9E6-7E176E18E446}" type="sibTrans" cxnId="{2C78FA52-9A4E-4830-A16A-4369B764E3E5}">
      <dgm:prSet/>
      <dgm:spPr/>
      <dgm:t>
        <a:bodyPr/>
        <a:lstStyle/>
        <a:p>
          <a:endParaRPr lang="es-MX"/>
        </a:p>
      </dgm:t>
    </dgm:pt>
    <dgm:pt modelId="{9AB91A74-B655-4F89-9838-01E8B20222EA}" type="pres">
      <dgm:prSet presAssocID="{6590A8B5-F5F1-43EA-92E3-8009DFD69FA2}" presName="Name0" presStyleCnt="0">
        <dgm:presLayoutVars>
          <dgm:dir/>
          <dgm:animLvl val="lvl"/>
          <dgm:resizeHandles val="exact"/>
        </dgm:presLayoutVars>
      </dgm:prSet>
      <dgm:spPr/>
      <dgm:t>
        <a:bodyPr/>
        <a:lstStyle/>
        <a:p>
          <a:endParaRPr lang="es-MX"/>
        </a:p>
      </dgm:t>
    </dgm:pt>
    <dgm:pt modelId="{50172604-0698-4731-81C7-3A26112ED9A4}" type="pres">
      <dgm:prSet presAssocID="{D8275386-5655-43BB-AA82-814F54E748C4}" presName="linNode" presStyleCnt="0"/>
      <dgm:spPr/>
    </dgm:pt>
    <dgm:pt modelId="{F65F6E92-BB96-41C4-885D-08AA02B27D07}" type="pres">
      <dgm:prSet presAssocID="{D8275386-5655-43BB-AA82-814F54E748C4}" presName="parentText" presStyleLbl="node1" presStyleIdx="0" presStyleCnt="2" custScaleX="165793" custScaleY="42107" custLinFactNeighborX="-47998" custLinFactNeighborY="-8765">
        <dgm:presLayoutVars>
          <dgm:chMax val="1"/>
          <dgm:bulletEnabled val="1"/>
        </dgm:presLayoutVars>
      </dgm:prSet>
      <dgm:spPr/>
      <dgm:t>
        <a:bodyPr/>
        <a:lstStyle/>
        <a:p>
          <a:endParaRPr lang="es-MX"/>
        </a:p>
      </dgm:t>
    </dgm:pt>
    <dgm:pt modelId="{81D5B215-C3E3-4A7A-A987-DDC5EABEDC77}" type="pres">
      <dgm:prSet presAssocID="{5B4DE219-10EE-4161-B5F9-9BADF9CC08A4}" presName="sp" presStyleCnt="0"/>
      <dgm:spPr/>
    </dgm:pt>
    <dgm:pt modelId="{9E5CA582-B711-42EF-9B98-33469355F5D5}" type="pres">
      <dgm:prSet presAssocID="{00A04BF6-6061-4673-87D7-6319F08745EE}" presName="linNode" presStyleCnt="0"/>
      <dgm:spPr/>
    </dgm:pt>
    <dgm:pt modelId="{9422FC49-DA80-49E9-A113-327877AEF481}" type="pres">
      <dgm:prSet presAssocID="{00A04BF6-6061-4673-87D7-6319F08745EE}" presName="parentText" presStyleLbl="node1" presStyleIdx="1" presStyleCnt="2" custScaleX="201035" custScaleY="26891" custLinFactNeighborX="12743" custLinFactNeighborY="-3351">
        <dgm:presLayoutVars>
          <dgm:chMax val="1"/>
          <dgm:bulletEnabled val="1"/>
        </dgm:presLayoutVars>
      </dgm:prSet>
      <dgm:spPr/>
      <dgm:t>
        <a:bodyPr/>
        <a:lstStyle/>
        <a:p>
          <a:endParaRPr lang="es-MX"/>
        </a:p>
      </dgm:t>
    </dgm:pt>
  </dgm:ptLst>
  <dgm:cxnLst>
    <dgm:cxn modelId="{EDB143AA-F6C1-4718-866A-004EE8A0846B}" type="presOf" srcId="{00A04BF6-6061-4673-87D7-6319F08745EE}" destId="{9422FC49-DA80-49E9-A113-327877AEF481}" srcOrd="0" destOrd="0" presId="urn:microsoft.com/office/officeart/2005/8/layout/vList5"/>
    <dgm:cxn modelId="{2C78FA52-9A4E-4830-A16A-4369B764E3E5}" srcId="{6590A8B5-F5F1-43EA-92E3-8009DFD69FA2}" destId="{00A04BF6-6061-4673-87D7-6319F08745EE}" srcOrd="1" destOrd="0" parTransId="{24F7206D-4861-4CE3-9B58-AA325E56AF89}" sibTransId="{08C7347A-799A-4DC2-A9E6-7E176E18E446}"/>
    <dgm:cxn modelId="{DF27684B-C105-4707-966F-710911DF1A62}" type="presOf" srcId="{D8275386-5655-43BB-AA82-814F54E748C4}" destId="{F65F6E92-BB96-41C4-885D-08AA02B27D07}" srcOrd="0" destOrd="0" presId="urn:microsoft.com/office/officeart/2005/8/layout/vList5"/>
    <dgm:cxn modelId="{BCC49E11-B41F-4CC3-B38D-CA23DC35E547}" srcId="{6590A8B5-F5F1-43EA-92E3-8009DFD69FA2}" destId="{D8275386-5655-43BB-AA82-814F54E748C4}" srcOrd="0" destOrd="0" parTransId="{553438E5-7D09-4DA7-97A1-7C7C74E27542}" sibTransId="{5B4DE219-10EE-4161-B5F9-9BADF9CC08A4}"/>
    <dgm:cxn modelId="{37012C5F-4734-443E-9EDC-D9D47DC5C1AE}" type="presOf" srcId="{6590A8B5-F5F1-43EA-92E3-8009DFD69FA2}" destId="{9AB91A74-B655-4F89-9838-01E8B20222EA}" srcOrd="0" destOrd="0" presId="urn:microsoft.com/office/officeart/2005/8/layout/vList5"/>
    <dgm:cxn modelId="{59EF0790-3572-4B07-B608-1104D437C776}" type="presParOf" srcId="{9AB91A74-B655-4F89-9838-01E8B20222EA}" destId="{50172604-0698-4731-81C7-3A26112ED9A4}" srcOrd="0" destOrd="0" presId="urn:microsoft.com/office/officeart/2005/8/layout/vList5"/>
    <dgm:cxn modelId="{B6A83391-D7CE-4B06-AFE0-0C2C7363B765}" type="presParOf" srcId="{50172604-0698-4731-81C7-3A26112ED9A4}" destId="{F65F6E92-BB96-41C4-885D-08AA02B27D07}" srcOrd="0" destOrd="0" presId="urn:microsoft.com/office/officeart/2005/8/layout/vList5"/>
    <dgm:cxn modelId="{120BA909-26EB-4260-BB40-90A12E5F0812}" type="presParOf" srcId="{9AB91A74-B655-4F89-9838-01E8B20222EA}" destId="{81D5B215-C3E3-4A7A-A987-DDC5EABEDC77}" srcOrd="1" destOrd="0" presId="urn:microsoft.com/office/officeart/2005/8/layout/vList5"/>
    <dgm:cxn modelId="{F40A2233-BD98-4D9A-B159-BA29A621CAB4}" type="presParOf" srcId="{9AB91A74-B655-4F89-9838-01E8B20222EA}" destId="{9E5CA582-B711-42EF-9B98-33469355F5D5}" srcOrd="2" destOrd="0" presId="urn:microsoft.com/office/officeart/2005/8/layout/vList5"/>
    <dgm:cxn modelId="{D19989C5-0054-4582-9D58-106494C482DA}" type="presParOf" srcId="{9E5CA582-B711-42EF-9B98-33469355F5D5}" destId="{9422FC49-DA80-49E9-A113-327877AEF481}"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DE72A7B-B355-404E-913F-6D210F75A6EE}" type="doc">
      <dgm:prSet loTypeId="urn:microsoft.com/office/officeart/2008/layout/AscendingPictureAccentProcess" loCatId="picture" qsTypeId="urn:microsoft.com/office/officeart/2005/8/quickstyle/simple4" qsCatId="simple" csTypeId="urn:microsoft.com/office/officeart/2005/8/colors/colorful1#6" csCatId="colorful" phldr="1"/>
      <dgm:spPr/>
      <dgm:t>
        <a:bodyPr/>
        <a:lstStyle/>
        <a:p>
          <a:endParaRPr lang="es-MX"/>
        </a:p>
      </dgm:t>
    </dgm:pt>
    <dgm:pt modelId="{5D0D8048-3C96-46AE-8C9E-FEB0478CAB99}">
      <dgm:prSet custT="1"/>
      <dgm:spPr/>
      <dgm:t>
        <a:bodyPr/>
        <a:lstStyle/>
        <a:p>
          <a:pPr algn="ctr" rtl="0"/>
          <a:r>
            <a:rPr lang="es-MX" sz="1800" dirty="0" smtClean="0"/>
            <a:t>La Política Regional implica:</a:t>
          </a:r>
        </a:p>
        <a:p>
          <a:pPr algn="ctr" rtl="0"/>
          <a:r>
            <a:rPr lang="es-MX" sz="1800" dirty="0" smtClean="0"/>
            <a:t>Aquel conjunto de actividades que tratan de influir sobre la conducta económica en el marco espacial</a:t>
          </a:r>
        </a:p>
        <a:p>
          <a:pPr algn="ctr" rtl="0"/>
          <a:r>
            <a:rPr lang="es-MX" sz="1800" dirty="0" smtClean="0"/>
            <a:t>Decisiones políticas para intentar solucionar los problemas estructurales de la región </a:t>
          </a:r>
          <a:endParaRPr lang="es-MX" sz="1800" b="1" dirty="0"/>
        </a:p>
      </dgm:t>
    </dgm:pt>
    <dgm:pt modelId="{D16DF758-4DC1-4E84-80A5-96EB3B96056F}" type="parTrans" cxnId="{DDDF14D0-A7DD-45FE-BBEB-49815C63380F}">
      <dgm:prSet/>
      <dgm:spPr/>
      <dgm:t>
        <a:bodyPr/>
        <a:lstStyle/>
        <a:p>
          <a:endParaRPr lang="es-MX"/>
        </a:p>
      </dgm:t>
    </dgm:pt>
    <dgm:pt modelId="{24E8E6A3-1DBD-403C-BE26-1E5E9CE5B8F9}" type="sibTrans" cxnId="{DDDF14D0-A7DD-45FE-BBEB-49815C63380F}">
      <dgm:prSet/>
      <dgm:spPr>
        <a:blipFill rotWithShape="0">
          <a:blip xmlns:r="http://schemas.openxmlformats.org/officeDocument/2006/relationships" r:embed="rId1"/>
          <a:stretch>
            <a:fillRect/>
          </a:stretch>
        </a:blipFill>
      </dgm:spPr>
      <dgm:t>
        <a:bodyPr/>
        <a:lstStyle/>
        <a:p>
          <a:endParaRPr lang="es-MX"/>
        </a:p>
      </dgm:t>
    </dgm:pt>
    <dgm:pt modelId="{339D509E-B51A-4148-A360-0F4163A800FA}">
      <dgm:prSet custT="1"/>
      <dgm:spPr/>
      <dgm:t>
        <a:bodyPr/>
        <a:lstStyle/>
        <a:p>
          <a:pPr algn="ctr" rtl="0"/>
          <a:r>
            <a:rPr lang="es-MX" sz="1600" dirty="0" smtClean="0"/>
            <a:t>a).-Desarrollo Local</a:t>
          </a:r>
        </a:p>
        <a:p>
          <a:pPr algn="ctr" rtl="0"/>
          <a:r>
            <a:rPr lang="es-MX" sz="1600" dirty="0" smtClean="0"/>
            <a:t>b).- Aglomeraciones Productivas</a:t>
          </a:r>
          <a:endParaRPr lang="es-MX" sz="1600" dirty="0"/>
        </a:p>
      </dgm:t>
    </dgm:pt>
    <dgm:pt modelId="{E0453C82-4889-41C5-9555-B90FA68C3F77}" type="parTrans" cxnId="{3D60D249-EB5C-4A2F-B1A7-187421A99B40}">
      <dgm:prSet/>
      <dgm:spPr/>
      <dgm:t>
        <a:bodyPr/>
        <a:lstStyle/>
        <a:p>
          <a:endParaRPr lang="es-MX"/>
        </a:p>
      </dgm:t>
    </dgm:pt>
    <dgm:pt modelId="{85110081-21E5-4445-9645-5EE9312C4076}" type="sibTrans" cxnId="{3D60D249-EB5C-4A2F-B1A7-187421A99B40}">
      <dgm:prSet/>
      <dgm:spPr>
        <a:blipFill rotWithShape="0">
          <a:blip xmlns:r="http://schemas.openxmlformats.org/officeDocument/2006/relationships" r:embed="rId2"/>
          <a:stretch>
            <a:fillRect/>
          </a:stretch>
        </a:blipFill>
      </dgm:spPr>
      <dgm:t>
        <a:bodyPr/>
        <a:lstStyle/>
        <a:p>
          <a:endParaRPr lang="es-MX"/>
        </a:p>
      </dgm:t>
    </dgm:pt>
    <dgm:pt modelId="{5254E842-321B-4874-8783-6DAFBB0774E5}" type="pres">
      <dgm:prSet presAssocID="{DDE72A7B-B355-404E-913F-6D210F75A6EE}" presName="Name0" presStyleCnt="0">
        <dgm:presLayoutVars>
          <dgm:chMax val="7"/>
          <dgm:chPref val="7"/>
          <dgm:dir/>
        </dgm:presLayoutVars>
      </dgm:prSet>
      <dgm:spPr/>
      <dgm:t>
        <a:bodyPr/>
        <a:lstStyle/>
        <a:p>
          <a:endParaRPr lang="es-AR"/>
        </a:p>
      </dgm:t>
    </dgm:pt>
    <dgm:pt modelId="{1616B2EF-B93C-4DBF-9649-DDECFBE0F939}" type="pres">
      <dgm:prSet presAssocID="{DDE72A7B-B355-404E-913F-6D210F75A6EE}" presName="dot1" presStyleLbl="alignNode1" presStyleIdx="0" presStyleCnt="10" custLinFactX="51157" custLinFactY="799708" custLinFactNeighborX="100000" custLinFactNeighborY="800000"/>
      <dgm:spPr/>
      <dgm:t>
        <a:bodyPr/>
        <a:lstStyle/>
        <a:p>
          <a:endParaRPr lang="es-AR"/>
        </a:p>
      </dgm:t>
    </dgm:pt>
    <dgm:pt modelId="{F75104B4-D186-4443-9F9F-DAA6FB9ACC2E}" type="pres">
      <dgm:prSet presAssocID="{DDE72A7B-B355-404E-913F-6D210F75A6EE}" presName="dot2" presStyleLbl="alignNode1" presStyleIdx="1" presStyleCnt="10" custLinFactX="957774" custLinFactY="475851" custLinFactNeighborX="1000000" custLinFactNeighborY="500000"/>
      <dgm:spPr/>
      <dgm:t>
        <a:bodyPr/>
        <a:lstStyle/>
        <a:p>
          <a:endParaRPr lang="es-AR"/>
        </a:p>
      </dgm:t>
    </dgm:pt>
    <dgm:pt modelId="{53A832EC-4CB6-4371-BCB8-E2A3957FB3B7}" type="pres">
      <dgm:prSet presAssocID="{DDE72A7B-B355-404E-913F-6D210F75A6EE}" presName="dot3" presStyleLbl="alignNode1" presStyleIdx="2" presStyleCnt="10" custLinFactX="800000" custLinFactY="600000" custLinFactNeighborX="832420" custLinFactNeighborY="684064"/>
      <dgm:spPr/>
      <dgm:t>
        <a:bodyPr/>
        <a:lstStyle/>
        <a:p>
          <a:endParaRPr lang="es-AR"/>
        </a:p>
      </dgm:t>
    </dgm:pt>
    <dgm:pt modelId="{A0B3DC8F-4907-4D18-93F4-4C0C912CA25C}" type="pres">
      <dgm:prSet presAssocID="{DDE72A7B-B355-404E-913F-6D210F75A6EE}" presName="dotArrow1" presStyleLbl="alignNode1" presStyleIdx="3" presStyleCnt="10" custLinFactX="500000" custLinFactY="1500000" custLinFactNeighborX="524146" custLinFactNeighborY="1512566"/>
      <dgm:spPr/>
      <dgm:t>
        <a:bodyPr/>
        <a:lstStyle/>
        <a:p>
          <a:endParaRPr lang="es-AR"/>
        </a:p>
      </dgm:t>
    </dgm:pt>
    <dgm:pt modelId="{4DD8F9FD-8578-465F-BE15-DA4F227EC49D}" type="pres">
      <dgm:prSet presAssocID="{DDE72A7B-B355-404E-913F-6D210F75A6EE}" presName="dotArrow2" presStyleLbl="alignNode1" presStyleIdx="4" presStyleCnt="10" custLinFactX="300000" custLinFactY="1500000" custLinFactNeighborX="321950" custLinFactNeighborY="1592178"/>
      <dgm:spPr/>
      <dgm:t>
        <a:bodyPr/>
        <a:lstStyle/>
        <a:p>
          <a:endParaRPr lang="es-AR"/>
        </a:p>
      </dgm:t>
    </dgm:pt>
    <dgm:pt modelId="{4FA27D8C-399B-43B0-AAF2-BDEFCA3AFA19}" type="pres">
      <dgm:prSet presAssocID="{DDE72A7B-B355-404E-913F-6D210F75A6EE}" presName="dotArrow3" presStyleLbl="alignNode1" presStyleIdx="5" presStyleCnt="10" custLinFactX="472223" custLinFactY="1571791" custLinFactNeighborX="500000" custLinFactNeighborY="1600000"/>
      <dgm:spPr/>
      <dgm:t>
        <a:bodyPr/>
        <a:lstStyle/>
        <a:p>
          <a:endParaRPr lang="es-AR"/>
        </a:p>
      </dgm:t>
    </dgm:pt>
    <dgm:pt modelId="{757E33FE-8E47-4776-864C-629BBCC0CC4B}" type="pres">
      <dgm:prSet presAssocID="{DDE72A7B-B355-404E-913F-6D210F75A6EE}" presName="dotArrow4" presStyleLbl="alignNode1" presStyleIdx="6" presStyleCnt="10" custLinFactY="1500000" custLinFactNeighborX="86954" custLinFactNeighborY="1592178"/>
      <dgm:spPr/>
      <dgm:t>
        <a:bodyPr/>
        <a:lstStyle/>
        <a:p>
          <a:endParaRPr lang="es-AR"/>
        </a:p>
      </dgm:t>
    </dgm:pt>
    <dgm:pt modelId="{9C227F50-7CF1-4FDB-AA52-9EC84D00124C}" type="pres">
      <dgm:prSet presAssocID="{DDE72A7B-B355-404E-913F-6D210F75A6EE}" presName="dotArrow5" presStyleLbl="alignNode1" presStyleIdx="7" presStyleCnt="10" custLinFactX="700000" custLinFactY="1167935" custLinFactNeighborX="757493" custLinFactNeighborY="1200000"/>
      <dgm:spPr/>
      <dgm:t>
        <a:bodyPr/>
        <a:lstStyle/>
        <a:p>
          <a:endParaRPr lang="es-AR"/>
        </a:p>
      </dgm:t>
    </dgm:pt>
    <dgm:pt modelId="{C8E12560-FAC7-43E9-82EB-584874774C23}" type="pres">
      <dgm:prSet presAssocID="{DDE72A7B-B355-404E-913F-6D210F75A6EE}" presName="dotArrow6" presStyleLbl="alignNode1" presStyleIdx="8" presStyleCnt="10" custLinFactX="700000" custLinFactY="1400000" custLinFactNeighborX="755697" custLinFactNeighborY="1442651"/>
      <dgm:spPr/>
      <dgm:t>
        <a:bodyPr/>
        <a:lstStyle/>
        <a:p>
          <a:endParaRPr lang="es-AR"/>
        </a:p>
      </dgm:t>
    </dgm:pt>
    <dgm:pt modelId="{38EDAD39-F593-4ECB-9983-AD407AB5E5BC}" type="pres">
      <dgm:prSet presAssocID="{DDE72A7B-B355-404E-913F-6D210F75A6EE}" presName="dotArrow7" presStyleLbl="alignNode1" presStyleIdx="9" presStyleCnt="10" custLinFactX="800000" custLinFactY="1267230" custLinFactNeighborX="816855" custLinFactNeighborY="1300000"/>
      <dgm:spPr/>
      <dgm:t>
        <a:bodyPr/>
        <a:lstStyle/>
        <a:p>
          <a:endParaRPr lang="es-AR"/>
        </a:p>
      </dgm:t>
    </dgm:pt>
    <dgm:pt modelId="{BD5B8DF8-871E-48EC-A91C-257AC6A6B4B9}" type="pres">
      <dgm:prSet presAssocID="{5D0D8048-3C96-46AE-8C9E-FEB0478CAB99}" presName="parTx1" presStyleLbl="node1" presStyleIdx="0" presStyleCnt="2" custScaleX="110197" custScaleY="541417" custLinFactNeighborX="-76488" custLinFactNeighborY="-84756"/>
      <dgm:spPr/>
      <dgm:t>
        <a:bodyPr/>
        <a:lstStyle/>
        <a:p>
          <a:endParaRPr lang="es-AR"/>
        </a:p>
      </dgm:t>
    </dgm:pt>
    <dgm:pt modelId="{5DE657B5-03D9-4429-A331-1092E1CAACB0}" type="pres">
      <dgm:prSet presAssocID="{24E8E6A3-1DBD-403C-BE26-1E5E9CE5B8F9}" presName="picture1" presStyleCnt="0"/>
      <dgm:spPr/>
      <dgm:t>
        <a:bodyPr/>
        <a:lstStyle/>
        <a:p>
          <a:endParaRPr lang="es-AR"/>
        </a:p>
      </dgm:t>
    </dgm:pt>
    <dgm:pt modelId="{D71D992F-C374-4778-B5C3-EE7C2AE9C321}" type="pres">
      <dgm:prSet presAssocID="{24E8E6A3-1DBD-403C-BE26-1E5E9CE5B8F9}" presName="imageRepeatNode" presStyleLbl="fgImgPlace1" presStyleIdx="0" presStyleCnt="2" custLinFactX="178052" custLinFactNeighborX="200000" custLinFactNeighborY="94851"/>
      <dgm:spPr/>
      <dgm:t>
        <a:bodyPr/>
        <a:lstStyle/>
        <a:p>
          <a:endParaRPr lang="es-AR"/>
        </a:p>
      </dgm:t>
    </dgm:pt>
    <dgm:pt modelId="{BAFD1C3F-B83B-4163-AEF8-BB9187384F76}" type="pres">
      <dgm:prSet presAssocID="{339D509E-B51A-4148-A360-0F4163A800FA}" presName="parTx2" presStyleLbl="node1" presStyleIdx="1" presStyleCnt="2" custScaleX="117435" custScaleY="170210" custLinFactY="10951" custLinFactNeighborX="26835" custLinFactNeighborY="100000"/>
      <dgm:spPr/>
      <dgm:t>
        <a:bodyPr/>
        <a:lstStyle/>
        <a:p>
          <a:endParaRPr lang="es-AR"/>
        </a:p>
      </dgm:t>
    </dgm:pt>
    <dgm:pt modelId="{BDAABDD3-8D2C-4FD8-AA99-75B644E52FB8}" type="pres">
      <dgm:prSet presAssocID="{85110081-21E5-4445-9645-5EE9312C4076}" presName="picture2" presStyleCnt="0"/>
      <dgm:spPr/>
      <dgm:t>
        <a:bodyPr/>
        <a:lstStyle/>
        <a:p>
          <a:endParaRPr lang="es-AR"/>
        </a:p>
      </dgm:t>
    </dgm:pt>
    <dgm:pt modelId="{99703B53-5315-45A6-BC65-7F7AE9DE2C4C}" type="pres">
      <dgm:prSet presAssocID="{85110081-21E5-4445-9645-5EE9312C4076}" presName="imageRepeatNode" presStyleLbl="fgImgPlace1" presStyleIdx="1" presStyleCnt="2" custLinFactNeighborX="39784" custLinFactNeighborY="-12249"/>
      <dgm:spPr/>
      <dgm:t>
        <a:bodyPr/>
        <a:lstStyle/>
        <a:p>
          <a:endParaRPr lang="es-AR"/>
        </a:p>
      </dgm:t>
    </dgm:pt>
  </dgm:ptLst>
  <dgm:cxnLst>
    <dgm:cxn modelId="{FC954C20-39D3-43E1-87ED-58F5F2EA0288}" type="presOf" srcId="{24E8E6A3-1DBD-403C-BE26-1E5E9CE5B8F9}" destId="{D71D992F-C374-4778-B5C3-EE7C2AE9C321}" srcOrd="0" destOrd="0" presId="urn:microsoft.com/office/officeart/2008/layout/AscendingPictureAccentProcess"/>
    <dgm:cxn modelId="{ACEE2246-AD98-4E8A-8E4F-639CB788F3B7}" type="presOf" srcId="{5D0D8048-3C96-46AE-8C9E-FEB0478CAB99}" destId="{BD5B8DF8-871E-48EC-A91C-257AC6A6B4B9}" srcOrd="0" destOrd="0" presId="urn:microsoft.com/office/officeart/2008/layout/AscendingPictureAccentProcess"/>
    <dgm:cxn modelId="{9C4650ED-0E32-463F-9056-4D3898C461BF}" type="presOf" srcId="{85110081-21E5-4445-9645-5EE9312C4076}" destId="{99703B53-5315-45A6-BC65-7F7AE9DE2C4C}" srcOrd="0" destOrd="0" presId="urn:microsoft.com/office/officeart/2008/layout/AscendingPictureAccentProcess"/>
    <dgm:cxn modelId="{3D60D249-EB5C-4A2F-B1A7-187421A99B40}" srcId="{DDE72A7B-B355-404E-913F-6D210F75A6EE}" destId="{339D509E-B51A-4148-A360-0F4163A800FA}" srcOrd="1" destOrd="0" parTransId="{E0453C82-4889-41C5-9555-B90FA68C3F77}" sibTransId="{85110081-21E5-4445-9645-5EE9312C4076}"/>
    <dgm:cxn modelId="{DDDF14D0-A7DD-45FE-BBEB-49815C63380F}" srcId="{DDE72A7B-B355-404E-913F-6D210F75A6EE}" destId="{5D0D8048-3C96-46AE-8C9E-FEB0478CAB99}" srcOrd="0" destOrd="0" parTransId="{D16DF758-4DC1-4E84-80A5-96EB3B96056F}" sibTransId="{24E8E6A3-1DBD-403C-BE26-1E5E9CE5B8F9}"/>
    <dgm:cxn modelId="{C93AE6E3-E0FA-4B38-983D-CDA5B7CDBADA}" type="presOf" srcId="{DDE72A7B-B355-404E-913F-6D210F75A6EE}" destId="{5254E842-321B-4874-8783-6DAFBB0774E5}" srcOrd="0" destOrd="0" presId="urn:microsoft.com/office/officeart/2008/layout/AscendingPictureAccentProcess"/>
    <dgm:cxn modelId="{944A8CA2-864E-4FD8-90B5-67A278536A92}" type="presOf" srcId="{339D509E-B51A-4148-A360-0F4163A800FA}" destId="{BAFD1C3F-B83B-4163-AEF8-BB9187384F76}" srcOrd="0" destOrd="0" presId="urn:microsoft.com/office/officeart/2008/layout/AscendingPictureAccentProcess"/>
    <dgm:cxn modelId="{F72F03E8-6E00-442B-80F4-1F13F02D837C}" type="presParOf" srcId="{5254E842-321B-4874-8783-6DAFBB0774E5}" destId="{1616B2EF-B93C-4DBF-9649-DDECFBE0F939}" srcOrd="0" destOrd="0" presId="urn:microsoft.com/office/officeart/2008/layout/AscendingPictureAccentProcess"/>
    <dgm:cxn modelId="{A807B5CF-4641-4E1B-9A74-DAC36D1D091D}" type="presParOf" srcId="{5254E842-321B-4874-8783-6DAFBB0774E5}" destId="{F75104B4-D186-4443-9F9F-DAA6FB9ACC2E}" srcOrd="1" destOrd="0" presId="urn:microsoft.com/office/officeart/2008/layout/AscendingPictureAccentProcess"/>
    <dgm:cxn modelId="{C80B6040-3323-4685-8823-1DAE78BF61AC}" type="presParOf" srcId="{5254E842-321B-4874-8783-6DAFBB0774E5}" destId="{53A832EC-4CB6-4371-BCB8-E2A3957FB3B7}" srcOrd="2" destOrd="0" presId="urn:microsoft.com/office/officeart/2008/layout/AscendingPictureAccentProcess"/>
    <dgm:cxn modelId="{6CD7C876-764C-4DAD-97AF-7DD574E5D254}" type="presParOf" srcId="{5254E842-321B-4874-8783-6DAFBB0774E5}" destId="{A0B3DC8F-4907-4D18-93F4-4C0C912CA25C}" srcOrd="3" destOrd="0" presId="urn:microsoft.com/office/officeart/2008/layout/AscendingPictureAccentProcess"/>
    <dgm:cxn modelId="{DB241DD4-DEBA-400F-8D43-0E1BFFD3FF32}" type="presParOf" srcId="{5254E842-321B-4874-8783-6DAFBB0774E5}" destId="{4DD8F9FD-8578-465F-BE15-DA4F227EC49D}" srcOrd="4" destOrd="0" presId="urn:microsoft.com/office/officeart/2008/layout/AscendingPictureAccentProcess"/>
    <dgm:cxn modelId="{7A223C87-76F3-4A60-8237-30F55A44CA03}" type="presParOf" srcId="{5254E842-321B-4874-8783-6DAFBB0774E5}" destId="{4FA27D8C-399B-43B0-AAF2-BDEFCA3AFA19}" srcOrd="5" destOrd="0" presId="urn:microsoft.com/office/officeart/2008/layout/AscendingPictureAccentProcess"/>
    <dgm:cxn modelId="{9B58C749-05BB-46F3-AD6A-BED21339DBC0}" type="presParOf" srcId="{5254E842-321B-4874-8783-6DAFBB0774E5}" destId="{757E33FE-8E47-4776-864C-629BBCC0CC4B}" srcOrd="6" destOrd="0" presId="urn:microsoft.com/office/officeart/2008/layout/AscendingPictureAccentProcess"/>
    <dgm:cxn modelId="{1B53A482-CCAD-42A5-8215-BE28712C09A5}" type="presParOf" srcId="{5254E842-321B-4874-8783-6DAFBB0774E5}" destId="{9C227F50-7CF1-4FDB-AA52-9EC84D00124C}" srcOrd="7" destOrd="0" presId="urn:microsoft.com/office/officeart/2008/layout/AscendingPictureAccentProcess"/>
    <dgm:cxn modelId="{86D74BF1-7C75-4D1B-AC39-8CAFEC82B0E4}" type="presParOf" srcId="{5254E842-321B-4874-8783-6DAFBB0774E5}" destId="{C8E12560-FAC7-43E9-82EB-584874774C23}" srcOrd="8" destOrd="0" presId="urn:microsoft.com/office/officeart/2008/layout/AscendingPictureAccentProcess"/>
    <dgm:cxn modelId="{BD78F098-9B44-4671-BD47-59612C7D986D}" type="presParOf" srcId="{5254E842-321B-4874-8783-6DAFBB0774E5}" destId="{38EDAD39-F593-4ECB-9983-AD407AB5E5BC}" srcOrd="9" destOrd="0" presId="urn:microsoft.com/office/officeart/2008/layout/AscendingPictureAccentProcess"/>
    <dgm:cxn modelId="{4CF25C2A-5DC8-40FC-8F36-0174C4DB0449}" type="presParOf" srcId="{5254E842-321B-4874-8783-6DAFBB0774E5}" destId="{BD5B8DF8-871E-48EC-A91C-257AC6A6B4B9}" srcOrd="10" destOrd="0" presId="urn:microsoft.com/office/officeart/2008/layout/AscendingPictureAccentProcess"/>
    <dgm:cxn modelId="{448EFAB7-1589-4286-B9DF-6C69022D4F53}" type="presParOf" srcId="{5254E842-321B-4874-8783-6DAFBB0774E5}" destId="{5DE657B5-03D9-4429-A331-1092E1CAACB0}" srcOrd="11" destOrd="0" presId="urn:microsoft.com/office/officeart/2008/layout/AscendingPictureAccentProcess"/>
    <dgm:cxn modelId="{60460C0B-F897-4A58-9439-CFD531466DFD}" type="presParOf" srcId="{5DE657B5-03D9-4429-A331-1092E1CAACB0}" destId="{D71D992F-C374-4778-B5C3-EE7C2AE9C321}" srcOrd="0" destOrd="0" presId="urn:microsoft.com/office/officeart/2008/layout/AscendingPictureAccentProcess"/>
    <dgm:cxn modelId="{3A6E406D-3C4E-416C-8D6A-2AF6241F9F9D}" type="presParOf" srcId="{5254E842-321B-4874-8783-6DAFBB0774E5}" destId="{BAFD1C3F-B83B-4163-AEF8-BB9187384F76}" srcOrd="12" destOrd="0" presId="urn:microsoft.com/office/officeart/2008/layout/AscendingPictureAccentProcess"/>
    <dgm:cxn modelId="{17F4AD3A-8E78-41C0-8F4E-42E87CDD3A68}" type="presParOf" srcId="{5254E842-321B-4874-8783-6DAFBB0774E5}" destId="{BDAABDD3-8D2C-4FD8-AA99-75B644E52FB8}" srcOrd="13" destOrd="0" presId="urn:microsoft.com/office/officeart/2008/layout/AscendingPictureAccentProcess"/>
    <dgm:cxn modelId="{441FE020-9BAD-4A12-BA49-853155C8D28D}" type="presParOf" srcId="{BDAABDD3-8D2C-4FD8-AA99-75B644E52FB8}" destId="{99703B53-5315-45A6-BC65-7F7AE9DE2C4C}" srcOrd="0" destOrd="0" presId="urn:microsoft.com/office/officeart/2008/layout/AscendingPictureAccen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D0C9051-98B8-4753-B8A9-A10DE9A89B34}" type="doc">
      <dgm:prSet loTypeId="urn:microsoft.com/office/officeart/2005/8/layout/default#1" loCatId="list" qsTypeId="urn:microsoft.com/office/officeart/2005/8/quickstyle/simple5" qsCatId="simple" csTypeId="urn:microsoft.com/office/officeart/2005/8/colors/accent3_2" csCatId="accent3" phldr="1"/>
      <dgm:spPr/>
      <dgm:t>
        <a:bodyPr/>
        <a:lstStyle/>
        <a:p>
          <a:endParaRPr lang="es-MX"/>
        </a:p>
      </dgm:t>
    </dgm:pt>
    <dgm:pt modelId="{3E3B9D76-9016-41B8-BC05-A2EA5924F2CB}">
      <dgm:prSet custT="1"/>
      <dgm:spPr/>
      <dgm:t>
        <a:bodyPr/>
        <a:lstStyle/>
        <a:p>
          <a:pPr rtl="0"/>
          <a:r>
            <a:rPr lang="es-MX" sz="2800" b="1" dirty="0" smtClean="0"/>
            <a:t>Convenio Único de Coordinación</a:t>
          </a:r>
        </a:p>
      </dgm:t>
    </dgm:pt>
    <dgm:pt modelId="{4BD62FDF-53E1-4E7A-BB7F-8654F9C1C550}" type="parTrans" cxnId="{C40146C6-A397-4EEE-BF88-1AB36A171690}">
      <dgm:prSet/>
      <dgm:spPr/>
      <dgm:t>
        <a:bodyPr/>
        <a:lstStyle/>
        <a:p>
          <a:endParaRPr lang="es-MX"/>
        </a:p>
      </dgm:t>
    </dgm:pt>
    <dgm:pt modelId="{FC700D23-A9DE-41EE-B20B-6D85174F05B7}" type="sibTrans" cxnId="{C40146C6-A397-4EEE-BF88-1AB36A171690}">
      <dgm:prSet/>
      <dgm:spPr/>
      <dgm:t>
        <a:bodyPr/>
        <a:lstStyle/>
        <a:p>
          <a:endParaRPr lang="es-MX"/>
        </a:p>
      </dgm:t>
    </dgm:pt>
    <dgm:pt modelId="{3D5DFC4E-4BD4-48EC-AEAF-1082348BCD68}">
      <dgm:prSet custT="1"/>
      <dgm:spPr/>
      <dgm:t>
        <a:bodyPr/>
        <a:lstStyle/>
        <a:p>
          <a:pPr algn="ctr" rtl="0"/>
          <a:r>
            <a:rPr lang="es-MX" sz="2800" b="1" dirty="0" smtClean="0"/>
            <a:t>Política de asentamientos Humanos</a:t>
          </a:r>
        </a:p>
      </dgm:t>
    </dgm:pt>
    <dgm:pt modelId="{5CAD39AB-E09C-4604-A46D-2723CE9D4C5D}" type="parTrans" cxnId="{CB85D78F-42FB-4EAE-A235-5C63AA31626F}">
      <dgm:prSet/>
      <dgm:spPr/>
      <dgm:t>
        <a:bodyPr/>
        <a:lstStyle/>
        <a:p>
          <a:endParaRPr lang="es-MX"/>
        </a:p>
      </dgm:t>
    </dgm:pt>
    <dgm:pt modelId="{2C651494-F163-4C78-863C-F56FCC89BDEC}" type="sibTrans" cxnId="{CB85D78F-42FB-4EAE-A235-5C63AA31626F}">
      <dgm:prSet/>
      <dgm:spPr/>
      <dgm:t>
        <a:bodyPr/>
        <a:lstStyle/>
        <a:p>
          <a:endParaRPr lang="es-MX"/>
        </a:p>
      </dgm:t>
    </dgm:pt>
    <dgm:pt modelId="{E18B8A73-E523-4CA0-9E3B-917C30E95E81}" type="pres">
      <dgm:prSet presAssocID="{3D0C9051-98B8-4753-B8A9-A10DE9A89B34}" presName="diagram" presStyleCnt="0">
        <dgm:presLayoutVars>
          <dgm:dir/>
          <dgm:resizeHandles val="exact"/>
        </dgm:presLayoutVars>
      </dgm:prSet>
      <dgm:spPr/>
      <dgm:t>
        <a:bodyPr/>
        <a:lstStyle/>
        <a:p>
          <a:endParaRPr lang="es-MX"/>
        </a:p>
      </dgm:t>
    </dgm:pt>
    <dgm:pt modelId="{3A9BEFEE-E720-408C-A511-A0DBC77517CE}" type="pres">
      <dgm:prSet presAssocID="{3E3B9D76-9016-41B8-BC05-A2EA5924F2CB}" presName="node" presStyleLbl="node1" presStyleIdx="0" presStyleCnt="2" custScaleX="61782" custScaleY="33249" custLinFactNeighborX="-4396" custLinFactNeighborY="-878">
        <dgm:presLayoutVars>
          <dgm:bulletEnabled val="1"/>
        </dgm:presLayoutVars>
      </dgm:prSet>
      <dgm:spPr/>
      <dgm:t>
        <a:bodyPr/>
        <a:lstStyle/>
        <a:p>
          <a:endParaRPr lang="es-MX"/>
        </a:p>
      </dgm:t>
    </dgm:pt>
    <dgm:pt modelId="{F9425155-65BC-4ECD-9774-6D835249BEB2}" type="pres">
      <dgm:prSet presAssocID="{FC700D23-A9DE-41EE-B20B-6D85174F05B7}" presName="sibTrans" presStyleCnt="0"/>
      <dgm:spPr/>
      <dgm:t>
        <a:bodyPr/>
        <a:lstStyle/>
        <a:p>
          <a:endParaRPr lang="es-AR"/>
        </a:p>
      </dgm:t>
    </dgm:pt>
    <dgm:pt modelId="{90823611-2A7B-4BCB-88CF-1AC21049D6EA}" type="pres">
      <dgm:prSet presAssocID="{3D5DFC4E-4BD4-48EC-AEAF-1082348BCD68}" presName="node" presStyleLbl="node1" presStyleIdx="1" presStyleCnt="2" custScaleX="59204" custScaleY="41730" custLinFactNeighborX="10758" custLinFactNeighborY="-7375">
        <dgm:presLayoutVars>
          <dgm:bulletEnabled val="1"/>
        </dgm:presLayoutVars>
      </dgm:prSet>
      <dgm:spPr/>
      <dgm:t>
        <a:bodyPr/>
        <a:lstStyle/>
        <a:p>
          <a:endParaRPr lang="es-MX"/>
        </a:p>
      </dgm:t>
    </dgm:pt>
  </dgm:ptLst>
  <dgm:cxnLst>
    <dgm:cxn modelId="{BFF37136-9434-4B79-BBF1-4EC39D1F3116}" type="presOf" srcId="{3D0C9051-98B8-4753-B8A9-A10DE9A89B34}" destId="{E18B8A73-E523-4CA0-9E3B-917C30E95E81}" srcOrd="0" destOrd="0" presId="urn:microsoft.com/office/officeart/2005/8/layout/default#1"/>
    <dgm:cxn modelId="{ED975F7E-0F3C-49EC-A909-DCBCEBF474B1}" type="presOf" srcId="{3E3B9D76-9016-41B8-BC05-A2EA5924F2CB}" destId="{3A9BEFEE-E720-408C-A511-A0DBC77517CE}" srcOrd="0" destOrd="0" presId="urn:microsoft.com/office/officeart/2005/8/layout/default#1"/>
    <dgm:cxn modelId="{497D97F4-92EC-42CA-A643-E55FC5A2C5EA}" type="presOf" srcId="{3D5DFC4E-4BD4-48EC-AEAF-1082348BCD68}" destId="{90823611-2A7B-4BCB-88CF-1AC21049D6EA}" srcOrd="0" destOrd="0" presId="urn:microsoft.com/office/officeart/2005/8/layout/default#1"/>
    <dgm:cxn modelId="{CB85D78F-42FB-4EAE-A235-5C63AA31626F}" srcId="{3D0C9051-98B8-4753-B8A9-A10DE9A89B34}" destId="{3D5DFC4E-4BD4-48EC-AEAF-1082348BCD68}" srcOrd="1" destOrd="0" parTransId="{5CAD39AB-E09C-4604-A46D-2723CE9D4C5D}" sibTransId="{2C651494-F163-4C78-863C-F56FCC89BDEC}"/>
    <dgm:cxn modelId="{C40146C6-A397-4EEE-BF88-1AB36A171690}" srcId="{3D0C9051-98B8-4753-B8A9-A10DE9A89B34}" destId="{3E3B9D76-9016-41B8-BC05-A2EA5924F2CB}" srcOrd="0" destOrd="0" parTransId="{4BD62FDF-53E1-4E7A-BB7F-8654F9C1C550}" sibTransId="{FC700D23-A9DE-41EE-B20B-6D85174F05B7}"/>
    <dgm:cxn modelId="{82CC8C8C-DB2C-49E1-8507-90C875B1CEE0}" type="presParOf" srcId="{E18B8A73-E523-4CA0-9E3B-917C30E95E81}" destId="{3A9BEFEE-E720-408C-A511-A0DBC77517CE}" srcOrd="0" destOrd="0" presId="urn:microsoft.com/office/officeart/2005/8/layout/default#1"/>
    <dgm:cxn modelId="{6D5EF4EF-1BC2-42A5-B00C-75BC429074D6}" type="presParOf" srcId="{E18B8A73-E523-4CA0-9E3B-917C30E95E81}" destId="{F9425155-65BC-4ECD-9774-6D835249BEB2}" srcOrd="1" destOrd="0" presId="urn:microsoft.com/office/officeart/2005/8/layout/default#1"/>
    <dgm:cxn modelId="{C6C77B42-6E1C-4CA9-972B-A5B9C4CC36AF}" type="presParOf" srcId="{E18B8A73-E523-4CA0-9E3B-917C30E95E81}" destId="{90823611-2A7B-4BCB-88CF-1AC21049D6EA}" srcOrd="2"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47E564-E0BB-46D4-9774-5D7BB5EBB93B}" type="doc">
      <dgm:prSet loTypeId="urn:microsoft.com/office/officeart/2005/8/layout/venn1" loCatId="relationship" qsTypeId="urn:microsoft.com/office/officeart/2005/8/quickstyle/simple5" qsCatId="simple" csTypeId="urn:microsoft.com/office/officeart/2005/8/colors/colorful1#1" csCatId="colorful" phldr="1"/>
      <dgm:spPr/>
      <dgm:t>
        <a:bodyPr/>
        <a:lstStyle/>
        <a:p>
          <a:endParaRPr lang="es-MX"/>
        </a:p>
      </dgm:t>
    </dgm:pt>
    <dgm:pt modelId="{A9884AEF-4565-469E-A63D-2D22FB5A35FE}">
      <dgm:prSet/>
      <dgm:spPr/>
      <dgm:t>
        <a:bodyPr/>
        <a:lstStyle/>
        <a:p>
          <a:pPr rtl="0"/>
          <a:endParaRPr lang="es-MX" b="1" dirty="0"/>
        </a:p>
      </dgm:t>
    </dgm:pt>
    <dgm:pt modelId="{F7F12579-30DF-4FEA-8101-C7F061A5880E}" type="parTrans" cxnId="{95354A8D-7692-4896-994C-94FBCB7E5D73}">
      <dgm:prSet/>
      <dgm:spPr/>
      <dgm:t>
        <a:bodyPr/>
        <a:lstStyle/>
        <a:p>
          <a:endParaRPr lang="es-MX"/>
        </a:p>
      </dgm:t>
    </dgm:pt>
    <dgm:pt modelId="{66BE0851-D7FD-4CCA-BF54-7A872342F95B}" type="sibTrans" cxnId="{95354A8D-7692-4896-994C-94FBCB7E5D73}">
      <dgm:prSet/>
      <dgm:spPr/>
      <dgm:t>
        <a:bodyPr/>
        <a:lstStyle/>
        <a:p>
          <a:endParaRPr lang="es-MX"/>
        </a:p>
      </dgm:t>
    </dgm:pt>
    <dgm:pt modelId="{64F43487-5CDA-4638-B189-C82E84C96171}">
      <dgm:prSet custT="1"/>
      <dgm:spPr/>
      <dgm:t>
        <a:bodyPr/>
        <a:lstStyle/>
        <a:p>
          <a:pPr rtl="0"/>
          <a:r>
            <a:rPr lang="es-MX" sz="2800" b="1" dirty="0" smtClean="0"/>
            <a:t>Supuestos básicos:</a:t>
          </a:r>
          <a:endParaRPr lang="es-MX" sz="2800" dirty="0"/>
        </a:p>
      </dgm:t>
    </dgm:pt>
    <dgm:pt modelId="{0D84F724-5078-472E-A688-16D4F0F63A9F}" type="parTrans" cxnId="{66CE16CC-714A-4E9E-BEFC-582AA586BBE4}">
      <dgm:prSet/>
      <dgm:spPr/>
      <dgm:t>
        <a:bodyPr/>
        <a:lstStyle/>
        <a:p>
          <a:endParaRPr lang="es-MX"/>
        </a:p>
      </dgm:t>
    </dgm:pt>
    <dgm:pt modelId="{3CCA73E4-6E9C-457C-839E-78EDCBDE9D75}" type="sibTrans" cxnId="{66CE16CC-714A-4E9E-BEFC-582AA586BBE4}">
      <dgm:prSet/>
      <dgm:spPr/>
      <dgm:t>
        <a:bodyPr/>
        <a:lstStyle/>
        <a:p>
          <a:endParaRPr lang="es-MX"/>
        </a:p>
      </dgm:t>
    </dgm:pt>
    <dgm:pt modelId="{76D7C167-BF4D-4795-AC30-BF645C2E0FA3}">
      <dgm:prSet custT="1"/>
      <dgm:spPr/>
      <dgm:t>
        <a:bodyPr/>
        <a:lstStyle/>
        <a:p>
          <a:pPr rtl="0"/>
          <a:r>
            <a:rPr lang="es-MX" sz="2400" smtClean="0"/>
            <a:t>L</a:t>
          </a:r>
          <a:r>
            <a:rPr lang="es-MX" sz="2000" smtClean="0"/>
            <a:t>as ciudades actúan como plazas o lugares centrales</a:t>
          </a:r>
          <a:endParaRPr lang="es-MX" sz="2000" dirty="0"/>
        </a:p>
      </dgm:t>
    </dgm:pt>
    <dgm:pt modelId="{846C2ECA-1470-46E1-AEFD-E84F8F3E61E1}" type="parTrans" cxnId="{64D06EF0-6BD8-4A4F-9F60-0F2C3E32C35C}">
      <dgm:prSet/>
      <dgm:spPr/>
      <dgm:t>
        <a:bodyPr/>
        <a:lstStyle/>
        <a:p>
          <a:endParaRPr lang="es-MX"/>
        </a:p>
      </dgm:t>
    </dgm:pt>
    <dgm:pt modelId="{DB17EC78-B37B-442F-A0DF-79181AE6F34E}" type="sibTrans" cxnId="{64D06EF0-6BD8-4A4F-9F60-0F2C3E32C35C}">
      <dgm:prSet/>
      <dgm:spPr/>
      <dgm:t>
        <a:bodyPr/>
        <a:lstStyle/>
        <a:p>
          <a:endParaRPr lang="es-MX"/>
        </a:p>
      </dgm:t>
    </dgm:pt>
    <dgm:pt modelId="{07A63641-97A4-4352-87D3-F0E53F6DF9C9}">
      <dgm:prSet custT="1"/>
      <dgm:spPr/>
      <dgm:t>
        <a:bodyPr/>
        <a:lstStyle/>
        <a:p>
          <a:pPr rtl="0"/>
          <a:r>
            <a:rPr lang="es-MX" sz="1200" b="1" dirty="0" smtClean="0"/>
            <a:t>1.-Población umbra</a:t>
          </a:r>
          <a:r>
            <a:rPr lang="es-MX" sz="1200" dirty="0" smtClean="0"/>
            <a:t>l</a:t>
          </a:r>
          <a:endParaRPr lang="es-MX" sz="1000" dirty="0"/>
        </a:p>
      </dgm:t>
    </dgm:pt>
    <dgm:pt modelId="{0D154F5F-54E4-43E2-9033-7C3F30A002F6}" type="parTrans" cxnId="{B8BAB30E-33C8-4E1B-BB94-E1B02B832FD4}">
      <dgm:prSet/>
      <dgm:spPr/>
      <dgm:t>
        <a:bodyPr/>
        <a:lstStyle/>
        <a:p>
          <a:endParaRPr lang="es-MX"/>
        </a:p>
      </dgm:t>
    </dgm:pt>
    <dgm:pt modelId="{B8B6575D-84F9-456F-B6AF-4FBA42FB64DF}" type="sibTrans" cxnId="{B8BAB30E-33C8-4E1B-BB94-E1B02B832FD4}">
      <dgm:prSet/>
      <dgm:spPr/>
      <dgm:t>
        <a:bodyPr/>
        <a:lstStyle/>
        <a:p>
          <a:endParaRPr lang="es-MX"/>
        </a:p>
      </dgm:t>
    </dgm:pt>
    <dgm:pt modelId="{1D14A119-E7D3-41E9-BD01-D7AA5F4CCD61}">
      <dgm:prSet custT="1"/>
      <dgm:spPr/>
      <dgm:t>
        <a:bodyPr/>
        <a:lstStyle/>
        <a:p>
          <a:pPr rtl="0"/>
          <a:r>
            <a:rPr lang="es-MX" sz="1200" b="1" dirty="0" smtClean="0"/>
            <a:t>2.-Alcance del bien o servicio</a:t>
          </a:r>
          <a:endParaRPr lang="es-MX" sz="1200" dirty="0"/>
        </a:p>
      </dgm:t>
    </dgm:pt>
    <dgm:pt modelId="{64C83F14-5543-4AF4-A0CE-4491FEB8406D}" type="parTrans" cxnId="{69EB5688-F3D0-4759-9D80-14FF85E96184}">
      <dgm:prSet/>
      <dgm:spPr/>
      <dgm:t>
        <a:bodyPr/>
        <a:lstStyle/>
        <a:p>
          <a:endParaRPr lang="es-MX"/>
        </a:p>
      </dgm:t>
    </dgm:pt>
    <dgm:pt modelId="{7E5FF477-8B29-4E26-9D42-EF0B65B40B9D}" type="sibTrans" cxnId="{69EB5688-F3D0-4759-9D80-14FF85E96184}">
      <dgm:prSet/>
      <dgm:spPr/>
      <dgm:t>
        <a:bodyPr/>
        <a:lstStyle/>
        <a:p>
          <a:endParaRPr lang="es-MX"/>
        </a:p>
      </dgm:t>
    </dgm:pt>
    <dgm:pt modelId="{E066724D-F14E-4E64-B45B-49FBDCF94080}">
      <dgm:prSet custT="1"/>
      <dgm:spPr/>
      <dgm:t>
        <a:bodyPr/>
        <a:lstStyle/>
        <a:p>
          <a:pPr rtl="0"/>
          <a:r>
            <a:rPr lang="es-MX" sz="1400" b="1" dirty="0" smtClean="0"/>
            <a:t>3.-</a:t>
          </a:r>
          <a:r>
            <a:rPr lang="es-MX" sz="1200" b="1" dirty="0" smtClean="0"/>
            <a:t>Superficie isotrópica</a:t>
          </a:r>
          <a:endParaRPr lang="es-MX" sz="1200" dirty="0"/>
        </a:p>
      </dgm:t>
    </dgm:pt>
    <dgm:pt modelId="{966E1270-938D-4B48-804E-F18ADF9DFD36}" type="parTrans" cxnId="{FC4C9D15-54FD-457A-8579-1A645FF27EA7}">
      <dgm:prSet/>
      <dgm:spPr/>
      <dgm:t>
        <a:bodyPr/>
        <a:lstStyle/>
        <a:p>
          <a:endParaRPr lang="es-MX"/>
        </a:p>
      </dgm:t>
    </dgm:pt>
    <dgm:pt modelId="{FFBC368D-52E7-4208-8620-47EFFDA10673}" type="sibTrans" cxnId="{FC4C9D15-54FD-457A-8579-1A645FF27EA7}">
      <dgm:prSet/>
      <dgm:spPr/>
      <dgm:t>
        <a:bodyPr/>
        <a:lstStyle/>
        <a:p>
          <a:endParaRPr lang="es-MX"/>
        </a:p>
      </dgm:t>
    </dgm:pt>
    <dgm:pt modelId="{2BF14884-802F-48B1-B8DC-6FF10E560DB3}">
      <dgm:prSet/>
      <dgm:spPr/>
      <dgm:t>
        <a:bodyPr/>
        <a:lstStyle/>
        <a:p>
          <a:pPr rtl="0"/>
          <a:endParaRPr lang="es-MX" dirty="0"/>
        </a:p>
      </dgm:t>
    </dgm:pt>
    <dgm:pt modelId="{B78027F9-C546-4DE2-A039-AA0FEA421377}" type="parTrans" cxnId="{5DB2F482-9E43-40B6-A07E-84AE36D9D654}">
      <dgm:prSet/>
      <dgm:spPr/>
      <dgm:t>
        <a:bodyPr/>
        <a:lstStyle/>
        <a:p>
          <a:endParaRPr lang="es-MX"/>
        </a:p>
      </dgm:t>
    </dgm:pt>
    <dgm:pt modelId="{12C9645F-17BB-422C-A33A-B80FB3BD54BE}" type="sibTrans" cxnId="{5DB2F482-9E43-40B6-A07E-84AE36D9D654}">
      <dgm:prSet/>
      <dgm:spPr/>
      <dgm:t>
        <a:bodyPr/>
        <a:lstStyle/>
        <a:p>
          <a:endParaRPr lang="es-MX"/>
        </a:p>
      </dgm:t>
    </dgm:pt>
    <dgm:pt modelId="{553BCFA8-AD88-4656-95D0-9635DDA57802}">
      <dgm:prSet/>
      <dgm:spPr/>
      <dgm:t>
        <a:bodyPr/>
        <a:lstStyle/>
        <a:p>
          <a:pPr rtl="0"/>
          <a:endParaRPr lang="es-MX" dirty="0"/>
        </a:p>
      </dgm:t>
    </dgm:pt>
    <dgm:pt modelId="{60864E48-6F04-4028-8DB4-A2437ADDFFDB}" type="parTrans" cxnId="{82B8F57F-9AA4-41B2-B88C-C6E8B5A4E749}">
      <dgm:prSet/>
      <dgm:spPr/>
      <dgm:t>
        <a:bodyPr/>
        <a:lstStyle/>
        <a:p>
          <a:endParaRPr lang="es-MX"/>
        </a:p>
      </dgm:t>
    </dgm:pt>
    <dgm:pt modelId="{A941786E-7F71-471E-9678-96947A878CD4}" type="sibTrans" cxnId="{82B8F57F-9AA4-41B2-B88C-C6E8B5A4E749}">
      <dgm:prSet/>
      <dgm:spPr/>
      <dgm:t>
        <a:bodyPr/>
        <a:lstStyle/>
        <a:p>
          <a:endParaRPr lang="es-MX"/>
        </a:p>
      </dgm:t>
    </dgm:pt>
    <dgm:pt modelId="{0B9FA1EC-C522-4FD4-B10D-CF970DB77A61}">
      <dgm:prSet/>
      <dgm:spPr/>
      <dgm:t>
        <a:bodyPr/>
        <a:lstStyle/>
        <a:p>
          <a:pPr rtl="0"/>
          <a:endParaRPr lang="es-MX" dirty="0"/>
        </a:p>
      </dgm:t>
    </dgm:pt>
    <dgm:pt modelId="{8E176242-759C-4196-91E1-F7EE5C1D7561}" type="parTrans" cxnId="{C03A062D-352B-4494-8F7F-EBFDE12C0593}">
      <dgm:prSet/>
      <dgm:spPr/>
      <dgm:t>
        <a:bodyPr/>
        <a:lstStyle/>
        <a:p>
          <a:endParaRPr lang="es-MX"/>
        </a:p>
      </dgm:t>
    </dgm:pt>
    <dgm:pt modelId="{387E7DFF-4176-41F5-A241-0A2E8DB60A6B}" type="sibTrans" cxnId="{C03A062D-352B-4494-8F7F-EBFDE12C0593}">
      <dgm:prSet/>
      <dgm:spPr/>
      <dgm:t>
        <a:bodyPr/>
        <a:lstStyle/>
        <a:p>
          <a:endParaRPr lang="es-MX"/>
        </a:p>
      </dgm:t>
    </dgm:pt>
    <dgm:pt modelId="{F7F701C1-E030-4DB4-ACC0-4BDA71D92B20}" type="pres">
      <dgm:prSet presAssocID="{E847E564-E0BB-46D4-9774-5D7BB5EBB93B}" presName="compositeShape" presStyleCnt="0">
        <dgm:presLayoutVars>
          <dgm:chMax val="7"/>
          <dgm:dir/>
          <dgm:resizeHandles val="exact"/>
        </dgm:presLayoutVars>
      </dgm:prSet>
      <dgm:spPr/>
      <dgm:t>
        <a:bodyPr/>
        <a:lstStyle/>
        <a:p>
          <a:endParaRPr lang="es-MX"/>
        </a:p>
      </dgm:t>
    </dgm:pt>
    <dgm:pt modelId="{126B8FFB-7333-42D4-A05C-90F26255A32C}" type="pres">
      <dgm:prSet presAssocID="{A9884AEF-4565-469E-A63D-2D22FB5A35FE}" presName="circ1" presStyleLbl="vennNode1" presStyleIdx="0" presStyleCnt="7" custLinFactNeighborX="-1358" custLinFactNeighborY="-7224"/>
      <dgm:spPr/>
      <dgm:t>
        <a:bodyPr/>
        <a:lstStyle/>
        <a:p>
          <a:endParaRPr lang="es-AR"/>
        </a:p>
      </dgm:t>
    </dgm:pt>
    <dgm:pt modelId="{FBBE2AD0-AF6D-46F8-A82D-65DB1820E8BF}" type="pres">
      <dgm:prSet presAssocID="{A9884AEF-4565-469E-A63D-2D22FB5A35FE}" presName="circ1Tx" presStyleLbl="revTx" presStyleIdx="0" presStyleCnt="0">
        <dgm:presLayoutVars>
          <dgm:chMax val="0"/>
          <dgm:chPref val="0"/>
          <dgm:bulletEnabled val="1"/>
        </dgm:presLayoutVars>
      </dgm:prSet>
      <dgm:spPr/>
      <dgm:t>
        <a:bodyPr/>
        <a:lstStyle/>
        <a:p>
          <a:endParaRPr lang="es-MX"/>
        </a:p>
      </dgm:t>
    </dgm:pt>
    <dgm:pt modelId="{219A076A-ED9B-406A-9A7D-BE5FF7557A82}" type="pres">
      <dgm:prSet presAssocID="{64F43487-5CDA-4638-B189-C82E84C96171}" presName="circ2" presStyleLbl="vennNode1" presStyleIdx="1" presStyleCnt="7" custLinFactNeighborX="-4650" custLinFactNeighborY="4713"/>
      <dgm:spPr/>
      <dgm:t>
        <a:bodyPr/>
        <a:lstStyle/>
        <a:p>
          <a:endParaRPr lang="es-AR"/>
        </a:p>
      </dgm:t>
    </dgm:pt>
    <dgm:pt modelId="{88915D4B-E1BA-4242-8965-AF4957366F5E}" type="pres">
      <dgm:prSet presAssocID="{64F43487-5CDA-4638-B189-C82E84C96171}" presName="circ2Tx" presStyleLbl="revTx" presStyleIdx="0" presStyleCnt="0" custScaleX="280290" custScaleY="49041" custLinFactX="-52420" custLinFactNeighborX="-100000" custLinFactNeighborY="-84306">
        <dgm:presLayoutVars>
          <dgm:chMax val="0"/>
          <dgm:chPref val="0"/>
          <dgm:bulletEnabled val="1"/>
        </dgm:presLayoutVars>
      </dgm:prSet>
      <dgm:spPr/>
      <dgm:t>
        <a:bodyPr/>
        <a:lstStyle/>
        <a:p>
          <a:endParaRPr lang="es-MX"/>
        </a:p>
      </dgm:t>
    </dgm:pt>
    <dgm:pt modelId="{A03717F2-9B3C-4FF1-989B-C27B60C6B0B0}" type="pres">
      <dgm:prSet presAssocID="{76D7C167-BF4D-4795-AC30-BF645C2E0FA3}" presName="circ3" presStyleLbl="vennNode1" presStyleIdx="2" presStyleCnt="7"/>
      <dgm:spPr/>
      <dgm:t>
        <a:bodyPr/>
        <a:lstStyle/>
        <a:p>
          <a:endParaRPr lang="es-AR"/>
        </a:p>
      </dgm:t>
    </dgm:pt>
    <dgm:pt modelId="{3FF86D0D-F6D7-4F0C-9030-0437E48F72EB}" type="pres">
      <dgm:prSet presAssocID="{76D7C167-BF4D-4795-AC30-BF645C2E0FA3}" presName="circ3Tx" presStyleLbl="revTx" presStyleIdx="0" presStyleCnt="0" custScaleX="103081" custScaleY="106040" custLinFactY="-40220" custLinFactNeighborX="-6839" custLinFactNeighborY="-100000">
        <dgm:presLayoutVars>
          <dgm:chMax val="0"/>
          <dgm:chPref val="0"/>
          <dgm:bulletEnabled val="1"/>
        </dgm:presLayoutVars>
      </dgm:prSet>
      <dgm:spPr/>
      <dgm:t>
        <a:bodyPr/>
        <a:lstStyle/>
        <a:p>
          <a:endParaRPr lang="es-MX"/>
        </a:p>
      </dgm:t>
    </dgm:pt>
    <dgm:pt modelId="{3441A2A4-0FEA-48F3-84B8-D7241A4A711F}" type="pres">
      <dgm:prSet presAssocID="{07A63641-97A4-4352-87D3-F0E53F6DF9C9}" presName="circ4" presStyleLbl="vennNode1" presStyleIdx="3" presStyleCnt="7"/>
      <dgm:spPr/>
      <dgm:t>
        <a:bodyPr/>
        <a:lstStyle/>
        <a:p>
          <a:endParaRPr lang="es-AR"/>
        </a:p>
      </dgm:t>
    </dgm:pt>
    <dgm:pt modelId="{74565DC2-B16E-4405-9403-5AEE9E7ACC01}" type="pres">
      <dgm:prSet presAssocID="{07A63641-97A4-4352-87D3-F0E53F6DF9C9}" presName="circ4Tx" presStyleLbl="revTx" presStyleIdx="0" presStyleCnt="0" custLinFactNeighborX="32711" custLinFactNeighborY="-60128">
        <dgm:presLayoutVars>
          <dgm:chMax val="0"/>
          <dgm:chPref val="0"/>
          <dgm:bulletEnabled val="1"/>
        </dgm:presLayoutVars>
      </dgm:prSet>
      <dgm:spPr/>
      <dgm:t>
        <a:bodyPr/>
        <a:lstStyle/>
        <a:p>
          <a:endParaRPr lang="es-MX"/>
        </a:p>
      </dgm:t>
    </dgm:pt>
    <dgm:pt modelId="{6EFB7427-BC58-414F-A152-298B0E6E786F}" type="pres">
      <dgm:prSet presAssocID="{1D14A119-E7D3-41E9-BD01-D7AA5F4CCD61}" presName="circ5" presStyleLbl="vennNode1" presStyleIdx="4" presStyleCnt="7"/>
      <dgm:spPr/>
      <dgm:t>
        <a:bodyPr/>
        <a:lstStyle/>
        <a:p>
          <a:endParaRPr lang="es-AR"/>
        </a:p>
      </dgm:t>
    </dgm:pt>
    <dgm:pt modelId="{507CFF59-C857-4205-A4C4-DC2B71CDEE10}" type="pres">
      <dgm:prSet presAssocID="{1D14A119-E7D3-41E9-BD01-D7AA5F4CCD61}" presName="circ5Tx" presStyleLbl="revTx" presStyleIdx="0" presStyleCnt="0" custAng="10800000" custFlipVert="1" custScaleX="93653" custScaleY="10858" custLinFactNeighborX="-9524" custLinFactNeighborY="-31699">
        <dgm:presLayoutVars>
          <dgm:chMax val="0"/>
          <dgm:chPref val="0"/>
          <dgm:bulletEnabled val="1"/>
        </dgm:presLayoutVars>
      </dgm:prSet>
      <dgm:spPr/>
      <dgm:t>
        <a:bodyPr/>
        <a:lstStyle/>
        <a:p>
          <a:endParaRPr lang="es-MX"/>
        </a:p>
      </dgm:t>
    </dgm:pt>
    <dgm:pt modelId="{3C13762E-44A3-4B2F-A503-D3615C95679F}" type="pres">
      <dgm:prSet presAssocID="{E066724D-F14E-4E64-B45B-49FBDCF94080}" presName="circ6" presStyleLbl="vennNode1" presStyleIdx="5" presStyleCnt="7"/>
      <dgm:spPr/>
      <dgm:t>
        <a:bodyPr/>
        <a:lstStyle/>
        <a:p>
          <a:endParaRPr lang="es-AR"/>
        </a:p>
      </dgm:t>
    </dgm:pt>
    <dgm:pt modelId="{C4EBB981-376E-45A6-AF5F-0B4B2D7476DA}" type="pres">
      <dgm:prSet presAssocID="{E066724D-F14E-4E64-B45B-49FBDCF94080}" presName="circ6Tx" presStyleLbl="revTx" presStyleIdx="0" presStyleCnt="0" custLinFactY="-1687" custLinFactNeighborX="25192" custLinFactNeighborY="-100000">
        <dgm:presLayoutVars>
          <dgm:chMax val="0"/>
          <dgm:chPref val="0"/>
          <dgm:bulletEnabled val="1"/>
        </dgm:presLayoutVars>
      </dgm:prSet>
      <dgm:spPr/>
      <dgm:t>
        <a:bodyPr/>
        <a:lstStyle/>
        <a:p>
          <a:endParaRPr lang="es-MX"/>
        </a:p>
      </dgm:t>
    </dgm:pt>
    <dgm:pt modelId="{6ECFBFC1-849B-4581-BA1A-270F19D8E38F}" type="pres">
      <dgm:prSet presAssocID="{2BF14884-802F-48B1-B8DC-6FF10E560DB3}" presName="circ7" presStyleLbl="vennNode1" presStyleIdx="6" presStyleCnt="7"/>
      <dgm:spPr/>
      <dgm:t>
        <a:bodyPr/>
        <a:lstStyle/>
        <a:p>
          <a:endParaRPr lang="es-AR"/>
        </a:p>
      </dgm:t>
    </dgm:pt>
    <dgm:pt modelId="{98CD8A31-1335-4635-96B4-3E89F719912C}" type="pres">
      <dgm:prSet presAssocID="{2BF14884-802F-48B1-B8DC-6FF10E560DB3}" presName="circ7Tx" presStyleLbl="revTx" presStyleIdx="0" presStyleCnt="0" custLinFactNeighborX="19735" custLinFactNeighborY="-23898">
        <dgm:presLayoutVars>
          <dgm:chMax val="0"/>
          <dgm:chPref val="0"/>
          <dgm:bulletEnabled val="1"/>
        </dgm:presLayoutVars>
      </dgm:prSet>
      <dgm:spPr/>
      <dgm:t>
        <a:bodyPr/>
        <a:lstStyle/>
        <a:p>
          <a:endParaRPr lang="es-MX"/>
        </a:p>
      </dgm:t>
    </dgm:pt>
  </dgm:ptLst>
  <dgm:cxnLst>
    <dgm:cxn modelId="{95354A8D-7692-4896-994C-94FBCB7E5D73}" srcId="{E847E564-E0BB-46D4-9774-5D7BB5EBB93B}" destId="{A9884AEF-4565-469E-A63D-2D22FB5A35FE}" srcOrd="0" destOrd="0" parTransId="{F7F12579-30DF-4FEA-8101-C7F061A5880E}" sibTransId="{66BE0851-D7FD-4CCA-BF54-7A872342F95B}"/>
    <dgm:cxn modelId="{B8BAB30E-33C8-4E1B-BB94-E1B02B832FD4}" srcId="{E847E564-E0BB-46D4-9774-5D7BB5EBB93B}" destId="{07A63641-97A4-4352-87D3-F0E53F6DF9C9}" srcOrd="3" destOrd="0" parTransId="{0D154F5F-54E4-43E2-9033-7C3F30A002F6}" sibTransId="{B8B6575D-84F9-456F-B6AF-4FBA42FB64DF}"/>
    <dgm:cxn modelId="{64D06EF0-6BD8-4A4F-9F60-0F2C3E32C35C}" srcId="{E847E564-E0BB-46D4-9774-5D7BB5EBB93B}" destId="{76D7C167-BF4D-4795-AC30-BF645C2E0FA3}" srcOrd="2" destOrd="0" parTransId="{846C2ECA-1470-46E1-AEFD-E84F8F3E61E1}" sibTransId="{DB17EC78-B37B-442F-A0DF-79181AE6F34E}"/>
    <dgm:cxn modelId="{2946059A-B82E-4171-9DB4-6A70781B9488}" type="presOf" srcId="{2BF14884-802F-48B1-B8DC-6FF10E560DB3}" destId="{98CD8A31-1335-4635-96B4-3E89F719912C}" srcOrd="0" destOrd="0" presId="urn:microsoft.com/office/officeart/2005/8/layout/venn1"/>
    <dgm:cxn modelId="{5BE043BF-2A3B-4AAE-A2BB-AB0F88A136FB}" type="presOf" srcId="{1D14A119-E7D3-41E9-BD01-D7AA5F4CCD61}" destId="{507CFF59-C857-4205-A4C4-DC2B71CDEE10}" srcOrd="0" destOrd="0" presId="urn:microsoft.com/office/officeart/2005/8/layout/venn1"/>
    <dgm:cxn modelId="{DCD7D486-EF74-494D-A901-8CA8A712F2A7}" type="presOf" srcId="{64F43487-5CDA-4638-B189-C82E84C96171}" destId="{88915D4B-E1BA-4242-8965-AF4957366F5E}" srcOrd="0" destOrd="0" presId="urn:microsoft.com/office/officeart/2005/8/layout/venn1"/>
    <dgm:cxn modelId="{36D1BFCF-6EF8-4981-B7B7-FABA16CB05E5}" type="presOf" srcId="{E847E564-E0BB-46D4-9774-5D7BB5EBB93B}" destId="{F7F701C1-E030-4DB4-ACC0-4BDA71D92B20}" srcOrd="0" destOrd="0" presId="urn:microsoft.com/office/officeart/2005/8/layout/venn1"/>
    <dgm:cxn modelId="{FC4C9D15-54FD-457A-8579-1A645FF27EA7}" srcId="{E847E564-E0BB-46D4-9774-5D7BB5EBB93B}" destId="{E066724D-F14E-4E64-B45B-49FBDCF94080}" srcOrd="5" destOrd="0" parTransId="{966E1270-938D-4B48-804E-F18ADF9DFD36}" sibTransId="{FFBC368D-52E7-4208-8620-47EFFDA10673}"/>
    <dgm:cxn modelId="{C03A062D-352B-4494-8F7F-EBFDE12C0593}" srcId="{E847E564-E0BB-46D4-9774-5D7BB5EBB93B}" destId="{0B9FA1EC-C522-4FD4-B10D-CF970DB77A61}" srcOrd="8" destOrd="0" parTransId="{8E176242-759C-4196-91E1-F7EE5C1D7561}" sibTransId="{387E7DFF-4176-41F5-A241-0A2E8DB60A6B}"/>
    <dgm:cxn modelId="{82B8F57F-9AA4-41B2-B88C-C6E8B5A4E749}" srcId="{E847E564-E0BB-46D4-9774-5D7BB5EBB93B}" destId="{553BCFA8-AD88-4656-95D0-9635DDA57802}" srcOrd="7" destOrd="0" parTransId="{60864E48-6F04-4028-8DB4-A2437ADDFFDB}" sibTransId="{A941786E-7F71-471E-9678-96947A878CD4}"/>
    <dgm:cxn modelId="{69EB5688-F3D0-4759-9D80-14FF85E96184}" srcId="{E847E564-E0BB-46D4-9774-5D7BB5EBB93B}" destId="{1D14A119-E7D3-41E9-BD01-D7AA5F4CCD61}" srcOrd="4" destOrd="0" parTransId="{64C83F14-5543-4AF4-A0CE-4491FEB8406D}" sibTransId="{7E5FF477-8B29-4E26-9D42-EF0B65B40B9D}"/>
    <dgm:cxn modelId="{643DB072-C28C-4F98-A2C8-2745CBFE09B9}" type="presOf" srcId="{E066724D-F14E-4E64-B45B-49FBDCF94080}" destId="{C4EBB981-376E-45A6-AF5F-0B4B2D7476DA}" srcOrd="0" destOrd="0" presId="urn:microsoft.com/office/officeart/2005/8/layout/venn1"/>
    <dgm:cxn modelId="{D81FD6D0-F95C-40FB-83BB-259491CEC0FD}" type="presOf" srcId="{76D7C167-BF4D-4795-AC30-BF645C2E0FA3}" destId="{3FF86D0D-F6D7-4F0C-9030-0437E48F72EB}" srcOrd="0" destOrd="0" presId="urn:microsoft.com/office/officeart/2005/8/layout/venn1"/>
    <dgm:cxn modelId="{48ACE573-1855-4E15-A875-E3BE5655AB1C}" type="presOf" srcId="{07A63641-97A4-4352-87D3-F0E53F6DF9C9}" destId="{74565DC2-B16E-4405-9403-5AEE9E7ACC01}" srcOrd="0" destOrd="0" presId="urn:microsoft.com/office/officeart/2005/8/layout/venn1"/>
    <dgm:cxn modelId="{66CE16CC-714A-4E9E-BEFC-582AA586BBE4}" srcId="{E847E564-E0BB-46D4-9774-5D7BB5EBB93B}" destId="{64F43487-5CDA-4638-B189-C82E84C96171}" srcOrd="1" destOrd="0" parTransId="{0D84F724-5078-472E-A688-16D4F0F63A9F}" sibTransId="{3CCA73E4-6E9C-457C-839E-78EDCBDE9D75}"/>
    <dgm:cxn modelId="{5DB2F482-9E43-40B6-A07E-84AE36D9D654}" srcId="{E847E564-E0BB-46D4-9774-5D7BB5EBB93B}" destId="{2BF14884-802F-48B1-B8DC-6FF10E560DB3}" srcOrd="6" destOrd="0" parTransId="{B78027F9-C546-4DE2-A039-AA0FEA421377}" sibTransId="{12C9645F-17BB-422C-A33A-B80FB3BD54BE}"/>
    <dgm:cxn modelId="{D0ACD4EC-E4AD-459E-BBF7-76862072C25E}" type="presOf" srcId="{A9884AEF-4565-469E-A63D-2D22FB5A35FE}" destId="{FBBE2AD0-AF6D-46F8-A82D-65DB1820E8BF}" srcOrd="0" destOrd="0" presId="urn:microsoft.com/office/officeart/2005/8/layout/venn1"/>
    <dgm:cxn modelId="{821CFCE2-279F-49B6-BAC1-E98C1B6574D9}" type="presParOf" srcId="{F7F701C1-E030-4DB4-ACC0-4BDA71D92B20}" destId="{126B8FFB-7333-42D4-A05C-90F26255A32C}" srcOrd="0" destOrd="0" presId="urn:microsoft.com/office/officeart/2005/8/layout/venn1"/>
    <dgm:cxn modelId="{65C0B7CE-2EA4-4548-BBA9-A28DD439C864}" type="presParOf" srcId="{F7F701C1-E030-4DB4-ACC0-4BDA71D92B20}" destId="{FBBE2AD0-AF6D-46F8-A82D-65DB1820E8BF}" srcOrd="1" destOrd="0" presId="urn:microsoft.com/office/officeart/2005/8/layout/venn1"/>
    <dgm:cxn modelId="{11663ECE-4BF9-43A6-A15A-A097AA48742C}" type="presParOf" srcId="{F7F701C1-E030-4DB4-ACC0-4BDA71D92B20}" destId="{219A076A-ED9B-406A-9A7D-BE5FF7557A82}" srcOrd="2" destOrd="0" presId="urn:microsoft.com/office/officeart/2005/8/layout/venn1"/>
    <dgm:cxn modelId="{1C2AFEB1-77E1-4572-9FC8-6A40347F9792}" type="presParOf" srcId="{F7F701C1-E030-4DB4-ACC0-4BDA71D92B20}" destId="{88915D4B-E1BA-4242-8965-AF4957366F5E}" srcOrd="3" destOrd="0" presId="urn:microsoft.com/office/officeart/2005/8/layout/venn1"/>
    <dgm:cxn modelId="{AC6ED161-7550-4C90-B5B5-2C4C463763D2}" type="presParOf" srcId="{F7F701C1-E030-4DB4-ACC0-4BDA71D92B20}" destId="{A03717F2-9B3C-4FF1-989B-C27B60C6B0B0}" srcOrd="4" destOrd="0" presId="urn:microsoft.com/office/officeart/2005/8/layout/venn1"/>
    <dgm:cxn modelId="{413E8329-1852-481F-83AA-C0409A45D06B}" type="presParOf" srcId="{F7F701C1-E030-4DB4-ACC0-4BDA71D92B20}" destId="{3FF86D0D-F6D7-4F0C-9030-0437E48F72EB}" srcOrd="5" destOrd="0" presId="urn:microsoft.com/office/officeart/2005/8/layout/venn1"/>
    <dgm:cxn modelId="{34A605B4-54D6-46CC-8B4E-8A129598269A}" type="presParOf" srcId="{F7F701C1-E030-4DB4-ACC0-4BDA71D92B20}" destId="{3441A2A4-0FEA-48F3-84B8-D7241A4A711F}" srcOrd="6" destOrd="0" presId="urn:microsoft.com/office/officeart/2005/8/layout/venn1"/>
    <dgm:cxn modelId="{5D3315A6-6D91-410A-92F0-AFBD2933744D}" type="presParOf" srcId="{F7F701C1-E030-4DB4-ACC0-4BDA71D92B20}" destId="{74565DC2-B16E-4405-9403-5AEE9E7ACC01}" srcOrd="7" destOrd="0" presId="urn:microsoft.com/office/officeart/2005/8/layout/venn1"/>
    <dgm:cxn modelId="{E8BB096F-EC70-4E85-B136-44B2E0E38938}" type="presParOf" srcId="{F7F701C1-E030-4DB4-ACC0-4BDA71D92B20}" destId="{6EFB7427-BC58-414F-A152-298B0E6E786F}" srcOrd="8" destOrd="0" presId="urn:microsoft.com/office/officeart/2005/8/layout/venn1"/>
    <dgm:cxn modelId="{ADBFDC6C-D3FF-4265-BD9E-0EA3FFC397B7}" type="presParOf" srcId="{F7F701C1-E030-4DB4-ACC0-4BDA71D92B20}" destId="{507CFF59-C857-4205-A4C4-DC2B71CDEE10}" srcOrd="9" destOrd="0" presId="urn:microsoft.com/office/officeart/2005/8/layout/venn1"/>
    <dgm:cxn modelId="{03A06C09-DA82-455E-9520-20A8937CFC7A}" type="presParOf" srcId="{F7F701C1-E030-4DB4-ACC0-4BDA71D92B20}" destId="{3C13762E-44A3-4B2F-A503-D3615C95679F}" srcOrd="10" destOrd="0" presId="urn:microsoft.com/office/officeart/2005/8/layout/venn1"/>
    <dgm:cxn modelId="{6CD285A6-00AD-431D-BC5A-87572CE97D31}" type="presParOf" srcId="{F7F701C1-E030-4DB4-ACC0-4BDA71D92B20}" destId="{C4EBB981-376E-45A6-AF5F-0B4B2D7476DA}" srcOrd="11" destOrd="0" presId="urn:microsoft.com/office/officeart/2005/8/layout/venn1"/>
    <dgm:cxn modelId="{7D9953A4-35E9-451B-AD75-08845B88F09E}" type="presParOf" srcId="{F7F701C1-E030-4DB4-ACC0-4BDA71D92B20}" destId="{6ECFBFC1-849B-4581-BA1A-270F19D8E38F}" srcOrd="12" destOrd="0" presId="urn:microsoft.com/office/officeart/2005/8/layout/venn1"/>
    <dgm:cxn modelId="{8B3E4232-6CA5-4794-BB66-C08ED4AFC238}" type="presParOf" srcId="{F7F701C1-E030-4DB4-ACC0-4BDA71D92B20}" destId="{98CD8A31-1335-4635-96B4-3E89F719912C}" srcOrd="13" destOrd="0" presId="urn:microsoft.com/office/officeart/2005/8/layout/ven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191EF5C-B4FE-4ED6-9022-F46C7F3B6637}" type="doc">
      <dgm:prSet loTypeId="urn:microsoft.com/office/officeart/2005/8/layout/default#2" loCatId="list" qsTypeId="urn:microsoft.com/office/officeart/2005/8/quickstyle/simple4" qsCatId="simple" csTypeId="urn:microsoft.com/office/officeart/2005/8/colors/colorful1#7" csCatId="colorful" phldr="1"/>
      <dgm:spPr/>
      <dgm:t>
        <a:bodyPr/>
        <a:lstStyle/>
        <a:p>
          <a:endParaRPr lang="es-MX"/>
        </a:p>
      </dgm:t>
    </dgm:pt>
    <dgm:pt modelId="{1FFF3B43-747E-40C2-9BA1-B56C08D6C36D}">
      <dgm:prSet custT="1"/>
      <dgm:spPr/>
      <dgm:t>
        <a:bodyPr/>
        <a:lstStyle/>
        <a:p>
          <a:pPr rtl="0"/>
          <a:r>
            <a:rPr lang="es-MX" sz="2000" dirty="0" smtClean="0"/>
            <a:t>Gobiernos metropolitanos</a:t>
          </a:r>
          <a:endParaRPr lang="es-MX" sz="6500" dirty="0" smtClean="0"/>
        </a:p>
      </dgm:t>
    </dgm:pt>
    <dgm:pt modelId="{CA60353A-8703-41E7-A891-B67F6ADB1408}" type="parTrans" cxnId="{4AB95E00-FD78-4240-A8D6-F61D8D7BC8DF}">
      <dgm:prSet/>
      <dgm:spPr/>
      <dgm:t>
        <a:bodyPr/>
        <a:lstStyle/>
        <a:p>
          <a:endParaRPr lang="es-MX"/>
        </a:p>
      </dgm:t>
    </dgm:pt>
    <dgm:pt modelId="{5E1033A3-0035-4323-80CF-7A8C4205300D}" type="sibTrans" cxnId="{4AB95E00-FD78-4240-A8D6-F61D8D7BC8DF}">
      <dgm:prSet/>
      <dgm:spPr/>
      <dgm:t>
        <a:bodyPr/>
        <a:lstStyle/>
        <a:p>
          <a:endParaRPr lang="es-MX"/>
        </a:p>
      </dgm:t>
    </dgm:pt>
    <dgm:pt modelId="{46F744F4-B0A5-46F6-8FFA-B37392110928}">
      <dgm:prSet custT="1"/>
      <dgm:spPr/>
      <dgm:t>
        <a:bodyPr/>
        <a:lstStyle/>
        <a:p>
          <a:pPr rtl="0"/>
          <a:r>
            <a:rPr lang="es-MX" sz="2000" dirty="0" smtClean="0"/>
            <a:t>Desarrollo del empleo, la vivienda, la producción y el abasto.</a:t>
          </a:r>
          <a:endParaRPr lang="es-MX" sz="2000" dirty="0"/>
        </a:p>
      </dgm:t>
    </dgm:pt>
    <dgm:pt modelId="{B12FF340-DB0D-40DB-B74C-7E39C5C9E6EC}" type="parTrans" cxnId="{D96C8E65-FCBD-43B9-9C41-E7CACF6F3274}">
      <dgm:prSet/>
      <dgm:spPr/>
      <dgm:t>
        <a:bodyPr/>
        <a:lstStyle/>
        <a:p>
          <a:endParaRPr lang="es-MX"/>
        </a:p>
      </dgm:t>
    </dgm:pt>
    <dgm:pt modelId="{92495E56-B9AB-4083-A1C7-2D9F84ECCEBD}" type="sibTrans" cxnId="{D96C8E65-FCBD-43B9-9C41-E7CACF6F3274}">
      <dgm:prSet/>
      <dgm:spPr/>
      <dgm:t>
        <a:bodyPr/>
        <a:lstStyle/>
        <a:p>
          <a:endParaRPr lang="es-MX"/>
        </a:p>
      </dgm:t>
    </dgm:pt>
    <dgm:pt modelId="{1D368BF2-CFA1-4885-A5D0-241B7CFF2EAA}">
      <dgm:prSet custT="1"/>
      <dgm:spPr/>
      <dgm:t>
        <a:bodyPr/>
        <a:lstStyle/>
        <a:p>
          <a:pPr rtl="0"/>
          <a:r>
            <a:rPr lang="es-MX" sz="2000" dirty="0" smtClean="0"/>
            <a:t>Política nacional del desarrollo.</a:t>
          </a:r>
          <a:endParaRPr lang="es-MX" sz="2000" dirty="0"/>
        </a:p>
      </dgm:t>
    </dgm:pt>
    <dgm:pt modelId="{E105943C-2F5A-4361-9A7B-37A44A154E24}" type="parTrans" cxnId="{5D48D980-C47E-492C-9E1E-226247A385ED}">
      <dgm:prSet/>
      <dgm:spPr/>
      <dgm:t>
        <a:bodyPr/>
        <a:lstStyle/>
        <a:p>
          <a:endParaRPr lang="es-MX"/>
        </a:p>
      </dgm:t>
    </dgm:pt>
    <dgm:pt modelId="{82597C10-FB88-458F-AED0-1F8708470F7D}" type="sibTrans" cxnId="{5D48D980-C47E-492C-9E1E-226247A385ED}">
      <dgm:prSet/>
      <dgm:spPr/>
      <dgm:t>
        <a:bodyPr/>
        <a:lstStyle/>
        <a:p>
          <a:endParaRPr lang="es-MX"/>
        </a:p>
      </dgm:t>
    </dgm:pt>
    <dgm:pt modelId="{3838434B-1850-4D4B-8B42-AE887328566B}">
      <dgm:prSet custT="1"/>
      <dgm:spPr/>
      <dgm:t>
        <a:bodyPr/>
        <a:lstStyle/>
        <a:p>
          <a:pPr rtl="0"/>
          <a:r>
            <a:rPr lang="es-MX" sz="2000" dirty="0" smtClean="0"/>
            <a:t>Descentralización de la vida nacional.</a:t>
          </a:r>
          <a:endParaRPr lang="es-MX" sz="2000" dirty="0"/>
        </a:p>
      </dgm:t>
    </dgm:pt>
    <dgm:pt modelId="{1E81E904-18F4-42AD-9D5A-4C4C9C78F4B2}" type="parTrans" cxnId="{500D4224-168A-40F1-A4FC-7B0563CA164E}">
      <dgm:prSet/>
      <dgm:spPr/>
      <dgm:t>
        <a:bodyPr/>
        <a:lstStyle/>
        <a:p>
          <a:endParaRPr lang="es-MX"/>
        </a:p>
      </dgm:t>
    </dgm:pt>
    <dgm:pt modelId="{40B6F2A1-D54D-42E5-AFBA-A14F796A4949}" type="sibTrans" cxnId="{500D4224-168A-40F1-A4FC-7B0563CA164E}">
      <dgm:prSet/>
      <dgm:spPr/>
      <dgm:t>
        <a:bodyPr/>
        <a:lstStyle/>
        <a:p>
          <a:endParaRPr lang="es-MX"/>
        </a:p>
      </dgm:t>
    </dgm:pt>
    <dgm:pt modelId="{334918A3-4326-4D06-8D9E-A43FD86B6F09}">
      <dgm:prSet custT="1"/>
      <dgm:spPr/>
      <dgm:t>
        <a:bodyPr/>
        <a:lstStyle/>
        <a:p>
          <a:pPr algn="ctr" rtl="0"/>
          <a:r>
            <a:rPr lang="es-MX" sz="1800" dirty="0" smtClean="0"/>
            <a:t>Mejor calidad de vida</a:t>
          </a:r>
          <a:endParaRPr lang="es-MX" sz="1800" dirty="0"/>
        </a:p>
      </dgm:t>
    </dgm:pt>
    <dgm:pt modelId="{D60DE50A-499F-4FD2-90EE-78531D09D62B}" type="parTrans" cxnId="{B70A9872-871C-4AE3-9258-F5A8087C51A6}">
      <dgm:prSet/>
      <dgm:spPr/>
      <dgm:t>
        <a:bodyPr/>
        <a:lstStyle/>
        <a:p>
          <a:endParaRPr lang="es-MX"/>
        </a:p>
      </dgm:t>
    </dgm:pt>
    <dgm:pt modelId="{EFB03F26-7A88-4EA8-9F33-25C1664DFB1E}" type="sibTrans" cxnId="{B70A9872-871C-4AE3-9258-F5A8087C51A6}">
      <dgm:prSet/>
      <dgm:spPr/>
      <dgm:t>
        <a:bodyPr/>
        <a:lstStyle/>
        <a:p>
          <a:endParaRPr lang="es-MX"/>
        </a:p>
      </dgm:t>
    </dgm:pt>
    <dgm:pt modelId="{0A6F5844-5DA8-456D-9979-81709172A6B2}" type="pres">
      <dgm:prSet presAssocID="{9191EF5C-B4FE-4ED6-9022-F46C7F3B6637}" presName="diagram" presStyleCnt="0">
        <dgm:presLayoutVars>
          <dgm:dir/>
          <dgm:resizeHandles val="exact"/>
        </dgm:presLayoutVars>
      </dgm:prSet>
      <dgm:spPr/>
      <dgm:t>
        <a:bodyPr/>
        <a:lstStyle/>
        <a:p>
          <a:endParaRPr lang="es-MX"/>
        </a:p>
      </dgm:t>
    </dgm:pt>
    <dgm:pt modelId="{F832948F-1AB7-4EE9-BFB6-0C49D1FA98D1}" type="pres">
      <dgm:prSet presAssocID="{334918A3-4326-4D06-8D9E-A43FD86B6F09}" presName="node" presStyleLbl="node1" presStyleIdx="0" presStyleCnt="5" custScaleX="52424" custScaleY="56273" custLinFactNeighborX="-9017" custLinFactNeighborY="-3777">
        <dgm:presLayoutVars>
          <dgm:bulletEnabled val="1"/>
        </dgm:presLayoutVars>
      </dgm:prSet>
      <dgm:spPr/>
      <dgm:t>
        <a:bodyPr/>
        <a:lstStyle/>
        <a:p>
          <a:endParaRPr lang="es-MX"/>
        </a:p>
      </dgm:t>
    </dgm:pt>
    <dgm:pt modelId="{F0934219-C0D5-478D-BE06-2E4EA2BC3EF4}" type="pres">
      <dgm:prSet presAssocID="{EFB03F26-7A88-4EA8-9F33-25C1664DFB1E}" presName="sibTrans" presStyleCnt="0"/>
      <dgm:spPr/>
      <dgm:t>
        <a:bodyPr/>
        <a:lstStyle/>
        <a:p>
          <a:endParaRPr lang="es-AR"/>
        </a:p>
      </dgm:t>
    </dgm:pt>
    <dgm:pt modelId="{498DC53F-5049-4827-A211-8898B8A282AB}" type="pres">
      <dgm:prSet presAssocID="{3838434B-1850-4D4B-8B42-AE887328566B}" presName="node" presStyleLbl="node1" presStyleIdx="1" presStyleCnt="5" custScaleX="67115" custScaleY="68228" custLinFactNeighborX="-6733" custLinFactNeighborY="-9668">
        <dgm:presLayoutVars>
          <dgm:bulletEnabled val="1"/>
        </dgm:presLayoutVars>
      </dgm:prSet>
      <dgm:spPr/>
      <dgm:t>
        <a:bodyPr/>
        <a:lstStyle/>
        <a:p>
          <a:endParaRPr lang="es-MX"/>
        </a:p>
      </dgm:t>
    </dgm:pt>
    <dgm:pt modelId="{7E6C7BF3-47E7-4C5A-A83E-26419A3BEF02}" type="pres">
      <dgm:prSet presAssocID="{40B6F2A1-D54D-42E5-AFBA-A14F796A4949}" presName="sibTrans" presStyleCnt="0"/>
      <dgm:spPr/>
      <dgm:t>
        <a:bodyPr/>
        <a:lstStyle/>
        <a:p>
          <a:endParaRPr lang="es-AR"/>
        </a:p>
      </dgm:t>
    </dgm:pt>
    <dgm:pt modelId="{D33B9DEA-0A29-482C-8E73-F0AF1F53037B}" type="pres">
      <dgm:prSet presAssocID="{1D368BF2-CFA1-4885-A5D0-241B7CFF2EAA}" presName="node" presStyleLbl="node1" presStyleIdx="2" presStyleCnt="5" custScaleX="68073" custScaleY="59636" custLinFactNeighborX="-5556" custLinFactNeighborY="-15522">
        <dgm:presLayoutVars>
          <dgm:bulletEnabled val="1"/>
        </dgm:presLayoutVars>
      </dgm:prSet>
      <dgm:spPr/>
      <dgm:t>
        <a:bodyPr/>
        <a:lstStyle/>
        <a:p>
          <a:endParaRPr lang="es-MX"/>
        </a:p>
      </dgm:t>
    </dgm:pt>
    <dgm:pt modelId="{2A112829-EAB0-44E0-8E10-3CC3AE41BAF0}" type="pres">
      <dgm:prSet presAssocID="{82597C10-FB88-458F-AED0-1F8708470F7D}" presName="sibTrans" presStyleCnt="0"/>
      <dgm:spPr/>
      <dgm:t>
        <a:bodyPr/>
        <a:lstStyle/>
        <a:p>
          <a:endParaRPr lang="es-AR"/>
        </a:p>
      </dgm:t>
    </dgm:pt>
    <dgm:pt modelId="{9C91DE5C-71B9-45B1-9669-2886F7216E64}" type="pres">
      <dgm:prSet presAssocID="{46F744F4-B0A5-46F6-8FFA-B37392110928}" presName="node" presStyleLbl="node1" presStyleIdx="3" presStyleCnt="5" custScaleX="73614" custScaleY="71202" custLinFactNeighborX="2014" custLinFactNeighborY="-16083">
        <dgm:presLayoutVars>
          <dgm:bulletEnabled val="1"/>
        </dgm:presLayoutVars>
      </dgm:prSet>
      <dgm:spPr/>
      <dgm:t>
        <a:bodyPr/>
        <a:lstStyle/>
        <a:p>
          <a:endParaRPr lang="es-MX"/>
        </a:p>
      </dgm:t>
    </dgm:pt>
    <dgm:pt modelId="{1CC6D9AA-0C9A-46F4-8A3E-37206251C3CC}" type="pres">
      <dgm:prSet presAssocID="{92495E56-B9AB-4083-A1C7-2D9F84ECCEBD}" presName="sibTrans" presStyleCnt="0"/>
      <dgm:spPr/>
      <dgm:t>
        <a:bodyPr/>
        <a:lstStyle/>
        <a:p>
          <a:endParaRPr lang="es-AR"/>
        </a:p>
      </dgm:t>
    </dgm:pt>
    <dgm:pt modelId="{BC47B3D1-CF8D-4071-A917-0C74F716472B}" type="pres">
      <dgm:prSet presAssocID="{1FFF3B43-747E-40C2-9BA1-B56C08D6C36D}" presName="node" presStyleLbl="node1" presStyleIdx="4" presStyleCnt="5" custScaleX="55296" custScaleY="42952" custLinFactNeighborX="12860" custLinFactNeighborY="-27825">
        <dgm:presLayoutVars>
          <dgm:bulletEnabled val="1"/>
        </dgm:presLayoutVars>
      </dgm:prSet>
      <dgm:spPr/>
      <dgm:t>
        <a:bodyPr/>
        <a:lstStyle/>
        <a:p>
          <a:endParaRPr lang="es-MX"/>
        </a:p>
      </dgm:t>
    </dgm:pt>
  </dgm:ptLst>
  <dgm:cxnLst>
    <dgm:cxn modelId="{57A1F81C-280F-4897-909E-264D4EA16B0D}" type="presOf" srcId="{1D368BF2-CFA1-4885-A5D0-241B7CFF2EAA}" destId="{D33B9DEA-0A29-482C-8E73-F0AF1F53037B}" srcOrd="0" destOrd="0" presId="urn:microsoft.com/office/officeart/2005/8/layout/default#2"/>
    <dgm:cxn modelId="{E9B3E11A-208E-4477-BDE9-CFFC0C4393BC}" type="presOf" srcId="{3838434B-1850-4D4B-8B42-AE887328566B}" destId="{498DC53F-5049-4827-A211-8898B8A282AB}" srcOrd="0" destOrd="0" presId="urn:microsoft.com/office/officeart/2005/8/layout/default#2"/>
    <dgm:cxn modelId="{5D48D980-C47E-492C-9E1E-226247A385ED}" srcId="{9191EF5C-B4FE-4ED6-9022-F46C7F3B6637}" destId="{1D368BF2-CFA1-4885-A5D0-241B7CFF2EAA}" srcOrd="2" destOrd="0" parTransId="{E105943C-2F5A-4361-9A7B-37A44A154E24}" sibTransId="{82597C10-FB88-458F-AED0-1F8708470F7D}"/>
    <dgm:cxn modelId="{500D4224-168A-40F1-A4FC-7B0563CA164E}" srcId="{9191EF5C-B4FE-4ED6-9022-F46C7F3B6637}" destId="{3838434B-1850-4D4B-8B42-AE887328566B}" srcOrd="1" destOrd="0" parTransId="{1E81E904-18F4-42AD-9D5A-4C4C9C78F4B2}" sibTransId="{40B6F2A1-D54D-42E5-AFBA-A14F796A4949}"/>
    <dgm:cxn modelId="{4AB95E00-FD78-4240-A8D6-F61D8D7BC8DF}" srcId="{9191EF5C-B4FE-4ED6-9022-F46C7F3B6637}" destId="{1FFF3B43-747E-40C2-9BA1-B56C08D6C36D}" srcOrd="4" destOrd="0" parTransId="{CA60353A-8703-41E7-A891-B67F6ADB1408}" sibTransId="{5E1033A3-0035-4323-80CF-7A8C4205300D}"/>
    <dgm:cxn modelId="{0AC23EE8-0D84-4A54-B4C0-4C534F657CDF}" type="presOf" srcId="{1FFF3B43-747E-40C2-9BA1-B56C08D6C36D}" destId="{BC47B3D1-CF8D-4071-A917-0C74F716472B}" srcOrd="0" destOrd="0" presId="urn:microsoft.com/office/officeart/2005/8/layout/default#2"/>
    <dgm:cxn modelId="{30C07145-6034-4740-9C02-EF23967F16C0}" type="presOf" srcId="{46F744F4-B0A5-46F6-8FFA-B37392110928}" destId="{9C91DE5C-71B9-45B1-9669-2886F7216E64}" srcOrd="0" destOrd="0" presId="urn:microsoft.com/office/officeart/2005/8/layout/default#2"/>
    <dgm:cxn modelId="{5FC5ED01-BE00-4B72-8237-5AE69D2DD364}" type="presOf" srcId="{334918A3-4326-4D06-8D9E-A43FD86B6F09}" destId="{F832948F-1AB7-4EE9-BFB6-0C49D1FA98D1}" srcOrd="0" destOrd="0" presId="urn:microsoft.com/office/officeart/2005/8/layout/default#2"/>
    <dgm:cxn modelId="{B70A9872-871C-4AE3-9258-F5A8087C51A6}" srcId="{9191EF5C-B4FE-4ED6-9022-F46C7F3B6637}" destId="{334918A3-4326-4D06-8D9E-A43FD86B6F09}" srcOrd="0" destOrd="0" parTransId="{D60DE50A-499F-4FD2-90EE-78531D09D62B}" sibTransId="{EFB03F26-7A88-4EA8-9F33-25C1664DFB1E}"/>
    <dgm:cxn modelId="{D96C8E65-FCBD-43B9-9C41-E7CACF6F3274}" srcId="{9191EF5C-B4FE-4ED6-9022-F46C7F3B6637}" destId="{46F744F4-B0A5-46F6-8FFA-B37392110928}" srcOrd="3" destOrd="0" parTransId="{B12FF340-DB0D-40DB-B74C-7E39C5C9E6EC}" sibTransId="{92495E56-B9AB-4083-A1C7-2D9F84ECCEBD}"/>
    <dgm:cxn modelId="{746A6435-73BC-40F0-8960-33EF06F2C252}" type="presOf" srcId="{9191EF5C-B4FE-4ED6-9022-F46C7F3B6637}" destId="{0A6F5844-5DA8-456D-9979-81709172A6B2}" srcOrd="0" destOrd="0" presId="urn:microsoft.com/office/officeart/2005/8/layout/default#2"/>
    <dgm:cxn modelId="{5295854B-3330-49CC-BDA5-140B3E8E8E66}" type="presParOf" srcId="{0A6F5844-5DA8-456D-9979-81709172A6B2}" destId="{F832948F-1AB7-4EE9-BFB6-0C49D1FA98D1}" srcOrd="0" destOrd="0" presId="urn:microsoft.com/office/officeart/2005/8/layout/default#2"/>
    <dgm:cxn modelId="{36CAEF0F-2212-4F6B-B7BA-0708278F9C3F}" type="presParOf" srcId="{0A6F5844-5DA8-456D-9979-81709172A6B2}" destId="{F0934219-C0D5-478D-BE06-2E4EA2BC3EF4}" srcOrd="1" destOrd="0" presId="urn:microsoft.com/office/officeart/2005/8/layout/default#2"/>
    <dgm:cxn modelId="{A2D47820-9D19-42CF-8738-9A86CD2A62D3}" type="presParOf" srcId="{0A6F5844-5DA8-456D-9979-81709172A6B2}" destId="{498DC53F-5049-4827-A211-8898B8A282AB}" srcOrd="2" destOrd="0" presId="urn:microsoft.com/office/officeart/2005/8/layout/default#2"/>
    <dgm:cxn modelId="{3CDAEE17-8F7D-4613-9865-DD755F9774DE}" type="presParOf" srcId="{0A6F5844-5DA8-456D-9979-81709172A6B2}" destId="{7E6C7BF3-47E7-4C5A-A83E-26419A3BEF02}" srcOrd="3" destOrd="0" presId="urn:microsoft.com/office/officeart/2005/8/layout/default#2"/>
    <dgm:cxn modelId="{23962F05-1624-46CB-88E0-C8C99BD8AFE9}" type="presParOf" srcId="{0A6F5844-5DA8-456D-9979-81709172A6B2}" destId="{D33B9DEA-0A29-482C-8E73-F0AF1F53037B}" srcOrd="4" destOrd="0" presId="urn:microsoft.com/office/officeart/2005/8/layout/default#2"/>
    <dgm:cxn modelId="{8B87F1E6-9E8B-47ED-B78F-FB4667C3AB0E}" type="presParOf" srcId="{0A6F5844-5DA8-456D-9979-81709172A6B2}" destId="{2A112829-EAB0-44E0-8E10-3CC3AE41BAF0}" srcOrd="5" destOrd="0" presId="urn:microsoft.com/office/officeart/2005/8/layout/default#2"/>
    <dgm:cxn modelId="{12AA9499-7F6B-466A-A813-2E8AD051D905}" type="presParOf" srcId="{0A6F5844-5DA8-456D-9979-81709172A6B2}" destId="{9C91DE5C-71B9-45B1-9669-2886F7216E64}" srcOrd="6" destOrd="0" presId="urn:microsoft.com/office/officeart/2005/8/layout/default#2"/>
    <dgm:cxn modelId="{5F520325-14D0-44E8-9A0C-485E663DE2B2}" type="presParOf" srcId="{0A6F5844-5DA8-456D-9979-81709172A6B2}" destId="{1CC6D9AA-0C9A-46F4-8A3E-37206251C3CC}" srcOrd="7" destOrd="0" presId="urn:microsoft.com/office/officeart/2005/8/layout/default#2"/>
    <dgm:cxn modelId="{09412B9E-8689-437F-9875-B36E2FA7C186}" type="presParOf" srcId="{0A6F5844-5DA8-456D-9979-81709172A6B2}" destId="{BC47B3D1-CF8D-4071-A917-0C74F716472B}" srcOrd="8"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705AD1D-C0B2-458B-93A6-A068EEB203C3}" type="doc">
      <dgm:prSet loTypeId="urn:microsoft.com/office/officeart/2005/8/layout/funnel1" loCatId="process" qsTypeId="urn:microsoft.com/office/officeart/2005/8/quickstyle/simple5" qsCatId="simple" csTypeId="urn:microsoft.com/office/officeart/2005/8/colors/colorful4" csCatId="colorful" phldr="1"/>
      <dgm:spPr/>
      <dgm:t>
        <a:bodyPr/>
        <a:lstStyle/>
        <a:p>
          <a:endParaRPr lang="es-MX"/>
        </a:p>
      </dgm:t>
    </dgm:pt>
    <dgm:pt modelId="{E7042691-F5FB-425C-81BD-92F098578DEA}">
      <dgm:prSet custT="1"/>
      <dgm:spPr/>
      <dgm:t>
        <a:bodyPr/>
        <a:lstStyle/>
        <a:p>
          <a:pPr algn="ctr" rtl="0"/>
          <a:endParaRPr lang="es-MX" sz="2000" b="1" dirty="0" smtClean="0"/>
        </a:p>
        <a:p>
          <a:pPr algn="ctr" rtl="0"/>
          <a:endParaRPr lang="es-MX" sz="1800" b="1" dirty="0" smtClean="0"/>
        </a:p>
        <a:p>
          <a:pPr algn="ctr" rtl="0"/>
          <a:r>
            <a:rPr lang="es-MX" sz="1800" b="1" dirty="0" smtClean="0"/>
            <a:t>Reterritorialización</a:t>
          </a:r>
        </a:p>
        <a:p>
          <a:pPr algn="ctr" rtl="0"/>
          <a:endParaRPr lang="es-MX" sz="1800" b="1" dirty="0" smtClean="0"/>
        </a:p>
        <a:p>
          <a:pPr algn="ctr" rtl="0"/>
          <a:r>
            <a:rPr lang="es-MX" sz="1800" b="1" dirty="0" smtClean="0"/>
            <a:t> Atracción de capitales</a:t>
          </a:r>
          <a:endParaRPr lang="es-MX" sz="1800" b="1" dirty="0"/>
        </a:p>
      </dgm:t>
    </dgm:pt>
    <dgm:pt modelId="{DC5871FE-21FE-43B4-957E-8DDE844C2B0C}" type="parTrans" cxnId="{C2DE887C-46DB-45D5-9581-061CEFF9F6F6}">
      <dgm:prSet/>
      <dgm:spPr/>
      <dgm:t>
        <a:bodyPr/>
        <a:lstStyle/>
        <a:p>
          <a:endParaRPr lang="es-MX"/>
        </a:p>
      </dgm:t>
    </dgm:pt>
    <dgm:pt modelId="{C0513865-12FF-4791-9562-CE6C5A994606}" type="sibTrans" cxnId="{C2DE887C-46DB-45D5-9581-061CEFF9F6F6}">
      <dgm:prSet/>
      <dgm:spPr/>
      <dgm:t>
        <a:bodyPr/>
        <a:lstStyle/>
        <a:p>
          <a:endParaRPr lang="es-MX"/>
        </a:p>
      </dgm:t>
    </dgm:pt>
    <dgm:pt modelId="{BDB3D408-C8E9-45C5-9F05-14411EAF42AB}">
      <dgm:prSet/>
      <dgm:spPr/>
      <dgm:t>
        <a:bodyPr/>
        <a:lstStyle/>
        <a:p>
          <a:pPr rtl="0"/>
          <a:endParaRPr lang="es-MX" dirty="0"/>
        </a:p>
      </dgm:t>
    </dgm:pt>
    <dgm:pt modelId="{7AB94195-0D9E-4B85-B092-5F32D9A3C9C7}" type="parTrans" cxnId="{C5EE1E3D-BA4A-48DE-9367-D64222D2AFA9}">
      <dgm:prSet/>
      <dgm:spPr/>
      <dgm:t>
        <a:bodyPr/>
        <a:lstStyle/>
        <a:p>
          <a:endParaRPr lang="es-MX"/>
        </a:p>
      </dgm:t>
    </dgm:pt>
    <dgm:pt modelId="{D4D78464-CD66-45CB-B655-68D10FA4848C}" type="sibTrans" cxnId="{C5EE1E3D-BA4A-48DE-9367-D64222D2AFA9}">
      <dgm:prSet/>
      <dgm:spPr/>
      <dgm:t>
        <a:bodyPr/>
        <a:lstStyle/>
        <a:p>
          <a:endParaRPr lang="es-MX"/>
        </a:p>
      </dgm:t>
    </dgm:pt>
    <dgm:pt modelId="{370F5276-FD9E-498B-A750-461730179F01}">
      <dgm:prSet/>
      <dgm:spPr/>
      <dgm:t>
        <a:bodyPr/>
        <a:lstStyle/>
        <a:p>
          <a:pPr rtl="0"/>
          <a:endParaRPr lang="es-MX" dirty="0"/>
        </a:p>
      </dgm:t>
    </dgm:pt>
    <dgm:pt modelId="{6288AE6D-57C8-4CD5-894B-F46A6D99AAA5}" type="parTrans" cxnId="{DF1F4A8E-AFB6-4009-A982-BF6800C36915}">
      <dgm:prSet/>
      <dgm:spPr/>
      <dgm:t>
        <a:bodyPr/>
        <a:lstStyle/>
        <a:p>
          <a:endParaRPr lang="es-MX"/>
        </a:p>
      </dgm:t>
    </dgm:pt>
    <dgm:pt modelId="{13B2ECE7-6A23-435B-A047-350E3D29FC28}" type="sibTrans" cxnId="{DF1F4A8E-AFB6-4009-A982-BF6800C36915}">
      <dgm:prSet/>
      <dgm:spPr/>
      <dgm:t>
        <a:bodyPr/>
        <a:lstStyle/>
        <a:p>
          <a:endParaRPr lang="es-MX"/>
        </a:p>
      </dgm:t>
    </dgm:pt>
    <dgm:pt modelId="{14E5F6E2-B1E6-486A-9B41-BAD107868C39}" type="pres">
      <dgm:prSet presAssocID="{9705AD1D-C0B2-458B-93A6-A068EEB203C3}" presName="Name0" presStyleCnt="0">
        <dgm:presLayoutVars>
          <dgm:chMax val="4"/>
          <dgm:resizeHandles val="exact"/>
        </dgm:presLayoutVars>
      </dgm:prSet>
      <dgm:spPr/>
      <dgm:t>
        <a:bodyPr/>
        <a:lstStyle/>
        <a:p>
          <a:endParaRPr lang="es-MX"/>
        </a:p>
      </dgm:t>
    </dgm:pt>
    <dgm:pt modelId="{E3D02A52-9297-4F3E-9174-A60A18E257AE}" type="pres">
      <dgm:prSet presAssocID="{9705AD1D-C0B2-458B-93A6-A068EEB203C3}" presName="ellipse" presStyleLbl="trBgShp" presStyleIdx="0" presStyleCnt="1"/>
      <dgm:spPr/>
      <dgm:t>
        <a:bodyPr/>
        <a:lstStyle/>
        <a:p>
          <a:endParaRPr lang="es-AR"/>
        </a:p>
      </dgm:t>
    </dgm:pt>
    <dgm:pt modelId="{B190C1D9-A8B7-4D04-891B-8EE05FECAFEE}" type="pres">
      <dgm:prSet presAssocID="{9705AD1D-C0B2-458B-93A6-A068EEB203C3}" presName="arrow1" presStyleLbl="fgShp" presStyleIdx="0" presStyleCnt="1" custLinFactNeighborX="-8547" custLinFactNeighborY="33978"/>
      <dgm:spPr/>
      <dgm:t>
        <a:bodyPr/>
        <a:lstStyle/>
        <a:p>
          <a:endParaRPr lang="es-AR"/>
        </a:p>
      </dgm:t>
    </dgm:pt>
    <dgm:pt modelId="{A20995B6-EE01-48DE-A55A-088C415D5818}" type="pres">
      <dgm:prSet presAssocID="{9705AD1D-C0B2-458B-93A6-A068EEB203C3}" presName="rectangle" presStyleLbl="revTx" presStyleIdx="0" presStyleCnt="1">
        <dgm:presLayoutVars>
          <dgm:bulletEnabled val="1"/>
        </dgm:presLayoutVars>
      </dgm:prSet>
      <dgm:spPr/>
      <dgm:t>
        <a:bodyPr/>
        <a:lstStyle/>
        <a:p>
          <a:endParaRPr lang="es-MX"/>
        </a:p>
      </dgm:t>
    </dgm:pt>
    <dgm:pt modelId="{9D883F44-A6CE-4B72-AA02-8420A43AC55C}" type="pres">
      <dgm:prSet presAssocID="{BDB3D408-C8E9-45C5-9F05-14411EAF42AB}" presName="item1" presStyleLbl="node1" presStyleIdx="0" presStyleCnt="1" custScaleX="154669" custScaleY="158026" custLinFactNeighborX="10056" custLinFactNeighborY="7260">
        <dgm:presLayoutVars>
          <dgm:bulletEnabled val="1"/>
        </dgm:presLayoutVars>
      </dgm:prSet>
      <dgm:spPr/>
      <dgm:t>
        <a:bodyPr/>
        <a:lstStyle/>
        <a:p>
          <a:endParaRPr lang="es-MX"/>
        </a:p>
      </dgm:t>
    </dgm:pt>
    <dgm:pt modelId="{825615FA-1F06-4AF3-AE03-9A099DDDC534}" type="pres">
      <dgm:prSet presAssocID="{9705AD1D-C0B2-458B-93A6-A068EEB203C3}" presName="funnel" presStyleLbl="trAlignAcc1" presStyleIdx="0" presStyleCnt="1" custScaleX="99603" custScaleY="76076" custLinFactNeighborX="-3111" custLinFactNeighborY="15703"/>
      <dgm:spPr/>
      <dgm:t>
        <a:bodyPr/>
        <a:lstStyle/>
        <a:p>
          <a:endParaRPr lang="es-AR"/>
        </a:p>
      </dgm:t>
    </dgm:pt>
  </dgm:ptLst>
  <dgm:cxnLst>
    <dgm:cxn modelId="{C2DE887C-46DB-45D5-9581-061CEFF9F6F6}" srcId="{9705AD1D-C0B2-458B-93A6-A068EEB203C3}" destId="{E7042691-F5FB-425C-81BD-92F098578DEA}" srcOrd="0" destOrd="0" parTransId="{DC5871FE-21FE-43B4-957E-8DDE844C2B0C}" sibTransId="{C0513865-12FF-4791-9562-CE6C5A994606}"/>
    <dgm:cxn modelId="{DB97F5B7-78C4-460D-A812-26511D930F02}" type="presOf" srcId="{BDB3D408-C8E9-45C5-9F05-14411EAF42AB}" destId="{A20995B6-EE01-48DE-A55A-088C415D5818}" srcOrd="0" destOrd="0" presId="urn:microsoft.com/office/officeart/2005/8/layout/funnel1"/>
    <dgm:cxn modelId="{DC00E24F-063F-4B45-81B5-28DF7AA27874}" type="presOf" srcId="{9705AD1D-C0B2-458B-93A6-A068EEB203C3}" destId="{14E5F6E2-B1E6-486A-9B41-BAD107868C39}" srcOrd="0" destOrd="0" presId="urn:microsoft.com/office/officeart/2005/8/layout/funnel1"/>
    <dgm:cxn modelId="{DF1F4A8E-AFB6-4009-A982-BF6800C36915}" srcId="{BDB3D408-C8E9-45C5-9F05-14411EAF42AB}" destId="{370F5276-FD9E-498B-A750-461730179F01}" srcOrd="0" destOrd="0" parTransId="{6288AE6D-57C8-4CD5-894B-F46A6D99AAA5}" sibTransId="{13B2ECE7-6A23-435B-A047-350E3D29FC28}"/>
    <dgm:cxn modelId="{82FE2BC1-10EA-4507-A1B0-F0991D4387EF}" type="presOf" srcId="{E7042691-F5FB-425C-81BD-92F098578DEA}" destId="{9D883F44-A6CE-4B72-AA02-8420A43AC55C}" srcOrd="0" destOrd="0" presId="urn:microsoft.com/office/officeart/2005/8/layout/funnel1"/>
    <dgm:cxn modelId="{C5EE1E3D-BA4A-48DE-9367-D64222D2AFA9}" srcId="{9705AD1D-C0B2-458B-93A6-A068EEB203C3}" destId="{BDB3D408-C8E9-45C5-9F05-14411EAF42AB}" srcOrd="1" destOrd="0" parTransId="{7AB94195-0D9E-4B85-B092-5F32D9A3C9C7}" sibTransId="{D4D78464-CD66-45CB-B655-68D10FA4848C}"/>
    <dgm:cxn modelId="{7FD05F64-7EEB-4F2C-8A9D-DF6234962F4D}" type="presOf" srcId="{370F5276-FD9E-498B-A750-461730179F01}" destId="{A20995B6-EE01-48DE-A55A-088C415D5818}" srcOrd="0" destOrd="1" presId="urn:microsoft.com/office/officeart/2005/8/layout/funnel1"/>
    <dgm:cxn modelId="{516CBE4A-F632-4A71-9B40-62244C10978A}" type="presParOf" srcId="{14E5F6E2-B1E6-486A-9B41-BAD107868C39}" destId="{E3D02A52-9297-4F3E-9174-A60A18E257AE}" srcOrd="0" destOrd="0" presId="urn:microsoft.com/office/officeart/2005/8/layout/funnel1"/>
    <dgm:cxn modelId="{C234F5CA-3070-43A2-982E-B23B25A7B592}" type="presParOf" srcId="{14E5F6E2-B1E6-486A-9B41-BAD107868C39}" destId="{B190C1D9-A8B7-4D04-891B-8EE05FECAFEE}" srcOrd="1" destOrd="0" presId="urn:microsoft.com/office/officeart/2005/8/layout/funnel1"/>
    <dgm:cxn modelId="{C3C53C94-1106-4C0A-8373-F3D84545CBCB}" type="presParOf" srcId="{14E5F6E2-B1E6-486A-9B41-BAD107868C39}" destId="{A20995B6-EE01-48DE-A55A-088C415D5818}" srcOrd="2" destOrd="0" presId="urn:microsoft.com/office/officeart/2005/8/layout/funnel1"/>
    <dgm:cxn modelId="{0F1B6482-2228-4686-86AA-60DCC8EAC608}" type="presParOf" srcId="{14E5F6E2-B1E6-486A-9B41-BAD107868C39}" destId="{9D883F44-A6CE-4B72-AA02-8420A43AC55C}" srcOrd="3" destOrd="0" presId="urn:microsoft.com/office/officeart/2005/8/layout/funnel1"/>
    <dgm:cxn modelId="{C7B3682C-3086-4084-87D6-3CE4B774D4BF}" type="presParOf" srcId="{14E5F6E2-B1E6-486A-9B41-BAD107868C39}" destId="{825615FA-1F06-4AF3-AE03-9A099DDDC534}" srcOrd="4"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41096C07-20EC-490E-8023-FAA748026446}" type="doc">
      <dgm:prSet loTypeId="urn:microsoft.com/office/officeart/2005/8/layout/gear1" loCatId="process" qsTypeId="urn:microsoft.com/office/officeart/2005/8/quickstyle/simple5" qsCatId="simple" csTypeId="urn:microsoft.com/office/officeart/2005/8/colors/colorful3" csCatId="colorful" phldr="1"/>
      <dgm:spPr/>
      <dgm:t>
        <a:bodyPr/>
        <a:lstStyle/>
        <a:p>
          <a:endParaRPr lang="es-MX"/>
        </a:p>
      </dgm:t>
    </dgm:pt>
    <dgm:pt modelId="{A1D0B037-BE37-4C83-8D62-F5508D8556AA}">
      <dgm:prSet custT="1"/>
      <dgm:spPr/>
      <dgm:t>
        <a:bodyPr/>
        <a:lstStyle/>
        <a:p>
          <a:pPr rtl="0"/>
          <a:r>
            <a:rPr lang="es-MX" sz="1600" dirty="0" smtClean="0"/>
            <a:t>La expedición de la Ley de Servicios Agrícolas Gratuitos.</a:t>
          </a:r>
          <a:endParaRPr lang="es-MX" sz="1600" dirty="0"/>
        </a:p>
      </dgm:t>
    </dgm:pt>
    <dgm:pt modelId="{1EC266BB-E8AC-48C9-A465-3F21DA5F50FA}" type="parTrans" cxnId="{811B361B-1C68-422F-8542-C0E16B0A3889}">
      <dgm:prSet/>
      <dgm:spPr/>
      <dgm:t>
        <a:bodyPr/>
        <a:lstStyle/>
        <a:p>
          <a:endParaRPr lang="es-MX"/>
        </a:p>
      </dgm:t>
    </dgm:pt>
    <dgm:pt modelId="{A2C69D22-1870-4652-A44B-A157AB35BC43}" type="sibTrans" cxnId="{811B361B-1C68-422F-8542-C0E16B0A3889}">
      <dgm:prSet/>
      <dgm:spPr/>
      <dgm:t>
        <a:bodyPr/>
        <a:lstStyle/>
        <a:p>
          <a:endParaRPr lang="es-MX"/>
        </a:p>
      </dgm:t>
    </dgm:pt>
    <dgm:pt modelId="{7A29A2A9-7C36-4546-94CE-4BFDE7D3FDFB}">
      <dgm:prSet custT="1"/>
      <dgm:spPr/>
      <dgm:t>
        <a:bodyPr/>
        <a:lstStyle/>
        <a:p>
          <a:pPr rtl="0"/>
          <a:r>
            <a:rPr lang="es-MX" sz="1600" dirty="0" smtClean="0"/>
            <a:t> Ley de Protección a las Siembras</a:t>
          </a:r>
          <a:endParaRPr lang="es-MX" sz="1600" dirty="0"/>
        </a:p>
      </dgm:t>
    </dgm:pt>
    <dgm:pt modelId="{F2C7DEEC-EF43-44CB-9D56-E990DD2B610A}" type="parTrans" cxnId="{002A3F22-7244-45F2-A270-A575D96482E7}">
      <dgm:prSet/>
      <dgm:spPr/>
      <dgm:t>
        <a:bodyPr/>
        <a:lstStyle/>
        <a:p>
          <a:endParaRPr lang="es-MX"/>
        </a:p>
      </dgm:t>
    </dgm:pt>
    <dgm:pt modelId="{B2D08BCA-747F-4D01-8C84-634B6DFA278B}" type="sibTrans" cxnId="{002A3F22-7244-45F2-A270-A575D96482E7}">
      <dgm:prSet/>
      <dgm:spPr/>
      <dgm:t>
        <a:bodyPr/>
        <a:lstStyle/>
        <a:p>
          <a:endParaRPr lang="es-MX"/>
        </a:p>
      </dgm:t>
    </dgm:pt>
    <dgm:pt modelId="{9975821D-CD14-42B5-88C3-FDA3E297F5F9}">
      <dgm:prSet custT="1"/>
      <dgm:spPr/>
      <dgm:t>
        <a:bodyPr/>
        <a:lstStyle/>
        <a:p>
          <a:pPr rtl="0"/>
          <a:endParaRPr lang="es-MX" sz="2600" dirty="0" smtClean="0"/>
        </a:p>
        <a:p>
          <a:pPr rtl="0"/>
          <a:r>
            <a:rPr lang="es-MX" sz="1600" dirty="0" smtClean="0"/>
            <a:t>Regiones económico-agrícolas.</a:t>
          </a:r>
          <a:endParaRPr lang="es-MX" sz="1600" dirty="0"/>
        </a:p>
      </dgm:t>
    </dgm:pt>
    <dgm:pt modelId="{22792766-0BB6-4BDE-99F7-AB511DF1B417}" type="parTrans" cxnId="{F3761F68-748F-4D23-8A2F-3E1C6A8027D9}">
      <dgm:prSet/>
      <dgm:spPr/>
      <dgm:t>
        <a:bodyPr/>
        <a:lstStyle/>
        <a:p>
          <a:endParaRPr lang="es-MX"/>
        </a:p>
      </dgm:t>
    </dgm:pt>
    <dgm:pt modelId="{92E457A6-1C76-4EBF-BDD2-F28B55FC0CB2}" type="sibTrans" cxnId="{F3761F68-748F-4D23-8A2F-3E1C6A8027D9}">
      <dgm:prSet/>
      <dgm:spPr/>
      <dgm:t>
        <a:bodyPr/>
        <a:lstStyle/>
        <a:p>
          <a:endParaRPr lang="es-MX"/>
        </a:p>
      </dgm:t>
    </dgm:pt>
    <dgm:pt modelId="{6CD85EA4-40CD-486E-81E5-BB56BDF64127}" type="pres">
      <dgm:prSet presAssocID="{41096C07-20EC-490E-8023-FAA748026446}" presName="composite" presStyleCnt="0">
        <dgm:presLayoutVars>
          <dgm:chMax val="3"/>
          <dgm:animLvl val="lvl"/>
          <dgm:resizeHandles val="exact"/>
        </dgm:presLayoutVars>
      </dgm:prSet>
      <dgm:spPr/>
      <dgm:t>
        <a:bodyPr/>
        <a:lstStyle/>
        <a:p>
          <a:endParaRPr lang="es-AR"/>
        </a:p>
      </dgm:t>
    </dgm:pt>
    <dgm:pt modelId="{CE642E71-6B85-4AF8-85AF-43EC99DFF723}" type="pres">
      <dgm:prSet presAssocID="{A1D0B037-BE37-4C83-8D62-F5508D8556AA}" presName="gear1" presStyleLbl="node1" presStyleIdx="0" presStyleCnt="3">
        <dgm:presLayoutVars>
          <dgm:chMax val="1"/>
          <dgm:bulletEnabled val="1"/>
        </dgm:presLayoutVars>
      </dgm:prSet>
      <dgm:spPr/>
      <dgm:t>
        <a:bodyPr/>
        <a:lstStyle/>
        <a:p>
          <a:endParaRPr lang="es-AR"/>
        </a:p>
      </dgm:t>
    </dgm:pt>
    <dgm:pt modelId="{E5162D11-F4B4-481C-BC07-000D1D723F9F}" type="pres">
      <dgm:prSet presAssocID="{A1D0B037-BE37-4C83-8D62-F5508D8556AA}" presName="gear1srcNode" presStyleLbl="node1" presStyleIdx="0" presStyleCnt="3"/>
      <dgm:spPr/>
      <dgm:t>
        <a:bodyPr/>
        <a:lstStyle/>
        <a:p>
          <a:endParaRPr lang="es-AR"/>
        </a:p>
      </dgm:t>
    </dgm:pt>
    <dgm:pt modelId="{BC33071E-B200-4F6D-AAEC-9C94E23F0189}" type="pres">
      <dgm:prSet presAssocID="{A1D0B037-BE37-4C83-8D62-F5508D8556AA}" presName="gear1dstNode" presStyleLbl="node1" presStyleIdx="0" presStyleCnt="3"/>
      <dgm:spPr/>
      <dgm:t>
        <a:bodyPr/>
        <a:lstStyle/>
        <a:p>
          <a:endParaRPr lang="es-AR"/>
        </a:p>
      </dgm:t>
    </dgm:pt>
    <dgm:pt modelId="{EBADC50B-BE5B-4B0A-9F38-FD73902DE75C}" type="pres">
      <dgm:prSet presAssocID="{7A29A2A9-7C36-4546-94CE-4BFDE7D3FDFB}" presName="gear2" presStyleLbl="node1" presStyleIdx="1" presStyleCnt="3">
        <dgm:presLayoutVars>
          <dgm:chMax val="1"/>
          <dgm:bulletEnabled val="1"/>
        </dgm:presLayoutVars>
      </dgm:prSet>
      <dgm:spPr/>
      <dgm:t>
        <a:bodyPr/>
        <a:lstStyle/>
        <a:p>
          <a:endParaRPr lang="es-AR"/>
        </a:p>
      </dgm:t>
    </dgm:pt>
    <dgm:pt modelId="{17CDBAC7-D2D6-45AB-A406-853C56EB204A}" type="pres">
      <dgm:prSet presAssocID="{7A29A2A9-7C36-4546-94CE-4BFDE7D3FDFB}" presName="gear2srcNode" presStyleLbl="node1" presStyleIdx="1" presStyleCnt="3"/>
      <dgm:spPr/>
      <dgm:t>
        <a:bodyPr/>
        <a:lstStyle/>
        <a:p>
          <a:endParaRPr lang="es-AR"/>
        </a:p>
      </dgm:t>
    </dgm:pt>
    <dgm:pt modelId="{A108086C-D8B9-426E-8987-5731B155D83B}" type="pres">
      <dgm:prSet presAssocID="{7A29A2A9-7C36-4546-94CE-4BFDE7D3FDFB}" presName="gear2dstNode" presStyleLbl="node1" presStyleIdx="1" presStyleCnt="3"/>
      <dgm:spPr/>
      <dgm:t>
        <a:bodyPr/>
        <a:lstStyle/>
        <a:p>
          <a:endParaRPr lang="es-AR"/>
        </a:p>
      </dgm:t>
    </dgm:pt>
    <dgm:pt modelId="{84B2C25F-D000-4F80-8AE6-20C1F02D15AF}" type="pres">
      <dgm:prSet presAssocID="{9975821D-CD14-42B5-88C3-FDA3E297F5F9}" presName="gear3" presStyleLbl="node1" presStyleIdx="2" presStyleCnt="3"/>
      <dgm:spPr/>
      <dgm:t>
        <a:bodyPr/>
        <a:lstStyle/>
        <a:p>
          <a:endParaRPr lang="es-AR"/>
        </a:p>
      </dgm:t>
    </dgm:pt>
    <dgm:pt modelId="{08B26C6B-6EE7-4B54-8935-9CECB5DC3C26}" type="pres">
      <dgm:prSet presAssocID="{9975821D-CD14-42B5-88C3-FDA3E297F5F9}" presName="gear3tx" presStyleLbl="node1" presStyleIdx="2" presStyleCnt="3">
        <dgm:presLayoutVars>
          <dgm:chMax val="1"/>
          <dgm:bulletEnabled val="1"/>
        </dgm:presLayoutVars>
      </dgm:prSet>
      <dgm:spPr/>
      <dgm:t>
        <a:bodyPr/>
        <a:lstStyle/>
        <a:p>
          <a:endParaRPr lang="es-AR"/>
        </a:p>
      </dgm:t>
    </dgm:pt>
    <dgm:pt modelId="{7132AA4D-0003-4E50-AAD5-7A145C415512}" type="pres">
      <dgm:prSet presAssocID="{9975821D-CD14-42B5-88C3-FDA3E297F5F9}" presName="gear3srcNode" presStyleLbl="node1" presStyleIdx="2" presStyleCnt="3"/>
      <dgm:spPr/>
      <dgm:t>
        <a:bodyPr/>
        <a:lstStyle/>
        <a:p>
          <a:endParaRPr lang="es-AR"/>
        </a:p>
      </dgm:t>
    </dgm:pt>
    <dgm:pt modelId="{605984BF-8300-43BB-89BF-3333A04DF893}" type="pres">
      <dgm:prSet presAssocID="{9975821D-CD14-42B5-88C3-FDA3E297F5F9}" presName="gear3dstNode" presStyleLbl="node1" presStyleIdx="2" presStyleCnt="3"/>
      <dgm:spPr/>
      <dgm:t>
        <a:bodyPr/>
        <a:lstStyle/>
        <a:p>
          <a:endParaRPr lang="es-AR"/>
        </a:p>
      </dgm:t>
    </dgm:pt>
    <dgm:pt modelId="{7E02153F-14C9-4E46-9AF2-69A819277B00}" type="pres">
      <dgm:prSet presAssocID="{A2C69D22-1870-4652-A44B-A157AB35BC43}" presName="connector1" presStyleLbl="sibTrans2D1" presStyleIdx="0" presStyleCnt="3"/>
      <dgm:spPr/>
      <dgm:t>
        <a:bodyPr/>
        <a:lstStyle/>
        <a:p>
          <a:endParaRPr lang="es-AR"/>
        </a:p>
      </dgm:t>
    </dgm:pt>
    <dgm:pt modelId="{C666FE0F-1D2A-4305-992A-D59B0677B699}" type="pres">
      <dgm:prSet presAssocID="{B2D08BCA-747F-4D01-8C84-634B6DFA278B}" presName="connector2" presStyleLbl="sibTrans2D1" presStyleIdx="1" presStyleCnt="3"/>
      <dgm:spPr/>
      <dgm:t>
        <a:bodyPr/>
        <a:lstStyle/>
        <a:p>
          <a:endParaRPr lang="es-AR"/>
        </a:p>
      </dgm:t>
    </dgm:pt>
    <dgm:pt modelId="{F3FC61B1-FDB0-44F1-9477-9CCF63C2C555}" type="pres">
      <dgm:prSet presAssocID="{92E457A6-1C76-4EBF-BDD2-F28B55FC0CB2}" presName="connector3" presStyleLbl="sibTrans2D1" presStyleIdx="2" presStyleCnt="3"/>
      <dgm:spPr/>
      <dgm:t>
        <a:bodyPr/>
        <a:lstStyle/>
        <a:p>
          <a:endParaRPr lang="es-AR"/>
        </a:p>
      </dgm:t>
    </dgm:pt>
  </dgm:ptLst>
  <dgm:cxnLst>
    <dgm:cxn modelId="{31515CA6-1A77-4C19-B6B6-3C09D3C5AC34}" type="presOf" srcId="{7A29A2A9-7C36-4546-94CE-4BFDE7D3FDFB}" destId="{EBADC50B-BE5B-4B0A-9F38-FD73902DE75C}" srcOrd="0" destOrd="0" presId="urn:microsoft.com/office/officeart/2005/8/layout/gear1"/>
    <dgm:cxn modelId="{09C9CC75-652E-42C6-9988-FC69D32C1F89}" type="presOf" srcId="{7A29A2A9-7C36-4546-94CE-4BFDE7D3FDFB}" destId="{A108086C-D8B9-426E-8987-5731B155D83B}" srcOrd="2" destOrd="0" presId="urn:microsoft.com/office/officeart/2005/8/layout/gear1"/>
    <dgm:cxn modelId="{4C374A52-DA61-4643-8C96-98A9F522521B}" type="presOf" srcId="{92E457A6-1C76-4EBF-BDD2-F28B55FC0CB2}" destId="{F3FC61B1-FDB0-44F1-9477-9CCF63C2C555}" srcOrd="0" destOrd="0" presId="urn:microsoft.com/office/officeart/2005/8/layout/gear1"/>
    <dgm:cxn modelId="{CBD98A6E-0003-4BD5-99F3-B92FDF86DF2E}" type="presOf" srcId="{A1D0B037-BE37-4C83-8D62-F5508D8556AA}" destId="{BC33071E-B200-4F6D-AAEC-9C94E23F0189}" srcOrd="2" destOrd="0" presId="urn:microsoft.com/office/officeart/2005/8/layout/gear1"/>
    <dgm:cxn modelId="{B2B21FC4-2F9A-4259-8B5C-22A6C85B86E8}" type="presOf" srcId="{A2C69D22-1870-4652-A44B-A157AB35BC43}" destId="{7E02153F-14C9-4E46-9AF2-69A819277B00}" srcOrd="0" destOrd="0" presId="urn:microsoft.com/office/officeart/2005/8/layout/gear1"/>
    <dgm:cxn modelId="{72D9E082-FA01-45C7-8531-CD10BAFDC93B}" type="presOf" srcId="{9975821D-CD14-42B5-88C3-FDA3E297F5F9}" destId="{605984BF-8300-43BB-89BF-3333A04DF893}" srcOrd="3" destOrd="0" presId="urn:microsoft.com/office/officeart/2005/8/layout/gear1"/>
    <dgm:cxn modelId="{7C9B52B0-E60D-405D-B148-B462BCC5E5E9}" type="presOf" srcId="{41096C07-20EC-490E-8023-FAA748026446}" destId="{6CD85EA4-40CD-486E-81E5-BB56BDF64127}" srcOrd="0" destOrd="0" presId="urn:microsoft.com/office/officeart/2005/8/layout/gear1"/>
    <dgm:cxn modelId="{811B361B-1C68-422F-8542-C0E16B0A3889}" srcId="{41096C07-20EC-490E-8023-FAA748026446}" destId="{A1D0B037-BE37-4C83-8D62-F5508D8556AA}" srcOrd="0" destOrd="0" parTransId="{1EC266BB-E8AC-48C9-A465-3F21DA5F50FA}" sibTransId="{A2C69D22-1870-4652-A44B-A157AB35BC43}"/>
    <dgm:cxn modelId="{F674AB6F-B130-43D1-A6C0-FEE3E97AED14}" type="presOf" srcId="{B2D08BCA-747F-4D01-8C84-634B6DFA278B}" destId="{C666FE0F-1D2A-4305-992A-D59B0677B699}" srcOrd="0" destOrd="0" presId="urn:microsoft.com/office/officeart/2005/8/layout/gear1"/>
    <dgm:cxn modelId="{A658836A-1758-43E4-B858-B626BF0B1A25}" type="presOf" srcId="{A1D0B037-BE37-4C83-8D62-F5508D8556AA}" destId="{E5162D11-F4B4-481C-BC07-000D1D723F9F}" srcOrd="1" destOrd="0" presId="urn:microsoft.com/office/officeart/2005/8/layout/gear1"/>
    <dgm:cxn modelId="{53D3F2A3-F5D3-4862-A10D-1C9E14B738C9}" type="presOf" srcId="{A1D0B037-BE37-4C83-8D62-F5508D8556AA}" destId="{CE642E71-6B85-4AF8-85AF-43EC99DFF723}" srcOrd="0" destOrd="0" presId="urn:microsoft.com/office/officeart/2005/8/layout/gear1"/>
    <dgm:cxn modelId="{B0FC5351-FEF0-456A-A210-C862E6A4A5AE}" type="presOf" srcId="{9975821D-CD14-42B5-88C3-FDA3E297F5F9}" destId="{08B26C6B-6EE7-4B54-8935-9CECB5DC3C26}" srcOrd="1" destOrd="0" presId="urn:microsoft.com/office/officeart/2005/8/layout/gear1"/>
    <dgm:cxn modelId="{F3761F68-748F-4D23-8A2F-3E1C6A8027D9}" srcId="{41096C07-20EC-490E-8023-FAA748026446}" destId="{9975821D-CD14-42B5-88C3-FDA3E297F5F9}" srcOrd="2" destOrd="0" parTransId="{22792766-0BB6-4BDE-99F7-AB511DF1B417}" sibTransId="{92E457A6-1C76-4EBF-BDD2-F28B55FC0CB2}"/>
    <dgm:cxn modelId="{002A3F22-7244-45F2-A270-A575D96482E7}" srcId="{41096C07-20EC-490E-8023-FAA748026446}" destId="{7A29A2A9-7C36-4546-94CE-4BFDE7D3FDFB}" srcOrd="1" destOrd="0" parTransId="{F2C7DEEC-EF43-44CB-9D56-E990DD2B610A}" sibTransId="{B2D08BCA-747F-4D01-8C84-634B6DFA278B}"/>
    <dgm:cxn modelId="{D5A30E29-52F3-404D-888B-36FB26099360}" type="presOf" srcId="{9975821D-CD14-42B5-88C3-FDA3E297F5F9}" destId="{7132AA4D-0003-4E50-AAD5-7A145C415512}" srcOrd="2" destOrd="0" presId="urn:microsoft.com/office/officeart/2005/8/layout/gear1"/>
    <dgm:cxn modelId="{D7956FB2-78B0-4E86-812A-78BCEF54AEEF}" type="presOf" srcId="{7A29A2A9-7C36-4546-94CE-4BFDE7D3FDFB}" destId="{17CDBAC7-D2D6-45AB-A406-853C56EB204A}" srcOrd="1" destOrd="0" presId="urn:microsoft.com/office/officeart/2005/8/layout/gear1"/>
    <dgm:cxn modelId="{6B223FC6-A6BD-4ECE-BD2C-0DD2DB45DD50}" type="presOf" srcId="{9975821D-CD14-42B5-88C3-FDA3E297F5F9}" destId="{84B2C25F-D000-4F80-8AE6-20C1F02D15AF}" srcOrd="0" destOrd="0" presId="urn:microsoft.com/office/officeart/2005/8/layout/gear1"/>
    <dgm:cxn modelId="{B6BAB5DF-804B-417F-BE4B-CE339E829F31}" type="presParOf" srcId="{6CD85EA4-40CD-486E-81E5-BB56BDF64127}" destId="{CE642E71-6B85-4AF8-85AF-43EC99DFF723}" srcOrd="0" destOrd="0" presId="urn:microsoft.com/office/officeart/2005/8/layout/gear1"/>
    <dgm:cxn modelId="{8113E609-D9A9-44CB-B20B-F2240F7A3D44}" type="presParOf" srcId="{6CD85EA4-40CD-486E-81E5-BB56BDF64127}" destId="{E5162D11-F4B4-481C-BC07-000D1D723F9F}" srcOrd="1" destOrd="0" presId="urn:microsoft.com/office/officeart/2005/8/layout/gear1"/>
    <dgm:cxn modelId="{BBF0EA73-EAF2-44BA-81F3-ECDFA88609E4}" type="presParOf" srcId="{6CD85EA4-40CD-486E-81E5-BB56BDF64127}" destId="{BC33071E-B200-4F6D-AAEC-9C94E23F0189}" srcOrd="2" destOrd="0" presId="urn:microsoft.com/office/officeart/2005/8/layout/gear1"/>
    <dgm:cxn modelId="{4DAB3E6B-72B3-4942-A695-80ADCEF8BB02}" type="presParOf" srcId="{6CD85EA4-40CD-486E-81E5-BB56BDF64127}" destId="{EBADC50B-BE5B-4B0A-9F38-FD73902DE75C}" srcOrd="3" destOrd="0" presId="urn:microsoft.com/office/officeart/2005/8/layout/gear1"/>
    <dgm:cxn modelId="{42722C83-187D-4506-B502-8B546C5C362E}" type="presParOf" srcId="{6CD85EA4-40CD-486E-81E5-BB56BDF64127}" destId="{17CDBAC7-D2D6-45AB-A406-853C56EB204A}" srcOrd="4" destOrd="0" presId="urn:microsoft.com/office/officeart/2005/8/layout/gear1"/>
    <dgm:cxn modelId="{CF7ABC6F-2B52-47BE-A9A1-446E0A3D60BA}" type="presParOf" srcId="{6CD85EA4-40CD-486E-81E5-BB56BDF64127}" destId="{A108086C-D8B9-426E-8987-5731B155D83B}" srcOrd="5" destOrd="0" presId="urn:microsoft.com/office/officeart/2005/8/layout/gear1"/>
    <dgm:cxn modelId="{AA02E04B-7A4A-484A-A9A4-C21345D3F045}" type="presParOf" srcId="{6CD85EA4-40CD-486E-81E5-BB56BDF64127}" destId="{84B2C25F-D000-4F80-8AE6-20C1F02D15AF}" srcOrd="6" destOrd="0" presId="urn:microsoft.com/office/officeart/2005/8/layout/gear1"/>
    <dgm:cxn modelId="{C2BCE134-15E9-4DC3-82FD-5ABA8A2650FA}" type="presParOf" srcId="{6CD85EA4-40CD-486E-81E5-BB56BDF64127}" destId="{08B26C6B-6EE7-4B54-8935-9CECB5DC3C26}" srcOrd="7" destOrd="0" presId="urn:microsoft.com/office/officeart/2005/8/layout/gear1"/>
    <dgm:cxn modelId="{B42246CB-4635-40DE-9E19-3AB11F0910CC}" type="presParOf" srcId="{6CD85EA4-40CD-486E-81E5-BB56BDF64127}" destId="{7132AA4D-0003-4E50-AAD5-7A145C415512}" srcOrd="8" destOrd="0" presId="urn:microsoft.com/office/officeart/2005/8/layout/gear1"/>
    <dgm:cxn modelId="{0C139478-AC1C-4CAA-91B6-21681BF037C2}" type="presParOf" srcId="{6CD85EA4-40CD-486E-81E5-BB56BDF64127}" destId="{605984BF-8300-43BB-89BF-3333A04DF893}" srcOrd="9" destOrd="0" presId="urn:microsoft.com/office/officeart/2005/8/layout/gear1"/>
    <dgm:cxn modelId="{08B4131D-191A-4616-8BF3-96E797CE88B8}" type="presParOf" srcId="{6CD85EA4-40CD-486E-81E5-BB56BDF64127}" destId="{7E02153F-14C9-4E46-9AF2-69A819277B00}" srcOrd="10" destOrd="0" presId="urn:microsoft.com/office/officeart/2005/8/layout/gear1"/>
    <dgm:cxn modelId="{5BF7AC26-815B-4DF1-BA7B-BF720C1BDAE1}" type="presParOf" srcId="{6CD85EA4-40CD-486E-81E5-BB56BDF64127}" destId="{C666FE0F-1D2A-4305-992A-D59B0677B699}" srcOrd="11" destOrd="0" presId="urn:microsoft.com/office/officeart/2005/8/layout/gear1"/>
    <dgm:cxn modelId="{16DDF656-2A3F-4BDB-A749-427235AA0CFD}" type="presParOf" srcId="{6CD85EA4-40CD-486E-81E5-BB56BDF64127}" destId="{F3FC61B1-FDB0-44F1-9477-9CCF63C2C555}"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A81889-7920-4835-8D01-0E023F78A5DE}" type="doc">
      <dgm:prSet loTypeId="urn:microsoft.com/office/officeart/2005/8/layout/vProcess5" loCatId="process" qsTypeId="urn:microsoft.com/office/officeart/2005/8/quickstyle/simple5" qsCatId="simple" csTypeId="urn:microsoft.com/office/officeart/2005/8/colors/colorful2" csCatId="colorful" phldr="1"/>
      <dgm:spPr/>
      <dgm:t>
        <a:bodyPr/>
        <a:lstStyle/>
        <a:p>
          <a:endParaRPr lang="es-MX"/>
        </a:p>
      </dgm:t>
    </dgm:pt>
    <dgm:pt modelId="{76D22D3D-724C-4A9E-A9E6-FF9470814DB2}">
      <dgm:prSet custT="1"/>
      <dgm:spPr/>
      <dgm:t>
        <a:bodyPr/>
        <a:lstStyle/>
        <a:p>
          <a:pPr rtl="0"/>
          <a:endParaRPr lang="es-MX" sz="1900" dirty="0" smtClean="0"/>
        </a:p>
        <a:p>
          <a:pPr rtl="0"/>
          <a:r>
            <a:rPr lang="es-MX" sz="2100" dirty="0" smtClean="0"/>
            <a:t>Competencia imperfecta</a:t>
          </a:r>
          <a:endParaRPr lang="es-MX" sz="2100" dirty="0"/>
        </a:p>
      </dgm:t>
    </dgm:pt>
    <dgm:pt modelId="{611A4005-3F5F-4577-99D3-6756F2C0275E}" type="parTrans" cxnId="{ACFDC8A3-EE79-4F7D-BFFB-0F6565C77122}">
      <dgm:prSet/>
      <dgm:spPr/>
      <dgm:t>
        <a:bodyPr/>
        <a:lstStyle/>
        <a:p>
          <a:endParaRPr lang="es-MX"/>
        </a:p>
      </dgm:t>
    </dgm:pt>
    <dgm:pt modelId="{6DCFDDA3-8639-40F8-8068-55330F054FB0}" type="sibTrans" cxnId="{ACFDC8A3-EE79-4F7D-BFFB-0F6565C77122}">
      <dgm:prSet/>
      <dgm:spPr/>
      <dgm:t>
        <a:bodyPr/>
        <a:lstStyle/>
        <a:p>
          <a:endParaRPr lang="es-MX"/>
        </a:p>
      </dgm:t>
    </dgm:pt>
    <dgm:pt modelId="{0D334DC1-DD7A-473C-8CA1-39CBFF833CB7}">
      <dgm:prSet custT="1"/>
      <dgm:spPr/>
      <dgm:t>
        <a:bodyPr/>
        <a:lstStyle/>
        <a:p>
          <a:pPr algn="just" rtl="0"/>
          <a:r>
            <a:rPr lang="es-MX" sz="2100" dirty="0" smtClean="0"/>
            <a:t>Espacio continuo y homogéneo</a:t>
          </a:r>
          <a:r>
            <a:rPr lang="es-MX" sz="1900" dirty="0" smtClean="0"/>
            <a:t>. </a:t>
          </a:r>
        </a:p>
      </dgm:t>
    </dgm:pt>
    <dgm:pt modelId="{B8594321-C4D1-4E06-ABDA-420C124BFA16}" type="parTrans" cxnId="{FE72246A-C53A-4BBA-9093-437A8BDFBC4F}">
      <dgm:prSet/>
      <dgm:spPr/>
      <dgm:t>
        <a:bodyPr/>
        <a:lstStyle/>
        <a:p>
          <a:endParaRPr lang="es-MX"/>
        </a:p>
      </dgm:t>
    </dgm:pt>
    <dgm:pt modelId="{C88CFC10-16A0-4FB9-9C97-8087FF554B23}" type="sibTrans" cxnId="{FE72246A-C53A-4BBA-9093-437A8BDFBC4F}">
      <dgm:prSet/>
      <dgm:spPr/>
      <dgm:t>
        <a:bodyPr/>
        <a:lstStyle/>
        <a:p>
          <a:endParaRPr lang="es-MX"/>
        </a:p>
      </dgm:t>
    </dgm:pt>
    <dgm:pt modelId="{5CA15BDB-4CCF-4581-B68E-2411840E4F14}">
      <dgm:prSet custT="1"/>
      <dgm:spPr/>
      <dgm:t>
        <a:bodyPr/>
        <a:lstStyle/>
        <a:p>
          <a:pPr algn="just" rtl="0"/>
          <a:r>
            <a:rPr lang="es-MX" sz="2100" dirty="0" smtClean="0"/>
            <a:t>La concentración espacial de las actividades.</a:t>
          </a:r>
          <a:endParaRPr lang="es-MX" sz="2100" dirty="0"/>
        </a:p>
      </dgm:t>
    </dgm:pt>
    <dgm:pt modelId="{6E097ADA-C755-4CCB-BC2E-EECD67F6534D}" type="parTrans" cxnId="{BB177374-3AA5-45D6-BE1B-62F86D624492}">
      <dgm:prSet/>
      <dgm:spPr/>
      <dgm:t>
        <a:bodyPr/>
        <a:lstStyle/>
        <a:p>
          <a:endParaRPr lang="es-MX"/>
        </a:p>
      </dgm:t>
    </dgm:pt>
    <dgm:pt modelId="{A14CA315-C8D9-4BD5-9551-0A2F4337AD93}" type="sibTrans" cxnId="{BB177374-3AA5-45D6-BE1B-62F86D624492}">
      <dgm:prSet/>
      <dgm:spPr/>
      <dgm:t>
        <a:bodyPr/>
        <a:lstStyle/>
        <a:p>
          <a:endParaRPr lang="es-MX"/>
        </a:p>
      </dgm:t>
    </dgm:pt>
    <dgm:pt modelId="{CB2630EA-EAFA-4216-9112-676E4067E91F}" type="pres">
      <dgm:prSet presAssocID="{ABA81889-7920-4835-8D01-0E023F78A5DE}" presName="outerComposite" presStyleCnt="0">
        <dgm:presLayoutVars>
          <dgm:chMax val="5"/>
          <dgm:dir/>
          <dgm:resizeHandles val="exact"/>
        </dgm:presLayoutVars>
      </dgm:prSet>
      <dgm:spPr/>
      <dgm:t>
        <a:bodyPr/>
        <a:lstStyle/>
        <a:p>
          <a:endParaRPr lang="es-MX"/>
        </a:p>
      </dgm:t>
    </dgm:pt>
    <dgm:pt modelId="{ABB2C114-332C-41A0-A269-074B3EA6F7F4}" type="pres">
      <dgm:prSet presAssocID="{ABA81889-7920-4835-8D01-0E023F78A5DE}" presName="dummyMaxCanvas" presStyleCnt="0">
        <dgm:presLayoutVars/>
      </dgm:prSet>
      <dgm:spPr/>
      <dgm:t>
        <a:bodyPr/>
        <a:lstStyle/>
        <a:p>
          <a:endParaRPr lang="es-AR"/>
        </a:p>
      </dgm:t>
    </dgm:pt>
    <dgm:pt modelId="{5AE8F4C1-F7E8-4EF5-8042-92021A95A482}" type="pres">
      <dgm:prSet presAssocID="{ABA81889-7920-4835-8D01-0E023F78A5DE}" presName="ThreeNodes_1" presStyleLbl="node1" presStyleIdx="0" presStyleCnt="3" custScaleX="97138" custScaleY="53860" custLinFactNeighborY="8938">
        <dgm:presLayoutVars>
          <dgm:bulletEnabled val="1"/>
        </dgm:presLayoutVars>
      </dgm:prSet>
      <dgm:spPr/>
      <dgm:t>
        <a:bodyPr/>
        <a:lstStyle/>
        <a:p>
          <a:endParaRPr lang="es-MX"/>
        </a:p>
      </dgm:t>
    </dgm:pt>
    <dgm:pt modelId="{F3D7EACE-B601-43AD-A473-CD9EB04F9CF4}" type="pres">
      <dgm:prSet presAssocID="{ABA81889-7920-4835-8D01-0E023F78A5DE}" presName="ThreeNodes_2" presStyleLbl="node1" presStyleIdx="1" presStyleCnt="3" custScaleY="53101" custLinFactNeighborX="-3048" custLinFactNeighborY="-32008">
        <dgm:presLayoutVars>
          <dgm:bulletEnabled val="1"/>
        </dgm:presLayoutVars>
      </dgm:prSet>
      <dgm:spPr/>
      <dgm:t>
        <a:bodyPr/>
        <a:lstStyle/>
        <a:p>
          <a:endParaRPr lang="es-MX"/>
        </a:p>
      </dgm:t>
    </dgm:pt>
    <dgm:pt modelId="{0DA82549-B351-4621-87A8-AE3F2DF9A941}" type="pres">
      <dgm:prSet presAssocID="{ABA81889-7920-4835-8D01-0E023F78A5DE}" presName="ThreeNodes_3" presStyleLbl="node1" presStyleIdx="2" presStyleCnt="3" custScaleY="52200" custLinFactNeighborX="-1749" custLinFactNeighborY="-50026">
        <dgm:presLayoutVars>
          <dgm:bulletEnabled val="1"/>
        </dgm:presLayoutVars>
      </dgm:prSet>
      <dgm:spPr/>
      <dgm:t>
        <a:bodyPr/>
        <a:lstStyle/>
        <a:p>
          <a:endParaRPr lang="es-MX"/>
        </a:p>
      </dgm:t>
    </dgm:pt>
    <dgm:pt modelId="{7B5FE783-1131-441D-9269-0778A27B4D1A}" type="pres">
      <dgm:prSet presAssocID="{ABA81889-7920-4835-8D01-0E023F78A5DE}" presName="ThreeConn_1-2" presStyleLbl="fgAccFollowNode1" presStyleIdx="0" presStyleCnt="2">
        <dgm:presLayoutVars>
          <dgm:bulletEnabled val="1"/>
        </dgm:presLayoutVars>
      </dgm:prSet>
      <dgm:spPr/>
      <dgm:t>
        <a:bodyPr/>
        <a:lstStyle/>
        <a:p>
          <a:endParaRPr lang="es-MX"/>
        </a:p>
      </dgm:t>
    </dgm:pt>
    <dgm:pt modelId="{AFB3EA4D-91FA-40AD-BEFF-335ED0B7D109}" type="pres">
      <dgm:prSet presAssocID="{ABA81889-7920-4835-8D01-0E023F78A5DE}" presName="ThreeConn_2-3" presStyleLbl="fgAccFollowNode1" presStyleIdx="1" presStyleCnt="2">
        <dgm:presLayoutVars>
          <dgm:bulletEnabled val="1"/>
        </dgm:presLayoutVars>
      </dgm:prSet>
      <dgm:spPr/>
      <dgm:t>
        <a:bodyPr/>
        <a:lstStyle/>
        <a:p>
          <a:endParaRPr lang="es-MX"/>
        </a:p>
      </dgm:t>
    </dgm:pt>
    <dgm:pt modelId="{69BDABCD-833D-4E78-95A8-7E8DBA03AED2}" type="pres">
      <dgm:prSet presAssocID="{ABA81889-7920-4835-8D01-0E023F78A5DE}" presName="ThreeNodes_1_text" presStyleLbl="node1" presStyleIdx="2" presStyleCnt="3">
        <dgm:presLayoutVars>
          <dgm:bulletEnabled val="1"/>
        </dgm:presLayoutVars>
      </dgm:prSet>
      <dgm:spPr/>
      <dgm:t>
        <a:bodyPr/>
        <a:lstStyle/>
        <a:p>
          <a:endParaRPr lang="es-MX"/>
        </a:p>
      </dgm:t>
    </dgm:pt>
    <dgm:pt modelId="{E368C3A2-D4DD-4513-8287-7CE829EB9FA0}" type="pres">
      <dgm:prSet presAssocID="{ABA81889-7920-4835-8D01-0E023F78A5DE}" presName="ThreeNodes_2_text" presStyleLbl="node1" presStyleIdx="2" presStyleCnt="3">
        <dgm:presLayoutVars>
          <dgm:bulletEnabled val="1"/>
        </dgm:presLayoutVars>
      </dgm:prSet>
      <dgm:spPr/>
      <dgm:t>
        <a:bodyPr/>
        <a:lstStyle/>
        <a:p>
          <a:endParaRPr lang="es-MX"/>
        </a:p>
      </dgm:t>
    </dgm:pt>
    <dgm:pt modelId="{A7B932D1-3EDD-485F-A442-A9632D8DAB55}" type="pres">
      <dgm:prSet presAssocID="{ABA81889-7920-4835-8D01-0E023F78A5DE}" presName="ThreeNodes_3_text" presStyleLbl="node1" presStyleIdx="2" presStyleCnt="3">
        <dgm:presLayoutVars>
          <dgm:bulletEnabled val="1"/>
        </dgm:presLayoutVars>
      </dgm:prSet>
      <dgm:spPr/>
      <dgm:t>
        <a:bodyPr/>
        <a:lstStyle/>
        <a:p>
          <a:endParaRPr lang="es-MX"/>
        </a:p>
      </dgm:t>
    </dgm:pt>
  </dgm:ptLst>
  <dgm:cxnLst>
    <dgm:cxn modelId="{DB58185F-EA0F-4C9F-A9AF-C1F5A3CF14A6}" type="presOf" srcId="{5CA15BDB-4CCF-4581-B68E-2411840E4F14}" destId="{A7B932D1-3EDD-485F-A442-A9632D8DAB55}" srcOrd="1" destOrd="0" presId="urn:microsoft.com/office/officeart/2005/8/layout/vProcess5"/>
    <dgm:cxn modelId="{294ED1A3-3FD3-49E4-9AAF-CDAF81BE60CF}" type="presOf" srcId="{0D334DC1-DD7A-473C-8CA1-39CBFF833CB7}" destId="{F3D7EACE-B601-43AD-A473-CD9EB04F9CF4}" srcOrd="0" destOrd="0" presId="urn:microsoft.com/office/officeart/2005/8/layout/vProcess5"/>
    <dgm:cxn modelId="{5D1BEDF9-A1C0-434B-8122-2F998982DF34}" type="presOf" srcId="{C88CFC10-16A0-4FB9-9C97-8087FF554B23}" destId="{AFB3EA4D-91FA-40AD-BEFF-335ED0B7D109}" srcOrd="0" destOrd="0" presId="urn:microsoft.com/office/officeart/2005/8/layout/vProcess5"/>
    <dgm:cxn modelId="{98501B75-3B5F-4ADB-A7F6-7410C9C1596D}" type="presOf" srcId="{76D22D3D-724C-4A9E-A9E6-FF9470814DB2}" destId="{69BDABCD-833D-4E78-95A8-7E8DBA03AED2}" srcOrd="1" destOrd="0" presId="urn:microsoft.com/office/officeart/2005/8/layout/vProcess5"/>
    <dgm:cxn modelId="{B74C7206-DF07-4082-AD39-F47B8AF7E8E0}" type="presOf" srcId="{76D22D3D-724C-4A9E-A9E6-FF9470814DB2}" destId="{5AE8F4C1-F7E8-4EF5-8042-92021A95A482}" srcOrd="0" destOrd="0" presId="urn:microsoft.com/office/officeart/2005/8/layout/vProcess5"/>
    <dgm:cxn modelId="{97FAE4E7-9679-45A0-8029-828DF778EFE7}" type="presOf" srcId="{ABA81889-7920-4835-8D01-0E023F78A5DE}" destId="{CB2630EA-EAFA-4216-9112-676E4067E91F}" srcOrd="0" destOrd="0" presId="urn:microsoft.com/office/officeart/2005/8/layout/vProcess5"/>
    <dgm:cxn modelId="{2A86578F-03C8-4F2E-8F87-73996B7B0F09}" type="presOf" srcId="{0D334DC1-DD7A-473C-8CA1-39CBFF833CB7}" destId="{E368C3A2-D4DD-4513-8287-7CE829EB9FA0}" srcOrd="1" destOrd="0" presId="urn:microsoft.com/office/officeart/2005/8/layout/vProcess5"/>
    <dgm:cxn modelId="{617203C5-2DB4-40C6-9CF6-C1C441947749}" type="presOf" srcId="{6DCFDDA3-8639-40F8-8068-55330F054FB0}" destId="{7B5FE783-1131-441D-9269-0778A27B4D1A}" srcOrd="0" destOrd="0" presId="urn:microsoft.com/office/officeart/2005/8/layout/vProcess5"/>
    <dgm:cxn modelId="{44CD6750-9D70-40ED-8B17-4BA808306DC8}" type="presOf" srcId="{5CA15BDB-4CCF-4581-B68E-2411840E4F14}" destId="{0DA82549-B351-4621-87A8-AE3F2DF9A941}" srcOrd="0" destOrd="0" presId="urn:microsoft.com/office/officeart/2005/8/layout/vProcess5"/>
    <dgm:cxn modelId="{ACFDC8A3-EE79-4F7D-BFFB-0F6565C77122}" srcId="{ABA81889-7920-4835-8D01-0E023F78A5DE}" destId="{76D22D3D-724C-4A9E-A9E6-FF9470814DB2}" srcOrd="0" destOrd="0" parTransId="{611A4005-3F5F-4577-99D3-6756F2C0275E}" sibTransId="{6DCFDDA3-8639-40F8-8068-55330F054FB0}"/>
    <dgm:cxn modelId="{FE72246A-C53A-4BBA-9093-437A8BDFBC4F}" srcId="{ABA81889-7920-4835-8D01-0E023F78A5DE}" destId="{0D334DC1-DD7A-473C-8CA1-39CBFF833CB7}" srcOrd="1" destOrd="0" parTransId="{B8594321-C4D1-4E06-ABDA-420C124BFA16}" sibTransId="{C88CFC10-16A0-4FB9-9C97-8087FF554B23}"/>
    <dgm:cxn modelId="{BB177374-3AA5-45D6-BE1B-62F86D624492}" srcId="{ABA81889-7920-4835-8D01-0E023F78A5DE}" destId="{5CA15BDB-4CCF-4581-B68E-2411840E4F14}" srcOrd="2" destOrd="0" parTransId="{6E097ADA-C755-4CCB-BC2E-EECD67F6534D}" sibTransId="{A14CA315-C8D9-4BD5-9551-0A2F4337AD93}"/>
    <dgm:cxn modelId="{BFFF6A2E-AB57-4924-9C8D-A93BE1BC89EA}" type="presParOf" srcId="{CB2630EA-EAFA-4216-9112-676E4067E91F}" destId="{ABB2C114-332C-41A0-A269-074B3EA6F7F4}" srcOrd="0" destOrd="0" presId="urn:microsoft.com/office/officeart/2005/8/layout/vProcess5"/>
    <dgm:cxn modelId="{13D4FD10-BF43-47C2-8469-6E9741D131BD}" type="presParOf" srcId="{CB2630EA-EAFA-4216-9112-676E4067E91F}" destId="{5AE8F4C1-F7E8-4EF5-8042-92021A95A482}" srcOrd="1" destOrd="0" presId="urn:microsoft.com/office/officeart/2005/8/layout/vProcess5"/>
    <dgm:cxn modelId="{6A37F67E-7803-40A9-BE5E-853040E4FF26}" type="presParOf" srcId="{CB2630EA-EAFA-4216-9112-676E4067E91F}" destId="{F3D7EACE-B601-43AD-A473-CD9EB04F9CF4}" srcOrd="2" destOrd="0" presId="urn:microsoft.com/office/officeart/2005/8/layout/vProcess5"/>
    <dgm:cxn modelId="{1F74E038-F8FC-4BB8-8146-011AD441170D}" type="presParOf" srcId="{CB2630EA-EAFA-4216-9112-676E4067E91F}" destId="{0DA82549-B351-4621-87A8-AE3F2DF9A941}" srcOrd="3" destOrd="0" presId="urn:microsoft.com/office/officeart/2005/8/layout/vProcess5"/>
    <dgm:cxn modelId="{BAE0AD4D-BC98-4D16-8EDA-20C7296BA575}" type="presParOf" srcId="{CB2630EA-EAFA-4216-9112-676E4067E91F}" destId="{7B5FE783-1131-441D-9269-0778A27B4D1A}" srcOrd="4" destOrd="0" presId="urn:microsoft.com/office/officeart/2005/8/layout/vProcess5"/>
    <dgm:cxn modelId="{3B159CF5-FF4A-44D4-8500-04C2EA7777FE}" type="presParOf" srcId="{CB2630EA-EAFA-4216-9112-676E4067E91F}" destId="{AFB3EA4D-91FA-40AD-BEFF-335ED0B7D109}" srcOrd="5" destOrd="0" presId="urn:microsoft.com/office/officeart/2005/8/layout/vProcess5"/>
    <dgm:cxn modelId="{1FD55D2A-3FCA-40B1-BF14-E1031C7A8DB0}" type="presParOf" srcId="{CB2630EA-EAFA-4216-9112-676E4067E91F}" destId="{69BDABCD-833D-4E78-95A8-7E8DBA03AED2}" srcOrd="6" destOrd="0" presId="urn:microsoft.com/office/officeart/2005/8/layout/vProcess5"/>
    <dgm:cxn modelId="{5E8446EB-83B9-4769-9E02-D97A90DA2CC2}" type="presParOf" srcId="{CB2630EA-EAFA-4216-9112-676E4067E91F}" destId="{E368C3A2-D4DD-4513-8287-7CE829EB9FA0}" srcOrd="7" destOrd="0" presId="urn:microsoft.com/office/officeart/2005/8/layout/vProcess5"/>
    <dgm:cxn modelId="{D903267F-2DB6-4BD3-B8B9-BF0151CF9E5D}" type="presParOf" srcId="{CB2630EA-EAFA-4216-9112-676E4067E91F}" destId="{A7B932D1-3EDD-485F-A442-A9632D8DAB55}"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06BC8B6-F4ED-4FF2-97C8-296908FF131A}" type="doc">
      <dgm:prSet loTypeId="urn:microsoft.com/office/officeart/2005/8/layout/venn1" loCatId="relationship" qsTypeId="urn:microsoft.com/office/officeart/2005/8/quickstyle/simple5" qsCatId="simple" csTypeId="urn:microsoft.com/office/officeart/2005/8/colors/colorful1#2" csCatId="colorful" phldr="1"/>
      <dgm:spPr/>
      <dgm:t>
        <a:bodyPr/>
        <a:lstStyle/>
        <a:p>
          <a:endParaRPr lang="es-MX"/>
        </a:p>
      </dgm:t>
    </dgm:pt>
    <dgm:pt modelId="{AB1CA169-9478-4F7D-8C1E-BD7C58CCAC76}">
      <dgm:prSet custT="1"/>
      <dgm:spPr/>
      <dgm:t>
        <a:bodyPr/>
        <a:lstStyle/>
        <a:p>
          <a:pPr rtl="0"/>
          <a:r>
            <a:rPr lang="es-MX" sz="1800" b="1" dirty="0" smtClean="0"/>
            <a:t>A).- Efectos producidos por el multiplicador keynesiano, </a:t>
          </a:r>
          <a:endParaRPr lang="es-MX" sz="1800" b="1" dirty="0"/>
        </a:p>
      </dgm:t>
    </dgm:pt>
    <dgm:pt modelId="{DF4CAD1F-0ACA-4B93-B8AD-F6612352368C}" type="parTrans" cxnId="{83D4715C-8FFB-4F04-B6A3-63738F388E43}">
      <dgm:prSet/>
      <dgm:spPr/>
      <dgm:t>
        <a:bodyPr/>
        <a:lstStyle/>
        <a:p>
          <a:endParaRPr lang="es-MX"/>
        </a:p>
      </dgm:t>
    </dgm:pt>
    <dgm:pt modelId="{FF71CA66-AAAA-4A00-85A6-46566F5B1BC2}" type="sibTrans" cxnId="{83D4715C-8FFB-4F04-B6A3-63738F388E43}">
      <dgm:prSet/>
      <dgm:spPr/>
      <dgm:t>
        <a:bodyPr/>
        <a:lstStyle/>
        <a:p>
          <a:endParaRPr lang="es-MX"/>
        </a:p>
      </dgm:t>
    </dgm:pt>
    <dgm:pt modelId="{A7799982-BE40-4182-88B8-CEA0A8D2EE47}">
      <dgm:prSet custT="1"/>
      <dgm:spPr/>
      <dgm:t>
        <a:bodyPr/>
        <a:lstStyle/>
        <a:p>
          <a:pPr rtl="0"/>
          <a:r>
            <a:rPr lang="es-MX" sz="1400" b="1" dirty="0" smtClean="0"/>
            <a:t>B</a:t>
          </a:r>
          <a:r>
            <a:rPr lang="es-MX" sz="1600" b="1" dirty="0" smtClean="0"/>
            <a:t>).- Efectos “input-output” directos e indirectos, </a:t>
          </a:r>
          <a:endParaRPr lang="es-MX" sz="1600" dirty="0"/>
        </a:p>
      </dgm:t>
    </dgm:pt>
    <dgm:pt modelId="{E440DF7B-0C62-4FAB-BA9F-97C3078FA91B}" type="parTrans" cxnId="{1721BD5D-98E2-4337-95CF-5B4AEEDF7A07}">
      <dgm:prSet/>
      <dgm:spPr/>
      <dgm:t>
        <a:bodyPr/>
        <a:lstStyle/>
        <a:p>
          <a:endParaRPr lang="es-MX"/>
        </a:p>
      </dgm:t>
    </dgm:pt>
    <dgm:pt modelId="{931530B1-D3DB-4BC8-A636-9EE0FCA54024}" type="sibTrans" cxnId="{1721BD5D-98E2-4337-95CF-5B4AEEDF7A07}">
      <dgm:prSet/>
      <dgm:spPr/>
      <dgm:t>
        <a:bodyPr/>
        <a:lstStyle/>
        <a:p>
          <a:endParaRPr lang="es-MX"/>
        </a:p>
      </dgm:t>
    </dgm:pt>
    <dgm:pt modelId="{0901E071-DDB4-4730-9273-179CDBCC0C9E}">
      <dgm:prSet custT="1"/>
      <dgm:spPr/>
      <dgm:t>
        <a:bodyPr/>
        <a:lstStyle/>
        <a:p>
          <a:pPr rtl="0"/>
          <a:r>
            <a:rPr lang="es-MX" sz="1800" b="1" dirty="0" smtClean="0"/>
            <a:t>C</a:t>
          </a:r>
          <a:r>
            <a:rPr lang="es-MX" sz="1800" dirty="0" smtClean="0"/>
            <a:t>).- </a:t>
          </a:r>
          <a:r>
            <a:rPr lang="es-MX" sz="1800" b="1" dirty="0" smtClean="0"/>
            <a:t>Efectos de aceleración del crecimiento,</a:t>
          </a:r>
          <a:endParaRPr lang="es-MX" sz="1800" b="1" dirty="0"/>
        </a:p>
      </dgm:t>
    </dgm:pt>
    <dgm:pt modelId="{69ADD881-9990-47FB-AD16-48F34ED2655F}" type="parTrans" cxnId="{5F57A8EC-F68C-4035-943A-D8DFD1141EE1}">
      <dgm:prSet/>
      <dgm:spPr/>
      <dgm:t>
        <a:bodyPr/>
        <a:lstStyle/>
        <a:p>
          <a:endParaRPr lang="es-MX"/>
        </a:p>
      </dgm:t>
    </dgm:pt>
    <dgm:pt modelId="{0C5969C2-0219-4DD4-B2CC-D1A0BC42FD98}" type="sibTrans" cxnId="{5F57A8EC-F68C-4035-943A-D8DFD1141EE1}">
      <dgm:prSet/>
      <dgm:spPr/>
      <dgm:t>
        <a:bodyPr/>
        <a:lstStyle/>
        <a:p>
          <a:endParaRPr lang="es-MX"/>
        </a:p>
      </dgm:t>
    </dgm:pt>
    <dgm:pt modelId="{C3373890-FD4A-4C38-8286-5FD4F0B645B9}">
      <dgm:prSet custT="1"/>
      <dgm:spPr/>
      <dgm:t>
        <a:bodyPr/>
        <a:lstStyle/>
        <a:p>
          <a:pPr rtl="0"/>
          <a:r>
            <a:rPr lang="es-MX" sz="1500" b="1" dirty="0" smtClean="0"/>
            <a:t>D</a:t>
          </a:r>
          <a:r>
            <a:rPr lang="es-MX" sz="1500" dirty="0" smtClean="0"/>
            <a:t>).- </a:t>
          </a:r>
          <a:r>
            <a:rPr lang="es-MX" sz="1800" b="1" dirty="0" smtClean="0"/>
            <a:t>Efectos referidos a las ventajas de localización,</a:t>
          </a:r>
          <a:endParaRPr lang="es-MX" sz="1800" dirty="0"/>
        </a:p>
      </dgm:t>
    </dgm:pt>
    <dgm:pt modelId="{E0531A39-1B40-4309-BDAE-E3333859AB98}" type="parTrans" cxnId="{9B440A66-1889-480E-8DF7-94619B5CE9A0}">
      <dgm:prSet/>
      <dgm:spPr/>
      <dgm:t>
        <a:bodyPr/>
        <a:lstStyle/>
        <a:p>
          <a:endParaRPr lang="es-MX"/>
        </a:p>
      </dgm:t>
    </dgm:pt>
    <dgm:pt modelId="{F0D619EF-6DAB-4AEA-86F8-AFA9ACB63599}" type="sibTrans" cxnId="{9B440A66-1889-480E-8DF7-94619B5CE9A0}">
      <dgm:prSet/>
      <dgm:spPr/>
      <dgm:t>
        <a:bodyPr/>
        <a:lstStyle/>
        <a:p>
          <a:endParaRPr lang="es-MX"/>
        </a:p>
      </dgm:t>
    </dgm:pt>
    <dgm:pt modelId="{F53B330C-BCB4-4381-83BE-2991965E79E3}">
      <dgm:prSet custT="1"/>
      <dgm:spPr/>
      <dgm:t>
        <a:bodyPr/>
        <a:lstStyle/>
        <a:p>
          <a:pPr rtl="0"/>
          <a:r>
            <a:rPr lang="es-MX" sz="1800" b="1" dirty="0" smtClean="0"/>
            <a:t>E).- Efectos de imitación y aprendizaje. </a:t>
          </a:r>
          <a:endParaRPr lang="es-MX" sz="1800" b="1" dirty="0"/>
        </a:p>
      </dgm:t>
    </dgm:pt>
    <dgm:pt modelId="{799E823F-EC1D-4AF0-8D52-75F9D1DDA673}" type="parTrans" cxnId="{F9C93528-309B-4DF8-9237-796731AF6975}">
      <dgm:prSet/>
      <dgm:spPr/>
      <dgm:t>
        <a:bodyPr/>
        <a:lstStyle/>
        <a:p>
          <a:endParaRPr lang="es-MX"/>
        </a:p>
      </dgm:t>
    </dgm:pt>
    <dgm:pt modelId="{DBFE5A81-10AD-471D-B2B5-4C27ACAE4D04}" type="sibTrans" cxnId="{F9C93528-309B-4DF8-9237-796731AF6975}">
      <dgm:prSet/>
      <dgm:spPr/>
      <dgm:t>
        <a:bodyPr/>
        <a:lstStyle/>
        <a:p>
          <a:endParaRPr lang="es-MX"/>
        </a:p>
      </dgm:t>
    </dgm:pt>
    <dgm:pt modelId="{521F2E0E-F484-4BC1-8F37-96A04A0A38E6}">
      <dgm:prSet/>
      <dgm:spPr/>
      <dgm:t>
        <a:bodyPr/>
        <a:lstStyle/>
        <a:p>
          <a:pPr rtl="0"/>
          <a:endParaRPr lang="es-MX" dirty="0"/>
        </a:p>
      </dgm:t>
    </dgm:pt>
    <dgm:pt modelId="{BE6D21A5-A9A2-4413-B5DA-FFDD8695DB6C}" type="parTrans" cxnId="{BE0BB76C-E314-47FC-8B41-9E738244243E}">
      <dgm:prSet/>
      <dgm:spPr/>
      <dgm:t>
        <a:bodyPr/>
        <a:lstStyle/>
        <a:p>
          <a:endParaRPr lang="es-MX"/>
        </a:p>
      </dgm:t>
    </dgm:pt>
    <dgm:pt modelId="{116FC20C-36BB-4B18-BEDC-2A6041FF36F6}" type="sibTrans" cxnId="{BE0BB76C-E314-47FC-8B41-9E738244243E}">
      <dgm:prSet/>
      <dgm:spPr/>
      <dgm:t>
        <a:bodyPr/>
        <a:lstStyle/>
        <a:p>
          <a:endParaRPr lang="es-MX"/>
        </a:p>
      </dgm:t>
    </dgm:pt>
    <dgm:pt modelId="{55A9B44F-3FAD-418B-98A6-0429C364B753}" type="pres">
      <dgm:prSet presAssocID="{C06BC8B6-F4ED-4FF2-97C8-296908FF131A}" presName="compositeShape" presStyleCnt="0">
        <dgm:presLayoutVars>
          <dgm:chMax val="7"/>
          <dgm:dir/>
          <dgm:resizeHandles val="exact"/>
        </dgm:presLayoutVars>
      </dgm:prSet>
      <dgm:spPr/>
      <dgm:t>
        <a:bodyPr/>
        <a:lstStyle/>
        <a:p>
          <a:endParaRPr lang="es-MX"/>
        </a:p>
      </dgm:t>
    </dgm:pt>
    <dgm:pt modelId="{B37228F1-5E5D-432A-B1BE-227857B75F3B}" type="pres">
      <dgm:prSet presAssocID="{AB1CA169-9478-4F7D-8C1E-BD7C58CCAC76}" presName="circ1" presStyleLbl="vennNode1" presStyleIdx="0" presStyleCnt="6" custLinFactNeighborX="-2576" custLinFactNeighborY="-2470"/>
      <dgm:spPr/>
      <dgm:t>
        <a:bodyPr/>
        <a:lstStyle/>
        <a:p>
          <a:endParaRPr lang="es-AR"/>
        </a:p>
      </dgm:t>
    </dgm:pt>
    <dgm:pt modelId="{922722F0-8CD7-4F7F-93DF-A1591BC53A63}" type="pres">
      <dgm:prSet presAssocID="{AB1CA169-9478-4F7D-8C1E-BD7C58CCAC76}" presName="circ1Tx" presStyleLbl="revTx" presStyleIdx="0" presStyleCnt="0" custScaleY="146973" custLinFactNeighborX="-4078" custLinFactNeighborY="19175">
        <dgm:presLayoutVars>
          <dgm:chMax val="0"/>
          <dgm:chPref val="0"/>
          <dgm:bulletEnabled val="1"/>
        </dgm:presLayoutVars>
      </dgm:prSet>
      <dgm:spPr/>
      <dgm:t>
        <a:bodyPr/>
        <a:lstStyle/>
        <a:p>
          <a:endParaRPr lang="es-MX"/>
        </a:p>
      </dgm:t>
    </dgm:pt>
    <dgm:pt modelId="{90AD763E-6641-497E-B13B-82882115E7A8}" type="pres">
      <dgm:prSet presAssocID="{A7799982-BE40-4182-88B8-CEA0A8D2EE47}" presName="circ2" presStyleLbl="vennNode1" presStyleIdx="1" presStyleCnt="6" custScaleX="102174" custLinFactNeighborX="14873" custLinFactNeighborY="-6191"/>
      <dgm:spPr/>
      <dgm:t>
        <a:bodyPr/>
        <a:lstStyle/>
        <a:p>
          <a:endParaRPr lang="es-AR"/>
        </a:p>
      </dgm:t>
    </dgm:pt>
    <dgm:pt modelId="{AC1101D2-1182-4CCA-A683-7044C1DADC58}" type="pres">
      <dgm:prSet presAssocID="{A7799982-BE40-4182-88B8-CEA0A8D2EE47}" presName="circ2Tx" presStyleLbl="revTx" presStyleIdx="0" presStyleCnt="0">
        <dgm:presLayoutVars>
          <dgm:chMax val="0"/>
          <dgm:chPref val="0"/>
          <dgm:bulletEnabled val="1"/>
        </dgm:presLayoutVars>
      </dgm:prSet>
      <dgm:spPr/>
      <dgm:t>
        <a:bodyPr/>
        <a:lstStyle/>
        <a:p>
          <a:endParaRPr lang="es-MX"/>
        </a:p>
      </dgm:t>
    </dgm:pt>
    <dgm:pt modelId="{8433FFF5-241C-4808-9D07-980D6420452E}" type="pres">
      <dgm:prSet presAssocID="{0901E071-DDB4-4730-9273-179CDBCC0C9E}" presName="circ3" presStyleLbl="vennNode1" presStyleIdx="2" presStyleCnt="6" custLinFactNeighborX="21297" custLinFactNeighborY="8902"/>
      <dgm:spPr/>
      <dgm:t>
        <a:bodyPr/>
        <a:lstStyle/>
        <a:p>
          <a:endParaRPr lang="es-AR"/>
        </a:p>
      </dgm:t>
    </dgm:pt>
    <dgm:pt modelId="{096A3C11-FAD8-49AF-B33F-2C3741766C39}" type="pres">
      <dgm:prSet presAssocID="{0901E071-DDB4-4730-9273-179CDBCC0C9E}" presName="circ3Tx" presStyleLbl="revTx" presStyleIdx="0" presStyleCnt="0" custLinFactNeighborX="9726" custLinFactNeighborY="15025">
        <dgm:presLayoutVars>
          <dgm:chMax val="0"/>
          <dgm:chPref val="0"/>
          <dgm:bulletEnabled val="1"/>
        </dgm:presLayoutVars>
      </dgm:prSet>
      <dgm:spPr/>
      <dgm:t>
        <a:bodyPr/>
        <a:lstStyle/>
        <a:p>
          <a:endParaRPr lang="es-MX"/>
        </a:p>
      </dgm:t>
    </dgm:pt>
    <dgm:pt modelId="{29824FFB-1BD5-44BA-8FBB-1057953856F1}" type="pres">
      <dgm:prSet presAssocID="{C3373890-FD4A-4C38-8286-5FD4F0B645B9}" presName="circ4" presStyleLbl="vennNode1" presStyleIdx="3" presStyleCnt="6" custLinFactNeighborX="4935" custLinFactNeighborY="16415"/>
      <dgm:spPr/>
      <dgm:t>
        <a:bodyPr/>
        <a:lstStyle/>
        <a:p>
          <a:endParaRPr lang="es-AR"/>
        </a:p>
      </dgm:t>
    </dgm:pt>
    <dgm:pt modelId="{E672689B-FDF3-4172-BC5B-E0464E8D6473}" type="pres">
      <dgm:prSet presAssocID="{C3373890-FD4A-4C38-8286-5FD4F0B645B9}" presName="circ4Tx" presStyleLbl="revTx" presStyleIdx="0" presStyleCnt="0" custScaleX="184795" custScaleY="203418">
        <dgm:presLayoutVars>
          <dgm:chMax val="0"/>
          <dgm:chPref val="0"/>
          <dgm:bulletEnabled val="1"/>
        </dgm:presLayoutVars>
      </dgm:prSet>
      <dgm:spPr/>
      <dgm:t>
        <a:bodyPr/>
        <a:lstStyle/>
        <a:p>
          <a:endParaRPr lang="es-MX"/>
        </a:p>
      </dgm:t>
    </dgm:pt>
    <dgm:pt modelId="{A7F03D8A-B03D-4344-847A-5B0FECC2803C}" type="pres">
      <dgm:prSet presAssocID="{F53B330C-BCB4-4381-83BE-2991965E79E3}" presName="circ5" presStyleLbl="vennNode1" presStyleIdx="4" presStyleCnt="6" custLinFactNeighborX="-18938" custLinFactNeighborY="8902"/>
      <dgm:spPr/>
      <dgm:t>
        <a:bodyPr/>
        <a:lstStyle/>
        <a:p>
          <a:endParaRPr lang="es-AR"/>
        </a:p>
      </dgm:t>
    </dgm:pt>
    <dgm:pt modelId="{64026AAF-082F-425C-ABE6-C4D423EEF0D3}" type="pres">
      <dgm:prSet presAssocID="{F53B330C-BCB4-4381-83BE-2991965E79E3}" presName="circ5Tx" presStyleLbl="revTx" presStyleIdx="0" presStyleCnt="0" custScaleY="94822" custLinFactNeighborX="2887" custLinFactNeighborY="-63746">
        <dgm:presLayoutVars>
          <dgm:chMax val="0"/>
          <dgm:chPref val="0"/>
          <dgm:bulletEnabled val="1"/>
        </dgm:presLayoutVars>
      </dgm:prSet>
      <dgm:spPr/>
      <dgm:t>
        <a:bodyPr/>
        <a:lstStyle/>
        <a:p>
          <a:endParaRPr lang="es-MX"/>
        </a:p>
      </dgm:t>
    </dgm:pt>
    <dgm:pt modelId="{ED7EF0A6-5444-45BD-99F1-41D1285B897B}" type="pres">
      <dgm:prSet presAssocID="{521F2E0E-F484-4BC1-8F37-96A04A0A38E6}" presName="circ6" presStyleLbl="vennNode1" presStyleIdx="5" presStyleCnt="6" custLinFactNeighborX="-7672" custLinFactNeighborY="1320"/>
      <dgm:spPr/>
      <dgm:t>
        <a:bodyPr/>
        <a:lstStyle/>
        <a:p>
          <a:endParaRPr lang="es-AR"/>
        </a:p>
      </dgm:t>
    </dgm:pt>
    <dgm:pt modelId="{2966100C-BAC6-431D-A79D-360446A083E4}" type="pres">
      <dgm:prSet presAssocID="{521F2E0E-F484-4BC1-8F37-96A04A0A38E6}" presName="circ6Tx" presStyleLbl="revTx" presStyleIdx="0" presStyleCnt="0">
        <dgm:presLayoutVars>
          <dgm:chMax val="0"/>
          <dgm:chPref val="0"/>
          <dgm:bulletEnabled val="1"/>
        </dgm:presLayoutVars>
      </dgm:prSet>
      <dgm:spPr/>
      <dgm:t>
        <a:bodyPr/>
        <a:lstStyle/>
        <a:p>
          <a:endParaRPr lang="es-MX"/>
        </a:p>
      </dgm:t>
    </dgm:pt>
  </dgm:ptLst>
  <dgm:cxnLst>
    <dgm:cxn modelId="{36BCFD0F-55C3-4604-9F45-1039357B28C4}" type="presOf" srcId="{C3373890-FD4A-4C38-8286-5FD4F0B645B9}" destId="{E672689B-FDF3-4172-BC5B-E0464E8D6473}" srcOrd="0" destOrd="0" presId="urn:microsoft.com/office/officeart/2005/8/layout/venn1"/>
    <dgm:cxn modelId="{098A49E4-A2A2-47B2-8756-526CA7C27A6F}" type="presOf" srcId="{521F2E0E-F484-4BC1-8F37-96A04A0A38E6}" destId="{2966100C-BAC6-431D-A79D-360446A083E4}" srcOrd="0" destOrd="0" presId="urn:microsoft.com/office/officeart/2005/8/layout/venn1"/>
    <dgm:cxn modelId="{5F57A8EC-F68C-4035-943A-D8DFD1141EE1}" srcId="{C06BC8B6-F4ED-4FF2-97C8-296908FF131A}" destId="{0901E071-DDB4-4730-9273-179CDBCC0C9E}" srcOrd="2" destOrd="0" parTransId="{69ADD881-9990-47FB-AD16-48F34ED2655F}" sibTransId="{0C5969C2-0219-4DD4-B2CC-D1A0BC42FD98}"/>
    <dgm:cxn modelId="{1721BD5D-98E2-4337-95CF-5B4AEEDF7A07}" srcId="{C06BC8B6-F4ED-4FF2-97C8-296908FF131A}" destId="{A7799982-BE40-4182-88B8-CEA0A8D2EE47}" srcOrd="1" destOrd="0" parTransId="{E440DF7B-0C62-4FAB-BA9F-97C3078FA91B}" sibTransId="{931530B1-D3DB-4BC8-A636-9EE0FCA54024}"/>
    <dgm:cxn modelId="{04908BAD-D18B-47EE-8CF0-E1684EDA8F7C}" type="presOf" srcId="{AB1CA169-9478-4F7D-8C1E-BD7C58CCAC76}" destId="{922722F0-8CD7-4F7F-93DF-A1591BC53A63}" srcOrd="0" destOrd="0" presId="urn:microsoft.com/office/officeart/2005/8/layout/venn1"/>
    <dgm:cxn modelId="{83D4715C-8FFB-4F04-B6A3-63738F388E43}" srcId="{C06BC8B6-F4ED-4FF2-97C8-296908FF131A}" destId="{AB1CA169-9478-4F7D-8C1E-BD7C58CCAC76}" srcOrd="0" destOrd="0" parTransId="{DF4CAD1F-0ACA-4B93-B8AD-F6612352368C}" sibTransId="{FF71CA66-AAAA-4A00-85A6-46566F5B1BC2}"/>
    <dgm:cxn modelId="{9B440A66-1889-480E-8DF7-94619B5CE9A0}" srcId="{C06BC8B6-F4ED-4FF2-97C8-296908FF131A}" destId="{C3373890-FD4A-4C38-8286-5FD4F0B645B9}" srcOrd="3" destOrd="0" parTransId="{E0531A39-1B40-4309-BDAE-E3333859AB98}" sibTransId="{F0D619EF-6DAB-4AEA-86F8-AFA9ACB63599}"/>
    <dgm:cxn modelId="{7BC3D259-01E5-4978-8A3A-3CB88A7D3F93}" type="presOf" srcId="{A7799982-BE40-4182-88B8-CEA0A8D2EE47}" destId="{AC1101D2-1182-4CCA-A683-7044C1DADC58}" srcOrd="0" destOrd="0" presId="urn:microsoft.com/office/officeart/2005/8/layout/venn1"/>
    <dgm:cxn modelId="{BE0BB76C-E314-47FC-8B41-9E738244243E}" srcId="{C06BC8B6-F4ED-4FF2-97C8-296908FF131A}" destId="{521F2E0E-F484-4BC1-8F37-96A04A0A38E6}" srcOrd="5" destOrd="0" parTransId="{BE6D21A5-A9A2-4413-B5DA-FFDD8695DB6C}" sibTransId="{116FC20C-36BB-4B18-BEDC-2A6041FF36F6}"/>
    <dgm:cxn modelId="{F334384A-B5B0-4C46-BD1D-933F51E83AE9}" type="presOf" srcId="{C06BC8B6-F4ED-4FF2-97C8-296908FF131A}" destId="{55A9B44F-3FAD-418B-98A6-0429C364B753}" srcOrd="0" destOrd="0" presId="urn:microsoft.com/office/officeart/2005/8/layout/venn1"/>
    <dgm:cxn modelId="{31AE5E5A-277A-47A7-9F0E-3049A01902C1}" type="presOf" srcId="{0901E071-DDB4-4730-9273-179CDBCC0C9E}" destId="{096A3C11-FAD8-49AF-B33F-2C3741766C39}" srcOrd="0" destOrd="0" presId="urn:microsoft.com/office/officeart/2005/8/layout/venn1"/>
    <dgm:cxn modelId="{F9C93528-309B-4DF8-9237-796731AF6975}" srcId="{C06BC8B6-F4ED-4FF2-97C8-296908FF131A}" destId="{F53B330C-BCB4-4381-83BE-2991965E79E3}" srcOrd="4" destOrd="0" parTransId="{799E823F-EC1D-4AF0-8D52-75F9D1DDA673}" sibTransId="{DBFE5A81-10AD-471D-B2B5-4C27ACAE4D04}"/>
    <dgm:cxn modelId="{908214C3-6CE2-4C78-837D-6CE5DD60E5B0}" type="presOf" srcId="{F53B330C-BCB4-4381-83BE-2991965E79E3}" destId="{64026AAF-082F-425C-ABE6-C4D423EEF0D3}" srcOrd="0" destOrd="0" presId="urn:microsoft.com/office/officeart/2005/8/layout/venn1"/>
    <dgm:cxn modelId="{54F708C8-4FEB-4D1C-838C-CF34E163751C}" type="presParOf" srcId="{55A9B44F-3FAD-418B-98A6-0429C364B753}" destId="{B37228F1-5E5D-432A-B1BE-227857B75F3B}" srcOrd="0" destOrd="0" presId="urn:microsoft.com/office/officeart/2005/8/layout/venn1"/>
    <dgm:cxn modelId="{9EC3AA25-488D-4A31-A252-2ACBBF1AA828}" type="presParOf" srcId="{55A9B44F-3FAD-418B-98A6-0429C364B753}" destId="{922722F0-8CD7-4F7F-93DF-A1591BC53A63}" srcOrd="1" destOrd="0" presId="urn:microsoft.com/office/officeart/2005/8/layout/venn1"/>
    <dgm:cxn modelId="{A2162084-4F46-4AED-A3BE-CC0716DEA7BC}" type="presParOf" srcId="{55A9B44F-3FAD-418B-98A6-0429C364B753}" destId="{90AD763E-6641-497E-B13B-82882115E7A8}" srcOrd="2" destOrd="0" presId="urn:microsoft.com/office/officeart/2005/8/layout/venn1"/>
    <dgm:cxn modelId="{B0F4B969-AC56-426D-B0BE-2C8155084108}" type="presParOf" srcId="{55A9B44F-3FAD-418B-98A6-0429C364B753}" destId="{AC1101D2-1182-4CCA-A683-7044C1DADC58}" srcOrd="3" destOrd="0" presId="urn:microsoft.com/office/officeart/2005/8/layout/venn1"/>
    <dgm:cxn modelId="{AE976955-DA04-4B2B-9DB6-1CEB1A7FF3DA}" type="presParOf" srcId="{55A9B44F-3FAD-418B-98A6-0429C364B753}" destId="{8433FFF5-241C-4808-9D07-980D6420452E}" srcOrd="4" destOrd="0" presId="urn:microsoft.com/office/officeart/2005/8/layout/venn1"/>
    <dgm:cxn modelId="{E709EDE1-DF0E-4041-B542-E5DE36A56ED3}" type="presParOf" srcId="{55A9B44F-3FAD-418B-98A6-0429C364B753}" destId="{096A3C11-FAD8-49AF-B33F-2C3741766C39}" srcOrd="5" destOrd="0" presId="urn:microsoft.com/office/officeart/2005/8/layout/venn1"/>
    <dgm:cxn modelId="{17086FBD-61A1-4F34-823D-4AB88B70A986}" type="presParOf" srcId="{55A9B44F-3FAD-418B-98A6-0429C364B753}" destId="{29824FFB-1BD5-44BA-8FBB-1057953856F1}" srcOrd="6" destOrd="0" presId="urn:microsoft.com/office/officeart/2005/8/layout/venn1"/>
    <dgm:cxn modelId="{613C8465-CAFB-4A2C-8681-12325F2C8182}" type="presParOf" srcId="{55A9B44F-3FAD-418B-98A6-0429C364B753}" destId="{E672689B-FDF3-4172-BC5B-E0464E8D6473}" srcOrd="7" destOrd="0" presId="urn:microsoft.com/office/officeart/2005/8/layout/venn1"/>
    <dgm:cxn modelId="{C5B84C5A-7ACF-43A2-AE40-350A714AA137}" type="presParOf" srcId="{55A9B44F-3FAD-418B-98A6-0429C364B753}" destId="{A7F03D8A-B03D-4344-847A-5B0FECC2803C}" srcOrd="8" destOrd="0" presId="urn:microsoft.com/office/officeart/2005/8/layout/venn1"/>
    <dgm:cxn modelId="{DF1DE49F-914A-46A8-9F11-3BE03F270681}" type="presParOf" srcId="{55A9B44F-3FAD-418B-98A6-0429C364B753}" destId="{64026AAF-082F-425C-ABE6-C4D423EEF0D3}" srcOrd="9" destOrd="0" presId="urn:microsoft.com/office/officeart/2005/8/layout/venn1"/>
    <dgm:cxn modelId="{515C0AB4-B09F-4FF7-A0E2-50F4439428BA}" type="presParOf" srcId="{55A9B44F-3FAD-418B-98A6-0429C364B753}" destId="{ED7EF0A6-5444-45BD-99F1-41D1285B897B}" srcOrd="10" destOrd="0" presId="urn:microsoft.com/office/officeart/2005/8/layout/venn1"/>
    <dgm:cxn modelId="{3954DA71-9137-48C1-A570-3293AEEB921A}" type="presParOf" srcId="{55A9B44F-3FAD-418B-98A6-0429C364B753}" destId="{2966100C-BAC6-431D-A79D-360446A083E4}" srcOrd="11"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8A705D-FA37-4621-9474-E67E97862433}" type="doc">
      <dgm:prSet loTypeId="urn:microsoft.com/office/officeart/2005/8/layout/venn3" loCatId="relationship" qsTypeId="urn:microsoft.com/office/officeart/2005/8/quickstyle/3d4" qsCatId="3D" csTypeId="urn:microsoft.com/office/officeart/2005/8/colors/accent2_2" csCatId="accent2" phldr="1"/>
      <dgm:spPr/>
      <dgm:t>
        <a:bodyPr/>
        <a:lstStyle/>
        <a:p>
          <a:endParaRPr lang="es-MX"/>
        </a:p>
      </dgm:t>
    </dgm:pt>
    <dgm:pt modelId="{313135DC-A8AC-4DB7-BF38-3AB0D5F497D9}">
      <dgm:prSet custT="1"/>
      <dgm:spPr/>
      <dgm:t>
        <a:bodyPr/>
        <a:lstStyle/>
        <a:p>
          <a:pPr rtl="0"/>
          <a:r>
            <a:rPr lang="es-ES" sz="1400" b="1" i="1" dirty="0" smtClean="0"/>
            <a:t>Urbanización</a:t>
          </a:r>
          <a:endParaRPr lang="es-MX" sz="1400" dirty="0"/>
        </a:p>
      </dgm:t>
    </dgm:pt>
    <dgm:pt modelId="{42F0863A-7819-4D15-9F08-1A13207A4467}" type="parTrans" cxnId="{EBE56D80-C9E6-491E-B864-B485B2382233}">
      <dgm:prSet/>
      <dgm:spPr/>
      <dgm:t>
        <a:bodyPr/>
        <a:lstStyle/>
        <a:p>
          <a:endParaRPr lang="es-MX"/>
        </a:p>
      </dgm:t>
    </dgm:pt>
    <dgm:pt modelId="{2075F872-92A2-488A-817B-466981F8CA32}" type="sibTrans" cxnId="{EBE56D80-C9E6-491E-B864-B485B2382233}">
      <dgm:prSet/>
      <dgm:spPr/>
      <dgm:t>
        <a:bodyPr/>
        <a:lstStyle/>
        <a:p>
          <a:endParaRPr lang="es-MX"/>
        </a:p>
      </dgm:t>
    </dgm:pt>
    <dgm:pt modelId="{56E2C615-90FB-4EB0-80F6-34DB591B256B}">
      <dgm:prSet custT="1"/>
      <dgm:spPr/>
      <dgm:t>
        <a:bodyPr/>
        <a:lstStyle/>
        <a:p>
          <a:pPr rtl="0"/>
          <a:r>
            <a:rPr lang="es-ES" sz="1100" dirty="0" smtClean="0"/>
            <a:t> C</a:t>
          </a:r>
          <a:r>
            <a:rPr lang="es-ES" sz="1400" b="1" i="1" dirty="0" smtClean="0"/>
            <a:t>recimiento urbano</a:t>
          </a:r>
          <a:r>
            <a:rPr lang="es-ES" sz="1100" dirty="0" smtClean="0"/>
            <a:t>.</a:t>
          </a:r>
          <a:endParaRPr lang="es-MX" sz="1100" dirty="0"/>
        </a:p>
      </dgm:t>
    </dgm:pt>
    <dgm:pt modelId="{24966CA1-CB93-4A68-B7DD-C8A144CD355C}" type="parTrans" cxnId="{01FB0853-AB66-451C-8704-BBC1FEE8FB13}">
      <dgm:prSet/>
      <dgm:spPr/>
      <dgm:t>
        <a:bodyPr/>
        <a:lstStyle/>
        <a:p>
          <a:endParaRPr lang="es-MX"/>
        </a:p>
      </dgm:t>
    </dgm:pt>
    <dgm:pt modelId="{2C9EAE04-C6B4-4321-97EF-D80FAECFD8B4}" type="sibTrans" cxnId="{01FB0853-AB66-451C-8704-BBC1FEE8FB13}">
      <dgm:prSet/>
      <dgm:spPr/>
      <dgm:t>
        <a:bodyPr/>
        <a:lstStyle/>
        <a:p>
          <a:endParaRPr lang="es-MX"/>
        </a:p>
      </dgm:t>
    </dgm:pt>
    <dgm:pt modelId="{0E576913-5451-4650-9897-34E79383946C}">
      <dgm:prSet custT="1"/>
      <dgm:spPr/>
      <dgm:t>
        <a:bodyPr/>
        <a:lstStyle/>
        <a:p>
          <a:pPr rtl="0"/>
          <a:r>
            <a:rPr lang="es-ES" sz="1400" b="1" i="1" dirty="0" smtClean="0"/>
            <a:t>Zonas urbanas</a:t>
          </a:r>
          <a:endParaRPr lang="es-ES" sz="1400" dirty="0" smtClean="0"/>
        </a:p>
      </dgm:t>
    </dgm:pt>
    <dgm:pt modelId="{AEF7B3DD-374A-41FB-89EE-DA42EA28BED6}" type="parTrans" cxnId="{59618D5C-741E-4AD7-BDEB-487D5BD1B52A}">
      <dgm:prSet/>
      <dgm:spPr/>
      <dgm:t>
        <a:bodyPr/>
        <a:lstStyle/>
        <a:p>
          <a:endParaRPr lang="es-MX"/>
        </a:p>
      </dgm:t>
    </dgm:pt>
    <dgm:pt modelId="{0EAB9469-8D80-42FF-B7B9-88591E51E429}" type="sibTrans" cxnId="{59618D5C-741E-4AD7-BDEB-487D5BD1B52A}">
      <dgm:prSet/>
      <dgm:spPr/>
      <dgm:t>
        <a:bodyPr/>
        <a:lstStyle/>
        <a:p>
          <a:endParaRPr lang="es-MX"/>
        </a:p>
      </dgm:t>
    </dgm:pt>
    <dgm:pt modelId="{4569025C-794B-4385-BF1A-339767E3178E}" type="pres">
      <dgm:prSet presAssocID="{968A705D-FA37-4621-9474-E67E97862433}" presName="Name0" presStyleCnt="0">
        <dgm:presLayoutVars>
          <dgm:dir/>
          <dgm:resizeHandles val="exact"/>
        </dgm:presLayoutVars>
      </dgm:prSet>
      <dgm:spPr/>
      <dgm:t>
        <a:bodyPr/>
        <a:lstStyle/>
        <a:p>
          <a:endParaRPr lang="es-MX"/>
        </a:p>
      </dgm:t>
    </dgm:pt>
    <dgm:pt modelId="{476102B2-0D45-443D-BBBB-93086818F766}" type="pres">
      <dgm:prSet presAssocID="{313135DC-A8AC-4DB7-BF38-3AB0D5F497D9}" presName="Name5" presStyleLbl="vennNode1" presStyleIdx="0" presStyleCnt="3" custScaleX="50796" custScaleY="49653" custLinFactNeighborX="-16719" custLinFactNeighborY="20099">
        <dgm:presLayoutVars>
          <dgm:bulletEnabled val="1"/>
        </dgm:presLayoutVars>
      </dgm:prSet>
      <dgm:spPr/>
      <dgm:t>
        <a:bodyPr/>
        <a:lstStyle/>
        <a:p>
          <a:endParaRPr lang="es-MX"/>
        </a:p>
      </dgm:t>
    </dgm:pt>
    <dgm:pt modelId="{17DE538A-04D5-4F6B-9D6C-5712B1F88086}" type="pres">
      <dgm:prSet presAssocID="{2075F872-92A2-488A-817B-466981F8CA32}" presName="space" presStyleCnt="0"/>
      <dgm:spPr/>
      <dgm:t>
        <a:bodyPr/>
        <a:lstStyle/>
        <a:p>
          <a:endParaRPr lang="es-AR"/>
        </a:p>
      </dgm:t>
    </dgm:pt>
    <dgm:pt modelId="{447B0063-379B-4BAC-B252-EAF2CD8E9C29}" type="pres">
      <dgm:prSet presAssocID="{56E2C615-90FB-4EB0-80F6-34DB591B256B}" presName="Name5" presStyleLbl="vennNode1" presStyleIdx="1" presStyleCnt="3" custScaleX="53328" custScaleY="47126" custLinFactX="-11410" custLinFactNeighborX="-100000" custLinFactNeighborY="-31663">
        <dgm:presLayoutVars>
          <dgm:bulletEnabled val="1"/>
        </dgm:presLayoutVars>
      </dgm:prSet>
      <dgm:spPr/>
      <dgm:t>
        <a:bodyPr/>
        <a:lstStyle/>
        <a:p>
          <a:endParaRPr lang="es-MX"/>
        </a:p>
      </dgm:t>
    </dgm:pt>
    <dgm:pt modelId="{8BA9B13A-1CAC-495F-AB02-BC254C1FD4B8}" type="pres">
      <dgm:prSet presAssocID="{2C9EAE04-C6B4-4321-97EF-D80FAECFD8B4}" presName="space" presStyleCnt="0"/>
      <dgm:spPr/>
      <dgm:t>
        <a:bodyPr/>
        <a:lstStyle/>
        <a:p>
          <a:endParaRPr lang="es-AR"/>
        </a:p>
      </dgm:t>
    </dgm:pt>
    <dgm:pt modelId="{24B9A231-219F-4397-978A-B87DEB6E155A}" type="pres">
      <dgm:prSet presAssocID="{0E576913-5451-4650-9897-34E79383946C}" presName="Name5" presStyleLbl="vennNode1" presStyleIdx="2" presStyleCnt="3" custScaleX="68996" custScaleY="69903" custLinFactNeighborX="3870" custLinFactNeighborY="-6626">
        <dgm:presLayoutVars>
          <dgm:bulletEnabled val="1"/>
        </dgm:presLayoutVars>
      </dgm:prSet>
      <dgm:spPr/>
      <dgm:t>
        <a:bodyPr/>
        <a:lstStyle/>
        <a:p>
          <a:endParaRPr lang="es-MX"/>
        </a:p>
      </dgm:t>
    </dgm:pt>
  </dgm:ptLst>
  <dgm:cxnLst>
    <dgm:cxn modelId="{EBE56D80-C9E6-491E-B864-B485B2382233}" srcId="{968A705D-FA37-4621-9474-E67E97862433}" destId="{313135DC-A8AC-4DB7-BF38-3AB0D5F497D9}" srcOrd="0" destOrd="0" parTransId="{42F0863A-7819-4D15-9F08-1A13207A4467}" sibTransId="{2075F872-92A2-488A-817B-466981F8CA32}"/>
    <dgm:cxn modelId="{A8D32C73-5200-4CAA-8D5B-4DD16638914A}" type="presOf" srcId="{56E2C615-90FB-4EB0-80F6-34DB591B256B}" destId="{447B0063-379B-4BAC-B252-EAF2CD8E9C29}" srcOrd="0" destOrd="0" presId="urn:microsoft.com/office/officeart/2005/8/layout/venn3"/>
    <dgm:cxn modelId="{01FB0853-AB66-451C-8704-BBC1FEE8FB13}" srcId="{968A705D-FA37-4621-9474-E67E97862433}" destId="{56E2C615-90FB-4EB0-80F6-34DB591B256B}" srcOrd="1" destOrd="0" parTransId="{24966CA1-CB93-4A68-B7DD-C8A144CD355C}" sibTransId="{2C9EAE04-C6B4-4321-97EF-D80FAECFD8B4}"/>
    <dgm:cxn modelId="{311ED5FC-28A7-444C-A052-6EB9276A67F5}" type="presOf" srcId="{968A705D-FA37-4621-9474-E67E97862433}" destId="{4569025C-794B-4385-BF1A-339767E3178E}" srcOrd="0" destOrd="0" presId="urn:microsoft.com/office/officeart/2005/8/layout/venn3"/>
    <dgm:cxn modelId="{2DC2BDCE-D099-495D-A88E-3A8D0BCEA0C1}" type="presOf" srcId="{0E576913-5451-4650-9897-34E79383946C}" destId="{24B9A231-219F-4397-978A-B87DEB6E155A}" srcOrd="0" destOrd="0" presId="urn:microsoft.com/office/officeart/2005/8/layout/venn3"/>
    <dgm:cxn modelId="{59618D5C-741E-4AD7-BDEB-487D5BD1B52A}" srcId="{968A705D-FA37-4621-9474-E67E97862433}" destId="{0E576913-5451-4650-9897-34E79383946C}" srcOrd="2" destOrd="0" parTransId="{AEF7B3DD-374A-41FB-89EE-DA42EA28BED6}" sibTransId="{0EAB9469-8D80-42FF-B7B9-88591E51E429}"/>
    <dgm:cxn modelId="{CBD333C5-9209-4582-B88D-C817C8A38964}" type="presOf" srcId="{313135DC-A8AC-4DB7-BF38-3AB0D5F497D9}" destId="{476102B2-0D45-443D-BBBB-93086818F766}" srcOrd="0" destOrd="0" presId="urn:microsoft.com/office/officeart/2005/8/layout/venn3"/>
    <dgm:cxn modelId="{8D0700E1-47BA-45A7-AF6B-EFA52349ED81}" type="presParOf" srcId="{4569025C-794B-4385-BF1A-339767E3178E}" destId="{476102B2-0D45-443D-BBBB-93086818F766}" srcOrd="0" destOrd="0" presId="urn:microsoft.com/office/officeart/2005/8/layout/venn3"/>
    <dgm:cxn modelId="{97EF5CAC-90C1-4A0C-A35D-4B08E33CB94E}" type="presParOf" srcId="{4569025C-794B-4385-BF1A-339767E3178E}" destId="{17DE538A-04D5-4F6B-9D6C-5712B1F88086}" srcOrd="1" destOrd="0" presId="urn:microsoft.com/office/officeart/2005/8/layout/venn3"/>
    <dgm:cxn modelId="{6BD2070E-5B20-4226-B615-72EA748066EF}" type="presParOf" srcId="{4569025C-794B-4385-BF1A-339767E3178E}" destId="{447B0063-379B-4BAC-B252-EAF2CD8E9C29}" srcOrd="2" destOrd="0" presId="urn:microsoft.com/office/officeart/2005/8/layout/venn3"/>
    <dgm:cxn modelId="{9769B238-1581-49A4-BCF2-936EA8F9FF07}" type="presParOf" srcId="{4569025C-794B-4385-BF1A-339767E3178E}" destId="{8BA9B13A-1CAC-495F-AB02-BC254C1FD4B8}" srcOrd="3" destOrd="0" presId="urn:microsoft.com/office/officeart/2005/8/layout/venn3"/>
    <dgm:cxn modelId="{7D2EE622-2119-4578-88A3-4D6567FB79D3}" type="presParOf" srcId="{4569025C-794B-4385-BF1A-339767E3178E}" destId="{24B9A231-219F-4397-978A-B87DEB6E155A}" srcOrd="4"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A6BCD3A-2F36-42B8-92C9-EB395870A0A7}" type="doc">
      <dgm:prSet loTypeId="urn:microsoft.com/office/officeart/2005/8/layout/vList5" loCatId="list" qsTypeId="urn:microsoft.com/office/officeart/2005/8/quickstyle/simple5" qsCatId="simple" csTypeId="urn:microsoft.com/office/officeart/2005/8/colors/colorful4" csCatId="colorful" phldr="1"/>
      <dgm:spPr/>
      <dgm:t>
        <a:bodyPr/>
        <a:lstStyle/>
        <a:p>
          <a:endParaRPr lang="es-MX"/>
        </a:p>
      </dgm:t>
    </dgm:pt>
    <dgm:pt modelId="{4BCE6A18-4E87-42C2-8C42-37D30FA3DC6F}">
      <dgm:prSet custT="1"/>
      <dgm:spPr/>
      <dgm:t>
        <a:bodyPr/>
        <a:lstStyle/>
        <a:p>
          <a:pPr rtl="0"/>
          <a:r>
            <a:rPr lang="es-MX" sz="1400" dirty="0" smtClean="0"/>
            <a:t>Burgess (1929) para explicar el crecimiento de las ciudades, planteó el modelo concéntrico</a:t>
          </a:r>
          <a:r>
            <a:rPr lang="es-MX" sz="1200" dirty="0" smtClean="0"/>
            <a:t>. </a:t>
          </a:r>
          <a:endParaRPr lang="es-MX" sz="1200" dirty="0"/>
        </a:p>
      </dgm:t>
    </dgm:pt>
    <dgm:pt modelId="{73FE41C5-4EED-4112-AF86-06C07F2F4094}" type="parTrans" cxnId="{1D4E09E4-C948-4EF7-AE7D-3087B3DDEAAD}">
      <dgm:prSet/>
      <dgm:spPr/>
      <dgm:t>
        <a:bodyPr/>
        <a:lstStyle/>
        <a:p>
          <a:endParaRPr lang="es-MX"/>
        </a:p>
      </dgm:t>
    </dgm:pt>
    <dgm:pt modelId="{16DA70AD-C646-45DF-9BBF-1287122A4A88}" type="sibTrans" cxnId="{1D4E09E4-C948-4EF7-AE7D-3087B3DDEAAD}">
      <dgm:prSet/>
      <dgm:spPr/>
      <dgm:t>
        <a:bodyPr/>
        <a:lstStyle/>
        <a:p>
          <a:endParaRPr lang="es-MX"/>
        </a:p>
      </dgm:t>
    </dgm:pt>
    <dgm:pt modelId="{FB77C3DF-2362-4FEB-88A7-EDBC9738EA6E}">
      <dgm:prSet custT="1"/>
      <dgm:spPr/>
      <dgm:t>
        <a:bodyPr/>
        <a:lstStyle/>
        <a:p>
          <a:pPr rtl="0"/>
          <a:r>
            <a:rPr lang="es-MX" sz="1400" dirty="0" smtClean="0"/>
            <a:t>Las rentas urbanas declinan alejándose  del centro de la ciudad para producir gradientes. </a:t>
          </a:r>
          <a:endParaRPr lang="es-MX" sz="1400" dirty="0"/>
        </a:p>
      </dgm:t>
    </dgm:pt>
    <dgm:pt modelId="{7EE4E8C3-7F01-4DE2-9EB8-D08836D75829}" type="parTrans" cxnId="{24C77135-6D32-46E6-A69C-0A9D800AF885}">
      <dgm:prSet/>
      <dgm:spPr/>
      <dgm:t>
        <a:bodyPr/>
        <a:lstStyle/>
        <a:p>
          <a:endParaRPr lang="es-MX"/>
        </a:p>
      </dgm:t>
    </dgm:pt>
    <dgm:pt modelId="{AA1EF0BB-EA6F-4B88-9F84-5A7759FD0704}" type="sibTrans" cxnId="{24C77135-6D32-46E6-A69C-0A9D800AF885}">
      <dgm:prSet/>
      <dgm:spPr/>
      <dgm:t>
        <a:bodyPr/>
        <a:lstStyle/>
        <a:p>
          <a:endParaRPr lang="es-MX"/>
        </a:p>
      </dgm:t>
    </dgm:pt>
    <dgm:pt modelId="{D99B9D8C-28FC-46F4-BB10-CE738F767C8C}">
      <dgm:prSet custT="1"/>
      <dgm:spPr/>
      <dgm:t>
        <a:bodyPr/>
        <a:lstStyle/>
        <a:p>
          <a:pPr rtl="0"/>
          <a:r>
            <a:rPr lang="es-MX" sz="1400" dirty="0" smtClean="0"/>
            <a:t>El modelo da cuenta de una progresión en el uso del suelo (comercial,  manufacturero, residencial y agrícola)</a:t>
          </a:r>
          <a:endParaRPr lang="es-MX" sz="1400" dirty="0"/>
        </a:p>
      </dgm:t>
    </dgm:pt>
    <dgm:pt modelId="{380ACB34-9792-443D-9ECF-C948ED8DF65F}" type="parTrans" cxnId="{D7190B10-3CDF-463A-AFF0-A5DD07080C51}">
      <dgm:prSet/>
      <dgm:spPr/>
      <dgm:t>
        <a:bodyPr/>
        <a:lstStyle/>
        <a:p>
          <a:endParaRPr lang="es-MX"/>
        </a:p>
      </dgm:t>
    </dgm:pt>
    <dgm:pt modelId="{C7D11610-6417-42F1-93F0-D992A81E44CA}" type="sibTrans" cxnId="{D7190B10-3CDF-463A-AFF0-A5DD07080C51}">
      <dgm:prSet/>
      <dgm:spPr/>
      <dgm:t>
        <a:bodyPr/>
        <a:lstStyle/>
        <a:p>
          <a:endParaRPr lang="es-MX"/>
        </a:p>
      </dgm:t>
    </dgm:pt>
    <dgm:pt modelId="{675630CB-19C4-4618-A892-96ABC967099F}">
      <dgm:prSet custT="1"/>
      <dgm:spPr/>
      <dgm:t>
        <a:bodyPr/>
        <a:lstStyle/>
        <a:p>
          <a:pPr rtl="0"/>
          <a:r>
            <a:rPr lang="es-MX" sz="1400" dirty="0" smtClean="0"/>
            <a:t>Crecimiento a partir del centro original</a:t>
          </a:r>
          <a:endParaRPr lang="es-MX" sz="1400" dirty="0"/>
        </a:p>
      </dgm:t>
    </dgm:pt>
    <dgm:pt modelId="{D5862B6A-AD6B-4B4E-827D-21B25DB5B09C}" type="parTrans" cxnId="{3B7EA568-0927-4606-8C3D-30D8F092C1BF}">
      <dgm:prSet/>
      <dgm:spPr/>
      <dgm:t>
        <a:bodyPr/>
        <a:lstStyle/>
        <a:p>
          <a:endParaRPr lang="es-MX"/>
        </a:p>
      </dgm:t>
    </dgm:pt>
    <dgm:pt modelId="{4EF80E7C-22BF-4157-8F14-230700F7D017}" type="sibTrans" cxnId="{3B7EA568-0927-4606-8C3D-30D8F092C1BF}">
      <dgm:prSet/>
      <dgm:spPr/>
      <dgm:t>
        <a:bodyPr/>
        <a:lstStyle/>
        <a:p>
          <a:endParaRPr lang="es-MX"/>
        </a:p>
      </dgm:t>
    </dgm:pt>
    <dgm:pt modelId="{8116C5FA-DDA4-4257-8E18-D7A5A2B1FE22}" type="pres">
      <dgm:prSet presAssocID="{2A6BCD3A-2F36-42B8-92C9-EB395870A0A7}" presName="Name0" presStyleCnt="0">
        <dgm:presLayoutVars>
          <dgm:dir/>
          <dgm:animLvl val="lvl"/>
          <dgm:resizeHandles val="exact"/>
        </dgm:presLayoutVars>
      </dgm:prSet>
      <dgm:spPr/>
      <dgm:t>
        <a:bodyPr/>
        <a:lstStyle/>
        <a:p>
          <a:endParaRPr lang="es-MX"/>
        </a:p>
      </dgm:t>
    </dgm:pt>
    <dgm:pt modelId="{8B5BFD83-C525-4049-A0AC-1B177C03AB92}" type="pres">
      <dgm:prSet presAssocID="{4BCE6A18-4E87-42C2-8C42-37D30FA3DC6F}" presName="linNode" presStyleCnt="0"/>
      <dgm:spPr/>
      <dgm:t>
        <a:bodyPr/>
        <a:lstStyle/>
        <a:p>
          <a:endParaRPr lang="es-AR"/>
        </a:p>
      </dgm:t>
    </dgm:pt>
    <dgm:pt modelId="{D47A971C-FFF3-41F1-820E-009501B0B5C0}" type="pres">
      <dgm:prSet presAssocID="{4BCE6A18-4E87-42C2-8C42-37D30FA3DC6F}" presName="parentText" presStyleLbl="node1" presStyleIdx="0" presStyleCnt="4" custScaleX="137954" custScaleY="235951" custLinFactNeighborX="-66277" custLinFactNeighborY="-8866">
        <dgm:presLayoutVars>
          <dgm:chMax val="1"/>
          <dgm:bulletEnabled val="1"/>
        </dgm:presLayoutVars>
      </dgm:prSet>
      <dgm:spPr/>
      <dgm:t>
        <a:bodyPr/>
        <a:lstStyle/>
        <a:p>
          <a:endParaRPr lang="es-MX"/>
        </a:p>
      </dgm:t>
    </dgm:pt>
    <dgm:pt modelId="{465AF370-9FA9-4435-BD2A-6DB7ED248C98}" type="pres">
      <dgm:prSet presAssocID="{16DA70AD-C646-45DF-9BBF-1287122A4A88}" presName="sp" presStyleCnt="0"/>
      <dgm:spPr/>
      <dgm:t>
        <a:bodyPr/>
        <a:lstStyle/>
        <a:p>
          <a:endParaRPr lang="es-AR"/>
        </a:p>
      </dgm:t>
    </dgm:pt>
    <dgm:pt modelId="{46AE518C-11EC-422E-B64F-835B77C8EACD}" type="pres">
      <dgm:prSet presAssocID="{FB77C3DF-2362-4FEB-88A7-EDBC9738EA6E}" presName="linNode" presStyleCnt="0"/>
      <dgm:spPr/>
      <dgm:t>
        <a:bodyPr/>
        <a:lstStyle/>
        <a:p>
          <a:endParaRPr lang="es-AR"/>
        </a:p>
      </dgm:t>
    </dgm:pt>
    <dgm:pt modelId="{616E1E41-B3F5-429E-B8C0-BF79A26F5CD0}" type="pres">
      <dgm:prSet presAssocID="{FB77C3DF-2362-4FEB-88A7-EDBC9738EA6E}" presName="parentText" presStyleLbl="node1" presStyleIdx="1" presStyleCnt="4" custScaleY="209100" custLinFactY="-100000" custLinFactNeighborX="98348" custLinFactNeighborY="-122966">
        <dgm:presLayoutVars>
          <dgm:chMax val="1"/>
          <dgm:bulletEnabled val="1"/>
        </dgm:presLayoutVars>
      </dgm:prSet>
      <dgm:spPr/>
      <dgm:t>
        <a:bodyPr/>
        <a:lstStyle/>
        <a:p>
          <a:endParaRPr lang="es-MX"/>
        </a:p>
      </dgm:t>
    </dgm:pt>
    <dgm:pt modelId="{CCF7F091-0862-47D5-93FA-7DC3A91C55E9}" type="pres">
      <dgm:prSet presAssocID="{AA1EF0BB-EA6F-4B88-9F84-5A7759FD0704}" presName="sp" presStyleCnt="0"/>
      <dgm:spPr/>
      <dgm:t>
        <a:bodyPr/>
        <a:lstStyle/>
        <a:p>
          <a:endParaRPr lang="es-AR"/>
        </a:p>
      </dgm:t>
    </dgm:pt>
    <dgm:pt modelId="{8FB62A75-836E-4520-8679-E007F16B96AF}" type="pres">
      <dgm:prSet presAssocID="{D99B9D8C-28FC-46F4-BB10-CE738F767C8C}" presName="linNode" presStyleCnt="0"/>
      <dgm:spPr/>
      <dgm:t>
        <a:bodyPr/>
        <a:lstStyle/>
        <a:p>
          <a:endParaRPr lang="es-AR"/>
        </a:p>
      </dgm:t>
    </dgm:pt>
    <dgm:pt modelId="{23586CAA-02A2-42BC-8CCB-324FAE9DB607}" type="pres">
      <dgm:prSet presAssocID="{D99B9D8C-28FC-46F4-BB10-CE738F767C8C}" presName="parentText" presStyleLbl="node1" presStyleIdx="2" presStyleCnt="4" custScaleX="126902" custScaleY="363919" custLinFactNeighborX="-70434" custLinFactNeighborY="4664">
        <dgm:presLayoutVars>
          <dgm:chMax val="1"/>
          <dgm:bulletEnabled val="1"/>
        </dgm:presLayoutVars>
      </dgm:prSet>
      <dgm:spPr/>
      <dgm:t>
        <a:bodyPr/>
        <a:lstStyle/>
        <a:p>
          <a:endParaRPr lang="es-MX"/>
        </a:p>
      </dgm:t>
    </dgm:pt>
    <dgm:pt modelId="{BF2450DF-1E22-4957-B045-398160FD124C}" type="pres">
      <dgm:prSet presAssocID="{C7D11610-6417-42F1-93F0-D992A81E44CA}" presName="sp" presStyleCnt="0"/>
      <dgm:spPr/>
      <dgm:t>
        <a:bodyPr/>
        <a:lstStyle/>
        <a:p>
          <a:endParaRPr lang="es-AR"/>
        </a:p>
      </dgm:t>
    </dgm:pt>
    <dgm:pt modelId="{314994F2-41EF-43D2-AA83-00A679271557}" type="pres">
      <dgm:prSet presAssocID="{675630CB-19C4-4618-A892-96ABC967099F}" presName="linNode" presStyleCnt="0"/>
      <dgm:spPr/>
      <dgm:t>
        <a:bodyPr/>
        <a:lstStyle/>
        <a:p>
          <a:endParaRPr lang="es-AR"/>
        </a:p>
      </dgm:t>
    </dgm:pt>
    <dgm:pt modelId="{DB01FB63-06C0-4CC2-97A6-AAEFB3697A85}" type="pres">
      <dgm:prSet presAssocID="{675630CB-19C4-4618-A892-96ABC967099F}" presName="parentText" presStyleLbl="node1" presStyleIdx="3" presStyleCnt="4" custScaleX="118068" custScaleY="266516" custLinFactY="-100000" custLinFactNeighborX="84984" custLinFactNeighborY="-176186">
        <dgm:presLayoutVars>
          <dgm:chMax val="1"/>
          <dgm:bulletEnabled val="1"/>
        </dgm:presLayoutVars>
      </dgm:prSet>
      <dgm:spPr/>
      <dgm:t>
        <a:bodyPr/>
        <a:lstStyle/>
        <a:p>
          <a:endParaRPr lang="es-MX"/>
        </a:p>
      </dgm:t>
    </dgm:pt>
  </dgm:ptLst>
  <dgm:cxnLst>
    <dgm:cxn modelId="{0B1B4475-1594-40A5-8AF7-577B937A446B}" type="presOf" srcId="{FB77C3DF-2362-4FEB-88A7-EDBC9738EA6E}" destId="{616E1E41-B3F5-429E-B8C0-BF79A26F5CD0}" srcOrd="0" destOrd="0" presId="urn:microsoft.com/office/officeart/2005/8/layout/vList5"/>
    <dgm:cxn modelId="{5CD00936-F483-4537-A33A-C341C521E04C}" type="presOf" srcId="{4BCE6A18-4E87-42C2-8C42-37D30FA3DC6F}" destId="{D47A971C-FFF3-41F1-820E-009501B0B5C0}" srcOrd="0" destOrd="0" presId="urn:microsoft.com/office/officeart/2005/8/layout/vList5"/>
    <dgm:cxn modelId="{D7190B10-3CDF-463A-AFF0-A5DD07080C51}" srcId="{2A6BCD3A-2F36-42B8-92C9-EB395870A0A7}" destId="{D99B9D8C-28FC-46F4-BB10-CE738F767C8C}" srcOrd="2" destOrd="0" parTransId="{380ACB34-9792-443D-9ECF-C948ED8DF65F}" sibTransId="{C7D11610-6417-42F1-93F0-D992A81E44CA}"/>
    <dgm:cxn modelId="{3B7EA568-0927-4606-8C3D-30D8F092C1BF}" srcId="{2A6BCD3A-2F36-42B8-92C9-EB395870A0A7}" destId="{675630CB-19C4-4618-A892-96ABC967099F}" srcOrd="3" destOrd="0" parTransId="{D5862B6A-AD6B-4B4E-827D-21B25DB5B09C}" sibTransId="{4EF80E7C-22BF-4157-8F14-230700F7D017}"/>
    <dgm:cxn modelId="{6355EC5E-36C4-4275-8AD5-3F42D4862D00}" type="presOf" srcId="{D99B9D8C-28FC-46F4-BB10-CE738F767C8C}" destId="{23586CAA-02A2-42BC-8CCB-324FAE9DB607}" srcOrd="0" destOrd="0" presId="urn:microsoft.com/office/officeart/2005/8/layout/vList5"/>
    <dgm:cxn modelId="{B5C807B2-1BE3-4BE1-9300-3A0BF9E1825E}" type="presOf" srcId="{2A6BCD3A-2F36-42B8-92C9-EB395870A0A7}" destId="{8116C5FA-DDA4-4257-8E18-D7A5A2B1FE22}" srcOrd="0" destOrd="0" presId="urn:microsoft.com/office/officeart/2005/8/layout/vList5"/>
    <dgm:cxn modelId="{446F5078-B30C-4FF4-8457-8805714E26CC}" type="presOf" srcId="{675630CB-19C4-4618-A892-96ABC967099F}" destId="{DB01FB63-06C0-4CC2-97A6-AAEFB3697A85}" srcOrd="0" destOrd="0" presId="urn:microsoft.com/office/officeart/2005/8/layout/vList5"/>
    <dgm:cxn modelId="{1D4E09E4-C948-4EF7-AE7D-3087B3DDEAAD}" srcId="{2A6BCD3A-2F36-42B8-92C9-EB395870A0A7}" destId="{4BCE6A18-4E87-42C2-8C42-37D30FA3DC6F}" srcOrd="0" destOrd="0" parTransId="{73FE41C5-4EED-4112-AF86-06C07F2F4094}" sibTransId="{16DA70AD-C646-45DF-9BBF-1287122A4A88}"/>
    <dgm:cxn modelId="{24C77135-6D32-46E6-A69C-0A9D800AF885}" srcId="{2A6BCD3A-2F36-42B8-92C9-EB395870A0A7}" destId="{FB77C3DF-2362-4FEB-88A7-EDBC9738EA6E}" srcOrd="1" destOrd="0" parTransId="{7EE4E8C3-7F01-4DE2-9EB8-D08836D75829}" sibTransId="{AA1EF0BB-EA6F-4B88-9F84-5A7759FD0704}"/>
    <dgm:cxn modelId="{9EB98817-D399-4D43-99B6-AB87C81FAAC2}" type="presParOf" srcId="{8116C5FA-DDA4-4257-8E18-D7A5A2B1FE22}" destId="{8B5BFD83-C525-4049-A0AC-1B177C03AB92}" srcOrd="0" destOrd="0" presId="urn:microsoft.com/office/officeart/2005/8/layout/vList5"/>
    <dgm:cxn modelId="{E8804B6A-CC03-498D-A369-892BE0ACB554}" type="presParOf" srcId="{8B5BFD83-C525-4049-A0AC-1B177C03AB92}" destId="{D47A971C-FFF3-41F1-820E-009501B0B5C0}" srcOrd="0" destOrd="0" presId="urn:microsoft.com/office/officeart/2005/8/layout/vList5"/>
    <dgm:cxn modelId="{6D30B69C-CE9A-4DE2-87D8-EC147356BDEB}" type="presParOf" srcId="{8116C5FA-DDA4-4257-8E18-D7A5A2B1FE22}" destId="{465AF370-9FA9-4435-BD2A-6DB7ED248C98}" srcOrd="1" destOrd="0" presId="urn:microsoft.com/office/officeart/2005/8/layout/vList5"/>
    <dgm:cxn modelId="{7578E9C2-14CA-4552-85E2-7AA5785AD53C}" type="presParOf" srcId="{8116C5FA-DDA4-4257-8E18-D7A5A2B1FE22}" destId="{46AE518C-11EC-422E-B64F-835B77C8EACD}" srcOrd="2" destOrd="0" presId="urn:microsoft.com/office/officeart/2005/8/layout/vList5"/>
    <dgm:cxn modelId="{F5CA67AA-9BDB-45D5-8A2A-2CEA10CFE902}" type="presParOf" srcId="{46AE518C-11EC-422E-B64F-835B77C8EACD}" destId="{616E1E41-B3F5-429E-B8C0-BF79A26F5CD0}" srcOrd="0" destOrd="0" presId="urn:microsoft.com/office/officeart/2005/8/layout/vList5"/>
    <dgm:cxn modelId="{1ABFA2B6-B89C-442B-91D3-C46F3660FCD9}" type="presParOf" srcId="{8116C5FA-DDA4-4257-8E18-D7A5A2B1FE22}" destId="{CCF7F091-0862-47D5-93FA-7DC3A91C55E9}" srcOrd="3" destOrd="0" presId="urn:microsoft.com/office/officeart/2005/8/layout/vList5"/>
    <dgm:cxn modelId="{5ADC3829-62FC-4EA0-8CCB-F87358397339}" type="presParOf" srcId="{8116C5FA-DDA4-4257-8E18-D7A5A2B1FE22}" destId="{8FB62A75-836E-4520-8679-E007F16B96AF}" srcOrd="4" destOrd="0" presId="urn:microsoft.com/office/officeart/2005/8/layout/vList5"/>
    <dgm:cxn modelId="{C5E61795-D2E0-4A8F-8293-2240B115B197}" type="presParOf" srcId="{8FB62A75-836E-4520-8679-E007F16B96AF}" destId="{23586CAA-02A2-42BC-8CCB-324FAE9DB607}" srcOrd="0" destOrd="0" presId="urn:microsoft.com/office/officeart/2005/8/layout/vList5"/>
    <dgm:cxn modelId="{5308BFFB-24BA-46C0-9701-F96B9A8D98CA}" type="presParOf" srcId="{8116C5FA-DDA4-4257-8E18-D7A5A2B1FE22}" destId="{BF2450DF-1E22-4957-B045-398160FD124C}" srcOrd="5" destOrd="0" presId="urn:microsoft.com/office/officeart/2005/8/layout/vList5"/>
    <dgm:cxn modelId="{189A8CFE-ACAD-4064-9C39-06FC8ADDF911}" type="presParOf" srcId="{8116C5FA-DDA4-4257-8E18-D7A5A2B1FE22}" destId="{314994F2-41EF-43D2-AA83-00A679271557}" srcOrd="6" destOrd="0" presId="urn:microsoft.com/office/officeart/2005/8/layout/vList5"/>
    <dgm:cxn modelId="{092FD58E-627E-42A5-91D1-6D928D9F09DF}" type="presParOf" srcId="{314994F2-41EF-43D2-AA83-00A679271557}" destId="{DB01FB63-06C0-4CC2-97A6-AAEFB3697A85}"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ACC815A-3ECA-4BEB-9395-CF36352633A7}" type="doc">
      <dgm:prSet loTypeId="urn:microsoft.com/office/officeart/2005/8/layout/vList5" loCatId="list" qsTypeId="urn:microsoft.com/office/officeart/2005/8/quickstyle/simple5" qsCatId="simple" csTypeId="urn:microsoft.com/office/officeart/2005/8/colors/colorful2" csCatId="colorful" phldr="1"/>
      <dgm:spPr/>
      <dgm:t>
        <a:bodyPr/>
        <a:lstStyle/>
        <a:p>
          <a:endParaRPr lang="es-AR"/>
        </a:p>
      </dgm:t>
    </dgm:pt>
    <dgm:pt modelId="{34D577DE-E64B-4726-BF24-4AF6C5179361}">
      <dgm:prSet/>
      <dgm:spPr/>
      <dgm:t>
        <a:bodyPr/>
        <a:lstStyle/>
        <a:p>
          <a:pPr rtl="0"/>
          <a:r>
            <a:rPr lang="es-MX" dirty="0" smtClean="0"/>
            <a:t>Richard Hurd (1946)  notó la importancia de un crecimiento a lo largo de líneas de transporte</a:t>
          </a:r>
          <a:endParaRPr lang="es-AR" dirty="0"/>
        </a:p>
      </dgm:t>
    </dgm:pt>
    <dgm:pt modelId="{C48C207C-E65E-4C21-AE94-ED741413B9B9}" type="parTrans" cxnId="{5A90AF10-85C9-4CAB-97CA-63EA7A9C4AF0}">
      <dgm:prSet/>
      <dgm:spPr/>
      <dgm:t>
        <a:bodyPr/>
        <a:lstStyle/>
        <a:p>
          <a:endParaRPr lang="es-AR"/>
        </a:p>
      </dgm:t>
    </dgm:pt>
    <dgm:pt modelId="{E0CB75CD-32A1-4437-86FA-0A545EE9B301}" type="sibTrans" cxnId="{5A90AF10-85C9-4CAB-97CA-63EA7A9C4AF0}">
      <dgm:prSet/>
      <dgm:spPr/>
      <dgm:t>
        <a:bodyPr/>
        <a:lstStyle/>
        <a:p>
          <a:endParaRPr lang="es-AR"/>
        </a:p>
      </dgm:t>
    </dgm:pt>
    <dgm:pt modelId="{DFE22053-90AE-43E6-A633-456FF9E940A3}">
      <dgm:prSet/>
      <dgm:spPr/>
      <dgm:t>
        <a:bodyPr/>
        <a:lstStyle/>
        <a:p>
          <a:pPr algn="ctr" rtl="0"/>
          <a:r>
            <a:rPr lang="es-MX" dirty="0" smtClean="0"/>
            <a:t>Esta teoría muestra el movimiento de personas y bienes a determinadas rutas.</a:t>
          </a:r>
          <a:endParaRPr lang="es-AR" dirty="0"/>
        </a:p>
      </dgm:t>
    </dgm:pt>
    <dgm:pt modelId="{0C2C087F-FFA8-4EB3-BC69-2C1D2EFADEEB}" type="parTrans" cxnId="{A07D630B-29AD-4DA6-AA0E-2A88B7C4D58C}">
      <dgm:prSet/>
      <dgm:spPr/>
      <dgm:t>
        <a:bodyPr/>
        <a:lstStyle/>
        <a:p>
          <a:endParaRPr lang="es-AR"/>
        </a:p>
      </dgm:t>
    </dgm:pt>
    <dgm:pt modelId="{B7226C84-EB79-401C-A92F-0D8112B8560F}" type="sibTrans" cxnId="{A07D630B-29AD-4DA6-AA0E-2A88B7C4D58C}">
      <dgm:prSet/>
      <dgm:spPr/>
      <dgm:t>
        <a:bodyPr/>
        <a:lstStyle/>
        <a:p>
          <a:endParaRPr lang="es-AR"/>
        </a:p>
      </dgm:t>
    </dgm:pt>
    <dgm:pt modelId="{4F999703-FC34-4D31-A885-FA73196A556C}">
      <dgm:prSet/>
      <dgm:spPr/>
      <dgm:t>
        <a:bodyPr/>
        <a:lstStyle/>
        <a:p>
          <a:pPr algn="ctr" rtl="0"/>
          <a:endParaRPr lang="es-AR" dirty="0"/>
        </a:p>
      </dgm:t>
    </dgm:pt>
    <dgm:pt modelId="{778E8387-CFA1-4CCC-BE9C-C896A077560D}" type="parTrans" cxnId="{C8C68600-B6F5-4ADF-A804-9E9EBC7D2342}">
      <dgm:prSet/>
      <dgm:spPr/>
      <dgm:t>
        <a:bodyPr/>
        <a:lstStyle/>
        <a:p>
          <a:endParaRPr lang="es-AR"/>
        </a:p>
      </dgm:t>
    </dgm:pt>
    <dgm:pt modelId="{DBFD8D28-4AA4-48E1-B01C-39CA697BF536}" type="sibTrans" cxnId="{C8C68600-B6F5-4ADF-A804-9E9EBC7D2342}">
      <dgm:prSet/>
      <dgm:spPr/>
      <dgm:t>
        <a:bodyPr/>
        <a:lstStyle/>
        <a:p>
          <a:endParaRPr lang="es-AR"/>
        </a:p>
      </dgm:t>
    </dgm:pt>
    <dgm:pt modelId="{059468A5-6D81-4204-A7DE-6173E839D418}">
      <dgm:prSet/>
      <dgm:spPr/>
      <dgm:t>
        <a:bodyPr/>
        <a:lstStyle/>
        <a:p>
          <a:pPr algn="ctr" rtl="0"/>
          <a:r>
            <a:rPr lang="es-MX" dirty="0" smtClean="0"/>
            <a:t>La urbanización y edificación progresan hacia el exterior, partiendo desde el centro comercial.</a:t>
          </a:r>
          <a:endParaRPr lang="es-AR" dirty="0"/>
        </a:p>
      </dgm:t>
    </dgm:pt>
    <dgm:pt modelId="{C750D619-D861-43F5-9CA0-2F4FE62CE791}" type="parTrans" cxnId="{61BF70F5-7C2B-40B0-8CE3-A7B708144F50}">
      <dgm:prSet/>
      <dgm:spPr/>
      <dgm:t>
        <a:bodyPr/>
        <a:lstStyle/>
        <a:p>
          <a:endParaRPr lang="es-AR"/>
        </a:p>
      </dgm:t>
    </dgm:pt>
    <dgm:pt modelId="{76C657B1-7CE3-42D6-BAC9-E8552359F890}" type="sibTrans" cxnId="{61BF70F5-7C2B-40B0-8CE3-A7B708144F50}">
      <dgm:prSet/>
      <dgm:spPr/>
      <dgm:t>
        <a:bodyPr/>
        <a:lstStyle/>
        <a:p>
          <a:endParaRPr lang="es-AR"/>
        </a:p>
      </dgm:t>
    </dgm:pt>
    <dgm:pt modelId="{141E8A8C-4DF4-4E1F-BC5B-679AB89C9DC6}" type="pres">
      <dgm:prSet presAssocID="{4ACC815A-3ECA-4BEB-9395-CF36352633A7}" presName="Name0" presStyleCnt="0">
        <dgm:presLayoutVars>
          <dgm:dir/>
          <dgm:animLvl val="lvl"/>
          <dgm:resizeHandles val="exact"/>
        </dgm:presLayoutVars>
      </dgm:prSet>
      <dgm:spPr/>
      <dgm:t>
        <a:bodyPr/>
        <a:lstStyle/>
        <a:p>
          <a:endParaRPr lang="es-AR"/>
        </a:p>
      </dgm:t>
    </dgm:pt>
    <dgm:pt modelId="{D0BD4765-E127-4EA7-947F-60E24FF267B0}" type="pres">
      <dgm:prSet presAssocID="{34D577DE-E64B-4726-BF24-4AF6C5179361}" presName="linNode" presStyleCnt="0"/>
      <dgm:spPr/>
    </dgm:pt>
    <dgm:pt modelId="{D951AE75-47C4-4145-98D2-B5A5AA4FA801}" type="pres">
      <dgm:prSet presAssocID="{34D577DE-E64B-4726-BF24-4AF6C5179361}" presName="parentText" presStyleLbl="node1" presStyleIdx="0" presStyleCnt="1" custScaleX="125854" custScaleY="91675" custLinFactNeighborX="267" custLinFactNeighborY="910">
        <dgm:presLayoutVars>
          <dgm:chMax val="1"/>
          <dgm:bulletEnabled val="1"/>
        </dgm:presLayoutVars>
      </dgm:prSet>
      <dgm:spPr/>
      <dgm:t>
        <a:bodyPr/>
        <a:lstStyle/>
        <a:p>
          <a:endParaRPr lang="es-AR"/>
        </a:p>
      </dgm:t>
    </dgm:pt>
    <dgm:pt modelId="{C5899E58-028C-47E8-8A95-A60DB25AE8B5}" type="pres">
      <dgm:prSet presAssocID="{34D577DE-E64B-4726-BF24-4AF6C5179361}" presName="descendantText" presStyleLbl="alignAccFollowNode1" presStyleIdx="0" presStyleCnt="1" custScaleX="77047" custLinFactNeighborX="658" custLinFactNeighborY="5030">
        <dgm:presLayoutVars>
          <dgm:bulletEnabled val="1"/>
        </dgm:presLayoutVars>
      </dgm:prSet>
      <dgm:spPr/>
      <dgm:t>
        <a:bodyPr/>
        <a:lstStyle/>
        <a:p>
          <a:endParaRPr lang="es-AR"/>
        </a:p>
      </dgm:t>
    </dgm:pt>
  </dgm:ptLst>
  <dgm:cxnLst>
    <dgm:cxn modelId="{D33DE40A-3C87-4450-9191-FC50C22C0DF4}" type="presOf" srcId="{DFE22053-90AE-43E6-A633-456FF9E940A3}" destId="{C5899E58-028C-47E8-8A95-A60DB25AE8B5}" srcOrd="0" destOrd="0" presId="urn:microsoft.com/office/officeart/2005/8/layout/vList5"/>
    <dgm:cxn modelId="{F8716333-8D12-47BC-B32A-A51A7A521955}" type="presOf" srcId="{34D577DE-E64B-4726-BF24-4AF6C5179361}" destId="{D951AE75-47C4-4145-98D2-B5A5AA4FA801}" srcOrd="0" destOrd="0" presId="urn:microsoft.com/office/officeart/2005/8/layout/vList5"/>
    <dgm:cxn modelId="{A07D630B-29AD-4DA6-AA0E-2A88B7C4D58C}" srcId="{34D577DE-E64B-4726-BF24-4AF6C5179361}" destId="{DFE22053-90AE-43E6-A633-456FF9E940A3}" srcOrd="0" destOrd="0" parTransId="{0C2C087F-FFA8-4EB3-BC69-2C1D2EFADEEB}" sibTransId="{B7226C84-EB79-401C-A92F-0D8112B8560F}"/>
    <dgm:cxn modelId="{C8C68600-B6F5-4ADF-A804-9E9EBC7D2342}" srcId="{34D577DE-E64B-4726-BF24-4AF6C5179361}" destId="{4F999703-FC34-4D31-A885-FA73196A556C}" srcOrd="1" destOrd="0" parTransId="{778E8387-CFA1-4CCC-BE9C-C896A077560D}" sibTransId="{DBFD8D28-4AA4-48E1-B01C-39CA697BF536}"/>
    <dgm:cxn modelId="{5A90AF10-85C9-4CAB-97CA-63EA7A9C4AF0}" srcId="{4ACC815A-3ECA-4BEB-9395-CF36352633A7}" destId="{34D577DE-E64B-4726-BF24-4AF6C5179361}" srcOrd="0" destOrd="0" parTransId="{C48C207C-E65E-4C21-AE94-ED741413B9B9}" sibTransId="{E0CB75CD-32A1-4437-86FA-0A545EE9B301}"/>
    <dgm:cxn modelId="{34AC9167-E447-49BA-B93E-6BCA4E63A54F}" type="presOf" srcId="{059468A5-6D81-4204-A7DE-6173E839D418}" destId="{C5899E58-028C-47E8-8A95-A60DB25AE8B5}" srcOrd="0" destOrd="2" presId="urn:microsoft.com/office/officeart/2005/8/layout/vList5"/>
    <dgm:cxn modelId="{61BF70F5-7C2B-40B0-8CE3-A7B708144F50}" srcId="{34D577DE-E64B-4726-BF24-4AF6C5179361}" destId="{059468A5-6D81-4204-A7DE-6173E839D418}" srcOrd="2" destOrd="0" parTransId="{C750D619-D861-43F5-9CA0-2F4FE62CE791}" sibTransId="{76C657B1-7CE3-42D6-BAC9-E8552359F890}"/>
    <dgm:cxn modelId="{BA390D69-D66F-468B-8FB6-670BF22517CF}" type="presOf" srcId="{4F999703-FC34-4D31-A885-FA73196A556C}" destId="{C5899E58-028C-47E8-8A95-A60DB25AE8B5}" srcOrd="0" destOrd="1" presId="urn:microsoft.com/office/officeart/2005/8/layout/vList5"/>
    <dgm:cxn modelId="{5D649D12-B79D-4786-A3B2-60EAECD37943}" type="presOf" srcId="{4ACC815A-3ECA-4BEB-9395-CF36352633A7}" destId="{141E8A8C-4DF4-4E1F-BC5B-679AB89C9DC6}" srcOrd="0" destOrd="0" presId="urn:microsoft.com/office/officeart/2005/8/layout/vList5"/>
    <dgm:cxn modelId="{9199F067-E9CA-4A47-892F-FE0B581C3243}" type="presParOf" srcId="{141E8A8C-4DF4-4E1F-BC5B-679AB89C9DC6}" destId="{D0BD4765-E127-4EA7-947F-60E24FF267B0}" srcOrd="0" destOrd="0" presId="urn:microsoft.com/office/officeart/2005/8/layout/vList5"/>
    <dgm:cxn modelId="{62588C74-A02E-44F9-A3D4-FA7B02604456}" type="presParOf" srcId="{D0BD4765-E127-4EA7-947F-60E24FF267B0}" destId="{D951AE75-47C4-4145-98D2-B5A5AA4FA801}" srcOrd="0" destOrd="0" presId="urn:microsoft.com/office/officeart/2005/8/layout/vList5"/>
    <dgm:cxn modelId="{7B2F88E3-F784-46A7-90DF-89181D0E0F6D}" type="presParOf" srcId="{D0BD4765-E127-4EA7-947F-60E24FF267B0}" destId="{C5899E58-028C-47E8-8A95-A60DB25AE8B5}"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ECE015D-F0FA-4163-B244-57DDA36C5444}" type="doc">
      <dgm:prSet loTypeId="urn:microsoft.com/office/officeart/2005/8/layout/hList6" loCatId="list" qsTypeId="urn:microsoft.com/office/officeart/2005/8/quickstyle/simple5" qsCatId="simple" csTypeId="urn:microsoft.com/office/officeart/2005/8/colors/colorful1#3" csCatId="colorful" phldr="1"/>
      <dgm:spPr/>
      <dgm:t>
        <a:bodyPr/>
        <a:lstStyle/>
        <a:p>
          <a:endParaRPr lang="es-AR"/>
        </a:p>
      </dgm:t>
    </dgm:pt>
    <dgm:pt modelId="{C9891730-68D8-4B26-903B-51A6ADEA6540}">
      <dgm:prSet custT="1"/>
      <dgm:spPr/>
      <dgm:t>
        <a:bodyPr/>
        <a:lstStyle/>
        <a:p>
          <a:pPr rtl="0"/>
          <a:r>
            <a:rPr lang="es-ES" sz="2400" dirty="0" smtClean="0"/>
            <a:t>Esta Teoría  postula un distrito central de negocios y comercios</a:t>
          </a:r>
          <a:endParaRPr lang="es-AR" sz="2400" dirty="0"/>
        </a:p>
      </dgm:t>
    </dgm:pt>
    <dgm:pt modelId="{5B69C36D-FAAF-4F48-8CBB-86027B320383}" type="sibTrans" cxnId="{CAE39AE0-57BB-4A65-8C44-7548B6AC6E3E}">
      <dgm:prSet/>
      <dgm:spPr/>
      <dgm:t>
        <a:bodyPr/>
        <a:lstStyle/>
        <a:p>
          <a:endParaRPr lang="es-AR" dirty="0"/>
        </a:p>
      </dgm:t>
    </dgm:pt>
    <dgm:pt modelId="{5388DFBD-7E8C-4678-8B7E-01FE5D3FE422}" type="parTrans" cxnId="{CAE39AE0-57BB-4A65-8C44-7548B6AC6E3E}">
      <dgm:prSet/>
      <dgm:spPr/>
      <dgm:t>
        <a:bodyPr/>
        <a:lstStyle/>
        <a:p>
          <a:endParaRPr lang="es-AR"/>
        </a:p>
      </dgm:t>
    </dgm:pt>
    <dgm:pt modelId="{F1D0B3B0-68CB-4155-9841-DC68E07D0859}">
      <dgm:prSet custT="1"/>
      <dgm:spPr/>
      <dgm:t>
        <a:bodyPr/>
        <a:lstStyle/>
        <a:p>
          <a:pPr rtl="0"/>
          <a:r>
            <a:rPr lang="es-ES" sz="2400" dirty="0" smtClean="0"/>
            <a:t>La ciudad sigue creciendo hacia afuera</a:t>
          </a:r>
          <a:r>
            <a:rPr lang="es-ES" sz="1600" dirty="0" smtClean="0"/>
            <a:t>. </a:t>
          </a:r>
          <a:endParaRPr lang="es-AR" sz="1600" dirty="0"/>
        </a:p>
      </dgm:t>
    </dgm:pt>
    <dgm:pt modelId="{466D133F-8B52-465E-B7BB-801B76BAB395}" type="sibTrans" cxnId="{1F4171BA-ABD3-4100-A249-27107689ED38}">
      <dgm:prSet/>
      <dgm:spPr/>
      <dgm:t>
        <a:bodyPr/>
        <a:lstStyle/>
        <a:p>
          <a:endParaRPr lang="es-AR"/>
        </a:p>
      </dgm:t>
    </dgm:pt>
    <dgm:pt modelId="{68217EC6-6B22-44F9-8D64-B52185DDD568}" type="parTrans" cxnId="{1F4171BA-ABD3-4100-A249-27107689ED38}">
      <dgm:prSet/>
      <dgm:spPr/>
      <dgm:t>
        <a:bodyPr/>
        <a:lstStyle/>
        <a:p>
          <a:endParaRPr lang="es-AR"/>
        </a:p>
      </dgm:t>
    </dgm:pt>
    <dgm:pt modelId="{A4D09ECF-7E25-46E5-A1ED-0F2C399CF087}" type="pres">
      <dgm:prSet presAssocID="{6ECE015D-F0FA-4163-B244-57DDA36C5444}" presName="Name0" presStyleCnt="0">
        <dgm:presLayoutVars>
          <dgm:dir/>
          <dgm:resizeHandles val="exact"/>
        </dgm:presLayoutVars>
      </dgm:prSet>
      <dgm:spPr/>
      <dgm:t>
        <a:bodyPr/>
        <a:lstStyle/>
        <a:p>
          <a:endParaRPr lang="es-AR"/>
        </a:p>
      </dgm:t>
    </dgm:pt>
    <dgm:pt modelId="{35A22022-1F4E-422B-A61B-33FE123C4AD9}" type="pres">
      <dgm:prSet presAssocID="{C9891730-68D8-4B26-903B-51A6ADEA6540}" presName="node" presStyleLbl="node1" presStyleIdx="0" presStyleCnt="2" custLinFactNeighborX="88368" custLinFactNeighborY="-113">
        <dgm:presLayoutVars>
          <dgm:bulletEnabled val="1"/>
        </dgm:presLayoutVars>
      </dgm:prSet>
      <dgm:spPr/>
      <dgm:t>
        <a:bodyPr/>
        <a:lstStyle/>
        <a:p>
          <a:endParaRPr lang="es-AR"/>
        </a:p>
      </dgm:t>
    </dgm:pt>
    <dgm:pt modelId="{3E489B15-6E34-4F3A-A830-558439161CFB}" type="pres">
      <dgm:prSet presAssocID="{5B69C36D-FAAF-4F48-8CBB-86027B320383}" presName="sibTrans" presStyleCnt="0"/>
      <dgm:spPr/>
    </dgm:pt>
    <dgm:pt modelId="{F4E73399-A552-4133-B2B6-4DD90D0FA783}" type="pres">
      <dgm:prSet presAssocID="{F1D0B3B0-68CB-4155-9841-DC68E07D0859}" presName="node" presStyleLbl="node1" presStyleIdx="1" presStyleCnt="2" custLinFactX="-1227" custLinFactNeighborX="-100000" custLinFactNeighborY="6">
        <dgm:presLayoutVars>
          <dgm:bulletEnabled val="1"/>
        </dgm:presLayoutVars>
      </dgm:prSet>
      <dgm:spPr/>
      <dgm:t>
        <a:bodyPr/>
        <a:lstStyle/>
        <a:p>
          <a:endParaRPr lang="es-AR"/>
        </a:p>
      </dgm:t>
    </dgm:pt>
  </dgm:ptLst>
  <dgm:cxnLst>
    <dgm:cxn modelId="{1F4171BA-ABD3-4100-A249-27107689ED38}" srcId="{6ECE015D-F0FA-4163-B244-57DDA36C5444}" destId="{F1D0B3B0-68CB-4155-9841-DC68E07D0859}" srcOrd="1" destOrd="0" parTransId="{68217EC6-6B22-44F9-8D64-B52185DDD568}" sibTransId="{466D133F-8B52-465E-B7BB-801B76BAB395}"/>
    <dgm:cxn modelId="{9460138B-C3FB-40AF-82FE-3E3078883DD3}" type="presOf" srcId="{6ECE015D-F0FA-4163-B244-57DDA36C5444}" destId="{A4D09ECF-7E25-46E5-A1ED-0F2C399CF087}" srcOrd="0" destOrd="0" presId="urn:microsoft.com/office/officeart/2005/8/layout/hList6"/>
    <dgm:cxn modelId="{D20F62E0-2812-471F-96DD-0B97EB2F209D}" type="presOf" srcId="{C9891730-68D8-4B26-903B-51A6ADEA6540}" destId="{35A22022-1F4E-422B-A61B-33FE123C4AD9}" srcOrd="0" destOrd="0" presId="urn:microsoft.com/office/officeart/2005/8/layout/hList6"/>
    <dgm:cxn modelId="{CAE39AE0-57BB-4A65-8C44-7548B6AC6E3E}" srcId="{6ECE015D-F0FA-4163-B244-57DDA36C5444}" destId="{C9891730-68D8-4B26-903B-51A6ADEA6540}" srcOrd="0" destOrd="0" parTransId="{5388DFBD-7E8C-4678-8B7E-01FE5D3FE422}" sibTransId="{5B69C36D-FAAF-4F48-8CBB-86027B320383}"/>
    <dgm:cxn modelId="{97A8DA7C-3AC5-4E78-97DC-514F5C6BB12D}" type="presOf" srcId="{F1D0B3B0-68CB-4155-9841-DC68E07D0859}" destId="{F4E73399-A552-4133-B2B6-4DD90D0FA783}" srcOrd="0" destOrd="0" presId="urn:microsoft.com/office/officeart/2005/8/layout/hList6"/>
    <dgm:cxn modelId="{F3892A23-0504-412E-A0A8-1BB031CC56AA}" type="presParOf" srcId="{A4D09ECF-7E25-46E5-A1ED-0F2C399CF087}" destId="{35A22022-1F4E-422B-A61B-33FE123C4AD9}" srcOrd="0" destOrd="0" presId="urn:microsoft.com/office/officeart/2005/8/layout/hList6"/>
    <dgm:cxn modelId="{0919A1F3-3A67-42DE-9389-0B617D639BF6}" type="presParOf" srcId="{A4D09ECF-7E25-46E5-A1ED-0F2C399CF087}" destId="{3E489B15-6E34-4F3A-A830-558439161CFB}" srcOrd="1" destOrd="0" presId="urn:microsoft.com/office/officeart/2005/8/layout/hList6"/>
    <dgm:cxn modelId="{CE2C87FA-B5F3-469F-8DC9-D69D923D057C}" type="presParOf" srcId="{A4D09ECF-7E25-46E5-A1ED-0F2C399CF087}" destId="{F4E73399-A552-4133-B2B6-4DD90D0FA783}"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49F7A22-BA79-4027-A3F5-0D719EF79AC5}" type="doc">
      <dgm:prSet loTypeId="urn:microsoft.com/office/officeart/2005/8/layout/process1" loCatId="process" qsTypeId="urn:microsoft.com/office/officeart/2005/8/quickstyle/simple5" qsCatId="simple" csTypeId="urn:microsoft.com/office/officeart/2005/8/colors/accent2_2" csCatId="accent2" phldr="1"/>
      <dgm:spPr/>
      <dgm:t>
        <a:bodyPr/>
        <a:lstStyle/>
        <a:p>
          <a:endParaRPr lang="es-MX"/>
        </a:p>
      </dgm:t>
    </dgm:pt>
    <dgm:pt modelId="{4CA9C16F-C2C5-48FA-85E4-0B569D6E77BA}">
      <dgm:prSet custT="1"/>
      <dgm:spPr/>
      <dgm:t>
        <a:bodyPr/>
        <a:lstStyle/>
        <a:p>
          <a:pPr algn="ctr" rtl="0"/>
          <a:r>
            <a:rPr lang="es-MX" sz="2400" b="1" dirty="0" smtClean="0"/>
            <a:t>Funciones de las Ciudades</a:t>
          </a:r>
        </a:p>
        <a:p>
          <a:pPr algn="ctr" rtl="0"/>
          <a:endParaRPr lang="es-MX" sz="1800" b="1" dirty="0" smtClean="0"/>
        </a:p>
        <a:p>
          <a:pPr algn="ctr" rtl="0"/>
          <a:r>
            <a:rPr lang="es-MX" sz="1800" dirty="0" smtClean="0"/>
            <a:t>En el espacio urbano se desarrollan múltiples actividades económica.</a:t>
          </a:r>
        </a:p>
        <a:p>
          <a:pPr algn="ctr" rtl="0"/>
          <a:endParaRPr lang="es-MX" sz="1800" dirty="0" smtClean="0"/>
        </a:p>
        <a:p>
          <a:pPr algn="ctr" rtl="0"/>
          <a:r>
            <a:rPr lang="es-MX" sz="1800" dirty="0" smtClean="0"/>
            <a:t>La actividad comercial esta ligada a los medios de la  actividad industrial</a:t>
          </a:r>
        </a:p>
        <a:p>
          <a:pPr algn="ctr" rtl="0"/>
          <a:endParaRPr lang="es-MX" sz="1800" dirty="0" smtClean="0"/>
        </a:p>
        <a:p>
          <a:pPr algn="ctr" rtl="0"/>
          <a:r>
            <a:rPr lang="es-MX" sz="1800" dirty="0" smtClean="0"/>
            <a:t> Las funciones más significativas son la residencial, la industrial, la administrativa, la comercial.</a:t>
          </a:r>
          <a:endParaRPr lang="es-MX" sz="1800" b="1" dirty="0" smtClean="0"/>
        </a:p>
      </dgm:t>
    </dgm:pt>
    <dgm:pt modelId="{B7B66ED2-1601-4AFC-8691-17E65AE0D189}" type="parTrans" cxnId="{3DF4C5E3-30E4-4A20-AE9D-278F5AC75C3B}">
      <dgm:prSet/>
      <dgm:spPr/>
      <dgm:t>
        <a:bodyPr/>
        <a:lstStyle/>
        <a:p>
          <a:endParaRPr lang="es-MX"/>
        </a:p>
      </dgm:t>
    </dgm:pt>
    <dgm:pt modelId="{3879A10E-EF89-460E-A8A3-F35FCDDD8004}" type="sibTrans" cxnId="{3DF4C5E3-30E4-4A20-AE9D-278F5AC75C3B}">
      <dgm:prSet/>
      <dgm:spPr/>
      <dgm:t>
        <a:bodyPr/>
        <a:lstStyle/>
        <a:p>
          <a:endParaRPr lang="es-MX"/>
        </a:p>
      </dgm:t>
    </dgm:pt>
    <dgm:pt modelId="{549C03F6-9A3E-4851-AA49-DC9162AF9EBF}" type="pres">
      <dgm:prSet presAssocID="{549F7A22-BA79-4027-A3F5-0D719EF79AC5}" presName="Name0" presStyleCnt="0">
        <dgm:presLayoutVars>
          <dgm:dir/>
          <dgm:resizeHandles val="exact"/>
        </dgm:presLayoutVars>
      </dgm:prSet>
      <dgm:spPr/>
      <dgm:t>
        <a:bodyPr/>
        <a:lstStyle/>
        <a:p>
          <a:endParaRPr lang="es-MX"/>
        </a:p>
      </dgm:t>
    </dgm:pt>
    <dgm:pt modelId="{8B1049E0-B5C9-4A0E-BC4A-1C19A8A24DBA}" type="pres">
      <dgm:prSet presAssocID="{4CA9C16F-C2C5-48FA-85E4-0B569D6E77BA}" presName="node" presStyleLbl="node1" presStyleIdx="0" presStyleCnt="1" custScaleX="99752" custScaleY="115422" custLinFactNeighborX="13138">
        <dgm:presLayoutVars>
          <dgm:bulletEnabled val="1"/>
        </dgm:presLayoutVars>
      </dgm:prSet>
      <dgm:spPr/>
      <dgm:t>
        <a:bodyPr/>
        <a:lstStyle/>
        <a:p>
          <a:endParaRPr lang="es-MX"/>
        </a:p>
      </dgm:t>
    </dgm:pt>
  </dgm:ptLst>
  <dgm:cxnLst>
    <dgm:cxn modelId="{DCD4C512-74D6-43B9-BA0F-B943C6768F19}" type="presOf" srcId="{4CA9C16F-C2C5-48FA-85E4-0B569D6E77BA}" destId="{8B1049E0-B5C9-4A0E-BC4A-1C19A8A24DBA}" srcOrd="0" destOrd="0" presId="urn:microsoft.com/office/officeart/2005/8/layout/process1"/>
    <dgm:cxn modelId="{3DF4C5E3-30E4-4A20-AE9D-278F5AC75C3B}" srcId="{549F7A22-BA79-4027-A3F5-0D719EF79AC5}" destId="{4CA9C16F-C2C5-48FA-85E4-0B569D6E77BA}" srcOrd="0" destOrd="0" parTransId="{B7B66ED2-1601-4AFC-8691-17E65AE0D189}" sibTransId="{3879A10E-EF89-460E-A8A3-F35FCDDD8004}"/>
    <dgm:cxn modelId="{FBBFF094-434F-4BEE-B34E-B8C7B96D9227}" type="presOf" srcId="{549F7A22-BA79-4027-A3F5-0D719EF79AC5}" destId="{549C03F6-9A3E-4851-AA49-DC9162AF9EBF}" srcOrd="0" destOrd="0" presId="urn:microsoft.com/office/officeart/2005/8/layout/process1"/>
    <dgm:cxn modelId="{AAB3D1B2-A838-4682-8FC6-65A23C1DB63A}" type="presParOf" srcId="{549C03F6-9A3E-4851-AA49-DC9162AF9EBF}" destId="{8B1049E0-B5C9-4A0E-BC4A-1C19A8A24DBA}" srcOrd="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FB418E-B2CC-4A09-91D4-F1C0C8B10406}">
      <dsp:nvSpPr>
        <dsp:cNvPr id="0" name=""/>
        <dsp:cNvSpPr/>
      </dsp:nvSpPr>
      <dsp:spPr>
        <a:xfrm>
          <a:off x="750324" y="0"/>
          <a:ext cx="6564213" cy="4729728"/>
        </a:xfrm>
        <a:prstGeom prst="rightArrow">
          <a:avLst/>
        </a:prstGeom>
        <a:solidFill>
          <a:schemeClr val="accent2">
            <a:tint val="40000"/>
            <a:hueOff val="0"/>
            <a:satOff val="0"/>
            <a:lumOff val="0"/>
            <a:alphaOff val="0"/>
          </a:schemeClr>
        </a:solidFill>
        <a:ln>
          <a:noFill/>
        </a:ln>
        <a:effectLst>
          <a:outerShdw blurRad="65500" dist="38100" dir="5400000" rotWithShape="0">
            <a:srgbClr val="000000">
              <a:alpha val="40000"/>
            </a:srgbClr>
          </a:outerShdw>
        </a:effectLst>
      </dsp:spPr>
      <dsp:style>
        <a:lnRef idx="0">
          <a:scrgbClr r="0" g="0" b="0"/>
        </a:lnRef>
        <a:fillRef idx="1">
          <a:scrgbClr r="0" g="0" b="0"/>
        </a:fillRef>
        <a:effectRef idx="2">
          <a:scrgbClr r="0" g="0" b="0"/>
        </a:effectRef>
        <a:fontRef idx="minor"/>
      </dsp:style>
    </dsp:sp>
    <dsp:sp modelId="{EF3958B7-2D1C-485C-84F2-06B7CCAA9DA7}">
      <dsp:nvSpPr>
        <dsp:cNvPr id="0" name=""/>
        <dsp:cNvSpPr/>
      </dsp:nvSpPr>
      <dsp:spPr>
        <a:xfrm>
          <a:off x="85360" y="1289617"/>
          <a:ext cx="1415034" cy="2150493"/>
        </a:xfrm>
        <a:prstGeom prst="round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kern="1200" smtClean="0"/>
            <a:t>Walter Christaller (1893–1969).</a:t>
          </a:r>
          <a:endParaRPr lang="es-MX" sz="1400" kern="1200" dirty="0"/>
        </a:p>
      </dsp:txBody>
      <dsp:txXfrm>
        <a:off x="154436" y="1358693"/>
        <a:ext cx="1276882" cy="2012341"/>
      </dsp:txXfrm>
    </dsp:sp>
    <dsp:sp modelId="{1FB4D238-362D-469D-8E16-9DAE029A1CC7}">
      <dsp:nvSpPr>
        <dsp:cNvPr id="0" name=""/>
        <dsp:cNvSpPr/>
      </dsp:nvSpPr>
      <dsp:spPr>
        <a:xfrm>
          <a:off x="1571146" y="1268125"/>
          <a:ext cx="1579687" cy="2193477"/>
        </a:xfrm>
        <a:prstGeom prst="round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kern="1200" dirty="0" smtClean="0"/>
            <a:t>Jerarquización de los espacios urbanos</a:t>
          </a:r>
          <a:endParaRPr lang="es-MX" sz="1400" kern="1200" dirty="0"/>
        </a:p>
      </dsp:txBody>
      <dsp:txXfrm>
        <a:off x="1648260" y="1345239"/>
        <a:ext cx="1425459" cy="2039249"/>
      </dsp:txXfrm>
    </dsp:sp>
    <dsp:sp modelId="{9063A58D-5BC9-42BB-AFAE-5306C05C8411}">
      <dsp:nvSpPr>
        <dsp:cNvPr id="0" name=""/>
        <dsp:cNvSpPr/>
      </dsp:nvSpPr>
      <dsp:spPr>
        <a:xfrm>
          <a:off x="4737102" y="1354158"/>
          <a:ext cx="1571367" cy="2025345"/>
        </a:xfrm>
        <a:prstGeom prst="round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ES" sz="1400" kern="1200" dirty="0" smtClean="0"/>
            <a:t>La centralización y convergencia</a:t>
          </a:r>
          <a:endParaRPr lang="es-MX" sz="1400" kern="1200" dirty="0"/>
        </a:p>
      </dsp:txBody>
      <dsp:txXfrm>
        <a:off x="4813810" y="1430866"/>
        <a:ext cx="1417951" cy="1871929"/>
      </dsp:txXfrm>
    </dsp:sp>
    <dsp:sp modelId="{E8112D32-42CA-4970-A724-4F8436B516D1}">
      <dsp:nvSpPr>
        <dsp:cNvPr id="0" name=""/>
        <dsp:cNvSpPr/>
      </dsp:nvSpPr>
      <dsp:spPr>
        <a:xfrm>
          <a:off x="3240363" y="1282153"/>
          <a:ext cx="1456777" cy="2163528"/>
        </a:xfrm>
        <a:prstGeom prst="round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smtClean="0"/>
            <a:t>Los "lugares centrales"</a:t>
          </a:r>
          <a:endParaRPr lang="es-MX" sz="1400" kern="1200" dirty="0"/>
        </a:p>
      </dsp:txBody>
      <dsp:txXfrm>
        <a:off x="3311477" y="1353267"/>
        <a:ext cx="1314549" cy="2021300"/>
      </dsp:txXfrm>
    </dsp:sp>
    <dsp:sp modelId="{A47F2B2D-9CC2-45BE-8D7C-24EEC3904632}">
      <dsp:nvSpPr>
        <dsp:cNvPr id="0" name=""/>
        <dsp:cNvSpPr/>
      </dsp:nvSpPr>
      <dsp:spPr>
        <a:xfrm>
          <a:off x="6391234" y="1357488"/>
          <a:ext cx="1246008" cy="2014750"/>
        </a:xfrm>
        <a:prstGeom prst="round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 sz="1600" kern="1200" smtClean="0"/>
            <a:t> El análisis de mercados  </a:t>
          </a:r>
        </a:p>
        <a:p>
          <a:pPr lvl="0" algn="ctr" defTabSz="711200">
            <a:lnSpc>
              <a:spcPct val="90000"/>
            </a:lnSpc>
            <a:spcBef>
              <a:spcPct val="0"/>
            </a:spcBef>
            <a:spcAft>
              <a:spcPct val="35000"/>
            </a:spcAft>
          </a:pPr>
          <a:endParaRPr lang="es-MX" sz="1600" kern="1200" dirty="0"/>
        </a:p>
      </dsp:txBody>
      <dsp:txXfrm>
        <a:off x="6452059" y="1418313"/>
        <a:ext cx="1124358" cy="18931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B3EE3D-53A3-41F8-8EBB-EFBD32FDCB3D}">
      <dsp:nvSpPr>
        <dsp:cNvPr id="0" name=""/>
        <dsp:cNvSpPr/>
      </dsp:nvSpPr>
      <dsp:spPr>
        <a:xfrm>
          <a:off x="38028" y="1344154"/>
          <a:ext cx="1301094" cy="2832311"/>
        </a:xfrm>
        <a:prstGeom prst="roundRect">
          <a:avLst>
            <a:gd name="adj" fmla="val 10000"/>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es-MX" sz="1500" kern="1200" dirty="0" smtClean="0"/>
            <a:t>Critica a la economía neoclásica. </a:t>
          </a:r>
          <a:endParaRPr lang="es-MX" sz="1500" kern="1200" dirty="0"/>
        </a:p>
      </dsp:txBody>
      <dsp:txXfrm>
        <a:off x="76136" y="1382262"/>
        <a:ext cx="1224878" cy="2756095"/>
      </dsp:txXfrm>
    </dsp:sp>
    <dsp:sp modelId="{C514CB85-B1D8-4AA1-8CA4-3F4E77F97A5A}">
      <dsp:nvSpPr>
        <dsp:cNvPr id="0" name=""/>
        <dsp:cNvSpPr/>
      </dsp:nvSpPr>
      <dsp:spPr>
        <a:xfrm rot="46461">
          <a:off x="1472380" y="2604269"/>
          <a:ext cx="282560" cy="337088"/>
        </a:xfrm>
        <a:prstGeom prst="rightArrow">
          <a:avLst>
            <a:gd name="adj1" fmla="val 60000"/>
            <a:gd name="adj2" fmla="val 50000"/>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1472384" y="2671114"/>
        <a:ext cx="197792" cy="202252"/>
      </dsp:txXfrm>
    </dsp:sp>
    <dsp:sp modelId="{EF644C84-A2AA-49AD-B6E9-206F8936A34B}">
      <dsp:nvSpPr>
        <dsp:cNvPr id="0" name=""/>
        <dsp:cNvSpPr/>
      </dsp:nvSpPr>
      <dsp:spPr>
        <a:xfrm>
          <a:off x="1872206" y="1584171"/>
          <a:ext cx="1543105" cy="2405130"/>
        </a:xfrm>
        <a:prstGeom prst="roundRect">
          <a:avLst>
            <a:gd name="adj" fmla="val 10000"/>
          </a:avLst>
        </a:prstGeom>
        <a:gradFill rotWithShape="0">
          <a:gsLst>
            <a:gs pos="0">
              <a:schemeClr val="accent2">
                <a:hueOff val="-3022401"/>
                <a:satOff val="1745"/>
                <a:lumOff val="-3202"/>
                <a:alphaOff val="0"/>
                <a:shade val="45000"/>
                <a:satMod val="155000"/>
              </a:schemeClr>
            </a:gs>
            <a:gs pos="60000">
              <a:schemeClr val="accent2">
                <a:hueOff val="-3022401"/>
                <a:satOff val="1745"/>
                <a:lumOff val="-3202"/>
                <a:alphaOff val="0"/>
                <a:shade val="95000"/>
                <a:satMod val="150000"/>
              </a:schemeClr>
            </a:gs>
            <a:gs pos="100000">
              <a:schemeClr val="accent2">
                <a:hueOff val="-3022401"/>
                <a:satOff val="1745"/>
                <a:lumOff val="-3202"/>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El factor del trabajo al primer plano en el análisis del capitalismo Industrial.</a:t>
          </a:r>
          <a:endParaRPr lang="es-MX" sz="1400" kern="1200" dirty="0"/>
        </a:p>
      </dsp:txBody>
      <dsp:txXfrm>
        <a:off x="1917402" y="1629367"/>
        <a:ext cx="1452713" cy="2314738"/>
      </dsp:txXfrm>
    </dsp:sp>
    <dsp:sp modelId="{B7856FA5-58A9-420F-A0C6-75A5A95D4DAB}">
      <dsp:nvSpPr>
        <dsp:cNvPr id="0" name=""/>
        <dsp:cNvSpPr/>
      </dsp:nvSpPr>
      <dsp:spPr>
        <a:xfrm rot="287144">
          <a:off x="3544563" y="2705162"/>
          <a:ext cx="275996" cy="337088"/>
        </a:xfrm>
        <a:prstGeom prst="rightArrow">
          <a:avLst>
            <a:gd name="adj1" fmla="val 60000"/>
            <a:gd name="adj2" fmla="val 50000"/>
          </a:avLst>
        </a:prstGeom>
        <a:gradFill rotWithShape="0">
          <a:gsLst>
            <a:gs pos="0">
              <a:schemeClr val="accent2">
                <a:hueOff val="-4533601"/>
                <a:satOff val="2618"/>
                <a:lumOff val="-4804"/>
                <a:alphaOff val="0"/>
                <a:shade val="45000"/>
                <a:satMod val="155000"/>
              </a:schemeClr>
            </a:gs>
            <a:gs pos="60000">
              <a:schemeClr val="accent2">
                <a:hueOff val="-4533601"/>
                <a:satOff val="2618"/>
                <a:lumOff val="-4804"/>
                <a:alphaOff val="0"/>
                <a:shade val="95000"/>
                <a:satMod val="150000"/>
              </a:schemeClr>
            </a:gs>
            <a:gs pos="100000">
              <a:schemeClr val="accent2">
                <a:hueOff val="-4533601"/>
                <a:satOff val="2618"/>
                <a:lumOff val="-4804"/>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3544707" y="2769126"/>
        <a:ext cx="193197" cy="202252"/>
      </dsp:txXfrm>
    </dsp:sp>
    <dsp:sp modelId="{C3959DBE-CA39-43F5-AEDA-9CA1286DDC01}">
      <dsp:nvSpPr>
        <dsp:cNvPr id="0" name=""/>
        <dsp:cNvSpPr/>
      </dsp:nvSpPr>
      <dsp:spPr>
        <a:xfrm>
          <a:off x="3934243" y="1861408"/>
          <a:ext cx="1834116" cy="2220292"/>
        </a:xfrm>
        <a:prstGeom prst="roundRect">
          <a:avLst>
            <a:gd name="adj" fmla="val 10000"/>
          </a:avLst>
        </a:prstGeom>
        <a:gradFill rotWithShape="0">
          <a:gsLst>
            <a:gs pos="0">
              <a:schemeClr val="accent2">
                <a:hueOff val="-6044802"/>
                <a:satOff val="3491"/>
                <a:lumOff val="-6405"/>
                <a:alphaOff val="0"/>
                <a:shade val="45000"/>
                <a:satMod val="155000"/>
              </a:schemeClr>
            </a:gs>
            <a:gs pos="60000">
              <a:schemeClr val="accent2">
                <a:hueOff val="-6044802"/>
                <a:satOff val="3491"/>
                <a:lumOff val="-6405"/>
                <a:alphaOff val="0"/>
                <a:shade val="95000"/>
                <a:satMod val="150000"/>
              </a:schemeClr>
            </a:gs>
            <a:gs pos="100000">
              <a:schemeClr val="accent2">
                <a:hueOff val="-6044802"/>
                <a:satOff val="3491"/>
                <a:lumOff val="-6405"/>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Las corporaciones industriales se han globalizado. </a:t>
          </a:r>
          <a:endParaRPr lang="es-MX" sz="1600" kern="1200" dirty="0"/>
        </a:p>
      </dsp:txBody>
      <dsp:txXfrm>
        <a:off x="3987962" y="1915127"/>
        <a:ext cx="1726678" cy="2112854"/>
      </dsp:txXfrm>
    </dsp:sp>
    <dsp:sp modelId="{D0E9B7FB-C343-4F00-8825-74C9EF4459FF}">
      <dsp:nvSpPr>
        <dsp:cNvPr id="0" name=""/>
        <dsp:cNvSpPr/>
      </dsp:nvSpPr>
      <dsp:spPr>
        <a:xfrm rot="76890">
          <a:off x="5906447" y="2829890"/>
          <a:ext cx="292896" cy="337088"/>
        </a:xfrm>
        <a:prstGeom prst="rightArrow">
          <a:avLst>
            <a:gd name="adj1" fmla="val 60000"/>
            <a:gd name="adj2" fmla="val 50000"/>
          </a:avLst>
        </a:prstGeom>
        <a:gradFill rotWithShape="0">
          <a:gsLst>
            <a:gs pos="0">
              <a:schemeClr val="accent2">
                <a:hueOff val="-9067202"/>
                <a:satOff val="5236"/>
                <a:lumOff val="-9607"/>
                <a:alphaOff val="0"/>
                <a:shade val="45000"/>
                <a:satMod val="155000"/>
              </a:schemeClr>
            </a:gs>
            <a:gs pos="60000">
              <a:schemeClr val="accent2">
                <a:hueOff val="-9067202"/>
                <a:satOff val="5236"/>
                <a:lumOff val="-9607"/>
                <a:alphaOff val="0"/>
                <a:shade val="95000"/>
                <a:satMod val="150000"/>
              </a:schemeClr>
            </a:gs>
            <a:gs pos="100000">
              <a:schemeClr val="accent2">
                <a:hueOff val="-9067202"/>
                <a:satOff val="5236"/>
                <a:lumOff val="-9607"/>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s-MX" sz="1200" kern="1200"/>
        </a:p>
      </dsp:txBody>
      <dsp:txXfrm>
        <a:off x="5906458" y="2896325"/>
        <a:ext cx="205027" cy="202252"/>
      </dsp:txXfrm>
    </dsp:sp>
    <dsp:sp modelId="{86ABEF97-CD3A-45EE-BAE0-2D4F142288E6}">
      <dsp:nvSpPr>
        <dsp:cNvPr id="0" name=""/>
        <dsp:cNvSpPr/>
      </dsp:nvSpPr>
      <dsp:spPr>
        <a:xfrm>
          <a:off x="6320856" y="2088230"/>
          <a:ext cx="1744039" cy="1871411"/>
        </a:xfrm>
        <a:prstGeom prst="roundRect">
          <a:avLst>
            <a:gd name="adj" fmla="val 10000"/>
          </a:avLst>
        </a:prstGeom>
        <a:gradFill rotWithShape="0">
          <a:gsLst>
            <a:gs pos="0">
              <a:schemeClr val="accent2">
                <a:hueOff val="-9067202"/>
                <a:satOff val="5236"/>
                <a:lumOff val="-9607"/>
                <a:alphaOff val="0"/>
                <a:shade val="45000"/>
                <a:satMod val="155000"/>
              </a:schemeClr>
            </a:gs>
            <a:gs pos="60000">
              <a:schemeClr val="accent2">
                <a:hueOff val="-9067202"/>
                <a:satOff val="5236"/>
                <a:lumOff val="-9607"/>
                <a:alphaOff val="0"/>
                <a:shade val="95000"/>
                <a:satMod val="150000"/>
              </a:schemeClr>
            </a:gs>
            <a:gs pos="100000">
              <a:schemeClr val="accent2">
                <a:hueOff val="-9067202"/>
                <a:satOff val="5236"/>
                <a:lumOff val="-9607"/>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t" anchorCtr="0">
          <a:noAutofit/>
        </a:bodyPr>
        <a:lstStyle/>
        <a:p>
          <a:pPr lvl="0" algn="ctr" defTabSz="622300" rtl="0">
            <a:lnSpc>
              <a:spcPct val="90000"/>
            </a:lnSpc>
            <a:spcBef>
              <a:spcPct val="0"/>
            </a:spcBef>
            <a:spcAft>
              <a:spcPct val="35000"/>
            </a:spcAft>
          </a:pPr>
          <a:endParaRPr lang="es-MX" sz="1400" kern="1200" dirty="0" smtClean="0"/>
        </a:p>
        <a:p>
          <a:pPr lvl="0" algn="ctr" defTabSz="622300" rtl="0">
            <a:lnSpc>
              <a:spcPct val="90000"/>
            </a:lnSpc>
            <a:spcBef>
              <a:spcPct val="0"/>
            </a:spcBef>
            <a:spcAft>
              <a:spcPct val="35000"/>
            </a:spcAft>
          </a:pPr>
          <a:r>
            <a:rPr lang="es-MX" sz="1400" kern="1200" dirty="0" smtClean="0"/>
            <a:t>Nuevas condiciones básicas de  producción rentable.</a:t>
          </a:r>
          <a:endParaRPr lang="es-MX" sz="1400" kern="1200" dirty="0"/>
        </a:p>
        <a:p>
          <a:pPr marL="57150" lvl="1" indent="-57150" algn="l" defTabSz="400050" rtl="0">
            <a:lnSpc>
              <a:spcPct val="90000"/>
            </a:lnSpc>
            <a:spcBef>
              <a:spcPct val="0"/>
            </a:spcBef>
            <a:spcAft>
              <a:spcPct val="15000"/>
            </a:spcAft>
            <a:buChar char="••"/>
          </a:pPr>
          <a:endParaRPr lang="es-MX" sz="900" kern="1200" dirty="0"/>
        </a:p>
      </dsp:txBody>
      <dsp:txXfrm>
        <a:off x="6371937" y="2139311"/>
        <a:ext cx="1641877" cy="176924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CD0371-543D-4C17-8E00-1F86606A0BD6}">
      <dsp:nvSpPr>
        <dsp:cNvPr id="0" name=""/>
        <dsp:cNvSpPr/>
      </dsp:nvSpPr>
      <dsp:spPr>
        <a:xfrm>
          <a:off x="0" y="806650"/>
          <a:ext cx="7977243" cy="4985776"/>
        </a:xfrm>
        <a:prstGeom prst="swooshArrow">
          <a:avLst>
            <a:gd name="adj1" fmla="val 25000"/>
            <a:gd name="adj2" fmla="val 25000"/>
          </a:avLst>
        </a:prstGeom>
        <a:gradFill rotWithShape="0">
          <a:gsLst>
            <a:gs pos="0">
              <a:schemeClr val="accent3">
                <a:tint val="40000"/>
                <a:hueOff val="0"/>
                <a:satOff val="0"/>
                <a:lumOff val="0"/>
                <a:alphaOff val="0"/>
                <a:shade val="45000"/>
                <a:satMod val="155000"/>
              </a:schemeClr>
            </a:gs>
            <a:gs pos="60000">
              <a:schemeClr val="accent3">
                <a:tint val="40000"/>
                <a:hueOff val="0"/>
                <a:satOff val="0"/>
                <a:lumOff val="0"/>
                <a:alphaOff val="0"/>
                <a:shade val="95000"/>
                <a:satMod val="150000"/>
              </a:schemeClr>
            </a:gs>
            <a:gs pos="100000">
              <a:schemeClr val="accent3">
                <a:tint val="40000"/>
                <a:hueOff val="0"/>
                <a:satOff val="0"/>
                <a:lumOff val="0"/>
                <a:alphaOff val="0"/>
                <a:tint val="87000"/>
                <a:satMod val="250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49A89A66-4E40-4970-A790-91568D3CC060}">
      <dsp:nvSpPr>
        <dsp:cNvPr id="0" name=""/>
        <dsp:cNvSpPr/>
      </dsp:nvSpPr>
      <dsp:spPr>
        <a:xfrm>
          <a:off x="1013109" y="3877240"/>
          <a:ext cx="207408" cy="207408"/>
        </a:xfrm>
        <a:prstGeom prst="ellipse">
          <a:avLst/>
        </a:prstGeom>
        <a:gradFill rotWithShape="0">
          <a:gsLst>
            <a:gs pos="0">
              <a:schemeClr val="accent3">
                <a:shade val="80000"/>
                <a:hueOff val="0"/>
                <a:satOff val="0"/>
                <a:lumOff val="0"/>
                <a:alphaOff val="0"/>
                <a:shade val="45000"/>
                <a:satMod val="155000"/>
              </a:schemeClr>
            </a:gs>
            <a:gs pos="60000">
              <a:schemeClr val="accent3">
                <a:shade val="80000"/>
                <a:hueOff val="0"/>
                <a:satOff val="0"/>
                <a:lumOff val="0"/>
                <a:alphaOff val="0"/>
                <a:shade val="95000"/>
                <a:satMod val="150000"/>
              </a:schemeClr>
            </a:gs>
            <a:gs pos="100000">
              <a:schemeClr val="accent3">
                <a:shade val="8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597B89F-1798-40A1-BD5B-C8CC5C9CE4E6}">
      <dsp:nvSpPr>
        <dsp:cNvPr id="0" name=""/>
        <dsp:cNvSpPr/>
      </dsp:nvSpPr>
      <dsp:spPr>
        <a:xfrm>
          <a:off x="1116814" y="3980944"/>
          <a:ext cx="1858697" cy="14408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901" tIns="0" rIns="0" bIns="0" numCol="1" spcCol="1270" anchor="t" anchorCtr="0">
          <a:noAutofit/>
        </a:bodyPr>
        <a:lstStyle/>
        <a:p>
          <a:pPr lvl="0" algn="l" defTabSz="622300" rtl="0">
            <a:lnSpc>
              <a:spcPct val="90000"/>
            </a:lnSpc>
            <a:spcBef>
              <a:spcPct val="0"/>
            </a:spcBef>
            <a:spcAft>
              <a:spcPct val="35000"/>
            </a:spcAft>
          </a:pPr>
          <a:r>
            <a:rPr lang="es-MX" sz="1400" b="1" kern="1200" dirty="0" smtClean="0"/>
            <a:t>1) </a:t>
          </a:r>
          <a:r>
            <a:rPr lang="es-MX" sz="1400" b="1" i="1" kern="1200" dirty="0" smtClean="0"/>
            <a:t>Circulación</a:t>
          </a:r>
          <a:endParaRPr lang="es-MX" sz="1400" kern="1200" dirty="0"/>
        </a:p>
      </dsp:txBody>
      <dsp:txXfrm>
        <a:off x="1116814" y="3980944"/>
        <a:ext cx="1858697" cy="1440889"/>
      </dsp:txXfrm>
    </dsp:sp>
    <dsp:sp modelId="{B9ACC3BB-F636-4342-9B05-AC7B2B134D85}">
      <dsp:nvSpPr>
        <dsp:cNvPr id="0" name=""/>
        <dsp:cNvSpPr/>
      </dsp:nvSpPr>
      <dsp:spPr>
        <a:xfrm>
          <a:off x="2843887" y="2522106"/>
          <a:ext cx="374930" cy="374930"/>
        </a:xfrm>
        <a:prstGeom prst="ellipse">
          <a:avLst/>
        </a:prstGeom>
        <a:gradFill rotWithShape="0">
          <a:gsLst>
            <a:gs pos="0">
              <a:schemeClr val="accent3">
                <a:shade val="80000"/>
                <a:hueOff val="266734"/>
                <a:satOff val="-25391"/>
                <a:lumOff val="18897"/>
                <a:alphaOff val="0"/>
                <a:shade val="45000"/>
                <a:satMod val="155000"/>
              </a:schemeClr>
            </a:gs>
            <a:gs pos="60000">
              <a:schemeClr val="accent3">
                <a:shade val="80000"/>
                <a:hueOff val="266734"/>
                <a:satOff val="-25391"/>
                <a:lumOff val="18897"/>
                <a:alphaOff val="0"/>
                <a:shade val="95000"/>
                <a:satMod val="150000"/>
              </a:schemeClr>
            </a:gs>
            <a:gs pos="100000">
              <a:schemeClr val="accent3">
                <a:shade val="80000"/>
                <a:hueOff val="266734"/>
                <a:satOff val="-25391"/>
                <a:lumOff val="18897"/>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34123F1-7A08-4041-BC33-36F0A5945D52}">
      <dsp:nvSpPr>
        <dsp:cNvPr id="0" name=""/>
        <dsp:cNvSpPr/>
      </dsp:nvSpPr>
      <dsp:spPr>
        <a:xfrm>
          <a:off x="3031352" y="2709571"/>
          <a:ext cx="1914538" cy="27122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668" tIns="0" rIns="0" bIns="0" numCol="1" spcCol="1270" anchor="t" anchorCtr="0">
          <a:noAutofit/>
        </a:bodyPr>
        <a:lstStyle/>
        <a:p>
          <a:pPr lvl="0" algn="ctr" defTabSz="622300" rtl="0">
            <a:lnSpc>
              <a:spcPct val="90000"/>
            </a:lnSpc>
            <a:spcBef>
              <a:spcPct val="0"/>
            </a:spcBef>
            <a:spcAft>
              <a:spcPct val="35000"/>
            </a:spcAft>
          </a:pPr>
          <a:r>
            <a:rPr lang="es-MX" sz="1400" b="1" i="1" kern="1200" dirty="0" smtClean="0"/>
            <a:t>2) Producción</a:t>
          </a:r>
          <a:endParaRPr lang="es-MX" sz="1400" b="1" kern="1200" dirty="0"/>
        </a:p>
        <a:p>
          <a:pPr marL="114300" lvl="1" indent="-114300" algn="ctr" defTabSz="533400" rtl="0">
            <a:lnSpc>
              <a:spcPct val="90000"/>
            </a:lnSpc>
            <a:spcBef>
              <a:spcPct val="0"/>
            </a:spcBef>
            <a:spcAft>
              <a:spcPct val="15000"/>
            </a:spcAft>
            <a:buChar char="••"/>
          </a:pPr>
          <a:endParaRPr lang="es-MX" sz="1200" kern="1200" dirty="0"/>
        </a:p>
      </dsp:txBody>
      <dsp:txXfrm>
        <a:off x="3031352" y="2709571"/>
        <a:ext cx="1914538" cy="2712262"/>
      </dsp:txXfrm>
    </dsp:sp>
    <dsp:sp modelId="{DA62F892-E542-4630-B398-C0CD5E04F9F4}">
      <dsp:nvSpPr>
        <dsp:cNvPr id="0" name=""/>
        <dsp:cNvSpPr/>
      </dsp:nvSpPr>
      <dsp:spPr>
        <a:xfrm>
          <a:off x="5045606" y="1697459"/>
          <a:ext cx="518520" cy="518520"/>
        </a:xfrm>
        <a:prstGeom prst="ellipse">
          <a:avLst/>
        </a:prstGeom>
        <a:gradFill rotWithShape="0">
          <a:gsLst>
            <a:gs pos="0">
              <a:schemeClr val="accent3">
                <a:shade val="80000"/>
                <a:hueOff val="533469"/>
                <a:satOff val="-50782"/>
                <a:lumOff val="37794"/>
                <a:alphaOff val="0"/>
                <a:shade val="45000"/>
                <a:satMod val="155000"/>
              </a:schemeClr>
            </a:gs>
            <a:gs pos="60000">
              <a:schemeClr val="accent3">
                <a:shade val="80000"/>
                <a:hueOff val="533469"/>
                <a:satOff val="-50782"/>
                <a:lumOff val="37794"/>
                <a:alphaOff val="0"/>
                <a:shade val="95000"/>
                <a:satMod val="150000"/>
              </a:schemeClr>
            </a:gs>
            <a:gs pos="100000">
              <a:schemeClr val="accent3">
                <a:shade val="80000"/>
                <a:hueOff val="533469"/>
                <a:satOff val="-50782"/>
                <a:lumOff val="37794"/>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C2EB2EBD-7364-4943-AEE0-D99655CF65E8}">
      <dsp:nvSpPr>
        <dsp:cNvPr id="0" name=""/>
        <dsp:cNvSpPr/>
      </dsp:nvSpPr>
      <dsp:spPr>
        <a:xfrm>
          <a:off x="5304866" y="1956719"/>
          <a:ext cx="1914538" cy="3465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4753" tIns="0" rIns="0" bIns="0" numCol="1" spcCol="1270" anchor="t" anchorCtr="0">
          <a:noAutofit/>
        </a:bodyPr>
        <a:lstStyle/>
        <a:p>
          <a:pPr lvl="0" algn="ctr" defTabSz="622300" rtl="0">
            <a:lnSpc>
              <a:spcPct val="90000"/>
            </a:lnSpc>
            <a:spcBef>
              <a:spcPct val="0"/>
            </a:spcBef>
            <a:spcAft>
              <a:spcPct val="35000"/>
            </a:spcAft>
          </a:pPr>
          <a:r>
            <a:rPr lang="es-MX" sz="1400" b="1" kern="1200" dirty="0" smtClean="0"/>
            <a:t>3) </a:t>
          </a:r>
          <a:r>
            <a:rPr lang="es-MX" sz="1400" b="1" i="1" kern="1200" dirty="0" smtClean="0"/>
            <a:t>Organización corporativa</a:t>
          </a:r>
          <a:endParaRPr lang="es-MX" sz="1400" b="1" kern="1200" dirty="0"/>
        </a:p>
      </dsp:txBody>
      <dsp:txXfrm>
        <a:off x="5304866" y="1956719"/>
        <a:ext cx="1914538" cy="346511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E8C751-36DA-4F12-82DD-F8A66505AFD3}">
      <dsp:nvSpPr>
        <dsp:cNvPr id="0" name=""/>
        <dsp:cNvSpPr/>
      </dsp:nvSpPr>
      <dsp:spPr>
        <a:xfrm>
          <a:off x="2151590" y="1002"/>
          <a:ext cx="2465570" cy="2465570"/>
        </a:xfrm>
        <a:prstGeom prst="ellipse">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b="1" kern="1200" dirty="0" smtClean="0"/>
            <a:t>La urbanización y el trabajo en la unidad de producción. </a:t>
          </a:r>
          <a:endParaRPr lang="es-MX" sz="1400" b="1" kern="1200" dirty="0"/>
        </a:p>
      </dsp:txBody>
      <dsp:txXfrm>
        <a:off x="2512664" y="362076"/>
        <a:ext cx="1743422" cy="1743422"/>
      </dsp:txXfrm>
    </dsp:sp>
    <dsp:sp modelId="{9A3E1BBB-F49D-4965-847A-0B224280DF67}">
      <dsp:nvSpPr>
        <dsp:cNvPr id="0" name=""/>
        <dsp:cNvSpPr/>
      </dsp:nvSpPr>
      <dsp:spPr>
        <a:xfrm rot="3600000">
          <a:off x="3972951" y="2404632"/>
          <a:ext cx="655254" cy="832130"/>
        </a:xfrm>
        <a:prstGeom prst="rightArrow">
          <a:avLst>
            <a:gd name="adj1" fmla="val 60000"/>
            <a:gd name="adj2" fmla="val 50000"/>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555750">
            <a:lnSpc>
              <a:spcPct val="90000"/>
            </a:lnSpc>
            <a:spcBef>
              <a:spcPct val="0"/>
            </a:spcBef>
            <a:spcAft>
              <a:spcPct val="35000"/>
            </a:spcAft>
          </a:pPr>
          <a:endParaRPr lang="es-MX" sz="3500" kern="1200"/>
        </a:p>
      </dsp:txBody>
      <dsp:txXfrm>
        <a:off x="4022095" y="2485938"/>
        <a:ext cx="458678" cy="499278"/>
      </dsp:txXfrm>
    </dsp:sp>
    <dsp:sp modelId="{BB2B6D15-95AA-4FF0-9DEE-728BD1D952AD}">
      <dsp:nvSpPr>
        <dsp:cNvPr id="0" name=""/>
        <dsp:cNvSpPr/>
      </dsp:nvSpPr>
      <dsp:spPr>
        <a:xfrm>
          <a:off x="4002540" y="3206942"/>
          <a:ext cx="2465570" cy="2465570"/>
        </a:xfrm>
        <a:prstGeom prst="ellipse">
          <a:avLst/>
        </a:prstGeom>
        <a:gradFill rotWithShape="0">
          <a:gsLst>
            <a:gs pos="0">
              <a:schemeClr val="accent3">
                <a:hueOff val="-2790486"/>
                <a:satOff val="-15286"/>
                <a:lumOff val="4706"/>
                <a:alphaOff val="0"/>
                <a:shade val="45000"/>
                <a:satMod val="155000"/>
              </a:schemeClr>
            </a:gs>
            <a:gs pos="60000">
              <a:schemeClr val="accent3">
                <a:hueOff val="-2790486"/>
                <a:satOff val="-15286"/>
                <a:lumOff val="4706"/>
                <a:alphaOff val="0"/>
                <a:shade val="95000"/>
                <a:satMod val="150000"/>
              </a:schemeClr>
            </a:gs>
            <a:gs pos="100000">
              <a:schemeClr val="accent3">
                <a:hueOff val="-2790486"/>
                <a:satOff val="-15286"/>
                <a:lumOff val="4706"/>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rtl="0">
            <a:lnSpc>
              <a:spcPct val="90000"/>
            </a:lnSpc>
            <a:spcBef>
              <a:spcPct val="0"/>
            </a:spcBef>
            <a:spcAft>
              <a:spcPct val="35000"/>
            </a:spcAft>
          </a:pPr>
          <a:endParaRPr lang="es-MX" sz="1100" b="1" kern="1200" dirty="0" smtClean="0"/>
        </a:p>
        <a:p>
          <a:pPr lvl="0" algn="ctr" defTabSz="488950" rtl="0">
            <a:lnSpc>
              <a:spcPct val="90000"/>
            </a:lnSpc>
            <a:spcBef>
              <a:spcPct val="0"/>
            </a:spcBef>
            <a:spcAft>
              <a:spcPct val="35000"/>
            </a:spcAft>
          </a:pPr>
          <a:r>
            <a:rPr lang="es-MX" sz="1400" b="1" kern="1200" dirty="0" smtClean="0"/>
            <a:t>Los medios de consumo colectivos y la concentración espacial de los medios de producción</a:t>
          </a:r>
          <a:endParaRPr lang="es-MX" sz="1400" b="1" kern="1200" dirty="0"/>
        </a:p>
      </dsp:txBody>
      <dsp:txXfrm>
        <a:off x="4363614" y="3568016"/>
        <a:ext cx="1743422" cy="1743422"/>
      </dsp:txXfrm>
    </dsp:sp>
    <dsp:sp modelId="{D34DF608-270B-478C-8F87-8C813A2A2F7F}">
      <dsp:nvSpPr>
        <dsp:cNvPr id="0" name=""/>
        <dsp:cNvSpPr/>
      </dsp:nvSpPr>
      <dsp:spPr>
        <a:xfrm rot="10800000">
          <a:off x="2952328" y="3945325"/>
          <a:ext cx="655254" cy="832130"/>
        </a:xfrm>
        <a:prstGeom prst="rightArrow">
          <a:avLst>
            <a:gd name="adj1" fmla="val 60000"/>
            <a:gd name="adj2" fmla="val 50000"/>
          </a:avLst>
        </a:prstGeom>
        <a:gradFill rotWithShape="0">
          <a:gsLst>
            <a:gs pos="0">
              <a:schemeClr val="accent3">
                <a:hueOff val="-2790486"/>
                <a:satOff val="-15286"/>
                <a:lumOff val="4706"/>
                <a:alphaOff val="0"/>
                <a:shade val="45000"/>
                <a:satMod val="155000"/>
              </a:schemeClr>
            </a:gs>
            <a:gs pos="60000">
              <a:schemeClr val="accent3">
                <a:hueOff val="-2790486"/>
                <a:satOff val="-15286"/>
                <a:lumOff val="4706"/>
                <a:alphaOff val="0"/>
                <a:shade val="95000"/>
                <a:satMod val="150000"/>
              </a:schemeClr>
            </a:gs>
            <a:gs pos="100000">
              <a:schemeClr val="accent3">
                <a:hueOff val="-2790486"/>
                <a:satOff val="-15286"/>
                <a:lumOff val="4706"/>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555750">
            <a:lnSpc>
              <a:spcPct val="90000"/>
            </a:lnSpc>
            <a:spcBef>
              <a:spcPct val="0"/>
            </a:spcBef>
            <a:spcAft>
              <a:spcPct val="35000"/>
            </a:spcAft>
          </a:pPr>
          <a:endParaRPr lang="es-AR" sz="3500" kern="1200"/>
        </a:p>
      </dsp:txBody>
      <dsp:txXfrm rot="10800000">
        <a:off x="3148904" y="4111751"/>
        <a:ext cx="458678" cy="499278"/>
      </dsp:txXfrm>
    </dsp:sp>
    <dsp:sp modelId="{68D7AC9F-4267-4F96-8AA4-8FD9EC7711F3}">
      <dsp:nvSpPr>
        <dsp:cNvPr id="0" name=""/>
        <dsp:cNvSpPr/>
      </dsp:nvSpPr>
      <dsp:spPr>
        <a:xfrm>
          <a:off x="300640" y="3206942"/>
          <a:ext cx="2465570" cy="2465570"/>
        </a:xfrm>
        <a:prstGeom prst="ellipse">
          <a:avLst/>
        </a:prstGeom>
        <a:gradFill rotWithShape="0">
          <a:gsLst>
            <a:gs pos="0">
              <a:schemeClr val="accent3">
                <a:hueOff val="-5580973"/>
                <a:satOff val="-30571"/>
                <a:lumOff val="9412"/>
                <a:alphaOff val="0"/>
                <a:shade val="45000"/>
                <a:satMod val="155000"/>
              </a:schemeClr>
            </a:gs>
            <a:gs pos="60000">
              <a:schemeClr val="accent3">
                <a:hueOff val="-5580973"/>
                <a:satOff val="-30571"/>
                <a:lumOff val="9412"/>
                <a:alphaOff val="0"/>
                <a:shade val="95000"/>
                <a:satMod val="150000"/>
              </a:schemeClr>
            </a:gs>
            <a:gs pos="100000">
              <a:schemeClr val="accent3">
                <a:hueOff val="-5580973"/>
                <a:satOff val="-30571"/>
                <a:lumOff val="9412"/>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MX" sz="1400" b="1" kern="1200" dirty="0" smtClean="0"/>
            <a:t>Condiciones generales del proceso social de producción</a:t>
          </a:r>
          <a:endParaRPr lang="es-MX" sz="1400" b="1" kern="1200" dirty="0"/>
        </a:p>
      </dsp:txBody>
      <dsp:txXfrm>
        <a:off x="661714" y="3568016"/>
        <a:ext cx="1743422" cy="1743422"/>
      </dsp:txXfrm>
    </dsp:sp>
    <dsp:sp modelId="{788DE255-CB24-4C1E-AFCE-D70CA96E7438}">
      <dsp:nvSpPr>
        <dsp:cNvPr id="0" name=""/>
        <dsp:cNvSpPr/>
      </dsp:nvSpPr>
      <dsp:spPr>
        <a:xfrm rot="18000000">
          <a:off x="2122001" y="2436753"/>
          <a:ext cx="655254" cy="832130"/>
        </a:xfrm>
        <a:prstGeom prst="rightArrow">
          <a:avLst>
            <a:gd name="adj1" fmla="val 60000"/>
            <a:gd name="adj2" fmla="val 50000"/>
          </a:avLst>
        </a:prstGeom>
        <a:gradFill rotWithShape="0">
          <a:gsLst>
            <a:gs pos="0">
              <a:schemeClr val="accent3">
                <a:hueOff val="-5580973"/>
                <a:satOff val="-30571"/>
                <a:lumOff val="9412"/>
                <a:alphaOff val="0"/>
                <a:shade val="45000"/>
                <a:satMod val="155000"/>
              </a:schemeClr>
            </a:gs>
            <a:gs pos="60000">
              <a:schemeClr val="accent3">
                <a:hueOff val="-5580973"/>
                <a:satOff val="-30571"/>
                <a:lumOff val="9412"/>
                <a:alphaOff val="0"/>
                <a:shade val="95000"/>
                <a:satMod val="150000"/>
              </a:schemeClr>
            </a:gs>
            <a:gs pos="100000">
              <a:schemeClr val="accent3">
                <a:hueOff val="-5580973"/>
                <a:satOff val="-30571"/>
                <a:lumOff val="9412"/>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555750">
            <a:lnSpc>
              <a:spcPct val="90000"/>
            </a:lnSpc>
            <a:spcBef>
              <a:spcPct val="0"/>
            </a:spcBef>
            <a:spcAft>
              <a:spcPct val="35000"/>
            </a:spcAft>
          </a:pPr>
          <a:endParaRPr lang="es-MX" sz="3500" kern="1200"/>
        </a:p>
      </dsp:txBody>
      <dsp:txXfrm>
        <a:off x="2171145" y="2688299"/>
        <a:ext cx="458678" cy="49927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889CFD-7007-4E44-84E8-2BA81780CA80}">
      <dsp:nvSpPr>
        <dsp:cNvPr id="0" name=""/>
        <dsp:cNvSpPr/>
      </dsp:nvSpPr>
      <dsp:spPr>
        <a:xfrm rot="10800000">
          <a:off x="1514583" y="108667"/>
          <a:ext cx="4740646" cy="1177747"/>
        </a:xfrm>
        <a:prstGeom prst="homePlate">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519354" tIns="68580" rIns="128016" bIns="68580" numCol="1" spcCol="1270" anchor="ctr" anchorCtr="0">
          <a:noAutofit/>
        </a:bodyPr>
        <a:lstStyle/>
        <a:p>
          <a:pPr lvl="0" algn="ctr" defTabSz="800100" rtl="0">
            <a:lnSpc>
              <a:spcPct val="90000"/>
            </a:lnSpc>
            <a:spcBef>
              <a:spcPct val="0"/>
            </a:spcBef>
            <a:spcAft>
              <a:spcPct val="35000"/>
            </a:spcAft>
          </a:pPr>
          <a:r>
            <a:rPr lang="es-MX" sz="1800" kern="1200" dirty="0" smtClean="0"/>
            <a:t> Una región puede ser vista como una colección de unidades más pequeñas o como una parte de un todo más amplio. </a:t>
          </a:r>
          <a:endParaRPr lang="es-MX" sz="1800" kern="1200" dirty="0"/>
        </a:p>
      </dsp:txBody>
      <dsp:txXfrm rot="10800000">
        <a:off x="1809020" y="108667"/>
        <a:ext cx="4446209" cy="1177747"/>
      </dsp:txXfrm>
    </dsp:sp>
    <dsp:sp modelId="{5B8FECCF-26F0-4A40-851E-7B36D5ABD52B}">
      <dsp:nvSpPr>
        <dsp:cNvPr id="0" name=""/>
        <dsp:cNvSpPr/>
      </dsp:nvSpPr>
      <dsp:spPr>
        <a:xfrm>
          <a:off x="858956" y="0"/>
          <a:ext cx="1177747" cy="1177747"/>
        </a:xfrm>
        <a:prstGeom prst="ellipse">
          <a:avLst/>
        </a:prstGeom>
        <a:blipFill rotWithShape="0">
          <a:blip xmlns:r="http://schemas.openxmlformats.org/officeDocument/2006/relationships" r:embed="rId1"/>
          <a:stretch>
            <a:fillRect/>
          </a:stretch>
        </a:blip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1">
          <a:scrgbClr r="0" g="0" b="0"/>
        </a:fillRef>
        <a:effectRef idx="3">
          <a:scrgbClr r="0" g="0" b="0"/>
        </a:effectRef>
        <a:fontRef idx="minor"/>
      </dsp:style>
    </dsp:sp>
    <dsp:sp modelId="{38EAED3F-D812-4905-A525-29D740315FB7}">
      <dsp:nvSpPr>
        <dsp:cNvPr id="0" name=""/>
        <dsp:cNvSpPr/>
      </dsp:nvSpPr>
      <dsp:spPr>
        <a:xfrm rot="10800000">
          <a:off x="1320939" y="1530017"/>
          <a:ext cx="4964073" cy="1458251"/>
        </a:xfrm>
        <a:prstGeom prst="homePlate">
          <a:avLst/>
        </a:prstGeom>
        <a:gradFill rotWithShape="0">
          <a:gsLst>
            <a:gs pos="0">
              <a:schemeClr val="accent2">
                <a:hueOff val="-4533601"/>
                <a:satOff val="2618"/>
                <a:lumOff val="-4804"/>
                <a:alphaOff val="0"/>
                <a:shade val="45000"/>
                <a:satMod val="155000"/>
              </a:schemeClr>
            </a:gs>
            <a:gs pos="60000">
              <a:schemeClr val="accent2">
                <a:hueOff val="-4533601"/>
                <a:satOff val="2618"/>
                <a:lumOff val="-4804"/>
                <a:alphaOff val="0"/>
                <a:shade val="95000"/>
                <a:satMod val="150000"/>
              </a:schemeClr>
            </a:gs>
            <a:gs pos="100000">
              <a:schemeClr val="accent2">
                <a:hueOff val="-4533601"/>
                <a:satOff val="2618"/>
                <a:lumOff val="-4804"/>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519354" tIns="68580" rIns="128016" bIns="68580" numCol="1" spcCol="1270" anchor="t" anchorCtr="0">
          <a:noAutofit/>
        </a:bodyPr>
        <a:lstStyle/>
        <a:p>
          <a:pPr lvl="0" algn="l" defTabSz="577850" rtl="0">
            <a:lnSpc>
              <a:spcPct val="90000"/>
            </a:lnSpc>
            <a:spcBef>
              <a:spcPct val="0"/>
            </a:spcBef>
            <a:spcAft>
              <a:spcPct val="35000"/>
            </a:spcAft>
          </a:pPr>
          <a:endParaRPr lang="es-MX" sz="1300" kern="1200" dirty="0"/>
        </a:p>
        <a:p>
          <a:pPr marL="171450" lvl="1" indent="-171450" algn="just" defTabSz="800100" rtl="0">
            <a:lnSpc>
              <a:spcPct val="90000"/>
            </a:lnSpc>
            <a:spcBef>
              <a:spcPct val="0"/>
            </a:spcBef>
            <a:spcAft>
              <a:spcPct val="15000"/>
            </a:spcAft>
            <a:buChar char="••"/>
          </a:pPr>
          <a:r>
            <a:rPr lang="es-MX" sz="1800" b="1" kern="1200" dirty="0" smtClean="0"/>
            <a:t>Concepto de Región Institucional implica un esquema prospectivo.</a:t>
          </a:r>
          <a:endParaRPr lang="es-ES" sz="1800" kern="1200" dirty="0"/>
        </a:p>
      </dsp:txBody>
      <dsp:txXfrm rot="10800000">
        <a:off x="1685502" y="1530017"/>
        <a:ext cx="4599510" cy="1458251"/>
      </dsp:txXfrm>
    </dsp:sp>
    <dsp:sp modelId="{E9569C59-B40A-4ACA-8552-547550B73417}">
      <dsp:nvSpPr>
        <dsp:cNvPr id="0" name=""/>
        <dsp:cNvSpPr/>
      </dsp:nvSpPr>
      <dsp:spPr>
        <a:xfrm>
          <a:off x="845639" y="1700231"/>
          <a:ext cx="1177747" cy="1177747"/>
        </a:xfrm>
        <a:prstGeom prst="ellipse">
          <a:avLst/>
        </a:prstGeom>
        <a:blipFill rotWithShape="0">
          <a:blip xmlns:r="http://schemas.openxmlformats.org/officeDocument/2006/relationships" r:embed="rId2"/>
          <a:stretch>
            <a:fillRect/>
          </a:stretch>
        </a:blip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1">
          <a:scrgbClr r="0" g="0" b="0"/>
        </a:fillRef>
        <a:effectRef idx="3">
          <a:scrgbClr r="0" g="0" b="0"/>
        </a:effectRef>
        <a:fontRef idx="minor"/>
      </dsp:style>
    </dsp:sp>
    <dsp:sp modelId="{7AC5E229-B939-4ECC-94FB-0A998BEB33A1}">
      <dsp:nvSpPr>
        <dsp:cNvPr id="0" name=""/>
        <dsp:cNvSpPr/>
      </dsp:nvSpPr>
      <dsp:spPr>
        <a:xfrm rot="10800000">
          <a:off x="1466133" y="3340539"/>
          <a:ext cx="4740646" cy="1556004"/>
        </a:xfrm>
        <a:prstGeom prst="homePlate">
          <a:avLst/>
        </a:prstGeom>
        <a:gradFill rotWithShape="0">
          <a:gsLst>
            <a:gs pos="0">
              <a:schemeClr val="accent2">
                <a:hueOff val="-9067202"/>
                <a:satOff val="5236"/>
                <a:lumOff val="-9607"/>
                <a:alphaOff val="0"/>
                <a:shade val="45000"/>
                <a:satMod val="155000"/>
              </a:schemeClr>
            </a:gs>
            <a:gs pos="60000">
              <a:schemeClr val="accent2">
                <a:hueOff val="-9067202"/>
                <a:satOff val="5236"/>
                <a:lumOff val="-9607"/>
                <a:alphaOff val="0"/>
                <a:shade val="95000"/>
                <a:satMod val="150000"/>
              </a:schemeClr>
            </a:gs>
            <a:gs pos="100000">
              <a:schemeClr val="accent2">
                <a:hueOff val="-9067202"/>
                <a:satOff val="5236"/>
                <a:lumOff val="-9607"/>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519354" tIns="68580" rIns="128016" bIns="68580" numCol="1" spcCol="1270" anchor="t" anchorCtr="0">
          <a:noAutofit/>
        </a:bodyPr>
        <a:lstStyle/>
        <a:p>
          <a:pPr lvl="0" algn="l" defTabSz="844550" rtl="0">
            <a:lnSpc>
              <a:spcPct val="90000"/>
            </a:lnSpc>
            <a:spcBef>
              <a:spcPct val="0"/>
            </a:spcBef>
            <a:spcAft>
              <a:spcPct val="35000"/>
            </a:spcAft>
          </a:pPr>
          <a:endParaRPr lang="es-MX" sz="1900" kern="1200" dirty="0"/>
        </a:p>
        <a:p>
          <a:pPr marL="171450" lvl="1" indent="-171450" algn="l" defTabSz="800100" rtl="0">
            <a:lnSpc>
              <a:spcPct val="90000"/>
            </a:lnSpc>
            <a:spcBef>
              <a:spcPct val="0"/>
            </a:spcBef>
            <a:spcAft>
              <a:spcPct val="15000"/>
            </a:spcAft>
            <a:buChar char="••"/>
          </a:pPr>
          <a:r>
            <a:rPr lang="es-MX" sz="1800" kern="1200" dirty="0" smtClean="0"/>
            <a:t>El </a:t>
          </a:r>
          <a:r>
            <a:rPr lang="es-MX" sz="1800" b="1" kern="1200" dirty="0" smtClean="0"/>
            <a:t>espacio</a:t>
          </a:r>
          <a:r>
            <a:rPr lang="es-MX" sz="1800" kern="1200" dirty="0" smtClean="0"/>
            <a:t> en el cual se desarrolla la actividad humana es concreto</a:t>
          </a:r>
          <a:endParaRPr lang="es-MX" sz="1800" kern="1200" dirty="0"/>
        </a:p>
      </dsp:txBody>
      <dsp:txXfrm rot="10800000">
        <a:off x="1855134" y="3340539"/>
        <a:ext cx="4351645" cy="1556004"/>
      </dsp:txXfrm>
    </dsp:sp>
    <dsp:sp modelId="{F0EE4246-F793-4D0E-807C-29CB01EFA21E}">
      <dsp:nvSpPr>
        <dsp:cNvPr id="0" name=""/>
        <dsp:cNvSpPr/>
      </dsp:nvSpPr>
      <dsp:spPr>
        <a:xfrm>
          <a:off x="899635" y="3528964"/>
          <a:ext cx="1177747" cy="1177747"/>
        </a:xfrm>
        <a:prstGeom prst="ellipse">
          <a:avLst/>
        </a:prstGeom>
        <a:blipFill rotWithShape="0">
          <a:blip xmlns:r="http://schemas.openxmlformats.org/officeDocument/2006/relationships" r:embed="rId3"/>
          <a:stretch>
            <a:fillRect/>
          </a:stretch>
        </a:blip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1">
          <a:scrgbClr r="0" g="0" b="0"/>
        </a:fillRef>
        <a:effectRef idx="3">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BC0EEF-3B87-4E5D-9776-ACCA42C0B063}">
      <dsp:nvSpPr>
        <dsp:cNvPr id="0" name=""/>
        <dsp:cNvSpPr/>
      </dsp:nvSpPr>
      <dsp:spPr>
        <a:xfrm>
          <a:off x="792077" y="0"/>
          <a:ext cx="5265585" cy="4680520"/>
        </a:xfrm>
        <a:prstGeom prst="diamond">
          <a:avLst/>
        </a:prstGeom>
        <a:solidFill>
          <a:schemeClr val="accent2">
            <a:tint val="40000"/>
            <a:hueOff val="0"/>
            <a:satOff val="0"/>
            <a:lumOff val="0"/>
            <a:alphaOff val="0"/>
          </a:schemeClr>
        </a:solidFill>
        <a:ln>
          <a:noFill/>
        </a:ln>
        <a:effectLst>
          <a:outerShdw blurRad="65500" dist="38100" dir="5400000" rotWithShape="0">
            <a:srgbClr val="000000">
              <a:alpha val="40000"/>
            </a:srgbClr>
          </a:outerShdw>
        </a:effectLst>
      </dsp:spPr>
      <dsp:style>
        <a:lnRef idx="0">
          <a:scrgbClr r="0" g="0" b="0"/>
        </a:lnRef>
        <a:fillRef idx="1">
          <a:scrgbClr r="0" g="0" b="0"/>
        </a:fillRef>
        <a:effectRef idx="2">
          <a:scrgbClr r="0" g="0" b="0"/>
        </a:effectRef>
        <a:fontRef idx="minor"/>
      </dsp:style>
    </dsp:sp>
    <dsp:sp modelId="{93F22849-1E21-4ACC-B061-8E4ECF16037E}">
      <dsp:nvSpPr>
        <dsp:cNvPr id="0" name=""/>
        <dsp:cNvSpPr/>
      </dsp:nvSpPr>
      <dsp:spPr>
        <a:xfrm>
          <a:off x="1200733" y="444649"/>
          <a:ext cx="1825402" cy="1825402"/>
        </a:xfrm>
        <a:prstGeom prst="round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smtClean="0"/>
            <a:t>TIPOS DE REGION:</a:t>
          </a:r>
          <a:endParaRPr lang="es-AR" sz="2000" kern="1200"/>
        </a:p>
      </dsp:txBody>
      <dsp:txXfrm>
        <a:off x="1289842" y="533758"/>
        <a:ext cx="1647184" cy="1647184"/>
      </dsp:txXfrm>
    </dsp:sp>
    <dsp:sp modelId="{B05651ED-4598-4BF8-8AA7-5C4C6D9BD88F}">
      <dsp:nvSpPr>
        <dsp:cNvPr id="0" name=""/>
        <dsp:cNvSpPr/>
      </dsp:nvSpPr>
      <dsp:spPr>
        <a:xfrm>
          <a:off x="3166551" y="444649"/>
          <a:ext cx="1825402" cy="1825402"/>
        </a:xfrm>
        <a:prstGeom prst="roundRect">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smtClean="0"/>
            <a:t>Región homogénea</a:t>
          </a:r>
          <a:endParaRPr lang="es-AR" sz="2000" kern="1200"/>
        </a:p>
      </dsp:txBody>
      <dsp:txXfrm>
        <a:off x="3255660" y="533758"/>
        <a:ext cx="1647184" cy="1647184"/>
      </dsp:txXfrm>
    </dsp:sp>
    <dsp:sp modelId="{4DAC053C-CA36-45E7-86D9-EFB0E4EA06CE}">
      <dsp:nvSpPr>
        <dsp:cNvPr id="0" name=""/>
        <dsp:cNvSpPr/>
      </dsp:nvSpPr>
      <dsp:spPr>
        <a:xfrm>
          <a:off x="1200733" y="2410467"/>
          <a:ext cx="1825402" cy="1825402"/>
        </a:xfrm>
        <a:prstGeom prst="roundRect">
          <a:avLst/>
        </a:prstGeom>
        <a:gradFill rotWithShape="0">
          <a:gsLst>
            <a:gs pos="0">
              <a:schemeClr val="accent4">
                <a:hueOff val="0"/>
                <a:satOff val="0"/>
                <a:lumOff val="0"/>
                <a:alphaOff val="0"/>
                <a:shade val="45000"/>
                <a:satMod val="155000"/>
              </a:schemeClr>
            </a:gs>
            <a:gs pos="60000">
              <a:schemeClr val="accent4">
                <a:hueOff val="0"/>
                <a:satOff val="0"/>
                <a:lumOff val="0"/>
                <a:alphaOff val="0"/>
                <a:shade val="95000"/>
                <a:satMod val="150000"/>
              </a:schemeClr>
            </a:gs>
            <a:gs pos="100000">
              <a:schemeClr val="accent4">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smtClean="0"/>
            <a:t>Región nodal</a:t>
          </a:r>
          <a:endParaRPr lang="es-AR" sz="2000" kern="1200"/>
        </a:p>
      </dsp:txBody>
      <dsp:txXfrm>
        <a:off x="1289842" y="2499576"/>
        <a:ext cx="1647184" cy="1647184"/>
      </dsp:txXfrm>
    </dsp:sp>
    <dsp:sp modelId="{9A48A5C4-7488-4951-9CBA-5C50BF72A054}">
      <dsp:nvSpPr>
        <dsp:cNvPr id="0" name=""/>
        <dsp:cNvSpPr/>
      </dsp:nvSpPr>
      <dsp:spPr>
        <a:xfrm>
          <a:off x="3166551" y="2410467"/>
          <a:ext cx="1825402" cy="1825402"/>
        </a:xfrm>
        <a:prstGeom prst="roundRect">
          <a:avLst/>
        </a:prstGeom>
        <a:gradFill rotWithShape="0">
          <a:gsLst>
            <a:gs pos="0">
              <a:schemeClr val="accent5">
                <a:hueOff val="0"/>
                <a:satOff val="0"/>
                <a:lumOff val="0"/>
                <a:alphaOff val="0"/>
                <a:shade val="45000"/>
                <a:satMod val="155000"/>
              </a:schemeClr>
            </a:gs>
            <a:gs pos="60000">
              <a:schemeClr val="accent5">
                <a:hueOff val="0"/>
                <a:satOff val="0"/>
                <a:lumOff val="0"/>
                <a:alphaOff val="0"/>
                <a:shade val="95000"/>
                <a:satMod val="150000"/>
              </a:schemeClr>
            </a:gs>
            <a:gs pos="100000">
              <a:schemeClr val="accent5">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smtClean="0"/>
            <a:t>Región plan</a:t>
          </a:r>
          <a:endParaRPr lang="es-AR" sz="2000" kern="1200"/>
        </a:p>
      </dsp:txBody>
      <dsp:txXfrm>
        <a:off x="3255660" y="2499576"/>
        <a:ext cx="1647184" cy="164718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239A34-6B6F-4E9F-A37A-21BE97214A41}">
      <dsp:nvSpPr>
        <dsp:cNvPr id="0" name=""/>
        <dsp:cNvSpPr/>
      </dsp:nvSpPr>
      <dsp:spPr>
        <a:xfrm>
          <a:off x="72014" y="0"/>
          <a:ext cx="2222904" cy="2649924"/>
        </a:xfrm>
        <a:prstGeom prst="upArrow">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sp>
    <dsp:sp modelId="{E1821EAC-6CAD-4BC7-A5C1-06BE2C8B1EEF}">
      <dsp:nvSpPr>
        <dsp:cNvPr id="0" name=""/>
        <dsp:cNvSpPr/>
      </dsp:nvSpPr>
      <dsp:spPr>
        <a:xfrm>
          <a:off x="2293296" y="0"/>
          <a:ext cx="3772202" cy="26499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0" rIns="170688" bIns="170688" numCol="1" spcCol="1270" anchor="ctr" anchorCtr="0">
          <a:noAutofit/>
        </a:bodyPr>
        <a:lstStyle/>
        <a:p>
          <a:pPr lvl="0" algn="ctr" defTabSz="1066800" rtl="0">
            <a:lnSpc>
              <a:spcPct val="90000"/>
            </a:lnSpc>
            <a:spcBef>
              <a:spcPct val="0"/>
            </a:spcBef>
            <a:spcAft>
              <a:spcPct val="35000"/>
            </a:spcAft>
          </a:pPr>
          <a:r>
            <a:rPr lang="es-MX" sz="2400" kern="1200" dirty="0" smtClean="0"/>
            <a:t>1.</a:t>
          </a:r>
          <a:r>
            <a:rPr lang="es-MX" sz="2800" kern="1200" dirty="0" smtClean="0"/>
            <a:t>-</a:t>
          </a:r>
          <a:r>
            <a:rPr lang="es-MX" sz="2400" kern="1200" dirty="0" smtClean="0"/>
            <a:t>Segunda guerra mundial y crisis externa. </a:t>
          </a:r>
          <a:endParaRPr lang="es-MX" sz="2400" kern="1200" dirty="0"/>
        </a:p>
      </dsp:txBody>
      <dsp:txXfrm>
        <a:off x="2293296" y="0"/>
        <a:ext cx="3772202" cy="2649924"/>
      </dsp:txXfrm>
    </dsp:sp>
    <dsp:sp modelId="{556AFE6F-48A7-4E87-B819-2B5B96B2E81B}">
      <dsp:nvSpPr>
        <dsp:cNvPr id="0" name=""/>
        <dsp:cNvSpPr/>
      </dsp:nvSpPr>
      <dsp:spPr>
        <a:xfrm>
          <a:off x="792080" y="2767669"/>
          <a:ext cx="2222904" cy="2649924"/>
        </a:xfrm>
        <a:prstGeom prst="downArrow">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sp>
    <dsp:sp modelId="{360ACC12-A4A0-48DF-9B98-E216E95C9198}">
      <dsp:nvSpPr>
        <dsp:cNvPr id="0" name=""/>
        <dsp:cNvSpPr/>
      </dsp:nvSpPr>
      <dsp:spPr>
        <a:xfrm>
          <a:off x="2952321" y="2767669"/>
          <a:ext cx="3772202" cy="26499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0" rIns="170688" bIns="170688" numCol="1" spcCol="1270" anchor="ctr" anchorCtr="0">
          <a:noAutofit/>
        </a:bodyPr>
        <a:lstStyle/>
        <a:p>
          <a:pPr lvl="0" algn="ctr" defTabSz="1066800" rtl="0">
            <a:lnSpc>
              <a:spcPct val="90000"/>
            </a:lnSpc>
            <a:spcBef>
              <a:spcPct val="0"/>
            </a:spcBef>
            <a:spcAft>
              <a:spcPct val="35000"/>
            </a:spcAft>
          </a:pPr>
          <a:r>
            <a:rPr lang="es-MX" sz="2400" kern="1200" dirty="0" smtClean="0"/>
            <a:t>2.-El modelo de sustitución de importaciones.</a:t>
          </a:r>
          <a:endParaRPr lang="es-MX" sz="3400" kern="1200" dirty="0"/>
        </a:p>
      </dsp:txBody>
      <dsp:txXfrm>
        <a:off x="2952321" y="2767669"/>
        <a:ext cx="3772202" cy="264992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FA5355-A3ED-4348-B9F6-E7056FBE8B9E}">
      <dsp:nvSpPr>
        <dsp:cNvPr id="0" name=""/>
        <dsp:cNvSpPr/>
      </dsp:nvSpPr>
      <dsp:spPr>
        <a:xfrm>
          <a:off x="3075545" y="1361603"/>
          <a:ext cx="1356557" cy="91440"/>
        </a:xfrm>
        <a:custGeom>
          <a:avLst/>
          <a:gdLst/>
          <a:ahLst/>
          <a:cxnLst/>
          <a:rect l="0" t="0" r="0" b="0"/>
          <a:pathLst>
            <a:path>
              <a:moveTo>
                <a:pt x="0" y="62419"/>
              </a:moveTo>
              <a:lnTo>
                <a:pt x="695378" y="62419"/>
              </a:lnTo>
              <a:lnTo>
                <a:pt x="695378" y="45720"/>
              </a:lnTo>
              <a:lnTo>
                <a:pt x="135655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719143" y="1401688"/>
        <a:ext cx="69362" cy="11270"/>
      </dsp:txXfrm>
    </dsp:sp>
    <dsp:sp modelId="{D2CEBE30-7243-4CA8-BBCF-80A3D7E1A6B3}">
      <dsp:nvSpPr>
        <dsp:cNvPr id="0" name=""/>
        <dsp:cNvSpPr/>
      </dsp:nvSpPr>
      <dsp:spPr>
        <a:xfrm>
          <a:off x="144023" y="406388"/>
          <a:ext cx="2933321" cy="2035268"/>
        </a:xfrm>
        <a:prstGeom prst="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s-MX" sz="2500" b="1" kern="1200" dirty="0" smtClean="0"/>
            <a:t>Desequilibrios económicos</a:t>
          </a:r>
          <a:endParaRPr lang="es-MX" sz="2500" b="1" kern="1200" dirty="0"/>
        </a:p>
      </dsp:txBody>
      <dsp:txXfrm>
        <a:off x="144023" y="406388"/>
        <a:ext cx="2933321" cy="2035268"/>
      </dsp:txXfrm>
    </dsp:sp>
    <dsp:sp modelId="{362996F2-6EB7-499D-AC0B-90BFAB4C12D2}">
      <dsp:nvSpPr>
        <dsp:cNvPr id="0" name=""/>
        <dsp:cNvSpPr/>
      </dsp:nvSpPr>
      <dsp:spPr>
        <a:xfrm>
          <a:off x="1847553" y="2406458"/>
          <a:ext cx="4388565" cy="920187"/>
        </a:xfrm>
        <a:custGeom>
          <a:avLst/>
          <a:gdLst/>
          <a:ahLst/>
          <a:cxnLst/>
          <a:rect l="0" t="0" r="0" b="0"/>
          <a:pathLst>
            <a:path>
              <a:moveTo>
                <a:pt x="4388565" y="0"/>
              </a:moveTo>
              <a:lnTo>
                <a:pt x="4388565" y="477193"/>
              </a:lnTo>
              <a:lnTo>
                <a:pt x="0" y="477193"/>
              </a:lnTo>
              <a:lnTo>
                <a:pt x="0" y="920187"/>
              </a:lnTo>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3929576" y="2860916"/>
        <a:ext cx="224518" cy="11270"/>
      </dsp:txXfrm>
    </dsp:sp>
    <dsp:sp modelId="{57AE2446-CD8A-40BE-8125-405503EEAFA1}">
      <dsp:nvSpPr>
        <dsp:cNvPr id="0" name=""/>
        <dsp:cNvSpPr/>
      </dsp:nvSpPr>
      <dsp:spPr>
        <a:xfrm>
          <a:off x="4464503" y="406388"/>
          <a:ext cx="3543232" cy="2001869"/>
        </a:xfrm>
        <a:prstGeom prst="rect">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s-MX" sz="2500" b="1" kern="1200" dirty="0" smtClean="0"/>
            <a:t>La apertura comercial.</a:t>
          </a:r>
          <a:endParaRPr lang="es-MX" sz="2500" b="1" kern="1200" dirty="0"/>
        </a:p>
      </dsp:txBody>
      <dsp:txXfrm>
        <a:off x="4464503" y="406388"/>
        <a:ext cx="3543232" cy="2001869"/>
      </dsp:txXfrm>
    </dsp:sp>
    <dsp:sp modelId="{C479D1D0-3DF3-4691-958D-84F786A662DF}">
      <dsp:nvSpPr>
        <dsp:cNvPr id="0" name=""/>
        <dsp:cNvSpPr/>
      </dsp:nvSpPr>
      <dsp:spPr>
        <a:xfrm>
          <a:off x="3690307" y="4225209"/>
          <a:ext cx="813778" cy="284889"/>
        </a:xfrm>
        <a:custGeom>
          <a:avLst/>
          <a:gdLst/>
          <a:ahLst/>
          <a:cxnLst/>
          <a:rect l="0" t="0" r="0" b="0"/>
          <a:pathLst>
            <a:path>
              <a:moveTo>
                <a:pt x="0" y="284889"/>
              </a:moveTo>
              <a:lnTo>
                <a:pt x="423989" y="284889"/>
              </a:lnTo>
              <a:lnTo>
                <a:pt x="423989" y="0"/>
              </a:lnTo>
              <a:lnTo>
                <a:pt x="813778" y="0"/>
              </a:lnTo>
            </a:path>
          </a:pathLst>
        </a:custGeom>
        <a:noFill/>
        <a:ln w="9525"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4074917" y="4362019"/>
        <a:ext cx="44557" cy="11270"/>
      </dsp:txXfrm>
    </dsp:sp>
    <dsp:sp modelId="{4ACCDF7B-517E-40CF-810D-DF493D98498A}">
      <dsp:nvSpPr>
        <dsp:cNvPr id="0" name=""/>
        <dsp:cNvSpPr/>
      </dsp:nvSpPr>
      <dsp:spPr>
        <a:xfrm>
          <a:off x="3000" y="3359045"/>
          <a:ext cx="3689106" cy="2302106"/>
        </a:xfrm>
        <a:prstGeom prst="rect">
          <a:avLst/>
        </a:prstGeom>
        <a:gradFill rotWithShape="0">
          <a:gsLst>
            <a:gs pos="0">
              <a:schemeClr val="accent4">
                <a:hueOff val="0"/>
                <a:satOff val="0"/>
                <a:lumOff val="0"/>
                <a:alphaOff val="0"/>
                <a:shade val="45000"/>
                <a:satMod val="155000"/>
              </a:schemeClr>
            </a:gs>
            <a:gs pos="60000">
              <a:schemeClr val="accent4">
                <a:hueOff val="0"/>
                <a:satOff val="0"/>
                <a:lumOff val="0"/>
                <a:alphaOff val="0"/>
                <a:shade val="95000"/>
                <a:satMod val="150000"/>
              </a:schemeClr>
            </a:gs>
            <a:gs pos="100000">
              <a:schemeClr val="accent4">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s-MX" sz="2500" b="1" kern="1200" dirty="0" smtClean="0"/>
            <a:t>Desarrollo industrial municipal. </a:t>
          </a:r>
          <a:endParaRPr lang="es-MX" sz="2500" b="1" kern="1200" dirty="0"/>
        </a:p>
      </dsp:txBody>
      <dsp:txXfrm>
        <a:off x="3000" y="3359045"/>
        <a:ext cx="3689106" cy="2302106"/>
      </dsp:txXfrm>
    </dsp:sp>
    <dsp:sp modelId="{91EB501B-1755-4D4F-9889-B3FA14C42B30}">
      <dsp:nvSpPr>
        <dsp:cNvPr id="0" name=""/>
        <dsp:cNvSpPr/>
      </dsp:nvSpPr>
      <dsp:spPr>
        <a:xfrm>
          <a:off x="4536485" y="2998685"/>
          <a:ext cx="3568614" cy="2453047"/>
        </a:xfrm>
        <a:prstGeom prst="rect">
          <a:avLst/>
        </a:prstGeom>
        <a:gradFill rotWithShape="0">
          <a:gsLst>
            <a:gs pos="0">
              <a:schemeClr val="accent5">
                <a:hueOff val="0"/>
                <a:satOff val="0"/>
                <a:lumOff val="0"/>
                <a:alphaOff val="0"/>
                <a:shade val="45000"/>
                <a:satMod val="155000"/>
              </a:schemeClr>
            </a:gs>
            <a:gs pos="60000">
              <a:schemeClr val="accent5">
                <a:hueOff val="0"/>
                <a:satOff val="0"/>
                <a:lumOff val="0"/>
                <a:alphaOff val="0"/>
                <a:shade val="95000"/>
                <a:satMod val="150000"/>
              </a:schemeClr>
            </a:gs>
            <a:gs pos="100000">
              <a:schemeClr val="accent5">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rtl="0">
            <a:lnSpc>
              <a:spcPct val="90000"/>
            </a:lnSpc>
            <a:spcBef>
              <a:spcPct val="0"/>
            </a:spcBef>
            <a:spcAft>
              <a:spcPct val="35000"/>
            </a:spcAft>
          </a:pPr>
          <a:r>
            <a:rPr lang="es-MX" sz="2500" b="1" kern="1200" dirty="0" smtClean="0"/>
            <a:t>La concentración de la población económicamente activa.</a:t>
          </a:r>
          <a:endParaRPr lang="es-MX" sz="2500" b="1" kern="1200" dirty="0"/>
        </a:p>
      </dsp:txBody>
      <dsp:txXfrm>
        <a:off x="4536485" y="2998685"/>
        <a:ext cx="3568614" cy="245304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5F6E92-BB96-41C4-885D-08AA02B27D07}">
      <dsp:nvSpPr>
        <dsp:cNvPr id="0" name=""/>
        <dsp:cNvSpPr/>
      </dsp:nvSpPr>
      <dsp:spPr>
        <a:xfrm>
          <a:off x="0" y="233557"/>
          <a:ext cx="3503469" cy="2295147"/>
        </a:xfrm>
        <a:prstGeom prst="round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s-MX" sz="2400" b="1" kern="1200" dirty="0" smtClean="0"/>
            <a:t>La industria no ha presentado un desarrollo favorable en los 90's</a:t>
          </a:r>
          <a:endParaRPr lang="es-MX" sz="2400" b="1" kern="1200" dirty="0"/>
        </a:p>
      </dsp:txBody>
      <dsp:txXfrm>
        <a:off x="112040" y="345597"/>
        <a:ext cx="3279389" cy="2071067"/>
      </dsp:txXfrm>
    </dsp:sp>
    <dsp:sp modelId="{9422FC49-DA80-49E9-A113-327877AEF481}">
      <dsp:nvSpPr>
        <dsp:cNvPr id="0" name=""/>
        <dsp:cNvSpPr/>
      </dsp:nvSpPr>
      <dsp:spPr>
        <a:xfrm>
          <a:off x="1080128" y="3096346"/>
          <a:ext cx="4248189" cy="1465761"/>
        </a:xfrm>
        <a:prstGeom prst="round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s-MX" sz="2400" b="1" kern="1200" dirty="0" smtClean="0"/>
            <a:t> Proceso de desindustrialización</a:t>
          </a:r>
          <a:endParaRPr lang="es-MX" sz="2400" b="1" kern="1200" dirty="0"/>
        </a:p>
      </dsp:txBody>
      <dsp:txXfrm>
        <a:off x="1151681" y="3167899"/>
        <a:ext cx="4105083" cy="132265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16B2EF-B93C-4DBF-9649-DDECFBE0F939}">
      <dsp:nvSpPr>
        <dsp:cNvPr id="0" name=""/>
        <dsp:cNvSpPr/>
      </dsp:nvSpPr>
      <dsp:spPr>
        <a:xfrm>
          <a:off x="3600399" y="4392487"/>
          <a:ext cx="134045" cy="134045"/>
        </a:xfrm>
        <a:prstGeom prst="ellipse">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w="9525" cap="flat" cmpd="sng" algn="ctr">
          <a:solidFill>
            <a:schemeClr val="accent2">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sp>
    <dsp:sp modelId="{F75104B4-D186-4443-9F9F-DAA6FB9ACC2E}">
      <dsp:nvSpPr>
        <dsp:cNvPr id="0" name=""/>
        <dsp:cNvSpPr/>
      </dsp:nvSpPr>
      <dsp:spPr>
        <a:xfrm>
          <a:off x="5904656" y="3744415"/>
          <a:ext cx="134045" cy="134045"/>
        </a:xfrm>
        <a:prstGeom prst="ellipse">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w="9525" cap="flat" cmpd="sng" algn="ctr">
          <a:solidFill>
            <a:schemeClr val="accent3">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sp>
    <dsp:sp modelId="{53A832EC-4CB6-4371-BCB8-E2A3957FB3B7}">
      <dsp:nvSpPr>
        <dsp:cNvPr id="0" name=""/>
        <dsp:cNvSpPr/>
      </dsp:nvSpPr>
      <dsp:spPr>
        <a:xfrm>
          <a:off x="5328592" y="4320480"/>
          <a:ext cx="134045" cy="134045"/>
        </a:xfrm>
        <a:prstGeom prst="ellipse">
          <a:avLst/>
        </a:prstGeom>
        <a:gradFill rotWithShape="0">
          <a:gsLst>
            <a:gs pos="0">
              <a:schemeClr val="accent4">
                <a:hueOff val="0"/>
                <a:satOff val="0"/>
                <a:lumOff val="0"/>
                <a:alphaOff val="0"/>
                <a:shade val="45000"/>
                <a:satMod val="155000"/>
              </a:schemeClr>
            </a:gs>
            <a:gs pos="60000">
              <a:schemeClr val="accent4">
                <a:hueOff val="0"/>
                <a:satOff val="0"/>
                <a:lumOff val="0"/>
                <a:alphaOff val="0"/>
                <a:shade val="95000"/>
                <a:satMod val="150000"/>
              </a:schemeClr>
            </a:gs>
            <a:gs pos="100000">
              <a:schemeClr val="accent4">
                <a:hueOff val="0"/>
                <a:satOff val="0"/>
                <a:lumOff val="0"/>
                <a:alphaOff val="0"/>
                <a:tint val="87000"/>
                <a:satMod val="250000"/>
              </a:schemeClr>
            </a:gs>
          </a:gsLst>
          <a:lin ang="16200000" scaled="0"/>
        </a:gradFill>
        <a:ln w="9525" cap="flat" cmpd="sng" algn="ctr">
          <a:solidFill>
            <a:schemeClr val="accent4">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sp>
    <dsp:sp modelId="{A0B3DC8F-4907-4D18-93F4-4C0C912CA25C}">
      <dsp:nvSpPr>
        <dsp:cNvPr id="0" name=""/>
        <dsp:cNvSpPr/>
      </dsp:nvSpPr>
      <dsp:spPr>
        <a:xfrm>
          <a:off x="4680519" y="4392488"/>
          <a:ext cx="134045" cy="134045"/>
        </a:xfrm>
        <a:prstGeom prst="ellipse">
          <a:avLst/>
        </a:prstGeom>
        <a:gradFill rotWithShape="0">
          <a:gsLst>
            <a:gs pos="0">
              <a:schemeClr val="accent5">
                <a:hueOff val="0"/>
                <a:satOff val="0"/>
                <a:lumOff val="0"/>
                <a:alphaOff val="0"/>
                <a:shade val="45000"/>
                <a:satMod val="155000"/>
              </a:schemeClr>
            </a:gs>
            <a:gs pos="60000">
              <a:schemeClr val="accent5">
                <a:hueOff val="0"/>
                <a:satOff val="0"/>
                <a:lumOff val="0"/>
                <a:alphaOff val="0"/>
                <a:shade val="95000"/>
                <a:satMod val="150000"/>
              </a:schemeClr>
            </a:gs>
            <a:gs pos="100000">
              <a:schemeClr val="accent5">
                <a:hueOff val="0"/>
                <a:satOff val="0"/>
                <a:lumOff val="0"/>
                <a:alphaOff val="0"/>
                <a:tint val="87000"/>
                <a:satMod val="250000"/>
              </a:schemeClr>
            </a:gs>
          </a:gsLst>
          <a:lin ang="16200000" scaled="0"/>
        </a:gradFill>
        <a:ln w="9525" cap="flat" cmpd="sng" algn="ctr">
          <a:solidFill>
            <a:schemeClr val="accent5">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sp>
    <dsp:sp modelId="{4DD8F9FD-8578-465F-BE15-DA4F227EC49D}">
      <dsp:nvSpPr>
        <dsp:cNvPr id="0" name=""/>
        <dsp:cNvSpPr/>
      </dsp:nvSpPr>
      <dsp:spPr>
        <a:xfrm>
          <a:off x="4320480" y="4392487"/>
          <a:ext cx="134045" cy="134045"/>
        </a:xfrm>
        <a:prstGeom prst="ellipse">
          <a:avLst/>
        </a:prstGeom>
        <a:gradFill rotWithShape="0">
          <a:gsLst>
            <a:gs pos="0">
              <a:schemeClr val="accent6">
                <a:hueOff val="0"/>
                <a:satOff val="0"/>
                <a:lumOff val="0"/>
                <a:alphaOff val="0"/>
                <a:shade val="45000"/>
                <a:satMod val="155000"/>
              </a:schemeClr>
            </a:gs>
            <a:gs pos="60000">
              <a:schemeClr val="accent6">
                <a:hueOff val="0"/>
                <a:satOff val="0"/>
                <a:lumOff val="0"/>
                <a:alphaOff val="0"/>
                <a:shade val="95000"/>
                <a:satMod val="150000"/>
              </a:schemeClr>
            </a:gs>
            <a:gs pos="100000">
              <a:schemeClr val="accent6">
                <a:hueOff val="0"/>
                <a:satOff val="0"/>
                <a:lumOff val="0"/>
                <a:alphaOff val="0"/>
                <a:tint val="87000"/>
                <a:satMod val="250000"/>
              </a:schemeClr>
            </a:gs>
          </a:gsLst>
          <a:lin ang="16200000" scaled="0"/>
        </a:gradFill>
        <a:ln w="9525" cap="flat" cmpd="sng" algn="ctr">
          <a:solidFill>
            <a:schemeClr val="accent6">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sp>
    <dsp:sp modelId="{4FA27D8C-399B-43B0-AAF2-BDEFCA3AFA19}">
      <dsp:nvSpPr>
        <dsp:cNvPr id="0" name=""/>
        <dsp:cNvSpPr/>
      </dsp:nvSpPr>
      <dsp:spPr>
        <a:xfrm>
          <a:off x="4968551" y="4392488"/>
          <a:ext cx="134045" cy="134045"/>
        </a:xfrm>
        <a:prstGeom prst="ellipse">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w="9525" cap="flat" cmpd="sng" algn="ctr">
          <a:solidFill>
            <a:schemeClr val="accent2">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sp>
    <dsp:sp modelId="{757E33FE-8E47-4776-864C-629BBCC0CC4B}">
      <dsp:nvSpPr>
        <dsp:cNvPr id="0" name=""/>
        <dsp:cNvSpPr/>
      </dsp:nvSpPr>
      <dsp:spPr>
        <a:xfrm>
          <a:off x="3960440" y="4392487"/>
          <a:ext cx="134045" cy="134045"/>
        </a:xfrm>
        <a:prstGeom prst="ellipse">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w="9525" cap="flat" cmpd="sng" algn="ctr">
          <a:solidFill>
            <a:schemeClr val="accent3">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sp>
    <dsp:sp modelId="{9C227F50-7CF1-4FDB-AA52-9EC84D00124C}">
      <dsp:nvSpPr>
        <dsp:cNvPr id="0" name=""/>
        <dsp:cNvSpPr/>
      </dsp:nvSpPr>
      <dsp:spPr>
        <a:xfrm>
          <a:off x="5976664" y="3528392"/>
          <a:ext cx="134045" cy="134045"/>
        </a:xfrm>
        <a:prstGeom prst="ellipse">
          <a:avLst/>
        </a:prstGeom>
        <a:gradFill rotWithShape="0">
          <a:gsLst>
            <a:gs pos="0">
              <a:schemeClr val="accent4">
                <a:hueOff val="0"/>
                <a:satOff val="0"/>
                <a:lumOff val="0"/>
                <a:alphaOff val="0"/>
                <a:shade val="45000"/>
                <a:satMod val="155000"/>
              </a:schemeClr>
            </a:gs>
            <a:gs pos="60000">
              <a:schemeClr val="accent4">
                <a:hueOff val="0"/>
                <a:satOff val="0"/>
                <a:lumOff val="0"/>
                <a:alphaOff val="0"/>
                <a:shade val="95000"/>
                <a:satMod val="150000"/>
              </a:schemeClr>
            </a:gs>
            <a:gs pos="100000">
              <a:schemeClr val="accent4">
                <a:hueOff val="0"/>
                <a:satOff val="0"/>
                <a:lumOff val="0"/>
                <a:alphaOff val="0"/>
                <a:tint val="87000"/>
                <a:satMod val="250000"/>
              </a:schemeClr>
            </a:gs>
          </a:gsLst>
          <a:lin ang="16200000" scaled="0"/>
        </a:gradFill>
        <a:ln w="9525" cap="flat" cmpd="sng" algn="ctr">
          <a:solidFill>
            <a:schemeClr val="accent4">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sp>
    <dsp:sp modelId="{C8E12560-FAC7-43E9-82EB-584874774C23}">
      <dsp:nvSpPr>
        <dsp:cNvPr id="0" name=""/>
        <dsp:cNvSpPr/>
      </dsp:nvSpPr>
      <dsp:spPr>
        <a:xfrm>
          <a:off x="5616624" y="4176464"/>
          <a:ext cx="134045" cy="134045"/>
        </a:xfrm>
        <a:prstGeom prst="ellipse">
          <a:avLst/>
        </a:prstGeom>
        <a:gradFill rotWithShape="0">
          <a:gsLst>
            <a:gs pos="0">
              <a:schemeClr val="accent5">
                <a:hueOff val="0"/>
                <a:satOff val="0"/>
                <a:lumOff val="0"/>
                <a:alphaOff val="0"/>
                <a:shade val="45000"/>
                <a:satMod val="155000"/>
              </a:schemeClr>
            </a:gs>
            <a:gs pos="60000">
              <a:schemeClr val="accent5">
                <a:hueOff val="0"/>
                <a:satOff val="0"/>
                <a:lumOff val="0"/>
                <a:alphaOff val="0"/>
                <a:shade val="95000"/>
                <a:satMod val="150000"/>
              </a:schemeClr>
            </a:gs>
            <a:gs pos="100000">
              <a:schemeClr val="accent5">
                <a:hueOff val="0"/>
                <a:satOff val="0"/>
                <a:lumOff val="0"/>
                <a:alphaOff val="0"/>
                <a:tint val="87000"/>
                <a:satMod val="250000"/>
              </a:schemeClr>
            </a:gs>
          </a:gsLst>
          <a:lin ang="16200000" scaled="0"/>
        </a:gradFill>
        <a:ln w="9525" cap="flat" cmpd="sng" algn="ctr">
          <a:solidFill>
            <a:schemeClr val="accent5">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sp>
    <dsp:sp modelId="{38EDAD39-F593-4ECB-9983-AD407AB5E5BC}">
      <dsp:nvSpPr>
        <dsp:cNvPr id="0" name=""/>
        <dsp:cNvSpPr/>
      </dsp:nvSpPr>
      <dsp:spPr>
        <a:xfrm>
          <a:off x="5832648" y="4032448"/>
          <a:ext cx="134045" cy="134045"/>
        </a:xfrm>
        <a:prstGeom prst="ellipse">
          <a:avLst/>
        </a:prstGeom>
        <a:gradFill rotWithShape="0">
          <a:gsLst>
            <a:gs pos="0">
              <a:schemeClr val="accent6">
                <a:hueOff val="0"/>
                <a:satOff val="0"/>
                <a:lumOff val="0"/>
                <a:alphaOff val="0"/>
                <a:shade val="45000"/>
                <a:satMod val="155000"/>
              </a:schemeClr>
            </a:gs>
            <a:gs pos="60000">
              <a:schemeClr val="accent6">
                <a:hueOff val="0"/>
                <a:satOff val="0"/>
                <a:lumOff val="0"/>
                <a:alphaOff val="0"/>
                <a:shade val="95000"/>
                <a:satMod val="150000"/>
              </a:schemeClr>
            </a:gs>
            <a:gs pos="100000">
              <a:schemeClr val="accent6">
                <a:hueOff val="0"/>
                <a:satOff val="0"/>
                <a:lumOff val="0"/>
                <a:alphaOff val="0"/>
                <a:tint val="87000"/>
                <a:satMod val="250000"/>
              </a:schemeClr>
            </a:gs>
          </a:gsLst>
          <a:lin ang="16200000" scaled="0"/>
        </a:gradFill>
        <a:ln w="9525" cap="flat" cmpd="sng" algn="ctr">
          <a:solidFill>
            <a:schemeClr val="accent6">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sp>
    <dsp:sp modelId="{BD5B8DF8-871E-48EC-A91C-257AC6A6B4B9}">
      <dsp:nvSpPr>
        <dsp:cNvPr id="0" name=""/>
        <dsp:cNvSpPr/>
      </dsp:nvSpPr>
      <dsp:spPr>
        <a:xfrm>
          <a:off x="216010" y="720077"/>
          <a:ext cx="3185887" cy="4198550"/>
        </a:xfrm>
        <a:prstGeom prst="round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11946"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La Política Regional implica:</a:t>
          </a:r>
        </a:p>
        <a:p>
          <a:pPr lvl="0" algn="ctr" defTabSz="800100" rtl="0">
            <a:lnSpc>
              <a:spcPct val="90000"/>
            </a:lnSpc>
            <a:spcBef>
              <a:spcPct val="0"/>
            </a:spcBef>
            <a:spcAft>
              <a:spcPct val="35000"/>
            </a:spcAft>
          </a:pPr>
          <a:r>
            <a:rPr lang="es-MX" sz="1800" kern="1200" dirty="0" smtClean="0"/>
            <a:t>Aquel conjunto de actividades que tratan de influir sobre la conducta económica en el marco espacial</a:t>
          </a:r>
        </a:p>
        <a:p>
          <a:pPr lvl="0" algn="ctr" defTabSz="800100" rtl="0">
            <a:lnSpc>
              <a:spcPct val="90000"/>
            </a:lnSpc>
            <a:spcBef>
              <a:spcPct val="0"/>
            </a:spcBef>
            <a:spcAft>
              <a:spcPct val="35000"/>
            </a:spcAft>
          </a:pPr>
          <a:r>
            <a:rPr lang="es-MX" sz="1800" kern="1200" dirty="0" smtClean="0"/>
            <a:t>Decisiones políticas para intentar solucionar los problemas estructurales de la región </a:t>
          </a:r>
          <a:endParaRPr lang="es-MX" sz="1800" b="1" kern="1200" dirty="0"/>
        </a:p>
      </dsp:txBody>
      <dsp:txXfrm>
        <a:off x="371532" y="875599"/>
        <a:ext cx="2874843" cy="3887506"/>
      </dsp:txXfrm>
    </dsp:sp>
    <dsp:sp modelId="{D71D992F-C374-4778-B5C3-EE7C2AE9C321}">
      <dsp:nvSpPr>
        <dsp:cNvPr id="0" name=""/>
        <dsp:cNvSpPr/>
      </dsp:nvSpPr>
      <dsp:spPr>
        <a:xfrm>
          <a:off x="6840754" y="3600400"/>
          <a:ext cx="1340450" cy="1340361"/>
        </a:xfrm>
        <a:prstGeom prst="ellipse">
          <a:avLst/>
        </a:prstGeom>
        <a:blipFill rotWithShape="0">
          <a:blip xmlns:r="http://schemas.openxmlformats.org/officeDocument/2006/relationships" r:embed="rId1"/>
          <a:stretch>
            <a:fillRect/>
          </a:stretch>
        </a:blipFill>
        <a:ln>
          <a:noFill/>
        </a:ln>
        <a:effectLst>
          <a:outerShdw blurRad="65500" dist="38100" dir="5400000" rotWithShape="0">
            <a:srgbClr val="000000">
              <a:alpha val="40000"/>
            </a:srgbClr>
          </a:outerShdw>
        </a:effectLst>
      </dsp:spPr>
      <dsp:style>
        <a:lnRef idx="0">
          <a:scrgbClr r="0" g="0" b="0"/>
        </a:lnRef>
        <a:fillRef idx="1">
          <a:scrgbClr r="0" g="0" b="0"/>
        </a:fillRef>
        <a:effectRef idx="2">
          <a:scrgbClr r="0" g="0" b="0"/>
        </a:effectRef>
        <a:fontRef idx="minor"/>
      </dsp:style>
    </dsp:sp>
    <dsp:sp modelId="{BAFD1C3F-B83B-4163-AEF8-BB9187384F76}">
      <dsp:nvSpPr>
        <dsp:cNvPr id="0" name=""/>
        <dsp:cNvSpPr/>
      </dsp:nvSpPr>
      <dsp:spPr>
        <a:xfrm>
          <a:off x="4320491" y="2160243"/>
          <a:ext cx="3395143" cy="1319935"/>
        </a:xfrm>
        <a:prstGeom prst="roundRect">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11946"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a).-Desarrollo Local</a:t>
          </a:r>
        </a:p>
        <a:p>
          <a:pPr lvl="0" algn="ctr" defTabSz="711200" rtl="0">
            <a:lnSpc>
              <a:spcPct val="90000"/>
            </a:lnSpc>
            <a:spcBef>
              <a:spcPct val="0"/>
            </a:spcBef>
            <a:spcAft>
              <a:spcPct val="35000"/>
            </a:spcAft>
          </a:pPr>
          <a:r>
            <a:rPr lang="es-MX" sz="1600" kern="1200" dirty="0" smtClean="0"/>
            <a:t>b).- Aglomeraciones Productivas</a:t>
          </a:r>
          <a:endParaRPr lang="es-MX" sz="1600" kern="1200" dirty="0"/>
        </a:p>
      </dsp:txBody>
      <dsp:txXfrm>
        <a:off x="4384925" y="2224677"/>
        <a:ext cx="3266275" cy="1191067"/>
      </dsp:txXfrm>
    </dsp:sp>
    <dsp:sp modelId="{99703B53-5315-45A6-BC65-7F7AE9DE2C4C}">
      <dsp:nvSpPr>
        <dsp:cNvPr id="0" name=""/>
        <dsp:cNvSpPr/>
      </dsp:nvSpPr>
      <dsp:spPr>
        <a:xfrm>
          <a:off x="3528394" y="648073"/>
          <a:ext cx="1340450" cy="1340361"/>
        </a:xfrm>
        <a:prstGeom prst="ellipse">
          <a:avLst/>
        </a:prstGeom>
        <a:blipFill rotWithShape="0">
          <a:blip xmlns:r="http://schemas.openxmlformats.org/officeDocument/2006/relationships" r:embed="rId2"/>
          <a:stretch>
            <a:fillRect/>
          </a:stretch>
        </a:blipFill>
        <a:ln>
          <a:noFill/>
        </a:ln>
        <a:effectLst>
          <a:outerShdw blurRad="65500" dist="38100" dir="5400000" rotWithShape="0">
            <a:srgbClr val="000000">
              <a:alpha val="40000"/>
            </a:srgbClr>
          </a:outerShdw>
        </a:effectLst>
      </dsp:spPr>
      <dsp:style>
        <a:lnRef idx="0">
          <a:scrgbClr r="0" g="0" b="0"/>
        </a:lnRef>
        <a:fillRef idx="1">
          <a:scrgbClr r="0" g="0" b="0"/>
        </a:fillRef>
        <a:effectRef idx="2">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9BEFEE-E720-408C-A511-A0DBC77517CE}">
      <dsp:nvSpPr>
        <dsp:cNvPr id="0" name=""/>
        <dsp:cNvSpPr/>
      </dsp:nvSpPr>
      <dsp:spPr>
        <a:xfrm>
          <a:off x="1224158" y="284376"/>
          <a:ext cx="5140417" cy="1659840"/>
        </a:xfrm>
        <a:prstGeom prst="rect">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dirty="0" smtClean="0"/>
            <a:t>Convenio Único de Coordinación</a:t>
          </a:r>
        </a:p>
      </dsp:txBody>
      <dsp:txXfrm>
        <a:off x="1224158" y="284376"/>
        <a:ext cx="5140417" cy="1659840"/>
      </dsp:txXfrm>
    </dsp:sp>
    <dsp:sp modelId="{90823611-2A7B-4BCB-88CF-1AC21049D6EA}">
      <dsp:nvSpPr>
        <dsp:cNvPr id="0" name=""/>
        <dsp:cNvSpPr/>
      </dsp:nvSpPr>
      <dsp:spPr>
        <a:xfrm>
          <a:off x="2592257" y="2451901"/>
          <a:ext cx="4925921" cy="2083224"/>
        </a:xfrm>
        <a:prstGeom prst="rect">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s-MX" sz="2800" b="1" kern="1200" dirty="0" smtClean="0"/>
            <a:t>Política de asentamientos Humanos</a:t>
          </a:r>
        </a:p>
      </dsp:txBody>
      <dsp:txXfrm>
        <a:off x="2592257" y="2451901"/>
        <a:ext cx="4925921" cy="20832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6B8FFB-7333-42D4-A05C-90F26255A32C}">
      <dsp:nvSpPr>
        <dsp:cNvPr id="0" name=""/>
        <dsp:cNvSpPr/>
      </dsp:nvSpPr>
      <dsp:spPr>
        <a:xfrm>
          <a:off x="2424565" y="1425198"/>
          <a:ext cx="2011998" cy="2012245"/>
        </a:xfrm>
        <a:prstGeom prst="ellipse">
          <a:avLst/>
        </a:prstGeom>
        <a:gradFill rotWithShape="0">
          <a:gsLst>
            <a:gs pos="0">
              <a:schemeClr val="accent2">
                <a:alpha val="50000"/>
                <a:hueOff val="0"/>
                <a:satOff val="0"/>
                <a:lumOff val="0"/>
                <a:alphaOff val="0"/>
                <a:shade val="45000"/>
                <a:satMod val="155000"/>
              </a:schemeClr>
            </a:gs>
            <a:gs pos="60000">
              <a:schemeClr val="accent2">
                <a:alpha val="50000"/>
                <a:hueOff val="0"/>
                <a:satOff val="0"/>
                <a:lumOff val="0"/>
                <a:alphaOff val="0"/>
                <a:shade val="95000"/>
                <a:satMod val="150000"/>
              </a:schemeClr>
            </a:gs>
            <a:gs pos="100000">
              <a:schemeClr val="accent2">
                <a:alpha val="5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tx1"/>
        </a:fontRef>
      </dsp:style>
    </dsp:sp>
    <dsp:sp modelId="{FBBE2AD0-AF6D-46F8-A82D-65DB1820E8BF}">
      <dsp:nvSpPr>
        <dsp:cNvPr id="0" name=""/>
        <dsp:cNvSpPr/>
      </dsp:nvSpPr>
      <dsp:spPr>
        <a:xfrm>
          <a:off x="2305179" y="0"/>
          <a:ext cx="2305415" cy="123374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2889250" rtl="0">
            <a:lnSpc>
              <a:spcPct val="90000"/>
            </a:lnSpc>
            <a:spcBef>
              <a:spcPct val="0"/>
            </a:spcBef>
            <a:spcAft>
              <a:spcPct val="35000"/>
            </a:spcAft>
          </a:pPr>
          <a:endParaRPr lang="es-MX" sz="6500" b="1" kern="1200" dirty="0"/>
        </a:p>
      </dsp:txBody>
      <dsp:txXfrm>
        <a:off x="2305179" y="0"/>
        <a:ext cx="2305415" cy="1233749"/>
      </dsp:txXfrm>
    </dsp:sp>
    <dsp:sp modelId="{219A076A-ED9B-406A-9A7D-BE5FF7557A82}">
      <dsp:nvSpPr>
        <dsp:cNvPr id="0" name=""/>
        <dsp:cNvSpPr/>
      </dsp:nvSpPr>
      <dsp:spPr>
        <a:xfrm>
          <a:off x="2948516" y="1949162"/>
          <a:ext cx="2011998" cy="2012245"/>
        </a:xfrm>
        <a:prstGeom prst="ellipse">
          <a:avLst/>
        </a:prstGeom>
        <a:gradFill rotWithShape="0">
          <a:gsLst>
            <a:gs pos="0">
              <a:schemeClr val="accent3">
                <a:alpha val="50000"/>
                <a:hueOff val="0"/>
                <a:satOff val="0"/>
                <a:lumOff val="0"/>
                <a:alphaOff val="0"/>
                <a:shade val="45000"/>
                <a:satMod val="155000"/>
              </a:schemeClr>
            </a:gs>
            <a:gs pos="60000">
              <a:schemeClr val="accent3">
                <a:alpha val="50000"/>
                <a:hueOff val="0"/>
                <a:satOff val="0"/>
                <a:lumOff val="0"/>
                <a:alphaOff val="0"/>
                <a:shade val="95000"/>
                <a:satMod val="150000"/>
              </a:schemeClr>
            </a:gs>
            <a:gs pos="100000">
              <a:schemeClr val="accent3">
                <a:alpha val="5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tx1"/>
        </a:fontRef>
      </dsp:style>
    </dsp:sp>
    <dsp:sp modelId="{88915D4B-E1BA-4242-8965-AF4957366F5E}">
      <dsp:nvSpPr>
        <dsp:cNvPr id="0" name=""/>
        <dsp:cNvSpPr/>
      </dsp:nvSpPr>
      <dsp:spPr>
        <a:xfrm>
          <a:off x="15114" y="373713"/>
          <a:ext cx="6109384" cy="66554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244600" rtl="0">
            <a:lnSpc>
              <a:spcPct val="90000"/>
            </a:lnSpc>
            <a:spcBef>
              <a:spcPct val="0"/>
            </a:spcBef>
            <a:spcAft>
              <a:spcPct val="35000"/>
            </a:spcAft>
          </a:pPr>
          <a:r>
            <a:rPr lang="es-MX" sz="2800" b="1" kern="1200" dirty="0" smtClean="0"/>
            <a:t>Supuestos básicos:</a:t>
          </a:r>
          <a:endParaRPr lang="es-MX" sz="2800" kern="1200" dirty="0"/>
        </a:p>
      </dsp:txBody>
      <dsp:txXfrm>
        <a:off x="15114" y="373713"/>
        <a:ext cx="6109384" cy="665547"/>
      </dsp:txXfrm>
    </dsp:sp>
    <dsp:sp modelId="{A03717F2-9B3C-4FF1-989B-C27B60C6B0B0}">
      <dsp:nvSpPr>
        <dsp:cNvPr id="0" name=""/>
        <dsp:cNvSpPr/>
      </dsp:nvSpPr>
      <dsp:spPr>
        <a:xfrm>
          <a:off x="3187106" y="2492791"/>
          <a:ext cx="2011998" cy="2012245"/>
        </a:xfrm>
        <a:prstGeom prst="ellipse">
          <a:avLst/>
        </a:prstGeom>
        <a:gradFill rotWithShape="0">
          <a:gsLst>
            <a:gs pos="0">
              <a:schemeClr val="accent4">
                <a:alpha val="50000"/>
                <a:hueOff val="0"/>
                <a:satOff val="0"/>
                <a:lumOff val="0"/>
                <a:alphaOff val="0"/>
                <a:shade val="45000"/>
                <a:satMod val="155000"/>
              </a:schemeClr>
            </a:gs>
            <a:gs pos="60000">
              <a:schemeClr val="accent4">
                <a:alpha val="50000"/>
                <a:hueOff val="0"/>
                <a:satOff val="0"/>
                <a:lumOff val="0"/>
                <a:alphaOff val="0"/>
                <a:shade val="95000"/>
                <a:satMod val="150000"/>
              </a:schemeClr>
            </a:gs>
            <a:gs pos="100000">
              <a:schemeClr val="accent4">
                <a:alpha val="5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tx1"/>
        </a:fontRef>
      </dsp:style>
    </dsp:sp>
    <dsp:sp modelId="{3FF86D0D-F6D7-4F0C-9030-0437E48F72EB}">
      <dsp:nvSpPr>
        <dsp:cNvPr id="0" name=""/>
        <dsp:cNvSpPr/>
      </dsp:nvSpPr>
      <dsp:spPr>
        <a:xfrm>
          <a:off x="5332670" y="822824"/>
          <a:ext cx="2203612" cy="153721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0">
            <a:lnSpc>
              <a:spcPct val="90000"/>
            </a:lnSpc>
            <a:spcBef>
              <a:spcPct val="0"/>
            </a:spcBef>
            <a:spcAft>
              <a:spcPct val="35000"/>
            </a:spcAft>
          </a:pPr>
          <a:r>
            <a:rPr lang="es-MX" sz="2400" kern="1200" smtClean="0"/>
            <a:t>L</a:t>
          </a:r>
          <a:r>
            <a:rPr lang="es-MX" sz="2000" kern="1200" smtClean="0"/>
            <a:t>as ciudades actúan como plazas o lugares centrales</a:t>
          </a:r>
          <a:endParaRPr lang="es-MX" sz="2000" kern="1200" dirty="0"/>
        </a:p>
      </dsp:txBody>
      <dsp:txXfrm>
        <a:off x="5332670" y="822824"/>
        <a:ext cx="2203612" cy="1537214"/>
      </dsp:txXfrm>
    </dsp:sp>
    <dsp:sp modelId="{3441A2A4-0FEA-48F3-84B8-D7241A4A711F}">
      <dsp:nvSpPr>
        <dsp:cNvPr id="0" name=""/>
        <dsp:cNvSpPr/>
      </dsp:nvSpPr>
      <dsp:spPr>
        <a:xfrm>
          <a:off x="2778837" y="3004797"/>
          <a:ext cx="2011998" cy="2012245"/>
        </a:xfrm>
        <a:prstGeom prst="ellipse">
          <a:avLst/>
        </a:prstGeom>
        <a:gradFill rotWithShape="0">
          <a:gsLst>
            <a:gs pos="0">
              <a:schemeClr val="accent5">
                <a:alpha val="50000"/>
                <a:hueOff val="0"/>
                <a:satOff val="0"/>
                <a:lumOff val="0"/>
                <a:alphaOff val="0"/>
                <a:shade val="45000"/>
                <a:satMod val="155000"/>
              </a:schemeClr>
            </a:gs>
            <a:gs pos="60000">
              <a:schemeClr val="accent5">
                <a:alpha val="50000"/>
                <a:hueOff val="0"/>
                <a:satOff val="0"/>
                <a:lumOff val="0"/>
                <a:alphaOff val="0"/>
                <a:shade val="95000"/>
                <a:satMod val="150000"/>
              </a:schemeClr>
            </a:gs>
            <a:gs pos="100000">
              <a:schemeClr val="accent5">
                <a:alpha val="5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tx1"/>
        </a:fontRef>
      </dsp:style>
    </dsp:sp>
    <dsp:sp modelId="{74565DC2-B16E-4405-9403-5AEE9E7ACC01}">
      <dsp:nvSpPr>
        <dsp:cNvPr id="0" name=""/>
        <dsp:cNvSpPr/>
      </dsp:nvSpPr>
      <dsp:spPr>
        <a:xfrm>
          <a:off x="5343761" y="4045001"/>
          <a:ext cx="2305415" cy="132628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33400" rtl="0">
            <a:lnSpc>
              <a:spcPct val="90000"/>
            </a:lnSpc>
            <a:spcBef>
              <a:spcPct val="0"/>
            </a:spcBef>
            <a:spcAft>
              <a:spcPct val="35000"/>
            </a:spcAft>
          </a:pPr>
          <a:r>
            <a:rPr lang="es-MX" sz="1200" b="1" kern="1200" dirty="0" smtClean="0"/>
            <a:t>1.-Población umbra</a:t>
          </a:r>
          <a:r>
            <a:rPr lang="es-MX" sz="1200" kern="1200" dirty="0" smtClean="0"/>
            <a:t>l</a:t>
          </a:r>
          <a:endParaRPr lang="es-MX" sz="1000" kern="1200" dirty="0"/>
        </a:p>
      </dsp:txBody>
      <dsp:txXfrm>
        <a:off x="5343761" y="4045001"/>
        <a:ext cx="2305415" cy="1326280"/>
      </dsp:txXfrm>
    </dsp:sp>
    <dsp:sp modelId="{6EFB7427-BC58-414F-A152-298B0E6E786F}">
      <dsp:nvSpPr>
        <dsp:cNvPr id="0" name=""/>
        <dsp:cNvSpPr/>
      </dsp:nvSpPr>
      <dsp:spPr>
        <a:xfrm>
          <a:off x="2124938" y="3004797"/>
          <a:ext cx="2011998" cy="2012245"/>
        </a:xfrm>
        <a:prstGeom prst="ellipse">
          <a:avLst/>
        </a:prstGeom>
        <a:gradFill rotWithShape="0">
          <a:gsLst>
            <a:gs pos="0">
              <a:schemeClr val="accent6">
                <a:alpha val="50000"/>
                <a:hueOff val="0"/>
                <a:satOff val="0"/>
                <a:lumOff val="0"/>
                <a:alphaOff val="0"/>
                <a:shade val="45000"/>
                <a:satMod val="155000"/>
              </a:schemeClr>
            </a:gs>
            <a:gs pos="60000">
              <a:schemeClr val="accent6">
                <a:alpha val="50000"/>
                <a:hueOff val="0"/>
                <a:satOff val="0"/>
                <a:lumOff val="0"/>
                <a:alphaOff val="0"/>
                <a:shade val="95000"/>
                <a:satMod val="150000"/>
              </a:schemeClr>
            </a:gs>
            <a:gs pos="100000">
              <a:schemeClr val="accent6">
                <a:alpha val="5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tx1"/>
        </a:fontRef>
      </dsp:style>
    </dsp:sp>
    <dsp:sp modelId="{507CFF59-C857-4205-A4C4-DC2B71CDEE10}">
      <dsp:nvSpPr>
        <dsp:cNvPr id="0" name=""/>
        <dsp:cNvSpPr/>
      </dsp:nvSpPr>
      <dsp:spPr>
        <a:xfrm rot="10800000" flipV="1">
          <a:off x="0" y="5013186"/>
          <a:ext cx="2159090" cy="1440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33400" rtl="0">
            <a:lnSpc>
              <a:spcPct val="90000"/>
            </a:lnSpc>
            <a:spcBef>
              <a:spcPct val="0"/>
            </a:spcBef>
            <a:spcAft>
              <a:spcPct val="35000"/>
            </a:spcAft>
          </a:pPr>
          <a:r>
            <a:rPr lang="es-MX" sz="1200" b="1" kern="1200" dirty="0" smtClean="0"/>
            <a:t>2.-Alcance del bien o servicio</a:t>
          </a:r>
          <a:endParaRPr lang="es-MX" sz="1200" kern="1200" dirty="0"/>
        </a:p>
      </dsp:txBody>
      <dsp:txXfrm rot="-10800000">
        <a:off x="0" y="5013186"/>
        <a:ext cx="2159090" cy="144007"/>
      </dsp:txXfrm>
    </dsp:sp>
    <dsp:sp modelId="{3C13762E-44A3-4B2F-A503-D3615C95679F}">
      <dsp:nvSpPr>
        <dsp:cNvPr id="0" name=""/>
        <dsp:cNvSpPr/>
      </dsp:nvSpPr>
      <dsp:spPr>
        <a:xfrm>
          <a:off x="1716670" y="2492791"/>
          <a:ext cx="2011998" cy="2012245"/>
        </a:xfrm>
        <a:prstGeom prst="ellipse">
          <a:avLst/>
        </a:prstGeom>
        <a:gradFill rotWithShape="0">
          <a:gsLst>
            <a:gs pos="0">
              <a:schemeClr val="accent2">
                <a:alpha val="50000"/>
                <a:hueOff val="0"/>
                <a:satOff val="0"/>
                <a:lumOff val="0"/>
                <a:alphaOff val="0"/>
                <a:shade val="45000"/>
                <a:satMod val="155000"/>
              </a:schemeClr>
            </a:gs>
            <a:gs pos="60000">
              <a:schemeClr val="accent2">
                <a:alpha val="50000"/>
                <a:hueOff val="0"/>
                <a:satOff val="0"/>
                <a:lumOff val="0"/>
                <a:alphaOff val="0"/>
                <a:shade val="95000"/>
                <a:satMod val="150000"/>
              </a:schemeClr>
            </a:gs>
            <a:gs pos="100000">
              <a:schemeClr val="accent2">
                <a:alpha val="5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tx1"/>
        </a:fontRef>
      </dsp:style>
    </dsp:sp>
    <dsp:sp modelId="{C4EBB981-376E-45A6-AF5F-0B4B2D7476DA}">
      <dsp:nvSpPr>
        <dsp:cNvPr id="0" name=""/>
        <dsp:cNvSpPr/>
      </dsp:nvSpPr>
      <dsp:spPr>
        <a:xfrm>
          <a:off x="-195235" y="1425200"/>
          <a:ext cx="2137748" cy="144965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s-MX" sz="1400" b="1" kern="1200" dirty="0" smtClean="0"/>
            <a:t>3.-</a:t>
          </a:r>
          <a:r>
            <a:rPr lang="es-MX" sz="1200" b="1" kern="1200" dirty="0" smtClean="0"/>
            <a:t>Superficie isotrópica</a:t>
          </a:r>
          <a:endParaRPr lang="es-MX" sz="1200" kern="1200" dirty="0"/>
        </a:p>
      </dsp:txBody>
      <dsp:txXfrm>
        <a:off x="-195235" y="1425200"/>
        <a:ext cx="2137748" cy="1449655"/>
      </dsp:txXfrm>
    </dsp:sp>
    <dsp:sp modelId="{6ECFBFC1-849B-4581-BA1A-270F19D8E38F}">
      <dsp:nvSpPr>
        <dsp:cNvPr id="0" name=""/>
        <dsp:cNvSpPr/>
      </dsp:nvSpPr>
      <dsp:spPr>
        <a:xfrm>
          <a:off x="1861701" y="1854325"/>
          <a:ext cx="2011998" cy="2012245"/>
        </a:xfrm>
        <a:prstGeom prst="ellipse">
          <a:avLst/>
        </a:prstGeom>
        <a:gradFill rotWithShape="0">
          <a:gsLst>
            <a:gs pos="0">
              <a:schemeClr val="accent3">
                <a:alpha val="50000"/>
                <a:hueOff val="0"/>
                <a:satOff val="0"/>
                <a:lumOff val="0"/>
                <a:alphaOff val="0"/>
                <a:shade val="45000"/>
                <a:satMod val="155000"/>
              </a:schemeClr>
            </a:gs>
            <a:gs pos="60000">
              <a:schemeClr val="accent3">
                <a:alpha val="50000"/>
                <a:hueOff val="0"/>
                <a:satOff val="0"/>
                <a:lumOff val="0"/>
                <a:alphaOff val="0"/>
                <a:shade val="95000"/>
                <a:satMod val="150000"/>
              </a:schemeClr>
            </a:gs>
            <a:gs pos="100000">
              <a:schemeClr val="accent3">
                <a:alpha val="5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tx1"/>
        </a:fontRef>
      </dsp:style>
    </dsp:sp>
    <dsp:sp modelId="{98CD8A31-1335-4635-96B4-3E89F719912C}">
      <dsp:nvSpPr>
        <dsp:cNvPr id="0" name=""/>
        <dsp:cNvSpPr/>
      </dsp:nvSpPr>
      <dsp:spPr>
        <a:xfrm>
          <a:off x="-135953" y="847736"/>
          <a:ext cx="2179665" cy="135712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2889250" rtl="0">
            <a:lnSpc>
              <a:spcPct val="90000"/>
            </a:lnSpc>
            <a:spcBef>
              <a:spcPct val="0"/>
            </a:spcBef>
            <a:spcAft>
              <a:spcPct val="35000"/>
            </a:spcAft>
          </a:pPr>
          <a:endParaRPr lang="es-MX" sz="6500" kern="1200" dirty="0"/>
        </a:p>
      </dsp:txBody>
      <dsp:txXfrm>
        <a:off x="-135953" y="847736"/>
        <a:ext cx="2179665" cy="135712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32948F-1AB7-4EE9-BFB6-0C49D1FA98D1}">
      <dsp:nvSpPr>
        <dsp:cNvPr id="0" name=""/>
        <dsp:cNvSpPr/>
      </dsp:nvSpPr>
      <dsp:spPr>
        <a:xfrm>
          <a:off x="288028" y="576053"/>
          <a:ext cx="1983514" cy="1277487"/>
        </a:xfrm>
        <a:prstGeom prst="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Mejor calidad de vida</a:t>
          </a:r>
          <a:endParaRPr lang="es-MX" sz="1800" kern="1200" dirty="0"/>
        </a:p>
      </dsp:txBody>
      <dsp:txXfrm>
        <a:off x="288028" y="576053"/>
        <a:ext cx="1983514" cy="1277487"/>
      </dsp:txXfrm>
    </dsp:sp>
    <dsp:sp modelId="{498DC53F-5049-4827-A211-8898B8A282AB}">
      <dsp:nvSpPr>
        <dsp:cNvPr id="0" name=""/>
        <dsp:cNvSpPr/>
      </dsp:nvSpPr>
      <dsp:spPr>
        <a:xfrm>
          <a:off x="2736319" y="306619"/>
          <a:ext cx="2539362" cy="1548884"/>
        </a:xfrm>
        <a:prstGeom prst="rect">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Descentralización de la vida nacional.</a:t>
          </a:r>
          <a:endParaRPr lang="es-MX" sz="2000" kern="1200" dirty="0"/>
        </a:p>
      </dsp:txBody>
      <dsp:txXfrm>
        <a:off x="2736319" y="306619"/>
        <a:ext cx="2539362" cy="1548884"/>
      </dsp:txXfrm>
    </dsp:sp>
    <dsp:sp modelId="{D33B9DEA-0A29-482C-8E73-F0AF1F53037B}">
      <dsp:nvSpPr>
        <dsp:cNvPr id="0" name=""/>
        <dsp:cNvSpPr/>
      </dsp:nvSpPr>
      <dsp:spPr>
        <a:xfrm>
          <a:off x="0" y="2232252"/>
          <a:ext cx="2575609" cy="1353832"/>
        </a:xfrm>
        <a:prstGeom prst="rect">
          <a:avLst/>
        </a:prstGeom>
        <a:gradFill rotWithShape="0">
          <a:gsLst>
            <a:gs pos="0">
              <a:schemeClr val="accent4">
                <a:hueOff val="0"/>
                <a:satOff val="0"/>
                <a:lumOff val="0"/>
                <a:alphaOff val="0"/>
                <a:shade val="45000"/>
                <a:satMod val="155000"/>
              </a:schemeClr>
            </a:gs>
            <a:gs pos="60000">
              <a:schemeClr val="accent4">
                <a:hueOff val="0"/>
                <a:satOff val="0"/>
                <a:lumOff val="0"/>
                <a:alphaOff val="0"/>
                <a:shade val="95000"/>
                <a:satMod val="150000"/>
              </a:schemeClr>
            </a:gs>
            <a:gs pos="100000">
              <a:schemeClr val="accent4">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Política nacional del desarrollo.</a:t>
          </a:r>
          <a:endParaRPr lang="es-MX" sz="2000" kern="1200" dirty="0"/>
        </a:p>
      </dsp:txBody>
      <dsp:txXfrm>
        <a:off x="0" y="2232252"/>
        <a:ext cx="2575609" cy="1353832"/>
      </dsp:txXfrm>
    </dsp:sp>
    <dsp:sp modelId="{9C91DE5C-71B9-45B1-9669-2886F7216E64}">
      <dsp:nvSpPr>
        <dsp:cNvPr id="0" name=""/>
        <dsp:cNvSpPr/>
      </dsp:nvSpPr>
      <dsp:spPr>
        <a:xfrm>
          <a:off x="3240371" y="2088233"/>
          <a:ext cx="2785259" cy="1616399"/>
        </a:xfrm>
        <a:prstGeom prst="rect">
          <a:avLst/>
        </a:prstGeom>
        <a:gradFill rotWithShape="0">
          <a:gsLst>
            <a:gs pos="0">
              <a:schemeClr val="accent5">
                <a:hueOff val="0"/>
                <a:satOff val="0"/>
                <a:lumOff val="0"/>
                <a:alphaOff val="0"/>
                <a:shade val="45000"/>
                <a:satMod val="155000"/>
              </a:schemeClr>
            </a:gs>
            <a:gs pos="60000">
              <a:schemeClr val="accent5">
                <a:hueOff val="0"/>
                <a:satOff val="0"/>
                <a:lumOff val="0"/>
                <a:alphaOff val="0"/>
                <a:shade val="95000"/>
                <a:satMod val="150000"/>
              </a:schemeClr>
            </a:gs>
            <a:gs pos="100000">
              <a:schemeClr val="accent5">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Desarrollo del empleo, la vivienda, la producción y el abasto.</a:t>
          </a:r>
          <a:endParaRPr lang="es-MX" sz="2000" kern="1200" dirty="0"/>
        </a:p>
      </dsp:txBody>
      <dsp:txXfrm>
        <a:off x="3240371" y="2088233"/>
        <a:ext cx="2785259" cy="1616399"/>
      </dsp:txXfrm>
    </dsp:sp>
    <dsp:sp modelId="{BC47B3D1-CF8D-4071-A917-0C74F716472B}">
      <dsp:nvSpPr>
        <dsp:cNvPr id="0" name=""/>
        <dsp:cNvSpPr/>
      </dsp:nvSpPr>
      <dsp:spPr>
        <a:xfrm>
          <a:off x="2520295" y="3816430"/>
          <a:ext cx="2092179" cy="975079"/>
        </a:xfrm>
        <a:prstGeom prst="rect">
          <a:avLst/>
        </a:prstGeom>
        <a:gradFill rotWithShape="0">
          <a:gsLst>
            <a:gs pos="0">
              <a:schemeClr val="accent6">
                <a:hueOff val="0"/>
                <a:satOff val="0"/>
                <a:lumOff val="0"/>
                <a:alphaOff val="0"/>
                <a:shade val="45000"/>
                <a:satMod val="155000"/>
              </a:schemeClr>
            </a:gs>
            <a:gs pos="60000">
              <a:schemeClr val="accent6">
                <a:hueOff val="0"/>
                <a:satOff val="0"/>
                <a:lumOff val="0"/>
                <a:alphaOff val="0"/>
                <a:shade val="95000"/>
                <a:satMod val="150000"/>
              </a:schemeClr>
            </a:gs>
            <a:gs pos="100000">
              <a:schemeClr val="accent6">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Gobiernos metropolitanos</a:t>
          </a:r>
          <a:endParaRPr lang="es-MX" sz="6500" kern="1200" dirty="0" smtClean="0"/>
        </a:p>
      </dsp:txBody>
      <dsp:txXfrm>
        <a:off x="2520295" y="3816430"/>
        <a:ext cx="2092179" cy="975079"/>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D02A52-9297-4F3E-9174-A60A18E257AE}">
      <dsp:nvSpPr>
        <dsp:cNvPr id="0" name=""/>
        <dsp:cNvSpPr/>
      </dsp:nvSpPr>
      <dsp:spPr>
        <a:xfrm>
          <a:off x="1197362" y="727178"/>
          <a:ext cx="4375630" cy="1519598"/>
        </a:xfrm>
        <a:prstGeom prst="ellipse">
          <a:avLst/>
        </a:prstGeom>
        <a:solidFill>
          <a:schemeClr val="accent4">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90C1D9-A8B7-4D04-891B-8EE05FECAFEE}">
      <dsp:nvSpPr>
        <dsp:cNvPr id="0" name=""/>
        <dsp:cNvSpPr/>
      </dsp:nvSpPr>
      <dsp:spPr>
        <a:xfrm>
          <a:off x="2895488" y="4632563"/>
          <a:ext cx="847990" cy="542713"/>
        </a:xfrm>
        <a:prstGeom prst="downArrow">
          <a:avLst/>
        </a:prstGeom>
        <a:gradFill rotWithShape="0">
          <a:gsLst>
            <a:gs pos="0">
              <a:schemeClr val="accent4">
                <a:tint val="40000"/>
                <a:hueOff val="0"/>
                <a:satOff val="0"/>
                <a:lumOff val="0"/>
                <a:alphaOff val="0"/>
                <a:shade val="45000"/>
                <a:satMod val="155000"/>
              </a:schemeClr>
            </a:gs>
            <a:gs pos="60000">
              <a:schemeClr val="accent4">
                <a:tint val="40000"/>
                <a:hueOff val="0"/>
                <a:satOff val="0"/>
                <a:lumOff val="0"/>
                <a:alphaOff val="0"/>
                <a:shade val="95000"/>
                <a:satMod val="150000"/>
              </a:schemeClr>
            </a:gs>
            <a:gs pos="100000">
              <a:schemeClr val="accent4">
                <a:tint val="4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dsp:style>
    </dsp:sp>
    <dsp:sp modelId="{A20995B6-EE01-48DE-A55A-088C415D5818}">
      <dsp:nvSpPr>
        <dsp:cNvPr id="0" name=""/>
        <dsp:cNvSpPr/>
      </dsp:nvSpPr>
      <dsp:spPr>
        <a:xfrm>
          <a:off x="1356784" y="4882331"/>
          <a:ext cx="4070353" cy="10175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156464" rIns="156464" bIns="156464" numCol="1" spcCol="1270" anchor="t" anchorCtr="1">
          <a:noAutofit/>
        </a:bodyPr>
        <a:lstStyle/>
        <a:p>
          <a:pPr lvl="0" algn="l" defTabSz="977900" rtl="0">
            <a:lnSpc>
              <a:spcPct val="90000"/>
            </a:lnSpc>
            <a:spcBef>
              <a:spcPct val="0"/>
            </a:spcBef>
            <a:spcAft>
              <a:spcPct val="35000"/>
            </a:spcAft>
          </a:pPr>
          <a:endParaRPr lang="es-MX" sz="2200" kern="1200" dirty="0"/>
        </a:p>
        <a:p>
          <a:pPr marL="171450" lvl="1" indent="-171450" algn="l" defTabSz="755650" rtl="0">
            <a:lnSpc>
              <a:spcPct val="90000"/>
            </a:lnSpc>
            <a:spcBef>
              <a:spcPct val="0"/>
            </a:spcBef>
            <a:spcAft>
              <a:spcPct val="15000"/>
            </a:spcAft>
            <a:buChar char="••"/>
          </a:pPr>
          <a:endParaRPr lang="es-MX" sz="1700" kern="1200" dirty="0"/>
        </a:p>
      </dsp:txBody>
      <dsp:txXfrm>
        <a:off x="1356784" y="4882331"/>
        <a:ext cx="4070353" cy="1017588"/>
      </dsp:txXfrm>
    </dsp:sp>
    <dsp:sp modelId="{9D883F44-A6CE-4B72-AA02-8420A43AC55C}">
      <dsp:nvSpPr>
        <dsp:cNvPr id="0" name=""/>
        <dsp:cNvSpPr/>
      </dsp:nvSpPr>
      <dsp:spPr>
        <a:xfrm>
          <a:off x="1455322" y="295480"/>
          <a:ext cx="3672419" cy="3752126"/>
        </a:xfrm>
        <a:prstGeom prst="ellipse">
          <a:avLst/>
        </a:prstGeom>
        <a:gradFill rotWithShape="0">
          <a:gsLst>
            <a:gs pos="0">
              <a:schemeClr val="accent4">
                <a:hueOff val="0"/>
                <a:satOff val="0"/>
                <a:lumOff val="0"/>
                <a:alphaOff val="0"/>
                <a:shade val="45000"/>
                <a:satMod val="155000"/>
              </a:schemeClr>
            </a:gs>
            <a:gs pos="60000">
              <a:schemeClr val="accent4">
                <a:hueOff val="0"/>
                <a:satOff val="0"/>
                <a:lumOff val="0"/>
                <a:alphaOff val="0"/>
                <a:shade val="95000"/>
                <a:satMod val="150000"/>
              </a:schemeClr>
            </a:gs>
            <a:gs pos="100000">
              <a:schemeClr val="accent4">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endParaRPr lang="es-MX" sz="2000" b="1" kern="1200" dirty="0" smtClean="0"/>
        </a:p>
        <a:p>
          <a:pPr lvl="0" algn="ctr" defTabSz="889000" rtl="0">
            <a:lnSpc>
              <a:spcPct val="90000"/>
            </a:lnSpc>
            <a:spcBef>
              <a:spcPct val="0"/>
            </a:spcBef>
            <a:spcAft>
              <a:spcPct val="35000"/>
            </a:spcAft>
          </a:pPr>
          <a:endParaRPr lang="es-MX" sz="1800" b="1" kern="1200" dirty="0" smtClean="0"/>
        </a:p>
        <a:p>
          <a:pPr lvl="0" algn="ctr" defTabSz="889000" rtl="0">
            <a:lnSpc>
              <a:spcPct val="90000"/>
            </a:lnSpc>
            <a:spcBef>
              <a:spcPct val="0"/>
            </a:spcBef>
            <a:spcAft>
              <a:spcPct val="35000"/>
            </a:spcAft>
          </a:pPr>
          <a:r>
            <a:rPr lang="es-MX" sz="1800" b="1" kern="1200" dirty="0" smtClean="0"/>
            <a:t>Reterritorialización</a:t>
          </a:r>
        </a:p>
        <a:p>
          <a:pPr lvl="0" algn="ctr" defTabSz="889000" rtl="0">
            <a:lnSpc>
              <a:spcPct val="90000"/>
            </a:lnSpc>
            <a:spcBef>
              <a:spcPct val="0"/>
            </a:spcBef>
            <a:spcAft>
              <a:spcPct val="35000"/>
            </a:spcAft>
          </a:pPr>
          <a:endParaRPr lang="es-MX" sz="1800" b="1" kern="1200" dirty="0" smtClean="0"/>
        </a:p>
        <a:p>
          <a:pPr lvl="0" algn="ctr" defTabSz="889000" rtl="0">
            <a:lnSpc>
              <a:spcPct val="90000"/>
            </a:lnSpc>
            <a:spcBef>
              <a:spcPct val="0"/>
            </a:spcBef>
            <a:spcAft>
              <a:spcPct val="35000"/>
            </a:spcAft>
          </a:pPr>
          <a:r>
            <a:rPr lang="es-MX" sz="1800" b="1" kern="1200" dirty="0" smtClean="0"/>
            <a:t> Atracción de capitales</a:t>
          </a:r>
          <a:endParaRPr lang="es-MX" sz="1800" b="1" kern="1200" dirty="0"/>
        </a:p>
      </dsp:txBody>
      <dsp:txXfrm>
        <a:off x="1993135" y="844966"/>
        <a:ext cx="2596793" cy="2653154"/>
      </dsp:txXfrm>
    </dsp:sp>
    <dsp:sp modelId="{825615FA-1F06-4AF3-AE03-9A099DDDC534}">
      <dsp:nvSpPr>
        <dsp:cNvPr id="0" name=""/>
        <dsp:cNvSpPr/>
      </dsp:nvSpPr>
      <dsp:spPr>
        <a:xfrm>
          <a:off x="879281" y="1591613"/>
          <a:ext cx="4729893" cy="2890124"/>
        </a:xfrm>
        <a:prstGeom prst="funnel">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642E71-6B85-4AF8-85AF-43EC99DFF723}">
      <dsp:nvSpPr>
        <dsp:cNvPr id="0" name=""/>
        <dsp:cNvSpPr/>
      </dsp:nvSpPr>
      <dsp:spPr>
        <a:xfrm>
          <a:off x="3650805" y="2786709"/>
          <a:ext cx="3405978" cy="3405978"/>
        </a:xfrm>
        <a:prstGeom prst="gear9">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dirty="0" smtClean="0"/>
            <a:t>La expedición de la Ley de Servicios Agrícolas Gratuitos.</a:t>
          </a:r>
          <a:endParaRPr lang="es-MX" sz="1600" kern="1200" dirty="0"/>
        </a:p>
      </dsp:txBody>
      <dsp:txXfrm>
        <a:off x="4335558" y="3584543"/>
        <a:ext cx="2036472" cy="1750743"/>
      </dsp:txXfrm>
    </dsp:sp>
    <dsp:sp modelId="{EBADC50B-BE5B-4B0A-9F38-FD73902DE75C}">
      <dsp:nvSpPr>
        <dsp:cNvPr id="0" name=""/>
        <dsp:cNvSpPr/>
      </dsp:nvSpPr>
      <dsp:spPr>
        <a:xfrm>
          <a:off x="1669145" y="1981660"/>
          <a:ext cx="2477075" cy="2477075"/>
        </a:xfrm>
        <a:prstGeom prst="gear6">
          <a:avLst/>
        </a:prstGeom>
        <a:gradFill rotWithShape="0">
          <a:gsLst>
            <a:gs pos="0">
              <a:schemeClr val="accent3">
                <a:hueOff val="-2790486"/>
                <a:satOff val="-15286"/>
                <a:lumOff val="4706"/>
                <a:alphaOff val="0"/>
                <a:shade val="45000"/>
                <a:satMod val="155000"/>
              </a:schemeClr>
            </a:gs>
            <a:gs pos="60000">
              <a:schemeClr val="accent3">
                <a:hueOff val="-2790486"/>
                <a:satOff val="-15286"/>
                <a:lumOff val="4706"/>
                <a:alphaOff val="0"/>
                <a:shade val="95000"/>
                <a:satMod val="150000"/>
              </a:schemeClr>
            </a:gs>
            <a:gs pos="100000">
              <a:schemeClr val="accent3">
                <a:hueOff val="-2790486"/>
                <a:satOff val="-15286"/>
                <a:lumOff val="4706"/>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dirty="0" smtClean="0"/>
            <a:t> Ley de Protección a las Siembras</a:t>
          </a:r>
          <a:endParaRPr lang="es-MX" sz="1600" kern="1200" dirty="0"/>
        </a:p>
      </dsp:txBody>
      <dsp:txXfrm>
        <a:off x="2292756" y="2609040"/>
        <a:ext cx="1229853" cy="1222315"/>
      </dsp:txXfrm>
    </dsp:sp>
    <dsp:sp modelId="{84B2C25F-D000-4F80-8AE6-20C1F02D15AF}">
      <dsp:nvSpPr>
        <dsp:cNvPr id="0" name=""/>
        <dsp:cNvSpPr/>
      </dsp:nvSpPr>
      <dsp:spPr>
        <a:xfrm rot="20700000">
          <a:off x="3056560" y="272731"/>
          <a:ext cx="2427028" cy="2427028"/>
        </a:xfrm>
        <a:prstGeom prst="gear6">
          <a:avLst/>
        </a:prstGeom>
        <a:gradFill rotWithShape="0">
          <a:gsLst>
            <a:gs pos="0">
              <a:schemeClr val="accent3">
                <a:hueOff val="-5580973"/>
                <a:satOff val="-30571"/>
                <a:lumOff val="9412"/>
                <a:alphaOff val="0"/>
                <a:shade val="45000"/>
                <a:satMod val="155000"/>
              </a:schemeClr>
            </a:gs>
            <a:gs pos="60000">
              <a:schemeClr val="accent3">
                <a:hueOff val="-5580973"/>
                <a:satOff val="-30571"/>
                <a:lumOff val="9412"/>
                <a:alphaOff val="0"/>
                <a:shade val="95000"/>
                <a:satMod val="150000"/>
              </a:schemeClr>
            </a:gs>
            <a:gs pos="100000">
              <a:schemeClr val="accent3">
                <a:hueOff val="-5580973"/>
                <a:satOff val="-30571"/>
                <a:lumOff val="9412"/>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rtl="0">
            <a:lnSpc>
              <a:spcPct val="90000"/>
            </a:lnSpc>
            <a:spcBef>
              <a:spcPct val="0"/>
            </a:spcBef>
            <a:spcAft>
              <a:spcPct val="35000"/>
            </a:spcAft>
          </a:pPr>
          <a:endParaRPr lang="es-MX" sz="2600" kern="1200" dirty="0" smtClean="0"/>
        </a:p>
        <a:p>
          <a:pPr lvl="0" algn="ctr" defTabSz="1155700" rtl="0">
            <a:lnSpc>
              <a:spcPct val="90000"/>
            </a:lnSpc>
            <a:spcBef>
              <a:spcPct val="0"/>
            </a:spcBef>
            <a:spcAft>
              <a:spcPct val="35000"/>
            </a:spcAft>
          </a:pPr>
          <a:r>
            <a:rPr lang="es-MX" sz="1600" kern="1200" dirty="0" smtClean="0"/>
            <a:t>Regiones económico-agrícolas.</a:t>
          </a:r>
          <a:endParaRPr lang="es-MX" sz="1600" kern="1200" dirty="0"/>
        </a:p>
      </dsp:txBody>
      <dsp:txXfrm rot="-20700000">
        <a:off x="3588878" y="805049"/>
        <a:ext cx="1362391" cy="1362391"/>
      </dsp:txXfrm>
    </dsp:sp>
    <dsp:sp modelId="{7E02153F-14C9-4E46-9AF2-69A819277B00}">
      <dsp:nvSpPr>
        <dsp:cNvPr id="0" name=""/>
        <dsp:cNvSpPr/>
      </dsp:nvSpPr>
      <dsp:spPr>
        <a:xfrm>
          <a:off x="3411423" y="2259846"/>
          <a:ext cx="4359652" cy="4359652"/>
        </a:xfrm>
        <a:prstGeom prst="circularArrow">
          <a:avLst>
            <a:gd name="adj1" fmla="val 4687"/>
            <a:gd name="adj2" fmla="val 299029"/>
            <a:gd name="adj3" fmla="val 2549593"/>
            <a:gd name="adj4" fmla="val 15791060"/>
            <a:gd name="adj5" fmla="val 5469"/>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sp>
    <dsp:sp modelId="{C666FE0F-1D2A-4305-992A-D59B0677B699}">
      <dsp:nvSpPr>
        <dsp:cNvPr id="0" name=""/>
        <dsp:cNvSpPr/>
      </dsp:nvSpPr>
      <dsp:spPr>
        <a:xfrm>
          <a:off x="1230460" y="1425000"/>
          <a:ext cx="3167559" cy="3167559"/>
        </a:xfrm>
        <a:prstGeom prst="leftCircularArrow">
          <a:avLst>
            <a:gd name="adj1" fmla="val 6452"/>
            <a:gd name="adj2" fmla="val 429999"/>
            <a:gd name="adj3" fmla="val 10489124"/>
            <a:gd name="adj4" fmla="val 14837806"/>
            <a:gd name="adj5" fmla="val 7527"/>
          </a:avLst>
        </a:prstGeom>
        <a:gradFill rotWithShape="0">
          <a:gsLst>
            <a:gs pos="0">
              <a:schemeClr val="accent3">
                <a:hueOff val="-2790486"/>
                <a:satOff val="-15286"/>
                <a:lumOff val="4706"/>
                <a:alphaOff val="0"/>
                <a:shade val="45000"/>
                <a:satMod val="155000"/>
              </a:schemeClr>
            </a:gs>
            <a:gs pos="60000">
              <a:schemeClr val="accent3">
                <a:hueOff val="-2790486"/>
                <a:satOff val="-15286"/>
                <a:lumOff val="4706"/>
                <a:alphaOff val="0"/>
                <a:shade val="95000"/>
                <a:satMod val="150000"/>
              </a:schemeClr>
            </a:gs>
            <a:gs pos="100000">
              <a:schemeClr val="accent3">
                <a:hueOff val="-2790486"/>
                <a:satOff val="-15286"/>
                <a:lumOff val="4706"/>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sp>
    <dsp:sp modelId="{F3FC61B1-FDB0-44F1-9477-9CCF63C2C555}">
      <dsp:nvSpPr>
        <dsp:cNvPr id="0" name=""/>
        <dsp:cNvSpPr/>
      </dsp:nvSpPr>
      <dsp:spPr>
        <a:xfrm>
          <a:off x="2495163" y="-267455"/>
          <a:ext cx="3415267" cy="3415267"/>
        </a:xfrm>
        <a:prstGeom prst="circularArrow">
          <a:avLst>
            <a:gd name="adj1" fmla="val 5984"/>
            <a:gd name="adj2" fmla="val 394124"/>
            <a:gd name="adj3" fmla="val 13313824"/>
            <a:gd name="adj4" fmla="val 10508221"/>
            <a:gd name="adj5" fmla="val 6981"/>
          </a:avLst>
        </a:prstGeom>
        <a:gradFill rotWithShape="0">
          <a:gsLst>
            <a:gs pos="0">
              <a:schemeClr val="accent3">
                <a:hueOff val="-5580973"/>
                <a:satOff val="-30571"/>
                <a:lumOff val="9412"/>
                <a:alphaOff val="0"/>
                <a:shade val="45000"/>
                <a:satMod val="155000"/>
              </a:schemeClr>
            </a:gs>
            <a:gs pos="60000">
              <a:schemeClr val="accent3">
                <a:hueOff val="-5580973"/>
                <a:satOff val="-30571"/>
                <a:lumOff val="9412"/>
                <a:alphaOff val="0"/>
                <a:shade val="95000"/>
                <a:satMod val="150000"/>
              </a:schemeClr>
            </a:gs>
            <a:gs pos="100000">
              <a:schemeClr val="accent3">
                <a:hueOff val="-5580973"/>
                <a:satOff val="-30571"/>
                <a:lumOff val="9412"/>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E8F4C1-F7E8-4EF5-8042-92021A95A482}">
      <dsp:nvSpPr>
        <dsp:cNvPr id="0" name=""/>
        <dsp:cNvSpPr/>
      </dsp:nvSpPr>
      <dsp:spPr>
        <a:xfrm>
          <a:off x="97221" y="511672"/>
          <a:ext cx="6599511" cy="860993"/>
        </a:xfrm>
        <a:prstGeom prst="roundRect">
          <a:avLst>
            <a:gd name="adj" fmla="val 10000"/>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endParaRPr lang="es-MX" sz="1900" kern="1200" dirty="0" smtClean="0"/>
        </a:p>
        <a:p>
          <a:pPr lvl="0" algn="l" defTabSz="844550" rtl="0">
            <a:lnSpc>
              <a:spcPct val="90000"/>
            </a:lnSpc>
            <a:spcBef>
              <a:spcPct val="0"/>
            </a:spcBef>
            <a:spcAft>
              <a:spcPct val="35000"/>
            </a:spcAft>
          </a:pPr>
          <a:r>
            <a:rPr lang="es-MX" sz="2100" kern="1200" dirty="0" smtClean="0"/>
            <a:t>Competencia imperfecta</a:t>
          </a:r>
          <a:endParaRPr lang="es-MX" sz="2100" kern="1200" dirty="0"/>
        </a:p>
      </dsp:txBody>
      <dsp:txXfrm>
        <a:off x="122439" y="536890"/>
        <a:ext cx="4964416" cy="810557"/>
      </dsp:txXfrm>
    </dsp:sp>
    <dsp:sp modelId="{F3D7EACE-B601-43AD-A473-CD9EB04F9CF4}">
      <dsp:nvSpPr>
        <dsp:cNvPr id="0" name=""/>
        <dsp:cNvSpPr/>
      </dsp:nvSpPr>
      <dsp:spPr>
        <a:xfrm>
          <a:off x="392386" y="1728192"/>
          <a:ext cx="6793954" cy="848860"/>
        </a:xfrm>
        <a:prstGeom prst="roundRect">
          <a:avLst>
            <a:gd name="adj" fmla="val 10000"/>
          </a:avLst>
        </a:prstGeom>
        <a:gradFill rotWithShape="0">
          <a:gsLst>
            <a:gs pos="0">
              <a:schemeClr val="accent2">
                <a:hueOff val="-4533601"/>
                <a:satOff val="2618"/>
                <a:lumOff val="-4804"/>
                <a:alphaOff val="0"/>
                <a:shade val="45000"/>
                <a:satMod val="155000"/>
              </a:schemeClr>
            </a:gs>
            <a:gs pos="60000">
              <a:schemeClr val="accent2">
                <a:hueOff val="-4533601"/>
                <a:satOff val="2618"/>
                <a:lumOff val="-4804"/>
                <a:alphaOff val="0"/>
                <a:shade val="95000"/>
                <a:satMod val="150000"/>
              </a:schemeClr>
            </a:gs>
            <a:gs pos="100000">
              <a:schemeClr val="accent2">
                <a:hueOff val="-4533601"/>
                <a:satOff val="2618"/>
                <a:lumOff val="-4804"/>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just" defTabSz="933450" rtl="0">
            <a:lnSpc>
              <a:spcPct val="90000"/>
            </a:lnSpc>
            <a:spcBef>
              <a:spcPct val="0"/>
            </a:spcBef>
            <a:spcAft>
              <a:spcPct val="35000"/>
            </a:spcAft>
          </a:pPr>
          <a:r>
            <a:rPr lang="es-MX" sz="2100" kern="1200" dirty="0" smtClean="0"/>
            <a:t>Espacio continuo y homogéneo</a:t>
          </a:r>
          <a:r>
            <a:rPr lang="es-MX" sz="1900" kern="1200" dirty="0" smtClean="0"/>
            <a:t>. </a:t>
          </a:r>
        </a:p>
      </dsp:txBody>
      <dsp:txXfrm>
        <a:off x="417248" y="1753054"/>
        <a:ext cx="5105688" cy="799136"/>
      </dsp:txXfrm>
    </dsp:sp>
    <dsp:sp modelId="{0DA82549-B351-4621-87A8-AE3F2DF9A941}">
      <dsp:nvSpPr>
        <dsp:cNvPr id="0" name=""/>
        <dsp:cNvSpPr/>
      </dsp:nvSpPr>
      <dsp:spPr>
        <a:xfrm>
          <a:off x="1080106" y="3312370"/>
          <a:ext cx="6793954" cy="834457"/>
        </a:xfrm>
        <a:prstGeom prst="roundRect">
          <a:avLst>
            <a:gd name="adj" fmla="val 10000"/>
          </a:avLst>
        </a:prstGeom>
        <a:gradFill rotWithShape="0">
          <a:gsLst>
            <a:gs pos="0">
              <a:schemeClr val="accent2">
                <a:hueOff val="-9067202"/>
                <a:satOff val="5236"/>
                <a:lumOff val="-9607"/>
                <a:alphaOff val="0"/>
                <a:shade val="45000"/>
                <a:satMod val="155000"/>
              </a:schemeClr>
            </a:gs>
            <a:gs pos="60000">
              <a:schemeClr val="accent2">
                <a:hueOff val="-9067202"/>
                <a:satOff val="5236"/>
                <a:lumOff val="-9607"/>
                <a:alphaOff val="0"/>
                <a:shade val="95000"/>
                <a:satMod val="150000"/>
              </a:schemeClr>
            </a:gs>
            <a:gs pos="100000">
              <a:schemeClr val="accent2">
                <a:hueOff val="-9067202"/>
                <a:satOff val="5236"/>
                <a:lumOff val="-9607"/>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just" defTabSz="933450" rtl="0">
            <a:lnSpc>
              <a:spcPct val="90000"/>
            </a:lnSpc>
            <a:spcBef>
              <a:spcPct val="0"/>
            </a:spcBef>
            <a:spcAft>
              <a:spcPct val="35000"/>
            </a:spcAft>
          </a:pPr>
          <a:r>
            <a:rPr lang="es-MX" sz="2100" kern="1200" dirty="0" smtClean="0"/>
            <a:t>La concentración espacial de las actividades.</a:t>
          </a:r>
          <a:endParaRPr lang="es-MX" sz="2100" kern="1200" dirty="0"/>
        </a:p>
      </dsp:txBody>
      <dsp:txXfrm>
        <a:off x="1104546" y="3336810"/>
        <a:ext cx="5106532" cy="785577"/>
      </dsp:txXfrm>
    </dsp:sp>
    <dsp:sp modelId="{7B5FE783-1131-441D-9269-0778A27B4D1A}">
      <dsp:nvSpPr>
        <dsp:cNvPr id="0" name=""/>
        <dsp:cNvSpPr/>
      </dsp:nvSpPr>
      <dsp:spPr>
        <a:xfrm>
          <a:off x="5754879" y="1212254"/>
          <a:ext cx="1039075" cy="1039075"/>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5988671" y="1212254"/>
        <a:ext cx="571491" cy="781904"/>
      </dsp:txXfrm>
    </dsp:sp>
    <dsp:sp modelId="{AFB3EA4D-91FA-40AD-BEFF-335ED0B7D109}">
      <dsp:nvSpPr>
        <dsp:cNvPr id="0" name=""/>
        <dsp:cNvSpPr/>
      </dsp:nvSpPr>
      <dsp:spPr>
        <a:xfrm>
          <a:off x="6354345" y="3066604"/>
          <a:ext cx="1039075" cy="1039075"/>
        </a:xfrm>
        <a:prstGeom prst="downArrow">
          <a:avLst>
            <a:gd name="adj1" fmla="val 55000"/>
            <a:gd name="adj2" fmla="val 45000"/>
          </a:avLst>
        </a:prstGeom>
        <a:solidFill>
          <a:schemeClr val="accent2">
            <a:tint val="40000"/>
            <a:alpha val="90000"/>
            <a:hueOff val="-8695070"/>
            <a:satOff val="-10141"/>
            <a:lumOff val="-1691"/>
            <a:alphaOff val="0"/>
          </a:schemeClr>
        </a:solidFill>
        <a:ln w="9525" cap="flat" cmpd="sng" algn="ctr">
          <a:solidFill>
            <a:schemeClr val="accent2">
              <a:tint val="40000"/>
              <a:alpha val="90000"/>
              <a:hueOff val="-8695070"/>
              <a:satOff val="-10141"/>
              <a:lumOff val="-1691"/>
              <a:alphaOff val="0"/>
            </a:schemeClr>
          </a:solidFill>
          <a:prstDash val="solid"/>
        </a:ln>
        <a:effectLst>
          <a:outerShdw blurRad="65500" dist="38100" dir="5400000" rotWithShape="0">
            <a:srgbClr val="000000">
              <a:alpha val="40000"/>
            </a:srgbClr>
          </a:outerShdw>
        </a:effectLst>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6588137" y="3066604"/>
        <a:ext cx="571491" cy="7819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7228F1-5E5D-432A-B1BE-227857B75F3B}">
      <dsp:nvSpPr>
        <dsp:cNvPr id="0" name=""/>
        <dsp:cNvSpPr/>
      </dsp:nvSpPr>
      <dsp:spPr>
        <a:xfrm>
          <a:off x="3106688" y="1199634"/>
          <a:ext cx="1917436" cy="1917436"/>
        </a:xfrm>
        <a:prstGeom prst="ellipse">
          <a:avLst/>
        </a:prstGeom>
        <a:gradFill rotWithShape="0">
          <a:gsLst>
            <a:gs pos="0">
              <a:schemeClr val="accent2">
                <a:alpha val="50000"/>
                <a:hueOff val="0"/>
                <a:satOff val="0"/>
                <a:lumOff val="0"/>
                <a:alphaOff val="0"/>
                <a:shade val="45000"/>
                <a:satMod val="155000"/>
              </a:schemeClr>
            </a:gs>
            <a:gs pos="60000">
              <a:schemeClr val="accent2">
                <a:alpha val="50000"/>
                <a:hueOff val="0"/>
                <a:satOff val="0"/>
                <a:lumOff val="0"/>
                <a:alphaOff val="0"/>
                <a:shade val="95000"/>
                <a:satMod val="150000"/>
              </a:schemeClr>
            </a:gs>
            <a:gs pos="100000">
              <a:schemeClr val="accent2">
                <a:alpha val="5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tx1"/>
        </a:fontRef>
      </dsp:style>
    </dsp:sp>
    <dsp:sp modelId="{922722F0-8CD7-4F7F-93DF-A1591BC53A63}">
      <dsp:nvSpPr>
        <dsp:cNvPr id="0" name=""/>
        <dsp:cNvSpPr/>
      </dsp:nvSpPr>
      <dsp:spPr>
        <a:xfrm>
          <a:off x="2818660" y="-240536"/>
          <a:ext cx="2396796" cy="191894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b="1" kern="1200" dirty="0" smtClean="0"/>
            <a:t>A).- Efectos producidos por el multiplicador keynesiano, </a:t>
          </a:r>
          <a:endParaRPr lang="es-MX" sz="1800" b="1" kern="1200" dirty="0"/>
        </a:p>
      </dsp:txBody>
      <dsp:txXfrm>
        <a:off x="2818660" y="-240536"/>
        <a:ext cx="2396796" cy="1918949"/>
      </dsp:txXfrm>
    </dsp:sp>
    <dsp:sp modelId="{90AD763E-6641-497E-B13B-82882115E7A8}">
      <dsp:nvSpPr>
        <dsp:cNvPr id="0" name=""/>
        <dsp:cNvSpPr/>
      </dsp:nvSpPr>
      <dsp:spPr>
        <a:xfrm>
          <a:off x="4042787" y="1487650"/>
          <a:ext cx="1959121" cy="1917436"/>
        </a:xfrm>
        <a:prstGeom prst="ellipse">
          <a:avLst/>
        </a:prstGeom>
        <a:gradFill rotWithShape="0">
          <a:gsLst>
            <a:gs pos="0">
              <a:schemeClr val="accent3">
                <a:alpha val="50000"/>
                <a:hueOff val="0"/>
                <a:satOff val="0"/>
                <a:lumOff val="0"/>
                <a:alphaOff val="0"/>
                <a:shade val="45000"/>
                <a:satMod val="155000"/>
              </a:schemeClr>
            </a:gs>
            <a:gs pos="60000">
              <a:schemeClr val="accent3">
                <a:alpha val="50000"/>
                <a:hueOff val="0"/>
                <a:satOff val="0"/>
                <a:lumOff val="0"/>
                <a:alphaOff val="0"/>
                <a:shade val="95000"/>
                <a:satMod val="150000"/>
              </a:schemeClr>
            </a:gs>
            <a:gs pos="100000">
              <a:schemeClr val="accent3">
                <a:alpha val="5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tx1"/>
        </a:fontRef>
      </dsp:style>
    </dsp:sp>
    <dsp:sp modelId="{AC1101D2-1182-4CCA-A683-7044C1DADC58}">
      <dsp:nvSpPr>
        <dsp:cNvPr id="0" name=""/>
        <dsp:cNvSpPr/>
      </dsp:nvSpPr>
      <dsp:spPr>
        <a:xfrm>
          <a:off x="5838096" y="1059230"/>
          <a:ext cx="2271363" cy="142999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s-MX" sz="1400" b="1" kern="1200" dirty="0" smtClean="0"/>
            <a:t>B</a:t>
          </a:r>
          <a:r>
            <a:rPr lang="es-MX" sz="1600" b="1" kern="1200" dirty="0" smtClean="0"/>
            <a:t>).- Efectos “input-output” directos e indirectos, </a:t>
          </a:r>
          <a:endParaRPr lang="es-MX" sz="1600" kern="1200" dirty="0"/>
        </a:p>
      </dsp:txBody>
      <dsp:txXfrm>
        <a:off x="5838096" y="1059230"/>
        <a:ext cx="2271363" cy="1429995"/>
      </dsp:txXfrm>
    </dsp:sp>
    <dsp:sp modelId="{8433FFF5-241C-4808-9D07-980D6420452E}">
      <dsp:nvSpPr>
        <dsp:cNvPr id="0" name=""/>
        <dsp:cNvSpPr/>
      </dsp:nvSpPr>
      <dsp:spPr>
        <a:xfrm>
          <a:off x="4186806" y="2495777"/>
          <a:ext cx="1917436" cy="1917436"/>
        </a:xfrm>
        <a:prstGeom prst="ellipse">
          <a:avLst/>
        </a:prstGeom>
        <a:gradFill rotWithShape="0">
          <a:gsLst>
            <a:gs pos="0">
              <a:schemeClr val="accent4">
                <a:alpha val="50000"/>
                <a:hueOff val="0"/>
                <a:satOff val="0"/>
                <a:lumOff val="0"/>
                <a:alphaOff val="0"/>
                <a:shade val="45000"/>
                <a:satMod val="155000"/>
              </a:schemeClr>
            </a:gs>
            <a:gs pos="60000">
              <a:schemeClr val="accent4">
                <a:alpha val="50000"/>
                <a:hueOff val="0"/>
                <a:satOff val="0"/>
                <a:lumOff val="0"/>
                <a:alphaOff val="0"/>
                <a:shade val="95000"/>
                <a:satMod val="150000"/>
              </a:schemeClr>
            </a:gs>
            <a:gs pos="100000">
              <a:schemeClr val="accent4">
                <a:alpha val="5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tx1"/>
        </a:fontRef>
      </dsp:style>
    </dsp:sp>
    <dsp:sp modelId="{096A3C11-FAD8-49AF-B33F-2C3741766C39}">
      <dsp:nvSpPr>
        <dsp:cNvPr id="0" name=""/>
        <dsp:cNvSpPr/>
      </dsp:nvSpPr>
      <dsp:spPr>
        <a:xfrm>
          <a:off x="5958236" y="3431867"/>
          <a:ext cx="2271363" cy="159786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b="1" kern="1200" dirty="0" smtClean="0"/>
            <a:t>C</a:t>
          </a:r>
          <a:r>
            <a:rPr lang="es-MX" sz="1800" kern="1200" dirty="0" smtClean="0"/>
            <a:t>).- </a:t>
          </a:r>
          <a:r>
            <a:rPr lang="es-MX" sz="1800" b="1" kern="1200" dirty="0" smtClean="0"/>
            <a:t>Efectos de aceleración del crecimiento,</a:t>
          </a:r>
          <a:endParaRPr lang="es-MX" sz="1800" b="1" kern="1200" dirty="0"/>
        </a:p>
      </dsp:txBody>
      <dsp:txXfrm>
        <a:off x="5958236" y="3431867"/>
        <a:ext cx="2271363" cy="1597864"/>
      </dsp:txXfrm>
    </dsp:sp>
    <dsp:sp modelId="{29824FFB-1BD5-44BA-8FBB-1057953856F1}">
      <dsp:nvSpPr>
        <dsp:cNvPr id="0" name=""/>
        <dsp:cNvSpPr/>
      </dsp:nvSpPr>
      <dsp:spPr>
        <a:xfrm>
          <a:off x="3250707" y="2999820"/>
          <a:ext cx="1917436" cy="1917436"/>
        </a:xfrm>
        <a:prstGeom prst="ellipse">
          <a:avLst/>
        </a:prstGeom>
        <a:gradFill rotWithShape="0">
          <a:gsLst>
            <a:gs pos="0">
              <a:schemeClr val="accent5">
                <a:alpha val="50000"/>
                <a:hueOff val="0"/>
                <a:satOff val="0"/>
                <a:lumOff val="0"/>
                <a:alphaOff val="0"/>
                <a:shade val="45000"/>
                <a:satMod val="155000"/>
              </a:schemeClr>
            </a:gs>
            <a:gs pos="60000">
              <a:schemeClr val="accent5">
                <a:alpha val="50000"/>
                <a:hueOff val="0"/>
                <a:satOff val="0"/>
                <a:lumOff val="0"/>
                <a:alphaOff val="0"/>
                <a:shade val="95000"/>
                <a:satMod val="150000"/>
              </a:schemeClr>
            </a:gs>
            <a:gs pos="100000">
              <a:schemeClr val="accent5">
                <a:alpha val="5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tx1"/>
        </a:fontRef>
      </dsp:style>
    </dsp:sp>
    <dsp:sp modelId="{E672689B-FDF3-4172-BC5B-E0464E8D6473}">
      <dsp:nvSpPr>
        <dsp:cNvPr id="0" name=""/>
        <dsp:cNvSpPr/>
      </dsp:nvSpPr>
      <dsp:spPr>
        <a:xfrm>
          <a:off x="1900220" y="4052341"/>
          <a:ext cx="4429159" cy="265592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es-MX" sz="1500" b="1" kern="1200" dirty="0" smtClean="0"/>
            <a:t>D</a:t>
          </a:r>
          <a:r>
            <a:rPr lang="es-MX" sz="1500" kern="1200" dirty="0" smtClean="0"/>
            <a:t>).- </a:t>
          </a:r>
          <a:r>
            <a:rPr lang="es-MX" sz="1800" b="1" kern="1200" dirty="0" smtClean="0"/>
            <a:t>Efectos referidos a las ventajas de localización,</a:t>
          </a:r>
          <a:endParaRPr lang="es-MX" sz="1800" kern="1200" dirty="0"/>
        </a:p>
      </dsp:txBody>
      <dsp:txXfrm>
        <a:off x="1900220" y="4052341"/>
        <a:ext cx="4429159" cy="2655922"/>
      </dsp:txXfrm>
    </dsp:sp>
    <dsp:sp modelId="{A7F03D8A-B03D-4344-847A-5B0FECC2803C}">
      <dsp:nvSpPr>
        <dsp:cNvPr id="0" name=""/>
        <dsp:cNvSpPr/>
      </dsp:nvSpPr>
      <dsp:spPr>
        <a:xfrm>
          <a:off x="2170589" y="2495777"/>
          <a:ext cx="1917436" cy="1917436"/>
        </a:xfrm>
        <a:prstGeom prst="ellipse">
          <a:avLst/>
        </a:prstGeom>
        <a:gradFill rotWithShape="0">
          <a:gsLst>
            <a:gs pos="0">
              <a:schemeClr val="accent6">
                <a:alpha val="50000"/>
                <a:hueOff val="0"/>
                <a:satOff val="0"/>
                <a:lumOff val="0"/>
                <a:alphaOff val="0"/>
                <a:shade val="45000"/>
                <a:satMod val="155000"/>
              </a:schemeClr>
            </a:gs>
            <a:gs pos="60000">
              <a:schemeClr val="accent6">
                <a:alpha val="50000"/>
                <a:hueOff val="0"/>
                <a:satOff val="0"/>
                <a:lumOff val="0"/>
                <a:alphaOff val="0"/>
                <a:shade val="95000"/>
                <a:satMod val="150000"/>
              </a:schemeClr>
            </a:gs>
            <a:gs pos="100000">
              <a:schemeClr val="accent6">
                <a:alpha val="5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tx1"/>
        </a:fontRef>
      </dsp:style>
    </dsp:sp>
    <dsp:sp modelId="{64026AAF-082F-425C-ABE6-C4D423EEF0D3}">
      <dsp:nvSpPr>
        <dsp:cNvPr id="0" name=""/>
        <dsp:cNvSpPr/>
      </dsp:nvSpPr>
      <dsp:spPr>
        <a:xfrm>
          <a:off x="185714" y="2214582"/>
          <a:ext cx="2271363" cy="151512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es-MX" sz="1800" b="1" kern="1200" dirty="0" smtClean="0"/>
            <a:t>E).- Efectos de imitación y aprendizaje. </a:t>
          </a:r>
          <a:endParaRPr lang="es-MX" sz="1800" b="1" kern="1200" dirty="0"/>
        </a:p>
      </dsp:txBody>
      <dsp:txXfrm>
        <a:off x="185714" y="2214582"/>
        <a:ext cx="2271363" cy="1515126"/>
      </dsp:txXfrm>
    </dsp:sp>
    <dsp:sp modelId="{ED7EF0A6-5444-45BD-99F1-41D1285B897B}">
      <dsp:nvSpPr>
        <dsp:cNvPr id="0" name=""/>
        <dsp:cNvSpPr/>
      </dsp:nvSpPr>
      <dsp:spPr>
        <a:xfrm>
          <a:off x="2386607" y="1631669"/>
          <a:ext cx="1917436" cy="1917436"/>
        </a:xfrm>
        <a:prstGeom prst="ellipse">
          <a:avLst/>
        </a:prstGeom>
        <a:gradFill rotWithShape="0">
          <a:gsLst>
            <a:gs pos="0">
              <a:schemeClr val="accent2">
                <a:alpha val="50000"/>
                <a:hueOff val="0"/>
                <a:satOff val="0"/>
                <a:lumOff val="0"/>
                <a:alphaOff val="0"/>
                <a:shade val="45000"/>
                <a:satMod val="155000"/>
              </a:schemeClr>
            </a:gs>
            <a:gs pos="60000">
              <a:schemeClr val="accent2">
                <a:alpha val="50000"/>
                <a:hueOff val="0"/>
                <a:satOff val="0"/>
                <a:lumOff val="0"/>
                <a:alphaOff val="0"/>
                <a:shade val="95000"/>
                <a:satMod val="150000"/>
              </a:schemeClr>
            </a:gs>
            <a:gs pos="100000">
              <a:schemeClr val="accent2">
                <a:alpha val="5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tx1"/>
        </a:fontRef>
      </dsp:style>
    </dsp:sp>
    <dsp:sp modelId="{2966100C-BAC6-431D-A79D-360446A083E4}">
      <dsp:nvSpPr>
        <dsp:cNvPr id="0" name=""/>
        <dsp:cNvSpPr/>
      </dsp:nvSpPr>
      <dsp:spPr>
        <a:xfrm>
          <a:off x="120139" y="1059230"/>
          <a:ext cx="2271363" cy="159786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2889250" rtl="0">
            <a:lnSpc>
              <a:spcPct val="90000"/>
            </a:lnSpc>
            <a:spcBef>
              <a:spcPct val="0"/>
            </a:spcBef>
            <a:spcAft>
              <a:spcPct val="35000"/>
            </a:spcAft>
          </a:pPr>
          <a:endParaRPr lang="es-MX" sz="6500" kern="1200" dirty="0"/>
        </a:p>
      </dsp:txBody>
      <dsp:txXfrm>
        <a:off x="120139" y="1059230"/>
        <a:ext cx="2271363" cy="15978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102B2-0D45-443D-BBBB-93086818F766}">
      <dsp:nvSpPr>
        <dsp:cNvPr id="0" name=""/>
        <dsp:cNvSpPr/>
      </dsp:nvSpPr>
      <dsp:spPr>
        <a:xfrm>
          <a:off x="0" y="2714056"/>
          <a:ext cx="2679964" cy="2619660"/>
        </a:xfrm>
        <a:prstGeom prst="ellipse">
          <a:avLst/>
        </a:prstGeom>
        <a:solidFill>
          <a:schemeClr val="accent2">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290352" tIns="17780" rIns="290352" bIns="17780" numCol="1" spcCol="1270" anchor="ctr" anchorCtr="0">
          <a:noAutofit/>
        </a:bodyPr>
        <a:lstStyle/>
        <a:p>
          <a:pPr lvl="0" algn="ctr" defTabSz="622300" rtl="0">
            <a:lnSpc>
              <a:spcPct val="90000"/>
            </a:lnSpc>
            <a:spcBef>
              <a:spcPct val="0"/>
            </a:spcBef>
            <a:spcAft>
              <a:spcPct val="35000"/>
            </a:spcAft>
          </a:pPr>
          <a:r>
            <a:rPr lang="es-ES" sz="1400" b="1" i="1" kern="1200" dirty="0" smtClean="0"/>
            <a:t>Urbanización</a:t>
          </a:r>
          <a:endParaRPr lang="es-MX" sz="1400" kern="1200" dirty="0"/>
        </a:p>
      </dsp:txBody>
      <dsp:txXfrm>
        <a:off x="392472" y="3097696"/>
        <a:ext cx="1895020" cy="1852380"/>
      </dsp:txXfrm>
    </dsp:sp>
    <dsp:sp modelId="{447B0063-379B-4BAC-B252-EAF2CD8E9C29}">
      <dsp:nvSpPr>
        <dsp:cNvPr id="0" name=""/>
        <dsp:cNvSpPr/>
      </dsp:nvSpPr>
      <dsp:spPr>
        <a:xfrm>
          <a:off x="0" y="49787"/>
          <a:ext cx="2813551" cy="2486337"/>
        </a:xfrm>
        <a:prstGeom prst="ellipse">
          <a:avLst/>
        </a:prstGeom>
        <a:solidFill>
          <a:schemeClr val="accent2">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290352" tIns="13970" rIns="290352" bIns="13970" numCol="1" spcCol="1270" anchor="ctr" anchorCtr="0">
          <a:noAutofit/>
        </a:bodyPr>
        <a:lstStyle/>
        <a:p>
          <a:pPr lvl="0" algn="ctr" defTabSz="488950" rtl="0">
            <a:lnSpc>
              <a:spcPct val="90000"/>
            </a:lnSpc>
            <a:spcBef>
              <a:spcPct val="0"/>
            </a:spcBef>
            <a:spcAft>
              <a:spcPct val="35000"/>
            </a:spcAft>
          </a:pPr>
          <a:r>
            <a:rPr lang="es-ES" sz="1100" kern="1200" dirty="0" smtClean="0"/>
            <a:t> C</a:t>
          </a:r>
          <a:r>
            <a:rPr lang="es-ES" sz="1400" b="1" i="1" kern="1200" dirty="0" smtClean="0"/>
            <a:t>recimiento urbano</a:t>
          </a:r>
          <a:r>
            <a:rPr lang="es-ES" sz="1100" kern="1200" dirty="0" smtClean="0"/>
            <a:t>.</a:t>
          </a:r>
          <a:endParaRPr lang="es-MX" sz="1100" kern="1200" dirty="0"/>
        </a:p>
      </dsp:txBody>
      <dsp:txXfrm>
        <a:off x="412035" y="413903"/>
        <a:ext cx="1989481" cy="1758105"/>
      </dsp:txXfrm>
    </dsp:sp>
    <dsp:sp modelId="{24B9A231-219F-4397-978A-B87DEB6E155A}">
      <dsp:nvSpPr>
        <dsp:cNvPr id="0" name=""/>
        <dsp:cNvSpPr/>
      </dsp:nvSpPr>
      <dsp:spPr>
        <a:xfrm>
          <a:off x="3385249" y="769874"/>
          <a:ext cx="3640184" cy="3688037"/>
        </a:xfrm>
        <a:prstGeom prst="ellipse">
          <a:avLst/>
        </a:prstGeom>
        <a:solidFill>
          <a:schemeClr val="accent2">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290352" tIns="17780" rIns="290352" bIns="17780" numCol="1" spcCol="1270" anchor="ctr" anchorCtr="0">
          <a:noAutofit/>
        </a:bodyPr>
        <a:lstStyle/>
        <a:p>
          <a:pPr lvl="0" algn="ctr" defTabSz="622300" rtl="0">
            <a:lnSpc>
              <a:spcPct val="90000"/>
            </a:lnSpc>
            <a:spcBef>
              <a:spcPct val="0"/>
            </a:spcBef>
            <a:spcAft>
              <a:spcPct val="35000"/>
            </a:spcAft>
          </a:pPr>
          <a:r>
            <a:rPr lang="es-ES" sz="1400" b="1" i="1" kern="1200" dirty="0" smtClean="0"/>
            <a:t>Zonas urbanas</a:t>
          </a:r>
          <a:endParaRPr lang="es-ES" sz="1400" kern="1200" dirty="0" smtClean="0"/>
        </a:p>
      </dsp:txBody>
      <dsp:txXfrm>
        <a:off x="3918342" y="1309975"/>
        <a:ext cx="2573998" cy="26078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7A971C-FFF3-41F1-820E-009501B0B5C0}">
      <dsp:nvSpPr>
        <dsp:cNvPr id="0" name=""/>
        <dsp:cNvSpPr/>
      </dsp:nvSpPr>
      <dsp:spPr>
        <a:xfrm>
          <a:off x="100580" y="0"/>
          <a:ext cx="3679852" cy="1271298"/>
        </a:xfrm>
        <a:prstGeom prst="roundRect">
          <a:avLst/>
        </a:prstGeom>
        <a:gradFill rotWithShape="0">
          <a:gsLst>
            <a:gs pos="0">
              <a:schemeClr val="accent4">
                <a:hueOff val="0"/>
                <a:satOff val="0"/>
                <a:lumOff val="0"/>
                <a:alphaOff val="0"/>
                <a:shade val="45000"/>
                <a:satMod val="155000"/>
              </a:schemeClr>
            </a:gs>
            <a:gs pos="60000">
              <a:schemeClr val="accent4">
                <a:hueOff val="0"/>
                <a:satOff val="0"/>
                <a:lumOff val="0"/>
                <a:alphaOff val="0"/>
                <a:shade val="95000"/>
                <a:satMod val="150000"/>
              </a:schemeClr>
            </a:gs>
            <a:gs pos="100000">
              <a:schemeClr val="accent4">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MX" sz="1400" kern="1200" dirty="0" smtClean="0"/>
            <a:t>Burgess (1929) para explicar el crecimiento de las ciudades, planteó el modelo concéntrico</a:t>
          </a:r>
          <a:r>
            <a:rPr lang="es-MX" sz="1200" kern="1200" dirty="0" smtClean="0"/>
            <a:t>. </a:t>
          </a:r>
          <a:endParaRPr lang="es-MX" sz="1200" kern="1200" dirty="0"/>
        </a:p>
      </dsp:txBody>
      <dsp:txXfrm>
        <a:off x="162640" y="62060"/>
        <a:ext cx="3555732" cy="1147178"/>
      </dsp:txXfrm>
    </dsp:sp>
    <dsp:sp modelId="{616E1E41-B3F5-429E-B8C0-BF79A26F5CD0}">
      <dsp:nvSpPr>
        <dsp:cNvPr id="0" name=""/>
        <dsp:cNvSpPr/>
      </dsp:nvSpPr>
      <dsp:spPr>
        <a:xfrm>
          <a:off x="4491868" y="97781"/>
          <a:ext cx="2667449" cy="1126626"/>
        </a:xfrm>
        <a:prstGeom prst="roundRect">
          <a:avLst/>
        </a:prstGeom>
        <a:gradFill rotWithShape="0">
          <a:gsLst>
            <a:gs pos="0">
              <a:schemeClr val="accent4">
                <a:hueOff val="3214989"/>
                <a:satOff val="-2889"/>
                <a:lumOff val="-458"/>
                <a:alphaOff val="0"/>
                <a:shade val="45000"/>
                <a:satMod val="155000"/>
              </a:schemeClr>
            </a:gs>
            <a:gs pos="60000">
              <a:schemeClr val="accent4">
                <a:hueOff val="3214989"/>
                <a:satOff val="-2889"/>
                <a:lumOff val="-458"/>
                <a:alphaOff val="0"/>
                <a:shade val="95000"/>
                <a:satMod val="150000"/>
              </a:schemeClr>
            </a:gs>
            <a:gs pos="100000">
              <a:schemeClr val="accent4">
                <a:hueOff val="3214989"/>
                <a:satOff val="-2889"/>
                <a:lumOff val="-458"/>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MX" sz="1400" kern="1200" dirty="0" smtClean="0"/>
            <a:t>Las rentas urbanas declinan alejándose  del centro de la ciudad para producir gradientes. </a:t>
          </a:r>
          <a:endParaRPr lang="es-MX" sz="1400" kern="1200" dirty="0"/>
        </a:p>
      </dsp:txBody>
      <dsp:txXfrm>
        <a:off x="4546865" y="152778"/>
        <a:ext cx="2557455" cy="1016632"/>
      </dsp:txXfrm>
    </dsp:sp>
    <dsp:sp modelId="{23586CAA-02A2-42BC-8CCB-324FAE9DB607}">
      <dsp:nvSpPr>
        <dsp:cNvPr id="0" name=""/>
        <dsp:cNvSpPr/>
      </dsp:nvSpPr>
      <dsp:spPr>
        <a:xfrm>
          <a:off x="0" y="2477813"/>
          <a:ext cx="3385046" cy="1960787"/>
        </a:xfrm>
        <a:prstGeom prst="roundRect">
          <a:avLst/>
        </a:prstGeom>
        <a:gradFill rotWithShape="0">
          <a:gsLst>
            <a:gs pos="0">
              <a:schemeClr val="accent4">
                <a:hueOff val="6429978"/>
                <a:satOff val="-5778"/>
                <a:lumOff val="-915"/>
                <a:alphaOff val="0"/>
                <a:shade val="45000"/>
                <a:satMod val="155000"/>
              </a:schemeClr>
            </a:gs>
            <a:gs pos="60000">
              <a:schemeClr val="accent4">
                <a:hueOff val="6429978"/>
                <a:satOff val="-5778"/>
                <a:lumOff val="-915"/>
                <a:alphaOff val="0"/>
                <a:shade val="95000"/>
                <a:satMod val="150000"/>
              </a:schemeClr>
            </a:gs>
            <a:gs pos="100000">
              <a:schemeClr val="accent4">
                <a:hueOff val="6429978"/>
                <a:satOff val="-5778"/>
                <a:lumOff val="-915"/>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MX" sz="1400" kern="1200" dirty="0" smtClean="0"/>
            <a:t>El modelo da cuenta de una progresión en el uso del suelo (comercial,  manufacturero, residencial y agrícola)</a:t>
          </a:r>
          <a:endParaRPr lang="es-MX" sz="1400" kern="1200" dirty="0"/>
        </a:p>
      </dsp:txBody>
      <dsp:txXfrm>
        <a:off x="95718" y="2573531"/>
        <a:ext cx="3193610" cy="1769351"/>
      </dsp:txXfrm>
    </dsp:sp>
    <dsp:sp modelId="{DB01FB63-06C0-4CC2-97A6-AAEFB3697A85}">
      <dsp:nvSpPr>
        <dsp:cNvPr id="0" name=""/>
        <dsp:cNvSpPr/>
      </dsp:nvSpPr>
      <dsp:spPr>
        <a:xfrm>
          <a:off x="4135390" y="2952326"/>
          <a:ext cx="3149403" cy="1435982"/>
        </a:xfrm>
        <a:prstGeom prst="roundRect">
          <a:avLst/>
        </a:prstGeom>
        <a:gradFill rotWithShape="0">
          <a:gsLst>
            <a:gs pos="0">
              <a:schemeClr val="accent4">
                <a:hueOff val="9644967"/>
                <a:satOff val="-8667"/>
                <a:lumOff val="-1373"/>
                <a:alphaOff val="0"/>
                <a:shade val="45000"/>
                <a:satMod val="155000"/>
              </a:schemeClr>
            </a:gs>
            <a:gs pos="60000">
              <a:schemeClr val="accent4">
                <a:hueOff val="9644967"/>
                <a:satOff val="-8667"/>
                <a:lumOff val="-1373"/>
                <a:alphaOff val="0"/>
                <a:shade val="95000"/>
                <a:satMod val="150000"/>
              </a:schemeClr>
            </a:gs>
            <a:gs pos="100000">
              <a:schemeClr val="accent4">
                <a:hueOff val="9644967"/>
                <a:satOff val="-8667"/>
                <a:lumOff val="-1373"/>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MX" sz="1400" kern="1200" dirty="0" smtClean="0"/>
            <a:t>Crecimiento a partir del centro original</a:t>
          </a:r>
          <a:endParaRPr lang="es-MX" sz="1400" kern="1200" dirty="0"/>
        </a:p>
      </dsp:txBody>
      <dsp:txXfrm>
        <a:off x="4205489" y="3022425"/>
        <a:ext cx="3009205" cy="129578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99E58-028C-47E8-8A95-A60DB25AE8B5}">
      <dsp:nvSpPr>
        <dsp:cNvPr id="0" name=""/>
        <dsp:cNvSpPr/>
      </dsp:nvSpPr>
      <dsp:spPr>
        <a:xfrm rot="5400000">
          <a:off x="1126299" y="2114039"/>
          <a:ext cx="4929125" cy="2429197"/>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65500" dist="38100" dir="5400000" rotWithShape="0">
            <a:srgbClr val="000000">
              <a:alpha val="40000"/>
            </a:srgbClr>
          </a:outerShdw>
        </a:effectLst>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ctr" defTabSz="844550" rtl="0">
            <a:lnSpc>
              <a:spcPct val="90000"/>
            </a:lnSpc>
            <a:spcBef>
              <a:spcPct val="0"/>
            </a:spcBef>
            <a:spcAft>
              <a:spcPct val="15000"/>
            </a:spcAft>
            <a:buChar char="••"/>
          </a:pPr>
          <a:r>
            <a:rPr lang="es-MX" sz="1900" kern="1200" dirty="0" smtClean="0"/>
            <a:t>Esta teoría muestra el movimiento de personas y bienes a determinadas rutas.</a:t>
          </a:r>
          <a:endParaRPr lang="es-AR" sz="1900" kern="1200" dirty="0"/>
        </a:p>
        <a:p>
          <a:pPr marL="171450" lvl="1" indent="-171450" algn="ctr" defTabSz="844550" rtl="0">
            <a:lnSpc>
              <a:spcPct val="90000"/>
            </a:lnSpc>
            <a:spcBef>
              <a:spcPct val="0"/>
            </a:spcBef>
            <a:spcAft>
              <a:spcPct val="15000"/>
            </a:spcAft>
            <a:buChar char="••"/>
          </a:pPr>
          <a:endParaRPr lang="es-AR" sz="1900" kern="1200" dirty="0"/>
        </a:p>
        <a:p>
          <a:pPr marL="171450" lvl="1" indent="-171450" algn="ctr" defTabSz="844550" rtl="0">
            <a:lnSpc>
              <a:spcPct val="90000"/>
            </a:lnSpc>
            <a:spcBef>
              <a:spcPct val="0"/>
            </a:spcBef>
            <a:spcAft>
              <a:spcPct val="15000"/>
            </a:spcAft>
            <a:buChar char="••"/>
          </a:pPr>
          <a:r>
            <a:rPr lang="es-MX" sz="1900" kern="1200" dirty="0" smtClean="0"/>
            <a:t>La urbanización y edificación progresan hacia el exterior, partiendo desde el centro comercial.</a:t>
          </a:r>
          <a:endParaRPr lang="es-AR" sz="1900" kern="1200" dirty="0"/>
        </a:p>
      </dsp:txBody>
      <dsp:txXfrm rot="-5400000">
        <a:off x="2376263" y="982659"/>
        <a:ext cx="2310613" cy="4691957"/>
      </dsp:txXfrm>
    </dsp:sp>
    <dsp:sp modelId="{D951AE75-47C4-4145-98D2-B5A5AA4FA801}">
      <dsp:nvSpPr>
        <dsp:cNvPr id="0" name=""/>
        <dsp:cNvSpPr/>
      </dsp:nvSpPr>
      <dsp:spPr>
        <a:xfrm>
          <a:off x="140998" y="312537"/>
          <a:ext cx="2232013" cy="5648469"/>
        </a:xfrm>
        <a:prstGeom prst="round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s-MX" sz="2400" kern="1200" dirty="0" smtClean="0"/>
            <a:t>Richard Hurd (1946)  notó la importancia de un crecimiento a lo largo de líneas de transporte</a:t>
          </a:r>
          <a:endParaRPr lang="es-AR" sz="2400" kern="1200" dirty="0"/>
        </a:p>
      </dsp:txBody>
      <dsp:txXfrm>
        <a:off x="249956" y="421495"/>
        <a:ext cx="2014097" cy="543055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22022-1F4E-422B-A61B-33FE123C4AD9}">
      <dsp:nvSpPr>
        <dsp:cNvPr id="0" name=""/>
        <dsp:cNvSpPr/>
      </dsp:nvSpPr>
      <dsp:spPr>
        <a:xfrm rot="16200000">
          <a:off x="-1450605" y="1604963"/>
          <a:ext cx="5502990" cy="2293062"/>
        </a:xfrm>
        <a:prstGeom prst="flowChartManualOperation">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0">
            <a:lnSpc>
              <a:spcPct val="90000"/>
            </a:lnSpc>
            <a:spcBef>
              <a:spcPct val="0"/>
            </a:spcBef>
            <a:spcAft>
              <a:spcPct val="35000"/>
            </a:spcAft>
          </a:pPr>
          <a:r>
            <a:rPr lang="es-ES" sz="2400" kern="1200" dirty="0" smtClean="0"/>
            <a:t>Esta Teoría  postula un distrito central de negocios y comercios</a:t>
          </a:r>
          <a:endParaRPr lang="es-AR" sz="2400" kern="1200" dirty="0"/>
        </a:p>
      </dsp:txBody>
      <dsp:txXfrm rot="5400000">
        <a:off x="154359" y="1100597"/>
        <a:ext cx="2293062" cy="3301794"/>
      </dsp:txXfrm>
    </dsp:sp>
    <dsp:sp modelId="{F4E73399-A552-4133-B2B6-4DD90D0FA783}">
      <dsp:nvSpPr>
        <dsp:cNvPr id="0" name=""/>
        <dsp:cNvSpPr/>
      </dsp:nvSpPr>
      <dsp:spPr>
        <a:xfrm rot="16200000">
          <a:off x="662346" y="1604963"/>
          <a:ext cx="5502990" cy="2293062"/>
        </a:xfrm>
        <a:prstGeom prst="flowChartManualOperation">
          <a:avLst/>
        </a:prstGeom>
        <a:gradFill rotWithShape="0">
          <a:gsLst>
            <a:gs pos="0">
              <a:schemeClr val="accent3">
                <a:hueOff val="0"/>
                <a:satOff val="0"/>
                <a:lumOff val="0"/>
                <a:alphaOff val="0"/>
                <a:shade val="45000"/>
                <a:satMod val="155000"/>
              </a:schemeClr>
            </a:gs>
            <a:gs pos="60000">
              <a:schemeClr val="accent3">
                <a:hueOff val="0"/>
                <a:satOff val="0"/>
                <a:lumOff val="0"/>
                <a:alphaOff val="0"/>
                <a:shade val="95000"/>
                <a:satMod val="150000"/>
              </a:schemeClr>
            </a:gs>
            <a:gs pos="100000">
              <a:schemeClr val="accent3">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0">
            <a:lnSpc>
              <a:spcPct val="90000"/>
            </a:lnSpc>
            <a:spcBef>
              <a:spcPct val="0"/>
            </a:spcBef>
            <a:spcAft>
              <a:spcPct val="35000"/>
            </a:spcAft>
          </a:pPr>
          <a:r>
            <a:rPr lang="es-ES" sz="2400" kern="1200" dirty="0" smtClean="0"/>
            <a:t>La ciudad sigue creciendo hacia afuera</a:t>
          </a:r>
          <a:r>
            <a:rPr lang="es-ES" sz="1600" kern="1200" dirty="0" smtClean="0"/>
            <a:t>. </a:t>
          </a:r>
          <a:endParaRPr lang="es-AR" sz="1600" kern="1200" dirty="0"/>
        </a:p>
      </dsp:txBody>
      <dsp:txXfrm rot="5400000">
        <a:off x="2267310" y="1100597"/>
        <a:ext cx="2293062" cy="33017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1049E0-B5C9-4A0E-BC4A-1C19A8A24DBA}">
      <dsp:nvSpPr>
        <dsp:cNvPr id="0" name=""/>
        <dsp:cNvSpPr/>
      </dsp:nvSpPr>
      <dsp:spPr>
        <a:xfrm>
          <a:off x="14346" y="0"/>
          <a:ext cx="3226013" cy="5400600"/>
        </a:xfrm>
        <a:prstGeom prst="roundRect">
          <a:avLst>
            <a:gd name="adj" fmla="val 10000"/>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MX" sz="2400" b="1" kern="1200" dirty="0" smtClean="0"/>
            <a:t>Funciones de las Ciudades</a:t>
          </a:r>
        </a:p>
        <a:p>
          <a:pPr lvl="0" algn="ctr" defTabSz="1066800" rtl="0">
            <a:lnSpc>
              <a:spcPct val="90000"/>
            </a:lnSpc>
            <a:spcBef>
              <a:spcPct val="0"/>
            </a:spcBef>
            <a:spcAft>
              <a:spcPct val="35000"/>
            </a:spcAft>
          </a:pPr>
          <a:endParaRPr lang="es-MX" sz="1800" b="1" kern="1200" dirty="0" smtClean="0"/>
        </a:p>
        <a:p>
          <a:pPr lvl="0" algn="ctr" defTabSz="1066800" rtl="0">
            <a:lnSpc>
              <a:spcPct val="90000"/>
            </a:lnSpc>
            <a:spcBef>
              <a:spcPct val="0"/>
            </a:spcBef>
            <a:spcAft>
              <a:spcPct val="35000"/>
            </a:spcAft>
          </a:pPr>
          <a:r>
            <a:rPr lang="es-MX" sz="1800" kern="1200" dirty="0" smtClean="0"/>
            <a:t>En el espacio urbano se desarrollan múltiples actividades económica.</a:t>
          </a:r>
        </a:p>
        <a:p>
          <a:pPr lvl="0" algn="ctr" defTabSz="1066800" rtl="0">
            <a:lnSpc>
              <a:spcPct val="90000"/>
            </a:lnSpc>
            <a:spcBef>
              <a:spcPct val="0"/>
            </a:spcBef>
            <a:spcAft>
              <a:spcPct val="35000"/>
            </a:spcAft>
          </a:pPr>
          <a:endParaRPr lang="es-MX" sz="1800" kern="1200" dirty="0" smtClean="0"/>
        </a:p>
        <a:p>
          <a:pPr lvl="0" algn="ctr" defTabSz="1066800" rtl="0">
            <a:lnSpc>
              <a:spcPct val="90000"/>
            </a:lnSpc>
            <a:spcBef>
              <a:spcPct val="0"/>
            </a:spcBef>
            <a:spcAft>
              <a:spcPct val="35000"/>
            </a:spcAft>
          </a:pPr>
          <a:r>
            <a:rPr lang="es-MX" sz="1800" kern="1200" dirty="0" smtClean="0"/>
            <a:t>La actividad comercial esta ligada a los medios de la  actividad industrial</a:t>
          </a:r>
        </a:p>
        <a:p>
          <a:pPr lvl="0" algn="ctr" defTabSz="1066800" rtl="0">
            <a:lnSpc>
              <a:spcPct val="90000"/>
            </a:lnSpc>
            <a:spcBef>
              <a:spcPct val="0"/>
            </a:spcBef>
            <a:spcAft>
              <a:spcPct val="35000"/>
            </a:spcAft>
          </a:pPr>
          <a:endParaRPr lang="es-MX" sz="1800" kern="1200" dirty="0" smtClean="0"/>
        </a:p>
        <a:p>
          <a:pPr lvl="0" algn="ctr" defTabSz="1066800" rtl="0">
            <a:lnSpc>
              <a:spcPct val="90000"/>
            </a:lnSpc>
            <a:spcBef>
              <a:spcPct val="0"/>
            </a:spcBef>
            <a:spcAft>
              <a:spcPct val="35000"/>
            </a:spcAft>
          </a:pPr>
          <a:r>
            <a:rPr lang="es-MX" sz="1800" kern="1200" dirty="0" smtClean="0"/>
            <a:t> Las funciones más significativas son la residencial, la industrial, la administrativa, la comercial.</a:t>
          </a:r>
          <a:endParaRPr lang="es-MX" sz="1800" b="1" kern="1200" dirty="0" smtClean="0"/>
        </a:p>
      </dsp:txBody>
      <dsp:txXfrm>
        <a:off x="108833" y="94487"/>
        <a:ext cx="3037039" cy="521162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5.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r>
              <a:rPr lang="es-MX" dirty="0" smtClean="0"/>
              <a:t>Desarrollo Regional</a:t>
            </a:r>
            <a:endParaRPr lang="es-MX" dirty="0"/>
          </a:p>
        </p:txBody>
      </p:sp>
      <p:sp>
        <p:nvSpPr>
          <p:cNvPr id="3" name="2 Marcador de fecha"/>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22140F53-DF27-47E5-9D7F-15A37860FDB2}" type="datetimeFigureOut">
              <a:rPr lang="es-MX" smtClean="0"/>
              <a:pPr/>
              <a:t>04/09/2015</a:t>
            </a:fld>
            <a:endParaRPr lang="es-MX" dirty="0"/>
          </a:p>
        </p:txBody>
      </p:sp>
      <p:sp>
        <p:nvSpPr>
          <p:cNvPr id="4" name="3 Marcador de pie de página"/>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endParaRPr lang="es-MX" dirty="0"/>
          </a:p>
        </p:txBody>
      </p:sp>
      <p:sp>
        <p:nvSpPr>
          <p:cNvPr id="5" name="4 Marcador de número de diapositiva"/>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59F5CD5E-A5BE-4AFB-8679-718D842DB8EB}" type="slidenum">
              <a:rPr lang="es-MX" smtClean="0"/>
              <a:pPr/>
              <a:t>‹Nº›</a:t>
            </a:fld>
            <a:endParaRPr lang="es-MX" dirty="0"/>
          </a:p>
        </p:txBody>
      </p:sp>
    </p:spTree>
    <p:extLst>
      <p:ext uri="{BB962C8B-B14F-4D97-AF65-F5344CB8AC3E}">
        <p14:creationId xmlns:p14="http://schemas.microsoft.com/office/powerpoint/2010/main" val="1315549419"/>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r>
              <a:rPr lang="es-MX" dirty="0" smtClean="0"/>
              <a:t>Desarrollo Regional</a:t>
            </a:r>
            <a:endParaRPr lang="es-MX" dirty="0"/>
          </a:p>
        </p:txBody>
      </p:sp>
      <p:sp>
        <p:nvSpPr>
          <p:cNvPr id="3" name="2 Marcador de fecha"/>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ECE4AA5B-3A26-44F4-841F-F4E1ADDCC618}" type="datetimeFigureOut">
              <a:rPr lang="es-MX" smtClean="0"/>
              <a:pPr/>
              <a:t>04/09/2015</a:t>
            </a:fld>
            <a:endParaRPr lang="es-MX" dirty="0"/>
          </a:p>
        </p:txBody>
      </p:sp>
      <p:sp>
        <p:nvSpPr>
          <p:cNvPr id="4" name="3 Marcador de imagen de diapositiva"/>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1C80E7BA-1A57-4BA0-B4AC-F1DCA1E8264E}" type="slidenum">
              <a:rPr lang="es-MX" smtClean="0"/>
              <a:pPr/>
              <a:t>‹Nº›</a:t>
            </a:fld>
            <a:endParaRPr lang="es-MX" dirty="0"/>
          </a:p>
        </p:txBody>
      </p:sp>
    </p:spTree>
    <p:extLst>
      <p:ext uri="{BB962C8B-B14F-4D97-AF65-F5344CB8AC3E}">
        <p14:creationId xmlns:p14="http://schemas.microsoft.com/office/powerpoint/2010/main" val="3975061033"/>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47925" y="514350"/>
            <a:ext cx="4645025" cy="3482975"/>
          </a:xfrm>
        </p:spPr>
      </p:sp>
      <p:sp>
        <p:nvSpPr>
          <p:cNvPr id="3" name="2 Marcador de notas"/>
          <p:cNvSpPr>
            <a:spLocks noGrp="1"/>
          </p:cNvSpPr>
          <p:nvPr>
            <p:ph type="body" idx="1"/>
          </p:nvPr>
        </p:nvSpPr>
        <p:spPr>
          <a:xfrm>
            <a:off x="914400" y="4149080"/>
            <a:ext cx="7315200" cy="2194570"/>
          </a:xfrm>
        </p:spPr>
        <p:txBody>
          <a:bodyPr>
            <a:normAutofit/>
          </a:bodyPr>
          <a:lstStyle/>
          <a:p>
            <a:r>
              <a:rPr lang="es-MX" dirty="0" smtClean="0"/>
              <a:t>Se presentan la información requerida que permite la correcta identificación  de la diapositivas de «Tópicos de Desarrollo Regional».</a:t>
            </a:r>
            <a:endParaRPr lang="es-MX" dirty="0"/>
          </a:p>
        </p:txBody>
      </p:sp>
      <p:sp>
        <p:nvSpPr>
          <p:cNvPr id="4" name="3 Marcador de número de diapositiva"/>
          <p:cNvSpPr>
            <a:spLocks noGrp="1"/>
          </p:cNvSpPr>
          <p:nvPr>
            <p:ph type="sldNum" sz="quarter" idx="10"/>
          </p:nvPr>
        </p:nvSpPr>
        <p:spPr/>
        <p:txBody>
          <a:bodyPr/>
          <a:lstStyle/>
          <a:p>
            <a:fld id="{1C80E7BA-1A57-4BA0-B4AC-F1DCA1E8264E}" type="slidenum">
              <a:rPr lang="es-MX" smtClean="0"/>
              <a:pPr/>
              <a:t>1</a:t>
            </a:fld>
            <a:endParaRPr lang="es-MX" dirty="0"/>
          </a:p>
        </p:txBody>
      </p:sp>
      <p:sp>
        <p:nvSpPr>
          <p:cNvPr id="5" name="4 Marcador de encabezado"/>
          <p:cNvSpPr>
            <a:spLocks noGrp="1"/>
          </p:cNvSpPr>
          <p:nvPr>
            <p:ph type="hdr" sz="quarter" idx="11"/>
          </p:nvPr>
        </p:nvSpPr>
        <p:spPr/>
        <p:txBody>
          <a:bodyPr/>
          <a:lstStyle/>
          <a:p>
            <a:r>
              <a:rPr lang="es-MX" dirty="0" smtClean="0"/>
              <a:t>Desarrollo Regional</a:t>
            </a:r>
            <a:endParaRPr lang="es-MX"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555776" y="260648"/>
            <a:ext cx="4018756" cy="3014067"/>
          </a:xfrm>
        </p:spPr>
      </p:sp>
      <p:sp>
        <p:nvSpPr>
          <p:cNvPr id="3" name="2 Marcador de notas"/>
          <p:cNvSpPr>
            <a:spLocks noGrp="1"/>
          </p:cNvSpPr>
          <p:nvPr>
            <p:ph type="body" idx="1"/>
          </p:nvPr>
        </p:nvSpPr>
        <p:spPr>
          <a:xfrm>
            <a:off x="755576" y="3501008"/>
            <a:ext cx="7560840" cy="2952328"/>
          </a:xfrm>
        </p:spPr>
        <p:txBody>
          <a:bodyPr>
            <a:normAutofit fontScale="92500" lnSpcReduction="10000"/>
          </a:bodyPr>
          <a:lstStyle/>
          <a:p>
            <a:pPr lvl="0" indent="449580" algn="just" hangingPunct="0">
              <a:lnSpc>
                <a:spcPct val="120000"/>
              </a:lnSpc>
              <a:spcAft>
                <a:spcPts val="1000"/>
              </a:spcAft>
            </a:pPr>
            <a:r>
              <a:rPr lang="es-MX" dirty="0" smtClean="0"/>
              <a:t>Se exhibe la Teoría de los Polos de Crecimiento de François Perrux quien propone la existencia de una unidad de producción dentro de una zona económicamente atrasada. La existencia de esta gran unidad de producción genera una serie de efectos de polarización y de desarrollo en torno al lugar donde se encuentra localizada. </a:t>
            </a:r>
            <a:r>
              <a:rPr lang="es-MX" kern="1400" dirty="0" smtClean="0"/>
              <a:t>Su conclusión fundamental es la de considerar que el crecimiento económico no se presenta en todo el espacio al mismo tiempo, sino concentrado en algunos puntos denominados polos de crecimiento y se prolonga por diversos canales hacia el conjunto de la economía. La teoría presupone:</a:t>
            </a:r>
          </a:p>
          <a:p>
            <a:pPr algn="just" hangingPunct="0">
              <a:lnSpc>
                <a:spcPct val="120000"/>
              </a:lnSpc>
              <a:spcAft>
                <a:spcPts val="1000"/>
              </a:spcAft>
            </a:pPr>
            <a:r>
              <a:rPr lang="es-MX" kern="1400" dirty="0">
                <a:ea typeface="Calibri"/>
                <a:cs typeface="Calibri"/>
              </a:rPr>
              <a:t>El factor que explica el dinamismo de ciertas ramas e industrias es su capacidad para desarrollar e incorporar al proceso productivo innovaciones tecnológicas.</a:t>
            </a:r>
            <a:endParaRPr lang="es-AR" sz="1050" dirty="0">
              <a:ea typeface="Calibri"/>
              <a:cs typeface="Times New Roman"/>
            </a:endParaRPr>
          </a:p>
          <a:p>
            <a:pPr algn="just" hangingPunct="0">
              <a:lnSpc>
                <a:spcPct val="120000"/>
              </a:lnSpc>
              <a:spcAft>
                <a:spcPts val="1000"/>
              </a:spcAft>
            </a:pPr>
            <a:r>
              <a:rPr lang="es-MX" kern="1400" dirty="0">
                <a:ea typeface="Calibri"/>
                <a:cs typeface="Calibri"/>
              </a:rPr>
              <a:t>Existencia de economías externas siendo este uno de los mecanismos fundamentales a través de los cuales las industrias dinámicas arrastras tras de si al resto de la </a:t>
            </a:r>
            <a:r>
              <a:rPr lang="es-MX" kern="1400" dirty="0" smtClean="0">
                <a:ea typeface="Calibri"/>
                <a:cs typeface="Calibri"/>
              </a:rPr>
              <a:t>economía.</a:t>
            </a:r>
            <a:endParaRPr lang="es-AR" sz="1050" dirty="0" smtClean="0">
              <a:ea typeface="Calibri"/>
              <a:cs typeface="Times New Roman"/>
            </a:endParaRPr>
          </a:p>
          <a:p>
            <a:pPr algn="just" hangingPunct="0">
              <a:lnSpc>
                <a:spcPct val="120000"/>
              </a:lnSpc>
              <a:spcAft>
                <a:spcPts val="1000"/>
              </a:spcAft>
            </a:pPr>
            <a:r>
              <a:rPr lang="es-MX" sz="1050" dirty="0" smtClean="0">
                <a:latin typeface="Arial" pitchFamily="34" charset="0"/>
                <a:ea typeface="Calibri" pitchFamily="34" charset="0"/>
              </a:rPr>
              <a:t>No </a:t>
            </a:r>
            <a:r>
              <a:rPr lang="es-MX" sz="1050" dirty="0">
                <a:latin typeface="Arial" pitchFamily="34" charset="0"/>
                <a:ea typeface="Calibri" pitchFamily="34" charset="0"/>
              </a:rPr>
              <a:t>todas las industrias que pertenecen a ramas dinámicas son polos de crecimiento, se requiere que la industria tenga una posición monopólica dentro de su rama de tal suerte que pueda impulsar la innovación tecnológica: Para  constituirse en polo de crecimiento una industria, deberá estar aglutinada territorialmente con otras que tenga relaciones tecnológicas, aprovechando las economías externas de aglomeración</a:t>
            </a:r>
            <a:r>
              <a:rPr lang="es-AR" sz="800" dirty="0">
                <a:latin typeface="Arial" pitchFamily="34" charset="0"/>
              </a:rPr>
              <a:t> </a:t>
            </a:r>
            <a:endParaRPr lang="es-AR" sz="1050" dirty="0">
              <a:latin typeface="Arial" pitchFamily="34" charset="0"/>
            </a:endParaRPr>
          </a:p>
          <a:p>
            <a:pPr indent="449580" algn="just" hangingPunct="0">
              <a:lnSpc>
                <a:spcPct val="150000"/>
              </a:lnSpc>
              <a:spcAft>
                <a:spcPts val="1000"/>
              </a:spcAft>
            </a:pPr>
            <a:endParaRPr lang="es-AR" sz="1050" dirty="0">
              <a:ea typeface="Calibri"/>
              <a:cs typeface="Times New Roman"/>
            </a:endParaRPr>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10</a:t>
            </a:fld>
            <a:endParaRPr lang="es-MX" dirty="0"/>
          </a:p>
        </p:txBody>
      </p:sp>
    </p:spTree>
    <p:extLst>
      <p:ext uri="{BB962C8B-B14F-4D97-AF65-F5344CB8AC3E}">
        <p14:creationId xmlns:p14="http://schemas.microsoft.com/office/powerpoint/2010/main" val="4099580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555875" y="404813"/>
            <a:ext cx="4248150" cy="3186112"/>
          </a:xfrm>
        </p:spPr>
      </p:sp>
      <p:sp>
        <p:nvSpPr>
          <p:cNvPr id="3" name="2 Marcador de notas"/>
          <p:cNvSpPr>
            <a:spLocks noGrp="1"/>
          </p:cNvSpPr>
          <p:nvPr>
            <p:ph type="body" idx="1"/>
          </p:nvPr>
        </p:nvSpPr>
        <p:spPr>
          <a:xfrm>
            <a:off x="827584" y="3789040"/>
            <a:ext cx="7402016" cy="2554610"/>
          </a:xfrm>
        </p:spPr>
        <p:txBody>
          <a:bodyPr/>
          <a:lstStyle/>
          <a:p>
            <a:pPr algn="just"/>
            <a:r>
              <a:rPr lang="es-MX" dirty="0"/>
              <a:t>Presenta la continuación de la exposición de la Teoría de los Polos de Crecimiento con los efectos que tiene sobre el lugar donde se localiza la unidad de producción propuesta por Perrux. Ello con base a una explicación de base keynesiana que contempla una economía regional exportadora donde las formas de aglomeración adquieren un papel fundamental en lo que respecta a la interacción de los factores productivos. Su conclusión fundamental es la de considerar que el crecimiento económico no se presenta en todo el espacio al mismo tiempo, sino concentrado en algunos puntos denominados polos de crecimiento y se prolonga por diversos canales hacia el conjunto de la economía.</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11</a:t>
            </a:fld>
            <a:endParaRPr lang="es-MX" dirty="0"/>
          </a:p>
        </p:txBody>
      </p:sp>
    </p:spTree>
    <p:extLst>
      <p:ext uri="{BB962C8B-B14F-4D97-AF65-F5344CB8AC3E}">
        <p14:creationId xmlns:p14="http://schemas.microsoft.com/office/powerpoint/2010/main" val="4266200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11760" y="404664"/>
            <a:ext cx="4176464" cy="3132348"/>
          </a:xfrm>
        </p:spPr>
      </p:sp>
      <p:sp>
        <p:nvSpPr>
          <p:cNvPr id="3" name="2 Marcador de notas"/>
          <p:cNvSpPr>
            <a:spLocks noGrp="1"/>
          </p:cNvSpPr>
          <p:nvPr>
            <p:ph type="body" idx="1"/>
          </p:nvPr>
        </p:nvSpPr>
        <p:spPr>
          <a:xfrm>
            <a:off x="827584" y="3645024"/>
            <a:ext cx="7402016" cy="2698626"/>
          </a:xfrm>
        </p:spPr>
        <p:txBody>
          <a:bodyPr>
            <a:normAutofit/>
          </a:bodyPr>
          <a:lstStyle/>
          <a:p>
            <a:pPr indent="449580" algn="just" hangingPunct="0">
              <a:lnSpc>
                <a:spcPct val="110000"/>
              </a:lnSpc>
              <a:spcAft>
                <a:spcPts val="1000"/>
              </a:spcAft>
            </a:pPr>
            <a:r>
              <a:rPr lang="es-MX" kern="1400" dirty="0" smtClean="0"/>
              <a:t>La teoría presupone:</a:t>
            </a:r>
            <a:endParaRPr lang="es-AR" sz="1050" dirty="0" smtClean="0"/>
          </a:p>
          <a:p>
            <a:pPr algn="just" hangingPunct="0">
              <a:lnSpc>
                <a:spcPct val="110000"/>
              </a:lnSpc>
              <a:spcAft>
                <a:spcPts val="1000"/>
              </a:spcAft>
            </a:pPr>
            <a:r>
              <a:rPr lang="es-MX" kern="1400" dirty="0" smtClean="0"/>
              <a:t>El factor que explica el dinamismo de ciertas ramas e industrias es su capacidad para desarrollar e incorporar al proceso productivo innovaciones tecnológicas.</a:t>
            </a:r>
            <a:endParaRPr lang="es-AR" sz="1050" dirty="0" smtClean="0"/>
          </a:p>
          <a:p>
            <a:pPr algn="just" hangingPunct="0">
              <a:lnSpc>
                <a:spcPct val="110000"/>
              </a:lnSpc>
              <a:spcAft>
                <a:spcPts val="1000"/>
              </a:spcAft>
            </a:pPr>
            <a:r>
              <a:rPr lang="es-MX" kern="1400" dirty="0" smtClean="0"/>
              <a:t>Existencia de economías externas siendo este uno de los mecanismos fundamentales a través de los cuales las industrias dinámicas arrastras tras de si al resto de la economía.</a:t>
            </a:r>
            <a:endParaRPr lang="es-AR" sz="1050" dirty="0" smtClean="0"/>
          </a:p>
          <a:p>
            <a:pPr algn="just">
              <a:lnSpc>
                <a:spcPct val="110000"/>
              </a:lnSpc>
              <a:spcAft>
                <a:spcPts val="1000"/>
              </a:spcAft>
            </a:pPr>
            <a:r>
              <a:rPr lang="es-MX" kern="1400" dirty="0" smtClean="0"/>
              <a:t>No todas las industrias que pertenecen a ramas dinámicas son polos de crecimiento, se requiere que la industria tenga una posición monopólica dentro de su rama de tal suerte que pueda impulsar la innovación tecnológica: Para  constituirse en polo de crecimiento una industria, deberá estar aglutinada territorialmente con otras que tenga relaciones tecnológicas, aprovechando las economías externas de aglomeración.			</a:t>
            </a:r>
            <a:endParaRPr lang="es-AR" sz="1050" dirty="0">
              <a:ea typeface="Calibri"/>
              <a:cs typeface="Times New Roman"/>
            </a:endParaRPr>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12</a:t>
            </a:fld>
            <a:endParaRPr lang="es-MX" dirty="0"/>
          </a:p>
        </p:txBody>
      </p:sp>
    </p:spTree>
    <p:extLst>
      <p:ext uri="{BB962C8B-B14F-4D97-AF65-F5344CB8AC3E}">
        <p14:creationId xmlns:p14="http://schemas.microsoft.com/office/powerpoint/2010/main" val="25070799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700338" y="476250"/>
            <a:ext cx="4233862" cy="3176588"/>
          </a:xfrm>
        </p:spPr>
      </p:sp>
      <p:sp>
        <p:nvSpPr>
          <p:cNvPr id="3" name="2 Marcador de notas"/>
          <p:cNvSpPr>
            <a:spLocks noGrp="1"/>
          </p:cNvSpPr>
          <p:nvPr>
            <p:ph type="body" idx="1"/>
          </p:nvPr>
        </p:nvSpPr>
        <p:spPr>
          <a:xfrm>
            <a:off x="899592" y="3861048"/>
            <a:ext cx="7344816" cy="2482602"/>
          </a:xfrm>
        </p:spPr>
        <p:txBody>
          <a:bodyPr>
            <a:normAutofit/>
          </a:bodyPr>
          <a:lstStyle/>
          <a:p>
            <a:pPr algn="just"/>
            <a:r>
              <a:rPr lang="es-MX" dirty="0">
                <a:ea typeface="Calibri"/>
                <a:cs typeface="Calibri"/>
              </a:rPr>
              <a:t>Se presenta la Teoría de análisis Regional de Base Keynesiana </a:t>
            </a:r>
            <a:r>
              <a:rPr lang="es-MX" kern="1400" dirty="0">
                <a:ea typeface="Calibri"/>
                <a:cs typeface="Calibri"/>
              </a:rPr>
              <a:t> esta teoría no es más que la adaptación de la lógica  keynesiana del multiplicador de inversiones como determinante del nivel general del ingreso al análisis regional. El ingreso total de una región depende de sus exportaciones, pues el nivel de las actividades que no son de base económica (comercio, servicios, gastos de gobierno local, etc.) depende del volumen de exportaciones</a:t>
            </a:r>
            <a:endParaRPr lang="es-AR" dirty="0"/>
          </a:p>
          <a:p>
            <a:pPr algn="just"/>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13</a:t>
            </a:fld>
            <a:endParaRPr lang="es-MX" dirty="0"/>
          </a:p>
        </p:txBody>
      </p:sp>
    </p:spTree>
    <p:extLst>
      <p:ext uri="{BB962C8B-B14F-4D97-AF65-F5344CB8AC3E}">
        <p14:creationId xmlns:p14="http://schemas.microsoft.com/office/powerpoint/2010/main" val="12479321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84438" y="476250"/>
            <a:ext cx="4233862" cy="3176588"/>
          </a:xfrm>
        </p:spPr>
      </p:sp>
      <p:sp>
        <p:nvSpPr>
          <p:cNvPr id="3" name="2 Marcador de notas"/>
          <p:cNvSpPr>
            <a:spLocks noGrp="1"/>
          </p:cNvSpPr>
          <p:nvPr>
            <p:ph type="body" idx="1"/>
          </p:nvPr>
        </p:nvSpPr>
        <p:spPr>
          <a:xfrm>
            <a:off x="899592" y="3861048"/>
            <a:ext cx="7330008" cy="2482602"/>
          </a:xfrm>
        </p:spPr>
        <p:txBody>
          <a:bodyPr/>
          <a:lstStyle/>
          <a:p>
            <a:pPr algn="just"/>
            <a:r>
              <a:rPr lang="es-MX" dirty="0">
                <a:ea typeface="Calibri"/>
                <a:cs typeface="Calibri"/>
              </a:rPr>
              <a:t>Se termina la exposición del tema de Teoría de Análisis Regional de Base Keynesiana. </a:t>
            </a:r>
            <a:r>
              <a:rPr lang="es-MX" kern="1400" dirty="0">
                <a:ea typeface="Calibri"/>
                <a:cs typeface="Calibri"/>
              </a:rPr>
              <a:t>De esta teoría se desprende como estrategia la de aprovechar las ventajas comparativas para propiciar la especialización regional de tal forma que se desarrolle una amplia base económica, por medio de un multiplicador regional que eleve el nivel global del ingreso regional.</a:t>
            </a:r>
            <a:endParaRPr lang="es-AR" dirty="0">
              <a:ea typeface="Calibri"/>
              <a:cs typeface="Times New Roman"/>
            </a:endParaRPr>
          </a:p>
          <a:p>
            <a:pPr algn="just"/>
            <a:r>
              <a:rPr lang="es-MX" dirty="0">
                <a:ea typeface="Calibri" pitchFamily="34" charset="0"/>
              </a:rPr>
              <a:t>Para identificar las actividades de base económica (aquel tipo de actividad del cual depende el nivel global del ingreso de la región). Existen algunos instrumentos como: Coeficiente de especialización.</a:t>
            </a:r>
            <a:endParaRPr lang="es-AR" dirty="0"/>
          </a:p>
          <a:p>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14</a:t>
            </a:fld>
            <a:endParaRPr lang="es-MX" dirty="0"/>
          </a:p>
        </p:txBody>
      </p:sp>
    </p:spTree>
    <p:extLst>
      <p:ext uri="{BB962C8B-B14F-4D97-AF65-F5344CB8AC3E}">
        <p14:creationId xmlns:p14="http://schemas.microsoft.com/office/powerpoint/2010/main" val="163486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smtClean="0"/>
          </a:p>
          <a:p>
            <a:r>
              <a:rPr lang="es-MX" dirty="0" smtClean="0"/>
              <a:t>Se presentan los lineamientos teóricos que sustentan la teoría marxista del espacio. Las bases teóricas tienen su sustento en la articulación de los modos de producción en el espacio.</a:t>
            </a:r>
            <a:endParaRPr lang="es-MX"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15</a:t>
            </a:fld>
            <a:endParaRPr lang="es-MX" dirty="0"/>
          </a:p>
        </p:txBody>
      </p:sp>
    </p:spTree>
    <p:extLst>
      <p:ext uri="{BB962C8B-B14F-4D97-AF65-F5344CB8AC3E}">
        <p14:creationId xmlns:p14="http://schemas.microsoft.com/office/powerpoint/2010/main" val="3935134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195513" y="333375"/>
            <a:ext cx="4105275" cy="3078163"/>
          </a:xfrm>
        </p:spPr>
      </p:sp>
      <p:sp>
        <p:nvSpPr>
          <p:cNvPr id="3" name="2 Marcador de notas"/>
          <p:cNvSpPr>
            <a:spLocks noGrp="1"/>
          </p:cNvSpPr>
          <p:nvPr>
            <p:ph type="body" idx="1"/>
          </p:nvPr>
        </p:nvSpPr>
        <p:spPr>
          <a:xfrm>
            <a:off x="683568" y="3573016"/>
            <a:ext cx="7776864" cy="2880320"/>
          </a:xfrm>
        </p:spPr>
        <p:txBody>
          <a:bodyPr>
            <a:noAutofit/>
          </a:bodyPr>
          <a:lstStyle/>
          <a:p>
            <a:pPr algn="just" hangingPunct="0">
              <a:spcAft>
                <a:spcPts val="1000"/>
              </a:spcAft>
            </a:pPr>
            <a:r>
              <a:rPr lang="es-MX" sz="1050" dirty="0"/>
              <a:t>Se expone  el tema sistema ciudades, presenta el concepto de urbanización, crecimiento urbano, y zonas urbanas, los conceptos se exponen de forma breve, con el objetivo de que el alumno distinga la diferencia entre estos. Se detalla la polémica entre crecimiento urbano y urbanización puesto que los incrementos en la población de una ciudad se pueden deber a que el número de nacimientos es alto, mueren pocas personas o bien </a:t>
            </a:r>
            <a:r>
              <a:rPr lang="es-MX" sz="1050" dirty="0" smtClean="0"/>
              <a:t>existe </a:t>
            </a:r>
            <a:r>
              <a:rPr lang="es-MX" sz="1050" dirty="0"/>
              <a:t>migración de una ciudad a </a:t>
            </a:r>
            <a:r>
              <a:rPr lang="es-MX" sz="1050" dirty="0" smtClean="0"/>
              <a:t>otra. Por </a:t>
            </a:r>
            <a:r>
              <a:rPr lang="es-MX" sz="1050" dirty="0"/>
              <a:t>lo tanto, las ciudades no crecen sólo por urbanización.</a:t>
            </a:r>
            <a:endParaRPr lang="es-AR" sz="1050" dirty="0"/>
          </a:p>
          <a:p>
            <a:pPr algn="just" hangingPunct="0">
              <a:spcAft>
                <a:spcPts val="1000"/>
              </a:spcAft>
            </a:pPr>
            <a:r>
              <a:rPr lang="es-MX" sz="1050" kern="1400" dirty="0"/>
              <a:t>Componentes sociales de las </a:t>
            </a:r>
            <a:r>
              <a:rPr lang="es-MX" sz="1050" kern="1400" dirty="0" smtClean="0"/>
              <a:t>ciudades:</a:t>
            </a:r>
            <a:r>
              <a:rPr lang="es-AR" sz="1050" dirty="0" smtClean="0"/>
              <a:t>   </a:t>
            </a:r>
            <a:r>
              <a:rPr lang="es-MX" sz="1050" kern="1400" dirty="0" smtClean="0"/>
              <a:t>a</a:t>
            </a:r>
            <a:r>
              <a:rPr lang="es-MX" sz="1050" kern="1400" dirty="0"/>
              <a:t>) Determinantes jurídicas, valores y </a:t>
            </a:r>
            <a:r>
              <a:rPr lang="es-MX" sz="1050" kern="1400" dirty="0" smtClean="0"/>
              <a:t>formas.</a:t>
            </a:r>
            <a:r>
              <a:rPr lang="es-AR" sz="1050" dirty="0" smtClean="0"/>
              <a:t> </a:t>
            </a:r>
            <a:r>
              <a:rPr lang="es-MX" sz="1050" kern="1400" dirty="0" smtClean="0"/>
              <a:t>b</a:t>
            </a:r>
            <a:r>
              <a:rPr lang="es-MX" sz="1050" kern="1400" dirty="0"/>
              <a:t>) </a:t>
            </a:r>
            <a:r>
              <a:rPr lang="es-MX" sz="1050" kern="1400" dirty="0" smtClean="0"/>
              <a:t>Estructura.</a:t>
            </a:r>
            <a:r>
              <a:rPr lang="es-AR" sz="1050" dirty="0" smtClean="0"/>
              <a:t> </a:t>
            </a:r>
            <a:r>
              <a:rPr lang="es-MX" sz="1050" kern="1400" dirty="0" smtClean="0"/>
              <a:t>c</a:t>
            </a:r>
            <a:r>
              <a:rPr lang="es-MX" sz="1050" kern="1400" dirty="0"/>
              <a:t>) </a:t>
            </a:r>
            <a:r>
              <a:rPr lang="es-MX" sz="1050" kern="1400" dirty="0" smtClean="0"/>
              <a:t>Funciones.</a:t>
            </a:r>
            <a:endParaRPr lang="es-AR" sz="1050" dirty="0" smtClean="0"/>
          </a:p>
          <a:p>
            <a:pPr algn="just" hangingPunct="0">
              <a:spcAft>
                <a:spcPts val="1000"/>
              </a:spcAft>
            </a:pPr>
            <a:r>
              <a:rPr lang="es-MX" sz="1050" kern="1400" dirty="0" smtClean="0"/>
              <a:t>a</a:t>
            </a:r>
            <a:r>
              <a:rPr lang="es-MX" sz="1050" kern="1400" dirty="0"/>
              <a:t>).-Las determinantes jurídicas se refieren a la razón de ser jurídico institucional del sistema. Las normas son reglas de comportamiento referidos a la consecución de los fines y a la conservación del sistema.</a:t>
            </a:r>
            <a:endParaRPr lang="es-AR" sz="1050" dirty="0"/>
          </a:p>
          <a:p>
            <a:pPr algn="just" hangingPunct="0">
              <a:spcAft>
                <a:spcPts val="1000"/>
              </a:spcAft>
            </a:pPr>
            <a:r>
              <a:rPr lang="es-MX" sz="1050" kern="1400" dirty="0"/>
              <a:t>b).-La estructura del sistema "ciudad", se caracteriza por interacciones y procesos que se producen regularmente en le tiempo, repitiéndose, a través de los cuales se atribuye al sistema partiendo de lo social.</a:t>
            </a:r>
            <a:endParaRPr lang="es-AR" sz="1050" dirty="0"/>
          </a:p>
          <a:p>
            <a:pPr algn="just" hangingPunct="0">
              <a:spcAft>
                <a:spcPts val="1000"/>
              </a:spcAft>
            </a:pPr>
            <a:r>
              <a:rPr lang="es-MX" sz="1050" kern="1400" dirty="0"/>
              <a:t>	b.1) La estructuras del sistema urbano es susceptible a la disociación en diferentes componentes.</a:t>
            </a:r>
            <a:endParaRPr lang="es-AR" sz="1050" dirty="0"/>
          </a:p>
          <a:p>
            <a:pPr algn="just" hangingPunct="0">
              <a:spcAft>
                <a:spcPts val="1000"/>
              </a:spcAft>
            </a:pPr>
            <a:r>
              <a:rPr lang="es-MX" sz="1050" kern="1400" dirty="0"/>
              <a:t>	b.2) También es rasgó estructural característico de la ciudad, el grado de división de trabajo.</a:t>
            </a:r>
            <a:endParaRPr lang="es-AR" sz="1050" dirty="0"/>
          </a:p>
          <a:p>
            <a:pPr algn="just" hangingPunct="0">
              <a:spcAft>
                <a:spcPts val="1000"/>
              </a:spcAft>
            </a:pPr>
            <a:r>
              <a:rPr lang="es-MX" sz="1050" kern="1400" dirty="0"/>
              <a:t>	b.3) Estratificación social existe bajo un esquema diferenciado de sus habitantes, donde no puede existir una correlación </a:t>
            </a:r>
            <a:r>
              <a:rPr lang="es-MX" sz="1050" kern="1400" dirty="0" smtClean="0"/>
              <a:t>	directa </a:t>
            </a:r>
            <a:r>
              <a:rPr lang="es-MX" sz="1050" kern="1400" dirty="0"/>
              <a:t>entre tamaño de la ciudad y diversificación de la estratificación.</a:t>
            </a:r>
            <a:endParaRPr lang="es-AR" sz="1050" dirty="0">
              <a:ea typeface="Calibri"/>
              <a:cs typeface="Times New Roman"/>
            </a:endParaRPr>
          </a:p>
        </p:txBody>
      </p:sp>
      <p:sp>
        <p:nvSpPr>
          <p:cNvPr id="4" name="3 Marcador de encabezado"/>
          <p:cNvSpPr>
            <a:spLocks noGrp="1"/>
          </p:cNvSpPr>
          <p:nvPr>
            <p:ph type="hdr" sz="quarter" idx="10"/>
          </p:nvPr>
        </p:nvSpPr>
        <p:spPr/>
        <p:txBody>
          <a:bodyPr/>
          <a:lstStyle/>
          <a:p>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16</a:t>
            </a:fld>
            <a:endParaRPr lang="es-MX" dirty="0"/>
          </a:p>
        </p:txBody>
      </p:sp>
    </p:spTree>
    <p:extLst>
      <p:ext uri="{BB962C8B-B14F-4D97-AF65-F5344CB8AC3E}">
        <p14:creationId xmlns:p14="http://schemas.microsoft.com/office/powerpoint/2010/main" val="24319045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700338" y="260350"/>
            <a:ext cx="4175125" cy="3132138"/>
          </a:xfrm>
        </p:spPr>
      </p:sp>
      <p:sp>
        <p:nvSpPr>
          <p:cNvPr id="3" name="2 Marcador de notas"/>
          <p:cNvSpPr>
            <a:spLocks noGrp="1"/>
          </p:cNvSpPr>
          <p:nvPr>
            <p:ph type="body" idx="1"/>
          </p:nvPr>
        </p:nvSpPr>
        <p:spPr>
          <a:xfrm>
            <a:off x="827584" y="3501008"/>
            <a:ext cx="7402016" cy="2842642"/>
          </a:xfrm>
        </p:spPr>
        <p:txBody>
          <a:bodyPr/>
          <a:lstStyle/>
          <a:p>
            <a:r>
              <a:rPr lang="es-MX" dirty="0"/>
              <a:t>Se inicia la exposición de las teorías de la estructura urbana; aquí se muestra la Teoría de las zonas concéntricas de Burguess la cual representa una teoría base para la explicación del crecimiento de las ciudades. Típica muestra del crecimiento de las ciudades sobre todo de las latinoamericanas, esta diapositiva da pie para ejemplificar el caso de México. Los gradientes de renta de uso de suelo son  diferentes para cada tipo de suelo urbano produciéndose una serie de anillos concéntricos  alrededor de la ciudad. Parte  de un crecimiento concéntrico (del centro hacia la periferia), el centro de la ciudad es el centro de poder administrativo y </a:t>
            </a:r>
            <a:r>
              <a:rPr lang="es-MX" dirty="0" smtClean="0"/>
              <a:t>político.</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17</a:t>
            </a:fld>
            <a:endParaRPr lang="es-MX" dirty="0"/>
          </a:p>
        </p:txBody>
      </p:sp>
    </p:spTree>
    <p:extLst>
      <p:ext uri="{BB962C8B-B14F-4D97-AF65-F5344CB8AC3E}">
        <p14:creationId xmlns:p14="http://schemas.microsoft.com/office/powerpoint/2010/main" val="967881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771775" y="404813"/>
            <a:ext cx="4248150" cy="3186112"/>
          </a:xfrm>
        </p:spPr>
      </p:sp>
      <p:sp>
        <p:nvSpPr>
          <p:cNvPr id="3" name="2 Marcador de notas"/>
          <p:cNvSpPr>
            <a:spLocks noGrp="1"/>
          </p:cNvSpPr>
          <p:nvPr>
            <p:ph type="body" idx="1"/>
          </p:nvPr>
        </p:nvSpPr>
        <p:spPr>
          <a:xfrm>
            <a:off x="899592" y="3717032"/>
            <a:ext cx="7330008" cy="2626618"/>
          </a:xfrm>
        </p:spPr>
        <p:txBody>
          <a:bodyPr>
            <a:normAutofit/>
          </a:bodyPr>
          <a:lstStyle/>
          <a:p>
            <a:r>
              <a:rPr lang="es-MX" dirty="0">
                <a:ea typeface="Calibri"/>
                <a:cs typeface="Times New Roman"/>
              </a:rPr>
              <a:t>Muestra la continuación de la presentación de la teoría de Burguess; aquí se plasman sus principales supuestos, acompañados de una figura para ilustrarlos y facilitar su comprensión. Dejando a las familias con ingresos altos absorber  los costos de depreciación antes de que la vivienda fuera manejada. Lo que producía variados  patrones de desarrollo urbano y cambios en la comunidad como el crecimiento de la ciudad. Así,  el crecimiento urbano incrementó la necesidad espacial de residentes de cada zona, causando  una invasión por cada zona en una sección inmediata estableciéndose cierta distancia del centro  de la ciudad y, una "sucesión" del uso del suelo.</a:t>
            </a:r>
            <a:endParaRPr lang="es-AR" sz="1050" dirty="0">
              <a:ea typeface="Calibri"/>
              <a:cs typeface="Times New Roman"/>
            </a:endParaRPr>
          </a:p>
          <a:p>
            <a:endParaRPr lang="es-MX"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18</a:t>
            </a:fld>
            <a:endParaRPr lang="es-MX"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627313" y="404813"/>
            <a:ext cx="4129087" cy="3095625"/>
          </a:xfrm>
        </p:spPr>
      </p:sp>
      <p:sp>
        <p:nvSpPr>
          <p:cNvPr id="3" name="2 Marcador de notas"/>
          <p:cNvSpPr>
            <a:spLocks noGrp="1"/>
          </p:cNvSpPr>
          <p:nvPr>
            <p:ph type="body" idx="1"/>
          </p:nvPr>
        </p:nvSpPr>
        <p:spPr>
          <a:xfrm>
            <a:off x="899592" y="3573016"/>
            <a:ext cx="7330008" cy="2770634"/>
          </a:xfrm>
        </p:spPr>
        <p:txBody>
          <a:bodyPr/>
          <a:lstStyle/>
          <a:p>
            <a:pPr algn="just" hangingPunct="0">
              <a:spcAft>
                <a:spcPts val="1000"/>
              </a:spcAft>
            </a:pPr>
            <a:r>
              <a:rPr lang="es-MX" dirty="0"/>
              <a:t>Se expone la Teoría Axial de Richard Hurd, el cual plantea el crecimiento alrededor de la ciudad y mediante el desarrollo de las líneas de transporte; teoría que se justifica su presentación dado su relevancia dentro de las teorías de la estructura urbana. Este tipo de modelos prioriza el uso de infraestructuras de comunicaciones, el crecimiento de la ciudad esta supeditado al crecimiento económico.</a:t>
            </a:r>
            <a:r>
              <a:rPr lang="es-MX" kern="1400" dirty="0"/>
              <a:t>  Se limita al movimiento de personas y bienes a determinadas rutas, existe una superposición de los ejes de transporte sobre las zonas concéntricas, da lugar a u padrón o modelo de forma estrellada.</a:t>
            </a:r>
            <a:endParaRPr lang="es-AR" sz="1050" dirty="0"/>
          </a:p>
          <a:p>
            <a:pPr algn="just">
              <a:spcAft>
                <a:spcPts val="1000"/>
              </a:spcAft>
            </a:pPr>
            <a:r>
              <a:rPr lang="es-MX" kern="1400" dirty="0"/>
              <a:t>La urbanización y edificación progresan hacia el exterior, partiendo desde el centro comercial y de negocios siguiendo, en distancias mayores de las que se dan en los sectores intermedios, los principales ejes de </a:t>
            </a:r>
            <a:r>
              <a:rPr lang="es-MX" kern="1400" dirty="0" smtClean="0"/>
              <a:t>transporte.</a:t>
            </a:r>
            <a:endParaRPr lang="es-AR" sz="1050" dirty="0">
              <a:ea typeface="Calibri"/>
              <a:cs typeface="Times New Roman"/>
            </a:endParaRPr>
          </a:p>
          <a:p>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19</a:t>
            </a:fld>
            <a:endParaRPr lang="es-MX" dirty="0"/>
          </a:p>
        </p:txBody>
      </p:sp>
    </p:spTree>
    <p:extLst>
      <p:ext uri="{BB962C8B-B14F-4D97-AF65-F5344CB8AC3E}">
        <p14:creationId xmlns:p14="http://schemas.microsoft.com/office/powerpoint/2010/main" val="3719821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84438" y="404813"/>
            <a:ext cx="4679950" cy="3509962"/>
          </a:xfrm>
        </p:spPr>
      </p:sp>
      <p:sp>
        <p:nvSpPr>
          <p:cNvPr id="3" name="2 Marcador de notas"/>
          <p:cNvSpPr>
            <a:spLocks noGrp="1"/>
          </p:cNvSpPr>
          <p:nvPr>
            <p:ph type="body" idx="1"/>
          </p:nvPr>
        </p:nvSpPr>
        <p:spPr>
          <a:xfrm>
            <a:off x="899592" y="4231382"/>
            <a:ext cx="7330008" cy="2626618"/>
          </a:xfrm>
        </p:spPr>
        <p:txBody>
          <a:bodyPr/>
          <a:lstStyle/>
          <a:p>
            <a:r>
              <a:rPr lang="es-MX" dirty="0" smtClean="0"/>
              <a:t>Se especifican las unidades  que se desarrollan en el presente material didáctico de Tópicos de Desarrollo Regional.</a:t>
            </a:r>
            <a:endParaRPr lang="es-AR" dirty="0"/>
          </a:p>
        </p:txBody>
      </p:sp>
      <p:sp>
        <p:nvSpPr>
          <p:cNvPr id="4" name="3 Marcador de encabezado"/>
          <p:cNvSpPr>
            <a:spLocks noGrp="1"/>
          </p:cNvSpPr>
          <p:nvPr>
            <p:ph type="hdr" sz="quarter" idx="10"/>
          </p:nvPr>
        </p:nvSpPr>
        <p:spPr/>
        <p:txBody>
          <a:bodyPr/>
          <a:lstStyle/>
          <a:p>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2</a:t>
            </a:fld>
            <a:endParaRPr lang="es-MX" dirty="0"/>
          </a:p>
        </p:txBody>
      </p:sp>
    </p:spTree>
    <p:extLst>
      <p:ext uri="{BB962C8B-B14F-4D97-AF65-F5344CB8AC3E}">
        <p14:creationId xmlns:p14="http://schemas.microsoft.com/office/powerpoint/2010/main" val="13932356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627313" y="404813"/>
            <a:ext cx="4306887" cy="3230562"/>
          </a:xfrm>
        </p:spPr>
      </p:sp>
      <p:sp>
        <p:nvSpPr>
          <p:cNvPr id="3" name="2 Marcador de notas"/>
          <p:cNvSpPr>
            <a:spLocks noGrp="1"/>
          </p:cNvSpPr>
          <p:nvPr>
            <p:ph type="body" idx="1"/>
          </p:nvPr>
        </p:nvSpPr>
        <p:spPr>
          <a:xfrm>
            <a:off x="827584" y="3789040"/>
            <a:ext cx="7402016" cy="2554610"/>
          </a:xfrm>
        </p:spPr>
        <p:txBody>
          <a:bodyPr>
            <a:normAutofit/>
          </a:bodyPr>
          <a:lstStyle/>
          <a:p>
            <a:pPr algn="just">
              <a:spcAft>
                <a:spcPts val="1000"/>
              </a:spcAft>
            </a:pPr>
            <a:r>
              <a:rPr lang="es-MX" dirty="0">
                <a:ea typeface="Calibri"/>
                <a:cs typeface="Calibri"/>
              </a:rPr>
              <a:t>Presenta otra relevante de las teorías de la estructura urbana “la teoría sectorial”:</a:t>
            </a:r>
            <a:r>
              <a:rPr lang="es-MX" dirty="0">
                <a:solidFill>
                  <a:srgbClr val="FFFFFF"/>
                </a:solidFill>
                <a:cs typeface="Calibri"/>
              </a:rPr>
              <a:t> </a:t>
            </a:r>
            <a:r>
              <a:rPr lang="es-ES" dirty="0">
                <a:ea typeface="Calibri"/>
                <a:cs typeface="Calibri"/>
              </a:rPr>
              <a:t>la ciudad sigue creciendo hacia afuera, existe semejanza en el uso del terreno a lo largo de las vías y calles que conducen desde el núcleo central hacia el exterior, se plasma un ejemplo para su mayor comprensión.</a:t>
            </a:r>
            <a:r>
              <a:rPr lang="es-MX" dirty="0">
                <a:ea typeface="Calibri"/>
                <a:cs typeface="Calibri"/>
              </a:rPr>
              <a:t>Por ejemplo, los negocios pequeños se construyen a lo largo de una ruta, las industrias siguen otra ruta y las urbanizaciones residenciales otra más, pero todas parten del centro de la ciudad.</a:t>
            </a:r>
            <a:endParaRPr lang="es-AR" sz="1050" dirty="0">
              <a:ea typeface="Calibri"/>
              <a:cs typeface="Times New Roman"/>
            </a:endParaRPr>
          </a:p>
          <a:p>
            <a:pPr algn="just" hangingPunct="0">
              <a:spcAft>
                <a:spcPts val="1000"/>
              </a:spcAft>
            </a:pPr>
            <a:r>
              <a:rPr lang="es-MX" kern="1400" dirty="0">
                <a:ea typeface="Calibri"/>
                <a:cs typeface="Calibri"/>
              </a:rPr>
              <a:t>Reconoce la limitación del transporte en las zonas urbanas, la especialización en el uso del suelo se produce en función de la dirección más que de la distancia.</a:t>
            </a:r>
            <a:endParaRPr lang="es-AR" sz="1050" dirty="0">
              <a:ea typeface="Calibri"/>
              <a:cs typeface="Times New Roman"/>
            </a:endParaRPr>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20</a:t>
            </a:fld>
            <a:endParaRPr lang="es-MX"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700338" y="333375"/>
            <a:ext cx="4127500" cy="3095625"/>
          </a:xfrm>
        </p:spPr>
      </p:sp>
      <p:sp>
        <p:nvSpPr>
          <p:cNvPr id="3" name="2 Marcador de notas"/>
          <p:cNvSpPr>
            <a:spLocks noGrp="1"/>
          </p:cNvSpPr>
          <p:nvPr>
            <p:ph type="body" idx="1"/>
          </p:nvPr>
        </p:nvSpPr>
        <p:spPr>
          <a:xfrm>
            <a:off x="899592" y="3645024"/>
            <a:ext cx="7330008" cy="2698626"/>
          </a:xfrm>
        </p:spPr>
        <p:txBody>
          <a:bodyPr/>
          <a:lstStyle/>
          <a:p>
            <a:pPr algn="just"/>
            <a:r>
              <a:rPr lang="es-ES" dirty="0"/>
              <a:t>Se finaliza la exhibición de las teorías de la estructura urbana con la teoría de los núcleos múltiples; la cual sugiere </a:t>
            </a:r>
            <a:r>
              <a:rPr lang="es-MX" dirty="0"/>
              <a:t>que la expansión de la ciudad no se produce a partir de un único distrito central, la estructura urbana se desarrolla a partir de núcleos múltiples; se destacan los cuatro factores que según la teoría motivan el desarrollo de núcleos independientes.</a:t>
            </a:r>
            <a:r>
              <a:rPr lang="es-MX" kern="1400" dirty="0"/>
              <a:t> Parte de concentración urbana, varios polos de desarrollo económico, interacción con las formas de reproducción social.</a:t>
            </a:r>
            <a:endParaRPr lang="es-AR" dirty="0">
              <a:ea typeface="Calibri"/>
              <a:cs typeface="Times New Roman"/>
            </a:endParaRPr>
          </a:p>
          <a:p>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21</a:t>
            </a:fld>
            <a:endParaRPr lang="es-MX" dirty="0"/>
          </a:p>
        </p:txBody>
      </p:sp>
    </p:spTree>
    <p:extLst>
      <p:ext uri="{BB962C8B-B14F-4D97-AF65-F5344CB8AC3E}">
        <p14:creationId xmlns:p14="http://schemas.microsoft.com/office/powerpoint/2010/main" val="19726806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843213" y="549275"/>
            <a:ext cx="3960812" cy="2970213"/>
          </a:xfrm>
        </p:spPr>
      </p:sp>
      <p:sp>
        <p:nvSpPr>
          <p:cNvPr id="3" name="2 Marcador de notas"/>
          <p:cNvSpPr>
            <a:spLocks noGrp="1"/>
          </p:cNvSpPr>
          <p:nvPr>
            <p:ph type="body" idx="1"/>
          </p:nvPr>
        </p:nvSpPr>
        <p:spPr>
          <a:xfrm>
            <a:off x="899592" y="3861048"/>
            <a:ext cx="7330008" cy="2482602"/>
          </a:xfrm>
        </p:spPr>
        <p:txBody>
          <a:bodyPr/>
          <a:lstStyle/>
          <a:p>
            <a:r>
              <a:rPr lang="es-MX" dirty="0" smtClean="0"/>
              <a:t>Se presenta la unidad dos «Tipos de Regiones y su conceptualización».</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22</a:t>
            </a:fld>
            <a:endParaRPr lang="es-MX" dirty="0"/>
          </a:p>
        </p:txBody>
      </p:sp>
    </p:spTree>
    <p:extLst>
      <p:ext uri="{BB962C8B-B14F-4D97-AF65-F5344CB8AC3E}">
        <p14:creationId xmlns:p14="http://schemas.microsoft.com/office/powerpoint/2010/main" val="3449019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627313" y="404813"/>
            <a:ext cx="4078287" cy="3059112"/>
          </a:xfrm>
        </p:spPr>
      </p:sp>
      <p:sp>
        <p:nvSpPr>
          <p:cNvPr id="3" name="2 Marcador de notas"/>
          <p:cNvSpPr>
            <a:spLocks noGrp="1"/>
          </p:cNvSpPr>
          <p:nvPr>
            <p:ph type="body" idx="1"/>
          </p:nvPr>
        </p:nvSpPr>
        <p:spPr>
          <a:xfrm>
            <a:off x="827584" y="3645024"/>
            <a:ext cx="7402016" cy="2698626"/>
          </a:xfrm>
        </p:spPr>
        <p:txBody>
          <a:bodyPr/>
          <a:lstStyle/>
          <a:p>
            <a:pPr algn="just"/>
            <a:r>
              <a:rPr lang="es-MX" dirty="0"/>
              <a:t>Comprender el concepto de región,  mediante la exposición de la base conceptual y teórica de la región a través de  la perspectiva espacial, en busca de l</a:t>
            </a:r>
            <a:r>
              <a:rPr lang="es-ES" dirty="0"/>
              <a:t>a formación de recursos humanos capaces de aplicar el concepto de región como una unidad de análisis teórica y empírica y con herramientas analíticas para entender los problemas y retos del desarrollo regional, y determinar la contribución de las unidades regionales al desarrollo nacional es el  </a:t>
            </a:r>
            <a:r>
              <a:rPr lang="es-ES" dirty="0" smtClean="0"/>
              <a:t>objetivo </a:t>
            </a:r>
            <a:r>
              <a:rPr lang="es-ES" dirty="0"/>
              <a:t>principal de la Unidad II; por lo que </a:t>
            </a:r>
            <a:r>
              <a:rPr lang="es-MX" dirty="0"/>
              <a:t>se muestra el tema el funcionamiento de las ciudades; se comienza por la definición de funciones de la ciudad así como también se hace mención a las mismas.</a:t>
            </a:r>
            <a:endParaRPr lang="es-AR" sz="1050" dirty="0">
              <a:ea typeface="Calibri"/>
              <a:cs typeface="Times New Roman"/>
            </a:endParaRPr>
          </a:p>
          <a:p>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23</a:t>
            </a:fld>
            <a:endParaRPr lang="es-MX" dirty="0"/>
          </a:p>
        </p:txBody>
      </p:sp>
    </p:spTree>
    <p:extLst>
      <p:ext uri="{BB962C8B-B14F-4D97-AF65-F5344CB8AC3E}">
        <p14:creationId xmlns:p14="http://schemas.microsoft.com/office/powerpoint/2010/main" val="23027438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84438" y="476250"/>
            <a:ext cx="4268787" cy="3203575"/>
          </a:xfrm>
        </p:spPr>
      </p:sp>
      <p:sp>
        <p:nvSpPr>
          <p:cNvPr id="3" name="2 Marcador de notas"/>
          <p:cNvSpPr>
            <a:spLocks noGrp="1"/>
          </p:cNvSpPr>
          <p:nvPr>
            <p:ph type="body" idx="1"/>
          </p:nvPr>
        </p:nvSpPr>
        <p:spPr>
          <a:xfrm>
            <a:off x="899592" y="3861048"/>
            <a:ext cx="7330008" cy="2482602"/>
          </a:xfrm>
        </p:spPr>
        <p:txBody>
          <a:bodyPr/>
          <a:lstStyle/>
          <a:p>
            <a:pPr algn="just"/>
            <a:r>
              <a:rPr lang="es-MX" dirty="0">
                <a:ea typeface="Calibri"/>
                <a:cs typeface="Times New Roman"/>
              </a:rPr>
              <a:t>Se presenta la teoría de la división espacial del trabajo de Michael </a:t>
            </a:r>
            <a:r>
              <a:rPr lang="es-MX" dirty="0" err="1">
                <a:ea typeface="Calibri"/>
                <a:cs typeface="Times New Roman"/>
              </a:rPr>
              <a:t>Storper</a:t>
            </a:r>
            <a:r>
              <a:rPr lang="es-MX" dirty="0">
                <a:ea typeface="Calibri"/>
                <a:cs typeface="Times New Roman"/>
              </a:rPr>
              <a:t> y Richard Walker; la cual se plantea como una crítica a la teoría de la localización; destacando la importancia del factor trabajo en el proceso de producción. Esa situación ha venido cambiando en años recientes, a medida que más y más de los principales apoyos del enfoque neo-clásico a la localización de las industrias han sido objeto de ataque (Walker y </a:t>
            </a:r>
            <a:r>
              <a:rPr lang="es-MX" dirty="0" err="1">
                <a:ea typeface="Calibri"/>
                <a:cs typeface="Times New Roman"/>
              </a:rPr>
              <a:t>Storper</a:t>
            </a:r>
            <a:r>
              <a:rPr lang="es-MX" dirty="0">
                <a:ea typeface="Calibri"/>
                <a:cs typeface="Times New Roman"/>
              </a:rPr>
              <a:t>, 1981; Walker, 1982; </a:t>
            </a:r>
            <a:r>
              <a:rPr lang="es-MX" dirty="0" err="1">
                <a:ea typeface="Calibri"/>
                <a:cs typeface="Times New Roman"/>
              </a:rPr>
              <a:t>Storper</a:t>
            </a:r>
            <a:r>
              <a:rPr lang="es-MX" dirty="0">
                <a:ea typeface="Calibri"/>
                <a:cs typeface="Times New Roman"/>
              </a:rPr>
              <a:t>, 1981).Una de las deficiencias más flagrantes del enfoque tradicional ha sido el tratamiento del trabajo simplemente como otro "factor de la producción" de poca importancia para la localización, excepción hecha de unas pocas industrias de trabajo </a:t>
            </a:r>
            <a:r>
              <a:rPr lang="es-MX" dirty="0" smtClean="0">
                <a:ea typeface="Calibri"/>
                <a:cs typeface="Times New Roman"/>
              </a:rPr>
              <a:t>intensivo.</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24</a:t>
            </a:fld>
            <a:endParaRPr lang="es-MX" dirty="0"/>
          </a:p>
        </p:txBody>
      </p:sp>
    </p:spTree>
    <p:extLst>
      <p:ext uri="{BB962C8B-B14F-4D97-AF65-F5344CB8AC3E}">
        <p14:creationId xmlns:p14="http://schemas.microsoft.com/office/powerpoint/2010/main" val="41564424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84438" y="549275"/>
            <a:ext cx="4162425" cy="3121025"/>
          </a:xfrm>
        </p:spPr>
      </p:sp>
      <p:sp>
        <p:nvSpPr>
          <p:cNvPr id="3" name="2 Marcador de notas"/>
          <p:cNvSpPr>
            <a:spLocks noGrp="1"/>
          </p:cNvSpPr>
          <p:nvPr>
            <p:ph type="body" idx="1"/>
          </p:nvPr>
        </p:nvSpPr>
        <p:spPr>
          <a:xfrm>
            <a:off x="899592" y="3861048"/>
            <a:ext cx="7330008" cy="2482602"/>
          </a:xfrm>
        </p:spPr>
        <p:txBody>
          <a:bodyPr>
            <a:normAutofit/>
          </a:bodyPr>
          <a:lstStyle/>
          <a:p>
            <a:pPr indent="449580" algn="just" hangingPunct="0">
              <a:spcAft>
                <a:spcPts val="1000"/>
              </a:spcAft>
            </a:pPr>
            <a:r>
              <a:rPr lang="es-MX" dirty="0">
                <a:ea typeface="Calibri"/>
                <a:cs typeface="Calibri"/>
              </a:rPr>
              <a:t>Se continúa la exposición de la teoría de la División Espacial del Trabajo, mostrando las fuentes principales de lo que podría llamarse la incrementada "capacidad locacional” en tres ámbitos la circulación, la producción y la organización que en el contexto espacial alcanzan una notable dimensión.</a:t>
            </a:r>
            <a:r>
              <a:rPr lang="es-MX" kern="1400" dirty="0">
                <a:ea typeface="Calibri"/>
                <a:cs typeface="Calibri"/>
              </a:rPr>
              <a:t> División socio-territorial del trabajo: Hace que las regiones se complementen entre si y se manifiesta, en la especialización de la producción regional, al desarrollo con preferencia a determinadas ramas económicas.</a:t>
            </a:r>
            <a:endParaRPr lang="es-AR" sz="1050" dirty="0">
              <a:ea typeface="Calibri"/>
              <a:cs typeface="Times New Roman"/>
            </a:endParaRPr>
          </a:p>
          <a:p>
            <a:pPr algn="just" hangingPunct="0">
              <a:spcAft>
                <a:spcPts val="1000"/>
              </a:spcAft>
            </a:pPr>
            <a:r>
              <a:rPr lang="es-MX" kern="1400" dirty="0">
                <a:ea typeface="Calibri"/>
                <a:cs typeface="Calibri"/>
              </a:rPr>
              <a:t>Entre los factores que contribuyen a la formación de las regiones figuran las ciudades. Las ciudades sobre todo las grandes, ejercen una influencia considerable en la conformación de las regiones. Las grandes ciudades siempre influyen  sobre los centros poblacionales más pequeños.</a:t>
            </a:r>
            <a:endParaRPr lang="es-AR" sz="1050" dirty="0">
              <a:ea typeface="Calibri"/>
              <a:cs typeface="Times New Roman"/>
            </a:endParaRPr>
          </a:p>
          <a:p>
            <a:endParaRPr lang="es-MX"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25</a:t>
            </a:fld>
            <a:endParaRPr lang="es-MX"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268538" y="549275"/>
            <a:ext cx="4127500" cy="3095625"/>
          </a:xfrm>
        </p:spPr>
      </p:sp>
      <p:sp>
        <p:nvSpPr>
          <p:cNvPr id="3" name="2 Marcador de notas"/>
          <p:cNvSpPr>
            <a:spLocks noGrp="1"/>
          </p:cNvSpPr>
          <p:nvPr>
            <p:ph type="body" idx="1"/>
          </p:nvPr>
        </p:nvSpPr>
        <p:spPr>
          <a:xfrm>
            <a:off x="899592" y="3789040"/>
            <a:ext cx="7330008" cy="2554610"/>
          </a:xfrm>
        </p:spPr>
        <p:txBody>
          <a:bodyPr>
            <a:normAutofit/>
          </a:bodyPr>
          <a:lstStyle/>
          <a:p>
            <a:pPr algn="just">
              <a:spcAft>
                <a:spcPts val="1000"/>
              </a:spcAft>
            </a:pPr>
            <a:r>
              <a:rPr lang="es-MX" dirty="0">
                <a:ea typeface="Calibri"/>
                <a:cs typeface="Times New Roman"/>
              </a:rPr>
              <a:t>Se presenta el tema de la Urbanización y socialización de las condiciones generales de la producción capitalista; se expone de forma breve el papel que ha jugado la urbanización en el desarrollo general del capitalismo. La socialización de las fuerzas productivas se extiende hasta la reproducción del conjunto del capital social; y no solo eso sino que abarca tanto la división técnica del trabajo en el taller como la división del trabajo en toda la sociedad.</a:t>
            </a:r>
            <a:endParaRPr lang="es-AR" sz="1050" dirty="0">
              <a:ea typeface="Calibri"/>
              <a:cs typeface="Times New Roman"/>
            </a:endParaRPr>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26</a:t>
            </a:fld>
            <a:endParaRPr lang="es-MX"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268538" y="188913"/>
            <a:ext cx="4416425" cy="3311525"/>
          </a:xfrm>
        </p:spPr>
      </p:sp>
      <p:sp>
        <p:nvSpPr>
          <p:cNvPr id="3" name="2 Marcador de notas"/>
          <p:cNvSpPr>
            <a:spLocks noGrp="1"/>
          </p:cNvSpPr>
          <p:nvPr>
            <p:ph type="body" idx="1"/>
          </p:nvPr>
        </p:nvSpPr>
        <p:spPr>
          <a:xfrm>
            <a:off x="899592" y="3645024"/>
            <a:ext cx="7330008" cy="2698626"/>
          </a:xfrm>
        </p:spPr>
        <p:txBody>
          <a:bodyPr/>
          <a:lstStyle/>
          <a:p>
            <a:pPr algn="just">
              <a:spcAft>
                <a:spcPts val="1000"/>
              </a:spcAft>
            </a:pPr>
            <a:r>
              <a:rPr lang="es-MX" dirty="0"/>
              <a:t>Se plantea el concepto de región y espacio; dos conceptos que son relevantes  en el transcurso de los temas de aprendizaje en el área de Desarrollo Regional. </a:t>
            </a:r>
            <a:r>
              <a:rPr lang="es-ES" dirty="0"/>
              <a:t>En suma, una región constituye el territorio donde se conectan,  una  gran variedad de actividades, sociales, políticas, culturales, industriales, comerciales, recreativas, entre otras. </a:t>
            </a:r>
            <a:r>
              <a:rPr lang="es-MX" dirty="0"/>
              <a:t>Las regiones pueden ser definidas por características físicas, características humanas, y las características funcionales.  Como una manera de describir las zonas del territorio, el concepto de regiones es importante.</a:t>
            </a:r>
            <a:endParaRPr lang="es-AR" sz="1050" dirty="0">
              <a:ea typeface="Calibri"/>
              <a:cs typeface="Times New Roman"/>
            </a:endParaRPr>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27</a:t>
            </a:fld>
            <a:endParaRPr lang="es-MX" dirty="0"/>
          </a:p>
        </p:txBody>
      </p:sp>
    </p:spTree>
    <p:extLst>
      <p:ext uri="{BB962C8B-B14F-4D97-AF65-F5344CB8AC3E}">
        <p14:creationId xmlns:p14="http://schemas.microsoft.com/office/powerpoint/2010/main" val="31698211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339975" y="333375"/>
            <a:ext cx="4365625" cy="3273425"/>
          </a:xfrm>
        </p:spPr>
      </p:sp>
      <p:sp>
        <p:nvSpPr>
          <p:cNvPr id="3" name="2 Marcador de notas"/>
          <p:cNvSpPr>
            <a:spLocks noGrp="1"/>
          </p:cNvSpPr>
          <p:nvPr>
            <p:ph type="body" idx="1"/>
          </p:nvPr>
        </p:nvSpPr>
        <p:spPr>
          <a:xfrm>
            <a:off x="899592" y="3717032"/>
            <a:ext cx="7330008" cy="2626618"/>
          </a:xfrm>
        </p:spPr>
        <p:txBody>
          <a:bodyPr>
            <a:normAutofit fontScale="85000" lnSpcReduction="20000"/>
          </a:bodyPr>
          <a:lstStyle/>
          <a:p>
            <a:pPr algn="just" hangingPunct="0">
              <a:lnSpc>
                <a:spcPct val="120000"/>
              </a:lnSpc>
              <a:spcAft>
                <a:spcPts val="1000"/>
              </a:spcAft>
            </a:pPr>
            <a:r>
              <a:rPr lang="es-MX" sz="1300" dirty="0"/>
              <a:t>Se continua exponiendo la definición de espacio urbano y espacio geográfico, dos conceptos también importantes para el conocimiento del alumno, para poder construir regiones económicas y poder caracterizarlas. espacio geográfico, se haya cualitativamente diferenciado, constituye el medio ambiente natural donde vive, trabaja y descansa el hombre. Cada espacio geográfico esta contenido dentro de límites convencionales. posee un determinado tamaño, medido en </a:t>
            </a:r>
            <a:r>
              <a:rPr lang="es-MX" sz="1300" dirty="0" smtClean="0"/>
              <a:t>valores.</a:t>
            </a:r>
            <a:r>
              <a:rPr lang="es-MX" sz="1300" kern="1400" dirty="0"/>
              <a:t> El espacio geográfico está definido por:</a:t>
            </a:r>
            <a:endParaRPr lang="es-AR" sz="1300" dirty="0"/>
          </a:p>
          <a:p>
            <a:pPr algn="just" hangingPunct="0">
              <a:lnSpc>
                <a:spcPct val="120000"/>
              </a:lnSpc>
              <a:spcAft>
                <a:spcPts val="1000"/>
              </a:spcAft>
            </a:pPr>
            <a:r>
              <a:rPr lang="es-MX" sz="1300" kern="1400" dirty="0"/>
              <a:t>Situación geográfica.</a:t>
            </a:r>
            <a:endParaRPr lang="es-AR" sz="1300" dirty="0"/>
          </a:p>
          <a:p>
            <a:pPr algn="just" hangingPunct="0">
              <a:lnSpc>
                <a:spcPct val="120000"/>
              </a:lnSpc>
              <a:spcAft>
                <a:spcPts val="1000"/>
              </a:spcAft>
            </a:pPr>
            <a:r>
              <a:rPr lang="es-MX" sz="1300" kern="1400" dirty="0"/>
              <a:t>De la situación geográfica de cierta área, se establecen relaciones con las áreas adyacentes.</a:t>
            </a:r>
            <a:endParaRPr lang="es-AR" sz="1300" dirty="0"/>
          </a:p>
          <a:p>
            <a:pPr algn="just" hangingPunct="0">
              <a:lnSpc>
                <a:spcPct val="120000"/>
              </a:lnSpc>
              <a:spcAft>
                <a:spcPts val="1000"/>
              </a:spcAft>
            </a:pPr>
            <a:r>
              <a:rPr lang="es-MX" sz="1300" kern="1400" dirty="0"/>
              <a:t>Cada espacio geográfico tiene ciertos rasgos físicos: relieve, suelos, etc.</a:t>
            </a:r>
            <a:endParaRPr lang="es-AR" sz="1300" dirty="0"/>
          </a:p>
          <a:p>
            <a:pPr algn="just" hangingPunct="0">
              <a:lnSpc>
                <a:spcPct val="120000"/>
              </a:lnSpc>
              <a:spcAft>
                <a:spcPts val="1000"/>
              </a:spcAft>
            </a:pPr>
            <a:r>
              <a:rPr lang="es-MX" sz="1300" kern="1400" dirty="0"/>
              <a:t>Está caracterizado por rasgos naturales: tales como clima, agua, flora, fauna, etc</a:t>
            </a:r>
            <a:r>
              <a:rPr lang="es-MX" sz="1300" kern="1400" dirty="0" smtClean="0"/>
              <a:t>.</a:t>
            </a:r>
            <a:endParaRPr lang="es-AR" sz="1300" dirty="0" smtClean="0">
              <a:ea typeface="Calibri"/>
              <a:cs typeface="Times New Roman"/>
            </a:endParaRPr>
          </a:p>
          <a:p>
            <a:pPr lvl="0" algn="just">
              <a:lnSpc>
                <a:spcPct val="120000"/>
              </a:lnSpc>
            </a:pPr>
            <a:r>
              <a:rPr lang="es-MX" sz="1300" dirty="0">
                <a:ea typeface="Calibri" pitchFamily="34" charset="0"/>
              </a:rPr>
              <a:t>En el espacio geográfico un cambio en un componente fundamental está sometido a un cambio considerable, todo el medio ambiente puede experimentar una variación significativa</a:t>
            </a:r>
            <a:r>
              <a:rPr lang="es-AR" sz="1300" dirty="0"/>
              <a:t> </a:t>
            </a:r>
          </a:p>
          <a:p>
            <a:pPr algn="just"/>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28</a:t>
            </a:fld>
            <a:endParaRPr lang="es-MX" dirty="0"/>
          </a:p>
        </p:txBody>
      </p:sp>
    </p:spTree>
    <p:extLst>
      <p:ext uri="{BB962C8B-B14F-4D97-AF65-F5344CB8AC3E}">
        <p14:creationId xmlns:p14="http://schemas.microsoft.com/office/powerpoint/2010/main" val="7161431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268538" y="476250"/>
            <a:ext cx="4173537" cy="3130550"/>
          </a:xfrm>
        </p:spPr>
      </p:sp>
      <p:sp>
        <p:nvSpPr>
          <p:cNvPr id="3" name="2 Marcador de notas"/>
          <p:cNvSpPr>
            <a:spLocks noGrp="1"/>
          </p:cNvSpPr>
          <p:nvPr>
            <p:ph type="body" idx="1"/>
          </p:nvPr>
        </p:nvSpPr>
        <p:spPr>
          <a:xfrm>
            <a:off x="914400" y="3861048"/>
            <a:ext cx="7315200" cy="2482602"/>
          </a:xfrm>
        </p:spPr>
        <p:txBody>
          <a:bodyPr/>
          <a:lstStyle/>
          <a:p>
            <a:pPr algn="just"/>
            <a:r>
              <a:rPr lang="es-MX" dirty="0">
                <a:ea typeface="Calibri"/>
                <a:cs typeface="Times New Roman"/>
              </a:rPr>
              <a:t>Aquí se presenta la diferencia entre región homogénea, región nodal región plan programa; mediante su conceptualización de forma breve para su pronta comprensión. Las ciudades sobre todo las grandes, ejercen una influencia considerable en la conformación de las regiones. Las grandes ciudades siempre influyen  sobre los centros poblacionales más pequeñas .Entre otros conceptos  La división técnica va a permitir replantear la división social y socio-territorial, de forma tal que se alcance la coherencia entre ellas.</a:t>
            </a:r>
            <a:endParaRPr lang="es-AR" sz="1050" dirty="0">
              <a:ea typeface="Calibri"/>
              <a:cs typeface="Times New Roman"/>
            </a:endParaRPr>
          </a:p>
          <a:p>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29</a:t>
            </a:fld>
            <a:endParaRPr lang="es-MX" dirty="0"/>
          </a:p>
        </p:txBody>
      </p:sp>
    </p:spTree>
    <p:extLst>
      <p:ext uri="{BB962C8B-B14F-4D97-AF65-F5344CB8AC3E}">
        <p14:creationId xmlns:p14="http://schemas.microsoft.com/office/powerpoint/2010/main" val="3906970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11413" y="188913"/>
            <a:ext cx="4752975" cy="3563937"/>
          </a:xfrm>
        </p:spPr>
      </p:sp>
      <p:sp>
        <p:nvSpPr>
          <p:cNvPr id="3" name="2 Marcador de notas"/>
          <p:cNvSpPr>
            <a:spLocks noGrp="1"/>
          </p:cNvSpPr>
          <p:nvPr>
            <p:ph type="body" idx="1"/>
          </p:nvPr>
        </p:nvSpPr>
        <p:spPr>
          <a:xfrm>
            <a:off x="899592" y="3861048"/>
            <a:ext cx="7315200" cy="2554610"/>
          </a:xfrm>
        </p:spPr>
        <p:txBody>
          <a:bodyPr/>
          <a:lstStyle/>
          <a:p>
            <a:r>
              <a:rPr lang="es-MX" dirty="0" smtClean="0"/>
              <a:t>Se hace mención del objetivo de la elaboración del presente material, el cual,  tiene la función principal de lograr el interés del alumno hacia los temas de Desarrollo Regional.</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3</a:t>
            </a:fld>
            <a:endParaRPr lang="es-MX" dirty="0"/>
          </a:p>
        </p:txBody>
      </p:sp>
    </p:spTree>
    <p:extLst>
      <p:ext uri="{BB962C8B-B14F-4D97-AF65-F5344CB8AC3E}">
        <p14:creationId xmlns:p14="http://schemas.microsoft.com/office/powerpoint/2010/main" val="40541012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11413" y="333375"/>
            <a:ext cx="4321175" cy="3240088"/>
          </a:xfrm>
        </p:spPr>
      </p:sp>
      <p:sp>
        <p:nvSpPr>
          <p:cNvPr id="3" name="2 Marcador de notas"/>
          <p:cNvSpPr>
            <a:spLocks noGrp="1"/>
          </p:cNvSpPr>
          <p:nvPr>
            <p:ph type="body" idx="1"/>
          </p:nvPr>
        </p:nvSpPr>
        <p:spPr>
          <a:xfrm>
            <a:off x="899592" y="3717032"/>
            <a:ext cx="7330008" cy="2842642"/>
          </a:xfrm>
        </p:spPr>
        <p:txBody>
          <a:bodyPr/>
          <a:lstStyle/>
          <a:p>
            <a:r>
              <a:rPr lang="es-MX" dirty="0" smtClean="0"/>
              <a:t>Se presenta la unidad 3 «Desarrollo endógeno y desarrollo regional en México».</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30</a:t>
            </a:fld>
            <a:endParaRPr lang="es-MX" dirty="0"/>
          </a:p>
        </p:txBody>
      </p:sp>
    </p:spTree>
    <p:extLst>
      <p:ext uri="{BB962C8B-B14F-4D97-AF65-F5344CB8AC3E}">
        <p14:creationId xmlns:p14="http://schemas.microsoft.com/office/powerpoint/2010/main" val="42624238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84438" y="260350"/>
            <a:ext cx="4319587" cy="3240088"/>
          </a:xfrm>
        </p:spPr>
      </p:sp>
      <p:sp>
        <p:nvSpPr>
          <p:cNvPr id="3" name="2 Marcador de notas"/>
          <p:cNvSpPr>
            <a:spLocks noGrp="1"/>
          </p:cNvSpPr>
          <p:nvPr>
            <p:ph type="body" idx="1"/>
          </p:nvPr>
        </p:nvSpPr>
        <p:spPr>
          <a:xfrm>
            <a:off x="899592" y="3645024"/>
            <a:ext cx="7330008" cy="2698626"/>
          </a:xfrm>
        </p:spPr>
        <p:txBody>
          <a:bodyPr/>
          <a:lstStyle/>
          <a:p>
            <a:pPr algn="just"/>
            <a:r>
              <a:rPr lang="es-MX" dirty="0"/>
              <a:t>Esta Unidad plantea examinar el desarrollo endógeno y el desarrollo regional en México, mediante la comprensión completa de los conceptos fundamentales de desarrollo regional, a través del estudio de  las características económicas que permiten el desarrollo endógeno con el objetivo de que el alumno ubique los instrumentos del desarrollo regional y así comprenda las razones del desarrollo en el Estado de México. En esta diapositiva se expone el tema Crecimiento endógeno y Desarrollo Regional en el Estado de México, se presenta una breve reseña histórica que engloba los aspectos más importantes del desarrollo industrial del Estado de México. El marco histórico del desarrollo industrial en México es el que nos da la pauta para comprender el crecimiento del sector (industrial) que se refleja hasta nuestros días. La producción evolucionada fueron las manufacturas primarias, productoras de alimentos, textiles, productos de cuero, además de que existía un fuerte proteccionismo a industrias que eran poco productivas pero como se consideraban generadoras de empleo y estaban subsidiadas era prioritario para el gobierno mantenerlas.</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31</a:t>
            </a:fld>
            <a:endParaRPr lang="es-MX" dirty="0"/>
          </a:p>
        </p:txBody>
      </p:sp>
    </p:spTree>
    <p:extLst>
      <p:ext uri="{BB962C8B-B14F-4D97-AF65-F5344CB8AC3E}">
        <p14:creationId xmlns:p14="http://schemas.microsoft.com/office/powerpoint/2010/main" val="13367098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555875" y="260350"/>
            <a:ext cx="4270375" cy="3203575"/>
          </a:xfrm>
        </p:spPr>
      </p:sp>
      <p:sp>
        <p:nvSpPr>
          <p:cNvPr id="3" name="2 Marcador de notas"/>
          <p:cNvSpPr>
            <a:spLocks noGrp="1"/>
          </p:cNvSpPr>
          <p:nvPr>
            <p:ph type="body" idx="1"/>
          </p:nvPr>
        </p:nvSpPr>
        <p:spPr>
          <a:xfrm>
            <a:off x="899592" y="3645024"/>
            <a:ext cx="7330008" cy="2698626"/>
          </a:xfrm>
        </p:spPr>
        <p:txBody>
          <a:bodyPr/>
          <a:lstStyle/>
          <a:p>
            <a:pPr algn="just">
              <a:spcAft>
                <a:spcPts val="1000"/>
              </a:spcAft>
            </a:pPr>
            <a:r>
              <a:rPr lang="es-MX" dirty="0"/>
              <a:t>Presenta una continuación de la exposición del desarrollo industrial del Estado de México, resaltando que este ha estado determinado ha estado determinado por zonas industriales que tradicionalmente desarrollaron manufacturas simples y que evolucionaron gracias a la concentración de la población económicamente activa y al acceso de materiales de producción y materias primas. Se enfrentó la disyuntiva de crecer o pagar los fuertes intereses del endeudamiento contraído en años anteriores. Todo lo anterior lo encuadramos como un preámbulo para explicar  el comportamiento que ha tenido tanto la zona conurbada a la ciudad de México, como la zona conurbada al municipio de Toluca en la evolución del </a:t>
            </a:r>
            <a:r>
              <a:rPr lang="es-MX" dirty="0" smtClean="0"/>
              <a:t>país.</a:t>
            </a:r>
            <a:endParaRPr lang="es-AR" sz="1050" dirty="0">
              <a:ea typeface="Calibri"/>
              <a:cs typeface="Times New Roman"/>
            </a:endParaRPr>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32</a:t>
            </a:fld>
            <a:endParaRPr lang="es-MX" dirty="0"/>
          </a:p>
        </p:txBody>
      </p:sp>
    </p:spTree>
    <p:extLst>
      <p:ext uri="{BB962C8B-B14F-4D97-AF65-F5344CB8AC3E}">
        <p14:creationId xmlns:p14="http://schemas.microsoft.com/office/powerpoint/2010/main" val="40511643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84438" y="333375"/>
            <a:ext cx="4306887" cy="3228975"/>
          </a:xfrm>
        </p:spPr>
      </p:sp>
      <p:sp>
        <p:nvSpPr>
          <p:cNvPr id="3" name="2 Marcador de notas"/>
          <p:cNvSpPr>
            <a:spLocks noGrp="1"/>
          </p:cNvSpPr>
          <p:nvPr>
            <p:ph type="body" idx="1"/>
          </p:nvPr>
        </p:nvSpPr>
        <p:spPr>
          <a:xfrm>
            <a:off x="899592" y="3717032"/>
            <a:ext cx="7330008" cy="2626618"/>
          </a:xfrm>
        </p:spPr>
        <p:txBody>
          <a:bodyPr/>
          <a:lstStyle/>
          <a:p>
            <a:pPr algn="just"/>
            <a:r>
              <a:rPr lang="es-MX" dirty="0"/>
              <a:t>Se finaliza la exposición  del tema haciendo mención a la importancia del comercio exterior y a la inversión, para que se haya presentado un desarrollo favorable de la industria. Se deja en claro el proceso de desindustrialización como un proceso metropolitano que está orientando al desarrollo de la tercerización de la economía estatal.</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33</a:t>
            </a:fld>
            <a:endParaRPr lang="es-MX" dirty="0"/>
          </a:p>
        </p:txBody>
      </p:sp>
    </p:spTree>
    <p:extLst>
      <p:ext uri="{BB962C8B-B14F-4D97-AF65-F5344CB8AC3E}">
        <p14:creationId xmlns:p14="http://schemas.microsoft.com/office/powerpoint/2010/main" val="18209275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84438" y="260350"/>
            <a:ext cx="4378325" cy="3284538"/>
          </a:xfrm>
        </p:spPr>
      </p:sp>
      <p:sp>
        <p:nvSpPr>
          <p:cNvPr id="3" name="2 Marcador de notas"/>
          <p:cNvSpPr>
            <a:spLocks noGrp="1"/>
          </p:cNvSpPr>
          <p:nvPr>
            <p:ph type="body" idx="1"/>
          </p:nvPr>
        </p:nvSpPr>
        <p:spPr>
          <a:xfrm>
            <a:off x="827584" y="3717032"/>
            <a:ext cx="7402016" cy="2626618"/>
          </a:xfrm>
        </p:spPr>
        <p:txBody>
          <a:bodyPr/>
          <a:lstStyle/>
          <a:p>
            <a:r>
              <a:rPr lang="es-MX" dirty="0" smtClean="0"/>
              <a:t>Se presenta la Unidad 4. «Estructuras regionales y metropolitanas en el Estado de México»</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34</a:t>
            </a:fld>
            <a:endParaRPr lang="es-MX" dirty="0"/>
          </a:p>
        </p:txBody>
      </p:sp>
    </p:spTree>
    <p:extLst>
      <p:ext uri="{BB962C8B-B14F-4D97-AF65-F5344CB8AC3E}">
        <p14:creationId xmlns:p14="http://schemas.microsoft.com/office/powerpoint/2010/main" val="28661309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557463" y="333375"/>
            <a:ext cx="4232275" cy="3175000"/>
          </a:xfrm>
        </p:spPr>
      </p:sp>
      <p:sp>
        <p:nvSpPr>
          <p:cNvPr id="3" name="2 Marcador de notas"/>
          <p:cNvSpPr>
            <a:spLocks noGrp="1"/>
          </p:cNvSpPr>
          <p:nvPr>
            <p:ph type="body" idx="1"/>
          </p:nvPr>
        </p:nvSpPr>
        <p:spPr>
          <a:xfrm>
            <a:off x="899592" y="3645024"/>
            <a:ext cx="7330008" cy="2698626"/>
          </a:xfrm>
        </p:spPr>
        <p:txBody>
          <a:bodyPr/>
          <a:lstStyle/>
          <a:p>
            <a:pPr algn="just"/>
            <a:r>
              <a:rPr lang="es-MX" dirty="0"/>
              <a:t>Identificar las estructuras regionales y Metropolitanas en México, a través del conocimiento de las diferentes regionalizaciones tanto a nivel nacional como estatal, y analizará las regionalizaciones  más significativas en México y en el Estado de México, lo anterior, en busca de la</a:t>
            </a:r>
            <a:r>
              <a:rPr lang="es-ES" dirty="0"/>
              <a:t> formación de profesionales con herramientas metodológicas y técnicas de análisis para identificar y evaluar las estrategias, los programas y las políticas de desarrollo regional más apropiadas y con habilidades para desempeñarse como gestores de las políticas de desarrollo regional, tomando en cuenta siempre, la equidad y justicia social</a:t>
            </a:r>
            <a:r>
              <a:rPr lang="es-MX" dirty="0"/>
              <a:t> es el objetivo de esta unidad por lo tanto se presenta el concepto de Política Regional  un concepto sobresaliente y de gran aplicación en el estudio del Desarrollo Regional. Partimos del análisis económico espacial, de las estructuras territoriales, de las causas y consecuencias de los desequilibrios económicos territoriales o de la ineficiente distribución espacial de los </a:t>
            </a:r>
            <a:r>
              <a:rPr lang="es-MX" dirty="0" smtClean="0"/>
              <a:t>recursos.</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35</a:t>
            </a:fld>
            <a:endParaRPr lang="es-MX" dirty="0"/>
          </a:p>
        </p:txBody>
      </p:sp>
    </p:spTree>
    <p:extLst>
      <p:ext uri="{BB962C8B-B14F-4D97-AF65-F5344CB8AC3E}">
        <p14:creationId xmlns:p14="http://schemas.microsoft.com/office/powerpoint/2010/main" val="39460414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555875" y="260350"/>
            <a:ext cx="4306888" cy="3230563"/>
          </a:xfrm>
        </p:spPr>
      </p:sp>
      <p:sp>
        <p:nvSpPr>
          <p:cNvPr id="3" name="2 Marcador de notas"/>
          <p:cNvSpPr>
            <a:spLocks noGrp="1"/>
          </p:cNvSpPr>
          <p:nvPr>
            <p:ph type="body" idx="1"/>
          </p:nvPr>
        </p:nvSpPr>
        <p:spPr>
          <a:xfrm>
            <a:off x="899592" y="3789040"/>
            <a:ext cx="7330008" cy="2554610"/>
          </a:xfrm>
        </p:spPr>
        <p:txBody>
          <a:bodyPr/>
          <a:lstStyle/>
          <a:p>
            <a:pPr algn="just"/>
            <a:r>
              <a:rPr lang="es-MX" dirty="0">
                <a:ea typeface="Calibri"/>
                <a:cs typeface="Times New Roman"/>
              </a:rPr>
              <a:t>Se presentan los instrumentos de Política fiscal, describiendo lo referente a El convenio Único de Coordinación y la Política de Asentamientos Humanos. Constituyen una fuerza modernizadora de las administraciones públicas locales y lo es en la medida en que se transfieren responsabilidades y no solamente recursos para esto resulta imperativo reafirmar las acciones concernientes a estímulos fiscales, políticas de precios diferenciales de insumos energéticos, así como la creación de organismos responsables de coordinar las acciones públicas en las entidades. (Comités de Planeación del Desarrollo Estatal).</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36</a:t>
            </a:fld>
            <a:endParaRPr lang="es-MX" dirty="0"/>
          </a:p>
        </p:txBody>
      </p:sp>
    </p:spTree>
    <p:extLst>
      <p:ext uri="{BB962C8B-B14F-4D97-AF65-F5344CB8AC3E}">
        <p14:creationId xmlns:p14="http://schemas.microsoft.com/office/powerpoint/2010/main" val="20203921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11413" y="333375"/>
            <a:ext cx="4306887" cy="3228975"/>
          </a:xfrm>
        </p:spPr>
      </p:sp>
      <p:sp>
        <p:nvSpPr>
          <p:cNvPr id="3" name="2 Marcador de notas"/>
          <p:cNvSpPr>
            <a:spLocks noGrp="1"/>
          </p:cNvSpPr>
          <p:nvPr>
            <p:ph type="body" idx="1"/>
          </p:nvPr>
        </p:nvSpPr>
        <p:spPr>
          <a:xfrm>
            <a:off x="899592" y="3717032"/>
            <a:ext cx="7330008" cy="2626618"/>
          </a:xfrm>
        </p:spPr>
        <p:txBody>
          <a:bodyPr/>
          <a:lstStyle/>
          <a:p>
            <a:pPr algn="just"/>
            <a:r>
              <a:rPr lang="es-MX" dirty="0">
                <a:ea typeface="Calibri"/>
                <a:cs typeface="Times New Roman"/>
              </a:rPr>
              <a:t>Se continúa con la presentación de los instrumentos de política fiscal aquí plasmando lo referente a la propuesta de una estrategia de redespliegue territorial de actividades  económica. Por un lado  persigue apoyar en forma prioritaria regiones ubicadas entre la capital de la república y las costas que son ya opciones viables para la descentralización del crecimiento potencial de la ciudad de México y por el otro racionalizar y controlar su crecimiento actual.</a:t>
            </a:r>
            <a:endParaRPr lang="es-AR" sz="1050" dirty="0">
              <a:ea typeface="Calibri"/>
              <a:cs typeface="Times New Roman"/>
            </a:endParaRPr>
          </a:p>
          <a:p>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37</a:t>
            </a:fld>
            <a:endParaRPr lang="es-MX" dirty="0"/>
          </a:p>
        </p:txBody>
      </p:sp>
    </p:spTree>
    <p:extLst>
      <p:ext uri="{BB962C8B-B14F-4D97-AF65-F5344CB8AC3E}">
        <p14:creationId xmlns:p14="http://schemas.microsoft.com/office/powerpoint/2010/main" val="13137851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700338" y="333375"/>
            <a:ext cx="4319587" cy="3240088"/>
          </a:xfrm>
        </p:spPr>
      </p:sp>
      <p:sp>
        <p:nvSpPr>
          <p:cNvPr id="3" name="2 Marcador de notas"/>
          <p:cNvSpPr>
            <a:spLocks noGrp="1"/>
          </p:cNvSpPr>
          <p:nvPr>
            <p:ph type="body" idx="1"/>
          </p:nvPr>
        </p:nvSpPr>
        <p:spPr>
          <a:xfrm>
            <a:off x="971600" y="3717032"/>
            <a:ext cx="7258000" cy="2626618"/>
          </a:xfrm>
        </p:spPr>
        <p:txBody>
          <a:bodyPr/>
          <a:lstStyle/>
          <a:p>
            <a:pPr algn="just"/>
            <a:r>
              <a:rPr lang="es-MX" dirty="0"/>
              <a:t>Se ilustra el contenido de las dos diapositivas </a:t>
            </a:r>
            <a:r>
              <a:rPr lang="es-MX" dirty="0" smtClean="0"/>
              <a:t>anteriores, haciendo mención  de </a:t>
            </a:r>
            <a:r>
              <a:rPr lang="es-MX" dirty="0"/>
              <a:t>las estrategias que se proponen para el DF como centro metropolitano entre otras con el fin de una mayor participación y organización de la ciudad en el planteamiento y solución de sus </a:t>
            </a:r>
            <a:r>
              <a:rPr lang="es-MX" dirty="0" smtClean="0"/>
              <a:t>necesidades.</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38</a:t>
            </a:fld>
            <a:endParaRPr lang="es-MX" dirty="0"/>
          </a:p>
        </p:txBody>
      </p:sp>
    </p:spTree>
    <p:extLst>
      <p:ext uri="{BB962C8B-B14F-4D97-AF65-F5344CB8AC3E}">
        <p14:creationId xmlns:p14="http://schemas.microsoft.com/office/powerpoint/2010/main" val="21644934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555875" y="404813"/>
            <a:ext cx="4235450" cy="3176587"/>
          </a:xfrm>
        </p:spPr>
      </p:sp>
      <p:sp>
        <p:nvSpPr>
          <p:cNvPr id="3" name="2 Marcador de notas"/>
          <p:cNvSpPr>
            <a:spLocks noGrp="1"/>
          </p:cNvSpPr>
          <p:nvPr>
            <p:ph type="body" idx="1"/>
          </p:nvPr>
        </p:nvSpPr>
        <p:spPr>
          <a:xfrm>
            <a:off x="899592" y="3645024"/>
            <a:ext cx="7330008" cy="2698626"/>
          </a:xfrm>
        </p:spPr>
        <p:txBody>
          <a:bodyPr/>
          <a:lstStyle/>
          <a:p>
            <a:pPr algn="just"/>
            <a:r>
              <a:rPr lang="es-MX" dirty="0"/>
              <a:t>Se presenta lo referente a la  Regionalización en México y Estado de México; aquí se destacan las experiencias que ha sufrido el estado dado la regionalización de su territorio así como la importancia de  la aplicación de políticas sectoriales en el país. Se venían resolviendo poco a poco los diversos problemas generados durante la revolución de 1910 y agudizados por las características geográficas, climáticas, económicas y sociales de la entidad, lo cual influyo determinantemente en la posterior organización del territorio.</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39</a:t>
            </a:fld>
            <a:endParaRPr lang="es-MX" dirty="0"/>
          </a:p>
        </p:txBody>
      </p:sp>
    </p:spTree>
    <p:extLst>
      <p:ext uri="{BB962C8B-B14F-4D97-AF65-F5344CB8AC3E}">
        <p14:creationId xmlns:p14="http://schemas.microsoft.com/office/powerpoint/2010/main" val="2427834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11413" y="115888"/>
            <a:ext cx="4537075" cy="3403600"/>
          </a:xfrm>
        </p:spPr>
      </p:sp>
      <p:sp>
        <p:nvSpPr>
          <p:cNvPr id="3" name="2 Marcador de notas"/>
          <p:cNvSpPr>
            <a:spLocks noGrp="1"/>
          </p:cNvSpPr>
          <p:nvPr>
            <p:ph type="body" idx="1"/>
          </p:nvPr>
        </p:nvSpPr>
        <p:spPr>
          <a:xfrm>
            <a:off x="971600" y="3789040"/>
            <a:ext cx="7258000" cy="2554610"/>
          </a:xfrm>
        </p:spPr>
        <p:txBody>
          <a:bodyPr/>
          <a:lstStyle/>
          <a:p>
            <a:r>
              <a:rPr lang="es-MX" dirty="0" smtClean="0"/>
              <a:t>Se presenta la unidad número uno «Teorías espaciales de los Precios»</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4</a:t>
            </a:fld>
            <a:endParaRPr lang="es-MX" dirty="0"/>
          </a:p>
        </p:txBody>
      </p:sp>
    </p:spTree>
    <p:extLst>
      <p:ext uri="{BB962C8B-B14F-4D97-AF65-F5344CB8AC3E}">
        <p14:creationId xmlns:p14="http://schemas.microsoft.com/office/powerpoint/2010/main" val="10680711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84438" y="476250"/>
            <a:ext cx="4391025" cy="3294063"/>
          </a:xfrm>
        </p:spPr>
      </p:sp>
      <p:sp>
        <p:nvSpPr>
          <p:cNvPr id="3" name="2 Marcador de notas"/>
          <p:cNvSpPr>
            <a:spLocks noGrp="1"/>
          </p:cNvSpPr>
          <p:nvPr>
            <p:ph type="body" idx="1"/>
          </p:nvPr>
        </p:nvSpPr>
        <p:spPr>
          <a:xfrm>
            <a:off x="899592" y="3861048"/>
            <a:ext cx="7330008" cy="2482602"/>
          </a:xfrm>
        </p:spPr>
        <p:txBody>
          <a:bodyPr/>
          <a:lstStyle/>
          <a:p>
            <a:pPr algn="just"/>
            <a:r>
              <a:rPr lang="es-MX" dirty="0"/>
              <a:t>Se continúa con la exposición del tema resaltando las acciones que han favorecido al desarrollo del estado  que lo han hecho sobresalir entre las demás entidades del país. Tomando como punto de referencia una regionalización agropecuaria en donde se consideraron la  topografía, climas, vegetación natural, características agrológicas, actividades específicas de cultivos, así como de explotaciones pecuarias ecológicamente apropiadas, con estos puntos se dividió el Estado en ocho regiones económico-agrícolas.</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40</a:t>
            </a:fld>
            <a:endParaRPr lang="es-MX" dirty="0"/>
          </a:p>
        </p:txBody>
      </p:sp>
    </p:spTree>
    <p:extLst>
      <p:ext uri="{BB962C8B-B14F-4D97-AF65-F5344CB8AC3E}">
        <p14:creationId xmlns:p14="http://schemas.microsoft.com/office/powerpoint/2010/main" val="1232117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843213" y="476250"/>
            <a:ext cx="4465637" cy="3348038"/>
          </a:xfrm>
        </p:spPr>
      </p:sp>
      <p:sp>
        <p:nvSpPr>
          <p:cNvPr id="3" name="2 Marcador de notas"/>
          <p:cNvSpPr>
            <a:spLocks noGrp="1"/>
          </p:cNvSpPr>
          <p:nvPr>
            <p:ph type="body" idx="1"/>
          </p:nvPr>
        </p:nvSpPr>
        <p:spPr>
          <a:xfrm>
            <a:off x="899592" y="4077072"/>
            <a:ext cx="7330008" cy="2266578"/>
          </a:xfrm>
        </p:spPr>
        <p:txBody>
          <a:bodyPr/>
          <a:lstStyle/>
          <a:p>
            <a:r>
              <a:rPr lang="es-AR" dirty="0" smtClean="0"/>
              <a:t>Se presentan las principales referencias bibliográficas. </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41</a:t>
            </a:fld>
            <a:endParaRPr lang="es-MX" dirty="0"/>
          </a:p>
        </p:txBody>
      </p:sp>
    </p:spTree>
    <p:extLst>
      <p:ext uri="{BB962C8B-B14F-4D97-AF65-F5344CB8AC3E}">
        <p14:creationId xmlns:p14="http://schemas.microsoft.com/office/powerpoint/2010/main" val="4059317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84438" y="476250"/>
            <a:ext cx="4391025" cy="3294063"/>
          </a:xfrm>
        </p:spPr>
      </p:sp>
      <p:sp>
        <p:nvSpPr>
          <p:cNvPr id="3" name="2 Marcador de notas"/>
          <p:cNvSpPr>
            <a:spLocks noGrp="1"/>
          </p:cNvSpPr>
          <p:nvPr>
            <p:ph type="body" idx="1"/>
          </p:nvPr>
        </p:nvSpPr>
        <p:spPr>
          <a:xfrm>
            <a:off x="827584" y="3933056"/>
            <a:ext cx="7402016" cy="2410594"/>
          </a:xfrm>
        </p:spPr>
        <p:txBody>
          <a:bodyPr>
            <a:normAutofit/>
          </a:bodyPr>
          <a:lstStyle/>
          <a:p>
            <a:pPr algn="just"/>
            <a:r>
              <a:rPr lang="es-MX" dirty="0">
                <a:ea typeface="Calibri"/>
              </a:rPr>
              <a:t>En base al objetivo de la Unidad I; en el cual de plantea  desarrollar las Teorías Espaciales de la Organización Económica; en esta diapositiva se presenta la teoría de los lugares centrales de Christaller la cual representa una teoría importante en estudio del Desarrollo Regional ya que es la base para la explicación de la distribución y jerarquización de espacios urbanos razón por la cual se considera como una unidad teoría fundamental. Esta teoría contiene los postulados básicos de la corriente neoclásica base para entender  posteriormente la localización económica. La teoría sugiere que hay leyes que determinan el número, tamaño y distribución de las ciudades.  </a:t>
            </a:r>
            <a:r>
              <a:rPr lang="es-MX" kern="1400" dirty="0">
                <a:ea typeface="Calibri"/>
              </a:rPr>
              <a:t> Christaller no ofrece ningún argumento válido, el que se atribuya a todo producto el mismo umbral y alcance o un múltiplo de tales medidas básicas, lo que hace que la relación con la realidad se hace todavía más remota.</a:t>
            </a:r>
            <a:endParaRPr lang="es-MX" dirty="0"/>
          </a:p>
        </p:txBody>
      </p:sp>
      <p:sp>
        <p:nvSpPr>
          <p:cNvPr id="4" name="3 Marcador de número de diapositiva"/>
          <p:cNvSpPr>
            <a:spLocks noGrp="1"/>
          </p:cNvSpPr>
          <p:nvPr>
            <p:ph type="sldNum" sz="quarter" idx="10"/>
          </p:nvPr>
        </p:nvSpPr>
        <p:spPr/>
        <p:txBody>
          <a:bodyPr/>
          <a:lstStyle/>
          <a:p>
            <a:fld id="{1C80E7BA-1A57-4BA0-B4AC-F1DCA1E8264E}" type="slidenum">
              <a:rPr lang="es-MX" smtClean="0"/>
              <a:pPr/>
              <a:t>5</a:t>
            </a:fld>
            <a:endParaRPr lang="es-MX" dirty="0"/>
          </a:p>
        </p:txBody>
      </p:sp>
      <p:sp>
        <p:nvSpPr>
          <p:cNvPr id="5" name="4 Marcador de encabezado"/>
          <p:cNvSpPr>
            <a:spLocks noGrp="1"/>
          </p:cNvSpPr>
          <p:nvPr>
            <p:ph type="hdr" sz="quarter" idx="11"/>
          </p:nvPr>
        </p:nvSpPr>
        <p:spPr/>
        <p:txBody>
          <a:bodyPr/>
          <a:lstStyle/>
          <a:p>
            <a:r>
              <a:rPr lang="es-MX" dirty="0" smtClean="0"/>
              <a:t>Desarrollo Regional</a:t>
            </a:r>
            <a:endParaRPr lang="es-MX"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484438" y="333375"/>
            <a:ext cx="4319587" cy="3240088"/>
          </a:xfrm>
        </p:spPr>
      </p:sp>
      <p:sp>
        <p:nvSpPr>
          <p:cNvPr id="3" name="2 Marcador de notas"/>
          <p:cNvSpPr>
            <a:spLocks noGrp="1"/>
          </p:cNvSpPr>
          <p:nvPr>
            <p:ph type="body" idx="1"/>
          </p:nvPr>
        </p:nvSpPr>
        <p:spPr>
          <a:xfrm>
            <a:off x="899592" y="3789040"/>
            <a:ext cx="7330008" cy="2554610"/>
          </a:xfrm>
        </p:spPr>
        <p:txBody>
          <a:bodyPr>
            <a:normAutofit lnSpcReduction="10000"/>
          </a:bodyPr>
          <a:lstStyle/>
          <a:p>
            <a:pPr algn="just" hangingPunct="0">
              <a:lnSpc>
                <a:spcPct val="110000"/>
              </a:lnSpc>
              <a:spcAft>
                <a:spcPts val="1000"/>
              </a:spcAft>
            </a:pPr>
            <a:r>
              <a:rPr lang="es-MX" dirty="0"/>
              <a:t>Se exhiben los tres principales supuestos de la teoría de Christaller con el fin  de que se tenga una comprensión total  de la misma. Los supuestos se plasman de forma breve con el fin de que se capte la idea central, manteniendo el objetivo que se plantea alcanzar con esta unidad. Estos supuestos son reiterativos en cualquier análisis con enfoque neoclásico. Dichos supuestos son:</a:t>
            </a:r>
            <a:r>
              <a:rPr lang="es-MX" kern="1400" dirty="0"/>
              <a:t> </a:t>
            </a:r>
            <a:endParaRPr lang="es-AR" sz="1050" dirty="0"/>
          </a:p>
          <a:p>
            <a:pPr algn="just" hangingPunct="0">
              <a:lnSpc>
                <a:spcPct val="110000"/>
              </a:lnSpc>
              <a:spcAft>
                <a:spcPts val="1000"/>
              </a:spcAft>
            </a:pPr>
            <a:r>
              <a:rPr lang="es-MX" kern="1400" dirty="0"/>
              <a:t>Población umbral: Se define como el mínimo de población que se requiere para originar la oferta en venta de determinado bien o para que se sostenga la prestación de determinado servicio, lo que en términos económicos implica que existe la demanda mínima que haga que esa oferta resulte viable.</a:t>
            </a:r>
            <a:endParaRPr lang="es-AR" sz="1050" dirty="0"/>
          </a:p>
          <a:p>
            <a:pPr algn="just" hangingPunct="0">
              <a:lnSpc>
                <a:spcPct val="110000"/>
              </a:lnSpc>
              <a:spcAft>
                <a:spcPts val="1000"/>
              </a:spcAft>
            </a:pPr>
            <a:r>
              <a:rPr lang="es-MX" kern="1400" dirty="0"/>
              <a:t>2.-Alcance del bien o servicio: Es la distancia máxima que los consumidores recorrerán para comprar un bien u obtener un servicio ofertado en determinada plaza central</a:t>
            </a:r>
            <a:endParaRPr lang="es-AR" sz="1050" dirty="0"/>
          </a:p>
          <a:p>
            <a:pPr algn="just" hangingPunct="0">
              <a:lnSpc>
                <a:spcPct val="110000"/>
              </a:lnSpc>
              <a:spcAft>
                <a:spcPts val="1000"/>
              </a:spcAft>
            </a:pPr>
            <a:r>
              <a:rPr lang="es-MX" kern="1400" dirty="0"/>
              <a:t>3.-Superficie isotrópica: Superficie uniforme, con igual densidad de población y sin variaciones de riqueza o renta</a:t>
            </a:r>
            <a:endParaRPr lang="es-AR" dirty="0"/>
          </a:p>
          <a:p>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6</a:t>
            </a:fld>
            <a:endParaRPr lang="es-MX" dirty="0"/>
          </a:p>
        </p:txBody>
      </p:sp>
    </p:spTree>
    <p:extLst>
      <p:ext uri="{BB962C8B-B14F-4D97-AF65-F5344CB8AC3E}">
        <p14:creationId xmlns:p14="http://schemas.microsoft.com/office/powerpoint/2010/main" val="1262191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555875" y="333375"/>
            <a:ext cx="4464050" cy="3348038"/>
          </a:xfrm>
        </p:spPr>
      </p:sp>
      <p:sp>
        <p:nvSpPr>
          <p:cNvPr id="3" name="2 Marcador de notas"/>
          <p:cNvSpPr>
            <a:spLocks noGrp="1"/>
          </p:cNvSpPr>
          <p:nvPr>
            <p:ph type="body" idx="1"/>
          </p:nvPr>
        </p:nvSpPr>
        <p:spPr>
          <a:xfrm>
            <a:off x="755576" y="3861048"/>
            <a:ext cx="7402016" cy="2698626"/>
          </a:xfrm>
        </p:spPr>
        <p:txBody>
          <a:bodyPr>
            <a:normAutofit/>
          </a:bodyPr>
          <a:lstStyle/>
          <a:p>
            <a:pPr algn="just" hangingPunct="0">
              <a:lnSpc>
                <a:spcPct val="110000"/>
              </a:lnSpc>
              <a:spcAft>
                <a:spcPts val="1000"/>
              </a:spcAft>
            </a:pPr>
            <a:r>
              <a:rPr lang="es-MX" dirty="0"/>
              <a:t>Muestra el Modelo de Economía espacial de </a:t>
            </a:r>
            <a:r>
              <a:rPr lang="es-MX" dirty="0" err="1"/>
              <a:t>August</a:t>
            </a:r>
            <a:r>
              <a:rPr lang="es-MX" dirty="0"/>
              <a:t> </a:t>
            </a:r>
            <a:r>
              <a:rPr lang="es-MX" dirty="0" err="1"/>
              <a:t>Lösch</a:t>
            </a:r>
            <a:r>
              <a:rPr lang="es-MX" dirty="0"/>
              <a:t> cuya obra económica de la localización se publicó en 1939,  </a:t>
            </a:r>
            <a:r>
              <a:rPr lang="es-MX" dirty="0" err="1"/>
              <a:t>Losh</a:t>
            </a:r>
            <a:r>
              <a:rPr lang="es-MX" dirty="0"/>
              <a:t> se ocupaba del problema central de la localización de la actividad económica y en concreto de la creación de regiones económicas  el cual  destaca la idea de una región económica ideal donde se tenga un centro de producción común. Los productores y los consumidores maximizan respectivamente los beneficios y las utilidades. Si existiera un único productor, y decidiera vender a un precio “p” a los consumidores radicados justo a su lado, tendría que ir subiendo ese precio, en función de los costes de transporte en que vaya incurriendo, a la hora de vender en localizaciones más alejadas geográficamente.</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7</a:t>
            </a:fld>
            <a:endParaRPr lang="es-MX" dirty="0"/>
          </a:p>
        </p:txBody>
      </p:sp>
    </p:spTree>
    <p:extLst>
      <p:ext uri="{BB962C8B-B14F-4D97-AF65-F5344CB8AC3E}">
        <p14:creationId xmlns:p14="http://schemas.microsoft.com/office/powerpoint/2010/main" val="1262959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555776" y="260648"/>
            <a:ext cx="4536504" cy="3402378"/>
          </a:xfrm>
        </p:spPr>
      </p:sp>
      <p:sp>
        <p:nvSpPr>
          <p:cNvPr id="3" name="2 Marcador de notas"/>
          <p:cNvSpPr>
            <a:spLocks noGrp="1"/>
          </p:cNvSpPr>
          <p:nvPr>
            <p:ph type="body" idx="1"/>
          </p:nvPr>
        </p:nvSpPr>
        <p:spPr>
          <a:xfrm>
            <a:off x="971600" y="3861048"/>
            <a:ext cx="7258000" cy="2482602"/>
          </a:xfrm>
        </p:spPr>
        <p:txBody>
          <a:bodyPr>
            <a:normAutofit/>
          </a:bodyPr>
          <a:lstStyle/>
          <a:p>
            <a:pPr indent="449580" algn="just" hangingPunct="0">
              <a:lnSpc>
                <a:spcPct val="120000"/>
              </a:lnSpc>
              <a:spcAft>
                <a:spcPts val="1000"/>
              </a:spcAft>
            </a:pPr>
            <a:r>
              <a:rPr lang="es-MX" dirty="0"/>
              <a:t>Se expone la Teoría de Localización desarrollada por Von </a:t>
            </a:r>
            <a:r>
              <a:rPr lang="es-MX" dirty="0" err="1"/>
              <a:t>Thunen</a:t>
            </a:r>
            <a:r>
              <a:rPr lang="es-MX" dirty="0"/>
              <a:t>; la cual constituye una teoría fundamental para la explicación de la localización de las zonas rural y urbana; que resalta la importancia de su exposición. Este autor hace un análisis profundo entre  renta de la tierra, distancia, costos de transporte, con lo cual conforma su ley de rendimientos crecientes, incorpora conceptos como fertilidad de la tierra para determinar los costos y precios  del espacio económico.</a:t>
            </a:r>
            <a:r>
              <a:rPr lang="es-MX" sz="1050" kern="1400" dirty="0"/>
              <a:t> </a:t>
            </a:r>
            <a:r>
              <a:rPr lang="es-MX" kern="1400" dirty="0"/>
              <a:t>Para el productor, los elementos relevantes de costos que influyen en su localización son el pago de renta y el costo de producción hasta el mercado (Von </a:t>
            </a:r>
            <a:r>
              <a:rPr lang="es-MX" kern="1400" dirty="0" err="1"/>
              <a:t>Thunen</a:t>
            </a:r>
            <a:r>
              <a:rPr lang="es-MX" kern="1400" dirty="0"/>
              <a:t> se aparta de Ricardo en relación a que se supone que la productividad natural de la tierra no es un factor que pese en el productor y por tanto en el monto de la renta; en  este sentido Von </a:t>
            </a:r>
            <a:r>
              <a:rPr lang="es-MX" kern="1400" dirty="0" err="1"/>
              <a:t>Thunen</a:t>
            </a:r>
            <a:r>
              <a:rPr lang="es-MX" kern="1400" dirty="0"/>
              <a:t> se acerca más a  Marx que a Ricardo.).</a:t>
            </a:r>
            <a:endParaRPr lang="es-AR" sz="1050" dirty="0"/>
          </a:p>
          <a:p>
            <a:pPr algn="just" hangingPunct="0">
              <a:lnSpc>
                <a:spcPct val="120000"/>
              </a:lnSpc>
              <a:spcAft>
                <a:spcPts val="1000"/>
              </a:spcAft>
            </a:pPr>
            <a:r>
              <a:rPr lang="es-MX" kern="1400" dirty="0"/>
              <a:t>En principio los dos factores de localización mencionados (costo de transporte y pago de renta), tienen comportamientos diferentes con respecto a la distancia: a mayor distancia, mayor costo de transporte.</a:t>
            </a:r>
            <a:endParaRPr lang="es-AR" sz="1050" dirty="0">
              <a:ea typeface="Calibri"/>
              <a:cs typeface="Times New Roman"/>
            </a:endParaRPr>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8</a:t>
            </a:fld>
            <a:endParaRPr lang="es-MX" dirty="0"/>
          </a:p>
        </p:txBody>
      </p:sp>
    </p:spTree>
    <p:extLst>
      <p:ext uri="{BB962C8B-B14F-4D97-AF65-F5344CB8AC3E}">
        <p14:creationId xmlns:p14="http://schemas.microsoft.com/office/powerpoint/2010/main" val="2325733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843808" y="404664"/>
            <a:ext cx="4320480" cy="3240360"/>
          </a:xfrm>
        </p:spPr>
      </p:sp>
      <p:sp>
        <p:nvSpPr>
          <p:cNvPr id="3" name="2 Marcador de notas"/>
          <p:cNvSpPr>
            <a:spLocks noGrp="1"/>
          </p:cNvSpPr>
          <p:nvPr>
            <p:ph type="body" idx="1"/>
          </p:nvPr>
        </p:nvSpPr>
        <p:spPr>
          <a:xfrm>
            <a:off x="899592" y="3717032"/>
            <a:ext cx="7330008" cy="2626618"/>
          </a:xfrm>
        </p:spPr>
        <p:txBody>
          <a:bodyPr>
            <a:normAutofit/>
          </a:bodyPr>
          <a:lstStyle/>
          <a:p>
            <a:pPr algn="just">
              <a:spcAft>
                <a:spcPts val="1000"/>
              </a:spcAft>
            </a:pPr>
            <a:r>
              <a:rPr lang="es-AR" dirty="0"/>
              <a:t> </a:t>
            </a:r>
            <a:r>
              <a:rPr lang="es-MX" dirty="0"/>
              <a:t>Se presenta la teoría de la localización de Weber el cual considera  cuatro aspectos (la distancia a los recursos naturales, la distancia al mercado, los costes de la mano de obra y las economías de aglomeración) como fundamentales para la localización industrial. Por el hecho de estar situada en una región industrial, una planta puede beneficiarse de ahorros en cuestiones como el acceso a los mercados, a las vías de comunicación, a la mano de obra especializada, a los servicios comunes y a los proveedores. Sin embargo, estos ahorros pueden desencadenar una competencia por la tierra y dispararse el precio del suelo, anulando los posibles ahorros. Supuestos:</a:t>
            </a:r>
            <a:endParaRPr lang="es-AR" sz="1050" dirty="0"/>
          </a:p>
          <a:p>
            <a:pPr algn="just" hangingPunct="0">
              <a:spcAft>
                <a:spcPts val="1000"/>
              </a:spcAft>
            </a:pPr>
            <a:r>
              <a:rPr lang="es-MX" kern="1400" dirty="0"/>
              <a:t>1.-Pretende explicar el comportamiento especializado de un productor en forma individual (un productor industrial.).</a:t>
            </a:r>
            <a:endParaRPr lang="es-AR" sz="1050" dirty="0"/>
          </a:p>
          <a:p>
            <a:pPr algn="just" hangingPunct="0">
              <a:spcAft>
                <a:spcPts val="1000"/>
              </a:spcAft>
            </a:pPr>
            <a:r>
              <a:rPr lang="es-MX" kern="1400" dirty="0"/>
              <a:t>2.-Los elementos que determinan la localización de un productor en lo individual son las ventajas </a:t>
            </a:r>
            <a:r>
              <a:rPr lang="es-MX" kern="1400" dirty="0" err="1"/>
              <a:t>locacionales</a:t>
            </a:r>
            <a:endParaRPr lang="es-AR" dirty="0"/>
          </a:p>
        </p:txBody>
      </p:sp>
      <p:sp>
        <p:nvSpPr>
          <p:cNvPr id="4" name="3 Marcador de encabezado"/>
          <p:cNvSpPr>
            <a:spLocks noGrp="1"/>
          </p:cNvSpPr>
          <p:nvPr>
            <p:ph type="hdr" sz="quarter" idx="10"/>
          </p:nvPr>
        </p:nvSpPr>
        <p:spPr/>
        <p:txBody>
          <a:bodyPr/>
          <a:lstStyle/>
          <a:p>
            <a:r>
              <a:rPr lang="es-MX" smtClean="0"/>
              <a:t>Desarrollo Regional</a:t>
            </a:r>
            <a:endParaRPr lang="es-MX" dirty="0"/>
          </a:p>
        </p:txBody>
      </p:sp>
      <p:sp>
        <p:nvSpPr>
          <p:cNvPr id="5" name="4 Marcador de número de diapositiva"/>
          <p:cNvSpPr>
            <a:spLocks noGrp="1"/>
          </p:cNvSpPr>
          <p:nvPr>
            <p:ph type="sldNum" sz="quarter" idx="11"/>
          </p:nvPr>
        </p:nvSpPr>
        <p:spPr/>
        <p:txBody>
          <a:bodyPr/>
          <a:lstStyle/>
          <a:p>
            <a:fld id="{1C80E7BA-1A57-4BA0-B4AC-F1DCA1E8264E}" type="slidenum">
              <a:rPr lang="es-MX" smtClean="0"/>
              <a:pPr/>
              <a:t>9</a:t>
            </a:fld>
            <a:endParaRPr lang="es-MX" dirty="0"/>
          </a:p>
        </p:txBody>
      </p:sp>
    </p:spTree>
    <p:extLst>
      <p:ext uri="{BB962C8B-B14F-4D97-AF65-F5344CB8AC3E}">
        <p14:creationId xmlns:p14="http://schemas.microsoft.com/office/powerpoint/2010/main" val="4004397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s-ES" smtClean="0"/>
              <a:t>Haga clic para modificar el estilo de título del patrón</a:t>
            </a:r>
            <a:endParaRPr kumimoji="0" lang="en-US"/>
          </a:p>
        </p:txBody>
      </p:sp>
      <p:sp>
        <p:nvSpPr>
          <p:cNvPr id="20" name="19 Subtítulo"/>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9" name="18 Marcador de fecha"/>
          <p:cNvSpPr>
            <a:spLocks noGrp="1"/>
          </p:cNvSpPr>
          <p:nvPr>
            <p:ph type="dt" sz="half" idx="10"/>
          </p:nvPr>
        </p:nvSpPr>
        <p:spPr/>
        <p:txBody>
          <a:bodyPr/>
          <a:lstStyle>
            <a:extLst/>
          </a:lstStyle>
          <a:p>
            <a:fld id="{928FDA01-BD29-49ED-9CFB-5CD71B81C24A}" type="datetime1">
              <a:rPr lang="es-MX" smtClean="0"/>
              <a:pPr/>
              <a:t>04/09/2015</a:t>
            </a:fld>
            <a:endParaRPr lang="es-MX" dirty="0"/>
          </a:p>
        </p:txBody>
      </p:sp>
      <p:sp>
        <p:nvSpPr>
          <p:cNvPr id="8" name="7 Marcador de pie de página"/>
          <p:cNvSpPr>
            <a:spLocks noGrp="1"/>
          </p:cNvSpPr>
          <p:nvPr>
            <p:ph type="ftr" sz="quarter" idx="11"/>
          </p:nvPr>
        </p:nvSpPr>
        <p:spPr/>
        <p:txBody>
          <a:bodyPr/>
          <a:lstStyle>
            <a:extLst/>
          </a:lstStyle>
          <a:p>
            <a:endParaRPr lang="es-MX" dirty="0"/>
          </a:p>
        </p:txBody>
      </p:sp>
      <p:sp>
        <p:nvSpPr>
          <p:cNvPr id="11" name="10 Marcador de número de diapositiva"/>
          <p:cNvSpPr>
            <a:spLocks noGrp="1"/>
          </p:cNvSpPr>
          <p:nvPr>
            <p:ph type="sldNum" sz="quarter" idx="12"/>
          </p:nvPr>
        </p:nvSpPr>
        <p:spPr/>
        <p:txBody>
          <a:bodyPr/>
          <a:lstStyle>
            <a:extLst/>
          </a:lstStyle>
          <a:p>
            <a:fld id="{AB75816E-03D9-4D6B-8A24-E758B7995DB7}"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9E917641-7B96-4649-A037-4A0CD1039E6D}" type="datetime1">
              <a:rPr lang="es-MX" smtClean="0"/>
              <a:pPr/>
              <a:t>04/09/2015</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AB75816E-03D9-4D6B-8A24-E758B7995DB7}"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AC7E27C-5152-46EC-A217-8606C1849D47}" type="datetime1">
              <a:rPr lang="es-MX" smtClean="0"/>
              <a:pPr/>
              <a:t>04/09/2015</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AB75816E-03D9-4D6B-8A24-E758B7995DB7}"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56B6F0E-E325-4E5F-8744-E28CFB014285}" type="datetime1">
              <a:rPr lang="es-MX" smtClean="0"/>
              <a:pPr/>
              <a:t>04/09/2015</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AB75816E-03D9-4D6B-8A24-E758B7995DB7}" type="slidenum">
              <a:rPr lang="es-MX" smtClean="0"/>
              <a:pPr/>
              <a:t>‹Nº›</a:t>
            </a:fld>
            <a:endParaRPr lang="es-MX"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13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16A1C4A3-CCFF-4F71-AEC6-9DC524534B33}" type="datetime1">
              <a:rPr lang="es-MX" smtClean="0"/>
              <a:pPr/>
              <a:t>04/09/2015</a:t>
            </a:fld>
            <a:endParaRPr lang="es-MX" dirty="0"/>
          </a:p>
        </p:txBody>
      </p:sp>
      <p:sp>
        <p:nvSpPr>
          <p:cNvPr id="5" name="4 Marcador de pie de página"/>
          <p:cNvSpPr>
            <a:spLocks noGrp="1"/>
          </p:cNvSpPr>
          <p:nvPr>
            <p:ph type="ftr" sz="quarter" idx="11"/>
          </p:nvPr>
        </p:nvSpPr>
        <p:spPr/>
        <p:txBody>
          <a:bodyPr/>
          <a:lstStyle>
            <a:extLst/>
          </a:lstStyle>
          <a:p>
            <a:endParaRPr lang="es-MX" dirty="0"/>
          </a:p>
        </p:txBody>
      </p:sp>
      <p:sp>
        <p:nvSpPr>
          <p:cNvPr id="6" name="5 Marcador de número de diapositiva"/>
          <p:cNvSpPr>
            <a:spLocks noGrp="1"/>
          </p:cNvSpPr>
          <p:nvPr>
            <p:ph type="sldNum" sz="quarter" idx="12"/>
          </p:nvPr>
        </p:nvSpPr>
        <p:spPr/>
        <p:txBody>
          <a:bodyPr/>
          <a:lstStyle>
            <a:extLst/>
          </a:lstStyle>
          <a:p>
            <a:fld id="{AB75816E-03D9-4D6B-8A24-E758B7995DB7}" type="slidenum">
              <a:rPr lang="es-MX" smtClean="0"/>
              <a:pPr/>
              <a:t>‹Nº›</a:t>
            </a:fld>
            <a:endParaRPr lang="es-MX"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A8CD7CDF-07D4-4649-8F5F-D3149B7EB7CB}" type="datetime1">
              <a:rPr lang="es-MX" smtClean="0"/>
              <a:pPr/>
              <a:t>04/09/2015</a:t>
            </a:fld>
            <a:endParaRPr lang="es-MX" dirty="0"/>
          </a:p>
        </p:txBody>
      </p:sp>
      <p:sp>
        <p:nvSpPr>
          <p:cNvPr id="6" name="5 Marcador de pie de página"/>
          <p:cNvSpPr>
            <a:spLocks noGrp="1"/>
          </p:cNvSpPr>
          <p:nvPr>
            <p:ph type="ftr" sz="quarter" idx="11"/>
          </p:nvPr>
        </p:nvSpPr>
        <p:spPr/>
        <p:txBody>
          <a:bodyPr/>
          <a:lstStyle>
            <a:extLst/>
          </a:lstStyle>
          <a:p>
            <a:endParaRPr lang="es-MX" dirty="0"/>
          </a:p>
        </p:txBody>
      </p:sp>
      <p:sp>
        <p:nvSpPr>
          <p:cNvPr id="7" name="6 Marcador de número de diapositiva"/>
          <p:cNvSpPr>
            <a:spLocks noGrp="1"/>
          </p:cNvSpPr>
          <p:nvPr>
            <p:ph type="sldNum" sz="quarter" idx="12"/>
          </p:nvPr>
        </p:nvSpPr>
        <p:spPr/>
        <p:txBody>
          <a:bodyPr/>
          <a:lstStyle>
            <a:extLst/>
          </a:lstStyle>
          <a:p>
            <a:fld id="{AB75816E-03D9-4D6B-8A24-E758B7995DB7}"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nchor="b"/>
          <a:lstStyle>
            <a:lvl1pPr>
              <a:defRPr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230F076D-399C-48EE-BA30-B9BBD9C3905F}" type="datetime1">
              <a:rPr lang="es-MX" smtClean="0"/>
              <a:pPr/>
              <a:t>04/09/2015</a:t>
            </a:fld>
            <a:endParaRPr lang="es-MX" dirty="0"/>
          </a:p>
        </p:txBody>
      </p:sp>
      <p:sp>
        <p:nvSpPr>
          <p:cNvPr id="8" name="7 Marcador de pie de página"/>
          <p:cNvSpPr>
            <a:spLocks noGrp="1"/>
          </p:cNvSpPr>
          <p:nvPr>
            <p:ph type="ftr" sz="quarter" idx="11"/>
          </p:nvPr>
        </p:nvSpPr>
        <p:spPr/>
        <p:txBody>
          <a:bodyPr/>
          <a:lstStyle>
            <a:extLst/>
          </a:lstStyle>
          <a:p>
            <a:endParaRPr lang="es-MX" dirty="0"/>
          </a:p>
        </p:txBody>
      </p:sp>
      <p:sp>
        <p:nvSpPr>
          <p:cNvPr id="9" name="8 Marcador de número de diapositiva"/>
          <p:cNvSpPr>
            <a:spLocks noGrp="1"/>
          </p:cNvSpPr>
          <p:nvPr>
            <p:ph type="sldNum" sz="quarter" idx="12"/>
          </p:nvPr>
        </p:nvSpPr>
        <p:spPr/>
        <p:txBody>
          <a:bodyPr/>
          <a:lstStyle>
            <a:extLst/>
          </a:lstStyle>
          <a:p>
            <a:fld id="{AB75816E-03D9-4D6B-8A24-E758B7995DB7}" type="slidenum">
              <a:rPr lang="es-MX" smtClean="0"/>
              <a:pPr/>
              <a:t>‹Nº›</a:t>
            </a:fld>
            <a:endParaRPr lang="es-MX"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F2739400-824B-4548-9DED-25C70D8D6D0A}" type="datetime1">
              <a:rPr lang="es-MX" smtClean="0"/>
              <a:pPr/>
              <a:t>04/09/2015</a:t>
            </a:fld>
            <a:endParaRPr lang="es-MX" dirty="0"/>
          </a:p>
        </p:txBody>
      </p:sp>
      <p:sp>
        <p:nvSpPr>
          <p:cNvPr id="4" name="3 Marcador de pie de página"/>
          <p:cNvSpPr>
            <a:spLocks noGrp="1"/>
          </p:cNvSpPr>
          <p:nvPr>
            <p:ph type="ftr" sz="quarter" idx="11"/>
          </p:nvPr>
        </p:nvSpPr>
        <p:spPr/>
        <p:txBody>
          <a:bodyPr/>
          <a:lstStyle>
            <a:extLst/>
          </a:lstStyle>
          <a:p>
            <a:endParaRPr lang="es-MX" dirty="0"/>
          </a:p>
        </p:txBody>
      </p:sp>
      <p:sp>
        <p:nvSpPr>
          <p:cNvPr id="5" name="4 Marcador de número de diapositiva"/>
          <p:cNvSpPr>
            <a:spLocks noGrp="1"/>
          </p:cNvSpPr>
          <p:nvPr>
            <p:ph type="sldNum" sz="quarter" idx="12"/>
          </p:nvPr>
        </p:nvSpPr>
        <p:spPr/>
        <p:txBody>
          <a:bodyPr/>
          <a:lstStyle>
            <a:extLst/>
          </a:lstStyle>
          <a:p>
            <a:fld id="{AB75816E-03D9-4D6B-8A24-E758B7995DB7}"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18AE55C3-737C-4EF7-80C9-9B45CF5F0A76}" type="datetime1">
              <a:rPr lang="es-MX" smtClean="0"/>
              <a:pPr/>
              <a:t>04/09/2015</a:t>
            </a:fld>
            <a:endParaRPr lang="es-MX" dirty="0"/>
          </a:p>
        </p:txBody>
      </p:sp>
      <p:sp>
        <p:nvSpPr>
          <p:cNvPr id="3" name="2 Marcador de pie de página"/>
          <p:cNvSpPr>
            <a:spLocks noGrp="1"/>
          </p:cNvSpPr>
          <p:nvPr>
            <p:ph type="ftr" sz="quarter" idx="11"/>
          </p:nvPr>
        </p:nvSpPr>
        <p:spPr/>
        <p:txBody>
          <a:bodyPr/>
          <a:lstStyle>
            <a:extLst/>
          </a:lstStyle>
          <a:p>
            <a:endParaRPr lang="es-MX" dirty="0"/>
          </a:p>
        </p:txBody>
      </p:sp>
      <p:sp>
        <p:nvSpPr>
          <p:cNvPr id="4" name="3 Marcador de número de diapositiva"/>
          <p:cNvSpPr>
            <a:spLocks noGrp="1"/>
          </p:cNvSpPr>
          <p:nvPr>
            <p:ph type="sldNum" sz="quarter" idx="12"/>
          </p:nvPr>
        </p:nvSpPr>
        <p:spPr/>
        <p:txBody>
          <a:bodyPr/>
          <a:lstStyle>
            <a:extLst/>
          </a:lstStyle>
          <a:p>
            <a:fld id="{AB75816E-03D9-4D6B-8A24-E758B7995DB7}"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60DC6C4-6060-4C9C-87BC-3BD0EDAF98B8}" type="datetime1">
              <a:rPr lang="es-MX" smtClean="0"/>
              <a:pPr/>
              <a:t>04/09/2015</a:t>
            </a:fld>
            <a:endParaRPr lang="es-MX" dirty="0"/>
          </a:p>
        </p:txBody>
      </p:sp>
      <p:sp>
        <p:nvSpPr>
          <p:cNvPr id="6" name="5 Marcador de pie de página"/>
          <p:cNvSpPr>
            <a:spLocks noGrp="1"/>
          </p:cNvSpPr>
          <p:nvPr>
            <p:ph type="ftr" sz="quarter" idx="11"/>
          </p:nvPr>
        </p:nvSpPr>
        <p:spPr/>
        <p:txBody>
          <a:bodyPr/>
          <a:lstStyle>
            <a:extLst/>
          </a:lstStyle>
          <a:p>
            <a:endParaRPr lang="es-MX" dirty="0"/>
          </a:p>
        </p:txBody>
      </p:sp>
      <p:sp>
        <p:nvSpPr>
          <p:cNvPr id="7" name="6 Marcador de número de diapositiva"/>
          <p:cNvSpPr>
            <a:spLocks noGrp="1"/>
          </p:cNvSpPr>
          <p:nvPr>
            <p:ph type="sldNum" sz="quarter" idx="12"/>
          </p:nvPr>
        </p:nvSpPr>
        <p:spPr/>
        <p:txBody>
          <a:bodyPr/>
          <a:lstStyle>
            <a:extLst/>
          </a:lstStyle>
          <a:p>
            <a:fld id="{AB75816E-03D9-4D6B-8A24-E758B7995DB7}"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dondear rectángulo de esquina sencilla"/>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3097886-9129-4D84-9AC6-0C267D8DD705}" type="datetime1">
              <a:rPr lang="es-MX" smtClean="0"/>
              <a:pPr/>
              <a:t>04/09/2015</a:t>
            </a:fld>
            <a:endParaRPr lang="es-MX" dirty="0"/>
          </a:p>
        </p:txBody>
      </p:sp>
      <p:sp>
        <p:nvSpPr>
          <p:cNvPr id="6" name="5 Marcador de pie de página"/>
          <p:cNvSpPr>
            <a:spLocks noGrp="1"/>
          </p:cNvSpPr>
          <p:nvPr>
            <p:ph type="ftr" sz="quarter" idx="11"/>
          </p:nvPr>
        </p:nvSpPr>
        <p:spPr/>
        <p:txBody>
          <a:bodyPr/>
          <a:lstStyle>
            <a:extLst/>
          </a:lstStyle>
          <a:p>
            <a:endParaRPr lang="es-MX" dirty="0"/>
          </a:p>
        </p:txBody>
      </p:sp>
      <p:sp>
        <p:nvSpPr>
          <p:cNvPr id="7" name="6 Marcador de número de diapositiva"/>
          <p:cNvSpPr>
            <a:spLocks noGrp="1"/>
          </p:cNvSpPr>
          <p:nvPr>
            <p:ph type="sldNum" sz="quarter" idx="12"/>
          </p:nvPr>
        </p:nvSpPr>
        <p:spPr/>
        <p:txBody>
          <a:bodyPr/>
          <a:lstStyle>
            <a:extLst/>
          </a:lstStyle>
          <a:p>
            <a:fld id="{AB75816E-03D9-4D6B-8A24-E758B7995DB7}" type="slidenum">
              <a:rPr lang="es-MX" smtClean="0"/>
              <a:pPr/>
              <a:t>‹Nº›</a:t>
            </a:fld>
            <a:endParaRPr lang="es-MX" dirty="0"/>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s-ES" smtClean="0"/>
              <a:t>Haga clic en el icono para agregar una imagen</a:t>
            </a:r>
            <a:endParaRPr kumimoji="0"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12 Marcador de título"/>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s-ES" smtClean="0"/>
              <a:t>Haga clic para modificar el estilo de título del patrón</a:t>
            </a:r>
            <a:endParaRPr kumimoji="0" lang="en-US"/>
          </a:p>
        </p:txBody>
      </p:sp>
      <p:sp>
        <p:nvSpPr>
          <p:cNvPr id="4" name="3 Marcador de texto"/>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5" name="24 Marcador de fecha"/>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0704FE0-1410-460B-96C4-BF09CC169A16}" type="datetime1">
              <a:rPr lang="es-MX" smtClean="0"/>
              <a:pPr/>
              <a:t>04/09/2015</a:t>
            </a:fld>
            <a:endParaRPr lang="es-MX" dirty="0"/>
          </a:p>
        </p:txBody>
      </p:sp>
      <p:sp>
        <p:nvSpPr>
          <p:cNvPr id="18" name="17 Marcador de pie de página"/>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s-MX" dirty="0"/>
          </a:p>
        </p:txBody>
      </p:sp>
      <p:sp>
        <p:nvSpPr>
          <p:cNvPr id="5" name="4 Marcador de número de diapositiva"/>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B75816E-03D9-4D6B-8A24-E758B7995DB7}"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hdr="0" ftr="0" dt="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http://www.uaemex.mx/feconomia/marcos/EscudoEc.jp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www.google.com.mx/imgres?imgurl=http://despilfarro.com/wp-content/2009/04/presupuesto.jpg&amp;imgrefurl=http://despilfarro.com/category/empresas/page/9/&amp;usg=__mJenYijSqYdT2RGcUbVxbKLzYSo=&amp;h=293&amp;w=390&amp;sz=16&amp;hl=es&amp;start=7&amp;tbnid=zyyuuhBDumXKsM:&amp;tbnh=92&amp;tbnw=123&amp;prev=/images?q=GASTO&amp;um=1&amp;hl=es&amp;tbs=isch:1&amp;um=1&amp;itbs=1"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hyperlink" Target="http://www.google.com.mx/imgres?imgurl=http://4.bp.blogspot.com/_FRM06inVt-w/SvnDYHOAKjI/AAAAAAAAADc/H6JsCOfvdUc/s320/exportacion+peruana+(1).jpg&amp;imgrefurl=http://celebrityprod.blogspot.com/&amp;usg=__M2iSXEV4Oxr27-GSxmAVMT3ibjo=&amp;h=320&amp;w=310&amp;sz=24&amp;hl=es&amp;start=6&amp;tbnid=LRQ_yln68Zi7vM:&amp;tbnh=118&amp;tbnw=114&amp;prev=/images?q=EXPORTACION+REGIONAL&amp;um=1&amp;hl=es&amp;tbs=isch:1&amp;um=1&amp;itbs=1" TargetMode="Externa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10" Type="http://schemas.openxmlformats.org/officeDocument/2006/relationships/image" Target="../media/image28.jpeg"/><Relationship Id="rId4" Type="http://schemas.openxmlformats.org/officeDocument/2006/relationships/diagramLayout" Target="../diagrams/layout5.xml"/><Relationship Id="rId9" Type="http://schemas.openxmlformats.org/officeDocument/2006/relationships/image" Target="../media/image27.jpeg"/></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31.wmf"/><Relationship Id="rId7" Type="http://schemas.openxmlformats.org/officeDocument/2006/relationships/diagramColors" Target="../diagrams/colors7.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3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6.gif"/></Relationships>
</file>

<file path=ppt/slides/_rels/slide2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diagramColors" Target="../diagrams/colors9.xml"/><Relationship Id="rId5" Type="http://schemas.openxmlformats.org/officeDocument/2006/relationships/diagramQuickStyle" Target="../diagrams/quickStyle9.xml"/><Relationship Id="rId10" Type="http://schemas.openxmlformats.org/officeDocument/2006/relationships/image" Target="../media/image39.jpeg"/><Relationship Id="rId4" Type="http://schemas.openxmlformats.org/officeDocument/2006/relationships/diagramLayout" Target="../diagrams/layout9.xml"/><Relationship Id="rId9" Type="http://schemas.openxmlformats.org/officeDocument/2006/relationships/image" Target="../media/image38.png"/></Relationships>
</file>

<file path=ppt/slides/_rels/slide24.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0.xml"/><Relationship Id="rId11" Type="http://schemas.openxmlformats.org/officeDocument/2006/relationships/image" Target="../media/image42.jpeg"/><Relationship Id="rId5" Type="http://schemas.openxmlformats.org/officeDocument/2006/relationships/diagramQuickStyle" Target="../diagrams/quickStyle10.xml"/><Relationship Id="rId10" Type="http://schemas.openxmlformats.org/officeDocument/2006/relationships/image" Target="../media/image41.jpeg"/><Relationship Id="rId4" Type="http://schemas.openxmlformats.org/officeDocument/2006/relationships/diagramLayout" Target="../diagrams/layout10.xml"/><Relationship Id="rId9" Type="http://schemas.openxmlformats.org/officeDocument/2006/relationships/hyperlink" Target="http://www.google.com.mx/imgres?imgurl=http://www.tribunadocente.com.ar/imagenes/cap.jpg&amp;imgrefurl=http://www.tribunadocente.com.ar/pedagogia/pedago4.htm&amp;usg=__54ExfKzu7TQ5egELJ21Ry2ifNk0=&amp;h=438&amp;w=328&amp;sz=8&amp;hl=es&amp;start=1&amp;tbnid=nkSTwZFi93pqnM:&amp;tbnh=127&amp;tbnw=95&amp;prev=/images?q=division+del+trabajo&amp;um=1&amp;hl=es&amp;tbs=isch:1&amp;um=1&amp;itbs=1"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10" Type="http://schemas.openxmlformats.org/officeDocument/2006/relationships/image" Target="../media/image45.jpeg"/><Relationship Id="rId4" Type="http://schemas.openxmlformats.org/officeDocument/2006/relationships/diagramLayout" Target="../diagrams/layout11.xml"/><Relationship Id="rId9" Type="http://schemas.openxmlformats.org/officeDocument/2006/relationships/image" Target="../media/image44.jpeg"/></Relationships>
</file>

<file path=ppt/slides/_rels/slide26.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10" Type="http://schemas.openxmlformats.org/officeDocument/2006/relationships/image" Target="../media/image48.jpeg"/><Relationship Id="rId4" Type="http://schemas.openxmlformats.org/officeDocument/2006/relationships/diagramLayout" Target="../diagrams/layout12.xml"/><Relationship Id="rId9" Type="http://schemas.openxmlformats.org/officeDocument/2006/relationships/image" Target="../media/image47.jpeg"/></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29.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 Id="rId9" Type="http://schemas.openxmlformats.org/officeDocument/2006/relationships/image" Target="../media/image55.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58.gif"/><Relationship Id="rId4" Type="http://schemas.openxmlformats.org/officeDocument/2006/relationships/image" Target="../media/image57.jpeg"/></Relationships>
</file>

<file path=ppt/slides/_rels/slide31.xml.rels><?xml version="1.0" encoding="UTF-8" standalone="yes"?>
<Relationships xmlns="http://schemas.openxmlformats.org/package/2006/relationships"><Relationship Id="rId8" Type="http://schemas.openxmlformats.org/officeDocument/2006/relationships/hyperlink" Target="http://www.google.com.mx/imgres?imgurl=http://www.vanitasweb.com/videocultural/visual/fotossegundaguerra/02ob95.jpg&amp;imgrefurl=http://www.vanitasweb.com/videocultural/visual/segundaguerra.html&amp;usg=__FUwuFaAT6GMA2CG284VuVrPPFcc=&amp;h=297&amp;w=460&amp;sz=82&amp;hl=es&amp;start=3&amp;tbnid=tCgkAXcxQSOnOM:&amp;tbnh=83&amp;tbnw=128&amp;prev=/images?q=segunda+guerra+mundial&amp;um=1&amp;hl=es&amp;tbs=isch:1&amp;um=1&amp;itbs=1" TargetMode="External"/><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15.xml"/><Relationship Id="rId11" Type="http://schemas.openxmlformats.org/officeDocument/2006/relationships/image" Target="../media/image60.jpeg"/><Relationship Id="rId5" Type="http://schemas.openxmlformats.org/officeDocument/2006/relationships/diagramQuickStyle" Target="../diagrams/quickStyle15.xml"/><Relationship Id="rId10" Type="http://schemas.openxmlformats.org/officeDocument/2006/relationships/hyperlink" Target="http://www.google.com.mx/imgres?imgurl=http://www.kalipedia.com/kalipediamedia/historia/media/200808/04/hisecuador/20080804klphishec_9_Ies_SCO.jpg&amp;imgrefurl=http://www.kalipedia.com/popup/popupWindow.html?anchor=klphishec&amp;tipo=imprimir&amp;titulo=Imprimir%20Art%C3%ADculo&amp;xref=20080804klphishec_7.Kes&amp;usg=__PCVnBPtOYvk7d10St4wu1x6-5vw=&amp;h=366&amp;w=555&amp;sz=60&amp;hl=es&amp;start=16&amp;tbnid=pteOGaZEldAaWM:&amp;tbnh=88&amp;tbnw=133&amp;prev=/images?q=modelo+de+sustitucion+de+importaciones&amp;um=1&amp;hl=es&amp;tbs=isch:1&amp;um=1&amp;itbs=1" TargetMode="External"/><Relationship Id="rId4" Type="http://schemas.openxmlformats.org/officeDocument/2006/relationships/diagramLayout" Target="../diagrams/layout15.xml"/><Relationship Id="rId9" Type="http://schemas.openxmlformats.org/officeDocument/2006/relationships/image" Target="../media/image59.jpeg"/></Relationships>
</file>

<file path=ppt/slides/_rels/slide32.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16.xml"/><Relationship Id="rId11" Type="http://schemas.openxmlformats.org/officeDocument/2006/relationships/image" Target="../media/image64.jpeg"/><Relationship Id="rId5" Type="http://schemas.openxmlformats.org/officeDocument/2006/relationships/diagramQuickStyle" Target="../diagrams/quickStyle16.xml"/><Relationship Id="rId10" Type="http://schemas.openxmlformats.org/officeDocument/2006/relationships/image" Target="../media/image63.jpeg"/><Relationship Id="rId4" Type="http://schemas.openxmlformats.org/officeDocument/2006/relationships/diagramLayout" Target="../diagrams/layout16.xml"/><Relationship Id="rId9" Type="http://schemas.openxmlformats.org/officeDocument/2006/relationships/image" Target="../media/image62.jpeg"/></Relationships>
</file>

<file path=ppt/slides/_rels/slide33.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68.jpeg"/><Relationship Id="rId4" Type="http://schemas.openxmlformats.org/officeDocument/2006/relationships/image" Target="../media/image67.jpeg"/></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36.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 Id="rId9" Type="http://schemas.openxmlformats.org/officeDocument/2006/relationships/image" Target="../media/image72.png"/></Relationships>
</file>

<file path=ppt/slides/_rels/slide37.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74.jpeg"/><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Colors" Target="../diagrams/colors20.xml"/><Relationship Id="rId11" Type="http://schemas.openxmlformats.org/officeDocument/2006/relationships/image" Target="../media/image77.jpeg"/><Relationship Id="rId5" Type="http://schemas.openxmlformats.org/officeDocument/2006/relationships/diagramQuickStyle" Target="../diagrams/quickStyle20.xml"/><Relationship Id="rId10" Type="http://schemas.openxmlformats.org/officeDocument/2006/relationships/image" Target="../media/image76.jpeg"/><Relationship Id="rId4" Type="http://schemas.openxmlformats.org/officeDocument/2006/relationships/diagramLayout" Target="../diagrams/layout20.xml"/><Relationship Id="rId9" Type="http://schemas.openxmlformats.org/officeDocument/2006/relationships/image" Target="../media/image75.jpeg"/></Relationships>
</file>

<file path=ppt/slides/_rels/slide39.xml.rels><?xml version="1.0" encoding="UTF-8" standalone="yes"?>
<Relationships xmlns="http://schemas.openxmlformats.org/package/2006/relationships"><Relationship Id="rId8" Type="http://schemas.openxmlformats.org/officeDocument/2006/relationships/image" Target="../media/image78.gif"/><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8" Type="http://schemas.openxmlformats.org/officeDocument/2006/relationships/image" Target="../media/image79.jpeg"/><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10" Type="http://schemas.openxmlformats.org/officeDocument/2006/relationships/image" Target="../media/image81.jpeg"/><Relationship Id="rId4" Type="http://schemas.openxmlformats.org/officeDocument/2006/relationships/diagramLayout" Target="../diagrams/layout22.xml"/><Relationship Id="rId9" Type="http://schemas.openxmlformats.org/officeDocument/2006/relationships/image" Target="../media/image80.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10.png"/><Relationship Id="rId5" Type="http://schemas.openxmlformats.org/officeDocument/2006/relationships/diagramQuickStyle" Target="../diagrams/quickStyle1.xml"/><Relationship Id="rId10" Type="http://schemas.openxmlformats.org/officeDocument/2006/relationships/image" Target="../media/image9.gif"/><Relationship Id="rId4" Type="http://schemas.openxmlformats.org/officeDocument/2006/relationships/diagramLayout" Target="../diagrams/layout1.xml"/><Relationship Id="rId9" Type="http://schemas.openxmlformats.org/officeDocument/2006/relationships/hyperlink" Target="http://es.wikipedia.org/wiki/Archivo:Christaller's_central_place_theory_animation.gif"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13.jpeg"/><Relationship Id="rId4" Type="http://schemas.openxmlformats.org/officeDocument/2006/relationships/diagramLayout" Target="../diagrams/layout2.xml"/><Relationship Id="rId9" Type="http://schemas.openxmlformats.org/officeDocument/2006/relationships/image" Target="../media/image12.jpeg"/></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openxmlformats.org/officeDocument/2006/relationships/image" Target="../media/image16.jpeg"/><Relationship Id="rId4" Type="http://schemas.openxmlformats.org/officeDocument/2006/relationships/diagramLayout" Target="../diagrams/layout3.xml"/><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hyperlink" Target="http://es.wikipedia.org/wiki/Archivo:Renta_de_ubicaci%C3%B3n1.pn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es.wikipedia.org/wiki/Archivo:Von_Th%C3%BCnen_circles_city.svg" TargetMode="Externa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7584" y="1988840"/>
            <a:ext cx="7704856" cy="2138580"/>
          </a:xfrm>
        </p:spPr>
        <p:txBody>
          <a:bodyPr>
            <a:normAutofit fontScale="90000"/>
          </a:bodyPr>
          <a:lstStyle/>
          <a:p>
            <a:pPr algn="ctr"/>
            <a:r>
              <a:rPr lang="es-MX" sz="2000" dirty="0" smtClean="0">
                <a:solidFill>
                  <a:srgbClr val="C00000"/>
                </a:solidFill>
              </a:rPr>
              <a:t>Diapositivas</a:t>
            </a:r>
            <a:r>
              <a:rPr lang="es-MX" dirty="0" smtClean="0">
                <a:solidFill>
                  <a:srgbClr val="C00000"/>
                </a:solidFill>
              </a:rPr>
              <a:t/>
            </a:r>
            <a:br>
              <a:rPr lang="es-MX" dirty="0" smtClean="0">
                <a:solidFill>
                  <a:srgbClr val="C00000"/>
                </a:solidFill>
              </a:rPr>
            </a:br>
            <a:r>
              <a:rPr lang="es-MX" dirty="0" smtClean="0">
                <a:solidFill>
                  <a:srgbClr val="C00000"/>
                </a:solidFill>
              </a:rPr>
              <a:t>Vertientes </a:t>
            </a:r>
            <a:r>
              <a:rPr lang="es-MX" dirty="0" smtClean="0">
                <a:solidFill>
                  <a:srgbClr val="C00000"/>
                </a:solidFill>
              </a:rPr>
              <a:t> teóricas </a:t>
            </a:r>
            <a:r>
              <a:rPr lang="es-MX" dirty="0" smtClean="0">
                <a:solidFill>
                  <a:srgbClr val="C00000"/>
                </a:solidFill>
              </a:rPr>
              <a:t>del </a:t>
            </a:r>
            <a:r>
              <a:rPr lang="es-MX" b="1" dirty="0" smtClean="0">
                <a:solidFill>
                  <a:schemeClr val="tx1"/>
                </a:solidFill>
              </a:rPr>
              <a:t>Desarrollo </a:t>
            </a:r>
            <a:br>
              <a:rPr lang="es-MX" b="1" dirty="0" smtClean="0">
                <a:solidFill>
                  <a:schemeClr val="tx1"/>
                </a:solidFill>
              </a:rPr>
            </a:br>
            <a:r>
              <a:rPr lang="es-MX" b="1" dirty="0" smtClean="0">
                <a:solidFill>
                  <a:schemeClr val="tx1"/>
                </a:solidFill>
              </a:rPr>
              <a:t>Regional</a:t>
            </a:r>
            <a:endParaRPr lang="es-MX" b="1" dirty="0">
              <a:solidFill>
                <a:schemeClr val="tx1"/>
              </a:solidFill>
            </a:endParaRPr>
          </a:p>
        </p:txBody>
      </p:sp>
      <p:sp>
        <p:nvSpPr>
          <p:cNvPr id="5" name="4 CuadroTexto"/>
          <p:cNvSpPr txBox="1"/>
          <p:nvPr/>
        </p:nvSpPr>
        <p:spPr>
          <a:xfrm>
            <a:off x="827583" y="5072074"/>
            <a:ext cx="7776865" cy="1292662"/>
          </a:xfrm>
          <a:prstGeom prst="rect">
            <a:avLst/>
          </a:prstGeom>
          <a:noFill/>
        </p:spPr>
        <p:txBody>
          <a:bodyPr wrap="square" rtlCol="0">
            <a:spAutoFit/>
          </a:bodyPr>
          <a:lstStyle/>
          <a:p>
            <a:endParaRPr lang="es-MX" sz="1400" dirty="0" smtClean="0"/>
          </a:p>
          <a:p>
            <a:endParaRPr lang="es-MX" sz="1400" dirty="0" smtClean="0"/>
          </a:p>
          <a:p>
            <a:endParaRPr lang="es-MX" sz="1400" dirty="0" smtClean="0"/>
          </a:p>
          <a:p>
            <a:endParaRPr lang="es-MX" i="1" dirty="0" smtClean="0"/>
          </a:p>
          <a:p>
            <a:pPr algn="ctr"/>
            <a:r>
              <a:rPr lang="es-MX" b="1" i="1" dirty="0" smtClean="0"/>
              <a:t>Dr. Oscar Manuel Rodríguez Pichardo</a:t>
            </a:r>
            <a:endParaRPr lang="es-MX" b="1" i="1" dirty="0"/>
          </a:p>
        </p:txBody>
      </p:sp>
      <p:sp>
        <p:nvSpPr>
          <p:cNvPr id="4" name="3 CuadroTexto"/>
          <p:cNvSpPr txBox="1"/>
          <p:nvPr/>
        </p:nvSpPr>
        <p:spPr>
          <a:xfrm>
            <a:off x="1547664" y="500042"/>
            <a:ext cx="6072230" cy="707886"/>
          </a:xfrm>
          <a:prstGeom prst="rect">
            <a:avLst/>
          </a:prstGeom>
          <a:noFill/>
        </p:spPr>
        <p:txBody>
          <a:bodyPr wrap="square" rtlCol="0">
            <a:spAutoFit/>
          </a:bodyPr>
          <a:lstStyle/>
          <a:p>
            <a:pPr algn="ctr"/>
            <a:r>
              <a:rPr lang="es-MX" sz="2000" i="1" dirty="0" smtClean="0"/>
              <a:t>Universidad Autónoma del Estado de México</a:t>
            </a:r>
          </a:p>
          <a:p>
            <a:pPr algn="ctr"/>
            <a:r>
              <a:rPr lang="es-MX" sz="2000" i="1" dirty="0" smtClean="0"/>
              <a:t>Facultad de Economía</a:t>
            </a:r>
            <a:endParaRPr lang="es-MX" sz="2000" i="1" dirty="0"/>
          </a:p>
        </p:txBody>
      </p:sp>
      <p:sp>
        <p:nvSpPr>
          <p:cNvPr id="6" name="5 CuadroTexto"/>
          <p:cNvSpPr txBox="1"/>
          <p:nvPr/>
        </p:nvSpPr>
        <p:spPr>
          <a:xfrm>
            <a:off x="2298287" y="4365103"/>
            <a:ext cx="4714908" cy="1169551"/>
          </a:xfrm>
          <a:prstGeom prst="rect">
            <a:avLst/>
          </a:prstGeom>
          <a:noFill/>
        </p:spPr>
        <p:txBody>
          <a:bodyPr wrap="square" rtlCol="0">
            <a:spAutoFit/>
          </a:bodyPr>
          <a:lstStyle/>
          <a:p>
            <a:pPr algn="ctr"/>
            <a:r>
              <a:rPr lang="es-MX" sz="1400" b="1" dirty="0" smtClean="0"/>
              <a:t>Programa Educativo: Licenciatura en Economía</a:t>
            </a:r>
          </a:p>
          <a:p>
            <a:pPr algn="ctr"/>
            <a:r>
              <a:rPr lang="es-MX" sz="1400" b="1" dirty="0" smtClean="0"/>
              <a:t>Unidad de Aprendizaje: Desarrollo Regional</a:t>
            </a:r>
          </a:p>
          <a:p>
            <a:pPr algn="ctr"/>
            <a:r>
              <a:rPr lang="es-MX" sz="1400" b="1" dirty="0" smtClean="0"/>
              <a:t>Créditos Institucionales : 10</a:t>
            </a:r>
          </a:p>
          <a:p>
            <a:pPr algn="ctr"/>
            <a:r>
              <a:rPr lang="es-ES" sz="1400" b="1" dirty="0" smtClean="0"/>
              <a:t>CLAVE: L43053</a:t>
            </a:r>
            <a:endParaRPr lang="es-MX" sz="1400" b="1" dirty="0"/>
          </a:p>
        </p:txBody>
      </p:sp>
      <p:pic>
        <p:nvPicPr>
          <p:cNvPr id="1027" name="Picture 3" descr="http://www.uaemex.mx/feconomia/marcos/EscudoEc.jpg"/>
          <p:cNvPicPr>
            <a:picLocks noChangeAspect="1" noChangeArrowheads="1"/>
          </p:cNvPicPr>
          <p:nvPr/>
        </p:nvPicPr>
        <p:blipFill>
          <a:blip r:embed="rId3" r:link="rId4" cstate="print">
            <a:duotone>
              <a:prstClr val="black"/>
              <a:schemeClr val="tx2">
                <a:tint val="45000"/>
                <a:satMod val="400000"/>
              </a:schemeClr>
            </a:duotone>
          </a:blip>
          <a:srcRect/>
          <a:stretch>
            <a:fillRect/>
          </a:stretch>
        </p:blipFill>
        <p:spPr bwMode="auto">
          <a:xfrm>
            <a:off x="7524329" y="500043"/>
            <a:ext cx="1016888" cy="1128758"/>
          </a:xfrm>
          <a:prstGeom prst="rect">
            <a:avLst/>
          </a:prstGeom>
          <a:noFill/>
          <a:ln w="9525">
            <a:noFill/>
            <a:miter lim="800000"/>
            <a:headEnd/>
            <a:tailEnd/>
          </a:ln>
        </p:spPr>
      </p:pic>
      <p:pic>
        <p:nvPicPr>
          <p:cNvPr id="8" name="7 Imagen" descr="logo a color UAEM.JPG"/>
          <p:cNvPicPr>
            <a:picLocks noChangeAspect="1"/>
          </p:cNvPicPr>
          <p:nvPr/>
        </p:nvPicPr>
        <p:blipFill>
          <a:blip r:embed="rId5" cstate="print">
            <a:extLst>
              <a:ext uri="{BEBA8EAE-BF5A-486C-A8C5-ECC9F3942E4B}">
                <a14:imgProps xmlns:a14="http://schemas.microsoft.com/office/drawing/2010/main">
                  <a14:imgLayer r:embed="rId6">
                    <a14:imgEffect>
                      <a14:backgroundRemoval t="0" b="96588" l="0" r="100000"/>
                    </a14:imgEffect>
                  </a14:imgLayer>
                </a14:imgProps>
              </a:ext>
            </a:extLst>
          </a:blip>
          <a:stretch>
            <a:fillRect/>
          </a:stretch>
        </p:blipFill>
        <p:spPr>
          <a:xfrm>
            <a:off x="611560" y="702227"/>
            <a:ext cx="1080120" cy="10114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027"/>
                                        </p:tgtEl>
                                        <p:attrNameLst>
                                          <p:attrName>style.visibility</p:attrName>
                                        </p:attrNameLst>
                                      </p:cBhvr>
                                      <p:to>
                                        <p:strVal val="visible"/>
                                      </p:to>
                                    </p:set>
                                    <p:animEffect transition="in" filter="barn(inVertical)">
                                      <p:cBhvr>
                                        <p:cTn id="14"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714612" y="375025"/>
            <a:ext cx="5286412" cy="6125809"/>
          </a:xfrm>
        </p:spPr>
        <p:txBody>
          <a:bodyPr>
            <a:normAutofit/>
          </a:bodyPr>
          <a:lstStyle/>
          <a:p>
            <a:pPr algn="just">
              <a:lnSpc>
                <a:spcPct val="110000"/>
              </a:lnSpc>
              <a:buNone/>
            </a:pPr>
            <a:endParaRPr lang="es-MX" sz="2000" b="1" dirty="0" smtClean="0"/>
          </a:p>
          <a:p>
            <a:pPr algn="just">
              <a:lnSpc>
                <a:spcPct val="110000"/>
              </a:lnSpc>
              <a:buNone/>
            </a:pPr>
            <a:r>
              <a:rPr lang="es-MX" sz="1300" b="1" dirty="0" smtClean="0"/>
              <a:t>	</a:t>
            </a:r>
          </a:p>
          <a:p>
            <a:pPr algn="just">
              <a:lnSpc>
                <a:spcPct val="110000"/>
              </a:lnSpc>
              <a:buNone/>
            </a:pPr>
            <a:endParaRPr lang="es-MX" sz="1300" b="1" dirty="0" smtClean="0"/>
          </a:p>
          <a:p>
            <a:pPr algn="just">
              <a:lnSpc>
                <a:spcPct val="110000"/>
              </a:lnSpc>
              <a:buNone/>
            </a:pPr>
            <a:endParaRPr lang="es-MX" sz="1300" b="1" dirty="0" smtClean="0"/>
          </a:p>
          <a:p>
            <a:pPr algn="just">
              <a:lnSpc>
                <a:spcPct val="110000"/>
              </a:lnSpc>
              <a:buNone/>
            </a:pPr>
            <a:endParaRPr lang="es-MX" sz="1300" b="1" dirty="0" smtClean="0"/>
          </a:p>
          <a:p>
            <a:pPr algn="just">
              <a:lnSpc>
                <a:spcPct val="110000"/>
              </a:lnSpc>
              <a:buNone/>
            </a:pPr>
            <a:endParaRPr lang="es-MX" sz="1300" b="1" dirty="0" smtClean="0"/>
          </a:p>
          <a:p>
            <a:pPr algn="just">
              <a:lnSpc>
                <a:spcPct val="110000"/>
              </a:lnSpc>
              <a:buNone/>
            </a:pPr>
            <a:r>
              <a:rPr lang="es-MX" sz="1600" dirty="0" smtClean="0"/>
              <a:t>	</a:t>
            </a:r>
          </a:p>
          <a:p>
            <a:pPr algn="just">
              <a:lnSpc>
                <a:spcPct val="110000"/>
              </a:lnSpc>
              <a:buNone/>
            </a:pPr>
            <a:r>
              <a:rPr lang="es-MX" sz="1600" dirty="0" smtClean="0"/>
              <a:t>	</a:t>
            </a:r>
          </a:p>
          <a:p>
            <a:pPr algn="just">
              <a:lnSpc>
                <a:spcPct val="110000"/>
              </a:lnSpc>
              <a:buNone/>
            </a:pPr>
            <a:r>
              <a:rPr lang="es-MX" sz="1600" dirty="0" smtClean="0"/>
              <a:t> 	</a:t>
            </a:r>
          </a:p>
          <a:p>
            <a:pPr algn="just">
              <a:buNone/>
            </a:pPr>
            <a:endParaRPr lang="es-MX" sz="1600" dirty="0" smtClean="0"/>
          </a:p>
          <a:p>
            <a:pPr>
              <a:buNone/>
            </a:pPr>
            <a:endParaRPr lang="es-MX" sz="1600" dirty="0"/>
          </a:p>
        </p:txBody>
      </p:sp>
      <p:sp>
        <p:nvSpPr>
          <p:cNvPr id="5" name="4 CuadroTexto"/>
          <p:cNvSpPr txBox="1"/>
          <p:nvPr/>
        </p:nvSpPr>
        <p:spPr>
          <a:xfrm>
            <a:off x="571472" y="548680"/>
            <a:ext cx="1292662" cy="5166336"/>
          </a:xfrm>
          <a:prstGeom prst="rect">
            <a:avLst/>
          </a:prstGeom>
          <a:noFill/>
        </p:spPr>
        <p:txBody>
          <a:bodyPr vert="vert270" wrap="square" rtlCol="0">
            <a:spAutoFit/>
          </a:bodyPr>
          <a:lstStyle/>
          <a:p>
            <a:pPr algn="ctr"/>
            <a:r>
              <a:rPr lang="es-MX" sz="3600" b="1" dirty="0" smtClean="0"/>
              <a:t>Teoría de los Polos de Crecimiento</a:t>
            </a:r>
            <a:endParaRPr lang="es-MX" sz="3600" b="1" dirty="0"/>
          </a:p>
        </p:txBody>
      </p:sp>
      <p:sp>
        <p:nvSpPr>
          <p:cNvPr id="4" name="3 Rectángulo redondeado"/>
          <p:cNvSpPr/>
          <p:nvPr/>
        </p:nvSpPr>
        <p:spPr>
          <a:xfrm>
            <a:off x="2771800" y="836712"/>
            <a:ext cx="4729158" cy="4392488"/>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lnSpc>
                <a:spcPct val="110000"/>
              </a:lnSpc>
              <a:buNone/>
            </a:pPr>
            <a:r>
              <a:rPr lang="es-MX" sz="2400" b="1" dirty="0" smtClean="0">
                <a:solidFill>
                  <a:schemeClr val="bg1"/>
                </a:solidFill>
              </a:rPr>
              <a:t>DEFINICIÓN</a:t>
            </a:r>
          </a:p>
          <a:p>
            <a:pPr algn="ctr">
              <a:lnSpc>
                <a:spcPct val="110000"/>
              </a:lnSpc>
            </a:pPr>
            <a:r>
              <a:rPr lang="es-MX" sz="2400" dirty="0" smtClean="0">
                <a:solidFill>
                  <a:schemeClr val="bg1"/>
                </a:solidFill>
              </a:rPr>
              <a:t>Esta Teoría parte de la existencia de una unidad de producción localizada de forma exógena dentro de una zona económicamente atrasada (polo). </a:t>
            </a:r>
          </a:p>
          <a:p>
            <a:pPr algn="just">
              <a:lnSpc>
                <a:spcPct val="110000"/>
              </a:lnSpc>
              <a:buNone/>
            </a:pPr>
            <a:endParaRPr lang="es-MX" sz="2000" dirty="0" smtClean="0">
              <a:solidFill>
                <a:schemeClr val="tx1"/>
              </a:solidFill>
            </a:endParaRPr>
          </a:p>
        </p:txBody>
      </p:sp>
      <p:sp>
        <p:nvSpPr>
          <p:cNvPr id="2" name="1 Marcador de número de diapositiva"/>
          <p:cNvSpPr>
            <a:spLocks noGrp="1"/>
          </p:cNvSpPr>
          <p:nvPr>
            <p:ph type="sldNum" sz="quarter" idx="12"/>
          </p:nvPr>
        </p:nvSpPr>
        <p:spPr/>
        <p:txBody>
          <a:bodyPr/>
          <a:lstStyle/>
          <a:p>
            <a:fld id="{AB75816E-03D9-4D6B-8A24-E758B7995DB7}" type="slidenum">
              <a:rPr lang="es-MX" smtClean="0"/>
              <a:pPr/>
              <a:t>10</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612924194"/>
              </p:ext>
            </p:extLst>
          </p:nvPr>
        </p:nvGraphicFramePr>
        <p:xfrm>
          <a:off x="457200" y="357166"/>
          <a:ext cx="8229600" cy="62173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Marcador de número de diapositiva"/>
          <p:cNvSpPr>
            <a:spLocks noGrp="1"/>
          </p:cNvSpPr>
          <p:nvPr>
            <p:ph type="sldNum" sz="quarter" idx="12"/>
          </p:nvPr>
        </p:nvSpPr>
        <p:spPr/>
        <p:txBody>
          <a:bodyPr/>
          <a:lstStyle/>
          <a:p>
            <a:fld id="{AB75816E-03D9-4D6B-8A24-E758B7995DB7}" type="slidenum">
              <a:rPr lang="es-MX" smtClean="0"/>
              <a:pPr/>
              <a:t>11</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5274912"/>
          </a:xfrm>
        </p:spPr>
        <p:txBody>
          <a:bodyPr>
            <a:normAutofit lnSpcReduction="10000"/>
          </a:bodyPr>
          <a:lstStyle/>
          <a:p>
            <a:pPr algn="just" hangingPunct="0">
              <a:buNone/>
            </a:pPr>
            <a:r>
              <a:rPr lang="es-MX" dirty="0" smtClean="0"/>
              <a:t>Tomando en cuenta lo siguiente:</a:t>
            </a:r>
          </a:p>
          <a:p>
            <a:pPr algn="just" hangingPunct="0">
              <a:buNone/>
            </a:pPr>
            <a:endParaRPr lang="es-MX" b="1" dirty="0" smtClean="0"/>
          </a:p>
          <a:p>
            <a:pPr algn="just" hangingPunct="0">
              <a:buNone/>
            </a:pPr>
            <a:r>
              <a:rPr lang="es-MX" sz="2400" b="1" dirty="0" smtClean="0"/>
              <a:t>a).-</a:t>
            </a:r>
            <a:r>
              <a:rPr lang="es-MX" sz="2400" dirty="0" smtClean="0"/>
              <a:t>El ingreso total de una región proviene de actividades destinadas a la exportación.</a:t>
            </a:r>
          </a:p>
          <a:p>
            <a:pPr algn="just" hangingPunct="0">
              <a:buNone/>
            </a:pPr>
            <a:endParaRPr lang="es-MX" sz="2400" b="1" dirty="0" smtClean="0"/>
          </a:p>
          <a:p>
            <a:pPr algn="just" hangingPunct="0">
              <a:buNone/>
            </a:pPr>
            <a:r>
              <a:rPr lang="es-MX" sz="2400" b="1" dirty="0" smtClean="0"/>
              <a:t>b).-</a:t>
            </a:r>
            <a:r>
              <a:rPr lang="es-MX" sz="2400" dirty="0" smtClean="0"/>
              <a:t> Son actividades de exportación aquellas que permiten a la región ingresar divisas.</a:t>
            </a:r>
          </a:p>
          <a:p>
            <a:pPr>
              <a:buNone/>
            </a:pPr>
            <a:endParaRPr lang="es-ES" dirty="0" smtClean="0"/>
          </a:p>
          <a:p>
            <a:pPr algn="ctr">
              <a:buNone/>
            </a:pPr>
            <a:r>
              <a:rPr lang="es-ES" dirty="0" smtClean="0"/>
              <a:t>INGRESO O GASTO</a:t>
            </a:r>
          </a:p>
          <a:p>
            <a:pPr algn="ctr">
              <a:buNone/>
            </a:pPr>
            <a:r>
              <a:rPr lang="es-ES" dirty="0"/>
              <a:t> </a:t>
            </a:r>
            <a:endParaRPr lang="es-ES" dirty="0" smtClean="0"/>
          </a:p>
          <a:p>
            <a:pPr algn="ctr">
              <a:buNone/>
            </a:pPr>
            <a:endParaRPr lang="es-ES" dirty="0" smtClean="0"/>
          </a:p>
          <a:p>
            <a:pPr algn="ctr">
              <a:buNone/>
            </a:pPr>
            <a:endParaRPr lang="es-ES" dirty="0"/>
          </a:p>
          <a:p>
            <a:pPr algn="ctr">
              <a:buNone/>
            </a:pPr>
            <a:r>
              <a:rPr lang="es-ES" dirty="0" smtClean="0"/>
              <a:t>EXPORTACIÓN REGIONAL</a:t>
            </a:r>
            <a:endParaRPr lang="es-ES" dirty="0"/>
          </a:p>
        </p:txBody>
      </p:sp>
      <p:sp>
        <p:nvSpPr>
          <p:cNvPr id="5" name="4 Marcador de número de diapositiva"/>
          <p:cNvSpPr>
            <a:spLocks noGrp="1"/>
          </p:cNvSpPr>
          <p:nvPr>
            <p:ph type="sldNum" sz="quarter" idx="12"/>
          </p:nvPr>
        </p:nvSpPr>
        <p:spPr/>
        <p:txBody>
          <a:bodyPr/>
          <a:lstStyle/>
          <a:p>
            <a:fld id="{AB75816E-03D9-4D6B-8A24-E758B7995DB7}" type="slidenum">
              <a:rPr lang="es-MX" smtClean="0"/>
              <a:pPr/>
              <a:t>12</a:t>
            </a:fld>
            <a:endParaRPr lang="es-MX" dirty="0"/>
          </a:p>
        </p:txBody>
      </p:sp>
      <p:sp>
        <p:nvSpPr>
          <p:cNvPr id="7" name="6 Flecha derecha"/>
          <p:cNvSpPr/>
          <p:nvPr/>
        </p:nvSpPr>
        <p:spPr>
          <a:xfrm>
            <a:off x="2267744" y="4026405"/>
            <a:ext cx="5040560" cy="115212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AR"/>
          </a:p>
        </p:txBody>
      </p:sp>
      <p:pic>
        <p:nvPicPr>
          <p:cNvPr id="4098" name="Imagen 2" descr="http://t2.gstatic.com/images?q=tbn:zyyuuhBDumXKsM:http://despilfarro.com/wp-content/2009/04/presupuesto.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608" y="3998168"/>
            <a:ext cx="1027559" cy="8763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Imagen 4" descr="http://t3.gstatic.com/images?q=tbn:LRQ_yln68Zi7vM:http://4.bp.blogspot.com/_FRM06inVt-w/SvnDYHOAKjI/AAAAAAAAADc/H6JsCOfvdUc/s320/exportacion%2Bperuana%2B(1).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52320" y="4054583"/>
            <a:ext cx="1085850" cy="11239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6200000">
            <a:off x="-1715008" y="2443200"/>
            <a:ext cx="5661248" cy="1440160"/>
          </a:xfrm>
        </p:spPr>
        <p:txBody>
          <a:bodyPr>
            <a:normAutofit fontScale="90000"/>
          </a:bodyPr>
          <a:lstStyle/>
          <a:p>
            <a:pPr algn="ctr"/>
            <a:r>
              <a:rPr lang="es-MX" sz="3200" dirty="0" smtClean="0">
                <a:solidFill>
                  <a:srgbClr val="C00000"/>
                </a:solidFill>
              </a:rPr>
              <a:t>Modelo de Análisis Regional de Base Keynesiana</a:t>
            </a:r>
            <a:endParaRPr lang="es-MX" sz="3200" dirty="0">
              <a:solidFill>
                <a:srgbClr val="C00000"/>
              </a:solidFill>
            </a:endParaRPr>
          </a:p>
        </p:txBody>
      </p:sp>
      <p:sp>
        <p:nvSpPr>
          <p:cNvPr id="3" name="2 Marcador de contenido"/>
          <p:cNvSpPr>
            <a:spLocks noGrp="1"/>
          </p:cNvSpPr>
          <p:nvPr>
            <p:ph idx="1"/>
          </p:nvPr>
        </p:nvSpPr>
        <p:spPr>
          <a:xfrm>
            <a:off x="1979712" y="-171400"/>
            <a:ext cx="6624736" cy="6408712"/>
          </a:xfrm>
        </p:spPr>
        <p:txBody>
          <a:bodyPr>
            <a:noAutofit/>
          </a:bodyPr>
          <a:lstStyle/>
          <a:p>
            <a:pPr hangingPunct="0">
              <a:buNone/>
            </a:pPr>
            <a:r>
              <a:rPr lang="es-MX" sz="1200" dirty="0" smtClean="0"/>
              <a:t> </a:t>
            </a:r>
            <a:endParaRPr lang="es-MX" sz="1600" dirty="0" smtClean="0"/>
          </a:p>
          <a:p>
            <a:pPr hangingPunct="0">
              <a:buNone/>
            </a:pPr>
            <a:r>
              <a:rPr lang="es-MX" sz="1600" dirty="0" smtClean="0"/>
              <a:t>	</a:t>
            </a:r>
          </a:p>
          <a:p>
            <a:pPr algn="just" hangingPunct="0">
              <a:buNone/>
            </a:pPr>
            <a:r>
              <a:rPr lang="es-MX" sz="1600" dirty="0" smtClean="0"/>
              <a:t> </a:t>
            </a:r>
            <a:r>
              <a:rPr lang="es-MX" sz="2000" dirty="0" smtClean="0"/>
              <a:t>El Modelo implica el siguiente supuesto Keynesiano:</a:t>
            </a:r>
          </a:p>
          <a:p>
            <a:pPr algn="ctr" hangingPunct="0">
              <a:buNone/>
            </a:pPr>
            <a:r>
              <a:rPr lang="es-MX" sz="2000" dirty="0" smtClean="0"/>
              <a:t> </a:t>
            </a:r>
          </a:p>
          <a:p>
            <a:pPr algn="ctr" hangingPunct="0">
              <a:buNone/>
            </a:pPr>
            <a:r>
              <a:rPr lang="en-US" sz="2000" b="1" dirty="0" smtClean="0"/>
              <a:t>Y= C+S</a:t>
            </a:r>
            <a:endParaRPr lang="es-MX" sz="2000" dirty="0" smtClean="0"/>
          </a:p>
          <a:p>
            <a:pPr algn="ctr" hangingPunct="0">
              <a:buNone/>
            </a:pPr>
            <a:r>
              <a:rPr lang="en-US" sz="2000" b="1" dirty="0" smtClean="0"/>
              <a:t>P=C+I</a:t>
            </a:r>
            <a:endParaRPr lang="es-MX" sz="2000" dirty="0" smtClean="0"/>
          </a:p>
          <a:p>
            <a:pPr algn="ctr" hangingPunct="0">
              <a:buNone/>
            </a:pPr>
            <a:r>
              <a:rPr lang="en-US" sz="2000" b="1" dirty="0" smtClean="0"/>
              <a:t>S=I</a:t>
            </a:r>
            <a:endParaRPr lang="es-MX" sz="2000" dirty="0" smtClean="0"/>
          </a:p>
          <a:p>
            <a:pPr algn="ctr" hangingPunct="0">
              <a:buNone/>
            </a:pPr>
            <a:r>
              <a:rPr lang="en-US" sz="2000" b="1" dirty="0" smtClean="0"/>
              <a:t>P=Y</a:t>
            </a:r>
            <a:endParaRPr lang="es-MX" sz="2000" dirty="0"/>
          </a:p>
          <a:p>
            <a:pPr hangingPunct="0">
              <a:buNone/>
            </a:pPr>
            <a:r>
              <a:rPr lang="en-US" sz="2000" b="1" dirty="0" smtClean="0"/>
              <a:t>Donde:</a:t>
            </a:r>
            <a:endParaRPr lang="es-MX" sz="2000" dirty="0" smtClean="0"/>
          </a:p>
          <a:p>
            <a:pPr hangingPunct="0">
              <a:buNone/>
            </a:pPr>
            <a:r>
              <a:rPr lang="es-MX" sz="2000" dirty="0" smtClean="0"/>
              <a:t>y= ingreso</a:t>
            </a:r>
          </a:p>
          <a:p>
            <a:pPr hangingPunct="0">
              <a:buNone/>
            </a:pPr>
            <a:r>
              <a:rPr lang="es-MX" sz="2000" dirty="0" smtClean="0"/>
              <a:t>C=consumo</a:t>
            </a:r>
          </a:p>
          <a:p>
            <a:pPr hangingPunct="0">
              <a:buNone/>
            </a:pPr>
            <a:r>
              <a:rPr lang="es-MX" sz="2000" dirty="0" smtClean="0"/>
              <a:t>S=ahorro</a:t>
            </a:r>
          </a:p>
          <a:p>
            <a:pPr hangingPunct="0">
              <a:buNone/>
            </a:pPr>
            <a:r>
              <a:rPr lang="es-MX" sz="2000" dirty="0" smtClean="0"/>
              <a:t>I = inversión.</a:t>
            </a:r>
          </a:p>
          <a:p>
            <a:pPr hangingPunct="0">
              <a:buNone/>
            </a:pPr>
            <a:r>
              <a:rPr lang="es-MX" sz="2000" dirty="0" smtClean="0"/>
              <a:t>P=producto.</a:t>
            </a:r>
          </a:p>
          <a:p>
            <a:pPr algn="just" hangingPunct="0">
              <a:buNone/>
            </a:pPr>
            <a:r>
              <a:rPr lang="es-MX" sz="2000" dirty="0" smtClean="0"/>
              <a:t> La propensión  a consumir es igual a C/Y (denominados b) y el multiplicador sería 1/1-b.</a:t>
            </a:r>
          </a:p>
          <a:p>
            <a:pPr hangingPunct="0">
              <a:buNone/>
            </a:pPr>
            <a:r>
              <a:rPr lang="es-MX" sz="2000" dirty="0" smtClean="0"/>
              <a:t> </a:t>
            </a:r>
            <a:endParaRPr lang="es-MX" sz="2000" dirty="0"/>
          </a:p>
        </p:txBody>
      </p:sp>
      <p:sp>
        <p:nvSpPr>
          <p:cNvPr id="4" name="3 Marcador de número de diapositiva"/>
          <p:cNvSpPr>
            <a:spLocks noGrp="1"/>
          </p:cNvSpPr>
          <p:nvPr>
            <p:ph type="sldNum" sz="quarter" idx="12"/>
          </p:nvPr>
        </p:nvSpPr>
        <p:spPr/>
        <p:txBody>
          <a:bodyPr/>
          <a:lstStyle/>
          <a:p>
            <a:fld id="{AB75816E-03D9-4D6B-8A24-E758B7995DB7}" type="slidenum">
              <a:rPr lang="es-MX" smtClean="0"/>
              <a:pPr/>
              <a:t>13</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762112"/>
          </a:xfrm>
        </p:spPr>
        <p:txBody>
          <a:bodyPr>
            <a:normAutofit/>
          </a:bodyPr>
          <a:lstStyle/>
          <a:p>
            <a:pPr algn="ctr" hangingPunct="0">
              <a:buNone/>
            </a:pPr>
            <a:r>
              <a:rPr lang="es-MX" sz="3200" b="1" dirty="0" smtClean="0"/>
              <a:t>Y=C+S =abe + anbe</a:t>
            </a:r>
          </a:p>
          <a:p>
            <a:pPr hangingPunct="0">
              <a:buNone/>
            </a:pPr>
            <a:endParaRPr lang="es-MX" sz="1900" b="1" dirty="0" smtClean="0"/>
          </a:p>
          <a:p>
            <a:pPr hangingPunct="0">
              <a:buNone/>
            </a:pPr>
            <a:endParaRPr lang="es-MX" sz="1900" b="1" dirty="0"/>
          </a:p>
          <a:p>
            <a:pPr hangingPunct="0">
              <a:buNone/>
            </a:pPr>
            <a:r>
              <a:rPr lang="es-MX" sz="1900" b="1" dirty="0" smtClean="0"/>
              <a:t>y</a:t>
            </a:r>
            <a:r>
              <a:rPr lang="es-MX" sz="1900" dirty="0" smtClean="0"/>
              <a:t>= ingreso de la región.</a:t>
            </a:r>
          </a:p>
          <a:p>
            <a:pPr hangingPunct="0">
              <a:buNone/>
            </a:pPr>
            <a:r>
              <a:rPr lang="es-MX" sz="1900" b="1" dirty="0" smtClean="0"/>
              <a:t>abe</a:t>
            </a:r>
            <a:r>
              <a:rPr lang="es-MX" sz="1900" dirty="0" smtClean="0"/>
              <a:t>=ingreso generado por actividades.</a:t>
            </a:r>
          </a:p>
          <a:p>
            <a:pPr hangingPunct="0">
              <a:buNone/>
            </a:pPr>
            <a:r>
              <a:rPr lang="es-MX" sz="1900" b="1" dirty="0" smtClean="0"/>
              <a:t>anbe</a:t>
            </a:r>
            <a:r>
              <a:rPr lang="es-MX" sz="1900" dirty="0" smtClean="0"/>
              <a:t>=ingreso generado por actividades que no son de base económica</a:t>
            </a:r>
            <a:r>
              <a:rPr lang="es-MX" sz="3200" dirty="0" smtClean="0"/>
              <a:t>.</a:t>
            </a:r>
          </a:p>
          <a:p>
            <a:pPr hangingPunct="0">
              <a:buNone/>
            </a:pPr>
            <a:endParaRPr lang="es-MX" sz="3200" dirty="0" smtClean="0"/>
          </a:p>
          <a:p>
            <a:pPr>
              <a:buNone/>
            </a:pPr>
            <a:endParaRPr lang="es-MX" sz="3200" dirty="0"/>
          </a:p>
        </p:txBody>
      </p:sp>
      <p:sp>
        <p:nvSpPr>
          <p:cNvPr id="2" name="1 Marcador de número de diapositiva"/>
          <p:cNvSpPr>
            <a:spLocks noGrp="1"/>
          </p:cNvSpPr>
          <p:nvPr>
            <p:ph type="sldNum" sz="quarter" idx="12"/>
          </p:nvPr>
        </p:nvSpPr>
        <p:spPr/>
        <p:txBody>
          <a:bodyPr/>
          <a:lstStyle/>
          <a:p>
            <a:fld id="{AB75816E-03D9-4D6B-8A24-E758B7995DB7}" type="slidenum">
              <a:rPr lang="es-MX" smtClean="0"/>
              <a:pPr/>
              <a:t>14</a:t>
            </a:fld>
            <a:endParaRPr lang="es-MX" dirty="0"/>
          </a:p>
        </p:txBody>
      </p:sp>
      <p:grpSp>
        <p:nvGrpSpPr>
          <p:cNvPr id="4" name="3 Grupo"/>
          <p:cNvGrpSpPr/>
          <p:nvPr/>
        </p:nvGrpSpPr>
        <p:grpSpPr>
          <a:xfrm>
            <a:off x="4067944" y="3284984"/>
            <a:ext cx="3281092" cy="2481064"/>
            <a:chOff x="5220072" y="3356992"/>
            <a:chExt cx="3281092" cy="2481064"/>
          </a:xfrm>
        </p:grpSpPr>
        <p:pic>
          <p:nvPicPr>
            <p:cNvPr id="3074" name="Imagen 2" descr="http://www.wayerless.com/wp-content/uploads/2008/08/iphone-chile-movistar-claro-precios.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214" t="33955" r="30207" b="30730"/>
            <a:stretch/>
          </p:blipFill>
          <p:spPr bwMode="auto">
            <a:xfrm>
              <a:off x="6300192" y="4149080"/>
              <a:ext cx="1008112" cy="836519"/>
            </a:xfrm>
            <a:prstGeom prst="rect">
              <a:avLst/>
            </a:prstGeom>
            <a:noFill/>
            <a:extLst>
              <a:ext uri="{909E8E84-426E-40DD-AFC4-6F175D3DCCD1}">
                <a14:hiddenFill xmlns:a14="http://schemas.microsoft.com/office/drawing/2010/main">
                  <a:solidFill>
                    <a:srgbClr val="FFFFFF"/>
                  </a:solidFill>
                </a14:hiddenFill>
              </a:ext>
            </a:extLst>
          </p:spPr>
        </p:pic>
        <p:pic>
          <p:nvPicPr>
            <p:cNvPr id="3076" name="Imagen 4" descr="http://img.informador.com.mx/biblioteca/imagen/266x200/162/16105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4941168"/>
              <a:ext cx="1192860" cy="896888"/>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6" descr="http://ve.kalipedia.com/kalipediamedia/geografia/media/200704/10/geodescriptiva/20070410klpgeodes_178.Ies.SC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0072" y="3356992"/>
              <a:ext cx="1008112" cy="831320"/>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4544" y="530352"/>
            <a:ext cx="9721080" cy="3114672"/>
          </a:xfrm>
        </p:spPr>
        <p:txBody>
          <a:bodyPr/>
          <a:lstStyle/>
          <a:p>
            <a:r>
              <a:rPr lang="es-MX" dirty="0" smtClean="0"/>
              <a:t>      Teoría marxista del espacio</a:t>
            </a:r>
            <a:endParaRPr lang="es-MX" dirty="0"/>
          </a:p>
        </p:txBody>
      </p:sp>
      <p:sp>
        <p:nvSpPr>
          <p:cNvPr id="4" name="3 Marcador de número de diapositiva"/>
          <p:cNvSpPr>
            <a:spLocks noGrp="1"/>
          </p:cNvSpPr>
          <p:nvPr>
            <p:ph type="sldNum" sz="quarter" idx="12"/>
          </p:nvPr>
        </p:nvSpPr>
        <p:spPr/>
        <p:txBody>
          <a:bodyPr/>
          <a:lstStyle/>
          <a:p>
            <a:fld id="{AB75816E-03D9-4D6B-8A24-E758B7995DB7}" type="slidenum">
              <a:rPr lang="es-MX" smtClean="0"/>
              <a:pPr/>
              <a:t>15</a:t>
            </a:fld>
            <a:endParaRPr lang="es-MX" dirty="0"/>
          </a:p>
        </p:txBody>
      </p:sp>
      <p:sp>
        <p:nvSpPr>
          <p:cNvPr id="5" name="4 Rectángulo"/>
          <p:cNvSpPr/>
          <p:nvPr/>
        </p:nvSpPr>
        <p:spPr>
          <a:xfrm>
            <a:off x="683568" y="1556792"/>
            <a:ext cx="8064896" cy="3416320"/>
          </a:xfrm>
          <a:prstGeom prst="rect">
            <a:avLst/>
          </a:prstGeom>
        </p:spPr>
        <p:txBody>
          <a:bodyPr wrap="square">
            <a:spAutoFit/>
          </a:bodyPr>
          <a:lstStyle/>
          <a:p>
            <a:pPr algn="just"/>
            <a:r>
              <a:rPr lang="es-MX" dirty="0"/>
              <a:t>El proceso histórico de conformación económica es una intensa lucha entre las formas productivas dominante, que tienen como base una infraestructura físico material</a:t>
            </a:r>
            <a:r>
              <a:rPr lang="es-MX" dirty="0" smtClean="0"/>
              <a:t>.</a:t>
            </a:r>
          </a:p>
          <a:p>
            <a:pPr algn="just"/>
            <a:endParaRPr lang="es-MX" dirty="0" smtClean="0"/>
          </a:p>
          <a:p>
            <a:pPr algn="just"/>
            <a:r>
              <a:rPr lang="es-MX" dirty="0" smtClean="0"/>
              <a:t> </a:t>
            </a:r>
            <a:r>
              <a:rPr lang="es-MX" dirty="0"/>
              <a:t>La expresión física del espacio está determinada por las diversas formas productivas que en ella existen. </a:t>
            </a:r>
            <a:endParaRPr lang="es-MX" dirty="0" smtClean="0"/>
          </a:p>
          <a:p>
            <a:pPr algn="just"/>
            <a:endParaRPr lang="es-MX" dirty="0" smtClean="0"/>
          </a:p>
          <a:p>
            <a:pPr algn="just"/>
            <a:r>
              <a:rPr lang="es-MX" dirty="0" smtClean="0"/>
              <a:t>Los </a:t>
            </a:r>
            <a:r>
              <a:rPr lang="es-MX" dirty="0"/>
              <a:t>modos de producción determinan los usos del espacio y su proceso </a:t>
            </a:r>
            <a:r>
              <a:rPr lang="es-MX" dirty="0" smtClean="0"/>
              <a:t>reproductivo</a:t>
            </a:r>
            <a:r>
              <a:rPr lang="es-MX" dirty="0"/>
              <a:t>.</a:t>
            </a:r>
            <a:r>
              <a:rPr lang="es-MX" dirty="0" smtClean="0"/>
              <a:t> </a:t>
            </a:r>
          </a:p>
          <a:p>
            <a:pPr algn="just"/>
            <a:endParaRPr lang="es-MX" dirty="0" smtClean="0"/>
          </a:p>
          <a:p>
            <a:pPr algn="just"/>
            <a:r>
              <a:rPr lang="es-MX" dirty="0" smtClean="0"/>
              <a:t>La valorización está en función de la reproducción del valor y de toda una base social que en ella existe</a:t>
            </a:r>
            <a:endParaRPr lang="es-MX" dirty="0"/>
          </a:p>
        </p:txBody>
      </p:sp>
    </p:spTree>
    <p:extLst>
      <p:ext uri="{BB962C8B-B14F-4D97-AF65-F5344CB8AC3E}">
        <p14:creationId xmlns:p14="http://schemas.microsoft.com/office/powerpoint/2010/main" val="20134239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rot="5400000">
            <a:off x="5284409" y="3364663"/>
            <a:ext cx="5763513" cy="707611"/>
          </a:xfrm>
        </p:spPr>
        <p:txBody>
          <a:bodyPr>
            <a:noAutofit/>
          </a:bodyPr>
          <a:lstStyle/>
          <a:p>
            <a:r>
              <a:rPr lang="es-MX" sz="2800" b="1" dirty="0" smtClean="0">
                <a:solidFill>
                  <a:schemeClr val="tx1"/>
                </a:solidFill>
              </a:rPr>
              <a:t>Sistemas de </a:t>
            </a:r>
            <a:r>
              <a:rPr lang="es-MX" sz="2800" dirty="0" smtClean="0">
                <a:solidFill>
                  <a:schemeClr val="tx1"/>
                </a:solidFill>
              </a:rPr>
              <a:t>Ciudades</a:t>
            </a:r>
            <a:endParaRPr lang="es-MX" sz="2800" dirty="0">
              <a:solidFill>
                <a:schemeClr val="tx1"/>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366301607"/>
              </p:ext>
            </p:extLst>
          </p:nvPr>
        </p:nvGraphicFramePr>
        <p:xfrm>
          <a:off x="642910" y="642918"/>
          <a:ext cx="7025434" cy="59269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22" name="Picture 2" descr="http://www.kalipedia.com/kalipediamedia/geografia/media/200704/10/geodescriptiva/20070410klpgeodes_141.Ies.SCO.jpg"/>
          <p:cNvPicPr>
            <a:picLocks noChangeAspect="1" noChangeArrowheads="1"/>
          </p:cNvPicPr>
          <p:nvPr/>
        </p:nvPicPr>
        <p:blipFill>
          <a:blip r:embed="rId8" cstate="print"/>
          <a:srcRect/>
          <a:stretch>
            <a:fillRect/>
          </a:stretch>
        </p:blipFill>
        <p:spPr bwMode="auto">
          <a:xfrm>
            <a:off x="2627784" y="2420888"/>
            <a:ext cx="1339392" cy="1080120"/>
          </a:xfrm>
          <a:prstGeom prst="rect">
            <a:avLst/>
          </a:prstGeom>
          <a:noFill/>
        </p:spPr>
      </p:pic>
      <p:pic>
        <p:nvPicPr>
          <p:cNvPr id="30724" name="Picture 4" descr="http://www.fmh.gob.ve/files/images/IMG_5118_0.preview.JPG"/>
          <p:cNvPicPr>
            <a:picLocks noChangeAspect="1" noChangeArrowheads="1"/>
          </p:cNvPicPr>
          <p:nvPr/>
        </p:nvPicPr>
        <p:blipFill>
          <a:blip r:embed="rId9" cstate="print"/>
          <a:srcRect/>
          <a:stretch>
            <a:fillRect/>
          </a:stretch>
        </p:blipFill>
        <p:spPr bwMode="auto">
          <a:xfrm>
            <a:off x="6156176" y="4221088"/>
            <a:ext cx="1496591" cy="1417257"/>
          </a:xfrm>
          <a:prstGeom prst="rect">
            <a:avLst/>
          </a:prstGeom>
          <a:noFill/>
        </p:spPr>
      </p:pic>
      <p:pic>
        <p:nvPicPr>
          <p:cNvPr id="30726" name="Picture 6" descr="http://ibericacubiertas.com/Cubiertas/wp-content/images/pinarejo1.JPG"/>
          <p:cNvPicPr>
            <a:picLocks noChangeAspect="1" noChangeArrowheads="1"/>
          </p:cNvPicPr>
          <p:nvPr/>
        </p:nvPicPr>
        <p:blipFill>
          <a:blip r:embed="rId10" cstate="print"/>
          <a:srcRect/>
          <a:stretch>
            <a:fillRect/>
          </a:stretch>
        </p:blipFill>
        <p:spPr bwMode="auto">
          <a:xfrm>
            <a:off x="2411760" y="5301208"/>
            <a:ext cx="1431489" cy="1080120"/>
          </a:xfrm>
          <a:prstGeom prst="rect">
            <a:avLst/>
          </a:prstGeom>
          <a:noFill/>
        </p:spPr>
      </p:pic>
      <p:sp>
        <p:nvSpPr>
          <p:cNvPr id="2" name="1 Marcador de número de diapositiva"/>
          <p:cNvSpPr>
            <a:spLocks noGrp="1"/>
          </p:cNvSpPr>
          <p:nvPr>
            <p:ph type="sldNum" sz="quarter" idx="12"/>
          </p:nvPr>
        </p:nvSpPr>
        <p:spPr/>
        <p:txBody>
          <a:bodyPr/>
          <a:lstStyle/>
          <a:p>
            <a:fld id="{AB75816E-03D9-4D6B-8A24-E758B7995DB7}" type="slidenum">
              <a:rPr lang="es-MX" smtClean="0"/>
              <a:pPr/>
              <a:t>16</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9208" y="260648"/>
            <a:ext cx="8229600" cy="648072"/>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MX" sz="24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Teorías de la Estructura Urbana</a:t>
            </a:r>
            <a:endParaRPr lang="es-MX" sz="24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4030409423"/>
              </p:ext>
            </p:extLst>
          </p:nvPr>
        </p:nvGraphicFramePr>
        <p:xfrm>
          <a:off x="1475656" y="980728"/>
          <a:ext cx="7416824" cy="58772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CuadroTexto"/>
          <p:cNvSpPr txBox="1"/>
          <p:nvPr/>
        </p:nvSpPr>
        <p:spPr>
          <a:xfrm>
            <a:off x="323528" y="764704"/>
            <a:ext cx="1046440" cy="5040560"/>
          </a:xfrm>
          <a:prstGeom prst="rect">
            <a:avLst/>
          </a:prstGeom>
          <a:noFill/>
        </p:spPr>
        <p:txBody>
          <a:bodyPr vert="vert270" wrap="square" rtlCol="0">
            <a:spAutoFit/>
          </a:bodyPr>
          <a:lstStyle/>
          <a:p>
            <a:pPr algn="ctr"/>
            <a:r>
              <a:rPr lang="es-MX" sz="2800" b="1" dirty="0" smtClean="0"/>
              <a:t>Teoría de las Zonas Concéntricas</a:t>
            </a:r>
            <a:endParaRPr lang="es-MX" sz="2800" b="1" dirty="0"/>
          </a:p>
        </p:txBody>
      </p:sp>
      <p:sp>
        <p:nvSpPr>
          <p:cNvPr id="7" name="6 Flecha abajo"/>
          <p:cNvSpPr/>
          <p:nvPr/>
        </p:nvSpPr>
        <p:spPr>
          <a:xfrm>
            <a:off x="7020272" y="2492896"/>
            <a:ext cx="720080" cy="1224136"/>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10" name="9 Flecha derecha"/>
          <p:cNvSpPr/>
          <p:nvPr/>
        </p:nvSpPr>
        <p:spPr>
          <a:xfrm>
            <a:off x="5360232" y="1520788"/>
            <a:ext cx="501606" cy="54006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11" name="10 Flecha derecha"/>
          <p:cNvSpPr/>
          <p:nvPr/>
        </p:nvSpPr>
        <p:spPr>
          <a:xfrm>
            <a:off x="4896035" y="4397976"/>
            <a:ext cx="714999" cy="61520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12" name="11 Flecha abajo"/>
          <p:cNvSpPr/>
          <p:nvPr/>
        </p:nvSpPr>
        <p:spPr>
          <a:xfrm>
            <a:off x="2882988" y="2492896"/>
            <a:ext cx="680899" cy="864096"/>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13" name="12 Llamada de flecha cuádruple"/>
          <p:cNvSpPr/>
          <p:nvPr/>
        </p:nvSpPr>
        <p:spPr>
          <a:xfrm>
            <a:off x="4644008" y="2276872"/>
            <a:ext cx="1368152" cy="1224136"/>
          </a:xfrm>
          <a:prstGeom prst="quadArrowCallou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3" name="2 Marcador de número de diapositiva"/>
          <p:cNvSpPr>
            <a:spLocks noGrp="1"/>
          </p:cNvSpPr>
          <p:nvPr>
            <p:ph type="sldNum" sz="quarter" idx="12"/>
          </p:nvPr>
        </p:nvSpPr>
        <p:spPr/>
        <p:txBody>
          <a:bodyPr/>
          <a:lstStyle/>
          <a:p>
            <a:fld id="{AB75816E-03D9-4D6B-8A24-E758B7995DB7}" type="slidenum">
              <a:rPr lang="es-MX" smtClean="0"/>
              <a:pPr/>
              <a:t>17</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3865223" y="516221"/>
            <a:ext cx="4392488" cy="5546871"/>
          </a:xfrm>
        </p:spPr>
        <p:txBody>
          <a:bodyPr>
            <a:noAutofit/>
          </a:bodyPr>
          <a:lstStyle/>
          <a:p>
            <a:pPr algn="just">
              <a:buNone/>
            </a:pPr>
            <a:endParaRPr lang="es-MX" sz="1800" dirty="0" smtClean="0"/>
          </a:p>
          <a:p>
            <a:pPr algn="just">
              <a:buNone/>
            </a:pPr>
            <a:endParaRPr lang="es-MX" sz="1800" dirty="0" smtClean="0"/>
          </a:p>
          <a:p>
            <a:pPr algn="ctr">
              <a:buNone/>
            </a:pPr>
            <a:r>
              <a:rPr lang="es-MX" sz="1800" b="1" dirty="0" smtClean="0">
                <a:solidFill>
                  <a:srgbClr val="C00000"/>
                </a:solidFill>
              </a:rPr>
              <a:t>  Movilidad del centro hacia la periferia. </a:t>
            </a:r>
          </a:p>
          <a:p>
            <a:pPr algn="just">
              <a:buNone/>
            </a:pPr>
            <a:endParaRPr lang="es-MX" sz="1800" dirty="0" smtClean="0"/>
          </a:p>
          <a:p>
            <a:pPr algn="just">
              <a:buNone/>
            </a:pPr>
            <a:r>
              <a:rPr lang="es-MX" sz="1800" dirty="0" smtClean="0"/>
              <a:t>	A).- Las familias con ingresos altos construían  viviendas en las periferias de la ciudad.</a:t>
            </a:r>
          </a:p>
          <a:p>
            <a:pPr algn="just">
              <a:buNone/>
            </a:pPr>
            <a:r>
              <a:rPr lang="es-MX" sz="1800" dirty="0" smtClean="0"/>
              <a:t>	</a:t>
            </a:r>
          </a:p>
          <a:p>
            <a:pPr algn="just">
              <a:buNone/>
            </a:pPr>
            <a:r>
              <a:rPr lang="es-MX" sz="1800" dirty="0" smtClean="0"/>
              <a:t>	B).-El mercado proveía de viviendas para familias de menores  ingresos a través de un proceso de filtración. </a:t>
            </a:r>
          </a:p>
          <a:p>
            <a:pPr algn="just">
              <a:buNone/>
            </a:pPr>
            <a:r>
              <a:rPr lang="es-MX" sz="1800" dirty="0" smtClean="0"/>
              <a:t>	</a:t>
            </a:r>
          </a:p>
        </p:txBody>
      </p:sp>
      <p:grpSp>
        <p:nvGrpSpPr>
          <p:cNvPr id="4" name="3 Grupo"/>
          <p:cNvGrpSpPr/>
          <p:nvPr/>
        </p:nvGrpSpPr>
        <p:grpSpPr>
          <a:xfrm>
            <a:off x="539552" y="3789040"/>
            <a:ext cx="3312369" cy="1529011"/>
            <a:chOff x="539552" y="4005064"/>
            <a:chExt cx="3312369" cy="1529011"/>
          </a:xfrm>
        </p:grpSpPr>
        <p:pic>
          <p:nvPicPr>
            <p:cNvPr id="48132" name="Picture 4"/>
            <p:cNvPicPr>
              <a:picLocks noChangeAspect="1" noChangeArrowheads="1"/>
            </p:cNvPicPr>
            <p:nvPr/>
          </p:nvPicPr>
          <p:blipFill rotWithShape="1">
            <a:blip r:embed="rId3" cstate="print"/>
            <a:srcRect l="28073" t="46078" r="71117" b="38868"/>
            <a:stretch/>
          </p:blipFill>
          <p:spPr bwMode="auto">
            <a:xfrm rot="10800000">
              <a:off x="539552" y="4005064"/>
              <a:ext cx="460549" cy="1359568"/>
            </a:xfrm>
            <a:prstGeom prst="rect">
              <a:avLst/>
            </a:prstGeom>
            <a:noFill/>
            <a:ln w="9525">
              <a:noFill/>
              <a:miter lim="800000"/>
              <a:headEnd/>
              <a:tailEnd/>
            </a:ln>
          </p:spPr>
        </p:pic>
        <p:sp>
          <p:nvSpPr>
            <p:cNvPr id="10" name="9 CuadroTexto"/>
            <p:cNvSpPr txBox="1"/>
            <p:nvPr/>
          </p:nvSpPr>
          <p:spPr>
            <a:xfrm>
              <a:off x="1000101" y="4149080"/>
              <a:ext cx="2851820" cy="1384995"/>
            </a:xfrm>
            <a:prstGeom prst="rect">
              <a:avLst/>
            </a:prstGeom>
            <a:noFill/>
          </p:spPr>
          <p:txBody>
            <a:bodyPr wrap="square" rtlCol="0">
              <a:spAutoFit/>
            </a:bodyPr>
            <a:lstStyle/>
            <a:p>
              <a:pPr algn="just" hangingPunct="0"/>
              <a:r>
                <a:rPr lang="es-MX" sz="1100" dirty="0" smtClean="0"/>
                <a:t>Zona 1: centro</a:t>
              </a:r>
            </a:p>
            <a:p>
              <a:pPr algn="just" hangingPunct="0"/>
              <a:r>
                <a:rPr lang="es-MX" sz="1100" dirty="0" smtClean="0"/>
                <a:t>Zona 2: zona de transición</a:t>
              </a:r>
            </a:p>
            <a:p>
              <a:pPr algn="just" hangingPunct="0"/>
              <a:r>
                <a:rPr lang="es-MX" sz="1100" dirty="0" smtClean="0"/>
                <a:t>Zona 3: vivienda baja renta</a:t>
              </a:r>
            </a:p>
            <a:p>
              <a:pPr algn="just" hangingPunct="0"/>
              <a:r>
                <a:rPr lang="es-MX" sz="1100" dirty="0" smtClean="0"/>
                <a:t>Zona 4: residencia de la clase media.</a:t>
              </a:r>
            </a:p>
            <a:p>
              <a:pPr algn="just" hangingPunct="0"/>
              <a:endParaRPr lang="es-MX" sz="1100" dirty="0" smtClean="0"/>
            </a:p>
            <a:p>
              <a:pPr algn="just" hangingPunct="0"/>
              <a:r>
                <a:rPr lang="es-MX" sz="1100" dirty="0" smtClean="0"/>
                <a:t>Periferia: clases altas.</a:t>
              </a:r>
            </a:p>
            <a:p>
              <a:endParaRPr lang="es-MX" dirty="0"/>
            </a:p>
          </p:txBody>
        </p:sp>
      </p:grpSp>
      <p:grpSp>
        <p:nvGrpSpPr>
          <p:cNvPr id="5" name="4 Grupo"/>
          <p:cNvGrpSpPr/>
          <p:nvPr/>
        </p:nvGrpSpPr>
        <p:grpSpPr>
          <a:xfrm>
            <a:off x="683568" y="707450"/>
            <a:ext cx="2952328" cy="2716142"/>
            <a:chOff x="755576" y="702777"/>
            <a:chExt cx="2952328" cy="2716142"/>
          </a:xfrm>
        </p:grpSpPr>
        <p:pic>
          <p:nvPicPr>
            <p:cNvPr id="48131" name="Picture 3"/>
            <p:cNvPicPr>
              <a:picLocks noChangeAspect="1" noChangeArrowheads="1"/>
            </p:cNvPicPr>
            <p:nvPr/>
          </p:nvPicPr>
          <p:blipFill>
            <a:blip r:embed="rId4" cstate="print"/>
            <a:srcRect l="78366" t="45938" r="3320" b="26874"/>
            <a:stretch>
              <a:fillRect/>
            </a:stretch>
          </p:blipFill>
          <p:spPr bwMode="auto">
            <a:xfrm>
              <a:off x="755576" y="702777"/>
              <a:ext cx="2952328" cy="2716142"/>
            </a:xfrm>
            <a:prstGeom prst="rect">
              <a:avLst/>
            </a:prstGeom>
            <a:noFill/>
            <a:ln w="9525">
              <a:noFill/>
              <a:miter lim="800000"/>
              <a:headEnd/>
              <a:tailEnd/>
            </a:ln>
          </p:spPr>
        </p:pic>
        <p:cxnSp>
          <p:nvCxnSpPr>
            <p:cNvPr id="8" name="7 Conector recto de flecha"/>
            <p:cNvCxnSpPr/>
            <p:nvPr/>
          </p:nvCxnSpPr>
          <p:spPr>
            <a:xfrm rot="5400000">
              <a:off x="1584462" y="2672122"/>
              <a:ext cx="122413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2" name="1 Marcador de número de diapositiva"/>
          <p:cNvSpPr>
            <a:spLocks noGrp="1"/>
          </p:cNvSpPr>
          <p:nvPr>
            <p:ph type="sldNum" sz="quarter" idx="12"/>
          </p:nvPr>
        </p:nvSpPr>
        <p:spPr/>
        <p:txBody>
          <a:bodyPr/>
          <a:lstStyle/>
          <a:p>
            <a:fld id="{AB75816E-03D9-4D6B-8A24-E758B7995DB7}" type="slidenum">
              <a:rPr lang="es-MX" smtClean="0"/>
              <a:pPr/>
              <a:t>18</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3" cstate="print"/>
          <a:srcRect/>
          <a:stretch>
            <a:fillRect/>
          </a:stretch>
        </p:blipFill>
        <p:spPr bwMode="auto">
          <a:xfrm>
            <a:off x="539552" y="938227"/>
            <a:ext cx="3456384" cy="3354759"/>
          </a:xfrm>
          <a:prstGeom prst="rect">
            <a:avLst/>
          </a:prstGeom>
          <a:noFill/>
          <a:ln w="9525">
            <a:noFill/>
            <a:miter lim="800000"/>
            <a:headEnd/>
            <a:tailEnd/>
          </a:ln>
        </p:spPr>
      </p:pic>
      <p:graphicFrame>
        <p:nvGraphicFramePr>
          <p:cNvPr id="7" name="6 Marcador de contenido"/>
          <p:cNvGraphicFramePr>
            <a:graphicFrameLocks noGrp="1"/>
          </p:cNvGraphicFramePr>
          <p:nvPr>
            <p:ph idx="1"/>
            <p:extLst>
              <p:ext uri="{D42A27DB-BD31-4B8C-83A1-F6EECF244321}">
                <p14:modId xmlns:p14="http://schemas.microsoft.com/office/powerpoint/2010/main" val="1983355766"/>
              </p:ext>
            </p:extLst>
          </p:nvPr>
        </p:nvGraphicFramePr>
        <p:xfrm>
          <a:off x="3707904" y="188640"/>
          <a:ext cx="4926372" cy="616140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1 Marcador de número de diapositiva"/>
          <p:cNvSpPr>
            <a:spLocks noGrp="1"/>
          </p:cNvSpPr>
          <p:nvPr>
            <p:ph type="sldNum" sz="quarter" idx="12"/>
          </p:nvPr>
        </p:nvSpPr>
        <p:spPr/>
        <p:txBody>
          <a:bodyPr/>
          <a:lstStyle/>
          <a:p>
            <a:fld id="{AB75816E-03D9-4D6B-8A24-E758B7995DB7}" type="slidenum">
              <a:rPr lang="es-MX" smtClean="0"/>
              <a:pPr/>
              <a:t>19</a:t>
            </a:fld>
            <a:endParaRPr lang="es-MX" dirty="0"/>
          </a:p>
        </p:txBody>
      </p:sp>
      <p:sp>
        <p:nvSpPr>
          <p:cNvPr id="6" name="5 Rectángulo"/>
          <p:cNvSpPr/>
          <p:nvPr/>
        </p:nvSpPr>
        <p:spPr>
          <a:xfrm>
            <a:off x="6084168" y="501170"/>
            <a:ext cx="2241319" cy="461665"/>
          </a:xfrm>
          <a:prstGeom prst="rect">
            <a:avLst/>
          </a:prstGeom>
        </p:spPr>
        <p:txBody>
          <a:bodyPr wrap="none">
            <a:spAutoFit/>
          </a:bodyPr>
          <a:lstStyle/>
          <a:p>
            <a:pPr marL="265176" lvl="0" indent="-265176">
              <a:spcBef>
                <a:spcPts val="250"/>
              </a:spcBef>
              <a:buClr>
                <a:srgbClr val="F07F09"/>
              </a:buClr>
              <a:buSzPct val="80000"/>
            </a:pPr>
            <a:r>
              <a:rPr lang="es-MX" sz="2400" b="1" dirty="0">
                <a:solidFill>
                  <a:prstClr val="black"/>
                </a:solidFill>
              </a:rPr>
              <a:t>Teoría Axial</a:t>
            </a:r>
          </a:p>
        </p:txBody>
      </p:sp>
      <p:pic>
        <p:nvPicPr>
          <p:cNvPr id="16386" name="Imagen 2" descr="click to zoom"/>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b="14712"/>
          <a:stretch/>
        </p:blipFill>
        <p:spPr bwMode="auto">
          <a:xfrm>
            <a:off x="2123728" y="4725144"/>
            <a:ext cx="1368152" cy="99103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548680"/>
            <a:ext cx="8183880" cy="5346920"/>
          </a:xfrm>
        </p:spPr>
        <p:txBody>
          <a:bodyPr>
            <a:normAutofit/>
          </a:bodyPr>
          <a:lstStyle/>
          <a:p>
            <a:pPr marL="0" indent="0" algn="ctr">
              <a:buNone/>
            </a:pPr>
            <a:endParaRPr lang="es-MX" sz="2400" b="1" dirty="0" smtClean="0"/>
          </a:p>
          <a:p>
            <a:pPr marL="0" indent="0" algn="ctr">
              <a:buNone/>
            </a:pPr>
            <a:r>
              <a:rPr lang="es-MX" sz="2400" b="1" dirty="0" smtClean="0"/>
              <a:t>CONTENIDO</a:t>
            </a:r>
          </a:p>
          <a:p>
            <a:pPr marL="0" indent="0" algn="just">
              <a:buNone/>
            </a:pPr>
            <a:endParaRPr lang="es-MX" dirty="0" smtClean="0"/>
          </a:p>
          <a:p>
            <a:pPr marL="0" indent="0" algn="just">
              <a:buNone/>
            </a:pPr>
            <a:r>
              <a:rPr lang="es-MX" sz="2000" b="1" dirty="0" smtClean="0"/>
              <a:t>UNIDAD 1. </a:t>
            </a:r>
            <a:r>
              <a:rPr lang="es-MX" sz="2000" dirty="0" smtClean="0"/>
              <a:t>Teorías Espaciales de los Precios.</a:t>
            </a:r>
          </a:p>
          <a:p>
            <a:pPr marL="0" indent="0" algn="just">
              <a:buNone/>
            </a:pPr>
            <a:endParaRPr lang="es-MX" sz="2000" dirty="0" smtClean="0"/>
          </a:p>
          <a:p>
            <a:pPr marL="0" indent="0" algn="just">
              <a:buNone/>
            </a:pPr>
            <a:r>
              <a:rPr lang="es-MX" sz="2000" b="1" dirty="0" smtClean="0"/>
              <a:t>UNIDAD 2. </a:t>
            </a:r>
            <a:r>
              <a:rPr lang="es-MX" sz="2000" dirty="0" smtClean="0"/>
              <a:t>Tipos de Regiones y su Conceptualización.</a:t>
            </a:r>
          </a:p>
          <a:p>
            <a:pPr marL="0" indent="0" algn="just">
              <a:buNone/>
            </a:pPr>
            <a:endParaRPr lang="es-MX" sz="2000" dirty="0" smtClean="0"/>
          </a:p>
          <a:p>
            <a:pPr marL="0" indent="0" algn="just">
              <a:buNone/>
            </a:pPr>
            <a:r>
              <a:rPr lang="es-MX" sz="2000" b="1" dirty="0" smtClean="0"/>
              <a:t>UNIDAD 3. </a:t>
            </a:r>
            <a:r>
              <a:rPr lang="es-MX" sz="2000" dirty="0" smtClean="0"/>
              <a:t>Desarrollo endógeno y desarrollo regional en el 		Estado de México.</a:t>
            </a:r>
          </a:p>
          <a:p>
            <a:pPr marL="0" indent="0" algn="just">
              <a:buNone/>
            </a:pPr>
            <a:endParaRPr lang="es-MX" sz="2000" dirty="0" smtClean="0"/>
          </a:p>
          <a:p>
            <a:pPr marL="0" indent="0" algn="just">
              <a:buNone/>
            </a:pPr>
            <a:r>
              <a:rPr lang="es-MX" sz="2000" b="1" dirty="0" smtClean="0"/>
              <a:t>UNIDAD 4</a:t>
            </a:r>
            <a:r>
              <a:rPr lang="es-MX" sz="2000" dirty="0" smtClean="0"/>
              <a:t>.Estructuraes regionales y metropolitanas en el 		Estado de México.</a:t>
            </a:r>
            <a:endParaRPr lang="es-MX" sz="2000" dirty="0"/>
          </a:p>
        </p:txBody>
      </p:sp>
      <p:sp>
        <p:nvSpPr>
          <p:cNvPr id="4" name="3 Marcador de número de diapositiva"/>
          <p:cNvSpPr>
            <a:spLocks noGrp="1"/>
          </p:cNvSpPr>
          <p:nvPr>
            <p:ph type="sldNum" sz="quarter" idx="12"/>
          </p:nvPr>
        </p:nvSpPr>
        <p:spPr/>
        <p:txBody>
          <a:bodyPr/>
          <a:lstStyle/>
          <a:p>
            <a:fld id="{AB75816E-03D9-4D6B-8A24-E758B7995DB7}" type="slidenum">
              <a:rPr lang="es-MX" smtClean="0"/>
              <a:pPr/>
              <a:t>2</a:t>
            </a:fld>
            <a:endParaRPr lang="es-MX" dirty="0"/>
          </a:p>
        </p:txBody>
      </p:sp>
    </p:spTree>
    <p:extLst>
      <p:ext uri="{BB962C8B-B14F-4D97-AF65-F5344CB8AC3E}">
        <p14:creationId xmlns:p14="http://schemas.microsoft.com/office/powerpoint/2010/main" val="31444639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Marcador de contenido"/>
          <p:cNvGraphicFramePr>
            <a:graphicFrameLocks noGrp="1"/>
          </p:cNvGraphicFramePr>
          <p:nvPr>
            <p:ph idx="1"/>
            <p:extLst>
              <p:ext uri="{D42A27DB-BD31-4B8C-83A1-F6EECF244321}">
                <p14:modId xmlns:p14="http://schemas.microsoft.com/office/powerpoint/2010/main" val="2300024808"/>
              </p:ext>
            </p:extLst>
          </p:nvPr>
        </p:nvGraphicFramePr>
        <p:xfrm>
          <a:off x="457200" y="1071546"/>
          <a:ext cx="4762872" cy="55029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2"/>
          <p:cNvPicPr>
            <a:picLocks noChangeAspect="1" noChangeArrowheads="1"/>
          </p:cNvPicPr>
          <p:nvPr/>
        </p:nvPicPr>
        <p:blipFill>
          <a:blip r:embed="rId8" cstate="print"/>
          <a:srcRect l="-4408"/>
          <a:stretch>
            <a:fillRect/>
          </a:stretch>
        </p:blipFill>
        <p:spPr bwMode="auto">
          <a:xfrm>
            <a:off x="5076056" y="1844824"/>
            <a:ext cx="3528392" cy="3024336"/>
          </a:xfrm>
          <a:prstGeom prst="rect">
            <a:avLst/>
          </a:prstGeom>
          <a:ln>
            <a:noFill/>
          </a:ln>
          <a:effectLst>
            <a:outerShdw blurRad="292100" dist="139700" dir="2700000" algn="tl" rotWithShape="0">
              <a:srgbClr val="333333">
                <a:alpha val="65000"/>
              </a:srgbClr>
            </a:outerShdw>
          </a:effectLst>
        </p:spPr>
      </p:pic>
      <p:sp>
        <p:nvSpPr>
          <p:cNvPr id="2" name="1 Marcador de número de diapositiva"/>
          <p:cNvSpPr>
            <a:spLocks noGrp="1"/>
          </p:cNvSpPr>
          <p:nvPr>
            <p:ph type="sldNum" sz="quarter" idx="12"/>
          </p:nvPr>
        </p:nvSpPr>
        <p:spPr/>
        <p:txBody>
          <a:bodyPr/>
          <a:lstStyle/>
          <a:p>
            <a:fld id="{AB75816E-03D9-4D6B-8A24-E758B7995DB7}" type="slidenum">
              <a:rPr lang="es-MX" smtClean="0"/>
              <a:pPr/>
              <a:t>20</a:t>
            </a:fld>
            <a:endParaRPr lang="es-MX" dirty="0"/>
          </a:p>
        </p:txBody>
      </p:sp>
      <p:sp>
        <p:nvSpPr>
          <p:cNvPr id="7" name="6 Rectángulo"/>
          <p:cNvSpPr/>
          <p:nvPr/>
        </p:nvSpPr>
        <p:spPr>
          <a:xfrm>
            <a:off x="1043608" y="548680"/>
            <a:ext cx="3361818" cy="523220"/>
          </a:xfrm>
          <a:prstGeom prst="rect">
            <a:avLst/>
          </a:prstGeom>
        </p:spPr>
        <p:txBody>
          <a:bodyPr wrap="none">
            <a:spAutoFit/>
          </a:bodyPr>
          <a:lstStyle/>
          <a:p>
            <a:pPr marL="265176" lvl="0" indent="-265176" algn="just" hangingPunct="0">
              <a:spcBef>
                <a:spcPts val="250"/>
              </a:spcBef>
              <a:buClr>
                <a:srgbClr val="F07F09"/>
              </a:buClr>
              <a:buSzPct val="80000"/>
            </a:pPr>
            <a:r>
              <a:rPr lang="es-MX" sz="2800" b="1" dirty="0">
                <a:solidFill>
                  <a:prstClr val="black"/>
                </a:solidFill>
              </a:rPr>
              <a:t>Teoría Sectorial</a:t>
            </a:r>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067944" y="500042"/>
            <a:ext cx="4409333" cy="5532841"/>
          </a:xfrm>
        </p:spPr>
        <p:txBody>
          <a:bodyPr>
            <a:normAutofit/>
          </a:bodyPr>
          <a:lstStyle/>
          <a:p>
            <a:pPr algn="ctr">
              <a:buNone/>
            </a:pPr>
            <a:r>
              <a:rPr lang="es-MX" sz="2400" b="1" dirty="0" smtClean="0">
                <a:solidFill>
                  <a:srgbClr val="C00000"/>
                </a:solidFill>
              </a:rPr>
              <a:t>Teoría de los núcleos múltiples</a:t>
            </a:r>
          </a:p>
          <a:p>
            <a:pPr algn="just">
              <a:buNone/>
            </a:pPr>
            <a:r>
              <a:rPr lang="es-MX" sz="1500" dirty="0" smtClean="0"/>
              <a:t>	</a:t>
            </a:r>
          </a:p>
          <a:p>
            <a:pPr algn="just">
              <a:buNone/>
            </a:pPr>
            <a:r>
              <a:rPr lang="es-MX" sz="1800" dirty="0" smtClean="0"/>
              <a:t>El modelo de los Núcleos Múltiples.</a:t>
            </a:r>
          </a:p>
          <a:p>
            <a:pPr algn="just">
              <a:buNone/>
            </a:pPr>
            <a:endParaRPr lang="es-MX" sz="1800" dirty="0" smtClean="0"/>
          </a:p>
          <a:p>
            <a:pPr algn="just">
              <a:buAutoNum type="arabicParenBoth"/>
            </a:pPr>
            <a:r>
              <a:rPr lang="es-MX" sz="1800" dirty="0" smtClean="0"/>
              <a:t>Existen actividades que requieren servicios. </a:t>
            </a:r>
          </a:p>
          <a:p>
            <a:pPr algn="just">
              <a:buAutoNum type="arabicParenBoth"/>
            </a:pPr>
            <a:endParaRPr lang="es-MX" sz="1800" dirty="0" smtClean="0"/>
          </a:p>
          <a:p>
            <a:pPr algn="just">
              <a:buAutoNum type="arabicParenBoth"/>
            </a:pPr>
            <a:r>
              <a:rPr lang="es-MX" sz="1800" dirty="0" smtClean="0"/>
              <a:t> Actividades semejantes</a:t>
            </a:r>
          </a:p>
          <a:p>
            <a:pPr algn="just">
              <a:buAutoNum type="arabicParenBoth"/>
            </a:pPr>
            <a:endParaRPr lang="es-MX" sz="1800" dirty="0" smtClean="0"/>
          </a:p>
          <a:p>
            <a:pPr algn="just">
              <a:buAutoNum type="arabicParenBoth"/>
            </a:pPr>
            <a:r>
              <a:rPr lang="es-MX" sz="1800" dirty="0" smtClean="0"/>
              <a:t> Actividades incompatibles</a:t>
            </a:r>
          </a:p>
          <a:p>
            <a:pPr algn="just">
              <a:buAutoNum type="arabicParenBoth"/>
            </a:pPr>
            <a:endParaRPr lang="es-MX" sz="1800" dirty="0" smtClean="0"/>
          </a:p>
          <a:p>
            <a:pPr algn="just">
              <a:buAutoNum type="arabicParenBoth"/>
            </a:pPr>
            <a:r>
              <a:rPr lang="es-MX" sz="1800" dirty="0" smtClean="0"/>
              <a:t>Todas las actividades quedan sometidas al proceso de selección espacial que el precio del suelo impone.</a:t>
            </a:r>
          </a:p>
          <a:p>
            <a:endParaRPr lang="es-MX" sz="1200" dirty="0" smtClean="0"/>
          </a:p>
          <a:p>
            <a:endParaRPr lang="es-MX" dirty="0" smtClean="0"/>
          </a:p>
          <a:p>
            <a:endParaRPr lang="es-MX" dirty="0" smtClean="0"/>
          </a:p>
          <a:p>
            <a:endParaRPr lang="es-MX" dirty="0" smtClean="0"/>
          </a:p>
          <a:p>
            <a:endParaRPr lang="es-MX" dirty="0" smtClean="0"/>
          </a:p>
          <a:p>
            <a:endParaRPr lang="es-MX" dirty="0" smtClean="0"/>
          </a:p>
          <a:p>
            <a:endParaRPr lang="es-MX" dirty="0" smtClean="0"/>
          </a:p>
          <a:p>
            <a:endParaRPr lang="es-MX" dirty="0" smtClean="0"/>
          </a:p>
          <a:p>
            <a:endParaRPr lang="es-MX" dirty="0" smtClean="0"/>
          </a:p>
          <a:p>
            <a:endParaRPr lang="es-MX" dirty="0" smtClean="0"/>
          </a:p>
          <a:p>
            <a:endParaRPr lang="es-MX" dirty="0"/>
          </a:p>
        </p:txBody>
      </p:sp>
      <p:pic>
        <p:nvPicPr>
          <p:cNvPr id="50179" name="Picture 3"/>
          <p:cNvPicPr>
            <a:picLocks noChangeAspect="1" noChangeArrowheads="1"/>
          </p:cNvPicPr>
          <p:nvPr/>
        </p:nvPicPr>
        <p:blipFill>
          <a:blip r:embed="rId3" cstate="print">
            <a:duotone>
              <a:prstClr val="black"/>
              <a:schemeClr val="tx2">
                <a:tint val="45000"/>
                <a:satMod val="400000"/>
              </a:schemeClr>
            </a:duotone>
          </a:blip>
          <a:srcRect/>
          <a:stretch>
            <a:fillRect/>
          </a:stretch>
        </p:blipFill>
        <p:spPr bwMode="auto">
          <a:xfrm>
            <a:off x="323528" y="1700808"/>
            <a:ext cx="3816479" cy="3312368"/>
          </a:xfrm>
          <a:prstGeom prst="rect">
            <a:avLst/>
          </a:prstGeom>
          <a:ln>
            <a:noFill/>
          </a:ln>
          <a:effectLst>
            <a:outerShdw blurRad="292100" dist="139700" dir="2700000" algn="tl" rotWithShape="0">
              <a:srgbClr val="333333">
                <a:alpha val="65000"/>
              </a:srgbClr>
            </a:outerShdw>
          </a:effectLst>
        </p:spPr>
      </p:pic>
      <p:sp>
        <p:nvSpPr>
          <p:cNvPr id="2" name="1 Marcador de número de diapositiva"/>
          <p:cNvSpPr>
            <a:spLocks noGrp="1"/>
          </p:cNvSpPr>
          <p:nvPr>
            <p:ph type="sldNum" sz="quarter" idx="12"/>
          </p:nvPr>
        </p:nvSpPr>
        <p:spPr/>
        <p:txBody>
          <a:bodyPr/>
          <a:lstStyle/>
          <a:p>
            <a:fld id="{AB75816E-03D9-4D6B-8A24-E758B7995DB7}" type="slidenum">
              <a:rPr lang="es-MX" smtClean="0"/>
              <a:pPr/>
              <a:t>21</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581128"/>
            <a:ext cx="8183880" cy="1051560"/>
          </a:xfrm>
        </p:spPr>
        <p:txBody>
          <a:bodyPr>
            <a:normAutofit fontScale="90000"/>
          </a:bodyPr>
          <a:lstStyle/>
          <a:p>
            <a:pPr algn="ctr"/>
            <a:r>
              <a:rPr lang="es-MX" dirty="0" smtClean="0">
                <a:solidFill>
                  <a:srgbClr val="C00000"/>
                </a:solidFill>
              </a:rPr>
              <a:t>UNIDAD 2. Tipos de Regiones y su conceptualización </a:t>
            </a:r>
            <a:endParaRPr lang="es-AR" dirty="0">
              <a:solidFill>
                <a:srgbClr val="C00000"/>
              </a:solidFill>
            </a:endParaRPr>
          </a:p>
        </p:txBody>
      </p:sp>
      <p:sp>
        <p:nvSpPr>
          <p:cNvPr id="4" name="3 Marcador de número de diapositiva"/>
          <p:cNvSpPr>
            <a:spLocks noGrp="1"/>
          </p:cNvSpPr>
          <p:nvPr>
            <p:ph type="sldNum" sz="quarter" idx="12"/>
          </p:nvPr>
        </p:nvSpPr>
        <p:spPr/>
        <p:txBody>
          <a:bodyPr/>
          <a:lstStyle/>
          <a:p>
            <a:fld id="{AB75816E-03D9-4D6B-8A24-E758B7995DB7}" type="slidenum">
              <a:rPr lang="es-MX" smtClean="0"/>
              <a:pPr/>
              <a:t>22</a:t>
            </a:fld>
            <a:endParaRPr lang="es-MX" dirty="0"/>
          </a:p>
        </p:txBody>
      </p:sp>
      <p:grpSp>
        <p:nvGrpSpPr>
          <p:cNvPr id="5" name="4 Grupo"/>
          <p:cNvGrpSpPr/>
          <p:nvPr/>
        </p:nvGrpSpPr>
        <p:grpSpPr>
          <a:xfrm>
            <a:off x="827584" y="2204864"/>
            <a:ext cx="7488832" cy="1889683"/>
            <a:chOff x="1691680" y="1772816"/>
            <a:chExt cx="7452320" cy="2177715"/>
          </a:xfrm>
        </p:grpSpPr>
        <p:pic>
          <p:nvPicPr>
            <p:cNvPr id="29698" name="Imagen 2" descr="http://www.visitingeuropa.com/europa/gran-bretana/escocia/images/region-escocia.jpg"/>
            <p:cNvPicPr>
              <a:picLocks noChangeAspect="1" noChangeArrowheads="1"/>
            </p:cNvPicPr>
            <p:nvPr/>
          </p:nvPicPr>
          <p:blipFill rotWithShape="1">
            <a:blip r:embed="rId3" cstate="print">
              <a:grayscl/>
              <a:extLst>
                <a:ext uri="{28A0092B-C50C-407E-A947-70E740481C1C}">
                  <a14:useLocalDpi xmlns:a14="http://schemas.microsoft.com/office/drawing/2010/main" val="0"/>
                </a:ext>
              </a:extLst>
            </a:blip>
            <a:srcRect t="9047" b="14743"/>
            <a:stretch/>
          </p:blipFill>
          <p:spPr bwMode="auto">
            <a:xfrm>
              <a:off x="1691680" y="1772816"/>
              <a:ext cx="4476750" cy="2177715"/>
            </a:xfrm>
            <a:prstGeom prst="rect">
              <a:avLst/>
            </a:prstGeom>
            <a:noFill/>
            <a:extLst>
              <a:ext uri="{909E8E84-426E-40DD-AFC4-6F175D3DCCD1}">
                <a14:hiddenFill xmlns:a14="http://schemas.microsoft.com/office/drawing/2010/main">
                  <a:solidFill>
                    <a:srgbClr val="FFFFFF"/>
                  </a:solidFill>
                </a14:hiddenFill>
              </a:ext>
            </a:extLst>
          </p:spPr>
        </p:pic>
        <p:pic>
          <p:nvPicPr>
            <p:cNvPr id="29700" name="Imagen 4" descr="http://mapserver.inegi.gob.mx/geografia/espanol/datosgeogra/basicos/hidrologia/rios/regiones%20hidro.gif"/>
            <p:cNvPicPr>
              <a:picLocks noChangeAspect="1" noChangeArrowheads="1"/>
            </p:cNvPicPr>
            <p:nvPr/>
          </p:nvPicPr>
          <p:blipFill rotWithShape="1">
            <a:blip r:embed="rId4" cstate="print">
              <a:grayscl/>
              <a:extLst>
                <a:ext uri="{28A0092B-C50C-407E-A947-70E740481C1C}">
                  <a14:useLocalDpi xmlns:a14="http://schemas.microsoft.com/office/drawing/2010/main" val="0"/>
                </a:ext>
              </a:extLst>
            </a:blip>
            <a:srcRect b="6732"/>
            <a:stretch/>
          </p:blipFill>
          <p:spPr bwMode="auto">
            <a:xfrm>
              <a:off x="6156176" y="1772816"/>
              <a:ext cx="2987824" cy="216024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271684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sz="half" idx="1"/>
            <p:extLst>
              <p:ext uri="{D42A27DB-BD31-4B8C-83A1-F6EECF244321}">
                <p14:modId xmlns:p14="http://schemas.microsoft.com/office/powerpoint/2010/main" val="1926454134"/>
              </p:ext>
            </p:extLst>
          </p:nvPr>
        </p:nvGraphicFramePr>
        <p:xfrm>
          <a:off x="827584" y="548680"/>
          <a:ext cx="3240360"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Marcador de número de diapositiva"/>
          <p:cNvSpPr>
            <a:spLocks noGrp="1"/>
          </p:cNvSpPr>
          <p:nvPr>
            <p:ph type="sldNum" sz="quarter" idx="12"/>
          </p:nvPr>
        </p:nvSpPr>
        <p:spPr/>
        <p:txBody>
          <a:bodyPr/>
          <a:lstStyle/>
          <a:p>
            <a:fld id="{AB75816E-03D9-4D6B-8A24-E758B7995DB7}" type="slidenum">
              <a:rPr lang="es-MX" smtClean="0"/>
              <a:pPr/>
              <a:t>23</a:t>
            </a:fld>
            <a:endParaRPr lang="es-MX" dirty="0"/>
          </a:p>
        </p:txBody>
      </p:sp>
      <p:grpSp>
        <p:nvGrpSpPr>
          <p:cNvPr id="3" name="2 Grupo"/>
          <p:cNvGrpSpPr/>
          <p:nvPr/>
        </p:nvGrpSpPr>
        <p:grpSpPr>
          <a:xfrm>
            <a:off x="4283968" y="1196752"/>
            <a:ext cx="4247803" cy="3312368"/>
            <a:chOff x="4283968" y="1196752"/>
            <a:chExt cx="4247803" cy="3312368"/>
          </a:xfrm>
        </p:grpSpPr>
        <p:pic>
          <p:nvPicPr>
            <p:cNvPr id="51202" name="Picture 2"/>
            <p:cNvPicPr>
              <a:picLocks noChangeAspect="1" noChangeArrowheads="1"/>
            </p:cNvPicPr>
            <p:nvPr/>
          </p:nvPicPr>
          <p:blipFill>
            <a:blip r:embed="rId8" cstate="print"/>
            <a:srcRect/>
            <a:stretch>
              <a:fillRect/>
            </a:stretch>
          </p:blipFill>
          <p:spPr bwMode="auto">
            <a:xfrm>
              <a:off x="4283968" y="1196752"/>
              <a:ext cx="1440160" cy="1148881"/>
            </a:xfrm>
            <a:prstGeom prst="rect">
              <a:avLst/>
            </a:prstGeom>
            <a:noFill/>
            <a:ln w="9525">
              <a:noFill/>
              <a:miter lim="800000"/>
              <a:headEnd/>
              <a:tailEnd/>
            </a:ln>
          </p:spPr>
        </p:pic>
        <p:pic>
          <p:nvPicPr>
            <p:cNvPr id="51203" name="Picture 3"/>
            <p:cNvPicPr>
              <a:picLocks noChangeAspect="1" noChangeArrowheads="1"/>
            </p:cNvPicPr>
            <p:nvPr/>
          </p:nvPicPr>
          <p:blipFill>
            <a:blip r:embed="rId9" cstate="print"/>
            <a:srcRect/>
            <a:stretch>
              <a:fillRect/>
            </a:stretch>
          </p:blipFill>
          <p:spPr bwMode="auto">
            <a:xfrm>
              <a:off x="5724128" y="2348880"/>
              <a:ext cx="1405100" cy="1080120"/>
            </a:xfrm>
            <a:prstGeom prst="rect">
              <a:avLst/>
            </a:prstGeom>
            <a:noFill/>
            <a:ln w="9525">
              <a:noFill/>
              <a:miter lim="800000"/>
              <a:headEnd/>
              <a:tailEnd/>
            </a:ln>
          </p:spPr>
        </p:pic>
        <p:pic>
          <p:nvPicPr>
            <p:cNvPr id="5122" name="Imagen 2" descr="http://www.el-buskador.com/galeria/data/media/33/Wallpapers_ciudades_del_mundo%20(5).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092280" y="3429000"/>
              <a:ext cx="1439491" cy="1080120"/>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418289670"/>
              </p:ext>
            </p:extLst>
          </p:nvPr>
        </p:nvGraphicFramePr>
        <p:xfrm>
          <a:off x="467544" y="116632"/>
          <a:ext cx="8064896" cy="5962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CuadroTexto"/>
          <p:cNvSpPr txBox="1"/>
          <p:nvPr/>
        </p:nvSpPr>
        <p:spPr>
          <a:xfrm>
            <a:off x="1156120" y="714356"/>
            <a:ext cx="6984776" cy="800219"/>
          </a:xfrm>
          <a:prstGeom prst="rect">
            <a:avLst/>
          </a:prstGeom>
          <a:noFill/>
        </p:spPr>
        <p:txBody>
          <a:bodyPr wrap="square" rtlCol="0">
            <a:spAutoFit/>
          </a:bodyPr>
          <a:lstStyle/>
          <a:p>
            <a:pPr algn="ctr">
              <a:buNone/>
            </a:pPr>
            <a:r>
              <a:rPr lang="es-MX" sz="2800" b="1" dirty="0" smtClean="0"/>
              <a:t>La división espacial del trabajo</a:t>
            </a:r>
            <a:endParaRPr lang="es-MX" sz="2800" dirty="0" smtClean="0"/>
          </a:p>
          <a:p>
            <a:endParaRPr lang="es-MX" dirty="0"/>
          </a:p>
        </p:txBody>
      </p:sp>
      <p:sp>
        <p:nvSpPr>
          <p:cNvPr id="2" name="1 Marcador de número de diapositiva"/>
          <p:cNvSpPr>
            <a:spLocks noGrp="1"/>
          </p:cNvSpPr>
          <p:nvPr>
            <p:ph type="sldNum" sz="quarter" idx="12"/>
          </p:nvPr>
        </p:nvSpPr>
        <p:spPr/>
        <p:txBody>
          <a:bodyPr/>
          <a:lstStyle/>
          <a:p>
            <a:fld id="{AB75816E-03D9-4D6B-8A24-E758B7995DB7}" type="slidenum">
              <a:rPr lang="es-MX" smtClean="0"/>
              <a:pPr/>
              <a:t>24</a:t>
            </a:fld>
            <a:endParaRPr lang="es-MX" dirty="0"/>
          </a:p>
        </p:txBody>
      </p:sp>
      <p:grpSp>
        <p:nvGrpSpPr>
          <p:cNvPr id="3" name="2 Grupo"/>
          <p:cNvGrpSpPr/>
          <p:nvPr/>
        </p:nvGrpSpPr>
        <p:grpSpPr>
          <a:xfrm>
            <a:off x="2956320" y="4437112"/>
            <a:ext cx="3384376" cy="1152128"/>
            <a:chOff x="1763688" y="4869160"/>
            <a:chExt cx="3384376" cy="1152128"/>
          </a:xfrm>
        </p:grpSpPr>
        <p:pic>
          <p:nvPicPr>
            <p:cNvPr id="6146" name="Imagen 2" descr="http://www.soberania.org/Images/obreros_fabrica_china.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99792" y="4869160"/>
              <a:ext cx="1224136" cy="1115103"/>
            </a:xfrm>
            <a:prstGeom prst="rect">
              <a:avLst/>
            </a:prstGeom>
            <a:noFill/>
            <a:extLst>
              <a:ext uri="{909E8E84-426E-40DD-AFC4-6F175D3DCCD1}">
                <a14:hiddenFill xmlns:a14="http://schemas.microsoft.com/office/drawing/2010/main">
                  <a:solidFill>
                    <a:srgbClr val="FFFFFF"/>
                  </a:solidFill>
                </a14:hiddenFill>
              </a:ext>
            </a:extLst>
          </p:spPr>
        </p:pic>
        <p:pic>
          <p:nvPicPr>
            <p:cNvPr id="6148" name="Imagen 4" descr="http://t3.gstatic.com/images?q=tbn:nkSTwZFi93pqnM:http://www.tribunadocente.com.ar/imagenes/cap.jpg">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763688" y="4869160"/>
              <a:ext cx="904875" cy="1152128"/>
            </a:xfrm>
            <a:prstGeom prst="rect">
              <a:avLst/>
            </a:prstGeom>
            <a:noFill/>
            <a:extLst>
              <a:ext uri="{909E8E84-426E-40DD-AFC4-6F175D3DCCD1}">
                <a14:hiddenFill xmlns:a14="http://schemas.microsoft.com/office/drawing/2010/main">
                  <a:solidFill>
                    <a:srgbClr val="FFFFFF"/>
                  </a:solidFill>
                </a14:hiddenFill>
              </a:ext>
            </a:extLst>
          </p:spPr>
        </p:pic>
        <p:pic>
          <p:nvPicPr>
            <p:cNvPr id="6150" name="Imagen 6" descr="http://www.metrotel.com.ar/IMAGENES/img_empresa.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923928" y="4941168"/>
              <a:ext cx="1224136" cy="1035032"/>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Marcador de contenido"/>
          <p:cNvGraphicFramePr>
            <a:graphicFrameLocks noGrp="1"/>
          </p:cNvGraphicFramePr>
          <p:nvPr>
            <p:ph idx="1"/>
            <p:extLst>
              <p:ext uri="{D42A27DB-BD31-4B8C-83A1-F6EECF244321}">
                <p14:modId xmlns:p14="http://schemas.microsoft.com/office/powerpoint/2010/main" val="1572017875"/>
              </p:ext>
            </p:extLst>
          </p:nvPr>
        </p:nvGraphicFramePr>
        <p:xfrm>
          <a:off x="785786" y="0"/>
          <a:ext cx="7977243" cy="5857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CuadroTexto"/>
          <p:cNvSpPr txBox="1"/>
          <p:nvPr/>
        </p:nvSpPr>
        <p:spPr>
          <a:xfrm>
            <a:off x="683568" y="779512"/>
            <a:ext cx="6157918" cy="461665"/>
          </a:xfrm>
          <a:prstGeom prst="rect">
            <a:avLst/>
          </a:prstGeom>
          <a:noFill/>
        </p:spPr>
        <p:txBody>
          <a:bodyPr wrap="square" rtlCol="0">
            <a:spAutoFit/>
          </a:bodyPr>
          <a:lstStyle/>
          <a:p>
            <a:pPr algn="just"/>
            <a:r>
              <a:rPr lang="es-MX" sz="2400" b="1" dirty="0" smtClean="0">
                <a:solidFill>
                  <a:srgbClr val="C00000"/>
                </a:solidFill>
              </a:rPr>
              <a:t>La capacidad locacional del capital</a:t>
            </a:r>
            <a:endParaRPr lang="es-MX" sz="2400" b="1" dirty="0">
              <a:solidFill>
                <a:srgbClr val="C00000"/>
              </a:solidFill>
            </a:endParaRPr>
          </a:p>
        </p:txBody>
      </p:sp>
      <p:sp>
        <p:nvSpPr>
          <p:cNvPr id="2" name="1 Marcador de número de diapositiva"/>
          <p:cNvSpPr>
            <a:spLocks noGrp="1"/>
          </p:cNvSpPr>
          <p:nvPr>
            <p:ph type="sldNum" sz="quarter" idx="12"/>
          </p:nvPr>
        </p:nvSpPr>
        <p:spPr/>
        <p:txBody>
          <a:bodyPr/>
          <a:lstStyle/>
          <a:p>
            <a:fld id="{AB75816E-03D9-4D6B-8A24-E758B7995DB7}" type="slidenum">
              <a:rPr lang="es-MX" smtClean="0"/>
              <a:pPr/>
              <a:t>25</a:t>
            </a:fld>
            <a:endParaRPr lang="es-MX" dirty="0"/>
          </a:p>
        </p:txBody>
      </p:sp>
      <p:pic>
        <p:nvPicPr>
          <p:cNvPr id="7170" name="Imagen 2" descr="http://ficus.pntic.mec.es/ibus0001/imagenes/distribuci%F3n.JPG"/>
          <p:cNvPicPr>
            <a:picLocks noChangeAspect="1" noChangeArrowheads="1"/>
          </p:cNvPicPr>
          <p:nvPr/>
        </p:nvPicPr>
        <p:blipFill>
          <a:blip r:embed="rId8" cstate="print">
            <a:grayscl/>
            <a:extLst>
              <a:ext uri="{28A0092B-C50C-407E-A947-70E740481C1C}">
                <a14:useLocalDpi xmlns:a14="http://schemas.microsoft.com/office/drawing/2010/main" val="0"/>
              </a:ext>
            </a:extLst>
          </a:blip>
          <a:srcRect/>
          <a:stretch>
            <a:fillRect/>
          </a:stretch>
        </p:blipFill>
        <p:spPr bwMode="auto">
          <a:xfrm>
            <a:off x="2924415" y="4365104"/>
            <a:ext cx="1388191" cy="897310"/>
          </a:xfrm>
          <a:prstGeom prst="rect">
            <a:avLst/>
          </a:prstGeom>
          <a:noFill/>
          <a:extLst>
            <a:ext uri="{909E8E84-426E-40DD-AFC4-6F175D3DCCD1}">
              <a14:hiddenFill xmlns:a14="http://schemas.microsoft.com/office/drawing/2010/main">
                <a:solidFill>
                  <a:srgbClr val="FFFFFF"/>
                </a:solidFill>
              </a14:hiddenFill>
            </a:ext>
          </a:extLst>
        </p:spPr>
      </p:pic>
      <p:pic>
        <p:nvPicPr>
          <p:cNvPr id="7172" name="Imagen 4" descr="http://s01.s3c.es/imag/efe/2009/07/14/2358469w.jpg"/>
          <p:cNvPicPr>
            <a:picLocks noChangeAspect="1" noChangeArrowheads="1"/>
          </p:cNvPicPr>
          <p:nvPr/>
        </p:nvPicPr>
        <p:blipFill>
          <a:blip r:embed="rId9" cstate="print">
            <a:grayscl/>
            <a:extLst>
              <a:ext uri="{28A0092B-C50C-407E-A947-70E740481C1C}">
                <a14:useLocalDpi xmlns:a14="http://schemas.microsoft.com/office/drawing/2010/main" val="0"/>
              </a:ext>
            </a:extLst>
          </a:blip>
          <a:srcRect/>
          <a:stretch>
            <a:fillRect/>
          </a:stretch>
        </p:blipFill>
        <p:spPr bwMode="auto">
          <a:xfrm>
            <a:off x="4572000" y="3212976"/>
            <a:ext cx="1451444" cy="965870"/>
          </a:xfrm>
          <a:prstGeom prst="rect">
            <a:avLst/>
          </a:prstGeom>
          <a:noFill/>
          <a:extLst>
            <a:ext uri="{909E8E84-426E-40DD-AFC4-6F175D3DCCD1}">
              <a14:hiddenFill xmlns:a14="http://schemas.microsoft.com/office/drawing/2010/main">
                <a:solidFill>
                  <a:srgbClr val="FFFFFF"/>
                </a:solidFill>
              </a14:hiddenFill>
            </a:ext>
          </a:extLst>
        </p:spPr>
      </p:pic>
      <p:pic>
        <p:nvPicPr>
          <p:cNvPr id="7174" name="Imagen 6" descr="http://conseinv.com/imagenes/planificacion.jpg"/>
          <p:cNvPicPr>
            <a:picLocks noChangeAspect="1" noChangeArrowheads="1"/>
          </p:cNvPicPr>
          <p:nvPr/>
        </p:nvPicPr>
        <p:blipFill>
          <a:blip r:embed="rId10" cstate="print">
            <a:grayscl/>
            <a:extLst>
              <a:ext uri="{28A0092B-C50C-407E-A947-70E740481C1C}">
                <a14:useLocalDpi xmlns:a14="http://schemas.microsoft.com/office/drawing/2010/main" val="0"/>
              </a:ext>
            </a:extLst>
          </a:blip>
          <a:srcRect/>
          <a:stretch>
            <a:fillRect/>
          </a:stretch>
        </p:blipFill>
        <p:spPr bwMode="auto">
          <a:xfrm>
            <a:off x="6804248" y="2564904"/>
            <a:ext cx="1305939" cy="9738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2715973057"/>
              </p:ext>
            </p:extLst>
          </p:nvPr>
        </p:nvGraphicFramePr>
        <p:xfrm>
          <a:off x="1907704" y="491788"/>
          <a:ext cx="6768752" cy="56735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CuadroTexto"/>
          <p:cNvSpPr txBox="1"/>
          <p:nvPr/>
        </p:nvSpPr>
        <p:spPr>
          <a:xfrm rot="16200000">
            <a:off x="-1322083" y="2420769"/>
            <a:ext cx="5200600" cy="1600438"/>
          </a:xfrm>
          <a:prstGeom prst="rect">
            <a:avLst/>
          </a:prstGeom>
          <a:noFill/>
        </p:spPr>
        <p:txBody>
          <a:bodyPr wrap="square" rtlCol="0">
            <a:spAutoFit/>
          </a:bodyPr>
          <a:lstStyle/>
          <a:p>
            <a:pPr lvl="0" algn="ctr"/>
            <a:endParaRPr lang="es-MX" sz="2000" dirty="0" smtClean="0"/>
          </a:p>
          <a:p>
            <a:pPr lvl="1" algn="ctr"/>
            <a:r>
              <a:rPr lang="es-MX" sz="2000" b="1" dirty="0" smtClean="0"/>
              <a:t>Urbanización y socialización de las condiciones generales de la producción capitalista</a:t>
            </a:r>
            <a:endParaRPr lang="es-MX" sz="2000" dirty="0" smtClean="0"/>
          </a:p>
          <a:p>
            <a:endParaRPr lang="es-MX" dirty="0"/>
          </a:p>
        </p:txBody>
      </p:sp>
      <p:sp>
        <p:nvSpPr>
          <p:cNvPr id="2" name="1 Marcador de número de diapositiva"/>
          <p:cNvSpPr>
            <a:spLocks noGrp="1"/>
          </p:cNvSpPr>
          <p:nvPr>
            <p:ph type="sldNum" sz="quarter" idx="12"/>
          </p:nvPr>
        </p:nvSpPr>
        <p:spPr/>
        <p:txBody>
          <a:bodyPr/>
          <a:lstStyle/>
          <a:p>
            <a:fld id="{AB75816E-03D9-4D6B-8A24-E758B7995DB7}" type="slidenum">
              <a:rPr lang="es-MX" smtClean="0"/>
              <a:pPr/>
              <a:t>26</a:t>
            </a:fld>
            <a:endParaRPr lang="es-MX" dirty="0"/>
          </a:p>
        </p:txBody>
      </p:sp>
      <p:pic>
        <p:nvPicPr>
          <p:cNvPr id="8194" name="Imagen 2" descr="http://www.kalipedia.com/kalipediamedia/geografia/media/200704/10/geodescriptiva/20070410klpgeodes_141.Ies.SCO.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32240" y="2060848"/>
            <a:ext cx="1279279" cy="1000373"/>
          </a:xfrm>
          <a:prstGeom prst="rect">
            <a:avLst/>
          </a:prstGeom>
          <a:noFill/>
          <a:extLst>
            <a:ext uri="{909E8E84-426E-40DD-AFC4-6F175D3DCCD1}">
              <a14:hiddenFill xmlns:a14="http://schemas.microsoft.com/office/drawing/2010/main">
                <a:solidFill>
                  <a:srgbClr val="FFFFFF"/>
                </a:solidFill>
              </a14:hiddenFill>
            </a:ext>
          </a:extLst>
        </p:spPr>
      </p:pic>
      <p:pic>
        <p:nvPicPr>
          <p:cNvPr id="8196" name="Imagen 4" descr="http://www.industriasseur.com/images/contenidos/mediosproduccion.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44008" y="5445224"/>
            <a:ext cx="1368152" cy="957707"/>
          </a:xfrm>
          <a:prstGeom prst="rect">
            <a:avLst/>
          </a:prstGeom>
          <a:noFill/>
          <a:extLst>
            <a:ext uri="{909E8E84-426E-40DD-AFC4-6F175D3DCCD1}">
              <a14:hiddenFill xmlns:a14="http://schemas.microsoft.com/office/drawing/2010/main">
                <a:solidFill>
                  <a:srgbClr val="FFFFFF"/>
                </a:solidFill>
              </a14:hiddenFill>
            </a:ext>
          </a:extLst>
        </p:spPr>
      </p:pic>
      <p:pic>
        <p:nvPicPr>
          <p:cNvPr id="8198" name="Imagen 6" descr="http://www.apteca.com/uploads/images/Linea-Thales.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411760" y="2132856"/>
            <a:ext cx="1328101" cy="998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rot="16200000">
            <a:off x="5074774" y="3070242"/>
            <a:ext cx="5997348" cy="810208"/>
          </a:xfrm>
        </p:spPr>
        <p:txBody>
          <a:bodyPr>
            <a:noAutofit/>
          </a:bodyPr>
          <a:lstStyle/>
          <a:p>
            <a:pPr algn="ctr"/>
            <a:r>
              <a:rPr lang="es-MX" sz="2800" b="1" dirty="0" smtClean="0">
                <a:solidFill>
                  <a:schemeClr val="tx1"/>
                </a:solidFill>
              </a:rPr>
              <a:t>Concepto de Región y Espacio</a:t>
            </a:r>
            <a:endParaRPr lang="es-MX" sz="2800" b="1" dirty="0">
              <a:solidFill>
                <a:schemeClr val="tx1"/>
              </a:solidFill>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365345070"/>
              </p:ext>
            </p:extLst>
          </p:nvPr>
        </p:nvGraphicFramePr>
        <p:xfrm>
          <a:off x="323528" y="692696"/>
          <a:ext cx="7128792"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Marcador de número de diapositiva"/>
          <p:cNvSpPr>
            <a:spLocks noGrp="1"/>
          </p:cNvSpPr>
          <p:nvPr>
            <p:ph type="sldNum" sz="quarter" idx="12"/>
          </p:nvPr>
        </p:nvSpPr>
        <p:spPr/>
        <p:txBody>
          <a:bodyPr/>
          <a:lstStyle/>
          <a:p>
            <a:fld id="{AB75816E-03D9-4D6B-8A24-E758B7995DB7}" type="slidenum">
              <a:rPr lang="es-MX" smtClean="0"/>
              <a:pPr/>
              <a:t>27</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057672" y="908720"/>
            <a:ext cx="5086328" cy="725566"/>
          </a:xfrm>
        </p:spPr>
        <p:txBody>
          <a:bodyPr>
            <a:normAutofit fontScale="47500" lnSpcReduction="20000"/>
          </a:bodyPr>
          <a:lstStyle/>
          <a:p>
            <a:pPr algn="just">
              <a:buNone/>
            </a:pPr>
            <a:r>
              <a:rPr lang="es-MX" sz="5100" b="1" dirty="0" smtClean="0"/>
              <a:t>Espacio urbano</a:t>
            </a:r>
            <a:r>
              <a:rPr lang="es-MX" sz="5100" dirty="0" smtClean="0"/>
              <a:t>.</a:t>
            </a:r>
          </a:p>
          <a:p>
            <a:pPr algn="just">
              <a:buNone/>
            </a:pPr>
            <a:endParaRPr lang="es-MX" sz="1600" dirty="0" smtClean="0"/>
          </a:p>
          <a:p>
            <a:pPr algn="just">
              <a:buNone/>
            </a:pPr>
            <a:r>
              <a:rPr lang="es-MX" sz="1600" dirty="0" smtClean="0"/>
              <a:t>	</a:t>
            </a:r>
          </a:p>
        </p:txBody>
      </p:sp>
      <p:pic>
        <p:nvPicPr>
          <p:cNvPr id="44034" name="Picture 2" descr="http://bp0.blogger.com/__wfkL69psxI/RgrVzpfqJiI/AAAAAAAAALY/DNhM802sJdo/s400/DSC00542.JPG"/>
          <p:cNvPicPr>
            <a:picLocks noChangeAspect="1" noChangeArrowheads="1"/>
          </p:cNvPicPr>
          <p:nvPr/>
        </p:nvPicPr>
        <p:blipFill>
          <a:blip r:embed="rId3" cstate="print"/>
          <a:srcRect/>
          <a:stretch>
            <a:fillRect/>
          </a:stretch>
        </p:blipFill>
        <p:spPr bwMode="auto">
          <a:xfrm>
            <a:off x="1115616" y="764704"/>
            <a:ext cx="2571741" cy="1928806"/>
          </a:xfrm>
          <a:prstGeom prst="rect">
            <a:avLst/>
          </a:prstGeom>
          <a:noFill/>
        </p:spPr>
      </p:pic>
      <p:pic>
        <p:nvPicPr>
          <p:cNvPr id="44036" name="Picture 4" descr="http://4.bp.blogspot.com/_Iu0jvH47IRU/SZwRyif7E3I/AAAAAAAACOA/gmigx2FmQik/s400/espacio+geogr%C3%A1fico+globo.jpg"/>
          <p:cNvPicPr>
            <a:picLocks noChangeAspect="1" noChangeArrowheads="1"/>
          </p:cNvPicPr>
          <p:nvPr/>
        </p:nvPicPr>
        <p:blipFill>
          <a:blip r:embed="rId4" cstate="print"/>
          <a:srcRect/>
          <a:stretch>
            <a:fillRect/>
          </a:stretch>
        </p:blipFill>
        <p:spPr bwMode="auto">
          <a:xfrm>
            <a:off x="5292080" y="3283696"/>
            <a:ext cx="2214578" cy="2192432"/>
          </a:xfrm>
          <a:prstGeom prst="rect">
            <a:avLst/>
          </a:prstGeom>
          <a:noFill/>
        </p:spPr>
      </p:pic>
      <p:sp>
        <p:nvSpPr>
          <p:cNvPr id="7" name="6 CuadroTexto"/>
          <p:cNvSpPr txBox="1"/>
          <p:nvPr/>
        </p:nvSpPr>
        <p:spPr>
          <a:xfrm>
            <a:off x="683568" y="4149080"/>
            <a:ext cx="4434286" cy="461665"/>
          </a:xfrm>
          <a:prstGeom prst="rect">
            <a:avLst/>
          </a:prstGeom>
          <a:noFill/>
        </p:spPr>
        <p:txBody>
          <a:bodyPr wrap="square" rtlCol="0">
            <a:spAutoFit/>
          </a:bodyPr>
          <a:lstStyle/>
          <a:p>
            <a:pPr algn="just"/>
            <a:r>
              <a:rPr lang="es-MX" sz="2400" dirty="0" smtClean="0"/>
              <a:t>El </a:t>
            </a:r>
            <a:r>
              <a:rPr lang="es-MX" sz="2400" b="1" dirty="0" smtClean="0"/>
              <a:t>espacio geográfico</a:t>
            </a:r>
            <a:endParaRPr lang="es-MX" sz="2400" dirty="0"/>
          </a:p>
        </p:txBody>
      </p:sp>
      <p:sp>
        <p:nvSpPr>
          <p:cNvPr id="2" name="1 Marcador de número de diapositiva"/>
          <p:cNvSpPr>
            <a:spLocks noGrp="1"/>
          </p:cNvSpPr>
          <p:nvPr>
            <p:ph type="sldNum" sz="quarter" idx="12"/>
          </p:nvPr>
        </p:nvSpPr>
        <p:spPr/>
        <p:txBody>
          <a:bodyPr/>
          <a:lstStyle/>
          <a:p>
            <a:fld id="{AB75816E-03D9-4D6B-8A24-E758B7995DB7}" type="slidenum">
              <a:rPr lang="es-MX" smtClean="0"/>
              <a:pPr/>
              <a:t>28</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548680"/>
            <a:ext cx="8102703" cy="1512168"/>
          </a:xfrm>
        </p:spPr>
        <p:txBody>
          <a:bodyPr>
            <a:normAutofit fontScale="40000" lnSpcReduction="20000"/>
          </a:bodyPr>
          <a:lstStyle/>
          <a:p>
            <a:pPr algn="just">
              <a:buNone/>
            </a:pPr>
            <a:r>
              <a:rPr lang="es-MX" sz="1800" dirty="0" smtClean="0"/>
              <a:t>	</a:t>
            </a:r>
          </a:p>
          <a:p>
            <a:pPr algn="just" hangingPunct="0">
              <a:buNone/>
            </a:pPr>
            <a:r>
              <a:rPr lang="es-MX" sz="1800" dirty="0" smtClean="0"/>
              <a:t>	.</a:t>
            </a:r>
            <a:endParaRPr lang="es-MX" sz="5000" dirty="0" smtClean="0"/>
          </a:p>
          <a:p>
            <a:pPr algn="just" hangingPunct="0">
              <a:buNone/>
            </a:pPr>
            <a:r>
              <a:rPr lang="es-MX" sz="5000" dirty="0" smtClean="0"/>
              <a:t>	La </a:t>
            </a:r>
            <a:r>
              <a:rPr lang="es-MX" sz="5000" b="1" dirty="0" smtClean="0"/>
              <a:t>región económica </a:t>
            </a:r>
            <a:r>
              <a:rPr lang="es-MX" sz="5000" dirty="0" smtClean="0"/>
              <a:t>es  el lugar en el que se desarrolla un producto específico y se comercializa con otros lugares o entidades de un país </a:t>
            </a:r>
            <a:r>
              <a:rPr lang="es-MX" sz="2000" dirty="0" smtClean="0"/>
              <a:t>.</a:t>
            </a:r>
          </a:p>
          <a:p>
            <a:pPr algn="just" hangingPunct="0">
              <a:buNone/>
            </a:pPr>
            <a:r>
              <a:rPr lang="es-MX" sz="1800" dirty="0" smtClean="0"/>
              <a:t>	</a:t>
            </a:r>
            <a:endParaRPr lang="es-MX" sz="1200" dirty="0" smtClean="0"/>
          </a:p>
          <a:p>
            <a:pPr algn="just">
              <a:buNone/>
            </a:pPr>
            <a:endParaRPr lang="es-MX" sz="1200" dirty="0" smtClean="0"/>
          </a:p>
        </p:txBody>
      </p:sp>
      <p:sp>
        <p:nvSpPr>
          <p:cNvPr id="2" name="1 Marcador de número de diapositiva"/>
          <p:cNvSpPr>
            <a:spLocks noGrp="1"/>
          </p:cNvSpPr>
          <p:nvPr>
            <p:ph type="sldNum" sz="quarter" idx="12"/>
          </p:nvPr>
        </p:nvSpPr>
        <p:spPr>
          <a:xfrm>
            <a:off x="8316416" y="6093296"/>
            <a:ext cx="457200" cy="365125"/>
          </a:xfrm>
        </p:spPr>
        <p:txBody>
          <a:bodyPr/>
          <a:lstStyle/>
          <a:p>
            <a:fld id="{AB75816E-03D9-4D6B-8A24-E758B7995DB7}" type="slidenum">
              <a:rPr lang="es-MX" smtClean="0"/>
              <a:pPr/>
              <a:t>29</a:t>
            </a:fld>
            <a:endParaRPr lang="es-MX" dirty="0"/>
          </a:p>
        </p:txBody>
      </p:sp>
      <p:graphicFrame>
        <p:nvGraphicFramePr>
          <p:cNvPr id="6" name="5 Diagrama"/>
          <p:cNvGraphicFramePr/>
          <p:nvPr>
            <p:extLst>
              <p:ext uri="{D42A27DB-BD31-4B8C-83A1-F6EECF244321}">
                <p14:modId xmlns:p14="http://schemas.microsoft.com/office/powerpoint/2010/main" val="4240429408"/>
              </p:ext>
            </p:extLst>
          </p:nvPr>
        </p:nvGraphicFramePr>
        <p:xfrm>
          <a:off x="1331640" y="1628800"/>
          <a:ext cx="6192688"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5362" name="Imagen 2" descr="http://pe.kalipedia.com/kalipediamedia/geografia/media/200806/06/geochile/20080606klpgeogch_55_Ies_SCO.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5914"/>
          <a:stretch/>
        </p:blipFill>
        <p:spPr bwMode="auto">
          <a:xfrm>
            <a:off x="539552" y="1916832"/>
            <a:ext cx="1665739" cy="1152128"/>
          </a:xfrm>
          <a:prstGeom prst="rect">
            <a:avLst/>
          </a:prstGeom>
          <a:noFill/>
          <a:extLst>
            <a:ext uri="{909E8E84-426E-40DD-AFC4-6F175D3DCCD1}">
              <a14:hiddenFill xmlns:a14="http://schemas.microsoft.com/office/drawing/2010/main">
                <a:solidFill>
                  <a:srgbClr val="FFFFFF"/>
                </a:solidFill>
              </a14:hiddenFill>
            </a:ext>
          </a:extLst>
        </p:spPr>
      </p:pic>
      <p:pic>
        <p:nvPicPr>
          <p:cNvPr id="15364" name="Imagen 4" descr="http://fitv.bligoo.com/media/users/0/34684/migracion/fitv/images/economia_0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32240" y="4797152"/>
            <a:ext cx="1740843" cy="11605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2"/>
          </p:nvPr>
        </p:nvSpPr>
        <p:spPr>
          <a:xfrm>
            <a:off x="5538847" y="2071678"/>
            <a:ext cx="2971800" cy="3582236"/>
          </a:xfrm>
        </p:spPr>
        <p:txBody>
          <a:bodyPr>
            <a:normAutofit/>
          </a:bodyPr>
          <a:lstStyle/>
          <a:p>
            <a:r>
              <a:rPr lang="es-CO" sz="2400" b="1" dirty="0" smtClean="0"/>
              <a:t>PRESENTACION</a:t>
            </a:r>
            <a:endParaRPr lang="es-ES" sz="2400" b="1" dirty="0"/>
          </a:p>
        </p:txBody>
      </p:sp>
      <p:sp>
        <p:nvSpPr>
          <p:cNvPr id="4" name="3 Marcador de contenido"/>
          <p:cNvSpPr>
            <a:spLocks noGrp="1"/>
          </p:cNvSpPr>
          <p:nvPr>
            <p:ph sz="half" idx="1"/>
          </p:nvPr>
        </p:nvSpPr>
        <p:spPr>
          <a:xfrm>
            <a:off x="755576" y="692696"/>
            <a:ext cx="4626159" cy="4724402"/>
          </a:xfrm>
        </p:spPr>
        <p:txBody>
          <a:bodyPr>
            <a:noAutofit/>
          </a:bodyPr>
          <a:lstStyle/>
          <a:p>
            <a:pPr marL="0" indent="0" algn="just">
              <a:buNone/>
            </a:pPr>
            <a:r>
              <a:rPr lang="es-MX" sz="1800" b="1" dirty="0" smtClean="0"/>
              <a:t>Este material  de exposición</a:t>
            </a:r>
            <a:r>
              <a:rPr lang="es-MX" sz="1800" b="1" dirty="0" smtClean="0">
                <a:cs typeface="Calibri" pitchFamily="34" charset="0"/>
              </a:rPr>
              <a:t>  se presenta   de acuerdo  al total de los  contenidos de la unidad de aprendizaje de Desarrollo regional.</a:t>
            </a:r>
            <a:endParaRPr lang="es-MX" sz="1800" b="1" dirty="0" smtClean="0"/>
          </a:p>
          <a:p>
            <a:pPr algn="just"/>
            <a:endParaRPr lang="es-MX" sz="1800" b="1" dirty="0" smtClean="0"/>
          </a:p>
          <a:p>
            <a:pPr marL="0" indent="0" algn="just">
              <a:buNone/>
            </a:pPr>
            <a:r>
              <a:rPr lang="es-MX" sz="1800" b="1" dirty="0" smtClean="0"/>
              <a:t> Con el </a:t>
            </a:r>
            <a:r>
              <a:rPr lang="es-MX" sz="1800" b="1" dirty="0" smtClean="0">
                <a:solidFill>
                  <a:srgbClr val="FF0000"/>
                </a:solidFill>
              </a:rPr>
              <a:t>objetivo</a:t>
            </a:r>
            <a:r>
              <a:rPr lang="es-MX" sz="1800" b="1" dirty="0" smtClean="0"/>
              <a:t> de inducir a los estudiantes en  el análisis de las principales teorías y políticas regionales del desarrollo a partir de la identificación de los indicadores geográficos, económicos, políticos, culturales y demográficos que caracterizan el grado de desarrollo de una región.</a:t>
            </a:r>
            <a:endParaRPr lang="es-ES" sz="1800" b="1" dirty="0"/>
          </a:p>
        </p:txBody>
      </p:sp>
      <p:sp>
        <p:nvSpPr>
          <p:cNvPr id="5" name="4 Cinta curvada hacia abajo"/>
          <p:cNvSpPr/>
          <p:nvPr/>
        </p:nvSpPr>
        <p:spPr>
          <a:xfrm>
            <a:off x="6012160" y="3068960"/>
            <a:ext cx="2304256" cy="2353464"/>
          </a:xfrm>
          <a:prstGeom prst="ellipseRibbon">
            <a:avLst>
              <a:gd name="adj1" fmla="val 33286"/>
              <a:gd name="adj2" fmla="val 50000"/>
              <a:gd name="adj3" fmla="val 12500"/>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6 Imagen" descr="logo a color UAEM.JPG"/>
          <p:cNvPicPr>
            <a:picLocks noChangeAspect="1"/>
          </p:cNvPicPr>
          <p:nvPr/>
        </p:nvPicPr>
        <p:blipFill>
          <a:blip r:embed="rId3" cstate="print"/>
          <a:stretch>
            <a:fillRect/>
          </a:stretch>
        </p:blipFill>
        <p:spPr>
          <a:xfrm>
            <a:off x="6228184" y="620688"/>
            <a:ext cx="1520148" cy="1368152"/>
          </a:xfrm>
          <a:prstGeom prst="rect">
            <a:avLst/>
          </a:prstGeom>
        </p:spPr>
      </p:pic>
      <p:sp>
        <p:nvSpPr>
          <p:cNvPr id="6" name="5 Marcador de número de diapositiva"/>
          <p:cNvSpPr>
            <a:spLocks noGrp="1"/>
          </p:cNvSpPr>
          <p:nvPr>
            <p:ph type="sldNum" sz="quarter" idx="12"/>
          </p:nvPr>
        </p:nvSpPr>
        <p:spPr/>
        <p:txBody>
          <a:bodyPr/>
          <a:lstStyle/>
          <a:p>
            <a:fld id="{AB75816E-03D9-4D6B-8A24-E758B7995DB7}" type="slidenum">
              <a:rPr lang="es-MX" smtClean="0"/>
              <a:pPr/>
              <a:t>3</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869160"/>
            <a:ext cx="8183880" cy="1051560"/>
          </a:xfrm>
        </p:spPr>
        <p:txBody>
          <a:bodyPr>
            <a:normAutofit fontScale="90000"/>
          </a:bodyPr>
          <a:lstStyle/>
          <a:p>
            <a:pPr algn="ctr"/>
            <a:r>
              <a:rPr lang="es-MX" dirty="0" smtClean="0">
                <a:solidFill>
                  <a:srgbClr val="C00000"/>
                </a:solidFill>
              </a:rPr>
              <a:t>UNIDAD 3. Desarrollo endógeno y desarrollo regional en México</a:t>
            </a:r>
            <a:endParaRPr lang="es-AR" dirty="0">
              <a:solidFill>
                <a:srgbClr val="C00000"/>
              </a:solidFill>
            </a:endParaRPr>
          </a:p>
        </p:txBody>
      </p:sp>
      <p:sp>
        <p:nvSpPr>
          <p:cNvPr id="4" name="3 Marcador de número de diapositiva"/>
          <p:cNvSpPr>
            <a:spLocks noGrp="1"/>
          </p:cNvSpPr>
          <p:nvPr>
            <p:ph type="sldNum" sz="quarter" idx="12"/>
          </p:nvPr>
        </p:nvSpPr>
        <p:spPr/>
        <p:txBody>
          <a:bodyPr/>
          <a:lstStyle/>
          <a:p>
            <a:fld id="{AB75816E-03D9-4D6B-8A24-E758B7995DB7}" type="slidenum">
              <a:rPr lang="es-MX" smtClean="0"/>
              <a:pPr/>
              <a:t>30</a:t>
            </a:fld>
            <a:endParaRPr lang="es-MX" dirty="0"/>
          </a:p>
        </p:txBody>
      </p:sp>
      <p:grpSp>
        <p:nvGrpSpPr>
          <p:cNvPr id="5" name="4 Grupo"/>
          <p:cNvGrpSpPr/>
          <p:nvPr/>
        </p:nvGrpSpPr>
        <p:grpSpPr>
          <a:xfrm>
            <a:off x="1259632" y="2276872"/>
            <a:ext cx="6696744" cy="1656184"/>
            <a:chOff x="2555776" y="2276872"/>
            <a:chExt cx="7260548" cy="2098296"/>
          </a:xfrm>
        </p:grpSpPr>
        <p:pic>
          <p:nvPicPr>
            <p:cNvPr id="30723" name="Imagen 3"/>
            <p:cNvPicPr>
              <a:picLocks noChangeAspect="1" noChangeArrowheads="1"/>
            </p:cNvPicPr>
            <p:nvPr/>
          </p:nvPicPr>
          <p:blipFill rotWithShape="1">
            <a:blip r:embed="rId3" cstate="print">
              <a:grayscl/>
              <a:extLst>
                <a:ext uri="{28A0092B-C50C-407E-A947-70E740481C1C}">
                  <a14:useLocalDpi xmlns:a14="http://schemas.microsoft.com/office/drawing/2010/main" val="0"/>
                </a:ext>
              </a:extLst>
            </a:blip>
            <a:srcRect r="12980"/>
            <a:stretch/>
          </p:blipFill>
          <p:spPr bwMode="auto">
            <a:xfrm>
              <a:off x="2555776" y="2276872"/>
              <a:ext cx="2232247" cy="2098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5" name="Imagen 5" descr="http://www.atlasdemurcia.com/contenido/Capitulo%20III/0305_Dir/0305_Picture28.jpg"/>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4716016" y="2276872"/>
              <a:ext cx="2630493" cy="2098296"/>
            </a:xfrm>
            <a:prstGeom prst="rect">
              <a:avLst/>
            </a:prstGeom>
            <a:noFill/>
            <a:extLst>
              <a:ext uri="{909E8E84-426E-40DD-AFC4-6F175D3DCCD1}">
                <a14:hiddenFill xmlns:a14="http://schemas.microsoft.com/office/drawing/2010/main">
                  <a:solidFill>
                    <a:srgbClr val="FFFFFF"/>
                  </a:solidFill>
                </a14:hiddenFill>
              </a:ext>
            </a:extLst>
          </p:spPr>
        </p:pic>
        <p:pic>
          <p:nvPicPr>
            <p:cNvPr id="30727" name="Imagen 7" descr="http://images03.olx.com.mx/ui/1/53/77/13314677_1.gif"/>
            <p:cNvPicPr>
              <a:picLocks noChangeAspect="1" noChangeArrowheads="1"/>
            </p:cNvPicPr>
            <p:nvPr/>
          </p:nvPicPr>
          <p:blipFill>
            <a:blip r:embed="rId5" cstate="print">
              <a:grayscl/>
              <a:extLst>
                <a:ext uri="{28A0092B-C50C-407E-A947-70E740481C1C}">
                  <a14:useLocalDpi xmlns:a14="http://schemas.microsoft.com/office/drawing/2010/main" val="0"/>
                </a:ext>
              </a:extLst>
            </a:blip>
            <a:srcRect/>
            <a:stretch>
              <a:fillRect/>
            </a:stretch>
          </p:blipFill>
          <p:spPr bwMode="auto">
            <a:xfrm>
              <a:off x="7308305" y="2276872"/>
              <a:ext cx="2508019" cy="209829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790575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rot="16200000">
            <a:off x="-1830334" y="2715299"/>
            <a:ext cx="5891899" cy="1152128"/>
          </a:xfrm>
        </p:spPr>
        <p:txBody>
          <a:bodyPr>
            <a:noAutofit/>
          </a:bodyPr>
          <a:lstStyle/>
          <a:p>
            <a:pPr algn="ctr"/>
            <a:r>
              <a:rPr lang="es-MX" sz="2400" b="1" dirty="0" smtClean="0">
                <a:solidFill>
                  <a:schemeClr val="tx1"/>
                </a:solidFill>
              </a:rPr>
              <a:t>Crecimiento endógeno y Desarrollo Regional en el</a:t>
            </a:r>
            <a:br>
              <a:rPr lang="es-MX" sz="2400" b="1" dirty="0" smtClean="0">
                <a:solidFill>
                  <a:schemeClr val="tx1"/>
                </a:solidFill>
              </a:rPr>
            </a:br>
            <a:r>
              <a:rPr lang="es-MX" sz="2400" b="1" dirty="0" smtClean="0">
                <a:solidFill>
                  <a:schemeClr val="tx1"/>
                </a:solidFill>
              </a:rPr>
              <a:t> Estado de México</a:t>
            </a:r>
            <a:endParaRPr lang="es-MX" sz="2400" b="1" dirty="0">
              <a:solidFill>
                <a:schemeClr val="tx1"/>
              </a:solidFill>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851477751"/>
              </p:ext>
            </p:extLst>
          </p:nvPr>
        </p:nvGraphicFramePr>
        <p:xfrm>
          <a:off x="1907704" y="517322"/>
          <a:ext cx="6736075" cy="55206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CuadroTexto"/>
          <p:cNvSpPr txBox="1"/>
          <p:nvPr/>
        </p:nvSpPr>
        <p:spPr>
          <a:xfrm>
            <a:off x="2843808" y="332656"/>
            <a:ext cx="5328592" cy="369332"/>
          </a:xfrm>
          <a:prstGeom prst="rect">
            <a:avLst/>
          </a:prstGeom>
          <a:noFill/>
        </p:spPr>
        <p:txBody>
          <a:bodyPr wrap="square" rtlCol="0">
            <a:spAutoFit/>
          </a:bodyPr>
          <a:lstStyle/>
          <a:p>
            <a:endParaRPr lang="es-MX" dirty="0"/>
          </a:p>
        </p:txBody>
      </p:sp>
      <p:sp>
        <p:nvSpPr>
          <p:cNvPr id="2" name="1 Marcador de número de diapositiva"/>
          <p:cNvSpPr>
            <a:spLocks noGrp="1"/>
          </p:cNvSpPr>
          <p:nvPr>
            <p:ph type="sldNum" sz="quarter" idx="12"/>
          </p:nvPr>
        </p:nvSpPr>
        <p:spPr/>
        <p:txBody>
          <a:bodyPr/>
          <a:lstStyle/>
          <a:p>
            <a:fld id="{AB75816E-03D9-4D6B-8A24-E758B7995DB7}" type="slidenum">
              <a:rPr lang="es-MX" smtClean="0"/>
              <a:pPr/>
              <a:t>31</a:t>
            </a:fld>
            <a:endParaRPr lang="es-MX" dirty="0"/>
          </a:p>
        </p:txBody>
      </p:sp>
      <p:pic>
        <p:nvPicPr>
          <p:cNvPr id="14338" name="Imagen 2" descr="http://t0.gstatic.com/images?q=tbn:tCgkAXcxQSOnOM:http://www.vanitasweb.com/videocultural/visual/fotossegundaguerra/02ob95.jp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652120" y="2492896"/>
            <a:ext cx="1219200" cy="790576"/>
          </a:xfrm>
          <a:prstGeom prst="rect">
            <a:avLst/>
          </a:prstGeom>
          <a:noFill/>
          <a:extLst>
            <a:ext uri="{909E8E84-426E-40DD-AFC4-6F175D3DCCD1}">
              <a14:hiddenFill xmlns:a14="http://schemas.microsoft.com/office/drawing/2010/main">
                <a:solidFill>
                  <a:srgbClr val="FFFFFF"/>
                </a:solidFill>
              </a14:hiddenFill>
            </a:ext>
          </a:extLst>
        </p:spPr>
      </p:pic>
      <p:pic>
        <p:nvPicPr>
          <p:cNvPr id="14340" name="Imagen 4" descr="http://t2.gstatic.com/images?q=tbn:pteOGaZEldAaWM:http://www.kalipedia.com/kalipediamedia/historia/media/200808/04/hisecuador/20080804klphishec_9_Ies_SCO.jpg">
            <a:hlinkClick r:id="rId10"/>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156176" y="5229200"/>
            <a:ext cx="1266825" cy="8382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816949290"/>
              </p:ext>
            </p:extLst>
          </p:nvPr>
        </p:nvGraphicFramePr>
        <p:xfrm>
          <a:off x="467544" y="214291"/>
          <a:ext cx="8390735" cy="58579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Marcador de número de diapositiva"/>
          <p:cNvSpPr>
            <a:spLocks noGrp="1"/>
          </p:cNvSpPr>
          <p:nvPr>
            <p:ph type="sldNum" sz="quarter" idx="12"/>
          </p:nvPr>
        </p:nvSpPr>
        <p:spPr/>
        <p:txBody>
          <a:bodyPr/>
          <a:lstStyle/>
          <a:p>
            <a:fld id="{AB75816E-03D9-4D6B-8A24-E758B7995DB7}" type="slidenum">
              <a:rPr lang="es-MX" smtClean="0"/>
              <a:pPr/>
              <a:t>32</a:t>
            </a:fld>
            <a:endParaRPr lang="es-MX" dirty="0"/>
          </a:p>
        </p:txBody>
      </p:sp>
      <p:pic>
        <p:nvPicPr>
          <p:cNvPr id="13314" name="Imagen 2" descr="http://www.codigovenezuela.com/sistema/wp-content/uploads/2009/12/dolar_430.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475656" y="2132856"/>
            <a:ext cx="1154611" cy="778691"/>
          </a:xfrm>
          <a:prstGeom prst="rect">
            <a:avLst/>
          </a:prstGeom>
          <a:noFill/>
          <a:extLst>
            <a:ext uri="{909E8E84-426E-40DD-AFC4-6F175D3DCCD1}">
              <a14:hiddenFill xmlns:a14="http://schemas.microsoft.com/office/drawing/2010/main">
                <a:solidFill>
                  <a:srgbClr val="FFFFFF"/>
                </a:solidFill>
              </a14:hiddenFill>
            </a:ext>
          </a:extLst>
        </p:spPr>
      </p:pic>
      <p:pic>
        <p:nvPicPr>
          <p:cNvPr id="13316" name="Imagen 4" descr="http://ecodiario.eleconomista.es/imag/efe/2009/05/04/2159017w.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56176" y="2132856"/>
            <a:ext cx="1152128" cy="766689"/>
          </a:xfrm>
          <a:prstGeom prst="rect">
            <a:avLst/>
          </a:prstGeom>
          <a:noFill/>
          <a:extLst>
            <a:ext uri="{909E8E84-426E-40DD-AFC4-6F175D3DCCD1}">
              <a14:hiddenFill xmlns:a14="http://schemas.microsoft.com/office/drawing/2010/main">
                <a:solidFill>
                  <a:srgbClr val="FFFFFF"/>
                </a:solidFill>
              </a14:hiddenFill>
            </a:ext>
          </a:extLst>
        </p:spPr>
      </p:pic>
      <p:pic>
        <p:nvPicPr>
          <p:cNvPr id="13318" name="Imagen 6" descr="http://2.bp.blogspot.com/_OqU-HXw-q8o/R095fG8o1EI/AAAAAAAAAiY/-58Rtf_xHWI/s1600-R/1_2006_5_9_11_42_31_Planta923.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619672" y="5517232"/>
            <a:ext cx="1296144" cy="891578"/>
          </a:xfrm>
          <a:prstGeom prst="rect">
            <a:avLst/>
          </a:prstGeom>
          <a:noFill/>
          <a:extLst>
            <a:ext uri="{909E8E84-426E-40DD-AFC4-6F175D3DCCD1}">
              <a14:hiddenFill xmlns:a14="http://schemas.microsoft.com/office/drawing/2010/main">
                <a:solidFill>
                  <a:srgbClr val="FFFFFF"/>
                </a:solidFill>
              </a14:hiddenFill>
            </a:ext>
          </a:extLst>
        </p:spPr>
      </p:pic>
      <p:pic>
        <p:nvPicPr>
          <p:cNvPr id="13320" name="Imagen 8" descr="http://3.bp.blogspot.com/_BsNqeABpWVk/R0-BodpgfiI/AAAAAAAAABE/W2sgmiYYPig/s1600-R/gamarra.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72200" y="5445224"/>
            <a:ext cx="1404156" cy="9361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947010291"/>
              </p:ext>
            </p:extLst>
          </p:nvPr>
        </p:nvGraphicFramePr>
        <p:xfrm>
          <a:off x="683568" y="548680"/>
          <a:ext cx="5869886" cy="54560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7586" name="Picture 2" descr="http://images.world66.com/es/ta/do/estado_de_mexico_galleryfull"/>
          <p:cNvPicPr>
            <a:picLocks noChangeAspect="1" noChangeArrowheads="1"/>
          </p:cNvPicPr>
          <p:nvPr/>
        </p:nvPicPr>
        <p:blipFill>
          <a:blip r:embed="rId8" cstate="print"/>
          <a:srcRect t="6682"/>
          <a:stretch>
            <a:fillRect/>
          </a:stretch>
        </p:blipFill>
        <p:spPr bwMode="auto">
          <a:xfrm>
            <a:off x="6588224" y="836712"/>
            <a:ext cx="1944216" cy="4349571"/>
          </a:xfrm>
          <a:prstGeom prst="rect">
            <a:avLst/>
          </a:prstGeom>
          <a:noFill/>
        </p:spPr>
      </p:pic>
      <p:sp>
        <p:nvSpPr>
          <p:cNvPr id="2" name="1 Marcador de número de diapositiva"/>
          <p:cNvSpPr>
            <a:spLocks noGrp="1"/>
          </p:cNvSpPr>
          <p:nvPr>
            <p:ph type="sldNum" sz="quarter" idx="12"/>
          </p:nvPr>
        </p:nvSpPr>
        <p:spPr/>
        <p:txBody>
          <a:bodyPr/>
          <a:lstStyle/>
          <a:p>
            <a:fld id="{AB75816E-03D9-4D6B-8A24-E758B7995DB7}" type="slidenum">
              <a:rPr lang="es-MX" smtClean="0"/>
              <a:pPr/>
              <a:t>33</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AB75816E-03D9-4D6B-8A24-E758B7995DB7}" type="slidenum">
              <a:rPr lang="es-MX" smtClean="0"/>
              <a:pPr/>
              <a:t>34</a:t>
            </a:fld>
            <a:endParaRPr lang="es-MX" dirty="0"/>
          </a:p>
        </p:txBody>
      </p:sp>
      <p:sp>
        <p:nvSpPr>
          <p:cNvPr id="5" name="4 Título"/>
          <p:cNvSpPr>
            <a:spLocks noGrp="1"/>
          </p:cNvSpPr>
          <p:nvPr>
            <p:ph type="title"/>
          </p:nvPr>
        </p:nvSpPr>
        <p:spPr/>
        <p:txBody>
          <a:bodyPr>
            <a:normAutofit fontScale="90000"/>
          </a:bodyPr>
          <a:lstStyle/>
          <a:p>
            <a:pPr algn="ctr"/>
            <a:r>
              <a:rPr lang="es-MX" dirty="0" smtClean="0">
                <a:solidFill>
                  <a:srgbClr val="C00000"/>
                </a:solidFill>
              </a:rPr>
              <a:t>UNIDAD 4. Estructuras regionales y metropolitanas en el Estado de México</a:t>
            </a:r>
            <a:endParaRPr lang="es-AR" dirty="0">
              <a:solidFill>
                <a:srgbClr val="C00000"/>
              </a:solidFill>
            </a:endParaRPr>
          </a:p>
        </p:txBody>
      </p:sp>
      <p:grpSp>
        <p:nvGrpSpPr>
          <p:cNvPr id="6" name="5 Grupo"/>
          <p:cNvGrpSpPr/>
          <p:nvPr/>
        </p:nvGrpSpPr>
        <p:grpSpPr>
          <a:xfrm>
            <a:off x="1403648" y="2492896"/>
            <a:ext cx="6408712" cy="1528374"/>
            <a:chOff x="1259632" y="2276872"/>
            <a:chExt cx="6696744" cy="1672390"/>
          </a:xfrm>
        </p:grpSpPr>
        <p:pic>
          <p:nvPicPr>
            <p:cNvPr id="31746" name="Imagen 2" descr="http://i2.esmas.com/2009/03/03/36534/mapa-del-estado-de-mexico300x350.jpg"/>
            <p:cNvPicPr>
              <a:picLocks noChangeAspect="1" noChangeArrowheads="1"/>
            </p:cNvPicPr>
            <p:nvPr/>
          </p:nvPicPr>
          <p:blipFill rotWithShape="1">
            <a:blip r:embed="rId3" cstate="print">
              <a:grayscl/>
              <a:extLst>
                <a:ext uri="{28A0092B-C50C-407E-A947-70E740481C1C}">
                  <a14:useLocalDpi xmlns:a14="http://schemas.microsoft.com/office/drawing/2010/main" val="0"/>
                </a:ext>
              </a:extLst>
            </a:blip>
            <a:srcRect l="9896" t="22185" r="7157" b="27649"/>
            <a:stretch/>
          </p:blipFill>
          <p:spPr bwMode="auto">
            <a:xfrm>
              <a:off x="1259632" y="2276872"/>
              <a:ext cx="2370221" cy="1672390"/>
            </a:xfrm>
            <a:prstGeom prst="rect">
              <a:avLst/>
            </a:prstGeom>
            <a:noFill/>
            <a:extLst>
              <a:ext uri="{909E8E84-426E-40DD-AFC4-6F175D3DCCD1}">
                <a14:hiddenFill xmlns:a14="http://schemas.microsoft.com/office/drawing/2010/main">
                  <a:solidFill>
                    <a:srgbClr val="FFFFFF"/>
                  </a:solidFill>
                </a14:hiddenFill>
              </a:ext>
            </a:extLst>
          </p:spPr>
        </p:pic>
        <p:pic>
          <p:nvPicPr>
            <p:cNvPr id="31748" name="Imagen 4" descr="http://www.cancunwonders.com/blog/wp-content/uploads/ciudades-en-mexico.jpg"/>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rot="10800000" flipV="1">
              <a:off x="3563888" y="2276872"/>
              <a:ext cx="2033589" cy="1656184"/>
            </a:xfrm>
            <a:prstGeom prst="rect">
              <a:avLst/>
            </a:prstGeom>
            <a:noFill/>
            <a:extLst>
              <a:ext uri="{909E8E84-426E-40DD-AFC4-6F175D3DCCD1}">
                <a14:hiddenFill xmlns:a14="http://schemas.microsoft.com/office/drawing/2010/main">
                  <a:solidFill>
                    <a:srgbClr val="FFFFFF"/>
                  </a:solidFill>
                </a14:hiddenFill>
              </a:ext>
            </a:extLst>
          </p:spPr>
        </p:pic>
        <p:pic>
          <p:nvPicPr>
            <p:cNvPr id="31750" name="Imagen 6" descr="http://farm1.static.flickr.com/140/346858681_147d5a5417.jpg"/>
            <p:cNvPicPr>
              <a:picLocks noChangeAspect="1" noChangeArrowheads="1"/>
            </p:cNvPicPr>
            <p:nvPr/>
          </p:nvPicPr>
          <p:blipFill>
            <a:blip r:embed="rId5" cstate="print">
              <a:grayscl/>
              <a:extLst>
                <a:ext uri="{28A0092B-C50C-407E-A947-70E740481C1C}">
                  <a14:useLocalDpi xmlns:a14="http://schemas.microsoft.com/office/drawing/2010/main" val="0"/>
                </a:ext>
              </a:extLst>
            </a:blip>
            <a:srcRect/>
            <a:stretch>
              <a:fillRect/>
            </a:stretch>
          </p:blipFill>
          <p:spPr bwMode="auto">
            <a:xfrm>
              <a:off x="5580112" y="2276872"/>
              <a:ext cx="2376264" cy="165618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414801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018366"/>
          </a:xfrm>
        </p:spPr>
        <p:txBody>
          <a:bodyPr/>
          <a:lstStyle/>
          <a:p>
            <a:pPr algn="ctr"/>
            <a:r>
              <a:rPr lang="es-MX" b="1" dirty="0" smtClean="0">
                <a:solidFill>
                  <a:schemeClr val="tx1"/>
                </a:solidFill>
              </a:rPr>
              <a:t>Política Regional</a:t>
            </a:r>
            <a:endParaRPr lang="es-MX" b="1" dirty="0">
              <a:solidFill>
                <a:schemeClr val="tx1"/>
              </a:solidFill>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744160992"/>
              </p:ext>
            </p:extLst>
          </p:nvPr>
        </p:nvGraphicFramePr>
        <p:xfrm>
          <a:off x="251520" y="692696"/>
          <a:ext cx="8712968" cy="5716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Marcador de número de diapositiva"/>
          <p:cNvSpPr>
            <a:spLocks noGrp="1"/>
          </p:cNvSpPr>
          <p:nvPr>
            <p:ph type="sldNum" sz="quarter" idx="12"/>
          </p:nvPr>
        </p:nvSpPr>
        <p:spPr/>
        <p:txBody>
          <a:bodyPr/>
          <a:lstStyle/>
          <a:p>
            <a:fld id="{AB75816E-03D9-4D6B-8A24-E758B7995DB7}" type="slidenum">
              <a:rPr lang="es-MX" smtClean="0"/>
              <a:pPr/>
              <a:t>35</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extLst>
              <p:ext uri="{D42A27DB-BD31-4B8C-83A1-F6EECF244321}">
                <p14:modId xmlns:p14="http://schemas.microsoft.com/office/powerpoint/2010/main" val="2590177783"/>
              </p:ext>
            </p:extLst>
          </p:nvPr>
        </p:nvGraphicFramePr>
        <p:xfrm>
          <a:off x="395536" y="1052736"/>
          <a:ext cx="8320251" cy="5231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CuadroTexto"/>
          <p:cNvSpPr txBox="1"/>
          <p:nvPr/>
        </p:nvSpPr>
        <p:spPr>
          <a:xfrm>
            <a:off x="1619672" y="548679"/>
            <a:ext cx="5760640" cy="830997"/>
          </a:xfrm>
          <a:prstGeom prst="rect">
            <a:avLst/>
          </a:prstGeom>
          <a:noFill/>
        </p:spPr>
        <p:txBody>
          <a:bodyPr wrap="square" rtlCol="0">
            <a:spAutoFit/>
          </a:bodyPr>
          <a:lstStyle/>
          <a:p>
            <a:r>
              <a:rPr lang="es-MX" sz="2400" b="1" dirty="0" smtClean="0"/>
              <a:t>Instrumentos de Política Estatal</a:t>
            </a:r>
          </a:p>
          <a:p>
            <a:endParaRPr lang="es-MX" sz="2400" dirty="0"/>
          </a:p>
        </p:txBody>
      </p:sp>
      <p:sp>
        <p:nvSpPr>
          <p:cNvPr id="2" name="1 Marcador de número de diapositiva"/>
          <p:cNvSpPr>
            <a:spLocks noGrp="1"/>
          </p:cNvSpPr>
          <p:nvPr>
            <p:ph type="sldNum" sz="quarter" idx="12"/>
          </p:nvPr>
        </p:nvSpPr>
        <p:spPr/>
        <p:txBody>
          <a:bodyPr/>
          <a:lstStyle/>
          <a:p>
            <a:fld id="{AB75816E-03D9-4D6B-8A24-E758B7995DB7}" type="slidenum">
              <a:rPr lang="es-MX" smtClean="0"/>
              <a:pPr/>
              <a:t>36</a:t>
            </a:fld>
            <a:endParaRPr lang="es-MX" dirty="0"/>
          </a:p>
        </p:txBody>
      </p:sp>
      <p:pic>
        <p:nvPicPr>
          <p:cNvPr id="12290" name="Imagen 2" descr="click to zoom"/>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259632" y="3501008"/>
            <a:ext cx="1728192" cy="2088232"/>
          </a:xfrm>
          <a:prstGeom prst="rect">
            <a:avLst/>
          </a:prstGeom>
          <a:noFill/>
          <a:extLst>
            <a:ext uri="{909E8E84-426E-40DD-AFC4-6F175D3DCCD1}">
              <a14:hiddenFill xmlns:a14="http://schemas.microsoft.com/office/drawing/2010/main">
                <a:solidFill>
                  <a:srgbClr val="FFFFFF"/>
                </a:solidFill>
              </a14:hiddenFill>
            </a:ext>
          </a:extLst>
        </p:spPr>
      </p:pic>
      <p:pic>
        <p:nvPicPr>
          <p:cNvPr id="12292" name="Imagen 4" descr="http://www.uptamadrid.com/Galeria%20Interna%20de%20Imagenes/manos-de-todo-el-mundo.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32240" y="1369459"/>
            <a:ext cx="1656184" cy="16892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427984" y="548680"/>
            <a:ext cx="3384376" cy="5092072"/>
          </a:xfrm>
        </p:spPr>
        <p:style>
          <a:lnRef idx="0">
            <a:schemeClr val="accent2"/>
          </a:lnRef>
          <a:fillRef idx="3">
            <a:schemeClr val="accent2"/>
          </a:fillRef>
          <a:effectRef idx="3">
            <a:schemeClr val="accent2"/>
          </a:effectRef>
          <a:fontRef idx="minor">
            <a:schemeClr val="lt1"/>
          </a:fontRef>
        </p:style>
        <p:txBody>
          <a:bodyPr>
            <a:normAutofit fontScale="62500" lnSpcReduction="20000"/>
          </a:bodyPr>
          <a:lstStyle/>
          <a:p>
            <a:pPr algn="just" hangingPunct="0">
              <a:lnSpc>
                <a:spcPct val="120000"/>
              </a:lnSpc>
              <a:buNone/>
            </a:pPr>
            <a:r>
              <a:rPr lang="es-MX" sz="1300" b="1" dirty="0" smtClean="0"/>
              <a:t> </a:t>
            </a:r>
            <a:r>
              <a:rPr lang="es-MX" sz="2100" b="1" dirty="0" smtClean="0"/>
              <a:t>	</a:t>
            </a:r>
            <a:endParaRPr lang="es-MX" sz="2100" dirty="0" smtClean="0"/>
          </a:p>
          <a:p>
            <a:pPr algn="ctr" hangingPunct="0">
              <a:lnSpc>
                <a:spcPct val="120000"/>
              </a:lnSpc>
              <a:buNone/>
            </a:pPr>
            <a:r>
              <a:rPr lang="es-MX" sz="2100" dirty="0" smtClean="0"/>
              <a:t>	</a:t>
            </a:r>
            <a:endParaRPr lang="es-MX" sz="2600" dirty="0" smtClean="0"/>
          </a:p>
          <a:p>
            <a:pPr algn="ctr" hangingPunct="0">
              <a:lnSpc>
                <a:spcPct val="120000"/>
              </a:lnSpc>
              <a:buNone/>
            </a:pPr>
            <a:r>
              <a:rPr lang="es-MX" sz="2600" dirty="0" smtClean="0"/>
              <a:t>	</a:t>
            </a:r>
            <a:r>
              <a:rPr lang="es-MX" sz="2600" dirty="0" smtClean="0">
                <a:solidFill>
                  <a:schemeClr val="bg1"/>
                </a:solidFill>
              </a:rPr>
              <a:t> </a:t>
            </a:r>
            <a:r>
              <a:rPr lang="es-MX" sz="2600" b="1" dirty="0" smtClean="0">
                <a:solidFill>
                  <a:schemeClr val="bg1"/>
                </a:solidFill>
              </a:rPr>
              <a:t>Las estrategias de redespliegue territorial de la economía:</a:t>
            </a:r>
          </a:p>
          <a:p>
            <a:pPr algn="ctr" hangingPunct="0">
              <a:lnSpc>
                <a:spcPct val="120000"/>
              </a:lnSpc>
              <a:buNone/>
            </a:pPr>
            <a:r>
              <a:rPr lang="es-MX" sz="2600" dirty="0" smtClean="0"/>
              <a:t>	</a:t>
            </a:r>
          </a:p>
          <a:p>
            <a:pPr algn="ctr" hangingPunct="0">
              <a:lnSpc>
                <a:spcPct val="120000"/>
              </a:lnSpc>
              <a:buNone/>
            </a:pPr>
            <a:r>
              <a:rPr lang="es-MX" sz="2600" dirty="0" smtClean="0"/>
              <a:t> Intensificar la desconcentración del crecimiento industrial.</a:t>
            </a:r>
          </a:p>
          <a:p>
            <a:pPr algn="ctr" hangingPunct="0">
              <a:lnSpc>
                <a:spcPct val="120000"/>
              </a:lnSpc>
              <a:buNone/>
            </a:pPr>
            <a:r>
              <a:rPr lang="es-MX" sz="2600" dirty="0" smtClean="0"/>
              <a:t>	</a:t>
            </a:r>
          </a:p>
          <a:p>
            <a:pPr algn="ctr" hangingPunct="0">
              <a:lnSpc>
                <a:spcPct val="120000"/>
              </a:lnSpc>
              <a:buNone/>
            </a:pPr>
            <a:r>
              <a:rPr lang="es-MX" sz="2600" dirty="0" smtClean="0"/>
              <a:t> Frenar las migraciones</a:t>
            </a:r>
          </a:p>
          <a:p>
            <a:pPr algn="ctr" hangingPunct="0">
              <a:lnSpc>
                <a:spcPct val="120000"/>
              </a:lnSpc>
              <a:buNone/>
            </a:pPr>
            <a:r>
              <a:rPr lang="es-MX" sz="2600" dirty="0" smtClean="0"/>
              <a:t>	 </a:t>
            </a:r>
          </a:p>
          <a:p>
            <a:pPr algn="ctr" hangingPunct="0">
              <a:lnSpc>
                <a:spcPct val="120000"/>
              </a:lnSpc>
              <a:buNone/>
            </a:pPr>
            <a:r>
              <a:rPr lang="es-MX" sz="2600" dirty="0" smtClean="0"/>
              <a:t>Consolidar sistemas urbanos</a:t>
            </a:r>
          </a:p>
          <a:p>
            <a:pPr algn="ctr" hangingPunct="0">
              <a:lnSpc>
                <a:spcPct val="120000"/>
              </a:lnSpc>
              <a:buNone/>
            </a:pPr>
            <a:r>
              <a:rPr lang="es-MX" sz="2600" dirty="0" smtClean="0"/>
              <a:t>	  </a:t>
            </a:r>
          </a:p>
          <a:p>
            <a:pPr algn="ctr" hangingPunct="0">
              <a:lnSpc>
                <a:spcPct val="120000"/>
              </a:lnSpc>
              <a:buNone/>
            </a:pPr>
            <a:r>
              <a:rPr lang="es-MX" sz="2600" dirty="0" smtClean="0"/>
              <a:t>Restringir la localización de la actividad manufacturera</a:t>
            </a:r>
          </a:p>
          <a:p>
            <a:pPr algn="just" hangingPunct="0">
              <a:buNone/>
            </a:pPr>
            <a:r>
              <a:rPr lang="es-MX" sz="1300" i="1" dirty="0" smtClean="0"/>
              <a:t>	 </a:t>
            </a:r>
          </a:p>
          <a:p>
            <a:pPr algn="just" hangingPunct="0">
              <a:buNone/>
            </a:pPr>
            <a:endParaRPr lang="es-MX" sz="1200" b="1" dirty="0" smtClean="0"/>
          </a:p>
          <a:p>
            <a:pPr algn="just" hangingPunct="0">
              <a:buNone/>
            </a:pPr>
            <a:endParaRPr lang="es-MX" sz="1200" dirty="0" smtClean="0"/>
          </a:p>
          <a:p>
            <a:pPr algn="just" hangingPunct="0">
              <a:buNone/>
            </a:pPr>
            <a:r>
              <a:rPr lang="es-MX" sz="1200" b="1" dirty="0" smtClean="0"/>
              <a:t>	</a:t>
            </a:r>
            <a:r>
              <a:rPr lang="es-MX" sz="1200" dirty="0" smtClean="0"/>
              <a:t> </a:t>
            </a:r>
            <a:endParaRPr lang="es-MX" sz="1200" b="1" dirty="0" smtClean="0"/>
          </a:p>
          <a:p>
            <a:pPr algn="just"/>
            <a:endParaRPr lang="es-MX" sz="1200" dirty="0"/>
          </a:p>
        </p:txBody>
      </p:sp>
      <p:pic>
        <p:nvPicPr>
          <p:cNvPr id="55298" name="Picture 2" descr="http://i178.photobucket.com/albums/w276/booxmiis/Blog/Puente.jpg"/>
          <p:cNvPicPr>
            <a:picLocks noChangeAspect="1" noChangeArrowheads="1"/>
          </p:cNvPicPr>
          <p:nvPr/>
        </p:nvPicPr>
        <p:blipFill>
          <a:blip r:embed="rId3" cstate="print"/>
          <a:srcRect l="7321" t="10580" r="1624"/>
          <a:stretch>
            <a:fillRect/>
          </a:stretch>
        </p:blipFill>
        <p:spPr bwMode="auto">
          <a:xfrm>
            <a:off x="1259632" y="1052735"/>
            <a:ext cx="2664296" cy="3960441"/>
          </a:xfrm>
          <a:prstGeom prst="rect">
            <a:avLst/>
          </a:prstGeom>
          <a:noFill/>
        </p:spPr>
      </p:pic>
      <p:sp>
        <p:nvSpPr>
          <p:cNvPr id="2" name="1 Marcador de número de diapositiva"/>
          <p:cNvSpPr>
            <a:spLocks noGrp="1"/>
          </p:cNvSpPr>
          <p:nvPr>
            <p:ph type="sldNum" sz="quarter" idx="12"/>
          </p:nvPr>
        </p:nvSpPr>
        <p:spPr/>
        <p:txBody>
          <a:bodyPr/>
          <a:lstStyle/>
          <a:p>
            <a:fld id="{AB75816E-03D9-4D6B-8A24-E758B7995DB7}" type="slidenum">
              <a:rPr lang="es-MX" smtClean="0"/>
              <a:pPr/>
              <a:t>37</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2320315640"/>
              </p:ext>
            </p:extLst>
          </p:nvPr>
        </p:nvGraphicFramePr>
        <p:xfrm>
          <a:off x="467544" y="908721"/>
          <a:ext cx="6159628" cy="5949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CuadroTexto"/>
          <p:cNvSpPr txBox="1"/>
          <p:nvPr/>
        </p:nvSpPr>
        <p:spPr>
          <a:xfrm>
            <a:off x="971600" y="476672"/>
            <a:ext cx="5832648" cy="738664"/>
          </a:xfrm>
          <a:prstGeom prst="rect">
            <a:avLst/>
          </a:prstGeom>
          <a:noFill/>
        </p:spPr>
        <p:txBody>
          <a:bodyPr wrap="square" rtlCol="0">
            <a:spAutoFit/>
          </a:bodyPr>
          <a:lstStyle/>
          <a:p>
            <a:r>
              <a:rPr lang="es-MX" sz="2400" b="1" dirty="0" smtClean="0"/>
              <a:t>Estrategias metropolitanas</a:t>
            </a:r>
            <a:r>
              <a:rPr lang="es-MX" b="1" dirty="0" smtClean="0"/>
              <a:t>:</a:t>
            </a:r>
          </a:p>
          <a:p>
            <a:endParaRPr lang="es-MX" dirty="0"/>
          </a:p>
        </p:txBody>
      </p:sp>
      <p:sp>
        <p:nvSpPr>
          <p:cNvPr id="2" name="1 Marcador de número de diapositiva"/>
          <p:cNvSpPr>
            <a:spLocks noGrp="1"/>
          </p:cNvSpPr>
          <p:nvPr>
            <p:ph type="sldNum" sz="quarter" idx="12"/>
          </p:nvPr>
        </p:nvSpPr>
        <p:spPr/>
        <p:txBody>
          <a:bodyPr/>
          <a:lstStyle/>
          <a:p>
            <a:fld id="{AB75816E-03D9-4D6B-8A24-E758B7995DB7}" type="slidenum">
              <a:rPr lang="es-MX" smtClean="0"/>
              <a:pPr/>
              <a:t>38</a:t>
            </a:fld>
            <a:endParaRPr lang="es-MX" dirty="0"/>
          </a:p>
        </p:txBody>
      </p:sp>
      <p:grpSp>
        <p:nvGrpSpPr>
          <p:cNvPr id="3" name="2 Grupo"/>
          <p:cNvGrpSpPr/>
          <p:nvPr/>
        </p:nvGrpSpPr>
        <p:grpSpPr>
          <a:xfrm>
            <a:off x="6948264" y="819554"/>
            <a:ext cx="1299081" cy="4661936"/>
            <a:chOff x="7092280" y="1215336"/>
            <a:chExt cx="1299081" cy="4661936"/>
          </a:xfrm>
        </p:grpSpPr>
        <p:pic>
          <p:nvPicPr>
            <p:cNvPr id="64516" name="Picture 4" descr="Sábado Distrito Federal por Sonia Carolina εïз."/>
            <p:cNvPicPr>
              <a:picLocks noChangeAspect="1" noChangeArrowheads="1"/>
            </p:cNvPicPr>
            <p:nvPr/>
          </p:nvPicPr>
          <p:blipFill>
            <a:blip r:embed="rId8" cstate="print"/>
            <a:srcRect/>
            <a:stretch>
              <a:fillRect/>
            </a:stretch>
          </p:blipFill>
          <p:spPr bwMode="auto">
            <a:xfrm>
              <a:off x="7092280" y="1215336"/>
              <a:ext cx="1299081" cy="1227783"/>
            </a:xfrm>
            <a:prstGeom prst="rect">
              <a:avLst/>
            </a:prstGeom>
            <a:noFill/>
          </p:spPr>
        </p:pic>
        <p:pic>
          <p:nvPicPr>
            <p:cNvPr id="11266" name="Imagen 2" descr="click to zoom"/>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8363" t="5375" r="7510" b="7025"/>
            <a:stretch/>
          </p:blipFill>
          <p:spPr bwMode="auto">
            <a:xfrm>
              <a:off x="7092280" y="2420888"/>
              <a:ext cx="1296144" cy="1152127"/>
            </a:xfrm>
            <a:prstGeom prst="rect">
              <a:avLst/>
            </a:prstGeom>
            <a:noFill/>
            <a:extLst>
              <a:ext uri="{909E8E84-426E-40DD-AFC4-6F175D3DCCD1}">
                <a14:hiddenFill xmlns:a14="http://schemas.microsoft.com/office/drawing/2010/main">
                  <a:solidFill>
                    <a:srgbClr val="FFFFFF"/>
                  </a:solidFill>
                </a14:hiddenFill>
              </a:ext>
            </a:extLst>
          </p:spPr>
        </p:pic>
        <p:pic>
          <p:nvPicPr>
            <p:cNvPr id="11268" name="Imagen 4" descr="http://2.bp.blogspot.com/_SXeUQsELDaI/SvgUdlwJNrI/AAAAAAAAEm8/q1pDYmvEMwM/s400/valle.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092280" y="3573016"/>
              <a:ext cx="1296144" cy="1129308"/>
            </a:xfrm>
            <a:prstGeom prst="rect">
              <a:avLst/>
            </a:prstGeom>
            <a:noFill/>
            <a:extLst>
              <a:ext uri="{909E8E84-426E-40DD-AFC4-6F175D3DCCD1}">
                <a14:hiddenFill xmlns:a14="http://schemas.microsoft.com/office/drawing/2010/main">
                  <a:solidFill>
                    <a:srgbClr val="FFFFFF"/>
                  </a:solidFill>
                </a14:hiddenFill>
              </a:ext>
            </a:extLst>
          </p:spPr>
        </p:pic>
        <p:pic>
          <p:nvPicPr>
            <p:cNvPr id="11270" name="Imagen 6" descr="http://cuentame.inegi.gob.mx/poblacion/densidad/imagenes/metropolitana.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092280" y="4725144"/>
              <a:ext cx="1296144" cy="1152128"/>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rot="16200000">
            <a:off x="-2395716" y="2691860"/>
            <a:ext cx="6591637" cy="1009133"/>
          </a:xfrm>
        </p:spPr>
        <p:txBody>
          <a:bodyPr>
            <a:noAutofit/>
          </a:bodyPr>
          <a:lstStyle/>
          <a:p>
            <a:pPr algn="ctr"/>
            <a:r>
              <a:rPr lang="es-MX" sz="2400" b="1" dirty="0" smtClean="0">
                <a:solidFill>
                  <a:schemeClr val="tx1"/>
                </a:solidFill>
              </a:rPr>
              <a:t>Regionalización en México y</a:t>
            </a:r>
            <a:br>
              <a:rPr lang="es-MX" sz="2400" b="1" dirty="0" smtClean="0">
                <a:solidFill>
                  <a:schemeClr val="tx1"/>
                </a:solidFill>
              </a:rPr>
            </a:br>
            <a:r>
              <a:rPr lang="es-MX" sz="2400" b="1" dirty="0" smtClean="0">
                <a:solidFill>
                  <a:schemeClr val="tx1"/>
                </a:solidFill>
              </a:rPr>
              <a:t> Estado de México</a:t>
            </a:r>
            <a:endParaRPr lang="es-MX" sz="2400" b="1" dirty="0">
              <a:solidFill>
                <a:schemeClr val="tx1"/>
              </a:solidFill>
            </a:endParaRPr>
          </a:p>
        </p:txBody>
      </p:sp>
      <p:graphicFrame>
        <p:nvGraphicFramePr>
          <p:cNvPr id="8" name="7 Marcador de contenido"/>
          <p:cNvGraphicFramePr>
            <a:graphicFrameLocks noGrp="1"/>
          </p:cNvGraphicFramePr>
          <p:nvPr>
            <p:ph idx="1"/>
            <p:extLst>
              <p:ext uri="{D42A27DB-BD31-4B8C-83A1-F6EECF244321}">
                <p14:modId xmlns:p14="http://schemas.microsoft.com/office/powerpoint/2010/main" val="2475303202"/>
              </p:ext>
            </p:extLst>
          </p:nvPr>
        </p:nvGraphicFramePr>
        <p:xfrm>
          <a:off x="1043608" y="236087"/>
          <a:ext cx="6783923" cy="60230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CuadroTexto"/>
          <p:cNvSpPr txBox="1"/>
          <p:nvPr/>
        </p:nvSpPr>
        <p:spPr>
          <a:xfrm>
            <a:off x="1835696" y="5428110"/>
            <a:ext cx="5688632" cy="830997"/>
          </a:xfrm>
          <a:prstGeom prst="rect">
            <a:avLst/>
          </a:prstGeom>
          <a:noFill/>
        </p:spPr>
        <p:txBody>
          <a:bodyPr wrap="square" rtlCol="0">
            <a:spAutoFit/>
          </a:bodyPr>
          <a:lstStyle/>
          <a:p>
            <a:pPr algn="ctr"/>
            <a:r>
              <a:rPr lang="es-MX" sz="2400" b="1" dirty="0" smtClean="0">
                <a:solidFill>
                  <a:srgbClr val="336600"/>
                </a:solidFill>
              </a:rPr>
              <a:t>Regionalización única como estrategia de Crecimiento</a:t>
            </a:r>
            <a:endParaRPr lang="es-MX" sz="2400" dirty="0">
              <a:solidFill>
                <a:srgbClr val="336600"/>
              </a:solidFill>
            </a:endParaRPr>
          </a:p>
        </p:txBody>
      </p:sp>
      <p:sp>
        <p:nvSpPr>
          <p:cNvPr id="2" name="1 Marcador de número de diapositiva"/>
          <p:cNvSpPr>
            <a:spLocks noGrp="1"/>
          </p:cNvSpPr>
          <p:nvPr>
            <p:ph type="sldNum" sz="quarter" idx="12"/>
          </p:nvPr>
        </p:nvSpPr>
        <p:spPr/>
        <p:txBody>
          <a:bodyPr/>
          <a:lstStyle/>
          <a:p>
            <a:fld id="{AB75816E-03D9-4D6B-8A24-E758B7995DB7}" type="slidenum">
              <a:rPr lang="es-MX" smtClean="0"/>
              <a:pPr/>
              <a:t>39</a:t>
            </a:fld>
            <a:endParaRPr lang="es-MX" dirty="0"/>
          </a:p>
        </p:txBody>
      </p:sp>
      <p:pic>
        <p:nvPicPr>
          <p:cNvPr id="10242" name="Imagen 2" descr="http://www.ihaem.org/informacion/regionalizacion/estadoregiones/REGIONALIZACIONzonal124.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28184" y="2924944"/>
            <a:ext cx="2088232" cy="20696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Título"/>
          <p:cNvSpPr>
            <a:spLocks noGrp="1"/>
          </p:cNvSpPr>
          <p:nvPr>
            <p:ph type="title"/>
          </p:nvPr>
        </p:nvSpPr>
        <p:spPr>
          <a:xfrm>
            <a:off x="323528" y="3789040"/>
            <a:ext cx="8183880" cy="1672046"/>
          </a:xfrm>
        </p:spPr>
        <p:txBody>
          <a:bodyPr>
            <a:normAutofit/>
          </a:bodyPr>
          <a:lstStyle/>
          <a:p>
            <a:pPr algn="ctr"/>
            <a:r>
              <a:rPr lang="es-MX" dirty="0" smtClean="0">
                <a:solidFill>
                  <a:srgbClr val="C00000"/>
                </a:solidFill>
              </a:rPr>
              <a:t>UNIDAD 1. Teorías Espaciales de los Precios</a:t>
            </a:r>
            <a:endParaRPr lang="es-AR" dirty="0">
              <a:solidFill>
                <a:srgbClr val="C00000"/>
              </a:solidFill>
            </a:endParaRPr>
          </a:p>
        </p:txBody>
      </p:sp>
      <p:sp>
        <p:nvSpPr>
          <p:cNvPr id="5" name="4 Marcador de número de diapositiva"/>
          <p:cNvSpPr>
            <a:spLocks noGrp="1"/>
          </p:cNvSpPr>
          <p:nvPr>
            <p:ph type="sldNum" sz="quarter" idx="12"/>
          </p:nvPr>
        </p:nvSpPr>
        <p:spPr/>
        <p:txBody>
          <a:bodyPr/>
          <a:lstStyle/>
          <a:p>
            <a:fld id="{AB75816E-03D9-4D6B-8A24-E758B7995DB7}" type="slidenum">
              <a:rPr lang="es-MX" smtClean="0"/>
              <a:pPr/>
              <a:t>4</a:t>
            </a:fld>
            <a:endParaRPr lang="es-MX" dirty="0"/>
          </a:p>
        </p:txBody>
      </p:sp>
      <p:grpSp>
        <p:nvGrpSpPr>
          <p:cNvPr id="14" name="13 Grupo"/>
          <p:cNvGrpSpPr/>
          <p:nvPr/>
        </p:nvGrpSpPr>
        <p:grpSpPr>
          <a:xfrm>
            <a:off x="1691680" y="1988840"/>
            <a:ext cx="5544616" cy="1681758"/>
            <a:chOff x="827584" y="1916832"/>
            <a:chExt cx="7156423" cy="2113806"/>
          </a:xfrm>
        </p:grpSpPr>
        <p:pic>
          <p:nvPicPr>
            <p:cNvPr id="2055" name="Imagen 7" descr="http://www.mariposasentudia.es/images/precios.jpg"/>
            <p:cNvPicPr>
              <a:picLocks noChangeAspect="1" noChangeArrowheads="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3059832" y="1916832"/>
              <a:ext cx="2816440" cy="2113806"/>
            </a:xfrm>
            <a:prstGeom prst="rect">
              <a:avLst/>
            </a:prstGeom>
            <a:noFill/>
            <a:extLst>
              <a:ext uri="{909E8E84-426E-40DD-AFC4-6F175D3DCCD1}">
                <a14:hiddenFill xmlns:a14="http://schemas.microsoft.com/office/drawing/2010/main">
                  <a:solidFill>
                    <a:srgbClr val="FFFFFF"/>
                  </a:solidFill>
                </a14:hiddenFill>
              </a:ext>
            </a:extLst>
          </p:spPr>
        </p:pic>
        <p:pic>
          <p:nvPicPr>
            <p:cNvPr id="2059" name="Imagen 11" descr="http://www.cancunwonders.com/blog/wp-content/uploads/ciudades-en-mexico.jpg"/>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827584" y="1916832"/>
              <a:ext cx="2232248" cy="2088232"/>
            </a:xfrm>
            <a:prstGeom prst="rect">
              <a:avLst/>
            </a:prstGeom>
            <a:noFill/>
            <a:extLst>
              <a:ext uri="{909E8E84-426E-40DD-AFC4-6F175D3DCCD1}">
                <a14:hiddenFill xmlns:a14="http://schemas.microsoft.com/office/drawing/2010/main">
                  <a:solidFill>
                    <a:srgbClr val="FFFFFF"/>
                  </a:solidFill>
                </a14:hiddenFill>
              </a:ext>
            </a:extLst>
          </p:spPr>
        </p:pic>
        <p:pic>
          <p:nvPicPr>
            <p:cNvPr id="2061" name="Imagen 13" descr="http://www.fotos-paisajes.com/imagenes/7-fotos-ciudades-g.jpg"/>
            <p:cNvPicPr>
              <a:picLocks noChangeAspect="1" noChangeArrowheads="1"/>
            </p:cNvPicPr>
            <p:nvPr/>
          </p:nvPicPr>
          <p:blipFill>
            <a:blip r:embed="rId5" cstate="print">
              <a:grayscl/>
              <a:extLst>
                <a:ext uri="{28A0092B-C50C-407E-A947-70E740481C1C}">
                  <a14:useLocalDpi xmlns:a14="http://schemas.microsoft.com/office/drawing/2010/main" val="0"/>
                </a:ext>
              </a:extLst>
            </a:blip>
            <a:srcRect/>
            <a:stretch>
              <a:fillRect/>
            </a:stretch>
          </p:blipFill>
          <p:spPr bwMode="auto">
            <a:xfrm>
              <a:off x="5868144" y="1916833"/>
              <a:ext cx="2115863" cy="20882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8833502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404130564"/>
              </p:ext>
            </p:extLst>
          </p:nvPr>
        </p:nvGraphicFramePr>
        <p:xfrm>
          <a:off x="-468560" y="116632"/>
          <a:ext cx="7920880" cy="6192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Marcador de número de diapositiva"/>
          <p:cNvSpPr>
            <a:spLocks noGrp="1"/>
          </p:cNvSpPr>
          <p:nvPr>
            <p:ph type="sldNum" sz="quarter" idx="12"/>
          </p:nvPr>
        </p:nvSpPr>
        <p:spPr/>
        <p:txBody>
          <a:bodyPr/>
          <a:lstStyle/>
          <a:p>
            <a:fld id="{AB75816E-03D9-4D6B-8A24-E758B7995DB7}" type="slidenum">
              <a:rPr lang="es-MX" smtClean="0"/>
              <a:pPr/>
              <a:t>40</a:t>
            </a:fld>
            <a:endParaRPr lang="es-MX" dirty="0"/>
          </a:p>
        </p:txBody>
      </p:sp>
      <p:grpSp>
        <p:nvGrpSpPr>
          <p:cNvPr id="7" name="6 Grupo"/>
          <p:cNvGrpSpPr/>
          <p:nvPr/>
        </p:nvGrpSpPr>
        <p:grpSpPr>
          <a:xfrm>
            <a:off x="7308304" y="1556792"/>
            <a:ext cx="1296144" cy="3600400"/>
            <a:chOff x="611559" y="980728"/>
            <a:chExt cx="1440161" cy="3600400"/>
          </a:xfrm>
        </p:grpSpPr>
        <p:pic>
          <p:nvPicPr>
            <p:cNvPr id="9218" name="Imagen 2" descr="http://www.producciontucuman.gov.ar/noticias/up-load/upload/LA-COSECHA.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H="1">
              <a:off x="611559" y="980728"/>
              <a:ext cx="1440160" cy="1123603"/>
            </a:xfrm>
            <a:prstGeom prst="rect">
              <a:avLst/>
            </a:prstGeom>
            <a:noFill/>
            <a:extLst>
              <a:ext uri="{909E8E84-426E-40DD-AFC4-6F175D3DCCD1}">
                <a14:hiddenFill xmlns:a14="http://schemas.microsoft.com/office/drawing/2010/main">
                  <a:solidFill>
                    <a:srgbClr val="FFFFFF"/>
                  </a:solidFill>
                </a14:hiddenFill>
              </a:ext>
            </a:extLst>
          </p:spPr>
        </p:pic>
        <p:pic>
          <p:nvPicPr>
            <p:cNvPr id="9220" name="Imagen 4" descr="http://www.desdechinandega.com/imagenes/29-06-09/agricultura.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1560" y="2132856"/>
              <a:ext cx="1440160" cy="1225751"/>
            </a:xfrm>
            <a:prstGeom prst="rect">
              <a:avLst/>
            </a:prstGeom>
            <a:noFill/>
            <a:extLst>
              <a:ext uri="{909E8E84-426E-40DD-AFC4-6F175D3DCCD1}">
                <a14:hiddenFill xmlns:a14="http://schemas.microsoft.com/office/drawing/2010/main">
                  <a:solidFill>
                    <a:srgbClr val="FFFFFF"/>
                  </a:solidFill>
                </a14:hiddenFill>
              </a:ext>
            </a:extLst>
          </p:spPr>
        </p:pic>
        <p:pic>
          <p:nvPicPr>
            <p:cNvPr id="9222" name="Imagen 6" descr="http://www.radio-el-hatillo.com/wp-content/uploads/2010/01/agricultura.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11560" y="3284984"/>
              <a:ext cx="1440160" cy="1296144"/>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475437"/>
          </a:xfrm>
        </p:spPr>
        <p:txBody>
          <a:bodyPr>
            <a:normAutofit/>
          </a:bodyPr>
          <a:lstStyle/>
          <a:p>
            <a:r>
              <a:rPr lang="es-MX" sz="1600" dirty="0" smtClean="0"/>
              <a:t>BIBLIOGRAFIA</a:t>
            </a:r>
            <a:endParaRPr lang="es-MX" sz="1600"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932286444"/>
              </p:ext>
            </p:extLst>
          </p:nvPr>
        </p:nvGraphicFramePr>
        <p:xfrm>
          <a:off x="683568" y="764704"/>
          <a:ext cx="7848872" cy="5120640"/>
        </p:xfrm>
        <a:graphic>
          <a:graphicData uri="http://schemas.openxmlformats.org/drawingml/2006/table">
            <a:tbl>
              <a:tblPr>
                <a:tableStyleId>{18603FDC-E32A-4AB5-989C-0864C3EAD2B8}</a:tableStyleId>
              </a:tblPr>
              <a:tblGrid>
                <a:gridCol w="285880"/>
                <a:gridCol w="7562992"/>
              </a:tblGrid>
              <a:tr h="556278">
                <a:tc>
                  <a:txBody>
                    <a:bodyPr/>
                    <a:lstStyle/>
                    <a:p>
                      <a:pPr algn="ctr">
                        <a:lnSpc>
                          <a:spcPct val="115000"/>
                        </a:lnSpc>
                        <a:spcAft>
                          <a:spcPts val="0"/>
                        </a:spcAft>
                      </a:pPr>
                      <a:r>
                        <a:rPr lang="es-MX" sz="800" dirty="0"/>
                        <a:t>1</a:t>
                      </a:r>
                      <a:endParaRPr lang="es-MX" sz="800" dirty="0">
                        <a:latin typeface="Calibri"/>
                        <a:ea typeface="Calibri"/>
                        <a:cs typeface="Times New Roman"/>
                      </a:endParaRPr>
                    </a:p>
                  </a:txBody>
                  <a:tcPr marL="53991" marR="53991" marT="0" marB="0" anchor="ctr"/>
                </a:tc>
                <a:tc>
                  <a:txBody>
                    <a:bodyPr/>
                    <a:lstStyle/>
                    <a:p>
                      <a:pPr algn="just">
                        <a:lnSpc>
                          <a:spcPct val="115000"/>
                        </a:lnSpc>
                      </a:pPr>
                      <a:r>
                        <a:rPr lang="es-MX" sz="1400" dirty="0" err="1" smtClean="0">
                          <a:solidFill>
                            <a:schemeClr val="tx1"/>
                          </a:solidFill>
                          <a:latin typeface="Calibri" pitchFamily="34" charset="0"/>
                          <a:ea typeface="Times New Roman"/>
                          <a:cs typeface="Calibri"/>
                        </a:rPr>
                        <a:t>Asuad</a:t>
                      </a:r>
                      <a:r>
                        <a:rPr lang="es-MX" sz="1400" dirty="0" smtClean="0">
                          <a:solidFill>
                            <a:schemeClr val="tx1"/>
                          </a:solidFill>
                          <a:latin typeface="Calibri" pitchFamily="34" charset="0"/>
                          <a:ea typeface="Times New Roman"/>
                          <a:cs typeface="Calibri"/>
                        </a:rPr>
                        <a:t> </a:t>
                      </a:r>
                      <a:r>
                        <a:rPr lang="es-MX" sz="1400" dirty="0" err="1" smtClean="0">
                          <a:solidFill>
                            <a:schemeClr val="tx1"/>
                          </a:solidFill>
                          <a:latin typeface="Calibri" pitchFamily="34" charset="0"/>
                          <a:ea typeface="Times New Roman"/>
                          <a:cs typeface="Calibri"/>
                        </a:rPr>
                        <a:t>Sanén</a:t>
                      </a:r>
                      <a:r>
                        <a:rPr lang="es-MX" sz="1400" dirty="0" smtClean="0">
                          <a:solidFill>
                            <a:schemeClr val="tx1"/>
                          </a:solidFill>
                          <a:latin typeface="Calibri" pitchFamily="34" charset="0"/>
                          <a:ea typeface="Times New Roman"/>
                          <a:cs typeface="Calibri"/>
                        </a:rPr>
                        <a:t>, </a:t>
                      </a:r>
                      <a:r>
                        <a:rPr lang="es-MX" sz="1400" dirty="0" err="1" smtClean="0">
                          <a:solidFill>
                            <a:schemeClr val="tx1"/>
                          </a:solidFill>
                          <a:latin typeface="Calibri" pitchFamily="34" charset="0"/>
                          <a:ea typeface="Times New Roman"/>
                          <a:cs typeface="Calibri"/>
                        </a:rPr>
                        <a:t>Normand</a:t>
                      </a:r>
                      <a:r>
                        <a:rPr lang="es-MX" sz="1400" dirty="0" smtClean="0">
                          <a:solidFill>
                            <a:schemeClr val="tx1"/>
                          </a:solidFill>
                          <a:latin typeface="Calibri" pitchFamily="34" charset="0"/>
                          <a:ea typeface="Times New Roman"/>
                          <a:cs typeface="Calibri"/>
                        </a:rPr>
                        <a:t>, (2001) “Importancia actual de la economía regional y del desarrollo urbano”, en Economía regional y urbana. Introducción a las teorías, técnicas y metodologías básicas, cap. I, Benemérita Universidad Autónoma de Puebla, Colegio de Puebla y Asociación de Ex alumnos de la FE-UNAM, México.</a:t>
                      </a:r>
                    </a:p>
                    <a:p>
                      <a:pPr algn="just">
                        <a:lnSpc>
                          <a:spcPct val="115000"/>
                        </a:lnSpc>
                      </a:pPr>
                      <a:r>
                        <a:rPr lang="es-MX" sz="1400" dirty="0" err="1" smtClean="0">
                          <a:solidFill>
                            <a:schemeClr val="tx1"/>
                          </a:solidFill>
                          <a:latin typeface="Calibri" pitchFamily="34" charset="0"/>
                          <a:ea typeface="Times New Roman"/>
                          <a:cs typeface="Calibri"/>
                        </a:rPr>
                        <a:t>Asuad</a:t>
                      </a:r>
                      <a:r>
                        <a:rPr lang="es-MX" sz="1400" dirty="0" smtClean="0">
                          <a:solidFill>
                            <a:schemeClr val="tx1"/>
                          </a:solidFill>
                          <a:latin typeface="Calibri" pitchFamily="34" charset="0"/>
                          <a:ea typeface="Times New Roman"/>
                          <a:cs typeface="Calibri"/>
                        </a:rPr>
                        <a:t>, </a:t>
                      </a:r>
                      <a:r>
                        <a:rPr lang="es-MX" sz="1400" dirty="0" err="1" smtClean="0">
                          <a:solidFill>
                            <a:schemeClr val="tx1"/>
                          </a:solidFill>
                          <a:latin typeface="Calibri" pitchFamily="34" charset="0"/>
                          <a:ea typeface="Times New Roman"/>
                          <a:cs typeface="Calibri"/>
                        </a:rPr>
                        <a:t>Normand</a:t>
                      </a:r>
                      <a:r>
                        <a:rPr lang="es-MX" sz="1400" dirty="0" smtClean="0">
                          <a:solidFill>
                            <a:schemeClr val="tx1"/>
                          </a:solidFill>
                          <a:latin typeface="Calibri" pitchFamily="34" charset="0"/>
                          <a:ea typeface="Times New Roman"/>
                          <a:cs typeface="Calibri"/>
                        </a:rPr>
                        <a:t>, y Rocha, Marco Antonio, (1997) “El desarrollo sustentable: equilibrio necesario entre economía y espacio en América Latina y en la Ciudad de México”, en Economía Informa, núm. 253, diciembre 1996-enero, Facultad de Economía, UNAM, México, 1996. </a:t>
                      </a:r>
                    </a:p>
                    <a:p>
                      <a:pPr algn="just">
                        <a:lnSpc>
                          <a:spcPct val="115000"/>
                        </a:lnSpc>
                      </a:pPr>
                      <a:r>
                        <a:rPr lang="es-ES" sz="1400" dirty="0" smtClean="0">
                          <a:solidFill>
                            <a:schemeClr val="tx1"/>
                          </a:solidFill>
                          <a:latin typeface="Calibri" pitchFamily="34" charset="0"/>
                          <a:ea typeface="Times New Roman"/>
                          <a:cs typeface="Calibri"/>
                        </a:rPr>
                        <a:t>Carreño M., Fermín; Sánchez N., Rosa María y </a:t>
                      </a:r>
                      <a:r>
                        <a:rPr lang="es-ES" sz="1400" dirty="0" err="1" smtClean="0">
                          <a:solidFill>
                            <a:schemeClr val="tx1"/>
                          </a:solidFill>
                          <a:latin typeface="Calibri" pitchFamily="34" charset="0"/>
                          <a:ea typeface="Times New Roman"/>
                          <a:cs typeface="Calibri"/>
                        </a:rPr>
                        <a:t>Czerny</a:t>
                      </a:r>
                      <a:r>
                        <a:rPr lang="es-ES" sz="1400" dirty="0" smtClean="0">
                          <a:solidFill>
                            <a:schemeClr val="tx1"/>
                          </a:solidFill>
                          <a:latin typeface="Calibri" pitchFamily="34" charset="0"/>
                          <a:ea typeface="Times New Roman"/>
                          <a:cs typeface="Calibri"/>
                        </a:rPr>
                        <a:t> </a:t>
                      </a:r>
                      <a:r>
                        <a:rPr lang="es-ES" sz="1400" dirty="0" err="1" smtClean="0">
                          <a:solidFill>
                            <a:schemeClr val="tx1"/>
                          </a:solidFill>
                          <a:latin typeface="Calibri" pitchFamily="34" charset="0"/>
                          <a:ea typeface="Times New Roman"/>
                          <a:cs typeface="Calibri"/>
                        </a:rPr>
                        <a:t>Miroslawa</a:t>
                      </a:r>
                      <a:r>
                        <a:rPr lang="es-ES" sz="1400" dirty="0" smtClean="0">
                          <a:solidFill>
                            <a:schemeClr val="tx1"/>
                          </a:solidFill>
                          <a:latin typeface="Calibri" pitchFamily="34" charset="0"/>
                          <a:ea typeface="Times New Roman"/>
                          <a:cs typeface="Calibri"/>
                        </a:rPr>
                        <a:t> (coordinadores). (2003) </a:t>
                      </a:r>
                      <a:r>
                        <a:rPr lang="es-ES" sz="1400" i="1" dirty="0" smtClean="0">
                          <a:solidFill>
                            <a:schemeClr val="tx1"/>
                          </a:solidFill>
                          <a:latin typeface="Calibri" pitchFamily="34" charset="0"/>
                          <a:ea typeface="Times New Roman"/>
                          <a:cs typeface="Calibri"/>
                        </a:rPr>
                        <a:t>Ajuste regional ante la globalización: el territorio como factor de desarrollo</a:t>
                      </a:r>
                      <a:r>
                        <a:rPr lang="es-ES" sz="1400" dirty="0" smtClean="0">
                          <a:solidFill>
                            <a:schemeClr val="tx1"/>
                          </a:solidFill>
                          <a:latin typeface="Calibri" pitchFamily="34" charset="0"/>
                          <a:ea typeface="Times New Roman"/>
                          <a:cs typeface="Calibri"/>
                        </a:rPr>
                        <a:t>. México, Universidad Autónoma del Estado de México.</a:t>
                      </a:r>
                      <a:endParaRPr lang="es-MX" sz="1400" dirty="0" smtClean="0">
                        <a:solidFill>
                          <a:schemeClr val="tx1"/>
                        </a:solidFill>
                        <a:latin typeface="Calibri" pitchFamily="34" charset="0"/>
                        <a:ea typeface="Times New Roman"/>
                        <a:cs typeface="Calibri"/>
                      </a:endParaRPr>
                    </a:p>
                    <a:p>
                      <a:pPr algn="just">
                        <a:lnSpc>
                          <a:spcPct val="115000"/>
                        </a:lnSpc>
                      </a:pPr>
                      <a:r>
                        <a:rPr lang="es-MX" sz="1400" dirty="0" err="1" smtClean="0">
                          <a:solidFill>
                            <a:schemeClr val="tx1"/>
                          </a:solidFill>
                          <a:latin typeface="Calibri" pitchFamily="34" charset="0"/>
                          <a:ea typeface="Times New Roman"/>
                          <a:cs typeface="Calibri"/>
                        </a:rPr>
                        <a:t>Celis</a:t>
                      </a:r>
                      <a:r>
                        <a:rPr lang="es-MX" sz="1400" dirty="0" smtClean="0">
                          <a:solidFill>
                            <a:schemeClr val="tx1"/>
                          </a:solidFill>
                          <a:latin typeface="Calibri" pitchFamily="34" charset="0"/>
                          <a:ea typeface="Times New Roman"/>
                          <a:cs typeface="Calibri"/>
                        </a:rPr>
                        <a:t>, Francisco, (1988) El espacio, la región y la regionalización, en “Técnicas de  Análisis Regional”. Editorial de Ciencias Sociales, La Habana, Cuba.  </a:t>
                      </a:r>
                    </a:p>
                    <a:p>
                      <a:pPr algn="just">
                        <a:lnSpc>
                          <a:spcPct val="115000"/>
                        </a:lnSpc>
                      </a:pPr>
                      <a:r>
                        <a:rPr lang="es-ES" sz="1400" dirty="0" err="1" smtClean="0">
                          <a:solidFill>
                            <a:schemeClr val="tx1"/>
                          </a:solidFill>
                          <a:latin typeface="Calibri" pitchFamily="34" charset="0"/>
                          <a:ea typeface="Times New Roman"/>
                          <a:cs typeface="Calibri"/>
                        </a:rPr>
                        <a:t>Fujita</a:t>
                      </a:r>
                      <a:r>
                        <a:rPr lang="es-ES" sz="1400" dirty="0" smtClean="0">
                          <a:solidFill>
                            <a:schemeClr val="tx1"/>
                          </a:solidFill>
                          <a:latin typeface="Calibri" pitchFamily="34" charset="0"/>
                          <a:ea typeface="Times New Roman"/>
                          <a:cs typeface="Calibri"/>
                        </a:rPr>
                        <a:t>, </a:t>
                      </a:r>
                      <a:r>
                        <a:rPr lang="es-ES" sz="1400" dirty="0" err="1" smtClean="0">
                          <a:solidFill>
                            <a:schemeClr val="tx1"/>
                          </a:solidFill>
                          <a:latin typeface="Calibri" pitchFamily="34" charset="0"/>
                          <a:ea typeface="Times New Roman"/>
                          <a:cs typeface="Calibri"/>
                        </a:rPr>
                        <a:t>Masahisa</a:t>
                      </a:r>
                      <a:r>
                        <a:rPr lang="es-ES" sz="1400" dirty="0" smtClean="0">
                          <a:solidFill>
                            <a:schemeClr val="tx1"/>
                          </a:solidFill>
                          <a:latin typeface="Calibri" pitchFamily="34" charset="0"/>
                          <a:ea typeface="Times New Roman"/>
                          <a:cs typeface="Calibri"/>
                        </a:rPr>
                        <a:t>, </a:t>
                      </a:r>
                      <a:r>
                        <a:rPr lang="es-ES" sz="1400" dirty="0" err="1" smtClean="0">
                          <a:solidFill>
                            <a:schemeClr val="tx1"/>
                          </a:solidFill>
                          <a:latin typeface="Calibri" pitchFamily="34" charset="0"/>
                          <a:ea typeface="Times New Roman"/>
                          <a:cs typeface="Calibri"/>
                        </a:rPr>
                        <a:t>Krugman</a:t>
                      </a:r>
                      <a:r>
                        <a:rPr lang="es-ES" sz="1400" dirty="0" smtClean="0">
                          <a:solidFill>
                            <a:schemeClr val="tx1"/>
                          </a:solidFill>
                          <a:latin typeface="Calibri" pitchFamily="34" charset="0"/>
                          <a:ea typeface="Times New Roman"/>
                          <a:cs typeface="Calibri"/>
                        </a:rPr>
                        <a:t> Paul y Venables J. Anthony. (2000). </a:t>
                      </a:r>
                      <a:r>
                        <a:rPr lang="es-ES" sz="1400" i="1" dirty="0" smtClean="0">
                          <a:solidFill>
                            <a:schemeClr val="tx1"/>
                          </a:solidFill>
                          <a:latin typeface="Calibri" pitchFamily="34" charset="0"/>
                          <a:ea typeface="Times New Roman"/>
                          <a:cs typeface="Calibri"/>
                        </a:rPr>
                        <a:t>Economía espacial: Las ciudades, las regiones y el comercio internacional. </a:t>
                      </a:r>
                      <a:r>
                        <a:rPr lang="es-ES" sz="1400" dirty="0" smtClean="0">
                          <a:solidFill>
                            <a:schemeClr val="tx1"/>
                          </a:solidFill>
                          <a:latin typeface="Calibri" pitchFamily="34" charset="0"/>
                          <a:ea typeface="Times New Roman"/>
                          <a:cs typeface="Calibri"/>
                        </a:rPr>
                        <a:t>Barcelona, Ariel.</a:t>
                      </a:r>
                    </a:p>
                    <a:p>
                      <a:pPr algn="just">
                        <a:lnSpc>
                          <a:spcPct val="115000"/>
                        </a:lnSpc>
                      </a:pPr>
                      <a:r>
                        <a:rPr lang="es-MX" sz="1400" dirty="0" smtClean="0">
                          <a:solidFill>
                            <a:schemeClr val="tx1"/>
                          </a:solidFill>
                          <a:latin typeface="Calibri" pitchFamily="34" charset="0"/>
                        </a:rPr>
                        <a:t>Gobierno del Estado de México (1986). la Regionalización Ecológica del Territorio de la Secretaría de Desarrollo Urbano y Ecología, Toluca estado de México.</a:t>
                      </a:r>
                      <a:endParaRPr lang="es-MX" sz="1400" dirty="0" smtClean="0">
                        <a:solidFill>
                          <a:schemeClr val="tx1"/>
                        </a:solidFill>
                        <a:latin typeface="Calibri" pitchFamily="34" charset="0"/>
                        <a:ea typeface="Times New Roman"/>
                        <a:cs typeface="Calibri"/>
                      </a:endParaRPr>
                    </a:p>
                    <a:p>
                      <a:pPr algn="just">
                        <a:lnSpc>
                          <a:spcPct val="115000"/>
                        </a:lnSpc>
                      </a:pPr>
                      <a:r>
                        <a:rPr lang="es-MX" sz="1400" dirty="0" err="1" smtClean="0">
                          <a:solidFill>
                            <a:schemeClr val="tx1"/>
                          </a:solidFill>
                          <a:latin typeface="Calibri" pitchFamily="34" charset="0"/>
                        </a:rPr>
                        <a:t>Lipietz</a:t>
                      </a:r>
                      <a:r>
                        <a:rPr lang="es-MX" sz="1400" dirty="0" smtClean="0">
                          <a:solidFill>
                            <a:schemeClr val="tx1"/>
                          </a:solidFill>
                          <a:latin typeface="Calibri" pitchFamily="34" charset="0"/>
                        </a:rPr>
                        <a:t> A. (1976). El Capital y su espacio ed. Siglo XXI  México.</a:t>
                      </a:r>
                    </a:p>
                    <a:p>
                      <a:pPr algn="just">
                        <a:lnSpc>
                          <a:spcPct val="115000"/>
                        </a:lnSpc>
                      </a:pPr>
                      <a:r>
                        <a:rPr lang="es-MX" sz="1400" dirty="0" err="1" smtClean="0">
                          <a:solidFill>
                            <a:schemeClr val="tx1"/>
                          </a:solidFill>
                          <a:latin typeface="Calibri" pitchFamily="34" charset="0"/>
                        </a:rPr>
                        <a:t>Lojkine</a:t>
                      </a:r>
                      <a:r>
                        <a:rPr lang="es-MX" sz="1400" dirty="0" smtClean="0">
                          <a:solidFill>
                            <a:schemeClr val="tx1"/>
                          </a:solidFill>
                          <a:latin typeface="Calibri" pitchFamily="34" charset="0"/>
                        </a:rPr>
                        <a:t> j. (1981).  El Marxismo el Estado y la Cuestión Urbana,  2ª Edición , ed. Siglo XXI</a:t>
                      </a:r>
                    </a:p>
                    <a:p>
                      <a:pPr algn="just" hangingPunct="0">
                        <a:buNone/>
                      </a:pPr>
                      <a:r>
                        <a:rPr lang="es-MX" sz="1400" dirty="0" smtClean="0">
                          <a:solidFill>
                            <a:schemeClr val="tx1"/>
                          </a:solidFill>
                          <a:latin typeface="Calibri" pitchFamily="34" charset="0"/>
                        </a:rPr>
                        <a:t>	México.</a:t>
                      </a:r>
                    </a:p>
                    <a:p>
                      <a:pPr algn="just">
                        <a:lnSpc>
                          <a:spcPct val="115000"/>
                        </a:lnSpc>
                      </a:pPr>
                      <a:r>
                        <a:rPr lang="es-MX" sz="1400" dirty="0" smtClean="0">
                          <a:solidFill>
                            <a:schemeClr val="tx1"/>
                          </a:solidFill>
                          <a:latin typeface="Calibri" pitchFamily="34" charset="0"/>
                        </a:rPr>
                        <a:t>Michael </a:t>
                      </a:r>
                      <a:r>
                        <a:rPr lang="es-MX" sz="1400" dirty="0" err="1" smtClean="0">
                          <a:solidFill>
                            <a:schemeClr val="tx1"/>
                          </a:solidFill>
                          <a:latin typeface="Calibri" pitchFamily="34" charset="0"/>
                        </a:rPr>
                        <a:t>Storper</a:t>
                      </a:r>
                      <a:r>
                        <a:rPr lang="es-MX" sz="1400" dirty="0" smtClean="0">
                          <a:solidFill>
                            <a:schemeClr val="tx1"/>
                          </a:solidFill>
                          <a:latin typeface="Calibri" pitchFamily="34" charset="0"/>
                        </a:rPr>
                        <a:t> y Richard Walker (1983), “La división espacial del Trabajo” , Cuadernos Políticos , Número 38, México D.F. octubre –diciembre </a:t>
                      </a:r>
                      <a:r>
                        <a:rPr lang="es-MX" sz="1400" smtClean="0">
                          <a:solidFill>
                            <a:schemeClr val="tx1"/>
                          </a:solidFill>
                          <a:latin typeface="Calibri" pitchFamily="34" charset="0"/>
                        </a:rPr>
                        <a:t>de 1983.</a:t>
                      </a:r>
                      <a:endParaRPr lang="es-ES" sz="1400" dirty="0">
                        <a:solidFill>
                          <a:schemeClr val="tx1"/>
                        </a:solidFill>
                        <a:latin typeface="Calibri" pitchFamily="34" charset="0"/>
                      </a:endParaRPr>
                    </a:p>
                  </a:txBody>
                  <a:tcPr marL="53991" marR="53991" marT="0" marB="0" anchor="b">
                    <a:solidFill>
                      <a:schemeClr val="tx2">
                        <a:lumMod val="10000"/>
                        <a:lumOff val="90000"/>
                      </a:schemeClr>
                    </a:solidFill>
                  </a:tcPr>
                </a:tc>
              </a:tr>
            </a:tbl>
          </a:graphicData>
        </a:graphic>
      </p:graphicFrame>
      <p:sp>
        <p:nvSpPr>
          <p:cNvPr id="4" name="3 Marcador de número de diapositiva"/>
          <p:cNvSpPr>
            <a:spLocks noGrp="1"/>
          </p:cNvSpPr>
          <p:nvPr>
            <p:ph type="sldNum" sz="quarter" idx="12"/>
          </p:nvPr>
        </p:nvSpPr>
        <p:spPr/>
        <p:txBody>
          <a:bodyPr/>
          <a:lstStyle/>
          <a:p>
            <a:fld id="{AB75816E-03D9-4D6B-8A24-E758B7995DB7}" type="slidenum">
              <a:rPr lang="es-MX" smtClean="0"/>
              <a:pPr/>
              <a:t>41</a:t>
            </a:fld>
            <a:endParaRPr lang="es-MX"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Título"/>
          <p:cNvSpPr>
            <a:spLocks noGrp="1"/>
          </p:cNvSpPr>
          <p:nvPr>
            <p:ph type="title"/>
          </p:nvPr>
        </p:nvSpPr>
        <p:spPr>
          <a:xfrm>
            <a:off x="827584" y="548680"/>
            <a:ext cx="7170590" cy="864096"/>
          </a:xfrm>
        </p:spPr>
        <p:txBody>
          <a:bodyPr>
            <a:normAutofit fontScale="90000"/>
          </a:bodyPr>
          <a:lstStyle/>
          <a:p>
            <a:pPr algn="ctr" hangingPunct="0"/>
            <a:r>
              <a:rPr lang="es-MX" sz="3600" b="1" dirty="0" smtClean="0">
                <a:solidFill>
                  <a:schemeClr val="accent6">
                    <a:lumMod val="60000"/>
                    <a:lumOff val="40000"/>
                  </a:schemeClr>
                </a:solidFill>
              </a:rPr>
              <a:t> </a:t>
            </a:r>
            <a:br>
              <a:rPr lang="es-MX" sz="3600" b="1" dirty="0" smtClean="0">
                <a:solidFill>
                  <a:schemeClr val="accent6">
                    <a:lumMod val="60000"/>
                    <a:lumOff val="40000"/>
                  </a:schemeClr>
                </a:solidFill>
              </a:rPr>
            </a:br>
            <a:r>
              <a:rPr lang="es-MX" sz="2200" dirty="0" smtClean="0">
                <a:solidFill>
                  <a:schemeClr val="tx1"/>
                </a:solidFill>
              </a:rPr>
              <a:t>1.-</a:t>
            </a:r>
            <a:r>
              <a:rPr lang="es-MX" sz="2000" b="1" dirty="0" smtClean="0">
                <a:solidFill>
                  <a:schemeClr val="tx1"/>
                </a:solidFill>
                <a:latin typeface="Segoe UI" pitchFamily="34" charset="0"/>
                <a:ea typeface="Segoe UI" pitchFamily="34" charset="0"/>
                <a:cs typeface="Segoe UI" pitchFamily="34" charset="0"/>
              </a:rPr>
              <a:t>TEORIAS ESPACIALES DE LA ORGANIZACION ECONOMICA</a:t>
            </a:r>
            <a:r>
              <a:rPr lang="es-MX" sz="1600" b="1" dirty="0" smtClean="0">
                <a:solidFill>
                  <a:srgbClr val="7030A0"/>
                </a:solidFill>
              </a:rPr>
              <a:t>.</a:t>
            </a:r>
            <a:br>
              <a:rPr lang="es-MX" sz="1600" b="1" dirty="0" smtClean="0">
                <a:solidFill>
                  <a:srgbClr val="7030A0"/>
                </a:solidFill>
              </a:rPr>
            </a:br>
            <a:r>
              <a:rPr lang="es-MX" sz="1600" dirty="0" smtClean="0">
                <a:solidFill>
                  <a:schemeClr val="tx1"/>
                </a:solidFill>
              </a:rPr>
              <a:t>(ESQUEMA NEOCLASICO)</a:t>
            </a:r>
            <a:r>
              <a:rPr lang="es-MX" sz="1600" dirty="0" smtClean="0">
                <a:solidFill>
                  <a:srgbClr val="7030A0"/>
                </a:solidFill>
              </a:rPr>
              <a:t/>
            </a:r>
            <a:br>
              <a:rPr lang="es-MX" sz="1600" dirty="0" smtClean="0">
                <a:solidFill>
                  <a:srgbClr val="7030A0"/>
                </a:solidFill>
              </a:rPr>
            </a:br>
            <a:endParaRPr lang="es-MX" sz="1600" dirty="0">
              <a:solidFill>
                <a:srgbClr val="7030A0"/>
              </a:solidFill>
            </a:endParaRPr>
          </a:p>
        </p:txBody>
      </p:sp>
      <p:graphicFrame>
        <p:nvGraphicFramePr>
          <p:cNvPr id="8" name="7 Marcador de contenido"/>
          <p:cNvGraphicFramePr>
            <a:graphicFrameLocks noGrp="1"/>
          </p:cNvGraphicFramePr>
          <p:nvPr>
            <p:ph idx="1"/>
            <p:extLst>
              <p:ext uri="{D42A27DB-BD31-4B8C-83A1-F6EECF244321}">
                <p14:modId xmlns:p14="http://schemas.microsoft.com/office/powerpoint/2010/main" val="2185852889"/>
              </p:ext>
            </p:extLst>
          </p:nvPr>
        </p:nvGraphicFramePr>
        <p:xfrm>
          <a:off x="755576" y="1786806"/>
          <a:ext cx="7722604" cy="47297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8 CuadroTexto"/>
          <p:cNvSpPr txBox="1"/>
          <p:nvPr/>
        </p:nvSpPr>
        <p:spPr>
          <a:xfrm>
            <a:off x="1691680" y="1340768"/>
            <a:ext cx="6192688" cy="461665"/>
          </a:xfrm>
          <a:prstGeom prst="rect">
            <a:avLst/>
          </a:prstGeom>
          <a:noFill/>
        </p:spPr>
        <p:txBody>
          <a:bodyPr wrap="square" rtlCol="0">
            <a:spAutoFit/>
          </a:bodyPr>
          <a:lstStyle/>
          <a:p>
            <a:r>
              <a:rPr lang="es-MX" sz="2400" b="1" i="1" dirty="0" smtClean="0"/>
              <a:t>Teoría de los Lugares Centrales</a:t>
            </a:r>
            <a:endParaRPr lang="es-MX" sz="2400" b="1" i="1" dirty="0"/>
          </a:p>
        </p:txBody>
      </p:sp>
      <p:grpSp>
        <p:nvGrpSpPr>
          <p:cNvPr id="2" name="1 Grupo"/>
          <p:cNvGrpSpPr/>
          <p:nvPr/>
        </p:nvGrpSpPr>
        <p:grpSpPr>
          <a:xfrm>
            <a:off x="2771800" y="1916832"/>
            <a:ext cx="3672408" cy="978495"/>
            <a:chOff x="3347863" y="1916832"/>
            <a:chExt cx="3024337" cy="936104"/>
          </a:xfrm>
        </p:grpSpPr>
        <p:pic>
          <p:nvPicPr>
            <p:cNvPr id="7" name="Picture 4"/>
            <p:cNvPicPr>
              <a:picLocks noChangeAspect="1" noChangeArrowheads="1"/>
            </p:cNvPicPr>
            <p:nvPr/>
          </p:nvPicPr>
          <p:blipFill>
            <a:blip r:embed="rId8" cstate="print"/>
            <a:srcRect l="73803" t="41793" r="3337" b="21639"/>
            <a:stretch>
              <a:fillRect/>
            </a:stretch>
          </p:blipFill>
          <p:spPr bwMode="auto">
            <a:xfrm>
              <a:off x="5292080" y="1916832"/>
              <a:ext cx="1080120" cy="936104"/>
            </a:xfrm>
            <a:prstGeom prst="rect">
              <a:avLst/>
            </a:prstGeom>
            <a:noFill/>
            <a:ln w="9525">
              <a:noFill/>
              <a:miter lim="800000"/>
              <a:headEnd/>
              <a:tailEnd/>
            </a:ln>
          </p:spPr>
        </p:pic>
        <p:pic>
          <p:nvPicPr>
            <p:cNvPr id="10" name="9 Imagen" descr="http://upload.wikimedia.org/wikipedia/commons/thumb/e/ea/Christaller%27s_central_place_theory_animation.gif/300px-Christaller%27s_central_place_theory_animation.gif">
              <a:hlinkClick r:id="rId9"/>
            </p:cNvPr>
            <p:cNvPicPr/>
            <p:nvPr/>
          </p:nvPicPr>
          <p:blipFill>
            <a:blip r:embed="rId10" cstate="print"/>
            <a:srcRect/>
            <a:stretch>
              <a:fillRect/>
            </a:stretch>
          </p:blipFill>
          <p:spPr bwMode="auto">
            <a:xfrm>
              <a:off x="3347863" y="1916832"/>
              <a:ext cx="936104" cy="936104"/>
            </a:xfrm>
            <a:prstGeom prst="rect">
              <a:avLst/>
            </a:prstGeom>
            <a:noFill/>
            <a:ln w="9525">
              <a:noFill/>
              <a:miter lim="800000"/>
              <a:headEnd/>
              <a:tailEnd/>
            </a:ln>
          </p:spPr>
        </p:pic>
        <p:pic>
          <p:nvPicPr>
            <p:cNvPr id="12" name="Picture 3"/>
            <p:cNvPicPr>
              <a:picLocks noChangeAspect="1" noChangeArrowheads="1"/>
            </p:cNvPicPr>
            <p:nvPr/>
          </p:nvPicPr>
          <p:blipFill>
            <a:blip r:embed="rId11" cstate="print"/>
            <a:srcRect l="73803" t="41491" r="3338" b="21941"/>
            <a:stretch>
              <a:fillRect/>
            </a:stretch>
          </p:blipFill>
          <p:spPr bwMode="auto">
            <a:xfrm>
              <a:off x="4283967" y="1916832"/>
              <a:ext cx="1008113" cy="936104"/>
            </a:xfrm>
            <a:prstGeom prst="rect">
              <a:avLst/>
            </a:prstGeom>
            <a:noFill/>
            <a:ln w="9525">
              <a:noFill/>
              <a:miter lim="800000"/>
              <a:headEnd/>
              <a:tailEnd/>
            </a:ln>
          </p:spPr>
        </p:pic>
      </p:grpSp>
      <p:sp>
        <p:nvSpPr>
          <p:cNvPr id="3" name="2 Marcador de número de diapositiva"/>
          <p:cNvSpPr>
            <a:spLocks noGrp="1"/>
          </p:cNvSpPr>
          <p:nvPr>
            <p:ph type="sldNum" sz="quarter" idx="12"/>
          </p:nvPr>
        </p:nvSpPr>
        <p:spPr/>
        <p:txBody>
          <a:bodyPr/>
          <a:lstStyle/>
          <a:p>
            <a:fld id="{AB75816E-03D9-4D6B-8A24-E758B7995DB7}" type="slidenum">
              <a:rPr lang="es-MX" smtClean="0"/>
              <a:pPr/>
              <a:t>5</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08861039"/>
              </p:ext>
            </p:extLst>
          </p:nvPr>
        </p:nvGraphicFramePr>
        <p:xfrm>
          <a:off x="611560" y="0"/>
          <a:ext cx="8712968" cy="61687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Flecha curvada hacia la izquierda"/>
          <p:cNvSpPr/>
          <p:nvPr/>
        </p:nvSpPr>
        <p:spPr>
          <a:xfrm>
            <a:off x="5966420" y="2204864"/>
            <a:ext cx="936104" cy="2196244"/>
          </a:xfrm>
          <a:prstGeom prst="curved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solidFill>
                <a:schemeClr val="tx1"/>
              </a:solidFill>
            </a:endParaRPr>
          </a:p>
        </p:txBody>
      </p:sp>
      <p:sp>
        <p:nvSpPr>
          <p:cNvPr id="9" name="8 Flecha izquierda"/>
          <p:cNvSpPr/>
          <p:nvPr/>
        </p:nvSpPr>
        <p:spPr>
          <a:xfrm>
            <a:off x="3059832" y="5085184"/>
            <a:ext cx="2664296" cy="432048"/>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s-ES"/>
          </a:p>
        </p:txBody>
      </p:sp>
      <p:sp>
        <p:nvSpPr>
          <p:cNvPr id="11" name="10 Flecha derecha"/>
          <p:cNvSpPr/>
          <p:nvPr/>
        </p:nvSpPr>
        <p:spPr>
          <a:xfrm>
            <a:off x="2555776" y="1052736"/>
            <a:ext cx="2952328" cy="43204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pic>
        <p:nvPicPr>
          <p:cNvPr id="1026" name="Picture 2" descr="C:\Archivos de programa\Microsoft Office\MEDIA\CAGCAT10\j0235319.wmf"/>
          <p:cNvPicPr>
            <a:picLocks noChangeAspect="1" noChangeArrowheads="1"/>
          </p:cNvPicPr>
          <p:nvPr/>
        </p:nvPicPr>
        <p:blipFill>
          <a:blip r:embed="rId8" cstate="print">
            <a:duotone>
              <a:prstClr val="black"/>
              <a:schemeClr val="accent2">
                <a:tint val="45000"/>
                <a:satMod val="400000"/>
              </a:schemeClr>
            </a:duotone>
          </a:blip>
          <a:srcRect/>
          <a:stretch>
            <a:fillRect/>
          </a:stretch>
        </p:blipFill>
        <p:spPr bwMode="auto">
          <a:xfrm>
            <a:off x="7092280" y="3645024"/>
            <a:ext cx="809001" cy="874480"/>
          </a:xfrm>
          <a:prstGeom prst="rect">
            <a:avLst/>
          </a:prstGeom>
          <a:noFill/>
        </p:spPr>
      </p:pic>
      <p:sp>
        <p:nvSpPr>
          <p:cNvPr id="12" name="11 Flecha curvada hacia la izquierda"/>
          <p:cNvSpPr/>
          <p:nvPr/>
        </p:nvSpPr>
        <p:spPr>
          <a:xfrm rot="10800000">
            <a:off x="968271" y="2321674"/>
            <a:ext cx="1194322" cy="2475477"/>
          </a:xfrm>
          <a:prstGeom prst="curved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solidFill>
                <a:schemeClr val="tx1"/>
              </a:solidFill>
            </a:endParaRPr>
          </a:p>
        </p:txBody>
      </p:sp>
      <p:pic>
        <p:nvPicPr>
          <p:cNvPr id="2" name="Imagen 2" descr="http://www.colvatel.com/Portals/0/images/COLVATEL%20SERVICIOS%20DE%20TICS%202.jpg"/>
          <p:cNvPicPr>
            <a:picLocks noChangeAspect="1" noChangeArrowheads="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370505" y="5517232"/>
            <a:ext cx="792088" cy="797117"/>
          </a:xfrm>
          <a:prstGeom prst="rect">
            <a:avLst/>
          </a:prstGeom>
          <a:noFill/>
          <a:extLst>
            <a:ext uri="{909E8E84-426E-40DD-AFC4-6F175D3DCCD1}">
              <a14:hiddenFill xmlns:a14="http://schemas.microsoft.com/office/drawing/2010/main">
                <a:solidFill>
                  <a:srgbClr val="FFFFFF"/>
                </a:solidFill>
              </a14:hiddenFill>
            </a:ext>
          </a:extLst>
        </p:spPr>
      </p:pic>
      <p:pic>
        <p:nvPicPr>
          <p:cNvPr id="1028" name="Imagen 4" descr="http://www.mineranet.com.ar/img/Educacion/Texporf2.jpg"/>
          <p:cNvPicPr>
            <a:picLocks noChangeAspect="1" noChangeArrowheads="1"/>
          </p:cNvPicPr>
          <p:nvPr/>
        </p:nvPicPr>
        <p:blipFill rotWithShape="1">
          <a:blip r:embed="rId10" cstate="print">
            <a:duotone>
              <a:schemeClr val="accent2">
                <a:shade val="45000"/>
                <a:satMod val="135000"/>
              </a:schemeClr>
              <a:prstClr val="white"/>
            </a:duotone>
            <a:extLst>
              <a:ext uri="{28A0092B-C50C-407E-A947-70E740481C1C}">
                <a14:useLocalDpi xmlns:a14="http://schemas.microsoft.com/office/drawing/2010/main" val="0"/>
              </a:ext>
            </a:extLst>
          </a:blip>
          <a:srcRect l="3900" t="9224" r="6944" b="14639"/>
          <a:stretch/>
        </p:blipFill>
        <p:spPr bwMode="auto">
          <a:xfrm>
            <a:off x="1062601" y="1513747"/>
            <a:ext cx="1005661" cy="455265"/>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número de diapositiva"/>
          <p:cNvSpPr>
            <a:spLocks noGrp="1"/>
          </p:cNvSpPr>
          <p:nvPr>
            <p:ph type="sldNum" sz="quarter" idx="12"/>
          </p:nvPr>
        </p:nvSpPr>
        <p:spPr/>
        <p:txBody>
          <a:bodyPr/>
          <a:lstStyle/>
          <a:p>
            <a:fld id="{AB75816E-03D9-4D6B-8A24-E758B7995DB7}" type="slidenum">
              <a:rPr lang="es-MX" smtClean="0"/>
              <a:pPr/>
              <a:t>6</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val="1885182429"/>
              </p:ext>
            </p:extLst>
          </p:nvPr>
        </p:nvGraphicFramePr>
        <p:xfrm>
          <a:off x="467544" y="980728"/>
          <a:ext cx="7992888"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CuadroTexto"/>
          <p:cNvSpPr txBox="1"/>
          <p:nvPr/>
        </p:nvSpPr>
        <p:spPr>
          <a:xfrm>
            <a:off x="827584" y="116632"/>
            <a:ext cx="8604448" cy="1107996"/>
          </a:xfrm>
          <a:prstGeom prst="rect">
            <a:avLst/>
          </a:prstGeom>
          <a:noFill/>
        </p:spPr>
        <p:txBody>
          <a:bodyPr wrap="square" rtlCol="0">
            <a:spAutoFit/>
          </a:bodyPr>
          <a:lstStyle/>
          <a:p>
            <a:pPr>
              <a:buNone/>
            </a:pPr>
            <a:endParaRPr lang="es-MX" sz="2400" b="1" dirty="0" smtClean="0">
              <a:solidFill>
                <a:schemeClr val="accent6">
                  <a:lumMod val="60000"/>
                  <a:lumOff val="40000"/>
                </a:schemeClr>
              </a:solidFill>
            </a:endParaRPr>
          </a:p>
          <a:p>
            <a:pPr>
              <a:buNone/>
            </a:pPr>
            <a:r>
              <a:rPr lang="es-MX" sz="2200" b="1" dirty="0" smtClean="0"/>
              <a:t>Modelo de Economía espacial de August Lösch</a:t>
            </a:r>
            <a:r>
              <a:rPr lang="es-MX" sz="2400" b="1" dirty="0" smtClean="0"/>
              <a:t>.</a:t>
            </a:r>
          </a:p>
          <a:p>
            <a:endParaRPr lang="es-MX" dirty="0"/>
          </a:p>
        </p:txBody>
      </p:sp>
      <p:sp>
        <p:nvSpPr>
          <p:cNvPr id="2" name="1 Marcador de número de diapositiva"/>
          <p:cNvSpPr>
            <a:spLocks noGrp="1"/>
          </p:cNvSpPr>
          <p:nvPr>
            <p:ph type="sldNum" sz="quarter" idx="12"/>
          </p:nvPr>
        </p:nvSpPr>
        <p:spPr/>
        <p:txBody>
          <a:bodyPr/>
          <a:lstStyle/>
          <a:p>
            <a:fld id="{AB75816E-03D9-4D6B-8A24-E758B7995DB7}" type="slidenum">
              <a:rPr lang="es-MX" smtClean="0"/>
              <a:pPr/>
              <a:t>7</a:t>
            </a:fld>
            <a:endParaRPr lang="es-MX" dirty="0"/>
          </a:p>
        </p:txBody>
      </p:sp>
      <p:pic>
        <p:nvPicPr>
          <p:cNvPr id="1026" name="Imagen 2" descr="http://www.finanzzas.com/wp-content/uploads/comerciointernacional-262x300.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04248" y="1224628"/>
            <a:ext cx="824716" cy="772985"/>
          </a:xfrm>
          <a:prstGeom prst="rect">
            <a:avLst/>
          </a:prstGeom>
          <a:noFill/>
          <a:extLst>
            <a:ext uri="{909E8E84-426E-40DD-AFC4-6F175D3DCCD1}">
              <a14:hiddenFill xmlns:a14="http://schemas.microsoft.com/office/drawing/2010/main">
                <a:solidFill>
                  <a:srgbClr val="FFFFFF"/>
                </a:solidFill>
              </a14:hiddenFill>
            </a:ext>
          </a:extLst>
        </p:spPr>
      </p:pic>
      <p:pic>
        <p:nvPicPr>
          <p:cNvPr id="1028" name="Imagen 4" descr="http://2.bp.blogspot.com/_PckWH8n6vjo/Sn93klYuiZI/AAAAAAAAAAw/zBc6egXD87Y/s320/350px-Comunas_de_Santiago.svg.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52320" y="2325216"/>
            <a:ext cx="792088" cy="792088"/>
          </a:xfrm>
          <a:prstGeom prst="rect">
            <a:avLst/>
          </a:prstGeom>
          <a:noFill/>
          <a:extLst>
            <a:ext uri="{909E8E84-426E-40DD-AFC4-6F175D3DCCD1}">
              <a14:hiddenFill xmlns:a14="http://schemas.microsoft.com/office/drawing/2010/main">
                <a:solidFill>
                  <a:srgbClr val="FFFFFF"/>
                </a:solidFill>
              </a14:hiddenFill>
            </a:ext>
          </a:extLst>
        </p:spPr>
      </p:pic>
      <p:pic>
        <p:nvPicPr>
          <p:cNvPr id="1030" name="Imagen 6" descr="http://www.mivi.gob.pa/urbanismo/4URBANISMO/urbanismo/image/chorrera.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740353" y="3789040"/>
            <a:ext cx="792088" cy="74334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131840" y="476672"/>
            <a:ext cx="5410944" cy="5472608"/>
          </a:xfrm>
        </p:spPr>
        <p:txBody>
          <a:bodyPr>
            <a:normAutofit lnSpcReduction="10000"/>
          </a:bodyPr>
          <a:lstStyle/>
          <a:p>
            <a:pPr algn="just">
              <a:buNone/>
            </a:pPr>
            <a:endParaRPr lang="es-MX" dirty="0" smtClean="0"/>
          </a:p>
          <a:p>
            <a:pPr algn="ctr">
              <a:buNone/>
            </a:pPr>
            <a:r>
              <a:rPr lang="es-MX" dirty="0" smtClean="0"/>
              <a:t>	</a:t>
            </a:r>
            <a:r>
              <a:rPr lang="es-MX" b="1" dirty="0" smtClean="0"/>
              <a:t>La teoría de localización de Von Thünen comprende:</a:t>
            </a:r>
          </a:p>
          <a:p>
            <a:pPr algn="just">
              <a:buNone/>
            </a:pPr>
            <a:r>
              <a:rPr lang="es-MX" dirty="0" smtClean="0"/>
              <a:t>	</a:t>
            </a:r>
          </a:p>
          <a:p>
            <a:pPr algn="just">
              <a:buNone/>
            </a:pPr>
            <a:r>
              <a:rPr lang="es-MX" dirty="0" smtClean="0"/>
              <a:t>	</a:t>
            </a:r>
            <a:r>
              <a:rPr lang="es-MX" sz="2200" dirty="0" smtClean="0"/>
              <a:t> La renta(U) es igual al rendimiento(r) multiplicado por el precio(p) menos el coste(c), menos el rendimiento por la tasa de embarque(t) y la distancia(d).</a:t>
            </a:r>
          </a:p>
          <a:p>
            <a:pPr algn="just">
              <a:buNone/>
            </a:pPr>
            <a:r>
              <a:rPr lang="es-MX" b="1" i="1" dirty="0" smtClean="0"/>
              <a:t>			</a:t>
            </a:r>
          </a:p>
          <a:p>
            <a:pPr algn="ctr">
              <a:buNone/>
            </a:pPr>
            <a:r>
              <a:rPr lang="es-MX" b="1" i="1" dirty="0" smtClean="0"/>
              <a:t>U = r(p-c)-rtd</a:t>
            </a:r>
          </a:p>
          <a:p>
            <a:pPr algn="just">
              <a:buNone/>
            </a:pPr>
            <a:r>
              <a:rPr lang="es-MX" dirty="0" smtClean="0"/>
              <a:t>	</a:t>
            </a:r>
            <a:endParaRPr lang="es-MX" dirty="0"/>
          </a:p>
        </p:txBody>
      </p:sp>
      <p:pic>
        <p:nvPicPr>
          <p:cNvPr id="5" name="Picture 5" descr="Renta de ubicación1.png">
            <a:hlinkClick r:id="rId3"/>
          </p:cNvPr>
          <p:cNvPicPr>
            <a:picLocks noChangeAspect="1" noChangeArrowheads="1"/>
          </p:cNvPicPr>
          <p:nvPr/>
        </p:nvPicPr>
        <p:blipFill>
          <a:blip r:embed="rId4" cstate="print"/>
          <a:srcRect/>
          <a:stretch>
            <a:fillRect/>
          </a:stretch>
        </p:blipFill>
        <p:spPr bwMode="auto">
          <a:xfrm>
            <a:off x="395536" y="692696"/>
            <a:ext cx="2808312" cy="2158753"/>
          </a:xfrm>
          <a:prstGeom prst="rect">
            <a:avLst/>
          </a:prstGeom>
          <a:noFill/>
        </p:spPr>
      </p:pic>
      <p:pic>
        <p:nvPicPr>
          <p:cNvPr id="6" name="5 Imagen" descr="http://upload.wikimedia.org/wikipedia/commons/thumb/e/e6/Von_Th%C3%BCnen_circles_city.svg/300px-Von_Th%C3%BCnen_circles_city.svg.png">
            <a:hlinkClick r:id="rId5"/>
          </p:cNvPr>
          <p:cNvPicPr/>
          <p:nvPr/>
        </p:nvPicPr>
        <p:blipFill>
          <a:blip r:embed="rId6" cstate="print"/>
          <a:srcRect/>
          <a:stretch>
            <a:fillRect/>
          </a:stretch>
        </p:blipFill>
        <p:spPr bwMode="auto">
          <a:xfrm>
            <a:off x="899592" y="3429000"/>
            <a:ext cx="2088232" cy="2016224"/>
          </a:xfrm>
          <a:prstGeom prst="rect">
            <a:avLst/>
          </a:prstGeom>
          <a:noFill/>
          <a:ln w="9525">
            <a:noFill/>
            <a:miter lim="800000"/>
            <a:headEnd/>
            <a:tailEnd/>
          </a:ln>
        </p:spPr>
      </p:pic>
      <p:sp>
        <p:nvSpPr>
          <p:cNvPr id="2" name="1 Marcador de número de diapositiva"/>
          <p:cNvSpPr>
            <a:spLocks noGrp="1"/>
          </p:cNvSpPr>
          <p:nvPr>
            <p:ph type="sldNum" sz="quarter" idx="12"/>
          </p:nvPr>
        </p:nvSpPr>
        <p:spPr/>
        <p:txBody>
          <a:bodyPr/>
          <a:lstStyle/>
          <a:p>
            <a:fld id="{AB75816E-03D9-4D6B-8A24-E758B7995DB7}" type="slidenum">
              <a:rPr lang="es-MX" smtClean="0"/>
              <a:pPr/>
              <a:t>8</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467544" y="404664"/>
            <a:ext cx="4358228" cy="6143644"/>
          </a:xfrm>
        </p:spPr>
        <p:txBody>
          <a:bodyPr>
            <a:normAutofit/>
          </a:bodyPr>
          <a:lstStyle/>
          <a:p>
            <a:pPr algn="ctr">
              <a:buNone/>
            </a:pPr>
            <a:r>
              <a:rPr lang="es-MX" sz="2400" b="1" dirty="0" smtClean="0"/>
              <a:t>Teoría de la localización industrial</a:t>
            </a:r>
            <a:endParaRPr lang="es-MX" sz="2400" dirty="0" smtClean="0"/>
          </a:p>
          <a:p>
            <a:pPr algn="just">
              <a:buNone/>
            </a:pPr>
            <a:r>
              <a:rPr lang="es-MX" sz="1200" dirty="0" smtClean="0"/>
              <a:t>		</a:t>
            </a:r>
            <a:r>
              <a:rPr lang="es-MX" sz="1600" dirty="0" smtClean="0"/>
              <a:t> </a:t>
            </a:r>
          </a:p>
          <a:p>
            <a:pPr algn="just">
              <a:buNone/>
            </a:pPr>
            <a:endParaRPr lang="es-MX" sz="1600" dirty="0" smtClean="0"/>
          </a:p>
          <a:p>
            <a:pPr algn="just">
              <a:buNone/>
            </a:pPr>
            <a:r>
              <a:rPr lang="es-MX" sz="1600" dirty="0" smtClean="0"/>
              <a:t>	</a:t>
            </a:r>
            <a:r>
              <a:rPr lang="es-MX" sz="1800" dirty="0" smtClean="0"/>
              <a:t>Según Weber la ubicación de una planta industrial está relacionada con:</a:t>
            </a:r>
          </a:p>
          <a:p>
            <a:pPr algn="just">
              <a:buNone/>
            </a:pPr>
            <a:endParaRPr lang="es-MX" sz="1800" dirty="0"/>
          </a:p>
          <a:p>
            <a:pPr algn="just">
              <a:buNone/>
            </a:pPr>
            <a:endParaRPr lang="es-MX" sz="1800" dirty="0" smtClean="0"/>
          </a:p>
          <a:p>
            <a:pPr algn="just">
              <a:buNone/>
            </a:pPr>
            <a:r>
              <a:rPr lang="es-MX" sz="1800" dirty="0" smtClean="0"/>
              <a:t>A</a:t>
            </a:r>
            <a:r>
              <a:rPr lang="es-MX" sz="1800" dirty="0"/>
              <a:t>).-La distancia a los recursos naturales.</a:t>
            </a:r>
          </a:p>
          <a:p>
            <a:pPr algn="just">
              <a:buNone/>
            </a:pPr>
            <a:r>
              <a:rPr lang="es-MX" sz="1800" dirty="0"/>
              <a:t>B).-La distancia al mercado.</a:t>
            </a:r>
          </a:p>
          <a:p>
            <a:pPr algn="just">
              <a:buNone/>
            </a:pPr>
            <a:r>
              <a:rPr lang="es-MX" sz="1800" dirty="0"/>
              <a:t>C).-Los costes de la mano de obra</a:t>
            </a:r>
          </a:p>
          <a:p>
            <a:pPr algn="just">
              <a:buNone/>
            </a:pPr>
            <a:r>
              <a:rPr lang="es-MX" sz="1800" dirty="0"/>
              <a:t> D).-Las economías de aglomeración</a:t>
            </a:r>
            <a:endParaRPr lang="es-ES" sz="1800" dirty="0"/>
          </a:p>
          <a:p>
            <a:pPr algn="just">
              <a:buNone/>
            </a:pPr>
            <a:endParaRPr lang="es-MX" sz="1800" dirty="0" smtClean="0"/>
          </a:p>
          <a:p>
            <a:pPr algn="just">
              <a:buNone/>
            </a:pPr>
            <a:r>
              <a:rPr lang="es-MX" sz="1800" dirty="0" smtClean="0"/>
              <a:t>	</a:t>
            </a:r>
          </a:p>
          <a:p>
            <a:pPr algn="just">
              <a:buNone/>
            </a:pPr>
            <a:endParaRPr lang="es-MX" sz="1600" dirty="0" smtClean="0"/>
          </a:p>
          <a:p>
            <a:pPr algn="just">
              <a:buNone/>
            </a:pPr>
            <a:r>
              <a:rPr lang="es-MX" sz="1600" dirty="0" smtClean="0"/>
              <a:t>	 	</a:t>
            </a:r>
            <a:endParaRPr lang="es-MX" sz="1200" dirty="0"/>
          </a:p>
        </p:txBody>
      </p:sp>
      <p:pic>
        <p:nvPicPr>
          <p:cNvPr id="13313" name="Picture 1"/>
          <p:cNvPicPr>
            <a:picLocks noChangeAspect="1" noChangeArrowheads="1"/>
          </p:cNvPicPr>
          <p:nvPr/>
        </p:nvPicPr>
        <p:blipFill>
          <a:blip r:embed="rId3" cstate="print">
            <a:duotone>
              <a:schemeClr val="accent2">
                <a:shade val="45000"/>
                <a:satMod val="135000"/>
              </a:schemeClr>
              <a:prstClr val="white"/>
            </a:duotone>
          </a:blip>
          <a:srcRect/>
          <a:stretch>
            <a:fillRect/>
          </a:stretch>
        </p:blipFill>
        <p:spPr bwMode="auto">
          <a:xfrm>
            <a:off x="5652120" y="3140968"/>
            <a:ext cx="2451394" cy="2448272"/>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duotone>
              <a:schemeClr val="accent2">
                <a:shade val="45000"/>
                <a:satMod val="135000"/>
              </a:schemeClr>
              <a:prstClr val="white"/>
            </a:duotone>
          </a:blip>
          <a:srcRect l="4262" r="13677" b="6452"/>
          <a:stretch>
            <a:fillRect/>
          </a:stretch>
        </p:blipFill>
        <p:spPr bwMode="auto">
          <a:xfrm>
            <a:off x="4932040" y="620688"/>
            <a:ext cx="3672408" cy="2016224"/>
          </a:xfrm>
          <a:prstGeom prst="rect">
            <a:avLst/>
          </a:prstGeom>
          <a:noFill/>
          <a:ln w="9525">
            <a:noFill/>
            <a:miter lim="800000"/>
            <a:headEnd/>
            <a:tailEnd/>
          </a:ln>
        </p:spPr>
      </p:pic>
      <p:sp>
        <p:nvSpPr>
          <p:cNvPr id="2" name="1 Marcador de número de diapositiva"/>
          <p:cNvSpPr>
            <a:spLocks noGrp="1"/>
          </p:cNvSpPr>
          <p:nvPr>
            <p:ph type="sldNum" sz="quarter" idx="12"/>
          </p:nvPr>
        </p:nvSpPr>
        <p:spPr/>
        <p:txBody>
          <a:bodyPr/>
          <a:lstStyle/>
          <a:p>
            <a:fld id="{AB75816E-03D9-4D6B-8A24-E758B7995DB7}" type="slidenum">
              <a:rPr lang="es-MX" smtClean="0"/>
              <a:pPr/>
              <a:t>9</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9364</TotalTime>
  <Words>5560</Words>
  <Application>Microsoft Office PowerPoint</Application>
  <PresentationFormat>Carta (216 x 279 mm)</PresentationFormat>
  <Paragraphs>469</Paragraphs>
  <Slides>41</Slides>
  <Notes>41</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Aspecto</vt:lpstr>
      <vt:lpstr>Diapositivas Vertientes  teóricas del Desarrollo  Regional</vt:lpstr>
      <vt:lpstr>Presentación de PowerPoint</vt:lpstr>
      <vt:lpstr>Presentación de PowerPoint</vt:lpstr>
      <vt:lpstr>UNIDAD 1. Teorías Espaciales de los Precios</vt:lpstr>
      <vt:lpstr>  1.-TEORIAS ESPACIALES DE LA ORGANIZACION ECONOMICA. (ESQUEMA NEOCLASICO)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Modelo de Análisis Regional de Base Keynesiana</vt:lpstr>
      <vt:lpstr>Presentación de PowerPoint</vt:lpstr>
      <vt:lpstr>Presentación de PowerPoint</vt:lpstr>
      <vt:lpstr>Sistemas de Ciudades</vt:lpstr>
      <vt:lpstr>Teorías de la Estructura Urbana</vt:lpstr>
      <vt:lpstr>Presentación de PowerPoint</vt:lpstr>
      <vt:lpstr>Presentación de PowerPoint</vt:lpstr>
      <vt:lpstr>Presentación de PowerPoint</vt:lpstr>
      <vt:lpstr>Presentación de PowerPoint</vt:lpstr>
      <vt:lpstr>UNIDAD 2. Tipos de Regiones y su conceptualización </vt:lpstr>
      <vt:lpstr>Presentación de PowerPoint</vt:lpstr>
      <vt:lpstr>Presentación de PowerPoint</vt:lpstr>
      <vt:lpstr>Presentación de PowerPoint</vt:lpstr>
      <vt:lpstr>Presentación de PowerPoint</vt:lpstr>
      <vt:lpstr>Concepto de Región y Espacio</vt:lpstr>
      <vt:lpstr>Presentación de PowerPoint</vt:lpstr>
      <vt:lpstr>Presentación de PowerPoint</vt:lpstr>
      <vt:lpstr>UNIDAD 3. Desarrollo endógeno y desarrollo regional en México</vt:lpstr>
      <vt:lpstr>Crecimiento endógeno y Desarrollo Regional en el  Estado de México</vt:lpstr>
      <vt:lpstr>Presentación de PowerPoint</vt:lpstr>
      <vt:lpstr>Presentación de PowerPoint</vt:lpstr>
      <vt:lpstr>UNIDAD 4. Estructuras regionales y metropolitanas en el Estado de México</vt:lpstr>
      <vt:lpstr>Política Regional</vt:lpstr>
      <vt:lpstr>Presentación de PowerPoint</vt:lpstr>
      <vt:lpstr>Presentación de PowerPoint</vt:lpstr>
      <vt:lpstr>Presentación de PowerPoint</vt:lpstr>
      <vt:lpstr>Regionalización en México y  Estado de México</vt:lpstr>
      <vt:lpstr>Presentación de PowerPoint</vt:lpstr>
      <vt:lpstr>BIBLIOGRAFIA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Desarrollo regional</dc:title>
  <dc:creator>Christian</dc:creator>
  <cp:lastModifiedBy>390111</cp:lastModifiedBy>
  <cp:revision>214</cp:revision>
  <dcterms:created xsi:type="dcterms:W3CDTF">2010-04-23T10:48:17Z</dcterms:created>
  <dcterms:modified xsi:type="dcterms:W3CDTF">2015-09-04T15:56:47Z</dcterms:modified>
</cp:coreProperties>
</file>