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8"/>
  </p:notesMasterIdLst>
  <p:sldIdLst>
    <p:sldId id="262" r:id="rId2"/>
    <p:sldId id="263" r:id="rId3"/>
    <p:sldId id="264" r:id="rId4"/>
    <p:sldId id="265" r:id="rId5"/>
    <p:sldId id="266" r:id="rId6"/>
    <p:sldId id="275" r:id="rId7"/>
    <p:sldId id="268" r:id="rId8"/>
    <p:sldId id="269" r:id="rId9"/>
    <p:sldId id="270" r:id="rId10"/>
    <p:sldId id="271" r:id="rId11"/>
    <p:sldId id="272" r:id="rId12"/>
    <p:sldId id="259" r:id="rId13"/>
    <p:sldId id="257" r:id="rId14"/>
    <p:sldId id="283" r:id="rId15"/>
    <p:sldId id="284" r:id="rId16"/>
    <p:sldId id="285" r:id="rId17"/>
    <p:sldId id="299" r:id="rId18"/>
    <p:sldId id="258" r:id="rId19"/>
    <p:sldId id="286" r:id="rId20"/>
    <p:sldId id="288" r:id="rId21"/>
    <p:sldId id="282" r:id="rId22"/>
    <p:sldId id="289" r:id="rId23"/>
    <p:sldId id="301" r:id="rId24"/>
    <p:sldId id="290" r:id="rId25"/>
    <p:sldId id="300" r:id="rId26"/>
    <p:sldId id="292" r:id="rId27"/>
    <p:sldId id="293" r:id="rId28"/>
    <p:sldId id="294" r:id="rId29"/>
    <p:sldId id="302" r:id="rId30"/>
    <p:sldId id="260" r:id="rId31"/>
    <p:sldId id="280" r:id="rId32"/>
    <p:sldId id="297" r:id="rId33"/>
    <p:sldId id="298" r:id="rId34"/>
    <p:sldId id="279" r:id="rId35"/>
    <p:sldId id="273" r:id="rId36"/>
    <p:sldId id="274" r:id="rId37"/>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94660"/>
  </p:normalViewPr>
  <p:slideViewPr>
    <p:cSldViewPr>
      <p:cViewPr varScale="1">
        <p:scale>
          <a:sx n="97" d="100"/>
          <a:sy n="97" d="100"/>
        </p:scale>
        <p:origin x="-114" y="-22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CBC4A09-1396-4A55-A689-782FDBACF507}" type="doc">
      <dgm:prSet loTypeId="urn:microsoft.com/office/officeart/2005/8/layout/hProcess7" loCatId="list" qsTypeId="urn:microsoft.com/office/officeart/2005/8/quickstyle/simple1" qsCatId="simple" csTypeId="urn:microsoft.com/office/officeart/2005/8/colors/accent1_2" csCatId="accent1" phldr="1"/>
      <dgm:spPr/>
      <dgm:t>
        <a:bodyPr/>
        <a:lstStyle/>
        <a:p>
          <a:endParaRPr lang="es-MX"/>
        </a:p>
      </dgm:t>
    </dgm:pt>
    <dgm:pt modelId="{279F7594-B07F-4251-ADDC-422A9413E87F}">
      <dgm:prSet phldrT="[Texto]" custT="1"/>
      <dgm:spPr/>
      <dgm:t>
        <a:bodyPr/>
        <a:lstStyle/>
        <a:p>
          <a:r>
            <a:rPr lang="es-MX" sz="2000" dirty="0" smtClean="0"/>
            <a:t>Inversiones </a:t>
          </a:r>
          <a:endParaRPr lang="es-MX" sz="2000" dirty="0"/>
        </a:p>
      </dgm:t>
    </dgm:pt>
    <dgm:pt modelId="{B1635134-4094-40AF-B856-FE2FB51C42C5}" type="parTrans" cxnId="{7A138EA3-5A27-457B-840E-8FD06CB9B828}">
      <dgm:prSet/>
      <dgm:spPr/>
      <dgm:t>
        <a:bodyPr/>
        <a:lstStyle/>
        <a:p>
          <a:endParaRPr lang="es-MX" sz="2000"/>
        </a:p>
      </dgm:t>
    </dgm:pt>
    <dgm:pt modelId="{E9DFEAF2-671C-4094-BF62-C55B4C3FC862}" type="sibTrans" cxnId="{7A138EA3-5A27-457B-840E-8FD06CB9B828}">
      <dgm:prSet/>
      <dgm:spPr/>
      <dgm:t>
        <a:bodyPr/>
        <a:lstStyle/>
        <a:p>
          <a:endParaRPr lang="es-MX" sz="2000"/>
        </a:p>
      </dgm:t>
    </dgm:pt>
    <dgm:pt modelId="{A9FF21A1-630A-40DA-8F38-4773D752CD7D}">
      <dgm:prSet phldrT="[Texto]" custT="1"/>
      <dgm:spPr>
        <a:solidFill>
          <a:srgbClr val="FFC000"/>
        </a:solidFill>
      </dgm:spPr>
      <dgm:t>
        <a:bodyPr/>
        <a:lstStyle/>
        <a:p>
          <a:r>
            <a:rPr lang="es-MX" sz="1400" dirty="0" smtClean="0"/>
            <a:t>Básicamente es cómo hacer y administrar una inversión en activos financieros, y en particular que hacer con un excedente de dinero cuando se desea invertirlo en el mercado financiero (por ejemplo, comprar o invertir en una acción que representa la propiedad, en alguna proporción, de capital social de una empresa.</a:t>
          </a:r>
          <a:endParaRPr lang="es-MX" sz="1400" dirty="0"/>
        </a:p>
      </dgm:t>
    </dgm:pt>
    <dgm:pt modelId="{E1B743FE-849D-4F08-97E0-131AA66D4E02}" type="parTrans" cxnId="{B384DDD3-4DA9-438C-9DDA-674A26A4FACD}">
      <dgm:prSet/>
      <dgm:spPr/>
      <dgm:t>
        <a:bodyPr/>
        <a:lstStyle/>
        <a:p>
          <a:endParaRPr lang="es-MX" sz="2000"/>
        </a:p>
      </dgm:t>
    </dgm:pt>
    <dgm:pt modelId="{6738652D-17B8-49A9-B95A-9F57C618FBC0}" type="sibTrans" cxnId="{B384DDD3-4DA9-438C-9DDA-674A26A4FACD}">
      <dgm:prSet/>
      <dgm:spPr/>
      <dgm:t>
        <a:bodyPr/>
        <a:lstStyle/>
        <a:p>
          <a:endParaRPr lang="es-MX" sz="2000"/>
        </a:p>
      </dgm:t>
    </dgm:pt>
    <dgm:pt modelId="{201F3FBF-AC3C-481D-87AC-2D97358D6DF1}">
      <dgm:prSet phldrT="[Texto]" custT="1"/>
      <dgm:spPr/>
      <dgm:t>
        <a:bodyPr/>
        <a:lstStyle/>
        <a:p>
          <a:r>
            <a:rPr lang="es-MX" sz="2000" dirty="0" smtClean="0"/>
            <a:t>Instituciones y mercados financieros</a:t>
          </a:r>
          <a:endParaRPr lang="es-MX" sz="2000" dirty="0"/>
        </a:p>
      </dgm:t>
    </dgm:pt>
    <dgm:pt modelId="{C3A4D156-AC1F-407B-A4B3-C086DF78DE74}" type="parTrans" cxnId="{139308B7-5FA2-494E-B418-D6D43260287B}">
      <dgm:prSet/>
      <dgm:spPr/>
      <dgm:t>
        <a:bodyPr/>
        <a:lstStyle/>
        <a:p>
          <a:endParaRPr lang="es-MX" sz="2000"/>
        </a:p>
      </dgm:t>
    </dgm:pt>
    <dgm:pt modelId="{9C518381-8CF7-401C-BDE8-A4D4F093FF5A}" type="sibTrans" cxnId="{139308B7-5FA2-494E-B418-D6D43260287B}">
      <dgm:prSet/>
      <dgm:spPr/>
      <dgm:t>
        <a:bodyPr/>
        <a:lstStyle/>
        <a:p>
          <a:endParaRPr lang="es-MX" sz="2000"/>
        </a:p>
      </dgm:t>
    </dgm:pt>
    <dgm:pt modelId="{C556BA87-35DA-40FE-984F-A04FED8E4512}">
      <dgm:prSet phldrT="[Texto]" custT="1"/>
      <dgm:spPr>
        <a:solidFill>
          <a:srgbClr val="92D050"/>
        </a:solidFill>
      </dgm:spPr>
      <dgm:t>
        <a:bodyPr/>
        <a:lstStyle/>
        <a:p>
          <a:r>
            <a:rPr lang="es-MX" sz="1400" dirty="0" smtClean="0"/>
            <a:t>Son empresas que se especializan en la venta, compra y creación de títulos de créditos, que son activos financieros para los inversionistas y pasivos para las empresas que toman los recursos para financiarse (por ejemplo, los bancos comerciales o de primer piso, las casas de bolsa, asociaciones de ahorro y préstamo, compañías de seguros, arrendadoras financieras, sociedades financieras de objeto limitado y uniones de crédito). Su labor es transformar activos financieros de una forma a otra. </a:t>
          </a:r>
          <a:endParaRPr lang="es-MX" sz="1400" dirty="0"/>
        </a:p>
      </dgm:t>
    </dgm:pt>
    <dgm:pt modelId="{0D4827D0-95A1-4810-B3A9-C3C72DDB19E7}" type="parTrans" cxnId="{31D807F5-96D6-4E36-8CC5-1A6850E71966}">
      <dgm:prSet/>
      <dgm:spPr/>
      <dgm:t>
        <a:bodyPr/>
        <a:lstStyle/>
        <a:p>
          <a:endParaRPr lang="es-MX" sz="2000"/>
        </a:p>
      </dgm:t>
    </dgm:pt>
    <dgm:pt modelId="{61F7758D-F5FC-4931-AB2F-A66FE67A9872}" type="sibTrans" cxnId="{31D807F5-96D6-4E36-8CC5-1A6850E71966}">
      <dgm:prSet/>
      <dgm:spPr/>
      <dgm:t>
        <a:bodyPr/>
        <a:lstStyle/>
        <a:p>
          <a:endParaRPr lang="es-MX" sz="2000"/>
        </a:p>
      </dgm:t>
    </dgm:pt>
    <dgm:pt modelId="{EF16B32D-71E6-4A23-B324-4AD4493C12D3}">
      <dgm:prSet phldrT="[Texto]" custT="1"/>
      <dgm:spPr/>
      <dgm:t>
        <a:bodyPr/>
        <a:lstStyle/>
        <a:p>
          <a:r>
            <a:rPr lang="es-MX" sz="2000" dirty="0" smtClean="0"/>
            <a:t>Finanzas corporativas</a:t>
          </a:r>
          <a:endParaRPr lang="es-MX" sz="2000" dirty="0"/>
        </a:p>
      </dgm:t>
    </dgm:pt>
    <dgm:pt modelId="{159C2919-C8C4-4BE6-B939-46FCA9901A18}" type="parTrans" cxnId="{504FE236-8E62-4E27-9250-3638A2EB284F}">
      <dgm:prSet/>
      <dgm:spPr/>
      <dgm:t>
        <a:bodyPr/>
        <a:lstStyle/>
        <a:p>
          <a:endParaRPr lang="es-MX" sz="2000"/>
        </a:p>
      </dgm:t>
    </dgm:pt>
    <dgm:pt modelId="{F95E42E7-5B2A-4FC6-916D-7C41824D4A06}" type="sibTrans" cxnId="{504FE236-8E62-4E27-9250-3638A2EB284F}">
      <dgm:prSet/>
      <dgm:spPr/>
      <dgm:t>
        <a:bodyPr/>
        <a:lstStyle/>
        <a:p>
          <a:endParaRPr lang="es-MX" sz="2000"/>
        </a:p>
      </dgm:t>
    </dgm:pt>
    <dgm:pt modelId="{8B194FAC-0FD9-4120-9128-21CA9BD9DE5F}">
      <dgm:prSet phldrT="[Texto]" custT="1"/>
      <dgm:spPr/>
      <dgm:t>
        <a:bodyPr/>
        <a:lstStyle/>
        <a:p>
          <a:r>
            <a:rPr lang="es-MX" sz="1400" dirty="0" smtClean="0"/>
            <a:t>Inversión en activos reales (inmuebles, equipo, inventarios, etcétera); la inversión en activos financieros (cuentas y documentos por cobrar), y las inversiones de excedentes temporales de efectivo</a:t>
          </a:r>
          <a:endParaRPr lang="es-MX" sz="1400" dirty="0"/>
        </a:p>
      </dgm:t>
    </dgm:pt>
    <dgm:pt modelId="{C7E31477-B6FB-4758-AA56-288D3EB52007}" type="parTrans" cxnId="{C1272F74-B495-451A-AE27-66FB98845210}">
      <dgm:prSet/>
      <dgm:spPr/>
      <dgm:t>
        <a:bodyPr/>
        <a:lstStyle/>
        <a:p>
          <a:endParaRPr lang="es-MX" sz="2000"/>
        </a:p>
      </dgm:t>
    </dgm:pt>
    <dgm:pt modelId="{FE1DA768-6CCF-4E62-881C-4364D95A8EEC}" type="sibTrans" cxnId="{C1272F74-B495-451A-AE27-66FB98845210}">
      <dgm:prSet/>
      <dgm:spPr/>
      <dgm:t>
        <a:bodyPr/>
        <a:lstStyle/>
        <a:p>
          <a:endParaRPr lang="es-MX" sz="2000"/>
        </a:p>
      </dgm:t>
    </dgm:pt>
    <dgm:pt modelId="{9824487E-6CAC-412E-85C5-5012A4C861F8}">
      <dgm:prSet custT="1"/>
      <dgm:spPr/>
      <dgm:t>
        <a:bodyPr/>
        <a:lstStyle/>
        <a:p>
          <a:r>
            <a:rPr lang="es-MX" sz="1400" smtClean="0"/>
            <a:t>La obtención de fondos necesarios para las inversiones en activos</a:t>
          </a:r>
          <a:endParaRPr lang="es-MX" sz="1400"/>
        </a:p>
      </dgm:t>
    </dgm:pt>
    <dgm:pt modelId="{0BE56768-46C6-4F52-9054-9B7BD7F78B7F}" type="parTrans" cxnId="{5A13A304-0D45-4B0D-8640-ABE8D8F9FCC5}">
      <dgm:prSet/>
      <dgm:spPr/>
      <dgm:t>
        <a:bodyPr/>
        <a:lstStyle/>
        <a:p>
          <a:endParaRPr lang="es-MX" sz="2000"/>
        </a:p>
      </dgm:t>
    </dgm:pt>
    <dgm:pt modelId="{3F8197F2-4D11-4910-B8F3-D2D6ACC55972}" type="sibTrans" cxnId="{5A13A304-0D45-4B0D-8640-ABE8D8F9FCC5}">
      <dgm:prSet/>
      <dgm:spPr/>
      <dgm:t>
        <a:bodyPr/>
        <a:lstStyle/>
        <a:p>
          <a:endParaRPr lang="es-MX" sz="2000"/>
        </a:p>
      </dgm:t>
    </dgm:pt>
    <dgm:pt modelId="{C317664B-FED0-46D2-827D-2E52F29D49A0}">
      <dgm:prSet custT="1"/>
      <dgm:spPr/>
      <dgm:t>
        <a:bodyPr/>
        <a:lstStyle/>
        <a:p>
          <a:r>
            <a:rPr lang="es-MX" sz="1400" dirty="0" smtClean="0"/>
            <a:t>Decisiones relacionadas con la reinversión de las utilidades y el reparto de dividendos </a:t>
          </a:r>
          <a:endParaRPr lang="es-MX" sz="1400" dirty="0"/>
        </a:p>
      </dgm:t>
    </dgm:pt>
    <dgm:pt modelId="{9FB598E6-1A2F-45CE-93F9-D2A5DA729FE8}" type="parTrans" cxnId="{C24A3B08-E124-4301-B162-6D3732063B51}">
      <dgm:prSet/>
      <dgm:spPr/>
      <dgm:t>
        <a:bodyPr/>
        <a:lstStyle/>
        <a:p>
          <a:endParaRPr lang="es-MX" sz="2000"/>
        </a:p>
      </dgm:t>
    </dgm:pt>
    <dgm:pt modelId="{F701F2E6-48F3-4E9E-857F-D5AE1D968ACE}" type="sibTrans" cxnId="{C24A3B08-E124-4301-B162-6D3732063B51}">
      <dgm:prSet/>
      <dgm:spPr/>
      <dgm:t>
        <a:bodyPr/>
        <a:lstStyle/>
        <a:p>
          <a:endParaRPr lang="es-MX" sz="2000"/>
        </a:p>
      </dgm:t>
    </dgm:pt>
    <dgm:pt modelId="{EBBAB63C-5756-4B7C-AD99-982E2395E578}" type="pres">
      <dgm:prSet presAssocID="{6CBC4A09-1396-4A55-A689-782FDBACF507}" presName="Name0" presStyleCnt="0">
        <dgm:presLayoutVars>
          <dgm:dir/>
          <dgm:animLvl val="lvl"/>
          <dgm:resizeHandles val="exact"/>
        </dgm:presLayoutVars>
      </dgm:prSet>
      <dgm:spPr/>
      <dgm:t>
        <a:bodyPr/>
        <a:lstStyle/>
        <a:p>
          <a:endParaRPr lang="es-MX"/>
        </a:p>
      </dgm:t>
    </dgm:pt>
    <dgm:pt modelId="{D4EB461C-7553-4304-88A5-DAFEAB3067D5}" type="pres">
      <dgm:prSet presAssocID="{279F7594-B07F-4251-ADDC-422A9413E87F}" presName="compositeNode" presStyleCnt="0">
        <dgm:presLayoutVars>
          <dgm:bulletEnabled val="1"/>
        </dgm:presLayoutVars>
      </dgm:prSet>
      <dgm:spPr/>
    </dgm:pt>
    <dgm:pt modelId="{4496511A-8DFC-43A0-97C4-20AC2C7884C6}" type="pres">
      <dgm:prSet presAssocID="{279F7594-B07F-4251-ADDC-422A9413E87F}" presName="bgRect" presStyleLbl="node1" presStyleIdx="0" presStyleCnt="3" custScaleY="156998"/>
      <dgm:spPr/>
      <dgm:t>
        <a:bodyPr/>
        <a:lstStyle/>
        <a:p>
          <a:endParaRPr lang="es-MX"/>
        </a:p>
      </dgm:t>
    </dgm:pt>
    <dgm:pt modelId="{E3A80F2D-B66A-43CD-BD02-F51BAE9BF36E}" type="pres">
      <dgm:prSet presAssocID="{279F7594-B07F-4251-ADDC-422A9413E87F}" presName="parentNode" presStyleLbl="node1" presStyleIdx="0" presStyleCnt="3">
        <dgm:presLayoutVars>
          <dgm:chMax val="0"/>
          <dgm:bulletEnabled val="1"/>
        </dgm:presLayoutVars>
      </dgm:prSet>
      <dgm:spPr/>
      <dgm:t>
        <a:bodyPr/>
        <a:lstStyle/>
        <a:p>
          <a:endParaRPr lang="es-MX"/>
        </a:p>
      </dgm:t>
    </dgm:pt>
    <dgm:pt modelId="{B17E54B6-9281-4A80-A6E2-53023ABC4F53}" type="pres">
      <dgm:prSet presAssocID="{279F7594-B07F-4251-ADDC-422A9413E87F}" presName="childNode" presStyleLbl="node1" presStyleIdx="0" presStyleCnt="3">
        <dgm:presLayoutVars>
          <dgm:bulletEnabled val="1"/>
        </dgm:presLayoutVars>
      </dgm:prSet>
      <dgm:spPr/>
      <dgm:t>
        <a:bodyPr/>
        <a:lstStyle/>
        <a:p>
          <a:endParaRPr lang="es-MX"/>
        </a:p>
      </dgm:t>
    </dgm:pt>
    <dgm:pt modelId="{91C7A86A-F9F7-46A6-ACEF-E7494096FA23}" type="pres">
      <dgm:prSet presAssocID="{E9DFEAF2-671C-4094-BF62-C55B4C3FC862}" presName="hSp" presStyleCnt="0"/>
      <dgm:spPr/>
    </dgm:pt>
    <dgm:pt modelId="{D67E7789-D449-4B65-8874-8F547CF7A557}" type="pres">
      <dgm:prSet presAssocID="{E9DFEAF2-671C-4094-BF62-C55B4C3FC862}" presName="vProcSp" presStyleCnt="0"/>
      <dgm:spPr/>
    </dgm:pt>
    <dgm:pt modelId="{05B51713-2A86-4D33-ACDE-07D2479AD786}" type="pres">
      <dgm:prSet presAssocID="{E9DFEAF2-671C-4094-BF62-C55B4C3FC862}" presName="vSp1" presStyleCnt="0"/>
      <dgm:spPr/>
    </dgm:pt>
    <dgm:pt modelId="{561E8A2D-2288-4F26-BC7D-73EF19AB9FC6}" type="pres">
      <dgm:prSet presAssocID="{E9DFEAF2-671C-4094-BF62-C55B4C3FC862}" presName="simulatedConn" presStyleLbl="solidFgAcc1" presStyleIdx="0" presStyleCnt="2"/>
      <dgm:spPr/>
    </dgm:pt>
    <dgm:pt modelId="{5ADAD94F-29DA-43C0-A17D-99349621569B}" type="pres">
      <dgm:prSet presAssocID="{E9DFEAF2-671C-4094-BF62-C55B4C3FC862}" presName="vSp2" presStyleCnt="0"/>
      <dgm:spPr/>
    </dgm:pt>
    <dgm:pt modelId="{9B7957F3-A66D-4745-B69A-665EA8B7A199}" type="pres">
      <dgm:prSet presAssocID="{E9DFEAF2-671C-4094-BF62-C55B4C3FC862}" presName="sibTrans" presStyleCnt="0"/>
      <dgm:spPr/>
    </dgm:pt>
    <dgm:pt modelId="{236DB5F1-1C1E-465D-A74A-88A38733882C}" type="pres">
      <dgm:prSet presAssocID="{201F3FBF-AC3C-481D-87AC-2D97358D6DF1}" presName="compositeNode" presStyleCnt="0">
        <dgm:presLayoutVars>
          <dgm:bulletEnabled val="1"/>
        </dgm:presLayoutVars>
      </dgm:prSet>
      <dgm:spPr/>
    </dgm:pt>
    <dgm:pt modelId="{328E94C9-8D08-4495-88EF-2DDAF75486BD}" type="pres">
      <dgm:prSet presAssocID="{201F3FBF-AC3C-481D-87AC-2D97358D6DF1}" presName="bgRect" presStyleLbl="node1" presStyleIdx="1" presStyleCnt="3" custScaleY="154959" custLinFactNeighborX="-761" custLinFactNeighborY="5097"/>
      <dgm:spPr/>
      <dgm:t>
        <a:bodyPr/>
        <a:lstStyle/>
        <a:p>
          <a:endParaRPr lang="es-MX"/>
        </a:p>
      </dgm:t>
    </dgm:pt>
    <dgm:pt modelId="{FCEFF543-25A2-4329-BFE3-A4BF360F3651}" type="pres">
      <dgm:prSet presAssocID="{201F3FBF-AC3C-481D-87AC-2D97358D6DF1}" presName="parentNode" presStyleLbl="node1" presStyleIdx="1" presStyleCnt="3">
        <dgm:presLayoutVars>
          <dgm:chMax val="0"/>
          <dgm:bulletEnabled val="1"/>
        </dgm:presLayoutVars>
      </dgm:prSet>
      <dgm:spPr/>
      <dgm:t>
        <a:bodyPr/>
        <a:lstStyle/>
        <a:p>
          <a:endParaRPr lang="es-MX"/>
        </a:p>
      </dgm:t>
    </dgm:pt>
    <dgm:pt modelId="{697B9A04-C334-4EF4-8C9B-43B52DFA4195}" type="pres">
      <dgm:prSet presAssocID="{201F3FBF-AC3C-481D-87AC-2D97358D6DF1}" presName="childNode" presStyleLbl="node1" presStyleIdx="1" presStyleCnt="3">
        <dgm:presLayoutVars>
          <dgm:bulletEnabled val="1"/>
        </dgm:presLayoutVars>
      </dgm:prSet>
      <dgm:spPr/>
      <dgm:t>
        <a:bodyPr/>
        <a:lstStyle/>
        <a:p>
          <a:endParaRPr lang="es-MX"/>
        </a:p>
      </dgm:t>
    </dgm:pt>
    <dgm:pt modelId="{2F04C91C-7CCD-4313-9799-A6C48B7DF1A5}" type="pres">
      <dgm:prSet presAssocID="{9C518381-8CF7-401C-BDE8-A4D4F093FF5A}" presName="hSp" presStyleCnt="0"/>
      <dgm:spPr/>
    </dgm:pt>
    <dgm:pt modelId="{62AB072A-955B-4B45-B7FF-2AEEAF6027D7}" type="pres">
      <dgm:prSet presAssocID="{9C518381-8CF7-401C-BDE8-A4D4F093FF5A}" presName="vProcSp" presStyleCnt="0"/>
      <dgm:spPr/>
    </dgm:pt>
    <dgm:pt modelId="{88CD495B-6CD5-4E3D-BAD4-785D08C8478C}" type="pres">
      <dgm:prSet presAssocID="{9C518381-8CF7-401C-BDE8-A4D4F093FF5A}" presName="vSp1" presStyleCnt="0"/>
      <dgm:spPr/>
    </dgm:pt>
    <dgm:pt modelId="{188EF6FB-2888-470D-868A-92B1E999D089}" type="pres">
      <dgm:prSet presAssocID="{9C518381-8CF7-401C-BDE8-A4D4F093FF5A}" presName="simulatedConn" presStyleLbl="solidFgAcc1" presStyleIdx="1" presStyleCnt="2"/>
      <dgm:spPr/>
    </dgm:pt>
    <dgm:pt modelId="{C972F657-7926-4DE5-99BC-B33EE3D5F196}" type="pres">
      <dgm:prSet presAssocID="{9C518381-8CF7-401C-BDE8-A4D4F093FF5A}" presName="vSp2" presStyleCnt="0"/>
      <dgm:spPr/>
    </dgm:pt>
    <dgm:pt modelId="{60FF3682-E541-4A02-8FF9-D61D86C02860}" type="pres">
      <dgm:prSet presAssocID="{9C518381-8CF7-401C-BDE8-A4D4F093FF5A}" presName="sibTrans" presStyleCnt="0"/>
      <dgm:spPr/>
    </dgm:pt>
    <dgm:pt modelId="{87383DE6-757D-43B8-9E94-D183CA3C9F4E}" type="pres">
      <dgm:prSet presAssocID="{EF16B32D-71E6-4A23-B324-4AD4493C12D3}" presName="compositeNode" presStyleCnt="0">
        <dgm:presLayoutVars>
          <dgm:bulletEnabled val="1"/>
        </dgm:presLayoutVars>
      </dgm:prSet>
      <dgm:spPr/>
    </dgm:pt>
    <dgm:pt modelId="{F5A58313-63E9-436C-A788-04AAC6923FC0}" type="pres">
      <dgm:prSet presAssocID="{EF16B32D-71E6-4A23-B324-4AD4493C12D3}" presName="bgRect" presStyleLbl="node1" presStyleIdx="2" presStyleCnt="3" custScaleY="154959"/>
      <dgm:spPr/>
      <dgm:t>
        <a:bodyPr/>
        <a:lstStyle/>
        <a:p>
          <a:endParaRPr lang="es-MX"/>
        </a:p>
      </dgm:t>
    </dgm:pt>
    <dgm:pt modelId="{9BE74CC4-78F1-471C-A301-71BE651BCE06}" type="pres">
      <dgm:prSet presAssocID="{EF16B32D-71E6-4A23-B324-4AD4493C12D3}" presName="parentNode" presStyleLbl="node1" presStyleIdx="2" presStyleCnt="3">
        <dgm:presLayoutVars>
          <dgm:chMax val="0"/>
          <dgm:bulletEnabled val="1"/>
        </dgm:presLayoutVars>
      </dgm:prSet>
      <dgm:spPr/>
      <dgm:t>
        <a:bodyPr/>
        <a:lstStyle/>
        <a:p>
          <a:endParaRPr lang="es-MX"/>
        </a:p>
      </dgm:t>
    </dgm:pt>
    <dgm:pt modelId="{F90CC09F-1AF9-4F0B-8ECA-E366EA612ED1}" type="pres">
      <dgm:prSet presAssocID="{EF16B32D-71E6-4A23-B324-4AD4493C12D3}" presName="childNode" presStyleLbl="node1" presStyleIdx="2" presStyleCnt="3">
        <dgm:presLayoutVars>
          <dgm:bulletEnabled val="1"/>
        </dgm:presLayoutVars>
      </dgm:prSet>
      <dgm:spPr/>
      <dgm:t>
        <a:bodyPr/>
        <a:lstStyle/>
        <a:p>
          <a:endParaRPr lang="es-MX"/>
        </a:p>
      </dgm:t>
    </dgm:pt>
  </dgm:ptLst>
  <dgm:cxnLst>
    <dgm:cxn modelId="{08E1A596-01AD-4970-A508-AEC88CCBF94A}" type="presOf" srcId="{279F7594-B07F-4251-ADDC-422A9413E87F}" destId="{4496511A-8DFC-43A0-97C4-20AC2C7884C6}" srcOrd="0" destOrd="0" presId="urn:microsoft.com/office/officeart/2005/8/layout/hProcess7"/>
    <dgm:cxn modelId="{5A13A304-0D45-4B0D-8640-ABE8D8F9FCC5}" srcId="{EF16B32D-71E6-4A23-B324-4AD4493C12D3}" destId="{9824487E-6CAC-412E-85C5-5012A4C861F8}" srcOrd="1" destOrd="0" parTransId="{0BE56768-46C6-4F52-9054-9B7BD7F78B7F}" sibTransId="{3F8197F2-4D11-4910-B8F3-D2D6ACC55972}"/>
    <dgm:cxn modelId="{139308B7-5FA2-494E-B418-D6D43260287B}" srcId="{6CBC4A09-1396-4A55-A689-782FDBACF507}" destId="{201F3FBF-AC3C-481D-87AC-2D97358D6DF1}" srcOrd="1" destOrd="0" parTransId="{C3A4D156-AC1F-407B-A4B3-C086DF78DE74}" sibTransId="{9C518381-8CF7-401C-BDE8-A4D4F093FF5A}"/>
    <dgm:cxn modelId="{4411E511-A4A9-46CA-BF39-5B54EC012307}" type="presOf" srcId="{EF16B32D-71E6-4A23-B324-4AD4493C12D3}" destId="{F5A58313-63E9-436C-A788-04AAC6923FC0}" srcOrd="0" destOrd="0" presId="urn:microsoft.com/office/officeart/2005/8/layout/hProcess7"/>
    <dgm:cxn modelId="{69DEED2D-3C05-4DC3-B8CB-4CBF98D7AEBD}" type="presOf" srcId="{201F3FBF-AC3C-481D-87AC-2D97358D6DF1}" destId="{FCEFF543-25A2-4329-BFE3-A4BF360F3651}" srcOrd="1" destOrd="0" presId="urn:microsoft.com/office/officeart/2005/8/layout/hProcess7"/>
    <dgm:cxn modelId="{504FE236-8E62-4E27-9250-3638A2EB284F}" srcId="{6CBC4A09-1396-4A55-A689-782FDBACF507}" destId="{EF16B32D-71E6-4A23-B324-4AD4493C12D3}" srcOrd="2" destOrd="0" parTransId="{159C2919-C8C4-4BE6-B939-46FCA9901A18}" sibTransId="{F95E42E7-5B2A-4FC6-916D-7C41824D4A06}"/>
    <dgm:cxn modelId="{32A262EB-A3B9-4BF0-A92F-FA6C55531510}" type="presOf" srcId="{279F7594-B07F-4251-ADDC-422A9413E87F}" destId="{E3A80F2D-B66A-43CD-BD02-F51BAE9BF36E}" srcOrd="1" destOrd="0" presId="urn:microsoft.com/office/officeart/2005/8/layout/hProcess7"/>
    <dgm:cxn modelId="{C1272F74-B495-451A-AE27-66FB98845210}" srcId="{EF16B32D-71E6-4A23-B324-4AD4493C12D3}" destId="{8B194FAC-0FD9-4120-9128-21CA9BD9DE5F}" srcOrd="0" destOrd="0" parTransId="{C7E31477-B6FB-4758-AA56-288D3EB52007}" sibTransId="{FE1DA768-6CCF-4E62-881C-4364D95A8EEC}"/>
    <dgm:cxn modelId="{BE60DBB3-0C9B-41DA-B663-2DDC2C968CF0}" type="presOf" srcId="{A9FF21A1-630A-40DA-8F38-4773D752CD7D}" destId="{B17E54B6-9281-4A80-A6E2-53023ABC4F53}" srcOrd="0" destOrd="0" presId="urn:microsoft.com/office/officeart/2005/8/layout/hProcess7"/>
    <dgm:cxn modelId="{C24A3B08-E124-4301-B162-6D3732063B51}" srcId="{EF16B32D-71E6-4A23-B324-4AD4493C12D3}" destId="{C317664B-FED0-46D2-827D-2E52F29D49A0}" srcOrd="2" destOrd="0" parTransId="{9FB598E6-1A2F-45CE-93F9-D2A5DA729FE8}" sibTransId="{F701F2E6-48F3-4E9E-857F-D5AE1D968ACE}"/>
    <dgm:cxn modelId="{E590B9F0-C62A-47AA-A910-EA6A4E0A7715}" type="presOf" srcId="{201F3FBF-AC3C-481D-87AC-2D97358D6DF1}" destId="{328E94C9-8D08-4495-88EF-2DDAF75486BD}" srcOrd="0" destOrd="0" presId="urn:microsoft.com/office/officeart/2005/8/layout/hProcess7"/>
    <dgm:cxn modelId="{B384DDD3-4DA9-438C-9DDA-674A26A4FACD}" srcId="{279F7594-B07F-4251-ADDC-422A9413E87F}" destId="{A9FF21A1-630A-40DA-8F38-4773D752CD7D}" srcOrd="0" destOrd="0" parTransId="{E1B743FE-849D-4F08-97E0-131AA66D4E02}" sibTransId="{6738652D-17B8-49A9-B95A-9F57C618FBC0}"/>
    <dgm:cxn modelId="{4C13D03B-33C4-4580-8129-948E97404D02}" type="presOf" srcId="{8B194FAC-0FD9-4120-9128-21CA9BD9DE5F}" destId="{F90CC09F-1AF9-4F0B-8ECA-E366EA612ED1}" srcOrd="0" destOrd="0" presId="urn:microsoft.com/office/officeart/2005/8/layout/hProcess7"/>
    <dgm:cxn modelId="{041A8773-FCE9-4FC7-B64A-E3CE5AB4CEA0}" type="presOf" srcId="{EF16B32D-71E6-4A23-B324-4AD4493C12D3}" destId="{9BE74CC4-78F1-471C-A301-71BE651BCE06}" srcOrd="1" destOrd="0" presId="urn:microsoft.com/office/officeart/2005/8/layout/hProcess7"/>
    <dgm:cxn modelId="{8791F80A-6356-454E-B988-889090127CC4}" type="presOf" srcId="{C317664B-FED0-46D2-827D-2E52F29D49A0}" destId="{F90CC09F-1AF9-4F0B-8ECA-E366EA612ED1}" srcOrd="0" destOrd="2" presId="urn:microsoft.com/office/officeart/2005/8/layout/hProcess7"/>
    <dgm:cxn modelId="{7A138EA3-5A27-457B-840E-8FD06CB9B828}" srcId="{6CBC4A09-1396-4A55-A689-782FDBACF507}" destId="{279F7594-B07F-4251-ADDC-422A9413E87F}" srcOrd="0" destOrd="0" parTransId="{B1635134-4094-40AF-B856-FE2FB51C42C5}" sibTransId="{E9DFEAF2-671C-4094-BF62-C55B4C3FC862}"/>
    <dgm:cxn modelId="{E09995DC-3A7B-45DB-AB46-4F8FF7794AE4}" type="presOf" srcId="{9824487E-6CAC-412E-85C5-5012A4C861F8}" destId="{F90CC09F-1AF9-4F0B-8ECA-E366EA612ED1}" srcOrd="0" destOrd="1" presId="urn:microsoft.com/office/officeart/2005/8/layout/hProcess7"/>
    <dgm:cxn modelId="{31D807F5-96D6-4E36-8CC5-1A6850E71966}" srcId="{201F3FBF-AC3C-481D-87AC-2D97358D6DF1}" destId="{C556BA87-35DA-40FE-984F-A04FED8E4512}" srcOrd="0" destOrd="0" parTransId="{0D4827D0-95A1-4810-B3A9-C3C72DDB19E7}" sibTransId="{61F7758D-F5FC-4931-AB2F-A66FE67A9872}"/>
    <dgm:cxn modelId="{9EBDF4DA-3191-4345-8475-940FCE4F96EA}" type="presOf" srcId="{6CBC4A09-1396-4A55-A689-782FDBACF507}" destId="{EBBAB63C-5756-4B7C-AD99-982E2395E578}" srcOrd="0" destOrd="0" presId="urn:microsoft.com/office/officeart/2005/8/layout/hProcess7"/>
    <dgm:cxn modelId="{23D84A1B-977A-4938-9555-F7ED01AEB5E1}" type="presOf" srcId="{C556BA87-35DA-40FE-984F-A04FED8E4512}" destId="{697B9A04-C334-4EF4-8C9B-43B52DFA4195}" srcOrd="0" destOrd="0" presId="urn:microsoft.com/office/officeart/2005/8/layout/hProcess7"/>
    <dgm:cxn modelId="{64C3F8D6-7AD5-484F-897B-229FA8CA9C9E}" type="presParOf" srcId="{EBBAB63C-5756-4B7C-AD99-982E2395E578}" destId="{D4EB461C-7553-4304-88A5-DAFEAB3067D5}" srcOrd="0" destOrd="0" presId="urn:microsoft.com/office/officeart/2005/8/layout/hProcess7"/>
    <dgm:cxn modelId="{6669ED6F-8DE2-4D85-8106-318C6D7CB92A}" type="presParOf" srcId="{D4EB461C-7553-4304-88A5-DAFEAB3067D5}" destId="{4496511A-8DFC-43A0-97C4-20AC2C7884C6}" srcOrd="0" destOrd="0" presId="urn:microsoft.com/office/officeart/2005/8/layout/hProcess7"/>
    <dgm:cxn modelId="{7C0BED53-C42B-4052-A6F1-6F3974DD9F4F}" type="presParOf" srcId="{D4EB461C-7553-4304-88A5-DAFEAB3067D5}" destId="{E3A80F2D-B66A-43CD-BD02-F51BAE9BF36E}" srcOrd="1" destOrd="0" presId="urn:microsoft.com/office/officeart/2005/8/layout/hProcess7"/>
    <dgm:cxn modelId="{BECA21F6-8788-4D85-B437-7483E28665EA}" type="presParOf" srcId="{D4EB461C-7553-4304-88A5-DAFEAB3067D5}" destId="{B17E54B6-9281-4A80-A6E2-53023ABC4F53}" srcOrd="2" destOrd="0" presId="urn:microsoft.com/office/officeart/2005/8/layout/hProcess7"/>
    <dgm:cxn modelId="{1CE840EB-1E88-45A1-B7CA-9E3AC427B577}" type="presParOf" srcId="{EBBAB63C-5756-4B7C-AD99-982E2395E578}" destId="{91C7A86A-F9F7-46A6-ACEF-E7494096FA23}" srcOrd="1" destOrd="0" presId="urn:microsoft.com/office/officeart/2005/8/layout/hProcess7"/>
    <dgm:cxn modelId="{F93BE64D-3BE4-4BD6-8F68-1AF5B706CC8A}" type="presParOf" srcId="{EBBAB63C-5756-4B7C-AD99-982E2395E578}" destId="{D67E7789-D449-4B65-8874-8F547CF7A557}" srcOrd="2" destOrd="0" presId="urn:microsoft.com/office/officeart/2005/8/layout/hProcess7"/>
    <dgm:cxn modelId="{85EBB0EB-43EF-49B7-9613-94ECEF664F1C}" type="presParOf" srcId="{D67E7789-D449-4B65-8874-8F547CF7A557}" destId="{05B51713-2A86-4D33-ACDE-07D2479AD786}" srcOrd="0" destOrd="0" presId="urn:microsoft.com/office/officeart/2005/8/layout/hProcess7"/>
    <dgm:cxn modelId="{F97EF561-D986-4150-BD9F-D68E75BDF911}" type="presParOf" srcId="{D67E7789-D449-4B65-8874-8F547CF7A557}" destId="{561E8A2D-2288-4F26-BC7D-73EF19AB9FC6}" srcOrd="1" destOrd="0" presId="urn:microsoft.com/office/officeart/2005/8/layout/hProcess7"/>
    <dgm:cxn modelId="{92C71316-D729-437D-9FB9-3E26D5A43AEE}" type="presParOf" srcId="{D67E7789-D449-4B65-8874-8F547CF7A557}" destId="{5ADAD94F-29DA-43C0-A17D-99349621569B}" srcOrd="2" destOrd="0" presId="urn:microsoft.com/office/officeart/2005/8/layout/hProcess7"/>
    <dgm:cxn modelId="{8F76DE5E-973C-4712-AB90-A5B3110CF5A1}" type="presParOf" srcId="{EBBAB63C-5756-4B7C-AD99-982E2395E578}" destId="{9B7957F3-A66D-4745-B69A-665EA8B7A199}" srcOrd="3" destOrd="0" presId="urn:microsoft.com/office/officeart/2005/8/layout/hProcess7"/>
    <dgm:cxn modelId="{F0D9EB14-BF16-4DDF-B0CB-F8F11F873302}" type="presParOf" srcId="{EBBAB63C-5756-4B7C-AD99-982E2395E578}" destId="{236DB5F1-1C1E-465D-A74A-88A38733882C}" srcOrd="4" destOrd="0" presId="urn:microsoft.com/office/officeart/2005/8/layout/hProcess7"/>
    <dgm:cxn modelId="{CE6B411F-59FF-41CF-8872-FE1AB13F2B94}" type="presParOf" srcId="{236DB5F1-1C1E-465D-A74A-88A38733882C}" destId="{328E94C9-8D08-4495-88EF-2DDAF75486BD}" srcOrd="0" destOrd="0" presId="urn:microsoft.com/office/officeart/2005/8/layout/hProcess7"/>
    <dgm:cxn modelId="{3E5490F6-F735-45DD-9321-8DB06EB23DDC}" type="presParOf" srcId="{236DB5F1-1C1E-465D-A74A-88A38733882C}" destId="{FCEFF543-25A2-4329-BFE3-A4BF360F3651}" srcOrd="1" destOrd="0" presId="urn:microsoft.com/office/officeart/2005/8/layout/hProcess7"/>
    <dgm:cxn modelId="{B60CA455-5906-45D2-9AD5-20BD919E2808}" type="presParOf" srcId="{236DB5F1-1C1E-465D-A74A-88A38733882C}" destId="{697B9A04-C334-4EF4-8C9B-43B52DFA4195}" srcOrd="2" destOrd="0" presId="urn:microsoft.com/office/officeart/2005/8/layout/hProcess7"/>
    <dgm:cxn modelId="{9D796772-4D2C-443A-A069-F371578ED7D5}" type="presParOf" srcId="{EBBAB63C-5756-4B7C-AD99-982E2395E578}" destId="{2F04C91C-7CCD-4313-9799-A6C48B7DF1A5}" srcOrd="5" destOrd="0" presId="urn:microsoft.com/office/officeart/2005/8/layout/hProcess7"/>
    <dgm:cxn modelId="{FDFB8425-4D20-47C1-9D1B-1D91B8EFF692}" type="presParOf" srcId="{EBBAB63C-5756-4B7C-AD99-982E2395E578}" destId="{62AB072A-955B-4B45-B7FF-2AEEAF6027D7}" srcOrd="6" destOrd="0" presId="urn:microsoft.com/office/officeart/2005/8/layout/hProcess7"/>
    <dgm:cxn modelId="{65859589-3A8A-4E79-BE84-3C2EB1B85E7D}" type="presParOf" srcId="{62AB072A-955B-4B45-B7FF-2AEEAF6027D7}" destId="{88CD495B-6CD5-4E3D-BAD4-785D08C8478C}" srcOrd="0" destOrd="0" presId="urn:microsoft.com/office/officeart/2005/8/layout/hProcess7"/>
    <dgm:cxn modelId="{94BAF282-19C4-4E0A-A03D-93599D53A33E}" type="presParOf" srcId="{62AB072A-955B-4B45-B7FF-2AEEAF6027D7}" destId="{188EF6FB-2888-470D-868A-92B1E999D089}" srcOrd="1" destOrd="0" presId="urn:microsoft.com/office/officeart/2005/8/layout/hProcess7"/>
    <dgm:cxn modelId="{C3D358BF-7A33-4418-A38F-F571C6B37FA7}" type="presParOf" srcId="{62AB072A-955B-4B45-B7FF-2AEEAF6027D7}" destId="{C972F657-7926-4DE5-99BC-B33EE3D5F196}" srcOrd="2" destOrd="0" presId="urn:microsoft.com/office/officeart/2005/8/layout/hProcess7"/>
    <dgm:cxn modelId="{45D15DBE-2492-4754-99CE-70094AC76826}" type="presParOf" srcId="{EBBAB63C-5756-4B7C-AD99-982E2395E578}" destId="{60FF3682-E541-4A02-8FF9-D61D86C02860}" srcOrd="7" destOrd="0" presId="urn:microsoft.com/office/officeart/2005/8/layout/hProcess7"/>
    <dgm:cxn modelId="{6AEA3FF8-7E45-4D3A-8465-F20DBCD73179}" type="presParOf" srcId="{EBBAB63C-5756-4B7C-AD99-982E2395E578}" destId="{87383DE6-757D-43B8-9E94-D183CA3C9F4E}" srcOrd="8" destOrd="0" presId="urn:microsoft.com/office/officeart/2005/8/layout/hProcess7"/>
    <dgm:cxn modelId="{52259A55-7726-4540-9DAA-75F7D57569E8}" type="presParOf" srcId="{87383DE6-757D-43B8-9E94-D183CA3C9F4E}" destId="{F5A58313-63E9-436C-A788-04AAC6923FC0}" srcOrd="0" destOrd="0" presId="urn:microsoft.com/office/officeart/2005/8/layout/hProcess7"/>
    <dgm:cxn modelId="{28B3293E-2BC0-4CB2-AAC3-9BF83C16471A}" type="presParOf" srcId="{87383DE6-757D-43B8-9E94-D183CA3C9F4E}" destId="{9BE74CC4-78F1-471C-A301-71BE651BCE06}" srcOrd="1" destOrd="0" presId="urn:microsoft.com/office/officeart/2005/8/layout/hProcess7"/>
    <dgm:cxn modelId="{2A4891E9-B98F-40DA-A11A-244534F28C00}" type="presParOf" srcId="{87383DE6-757D-43B8-9E94-D183CA3C9F4E}" destId="{F90CC09F-1AF9-4F0B-8ECA-E366EA612ED1}" srcOrd="2" destOrd="0" presId="urn:microsoft.com/office/officeart/2005/8/layout/hProcess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96511A-8DFC-43A0-97C4-20AC2C7884C6}">
      <dsp:nvSpPr>
        <dsp:cNvPr id="0" name=""/>
        <dsp:cNvSpPr/>
      </dsp:nvSpPr>
      <dsp:spPr>
        <a:xfrm>
          <a:off x="683" y="-108010"/>
          <a:ext cx="2943038" cy="5544613"/>
        </a:xfrm>
        <a:prstGeom prst="roundRect">
          <a:avLst>
            <a:gd name="adj" fmla="val 5000"/>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68580" rIns="88900" bIns="0" numCol="1" spcCol="1270" anchor="t" anchorCtr="0">
          <a:noAutofit/>
        </a:bodyPr>
        <a:lstStyle/>
        <a:p>
          <a:pPr lvl="0" algn="r" defTabSz="889000">
            <a:lnSpc>
              <a:spcPct val="90000"/>
            </a:lnSpc>
            <a:spcBef>
              <a:spcPct val="0"/>
            </a:spcBef>
            <a:spcAft>
              <a:spcPct val="35000"/>
            </a:spcAft>
          </a:pPr>
          <a:r>
            <a:rPr lang="es-MX" sz="2000" kern="1200" dirty="0" smtClean="0"/>
            <a:t>Inversiones </a:t>
          </a:r>
          <a:endParaRPr lang="es-MX" sz="2000" kern="1200" dirty="0"/>
        </a:p>
      </dsp:txBody>
      <dsp:txXfrm rot="16200000">
        <a:off x="-1978303" y="1870976"/>
        <a:ext cx="4546583" cy="588607"/>
      </dsp:txXfrm>
    </dsp:sp>
    <dsp:sp modelId="{B17E54B6-9281-4A80-A6E2-53023ABC4F53}">
      <dsp:nvSpPr>
        <dsp:cNvPr id="0" name=""/>
        <dsp:cNvSpPr/>
      </dsp:nvSpPr>
      <dsp:spPr>
        <a:xfrm>
          <a:off x="589291" y="-108010"/>
          <a:ext cx="2192563" cy="5544613"/>
        </a:xfrm>
        <a:prstGeom prst="rect">
          <a:avLst/>
        </a:prstGeom>
        <a:noFill/>
        <a:ln w="28575"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48006" rIns="0" bIns="0" numCol="1" spcCol="1270" anchor="t" anchorCtr="0">
          <a:noAutofit/>
        </a:bodyPr>
        <a:lstStyle/>
        <a:p>
          <a:pPr lvl="0" algn="l" defTabSz="622300">
            <a:lnSpc>
              <a:spcPct val="90000"/>
            </a:lnSpc>
            <a:spcBef>
              <a:spcPct val="0"/>
            </a:spcBef>
            <a:spcAft>
              <a:spcPct val="35000"/>
            </a:spcAft>
          </a:pPr>
          <a:r>
            <a:rPr lang="es-MX" sz="1400" kern="1200" dirty="0" smtClean="0"/>
            <a:t>Básicamente es cómo hacer y administrar una inversión en activos financieros, y en particular que hacer con un excedente de dinero cuando se desea invertirlo en el mercado financiero (por ejemplo, comprar o invertir en una acción que representa la propiedad, en alguna proporción, de capital social de una empresa.</a:t>
          </a:r>
          <a:endParaRPr lang="es-MX" sz="1400" kern="1200" dirty="0"/>
        </a:p>
      </dsp:txBody>
      <dsp:txXfrm>
        <a:off x="589291" y="-108010"/>
        <a:ext cx="2192563" cy="5544613"/>
      </dsp:txXfrm>
    </dsp:sp>
    <dsp:sp modelId="{328E94C9-8D08-4495-88EF-2DDAF75486BD}">
      <dsp:nvSpPr>
        <dsp:cNvPr id="0" name=""/>
        <dsp:cNvSpPr/>
      </dsp:nvSpPr>
      <dsp:spPr>
        <a:xfrm>
          <a:off x="3024332" y="-108010"/>
          <a:ext cx="2943038" cy="5472603"/>
        </a:xfrm>
        <a:prstGeom prst="roundRect">
          <a:avLst>
            <a:gd name="adj" fmla="val 5000"/>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68580" rIns="88900" bIns="0" numCol="1" spcCol="1270" anchor="t" anchorCtr="0">
          <a:noAutofit/>
        </a:bodyPr>
        <a:lstStyle/>
        <a:p>
          <a:pPr lvl="0" algn="r" defTabSz="889000">
            <a:lnSpc>
              <a:spcPct val="90000"/>
            </a:lnSpc>
            <a:spcBef>
              <a:spcPct val="0"/>
            </a:spcBef>
            <a:spcAft>
              <a:spcPct val="35000"/>
            </a:spcAft>
          </a:pPr>
          <a:r>
            <a:rPr lang="es-MX" sz="2000" kern="1200" dirty="0" smtClean="0"/>
            <a:t>Instituciones y mercados financieros</a:t>
          </a:r>
          <a:endParaRPr lang="es-MX" sz="2000" kern="1200" dirty="0"/>
        </a:p>
      </dsp:txBody>
      <dsp:txXfrm rot="16200000">
        <a:off x="1074868" y="1841452"/>
        <a:ext cx="4487534" cy="588607"/>
      </dsp:txXfrm>
    </dsp:sp>
    <dsp:sp modelId="{561E8A2D-2288-4F26-BC7D-73EF19AB9FC6}">
      <dsp:nvSpPr>
        <dsp:cNvPr id="0" name=""/>
        <dsp:cNvSpPr/>
      </dsp:nvSpPr>
      <dsp:spPr>
        <a:xfrm rot="5400000">
          <a:off x="2802074" y="2697237"/>
          <a:ext cx="518738" cy="441455"/>
        </a:xfrm>
        <a:prstGeom prst="flowChartExtract">
          <a:avLst/>
        </a:prstGeom>
        <a:solidFill>
          <a:schemeClr val="lt1">
            <a:hueOff val="0"/>
            <a:satOff val="0"/>
            <a:lumOff val="0"/>
            <a:alphaOff val="0"/>
          </a:schemeClr>
        </a:solidFill>
        <a:ln w="285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97B9A04-C334-4EF4-8C9B-43B52DFA4195}">
      <dsp:nvSpPr>
        <dsp:cNvPr id="0" name=""/>
        <dsp:cNvSpPr/>
      </dsp:nvSpPr>
      <dsp:spPr>
        <a:xfrm>
          <a:off x="3612939" y="-108010"/>
          <a:ext cx="2192563" cy="5472603"/>
        </a:xfrm>
        <a:prstGeom prst="rect">
          <a:avLst/>
        </a:prstGeom>
        <a:noFill/>
        <a:ln w="28575"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48006" rIns="0" bIns="0" numCol="1" spcCol="1270" anchor="t" anchorCtr="0">
          <a:noAutofit/>
        </a:bodyPr>
        <a:lstStyle/>
        <a:p>
          <a:pPr lvl="0" algn="l" defTabSz="622300">
            <a:lnSpc>
              <a:spcPct val="90000"/>
            </a:lnSpc>
            <a:spcBef>
              <a:spcPct val="0"/>
            </a:spcBef>
            <a:spcAft>
              <a:spcPct val="35000"/>
            </a:spcAft>
          </a:pPr>
          <a:r>
            <a:rPr lang="es-MX" sz="1400" kern="1200" dirty="0" smtClean="0"/>
            <a:t>Son empresas que se especializan en la venta, compra y creación de títulos de créditos, que son activos financieros para los inversionistas y pasivos para las empresas que toman los recursos para financiarse (por ejemplo, los bancos comerciales o de primer piso, las casas de bolsa, asociaciones de ahorro y préstamo, compañías de seguros, arrendadoras financieras, sociedades financieras de objeto limitado y uniones de crédito). Su labor es transformar activos financieros de una forma a otra. </a:t>
          </a:r>
          <a:endParaRPr lang="es-MX" sz="1400" kern="1200" dirty="0"/>
        </a:p>
      </dsp:txBody>
      <dsp:txXfrm>
        <a:off x="3612939" y="-108010"/>
        <a:ext cx="2192563" cy="5472603"/>
      </dsp:txXfrm>
    </dsp:sp>
    <dsp:sp modelId="{F5A58313-63E9-436C-A788-04AAC6923FC0}">
      <dsp:nvSpPr>
        <dsp:cNvPr id="0" name=""/>
        <dsp:cNvSpPr/>
      </dsp:nvSpPr>
      <dsp:spPr>
        <a:xfrm>
          <a:off x="6092773" y="-108010"/>
          <a:ext cx="2943038" cy="5472603"/>
        </a:xfrm>
        <a:prstGeom prst="roundRect">
          <a:avLst>
            <a:gd name="adj" fmla="val 5000"/>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68580" rIns="88900" bIns="0" numCol="1" spcCol="1270" anchor="t" anchorCtr="0">
          <a:noAutofit/>
        </a:bodyPr>
        <a:lstStyle/>
        <a:p>
          <a:pPr lvl="0" algn="r" defTabSz="889000">
            <a:lnSpc>
              <a:spcPct val="90000"/>
            </a:lnSpc>
            <a:spcBef>
              <a:spcPct val="0"/>
            </a:spcBef>
            <a:spcAft>
              <a:spcPct val="35000"/>
            </a:spcAft>
          </a:pPr>
          <a:r>
            <a:rPr lang="es-MX" sz="2000" kern="1200" dirty="0" smtClean="0"/>
            <a:t>Finanzas corporativas</a:t>
          </a:r>
          <a:endParaRPr lang="es-MX" sz="2000" kern="1200" dirty="0"/>
        </a:p>
      </dsp:txBody>
      <dsp:txXfrm rot="16200000">
        <a:off x="4143309" y="1841452"/>
        <a:ext cx="4487534" cy="588607"/>
      </dsp:txXfrm>
    </dsp:sp>
    <dsp:sp modelId="{188EF6FB-2888-470D-868A-92B1E999D089}">
      <dsp:nvSpPr>
        <dsp:cNvPr id="0" name=""/>
        <dsp:cNvSpPr/>
      </dsp:nvSpPr>
      <dsp:spPr>
        <a:xfrm rot="5400000">
          <a:off x="5848119" y="2697237"/>
          <a:ext cx="518738" cy="441455"/>
        </a:xfrm>
        <a:prstGeom prst="flowChartExtract">
          <a:avLst/>
        </a:prstGeom>
        <a:solidFill>
          <a:schemeClr val="lt1">
            <a:hueOff val="0"/>
            <a:satOff val="0"/>
            <a:lumOff val="0"/>
            <a:alphaOff val="0"/>
          </a:schemeClr>
        </a:solidFill>
        <a:ln w="285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90CC09F-1AF9-4F0B-8ECA-E366EA612ED1}">
      <dsp:nvSpPr>
        <dsp:cNvPr id="0" name=""/>
        <dsp:cNvSpPr/>
      </dsp:nvSpPr>
      <dsp:spPr>
        <a:xfrm>
          <a:off x="6681381" y="-108010"/>
          <a:ext cx="2192563" cy="5472603"/>
        </a:xfrm>
        <a:prstGeom prst="rect">
          <a:avLst/>
        </a:prstGeom>
        <a:noFill/>
        <a:ln w="28575"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48006" rIns="0" bIns="0" numCol="1" spcCol="1270" anchor="t" anchorCtr="0">
          <a:noAutofit/>
        </a:bodyPr>
        <a:lstStyle/>
        <a:p>
          <a:pPr lvl="0" algn="l" defTabSz="622300">
            <a:lnSpc>
              <a:spcPct val="90000"/>
            </a:lnSpc>
            <a:spcBef>
              <a:spcPct val="0"/>
            </a:spcBef>
            <a:spcAft>
              <a:spcPct val="35000"/>
            </a:spcAft>
          </a:pPr>
          <a:r>
            <a:rPr lang="es-MX" sz="1400" kern="1200" dirty="0" smtClean="0"/>
            <a:t>Inversión en activos reales (inmuebles, equipo, inventarios, etcétera); la inversión en activos financieros (cuentas y documentos por cobrar), y las inversiones de excedentes temporales de efectivo</a:t>
          </a:r>
          <a:endParaRPr lang="es-MX" sz="1400" kern="1200" dirty="0"/>
        </a:p>
        <a:p>
          <a:pPr lvl="0" algn="l" defTabSz="622300">
            <a:lnSpc>
              <a:spcPct val="90000"/>
            </a:lnSpc>
            <a:spcBef>
              <a:spcPct val="0"/>
            </a:spcBef>
            <a:spcAft>
              <a:spcPct val="35000"/>
            </a:spcAft>
          </a:pPr>
          <a:r>
            <a:rPr lang="es-MX" sz="1400" kern="1200" smtClean="0"/>
            <a:t>La obtención de fondos necesarios para las inversiones en activos</a:t>
          </a:r>
          <a:endParaRPr lang="es-MX" sz="1400" kern="1200"/>
        </a:p>
        <a:p>
          <a:pPr lvl="0" algn="l" defTabSz="622300">
            <a:lnSpc>
              <a:spcPct val="90000"/>
            </a:lnSpc>
            <a:spcBef>
              <a:spcPct val="0"/>
            </a:spcBef>
            <a:spcAft>
              <a:spcPct val="35000"/>
            </a:spcAft>
          </a:pPr>
          <a:r>
            <a:rPr lang="es-MX" sz="1400" kern="1200" dirty="0" smtClean="0"/>
            <a:t>Decisiones relacionadas con la reinversión de las utilidades y el reparto de dividendos </a:t>
          </a:r>
          <a:endParaRPr lang="es-MX" sz="1400" kern="1200" dirty="0"/>
        </a:p>
      </dsp:txBody>
      <dsp:txXfrm>
        <a:off x="6681381" y="-108010"/>
        <a:ext cx="2192563" cy="5472603"/>
      </dsp:txXfrm>
    </dsp:sp>
  </dsp:spTree>
</dsp:drawing>
</file>

<file path=ppt/diagrams/layout1.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34A0E9B-8964-4A23-9EE1-713E40E69D21}" type="datetimeFigureOut">
              <a:rPr lang="es-MX" smtClean="0"/>
              <a:t>24/09/2015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4B353E-4784-4EAB-B708-ADBEF3F4DBD6}" type="slidenum">
              <a:rPr lang="es-MX" smtClean="0"/>
              <a:t>‹Nº›</a:t>
            </a:fld>
            <a:endParaRPr lang="es-MX"/>
          </a:p>
        </p:txBody>
      </p:sp>
    </p:spTree>
    <p:extLst>
      <p:ext uri="{BB962C8B-B14F-4D97-AF65-F5344CB8AC3E}">
        <p14:creationId xmlns:p14="http://schemas.microsoft.com/office/powerpoint/2010/main" val="16657506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PORTADA</a:t>
            </a:r>
            <a:r>
              <a:rPr lang="es-ES" baseline="0" dirty="0" smtClean="0"/>
              <a:t> 2 </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pPr/>
              <a:t>1</a:t>
            </a:fld>
            <a:endParaRPr lang="es-ES"/>
          </a:p>
        </p:txBody>
      </p:sp>
    </p:spTree>
    <p:extLst>
      <p:ext uri="{BB962C8B-B14F-4D97-AF65-F5344CB8AC3E}">
        <p14:creationId xmlns:p14="http://schemas.microsoft.com/office/powerpoint/2010/main" val="16569884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pPr/>
              <a:t>2</a:t>
            </a:fld>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pPr>
              <a:defRPr/>
            </a:pPr>
            <a:fld id="{E6A433AC-46CD-4960-85A6-155E0F074928}" type="slidenum">
              <a:rPr lang="es-ES" smtClean="0"/>
              <a:pPr>
                <a:defRPr/>
              </a:pPr>
              <a:t>4</a:t>
            </a:fld>
            <a:endParaRPr lang="es-ES"/>
          </a:p>
        </p:txBody>
      </p:sp>
    </p:spTree>
    <p:extLst>
      <p:ext uri="{BB962C8B-B14F-4D97-AF65-F5344CB8AC3E}">
        <p14:creationId xmlns:p14="http://schemas.microsoft.com/office/powerpoint/2010/main" val="15955281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5A4B353E-4784-4EAB-B708-ADBEF3F4DBD6}" type="slidenum">
              <a:rPr lang="es-MX" smtClean="0"/>
              <a:t>20</a:t>
            </a:fld>
            <a:endParaRPr lang="es-MX"/>
          </a:p>
        </p:txBody>
      </p:sp>
    </p:spTree>
    <p:extLst>
      <p:ext uri="{BB962C8B-B14F-4D97-AF65-F5344CB8AC3E}">
        <p14:creationId xmlns:p14="http://schemas.microsoft.com/office/powerpoint/2010/main" val="21550022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CONTRAPORTADA</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pPr/>
              <a:t>36</a:t>
            </a:fld>
            <a:endParaRPr lang="es-ES"/>
          </a:p>
        </p:txBody>
      </p:sp>
    </p:spTree>
    <p:extLst>
      <p:ext uri="{BB962C8B-B14F-4D97-AF65-F5344CB8AC3E}">
        <p14:creationId xmlns:p14="http://schemas.microsoft.com/office/powerpoint/2010/main" val="20783409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7" name="Date Placeholder 6"/>
          <p:cNvSpPr>
            <a:spLocks noGrp="1"/>
          </p:cNvSpPr>
          <p:nvPr>
            <p:ph type="dt" sz="half" idx="10"/>
          </p:nvPr>
        </p:nvSpPr>
        <p:spPr/>
        <p:txBody>
          <a:bodyPr/>
          <a:lstStyle/>
          <a:p>
            <a:fld id="{FADC5C0D-3AD2-4ACE-9069-429F2E61B76D}" type="datetimeFigureOut">
              <a:rPr lang="es-MX" smtClean="0"/>
              <a:t>24/09/2015</a:t>
            </a:fld>
            <a:endParaRPr lang="es-MX"/>
          </a:p>
        </p:txBody>
      </p:sp>
      <p:sp>
        <p:nvSpPr>
          <p:cNvPr id="8" name="Slide Number Placeholder 7"/>
          <p:cNvSpPr>
            <a:spLocks noGrp="1"/>
          </p:cNvSpPr>
          <p:nvPr>
            <p:ph type="sldNum" sz="quarter" idx="11"/>
          </p:nvPr>
        </p:nvSpPr>
        <p:spPr/>
        <p:txBody>
          <a:bodyPr/>
          <a:lstStyle/>
          <a:p>
            <a:fld id="{B94EB313-DE52-4250-B9D8-30C8AF640A2C}" type="slidenum">
              <a:rPr lang="es-MX" smtClean="0"/>
              <a:t>‹Nº›</a:t>
            </a:fld>
            <a:endParaRPr lang="es-MX"/>
          </a:p>
        </p:txBody>
      </p:sp>
      <p:sp>
        <p:nvSpPr>
          <p:cNvPr id="9" name="Footer Placeholder 8"/>
          <p:cNvSpPr>
            <a:spLocks noGrp="1"/>
          </p:cNvSpPr>
          <p:nvPr>
            <p:ph type="ftr" sz="quarter" idx="12"/>
          </p:nvPr>
        </p:nvSpPr>
        <p:spPr/>
        <p:txBody>
          <a:bodyPr/>
          <a:lstStyle/>
          <a:p>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FADC5C0D-3AD2-4ACE-9069-429F2E61B76D}" type="datetimeFigureOut">
              <a:rPr lang="es-MX" smtClean="0"/>
              <a:t>24/09/2015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94EB313-DE52-4250-B9D8-30C8AF640A2C}"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FADC5C0D-3AD2-4ACE-9069-429F2E61B76D}" type="datetimeFigureOut">
              <a:rPr lang="es-MX" smtClean="0"/>
              <a:t>24/09/2015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94EB313-DE52-4250-B9D8-30C8AF640A2C}" type="slidenum">
              <a:rPr lang="es-MX" smtClean="0"/>
              <a:t>‹Nº›</a:t>
            </a:fld>
            <a:endParaRPr lang="es-MX"/>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02920" y="530352"/>
            <a:ext cx="8183880" cy="4187952"/>
          </a:xfrm>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pie de página"/>
          <p:cNvSpPr>
            <a:spLocks noGrp="1"/>
          </p:cNvSpPr>
          <p:nvPr>
            <p:ph type="ftr" sz="quarter" idx="11"/>
          </p:nvPr>
        </p:nvSpPr>
        <p:spPr/>
        <p:txBody>
          <a:bodyPr/>
          <a:lstStyle>
            <a:extLst/>
          </a:lstStyle>
          <a:p>
            <a:r>
              <a:rPr lang="es-MX" altLang="en-US" smtClean="0"/>
              <a:t>M. en A. Guadalupe González G. DIAPOSITIVA      </a:t>
            </a:r>
            <a:endParaRPr lang="es-ES" altLang="en-US"/>
          </a:p>
        </p:txBody>
      </p:sp>
      <p:sp>
        <p:nvSpPr>
          <p:cNvPr id="6" name="5 Marcador de número de diapositiva"/>
          <p:cNvSpPr>
            <a:spLocks noGrp="1"/>
          </p:cNvSpPr>
          <p:nvPr>
            <p:ph type="sldNum" sz="quarter" idx="12"/>
          </p:nvPr>
        </p:nvSpPr>
        <p:spPr/>
        <p:txBody>
          <a:bodyPr/>
          <a:lstStyle>
            <a:extLst/>
          </a:lstStyle>
          <a:p>
            <a:fld id="{C8DFAAFA-DE9E-4787-9382-1399A7386EF3}" type="slidenum">
              <a:rPr lang="es-ES" altLang="en-US" smtClean="0"/>
              <a:pPr/>
              <a:t>‹Nº›</a:t>
            </a:fld>
            <a:endParaRPr lang="es-ES" altLang="en-US"/>
          </a:p>
        </p:txBody>
      </p:sp>
    </p:spTree>
    <p:extLst>
      <p:ext uri="{BB962C8B-B14F-4D97-AF65-F5344CB8AC3E}">
        <p14:creationId xmlns:p14="http://schemas.microsoft.com/office/powerpoint/2010/main" val="2813580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4" name="Date Placeholder 3"/>
          <p:cNvSpPr>
            <a:spLocks noGrp="1"/>
          </p:cNvSpPr>
          <p:nvPr>
            <p:ph type="dt" sz="half" idx="10"/>
          </p:nvPr>
        </p:nvSpPr>
        <p:spPr/>
        <p:txBody>
          <a:bodyPr/>
          <a:lstStyle/>
          <a:p>
            <a:fld id="{FADC5C0D-3AD2-4ACE-9069-429F2E61B76D}" type="datetimeFigureOut">
              <a:rPr lang="es-MX" smtClean="0"/>
              <a:t>24/09/2015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94EB313-DE52-4250-B9D8-30C8AF640A2C}"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FADC5C0D-3AD2-4ACE-9069-429F2E61B76D}" type="datetimeFigureOut">
              <a:rPr lang="es-MX" smtClean="0"/>
              <a:t>24/09/2015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94EB313-DE52-4250-B9D8-30C8AF640A2C}" type="slidenum">
              <a:rPr lang="es-MX" smtClean="0"/>
              <a:t>‹Nº›</a:t>
            </a:fld>
            <a:endParaRPr lang="es-MX"/>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5" name="Date Placeholder 4"/>
          <p:cNvSpPr>
            <a:spLocks noGrp="1"/>
          </p:cNvSpPr>
          <p:nvPr>
            <p:ph type="dt" sz="half" idx="10"/>
          </p:nvPr>
        </p:nvSpPr>
        <p:spPr/>
        <p:txBody>
          <a:bodyPr/>
          <a:lstStyle/>
          <a:p>
            <a:fld id="{FADC5C0D-3AD2-4ACE-9069-429F2E61B76D}" type="datetimeFigureOut">
              <a:rPr lang="es-MX" smtClean="0"/>
              <a:t>24/09/2015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B94EB313-DE52-4250-B9D8-30C8AF640A2C}" type="slidenum">
              <a:rPr lang="es-MX" smtClean="0"/>
              <a:t>‹Nº›</a:t>
            </a:fld>
            <a:endParaRPr lang="es-MX"/>
          </a:p>
        </p:txBody>
      </p:sp>
      <p:sp>
        <p:nvSpPr>
          <p:cNvPr id="9" name="Content Placeholder 8"/>
          <p:cNvSpPr>
            <a:spLocks noGrp="1"/>
          </p:cNvSpPr>
          <p:nvPr>
            <p:ph sz="quarter" idx="13"/>
          </p:nvPr>
        </p:nvSpPr>
        <p:spPr>
          <a:xfrm>
            <a:off x="365760" y="1600200"/>
            <a:ext cx="4041648" cy="452628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7" name="Date Placeholder 6"/>
          <p:cNvSpPr>
            <a:spLocks noGrp="1"/>
          </p:cNvSpPr>
          <p:nvPr>
            <p:ph type="dt" sz="half" idx="10"/>
          </p:nvPr>
        </p:nvSpPr>
        <p:spPr/>
        <p:txBody>
          <a:bodyPr/>
          <a:lstStyle/>
          <a:p>
            <a:fld id="{FADC5C0D-3AD2-4ACE-9069-429F2E61B76D}" type="datetimeFigureOut">
              <a:rPr lang="es-MX" smtClean="0"/>
              <a:t>24/09/2015</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B94EB313-DE52-4250-B9D8-30C8AF640A2C}" type="slidenum">
              <a:rPr lang="es-MX" smtClean="0"/>
              <a:t>‹Nº›</a:t>
            </a:fld>
            <a:endParaRPr lang="es-MX"/>
          </a:p>
        </p:txBody>
      </p:sp>
      <p:sp>
        <p:nvSpPr>
          <p:cNvPr id="11" name="Content Placeholder 10"/>
          <p:cNvSpPr>
            <a:spLocks noGrp="1"/>
          </p:cNvSpPr>
          <p:nvPr>
            <p:ph sz="quarter" idx="13"/>
          </p:nvPr>
        </p:nvSpPr>
        <p:spPr>
          <a:xfrm>
            <a:off x="457200" y="2212848"/>
            <a:ext cx="4041648" cy="391363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FADC5C0D-3AD2-4ACE-9069-429F2E61B76D}" type="datetimeFigureOut">
              <a:rPr lang="es-MX" smtClean="0"/>
              <a:t>24/09/2015</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B94EB313-DE52-4250-B9D8-30C8AF640A2C}"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ADC5C0D-3AD2-4ACE-9069-429F2E61B76D}" type="datetimeFigureOut">
              <a:rPr lang="es-MX" smtClean="0"/>
              <a:t>24/09/2015</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B94EB313-DE52-4250-B9D8-30C8AF640A2C}"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FADC5C0D-3AD2-4ACE-9069-429F2E61B76D}" type="datetimeFigureOut">
              <a:rPr lang="es-MX" smtClean="0"/>
              <a:t>24/09/2015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B94EB313-DE52-4250-B9D8-30C8AF640A2C}" type="slidenum">
              <a:rPr lang="es-MX" smtClean="0"/>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FADC5C0D-3AD2-4ACE-9069-429F2E61B76D}" type="datetimeFigureOut">
              <a:rPr lang="es-MX" smtClean="0"/>
              <a:t>24/09/2015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B94EB313-DE52-4250-B9D8-30C8AF640A2C}" type="slidenum">
              <a:rPr lang="es-MX" smtClean="0"/>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FADC5C0D-3AD2-4ACE-9069-429F2E61B76D}" type="datetimeFigureOut">
              <a:rPr lang="es-MX" smtClean="0"/>
              <a:t>24/09/2015</a:t>
            </a:fld>
            <a:endParaRPr lang="es-MX"/>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es-MX"/>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B94EB313-DE52-4250-B9D8-30C8AF640A2C}" type="slidenum">
              <a:rPr lang="es-MX" smtClean="0"/>
              <a:t>‹Nº›</a:t>
            </a:fld>
            <a:endParaRPr lang="es-MX"/>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jpeg"/></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slideLayout" Target="../slideLayouts/slideLayout1.xml"/><Relationship Id="rId6" Type="http://schemas.openxmlformats.org/officeDocument/2006/relationships/image" Target="../media/image23.emf"/><Relationship Id="rId5" Type="http://schemas.openxmlformats.org/officeDocument/2006/relationships/image" Target="../media/image22.emf"/><Relationship Id="rId4" Type="http://schemas.openxmlformats.org/officeDocument/2006/relationships/image" Target="../media/image21.e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descr="POTROS LOGOI.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57700" y="3340100"/>
            <a:ext cx="216415" cy="161549"/>
          </a:xfrm>
          <a:prstGeom prst="rect">
            <a:avLst/>
          </a:prstGeom>
        </p:spPr>
      </p:pic>
      <p:pic>
        <p:nvPicPr>
          <p:cNvPr id="8" name="Imagen 7" descr="PPTparappt.png"/>
          <p:cNvPicPr>
            <a:picLocks noChangeAspect="1"/>
          </p:cNvPicPr>
          <p:nvPr/>
        </p:nvPicPr>
        <p:blipFill rotWithShape="1">
          <a:blip r:embed="rId4" cstate="print">
            <a:extLst>
              <a:ext uri="{28A0092B-C50C-407E-A947-70E740481C1C}">
                <a14:useLocalDpi xmlns:a14="http://schemas.microsoft.com/office/drawing/2010/main" val="0"/>
              </a:ext>
            </a:extLst>
          </a:blip>
          <a:srcRect t="43169" b="18284"/>
          <a:stretch/>
        </p:blipFill>
        <p:spPr>
          <a:xfrm>
            <a:off x="0" y="2924944"/>
            <a:ext cx="9144000" cy="2643612"/>
          </a:xfrm>
          <a:prstGeom prst="rect">
            <a:avLst/>
          </a:prstGeom>
        </p:spPr>
      </p:pic>
      <p:sp>
        <p:nvSpPr>
          <p:cNvPr id="9" name="Text Box 5"/>
          <p:cNvSpPr txBox="1">
            <a:spLocks noChangeArrowheads="1"/>
          </p:cNvSpPr>
          <p:nvPr/>
        </p:nvSpPr>
        <p:spPr bwMode="auto">
          <a:xfrm>
            <a:off x="251520" y="206697"/>
            <a:ext cx="8892480" cy="10926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s-MX" sz="2600" dirty="0">
                <a:latin typeface="Helvetica Neue" pitchFamily="2"/>
              </a:rPr>
              <a:t>UNIVERSIDAD AUTÓNOMA DEL ESTADO DE MÉXICO</a:t>
            </a:r>
          </a:p>
          <a:p>
            <a:pPr algn="ctr">
              <a:spcBef>
                <a:spcPct val="50000"/>
              </a:spcBef>
            </a:pPr>
            <a:r>
              <a:rPr lang="es-MX" sz="2600" dirty="0" smtClean="0">
                <a:latin typeface="Helvetica Neue" pitchFamily="2"/>
              </a:rPr>
              <a:t>FACULTAD DE ARQUITECTURA Y DISEÑO</a:t>
            </a:r>
            <a:endParaRPr lang="es-ES" sz="2600" dirty="0">
              <a:latin typeface="Helvetica Neue" pitchFamily="2"/>
            </a:endParaRPr>
          </a:p>
        </p:txBody>
      </p:sp>
      <p:sp>
        <p:nvSpPr>
          <p:cNvPr id="11" name="Text Box 10"/>
          <p:cNvSpPr txBox="1">
            <a:spLocks noChangeArrowheads="1"/>
          </p:cNvSpPr>
          <p:nvPr/>
        </p:nvSpPr>
        <p:spPr bwMode="auto">
          <a:xfrm>
            <a:off x="611560" y="1800192"/>
            <a:ext cx="8135938" cy="584775"/>
          </a:xfrm>
          <a:prstGeom prst="rect">
            <a:avLst/>
          </a:prstGeom>
          <a:solidFill>
            <a:schemeClr val="bg1"/>
          </a:solidFill>
          <a:ln w="762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s-MX" sz="3200" b="1" dirty="0">
                <a:latin typeface="Helvetica Neue" pitchFamily="2"/>
              </a:rPr>
              <a:t>Material </a:t>
            </a:r>
            <a:r>
              <a:rPr lang="es-MX" sz="3200" b="1" dirty="0" smtClean="0">
                <a:latin typeface="Helvetica Neue" pitchFamily="2"/>
              </a:rPr>
              <a:t>didáctico</a:t>
            </a:r>
          </a:p>
        </p:txBody>
      </p:sp>
      <p:sp>
        <p:nvSpPr>
          <p:cNvPr id="13" name="Text Box 8"/>
          <p:cNvSpPr txBox="1">
            <a:spLocks noChangeArrowheads="1"/>
          </p:cNvSpPr>
          <p:nvPr/>
        </p:nvSpPr>
        <p:spPr bwMode="auto">
          <a:xfrm>
            <a:off x="407895" y="1196752"/>
            <a:ext cx="8532439"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s-MX" sz="2000" dirty="0" smtClean="0">
                <a:latin typeface="Helvetica Neue" pitchFamily="2"/>
              </a:rPr>
              <a:t>Licenciatura: ADMINISTRACIÓN </a:t>
            </a:r>
            <a:r>
              <a:rPr lang="es-MX" sz="2000" dirty="0">
                <a:latin typeface="Helvetica Neue" pitchFamily="2"/>
              </a:rPr>
              <a:t>Y PROMOCIÓN DE LA OBRA URBANA</a:t>
            </a:r>
            <a:endParaRPr lang="es-ES" sz="2000" dirty="0">
              <a:latin typeface="Helvetica Neue" pitchFamily="2"/>
            </a:endParaRPr>
          </a:p>
        </p:txBody>
      </p:sp>
      <p:sp>
        <p:nvSpPr>
          <p:cNvPr id="14" name="Rectangle 11"/>
          <p:cNvSpPr>
            <a:spLocks noChangeArrowheads="1"/>
          </p:cNvSpPr>
          <p:nvPr/>
        </p:nvSpPr>
        <p:spPr bwMode="auto">
          <a:xfrm>
            <a:off x="395536" y="5568556"/>
            <a:ext cx="8535683"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s-MX" sz="3200" dirty="0" smtClean="0">
                <a:solidFill>
                  <a:srgbClr val="4F6151"/>
                </a:solidFill>
                <a:latin typeface="Helvetica Neue" pitchFamily="2"/>
              </a:rPr>
              <a:t>Docente: </a:t>
            </a:r>
            <a:r>
              <a:rPr lang="es-ES" sz="2800" dirty="0" smtClean="0">
                <a:solidFill>
                  <a:srgbClr val="4F6151"/>
                </a:solidFill>
                <a:latin typeface="Helvetica Neue" pitchFamily="2"/>
              </a:rPr>
              <a:t>Dra. </a:t>
            </a:r>
            <a:r>
              <a:rPr lang="es-ES" sz="2800" dirty="0">
                <a:solidFill>
                  <a:srgbClr val="4F6151"/>
                </a:solidFill>
                <a:latin typeface="Helvetica Neue" pitchFamily="2"/>
              </a:rPr>
              <a:t>en A. Guadalupe González </a:t>
            </a:r>
            <a:r>
              <a:rPr lang="es-ES" sz="2800" dirty="0" smtClean="0">
                <a:solidFill>
                  <a:srgbClr val="4F6151"/>
                </a:solidFill>
                <a:latin typeface="Helvetica Neue" pitchFamily="2"/>
              </a:rPr>
              <a:t>García</a:t>
            </a:r>
            <a:r>
              <a:rPr lang="es-ES" sz="3200" dirty="0" smtClean="0">
                <a:solidFill>
                  <a:srgbClr val="4F6151"/>
                </a:solidFill>
                <a:latin typeface="Helvetica Neue" pitchFamily="2"/>
              </a:rPr>
              <a:t>          </a:t>
            </a:r>
          </a:p>
          <a:p>
            <a:r>
              <a:rPr lang="es-ES" sz="3200" dirty="0" smtClean="0">
                <a:solidFill>
                  <a:srgbClr val="4F6151"/>
                </a:solidFill>
                <a:latin typeface="Helvetica Neue" pitchFamily="2"/>
              </a:rPr>
              <a:t> ggonzalezga@uaemex.mx</a:t>
            </a:r>
          </a:p>
          <a:p>
            <a:pPr algn="r"/>
            <a:r>
              <a:rPr lang="es-ES" sz="2000" dirty="0" smtClean="0">
                <a:solidFill>
                  <a:srgbClr val="4F6151"/>
                </a:solidFill>
                <a:latin typeface="Helvetica Neue" pitchFamily="2"/>
              </a:rPr>
              <a:t>Septiembre 2015</a:t>
            </a:r>
            <a:endParaRPr lang="es-ES" sz="2000" dirty="0">
              <a:solidFill>
                <a:srgbClr val="4F6151"/>
              </a:solidFill>
              <a:latin typeface="Helvetica Neue" pitchFamily="2"/>
            </a:endParaRPr>
          </a:p>
        </p:txBody>
      </p:sp>
    </p:spTree>
    <p:extLst>
      <p:ext uri="{BB962C8B-B14F-4D97-AF65-F5344CB8AC3E}">
        <p14:creationId xmlns:p14="http://schemas.microsoft.com/office/powerpoint/2010/main" val="610418629"/>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116632"/>
            <a:ext cx="8461448" cy="2088232"/>
          </a:xfrm>
          <a:ln>
            <a:solidFill>
              <a:schemeClr val="accent2">
                <a:lumMod val="75000"/>
              </a:schemeClr>
            </a:solidFill>
          </a:ln>
        </p:spPr>
        <p:txBody>
          <a:bodyPr/>
          <a:lstStyle/>
          <a:p>
            <a:r>
              <a:rPr lang="es-MX" sz="4000" i="1" dirty="0">
                <a:solidFill>
                  <a:srgbClr val="7030A0"/>
                </a:solidFill>
              </a:rPr>
              <a:t>Introducción a la  Unidad </a:t>
            </a:r>
            <a:r>
              <a:rPr lang="es-MX" sz="4000" i="1" dirty="0" smtClean="0">
                <a:solidFill>
                  <a:srgbClr val="7030A0"/>
                </a:solidFill>
              </a:rPr>
              <a:t>I</a:t>
            </a:r>
            <a:r>
              <a:rPr lang="es-ES" sz="4000" i="1" dirty="0" smtClean="0">
                <a:solidFill>
                  <a:srgbClr val="7030A0"/>
                </a:solidFill>
              </a:rPr>
              <a:t/>
            </a:r>
            <a:br>
              <a:rPr lang="es-ES" sz="4000" i="1" dirty="0" smtClean="0">
                <a:solidFill>
                  <a:srgbClr val="7030A0"/>
                </a:solidFill>
              </a:rPr>
            </a:br>
            <a:r>
              <a:rPr lang="es-ES" sz="4000" i="1" dirty="0">
                <a:solidFill>
                  <a:srgbClr val="7030A0"/>
                </a:solidFill>
              </a:rPr>
              <a:t>	</a:t>
            </a:r>
            <a:r>
              <a:rPr lang="es-ES" sz="3600" b="1" i="1" dirty="0" smtClean="0">
                <a:solidFill>
                  <a:srgbClr val="7030A0"/>
                </a:solidFill>
              </a:rPr>
              <a:t> </a:t>
            </a:r>
            <a:r>
              <a:rPr lang="es-ES" sz="4000" b="1" i="1" dirty="0">
                <a:solidFill>
                  <a:srgbClr val="7030A0"/>
                </a:solidFill>
              </a:rPr>
              <a:t>La administración </a:t>
            </a:r>
            <a:r>
              <a:rPr lang="es-ES" sz="4000" b="1" i="1" dirty="0" smtClean="0">
                <a:solidFill>
                  <a:srgbClr val="7030A0"/>
                </a:solidFill>
              </a:rPr>
              <a:t>financiera		 </a:t>
            </a:r>
            <a:r>
              <a:rPr lang="es-ES" sz="4000" b="1" i="1" dirty="0">
                <a:solidFill>
                  <a:srgbClr val="7030A0"/>
                </a:solidFill>
              </a:rPr>
              <a:t>en la </a:t>
            </a:r>
            <a:r>
              <a:rPr lang="es-ES" sz="4000" b="1" i="1" dirty="0" smtClean="0">
                <a:solidFill>
                  <a:srgbClr val="7030A0"/>
                </a:solidFill>
              </a:rPr>
              <a:t>organización</a:t>
            </a:r>
            <a:endParaRPr lang="es-MX" sz="4000" b="1" i="1" dirty="0">
              <a:solidFill>
                <a:srgbClr val="7030A0"/>
              </a:solidFill>
            </a:endParaRPr>
          </a:p>
        </p:txBody>
      </p:sp>
      <p:sp>
        <p:nvSpPr>
          <p:cNvPr id="3" name="2 Marcador de contenido"/>
          <p:cNvSpPr>
            <a:spLocks noGrp="1"/>
          </p:cNvSpPr>
          <p:nvPr>
            <p:ph idx="1"/>
          </p:nvPr>
        </p:nvSpPr>
        <p:spPr>
          <a:xfrm>
            <a:off x="251520" y="2204864"/>
            <a:ext cx="8784976" cy="4437505"/>
          </a:xfrm>
        </p:spPr>
        <p:txBody>
          <a:bodyPr>
            <a:normAutofit fontScale="70000" lnSpcReduction="20000"/>
          </a:bodyPr>
          <a:lstStyle/>
          <a:p>
            <a:pPr marL="0" indent="0" algn="just">
              <a:lnSpc>
                <a:spcPct val="115000"/>
              </a:lnSpc>
              <a:spcAft>
                <a:spcPts val="1000"/>
              </a:spcAft>
              <a:buNone/>
            </a:pPr>
            <a:r>
              <a:rPr lang="es-MX" sz="3600" dirty="0">
                <a:solidFill>
                  <a:srgbClr val="7030A0"/>
                </a:solidFill>
              </a:rPr>
              <a:t>Aunque la idea del logro individual es muy marcada, es poco funcional no reconocer que el avance de la sociedad se sustenta, en parte, en la existencia de las organizaciones.</a:t>
            </a:r>
          </a:p>
          <a:p>
            <a:pPr marL="0" indent="0" algn="just">
              <a:lnSpc>
                <a:spcPct val="115000"/>
              </a:lnSpc>
              <a:spcAft>
                <a:spcPts val="1000"/>
              </a:spcAft>
              <a:buNone/>
            </a:pPr>
            <a:r>
              <a:rPr lang="es-MX" sz="3600" dirty="0" smtClean="0">
                <a:solidFill>
                  <a:srgbClr val="7030A0"/>
                </a:solidFill>
              </a:rPr>
              <a:t>La </a:t>
            </a:r>
            <a:r>
              <a:rPr lang="es-MX" sz="3600" dirty="0">
                <a:solidFill>
                  <a:srgbClr val="7030A0"/>
                </a:solidFill>
              </a:rPr>
              <a:t>Administración Financiera </a:t>
            </a:r>
            <a:r>
              <a:rPr lang="es-MX" sz="3600" dirty="0" smtClean="0">
                <a:solidFill>
                  <a:srgbClr val="7030A0"/>
                </a:solidFill>
              </a:rPr>
              <a:t>se </a:t>
            </a:r>
            <a:r>
              <a:rPr lang="es-MX" sz="3600" dirty="0">
                <a:solidFill>
                  <a:srgbClr val="7030A0"/>
                </a:solidFill>
              </a:rPr>
              <a:t>centra en dos aspectos importantes de los recursos </a:t>
            </a:r>
            <a:r>
              <a:rPr lang="es-MX" sz="3600" dirty="0" smtClean="0">
                <a:solidFill>
                  <a:srgbClr val="7030A0"/>
                </a:solidFill>
              </a:rPr>
              <a:t>financieros en las organizaciones: la</a:t>
            </a:r>
            <a:r>
              <a:rPr lang="es-MX" sz="3600" dirty="0">
                <a:solidFill>
                  <a:srgbClr val="7030A0"/>
                </a:solidFill>
              </a:rPr>
              <a:t> rentabilidad y la liquidez. Esto significa que </a:t>
            </a:r>
            <a:r>
              <a:rPr lang="es-MX" sz="3600" dirty="0" smtClean="0">
                <a:solidFill>
                  <a:srgbClr val="7030A0"/>
                </a:solidFill>
              </a:rPr>
              <a:t>busca </a:t>
            </a:r>
            <a:r>
              <a:rPr lang="es-MX" sz="3600" dirty="0">
                <a:solidFill>
                  <a:srgbClr val="7030A0"/>
                </a:solidFill>
              </a:rPr>
              <a:t>hacer que los recursos financieros sean lucrativos y líquidos al </a:t>
            </a:r>
            <a:r>
              <a:rPr lang="es-MX" sz="3600" dirty="0" smtClean="0">
                <a:solidFill>
                  <a:srgbClr val="7030A0"/>
                </a:solidFill>
              </a:rPr>
              <a:t>mismo</a:t>
            </a:r>
            <a:r>
              <a:rPr lang="es-MX" sz="3600" dirty="0">
                <a:solidFill>
                  <a:srgbClr val="7030A0"/>
                </a:solidFill>
              </a:rPr>
              <a:t> </a:t>
            </a:r>
            <a:r>
              <a:rPr lang="es-MX" sz="3600" dirty="0" smtClean="0">
                <a:solidFill>
                  <a:srgbClr val="7030A0"/>
                </a:solidFill>
              </a:rPr>
              <a:t>tiempo</a:t>
            </a:r>
            <a:r>
              <a:rPr lang="es-MX" sz="3600" dirty="0" smtClean="0"/>
              <a:t>.</a:t>
            </a:r>
            <a:r>
              <a:rPr lang="es-MX" sz="3600" dirty="0"/>
              <a:t/>
            </a:r>
            <a:br>
              <a:rPr lang="es-MX" sz="3600" dirty="0"/>
            </a:br>
            <a:r>
              <a:rPr lang="es-MX" sz="3600" dirty="0"/>
              <a:t/>
            </a:r>
            <a:br>
              <a:rPr lang="es-MX" sz="3600" dirty="0"/>
            </a:br>
            <a:endParaRPr lang="es-MX" sz="3300" strike="sngStrike" dirty="0"/>
          </a:p>
        </p:txBody>
      </p:sp>
      <p:sp>
        <p:nvSpPr>
          <p:cNvPr id="5" name="6 Marcador de pie de página"/>
          <p:cNvSpPr>
            <a:spLocks noGrp="1"/>
          </p:cNvSpPr>
          <p:nvPr>
            <p:ph type="ftr" sz="quarter" idx="11"/>
          </p:nvPr>
        </p:nvSpPr>
        <p:spPr>
          <a:xfrm>
            <a:off x="5724128" y="6364270"/>
            <a:ext cx="2895600" cy="476250"/>
          </a:xfrm>
        </p:spPr>
        <p:txBody>
          <a:bodyPr/>
          <a:lstStyle/>
          <a:p>
            <a:r>
              <a:rPr lang="es-MX" altLang="en-US" dirty="0" smtClean="0"/>
              <a:t>Dra. en A. Guadalupe González G. DIAPOSITIVA  7   </a:t>
            </a:r>
            <a:endParaRPr lang="es-ES" altLang="en-US" dirty="0"/>
          </a:p>
        </p:txBody>
      </p:sp>
    </p:spTree>
    <p:extLst>
      <p:ext uri="{BB962C8B-B14F-4D97-AF65-F5344CB8AC3E}">
        <p14:creationId xmlns:p14="http://schemas.microsoft.com/office/powerpoint/2010/main" val="28365235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32879" y="116632"/>
            <a:ext cx="8468617" cy="6192688"/>
          </a:xfrm>
        </p:spPr>
        <p:txBody>
          <a:bodyPr>
            <a:normAutofit/>
          </a:bodyPr>
          <a:lstStyle/>
          <a:p>
            <a:pPr marL="0" indent="0" algn="just">
              <a:lnSpc>
                <a:spcPct val="115000"/>
              </a:lnSpc>
              <a:spcAft>
                <a:spcPts val="1000"/>
              </a:spcAft>
              <a:buNone/>
            </a:pPr>
            <a:r>
              <a:rPr lang="es-MX" sz="3200" dirty="0" smtClean="0">
                <a:latin typeface="Arial"/>
                <a:ea typeface="Calibri"/>
                <a:cs typeface="Times New Roman"/>
              </a:rPr>
              <a:t>El </a:t>
            </a:r>
            <a:r>
              <a:rPr lang="es-MX" sz="3200" dirty="0" err="1" smtClean="0">
                <a:latin typeface="Arial"/>
                <a:ea typeface="Calibri"/>
                <a:cs typeface="Times New Roman"/>
              </a:rPr>
              <a:t>APOU</a:t>
            </a:r>
            <a:r>
              <a:rPr lang="es-MX" sz="3200" dirty="0" smtClean="0">
                <a:latin typeface="Arial"/>
                <a:ea typeface="Calibri"/>
                <a:cs typeface="Times New Roman"/>
              </a:rPr>
              <a:t> en su trayectoria académica cuenta con varias unidades de aprendizaje que requieren aplicar la </a:t>
            </a:r>
            <a:r>
              <a:rPr lang="es-MX" sz="3200" dirty="0" smtClean="0">
                <a:solidFill>
                  <a:schemeClr val="tx1"/>
                </a:solidFill>
                <a:latin typeface="Arial"/>
                <a:ea typeface="Calibri"/>
                <a:cs typeface="Times New Roman"/>
              </a:rPr>
              <a:t>Administración Financiera</a:t>
            </a:r>
            <a:r>
              <a:rPr lang="es-MX" sz="3200" dirty="0" smtClean="0">
                <a:latin typeface="Arial"/>
                <a:ea typeface="Calibri"/>
                <a:cs typeface="Times New Roman"/>
              </a:rPr>
              <a:t>, que es descrita en este material. Asimismo las habilidades adquiridas a lo largo de la </a:t>
            </a:r>
            <a:r>
              <a:rPr lang="es-MX" sz="3200" dirty="0" err="1" smtClean="0">
                <a:latin typeface="Arial"/>
                <a:ea typeface="Calibri"/>
                <a:cs typeface="Times New Roman"/>
              </a:rPr>
              <a:t>U.A</a:t>
            </a:r>
            <a:r>
              <a:rPr lang="es-MX" sz="3200" dirty="0" smtClean="0">
                <a:latin typeface="Arial"/>
                <a:ea typeface="Calibri"/>
                <a:cs typeface="Times New Roman"/>
              </a:rPr>
              <a:t>. serán de gran utilidad en su desempeño profesional. </a:t>
            </a:r>
          </a:p>
          <a:p>
            <a:pPr marL="0" indent="0" algn="just">
              <a:lnSpc>
                <a:spcPct val="115000"/>
              </a:lnSpc>
              <a:spcAft>
                <a:spcPts val="1000"/>
              </a:spcAft>
              <a:buNone/>
            </a:pPr>
            <a:endParaRPr lang="es-MX" sz="3200" dirty="0" smtClean="0">
              <a:latin typeface="Arial"/>
              <a:ea typeface="Calibri"/>
              <a:cs typeface="Times New Roman"/>
            </a:endParaRPr>
          </a:p>
        </p:txBody>
      </p:sp>
      <p:sp>
        <p:nvSpPr>
          <p:cNvPr id="29698" name="AutoShape 2" descr="data:image/jpeg;base64,/9j/4AAQSkZJRgABAQAAAQABAAD/2wCEAAkGBhQSEBUUEhQWFRQUFBQYFBUXFRUXFhQWFxQVFxUUFBUXHCYeGBkkGhQUHy8gIycpLCwsFR8xNTAqNSYrLCkBCQoKDgwOGg8PGjUkHyIsLCkpLCwsLCwpLCwsLCwpLC8pLSwsKSksLCwsLCksKSwsLCwsLCwpLCwsLCwsLCw1LP/AABEIALEBFAMBIgACEQEDEQH/xAAcAAAABwEBAAAAAAAAAAAAAAAAAgMEBQYHAQj/xABMEAACAQIDBAYGBgcGAgsBAAABAgMAEQQSIQUxQVEGEyJhcYEHMlKRobEUI0JywdFTYoKSsuHwJDM0Q3OiFmMXNUV0dYOzwsPS8RX/xAAaAQEAAgMBAAAAAAAAAAAAAAAABAUBAgMG/8QAJhEAAwACAgIBBAIDAAAAAAAAAAECAxEEEiExURMiQXEyYQUjgf/aAAwDAQACEQMRAD8A3GhQoUAKFChQAoUKFAChQoUAKFChQArldvWbekP0mzYDErBHAnaRH612Y3ViVNo1tYgqdS3DdWtUpW2a1SlbZpFAGsK2j0zxk182IcDlHaMf7bH41aPRLtc9bPC7E5gJVJJJJFkfUm50ye41EjlzdqUiFj50ZMihL2abQJpviNoJGQHYAncNbnW3DvrLPTptTXDQA6WeVxz3Il+f+Z7qlZK6Tsl5L6S6NVhxiPfI6tbQ5WBseRtupavMeGXKFtoQAQRoR4EajfV49HO2cS+PjiM8rR2kZkZiwOVTYdq5GtuNQ8fMV110QcX+QV0pc+zZK7XBXanlkChQoUBRulssi4kjO+VlUhQ7BeIOgPMGpPoTibxyJ7LBh4MPzU++m3T2K3VP99Cfcy/Jqj+huNtiQvtqw8xZh8jQF/oVy9C9Adqqbdxn1zD2bD8TVpdgBc7hqfKs2lxTSS6AlnYkAbyWN7fGgLf0cF1du8AfM/MVNBahNl42HDxBZZoVa5LAypoTw1PCwp/gNuQTlhDKjlbZgpvYHcfCgHoFdoA0KAFcNElJt2bX76bwTsdT7rUBUdujJiZBzIYeaj8b0Kl9u7IM0gYewAfEE/yoUBY6FCuM1hflQHaFJQYhXUMpDKwBUjUEEXBFNZ9qBcRHCQbyrIytcWvHlutt97NfyoB/QouaoQ4+RdpdUWJjkw+ZFtoro9mN+8H4igJ2m20NoxwIZJWCoLXJud+7QUsGquekLakMGAkM7ZQ1lTvkvdQP3fnWG9eTDelsmsXtSKKPrJHVE07TMANd2p33rmytsRYlM8MiyKCQSL7xwsdaw3F7UkxQjaZwyIiiFB6iqBYN+sxtqf8A8DzYW3pMJMJI9QbCRL6SLyPIjgeHmar3zkr1rwVb/wAilk1rx8/k2PbmOMUJI9Y9le4toD5b/KsM9IjvLDDNIxZ45XiZm35ZEDoDbgGim/erTdsbdTFtgliN1lkzEcRlIBVhwIu+ndVF9IuHynGxHTtCRL6XOdZAB4hnFTb1UFherh6Kzg5c0anmBfxGn4VM9Ftp/R8bDKTZQ4V/uv2DfwuD5VWtiORFZgRZjbTeDy+NPHeqF/Ze1+GeZe8eTc/hm1YvEdZtFU4Jlv8AsgufiRWR+lPaPXbXlUHSMRxDyUFrftOaf4TpziI5TKOrMhBBLKTfQAneNdKreIjDzPM1zI8jOxvpmZixsOWtWGXlRc6RaZ+bjuNSKEVefRBhr42V7epBbwLuv4K1US9WboftCFVmgllMP0gxDrLsuUJn1zg6G7g62GmpqHxkvqrZA4mvrS2bnejVgolnwGLDBryIbq9yyTRtuN79pGHuPeK2bYG3o8XAssfHRl4ow3o3ePiNavj0xKUKLeuM3y3c6AgunMGbBseKMre42PwJrPNm7S6uZHv6jqfK/a+BNaHPJLibrlyR6hsw38wb76cYPY8UXqoCfasPgKAlS4ohmpGhQAxXbRkvlzAi43i4tpfSq63QaAghnlYEWIJSxH7tWJtN+njpSH02P9JH4dYn50Bkm39hnCTmM6qdY3sBmS/H9Ybj/MUlsvaj4eVZYzZl4cGB9ZW7j/OtR6RbBXGQFNMw7UT78r201H2TuP8AKsjmiZHZHUq6EqyneCN/9d9AbfsXbCYmFZY9x3g70Yb1bvFPqxrop0kbCTX1MT2EqjlwcD2hfzGnKthgnV1DIQysAVYagg6gg0AekcQDYkC5HDnS1Fd7UBC/TGOtzQqTA8KFAIbWwrSxERvlawKH7OZWVlJI1tdbHuJpb6WnWBMy9YVLhLjNlBCswHEAkAkcxzqBxcn0OVp1/wANK4+kL+hkYgDEoPZJsHUdzj7V3e39l9eilH6ueFs8E2/q3sQQw+1GwuGXiO8CgJHA4NYY1jS4VBZbm5AudLnhrTXZm04cVd0HbgkeNldbSRONGBB1W4sQRvBFI7A28MTDnK5HVikqb1WRfWyNueM71YbwR31CdJv7LMmMgN57BZoLknFwA8uEiXJRjpvXjQFyZqr+z+lV8dJhZ0SOTU4Z1bMs8XEAkDLIv2kqWhxgkjV1vlkUEBlKmzC9ip1B13VV+m0MMsQhFxiI2D4do7ZoJB6rMdyqeI4jhQFzvUJ0n2fHjIWwsodg+UsqEA2BupZ2BCi4B56aUn0S25LiMNmxEZSZGKSaDI7D/MjINrHlwNxUhjcesSl5GyqNOZJ9lQNSe4UB5+xuz5dlYs4TEG8TdqCX7JU7mHyYcCL7jUkRVz6ZYM7Vh6oosSqS0Uri8iNY6sRoqEesNdBe+lZhsHHPlMcgv1eiuDcEA2tfiOR4iqvmYEvvRS8/jqf9kln2Vt2TCM0kWTMQRZ1zC9tGFrEEXO4+N6htoYqTESmXEOZZDbUgBRyCoNAKLI5OppCfEhe88vz5VCV256p+CuWTI56J+BQmkJMWq728hr8qaSMz7zYchu/nQXD1lQl7NliS/kxRtpDgrH3Cif8A9MewfeKN1NFaIVtqPg31HwGXaScbr4j8qXRwwupBHMG9MWiFIth7G4uDzBsffWekv+jP0ofrwTMU1rDhy5cdOW+rJ0T6Ttgp84u0TWEqD7S8GX9ddbc9RVIi2gRpJu9sDd94D5irxsPokZYFkkcrn1jAUEmPg5J4HeO7WpvFq0+j9FjwruX9OvK/DNswuLSVFkjYMjgFWG4g0Z5OVVnoVsR8LCymRmRjmRGAGT2ipHA8uevGrBVgWgYmkcTikjUvIwVRvJOngOZ7hUftnbywdkDPKRol9FHtOeA7t5qsSQyTvnmYs3AfZXuVdw+dASmO6aX0w8eb9eS6r5INT5kVDYjGYqX15nAP2U+rX/br8alINnAcKeJge4+40BVD0fDasMx5tdvnRW6NJ7C/uj8quP0W28W8rVw4egKQ3R0KbpdDzQlCPNCKY7SwEhJdneQgDVzmOUcLnU2HOtBfCUgNlBjru3k8h+dAZkpq59AulfUsMPK31Tn6tj/lufs34IT7j41Kt0dgvpDH+7T/AAXRWA6tDHblkGvdQFmeS1Ik0LVygOihTPFbYhjbK8gVhvFibeNhpQoBJYFlZi2VxHJ2B7DKNSbH1r31NJ7WwLS5Fz9gt2o7aycQCeK8SvGo6Zb4VJ37OIMcZ62P6tszWte2jCxHZYEabqNgJDiBLFiFSQRNHZ7FGZmTMdFPYdbjtKRfNuG6gJxMOqrlQBQL2sNAeduOtQQ2AwkBdhIXPacg3Y8AVO5QD4aWpudqTQGUq3XQxZuzKSJQqDtZJwO3uNhICf16lMSizxpLnlhIQSKyNldAVDEOpDI4tvVgwoCTnhupCsUJFgwsSvC9joTVF6Yqdn4RnRgZJGyI/wBrMdWYg7zYMfOpXAdI8QiXnh65LXMkAtIoHGTDMddN5jY/dG6ql6Q5JMTJBiEVpMAiXWWMFwGJvIZUAzp6qrcrYW1teuWWmofX2cc9VON9V5ObD6aYmFUDlZQBqrALv4BkAsdeINT69IcJinDSu8EgFgsnaiH3WGi34k2vVDSUMMykMp3MpBB8xQNVEcrLD8+f2UWPm5sb03v9k56RekQjX6Hh2BeQAzOpuFQ6iMEcW3nutzqlwQhFAHmeZp3i7XAsLjjYXprLJlF61y5nlZrnz1nexPE4jLoPWO7u76apHzrqLc3O876XC1j+Jr/BaQQJRrUa1S2yei2IxIzImWP9I/ZU/d4t5ViVVvSMTNW9SiHtWr+i7YQjwpndQWna63ANo0uFtfmcx91QGxfR7FKZFmncGMKSI0HaRrgst7m4YEWsd451fdkdJMCzJBDiYCVARYusAcBRYLkaxvpyqw43Hqa7WWnE4tRXa0SmN2BBPHknhjcd6i48CNRVE276GUa7YSUof0cvaXwDjtDzzVpZrhNTLxzXtE+8MX/JGHbL9GUy4n+2R5YI+0xBDLNr2Y1YcDxvbQHmK03ZuF6xsxHZFt24clUcB4VY70gFA3AAX4aedMeNQtIYsU41qQ1Re3NsdSoVLGVx2QdQo9th8hxp5jMWI42dtyjdxJ4KPE1VcOjSOZH1Zjc/gB3AaV0OoTCYK5LMSWJuzHUk8STUtDh7UeCCnSpQCuzcLdweC6+fCpqm2BisvedfypzQBWW++msuzVO7s+G73U7rlAREuAYcL94/KknYKMo8/GpukZ8Ij+sNee4++gIzDQZjUiBRIsMEuAb0egBeonbm2OqARNZWGn6g9o/gPyp5tHHiGMudTuVfaY7h+J7hVVgiZ2LObsxux/rcO7uoAkGD0JOpJuSdSSd5JrlTEMGlcoB1isHnQLcKAVIsCfV3DeNPyouzoljMgDF2MmaSwtZiq2W3LKBxpDZe0Hlw4cqA95FtZsrZHKoy3OqsoUg95pLY+NDTYgEjMepewBHZZGVTrv1QjxFANp9lStBImQ5pLgklQAGa7E68r1K7XbLh3A3WVR4EhflQxm14YUd5XCpEM0hyscq6XNlBPEUjsc9ZCes7f1sgudbgNdfha1AM8U2TDSHd9WwHiRl/GpPYOH6rDQpuyxrfz7R+dLfQo/0afuj8aJisYqlUN7yXVLDS+7U8N4oCmy9D4MSWlAaCVyzdbDZb3Nx1kZ7Eg3bxfvqm9Io2wE6Q4grJ1ih0kiDC65iv1kTeqbjgSK1nCbOkRQLKbD2rfhWR+kWcy7YKm31KxJYG4GVc518WqJyYhztohcvHjcdqXkZSNck0yxLXYDlr5mndMkNyTzNVMFFHvYoq0cVwU/2Jss4nExQi46xrMRwQaufHKDWUuz0ZSdPSJvoR0fSXERnEISjxySQqfVlMbAHNxyjU242rTpl07hoANwHAAcB3Uyx+EVcXgggsEjnsBuWPKqqo7tPhT6SrrFiWOdI9FhwzinS/6Q+F7GMjPtiRD5rmH+5BTvpH0UwuNX+0Qh24Sqckq94kAufA3FNpV/tEP+qP4WqfVSdBqa7HczPZuM2rgMTLhoG+mxwjMIJT9Y8JtZon33AK3AJG+ymrb0e9KeDxL9VIThcRexhn7Ha9lXOl+42PdRdsYYx7TwclrF0kjbvGun+8e6ovp1gkmlUOivljsSyhibkmxJF+VAaM+7xpGq50EwfVYUjXKZDlW5KqAoFlB3C99BpViZwASdwBJ8ALmgK/t/EZ5RGPVSxbvcjT3D+I0fCw2FMsJd2Ltvclj5m9v65VLwrQCiLSoFcUVCbZ6eYbBTCOUSM+UNaNVYLe9gxLDWwvbka1qlK2zWqULdMNtzH7Wgu8EeGxUfshJEmUd6dYVf8AZ17qrmzPTYwkK4vDZQNGMbNnQ8c0UgB+N+6rFs70pYOaRI1MqtIyquaOwzMbAEgm2tS3SDohhsaPr4wW3CVezKvg41PgbjupNzXpibmvMvY82L0iw+LTPh5VkA3gHtL3Oh7SnxFSVYptv0V4vCP12DdpguoKHq8Sg7gCA/kRf2aV6P8ApingPV41OtCmzMAI50PEMhsrH90+NbGxstAmojYHSvDY1b4eVWI9ZD2ZF+8h1893ImpORqAIa5QphtrF9XCbes/ZXxO8+QvQEJtPE9dNp6iXVeRP2m8zp4CnGHhptgoLCpOJKAURNKFKoKFAMmxGtlGZha4zAZbjsljwBtp8KRwuzgspmY3kZchC6Iq58+UA6k5tbnmbAXprO2SWORdSSYnA3upuRb9ZGufAuONO8XimVGZFzsqkql7ZyNcoPM8O+1AI7bw6FGMhAR0aKS/JgVBA4nXda+6udEImTAwq6sj5bOG3kjs57HdmVVNqV2ZBF1cTxkyL1amJ3ZmYLa4sWuQeBvrpY7qVx20khQyStlQFQzWJC5jlDOQOylyLsdBxNARXSPpBLh8HPILdZGtgQq6MWCq9iLEC97caqh9IM0q4dzDEXjAYsXYB2sLnIq2S5W9ganvSIynA4gC5YRrnsLgASKQWO4Vm+zz9Un3fxNQeVlrHrqyt5ua8WurLhL6ScYT2Uwy/sTP85FqnY1GknkxEjZpJWLNZcq3bkLmwtpTg0lOdKrrz5LWqZV3yMlrVMbs2h8DTWHdTltx8D8qbQnStZ9HOfQsKt/oxhBxjsfsQOR3FmRb+4n31T71o/QbolLCWlmIQSR5eqBBYgsr3YjRRpuGvhUjjw6yJ/BK4kOsqaXotcBMkrTHcFEcf3Qe03maXkNG7hTfEy2BNXJ6Aa4dc2JU8EVm8yMi/xH3VYcCu89wHxqtYTHBC10N2Iub2IHAWt3k+dWBsCwOkmXwX8zQEXtlc+PgH6JGY9xNz+C++ojay55mPfb3aVYjsS7s/XSBm9ZlCAn4dwpNejcYNzJK3iy8f2aAc7IhywIO6/vN6LtqS0D99l/eIHyvTtVsABuAAHlUdt8/VKOci/AMaAZ4JNKkYxTPCDSnqUApnAF2NlAJY8lAux9wrz/tXaTYieSZt8rs3gCeyvkth5VveKwfXRvFmK9ajIWFrqGUgkX0vY1W4fQ1hBvlxDftRqPgn41E5OKsmlJB5eG8ulPoy3o81sZhv+8wf+qor0gaqeC9GGBiZXEblkZWUtNJoykMDYEA6gcKtlbcfE8aaZtxcNYpao5aqL01waS4jtIrZVVblQTz3kX41ewKpu1VzyM3Nj7tw+VSSYVJOjsWYMI1Vgbqygoy+DKQRWo7LRhBGGYs2QXZjcnxJ31VcLhLmrkBbTkAPdQHar23Jc8wThGP9zan4WqwiqrG+d2f2mJ8r6fC1AO8PHT1FpGFacoKAOooUZRQoCmw5Yzmihnzd+ZweYs7aX5i1OTthuOGnUAXLHqsoPeeszWvxA408eCY7nUeV/wAaQfB4j9Oo/Yv+NAK7Lwpiiy3vmZpCBbKpkOZlj5Jck+ZpttvEziI9Qit2SzM7qFsNWjZWBzBluN43iiJsudQQMUFuQf7mM233yhrgX4+FI4jZzF1E07PGwAYZURLgiwIQaFiN5NuFATeBxEWIw6sqgxTIDkYAgg6Mjg7yDcHwqOk6JYRVOTCRlgCVQMyBmtcICWyrc6XtYU+w+FWMMEXKGYsyrewY2zEDct7A2FNTOqM8hma1iSha8YAW/ZU+ru4Vq5Ve0a1E17Qy2VsvZ+Ig61cOiWJWRHzh4ZF0eKQFtHU+8WI31mvTuE4faEfV5lw0yKVWxC3BKOQD35T51eejPSRpsQOvgSP6SF1A/wA9UFo3ewzkpuDXK3tc1B+mjHYeRIY1kVsTDIxKLrkR1GYOw0DZkQhd++uWTHHV+EccuLH0a0ir01XQkUvG5KgnQkAkd/GkZhY3576pV8HnZ8PQetg6MYz6VgoWEjKUAjlC2zExgADMdVuArXHOseBqwdDek/0OY57mGSwkA1KkerIBzFyO8HwqTxsn078+mS+JmWLJ59M15k5f1501OHLN2x2Rw35jwvbh3VWf+lLC9cUCSmMaGcABb33iM9or37+6rdh8SsiB0YOjbmU3U/z7jVrNzXhMvJyTb1L2QuPP1j+N/gKuDGoDF7MDknMQT5jdapZcVfQAk6fKtzccVy9VbpH6RcPhDlsZpb6xow7Pe76hT3b+4VByemEWBGDY3/5y777vUrRXLfXfk0WSXXVPyaETUbt0fVr3SL8mFH2HtUYnDRzgZesW5W98pBIZb8bEUba6Xhbuyt7iPwvW5uNMLup6lMMI2lPkNAOcKt20t2SL67ja9j32I0qQrFttdJMTszaOIELfVSP13VsM0bCQBiRxU3uLgjdxrSYdsyWBuDcA6gaXANri3OucZFTa+Djjyq21+UWGgajMFL12YG4tbcxtqT+VKPseM77nzrodhxPjUUEl1Fgbdob/AH1WbBtxB8CDU0ej0HFL+ddHR7D/AKJfj+dAR+z4O2vjf3VOE0nFg0T1FA9/50pQCOMkyxu3JGPnY2qv4FLAVNbWNoJPu295FROEGlAP4xS6ikoxSooBRaFBaFARTYQ+1SL7NJ+21SDRUi+HPOgI19hg75H/AHrU3fo1EfWeQ/8Amvr7jUo+BY8abvskn7bfCgGzbFiyopdyIwwQdbJoGFiCQ12FtO1e3CoTbezsDhYg5RVOYBWsWIIBPZF9W0NuHOpx+jt98j/vfkKY7U6CR4iF4md7sOyxdiEceo9u428r1h714MPevBQdt9KHxEYggQQwKwa5sZXcX7bP9k67l95qGw+DVNwueZ399dgLDNHIMssTGORTvDKbGlUUsQFBLHcALk+AFUmW7dao85myZKpzRxqTcXFqmB0XxBzqVCSLGGCuftN6iNlPZJ+Gl7VCQzE3VlKSISskbCzIw0IIrFYrldmjFYMkT3a8BAeBo967It/Gkw1aezT2KXp3szbM2HbNBK0ZO8A9k/eU3U+YpkDXKwm15RhNy9otC+kjGgWzxnvMMd/gAPhUdtHpdi5wVkxD5TvVMsanxCAX86iKFdHlt+Gzq8+RrTo4q23VI7MXMrLyIYeeh/Cm2BwEkz5IkLtxA3Ac2J0Ud5q1YDouIvWYvIRY5fUW+8DS7HTfoO6u/FmnfZeiRwot5Oy9Fw9G2J/szxHfHJmH3ZB/9lPvq2OoIIO4gg+BFqqnQ/YksMjSMAqOhUg+sdQVIHcR8atdWxeEFhLi6nepIPiDapJDTTaMWWQONz7/ALwH4jXypaJ6AqHpS6PmWAYlBd4ARJbeYSb5v2GJPgx5VO4FrxRnnFEffGtTIPMXBuCDqCCNQRxFr1GjD5AFC5VUBVHAKNFA8gK0UJU6+Tksam3S/JKbDPaf7o+dS9Q2wz22+7+IqYrc6grldrlAcaiUc0SgGm1/7h/AfxCovC7ql9oLeGQfqH4a/hUNhDpQEjHSwpGOlRu0oBRaFNlkNtTrxtuoUAsRSbA04K0UpQDRiaRdjT4xiimMUBFvI3AU2kll4L8RU2UFEIFAZ/troZ9InM+UpIwAkKtpIALAsCNGAA7Q91O8BsOWAWgjjQne1yXP3mtfy3d1XMkUQyitOk9u2vJp9Oe3bXkqC7OxwlVw0FgbsjJIQ+ltWBuDbcw5cRpVD9Ju143xyGKLJiI1yYo3BDtcZYzl0bKBbPodQCBlsNM6Z9KxgsMXWxme6wDf2rayEclFj4lRxrEsJASxdiSxJNzqSTqWJ4nvrjyMqlaI3KzKF1H9/wCuXdRWF65en+H2LNJD1qIWXMRp6xtvIXeVvpfnVTMun4RRqKp/aiOOlAPS8+GeMlXVkYbwylSPI0iVrH7Mfs5erf0R6Ati1EsjhYfZQq0r2PLURjvbXuqoZPH31K7CxhRrKzK29WViGB4gEe+u+BQ71RJ4sxWRKzXcH0eSNBHEgjj5De3ex3ue8/DdUhhdmpHqBc8zTbo7tj6Th1cntjsyj9ccfBhZvOpOrhJLwi/SS8IBNdvRGawudAN5OgHnVQ216UMNhsWmHdJbEjrJsuWONWGjqD2pFB3kAAC+8i1ZMluxEIdSp47jyPA1FQuVJVtCN/51LBrgEEEEAgg3BB1BB4g86bY3CZtV0cbu8eyaACPSoNR8M3A6Ebxyp2r0AvE2U3XQkWuOVKfSn9o03DV29AKnEN7Te+s66T7RxceJkVcTOFzXUCRgApFwBbxrQL1VOmeCu6P7SlT4qfyPwoCvbG6RYlMRE0mImdFkXOrSOVK3s1wTY6E+6tgIrGlw+tavsbFdZh4n4lAD95ey3xWgHpF9OenvBFVzCaaHgbe42/CrFUJjUyzNyazDz3/EUA7jNLg01ianCmgEyLE12lsoO+hQDnJRSlKVw0AiUpMx0uRRSKAbNHSLx09IouWgI54jTd8M39A1LlaKVFAZd096G4mV/pCEyqqgGIDtxqNSUUeuCbk218t1FHwr0SbVVuk/QKDFXdD1M53uoujn/mJz/WFjzvUPPxu/3SQOTxPqfdPszfov0afGS5RcRpYyvyB3IP1jbd4nhV9foMpULnlAAsAshWw5C1WLYmx4sLAsMe5dWY73c+s7d55cAAKfZxXXBhWOf7Z24+BYp/s89dPcH9F2gYYXeyRxXzOzm7rmIueHaGlFzGlOm03W7YxLcBOVHhGAn/tpG9QeU06K7mNOyX6N7CfGTdUjBLIzliCQAtuA5kgVPbX9HUuGw8uIWZZGgQyZAhXMF1btFtLLmO7hT/0TYcKMRMeJjiXwF5H/APjq/GdTcMAVIIYHcVIswPiCRXfBglyqa8kjjcaHCql5Mu9HXTuLrrMTGkmVZAxGVW1KOG5XuNbaNVk6QelOGK6YVevfXtm4hU932n8rDvrG22ecLjZsOfsO6A8wDdG81sfOnt6Z89y+qHI5Nw+qN62XL9Jw8MzG/WRI1uAYjtWHDtA1GdM+h8WLwrZiEeIM0Up+ybaq3Eo2gI52Ipp6N9q32eqE6xSSJ5Eh1/jpx0q2mWTq13HVu/kPCpcV2lMn467SmVr0ddK3w5XBYvSMm2HlJusbE/3LN7BPqk7jpuItp5rO+j/RoSvdx2Bq3fyXzq/K9vDh3VubhcRhQ2u5uf4Ecaahipswty5HwNP64w4GgEEko4aiNhR9nT4ijw4VjqbBed9/gN9AGvUPt8q6BOIN7jhpa1SmIOll/maYjZbOd1AVRsGb6a1cuhkx6l4zcFHuL8nF/mrU5wuwVHra91SaKALAWHIUAeo/bEN1DDeh1+6d/wAbU/rhFxY6g6EcwdDQEPh5KeI1R3VmNyh4bjzB3H+uVPInoB2poURGoUA9JopNKlKKUoBEtRGelilJslAItJSbTUsyUi8VAJNPST4qlHg8aQfBX50AR8ZTaTaVuPxpR9kg8/fSD7CQ/Z+dAIybZA+0PeKaSdJEX7Y+dPTsBPZHurn/AA+nsj3CsbMGQdIMDEmIaWOUuJGdmDKQysxLHtWswuTyNRoxaHc6++1biej6ewv7o/GjLsJBuVR+yv5VGycebeyHl4sZHv0Z90b6SCDDrGqSE5mZiq3BLd/gBUp/xXIfVglPkBVxGyByow2QOVd5+1aJMLrKlGO9JdjYjE4n6QkDq5C5lNjmKgAG+mtgPdXF6N4onTDyW5nIvzatlXZQ5UcbMHKud4pt7ZyyYYyPdFH6JbHnhupXIjENISwY6AgBVGgJvU8cCZH86mZ9nPl+qZQw4OCUbuYr2l8Re3I032VtFTIYXQw4gAnqXIOZeMkDjSZO8ajiBXaUktI7zKlaRIYXDiNAq+feedKXoE11FvWTYTeUjdTHH9J4MO6JiG6supKsQSmhtZmHq+Yt31KiGs29JuuJC+xGg992PzoYL8234IijSAtFIDklS0kdxvDBdb2sdL8d1qmcPiEnGaJ1deakG3iOFZD0I2N1iTjd2Fyi5y9Zm7JI3XspF+80rh5mjcMhKOp3gkEEHcbbxfS1DJrhwijfqeVd8Bamuy9oCeFJV0zjUeyw9ZffenNAChQvXKA6DQqo7e9KGCwriPM075gHENmWMXGYs50JAv2VudOFWqDELIivGwdHUMjA3DKdxFAIbRwmdbr6y7u8cVqPw896mqjsfg9c6D7wH8Q/GgFI30rtM4Z7ihQFiNFauUKAKaTahQoAhohoUKAJRDQoUAY0WhQoanDQoUKwZOGuChQrP4D9HRXDQoVhmEdrldoVgHf5/hVU9If/AGd/4iv8JoUK2Mosbb6Uh3edChQyKVmPpA/xj+Ef8AoUKGESvo+/u5f2Pm1MNp/4iX/Ub5mu0KGS39Af8M/+u38KVZaFCgOUz2z/AIeb/Sl/gahQoDzND6i+H51vPoq/6qh+/P8AxtQoUBbKC76FCgIFOP3jXaFCgP/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29700" name="AutoShape 4" descr="data:image/jpeg;base64,/9j/4AAQSkZJRgABAQAAAQABAAD/2wCEAAkGBhQSEBUUEhQWFRQUFBQYFBUXFRUXFhQWFxQVFxUUFBUXHCYeGBkkGhQUHy8gIycpLCwsFR8xNTAqNSYrLCkBCQoKDgwOGg8PGjUkHyIsLCkpLCwsLCwpLCwsLCwpLC8pLSwsKSksLCwsLCksKSwsLCwsLCwpLCwsLCwsLCw1LP/AABEIALEBFAMBIgACEQEDEQH/xAAcAAAABwEBAAAAAAAAAAAAAAAAAgMEBQYHAQj/xABMEAACAQIDBAYGBgcGAgsBAAABAgMAEQQSIQUxQVEGEyJhcYEHMlKRobEUI0JywdFTYoKSsuHwJDM0Q3OiFmMXNUV0dYOzwsPS8RX/xAAaAQEAAgMBAAAAAAAAAAAAAAAABAUBAgMG/8QAJhEAAwACAgIBBAIDAAAAAAAAAAECAxEEEiExURMiQXEyYQUjgf/aAAwDAQACEQMRAD8A3GhQoUAKFChQAoUKFAChQoUAKFChQArldvWbekP0mzYDErBHAnaRH612Y3ViVNo1tYgqdS3DdWtUpW2a1SlbZpFAGsK2j0zxk182IcDlHaMf7bH41aPRLtc9bPC7E5gJVJJJJFkfUm50ye41EjlzdqUiFj50ZMihL2abQJpviNoJGQHYAncNbnW3DvrLPTptTXDQA6WeVxz3Il+f+Z7qlZK6Tsl5L6S6NVhxiPfI6tbQ5WBseRtupavMeGXKFtoQAQRoR4EajfV49HO2cS+PjiM8rR2kZkZiwOVTYdq5GtuNQ8fMV110QcX+QV0pc+zZK7XBXanlkChQoUBRulssi4kjO+VlUhQ7BeIOgPMGpPoTibxyJ7LBh4MPzU++m3T2K3VP99Cfcy/Jqj+huNtiQvtqw8xZh8jQF/oVy9C9Adqqbdxn1zD2bD8TVpdgBc7hqfKs2lxTSS6AlnYkAbyWN7fGgLf0cF1du8AfM/MVNBahNl42HDxBZZoVa5LAypoTw1PCwp/gNuQTlhDKjlbZgpvYHcfCgHoFdoA0KAFcNElJt2bX76bwTsdT7rUBUdujJiZBzIYeaj8b0Kl9u7IM0gYewAfEE/yoUBY6FCuM1hflQHaFJQYhXUMpDKwBUjUEEXBFNZ9qBcRHCQbyrIytcWvHlutt97NfyoB/QouaoQ4+RdpdUWJjkw+ZFtoro9mN+8H4igJ2m20NoxwIZJWCoLXJud+7QUsGquekLakMGAkM7ZQ1lTvkvdQP3fnWG9eTDelsmsXtSKKPrJHVE07TMANd2p33rmytsRYlM8MiyKCQSL7xwsdaw3F7UkxQjaZwyIiiFB6iqBYN+sxtqf8A8DzYW3pMJMJI9QbCRL6SLyPIjgeHmar3zkr1rwVb/wAilk1rx8/k2PbmOMUJI9Y9le4toD5b/KsM9IjvLDDNIxZ45XiZm35ZEDoDbgGim/erTdsbdTFtgliN1lkzEcRlIBVhwIu+ndVF9IuHynGxHTtCRL6XOdZAB4hnFTb1UFherh6Kzg5c0anmBfxGn4VM9Ftp/R8bDKTZQ4V/uv2DfwuD5VWtiORFZgRZjbTeDy+NPHeqF/Ze1+GeZe8eTc/hm1YvEdZtFU4Jlv8AsgufiRWR+lPaPXbXlUHSMRxDyUFrftOaf4TpziI5TKOrMhBBLKTfQAneNdKreIjDzPM1zI8jOxvpmZixsOWtWGXlRc6RaZ+bjuNSKEVefRBhr42V7epBbwLuv4K1US9WboftCFVmgllMP0gxDrLsuUJn1zg6G7g62GmpqHxkvqrZA4mvrS2bnejVgolnwGLDBryIbq9yyTRtuN79pGHuPeK2bYG3o8XAssfHRl4ow3o3ePiNavj0xKUKLeuM3y3c6AgunMGbBseKMre42PwJrPNm7S6uZHv6jqfK/a+BNaHPJLibrlyR6hsw38wb76cYPY8UXqoCfasPgKAlS4ohmpGhQAxXbRkvlzAi43i4tpfSq63QaAghnlYEWIJSxH7tWJtN+njpSH02P9JH4dYn50Bkm39hnCTmM6qdY3sBmS/H9Ybj/MUlsvaj4eVZYzZl4cGB9ZW7j/OtR6RbBXGQFNMw7UT78r201H2TuP8AKsjmiZHZHUq6EqyneCN/9d9AbfsXbCYmFZY9x3g70Yb1bvFPqxrop0kbCTX1MT2EqjlwcD2hfzGnKthgnV1DIQysAVYagg6gg0AekcQDYkC5HDnS1Fd7UBC/TGOtzQqTA8KFAIbWwrSxERvlawKH7OZWVlJI1tdbHuJpb6WnWBMy9YVLhLjNlBCswHEAkAkcxzqBxcn0OVp1/wANK4+kL+hkYgDEoPZJsHUdzj7V3e39l9eilH6ueFs8E2/q3sQQw+1GwuGXiO8CgJHA4NYY1jS4VBZbm5AudLnhrTXZm04cVd0HbgkeNldbSRONGBB1W4sQRvBFI7A28MTDnK5HVikqb1WRfWyNueM71YbwR31CdJv7LMmMgN57BZoLknFwA8uEiXJRjpvXjQFyZqr+z+lV8dJhZ0SOTU4Z1bMs8XEAkDLIv2kqWhxgkjV1vlkUEBlKmzC9ip1B13VV+m0MMsQhFxiI2D4do7ZoJB6rMdyqeI4jhQFzvUJ0n2fHjIWwsodg+UsqEA2BupZ2BCi4B56aUn0S25LiMNmxEZSZGKSaDI7D/MjINrHlwNxUhjcesSl5GyqNOZJ9lQNSe4UB5+xuz5dlYs4TEG8TdqCX7JU7mHyYcCL7jUkRVz6ZYM7Vh6oosSqS0Uri8iNY6sRoqEesNdBe+lZhsHHPlMcgv1eiuDcEA2tfiOR4iqvmYEvvRS8/jqf9kln2Vt2TCM0kWTMQRZ1zC9tGFrEEXO4+N6htoYqTESmXEOZZDbUgBRyCoNAKLI5OppCfEhe88vz5VCV256p+CuWTI56J+BQmkJMWq728hr8qaSMz7zYchu/nQXD1lQl7NliS/kxRtpDgrH3Cif8A9MewfeKN1NFaIVtqPg31HwGXaScbr4j8qXRwwupBHMG9MWiFIth7G4uDzBsffWekv+jP0ofrwTMU1rDhy5cdOW+rJ0T6Ttgp84u0TWEqD7S8GX9ddbc9RVIi2gRpJu9sDd94D5irxsPokZYFkkcrn1jAUEmPg5J4HeO7WpvFq0+j9FjwruX9OvK/DNswuLSVFkjYMjgFWG4g0Z5OVVnoVsR8LCymRmRjmRGAGT2ipHA8uevGrBVgWgYmkcTikjUvIwVRvJOngOZ7hUftnbywdkDPKRol9FHtOeA7t5qsSQyTvnmYs3AfZXuVdw+dASmO6aX0w8eb9eS6r5INT5kVDYjGYqX15nAP2U+rX/br8alINnAcKeJge4+40BVD0fDasMx5tdvnRW6NJ7C/uj8quP0W28W8rVw4egKQ3R0KbpdDzQlCPNCKY7SwEhJdneQgDVzmOUcLnU2HOtBfCUgNlBjru3k8h+dAZkpq59AulfUsMPK31Tn6tj/lufs34IT7j41Kt0dgvpDH+7T/AAXRWA6tDHblkGvdQFmeS1Ik0LVygOihTPFbYhjbK8gVhvFibeNhpQoBJYFlZi2VxHJ2B7DKNSbH1r31NJ7WwLS5Fz9gt2o7aycQCeK8SvGo6Zb4VJ37OIMcZ62P6tszWte2jCxHZYEabqNgJDiBLFiFSQRNHZ7FGZmTMdFPYdbjtKRfNuG6gJxMOqrlQBQL2sNAeduOtQQ2AwkBdhIXPacg3Y8AVO5QD4aWpudqTQGUq3XQxZuzKSJQqDtZJwO3uNhICf16lMSizxpLnlhIQSKyNldAVDEOpDI4tvVgwoCTnhupCsUJFgwsSvC9joTVF6Yqdn4RnRgZJGyI/wBrMdWYg7zYMfOpXAdI8QiXnh65LXMkAtIoHGTDMddN5jY/dG6ql6Q5JMTJBiEVpMAiXWWMFwGJvIZUAzp6qrcrYW1teuWWmofX2cc9VON9V5ObD6aYmFUDlZQBqrALv4BkAsdeINT69IcJinDSu8EgFgsnaiH3WGi34k2vVDSUMMykMp3MpBB8xQNVEcrLD8+f2UWPm5sb03v9k56RekQjX6Hh2BeQAzOpuFQ6iMEcW3nutzqlwQhFAHmeZp3i7XAsLjjYXprLJlF61y5nlZrnz1nexPE4jLoPWO7u76apHzrqLc3O876XC1j+Jr/BaQQJRrUa1S2yei2IxIzImWP9I/ZU/d4t5ViVVvSMTNW9SiHtWr+i7YQjwpndQWna63ANo0uFtfmcx91QGxfR7FKZFmncGMKSI0HaRrgst7m4YEWsd451fdkdJMCzJBDiYCVARYusAcBRYLkaxvpyqw43Hqa7WWnE4tRXa0SmN2BBPHknhjcd6i48CNRVE276GUa7YSUof0cvaXwDjtDzzVpZrhNTLxzXtE+8MX/JGHbL9GUy4n+2R5YI+0xBDLNr2Y1YcDxvbQHmK03ZuF6xsxHZFt24clUcB4VY70gFA3AAX4aedMeNQtIYsU41qQ1Re3NsdSoVLGVx2QdQo9th8hxp5jMWI42dtyjdxJ4KPE1VcOjSOZH1Zjc/gB3AaV0OoTCYK5LMSWJuzHUk8STUtDh7UeCCnSpQCuzcLdweC6+fCpqm2BisvedfypzQBWW++msuzVO7s+G73U7rlAREuAYcL94/KknYKMo8/GpukZ8Ij+sNee4++gIzDQZjUiBRIsMEuAb0egBeonbm2OqARNZWGn6g9o/gPyp5tHHiGMudTuVfaY7h+J7hVVgiZ2LObsxux/rcO7uoAkGD0JOpJuSdSSd5JrlTEMGlcoB1isHnQLcKAVIsCfV3DeNPyouzoljMgDF2MmaSwtZiq2W3LKBxpDZe0Hlw4cqA95FtZsrZHKoy3OqsoUg95pLY+NDTYgEjMepewBHZZGVTrv1QjxFANp9lStBImQ5pLgklQAGa7E68r1K7XbLh3A3WVR4EhflQxm14YUd5XCpEM0hyscq6XNlBPEUjsc9ZCes7f1sgudbgNdfha1AM8U2TDSHd9WwHiRl/GpPYOH6rDQpuyxrfz7R+dLfQo/0afuj8aJisYqlUN7yXVLDS+7U8N4oCmy9D4MSWlAaCVyzdbDZb3Nx1kZ7Eg3bxfvqm9Io2wE6Q4grJ1ih0kiDC65iv1kTeqbjgSK1nCbOkRQLKbD2rfhWR+kWcy7YKm31KxJYG4GVc518WqJyYhztohcvHjcdqXkZSNck0yxLXYDlr5mndMkNyTzNVMFFHvYoq0cVwU/2Jss4nExQi46xrMRwQaufHKDWUuz0ZSdPSJvoR0fSXERnEISjxySQqfVlMbAHNxyjU242rTpl07hoANwHAAcB3Uyx+EVcXgggsEjnsBuWPKqqo7tPhT6SrrFiWOdI9FhwzinS/6Q+F7GMjPtiRD5rmH+5BTvpH0UwuNX+0Qh24Sqckq94kAufA3FNpV/tEP+qP4WqfVSdBqa7HczPZuM2rgMTLhoG+mxwjMIJT9Y8JtZon33AK3AJG+ymrb0e9KeDxL9VIThcRexhn7Ha9lXOl+42PdRdsYYx7TwclrF0kjbvGun+8e6ovp1gkmlUOivljsSyhibkmxJF+VAaM+7xpGq50EwfVYUjXKZDlW5KqAoFlB3C99BpViZwASdwBJ8ALmgK/t/EZ5RGPVSxbvcjT3D+I0fCw2FMsJd2Ltvclj5m9v65VLwrQCiLSoFcUVCbZ6eYbBTCOUSM+UNaNVYLe9gxLDWwvbka1qlK2zWqULdMNtzH7Wgu8EeGxUfshJEmUd6dYVf8AZ17qrmzPTYwkK4vDZQNGMbNnQ8c0UgB+N+6rFs70pYOaRI1MqtIyquaOwzMbAEgm2tS3SDohhsaPr4wW3CVezKvg41PgbjupNzXpibmvMvY82L0iw+LTPh5VkA3gHtL3Oh7SnxFSVYptv0V4vCP12DdpguoKHq8Sg7gCA/kRf2aV6P8ApingPV41OtCmzMAI50PEMhsrH90+NbGxstAmojYHSvDY1b4eVWI9ZD2ZF+8h1893ImpORqAIa5QphtrF9XCbes/ZXxO8+QvQEJtPE9dNp6iXVeRP2m8zp4CnGHhptgoLCpOJKAURNKFKoKFAMmxGtlGZha4zAZbjsljwBtp8KRwuzgspmY3kZchC6Iq58+UA6k5tbnmbAXprO2SWORdSSYnA3upuRb9ZGufAuONO8XimVGZFzsqkql7ZyNcoPM8O+1AI7bw6FGMhAR0aKS/JgVBA4nXda+6udEImTAwq6sj5bOG3kjs57HdmVVNqV2ZBF1cTxkyL1amJ3ZmYLa4sWuQeBvrpY7qVx20khQyStlQFQzWJC5jlDOQOylyLsdBxNARXSPpBLh8HPILdZGtgQq6MWCq9iLEC97caqh9IM0q4dzDEXjAYsXYB2sLnIq2S5W9ganvSIynA4gC5YRrnsLgASKQWO4Vm+zz9Un3fxNQeVlrHrqyt5ua8WurLhL6ScYT2Uwy/sTP85FqnY1GknkxEjZpJWLNZcq3bkLmwtpTg0lOdKrrz5LWqZV3yMlrVMbs2h8DTWHdTltx8D8qbQnStZ9HOfQsKt/oxhBxjsfsQOR3FmRb+4n31T71o/QbolLCWlmIQSR5eqBBYgsr3YjRRpuGvhUjjw6yJ/BK4kOsqaXotcBMkrTHcFEcf3Qe03maXkNG7hTfEy2BNXJ6Aa4dc2JU8EVm8yMi/xH3VYcCu89wHxqtYTHBC10N2Iub2IHAWt3k+dWBsCwOkmXwX8zQEXtlc+PgH6JGY9xNz+C++ojay55mPfb3aVYjsS7s/XSBm9ZlCAn4dwpNejcYNzJK3iy8f2aAc7IhywIO6/vN6LtqS0D99l/eIHyvTtVsABuAAHlUdt8/VKOci/AMaAZ4JNKkYxTPCDSnqUApnAF2NlAJY8lAux9wrz/tXaTYieSZt8rs3gCeyvkth5VveKwfXRvFmK9ajIWFrqGUgkX0vY1W4fQ1hBvlxDftRqPgn41E5OKsmlJB5eG8ulPoy3o81sZhv+8wf+qor0gaqeC9GGBiZXEblkZWUtNJoykMDYEA6gcKtlbcfE8aaZtxcNYpao5aqL01waS4jtIrZVVblQTz3kX41ewKpu1VzyM3Nj7tw+VSSYVJOjsWYMI1Vgbqygoy+DKQRWo7LRhBGGYs2QXZjcnxJ31VcLhLmrkBbTkAPdQHar23Jc8wThGP9zan4WqwiqrG+d2f2mJ8r6fC1AO8PHT1FpGFacoKAOooUZRQoCmw5Yzmihnzd+ZweYs7aX5i1OTthuOGnUAXLHqsoPeeszWvxA408eCY7nUeV/wAaQfB4j9Oo/Yv+NAK7Lwpiiy3vmZpCBbKpkOZlj5Jck+ZpttvEziI9Qit2SzM7qFsNWjZWBzBluN43iiJsudQQMUFuQf7mM233yhrgX4+FI4jZzF1E07PGwAYZURLgiwIQaFiN5NuFATeBxEWIw6sqgxTIDkYAgg6Mjg7yDcHwqOk6JYRVOTCRlgCVQMyBmtcICWyrc6XtYU+w+FWMMEXKGYsyrewY2zEDct7A2FNTOqM8hma1iSha8YAW/ZU+ru4Vq5Ve0a1E17Qy2VsvZ+Ig61cOiWJWRHzh4ZF0eKQFtHU+8WI31mvTuE4faEfV5lw0yKVWxC3BKOQD35T51eejPSRpsQOvgSP6SF1A/wA9UFo3ewzkpuDXK3tc1B+mjHYeRIY1kVsTDIxKLrkR1GYOw0DZkQhd++uWTHHV+EccuLH0a0ir01XQkUvG5KgnQkAkd/GkZhY3576pV8HnZ8PQetg6MYz6VgoWEjKUAjlC2zExgADMdVuArXHOseBqwdDek/0OY57mGSwkA1KkerIBzFyO8HwqTxsn078+mS+JmWLJ59M15k5f1501OHLN2x2Rw35jwvbh3VWf+lLC9cUCSmMaGcABb33iM9or37+6rdh8SsiB0YOjbmU3U/z7jVrNzXhMvJyTb1L2QuPP1j+N/gKuDGoDF7MDknMQT5jdapZcVfQAk6fKtzccVy9VbpH6RcPhDlsZpb6xow7Pe76hT3b+4VByemEWBGDY3/5y777vUrRXLfXfk0WSXXVPyaETUbt0fVr3SL8mFH2HtUYnDRzgZesW5W98pBIZb8bEUba6Xhbuyt7iPwvW5uNMLup6lMMI2lPkNAOcKt20t2SL67ja9j32I0qQrFttdJMTszaOIELfVSP13VsM0bCQBiRxU3uLgjdxrSYdsyWBuDcA6gaXANri3OucZFTa+Djjyq21+UWGgajMFL12YG4tbcxtqT+VKPseM77nzrodhxPjUUEl1Fgbdob/AH1WbBtxB8CDU0ej0HFL+ddHR7D/AKJfj+dAR+z4O2vjf3VOE0nFg0T1FA9/50pQCOMkyxu3JGPnY2qv4FLAVNbWNoJPu295FROEGlAP4xS6ikoxSooBRaFBaFARTYQ+1SL7NJ+21SDRUi+HPOgI19hg75H/AHrU3fo1EfWeQ/8Amvr7jUo+BY8abvskn7bfCgGzbFiyopdyIwwQdbJoGFiCQ12FtO1e3CoTbezsDhYg5RVOYBWsWIIBPZF9W0NuHOpx+jt98j/vfkKY7U6CR4iF4md7sOyxdiEceo9u428r1h714MPevBQdt9KHxEYggQQwKwa5sZXcX7bP9k67l95qGw+DVNwueZ399dgLDNHIMssTGORTvDKbGlUUsQFBLHcALk+AFUmW7dao85myZKpzRxqTcXFqmB0XxBzqVCSLGGCuftN6iNlPZJ+Gl7VCQzE3VlKSISskbCzIw0IIrFYrldmjFYMkT3a8BAeBo967It/Gkw1aezT2KXp3szbM2HbNBK0ZO8A9k/eU3U+YpkDXKwm15RhNy9otC+kjGgWzxnvMMd/gAPhUdtHpdi5wVkxD5TvVMsanxCAX86iKFdHlt+Gzq8+RrTo4q23VI7MXMrLyIYeeh/Cm2BwEkz5IkLtxA3Ac2J0Ud5q1YDouIvWYvIRY5fUW+8DS7HTfoO6u/FmnfZeiRwot5Oy9Fw9G2J/szxHfHJmH3ZB/9lPvq2OoIIO4gg+BFqqnQ/YksMjSMAqOhUg+sdQVIHcR8atdWxeEFhLi6nepIPiDapJDTTaMWWQONz7/ALwH4jXypaJ6AqHpS6PmWAYlBd4ARJbeYSb5v2GJPgx5VO4FrxRnnFEffGtTIPMXBuCDqCCNQRxFr1GjD5AFC5VUBVHAKNFA8gK0UJU6+Tksam3S/JKbDPaf7o+dS9Q2wz22+7+IqYrc6grldrlAcaiUc0SgGm1/7h/AfxCovC7ql9oLeGQfqH4a/hUNhDpQEjHSwpGOlRu0oBRaFNlkNtTrxtuoUAsRSbA04K0UpQDRiaRdjT4xiimMUBFvI3AU2kll4L8RU2UFEIFAZ/troZ9InM+UpIwAkKtpIALAsCNGAA7Q91O8BsOWAWgjjQne1yXP3mtfy3d1XMkUQyitOk9u2vJp9Oe3bXkqC7OxwlVw0FgbsjJIQ+ltWBuDbcw5cRpVD9Ju143xyGKLJiI1yYo3BDtcZYzl0bKBbPodQCBlsNM6Z9KxgsMXWxme6wDf2rayEclFj4lRxrEsJASxdiSxJNzqSTqWJ4nvrjyMqlaI3KzKF1H9/wCuXdRWF65en+H2LNJD1qIWXMRp6xtvIXeVvpfnVTMun4RRqKp/aiOOlAPS8+GeMlXVkYbwylSPI0iVrH7Mfs5erf0R6Ati1EsjhYfZQq0r2PLURjvbXuqoZPH31K7CxhRrKzK29WViGB4gEe+u+BQ71RJ4sxWRKzXcH0eSNBHEgjj5De3ex3ue8/DdUhhdmpHqBc8zTbo7tj6Th1cntjsyj9ccfBhZvOpOrhJLwi/SS8IBNdvRGawudAN5OgHnVQ216UMNhsWmHdJbEjrJsuWONWGjqD2pFB3kAAC+8i1ZMluxEIdSp47jyPA1FQuVJVtCN/51LBrgEEEEAgg3BB1BB4g86bY3CZtV0cbu8eyaACPSoNR8M3A6Ebxyp2r0AvE2U3XQkWuOVKfSn9o03DV29AKnEN7Te+s66T7RxceJkVcTOFzXUCRgApFwBbxrQL1VOmeCu6P7SlT4qfyPwoCvbG6RYlMRE0mImdFkXOrSOVK3s1wTY6E+6tgIrGlw+tavsbFdZh4n4lAD95ey3xWgHpF9OenvBFVzCaaHgbe42/CrFUJjUyzNyazDz3/EUA7jNLg01ianCmgEyLE12lsoO+hQDnJRSlKVw0AiUpMx0uRRSKAbNHSLx09IouWgI54jTd8M39A1LlaKVFAZd096G4mV/pCEyqqgGIDtxqNSUUeuCbk218t1FHwr0SbVVuk/QKDFXdD1M53uoujn/mJz/WFjzvUPPxu/3SQOTxPqfdPszfov0afGS5RcRpYyvyB3IP1jbd4nhV9foMpULnlAAsAshWw5C1WLYmx4sLAsMe5dWY73c+s7d55cAAKfZxXXBhWOf7Z24+BYp/s89dPcH9F2gYYXeyRxXzOzm7rmIueHaGlFzGlOm03W7YxLcBOVHhGAn/tpG9QeU06K7mNOyX6N7CfGTdUjBLIzliCQAtuA5kgVPbX9HUuGw8uIWZZGgQyZAhXMF1btFtLLmO7hT/0TYcKMRMeJjiXwF5H/APjq/GdTcMAVIIYHcVIswPiCRXfBglyqa8kjjcaHCql5Mu9HXTuLrrMTGkmVZAxGVW1KOG5XuNbaNVk6QelOGK6YVevfXtm4hU932n8rDvrG22ecLjZsOfsO6A8wDdG81sfOnt6Z89y+qHI5Nw+qN62XL9Jw8MzG/WRI1uAYjtWHDtA1GdM+h8WLwrZiEeIM0Up+ybaq3Eo2gI52Ipp6N9q32eqE6xSSJ5Eh1/jpx0q2mWTq13HVu/kPCpcV2lMn467SmVr0ddK3w5XBYvSMm2HlJusbE/3LN7BPqk7jpuItp5rO+j/RoSvdx2Bq3fyXzq/K9vDh3VubhcRhQ2u5uf4Ecaahipswty5HwNP64w4GgEEko4aiNhR9nT4ijw4VjqbBed9/gN9AGvUPt8q6BOIN7jhpa1SmIOll/maYjZbOd1AVRsGb6a1cuhkx6l4zcFHuL8nF/mrU5wuwVHra91SaKALAWHIUAeo/bEN1DDeh1+6d/wAbU/rhFxY6g6EcwdDQEPh5KeI1R3VmNyh4bjzB3H+uVPInoB2poURGoUA9JopNKlKKUoBEtRGelilJslAItJSbTUsyUi8VAJNPST4qlHg8aQfBX50AR8ZTaTaVuPxpR9kg8/fSD7CQ/Z+dAIybZA+0PeKaSdJEX7Y+dPTsBPZHurn/AA+nsj3CsbMGQdIMDEmIaWOUuJGdmDKQysxLHtWswuTyNRoxaHc6++1biej6ewv7o/GjLsJBuVR+yv5VGycebeyHl4sZHv0Z90b6SCDDrGqSE5mZiq3BLd/gBUp/xXIfVglPkBVxGyByow2QOVd5+1aJMLrKlGO9JdjYjE4n6QkDq5C5lNjmKgAG+mtgPdXF6N4onTDyW5nIvzatlXZQ5UcbMHKud4pt7ZyyYYyPdFH6JbHnhupXIjENISwY6AgBVGgJvU8cCZH86mZ9nPl+qZQw4OCUbuYr2l8Re3I032VtFTIYXQw4gAnqXIOZeMkDjSZO8ajiBXaUktI7zKlaRIYXDiNAq+feedKXoE11FvWTYTeUjdTHH9J4MO6JiG6supKsQSmhtZmHq+Yt31KiGs29JuuJC+xGg992PzoYL8234IijSAtFIDklS0kdxvDBdb2sdL8d1qmcPiEnGaJ1deakG3iOFZD0I2N1iTjd2Fyi5y9Zm7JI3XspF+80rh5mjcMhKOp3gkEEHcbbxfS1DJrhwijfqeVd8Bamuy9oCeFJV0zjUeyw9ZffenNAChQvXKA6DQqo7e9KGCwriPM075gHENmWMXGYs50JAv2VudOFWqDELIivGwdHUMjA3DKdxFAIbRwmdbr6y7u8cVqPw896mqjsfg9c6D7wH8Q/GgFI30rtM4Z7ihQFiNFauUKAKaTahQoAhohoUKAJRDQoUAY0WhQoanDQoUKwZOGuChQrP4D9HRXDQoVhmEdrldoVgHf5/hVU9If/AGd/4iv8JoUK2Mosbb6Uh3edChQyKVmPpA/xj+Ef8AoUKGESvo+/u5f2Pm1MNp/4iX/Ub5mu0KGS39Af8M/+u38KVZaFCgOUz2z/AIeb/Sl/gahQoDzND6i+H51vPoq/6qh+/P8AxtQoUBbKC76FCgIFOP3jXaFCgP/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29702" name="AutoShape 6" descr="data:image/jpeg;base64,/9j/4AAQSkZJRgABAQAAAQABAAD/2wCEAAkGBhQQEBUUEBQSFRUVFBUUGRcUFRUVFRkYGBcYFBcUFhgYHSYeFxwkGRgYHzEgIycpLCwsFR4xNTAqNSYrLCkBCQoKDgwOGg8PGiwlHyE0Ly8uLywsLDQwMCwsLCwsLCwsKi8sLCwsLDQpKiwsLCwsLCwsLCwsLCwsKSksLCwsLP/AABEIAMIBAwMBIgACEQEDEQH/xAAbAAABBQEBAAAAAAAAAAAAAAAAAQIEBQYHA//EAEYQAAEDAQUFBQYDBgQEBwEAAAEAAhEDBAUSITEGIkFRYRMycYGRFVSTobHRQlLBBxQjYoLwcpLh8TNjorIkNENTc8LSFv/EABoBAAIDAQEAAAAAAAAAAAAAAAAFAQMEAgb/xAAyEQACAgECBAQEBQQDAAAAAAAAAQIDEQQSITFBUQUTImFxgaHwFDJCkbEVweHxIzPR/9oADAMBAAIRAxEAPwDs0IhOhEIAbCE6EQgBqIToRCAEhEJYRCAEhEJyEANhEJyEANhEJ0IhADYRCdCIQA2EQvK1WynSE1HtYP5iB6TqvKle1F/dqMPgVW7IReHJfudKMms4JUIhK0g5jMdMwlhWHI2EJ0Kq2irOFLDT7z5H9IifmR5SqrrVVBzl0O4Qc5KK6lbfG27KLyykw1XDUgw0dJOp8FGs23RPfpR0DpPzgJLquhmDMS5x4qzfsswNnivLPxPUWtuGUl2Gbq09fplzJ93XvTrgFh14H6KdCxtC7DQLnYuIxAf9LmxoZ0K1tjqFzGl0TxjSRkSPqnHh2veozCfNfwY9RSoPMeR6wiEsITYyiQiE5CAGwiE5CAGwhOQgBEqWEQgBEJYRCAEhEJYQgBIRChXtfVKytxVXRyAzcfALLVv2k5/w7O8jm5wB9B91mt1VVXCUi6uiyzjFG2hELL2LbxjwO0puZ14Dz0HmQtFZbayqJYQeProfDroirVVWvEJETqnX+ZHtCISpYWkqGwiE6EQgBsKp2gvn93Zu51Hd0cv5j/fBXELI33a6Xbu7Q9wgHXIZa8AJGpyzPNL/ABDUSopzDm+Bp01anP1cikfs4+tNWsS5zs97PyA4Doilsy5glrQB0A9VpaN50HRD2wIMTn0y1Vy2sxzcs15Kvfc3ul78eoxnqHDhtMZct6vovwuLo4OcTE8nTmfFbex2kVGBwEcCORGRH+vHVUNsY1r4w7rtctCNCvbZW29piAIIDWnL80uafkAP6U08K1U/MVf6X9GZ9TBTjvSL6Fktv7a6g2k9sRLmGesGPkVroVXtPcgtdmfS/Ed5h5PGY8uB6Er0Opq82qUO5jomoWKTOfUdqKjBPaRMwHNk682xnnrHBabZ29qtWmXVHh29AjKBA1yHFZC67mfWpPYd17C6WnWWHMcwcjprCLFfTrKS0wDyMZdV43bndCPPqPLaoS4pdjXX1WPZVDiwwB56GFfbPMcLNTxziIxGdd4yJ8oWUuGwVLe5r6n/AJdpxaEF7p06jn6eG+AT3wnSSrTsl8hXqprGxGW2pva2U3inYqOIluI1MLn4cyIiMIOXEnwGqzZZeYOKq60no0ED0Zp6LpsIhO3HJkU8dDlTNpLW3u135cHw/wAjiBWxuzanHSp4mF1QjeDTTGYnMAunPWI81m2XK61WysKZlja7sTiYyLpdHOJham9dirPaC10Gk5ogOpYW/wCYFpDo9eqrju6HctpcWatjaHYXN1yeIcIyzC9YXlYbGKVNrASQ0ASYk8yYyknNe6uKRsITkIASEQnIQA0BKlQgBFFvO29jSc+JIGQ5ngFLWe2svEUezDvxY48QAQVl1lsqqZTjzLaYb5pMobLdxtNR1SsZMx/oOSmHZxrzDAo133kym04dC5x9TKt7tvymHQCDPHqvDpSnYtzfux1bKyPGK+BU3hsz2bZAxfp4rzuZ9SiQH7vFjs4HMOjhln0WhvraGnRbifOh0/1WQobZU6zXMa18wS0BsxzBico/VX7ZqTdTbS5MpjZKccTR0O7rWK1MPGRzBEzhc04XN8iCpUKg2RtPaMqFvd7QESI1a2for9ez01rtqjN82KrYbJuIQkSpVoKxIXMP2h2Z1G2NqCQ2qwZ/zN3XD0I9V1BVO02z7bbQNM5OG8x35XDQ+HA9Csuqo86tx6mjTW+VYpPkcqq1s8TQzFrBGEjoIGecrXbMXwXU8LiMQ+ip33QKlIh5wVachwOfdyd4559RKoXV30qhpjvAxkcv7jNeQh6sxzhr6D67bJG9vK+GtOIukNByy3iAf1IVrsZdzqdAveIdVOOIiG/hHznzVJsvskamGtaZIEFrTo7kSPyznnr0Gu7AT3w3RbH5svkKNVbHHlx+YKm2g2lp2QAHeqOyawZk9YHD6qZfF49hSLvxGGtHNxyHkMyejSsZd9wfvFR1QuJqEmS4aDSJ56/3po1+tdGIQ4yZXp6Yz9c/yo8aNtc6u55cKb6hOYbiaDhwgEDjAz4ePHyo7LMrWymajsTXEEwIa4NYYEzOrRqBoY0ylWq4HsdAgASQS6Z54YGsc0tmvHBVa4juupOwtzwsAIjxjOP5gvM6ebV3mT78f3GtjUo4r7f6N7SpBoAaAABAAEADkAnwoFjv2jVyZUE/lduu9CrBe2hOE1mDTXsIZRcX6hIVdtBeX7tZqlXi1pw9XHJo9SFZLH7XVv3i02eyMM73av8ALJgPnJXUnhcAisssNi7s7Gygu7z95x4yST9Sfkr+ElKmGgAaAADyyTlKWOBDeXkSEQlRCkgSEJUIAEJUIARCVCAEhZj9oN2GrZC5gl1E9oOeECHj/KSfJahIWyuLIKyLi+p3CbhJSXQ4bQtLsORkKTYLbUxjJuo0WkvPZRtktBc0TQqkQODHTJYeh4HpHjV37RwuOBwFINxANBzExAHTQyvGahOq11SR6WuyNsVJffsaIWynW3nFoaw6GDJ//PHr5ZwbXeTWMc2i3fqmIaIgRHDjH1WOpW59RwZTnM5DUrpWymyhpRUryXjutPDjid15Dhxz0to0UrJKMfn7ff1MlkoVLc/kXOzl2GhZ2Nd3jvO8SBl5CB5K0QAheuhBQiox5ISSk5Nt9QQvNtdpJAcCRqARI8RwVZb9p6NKQHY3DVrM4/xO0aosthWt03hEwhKbxFZJ1vt7KDC+q4NaOJ+gHE9FjbdttVqT2LRRp6Y3jFUPg3RvnKZVvU2ipNRodA3QcqTJy46nr6K0sVCzvb/CqMxwJAIMcdDw1Xm9V4pba3Gjgl1GVenhTxtWX9Cgu6kLQ53ampBkGpIxE9coPpGS8rbdLaVZpY3GSZFQmS4DvY2nLwjWOCsryw2ck1Hg5ZSY8uip7ZfJqOnCQ0NbBBGYGeXj+oSqtT59+psk9zWOXY6Tdds7ak1+U6EDQEZGFLKptkbPgszdd7ez8m/pPmrO22js6bnchl4nIfNe0osfkRnPtliOyKVjjHuZjaq2F1ZjGZ4GucRrvO3RPgJH9ajVKj6AbSpuDTGOo85keP8AeZ5Zpt2ucRXeyH1GuEEnWTm6cxkJjhKz97291Vr6bCWHEAciXvzjeMzyy6ryN93n2ux9fohxXVw8tdOfxPWvb7O+pjLajyMw8vqAkicsiAATyVTYrZUh7x2ha5xaCxhIDQRukjKSRMnM5ckxtldWqCjRkvO5IMkQI16DMnQR0XWLnu2nYbMGAhrWCXOJgE8XH++AW/S6Lz4vdwRF10aGtqyznR2syDXMoEc6lLe9MQCj17e5zC8EACNxgc0dRkVrn3xUvKqaVmGGztMVKpaCSPysxZAnhx45cWX9sFkXWKGyBNIndJEbzSZwuyiDkenG2zwxxjmp5x8jirVVqXrWMmbu688LgHvdRcYLXB5z4zM5xlIP+9Ns+02S/GMdai9r6jqjnNJOJzmvOGplrJBPSFnP2gMr06zGV6b6ZDZaHAZ5wXAtJBEwJBVv+yrZ81q3acQ5oaAJhodvvcdAJB8SGwnnh+ns0GknqZS/7PSoNdX178OZRqJxus2rkup39KhCvFoIQhAAhCEACEIQAIQhACEqjv7aynZBEF79AxvPqeCsb0tGCmSNTkPErnta7C09o+S4kz4z9/rKT+I+IfhvRHmzdpNMrXmXI97btJXrQK+BjHH/AIbG4uo7Rxz9ANF62vZlzqRqYt2CC2AHYOIaTlnrnCiWSgGgVKjmCNC8gZxO6DkcuPoi/f2gUg3s6UvPEzl68V5vdbqLN8uLGVjVWI1cF1K267Oxrpsu87CXYagh0tcQabsiGyMpHqtjYtpOzeGlrsBjFocGITLc8wDkQOpGhnFstDw4Pa0AvMxOgdnB8oVs5pya52F2TpcJLSYPDIAHIHiu1qJUWKcH9+/sRKlWLEzpTHSJGcqs2jtxpUd0wXHCDyyJJHXL5qiu7ac2aGVwSw5hzN5rfu36KTtLebKtKn2T2uBcXZGdBEHl3vkvU1a2u+rMXx7Cl0ShNJrgU1joucYBDe1cWGCRIAc6CRmATAIHJQrY4spTubp0EBoy1aDlrGcTmkfaWtzIdqNGkyYjKBBOceautnmmnUdUrU8AFFxAdGPVneHCZgDXPNYJ6eFspO58+C9vga1Y68ben1MTaLwe4ySSeckx6/oE6xXjgdvgFpOct4cwYlviIXlbnE2io7jjPj4j++KS0PEZyTyn++P0SdpJ7Uh0oJwyzQRYnPNR7MeQ7xc7MdCY/wBlHsIFesXVIYw1MLeAGmZ6AR5noVQ1BUpwxzd4gFoGZOLJoy4k8Fq7fsfaGWYVZxPDSalJo7o13I7xA1HHhOhtjp52LNfFIXOUITSzhm0uKuWjsanepiAfzM0B8tPRQtr63aNFnBjG1z3EcGt7vrULfJpWSuDaB4a3GS4sO47UxxY+NWEHJ3D5KVeO0GO0PcQYcKdNgOW6Glzo/rJHitv45/hnV+pcPl98DP8AhZK3djhz+Z6bIWo9q5lSQ5zSwz+Zsz95UO+rL2Rqu4ucW9RIBy8i7PomVbQ3t3V6TpaCx0wYmADJ4ZgNg568ivTaa8qb8NQZyO7iAIcCJJGeoj16QlUIucsJGqU4wtXH8y5fD2LXZSnQsNk/eaxAdUJAP4oBIFNg4kxPpyXnSs9e+Hh1TFSsgMtA7z+o5/4tBwk5iPsts1+9FtS1uDmsEMoT3RrvjgOmp48l0NrQAAMgMoH0XrtPBOuK6Cm6eJt9TxsVhZRYGUmhrW6AfXqepXuUqw/7VNszYLLgpz21oD2sI0YBAe+eYDhA5meCYVVysmoR5szHLtsrUb3vvs6R3cbLKwjSGuIc8dMRe7wAXe7puajZaYp0KbWNEZNETAAk8zAXD/2K3aH3iHn/ANOlUqDxOGkPk8rvyaeKxVThQv0r6v8AxghMEIQk5IIQhAAhCEACEIQAIQhAFJtbbOys+L/mUh6vCzlutAdLRxIOfUZ/RT/2mVosjW8XVW/KSVS2Osyuxk4iSwBxb3gQM8s5G9yK8r4ys2p9hxoklXufuSKNDeGMsIJOR1yicuHlzStumgKzSxrZnFoMoSPu1pM9tnEb4AMcpELyN2kAltVumZEn9EmhYlwya3iXUr73e19ZwaSd7ETqRAghv09FGtt22mymazC2mQAXAy3nBI7usGYUy77EaZbWYMYaZBOYkfiw5TBz8VdO2nrzAdRI/wCYA0eGuXmttL0+Gp5z0wiZztjhQw0uZm7PeTznLCwAtyIEid0NgyB91NptHKOcRr4gAZeSl280KjQ792pU6+KS5gAEa4mluTp80liup1pmnTdh3TL4nDlExIkk/qeCaaPSRhLfF5yZL9RuXLBWUrdSdUk1GgtkBpBIkZEgiIPL/VaO027EQ54IBY0zBg6GQRIiROfIclgPZLaRc2rix034Zad08QfAjMeKsaD3zLKrh4uKWamblNyybIabMVgW1h2tXs5gDEw5O3ZxEnQnTzU4bIFzGEuGJ0HwynXimWWt25qUnhpe1pGKBnOWgiT16qPdFqeLbWDSeyo0nHDJw4oAbA0Bk/VVQ3cX1QXTcUomi2LuwVLXVqViHvpBrW6QDJBcB8p6lbyFyy4TVsrzWzMEteI4ZO14yCD/ALLptjtbarA9hlrhI+x6r0fhd0JV+WuaEuqhLKsfJ/yclvaaFsfSYCxptPDLJxBGfLC7Re142bDZw6oJaXODXCCQ4R9RJjj6FWn7UHUCW4XxXBbiwwRgEkY+TvyxnmeCqa209F1hNM6h2MbwaQS0iANXQeHVKdXptl3D6Fv9STrlGDW6K6/MordezuzDBLc3PcTGZJGZHHQa8ZKtLnqNLP3mvTq9mMgQJxP4uYOAbqXaBVVz0mVXmo8tAY4NDTGpa45zlkBx/MFsL3fNlszKDjUfTOM9mMUAjWGjIAuAUSai3Wlx+8oVaLSWamyOsuk02+nDl39s9C2u27qVqptrWZ5a7m0wZHPl4Kzs99vs7mstcQThbVGk8MfLxWKsu1D6NfE0ACAOzLTTEDKBIy6LYU79oWxmB268iQH5ZjkdOfoVGnnKhuUW010fJr+zHd9Uv1cV37GnBVbfuzlnt1Ps7VTFRoMjUOafzNc2C0+BS3Da21KIwkENJZIMjLTPjlCsl6ym3fGNkeGeIrlHa2mZvZjYCy3c9z7OKmJzcJL3l0NkOwjhqAeeS0iEK+yydkt03l+5yCEIVYAhCEACEIQAIQhAAhCQlAGH/aAztiGtcP4bS4g6mdY8BHqsHSqEGOGvHIiRIjMZHgtxfVjZaRic7A4uLw+YiIHHKIdoqIXH2b5q4TDC5jhuseT3WEndB8CvG3Xq2yUvc9DQ41wUWQqturU8nOrM5Yqjh6BxUiz3+S0iq0VAcsbt1zepcBn5qZUuvtgHYmvPGCPOByn9F70rCKFWic4NRuIHTJwB9Q5UpRlhPmyxuJZ3da2mm4twkxOBrw8CGgQCBxj5qPZrUGNcys1rsLnAS0wROgdBH0Um/wDZv92ca9ka4NIIqMYJw8RUptORg6t9OKqbDtThbhw43EyHMEB05yQTuOngfUqNVop0ycWZ65qcd0eJLvK66dJrHB3ZuqThpiCScjDdJ81eWOm2hYg5sE1IJM5RHdnkBl4k81n2sdVeKbf49pwuaXzLKQfk7PQADLmfktLfmzbqtjZRovwup4S0mYcWiIdGgOvim2hhbKqaj24fH2MlzW6O99TLXjY2Pq1MRIDab3SDBLpOGeYmMjPBUopsL4pVabmxOJ7S3eGrSWaeOFSbTStFF+C0sczERLgAWuwwRm2ZEgeGscFS/uYZDWkOL6jiCw5QBp6kD1StVuHpkNYSfOL4EmhaXUbSXkN1wFskgh27yBjQyro2L92ouggPrVS9x5CTgYOYAz9eabcV2sl76mF+ADMiRiyMieUaqNf9jtDmttD2uFF0wW54BMAvbqGmAcQ6eBNsreEFy5nLcd+ZlnshegqudTqlxDzhGIzBDTh9QHD0TL0vO0XYKrKfcfm0xJaeJZ1I4HQiVnrHU3w5uuRy0dBnXgZAg8CAt5YbxZbaJZVDcYEEGN4aT0OWY4EeClWOmW+HQw62mTi4p8H/AD3OQWy2l5l5kkkxM5nUknU9V6ULFIxVMuQzHmYV1emzbbPaDElpMsGZOeUdTP1W12W2BkirbG9W0Tn4GpzP8vryTOpS1HCH7ibS+GV6f/k1HF9EUuzexFW0UsbS2iwCKYcyMQPeIDS2AeZmfmtdsrsrWsjy6pUpPBBENpkOkx+MmYy0WqDUEJvXo64NS6rqa56mclt6djA7e3rL+yBMD0EDE9x6w5rRyxPPALN3DY8WKrUBLW7wafxOJhjeomMtJ8FKv+0h9prMfo2u8+WQj/pV9spY+1qMnus/ju5YnZUm+Td70SCzdfqHHu8fL/QzSVNKZrLlsHYUGMPeiXHm45u8pPoAp6RKvUxiopJdBI3l5YIQhdEAhCEACEIQAIQhAAhCEACa4JyQhAHLLLeOJoBEupPznoSzPoRlPAhvNXjbUXMhmIhoAdT0cOref0Kze1lhdY7a8jJlUuqMPDe/4jDwOZ05EKVd96CoBJwloyPFvR35qfzHgMQ8NrNM4TaPQxanBSQ99uax4LdMWZJI5gtngczkVIvW043044GTPDEWhv0le1opCocRAbUbEzBaeWLmDwcq+00o0A45HItPEAzodfmqNLDfZGBZOSUd+ORqL222ptllBwc/STo3hOep+SyBunt6giS57uGUk9fWT4ldB2fs1EWZooBuAjPLMnR2OdTPP6KsuOxU6dtqtb+EOLR+UEt6fzEeC9rKuNuG+KEcbHXlLgy8ui62Wak2nTEBozPEni49SVKq1msEuIA5kwPmq29b5wNIpQ52knujx5+AWGvm0iod+s2o78QLpAHLC0n0+iy6jxGuj0QWX7ckd06WVrzJ4LjbO8mVGtdSe1+BtaS04hJAaBI4ysPRpYMPEtaGN8TqfUkeQU821raXZtG7MyBAk/SPmYmIz8LoeKlYOdkxn9ykV10r5ObQ4prVMNppLFdpLaNnGrzjqH+XVx9MvMLftpADCAIAiOEaQqPZmxHervEGpkwcqY09Tn4BqvpT7w6jyq90uchNqrd8sdEc5242Sp0R21lGFxMupDuEcXtH4CNcsvBUN0OBr4u07NxbBJGJjtInMQequdtb5Lq1RgO6zd8YgkeE/RZqzUzEn++iUaqSnbLCwhtRFqlbmbvZK63i0u7fBU7MOdSfqWhxHPQ6jyK2wWO2cvEWWnhrU6gJMuqbrm8gMjIAH6rW0q4cAWkEHMEJx4dOvylGMk31wKNSpb8s9UhTcSXEmO4zYOP7R2ebwrU/z12+hhx+RK6HsxSFKy9o+BjLqridA3Ro8mgLD3jUHtKq95AiuBJ4AkMnyaZUy2WwtLmPxBhdDWmo5zcgHYS3FGTeWvTh5dalae+UsZ54HVlbtrjDPYv6+1tV7/8Aw1OmWji9zsboMSGjQeat7mvd1aW1KZY9sEjMtz0g/osFs/bXG0gU2Ne55J7rgRzJMxhHUDkul2ajhGcFxzJ0k9BwC3aC3U3Tc5y9PwMmqrrq9KXH4nuhJKVO8i8EIQpAEIQgAQhCABCEIAEIQgCuvu46drpGnWGWoI7zXcHNPA/2VxesXUKr2gk9m9zcQy7pImOHNdkvi8cAwAwXTJ5DiVyK00wary0gjE50jIa8J1SDxG6uU9iXFcxx4fCWG+hc3PfDXgNe4NjR3Bs8CONM8R+HUZd24pWI1Hdi/dcRLDnEjOAdS08tRksI1omRkfr0V/d9/Psj2B4LqZAcAc8J4Fp1A6dDlwSdw2zU4czZZF7WkaC7HWqyF1JlPGXGBLmAA6zmRw/TLJQHWrspNaoC8gPc2mYyJkSfxy7pn4BTbovatarYKhwsoioxrRElxLTJk8NfHJN2juNtOs0NYHB5cW8BBzcwnk1294EclvssseneH6U+OO3P/ZiqivNSlzaK19ptNrMUqe6OAAdlwJnKE9ux9rdmWD+osH/2/RWdG1uoOFam2AAGPZOW7u68D4rWXXfVO0CaZzGrTk4eI/VcaGrT3rEnh9iy++yrjCKwYKrsFa3/APstHWoYHkGu+qtri/Z52bg60va8NzFNgIZPDGTm4dIA5ytrKSU6hoqYcl+5gnq7Z8GxUxzk6VCvW8W0KZe7y8df9VpnNQTlJ8DPFNvCOS3i7tbQ/rWqk/5zH0U2y3dUdvU6bqjWGDhmZicozkZHzCS47DitFSc8DS6eeZH1XRrisQo2djeJGN3+J2Z+3kF52ir8ROXb/wBHV93lRSXMxlkvepR7lCs5zoaRUaXZZSTEZa6jitJstWrYHirTDAHbgGhbzjhwyV8kK36fRKiW5MX2XeZ0FD07GvNImWTPgq7fsnZ69Y1Xh2Jwhwa4hroyBcOcco0Q7Y+ymNx2RkRUqZeG9/cq1Syq3TW3lxX7HasmlhNnjd10UrOD2LA2dTqT4k5qcCvEOTwVdHEVhFUst5Z6ApUwFOXeTjAqVIhdZIFQhC6AEIQgAQhCABNe+AScozSysvtjfuCg9tM5kYSeMExl8/ms+o1EaYbpfIsqrdklFGL2gv11orPIJwkx/Tw8uPoquniLSGAkEgExkTwaObjwAzXrYbA6s4Na0ul2ENGRc7WJ4NAEk8Aum7P7LNswDnw+qBExusnVtMfhHM6njyHnaKJambfTPF/fX+B9dfHTQUVzMRR2EqMs1W0WglpZTc5lMd7LPFU5ZfhHnyUB9EVWtH8sf9xXXLZZxUpvYdHtc0+YI/Vcfu8lj8D8i12E+IJBHrKt8QpVSi4lOjudm7cbu7aAZUpNGgqho8GUXAfRXN9Xf29IhpAe04mOPBw08jmD0JVRZD/Hpf8Ay1fkxwWgdUhXeGJS07T5Nv8AsYb8qaaMBTvJwqEVR2TyQHNfGCBk5wfoeA0nMSNFcW6lQpYK9Go1hBAyeIcR+A8+SmX3c9K05ulr4gPbE+BBycPFVNk2VLW4ZoO3sWMsOMdQ3QO5GVin4fKE81/5Rq86MknnHddzZUK4exrho5od6iU/Go1PIADQAAeAyCdiXod3AXbT1xrN7Y3W+tTD6ZJLAZZzEgy3+YR5hXpJXk5xVdsVZFxkd1twkpI5hdFkdWxsBlzSILjDAzv4jz04rdWLapgaBUbUEAAuhrm8g44SYBVBetnFlrOeGuNGqIeG5FpknI6RJJGg4TkJ8qd82ekQ9r6sQS5rmEmBwzGYPiRovPOy7TWYghlKMbVl/I6DRrte0OaQQeIT4WU2cv2lUrYaLXhtRuODm0ZExIyBkEQtanumudsNzWGLbI7HgbCIToRC0leRqMCfhSgKSMjAxPDU4BOC6SIyNATglhKujnIBCELpEAlQhdEAhCFIAhCRQAhXKtp6NSzl1KrDhiDmuiMTDLQ5xGZIyBXU3OhZ3bC6v3mgQBvtkt5me83zHzDUu1tKth7rkbNJZ5c/ZmfuMmyvZVc2aQaQHNacZlxDnYdYgNMmOS21333Rrj+E8O6Zg+hzWFoXoXuZJgYWth3ckRih2k5HIweimmhQJLqdam2qMyGuEbve00jI+SQ6bX2UNwccrmbL6Izw5Pibklcy26u7sLX2jRu1hj/rEB4/7T5lbm5rwNWmCSHOG64jQkRn8wqvb+x9pYy7jSe148CcDvk6fJO9RtvoyvijLp26bVn4Ffdd4D96pMIO891QHhD2ER6keq2FWAJMADicgsDc5JoB7D/ExFrZzAa0NM5CRnl5qztN7utDBJYHAwWiS2eZHEx0MctYTaXWx01UoNZfT76Gq+lznuXLky5ZeVne/A2rTLuWISprLKAsfe1loUWdpVcWmN1rYxOdHDSBHgFo9latR9ma6sIJktnvYMsJd1OvgQmGi1ctT+aODPdBQjmLLLAlDV6QiEywZciYEYE5CMEZPJ1nByIB8QoNTZqzHWizyGH6KzhELh1RfNEqclyZFs93U6fcaBHifqpEJ0Ihdxgo8iHJvmNShLCcAu8EZGgJwCUBLC6SIyIEsJULo5BCELpIAQhKpwQCEIXQAhCEACREolcsBCmOpg6hPlIqZLJ0jP3nsXQrFxhzC7vYCMLuO80yD46qBR/Z1Sa4HFMAiMOHXWYK1yQrLLS1yeWi9aixLGSDdt0ss7AymIA/24eAS3vYO3s9SlpjY5oJ4EjI+sKYhXKCS29Cvc85Oc3ZYbTSa1rqLmjFDi5pMAEnEwtyPLPgARKobHYazqvZ0mOLjIIGmucnQCeJXYykxJd/Tq08pm5a2SzwRkbr2B3xUtdQ1SNGZlnPeLjLx0y6ytgAm4kuJMK641rEUY5zlN5kKhAKJVhwLCISoQQJCWEqFOCMiQlhLKJU4DIkJQESlldJEZBCJRKnAAhCF1ggEqJRKkAQiUSpAEIlEoAEIlCAOL+37T7xX+K/7o9v2n3iv8V/3SoUAJ7ftPvFf4r/ALo9v2n3iv8AFf8AdCEAHt+0+8V/iv8Auj2/afeK/wAV/wB0IUEh7ftPvFf4r/uk9v2n3iv8V/3QhBIe37T7xX+K/wC6Df8AafeK/wAV/wB0IUAN/wD6C0+8Wj4r/unC/wC0+8V/iv8AuhCAD2/afeK/xX/dL7ftPvFf4r/uhCkA9v2n3iv8V/3R7ftPvFf4r/uhCCA9v2n3iv8AFf8AdHt+0+8V/iv+6VCkgT2/afeK/wAV/wB0e37T7xX+K/7pUIAT2/afeK/xX/dHt+0+8V/iv+6VCAE9v2n3iv8AFf8AdHt+0+8V/iv+6VCAE9v2n3iv8V/3R7ftPvFf4r/ulQpAT2/afeK/xX/dHt+0+8V/iv8AulQgBPb9p94r/Ff90e37T7xX+K/7pUIAT2/afeK/xX/dHt+0+8V/iv8AulQgBPb9p94r/Ff90qEI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29704" name="AutoShape 8" descr="data:image/jpeg;base64,/9j/4AAQSkZJRgABAQAAAQABAAD/2wCEAAkGBhQQEBUUEBQSFRUVFBUUGRcUFRUVFRkYGBcYFBcUFhgYHSYeFxwkGRgYHzEgIycpLCwsFR4xNTAqNSYrLCkBCQoKDgwOGg8PGiwlHyE0Ly8uLywsLDQwMCwsLCwsLCwsKi8sLCwsLDQpKiwsLCwsLCwsLCwsLCwsKSksLCwsLP/AABEIAMIBAwMBIgACEQEDEQH/xAAbAAABBQEBAAAAAAAAAAAAAAAAAQIEBQYHA//EAEYQAAEDAQUFBQYDBgQEBwEAAAEAAhEDBAUSITEGIkFRYRMycYGRFVSTobHRQlLBBxQjYoLwcpLh8TNjorIkNENTc8LSFv/EABoBAAIDAQEAAAAAAAAAAAAAAAAFAQMEAgb/xAAyEQACAgECBAQEBQQDAAAAAAAAAQIDEQQSITFBUQUTImFxgaHwFDJCkbEVweHxIzPR/9oADAMBAAIRAxEAPwDs0IhOhEIAbCE6EQgBqIToRCAEhEJYRCAEhEJyEANhEJyEANhEJ0IhADYRCdCIQA2EQvK1WynSE1HtYP5iB6TqvKle1F/dqMPgVW7IReHJfudKMms4JUIhK0g5jMdMwlhWHI2EJ0Kq2irOFLDT7z5H9IifmR5SqrrVVBzl0O4Qc5KK6lbfG27KLyykw1XDUgw0dJOp8FGs23RPfpR0DpPzgJLquhmDMS5x4qzfsswNnivLPxPUWtuGUl2Gbq09fplzJ93XvTrgFh14H6KdCxtC7DQLnYuIxAf9LmxoZ0K1tjqFzGl0TxjSRkSPqnHh2veozCfNfwY9RSoPMeR6wiEsITYyiQiE5CAGwiE5CAGwhOQgBEqWEQgBEJYRCAEhEJYQgBIRChXtfVKytxVXRyAzcfALLVv2k5/w7O8jm5wB9B91mt1VVXCUi6uiyzjFG2hELL2LbxjwO0puZ14Dz0HmQtFZbayqJYQeProfDroirVVWvEJETqnX+ZHtCISpYWkqGwiE6EQgBsKp2gvn93Zu51Hd0cv5j/fBXELI33a6Xbu7Q9wgHXIZa8AJGpyzPNL/ABDUSopzDm+Bp01anP1cikfs4+tNWsS5zs97PyA4Doilsy5glrQB0A9VpaN50HRD2wIMTn0y1Vy2sxzcs15Kvfc3ul78eoxnqHDhtMZct6vovwuLo4OcTE8nTmfFbex2kVGBwEcCORGRH+vHVUNsY1r4w7rtctCNCvbZW29piAIIDWnL80uafkAP6U08K1U/MVf6X9GZ9TBTjvSL6Fktv7a6g2k9sRLmGesGPkVroVXtPcgtdmfS/Ed5h5PGY8uB6Er0Opq82qUO5jomoWKTOfUdqKjBPaRMwHNk682xnnrHBabZ29qtWmXVHh29AjKBA1yHFZC67mfWpPYd17C6WnWWHMcwcjprCLFfTrKS0wDyMZdV43bndCPPqPLaoS4pdjXX1WPZVDiwwB56GFfbPMcLNTxziIxGdd4yJ8oWUuGwVLe5r6n/AJdpxaEF7p06jn6eG+AT3wnSSrTsl8hXqprGxGW2pva2U3inYqOIluI1MLn4cyIiMIOXEnwGqzZZeYOKq60no0ED0Zp6LpsIhO3HJkU8dDlTNpLW3u135cHw/wAjiBWxuzanHSp4mF1QjeDTTGYnMAunPWI81m2XK61WysKZlja7sTiYyLpdHOJham9dirPaC10Gk5ogOpYW/wCYFpDo9eqrju6HctpcWatjaHYXN1yeIcIyzC9YXlYbGKVNrASQ0ASYk8yYyknNe6uKRsITkIASEQnIQA0BKlQgBFFvO29jSc+JIGQ5ngFLWe2svEUezDvxY48QAQVl1lsqqZTjzLaYb5pMobLdxtNR1SsZMx/oOSmHZxrzDAo133kym04dC5x9TKt7tvymHQCDPHqvDpSnYtzfux1bKyPGK+BU3hsz2bZAxfp4rzuZ9SiQH7vFjs4HMOjhln0WhvraGnRbifOh0/1WQobZU6zXMa18wS0BsxzBico/VX7ZqTdTbS5MpjZKccTR0O7rWK1MPGRzBEzhc04XN8iCpUKg2RtPaMqFvd7QESI1a2for9ez01rtqjN82KrYbJuIQkSpVoKxIXMP2h2Z1G2NqCQ2qwZ/zN3XD0I9V1BVO02z7bbQNM5OG8x35XDQ+HA9Csuqo86tx6mjTW+VYpPkcqq1s8TQzFrBGEjoIGecrXbMXwXU8LiMQ+ip33QKlIh5wVachwOfdyd4559RKoXV30qhpjvAxkcv7jNeQh6sxzhr6D67bJG9vK+GtOIukNByy3iAf1IVrsZdzqdAveIdVOOIiG/hHznzVJsvskamGtaZIEFrTo7kSPyznnr0Gu7AT3w3RbH5svkKNVbHHlx+YKm2g2lp2QAHeqOyawZk9YHD6qZfF49hSLvxGGtHNxyHkMyejSsZd9wfvFR1QuJqEmS4aDSJ56/3po1+tdGIQ4yZXp6Yz9c/yo8aNtc6u55cKb6hOYbiaDhwgEDjAz4ePHyo7LMrWymajsTXEEwIa4NYYEzOrRqBoY0ylWq4HsdAgASQS6Z54YGsc0tmvHBVa4juupOwtzwsAIjxjOP5gvM6ebV3mT78f3GtjUo4r7f6N7SpBoAaAABAAEADkAnwoFjv2jVyZUE/lduu9CrBe2hOE1mDTXsIZRcX6hIVdtBeX7tZqlXi1pw9XHJo9SFZLH7XVv3i02eyMM73av8ALJgPnJXUnhcAisssNi7s7Gygu7z95x4yST9Sfkr+ElKmGgAaAADyyTlKWOBDeXkSEQlRCkgSEJUIAEJUIARCVCAEhZj9oN2GrZC5gl1E9oOeECHj/KSfJahIWyuLIKyLi+p3CbhJSXQ4bQtLsORkKTYLbUxjJuo0WkvPZRtktBc0TQqkQODHTJYeh4HpHjV37RwuOBwFINxANBzExAHTQyvGahOq11SR6WuyNsVJffsaIWynW3nFoaw6GDJ//PHr5ZwbXeTWMc2i3fqmIaIgRHDjH1WOpW59RwZTnM5DUrpWymyhpRUryXjutPDjid15Dhxz0to0UrJKMfn7ff1MlkoVLc/kXOzl2GhZ2Nd3jvO8SBl5CB5K0QAheuhBQiox5ISSk5Nt9QQvNtdpJAcCRqARI8RwVZb9p6NKQHY3DVrM4/xO0aosthWt03hEwhKbxFZJ1vt7KDC+q4NaOJ+gHE9FjbdttVqT2LRRp6Y3jFUPg3RvnKZVvU2ipNRodA3QcqTJy46nr6K0sVCzvb/CqMxwJAIMcdDw1Xm9V4pba3Gjgl1GVenhTxtWX9Cgu6kLQ53ampBkGpIxE9coPpGS8rbdLaVZpY3GSZFQmS4DvY2nLwjWOCsryw2ck1Hg5ZSY8uip7ZfJqOnCQ0NbBBGYGeXj+oSqtT59+psk9zWOXY6Tdds7ak1+U6EDQEZGFLKptkbPgszdd7ez8m/pPmrO22js6bnchl4nIfNe0osfkRnPtliOyKVjjHuZjaq2F1ZjGZ4GucRrvO3RPgJH9ajVKj6AbSpuDTGOo85keP8AeZ5Zpt2ucRXeyH1GuEEnWTm6cxkJjhKz97291Vr6bCWHEAciXvzjeMzyy6ryN93n2ux9fohxXVw8tdOfxPWvb7O+pjLajyMw8vqAkicsiAATyVTYrZUh7x2ha5xaCxhIDQRukjKSRMnM5ckxtldWqCjRkvO5IMkQI16DMnQR0XWLnu2nYbMGAhrWCXOJgE8XH++AW/S6Lz4vdwRF10aGtqyznR2syDXMoEc6lLe9MQCj17e5zC8EACNxgc0dRkVrn3xUvKqaVmGGztMVKpaCSPysxZAnhx45cWX9sFkXWKGyBNIndJEbzSZwuyiDkenG2zwxxjmp5x8jirVVqXrWMmbu688LgHvdRcYLXB5z4zM5xlIP+9Ns+02S/GMdai9r6jqjnNJOJzmvOGplrJBPSFnP2gMr06zGV6b6ZDZaHAZ5wXAtJBEwJBVv+yrZ81q3acQ5oaAJhodvvcdAJB8SGwnnh+ns0GknqZS/7PSoNdX178OZRqJxus2rkup39KhCvFoIQhAAhCEACEIQAIQhACEqjv7aynZBEF79AxvPqeCsb0tGCmSNTkPErnta7C09o+S4kz4z9/rKT+I+IfhvRHmzdpNMrXmXI97btJXrQK+BjHH/AIbG4uo7Rxz9ANF62vZlzqRqYt2CC2AHYOIaTlnrnCiWSgGgVKjmCNC8gZxO6DkcuPoi/f2gUg3s6UvPEzl68V5vdbqLN8uLGVjVWI1cF1K267Oxrpsu87CXYagh0tcQabsiGyMpHqtjYtpOzeGlrsBjFocGITLc8wDkQOpGhnFstDw4Pa0AvMxOgdnB8oVs5pya52F2TpcJLSYPDIAHIHiu1qJUWKcH9+/sRKlWLEzpTHSJGcqs2jtxpUd0wXHCDyyJJHXL5qiu7ac2aGVwSw5hzN5rfu36KTtLebKtKn2T2uBcXZGdBEHl3vkvU1a2u+rMXx7Cl0ShNJrgU1joucYBDe1cWGCRIAc6CRmATAIHJQrY4spTubp0EBoy1aDlrGcTmkfaWtzIdqNGkyYjKBBOceautnmmnUdUrU8AFFxAdGPVneHCZgDXPNYJ6eFspO58+C9vga1Y68ben1MTaLwe4ySSeckx6/oE6xXjgdvgFpOct4cwYlviIXlbnE2io7jjPj4j++KS0PEZyTyn++P0SdpJ7Uh0oJwyzQRYnPNR7MeQ7xc7MdCY/wBlHsIFesXVIYw1MLeAGmZ6AR5noVQ1BUpwxzd4gFoGZOLJoy4k8Fq7fsfaGWYVZxPDSalJo7o13I7xA1HHhOhtjp52LNfFIXOUITSzhm0uKuWjsanepiAfzM0B8tPRQtr63aNFnBjG1z3EcGt7vrULfJpWSuDaB4a3GS4sO47UxxY+NWEHJ3D5KVeO0GO0PcQYcKdNgOW6Glzo/rJHitv45/hnV+pcPl98DP8AhZK3djhz+Z6bIWo9q5lSQ5zSwz+Zsz95UO+rL2Rqu4ucW9RIBy8i7PomVbQ3t3V6TpaCx0wYmADJ4ZgNg568ivTaa8qb8NQZyO7iAIcCJJGeoj16QlUIucsJGqU4wtXH8y5fD2LXZSnQsNk/eaxAdUJAP4oBIFNg4kxPpyXnSs9e+Hh1TFSsgMtA7z+o5/4tBwk5iPsts1+9FtS1uDmsEMoT3RrvjgOmp48l0NrQAAMgMoH0XrtPBOuK6Cm6eJt9TxsVhZRYGUmhrW6AfXqepXuUqw/7VNszYLLgpz21oD2sI0YBAe+eYDhA5meCYVVysmoR5szHLtsrUb3vvs6R3cbLKwjSGuIc8dMRe7wAXe7puajZaYp0KbWNEZNETAAk8zAXD/2K3aH3iHn/ANOlUqDxOGkPk8rvyaeKxVThQv0r6v8AxghMEIQk5IIQhAAhCEACEIQAIQhAFJtbbOys+L/mUh6vCzlutAdLRxIOfUZ/RT/2mVosjW8XVW/KSVS2Osyuxk4iSwBxb3gQM8s5G9yK8r4ys2p9hxoklXufuSKNDeGMsIJOR1yicuHlzStumgKzSxrZnFoMoSPu1pM9tnEb4AMcpELyN2kAltVumZEn9EmhYlwya3iXUr73e19ZwaSd7ETqRAghv09FGtt22mymazC2mQAXAy3nBI7usGYUy77EaZbWYMYaZBOYkfiw5TBz8VdO2nrzAdRI/wCYA0eGuXmttL0+Gp5z0wiZztjhQw0uZm7PeTznLCwAtyIEid0NgyB91NptHKOcRr4gAZeSl280KjQ792pU6+KS5gAEa4mluTp80liup1pmnTdh3TL4nDlExIkk/qeCaaPSRhLfF5yZL9RuXLBWUrdSdUk1GgtkBpBIkZEgiIPL/VaO027EQ54IBY0zBg6GQRIiROfIclgPZLaRc2rix034Zad08QfAjMeKsaD3zLKrh4uKWamblNyybIabMVgW1h2tXs5gDEw5O3ZxEnQnTzU4bIFzGEuGJ0HwynXimWWt25qUnhpe1pGKBnOWgiT16qPdFqeLbWDSeyo0nHDJw4oAbA0Bk/VVQ3cX1QXTcUomi2LuwVLXVqViHvpBrW6QDJBcB8p6lbyFyy4TVsrzWzMEteI4ZO14yCD/ALLptjtbarA9hlrhI+x6r0fhd0JV+WuaEuqhLKsfJ/yclvaaFsfSYCxptPDLJxBGfLC7Re142bDZw6oJaXODXCCQ4R9RJjj6FWn7UHUCW4XxXBbiwwRgEkY+TvyxnmeCqa209F1hNM6h2MbwaQS0iANXQeHVKdXptl3D6Fv9STrlGDW6K6/MordezuzDBLc3PcTGZJGZHHQa8ZKtLnqNLP3mvTq9mMgQJxP4uYOAbqXaBVVz0mVXmo8tAY4NDTGpa45zlkBx/MFsL3fNlszKDjUfTOM9mMUAjWGjIAuAUSai3Wlx+8oVaLSWamyOsuk02+nDl39s9C2u27qVqptrWZ5a7m0wZHPl4Kzs99vs7mstcQThbVGk8MfLxWKsu1D6NfE0ACAOzLTTEDKBIy6LYU79oWxmB268iQH5ZjkdOfoVGnnKhuUW010fJr+zHd9Uv1cV37GnBVbfuzlnt1Ps7VTFRoMjUOafzNc2C0+BS3Da21KIwkENJZIMjLTPjlCsl6ym3fGNkeGeIrlHa2mZvZjYCy3c9z7OKmJzcJL3l0NkOwjhqAeeS0iEK+yydkt03l+5yCEIVYAhCEACEIQAIQhAAhCQlAGH/aAztiGtcP4bS4g6mdY8BHqsHSqEGOGvHIiRIjMZHgtxfVjZaRic7A4uLw+YiIHHKIdoqIXH2b5q4TDC5jhuseT3WEndB8CvG3Xq2yUvc9DQ41wUWQqturU8nOrM5Yqjh6BxUiz3+S0iq0VAcsbt1zepcBn5qZUuvtgHYmvPGCPOByn9F70rCKFWic4NRuIHTJwB9Q5UpRlhPmyxuJZ3da2mm4twkxOBrw8CGgQCBxj5qPZrUGNcys1rsLnAS0wROgdBH0Um/wDZv92ca9ka4NIIqMYJw8RUptORg6t9OKqbDtThbhw43EyHMEB05yQTuOngfUqNVop0ycWZ65qcd0eJLvK66dJrHB3ZuqThpiCScjDdJ81eWOm2hYg5sE1IJM5RHdnkBl4k81n2sdVeKbf49pwuaXzLKQfk7PQADLmfktLfmzbqtjZRovwup4S0mYcWiIdGgOvim2hhbKqaj24fH2MlzW6O99TLXjY2Pq1MRIDab3SDBLpOGeYmMjPBUopsL4pVabmxOJ7S3eGrSWaeOFSbTStFF+C0sczERLgAWuwwRm2ZEgeGscFS/uYZDWkOL6jiCw5QBp6kD1StVuHpkNYSfOL4EmhaXUbSXkN1wFskgh27yBjQyro2L92ouggPrVS9x5CTgYOYAz9eabcV2sl76mF+ADMiRiyMieUaqNf9jtDmttD2uFF0wW54BMAvbqGmAcQ6eBNsreEFy5nLcd+ZlnshegqudTqlxDzhGIzBDTh9QHD0TL0vO0XYKrKfcfm0xJaeJZ1I4HQiVnrHU3w5uuRy0dBnXgZAg8CAt5YbxZbaJZVDcYEEGN4aT0OWY4EeClWOmW+HQw62mTi4p8H/AD3OQWy2l5l5kkkxM5nUknU9V6ULFIxVMuQzHmYV1emzbbPaDElpMsGZOeUdTP1W12W2BkirbG9W0Tn4GpzP8vryTOpS1HCH7ibS+GV6f/k1HF9EUuzexFW0UsbS2iwCKYcyMQPeIDS2AeZmfmtdsrsrWsjy6pUpPBBENpkOkx+MmYy0WqDUEJvXo64NS6rqa56mclt6djA7e3rL+yBMD0EDE9x6w5rRyxPPALN3DY8WKrUBLW7wafxOJhjeomMtJ8FKv+0h9prMfo2u8+WQj/pV9spY+1qMnus/ju5YnZUm+Td70SCzdfqHHu8fL/QzSVNKZrLlsHYUGMPeiXHm45u8pPoAp6RKvUxiopJdBI3l5YIQhdEAhCEACEIQAIQhAAhCEACa4JyQhAHLLLeOJoBEupPznoSzPoRlPAhvNXjbUXMhmIhoAdT0cOref0Kze1lhdY7a8jJlUuqMPDe/4jDwOZ05EKVd96CoBJwloyPFvR35qfzHgMQ8NrNM4TaPQxanBSQ99uax4LdMWZJI5gtngczkVIvW043044GTPDEWhv0le1opCocRAbUbEzBaeWLmDwcq+00o0A45HItPEAzodfmqNLDfZGBZOSUd+ORqL222ptllBwc/STo3hOep+SyBunt6giS57uGUk9fWT4ldB2fs1EWZooBuAjPLMnR2OdTPP6KsuOxU6dtqtb+EOLR+UEt6fzEeC9rKuNuG+KEcbHXlLgy8ui62Wak2nTEBozPEni49SVKq1msEuIA5kwPmq29b5wNIpQ52knujx5+AWGvm0iod+s2o78QLpAHLC0n0+iy6jxGuj0QWX7ckd06WVrzJ4LjbO8mVGtdSe1+BtaS04hJAaBI4ysPRpYMPEtaGN8TqfUkeQU821raXZtG7MyBAk/SPmYmIz8LoeKlYOdkxn9ykV10r5ObQ4prVMNppLFdpLaNnGrzjqH+XVx9MvMLftpADCAIAiOEaQqPZmxHervEGpkwcqY09Tn4BqvpT7w6jyq90uchNqrd8sdEc5242Sp0R21lGFxMupDuEcXtH4CNcsvBUN0OBr4u07NxbBJGJjtInMQequdtb5Lq1RgO6zd8YgkeE/RZqzUzEn++iUaqSnbLCwhtRFqlbmbvZK63i0u7fBU7MOdSfqWhxHPQ6jyK2wWO2cvEWWnhrU6gJMuqbrm8gMjIAH6rW0q4cAWkEHMEJx4dOvylGMk31wKNSpb8s9UhTcSXEmO4zYOP7R2ebwrU/z12+hhx+RK6HsxSFKy9o+BjLqridA3Ro8mgLD3jUHtKq95AiuBJ4AkMnyaZUy2WwtLmPxBhdDWmo5zcgHYS3FGTeWvTh5dalae+UsZ54HVlbtrjDPYv6+1tV7/8Aw1OmWji9zsboMSGjQeat7mvd1aW1KZY9sEjMtz0g/osFs/bXG0gU2Ne55J7rgRzJMxhHUDkul2ajhGcFxzJ0k9BwC3aC3U3Tc5y9PwMmqrrq9KXH4nuhJKVO8i8EIQpAEIQgAQhCABCEIAEIQgCuvu46drpGnWGWoI7zXcHNPA/2VxesXUKr2gk9m9zcQy7pImOHNdkvi8cAwAwXTJ5DiVyK00wary0gjE50jIa8J1SDxG6uU9iXFcxx4fCWG+hc3PfDXgNe4NjR3Bs8CONM8R+HUZd24pWI1Hdi/dcRLDnEjOAdS08tRksI1omRkfr0V/d9/Psj2B4LqZAcAc8J4Fp1A6dDlwSdw2zU4czZZF7WkaC7HWqyF1JlPGXGBLmAA6zmRw/TLJQHWrspNaoC8gPc2mYyJkSfxy7pn4BTbovatarYKhwsoioxrRElxLTJk8NfHJN2juNtOs0NYHB5cW8BBzcwnk1294EclvssseneH6U+OO3P/ZiqivNSlzaK19ptNrMUqe6OAAdlwJnKE9ux9rdmWD+osH/2/RWdG1uoOFam2AAGPZOW7u68D4rWXXfVO0CaZzGrTk4eI/VcaGrT3rEnh9iy++yrjCKwYKrsFa3/APstHWoYHkGu+qtri/Z52bg60va8NzFNgIZPDGTm4dIA5ytrKSU6hoqYcl+5gnq7Z8GxUxzk6VCvW8W0KZe7y8df9VpnNQTlJ8DPFNvCOS3i7tbQ/rWqk/5zH0U2y3dUdvU6bqjWGDhmZicozkZHzCS47DitFSc8DS6eeZH1XRrisQo2djeJGN3+J2Z+3kF52ir8ROXb/wBHV93lRSXMxlkvepR7lCs5zoaRUaXZZSTEZa6jitJstWrYHirTDAHbgGhbzjhwyV8kK36fRKiW5MX2XeZ0FD07GvNImWTPgq7fsnZ69Y1Xh2Jwhwa4hroyBcOcco0Q7Y+ymNx2RkRUqZeG9/cq1Syq3TW3lxX7HasmlhNnjd10UrOD2LA2dTqT4k5qcCvEOTwVdHEVhFUst5Z6ApUwFOXeTjAqVIhdZIFQhC6AEIQgAQhCABNe+AScozSysvtjfuCg9tM5kYSeMExl8/ms+o1EaYbpfIsqrdklFGL2gv11orPIJwkx/Tw8uPoquniLSGAkEgExkTwaObjwAzXrYbA6s4Na0ul2ENGRc7WJ4NAEk8Aum7P7LNswDnw+qBExusnVtMfhHM6njyHnaKJambfTPF/fX+B9dfHTQUVzMRR2EqMs1W0WglpZTc5lMd7LPFU5ZfhHnyUB9EVWtH8sf9xXXLZZxUpvYdHtc0+YI/Vcfu8lj8D8i12E+IJBHrKt8QpVSi4lOjudm7cbu7aAZUpNGgqho8GUXAfRXN9Xf29IhpAe04mOPBw08jmD0JVRZD/Hpf8Ay1fkxwWgdUhXeGJS07T5Nv8AsYb8qaaMBTvJwqEVR2TyQHNfGCBk5wfoeA0nMSNFcW6lQpYK9Go1hBAyeIcR+A8+SmX3c9K05ulr4gPbE+BBycPFVNk2VLW4ZoO3sWMsOMdQ3QO5GVin4fKE81/5Rq86MknnHddzZUK4exrho5od6iU/Go1PIADQAAeAyCdiXod3AXbT1xrN7Y3W+tTD6ZJLAZZzEgy3+YR5hXpJXk5xVdsVZFxkd1twkpI5hdFkdWxsBlzSILjDAzv4jz04rdWLapgaBUbUEAAuhrm8g44SYBVBetnFlrOeGuNGqIeG5FpknI6RJJGg4TkJ8qd82ekQ9r6sQS5rmEmBwzGYPiRovPOy7TWYghlKMbVl/I6DRrte0OaQQeIT4WU2cv2lUrYaLXhtRuODm0ZExIyBkEQtanumudsNzWGLbI7HgbCIToRC0leRqMCfhSgKSMjAxPDU4BOC6SIyNATglhKujnIBCELpEAlQhdEAhCFIAhCRQAhXKtp6NSzl1KrDhiDmuiMTDLQ5xGZIyBXU3OhZ3bC6v3mgQBvtkt5me83zHzDUu1tKth7rkbNJZ5c/ZmfuMmyvZVc2aQaQHNacZlxDnYdYgNMmOS21333Rrj+E8O6Zg+hzWFoXoXuZJgYWth3ckRih2k5HIweimmhQJLqdam2qMyGuEbve00jI+SQ6bX2UNwccrmbL6Izw5Pibklcy26u7sLX2jRu1hj/rEB4/7T5lbm5rwNWmCSHOG64jQkRn8wqvb+x9pYy7jSe148CcDvk6fJO9RtvoyvijLp26bVn4Ffdd4D96pMIO891QHhD2ER6keq2FWAJMADicgsDc5JoB7D/ExFrZzAa0NM5CRnl5qztN7utDBJYHAwWiS2eZHEx0MctYTaXWx01UoNZfT76Gq+lznuXLky5ZeVne/A2rTLuWISprLKAsfe1loUWdpVcWmN1rYxOdHDSBHgFo9latR9ma6sIJktnvYMsJd1OvgQmGi1ctT+aODPdBQjmLLLAlDV6QiEywZciYEYE5CMEZPJ1nByIB8QoNTZqzHWizyGH6KzhELh1RfNEqclyZFs93U6fcaBHifqpEJ0Ihdxgo8iHJvmNShLCcAu8EZGgJwCUBLC6SIyIEsJULo5BCELpIAQhKpwQCEIXQAhCEACREolcsBCmOpg6hPlIqZLJ0jP3nsXQrFxhzC7vYCMLuO80yD46qBR/Z1Sa4HFMAiMOHXWYK1yQrLLS1yeWi9aixLGSDdt0ss7AymIA/24eAS3vYO3s9SlpjY5oJ4EjI+sKYhXKCS29Cvc85Oc3ZYbTSa1rqLmjFDi5pMAEnEwtyPLPgARKobHYazqvZ0mOLjIIGmucnQCeJXYykxJd/Tq08pm5a2SzwRkbr2B3xUtdQ1SNGZlnPeLjLx0y6ytgAm4kuJMK641rEUY5zlN5kKhAKJVhwLCISoQQJCWEqFOCMiQlhLKJU4DIkJQESlldJEZBCJRKnAAhCF1ggEqJRKkAQiUSpAEIlEoAEIlCAOL+37T7xX+K/7o9v2n3iv8V/3SoUAJ7ftPvFf4r/ALo9v2n3iv8AFf8AdCEAHt+0+8V/iv8Auj2/afeK/wAV/wB0IUEh7ftPvFf4r/uk9v2n3iv8V/3QhBIe37T7xX+K/wC6Df8AafeK/wAV/wB0IUAN/wD6C0+8Wj4r/unC/wC0+8V/iv8AuhCAD2/afeK/xX/dL7ftPvFf4r/uhCkA9v2n3iv8V/3R7ftPvFf4r/uhCCA9v2n3iv8AFf8AdHt+0+8V/iv+6VCkgT2/afeK/wAV/wB0e37T7xX+K/7pUIAT2/afeK/xX/dHt+0+8V/iv+6VCAE9v2n3iv8AFf8AdHt+0+8V/iv+6VCAE9v2n3iv8V/3R7ftPvFf4r/ulQpAT2/afeK/xX/dHt+0+8V/iv8AulQgBPb9p94r/Ff90e37T7xX+K/7pUIAT2/afeK/xX/dHt+0+8V/iv8AulQgBPb9p94r/Ff90qEI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29706" name="Picture 10" descr="https://encrypted-tbn2.gstatic.com/images?q=tbn:ANd9GcSeX1SYGB7zPKj7EAxFzcdJrcPmBRlajiQevH5NoRq23Pn7NFvl5g"/>
          <p:cNvPicPr>
            <a:picLocks noChangeAspect="1" noChangeArrowheads="1"/>
          </p:cNvPicPr>
          <p:nvPr/>
        </p:nvPicPr>
        <p:blipFill>
          <a:blip r:embed="rId2" cstate="print"/>
          <a:srcRect/>
          <a:stretch>
            <a:fillRect/>
          </a:stretch>
        </p:blipFill>
        <p:spPr bwMode="auto">
          <a:xfrm>
            <a:off x="1907704" y="4293096"/>
            <a:ext cx="3230530" cy="1780805"/>
          </a:xfrm>
          <a:prstGeom prst="rect">
            <a:avLst/>
          </a:prstGeom>
          <a:noFill/>
        </p:spPr>
      </p:pic>
      <p:sp>
        <p:nvSpPr>
          <p:cNvPr id="9" name="6 Marcador de pie de página"/>
          <p:cNvSpPr>
            <a:spLocks noGrp="1"/>
          </p:cNvSpPr>
          <p:nvPr>
            <p:ph type="ftr" sz="quarter" idx="11"/>
          </p:nvPr>
        </p:nvSpPr>
        <p:spPr>
          <a:xfrm>
            <a:off x="5724128" y="6364270"/>
            <a:ext cx="2895600" cy="476250"/>
          </a:xfrm>
        </p:spPr>
        <p:txBody>
          <a:bodyPr/>
          <a:lstStyle/>
          <a:p>
            <a:r>
              <a:rPr lang="es-MX" altLang="en-US" dirty="0" smtClean="0"/>
              <a:t>Dra. en A. Guadalupe González G. DIAPOSITIVA  8   </a:t>
            </a:r>
            <a:endParaRPr lang="es-ES" altLang="en-US" dirty="0"/>
          </a:p>
        </p:txBody>
      </p:sp>
    </p:spTree>
    <p:extLst>
      <p:ext uri="{BB962C8B-B14F-4D97-AF65-F5344CB8AC3E}">
        <p14:creationId xmlns:p14="http://schemas.microsoft.com/office/powerpoint/2010/main" val="195842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71406" y="2967335"/>
            <a:ext cx="9286939" cy="830997"/>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eaLnBrk="1" hangingPunct="1">
              <a:defRPr/>
            </a:pPr>
            <a:r>
              <a:rPr lang="es-ES" sz="48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¿Que $on la$ finanza$?</a:t>
            </a:r>
          </a:p>
        </p:txBody>
      </p:sp>
      <p:sp>
        <p:nvSpPr>
          <p:cNvPr id="3" name="6 Marcador de pie de página"/>
          <p:cNvSpPr>
            <a:spLocks noGrp="1"/>
          </p:cNvSpPr>
          <p:nvPr>
            <p:ph type="ftr" sz="quarter" idx="11"/>
          </p:nvPr>
        </p:nvSpPr>
        <p:spPr>
          <a:xfrm>
            <a:off x="5724128" y="6364270"/>
            <a:ext cx="2895600" cy="476250"/>
          </a:xfrm>
        </p:spPr>
        <p:txBody>
          <a:bodyPr/>
          <a:lstStyle/>
          <a:p>
            <a:r>
              <a:rPr lang="es-MX" altLang="en-US" dirty="0" smtClean="0"/>
              <a:t>Dra. en A. Guadalupe González G. DIAPOSITIVA  9   </a:t>
            </a:r>
            <a:endParaRPr lang="es-ES" altLang="en-US" dirty="0"/>
          </a:p>
        </p:txBody>
      </p:sp>
      <p:sp>
        <p:nvSpPr>
          <p:cNvPr id="2" name="AutoShape 2" descr="Resultado de imagen para finanza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404664"/>
            <a:ext cx="2628900" cy="1743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24128" y="3909243"/>
            <a:ext cx="2619375" cy="1743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5" name="Picture 7" descr="Resultado de imagen para finanza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99992" y="980728"/>
            <a:ext cx="2943225" cy="1552576"/>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5576" y="4581128"/>
            <a:ext cx="2638425" cy="1733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185000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ln>
            <a:solidFill>
              <a:schemeClr val="accent1"/>
            </a:solidFill>
          </a:ln>
        </p:spPr>
        <p:txBody>
          <a:bodyPr/>
          <a:lstStyle/>
          <a:p>
            <a:pPr lvl="0"/>
            <a:r>
              <a:rPr lang="es-MX" dirty="0"/>
              <a:t>Antecedentes y concepto de finanzas  </a:t>
            </a:r>
          </a:p>
        </p:txBody>
      </p:sp>
      <p:sp>
        <p:nvSpPr>
          <p:cNvPr id="3" name="2 Marcador de contenido"/>
          <p:cNvSpPr>
            <a:spLocks noGrp="1"/>
          </p:cNvSpPr>
          <p:nvPr>
            <p:ph idx="1"/>
          </p:nvPr>
        </p:nvSpPr>
        <p:spPr>
          <a:xfrm>
            <a:off x="457200" y="1628800"/>
            <a:ext cx="8229600" cy="4525963"/>
          </a:xfrm>
        </p:spPr>
        <p:txBody>
          <a:bodyPr>
            <a:normAutofit fontScale="85000" lnSpcReduction="20000"/>
          </a:bodyPr>
          <a:lstStyle/>
          <a:p>
            <a:r>
              <a:rPr lang="es-MX" dirty="0" smtClean="0"/>
              <a:t>Pensar </a:t>
            </a:r>
            <a:r>
              <a:rPr lang="es-MX" dirty="0"/>
              <a:t>en el desarrollo del sistema financiero remite, necesariamente, a la etapa en la que las transacciones se llevaban a cabo mediante el </a:t>
            </a:r>
            <a:r>
              <a:rPr lang="es-MX" b="1" dirty="0"/>
              <a:t>trueque. </a:t>
            </a:r>
            <a:r>
              <a:rPr lang="es-MX" dirty="0"/>
              <a:t>En esa época </a:t>
            </a:r>
            <a:r>
              <a:rPr lang="es-MX" dirty="0" smtClean="0"/>
              <a:t>sólo </a:t>
            </a:r>
            <a:r>
              <a:rPr lang="es-MX" dirty="0"/>
              <a:t>existía el mercado de bienes </a:t>
            </a:r>
            <a:r>
              <a:rPr lang="es-MX" dirty="0" smtClean="0"/>
              <a:t>reales, en el que </a:t>
            </a:r>
            <a:r>
              <a:rPr lang="es-MX" dirty="0"/>
              <a:t>las personas intercambiaban bienes y negociaban con granos o especias. </a:t>
            </a:r>
            <a:endParaRPr lang="es-MX" dirty="0" smtClean="0"/>
          </a:p>
          <a:p>
            <a:r>
              <a:rPr lang="es-MX" dirty="0" smtClean="0"/>
              <a:t>Se le daba </a:t>
            </a:r>
            <a:r>
              <a:rPr lang="es-MX" dirty="0"/>
              <a:t>mayor valor a aquellos bienes que conservaban sus características durante más </a:t>
            </a:r>
            <a:r>
              <a:rPr lang="es-MX" dirty="0" smtClean="0"/>
              <a:t>tiempo, </a:t>
            </a:r>
            <a:r>
              <a:rPr lang="es-MX" dirty="0"/>
              <a:t>porque de esta forma preservaban su riqueza; los ahorros estaban constituidos por estos bienes, que podían conservar su valor pero no incrementar la riqueza del dueño con el paso del tiempo. </a:t>
            </a:r>
            <a:r>
              <a:rPr lang="es-MX" dirty="0" smtClean="0"/>
              <a:t>    En </a:t>
            </a:r>
            <a:r>
              <a:rPr lang="es-MX" dirty="0"/>
              <a:t>ese mundo sin </a:t>
            </a:r>
            <a:r>
              <a:rPr lang="es-MX" b="1" dirty="0"/>
              <a:t>dinero</a:t>
            </a:r>
            <a:r>
              <a:rPr lang="es-MX" dirty="0"/>
              <a:t> no había activos financieros y, por lo mismo, no existían las inversiones financieras.</a:t>
            </a:r>
          </a:p>
          <a:p>
            <a:pPr marL="0" indent="0">
              <a:buNone/>
            </a:pPr>
            <a:r>
              <a:rPr lang="es-MX" b="1" i="1" dirty="0">
                <a:solidFill>
                  <a:schemeClr val="accent1">
                    <a:lumMod val="75000"/>
                  </a:schemeClr>
                </a:solidFill>
              </a:rPr>
              <a:t>Finanzas </a:t>
            </a:r>
            <a:r>
              <a:rPr lang="es-MX" i="1" dirty="0">
                <a:solidFill>
                  <a:schemeClr val="accent1">
                    <a:lumMod val="75000"/>
                  </a:schemeClr>
                </a:solidFill>
              </a:rPr>
              <a:t>es la rama de la economía que se relaciona con el estudio de las actividades de inversión, tanto en activos reales como en activos financieros y con la administración de los </a:t>
            </a:r>
            <a:r>
              <a:rPr lang="es-MX" i="1" dirty="0" smtClean="0">
                <a:solidFill>
                  <a:schemeClr val="accent1">
                    <a:lumMod val="75000"/>
                  </a:schemeClr>
                </a:solidFill>
              </a:rPr>
              <a:t>mismos (Ortega, 2008).</a:t>
            </a:r>
            <a:endParaRPr lang="es-MX" i="1" dirty="0">
              <a:solidFill>
                <a:schemeClr val="accent1">
                  <a:lumMod val="75000"/>
                </a:schemeClr>
              </a:solidFill>
            </a:endParaRPr>
          </a:p>
          <a:p>
            <a:endParaRPr lang="es-MX" dirty="0"/>
          </a:p>
        </p:txBody>
      </p:sp>
      <p:sp>
        <p:nvSpPr>
          <p:cNvPr id="4" name="3 CuadroTexto"/>
          <p:cNvSpPr txBox="1"/>
          <p:nvPr/>
        </p:nvSpPr>
        <p:spPr>
          <a:xfrm>
            <a:off x="6372200" y="1124744"/>
            <a:ext cx="1584176" cy="369332"/>
          </a:xfrm>
          <a:prstGeom prst="rect">
            <a:avLst/>
          </a:prstGeom>
          <a:noFill/>
        </p:spPr>
        <p:txBody>
          <a:bodyPr wrap="square" rtlCol="0">
            <a:spAutoFit/>
          </a:bodyPr>
          <a:lstStyle/>
          <a:p>
            <a:r>
              <a:rPr lang="es-MX" dirty="0" smtClean="0"/>
              <a:t>(Ochoa, 2012)</a:t>
            </a:r>
            <a:endParaRPr lang="es-MX"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1880" y="5445224"/>
            <a:ext cx="2369071" cy="9899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6 Marcador de pie de página"/>
          <p:cNvSpPr>
            <a:spLocks noGrp="1"/>
          </p:cNvSpPr>
          <p:nvPr>
            <p:ph type="ftr" sz="quarter" idx="11"/>
          </p:nvPr>
        </p:nvSpPr>
        <p:spPr>
          <a:xfrm>
            <a:off x="5724128" y="6364270"/>
            <a:ext cx="2895600" cy="476250"/>
          </a:xfrm>
        </p:spPr>
        <p:txBody>
          <a:bodyPr/>
          <a:lstStyle/>
          <a:p>
            <a:r>
              <a:rPr lang="es-MX" altLang="en-US" dirty="0" smtClean="0"/>
              <a:t>Dra. en A. Guadalupe González G. DIAPOSITIVA  10   </a:t>
            </a:r>
            <a:endParaRPr lang="es-ES" altLang="en-US" dirty="0"/>
          </a:p>
        </p:txBody>
      </p:sp>
    </p:spTree>
    <p:extLst>
      <p:ext uri="{BB962C8B-B14F-4D97-AF65-F5344CB8AC3E}">
        <p14:creationId xmlns:p14="http://schemas.microsoft.com/office/powerpoint/2010/main" val="3254834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79912" y="5157192"/>
            <a:ext cx="2895600" cy="1581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Título"/>
          <p:cNvSpPr>
            <a:spLocks noGrp="1"/>
          </p:cNvSpPr>
          <p:nvPr>
            <p:ph type="title"/>
          </p:nvPr>
        </p:nvSpPr>
        <p:spPr>
          <a:xfrm>
            <a:off x="395536" y="0"/>
            <a:ext cx="8229600" cy="907504"/>
          </a:xfrm>
        </p:spPr>
        <p:txBody>
          <a:bodyPr/>
          <a:lstStyle/>
          <a:p>
            <a:r>
              <a:rPr lang="es-MX" dirty="0" smtClean="0">
                <a:solidFill>
                  <a:srgbClr val="00B050"/>
                </a:solidFill>
              </a:rPr>
              <a:t>ACTIVOS </a:t>
            </a:r>
            <a:endParaRPr lang="es-MX" dirty="0">
              <a:solidFill>
                <a:srgbClr val="00B050"/>
              </a:solidFill>
            </a:endParaRPr>
          </a:p>
        </p:txBody>
      </p:sp>
      <p:sp>
        <p:nvSpPr>
          <p:cNvPr id="3" name="2 Marcador de contenido"/>
          <p:cNvSpPr>
            <a:spLocks noGrp="1"/>
          </p:cNvSpPr>
          <p:nvPr>
            <p:ph sz="half" idx="2"/>
          </p:nvPr>
        </p:nvSpPr>
        <p:spPr>
          <a:xfrm>
            <a:off x="32366" y="873951"/>
            <a:ext cx="4779780" cy="5976664"/>
          </a:xfrm>
          <a:ln>
            <a:solidFill>
              <a:srgbClr val="00B050"/>
            </a:solidFill>
          </a:ln>
        </p:spPr>
        <p:txBody>
          <a:bodyPr>
            <a:noAutofit/>
          </a:bodyPr>
          <a:lstStyle/>
          <a:p>
            <a:pPr marL="0" indent="0">
              <a:buNone/>
            </a:pPr>
            <a:r>
              <a:rPr lang="es-MX" b="1" dirty="0" smtClean="0"/>
              <a:t>Activo </a:t>
            </a:r>
            <a:r>
              <a:rPr lang="es-MX" b="1" dirty="0"/>
              <a:t>financiero </a:t>
            </a:r>
            <a:r>
              <a:rPr lang="es-MX" dirty="0"/>
              <a:t>constituye el derecho a cobrar una cuenta en el futuro. En el caso de las empresas, se puede pensar en una cuenta o documento por cobrar. Para las personas físicas, está representado por un documento emitido por un banco en el caso de los depósitos a plazo fijo, un título de deuda cuando el emisor es una empresa o el gobierno y una acción cuando la persona ha adquirido acciones emitidas por las empresas.</a:t>
            </a:r>
          </a:p>
          <a:p>
            <a:endParaRPr lang="es-MX" dirty="0"/>
          </a:p>
        </p:txBody>
      </p:sp>
      <p:sp>
        <p:nvSpPr>
          <p:cNvPr id="6" name="5 Marcador de contenido"/>
          <p:cNvSpPr>
            <a:spLocks noGrp="1"/>
          </p:cNvSpPr>
          <p:nvPr>
            <p:ph sz="quarter" idx="13"/>
          </p:nvPr>
        </p:nvSpPr>
        <p:spPr>
          <a:xfrm>
            <a:off x="5148064" y="908720"/>
            <a:ext cx="3600400" cy="4104456"/>
          </a:xfrm>
          <a:ln>
            <a:solidFill>
              <a:srgbClr val="00B050"/>
            </a:solidFill>
          </a:ln>
        </p:spPr>
        <p:txBody>
          <a:bodyPr>
            <a:normAutofit lnSpcReduction="10000"/>
          </a:bodyPr>
          <a:lstStyle/>
          <a:p>
            <a:pPr marL="0" indent="0">
              <a:buNone/>
            </a:pPr>
            <a:r>
              <a:rPr lang="es-MX" b="1" dirty="0"/>
              <a:t>Activo real </a:t>
            </a:r>
            <a:r>
              <a:rPr lang="es-MX" dirty="0"/>
              <a:t>es un activo tangible, como una máquina, un terreno o un edificio. Son utilizados para generar recursos y, por lo mismo, producen cambios en la situación de la compañía que los posee.</a:t>
            </a:r>
          </a:p>
          <a:p>
            <a:pPr marL="0" indent="0">
              <a:buNone/>
            </a:pPr>
            <a:endParaRPr lang="es-MX" dirty="0"/>
          </a:p>
        </p:txBody>
      </p:sp>
      <p:sp>
        <p:nvSpPr>
          <p:cNvPr id="7" name="6 Marcador de pie de página"/>
          <p:cNvSpPr>
            <a:spLocks noGrp="1"/>
          </p:cNvSpPr>
          <p:nvPr>
            <p:ph type="ftr" sz="quarter" idx="11"/>
          </p:nvPr>
        </p:nvSpPr>
        <p:spPr>
          <a:xfrm>
            <a:off x="5724128" y="6364270"/>
            <a:ext cx="2895600" cy="476250"/>
          </a:xfrm>
        </p:spPr>
        <p:txBody>
          <a:bodyPr/>
          <a:lstStyle/>
          <a:p>
            <a:r>
              <a:rPr lang="es-MX" altLang="en-US" dirty="0" smtClean="0"/>
              <a:t>Dra. en A. Guadalupe González G. DIAPOSITIVA  11   </a:t>
            </a:r>
            <a:endParaRPr lang="es-ES" altLang="en-US" dirty="0"/>
          </a:p>
        </p:txBody>
      </p:sp>
    </p:spTree>
    <p:extLst>
      <p:ext uri="{BB962C8B-B14F-4D97-AF65-F5344CB8AC3E}">
        <p14:creationId xmlns:p14="http://schemas.microsoft.com/office/powerpoint/2010/main" val="24895444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3140968"/>
            <a:ext cx="8229600" cy="2985195"/>
          </a:xfrm>
        </p:spPr>
        <p:txBody>
          <a:bodyPr>
            <a:normAutofit lnSpcReduction="10000"/>
          </a:bodyPr>
          <a:lstStyle/>
          <a:p>
            <a:pPr marL="0" indent="0">
              <a:buNone/>
            </a:pPr>
            <a:r>
              <a:rPr lang="es-MX" dirty="0"/>
              <a:t>Cuando el dinero fue introducido como medio de intercambio, las personas pudieron utilizarlo para adquirir otros bienes o guardarlo para intercambios futuros. Sin embargo, sin la posibilidad de invertir el dinero, este únicamente podía guardarse para ser utilizado después, pero no generaba un beneficio adicional.</a:t>
            </a:r>
          </a:p>
          <a:p>
            <a:pPr marL="0" indent="0">
              <a:buNone/>
            </a:pPr>
            <a:r>
              <a:rPr lang="es-MX" dirty="0" smtClean="0"/>
              <a:t>. </a:t>
            </a:r>
            <a:endParaRPr lang="es-MX" dirty="0"/>
          </a:p>
          <a:p>
            <a:pPr marL="0" indent="0">
              <a:buNone/>
            </a:pPr>
            <a:endParaRPr lang="es-MX" dirty="0"/>
          </a:p>
        </p:txBody>
      </p:sp>
      <p:sp>
        <p:nvSpPr>
          <p:cNvPr id="4" name="1 Título"/>
          <p:cNvSpPr>
            <a:spLocks noGrp="1"/>
          </p:cNvSpPr>
          <p:nvPr>
            <p:ph type="title"/>
          </p:nvPr>
        </p:nvSpPr>
        <p:spPr>
          <a:xfrm>
            <a:off x="539552" y="332656"/>
            <a:ext cx="8229600" cy="2608312"/>
          </a:xfrm>
          <a:ln>
            <a:solidFill>
              <a:schemeClr val="accent1"/>
            </a:solidFill>
          </a:ln>
        </p:spPr>
        <p:txBody>
          <a:bodyPr/>
          <a:lstStyle/>
          <a:p>
            <a:pPr lvl="0"/>
            <a:r>
              <a:rPr lang="es-ES" dirty="0"/>
              <a:t>Evolución y objetivos de las finanzas y relación con otras áreas </a:t>
            </a:r>
            <a:endParaRPr lang="es-MX" dirty="0"/>
          </a:p>
        </p:txBody>
      </p:sp>
      <p:sp>
        <p:nvSpPr>
          <p:cNvPr id="5" name="4 CuadroTexto"/>
          <p:cNvSpPr txBox="1"/>
          <p:nvPr/>
        </p:nvSpPr>
        <p:spPr>
          <a:xfrm>
            <a:off x="7165102" y="2564904"/>
            <a:ext cx="1584176" cy="369332"/>
          </a:xfrm>
          <a:prstGeom prst="rect">
            <a:avLst/>
          </a:prstGeom>
          <a:noFill/>
        </p:spPr>
        <p:txBody>
          <a:bodyPr wrap="square" rtlCol="0">
            <a:spAutoFit/>
          </a:bodyPr>
          <a:lstStyle/>
          <a:p>
            <a:r>
              <a:rPr lang="es-MX" dirty="0" smtClean="0"/>
              <a:t>(Block, 2013)</a:t>
            </a:r>
            <a:endParaRPr lang="es-MX"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3728" y="5229200"/>
            <a:ext cx="3276600" cy="1390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6 Marcador de pie de página"/>
          <p:cNvSpPr>
            <a:spLocks noGrp="1"/>
          </p:cNvSpPr>
          <p:nvPr>
            <p:ph type="ftr" sz="quarter" idx="11"/>
          </p:nvPr>
        </p:nvSpPr>
        <p:spPr>
          <a:xfrm>
            <a:off x="5724128" y="6364270"/>
            <a:ext cx="2895600" cy="476250"/>
          </a:xfrm>
        </p:spPr>
        <p:txBody>
          <a:bodyPr/>
          <a:lstStyle/>
          <a:p>
            <a:r>
              <a:rPr lang="es-MX" altLang="en-US" dirty="0" smtClean="0"/>
              <a:t>Dra. en A. Guadalupe González G. DIAPOSITIVA  12   </a:t>
            </a:r>
            <a:endParaRPr lang="es-ES" altLang="en-US" dirty="0"/>
          </a:p>
        </p:txBody>
      </p:sp>
    </p:spTree>
    <p:extLst>
      <p:ext uri="{BB962C8B-B14F-4D97-AF65-F5344CB8AC3E}">
        <p14:creationId xmlns:p14="http://schemas.microsoft.com/office/powerpoint/2010/main" val="20815132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147"/>
            <a:ext cx="8964488" cy="5793507"/>
          </a:xfrm>
        </p:spPr>
        <p:txBody>
          <a:bodyPr>
            <a:normAutofit lnSpcReduction="10000"/>
          </a:bodyPr>
          <a:lstStyle/>
          <a:p>
            <a:pPr marL="0" indent="0">
              <a:buNone/>
            </a:pPr>
            <a:r>
              <a:rPr lang="es-MX" dirty="0" smtClean="0"/>
              <a:t>Después </a:t>
            </a:r>
            <a:r>
              <a:rPr lang="es-MX" dirty="0"/>
              <a:t>surgió la posibilidad de, además de guardar el dinero, invertirlo durante cierto tiempo a cambio de un premio por esta </a:t>
            </a:r>
            <a:r>
              <a:rPr lang="es-MX" dirty="0" smtClean="0"/>
              <a:t>decisión y decidir </a:t>
            </a:r>
            <a:r>
              <a:rPr lang="es-MX" dirty="0"/>
              <a:t>no consumir ahora para consumir más bienes en el futuro</a:t>
            </a:r>
            <a:r>
              <a:rPr lang="es-MX" dirty="0" smtClean="0"/>
              <a:t>.</a:t>
            </a:r>
          </a:p>
          <a:p>
            <a:pPr marL="0" indent="0">
              <a:buNone/>
            </a:pPr>
            <a:r>
              <a:rPr lang="es-MX" dirty="0" smtClean="0"/>
              <a:t> </a:t>
            </a:r>
            <a:r>
              <a:rPr lang="es-MX" dirty="0"/>
              <a:t>Si el premio por invertir el dinero durante un año era de 10%, por ejemplo, esto significaba que en el futuro aumentarían 10% las oportunidades de adquirir bienes</a:t>
            </a:r>
            <a:r>
              <a:rPr lang="es-MX" dirty="0" smtClean="0"/>
              <a:t>.</a:t>
            </a:r>
          </a:p>
          <a:p>
            <a:pPr marL="0" indent="0">
              <a:buNone/>
            </a:pPr>
            <a:r>
              <a:rPr lang="es-MX" dirty="0" smtClean="0"/>
              <a:t>La </a:t>
            </a:r>
            <a:r>
              <a:rPr lang="es-MX" dirty="0"/>
              <a:t>posibilidad de tomar decisiones existía en la medida en que alguien prefería consumir ahora, con el dinero tomado en préstamo, a cambio de pagar en el futuro. </a:t>
            </a:r>
            <a:endParaRPr lang="es-MX" dirty="0" smtClean="0"/>
          </a:p>
          <a:p>
            <a:pPr marL="0" indent="0">
              <a:buNone/>
            </a:pPr>
            <a:r>
              <a:rPr lang="es-MX" dirty="0" smtClean="0"/>
              <a:t>Siempre </a:t>
            </a:r>
            <a:r>
              <a:rPr lang="es-MX" dirty="0"/>
              <a:t>que alguien invierte dinero hay alguien que solicita un préstamo, y el premio que recibe quien invierte es una tasa de interés sobre el capital original llamada </a:t>
            </a:r>
            <a:r>
              <a:rPr lang="es-MX" i="1" dirty="0"/>
              <a:t>rendimiento, </a:t>
            </a:r>
            <a:r>
              <a:rPr lang="es-MX" dirty="0"/>
              <a:t>que representa un costo para quien toma los recursos en calidad de préstamo. </a:t>
            </a:r>
          </a:p>
          <a:p>
            <a:pPr marL="0" indent="0">
              <a:buNone/>
            </a:pPr>
            <a:endParaRPr lang="es-MX"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784" y="5229200"/>
            <a:ext cx="2895600" cy="1581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6 Marcador de pie de página"/>
          <p:cNvSpPr>
            <a:spLocks noGrp="1"/>
          </p:cNvSpPr>
          <p:nvPr>
            <p:ph type="ftr" sz="quarter" idx="11"/>
          </p:nvPr>
        </p:nvSpPr>
        <p:spPr>
          <a:xfrm>
            <a:off x="5724128" y="6364270"/>
            <a:ext cx="2895600" cy="476250"/>
          </a:xfrm>
        </p:spPr>
        <p:txBody>
          <a:bodyPr/>
          <a:lstStyle/>
          <a:p>
            <a:r>
              <a:rPr lang="es-MX" altLang="en-US" dirty="0" smtClean="0"/>
              <a:t>Dra. en A. Guadalupe González G. DIAPOSITIVA  13   </a:t>
            </a:r>
            <a:endParaRPr lang="es-ES" altLang="en-US" dirty="0"/>
          </a:p>
        </p:txBody>
      </p:sp>
    </p:spTree>
    <p:extLst>
      <p:ext uri="{BB962C8B-B14F-4D97-AF65-F5344CB8AC3E}">
        <p14:creationId xmlns:p14="http://schemas.microsoft.com/office/powerpoint/2010/main" val="27208073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rot="18557742">
            <a:off x="3864790" y="1673696"/>
            <a:ext cx="4905375" cy="3038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6 Rectángulo"/>
          <p:cNvSpPr/>
          <p:nvPr/>
        </p:nvSpPr>
        <p:spPr>
          <a:xfrm>
            <a:off x="115927" y="4077072"/>
            <a:ext cx="4204356" cy="1754326"/>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es-MX" sz="5400" dirty="0"/>
              <a:t>Evolución </a:t>
            </a:r>
            <a:r>
              <a:rPr lang="es-MX" sz="5400" dirty="0" smtClean="0"/>
              <a:t>de</a:t>
            </a:r>
          </a:p>
          <a:p>
            <a:r>
              <a:rPr lang="es-MX" sz="5400" dirty="0" smtClean="0"/>
              <a:t> </a:t>
            </a:r>
            <a:r>
              <a:rPr lang="es-MX" sz="5400" dirty="0"/>
              <a:t>las finanzas</a:t>
            </a:r>
          </a:p>
        </p:txBody>
      </p:sp>
      <p:sp>
        <p:nvSpPr>
          <p:cNvPr id="8" name="7 Flecha derecha"/>
          <p:cNvSpPr/>
          <p:nvPr/>
        </p:nvSpPr>
        <p:spPr>
          <a:xfrm rot="18716997">
            <a:off x="3219300" y="1374708"/>
            <a:ext cx="3330984" cy="75178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6 Marcador de pie de página"/>
          <p:cNvSpPr>
            <a:spLocks noGrp="1"/>
          </p:cNvSpPr>
          <p:nvPr>
            <p:ph type="ftr" sz="quarter" idx="11"/>
          </p:nvPr>
        </p:nvSpPr>
        <p:spPr>
          <a:xfrm>
            <a:off x="5724128" y="6364270"/>
            <a:ext cx="2895600" cy="476250"/>
          </a:xfrm>
        </p:spPr>
        <p:txBody>
          <a:bodyPr/>
          <a:lstStyle/>
          <a:p>
            <a:r>
              <a:rPr lang="es-MX" altLang="en-US" dirty="0" smtClean="0"/>
              <a:t>Dra. en A. Guadalupe González G. DIAPOSITIVA  14   </a:t>
            </a:r>
            <a:endParaRPr lang="es-ES" altLang="en-US" dirty="0"/>
          </a:p>
        </p:txBody>
      </p:sp>
    </p:spTree>
    <p:extLst>
      <p:ext uri="{BB962C8B-B14F-4D97-AF65-F5344CB8AC3E}">
        <p14:creationId xmlns:p14="http://schemas.microsoft.com/office/powerpoint/2010/main" val="5176995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4438" y="4424363"/>
            <a:ext cx="1781175" cy="179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00750" y="4357688"/>
            <a:ext cx="1781175" cy="179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2"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00750" y="785813"/>
            <a:ext cx="1781175" cy="179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3"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7763" y="709613"/>
            <a:ext cx="1781175" cy="179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9 Flecha curvada hacia arriba"/>
          <p:cNvSpPr/>
          <p:nvPr/>
        </p:nvSpPr>
        <p:spPr>
          <a:xfrm>
            <a:off x="3214688" y="5715000"/>
            <a:ext cx="2928937" cy="785813"/>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s-ES" dirty="0">
              <a:solidFill>
                <a:schemeClr val="tx1"/>
              </a:solidFill>
            </a:endParaRPr>
          </a:p>
        </p:txBody>
      </p:sp>
      <p:sp>
        <p:nvSpPr>
          <p:cNvPr id="16" name="15 Flecha curvada hacia abajo"/>
          <p:cNvSpPr/>
          <p:nvPr/>
        </p:nvSpPr>
        <p:spPr>
          <a:xfrm>
            <a:off x="2928938" y="0"/>
            <a:ext cx="3143250" cy="142875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s-ES" dirty="0">
              <a:solidFill>
                <a:schemeClr val="tx1"/>
              </a:solidFill>
            </a:endParaRPr>
          </a:p>
        </p:txBody>
      </p:sp>
      <p:sp>
        <p:nvSpPr>
          <p:cNvPr id="17" name="16 Flecha curvada hacia la izquierda"/>
          <p:cNvSpPr/>
          <p:nvPr/>
        </p:nvSpPr>
        <p:spPr>
          <a:xfrm>
            <a:off x="7715250" y="2000250"/>
            <a:ext cx="1357313" cy="3000375"/>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s-ES" dirty="0">
              <a:solidFill>
                <a:schemeClr val="tx1"/>
              </a:solidFill>
            </a:endParaRPr>
          </a:p>
        </p:txBody>
      </p:sp>
      <p:sp>
        <p:nvSpPr>
          <p:cNvPr id="18" name="17 Flecha curvada hacia la derecha"/>
          <p:cNvSpPr/>
          <p:nvPr/>
        </p:nvSpPr>
        <p:spPr>
          <a:xfrm>
            <a:off x="285750" y="2143125"/>
            <a:ext cx="1214438" cy="3000375"/>
          </a:xfrm>
          <a:prstGeom prst="curvedRightArrow">
            <a:avLst>
              <a:gd name="adj1" fmla="val 26598"/>
              <a:gd name="adj2" fmla="val 50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s-ES" dirty="0">
              <a:solidFill>
                <a:schemeClr val="tx1"/>
              </a:solidFill>
            </a:endParaRPr>
          </a:p>
        </p:txBody>
      </p:sp>
      <p:pic>
        <p:nvPicPr>
          <p:cNvPr id="7178"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00375" y="2073275"/>
            <a:ext cx="2928938" cy="2928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6 Marcador de pie de página"/>
          <p:cNvSpPr>
            <a:spLocks noGrp="1"/>
          </p:cNvSpPr>
          <p:nvPr>
            <p:ph type="ftr" sz="quarter" idx="11"/>
          </p:nvPr>
        </p:nvSpPr>
        <p:spPr>
          <a:xfrm>
            <a:off x="5724128" y="6364270"/>
            <a:ext cx="2895600" cy="476250"/>
          </a:xfrm>
        </p:spPr>
        <p:txBody>
          <a:bodyPr/>
          <a:lstStyle/>
          <a:p>
            <a:r>
              <a:rPr lang="es-MX" altLang="en-US" dirty="0" smtClean="0"/>
              <a:t>Dra. en A. Guadalupe González G. DIAPOSITIVA  15   </a:t>
            </a:r>
            <a:endParaRPr lang="es-ES" altLang="en-US" dirty="0"/>
          </a:p>
        </p:txBody>
      </p:sp>
    </p:spTree>
    <p:extLst>
      <p:ext uri="{BB962C8B-B14F-4D97-AF65-F5344CB8AC3E}">
        <p14:creationId xmlns:p14="http://schemas.microsoft.com/office/powerpoint/2010/main" val="231537268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23528" y="836712"/>
            <a:ext cx="8229600" cy="3201219"/>
          </a:xfrm>
        </p:spPr>
        <p:txBody>
          <a:bodyPr>
            <a:normAutofit/>
          </a:bodyPr>
          <a:lstStyle/>
          <a:p>
            <a:pPr marL="0" indent="0">
              <a:buNone/>
            </a:pPr>
            <a:endParaRPr lang="es-MX" dirty="0"/>
          </a:p>
          <a:p>
            <a:pPr marL="0" indent="0">
              <a:buNone/>
            </a:pPr>
            <a:r>
              <a:rPr lang="es-MX" dirty="0">
                <a:latin typeface="Adobe Gothic Std B" pitchFamily="34" charset="-128"/>
                <a:ea typeface="Adobe Gothic Std B" pitchFamily="34" charset="-128"/>
              </a:rPr>
              <a:t>Así fue como surgieron los mercados financieros que, aunados al  mercado de bienes reales, constituyen el medio en el que las personas y las </a:t>
            </a:r>
            <a:r>
              <a:rPr lang="es-MX" dirty="0" smtClean="0">
                <a:latin typeface="Adobe Gothic Std B" pitchFamily="34" charset="-128"/>
                <a:ea typeface="Adobe Gothic Std B" pitchFamily="34" charset="-128"/>
              </a:rPr>
              <a:t>organizaciones realizan </a:t>
            </a:r>
            <a:r>
              <a:rPr lang="es-MX" dirty="0">
                <a:latin typeface="Adobe Gothic Std B" pitchFamily="34" charset="-128"/>
                <a:ea typeface="Adobe Gothic Std B" pitchFamily="34" charset="-128"/>
              </a:rPr>
              <a:t>transacciones económicas. </a:t>
            </a:r>
          </a:p>
          <a:p>
            <a:pPr marL="0" indent="0">
              <a:buNone/>
            </a:pPr>
            <a:endParaRPr lang="es-MX" dirty="0" smtClean="0"/>
          </a:p>
          <a:p>
            <a:pPr marL="0" indent="0">
              <a:buNone/>
            </a:pPr>
            <a:endParaRPr lang="es-MX" dirty="0"/>
          </a:p>
          <a:p>
            <a:pPr marL="0" indent="0">
              <a:buNone/>
            </a:pPr>
            <a:endParaRPr lang="es-MX" dirty="0"/>
          </a:p>
        </p:txBody>
      </p:sp>
      <p:sp>
        <p:nvSpPr>
          <p:cNvPr id="5" name="4 Rectángulo"/>
          <p:cNvSpPr/>
          <p:nvPr/>
        </p:nvSpPr>
        <p:spPr>
          <a:xfrm>
            <a:off x="4067944" y="3429000"/>
            <a:ext cx="3724097" cy="923330"/>
          </a:xfrm>
          <a:prstGeom prst="rect">
            <a:avLst/>
          </a:prstGeom>
          <a:noFill/>
        </p:spPr>
        <p:txBody>
          <a:bodyPr wrap="none" lIns="91440" tIns="45720" rIns="91440" bIns="45720">
            <a:spAutoFit/>
          </a:bodyPr>
          <a:lstStyle/>
          <a:p>
            <a:pPr algn="ctr"/>
            <a:r>
              <a:rPr lang="es-ES" sz="54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Comenta…</a:t>
            </a:r>
            <a:endParaRPr lang="es-ES" sz="54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4" name="6 Marcador de pie de página"/>
          <p:cNvSpPr>
            <a:spLocks noGrp="1"/>
          </p:cNvSpPr>
          <p:nvPr>
            <p:ph type="ftr" sz="quarter" idx="11"/>
          </p:nvPr>
        </p:nvSpPr>
        <p:spPr>
          <a:xfrm>
            <a:off x="5724128" y="6364270"/>
            <a:ext cx="2895600" cy="476250"/>
          </a:xfrm>
        </p:spPr>
        <p:txBody>
          <a:bodyPr/>
          <a:lstStyle/>
          <a:p>
            <a:r>
              <a:rPr lang="es-MX" altLang="en-US" dirty="0" smtClean="0"/>
              <a:t>Dra. en A. Guadalupe González G. DIAPOSITIVA  16   </a:t>
            </a:r>
            <a:endParaRPr lang="es-ES" altLang="en-US" dirty="0"/>
          </a:p>
        </p:txBody>
      </p:sp>
    </p:spTree>
    <p:extLst>
      <p:ext uri="{BB962C8B-B14F-4D97-AF65-F5344CB8AC3E}">
        <p14:creationId xmlns:p14="http://schemas.microsoft.com/office/powerpoint/2010/main" val="13654535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Box 9"/>
          <p:cNvSpPr txBox="1">
            <a:spLocks noChangeArrowheads="1"/>
          </p:cNvSpPr>
          <p:nvPr/>
        </p:nvSpPr>
        <p:spPr bwMode="auto">
          <a:xfrm>
            <a:off x="251520" y="1484785"/>
            <a:ext cx="8712968" cy="2215991"/>
          </a:xfrm>
          <a:prstGeom prst="rect">
            <a:avLst/>
          </a:prstGeom>
          <a:solidFill>
            <a:schemeClr val="bg1"/>
          </a:solidFill>
          <a:ln w="317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endParaRPr lang="es-MX" sz="2400" dirty="0" smtClean="0">
              <a:latin typeface="Helvetica Neue" pitchFamily="2"/>
            </a:endParaRPr>
          </a:p>
          <a:p>
            <a:pPr algn="ctr">
              <a:spcBef>
                <a:spcPct val="50000"/>
              </a:spcBef>
            </a:pPr>
            <a:r>
              <a:rPr lang="es-MX" sz="3200" dirty="0" smtClean="0">
                <a:latin typeface="Helvetica Neue" pitchFamily="2"/>
              </a:rPr>
              <a:t>UNIDAD </a:t>
            </a:r>
            <a:r>
              <a:rPr lang="es-MX" sz="3200" dirty="0">
                <a:latin typeface="Helvetica Neue" pitchFamily="2"/>
              </a:rPr>
              <a:t>DE </a:t>
            </a:r>
            <a:r>
              <a:rPr lang="es-MX" sz="3200" dirty="0" smtClean="0">
                <a:latin typeface="Helvetica Neue" pitchFamily="2"/>
              </a:rPr>
              <a:t>APRENDIZAJE</a:t>
            </a:r>
          </a:p>
          <a:p>
            <a:pPr algn="ctr">
              <a:spcBef>
                <a:spcPct val="50000"/>
              </a:spcBef>
            </a:pPr>
            <a:r>
              <a:rPr lang="es-MX" sz="4400" b="1" dirty="0" smtClean="0">
                <a:solidFill>
                  <a:schemeClr val="accent2">
                    <a:lumMod val="75000"/>
                  </a:schemeClr>
                </a:solidFill>
                <a:latin typeface="Helvetica Neue" pitchFamily="2"/>
              </a:rPr>
              <a:t>Finanzas</a:t>
            </a:r>
            <a:endParaRPr lang="es-ES" sz="4400" b="1" dirty="0">
              <a:solidFill>
                <a:schemeClr val="accent2">
                  <a:lumMod val="75000"/>
                </a:schemeClr>
              </a:solidFill>
              <a:latin typeface="Helvetica Neue" pitchFamily="2"/>
            </a:endParaRPr>
          </a:p>
        </p:txBody>
      </p:sp>
      <p:sp>
        <p:nvSpPr>
          <p:cNvPr id="11" name="Text Box 10"/>
          <p:cNvSpPr txBox="1">
            <a:spLocks noChangeArrowheads="1"/>
          </p:cNvSpPr>
          <p:nvPr/>
        </p:nvSpPr>
        <p:spPr bwMode="auto">
          <a:xfrm>
            <a:off x="251520" y="3645024"/>
            <a:ext cx="8712968" cy="1892826"/>
          </a:xfrm>
          <a:prstGeom prst="rect">
            <a:avLst/>
          </a:prstGeom>
          <a:noFill/>
          <a:ln w="76200">
            <a:solidFill>
              <a:srgbClr val="3366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s-MX" sz="3200" b="1" dirty="0" smtClean="0">
                <a:latin typeface="Helvetica Neue" pitchFamily="2"/>
              </a:rPr>
              <a:t>TEMA: </a:t>
            </a:r>
            <a:r>
              <a:rPr lang="es-MX" sz="3600" b="1" dirty="0" smtClean="0">
                <a:latin typeface="Helvetica Neue" pitchFamily="2"/>
              </a:rPr>
              <a:t>Unidad de competencia I       </a:t>
            </a:r>
          </a:p>
          <a:p>
            <a:pPr algn="ctr">
              <a:spcBef>
                <a:spcPct val="50000"/>
              </a:spcBef>
            </a:pPr>
            <a:r>
              <a:rPr lang="es-MX" sz="3600" b="1" dirty="0" smtClean="0">
                <a:latin typeface="Helvetica Neue" pitchFamily="2"/>
              </a:rPr>
              <a:t> </a:t>
            </a:r>
            <a:r>
              <a:rPr lang="es-ES" sz="2000" dirty="0"/>
              <a:t>LA ADMINISTRACIÓN FINANCIERA EN LA ORGANIZACIÓN</a:t>
            </a:r>
            <a:endParaRPr lang="es-ES" sz="2000" dirty="0" smtClean="0">
              <a:latin typeface="Helvetica Neue" pitchFamily="2"/>
            </a:endParaRPr>
          </a:p>
          <a:p>
            <a:pPr algn="ctr">
              <a:spcBef>
                <a:spcPct val="50000"/>
              </a:spcBef>
            </a:pPr>
            <a:r>
              <a:rPr lang="es-MX" b="1" dirty="0" smtClean="0">
                <a:latin typeface="Helvetica Neue" pitchFamily="2"/>
              </a:rPr>
              <a:t>(Sólo visión </a:t>
            </a:r>
            <a:r>
              <a:rPr lang="es-MX" b="1" dirty="0" err="1" smtClean="0">
                <a:latin typeface="Helvetica Neue" pitchFamily="2"/>
              </a:rPr>
              <a:t>proyectable</a:t>
            </a:r>
            <a:r>
              <a:rPr lang="es-MX" b="1" dirty="0">
                <a:latin typeface="Helvetica Neue" pitchFamily="2"/>
              </a:rPr>
              <a:t>)</a:t>
            </a:r>
            <a:endParaRPr lang="es-ES" b="1" dirty="0">
              <a:latin typeface="Helvetica Neue" pitchFamily="2"/>
            </a:endParaRPr>
          </a:p>
        </p:txBody>
      </p:sp>
      <p:sp>
        <p:nvSpPr>
          <p:cNvPr id="17" name="16 Rectángulo"/>
          <p:cNvSpPr/>
          <p:nvPr/>
        </p:nvSpPr>
        <p:spPr bwMode="auto">
          <a:xfrm>
            <a:off x="395536" y="0"/>
            <a:ext cx="8280920" cy="476672"/>
          </a:xfrm>
          <a:prstGeom prst="rect">
            <a:avLst/>
          </a:prstGeom>
          <a:solidFill>
            <a:schemeClr val="bg1"/>
          </a:solidFill>
          <a:ln w="9525" cap="flat" cmpd="sng" algn="ctr">
            <a:solidFill>
              <a:schemeClr val="bg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MX" sz="1800" b="0" i="0" u="none" strike="noStrike" cap="none" normalizeH="0" baseline="0" smtClean="0">
              <a:ln>
                <a:noFill/>
              </a:ln>
              <a:solidFill>
                <a:schemeClr val="tx1"/>
              </a:solidFill>
              <a:effectLst/>
              <a:latin typeface="Arial" charset="0"/>
            </a:endParaRPr>
          </a:p>
        </p:txBody>
      </p:sp>
      <p:sp>
        <p:nvSpPr>
          <p:cNvPr id="13" name="Text Box 8"/>
          <p:cNvSpPr txBox="1">
            <a:spLocks noChangeArrowheads="1"/>
          </p:cNvSpPr>
          <p:nvPr/>
        </p:nvSpPr>
        <p:spPr bwMode="auto">
          <a:xfrm>
            <a:off x="341784" y="1628800"/>
            <a:ext cx="8532439"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s-MX" sz="2800" dirty="0" smtClean="0">
                <a:latin typeface="Helvetica Neue" pitchFamily="2"/>
              </a:rPr>
              <a:t>Licenciatura: ADMINISTRACIÓN </a:t>
            </a:r>
            <a:r>
              <a:rPr lang="es-MX" sz="2800" dirty="0">
                <a:latin typeface="Helvetica Neue" pitchFamily="2"/>
              </a:rPr>
              <a:t>Y PROMOCIÓN DE LA OBRA URBANA</a:t>
            </a:r>
            <a:endParaRPr lang="es-ES" sz="2800" dirty="0">
              <a:latin typeface="Helvetica Neue" pitchFamily="2"/>
            </a:endParaRPr>
          </a:p>
        </p:txBody>
      </p:sp>
      <p:pic>
        <p:nvPicPr>
          <p:cNvPr id="7" name="Picture 6" descr="ESCUDO"/>
          <p:cNvPicPr>
            <a:picLocks noChangeAspect="1" noChangeArrowheads="1"/>
          </p:cNvPicPr>
          <p:nvPr/>
        </p:nvPicPr>
        <p:blipFill>
          <a:blip r:embed="rId3" cstate="print"/>
          <a:srcRect/>
          <a:stretch>
            <a:fillRect/>
          </a:stretch>
        </p:blipFill>
        <p:spPr bwMode="auto">
          <a:xfrm>
            <a:off x="285720" y="357166"/>
            <a:ext cx="1115532" cy="1000132"/>
          </a:xfrm>
          <a:prstGeom prst="rect">
            <a:avLst/>
          </a:prstGeom>
          <a:noFill/>
          <a:ln w="9525">
            <a:noFill/>
            <a:miter lim="800000"/>
            <a:headEnd/>
            <a:tailEnd/>
          </a:ln>
        </p:spPr>
      </p:pic>
      <p:pic>
        <p:nvPicPr>
          <p:cNvPr id="8" name="Picture 7" descr="lgo nuevo de la fad"/>
          <p:cNvPicPr>
            <a:picLocks noChangeAspect="1" noChangeArrowheads="1"/>
          </p:cNvPicPr>
          <p:nvPr/>
        </p:nvPicPr>
        <p:blipFill>
          <a:blip r:embed="rId4" cstate="print"/>
          <a:srcRect b="-6172"/>
          <a:stretch>
            <a:fillRect/>
          </a:stretch>
        </p:blipFill>
        <p:spPr bwMode="auto">
          <a:xfrm>
            <a:off x="7569481" y="642918"/>
            <a:ext cx="1257300" cy="739775"/>
          </a:xfrm>
          <a:prstGeom prst="rect">
            <a:avLst/>
          </a:prstGeom>
          <a:noFill/>
          <a:ln w="9525">
            <a:noFill/>
            <a:miter lim="800000"/>
            <a:headEnd/>
            <a:tailEnd/>
          </a:ln>
        </p:spPr>
      </p:pic>
    </p:spTree>
    <p:extLst>
      <p:ext uri="{BB962C8B-B14F-4D97-AF65-F5344CB8AC3E}">
        <p14:creationId xmlns:p14="http://schemas.microsoft.com/office/powerpoint/2010/main" val="715425948"/>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395536" y="0"/>
            <a:ext cx="8229600" cy="923706"/>
          </a:xfrm>
          <a:ln>
            <a:solidFill>
              <a:schemeClr val="accent1"/>
            </a:solidFill>
          </a:ln>
        </p:spPr>
        <p:txBody>
          <a:bodyPr/>
          <a:lstStyle/>
          <a:p>
            <a:pPr lvl="0"/>
            <a:r>
              <a:rPr lang="es-ES" dirty="0" smtClean="0"/>
              <a:t>Áreas de las finanzas</a:t>
            </a:r>
            <a:endParaRPr lang="es-MX" dirty="0"/>
          </a:p>
        </p:txBody>
      </p:sp>
      <p:graphicFrame>
        <p:nvGraphicFramePr>
          <p:cNvPr id="2" name="1 Diagrama"/>
          <p:cNvGraphicFramePr/>
          <p:nvPr>
            <p:extLst>
              <p:ext uri="{D42A27DB-BD31-4B8C-83A1-F6EECF244321}">
                <p14:modId xmlns:p14="http://schemas.microsoft.com/office/powerpoint/2010/main" val="2641307193"/>
              </p:ext>
            </p:extLst>
          </p:nvPr>
        </p:nvGraphicFramePr>
        <p:xfrm>
          <a:off x="107504" y="1052736"/>
          <a:ext cx="9036496" cy="53285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6 Marcador de pie de página"/>
          <p:cNvSpPr>
            <a:spLocks noGrp="1"/>
          </p:cNvSpPr>
          <p:nvPr>
            <p:ph type="ftr" sz="quarter" idx="11"/>
          </p:nvPr>
        </p:nvSpPr>
        <p:spPr>
          <a:xfrm>
            <a:off x="5724128" y="6364270"/>
            <a:ext cx="2895600" cy="476250"/>
          </a:xfrm>
        </p:spPr>
        <p:txBody>
          <a:bodyPr/>
          <a:lstStyle/>
          <a:p>
            <a:r>
              <a:rPr lang="es-MX" altLang="en-US" dirty="0" smtClean="0"/>
              <a:t>Dra. en A. Guadalupe González G. DIAPOSITIVA  17   </a:t>
            </a:r>
            <a:endParaRPr lang="es-ES" altLang="en-US" dirty="0"/>
          </a:p>
        </p:txBody>
      </p:sp>
    </p:spTree>
    <p:extLst>
      <p:ext uri="{BB962C8B-B14F-4D97-AF65-F5344CB8AC3E}">
        <p14:creationId xmlns:p14="http://schemas.microsoft.com/office/powerpoint/2010/main" val="37633659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ln>
            <a:solidFill>
              <a:srgbClr val="0070C0"/>
            </a:solidFill>
          </a:ln>
        </p:spPr>
        <p:txBody>
          <a:bodyPr/>
          <a:lstStyle/>
          <a:p>
            <a:pPr lvl="0"/>
            <a:r>
              <a:rPr lang="es-ES" dirty="0"/>
              <a:t>Las responsabilidades del administrador financiero</a:t>
            </a:r>
            <a:endParaRPr lang="es-MX" dirty="0"/>
          </a:p>
        </p:txBody>
      </p:sp>
      <p:sp>
        <p:nvSpPr>
          <p:cNvPr id="3" name="2 Marcador de contenido"/>
          <p:cNvSpPr>
            <a:spLocks noGrp="1"/>
          </p:cNvSpPr>
          <p:nvPr>
            <p:ph idx="1"/>
          </p:nvPr>
        </p:nvSpPr>
        <p:spPr>
          <a:xfrm>
            <a:off x="467544" y="1772816"/>
            <a:ext cx="8229600" cy="4680520"/>
          </a:xfrm>
        </p:spPr>
        <p:txBody>
          <a:bodyPr>
            <a:normAutofit fontScale="92500" lnSpcReduction="20000"/>
          </a:bodyPr>
          <a:lstStyle/>
          <a:p>
            <a:pPr marL="0" indent="0" algn="ctr">
              <a:buNone/>
            </a:pPr>
            <a:r>
              <a:rPr lang="es-MX" sz="2600" b="1" dirty="0" err="1">
                <a:solidFill>
                  <a:srgbClr val="FF0000"/>
                </a:solidFill>
              </a:rPr>
              <a:t>Presupuestación</a:t>
            </a:r>
            <a:r>
              <a:rPr lang="es-MX" sz="2600" b="1" dirty="0">
                <a:solidFill>
                  <a:srgbClr val="FF0000"/>
                </a:solidFill>
              </a:rPr>
              <a:t> y planeación a largo </a:t>
            </a:r>
            <a:r>
              <a:rPr lang="es-MX" sz="2600" b="1" dirty="0" smtClean="0">
                <a:solidFill>
                  <a:srgbClr val="FF0000"/>
                </a:solidFill>
              </a:rPr>
              <a:t>plazo</a:t>
            </a:r>
            <a:endParaRPr lang="es-MX" sz="2600" dirty="0">
              <a:solidFill>
                <a:srgbClr val="FF0000"/>
              </a:solidFill>
            </a:endParaRPr>
          </a:p>
          <a:p>
            <a:pPr marL="0" indent="0">
              <a:buNone/>
            </a:pPr>
            <a:r>
              <a:rPr lang="es-MX" dirty="0" smtClean="0">
                <a:effectLst>
                  <a:outerShdw blurRad="38100" dist="38100" dir="2700000" algn="tl">
                    <a:srgbClr val="000000">
                      <a:alpha val="43137"/>
                    </a:srgbClr>
                  </a:outerShdw>
                </a:effectLst>
              </a:rPr>
              <a:t>Debe </a:t>
            </a:r>
            <a:r>
              <a:rPr lang="es-MX" dirty="0">
                <a:effectLst>
                  <a:outerShdw blurRad="38100" dist="38100" dir="2700000" algn="tl">
                    <a:srgbClr val="000000">
                      <a:alpha val="43137"/>
                    </a:srgbClr>
                  </a:outerShdw>
                </a:effectLst>
              </a:rPr>
              <a:t>interactuar con otros ejecutivos para conocer sus estimaciones y poder pronosticar o determinar el futuro de la empresa. </a:t>
            </a:r>
            <a:endParaRPr lang="es-MX" dirty="0" smtClean="0">
              <a:effectLst>
                <a:outerShdw blurRad="38100" dist="38100" dir="2700000" algn="tl">
                  <a:srgbClr val="000000">
                    <a:alpha val="43137"/>
                  </a:srgbClr>
                </a:outerShdw>
              </a:effectLst>
            </a:endParaRPr>
          </a:p>
          <a:p>
            <a:pPr marL="0" indent="0">
              <a:buNone/>
            </a:pPr>
            <a:r>
              <a:rPr lang="es-MX" dirty="0" smtClean="0"/>
              <a:t>	Así</a:t>
            </a:r>
            <a:r>
              <a:rPr lang="es-MX" dirty="0"/>
              <a:t>, el gerente de mercadotecnia </a:t>
            </a:r>
            <a:r>
              <a:rPr lang="es-MX" dirty="0" smtClean="0"/>
              <a:t>llevará </a:t>
            </a:r>
            <a:r>
              <a:rPr lang="es-MX" dirty="0"/>
              <a:t>a cabo un </a:t>
            </a:r>
            <a:r>
              <a:rPr lang="es-MX" dirty="0" smtClean="0"/>
              <a:t>	estimado </a:t>
            </a:r>
            <a:r>
              <a:rPr lang="es-MX" dirty="0"/>
              <a:t>de la demanda futura de los clientes; del </a:t>
            </a:r>
            <a:r>
              <a:rPr lang="es-MX" dirty="0" smtClean="0"/>
              <a:t>	de </a:t>
            </a:r>
            <a:r>
              <a:rPr lang="es-MX" dirty="0"/>
              <a:t>ingeniería </a:t>
            </a:r>
            <a:r>
              <a:rPr lang="es-MX" dirty="0" smtClean="0"/>
              <a:t>determinará </a:t>
            </a:r>
            <a:r>
              <a:rPr lang="es-MX" dirty="0"/>
              <a:t>la maquinaria y el equipo </a:t>
            </a:r>
            <a:r>
              <a:rPr lang="es-MX" dirty="0" smtClean="0"/>
              <a:t>	necesarios </a:t>
            </a:r>
            <a:r>
              <a:rPr lang="es-MX" dirty="0"/>
              <a:t>para la producción de los productos </a:t>
            </a:r>
            <a:r>
              <a:rPr lang="es-MX" dirty="0" smtClean="0"/>
              <a:t>	demandados</a:t>
            </a:r>
            <a:r>
              <a:rPr lang="es-MX" dirty="0"/>
              <a:t>; el gerente de producción </a:t>
            </a:r>
            <a:r>
              <a:rPr lang="es-MX" dirty="0" smtClean="0"/>
              <a:t>estimará </a:t>
            </a:r>
            <a:r>
              <a:rPr lang="es-MX" dirty="0"/>
              <a:t>el </a:t>
            </a:r>
            <a:r>
              <a:rPr lang="es-MX" dirty="0" smtClean="0"/>
              <a:t>	nivel </a:t>
            </a:r>
            <a:r>
              <a:rPr lang="es-MX" dirty="0"/>
              <a:t>de producción que será posible </a:t>
            </a:r>
            <a:r>
              <a:rPr lang="es-MX" dirty="0" smtClean="0"/>
              <a:t>fabricar y 	luego </a:t>
            </a:r>
            <a:r>
              <a:rPr lang="es-MX" dirty="0"/>
              <a:t>establecerá un calendario de entregas; </a:t>
            </a:r>
            <a:r>
              <a:rPr lang="es-MX" dirty="0" smtClean="0"/>
              <a:t>	finalmente</a:t>
            </a:r>
            <a:r>
              <a:rPr lang="es-MX" dirty="0"/>
              <a:t>, el </a:t>
            </a:r>
            <a:r>
              <a:rPr lang="es-MX" u="sng" dirty="0"/>
              <a:t>administrador financiero</a:t>
            </a:r>
            <a:r>
              <a:rPr lang="es-MX" dirty="0"/>
              <a:t>, con base en </a:t>
            </a:r>
            <a:r>
              <a:rPr lang="es-MX" dirty="0" smtClean="0"/>
              <a:t>	toda </a:t>
            </a:r>
            <a:r>
              <a:rPr lang="es-MX" dirty="0"/>
              <a:t>esta información, </a:t>
            </a:r>
            <a:r>
              <a:rPr lang="es-MX" dirty="0" smtClean="0"/>
              <a:t>determinará </a:t>
            </a:r>
            <a:r>
              <a:rPr lang="es-MX" dirty="0"/>
              <a:t>las necesidades </a:t>
            </a:r>
            <a:r>
              <a:rPr lang="es-MX" dirty="0" smtClean="0"/>
              <a:t>	de </a:t>
            </a:r>
            <a:r>
              <a:rPr lang="es-MX" dirty="0"/>
              <a:t>recursos, cuando ocurrirán las necesidades de </a:t>
            </a:r>
            <a:r>
              <a:rPr lang="es-MX" dirty="0" smtClean="0"/>
              <a:t>	fondos </a:t>
            </a:r>
            <a:r>
              <a:rPr lang="es-MX" dirty="0"/>
              <a:t>y cuando se </a:t>
            </a:r>
            <a:r>
              <a:rPr lang="es-MX" dirty="0" smtClean="0"/>
              <a:t>generarán </a:t>
            </a:r>
            <a:r>
              <a:rPr lang="es-MX" dirty="0"/>
              <a:t>sobrantes de </a:t>
            </a:r>
            <a:r>
              <a:rPr lang="es-MX" dirty="0" smtClean="0"/>
              <a:t>	efectivo.</a:t>
            </a:r>
            <a:endParaRPr lang="es-MX" dirty="0"/>
          </a:p>
        </p:txBody>
      </p:sp>
      <p:sp>
        <p:nvSpPr>
          <p:cNvPr id="4" name="6 Marcador de pie de página"/>
          <p:cNvSpPr>
            <a:spLocks noGrp="1"/>
          </p:cNvSpPr>
          <p:nvPr>
            <p:ph type="ftr" sz="quarter" idx="11"/>
          </p:nvPr>
        </p:nvSpPr>
        <p:spPr>
          <a:xfrm>
            <a:off x="5724128" y="6364270"/>
            <a:ext cx="2895600" cy="476250"/>
          </a:xfrm>
        </p:spPr>
        <p:txBody>
          <a:bodyPr/>
          <a:lstStyle/>
          <a:p>
            <a:r>
              <a:rPr lang="es-MX" altLang="en-US" dirty="0" smtClean="0"/>
              <a:t>Dra. en A. Guadalupe González G. DIAPOSITIVA  18   </a:t>
            </a:r>
            <a:endParaRPr lang="es-ES" altLang="en-US" dirty="0"/>
          </a:p>
        </p:txBody>
      </p:sp>
    </p:spTree>
    <p:extLst>
      <p:ext uri="{BB962C8B-B14F-4D97-AF65-F5344CB8AC3E}">
        <p14:creationId xmlns:p14="http://schemas.microsoft.com/office/powerpoint/2010/main" val="39913033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116632"/>
            <a:ext cx="8229600" cy="5589587"/>
          </a:xfrm>
        </p:spPr>
        <p:txBody>
          <a:bodyPr>
            <a:normAutofit lnSpcReduction="10000"/>
          </a:bodyPr>
          <a:lstStyle/>
          <a:p>
            <a:pPr marL="0" indent="0" algn="ctr">
              <a:buNone/>
            </a:pPr>
            <a:r>
              <a:rPr lang="es-MX" b="1" dirty="0">
                <a:solidFill>
                  <a:srgbClr val="FF0000"/>
                </a:solidFill>
              </a:rPr>
              <a:t>Decisiones de inversión y financiamiento de bienes de capital e inventarios.</a:t>
            </a:r>
            <a:endParaRPr lang="es-MX" dirty="0">
              <a:solidFill>
                <a:srgbClr val="FF0000"/>
              </a:solidFill>
            </a:endParaRPr>
          </a:p>
          <a:p>
            <a:pPr marL="0" indent="0">
              <a:buNone/>
            </a:pPr>
            <a:r>
              <a:rPr lang="es-MX" dirty="0" smtClean="0">
                <a:effectLst>
                  <a:outerShdw blurRad="38100" dist="38100" dir="2700000" algn="tl">
                    <a:srgbClr val="000000">
                      <a:alpha val="43137"/>
                    </a:srgbClr>
                  </a:outerShdw>
                </a:effectLst>
              </a:rPr>
              <a:t>Debe </a:t>
            </a:r>
            <a:r>
              <a:rPr lang="es-MX" dirty="0">
                <a:effectLst>
                  <a:outerShdw blurRad="38100" dist="38100" dir="2700000" algn="tl">
                    <a:srgbClr val="000000">
                      <a:alpha val="43137"/>
                    </a:srgbClr>
                  </a:outerShdw>
                </a:effectLst>
              </a:rPr>
              <a:t>ayudar a determinar la tasa de crecimiento en ventas, los activos que conviene adquirir y la mejor manera de </a:t>
            </a:r>
            <a:r>
              <a:rPr lang="es-MX" dirty="0" smtClean="0">
                <a:effectLst>
                  <a:outerShdw blurRad="38100" dist="38100" dir="2700000" algn="tl">
                    <a:srgbClr val="000000">
                      <a:alpha val="43137"/>
                    </a:srgbClr>
                  </a:outerShdw>
                </a:effectLst>
              </a:rPr>
              <a:t>financiarlos.</a:t>
            </a:r>
          </a:p>
          <a:p>
            <a:pPr marL="0" indent="0">
              <a:buNone/>
            </a:pPr>
            <a:r>
              <a:rPr lang="es-MX" dirty="0" smtClean="0"/>
              <a:t>	Una </a:t>
            </a:r>
            <a:r>
              <a:rPr lang="es-MX" dirty="0"/>
              <a:t>empresa exitosa generalmente tiene un </a:t>
            </a:r>
            <a:r>
              <a:rPr lang="es-MX" dirty="0" smtClean="0"/>
              <a:t>	crecimiento 	rápido </a:t>
            </a:r>
            <a:r>
              <a:rPr lang="es-MX" dirty="0"/>
              <a:t>en sus ventas, lo que </a:t>
            </a:r>
            <a:r>
              <a:rPr lang="es-MX" dirty="0" smtClean="0"/>
              <a:t>	requiere 	inversiones 	adicionales </a:t>
            </a:r>
            <a:r>
              <a:rPr lang="es-MX" dirty="0"/>
              <a:t>en planta, </a:t>
            </a:r>
            <a:r>
              <a:rPr lang="es-MX" dirty="0" smtClean="0"/>
              <a:t>	equipo </a:t>
            </a:r>
            <a:r>
              <a:rPr lang="es-MX" dirty="0"/>
              <a:t>e </a:t>
            </a:r>
            <a:r>
              <a:rPr lang="es-MX" dirty="0" smtClean="0"/>
              <a:t>	inventarios </a:t>
            </a:r>
            <a:r>
              <a:rPr lang="es-MX" dirty="0"/>
              <a:t>y en cuentas por </a:t>
            </a:r>
            <a:r>
              <a:rPr lang="es-MX" dirty="0" smtClean="0"/>
              <a:t>	cobrar</a:t>
            </a:r>
            <a:r>
              <a:rPr lang="es-MX" dirty="0"/>
              <a:t>. </a:t>
            </a:r>
            <a:r>
              <a:rPr lang="es-MX" dirty="0" smtClean="0"/>
              <a:t>Al </a:t>
            </a:r>
            <a:r>
              <a:rPr lang="es-MX" dirty="0"/>
              <a:t>estudiar la </a:t>
            </a:r>
            <a:r>
              <a:rPr lang="es-MX" dirty="0" smtClean="0"/>
              <a:t>	forma </a:t>
            </a:r>
            <a:r>
              <a:rPr lang="es-MX" dirty="0"/>
              <a:t>de financiar los </a:t>
            </a:r>
            <a:r>
              <a:rPr lang="es-MX" dirty="0" smtClean="0"/>
              <a:t>	activos</a:t>
            </a:r>
            <a:r>
              <a:rPr lang="es-MX" dirty="0"/>
              <a:t>, </a:t>
            </a:r>
            <a:r>
              <a:rPr lang="es-MX" dirty="0" smtClean="0"/>
              <a:t>debe </a:t>
            </a:r>
            <a:r>
              <a:rPr lang="es-MX" dirty="0"/>
              <a:t>considerar que </a:t>
            </a:r>
            <a:r>
              <a:rPr lang="es-MX" dirty="0" smtClean="0"/>
              <a:t>	puede </a:t>
            </a:r>
            <a:r>
              <a:rPr lang="es-MX" dirty="0"/>
              <a:t>utilizar los </a:t>
            </a:r>
            <a:r>
              <a:rPr lang="es-MX" dirty="0" smtClean="0"/>
              <a:t>	recursos </a:t>
            </a:r>
            <a:r>
              <a:rPr lang="es-MX" dirty="0"/>
              <a:t>generados en el pasado </a:t>
            </a:r>
            <a:r>
              <a:rPr lang="es-MX" dirty="0" smtClean="0"/>
              <a:t>	por </a:t>
            </a:r>
            <a:r>
              <a:rPr lang="es-MX" dirty="0"/>
              <a:t>la </a:t>
            </a:r>
            <a:r>
              <a:rPr lang="es-MX" dirty="0" smtClean="0"/>
              <a:t>	operación </a:t>
            </a:r>
            <a:r>
              <a:rPr lang="es-MX" dirty="0"/>
              <a:t>del negocio, hacer una emisión de </a:t>
            </a:r>
            <a:r>
              <a:rPr lang="es-MX" dirty="0" smtClean="0"/>
              <a:t>	acciones </a:t>
            </a:r>
            <a:r>
              <a:rPr lang="es-MX" dirty="0"/>
              <a:t>o contratar pasivos de corto o largo </a:t>
            </a:r>
            <a:r>
              <a:rPr lang="es-MX" dirty="0" smtClean="0"/>
              <a:t>	plazo.</a:t>
            </a:r>
            <a:endParaRPr lang="es-MX" dirty="0"/>
          </a:p>
          <a:p>
            <a:pPr marL="0" indent="0" algn="ctr">
              <a:buNone/>
            </a:pPr>
            <a:endParaRPr lang="es-MX" dirty="0" smtClean="0">
              <a:solidFill>
                <a:srgbClr val="FF0000"/>
              </a:solidFill>
            </a:endParaRPr>
          </a:p>
          <a:p>
            <a:pPr marL="0" indent="0" algn="ctr">
              <a:buNone/>
            </a:pPr>
            <a:endParaRPr lang="es-MX" dirty="0">
              <a:solidFill>
                <a:srgbClr val="FF0000"/>
              </a:solidFill>
            </a:endParaRPr>
          </a:p>
          <a:p>
            <a:pPr marL="0" indent="0" algn="ctr">
              <a:buNone/>
            </a:pPr>
            <a:endParaRPr lang="es-MX" dirty="0"/>
          </a:p>
        </p:txBody>
      </p:sp>
      <p:sp>
        <p:nvSpPr>
          <p:cNvPr id="4" name="6 Marcador de pie de página"/>
          <p:cNvSpPr>
            <a:spLocks noGrp="1"/>
          </p:cNvSpPr>
          <p:nvPr>
            <p:ph type="ftr" sz="quarter" idx="11"/>
          </p:nvPr>
        </p:nvSpPr>
        <p:spPr>
          <a:xfrm>
            <a:off x="5724128" y="6364270"/>
            <a:ext cx="2895600" cy="476250"/>
          </a:xfrm>
        </p:spPr>
        <p:txBody>
          <a:bodyPr/>
          <a:lstStyle/>
          <a:p>
            <a:r>
              <a:rPr lang="es-MX" altLang="en-US" dirty="0" smtClean="0"/>
              <a:t>Dra. en A. Guadalupe González G. DIAPOSITIVA  19   </a:t>
            </a:r>
            <a:endParaRPr lang="es-ES" alt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5301208"/>
            <a:ext cx="1387996" cy="11718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003811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116632"/>
            <a:ext cx="8229600" cy="6336704"/>
          </a:xfrm>
        </p:spPr>
        <p:txBody>
          <a:bodyPr>
            <a:normAutofit/>
          </a:bodyPr>
          <a:lstStyle/>
          <a:p>
            <a:pPr marL="0" indent="0" algn="ctr">
              <a:buNone/>
            </a:pPr>
            <a:endParaRPr lang="es-MX" dirty="0" smtClean="0">
              <a:solidFill>
                <a:srgbClr val="FF0000"/>
              </a:solidFill>
            </a:endParaRPr>
          </a:p>
          <a:p>
            <a:pPr marL="0" indent="0" algn="ctr">
              <a:buNone/>
            </a:pPr>
            <a:endParaRPr lang="es-MX" dirty="0">
              <a:solidFill>
                <a:srgbClr val="FF0000"/>
              </a:solidFill>
            </a:endParaRPr>
          </a:p>
          <a:p>
            <a:pPr marL="0" indent="0" algn="ctr">
              <a:buNone/>
            </a:pPr>
            <a:r>
              <a:rPr lang="es-MX" b="1" dirty="0">
                <a:solidFill>
                  <a:srgbClr val="FF0000"/>
                </a:solidFill>
              </a:rPr>
              <a:t>Administración de las cuentas por cobrar y el efectivo</a:t>
            </a:r>
            <a:endParaRPr lang="es-MX" dirty="0" smtClean="0"/>
          </a:p>
          <a:p>
            <a:pPr marL="0" indent="0">
              <a:buNone/>
            </a:pPr>
            <a:r>
              <a:rPr lang="es-MX" dirty="0" smtClean="0">
                <a:effectLst>
                  <a:outerShdw blurRad="38100" dist="38100" dir="2700000" algn="tl">
                    <a:srgbClr val="000000">
                      <a:alpha val="43137"/>
                    </a:srgbClr>
                  </a:outerShdw>
                </a:effectLst>
              </a:rPr>
              <a:t>Debe </a:t>
            </a:r>
            <a:r>
              <a:rPr lang="es-MX" dirty="0">
                <a:effectLst>
                  <a:outerShdw blurRad="38100" dist="38100" dir="2700000" algn="tl">
                    <a:srgbClr val="000000">
                      <a:alpha val="43137"/>
                    </a:srgbClr>
                  </a:outerShdw>
                </a:effectLst>
              </a:rPr>
              <a:t>determinar el periodo de financiamiento que será otorgado a los clientes y </a:t>
            </a:r>
            <a:r>
              <a:rPr lang="es-MX" dirty="0" smtClean="0">
                <a:effectLst>
                  <a:outerShdw blurRad="38100" dist="38100" dir="2700000" algn="tl">
                    <a:srgbClr val="000000">
                      <a:alpha val="43137"/>
                    </a:srgbClr>
                  </a:outerShdw>
                </a:effectLst>
              </a:rPr>
              <a:t> </a:t>
            </a:r>
            <a:r>
              <a:rPr lang="es-MX" dirty="0">
                <a:effectLst>
                  <a:outerShdw blurRad="38100" dist="38100" dir="2700000" algn="tl">
                    <a:srgbClr val="000000">
                      <a:alpha val="43137"/>
                    </a:srgbClr>
                  </a:outerShdw>
                </a:effectLst>
              </a:rPr>
              <a:t>llevar a cabo una cobranza efectiva de estas cuentas, ya que su cobro oportuno permitirá sufragar los gastos financieros de operación presupuestados para cierto periodo.</a:t>
            </a:r>
          </a:p>
          <a:p>
            <a:pPr marL="0" indent="0" algn="ctr">
              <a:buNone/>
            </a:pPr>
            <a:endParaRPr lang="es-MX" dirty="0"/>
          </a:p>
        </p:txBody>
      </p:sp>
      <p:sp>
        <p:nvSpPr>
          <p:cNvPr id="4" name="6 Marcador de pie de página"/>
          <p:cNvSpPr>
            <a:spLocks noGrp="1"/>
          </p:cNvSpPr>
          <p:nvPr>
            <p:ph type="ftr" sz="quarter" idx="11"/>
          </p:nvPr>
        </p:nvSpPr>
        <p:spPr>
          <a:xfrm>
            <a:off x="5724128" y="6364270"/>
            <a:ext cx="2895600" cy="476250"/>
          </a:xfrm>
        </p:spPr>
        <p:txBody>
          <a:bodyPr/>
          <a:lstStyle/>
          <a:p>
            <a:r>
              <a:rPr lang="es-MX" altLang="en-US" dirty="0" smtClean="0"/>
              <a:t>Dra. en A. Guadalupe González G. DIAPOSITIVA  </a:t>
            </a:r>
            <a:r>
              <a:rPr lang="es-MX" altLang="en-US" dirty="0"/>
              <a:t>2</a:t>
            </a:r>
            <a:r>
              <a:rPr lang="es-MX" altLang="en-US" dirty="0" smtClean="0"/>
              <a:t>0   </a:t>
            </a:r>
            <a:endParaRPr lang="es-ES" alt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7744" y="3717032"/>
            <a:ext cx="3533775" cy="1295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307664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116632"/>
            <a:ext cx="8229600" cy="6336704"/>
          </a:xfrm>
        </p:spPr>
        <p:txBody>
          <a:bodyPr>
            <a:normAutofit/>
          </a:bodyPr>
          <a:lstStyle/>
          <a:p>
            <a:pPr marL="0" indent="0" algn="ctr">
              <a:buNone/>
            </a:pPr>
            <a:r>
              <a:rPr lang="es-MX" sz="2200" b="1" dirty="0">
                <a:solidFill>
                  <a:srgbClr val="FF0000"/>
                </a:solidFill>
              </a:rPr>
              <a:t>Coordinación y control de las operaciones</a:t>
            </a:r>
            <a:r>
              <a:rPr lang="es-MX" sz="2200" b="1" dirty="0"/>
              <a:t>.</a:t>
            </a:r>
            <a:endParaRPr lang="es-MX" sz="2200" dirty="0"/>
          </a:p>
          <a:p>
            <a:pPr marL="0" indent="0">
              <a:buNone/>
            </a:pPr>
            <a:r>
              <a:rPr lang="es-MX" sz="2200" dirty="0" smtClean="0">
                <a:effectLst>
                  <a:outerShdw blurRad="38100" dist="38100" dir="2700000" algn="tl">
                    <a:srgbClr val="000000">
                      <a:alpha val="43137"/>
                    </a:srgbClr>
                  </a:outerShdw>
                </a:effectLst>
              </a:rPr>
              <a:t>Debe </a:t>
            </a:r>
            <a:r>
              <a:rPr lang="es-MX" sz="2200" dirty="0">
                <a:effectLst>
                  <a:outerShdw blurRad="38100" dist="38100" dir="2700000" algn="tl">
                    <a:srgbClr val="000000">
                      <a:alpha val="43137"/>
                    </a:srgbClr>
                  </a:outerShdw>
                </a:effectLst>
              </a:rPr>
              <a:t>interactuar con otros ejecutivos para asegurar que la empresa opere lo más eficientemente posible. </a:t>
            </a:r>
            <a:endParaRPr lang="es-MX" sz="2200" dirty="0" smtClean="0">
              <a:effectLst>
                <a:outerShdw blurRad="38100" dist="38100" dir="2700000" algn="tl">
                  <a:srgbClr val="000000">
                    <a:alpha val="43137"/>
                  </a:srgbClr>
                </a:outerShdw>
              </a:effectLst>
            </a:endParaRPr>
          </a:p>
          <a:p>
            <a:pPr marL="0" indent="0">
              <a:buNone/>
            </a:pPr>
            <a:r>
              <a:rPr lang="es-MX" sz="2200" dirty="0">
                <a:effectLst>
                  <a:outerShdw blurRad="38100" dist="38100" dir="2700000" algn="tl">
                    <a:srgbClr val="000000">
                      <a:alpha val="43137"/>
                    </a:srgbClr>
                  </a:outerShdw>
                </a:effectLst>
              </a:rPr>
              <a:t>	</a:t>
            </a:r>
            <a:r>
              <a:rPr lang="es-MX" sz="2200" dirty="0" smtClean="0"/>
              <a:t>Todas </a:t>
            </a:r>
            <a:r>
              <a:rPr lang="es-MX" sz="2200" dirty="0"/>
              <a:t>las decisiones administrativas tienen </a:t>
            </a:r>
            <a:r>
              <a:rPr lang="es-MX" sz="2200" dirty="0" smtClean="0"/>
              <a:t>	implicaciones </a:t>
            </a:r>
            <a:r>
              <a:rPr lang="es-MX" sz="2200" dirty="0"/>
              <a:t>financieras y todos los administrativos </a:t>
            </a:r>
            <a:r>
              <a:rPr lang="es-MX" sz="2200" dirty="0" smtClean="0"/>
              <a:t>	o </a:t>
            </a:r>
            <a:r>
              <a:rPr lang="es-MX" sz="2200" dirty="0"/>
              <a:t>gerentes (financieros o no) deben tomarlo en </a:t>
            </a:r>
            <a:r>
              <a:rPr lang="es-MX" sz="2200" dirty="0" smtClean="0"/>
              <a:t>	cuenta</a:t>
            </a:r>
            <a:r>
              <a:rPr lang="es-MX" sz="2200" dirty="0"/>
              <a:t>. </a:t>
            </a:r>
            <a:endParaRPr lang="es-MX" sz="2200" dirty="0" smtClean="0"/>
          </a:p>
          <a:p>
            <a:pPr marL="0" indent="0">
              <a:buNone/>
            </a:pPr>
            <a:r>
              <a:rPr lang="es-MX" sz="2200" dirty="0"/>
              <a:t>	</a:t>
            </a:r>
            <a:r>
              <a:rPr lang="es-MX" sz="2200" dirty="0" smtClean="0"/>
              <a:t>Por </a:t>
            </a:r>
            <a:r>
              <a:rPr lang="es-MX" sz="2200" dirty="0"/>
              <a:t>ejemplo, las decisiones de </a:t>
            </a:r>
            <a:r>
              <a:rPr lang="es-MX" sz="2200" dirty="0" smtClean="0"/>
              <a:t>	mercadotecnia 	afectan </a:t>
            </a:r>
            <a:r>
              <a:rPr lang="es-MX" sz="2200" dirty="0"/>
              <a:t>el crecimiento de las </a:t>
            </a:r>
            <a:r>
              <a:rPr lang="es-MX" sz="2200" dirty="0" smtClean="0"/>
              <a:t>	ventas</a:t>
            </a:r>
            <a:r>
              <a:rPr lang="es-MX" sz="2200" dirty="0"/>
              <a:t>, lo que a su </a:t>
            </a:r>
            <a:r>
              <a:rPr lang="es-MX" sz="2200" dirty="0" smtClean="0"/>
              <a:t>	vez </a:t>
            </a:r>
            <a:r>
              <a:rPr lang="es-MX" sz="2200" dirty="0"/>
              <a:t>afecta la cantidad de </a:t>
            </a:r>
            <a:r>
              <a:rPr lang="es-MX" sz="2200" dirty="0" smtClean="0"/>
              <a:t>	inversión </a:t>
            </a:r>
            <a:r>
              <a:rPr lang="es-MX" sz="2200" dirty="0"/>
              <a:t>requerida tanto </a:t>
            </a:r>
            <a:r>
              <a:rPr lang="es-MX" sz="2200" dirty="0" smtClean="0"/>
              <a:t>	en </a:t>
            </a:r>
            <a:r>
              <a:rPr lang="es-MX" sz="2200" dirty="0"/>
              <a:t>activos fijos como en </a:t>
            </a:r>
            <a:r>
              <a:rPr lang="es-MX" sz="2200" dirty="0" smtClean="0"/>
              <a:t>	inventarios.</a:t>
            </a:r>
            <a:endParaRPr lang="es-MX" sz="2200" dirty="0"/>
          </a:p>
          <a:p>
            <a:pPr marL="0" indent="0" algn="ctr">
              <a:buNone/>
            </a:pPr>
            <a:endParaRPr lang="es-MX" sz="2200" dirty="0"/>
          </a:p>
        </p:txBody>
      </p:sp>
      <p:sp>
        <p:nvSpPr>
          <p:cNvPr id="4" name="6 Marcador de pie de página"/>
          <p:cNvSpPr>
            <a:spLocks noGrp="1"/>
          </p:cNvSpPr>
          <p:nvPr>
            <p:ph type="ftr" sz="quarter" idx="11"/>
          </p:nvPr>
        </p:nvSpPr>
        <p:spPr>
          <a:xfrm>
            <a:off x="5724128" y="6364270"/>
            <a:ext cx="2895600" cy="476250"/>
          </a:xfrm>
        </p:spPr>
        <p:txBody>
          <a:bodyPr/>
          <a:lstStyle/>
          <a:p>
            <a:r>
              <a:rPr lang="es-MX" altLang="en-US" dirty="0" smtClean="0"/>
              <a:t>Dra. en A. Guadalupe González G. DIAPOSITIVA  21   </a:t>
            </a:r>
            <a:endParaRPr lang="es-ES" alt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7984" y="4149080"/>
            <a:ext cx="2705100" cy="1685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215146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116632"/>
            <a:ext cx="8229600" cy="6336704"/>
          </a:xfrm>
        </p:spPr>
        <p:txBody>
          <a:bodyPr>
            <a:normAutofit/>
          </a:bodyPr>
          <a:lstStyle/>
          <a:p>
            <a:pPr marL="0" indent="0" algn="ctr">
              <a:buNone/>
            </a:pPr>
            <a:r>
              <a:rPr lang="es-MX" sz="2200" b="1" dirty="0" smtClean="0">
                <a:solidFill>
                  <a:srgbClr val="FF0000"/>
                </a:solidFill>
              </a:rPr>
              <a:t>Relación </a:t>
            </a:r>
            <a:r>
              <a:rPr lang="es-MX" sz="2200" b="1" dirty="0">
                <a:solidFill>
                  <a:srgbClr val="FF0000"/>
                </a:solidFill>
              </a:rPr>
              <a:t>con los mercados financieros</a:t>
            </a:r>
            <a:r>
              <a:rPr lang="es-MX" sz="2200" b="1" dirty="0"/>
              <a:t>.</a:t>
            </a:r>
            <a:endParaRPr lang="es-MX" sz="2200" dirty="0"/>
          </a:p>
          <a:p>
            <a:pPr marL="0" indent="0">
              <a:buNone/>
            </a:pPr>
            <a:r>
              <a:rPr lang="es-MX" sz="2200" dirty="0" smtClean="0">
                <a:effectLst>
                  <a:outerShdw blurRad="38100" dist="38100" dir="2700000" algn="tl">
                    <a:srgbClr val="000000">
                      <a:alpha val="43137"/>
                    </a:srgbClr>
                  </a:outerShdw>
                </a:effectLst>
              </a:rPr>
              <a:t>Debe </a:t>
            </a:r>
            <a:r>
              <a:rPr lang="es-MX" sz="2200" dirty="0">
                <a:effectLst>
                  <a:outerShdw blurRad="38100" dist="38100" dir="2700000" algn="tl">
                    <a:srgbClr val="000000">
                      <a:alpha val="43137"/>
                    </a:srgbClr>
                  </a:outerShdw>
                </a:effectLst>
              </a:rPr>
              <a:t>interactuar con el mercado de dinero y con el de capitales, que forman parte del </a:t>
            </a:r>
            <a:r>
              <a:rPr lang="es-MX" sz="2200" dirty="0" smtClean="0">
                <a:effectLst>
                  <a:outerShdw blurRad="38100" dist="38100" dir="2700000" algn="tl">
                    <a:srgbClr val="000000">
                      <a:alpha val="43137"/>
                    </a:srgbClr>
                  </a:outerShdw>
                </a:effectLst>
              </a:rPr>
              <a:t>mercado.</a:t>
            </a:r>
          </a:p>
          <a:p>
            <a:pPr marL="0" indent="0">
              <a:buNone/>
            </a:pPr>
            <a:r>
              <a:rPr lang="es-MX" sz="2200" dirty="0"/>
              <a:t>	</a:t>
            </a:r>
            <a:r>
              <a:rPr lang="es-MX" sz="2200" dirty="0" smtClean="0"/>
              <a:t>Cada </a:t>
            </a:r>
            <a:r>
              <a:rPr lang="es-MX" sz="2200" dirty="0"/>
              <a:t>empresa es afectada por los mercados </a:t>
            </a:r>
            <a:r>
              <a:rPr lang="es-MX" sz="2200" dirty="0" smtClean="0"/>
              <a:t>	financieros </a:t>
            </a:r>
            <a:r>
              <a:rPr lang="es-MX" sz="2200" dirty="0"/>
              <a:t>de los que obtiene sus recursos y en los </a:t>
            </a:r>
            <a:r>
              <a:rPr lang="es-MX" sz="2200" dirty="0" smtClean="0"/>
              <a:t>	que </a:t>
            </a:r>
            <a:r>
              <a:rPr lang="es-MX" sz="2200" dirty="0"/>
              <a:t>sus acciones y obligaciones son </a:t>
            </a:r>
            <a:r>
              <a:rPr lang="es-MX" sz="2200" dirty="0" smtClean="0"/>
              <a:t>negociables</a:t>
            </a:r>
            <a:endParaRPr lang="es-MX" sz="2200" dirty="0"/>
          </a:p>
          <a:p>
            <a:pPr marL="0" indent="0" algn="ctr">
              <a:buNone/>
            </a:pPr>
            <a:endParaRPr lang="es-MX" sz="2200" dirty="0"/>
          </a:p>
        </p:txBody>
      </p:sp>
      <p:sp>
        <p:nvSpPr>
          <p:cNvPr id="4" name="6 Marcador de pie de página"/>
          <p:cNvSpPr>
            <a:spLocks noGrp="1"/>
          </p:cNvSpPr>
          <p:nvPr>
            <p:ph type="ftr" sz="quarter" idx="11"/>
          </p:nvPr>
        </p:nvSpPr>
        <p:spPr>
          <a:xfrm>
            <a:off x="5724128" y="6364270"/>
            <a:ext cx="2895600" cy="476250"/>
          </a:xfrm>
        </p:spPr>
        <p:txBody>
          <a:bodyPr/>
          <a:lstStyle/>
          <a:p>
            <a:r>
              <a:rPr lang="es-MX" altLang="en-US" dirty="0" smtClean="0"/>
              <a:t>Dra. en A. Guadalupe González G. DIAPOSITIVA  22   </a:t>
            </a:r>
            <a:endParaRPr lang="es-ES" alt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3356992"/>
            <a:ext cx="4548397" cy="25235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859677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7544" y="1268760"/>
            <a:ext cx="8229600" cy="3573016"/>
          </a:xfrm>
          <a:ln>
            <a:solidFill>
              <a:srgbClr val="0070C0"/>
            </a:solidFill>
          </a:ln>
        </p:spPr>
        <p:txBody>
          <a:bodyPr/>
          <a:lstStyle/>
          <a:p>
            <a:pPr lvl="0"/>
            <a:r>
              <a:rPr lang="es-MX" dirty="0" smtClean="0"/>
              <a:t>La Administración Financiera </a:t>
            </a:r>
            <a:r>
              <a:rPr lang="es-MX" dirty="0"/>
              <a:t>para maximizar el valor de la </a:t>
            </a:r>
            <a:r>
              <a:rPr lang="es-MX" dirty="0" smtClean="0"/>
              <a:t>organización </a:t>
            </a:r>
            <a:endParaRPr lang="es-MX" dirty="0"/>
          </a:p>
        </p:txBody>
      </p:sp>
      <p:sp>
        <p:nvSpPr>
          <p:cNvPr id="3" name="6 Marcador de pie de página"/>
          <p:cNvSpPr>
            <a:spLocks noGrp="1"/>
          </p:cNvSpPr>
          <p:nvPr>
            <p:ph type="ftr" sz="quarter" idx="11"/>
          </p:nvPr>
        </p:nvSpPr>
        <p:spPr>
          <a:xfrm>
            <a:off x="5724128" y="6364270"/>
            <a:ext cx="2895600" cy="476250"/>
          </a:xfrm>
        </p:spPr>
        <p:txBody>
          <a:bodyPr/>
          <a:lstStyle/>
          <a:p>
            <a:r>
              <a:rPr lang="es-MX" altLang="en-US" dirty="0" smtClean="0"/>
              <a:t>Dra. en A. Guadalupe González G. DIAPOSITIVA  23  </a:t>
            </a:r>
            <a:endParaRPr lang="es-ES" altLang="en-US" dirty="0"/>
          </a:p>
        </p:txBody>
      </p:sp>
    </p:spTree>
    <p:extLst>
      <p:ext uri="{BB962C8B-B14F-4D97-AF65-F5344CB8AC3E}">
        <p14:creationId xmlns:p14="http://schemas.microsoft.com/office/powerpoint/2010/main" val="6693631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116632"/>
            <a:ext cx="8229600" cy="6552130"/>
          </a:xfrm>
        </p:spPr>
        <p:txBody>
          <a:bodyPr>
            <a:normAutofit lnSpcReduction="10000"/>
          </a:bodyPr>
          <a:lstStyle/>
          <a:p>
            <a:pPr marL="0" indent="0" algn="ctr">
              <a:buNone/>
            </a:pPr>
            <a:r>
              <a:rPr lang="es-MX" sz="2800" dirty="0" smtClean="0">
                <a:solidFill>
                  <a:srgbClr val="FFC000"/>
                </a:solidFill>
                <a:latin typeface="Adobe Fan Heiti Std B" pitchFamily="34" charset="-128"/>
                <a:ea typeface="Adobe Fan Heiti Std B" pitchFamily="34" charset="-128"/>
                <a:cs typeface="Adobe Hebrew" pitchFamily="18" charset="-79"/>
              </a:rPr>
              <a:t>El </a:t>
            </a:r>
            <a:r>
              <a:rPr lang="es-MX" sz="2800" dirty="0">
                <a:solidFill>
                  <a:srgbClr val="FFC000"/>
                </a:solidFill>
                <a:latin typeface="Adobe Fan Heiti Std B" pitchFamily="34" charset="-128"/>
                <a:ea typeface="Adobe Fan Heiti Std B" pitchFamily="34" charset="-128"/>
                <a:cs typeface="Adobe Hebrew" pitchFamily="18" charset="-79"/>
              </a:rPr>
              <a:t>administrador financiero debe tomar decisiones respecto a los activos que se deben adquirir y la manera en la que deben ser financiados. </a:t>
            </a:r>
            <a:endParaRPr lang="es-MX" sz="2800" dirty="0" smtClean="0">
              <a:solidFill>
                <a:srgbClr val="FFC000"/>
              </a:solidFill>
              <a:latin typeface="Adobe Fan Heiti Std B" pitchFamily="34" charset="-128"/>
              <a:ea typeface="Adobe Fan Heiti Std B" pitchFamily="34" charset="-128"/>
              <a:cs typeface="Adobe Hebrew" pitchFamily="18" charset="-79"/>
            </a:endParaRPr>
          </a:p>
          <a:p>
            <a:pPr marL="0" indent="0" algn="just">
              <a:buNone/>
            </a:pPr>
            <a:r>
              <a:rPr lang="es-MX" sz="2800" dirty="0">
                <a:solidFill>
                  <a:schemeClr val="accent1">
                    <a:lumMod val="75000"/>
                  </a:schemeClr>
                </a:solidFill>
                <a:latin typeface="Comic Sans MS" panose="030F0702030302020204" pitchFamily="66" charset="0"/>
                <a:ea typeface="Adobe Gothic Std B" pitchFamily="34" charset="-128"/>
                <a:cs typeface="Adobe Hebrew" pitchFamily="18" charset="-79"/>
              </a:rPr>
              <a:t>Desarrolladas de manera óptima, ayudarán a incrementar el valor de la empresa y el bienestar de clientes y empleados. </a:t>
            </a:r>
          </a:p>
          <a:p>
            <a:pPr marL="0" indent="0" algn="just">
              <a:buNone/>
            </a:pPr>
            <a:r>
              <a:rPr lang="es-MX" sz="2800" dirty="0">
                <a:solidFill>
                  <a:schemeClr val="accent1">
                    <a:lumMod val="75000"/>
                  </a:schemeClr>
                </a:solidFill>
                <a:latin typeface="Comic Sans MS" panose="030F0702030302020204" pitchFamily="66" charset="0"/>
                <a:ea typeface="Adobe Gothic Std B" pitchFamily="34" charset="-128"/>
                <a:cs typeface="Adobe Hebrew" pitchFamily="18" charset="-79"/>
              </a:rPr>
              <a:t>El tamaño de la empresa </a:t>
            </a:r>
            <a:r>
              <a:rPr lang="es-MX" sz="2800" dirty="0" smtClean="0">
                <a:solidFill>
                  <a:schemeClr val="accent1">
                    <a:lumMod val="75000"/>
                  </a:schemeClr>
                </a:solidFill>
                <a:latin typeface="Comic Sans MS" panose="030F0702030302020204" pitchFamily="66" charset="0"/>
                <a:ea typeface="Adobe Gothic Std B" pitchFamily="34" charset="-128"/>
                <a:cs typeface="Adobe Hebrew" pitchFamily="18" charset="-79"/>
              </a:rPr>
              <a:t>determinará </a:t>
            </a:r>
            <a:r>
              <a:rPr lang="es-MX" sz="2800" dirty="0">
                <a:solidFill>
                  <a:schemeClr val="accent1">
                    <a:lumMod val="75000"/>
                  </a:schemeClr>
                </a:solidFill>
                <a:latin typeface="Comic Sans MS" panose="030F0702030302020204" pitchFamily="66" charset="0"/>
                <a:ea typeface="Adobe Gothic Std B" pitchFamily="34" charset="-128"/>
                <a:cs typeface="Adobe Hebrew" pitchFamily="18" charset="-79"/>
              </a:rPr>
              <a:t>que las responsabilidades de la administración financiera se asignen a una o varias </a:t>
            </a:r>
            <a:r>
              <a:rPr lang="es-MX" sz="2800" dirty="0" smtClean="0">
                <a:solidFill>
                  <a:schemeClr val="accent1">
                    <a:lumMod val="75000"/>
                  </a:schemeClr>
                </a:solidFill>
                <a:latin typeface="Comic Sans MS" panose="030F0702030302020204" pitchFamily="66" charset="0"/>
                <a:ea typeface="Adobe Gothic Std B" pitchFamily="34" charset="-128"/>
                <a:cs typeface="Adobe Hebrew" pitchFamily="18" charset="-79"/>
              </a:rPr>
              <a:t>personas; </a:t>
            </a:r>
            <a:r>
              <a:rPr lang="es-MX" sz="2800" dirty="0">
                <a:solidFill>
                  <a:schemeClr val="accent1">
                    <a:lumMod val="75000"/>
                  </a:schemeClr>
                </a:solidFill>
                <a:latin typeface="Comic Sans MS" panose="030F0702030302020204" pitchFamily="66" charset="0"/>
                <a:ea typeface="Adobe Gothic Std B" pitchFamily="34" charset="-128"/>
                <a:cs typeface="Adobe Hebrew" pitchFamily="18" charset="-79"/>
              </a:rPr>
              <a:t>en empresas pequeñas, una sola persona puede hacerse cargo de la responsabilidad, pero, conforme crezcan, </a:t>
            </a:r>
            <a:r>
              <a:rPr lang="es-MX" sz="2800" dirty="0" smtClean="0">
                <a:solidFill>
                  <a:schemeClr val="accent1">
                    <a:lumMod val="75000"/>
                  </a:schemeClr>
                </a:solidFill>
                <a:latin typeface="Comic Sans MS" panose="030F0702030302020204" pitchFamily="66" charset="0"/>
                <a:ea typeface="Adobe Gothic Std B" pitchFamily="34" charset="-128"/>
                <a:cs typeface="Adobe Hebrew" pitchFamily="18" charset="-79"/>
              </a:rPr>
              <a:t>necesitarán </a:t>
            </a:r>
            <a:r>
              <a:rPr lang="es-MX" sz="2800" dirty="0">
                <a:solidFill>
                  <a:schemeClr val="accent1">
                    <a:lumMod val="75000"/>
                  </a:schemeClr>
                </a:solidFill>
                <a:latin typeface="Comic Sans MS" panose="030F0702030302020204" pitchFamily="66" charset="0"/>
                <a:ea typeface="Adobe Gothic Std B" pitchFamily="34" charset="-128"/>
                <a:cs typeface="Adobe Hebrew" pitchFamily="18" charset="-79"/>
              </a:rPr>
              <a:t>dividir las funciones y crear puestos de director de finanzas, contralor general, tesorero, etcétera.</a:t>
            </a:r>
          </a:p>
        </p:txBody>
      </p:sp>
      <p:sp>
        <p:nvSpPr>
          <p:cNvPr id="4" name="6 Marcador de pie de página"/>
          <p:cNvSpPr>
            <a:spLocks noGrp="1"/>
          </p:cNvSpPr>
          <p:nvPr>
            <p:ph type="ftr" sz="quarter" idx="11"/>
          </p:nvPr>
        </p:nvSpPr>
        <p:spPr>
          <a:xfrm>
            <a:off x="5724128" y="6364270"/>
            <a:ext cx="2895600" cy="476250"/>
          </a:xfrm>
        </p:spPr>
        <p:txBody>
          <a:bodyPr/>
          <a:lstStyle/>
          <a:p>
            <a:r>
              <a:rPr lang="es-MX" altLang="en-US" dirty="0" smtClean="0"/>
              <a:t>Dra. en A. Guadalupe González G. DIAPOSITIVA  24   </a:t>
            </a:r>
            <a:endParaRPr lang="es-ES" altLang="en-US" dirty="0"/>
          </a:p>
        </p:txBody>
      </p:sp>
    </p:spTree>
    <p:extLst>
      <p:ext uri="{BB962C8B-B14F-4D97-AF65-F5344CB8AC3E}">
        <p14:creationId xmlns:p14="http://schemas.microsoft.com/office/powerpoint/2010/main" val="213037338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971600" y="548680"/>
            <a:ext cx="6912767" cy="5954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6 Marcador de pie de página"/>
          <p:cNvSpPr>
            <a:spLocks noGrp="1"/>
          </p:cNvSpPr>
          <p:nvPr>
            <p:ph type="ftr" sz="quarter" idx="11"/>
          </p:nvPr>
        </p:nvSpPr>
        <p:spPr>
          <a:xfrm>
            <a:off x="5724128" y="6364270"/>
            <a:ext cx="2895600" cy="476250"/>
          </a:xfrm>
        </p:spPr>
        <p:txBody>
          <a:bodyPr/>
          <a:lstStyle/>
          <a:p>
            <a:r>
              <a:rPr lang="es-MX" altLang="en-US" dirty="0" smtClean="0"/>
              <a:t>Dra. en A. Guadalupe González G. DIAPOSITIVA  25   </a:t>
            </a:r>
            <a:endParaRPr lang="es-ES" altLang="en-US" dirty="0"/>
          </a:p>
        </p:txBody>
      </p:sp>
      <p:sp>
        <p:nvSpPr>
          <p:cNvPr id="2" name="1 Rectángulo"/>
          <p:cNvSpPr/>
          <p:nvPr/>
        </p:nvSpPr>
        <p:spPr>
          <a:xfrm>
            <a:off x="1981392" y="7319"/>
            <a:ext cx="5181227" cy="523220"/>
          </a:xfrm>
          <a:prstGeom prst="rect">
            <a:avLst/>
          </a:prstGeom>
          <a:noFill/>
          <a:ln>
            <a:solidFill>
              <a:schemeClr val="accent1"/>
            </a:solidFill>
          </a:ln>
        </p:spPr>
        <p:txBody>
          <a:bodyPr wrap="none" lIns="91440" tIns="45720" rIns="91440" bIns="45720">
            <a:spAutoFit/>
          </a:bodyPr>
          <a:lstStyle/>
          <a:p>
            <a:pPr algn="ctr"/>
            <a:r>
              <a:rPr lang="es-ES" sz="28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Esquema el análisis financiero</a:t>
            </a:r>
            <a:endParaRPr lang="es-ES" sz="28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Tree>
    <p:extLst>
      <p:ext uri="{BB962C8B-B14F-4D97-AF65-F5344CB8AC3E}">
        <p14:creationId xmlns:p14="http://schemas.microsoft.com/office/powerpoint/2010/main" val="228201297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4114800"/>
            <a:ext cx="8229600" cy="1600200"/>
          </a:xfrm>
        </p:spPr>
        <p:txBody>
          <a:bodyPr/>
          <a:lstStyle/>
          <a:p>
            <a:pPr algn="l"/>
            <a:r>
              <a:rPr lang="es-MX" dirty="0" smtClean="0"/>
              <a:t>Estados financieros</a:t>
            </a:r>
            <a:br>
              <a:rPr lang="es-MX" dirty="0" smtClean="0"/>
            </a:br>
            <a:r>
              <a:rPr lang="es-MX" dirty="0"/>
              <a:t/>
            </a:r>
            <a:br>
              <a:rPr lang="es-MX" dirty="0"/>
            </a:br>
            <a:r>
              <a:rPr lang="es-MX" dirty="0" smtClean="0"/>
              <a:t/>
            </a:r>
            <a:br>
              <a:rPr lang="es-MX" dirty="0" smtClean="0"/>
            </a:br>
            <a:r>
              <a:rPr lang="en-US" dirty="0">
                <a:solidFill>
                  <a:srgbClr val="92D050"/>
                </a:solidFill>
              </a:rPr>
              <a:t>Financial</a:t>
            </a:r>
            <a:r>
              <a:rPr lang="es-MX" dirty="0">
                <a:solidFill>
                  <a:srgbClr val="92D050"/>
                </a:solidFill>
              </a:rPr>
              <a:t> </a:t>
            </a:r>
            <a:r>
              <a:rPr lang="en-US" dirty="0">
                <a:solidFill>
                  <a:srgbClr val="92D050"/>
                </a:solidFill>
              </a:rPr>
              <a:t>statements</a:t>
            </a:r>
            <a:r>
              <a:rPr lang="es-MX" dirty="0" smtClean="0">
                <a:solidFill>
                  <a:srgbClr val="92D050"/>
                </a:solidFill>
              </a:rPr>
              <a:t/>
            </a:r>
            <a:br>
              <a:rPr lang="es-MX" dirty="0" smtClean="0">
                <a:solidFill>
                  <a:srgbClr val="92D050"/>
                </a:solidFill>
              </a:rPr>
            </a:br>
            <a:r>
              <a:rPr lang="es-MX" dirty="0" smtClean="0"/>
              <a:t> </a:t>
            </a:r>
            <a:br>
              <a:rPr lang="es-MX" dirty="0" smtClean="0"/>
            </a:br>
            <a:endParaRPr lang="es-MX"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6256" y="1268760"/>
            <a:ext cx="1533525" cy="2971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6 Marcador de pie de página"/>
          <p:cNvSpPr>
            <a:spLocks noGrp="1"/>
          </p:cNvSpPr>
          <p:nvPr>
            <p:ph type="ftr" sz="quarter" idx="11"/>
          </p:nvPr>
        </p:nvSpPr>
        <p:spPr>
          <a:xfrm>
            <a:off x="5724128" y="6364270"/>
            <a:ext cx="2895600" cy="476250"/>
          </a:xfrm>
        </p:spPr>
        <p:txBody>
          <a:bodyPr/>
          <a:lstStyle/>
          <a:p>
            <a:r>
              <a:rPr lang="es-MX" altLang="en-US" dirty="0" smtClean="0"/>
              <a:t>Dra. en A. Guadalupe González G. DIAPOSITIVA  26   </a:t>
            </a:r>
            <a:endParaRPr lang="es-ES" altLang="en-US" dirty="0"/>
          </a:p>
        </p:txBody>
      </p:sp>
    </p:spTree>
    <p:extLst>
      <p:ext uri="{BB962C8B-B14F-4D97-AF65-F5344CB8AC3E}">
        <p14:creationId xmlns:p14="http://schemas.microsoft.com/office/powerpoint/2010/main" val="33701728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0"/>
            <a:ext cx="8001000" cy="1216025"/>
          </a:xfrm>
        </p:spPr>
        <p:txBody>
          <a:bodyPr>
            <a:normAutofit/>
          </a:bodyPr>
          <a:lstStyle/>
          <a:p>
            <a:pPr algn="ctr"/>
            <a:r>
              <a:rPr lang="es-MX" dirty="0" smtClean="0">
                <a:solidFill>
                  <a:srgbClr val="0070C0"/>
                </a:solidFill>
              </a:rPr>
              <a:t>ÍNDICE</a:t>
            </a:r>
            <a:endParaRPr lang="es-MX" dirty="0">
              <a:solidFill>
                <a:srgbClr val="0070C0"/>
              </a:solidFill>
            </a:endParaRPr>
          </a:p>
        </p:txBody>
      </p:sp>
      <p:sp>
        <p:nvSpPr>
          <p:cNvPr id="4" name="3 Marcador de texto"/>
          <p:cNvSpPr>
            <a:spLocks noGrp="1"/>
          </p:cNvSpPr>
          <p:nvPr>
            <p:ph sz="half" idx="4294967295"/>
          </p:nvPr>
        </p:nvSpPr>
        <p:spPr>
          <a:xfrm>
            <a:off x="553262" y="1617767"/>
            <a:ext cx="5292452" cy="4608512"/>
          </a:xfrm>
          <a:prstGeom prst="rect">
            <a:avLst/>
          </a:prstGeom>
          <a:ln>
            <a:solidFill>
              <a:schemeClr val="bg1"/>
            </a:solidFill>
          </a:ln>
        </p:spPr>
        <p:txBody>
          <a:bodyPr>
            <a:noAutofit/>
          </a:bodyPr>
          <a:lstStyle/>
          <a:p>
            <a:pPr marL="114300" indent="0">
              <a:buNone/>
            </a:pPr>
            <a:r>
              <a:rPr lang="es-MX" sz="1800" dirty="0" smtClean="0">
                <a:latin typeface="Arial" pitchFamily="34" charset="0"/>
                <a:cs typeface="Arial" pitchFamily="34" charset="0"/>
              </a:rPr>
              <a:t>Mapa curricular</a:t>
            </a:r>
          </a:p>
          <a:p>
            <a:pPr marL="114300" indent="0">
              <a:buNone/>
            </a:pPr>
            <a:r>
              <a:rPr lang="es-MX" sz="1800" dirty="0" smtClean="0">
                <a:latin typeface="Arial" pitchFamily="34" charset="0"/>
                <a:cs typeface="Arial" pitchFamily="34" charset="0"/>
              </a:rPr>
              <a:t>Programa de estudios por competencias                  </a:t>
            </a:r>
          </a:p>
          <a:p>
            <a:pPr marL="114300" indent="0">
              <a:buNone/>
            </a:pPr>
            <a:r>
              <a:rPr lang="es-MX" sz="1800" dirty="0" smtClean="0">
                <a:latin typeface="Arial" pitchFamily="34" charset="0"/>
                <a:cs typeface="Arial" pitchFamily="34" charset="0"/>
              </a:rPr>
              <a:t>Estructura capitular                 	              </a:t>
            </a:r>
          </a:p>
          <a:p>
            <a:pPr marL="114300" indent="0">
              <a:buNone/>
            </a:pPr>
            <a:r>
              <a:rPr lang="es-MX" sz="1800" dirty="0" smtClean="0">
                <a:latin typeface="Arial" pitchFamily="34" charset="0"/>
                <a:cs typeface="Arial" pitchFamily="34" charset="0"/>
              </a:rPr>
              <a:t>Propósito general                                                  </a:t>
            </a:r>
          </a:p>
          <a:p>
            <a:pPr marL="114300" indent="0">
              <a:buNone/>
            </a:pPr>
            <a:r>
              <a:rPr lang="es-MX" sz="1800" dirty="0" smtClean="0">
                <a:latin typeface="Arial" pitchFamily="34" charset="0"/>
                <a:cs typeface="Arial" pitchFamily="34" charset="0"/>
              </a:rPr>
              <a:t>Guión explicativo </a:t>
            </a:r>
          </a:p>
          <a:p>
            <a:pPr marL="114300" indent="0">
              <a:buNone/>
            </a:pPr>
            <a:r>
              <a:rPr lang="es-MX" sz="1800" dirty="0" smtClean="0">
                <a:latin typeface="Arial" pitchFamily="34" charset="0"/>
                <a:cs typeface="Arial" pitchFamily="34" charset="0"/>
              </a:rPr>
              <a:t>Sugerencias y momento de uso</a:t>
            </a:r>
          </a:p>
          <a:p>
            <a:pPr marL="114300" indent="0">
              <a:buNone/>
            </a:pPr>
            <a:r>
              <a:rPr lang="es-MX" sz="1800" dirty="0" smtClean="0">
                <a:latin typeface="Arial" pitchFamily="34" charset="0"/>
                <a:cs typeface="Arial" pitchFamily="34" charset="0"/>
              </a:rPr>
              <a:t>Introducción al tema                                             </a:t>
            </a:r>
            <a:r>
              <a:rPr lang="es-MX" sz="1800" dirty="0" smtClean="0">
                <a:solidFill>
                  <a:srgbClr val="FF0000"/>
                </a:solidFill>
                <a:latin typeface="Arial" pitchFamily="34" charset="0"/>
                <a:cs typeface="Arial" pitchFamily="34" charset="0"/>
              </a:rPr>
              <a:t>    </a:t>
            </a:r>
          </a:p>
          <a:p>
            <a:pPr marL="114300" indent="0">
              <a:buNone/>
            </a:pPr>
            <a:r>
              <a:rPr lang="es-MX" sz="1800" dirty="0">
                <a:latin typeface="Arial" pitchFamily="34" charset="0"/>
                <a:cs typeface="Arial" pitchFamily="34" charset="0"/>
              </a:rPr>
              <a:t>Antecedentes y concepto de finanzas </a:t>
            </a:r>
            <a:endParaRPr lang="es-MX" sz="1800" dirty="0" smtClean="0">
              <a:latin typeface="Arial" pitchFamily="34" charset="0"/>
              <a:cs typeface="Arial" pitchFamily="34" charset="0"/>
            </a:endParaRPr>
          </a:p>
          <a:p>
            <a:pPr marL="114300" indent="0">
              <a:buNone/>
            </a:pPr>
            <a:r>
              <a:rPr lang="es-MX" sz="1800" dirty="0" smtClean="0">
                <a:latin typeface="Arial" pitchFamily="34" charset="0"/>
                <a:cs typeface="Arial" pitchFamily="34" charset="0"/>
              </a:rPr>
              <a:t>Evolución </a:t>
            </a:r>
            <a:endParaRPr lang="es-MX" sz="1800" dirty="0">
              <a:latin typeface="Arial" pitchFamily="34" charset="0"/>
              <a:cs typeface="Arial" pitchFamily="34" charset="0"/>
            </a:endParaRPr>
          </a:p>
          <a:p>
            <a:pPr marL="114300" indent="0">
              <a:buNone/>
            </a:pPr>
            <a:r>
              <a:rPr lang="es-MX" sz="1800" dirty="0" smtClean="0">
                <a:latin typeface="Arial" pitchFamily="34" charset="0"/>
                <a:cs typeface="Arial" pitchFamily="34" charset="0"/>
              </a:rPr>
              <a:t>Áreas</a:t>
            </a:r>
            <a:endParaRPr lang="es-MX" sz="1800" dirty="0" smtClean="0">
              <a:latin typeface="Arial" pitchFamily="34" charset="0"/>
              <a:cs typeface="Arial" pitchFamily="34" charset="0"/>
            </a:endParaRPr>
          </a:p>
          <a:p>
            <a:pPr marL="114300" indent="0">
              <a:buNone/>
            </a:pPr>
            <a:r>
              <a:rPr lang="es-MX" sz="1800" dirty="0" smtClean="0">
                <a:latin typeface="Arial" pitchFamily="34" charset="0"/>
                <a:cs typeface="Arial" pitchFamily="34" charset="0"/>
              </a:rPr>
              <a:t>Responsabilidades del administrador financiero </a:t>
            </a:r>
            <a:endParaRPr lang="es-MX" sz="1800" dirty="0" smtClean="0">
              <a:latin typeface="Arial" pitchFamily="34" charset="0"/>
              <a:cs typeface="Arial" pitchFamily="34" charset="0"/>
            </a:endParaRPr>
          </a:p>
          <a:p>
            <a:pPr marL="114300" indent="0">
              <a:buNone/>
            </a:pPr>
            <a:r>
              <a:rPr lang="es-MX" sz="1800" dirty="0" err="1">
                <a:latin typeface="Arial" pitchFamily="34" charset="0"/>
                <a:cs typeface="Arial" pitchFamily="34" charset="0"/>
              </a:rPr>
              <a:t>Financial</a:t>
            </a:r>
            <a:r>
              <a:rPr lang="es-MX" sz="1800" dirty="0">
                <a:latin typeface="Arial" pitchFamily="34" charset="0"/>
                <a:cs typeface="Arial" pitchFamily="34" charset="0"/>
              </a:rPr>
              <a:t> </a:t>
            </a:r>
            <a:r>
              <a:rPr lang="es-MX" sz="1800" dirty="0" err="1" smtClean="0">
                <a:latin typeface="Arial" pitchFamily="34" charset="0"/>
                <a:cs typeface="Arial" pitchFamily="34" charset="0"/>
              </a:rPr>
              <a:t>statements</a:t>
            </a:r>
            <a:r>
              <a:rPr lang="es-MX" sz="1800" dirty="0" smtClean="0">
                <a:latin typeface="Arial" pitchFamily="34" charset="0"/>
                <a:cs typeface="Arial" pitchFamily="34" charset="0"/>
              </a:rPr>
              <a:t> </a:t>
            </a:r>
            <a:endParaRPr lang="es-MX" sz="1800" dirty="0" smtClean="0">
              <a:latin typeface="Arial" pitchFamily="34" charset="0"/>
              <a:cs typeface="Arial" pitchFamily="34" charset="0"/>
            </a:endParaRPr>
          </a:p>
          <a:p>
            <a:pPr marL="114300" indent="0">
              <a:buNone/>
            </a:pPr>
            <a:r>
              <a:rPr lang="es-MX" sz="1800" dirty="0" smtClean="0">
                <a:latin typeface="Arial" pitchFamily="34" charset="0"/>
                <a:cs typeface="Arial" pitchFamily="34" charset="0"/>
              </a:rPr>
              <a:t>Fuentes </a:t>
            </a:r>
            <a:r>
              <a:rPr lang="es-MX" sz="1800" dirty="0" smtClean="0">
                <a:latin typeface="Arial" pitchFamily="34" charset="0"/>
                <a:cs typeface="Arial" pitchFamily="34" charset="0"/>
              </a:rPr>
              <a:t>de Consulta</a:t>
            </a:r>
          </a:p>
          <a:p>
            <a:pPr marL="114300" indent="0">
              <a:buNone/>
            </a:pPr>
            <a:endParaRPr lang="es-MX" sz="1800" dirty="0" smtClean="0">
              <a:latin typeface="Arial" pitchFamily="34" charset="0"/>
              <a:cs typeface="Arial" pitchFamily="34" charset="0"/>
            </a:endParaRPr>
          </a:p>
          <a:p>
            <a:pPr marL="114300" indent="0">
              <a:buNone/>
            </a:pPr>
            <a:endParaRPr lang="es-MX" sz="1800" dirty="0" smtClean="0">
              <a:latin typeface="Arial" pitchFamily="34" charset="0"/>
              <a:cs typeface="Arial" pitchFamily="34" charset="0"/>
            </a:endParaRPr>
          </a:p>
          <a:p>
            <a:pPr marL="114300" indent="0">
              <a:buNone/>
            </a:pPr>
            <a:endParaRPr lang="es-MX" sz="1800" dirty="0" smtClean="0">
              <a:latin typeface="Arial" pitchFamily="34" charset="0"/>
              <a:cs typeface="Arial" pitchFamily="34" charset="0"/>
            </a:endParaRPr>
          </a:p>
          <a:p>
            <a:pPr marL="114300" indent="0">
              <a:buNone/>
            </a:pPr>
            <a:endParaRPr lang="es-MX" sz="1800" dirty="0" smtClean="0">
              <a:latin typeface="Arial" pitchFamily="34" charset="0"/>
              <a:cs typeface="Arial" pitchFamily="34" charset="0"/>
            </a:endParaRPr>
          </a:p>
          <a:p>
            <a:pPr marL="114300" indent="0">
              <a:buNone/>
            </a:pPr>
            <a:endParaRPr lang="es-MX" sz="1800" dirty="0" smtClean="0">
              <a:latin typeface="Arial" pitchFamily="34" charset="0"/>
              <a:cs typeface="Arial" pitchFamily="34" charset="0"/>
            </a:endParaRPr>
          </a:p>
          <a:p>
            <a:pPr marL="114300" indent="0">
              <a:buNone/>
            </a:pPr>
            <a:endParaRPr lang="es-MX" sz="1800" dirty="0">
              <a:latin typeface="Arial" pitchFamily="34" charset="0"/>
              <a:cs typeface="Arial" pitchFamily="34" charset="0"/>
            </a:endParaRPr>
          </a:p>
          <a:p>
            <a:pPr marL="114300" indent="0">
              <a:buNone/>
            </a:pPr>
            <a:endParaRPr lang="es-MX" sz="1800" dirty="0" smtClean="0">
              <a:latin typeface="Arial" pitchFamily="34" charset="0"/>
              <a:cs typeface="Arial" pitchFamily="34" charset="0"/>
            </a:endParaRPr>
          </a:p>
          <a:p>
            <a:pPr marL="114300" indent="0">
              <a:buNone/>
            </a:pPr>
            <a:endParaRPr lang="es-MX" sz="1800" dirty="0">
              <a:latin typeface="Arial" pitchFamily="34" charset="0"/>
              <a:cs typeface="Arial" pitchFamily="34" charset="0"/>
            </a:endParaRPr>
          </a:p>
        </p:txBody>
      </p:sp>
      <p:sp>
        <p:nvSpPr>
          <p:cNvPr id="7" name="6 Marcador de contenido"/>
          <p:cNvSpPr>
            <a:spLocks noGrp="1"/>
          </p:cNvSpPr>
          <p:nvPr>
            <p:ph sz="half" idx="2"/>
          </p:nvPr>
        </p:nvSpPr>
        <p:spPr>
          <a:xfrm>
            <a:off x="5940152" y="1617767"/>
            <a:ext cx="1835498" cy="4968552"/>
          </a:xfrm>
        </p:spPr>
        <p:txBody>
          <a:bodyPr>
            <a:normAutofit/>
          </a:bodyPr>
          <a:lstStyle/>
          <a:p>
            <a:pPr>
              <a:buNone/>
            </a:pPr>
            <a:r>
              <a:rPr lang="es-MX" sz="1800" dirty="0" smtClean="0">
                <a:latin typeface="Arial" pitchFamily="34" charset="0"/>
                <a:cs typeface="Arial" pitchFamily="34" charset="0"/>
              </a:rPr>
              <a:t>1</a:t>
            </a:r>
          </a:p>
          <a:p>
            <a:pPr>
              <a:buNone/>
            </a:pPr>
            <a:r>
              <a:rPr lang="es-MX" sz="1800" dirty="0" smtClean="0">
                <a:latin typeface="Arial" pitchFamily="34" charset="0"/>
                <a:cs typeface="Arial" pitchFamily="34" charset="0"/>
              </a:rPr>
              <a:t>2</a:t>
            </a:r>
          </a:p>
          <a:p>
            <a:pPr>
              <a:buNone/>
            </a:pPr>
            <a:r>
              <a:rPr lang="es-MX" sz="1800" dirty="0" smtClean="0">
                <a:latin typeface="Arial" pitchFamily="34" charset="0"/>
                <a:cs typeface="Arial" pitchFamily="34" charset="0"/>
              </a:rPr>
              <a:t>3</a:t>
            </a:r>
          </a:p>
          <a:p>
            <a:pPr>
              <a:buNone/>
            </a:pPr>
            <a:r>
              <a:rPr lang="es-MX" sz="1800" dirty="0" smtClean="0">
                <a:latin typeface="Arial" pitchFamily="34" charset="0"/>
                <a:cs typeface="Arial" pitchFamily="34" charset="0"/>
              </a:rPr>
              <a:t>4</a:t>
            </a:r>
          </a:p>
          <a:p>
            <a:pPr>
              <a:buNone/>
            </a:pPr>
            <a:r>
              <a:rPr lang="es-MX" sz="1800" dirty="0" smtClean="0">
                <a:latin typeface="Arial" pitchFamily="34" charset="0"/>
                <a:cs typeface="Arial" pitchFamily="34" charset="0"/>
              </a:rPr>
              <a:t>5</a:t>
            </a:r>
          </a:p>
          <a:p>
            <a:pPr>
              <a:buNone/>
            </a:pPr>
            <a:r>
              <a:rPr lang="es-MX" sz="1800" dirty="0" smtClean="0">
                <a:latin typeface="Arial" pitchFamily="34" charset="0"/>
                <a:cs typeface="Arial" pitchFamily="34" charset="0"/>
              </a:rPr>
              <a:t>6</a:t>
            </a:r>
          </a:p>
          <a:p>
            <a:pPr>
              <a:buNone/>
            </a:pPr>
            <a:r>
              <a:rPr lang="es-MX" sz="1800" dirty="0">
                <a:latin typeface="Arial" pitchFamily="34" charset="0"/>
                <a:cs typeface="Arial" pitchFamily="34" charset="0"/>
              </a:rPr>
              <a:t>7</a:t>
            </a:r>
            <a:endParaRPr lang="es-MX" sz="1800" dirty="0" smtClean="0">
              <a:latin typeface="Arial" pitchFamily="34" charset="0"/>
              <a:cs typeface="Arial" pitchFamily="34" charset="0"/>
            </a:endParaRPr>
          </a:p>
          <a:p>
            <a:pPr>
              <a:buNone/>
            </a:pPr>
            <a:r>
              <a:rPr lang="es-MX" sz="1800" dirty="0" smtClean="0">
                <a:latin typeface="Arial" pitchFamily="34" charset="0"/>
                <a:cs typeface="Arial" pitchFamily="34" charset="0"/>
              </a:rPr>
              <a:t>10</a:t>
            </a:r>
            <a:endParaRPr lang="es-MX" sz="1800" dirty="0" smtClean="0">
              <a:latin typeface="Arial" pitchFamily="34" charset="0"/>
              <a:cs typeface="Arial" pitchFamily="34" charset="0"/>
            </a:endParaRPr>
          </a:p>
          <a:p>
            <a:pPr>
              <a:buNone/>
            </a:pPr>
            <a:r>
              <a:rPr lang="es-MX" sz="1800" dirty="0" smtClean="0">
                <a:latin typeface="Arial" pitchFamily="34" charset="0"/>
                <a:cs typeface="Arial" pitchFamily="34" charset="0"/>
              </a:rPr>
              <a:t>15</a:t>
            </a:r>
            <a:endParaRPr lang="es-MX" sz="1800" dirty="0" smtClean="0">
              <a:latin typeface="Arial" pitchFamily="34" charset="0"/>
              <a:cs typeface="Arial" pitchFamily="34" charset="0"/>
            </a:endParaRPr>
          </a:p>
          <a:p>
            <a:pPr>
              <a:buNone/>
            </a:pPr>
            <a:r>
              <a:rPr lang="es-MX" sz="1800" dirty="0" smtClean="0">
                <a:latin typeface="Arial" pitchFamily="34" charset="0"/>
                <a:cs typeface="Arial" pitchFamily="34" charset="0"/>
              </a:rPr>
              <a:t>17</a:t>
            </a:r>
          </a:p>
          <a:p>
            <a:pPr>
              <a:buNone/>
            </a:pPr>
            <a:r>
              <a:rPr lang="es-MX" sz="1800" dirty="0" smtClean="0">
                <a:latin typeface="Arial" pitchFamily="34" charset="0"/>
                <a:cs typeface="Arial" pitchFamily="34" charset="0"/>
              </a:rPr>
              <a:t>18</a:t>
            </a:r>
            <a:endParaRPr lang="es-MX" sz="1800" dirty="0" smtClean="0">
              <a:latin typeface="Arial" pitchFamily="34" charset="0"/>
              <a:cs typeface="Arial" pitchFamily="34" charset="0"/>
            </a:endParaRPr>
          </a:p>
          <a:p>
            <a:pPr>
              <a:buNone/>
            </a:pPr>
            <a:r>
              <a:rPr lang="es-MX" sz="1800" dirty="0" smtClean="0">
                <a:latin typeface="Arial" pitchFamily="34" charset="0"/>
                <a:cs typeface="Arial" pitchFamily="34" charset="0"/>
              </a:rPr>
              <a:t>26</a:t>
            </a:r>
          </a:p>
          <a:p>
            <a:pPr>
              <a:buNone/>
            </a:pPr>
            <a:r>
              <a:rPr lang="es-MX" sz="1800" dirty="0" smtClean="0">
                <a:latin typeface="Arial" pitchFamily="34" charset="0"/>
                <a:cs typeface="Arial" pitchFamily="34" charset="0"/>
              </a:rPr>
              <a:t>32</a:t>
            </a:r>
            <a:endParaRPr lang="es-MX" sz="1800" dirty="0" smtClean="0">
              <a:latin typeface="Arial" pitchFamily="34" charset="0"/>
              <a:cs typeface="Arial" pitchFamily="34" charset="0"/>
            </a:endParaRPr>
          </a:p>
          <a:p>
            <a:pPr>
              <a:buNone/>
            </a:pPr>
            <a:endParaRPr lang="es-MX" sz="1800" dirty="0" smtClean="0">
              <a:latin typeface="Arial" pitchFamily="34" charset="0"/>
              <a:cs typeface="Arial" pitchFamily="34" charset="0"/>
            </a:endParaRPr>
          </a:p>
          <a:p>
            <a:pPr>
              <a:buNone/>
            </a:pPr>
            <a:endParaRPr lang="es-MX" sz="1800" dirty="0">
              <a:latin typeface="Arial" pitchFamily="34" charset="0"/>
              <a:cs typeface="Arial" pitchFamily="34" charset="0"/>
            </a:endParaRPr>
          </a:p>
        </p:txBody>
      </p:sp>
      <p:sp>
        <p:nvSpPr>
          <p:cNvPr id="3" name="2 CuadroTexto"/>
          <p:cNvSpPr txBox="1"/>
          <p:nvPr/>
        </p:nvSpPr>
        <p:spPr>
          <a:xfrm>
            <a:off x="4283968" y="1340768"/>
            <a:ext cx="3096344" cy="276999"/>
          </a:xfrm>
          <a:prstGeom prst="rect">
            <a:avLst/>
          </a:prstGeom>
          <a:noFill/>
        </p:spPr>
        <p:txBody>
          <a:bodyPr wrap="square" rtlCol="0">
            <a:spAutoFit/>
          </a:bodyPr>
          <a:lstStyle/>
          <a:p>
            <a:pPr algn="r"/>
            <a:r>
              <a:rPr lang="es-MX" sz="1200" dirty="0" smtClean="0"/>
              <a:t>Número de diapositiva</a:t>
            </a:r>
            <a:endParaRPr lang="es-MX" sz="1200" dirty="0"/>
          </a:p>
        </p:txBody>
      </p:sp>
      <p:pic>
        <p:nvPicPr>
          <p:cNvPr id="6" name="Picture 6" descr="libros45"/>
          <p:cNvPicPr>
            <a:picLocks noChangeAspect="1" noChangeArrowheads="1" noCrop="1"/>
          </p:cNvPicPr>
          <p:nvPr/>
        </p:nvPicPr>
        <p:blipFill>
          <a:blip r:embed="rId2" cstate="print"/>
          <a:srcRect/>
          <a:stretch>
            <a:fillRect/>
          </a:stretch>
        </p:blipFill>
        <p:spPr bwMode="auto">
          <a:xfrm>
            <a:off x="899592" y="524133"/>
            <a:ext cx="2079625" cy="909638"/>
          </a:xfrm>
          <a:prstGeom prst="rect">
            <a:avLst/>
          </a:prstGeom>
          <a:noFill/>
          <a:ln w="9525">
            <a:noFill/>
            <a:miter lim="800000"/>
            <a:headEnd/>
            <a:tailEnd/>
          </a:ln>
        </p:spPr>
      </p:pic>
    </p:spTree>
    <p:extLst>
      <p:ext uri="{BB962C8B-B14F-4D97-AF65-F5344CB8AC3E}">
        <p14:creationId xmlns:p14="http://schemas.microsoft.com/office/powerpoint/2010/main" val="96911587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2 Subtítulo"/>
          <p:cNvSpPr>
            <a:spLocks noGrp="1"/>
          </p:cNvSpPr>
          <p:nvPr>
            <p:ph type="subTitle" idx="1"/>
          </p:nvPr>
        </p:nvSpPr>
        <p:spPr>
          <a:xfrm>
            <a:off x="467544" y="620688"/>
            <a:ext cx="7643812" cy="3168352"/>
          </a:xfrm>
        </p:spPr>
        <p:txBody>
          <a:bodyPr/>
          <a:lstStyle/>
          <a:p>
            <a:pPr algn="just"/>
            <a:r>
              <a:rPr lang="es-ES" altLang="es-MX" dirty="0" smtClean="0">
                <a:solidFill>
                  <a:srgbClr val="92D050"/>
                </a:solidFill>
                <a:latin typeface="Bernard MT Condensed" panose="02050806060905020404" pitchFamily="18" charset="0"/>
              </a:rPr>
              <a:t> </a:t>
            </a:r>
            <a:r>
              <a:rPr lang="en-US" b="1" dirty="0">
                <a:solidFill>
                  <a:srgbClr val="92D050"/>
                </a:solidFill>
                <a:latin typeface="Bernard MT Condensed" panose="02050806060905020404" pitchFamily="18" charset="0"/>
              </a:rPr>
              <a:t>Financial management</a:t>
            </a:r>
            <a:r>
              <a:rPr lang="en-US" dirty="0">
                <a:solidFill>
                  <a:srgbClr val="92D050"/>
                </a:solidFill>
                <a:latin typeface="Bernard MT Condensed" panose="02050806060905020404" pitchFamily="18" charset="0"/>
              </a:rPr>
              <a:t> refers to the efficient and effective management of money (funds) in such a manner as to accomplish the objectives of the organization. It is the specialized function directly associated with the top management. The significance of this function is not seen in the 'Line' but also in the capacity of 'Staff' in overall of a company. It has been defined differently by different experts in the field.</a:t>
            </a:r>
            <a:endParaRPr lang="es-ES" altLang="es-MX" dirty="0" smtClean="0">
              <a:solidFill>
                <a:srgbClr val="92D050"/>
              </a:solidFill>
              <a:latin typeface="Bernard MT Condensed" panose="02050806060905020404" pitchFamily="18" charset="0"/>
            </a:endParaRPr>
          </a:p>
          <a:p>
            <a:pPr marR="0" algn="just" eaLnBrk="1" hangingPunct="1">
              <a:buFont typeface="Arial" charset="0"/>
              <a:buNone/>
            </a:pPr>
            <a:endParaRPr lang="es-ES" altLang="es-MX" dirty="0" smtClean="0">
              <a:solidFill>
                <a:srgbClr val="92D050"/>
              </a:solidFill>
              <a:latin typeface="Bernard MT Condensed" panose="02050806060905020404" pitchFamily="18" charset="0"/>
            </a:endParaRPr>
          </a:p>
          <a:p>
            <a:pPr marR="0" algn="just" eaLnBrk="1" hangingPunct="1">
              <a:buFont typeface="Arial" charset="0"/>
              <a:buNone/>
            </a:pPr>
            <a:endParaRPr lang="es-ES" altLang="es-MX" dirty="0" smtClean="0">
              <a:solidFill>
                <a:srgbClr val="92D050"/>
              </a:solidFill>
              <a:latin typeface="Bernard MT Condensed" panose="02050806060905020404" pitchFamily="18" charset="0"/>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3848" y="3861048"/>
            <a:ext cx="2047875" cy="2236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6 Marcador de pie de página"/>
          <p:cNvSpPr>
            <a:spLocks noGrp="1"/>
          </p:cNvSpPr>
          <p:nvPr>
            <p:ph type="ftr" sz="quarter" idx="11"/>
          </p:nvPr>
        </p:nvSpPr>
        <p:spPr>
          <a:xfrm>
            <a:off x="5724128" y="6364270"/>
            <a:ext cx="2895600" cy="476250"/>
          </a:xfrm>
        </p:spPr>
        <p:txBody>
          <a:bodyPr/>
          <a:lstStyle/>
          <a:p>
            <a:r>
              <a:rPr lang="es-MX" altLang="en-US" dirty="0" smtClean="0"/>
              <a:t>Dra. en A. Guadalupe González G. DIAPOSITIVA  27   </a:t>
            </a:r>
            <a:endParaRPr lang="es-ES" altLang="en-US" dirty="0"/>
          </a:p>
        </p:txBody>
      </p:sp>
    </p:spTree>
    <p:extLst>
      <p:ext uri="{BB962C8B-B14F-4D97-AF65-F5344CB8AC3E}">
        <p14:creationId xmlns:p14="http://schemas.microsoft.com/office/powerpoint/2010/main" val="369871067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468134" y="843865"/>
            <a:ext cx="3152398" cy="3600986"/>
          </a:xfrm>
          <a:prstGeom prst="rect">
            <a:avLst/>
          </a:prstGeom>
          <a:solidFill>
            <a:schemeClr val="accent5">
              <a:lumMod val="60000"/>
              <a:lumOff val="40000"/>
            </a:schemeClr>
          </a:solidFill>
          <a:ln>
            <a:solidFill>
              <a:schemeClr val="accent1"/>
            </a:solidFill>
          </a:ln>
        </p:spPr>
        <p:txBody>
          <a:bodyPr wrap="square" rtlCol="0">
            <a:spAutoFit/>
          </a:bodyPr>
          <a:lstStyle/>
          <a:p>
            <a:r>
              <a:rPr lang="es-MX" sz="2400" b="1" dirty="0" err="1" smtClean="0"/>
              <a:t>Is</a:t>
            </a:r>
            <a:r>
              <a:rPr lang="es-MX" sz="2400" b="1" dirty="0" smtClean="0"/>
              <a:t> </a:t>
            </a:r>
            <a:r>
              <a:rPr lang="es-MX" sz="2400" b="1" dirty="0" err="1" smtClean="0"/>
              <a:t>your</a:t>
            </a:r>
            <a:r>
              <a:rPr lang="es-MX" sz="2400" b="1" dirty="0" smtClean="0"/>
              <a:t> </a:t>
            </a:r>
            <a:r>
              <a:rPr lang="es-MX" sz="2400" b="1" dirty="0" err="1" smtClean="0"/>
              <a:t>budget</a:t>
            </a:r>
            <a:r>
              <a:rPr lang="es-MX" sz="2400" b="1" dirty="0" smtClean="0"/>
              <a:t> in control?</a:t>
            </a:r>
          </a:p>
          <a:p>
            <a:r>
              <a:rPr lang="es-MX" dirty="0" err="1" smtClean="0"/>
              <a:t>By</a:t>
            </a:r>
            <a:r>
              <a:rPr lang="es-MX" dirty="0" smtClean="0"/>
              <a:t> </a:t>
            </a:r>
            <a:r>
              <a:rPr lang="es-MX" dirty="0" err="1" smtClean="0"/>
              <a:t>the</a:t>
            </a:r>
            <a:r>
              <a:rPr lang="es-MX" dirty="0" smtClean="0"/>
              <a:t> time </a:t>
            </a:r>
            <a:r>
              <a:rPr lang="es-MX" dirty="0" err="1" smtClean="0"/>
              <a:t>you</a:t>
            </a:r>
            <a:r>
              <a:rPr lang="es-MX" dirty="0" smtClean="0"/>
              <a:t> are in </a:t>
            </a:r>
            <a:r>
              <a:rPr lang="es-MX" dirty="0" err="1" smtClean="0"/>
              <a:t>college</a:t>
            </a:r>
            <a:r>
              <a:rPr lang="es-MX" dirty="0" smtClean="0"/>
              <a:t>, </a:t>
            </a:r>
            <a:r>
              <a:rPr lang="es-MX" dirty="0" err="1" smtClean="0"/>
              <a:t>you</a:t>
            </a:r>
            <a:r>
              <a:rPr lang="es-MX" dirty="0" smtClean="0"/>
              <a:t> are in </a:t>
            </a:r>
            <a:r>
              <a:rPr lang="es-MX" dirty="0" err="1" smtClean="0"/>
              <a:t>charge</a:t>
            </a:r>
            <a:r>
              <a:rPr lang="es-MX" dirty="0" smtClean="0"/>
              <a:t> of at </a:t>
            </a:r>
            <a:r>
              <a:rPr lang="es-MX" dirty="0" err="1" smtClean="0"/>
              <a:t>least</a:t>
            </a:r>
            <a:r>
              <a:rPr lang="es-MX" dirty="0" smtClean="0"/>
              <a:t> </a:t>
            </a:r>
            <a:r>
              <a:rPr lang="es-MX" dirty="0" err="1" smtClean="0"/>
              <a:t>some</a:t>
            </a:r>
            <a:r>
              <a:rPr lang="es-MX" dirty="0" smtClean="0"/>
              <a:t> of </a:t>
            </a:r>
            <a:r>
              <a:rPr lang="es-MX" dirty="0" err="1" smtClean="0"/>
              <a:t>your</a:t>
            </a:r>
            <a:r>
              <a:rPr lang="es-MX" dirty="0" smtClean="0"/>
              <a:t> </a:t>
            </a:r>
            <a:r>
              <a:rPr lang="es-MX" dirty="0" err="1" smtClean="0"/>
              <a:t>own</a:t>
            </a:r>
            <a:r>
              <a:rPr lang="es-MX" dirty="0" smtClean="0"/>
              <a:t> </a:t>
            </a:r>
            <a:r>
              <a:rPr lang="es-MX" dirty="0" err="1" smtClean="0"/>
              <a:t>finances</a:t>
            </a:r>
            <a:r>
              <a:rPr lang="es-MX" dirty="0" smtClean="0"/>
              <a:t>.</a:t>
            </a:r>
          </a:p>
          <a:p>
            <a:r>
              <a:rPr lang="es-MX" dirty="0" err="1" smtClean="0"/>
              <a:t>How</a:t>
            </a:r>
            <a:r>
              <a:rPr lang="es-MX" dirty="0" smtClean="0"/>
              <a:t> </a:t>
            </a:r>
            <a:r>
              <a:rPr lang="es-MX" dirty="0" err="1" smtClean="0"/>
              <a:t>well</a:t>
            </a:r>
            <a:r>
              <a:rPr lang="es-MX" dirty="0" smtClean="0"/>
              <a:t>  </a:t>
            </a:r>
            <a:r>
              <a:rPr lang="es-MX" dirty="0" err="1" smtClean="0"/>
              <a:t>you</a:t>
            </a:r>
            <a:r>
              <a:rPr lang="es-MX" dirty="0" smtClean="0"/>
              <a:t> </a:t>
            </a:r>
            <a:r>
              <a:rPr lang="es-MX" dirty="0" err="1" smtClean="0"/>
              <a:t>manage</a:t>
            </a:r>
            <a:r>
              <a:rPr lang="es-MX" dirty="0" smtClean="0"/>
              <a:t> </a:t>
            </a:r>
            <a:r>
              <a:rPr lang="es-MX" dirty="0" err="1" smtClean="0"/>
              <a:t>your</a:t>
            </a:r>
            <a:r>
              <a:rPr lang="es-MX" dirty="0" smtClean="0"/>
              <a:t> personal </a:t>
            </a:r>
            <a:r>
              <a:rPr lang="es-MX" dirty="0" err="1" smtClean="0"/>
              <a:t>budget</a:t>
            </a:r>
            <a:r>
              <a:rPr lang="es-MX" dirty="0" smtClean="0"/>
              <a:t> </a:t>
            </a:r>
            <a:r>
              <a:rPr lang="es-MX" dirty="0" err="1" smtClean="0"/>
              <a:t>may</a:t>
            </a:r>
            <a:r>
              <a:rPr lang="es-MX" dirty="0" smtClean="0"/>
              <a:t> </a:t>
            </a:r>
            <a:r>
              <a:rPr lang="es-MX" dirty="0" err="1" smtClean="0"/>
              <a:t>indicate</a:t>
            </a:r>
            <a:r>
              <a:rPr lang="es-MX" dirty="0" smtClean="0"/>
              <a:t> </a:t>
            </a:r>
            <a:r>
              <a:rPr lang="es-MX" dirty="0" err="1" smtClean="0"/>
              <a:t>how</a:t>
            </a:r>
            <a:r>
              <a:rPr lang="es-MX" dirty="0" smtClean="0"/>
              <a:t> </a:t>
            </a:r>
            <a:r>
              <a:rPr lang="es-MX" dirty="0" err="1" smtClean="0"/>
              <a:t>well</a:t>
            </a:r>
            <a:r>
              <a:rPr lang="es-MX" dirty="0" smtClean="0"/>
              <a:t> </a:t>
            </a:r>
            <a:r>
              <a:rPr lang="es-MX" dirty="0" err="1" smtClean="0"/>
              <a:t>you</a:t>
            </a:r>
            <a:r>
              <a:rPr lang="es-MX" dirty="0" smtClean="0"/>
              <a:t> </a:t>
            </a:r>
            <a:r>
              <a:rPr lang="es-MX" dirty="0" err="1" smtClean="0"/>
              <a:t>will</a:t>
            </a:r>
            <a:r>
              <a:rPr lang="es-MX" dirty="0" smtClean="0"/>
              <a:t> </a:t>
            </a:r>
            <a:r>
              <a:rPr lang="es-MX" dirty="0" err="1" smtClean="0"/>
              <a:t>manage</a:t>
            </a:r>
            <a:r>
              <a:rPr lang="es-MX" dirty="0" smtClean="0"/>
              <a:t> </a:t>
            </a:r>
            <a:r>
              <a:rPr lang="es-MX" dirty="0" err="1" smtClean="0"/>
              <a:t>your</a:t>
            </a:r>
            <a:r>
              <a:rPr lang="es-MX" dirty="0" smtClean="0"/>
              <a:t> </a:t>
            </a:r>
            <a:r>
              <a:rPr lang="es-MX" dirty="0" err="1" smtClean="0"/>
              <a:t>company´s</a:t>
            </a:r>
            <a:r>
              <a:rPr lang="es-MX" dirty="0" smtClean="0"/>
              <a:t> </a:t>
            </a:r>
            <a:r>
              <a:rPr lang="es-MX" dirty="0" err="1" smtClean="0"/>
              <a:t>budget</a:t>
            </a:r>
            <a:r>
              <a:rPr lang="es-MX" dirty="0" smtClean="0"/>
              <a:t>.</a:t>
            </a:r>
          </a:p>
          <a:p>
            <a:r>
              <a:rPr lang="es-MX" dirty="0" smtClean="0"/>
              <a:t> </a:t>
            </a:r>
            <a:endParaRPr lang="es-MX" dirty="0"/>
          </a:p>
        </p:txBody>
      </p:sp>
      <p:sp>
        <p:nvSpPr>
          <p:cNvPr id="7" name="1 Título"/>
          <p:cNvSpPr>
            <a:spLocks noGrp="1"/>
          </p:cNvSpPr>
          <p:nvPr>
            <p:ph type="title"/>
          </p:nvPr>
        </p:nvSpPr>
        <p:spPr>
          <a:xfrm>
            <a:off x="-27887" y="0"/>
            <a:ext cx="8229600" cy="836712"/>
          </a:xfrm>
        </p:spPr>
        <p:txBody>
          <a:bodyPr/>
          <a:lstStyle/>
          <a:p>
            <a:pPr algn="l"/>
            <a:r>
              <a:rPr lang="es-MX" dirty="0" err="1" smtClean="0">
                <a:solidFill>
                  <a:srgbClr val="92D050"/>
                </a:solidFill>
              </a:rPr>
              <a:t>Self</a:t>
            </a:r>
            <a:r>
              <a:rPr lang="es-MX" dirty="0" smtClean="0">
                <a:solidFill>
                  <a:srgbClr val="92D050"/>
                </a:solidFill>
              </a:rPr>
              <a:t> </a:t>
            </a:r>
            <a:r>
              <a:rPr lang="es-MX" dirty="0" err="1" smtClean="0">
                <a:solidFill>
                  <a:srgbClr val="92D050"/>
                </a:solidFill>
              </a:rPr>
              <a:t>testing</a:t>
            </a:r>
            <a:endParaRPr lang="es-MX" dirty="0">
              <a:solidFill>
                <a:srgbClr val="92D050"/>
              </a:solidFill>
            </a:endParaRPr>
          </a:p>
        </p:txBody>
      </p:sp>
      <p:pic>
        <p:nvPicPr>
          <p:cNvPr id="8" name="Picture 3"/>
          <p:cNvPicPr>
            <a:picLocks noGrp="1" noChangeAspect="1" noChangeArrowheads="1"/>
          </p:cNvPicPr>
          <p:nvPr>
            <p:ph sz="half" idx="4294967295"/>
          </p:nvPr>
        </p:nvPicPr>
        <p:blipFill>
          <a:blip r:embed="rId2">
            <a:extLst>
              <a:ext uri="{28A0092B-C50C-407E-A947-70E740481C1C}">
                <a14:useLocalDpi xmlns:a14="http://schemas.microsoft.com/office/drawing/2010/main" val="0"/>
              </a:ext>
            </a:extLst>
          </a:blip>
          <a:srcRect/>
          <a:stretch>
            <a:fillRect/>
          </a:stretch>
        </p:blipFill>
        <p:spPr bwMode="auto">
          <a:xfrm>
            <a:off x="3995936" y="2375014"/>
            <a:ext cx="4931212" cy="39780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CuadroTexto"/>
          <p:cNvSpPr txBox="1"/>
          <p:nvPr/>
        </p:nvSpPr>
        <p:spPr>
          <a:xfrm>
            <a:off x="179512" y="4725144"/>
            <a:ext cx="3456384" cy="1785104"/>
          </a:xfrm>
          <a:prstGeom prst="rect">
            <a:avLst/>
          </a:prstGeom>
          <a:noFill/>
          <a:ln>
            <a:solidFill>
              <a:srgbClr val="0070C0"/>
            </a:solidFill>
          </a:ln>
        </p:spPr>
        <p:txBody>
          <a:bodyPr wrap="square" rtlCol="0">
            <a:spAutoFit/>
          </a:bodyPr>
          <a:lstStyle/>
          <a:p>
            <a:r>
              <a:rPr lang="en-US" sz="1100" dirty="0" smtClean="0">
                <a:latin typeface="Comic Sans MS" panose="030F0702030302020204" pitchFamily="66" charset="0"/>
              </a:rPr>
              <a:t>Scoring and interpretation.  YES responses to statements 2, 9, 10, 13, and 14 point to the most disciplined budgeting habits. YES responses to 4, 5, 7, and 14 reveal adequate budgeting habits . </a:t>
            </a:r>
            <a:r>
              <a:rPr lang="en-US" sz="1100" dirty="0">
                <a:latin typeface="Comic Sans MS" panose="030F0702030302020204" pitchFamily="66" charset="0"/>
              </a:rPr>
              <a:t>YES responses to </a:t>
            </a:r>
            <a:r>
              <a:rPr lang="en-US" sz="1100" dirty="0" smtClean="0">
                <a:latin typeface="Comic Sans MS" panose="030F0702030302020204" pitchFamily="66" charset="0"/>
              </a:rPr>
              <a:t>1, 3, 6, 8, and 12 indicate the poorest </a:t>
            </a:r>
            <a:r>
              <a:rPr lang="en-US" sz="1100" dirty="0">
                <a:latin typeface="Comic Sans MS" panose="030F0702030302020204" pitchFamily="66" charset="0"/>
              </a:rPr>
              <a:t>budgeting </a:t>
            </a:r>
            <a:r>
              <a:rPr lang="en-US" sz="1100" dirty="0" smtClean="0">
                <a:latin typeface="Comic Sans MS" panose="030F0702030302020204" pitchFamily="66" charset="0"/>
              </a:rPr>
              <a:t>habits .</a:t>
            </a:r>
          </a:p>
          <a:p>
            <a:r>
              <a:rPr lang="en-US" sz="1100" dirty="0" smtClean="0">
                <a:latin typeface="Comic Sans MS" panose="030F0702030302020204" pitchFamily="66" charset="0"/>
              </a:rPr>
              <a:t>If you have answered honestly, chances are you´ll have a combination of all of three.</a:t>
            </a:r>
          </a:p>
          <a:p>
            <a:r>
              <a:rPr lang="en-US" sz="1100" dirty="0" smtClean="0">
                <a:latin typeface="Comic Sans MS" panose="030F0702030302020204" pitchFamily="66" charset="0"/>
              </a:rPr>
              <a:t>Look to see where you can improve your budgeting. </a:t>
            </a:r>
            <a:endParaRPr lang="en-US" sz="1100" dirty="0">
              <a:latin typeface="Comic Sans MS" panose="030F0702030302020204" pitchFamily="66" charset="0"/>
            </a:endParaRPr>
          </a:p>
        </p:txBody>
      </p:sp>
      <p:sp>
        <p:nvSpPr>
          <p:cNvPr id="3" name="2 CuadroTexto"/>
          <p:cNvSpPr txBox="1"/>
          <p:nvPr/>
        </p:nvSpPr>
        <p:spPr>
          <a:xfrm>
            <a:off x="3975414" y="908720"/>
            <a:ext cx="4896544" cy="1477328"/>
          </a:xfrm>
          <a:prstGeom prst="rect">
            <a:avLst/>
          </a:prstGeom>
          <a:solidFill>
            <a:schemeClr val="accent2">
              <a:lumMod val="60000"/>
              <a:lumOff val="40000"/>
            </a:schemeClr>
          </a:solidFill>
          <a:ln>
            <a:solidFill>
              <a:srgbClr val="0070C0"/>
            </a:solidFill>
          </a:ln>
        </p:spPr>
        <p:txBody>
          <a:bodyPr wrap="square" rtlCol="0">
            <a:spAutoFit/>
          </a:bodyPr>
          <a:lstStyle/>
          <a:p>
            <a:r>
              <a:rPr lang="es-MX" b="1" u="sng" dirty="0" err="1"/>
              <a:t>Instructions</a:t>
            </a:r>
            <a:r>
              <a:rPr lang="es-MX" u="sng" dirty="0"/>
              <a:t>. </a:t>
            </a:r>
            <a:r>
              <a:rPr lang="es-MX" dirty="0" err="1"/>
              <a:t>Respond</a:t>
            </a:r>
            <a:r>
              <a:rPr lang="es-MX" dirty="0"/>
              <a:t> to </a:t>
            </a:r>
            <a:r>
              <a:rPr lang="es-MX" dirty="0" err="1"/>
              <a:t>the</a:t>
            </a:r>
            <a:r>
              <a:rPr lang="es-MX" dirty="0"/>
              <a:t> </a:t>
            </a:r>
            <a:r>
              <a:rPr lang="es-MX" dirty="0" err="1"/>
              <a:t>following</a:t>
            </a:r>
            <a:r>
              <a:rPr lang="es-MX" dirty="0"/>
              <a:t> </a:t>
            </a:r>
            <a:r>
              <a:rPr lang="es-MX" dirty="0" err="1"/>
              <a:t>statements</a:t>
            </a:r>
            <a:r>
              <a:rPr lang="es-MX" dirty="0"/>
              <a:t> to </a:t>
            </a:r>
            <a:r>
              <a:rPr lang="es-MX" dirty="0" err="1"/>
              <a:t>evaluate</a:t>
            </a:r>
            <a:r>
              <a:rPr lang="es-MX" dirty="0"/>
              <a:t> </a:t>
            </a:r>
            <a:r>
              <a:rPr lang="es-MX" dirty="0" err="1"/>
              <a:t>your</a:t>
            </a:r>
            <a:r>
              <a:rPr lang="es-MX" dirty="0"/>
              <a:t> </a:t>
            </a:r>
            <a:r>
              <a:rPr lang="es-MX" dirty="0" err="1"/>
              <a:t>habits</a:t>
            </a:r>
            <a:r>
              <a:rPr lang="es-MX" dirty="0"/>
              <a:t>, in case, </a:t>
            </a:r>
            <a:r>
              <a:rPr lang="es-MX" dirty="0" err="1"/>
              <a:t>the</a:t>
            </a:r>
            <a:r>
              <a:rPr lang="es-MX" dirty="0"/>
              <a:t> </a:t>
            </a:r>
            <a:r>
              <a:rPr lang="es-MX" dirty="0" err="1"/>
              <a:t>statement</a:t>
            </a:r>
            <a:r>
              <a:rPr lang="es-MX" dirty="0"/>
              <a:t> </a:t>
            </a:r>
            <a:r>
              <a:rPr lang="en-US" dirty="0" smtClean="0"/>
              <a:t>doesn´t</a:t>
            </a:r>
            <a:r>
              <a:rPr lang="es-MX" dirty="0" smtClean="0"/>
              <a:t> </a:t>
            </a:r>
            <a:r>
              <a:rPr lang="es-MX" dirty="0" err="1"/>
              <a:t>apply</a:t>
            </a:r>
            <a:r>
              <a:rPr lang="es-MX" dirty="0"/>
              <a:t> </a:t>
            </a:r>
            <a:r>
              <a:rPr lang="es-MX" dirty="0" err="1"/>
              <a:t>directly</a:t>
            </a:r>
            <a:r>
              <a:rPr lang="es-MX" dirty="0"/>
              <a:t> to </a:t>
            </a:r>
            <a:r>
              <a:rPr lang="es-MX" dirty="0" err="1"/>
              <a:t>you</a:t>
            </a:r>
            <a:r>
              <a:rPr lang="es-MX" dirty="0"/>
              <a:t>, </a:t>
            </a:r>
            <a:r>
              <a:rPr lang="es-MX" dirty="0" err="1"/>
              <a:t>the</a:t>
            </a:r>
            <a:r>
              <a:rPr lang="es-MX" dirty="0"/>
              <a:t> </a:t>
            </a:r>
            <a:r>
              <a:rPr lang="es-MX" dirty="0" err="1"/>
              <a:t>respond</a:t>
            </a:r>
            <a:r>
              <a:rPr lang="es-MX" dirty="0"/>
              <a:t> </a:t>
            </a:r>
            <a:r>
              <a:rPr lang="es-MX" dirty="0" err="1"/>
              <a:t>the</a:t>
            </a:r>
            <a:r>
              <a:rPr lang="es-MX" dirty="0"/>
              <a:t> </a:t>
            </a:r>
            <a:r>
              <a:rPr lang="es-MX" dirty="0" err="1"/>
              <a:t>way</a:t>
            </a:r>
            <a:r>
              <a:rPr lang="es-MX" dirty="0"/>
              <a:t> </a:t>
            </a:r>
            <a:r>
              <a:rPr lang="es-MX" dirty="0" err="1"/>
              <a:t>you</a:t>
            </a:r>
            <a:r>
              <a:rPr lang="es-MX" dirty="0"/>
              <a:t> </a:t>
            </a:r>
            <a:r>
              <a:rPr lang="es-MX" dirty="0" err="1"/>
              <a:t>think</a:t>
            </a:r>
            <a:r>
              <a:rPr lang="es-MX" dirty="0"/>
              <a:t> </a:t>
            </a:r>
            <a:r>
              <a:rPr lang="es-MX" dirty="0" err="1"/>
              <a:t>you</a:t>
            </a:r>
            <a:r>
              <a:rPr lang="es-MX" dirty="0"/>
              <a:t> </a:t>
            </a:r>
            <a:r>
              <a:rPr lang="es-MX" dirty="0" err="1"/>
              <a:t>would</a:t>
            </a:r>
            <a:r>
              <a:rPr lang="es-MX" dirty="0"/>
              <a:t> </a:t>
            </a:r>
            <a:r>
              <a:rPr lang="es-MX" dirty="0" err="1"/>
              <a:t>behave</a:t>
            </a:r>
            <a:r>
              <a:rPr lang="es-MX" dirty="0"/>
              <a:t> in a similar </a:t>
            </a:r>
            <a:r>
              <a:rPr lang="es-MX" dirty="0" err="1"/>
              <a:t>situation</a:t>
            </a:r>
            <a:r>
              <a:rPr lang="es-MX" dirty="0" smtClean="0"/>
              <a:t>.</a:t>
            </a:r>
            <a:endParaRPr lang="es-MX" dirty="0"/>
          </a:p>
        </p:txBody>
      </p:sp>
      <p:sp>
        <p:nvSpPr>
          <p:cNvPr id="9" name="6 Marcador de pie de página"/>
          <p:cNvSpPr>
            <a:spLocks noGrp="1"/>
          </p:cNvSpPr>
          <p:nvPr>
            <p:ph type="ftr" sz="quarter" idx="11"/>
          </p:nvPr>
        </p:nvSpPr>
        <p:spPr>
          <a:xfrm>
            <a:off x="5724128" y="6364270"/>
            <a:ext cx="2895600" cy="476250"/>
          </a:xfrm>
        </p:spPr>
        <p:txBody>
          <a:bodyPr/>
          <a:lstStyle/>
          <a:p>
            <a:r>
              <a:rPr lang="es-MX" altLang="en-US" dirty="0" smtClean="0"/>
              <a:t>Dra. en A. Guadalupe González G. DIAPOSITIVA  28  </a:t>
            </a:r>
            <a:endParaRPr lang="es-ES" altLang="en-US" dirty="0"/>
          </a:p>
        </p:txBody>
      </p:sp>
    </p:spTree>
    <p:extLst>
      <p:ext uri="{BB962C8B-B14F-4D97-AF65-F5344CB8AC3E}">
        <p14:creationId xmlns:p14="http://schemas.microsoft.com/office/powerpoint/2010/main" val="194412280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4509120"/>
            <a:ext cx="2266950" cy="2019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Título"/>
          <p:cNvSpPr>
            <a:spLocks noGrp="1"/>
          </p:cNvSpPr>
          <p:nvPr>
            <p:ph type="title"/>
          </p:nvPr>
        </p:nvSpPr>
        <p:spPr>
          <a:xfrm>
            <a:off x="506854" y="44624"/>
            <a:ext cx="8229600" cy="1195536"/>
          </a:xfrm>
          <a:ln>
            <a:solidFill>
              <a:srgbClr val="0070C0"/>
            </a:solidFill>
          </a:ln>
        </p:spPr>
        <p:txBody>
          <a:bodyPr/>
          <a:lstStyle/>
          <a:p>
            <a:r>
              <a:rPr lang="en-US" dirty="0" smtClean="0"/>
              <a:t>Financial</a:t>
            </a:r>
            <a:r>
              <a:rPr lang="es-MX" dirty="0" smtClean="0"/>
              <a:t> Control</a:t>
            </a:r>
            <a:endParaRPr lang="es-MX" dirty="0"/>
          </a:p>
        </p:txBody>
      </p:sp>
      <p:sp>
        <p:nvSpPr>
          <p:cNvPr id="3" name="2 Marcador de contenido"/>
          <p:cNvSpPr>
            <a:spLocks noGrp="1"/>
          </p:cNvSpPr>
          <p:nvPr>
            <p:ph idx="1"/>
          </p:nvPr>
        </p:nvSpPr>
        <p:spPr>
          <a:xfrm>
            <a:off x="518864" y="1340768"/>
            <a:ext cx="8229600" cy="4968552"/>
          </a:xfrm>
        </p:spPr>
        <p:txBody>
          <a:bodyPr>
            <a:normAutofit/>
          </a:bodyPr>
          <a:lstStyle/>
          <a:p>
            <a:pPr marL="0" indent="0" algn="ctr">
              <a:buNone/>
            </a:pPr>
            <a:endParaRPr lang="en-US" i="1" dirty="0">
              <a:solidFill>
                <a:srgbClr val="FF0000"/>
              </a:solidFill>
            </a:endParaRPr>
          </a:p>
          <a:p>
            <a:pPr marL="0" indent="0" algn="ctr">
              <a:buNone/>
            </a:pPr>
            <a:r>
              <a:rPr lang="en-US" i="1" dirty="0" smtClean="0">
                <a:solidFill>
                  <a:srgbClr val="FF0000"/>
                </a:solidFill>
              </a:rPr>
              <a:t>Financial control </a:t>
            </a:r>
            <a:r>
              <a:rPr lang="en-US" i="1" dirty="0" smtClean="0"/>
              <a:t>is important to watch how well the organization is performing. Is not only tell whether the organizations is on sound financial footing but also be useful indicator of other kinds of performance problems.</a:t>
            </a:r>
          </a:p>
          <a:p>
            <a:pPr marL="0" indent="0" algn="ctr">
              <a:buNone/>
            </a:pPr>
            <a:r>
              <a:rPr lang="en-US" i="1" dirty="0" smtClean="0"/>
              <a:t>Control is an important issue that faces every manager in every organization.</a:t>
            </a:r>
          </a:p>
          <a:p>
            <a:pPr marL="0" indent="0">
              <a:buNone/>
            </a:pPr>
            <a:endParaRPr lang="en-US" dirty="0"/>
          </a:p>
          <a:p>
            <a:pPr marL="0" indent="0">
              <a:buNone/>
            </a:pPr>
            <a:endParaRPr lang="en-US" b="1" dirty="0" smtClean="0"/>
          </a:p>
        </p:txBody>
      </p:sp>
      <p:sp>
        <p:nvSpPr>
          <p:cNvPr id="4" name="3 CuadroTexto"/>
          <p:cNvSpPr txBox="1"/>
          <p:nvPr/>
        </p:nvSpPr>
        <p:spPr>
          <a:xfrm>
            <a:off x="7165102" y="908720"/>
            <a:ext cx="1584176" cy="369332"/>
          </a:xfrm>
          <a:prstGeom prst="rect">
            <a:avLst/>
          </a:prstGeom>
          <a:noFill/>
        </p:spPr>
        <p:txBody>
          <a:bodyPr wrap="square" rtlCol="0">
            <a:spAutoFit/>
          </a:bodyPr>
          <a:lstStyle/>
          <a:p>
            <a:r>
              <a:rPr lang="es-MX" dirty="0" smtClean="0"/>
              <a:t>(</a:t>
            </a:r>
            <a:r>
              <a:rPr lang="es-MX" dirty="0" err="1" smtClean="0"/>
              <a:t>Daft</a:t>
            </a:r>
            <a:r>
              <a:rPr lang="es-MX" dirty="0" smtClean="0"/>
              <a:t>, 2015)</a:t>
            </a:r>
            <a:endParaRPr lang="es-MX" dirty="0"/>
          </a:p>
        </p:txBody>
      </p:sp>
      <p:sp>
        <p:nvSpPr>
          <p:cNvPr id="6" name="6 Marcador de pie de página"/>
          <p:cNvSpPr>
            <a:spLocks noGrp="1"/>
          </p:cNvSpPr>
          <p:nvPr>
            <p:ph type="ftr" sz="quarter" idx="11"/>
          </p:nvPr>
        </p:nvSpPr>
        <p:spPr>
          <a:xfrm>
            <a:off x="5724128" y="6364270"/>
            <a:ext cx="2895600" cy="476250"/>
          </a:xfrm>
        </p:spPr>
        <p:txBody>
          <a:bodyPr/>
          <a:lstStyle/>
          <a:p>
            <a:r>
              <a:rPr lang="es-MX" altLang="en-US" dirty="0" smtClean="0"/>
              <a:t>Dra. en A. Guadalupe González G. DIAPOSITIVA  29   </a:t>
            </a:r>
            <a:endParaRPr lang="es-ES" altLang="en-US" dirty="0"/>
          </a:p>
        </p:txBody>
      </p:sp>
    </p:spTree>
    <p:extLst>
      <p:ext uri="{BB962C8B-B14F-4D97-AF65-F5344CB8AC3E}">
        <p14:creationId xmlns:p14="http://schemas.microsoft.com/office/powerpoint/2010/main" val="50229348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6854" y="44624"/>
            <a:ext cx="8229600" cy="1195536"/>
          </a:xfrm>
          <a:ln>
            <a:solidFill>
              <a:srgbClr val="0070C0"/>
            </a:solidFill>
          </a:ln>
        </p:spPr>
        <p:txBody>
          <a:bodyPr/>
          <a:lstStyle/>
          <a:p>
            <a:r>
              <a:rPr lang="en-US" dirty="0" smtClean="0"/>
              <a:t>Financial</a:t>
            </a:r>
            <a:r>
              <a:rPr lang="es-MX" dirty="0" smtClean="0"/>
              <a:t> </a:t>
            </a:r>
            <a:r>
              <a:rPr lang="en-US" dirty="0" smtClean="0"/>
              <a:t>statements</a:t>
            </a:r>
            <a:endParaRPr lang="es-MX" dirty="0"/>
          </a:p>
        </p:txBody>
      </p:sp>
      <p:sp>
        <p:nvSpPr>
          <p:cNvPr id="3" name="2 Marcador de contenido"/>
          <p:cNvSpPr>
            <a:spLocks noGrp="1"/>
          </p:cNvSpPr>
          <p:nvPr>
            <p:ph idx="1"/>
          </p:nvPr>
        </p:nvSpPr>
        <p:spPr>
          <a:xfrm>
            <a:off x="518864" y="1340768"/>
            <a:ext cx="8229600" cy="4968552"/>
          </a:xfrm>
        </p:spPr>
        <p:txBody>
          <a:bodyPr>
            <a:normAutofit fontScale="92500"/>
          </a:bodyPr>
          <a:lstStyle/>
          <a:p>
            <a:pPr marL="0" indent="0" algn="ctr">
              <a:buNone/>
            </a:pPr>
            <a:r>
              <a:rPr lang="en-US" i="1" dirty="0"/>
              <a:t>Financial statements provide the basic information used for financial control of an organization. Two </a:t>
            </a:r>
            <a:r>
              <a:rPr lang="en-US" i="1" dirty="0" smtClean="0"/>
              <a:t>major financial statements: </a:t>
            </a:r>
            <a:r>
              <a:rPr lang="en-US" i="1" dirty="0"/>
              <a:t>balance sheet and income statement are the starting points for financial control.</a:t>
            </a:r>
          </a:p>
          <a:p>
            <a:pPr marL="0" indent="0">
              <a:buNone/>
            </a:pPr>
            <a:endParaRPr lang="en-US" b="1" dirty="0" smtClean="0"/>
          </a:p>
          <a:p>
            <a:pPr marL="0" indent="0">
              <a:buNone/>
            </a:pPr>
            <a:r>
              <a:rPr lang="en-US" b="1" dirty="0" smtClean="0"/>
              <a:t>The balance sheet </a:t>
            </a:r>
            <a:r>
              <a:rPr lang="en-US" dirty="0" smtClean="0"/>
              <a:t>shows the firm´s financial position with respect to assets and liabilities </a:t>
            </a:r>
            <a:r>
              <a:rPr lang="en-US" dirty="0" smtClean="0">
                <a:solidFill>
                  <a:srgbClr val="FF0000"/>
                </a:solidFill>
              </a:rPr>
              <a:t>at a specific point in time</a:t>
            </a:r>
            <a:r>
              <a:rPr lang="en-US" dirty="0" smtClean="0"/>
              <a:t>. </a:t>
            </a:r>
          </a:p>
          <a:p>
            <a:pPr marL="0" indent="0">
              <a:buNone/>
            </a:pPr>
            <a:endParaRPr lang="en-US" b="1" dirty="0" smtClean="0"/>
          </a:p>
          <a:p>
            <a:pPr marL="0" indent="0">
              <a:buNone/>
            </a:pPr>
            <a:r>
              <a:rPr lang="en-US" b="1" dirty="0" smtClean="0"/>
              <a:t>The </a:t>
            </a:r>
            <a:r>
              <a:rPr lang="en-US" b="1" dirty="0"/>
              <a:t>income </a:t>
            </a:r>
            <a:r>
              <a:rPr lang="en-US" b="1" dirty="0" smtClean="0"/>
              <a:t>statement</a:t>
            </a:r>
            <a:r>
              <a:rPr lang="en-US" dirty="0" smtClean="0"/>
              <a:t>, sometimes called a profit and loss statement summarizes the firm´s financial performance </a:t>
            </a:r>
            <a:r>
              <a:rPr lang="en-US" dirty="0" smtClean="0">
                <a:solidFill>
                  <a:srgbClr val="FF0000"/>
                </a:solidFill>
              </a:rPr>
              <a:t>for a given time interval</a:t>
            </a:r>
            <a:r>
              <a:rPr lang="en-US" dirty="0" smtClean="0"/>
              <a:t>, usually one year</a:t>
            </a:r>
          </a:p>
          <a:p>
            <a:pPr marL="0" indent="0">
              <a:buNone/>
            </a:pPr>
            <a:endParaRPr lang="en-US" dirty="0"/>
          </a:p>
        </p:txBody>
      </p:sp>
      <p:sp>
        <p:nvSpPr>
          <p:cNvPr id="4" name="6 Marcador de pie de página"/>
          <p:cNvSpPr>
            <a:spLocks noGrp="1"/>
          </p:cNvSpPr>
          <p:nvPr>
            <p:ph type="ftr" sz="quarter" idx="11"/>
          </p:nvPr>
        </p:nvSpPr>
        <p:spPr>
          <a:xfrm>
            <a:off x="5724128" y="6364270"/>
            <a:ext cx="2895600" cy="476250"/>
          </a:xfrm>
        </p:spPr>
        <p:txBody>
          <a:bodyPr/>
          <a:lstStyle/>
          <a:p>
            <a:r>
              <a:rPr lang="es-MX" altLang="en-US" dirty="0" smtClean="0"/>
              <a:t>Dra. en A. Guadalupe González G. DIAPOSITIVA  30   </a:t>
            </a:r>
            <a:endParaRPr lang="es-ES" altLang="en-US" dirty="0"/>
          </a:p>
        </p:txBody>
      </p:sp>
    </p:spTree>
    <p:extLst>
      <p:ext uri="{BB962C8B-B14F-4D97-AF65-F5344CB8AC3E}">
        <p14:creationId xmlns:p14="http://schemas.microsoft.com/office/powerpoint/2010/main" val="401090390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Grp="1" noChangeAspect="1" noChangeArrowheads="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bwMode="auto">
          <a:xfrm>
            <a:off x="1331640" y="3068960"/>
            <a:ext cx="5334744" cy="3292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Título"/>
          <p:cNvSpPr>
            <a:spLocks noGrp="1"/>
          </p:cNvSpPr>
          <p:nvPr>
            <p:ph type="title"/>
          </p:nvPr>
        </p:nvSpPr>
        <p:spPr>
          <a:xfrm>
            <a:off x="4572000" y="548680"/>
            <a:ext cx="4330824" cy="2680320"/>
          </a:xfrm>
        </p:spPr>
        <p:txBody>
          <a:bodyPr/>
          <a:lstStyle/>
          <a:p>
            <a:r>
              <a:rPr lang="es-MX" dirty="0" err="1" smtClean="0"/>
              <a:t>Major</a:t>
            </a:r>
            <a:r>
              <a:rPr lang="es-MX" dirty="0" smtClean="0"/>
              <a:t> </a:t>
            </a:r>
            <a:r>
              <a:rPr lang="es-MX" dirty="0" err="1" smtClean="0"/>
              <a:t>financial</a:t>
            </a:r>
            <a:r>
              <a:rPr lang="es-MX" dirty="0" smtClean="0"/>
              <a:t> </a:t>
            </a:r>
            <a:r>
              <a:rPr lang="es-MX" dirty="0" err="1" smtClean="0"/>
              <a:t>statement</a:t>
            </a:r>
            <a:endParaRPr lang="es-MX" dirty="0"/>
          </a:p>
        </p:txBody>
      </p:sp>
      <p:pic>
        <p:nvPicPr>
          <p:cNvPr id="6" name="Picture 2"/>
          <p:cNvPicPr>
            <a:picLocks noGrp="1" noChangeAspect="1" noChangeArrowheads="1"/>
          </p:cNvPicPr>
          <p:nvPr>
            <p:ph sz="quarter" idx="13"/>
          </p:nvPr>
        </p:nvPicPr>
        <p:blipFill>
          <a:blip r:embed="rId3">
            <a:extLst>
              <a:ext uri="{28A0092B-C50C-407E-A947-70E740481C1C}">
                <a14:useLocalDpi xmlns:a14="http://schemas.microsoft.com/office/drawing/2010/main" val="0"/>
              </a:ext>
            </a:extLst>
          </a:blip>
          <a:srcRect/>
          <a:stretch>
            <a:fillRect/>
          </a:stretch>
        </p:blipFill>
        <p:spPr bwMode="auto">
          <a:xfrm>
            <a:off x="179512" y="548680"/>
            <a:ext cx="4571797" cy="21602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6 Marcador de pie de página"/>
          <p:cNvSpPr>
            <a:spLocks noGrp="1"/>
          </p:cNvSpPr>
          <p:nvPr>
            <p:ph type="ftr" sz="quarter" idx="11"/>
          </p:nvPr>
        </p:nvSpPr>
        <p:spPr>
          <a:xfrm>
            <a:off x="5724128" y="6364270"/>
            <a:ext cx="2895600" cy="476250"/>
          </a:xfrm>
        </p:spPr>
        <p:txBody>
          <a:bodyPr/>
          <a:lstStyle/>
          <a:p>
            <a:r>
              <a:rPr lang="es-MX" altLang="en-US" dirty="0" smtClean="0"/>
              <a:t>Dra. en A. Guadalupe González G. DIAPOSITIVA  31   </a:t>
            </a:r>
            <a:endParaRPr lang="es-ES" altLang="en-US" dirty="0"/>
          </a:p>
        </p:txBody>
      </p:sp>
    </p:spTree>
    <p:extLst>
      <p:ext uri="{BB962C8B-B14F-4D97-AF65-F5344CB8AC3E}">
        <p14:creationId xmlns:p14="http://schemas.microsoft.com/office/powerpoint/2010/main" val="400961612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79512" y="1628800"/>
            <a:ext cx="8712968" cy="4896544"/>
          </a:xfrm>
        </p:spPr>
        <p:txBody>
          <a:bodyPr>
            <a:normAutofit/>
          </a:bodyPr>
          <a:lstStyle/>
          <a:p>
            <a:pPr>
              <a:buFont typeface="Arial" pitchFamily="34" charset="0"/>
              <a:buChar char="•"/>
            </a:pPr>
            <a:r>
              <a:rPr lang="es-MX" sz="1100" dirty="0">
                <a:latin typeface="Arial" pitchFamily="34" charset="0"/>
                <a:cs typeface="Arial" pitchFamily="34" charset="0"/>
              </a:rPr>
              <a:t>Ballina, </a:t>
            </a:r>
            <a:r>
              <a:rPr lang="es-MX" sz="1100" dirty="0" smtClean="0">
                <a:latin typeface="Arial" pitchFamily="34" charset="0"/>
                <a:cs typeface="Arial" pitchFamily="34" charset="0"/>
              </a:rPr>
              <a:t>F. (2001). </a:t>
            </a:r>
            <a:r>
              <a:rPr lang="es-MX" sz="1100" i="1" dirty="0" smtClean="0">
                <a:latin typeface="Arial" pitchFamily="34" charset="0"/>
                <a:cs typeface="Arial" pitchFamily="34" charset="0"/>
              </a:rPr>
              <a:t>Teoría </a:t>
            </a:r>
            <a:r>
              <a:rPr lang="es-MX" sz="1100" i="1" dirty="0">
                <a:latin typeface="Arial" pitchFamily="34" charset="0"/>
                <a:cs typeface="Arial" pitchFamily="34" charset="0"/>
              </a:rPr>
              <a:t>de la </a:t>
            </a:r>
            <a:r>
              <a:rPr lang="es-MX" sz="1100" i="1" dirty="0" smtClean="0">
                <a:latin typeface="Arial" pitchFamily="34" charset="0"/>
                <a:cs typeface="Arial" pitchFamily="34" charset="0"/>
              </a:rPr>
              <a:t>Administración. </a:t>
            </a:r>
            <a:r>
              <a:rPr lang="es-MX" sz="1100" i="1" dirty="0">
                <a:latin typeface="Arial" pitchFamily="34" charset="0"/>
                <a:cs typeface="Arial" pitchFamily="34" charset="0"/>
              </a:rPr>
              <a:t>Un Enfoque </a:t>
            </a:r>
            <a:r>
              <a:rPr lang="es-MX" sz="1100" i="1" dirty="0" smtClean="0">
                <a:latin typeface="Arial" pitchFamily="34" charset="0"/>
                <a:cs typeface="Arial" pitchFamily="34" charset="0"/>
              </a:rPr>
              <a:t>Alternativo</a:t>
            </a:r>
            <a:r>
              <a:rPr lang="es-MX" sz="1100" dirty="0" smtClean="0">
                <a:latin typeface="Arial" pitchFamily="34" charset="0"/>
                <a:cs typeface="Arial" pitchFamily="34" charset="0"/>
              </a:rPr>
              <a:t>. México: Mc Graw Hill</a:t>
            </a:r>
          </a:p>
          <a:p>
            <a:pPr>
              <a:buFont typeface="Arial" pitchFamily="34" charset="0"/>
              <a:buChar char="•"/>
            </a:pPr>
            <a:endParaRPr lang="es-MX" sz="1100" dirty="0">
              <a:solidFill>
                <a:srgbClr val="FF3300"/>
              </a:solidFill>
              <a:latin typeface="Arial" pitchFamily="34" charset="0"/>
              <a:cs typeface="Arial" pitchFamily="34" charset="0"/>
            </a:endParaRPr>
          </a:p>
          <a:p>
            <a:r>
              <a:rPr lang="es-MX" altLang="es-MX" sz="1100" dirty="0" err="1" smtClean="0">
                <a:solidFill>
                  <a:schemeClr val="tx1">
                    <a:lumMod val="75000"/>
                    <a:lumOff val="25000"/>
                  </a:schemeClr>
                </a:solidFill>
              </a:rPr>
              <a:t>Daft</a:t>
            </a:r>
            <a:r>
              <a:rPr lang="es-MX" altLang="es-MX" sz="1100" dirty="0">
                <a:solidFill>
                  <a:schemeClr val="tx1">
                    <a:lumMod val="75000"/>
                    <a:lumOff val="25000"/>
                  </a:schemeClr>
                </a:solidFill>
              </a:rPr>
              <a:t>, Richard L. (2015). </a:t>
            </a:r>
            <a:r>
              <a:rPr lang="es-MX" altLang="es-MX" sz="1100" i="1" dirty="0">
                <a:solidFill>
                  <a:schemeClr val="tx1">
                    <a:lumMod val="75000"/>
                    <a:lumOff val="25000"/>
                  </a:schemeClr>
                </a:solidFill>
              </a:rPr>
              <a:t>Teoría y diseño organizacional</a:t>
            </a:r>
            <a:r>
              <a:rPr lang="es-MX" altLang="es-MX" sz="1100" dirty="0">
                <a:solidFill>
                  <a:schemeClr val="tx1">
                    <a:lumMod val="75000"/>
                    <a:lumOff val="25000"/>
                  </a:schemeClr>
                </a:solidFill>
              </a:rPr>
              <a:t>. 11 </a:t>
            </a:r>
            <a:r>
              <a:rPr lang="es-MX" altLang="es-MX" sz="1100" dirty="0" err="1">
                <a:solidFill>
                  <a:schemeClr val="tx1">
                    <a:lumMod val="75000"/>
                    <a:lumOff val="25000"/>
                  </a:schemeClr>
                </a:solidFill>
              </a:rPr>
              <a:t>ed</a:t>
            </a:r>
            <a:r>
              <a:rPr lang="es-MX" altLang="es-MX" sz="1100" dirty="0">
                <a:solidFill>
                  <a:schemeClr val="tx1">
                    <a:lumMod val="75000"/>
                    <a:lumOff val="25000"/>
                  </a:schemeClr>
                </a:solidFill>
              </a:rPr>
              <a:t> . México: </a:t>
            </a:r>
            <a:r>
              <a:rPr lang="es-MX" altLang="es-MX" sz="1100" dirty="0" err="1">
                <a:solidFill>
                  <a:schemeClr val="tx1">
                    <a:lumMod val="75000"/>
                    <a:lumOff val="25000"/>
                  </a:schemeClr>
                </a:solidFill>
              </a:rPr>
              <a:t>CENGAGE</a:t>
            </a:r>
            <a:r>
              <a:rPr lang="es-MX" altLang="es-MX" sz="1100" dirty="0">
                <a:solidFill>
                  <a:schemeClr val="tx1">
                    <a:lumMod val="75000"/>
                    <a:lumOff val="25000"/>
                  </a:schemeClr>
                </a:solidFill>
              </a:rPr>
              <a:t> </a:t>
            </a:r>
            <a:r>
              <a:rPr lang="es-MX" altLang="es-MX" sz="1100" dirty="0" err="1">
                <a:solidFill>
                  <a:schemeClr val="tx1">
                    <a:lumMod val="75000"/>
                    <a:lumOff val="25000"/>
                  </a:schemeClr>
                </a:solidFill>
              </a:rPr>
              <a:t>Learning</a:t>
            </a:r>
            <a:r>
              <a:rPr lang="es-MX" altLang="es-MX" sz="1100" dirty="0">
                <a:solidFill>
                  <a:schemeClr val="tx1">
                    <a:lumMod val="75000"/>
                    <a:lumOff val="25000"/>
                  </a:schemeClr>
                </a:solidFill>
              </a:rPr>
              <a:t> </a:t>
            </a:r>
            <a:endParaRPr lang="es-MX" altLang="es-MX" sz="1100" dirty="0" smtClean="0">
              <a:solidFill>
                <a:schemeClr val="tx1">
                  <a:lumMod val="75000"/>
                  <a:lumOff val="25000"/>
                </a:schemeClr>
              </a:solidFill>
            </a:endParaRPr>
          </a:p>
          <a:p>
            <a:endParaRPr lang="es-MX" altLang="es-MX" sz="1100" dirty="0">
              <a:solidFill>
                <a:schemeClr val="tx1">
                  <a:lumMod val="75000"/>
                  <a:lumOff val="25000"/>
                </a:schemeClr>
              </a:solidFill>
            </a:endParaRPr>
          </a:p>
          <a:p>
            <a:r>
              <a:rPr lang="es-ES" sz="1100" dirty="0"/>
              <a:t>Ochoa, S., Guadalupe (2012). </a:t>
            </a:r>
            <a:r>
              <a:rPr lang="es-ES" sz="1100" i="1" dirty="0"/>
              <a:t>Administración Financiera</a:t>
            </a:r>
            <a:r>
              <a:rPr lang="es-ES" sz="1100" dirty="0"/>
              <a:t>. </a:t>
            </a:r>
            <a:r>
              <a:rPr lang="es-MX" sz="1100" dirty="0" err="1"/>
              <a:t>3a</a:t>
            </a:r>
            <a:r>
              <a:rPr lang="es-MX" sz="1100" dirty="0"/>
              <a:t> ed. México: </a:t>
            </a:r>
            <a:r>
              <a:rPr lang="es-MX" sz="1100" dirty="0" err="1"/>
              <a:t>Mc.Graw</a:t>
            </a:r>
            <a:r>
              <a:rPr lang="es-MX" sz="1100" dirty="0"/>
              <a:t> Hill</a:t>
            </a:r>
            <a:r>
              <a:rPr lang="es-MX" sz="1100" dirty="0" smtClean="0"/>
              <a:t>.</a:t>
            </a:r>
          </a:p>
          <a:p>
            <a:endParaRPr lang="es-MX" sz="1100" dirty="0"/>
          </a:p>
          <a:p>
            <a:r>
              <a:rPr lang="es-MX" sz="1100" dirty="0"/>
              <a:t>Ortega Castro, Alfonso. (2008). </a:t>
            </a:r>
            <a:r>
              <a:rPr lang="es-MX" sz="1100" i="1" dirty="0"/>
              <a:t>Introducción a las finanzas</a:t>
            </a:r>
            <a:r>
              <a:rPr lang="es-MX" sz="1100" dirty="0"/>
              <a:t>. </a:t>
            </a:r>
            <a:r>
              <a:rPr lang="es-MX" sz="1100" dirty="0" err="1"/>
              <a:t>3a</a:t>
            </a:r>
            <a:r>
              <a:rPr lang="es-MX" sz="1100" dirty="0"/>
              <a:t> ed. México: </a:t>
            </a:r>
            <a:r>
              <a:rPr lang="es-MX" sz="1100" dirty="0" err="1"/>
              <a:t>Mc.Graw</a:t>
            </a:r>
            <a:r>
              <a:rPr lang="es-MX" sz="1100" dirty="0"/>
              <a:t> Hill</a:t>
            </a:r>
            <a:r>
              <a:rPr lang="es-MX" sz="1100" dirty="0" smtClean="0"/>
              <a:t>.</a:t>
            </a:r>
          </a:p>
          <a:p>
            <a:endParaRPr lang="es-MX" sz="1100" dirty="0"/>
          </a:p>
          <a:p>
            <a:r>
              <a:rPr lang="en-US" sz="1100" dirty="0">
                <a:solidFill>
                  <a:schemeClr val="tx2">
                    <a:lumMod val="50000"/>
                  </a:schemeClr>
                </a:solidFill>
                <a:latin typeface="Arial" pitchFamily="34" charset="0"/>
                <a:cs typeface="Arial" pitchFamily="34" charset="0"/>
              </a:rPr>
              <a:t>Koontz, H. et al (2012). </a:t>
            </a:r>
            <a:r>
              <a:rPr lang="en-US" sz="1100" i="1" dirty="0" err="1">
                <a:solidFill>
                  <a:schemeClr val="tx2">
                    <a:lumMod val="50000"/>
                  </a:schemeClr>
                </a:solidFill>
                <a:latin typeface="Arial" pitchFamily="34" charset="0"/>
                <a:cs typeface="Arial" pitchFamily="34" charset="0"/>
              </a:rPr>
              <a:t>Administración</a:t>
            </a:r>
            <a:r>
              <a:rPr lang="en-US" sz="1100" i="1" dirty="0">
                <a:solidFill>
                  <a:schemeClr val="tx2">
                    <a:lumMod val="50000"/>
                  </a:schemeClr>
                </a:solidFill>
                <a:latin typeface="Arial" pitchFamily="34" charset="0"/>
                <a:cs typeface="Arial" pitchFamily="34" charset="0"/>
              </a:rPr>
              <a:t>. Una </a:t>
            </a:r>
            <a:r>
              <a:rPr lang="en-US" sz="1100" i="1" dirty="0" err="1">
                <a:solidFill>
                  <a:schemeClr val="tx2">
                    <a:lumMod val="50000"/>
                  </a:schemeClr>
                </a:solidFill>
                <a:latin typeface="Arial" pitchFamily="34" charset="0"/>
                <a:cs typeface="Arial" pitchFamily="34" charset="0"/>
              </a:rPr>
              <a:t>perspectiva</a:t>
            </a:r>
            <a:r>
              <a:rPr lang="en-US" sz="1100" i="1" dirty="0">
                <a:solidFill>
                  <a:schemeClr val="tx2">
                    <a:lumMod val="50000"/>
                  </a:schemeClr>
                </a:solidFill>
                <a:latin typeface="Arial" pitchFamily="34" charset="0"/>
                <a:cs typeface="Arial" pitchFamily="34" charset="0"/>
              </a:rPr>
              <a:t> global y </a:t>
            </a:r>
            <a:r>
              <a:rPr lang="en-US" sz="1100" i="1" dirty="0" err="1">
                <a:solidFill>
                  <a:schemeClr val="tx2">
                    <a:lumMod val="50000"/>
                  </a:schemeClr>
                </a:solidFill>
                <a:latin typeface="Arial" pitchFamily="34" charset="0"/>
                <a:cs typeface="Arial" pitchFamily="34" charset="0"/>
              </a:rPr>
              <a:t>empresarial</a:t>
            </a:r>
            <a:r>
              <a:rPr lang="en-US" sz="1100" i="1" dirty="0">
                <a:solidFill>
                  <a:schemeClr val="tx2">
                    <a:lumMod val="50000"/>
                  </a:schemeClr>
                </a:solidFill>
                <a:latin typeface="Arial" pitchFamily="34" charset="0"/>
                <a:cs typeface="Arial" pitchFamily="34" charset="0"/>
              </a:rPr>
              <a:t>. </a:t>
            </a:r>
            <a:r>
              <a:rPr lang="en-US" sz="1100" dirty="0" err="1">
                <a:solidFill>
                  <a:schemeClr val="tx2">
                    <a:lumMod val="50000"/>
                  </a:schemeClr>
                </a:solidFill>
                <a:latin typeface="Arial" pitchFamily="34" charset="0"/>
                <a:cs typeface="Arial" pitchFamily="34" charset="0"/>
              </a:rPr>
              <a:t>14a</a:t>
            </a:r>
            <a:r>
              <a:rPr lang="en-US" sz="1100" dirty="0">
                <a:solidFill>
                  <a:schemeClr val="tx2">
                    <a:lumMod val="50000"/>
                  </a:schemeClr>
                </a:solidFill>
                <a:latin typeface="Arial" pitchFamily="34" charset="0"/>
                <a:cs typeface="Arial" pitchFamily="34" charset="0"/>
              </a:rPr>
              <a:t> ed. México: </a:t>
            </a:r>
            <a:r>
              <a:rPr lang="en-US" sz="1100" dirty="0" err="1">
                <a:solidFill>
                  <a:schemeClr val="tx2">
                    <a:lumMod val="50000"/>
                  </a:schemeClr>
                </a:solidFill>
                <a:latin typeface="Arial" pitchFamily="34" charset="0"/>
                <a:cs typeface="Arial" pitchFamily="34" charset="0"/>
              </a:rPr>
              <a:t>Mc.Graw</a:t>
            </a:r>
            <a:r>
              <a:rPr lang="en-US" sz="1100" dirty="0">
                <a:solidFill>
                  <a:schemeClr val="tx2">
                    <a:lumMod val="50000"/>
                  </a:schemeClr>
                </a:solidFill>
                <a:latin typeface="Arial" pitchFamily="34" charset="0"/>
                <a:cs typeface="Arial" pitchFamily="34" charset="0"/>
              </a:rPr>
              <a:t> Hill</a:t>
            </a:r>
            <a:r>
              <a:rPr lang="en-US" sz="1100" dirty="0" smtClean="0">
                <a:solidFill>
                  <a:schemeClr val="tx2">
                    <a:lumMod val="50000"/>
                  </a:schemeClr>
                </a:solidFill>
                <a:latin typeface="Arial" pitchFamily="34" charset="0"/>
                <a:cs typeface="Arial" pitchFamily="34" charset="0"/>
              </a:rPr>
              <a:t>.</a:t>
            </a:r>
          </a:p>
          <a:p>
            <a:endParaRPr lang="en-US" sz="1100" dirty="0">
              <a:solidFill>
                <a:schemeClr val="tx2">
                  <a:lumMod val="50000"/>
                </a:schemeClr>
              </a:solidFill>
              <a:latin typeface="Arial" pitchFamily="34" charset="0"/>
              <a:cs typeface="Arial" pitchFamily="34" charset="0"/>
            </a:endParaRPr>
          </a:p>
          <a:p>
            <a:r>
              <a:rPr lang="es-ES" sz="1100" dirty="0">
                <a:latin typeface="Arial" pitchFamily="34" charset="0"/>
                <a:cs typeface="Arial" pitchFamily="34" charset="0"/>
              </a:rPr>
              <a:t>Madrigal, B. E. (2013). </a:t>
            </a:r>
            <a:r>
              <a:rPr lang="es-ES" sz="1100" i="1" dirty="0">
                <a:latin typeface="Arial" pitchFamily="34" charset="0"/>
                <a:cs typeface="Arial" pitchFamily="34" charset="0"/>
              </a:rPr>
              <a:t>Habilidades Directivas</a:t>
            </a:r>
            <a:r>
              <a:rPr lang="es-ES" sz="1100" dirty="0">
                <a:latin typeface="Arial" pitchFamily="34" charset="0"/>
                <a:cs typeface="Arial" pitchFamily="34" charset="0"/>
              </a:rPr>
              <a:t>.  3ª ed. México:</a:t>
            </a:r>
            <a:r>
              <a:rPr lang="en-US" sz="1100" dirty="0">
                <a:latin typeface="Arial" pitchFamily="34" charset="0"/>
                <a:cs typeface="Arial" pitchFamily="34" charset="0"/>
              </a:rPr>
              <a:t> Mc </a:t>
            </a:r>
            <a:r>
              <a:rPr lang="en-US" sz="1100" dirty="0" err="1">
                <a:latin typeface="Arial" pitchFamily="34" charset="0"/>
                <a:cs typeface="Arial" pitchFamily="34" charset="0"/>
              </a:rPr>
              <a:t>Graw</a:t>
            </a:r>
            <a:r>
              <a:rPr lang="en-US" sz="1100" dirty="0">
                <a:latin typeface="Arial" pitchFamily="34" charset="0"/>
                <a:cs typeface="Arial" pitchFamily="34" charset="0"/>
              </a:rPr>
              <a:t> Hill </a:t>
            </a:r>
            <a:r>
              <a:rPr lang="en-US" sz="1100" dirty="0" err="1">
                <a:latin typeface="Arial" pitchFamily="34" charset="0"/>
                <a:cs typeface="Arial" pitchFamily="34" charset="0"/>
              </a:rPr>
              <a:t>Interamericana</a:t>
            </a:r>
            <a:endParaRPr lang="es-ES" sz="1100" dirty="0">
              <a:latin typeface="Arial" pitchFamily="34" charset="0"/>
              <a:cs typeface="Arial" pitchFamily="34" charset="0"/>
            </a:endParaRPr>
          </a:p>
          <a:p>
            <a:endParaRPr lang="en-US" sz="1100" dirty="0" smtClean="0"/>
          </a:p>
          <a:p>
            <a:r>
              <a:rPr lang="en-US" sz="1100" dirty="0" smtClean="0"/>
              <a:t>Stanley </a:t>
            </a:r>
            <a:r>
              <a:rPr lang="en-US" sz="1100" dirty="0"/>
              <a:t>B. Block y </a:t>
            </a:r>
            <a:r>
              <a:rPr lang="en-US" sz="1100" dirty="0" err="1"/>
              <a:t>Hirt</a:t>
            </a:r>
            <a:r>
              <a:rPr lang="en-US" sz="1100" dirty="0"/>
              <a:t>, Geoffrey. (2013). </a:t>
            </a:r>
            <a:r>
              <a:rPr lang="es-MX" sz="1100" i="1" dirty="0"/>
              <a:t>Fundamentos</a:t>
            </a:r>
            <a:r>
              <a:rPr lang="en-US" sz="1100" i="1" dirty="0"/>
              <a:t> de </a:t>
            </a:r>
            <a:r>
              <a:rPr lang="es-MX" sz="1100" i="1" dirty="0"/>
              <a:t>Administración</a:t>
            </a:r>
            <a:r>
              <a:rPr lang="en-US" sz="1100" i="1" dirty="0"/>
              <a:t> </a:t>
            </a:r>
            <a:r>
              <a:rPr lang="es-ES" sz="1100" i="1" dirty="0"/>
              <a:t>financiera</a:t>
            </a:r>
            <a:r>
              <a:rPr lang="es-ES" sz="1100" b="1" dirty="0"/>
              <a:t>. </a:t>
            </a:r>
            <a:r>
              <a:rPr lang="es-MX" sz="1100" dirty="0" err="1"/>
              <a:t>14a</a:t>
            </a:r>
            <a:r>
              <a:rPr lang="es-MX" sz="1100" dirty="0"/>
              <a:t> ed. México: </a:t>
            </a:r>
            <a:r>
              <a:rPr lang="es-MX" sz="1100" dirty="0" err="1"/>
              <a:t>Mc.Graw</a:t>
            </a:r>
            <a:r>
              <a:rPr lang="es-MX" sz="1100" dirty="0"/>
              <a:t> Hill.</a:t>
            </a:r>
          </a:p>
          <a:p>
            <a:pPr>
              <a:buFont typeface="Arial" pitchFamily="34" charset="0"/>
              <a:buChar char="•"/>
            </a:pPr>
            <a:endParaRPr lang="es-MX" sz="1100" dirty="0" smtClean="0">
              <a:solidFill>
                <a:srgbClr val="FF3300"/>
              </a:solidFill>
              <a:latin typeface="Arial" pitchFamily="34" charset="0"/>
              <a:cs typeface="Arial" pitchFamily="34" charset="0"/>
            </a:endParaRPr>
          </a:p>
          <a:p>
            <a:r>
              <a:rPr lang="es-ES" sz="1100" dirty="0"/>
              <a:t>Van </a:t>
            </a:r>
            <a:r>
              <a:rPr lang="es-ES" sz="1100" dirty="0" err="1"/>
              <a:t>Horne</a:t>
            </a:r>
            <a:r>
              <a:rPr lang="es-ES" sz="1100" dirty="0"/>
              <a:t>, James </a:t>
            </a:r>
            <a:r>
              <a:rPr lang="es-ES" sz="1100" dirty="0" err="1"/>
              <a:t>Wachawce</a:t>
            </a:r>
            <a:r>
              <a:rPr lang="es-ES" sz="1100" dirty="0"/>
              <a:t>.  (2008). </a:t>
            </a:r>
            <a:r>
              <a:rPr lang="es-ES_tradnl" sz="1100" i="1" dirty="0"/>
              <a:t>Fundamentos de Administración Financiera. 10ª </a:t>
            </a:r>
            <a:r>
              <a:rPr lang="es-ES_tradnl" sz="1100" i="1" dirty="0" err="1"/>
              <a:t>ed</a:t>
            </a:r>
            <a:r>
              <a:rPr lang="es-ES_tradnl" sz="1100" i="1" dirty="0"/>
              <a:t> México :</a:t>
            </a:r>
            <a:r>
              <a:rPr lang="es-ES" sz="1100" dirty="0"/>
              <a:t>PRENTICE HALL,.</a:t>
            </a:r>
            <a:endParaRPr lang="es-MX" sz="1100" dirty="0"/>
          </a:p>
          <a:p>
            <a:endParaRPr lang="es-MX" sz="1100" dirty="0">
              <a:latin typeface="Arial" pitchFamily="34" charset="0"/>
              <a:cs typeface="Arial" pitchFamily="34" charset="0"/>
            </a:endParaRPr>
          </a:p>
          <a:p>
            <a:r>
              <a:rPr lang="es-ES_tradnl" sz="1100" dirty="0" smtClean="0"/>
              <a:t>Weston, Fred J. y </a:t>
            </a:r>
            <a:r>
              <a:rPr lang="es-ES_tradnl" sz="1100" dirty="0" err="1" smtClean="0"/>
              <a:t>Brigham</a:t>
            </a:r>
            <a:r>
              <a:rPr lang="es-ES_tradnl" sz="1100" dirty="0" smtClean="0"/>
              <a:t>, Eugene F</a:t>
            </a:r>
            <a:r>
              <a:rPr lang="es-ES_tradnl" sz="1100" dirty="0"/>
              <a:t>. (2005). </a:t>
            </a:r>
            <a:r>
              <a:rPr lang="es-ES_tradnl" sz="1100" i="1" dirty="0" smtClean="0"/>
              <a:t>Fundamentos </a:t>
            </a:r>
            <a:r>
              <a:rPr lang="es-ES_tradnl" sz="1100" i="1" dirty="0"/>
              <a:t>de Administración Financiera. 10ª </a:t>
            </a:r>
            <a:r>
              <a:rPr lang="es-ES_tradnl" sz="1100" i="1" dirty="0" err="1"/>
              <a:t>edMéxico</a:t>
            </a:r>
            <a:r>
              <a:rPr lang="es-ES_tradnl" sz="1100" i="1" dirty="0"/>
              <a:t>: </a:t>
            </a:r>
            <a:r>
              <a:rPr lang="es-ES_tradnl" sz="1100" i="1" dirty="0" err="1"/>
              <a:t>Mc.Graw</a:t>
            </a:r>
            <a:r>
              <a:rPr lang="es-ES_tradnl" sz="1100" i="1" dirty="0"/>
              <a:t> Hill.</a:t>
            </a:r>
          </a:p>
          <a:p>
            <a:pPr>
              <a:buFont typeface="Arial" pitchFamily="34" charset="0"/>
              <a:buChar char="•"/>
            </a:pPr>
            <a:endParaRPr lang="es-MX" sz="1100" dirty="0" smtClean="0">
              <a:solidFill>
                <a:srgbClr val="FF0000"/>
              </a:solidFill>
              <a:latin typeface="Arial" pitchFamily="34" charset="0"/>
              <a:cs typeface="Arial" pitchFamily="34" charset="0"/>
            </a:endParaRPr>
          </a:p>
          <a:p>
            <a:pPr>
              <a:buNone/>
            </a:pPr>
            <a:endParaRPr lang="es-MX" sz="1100" dirty="0" smtClean="0">
              <a:solidFill>
                <a:srgbClr val="FF0000"/>
              </a:solidFill>
              <a:latin typeface="Arial" pitchFamily="34" charset="0"/>
              <a:cs typeface="Arial" pitchFamily="34" charset="0"/>
            </a:endParaRPr>
          </a:p>
          <a:p>
            <a:pPr>
              <a:buNone/>
            </a:pPr>
            <a:endParaRPr lang="es-MX" sz="1100" dirty="0">
              <a:latin typeface="Arial" pitchFamily="34" charset="0"/>
              <a:cs typeface="Arial" pitchFamily="34" charset="0"/>
            </a:endParaRPr>
          </a:p>
        </p:txBody>
      </p:sp>
      <p:sp>
        <p:nvSpPr>
          <p:cNvPr id="6" name="Rectangle 4"/>
          <p:cNvSpPr txBox="1">
            <a:spLocks noChangeArrowheads="1"/>
          </p:cNvSpPr>
          <p:nvPr/>
        </p:nvSpPr>
        <p:spPr bwMode="auto">
          <a:xfrm>
            <a:off x="0" y="0"/>
            <a:ext cx="7772400" cy="90229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s-ES" sz="4400" b="0" i="0" u="none" strike="noStrike" kern="0" cap="none" spc="0" normalizeH="0" baseline="0" noProof="0" dirty="0" smtClean="0">
                <a:ln>
                  <a:noFill/>
                </a:ln>
                <a:solidFill>
                  <a:schemeClr val="tx2"/>
                </a:solidFill>
                <a:effectLst/>
                <a:uLnTx/>
                <a:uFillTx/>
                <a:latin typeface="+mj-lt"/>
                <a:ea typeface="+mj-ea"/>
                <a:cs typeface="+mj-cs"/>
              </a:rPr>
              <a:t>FUENTES DE CONSULTA</a:t>
            </a:r>
          </a:p>
        </p:txBody>
      </p:sp>
      <p:pic>
        <p:nvPicPr>
          <p:cNvPr id="7" name="Picture 6" descr="libros45"/>
          <p:cNvPicPr>
            <a:picLocks noChangeAspect="1" noChangeArrowheads="1" noCrop="1"/>
          </p:cNvPicPr>
          <p:nvPr/>
        </p:nvPicPr>
        <p:blipFill>
          <a:blip r:embed="rId2" cstate="print"/>
          <a:srcRect/>
          <a:stretch>
            <a:fillRect/>
          </a:stretch>
        </p:blipFill>
        <p:spPr bwMode="auto">
          <a:xfrm>
            <a:off x="6732587" y="468159"/>
            <a:ext cx="2079625" cy="909638"/>
          </a:xfrm>
          <a:prstGeom prst="rect">
            <a:avLst/>
          </a:prstGeom>
          <a:noFill/>
          <a:ln w="9525">
            <a:noFill/>
            <a:miter lim="800000"/>
            <a:headEnd/>
            <a:tailEnd/>
          </a:ln>
        </p:spPr>
      </p:pic>
      <p:sp>
        <p:nvSpPr>
          <p:cNvPr id="5" name="6 Marcador de pie de página"/>
          <p:cNvSpPr>
            <a:spLocks noGrp="1"/>
          </p:cNvSpPr>
          <p:nvPr>
            <p:ph type="ftr" sz="quarter" idx="11"/>
          </p:nvPr>
        </p:nvSpPr>
        <p:spPr>
          <a:xfrm>
            <a:off x="5724128" y="6364270"/>
            <a:ext cx="2895600" cy="476250"/>
          </a:xfrm>
        </p:spPr>
        <p:txBody>
          <a:bodyPr/>
          <a:lstStyle/>
          <a:p>
            <a:r>
              <a:rPr lang="es-MX" altLang="en-US" dirty="0" smtClean="0"/>
              <a:t>Dra. en A. Guadalupe González G. DIAPOSITIVA  32  </a:t>
            </a:r>
            <a:endParaRPr lang="es-ES" altLang="en-US" dirty="0"/>
          </a:p>
        </p:txBody>
      </p:sp>
    </p:spTree>
    <p:extLst>
      <p:ext uri="{BB962C8B-B14F-4D97-AF65-F5344CB8AC3E}">
        <p14:creationId xmlns:p14="http://schemas.microsoft.com/office/powerpoint/2010/main" val="283879996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PPTContra.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219" y="-10922"/>
            <a:ext cx="9158563" cy="6868922"/>
          </a:xfrm>
          <a:prstGeom prst="rect">
            <a:avLst/>
          </a:prstGeom>
        </p:spPr>
      </p:pic>
    </p:spTree>
    <p:extLst>
      <p:ext uri="{BB962C8B-B14F-4D97-AF65-F5344CB8AC3E}">
        <p14:creationId xmlns:p14="http://schemas.microsoft.com/office/powerpoint/2010/main" val="1722958517"/>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8" name="Picture 2"/>
          <p:cNvPicPr>
            <a:picLocks noChangeAspect="1" noChangeArrowheads="1"/>
          </p:cNvPicPr>
          <p:nvPr/>
        </p:nvPicPr>
        <p:blipFill>
          <a:blip r:embed="rId3" cstate="print"/>
          <a:srcRect l="3860" t="14648" r="18934" b="11133"/>
          <a:stretch>
            <a:fillRect/>
          </a:stretch>
        </p:blipFill>
        <p:spPr bwMode="auto">
          <a:xfrm>
            <a:off x="0" y="193565"/>
            <a:ext cx="9144000" cy="5765594"/>
          </a:xfrm>
          <a:prstGeom prst="rect">
            <a:avLst/>
          </a:prstGeom>
          <a:noFill/>
          <a:ln w="9525">
            <a:noFill/>
            <a:miter lim="800000"/>
            <a:headEnd/>
            <a:tailEnd/>
          </a:ln>
          <a:effectLst/>
        </p:spPr>
      </p:pic>
      <p:sp>
        <p:nvSpPr>
          <p:cNvPr id="6" name="5 Rectángulo"/>
          <p:cNvSpPr/>
          <p:nvPr/>
        </p:nvSpPr>
        <p:spPr>
          <a:xfrm>
            <a:off x="2403780" y="3933056"/>
            <a:ext cx="785818" cy="428628"/>
          </a:xfrm>
          <a:prstGeom prst="rect">
            <a:avLst/>
          </a:prstGeom>
          <a:noFill/>
          <a:ln>
            <a:solidFill>
              <a:schemeClr val="accent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sp>
        <p:nvSpPr>
          <p:cNvPr id="10" name="9 CuadroTexto"/>
          <p:cNvSpPr txBox="1"/>
          <p:nvPr/>
        </p:nvSpPr>
        <p:spPr>
          <a:xfrm>
            <a:off x="1403648" y="6237312"/>
            <a:ext cx="2000264" cy="253916"/>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MX" sz="1050" dirty="0" smtClean="0"/>
              <a:t>UNIDAD DE APRENDIZAJE</a:t>
            </a:r>
            <a:endParaRPr lang="es-ES" sz="1050" dirty="0"/>
          </a:p>
        </p:txBody>
      </p:sp>
      <p:sp>
        <p:nvSpPr>
          <p:cNvPr id="7" name="6 Marcador de pie de página"/>
          <p:cNvSpPr>
            <a:spLocks noGrp="1"/>
          </p:cNvSpPr>
          <p:nvPr>
            <p:ph type="ftr" sz="quarter" idx="11"/>
          </p:nvPr>
        </p:nvSpPr>
        <p:spPr>
          <a:xfrm>
            <a:off x="5724128" y="6364270"/>
            <a:ext cx="2895600" cy="476250"/>
          </a:xfrm>
        </p:spPr>
        <p:txBody>
          <a:bodyPr/>
          <a:lstStyle/>
          <a:p>
            <a:r>
              <a:rPr lang="es-MX" altLang="en-US" dirty="0" smtClean="0"/>
              <a:t>Dra. en A. Guadalupe González G. DIAPOSITIVA  1   </a:t>
            </a:r>
            <a:endParaRPr lang="es-ES" altLang="en-US" dirty="0"/>
          </a:p>
        </p:txBody>
      </p:sp>
      <p:sp>
        <p:nvSpPr>
          <p:cNvPr id="2" name="1 Flecha arriba"/>
          <p:cNvSpPr/>
          <p:nvPr/>
        </p:nvSpPr>
        <p:spPr>
          <a:xfrm flipH="1">
            <a:off x="2726031" y="4461352"/>
            <a:ext cx="45719" cy="1753079"/>
          </a:xfrm>
          <a:prstGeom prst="up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862331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476672"/>
            <a:ext cx="8336469" cy="54867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6 Marcador de pie de página"/>
          <p:cNvSpPr>
            <a:spLocks noGrp="1"/>
          </p:cNvSpPr>
          <p:nvPr>
            <p:ph type="ftr" sz="quarter" idx="11"/>
          </p:nvPr>
        </p:nvSpPr>
        <p:spPr>
          <a:xfrm>
            <a:off x="5724128" y="6364270"/>
            <a:ext cx="2895600" cy="476250"/>
          </a:xfrm>
        </p:spPr>
        <p:txBody>
          <a:bodyPr/>
          <a:lstStyle/>
          <a:p>
            <a:r>
              <a:rPr lang="es-MX" altLang="en-US" dirty="0" smtClean="0"/>
              <a:t>Dra. en A. Guadalupe González G. DIAPOSITIVA  2   </a:t>
            </a:r>
            <a:endParaRPr lang="es-ES" altLang="en-US" dirty="0"/>
          </a:p>
        </p:txBody>
      </p:sp>
    </p:spTree>
    <p:extLst>
      <p:ext uri="{BB962C8B-B14F-4D97-AF65-F5344CB8AC3E}">
        <p14:creationId xmlns:p14="http://schemas.microsoft.com/office/powerpoint/2010/main" val="23218100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2596" y="2492896"/>
            <a:ext cx="9144000" cy="432048"/>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1 Título"/>
          <p:cNvSpPr>
            <a:spLocks noGrp="1"/>
          </p:cNvSpPr>
          <p:nvPr>
            <p:ph type="title"/>
          </p:nvPr>
        </p:nvSpPr>
        <p:spPr>
          <a:xfrm>
            <a:off x="1403648" y="404664"/>
            <a:ext cx="6552728" cy="1620217"/>
          </a:xfrm>
          <a:ln>
            <a:solidFill>
              <a:srgbClr val="00B0F0"/>
            </a:solidFill>
          </a:ln>
        </p:spPr>
        <p:txBody>
          <a:bodyPr/>
          <a:lstStyle/>
          <a:p>
            <a:pPr algn="ctr"/>
            <a:r>
              <a:rPr lang="es-MX" dirty="0" smtClean="0">
                <a:solidFill>
                  <a:srgbClr val="002060"/>
                </a:solidFill>
              </a:rPr>
              <a:t>ESTRUCTURA CAPITULAR</a:t>
            </a:r>
            <a:endParaRPr lang="es-MX" dirty="0">
              <a:solidFill>
                <a:srgbClr val="002060"/>
              </a:solidFill>
            </a:endParaRPr>
          </a:p>
        </p:txBody>
      </p:sp>
      <p:sp>
        <p:nvSpPr>
          <p:cNvPr id="3" name="2 Marcador de contenido"/>
          <p:cNvSpPr>
            <a:spLocks noGrp="1"/>
          </p:cNvSpPr>
          <p:nvPr>
            <p:ph idx="1"/>
          </p:nvPr>
        </p:nvSpPr>
        <p:spPr>
          <a:xfrm>
            <a:off x="19185" y="2492896"/>
            <a:ext cx="9144000" cy="3816424"/>
          </a:xfrm>
          <a:ln>
            <a:solidFill>
              <a:schemeClr val="accent1"/>
            </a:solidFill>
          </a:ln>
        </p:spPr>
        <p:txBody>
          <a:bodyPr/>
          <a:lstStyle/>
          <a:p>
            <a:pPr marL="0" indent="0">
              <a:buNone/>
            </a:pPr>
            <a:r>
              <a:rPr lang="es-ES" sz="2000" dirty="0">
                <a:solidFill>
                  <a:schemeClr val="accent5">
                    <a:lumMod val="10000"/>
                  </a:schemeClr>
                </a:solidFill>
              </a:rPr>
              <a:t>I </a:t>
            </a:r>
            <a:r>
              <a:rPr lang="es-ES" sz="2000" dirty="0" smtClean="0"/>
              <a:t> </a:t>
            </a:r>
            <a:r>
              <a:rPr lang="es-ES" sz="2000" dirty="0"/>
              <a:t>LA ADMINISTRACIÓN FINANCIERA EN LA ORGANIZACIÓN.</a:t>
            </a:r>
            <a:endParaRPr lang="es-MX" sz="2000" dirty="0"/>
          </a:p>
          <a:p>
            <a:pPr marL="0" indent="0">
              <a:buNone/>
            </a:pPr>
            <a:r>
              <a:rPr lang="es-ES" sz="2000" dirty="0"/>
              <a:t>II. ANÁLISIS E INTERPRETACIÓN DE LOS ESTADOS FINANCIEROS</a:t>
            </a:r>
            <a:endParaRPr lang="es-MX" sz="2000" dirty="0"/>
          </a:p>
          <a:p>
            <a:pPr marL="0" indent="0">
              <a:buNone/>
            </a:pPr>
            <a:r>
              <a:rPr lang="es-ES" sz="2000" dirty="0"/>
              <a:t>III. </a:t>
            </a:r>
            <a:r>
              <a:rPr lang="es-ES" sz="2000" dirty="0" smtClean="0"/>
              <a:t>PLANEACIÓN </a:t>
            </a:r>
            <a:r>
              <a:rPr lang="es-ES" sz="2000" dirty="0"/>
              <a:t>FINANCIERA</a:t>
            </a:r>
            <a:endParaRPr lang="es-MX" sz="2000" dirty="0"/>
          </a:p>
          <a:p>
            <a:pPr marL="0" indent="0">
              <a:buNone/>
            </a:pPr>
            <a:r>
              <a:rPr lang="es-ES" sz="2000" dirty="0"/>
              <a:t>IV. FUNDAMENTOS DE LA ADMINISTRACIÓN FINANCIERA DEL CAPITAL DE TRABAJO</a:t>
            </a:r>
            <a:endParaRPr lang="es-MX" sz="2000" dirty="0"/>
          </a:p>
          <a:p>
            <a:pPr marL="457200" lvl="1" indent="0">
              <a:buNone/>
            </a:pPr>
            <a:r>
              <a:rPr lang="es-ES" sz="1200" dirty="0"/>
              <a:t>ADMINISTRACIÓN FINANCIERA DE LA TESORERÍA </a:t>
            </a:r>
            <a:endParaRPr lang="es-MX" sz="1200" dirty="0"/>
          </a:p>
          <a:p>
            <a:pPr marL="457200" lvl="1" indent="0">
              <a:buNone/>
            </a:pPr>
            <a:r>
              <a:rPr lang="es-ES" sz="1200" dirty="0"/>
              <a:t>ADMINISTRACIÓN FINANCIERA DE CUENTAS POR COBRAR</a:t>
            </a:r>
            <a:endParaRPr lang="es-MX" sz="1200" dirty="0"/>
          </a:p>
          <a:p>
            <a:pPr marL="457200" lvl="1" indent="0">
              <a:buNone/>
            </a:pPr>
            <a:r>
              <a:rPr lang="es-ES" sz="1200" dirty="0"/>
              <a:t>ADMINISTRACIÓN FINANCIERA DE INVENTARIOS</a:t>
            </a:r>
            <a:endParaRPr lang="es-MX" sz="1200" dirty="0"/>
          </a:p>
          <a:p>
            <a:pPr marL="0" indent="0">
              <a:buNone/>
            </a:pPr>
            <a:r>
              <a:rPr lang="es-MX" sz="2000" dirty="0"/>
              <a:t>V.  LA EVALUACIÓN FINANCIERA DE LA </a:t>
            </a:r>
            <a:r>
              <a:rPr lang="es-MX" sz="2000" dirty="0" smtClean="0"/>
              <a:t>ORGANIZACIÓN</a:t>
            </a:r>
            <a:endParaRPr lang="es-MX" sz="2000" dirty="0">
              <a:solidFill>
                <a:schemeClr val="accent5">
                  <a:lumMod val="10000"/>
                </a:schemeClr>
              </a:solidFill>
            </a:endParaRPr>
          </a:p>
        </p:txBody>
      </p:sp>
      <p:sp>
        <p:nvSpPr>
          <p:cNvPr id="6" name="6 Marcador de pie de página"/>
          <p:cNvSpPr>
            <a:spLocks noGrp="1"/>
          </p:cNvSpPr>
          <p:nvPr>
            <p:ph type="ftr" sz="quarter" idx="11"/>
          </p:nvPr>
        </p:nvSpPr>
        <p:spPr>
          <a:xfrm>
            <a:off x="5724128" y="6364270"/>
            <a:ext cx="2895600" cy="476250"/>
          </a:xfrm>
        </p:spPr>
        <p:txBody>
          <a:bodyPr/>
          <a:lstStyle/>
          <a:p>
            <a:r>
              <a:rPr lang="es-MX" altLang="en-US" dirty="0" smtClean="0"/>
              <a:t>Dra. en A. Guadalupe González G. DIAPOSITIVA  3   </a:t>
            </a:r>
            <a:endParaRPr lang="es-ES" altLang="en-US" dirty="0"/>
          </a:p>
        </p:txBody>
      </p:sp>
    </p:spTree>
    <p:extLst>
      <p:ext uri="{BB962C8B-B14F-4D97-AF65-F5344CB8AC3E}">
        <p14:creationId xmlns:p14="http://schemas.microsoft.com/office/powerpoint/2010/main" val="39000594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620688"/>
            <a:ext cx="8001000" cy="783977"/>
          </a:xfrm>
          <a:ln>
            <a:solidFill>
              <a:srgbClr val="00B0F0"/>
            </a:solidFill>
          </a:ln>
        </p:spPr>
        <p:txBody>
          <a:bodyPr/>
          <a:lstStyle/>
          <a:p>
            <a:pPr algn="ctr"/>
            <a:r>
              <a:rPr lang="es-MX" dirty="0" smtClean="0">
                <a:solidFill>
                  <a:srgbClr val="002060"/>
                </a:solidFill>
              </a:rPr>
              <a:t>PROPÓSITO GENERAL</a:t>
            </a:r>
            <a:endParaRPr lang="es-MX" dirty="0">
              <a:solidFill>
                <a:srgbClr val="002060"/>
              </a:solidFill>
            </a:endParaRPr>
          </a:p>
        </p:txBody>
      </p:sp>
      <p:sp>
        <p:nvSpPr>
          <p:cNvPr id="3" name="2 Marcador de contenido"/>
          <p:cNvSpPr>
            <a:spLocks noGrp="1"/>
          </p:cNvSpPr>
          <p:nvPr>
            <p:ph idx="1"/>
          </p:nvPr>
        </p:nvSpPr>
        <p:spPr>
          <a:xfrm>
            <a:off x="683568" y="1628800"/>
            <a:ext cx="7992888" cy="4680520"/>
          </a:xfrm>
        </p:spPr>
        <p:txBody>
          <a:bodyPr/>
          <a:lstStyle/>
          <a:p>
            <a:pPr marL="0" indent="0">
              <a:buNone/>
            </a:pPr>
            <a:r>
              <a:rPr lang="es-MX" sz="3200" dirty="0"/>
              <a:t>Comprender con un</a:t>
            </a:r>
            <a:r>
              <a:rPr lang="es-ES" sz="3200" dirty="0"/>
              <a:t> enfoque didáctico al área </a:t>
            </a:r>
            <a:r>
              <a:rPr lang="es-ES" sz="3200" dirty="0" smtClean="0"/>
              <a:t>financiera,   </a:t>
            </a:r>
            <a:r>
              <a:rPr lang="es-ES" sz="3200" dirty="0"/>
              <a:t>desarrollando las habilidades para el análisis, como una herramienta para la optimización de los recursos financieros con los que cuentan las organizaciones.</a:t>
            </a:r>
            <a:endParaRPr lang="es-MX" sz="3200" dirty="0"/>
          </a:p>
          <a:p>
            <a:pPr marL="0" indent="0">
              <a:buNone/>
            </a:pPr>
            <a:r>
              <a:rPr lang="es-MX" sz="1800" dirty="0" smtClean="0"/>
              <a:t>                                      </a:t>
            </a:r>
          </a:p>
          <a:p>
            <a:pPr marL="0" indent="0" algn="r">
              <a:buNone/>
            </a:pPr>
            <a:r>
              <a:rPr lang="es-MX" sz="1400" dirty="0" smtClean="0"/>
              <a:t>(programa de estudios por competencia, actualización 2011)</a:t>
            </a:r>
            <a:endParaRPr lang="es-MX" sz="1400" dirty="0"/>
          </a:p>
          <a:p>
            <a:pPr marL="0" indent="0">
              <a:buNone/>
            </a:pPr>
            <a:endParaRPr lang="es-MX" sz="3200" dirty="0"/>
          </a:p>
        </p:txBody>
      </p:sp>
      <p:sp>
        <p:nvSpPr>
          <p:cNvPr id="5" name="6 Marcador de pie de página"/>
          <p:cNvSpPr>
            <a:spLocks noGrp="1"/>
          </p:cNvSpPr>
          <p:nvPr>
            <p:ph type="ftr" sz="quarter" idx="11"/>
          </p:nvPr>
        </p:nvSpPr>
        <p:spPr>
          <a:xfrm>
            <a:off x="5580112" y="6380751"/>
            <a:ext cx="2895600" cy="476250"/>
          </a:xfrm>
        </p:spPr>
        <p:txBody>
          <a:bodyPr/>
          <a:lstStyle/>
          <a:p>
            <a:r>
              <a:rPr lang="es-MX" altLang="en-US" dirty="0" smtClean="0"/>
              <a:t>Dra. en A. Guadalupe González G. DIAPOSITIVA  </a:t>
            </a:r>
            <a:r>
              <a:rPr lang="es-MX" altLang="en-US" dirty="0"/>
              <a:t>4</a:t>
            </a:r>
            <a:r>
              <a:rPr lang="es-MX" altLang="en-US" dirty="0" smtClean="0"/>
              <a:t>  </a:t>
            </a:r>
            <a:endParaRPr lang="es-ES" altLang="en-US" dirty="0"/>
          </a:p>
        </p:txBody>
      </p:sp>
    </p:spTree>
    <p:extLst>
      <p:ext uri="{BB962C8B-B14F-4D97-AF65-F5344CB8AC3E}">
        <p14:creationId xmlns:p14="http://schemas.microsoft.com/office/powerpoint/2010/main" val="41110059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75656" y="404664"/>
            <a:ext cx="6251848" cy="1575048"/>
          </a:xfrm>
          <a:ln>
            <a:solidFill>
              <a:srgbClr val="00B0F0"/>
            </a:solidFill>
          </a:ln>
        </p:spPr>
        <p:txBody>
          <a:bodyPr/>
          <a:lstStyle/>
          <a:p>
            <a:pPr algn="ctr"/>
            <a:r>
              <a:rPr lang="es-MX" dirty="0" smtClean="0">
                <a:solidFill>
                  <a:srgbClr val="002060"/>
                </a:solidFill>
              </a:rPr>
              <a:t>GUION EXPLICATIVO </a:t>
            </a:r>
            <a:endParaRPr lang="es-MX" dirty="0">
              <a:solidFill>
                <a:srgbClr val="002060"/>
              </a:solidFill>
            </a:endParaRPr>
          </a:p>
        </p:txBody>
      </p:sp>
      <p:sp>
        <p:nvSpPr>
          <p:cNvPr id="3" name="2 Marcador de contenido"/>
          <p:cNvSpPr>
            <a:spLocks noGrp="1"/>
          </p:cNvSpPr>
          <p:nvPr>
            <p:ph idx="1"/>
          </p:nvPr>
        </p:nvSpPr>
        <p:spPr>
          <a:xfrm>
            <a:off x="179512" y="1556792"/>
            <a:ext cx="8712968" cy="5184576"/>
          </a:xfrm>
          <a:prstGeom prst="rect">
            <a:avLst/>
          </a:prstGeom>
        </p:spPr>
        <p:txBody>
          <a:bodyPr>
            <a:noAutofit/>
          </a:bodyPr>
          <a:lstStyle/>
          <a:p>
            <a:pPr marL="114300" indent="0" algn="just">
              <a:buNone/>
            </a:pPr>
            <a:endParaRPr lang="es-ES" i="1" dirty="0"/>
          </a:p>
          <a:p>
            <a:pPr marL="114300" indent="0" algn="just">
              <a:buNone/>
            </a:pPr>
            <a:r>
              <a:rPr lang="es-ES" i="1" dirty="0" smtClean="0"/>
              <a:t>La intención del presente material radica </a:t>
            </a:r>
            <a:r>
              <a:rPr lang="es-ES" i="1" dirty="0"/>
              <a:t>en que el alumno sea capaz de comprender la importancia de la Administración </a:t>
            </a:r>
            <a:r>
              <a:rPr lang="es-ES" i="1" dirty="0" smtClean="0"/>
              <a:t>Financiera en </a:t>
            </a:r>
            <a:r>
              <a:rPr lang="es-ES" i="1" dirty="0"/>
              <a:t>en moderno entorno de las </a:t>
            </a:r>
            <a:r>
              <a:rPr lang="es-ES" i="1" dirty="0" smtClean="0"/>
              <a:t>organizaciones. Con la práctica de estos temas, será capaz </a:t>
            </a:r>
            <a:r>
              <a:rPr lang="es-ES" i="1" dirty="0"/>
              <a:t>d</a:t>
            </a:r>
            <a:r>
              <a:rPr lang="es-ES" i="1" dirty="0" smtClean="0"/>
              <a:t>e tomar decisiones orientadas a la permanencia y crecimiento de las mismas. Se </a:t>
            </a:r>
            <a:r>
              <a:rPr lang="es-ES" i="1" dirty="0"/>
              <a:t>recomienda su empleo </a:t>
            </a:r>
            <a:r>
              <a:rPr lang="es-MX" i="1" dirty="0"/>
              <a:t>para coadyuvar al logro de los objetivos y el propósito general de la Unidad de Aprendizaje.</a:t>
            </a:r>
          </a:p>
          <a:p>
            <a:pPr marL="114300" indent="0" algn="just">
              <a:buNone/>
            </a:pPr>
            <a:r>
              <a:rPr lang="es-ES" i="1" dirty="0"/>
              <a:t>También cuenta con algunos contenidos en inglés siguiendo las recomendaciones institucionales orientadas a la internacionalización.</a:t>
            </a:r>
          </a:p>
          <a:p>
            <a:pPr marL="114300" indent="0" algn="just">
              <a:buNone/>
            </a:pPr>
            <a:endParaRPr lang="es-MX" i="1" dirty="0">
              <a:solidFill>
                <a:srgbClr val="FF0000"/>
              </a:solidFill>
            </a:endParaRPr>
          </a:p>
        </p:txBody>
      </p:sp>
      <p:sp>
        <p:nvSpPr>
          <p:cNvPr id="5" name="6 Marcador de pie de página"/>
          <p:cNvSpPr>
            <a:spLocks noGrp="1"/>
          </p:cNvSpPr>
          <p:nvPr>
            <p:ph type="ftr" sz="quarter" idx="11"/>
          </p:nvPr>
        </p:nvSpPr>
        <p:spPr>
          <a:xfrm>
            <a:off x="6248400" y="6351206"/>
            <a:ext cx="2895600" cy="476250"/>
          </a:xfrm>
        </p:spPr>
        <p:txBody>
          <a:bodyPr/>
          <a:lstStyle/>
          <a:p>
            <a:r>
              <a:rPr lang="es-MX" altLang="en-US" dirty="0" smtClean="0"/>
              <a:t>Dra. en A. Guadalupe González G. DIAPOSITIVA  </a:t>
            </a:r>
            <a:r>
              <a:rPr lang="es-MX" altLang="en-US" dirty="0"/>
              <a:t>5</a:t>
            </a:r>
            <a:r>
              <a:rPr lang="es-MX" altLang="en-US" dirty="0" smtClean="0"/>
              <a:t> </a:t>
            </a:r>
            <a:endParaRPr lang="es-ES" altLang="en-US" dirty="0"/>
          </a:p>
        </p:txBody>
      </p:sp>
    </p:spTree>
    <p:extLst>
      <p:ext uri="{BB962C8B-B14F-4D97-AF65-F5344CB8AC3E}">
        <p14:creationId xmlns:p14="http://schemas.microsoft.com/office/powerpoint/2010/main" val="17879891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404664"/>
            <a:ext cx="8064896" cy="1575048"/>
          </a:xfrm>
          <a:ln>
            <a:solidFill>
              <a:srgbClr val="00B0F0"/>
            </a:solidFill>
          </a:ln>
        </p:spPr>
        <p:txBody>
          <a:bodyPr>
            <a:noAutofit/>
          </a:bodyPr>
          <a:lstStyle/>
          <a:p>
            <a:pPr algn="ctr"/>
            <a:r>
              <a:rPr lang="es-MX" dirty="0">
                <a:solidFill>
                  <a:srgbClr val="002060"/>
                </a:solidFill>
              </a:rPr>
              <a:t>SUGERENCIAS Y </a:t>
            </a:r>
            <a:r>
              <a:rPr lang="es-MX" dirty="0" smtClean="0">
                <a:solidFill>
                  <a:srgbClr val="002060"/>
                </a:solidFill>
              </a:rPr>
              <a:t>MOMENTO </a:t>
            </a:r>
            <a:r>
              <a:rPr lang="es-MX" dirty="0">
                <a:solidFill>
                  <a:srgbClr val="002060"/>
                </a:solidFill>
              </a:rPr>
              <a:t>DE USO </a:t>
            </a:r>
          </a:p>
        </p:txBody>
      </p:sp>
      <p:sp>
        <p:nvSpPr>
          <p:cNvPr id="3" name="2 Marcador de contenido"/>
          <p:cNvSpPr>
            <a:spLocks noGrp="1"/>
          </p:cNvSpPr>
          <p:nvPr>
            <p:ph idx="1"/>
          </p:nvPr>
        </p:nvSpPr>
        <p:spPr>
          <a:xfrm>
            <a:off x="395536" y="2060848"/>
            <a:ext cx="8208912" cy="4248472"/>
          </a:xfrm>
          <a:prstGeom prst="rect">
            <a:avLst/>
          </a:prstGeom>
          <a:ln>
            <a:noFill/>
          </a:ln>
        </p:spPr>
        <p:txBody>
          <a:bodyPr>
            <a:noAutofit/>
          </a:bodyPr>
          <a:lstStyle/>
          <a:p>
            <a:pPr marL="0" indent="0" algn="just">
              <a:buNone/>
            </a:pPr>
            <a:r>
              <a:rPr lang="es-MX" i="1" dirty="0" smtClean="0"/>
              <a:t>Se </a:t>
            </a:r>
            <a:r>
              <a:rPr lang="es-MX" i="1" dirty="0"/>
              <a:t>recomienda utilizar esta presentación junto con dinámicas de prácticas financieras y en apoyo a otras Unidades de </a:t>
            </a:r>
            <a:r>
              <a:rPr lang="es-MX" i="1" dirty="0" smtClean="0"/>
              <a:t>Aprendizaje </a:t>
            </a:r>
            <a:r>
              <a:rPr lang="es-MX" i="1" dirty="0"/>
              <a:t>del mismo periodo escolar  </a:t>
            </a:r>
            <a:r>
              <a:rPr lang="es-MX" i="1" dirty="0" smtClean="0"/>
              <a:t>que </a:t>
            </a:r>
            <a:r>
              <a:rPr lang="es-MX" i="1" dirty="0"/>
              <a:t>previamente </a:t>
            </a:r>
            <a:r>
              <a:rPr lang="es-MX" i="1" dirty="0" smtClean="0"/>
              <a:t>seleccionó </a:t>
            </a:r>
            <a:r>
              <a:rPr lang="es-MX" i="1" dirty="0"/>
              <a:t>el </a:t>
            </a:r>
            <a:r>
              <a:rPr lang="es-MX" i="1" dirty="0" smtClean="0"/>
              <a:t>estudiante.</a:t>
            </a:r>
            <a:endParaRPr lang="es-MX" i="1" dirty="0"/>
          </a:p>
          <a:p>
            <a:pPr marL="0" indent="0" algn="just">
              <a:buNone/>
            </a:pPr>
            <a:r>
              <a:rPr lang="es-MX" i="1" dirty="0"/>
              <a:t>Los aspectos de la información financiera siempre estarán presentes en el quehacer del </a:t>
            </a:r>
            <a:r>
              <a:rPr lang="es-MX" i="1" dirty="0" err="1"/>
              <a:t>APOU</a:t>
            </a:r>
            <a:r>
              <a:rPr lang="es-MX" i="1" dirty="0"/>
              <a:t>, que por su </a:t>
            </a:r>
            <a:r>
              <a:rPr lang="es-MX" i="1" dirty="0" smtClean="0"/>
              <a:t>perfil académico debe ser capaz </a:t>
            </a:r>
            <a:r>
              <a:rPr lang="es-MX" i="1" dirty="0"/>
              <a:t>de concebir la realización de la ciudad, obteniendo los recursos económicos que permitan </a:t>
            </a:r>
            <a:r>
              <a:rPr lang="es-MX" i="1" dirty="0" smtClean="0"/>
              <a:t>llevar a cabo los </a:t>
            </a:r>
            <a:r>
              <a:rPr lang="es-MX" i="1" dirty="0"/>
              <a:t>proyectos y obras que se requieren </a:t>
            </a:r>
            <a:r>
              <a:rPr lang="es-MX" i="1" dirty="0" smtClean="0"/>
              <a:t>ahora y </a:t>
            </a:r>
            <a:r>
              <a:rPr lang="es-MX" i="1" dirty="0"/>
              <a:t>en el futuro.</a:t>
            </a:r>
          </a:p>
          <a:p>
            <a:pPr marL="0" indent="0" algn="just">
              <a:buNone/>
            </a:pPr>
            <a:endParaRPr lang="es-MX" i="1" dirty="0"/>
          </a:p>
        </p:txBody>
      </p:sp>
      <p:sp>
        <p:nvSpPr>
          <p:cNvPr id="6" name="6 Marcador de pie de página"/>
          <p:cNvSpPr>
            <a:spLocks noGrp="1"/>
          </p:cNvSpPr>
          <p:nvPr>
            <p:ph type="ftr" sz="quarter" idx="11"/>
          </p:nvPr>
        </p:nvSpPr>
        <p:spPr>
          <a:xfrm>
            <a:off x="5724128" y="6364270"/>
            <a:ext cx="2895600" cy="476250"/>
          </a:xfrm>
        </p:spPr>
        <p:txBody>
          <a:bodyPr/>
          <a:lstStyle/>
          <a:p>
            <a:r>
              <a:rPr lang="es-MX" altLang="en-US" dirty="0" smtClean="0"/>
              <a:t>Dra. en A. Guadalupe González G. DIAPOSITIVA  6   </a:t>
            </a:r>
            <a:endParaRPr lang="es-ES" altLang="en-US" dirty="0"/>
          </a:p>
        </p:txBody>
      </p:sp>
    </p:spTree>
    <p:extLst>
      <p:ext uri="{BB962C8B-B14F-4D97-AF65-F5344CB8AC3E}">
        <p14:creationId xmlns:p14="http://schemas.microsoft.com/office/powerpoint/2010/main" val="41232013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jecutivo">
  <a:themeElements>
    <a:clrScheme name="Cuadrícula">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Ejecutivo">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jecutiv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385</TotalTime>
  <Words>2404</Words>
  <Application>Microsoft Office PowerPoint</Application>
  <PresentationFormat>Presentación en pantalla (4:3)</PresentationFormat>
  <Paragraphs>211</Paragraphs>
  <Slides>36</Slides>
  <Notes>5</Notes>
  <HiddenSlides>0</HiddenSlides>
  <MMClips>0</MMClips>
  <ScaleCrop>false</ScaleCrop>
  <HeadingPairs>
    <vt:vector size="4" baseType="variant">
      <vt:variant>
        <vt:lpstr>Tema</vt:lpstr>
      </vt:variant>
      <vt:variant>
        <vt:i4>1</vt:i4>
      </vt:variant>
      <vt:variant>
        <vt:lpstr>Títulos de diapositiva</vt:lpstr>
      </vt:variant>
      <vt:variant>
        <vt:i4>36</vt:i4>
      </vt:variant>
    </vt:vector>
  </HeadingPairs>
  <TitlesOfParts>
    <vt:vector size="37" baseType="lpstr">
      <vt:lpstr>Ejecutivo</vt:lpstr>
      <vt:lpstr>Presentación de PowerPoint</vt:lpstr>
      <vt:lpstr>Presentación de PowerPoint</vt:lpstr>
      <vt:lpstr>ÍNDICE</vt:lpstr>
      <vt:lpstr>Presentación de PowerPoint</vt:lpstr>
      <vt:lpstr>Presentación de PowerPoint</vt:lpstr>
      <vt:lpstr>ESTRUCTURA CAPITULAR</vt:lpstr>
      <vt:lpstr>PROPÓSITO GENERAL</vt:lpstr>
      <vt:lpstr>GUION EXPLICATIVO </vt:lpstr>
      <vt:lpstr>SUGERENCIAS Y MOMENTO DE USO </vt:lpstr>
      <vt:lpstr>Introducción a la  Unidad I   La administración financiera   en la organización</vt:lpstr>
      <vt:lpstr>Presentación de PowerPoint</vt:lpstr>
      <vt:lpstr>Presentación de PowerPoint</vt:lpstr>
      <vt:lpstr>Antecedentes y concepto de finanzas  </vt:lpstr>
      <vt:lpstr>ACTIVOS </vt:lpstr>
      <vt:lpstr>Evolución y objetivos de las finanzas y relación con otras áreas </vt:lpstr>
      <vt:lpstr>Presentación de PowerPoint</vt:lpstr>
      <vt:lpstr>Presentación de PowerPoint</vt:lpstr>
      <vt:lpstr>Presentación de PowerPoint</vt:lpstr>
      <vt:lpstr>Presentación de PowerPoint</vt:lpstr>
      <vt:lpstr>Áreas de las finanzas</vt:lpstr>
      <vt:lpstr>Las responsabilidades del administrador financiero</vt:lpstr>
      <vt:lpstr>Presentación de PowerPoint</vt:lpstr>
      <vt:lpstr>Presentación de PowerPoint</vt:lpstr>
      <vt:lpstr>Presentación de PowerPoint</vt:lpstr>
      <vt:lpstr>Presentación de PowerPoint</vt:lpstr>
      <vt:lpstr>La Administración Financiera para maximizar el valor de la organización </vt:lpstr>
      <vt:lpstr>Presentación de PowerPoint</vt:lpstr>
      <vt:lpstr>Presentación de PowerPoint</vt:lpstr>
      <vt:lpstr>Estados financieros   Financial statements   </vt:lpstr>
      <vt:lpstr>Presentación de PowerPoint</vt:lpstr>
      <vt:lpstr>Self testing</vt:lpstr>
      <vt:lpstr>Financial Control</vt:lpstr>
      <vt:lpstr>Financial statements</vt:lpstr>
      <vt:lpstr>Major financial statement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FAD-UAEM</dc:creator>
  <cp:lastModifiedBy>FAD-UAEM</cp:lastModifiedBy>
  <cp:revision>49</cp:revision>
  <dcterms:created xsi:type="dcterms:W3CDTF">2015-09-22T23:18:36Z</dcterms:created>
  <dcterms:modified xsi:type="dcterms:W3CDTF">2015-09-24T23:42:54Z</dcterms:modified>
</cp:coreProperties>
</file>