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6" r:id="rId4"/>
    <p:sldId id="290" r:id="rId5"/>
    <p:sldId id="289" r:id="rId6"/>
    <p:sldId id="259" r:id="rId7"/>
    <p:sldId id="260" r:id="rId8"/>
    <p:sldId id="280" r:id="rId9"/>
    <p:sldId id="261" r:id="rId10"/>
    <p:sldId id="28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6" r:id="rId24"/>
    <p:sldId id="286" r:id="rId25"/>
    <p:sldId id="275" r:id="rId26"/>
    <p:sldId id="277" r:id="rId27"/>
    <p:sldId id="278" r:id="rId28"/>
    <p:sldId id="274" r:id="rId29"/>
    <p:sldId id="283" r:id="rId30"/>
    <p:sldId id="279" r:id="rId31"/>
    <p:sldId id="285" r:id="rId32"/>
    <p:sldId id="287" r:id="rId33"/>
    <p:sldId id="288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747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1DF12D-EF60-44FA-95EA-4410F8E3C504}" type="datetimeFigureOut">
              <a:rPr lang="es-MX" smtClean="0"/>
              <a:t>25/09/2015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EAA44AE-83A2-42CE-B028-2AA5AE4F2C17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intranet.ebc.edu.mx/contenido/vidaebc/descargas/vis_doc/edu/vision_univ300911.pdf" TargetMode="External"/><Relationship Id="rId2" Type="http://schemas.openxmlformats.org/officeDocument/2006/relationships/hyperlink" Target="mailto:gk.sanchez@ebc.edu.mx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899592" y="3356992"/>
            <a:ext cx="6336704" cy="457200"/>
          </a:xfrm>
        </p:spPr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LICENCIATURA EN educación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488832" cy="1219201"/>
          </a:xfrm>
        </p:spPr>
        <p:txBody>
          <a:bodyPr/>
          <a:lstStyle/>
          <a:p>
            <a:r>
              <a:rPr lang="es-MX" dirty="0" smtClean="0"/>
              <a:t>Universidad autónoma del estado de México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395536" y="1844824"/>
            <a:ext cx="8280920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UNIDAD ACADÉMICA PROFESIONAL CHIMALHUACÁN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793980" y="3905944"/>
            <a:ext cx="5976664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Evaluación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rofesional I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44524" y="4647546"/>
            <a:ext cx="6552728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Facilitadora: María de los Angeles Cienfuegos Velasco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 rot="5400000">
            <a:off x="7246533" y="3933927"/>
            <a:ext cx="16450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Unidad de </a:t>
            </a:r>
            <a:endParaRPr lang="es-MX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aprendizaje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5648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que es un estudiante investigad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236" y="4275194"/>
            <a:ext cx="2705100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para yo investigador?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8569">
            <a:off x="5341436" y="1584112"/>
            <a:ext cx="1874457" cy="217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755576" y="476672"/>
            <a:ext cx="777686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dirty="0" smtClean="0">
                <a:solidFill>
                  <a:schemeClr val="accent2">
                    <a:lumMod val="75000"/>
                  </a:schemeClr>
                </a:solidFill>
              </a:rPr>
              <a:t>Pero… yo ¿investigador?</a:t>
            </a:r>
            <a:endParaRPr lang="es-MX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8" name="Picture 6" descr="Resultado de imagen para yo investigador?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4752">
            <a:off x="1992860" y="1626185"/>
            <a:ext cx="1762214" cy="200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Resultado de imagen para investigand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37" y="4211204"/>
            <a:ext cx="2276025" cy="170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0" descr="Resultado de imagen para investiga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12" descr="Resultado de imagen para investiga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86" name="Picture 14" descr="Resultado de imagen para investigand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346" y="4298407"/>
            <a:ext cx="2319113" cy="163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03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60672" cy="103942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</a:rPr>
              <a:t>Como estudiantes hemos estado en contacto permanente</a:t>
            </a:r>
            <a:br>
              <a:rPr lang="es-MX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</a:rPr>
              <a:t> con la investigación</a:t>
            </a:r>
            <a:endParaRPr lang="es-MX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Cuando investigamos sobre un tema para preparar la exposición de clase que se ha solicitado</a:t>
            </a:r>
          </a:p>
          <a:p>
            <a:endParaRPr lang="es-MX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Cuando realizamos un trabajo de campo</a:t>
            </a:r>
          </a:p>
          <a:p>
            <a:endParaRPr lang="es-MX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Cuando indagamos para resolver una tarea</a:t>
            </a:r>
          </a:p>
          <a:p>
            <a:endParaRPr lang="es-MX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Cuando buscamos información para presentar un periódico mural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8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1800" y="408372"/>
            <a:ext cx="5915000" cy="103942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COMPLETE LA ORACIÓN</a:t>
            </a:r>
            <a:br>
              <a:rPr lang="es-MX" dirty="0" smtClean="0"/>
            </a:br>
            <a:r>
              <a:rPr lang="es-MX" sz="1800" dirty="0" smtClean="0"/>
              <a:t>NO MÁS DE VEINTE PALABRAS Y COMUNIQUE LO QUE PIENSA DE ELLA</a:t>
            </a:r>
            <a:endParaRPr lang="es-MX" sz="1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b="1" dirty="0" smtClean="0"/>
              <a:t>La investigación es: </a:t>
            </a:r>
          </a:p>
          <a:p>
            <a:endParaRPr lang="es-MX" b="1" dirty="0"/>
          </a:p>
          <a:p>
            <a:endParaRPr lang="es-MX" b="1" dirty="0" smtClean="0"/>
          </a:p>
          <a:p>
            <a:pPr marL="114300" indent="0">
              <a:buNone/>
            </a:pPr>
            <a:endParaRPr lang="es-MX" b="1" dirty="0" smtClean="0"/>
          </a:p>
          <a:p>
            <a:pPr marL="114300" indent="0">
              <a:buNone/>
            </a:pPr>
            <a:endParaRPr lang="es-MX" b="1" dirty="0"/>
          </a:p>
          <a:p>
            <a:r>
              <a:rPr lang="es-MX" b="1" dirty="0" smtClean="0"/>
              <a:t>¿Qué pienso de ella?</a:t>
            </a:r>
            <a:endParaRPr lang="es-MX" b="1" dirty="0"/>
          </a:p>
        </p:txBody>
      </p:sp>
      <p:sp>
        <p:nvSpPr>
          <p:cNvPr id="4" name="3 Estrella de 6 puntas"/>
          <p:cNvSpPr/>
          <p:nvPr/>
        </p:nvSpPr>
        <p:spPr>
          <a:xfrm>
            <a:off x="0" y="0"/>
            <a:ext cx="2339752" cy="2060848"/>
          </a:xfrm>
          <a:prstGeom prst="star6">
            <a:avLst/>
          </a:prstGeom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EJERCICIO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36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3681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1400" dirty="0" smtClean="0"/>
              <a:t>COMPARE SU RESPUESTA SOBRE LAS IDEAS MÁS COMUNES SOBRE LO QUÉ ES la INVESTIGACIÓN</a:t>
            </a:r>
            <a:br>
              <a:rPr lang="es-MX" sz="1400" dirty="0" smtClean="0"/>
            </a:br>
            <a:r>
              <a:rPr lang="es-MX" sz="1400" dirty="0" smtClean="0"/>
              <a:t/>
            </a:r>
            <a:br>
              <a:rPr lang="es-MX" sz="1400" dirty="0" smtClean="0"/>
            </a:br>
            <a:r>
              <a:rPr lang="es-MX" sz="1400" dirty="0"/>
              <a:t>¿</a:t>
            </a:r>
            <a:r>
              <a:rPr lang="es-MX" sz="1400" dirty="0" smtClean="0"/>
              <a:t>se coincide con alguna de  ellas o se piensa de manera diferente?</a:t>
            </a:r>
            <a:endParaRPr lang="es-MX" sz="1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579296" cy="4844752"/>
          </a:xfrm>
        </p:spPr>
        <p:txBody>
          <a:bodyPr>
            <a:normAutofit fontScale="62500" lnSpcReduction="20000"/>
          </a:bodyPr>
          <a:lstStyle/>
          <a:p>
            <a:pPr marL="571500" indent="-457200">
              <a:buFont typeface="+mj-lt"/>
              <a:buAutoNum type="arabicPeriod"/>
            </a:pPr>
            <a:r>
              <a:rPr lang="es-MX" b="1" dirty="0"/>
              <a:t>C</a:t>
            </a:r>
            <a:r>
              <a:rPr lang="es-MX" b="1" dirty="0" smtClean="0"/>
              <a:t>onsiste en demostrar una teoría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 algo que hacen académicos o especialistas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 algo muy costoso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Se ocupa de probar los hechos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 objetiva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Prueba lo que se quiere probar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Está al servicio de los poderosos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 muy difícil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 científica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Exige demasiado tiempo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Ayuda a transformar la realidad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Explica fenómenos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Busca probar hipótesis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No cambia las cosas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 muy complicada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Debe se original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 una actividad sometida a rigurosos controles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Puede ser interesante 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 algo muy tediosos y aburrido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 divertida</a:t>
            </a:r>
          </a:p>
          <a:p>
            <a:pPr marL="571500" indent="-457200">
              <a:buFont typeface="+mj-lt"/>
              <a:buAutoNum type="arabicPeriod"/>
            </a:pPr>
            <a:endParaRPr lang="es-MX" b="1" dirty="0" smtClean="0"/>
          </a:p>
          <a:p>
            <a:pPr marL="571500" indent="-457200">
              <a:buFont typeface="+mj-lt"/>
              <a:buAutoNum type="arabicPeriod"/>
            </a:pPr>
            <a:endParaRPr lang="es-MX" b="1" dirty="0" smtClean="0"/>
          </a:p>
          <a:p>
            <a:pPr marL="571500" indent="-457200">
              <a:buFont typeface="+mj-lt"/>
              <a:buAutoNum type="arabicPeriod"/>
            </a:pPr>
            <a:endParaRPr lang="es-MX" dirty="0" smtClean="0"/>
          </a:p>
          <a:p>
            <a:pPr marL="571500" indent="-457200">
              <a:buFont typeface="+mj-lt"/>
              <a:buAutoNum type="arabicPeriod"/>
            </a:pPr>
            <a:endParaRPr lang="es-MX" dirty="0" smtClean="0"/>
          </a:p>
          <a:p>
            <a:pPr marL="571500" indent="-457200">
              <a:buFont typeface="+mj-lt"/>
              <a:buAutoNum type="arabicPeriod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043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Cosas que posiblemente no sabemos sobre la investigación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Requiere tiempo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Es subjetiva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Puede ser hecha por cualquiera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Es a menudo aburrida si no interesa hacerla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Puede ser divertida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Puede llevar toda una vida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Puede ser mucho más interesante que sus resultados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Consiste en ser curioso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Se puede hacer de muchas maneras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Se puede investigar cualquier cosa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Requiere de habilidades cotidianas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Se entromete en nuestros sueños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Es hecha por la gente y para la gente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Puede transformar la teoría en la acción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Puede conducir a una dirección inesperada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Hombres y mujeres investigan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No hay respuesta definitiva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Usted puede investigar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66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Debemos abrir nuestra mente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5400" dirty="0" smtClean="0"/>
              <a:t>No dude: </a:t>
            </a:r>
            <a:r>
              <a:rPr lang="es-MX" dirty="0" smtClean="0"/>
              <a:t>usted es capaz de hacer una investigación. Muchas habilidades que necesita son comunes y cotidianas</a:t>
            </a:r>
            <a:endParaRPr lang="es-MX" dirty="0"/>
          </a:p>
        </p:txBody>
      </p:sp>
      <p:sp>
        <p:nvSpPr>
          <p:cNvPr id="4" name="3 Estrella de 6 puntas"/>
          <p:cNvSpPr/>
          <p:nvPr/>
        </p:nvSpPr>
        <p:spPr>
          <a:xfrm>
            <a:off x="611560" y="4293096"/>
            <a:ext cx="2088232" cy="1728192"/>
          </a:xfrm>
          <a:prstGeom prst="star6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pregunta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r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4 Estrella de 6 puntas"/>
          <p:cNvSpPr/>
          <p:nvPr/>
        </p:nvSpPr>
        <p:spPr>
          <a:xfrm>
            <a:off x="6301680" y="4293096"/>
            <a:ext cx="2088232" cy="1728192"/>
          </a:xfrm>
          <a:prstGeom prst="star6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registrar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5 Estrella de 6 puntas"/>
          <p:cNvSpPr/>
          <p:nvPr/>
        </p:nvSpPr>
        <p:spPr>
          <a:xfrm>
            <a:off x="3491880" y="4293096"/>
            <a:ext cx="2088232" cy="1728192"/>
          </a:xfrm>
          <a:prstGeom prst="star6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escuchar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95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15816" y="408372"/>
            <a:ext cx="5770984" cy="1039427"/>
          </a:xfrm>
        </p:spPr>
        <p:txBody>
          <a:bodyPr>
            <a:noAutofit/>
          </a:bodyPr>
          <a:lstStyle/>
          <a:p>
            <a:r>
              <a:rPr lang="es-MX" sz="2800" dirty="0" smtClean="0"/>
              <a:t>Habilidades cotidianas aplicadas a la investigación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Recuerde un incidente de su vida: resuma en una oración el hecho y  redacte la experiencia vivida.</a:t>
            </a:r>
          </a:p>
          <a:p>
            <a:endParaRPr lang="es-MX" dirty="0"/>
          </a:p>
        </p:txBody>
      </p:sp>
      <p:sp>
        <p:nvSpPr>
          <p:cNvPr id="4" name="3 Flecha abajo"/>
          <p:cNvSpPr/>
          <p:nvPr/>
        </p:nvSpPr>
        <p:spPr>
          <a:xfrm>
            <a:off x="971600" y="2636912"/>
            <a:ext cx="1368152" cy="108012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539552" y="3717032"/>
            <a:ext cx="2376264" cy="25202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Al hacer el ejercicio habrá utilizado una variedad de habilidades cotidianas que también se aplican a la investigación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533980" y="5531207"/>
            <a:ext cx="495636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Asumió el hecho y lo presentó en forma breve (redactó su análisis)</a:t>
            </a:r>
            <a:endParaRPr lang="es-MX" b="1" dirty="0"/>
          </a:p>
        </p:txBody>
      </p:sp>
      <p:sp>
        <p:nvSpPr>
          <p:cNvPr id="7" name="6 Rectángulo"/>
          <p:cNvSpPr/>
          <p:nvPr/>
        </p:nvSpPr>
        <p:spPr>
          <a:xfrm>
            <a:off x="3275856" y="4221088"/>
            <a:ext cx="5472608" cy="972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Realizó un examen del hecho, influido por su propia expectativa o la expectativa de otros</a:t>
            </a:r>
          </a:p>
          <a:p>
            <a:pPr algn="ctr"/>
            <a:r>
              <a:rPr lang="es-MX" b="1" dirty="0" smtClean="0"/>
              <a:t>(recolectó y analizó un conjunto de datos)</a:t>
            </a:r>
            <a:endParaRPr lang="es-MX" b="1" dirty="0"/>
          </a:p>
        </p:txBody>
      </p:sp>
      <p:sp>
        <p:nvSpPr>
          <p:cNvPr id="8" name="7 Rectángulo"/>
          <p:cNvSpPr/>
          <p:nvPr/>
        </p:nvSpPr>
        <p:spPr>
          <a:xfrm>
            <a:off x="3491880" y="2700528"/>
            <a:ext cx="5256584" cy="1160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Eligió un hecho, seguramente tuvo que ser selectivo dada la amplitud del área en la que hubo que escoger</a:t>
            </a:r>
          </a:p>
          <a:p>
            <a:pPr algn="ctr"/>
            <a:r>
              <a:rPr lang="es-MX" b="1" dirty="0" smtClean="0"/>
              <a:t>(seleccionó una muestra)</a:t>
            </a:r>
            <a:endParaRPr lang="es-MX" b="1" dirty="0"/>
          </a:p>
        </p:txBody>
      </p:sp>
      <p:sp>
        <p:nvSpPr>
          <p:cNvPr id="9" name="8 Estrella de 6 puntas"/>
          <p:cNvSpPr/>
          <p:nvPr/>
        </p:nvSpPr>
        <p:spPr>
          <a:xfrm>
            <a:off x="107504" y="0"/>
            <a:ext cx="2232248" cy="1700808"/>
          </a:xfrm>
          <a:prstGeom prst="star6">
            <a:avLst/>
          </a:prstGeom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EJERCICIO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00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Habilidades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Leer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Escuchar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Observar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Elegir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Preguntar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Resumir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Organizar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Escribir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presentar</a:t>
            </a:r>
            <a:endParaRPr lang="es-MX" b="1" dirty="0"/>
          </a:p>
        </p:txBody>
      </p:sp>
      <p:sp>
        <p:nvSpPr>
          <p:cNvPr id="4" name="3 Cerrar llave"/>
          <p:cNvSpPr/>
          <p:nvPr/>
        </p:nvSpPr>
        <p:spPr>
          <a:xfrm>
            <a:off x="2699792" y="1988840"/>
            <a:ext cx="936104" cy="3384376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 redondeado"/>
          <p:cNvSpPr/>
          <p:nvPr/>
        </p:nvSpPr>
        <p:spPr>
          <a:xfrm>
            <a:off x="4355976" y="1700808"/>
            <a:ext cx="4248472" cy="24482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La investigación requiere profesionalizarlas de manera consecuente, mesurada y sistemática a fin de ser</a:t>
            </a:r>
          </a:p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 rigurosos, críticos y analíticos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572000" y="4509120"/>
            <a:ext cx="4032448" cy="16561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Exige que el investigador atienda los diversos valores, opiniones, significados y explicaciones para estar alerta a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l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as parcialidades y distorsiones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4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habilidad para…</a:t>
            </a:r>
            <a:endParaRPr lang="es-MX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Leer</a:t>
            </a:r>
            <a:r>
              <a:rPr lang="es-MX" dirty="0" smtClean="0"/>
              <a:t> para investigar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Escuchar</a:t>
            </a:r>
            <a:r>
              <a:rPr lang="es-MX" dirty="0" smtClean="0"/>
              <a:t> para extraer información útil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Observa</a:t>
            </a:r>
            <a:r>
              <a:rPr lang="es-MX" dirty="0" smtClean="0"/>
              <a:t>r para extraer información útil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Elegir</a:t>
            </a:r>
            <a:r>
              <a:rPr lang="es-MX" dirty="0" smtClean="0"/>
              <a:t> muestro y selección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Preguntar</a:t>
            </a:r>
            <a:r>
              <a:rPr lang="es-MX" dirty="0" smtClean="0"/>
              <a:t> parar recolectar datos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Resumir</a:t>
            </a:r>
            <a:r>
              <a:rPr lang="es-MX" dirty="0" smtClean="0"/>
              <a:t> para organizar datos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Organizar</a:t>
            </a:r>
            <a:r>
              <a:rPr lang="es-MX" dirty="0" smtClean="0"/>
              <a:t> el proyecto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Escribir</a:t>
            </a:r>
            <a:r>
              <a:rPr lang="es-MX" dirty="0" smtClean="0"/>
              <a:t> para redactar el trabajo</a:t>
            </a:r>
          </a:p>
          <a:p>
            <a:pPr marL="571500" indent="-457200">
              <a:buFont typeface="+mj-lt"/>
              <a:buAutoNum type="arabicPeriod"/>
            </a:pPr>
            <a:r>
              <a:rPr lang="es-MX" b="1" dirty="0" smtClean="0"/>
              <a:t>Presentar</a:t>
            </a:r>
            <a:r>
              <a:rPr lang="es-MX" dirty="0" smtClean="0"/>
              <a:t> resultados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9869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</a:t>
            </a:r>
            <a:r>
              <a:rPr lang="es-MX" dirty="0" err="1" smtClean="0"/>
              <a:t>palaBra</a:t>
            </a:r>
            <a:r>
              <a:rPr lang="es-MX" dirty="0" smtClean="0"/>
              <a:t> investigación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Puede inspirar miedo, temor</a:t>
            </a:r>
          </a:p>
          <a:p>
            <a:r>
              <a:rPr lang="es-MX" dirty="0" smtClean="0"/>
              <a:t>Pensamos que supera nuestra capacidad</a:t>
            </a:r>
          </a:p>
          <a:p>
            <a:endParaRPr lang="es-MX" dirty="0"/>
          </a:p>
          <a:p>
            <a:r>
              <a:rPr lang="es-MX" b="1" dirty="0" smtClean="0"/>
              <a:t>PODEMOS INVESTIGAR</a:t>
            </a:r>
          </a:p>
          <a:p>
            <a:pPr marL="114300" indent="0">
              <a:buNone/>
            </a:pPr>
            <a:r>
              <a:rPr lang="es-MX" dirty="0" smtClean="0"/>
              <a:t>Lo más importante es poner en práctica mis habilidades y aumentar la confianza en mi mismo; leer los materiales pertinentes y reflexionar constantemente sobre la investigación</a:t>
            </a:r>
            <a:endParaRPr lang="es-MX" dirty="0"/>
          </a:p>
        </p:txBody>
      </p:sp>
      <p:pic>
        <p:nvPicPr>
          <p:cNvPr id="4098" name="Picture 2" descr="Resultado de imagen para investigan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797152"/>
            <a:ext cx="203835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investigan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188106"/>
            <a:ext cx="2619375" cy="131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9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Objetivo general de la UA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/>
              <a:t>Recuperar la formación en investigación e introducir a los estudiantes a la realización de un trabajo de investigación.</a:t>
            </a:r>
          </a:p>
          <a:p>
            <a:endParaRPr lang="es-MX" b="1" dirty="0" smtClean="0"/>
          </a:p>
          <a:p>
            <a:r>
              <a:rPr lang="es-MX" b="1" dirty="0" smtClean="0"/>
              <a:t>El curso descansa en el trabajo que desarrollan directamente los estudiantes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1035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408372"/>
            <a:ext cx="5987008" cy="103942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¿</a:t>
            </a:r>
            <a:r>
              <a:rPr lang="es-MX" sz="3100" b="1" dirty="0" smtClean="0"/>
              <a:t>porqué investigar como requisito para obtener un título universitario?</a:t>
            </a:r>
            <a:endParaRPr lang="es-MX" sz="31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s-MX" dirty="0" smtClean="0"/>
              <a:t>Razones para emprender una investigación. Enumere 5 motivos:</a:t>
            </a:r>
          </a:p>
          <a:p>
            <a:pPr marL="114300" indent="0">
              <a:buNone/>
            </a:pPr>
            <a:endParaRPr lang="es-MX" dirty="0" smtClean="0"/>
          </a:p>
          <a:p>
            <a:r>
              <a:rPr lang="es-MX" dirty="0" smtClean="0"/>
              <a:t>1.-</a:t>
            </a:r>
          </a:p>
          <a:p>
            <a:r>
              <a:rPr lang="es-MX" dirty="0" smtClean="0"/>
              <a:t>2.-</a:t>
            </a:r>
          </a:p>
          <a:p>
            <a:r>
              <a:rPr lang="es-MX" dirty="0" smtClean="0"/>
              <a:t>3.-</a:t>
            </a:r>
          </a:p>
          <a:p>
            <a:r>
              <a:rPr lang="es-MX" dirty="0" smtClean="0"/>
              <a:t>4.-</a:t>
            </a:r>
          </a:p>
          <a:p>
            <a:r>
              <a:rPr lang="es-MX" dirty="0" smtClean="0"/>
              <a:t>5.-</a:t>
            </a:r>
          </a:p>
          <a:p>
            <a:pPr marL="114300" indent="0">
              <a:buNone/>
            </a:pPr>
            <a:endParaRPr lang="es-MX" dirty="0"/>
          </a:p>
        </p:txBody>
      </p:sp>
      <p:sp>
        <p:nvSpPr>
          <p:cNvPr id="4" name="3 Estrella de 6 puntas"/>
          <p:cNvSpPr/>
          <p:nvPr/>
        </p:nvSpPr>
        <p:spPr>
          <a:xfrm>
            <a:off x="107504" y="0"/>
            <a:ext cx="2232248" cy="1700808"/>
          </a:xfrm>
          <a:prstGeom prst="star6">
            <a:avLst/>
          </a:prstGeom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EJERCICIO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Es posible que no tenga respuesta alguna</a:t>
            </a:r>
          </a:p>
          <a:p>
            <a:r>
              <a:rPr lang="es-MX" dirty="0" smtClean="0"/>
              <a:t>Es posible que se vea obligado a responder</a:t>
            </a:r>
          </a:p>
          <a:p>
            <a:r>
              <a:rPr lang="es-MX" dirty="0" smtClean="0"/>
              <a:t>Tal vez no le interese investigar y lo hará porque se lo solicita su profesor o se lo exige su proyecto curricular.</a:t>
            </a:r>
          </a:p>
          <a:p>
            <a:r>
              <a:rPr lang="es-MX" dirty="0" smtClean="0"/>
              <a:t>Es una forma de explicar una realidad desde un enfoque profesional</a:t>
            </a:r>
          </a:p>
          <a:p>
            <a:r>
              <a:rPr lang="es-MX" dirty="0" smtClean="0"/>
              <a:t>Representa un pensar organizado.</a:t>
            </a:r>
          </a:p>
          <a:p>
            <a:r>
              <a:rPr lang="es-MX" dirty="0" smtClean="0"/>
              <a:t>Conduce a un manejo de saberes especializado</a:t>
            </a:r>
          </a:p>
          <a:p>
            <a:r>
              <a:rPr lang="es-MX" dirty="0" smtClean="0"/>
              <a:t>Expresa una madurez intelectual</a:t>
            </a:r>
          </a:p>
          <a:p>
            <a:r>
              <a:rPr lang="es-MX" dirty="0" smtClean="0"/>
              <a:t>Involucra: mejorar los conocimientos</a:t>
            </a:r>
          </a:p>
          <a:p>
            <a:r>
              <a:rPr lang="es-MX" dirty="0" smtClean="0"/>
              <a:t>Una vez que encuentras tu discurso, te motivas para llegar a la meta y defender tu postura.</a:t>
            </a:r>
          </a:p>
        </p:txBody>
      </p:sp>
      <p:sp>
        <p:nvSpPr>
          <p:cNvPr id="5" name="AutoShape 4" descr="Resultado de imagen para porqué debe investigar un universitari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data:image/jpeg;base64,/9j/4AAQSkZJRgABAQAAAQABAAD/2wCEAAkGBxQSEhQUEBQUFBQVFRQUFBQUFBQUFRQUFRUWFhQUFRQYHCggGBolHRQUITEhJSkrLi4uFx8zODMsNygtLisBCgoKDg0OGhAQGCwcHBwsLywvLCwsLCwsLCwsLCwsLCwsLCwsNywsLCwsLCwsLCwsLCwtLCwsLCwsLCwrLCwsN//AABEIAJwBEAMBIgACEQEDEQH/xAAcAAABBQEBAQAAAAAAAAAAAAADAgQFBgcBAAj/xABGEAACAQIDBQUEBwQHCAMAAAABAgADEQQSIQUGMUFhE1FxgZEHIqGxFCMyUsHR8EJicuEzU2OCkrLxCBZDc4OiwsMVJDT/xAAaAQACAwEBAAAAAAAAAAAAAAACAwABBAUG/8QAKREAAgIBBAICAQMFAAAAAAAAAAECEQMEEiExQVEFMhMjkbEUIkJScf/aAAwDAQACEQMRAD8ABQSPaaQNFY9pLNp7kUiQgSKRYZVlA2CyQiLF5YtVkKcgYSKCwoWdyyAOQPJOhIXLPBZAdwgLFWirTtpCrEWnrRcTISzlp0SK2lt2jR0d1B7uJ9BK5jd+6IOiM/QkACC5pC55scftKi8oReOMwmZJv6xPu01tyDMb+sdNvniDqlKmfCoGF+gsIH5ImaWrw/7GgNBMJnv+/wDXBs9FO62YqfS0kcHv5QfSpemeouP8Q/GWskQ8epxS43FuIibRlgdq0q2tJ1boCL+kfLGGtO1wcyzmWEtPWlEsGViSsNaJIkLUgBWDKxywiCssYpDVlgmWOmWDdZBqkNGWBYR2ywDrIENXEBVEdOIBxIQeU1juksFSWO6YkFMIiwyrPU1hgJQmUhGWdCwmWdyyAbhIWdyxYE7aQFsRaetCWnrSFWIAnSIq08ZCrBESl7y7w3LU6T5UXRmB95zzC9w6yZ3z2mcPhqjKbMRlHidJk+NuqgH7TjMf3RyXx0issq4MWtzuKUV5G2Ox9zZBYd54/wAo2oUGa9hew1iq1PJoefLu/nJLZGy3e7DQeIEzt0cim2RtBSTYC/STWCNtdbjprfra0kcNsNlObKSeht8ecb7XRjoQy9eHlcStyL2MY7RdXHGx9RIaohHUd4/OFrUGB1N4M0tNCJdgjjAOwYFWZWHBgbW85om7e9TkilibZv2XGmbvBHfw8Znez6TA3WPdohhre/gQCD4QoycTTg1EsTtdejaqVW/60MKJQNwd4zUPZVTcjge8cDp3y/gTVF2rO9DJHJFSj0z05aKtPWlhWDIiGEMViSJAkxuwg2EcMINlljIsasIFxHbLAVBIOTGTiAcR04jaoJAySpiOqYgKQjumJGIkw1MQ4WIpiHUQTNJnAs9aLtPWkF2JnrTtp6WQ9ORVpwiQo5Empy59YoRvjsQqITUICgXN/wBcZCyse0K3Ypm5VFYg24AH8ZQK/wBouRx1HTSL3j242Lq2S/Z3925Jvra8JtanlQgeHna35ekyZJWzj6nIsmR14I/ZeCNZ72uJpW7mx81r+6ttQAbnuFzB+yXZinIzAMGIBHkTr6Ca6uz6Q4U19JncXPpit8cXa7KoxVFACiwkdjcJTqizBf136S+nA0zxRfSJOzKP9Wn+EQP6aXsJauHoyrF7vUre4oEpm3dgGnqoPPqNJ9CnZVH+qT0g6mxsOftUaZ8UBhwwzXkGWoxyX1PmXBkA9xitr0AQGUkE8QdQfA85qftf2PRp4ekaNKnTPakEooUkZDoSOUx81mQlb3B4qeHiOsd06FXasRszEGnVVr2IIubzdsJVzqGHMA9/ETBb2YEeU2PcfFdphkPNbofLh8DHYn4On8dPhxJ9Yqcio86QkiJYRc4RIRMCwgmhmg2kGxAtG9URw0b1JB8BrUjapHVURrUljCVpCPKQjWkI8pSmZ5jhBDKIOnDLBMkmdtOWipyWLsSROWizEyF2enDOz0ssSFFtZmvtH2s2UIptmJAF7aAC5t5j1mi4k6eOnmZlO/VAvUp2B97OQP7wgZHUQM7axSaK1u8maqgPf+OsnNvi1PqSB6k/nIfZOHNOrTJ+9b8JYt5KBZ6Kd7MxHRQD+BmORxYI0v2bYPJSoeBPwM0OUvc/Dt9QSbKFOVQNWJXVmPd3CXQm2p0HM9wlYPqBqvseJkVV3mwaGzYrDg93ap+czLZO0/8AeLH1adR3TAYdc60FJU4j3sqtUPG3O3LSX2ruBs1kyHB0QOi2YdQw1vHGYn8Ni6dVc1J0qL95GVx6gxZnzbvtsOtsHGpUwVV1p1AWpNfWykZ6T8nAuvHvE3DcDehdpYRa9grglKqjgtRbXt0III8ZZBvv/hBUo01YXHaH/IZhG8uzuyqlLcgQT3Tfd+aIanSBYqe0OVlOoOQ69fAzJd+qByrUqABvsEjQHXRh0Ibh0mScqynQxRvAUVqdgpPA3B6cNfn6S6bg7Uak7odVJBI7jzYd/LSVOuL0b9fyH4x1sfGlKiNe17D+d/jNEXTsvTT2ZEzb6ZBFxqDqDF2kNu/iMy25EZl6H9tfC5kyBNaO4zlpy0VOGWQC0EwhmgWkGxBPG9SOHjepIPgNakbVI6qRrUljSXpR3TjSlHlORmaY5pw6wKQywDJIUYmKM5LAOTkVESyzpnLzxnBIWDroWBHTTxmf7zFbpcapmIPW80Gq+W7H9WmX75VTmZeeVj4ZrGKy9CdS2sTK1h6xfEU+d3X/ADW/GXCqueu7fcoV7f3mVQZT91KeauvRkPpmP/jLhsn3qzr96mi+RrKJjydHKw8yNR2OpVsPbhwItyy8u6WPaOHNSjUpg2L03QHuLKVB+Mh8Ev1tMdx/CWKXg+ovVfZHzL7KFxOF2zTo5HV7vSr0yDolrsW6AhTfw759MT2UXvbXhfn4XnDHGUyL/aMK/RsJf7fbVMv8OQZ/jkg/9nKm3YYxj9g1aQX+JUcv8GSVj2vbUfaW00wmFBqdiTRQLrmqsR2vplAJ5ZDNp3J3cXZ+Ep4dSGZRmqMP2qjasfDkOgkLIf2oU6rJhexOUiuS3O69m2lpUN/MHfAOTqVAb04zQt9R7lK39Yf8plM3ob/6lYHmhExZpfqo6mmheH9zKKSXpVB10+Bkare6O8HT9eYj2lU+qc/2ht4aRu6WBt3D/SajIzQ9w9q3UBtSCtx0IIuP1z6TQpiW6mNyYin3H3T3HmPW1ps9FtPzmnE7R3NNP8mJPyuAs4Z2JYxg9Amg2hGgWMg2IJzAVDDPG9SWaIgKhjSoY5qmNKkgwmqRjulGdKPKcjM0x2kMsAhhlMAySFzhnpwmWAeMQZ0mJlhI7O3iZwmQuhti2OUk8vlcXmd74X7Rj/ZgeukvW2cV2dNieGlwBcm54eJmfb87SaiyLYdo4LvzC3IAXrwicvQnVusTIfdjDla5uCM1rfwgHU+N5YthVLYwA/cS/lVB/GQW7GONSt7xuz6m/cBYD0BkrsNx25Y8TT08QTf5TJPo5WHtG2YD+lXxPyk8ZBYBfrV8/lJ2Fh6E6r7HDK17Qt4PoGBq1h/SWyUv+Y+iny4+Usspu9VAYjaWzaD6pT+kYtlIuC1IU1pE+Bdj6RxmIz2UbhjAUu3xAvi6ouxOppKdcgP3jzPlymgxRiDIQr2+jjLSHezfAD85nm/eMy4Y252Hxl538P8A+cDm1T5JMv8AadXy0aa97E+Sj+cw5Oc1HWwPbp7KPTX6nxZvl/KJotdSPX5XhGOWivUsfnG2EqZWuOnmOc1GMcbFos1dVBsQbg8RccPGbhszEdpTRvvKPlrMX2e/Z4lDyLC3QE6j4iazu1U+qKX+zYi/INcx2JnW+PX9j/6Tpg2is0GxjzckJYwLGLcwLGWOihDmNqhhnMb1DIaIob1mjRzD1WjVzIGTtIx5TMYUTHlIyMzzQ9QwymN6ZhgYJkkgl4kmeJiSZAaOkxM8TOEyy6O3iar8p68HiuFhz/VpYSXJCV3+kVs3GnRIyi2jVb3zX6AD1mXb91S+Lcm4GgH93Q6es1vZoASrmNtQb2AANgCfX5TMtr0Vr4hhrYXIPFiQASfMzPlfBk1yvHS9kPuw+WsO/X4AmT/aGmpf7hObvy5jn+FpB4jANh6mdGzqOJH7wIFxy5iTeE9+lVsfeIDDqO7x4TOzkw4N12JiRVNGouoZQ2nVZYjMa9k28X1tPDNcqS3Z99NgCWpsO7mPAzZjLxKkKzu2hJlL2h7R9mUcV2NSqvaoTTaoELKhv7yGoBpqNfCXWfOO1/Y/j/pbrSCvSZ2K1i4ACk3u44315Axgg+igwIuNRyPfEvAbMwnY0aVK+bs6aU83C+RQt7eUM8shU99297D/APV/9cxb2kY/PXVBwpqb+LWv8pp/tZ2wuGFAnViK2Re8/V/CYLi65dizG7MSSZnUP1XI3fkrCookcWAKFI9/5mMMM/Lu+XMST2gv1FMHu+P6EhVYrYg2N4wU+GTlaldQRY2vqD8+6aNuzX1Rj/xaVuehRufjn+EyiribHOotrZwPsm/ymo7sNno4ci/vFz5BWBHXjG4uzq/HTtyRcLxJiKZ04TzNNJ00hDmBYxbmAdpB8UJcxtVaEdo1qNIOQGqY1cw1Ro2qGQsnKBj6iZGUWj+i0tiJD9DCgxshhQ0AzyQbNOFoMtElpYO0Ixic0QWic0sJRC3gcVVAFunOezQGJpXGbTgbX7pGWo88la23tIKCBUAFzfQ2GpN7c7XPoJUlxQaqHUZQEZQOZA5k95/GL3kw7ntHUHs0cISOi5rX6X+UYricyUgqlcoZGJ+84BB/7R6TFkds5eryNyafgZ4vFM7My3N7+YXmeukebJrDN+6QPQqQR8B6RxWwqrQoCmMzlSCL8yLXPr8JKez/AHYbE4kh9aNGwc8mPEID8+njAfCOfsaZP+zbdmsjjHNoEJNNCNaq2IzMeQ7uN5qWF3lVjaohT4j5RntXFijSOQD3RfLwFhy6SM2TtWliaedbFTpwtr3C8T+VpjPwqUbaLrTxCuLoQw6QgWUWjihTxCLTYrmDHoSNQCOfOOtob0V6fAUj4hh8mjVqI1yIlpZ3wXA2HGRGK2sb2ppf95jYeQlNwe/VTEV/o5VAE9+sVzaJbQXJ01PHw79Gu1N5Kzuww6XCcS5KKBblpcysuRxqvIWDT7rvwTO8G7tLHlGxYB7MMFyllsHIzcDr9kTDN79jDCYp6SklBZlJ45Ty8rGbRuZjTiqJquwz5ihUG4QKT8TKL7ZcGO0oOP7Smx80ZR8Wi4Tlu58jcmNKPHgqO0taKdL3/XrIMC8mq7Xo+B18GBAkNhdWt4zQjPLs8oIb3hpY38Jdthb0DD0qadm7mmjBbWABc3J68B8ZV6GGDXvy4/n4S07f2XQpYJXHvPUACNcghuJ0GhFhCi34NelU47pRa4RftmbSFRENgrMtygYNYnlfnHZMpns8d/o1qlyuYlL8l52vyvLazzXF2rPQYXvgpV2edo3dop3jeo8I0xQio8b1HnXeN3aQITUaN6jRVR4B2lAtk3RaP6DSIoPH9F4TAZJo0KHjJKkKrwaFNDgtOZoLPEl5CKIYtEM8EXlf2/vCuH91ffqHXKDYDq54+UjdFTlHHHdJ0ixvVCi50H64CRdbeAElAhvYizVKaHUcQpPztM42hvHVq8WZOXutYW7iDrId8QByHLW3HpESy+jl5fkV/ii8Ntum2FekAxdna5P2VbX3mbgRa3pKlicQucJSv2akanTO+l3MaUyXbKvC121sPOOKOFYkM2uY2DD7JN+XT8oiUr7MGXPLK1fgfbu0GxVdaWcqGOUMf2RqWIHfYaeM3jY9BMPRFOhTIRR9o6eLEnUnrKH7J8NSNWvUKKHpLTVQDewfOWcX4XyqPLrNLeuToqE/xaAzPN2yo9eys4jZJxzWrvVSk+iKtgHNibF7X4DS0sWF3bp0kVBoqD3RfhaIXYzFw5qN7rZlA4DpbnHr4Zubn1lbV6L3yfmjMt59k4p8Wn0ZiwpVKdTVgLWNmGvEWMndtueEDvJjOxqMQwuLG5vwOhBt5GV3FbSdx71vI6RDt8GlKnfsntyNnmtiGqHSnTtccmc/Zv32Fz5iW3H7Po1ib2J4afIwW7WH7HCU1H26gznxbX5WkS+ysQj1DTqgZ2D+9TzWNgOTDuEY+EkKVtt3RHU93TgqrthDlD+/YlipOgPu301Mi98sMcThGDi1VD2o6leNvEX9ZPUKOIFTPiSHA4dmCumvEHx6x/j8RQYWa1jyYW+cFvm0wlytrXZgWfRh+6h/XpIg6MR3S0b4YBKGKZKP9GyqVHHKDfTwlXqjXzmyLtWYciadeh9g65DXvyt435GPNo4ovkDk5UWyr3A6kSIw7+clMcoamCtrgai+vXTu4fGWwoydMkMJvfiaaqgKFVAABUWsOHCTuzt/czAYimFH30JPqp/AzP1cfKKAsI6M2h2PXZsfUjZqGMWooamwZTwIOkQ7zOt0NqmlVyMfcqacdA3Jvwl7epNMZbkek0eqWox7vPkU7xs7zj1I3d5ZqbO1HgHeJd4J3gsTKRM4epH9J5C4dpI0TDKTJNHhlqRijQmaUQdmpEGpG5aczS6CSGu8W1/o9EsPtt7qePM+QmZ1KhN76s1zfme8nrrJ/fesTiEU8FQWH8RufkPSV+sPdzc7/KIyPmjzfyOdzzOPiIzr0irdOI5xSU9LxeDOZdenyaBwbG9u5tPP/SKo51gKaX8byX2biil1JsjakcR00gcRRCkEcwpPdcgxrUOviCT6Xi+w+i+ezvH9njwpcMKqlTY3vYhl158DNjxGJf8A4YGnSfPO6q5cRQcce2pAdMzWPwJn0Js9jlbX9q3wiJrkfjfFsbVcRimFkemp7yjN8MwnKVLEC2eqra62plbjuHvm0XtDElPs24E+kpr7z1zVVbqASBoDz84oel6QfevZLVX4gWU1W0JzqtgVOunGVOth2Qm1youGU6tTPOx4kS2jEN9LqqTcdmw17gVkHizlqUyOLAZr84CdOg3yXbcfFs2ED1SDkJRD3ovD9dJJo9VlZzZPug8bd7dekg93alqGHQWymowI77FjGO/m3q1ADsyBqOIvzEMBInK2IrqL2Vx3aqfXWN//AJlbe+hXvBF/jAbE2i9UDOQZJVqYI1AgOw+PJjPtGNNsZmpaXRCw5A3NreUqOIT3vU+ss++1ILjqoHCySCroCfMfGx/Ga4cJGHIrkyPEcU8acoHU+M72IzW5fnBVksTbvPwjBXKPK3KwniYq1hpBE8YSBYS80bZ2N7Wkj8yBfxGhmbU+EuO6dQmgejkD0B/GOxPk6vxGRxyuPtfwTjPAO84xgKhjj0MpHneBd4moYCo0Bmacj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8" descr="Resultado de imagen para porque debe investigar un universitario?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10" descr="Resultado de imagen para porque debe investigar un universitario?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31" name="Picture 11" descr="C:\Users\Equipo\Pictures\universitar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60338"/>
            <a:ext cx="25908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48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1584" y="815848"/>
            <a:ext cx="6450128" cy="572356"/>
          </a:xfrm>
        </p:spPr>
        <p:txBody>
          <a:bodyPr>
            <a:normAutofit fontScale="90000"/>
          </a:bodyPr>
          <a:lstStyle/>
          <a:p>
            <a:r>
              <a:rPr lang="es-MX" sz="2700" b="1" dirty="0"/>
              <a:t>Qué hacer si no existe motivación?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3980656"/>
          </a:xfrm>
        </p:spPr>
        <p:txBody>
          <a:bodyPr>
            <a:normAutofit fontScale="77500" lnSpcReduction="20000"/>
          </a:bodyPr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Trabaja con tema que sea de gran interés</a:t>
            </a:r>
          </a:p>
          <a:p>
            <a:pPr marL="114300" indent="0">
              <a:buNone/>
            </a:pPr>
            <a:endParaRPr lang="es-MX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Céntrese en las habilidades que desarrollará más que en el producto</a:t>
            </a:r>
          </a:p>
          <a:p>
            <a:pPr marL="114300" indent="0">
              <a:buNone/>
            </a:pPr>
            <a:endParaRPr lang="es-MX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Incorpore algún conocimiento que le interese adquirir o que le sea relevante</a:t>
            </a:r>
          </a:p>
          <a:p>
            <a:pPr marL="114300" indent="0">
              <a:buNone/>
            </a:pPr>
            <a:endParaRPr lang="es-MX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Considere la investigación como parte de una actividad más amplia que le dejará beneficios para su formación profesional</a:t>
            </a:r>
          </a:p>
          <a:p>
            <a:pPr marL="114300" indent="0">
              <a:buNone/>
            </a:pPr>
            <a:endParaRPr lang="es-MX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Encuentre alguien que lo apoye y empuje hasta lograr su término</a:t>
            </a:r>
          </a:p>
          <a:p>
            <a:endParaRPr lang="es-MX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Prométase una recompensa una vez concluida.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83568" y="5877272"/>
            <a:ext cx="7920880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Decídase a llevar un buen trabajo de investigación</a:t>
            </a:r>
            <a:endParaRPr lang="es-MX" b="1" dirty="0"/>
          </a:p>
        </p:txBody>
      </p:sp>
      <p:sp>
        <p:nvSpPr>
          <p:cNvPr id="4" name="AutoShape 2" descr="Resultado de imagen para sin motivaci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Resultado de imagen para sin motivació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6" descr="Resultado de imagen para sin motivació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8" descr="Resultado de imagen para sin motivación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10" descr="Resultado de imagen para sin motivación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155" name="Picture 11" descr="C:\Users\Equipo\Pictures\aburri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95402"/>
            <a:ext cx="2448272" cy="190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4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404664"/>
            <a:ext cx="5370008" cy="1039427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La decisión lo tiene que comprometer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s-MX" dirty="0" smtClean="0"/>
              <a:t>El tema es la decisión más importante que debe tomarse.</a:t>
            </a:r>
          </a:p>
          <a:p>
            <a:endParaRPr lang="es-MX" dirty="0" smtClean="0"/>
          </a:p>
          <a:p>
            <a:r>
              <a:rPr lang="es-MX" dirty="0" smtClean="0"/>
              <a:t>Pregúntese si  el proyecto podrá arrancarlo de la cama los lunes lluviosos a primera hora, SI lo alejará de las fiestas, si podrá mantenerlo despierto muchas noches o si podrá hacerlo madrugar.</a:t>
            </a:r>
          </a:p>
          <a:p>
            <a:endParaRPr lang="es-MX" dirty="0"/>
          </a:p>
          <a:p>
            <a:r>
              <a:rPr lang="es-MX" dirty="0" smtClean="0"/>
              <a:t>Respuesta negativa: se verá en dificultades más adelante, entonces es conveniente modificar el tema o elegir otro que despierte su interés o lo estimule</a:t>
            </a:r>
            <a:endParaRPr lang="es-MX" dirty="0"/>
          </a:p>
        </p:txBody>
      </p:sp>
      <p:pic>
        <p:nvPicPr>
          <p:cNvPr id="2050" name="Picture 2" descr="C:\Users\Equipo\Pictures\descarga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7322"/>
            <a:ext cx="2143125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9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148420"/>
          </a:xfrm>
        </p:spPr>
        <p:txBody>
          <a:bodyPr>
            <a:normAutofit fontScale="90000"/>
          </a:bodyPr>
          <a:lstStyle/>
          <a:p>
            <a:r>
              <a:rPr lang="es-MX" sz="2700" b="1" dirty="0">
                <a:solidFill>
                  <a:schemeClr val="accent2">
                    <a:lumMod val="50000"/>
                  </a:schemeClr>
                </a:solidFill>
              </a:rPr>
              <a:t>SI USTED ESTÁ MOTIVADO TENDRÁ EL IMPULSO NECESARIO PARA CONCLUIR SU INVESTIGACIÓN CON </a:t>
            </a:r>
            <a:r>
              <a:rPr lang="es-MX" sz="2700" b="1" dirty="0" smtClean="0">
                <a:solidFill>
                  <a:schemeClr val="accent2">
                    <a:lumMod val="50000"/>
                  </a:schemeClr>
                </a:solidFill>
              </a:rPr>
              <a:t>ÉXITO</a:t>
            </a:r>
            <a:endParaRPr lang="es-MX" dirty="0"/>
          </a:p>
        </p:txBody>
      </p:sp>
      <p:pic>
        <p:nvPicPr>
          <p:cNvPr id="6146" name="Picture 2" descr="Resultado de imagen para MOTIVARSE PARA INVESTIGA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472607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88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4618856" cy="4340695"/>
          </a:xfrm>
        </p:spPr>
        <p:txBody>
          <a:bodyPr>
            <a:normAutofit/>
          </a:bodyPr>
          <a:lstStyle/>
          <a:p>
            <a:r>
              <a:rPr lang="es-MX" b="1" dirty="0" smtClean="0"/>
              <a:t>El proyecto de investigación empieza en el momento en que se decide hacer algo. </a:t>
            </a:r>
          </a:p>
          <a:p>
            <a:endParaRPr lang="es-MX" b="1" dirty="0" smtClean="0"/>
          </a:p>
          <a:p>
            <a:endParaRPr lang="es-MX" b="1" dirty="0"/>
          </a:p>
          <a:p>
            <a:pPr marL="114300" indent="0">
              <a:buNone/>
            </a:pPr>
            <a:endParaRPr lang="es-MX" b="1" dirty="0"/>
          </a:p>
          <a:p>
            <a:r>
              <a:rPr lang="es-MX" b="1" dirty="0" smtClean="0"/>
              <a:t>El mero hecho de leer esto, ya se comenzó</a:t>
            </a:r>
            <a:endParaRPr lang="es-MX" b="1" dirty="0"/>
          </a:p>
        </p:txBody>
      </p:sp>
      <p:sp>
        <p:nvSpPr>
          <p:cNvPr id="4" name="AutoShape 4" descr="Resultado de imagen para deci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6" descr="Resultado de imagen para decisi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" name="AutoShape 2" descr="Resultado de imagen para DECISI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Resultado de imagen para DECISION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9" name="Picture 5" descr="C:\Users\Equipo\Pictures\descar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581" y="3127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Resultado de imagen para DECIS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798618"/>
            <a:ext cx="198844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9" descr="Resultado de imagen para DECISION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11" descr="Resultado de imagen para DECISION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13" descr="Resultado de imagen para DECISION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8" name="Picture 14" descr="C:\Users\Equipo\Pictures\descarga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25143"/>
            <a:ext cx="2143125" cy="191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10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b="1" dirty="0" smtClean="0"/>
              <a:t>Atienda normas y expectativas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5338936" cy="4373563"/>
          </a:xfrm>
        </p:spPr>
        <p:txBody>
          <a:bodyPr>
            <a:normAutofit fontScale="92500"/>
          </a:bodyPr>
          <a:lstStyle/>
          <a:p>
            <a:r>
              <a:rPr lang="es-MX" dirty="0" smtClean="0"/>
              <a:t>Al emprender una investigación para obtener un título universitario debe leer los reglamentos pertinentes; pregunte lo que no entienda y cíñase a él.</a:t>
            </a:r>
          </a:p>
          <a:p>
            <a:pPr marL="114300" indent="0">
              <a:buNone/>
            </a:pPr>
            <a:endParaRPr lang="es-MX" dirty="0" smtClean="0"/>
          </a:p>
          <a:p>
            <a:r>
              <a:rPr lang="es-MX" dirty="0" smtClean="0"/>
              <a:t>No atenerse a las normas y presentar una tesis muy breve o muy extensa que no responda al formato estipulado o este redactada incorrectamente, equivale meterse en problemas</a:t>
            </a:r>
            <a:endParaRPr lang="es-MX" dirty="0"/>
          </a:p>
        </p:txBody>
      </p:sp>
      <p:sp>
        <p:nvSpPr>
          <p:cNvPr id="4" name="AutoShape 2" descr="Resultado de imagen para reglamento ua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5" name="Picture 3" descr="C:\Users\Equipo\Pictures\descarga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110" y="1916832"/>
            <a:ext cx="296233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28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08372"/>
            <a:ext cx="5298000" cy="1039427"/>
          </a:xfrm>
        </p:spPr>
        <p:txBody>
          <a:bodyPr>
            <a:noAutofit/>
          </a:bodyPr>
          <a:lstStyle/>
          <a:p>
            <a:r>
              <a:rPr lang="es-MX" sz="1600" b="1" dirty="0" smtClean="0">
                <a:solidFill>
                  <a:schemeClr val="accent4">
                    <a:lumMod val="50000"/>
                  </a:schemeClr>
                </a:solidFill>
              </a:rPr>
              <a:t>Consulte investigaciones similares a tu idea de investigación  que te interesa inmiscuirte</a:t>
            </a:r>
            <a:endParaRPr lang="es-MX" sz="1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5266928" cy="4373563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Permiten aprender mucho, no exactamente sobre el tema, sino sobre la presentación del trabajo, la manera de organizarlo, sus posibilidades y limitaciones.</a:t>
            </a:r>
          </a:p>
          <a:p>
            <a:pPr marL="114300" indent="0">
              <a:buNone/>
            </a:pPr>
            <a:endParaRPr lang="es-MX" dirty="0" smtClean="0"/>
          </a:p>
          <a:p>
            <a:r>
              <a:rPr lang="es-MX" dirty="0" smtClean="0"/>
              <a:t>Cuando vea por primera vez una tesis terminada se sentirá incapaz de emprender algo de la misma envergadura. Pero a medida que se familiarice comenzará a pensar que está en condiciones de escribir algo tan bueno como eso que ve por primera vez.</a:t>
            </a:r>
            <a:endParaRPr lang="es-MX" dirty="0"/>
          </a:p>
        </p:txBody>
      </p:sp>
      <p:pic>
        <p:nvPicPr>
          <p:cNvPr id="4100" name="Picture 4" descr="http://2.bp.blogspot.com/-4GmlHrCocCI/Uw8wg04DOuI/AAAAAAAAAsc/5XOHogj4bJw/s1600/TE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64704"/>
            <a:ext cx="3185195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40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¿Qué hacer si no se ocurre alguna idea?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Pregunte a su tutor</a:t>
            </a:r>
          </a:p>
          <a:p>
            <a:r>
              <a:rPr lang="es-MX" dirty="0" smtClean="0"/>
              <a:t>Examine trabajos previos</a:t>
            </a:r>
          </a:p>
          <a:p>
            <a:r>
              <a:rPr lang="es-MX" dirty="0" smtClean="0"/>
              <a:t>Desarrolle alguna investigación anterior entregada como trabajo final</a:t>
            </a:r>
          </a:p>
          <a:p>
            <a:r>
              <a:rPr lang="es-MX" dirty="0" smtClean="0"/>
              <a:t>Observe su práctica profesional</a:t>
            </a:r>
          </a:p>
          <a:p>
            <a:r>
              <a:rPr lang="es-MX" dirty="0" smtClean="0"/>
              <a:t>Revise sus intereses</a:t>
            </a:r>
          </a:p>
          <a:p>
            <a:r>
              <a:rPr lang="es-MX" dirty="0" smtClean="0"/>
              <a:t>Piense en el título</a:t>
            </a:r>
          </a:p>
          <a:p>
            <a:r>
              <a:rPr lang="es-MX" dirty="0" smtClean="0"/>
              <a:t>Véase a futuro</a:t>
            </a:r>
          </a:p>
          <a:p>
            <a:r>
              <a:rPr lang="es-MX" dirty="0" smtClean="0"/>
              <a:t>Siga sus intuiciones</a:t>
            </a:r>
          </a:p>
          <a:p>
            <a:r>
              <a:rPr lang="es-MX" dirty="0" smtClean="0"/>
              <a:t>Dibuje un diagrama</a:t>
            </a:r>
          </a:p>
          <a:p>
            <a:r>
              <a:rPr lang="es-MX" dirty="0" smtClean="0"/>
              <a:t>Comience por cualquier parte</a:t>
            </a:r>
          </a:p>
          <a:p>
            <a:r>
              <a:rPr lang="es-MX" dirty="0" smtClean="0"/>
              <a:t>Revise temáticas de congresos</a:t>
            </a:r>
          </a:p>
          <a:p>
            <a:r>
              <a:rPr lang="es-MX" dirty="0" smtClean="0"/>
              <a:t>Pero… prepárese para cambiar el rumbo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0262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408372"/>
            <a:ext cx="5987008" cy="1039427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Escribe tu idea general de interés para investigar</a:t>
            </a:r>
            <a:endParaRPr lang="es-MX" sz="2800" b="1" dirty="0"/>
          </a:p>
        </p:txBody>
      </p:sp>
      <p:sp>
        <p:nvSpPr>
          <p:cNvPr id="4" name="3 Estrella de 6 puntas"/>
          <p:cNvSpPr/>
          <p:nvPr/>
        </p:nvSpPr>
        <p:spPr>
          <a:xfrm>
            <a:off x="107504" y="0"/>
            <a:ext cx="2232248" cy="1700808"/>
          </a:xfrm>
          <a:prstGeom prst="star6">
            <a:avLst/>
          </a:prstGeom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EJERCICIO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92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Unidad II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884368" y="3356992"/>
            <a:ext cx="64807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www.uaemex.mx/fquimica/posgrados/CM/images/Escudo%20UAE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908720"/>
            <a:ext cx="1395646" cy="118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827584" y="4653136"/>
            <a:ext cx="619268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La fundamentación teórica y epistemológica en la elección del tema de investigación</a:t>
            </a:r>
            <a:endParaRPr lang="es-MX" b="1" dirty="0"/>
          </a:p>
        </p:txBody>
      </p:sp>
      <p:sp>
        <p:nvSpPr>
          <p:cNvPr id="6" name="5 Rectángulo"/>
          <p:cNvSpPr/>
          <p:nvPr/>
        </p:nvSpPr>
        <p:spPr>
          <a:xfrm>
            <a:off x="827584" y="5589240"/>
            <a:ext cx="7380820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Objetivo:  reflexionar sobre  la idea de investigar para lograr un trabajo académico como requisito a la </a:t>
            </a:r>
            <a:r>
              <a:rPr lang="es-MX" b="1" dirty="0" smtClean="0">
                <a:solidFill>
                  <a:schemeClr val="tx1"/>
                </a:solidFill>
              </a:rPr>
              <a:t>titulación</a:t>
            </a:r>
          </a:p>
          <a:p>
            <a:pPr algn="ctr"/>
            <a:r>
              <a:rPr lang="es-MX" b="1" dirty="0" smtClean="0">
                <a:solidFill>
                  <a:schemeClr val="tx1"/>
                </a:solidFill>
              </a:rPr>
              <a:t>(sensibilizar ante importante tarea)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78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752600"/>
            <a:ext cx="8147248" cy="4412704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4" name="AutoShape 2" descr="Resultado de imagen para leer para investig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23" name="Picture 3" descr="C:\Users\Equipo\Pictures\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714500"/>
            <a:ext cx="8288089" cy="4378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07975" y="260648"/>
            <a:ext cx="8512497" cy="12961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RECUERDA</a:t>
            </a:r>
          </a:p>
          <a:p>
            <a:pPr algn="ctr"/>
            <a:endParaRPr lang="es-MX" dirty="0"/>
          </a:p>
          <a:p>
            <a:pPr algn="ctr"/>
            <a:r>
              <a:rPr lang="es-MX" dirty="0" smtClean="0"/>
              <a:t>LEER PARA PROBLEMATIZAR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043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b="1" dirty="0" smtClean="0">
                <a:solidFill>
                  <a:schemeClr val="tx1"/>
                </a:solidFill>
              </a:rPr>
              <a:t>El resultado dependerá de la organización de tu tiempo y dedicación a la tarea</a:t>
            </a:r>
            <a:endParaRPr lang="es-MX" sz="28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E:\Evaluación Profesional\EP1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181" y="2114947"/>
            <a:ext cx="27336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Evaluación Profesional\EP1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57108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Evaluación Profesional\EP1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992" y="4365104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50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BIBLIOGRAFÍA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err="1" smtClean="0"/>
              <a:t>Blaxter</a:t>
            </a:r>
            <a:r>
              <a:rPr lang="es-MX" dirty="0" smtClean="0"/>
              <a:t> L., Hughes Ch. y </a:t>
            </a:r>
            <a:r>
              <a:rPr lang="es-MX" dirty="0" err="1" smtClean="0"/>
              <a:t>Tight</a:t>
            </a:r>
            <a:r>
              <a:rPr lang="es-MX" dirty="0" smtClean="0"/>
              <a:t> M. (2008). Cómo se hace una investigación? </a:t>
            </a:r>
            <a:r>
              <a:rPr lang="es-MX" dirty="0" err="1" smtClean="0"/>
              <a:t>Gedisa</a:t>
            </a:r>
            <a:r>
              <a:rPr lang="es-MX" dirty="0" smtClean="0"/>
              <a:t>. Biblioteca de Educación. 4ta. </a:t>
            </a:r>
            <a:r>
              <a:rPr lang="es-MX" dirty="0" err="1" smtClean="0"/>
              <a:t>Reimp</a:t>
            </a:r>
            <a:r>
              <a:rPr lang="es-MX" dirty="0" smtClean="0"/>
              <a:t>. Barcelona.</a:t>
            </a:r>
          </a:p>
          <a:p>
            <a:endParaRPr lang="es-MX" dirty="0"/>
          </a:p>
          <a:p>
            <a:r>
              <a:rPr lang="es-MX" dirty="0" smtClean="0"/>
              <a:t>Sánchez Cuevas Gloria (s/f). ¿Porqué investigar en la universidad?. Coordinadora de investigación de la EBC</a:t>
            </a:r>
            <a:r>
              <a:rPr lang="es-MX" dirty="0"/>
              <a:t>. </a:t>
            </a:r>
            <a:r>
              <a:rPr lang="es-MX" dirty="0" smtClean="0">
                <a:hlinkClick r:id="rId2"/>
              </a:rPr>
              <a:t>gk.sanchez@ebc.edu.mx</a:t>
            </a:r>
            <a:r>
              <a:rPr lang="es-MX" dirty="0" smtClean="0"/>
              <a:t>, consultado  8 de agosto 2015.</a:t>
            </a:r>
          </a:p>
          <a:p>
            <a:pPr marL="114300" indent="0">
              <a:buNone/>
            </a:pPr>
            <a:r>
              <a:rPr lang="es-MX" sz="1200" dirty="0">
                <a:hlinkClick r:id="rId3"/>
              </a:rPr>
              <a:t>https://</a:t>
            </a:r>
            <a:r>
              <a:rPr lang="es-MX" sz="1200" dirty="0" smtClean="0">
                <a:hlinkClick r:id="rId3"/>
              </a:rPr>
              <a:t>intranet.ebc.edu.mx/contenido/vidaebc/descargas/vis_doc/edu/vision_univ300911.pdf</a:t>
            </a:r>
            <a:endParaRPr lang="es-MX" sz="1200" dirty="0" smtClean="0"/>
          </a:p>
          <a:p>
            <a:pPr marL="114300" indent="0">
              <a:buNone/>
            </a:pPr>
            <a:endParaRPr lang="es-MX" sz="1200" dirty="0"/>
          </a:p>
          <a:p>
            <a:r>
              <a:rPr lang="es-MX" dirty="0" smtClean="0"/>
              <a:t>Fernández Rojas H. y Ramírez Gil R. (2011). Leer para investigar. La Colmena Núm. 72 octubre-diciembre.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3341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Recomendaciones para uso del material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El material se usa en clase introductoria a la Unidad II. Se pretende sensibilizar al estudiante para que investigue y pierda el miedo a la palabra TESIS</a:t>
            </a:r>
          </a:p>
          <a:p>
            <a:endParaRPr lang="es-MX" dirty="0"/>
          </a:p>
          <a:p>
            <a:r>
              <a:rPr lang="es-MX" dirty="0" smtClean="0"/>
              <a:t>El discurso del facilitador es importante para reafirmar que investigar para lograr una tesis no es un proceso difícil. Todo está en la forma en que nos acercamos a ese proceso.</a:t>
            </a:r>
          </a:p>
          <a:p>
            <a:endParaRPr lang="es-MX" dirty="0"/>
          </a:p>
          <a:p>
            <a:r>
              <a:rPr lang="es-MX" dirty="0" smtClean="0"/>
              <a:t>Se recomienda platicar a sus alumnos la primera experiencia como investigador. Platique lo que usted sintió al hacer el proceso la primera vez y cómo logró la meta.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880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1784732"/>
            <a:ext cx="8260672" cy="4380571"/>
          </a:xfrm>
        </p:spPr>
        <p:txBody>
          <a:bodyPr/>
          <a:lstStyle/>
          <a:p>
            <a:r>
              <a:rPr lang="es-MX" dirty="0" smtClean="0"/>
              <a:t>Investigar</a:t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investigando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investigación</a:t>
            </a:r>
            <a:endParaRPr lang="es-MX" dirty="0"/>
          </a:p>
        </p:txBody>
      </p:sp>
      <p:sp>
        <p:nvSpPr>
          <p:cNvPr id="4" name="3 Flecha abajo"/>
          <p:cNvSpPr/>
          <p:nvPr/>
        </p:nvSpPr>
        <p:spPr>
          <a:xfrm>
            <a:off x="3851920" y="3933056"/>
            <a:ext cx="1080120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 redondeado"/>
          <p:cNvSpPr/>
          <p:nvPr/>
        </p:nvSpPr>
        <p:spPr>
          <a:xfrm>
            <a:off x="1115616" y="548680"/>
            <a:ext cx="676875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5400" b="1" dirty="0" smtClean="0"/>
              <a:t>tema</a:t>
            </a:r>
            <a:endParaRPr lang="es-MX" sz="5400" b="1" dirty="0"/>
          </a:p>
        </p:txBody>
      </p:sp>
    </p:spTree>
    <p:extLst>
      <p:ext uri="{BB962C8B-B14F-4D97-AF65-F5344CB8AC3E}">
        <p14:creationId xmlns:p14="http://schemas.microsoft.com/office/powerpoint/2010/main" val="2137714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b="1" dirty="0" smtClean="0"/>
              <a:t>Antes de introducirnos al desarrollo del temario de la Unidad II</a:t>
            </a:r>
            <a:endParaRPr lang="es-MX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 manera de introducción y retroalimentación de asignaturas antecedentes, reflexionar en relación a:</a:t>
            </a:r>
            <a:endParaRPr lang="es-MX" dirty="0"/>
          </a:p>
        </p:txBody>
      </p:sp>
      <p:sp>
        <p:nvSpPr>
          <p:cNvPr id="4" name="AutoShape 2" descr="Resultado de imagen para la investigac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7" name="Picture 3" descr="E:\Evaluación Profesional\EP1\descarg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72" y="2646412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Resultado de imagen para investig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996952"/>
            <a:ext cx="2736304" cy="325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5831564" y="4620354"/>
            <a:ext cx="3024336" cy="17376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¿</a:t>
            </a:r>
            <a:r>
              <a:rPr lang="es-MX" dirty="0" smtClean="0"/>
              <a:t>Qué nos quiere decir esto?</a:t>
            </a:r>
            <a:endParaRPr lang="es-MX" dirty="0"/>
          </a:p>
        </p:txBody>
      </p:sp>
      <p:sp>
        <p:nvSpPr>
          <p:cNvPr id="8" name="7 Estrella de 6 puntas"/>
          <p:cNvSpPr/>
          <p:nvPr/>
        </p:nvSpPr>
        <p:spPr>
          <a:xfrm>
            <a:off x="3995936" y="4551233"/>
            <a:ext cx="2268252" cy="1700808"/>
          </a:xfrm>
          <a:prstGeom prst="star6">
            <a:avLst/>
          </a:prstGeom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EJERCICIO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AutoShape 2" descr="Resultado de imagen para investiga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Picture 3" descr="C:\Users\EDUCACION\Documents\descarg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694650"/>
            <a:ext cx="18288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Rectángulo redondeado"/>
          <p:cNvSpPr/>
          <p:nvPr/>
        </p:nvSpPr>
        <p:spPr>
          <a:xfrm>
            <a:off x="3419872" y="4077072"/>
            <a:ext cx="1828800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investigando</a:t>
            </a:r>
            <a:endParaRPr lang="es-MX" dirty="0"/>
          </a:p>
        </p:txBody>
      </p:sp>
      <p:sp>
        <p:nvSpPr>
          <p:cNvPr id="10" name="9 Igual que"/>
          <p:cNvSpPr/>
          <p:nvPr/>
        </p:nvSpPr>
        <p:spPr>
          <a:xfrm>
            <a:off x="5364088" y="3429000"/>
            <a:ext cx="360040" cy="50405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2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¿INVESTIGACIÓN</a:t>
            </a:r>
            <a:r>
              <a:rPr lang="es-MX" dirty="0"/>
              <a:t>?</a:t>
            </a:r>
            <a:br>
              <a:rPr lang="es-MX" dirty="0"/>
            </a:b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2339752" y="1196752"/>
            <a:ext cx="3672408" cy="25454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Todos los días vemos o escuchamos  resultados de procesos de investigación.</a:t>
            </a:r>
          </a:p>
          <a:p>
            <a:pPr algn="ctr"/>
            <a:endParaRPr lang="es-MX" b="1" dirty="0">
              <a:solidFill>
                <a:schemeClr val="tx1"/>
              </a:solidFill>
            </a:endParaRPr>
          </a:p>
          <a:p>
            <a:pPr algn="ctr"/>
            <a:r>
              <a:rPr lang="es-MX" b="1" dirty="0" smtClean="0">
                <a:solidFill>
                  <a:schemeClr val="tx1"/>
                </a:solidFill>
              </a:rPr>
              <a:t>SUS RESULTADOS  SON FAMILIARES, TROPEZAMOS CON SUS HALLAZGOS  EN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 rot="2543080">
            <a:off x="35496" y="2830080"/>
            <a:ext cx="2304256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PERIÓDICOS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6523729" y="4874526"/>
            <a:ext cx="2257744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REVISTAS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4075560" y="4412748"/>
            <a:ext cx="2286704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LIBROS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205644" y="4968990"/>
            <a:ext cx="2592288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PROGRAMAS DE TELEVISIÓN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2797932" y="5445224"/>
            <a:ext cx="2340832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ARTÍCULOS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 rot="18891705">
            <a:off x="6387133" y="2363720"/>
            <a:ext cx="2232248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INFORMES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" name="11 Conector recto"/>
          <p:cNvCxnSpPr/>
          <p:nvPr/>
        </p:nvCxnSpPr>
        <p:spPr>
          <a:xfrm flipH="1">
            <a:off x="1547664" y="2166346"/>
            <a:ext cx="782209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1547664" y="2166346"/>
            <a:ext cx="0" cy="758598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H="1">
            <a:off x="6012160" y="2166346"/>
            <a:ext cx="782209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6794369" y="2166346"/>
            <a:ext cx="0" cy="758598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6012160" y="3750568"/>
            <a:ext cx="1296144" cy="1112896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endCxn id="7" idx="0"/>
          </p:cNvCxnSpPr>
          <p:nvPr/>
        </p:nvCxnSpPr>
        <p:spPr>
          <a:xfrm>
            <a:off x="5218912" y="3742160"/>
            <a:ext cx="0" cy="670588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3707904" y="3750568"/>
            <a:ext cx="0" cy="1650470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H="1">
            <a:off x="1835696" y="3798614"/>
            <a:ext cx="504056" cy="1118592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78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La investigación presente en NOTICIA de PERIÓDICO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14300" indent="0" fontAlgn="base">
              <a:buNone/>
            </a:pPr>
            <a:endParaRPr lang="es-MX" b="1" dirty="0"/>
          </a:p>
          <a:p>
            <a:pPr marL="114300" indent="0">
              <a:buNone/>
            </a:pP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1026" name="Picture 2" descr="http://pmayobre.webs.uvigo.es/master/prensa/ana_per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08" y="1638288"/>
            <a:ext cx="875448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63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La investigación presente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en un artículo 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756568"/>
            <a:ext cx="8229600" cy="4373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base"/>
            <a:endParaRPr lang="es-MX" b="1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2050" name="Picture 2" descr="http://www.educacional.org.ar/files/noticias/155/Revista%20MiraBA%20%20oct%202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400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96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1600" b="1" dirty="0" smtClean="0">
                <a:solidFill>
                  <a:schemeClr val="accent2">
                    <a:lumMod val="75000"/>
                  </a:schemeClr>
                </a:solidFill>
              </a:rPr>
              <a:t>Con sus resultados nos enteramos </a:t>
            </a:r>
            <a:r>
              <a:rPr lang="es-MX" sz="1600" b="1" dirty="0">
                <a:solidFill>
                  <a:schemeClr val="accent2">
                    <a:lumMod val="75000"/>
                  </a:schemeClr>
                </a:solidFill>
              </a:rPr>
              <a:t>de:</a:t>
            </a:r>
            <a:r>
              <a:rPr lang="es-MX" sz="18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s-MX" sz="18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es-MX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363272" cy="4373563"/>
          </a:xfrm>
        </p:spPr>
        <p:txBody>
          <a:bodyPr/>
          <a:lstStyle/>
          <a:p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El índice de escolaridad </a:t>
            </a:r>
          </a:p>
          <a:p>
            <a:pPr>
              <a:buFont typeface="Wingdings" pitchFamily="2" charset="2"/>
              <a:buChar char="ü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La capacitación docente</a:t>
            </a:r>
          </a:p>
          <a:p>
            <a:pPr>
              <a:buFont typeface="Wingdings" pitchFamily="2" charset="2"/>
              <a:buChar char="ü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Número de niños y jóvenes sin instrucción escolar</a:t>
            </a:r>
          </a:p>
          <a:p>
            <a:pPr>
              <a:buFont typeface="Wingdings" pitchFamily="2" charset="2"/>
              <a:buChar char="ü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El significado de la calidad educativa </a:t>
            </a:r>
          </a:p>
          <a:p>
            <a:pPr>
              <a:buFont typeface="Wingdings" pitchFamily="2" charset="2"/>
              <a:buChar char="ü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Características de la escuela pública</a:t>
            </a:r>
          </a:p>
          <a:p>
            <a:pPr>
              <a:buFont typeface="Wingdings" pitchFamily="2" charset="2"/>
              <a:buChar char="ü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La deserción en México</a:t>
            </a:r>
          </a:p>
          <a:p>
            <a:pPr>
              <a:buFont typeface="Wingdings" pitchFamily="2" charset="2"/>
              <a:buChar char="ü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La experiencia de vida en el estudiante universitario</a:t>
            </a:r>
          </a:p>
          <a:p>
            <a:pPr>
              <a:buFont typeface="Wingdings" pitchFamily="2" charset="2"/>
              <a:buChar char="ü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Procesos de enseñanza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4716016" y="5481527"/>
            <a:ext cx="1224136" cy="46805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Elipse"/>
          <p:cNvSpPr/>
          <p:nvPr/>
        </p:nvSpPr>
        <p:spPr>
          <a:xfrm>
            <a:off x="6084168" y="5517232"/>
            <a:ext cx="2808312" cy="93610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investigadores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0336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516</TotalTime>
  <Words>1484</Words>
  <Application>Microsoft Office PowerPoint</Application>
  <PresentationFormat>Presentación en pantalla (4:3)</PresentationFormat>
  <Paragraphs>238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Boticario</vt:lpstr>
      <vt:lpstr>Universidad autónoma del estado de México</vt:lpstr>
      <vt:lpstr>Objetivo general de la UA</vt:lpstr>
      <vt:lpstr>Unidad II</vt:lpstr>
      <vt:lpstr>Investigar  investigando    investigación</vt:lpstr>
      <vt:lpstr>Antes de introducirnos al desarrollo del temario de la Unidad II</vt:lpstr>
      <vt:lpstr>¿INVESTIGACIÓN? </vt:lpstr>
      <vt:lpstr>La investigación presente en NOTICIA de PERIÓDICO</vt:lpstr>
      <vt:lpstr>La investigación presente  en un artículo </vt:lpstr>
      <vt:lpstr>Con sus resultados nos enteramos de: </vt:lpstr>
      <vt:lpstr>Presentación de PowerPoint</vt:lpstr>
      <vt:lpstr>Como estudiantes hemos estado en contacto permanente  con la investigación</vt:lpstr>
      <vt:lpstr>COMPLETE LA ORACIÓN NO MÁS DE VEINTE PALABRAS Y COMUNIQUE LO QUE PIENSA DE ELLA</vt:lpstr>
      <vt:lpstr>COMPARE SU RESPUESTA SOBRE LAS IDEAS MÁS COMUNES SOBRE LO QUÉ ES la INVESTIGACIÓN  ¿se coincide con alguna de  ellas o se piensa de manera diferente?</vt:lpstr>
      <vt:lpstr>Cosas que posiblemente no sabemos sobre la investigación</vt:lpstr>
      <vt:lpstr>Debemos abrir nuestra mente</vt:lpstr>
      <vt:lpstr>Habilidades cotidianas aplicadas a la investigación</vt:lpstr>
      <vt:lpstr>Habilidades </vt:lpstr>
      <vt:lpstr>La habilidad para…</vt:lpstr>
      <vt:lpstr>La palaBra investigación</vt:lpstr>
      <vt:lpstr>¿porqué investigar como requisito para obtener un título universitario?</vt:lpstr>
      <vt:lpstr>Presentación de PowerPoint</vt:lpstr>
      <vt:lpstr>Qué hacer si no existe motivación? </vt:lpstr>
      <vt:lpstr>La decisión lo tiene que comprometer</vt:lpstr>
      <vt:lpstr>SI USTED ESTÁ MOTIVADO TENDRÁ EL IMPULSO NECESARIO PARA CONCLUIR SU INVESTIGACIÓN CON ÉXITO</vt:lpstr>
      <vt:lpstr>Presentación de PowerPoint</vt:lpstr>
      <vt:lpstr>Atienda normas y expectativas</vt:lpstr>
      <vt:lpstr>Consulte investigaciones similares a tu idea de investigación  que te interesa inmiscuirte</vt:lpstr>
      <vt:lpstr>¿Qué hacer si no se ocurre alguna idea? </vt:lpstr>
      <vt:lpstr>Escribe tu idea general de interés para investigar</vt:lpstr>
      <vt:lpstr>Presentación de PowerPoint</vt:lpstr>
      <vt:lpstr>El resultado dependerá de la organización de tu tiempo y dedicación a la tarea</vt:lpstr>
      <vt:lpstr>BIBLIOGRAFÍA </vt:lpstr>
      <vt:lpstr>Recomendaciones para uso del material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</dc:title>
  <dc:creator>Equipo</dc:creator>
  <cp:lastModifiedBy>EDUCACION</cp:lastModifiedBy>
  <cp:revision>42</cp:revision>
  <dcterms:created xsi:type="dcterms:W3CDTF">2015-09-19T05:49:12Z</dcterms:created>
  <dcterms:modified xsi:type="dcterms:W3CDTF">2015-09-25T18:53:03Z</dcterms:modified>
</cp:coreProperties>
</file>