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80" r:id="rId4"/>
    <p:sldId id="282" r:id="rId5"/>
    <p:sldId id="288" r:id="rId6"/>
    <p:sldId id="258" r:id="rId7"/>
    <p:sldId id="259" r:id="rId8"/>
    <p:sldId id="260" r:id="rId9"/>
    <p:sldId id="261" r:id="rId10"/>
    <p:sldId id="262" r:id="rId11"/>
    <p:sldId id="283" r:id="rId12"/>
    <p:sldId id="263" r:id="rId13"/>
    <p:sldId id="284" r:id="rId14"/>
    <p:sldId id="265" r:id="rId15"/>
    <p:sldId id="276" r:id="rId16"/>
    <p:sldId id="266" r:id="rId17"/>
    <p:sldId id="267" r:id="rId18"/>
    <p:sldId id="277" r:id="rId19"/>
    <p:sldId id="268" r:id="rId20"/>
    <p:sldId id="269" r:id="rId21"/>
    <p:sldId id="278" r:id="rId22"/>
    <p:sldId id="270" r:id="rId23"/>
    <p:sldId id="271" r:id="rId24"/>
    <p:sldId id="287" r:id="rId25"/>
    <p:sldId id="272" r:id="rId26"/>
    <p:sldId id="285" r:id="rId27"/>
    <p:sldId id="273" r:id="rId28"/>
    <p:sldId id="274" r:id="rId29"/>
    <p:sldId id="279" r:id="rId30"/>
    <p:sldId id="275" r:id="rId3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38" autoAdjust="0"/>
  </p:normalViewPr>
  <p:slideViewPr>
    <p:cSldViewPr>
      <p:cViewPr varScale="1">
        <p:scale>
          <a:sx n="126" d="100"/>
          <a:sy n="126" d="100"/>
        </p:scale>
        <p:origin x="-1194"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fld id="{BC4592C8-659A-4D14-AC02-673FE8CE62F8}" type="datetimeFigureOut">
              <a:rPr lang="es-MX" smtClean="0"/>
              <a:pPr/>
              <a:t>26/09/2015</a:t>
            </a:fld>
            <a:endParaRPr lang="es-MX"/>
          </a:p>
        </p:txBody>
      </p:sp>
      <p:sp>
        <p:nvSpPr>
          <p:cNvPr id="20" name="19 Marcador de pie de página"/>
          <p:cNvSpPr>
            <a:spLocks noGrp="1"/>
          </p:cNvSpPr>
          <p:nvPr>
            <p:ph type="ftr" sz="quarter" idx="11"/>
          </p:nvPr>
        </p:nvSpPr>
        <p:spPr/>
        <p:txBody>
          <a:bodyPr/>
          <a:lstStyle>
            <a:extLst/>
          </a:lstStyle>
          <a:p>
            <a:endParaRPr lang="es-MX"/>
          </a:p>
        </p:txBody>
      </p:sp>
      <p:sp>
        <p:nvSpPr>
          <p:cNvPr id="10" name="9 Marcador de número de diapositiva"/>
          <p:cNvSpPr>
            <a:spLocks noGrp="1"/>
          </p:cNvSpPr>
          <p:nvPr>
            <p:ph type="sldNum" sz="quarter" idx="12"/>
          </p:nvPr>
        </p:nvSpPr>
        <p:spPr/>
        <p:txBody>
          <a:bodyPr/>
          <a:lstStyle>
            <a:extLst/>
          </a:lstStyle>
          <a:p>
            <a:fld id="{DE2EAA7A-FA3B-4D27-AF59-115283A525D8}" type="slidenum">
              <a:rPr lang="es-MX" smtClean="0"/>
              <a:pPr/>
              <a:t>‹Nº›</a:t>
            </a:fld>
            <a:endParaRPr lang="es-MX"/>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C4592C8-659A-4D14-AC02-673FE8CE62F8}" type="datetimeFigureOut">
              <a:rPr lang="es-MX" smtClean="0"/>
              <a:pPr/>
              <a:t>26/09/2015</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DE2EAA7A-FA3B-4D27-AF59-115283A525D8}"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C4592C8-659A-4D14-AC02-673FE8CE62F8}" type="datetimeFigureOut">
              <a:rPr lang="es-MX" smtClean="0"/>
              <a:pPr/>
              <a:t>26/09/2015</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DE2EAA7A-FA3B-4D27-AF59-115283A525D8}"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C4592C8-659A-4D14-AC02-673FE8CE62F8}" type="datetimeFigureOut">
              <a:rPr lang="es-MX" smtClean="0"/>
              <a:pPr/>
              <a:t>26/09/2015</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DE2EAA7A-FA3B-4D27-AF59-115283A525D8}"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BC4592C8-659A-4D14-AC02-673FE8CE62F8}" type="datetimeFigureOut">
              <a:rPr lang="es-MX" smtClean="0"/>
              <a:pPr/>
              <a:t>26/09/2015</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DE2EAA7A-FA3B-4D27-AF59-115283A525D8}" type="slidenum">
              <a:rPr lang="es-MX" smtClean="0"/>
              <a:pPr/>
              <a:t>‹Nº›</a:t>
            </a:fld>
            <a:endParaRPr lang="es-MX"/>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BC4592C8-659A-4D14-AC02-673FE8CE62F8}" type="datetimeFigureOut">
              <a:rPr lang="es-MX" smtClean="0"/>
              <a:pPr/>
              <a:t>26/09/2015</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DE2EAA7A-FA3B-4D27-AF59-115283A525D8}"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BC4592C8-659A-4D14-AC02-673FE8CE62F8}" type="datetimeFigureOut">
              <a:rPr lang="es-MX" smtClean="0"/>
              <a:pPr/>
              <a:t>26/09/2015</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DE2EAA7A-FA3B-4D27-AF59-115283A525D8}"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BC4592C8-659A-4D14-AC02-673FE8CE62F8}" type="datetimeFigureOut">
              <a:rPr lang="es-MX" smtClean="0"/>
              <a:pPr/>
              <a:t>26/09/2015</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DE2EAA7A-FA3B-4D27-AF59-115283A525D8}"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BC4592C8-659A-4D14-AC02-673FE8CE62F8}" type="datetimeFigureOut">
              <a:rPr lang="es-MX" smtClean="0"/>
              <a:pPr/>
              <a:t>26/09/2015</a:t>
            </a:fld>
            <a:endParaRPr lang="es-MX"/>
          </a:p>
        </p:txBody>
      </p:sp>
      <p:sp>
        <p:nvSpPr>
          <p:cNvPr id="3" name="2 Marcador de pie de página"/>
          <p:cNvSpPr>
            <a:spLocks noGrp="1"/>
          </p:cNvSpPr>
          <p:nvPr>
            <p:ph type="ftr" sz="quarter" idx="11"/>
          </p:nvPr>
        </p:nvSpPr>
        <p:spPr/>
        <p:txBody>
          <a:bodyPr/>
          <a:lstStyle>
            <a:extLst/>
          </a:lstStyle>
          <a:p>
            <a:endParaRPr lang="es-MX"/>
          </a:p>
        </p:txBody>
      </p:sp>
      <p:sp>
        <p:nvSpPr>
          <p:cNvPr id="4" name="3 Marcador de número de diapositiva"/>
          <p:cNvSpPr>
            <a:spLocks noGrp="1"/>
          </p:cNvSpPr>
          <p:nvPr>
            <p:ph type="sldNum" sz="quarter" idx="12"/>
          </p:nvPr>
        </p:nvSpPr>
        <p:spPr/>
        <p:txBody>
          <a:bodyPr/>
          <a:lstStyle>
            <a:extLst/>
          </a:lstStyle>
          <a:p>
            <a:fld id="{DE2EAA7A-FA3B-4D27-AF59-115283A525D8}" type="slidenum">
              <a:rPr lang="es-MX" smtClean="0"/>
              <a:pPr/>
              <a:t>‹Nº›</a:t>
            </a:fld>
            <a:endParaRPr lang="es-MX"/>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BC4592C8-659A-4D14-AC02-673FE8CE62F8}" type="datetimeFigureOut">
              <a:rPr lang="es-MX" smtClean="0"/>
              <a:pPr/>
              <a:t>26/09/2015</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DE2EAA7A-FA3B-4D27-AF59-115283A525D8}"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fld id="{BC4592C8-659A-4D14-AC02-673FE8CE62F8}" type="datetimeFigureOut">
              <a:rPr lang="es-MX" smtClean="0"/>
              <a:pPr/>
              <a:t>26/09/2015</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DE2EAA7A-FA3B-4D27-AF59-115283A525D8}" type="slidenum">
              <a:rPr lang="es-MX" smtClean="0"/>
              <a:pPr/>
              <a:t>‹Nº›</a:t>
            </a:fld>
            <a:endParaRPr lang="es-MX"/>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C4592C8-659A-4D14-AC02-673FE8CE62F8}" type="datetimeFigureOut">
              <a:rPr lang="es-MX" smtClean="0"/>
              <a:pPr/>
              <a:t>26/09/2015</a:t>
            </a:fld>
            <a:endParaRPr lang="es-MX"/>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MX"/>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E2EAA7A-FA3B-4D27-AF59-115283A525D8}" type="slidenum">
              <a:rPr lang="es-MX" smtClean="0"/>
              <a:pPr/>
              <a:t>‹Nº›</a:t>
            </a:fld>
            <a:endParaRPr lang="es-MX"/>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1.bp.blogspot.com/-co4-cIVXuBU/UAnaenn5AeI/AAAAAAAAAP0/Y20-qsDOP3Y/s1600/linea-recta.jp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6.gif"/><Relationship Id="rId3" Type="http://schemas.openxmlformats.org/officeDocument/2006/relationships/image" Target="../media/image21.gif"/><Relationship Id="rId7" Type="http://schemas.openxmlformats.org/officeDocument/2006/relationships/image" Target="../media/image25.gif"/><Relationship Id="rId2" Type="http://schemas.openxmlformats.org/officeDocument/2006/relationships/image" Target="../media/image20.gif"/><Relationship Id="rId1" Type="http://schemas.openxmlformats.org/officeDocument/2006/relationships/slideLayout" Target="../slideLayouts/slideLayout2.xml"/><Relationship Id="rId6" Type="http://schemas.openxmlformats.org/officeDocument/2006/relationships/image" Target="../media/image24.gif"/><Relationship Id="rId11" Type="http://schemas.openxmlformats.org/officeDocument/2006/relationships/image" Target="../media/image29.gif"/><Relationship Id="rId5" Type="http://schemas.openxmlformats.org/officeDocument/2006/relationships/image" Target="../media/image23.gif"/><Relationship Id="rId10" Type="http://schemas.openxmlformats.org/officeDocument/2006/relationships/image" Target="../media/image28.gif"/><Relationship Id="rId4" Type="http://schemas.openxmlformats.org/officeDocument/2006/relationships/image" Target="../media/image22.gif"/><Relationship Id="rId9" Type="http://schemas.openxmlformats.org/officeDocument/2006/relationships/image" Target="../media/image27.gif"/></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mx/url?sa=i&amp;rct=j&amp;q=&amp;esrc=s&amp;source=images&amp;cd=&amp;cad=rja&amp;uact=8&amp;docid=PqFQvdCpTRDypM&amp;tbnid=vQ2tzBp_KOIjXM:&amp;ved=0CAcQjRw&amp;url=http://estructuradaupc.blogspot.com/&amp;ei=oasuVO6SG8jF8AHgkoHYDg&amp;psig=AFQjCNEho-ROMlCAss22jRpHYFkcfMoirQ&amp;ust=1412431069017282"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www.google.com.mx/url?sa=i&amp;rct=j&amp;q=&amp;esrc=s&amp;source=images&amp;cd=&amp;cad=rja&amp;uact=8&amp;docid=jlh-GumY2MzAFM&amp;tbnid=WS49_hVp4w-TtM:&amp;ved=0CAcQjRw&amp;url=http://www.mvblog.cl/2012/04/08/dibujo-tecnico-formatos-de-papel-y-margen/&amp;ei=lKYuVPrHBuHC8QHk-YGADg&amp;bvm=bv.76802529,d.aWw&amp;psig=AFQjCNGOWIdtA7_BAzRpFPtd9Sja7ezZDw&amp;ust=1412429749580028"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docid=VoUngsea6uRdeM&amp;tbnid=uqxYd15Ft98KQM:&amp;ved=0CAcQjRw&amp;url=http://dibujo.ramondelaguila.com/?page_id%3D847&amp;ei=96YuVLXAH6r88AGXyYGgDg&amp;bvm=bv.76802529,d.aWw&amp;psig=AFQjCNGOWIdtA7_BAzRpFPtd9Sja7ezZDw&amp;ust=1412429749580028" TargetMode="External"/><Relationship Id="rId2" Type="http://schemas.openxmlformats.org/officeDocument/2006/relationships/image" Target="../media/image36.jpe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8.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www.google.com.mx/url?sa=i&amp;rct=j&amp;q=&amp;esrc=s&amp;source=images&amp;cd=&amp;cad=rja&amp;uact=8&amp;docid=xWDX4sRQp69wfM&amp;tbnid=pPuYdYGSq6AXvM:&amp;ved=0CAcQjRw&amp;url=http://angiebecerraramirez.blogspot.com/2013/04/letra-tecnica.html&amp;ei=fKguVKu9Kera8gGU7oH4DQ&amp;bvm=bv.76802529,d.aWw&amp;psig=AFQjCNHSErG9v0USt6RiroG8QEyiTJwgkw&amp;ust=141243030627640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mx/url?sa=i&amp;rct=j&amp;q=&amp;esrc=s&amp;source=images&amp;cd=&amp;cad=rja&amp;uact=8&amp;docid=PqFQvdCpTRDypM&amp;tbnid=vQ2tzBp_KOIjXM:&amp;ved=0CAcQjRw&amp;url=http://www.dreamstime.com/royalty-free-stock-image-technical-drawing-image18334686&amp;ei=HNwuVJXgB6Wa8gGWxYCADg&amp;psig=AFQjCNEho-ROMlCAss22jRpHYFkcfMoirQ&amp;ust=1412431069017282"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7.jpeg"/><Relationship Id="rId7" Type="http://schemas.openxmlformats.org/officeDocument/2006/relationships/hyperlink" Target="http://www.google.com.mx/url?sa=i&amp;rct=j&amp;q=&amp;esrc=s&amp;source=images&amp;cd=&amp;cad=rja&amp;uact=8&amp;docid=yG59p8jfdZ0JiM&amp;tbnid=C7Sff6ckBxk19M:&amp;ved=0CAcQjRw&amp;url=http://www.imagenestotal.com/flechas/&amp;ei=59wuVIuSCYeH8QGb6oG4Dg&amp;psig=AFQjCNH4-PtWw3SccOXWySrsgrzk5Wfjvw&amp;ust=1412443744642317" TargetMode="External"/><Relationship Id="rId2" Type="http://schemas.openxmlformats.org/officeDocument/2006/relationships/hyperlink" Target="http://www.google.com.mx/url?sa=i&amp;rct=j&amp;q=&amp;esrc=s&amp;source=images&amp;cd=&amp;cad=rja&amp;uact=8&amp;docid=9YM2Ewi5zqMEiM&amp;tbnid=FZrOo5WOsXj-zM:&amp;ved=0CAcQjRw&amp;url=http://alexanderbobadilla.blogspot.com/2013/09/responder-encuestas-remuneradas-o-ganar.html&amp;ei=cqouVO-WCYbE8AGtmYGgDg&amp;psig=AFQjCNHSoxYpSTN1wxlU10uekDeOljho6g&amp;ust=1412430809451555" TargetMode="Externa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hyperlink" Target="http://jcvalda.files.wordpress.com/2013/01/calidad-06.jpg" TargetMode="External"/><Relationship Id="rId4" Type="http://schemas.openxmlformats.org/officeDocument/2006/relationships/hyperlink" Target="http://www.google.com.mx/url?sa=i&amp;rct=j&amp;q=&amp;esrc=s&amp;source=images&amp;cd=&amp;cad=rja&amp;uact=8&amp;docid=OQrkB5Cw8ue-WM&amp;tbnid=P-Qf2V9BOjpERM:&amp;ved=0CAcQjRw&amp;url=http://www.danielperis.com/2013/como-ganar-dinero-en-internet/&amp;ei=YaouVLTqL8fC8AHEmYGoDQ&amp;psig=AFQjCNHSoxYpSTN1wxlU10uekDeOljho6g&amp;ust=1412430809451555"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123728" y="304582"/>
            <a:ext cx="6840760" cy="619724"/>
          </a:xfrm>
        </p:spPr>
        <p:txBody>
          <a:bodyPr>
            <a:noAutofit/>
          </a:bodyPr>
          <a:lstStyle/>
          <a:p>
            <a:pPr algn="ctr"/>
            <a:r>
              <a:rPr lang="es-MX" sz="2000" b="1" dirty="0" smtClean="0">
                <a:solidFill>
                  <a:schemeClr val="tx1"/>
                </a:solidFill>
                <a:effectLst/>
                <a:latin typeface="Arial" pitchFamily="34" charset="0"/>
                <a:cs typeface="Arial" pitchFamily="34" charset="0"/>
              </a:rPr>
              <a:t>UNIVERSIDAD AUTONOMA DEL ESTADO DE MEXICO</a:t>
            </a:r>
            <a:endParaRPr lang="es-MX" sz="2000" b="1" dirty="0">
              <a:solidFill>
                <a:schemeClr val="tx1"/>
              </a:solidFill>
              <a:effectLst/>
              <a:latin typeface="Arial" pitchFamily="34" charset="0"/>
              <a:cs typeface="Arial" pitchFamily="34" charset="0"/>
            </a:endParaRPr>
          </a:p>
        </p:txBody>
      </p:sp>
      <p:sp>
        <p:nvSpPr>
          <p:cNvPr id="3" name="2 Subtítulo"/>
          <p:cNvSpPr>
            <a:spLocks noGrp="1"/>
          </p:cNvSpPr>
          <p:nvPr>
            <p:ph type="subTitle" idx="1"/>
          </p:nvPr>
        </p:nvSpPr>
        <p:spPr>
          <a:xfrm>
            <a:off x="2267744" y="924306"/>
            <a:ext cx="6400800" cy="648072"/>
          </a:xfrm>
        </p:spPr>
        <p:txBody>
          <a:bodyPr>
            <a:noAutofit/>
          </a:bodyPr>
          <a:lstStyle/>
          <a:p>
            <a:pPr algn="ctr"/>
            <a:r>
              <a:rPr lang="es-MX" sz="1600" b="1" i="1" dirty="0">
                <a:solidFill>
                  <a:schemeClr val="tx1">
                    <a:lumMod val="50000"/>
                    <a:lumOff val="50000"/>
                  </a:schemeClr>
                </a:solidFill>
                <a:latin typeface="Arial" pitchFamily="34" charset="0"/>
                <a:cs typeface="Arial" pitchFamily="34" charset="0"/>
              </a:rPr>
              <a:t>UNIDAD ACADÉMICA PROFESIONAL </a:t>
            </a:r>
            <a:r>
              <a:rPr lang="es-MX" sz="1600" b="1" i="1" dirty="0" smtClean="0">
                <a:solidFill>
                  <a:schemeClr val="tx1">
                    <a:lumMod val="50000"/>
                    <a:lumOff val="50000"/>
                  </a:schemeClr>
                </a:solidFill>
                <a:latin typeface="Arial" pitchFamily="34" charset="0"/>
                <a:cs typeface="Arial" pitchFamily="34" charset="0"/>
              </a:rPr>
              <a:t>TIANGUISTENCO</a:t>
            </a:r>
          </a:p>
          <a:p>
            <a:pPr algn="ctr"/>
            <a:endParaRPr lang="es-MX" sz="1600" b="1" i="1" dirty="0">
              <a:solidFill>
                <a:schemeClr val="tx1">
                  <a:lumMod val="50000"/>
                  <a:lumOff val="50000"/>
                </a:schemeClr>
              </a:solidFill>
              <a:latin typeface="Arial" pitchFamily="34" charset="0"/>
              <a:cs typeface="Arial" pitchFamily="34" charset="0"/>
            </a:endParaRPr>
          </a:p>
        </p:txBody>
      </p:sp>
      <p:pic>
        <p:nvPicPr>
          <p:cNvPr id="4" name="Picture 3" descr="C:\Users\UserPC\Documents\Downloads\uaemex-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88640"/>
            <a:ext cx="1630921" cy="14361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 name="1 Título"/>
          <p:cNvSpPr txBox="1">
            <a:spLocks/>
          </p:cNvSpPr>
          <p:nvPr/>
        </p:nvSpPr>
        <p:spPr>
          <a:xfrm>
            <a:off x="2051720" y="3645024"/>
            <a:ext cx="6172200" cy="959247"/>
          </a:xfrm>
          <a:prstGeom prst="rect">
            <a:avLst/>
          </a:prstGeom>
        </p:spPr>
        <p:txBody>
          <a:bodyPr bIns="91440" anchor="ctr" anchorCtr="0">
            <a:no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r>
              <a:rPr lang="es-MX" b="1" dirty="0" smtClean="0">
                <a:solidFill>
                  <a:schemeClr val="tx1"/>
                </a:solidFill>
                <a:latin typeface="Arial" pitchFamily="34" charset="0"/>
                <a:cs typeface="Arial" pitchFamily="34" charset="0"/>
              </a:rPr>
              <a:t>Unidad de Aprendizaje:</a:t>
            </a:r>
          </a:p>
          <a:p>
            <a:r>
              <a:rPr lang="es-MX" b="1" dirty="0" smtClean="0">
                <a:solidFill>
                  <a:schemeClr val="tx1"/>
                </a:solidFill>
                <a:latin typeface="Arial" pitchFamily="34" charset="0"/>
                <a:cs typeface="Arial" pitchFamily="34" charset="0"/>
              </a:rPr>
              <a:t>“DIBUJO DE DETALLE”</a:t>
            </a:r>
            <a:endParaRPr lang="es-MX" sz="3600" b="1" dirty="0">
              <a:solidFill>
                <a:schemeClr val="tx1"/>
              </a:solidFill>
              <a:latin typeface="Arial" pitchFamily="34" charset="0"/>
              <a:cs typeface="Arial" pitchFamily="34" charset="0"/>
            </a:endParaRPr>
          </a:p>
        </p:txBody>
      </p:sp>
      <p:sp>
        <p:nvSpPr>
          <p:cNvPr id="7" name="1 Título"/>
          <p:cNvSpPr txBox="1">
            <a:spLocks/>
          </p:cNvSpPr>
          <p:nvPr/>
        </p:nvSpPr>
        <p:spPr>
          <a:xfrm>
            <a:off x="2699792" y="5229200"/>
            <a:ext cx="6172200" cy="1368152"/>
          </a:xfrm>
          <a:prstGeom prst="rect">
            <a:avLst/>
          </a:prstGeom>
        </p:spPr>
        <p:txBody>
          <a:bodyPr bIns="91440" anchor="ctr" anchorCtr="0">
            <a:no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algn="r"/>
            <a:r>
              <a:rPr lang="es-MX" sz="3200" b="1" dirty="0" smtClean="0">
                <a:solidFill>
                  <a:schemeClr val="tx1"/>
                </a:solidFill>
                <a:latin typeface="Arial" pitchFamily="34" charset="0"/>
                <a:cs typeface="Arial" pitchFamily="34" charset="0"/>
              </a:rPr>
              <a:t>Elaboró:</a:t>
            </a:r>
          </a:p>
          <a:p>
            <a:pPr marL="571500" indent="-571500" algn="r">
              <a:buFont typeface="Arial" pitchFamily="34" charset="0"/>
              <a:buChar char="•"/>
            </a:pPr>
            <a:r>
              <a:rPr lang="en-US" sz="2400" b="1" i="1" dirty="0" smtClean="0">
                <a:solidFill>
                  <a:schemeClr val="tx1"/>
                </a:solidFill>
                <a:latin typeface="Arial" pitchFamily="34" charset="0"/>
                <a:cs typeface="Arial" pitchFamily="34" charset="0"/>
              </a:rPr>
              <a:t>M. </a:t>
            </a:r>
            <a:r>
              <a:rPr lang="en-US" sz="2400" b="1" i="1" dirty="0" err="1" smtClean="0">
                <a:solidFill>
                  <a:schemeClr val="tx1"/>
                </a:solidFill>
                <a:latin typeface="Arial" pitchFamily="34" charset="0"/>
                <a:cs typeface="Arial" pitchFamily="34" charset="0"/>
              </a:rPr>
              <a:t>en</a:t>
            </a:r>
            <a:r>
              <a:rPr lang="en-US" sz="2400" b="1" i="1" dirty="0" smtClean="0">
                <a:solidFill>
                  <a:schemeClr val="tx1"/>
                </a:solidFill>
                <a:latin typeface="Arial" pitchFamily="34" charset="0"/>
                <a:cs typeface="Arial" pitchFamily="34" charset="0"/>
              </a:rPr>
              <a:t> Ed. Raul Mendez Ramirez</a:t>
            </a:r>
          </a:p>
          <a:p>
            <a:pPr algn="r"/>
            <a:r>
              <a:rPr lang="en-US" sz="1800" b="1" i="1" dirty="0" smtClean="0">
                <a:solidFill>
                  <a:schemeClr val="accent3">
                    <a:lumMod val="50000"/>
                  </a:schemeClr>
                </a:solidFill>
                <a:latin typeface="Arial" pitchFamily="34" charset="0"/>
                <a:cs typeface="Arial" pitchFamily="34" charset="0"/>
              </a:rPr>
              <a:t>21.05.15</a:t>
            </a:r>
            <a:endParaRPr lang="es-MX" sz="1800" b="1" i="1" dirty="0">
              <a:solidFill>
                <a:schemeClr val="accent3">
                  <a:lumMod val="50000"/>
                </a:schemeClr>
              </a:solidFill>
              <a:latin typeface="Arial" pitchFamily="34" charset="0"/>
              <a:cs typeface="Arial" pitchFamily="34" charset="0"/>
            </a:endParaRPr>
          </a:p>
        </p:txBody>
      </p:sp>
      <p:sp>
        <p:nvSpPr>
          <p:cNvPr id="8" name="1 Título"/>
          <p:cNvSpPr txBox="1">
            <a:spLocks/>
          </p:cNvSpPr>
          <p:nvPr/>
        </p:nvSpPr>
        <p:spPr>
          <a:xfrm>
            <a:off x="2123728" y="1772816"/>
            <a:ext cx="6172200" cy="959247"/>
          </a:xfrm>
          <a:prstGeom prst="rect">
            <a:avLst/>
          </a:prstGeom>
        </p:spPr>
        <p:txBody>
          <a:bodyPr bIns="91440" anchor="ctr" anchorCtr="0">
            <a:no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r>
              <a:rPr lang="es-MX" b="1" dirty="0" smtClean="0">
                <a:solidFill>
                  <a:schemeClr val="tx1"/>
                </a:solidFill>
                <a:latin typeface="Arial" pitchFamily="34" charset="0"/>
                <a:cs typeface="Arial" pitchFamily="34" charset="0"/>
              </a:rPr>
              <a:t>Unidad I:</a:t>
            </a:r>
          </a:p>
          <a:p>
            <a:r>
              <a:rPr lang="es-MX" sz="3600" b="1" dirty="0" smtClean="0">
                <a:solidFill>
                  <a:schemeClr val="tx1"/>
                </a:solidFill>
                <a:latin typeface="Arial" pitchFamily="34" charset="0"/>
                <a:cs typeface="Arial" pitchFamily="34" charset="0"/>
              </a:rPr>
              <a:t>Introducción</a:t>
            </a:r>
            <a:endParaRPr lang="es-MX" sz="3600" b="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127067832"/>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n-US" sz="3200" b="1" dirty="0" err="1" smtClean="0">
                <a:solidFill>
                  <a:schemeClr val="tx1"/>
                </a:solidFill>
                <a:effectLst/>
                <a:latin typeface="Arial" pitchFamily="34" charset="0"/>
                <a:cs typeface="Arial" pitchFamily="34" charset="0"/>
              </a:rPr>
              <a:t>Clasificación</a:t>
            </a:r>
            <a:r>
              <a:rPr lang="en-US" sz="3200" b="1" dirty="0" smtClean="0">
                <a:solidFill>
                  <a:schemeClr val="tx1"/>
                </a:solidFill>
                <a:effectLst/>
                <a:latin typeface="Arial" pitchFamily="34" charset="0"/>
                <a:cs typeface="Arial" pitchFamily="34" charset="0"/>
              </a:rPr>
              <a:t> de </a:t>
            </a:r>
            <a:r>
              <a:rPr lang="en-US" sz="3200" b="1" dirty="0" err="1" smtClean="0">
                <a:solidFill>
                  <a:schemeClr val="tx1"/>
                </a:solidFill>
                <a:effectLst/>
                <a:latin typeface="Arial" pitchFamily="34" charset="0"/>
                <a:cs typeface="Arial" pitchFamily="34" charset="0"/>
              </a:rPr>
              <a:t>normas</a:t>
            </a:r>
            <a:endParaRPr lang="es-MX" sz="3200" b="1" dirty="0">
              <a:solidFill>
                <a:schemeClr val="tx1"/>
              </a:solidFill>
              <a:effectLst/>
              <a:latin typeface="Arial" pitchFamily="34" charset="0"/>
              <a:cs typeface="Arial" pitchFamily="34" charset="0"/>
            </a:endParaRPr>
          </a:p>
        </p:txBody>
      </p:sp>
      <p:sp>
        <p:nvSpPr>
          <p:cNvPr id="3" name="2 Marcador de contenido"/>
          <p:cNvSpPr>
            <a:spLocks noGrp="1"/>
          </p:cNvSpPr>
          <p:nvPr>
            <p:ph idx="1"/>
          </p:nvPr>
        </p:nvSpPr>
        <p:spPr/>
        <p:txBody>
          <a:bodyPr>
            <a:normAutofit/>
          </a:bodyPr>
          <a:lstStyle/>
          <a:p>
            <a:pPr>
              <a:lnSpc>
                <a:spcPct val="170000"/>
              </a:lnSpc>
            </a:pPr>
            <a:r>
              <a:rPr lang="en-US" sz="2400" b="1" dirty="0" err="1" smtClean="0">
                <a:latin typeface="Arial" pitchFamily="34" charset="0"/>
                <a:cs typeface="Arial" pitchFamily="34" charset="0"/>
              </a:rPr>
              <a:t>Internacionales</a:t>
            </a:r>
            <a:r>
              <a:rPr lang="es-MX" sz="2400" b="1" dirty="0" smtClean="0">
                <a:latin typeface="Arial" pitchFamily="34" charset="0"/>
                <a:cs typeface="Arial" pitchFamily="34" charset="0"/>
              </a:rPr>
              <a:t>: </a:t>
            </a:r>
            <a:r>
              <a:rPr lang="es-MX" sz="2400" dirty="0" smtClean="0">
                <a:latin typeface="Arial" pitchFamily="34" charset="0"/>
                <a:cs typeface="Arial" pitchFamily="34" charset="0"/>
              </a:rPr>
              <a:t>A este grupo pertenecen las normas emitidas por ISO, CEI y UIT-Unión y ETSI.</a:t>
            </a:r>
          </a:p>
          <a:p>
            <a:pPr algn="just">
              <a:lnSpc>
                <a:spcPct val="150000"/>
              </a:lnSpc>
            </a:pPr>
            <a:endParaRPr lang="es-MX" sz="2400" dirty="0" smtClean="0">
              <a:latin typeface="Arial" pitchFamily="34" charset="0"/>
              <a:cs typeface="Arial" pitchFamily="34" charset="0"/>
            </a:endParaRPr>
          </a:p>
        </p:txBody>
      </p:sp>
      <p:pic>
        <p:nvPicPr>
          <p:cNvPr id="5" name="4 Imagen" descr="Mapamundi_quebec.png"/>
          <p:cNvPicPr>
            <a:picLocks noChangeAspect="1"/>
          </p:cNvPicPr>
          <p:nvPr/>
        </p:nvPicPr>
        <p:blipFill>
          <a:blip r:embed="rId2"/>
          <a:stretch>
            <a:fillRect/>
          </a:stretch>
        </p:blipFill>
        <p:spPr>
          <a:xfrm>
            <a:off x="2500298" y="3068960"/>
            <a:ext cx="5072057" cy="2936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034442208"/>
      </p:ext>
    </p:extLst>
  </p:cSld>
  <p:clrMapOvr>
    <a:masterClrMapping/>
  </p:clrMapOvr>
  <p:transition spd="slow">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57290" y="500042"/>
            <a:ext cx="7498080" cy="4800600"/>
          </a:xfrm>
        </p:spPr>
        <p:txBody>
          <a:bodyPr/>
          <a:lstStyle/>
          <a:p>
            <a:pPr algn="just"/>
            <a:r>
              <a:rPr lang="es-MX" sz="2400" b="1" dirty="0" smtClean="0">
                <a:latin typeface="Arial" pitchFamily="34" charset="0"/>
                <a:cs typeface="Arial" pitchFamily="34" charset="0"/>
              </a:rPr>
              <a:t>Regionales: </a:t>
            </a:r>
            <a:r>
              <a:rPr lang="es-MX" sz="2400" dirty="0" smtClean="0">
                <a:latin typeface="Arial" pitchFamily="34" charset="0"/>
                <a:cs typeface="Arial" pitchFamily="34" charset="0"/>
              </a:rPr>
              <a:t>su ámbito suele ser continental, el caso de las normas emitidas por el CEN, CENELEC y ETSI.</a:t>
            </a:r>
          </a:p>
          <a:p>
            <a:endParaRPr lang="es-ES" dirty="0"/>
          </a:p>
        </p:txBody>
      </p:sp>
      <p:pic>
        <p:nvPicPr>
          <p:cNvPr id="5" name="4 Imagen" descr="descarga (3).jpg"/>
          <p:cNvPicPr>
            <a:picLocks noChangeAspect="1"/>
          </p:cNvPicPr>
          <p:nvPr/>
        </p:nvPicPr>
        <p:blipFill>
          <a:blip r:embed="rId2"/>
          <a:stretch>
            <a:fillRect/>
          </a:stretch>
        </p:blipFill>
        <p:spPr>
          <a:xfrm>
            <a:off x="2071670" y="2643182"/>
            <a:ext cx="5696847" cy="3071829"/>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spd="slow">
    <p:blinds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03648" y="548680"/>
            <a:ext cx="7498080" cy="5832648"/>
          </a:xfrm>
        </p:spPr>
        <p:txBody>
          <a:bodyPr>
            <a:normAutofit/>
          </a:bodyPr>
          <a:lstStyle/>
          <a:p>
            <a:pPr>
              <a:lnSpc>
                <a:spcPct val="150000"/>
              </a:lnSpc>
            </a:pPr>
            <a:r>
              <a:rPr lang="en-US" sz="2400" b="1" dirty="0" err="1">
                <a:latin typeface="Arial" pitchFamily="34" charset="0"/>
                <a:cs typeface="Arial" pitchFamily="34" charset="0"/>
              </a:rPr>
              <a:t>Nacionales</a:t>
            </a:r>
            <a:r>
              <a:rPr lang="es-MX" sz="2400" b="1" dirty="0">
                <a:latin typeface="Arial" pitchFamily="34" charset="0"/>
                <a:cs typeface="Arial" pitchFamily="34" charset="0"/>
              </a:rPr>
              <a:t>: </a:t>
            </a:r>
            <a:r>
              <a:rPr lang="es-MX" sz="2400" dirty="0">
                <a:latin typeface="Arial" pitchFamily="34" charset="0"/>
                <a:cs typeface="Arial" pitchFamily="34" charset="0"/>
              </a:rPr>
              <a:t>Son las redactadas y emitidas por diferentes organismos nacionales de </a:t>
            </a:r>
            <a:r>
              <a:rPr lang="es-MX" sz="2400" dirty="0" smtClean="0">
                <a:latin typeface="Arial" pitchFamily="34" charset="0"/>
                <a:cs typeface="Arial" pitchFamily="34" charset="0"/>
              </a:rPr>
              <a:t>normalización, </a:t>
            </a:r>
            <a:r>
              <a:rPr lang="es-MX" sz="2400" dirty="0">
                <a:latin typeface="Arial" pitchFamily="34" charset="0"/>
                <a:cs typeface="Arial" pitchFamily="34" charset="0"/>
              </a:rPr>
              <a:t>y </a:t>
            </a:r>
            <a:r>
              <a:rPr lang="es-MX" sz="2400" dirty="0" smtClean="0">
                <a:latin typeface="Arial" pitchFamily="34" charset="0"/>
                <a:cs typeface="Arial" pitchFamily="34" charset="0"/>
              </a:rPr>
              <a:t>en </a:t>
            </a:r>
            <a:r>
              <a:rPr lang="es-MX" sz="2400" dirty="0" err="1" smtClean="0">
                <a:latin typeface="Arial" pitchFamily="34" charset="0"/>
                <a:cs typeface="Arial" pitchFamily="34" charset="0"/>
              </a:rPr>
              <a:t>cordancia</a:t>
            </a:r>
            <a:r>
              <a:rPr lang="es-MX" sz="2400" dirty="0" smtClean="0">
                <a:latin typeface="Arial" pitchFamily="34" charset="0"/>
                <a:cs typeface="Arial" pitchFamily="34" charset="0"/>
              </a:rPr>
              <a:t> </a:t>
            </a:r>
            <a:r>
              <a:rPr lang="es-MX" sz="2400" dirty="0">
                <a:latin typeface="Arial" pitchFamily="34" charset="0"/>
                <a:cs typeface="Arial" pitchFamily="34" charset="0"/>
              </a:rPr>
              <a:t>con las </a:t>
            </a:r>
            <a:r>
              <a:rPr lang="es-MX" sz="2400" dirty="0" smtClean="0">
                <a:latin typeface="Arial" pitchFamily="34" charset="0"/>
                <a:cs typeface="Arial" pitchFamily="34" charset="0"/>
              </a:rPr>
              <a:t>recomendaciones </a:t>
            </a:r>
            <a:r>
              <a:rPr lang="es-MX" sz="2400" dirty="0">
                <a:latin typeface="Arial" pitchFamily="34" charset="0"/>
                <a:cs typeface="Arial" pitchFamily="34" charset="0"/>
              </a:rPr>
              <a:t>de las normas internacionales y regionales.</a:t>
            </a:r>
          </a:p>
          <a:p>
            <a:pPr algn="just">
              <a:lnSpc>
                <a:spcPct val="150000"/>
              </a:lnSpc>
            </a:pPr>
            <a:endParaRPr lang="es-MX" sz="2400" dirty="0" smtClean="0">
              <a:latin typeface="Arial" pitchFamily="34" charset="0"/>
              <a:cs typeface="Arial" pitchFamily="34" charset="0"/>
            </a:endParaRPr>
          </a:p>
        </p:txBody>
      </p:sp>
      <p:pic>
        <p:nvPicPr>
          <p:cNvPr id="4" name="3 Imagen" descr="images.png"/>
          <p:cNvPicPr>
            <a:picLocks noChangeAspect="1"/>
          </p:cNvPicPr>
          <p:nvPr/>
        </p:nvPicPr>
        <p:blipFill>
          <a:blip r:embed="rId2"/>
          <a:stretch>
            <a:fillRect/>
          </a:stretch>
        </p:blipFill>
        <p:spPr>
          <a:xfrm>
            <a:off x="3347864" y="3284984"/>
            <a:ext cx="3658210" cy="2705113"/>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3909092629"/>
      </p:ext>
    </p:extLst>
  </p:cSld>
  <p:clrMapOvr>
    <a:masterClrMapping/>
  </p:clrMapOvr>
  <p:transition spd="slow">
    <p:circl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728" y="571480"/>
            <a:ext cx="7498080" cy="4800600"/>
          </a:xfrm>
        </p:spPr>
        <p:txBody>
          <a:bodyPr/>
          <a:lstStyle/>
          <a:p>
            <a:r>
              <a:rPr lang="es-MX" sz="2400" b="1" dirty="0" smtClean="0">
                <a:latin typeface="Arial" pitchFamily="34" charset="0"/>
                <a:cs typeface="Arial" pitchFamily="34" charset="0"/>
              </a:rPr>
              <a:t>De empresa: </a:t>
            </a:r>
            <a:r>
              <a:rPr lang="es-MX" sz="2400" dirty="0" smtClean="0">
                <a:latin typeface="Arial" pitchFamily="34" charset="0"/>
                <a:cs typeface="Arial" pitchFamily="34" charset="0"/>
              </a:rPr>
              <a:t>Son las redactadas libremente por las empresas y que complementan a las normas nacionales.</a:t>
            </a:r>
          </a:p>
          <a:p>
            <a:endParaRPr lang="es-ES" dirty="0"/>
          </a:p>
        </p:txBody>
      </p:sp>
      <p:pic>
        <p:nvPicPr>
          <p:cNvPr id="5" name="4 Imagen" descr="descarga (1).jpg"/>
          <p:cNvPicPr>
            <a:picLocks noChangeAspect="1"/>
          </p:cNvPicPr>
          <p:nvPr/>
        </p:nvPicPr>
        <p:blipFill>
          <a:blip r:embed="rId2"/>
          <a:stretch>
            <a:fillRect/>
          </a:stretch>
        </p:blipFill>
        <p:spPr>
          <a:xfrm>
            <a:off x="2928926" y="2786058"/>
            <a:ext cx="3993493" cy="265748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spd="slow">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a:hlinkClick r:id="rId2"/>
          </p:cNvPr>
          <p:cNvPicPr/>
          <p:nvPr/>
        </p:nvPicPr>
        <p:blipFill>
          <a:blip r:embed="rId3">
            <a:lum bright="10000" contrast="-20000"/>
          </a:blip>
          <a:srcRect/>
          <a:stretch>
            <a:fillRect/>
          </a:stretch>
        </p:blipFill>
        <p:spPr bwMode="auto">
          <a:xfrm>
            <a:off x="4572000" y="3286124"/>
            <a:ext cx="3643338" cy="3214710"/>
          </a:xfrm>
          <a:prstGeom prst="rect">
            <a:avLst/>
          </a:prstGeom>
          <a:ln>
            <a:noFill/>
          </a:ln>
          <a:effectLst>
            <a:outerShdw blurRad="292100" dist="139700" dir="2700000" algn="tl" rotWithShape="0">
              <a:srgbClr val="333333">
                <a:alpha val="65000"/>
              </a:srgbClr>
            </a:outerShdw>
          </a:effectLst>
        </p:spPr>
      </p:pic>
      <p:sp>
        <p:nvSpPr>
          <p:cNvPr id="4" name="3 Título"/>
          <p:cNvSpPr>
            <a:spLocks noGrp="1"/>
          </p:cNvSpPr>
          <p:nvPr>
            <p:ph type="title"/>
          </p:nvPr>
        </p:nvSpPr>
        <p:spPr/>
        <p:txBody>
          <a:bodyPr>
            <a:normAutofit/>
          </a:bodyPr>
          <a:lstStyle/>
          <a:p>
            <a:pPr algn="ctr"/>
            <a:r>
              <a:rPr lang="es-MX" sz="4000" b="1" dirty="0" smtClean="0">
                <a:solidFill>
                  <a:schemeClr val="tx1"/>
                </a:solidFill>
                <a:effectLst/>
                <a:latin typeface="Arial" pitchFamily="34" charset="0"/>
                <a:cs typeface="Arial" pitchFamily="34" charset="0"/>
              </a:rPr>
              <a:t>1.2 Tipos de líneas</a:t>
            </a:r>
            <a:endParaRPr lang="es-MX" sz="4000" b="1" dirty="0">
              <a:solidFill>
                <a:schemeClr val="tx1"/>
              </a:solidFill>
              <a:effectLst/>
              <a:latin typeface="Arial" pitchFamily="34" charset="0"/>
              <a:cs typeface="Arial" pitchFamily="34" charset="0"/>
            </a:endParaRPr>
          </a:p>
        </p:txBody>
      </p:sp>
      <p:sp>
        <p:nvSpPr>
          <p:cNvPr id="5" name="4 Marcador de contenido" descr="nnnn"/>
          <p:cNvSpPr>
            <a:spLocks noGrp="1"/>
          </p:cNvSpPr>
          <p:nvPr>
            <p:ph idx="1"/>
          </p:nvPr>
        </p:nvSpPr>
        <p:spPr>
          <a:xfrm>
            <a:off x="1285852" y="1447800"/>
            <a:ext cx="7647836" cy="4338654"/>
          </a:xfrm>
        </p:spPr>
        <p:txBody>
          <a:bodyPr numCol="1">
            <a:normAutofit/>
          </a:bodyPr>
          <a:lstStyle/>
          <a:p>
            <a:pPr marL="173038" indent="-173038">
              <a:lnSpc>
                <a:spcPct val="150000"/>
              </a:lnSpc>
            </a:pPr>
            <a:r>
              <a:rPr lang="es-MX" sz="2400" dirty="0" smtClean="0">
                <a:solidFill>
                  <a:schemeClr val="tx1"/>
                </a:solidFill>
                <a:latin typeface="Arial" pitchFamily="34" charset="0"/>
                <a:cs typeface="Arial" pitchFamily="34" charset="0"/>
              </a:rPr>
              <a:t>Los</a:t>
            </a:r>
            <a:r>
              <a:rPr lang="es-MX" sz="2400" dirty="0">
                <a:solidFill>
                  <a:schemeClr val="tx1"/>
                </a:solidFill>
                <a:latin typeface="Arial" pitchFamily="34" charset="0"/>
                <a:cs typeface="Arial" pitchFamily="34" charset="0"/>
              </a:rPr>
              <a:t> tipos de línea utilizadas en dibujo técnico se usan </a:t>
            </a:r>
            <a:r>
              <a:rPr lang="es-MX" sz="2400" dirty="0" smtClean="0">
                <a:solidFill>
                  <a:schemeClr val="tx1"/>
                </a:solidFill>
                <a:latin typeface="Arial" pitchFamily="34" charset="0"/>
                <a:cs typeface="Arial" pitchFamily="34" charset="0"/>
              </a:rPr>
              <a:t>con diferentes </a:t>
            </a:r>
            <a:r>
              <a:rPr lang="es-MX" sz="2400" dirty="0">
                <a:solidFill>
                  <a:schemeClr val="tx1"/>
                </a:solidFill>
                <a:latin typeface="Arial" pitchFamily="34" charset="0"/>
                <a:cs typeface="Arial" pitchFamily="34" charset="0"/>
              </a:rPr>
              <a:t>fines para proporcionar una información específica a las personas que observan el </a:t>
            </a:r>
            <a:r>
              <a:rPr lang="es-MX" sz="2400" dirty="0" smtClean="0">
                <a:solidFill>
                  <a:schemeClr val="tx1"/>
                </a:solidFill>
                <a:latin typeface="Arial" pitchFamily="34" charset="0"/>
                <a:cs typeface="Arial" pitchFamily="34" charset="0"/>
              </a:rPr>
              <a:t>dibujo</a:t>
            </a:r>
            <a:r>
              <a:rPr lang="es-MX" sz="2400" dirty="0" smtClean="0">
                <a:latin typeface="Arial" pitchFamily="34" charset="0"/>
                <a:cs typeface="Arial" pitchFamily="34" charset="0"/>
              </a:rPr>
              <a:t>.</a:t>
            </a:r>
            <a:endParaRPr lang="es-MX" sz="2400" dirty="0">
              <a:solidFill>
                <a:schemeClr val="tx1"/>
              </a:solidFill>
              <a:latin typeface="Arial" pitchFamily="34" charset="0"/>
              <a:cs typeface="Arial" pitchFamily="34" charset="0"/>
            </a:endParaRPr>
          </a:p>
        </p:txBody>
      </p:sp>
    </p:spTree>
  </p:cSld>
  <p:clrMapOvr>
    <a:masterClrMapping/>
  </p:clrMapOvr>
  <p:transition spd="slow">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14414" y="500042"/>
            <a:ext cx="7498080" cy="4800600"/>
          </a:xfrm>
        </p:spPr>
        <p:txBody>
          <a:bodyPr/>
          <a:lstStyle/>
          <a:p>
            <a:pPr algn="just"/>
            <a:r>
              <a:rPr lang="es-MX" dirty="0" smtClean="0">
                <a:latin typeface="Arial" pitchFamily="34" charset="0"/>
                <a:cs typeface="Arial" pitchFamily="34" charset="0"/>
              </a:rPr>
              <a:t>Los estudiantes que diseñan o aquéllos que interpretan los dibujos tienen que aprender lo que significan, del mismo modo en el que uno aprende un nuevo idioma. Se trata de un requisito básico y se aprende en los inicios de la instrucción de diseño.</a:t>
            </a:r>
            <a:endParaRPr lang="es-ES" dirty="0"/>
          </a:p>
        </p:txBody>
      </p:sp>
      <p:pic>
        <p:nvPicPr>
          <p:cNvPr id="4" name="3 Imagen" descr="descarga (2).jpg"/>
          <p:cNvPicPr>
            <a:picLocks noChangeAspect="1"/>
          </p:cNvPicPr>
          <p:nvPr/>
        </p:nvPicPr>
        <p:blipFill>
          <a:blip r:embed="rId2"/>
          <a:stretch>
            <a:fillRect/>
          </a:stretch>
        </p:blipFill>
        <p:spPr>
          <a:xfrm>
            <a:off x="3214678" y="4000504"/>
            <a:ext cx="3332807" cy="2496388"/>
          </a:xfrm>
          <a:prstGeom prst="rect">
            <a:avLst/>
          </a:prstGeom>
          <a:ln>
            <a:noFill/>
          </a:ln>
          <a:effectLst>
            <a:softEdge rad="112500"/>
          </a:effectLst>
        </p:spPr>
      </p:pic>
    </p:spTree>
  </p:cSld>
  <p:clrMapOvr>
    <a:masterClrMapping/>
  </p:clrMapOvr>
  <p:transition spd="slow">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476672"/>
            <a:ext cx="7498080" cy="1143000"/>
          </a:xfrm>
        </p:spPr>
        <p:txBody>
          <a:bodyPr>
            <a:normAutofit/>
          </a:bodyPr>
          <a:lstStyle/>
          <a:p>
            <a:pPr algn="ctr"/>
            <a:r>
              <a:rPr lang="es-MX" sz="3200" b="1" dirty="0" smtClean="0">
                <a:solidFill>
                  <a:schemeClr val="tx1"/>
                </a:solidFill>
                <a:effectLst/>
                <a:latin typeface="Arial" pitchFamily="34" charset="0"/>
                <a:cs typeface="Arial" pitchFamily="34" charset="0"/>
              </a:rPr>
              <a:t>Clases de </a:t>
            </a:r>
            <a:r>
              <a:rPr lang="es-MX" sz="3200" b="1" dirty="0">
                <a:solidFill>
                  <a:schemeClr val="tx1"/>
                </a:solidFill>
                <a:effectLst/>
                <a:latin typeface="Arial" pitchFamily="34" charset="0"/>
                <a:cs typeface="Arial" pitchFamily="34" charset="0"/>
              </a:rPr>
              <a:t>l</a:t>
            </a:r>
            <a:r>
              <a:rPr lang="es-MX" sz="3200" b="1" dirty="0" smtClean="0">
                <a:solidFill>
                  <a:schemeClr val="tx1"/>
                </a:solidFill>
                <a:effectLst/>
                <a:latin typeface="Arial" pitchFamily="34" charset="0"/>
                <a:cs typeface="Arial" pitchFamily="34" charset="0"/>
              </a:rPr>
              <a:t>íneas</a:t>
            </a:r>
            <a:endParaRPr lang="es-MX" sz="3200" dirty="0">
              <a:solidFill>
                <a:schemeClr val="tx1"/>
              </a:solidFill>
              <a:effectLst/>
              <a:latin typeface="Arial" pitchFamily="34" charset="0"/>
              <a:cs typeface="Arial" pitchFamily="34" charset="0"/>
            </a:endParaRPr>
          </a:p>
        </p:txBody>
      </p:sp>
      <p:sp>
        <p:nvSpPr>
          <p:cNvPr id="3" name="2 Marcador de contenido"/>
          <p:cNvSpPr>
            <a:spLocks noGrp="1"/>
          </p:cNvSpPr>
          <p:nvPr>
            <p:ph idx="1"/>
          </p:nvPr>
        </p:nvSpPr>
        <p:spPr>
          <a:xfrm>
            <a:off x="1259632" y="2132856"/>
            <a:ext cx="7498080" cy="1477144"/>
          </a:xfrm>
        </p:spPr>
        <p:txBody>
          <a:bodyPr>
            <a:normAutofit/>
          </a:bodyPr>
          <a:lstStyle/>
          <a:p>
            <a:pPr marL="0" indent="0" algn="just">
              <a:lnSpc>
                <a:spcPct val="150000"/>
              </a:lnSpc>
              <a:buNone/>
            </a:pPr>
            <a:r>
              <a:rPr lang="es-MX" sz="2400" dirty="0" smtClean="0">
                <a:latin typeface="Arial" pitchFamily="34" charset="0"/>
                <a:cs typeface="Arial" pitchFamily="34" charset="0"/>
              </a:rPr>
              <a:t>Solo </a:t>
            </a:r>
            <a:r>
              <a:rPr lang="es-MX" sz="2400" dirty="0">
                <a:latin typeface="Arial" pitchFamily="34" charset="0"/>
                <a:cs typeface="Arial" pitchFamily="34" charset="0"/>
              </a:rPr>
              <a:t>se utilizarán los tipos y espesores de líneas indicados en la </a:t>
            </a:r>
            <a:r>
              <a:rPr lang="es-MX" sz="2400" dirty="0" smtClean="0">
                <a:latin typeface="Arial" pitchFamily="34" charset="0"/>
                <a:cs typeface="Arial" pitchFamily="34" charset="0"/>
              </a:rPr>
              <a:t>siguiente tabla:</a:t>
            </a:r>
            <a:endParaRPr lang="es-MX" sz="2400" dirty="0">
              <a:latin typeface="Arial" pitchFamily="34" charset="0"/>
              <a:cs typeface="Arial" pitchFamily="34" charset="0"/>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1920" y="3356992"/>
            <a:ext cx="2952328" cy="2952328"/>
          </a:xfrm>
          <a:prstGeom prst="rect">
            <a:avLst/>
          </a:prstGeom>
        </p:spPr>
      </p:pic>
    </p:spTree>
  </p:cSld>
  <p:clrMapOvr>
    <a:masterClrMapping/>
  </p:clrMapOvr>
  <p:transition spd="slow">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extLst>
              <p:ext uri="{D42A27DB-BD31-4B8C-83A1-F6EECF244321}">
                <p14:modId xmlns:p14="http://schemas.microsoft.com/office/powerpoint/2010/main" val="3485613280"/>
              </p:ext>
            </p:extLst>
          </p:nvPr>
        </p:nvGraphicFramePr>
        <p:xfrm>
          <a:off x="142843" y="109220"/>
          <a:ext cx="8858313" cy="6630490"/>
        </p:xfrm>
        <a:graphic>
          <a:graphicData uri="http://schemas.openxmlformats.org/drawingml/2006/table">
            <a:tbl>
              <a:tblPr firstRow="1" bandRow="1">
                <a:tableStyleId>{5940675A-B579-460E-94D1-54222C63F5DA}</a:tableStyleId>
              </a:tblPr>
              <a:tblGrid>
                <a:gridCol w="2835617"/>
                <a:gridCol w="2835617"/>
                <a:gridCol w="3187079"/>
              </a:tblGrid>
              <a:tr h="370840">
                <a:tc>
                  <a:txBody>
                    <a:bodyPr/>
                    <a:lstStyle/>
                    <a:p>
                      <a:pPr algn="ctr">
                        <a:lnSpc>
                          <a:spcPct val="115000"/>
                        </a:lnSpc>
                        <a:spcAft>
                          <a:spcPts val="1000"/>
                        </a:spcAft>
                      </a:pPr>
                      <a:r>
                        <a:rPr lang="es-MX" sz="1400" b="1" dirty="0" smtClean="0">
                          <a:solidFill>
                            <a:schemeClr val="bg1"/>
                          </a:solidFill>
                          <a:latin typeface="Arial" pitchFamily="34" charset="0"/>
                          <a:cs typeface="Arial" pitchFamily="34" charset="0"/>
                        </a:rPr>
                        <a:t>LÍNEA</a:t>
                      </a:r>
                      <a:endParaRPr lang="es-MX" sz="1400" b="1" dirty="0">
                        <a:solidFill>
                          <a:schemeClr val="bg1"/>
                        </a:solidFill>
                        <a:latin typeface="Arial" pitchFamily="34" charset="0"/>
                        <a:ea typeface="Calibri"/>
                        <a:cs typeface="Arial" pitchFamily="34" charset="0"/>
                      </a:endParaRPr>
                    </a:p>
                  </a:txBody>
                  <a:tcPr marL="47625" marR="47625" marT="47625" marB="47625" anchor="ctr">
                    <a:gradFill flip="none" rotWithShape="1">
                      <a:gsLst>
                        <a:gs pos="0">
                          <a:schemeClr val="tx1">
                            <a:tint val="66000"/>
                            <a:satMod val="160000"/>
                          </a:schemeClr>
                        </a:gs>
                        <a:gs pos="50000">
                          <a:schemeClr val="tx1">
                            <a:tint val="44500"/>
                            <a:satMod val="160000"/>
                          </a:schemeClr>
                        </a:gs>
                        <a:gs pos="100000">
                          <a:schemeClr val="tx1">
                            <a:tint val="23500"/>
                            <a:satMod val="160000"/>
                          </a:schemeClr>
                        </a:gs>
                      </a:gsLst>
                      <a:path path="circle">
                        <a:fillToRect l="50000" t="50000" r="50000" b="50000"/>
                      </a:path>
                      <a:tileRect/>
                    </a:gradFill>
                  </a:tcPr>
                </a:tc>
                <a:tc>
                  <a:txBody>
                    <a:bodyPr/>
                    <a:lstStyle/>
                    <a:p>
                      <a:pPr algn="ctr">
                        <a:lnSpc>
                          <a:spcPct val="115000"/>
                        </a:lnSpc>
                        <a:spcAft>
                          <a:spcPts val="1000"/>
                        </a:spcAft>
                      </a:pPr>
                      <a:r>
                        <a:rPr lang="es-MX" sz="1400" b="1" dirty="0" smtClean="0">
                          <a:solidFill>
                            <a:schemeClr val="bg1"/>
                          </a:solidFill>
                          <a:latin typeface="Arial" pitchFamily="34" charset="0"/>
                          <a:cs typeface="Arial" pitchFamily="34" charset="0"/>
                        </a:rPr>
                        <a:t>DESIGNACIÓN</a:t>
                      </a:r>
                      <a:endParaRPr lang="es-MX" sz="1400" b="1" dirty="0">
                        <a:solidFill>
                          <a:schemeClr val="bg1"/>
                        </a:solidFill>
                        <a:latin typeface="Arial" pitchFamily="34" charset="0"/>
                        <a:ea typeface="Calibri"/>
                        <a:cs typeface="Arial" pitchFamily="34" charset="0"/>
                      </a:endParaRPr>
                    </a:p>
                  </a:txBody>
                  <a:tcPr marL="47625" marR="47625" marT="47625" marB="47625" anchor="ctr">
                    <a:gradFill flip="none" rotWithShape="1">
                      <a:gsLst>
                        <a:gs pos="0">
                          <a:schemeClr val="tx1">
                            <a:tint val="66000"/>
                            <a:satMod val="160000"/>
                          </a:schemeClr>
                        </a:gs>
                        <a:gs pos="50000">
                          <a:schemeClr val="tx1">
                            <a:tint val="44500"/>
                            <a:satMod val="160000"/>
                          </a:schemeClr>
                        </a:gs>
                        <a:gs pos="100000">
                          <a:schemeClr val="tx1">
                            <a:tint val="23500"/>
                            <a:satMod val="160000"/>
                          </a:schemeClr>
                        </a:gs>
                      </a:gsLst>
                      <a:path path="circle">
                        <a:fillToRect l="50000" t="50000" r="50000" b="50000"/>
                      </a:path>
                      <a:tileRect/>
                    </a:gradFill>
                  </a:tcPr>
                </a:tc>
                <a:tc>
                  <a:txBody>
                    <a:bodyPr/>
                    <a:lstStyle/>
                    <a:p>
                      <a:pPr algn="ctr">
                        <a:lnSpc>
                          <a:spcPct val="115000"/>
                        </a:lnSpc>
                        <a:spcAft>
                          <a:spcPts val="1000"/>
                        </a:spcAft>
                      </a:pPr>
                      <a:r>
                        <a:rPr lang="es-MX" sz="1400" b="1" dirty="0" smtClean="0">
                          <a:solidFill>
                            <a:schemeClr val="bg1"/>
                          </a:solidFill>
                          <a:latin typeface="Arial" pitchFamily="34" charset="0"/>
                          <a:cs typeface="Arial" pitchFamily="34" charset="0"/>
                        </a:rPr>
                        <a:t>APLICACIONES GENERALES</a:t>
                      </a:r>
                      <a:endParaRPr lang="es-MX" sz="1400" b="1" dirty="0">
                        <a:solidFill>
                          <a:schemeClr val="bg1"/>
                        </a:solidFill>
                        <a:latin typeface="Arial" pitchFamily="34" charset="0"/>
                        <a:ea typeface="Calibri"/>
                        <a:cs typeface="Arial" pitchFamily="34" charset="0"/>
                      </a:endParaRPr>
                    </a:p>
                  </a:txBody>
                  <a:tcPr marL="47625" marR="47625" marT="47625" marB="47625" anchor="ctr">
                    <a:gradFill flip="none" rotWithShape="1">
                      <a:gsLst>
                        <a:gs pos="0">
                          <a:schemeClr val="tx1">
                            <a:tint val="66000"/>
                            <a:satMod val="160000"/>
                          </a:schemeClr>
                        </a:gs>
                        <a:gs pos="50000">
                          <a:schemeClr val="tx1">
                            <a:tint val="44500"/>
                            <a:satMod val="160000"/>
                          </a:schemeClr>
                        </a:gs>
                        <a:gs pos="100000">
                          <a:schemeClr val="tx1">
                            <a:tint val="23500"/>
                            <a:satMod val="160000"/>
                          </a:schemeClr>
                        </a:gs>
                      </a:gsLst>
                      <a:path path="circle">
                        <a:fillToRect l="50000" t="50000" r="50000" b="50000"/>
                      </a:path>
                      <a:tileRect/>
                    </a:gradFill>
                  </a:tcPr>
                </a:tc>
              </a:tr>
              <a:tr h="370840">
                <a:tc>
                  <a:txBody>
                    <a:bodyPr/>
                    <a:lstStyle/>
                    <a:p>
                      <a:pPr>
                        <a:lnSpc>
                          <a:spcPct val="115000"/>
                        </a:lnSpc>
                        <a:spcAft>
                          <a:spcPts val="0"/>
                        </a:spcAft>
                      </a:pPr>
                      <a:endParaRPr lang="es-MX" sz="900" b="0" dirty="0">
                        <a:solidFill>
                          <a:schemeClr val="tx1"/>
                        </a:solidFill>
                        <a:latin typeface="Arial" pitchFamily="34" charset="0"/>
                        <a:ea typeface="Times New Roman"/>
                        <a:cs typeface="Arial" pitchFamily="34" charset="0"/>
                      </a:endParaRPr>
                    </a:p>
                  </a:txBody>
                  <a:tcPr marL="47625" marR="47625" marT="47625" marB="47625" anchor="ctr"/>
                </a:tc>
                <a:tc>
                  <a:txBody>
                    <a:bodyPr/>
                    <a:lstStyle/>
                    <a:p>
                      <a:pPr>
                        <a:lnSpc>
                          <a:spcPct val="115000"/>
                        </a:lnSpc>
                        <a:spcAft>
                          <a:spcPts val="0"/>
                        </a:spcAft>
                      </a:pPr>
                      <a:r>
                        <a:rPr lang="es-MX" sz="800" dirty="0"/>
                        <a:t>Llena gruesa</a:t>
                      </a:r>
                      <a:endParaRPr lang="es-MX" sz="800" b="0" dirty="0">
                        <a:solidFill>
                          <a:schemeClr val="tx1"/>
                        </a:solidFill>
                        <a:latin typeface="Arial" pitchFamily="34" charset="0"/>
                        <a:ea typeface="Calibri"/>
                        <a:cs typeface="Arial" pitchFamily="34" charset="0"/>
                      </a:endParaRPr>
                    </a:p>
                  </a:txBody>
                  <a:tcPr marL="47625" marR="47625" marT="47625" marB="47625" anchor="ctr"/>
                </a:tc>
                <a:tc>
                  <a:txBody>
                    <a:bodyPr/>
                    <a:lstStyle/>
                    <a:p>
                      <a:pPr>
                        <a:lnSpc>
                          <a:spcPct val="115000"/>
                        </a:lnSpc>
                        <a:spcAft>
                          <a:spcPts val="0"/>
                        </a:spcAft>
                      </a:pPr>
                      <a:r>
                        <a:rPr lang="es-MX" sz="800" dirty="0"/>
                        <a:t>A1  Contornos vistos</a:t>
                      </a:r>
                      <a:br>
                        <a:rPr lang="es-MX" sz="800" dirty="0"/>
                      </a:br>
                      <a:r>
                        <a:rPr lang="es-MX" sz="800" dirty="0"/>
                        <a:t>A2  Aristas vistas</a:t>
                      </a:r>
                      <a:endParaRPr lang="es-MX" sz="800" b="0" dirty="0">
                        <a:solidFill>
                          <a:schemeClr val="tx1"/>
                        </a:solidFill>
                        <a:latin typeface="Arial" pitchFamily="34" charset="0"/>
                        <a:ea typeface="Calibri"/>
                        <a:cs typeface="Arial" pitchFamily="34" charset="0"/>
                      </a:endParaRPr>
                    </a:p>
                  </a:txBody>
                  <a:tcPr marL="47625" marR="47625" marT="47625" marB="47625" anchor="ctr"/>
                </a:tc>
              </a:tr>
              <a:tr h="370840">
                <a:tc>
                  <a:txBody>
                    <a:bodyPr/>
                    <a:lstStyle/>
                    <a:p>
                      <a:pPr>
                        <a:lnSpc>
                          <a:spcPct val="115000"/>
                        </a:lnSpc>
                        <a:spcAft>
                          <a:spcPts val="0"/>
                        </a:spcAft>
                      </a:pPr>
                      <a:endParaRPr lang="es-MX" sz="900" b="0" dirty="0">
                        <a:solidFill>
                          <a:schemeClr val="tx1"/>
                        </a:solidFill>
                        <a:latin typeface="Arial" pitchFamily="34" charset="0"/>
                        <a:ea typeface="Times New Roman"/>
                        <a:cs typeface="Arial" pitchFamily="34" charset="0"/>
                      </a:endParaRPr>
                    </a:p>
                  </a:txBody>
                  <a:tcPr marL="47625" marR="47625" marT="47625" marB="47625" anchor="ctr"/>
                </a:tc>
                <a:tc>
                  <a:txBody>
                    <a:bodyPr/>
                    <a:lstStyle/>
                    <a:p>
                      <a:pPr>
                        <a:lnSpc>
                          <a:spcPct val="115000"/>
                        </a:lnSpc>
                        <a:spcAft>
                          <a:spcPts val="0"/>
                        </a:spcAft>
                      </a:pPr>
                      <a:r>
                        <a:rPr lang="es-MX" sz="800" dirty="0"/>
                        <a:t>Llena fina (recta o curva</a:t>
                      </a:r>
                      <a:endParaRPr lang="es-MX" sz="800" b="0" dirty="0">
                        <a:solidFill>
                          <a:schemeClr val="tx1"/>
                        </a:solidFill>
                        <a:latin typeface="Arial" pitchFamily="34" charset="0"/>
                        <a:ea typeface="Calibri"/>
                        <a:cs typeface="Arial" pitchFamily="34" charset="0"/>
                      </a:endParaRPr>
                    </a:p>
                  </a:txBody>
                  <a:tcPr marL="47625" marR="47625" marT="47625" marB="47625" anchor="ctr"/>
                </a:tc>
                <a:tc>
                  <a:txBody>
                    <a:bodyPr/>
                    <a:lstStyle/>
                    <a:p>
                      <a:pPr>
                        <a:lnSpc>
                          <a:spcPct val="115000"/>
                        </a:lnSpc>
                        <a:spcAft>
                          <a:spcPts val="0"/>
                        </a:spcAft>
                      </a:pPr>
                      <a:r>
                        <a:rPr lang="es-MX" sz="800" dirty="0"/>
                        <a:t>B1  Líneas ficticias vistas</a:t>
                      </a:r>
                      <a:br>
                        <a:rPr lang="es-MX" sz="800" dirty="0"/>
                      </a:br>
                      <a:r>
                        <a:rPr lang="es-MX" sz="800" dirty="0"/>
                        <a:t>B2  Líneas de cota</a:t>
                      </a:r>
                      <a:br>
                        <a:rPr lang="es-MX" sz="800" dirty="0"/>
                      </a:br>
                      <a:r>
                        <a:rPr lang="es-MX" sz="800" dirty="0"/>
                        <a:t>B3  Líneas de proyección</a:t>
                      </a:r>
                      <a:br>
                        <a:rPr lang="es-MX" sz="800" dirty="0"/>
                      </a:br>
                      <a:r>
                        <a:rPr lang="es-MX" sz="800" dirty="0"/>
                        <a:t>B4  Líneas de referencia</a:t>
                      </a:r>
                      <a:br>
                        <a:rPr lang="es-MX" sz="800" dirty="0"/>
                      </a:br>
                      <a:r>
                        <a:rPr lang="es-MX" sz="800" dirty="0"/>
                        <a:t>B5  Rayados</a:t>
                      </a:r>
                      <a:br>
                        <a:rPr lang="es-MX" sz="800" dirty="0"/>
                      </a:br>
                      <a:r>
                        <a:rPr lang="es-MX" sz="800" dirty="0"/>
                        <a:t>B6  Contornos de secciones abatidas</a:t>
                      </a:r>
                      <a:br>
                        <a:rPr lang="es-MX" sz="800" dirty="0"/>
                      </a:br>
                      <a:r>
                        <a:rPr lang="es-MX" sz="800" dirty="0"/>
                        <a:t>      sobre la superficie del dibujo</a:t>
                      </a:r>
                      <a:br>
                        <a:rPr lang="es-MX" sz="800" dirty="0"/>
                      </a:br>
                      <a:r>
                        <a:rPr lang="es-MX" sz="800" dirty="0"/>
                        <a:t>B7  Ejes cortos</a:t>
                      </a:r>
                      <a:endParaRPr lang="es-MX" sz="800" b="0" dirty="0">
                        <a:solidFill>
                          <a:schemeClr val="tx1"/>
                        </a:solidFill>
                        <a:latin typeface="Arial" pitchFamily="34" charset="0"/>
                        <a:ea typeface="Calibri"/>
                        <a:cs typeface="Arial" pitchFamily="34" charset="0"/>
                      </a:endParaRPr>
                    </a:p>
                  </a:txBody>
                  <a:tcPr marL="47625" marR="47625" marT="47625" marB="47625" anchor="ctr"/>
                </a:tc>
              </a:tr>
              <a:tr h="370840">
                <a:tc>
                  <a:txBody>
                    <a:bodyPr/>
                    <a:lstStyle/>
                    <a:p>
                      <a:pPr>
                        <a:lnSpc>
                          <a:spcPct val="115000"/>
                        </a:lnSpc>
                        <a:spcAft>
                          <a:spcPts val="0"/>
                        </a:spcAft>
                      </a:pPr>
                      <a:r>
                        <a:rPr lang="es-MX" sz="900" dirty="0"/>
                        <a:t/>
                      </a:r>
                      <a:br>
                        <a:rPr lang="es-MX" sz="900" dirty="0"/>
                      </a:br>
                      <a:r>
                        <a:rPr lang="es-MX" sz="900" dirty="0"/>
                        <a:t/>
                      </a:r>
                      <a:br>
                        <a:rPr lang="es-MX" sz="900" dirty="0"/>
                      </a:br>
                      <a:endParaRPr lang="es-MX" sz="900" b="0" dirty="0">
                        <a:solidFill>
                          <a:schemeClr val="tx1"/>
                        </a:solidFill>
                        <a:latin typeface="Arial" pitchFamily="34" charset="0"/>
                        <a:ea typeface="Times New Roman"/>
                        <a:cs typeface="Arial" pitchFamily="34" charset="0"/>
                      </a:endParaRPr>
                    </a:p>
                  </a:txBody>
                  <a:tcPr marL="47625" marR="47625" marT="47625" marB="47625" anchor="ctr"/>
                </a:tc>
                <a:tc>
                  <a:txBody>
                    <a:bodyPr/>
                    <a:lstStyle/>
                    <a:p>
                      <a:pPr>
                        <a:lnSpc>
                          <a:spcPct val="115000"/>
                        </a:lnSpc>
                        <a:spcAft>
                          <a:spcPts val="0"/>
                        </a:spcAft>
                      </a:pPr>
                      <a:r>
                        <a:rPr lang="es-MX" sz="800" dirty="0"/>
                        <a:t>Llena fina a mano alzada          (2)</a:t>
                      </a:r>
                      <a:br>
                        <a:rPr lang="es-MX" sz="800" dirty="0"/>
                      </a:br>
                      <a:r>
                        <a:rPr lang="es-MX" sz="800" dirty="0"/>
                        <a:t>Llena fina (recta) con zigzag</a:t>
                      </a:r>
                      <a:endParaRPr lang="es-MX" sz="800" b="0" dirty="0">
                        <a:solidFill>
                          <a:schemeClr val="tx1"/>
                        </a:solidFill>
                        <a:latin typeface="Arial" pitchFamily="34" charset="0"/>
                        <a:ea typeface="Calibri"/>
                        <a:cs typeface="Arial" pitchFamily="34" charset="0"/>
                      </a:endParaRPr>
                    </a:p>
                  </a:txBody>
                  <a:tcPr marL="47625" marR="47625" marT="47625" marB="47625" anchor="ctr"/>
                </a:tc>
                <a:tc>
                  <a:txBody>
                    <a:bodyPr/>
                    <a:lstStyle/>
                    <a:p>
                      <a:pPr>
                        <a:lnSpc>
                          <a:spcPct val="115000"/>
                        </a:lnSpc>
                        <a:spcAft>
                          <a:spcPts val="0"/>
                        </a:spcAft>
                      </a:pPr>
                      <a:r>
                        <a:rPr lang="es-MX" sz="800" dirty="0"/>
                        <a:t>C1  Límites de vistas o cortes parciales</a:t>
                      </a:r>
                      <a:br>
                        <a:rPr lang="es-MX" sz="800" dirty="0"/>
                      </a:br>
                      <a:r>
                        <a:rPr lang="es-MX" sz="800" dirty="0"/>
                        <a:t>      o interrumpidos, si estos límites</a:t>
                      </a:r>
                      <a:br>
                        <a:rPr lang="es-MX" sz="800" dirty="0"/>
                      </a:br>
                      <a:r>
                        <a:rPr lang="es-MX" sz="800" dirty="0"/>
                        <a:t>D1  no son líneas a trazos y puntos</a:t>
                      </a:r>
                      <a:endParaRPr lang="es-MX" sz="800" b="0" dirty="0">
                        <a:solidFill>
                          <a:schemeClr val="tx1"/>
                        </a:solidFill>
                        <a:latin typeface="Arial" pitchFamily="34" charset="0"/>
                        <a:ea typeface="Calibri"/>
                        <a:cs typeface="Arial" pitchFamily="34" charset="0"/>
                      </a:endParaRPr>
                    </a:p>
                  </a:txBody>
                  <a:tcPr marL="47625" marR="47625" marT="47625" marB="47625" anchor="ctr"/>
                </a:tc>
              </a:tr>
              <a:tr h="370840">
                <a:tc>
                  <a:txBody>
                    <a:bodyPr/>
                    <a:lstStyle/>
                    <a:p>
                      <a:pPr>
                        <a:lnSpc>
                          <a:spcPct val="115000"/>
                        </a:lnSpc>
                        <a:spcAft>
                          <a:spcPts val="0"/>
                        </a:spcAft>
                      </a:pPr>
                      <a:r>
                        <a:rPr lang="es-MX" sz="900" dirty="0"/>
                        <a:t/>
                      </a:r>
                      <a:br>
                        <a:rPr lang="es-MX" sz="900" dirty="0"/>
                      </a:br>
                      <a:endParaRPr lang="es-MX" sz="900" b="0" dirty="0">
                        <a:solidFill>
                          <a:schemeClr val="tx1"/>
                        </a:solidFill>
                        <a:latin typeface="Arial" pitchFamily="34" charset="0"/>
                        <a:ea typeface="Times New Roman"/>
                        <a:cs typeface="Arial" pitchFamily="34" charset="0"/>
                      </a:endParaRPr>
                    </a:p>
                  </a:txBody>
                  <a:tcPr marL="47625" marR="47625" marT="47625" marB="47625" anchor="ctr"/>
                </a:tc>
                <a:tc>
                  <a:txBody>
                    <a:bodyPr/>
                    <a:lstStyle/>
                    <a:p>
                      <a:pPr>
                        <a:lnSpc>
                          <a:spcPct val="115000"/>
                        </a:lnSpc>
                        <a:spcAft>
                          <a:spcPts val="0"/>
                        </a:spcAft>
                      </a:pPr>
                      <a:r>
                        <a:rPr lang="es-MX" sz="800" dirty="0"/>
                        <a:t>Gruesa de trazos</a:t>
                      </a:r>
                      <a:br>
                        <a:rPr lang="es-MX" sz="800" dirty="0"/>
                      </a:br>
                      <a:r>
                        <a:rPr lang="es-MX" sz="800" dirty="0"/>
                        <a:t/>
                      </a:r>
                      <a:br>
                        <a:rPr lang="es-MX" sz="800" dirty="0"/>
                      </a:br>
                      <a:r>
                        <a:rPr lang="es-MX" sz="800" dirty="0"/>
                        <a:t>Fina de trazos</a:t>
                      </a:r>
                      <a:endParaRPr lang="es-MX" sz="800" b="0" dirty="0">
                        <a:solidFill>
                          <a:schemeClr val="tx1"/>
                        </a:solidFill>
                        <a:latin typeface="Arial" pitchFamily="34" charset="0"/>
                        <a:ea typeface="Calibri"/>
                        <a:cs typeface="Arial" pitchFamily="34" charset="0"/>
                      </a:endParaRPr>
                    </a:p>
                  </a:txBody>
                  <a:tcPr marL="47625" marR="47625" marT="47625" marB="47625" anchor="ctr"/>
                </a:tc>
                <a:tc>
                  <a:txBody>
                    <a:bodyPr/>
                    <a:lstStyle/>
                    <a:p>
                      <a:pPr>
                        <a:lnSpc>
                          <a:spcPct val="115000"/>
                        </a:lnSpc>
                        <a:spcAft>
                          <a:spcPts val="0"/>
                        </a:spcAft>
                      </a:pPr>
                      <a:r>
                        <a:rPr lang="es-MX" sz="800" dirty="0"/>
                        <a:t>E1  Contornos ocultos</a:t>
                      </a:r>
                      <a:br>
                        <a:rPr lang="es-MX" sz="800" dirty="0"/>
                      </a:br>
                      <a:r>
                        <a:rPr lang="es-MX" sz="800" dirty="0"/>
                        <a:t>E2  Aristas ocultas</a:t>
                      </a:r>
                      <a:br>
                        <a:rPr lang="es-MX" sz="800" dirty="0"/>
                      </a:br>
                      <a:r>
                        <a:rPr lang="es-MX" sz="800" dirty="0"/>
                        <a:t>F1  Contornos ocultos</a:t>
                      </a:r>
                      <a:br>
                        <a:rPr lang="es-MX" sz="800" dirty="0"/>
                      </a:br>
                      <a:r>
                        <a:rPr lang="es-MX" sz="800" dirty="0"/>
                        <a:t>F2  Aristas ocultas</a:t>
                      </a:r>
                      <a:endParaRPr lang="es-MX" sz="800" b="0" dirty="0">
                        <a:solidFill>
                          <a:schemeClr val="tx1"/>
                        </a:solidFill>
                        <a:latin typeface="Arial" pitchFamily="34" charset="0"/>
                        <a:ea typeface="Calibri"/>
                        <a:cs typeface="Arial" pitchFamily="34" charset="0"/>
                      </a:endParaRPr>
                    </a:p>
                  </a:txBody>
                  <a:tcPr marL="47625" marR="47625" marT="47625" marB="47625" anchor="ctr"/>
                </a:tc>
              </a:tr>
              <a:tr h="370840">
                <a:tc>
                  <a:txBody>
                    <a:bodyPr/>
                    <a:lstStyle/>
                    <a:p>
                      <a:pPr>
                        <a:lnSpc>
                          <a:spcPct val="115000"/>
                        </a:lnSpc>
                        <a:spcAft>
                          <a:spcPts val="0"/>
                        </a:spcAft>
                      </a:pPr>
                      <a:endParaRPr lang="es-MX" sz="900" b="0">
                        <a:solidFill>
                          <a:schemeClr val="tx1"/>
                        </a:solidFill>
                        <a:latin typeface="Arial" pitchFamily="34" charset="0"/>
                        <a:ea typeface="Times New Roman"/>
                        <a:cs typeface="Arial" pitchFamily="34" charset="0"/>
                      </a:endParaRPr>
                    </a:p>
                  </a:txBody>
                  <a:tcPr marL="47625" marR="47625" marT="47625" marB="47625" anchor="ctr"/>
                </a:tc>
                <a:tc>
                  <a:txBody>
                    <a:bodyPr/>
                    <a:lstStyle/>
                    <a:p>
                      <a:pPr>
                        <a:lnSpc>
                          <a:spcPct val="115000"/>
                        </a:lnSpc>
                        <a:spcAft>
                          <a:spcPts val="0"/>
                        </a:spcAft>
                      </a:pPr>
                      <a:r>
                        <a:rPr lang="es-MX" sz="800" dirty="0"/>
                        <a:t>Fina de trazos y puntos</a:t>
                      </a:r>
                      <a:endParaRPr lang="es-MX" sz="800" b="0" dirty="0">
                        <a:solidFill>
                          <a:schemeClr val="tx1"/>
                        </a:solidFill>
                        <a:latin typeface="Arial" pitchFamily="34" charset="0"/>
                        <a:ea typeface="Calibri"/>
                        <a:cs typeface="Arial" pitchFamily="34" charset="0"/>
                      </a:endParaRPr>
                    </a:p>
                  </a:txBody>
                  <a:tcPr marL="47625" marR="47625" marT="47625" marB="47625" anchor="ctr"/>
                </a:tc>
                <a:tc>
                  <a:txBody>
                    <a:bodyPr/>
                    <a:lstStyle/>
                    <a:p>
                      <a:pPr>
                        <a:lnSpc>
                          <a:spcPct val="115000"/>
                        </a:lnSpc>
                        <a:spcAft>
                          <a:spcPts val="0"/>
                        </a:spcAft>
                      </a:pPr>
                      <a:r>
                        <a:rPr lang="es-MX" sz="800" dirty="0"/>
                        <a:t>G1  Ejes de revolución</a:t>
                      </a:r>
                      <a:br>
                        <a:rPr lang="es-MX" sz="800" dirty="0"/>
                      </a:br>
                      <a:r>
                        <a:rPr lang="es-MX" sz="800" dirty="0"/>
                        <a:t>G2  Trazas de plano de simetría</a:t>
                      </a:r>
                      <a:br>
                        <a:rPr lang="es-MX" sz="800" dirty="0"/>
                      </a:br>
                      <a:r>
                        <a:rPr lang="es-MX" sz="800" dirty="0"/>
                        <a:t>G3  Trayectorias</a:t>
                      </a:r>
                      <a:endParaRPr lang="es-MX" sz="800" b="0" dirty="0">
                        <a:solidFill>
                          <a:schemeClr val="tx1"/>
                        </a:solidFill>
                        <a:latin typeface="Arial" pitchFamily="34" charset="0"/>
                        <a:ea typeface="Calibri"/>
                        <a:cs typeface="Arial" pitchFamily="34" charset="0"/>
                      </a:endParaRPr>
                    </a:p>
                  </a:txBody>
                  <a:tcPr marL="47625" marR="47625" marT="47625" marB="47625" anchor="ctr"/>
                </a:tc>
              </a:tr>
              <a:tr h="818208">
                <a:tc>
                  <a:txBody>
                    <a:bodyPr/>
                    <a:lstStyle/>
                    <a:p>
                      <a:pPr>
                        <a:lnSpc>
                          <a:spcPct val="115000"/>
                        </a:lnSpc>
                        <a:spcAft>
                          <a:spcPts val="0"/>
                        </a:spcAft>
                      </a:pPr>
                      <a:endParaRPr lang="es-MX" sz="900" b="0" dirty="0">
                        <a:solidFill>
                          <a:schemeClr val="tx1"/>
                        </a:solidFill>
                        <a:latin typeface="Arial" pitchFamily="34" charset="0"/>
                        <a:ea typeface="Times New Roman"/>
                        <a:cs typeface="Arial" pitchFamily="34" charset="0"/>
                      </a:endParaRPr>
                    </a:p>
                  </a:txBody>
                  <a:tcPr marL="47625" marR="47625" marT="47625" marB="47625" anchor="ctr"/>
                </a:tc>
                <a:tc>
                  <a:txBody>
                    <a:bodyPr/>
                    <a:lstStyle/>
                    <a:p>
                      <a:pPr>
                        <a:lnSpc>
                          <a:spcPct val="115000"/>
                        </a:lnSpc>
                        <a:spcAft>
                          <a:spcPts val="0"/>
                        </a:spcAft>
                      </a:pPr>
                      <a:r>
                        <a:rPr lang="es-MX" sz="800" dirty="0"/>
                        <a:t>Fina de trazos y puntos, gruesa en los extremos y en los cambios de dirección</a:t>
                      </a:r>
                      <a:endParaRPr lang="es-MX" sz="800" b="0" dirty="0">
                        <a:solidFill>
                          <a:schemeClr val="tx1"/>
                        </a:solidFill>
                        <a:latin typeface="Arial" pitchFamily="34" charset="0"/>
                        <a:ea typeface="Calibri"/>
                        <a:cs typeface="Arial" pitchFamily="34" charset="0"/>
                      </a:endParaRPr>
                    </a:p>
                  </a:txBody>
                  <a:tcPr marL="47625" marR="47625" marT="47625" marB="47625" anchor="ctr"/>
                </a:tc>
                <a:tc>
                  <a:txBody>
                    <a:bodyPr/>
                    <a:lstStyle/>
                    <a:p>
                      <a:pPr>
                        <a:lnSpc>
                          <a:spcPct val="115000"/>
                        </a:lnSpc>
                        <a:spcAft>
                          <a:spcPts val="0"/>
                        </a:spcAft>
                      </a:pPr>
                      <a:r>
                        <a:rPr lang="es-MX" sz="800" dirty="0"/>
                        <a:t>H1  Trazas de plano de corte</a:t>
                      </a:r>
                      <a:endParaRPr lang="es-MX" sz="800" b="0" dirty="0">
                        <a:solidFill>
                          <a:schemeClr val="tx1"/>
                        </a:solidFill>
                        <a:latin typeface="Arial" pitchFamily="34" charset="0"/>
                        <a:ea typeface="Calibri"/>
                        <a:cs typeface="Arial" pitchFamily="34" charset="0"/>
                      </a:endParaRPr>
                    </a:p>
                  </a:txBody>
                  <a:tcPr marL="47625" marR="47625" marT="47625" marB="47625" anchor="ctr"/>
                </a:tc>
              </a:tr>
              <a:tr h="370840">
                <a:tc>
                  <a:txBody>
                    <a:bodyPr/>
                    <a:lstStyle/>
                    <a:p>
                      <a:pPr>
                        <a:lnSpc>
                          <a:spcPct val="115000"/>
                        </a:lnSpc>
                        <a:spcAft>
                          <a:spcPts val="0"/>
                        </a:spcAft>
                      </a:pPr>
                      <a:endParaRPr lang="es-MX" sz="900" b="0">
                        <a:solidFill>
                          <a:schemeClr val="tx1"/>
                        </a:solidFill>
                        <a:latin typeface="Arial" pitchFamily="34" charset="0"/>
                        <a:ea typeface="Times New Roman"/>
                        <a:cs typeface="Arial" pitchFamily="34" charset="0"/>
                      </a:endParaRPr>
                    </a:p>
                  </a:txBody>
                  <a:tcPr marL="47625" marR="47625" marT="47625" marB="47625" anchor="ctr"/>
                </a:tc>
                <a:tc>
                  <a:txBody>
                    <a:bodyPr/>
                    <a:lstStyle/>
                    <a:p>
                      <a:pPr>
                        <a:lnSpc>
                          <a:spcPct val="115000"/>
                        </a:lnSpc>
                        <a:spcAft>
                          <a:spcPts val="0"/>
                        </a:spcAft>
                      </a:pPr>
                      <a:r>
                        <a:rPr lang="es-MX" sz="800" dirty="0"/>
                        <a:t>Gruesa de trazos y puntos</a:t>
                      </a:r>
                      <a:endParaRPr lang="es-MX" sz="800" b="0" dirty="0">
                        <a:solidFill>
                          <a:schemeClr val="tx1"/>
                        </a:solidFill>
                        <a:latin typeface="Arial" pitchFamily="34" charset="0"/>
                        <a:ea typeface="Calibri"/>
                        <a:cs typeface="Arial" pitchFamily="34" charset="0"/>
                      </a:endParaRPr>
                    </a:p>
                  </a:txBody>
                  <a:tcPr marL="47625" marR="47625" marT="47625" marB="47625" anchor="ctr"/>
                </a:tc>
                <a:tc>
                  <a:txBody>
                    <a:bodyPr/>
                    <a:lstStyle/>
                    <a:p>
                      <a:pPr>
                        <a:lnSpc>
                          <a:spcPct val="115000"/>
                        </a:lnSpc>
                        <a:spcAft>
                          <a:spcPts val="0"/>
                        </a:spcAft>
                      </a:pPr>
                      <a:r>
                        <a:rPr lang="es-MX" sz="800" dirty="0"/>
                        <a:t>J1  Indicación de líneas o superficies</a:t>
                      </a:r>
                      <a:br>
                        <a:rPr lang="es-MX" sz="800" dirty="0"/>
                      </a:br>
                      <a:r>
                        <a:rPr lang="es-MX" sz="800" dirty="0"/>
                        <a:t>     que son objeto de especificaciones</a:t>
                      </a:r>
                      <a:br>
                        <a:rPr lang="es-MX" sz="800" dirty="0"/>
                      </a:br>
                      <a:r>
                        <a:rPr lang="es-MX" sz="800" dirty="0"/>
                        <a:t>     particulares</a:t>
                      </a:r>
                      <a:endParaRPr lang="es-MX" sz="800" b="0" dirty="0">
                        <a:solidFill>
                          <a:schemeClr val="tx1"/>
                        </a:solidFill>
                        <a:latin typeface="Arial" pitchFamily="34" charset="0"/>
                        <a:ea typeface="Calibri"/>
                        <a:cs typeface="Arial" pitchFamily="34" charset="0"/>
                      </a:endParaRPr>
                    </a:p>
                  </a:txBody>
                  <a:tcPr marL="47625" marR="47625" marT="47625" marB="47625" anchor="ctr"/>
                </a:tc>
              </a:tr>
              <a:tr h="726766">
                <a:tc>
                  <a:txBody>
                    <a:bodyPr/>
                    <a:lstStyle/>
                    <a:p>
                      <a:pPr>
                        <a:lnSpc>
                          <a:spcPct val="115000"/>
                        </a:lnSpc>
                        <a:spcAft>
                          <a:spcPts val="0"/>
                        </a:spcAft>
                      </a:pPr>
                      <a:endParaRPr lang="es-MX" sz="900" b="0" dirty="0">
                        <a:solidFill>
                          <a:schemeClr val="tx1"/>
                        </a:solidFill>
                        <a:latin typeface="Arial" pitchFamily="34" charset="0"/>
                        <a:ea typeface="Times New Roman"/>
                        <a:cs typeface="Arial" pitchFamily="34" charset="0"/>
                      </a:endParaRPr>
                    </a:p>
                  </a:txBody>
                  <a:tcPr marL="47625" marR="47625" marT="47625" marB="47625" anchor="ctr"/>
                </a:tc>
                <a:tc>
                  <a:txBody>
                    <a:bodyPr/>
                    <a:lstStyle/>
                    <a:p>
                      <a:pPr>
                        <a:lnSpc>
                          <a:spcPct val="115000"/>
                        </a:lnSpc>
                        <a:spcAft>
                          <a:spcPts val="0"/>
                        </a:spcAft>
                      </a:pPr>
                      <a:r>
                        <a:rPr lang="es-MX" sz="800" dirty="0"/>
                        <a:t>Fina de trazos y doble punto</a:t>
                      </a:r>
                      <a:endParaRPr lang="es-MX" sz="800" b="0" dirty="0">
                        <a:solidFill>
                          <a:schemeClr val="tx1"/>
                        </a:solidFill>
                        <a:latin typeface="Arial" pitchFamily="34" charset="0"/>
                        <a:ea typeface="Calibri"/>
                        <a:cs typeface="Arial" pitchFamily="34" charset="0"/>
                      </a:endParaRPr>
                    </a:p>
                  </a:txBody>
                  <a:tcPr marL="47625" marR="47625" marT="47625" marB="47625" anchor="ctr"/>
                </a:tc>
                <a:tc>
                  <a:txBody>
                    <a:bodyPr/>
                    <a:lstStyle/>
                    <a:p>
                      <a:pPr>
                        <a:lnSpc>
                          <a:spcPct val="115000"/>
                        </a:lnSpc>
                        <a:spcAft>
                          <a:spcPts val="0"/>
                        </a:spcAft>
                      </a:pPr>
                      <a:r>
                        <a:rPr lang="es-MX" sz="800" dirty="0"/>
                        <a:t>K1  Contornos de piezas adyacentes</a:t>
                      </a:r>
                      <a:br>
                        <a:rPr lang="es-MX" sz="800" dirty="0"/>
                      </a:br>
                      <a:r>
                        <a:rPr lang="es-MX" sz="800" dirty="0"/>
                        <a:t>K2  Posiciones intermedias y extremos</a:t>
                      </a:r>
                      <a:br>
                        <a:rPr lang="es-MX" sz="800" dirty="0"/>
                      </a:br>
                      <a:r>
                        <a:rPr lang="es-MX" sz="800" dirty="0"/>
                        <a:t>      de piezas móviles</a:t>
                      </a:r>
                      <a:br>
                        <a:rPr lang="es-MX" sz="800" dirty="0"/>
                      </a:br>
                      <a:r>
                        <a:rPr lang="es-MX" sz="800" dirty="0"/>
                        <a:t>K3  Líneas de centros de gravedad</a:t>
                      </a:r>
                      <a:br>
                        <a:rPr lang="es-MX" sz="800" dirty="0"/>
                      </a:br>
                      <a:r>
                        <a:rPr lang="es-MX" sz="800" dirty="0"/>
                        <a:t>K4  Contornos </a:t>
                      </a:r>
                      <a:r>
                        <a:rPr lang="es-MX" sz="800" dirty="0" err="1"/>
                        <a:t>iniciales</a:t>
                      </a:r>
                      <a:r>
                        <a:rPr lang="es-MX" sz="800" dirty="0"/>
                        <a:t> antes del</a:t>
                      </a:r>
                      <a:br>
                        <a:rPr lang="es-MX" sz="800" dirty="0"/>
                      </a:br>
                      <a:r>
                        <a:rPr lang="es-MX" sz="800" dirty="0"/>
                        <a:t>      conformado</a:t>
                      </a:r>
                      <a:br>
                        <a:rPr lang="es-MX" sz="800" dirty="0"/>
                      </a:br>
                      <a:r>
                        <a:rPr lang="es-MX" sz="800" dirty="0"/>
                        <a:t>K5  Partes situadas delante de un</a:t>
                      </a:r>
                      <a:br>
                        <a:rPr lang="es-MX" sz="800" dirty="0"/>
                      </a:br>
                      <a:r>
                        <a:rPr lang="es-MX" sz="800" dirty="0"/>
                        <a:t>      plano de corte</a:t>
                      </a:r>
                      <a:endParaRPr lang="es-MX" sz="800" b="0" dirty="0">
                        <a:solidFill>
                          <a:schemeClr val="tx1"/>
                        </a:solidFill>
                        <a:latin typeface="Arial" pitchFamily="34" charset="0"/>
                        <a:ea typeface="Calibri"/>
                        <a:cs typeface="Arial" pitchFamily="34" charset="0"/>
                      </a:endParaRPr>
                    </a:p>
                  </a:txBody>
                  <a:tcPr marL="47625" marR="47625" marT="47625" marB="47625" anchor="ctr"/>
                </a:tc>
              </a:tr>
              <a:tr h="370840">
                <a:tc gridSpan="3">
                  <a:txBody>
                    <a:bodyPr/>
                    <a:lstStyle/>
                    <a:p>
                      <a:pPr>
                        <a:lnSpc>
                          <a:spcPct val="115000"/>
                        </a:lnSpc>
                        <a:spcAft>
                          <a:spcPts val="0"/>
                        </a:spcAft>
                      </a:pPr>
                      <a:r>
                        <a:rPr lang="es-MX" sz="800" dirty="0"/>
                        <a:t>(1) Este tipo de línea se utiliza particularmente para los dibujos ejecutados de una manera automatizada</a:t>
                      </a:r>
                      <a:br>
                        <a:rPr lang="es-MX" sz="800" dirty="0"/>
                      </a:br>
                      <a:r>
                        <a:rPr lang="es-MX" sz="800" dirty="0"/>
                        <a:t>(2) Aunque haya disponibles dos variantes, sólo hay que utilizar un tipo de línea en un mismo dibujo.</a:t>
                      </a:r>
                      <a:endParaRPr lang="es-MX" sz="800" b="0" dirty="0">
                        <a:solidFill>
                          <a:schemeClr val="tx1"/>
                        </a:solidFill>
                        <a:latin typeface="Arial" pitchFamily="34" charset="0"/>
                        <a:ea typeface="Calibri"/>
                        <a:cs typeface="Arial" pitchFamily="34" charset="0"/>
                      </a:endParaRPr>
                    </a:p>
                  </a:txBody>
                  <a:tcPr marL="47625" marR="47625" marT="47625" marB="47625" anchor="ctr"/>
                </a:tc>
                <a:tc hMerge="1">
                  <a:txBody>
                    <a:bodyPr/>
                    <a:lstStyle/>
                    <a:p>
                      <a:endParaRPr lang="es-MX"/>
                    </a:p>
                  </a:txBody>
                  <a:tcPr/>
                </a:tc>
                <a:tc hMerge="1">
                  <a:txBody>
                    <a:bodyPr/>
                    <a:lstStyle/>
                    <a:p>
                      <a:endParaRPr lang="es-MX"/>
                    </a:p>
                  </a:txBody>
                  <a:tcPr/>
                </a:tc>
              </a:tr>
            </a:tbl>
          </a:graphicData>
        </a:graphic>
      </p:graphicFrame>
      <p:pic>
        <p:nvPicPr>
          <p:cNvPr id="7" name="6 Imagen" descr="http://www.dibujotecnico.com/saladeestudios/teoria/normalizacion/lineas/imagenes/a.gif"/>
          <p:cNvPicPr/>
          <p:nvPr/>
        </p:nvPicPr>
        <p:blipFill>
          <a:blip r:embed="rId2"/>
          <a:srcRect/>
          <a:stretch>
            <a:fillRect/>
          </a:stretch>
        </p:blipFill>
        <p:spPr bwMode="auto">
          <a:xfrm>
            <a:off x="410514" y="571480"/>
            <a:ext cx="2232660" cy="191135"/>
          </a:xfrm>
          <a:prstGeom prst="rect">
            <a:avLst/>
          </a:prstGeom>
          <a:noFill/>
          <a:ln w="9525">
            <a:noFill/>
            <a:miter lim="800000"/>
            <a:headEnd/>
            <a:tailEnd/>
          </a:ln>
        </p:spPr>
      </p:pic>
      <p:pic>
        <p:nvPicPr>
          <p:cNvPr id="8" name="7 Imagen" descr="http://www.dibujotecnico.com/saladeestudios/teoria/normalizacion/lineas/imagenes/b.gif"/>
          <p:cNvPicPr/>
          <p:nvPr/>
        </p:nvPicPr>
        <p:blipFill>
          <a:blip r:embed="rId3"/>
          <a:srcRect/>
          <a:stretch>
            <a:fillRect/>
          </a:stretch>
        </p:blipFill>
        <p:spPr bwMode="auto">
          <a:xfrm>
            <a:off x="410514" y="1285860"/>
            <a:ext cx="2232660" cy="191135"/>
          </a:xfrm>
          <a:prstGeom prst="rect">
            <a:avLst/>
          </a:prstGeom>
          <a:noFill/>
          <a:ln w="9525">
            <a:noFill/>
            <a:miter lim="800000"/>
            <a:headEnd/>
            <a:tailEnd/>
          </a:ln>
        </p:spPr>
      </p:pic>
      <p:pic>
        <p:nvPicPr>
          <p:cNvPr id="9" name="8 Imagen" descr="http://www.dibujotecnico.com/saladeestudios/teoria/normalizacion/lineas/imagenes/c.gif"/>
          <p:cNvPicPr/>
          <p:nvPr/>
        </p:nvPicPr>
        <p:blipFill>
          <a:blip r:embed="rId4"/>
          <a:srcRect/>
          <a:stretch>
            <a:fillRect/>
          </a:stretch>
        </p:blipFill>
        <p:spPr bwMode="auto">
          <a:xfrm>
            <a:off x="410514" y="2094857"/>
            <a:ext cx="2232660" cy="191135"/>
          </a:xfrm>
          <a:prstGeom prst="rect">
            <a:avLst/>
          </a:prstGeom>
          <a:noFill/>
          <a:ln w="9525">
            <a:noFill/>
            <a:miter lim="800000"/>
            <a:headEnd/>
            <a:tailEnd/>
          </a:ln>
        </p:spPr>
      </p:pic>
      <p:pic>
        <p:nvPicPr>
          <p:cNvPr id="10" name="9 Imagen" descr="http://www.dibujotecnico.com/saladeestudios/teoria/normalizacion/lineas/imagenes/d.gif"/>
          <p:cNvPicPr/>
          <p:nvPr/>
        </p:nvPicPr>
        <p:blipFill>
          <a:blip r:embed="rId5"/>
          <a:srcRect/>
          <a:stretch>
            <a:fillRect/>
          </a:stretch>
        </p:blipFill>
        <p:spPr bwMode="auto">
          <a:xfrm>
            <a:off x="410514" y="2380609"/>
            <a:ext cx="2232660" cy="191135"/>
          </a:xfrm>
          <a:prstGeom prst="rect">
            <a:avLst/>
          </a:prstGeom>
          <a:noFill/>
          <a:ln w="9525">
            <a:noFill/>
            <a:miter lim="800000"/>
            <a:headEnd/>
            <a:tailEnd/>
          </a:ln>
        </p:spPr>
      </p:pic>
      <p:pic>
        <p:nvPicPr>
          <p:cNvPr id="11" name="10 Imagen" descr="http://www.dibujotecnico.com/saladeestudios/teoria/normalizacion/lineas/imagenes/e.gif"/>
          <p:cNvPicPr/>
          <p:nvPr/>
        </p:nvPicPr>
        <p:blipFill>
          <a:blip r:embed="rId6"/>
          <a:srcRect/>
          <a:stretch>
            <a:fillRect/>
          </a:stretch>
        </p:blipFill>
        <p:spPr bwMode="auto">
          <a:xfrm>
            <a:off x="410514" y="2666361"/>
            <a:ext cx="2232660" cy="191135"/>
          </a:xfrm>
          <a:prstGeom prst="rect">
            <a:avLst/>
          </a:prstGeom>
          <a:noFill/>
          <a:ln w="9525">
            <a:noFill/>
            <a:miter lim="800000"/>
            <a:headEnd/>
            <a:tailEnd/>
          </a:ln>
        </p:spPr>
      </p:pic>
      <p:pic>
        <p:nvPicPr>
          <p:cNvPr id="12" name="11 Imagen" descr="http://www.dibujotecnico.com/saladeestudios/teoria/normalizacion/lineas/imagenes/f.gif"/>
          <p:cNvPicPr/>
          <p:nvPr/>
        </p:nvPicPr>
        <p:blipFill>
          <a:blip r:embed="rId7"/>
          <a:srcRect/>
          <a:stretch>
            <a:fillRect/>
          </a:stretch>
        </p:blipFill>
        <p:spPr bwMode="auto">
          <a:xfrm>
            <a:off x="410514" y="3000372"/>
            <a:ext cx="2232660" cy="191135"/>
          </a:xfrm>
          <a:prstGeom prst="rect">
            <a:avLst/>
          </a:prstGeom>
          <a:noFill/>
          <a:ln w="9525">
            <a:noFill/>
            <a:miter lim="800000"/>
            <a:headEnd/>
            <a:tailEnd/>
          </a:ln>
        </p:spPr>
      </p:pic>
      <p:pic>
        <p:nvPicPr>
          <p:cNvPr id="13" name="12 Imagen" descr="http://www.dibujotecnico.com/saladeestudios/teoria/normalizacion/lineas/imagenes/g.gif"/>
          <p:cNvPicPr/>
          <p:nvPr/>
        </p:nvPicPr>
        <p:blipFill>
          <a:blip r:embed="rId8"/>
          <a:srcRect/>
          <a:stretch>
            <a:fillRect/>
          </a:stretch>
        </p:blipFill>
        <p:spPr bwMode="auto">
          <a:xfrm>
            <a:off x="410514" y="3380741"/>
            <a:ext cx="2232660" cy="191135"/>
          </a:xfrm>
          <a:prstGeom prst="rect">
            <a:avLst/>
          </a:prstGeom>
          <a:noFill/>
          <a:ln w="9525">
            <a:noFill/>
            <a:miter lim="800000"/>
            <a:headEnd/>
            <a:tailEnd/>
          </a:ln>
        </p:spPr>
      </p:pic>
      <p:pic>
        <p:nvPicPr>
          <p:cNvPr id="15" name="14 Imagen" descr="http://www.dibujotecnico.com/saladeestudios/teoria/normalizacion/lineas/imagenes/k.gif"/>
          <p:cNvPicPr/>
          <p:nvPr/>
        </p:nvPicPr>
        <p:blipFill>
          <a:blip r:embed="rId9"/>
          <a:srcRect/>
          <a:stretch>
            <a:fillRect/>
          </a:stretch>
        </p:blipFill>
        <p:spPr bwMode="auto">
          <a:xfrm>
            <a:off x="481952" y="5595319"/>
            <a:ext cx="2232660" cy="191135"/>
          </a:xfrm>
          <a:prstGeom prst="rect">
            <a:avLst/>
          </a:prstGeom>
          <a:noFill/>
          <a:ln w="9525">
            <a:noFill/>
            <a:miter lim="800000"/>
            <a:headEnd/>
            <a:tailEnd/>
          </a:ln>
        </p:spPr>
      </p:pic>
      <p:pic>
        <p:nvPicPr>
          <p:cNvPr id="16" name="15 Imagen" descr="http://www.dibujotecnico.com/saladeestudios/teoria/normalizacion/lineas/imagenes/j.gif"/>
          <p:cNvPicPr/>
          <p:nvPr/>
        </p:nvPicPr>
        <p:blipFill>
          <a:blip r:embed="rId10"/>
          <a:srcRect/>
          <a:stretch>
            <a:fillRect/>
          </a:stretch>
        </p:blipFill>
        <p:spPr bwMode="auto">
          <a:xfrm>
            <a:off x="410514" y="4738063"/>
            <a:ext cx="2232660" cy="191135"/>
          </a:xfrm>
          <a:prstGeom prst="rect">
            <a:avLst/>
          </a:prstGeom>
          <a:noFill/>
          <a:ln w="9525">
            <a:noFill/>
            <a:miter lim="800000"/>
            <a:headEnd/>
            <a:tailEnd/>
          </a:ln>
        </p:spPr>
      </p:pic>
      <p:pic>
        <p:nvPicPr>
          <p:cNvPr id="17" name="16 Imagen" descr="http://www.dibujotecnico.com/saladeestudios/teoria/normalizacion/lineas/imagenes/h.gif"/>
          <p:cNvPicPr/>
          <p:nvPr/>
        </p:nvPicPr>
        <p:blipFill>
          <a:blip r:embed="rId11"/>
          <a:srcRect/>
          <a:stretch>
            <a:fillRect/>
          </a:stretch>
        </p:blipFill>
        <p:spPr bwMode="auto">
          <a:xfrm>
            <a:off x="410514" y="3894780"/>
            <a:ext cx="2232660" cy="605790"/>
          </a:xfrm>
          <a:prstGeom prst="rect">
            <a:avLst/>
          </a:prstGeom>
          <a:noFill/>
          <a:ln w="9525">
            <a:noFill/>
            <a:miter lim="800000"/>
            <a:headEnd/>
            <a:tailEnd/>
          </a:ln>
        </p:spPr>
      </p:pic>
    </p:spTree>
  </p:cSld>
  <p:clrMapOvr>
    <a:masterClrMapping/>
  </p:clrMapOvr>
  <p:transition spd="slow">
    <p:newsfla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85852" y="571480"/>
            <a:ext cx="7498080" cy="4800600"/>
          </a:xfrm>
        </p:spPr>
        <p:txBody>
          <a:bodyPr>
            <a:normAutofit/>
          </a:bodyPr>
          <a:lstStyle/>
          <a:p>
            <a:r>
              <a:rPr lang="es-MX" sz="2400" dirty="0" smtClean="0">
                <a:latin typeface="Arial" pitchFamily="34" charset="0"/>
                <a:cs typeface="Arial" pitchFamily="34" charset="0"/>
              </a:rPr>
              <a:t>En caso de utilizar otros tipos de líneas diferentes a las indicados, o se empleen en otras aplicaciones distintas a las indicadas en la tabla, los convenios elegidos deben estar indicados en otras normas internacionales o deben citarse en una leyenda o apéndice en el dibujo de que se trate.</a:t>
            </a:r>
            <a:r>
              <a:rPr lang="es-MX" dirty="0" smtClean="0">
                <a:latin typeface="Arial" pitchFamily="34" charset="0"/>
                <a:cs typeface="Arial" pitchFamily="34" charset="0"/>
              </a:rPr>
              <a:t/>
            </a:r>
            <a:br>
              <a:rPr lang="es-MX" dirty="0" smtClean="0">
                <a:latin typeface="Arial" pitchFamily="34" charset="0"/>
                <a:cs typeface="Arial" pitchFamily="34" charset="0"/>
              </a:rPr>
            </a:br>
            <a:endParaRPr lang="es-ES" dirty="0"/>
          </a:p>
        </p:txBody>
      </p:sp>
      <p:pic>
        <p:nvPicPr>
          <p:cNvPr id="4" name="3 Imagen" descr="descarga.png"/>
          <p:cNvPicPr>
            <a:picLocks noChangeAspect="1"/>
          </p:cNvPicPr>
          <p:nvPr/>
        </p:nvPicPr>
        <p:blipFill>
          <a:blip r:embed="rId2"/>
          <a:stretch>
            <a:fillRect/>
          </a:stretch>
        </p:blipFill>
        <p:spPr>
          <a:xfrm>
            <a:off x="3286116" y="3500438"/>
            <a:ext cx="3124214" cy="281973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cover dir="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just"/>
            <a:r>
              <a:rPr lang="es-MX" sz="2400" dirty="0">
                <a:latin typeface="Arial" pitchFamily="34" charset="0"/>
                <a:cs typeface="Arial" pitchFamily="34" charset="0"/>
              </a:rPr>
              <a:t>En </a:t>
            </a:r>
            <a:r>
              <a:rPr lang="es-MX" sz="2400" dirty="0" smtClean="0">
                <a:latin typeface="Arial" pitchFamily="34" charset="0"/>
                <a:cs typeface="Arial" pitchFamily="34" charset="0"/>
              </a:rPr>
              <a:t>la siguiente figura, </a:t>
            </a:r>
            <a:r>
              <a:rPr lang="es-MX" sz="2400" dirty="0">
                <a:latin typeface="Arial" pitchFamily="34" charset="0"/>
                <a:cs typeface="Arial" pitchFamily="34" charset="0"/>
              </a:rPr>
              <a:t>puede apreciarse los diferentes tipos de </a:t>
            </a:r>
            <a:r>
              <a:rPr lang="es-MX" sz="2400" dirty="0" smtClean="0">
                <a:latin typeface="Arial" pitchFamily="34" charset="0"/>
                <a:cs typeface="Arial" pitchFamily="34" charset="0"/>
              </a:rPr>
              <a:t>líneas utilizados en el dibujo </a:t>
            </a:r>
            <a:r>
              <a:rPr lang="es-MX" sz="2400" dirty="0" err="1" smtClean="0">
                <a:latin typeface="Arial" pitchFamily="34" charset="0"/>
                <a:cs typeface="Arial" pitchFamily="34" charset="0"/>
              </a:rPr>
              <a:t>tecnico</a:t>
            </a:r>
            <a:r>
              <a:rPr lang="es-MX" sz="2400" dirty="0" smtClean="0">
                <a:latin typeface="Arial" pitchFamily="34" charset="0"/>
                <a:cs typeface="Arial" pitchFamily="34" charset="0"/>
              </a:rPr>
              <a:t> </a:t>
            </a:r>
            <a:r>
              <a:rPr lang="es-MX" sz="2400" dirty="0">
                <a:latin typeface="Arial" pitchFamily="34" charset="0"/>
                <a:cs typeface="Arial" pitchFamily="34" charset="0"/>
              </a:rPr>
              <a:t>y sus aplicaciones.</a:t>
            </a:r>
          </a:p>
        </p:txBody>
      </p:sp>
      <p:pic>
        <p:nvPicPr>
          <p:cNvPr id="4" name="3 Marcador de contenido" descr="http://www.dibujotecnico.com/saladeestudios/teoria/normalizacion/lineas/imagenes/lineasnormalizadas.png"/>
          <p:cNvPicPr>
            <a:picLocks noGrp="1"/>
          </p:cNvPicPr>
          <p:nvPr>
            <p:ph idx="1"/>
          </p:nvPr>
        </p:nvPicPr>
        <p:blipFill>
          <a:blip r:embed="rId2"/>
          <a:srcRect/>
          <a:stretch>
            <a:fillRect/>
          </a:stretch>
        </p:blipFill>
        <p:spPr bwMode="auto">
          <a:xfrm>
            <a:off x="1571604" y="1857364"/>
            <a:ext cx="7124700" cy="41148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check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n-US" sz="4000" b="1" dirty="0" err="1" smtClean="0">
                <a:solidFill>
                  <a:schemeClr val="tx1"/>
                </a:solidFill>
                <a:effectLst/>
                <a:latin typeface="Arial" pitchFamily="34" charset="0"/>
                <a:cs typeface="Arial" pitchFamily="34" charset="0"/>
              </a:rPr>
              <a:t>Contenido</a:t>
            </a:r>
            <a:endParaRPr lang="es-MX" sz="4000" b="1" dirty="0">
              <a:solidFill>
                <a:schemeClr val="tx1"/>
              </a:solidFill>
              <a:effectLst/>
              <a:latin typeface="Arial" pitchFamily="34" charset="0"/>
              <a:cs typeface="Arial" pitchFamily="34" charset="0"/>
            </a:endParaRPr>
          </a:p>
        </p:txBody>
      </p:sp>
      <p:sp>
        <p:nvSpPr>
          <p:cNvPr id="3" name="2 Marcador de contenido"/>
          <p:cNvSpPr>
            <a:spLocks noGrp="1"/>
          </p:cNvSpPr>
          <p:nvPr>
            <p:ph idx="1"/>
          </p:nvPr>
        </p:nvSpPr>
        <p:spPr/>
        <p:txBody>
          <a:bodyPr>
            <a:normAutofit fontScale="92500" lnSpcReduction="20000"/>
          </a:bodyPr>
          <a:lstStyle/>
          <a:p>
            <a:pPr>
              <a:lnSpc>
                <a:spcPct val="200000"/>
              </a:lnSpc>
            </a:pPr>
            <a:r>
              <a:rPr lang="en-US" sz="2400" dirty="0" err="1" smtClean="0">
                <a:latin typeface="Arial" pitchFamily="34" charset="0"/>
                <a:cs typeface="Arial" pitchFamily="34" charset="0"/>
              </a:rPr>
              <a:t>Gui</a:t>
            </a:r>
            <a:r>
              <a:rPr lang="es-ES" sz="2400" dirty="0" smtClean="0">
                <a:latin typeface="Arial" pitchFamily="34" charset="0"/>
                <a:cs typeface="Arial" pitchFamily="34" charset="0"/>
              </a:rPr>
              <a:t>ó</a:t>
            </a:r>
            <a:r>
              <a:rPr lang="en-US" sz="2400" dirty="0" smtClean="0">
                <a:latin typeface="Arial" pitchFamily="34" charset="0"/>
                <a:cs typeface="Arial" pitchFamily="34" charset="0"/>
              </a:rPr>
              <a:t>n </a:t>
            </a:r>
            <a:r>
              <a:rPr lang="en-US" sz="2400" dirty="0" err="1" smtClean="0">
                <a:latin typeface="Arial" pitchFamily="34" charset="0"/>
                <a:cs typeface="Arial" pitchFamily="34" charset="0"/>
              </a:rPr>
              <a:t>explicativo</a:t>
            </a:r>
            <a:endParaRPr lang="en-US" sz="2400" dirty="0" smtClean="0">
              <a:latin typeface="Arial" pitchFamily="34" charset="0"/>
              <a:cs typeface="Arial" pitchFamily="34" charset="0"/>
            </a:endParaRPr>
          </a:p>
          <a:p>
            <a:pPr>
              <a:lnSpc>
                <a:spcPct val="200000"/>
              </a:lnSpc>
            </a:pPr>
            <a:endParaRPr lang="en-US" sz="2400" dirty="0" smtClean="0">
              <a:latin typeface="Arial" pitchFamily="34" charset="0"/>
              <a:cs typeface="Arial" pitchFamily="34" charset="0"/>
            </a:endParaRPr>
          </a:p>
          <a:p>
            <a:pPr>
              <a:lnSpc>
                <a:spcPct val="200000"/>
              </a:lnSpc>
            </a:pPr>
            <a:r>
              <a:rPr lang="en-US" sz="2400" dirty="0" smtClean="0">
                <a:latin typeface="Arial" pitchFamily="34" charset="0"/>
                <a:cs typeface="Arial" pitchFamily="34" charset="0"/>
              </a:rPr>
              <a:t>1.1 </a:t>
            </a:r>
            <a:r>
              <a:rPr lang="en-US" sz="2400" dirty="0" err="1" smtClean="0">
                <a:latin typeface="Arial" pitchFamily="34" charset="0"/>
                <a:cs typeface="Arial" pitchFamily="34" charset="0"/>
              </a:rPr>
              <a:t>Normas</a:t>
            </a:r>
            <a:r>
              <a:rPr lang="en-US" sz="2400" dirty="0" smtClean="0">
                <a:latin typeface="Arial" pitchFamily="34" charset="0"/>
                <a:cs typeface="Arial" pitchFamily="34" charset="0"/>
              </a:rPr>
              <a:t> de </a:t>
            </a:r>
            <a:r>
              <a:rPr lang="en-US" sz="2400" dirty="0" err="1" smtClean="0">
                <a:latin typeface="Arial" pitchFamily="34" charset="0"/>
                <a:cs typeface="Arial" pitchFamily="34" charset="0"/>
              </a:rPr>
              <a:t>dibujo</a:t>
            </a:r>
            <a:endParaRPr lang="en-US" sz="2400" dirty="0" smtClean="0">
              <a:latin typeface="Arial" pitchFamily="34" charset="0"/>
              <a:cs typeface="Arial" pitchFamily="34" charset="0"/>
            </a:endParaRPr>
          </a:p>
          <a:p>
            <a:pPr>
              <a:lnSpc>
                <a:spcPct val="200000"/>
              </a:lnSpc>
              <a:buNone/>
            </a:pPr>
            <a:endParaRPr lang="en-US" sz="2400" dirty="0" smtClean="0">
              <a:latin typeface="Arial" pitchFamily="34" charset="0"/>
              <a:cs typeface="Arial" pitchFamily="34" charset="0"/>
            </a:endParaRPr>
          </a:p>
          <a:p>
            <a:pPr>
              <a:lnSpc>
                <a:spcPct val="200000"/>
              </a:lnSpc>
            </a:pPr>
            <a:r>
              <a:rPr lang="en-US" sz="2400" dirty="0" smtClean="0">
                <a:latin typeface="Arial" pitchFamily="34" charset="0"/>
                <a:cs typeface="Arial" pitchFamily="34" charset="0"/>
              </a:rPr>
              <a:t>1.2 </a:t>
            </a:r>
            <a:r>
              <a:rPr lang="en-US" sz="2400" dirty="0" err="1" smtClean="0">
                <a:latin typeface="Arial" pitchFamily="34" charset="0"/>
                <a:cs typeface="Arial" pitchFamily="34" charset="0"/>
              </a:rPr>
              <a:t>Tipos</a:t>
            </a:r>
            <a:r>
              <a:rPr lang="en-US" sz="2400" dirty="0" smtClean="0">
                <a:latin typeface="Arial" pitchFamily="34" charset="0"/>
                <a:cs typeface="Arial" pitchFamily="34" charset="0"/>
              </a:rPr>
              <a:t> de </a:t>
            </a:r>
            <a:r>
              <a:rPr lang="en-US" sz="2400" dirty="0" err="1" smtClean="0">
                <a:latin typeface="Arial" pitchFamily="34" charset="0"/>
                <a:cs typeface="Arial" pitchFamily="34" charset="0"/>
              </a:rPr>
              <a:t>líneas</a:t>
            </a:r>
            <a:endParaRPr lang="en-US" sz="2400" dirty="0" smtClean="0">
              <a:latin typeface="Arial" pitchFamily="34" charset="0"/>
              <a:cs typeface="Arial" pitchFamily="34" charset="0"/>
            </a:endParaRPr>
          </a:p>
          <a:p>
            <a:pPr>
              <a:lnSpc>
                <a:spcPct val="200000"/>
              </a:lnSpc>
            </a:pPr>
            <a:endParaRPr lang="en-US" sz="2400" dirty="0" smtClean="0">
              <a:latin typeface="Arial" pitchFamily="34" charset="0"/>
              <a:cs typeface="Arial" pitchFamily="34" charset="0"/>
            </a:endParaRPr>
          </a:p>
          <a:p>
            <a:pPr>
              <a:lnSpc>
                <a:spcPct val="200000"/>
              </a:lnSpc>
            </a:pPr>
            <a:r>
              <a:rPr lang="en-US" sz="2400" dirty="0" smtClean="0">
                <a:latin typeface="Arial" pitchFamily="34" charset="0"/>
                <a:cs typeface="Arial" pitchFamily="34" charset="0"/>
              </a:rPr>
              <a:t>1.3 </a:t>
            </a:r>
            <a:r>
              <a:rPr lang="en-US" sz="2400" dirty="0" err="1" smtClean="0">
                <a:latin typeface="Arial" pitchFamily="34" charset="0"/>
                <a:cs typeface="Arial" pitchFamily="34" charset="0"/>
              </a:rPr>
              <a:t>Formatos</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para</a:t>
            </a:r>
            <a:r>
              <a:rPr lang="en-US" sz="2400" dirty="0" smtClean="0">
                <a:latin typeface="Arial" pitchFamily="34" charset="0"/>
                <a:cs typeface="Arial" pitchFamily="34" charset="0"/>
              </a:rPr>
              <a:t> el </a:t>
            </a:r>
            <a:r>
              <a:rPr lang="en-US" sz="2400" dirty="0" err="1" smtClean="0">
                <a:latin typeface="Arial" pitchFamily="34" charset="0"/>
                <a:cs typeface="Arial" pitchFamily="34" charset="0"/>
              </a:rPr>
              <a:t>dibujo</a:t>
            </a:r>
            <a:endParaRPr lang="es-MX" sz="2400" dirty="0" smtClean="0">
              <a:latin typeface="Arial" pitchFamily="34" charset="0"/>
              <a:cs typeface="Arial" pitchFamily="34" charset="0"/>
            </a:endParaRPr>
          </a:p>
          <a:p>
            <a:pPr marL="82296" indent="0">
              <a:lnSpc>
                <a:spcPct val="200000"/>
              </a:lnSpc>
              <a:buNone/>
            </a:pPr>
            <a:endParaRPr lang="en-US" dirty="0" smtClean="0"/>
          </a:p>
        </p:txBody>
      </p:sp>
      <p:pic>
        <p:nvPicPr>
          <p:cNvPr id="1026" name="Picture 2" descr="https://encrypted-tbn0.gstatic.com/images?q=tbn:ANd9GcRIcVjZC9veh2C6n5LRTJ-4asv-rNVQNk7HQ6eY5lU4ZScXL_hu">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2132856"/>
            <a:ext cx="3552394" cy="26642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087397985"/>
      </p:ext>
    </p:extLst>
  </p:cSld>
  <p:clrMapOvr>
    <a:masterClrMapping/>
  </p:clrMapOvr>
  <p:transition spd="slow">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4000" b="1" dirty="0" smtClean="0">
                <a:solidFill>
                  <a:schemeClr val="tx1"/>
                </a:solidFill>
                <a:effectLst/>
                <a:latin typeface="Arial" pitchFamily="34" charset="0"/>
                <a:cs typeface="Arial" pitchFamily="34" charset="0"/>
              </a:rPr>
              <a:t>1.3 Formatos para el dibujo</a:t>
            </a:r>
            <a:endParaRPr lang="es-MX" sz="4000" b="1" dirty="0">
              <a:solidFill>
                <a:schemeClr val="tx1"/>
              </a:solidFill>
              <a:effectLst/>
              <a:latin typeface="Arial" pitchFamily="34" charset="0"/>
              <a:cs typeface="Arial" pitchFamily="34" charset="0"/>
            </a:endParaRPr>
          </a:p>
        </p:txBody>
      </p:sp>
      <p:sp>
        <p:nvSpPr>
          <p:cNvPr id="3" name="2 Marcador de contenido"/>
          <p:cNvSpPr>
            <a:spLocks noGrp="1"/>
          </p:cNvSpPr>
          <p:nvPr>
            <p:ph idx="1"/>
          </p:nvPr>
        </p:nvSpPr>
        <p:spPr/>
        <p:txBody>
          <a:bodyPr>
            <a:normAutofit/>
          </a:bodyPr>
          <a:lstStyle/>
          <a:p>
            <a:pPr marL="0" indent="11113">
              <a:buNone/>
            </a:pPr>
            <a:r>
              <a:rPr lang="es-MX" sz="2400" dirty="0">
                <a:latin typeface="Arial" pitchFamily="34" charset="0"/>
                <a:cs typeface="Arial" pitchFamily="34" charset="0"/>
              </a:rPr>
              <a:t>Se llama formato a la hoja de papel en que se realiza un dibujo, cuya forma y dimensiones en mm. están normalizados. En la norma UNE 1026-2 83 Parte 2, equivalente a la ISO 5457, se especifican las características de los formatos.</a:t>
            </a:r>
            <a:br>
              <a:rPr lang="es-MX" sz="2400" dirty="0">
                <a:latin typeface="Arial" pitchFamily="34" charset="0"/>
                <a:cs typeface="Arial" pitchFamily="34" charset="0"/>
              </a:rPr>
            </a:br>
            <a:endParaRPr lang="es-MX" sz="2400" dirty="0">
              <a:latin typeface="Arial" pitchFamily="34" charset="0"/>
              <a:cs typeface="Arial" pitchFamily="34" charset="0"/>
            </a:endParaRPr>
          </a:p>
        </p:txBody>
      </p:sp>
      <p:pic>
        <p:nvPicPr>
          <p:cNvPr id="4" name="3 Imagen" descr="images (3).jpg"/>
          <p:cNvPicPr>
            <a:picLocks noChangeAspect="1"/>
          </p:cNvPicPr>
          <p:nvPr/>
        </p:nvPicPr>
        <p:blipFill>
          <a:blip r:embed="rId2"/>
          <a:stretch>
            <a:fillRect/>
          </a:stretch>
        </p:blipFill>
        <p:spPr>
          <a:xfrm>
            <a:off x="2339752" y="3645024"/>
            <a:ext cx="5737788" cy="252938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p:wheel spokes="8"/>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5 Marcador de contenido" descr="http://www.mvblog.cl/wp-content/uploads/2012/04/formatoserieA.jpg"/>
          <p:cNvPicPr>
            <a:picLocks noGrp="1"/>
          </p:cNvPicPr>
          <p:nvPr>
            <p:ph idx="1"/>
          </p:nvPr>
        </p:nvPicPr>
        <p:blipFill>
          <a:blip r:embed="rId2"/>
          <a:stretch>
            <a:fillRect/>
          </a:stretch>
        </p:blipFill>
        <p:spPr bwMode="auto">
          <a:xfrm>
            <a:off x="4355976" y="188640"/>
            <a:ext cx="4443628" cy="6248400"/>
          </a:xfrm>
          <a:prstGeom prst="rect">
            <a:avLst/>
          </a:prstGeom>
          <a:noFill/>
          <a:ln w="9525">
            <a:noFill/>
            <a:miter lim="800000"/>
            <a:headEnd/>
            <a:tailEnd/>
          </a:ln>
        </p:spPr>
      </p:pic>
      <p:sp>
        <p:nvSpPr>
          <p:cNvPr id="3" name="1 Título"/>
          <p:cNvSpPr>
            <a:spLocks noGrp="1"/>
          </p:cNvSpPr>
          <p:nvPr>
            <p:ph type="title"/>
          </p:nvPr>
        </p:nvSpPr>
        <p:spPr>
          <a:xfrm>
            <a:off x="323528" y="2708920"/>
            <a:ext cx="4032448" cy="1143000"/>
          </a:xfrm>
        </p:spPr>
        <p:txBody>
          <a:bodyPr>
            <a:normAutofit fontScale="90000"/>
          </a:bodyPr>
          <a:lstStyle/>
          <a:p>
            <a:pPr algn="ctr"/>
            <a:r>
              <a:rPr lang="es-MX" sz="4000" b="1" dirty="0" smtClean="0">
                <a:solidFill>
                  <a:schemeClr val="tx1"/>
                </a:solidFill>
                <a:effectLst/>
                <a:latin typeface="Arial" pitchFamily="34" charset="0"/>
                <a:cs typeface="Arial" pitchFamily="34" charset="0"/>
              </a:rPr>
              <a:t>Tamaños estandarizados con la medida correspondiente.</a:t>
            </a:r>
            <a:endParaRPr lang="es-MX" sz="4000" b="1" dirty="0">
              <a:solidFill>
                <a:schemeClr val="tx1"/>
              </a:solidFill>
              <a:effectLst/>
              <a:latin typeface="Arial" pitchFamily="34" charset="0"/>
              <a:cs typeface="Arial" pitchFamily="34" charset="0"/>
            </a:endParaRPr>
          </a:p>
        </p:txBody>
      </p:sp>
    </p:spTree>
  </p:cSld>
  <p:clrMapOvr>
    <a:masterClrMapping/>
  </p:clrMapOvr>
  <p:transition spd="slow">
    <p:wheel spokes="8"/>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784847476"/>
              </p:ext>
            </p:extLst>
          </p:nvPr>
        </p:nvGraphicFramePr>
        <p:xfrm>
          <a:off x="3923928" y="1700808"/>
          <a:ext cx="4714908" cy="4963291"/>
        </p:xfrm>
        <a:graphic>
          <a:graphicData uri="http://schemas.openxmlformats.org/drawingml/2006/table">
            <a:tbl>
              <a:tblPr firstRow="1" bandRow="1">
                <a:tableStyleId>{5940675A-B579-460E-94D1-54222C63F5DA}</a:tableStyleId>
              </a:tblPr>
              <a:tblGrid>
                <a:gridCol w="501586"/>
                <a:gridCol w="1103489"/>
                <a:gridCol w="401269"/>
                <a:gridCol w="1103489"/>
                <a:gridCol w="401269"/>
                <a:gridCol w="1203806"/>
              </a:tblGrid>
              <a:tr h="214314">
                <a:tc gridSpan="2">
                  <a:txBody>
                    <a:bodyPr/>
                    <a:lstStyle/>
                    <a:p>
                      <a:pPr algn="ctr">
                        <a:lnSpc>
                          <a:spcPct val="115000"/>
                        </a:lnSpc>
                        <a:spcAft>
                          <a:spcPts val="0"/>
                        </a:spcAft>
                      </a:pPr>
                      <a:r>
                        <a:rPr lang="es-MX" sz="1000" dirty="0">
                          <a:latin typeface="Arial" pitchFamily="34" charset="0"/>
                          <a:cs typeface="Arial" pitchFamily="34" charset="0"/>
                        </a:rPr>
                        <a:t>Serie A</a:t>
                      </a:r>
                      <a:endParaRPr lang="es-MX" sz="1000" dirty="0">
                        <a:latin typeface="Arial" pitchFamily="34" charset="0"/>
                        <a:ea typeface="Calibri"/>
                        <a:cs typeface="Arial" pitchFamily="34" charset="0"/>
                      </a:endParaRPr>
                    </a:p>
                  </a:txBody>
                  <a:tcPr marL="9525" marR="9525" marT="9525" marB="9525" anchor="ctr">
                    <a:gradFill flip="none" rotWithShape="1">
                      <a:gsLst>
                        <a:gs pos="0">
                          <a:schemeClr val="tx1">
                            <a:tint val="66000"/>
                            <a:satMod val="160000"/>
                          </a:schemeClr>
                        </a:gs>
                        <a:gs pos="50000">
                          <a:schemeClr val="tx1">
                            <a:tint val="44500"/>
                            <a:satMod val="160000"/>
                          </a:schemeClr>
                        </a:gs>
                        <a:gs pos="100000">
                          <a:schemeClr val="tx1">
                            <a:tint val="23500"/>
                            <a:satMod val="160000"/>
                          </a:schemeClr>
                        </a:gs>
                      </a:gsLst>
                      <a:lin ang="0" scaled="1"/>
                      <a:tileRect/>
                    </a:gradFill>
                  </a:tcPr>
                </a:tc>
                <a:tc hMerge="1">
                  <a:txBody>
                    <a:bodyPr/>
                    <a:lstStyle/>
                    <a:p>
                      <a:endParaRPr lang="es-MX"/>
                    </a:p>
                  </a:txBody>
                  <a:tcPr/>
                </a:tc>
                <a:tc gridSpan="2">
                  <a:txBody>
                    <a:bodyPr/>
                    <a:lstStyle/>
                    <a:p>
                      <a:pPr algn="ctr">
                        <a:lnSpc>
                          <a:spcPct val="115000"/>
                        </a:lnSpc>
                        <a:spcAft>
                          <a:spcPts val="0"/>
                        </a:spcAft>
                      </a:pPr>
                      <a:r>
                        <a:rPr lang="es-MX" sz="1000" dirty="0">
                          <a:latin typeface="Arial" pitchFamily="34" charset="0"/>
                          <a:cs typeface="Arial" pitchFamily="34" charset="0"/>
                        </a:rPr>
                        <a:t>Serie B</a:t>
                      </a:r>
                      <a:endParaRPr lang="es-MX" sz="1000" dirty="0">
                        <a:latin typeface="Arial" pitchFamily="34" charset="0"/>
                        <a:ea typeface="Calibri"/>
                        <a:cs typeface="Arial" pitchFamily="34" charset="0"/>
                      </a:endParaRPr>
                    </a:p>
                  </a:txBody>
                  <a:tcPr marL="9525" marR="9525" marT="9525" marB="9525" anchor="ctr">
                    <a:gradFill flip="none" rotWithShape="1">
                      <a:gsLst>
                        <a:gs pos="0">
                          <a:schemeClr val="tx1">
                            <a:tint val="66000"/>
                            <a:satMod val="160000"/>
                          </a:schemeClr>
                        </a:gs>
                        <a:gs pos="50000">
                          <a:schemeClr val="tx1">
                            <a:tint val="44500"/>
                            <a:satMod val="160000"/>
                          </a:schemeClr>
                        </a:gs>
                        <a:gs pos="100000">
                          <a:schemeClr val="tx1">
                            <a:tint val="23500"/>
                            <a:satMod val="160000"/>
                          </a:schemeClr>
                        </a:gs>
                      </a:gsLst>
                      <a:lin ang="0" scaled="1"/>
                      <a:tileRect/>
                    </a:gradFill>
                  </a:tcPr>
                </a:tc>
                <a:tc hMerge="1">
                  <a:txBody>
                    <a:bodyPr/>
                    <a:lstStyle/>
                    <a:p>
                      <a:endParaRPr lang="es-MX"/>
                    </a:p>
                  </a:txBody>
                  <a:tcPr/>
                </a:tc>
                <a:tc gridSpan="2">
                  <a:txBody>
                    <a:bodyPr/>
                    <a:lstStyle/>
                    <a:p>
                      <a:pPr algn="ctr">
                        <a:lnSpc>
                          <a:spcPct val="115000"/>
                        </a:lnSpc>
                        <a:spcAft>
                          <a:spcPts val="0"/>
                        </a:spcAft>
                      </a:pPr>
                      <a:r>
                        <a:rPr lang="es-MX" sz="1000" dirty="0">
                          <a:latin typeface="Arial" pitchFamily="34" charset="0"/>
                          <a:cs typeface="Arial" pitchFamily="34" charset="0"/>
                        </a:rPr>
                        <a:t>Serie C</a:t>
                      </a:r>
                      <a:endParaRPr lang="es-MX" sz="1000" dirty="0">
                        <a:latin typeface="Arial" pitchFamily="34" charset="0"/>
                        <a:ea typeface="Calibri"/>
                        <a:cs typeface="Arial" pitchFamily="34" charset="0"/>
                      </a:endParaRPr>
                    </a:p>
                  </a:txBody>
                  <a:tcPr marL="9525" marR="9525" marT="9525" marB="9525" anchor="ctr">
                    <a:gradFill flip="none" rotWithShape="1">
                      <a:gsLst>
                        <a:gs pos="0">
                          <a:schemeClr val="tx1">
                            <a:tint val="66000"/>
                            <a:satMod val="160000"/>
                          </a:schemeClr>
                        </a:gs>
                        <a:gs pos="50000">
                          <a:schemeClr val="tx1">
                            <a:tint val="44500"/>
                            <a:satMod val="160000"/>
                          </a:schemeClr>
                        </a:gs>
                        <a:gs pos="100000">
                          <a:schemeClr val="tx1">
                            <a:tint val="23500"/>
                            <a:satMod val="160000"/>
                          </a:schemeClr>
                        </a:gs>
                      </a:gsLst>
                      <a:lin ang="0" scaled="1"/>
                      <a:tileRect/>
                    </a:gradFill>
                  </a:tcPr>
                </a:tc>
                <a:tc hMerge="1">
                  <a:txBody>
                    <a:bodyPr/>
                    <a:lstStyle/>
                    <a:p>
                      <a:endParaRPr lang="es-MX"/>
                    </a:p>
                  </a:txBody>
                  <a:tcPr/>
                </a:tc>
              </a:tr>
              <a:tr h="468819">
                <a:tc>
                  <a:txBody>
                    <a:bodyPr/>
                    <a:lstStyle/>
                    <a:p>
                      <a:pPr algn="ctr">
                        <a:lnSpc>
                          <a:spcPct val="115000"/>
                        </a:lnSpc>
                        <a:spcAft>
                          <a:spcPts val="0"/>
                        </a:spcAft>
                      </a:pPr>
                      <a:r>
                        <a:rPr lang="es-MX" sz="1000">
                          <a:latin typeface="Arial" pitchFamily="34" charset="0"/>
                          <a:cs typeface="Arial" pitchFamily="34" charset="0"/>
                        </a:rPr>
                        <a:t>A0</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dirty="0">
                          <a:latin typeface="Arial" pitchFamily="34" charset="0"/>
                          <a:cs typeface="Arial" pitchFamily="34" charset="0"/>
                        </a:rPr>
                        <a:t>841 x 1189</a:t>
                      </a:r>
                      <a:endParaRPr lang="es-MX" sz="1000" dirty="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B0</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1000 x 1414</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dirty="0">
                          <a:latin typeface="Arial" pitchFamily="34" charset="0"/>
                          <a:cs typeface="Arial" pitchFamily="34" charset="0"/>
                        </a:rPr>
                        <a:t>C0</a:t>
                      </a:r>
                      <a:endParaRPr lang="es-MX" sz="1000" dirty="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917 x 1297</a:t>
                      </a:r>
                      <a:endParaRPr lang="es-MX" sz="1000">
                        <a:latin typeface="Arial" pitchFamily="34" charset="0"/>
                        <a:ea typeface="Calibri"/>
                        <a:cs typeface="Arial" pitchFamily="34" charset="0"/>
                      </a:endParaRPr>
                    </a:p>
                  </a:txBody>
                  <a:tcPr marL="9525" marR="9525" marT="9525" marB="9525" anchor="ctr"/>
                </a:tc>
              </a:tr>
              <a:tr h="468819">
                <a:tc>
                  <a:txBody>
                    <a:bodyPr/>
                    <a:lstStyle/>
                    <a:p>
                      <a:pPr algn="ctr">
                        <a:lnSpc>
                          <a:spcPct val="115000"/>
                        </a:lnSpc>
                        <a:spcAft>
                          <a:spcPts val="0"/>
                        </a:spcAft>
                      </a:pPr>
                      <a:r>
                        <a:rPr lang="es-MX" sz="1000">
                          <a:latin typeface="Arial" pitchFamily="34" charset="0"/>
                          <a:cs typeface="Arial" pitchFamily="34" charset="0"/>
                        </a:rPr>
                        <a:t>A1</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dirty="0">
                          <a:latin typeface="Arial" pitchFamily="34" charset="0"/>
                          <a:cs typeface="Arial" pitchFamily="34" charset="0"/>
                        </a:rPr>
                        <a:t>594 x 841</a:t>
                      </a:r>
                      <a:endParaRPr lang="es-MX" sz="1000" dirty="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B1</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707 x 1000</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C1</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648 x 917</a:t>
                      </a:r>
                      <a:endParaRPr lang="es-MX" sz="1000">
                        <a:latin typeface="Arial" pitchFamily="34" charset="0"/>
                        <a:ea typeface="Calibri"/>
                        <a:cs typeface="Arial" pitchFamily="34" charset="0"/>
                      </a:endParaRPr>
                    </a:p>
                  </a:txBody>
                  <a:tcPr marL="9525" marR="9525" marT="9525" marB="9525" anchor="ctr"/>
                </a:tc>
              </a:tr>
              <a:tr h="468819">
                <a:tc>
                  <a:txBody>
                    <a:bodyPr/>
                    <a:lstStyle/>
                    <a:p>
                      <a:pPr algn="ctr">
                        <a:lnSpc>
                          <a:spcPct val="115000"/>
                        </a:lnSpc>
                        <a:spcAft>
                          <a:spcPts val="0"/>
                        </a:spcAft>
                      </a:pPr>
                      <a:r>
                        <a:rPr lang="es-MX" sz="1000">
                          <a:latin typeface="Arial" pitchFamily="34" charset="0"/>
                          <a:cs typeface="Arial" pitchFamily="34" charset="0"/>
                        </a:rPr>
                        <a:t>A2</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dirty="0">
                          <a:latin typeface="Arial" pitchFamily="34" charset="0"/>
                          <a:cs typeface="Arial" pitchFamily="34" charset="0"/>
                        </a:rPr>
                        <a:t>420 x 594</a:t>
                      </a:r>
                      <a:endParaRPr lang="es-MX" sz="1000" dirty="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dirty="0">
                          <a:latin typeface="Arial" pitchFamily="34" charset="0"/>
                          <a:cs typeface="Arial" pitchFamily="34" charset="0"/>
                        </a:rPr>
                        <a:t>B2</a:t>
                      </a:r>
                      <a:endParaRPr lang="es-MX" sz="1000" dirty="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500 x 707</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dirty="0">
                          <a:latin typeface="Arial" pitchFamily="34" charset="0"/>
                          <a:cs typeface="Arial" pitchFamily="34" charset="0"/>
                        </a:rPr>
                        <a:t>C2</a:t>
                      </a:r>
                      <a:endParaRPr lang="es-MX" sz="1000" dirty="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458 x 648</a:t>
                      </a:r>
                      <a:endParaRPr lang="es-MX" sz="1000">
                        <a:latin typeface="Arial" pitchFamily="34" charset="0"/>
                        <a:ea typeface="Calibri"/>
                        <a:cs typeface="Arial" pitchFamily="34" charset="0"/>
                      </a:endParaRPr>
                    </a:p>
                  </a:txBody>
                  <a:tcPr marL="9525" marR="9525" marT="9525" marB="9525" anchor="ctr"/>
                </a:tc>
              </a:tr>
              <a:tr h="468819">
                <a:tc>
                  <a:txBody>
                    <a:bodyPr/>
                    <a:lstStyle/>
                    <a:p>
                      <a:pPr algn="ctr">
                        <a:lnSpc>
                          <a:spcPct val="115000"/>
                        </a:lnSpc>
                        <a:spcAft>
                          <a:spcPts val="0"/>
                        </a:spcAft>
                      </a:pPr>
                      <a:r>
                        <a:rPr lang="es-MX" sz="1000">
                          <a:latin typeface="Arial" pitchFamily="34" charset="0"/>
                          <a:cs typeface="Arial" pitchFamily="34" charset="0"/>
                        </a:rPr>
                        <a:t>A3</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297 x 420</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dirty="0">
                          <a:latin typeface="Arial" pitchFamily="34" charset="0"/>
                          <a:cs typeface="Arial" pitchFamily="34" charset="0"/>
                        </a:rPr>
                        <a:t>B3</a:t>
                      </a:r>
                      <a:endParaRPr lang="es-MX" sz="1000" dirty="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353 x 500</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C3</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324 x 456</a:t>
                      </a:r>
                      <a:endParaRPr lang="es-MX" sz="1000">
                        <a:latin typeface="Arial" pitchFamily="34" charset="0"/>
                        <a:ea typeface="Calibri"/>
                        <a:cs typeface="Arial" pitchFamily="34" charset="0"/>
                      </a:endParaRPr>
                    </a:p>
                  </a:txBody>
                  <a:tcPr marL="9525" marR="9525" marT="9525" marB="9525" anchor="ctr"/>
                </a:tc>
              </a:tr>
              <a:tr h="468819">
                <a:tc>
                  <a:txBody>
                    <a:bodyPr/>
                    <a:lstStyle/>
                    <a:p>
                      <a:pPr algn="ctr">
                        <a:lnSpc>
                          <a:spcPct val="115000"/>
                        </a:lnSpc>
                        <a:spcAft>
                          <a:spcPts val="0"/>
                        </a:spcAft>
                      </a:pPr>
                      <a:r>
                        <a:rPr lang="es-MX" sz="1000">
                          <a:latin typeface="Arial" pitchFamily="34" charset="0"/>
                          <a:cs typeface="Arial" pitchFamily="34" charset="0"/>
                        </a:rPr>
                        <a:t>A4</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210 X 297</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B4</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dirty="0">
                          <a:latin typeface="Arial" pitchFamily="34" charset="0"/>
                          <a:cs typeface="Arial" pitchFamily="34" charset="0"/>
                        </a:rPr>
                        <a:t>250 x 353</a:t>
                      </a:r>
                      <a:endParaRPr lang="es-MX" sz="1000" dirty="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C4</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229 x 324</a:t>
                      </a:r>
                      <a:endParaRPr lang="es-MX" sz="1000">
                        <a:latin typeface="Arial" pitchFamily="34" charset="0"/>
                        <a:ea typeface="Calibri"/>
                        <a:cs typeface="Arial" pitchFamily="34" charset="0"/>
                      </a:endParaRPr>
                    </a:p>
                  </a:txBody>
                  <a:tcPr marL="9525" marR="9525" marT="9525" marB="9525" anchor="ctr"/>
                </a:tc>
              </a:tr>
              <a:tr h="468819">
                <a:tc>
                  <a:txBody>
                    <a:bodyPr/>
                    <a:lstStyle/>
                    <a:p>
                      <a:pPr algn="ctr">
                        <a:lnSpc>
                          <a:spcPct val="115000"/>
                        </a:lnSpc>
                        <a:spcAft>
                          <a:spcPts val="0"/>
                        </a:spcAft>
                      </a:pPr>
                      <a:r>
                        <a:rPr lang="es-MX" sz="1000" dirty="0">
                          <a:latin typeface="Arial" pitchFamily="34" charset="0"/>
                          <a:cs typeface="Arial" pitchFamily="34" charset="0"/>
                        </a:rPr>
                        <a:t>A5</a:t>
                      </a:r>
                      <a:endParaRPr lang="es-MX" sz="1000" dirty="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148 x 210</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B5</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176 x 250</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dirty="0">
                          <a:latin typeface="Arial" pitchFamily="34" charset="0"/>
                          <a:cs typeface="Arial" pitchFamily="34" charset="0"/>
                        </a:rPr>
                        <a:t>C5</a:t>
                      </a:r>
                      <a:endParaRPr lang="es-MX" sz="1000" dirty="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dirty="0">
                          <a:latin typeface="Arial" pitchFamily="34" charset="0"/>
                          <a:cs typeface="Arial" pitchFamily="34" charset="0"/>
                        </a:rPr>
                        <a:t>162 x 229</a:t>
                      </a:r>
                      <a:endParaRPr lang="es-MX" sz="1000" dirty="0">
                        <a:latin typeface="Arial" pitchFamily="34" charset="0"/>
                        <a:ea typeface="Calibri"/>
                        <a:cs typeface="Arial" pitchFamily="34" charset="0"/>
                      </a:endParaRPr>
                    </a:p>
                  </a:txBody>
                  <a:tcPr marL="9525" marR="9525" marT="9525" marB="9525" anchor="ctr"/>
                </a:tc>
              </a:tr>
              <a:tr h="468819">
                <a:tc>
                  <a:txBody>
                    <a:bodyPr/>
                    <a:lstStyle/>
                    <a:p>
                      <a:pPr algn="ctr">
                        <a:lnSpc>
                          <a:spcPct val="115000"/>
                        </a:lnSpc>
                        <a:spcAft>
                          <a:spcPts val="0"/>
                        </a:spcAft>
                      </a:pPr>
                      <a:r>
                        <a:rPr lang="es-MX" sz="1000">
                          <a:latin typeface="Arial" pitchFamily="34" charset="0"/>
                          <a:cs typeface="Arial" pitchFamily="34" charset="0"/>
                        </a:rPr>
                        <a:t>A6</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105 x 148</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B6</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125 x 176</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dirty="0">
                          <a:latin typeface="Arial" pitchFamily="34" charset="0"/>
                          <a:cs typeface="Arial" pitchFamily="34" charset="0"/>
                        </a:rPr>
                        <a:t>C6</a:t>
                      </a:r>
                      <a:endParaRPr lang="es-MX" sz="1000" dirty="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dirty="0">
                          <a:latin typeface="Arial" pitchFamily="34" charset="0"/>
                          <a:cs typeface="Arial" pitchFamily="34" charset="0"/>
                        </a:rPr>
                        <a:t>114 x 162</a:t>
                      </a:r>
                      <a:endParaRPr lang="es-MX" sz="1000" dirty="0">
                        <a:latin typeface="Arial" pitchFamily="34" charset="0"/>
                        <a:ea typeface="Calibri"/>
                        <a:cs typeface="Arial" pitchFamily="34" charset="0"/>
                      </a:endParaRPr>
                    </a:p>
                  </a:txBody>
                  <a:tcPr marL="9525" marR="9525" marT="9525" marB="9525" anchor="ctr"/>
                </a:tc>
              </a:tr>
              <a:tr h="468819">
                <a:tc>
                  <a:txBody>
                    <a:bodyPr/>
                    <a:lstStyle/>
                    <a:p>
                      <a:pPr algn="ctr">
                        <a:lnSpc>
                          <a:spcPct val="115000"/>
                        </a:lnSpc>
                        <a:spcAft>
                          <a:spcPts val="0"/>
                        </a:spcAft>
                      </a:pPr>
                      <a:r>
                        <a:rPr lang="es-MX" sz="1000">
                          <a:latin typeface="Arial" pitchFamily="34" charset="0"/>
                          <a:cs typeface="Arial" pitchFamily="34" charset="0"/>
                        </a:rPr>
                        <a:t>A7</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74 x 105</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B7</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88 x 125</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dirty="0">
                          <a:latin typeface="Arial" pitchFamily="34" charset="0"/>
                          <a:cs typeface="Arial" pitchFamily="34" charset="0"/>
                        </a:rPr>
                        <a:t>C7</a:t>
                      </a:r>
                      <a:endParaRPr lang="es-MX" sz="1000" dirty="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dirty="0">
                          <a:latin typeface="Arial" pitchFamily="34" charset="0"/>
                          <a:cs typeface="Arial" pitchFamily="34" charset="0"/>
                        </a:rPr>
                        <a:t>81 x 114</a:t>
                      </a:r>
                      <a:endParaRPr lang="es-MX" sz="1000" dirty="0">
                        <a:latin typeface="Arial" pitchFamily="34" charset="0"/>
                        <a:ea typeface="Calibri"/>
                        <a:cs typeface="Arial" pitchFamily="34" charset="0"/>
                      </a:endParaRPr>
                    </a:p>
                  </a:txBody>
                  <a:tcPr marL="9525" marR="9525" marT="9525" marB="9525" anchor="ctr"/>
                </a:tc>
              </a:tr>
              <a:tr h="329967">
                <a:tc>
                  <a:txBody>
                    <a:bodyPr/>
                    <a:lstStyle/>
                    <a:p>
                      <a:pPr algn="ctr">
                        <a:lnSpc>
                          <a:spcPct val="115000"/>
                        </a:lnSpc>
                        <a:spcAft>
                          <a:spcPts val="0"/>
                        </a:spcAft>
                      </a:pPr>
                      <a:r>
                        <a:rPr lang="es-MX" sz="1000">
                          <a:latin typeface="Arial" pitchFamily="34" charset="0"/>
                          <a:cs typeface="Arial" pitchFamily="34" charset="0"/>
                        </a:rPr>
                        <a:t>A8</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52 x 74</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B8</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62 x 88</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C8</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dirty="0">
                          <a:latin typeface="Arial" pitchFamily="34" charset="0"/>
                          <a:cs typeface="Arial" pitchFamily="34" charset="0"/>
                        </a:rPr>
                        <a:t>57 x 81</a:t>
                      </a:r>
                      <a:endParaRPr lang="es-MX" sz="1000" dirty="0">
                        <a:latin typeface="Arial" pitchFamily="34" charset="0"/>
                        <a:ea typeface="Calibri"/>
                        <a:cs typeface="Arial" pitchFamily="34" charset="0"/>
                      </a:endParaRPr>
                    </a:p>
                  </a:txBody>
                  <a:tcPr marL="9525" marR="9525" marT="9525" marB="9525" anchor="ctr"/>
                </a:tc>
              </a:tr>
              <a:tr h="329967">
                <a:tc>
                  <a:txBody>
                    <a:bodyPr/>
                    <a:lstStyle/>
                    <a:p>
                      <a:pPr algn="ctr">
                        <a:lnSpc>
                          <a:spcPct val="115000"/>
                        </a:lnSpc>
                        <a:spcAft>
                          <a:spcPts val="0"/>
                        </a:spcAft>
                      </a:pPr>
                      <a:r>
                        <a:rPr lang="es-MX" sz="1000">
                          <a:latin typeface="Arial" pitchFamily="34" charset="0"/>
                          <a:cs typeface="Arial" pitchFamily="34" charset="0"/>
                        </a:rPr>
                        <a:t>A9</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37 x 52</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B9</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44 x 62</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pPr>
                      <a:endParaRPr lang="es-MX" sz="1000">
                        <a:latin typeface="Arial" pitchFamily="34" charset="0"/>
                        <a:ea typeface="Times New Roman"/>
                        <a:cs typeface="Arial" pitchFamily="34" charset="0"/>
                      </a:endParaRPr>
                    </a:p>
                  </a:txBody>
                  <a:tcPr marL="9525" marR="9525" marT="9525" marB="9525" anchor="ctr"/>
                </a:tc>
                <a:tc>
                  <a:txBody>
                    <a:bodyPr/>
                    <a:lstStyle/>
                    <a:p>
                      <a:pPr algn="ctr">
                        <a:lnSpc>
                          <a:spcPct val="115000"/>
                        </a:lnSpc>
                      </a:pPr>
                      <a:endParaRPr lang="es-MX" sz="1000" dirty="0">
                        <a:latin typeface="Arial" pitchFamily="34" charset="0"/>
                        <a:ea typeface="Times New Roman"/>
                        <a:cs typeface="Arial" pitchFamily="34" charset="0"/>
                      </a:endParaRPr>
                    </a:p>
                  </a:txBody>
                  <a:tcPr marL="9525" marR="9525" marT="9525" marB="9525" anchor="ctr"/>
                </a:tc>
              </a:tr>
              <a:tr h="338491">
                <a:tc>
                  <a:txBody>
                    <a:bodyPr/>
                    <a:lstStyle/>
                    <a:p>
                      <a:pPr algn="ctr">
                        <a:lnSpc>
                          <a:spcPct val="115000"/>
                        </a:lnSpc>
                        <a:spcAft>
                          <a:spcPts val="0"/>
                        </a:spcAft>
                      </a:pPr>
                      <a:r>
                        <a:rPr lang="es-MX" sz="1000">
                          <a:latin typeface="Arial" pitchFamily="34" charset="0"/>
                          <a:cs typeface="Arial" pitchFamily="34" charset="0"/>
                        </a:rPr>
                        <a:t>A10</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dirty="0">
                          <a:latin typeface="Arial" pitchFamily="34" charset="0"/>
                          <a:cs typeface="Arial" pitchFamily="34" charset="0"/>
                        </a:rPr>
                        <a:t>26 x 37</a:t>
                      </a:r>
                      <a:endParaRPr lang="es-MX" sz="1000" dirty="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dirty="0">
                          <a:latin typeface="Arial" pitchFamily="34" charset="0"/>
                          <a:cs typeface="Arial" pitchFamily="34" charset="0"/>
                        </a:rPr>
                        <a:t>B10</a:t>
                      </a:r>
                      <a:endParaRPr lang="es-MX" sz="1000" dirty="0">
                        <a:latin typeface="Arial" pitchFamily="34" charset="0"/>
                        <a:ea typeface="Calibri"/>
                        <a:cs typeface="Arial" pitchFamily="34" charset="0"/>
                      </a:endParaRPr>
                    </a:p>
                  </a:txBody>
                  <a:tcPr marL="9525" marR="9525" marT="9525" marB="9525" anchor="ctr"/>
                </a:tc>
                <a:tc>
                  <a:txBody>
                    <a:bodyPr/>
                    <a:lstStyle/>
                    <a:p>
                      <a:pPr algn="ctr">
                        <a:lnSpc>
                          <a:spcPct val="115000"/>
                        </a:lnSpc>
                        <a:spcAft>
                          <a:spcPts val="0"/>
                        </a:spcAft>
                      </a:pPr>
                      <a:r>
                        <a:rPr lang="es-MX" sz="1000">
                          <a:latin typeface="Arial" pitchFamily="34" charset="0"/>
                          <a:cs typeface="Arial" pitchFamily="34" charset="0"/>
                        </a:rPr>
                        <a:t>31 x 44</a:t>
                      </a:r>
                      <a:endParaRPr lang="es-MX" sz="1000">
                        <a:latin typeface="Arial" pitchFamily="34" charset="0"/>
                        <a:ea typeface="Calibri"/>
                        <a:cs typeface="Arial" pitchFamily="34" charset="0"/>
                      </a:endParaRPr>
                    </a:p>
                  </a:txBody>
                  <a:tcPr marL="9525" marR="9525" marT="9525" marB="9525" anchor="ctr"/>
                </a:tc>
                <a:tc>
                  <a:txBody>
                    <a:bodyPr/>
                    <a:lstStyle/>
                    <a:p>
                      <a:pPr algn="ctr">
                        <a:lnSpc>
                          <a:spcPct val="115000"/>
                        </a:lnSpc>
                      </a:pPr>
                      <a:endParaRPr lang="es-MX" sz="1000">
                        <a:latin typeface="Arial" pitchFamily="34" charset="0"/>
                        <a:ea typeface="Times New Roman"/>
                        <a:cs typeface="Arial" pitchFamily="34" charset="0"/>
                      </a:endParaRPr>
                    </a:p>
                  </a:txBody>
                  <a:tcPr marL="9525" marR="9525" marT="9525" marB="9525" anchor="ctr"/>
                </a:tc>
                <a:tc>
                  <a:txBody>
                    <a:bodyPr/>
                    <a:lstStyle/>
                    <a:p>
                      <a:pPr algn="ctr">
                        <a:lnSpc>
                          <a:spcPct val="115000"/>
                        </a:lnSpc>
                      </a:pPr>
                      <a:endParaRPr lang="es-MX" sz="1000" dirty="0">
                        <a:latin typeface="Arial" pitchFamily="34" charset="0"/>
                        <a:ea typeface="Times New Roman"/>
                        <a:cs typeface="Arial" pitchFamily="34" charset="0"/>
                      </a:endParaRPr>
                    </a:p>
                  </a:txBody>
                  <a:tcPr marL="9525" marR="9525" marT="9525" marB="9525" anchor="ctr"/>
                </a:tc>
              </a:tr>
            </a:tbl>
          </a:graphicData>
        </a:graphic>
      </p:graphicFrame>
      <p:sp>
        <p:nvSpPr>
          <p:cNvPr id="3" name="1 Título"/>
          <p:cNvSpPr>
            <a:spLocks noGrp="1"/>
          </p:cNvSpPr>
          <p:nvPr>
            <p:ph type="title"/>
          </p:nvPr>
        </p:nvSpPr>
        <p:spPr>
          <a:xfrm>
            <a:off x="1435608" y="274638"/>
            <a:ext cx="7498080" cy="1143000"/>
          </a:xfrm>
        </p:spPr>
        <p:txBody>
          <a:bodyPr>
            <a:noAutofit/>
          </a:bodyPr>
          <a:lstStyle/>
          <a:p>
            <a:pPr algn="ctr"/>
            <a:r>
              <a:rPr lang="es-MX" sz="3200" b="1" dirty="0" smtClean="0">
                <a:solidFill>
                  <a:schemeClr val="tx1"/>
                </a:solidFill>
                <a:effectLst/>
                <a:latin typeface="Arial" pitchFamily="34" charset="0"/>
                <a:cs typeface="Arial" pitchFamily="34" charset="0"/>
              </a:rPr>
              <a:t>Tabla de medidas en los tamaños de papel estandarizados bajo la norma: </a:t>
            </a:r>
            <a:r>
              <a:rPr lang="es-MX" sz="3200" b="1" dirty="0" smtClean="0">
                <a:solidFill>
                  <a:srgbClr val="00B050"/>
                </a:solidFill>
                <a:effectLst/>
                <a:latin typeface="Arial" pitchFamily="34" charset="0"/>
                <a:cs typeface="Arial" pitchFamily="34" charset="0"/>
              </a:rPr>
              <a:t>ISO 5457</a:t>
            </a:r>
            <a:endParaRPr lang="es-MX" sz="3200" b="1" dirty="0">
              <a:solidFill>
                <a:srgbClr val="00B050"/>
              </a:solidFill>
              <a:effectLst/>
              <a:latin typeface="Arial" pitchFamily="34" charset="0"/>
              <a:cs typeface="Arial" pitchFamily="34" charset="0"/>
            </a:endParaRPr>
          </a:p>
        </p:txBody>
      </p:sp>
    </p:spTree>
  </p:cSld>
  <p:clrMapOvr>
    <a:masterClrMapping/>
  </p:clrMapOvr>
  <p:transition spd="slow">
    <p:plus/>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57290" y="214290"/>
            <a:ext cx="7498080" cy="1143000"/>
          </a:xfrm>
        </p:spPr>
        <p:txBody>
          <a:bodyPr>
            <a:normAutofit/>
          </a:bodyPr>
          <a:lstStyle/>
          <a:p>
            <a:pPr algn="ctr"/>
            <a:r>
              <a:rPr lang="es-MX" sz="3200" b="1" dirty="0" smtClean="0">
                <a:solidFill>
                  <a:schemeClr val="tx1"/>
                </a:solidFill>
                <a:effectLst/>
                <a:latin typeface="Arial" pitchFamily="34" charset="0"/>
                <a:cs typeface="Arial" pitchFamily="34" charset="0"/>
              </a:rPr>
              <a:t>Márgenes</a:t>
            </a:r>
            <a:endParaRPr lang="es-MX" sz="3200" b="1" dirty="0">
              <a:solidFill>
                <a:schemeClr val="tx1"/>
              </a:solidFill>
              <a:effectLst/>
              <a:latin typeface="Arial" pitchFamily="34" charset="0"/>
              <a:cs typeface="Arial" pitchFamily="34" charset="0"/>
            </a:endParaRPr>
          </a:p>
        </p:txBody>
      </p:sp>
      <p:sp>
        <p:nvSpPr>
          <p:cNvPr id="3" name="2 Marcador de contenido"/>
          <p:cNvSpPr>
            <a:spLocks noGrp="1"/>
          </p:cNvSpPr>
          <p:nvPr>
            <p:ph idx="1"/>
          </p:nvPr>
        </p:nvSpPr>
        <p:spPr>
          <a:xfrm>
            <a:off x="1285852" y="1214422"/>
            <a:ext cx="7498080" cy="4800600"/>
          </a:xfrm>
        </p:spPr>
        <p:txBody>
          <a:bodyPr>
            <a:normAutofit/>
          </a:bodyPr>
          <a:lstStyle/>
          <a:p>
            <a:pPr marL="0" indent="0" algn="just">
              <a:buNone/>
            </a:pPr>
            <a:r>
              <a:rPr lang="es-MX" sz="2400" dirty="0" smtClean="0">
                <a:latin typeface="Arial" pitchFamily="34" charset="0"/>
                <a:cs typeface="Arial" pitchFamily="34" charset="0"/>
              </a:rPr>
              <a:t>En los formatos se debe dibujar un recuadro interior, que delimite la zona útil de dibujo. La norma establece que los </a:t>
            </a:r>
            <a:r>
              <a:rPr lang="es-MX" sz="2400" dirty="0" err="1" smtClean="0">
                <a:latin typeface="Arial" pitchFamily="34" charset="0"/>
                <a:cs typeface="Arial" pitchFamily="34" charset="0"/>
              </a:rPr>
              <a:t>margenes</a:t>
            </a:r>
            <a:r>
              <a:rPr lang="es-MX" sz="2400" dirty="0" smtClean="0">
                <a:latin typeface="Arial" pitchFamily="34" charset="0"/>
                <a:cs typeface="Arial" pitchFamily="34" charset="0"/>
              </a:rPr>
              <a:t> en el formato no sea inferior a 20 mm. para los formatos A0 y A1, y no inferior a 10 mm. para los formatos A2, A3 y A4. </a:t>
            </a:r>
            <a:endParaRPr lang="es-MX" sz="2400" dirty="0">
              <a:latin typeface="Arial" pitchFamily="34" charset="0"/>
              <a:cs typeface="Arial" pitchFamily="34" charset="0"/>
            </a:endParaRPr>
          </a:p>
        </p:txBody>
      </p:sp>
      <p:pic>
        <p:nvPicPr>
          <p:cNvPr id="1026" name="Picture 2" descr="https://encrypted-tbn1.gstatic.com/images?q=tbn:ANd9GcRzIov_IUJJcN6i0gYnN2mX6b4LRXmATHZq97aTb82G67kF4_jE">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9266"/>
          <a:stretch/>
        </p:blipFill>
        <p:spPr bwMode="auto">
          <a:xfrm>
            <a:off x="1979712" y="3501008"/>
            <a:ext cx="5951370" cy="23762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57290" y="571480"/>
            <a:ext cx="7498080" cy="4800600"/>
          </a:xfrm>
        </p:spPr>
        <p:txBody>
          <a:bodyPr>
            <a:normAutofit/>
          </a:bodyPr>
          <a:lstStyle/>
          <a:p>
            <a:pPr algn="just"/>
            <a:r>
              <a:rPr lang="es-MX" sz="2400" dirty="0" smtClean="0">
                <a:latin typeface="Arial" pitchFamily="34" charset="0"/>
                <a:cs typeface="Arial" pitchFamily="34" charset="0"/>
              </a:rPr>
              <a:t>Si se prevé un plegado para archivado con perforaciones en el papel, se debe definir un margen de archivado de una anchura mínima de 20 mm., en el lado opuesto al cuadro de rotulación.</a:t>
            </a:r>
            <a:endParaRPr lang="es-ES" sz="2400" dirty="0"/>
          </a:p>
        </p:txBody>
      </p:sp>
      <p:pic>
        <p:nvPicPr>
          <p:cNvPr id="4" name="3 Imagen" descr="descarga (6).jpg"/>
          <p:cNvPicPr>
            <a:picLocks noChangeAspect="1"/>
          </p:cNvPicPr>
          <p:nvPr/>
        </p:nvPicPr>
        <p:blipFill>
          <a:blip r:embed="rId2"/>
          <a:stretch>
            <a:fillRect/>
          </a:stretch>
        </p:blipFill>
        <p:spPr>
          <a:xfrm>
            <a:off x="3286116" y="2428868"/>
            <a:ext cx="2900377" cy="39583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b="1" dirty="0" smtClean="0">
                <a:solidFill>
                  <a:schemeClr val="tx1"/>
                </a:solidFill>
                <a:effectLst/>
                <a:latin typeface="Arial" pitchFamily="34" charset="0"/>
                <a:cs typeface="Arial" pitchFamily="34" charset="0"/>
              </a:rPr>
              <a:t>Cuadro de rotulación</a:t>
            </a:r>
            <a:endParaRPr lang="es-MX" sz="3200" b="1" dirty="0">
              <a:solidFill>
                <a:schemeClr val="tx1"/>
              </a:solidFill>
              <a:effectLst/>
              <a:latin typeface="Arial" pitchFamily="34" charset="0"/>
              <a:cs typeface="Arial" pitchFamily="34" charset="0"/>
            </a:endParaRPr>
          </a:p>
        </p:txBody>
      </p:sp>
      <p:sp>
        <p:nvSpPr>
          <p:cNvPr id="3" name="2 Marcador de contenido"/>
          <p:cNvSpPr>
            <a:spLocks noGrp="1"/>
          </p:cNvSpPr>
          <p:nvPr>
            <p:ph idx="1"/>
          </p:nvPr>
        </p:nvSpPr>
        <p:spPr>
          <a:xfrm>
            <a:off x="1214414" y="1500174"/>
            <a:ext cx="7543824" cy="4525963"/>
          </a:xfrm>
        </p:spPr>
        <p:txBody>
          <a:bodyPr>
            <a:normAutofit/>
          </a:bodyPr>
          <a:lstStyle/>
          <a:p>
            <a:pPr marL="173038" indent="-173038" algn="just">
              <a:tabLst>
                <a:tab pos="5380038" algn="l"/>
              </a:tabLst>
            </a:pPr>
            <a:r>
              <a:rPr lang="es-MX" sz="2400" dirty="0" smtClean="0">
                <a:latin typeface="Arial" pitchFamily="34" charset="0"/>
                <a:cs typeface="Arial" pitchFamily="34" charset="0"/>
              </a:rPr>
              <a:t>Conocido también como cajetín, se debe colocar en de la zona de dibujo, y en la parte inferior derecha, siendo su dirección de lectura, las misma que el dibujo.</a:t>
            </a:r>
            <a:endParaRPr lang="es-MX" sz="2400" dirty="0">
              <a:latin typeface="Arial" pitchFamily="34" charset="0"/>
              <a:cs typeface="Arial" pitchFamily="34" charset="0"/>
            </a:endParaRPr>
          </a:p>
        </p:txBody>
      </p:sp>
      <p:pic>
        <p:nvPicPr>
          <p:cNvPr id="4" name="3 Imagen" descr="descarga (4).jpg"/>
          <p:cNvPicPr>
            <a:picLocks noChangeAspect="1"/>
          </p:cNvPicPr>
          <p:nvPr/>
        </p:nvPicPr>
        <p:blipFill>
          <a:blip r:embed="rId2"/>
          <a:stretch>
            <a:fillRect/>
          </a:stretch>
        </p:blipFill>
        <p:spPr>
          <a:xfrm>
            <a:off x="1331640" y="3068960"/>
            <a:ext cx="3064660" cy="1368152"/>
          </a:xfrm>
          <a:prstGeom prst="rect">
            <a:avLst/>
          </a:prstGeom>
          <a:ln>
            <a:noFill/>
          </a:ln>
          <a:effectLst>
            <a:outerShdw blurRad="292100" dist="139700" dir="2700000" algn="tl" rotWithShape="0">
              <a:srgbClr val="333333">
                <a:alpha val="65000"/>
              </a:srgbClr>
            </a:outerShdw>
          </a:effectLst>
        </p:spPr>
      </p:pic>
      <p:pic>
        <p:nvPicPr>
          <p:cNvPr id="2050" name="Picture 2" descr="https://encrypted-tbn0.gstatic.com/images?q=tbn:ANd9GcT7ohqgdh4hXq9UxKbp2b5y0Q7nX1buj78AR57mZ5AxwrVru1uW">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12018"/>
          <a:stretch/>
        </p:blipFill>
        <p:spPr bwMode="auto">
          <a:xfrm>
            <a:off x="2729604" y="4965442"/>
            <a:ext cx="6168218" cy="1479639"/>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4860032" y="3088788"/>
            <a:ext cx="2146257" cy="369332"/>
          </a:xfrm>
          <a:prstGeom prst="rect">
            <a:avLst/>
          </a:prstGeom>
          <a:noFill/>
        </p:spPr>
        <p:txBody>
          <a:bodyPr wrap="square" rtlCol="0">
            <a:spAutoFit/>
          </a:bodyPr>
          <a:lstStyle/>
          <a:p>
            <a:r>
              <a:rPr lang="es-MX" dirty="0" smtClean="0"/>
              <a:t>Posición en la hoja</a:t>
            </a:r>
            <a:endParaRPr lang="es-MX" dirty="0"/>
          </a:p>
        </p:txBody>
      </p:sp>
      <p:sp>
        <p:nvSpPr>
          <p:cNvPr id="6" name="5 CuadroTexto"/>
          <p:cNvSpPr txBox="1"/>
          <p:nvPr/>
        </p:nvSpPr>
        <p:spPr>
          <a:xfrm>
            <a:off x="6300192" y="4004071"/>
            <a:ext cx="2376264" cy="646331"/>
          </a:xfrm>
          <a:prstGeom prst="rect">
            <a:avLst/>
          </a:prstGeom>
          <a:noFill/>
        </p:spPr>
        <p:txBody>
          <a:bodyPr wrap="square" rtlCol="0">
            <a:spAutoFit/>
          </a:bodyPr>
          <a:lstStyle/>
          <a:p>
            <a:r>
              <a:rPr lang="es-MX" dirty="0" smtClean="0"/>
              <a:t>Diseño y medidas del cuadro de rotulación.</a:t>
            </a:r>
            <a:endParaRPr lang="es-MX" dirty="0"/>
          </a:p>
        </p:txBody>
      </p:sp>
      <p:sp>
        <p:nvSpPr>
          <p:cNvPr id="7" name="6 Flecha izquierda"/>
          <p:cNvSpPr/>
          <p:nvPr/>
        </p:nvSpPr>
        <p:spPr>
          <a:xfrm>
            <a:off x="4729733" y="3419155"/>
            <a:ext cx="1944216" cy="252028"/>
          </a:xfrm>
          <a:prstGeom prst="lef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MX"/>
          </a:p>
        </p:txBody>
      </p:sp>
      <p:sp>
        <p:nvSpPr>
          <p:cNvPr id="8" name="7 Flecha abajo"/>
          <p:cNvSpPr/>
          <p:nvPr/>
        </p:nvSpPr>
        <p:spPr>
          <a:xfrm>
            <a:off x="6120971" y="4101346"/>
            <a:ext cx="288032" cy="983838"/>
          </a:xfrm>
          <a:prstGeom prst="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s-MX"/>
          </a:p>
        </p:txBody>
      </p:sp>
    </p:spTree>
  </p:cSld>
  <p:clrMapOvr>
    <a:masterClrMapping/>
  </p:clrMapOvr>
  <p:transition spd="slow">
    <p:circl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331640" y="1700808"/>
            <a:ext cx="7498080" cy="3384376"/>
          </a:xfrm>
        </p:spPr>
        <p:txBody>
          <a:bodyPr>
            <a:normAutofit lnSpcReduction="10000"/>
          </a:bodyPr>
          <a:lstStyle/>
          <a:p>
            <a:pPr>
              <a:lnSpc>
                <a:spcPct val="160000"/>
              </a:lnSpc>
            </a:pPr>
            <a:r>
              <a:rPr lang="es-MX" sz="2400" dirty="0" smtClean="0">
                <a:latin typeface="Arial" pitchFamily="34" charset="0"/>
                <a:cs typeface="Arial" pitchFamily="34" charset="0"/>
              </a:rPr>
              <a:t>En UNE - 1035 - 95, se establece la disposición que puede adoptar el cuadro con su dos zonas: la de identificación, de anchura máxima 170 mm. y la de información suplementaria, que se debe colocar encima o a la izquierda de aquella.</a:t>
            </a:r>
            <a:br>
              <a:rPr lang="es-MX" sz="2400" dirty="0" smtClean="0">
                <a:latin typeface="Arial" pitchFamily="34" charset="0"/>
                <a:cs typeface="Arial" pitchFamily="34" charset="0"/>
              </a:rPr>
            </a:br>
            <a:endParaRPr lang="es-MX" sz="2400" dirty="0" smtClean="0">
              <a:latin typeface="Arial" pitchFamily="34" charset="0"/>
              <a:cs typeface="Arial" pitchFamily="34" charset="0"/>
            </a:endParaRPr>
          </a:p>
          <a:p>
            <a:pPr>
              <a:lnSpc>
                <a:spcPct val="160000"/>
              </a:lnSpc>
            </a:pPr>
            <a:endParaRPr lang="es-ES" dirty="0"/>
          </a:p>
        </p:txBody>
      </p:sp>
    </p:spTree>
  </p:cSld>
  <p:clrMapOvr>
    <a:masterClrMapping/>
  </p:clrMapOvr>
  <p:transition spd="slow">
    <p:diamon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dibujotecnico.com/saladeestudios/teoria/normalizacion/Formatos/imagenes/formato.gif"/>
          <p:cNvPicPr>
            <a:picLocks noGrp="1"/>
          </p:cNvPicPr>
          <p:nvPr>
            <p:ph idx="1"/>
          </p:nvPr>
        </p:nvPicPr>
        <p:blipFill rotWithShape="1">
          <a:blip r:embed="rId2"/>
          <a:srcRect t="75098"/>
          <a:stretch/>
        </p:blipFill>
        <p:spPr bwMode="auto">
          <a:xfrm>
            <a:off x="1691680" y="2276872"/>
            <a:ext cx="6336704" cy="2520280"/>
          </a:xfrm>
          <a:prstGeom prst="rect">
            <a:avLst/>
          </a:prstGeom>
          <a:noFill/>
          <a:ln w="9525">
            <a:noFill/>
            <a:miter lim="800000"/>
            <a:headEnd/>
            <a:tailEnd/>
          </a:ln>
        </p:spPr>
      </p:pic>
      <p:sp>
        <p:nvSpPr>
          <p:cNvPr id="3" name="1 Título"/>
          <p:cNvSpPr>
            <a:spLocks noGrp="1"/>
          </p:cNvSpPr>
          <p:nvPr>
            <p:ph type="title"/>
          </p:nvPr>
        </p:nvSpPr>
        <p:spPr>
          <a:xfrm>
            <a:off x="1547664" y="1052736"/>
            <a:ext cx="7498080" cy="1143000"/>
          </a:xfrm>
        </p:spPr>
        <p:txBody>
          <a:bodyPr>
            <a:normAutofit/>
          </a:bodyPr>
          <a:lstStyle/>
          <a:p>
            <a:pPr algn="ctr"/>
            <a:r>
              <a:rPr lang="es-MX" sz="3200" b="1" dirty="0" smtClean="0">
                <a:solidFill>
                  <a:schemeClr val="tx1"/>
                </a:solidFill>
                <a:effectLst/>
                <a:latin typeface="Arial" pitchFamily="34" charset="0"/>
                <a:cs typeface="Arial" pitchFamily="34" charset="0"/>
              </a:rPr>
              <a:t>Ejemplo:</a:t>
            </a:r>
            <a:endParaRPr lang="es-MX" sz="3200" b="1" dirty="0">
              <a:solidFill>
                <a:schemeClr val="tx1"/>
              </a:solidFill>
              <a:effectLst/>
              <a:latin typeface="Arial" pitchFamily="34" charset="0"/>
              <a:cs typeface="Arial" pitchFamily="34" charset="0"/>
            </a:endParaRPr>
          </a:p>
        </p:txBody>
      </p:sp>
    </p:spTree>
  </p:cSld>
  <p:clrMapOvr>
    <a:masterClrMapping/>
  </p:clrMapOvr>
  <p:transition spd="slow">
    <p:checke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11266"/>
            <a:ext cx="7498080" cy="1143000"/>
          </a:xfrm>
        </p:spPr>
        <p:txBody>
          <a:bodyPr>
            <a:normAutofit/>
          </a:bodyPr>
          <a:lstStyle/>
          <a:p>
            <a:pPr marL="457200" indent="-457200" algn="ctr">
              <a:buFont typeface="Arial" panose="020B0604020202020204" pitchFamily="34" charset="0"/>
              <a:buChar char="•"/>
            </a:pPr>
            <a:r>
              <a:rPr lang="es-MX" sz="3200" b="1" dirty="0" smtClean="0">
                <a:solidFill>
                  <a:schemeClr val="tx1"/>
                </a:solidFill>
                <a:effectLst/>
                <a:latin typeface="Arial" pitchFamily="34" charset="0"/>
                <a:cs typeface="Arial" pitchFamily="34" charset="0"/>
              </a:rPr>
              <a:t>Rotulación normalizada</a:t>
            </a:r>
            <a:endParaRPr lang="es-MX" sz="3200" b="1" dirty="0">
              <a:solidFill>
                <a:schemeClr val="tx1"/>
              </a:solidFill>
              <a:effectLst/>
              <a:latin typeface="Arial" pitchFamily="34" charset="0"/>
              <a:cs typeface="Arial" pitchFamily="34" charset="0"/>
            </a:endParaRPr>
          </a:p>
        </p:txBody>
      </p:sp>
      <p:sp>
        <p:nvSpPr>
          <p:cNvPr id="3" name="2 Marcador de contenido"/>
          <p:cNvSpPr>
            <a:spLocks noGrp="1"/>
          </p:cNvSpPr>
          <p:nvPr>
            <p:ph idx="1"/>
          </p:nvPr>
        </p:nvSpPr>
        <p:spPr>
          <a:xfrm>
            <a:off x="1403648" y="1052736"/>
            <a:ext cx="7498080" cy="4800600"/>
          </a:xfrm>
        </p:spPr>
        <p:txBody>
          <a:bodyPr>
            <a:normAutofit/>
          </a:bodyPr>
          <a:lstStyle/>
          <a:p>
            <a:pPr algn="just">
              <a:buNone/>
            </a:pPr>
            <a:r>
              <a:rPr lang="es-MX" sz="2800" b="1" dirty="0" smtClean="0">
                <a:latin typeface="Arial" pitchFamily="34" charset="0"/>
                <a:cs typeface="Arial" pitchFamily="34" charset="0"/>
              </a:rPr>
              <a:t>Toda escritura normalizada debe ser:</a:t>
            </a:r>
          </a:p>
          <a:p>
            <a:pPr algn="just"/>
            <a:r>
              <a:rPr lang="es-MX" sz="2800" dirty="0" smtClean="0">
                <a:latin typeface="Arial" pitchFamily="34" charset="0"/>
                <a:cs typeface="Arial" pitchFamily="34" charset="0"/>
              </a:rPr>
              <a:t>Legible (claridad y lectura rápida)</a:t>
            </a:r>
          </a:p>
          <a:p>
            <a:r>
              <a:rPr lang="es-MX" sz="2800" dirty="0" smtClean="0">
                <a:latin typeface="Arial" pitchFamily="34" charset="0"/>
                <a:cs typeface="Arial" pitchFamily="34" charset="0"/>
              </a:rPr>
              <a:t>Homogénea (caracteres reglados en forma, tamaño, etc.)</a:t>
            </a:r>
          </a:p>
          <a:p>
            <a:r>
              <a:rPr lang="es-MX" sz="2800" dirty="0" smtClean="0">
                <a:latin typeface="Arial" pitchFamily="34" charset="0"/>
                <a:cs typeface="Arial" pitchFamily="34" charset="0"/>
              </a:rPr>
              <a:t>Reproducible  (apta para producirse por diferentes medios)</a:t>
            </a:r>
          </a:p>
        </p:txBody>
      </p:sp>
      <p:pic>
        <p:nvPicPr>
          <p:cNvPr id="6" name="5 Imagen" descr="descarga (5).jpg"/>
          <p:cNvPicPr>
            <a:picLocks noChangeAspect="1"/>
          </p:cNvPicPr>
          <p:nvPr/>
        </p:nvPicPr>
        <p:blipFill rotWithShape="1">
          <a:blip r:embed="rId2"/>
          <a:srcRect t="62615"/>
          <a:stretch/>
        </p:blipFill>
        <p:spPr>
          <a:xfrm>
            <a:off x="3995936" y="4496106"/>
            <a:ext cx="4421686" cy="1728192"/>
          </a:xfrm>
          <a:prstGeom prst="rect">
            <a:avLst/>
          </a:prstGeom>
          <a:ln>
            <a:noFill/>
          </a:ln>
          <a:effectLst>
            <a:softEdge rad="112500"/>
          </a:effectLst>
        </p:spPr>
      </p:pic>
      <p:sp>
        <p:nvSpPr>
          <p:cNvPr id="4" name="3 Flecha a la derecha con bandas"/>
          <p:cNvSpPr/>
          <p:nvPr/>
        </p:nvSpPr>
        <p:spPr>
          <a:xfrm>
            <a:off x="1691680" y="4797152"/>
            <a:ext cx="2088232" cy="1080120"/>
          </a:xfrm>
          <a:prstGeom prst="striped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s-MX"/>
          </a:p>
        </p:txBody>
      </p:sp>
    </p:spTree>
  </p:cSld>
  <p:clrMapOvr>
    <a:masterClrMapping/>
  </p:clrMapOvr>
  <p:transition spd="slow">
    <p:newsflash/>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728" y="642918"/>
            <a:ext cx="7498080" cy="3074114"/>
          </a:xfrm>
        </p:spPr>
        <p:txBody>
          <a:bodyPr>
            <a:normAutofit lnSpcReduction="10000"/>
          </a:bodyPr>
          <a:lstStyle/>
          <a:p>
            <a:pPr>
              <a:buNone/>
            </a:pPr>
            <a:r>
              <a:rPr lang="es-ES" b="1" dirty="0" smtClean="0">
                <a:latin typeface="Arial" pitchFamily="34" charset="0"/>
                <a:cs typeface="Arial" pitchFamily="34" charset="0"/>
              </a:rPr>
              <a:t>Normas Generales:</a:t>
            </a:r>
          </a:p>
          <a:p>
            <a:r>
              <a:rPr lang="es-ES" sz="2400" dirty="0" smtClean="0">
                <a:latin typeface="Arial" pitchFamily="34" charset="0"/>
                <a:cs typeface="Arial" pitchFamily="34" charset="0"/>
              </a:rPr>
              <a:t>Deben distinguirse con claridad todos los caracteres.</a:t>
            </a:r>
          </a:p>
          <a:p>
            <a:r>
              <a:rPr lang="es-ES" sz="2400" dirty="0" smtClean="0">
                <a:latin typeface="Arial" pitchFamily="34" charset="0"/>
                <a:cs typeface="Arial" pitchFamily="34" charset="0"/>
              </a:rPr>
              <a:t>El espacio mínimo entre caracteres debe ser el doble del grosor usado.</a:t>
            </a:r>
          </a:p>
          <a:p>
            <a:r>
              <a:rPr lang="es-ES" sz="2400" dirty="0" smtClean="0">
                <a:latin typeface="Arial" pitchFamily="34" charset="0"/>
                <a:cs typeface="Arial" pitchFamily="34" charset="0"/>
              </a:rPr>
              <a:t>La altura en proporción con papel y dibujo.</a:t>
            </a:r>
          </a:p>
          <a:p>
            <a:r>
              <a:rPr lang="es-ES" sz="2400" dirty="0" smtClean="0">
                <a:latin typeface="Arial" pitchFamily="34" charset="0"/>
                <a:cs typeface="Arial" pitchFamily="34" charset="0"/>
              </a:rPr>
              <a:t>Mayúsculas para titulares y encabezamientos.</a:t>
            </a:r>
            <a:endParaRPr lang="es-ES" sz="2400" dirty="0">
              <a:latin typeface="Arial" pitchFamily="34" charset="0"/>
              <a:cs typeface="Arial" pitchFamily="34" charset="0"/>
            </a:endParaRPr>
          </a:p>
        </p:txBody>
      </p:sp>
      <p:sp>
        <p:nvSpPr>
          <p:cNvPr id="2" name="AutoShape 2" descr="data:image/jpeg;base64,/9j/4AAQSkZJRgABAQAAAQABAAD/2wCEAAkGBxISEhQUEhMVFRUXGSAYGBcXGBseHxwdIR0eHR8dIB8cHSggHB0lHB0cJDEhJSkrLi4uGh8zODMtNygtLisBCgoKBQUFDgUFDisZExkrKysrKysrKysrKysrKysrKysrKysrKysrKysrKysrKysrKysrKysrKysrKysrKysrK//AABEIALgBEQMBIgACEQEDEQH/xAAbAAABBQEBAAAAAAAAAAAAAAAFAAEDBAYCB//EAEMQAAIBAwIEAwYDBQYFAwUAAAECAwQREgAhBRMiMQZBURQjMlJhkUJxgTOSodHhFUNicoLwFiRTY+KiscElNHPS8v/EABQBAQAAAAAAAAAAAAAAAAAAAAD/xAAUEQEAAAAAAAAAAAAAAAAAAAAA/9oADAMBAAIRAxEAPwD3AnQmXxPRqxQ1Ed1bFt7hW+VmHSp7bEg7jROomVFLOwVRuWYgAfmTsNZFoJKLlU7mOelnlMSoQRIA+TWYElZlG+RspxuTex0Gnj4nC0jxLIpkQBmUHcBr4k/nY6n5y+o1iPbamZ0SCbkmSeZssFYingPKsNrHJyCCe2X0tqOp9sSGtl9ulMVOWWAKkXMd1RbhyUxb32SKqhfqT5Bu+cvqNRz10aY5OBkwRb+bHsB9dj9tZmV5pamcGraCGnjQSFOXvIyl2JMiHFVUqfrl5W1So+IvN7G09yYKd6ySwsSbGOJsfwl0MrW9QRoNvzl9Rpc5fUaw/Da+vd6d5GdDM+RiLU/K5eJOKWYzOwFjl57mwGwl4XxWoqKuSmim9zE/M9otcyR3F4o7rg2EmSO4vYYj4iSobPnL6jUQroi5jzGYUMV8wCSAf1Kn7a7RO5ue/r6axDTTO7NBJy5KqsMaOVDYwwKVY2OzAsklj/3RoNzzl9Rpc5fUayE3EpqeOt968/LkihjaUKLSSctd+WqgxgyoT57MPLXfFufTRTH24zSCEjlOIx7xyEiYCNQyKXJFjlf120GgTjdMeVaZPfX5W/x2BJx9dhfVznL6jWJ4nUSU4aCnbHkU0cMZIBHOmcQxG53uoS5HmJB31bSWemmYS1MlSsdK88wxRbMGGHLCqLBgJRZmPwj66DV85fUaTTqBcsLDWMkarvRFqw8yplGUSKhiEYQyMFJTOwVbZk7luwuBqtxSapqKTne0vF7S6wwwoEsFd+X1EqWL4ksSpAW23a5DcUtdHIiujqyOoZWB2IIuCPzB1Jzl9RrGyzy8uplFS1LBTZRRqioSTGB1Pmpvc2Cxra4sbksANLwqRpI4zJtJgpkUH4WKgkW8tBe5y+o0uavqNcSJ5XO/113h9T99A3OX1Glzl9Rpo49u53376YJudztt3/39NB0Zl9Rp+avqNcOnYXPf1/XXTJYdz99AhMvqNLnL6jTJHsNz99Mqbnc+nfQdc5fUafmr6jXDpuBc/f8A35207rYE3P30DiZfUaXOX1GmWKw7n76ZE77n07/7876DrnL6jT85fUa4Kbjc+vfTyJt3P30D85fUaXOX1GkIrDufvrmNO5ue/roO+avqNLS5f1P30tBzUwq6MjqrIwIZWAKkHuCDsQR5aAU3CqGmlRljhSRyUjLEk3KliqFrlRityFsLDWicgAkmw9fT6687rqt5JYKt4J8RVRJTueXisUj8oyfFkDJzL7rsoQbb6DWQU1NG6IixK4SygHcR5XP6ZefqdNDTUksJVVheLmFyAbjNZSxP1IlUn8xoRUTHPidVm6cmMQI64X6EMrFclK/HJbcd10/DqealNBR+0O7PnJLksfwIgyUFUH97Ihuerc7nQSUnhOmLPLUxQSyvK0jG9wRfoBB2YKgXZgbG9tG0pohI8mMWTKqMdt1XIgfkM2+51mq7jFRIkns04DTVQpqZiEZVCAc1+3XbCY2J/Da41b5NUJEpVrJSzIZ5J2SDJVBVQkaiML1MScmDWAt5iwXKXw9RxE8uCFcgVNvJT3VfkU7dK2G2riUMCcvGOFeUpWMLYBVIAKgDYDYbfQemh3g5pnFQ0lS86id44nZYwcUspB5ahT1q29u1tE+M/synO5TS+7RyAbMwNrDa5v5XGgq0fG6aQqsboxOwIDWP642/W+pqbh8CFcUiHLBVP8IO7W/M99Z0u/DWSL2uWeKOlkkeN0ivGkSjFwY41O5utjcm+3Y6ijpeJKaSNuItzpgzyryYCqIFBYoMA2QdkUMxIu1yvloNPJw6BleNo4SkhZpFO4YnY3B9f/jUFPwOkiQqkMQBZXO9yWUgqSxuzEEC1ztYaByVVYsU8cVUzytVLT080iRkgAIZSVRFVsLTeW+PfXaU9YaiaI8Sm5MKI7vyqfMOQ7FVPKxC44MclY9S2I30GhbhsBJJSIkushN+7IAFP+mwtqSOnjzd8Y8nAVj6hb2H5Alvvqv4cnkekgeaQmRog5uFBNxcEgKADYi9gBe+iixkD4j/AA/loM7RcI4fT1CCKOBJsGZBl1BLqGCg9kvbYbDytvqb/h2jWXnCGESZZhgTsxuCwHYE5G9hv3OhHF6+peWoSnm5btNDSQOyI2LBedO4FrsOWSCpPeM9tX+GNOk1UktXLNHFGhzdIgyuVdmAwjUWwMbC4Pc6CwOE0MszS8qB5EYBidwHUAglfhzAxs1rjbfbV6lo4UeSRUiV5SDIwtdsRitz52Xt+usfTNV0dBE0byz1NZICqPyRg8oaVyNkBIUMcS1rqALDbXIr+IrHPGHlWRjDDC1QaRnSV2Ic4091xWK0lnAJttcHYNpUVMaFczGASFFz3ZjYDt3/AJ65irIZC6o8TFGwcA7q1gbH0NiDoGaWQVNNHLUyTYcyqZnEa4hVESiyIoxvIzC9yMe+qXD5quqenSOpaDKNquZljiLYSORAgyTEHAMMyCfd7i5uA2V1/wC399cxlbf3e+/fWOm4tWikgWFnnmnlkVJLQB+SrMc7NhGZDGBbsOq9jaxfh3Eq4Bomdw8k6wwtUGmZkPLLyZCm6DiqkqpsSSAdu4bC63/u9vrqOqqI0xyMYyYIN+5PYfmbHWU9tqqeWrtVPUrFHEqiVYQBPK+K5GNFICqEJFuzn9IuJLLDVRtUVclQtNTy1silIVVWVSi44oGFw8tgxbZe/noNtdf+399cx2sP2f31mVerjakaarLSVDgNTKkfLClSzYEJzPdi3WWsbbgZADX8s/Mf4fy0Aut4pTwsBK8SlvhXuTbc2ABNhtvqWnqopUV42iZG3DA7ED+otrJV0NXNJU1lJUx0qojwFpYxJnyXe7bkCIKxcX3va5Gw0/BEqZ+WsVTLSwR08ckvTG8hmlvKwLSIVUgEFun8ewGg2jMo+T76ZMQB+z++sbw+WtMdDLJWuzVEiBYuVEoaPFnJboz5nKUsbFQDsBbXNbVVrx1VVHWuiCYxU0IiiKllcQ9ZZC7K0obsQQCbHtYNmpW5/Z+nfSYrcfs/XvoBwlKqOtWGSsacezmWVSkShHaRRHgFQMFNphZmb4RvrSqhueo+nl/LQRMygf3f30lCgf3f31K6HYZH+H5+mnZSBfI/w/loI9v+399LUfKl/wCofsv8tLQS8QpUljeOQBkcFWB7EHuD9NUuINAQkcpTrcBFLHqdesAfUYX/AE0TkYAEk2A7n0153xKvaWaCpanqMRUxJTyEJgI3blGT48rycy/w/CE7b6DR1UlFCrwycsLMXdo7M2ebHNiADsxP8dQ+wcPqYUN45IYQyhjK5xHZ1Zi17dNmVj5AEbaip1qHq6uaExBY8KcGXL8C8xiCptjlLY/VDoRwaBqgUSznIVTS1c5X9nI8eCxovrGbq6+bCIE3udAd4VPw4qq0zQYwguoUkBFfK7qPkPVZht6aUs/D61kRmjdwCyAs6MV2yx7FkIIuBcG4vqDxdyJVeNGyn2pTiTdBUFVYG3ngC9u4AB2vqbxCEaejiU9ULmoc/wDTiWN0uT+HJnAAPcB/lOgkpeJUNMvIjKIsZxwRXsvnbpUgd+310uK8RoZPdTsjgqr4EO1gTdW2HSbrcHY7a48FQVHIR3wCTZTkWYODKxkAa+1wGAP5a58NJPJLUVCsnKmnYdWWeMXuBbe1iYy3+onz0DYcOigv7pY52AJYtlKw8jl1yNZexubD00QiraR+XOrxNleKN8jckm7IPQ3Tcd+jftqjS2aprKh1Z2pyII1yW6phHIxGRCqWZrkkjZQPLQmlk9qngekTAMHrHExJ6pPcIwCMVsyLIwxNvP8AEToNGlPSo0akRK68yZBc3BN+Y49P2hBP+LUkVNTyrIQI2ScAubmzhkC3PrdMR+Q1luKPO/t5dhzCIqCMxg7NKQXYZd7CZSf/AMZ9NGuLcUWOkqRCSHjPs8YbYGVlURgW3Iu6j12PpoGo6alkq/aY5EeQ06RqFOyw5s19tyGdSATt0bW3uRj4tTt8MsTe8MWzE+8AJKbeYAN/yOsHFTTZyAEx0Cyx0byI55rRxryrAgdEYnyDtcN1E3WxJ1fsSCsp4IlCRUsRfBRYKz+7S1tvgWbb6g6C/wCzU0ZjJEasZGKbneRwciP8RXL9L66tBGzX5amZ7G5+Nytv1OK2t/h1Vrk5lfTre6wRyTt6h291H/6TNoJ46f31KS5VKRkq5DcWF5UiGV+wwaY3/wAJ0BqfhtGkcVKyxiNntHGXb4lBYBN7rja4xtiF2tpUNNQpCHhEAjiZ3DBtg4yR2J82+IFjc99ZuetZ6uasYthTUjvCh/7hIjb/ADuI3NjuFePYG94Krh5pIv7Oya1YsYQ5bliVSq39cPefmznQa6tlo4xzJXiHOQRAljeRbEhVHdtmY2Av9tcw11EsZqFeLltjFmCTfElVSw3uGLDG1wb6i4XCrVVZPIbGFhAgJ/ZxiNJCd9lLl7k+gQeWs9SrNJNH7OqnmVEtcokZkUosaU6sSqt8bMZACNxv3Gg0FOKCpRadOWVhClYwXRowBihXs6i1wGHoR66ilbhhX2IGnADYiNWItIOsAEdpR8Wxy89VuM01UqS1UrokuApo+UzFYlkkQPIWcLkR0t2FhHtqTjUdOsUVBTMuYmiURg3KCNo5ndrbraMZZHuzp3ysQk/+l06zU2MKq37ZMWIJZRcyGxBJWxJY38zqSki4dSoZlMCiosuZcsZhY4gEkmTpvYC+300Go62sWJZI2hRK6ocrKyuxQPcQlluASURFAvbJl730XXw+Y+QaSeMyUsZgYTKHBDYOblCGic2U3G1m+E7WBcJj4dCrTU4iAUBHZSzFBcWjtuyAX+AAAX7atxeI6SQEpMhHa/WBfIJa5Fr5G1vXUdHxSMUk1cyKjBXMliDkYcl+MAZLdTiTbY+WqI4e0cfDKRiSS4kmJ/EY1Mp7CxYzYm3mAx8tBfrOB0JlDSRxZyPcKWbF3AvkUvizgL8RBPT321ZpIKeRJinLKzMwkIY9RA5TX+uKhf01Wkbm8QAViRTQnL6SSkBRftcIjXHcCRT56D8Hu/tFCjHaqmaYg2whd+YF9QziTEdtg5HwjQHFrKMqJg8OFOuQfI2QFe9/Lo/gdKrFHGIoXMS2ZWjQse4cBSP9bC1/MjWE8ZsZRxWlTaOKMTS22ARadeTHfa2Uoy/yxEeejtSomhmlcOZq0YU0Y2cIv7EjIdNjeZmI6che9gNBp5ZaeOUlmjWV0JO5yZI9yfXFc/8A1a6kr4Y4uc8kax2DZltrHtv53uLeu2hfg+nzg9olYvUy9E7H8LIxVoVH4Y42yAX1uTcknVXw5wdGLvI5anp5ZEpY2sEjVSQWPk2LZKhOyqq23udASqvEdJGW5kqqEvkSJLC3e5xtbbvomXUgEFbGx7nt3/8AbQakiNeRI+QpFOUaHbnEHaRgf7sWBRfxfEfLWgw37nYev+/TQR3Hqv3Olqbl/U/fS0HFbTJJGySKGRhZlPYj0P01VqqeOQBGWMrcNa/ykMO3owGpON13IgllxLYKSFHmfIX8hfz8tZWaarp6iDnVxYYSzVEfLiVFijW5wITMAO6C7Mb2PbQEf7DoZOacEccxjIhlkKFycmDIWwNydxa2+iFXwyCVER0jIQgpixUqQLXUrYrtcbHsbaynBaarpko2apdmq5y70xjiAUS5TPYquZZPNsiD6C4sRWarqUkqI6z2ZBI0cMZjiZSUkMd5SwLHNl2VCpAIG57ASHAaXlrGI41RHzXB2UhrEFslIYsbtck3N99NRcNozHIkSRFJMxKQxJci6Nk/xMe4uTfbQjitZVNFVVC1TwR0+aoiRxM0jp3LmRTsz9KouJtvl1Cw1Ja6LCmhE2FNCgnmg9lyaZlzb/7lgFTfInEklu647hqDw6lpl5uWCxi93qJSqi1twzlbD6jVngrU/Ij9mMRhx92Q1xj+Z3P56zlbT1FUvDYZZ3jkcGaUKIGvywpV7FHQkStEbKSvV52Fm4nV1slPLUxVjQXcxU8Qjha7czlAyF0JJZ97LjiDvcg6AzWcKo5pTzUiaRlBZSxsyKbDNAcXUE/iB76tSNTRSqSYUeWyLdrFsQxVR+QLbDWWroakvX1cdW0Kwx8iMLHGxkaJWbcurDHmyMtlAJI77DWgglletWMt0xQZyDFT7x2xSzEXGIjl2HfMaBpHouZysoOaJRJhn1CR1YhiPUqGIv6fTXc/C6JZ0meOATO/QSe8gU7hfh5mCnqtlZe+sdW8dkarEirzDGZXUlQEjBk9mjkkdUuFAWobe5IkNrAEg1xOWSF0M8xnajp5amR8FW7tdIwqqOnp5qgbm3ck76A3RU9M8LxoImiZpEYZXBOTBwT3vllf665qOC07yFyLOVCkpNIlwL4g4ML237+ugXDaOrDQ00dU0CQUyyVLKkbF5ZGJIBkVsSCjk3B2kH5iLhVRXNFSTvWs3tEqCONYogGiN2yc4FszCC11wANhbvcNBPwGmJysQxVYyyzyglVviGIcZWybc3O51M3B6Yq6tHGwdBG+bFiyKSVUlrkgFm7+p1mOIVla61dTHWmOJJOVTRrHEcnDLD1syElWnDCwsRc79rGKyeeeeaKKpNPHThRI6rGzs7rnb3iFFRUIJNiSW7jHcCJ4dAwcskR5hVnue+Nsb/QWG3bUs1LFI6OyxloiWQk/CxUqSP8ASSP11mOHVtXVtTRpVtEBAZppFjiykUyYQMA6sqCRUd+xt287h6Li9TJFTxRzgyTyyotSUU3iiLe9CABS7AKB+HqysRtoDfEOBUsz5yRRszWDdRs4G4DqDi4H+IHV1aeIOZMY8yoS9/wgkgflcnWNmrK5XqYYqxpX5sNPA8sUPRIw5kzHBFDhYiNrbYkd7nRPi8FdGqJHUzzktlMUWlEqoRYYK6qmGQbvk3kCfIDdaYeS/O5XKxPMztjjbqvcdraoUPh2lilaWNQGaPlNeRmyXa1yxJ2Gw32udB6xZamkp4va5H9pnxz5UasYhk7K6mPHIKhU2AufK2xLQcSaOSpM055FNEmbtgLyEM7lrKADgY9ht19tAQloYTGkWEfLXHFb9sLFbeexA1BX8FpZWLyRxliLMQ7LkB2DBSA4+jX0LPF5oYaGaokIElxP0pYZRPKPw36SqqANzfz1R4txyshlgUsc6lJjFTsE6XHK5SswW/SM2c3Pd+4A0GqNBCYuSUh5dguAsFsOwsOw27aatoYZxaVY2ANwciCCB3VlsVO5FwR56zHBuPTT0UlU9VyolgVVlZUs0oUGSW2O68w8sKBuVawN11a4PXVlXSzVIc0+UTrDBijNHIuQZ5CV3fMWCWsAN7k7AdoqGCFQkMcKLcsQthc+ZJtcsTa5O513FSxRmR0SINIcnIO7NYKCf0AGs6nHjPB7R7S1PTpCpklVUZmlYAlFDIwONwLAElmCjdSNXfCtPWnKSqnlKufdQyLCGRB2ZzHGvW2xKdlvbc6C+/CKYiYNHERPYTb/AB2UIL/6QBtqaOmizMmMWeOAa/ZQew9Bffb6eg1dZSATkf4fy0kjIHxH+H8tBTgp40JwWNcmMjWPdja5/Xv+e+q9TwunananMcfKYFSmRANzc7jfcm/fRNENz1H08v5et9JkNwMj6+X8tAMpeDwRsGW9x2ynlYdrfCzEdvpq7GV3PRufX9NTupAPUf4fy06x22yP8P5aCHp/7f30tTYH5j/D+WloFUxK6MrgMrAhg24IIsQfpbWRpaPhSu8Aan5sqGB0MxZypF+UcmLbL+DyGj/iasaGknkQgOsZwJ7BiLLf6XI0C4nwiOKKioofiM8UnkTjE4mklbsbsVsW+aUeugucM4ZQ00+MQhSbl2UZkuIweyhiSsYJHSLKL6rVicLiqMpHpknyD2aX4WbbPAtZWYbZWBPrqThFBGeIVUyKAVRYyw7l2941z3thytuw9NU6uhjrBPT0gtDK7e11HzZbOkZIPMewCE/Cg7bgLoLfGOH8NWTmVPIV2YSdchAZksA+N8S4sBla9tr6l/s+grgJ7Qzhhjmrkq4DE4ticZArE2DXsb668WRrNRS4VXJSxylUggKpOa3uLdipIIIsex1m+L8VnSlp4/ZqiCn9lWWpenQDABATAnUDHaxybuqiw3NwGsWqpeqo5kOMatGZM9lCnrF+wsRv/l1maLh8FTWRyKaT3UjTERTPIWaxVWxICxdwWK3LMBv6v4d4UJuGU1Hd6N7LI0bKuRCusj4KSbx8xlW5B2NiN9PxqtqQK2mimMj+5himYKCkk5ZXVjGqglECvsL+8X1BIG4Kjh8mVNHJTt1M7RLLclg+bmwO5Ehufqd9VOKcZp4uaYZ6NZ26ZWlnxxKgi5ABvjv09Pnvrng1K8NRFRyGGVYoeahjiw5Bvywtsm6XUviT1dD7t5W65RWTNALmmiINQ19pH7iAeqjZn/NV3uwAQUh4fSRrG80HXEqkySbyoq2yIJ3HUf1bVir9gWMSSPBy5VRc2k2dUuYwGJ6rE3Fib3Os7xA1mNXxCmmhgiMdvepk7rCX6g3aIMS2IIcbhrAsRoh7F7K0TxRc6GnpxEoaZA0DbMzOX26kxu3cY9rHQH6cU8iPJGYnWcXZ0e4cY4DcH0FttSrQxDldKe5/Z7np6cNv9JI0N8FxOaVJJLK9Q7VBVeyhzkoGwOy47kAkkna9tFuJSyRreKNpTfdc1Ww9btt+n10FePh0OCoFTBXDquTbMGyv+edzqHiHA6WeQPLGjNYA3ZrMASVVgDZwCSQGBtvrqkq6osqvSsi3sW50Zt9bDc6EeL62ox5C05InkWBX5yDJficAHcHlrJ9tBLP4bgklqJqkRtnZE63AEKoOhwCAy5lyVN1tbV9YqOsijKGKWNTeN4pCMSOnoZCCptcdJGxt567lpXqqeSGZHp8wyEK6McSoFwbFR3I3B7azXiYJw2ngh5s/LkdzJJzAskjkFlQyjERl3IGQtZUO476Ar4W4HDBGsbCHmpLJOFRj0GQuFt5/syVyI3s2ueKT8MmmCzTU/MHu9p8WN+0ZxYXB+Q97jbWZ4LRPDTSIkztHPPFE1Rk3WWHvTE7HLlbrCjXJFiQSd9DHeAJTRf8ANNLIHWamAkWK/LYCmEVhEpEhBytcLGzMe50Gv8Y8W4dRwxRzCPo3iijfFkCo1ioDKVWww275AdidTccpeEuBNVmmtMAbyTdD2UANbLFiq2AfewtvrE8cieCqRy4qERIppsSASwRHfBuzArTx4hv+sVvZtaTxtT0qdKFgywnmRKVWJYcsy05CFo0yucUKtIbjcA2DTPUUk7JE0kEj3EyJzATdCCr2B/Cbb/lp4ZaSecsrwySwBkJV7lMtmU2OxONt/Q/XWW8OtDArpRUzGtmciXmRin3Cq+bBVPLiCutlUFruLi+R1S8I0tTm8EUvLni91UT8tSqrHkIYo7/GXyMzMSWsxvYsAA1PFFpIFpYBCsjKw9ngQ3IxFi9mIUKim5Zu1xbcgGOplZpKmnpFSGQlWllZzezqAJY1swY2V16sbNHcgg72fDcXNknqWYlnkaNd/hjjYxgL6Asrufq30FuoG5lfPiTaKGOJjfYu7F8fzVMT9BJ9dAx8NUjQwQmMYQENEBI4KtbZrqwOW53vfc6I0VKkQxQ7D5pHc3O53ck/x1ew+p1zGm17nff/AH+mgicjYXX946csPVf3jqQJv3Ow9fXSkTyud/roIksB3X7nTKRc7r6fEdWCn1OuY49u59dBE5Gwuv7x07MAO6/vHUgTfudtv9/w0pE7C57/ANdBTwb/AKg++lq/y/qdNoGq6dZEaN1DI4KsrdiCLEH6EaHcP4DDAS0UYViMS2blrDsLsScR6dtFtLQDTwiPGVcBaUkyWdxkSoUkkb3xAH5Aaq8P8NQQY8pGUJ8KiebEACwGJbG30to5paAG/hemL5mBScuZYs+Od8s8L45X3yte+r9ZQiVGjdQyMLMCzWI9NXdLQC+IcFimKmSMFkuEYO6soNrgMpBANhcX3sPTUY8O0/JNPyI+STkUubXyyy/zZWOXe++jGloBnDuDRQX5MYTI5MQzXY7C7Md2NgBcnUtLw5YkwjUItybBm7klmJ9SSSST3JOr2loAX/CtLe/IU9XMxLuUzvllgThllve3ffvrqr8NU8rl5IVdmtldns1vhyW9nsNhkDbRvS0Ffkm//k2k0J/2zasaWgg5R/27ahegVijMoLISynJtiQQSP0JH66u6Wgr8k3/8m1XquGJIyM6KxS+OTMbX2Ngdr7Wv6XHmdENLQUqvh6So0cqK6MLMjElSPQg7ap0Xh2CJg6RLmBYOzuzKDa4UsSVBsNhYbaM6WgyND4Cpo6lpyoe7FlQ3xRiVIIHa4CgA20YbgMBWVDChWYlpQSx5hItdr7nyt6WFu2i2loAbeF6bFV5QGJLKwkkDBmFmOYOVyO++9h6aan8K0qOjpTorR7qQzCx6uq3Yt1t1G56jvvo7paDNU/DauCOdIBEcpS8Jd3sokbJ8lUb4MWIAIyFhcd9X+EcHFPGEBLEku7szZO57u31Pp2AAA2A0W0tBXaI2/wDJtPyj/t21PpaCuITv/wDs2lyTf/ybVjS0FdoSf/7bT8s/7ZtT6WgrrCf9s2lyjf8A8m1Y0tBX5Z/2zaWrGloKHH6mWOmmeFcpFQlBYncD0BBb/LcX7XF9BOB10kzKY65Zx/exmNFZLrfYCzIbldpAdvP1P8Vz5MnLKh8TiXBK3ttcAg2/LWdWkqJp6WWWOliMJLNIkzM7Aoy8se7XoJIY3PdF28wHNN4nEUcSzzSzyyGXDk05JYRviwCKGN1uBfztfUkPjSmcri05Utgz8hgqSFgoSRitkfIgYtvcj10uC8KkilhdjFaNalTZze8sySLbp7Yqb/W3fTT8KkMEkQMWT1BmHXtj7Qkm/T3xH30EvEfFkMMkkbe0ExFRKyU7MiBgGuzqpUDE377atjiDe0FeYeVyBLeyW3Zhle3bEaBmaqNTxFYFpirSRANJKwKsYYgSVCEOtrHuLm4276ujw+OWYM15RohR5Z9WwK37fKQfz0FjhviaKZwimcFlLIXhZFkAFyY2ZQH232Pbftqai8QQymJY5HYzKWQBRcBdmLi3RZuk5W6tu+g/A+CyxyQM8VL7lT18+Z2ZsSilA4CxXUm98jvYeun4BwaenqXqC0DNUi9St7BXFynKIS5QXKsG7nr2JIIapi1xu259F9DpOWA7t9l1BR1EpSMzCJZPxBJCVBsexKgkfpqeWfY7p+9/TQdWb1f7LrlCxHdvsuu+f9U/e/priKfbun739NAgWuRduw8l+ukxbbdtz6LpxP1HdOw/F+f00zz7jdO/zfQ/TQJywBN2+y6fq9W+y6Us/Sd07H8X9NdCf6p+9/TQcIWN927+i6V2va7dvRdKOfvunf5v6acz9Q3Tsfxfl9NAzlh5t3HkvrbTnL1b7LppZ9u6dx+L6j6a6M/1T97+mg5XIju32XSBbfdvsunjn2G6dvm/ppLPud0/e+n5aBiWuBdux8l+n89Jyw82+y+ukZ+obp2P4vqPpp5J9u6dx+L6j6aB7N6t9l1yhYju32XXfP8Aqn739NcRT7d0/e+v5aBAtci7eXkv10mLbbt9l0hP1HdOw/F+f007T7jdO/zfQ/TQNIWAJu3b0XXVm9X+y65ln6TunY/i/prvn/VP3v6aDhCxvu3f0XSu17Xbt6LpRz9907n8X9NOJ+runb5v6aBnLDzbv6LpNlbu32XTyT9t07j8X1/LTvPsd07fN/TQQ8x/VvsulrnnfVf3v6aWgtVfwN+Wsx4e4/JLUSI+0LgmmYLuwiYRy3uLfGQy+qm42Gj3HkkammEJCyFGCMewJFg36d/01nE8KxwimelLCSFkI5lRKylDZZVxZyoJjLWIGxA0HE3iSVKSeY5s61UsK8uPKyrO0YuP8i2v6nWig4gryKo5gYx8zFksQpIAvcbG4O300Gi4TKKSphBjzeeaVLt02adpUB2uNiAfTfvqWf2oTJOkUBdoTHJG05AUh8gQ4jOQ3N9h5aDqq8SUsaLJk/vpmiXGJizyRsUZbBbkjlkAnbp9NT1HiSJMFPPMjoJOUsLM6pe2TKFOIvtv3sbXtoXwPg08UdLzjEZI555ZCjbe9kkYY3F/xj8t++r9ZDUx1T1ECwyiSJI2jeTAqUZ2DBwjXBzsVsLWuO50BLhVcs8McsbOUdQVJSxt+RFx+R0O8U18sMV4mcO0kaXWIyEAt1EIouekHVvw7G8VNEkmGYXqxa4uSSbXF7b6fic04s1PyiysCyO9g62IsGAOBuQb2Pa3noAvD/EKxxTSVNTI3Js8genMTxqQbEra7Kd+oXHSw8jqw/jGnvh/zPMIySP2d83X51GPw7bk2tte1xetX8NqajmySiGN2RYo41kLAAPmzM+K3JsAFx2sdzlsXqaZjVJMMMVgkjPVvdniYeXayH+GgiqPFNMkcMhkkKzMUiCxMWZwGJXELkG6WFiBYg31Ui8aUuLHKf3ZIm9w/ue/7Tp6PX8t+2+noeESJ7Lcx+6nqJW6vKTnY227+8W/66VVwqR4eIovLvVBuX1esCx9W23Up9dtBoFY3O7dh5D6/TScnbdu/p9D9NDIuJSis5HLUxCnEhlyOz5lQnw2N1BOxuMdwLi5N5u3bv8AMPQ6DPSeI0gX/mJmkaWaWOIRwNclCeiygkkWPVsDp+MeJQOH1NTBzcokkAUxHJJFU7OhAIANifK297a4HCJBLBISlo5qmRure0ofG23fq31NPwh3g4jEWRTVGTBr3xDwpGCR+YO3poLA49GkKSvzlMhssfKPMZrdggBN7An0tudtRP4qpwqSF5Rk5iw5TZiQC+BTHINYbbWNxbY31T4nw2aojgdo4hLCzXiFQ4VlK4nGVFVlPY7qRsQe9xzwzgjo8DlIUIneZ1WR3IBgMS3d95HuV3soAAAG24dz8claSdQzRItKky8yLqRi8gJZe5ACg4/TU8viuGI8mR5pJkiWSTlU7kBSPj2UgDY9NyfS+m4pwyR5qmQFLS0ywqMt8g0h322HWP46noKB0mqJCUtJFEi2be6KwN9vU6Ceq45FEkRykcyi8axxl2cWBJAA7AEbmw3HqNRHxJAI1lDyEO+CIsTF2cXumGOQZcWuCBYKSbAX0Gm8OuYqFrJI9PT8ho+e8QNxFdlkQXFjH2IsQfIgampOETxLDJGtPzY3kZouY+LLIBcc1gzFxZTmV3sRYX2AhF4np2R5s5FWJjG4eJwwfosgTHJmJYAAA3J2vqjSeKeZU1KsZI4YIIpW5sRRlYvLkTkN1wVTcXHfzvrg8MqpBI78lJvaFqI0EhZCEWJcGbEG5CsMsTYkGxtbUdRwmqqJKuSYQQ82nihjCyGWzJJI+TXRbi7jYeQ0BzhviGKd+WpmR8c1WSJkLJcDNclFxci/mLi4FxolETbu32Hr+WgcEFTNUQzVCwxCAPiscrOXdwFuSVWyBcukg3JB2xGjkU23l5/iHroPPq3xlIk8kZqgs4n5CUvs5YMS55YMo6QzxkN3Fr2tcW1pK3xdTRyyRl5i0B98VhdljBTIFmC2tifK/n6aGVHC6o089GsVMI5S45/OIIEjM3N5fL3lUtf4tyoNx5XP7HkCcRXJCapmMZy9aZIurbY5IfXa2gu0XiSCduXG0t3RmjZomVZFWwLIxWzAZLv5ggi431V/44owMjJMI8igk5EmBcXBjBCbvcEWHc9IudtEKinYvTt02iDZdXqmItt66rQcOcQUsZwvFIrt1bWBY7bbncaC5wfi6T8wJzVZGs6PGVYXFxsw7Eb3H/wdXrnLu3b0/P6ao0kTLUTynHF1jUdW91Ml/L/EP46vCbq8u3zD10CkJ9W7jy+v5adybHdu3oP5aUk3bt3H4h66d5tj2/eGgrXPq32/pp9Lm/l+8NLQWav4G/LWY8O8ekmqJEbaFgTTEAXYRERy3uN+uzD1U3G2j3HkkNNMISBIUYIW7AkWB29O/wCms1B4OEHs0lNJOXhZLLNUSOmBssihWYhSYy1rDuF8tALPiR1FTJJxSCExzzosMkcRFkkdEBAIkYkKO250dlraqeSKKI+ztyBNMzIrspc2WNQem91fIm9gALXNxXp+FVKRVMJpqWUSzTuDJJsVlkZwGXlnsG3F/Lv56uLw2oglheDGW0AgmErlSwTdHVgrdWTNcEbhu+24VuJz1yiCEyhHep5fOWNDnHynkBwa4VslAPlsSLA2EfFeL1dLFWI7h5I6SSoglEarfBSGDrci6vgbiwIcC2x1arqStfkSMImdKnm8sSWVY+W8YUPhdmuwYkgDc27C8PFOC1NSla0ojSSWmkpYEVyyqHU3ZmKg5M+NwAQAi23J0HfhiSWXBxxEVChQZI0jg2yXYEpuu/8A7ao+GKueqVHHEgzFVd4kigJA81NuoDyvo/wU1CLGj08SqFAZkmudlte3LF9/r5668NURggijZVzRFVipFr23sbC40AwS11QXlhlWNVkdIomiUh+WWQmRr3GTKbY9gQdzcakHiJUnljqZY4bRROI3eMEFs8hcnq3AF+2311BV8LqwksCLE0byNJFI00iMhcszZBBd8XZiLMtxYG1sjd4XwYws+XvF5MMSu5DOxjDgsxPmbg38zfQUI/EEjmIxyK6PXGDJQhBjCsbAj6jvoj4hr5IYoTGSC1TDGbqp6XlVWH5kE76rNwOXJCAgC1pqPi/AVI22+K57dvrqE8Jq35cUhRoUq/aOaZWMmAkMyJiVsCHsnxWCKLb7aCvwfxFNUKIYmDVJyMjWXGGMSOoZlHdiBZV8+520fpKl2nmRiSEKY9K+aEn+OgVB4YkhiRoliSrid5AwNlkDuzNHIwFyrrjc2NmVTvjYlWSpjnldIo3WTAi82JBVSCLYH730FZePN/aU1G18fZ0ljOI+ImQMCfqApA/wtoHL4uqXi4jJB3hqIoqcMoAYHAG5tursTZvQi2rnH/DtXNJPURGKKcpByiWyCMnPWW5xFwYp2CnzPe2pH8KyKlTHEECPJTGIFuyQrEGy279Bt3vt20FhfETSGiMV1E07xTIwGSMsblkPoyyJY9+x00VRXVIaeCVY1DSLFE0SkOEbD3jXyGTKfhtYEd99Ku8OyGvgqYSqxCQyTxk93EbRrItvxFWCtfuET03khpK2nWSGnWBlJdoZJHYFM2yOaBTnizG1mFxYG3fQDI+OzVkqGGqNPE1NFOAY4mJZ3YEXceWPlq3H4hneC0ZSSV6lqaKYL7tgAXMtgxuFRXBAYXeMi4vt1w/wnHDKuUcckKU8UCZ4s2SOxYkEWFww3v3votx7h7yRxmDBJYJBLEGNkJCshRsdwrI7LcA2uDY2toB8dVVU8iRzS85JUflyctUZZFUviQvSVKAkGwIKEG9xYPwrxBLanZeIRVUkpjvTqkORDYhyvLN1wDZEsCLLbz0Qpqavlqr1SIIUSRqcxNcBmUJaUmxyCswUhbEFr7gXvQcJeMUzxBBLEqxSbgK8ZChxcC5KkZqbdwRsGOgHz8VnaqeJqpKVlcrDG8SnmripDZORnc36Y7EWIO+rHiFa1YBKtTymVUDosSOhcsAWBcZW37fQascWiqpTLG1NS1ETA8sSOV2IXZ1KODZvxA7jyBG/TcKlFAlMX5kipGpdj3KstzcknsO5ufXQRcPmqY6wQSztMpgMlzHGpvmFHwjta/31F/alRlxAIS3s7RmNcVuRykkdfqW6gD5XHpq/xOknFTFUwLGxCNFIkjlbqSGVlYBtww7Ebhu4tuvDtDLG1RNMFEs8gZlRrqiqojRQSAScVBJt3Y+QGgr8S4m7vTx0r9Uw5uVlNoVUsWAII6maNP8AWT5aGUviiVpOGq399HeoIC9MhQhR22vIkg/T8tEfDHBHp5p2kIYbR04B+CAFnCn0IdmG34UT00Kq/CU5irgjgSzS50zFv2YB5qg2GwEry7C+xGglj8RyxQR1VQ2VLMHuyqvu8mYwHYdSuhVPUMU+YkXDVcQSnSoZSWDmSSmCLkIT2jUjvKi2b/EQw8xaXifAOcsUEir7HFHvHfeRwMUyHYIg6gN7tidsdyfAUnjhCVDCR0JUSA7ugPSzdrOVtlba9yO9tAI4dxCat5j00hip7Yxy8tSZHuCXAbsigFRcbksewF4+CPVtWSKappoYVxkJhiW8p3CqVH4F3b6so8jq3S0tVDw8QwCP2lY8FLN0BvUkC5A79t9d+HqeaBUhMCKir1PzsmZjclyOWuTM1yTfuSdAYkvt8XceQ9dO97H4u3oNPI/bbzHmPXTvJsdvL1Ggq7/4vsNLXeZ9P4jS0EnEZVSKRnIVVUlidgABck/QDQKl8S0zlY0aQSNE0iB4JFDKo3IZ0AI3Hn56KeI6MzUs0YYKWQgEi4B7i481va48xcaArBWTT08kscEaxRSKSsxYszqoBAKLZdvW++gn8NeJIalId3EksYcZQOiuQqlsC6ANa97A7jcXG+p5PEVKJcC7bNyi/JfASErZTJhgDcgd/iIXubaH8Io6tlo0qEgjFNZmaOYsXZYzGAAUXFTkSbk9rb3vqbh0FXB7hFgaPmO4laTcI8nMYGMJYuMioOW+zHzGgfxH4kihjnEZZpYgO0LsiubFQ7KuKntcEiwIva+r1fxynhfBy5cJzGWOB5CqbjJsEOIJBtfvY2vY6EcSoKsRVUESQvHO7MsjS4svMIyDKEORBvY3G1htbS4twOQ1EsyRpKJUQWNTLCVZQV35dw6kW8gRv3vsFjinF25lLFAzLzRmZPZ3kBSwsFKjEEki7E2A799TVnimjhZ83eyusZdYHZA5IAUuqFb3IHfYm2pqChMfsdhGFgiMZCGwF1QDEEk49J7m/bWU497RBSy0qrTupqFCsJbORJOJMTEFPvOs75WI6ttxoDyeJ4VkmSVmvFMUJSB2VFIGObKhVe99zsNzYb6ImZjVSR8xSqwq/K5RyBZnGWfwkHAjG1xa/mLj+K8KkekroVwD1POw6hbriwXI+X179tXYaVkqHlJXA08UXxC+SPKT+lnG/wCegH8N49ZpjPNGYY42kMgiKBbTyxkHK52CWv5ncdxq03GFR2ZyRAtMZ2JiOQAY3OOOXw/htfbWb4X4eNUFnEpQKZDCQwK8wVczq7J2kWxFgfmJFjYg3xDh09RHLksavLRvAQJLqJGJ87XKb97X+mg7XxhREqc5PeAcr/lpfe7ke79319wem/T1dgTqer8TUiQid5GWPmco3hfIPuMCmGWVx2tvta9xqSso3aqpJBjjCHy6h+JCot676gm4a5lDdFvbBP8AEPhEOH72WguQ8XgkSVgzIIh7zmRGMqMcrnNRtbe/bv6HUdH4gppLhWkBEfNs8DoSg7sodAWA2vbtcX7jVHi3BHmkr2yVVqKeGNDcGzRmZiWW4ut3Xa++/bXNfHUyky1CQxLDBKAElzLM62JuUXFQAdt7kjtbQXeDeIqWoKiJn94peMvA6B1FrlS6ANsQdvI37a4qvE9JG5DO+ziIsIJCgkZlULmEK3uQDvYE277ap8ISqmFGZ0hjWG0hKSli78oxgAFFxWzkm5J2A+uqHE4aqnpjCEhaIThhLzSGwepVyDHj8YyK3yse/wBNAfHHqd5XgVnZ43CyWhfFDs3U+GI2376VF4jppigRpPeAmNmgkVXsCelmQK3SCRvuASLjU3DqZovaCcbyzmRbEHYhAL/Xp7aB8F4RPFNEwijgQXMoSqkkjbpYAJC4xi6iGup2sRve+gs8B8SJJHUvLmqwyutzA62QNit7ru3qBv8AQaMvWxrKYiTmUMgAS/StgTsPUjbudA/7JnMNbABHjM7yxSGTzchsWXHpAa4uCdtWKGKqeuFRNHDGiwtGFWXNsmZWuSVUWsugsT+IKVY4ZzITHMpaMrEzFhhzNlVS3wKx7eVu5truo45TLzAZN440mayE2jYkKdl3vidhc9ttxobwbgLxVcjOyNTqH9mjB3QSsHlyufm2W3Zbj8g1F4LlR4naRDjNi9m3NNGyGnj/ADUxJe/zyDz0GtquOU0YlLyFeSyq45Zvd7YALjd8rgDEG5uO4IEsfEIcpUzs0IDSApbFWBIa5FiCFbcX3UjuNBONcFnmqlq05XMpyBBGSLSKR7zmNa6sbkJa+GN98iNVvF1JzqqmijYAzq8dSu29MpV2vvscrRj6TN6XAFP+KKUBXPPCyYBCaWYBi56ALx+dxo46C479/lHofprOzxVJrea0ETxxgLADOBhcEPJjyz7wglRvstxtkdaVptx27+o9DoOJVGJ79j+Efy11gPr+6P5aUs/Se3Y+Y13z/wAvuNBFGo379z+Efy0sRl59vlH8tdRzd+3c+Y0hP1eXb1Gg5kUbd+4/CPX8tO6Cx79vlH8tPJP27dx+Iev56d59j27eo0FXH8/3R/LS13zvp/EaWg58Q1hhpppAuTKhKr8zW6V/VrD9dB4aqrgelWokjkWa8ZCRFCsmBkBBLtdLI433vjv5aMeIaPnU00YbEshCt8rfhb9Gsf00HpoqueSmNRDHEsB5hKS5ZycsoLCwslnc9W9wu3noJ+AV1S81UlQqLgyFFj3srLezMQAW28gAL2376pVHEK2EwPK0ZaWUJ7OsfVizdlfPdkTrY2sQj9rixeggdaiqkK9MnLx3G+KWPntvrOcKSu9qNRU0ecrXRCKiMpDFcbIO9yLFm7sduwAAXfGfEqmmQPHIFDuqjOAssY2LSSMrDFAATcgeQ1Z8Ucdanp/c+8qHRjEthicVyMjW7RqNyb+YA3I0uIT1/vYxBDIrMRHKZMQqm1hIliSQbjpJuAO1zqlXeCYnhVRJOJY6UUyOtQ8YYKthkEYAgtudtB3xLjksdPROpIacqHIgaU25TOcUj6juAPpfVSp4zEkE9XeJp4ysXMlp+UYixVV5gciRVGYYi4uvbvohwugqKSngWC8xUe9SadmJ6ALRu+WIDAWXZbE9tVKjgtRP7VK6RJLL7Py4i2S2gcyqJGsLlmZgSAQAF723C3wLick7soqYpQFB6YWjdGIazFHbeMjcHbsdz5RcXep5kNOZIpecSZEanFuSo6yRzD5lFFwRdxq5SQVD1a1E0ccQWMxKqSZFsjkSxsBiMRiP8THbtqWho5BPU1EoGTkRxAEdMKbi+/dnLsfpiPLQZji/i6SBqmNZY0licJBTGmY5gheWMw4XrJIBFgu1+x0dkrKqSeWGCSKLlRqx5keZZnysbB1tGMbX3JOXbHejJw2qWKpphSwTLO0rc55QARISRzVKliy3x2vsq7jyk4rwmVhGPZoarGIRh3lMbZC+XMIvnE3ScdzfLY32Av4c4n7TBHN2LqL42IyBYNY+a3BsfS2iL32+Lv6D0OqPhzh4pYI4AB7tFBK2AJ3JIHkLk2GrHEqSOYKssYdQ17EjvY/XQTy3xPxdj5DVPi1Zy1S6lhJIkRBA7OwW/bfv21DHwGljOaU6Ky7g+ht+eqXH/DMMxRhAhfnRu5JAuoYFvP00Eviitnp6Vnpo3d1dBikPMOBdQxVFILEJc2v5arycaZYKbnxZzzRZtFZUClQrSM3M+BEJHe5BKjudG+GUkUCssUYRSxJAI72Av39APtoH444HJWLEsJCPdkdidjC9uYpAIJDYqNiDexvtoKXDfF8k1HzWjwnaUIsLC2IY8yMue5HItIxH1A1Q/wCMKyPlPIjGFkaUs0CRho0GTuhFQ7oQnUEdLkbXU6Ny+HH5LXkDVLSrNmVtGGUBAgQMSsXLGBF72Zje50CHhGqlMMcrSJDFdCGqI3BhYWeJLQq7BlsmTsGCj1vcB7cZq5a1Ak0Uc2aBIHRx0gVQGXWC4ZQDzFXHrTY476Lj3Gq2GdscIolKMzyws0YiwvI7ShlCsG6QlrmwNiG2BeKeH1lRUrE1PCSRGqSqzBUAFVi3wllZQQbA2ui7jIW19bwqaeT3jDlwgGJbgiSbHaWQdiqNYqvzXY9lsFOn4rXLRVFVOsYkEckkEWBWyqt05mTXyawJG1r27674R4mDQo075c2blwOkTASr0WfHcquRK5E47A3sw0KpuB1uMZnQT8uTm8iaoMmZCYs2RGI94Q6RkFRa/SbAT8L4VWQVBm5EZjchUi5wPsyNIry26bNkRlipsCqgbbgDPCg08807F8EZqeJAemykCRyBsWZwQDvZVFrXOq/hSnEMtRTkXePBllxBkeFssBIxF2ZGR0uSdlUncnVvw/Py5J6Z/iWR5k3HVHK5cEfkxZT+Q9Rrjw9MZp6ipG8TBYYjcWYRlyzj6F3IB8wgI76A0L5H4uw8h9dO17j4u/oPQ66EnUdvIeY+uk8m67efqPQ6DiW+J+LsfIa73/xfYaU0nS23kfMfz11zPp/Efz0EUd9/i7nyGkL5fi7eg+uu45O+3mfMaXM6u3l6j+eg5kvt8XceQ9dO97H4u3oNPJJ228x5j1/PTvJsdvL1Ggq7/X7DS11zPp/EaWgukX1xyF+VfsNNpaB+Qvyr9hpchflX7DTaWgfkL8q/YaXIX5V+w02loH5C/Kv2GlyF+VfsNNpaB+Qvyr9hpchPlX7DTaWgfkL8q/YaXIX5V+w02loH5C/Kv2GlyF+VfsNNpaB+Qvyr9hpchflX7DS0tAuQvyr9hpchflX7DTaWgfkL8q/YaXIX5V+w02loH5C/Kv2GlyF+VfsNNpaB+Qvyr9hpchflX7DTaWg5eijJBMaEgEAlRcA9x287D7adKVFAARQALABRsPTT6WgfkL8q/YaXIT5V+w02loH5C/Kv2GlyF+VfsNLS0C5C/Kv2GlyF+VfsNNpaB+Qvyr9hpchflX7DTaWgXs6fKv2GlpaWg//Z">
            <a:hlinkClick r:id="rId2"/>
          </p:cNvPr>
          <p:cNvSpPr>
            <a:spLocks noChangeAspect="1" noChangeArrowheads="1"/>
          </p:cNvSpPr>
          <p:nvPr/>
        </p:nvSpPr>
        <p:spPr bwMode="auto">
          <a:xfrm>
            <a:off x="38100" y="-1233488"/>
            <a:ext cx="3810000" cy="2571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4" name="AutoShape 4" descr="data:image/jpeg;base64,/9j/4AAQSkZJRgABAQAAAQABAAD/2wCEAAkGBxISEhQUEhMVFRUXGSAYGBcXGBseHxwdIR0eHR8dIB8cHSggHB0lHB0cJDEhJSkrLi4uGh8zODMtNygtLisBCgoKBQUFDgUFDisZExkrKysrKysrKysrKysrKysrKysrKysrKysrKysrKysrKysrKysrKysrKysrKysrKysrK//AABEIALgBEQMBIgACEQEDEQH/xAAbAAABBQEBAAAAAAAAAAAAAAAFAAEDBAYCB//EAEMQAAIBAwIEAwYDBQYFAwUAAAECAwQREgAhBRMiMQZBURQjMlJhkUJxgTOSodHhFUNicoLwFiRTY+KiscElNHPS8v/EABQBAQAAAAAAAAAAAAAAAAAAAAD/xAAUEQEAAAAAAAAAAAAAAAAAAAAA/9oADAMBAAIRAxEAPwD3AnQmXxPRqxQ1Ed1bFt7hW+VmHSp7bEg7jROomVFLOwVRuWYgAfmTsNZFoJKLlU7mOelnlMSoQRIA+TWYElZlG+RspxuTex0Gnj4nC0jxLIpkQBmUHcBr4k/nY6n5y+o1iPbamZ0SCbkmSeZssFYingPKsNrHJyCCe2X0tqOp9sSGtl9ulMVOWWAKkXMd1RbhyUxb32SKqhfqT5Bu+cvqNRz10aY5OBkwRb+bHsB9dj9tZmV5pamcGraCGnjQSFOXvIyl2JMiHFVUqfrl5W1So+IvN7G09yYKd6ySwsSbGOJsfwl0MrW9QRoNvzl9Rpc5fUaw/Da+vd6d5GdDM+RiLU/K5eJOKWYzOwFjl57mwGwl4XxWoqKuSmim9zE/M9otcyR3F4o7rg2EmSO4vYYj4iSobPnL6jUQroi5jzGYUMV8wCSAf1Kn7a7RO5ue/r6axDTTO7NBJy5KqsMaOVDYwwKVY2OzAsklj/3RoNzzl9Rpc5fUayE3EpqeOt968/LkihjaUKLSSctd+WqgxgyoT57MPLXfFufTRTH24zSCEjlOIx7xyEiYCNQyKXJFjlf120GgTjdMeVaZPfX5W/x2BJx9dhfVznL6jWJ4nUSU4aCnbHkU0cMZIBHOmcQxG53uoS5HmJB31bSWemmYS1MlSsdK88wxRbMGGHLCqLBgJRZmPwj66DV85fUaTTqBcsLDWMkarvRFqw8yplGUSKhiEYQyMFJTOwVbZk7luwuBqtxSapqKTne0vF7S6wwwoEsFd+X1EqWL4ksSpAW23a5DcUtdHIiujqyOoZWB2IIuCPzB1Jzl9RrGyzy8uplFS1LBTZRRqioSTGB1Pmpvc2Cxra4sbksANLwqRpI4zJtJgpkUH4WKgkW8tBe5y+o0uavqNcSJ5XO/113h9T99A3OX1Glzl9Rpo49u53376YJudztt3/39NB0Zl9Rp+avqNcOnYXPf1/XXTJYdz99AhMvqNLnL6jTJHsNz99Mqbnc+nfQdc5fUafmr6jXDpuBc/f8A35207rYE3P30DiZfUaXOX1GmWKw7n76ZE77n07/7876DrnL6jT85fUa4Kbjc+vfTyJt3P30D85fUaXOX1GkIrDufvrmNO5ue/roO+avqNLS5f1P30tBzUwq6MjqrIwIZWAKkHuCDsQR5aAU3CqGmlRljhSRyUjLEk3KliqFrlRityFsLDWicgAkmw9fT6687rqt5JYKt4J8RVRJTueXisUj8oyfFkDJzL7rsoQbb6DWQU1NG6IixK4SygHcR5XP6ZefqdNDTUksJVVheLmFyAbjNZSxP1IlUn8xoRUTHPidVm6cmMQI64X6EMrFclK/HJbcd10/DqealNBR+0O7PnJLksfwIgyUFUH97Ihuerc7nQSUnhOmLPLUxQSyvK0jG9wRfoBB2YKgXZgbG9tG0pohI8mMWTKqMdt1XIgfkM2+51mq7jFRIkns04DTVQpqZiEZVCAc1+3XbCY2J/Da41b5NUJEpVrJSzIZ5J2SDJVBVQkaiML1MScmDWAt5iwXKXw9RxE8uCFcgVNvJT3VfkU7dK2G2riUMCcvGOFeUpWMLYBVIAKgDYDYbfQemh3g5pnFQ0lS86id44nZYwcUspB5ahT1q29u1tE+M/synO5TS+7RyAbMwNrDa5v5XGgq0fG6aQqsboxOwIDWP642/W+pqbh8CFcUiHLBVP8IO7W/M99Z0u/DWSL2uWeKOlkkeN0ivGkSjFwY41O5utjcm+3Y6ijpeJKaSNuItzpgzyryYCqIFBYoMA2QdkUMxIu1yvloNPJw6BleNo4SkhZpFO4YnY3B9f/jUFPwOkiQqkMQBZXO9yWUgqSxuzEEC1ztYaByVVYsU8cVUzytVLT080iRkgAIZSVRFVsLTeW+PfXaU9YaiaI8Sm5MKI7vyqfMOQ7FVPKxC44MclY9S2I30GhbhsBJJSIkushN+7IAFP+mwtqSOnjzd8Y8nAVj6hb2H5Alvvqv4cnkekgeaQmRog5uFBNxcEgKADYi9gBe+iixkD4j/AA/loM7RcI4fT1CCKOBJsGZBl1BLqGCg9kvbYbDytvqb/h2jWXnCGESZZhgTsxuCwHYE5G9hv3OhHF6+peWoSnm5btNDSQOyI2LBedO4FrsOWSCpPeM9tX+GNOk1UktXLNHFGhzdIgyuVdmAwjUWwMbC4Pc6CwOE0MszS8qB5EYBidwHUAglfhzAxs1rjbfbV6lo4UeSRUiV5SDIwtdsRitz52Xt+usfTNV0dBE0byz1NZICqPyRg8oaVyNkBIUMcS1rqALDbXIr+IrHPGHlWRjDDC1QaRnSV2Ic4091xWK0lnAJttcHYNpUVMaFczGASFFz3ZjYDt3/AJ65irIZC6o8TFGwcA7q1gbH0NiDoGaWQVNNHLUyTYcyqZnEa4hVESiyIoxvIzC9yMe+qXD5quqenSOpaDKNquZljiLYSORAgyTEHAMMyCfd7i5uA2V1/wC399cxlbf3e+/fWOm4tWikgWFnnmnlkVJLQB+SrMc7NhGZDGBbsOq9jaxfh3Eq4Bomdw8k6wwtUGmZkPLLyZCm6DiqkqpsSSAdu4bC63/u9vrqOqqI0xyMYyYIN+5PYfmbHWU9tqqeWrtVPUrFHEqiVYQBPK+K5GNFICqEJFuzn9IuJLLDVRtUVclQtNTy1silIVVWVSi44oGFw8tgxbZe/noNtdf+399cx2sP2f31mVerjakaarLSVDgNTKkfLClSzYEJzPdi3WWsbbgZADX8s/Mf4fy0Aut4pTwsBK8SlvhXuTbc2ABNhtvqWnqopUV42iZG3DA7ED+otrJV0NXNJU1lJUx0qojwFpYxJnyXe7bkCIKxcX3va5Gw0/BEqZ+WsVTLSwR08ckvTG8hmlvKwLSIVUgEFun8ewGg2jMo+T76ZMQB+z++sbw+WtMdDLJWuzVEiBYuVEoaPFnJboz5nKUsbFQDsBbXNbVVrx1VVHWuiCYxU0IiiKllcQ9ZZC7K0obsQQCbHtYNmpW5/Z+nfSYrcfs/XvoBwlKqOtWGSsacezmWVSkShHaRRHgFQMFNphZmb4RvrSqhueo+nl/LQRMygf3f30lCgf3f31K6HYZH+H5+mnZSBfI/w/loI9v+399LUfKl/wCofsv8tLQS8QpUljeOQBkcFWB7EHuD9NUuINAQkcpTrcBFLHqdesAfUYX/AE0TkYAEk2A7n0153xKvaWaCpanqMRUxJTyEJgI3blGT48rycy/w/CE7b6DR1UlFCrwycsLMXdo7M2ebHNiADsxP8dQ+wcPqYUN45IYQyhjK5xHZ1Zi17dNmVj5AEbaip1qHq6uaExBY8KcGXL8C8xiCptjlLY/VDoRwaBqgUSznIVTS1c5X9nI8eCxovrGbq6+bCIE3udAd4VPw4qq0zQYwguoUkBFfK7qPkPVZht6aUs/D61kRmjdwCyAs6MV2yx7FkIIuBcG4vqDxdyJVeNGyn2pTiTdBUFVYG3ngC9u4AB2vqbxCEaejiU9ULmoc/wDTiWN0uT+HJnAAPcB/lOgkpeJUNMvIjKIsZxwRXsvnbpUgd+310uK8RoZPdTsjgqr4EO1gTdW2HSbrcHY7a48FQVHIR3wCTZTkWYODKxkAa+1wGAP5a58NJPJLUVCsnKmnYdWWeMXuBbe1iYy3+onz0DYcOigv7pY52AJYtlKw8jl1yNZexubD00QiraR+XOrxNleKN8jckm7IPQ3Tcd+jftqjS2aprKh1Z2pyII1yW6phHIxGRCqWZrkkjZQPLQmlk9qngekTAMHrHExJ6pPcIwCMVsyLIwxNvP8AEToNGlPSo0akRK68yZBc3BN+Y49P2hBP+LUkVNTyrIQI2ScAubmzhkC3PrdMR+Q1luKPO/t5dhzCIqCMxg7NKQXYZd7CZSf/AMZ9NGuLcUWOkqRCSHjPs8YbYGVlURgW3Iu6j12PpoGo6alkq/aY5EeQ06RqFOyw5s19tyGdSATt0bW3uRj4tTt8MsTe8MWzE+8AJKbeYAN/yOsHFTTZyAEx0Cyx0byI55rRxryrAgdEYnyDtcN1E3WxJ1fsSCsp4IlCRUsRfBRYKz+7S1tvgWbb6g6C/wCzU0ZjJEasZGKbneRwciP8RXL9L66tBGzX5amZ7G5+Nytv1OK2t/h1Vrk5lfTre6wRyTt6h291H/6TNoJ46f31KS5VKRkq5DcWF5UiGV+wwaY3/wAJ0BqfhtGkcVKyxiNntHGXb4lBYBN7rja4xtiF2tpUNNQpCHhEAjiZ3DBtg4yR2J82+IFjc99ZuetZ6uasYthTUjvCh/7hIjb/ADuI3NjuFePYG94Krh5pIv7Oya1YsYQ5bliVSq39cPefmznQa6tlo4xzJXiHOQRAljeRbEhVHdtmY2Av9tcw11EsZqFeLltjFmCTfElVSw3uGLDG1wb6i4XCrVVZPIbGFhAgJ/ZxiNJCd9lLl7k+gQeWs9SrNJNH7OqnmVEtcokZkUosaU6sSqt8bMZACNxv3Gg0FOKCpRadOWVhClYwXRowBihXs6i1wGHoR66ilbhhX2IGnADYiNWItIOsAEdpR8Wxy89VuM01UqS1UrokuApo+UzFYlkkQPIWcLkR0t2FhHtqTjUdOsUVBTMuYmiURg3KCNo5ndrbraMZZHuzp3ysQk/+l06zU2MKq37ZMWIJZRcyGxBJWxJY38zqSki4dSoZlMCiosuZcsZhY4gEkmTpvYC+300Go62sWJZI2hRK6ocrKyuxQPcQlluASURFAvbJl730XXw+Y+QaSeMyUsZgYTKHBDYOblCGic2U3G1m+E7WBcJj4dCrTU4iAUBHZSzFBcWjtuyAX+AAAX7atxeI6SQEpMhHa/WBfIJa5Fr5G1vXUdHxSMUk1cyKjBXMliDkYcl+MAZLdTiTbY+WqI4e0cfDKRiSS4kmJ/EY1Mp7CxYzYm3mAx8tBfrOB0JlDSRxZyPcKWbF3AvkUvizgL8RBPT321ZpIKeRJinLKzMwkIY9RA5TX+uKhf01Wkbm8QAViRTQnL6SSkBRftcIjXHcCRT56D8Hu/tFCjHaqmaYg2whd+YF9QziTEdtg5HwjQHFrKMqJg8OFOuQfI2QFe9/Lo/gdKrFHGIoXMS2ZWjQse4cBSP9bC1/MjWE8ZsZRxWlTaOKMTS22ARadeTHfa2Uoy/yxEeejtSomhmlcOZq0YU0Y2cIv7EjIdNjeZmI6che9gNBp5ZaeOUlmjWV0JO5yZI9yfXFc/8A1a6kr4Y4uc8kax2DZltrHtv53uLeu2hfg+nzg9olYvUy9E7H8LIxVoVH4Y42yAX1uTcknVXw5wdGLvI5anp5ZEpY2sEjVSQWPk2LZKhOyqq23udASqvEdJGW5kqqEvkSJLC3e5xtbbvomXUgEFbGx7nt3/8AbQakiNeRI+QpFOUaHbnEHaRgf7sWBRfxfEfLWgw37nYev+/TQR3Hqv3Olqbl/U/fS0HFbTJJGySKGRhZlPYj0P01VqqeOQBGWMrcNa/ykMO3owGpON13IgllxLYKSFHmfIX8hfz8tZWaarp6iDnVxYYSzVEfLiVFijW5wITMAO6C7Mb2PbQEf7DoZOacEccxjIhlkKFycmDIWwNydxa2+iFXwyCVER0jIQgpixUqQLXUrYrtcbHsbaynBaarpko2apdmq5y70xjiAUS5TPYquZZPNsiD6C4sRWarqUkqI6z2ZBI0cMZjiZSUkMd5SwLHNl2VCpAIG57ASHAaXlrGI41RHzXB2UhrEFslIYsbtck3N99NRcNozHIkSRFJMxKQxJci6Nk/xMe4uTfbQjitZVNFVVC1TwR0+aoiRxM0jp3LmRTsz9KouJtvl1Cw1Ja6LCmhE2FNCgnmg9lyaZlzb/7lgFTfInEklu647hqDw6lpl5uWCxi93qJSqi1twzlbD6jVngrU/Ij9mMRhx92Q1xj+Z3P56zlbT1FUvDYZZ3jkcGaUKIGvywpV7FHQkStEbKSvV52Fm4nV1slPLUxVjQXcxU8Qjha7czlAyF0JJZ97LjiDvcg6AzWcKo5pTzUiaRlBZSxsyKbDNAcXUE/iB76tSNTRSqSYUeWyLdrFsQxVR+QLbDWWroakvX1cdW0Kwx8iMLHGxkaJWbcurDHmyMtlAJI77DWgglletWMt0xQZyDFT7x2xSzEXGIjl2HfMaBpHouZysoOaJRJhn1CR1YhiPUqGIv6fTXc/C6JZ0meOATO/QSe8gU7hfh5mCnqtlZe+sdW8dkarEirzDGZXUlQEjBk9mjkkdUuFAWobe5IkNrAEg1xOWSF0M8xnajp5amR8FW7tdIwqqOnp5qgbm3ck76A3RU9M8LxoImiZpEYZXBOTBwT3vllf665qOC07yFyLOVCkpNIlwL4g4ML237+ugXDaOrDQ00dU0CQUyyVLKkbF5ZGJIBkVsSCjk3B2kH5iLhVRXNFSTvWs3tEqCONYogGiN2yc4FszCC11wANhbvcNBPwGmJysQxVYyyzyglVviGIcZWybc3O51M3B6Yq6tHGwdBG+bFiyKSVUlrkgFm7+p1mOIVla61dTHWmOJJOVTRrHEcnDLD1syElWnDCwsRc79rGKyeeeeaKKpNPHThRI6rGzs7rnb3iFFRUIJNiSW7jHcCJ4dAwcskR5hVnue+Nsb/QWG3bUs1LFI6OyxloiWQk/CxUqSP8ASSP11mOHVtXVtTRpVtEBAZppFjiykUyYQMA6sqCRUd+xt287h6Li9TJFTxRzgyTyyotSUU3iiLe9CABS7AKB+HqysRtoDfEOBUsz5yRRszWDdRs4G4DqDi4H+IHV1aeIOZMY8yoS9/wgkgflcnWNmrK5XqYYqxpX5sNPA8sUPRIw5kzHBFDhYiNrbYkd7nRPi8FdGqJHUzzktlMUWlEqoRYYK6qmGQbvk3kCfIDdaYeS/O5XKxPMztjjbqvcdraoUPh2lilaWNQGaPlNeRmyXa1yxJ2Gw32udB6xZamkp4va5H9pnxz5UasYhk7K6mPHIKhU2AufK2xLQcSaOSpM055FNEmbtgLyEM7lrKADgY9ht19tAQloYTGkWEfLXHFb9sLFbeexA1BX8FpZWLyRxliLMQ7LkB2DBSA4+jX0LPF5oYaGaokIElxP0pYZRPKPw36SqqANzfz1R4txyshlgUsc6lJjFTsE6XHK5SswW/SM2c3Pd+4A0GqNBCYuSUh5dguAsFsOwsOw27aatoYZxaVY2ANwciCCB3VlsVO5FwR56zHBuPTT0UlU9VyolgVVlZUs0oUGSW2O68w8sKBuVawN11a4PXVlXSzVIc0+UTrDBijNHIuQZ5CV3fMWCWsAN7k7AdoqGCFQkMcKLcsQthc+ZJtcsTa5O513FSxRmR0SINIcnIO7NYKCf0AGs6nHjPB7R7S1PTpCpklVUZmlYAlFDIwONwLAElmCjdSNXfCtPWnKSqnlKufdQyLCGRB2ZzHGvW2xKdlvbc6C+/CKYiYNHERPYTb/AB2UIL/6QBtqaOmizMmMWeOAa/ZQew9Bffb6eg1dZSATkf4fy0kjIHxH+H8tBTgp40JwWNcmMjWPdja5/Xv+e+q9TwunananMcfKYFSmRANzc7jfcm/fRNENz1H08v5et9JkNwMj6+X8tAMpeDwRsGW9x2ynlYdrfCzEdvpq7GV3PRufX9NTupAPUf4fy06x22yP8P5aCHp/7f30tTYH5j/D+WloFUxK6MrgMrAhg24IIsQfpbWRpaPhSu8Aan5sqGB0MxZypF+UcmLbL+DyGj/iasaGknkQgOsZwJ7BiLLf6XI0C4nwiOKKioofiM8UnkTjE4mklbsbsVsW+aUeugucM4ZQ00+MQhSbl2UZkuIweyhiSsYJHSLKL6rVicLiqMpHpknyD2aX4WbbPAtZWYbZWBPrqThFBGeIVUyKAVRYyw7l2941z3thytuw9NU6uhjrBPT0gtDK7e11HzZbOkZIPMewCE/Cg7bgLoLfGOH8NWTmVPIV2YSdchAZksA+N8S4sBla9tr6l/s+grgJ7Qzhhjmrkq4DE4ticZArE2DXsb668WRrNRS4VXJSxylUggKpOa3uLdipIIIsex1m+L8VnSlp4/ZqiCn9lWWpenQDABATAnUDHaxybuqiw3NwGsWqpeqo5kOMatGZM9lCnrF+wsRv/l1maLh8FTWRyKaT3UjTERTPIWaxVWxICxdwWK3LMBv6v4d4UJuGU1Hd6N7LI0bKuRCusj4KSbx8xlW5B2NiN9PxqtqQK2mimMj+5himYKCkk5ZXVjGqglECvsL+8X1BIG4Kjh8mVNHJTt1M7RLLclg+bmwO5Ehufqd9VOKcZp4uaYZ6NZ26ZWlnxxKgi5ABvjv09Pnvrng1K8NRFRyGGVYoeahjiw5Bvywtsm6XUviT1dD7t5W65RWTNALmmiINQ19pH7iAeqjZn/NV3uwAQUh4fSRrG80HXEqkySbyoq2yIJ3HUf1bVir9gWMSSPBy5VRc2k2dUuYwGJ6rE3Fib3Os7xA1mNXxCmmhgiMdvepk7rCX6g3aIMS2IIcbhrAsRoh7F7K0TxRc6GnpxEoaZA0DbMzOX26kxu3cY9rHQH6cU8iPJGYnWcXZ0e4cY4DcH0FttSrQxDldKe5/Z7np6cNv9JI0N8FxOaVJJLK9Q7VBVeyhzkoGwOy47kAkkna9tFuJSyRreKNpTfdc1Ww9btt+n10FePh0OCoFTBXDquTbMGyv+edzqHiHA6WeQPLGjNYA3ZrMASVVgDZwCSQGBtvrqkq6osqvSsi3sW50Zt9bDc6EeL62ox5C05InkWBX5yDJficAHcHlrJ9tBLP4bgklqJqkRtnZE63AEKoOhwCAy5lyVN1tbV9YqOsijKGKWNTeN4pCMSOnoZCCptcdJGxt567lpXqqeSGZHp8wyEK6McSoFwbFR3I3B7azXiYJw2ngh5s/LkdzJJzAskjkFlQyjERl3IGQtZUO476Ar4W4HDBGsbCHmpLJOFRj0GQuFt5/syVyI3s2ueKT8MmmCzTU/MHu9p8WN+0ZxYXB+Q97jbWZ4LRPDTSIkztHPPFE1Rk3WWHvTE7HLlbrCjXJFiQSd9DHeAJTRf8ANNLIHWamAkWK/LYCmEVhEpEhBytcLGzMe50Gv8Y8W4dRwxRzCPo3iijfFkCo1ioDKVWww275AdidTccpeEuBNVmmtMAbyTdD2UANbLFiq2AfewtvrE8cieCqRy4qERIppsSASwRHfBuzArTx4hv+sVvZtaTxtT0qdKFgywnmRKVWJYcsy05CFo0yucUKtIbjcA2DTPUUk7JE0kEj3EyJzATdCCr2B/Cbb/lp4ZaSecsrwySwBkJV7lMtmU2OxONt/Q/XWW8OtDArpRUzGtmciXmRin3Cq+bBVPLiCutlUFruLi+R1S8I0tTm8EUvLni91UT8tSqrHkIYo7/GXyMzMSWsxvYsAA1PFFpIFpYBCsjKw9ngQ3IxFi9mIUKim5Zu1xbcgGOplZpKmnpFSGQlWllZzezqAJY1swY2V16sbNHcgg72fDcXNknqWYlnkaNd/hjjYxgL6Asrufq30FuoG5lfPiTaKGOJjfYu7F8fzVMT9BJ9dAx8NUjQwQmMYQENEBI4KtbZrqwOW53vfc6I0VKkQxQ7D5pHc3O53ck/x1ew+p1zGm17nff/AH+mgicjYXX946csPVf3jqQJv3Ow9fXSkTyud/roIksB3X7nTKRc7r6fEdWCn1OuY49u59dBE5Gwuv7x07MAO6/vHUgTfudtv9/w0pE7C57/ANdBTwb/AKg++lq/y/qdNoGq6dZEaN1DI4KsrdiCLEH6EaHcP4DDAS0UYViMS2blrDsLsScR6dtFtLQDTwiPGVcBaUkyWdxkSoUkkb3xAH5Aaq8P8NQQY8pGUJ8KiebEACwGJbG30to5paAG/hemL5mBScuZYs+Od8s8L45X3yte+r9ZQiVGjdQyMLMCzWI9NXdLQC+IcFimKmSMFkuEYO6soNrgMpBANhcX3sPTUY8O0/JNPyI+STkUubXyyy/zZWOXe++jGloBnDuDRQX5MYTI5MQzXY7C7Md2NgBcnUtLw5YkwjUItybBm7klmJ9SSSST3JOr2loAX/CtLe/IU9XMxLuUzvllgThllve3ffvrqr8NU8rl5IVdmtldns1vhyW9nsNhkDbRvS0Ffkm//k2k0J/2zasaWgg5R/27ahegVijMoLISynJtiQQSP0JH66u6Wgr8k3/8m1XquGJIyM6KxS+OTMbX2Ngdr7Wv6XHmdENLQUqvh6So0cqK6MLMjElSPQg7ap0Xh2CJg6RLmBYOzuzKDa4UsSVBsNhYbaM6WgyND4Cpo6lpyoe7FlQ3xRiVIIHa4CgA20YbgMBWVDChWYlpQSx5hItdr7nyt6WFu2i2loAbeF6bFV5QGJLKwkkDBmFmOYOVyO++9h6aan8K0qOjpTorR7qQzCx6uq3Yt1t1G56jvvo7paDNU/DauCOdIBEcpS8Jd3sokbJ8lUb4MWIAIyFhcd9X+EcHFPGEBLEku7szZO57u31Pp2AAA2A0W0tBXaI2/wDJtPyj/t21PpaCuITv/wDs2lyTf/ybVjS0FdoSf/7bT8s/7ZtT6WgrrCf9s2lyjf8A8m1Y0tBX5Z/2zaWrGloKHH6mWOmmeFcpFQlBYncD0BBb/LcX7XF9BOB10kzKY65Zx/exmNFZLrfYCzIbldpAdvP1P8Vz5MnLKh8TiXBK3ttcAg2/LWdWkqJp6WWWOliMJLNIkzM7Aoy8se7XoJIY3PdF28wHNN4nEUcSzzSzyyGXDk05JYRviwCKGN1uBfztfUkPjSmcri05Utgz8hgqSFgoSRitkfIgYtvcj10uC8KkilhdjFaNalTZze8sySLbp7Yqb/W3fTT8KkMEkQMWT1BmHXtj7Qkm/T3xH30EvEfFkMMkkbe0ExFRKyU7MiBgGuzqpUDE377atjiDe0FeYeVyBLeyW3Zhle3bEaBmaqNTxFYFpirSRANJKwKsYYgSVCEOtrHuLm4276ujw+OWYM15RohR5Z9WwK37fKQfz0FjhviaKZwimcFlLIXhZFkAFyY2ZQH232Pbftqai8QQymJY5HYzKWQBRcBdmLi3RZuk5W6tu+g/A+CyxyQM8VL7lT18+Z2ZsSilA4CxXUm98jvYeun4BwaenqXqC0DNUi9St7BXFynKIS5QXKsG7nr2JIIapi1xu259F9DpOWA7t9l1BR1EpSMzCJZPxBJCVBsexKgkfpqeWfY7p+9/TQdWb1f7LrlCxHdvsuu+f9U/e/priKfbun739NAgWuRduw8l+ukxbbdtz6LpxP1HdOw/F+f00zz7jdO/zfQ/TQJywBN2+y6fq9W+y6Us/Sd07H8X9NdCf6p+9/TQcIWN927+i6V2va7dvRdKOfvunf5v6acz9Q3Tsfxfl9NAzlh5t3HkvrbTnL1b7LppZ9u6dx+L6j6a6M/1T97+mg5XIju32XSBbfdvsunjn2G6dvm/ppLPud0/e+n5aBiWuBdux8l+n89Jyw82+y+ukZ+obp2P4vqPpp5J9u6dx+L6j6aB7N6t9l1yhYju32XXfP8Aqn739NcRT7d0/e+v5aBAtci7eXkv10mLbbt9l0hP1HdOw/F+f007T7jdO/zfQ/TQNIWAJu3b0XXVm9X+y65ln6TunY/i/prvn/VP3v6aDhCxvu3f0XSu17Xbt6LpRz9907n8X9NOJ+runb5v6aBnLDzbv6LpNlbu32XTyT9t07j8X1/LTvPsd07fN/TQQ8x/VvsulrnnfVf3v6aWgtVfwN+Wsx4e4/JLUSI+0LgmmYLuwiYRy3uLfGQy+qm42Gj3HkkammEJCyFGCMewJFg36d/01nE8KxwimelLCSFkI5lRKylDZZVxZyoJjLWIGxA0HE3iSVKSeY5s61UsK8uPKyrO0YuP8i2v6nWig4gryKo5gYx8zFksQpIAvcbG4O300Gi4TKKSphBjzeeaVLt02adpUB2uNiAfTfvqWf2oTJOkUBdoTHJG05AUh8gQ4jOQ3N9h5aDqq8SUsaLJk/vpmiXGJizyRsUZbBbkjlkAnbp9NT1HiSJMFPPMjoJOUsLM6pe2TKFOIvtv3sbXtoXwPg08UdLzjEZI555ZCjbe9kkYY3F/xj8t++r9ZDUx1T1ECwyiSJI2jeTAqUZ2DBwjXBzsVsLWuO50BLhVcs8McsbOUdQVJSxt+RFx+R0O8U18sMV4mcO0kaXWIyEAt1EIouekHVvw7G8VNEkmGYXqxa4uSSbXF7b6fic04s1PyiysCyO9g62IsGAOBuQb2Pa3noAvD/EKxxTSVNTI3Js8genMTxqQbEra7Kd+oXHSw8jqw/jGnvh/zPMIySP2d83X51GPw7bk2tte1xetX8NqajmySiGN2RYo41kLAAPmzM+K3JsAFx2sdzlsXqaZjVJMMMVgkjPVvdniYeXayH+GgiqPFNMkcMhkkKzMUiCxMWZwGJXELkG6WFiBYg31Ui8aUuLHKf3ZIm9w/ue/7Tp6PX8t+2+noeESJ7Lcx+6nqJW6vKTnY227+8W/66VVwqR4eIovLvVBuX1esCx9W23Up9dtBoFY3O7dh5D6/TScnbdu/p9D9NDIuJSis5HLUxCnEhlyOz5lQnw2N1BOxuMdwLi5N5u3bv8AMPQ6DPSeI0gX/mJmkaWaWOIRwNclCeiygkkWPVsDp+MeJQOH1NTBzcokkAUxHJJFU7OhAIANifK297a4HCJBLBISlo5qmRure0ofG23fq31NPwh3g4jEWRTVGTBr3xDwpGCR+YO3poLA49GkKSvzlMhssfKPMZrdggBN7An0tudtRP4qpwqSF5Rk5iw5TZiQC+BTHINYbbWNxbY31T4nw2aojgdo4hLCzXiFQ4VlK4nGVFVlPY7qRsQe9xzwzgjo8DlIUIneZ1WR3IBgMS3d95HuV3soAAAG24dz8claSdQzRItKky8yLqRi8gJZe5ACg4/TU8viuGI8mR5pJkiWSTlU7kBSPj2UgDY9NyfS+m4pwyR5qmQFLS0ywqMt8g0h322HWP46noKB0mqJCUtJFEi2be6KwN9vU6Ceq45FEkRykcyi8axxl2cWBJAA7AEbmw3HqNRHxJAI1lDyEO+CIsTF2cXumGOQZcWuCBYKSbAX0Gm8OuYqFrJI9PT8ho+e8QNxFdlkQXFjH2IsQfIgampOETxLDJGtPzY3kZouY+LLIBcc1gzFxZTmV3sRYX2AhF4np2R5s5FWJjG4eJwwfosgTHJmJYAAA3J2vqjSeKeZU1KsZI4YIIpW5sRRlYvLkTkN1wVTcXHfzvrg8MqpBI78lJvaFqI0EhZCEWJcGbEG5CsMsTYkGxtbUdRwmqqJKuSYQQ82nihjCyGWzJJI+TXRbi7jYeQ0BzhviGKd+WpmR8c1WSJkLJcDNclFxci/mLi4FxolETbu32Hr+WgcEFTNUQzVCwxCAPiscrOXdwFuSVWyBcukg3JB2xGjkU23l5/iHroPPq3xlIk8kZqgs4n5CUvs5YMS55YMo6QzxkN3Fr2tcW1pK3xdTRyyRl5i0B98VhdljBTIFmC2tifK/n6aGVHC6o089GsVMI5S45/OIIEjM3N5fL3lUtf4tyoNx5XP7HkCcRXJCapmMZy9aZIurbY5IfXa2gu0XiSCduXG0t3RmjZomVZFWwLIxWzAZLv5ggi431V/44owMjJMI8igk5EmBcXBjBCbvcEWHc9IudtEKinYvTt02iDZdXqmItt66rQcOcQUsZwvFIrt1bWBY7bbncaC5wfi6T8wJzVZGs6PGVYXFxsw7Eb3H/wdXrnLu3b0/P6ao0kTLUTynHF1jUdW91Ml/L/EP46vCbq8u3zD10CkJ9W7jy+v5adybHdu3oP5aUk3bt3H4h66d5tj2/eGgrXPq32/pp9Lm/l+8NLQWav4G/LWY8O8ekmqJEbaFgTTEAXYRERy3uN+uzD1U3G2j3HkkNNMISBIUYIW7AkWB29O/wCms1B4OEHs0lNJOXhZLLNUSOmBssihWYhSYy1rDuF8tALPiR1FTJJxSCExzzosMkcRFkkdEBAIkYkKO250dlraqeSKKI+ztyBNMzIrspc2WNQem91fIm9gALXNxXp+FVKRVMJpqWUSzTuDJJsVlkZwGXlnsG3F/Lv56uLw2oglheDGW0AgmErlSwTdHVgrdWTNcEbhu+24VuJz1yiCEyhHep5fOWNDnHynkBwa4VslAPlsSLA2EfFeL1dLFWI7h5I6SSoglEarfBSGDrci6vgbiwIcC2x1arqStfkSMImdKnm8sSWVY+W8YUPhdmuwYkgDc27C8PFOC1NSla0ojSSWmkpYEVyyqHU3ZmKg5M+NwAQAi23J0HfhiSWXBxxEVChQZI0jg2yXYEpuu/8A7ao+GKueqVHHEgzFVd4kigJA81NuoDyvo/wU1CLGj08SqFAZkmudlte3LF9/r5668NURggijZVzRFVipFr23sbC40AwS11QXlhlWNVkdIomiUh+WWQmRr3GTKbY9gQdzcakHiJUnljqZY4bRROI3eMEFs8hcnq3AF+2311BV8LqwksCLE0byNJFI00iMhcszZBBd8XZiLMtxYG1sjd4XwYws+XvF5MMSu5DOxjDgsxPmbg38zfQUI/EEjmIxyK6PXGDJQhBjCsbAj6jvoj4hr5IYoTGSC1TDGbqp6XlVWH5kE76rNwOXJCAgC1pqPi/AVI22+K57dvrqE8Jq35cUhRoUq/aOaZWMmAkMyJiVsCHsnxWCKLb7aCvwfxFNUKIYmDVJyMjWXGGMSOoZlHdiBZV8+520fpKl2nmRiSEKY9K+aEn+OgVB4YkhiRoliSrid5AwNlkDuzNHIwFyrrjc2NmVTvjYlWSpjnldIo3WTAi82JBVSCLYH730FZePN/aU1G18fZ0ljOI+ImQMCfqApA/wtoHL4uqXi4jJB3hqIoqcMoAYHAG5tursTZvQi2rnH/DtXNJPURGKKcpByiWyCMnPWW5xFwYp2CnzPe2pH8KyKlTHEECPJTGIFuyQrEGy279Bt3vt20FhfETSGiMV1E07xTIwGSMsblkPoyyJY9+x00VRXVIaeCVY1DSLFE0SkOEbD3jXyGTKfhtYEd99Ku8OyGvgqYSqxCQyTxk93EbRrItvxFWCtfuET03khpK2nWSGnWBlJdoZJHYFM2yOaBTnizG1mFxYG3fQDI+OzVkqGGqNPE1NFOAY4mJZ3YEXceWPlq3H4hneC0ZSSV6lqaKYL7tgAXMtgxuFRXBAYXeMi4vt1w/wnHDKuUcckKU8UCZ4s2SOxYkEWFww3v3votx7h7yRxmDBJYJBLEGNkJCshRsdwrI7LcA2uDY2toB8dVVU8iRzS85JUflyctUZZFUviQvSVKAkGwIKEG9xYPwrxBLanZeIRVUkpjvTqkORDYhyvLN1wDZEsCLLbz0Qpqavlqr1SIIUSRqcxNcBmUJaUmxyCswUhbEFr7gXvQcJeMUzxBBLEqxSbgK8ZChxcC5KkZqbdwRsGOgHz8VnaqeJqpKVlcrDG8SnmripDZORnc36Y7EWIO+rHiFa1YBKtTymVUDosSOhcsAWBcZW37fQascWiqpTLG1NS1ETA8sSOV2IXZ1KODZvxA7jyBG/TcKlFAlMX5kipGpdj3KstzcknsO5ufXQRcPmqY6wQSztMpgMlzHGpvmFHwjta/31F/alRlxAIS3s7RmNcVuRykkdfqW6gD5XHpq/xOknFTFUwLGxCNFIkjlbqSGVlYBtww7Ebhu4tuvDtDLG1RNMFEs8gZlRrqiqojRQSAScVBJt3Y+QGgr8S4m7vTx0r9Uw5uVlNoVUsWAII6maNP8AWT5aGUviiVpOGq399HeoIC9MhQhR22vIkg/T8tEfDHBHp5p2kIYbR04B+CAFnCn0IdmG34UT00Kq/CU5irgjgSzS50zFv2YB5qg2GwEry7C+xGglj8RyxQR1VQ2VLMHuyqvu8mYwHYdSuhVPUMU+YkXDVcQSnSoZSWDmSSmCLkIT2jUjvKi2b/EQw8xaXifAOcsUEir7HFHvHfeRwMUyHYIg6gN7tidsdyfAUnjhCVDCR0JUSA7ugPSzdrOVtlba9yO9tAI4dxCat5j00hip7Yxy8tSZHuCXAbsigFRcbksewF4+CPVtWSKappoYVxkJhiW8p3CqVH4F3b6so8jq3S0tVDw8QwCP2lY8FLN0BvUkC5A79t9d+HqeaBUhMCKir1PzsmZjclyOWuTM1yTfuSdAYkvt8XceQ9dO97H4u3oNPI/bbzHmPXTvJsdvL1Ggq7/4vsNLXeZ9P4jS0EnEZVSKRnIVVUlidgABck/QDQKl8S0zlY0aQSNE0iB4JFDKo3IZ0AI3Hn56KeI6MzUs0YYKWQgEi4B7i481va48xcaArBWTT08kscEaxRSKSsxYszqoBAKLZdvW++gn8NeJIalId3EksYcZQOiuQqlsC6ANa97A7jcXG+p5PEVKJcC7bNyi/JfASErZTJhgDcgd/iIXubaH8Io6tlo0qEgjFNZmaOYsXZYzGAAUXFTkSbk9rb3vqbh0FXB7hFgaPmO4laTcI8nMYGMJYuMioOW+zHzGgfxH4kihjnEZZpYgO0LsiubFQ7KuKntcEiwIva+r1fxynhfBy5cJzGWOB5CqbjJsEOIJBtfvY2vY6EcSoKsRVUESQvHO7MsjS4svMIyDKEORBvY3G1htbS4twOQ1EsyRpKJUQWNTLCVZQV35dw6kW8gRv3vsFjinF25lLFAzLzRmZPZ3kBSwsFKjEEki7E2A799TVnimjhZ83eyusZdYHZA5IAUuqFb3IHfYm2pqChMfsdhGFgiMZCGwF1QDEEk49J7m/bWU497RBSy0qrTupqFCsJbORJOJMTEFPvOs75WI6ttxoDyeJ4VkmSVmvFMUJSB2VFIGObKhVe99zsNzYb6ImZjVSR8xSqwq/K5RyBZnGWfwkHAjG1xa/mLj+K8KkekroVwD1POw6hbriwXI+X179tXYaVkqHlJXA08UXxC+SPKT+lnG/wCegH8N49ZpjPNGYY42kMgiKBbTyxkHK52CWv5ncdxq03GFR2ZyRAtMZ2JiOQAY3OOOXw/htfbWb4X4eNUFnEpQKZDCQwK8wVczq7J2kWxFgfmJFjYg3xDh09RHLksavLRvAQJLqJGJ87XKb97X+mg7XxhREqc5PeAcr/lpfe7ke79319wem/T1dgTqer8TUiQid5GWPmco3hfIPuMCmGWVx2tvta9xqSso3aqpJBjjCHy6h+JCot676gm4a5lDdFvbBP8AEPhEOH72WguQ8XgkSVgzIIh7zmRGMqMcrnNRtbe/bv6HUdH4gppLhWkBEfNs8DoSg7sodAWA2vbtcX7jVHi3BHmkr2yVVqKeGNDcGzRmZiWW4ut3Xa++/bXNfHUyky1CQxLDBKAElzLM62JuUXFQAdt7kjtbQXeDeIqWoKiJn94peMvA6B1FrlS6ANsQdvI37a4qvE9JG5DO+ziIsIJCgkZlULmEK3uQDvYE277ap8ISqmFGZ0hjWG0hKSli78oxgAFFxWzkm5J2A+uqHE4aqnpjCEhaIThhLzSGwepVyDHj8YyK3yse/wBNAfHHqd5XgVnZ43CyWhfFDs3U+GI2376VF4jppigRpPeAmNmgkVXsCelmQK3SCRvuASLjU3DqZovaCcbyzmRbEHYhAL/Xp7aB8F4RPFNEwijgQXMoSqkkjbpYAJC4xi6iGup2sRve+gs8B8SJJHUvLmqwyutzA62QNit7ru3qBv8AQaMvWxrKYiTmUMgAS/StgTsPUjbudA/7JnMNbABHjM7yxSGTzchsWXHpAa4uCdtWKGKqeuFRNHDGiwtGFWXNsmZWuSVUWsugsT+IKVY4ZzITHMpaMrEzFhhzNlVS3wKx7eVu5truo45TLzAZN440mayE2jYkKdl3vidhc9ttxobwbgLxVcjOyNTqH9mjB3QSsHlyufm2W3Zbj8g1F4LlR4naRDjNi9m3NNGyGnj/ADUxJe/zyDz0GtquOU0YlLyFeSyq45Zvd7YALjd8rgDEG5uO4IEsfEIcpUzs0IDSApbFWBIa5FiCFbcX3UjuNBONcFnmqlq05XMpyBBGSLSKR7zmNa6sbkJa+GN98iNVvF1JzqqmijYAzq8dSu29MpV2vvscrRj6TN6XAFP+KKUBXPPCyYBCaWYBi56ALx+dxo46C479/lHofprOzxVJrea0ETxxgLADOBhcEPJjyz7wglRvstxtkdaVptx27+o9DoOJVGJ79j+Efy11gPr+6P5aUs/Se3Y+Y13z/wAvuNBFGo379z+Efy0sRl59vlH8tdRzd+3c+Y0hP1eXb1Gg5kUbd+4/CPX8tO6Cx79vlH8tPJP27dx+Iev56d59j27eo0FXH8/3R/LS13zvp/EaWg58Q1hhpppAuTKhKr8zW6V/VrD9dB4aqrgelWokjkWa8ZCRFCsmBkBBLtdLI433vjv5aMeIaPnU00YbEshCt8rfhb9Gsf00HpoqueSmNRDHEsB5hKS5ZycsoLCwslnc9W9wu3noJ+AV1S81UlQqLgyFFj3srLezMQAW28gAL2376pVHEK2EwPK0ZaWUJ7OsfVizdlfPdkTrY2sQj9rixeggdaiqkK9MnLx3G+KWPntvrOcKSu9qNRU0ecrXRCKiMpDFcbIO9yLFm7sduwAAXfGfEqmmQPHIFDuqjOAssY2LSSMrDFAATcgeQ1Z8Ucdanp/c+8qHRjEthicVyMjW7RqNyb+YA3I0uIT1/vYxBDIrMRHKZMQqm1hIliSQbjpJuAO1zqlXeCYnhVRJOJY6UUyOtQ8YYKthkEYAgtudtB3xLjksdPROpIacqHIgaU25TOcUj6juAPpfVSp4zEkE9XeJp4ysXMlp+UYixVV5gciRVGYYi4uvbvohwugqKSngWC8xUe9SadmJ6ALRu+WIDAWXZbE9tVKjgtRP7VK6RJLL7Py4i2S2gcyqJGsLlmZgSAQAF723C3wLick7soqYpQFB6YWjdGIazFHbeMjcHbsdz5RcXep5kNOZIpecSZEanFuSo6yRzD5lFFwRdxq5SQVD1a1E0ccQWMxKqSZFsjkSxsBiMRiP8THbtqWho5BPU1EoGTkRxAEdMKbi+/dnLsfpiPLQZji/i6SBqmNZY0licJBTGmY5gheWMw4XrJIBFgu1+x0dkrKqSeWGCSKLlRqx5keZZnysbB1tGMbX3JOXbHejJw2qWKpphSwTLO0rc55QARISRzVKliy3x2vsq7jyk4rwmVhGPZoarGIRh3lMbZC+XMIvnE3ScdzfLY32Av4c4n7TBHN2LqL42IyBYNY+a3BsfS2iL32+Lv6D0OqPhzh4pYI4AB7tFBK2AJ3JIHkLk2GrHEqSOYKssYdQ17EjvY/XQTy3xPxdj5DVPi1Zy1S6lhJIkRBA7OwW/bfv21DHwGljOaU6Ky7g+ht+eqXH/DMMxRhAhfnRu5JAuoYFvP00Eviitnp6Vnpo3d1dBikPMOBdQxVFILEJc2v5arycaZYKbnxZzzRZtFZUClQrSM3M+BEJHe5BKjudG+GUkUCssUYRSxJAI72Av39APtoH444HJWLEsJCPdkdidjC9uYpAIJDYqNiDexvtoKXDfF8k1HzWjwnaUIsLC2IY8yMue5HItIxH1A1Q/wCMKyPlPIjGFkaUs0CRho0GTuhFQ7oQnUEdLkbXU6Ny+HH5LXkDVLSrNmVtGGUBAgQMSsXLGBF72Zje50CHhGqlMMcrSJDFdCGqI3BhYWeJLQq7BlsmTsGCj1vcB7cZq5a1Ak0Uc2aBIHRx0gVQGXWC4ZQDzFXHrTY476Lj3Gq2GdscIolKMzyws0YiwvI7ShlCsG6QlrmwNiG2BeKeH1lRUrE1PCSRGqSqzBUAFVi3wllZQQbA2ui7jIW19bwqaeT3jDlwgGJbgiSbHaWQdiqNYqvzXY9lsFOn4rXLRVFVOsYkEckkEWBWyqt05mTXyawJG1r27674R4mDQo075c2blwOkTASr0WfHcquRK5E47A3sw0KpuB1uMZnQT8uTm8iaoMmZCYs2RGI94Q6RkFRa/SbAT8L4VWQVBm5EZjchUi5wPsyNIry26bNkRlipsCqgbbgDPCg08807F8EZqeJAemykCRyBsWZwQDvZVFrXOq/hSnEMtRTkXePBllxBkeFssBIxF2ZGR0uSdlUncnVvw/Py5J6Z/iWR5k3HVHK5cEfkxZT+Q9Rrjw9MZp6ipG8TBYYjcWYRlyzj6F3IB8wgI76A0L5H4uw8h9dO17j4u/oPQ66EnUdvIeY+uk8m67efqPQ6DiW+J+LsfIa73/xfYaU0nS23kfMfz11zPp/Efz0EUd9/i7nyGkL5fi7eg+uu45O+3mfMaXM6u3l6j+eg5kvt8XceQ9dO97H4u3oNPJJ228x5j1/PTvJsdvL1Ggq7/X7DS11zPp/EaWgukX1xyF+VfsNNpaB+Qvyr9hpchflX7DTaWgfkL8q/YaXIX5V+w02loH5C/Kv2GlyF+VfsNNpaB+Qvyr9hpchPlX7DTaWgfkL8q/YaXIX5V+w02loH5C/Kv2GlyF+VfsNNpaB+Qvyr9hpchflX7DS0tAuQvyr9hpchflX7DTaWgfkL8q/YaXIX5V+w02loH5C/Kv2GlyF+VfsNNpaB+Qvyr9hpchflX7DTaWg5eijJBMaEgEAlRcA9x287D7adKVFAARQALABRsPTT6WgfkL8q/YaXIT5V+w02loH5C/Kv2GlyF+VfsNLS0C5C/Kv2GlyF+VfsNNpaB+Qvyr9hpchflX7DTaWgXs6fKv2GlpaWg//Z">
            <a:hlinkClick r:id="rId2"/>
          </p:cNvPr>
          <p:cNvSpPr>
            <a:spLocks noChangeAspect="1" noChangeArrowheads="1"/>
          </p:cNvSpPr>
          <p:nvPr/>
        </p:nvSpPr>
        <p:spPr bwMode="auto">
          <a:xfrm>
            <a:off x="190500" y="-1081088"/>
            <a:ext cx="3810000" cy="2571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077"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31089" t="54787" r="47314" b="20876"/>
          <a:stretch/>
        </p:blipFill>
        <p:spPr bwMode="auto">
          <a:xfrm>
            <a:off x="4183552" y="3812443"/>
            <a:ext cx="4089563" cy="25922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6" name="5 CuadroTexto"/>
          <p:cNvSpPr txBox="1"/>
          <p:nvPr/>
        </p:nvSpPr>
        <p:spPr>
          <a:xfrm>
            <a:off x="1471836" y="4378456"/>
            <a:ext cx="2376264" cy="369332"/>
          </a:xfrm>
          <a:prstGeom prst="rect">
            <a:avLst/>
          </a:prstGeom>
          <a:noFill/>
        </p:spPr>
        <p:txBody>
          <a:bodyPr wrap="square" rtlCol="0">
            <a:spAutoFit/>
          </a:bodyPr>
          <a:lstStyle/>
          <a:p>
            <a:r>
              <a:rPr lang="es-MX" dirty="0" smtClean="0"/>
              <a:t>Ejemplo de caracteres:</a:t>
            </a:r>
            <a:endParaRPr lang="es-MX" dirty="0"/>
          </a:p>
        </p:txBody>
      </p:sp>
      <p:sp>
        <p:nvSpPr>
          <p:cNvPr id="7" name="6 Flecha abajo"/>
          <p:cNvSpPr/>
          <p:nvPr/>
        </p:nvSpPr>
        <p:spPr>
          <a:xfrm rot="16200000">
            <a:off x="2604468" y="3473129"/>
            <a:ext cx="242743" cy="2549319"/>
          </a:xfrm>
          <a:prstGeom prst="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s-MX"/>
          </a:p>
        </p:txBody>
      </p:sp>
    </p:spTree>
  </p:cSld>
  <p:clrMapOvr>
    <a:masterClrMapping/>
  </p:clrMapOvr>
  <p:transition spd="slow">
    <p:zoom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28728" y="142852"/>
            <a:ext cx="7498080" cy="1143000"/>
          </a:xfrm>
        </p:spPr>
        <p:txBody>
          <a:bodyPr>
            <a:normAutofit/>
          </a:bodyPr>
          <a:lstStyle/>
          <a:p>
            <a:pPr algn="ctr"/>
            <a:r>
              <a:rPr lang="es-ES" sz="4000" b="1" dirty="0" smtClean="0">
                <a:solidFill>
                  <a:schemeClr val="tx1"/>
                </a:solidFill>
                <a:effectLst/>
                <a:latin typeface="Arial" pitchFamily="34" charset="0"/>
                <a:cs typeface="Arial" pitchFamily="34" charset="0"/>
              </a:rPr>
              <a:t>Guión explicativo</a:t>
            </a:r>
            <a:endParaRPr lang="es-ES" sz="4000" b="1" dirty="0">
              <a:solidFill>
                <a:schemeClr val="tx1"/>
              </a:solidFill>
              <a:effectLst/>
              <a:latin typeface="Arial" pitchFamily="34" charset="0"/>
              <a:cs typeface="Arial" pitchFamily="34" charset="0"/>
            </a:endParaRPr>
          </a:p>
        </p:txBody>
      </p:sp>
      <p:sp>
        <p:nvSpPr>
          <p:cNvPr id="3" name="2 Marcador de contenido"/>
          <p:cNvSpPr>
            <a:spLocks noGrp="1"/>
          </p:cNvSpPr>
          <p:nvPr>
            <p:ph idx="1"/>
          </p:nvPr>
        </p:nvSpPr>
        <p:spPr>
          <a:xfrm>
            <a:off x="1403648" y="1484784"/>
            <a:ext cx="7498080" cy="4800600"/>
          </a:xfrm>
        </p:spPr>
        <p:txBody>
          <a:bodyPr>
            <a:noAutofit/>
          </a:bodyPr>
          <a:lstStyle/>
          <a:p>
            <a:pPr marL="92075" indent="-9525">
              <a:buNone/>
            </a:pPr>
            <a:r>
              <a:rPr lang="es-ES" sz="2000" dirty="0" smtClean="0">
                <a:latin typeface="Arial" pitchFamily="34" charset="0"/>
                <a:cs typeface="Arial" pitchFamily="34" charset="0"/>
              </a:rPr>
              <a:t>En esta presentación se da a conocer el concepto de la normalización del dibujo de detalle y tipos de normas empleadas. Para dar respuesta al objetivo general del Programa de Estudios que dice: </a:t>
            </a:r>
            <a:r>
              <a:rPr lang="es-MX" sz="2000" i="1" dirty="0"/>
              <a:t>Realizar dibujos mecánicos en un plano bidimensional, con creatividad e iniciativa, y atención a las convenciones y normas internacionales, para diversas aplicaciones en el campo de la ingeniería de su </a:t>
            </a:r>
            <a:r>
              <a:rPr lang="es-MX" sz="2000" i="1" dirty="0" smtClean="0"/>
              <a:t>formación.</a:t>
            </a:r>
            <a:r>
              <a:rPr lang="es-ES" sz="2000" dirty="0" smtClean="0">
                <a:latin typeface="Arial" pitchFamily="34" charset="0"/>
                <a:cs typeface="Arial" pitchFamily="34" charset="0"/>
              </a:rPr>
              <a:t/>
            </a:r>
            <a:br>
              <a:rPr lang="es-ES" sz="2000" dirty="0" smtClean="0">
                <a:latin typeface="Arial" pitchFamily="34" charset="0"/>
                <a:cs typeface="Arial" pitchFamily="34" charset="0"/>
              </a:rPr>
            </a:br>
            <a:r>
              <a:rPr lang="es-ES" sz="2000" dirty="0" smtClean="0">
                <a:latin typeface="Arial" pitchFamily="34" charset="0"/>
                <a:cs typeface="Arial" pitchFamily="34" charset="0"/>
              </a:rPr>
              <a:t/>
            </a:r>
            <a:br>
              <a:rPr lang="es-ES" sz="2000" dirty="0" smtClean="0">
                <a:latin typeface="Arial" pitchFamily="34" charset="0"/>
                <a:cs typeface="Arial" pitchFamily="34" charset="0"/>
              </a:rPr>
            </a:br>
            <a:r>
              <a:rPr lang="es-ES" sz="2000" dirty="0" smtClean="0">
                <a:latin typeface="Arial" pitchFamily="34" charset="0"/>
                <a:cs typeface="Arial" pitchFamily="34" charset="0"/>
              </a:rPr>
              <a:t>Por lo que el dibujo técnico proporciona información exacta de un cuerpo tridimensional a través de su representación en una superficie plana (vistas básicas-sistema ortogonal), con sus formas, dimensiones, características y proporciones para poder trabajar sobre una información precisa y completa respecto de él. </a:t>
            </a:r>
            <a:endParaRPr lang="es-ES" sz="2000" dirty="0">
              <a:latin typeface="Arial" pitchFamily="34" charset="0"/>
              <a:cs typeface="Arial" pitchFamily="34" charset="0"/>
            </a:endParaRPr>
          </a:p>
        </p:txBody>
      </p:sp>
    </p:spTree>
  </p:cSld>
  <p:clrMapOvr>
    <a:masterClrMapping/>
  </p:clrMapOvr>
  <p:transition spd="slow">
    <p:blinds/>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000" b="1" dirty="0" smtClean="0">
                <a:solidFill>
                  <a:schemeClr val="tx1"/>
                </a:solidFill>
                <a:latin typeface="Arial" pitchFamily="34" charset="0"/>
                <a:cs typeface="Arial" pitchFamily="34" charset="0"/>
              </a:rPr>
              <a:t>Referencias</a:t>
            </a:r>
            <a:endParaRPr lang="es-MX" sz="4000" b="1" dirty="0">
              <a:solidFill>
                <a:schemeClr val="tx1"/>
              </a:solidFill>
              <a:latin typeface="Arial" pitchFamily="34" charset="0"/>
              <a:cs typeface="Arial" pitchFamily="34" charset="0"/>
            </a:endParaRPr>
          </a:p>
        </p:txBody>
      </p:sp>
      <p:sp>
        <p:nvSpPr>
          <p:cNvPr id="3" name="2 Marcador de contenido"/>
          <p:cNvSpPr>
            <a:spLocks noGrp="1"/>
          </p:cNvSpPr>
          <p:nvPr>
            <p:ph idx="1"/>
          </p:nvPr>
        </p:nvSpPr>
        <p:spPr>
          <a:xfrm>
            <a:off x="1331640" y="1916832"/>
            <a:ext cx="7498080" cy="3637384"/>
          </a:xfrm>
        </p:spPr>
        <p:txBody>
          <a:bodyPr>
            <a:normAutofit fontScale="92500" lnSpcReduction="20000"/>
          </a:bodyPr>
          <a:lstStyle/>
          <a:p>
            <a:r>
              <a:rPr lang="es-MX" sz="2000" dirty="0" err="1" smtClean="0">
                <a:cs typeface="Arial" pitchFamily="34" charset="0"/>
              </a:rPr>
              <a:t>Bertoline</a:t>
            </a:r>
            <a:r>
              <a:rPr lang="es-MX" sz="2000" dirty="0" smtClean="0">
                <a:cs typeface="Arial" pitchFamily="34" charset="0"/>
              </a:rPr>
              <a:t>, </a:t>
            </a:r>
            <a:r>
              <a:rPr lang="es-MX" sz="2000" dirty="0" err="1" smtClean="0">
                <a:cs typeface="Arial" pitchFamily="34" charset="0"/>
              </a:rPr>
              <a:t>Wieber</a:t>
            </a:r>
            <a:r>
              <a:rPr lang="es-MX" sz="2000" dirty="0" smtClean="0">
                <a:cs typeface="Arial" pitchFamily="34" charset="0"/>
              </a:rPr>
              <a:t>, </a:t>
            </a:r>
            <a:r>
              <a:rPr lang="es-MX" sz="2000" dirty="0" err="1" smtClean="0">
                <a:cs typeface="Arial" pitchFamily="34" charset="0"/>
              </a:rPr>
              <a:t>Moller</a:t>
            </a:r>
            <a:r>
              <a:rPr lang="es-MX" sz="2000" dirty="0" smtClean="0">
                <a:cs typeface="Arial" pitchFamily="34" charset="0"/>
              </a:rPr>
              <a:t>. </a:t>
            </a:r>
            <a:r>
              <a:rPr lang="es-MX" sz="2000" i="1" dirty="0" smtClean="0">
                <a:cs typeface="Arial" pitchFamily="34" charset="0"/>
              </a:rPr>
              <a:t>Dibujo en Ingeniería y Comunicación Gráfica</a:t>
            </a:r>
            <a:r>
              <a:rPr lang="es-MX" sz="2000" dirty="0" smtClean="0">
                <a:cs typeface="Arial" pitchFamily="34" charset="0"/>
              </a:rPr>
              <a:t>. Ed. Mc Graw Hill: 2da. Ed.</a:t>
            </a:r>
          </a:p>
          <a:p>
            <a:r>
              <a:rPr lang="es-MX" sz="1800" dirty="0" smtClean="0"/>
              <a:t>Spencer, Henry Cecil. </a:t>
            </a:r>
            <a:r>
              <a:rPr lang="es-MX" sz="1800" dirty="0"/>
              <a:t>(2006). Dibujo </a:t>
            </a:r>
            <a:r>
              <a:rPr lang="es-MX" sz="1800" dirty="0" smtClean="0"/>
              <a:t>Técnico Básico. Ed. CECSA</a:t>
            </a:r>
            <a:r>
              <a:rPr lang="es-MX" sz="1800" dirty="0"/>
              <a:t>.</a:t>
            </a:r>
            <a:endParaRPr lang="es-MX" sz="2000" dirty="0">
              <a:cs typeface="Arial" pitchFamily="34" charset="0"/>
            </a:endParaRPr>
          </a:p>
          <a:p>
            <a:r>
              <a:rPr lang="es-MX" sz="2000" dirty="0" smtClean="0">
                <a:cs typeface="Arial" pitchFamily="34" charset="0"/>
              </a:rPr>
              <a:t>http://www.dibujotecnico.com/saladeestudios/teoria/normalizacion/lineas/lineasnormalizadas.php</a:t>
            </a:r>
          </a:p>
          <a:p>
            <a:r>
              <a:rPr lang="es-MX" sz="2000" dirty="0" smtClean="0">
                <a:cs typeface="Arial" pitchFamily="34" charset="0"/>
              </a:rPr>
              <a:t>http://www.dibujotecnico.com/saladeestudios/teoria/normalizacion/Formatos/Formatos.php</a:t>
            </a:r>
          </a:p>
          <a:p>
            <a:r>
              <a:rPr lang="es-MX" sz="2000" dirty="0" smtClean="0">
                <a:cs typeface="Arial" pitchFamily="34" charset="0"/>
              </a:rPr>
              <a:t>Manual de dibujo, curso 2014.</a:t>
            </a:r>
          </a:p>
          <a:p>
            <a:r>
              <a:rPr lang="es-MX" sz="2000" i="1" dirty="0"/>
              <a:t>www.historiadeldibujo.com/.</a:t>
            </a:r>
          </a:p>
          <a:p>
            <a:r>
              <a:rPr lang="es-ES" sz="2000" dirty="0"/>
              <a:t>http://www.monografias.com/trabajos69/dibujo-tecnico/dibujo-tecnico2.shtml</a:t>
            </a:r>
            <a:endParaRPr lang="es-MX" sz="2000" dirty="0"/>
          </a:p>
          <a:p>
            <a:r>
              <a:rPr lang="es-ES" sz="2000" dirty="0"/>
              <a:t>http://www.dibujotecnico.com/saladeestudios/teoria/normalizacion/Formatos/Formatos.php</a:t>
            </a:r>
          </a:p>
          <a:p>
            <a:endParaRPr lang="es-MX" sz="2400" b="1" u="sng" dirty="0">
              <a:latin typeface="Arial" pitchFamily="34" charset="0"/>
              <a:cs typeface="Arial" pitchFamily="34" charset="0"/>
            </a:endParaRPr>
          </a:p>
        </p:txBody>
      </p:sp>
    </p:spTree>
  </p:cSld>
  <p:clrMapOvr>
    <a:masterClrMapping/>
  </p:clrMapOvr>
  <p:transition spd="slow">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59632" y="476672"/>
            <a:ext cx="7498080" cy="2808312"/>
          </a:xfrm>
        </p:spPr>
        <p:txBody>
          <a:bodyPr>
            <a:normAutofit/>
          </a:bodyPr>
          <a:lstStyle/>
          <a:p>
            <a:pPr marL="92075" indent="0">
              <a:buNone/>
            </a:pPr>
            <a:r>
              <a:rPr lang="es-ES" sz="2400" dirty="0" smtClean="0">
                <a:latin typeface="Arial" pitchFamily="34" charset="0"/>
                <a:cs typeface="Arial" pitchFamily="34" charset="0"/>
              </a:rPr>
              <a:t>Con normas claras en su representación y además internacionales, lo que lo constituye en un lenguaje universal independiente del idioma. La representación utilizada en el dibujo es la vista de un objeto desde lo horizontal, lateral y vertical (sistema ortogonal) y por medio de sus 3 ejes.</a:t>
            </a:r>
            <a:br>
              <a:rPr lang="es-ES" sz="2400" dirty="0" smtClean="0">
                <a:latin typeface="Arial" pitchFamily="34" charset="0"/>
                <a:cs typeface="Arial" pitchFamily="34" charset="0"/>
              </a:rPr>
            </a:br>
            <a:endParaRPr lang="es-ES" sz="2400" dirty="0"/>
          </a:p>
        </p:txBody>
      </p:sp>
      <p:pic>
        <p:nvPicPr>
          <p:cNvPr id="1026" name="Picture 2" descr="https://encrypted-tbn1.gstatic.com/images?q=tbn:ANd9GcQ8EHlBMSPR2XrZ4nfStFoWLn6Dn5RzLA_2zq4EUcjqpZU2uYIk">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3626077"/>
            <a:ext cx="4860032" cy="323192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85756" y="884327"/>
            <a:ext cx="7272808" cy="2400657"/>
          </a:xfrm>
          <a:prstGeom prst="rect">
            <a:avLst/>
          </a:prstGeom>
        </p:spPr>
        <p:txBody>
          <a:bodyPr wrap="square">
            <a:spAutoFit/>
          </a:bodyPr>
          <a:lstStyle/>
          <a:p>
            <a:pPr algn="just"/>
            <a:r>
              <a:rPr lang="es-MX" sz="2400" dirty="0">
                <a:latin typeface="Arial" pitchFamily="34" charset="0"/>
                <a:cs typeface="Arial" pitchFamily="34" charset="0"/>
              </a:rPr>
              <a:t>Dibujo: </a:t>
            </a:r>
            <a:r>
              <a:rPr lang="es-MX" dirty="0">
                <a:latin typeface="Arial" pitchFamily="34" charset="0"/>
                <a:cs typeface="Arial" pitchFamily="34" charset="0"/>
              </a:rPr>
              <a:t>El dibujo es una forma de expresión gráfica, plasma imágenes sobre un espacio plano. Debido a lo anterior, es considerado parte de la bella arte conocida como pintura. Es una de las modalidades de las artes visuales.</a:t>
            </a:r>
          </a:p>
          <a:p>
            <a:pPr algn="just"/>
            <a:r>
              <a:rPr lang="es-MX" dirty="0">
                <a:latin typeface="Arial" pitchFamily="34" charset="0"/>
                <a:cs typeface="Arial" pitchFamily="34" charset="0"/>
              </a:rPr>
              <a:t> Se considera al dibujo como el lenguaje gráfico universal, ha sido utilizado por la humanidad para transmitir ideas, proyectos y, en un sentido más amplio, su cultura.</a:t>
            </a:r>
            <a:endParaRPr lang="es-MX" sz="2000" dirty="0">
              <a:latin typeface="Arial" pitchFamily="34" charset="0"/>
              <a:cs typeface="Arial" pitchFamily="34" charset="0"/>
            </a:endParaRPr>
          </a:p>
          <a:p>
            <a:endParaRPr lang="es-MX" dirty="0"/>
          </a:p>
        </p:txBody>
      </p:sp>
      <p:sp>
        <p:nvSpPr>
          <p:cNvPr id="3" name="2 Rectángulo"/>
          <p:cNvSpPr/>
          <p:nvPr/>
        </p:nvSpPr>
        <p:spPr>
          <a:xfrm>
            <a:off x="1485756" y="3284984"/>
            <a:ext cx="3878332" cy="3139321"/>
          </a:xfrm>
          <a:prstGeom prst="rect">
            <a:avLst/>
          </a:prstGeom>
        </p:spPr>
        <p:txBody>
          <a:bodyPr wrap="square">
            <a:spAutoFit/>
          </a:bodyPr>
          <a:lstStyle/>
          <a:p>
            <a:r>
              <a:rPr lang="es-MX" dirty="0">
                <a:latin typeface="Arial" pitchFamily="34" charset="0"/>
                <a:cs typeface="Arial" pitchFamily="34" charset="0"/>
              </a:rPr>
              <a:t>Los primeros dibujos conocidos se remontan a la prehistoria; las pinturas rupestres de la Cueva de Altamira  son unos de los ejemplos más antiguos, donde el ser humano plasmó en los techos y paredes de las cavernas lo que consideraba importante transmitir o expresar (usualmente actividades relacionadas con su forma de vida y su entorno).</a:t>
            </a:r>
          </a:p>
        </p:txBody>
      </p:sp>
      <p:pic>
        <p:nvPicPr>
          <p:cNvPr id="2050" name="Picture 2"/>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l="41603" t="40159" r="26984" b="27098"/>
          <a:stretch/>
        </p:blipFill>
        <p:spPr bwMode="auto">
          <a:xfrm>
            <a:off x="5508104" y="3404916"/>
            <a:ext cx="3561595" cy="223224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1 Título"/>
          <p:cNvSpPr txBox="1">
            <a:spLocks/>
          </p:cNvSpPr>
          <p:nvPr/>
        </p:nvSpPr>
        <p:spPr>
          <a:xfrm>
            <a:off x="1435608" y="274638"/>
            <a:ext cx="7498080" cy="1143000"/>
          </a:xfrm>
          <a:prstGeom prst="rect">
            <a:avLst/>
          </a:prstGeom>
        </p:spPr>
        <p:txBody>
          <a:bodyP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pPr algn="ctr"/>
            <a:r>
              <a:rPr lang="es-MX" sz="4000" b="1" dirty="0" smtClean="0">
                <a:solidFill>
                  <a:schemeClr val="tx1"/>
                </a:solidFill>
                <a:effectLst/>
                <a:latin typeface="Arial" pitchFamily="34" charset="0"/>
                <a:cs typeface="Arial" pitchFamily="34" charset="0"/>
              </a:rPr>
              <a:t>Introducción</a:t>
            </a:r>
            <a:endParaRPr lang="es-MX" sz="4000" b="1" dirty="0">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4612319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n-US" sz="4000" b="1" dirty="0">
                <a:solidFill>
                  <a:schemeClr val="tx1"/>
                </a:solidFill>
                <a:effectLst/>
                <a:latin typeface="Arial" pitchFamily="34" charset="0"/>
                <a:cs typeface="Arial" pitchFamily="34" charset="0"/>
              </a:rPr>
              <a:t>1.1 </a:t>
            </a:r>
            <a:r>
              <a:rPr lang="es-MX" sz="4000" b="1" dirty="0" smtClean="0">
                <a:solidFill>
                  <a:schemeClr val="tx1"/>
                </a:solidFill>
                <a:effectLst/>
                <a:latin typeface="Arial" pitchFamily="34" charset="0"/>
                <a:cs typeface="Arial" pitchFamily="34" charset="0"/>
              </a:rPr>
              <a:t>Normas</a:t>
            </a:r>
            <a:r>
              <a:rPr lang="en-US" sz="4000" b="1" dirty="0" smtClean="0">
                <a:solidFill>
                  <a:schemeClr val="tx1"/>
                </a:solidFill>
                <a:effectLst/>
                <a:latin typeface="Arial" pitchFamily="34" charset="0"/>
                <a:cs typeface="Arial" pitchFamily="34" charset="0"/>
              </a:rPr>
              <a:t> </a:t>
            </a:r>
            <a:r>
              <a:rPr lang="en-US" sz="4000" b="1" dirty="0">
                <a:solidFill>
                  <a:schemeClr val="tx1"/>
                </a:solidFill>
                <a:effectLst/>
                <a:latin typeface="Arial" pitchFamily="34" charset="0"/>
                <a:cs typeface="Arial" pitchFamily="34" charset="0"/>
              </a:rPr>
              <a:t>de </a:t>
            </a:r>
            <a:r>
              <a:rPr lang="en-US" sz="4000" b="1" dirty="0" err="1" smtClean="0">
                <a:solidFill>
                  <a:schemeClr val="tx1"/>
                </a:solidFill>
                <a:effectLst/>
                <a:latin typeface="Arial" pitchFamily="34" charset="0"/>
                <a:cs typeface="Arial" pitchFamily="34" charset="0"/>
              </a:rPr>
              <a:t>dibujo</a:t>
            </a:r>
            <a:endParaRPr lang="es-MX" sz="4000" b="1" dirty="0">
              <a:solidFill>
                <a:schemeClr val="tx1"/>
              </a:solidFill>
              <a:effectLst/>
              <a:latin typeface="Arial" pitchFamily="34" charset="0"/>
              <a:cs typeface="Arial" pitchFamily="34" charset="0"/>
            </a:endParaRPr>
          </a:p>
        </p:txBody>
      </p:sp>
      <p:sp>
        <p:nvSpPr>
          <p:cNvPr id="3" name="2 Marcador de contenido"/>
          <p:cNvSpPr>
            <a:spLocks noGrp="1"/>
          </p:cNvSpPr>
          <p:nvPr>
            <p:ph idx="1"/>
          </p:nvPr>
        </p:nvSpPr>
        <p:spPr/>
        <p:txBody>
          <a:bodyPr/>
          <a:lstStyle/>
          <a:p>
            <a:pPr marL="82296" indent="0" algn="ctr">
              <a:lnSpc>
                <a:spcPct val="150000"/>
              </a:lnSpc>
              <a:buNone/>
            </a:pPr>
            <a:r>
              <a:rPr lang="es-MX" b="1" dirty="0" smtClean="0">
                <a:latin typeface="Arial" pitchFamily="34" charset="0"/>
                <a:cs typeface="Arial" pitchFamily="34" charset="0"/>
              </a:rPr>
              <a:t>Normalización</a:t>
            </a:r>
          </a:p>
          <a:p>
            <a:pPr marL="82296" indent="0" algn="ctr">
              <a:lnSpc>
                <a:spcPct val="150000"/>
              </a:lnSpc>
              <a:buNone/>
            </a:pPr>
            <a:r>
              <a:rPr lang="es-MX" sz="2400" dirty="0" smtClean="0">
                <a:latin typeface="Arial" pitchFamily="34" charset="0"/>
                <a:cs typeface="Arial" pitchFamily="34" charset="0"/>
              </a:rPr>
              <a:t>“Regla a seguir para un fin determinado”</a:t>
            </a:r>
            <a:endParaRPr lang="en-US" sz="2400" dirty="0" smtClean="0">
              <a:latin typeface="Arial" pitchFamily="34" charset="0"/>
              <a:cs typeface="Arial" pitchFamily="34" charset="0"/>
            </a:endParaRPr>
          </a:p>
          <a:p>
            <a:pPr>
              <a:lnSpc>
                <a:spcPct val="150000"/>
              </a:lnSpc>
            </a:pPr>
            <a:r>
              <a:rPr lang="en-US" sz="2400" dirty="0" err="1">
                <a:latin typeface="Arial" pitchFamily="34" charset="0"/>
                <a:cs typeface="Arial" pitchFamily="34" charset="0"/>
              </a:rPr>
              <a:t>A</a:t>
            </a:r>
            <a:r>
              <a:rPr lang="en-US" sz="2400" dirty="0" err="1" smtClean="0">
                <a:latin typeface="Arial" pitchFamily="34" charset="0"/>
                <a:cs typeface="Arial" pitchFamily="34" charset="0"/>
              </a:rPr>
              <a:t>ctividad</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colectiva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orientada</a:t>
            </a:r>
            <a:r>
              <a:rPr lang="en-US" sz="2400" dirty="0" smtClean="0">
                <a:latin typeface="Arial" pitchFamily="34" charset="0"/>
                <a:cs typeface="Arial" pitchFamily="34" charset="0"/>
              </a:rPr>
              <a:t> a </a:t>
            </a:r>
            <a:r>
              <a:rPr lang="en-US" sz="2400" dirty="0" err="1" smtClean="0">
                <a:latin typeface="Arial" pitchFamily="34" charset="0"/>
                <a:cs typeface="Arial" pitchFamily="34" charset="0"/>
              </a:rPr>
              <a:t>establecer</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soluciones</a:t>
            </a:r>
            <a:r>
              <a:rPr lang="en-US" sz="2400" dirty="0" smtClean="0">
                <a:latin typeface="Arial" pitchFamily="34" charset="0"/>
                <a:cs typeface="Arial" pitchFamily="34" charset="0"/>
              </a:rPr>
              <a:t> a </a:t>
            </a:r>
            <a:r>
              <a:rPr lang="en-US" sz="2400" dirty="0" err="1" smtClean="0">
                <a:latin typeface="Arial" pitchFamily="34" charset="0"/>
                <a:cs typeface="Arial" pitchFamily="34" charset="0"/>
              </a:rPr>
              <a:t>problemas</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repetitivos</a:t>
            </a:r>
            <a:r>
              <a:rPr lang="en-US" sz="2400" dirty="0">
                <a:latin typeface="Arial" pitchFamily="34" charset="0"/>
                <a:cs typeface="Arial" pitchFamily="34" charset="0"/>
              </a:rPr>
              <a:t>.</a:t>
            </a:r>
            <a:endParaRPr lang="es-MX" sz="2400" dirty="0">
              <a:latin typeface="Arial" pitchFamily="34" charset="0"/>
              <a:cs typeface="Arial"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4005064"/>
            <a:ext cx="2985059"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8692425"/>
      </p:ext>
    </p:extLst>
  </p:cSld>
  <p:clrMapOvr>
    <a:masterClrMapping/>
  </p:clrMapOvr>
  <p:transition spd="slow">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encrypted-tbn2.gstatic.com/images?q=tbn:ANd9GcTFKP105F5GkjtD5JzT2bJSW8ieMiP7NJgVL0i_J3Glq-6vUjET0Q">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4293096"/>
            <a:ext cx="1836660" cy="2240805"/>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1444886" y="61912"/>
            <a:ext cx="7498080" cy="1143000"/>
          </a:xfrm>
        </p:spPr>
        <p:txBody>
          <a:bodyPr>
            <a:normAutofit/>
          </a:bodyPr>
          <a:lstStyle/>
          <a:p>
            <a:pPr algn="ctr"/>
            <a:r>
              <a:rPr lang="en-US" sz="3200" b="1" dirty="0" err="1" smtClean="0">
                <a:solidFill>
                  <a:schemeClr val="tx1"/>
                </a:solidFill>
                <a:effectLst/>
                <a:latin typeface="Arial" pitchFamily="34" charset="0"/>
                <a:cs typeface="Arial" pitchFamily="34" charset="0"/>
              </a:rPr>
              <a:t>Objetivos</a:t>
            </a:r>
            <a:r>
              <a:rPr lang="en-US" sz="3200" b="1" dirty="0" smtClean="0">
                <a:solidFill>
                  <a:schemeClr val="tx1"/>
                </a:solidFill>
                <a:effectLst/>
                <a:latin typeface="Arial" pitchFamily="34" charset="0"/>
                <a:cs typeface="Arial" pitchFamily="34" charset="0"/>
              </a:rPr>
              <a:t> de </a:t>
            </a:r>
            <a:r>
              <a:rPr lang="en-US" sz="3200" b="1" dirty="0" err="1" smtClean="0">
                <a:solidFill>
                  <a:schemeClr val="tx1"/>
                </a:solidFill>
                <a:effectLst/>
                <a:latin typeface="Arial" pitchFamily="34" charset="0"/>
                <a:cs typeface="Arial" pitchFamily="34" charset="0"/>
              </a:rPr>
              <a:t>las</a:t>
            </a:r>
            <a:r>
              <a:rPr lang="en-US" sz="3200" b="1" dirty="0" smtClean="0">
                <a:solidFill>
                  <a:schemeClr val="tx1"/>
                </a:solidFill>
                <a:effectLst/>
                <a:latin typeface="Arial" pitchFamily="34" charset="0"/>
                <a:cs typeface="Arial" pitchFamily="34" charset="0"/>
              </a:rPr>
              <a:t> </a:t>
            </a:r>
            <a:r>
              <a:rPr lang="en-US" sz="3200" b="1" dirty="0" err="1" smtClean="0">
                <a:solidFill>
                  <a:schemeClr val="tx1"/>
                </a:solidFill>
                <a:effectLst/>
                <a:latin typeface="Arial" pitchFamily="34" charset="0"/>
                <a:cs typeface="Arial" pitchFamily="34" charset="0"/>
              </a:rPr>
              <a:t>normas</a:t>
            </a:r>
            <a:endParaRPr lang="es-MX" sz="3200" b="1" dirty="0">
              <a:solidFill>
                <a:schemeClr val="tx1"/>
              </a:solidFill>
              <a:effectLst/>
              <a:latin typeface="Arial" pitchFamily="34" charset="0"/>
              <a:cs typeface="Arial" pitchFamily="34" charset="0"/>
            </a:endParaRPr>
          </a:p>
        </p:txBody>
      </p:sp>
      <p:sp>
        <p:nvSpPr>
          <p:cNvPr id="3" name="2 Marcador de contenido"/>
          <p:cNvSpPr>
            <a:spLocks noGrp="1"/>
          </p:cNvSpPr>
          <p:nvPr>
            <p:ph idx="1"/>
          </p:nvPr>
        </p:nvSpPr>
        <p:spPr>
          <a:xfrm>
            <a:off x="1259632" y="404664"/>
            <a:ext cx="7498080" cy="4464496"/>
          </a:xfrm>
        </p:spPr>
        <p:txBody>
          <a:bodyPr>
            <a:normAutofit fontScale="85000" lnSpcReduction="20000"/>
          </a:bodyPr>
          <a:lstStyle/>
          <a:p>
            <a:pPr>
              <a:lnSpc>
                <a:spcPct val="150000"/>
              </a:lnSpc>
            </a:pPr>
            <a:endParaRPr lang="en-US" sz="2400" dirty="0" smtClean="0">
              <a:latin typeface="Arial" pitchFamily="34" charset="0"/>
              <a:cs typeface="Arial" pitchFamily="34" charset="0"/>
            </a:endParaRPr>
          </a:p>
          <a:p>
            <a:pPr>
              <a:lnSpc>
                <a:spcPct val="150000"/>
              </a:lnSpc>
            </a:pPr>
            <a:r>
              <a:rPr lang="en-US" sz="3500" dirty="0" smtClean="0">
                <a:latin typeface="Arial" pitchFamily="34" charset="0"/>
                <a:cs typeface="Arial" pitchFamily="34" charset="0"/>
              </a:rPr>
              <a:t>Lo </a:t>
            </a:r>
            <a:r>
              <a:rPr lang="es-MX" sz="3500" dirty="0" smtClean="0">
                <a:latin typeface="Arial" pitchFamily="34" charset="0"/>
                <a:cs typeface="Arial" pitchFamily="34" charset="0"/>
              </a:rPr>
              <a:t>económico;</a:t>
            </a:r>
            <a:r>
              <a:rPr lang="en-US" sz="3500" dirty="0" smtClean="0">
                <a:latin typeface="Arial" pitchFamily="34" charset="0"/>
                <a:cs typeface="Arial" pitchFamily="34" charset="0"/>
              </a:rPr>
              <a:t> al </a:t>
            </a:r>
            <a:r>
              <a:rPr lang="en-US" sz="3500" dirty="0" err="1" smtClean="0">
                <a:latin typeface="Arial" pitchFamily="34" charset="0"/>
                <a:cs typeface="Arial" pitchFamily="34" charset="0"/>
              </a:rPr>
              <a:t>reducir</a:t>
            </a:r>
            <a:r>
              <a:rPr lang="en-US" sz="3500" dirty="0" smtClean="0">
                <a:latin typeface="Arial" pitchFamily="34" charset="0"/>
                <a:cs typeface="Arial" pitchFamily="34" charset="0"/>
              </a:rPr>
              <a:t> los </a:t>
            </a:r>
            <a:r>
              <a:rPr lang="en-US" sz="3500" dirty="0" err="1" smtClean="0">
                <a:latin typeface="Arial" pitchFamily="34" charset="0"/>
                <a:cs typeface="Arial" pitchFamily="34" charset="0"/>
              </a:rPr>
              <a:t>costos</a:t>
            </a:r>
            <a:r>
              <a:rPr lang="en-US" sz="3500" dirty="0">
                <a:latin typeface="Arial" pitchFamily="34" charset="0"/>
                <a:cs typeface="Arial" pitchFamily="34" charset="0"/>
              </a:rPr>
              <a:t> </a:t>
            </a:r>
            <a:r>
              <a:rPr lang="en-US" sz="3500" dirty="0" err="1" smtClean="0">
                <a:latin typeface="Arial" pitchFamily="34" charset="0"/>
                <a:cs typeface="Arial" pitchFamily="34" charset="0"/>
              </a:rPr>
              <a:t>por</a:t>
            </a:r>
            <a:r>
              <a:rPr lang="en-US" sz="3500" dirty="0" smtClean="0">
                <a:latin typeface="Arial" pitchFamily="34" charset="0"/>
                <a:cs typeface="Arial" pitchFamily="34" charset="0"/>
              </a:rPr>
              <a:t> la </a:t>
            </a:r>
            <a:r>
              <a:rPr lang="en-US" sz="3500" dirty="0" err="1" smtClean="0">
                <a:latin typeface="Arial" pitchFamily="34" charset="0"/>
                <a:cs typeface="Arial" pitchFamily="34" charset="0"/>
              </a:rPr>
              <a:t>simplificación</a:t>
            </a:r>
            <a:r>
              <a:rPr lang="en-US" sz="3500" dirty="0" smtClean="0">
                <a:latin typeface="Arial" pitchFamily="34" charset="0"/>
                <a:cs typeface="Arial" pitchFamily="34" charset="0"/>
              </a:rPr>
              <a:t>.</a:t>
            </a:r>
          </a:p>
          <a:p>
            <a:pPr>
              <a:lnSpc>
                <a:spcPct val="150000"/>
              </a:lnSpc>
            </a:pPr>
            <a:r>
              <a:rPr lang="en-US" sz="3500" dirty="0" smtClean="0">
                <a:latin typeface="Arial" pitchFamily="34" charset="0"/>
                <a:cs typeface="Arial" pitchFamily="34" charset="0"/>
              </a:rPr>
              <a:t>La </a:t>
            </a:r>
            <a:r>
              <a:rPr lang="en-US" sz="3500" dirty="0" err="1" smtClean="0">
                <a:latin typeface="Arial" pitchFamily="34" charset="0"/>
                <a:cs typeface="Arial" pitchFamily="34" charset="0"/>
              </a:rPr>
              <a:t>utilidad</a:t>
            </a:r>
            <a:r>
              <a:rPr lang="en-US" sz="3500" dirty="0" smtClean="0">
                <a:latin typeface="Arial" pitchFamily="34" charset="0"/>
                <a:cs typeface="Arial" pitchFamily="34" charset="0"/>
              </a:rPr>
              <a:t>; al </a:t>
            </a:r>
            <a:r>
              <a:rPr lang="en-US" sz="3500" dirty="0" err="1" smtClean="0">
                <a:latin typeface="Arial" pitchFamily="34" charset="0"/>
                <a:cs typeface="Arial" pitchFamily="34" charset="0"/>
              </a:rPr>
              <a:t>permitir</a:t>
            </a:r>
            <a:r>
              <a:rPr lang="en-US" sz="3500" dirty="0" smtClean="0">
                <a:latin typeface="Arial" pitchFamily="34" charset="0"/>
                <a:cs typeface="Arial" pitchFamily="34" charset="0"/>
              </a:rPr>
              <a:t> la </a:t>
            </a:r>
            <a:r>
              <a:rPr lang="en-US" sz="3500" dirty="0" err="1" smtClean="0">
                <a:latin typeface="Arial" pitchFamily="34" charset="0"/>
                <a:cs typeface="Arial" pitchFamily="34" charset="0"/>
              </a:rPr>
              <a:t>intercabiabilidad</a:t>
            </a:r>
            <a:r>
              <a:rPr lang="en-US" sz="3500" dirty="0" smtClean="0">
                <a:latin typeface="Arial" pitchFamily="34" charset="0"/>
                <a:cs typeface="Arial" pitchFamily="34" charset="0"/>
              </a:rPr>
              <a:t>.</a:t>
            </a:r>
          </a:p>
          <a:p>
            <a:pPr>
              <a:lnSpc>
                <a:spcPct val="150000"/>
              </a:lnSpc>
            </a:pPr>
            <a:r>
              <a:rPr lang="en-US" sz="3500" dirty="0" smtClean="0">
                <a:latin typeface="Arial" pitchFamily="34" charset="0"/>
                <a:cs typeface="Arial" pitchFamily="34" charset="0"/>
              </a:rPr>
              <a:t>La </a:t>
            </a:r>
            <a:r>
              <a:rPr lang="en-US" sz="3500" dirty="0" err="1" smtClean="0">
                <a:latin typeface="Arial" pitchFamily="34" charset="0"/>
                <a:cs typeface="Arial" pitchFamily="34" charset="0"/>
              </a:rPr>
              <a:t>calidad</a:t>
            </a:r>
            <a:r>
              <a:rPr lang="en-US" sz="3500" dirty="0" smtClean="0">
                <a:latin typeface="Arial" pitchFamily="34" charset="0"/>
                <a:cs typeface="Arial" pitchFamily="34" charset="0"/>
              </a:rPr>
              <a:t>; al </a:t>
            </a:r>
            <a:r>
              <a:rPr lang="en-US" sz="3500" dirty="0" err="1" smtClean="0">
                <a:latin typeface="Arial" pitchFamily="34" charset="0"/>
                <a:cs typeface="Arial" pitchFamily="34" charset="0"/>
              </a:rPr>
              <a:t>garantizar</a:t>
            </a:r>
            <a:r>
              <a:rPr lang="en-US" sz="3500" dirty="0" smtClean="0">
                <a:latin typeface="Arial" pitchFamily="34" charset="0"/>
                <a:cs typeface="Arial" pitchFamily="34" charset="0"/>
              </a:rPr>
              <a:t> la </a:t>
            </a:r>
            <a:r>
              <a:rPr lang="en-US" sz="3500" dirty="0" err="1" smtClean="0">
                <a:latin typeface="Arial" pitchFamily="34" charset="0"/>
                <a:cs typeface="Arial" pitchFamily="34" charset="0"/>
              </a:rPr>
              <a:t>constitución</a:t>
            </a:r>
            <a:r>
              <a:rPr lang="en-US" sz="3500" dirty="0" smtClean="0">
                <a:latin typeface="Arial" pitchFamily="34" charset="0"/>
                <a:cs typeface="Arial" pitchFamily="34" charset="0"/>
              </a:rPr>
              <a:t> y </a:t>
            </a:r>
            <a:r>
              <a:rPr lang="en-US" sz="3500" dirty="0" err="1" smtClean="0">
                <a:latin typeface="Arial" pitchFamily="34" charset="0"/>
                <a:cs typeface="Arial" pitchFamily="34" charset="0"/>
              </a:rPr>
              <a:t>características</a:t>
            </a:r>
            <a:r>
              <a:rPr lang="en-US" sz="3500" dirty="0" smtClean="0">
                <a:latin typeface="Arial" pitchFamily="34" charset="0"/>
                <a:cs typeface="Arial" pitchFamily="34" charset="0"/>
              </a:rPr>
              <a:t> de los </a:t>
            </a:r>
            <a:r>
              <a:rPr lang="en-US" sz="3500" dirty="0" err="1" smtClean="0">
                <a:latin typeface="Arial" pitchFamily="34" charset="0"/>
                <a:cs typeface="Arial" pitchFamily="34" charset="0"/>
              </a:rPr>
              <a:t>productos</a:t>
            </a:r>
            <a:r>
              <a:rPr lang="en-US" sz="3500" dirty="0" smtClean="0">
                <a:latin typeface="Arial" pitchFamily="34" charset="0"/>
                <a:cs typeface="Arial" pitchFamily="34" charset="0"/>
              </a:rPr>
              <a:t>.</a:t>
            </a:r>
          </a:p>
          <a:p>
            <a:pPr>
              <a:lnSpc>
                <a:spcPct val="150000"/>
              </a:lnSpc>
            </a:pPr>
            <a:endParaRPr lang="en-US" sz="2400" dirty="0" smtClean="0">
              <a:latin typeface="Arial" pitchFamily="34" charset="0"/>
              <a:cs typeface="Arial" pitchFamily="34" charset="0"/>
            </a:endParaRPr>
          </a:p>
          <a:p>
            <a:pPr>
              <a:lnSpc>
                <a:spcPct val="150000"/>
              </a:lnSpc>
            </a:pPr>
            <a:endParaRPr lang="es-MX" sz="2400" dirty="0">
              <a:latin typeface="Arial" pitchFamily="34" charset="0"/>
              <a:cs typeface="Arial" pitchFamily="34" charset="0"/>
            </a:endParaRPr>
          </a:p>
        </p:txBody>
      </p:sp>
      <p:sp>
        <p:nvSpPr>
          <p:cNvPr id="4" name="AutoShape 2" descr="data:image/jpeg;base64,/9j/4AAQSkZJRgABAQAAAQABAAD/2wCEAAkGBxQSEhUUEhQVFBUXFhQVFRcYFBQUFhUVFBQWFhQUFBYYHCggGBolGxQUITEhJSkrLi4uFx8zODMsNygtLisBCgoKDg0OGBAQFywcHBwsLCwsLCwrLCwsLCwsLCwsLCwsLCwsNywsLCwsLCwrLCssLCssLCw3LCssKysrLCsrK//AABEIAOQA3QMBIgACEQEDEQH/xAAcAAACAwEBAQEAAAAAAAAAAAAABQEEBgMCBwj/xABCEAABAwIEAwYDAwoDCQAAAAABAAIDBBEFEiExBkFREyJhcYGRMqGxB0LRFCMzUmJygpLB8EOy4RY0U2Nkk6LS8f/EABgBAQEBAQEAAAAAAAAAAAAAAAACAQME/8QAIREBAQACAgMBAAMBAAAAAAAAAAECERIxAyFBURNCYTL/2gAMAwEAAhEDEQA/APuKEIQCEIQCEIQCEIQCEIQC5SzBtr6XXQpTijAXjntcX07t/nZxWW6jZNuk2JgbDN3XHTqCP9VNJiQdo7Q6XtsL7C/NVmNsF5fGDv5+o2XLnVah4CpS7D5ye7YWbYXvrt0smF11l2mxKheXyAalK5K5x2sNeVz3b6/Ipbok2Yyzhtr+Py/+qu7EG6eJAPhc21+fsqAadbkm49dQL6+JF1LYwFz5q4rcuJAC4BOvyFiT7X9V1ZXNIbvr4beaoFqNE501DdkoOxuvV0nB00NrrrTz2N3Ek258vABVM9s4mqFzjkuvYKtKVClQglCEIBCEIBCEIBCEIBCEIBL8S0seeqvlLsWdt5Kc+mztWaVK40z7iy7LhF6coJbEkbg+gVuauNxYHVvpc2t7JdEfzrh6q2Atxyui6Gdx32B06m2o+p+ShrbCy9ITbAhQvEsoaEBLJZVzKq0tRcrn2im1Wl5kq7Mel7Xrs2RJRfjlLbkHpp1sLAXOwV6imJGu43PilTJF1Epbcg+XtbRdMcmWHahcKScOaLdBf2Xddo5pQhCAQhCAQhCAQhCAQhCCClOJm5PhZNilM5u4+ZXPydNnZZSyWfbqmKUTd2QeabArji6ZKUWsz/AAK8l2HG8kp/at7JitjMghC5TzZQtZBNMGhKJ6m68VVVdJ67EgzTd3Ifipq5DN8wG6GTXSKCRzzcprFoFlbpda9WGPVFjlYYVhV2N6tMN9FRiKuQBXE1doJgCW6AHa9hqOiZrhBTgDUC/Nd13xmo51KEIVMCEIQCEIQCEIQCEIQQUnJThyTrn5FYlmKNsQVfhPdB8FWxVt2X6Fd6b4B5Lj9X8ilg2uc9Xn6pml+CjuH9531TBbj0ZduU0uUJLWVVyreIyrHY1iZv2UOr/vH9Qfis7bIjGMZydxmr/k3z8VQoKdzjmdck9V1w/CAO883O/r4puxgG2ibkU9U8dlYaUvmxFjdL3PRU31zn+A6LJLTZ4apo53UNqiUrpoi5PqGg6rdRK3h91ocNg5n0VKgpL6e6extAFgumGKMq9BClQuyEoQhAIQhAIQhAIQhAIQhBBWXxCqLHlp5OuPIrTlZ/FTE+QG13WsOYK5eSel4dic54yRzF1NL+jHkq0bnkbOF9LE20/Z8F4nzgWaLjn3hcHzK5KdsIbaMeZ+qvLOVM0wdbLICOliD5Hn6Km7HnNPfJYNjnaW6+tk3pXHavxXjBa4Qxayv0/dHNxVOioRG3qdyeZPMlXaamp3SulaAHu3dmc4keTjYeip43hVTJbsCDGd/uuHodCPIrGyacK3Fo49zc9AktRjL5NB3R4K/ScJH777nwH4p5RcMxjkT5lJorM0lOT1Whw7CCbXC0tDggGzU7psLtvoumrUWkVHhobyTmlw8nfT6pnFTNbsF2CuYfqLk5xRBosF1QhdEhQpUIJQhCAQhCAQhCAQhQglC8udbdcHVjR4rNwdKh1mk+BWOfUZGF7GlziXaNFy6xIAPIaLRVVZcG9g3n/qsXjfEpzCGn1c45QR46aLh5c46+PG1zpa6slflbC2NotmzPLyDvyA18F44txiSjDGtc18jz8JBAsOehWqwqi7GNrL3O7jzLjuVnMY4RdU1PbSzANGjGgbD1KlUu674bPVSRiR7Iyd7NJ+YdfXxuvFTxNEDlq2mC+hEgBYfXVpHnZPcMp+yHZ3zWAIPhssPx3ViWrhg0ysILvMp6O76M58CpKhokp+7fUOhflb7fDv4BWsJpp4bte4SsGrTbva8na2vexuumM4HEyLtI25Syzjk7py8yLc+aXMrZ4WNkYPyqF1jnvaRreluZHjZZ9b3Gxw2jbKMzr32PnuU1jomDYKhw7WiVhLTdtwQfMJuF6MJNON7QGqbKUK0hCEIBCEIBQpUIJQhCAQhCAQhQUBdVZ6sDQa/RcaqovoNvqqy55Zt09SPJ3K4VNQ1gu4rzVVGUeKzlVDLO62w68gvPnnY7YYb7LeIMedJdrNB/eq68B4VmJqX67tjv8A+Tx9Al76HtphTxfD/iv6gbp5juMNhYIYbANGXToueE/tk75dccVzGuIWx3azU9eiRYdWy1EgDST1PIBUMFwiSsfcktjG7uvgF9Aw3Do4G5YxYczzPmV0m8vbnbjh6+vMYyyNG/ct7L59xXT5a1zutivoNRpKw+YWV45pfz0b+oypl0zx/wDTV4bIJIWk7Ftj9CsjgU5pK2Skf+iec0d9hm10Tng2e8Rad2qjx/h5tHUM+KN1if2SR/Vb82T1lcWwp3ZPhAA6WsCmVPUB3mkWF1XaxMf1Av581didYg+I+a645ONhuhQFK7ICEIQCEIQChSoQShCEAhCEEKnjFRkicRvoB/EbK4szxdV/BGOfed6aN/r7KcrqNk9utFLcWVlJ8Pl2TcG64r08ujB3CQ8SV+VvZR/E7Q28eSdVc2RpPPkk0NKGXmk1drlB+qnJeP8ApY0CjhIH6aTV56Dk1I6DD31UuUbbuPQcyr1W100nUk/VbDBsNbAyw+I/EeqiTbrcuM/1ZoqRsTAxgsAP7JXdKOLsXNJSTTixc1tmA83uIa35lZXD+M5ZpaCnjdeSojbNK4MY7I12Z+XoLMYeX3l3mPp5rW5q2fCehSji+nzRtd0cnzhcKnisOaIhc8ovHL3CDBXdlUlvJwDh/EFp6qASMcx2ocLFZ3F4chhkHKzT9QtJBJmaD1CzH8bn3KV4DTGHNEdgbt8k2dspyodsq6iLdrNHXX+Ijz8UwCxtRVlj225m1uui1GGzh8bSF1wy36TlNLaEIXRIQhCAUKVCCUIQgEIQggrAYrUdpO93K+Vvk3T+hPqtxXy5I3u6NcfYaL59GFz8l+Lwi/SFOaaTRJISmVM5clVdfECblKcZJcco2CcA6Kq2nublZY3G6UKCkZC0yykNAF7nYBY7i77QZWtLaJgaP+K8Xcf3GbDzdfyXrjDFjNUOiB/NwuLQOReNHOPXXQeXil2H4MauQRMIGl3OOzWjc+O408V3w8ck3XLLO2vmuI4lNUOLp5ZJXdXvc63kNm+QAVeKRzCHMc5rhqC0lpB6gtsQvo+K8JUkNeyLvvihhlqKwudbMGMLw0ZbZdMug/WCS4Zwf+UYXNXMLhJG+RzY92uijDS9o0vmHesb8rK9xOj/AOz/AO0mQSMp612djiGsnce+xx0aJT99p0GbcX1uLr69J4r8pEXX6H4ExY1OHwSON3BpjeeronFhPqAD6rn5JpeNM8WizxuHO1x5he8CmzRgdF6e5VMPPZvI5X+S4/XT4eLzI6wJUhUsRqLCw35rUaZvGqn89C0frEny2TnCMQLHW5HksdNU9pW6bMFv6lNGTd7RZvTpY+k084eLhdllMKriLFaaCUOFwu+OW3GzTqhCFbAoUqEEoQhAIQoQUMbaTE5o3Oixro7FbTEDqAlFfRB+o+L6+BXHPteNJ4irkT1RIINiuscihZxBIrASmGVWmTonT41xm91NXTtfpmkdKw9WSkuBHrcei54Fxg6kl7RoDgRlc0mwc0kG1xsdN19M4z4YixGINcckrL9lKBctvu1w0zMPT1XxDH+HKmjcWzxkNvZsgBdG7oWv2v4GxXfHKWac7NHlZxKx8NZI535+okYzL+rASZJNbW1LI2ei+t8GYUI8NghcLZ4S6QeM4Ln/AOe3ovzktLwxxvV0RAZIZYucMhzN/gd8UZ8tPApljbPRK+iVX2Q0ZHclqGfxMf8AVvRP+F8BFBT9g2QyDO9+ZwDT37aWHl81a4a4mhr4e1hNiLCSM2zxuOtndR0Oxt7W5XLllb1VyRxkcuRch7lwc5Qt37cjYlUq2oysc48gSvTnpHxPUWiyjd5A9NysbIWcOAlz5DzufdNYXarhh0HZw+JXalHNZWmtHPYrT4VW2WMY5MqOqIVY3SbNt+CvSTYZiQIsU3a669ON3HKzT0oUqFrEoQhAKCpUFAtrD3z6LiulT8R/vkua4XtUL8TpbjMN0lc4hahwukdfT6qVyqscyw/FHHdRSVj42NifGGxkNcCDdzbnvg+J5Fa2QWXzP7TKUioZLykZlvyzRnbzs4eyvDVvtmfqNvwn9oDayUQuhdFIWucLOD2HILmxsCDvyUfaziGTD3NB1kkjb6NJkP8Akt6r5PgWJGmqI5gCcjrlt92kFrh7E+tlseMcbgrX0Uccgcwyhzye7ku5rbPB+E5c+6q46vpMu4R4hw3euFJT/H2UZdncbdr2Alk15NJNvC6Q1dM+J7o5Glj2mzmncHot5w1WMfi9VUOc1rGiY5iQBq5kbdT4NSP7QcXiqarPCQ5rY2szjZ5aXG46gXsCrlu9Js9KvBuMupKuKUEhpcI5RydG82N/InMPEL79K5fmqmpzI9kbb5nuawW6uIAX6TH9/iuflVgrSlV3uVmobZUpFxro8uckWIM7WdreTRc+ZTl5VKlitdx3cb+ixUTU7ABDG2C9Obc/NTZBAK7xFVxqbDf6K1FGgv0spC0WF4hydss3CxdaGszyZWagfEfwVY3SbNty0qVUw8nL/fRW16ZdxxShCFogqpNWWNgFbKzVVUWkeP2iozuo2RdL7m6FRlrQwZ3fDpmP6v7R8FcY8EAggg6gjUFclaelVrYrhWl5cLhCM1VQJBj2DsqYjG/Tm1w3Y4bOH4c1tKmnSyamWLfCcZwCemJ7RpLOUjQSwjxP3T4H5pXZff303UaL5z/s5K+etkfTG2ST8nYWtyuc45WOZbS4Db+q7Y5/rnlh+MKWqfc9NyT4DqV9I4X4Kj7AGrg/OlztHOcC1oNmjuutqBf1Wnw7AoIDeKGNh/WA738x1+aXySEwZf7PuE3RvbVVDcrh+hYfiBII7R45GxIA8Sei+lRPVBjhzI91bgc3qPcLlbyXJpakZcKjLGmsLV5kpVNgSPjXN0SdfkS8mkA3IHmQs03ZQYVxfESco35nomMz27BzWjqSB7LpFNAwayN8Tf6lNN3FWCkyiwVuKmXNvEFENO3Z6Eu+gK9P4qpRozPKekcbzf1cAFUwqeUTW07iAxm7tz0Ct4fHFAw95vdF3m4uljKWrrSQGupYj8VzeRw6F1u6PAe6Z4fwDTxODtSRY6kkEjrrquk8f6m5/GjwuXMwOtYHUddequLzGwAADYL0uqEoQhBDlh+IxLFKXFjnMP3m6keY5rcrw9gO4usslGAocXjf3czTfQtOh8QWusT7Lz+Tz05z0vfi3MLtm/uHktViHDFPN8UY9klk4GDNYZ5Yv3ZHAe11F8f5VzN7w7iCOTR4MT+bX9fA7FNwb7LKVGDzg/78x374if8AMtuvVNS19rRT07vKNh9NCFn8WTOUahzLri+lBSQw4r/03/ad/wC6BTYqfvQN8ovxcU4U5Gb6HmSLJLiGIwRbvBPQIrOHcRnFpKhoHRrGtCoH7M5TqZrnyb+C3+NvMsreLYxo23mktVxST95bBv2XnnL8m/gu7PswHOV3uB9AtmDOb5vJxA7lc+6G49LyD/Yr6hH9mMP3pHn+Iq3D9m9KNwT5m6rhGcq+XRcTVLdsw8yB9SrjOMqzbN8830uvqkHA9I3/AAwfQJjBw/Ts2ib7BZwhyr5A3Gq+XYvP7rD/AFsrtPhNdLuyQ+L5CB/K0f1X2COjY3ZrR6LsGreMN18lk4VmjAM0oZe9gxozWG/ecSR53XSmwenGrmOlPV7ySfcL6Ni+EtqG2JLXC+VzbXF/A6EbaFZuXAa5l+ylp3dC5srHeuV9lc4ou3GmdTtbrTMB1sM4PuLXARFiVj+bijb0GQk/Mrh/sbWykdrUxRNvf8zGc38zyUxm4dq4/wBBPG8f8xr2O/micB8lW8WarrTcRSAHO1mnIEtd6aWTvBMYjqmF0Z+FzmPB3a9ps5pWNfwriMmj56eIHd0bHuf6F7jqtTwrw7HQw9kwucS4ve93xPe7dxU5a+KmzlClQpaCVTrcSjjaSXA+AIJPpdK+K45S0Fgc5gvmDAS7wOUauG+1/JY19fTgd6oaxwubOytIPIOa4gkdbC6qSJtrWHirXSMW/e1+QVmm4ojd8TXM8bXCwtHxFTl2XL2h3vGyaVht4xgEeoRPxAwXEbZnk/cZBPc9B3h9VWsWbyfVIZQ9oc0hwOoINwUm4oppXsBjBcBcuaD3j0IGzra6Jb9m1JUMgkdUNMfaSvkZGd42uO3hfey1xCjpT5vTyRm4PaXHxNc0xkX65m+HJSJdNLWvcaC/uNVtMawkTtFnFj23yusCNbXDmncaBZuTB69n6NtNJ45nxk+YLTb3V859TcPxZ4axd0MDGVLnSuFx2mlyL6Xbe+g0utPRVbJmNkjcHscLtcDcELAycKYhN3XywU7To4xh8j7HeznaA+i2fD2Dso6eOCO5awWudyb3JKi6+KmzKyFKFjVXEqvso3PIvbltqdBryWYfj1Q890W8m3+ZWvkYHAggEEWIOoIPIrOVfCDCSYpZoL8muDmejXggKpZ9ZYpsxuoY4h7m+AyA69CWlMOHOJ2VUksNrSRZS62rSHDSx6+CWS8B59JKypc07tBZGD/IAn2AcPQUTC2nZlubuJJc5x6ucdSlspJTVShCloQhCAUWUoQRZFlKEBZCEIBQpUIIK5SUrHHvMa7zaChCCY6djfha1vkAPovQaOgQhB7AUoQghCEIBCEIJQhCAQhCCEBCEEoQhAIQhAIQhAIQhAIQhAKEIQf/2Q==">
            <a:hlinkClick r:id="rId4"/>
          </p:cNvPr>
          <p:cNvSpPr>
            <a:spLocks noChangeAspect="1" noChangeArrowheads="1"/>
          </p:cNvSpPr>
          <p:nvPr/>
        </p:nvSpPr>
        <p:spPr bwMode="auto">
          <a:xfrm>
            <a:off x="38100" y="-1462088"/>
            <a:ext cx="2962275" cy="30480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0" name="Picture 2" descr="calidad 06">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11759" y="4643484"/>
            <a:ext cx="2143125" cy="214312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 name="AutoShape 4" descr="data:image/jpeg;base64,/9j/4AAQSkZJRgABAQAAAQABAAD/2wCEAAkGBxIQEBAPEBQQDw8PDw8PDw8OFBAODg8PFBEWFhQRFBQYHCggGBolHRQUITEhJSkrLi4uFx8zODMsNygtLisBCgoKDg0OFxAQGiwkICQsLCwsLCwsLCwsLCwsLCwsLCwsLCwsLCwsLCwsLCwsLCwsLCwsLCwsLCwsLCwsLCwsLP/AABEIAOEA4QMBEQACEQEDEQH/xAAcAAABBQEBAQAAAAAAAAAAAAAAAQIDBAUHBgj/xAA8EAACAgACBgYIBAYCAwAAAAAAAQIDBBEFBhIhMUETIlFhcZEHFDJCcoGhsSNTYnMzUoKSweFD0Reisv/EABoBAQADAQEBAAAAAAAAAAAAAAABAgMFBAb/xAAwEQEAAgIBAwIDCAIDAQEAAAAAAQIDEQQSITFBUQUTIjJCYXGBkaHw0eEVscFSQ//aAAwDAQACEQMRAD8A7iAAAAAAAAAAAAAAAAAAAAAAAAAAea140hZVTXCnPpZ2KfV49HV15fLceXlXtWsRXz/hhntMR28svRGvsVfLDYvKHsypxHCE65xUoOa5PJ5N8M0zPHzI303/AHZ05Ub6bfu9xGSaTW9Pemt6aPc9ZQAAAAAAAAAAAAAAAAAAAAAAAAAAAAAAAAADzlOWIx983vrw1Sw0ezbmtqz6bK8zyx9eW0+kdv8ALCPqyT+HZzDW7Rzqllzw1ssPLvpn+JTLw60l4vuOXmpqZr7Ofmpqfy/sPRejLWSatjgbXtVzT6Fy4wklnsLuaz3csjfg8iYt8ufHo24uad9EuoHXdEAAAAAAAAAAAAAAABjaT1owuHzU7IuS92HWfhuMr5qV8yztlrXzLy+N9JkE/wAGmU12zeyea/OrHh57cykMe70j4tt7MaorluzZhPxCfRhPPj0Mhrtj5b1lv7IbjGfiUx6sZ+JaX8LrXpB+7CXijP8A5eIK/EpnxEtbC60Y338OpJcdjNGlfjEeelrHPt60lqUa1r/lptq78tpfQ0r8ZwesTDSPiFPvVmP0aGH09h58J5fF1fueinxPjW+9+/ZvTmYb+LL1WIhP2ZRl4NM9dMtL/ZmJbxetvEpTRYAAEGOxUaarLZbo1wlN+CWZW9orWbT6ItPTEzLE1YqccPGcv4l8p32fFY8/tkebjxMU3Pme/wC7DF2rv37sDX7RynOMuWKqeHl3XQznRLxz2o/1Hn5dfqi3v2YcmveJ9+3+HONE4mVVldsd06pxll3xe9f4OXNpx3iY9HirM1mJfQWExCtrhZHfGcIzXg1mfS0tFqxaPV26zuIlMWSAAAAAAAAAAAAwtYdaKMGmpPbt92qG+Wff2GOXPXHHdlkzVp5cz07rdisU2troanwrr3bu98zl5uba3aHMzc2Z7VYCWb3732vezxWyTPmXitktbzKzXSuxy+iPPbJLGZlarzXsqC+W0ZTMT5mUaj17pY2Wr2Zyj8O5FN09k1t0/Z7HOy5vNzm325ibV9k/Mt7pK8TiI8LbY+DJi8R4TGW8eJWqtMYqP/LKX7iU0T83utHIyR6/ut1aftk8raqbm+xbEvlx3kxNbTPZeORNvtVif4WqtJYeT424aa5TzlHPxWeQikVntMxprGTHvtM1bFOksTWtquccTX3Pb+Xaj34ubyMfr1R+L1VzZa94ncNHR+ttU2o2p0z4ZvfDPx5fM6mD4ljv2v2n+Hpx8ylu1uz0EJqSTi0096a3po6ETE94euJ34ed11s2q6cKuOKujGWX5UetP7I8nMt9MU95/j1Ycie0V916p5JJbklkvAvEpiVLWPBu/C2QXtxSsrfNWQ60WvIpnp145hnnr145iPLkeNryvckso3xV0VwScs9uPykpLyODedxtzN77uq+jvHdJheiftUS2V8D3x/wAnY+GZuvF0+zqcS/VTXs9UdJ6gAAAAAAAAAjeW97kgOf63a9bLlRhHnJZxnfyXdDtfec/k8yK9qvDyOXFO0OfWWuTcpNyk3m297bORe827y498lrz3SVYZy7l2czz2yxCi5Xg0uWbMLZZlWVivC9plORGlqvDIym8p0sRpRnN5W0eqUR1Gi9AiOuTpNeGRPXJ0mvCotGSTpXaq42LYtSb4KXN/PtPdh5Fcn038t6TFu1kFmh7Knt4ecote6nk/+mbzimO9UTivTvSSPSUZ9TGV5S4dNWtma+KPNFIy+loTGeLdskfrC1hsViMEulomsRhnva4xy/UuMX3nQwci+PvSdx7PTTJfF3rO6tDB6R9dxXrKi4wppVUIyy3WSec39j0/P+dl6/SI1+vq9MZfm2izfhI9EWaxKaLNIsvEuY606N6OyyKW6q3pYfsX8V8pxOLyadGS0e/dyslenJav6/pP+2tqFi+ixCi/Zui4Px4x+31K/Dc/y+RFZ8W7f4b8W/Tk17umH1DrAAAAAAAAEby3vclvbA5frvrm7ZSw2GllUurZauNj5xj3HM5fL+7VzuXyun6avD7XJb2cmZ9Zcmdz3lcw2G5ve+3sPPfIrMr1cuS4HnlWZW6UZWIWoRMpSliikpPRAcmQbOUiNJ2VMJLkQkZE7Gjg8Tn1ZceT7To8bk7+m3l6MeTfaUuKwMLVlJZ9j5o9s9N41LS+Ot47sb1S3Cyc63nF8ecWuyUTy3i+GeqPH98vLNcmGd18NrQWH2KluSlNuyWW7fJ5nS406pEz693twTPTEy14s9UXemJTRZtFmkS89rdhU+jtfs9bD2/t2cG/CSi/M8nNrusX9nj5dfs3/Sfyn/by2jVKElynXLylF/6OFltNL7j0eeJmJ265gsQrK4WLhKKfz5o+2wZYy463j1h3KW6qxKY1WAAAAAABzn0j615bWCw8t/DEWR5L8tPt7Tn8vk9MdFfLw8vk9EdMeXM5Sy3Licn8Zcjz3ldwlezvfHmzz3nalpXI25+BjMKLNZlKkrVbM5giViNhnMLbSK0r0p2XpR0p2OlI6TY6QnpCq0jpTtLG0rNU7SxsK6Ts9SIS0sJidrc+K+p0MGfq7T5enHffaVyMkz2RZtEpoM1rZeJTRZtW68Slizat2kSg0lh1bVOt+/Fr58n5l5+us1Vy166zX3eIgntqT4zWU/3YdWf+H/UfO8mJhzYncd/77veapYnOuVb4wea+F/7+53fgPI68VsU/dn+JdThX3Wa+zeO89oAAAAA8zr1rGsFRlBr1i3ONS/lXOb8Dz8nNGKv4sM+aMdduL22vfKTblJttve3J8WzgzM2ncuDa03tuS4av3nxZne3oiZ9E8pckZ6V0lrZSVZXKpmVoZyswsM5hB+2V0kdINGidKT0pCuI6UnK4dIerSvSbPVhHSnaWFxWam08LjOarRKeu3muJXvE7haJauGxG0u/mj34svVD00vtbhYemLNYlNCZrFmkWTwma1s0rZJtG1bNNvJ6Uo2LrEuEssRDxXVsX1TOfzsfmf1c7JHTkmPfv/lqaBxXR2wbeUZ9R9m/h9cjy/Cc/yuXX2ntP/n8tuNfpyR+L2x9y7AAAACHF4mNUJ2zezCEXKTfJIi0xEblEzERuXDtYNJSxmIsvnwk8oR/krXso+f5Gacl5lwOTnnJf8GI4bUu5GMzqGUTqE85ZLIziNoJCYmCU9diKTVWYWIzM5hSYSKwrpGjlcR0p0criOk0XpB0p0NoaNDaGjRVYRo0kjaVmonhMpMI0mjIpMCaFhSYNrVGI2XmiKzNZ3C9balr03ppNHtrbcbh6q22sQsNYs0iU8JmsWXiU8ZmtbNolk6wRyjC7j0M85d9curNeT+wzx1U37PPyY7Rb2/69WTi57EXFPfF7mvo0cOKzXL29GEOi6IxnT0VW85QW13SW6S88z73j5Yy4q3j1h3MV+ukWXDZoAADnnpQ037OCg+OU7suz3Y/5Obz82o6Ic/nZumvTHq5viLcllzf2OTEOPEEpaSzK2TJjlmTpJAFTAfG4rNUaSxvKzRGj+lK9Jou2NBVYRpOj42ETVCSNhWYNJFIjQcmQhJGRWYE9dhSYQsQmZzCE0WUmBbwt+y8uT+hbHbpleltNKu09MS9EWWIWmkS0iyxXaa1lrWxMTFTi4vhJNP5m1Z32la3eNPJYrNRgnxg3TLxj7L+cf/k52Wmp28dPGvbs9tqPf+HOp8ntx8Hx+v3Oz8D5HVW+KfTvH5S6XCv2mr0533vAABwDSOOd91l0/asnKXgs9y8sj5vNeb3m0vnM+Sb3mWVbLak+7cisdoVjwda+RWEQYmWToqmRo0epEaQAEyAVSGg+NhWaiWNhXSD1IjQcmV0g9TI0lLC0rNUJozKTCEkZFZgTQsKzCFiFpnNUJozKTAu4a/l2GtLei9bLcLTWJaxZYruNKy0rZPG02rLfqYukKs7JR/NjtR/dr3/WOa+RTPXf6vPbtf8AP/uP9NLQ2MVM6pvdFtRl8Mt3/T+R4/huf5XLrb0ntP6tsF+jJEvfn3btAAA4brhoN4LFSgv4NjdlL/S3vj4rgcLl4fl3/CXE5mHovuPEvOyWUs+T3/M83mHljwTazCdHJEIGyNg2RsAQXaI0LeB0dbe8qq5zfcnl5l6Yr3+zC9MV7+Ieiwno7xtm+ShV8bzf0PXXg5J89nqrwck+ey5/4wxX5tPh1y//AB1vdf8A4+/vDPxmouOqTlsKyK/Lkm/7eJjfg5Y9NsrcHLH4sC6E65OFkZQkuMZpxa8zx2xzWdTDy2pas6mAp5lNKHZkaCq3IjpE0MQUmhpYhcUmqqaFhSYQnhYUmqE9d2RTWja9XfmaxLWJWIXF4laJTwtNYltFlbSbeztx9quSsj3uL4fNbjSe9Vcn2dx6d0GkLFspR9mSUo/DJZo5c49ZJW/J0XV7G9PhqrPe2dmfxx3P7Z/M+34mb52Gt/7t2cF+vHEtE9LYAYWuOgVjcNKG7pYZzpl2TS4eD4GHIwxlpMMc+KMlJq4fiMO1tQknGUW00+KkuKOB3rOpfPzE1nUqsYiZXSJEbQciA/MqqtaP0bZiJqFUXJvsRrjxWvOoXx4rZJ1Do2rvo6rhlZiuvPc+jXsrx7Tq4eDWve7q4eFWvez3GFwsKoqNcYwS3JRSR74rEeHtiIjwmJSAAChpXQ9GKjsXQjNcnllKPenyM8mKl41aFL463jVocx1q1Esw2duHztpW9x42Vrv7V3nK5HCmneveHMz8Ka96+Hj1I581c+apEUVGQNnxk0RMIT13Gc1QsQtKTVVNGwpNRPVfkREaTErdeIL6XiVivEF4aVlN0uaNKy0iWfP2EvyZuD+CXWg/PNfNGGWquPxr2er9H2NylbQ+a6WHit0v8HW+C5vtYp/OP/XS4V+81/V7Y77oAAA5l6S9AdHP1ytdSxqNyXuz5T+Zyefg1PzI/Vyufg//AEj9XP7I5PPt+5zHOrJ2yV2kySJgeg1W1RuxslL2KU+tY1u8Irmz28fi2yd58PXx+LOTvPh17Q+h6cJBV1RS7ZPfOT7Wzs48daRqrr0x1pGoaBouAAAAAABGgOd69amLKWKw0cuMrao/WcV90cvl8T79P1hz+Vxd/VRz1QORLkSckVULskbCqI2bORCEsZlZhCSNhSaiaFwTEp4XFoWiU8LzSGsSWuWdmy+F0XU+6fGt+a+otG4InV4/Ht/hZ0JjXRfVbwUZZTX6XukvLPyMuJm+Rnrb9/yenHfovFnWkz7N2wAAQY7CQurnVYs4WRcZLx5lbVi0TEq2rFomJcL09omeFusonxg84S5Sg/Zl5HzuXHOK81l89lxzivNZZSsfDmZaQ9lqRqfLFNX3Zxw6e7lK19i7u89/E4nX9VvD28Xi9f128OtYeiNcVCCUYxWUYrckjsxERGodaIiO0JCUgAAAAAAAAAYHLte9W/V7OnqX4Nst6XCub5eD5HD5/G6J66+Jcnm8bX11eS6M5c2cuZJsDaAApCC5DYMgFTAfGZAmhYXheJOsk2tzyaycWuKkt6Zb0TbvC5ibU2p8FdFWJck3ukvlJM82Wnfb0xO4ifd03VPHdNha3xlD8KXjHcvpkfVcDL83BWZ8+P2djjX6scfh2bB7G4AAPJekLQXrFHTwWd1Cb3cZ1+9H5cTw87B8ynVHmHi5uD5lOqPMPG6k6q+uWdNYmsPB73w6SX8q7u1nh4fG+bPVbxH8vDw+NOSeq3iP5dcqqUIqMUoxikoxW5JLkduI07cRo8kAAAAAAAAAAAAec1+xarwU4vJu2UYRT8dpvyTPHzrxXDP4sOTaK45coiz5mXzknZEBHAbQbsE7CZAKEaKAmQCpkwmD1MvErbGIk3h5Ze1h5qa/as3S8pbL8y9a77NcU9pj2em9FWmvx7MNJ7rYdJD44cV80/8A1On8Nt0zNPfu6PCvq0193UTsOmAABGgI8Ph41xUIRUIrhGKySIisVjUIiIiNQlJSAAAAAAAAAAAAAObekrHbd9dC4VRzfxS3/ZI4fxTLu0U9nM+IX7dLyKicfblF2CNoKkEaKDRNkbQa4FolOjWiU6JmSjwkponN5QjKTfDJbvPgSiN2+zG1qGi2v4k41/pXXmn2OK4FZtEeZaRhtPmdJo4aGU4VqcpWQlXJvrPZkt+zFEVzTv6I22pStZ7eUmgdVcZViKcRTCTVVkJPb/Dzjn1lv45xzOpw6Z5vFuiYenFiydUWiHYjvuwAAAAAAAAAAAAAAAAAABtk1FOT4RTb8ERM67jielsU78RZa/fnJrw5fTI+U5OXryTZwOTfqyIInml50iZVBcgaI4kwnRknkW0jtCSjDWWPKuEp+C5dpaI34I3b7MbWq9E/mWQj+mH4kvB5eyyLWrXzK/ybfenX8tfAaKqzWxXK2XJz3vPuS3M808i1p6cVdy0rirvtG5bC1dxFq2erTW+Xsr+xHQwfDOXl75Ppj++j2U4uS3ns08BqbRDJ2bVz/V1YeSOxh+E4Kd7fV+b1U4dI8927h8JXWsq4Qgl/LFI6NMdKRqsRD01pWviE5dYAAAAAAAAAAAAAAAAAAABg6647ocHZlulblVH5+19Ezyc7J0YZ/Hsyz36aTLlUD5S3eXz0zudnbhqTRrkTo7JsNhbbf4cJSS4yS6q8WXiqYibfZho06Df/AC2Rj2wq/Ek13S4FL3pTzP7LRin706/Lv/LTwWjKk0q63ZLts67fjHgeeORa89OKu5/f+Glcdd/TG5/H/HhrvQF9yUW1VDknuS8Irge/B8L5eXvk+mP76PXXi5Lee0L+j9UKK983K2Xfujn4I7GL4Pgr9v6nppw6R57t6jDwgsoRjFdkUkdLHipjjVIiPyemtYr4hKaLAAAAAAAAAAAAAAAAAAAAAAAAOc+krSG1dXQnurhtS+Kf+kvM4vxTJuYo5vPyajpeWw2CtsWcIScc8tt9WtPvk9yOTWky5ta2t4hMsFXD+Ncs+deHXSTX9T6peaRX7S/yv/qf2/ulvBuDezRQpyy9q1O+T79jhF+Bl1bnVK7n++i9aV+7Xf59/wCHo8JoHF3ZO17EeW2+C7ElwPRT4Zys32p6Y/vo9VeNlv57N7Bas1Q3zbsffuXlzOhh+Ccene+7f9PTTh0jz3bFNMILKEYxXYlkdbHhx441SsRH4PTWsV7RCTM0WKAAAAAAAAAAAAAAAAAAJmAZgJtAJtgG2AbYCdIB4bW/RGIjY78LVVfKyW1Odi27any2U3uXevI5XL4tpt11je3g5OG026qxE/8AjHw2qWkMU9rE2OuL5WS35d0YbvMwrws1/PZnXjZL/al6fReomGqydjldJdvVh/aj1Y/hmKO9u70U4dK+e70uGwtdS2a4RglwUUke6mOlI1WNPTWta+IPlYX2lFK4jaNm+sDZs6N42bSRtJ2naVSJScAAAAAAAAAAIANgNcwGOwhBjtGzZjuI2jZjvGzZjvI2jZrxA2bN9YI2bJ6yNmyrFDZsetE7NnLFDZsjxQ2bRTxRG0bV54krtG0LxRG0bPrxROza5TiC0StEr1VpaJW2sRkWWPAAAAAAEARsBkpEIRysAilaRtCKVpG0bRStI2jaKVpGwyVgRsx2EBjsG0GuwjYY7AgnSjZsnTDZsnTkbNkeIGzZkrxtG0UrSNo2jdhGw6Fo2bXKLy0StEtHD3l4leJaFNpeJWiVmMiyx4AAAACMCOTIQhnIhCCciEIZSIQibIDWEG5AJsAJ0ZGjROiGkaNdI0aNdJGjSOVQ0jSKUCEI5IgRsIMbIDWEGMgImBLXYTtK9ReWiVolpYe8vErxLRptLxK0SsxkWWPAAABGBHJEIRTiQhBOBCEMoEIN6MaCqsaNHKkaTo5UE6NHKgaNF9XGjQ9XGjRssONGkFlBGkaVbaiuldKtkCqFaaIQiZCDWgg1xICbICxgwJ6ky0JX8O2WheGlh5F4WhfqZddPElJwAAAI0AxxIQZKsBjqI0jROiGjRVUNGj1WSk9VgLsEpLsgGyA2USEK1sSJQpXQKyrKlbWVlWVadRXSNGdANI0X1YaNFWFGjR6wg0nR8cGT0mksMGTpOlmrDE6W0t1UlohOlquJZZMiUlAUAAAABMgDZANkAyAMgFAAAAAbJAQziQhXnUV0jSCeHI0roz1UaNFWEGjR6whOk6SRwg0aPWFJ0nSSOGGjRyoJ0nR6pGjR6gSk5IBQAAAAAAAAAAAAAAAAAAAAEcQGuACdERpGidENGiqsaNHbBKS7IBkAZAKAAAAAAAAAAAAAAAAAAAAAAAAAAAAAAIgFAAAAAAAAAAAAAAP/2Q==">
            <a:hlinkClick r:id="rId7"/>
          </p:cNvPr>
          <p:cNvSpPr>
            <a:spLocks noChangeAspect="1" noChangeArrowheads="1"/>
          </p:cNvSpPr>
          <p:nvPr/>
        </p:nvSpPr>
        <p:spPr bwMode="auto">
          <a:xfrm>
            <a:off x="38100" y="-1943100"/>
            <a:ext cx="4048125" cy="4048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 name="5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76056" y="5002907"/>
            <a:ext cx="1666453" cy="1666453"/>
          </a:xfrm>
          <a:prstGeom prst="rect">
            <a:avLst/>
          </a:prstGeom>
        </p:spPr>
      </p:pic>
    </p:spTree>
    <p:extLst>
      <p:ext uri="{BB962C8B-B14F-4D97-AF65-F5344CB8AC3E}">
        <p14:creationId xmlns:p14="http://schemas.microsoft.com/office/powerpoint/2010/main" val="2340677838"/>
      </p:ext>
    </p:extLst>
  </p:cSld>
  <p:clrMapOvr>
    <a:masterClrMapping/>
  </p:clrMapOvr>
  <p:transition spd="slow">
    <p:check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35608" y="620688"/>
            <a:ext cx="7498080" cy="5627712"/>
          </a:xfrm>
        </p:spPr>
        <p:txBody>
          <a:bodyPr>
            <a:normAutofit/>
          </a:bodyPr>
          <a:lstStyle/>
          <a:p>
            <a:pPr algn="just">
              <a:lnSpc>
                <a:spcPct val="150000"/>
              </a:lnSpc>
            </a:pPr>
            <a:r>
              <a:rPr lang="en-US" sz="2400" dirty="0" smtClean="0">
                <a:latin typeface="Arial" pitchFamily="34" charset="0"/>
                <a:cs typeface="Arial" pitchFamily="34" charset="0"/>
              </a:rPr>
              <a:t>En la </a:t>
            </a:r>
            <a:r>
              <a:rPr lang="en-US" sz="2400" dirty="0" err="1" smtClean="0">
                <a:latin typeface="Arial" pitchFamily="34" charset="0"/>
                <a:cs typeface="Arial" pitchFamily="34" charset="0"/>
              </a:rPr>
              <a:t>industria</a:t>
            </a:r>
            <a:r>
              <a:rPr lang="en-US" sz="2400" dirty="0" smtClean="0">
                <a:latin typeface="Arial" pitchFamily="34" charset="0"/>
                <a:cs typeface="Arial" pitchFamily="34" charset="0"/>
              </a:rPr>
              <a:t> el </a:t>
            </a:r>
            <a:r>
              <a:rPr lang="en-US" sz="2400" dirty="0" err="1" smtClean="0">
                <a:latin typeface="Arial" pitchFamily="34" charset="0"/>
                <a:cs typeface="Arial" pitchFamily="34" charset="0"/>
              </a:rPr>
              <a:t>dibujo</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es</a:t>
            </a:r>
            <a:r>
              <a:rPr lang="en-US" sz="2400" dirty="0" smtClean="0">
                <a:latin typeface="Arial" pitchFamily="34" charset="0"/>
                <a:cs typeface="Arial" pitchFamily="34" charset="0"/>
              </a:rPr>
              <a:t> de </a:t>
            </a:r>
            <a:r>
              <a:rPr lang="en-US" sz="2400" dirty="0" err="1" smtClean="0">
                <a:latin typeface="Arial" pitchFamily="34" charset="0"/>
                <a:cs typeface="Arial" pitchFamily="34" charset="0"/>
              </a:rPr>
              <a:t>suma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importancia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ya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que</a:t>
            </a:r>
            <a:r>
              <a:rPr lang="en-US" sz="2400" dirty="0" smtClean="0">
                <a:latin typeface="Arial" pitchFamily="34" charset="0"/>
                <a:cs typeface="Arial" pitchFamily="34" charset="0"/>
              </a:rPr>
              <a:t> en </a:t>
            </a:r>
            <a:r>
              <a:rPr lang="en-US" sz="2400" dirty="0" err="1" smtClean="0">
                <a:latin typeface="Arial" pitchFamily="34" charset="0"/>
                <a:cs typeface="Arial" pitchFamily="34" charset="0"/>
              </a:rPr>
              <a:t>ella</a:t>
            </a:r>
            <a:r>
              <a:rPr lang="en-US" sz="2400" dirty="0" smtClean="0">
                <a:latin typeface="Arial" pitchFamily="34" charset="0"/>
                <a:cs typeface="Arial" pitchFamily="34" charset="0"/>
              </a:rPr>
              <a:t> se </a:t>
            </a:r>
            <a:r>
              <a:rPr lang="en-US" sz="2400" dirty="0" err="1" smtClean="0">
                <a:latin typeface="Arial" pitchFamily="34" charset="0"/>
                <a:cs typeface="Arial" pitchFamily="34" charset="0"/>
              </a:rPr>
              <a:t>utilizan</a:t>
            </a:r>
            <a:r>
              <a:rPr lang="en-US" sz="2400" dirty="0" smtClean="0">
                <a:latin typeface="Arial" pitchFamily="34" charset="0"/>
                <a:cs typeface="Arial" pitchFamily="34" charset="0"/>
              </a:rPr>
              <a:t> los </a:t>
            </a:r>
            <a:r>
              <a:rPr lang="en-US" sz="2400" dirty="0" err="1" smtClean="0">
                <a:latin typeface="Arial" pitchFamily="34" charset="0"/>
                <a:cs typeface="Arial" pitchFamily="34" charset="0"/>
              </a:rPr>
              <a:t>planos</a:t>
            </a:r>
            <a:r>
              <a:rPr lang="en-US" sz="2400" dirty="0" smtClean="0">
                <a:latin typeface="Arial" pitchFamily="34" charset="0"/>
                <a:cs typeface="Arial" pitchFamily="34" charset="0"/>
              </a:rPr>
              <a:t> para </a:t>
            </a:r>
            <a:r>
              <a:rPr lang="en-US" sz="2400" dirty="0" err="1" smtClean="0">
                <a:latin typeface="Arial" pitchFamily="34" charset="0"/>
                <a:cs typeface="Arial" pitchFamily="34" charset="0"/>
              </a:rPr>
              <a:t>tener</a:t>
            </a:r>
            <a:r>
              <a:rPr lang="en-US" sz="2400" dirty="0" smtClean="0">
                <a:latin typeface="Arial" pitchFamily="34" charset="0"/>
                <a:cs typeface="Arial" pitchFamily="34" charset="0"/>
              </a:rPr>
              <a:t> un </a:t>
            </a:r>
            <a:r>
              <a:rPr lang="en-US" sz="2400" dirty="0" err="1" smtClean="0">
                <a:latin typeface="Arial" pitchFamily="34" charset="0"/>
                <a:cs typeface="Arial" pitchFamily="34" charset="0"/>
              </a:rPr>
              <a:t>conocimiento</a:t>
            </a:r>
            <a:r>
              <a:rPr lang="en-US" sz="2400" dirty="0" smtClean="0">
                <a:latin typeface="Arial" pitchFamily="34" charset="0"/>
                <a:cs typeface="Arial" pitchFamily="34" charset="0"/>
              </a:rPr>
              <a:t> mas a </a:t>
            </a:r>
            <a:r>
              <a:rPr lang="en-US" sz="2400" dirty="0" err="1" smtClean="0">
                <a:latin typeface="Arial" pitchFamily="34" charset="0"/>
                <a:cs typeface="Arial" pitchFamily="34" charset="0"/>
              </a:rPr>
              <a:t>fondo</a:t>
            </a:r>
            <a:r>
              <a:rPr lang="en-US" sz="2400" dirty="0" smtClean="0">
                <a:latin typeface="Arial" pitchFamily="34" charset="0"/>
                <a:cs typeface="Arial" pitchFamily="34" charset="0"/>
              </a:rPr>
              <a:t> de </a:t>
            </a:r>
            <a:r>
              <a:rPr lang="en-US" sz="2400" dirty="0" err="1" smtClean="0">
                <a:latin typeface="Arial" pitchFamily="34" charset="0"/>
                <a:cs typeface="Arial" pitchFamily="34" charset="0"/>
              </a:rPr>
              <a:t>esta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que</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nos</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permite</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planificar</a:t>
            </a:r>
            <a:r>
              <a:rPr lang="en-US" sz="2400" dirty="0" smtClean="0">
                <a:latin typeface="Arial" pitchFamily="34" charset="0"/>
                <a:cs typeface="Arial" pitchFamily="34" charset="0"/>
              </a:rPr>
              <a:t> y </a:t>
            </a:r>
            <a:r>
              <a:rPr lang="en-US" sz="2400" dirty="0" err="1" smtClean="0">
                <a:latin typeface="Arial" pitchFamily="34" charset="0"/>
                <a:cs typeface="Arial" pitchFamily="34" charset="0"/>
              </a:rPr>
              <a:t>ahorrar</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tiempo</a:t>
            </a:r>
            <a:r>
              <a:rPr lang="en-US" sz="2400" dirty="0" smtClean="0">
                <a:latin typeface="Arial" pitchFamily="34" charset="0"/>
                <a:cs typeface="Arial" pitchFamily="34" charset="0"/>
              </a:rPr>
              <a:t> para </a:t>
            </a:r>
            <a:r>
              <a:rPr lang="en-US" sz="2400" dirty="0" err="1" smtClean="0">
                <a:latin typeface="Arial" pitchFamily="34" charset="0"/>
                <a:cs typeface="Arial" pitchFamily="34" charset="0"/>
              </a:rPr>
              <a:t>realizar</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una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actividad</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determinada</a:t>
            </a:r>
            <a:r>
              <a:rPr lang="en-US" sz="2400" dirty="0" smtClean="0">
                <a:latin typeface="Arial" pitchFamily="34" charset="0"/>
                <a:cs typeface="Arial" pitchFamily="34" charset="0"/>
              </a:rPr>
              <a:t>.</a:t>
            </a:r>
            <a:endParaRPr lang="es-MX" sz="2400" dirty="0">
              <a:latin typeface="Arial" pitchFamily="34" charset="0"/>
              <a:cs typeface="Arial"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4" y="3714752"/>
            <a:ext cx="3405182" cy="239910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4" name="3 Imagen" descr="cai_producao_da_industria_paulista.jpg"/>
          <p:cNvPicPr>
            <a:picLocks noChangeAspect="1"/>
          </p:cNvPicPr>
          <p:nvPr/>
        </p:nvPicPr>
        <p:blipFill>
          <a:blip r:embed="rId3"/>
          <a:stretch>
            <a:fillRect/>
          </a:stretch>
        </p:blipFill>
        <p:spPr>
          <a:xfrm>
            <a:off x="1571604" y="3571876"/>
            <a:ext cx="3130558" cy="2980531"/>
          </a:xfrm>
          <a:prstGeom prst="rect">
            <a:avLst/>
          </a:prstGeom>
          <a:ln>
            <a:noFill/>
          </a:ln>
          <a:effectLst>
            <a:softEdge rad="112500"/>
          </a:effectLst>
        </p:spPr>
      </p:pic>
    </p:spTree>
    <p:extLst>
      <p:ext uri="{BB962C8B-B14F-4D97-AF65-F5344CB8AC3E}">
        <p14:creationId xmlns:p14="http://schemas.microsoft.com/office/powerpoint/2010/main" val="4231059592"/>
      </p:ext>
    </p:extLst>
  </p:cSld>
  <p:clrMapOvr>
    <a:masterClrMapping/>
  </p:clrMapOvr>
  <p:transition spd="slow">
    <p:strips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b="1" dirty="0" smtClean="0">
                <a:solidFill>
                  <a:schemeClr val="tx1"/>
                </a:solidFill>
                <a:effectLst/>
                <a:latin typeface="Arial" pitchFamily="34" charset="0"/>
                <a:cs typeface="Arial" pitchFamily="34" charset="0"/>
              </a:rPr>
              <a:t>Tres formas </a:t>
            </a:r>
            <a:r>
              <a:rPr lang="es-MX" sz="3200" b="1" dirty="0">
                <a:solidFill>
                  <a:schemeClr val="tx1"/>
                </a:solidFill>
                <a:effectLst/>
                <a:latin typeface="Arial" pitchFamily="34" charset="0"/>
                <a:cs typeface="Arial" pitchFamily="34" charset="0"/>
              </a:rPr>
              <a:t>de expresión de las </a:t>
            </a:r>
            <a:r>
              <a:rPr lang="es-MX" sz="3200" b="1" dirty="0" smtClean="0">
                <a:solidFill>
                  <a:schemeClr val="tx1"/>
                </a:solidFill>
                <a:effectLst/>
                <a:latin typeface="Arial" pitchFamily="34" charset="0"/>
                <a:cs typeface="Arial" pitchFamily="34" charset="0"/>
              </a:rPr>
              <a:t>normas</a:t>
            </a:r>
            <a:endParaRPr lang="es-MX" sz="3200" b="1" dirty="0">
              <a:solidFill>
                <a:schemeClr val="tx1"/>
              </a:solidFill>
              <a:effectLst/>
              <a:latin typeface="Arial" pitchFamily="34" charset="0"/>
              <a:cs typeface="Arial" pitchFamily="34" charset="0"/>
            </a:endParaRPr>
          </a:p>
        </p:txBody>
      </p:sp>
      <p:sp>
        <p:nvSpPr>
          <p:cNvPr id="3" name="2 Marcador de contenido"/>
          <p:cNvSpPr>
            <a:spLocks noGrp="1"/>
          </p:cNvSpPr>
          <p:nvPr>
            <p:ph idx="1"/>
          </p:nvPr>
        </p:nvSpPr>
        <p:spPr/>
        <p:txBody>
          <a:bodyPr/>
          <a:lstStyle/>
          <a:p>
            <a:pPr marL="596646" indent="-514350" algn="just">
              <a:lnSpc>
                <a:spcPct val="150000"/>
              </a:lnSpc>
              <a:buFont typeface="+mj-lt"/>
              <a:buAutoNum type="arabicPeriod"/>
            </a:pPr>
            <a:r>
              <a:rPr lang="es-MX" sz="2400" b="1" dirty="0" smtClean="0">
                <a:latin typeface="Arial" pitchFamily="34" charset="0"/>
                <a:cs typeface="Arial" pitchFamily="34" charset="0"/>
              </a:rPr>
              <a:t>Especificaciones</a:t>
            </a:r>
            <a:r>
              <a:rPr lang="es-MX" sz="2400" b="1" dirty="0">
                <a:latin typeface="Arial" pitchFamily="34" charset="0"/>
                <a:cs typeface="Arial" pitchFamily="34" charset="0"/>
              </a:rPr>
              <a:t>: </a:t>
            </a:r>
            <a:r>
              <a:rPr lang="es-MX" sz="2400" dirty="0">
                <a:latin typeface="Arial" pitchFamily="34" charset="0"/>
                <a:cs typeface="Arial" pitchFamily="34" charset="0"/>
              </a:rPr>
              <a:t>C</a:t>
            </a:r>
            <a:r>
              <a:rPr lang="es-MX" sz="2400" dirty="0" smtClean="0">
                <a:latin typeface="Arial" pitchFamily="34" charset="0"/>
                <a:cs typeface="Arial" pitchFamily="34" charset="0"/>
              </a:rPr>
              <a:t>ondiciones que debe cumplir un producto.</a:t>
            </a:r>
            <a:endParaRPr lang="es-MX" sz="2400" dirty="0">
              <a:latin typeface="Arial" pitchFamily="34" charset="0"/>
              <a:cs typeface="Arial" pitchFamily="34" charset="0"/>
            </a:endParaRPr>
          </a:p>
          <a:p>
            <a:pPr marL="596646" indent="-514350" algn="just">
              <a:lnSpc>
                <a:spcPct val="150000"/>
              </a:lnSpc>
              <a:buFont typeface="+mj-lt"/>
              <a:buAutoNum type="arabicPeriod"/>
            </a:pPr>
            <a:r>
              <a:rPr lang="es-MX" sz="2400" b="1" dirty="0" smtClean="0">
                <a:latin typeface="Arial" pitchFamily="34" charset="0"/>
                <a:cs typeface="Arial" pitchFamily="34" charset="0"/>
              </a:rPr>
              <a:t>Reglamentos</a:t>
            </a:r>
            <a:r>
              <a:rPr lang="es-MX" sz="2400" b="1" dirty="0">
                <a:latin typeface="Arial" pitchFamily="34" charset="0"/>
                <a:cs typeface="Arial" pitchFamily="34" charset="0"/>
              </a:rPr>
              <a:t>: </a:t>
            </a:r>
            <a:r>
              <a:rPr lang="es-MX" sz="2400" dirty="0">
                <a:latin typeface="Arial" pitchFamily="34" charset="0"/>
                <a:cs typeface="Arial" pitchFamily="34" charset="0"/>
              </a:rPr>
              <a:t>Especificaciones de obligado </a:t>
            </a:r>
            <a:r>
              <a:rPr lang="es-MX" sz="2400" dirty="0" smtClean="0">
                <a:latin typeface="Arial" pitchFamily="34" charset="0"/>
                <a:cs typeface="Arial" pitchFamily="34" charset="0"/>
              </a:rPr>
              <a:t>cumplimiento.</a:t>
            </a:r>
          </a:p>
          <a:p>
            <a:pPr marL="596646" indent="-514350" algn="just">
              <a:lnSpc>
                <a:spcPct val="150000"/>
              </a:lnSpc>
              <a:buFont typeface="+mj-lt"/>
              <a:buAutoNum type="arabicPeriod"/>
            </a:pPr>
            <a:r>
              <a:rPr lang="es-MX" sz="2400" b="1" dirty="0" smtClean="0">
                <a:latin typeface="Arial" pitchFamily="34" charset="0"/>
                <a:cs typeface="Arial" pitchFamily="34" charset="0"/>
              </a:rPr>
              <a:t>Normas</a:t>
            </a:r>
            <a:r>
              <a:rPr lang="es-MX" sz="2400" b="1" dirty="0">
                <a:latin typeface="Arial" pitchFamily="34" charset="0"/>
                <a:cs typeface="Arial" pitchFamily="34" charset="0"/>
              </a:rPr>
              <a:t>: </a:t>
            </a:r>
            <a:r>
              <a:rPr lang="es-MX" sz="2400" dirty="0" smtClean="0">
                <a:latin typeface="Arial" pitchFamily="34" charset="0"/>
                <a:cs typeface="Arial" pitchFamily="34" charset="0"/>
              </a:rPr>
              <a:t>Especificaciones que </a:t>
            </a:r>
            <a:r>
              <a:rPr lang="es-MX" sz="2400" dirty="0">
                <a:latin typeface="Arial" pitchFamily="34" charset="0"/>
                <a:cs typeface="Arial" pitchFamily="34" charset="0"/>
              </a:rPr>
              <a:t>no siempre son de obligado </a:t>
            </a:r>
            <a:r>
              <a:rPr lang="es-MX" sz="2400" dirty="0" smtClean="0">
                <a:latin typeface="Arial" pitchFamily="34" charset="0"/>
                <a:cs typeface="Arial" pitchFamily="34" charset="0"/>
              </a:rPr>
              <a:t>cumplimiento.</a:t>
            </a:r>
            <a:endParaRPr lang="es-MX" sz="2400" dirty="0">
              <a:latin typeface="Arial" pitchFamily="34" charset="0"/>
              <a:cs typeface="Arial" pitchFamily="34" charset="0"/>
            </a:endParaRPr>
          </a:p>
          <a:p>
            <a:pPr marL="596646" indent="-514350" algn="just">
              <a:lnSpc>
                <a:spcPct val="150000"/>
              </a:lnSpc>
              <a:buFont typeface="+mj-lt"/>
              <a:buAutoNum type="arabicPeriod"/>
            </a:pPr>
            <a:endParaRPr lang="es-MX" sz="2400" dirty="0" smtClean="0">
              <a:latin typeface="Arial" pitchFamily="34" charset="0"/>
              <a:cs typeface="Arial" pitchFamily="34" charset="0"/>
            </a:endParaRPr>
          </a:p>
          <a:p>
            <a:pPr marL="596646" indent="-514350">
              <a:lnSpc>
                <a:spcPct val="150000"/>
              </a:lnSpc>
              <a:buFont typeface="+mj-lt"/>
              <a:buAutoNum type="arabicPeriod"/>
            </a:pPr>
            <a:endParaRPr lang="es-MX" dirty="0"/>
          </a:p>
          <a:p>
            <a:pPr marL="596646" indent="-514350">
              <a:lnSpc>
                <a:spcPct val="150000"/>
              </a:lnSpc>
              <a:buFont typeface="+mj-lt"/>
              <a:buAutoNum type="arabicPeriod"/>
            </a:pPr>
            <a:endParaRPr lang="es-MX" dirty="0" smtClean="0"/>
          </a:p>
          <a:p>
            <a:pPr>
              <a:lnSpc>
                <a:spcPct val="150000"/>
              </a:lnSpc>
            </a:pPr>
            <a:endParaRPr lang="es-MX" dirty="0" smtClean="0"/>
          </a:p>
          <a:p>
            <a:pPr>
              <a:lnSpc>
                <a:spcPct val="150000"/>
              </a:lnSpc>
            </a:pPr>
            <a:endParaRPr lang="es-MX" dirty="0"/>
          </a:p>
          <a:p>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4509120"/>
            <a:ext cx="2162175"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0340012"/>
      </p:ext>
    </p:extLst>
  </p:cSld>
  <p:clrMapOvr>
    <a:masterClrMapping/>
  </p:clrMapOvr>
  <p:transition spd="slow">
    <p:comb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309</TotalTime>
  <Words>1295</Words>
  <Application>Microsoft Office PowerPoint</Application>
  <PresentationFormat>Presentación en pantalla (4:3)</PresentationFormat>
  <Paragraphs>174</Paragraphs>
  <Slides>30</Slides>
  <Notes>0</Notes>
  <HiddenSlides>0</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Solsticio</vt:lpstr>
      <vt:lpstr>UNIVERSIDAD AUTONOMA DEL ESTADO DE MEXICO</vt:lpstr>
      <vt:lpstr>Contenido</vt:lpstr>
      <vt:lpstr>Guión explicativo</vt:lpstr>
      <vt:lpstr>Presentación de PowerPoint</vt:lpstr>
      <vt:lpstr>Presentación de PowerPoint</vt:lpstr>
      <vt:lpstr>1.1 Normas de dibujo</vt:lpstr>
      <vt:lpstr>Objetivos de las normas</vt:lpstr>
      <vt:lpstr>Presentación de PowerPoint</vt:lpstr>
      <vt:lpstr>Tres formas de expresión de las normas</vt:lpstr>
      <vt:lpstr>Clasificación de normas</vt:lpstr>
      <vt:lpstr>Presentación de PowerPoint</vt:lpstr>
      <vt:lpstr>Presentación de PowerPoint</vt:lpstr>
      <vt:lpstr>Presentación de PowerPoint</vt:lpstr>
      <vt:lpstr>1.2 Tipos de líneas</vt:lpstr>
      <vt:lpstr>Presentación de PowerPoint</vt:lpstr>
      <vt:lpstr>Clases de líneas</vt:lpstr>
      <vt:lpstr>Presentación de PowerPoint</vt:lpstr>
      <vt:lpstr>Presentación de PowerPoint</vt:lpstr>
      <vt:lpstr>En la siguiente figura, puede apreciarse los diferentes tipos de líneas utilizados en el dibujo tecnico y sus aplicaciones.</vt:lpstr>
      <vt:lpstr>1.3 Formatos para el dibujo</vt:lpstr>
      <vt:lpstr>Tamaños estandarizados con la medida correspondiente.</vt:lpstr>
      <vt:lpstr>Tabla de medidas en los tamaños de papel estandarizados bajo la norma: ISO 5457</vt:lpstr>
      <vt:lpstr>Márgenes</vt:lpstr>
      <vt:lpstr>Presentación de PowerPoint</vt:lpstr>
      <vt:lpstr>Cuadro de rotulación</vt:lpstr>
      <vt:lpstr>Presentación de PowerPoint</vt:lpstr>
      <vt:lpstr>Ejemplo:</vt:lpstr>
      <vt:lpstr>Rotulación normalizada</vt:lpstr>
      <vt:lpstr>Presentación de PowerPoint</vt:lpstr>
      <vt:lpstr>Referencias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UAEMex</dc:title>
  <dc:creator>UserPC</dc:creator>
  <cp:lastModifiedBy>EQUIPO28-LIPYM</cp:lastModifiedBy>
  <cp:revision>49</cp:revision>
  <dcterms:created xsi:type="dcterms:W3CDTF">2014-09-29T01:37:39Z</dcterms:created>
  <dcterms:modified xsi:type="dcterms:W3CDTF">2015-09-26T19:07:46Z</dcterms:modified>
</cp:coreProperties>
</file>