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33"/>
  </p:notesMasterIdLst>
  <p:sldIdLst>
    <p:sldId id="290" r:id="rId2"/>
    <p:sldId id="298" r:id="rId3"/>
    <p:sldId id="291" r:id="rId4"/>
    <p:sldId id="292" r:id="rId5"/>
    <p:sldId id="256" r:id="rId6"/>
    <p:sldId id="257" r:id="rId7"/>
    <p:sldId id="258" r:id="rId8"/>
    <p:sldId id="259" r:id="rId9"/>
    <p:sldId id="260" r:id="rId10"/>
    <p:sldId id="261" r:id="rId11"/>
    <p:sldId id="287" r:id="rId12"/>
    <p:sldId id="262" r:id="rId13"/>
    <p:sldId id="264" r:id="rId14"/>
    <p:sldId id="286" r:id="rId15"/>
    <p:sldId id="268" r:id="rId16"/>
    <p:sldId id="297" r:id="rId17"/>
    <p:sldId id="269" r:id="rId18"/>
    <p:sldId id="293" r:id="rId19"/>
    <p:sldId id="294" r:id="rId20"/>
    <p:sldId id="295" r:id="rId21"/>
    <p:sldId id="265" r:id="rId22"/>
    <p:sldId id="296" r:id="rId23"/>
    <p:sldId id="266" r:id="rId24"/>
    <p:sldId id="270" r:id="rId25"/>
    <p:sldId id="272" r:id="rId26"/>
    <p:sldId id="273" r:id="rId27"/>
    <p:sldId id="274" r:id="rId28"/>
    <p:sldId id="275" r:id="rId29"/>
    <p:sldId id="282" r:id="rId30"/>
    <p:sldId id="283" r:id="rId31"/>
    <p:sldId id="284" r:id="rId3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26" d="100"/>
          <a:sy n="126" d="100"/>
        </p:scale>
        <p:origin x="-119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25CFC21-11AA-4D80-A79E-3E9FF86625DF}" type="datetimeFigureOut">
              <a:rPr lang="es-MX" smtClean="0"/>
              <a:t>26/09/2015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2FA0DD-09C5-4523-B617-969EB084DFB5}" type="slidenum">
              <a:rPr lang="es-MX" smtClean="0"/>
              <a:t>‹Nº›</a:t>
            </a:fld>
            <a:endParaRPr lang="es-MX"/>
          </a:p>
        </p:txBody>
      </p:sp>
    </p:spTree>
    <p:extLst>
      <p:ext uri="{BB962C8B-B14F-4D97-AF65-F5344CB8AC3E}">
        <p14:creationId xmlns:p14="http://schemas.microsoft.com/office/powerpoint/2010/main" val="9729580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D12FA0DD-09C5-4523-B617-969EB084DFB5}" type="slidenum">
              <a:rPr lang="es-MX" smtClean="0"/>
              <a:t>11</a:t>
            </a:fld>
            <a:endParaRPr lang="es-MX"/>
          </a:p>
        </p:txBody>
      </p:sp>
    </p:spTree>
    <p:extLst>
      <p:ext uri="{BB962C8B-B14F-4D97-AF65-F5344CB8AC3E}">
        <p14:creationId xmlns:p14="http://schemas.microsoft.com/office/powerpoint/2010/main" val="28846478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34A231F7-6470-410B-895E-8E660F0D7E84}" type="datetimeFigureOut">
              <a:rPr lang="es-MX" smtClean="0"/>
              <a:t>26/09/2015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74C2CFC-72E8-42DF-B4C0-E937C3429EA2}" type="slidenum">
              <a:rPr lang="es-MX" smtClean="0"/>
              <a:t>‹Nº›</a:t>
            </a:fld>
            <a:endParaRPr lang="es-MX"/>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34A231F7-6470-410B-895E-8E660F0D7E84}" type="datetimeFigureOut">
              <a:rPr lang="es-MX" smtClean="0"/>
              <a:t>26/09/2015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74C2CFC-72E8-42DF-B4C0-E937C3429EA2}"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34A231F7-6470-410B-895E-8E660F0D7E84}" type="datetimeFigureOut">
              <a:rPr lang="es-MX" smtClean="0"/>
              <a:t>26/09/2015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74C2CFC-72E8-42DF-B4C0-E937C3429EA2}"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34A231F7-6470-410B-895E-8E660F0D7E84}" type="datetimeFigureOut">
              <a:rPr lang="es-MX" smtClean="0"/>
              <a:t>26/09/2015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74C2CFC-72E8-42DF-B4C0-E937C3429EA2}"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4A231F7-6470-410B-895E-8E660F0D7E84}" type="datetimeFigureOut">
              <a:rPr lang="es-MX" smtClean="0"/>
              <a:t>26/09/2015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74C2CFC-72E8-42DF-B4C0-E937C3429EA2}" type="slidenum">
              <a:rPr lang="es-MX" smtClean="0"/>
              <a:t>‹Nº›</a:t>
            </a:fld>
            <a:endParaRPr lang="es-MX"/>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Date Placeholder 4"/>
          <p:cNvSpPr>
            <a:spLocks noGrp="1"/>
          </p:cNvSpPr>
          <p:nvPr>
            <p:ph type="dt" sz="half" idx="10"/>
          </p:nvPr>
        </p:nvSpPr>
        <p:spPr/>
        <p:txBody>
          <a:bodyPr/>
          <a:lstStyle/>
          <a:p>
            <a:fld id="{34A231F7-6470-410B-895E-8E660F0D7E84}" type="datetimeFigureOut">
              <a:rPr lang="es-MX" smtClean="0"/>
              <a:t>26/09/2015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974C2CFC-72E8-42DF-B4C0-E937C3429EA2}"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34A231F7-6470-410B-895E-8E660F0D7E84}" type="datetimeFigureOut">
              <a:rPr lang="es-MX" smtClean="0"/>
              <a:t>26/09/2015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974C2CFC-72E8-42DF-B4C0-E937C3429EA2}" type="slidenum">
              <a:rPr lang="es-MX" smtClean="0"/>
              <a:t>‹Nº›</a:t>
            </a:fld>
            <a:endParaRPr lang="es-MX"/>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34A231F7-6470-410B-895E-8E660F0D7E84}" type="datetimeFigureOut">
              <a:rPr lang="es-MX" smtClean="0"/>
              <a:t>26/09/2015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974C2CFC-72E8-42DF-B4C0-E937C3429EA2}"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A231F7-6470-410B-895E-8E660F0D7E84}" type="datetimeFigureOut">
              <a:rPr lang="es-MX" smtClean="0"/>
              <a:t>26/09/2015</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974C2CFC-72E8-42DF-B4C0-E937C3429EA2}"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4A231F7-6470-410B-895E-8E660F0D7E84}" type="datetimeFigureOut">
              <a:rPr lang="es-MX" smtClean="0"/>
              <a:t>26/09/2015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974C2CFC-72E8-42DF-B4C0-E937C3429EA2}" type="slidenum">
              <a:rPr lang="es-MX" smtClean="0"/>
              <a:t>‹Nº›</a:t>
            </a:fld>
            <a:endParaRPr lang="es-MX"/>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4A231F7-6470-410B-895E-8E660F0D7E84}" type="datetimeFigureOut">
              <a:rPr lang="es-MX" smtClean="0"/>
              <a:t>26/09/2015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974C2CFC-72E8-42DF-B4C0-E937C3429EA2}" type="slidenum">
              <a:rPr lang="es-MX" smtClean="0"/>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34A231F7-6470-410B-895E-8E660F0D7E84}" type="datetimeFigureOut">
              <a:rPr lang="es-MX" smtClean="0"/>
              <a:t>26/09/2015</a:t>
            </a:fld>
            <a:endParaRPr lang="es-MX"/>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s-MX"/>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974C2CFC-72E8-42DF-B4C0-E937C3429EA2}" type="slidenum">
              <a:rPr lang="es-MX" smtClean="0"/>
              <a:t>‹Nº›</a:t>
            </a:fld>
            <a:endParaRPr lang="es-MX"/>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google.com.mx/url?sa=i&amp;rct=j&amp;q=&amp;esrc=s&amp;source=images&amp;cd=&amp;cad=rja&amp;uact=8&amp;ved=0CAcQjRxqFQoTCNqqkJuTlcgCFZJSkgod7yUIdw&amp;url=http://www.lanubeartistica.es/Dibujo_Tecnico_Primero/UD5/DT1_U5_T1_Contenidos_v02/33_sistema_americano.html&amp;psig=AFQjCNGSGPRFuJbZkggspf2922b568xMOA&amp;ust=1443372253348663" TargetMode="External"/><Relationship Id="rId2" Type="http://schemas.openxmlformats.org/officeDocument/2006/relationships/image" Target="../media/image14.gif"/><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hyperlink" Target="http://www.google.com.mx/url?sa=i&amp;rct=j&amp;q=&amp;esrc=s&amp;source=images&amp;cd=&amp;cad=rja&amp;uact=8&amp;ved=0CAcQjRxqFQoTCI6M04KwlcgCFUIKkgod31UKag&amp;url=http://shearsepein2014.blogspot.com/2014/07/sistema-de-doble-proyeccion-ortogonal.html&amp;psig=AFQjCNF5lZRdTReFIv8diaS7Ge-hcJmZCg&amp;ust=1443380094964339"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www.google.com.mx/url?sa=i&amp;rct=j&amp;q=&amp;esrc=s&amp;source=images&amp;cd=&amp;cad=rja&amp;uact=8&amp;ved=&amp;url=https://www.codelas.com/content/historia-de-la-delineaci%C3%B3n&amp;psig=AFQjCNE1mFT03jNzTqT91-nI6scS12opdQ&amp;ust=1443380661028739"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hyperlink" Target="http://www.google.com.mx/url?sa=i&amp;rct=j&amp;q=&amp;esrc=s&amp;source=images&amp;cd=&amp;cad=rja&amp;uact=8&amp;ved=0CAcQjRxqFQoTCOe3_aSwlcgCFVUQkgodP3cPow&amp;url=http://www.dibujotecnico.com/saladeestudios/teoria/normalizacion/Renorcuerpos/obtenciondevistas.php&amp;psig=AFQjCNF5lZRdTReFIv8diaS7Ge-hcJmZCg&amp;ust=1443380094964339"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hyperlink" Target="http://www.google.com.mx/url?sa=i&amp;rct=j&amp;q=&amp;esrc=s&amp;source=images&amp;cd=&amp;cad=rja&amp;uact=8&amp;ved=0CAcQjRxqFQoTCKeF2MaalcgCFckSkgodqrEB4Q&amp;url=http://www.lanubeartistica.es/Dibujo_Tecnico_Primero/UD5/DT1_U5_T1_Contenidos_v02/32_sistema_europeo.html&amp;bvm=bv.103388427,d.aWw&amp;psig=AFQjCNFIjHZm3pO3kM-f3HHuX9_6H2TxKA&amp;ust=1443374316422655"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www.google.com.mx/url?sa=i&amp;rct=j&amp;q=&amp;esrc=s&amp;source=images&amp;cd=&amp;cad=rja&amp;uact=8&amp;ved=0CAcQjRxqFQoTCL_895GblcgCFQoIkgodt1IAIg&amp;url=http://dibufirst.blogspot.com/2013/02/obtencion-de-vistas-sistema-europeo.html&amp;bvm=bv.103388427,d.aWw&amp;psig=AFQjCNFIjHZm3pO3kM-f3HHuX9_6H2TxKA&amp;ust=1443374316422655"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s>
</file>

<file path=ppt/slides/_rels/slide2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plasticablogmalu.blogspot.mx/p/dibujo-tecnico-en-comunicacion-visual.html" TargetMode="External"/><Relationship Id="rId2" Type="http://schemas.openxmlformats.org/officeDocument/2006/relationships/hyperlink" Target="http://es.slideshare.net/lizzielalalaalala/vistas-26084411" TargetMode="External"/><Relationship Id="rId1" Type="http://schemas.openxmlformats.org/officeDocument/2006/relationships/slideLayout" Target="../slideLayouts/slideLayout2.xml"/><Relationship Id="rId4" Type="http://schemas.openxmlformats.org/officeDocument/2006/relationships/hyperlink" Target="http://www1.uprh.edu/jgonzale/inge3011/presentacionlineas.pdf"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google.com.mx/url?sa=i&amp;rct=j&amp;q=&amp;esrc=s&amp;source=images&amp;cd=&amp;cad=rja&amp;uact=8&amp;ved=0CAcQjRxqFQoTCLX20e2SlcgCFcx_kgodzE4HiA&amp;url=http://expresion-grafica.ueuo.com/Sistemas_a_e.html&amp;psig=AFQjCNGSGPRFuJbZkggspf2922b568xMOA&amp;ust=1443372253348663"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691680" y="188640"/>
            <a:ext cx="6840760" cy="619724"/>
          </a:xfrm>
        </p:spPr>
        <p:txBody>
          <a:bodyPr>
            <a:noAutofit/>
          </a:bodyPr>
          <a:lstStyle/>
          <a:p>
            <a:pPr algn="ctr"/>
            <a:r>
              <a:rPr lang="es-MX" sz="1900" b="1" dirty="0" smtClean="0">
                <a:solidFill>
                  <a:schemeClr val="tx1"/>
                </a:solidFill>
                <a:effectLst/>
                <a:latin typeface="Arial" pitchFamily="34" charset="0"/>
                <a:cs typeface="Arial" pitchFamily="34" charset="0"/>
              </a:rPr>
              <a:t>UNIVERSIDAD AUTONOMA DEL ESTADO DE MEXICO</a:t>
            </a:r>
            <a:endParaRPr lang="es-MX" sz="1900" b="1" dirty="0">
              <a:solidFill>
                <a:schemeClr val="tx1"/>
              </a:solidFill>
              <a:effectLst/>
              <a:latin typeface="Arial" pitchFamily="34" charset="0"/>
              <a:cs typeface="Arial" pitchFamily="34" charset="0"/>
            </a:endParaRPr>
          </a:p>
        </p:txBody>
      </p:sp>
      <p:sp>
        <p:nvSpPr>
          <p:cNvPr id="3" name="2 Subtítulo"/>
          <p:cNvSpPr>
            <a:spLocks noGrp="1"/>
          </p:cNvSpPr>
          <p:nvPr>
            <p:ph type="subTitle" idx="1"/>
          </p:nvPr>
        </p:nvSpPr>
        <p:spPr>
          <a:xfrm>
            <a:off x="2051720" y="906712"/>
            <a:ext cx="6192688" cy="648072"/>
          </a:xfrm>
        </p:spPr>
        <p:txBody>
          <a:bodyPr>
            <a:noAutofit/>
          </a:bodyPr>
          <a:lstStyle/>
          <a:p>
            <a:pPr algn="ctr"/>
            <a:r>
              <a:rPr lang="es-MX" sz="1600" b="1" i="1" dirty="0">
                <a:solidFill>
                  <a:schemeClr val="bg1"/>
                </a:solidFill>
                <a:latin typeface="Arial" pitchFamily="34" charset="0"/>
                <a:cs typeface="Arial" pitchFamily="34" charset="0"/>
              </a:rPr>
              <a:t>UNIDAD ACADÉMICA PROFESIONAL </a:t>
            </a:r>
            <a:r>
              <a:rPr lang="es-MX" sz="1600" b="1" i="1" dirty="0" smtClean="0">
                <a:solidFill>
                  <a:schemeClr val="bg1"/>
                </a:solidFill>
                <a:latin typeface="Arial" pitchFamily="34" charset="0"/>
                <a:cs typeface="Arial" pitchFamily="34" charset="0"/>
              </a:rPr>
              <a:t>TIANGUISTENCO</a:t>
            </a:r>
          </a:p>
          <a:p>
            <a:r>
              <a:rPr lang="es-MX" sz="1600" dirty="0">
                <a:solidFill>
                  <a:schemeClr val="bg1"/>
                </a:solidFill>
              </a:rPr>
              <a:t>LICENCIATURA DE INGENIERIA EN PRODUCCION INDUSTRIAL</a:t>
            </a:r>
          </a:p>
          <a:p>
            <a:pPr algn="ctr"/>
            <a:endParaRPr lang="es-MX" sz="1600" b="1" i="1" dirty="0">
              <a:solidFill>
                <a:schemeClr val="tx1">
                  <a:lumMod val="50000"/>
                  <a:lumOff val="50000"/>
                </a:schemeClr>
              </a:solidFill>
              <a:latin typeface="Arial" pitchFamily="34" charset="0"/>
              <a:cs typeface="Arial" pitchFamily="34" charset="0"/>
            </a:endParaRPr>
          </a:p>
        </p:txBody>
      </p:sp>
      <p:sp>
        <p:nvSpPr>
          <p:cNvPr id="6" name="1 Título"/>
          <p:cNvSpPr txBox="1">
            <a:spLocks/>
          </p:cNvSpPr>
          <p:nvPr/>
        </p:nvSpPr>
        <p:spPr>
          <a:xfrm>
            <a:off x="1547664" y="3789040"/>
            <a:ext cx="6172200" cy="959247"/>
          </a:xfrm>
          <a:prstGeom prst="rect">
            <a:avLst/>
          </a:prstGeom>
        </p:spPr>
        <p:txBody>
          <a:bodyPr bIns="91440" anchor="ctr" anchorCtr="0">
            <a:noAutofit/>
          </a:bodyPr>
          <a:lstStyle>
            <a:lvl1pPr algn="ctr" rtl="0" eaLnBrk="1" latinLnBrk="0" hangingPunct="1">
              <a:spcBef>
                <a:spcPct val="0"/>
              </a:spcBef>
              <a:buNone/>
              <a:defRPr kumimoji="0" lang="en-US" sz="4000" kern="1200" dirty="0">
                <a:solidFill>
                  <a:srgbClr val="FFFFFF"/>
                </a:solidFill>
                <a:latin typeface="+mj-lt"/>
                <a:ea typeface="+mj-ea"/>
                <a:cs typeface="+mj-cs"/>
              </a:defRPr>
            </a:lvl1pPr>
          </a:lstStyle>
          <a:p>
            <a:r>
              <a:rPr lang="es-MX" b="1" dirty="0" smtClean="0">
                <a:solidFill>
                  <a:schemeClr val="tx1"/>
                </a:solidFill>
                <a:latin typeface="Arial" pitchFamily="34" charset="0"/>
                <a:cs typeface="Arial" pitchFamily="34" charset="0"/>
              </a:rPr>
              <a:t>Unidad de Aprendizaje</a:t>
            </a:r>
            <a:r>
              <a:rPr lang="es-MX" dirty="0" smtClean="0">
                <a:solidFill>
                  <a:schemeClr val="tx1"/>
                </a:solidFill>
                <a:latin typeface="Arial" pitchFamily="34" charset="0"/>
                <a:cs typeface="Arial" pitchFamily="34" charset="0"/>
              </a:rPr>
              <a:t>:</a:t>
            </a:r>
          </a:p>
          <a:p>
            <a:r>
              <a:rPr lang="es-MX" dirty="0" smtClean="0">
                <a:solidFill>
                  <a:schemeClr val="tx1"/>
                </a:solidFill>
                <a:latin typeface="Arial" pitchFamily="34" charset="0"/>
                <a:cs typeface="Arial" pitchFamily="34" charset="0"/>
              </a:rPr>
              <a:t>“DIBUJO DE DETALLE”</a:t>
            </a:r>
            <a:endParaRPr lang="es-MX" sz="3600" dirty="0">
              <a:solidFill>
                <a:schemeClr val="tx1"/>
              </a:solidFill>
              <a:latin typeface="Arial" pitchFamily="34" charset="0"/>
              <a:cs typeface="Arial" pitchFamily="34" charset="0"/>
            </a:endParaRPr>
          </a:p>
        </p:txBody>
      </p:sp>
      <p:sp>
        <p:nvSpPr>
          <p:cNvPr id="7" name="1 Título"/>
          <p:cNvSpPr txBox="1">
            <a:spLocks/>
          </p:cNvSpPr>
          <p:nvPr/>
        </p:nvSpPr>
        <p:spPr>
          <a:xfrm>
            <a:off x="2699792" y="5229200"/>
            <a:ext cx="6172200" cy="1368152"/>
          </a:xfrm>
          <a:prstGeom prst="rect">
            <a:avLst/>
          </a:prstGeom>
        </p:spPr>
        <p:txBody>
          <a:bodyPr bIns="91440" anchor="ctr" anchorCtr="0">
            <a:noAutofit/>
          </a:bodyPr>
          <a:lstStyle>
            <a:lvl1pPr algn="ctr" rtl="0" eaLnBrk="1" latinLnBrk="0" hangingPunct="1">
              <a:spcBef>
                <a:spcPct val="0"/>
              </a:spcBef>
              <a:buNone/>
              <a:defRPr kumimoji="0" lang="en-US" sz="4000" kern="1200" dirty="0">
                <a:solidFill>
                  <a:srgbClr val="FFFFFF"/>
                </a:solidFill>
                <a:latin typeface="+mj-lt"/>
                <a:ea typeface="+mj-ea"/>
                <a:cs typeface="+mj-cs"/>
              </a:defRPr>
            </a:lvl1pPr>
          </a:lstStyle>
          <a:p>
            <a:pPr algn="r"/>
            <a:r>
              <a:rPr lang="es-MX" sz="3200" b="1" dirty="0" smtClean="0">
                <a:solidFill>
                  <a:schemeClr val="tx1"/>
                </a:solidFill>
                <a:latin typeface="Arial" pitchFamily="34" charset="0"/>
                <a:cs typeface="Arial" pitchFamily="34" charset="0"/>
              </a:rPr>
              <a:t>Elaboró:</a:t>
            </a:r>
          </a:p>
          <a:p>
            <a:pPr algn="r"/>
            <a:r>
              <a:rPr lang="en-US" sz="2400" b="1" i="1" dirty="0" smtClean="0">
                <a:solidFill>
                  <a:schemeClr val="tx1"/>
                </a:solidFill>
                <a:latin typeface="Arial" pitchFamily="34" charset="0"/>
                <a:cs typeface="Arial" pitchFamily="34" charset="0"/>
              </a:rPr>
              <a:t>M. </a:t>
            </a:r>
            <a:r>
              <a:rPr lang="en-US" sz="2400" b="1" i="1" dirty="0" err="1" smtClean="0">
                <a:solidFill>
                  <a:schemeClr val="tx1"/>
                </a:solidFill>
                <a:latin typeface="Arial" pitchFamily="34" charset="0"/>
                <a:cs typeface="Arial" pitchFamily="34" charset="0"/>
              </a:rPr>
              <a:t>en</a:t>
            </a:r>
            <a:r>
              <a:rPr lang="en-US" sz="2400" b="1" i="1" dirty="0" smtClean="0">
                <a:solidFill>
                  <a:schemeClr val="tx1"/>
                </a:solidFill>
                <a:latin typeface="Arial" pitchFamily="34" charset="0"/>
                <a:cs typeface="Arial" pitchFamily="34" charset="0"/>
              </a:rPr>
              <a:t> Ed. </a:t>
            </a:r>
            <a:r>
              <a:rPr lang="en-US" sz="2400" b="1" i="1" dirty="0" err="1" smtClean="0">
                <a:solidFill>
                  <a:schemeClr val="tx1"/>
                </a:solidFill>
                <a:latin typeface="Arial" pitchFamily="34" charset="0"/>
                <a:cs typeface="Arial" pitchFamily="34" charset="0"/>
              </a:rPr>
              <a:t>Raúl</a:t>
            </a:r>
            <a:r>
              <a:rPr lang="en-US" sz="2400" b="1" i="1" dirty="0" smtClean="0">
                <a:solidFill>
                  <a:schemeClr val="tx1"/>
                </a:solidFill>
                <a:latin typeface="Arial" pitchFamily="34" charset="0"/>
                <a:cs typeface="Arial" pitchFamily="34" charset="0"/>
              </a:rPr>
              <a:t> Méndez </a:t>
            </a:r>
            <a:r>
              <a:rPr lang="en-US" sz="2400" b="1" i="1" dirty="0" err="1" smtClean="0">
                <a:solidFill>
                  <a:schemeClr val="tx1"/>
                </a:solidFill>
                <a:latin typeface="Arial" pitchFamily="34" charset="0"/>
                <a:cs typeface="Arial" pitchFamily="34" charset="0"/>
              </a:rPr>
              <a:t>Ramírez</a:t>
            </a:r>
            <a:endParaRPr lang="en-US" sz="2400" b="1" i="1" dirty="0" smtClean="0">
              <a:solidFill>
                <a:schemeClr val="tx1"/>
              </a:solidFill>
              <a:latin typeface="Arial" pitchFamily="34" charset="0"/>
              <a:cs typeface="Arial" pitchFamily="34" charset="0"/>
            </a:endParaRPr>
          </a:p>
          <a:p>
            <a:pPr algn="r"/>
            <a:r>
              <a:rPr lang="en-US" sz="1600" b="1" i="1" dirty="0" smtClean="0">
                <a:solidFill>
                  <a:schemeClr val="accent3">
                    <a:lumMod val="50000"/>
                  </a:schemeClr>
                </a:solidFill>
                <a:latin typeface="Arial" pitchFamily="34" charset="0"/>
                <a:cs typeface="Arial" pitchFamily="34" charset="0"/>
              </a:rPr>
              <a:t>21.05.14</a:t>
            </a:r>
            <a:endParaRPr lang="es-MX" sz="1600" b="1" i="1" dirty="0">
              <a:solidFill>
                <a:schemeClr val="accent3">
                  <a:lumMod val="50000"/>
                </a:schemeClr>
              </a:solidFill>
              <a:latin typeface="Arial" pitchFamily="34" charset="0"/>
              <a:cs typeface="Arial" pitchFamily="34" charset="0"/>
            </a:endParaRPr>
          </a:p>
        </p:txBody>
      </p:sp>
      <p:sp>
        <p:nvSpPr>
          <p:cNvPr id="8" name="1 Título"/>
          <p:cNvSpPr txBox="1">
            <a:spLocks/>
          </p:cNvSpPr>
          <p:nvPr/>
        </p:nvSpPr>
        <p:spPr>
          <a:xfrm>
            <a:off x="1547664" y="1988840"/>
            <a:ext cx="6172200" cy="959247"/>
          </a:xfrm>
          <a:prstGeom prst="rect">
            <a:avLst/>
          </a:prstGeom>
        </p:spPr>
        <p:txBody>
          <a:bodyPr bIns="91440" anchor="ctr" anchorCtr="0">
            <a:noAutofit/>
          </a:bodyPr>
          <a:lstStyle>
            <a:lvl1pPr algn="ctr" rtl="0" eaLnBrk="1" latinLnBrk="0" hangingPunct="1">
              <a:spcBef>
                <a:spcPct val="0"/>
              </a:spcBef>
              <a:buNone/>
              <a:defRPr kumimoji="0" lang="en-US" sz="4000" kern="1200" dirty="0">
                <a:solidFill>
                  <a:srgbClr val="FFFFFF"/>
                </a:solidFill>
                <a:latin typeface="+mj-lt"/>
                <a:ea typeface="+mj-ea"/>
                <a:cs typeface="+mj-cs"/>
              </a:defRPr>
            </a:lvl1pPr>
          </a:lstStyle>
          <a:p>
            <a:r>
              <a:rPr lang="es-MX" b="1" dirty="0" smtClean="0">
                <a:solidFill>
                  <a:schemeClr val="tx1"/>
                </a:solidFill>
                <a:latin typeface="Arial" pitchFamily="34" charset="0"/>
                <a:cs typeface="Arial" pitchFamily="34" charset="0"/>
              </a:rPr>
              <a:t>Unidad IV:</a:t>
            </a:r>
          </a:p>
          <a:p>
            <a:r>
              <a:rPr lang="es-MX" sz="2800" dirty="0">
                <a:solidFill>
                  <a:schemeClr val="tx1"/>
                </a:solidFill>
              </a:rPr>
              <a:t>SISTEMA DE </a:t>
            </a:r>
            <a:r>
              <a:rPr lang="es-MX" sz="2800" dirty="0" smtClean="0">
                <a:solidFill>
                  <a:schemeClr val="tx1"/>
                </a:solidFill>
              </a:rPr>
              <a:t>PROYECCION ORTOGONAL</a:t>
            </a:r>
            <a:endParaRPr lang="es-MX" sz="2800" dirty="0">
              <a:solidFill>
                <a:schemeClr val="tx1"/>
              </a:solidFill>
            </a:endParaRPr>
          </a:p>
        </p:txBody>
      </p:sp>
      <p:pic>
        <p:nvPicPr>
          <p:cNvPr id="10" name="Picture 3" descr="C:\Users\UserPC\Documents\Downloads\uaemex-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188640"/>
            <a:ext cx="1630921" cy="143614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608827"/>
      </p:ext>
    </p:extLst>
  </p:cSld>
  <p:clrMapOvr>
    <a:masterClrMapping/>
  </p:clrMapOvr>
  <p:transition spd="slow">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55576" y="548680"/>
            <a:ext cx="7560840" cy="1656184"/>
          </a:xfrm>
        </p:spPr>
        <p:txBody>
          <a:bodyPr/>
          <a:lstStyle/>
          <a:p>
            <a:pPr marL="0" indent="0" algn="just">
              <a:buNone/>
            </a:pPr>
            <a:r>
              <a:rPr lang="es-MX" dirty="0" smtClean="0"/>
              <a:t>5. Las </a:t>
            </a:r>
            <a:r>
              <a:rPr lang="es-MX" dirty="0"/>
              <a:t>vistas de un objeto son las distintas imágenes que podemos obtener cuando nos situamos frente a sus diferentes caras</a:t>
            </a:r>
          </a:p>
        </p:txBody>
      </p:sp>
      <p:pic>
        <p:nvPicPr>
          <p:cNvPr id="1026" name="Picture 2" descr="http://www.larapedia.com/ingenieria_y_tecnologia/Dibujo_tecnico_vistas_clip_image004.jpg"/>
          <p:cNvPicPr>
            <a:picLocks noChangeAspect="1" noChangeArrowheads="1"/>
          </p:cNvPicPr>
          <p:nvPr/>
        </p:nvPicPr>
        <p:blipFill>
          <a:blip r:embed="rId2">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2446313" y="2204864"/>
            <a:ext cx="4392488" cy="366299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38441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476672"/>
            <a:ext cx="6781800" cy="943000"/>
          </a:xfrm>
        </p:spPr>
        <p:txBody>
          <a:bodyPr/>
          <a:lstStyle/>
          <a:p>
            <a:r>
              <a:rPr lang="es-MX" dirty="0"/>
              <a:t>A</a:t>
            </a:r>
            <a:r>
              <a:rPr lang="es-MX" dirty="0" smtClean="0"/>
              <a:t>ctividad</a:t>
            </a:r>
            <a:endParaRPr lang="es-MX" dirty="0"/>
          </a:p>
        </p:txBody>
      </p:sp>
      <p:sp>
        <p:nvSpPr>
          <p:cNvPr id="3" name="2 Marcador de contenido"/>
          <p:cNvSpPr>
            <a:spLocks noGrp="1"/>
          </p:cNvSpPr>
          <p:nvPr>
            <p:ph idx="1"/>
          </p:nvPr>
        </p:nvSpPr>
        <p:spPr>
          <a:xfrm>
            <a:off x="4067944" y="1412776"/>
            <a:ext cx="4427984" cy="853555"/>
          </a:xfrm>
        </p:spPr>
        <p:txBody>
          <a:bodyPr/>
          <a:lstStyle/>
          <a:p>
            <a:pPr marL="0" indent="0">
              <a:buNone/>
            </a:pPr>
            <a:r>
              <a:rPr lang="es-MX" dirty="0" smtClean="0"/>
              <a:t>¿Qué veo e la mesa?</a:t>
            </a:r>
            <a:endParaRPr lang="es-MX" dirty="0"/>
          </a:p>
        </p:txBody>
      </p:sp>
      <p:pic>
        <p:nvPicPr>
          <p:cNvPr id="11266" name="Picture 2" descr="http://ambientes.es/wp-content/uploads/2013/07/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2" y="2996952"/>
            <a:ext cx="3427375" cy="240451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4" name="3 Rectángulo"/>
          <p:cNvSpPr/>
          <p:nvPr/>
        </p:nvSpPr>
        <p:spPr>
          <a:xfrm>
            <a:off x="827584" y="3645024"/>
            <a:ext cx="4283968" cy="1754326"/>
          </a:xfrm>
          <a:prstGeom prst="rect">
            <a:avLst/>
          </a:prstGeom>
        </p:spPr>
        <p:txBody>
          <a:bodyPr wrap="square">
            <a:spAutoFit/>
          </a:bodyPr>
          <a:lstStyle/>
          <a:p>
            <a:r>
              <a:rPr lang="es-MX" dirty="0"/>
              <a:t>Coloca sobre una mesa un objeto cualquiera.</a:t>
            </a:r>
          </a:p>
          <a:p>
            <a:r>
              <a:rPr lang="es-MX" dirty="0"/>
              <a:t>Pide a 6 voluntarios que se coloquen alrededor de la mesa</a:t>
            </a:r>
            <a:r>
              <a:rPr lang="es-MX" dirty="0" smtClean="0"/>
              <a:t>.</a:t>
            </a:r>
          </a:p>
          <a:p>
            <a:endParaRPr lang="es-MX" dirty="0"/>
          </a:p>
          <a:p>
            <a:r>
              <a:rPr lang="es-MX" dirty="0" smtClean="0"/>
              <a:t>Dibujen </a:t>
            </a:r>
            <a:r>
              <a:rPr lang="es-MX" dirty="0"/>
              <a:t>lo que cada uno observa y </a:t>
            </a:r>
            <a:r>
              <a:rPr lang="es-MX" dirty="0" smtClean="0"/>
              <a:t>comparen.</a:t>
            </a:r>
            <a:endParaRPr lang="es-MX" dirty="0"/>
          </a:p>
        </p:txBody>
      </p:sp>
    </p:spTree>
    <p:extLst>
      <p:ext uri="{BB962C8B-B14F-4D97-AF65-F5344CB8AC3E}">
        <p14:creationId xmlns:p14="http://schemas.microsoft.com/office/powerpoint/2010/main" val="19631509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0" y="1600200"/>
            <a:ext cx="4248472" cy="4525963"/>
          </a:xfrm>
        </p:spPr>
        <p:txBody>
          <a:bodyPr>
            <a:noAutofit/>
          </a:bodyPr>
          <a:lstStyle/>
          <a:p>
            <a:r>
              <a:rPr lang="es-MX" sz="2400" b="1" dirty="0" smtClean="0"/>
              <a:t>Vista </a:t>
            </a:r>
            <a:r>
              <a:rPr lang="es-MX" sz="2400" b="1" dirty="0"/>
              <a:t>A</a:t>
            </a:r>
            <a:r>
              <a:rPr lang="es-MX" sz="2400" dirty="0"/>
              <a:t>: Vista de frente o </a:t>
            </a:r>
            <a:r>
              <a:rPr lang="es-MX" sz="2400" dirty="0" smtClean="0"/>
              <a:t>alzado</a:t>
            </a:r>
            <a:endParaRPr lang="es-MX" sz="2400" dirty="0"/>
          </a:p>
          <a:p>
            <a:r>
              <a:rPr lang="es-MX" sz="2400" b="1" dirty="0"/>
              <a:t>Vista B</a:t>
            </a:r>
            <a:r>
              <a:rPr lang="es-MX" sz="2400" dirty="0"/>
              <a:t>: Vista superior o </a:t>
            </a:r>
            <a:r>
              <a:rPr lang="es-MX" sz="2400" dirty="0" smtClean="0"/>
              <a:t>planta</a:t>
            </a:r>
            <a:endParaRPr lang="es-MX" sz="2400" dirty="0"/>
          </a:p>
          <a:p>
            <a:r>
              <a:rPr lang="es-MX" sz="2400" b="1" dirty="0"/>
              <a:t>Vista C</a:t>
            </a:r>
            <a:r>
              <a:rPr lang="es-MX" sz="2400" dirty="0"/>
              <a:t>: Vista derecha o lateral </a:t>
            </a:r>
            <a:r>
              <a:rPr lang="es-MX" sz="2400" dirty="0" smtClean="0"/>
              <a:t>derecha</a:t>
            </a:r>
            <a:endParaRPr lang="es-MX" sz="2400" dirty="0"/>
          </a:p>
          <a:p>
            <a:r>
              <a:rPr lang="es-MX" sz="2400" b="1" dirty="0"/>
              <a:t>Vista D</a:t>
            </a:r>
            <a:r>
              <a:rPr lang="es-MX" sz="2400" dirty="0"/>
              <a:t>: Vista izquierda o lateral </a:t>
            </a:r>
            <a:r>
              <a:rPr lang="es-MX" sz="2400" dirty="0" smtClean="0"/>
              <a:t>izquierda</a:t>
            </a:r>
            <a:endParaRPr lang="es-MX" sz="2400" dirty="0"/>
          </a:p>
          <a:p>
            <a:r>
              <a:rPr lang="es-MX" sz="2400" b="1" dirty="0"/>
              <a:t>Vista E</a:t>
            </a:r>
            <a:r>
              <a:rPr lang="es-MX" sz="2400" dirty="0"/>
              <a:t>: Vista </a:t>
            </a:r>
            <a:r>
              <a:rPr lang="es-MX" sz="2400" dirty="0" smtClean="0"/>
              <a:t>inferior</a:t>
            </a:r>
            <a:endParaRPr lang="es-MX" sz="2400" dirty="0"/>
          </a:p>
          <a:p>
            <a:r>
              <a:rPr lang="es-MX" sz="2400" b="1" dirty="0"/>
              <a:t>Vista F</a:t>
            </a:r>
            <a:r>
              <a:rPr lang="es-MX" sz="2400" dirty="0"/>
              <a:t>: Vista posterior</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1844824"/>
            <a:ext cx="3312368" cy="375953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2 Marcador de contenido"/>
          <p:cNvSpPr txBox="1">
            <a:spLocks/>
          </p:cNvSpPr>
          <p:nvPr/>
        </p:nvSpPr>
        <p:spPr>
          <a:xfrm>
            <a:off x="755576" y="332656"/>
            <a:ext cx="7648421" cy="108012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s-MX" b="1" dirty="0" smtClean="0"/>
              <a:t>Las vistas reciben las siguientes denominaciones:</a:t>
            </a:r>
          </a:p>
        </p:txBody>
      </p:sp>
    </p:spTree>
    <p:extLst>
      <p:ext uri="{BB962C8B-B14F-4D97-AF65-F5344CB8AC3E}">
        <p14:creationId xmlns:p14="http://schemas.microsoft.com/office/powerpoint/2010/main" val="24569801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62000" y="685800"/>
            <a:ext cx="7543800" cy="1735088"/>
          </a:xfrm>
        </p:spPr>
        <p:txBody>
          <a:bodyPr>
            <a:normAutofit/>
          </a:bodyPr>
          <a:lstStyle/>
          <a:p>
            <a:pPr marL="0" indent="0">
              <a:buNone/>
            </a:pPr>
            <a:r>
              <a:rPr lang="es-MX" sz="2400" dirty="0" smtClean="0"/>
              <a:t>Las diferentes vistas no pueden situarse de forma arbitraria. Aunque las vistas aisladamente  sean correctas, si no están correctamente situadas, no definirán la pieza</a:t>
            </a:r>
            <a:endParaRPr lang="es-MX" sz="2400" dirty="0"/>
          </a:p>
        </p:txBody>
      </p:sp>
      <p:pic>
        <p:nvPicPr>
          <p:cNvPr id="7170" name="Picture 2" descr="http://narceaeduplastica.weebly.com/uploads/8/9/2/8/8928253/1991297_orig.gif?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2780928"/>
            <a:ext cx="5653521" cy="2736304"/>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07270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55576" y="404664"/>
            <a:ext cx="7776864" cy="1008112"/>
          </a:xfrm>
        </p:spPr>
        <p:txBody>
          <a:bodyPr/>
          <a:lstStyle/>
          <a:p>
            <a:pPr marL="0" indent="0">
              <a:buNone/>
            </a:pPr>
            <a:r>
              <a:rPr lang="es-MX" b="1" dirty="0" smtClean="0">
                <a:effectLst>
                  <a:outerShdw blurRad="38100" dist="38100" dir="2700000" algn="tl">
                    <a:srgbClr val="000000">
                      <a:alpha val="43137"/>
                    </a:srgbClr>
                  </a:outerShdw>
                </a:effectLst>
              </a:rPr>
              <a:t>Existen dos sistemas de representación el europeo y americano.</a:t>
            </a:r>
            <a:endParaRPr lang="es-MX" b="1" dirty="0">
              <a:effectLst>
                <a:outerShdw blurRad="38100" dist="38100" dir="2700000" algn="tl">
                  <a:srgbClr val="000000">
                    <a:alpha val="43137"/>
                  </a:srgbClr>
                </a:outerShdw>
              </a:effectLst>
            </a:endParaRPr>
          </a:p>
        </p:txBody>
      </p:sp>
      <p:pic>
        <p:nvPicPr>
          <p:cNvPr id="3074" name="Picture 2" descr="http://tunja2tic.wikispaces.com/file/view/vistas-sistema-europeo-y-americano_imagenGrande.jpg/237468579/588x440/vistas-sistema-europeo-y-americano_imagenGrande.jpg"/>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1331640" y="1412776"/>
            <a:ext cx="6136334" cy="460851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26079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476672"/>
            <a:ext cx="6781800" cy="936104"/>
          </a:xfrm>
        </p:spPr>
        <p:txBody>
          <a:bodyPr>
            <a:normAutofit/>
          </a:bodyPr>
          <a:lstStyle/>
          <a:p>
            <a:r>
              <a:rPr lang="es-MX" dirty="0" smtClean="0"/>
              <a:t>4.1 Sistema americano </a:t>
            </a:r>
            <a:endParaRPr lang="es-MX" dirty="0"/>
          </a:p>
        </p:txBody>
      </p:sp>
      <p:sp>
        <p:nvSpPr>
          <p:cNvPr id="3" name="2 Marcador de contenido"/>
          <p:cNvSpPr>
            <a:spLocks noGrp="1"/>
          </p:cNvSpPr>
          <p:nvPr>
            <p:ph idx="1"/>
          </p:nvPr>
        </p:nvSpPr>
        <p:spPr>
          <a:xfrm>
            <a:off x="755576" y="1844824"/>
            <a:ext cx="4680520" cy="3886200"/>
          </a:xfrm>
        </p:spPr>
        <p:txBody>
          <a:bodyPr>
            <a:normAutofit lnSpcReduction="10000"/>
          </a:bodyPr>
          <a:lstStyle/>
          <a:p>
            <a:r>
              <a:rPr lang="es-MX" sz="2400" dirty="0" smtClean="0"/>
              <a:t>En el sistema americano el proyector se debe colocar siempre delante del objeto; si se desea obtener alguna otra proyección de otra de sus vistas  debe colocarse al mismo lado que la pieza.</a:t>
            </a:r>
          </a:p>
          <a:p>
            <a:endParaRPr lang="es-MX" sz="2400" dirty="0" smtClean="0"/>
          </a:p>
          <a:p>
            <a:endParaRPr lang="es-MX" sz="2400" dirty="0" smtClean="0"/>
          </a:p>
          <a:p>
            <a:r>
              <a:rPr lang="es-MX" sz="2400" dirty="0" smtClean="0"/>
              <a:t>Este sistema es representado por el símbolo:</a:t>
            </a:r>
            <a:endParaRPr lang="es-MX" sz="2400" dirty="0"/>
          </a:p>
        </p:txBody>
      </p:sp>
      <p:pic>
        <p:nvPicPr>
          <p:cNvPr id="4" name="Picture 4" descr="http://recursostic.educacion.es/artes/plastic/web/cms/uploads/pics/c3b5u1c7a.gif"/>
          <p:cNvPicPr>
            <a:picLocks noChangeAspect="1" noChangeArrowheads="1"/>
          </p:cNvPicPr>
          <p:nvPr/>
        </p:nvPicPr>
        <p:blipFill rotWithShape="1">
          <a:blip r:embed="rId2">
            <a:grayscl/>
            <a:extLst>
              <a:ext uri="{28A0092B-C50C-407E-A947-70E740481C1C}">
                <a14:useLocalDpi xmlns:a14="http://schemas.microsoft.com/office/drawing/2010/main" val="0"/>
              </a:ext>
            </a:extLst>
          </a:blip>
          <a:srcRect t="-309" b="50154"/>
          <a:stretch/>
        </p:blipFill>
        <p:spPr bwMode="auto">
          <a:xfrm>
            <a:off x="5652120" y="4653136"/>
            <a:ext cx="2592288" cy="1436673"/>
          </a:xfrm>
          <a:prstGeom prst="rect">
            <a:avLst/>
          </a:prstGeom>
          <a:noFill/>
          <a:extLst>
            <a:ext uri="{909E8E84-426E-40DD-AFC4-6F175D3DCCD1}">
              <a14:hiddenFill xmlns:a14="http://schemas.microsoft.com/office/drawing/2010/main">
                <a:solidFill>
                  <a:srgbClr val="FFFFFF"/>
                </a:solidFill>
              </a14:hiddenFill>
            </a:ext>
          </a:extLst>
        </p:spPr>
      </p:pic>
      <p:sp>
        <p:nvSpPr>
          <p:cNvPr id="5" name="4 Flecha derecha"/>
          <p:cNvSpPr/>
          <p:nvPr/>
        </p:nvSpPr>
        <p:spPr>
          <a:xfrm>
            <a:off x="2555776" y="5229200"/>
            <a:ext cx="2952328" cy="360040"/>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s-MX"/>
          </a:p>
        </p:txBody>
      </p:sp>
      <p:pic>
        <p:nvPicPr>
          <p:cNvPr id="2050" name="Picture 2" descr="http://www.lanubeartistica.es/Dibujo_Tecnico_Primero/UD5/DT1_U5_T1_Contenidos_v02/sistema-americano-fundamento-01.pn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52120" y="1412776"/>
            <a:ext cx="2592288" cy="28929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74670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115616" y="1124744"/>
            <a:ext cx="7128792" cy="4401205"/>
          </a:xfrm>
          <a:prstGeom prst="rect">
            <a:avLst/>
          </a:prstGeom>
        </p:spPr>
        <p:txBody>
          <a:bodyPr wrap="square">
            <a:spAutoFit/>
          </a:bodyPr>
          <a:lstStyle/>
          <a:p>
            <a:r>
              <a:rPr lang="es-MX" sz="2800" dirty="0"/>
              <a:t>La vista que se obtiene mirando desde el frente se llama Alzado o vista </a:t>
            </a:r>
            <a:r>
              <a:rPr lang="es-MX" sz="2800" dirty="0" smtClean="0"/>
              <a:t>frontal (A). </a:t>
            </a:r>
            <a:r>
              <a:rPr lang="es-MX" sz="2800" dirty="0"/>
              <a:t>La vista que se obtiene mirando desde arriba se llama </a:t>
            </a:r>
            <a:r>
              <a:rPr lang="es-MX" sz="2800" dirty="0" smtClean="0"/>
              <a:t>planta (B). </a:t>
            </a:r>
            <a:r>
              <a:rPr lang="es-MX" sz="2800" dirty="0"/>
              <a:t>La vista que se obtiene mirando desde la derecha o izquierda del observador se llama vista lateral derecha o vista lateral </a:t>
            </a:r>
            <a:r>
              <a:rPr lang="es-MX" sz="2800" dirty="0" smtClean="0"/>
              <a:t>izquierda (C y D). </a:t>
            </a:r>
            <a:r>
              <a:rPr lang="es-MX" sz="2800" dirty="0"/>
              <a:t>La vista que se obtiene mirando desde atrás se llama alzado </a:t>
            </a:r>
            <a:r>
              <a:rPr lang="es-MX" sz="2800" dirty="0" smtClean="0"/>
              <a:t>posterior (F). </a:t>
            </a:r>
            <a:r>
              <a:rPr lang="es-MX" sz="2800" dirty="0"/>
              <a:t>La vista que se obtiene mirando sede abajo se llama planta </a:t>
            </a:r>
            <a:r>
              <a:rPr lang="es-MX" sz="2800" dirty="0" smtClean="0"/>
              <a:t>inferior (E). </a:t>
            </a:r>
            <a:endParaRPr lang="es-MX" sz="2800" dirty="0"/>
          </a:p>
        </p:txBody>
      </p:sp>
      <p:sp>
        <p:nvSpPr>
          <p:cNvPr id="5" name="4 Flecha a la derecha con bandas"/>
          <p:cNvSpPr/>
          <p:nvPr/>
        </p:nvSpPr>
        <p:spPr>
          <a:xfrm rot="5400000">
            <a:off x="7832679" y="5003891"/>
            <a:ext cx="1075483" cy="1044116"/>
          </a:xfrm>
          <a:prstGeom prst="striped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s-MX"/>
          </a:p>
        </p:txBody>
      </p:sp>
    </p:spTree>
    <p:extLst>
      <p:ext uri="{BB962C8B-B14F-4D97-AF65-F5344CB8AC3E}">
        <p14:creationId xmlns:p14="http://schemas.microsoft.com/office/powerpoint/2010/main" val="15182220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6" y="476672"/>
            <a:ext cx="6781800" cy="727434"/>
          </a:xfrm>
        </p:spPr>
        <p:txBody>
          <a:bodyPr>
            <a:noAutofit/>
          </a:bodyPr>
          <a:lstStyle/>
          <a:p>
            <a:r>
              <a:rPr lang="es-MX" sz="2400" b="1" dirty="0" smtClean="0"/>
              <a:t>OBTENCIÓN DE TODAS LAS VISTAS DE UNA PIEZA</a:t>
            </a:r>
            <a:r>
              <a:rPr lang="es-MX" sz="2400" dirty="0" smtClean="0"/>
              <a:t> (SISTEMA AMERICANO)</a:t>
            </a:r>
            <a:endParaRPr lang="es-MX" sz="2400" dirty="0"/>
          </a:p>
        </p:txBody>
      </p:sp>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301705" y="2132856"/>
            <a:ext cx="3872995" cy="376787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11 Elipse"/>
          <p:cNvSpPr/>
          <p:nvPr/>
        </p:nvSpPr>
        <p:spPr>
          <a:xfrm>
            <a:off x="7020272" y="3501008"/>
            <a:ext cx="1080120" cy="1012180"/>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a:p>
        </p:txBody>
      </p:sp>
      <p:sp>
        <p:nvSpPr>
          <p:cNvPr id="11" name="10 CuadroTexto"/>
          <p:cNvSpPr txBox="1"/>
          <p:nvPr/>
        </p:nvSpPr>
        <p:spPr>
          <a:xfrm>
            <a:off x="6660232" y="2132856"/>
            <a:ext cx="1800200" cy="2308324"/>
          </a:xfrm>
          <a:prstGeom prst="rect">
            <a:avLst/>
          </a:prstGeom>
          <a:noFill/>
        </p:spPr>
        <p:txBody>
          <a:bodyPr wrap="square" rtlCol="0">
            <a:spAutoFit/>
          </a:bodyPr>
          <a:lstStyle/>
          <a:p>
            <a:r>
              <a:rPr lang="es-MX" sz="4800" b="1" dirty="0" smtClean="0">
                <a:latin typeface="Arial Black" panose="020B0A04020102020204" pitchFamily="34" charset="0"/>
              </a:rPr>
              <a:t>Paso</a:t>
            </a:r>
          </a:p>
          <a:p>
            <a:endParaRPr lang="es-MX" sz="4800" b="1" dirty="0" smtClean="0">
              <a:latin typeface="Arial Black" panose="020B0A04020102020204" pitchFamily="34" charset="0"/>
            </a:endParaRPr>
          </a:p>
          <a:p>
            <a:pPr algn="ctr"/>
            <a:r>
              <a:rPr lang="es-MX" sz="4800" b="1" dirty="0" smtClean="0">
                <a:latin typeface="Arial Black" panose="020B0A04020102020204" pitchFamily="34" charset="0"/>
              </a:rPr>
              <a:t>1</a:t>
            </a:r>
            <a:endParaRPr lang="es-MX" sz="4800" b="1" dirty="0">
              <a:latin typeface="Arial Black" panose="020B0A04020102020204" pitchFamily="34" charset="0"/>
            </a:endParaRPr>
          </a:p>
        </p:txBody>
      </p:sp>
      <p:sp>
        <p:nvSpPr>
          <p:cNvPr id="13" name="12 CuadroTexto"/>
          <p:cNvSpPr txBox="1"/>
          <p:nvPr/>
        </p:nvSpPr>
        <p:spPr>
          <a:xfrm>
            <a:off x="827584" y="1462895"/>
            <a:ext cx="2948243" cy="461665"/>
          </a:xfrm>
          <a:prstGeom prst="rect">
            <a:avLst/>
          </a:prstGeom>
          <a:noFill/>
        </p:spPr>
        <p:txBody>
          <a:bodyPr wrap="none" rtlCol="0">
            <a:spAutoFit/>
          </a:bodyPr>
          <a:lstStyle/>
          <a:p>
            <a:pPr marL="285750" indent="-285750">
              <a:buFont typeface="Arial" panose="020B0604020202020204" pitchFamily="34" charset="0"/>
              <a:buChar char="•"/>
            </a:pPr>
            <a:r>
              <a:rPr lang="es-MX" sz="2400" dirty="0" smtClean="0"/>
              <a:t>Identificar las vistas</a:t>
            </a:r>
            <a:endParaRPr lang="es-MX" sz="2400" dirty="0"/>
          </a:p>
        </p:txBody>
      </p:sp>
    </p:spTree>
    <p:extLst>
      <p:ext uri="{BB962C8B-B14F-4D97-AF65-F5344CB8AC3E}">
        <p14:creationId xmlns:p14="http://schemas.microsoft.com/office/powerpoint/2010/main" val="39340729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6" y="476672"/>
            <a:ext cx="6781800" cy="727434"/>
          </a:xfrm>
        </p:spPr>
        <p:txBody>
          <a:bodyPr>
            <a:noAutofit/>
          </a:bodyPr>
          <a:lstStyle/>
          <a:p>
            <a:r>
              <a:rPr lang="es-MX" sz="2400" b="1" dirty="0" smtClean="0"/>
              <a:t>OBTENCIÓN DE TODAS LAS VISTAS DE UNA PIEZA</a:t>
            </a:r>
            <a:r>
              <a:rPr lang="es-MX" sz="2400" dirty="0" smtClean="0"/>
              <a:t> (SISTEMA AMERICANO)</a:t>
            </a:r>
            <a:endParaRPr lang="es-MX" sz="2400" dirty="0"/>
          </a:p>
        </p:txBody>
      </p:sp>
      <p:sp>
        <p:nvSpPr>
          <p:cNvPr id="19" name="18 Elipse"/>
          <p:cNvSpPr/>
          <p:nvPr/>
        </p:nvSpPr>
        <p:spPr>
          <a:xfrm>
            <a:off x="7020272" y="3501008"/>
            <a:ext cx="1080120" cy="1012180"/>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a:p>
        </p:txBody>
      </p:sp>
      <p:sp>
        <p:nvSpPr>
          <p:cNvPr id="20" name="19 CuadroTexto"/>
          <p:cNvSpPr txBox="1"/>
          <p:nvPr/>
        </p:nvSpPr>
        <p:spPr>
          <a:xfrm>
            <a:off x="6660232" y="2132856"/>
            <a:ext cx="1800200" cy="2308324"/>
          </a:xfrm>
          <a:prstGeom prst="rect">
            <a:avLst/>
          </a:prstGeom>
          <a:noFill/>
        </p:spPr>
        <p:txBody>
          <a:bodyPr wrap="square" rtlCol="0">
            <a:spAutoFit/>
          </a:bodyPr>
          <a:lstStyle/>
          <a:p>
            <a:r>
              <a:rPr lang="es-MX" sz="4800" b="1" dirty="0" smtClean="0">
                <a:latin typeface="Arial Black" panose="020B0A04020102020204" pitchFamily="34" charset="0"/>
              </a:rPr>
              <a:t>Paso</a:t>
            </a:r>
          </a:p>
          <a:p>
            <a:endParaRPr lang="es-MX" sz="4800" b="1" dirty="0" smtClean="0">
              <a:latin typeface="Arial Black" panose="020B0A04020102020204" pitchFamily="34" charset="0"/>
            </a:endParaRPr>
          </a:p>
          <a:p>
            <a:pPr algn="ctr"/>
            <a:r>
              <a:rPr lang="es-MX" sz="4800" b="1" dirty="0" smtClean="0">
                <a:latin typeface="Arial Black" panose="020B0A04020102020204" pitchFamily="34" charset="0"/>
              </a:rPr>
              <a:t>2</a:t>
            </a:r>
            <a:endParaRPr lang="es-MX" sz="4800" b="1" dirty="0">
              <a:latin typeface="Arial Black" panose="020B0A04020102020204" pitchFamily="34" charset="0"/>
            </a:endParaRPr>
          </a:p>
        </p:txBody>
      </p:sp>
      <p:sp>
        <p:nvSpPr>
          <p:cNvPr id="21" name="20 CuadroTexto"/>
          <p:cNvSpPr txBox="1"/>
          <p:nvPr/>
        </p:nvSpPr>
        <p:spPr>
          <a:xfrm>
            <a:off x="827584" y="1462895"/>
            <a:ext cx="3948517" cy="461665"/>
          </a:xfrm>
          <a:prstGeom prst="rect">
            <a:avLst/>
          </a:prstGeom>
          <a:noFill/>
        </p:spPr>
        <p:txBody>
          <a:bodyPr wrap="none" rtlCol="0">
            <a:spAutoFit/>
          </a:bodyPr>
          <a:lstStyle/>
          <a:p>
            <a:pPr marL="285750" indent="-285750">
              <a:buFont typeface="Arial" panose="020B0604020202020204" pitchFamily="34" charset="0"/>
              <a:buChar char="•"/>
            </a:pPr>
            <a:r>
              <a:rPr lang="es-MX" sz="2400" dirty="0" smtClean="0"/>
              <a:t>Dibujar en boceto las vistas</a:t>
            </a:r>
            <a:endParaRPr lang="es-MX" sz="2400" dirty="0"/>
          </a:p>
        </p:txBody>
      </p:sp>
      <p:pic>
        <p:nvPicPr>
          <p:cNvPr id="5" name="Picture 2" descr="http://4.bp.blogspot.com/-fDNb469upNw/U9LU0H4UqzI/AAAAAAAAAzU/PJJR_ZaaPjk/s1600/vista3AMERICANO.gif">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664" y="1924560"/>
            <a:ext cx="3744416" cy="405645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90529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6" y="476672"/>
            <a:ext cx="6781800" cy="727434"/>
          </a:xfrm>
        </p:spPr>
        <p:txBody>
          <a:bodyPr>
            <a:noAutofit/>
          </a:bodyPr>
          <a:lstStyle/>
          <a:p>
            <a:r>
              <a:rPr lang="es-MX" sz="2400" b="1" dirty="0" smtClean="0"/>
              <a:t>OBTENCIÓN DE TODAS LAS VISTAS DE UNA PIEZA</a:t>
            </a:r>
            <a:r>
              <a:rPr lang="es-MX" sz="2400" dirty="0" smtClean="0"/>
              <a:t> (SISTEMA AMERICANO)</a:t>
            </a:r>
            <a:endParaRPr lang="es-MX" sz="2400" dirty="0"/>
          </a:p>
        </p:txBody>
      </p:sp>
      <p:pic>
        <p:nvPicPr>
          <p:cNvPr id="6148" name="Picture 4" descr="http://www.dibujotecnico.com/saladeestudios/teoria/normalizacion/Renorcuerpos/imagenes/6vistasaa.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2179810"/>
            <a:ext cx="3939377" cy="384147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9" name="18 Elipse"/>
          <p:cNvSpPr/>
          <p:nvPr/>
        </p:nvSpPr>
        <p:spPr>
          <a:xfrm>
            <a:off x="7020272" y="3501008"/>
            <a:ext cx="1080120" cy="1012180"/>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a:p>
        </p:txBody>
      </p:sp>
      <p:sp>
        <p:nvSpPr>
          <p:cNvPr id="20" name="19 CuadroTexto"/>
          <p:cNvSpPr txBox="1"/>
          <p:nvPr/>
        </p:nvSpPr>
        <p:spPr>
          <a:xfrm>
            <a:off x="6660232" y="2132856"/>
            <a:ext cx="1800200" cy="2308324"/>
          </a:xfrm>
          <a:prstGeom prst="rect">
            <a:avLst/>
          </a:prstGeom>
          <a:noFill/>
        </p:spPr>
        <p:txBody>
          <a:bodyPr wrap="square" rtlCol="0">
            <a:spAutoFit/>
          </a:bodyPr>
          <a:lstStyle/>
          <a:p>
            <a:r>
              <a:rPr lang="es-MX" sz="4800" b="1" dirty="0" smtClean="0">
                <a:latin typeface="Arial Black" panose="020B0A04020102020204" pitchFamily="34" charset="0"/>
              </a:rPr>
              <a:t>Paso</a:t>
            </a:r>
          </a:p>
          <a:p>
            <a:endParaRPr lang="es-MX" sz="4800" b="1" dirty="0" smtClean="0">
              <a:latin typeface="Arial Black" panose="020B0A04020102020204" pitchFamily="34" charset="0"/>
            </a:endParaRPr>
          </a:p>
          <a:p>
            <a:pPr algn="ctr"/>
            <a:r>
              <a:rPr lang="es-MX" sz="4800" b="1" dirty="0" smtClean="0">
                <a:latin typeface="Arial Black" panose="020B0A04020102020204" pitchFamily="34" charset="0"/>
              </a:rPr>
              <a:t>3</a:t>
            </a:r>
            <a:endParaRPr lang="es-MX" sz="4800" b="1" dirty="0">
              <a:latin typeface="Arial Black" panose="020B0A04020102020204" pitchFamily="34" charset="0"/>
            </a:endParaRPr>
          </a:p>
        </p:txBody>
      </p:sp>
      <p:sp>
        <p:nvSpPr>
          <p:cNvPr id="21" name="20 CuadroTexto"/>
          <p:cNvSpPr txBox="1"/>
          <p:nvPr/>
        </p:nvSpPr>
        <p:spPr>
          <a:xfrm>
            <a:off x="827584" y="1462895"/>
            <a:ext cx="4366901" cy="461665"/>
          </a:xfrm>
          <a:prstGeom prst="rect">
            <a:avLst/>
          </a:prstGeom>
          <a:noFill/>
        </p:spPr>
        <p:txBody>
          <a:bodyPr wrap="none" rtlCol="0">
            <a:spAutoFit/>
          </a:bodyPr>
          <a:lstStyle/>
          <a:p>
            <a:pPr marL="285750" indent="-285750">
              <a:buFont typeface="Arial" panose="020B0604020202020204" pitchFamily="34" charset="0"/>
              <a:buChar char="•"/>
            </a:pPr>
            <a:r>
              <a:rPr lang="es-MX" sz="2400" dirty="0" smtClean="0"/>
              <a:t>Ubicar la posición de las vistas</a:t>
            </a:r>
            <a:endParaRPr lang="es-MX" sz="2400" dirty="0"/>
          </a:p>
        </p:txBody>
      </p:sp>
    </p:spTree>
    <p:extLst>
      <p:ext uri="{BB962C8B-B14F-4D97-AF65-F5344CB8AC3E}">
        <p14:creationId xmlns:p14="http://schemas.microsoft.com/office/powerpoint/2010/main" val="26690529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476672"/>
            <a:ext cx="6781800" cy="792088"/>
          </a:xfrm>
        </p:spPr>
        <p:txBody>
          <a:bodyPr>
            <a:normAutofit/>
          </a:bodyPr>
          <a:lstStyle/>
          <a:p>
            <a:r>
              <a:rPr lang="en-US" sz="4000" b="1" dirty="0" err="1" smtClean="0">
                <a:solidFill>
                  <a:schemeClr val="tx1"/>
                </a:solidFill>
                <a:effectLst/>
                <a:latin typeface="Arial" pitchFamily="34" charset="0"/>
                <a:cs typeface="Arial" pitchFamily="34" charset="0"/>
              </a:rPr>
              <a:t>Contenido</a:t>
            </a:r>
            <a:endParaRPr lang="es-MX" sz="4000" b="1" dirty="0">
              <a:solidFill>
                <a:schemeClr val="tx1"/>
              </a:solidFill>
              <a:effectLst/>
              <a:latin typeface="Arial" pitchFamily="34" charset="0"/>
              <a:cs typeface="Arial" pitchFamily="34" charset="0"/>
            </a:endParaRPr>
          </a:p>
        </p:txBody>
      </p:sp>
      <p:sp>
        <p:nvSpPr>
          <p:cNvPr id="3" name="2 Marcador de contenido"/>
          <p:cNvSpPr>
            <a:spLocks noGrp="1"/>
          </p:cNvSpPr>
          <p:nvPr>
            <p:ph idx="1"/>
          </p:nvPr>
        </p:nvSpPr>
        <p:spPr>
          <a:xfrm>
            <a:off x="1187624" y="1916832"/>
            <a:ext cx="3528392" cy="3886200"/>
          </a:xfrm>
        </p:spPr>
        <p:txBody>
          <a:bodyPr>
            <a:normAutofit lnSpcReduction="10000"/>
          </a:bodyPr>
          <a:lstStyle/>
          <a:p>
            <a:pPr marL="0" indent="0">
              <a:lnSpc>
                <a:spcPct val="200000"/>
              </a:lnSpc>
              <a:buNone/>
            </a:pPr>
            <a:r>
              <a:rPr lang="en-US" sz="2400" i="1" dirty="0" err="1" smtClean="0">
                <a:latin typeface="Arial" pitchFamily="34" charset="0"/>
                <a:cs typeface="Arial" pitchFamily="34" charset="0"/>
              </a:rPr>
              <a:t>Gui</a:t>
            </a:r>
            <a:r>
              <a:rPr lang="es-ES" sz="2400" i="1" dirty="0" smtClean="0">
                <a:latin typeface="Arial" pitchFamily="34" charset="0"/>
                <a:cs typeface="Arial" pitchFamily="34" charset="0"/>
              </a:rPr>
              <a:t>ó</a:t>
            </a:r>
            <a:r>
              <a:rPr lang="en-US" sz="2400" i="1" dirty="0" smtClean="0">
                <a:latin typeface="Arial" pitchFamily="34" charset="0"/>
                <a:cs typeface="Arial" pitchFamily="34" charset="0"/>
              </a:rPr>
              <a:t>n </a:t>
            </a:r>
            <a:r>
              <a:rPr lang="en-US" sz="2400" i="1" dirty="0" err="1" smtClean="0">
                <a:latin typeface="Arial" pitchFamily="34" charset="0"/>
                <a:cs typeface="Arial" pitchFamily="34" charset="0"/>
              </a:rPr>
              <a:t>explicativo</a:t>
            </a:r>
            <a:endParaRPr lang="en-US" sz="2400" i="1" dirty="0" smtClean="0">
              <a:latin typeface="Arial" pitchFamily="34" charset="0"/>
              <a:cs typeface="Arial" pitchFamily="34" charset="0"/>
            </a:endParaRPr>
          </a:p>
          <a:p>
            <a:pPr marL="0" indent="0">
              <a:lnSpc>
                <a:spcPct val="200000"/>
              </a:lnSpc>
              <a:buNone/>
            </a:pPr>
            <a:r>
              <a:rPr lang="en-US" i="1" dirty="0" err="1" smtClean="0">
                <a:latin typeface="Arial" pitchFamily="34" charset="0"/>
                <a:cs typeface="Arial" pitchFamily="34" charset="0"/>
              </a:rPr>
              <a:t>Introducción</a:t>
            </a:r>
            <a:endParaRPr lang="en-US" sz="2400" i="1" dirty="0" smtClean="0">
              <a:latin typeface="Arial" pitchFamily="34" charset="0"/>
              <a:cs typeface="Arial" pitchFamily="34" charset="0"/>
            </a:endParaRPr>
          </a:p>
          <a:p>
            <a:pPr marL="0" indent="0">
              <a:lnSpc>
                <a:spcPct val="200000"/>
              </a:lnSpc>
              <a:buNone/>
            </a:pPr>
            <a:r>
              <a:rPr lang="en-US" sz="2400" i="1" dirty="0" smtClean="0">
                <a:latin typeface="Arial" pitchFamily="34" charset="0"/>
                <a:cs typeface="Arial" pitchFamily="34" charset="0"/>
              </a:rPr>
              <a:t>4.1 Sistema Americano</a:t>
            </a:r>
          </a:p>
          <a:p>
            <a:pPr marL="0" indent="0">
              <a:lnSpc>
                <a:spcPct val="200000"/>
              </a:lnSpc>
              <a:buNone/>
            </a:pPr>
            <a:r>
              <a:rPr lang="en-US" sz="2400" i="1" dirty="0" smtClean="0">
                <a:latin typeface="Arial" pitchFamily="34" charset="0"/>
                <a:cs typeface="Arial" pitchFamily="34" charset="0"/>
              </a:rPr>
              <a:t>4.2 Sistema </a:t>
            </a:r>
            <a:r>
              <a:rPr lang="en-US" sz="2400" i="1" dirty="0" err="1" smtClean="0">
                <a:latin typeface="Arial" pitchFamily="34" charset="0"/>
                <a:cs typeface="Arial" pitchFamily="34" charset="0"/>
              </a:rPr>
              <a:t>Europeo</a:t>
            </a:r>
            <a:endParaRPr lang="en-US" sz="2400" i="1" dirty="0" smtClean="0">
              <a:latin typeface="Arial" pitchFamily="34" charset="0"/>
              <a:cs typeface="Arial" pitchFamily="34" charset="0"/>
            </a:endParaRPr>
          </a:p>
          <a:p>
            <a:pPr marL="0" indent="0">
              <a:lnSpc>
                <a:spcPct val="200000"/>
              </a:lnSpc>
              <a:buNone/>
            </a:pPr>
            <a:r>
              <a:rPr lang="es-MX" sz="2400" i="1" dirty="0" smtClean="0">
                <a:latin typeface="Arial" pitchFamily="34" charset="0"/>
                <a:cs typeface="Arial" pitchFamily="34" charset="0"/>
              </a:rPr>
              <a:t>Ejercicios</a:t>
            </a:r>
          </a:p>
          <a:p>
            <a:pPr marL="82296" indent="0">
              <a:lnSpc>
                <a:spcPct val="200000"/>
              </a:lnSpc>
              <a:buNone/>
            </a:pPr>
            <a:endParaRPr lang="en-US" i="1" dirty="0" smtClean="0"/>
          </a:p>
        </p:txBody>
      </p:sp>
      <p:pic>
        <p:nvPicPr>
          <p:cNvPr id="4" name="Picture 2" descr="http://www.codelas.com/sites/default/files/historia.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2299816"/>
            <a:ext cx="3810000" cy="28575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8261773"/>
      </p:ext>
    </p:extLst>
  </p:cSld>
  <p:clrMapOvr>
    <a:masterClrMapping/>
  </p:clrMapOvr>
  <p:transition spd="slow">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6" y="476672"/>
            <a:ext cx="6781800" cy="727434"/>
          </a:xfrm>
        </p:spPr>
        <p:txBody>
          <a:bodyPr>
            <a:noAutofit/>
          </a:bodyPr>
          <a:lstStyle/>
          <a:p>
            <a:r>
              <a:rPr lang="es-MX" sz="2400" b="1" dirty="0" smtClean="0"/>
              <a:t>OBTENCIÓN DE TODAS LAS VISTAS DE UNA PIEZA</a:t>
            </a:r>
            <a:r>
              <a:rPr lang="es-MX" sz="2400" dirty="0" smtClean="0"/>
              <a:t> (SISTEMA AMERICANO)</a:t>
            </a:r>
            <a:endParaRPr lang="es-MX" sz="2400" dirty="0"/>
          </a:p>
        </p:txBody>
      </p:sp>
      <p:sp>
        <p:nvSpPr>
          <p:cNvPr id="19" name="18 Elipse"/>
          <p:cNvSpPr/>
          <p:nvPr/>
        </p:nvSpPr>
        <p:spPr>
          <a:xfrm>
            <a:off x="7236296" y="3568948"/>
            <a:ext cx="1080120" cy="1012180"/>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a:p>
        </p:txBody>
      </p:sp>
      <p:sp>
        <p:nvSpPr>
          <p:cNvPr id="20" name="19 CuadroTexto"/>
          <p:cNvSpPr txBox="1"/>
          <p:nvPr/>
        </p:nvSpPr>
        <p:spPr>
          <a:xfrm>
            <a:off x="6876256" y="2200796"/>
            <a:ext cx="1800200" cy="2308324"/>
          </a:xfrm>
          <a:prstGeom prst="rect">
            <a:avLst/>
          </a:prstGeom>
          <a:noFill/>
        </p:spPr>
        <p:txBody>
          <a:bodyPr wrap="square" rtlCol="0">
            <a:spAutoFit/>
          </a:bodyPr>
          <a:lstStyle/>
          <a:p>
            <a:r>
              <a:rPr lang="es-MX" sz="4800" b="1" dirty="0" smtClean="0">
                <a:latin typeface="Arial Black" panose="020B0A04020102020204" pitchFamily="34" charset="0"/>
              </a:rPr>
              <a:t>Paso</a:t>
            </a:r>
          </a:p>
          <a:p>
            <a:endParaRPr lang="es-MX" sz="4800" b="1" dirty="0" smtClean="0">
              <a:latin typeface="Arial Black" panose="020B0A04020102020204" pitchFamily="34" charset="0"/>
            </a:endParaRPr>
          </a:p>
          <a:p>
            <a:pPr algn="ctr"/>
            <a:r>
              <a:rPr lang="es-MX" sz="4800" b="1" dirty="0" smtClean="0">
                <a:latin typeface="Arial Black" panose="020B0A04020102020204" pitchFamily="34" charset="0"/>
              </a:rPr>
              <a:t>4</a:t>
            </a:r>
            <a:endParaRPr lang="es-MX" sz="4800" b="1" dirty="0">
              <a:latin typeface="Arial Black" panose="020B0A04020102020204" pitchFamily="34" charset="0"/>
            </a:endParaRPr>
          </a:p>
        </p:txBody>
      </p:sp>
      <p:sp>
        <p:nvSpPr>
          <p:cNvPr id="21" name="20 CuadroTexto"/>
          <p:cNvSpPr txBox="1"/>
          <p:nvPr/>
        </p:nvSpPr>
        <p:spPr>
          <a:xfrm>
            <a:off x="827584" y="1462895"/>
            <a:ext cx="5955476" cy="461665"/>
          </a:xfrm>
          <a:prstGeom prst="rect">
            <a:avLst/>
          </a:prstGeom>
          <a:noFill/>
        </p:spPr>
        <p:txBody>
          <a:bodyPr wrap="none" rtlCol="0">
            <a:spAutoFit/>
          </a:bodyPr>
          <a:lstStyle/>
          <a:p>
            <a:pPr marL="285750" indent="-285750">
              <a:buFont typeface="Arial" panose="020B0604020202020204" pitchFamily="34" charset="0"/>
              <a:buChar char="•"/>
            </a:pPr>
            <a:r>
              <a:rPr lang="es-MX" sz="2400" dirty="0" smtClean="0"/>
              <a:t>Dibujar las vistas en la posición que ocupan.</a:t>
            </a:r>
            <a:endParaRPr lang="es-MX" sz="2400" dirty="0"/>
          </a:p>
        </p:txBody>
      </p:sp>
      <p:pic>
        <p:nvPicPr>
          <p:cNvPr id="7170" name="Picture 2" descr="http://www.dibujotecnico.com/saladeestudios/teoria/normalizacion/Renorcuerpos/imagenes/6vistasaat.gif">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4990" y="2126005"/>
            <a:ext cx="5180664" cy="381642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90529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332656"/>
            <a:ext cx="6781800" cy="952128"/>
          </a:xfrm>
        </p:spPr>
        <p:txBody>
          <a:bodyPr>
            <a:normAutofit/>
          </a:bodyPr>
          <a:lstStyle/>
          <a:p>
            <a:r>
              <a:rPr lang="es-MX" dirty="0" smtClean="0"/>
              <a:t>4.2 Sistema europeo</a:t>
            </a:r>
            <a:endParaRPr lang="es-MX" dirty="0"/>
          </a:p>
        </p:txBody>
      </p:sp>
      <p:sp>
        <p:nvSpPr>
          <p:cNvPr id="3" name="2 Marcador de contenido"/>
          <p:cNvSpPr>
            <a:spLocks noGrp="1"/>
          </p:cNvSpPr>
          <p:nvPr>
            <p:ph idx="1"/>
          </p:nvPr>
        </p:nvSpPr>
        <p:spPr>
          <a:xfrm>
            <a:off x="611560" y="1556792"/>
            <a:ext cx="4680520" cy="4525963"/>
          </a:xfrm>
        </p:spPr>
        <p:txBody>
          <a:bodyPr>
            <a:normAutofit/>
          </a:bodyPr>
          <a:lstStyle/>
          <a:p>
            <a:r>
              <a:rPr lang="es-MX" sz="2400" dirty="0" smtClean="0"/>
              <a:t>El sistema europeo proyecta el cuerpo en el primer diedro o cuadrante, abatiendo los planos de proyecciones sobre el plano vertical posterior (donde se proyecta el alzado).</a:t>
            </a:r>
          </a:p>
          <a:p>
            <a:endParaRPr lang="es-MX" dirty="0"/>
          </a:p>
          <a:p>
            <a:endParaRPr lang="es-MX" sz="2400" dirty="0" smtClean="0"/>
          </a:p>
          <a:p>
            <a:endParaRPr lang="es-MX" sz="2400" dirty="0" smtClean="0"/>
          </a:p>
          <a:p>
            <a:r>
              <a:rPr lang="es-MX" sz="2400" dirty="0" smtClean="0"/>
              <a:t>Este sistema es representado por el siguiente símbolo:</a:t>
            </a:r>
          </a:p>
          <a:p>
            <a:endParaRPr lang="es-MX" sz="2400" dirty="0"/>
          </a:p>
        </p:txBody>
      </p:sp>
      <p:pic>
        <p:nvPicPr>
          <p:cNvPr id="1028" name="Picture 4" descr="http://recursostic.educacion.es/artes/plastic/web/cms/uploads/pics/c3b5u1c7a.gif"/>
          <p:cNvPicPr>
            <a:picLocks noChangeAspect="1" noChangeArrowheads="1"/>
          </p:cNvPicPr>
          <p:nvPr/>
        </p:nvPicPr>
        <p:blipFill rotWithShape="1">
          <a:blip r:embed="rId2">
            <a:duotone>
              <a:prstClr val="black"/>
              <a:schemeClr val="accent5">
                <a:tint val="45000"/>
                <a:satMod val="400000"/>
              </a:schemeClr>
            </a:duotone>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t="50000"/>
          <a:stretch/>
        </p:blipFill>
        <p:spPr bwMode="auto">
          <a:xfrm>
            <a:off x="6228183" y="4884444"/>
            <a:ext cx="2035331" cy="112452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5" name="4 Flecha derecha"/>
          <p:cNvSpPr/>
          <p:nvPr/>
        </p:nvSpPr>
        <p:spPr>
          <a:xfrm>
            <a:off x="3707904" y="5446705"/>
            <a:ext cx="2304256" cy="360040"/>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s-MX"/>
          </a:p>
        </p:txBody>
      </p:sp>
      <p:pic>
        <p:nvPicPr>
          <p:cNvPr id="3074" name="Picture 2" descr="http://www.lanubeartistica.es/Dibujo_Tecnico_Primero/UD5/DT1_U5_T1_Contenidos_v02/sistema-europeo-fundamento-01.pn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94074" y="1124744"/>
            <a:ext cx="2903547" cy="3240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918469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115616" y="1124744"/>
            <a:ext cx="7128792" cy="4401205"/>
          </a:xfrm>
          <a:prstGeom prst="rect">
            <a:avLst/>
          </a:prstGeom>
        </p:spPr>
        <p:txBody>
          <a:bodyPr wrap="square">
            <a:spAutoFit/>
          </a:bodyPr>
          <a:lstStyle/>
          <a:p>
            <a:r>
              <a:rPr lang="es-MX" sz="2800" dirty="0"/>
              <a:t>La vista que se obtiene mirando desde el frente se llama Alzado o vista </a:t>
            </a:r>
            <a:r>
              <a:rPr lang="es-MX" sz="2800" dirty="0" smtClean="0"/>
              <a:t>frontal (A). </a:t>
            </a:r>
            <a:r>
              <a:rPr lang="es-MX" sz="2800" dirty="0"/>
              <a:t>La vista que se obtiene mirando desde arriba se llama </a:t>
            </a:r>
            <a:r>
              <a:rPr lang="es-MX" sz="2800" dirty="0" smtClean="0"/>
              <a:t>planta (B). </a:t>
            </a:r>
            <a:r>
              <a:rPr lang="es-MX" sz="2800" dirty="0"/>
              <a:t>La vista que se obtiene mirando desde la derecha o izquierda del observador se llama vista lateral derecha o vista lateral </a:t>
            </a:r>
            <a:r>
              <a:rPr lang="es-MX" sz="2800" dirty="0" smtClean="0"/>
              <a:t>izquierda (C y D). </a:t>
            </a:r>
            <a:r>
              <a:rPr lang="es-MX" sz="2800" dirty="0"/>
              <a:t>La vista que se obtiene mirando desde atrás se llama alzado </a:t>
            </a:r>
            <a:r>
              <a:rPr lang="es-MX" sz="2800" dirty="0" smtClean="0"/>
              <a:t>posterior (F). </a:t>
            </a:r>
            <a:r>
              <a:rPr lang="es-MX" sz="2800" dirty="0"/>
              <a:t>La vista que se obtiene mirando sede abajo se llama planta </a:t>
            </a:r>
            <a:r>
              <a:rPr lang="es-MX" sz="2800" dirty="0" smtClean="0"/>
              <a:t>inferior (E). </a:t>
            </a:r>
            <a:endParaRPr lang="es-MX" sz="2800" dirty="0"/>
          </a:p>
        </p:txBody>
      </p:sp>
      <p:sp>
        <p:nvSpPr>
          <p:cNvPr id="5" name="4 Flecha a la derecha con bandas"/>
          <p:cNvSpPr/>
          <p:nvPr/>
        </p:nvSpPr>
        <p:spPr>
          <a:xfrm rot="5400000">
            <a:off x="7832679" y="5003891"/>
            <a:ext cx="1075483" cy="1044116"/>
          </a:xfrm>
          <a:prstGeom prst="striped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s-MX"/>
          </a:p>
        </p:txBody>
      </p:sp>
    </p:spTree>
    <p:extLst>
      <p:ext uri="{BB962C8B-B14F-4D97-AF65-F5344CB8AC3E}">
        <p14:creationId xmlns:p14="http://schemas.microsoft.com/office/powerpoint/2010/main" val="5476446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2.bp.blogspot.com/-ThZ8OKniHmw/TzqI6hC79ZI/AAAAAAAAErM/nRzsgG4pcZE/s1600/SISTEMA%2BEUROPEO%2BOBTENCI%25C3%2593N%2BDE%2BVISTAS.jpg">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8262"/>
          <a:stretch/>
        </p:blipFill>
        <p:spPr bwMode="auto">
          <a:xfrm>
            <a:off x="837838" y="692696"/>
            <a:ext cx="7514429" cy="516820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5" name="1 Título"/>
          <p:cNvSpPr>
            <a:spLocks noGrp="1"/>
          </p:cNvSpPr>
          <p:nvPr>
            <p:ph type="title"/>
          </p:nvPr>
        </p:nvSpPr>
        <p:spPr>
          <a:xfrm>
            <a:off x="359024" y="5949280"/>
            <a:ext cx="8784976" cy="727434"/>
          </a:xfrm>
        </p:spPr>
        <p:txBody>
          <a:bodyPr>
            <a:noAutofit/>
          </a:bodyPr>
          <a:lstStyle/>
          <a:p>
            <a:r>
              <a:rPr lang="es-MX" sz="2400" b="1" dirty="0" smtClean="0"/>
              <a:t>OBTENCIÓN DE TODAS LAS VISTAS DE UNA PIEZA</a:t>
            </a:r>
            <a:r>
              <a:rPr lang="es-MX" sz="2400" dirty="0" smtClean="0"/>
              <a:t> (SISTEMA EUROPEO)</a:t>
            </a:r>
            <a:endParaRPr lang="es-MX" sz="2400" dirty="0"/>
          </a:p>
        </p:txBody>
      </p:sp>
      <p:sp>
        <p:nvSpPr>
          <p:cNvPr id="7" name="6 Flecha derecha"/>
          <p:cNvSpPr/>
          <p:nvPr/>
        </p:nvSpPr>
        <p:spPr>
          <a:xfrm>
            <a:off x="4018275" y="1700808"/>
            <a:ext cx="1153554" cy="590869"/>
          </a:xfrm>
          <a:prstGeom prs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s-MX"/>
          </a:p>
        </p:txBody>
      </p:sp>
      <p:sp>
        <p:nvSpPr>
          <p:cNvPr id="10" name="9 CuadroTexto"/>
          <p:cNvSpPr txBox="1"/>
          <p:nvPr/>
        </p:nvSpPr>
        <p:spPr>
          <a:xfrm>
            <a:off x="3347864" y="851865"/>
            <a:ext cx="576064" cy="523220"/>
          </a:xfrm>
          <a:prstGeom prst="rect">
            <a:avLst/>
          </a:prstGeom>
          <a:noFill/>
        </p:spPr>
        <p:txBody>
          <a:bodyPr wrap="square" rtlCol="0">
            <a:spAutoFit/>
          </a:bodyPr>
          <a:lstStyle/>
          <a:p>
            <a:r>
              <a:rPr lang="es-MX" sz="2800" b="1" dirty="0" smtClean="0">
                <a:latin typeface="Arial Rounded MT Bold" panose="020F0704030504030204" pitchFamily="34" charset="0"/>
              </a:rPr>
              <a:t>1</a:t>
            </a:r>
            <a:endParaRPr lang="es-MX" sz="2800" b="1" dirty="0">
              <a:latin typeface="Arial Rounded MT Bold" panose="020F0704030504030204" pitchFamily="34" charset="0"/>
            </a:endParaRPr>
          </a:p>
        </p:txBody>
      </p:sp>
      <p:sp>
        <p:nvSpPr>
          <p:cNvPr id="11" name="10 CuadroTexto"/>
          <p:cNvSpPr txBox="1"/>
          <p:nvPr/>
        </p:nvSpPr>
        <p:spPr>
          <a:xfrm>
            <a:off x="7691267" y="875920"/>
            <a:ext cx="576064" cy="523220"/>
          </a:xfrm>
          <a:prstGeom prst="rect">
            <a:avLst/>
          </a:prstGeom>
          <a:noFill/>
        </p:spPr>
        <p:txBody>
          <a:bodyPr wrap="square" rtlCol="0">
            <a:spAutoFit/>
          </a:bodyPr>
          <a:lstStyle/>
          <a:p>
            <a:r>
              <a:rPr lang="es-MX" sz="2800" b="1" dirty="0" smtClean="0">
                <a:latin typeface="Arial Rounded MT Bold" panose="020F0704030504030204" pitchFamily="34" charset="0"/>
              </a:rPr>
              <a:t>2</a:t>
            </a:r>
            <a:endParaRPr lang="es-MX" sz="2800" b="1" dirty="0">
              <a:latin typeface="Arial Rounded MT Bold" panose="020F0704030504030204" pitchFamily="34" charset="0"/>
            </a:endParaRPr>
          </a:p>
        </p:txBody>
      </p:sp>
      <p:sp>
        <p:nvSpPr>
          <p:cNvPr id="12" name="11 CuadroTexto"/>
          <p:cNvSpPr txBox="1"/>
          <p:nvPr/>
        </p:nvSpPr>
        <p:spPr>
          <a:xfrm>
            <a:off x="3779912" y="5131507"/>
            <a:ext cx="576064" cy="523220"/>
          </a:xfrm>
          <a:prstGeom prst="rect">
            <a:avLst/>
          </a:prstGeom>
          <a:noFill/>
        </p:spPr>
        <p:txBody>
          <a:bodyPr wrap="square" rtlCol="0">
            <a:spAutoFit/>
          </a:bodyPr>
          <a:lstStyle/>
          <a:p>
            <a:r>
              <a:rPr lang="es-MX" sz="2800" b="1" dirty="0" smtClean="0">
                <a:latin typeface="Arial Rounded MT Bold" panose="020F0704030504030204" pitchFamily="34" charset="0"/>
              </a:rPr>
              <a:t>3</a:t>
            </a:r>
            <a:endParaRPr lang="es-MX" sz="2800" b="1" dirty="0">
              <a:latin typeface="Arial Rounded MT Bold" panose="020F0704030504030204" pitchFamily="34" charset="0"/>
            </a:endParaRPr>
          </a:p>
        </p:txBody>
      </p:sp>
      <p:sp>
        <p:nvSpPr>
          <p:cNvPr id="13" name="12 CuadroTexto"/>
          <p:cNvSpPr txBox="1"/>
          <p:nvPr/>
        </p:nvSpPr>
        <p:spPr>
          <a:xfrm>
            <a:off x="7596336" y="5131507"/>
            <a:ext cx="576064" cy="523220"/>
          </a:xfrm>
          <a:prstGeom prst="rect">
            <a:avLst/>
          </a:prstGeom>
          <a:noFill/>
        </p:spPr>
        <p:txBody>
          <a:bodyPr wrap="square" rtlCol="0">
            <a:spAutoFit/>
          </a:bodyPr>
          <a:lstStyle/>
          <a:p>
            <a:r>
              <a:rPr lang="es-MX" sz="2800" b="1" dirty="0" smtClean="0">
                <a:latin typeface="Arial Rounded MT Bold" panose="020F0704030504030204" pitchFamily="34" charset="0"/>
              </a:rPr>
              <a:t>4</a:t>
            </a:r>
            <a:endParaRPr lang="es-MX" sz="2800" b="1" dirty="0">
              <a:latin typeface="Arial Rounded MT Bold" panose="020F0704030504030204" pitchFamily="34" charset="0"/>
            </a:endParaRPr>
          </a:p>
        </p:txBody>
      </p:sp>
      <p:sp>
        <p:nvSpPr>
          <p:cNvPr id="14" name="13 Flecha derecha"/>
          <p:cNvSpPr/>
          <p:nvPr/>
        </p:nvSpPr>
        <p:spPr>
          <a:xfrm>
            <a:off x="4703777" y="3717032"/>
            <a:ext cx="936104" cy="504056"/>
          </a:xfrm>
          <a:prstGeom prs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s-MX"/>
          </a:p>
        </p:txBody>
      </p:sp>
    </p:spTree>
    <p:extLst>
      <p:ext uri="{BB962C8B-B14F-4D97-AF65-F5344CB8AC3E}">
        <p14:creationId xmlns:p14="http://schemas.microsoft.com/office/powerpoint/2010/main" val="82230652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692696"/>
            <a:ext cx="6781800" cy="1600200"/>
          </a:xfrm>
        </p:spPr>
        <p:txBody>
          <a:bodyPr>
            <a:normAutofit fontScale="90000"/>
          </a:bodyPr>
          <a:lstStyle/>
          <a:p>
            <a:r>
              <a:rPr lang="es-MX" dirty="0" smtClean="0"/>
              <a:t>Diferencias en los 2 sistemas </a:t>
            </a:r>
            <a:endParaRPr lang="es-MX" dirty="0"/>
          </a:p>
        </p:txBody>
      </p:sp>
      <p:pic>
        <p:nvPicPr>
          <p:cNvPr id="4098" name="Picture 2" descr="http://aalianruiz.files.wordpress.com/2012/07/sin-tc3adtul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3" y="2757331"/>
            <a:ext cx="8166853" cy="282205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5" name="4 Elipse"/>
          <p:cNvSpPr/>
          <p:nvPr/>
        </p:nvSpPr>
        <p:spPr>
          <a:xfrm>
            <a:off x="611560" y="3599525"/>
            <a:ext cx="936104" cy="1080120"/>
          </a:xfrm>
          <a:prstGeom prst="ellipse">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Elipse"/>
          <p:cNvSpPr/>
          <p:nvPr/>
        </p:nvSpPr>
        <p:spPr>
          <a:xfrm>
            <a:off x="5148064" y="3628298"/>
            <a:ext cx="936104" cy="1080120"/>
          </a:xfrm>
          <a:prstGeom prst="ellipse">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Elipse"/>
          <p:cNvSpPr/>
          <p:nvPr/>
        </p:nvSpPr>
        <p:spPr>
          <a:xfrm>
            <a:off x="1475656" y="2807437"/>
            <a:ext cx="936104" cy="1080120"/>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8 Elipse"/>
          <p:cNvSpPr/>
          <p:nvPr/>
        </p:nvSpPr>
        <p:spPr>
          <a:xfrm>
            <a:off x="1475656" y="4477363"/>
            <a:ext cx="936104" cy="1080120"/>
          </a:xfrm>
          <a:prstGeom prst="ellipse">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9 Elipse"/>
          <p:cNvSpPr/>
          <p:nvPr/>
        </p:nvSpPr>
        <p:spPr>
          <a:xfrm>
            <a:off x="2339752" y="3646647"/>
            <a:ext cx="936104" cy="1080120"/>
          </a:xfrm>
          <a:prstGeom prst="ellipse">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10 Elipse"/>
          <p:cNvSpPr/>
          <p:nvPr/>
        </p:nvSpPr>
        <p:spPr>
          <a:xfrm>
            <a:off x="5940152" y="2735429"/>
            <a:ext cx="1008112" cy="1080120"/>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11 Elipse"/>
          <p:cNvSpPr/>
          <p:nvPr/>
        </p:nvSpPr>
        <p:spPr>
          <a:xfrm>
            <a:off x="6804248" y="3599525"/>
            <a:ext cx="1008112" cy="1080120"/>
          </a:xfrm>
          <a:prstGeom prst="ellipse">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Elipse"/>
          <p:cNvSpPr/>
          <p:nvPr/>
        </p:nvSpPr>
        <p:spPr>
          <a:xfrm>
            <a:off x="5940152" y="4463621"/>
            <a:ext cx="1008112" cy="1080120"/>
          </a:xfrm>
          <a:prstGeom prst="ellipse">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826776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arn(inVertical)">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7"/>
                                        </p:tgtEl>
                                        <p:attrNameLst>
                                          <p:attrName>style.visibility</p:attrName>
                                        </p:attrNameLst>
                                      </p:cBhvr>
                                      <p:to>
                                        <p:strVal val="hidden"/>
                                      </p:to>
                                    </p:set>
                                  </p:childTnLst>
                                </p:cTn>
                              </p:par>
                              <p:par>
                                <p:cTn id="15" presetID="10" presetClass="exit" presetSubtype="0" fill="hold" grpId="1" nodeType="withEffect">
                                  <p:stCondLst>
                                    <p:cond delay="0"/>
                                  </p:stCondLst>
                                  <p:childTnLst>
                                    <p:animEffect transition="out" filter="fade">
                                      <p:cBhvr>
                                        <p:cTn id="16" dur="500"/>
                                        <p:tgtEl>
                                          <p:spTgt spid="5"/>
                                        </p:tgtEl>
                                      </p:cBhvr>
                                    </p:animEffect>
                                    <p:set>
                                      <p:cBhvr>
                                        <p:cTn id="17" dur="1" fill="hold">
                                          <p:stCondLst>
                                            <p:cond delay="499"/>
                                          </p:stCondLst>
                                        </p:cTn>
                                        <p:tgtEl>
                                          <p:spTgt spid="5"/>
                                        </p:tgtEl>
                                        <p:attrNameLst>
                                          <p:attrName>style.visibility</p:attrName>
                                        </p:attrNameLst>
                                      </p:cBhvr>
                                      <p:to>
                                        <p:strVal val="hidden"/>
                                      </p:to>
                                    </p:set>
                                  </p:childTnLst>
                                </p:cTn>
                              </p:par>
                              <p:par>
                                <p:cTn id="18" presetID="22" presetClass="entr" presetSubtype="4"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down)">
                                      <p:cBhvr>
                                        <p:cTn id="20" dur="500"/>
                                        <p:tgtEl>
                                          <p:spTgt spid="8"/>
                                        </p:tgtEl>
                                      </p:cBhvr>
                                    </p:animEffect>
                                  </p:childTnLst>
                                </p:cTn>
                              </p:par>
                              <p:par>
                                <p:cTn id="21" presetID="16" presetClass="entr" presetSubtype="21"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barn(inVertical)">
                                      <p:cBhvr>
                                        <p:cTn id="23" dur="500"/>
                                        <p:tgtEl>
                                          <p:spTgt spid="11"/>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xit" presetSubtype="0" fill="hold" grpId="1" nodeType="clickEffect">
                                  <p:stCondLst>
                                    <p:cond delay="0"/>
                                  </p:stCondLst>
                                  <p:childTnLst>
                                    <p:animEffect transition="out" filter="fade">
                                      <p:cBhvr>
                                        <p:cTn id="27" dur="500"/>
                                        <p:tgtEl>
                                          <p:spTgt spid="11"/>
                                        </p:tgtEl>
                                      </p:cBhvr>
                                    </p:animEffect>
                                    <p:set>
                                      <p:cBhvr>
                                        <p:cTn id="28" dur="1" fill="hold">
                                          <p:stCondLst>
                                            <p:cond delay="499"/>
                                          </p:stCondLst>
                                        </p:cTn>
                                        <p:tgtEl>
                                          <p:spTgt spid="11"/>
                                        </p:tgtEl>
                                        <p:attrNameLst>
                                          <p:attrName>style.visibility</p:attrName>
                                        </p:attrNameLst>
                                      </p:cBhvr>
                                      <p:to>
                                        <p:strVal val="hidden"/>
                                      </p:to>
                                    </p:set>
                                  </p:childTnLst>
                                </p:cTn>
                              </p:par>
                              <p:par>
                                <p:cTn id="29" presetID="10" presetClass="exit" presetSubtype="0" fill="hold" grpId="1" nodeType="withEffect">
                                  <p:stCondLst>
                                    <p:cond delay="0"/>
                                  </p:stCondLst>
                                  <p:childTnLst>
                                    <p:animEffect transition="out" filter="fade">
                                      <p:cBhvr>
                                        <p:cTn id="30" dur="500"/>
                                        <p:tgtEl>
                                          <p:spTgt spid="8"/>
                                        </p:tgtEl>
                                      </p:cBhvr>
                                    </p:animEffect>
                                    <p:set>
                                      <p:cBhvr>
                                        <p:cTn id="31" dur="1" fill="hold">
                                          <p:stCondLst>
                                            <p:cond delay="499"/>
                                          </p:stCondLst>
                                        </p:cTn>
                                        <p:tgtEl>
                                          <p:spTgt spid="8"/>
                                        </p:tgtEl>
                                        <p:attrNameLst>
                                          <p:attrName>style.visibility</p:attrName>
                                        </p:attrNameLst>
                                      </p:cBhvr>
                                      <p:to>
                                        <p:strVal val="hidden"/>
                                      </p:to>
                                    </p:set>
                                  </p:childTnLst>
                                </p:cTn>
                              </p:par>
                              <p:par>
                                <p:cTn id="32" presetID="16" presetClass="entr" presetSubtype="21"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barn(inVertical)">
                                      <p:cBhvr>
                                        <p:cTn id="34" dur="500"/>
                                        <p:tgtEl>
                                          <p:spTgt spid="10"/>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down)">
                                      <p:cBhvr>
                                        <p:cTn id="37" dur="5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xit" presetSubtype="0" fill="hold" grpId="1" nodeType="clickEffect">
                                  <p:stCondLst>
                                    <p:cond delay="0"/>
                                  </p:stCondLst>
                                  <p:childTnLst>
                                    <p:animEffect transition="out" filter="fade">
                                      <p:cBhvr>
                                        <p:cTn id="41" dur="500"/>
                                        <p:tgtEl>
                                          <p:spTgt spid="12"/>
                                        </p:tgtEl>
                                      </p:cBhvr>
                                    </p:animEffect>
                                    <p:set>
                                      <p:cBhvr>
                                        <p:cTn id="42" dur="1" fill="hold">
                                          <p:stCondLst>
                                            <p:cond delay="499"/>
                                          </p:stCondLst>
                                        </p:cTn>
                                        <p:tgtEl>
                                          <p:spTgt spid="12"/>
                                        </p:tgtEl>
                                        <p:attrNameLst>
                                          <p:attrName>style.visibility</p:attrName>
                                        </p:attrNameLst>
                                      </p:cBhvr>
                                      <p:to>
                                        <p:strVal val="hidden"/>
                                      </p:to>
                                    </p:set>
                                  </p:childTnLst>
                                </p:cTn>
                              </p:par>
                              <p:par>
                                <p:cTn id="43" presetID="10" presetClass="exit" presetSubtype="0" fill="hold" grpId="1" nodeType="withEffect">
                                  <p:stCondLst>
                                    <p:cond delay="0"/>
                                  </p:stCondLst>
                                  <p:childTnLst>
                                    <p:animEffect transition="out" filter="fade">
                                      <p:cBhvr>
                                        <p:cTn id="44" dur="500"/>
                                        <p:tgtEl>
                                          <p:spTgt spid="10"/>
                                        </p:tgtEl>
                                      </p:cBhvr>
                                    </p:animEffect>
                                    <p:set>
                                      <p:cBhvr>
                                        <p:cTn id="45" dur="1" fill="hold">
                                          <p:stCondLst>
                                            <p:cond delay="499"/>
                                          </p:stCondLst>
                                        </p:cTn>
                                        <p:tgtEl>
                                          <p:spTgt spid="10"/>
                                        </p:tgtEl>
                                        <p:attrNameLst>
                                          <p:attrName>style.visibility</p:attrName>
                                        </p:attrNameLst>
                                      </p:cBhvr>
                                      <p:to>
                                        <p:strVal val="hidden"/>
                                      </p:to>
                                    </p:set>
                                  </p:childTnLst>
                                </p:cTn>
                              </p:par>
                              <p:par>
                                <p:cTn id="46" presetID="10" presetClass="entr" presetSubtype="0" fill="hold" grpId="0" nodeType="with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fade">
                                      <p:cBhvr>
                                        <p:cTn id="48" dur="500"/>
                                        <p:tgtEl>
                                          <p:spTgt spid="9"/>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500"/>
                                        <p:tgtEl>
                                          <p:spTgt spid="13"/>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xit" presetSubtype="0" fill="hold" grpId="1" nodeType="clickEffect">
                                  <p:stCondLst>
                                    <p:cond delay="0"/>
                                  </p:stCondLst>
                                  <p:childTnLst>
                                    <p:animEffect transition="out" filter="fade">
                                      <p:cBhvr>
                                        <p:cTn id="55" dur="500"/>
                                        <p:tgtEl>
                                          <p:spTgt spid="13"/>
                                        </p:tgtEl>
                                      </p:cBhvr>
                                    </p:animEffect>
                                    <p:set>
                                      <p:cBhvr>
                                        <p:cTn id="56" dur="1" fill="hold">
                                          <p:stCondLst>
                                            <p:cond delay="499"/>
                                          </p:stCondLst>
                                        </p:cTn>
                                        <p:tgtEl>
                                          <p:spTgt spid="13"/>
                                        </p:tgtEl>
                                        <p:attrNameLst>
                                          <p:attrName>style.visibility</p:attrName>
                                        </p:attrNameLst>
                                      </p:cBhvr>
                                      <p:to>
                                        <p:strVal val="hidden"/>
                                      </p:to>
                                    </p:set>
                                  </p:childTnLst>
                                </p:cTn>
                              </p:par>
                              <p:par>
                                <p:cTn id="57" presetID="10" presetClass="exit" presetSubtype="0" fill="hold" grpId="1" nodeType="withEffect">
                                  <p:stCondLst>
                                    <p:cond delay="0"/>
                                  </p:stCondLst>
                                  <p:childTnLst>
                                    <p:animEffect transition="out" filter="fade">
                                      <p:cBhvr>
                                        <p:cTn id="58" dur="500"/>
                                        <p:tgtEl>
                                          <p:spTgt spid="9"/>
                                        </p:tgtEl>
                                      </p:cBhvr>
                                    </p:animEffect>
                                    <p:set>
                                      <p:cBhvr>
                                        <p:cTn id="59"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7" grpId="0" animBg="1"/>
      <p:bldP spid="7" grpId="1" animBg="1"/>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404664"/>
            <a:ext cx="6781800" cy="1600200"/>
          </a:xfrm>
        </p:spPr>
        <p:txBody>
          <a:bodyPr>
            <a:normAutofit fontScale="90000"/>
          </a:bodyPr>
          <a:lstStyle/>
          <a:p>
            <a:r>
              <a:rPr lang="es-MX" dirty="0" smtClean="0"/>
              <a:t>Estrategia para sacar las vistas</a:t>
            </a:r>
            <a:endParaRPr lang="es-MX" dirty="0"/>
          </a:p>
        </p:txBody>
      </p:sp>
      <p:sp>
        <p:nvSpPr>
          <p:cNvPr id="3" name="2 Marcador de contenido"/>
          <p:cNvSpPr>
            <a:spLocks noGrp="1"/>
          </p:cNvSpPr>
          <p:nvPr>
            <p:ph idx="1"/>
          </p:nvPr>
        </p:nvSpPr>
        <p:spPr>
          <a:xfrm>
            <a:off x="755576" y="2636912"/>
            <a:ext cx="5832648" cy="2736304"/>
          </a:xfrm>
        </p:spPr>
        <p:txBody>
          <a:bodyPr>
            <a:noAutofit/>
          </a:bodyPr>
          <a:lstStyle/>
          <a:p>
            <a:r>
              <a:rPr lang="es-MX" sz="2800" dirty="0" smtClean="0"/>
              <a:t>1° Escoger uno de los dos sistemas de representación.</a:t>
            </a:r>
          </a:p>
          <a:p>
            <a:r>
              <a:rPr lang="es-MX" sz="2800" dirty="0" smtClean="0"/>
              <a:t>2° Localizar la que será nuestra vista frontal de la pieza </a:t>
            </a:r>
          </a:p>
          <a:p>
            <a:r>
              <a:rPr lang="es-MX" sz="2800" dirty="0" smtClean="0"/>
              <a:t>3° </a:t>
            </a:r>
            <a:r>
              <a:rPr lang="es-MX" sz="2800" dirty="0"/>
              <a:t>C</a:t>
            </a:r>
            <a:r>
              <a:rPr lang="es-MX" sz="2800" dirty="0" smtClean="0"/>
              <a:t>olorear y colocarles diferentes colores a cada uno de los elementos que consideramos van en cada una de las vistas</a:t>
            </a:r>
            <a:endParaRPr lang="es-MX" sz="2800" dirty="0"/>
          </a:p>
        </p:txBody>
      </p:sp>
      <p:sp>
        <p:nvSpPr>
          <p:cNvPr id="4" name="3 Flecha a la derecha con bandas"/>
          <p:cNvSpPr/>
          <p:nvPr/>
        </p:nvSpPr>
        <p:spPr>
          <a:xfrm rot="5400000">
            <a:off x="6138174" y="3046321"/>
            <a:ext cx="3420380" cy="2088232"/>
          </a:xfrm>
          <a:prstGeom prst="striped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s-MX"/>
          </a:p>
        </p:txBody>
      </p:sp>
    </p:spTree>
    <p:extLst>
      <p:ext uri="{BB962C8B-B14F-4D97-AF65-F5344CB8AC3E}">
        <p14:creationId xmlns:p14="http://schemas.microsoft.com/office/powerpoint/2010/main" val="84637935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descr="http://4.bp.blogspot.com/-5aoCv6yAQ9A/UvQElR6Ll5I/AAAAAAAAABs/YMcXEY0A8xw/s1600/EJEMPLO+PRACTICA+1.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2078"/>
          <a:stretch/>
        </p:blipFill>
        <p:spPr bwMode="auto">
          <a:xfrm>
            <a:off x="683568" y="764704"/>
            <a:ext cx="7521296" cy="511256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903291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24128" y="307581"/>
            <a:ext cx="3312368" cy="1143000"/>
          </a:xfrm>
        </p:spPr>
        <p:txBody>
          <a:bodyPr/>
          <a:lstStyle/>
          <a:p>
            <a:r>
              <a:rPr lang="es-MX" dirty="0" smtClean="0"/>
              <a:t>Actividad </a:t>
            </a:r>
            <a:endParaRPr lang="es-MX" dirty="0"/>
          </a:p>
        </p:txBody>
      </p:sp>
      <p:sp>
        <p:nvSpPr>
          <p:cNvPr id="15" name="2 Marcador de contenido"/>
          <p:cNvSpPr>
            <a:spLocks noGrp="1"/>
          </p:cNvSpPr>
          <p:nvPr>
            <p:ph idx="1"/>
          </p:nvPr>
        </p:nvSpPr>
        <p:spPr>
          <a:xfrm>
            <a:off x="5796136" y="1424702"/>
            <a:ext cx="2952328" cy="4560079"/>
          </a:xfrm>
        </p:spPr>
        <p:txBody>
          <a:bodyPr>
            <a:normAutofit/>
          </a:bodyPr>
          <a:lstStyle/>
          <a:p>
            <a:r>
              <a:rPr lang="es-MX" sz="3200" dirty="0" smtClean="0"/>
              <a:t>Encuentra las vistas de las piezas ubicadas en el centro de la imagen.</a:t>
            </a:r>
            <a:endParaRPr lang="es-MX" sz="3200" dirty="0"/>
          </a:p>
        </p:txBody>
      </p:sp>
      <p:pic>
        <p:nvPicPr>
          <p:cNvPr id="9218" name="Picture 2" descr="http://1.bp.blogspot.com/-SXFkmLHKTqI/U29w4uxdW1I/AAAAAAAAAfM/vXjC_i6ixOM/s1600/EJERCICIOS+PROYECCIONES+ORTOGONALES+1A.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3871" y="404664"/>
            <a:ext cx="4828226" cy="5688632"/>
          </a:xfrm>
          <a:prstGeom prst="rect">
            <a:avLst/>
          </a:prstGeom>
          <a:noFill/>
          <a:extLst>
            <a:ext uri="{909E8E84-426E-40DD-AFC4-6F175D3DCCD1}">
              <a14:hiddenFill xmlns:a14="http://schemas.microsoft.com/office/drawing/2010/main">
                <a:solidFill>
                  <a:srgbClr val="FFFFFF"/>
                </a:solidFill>
              </a14:hiddenFill>
            </a:ext>
          </a:extLst>
        </p:spPr>
      </p:pic>
      <p:sp>
        <p:nvSpPr>
          <p:cNvPr id="4" name="3 CuadroTexto"/>
          <p:cNvSpPr txBox="1"/>
          <p:nvPr/>
        </p:nvSpPr>
        <p:spPr>
          <a:xfrm>
            <a:off x="4788024" y="1494871"/>
            <a:ext cx="324036" cy="276999"/>
          </a:xfrm>
          <a:prstGeom prst="rect">
            <a:avLst/>
          </a:prstGeom>
          <a:noFill/>
        </p:spPr>
        <p:txBody>
          <a:bodyPr wrap="square" rtlCol="0">
            <a:spAutoFit/>
          </a:bodyPr>
          <a:lstStyle/>
          <a:p>
            <a:r>
              <a:rPr lang="es-MX" sz="1200" dirty="0" smtClean="0"/>
              <a:t>C</a:t>
            </a:r>
            <a:endParaRPr lang="es-MX" sz="1200" dirty="0"/>
          </a:p>
        </p:txBody>
      </p:sp>
      <p:sp>
        <p:nvSpPr>
          <p:cNvPr id="6" name="5 CuadroTexto"/>
          <p:cNvSpPr txBox="1"/>
          <p:nvPr/>
        </p:nvSpPr>
        <p:spPr>
          <a:xfrm>
            <a:off x="4788024" y="2081968"/>
            <a:ext cx="324036" cy="276999"/>
          </a:xfrm>
          <a:prstGeom prst="rect">
            <a:avLst/>
          </a:prstGeom>
          <a:noFill/>
        </p:spPr>
        <p:txBody>
          <a:bodyPr wrap="square" rtlCol="0">
            <a:spAutoFit/>
          </a:bodyPr>
          <a:lstStyle/>
          <a:p>
            <a:r>
              <a:rPr lang="es-MX" sz="1200" dirty="0" smtClean="0"/>
              <a:t>G</a:t>
            </a:r>
            <a:endParaRPr lang="es-MX" sz="1200" dirty="0"/>
          </a:p>
        </p:txBody>
      </p:sp>
      <p:sp>
        <p:nvSpPr>
          <p:cNvPr id="7" name="6 CuadroTexto"/>
          <p:cNvSpPr txBox="1"/>
          <p:nvPr/>
        </p:nvSpPr>
        <p:spPr>
          <a:xfrm>
            <a:off x="4859679" y="3492846"/>
            <a:ext cx="324036" cy="276999"/>
          </a:xfrm>
          <a:prstGeom prst="rect">
            <a:avLst/>
          </a:prstGeom>
          <a:noFill/>
        </p:spPr>
        <p:txBody>
          <a:bodyPr wrap="square" rtlCol="0">
            <a:spAutoFit/>
          </a:bodyPr>
          <a:lstStyle/>
          <a:p>
            <a:r>
              <a:rPr lang="es-MX" sz="1200" dirty="0" smtClean="0"/>
              <a:t>E</a:t>
            </a:r>
            <a:endParaRPr lang="es-MX" sz="1200" dirty="0"/>
          </a:p>
        </p:txBody>
      </p:sp>
      <p:sp>
        <p:nvSpPr>
          <p:cNvPr id="8" name="7 CuadroTexto"/>
          <p:cNvSpPr txBox="1"/>
          <p:nvPr/>
        </p:nvSpPr>
        <p:spPr>
          <a:xfrm>
            <a:off x="1795901" y="2081968"/>
            <a:ext cx="324036" cy="261610"/>
          </a:xfrm>
          <a:prstGeom prst="rect">
            <a:avLst/>
          </a:prstGeom>
          <a:noFill/>
        </p:spPr>
        <p:txBody>
          <a:bodyPr wrap="square" rtlCol="0">
            <a:spAutoFit/>
          </a:bodyPr>
          <a:lstStyle/>
          <a:p>
            <a:r>
              <a:rPr lang="es-MX" sz="1100" dirty="0" smtClean="0"/>
              <a:t>H</a:t>
            </a:r>
            <a:endParaRPr lang="es-MX" sz="1100" dirty="0"/>
          </a:p>
        </p:txBody>
      </p:sp>
      <p:sp>
        <p:nvSpPr>
          <p:cNvPr id="9" name="8 CuadroTexto"/>
          <p:cNvSpPr txBox="1"/>
          <p:nvPr/>
        </p:nvSpPr>
        <p:spPr>
          <a:xfrm>
            <a:off x="4860032" y="4869160"/>
            <a:ext cx="324036" cy="276999"/>
          </a:xfrm>
          <a:prstGeom prst="rect">
            <a:avLst/>
          </a:prstGeom>
          <a:noFill/>
        </p:spPr>
        <p:txBody>
          <a:bodyPr wrap="square" rtlCol="0">
            <a:spAutoFit/>
          </a:bodyPr>
          <a:lstStyle/>
          <a:p>
            <a:r>
              <a:rPr lang="es-MX" sz="1200" dirty="0" smtClean="0"/>
              <a:t>B</a:t>
            </a:r>
            <a:endParaRPr lang="es-MX" sz="1200" dirty="0"/>
          </a:p>
        </p:txBody>
      </p:sp>
      <p:sp>
        <p:nvSpPr>
          <p:cNvPr id="10" name="9 CuadroTexto"/>
          <p:cNvSpPr txBox="1"/>
          <p:nvPr/>
        </p:nvSpPr>
        <p:spPr>
          <a:xfrm>
            <a:off x="2483768" y="5742282"/>
            <a:ext cx="324036" cy="276999"/>
          </a:xfrm>
          <a:prstGeom prst="rect">
            <a:avLst/>
          </a:prstGeom>
          <a:noFill/>
        </p:spPr>
        <p:txBody>
          <a:bodyPr wrap="square" rtlCol="0">
            <a:spAutoFit/>
          </a:bodyPr>
          <a:lstStyle/>
          <a:p>
            <a:r>
              <a:rPr lang="es-MX" sz="1200" dirty="0"/>
              <a:t>A</a:t>
            </a:r>
          </a:p>
        </p:txBody>
      </p:sp>
      <p:sp>
        <p:nvSpPr>
          <p:cNvPr id="11" name="10 CuadroTexto"/>
          <p:cNvSpPr txBox="1"/>
          <p:nvPr/>
        </p:nvSpPr>
        <p:spPr>
          <a:xfrm>
            <a:off x="1795901" y="548680"/>
            <a:ext cx="324036" cy="261610"/>
          </a:xfrm>
          <a:prstGeom prst="rect">
            <a:avLst/>
          </a:prstGeom>
          <a:noFill/>
        </p:spPr>
        <p:txBody>
          <a:bodyPr wrap="square" rtlCol="0">
            <a:spAutoFit/>
          </a:bodyPr>
          <a:lstStyle/>
          <a:p>
            <a:r>
              <a:rPr lang="es-MX" sz="1100" dirty="0" smtClean="0"/>
              <a:t>F</a:t>
            </a:r>
            <a:endParaRPr lang="es-MX" sz="1100" dirty="0"/>
          </a:p>
        </p:txBody>
      </p:sp>
      <p:sp>
        <p:nvSpPr>
          <p:cNvPr id="12" name="11 CuadroTexto"/>
          <p:cNvSpPr txBox="1"/>
          <p:nvPr/>
        </p:nvSpPr>
        <p:spPr>
          <a:xfrm>
            <a:off x="845752" y="5728119"/>
            <a:ext cx="324036" cy="276999"/>
          </a:xfrm>
          <a:prstGeom prst="rect">
            <a:avLst/>
          </a:prstGeom>
          <a:noFill/>
        </p:spPr>
        <p:txBody>
          <a:bodyPr wrap="square" rtlCol="0">
            <a:spAutoFit/>
          </a:bodyPr>
          <a:lstStyle/>
          <a:p>
            <a:r>
              <a:rPr lang="es-MX" sz="1200" dirty="0" smtClean="0"/>
              <a:t>D</a:t>
            </a:r>
            <a:endParaRPr lang="es-MX" sz="1200" dirty="0"/>
          </a:p>
        </p:txBody>
      </p:sp>
    </p:spTree>
    <p:extLst>
      <p:ext uri="{BB962C8B-B14F-4D97-AF65-F5344CB8AC3E}">
        <p14:creationId xmlns:p14="http://schemas.microsoft.com/office/powerpoint/2010/main" val="908449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P spid="9" grpId="0"/>
      <p:bldP spid="10" grpId="0"/>
      <p:bldP spid="11" grpId="0"/>
      <p:bldP spid="1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26" name="Picture 14" descr="http://www.petervaldivia.com/1eso/ejercicios/dibujo/figura1.jpg"/>
          <p:cNvPicPr>
            <a:picLocks noChangeAspect="1" noChangeArrowheads="1"/>
          </p:cNvPicPr>
          <p:nvPr/>
        </p:nvPicPr>
        <p:blipFill rotWithShape="1">
          <a:blip r:embed="rId2">
            <a:extLst>
              <a:ext uri="{28A0092B-C50C-407E-A947-70E740481C1C}">
                <a14:useLocalDpi xmlns:a14="http://schemas.microsoft.com/office/drawing/2010/main" val="0"/>
              </a:ext>
            </a:extLst>
          </a:blip>
          <a:srcRect l="6559" t="50000" r="59212" b="21594"/>
          <a:stretch/>
        </p:blipFill>
        <p:spPr bwMode="auto">
          <a:xfrm>
            <a:off x="5508104" y="614550"/>
            <a:ext cx="1032387" cy="1244211"/>
          </a:xfrm>
          <a:prstGeom prst="rect">
            <a:avLst/>
          </a:prstGeom>
          <a:noFill/>
          <a:extLst>
            <a:ext uri="{909E8E84-426E-40DD-AFC4-6F175D3DCCD1}">
              <a14:hiddenFill xmlns:a14="http://schemas.microsoft.com/office/drawing/2010/main">
                <a:solidFill>
                  <a:srgbClr val="FFFFFF"/>
                </a:solidFill>
              </a14:hiddenFill>
            </a:ext>
          </a:extLst>
        </p:spPr>
      </p:pic>
      <p:pic>
        <p:nvPicPr>
          <p:cNvPr id="13320" name="Picture 8" descr="http://1.bp.blogspot.com/_Hl3rKyJ-Xto/TUBLglEQ22I/AAAAAAAACjY/0eTuNcfdHFo/s320/Pieza1hjhj.jpg"/>
          <p:cNvPicPr>
            <a:picLocks noChangeAspect="1" noChangeArrowheads="1"/>
          </p:cNvPicPr>
          <p:nvPr/>
        </p:nvPicPr>
        <p:blipFill rotWithShape="1">
          <a:blip r:embed="rId3">
            <a:extLst>
              <a:ext uri="{28A0092B-C50C-407E-A947-70E740481C1C}">
                <a14:useLocalDpi xmlns:a14="http://schemas.microsoft.com/office/drawing/2010/main" val="0"/>
              </a:ext>
            </a:extLst>
          </a:blip>
          <a:srcRect r="56082" b="54747"/>
          <a:stretch/>
        </p:blipFill>
        <p:spPr bwMode="auto">
          <a:xfrm>
            <a:off x="2451968" y="133735"/>
            <a:ext cx="1338615" cy="1224136"/>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p:txBody>
          <a:bodyPr/>
          <a:lstStyle/>
          <a:p>
            <a:r>
              <a:rPr lang="es-MX" dirty="0" smtClean="0"/>
              <a:t>Actividad 3 </a:t>
            </a:r>
            <a:endParaRPr lang="es-MX" dirty="0"/>
          </a:p>
        </p:txBody>
      </p:sp>
      <p:sp>
        <p:nvSpPr>
          <p:cNvPr id="3" name="2 Marcador de contenido"/>
          <p:cNvSpPr>
            <a:spLocks noGrp="1"/>
          </p:cNvSpPr>
          <p:nvPr>
            <p:ph idx="1"/>
          </p:nvPr>
        </p:nvSpPr>
        <p:spPr>
          <a:xfrm>
            <a:off x="1907704" y="1412776"/>
            <a:ext cx="5338936" cy="820688"/>
          </a:xfrm>
        </p:spPr>
        <p:txBody>
          <a:bodyPr/>
          <a:lstStyle/>
          <a:p>
            <a:pPr marL="0" indent="0">
              <a:buNone/>
            </a:pPr>
            <a:r>
              <a:rPr lang="es-MX" b="1" dirty="0" smtClean="0"/>
              <a:t>Conecte la pieza con su vista </a:t>
            </a:r>
            <a:endParaRPr lang="es-MX" b="1" dirty="0"/>
          </a:p>
        </p:txBody>
      </p:sp>
      <p:pic>
        <p:nvPicPr>
          <p:cNvPr id="13314" name="Picture 2" descr="https://encrypted-tbn2.gstatic.com/images?q=tbn:ANd9GcQLpj5JWhpKBgi1F2gE7yYpoC36qBxMSrV4Z-ziDaZVO87IbVMo"/>
          <p:cNvPicPr>
            <a:picLocks noChangeAspect="1" noChangeArrowheads="1"/>
          </p:cNvPicPr>
          <p:nvPr/>
        </p:nvPicPr>
        <p:blipFill rotWithShape="1">
          <a:blip r:embed="rId4">
            <a:extLst>
              <a:ext uri="{28A0092B-C50C-407E-A947-70E740481C1C}">
                <a14:useLocalDpi xmlns:a14="http://schemas.microsoft.com/office/drawing/2010/main" val="0"/>
              </a:ext>
            </a:extLst>
          </a:blip>
          <a:srcRect l="62375" t="33509"/>
          <a:stretch/>
        </p:blipFill>
        <p:spPr bwMode="auto">
          <a:xfrm>
            <a:off x="216760" y="505672"/>
            <a:ext cx="1014199" cy="1127331"/>
          </a:xfrm>
          <a:prstGeom prst="rect">
            <a:avLst/>
          </a:prstGeom>
          <a:noFill/>
          <a:extLst>
            <a:ext uri="{909E8E84-426E-40DD-AFC4-6F175D3DCCD1}">
              <a14:hiddenFill xmlns:a14="http://schemas.microsoft.com/office/drawing/2010/main">
                <a:solidFill>
                  <a:srgbClr val="FFFFFF"/>
                </a:solidFill>
              </a14:hiddenFill>
            </a:ext>
          </a:extLst>
        </p:spPr>
      </p:pic>
      <p:pic>
        <p:nvPicPr>
          <p:cNvPr id="13316" name="Picture 4" descr="https://encrypted-tbn2.gstatic.com/images?q=tbn:ANd9GcQLpj5JWhpKBgi1F2gE7yYpoC36qBxMSrV4Z-ziDaZVO87IbVMo"/>
          <p:cNvPicPr>
            <a:picLocks noChangeAspect="1" noChangeArrowheads="1"/>
          </p:cNvPicPr>
          <p:nvPr/>
        </p:nvPicPr>
        <p:blipFill rotWithShape="1">
          <a:blip r:embed="rId4">
            <a:extLst>
              <a:ext uri="{28A0092B-C50C-407E-A947-70E740481C1C}">
                <a14:useLocalDpi xmlns:a14="http://schemas.microsoft.com/office/drawing/2010/main" val="0"/>
              </a:ext>
            </a:extLst>
          </a:blip>
          <a:srcRect l="-6018" t="7376" r="60897" b="42624"/>
          <a:stretch/>
        </p:blipFill>
        <p:spPr bwMode="auto">
          <a:xfrm>
            <a:off x="7242621" y="5335317"/>
            <a:ext cx="1567721" cy="1092671"/>
          </a:xfrm>
          <a:prstGeom prst="rect">
            <a:avLst/>
          </a:prstGeom>
          <a:noFill/>
          <a:extLst>
            <a:ext uri="{909E8E84-426E-40DD-AFC4-6F175D3DCCD1}">
              <a14:hiddenFill xmlns:a14="http://schemas.microsoft.com/office/drawing/2010/main">
                <a:solidFill>
                  <a:srgbClr val="FFFFFF"/>
                </a:solidFill>
              </a14:hiddenFill>
            </a:ext>
          </a:extLst>
        </p:spPr>
      </p:pic>
      <p:cxnSp>
        <p:nvCxnSpPr>
          <p:cNvPr id="8" name="7 Conector curvado"/>
          <p:cNvCxnSpPr>
            <a:endCxn id="13316" idx="1"/>
          </p:cNvCxnSpPr>
          <p:nvPr/>
        </p:nvCxnSpPr>
        <p:spPr>
          <a:xfrm>
            <a:off x="1220831" y="1054741"/>
            <a:ext cx="6021790" cy="4826912"/>
          </a:xfrm>
          <a:prstGeom prst="curvedConnector3">
            <a:avLst/>
          </a:prstGeom>
          <a:ln>
            <a:tailEnd type="arrow"/>
          </a:ln>
        </p:spPr>
        <p:style>
          <a:lnRef idx="2">
            <a:schemeClr val="dk1"/>
          </a:lnRef>
          <a:fillRef idx="0">
            <a:schemeClr val="dk1"/>
          </a:fillRef>
          <a:effectRef idx="1">
            <a:schemeClr val="dk1"/>
          </a:effectRef>
          <a:fontRef idx="minor">
            <a:schemeClr val="tx1"/>
          </a:fontRef>
        </p:style>
      </p:cxnSp>
      <p:pic>
        <p:nvPicPr>
          <p:cNvPr id="13318" name="Picture 6" descr="http://1.bp.blogspot.com/_Hl3rKyJ-Xto/TUBLglEQ22I/AAAAAAAACjY/0eTuNcfdHFo/s320/Pieza1hjhj.jpg"/>
          <p:cNvPicPr>
            <a:picLocks noChangeAspect="1" noChangeArrowheads="1"/>
          </p:cNvPicPr>
          <p:nvPr/>
        </p:nvPicPr>
        <p:blipFill rotWithShape="1">
          <a:blip r:embed="rId3">
            <a:extLst>
              <a:ext uri="{28A0092B-C50C-407E-A947-70E740481C1C}">
                <a14:useLocalDpi xmlns:a14="http://schemas.microsoft.com/office/drawing/2010/main" val="0"/>
              </a:ext>
            </a:extLst>
          </a:blip>
          <a:srcRect l="58211" t="44873"/>
          <a:stretch/>
        </p:blipFill>
        <p:spPr bwMode="auto">
          <a:xfrm>
            <a:off x="395536" y="5195469"/>
            <a:ext cx="1273729" cy="1491251"/>
          </a:xfrm>
          <a:prstGeom prst="rect">
            <a:avLst/>
          </a:prstGeom>
          <a:noFill/>
          <a:extLst>
            <a:ext uri="{909E8E84-426E-40DD-AFC4-6F175D3DCCD1}">
              <a14:hiddenFill xmlns:a14="http://schemas.microsoft.com/office/drawing/2010/main">
                <a:solidFill>
                  <a:srgbClr val="FFFFFF"/>
                </a:solidFill>
              </a14:hiddenFill>
            </a:ext>
          </a:extLst>
        </p:spPr>
      </p:pic>
      <p:cxnSp>
        <p:nvCxnSpPr>
          <p:cNvPr id="10" name="9 Conector curvado"/>
          <p:cNvCxnSpPr>
            <a:stCxn id="13320" idx="2"/>
          </p:cNvCxnSpPr>
          <p:nvPr/>
        </p:nvCxnSpPr>
        <p:spPr>
          <a:xfrm rot="5400000">
            <a:off x="318568" y="2526495"/>
            <a:ext cx="3971333" cy="1634084"/>
          </a:xfrm>
          <a:prstGeom prst="curvedConnector3">
            <a:avLst>
              <a:gd name="adj1" fmla="val 62627"/>
            </a:avLst>
          </a:prstGeom>
          <a:ln>
            <a:tailEnd type="arrow"/>
          </a:ln>
        </p:spPr>
        <p:style>
          <a:lnRef idx="2">
            <a:schemeClr val="accent1"/>
          </a:lnRef>
          <a:fillRef idx="0">
            <a:schemeClr val="accent1"/>
          </a:fillRef>
          <a:effectRef idx="1">
            <a:schemeClr val="accent1"/>
          </a:effectRef>
          <a:fontRef idx="minor">
            <a:schemeClr val="tx1"/>
          </a:fontRef>
        </p:style>
      </p:cxnSp>
      <p:pic>
        <p:nvPicPr>
          <p:cNvPr id="13324" name="Picture 12" descr="http://www.petervaldivia.com/1eso/ejercicios/dibujo/Figura-2.jpg"/>
          <p:cNvPicPr>
            <a:picLocks noChangeAspect="1" noChangeArrowheads="1"/>
          </p:cNvPicPr>
          <p:nvPr/>
        </p:nvPicPr>
        <p:blipFill rotWithShape="1">
          <a:blip r:embed="rId5">
            <a:extLst>
              <a:ext uri="{28A0092B-C50C-407E-A947-70E740481C1C}">
                <a14:useLocalDpi xmlns:a14="http://schemas.microsoft.com/office/drawing/2010/main" val="0"/>
              </a:ext>
            </a:extLst>
          </a:blip>
          <a:srcRect l="43646" t="16856" r="12708" b="58696"/>
          <a:stretch/>
        </p:blipFill>
        <p:spPr bwMode="auto">
          <a:xfrm>
            <a:off x="7166542" y="516194"/>
            <a:ext cx="1388702" cy="1224116"/>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2" descr="http://www.petervaldivia.com/1eso/ejercicios/dibujo/Figura-2.jpg"/>
          <p:cNvPicPr>
            <a:picLocks noChangeAspect="1" noChangeArrowheads="1"/>
          </p:cNvPicPr>
          <p:nvPr/>
        </p:nvPicPr>
        <p:blipFill rotWithShape="1">
          <a:blip r:embed="rId5">
            <a:extLst>
              <a:ext uri="{28A0092B-C50C-407E-A947-70E740481C1C}">
                <a14:useLocalDpi xmlns:a14="http://schemas.microsoft.com/office/drawing/2010/main" val="0"/>
              </a:ext>
            </a:extLst>
          </a:blip>
          <a:srcRect l="48320" t="46441" r="3360" b="21640"/>
          <a:stretch/>
        </p:blipFill>
        <p:spPr bwMode="auto">
          <a:xfrm>
            <a:off x="7452320" y="3079102"/>
            <a:ext cx="1537423" cy="1598172"/>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11 Conector curvado"/>
          <p:cNvCxnSpPr>
            <a:endCxn id="13324" idx="2"/>
          </p:cNvCxnSpPr>
          <p:nvPr/>
        </p:nvCxnSpPr>
        <p:spPr>
          <a:xfrm rot="16200000" flipV="1">
            <a:off x="7309613" y="2291591"/>
            <a:ext cx="1270053" cy="167491"/>
          </a:xfrm>
          <a:prstGeom prst="curvedConnector3">
            <a:avLst/>
          </a:prstGeom>
          <a:ln>
            <a:tailEnd type="arrow"/>
          </a:ln>
        </p:spPr>
        <p:style>
          <a:lnRef idx="2">
            <a:schemeClr val="accent2"/>
          </a:lnRef>
          <a:fillRef idx="0">
            <a:schemeClr val="accent2"/>
          </a:fillRef>
          <a:effectRef idx="1">
            <a:schemeClr val="accent2"/>
          </a:effectRef>
          <a:fontRef idx="minor">
            <a:schemeClr val="tx1"/>
          </a:fontRef>
        </p:style>
      </p:cxnSp>
      <p:pic>
        <p:nvPicPr>
          <p:cNvPr id="21" name="Picture 14" descr="http://www.petervaldivia.com/1eso/ejercicios/dibujo/figura1.jpg"/>
          <p:cNvPicPr>
            <a:picLocks noChangeAspect="1" noChangeArrowheads="1"/>
          </p:cNvPicPr>
          <p:nvPr/>
        </p:nvPicPr>
        <p:blipFill rotWithShape="1">
          <a:blip r:embed="rId2">
            <a:extLst>
              <a:ext uri="{28A0092B-C50C-407E-A947-70E740481C1C}">
                <a14:useLocalDpi xmlns:a14="http://schemas.microsoft.com/office/drawing/2010/main" val="0"/>
              </a:ext>
            </a:extLst>
          </a:blip>
          <a:srcRect l="44010" t="50000" r="8070" b="22353"/>
          <a:stretch/>
        </p:blipFill>
        <p:spPr bwMode="auto">
          <a:xfrm>
            <a:off x="216760" y="2492896"/>
            <a:ext cx="1445342" cy="1210948"/>
          </a:xfrm>
          <a:prstGeom prst="rect">
            <a:avLst/>
          </a:prstGeom>
          <a:noFill/>
          <a:extLst>
            <a:ext uri="{909E8E84-426E-40DD-AFC4-6F175D3DCCD1}">
              <a14:hiddenFill xmlns:a14="http://schemas.microsoft.com/office/drawing/2010/main">
                <a:solidFill>
                  <a:srgbClr val="FFFFFF"/>
                </a:solidFill>
              </a14:hiddenFill>
            </a:ext>
          </a:extLst>
        </p:spPr>
      </p:pic>
      <p:cxnSp>
        <p:nvCxnSpPr>
          <p:cNvPr id="14" name="13 Conector curvado"/>
          <p:cNvCxnSpPr>
            <a:stCxn id="21" idx="3"/>
          </p:cNvCxnSpPr>
          <p:nvPr/>
        </p:nvCxnSpPr>
        <p:spPr>
          <a:xfrm flipV="1">
            <a:off x="1662102" y="1324662"/>
            <a:ext cx="3694823" cy="1773708"/>
          </a:xfrm>
          <a:prstGeom prst="curvedConnector3">
            <a:avLst/>
          </a:prstGeom>
          <a:ln>
            <a:tailEnd type="arrow"/>
          </a:ln>
        </p:spPr>
        <p:style>
          <a:lnRef idx="2">
            <a:schemeClr val="accent6"/>
          </a:lnRef>
          <a:fillRef idx="0">
            <a:schemeClr val="accent6"/>
          </a:fillRef>
          <a:effectRef idx="1">
            <a:schemeClr val="accent6"/>
          </a:effectRef>
          <a:fontRef idx="minor">
            <a:schemeClr val="tx1"/>
          </a:fontRef>
        </p:style>
      </p:cxnSp>
      <p:pic>
        <p:nvPicPr>
          <p:cNvPr id="13328" name="Picture 16" descr="http://www.petervaldivia.com/1eso/ejercicios/dibujo/pieza5.jpg"/>
          <p:cNvPicPr>
            <a:picLocks noChangeAspect="1" noChangeArrowheads="1"/>
          </p:cNvPicPr>
          <p:nvPr/>
        </p:nvPicPr>
        <p:blipFill rotWithShape="1">
          <a:blip r:embed="rId6">
            <a:extLst>
              <a:ext uri="{28A0092B-C50C-407E-A947-70E740481C1C}">
                <a14:useLocalDpi xmlns:a14="http://schemas.microsoft.com/office/drawing/2010/main" val="0"/>
              </a:ext>
            </a:extLst>
          </a:blip>
          <a:srcRect l="50000" t="50394" b="18461"/>
          <a:stretch/>
        </p:blipFill>
        <p:spPr bwMode="auto">
          <a:xfrm>
            <a:off x="4860032" y="2179088"/>
            <a:ext cx="1887094" cy="166255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16" descr="http://www.petervaldivia.com/1eso/ejercicios/dibujo/pieza5.jpg"/>
          <p:cNvPicPr>
            <a:picLocks noChangeAspect="1" noChangeArrowheads="1"/>
          </p:cNvPicPr>
          <p:nvPr/>
        </p:nvPicPr>
        <p:blipFill rotWithShape="1">
          <a:blip r:embed="rId6">
            <a:extLst>
              <a:ext uri="{28A0092B-C50C-407E-A947-70E740481C1C}">
                <a14:useLocalDpi xmlns:a14="http://schemas.microsoft.com/office/drawing/2010/main" val="0"/>
              </a:ext>
            </a:extLst>
          </a:blip>
          <a:srcRect t="50086" r="50000" b="18461"/>
          <a:stretch/>
        </p:blipFill>
        <p:spPr bwMode="auto">
          <a:xfrm>
            <a:off x="2111188" y="4748981"/>
            <a:ext cx="1887093" cy="1679007"/>
          </a:xfrm>
          <a:prstGeom prst="rect">
            <a:avLst/>
          </a:prstGeom>
          <a:noFill/>
          <a:extLst>
            <a:ext uri="{909E8E84-426E-40DD-AFC4-6F175D3DCCD1}">
              <a14:hiddenFill xmlns:a14="http://schemas.microsoft.com/office/drawing/2010/main">
                <a:solidFill>
                  <a:srgbClr val="FFFFFF"/>
                </a:solidFill>
              </a14:hiddenFill>
            </a:ext>
          </a:extLst>
        </p:spPr>
      </p:pic>
      <p:cxnSp>
        <p:nvCxnSpPr>
          <p:cNvPr id="16" name="15 Conector curvado"/>
          <p:cNvCxnSpPr>
            <a:endCxn id="25" idx="3"/>
          </p:cNvCxnSpPr>
          <p:nvPr/>
        </p:nvCxnSpPr>
        <p:spPr>
          <a:xfrm rot="5400000">
            <a:off x="3971687" y="3836044"/>
            <a:ext cx="1779036" cy="1725847"/>
          </a:xfrm>
          <a:prstGeom prst="curvedConnector2">
            <a:avLst/>
          </a:prstGeom>
          <a:ln>
            <a:tailEnd type="arrow"/>
          </a:ln>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4246248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3">
                                            <p:txEl>
                                              <p:pRg st="0" end="0"/>
                                            </p:txEl>
                                          </p:spTgt>
                                        </p:tgtEl>
                                      </p:cBhvr>
                                    </p:animEffect>
                                    <p:set>
                                      <p:cBhvr>
                                        <p:cTn id="7" dur="1" fill="hold">
                                          <p:stCondLst>
                                            <p:cond delay="499"/>
                                          </p:stCondLst>
                                        </p:cTn>
                                        <p:tgtEl>
                                          <p:spTgt spid="3">
                                            <p:txEl>
                                              <p:pRg st="0" end="0"/>
                                            </p:txEl>
                                          </p:spTgt>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2"/>
                                        </p:tgtEl>
                                      </p:cBhvr>
                                    </p:animEffect>
                                    <p:set>
                                      <p:cBhvr>
                                        <p:cTn id="10" dur="1" fill="hold">
                                          <p:stCondLst>
                                            <p:cond delay="499"/>
                                          </p:stCondLst>
                                        </p:cTn>
                                        <p:tgtEl>
                                          <p:spTgt spid="2"/>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down)">
                                      <p:cBhvr>
                                        <p:cTn id="15" dur="500"/>
                                        <p:tgtEl>
                                          <p:spTgt spid="14"/>
                                        </p:tgtEl>
                                      </p:cBhvr>
                                    </p:animEffect>
                                  </p:childTnLst>
                                </p:cTn>
                              </p:par>
                              <p:par>
                                <p:cTn id="16" presetID="22" presetClass="entr" presetSubtype="4"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down)">
                                      <p:cBhvr>
                                        <p:cTn id="18" dur="500"/>
                                        <p:tgtEl>
                                          <p:spTgt spid="10"/>
                                        </p:tgtEl>
                                      </p:cBhvr>
                                    </p:animEffect>
                                  </p:childTnLst>
                                </p:cTn>
                              </p:par>
                              <p:par>
                                <p:cTn id="19" presetID="22" presetClass="entr" presetSubtype="4"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ipe(down)">
                                      <p:cBhvr>
                                        <p:cTn id="21" dur="500"/>
                                        <p:tgtEl>
                                          <p:spTgt spid="16"/>
                                        </p:tgtEl>
                                      </p:cBhvr>
                                    </p:animEffect>
                                  </p:childTnLst>
                                </p:cTn>
                              </p:par>
                              <p:par>
                                <p:cTn id="22" presetID="22" presetClass="entr" presetSubtype="4" fill="hold"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down)">
                                      <p:cBhvr>
                                        <p:cTn id="24" dur="500"/>
                                        <p:tgtEl>
                                          <p:spTgt spid="12"/>
                                        </p:tgtEl>
                                      </p:cBhvr>
                                    </p:animEffect>
                                  </p:childTnLst>
                                </p:cTn>
                              </p:par>
                              <p:par>
                                <p:cTn id="25" presetID="16" presetClass="entr" presetSubtype="21"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arn(inVertical)">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p:txBody>
          <a:bodyPr>
            <a:noAutofit/>
          </a:bodyPr>
          <a:lstStyle/>
          <a:p>
            <a:r>
              <a:rPr lang="es-MX" sz="4000" dirty="0" smtClean="0"/>
              <a:t>Ejercicios:</a:t>
            </a:r>
            <a:br>
              <a:rPr lang="es-MX" sz="4000" dirty="0" smtClean="0"/>
            </a:br>
            <a:r>
              <a:rPr lang="es-MX" sz="4000" dirty="0"/>
              <a:t>R</a:t>
            </a:r>
            <a:r>
              <a:rPr lang="es-MX" sz="4000" dirty="0" smtClean="0"/>
              <a:t>ealice las vistas  con </a:t>
            </a:r>
            <a:br>
              <a:rPr lang="es-MX" sz="4000" dirty="0" smtClean="0"/>
            </a:br>
            <a:r>
              <a:rPr lang="es-MX" sz="4000" dirty="0" smtClean="0"/>
              <a:t>sistema americano</a:t>
            </a:r>
            <a:endParaRPr lang="es-MX" sz="4000" dirty="0"/>
          </a:p>
        </p:txBody>
      </p:sp>
      <p:pic>
        <p:nvPicPr>
          <p:cNvPr id="7" name="Picture 2" descr="http://gtrevino.files.wordpress.com/2011/08/figuras2.jpg"/>
          <p:cNvPicPr>
            <a:picLocks noChangeAspect="1" noChangeArrowheads="1"/>
          </p:cNvPicPr>
          <p:nvPr/>
        </p:nvPicPr>
        <p:blipFill rotWithShape="1">
          <a:blip r:embed="rId2">
            <a:extLst>
              <a:ext uri="{28A0092B-C50C-407E-A947-70E740481C1C}">
                <a14:useLocalDpi xmlns:a14="http://schemas.microsoft.com/office/drawing/2010/main" val="0"/>
              </a:ext>
            </a:extLst>
          </a:blip>
          <a:srcRect t="50000"/>
          <a:stretch/>
        </p:blipFill>
        <p:spPr bwMode="auto">
          <a:xfrm>
            <a:off x="827584" y="475215"/>
            <a:ext cx="7560840" cy="374441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9688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7584" y="548680"/>
            <a:ext cx="6781800" cy="943000"/>
          </a:xfrm>
        </p:spPr>
        <p:txBody>
          <a:bodyPr/>
          <a:lstStyle/>
          <a:p>
            <a:r>
              <a:rPr lang="es-ES" b="1" dirty="0" smtClean="0">
                <a:effectLst/>
                <a:latin typeface="Arial" panose="020B0604020202020204" pitchFamily="34" charset="0"/>
                <a:cs typeface="Arial" panose="020B0604020202020204" pitchFamily="34" charset="0"/>
              </a:rPr>
              <a:t>Guion explicativo</a:t>
            </a:r>
            <a:endParaRPr lang="es-ES" b="1" dirty="0">
              <a:effectLst/>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827584" y="1916832"/>
            <a:ext cx="7543800" cy="3886200"/>
          </a:xfrm>
        </p:spPr>
        <p:txBody>
          <a:bodyPr>
            <a:noAutofit/>
          </a:bodyPr>
          <a:lstStyle/>
          <a:p>
            <a:pPr marL="0" indent="0">
              <a:buNone/>
            </a:pPr>
            <a:r>
              <a:rPr lang="es-MX" sz="2000" dirty="0"/>
              <a:t>El Dibujo técnico surge como un medio de expresión y comunicación indispensable, tanto </a:t>
            </a:r>
            <a:r>
              <a:rPr lang="es-MX" sz="2000" dirty="0" smtClean="0"/>
              <a:t>para el </a:t>
            </a:r>
            <a:r>
              <a:rPr lang="es-MX" sz="2000" dirty="0"/>
              <a:t>desarrollo de procesos de investigación sobre las formas y diseños, como para </a:t>
            </a:r>
            <a:r>
              <a:rPr lang="es-MX" sz="2000" dirty="0" smtClean="0"/>
              <a:t>la comprensión </a:t>
            </a:r>
            <a:r>
              <a:rPr lang="es-MX" sz="2000" dirty="0"/>
              <a:t>gráfica de bocetos y proyectos tecnológicos, cuyo último fin es la creación </a:t>
            </a:r>
            <a:r>
              <a:rPr lang="es-MX" sz="2000" dirty="0" smtClean="0"/>
              <a:t>de productos </a:t>
            </a:r>
            <a:r>
              <a:rPr lang="es-MX" sz="2000" dirty="0"/>
              <a:t>que pueden tener un valor utilitario y la comprensión e interpretación de </a:t>
            </a:r>
            <a:r>
              <a:rPr lang="es-MX" sz="2000" dirty="0" smtClean="0"/>
              <a:t>aplicaciones técnico-prácticas.</a:t>
            </a:r>
          </a:p>
          <a:p>
            <a:pPr marL="0" indent="0">
              <a:buNone/>
            </a:pPr>
            <a:endParaRPr lang="es-MX" sz="2000" dirty="0" smtClean="0"/>
          </a:p>
          <a:p>
            <a:pPr marL="0" indent="0">
              <a:buNone/>
            </a:pPr>
            <a:r>
              <a:rPr lang="es-MX" sz="2000" dirty="0"/>
              <a:t>En Dibujo Técnico existe la necesidad de plasmar en el plano (dos dimensiones) la representación de objetos tridimensionales así como de poder construir objetos nuevos reproducción de otros existentes partiendo de los planos correspondientes. En </a:t>
            </a:r>
            <a:r>
              <a:rPr lang="es-MX" sz="2000" dirty="0" smtClean="0"/>
              <a:t>esta </a:t>
            </a:r>
            <a:r>
              <a:rPr lang="es-MX" sz="2000" dirty="0"/>
              <a:t>unidad se </a:t>
            </a:r>
            <a:r>
              <a:rPr lang="es-MX" sz="2000" dirty="0" smtClean="0"/>
              <a:t>pretende </a:t>
            </a:r>
            <a:r>
              <a:rPr lang="es-MX" sz="2000" dirty="0"/>
              <a:t>impartir los conocimientos básicos para posibilitar el paso de las tres a las dos dimensiones y para la correcta y normalizada interpretación. Y de esta manera </a:t>
            </a:r>
            <a:r>
              <a:rPr lang="es-ES" sz="2000" dirty="0"/>
              <a:t>cumplir con los objetivos particulares del programa que se enlistan a continuación:</a:t>
            </a:r>
          </a:p>
        </p:txBody>
      </p:sp>
    </p:spTree>
    <p:extLst>
      <p:ext uri="{BB962C8B-B14F-4D97-AF65-F5344CB8AC3E}">
        <p14:creationId xmlns:p14="http://schemas.microsoft.com/office/powerpoint/2010/main" val="58281652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764704"/>
            <a:ext cx="7632848" cy="1143000"/>
          </a:xfrm>
        </p:spPr>
        <p:txBody>
          <a:bodyPr>
            <a:noAutofit/>
          </a:bodyPr>
          <a:lstStyle/>
          <a:p>
            <a:r>
              <a:rPr lang="es-MX" sz="4000" dirty="0"/>
              <a:t>Ejercicios realice las vistas  con </a:t>
            </a:r>
            <a:r>
              <a:rPr lang="es-MX" sz="4000" dirty="0" smtClean="0"/>
              <a:t>sistema europeo</a:t>
            </a:r>
            <a:endParaRPr lang="es-MX" sz="4000" dirty="0"/>
          </a:p>
        </p:txBody>
      </p:sp>
      <p:pic>
        <p:nvPicPr>
          <p:cNvPr id="10242" name="Picture 2" descr="http://gtrevino.files.wordpress.com/2011/08/figuras2.jpg"/>
          <p:cNvPicPr>
            <a:picLocks noChangeAspect="1" noChangeArrowheads="1"/>
          </p:cNvPicPr>
          <p:nvPr/>
        </p:nvPicPr>
        <p:blipFill rotWithShape="1">
          <a:blip r:embed="rId2">
            <a:extLst>
              <a:ext uri="{28A0092B-C50C-407E-A947-70E740481C1C}">
                <a14:useLocalDpi xmlns:a14="http://schemas.microsoft.com/office/drawing/2010/main" val="0"/>
              </a:ext>
            </a:extLst>
          </a:blip>
          <a:srcRect b="50000"/>
          <a:stretch/>
        </p:blipFill>
        <p:spPr bwMode="auto">
          <a:xfrm>
            <a:off x="1043608" y="2204864"/>
            <a:ext cx="6912768" cy="367553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521493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0" y="5301208"/>
            <a:ext cx="6781800" cy="870992"/>
          </a:xfrm>
        </p:spPr>
        <p:txBody>
          <a:bodyPr>
            <a:normAutofit fontScale="90000"/>
          </a:bodyPr>
          <a:lstStyle/>
          <a:p>
            <a:r>
              <a:rPr lang="es-MX" dirty="0" smtClean="0"/>
              <a:t>Referencias</a:t>
            </a:r>
            <a:endParaRPr lang="es-MX" dirty="0"/>
          </a:p>
        </p:txBody>
      </p:sp>
      <p:sp>
        <p:nvSpPr>
          <p:cNvPr id="3" name="2 Marcador de contenido"/>
          <p:cNvSpPr>
            <a:spLocks noGrp="1"/>
          </p:cNvSpPr>
          <p:nvPr>
            <p:ph idx="1"/>
          </p:nvPr>
        </p:nvSpPr>
        <p:spPr>
          <a:xfrm>
            <a:off x="755576" y="1196752"/>
            <a:ext cx="7704856" cy="3886200"/>
          </a:xfrm>
        </p:spPr>
        <p:txBody>
          <a:bodyPr>
            <a:normAutofit fontScale="92500"/>
          </a:bodyPr>
          <a:lstStyle/>
          <a:p>
            <a:r>
              <a:rPr lang="es-MX" sz="2200" dirty="0">
                <a:latin typeface="Arial" panose="020B0604020202020204" pitchFamily="34" charset="0"/>
                <a:cs typeface="Arial" panose="020B0604020202020204" pitchFamily="34" charset="0"/>
                <a:hlinkClick r:id="rId2"/>
              </a:rPr>
              <a:t>http://es.slideshare.net/lizzielalalaalala/vistas-26084411</a:t>
            </a:r>
            <a:endParaRPr lang="es-MX" sz="2200" dirty="0">
              <a:latin typeface="Arial" panose="020B0604020202020204" pitchFamily="34" charset="0"/>
              <a:cs typeface="Arial" panose="020B0604020202020204" pitchFamily="34" charset="0"/>
            </a:endParaRPr>
          </a:p>
          <a:p>
            <a:r>
              <a:rPr lang="es-CR" sz="2200" dirty="0">
                <a:latin typeface="Arial" panose="020B0604020202020204" pitchFamily="34" charset="0"/>
                <a:cs typeface="Arial" panose="020B0604020202020204" pitchFamily="34" charset="0"/>
              </a:rPr>
              <a:t>Jensen, Cecil</a:t>
            </a:r>
            <a:r>
              <a:rPr lang="es-MX" sz="2200" dirty="0">
                <a:latin typeface="Arial" panose="020B0604020202020204" pitchFamily="34" charset="0"/>
                <a:cs typeface="Arial" panose="020B0604020202020204" pitchFamily="34" charset="0"/>
              </a:rPr>
              <a:t>. (2006). </a:t>
            </a:r>
            <a:r>
              <a:rPr lang="es-CR" sz="2200" dirty="0">
                <a:latin typeface="Arial" panose="020B0604020202020204" pitchFamily="34" charset="0"/>
                <a:cs typeface="Arial" panose="020B0604020202020204" pitchFamily="34" charset="0"/>
              </a:rPr>
              <a:t>Dibujo y diseño en Ingeniería. Mc Graw Hill</a:t>
            </a:r>
            <a:endParaRPr lang="es-MX" sz="2200" dirty="0">
              <a:latin typeface="Arial" panose="020B0604020202020204" pitchFamily="34" charset="0"/>
              <a:cs typeface="Arial" panose="020B0604020202020204" pitchFamily="34" charset="0"/>
            </a:endParaRPr>
          </a:p>
          <a:p>
            <a:r>
              <a:rPr lang="es-ES" sz="2200" dirty="0">
                <a:latin typeface="Arial" panose="020B0604020202020204" pitchFamily="34" charset="0"/>
                <a:cs typeface="Arial" panose="020B0604020202020204" pitchFamily="34" charset="0"/>
              </a:rPr>
              <a:t>Libro de diseño y dibujo de detalle, Capitulo 5 geometría aplicada sección 5.1</a:t>
            </a:r>
            <a:r>
              <a:rPr lang="es-MX" sz="2200" dirty="0">
                <a:latin typeface="Arial" panose="020B0604020202020204" pitchFamily="34" charset="0"/>
                <a:cs typeface="Arial" panose="020B0604020202020204" pitchFamily="34" charset="0"/>
              </a:rPr>
              <a:t> líneas rectas para el trazado de  geométricas</a:t>
            </a:r>
            <a:r>
              <a:rPr lang="es-ES" sz="2200" dirty="0">
                <a:latin typeface="Arial" panose="020B0604020202020204" pitchFamily="34" charset="0"/>
                <a:cs typeface="Arial" panose="020B0604020202020204" pitchFamily="34" charset="0"/>
              </a:rPr>
              <a:t>  5.2 arcos y círculos.</a:t>
            </a:r>
          </a:p>
          <a:p>
            <a:r>
              <a:rPr lang="es-ES" sz="2200" dirty="0">
                <a:latin typeface="Arial" panose="020B0604020202020204" pitchFamily="34" charset="0"/>
                <a:cs typeface="Arial" panose="020B0604020202020204" pitchFamily="34" charset="0"/>
              </a:rPr>
              <a:t>Manual de dibujo de detalle, Otoño 2014</a:t>
            </a:r>
          </a:p>
          <a:p>
            <a:r>
              <a:rPr lang="es-ES" sz="2200" dirty="0">
                <a:latin typeface="Arial" panose="020B0604020202020204" pitchFamily="34" charset="0"/>
                <a:cs typeface="Arial" panose="020B0604020202020204" pitchFamily="34" charset="0"/>
                <a:hlinkClick r:id="rId3"/>
              </a:rPr>
              <a:t>http://plasticablogmalu.blogspot.mx/p/dibujo-tecnico-en-comunicacion-visual.html</a:t>
            </a:r>
            <a:endParaRPr lang="es-ES" sz="2200" dirty="0">
              <a:latin typeface="Arial" panose="020B0604020202020204" pitchFamily="34" charset="0"/>
              <a:cs typeface="Arial" panose="020B0604020202020204" pitchFamily="34" charset="0"/>
            </a:endParaRPr>
          </a:p>
          <a:p>
            <a:r>
              <a:rPr lang="es-ES" sz="2200" dirty="0">
                <a:latin typeface="Arial" panose="020B0604020202020204" pitchFamily="34" charset="0"/>
                <a:cs typeface="Arial" panose="020B0604020202020204" pitchFamily="34" charset="0"/>
                <a:hlinkClick r:id="rId4"/>
              </a:rPr>
              <a:t>http://www1.uprh.edu/jgonzale/inge3011/presentacionlineas.pdf</a:t>
            </a:r>
            <a:endParaRPr lang="es-ES" sz="2200" dirty="0">
              <a:latin typeface="Arial" panose="020B0604020202020204" pitchFamily="34" charset="0"/>
              <a:cs typeface="Arial" panose="020B0604020202020204" pitchFamily="34" charset="0"/>
            </a:endParaRPr>
          </a:p>
          <a:p>
            <a:r>
              <a:rPr lang="es-MX" sz="2200" dirty="0">
                <a:latin typeface="Arial" panose="020B0604020202020204" pitchFamily="34" charset="0"/>
                <a:cs typeface="Arial" panose="020B0604020202020204" pitchFamily="34" charset="0"/>
              </a:rPr>
              <a:t>http://www.youtube.com/watch?v=v3_JCerFv9M</a:t>
            </a:r>
          </a:p>
          <a:p>
            <a:endParaRPr lang="es-MX" dirty="0"/>
          </a:p>
        </p:txBody>
      </p:sp>
    </p:spTree>
    <p:extLst>
      <p:ext uri="{BB962C8B-B14F-4D97-AF65-F5344CB8AC3E}">
        <p14:creationId xmlns:p14="http://schemas.microsoft.com/office/powerpoint/2010/main" val="2279635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55576" y="404664"/>
            <a:ext cx="6781800" cy="864096"/>
          </a:xfrm>
        </p:spPr>
        <p:txBody>
          <a:bodyPr>
            <a:normAutofit fontScale="90000"/>
          </a:bodyPr>
          <a:lstStyle/>
          <a:p>
            <a:r>
              <a:rPr lang="es-ES" b="1" dirty="0" smtClean="0">
                <a:effectLst/>
                <a:latin typeface="Arial" panose="020B0604020202020204" pitchFamily="34" charset="0"/>
                <a:cs typeface="Arial" panose="020B0604020202020204" pitchFamily="34" charset="0"/>
              </a:rPr>
              <a:t>Guion explicativo</a:t>
            </a:r>
            <a:endParaRPr lang="es-ES" b="1" dirty="0">
              <a:effectLst/>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755576" y="1412776"/>
            <a:ext cx="7543800" cy="4327376"/>
          </a:xfrm>
        </p:spPr>
        <p:txBody>
          <a:bodyPr>
            <a:noAutofit/>
          </a:bodyPr>
          <a:lstStyle/>
          <a:p>
            <a:pPr lvl="0"/>
            <a:r>
              <a:rPr lang="es-CR" sz="2200" b="1" dirty="0"/>
              <a:t>Cognitivo:</a:t>
            </a:r>
            <a:r>
              <a:rPr lang="es-CR" sz="2200" dirty="0"/>
              <a:t> Reconocer y aplicar las convenciones internacionales de dibujo técnico en la representación de piezas mecánicas de acuerdo al sistema americano o europeo.</a:t>
            </a:r>
            <a:endParaRPr lang="es-MX" sz="2200" dirty="0"/>
          </a:p>
          <a:p>
            <a:pPr lvl="0"/>
            <a:r>
              <a:rPr lang="es-CR" sz="2200" b="1" dirty="0"/>
              <a:t>Procedimental:</a:t>
            </a:r>
            <a:r>
              <a:rPr lang="es-CR" sz="2200" dirty="0"/>
              <a:t> Aplicar las normas y convenciones internacionales de dibujo en la realización de vistas principales de piezas mecánicas.</a:t>
            </a:r>
            <a:endParaRPr lang="es-MX" sz="2200" dirty="0"/>
          </a:p>
          <a:p>
            <a:pPr lvl="0"/>
            <a:r>
              <a:rPr lang="es-CR" sz="2200" b="1" dirty="0"/>
              <a:t>Psicomotriz: </a:t>
            </a:r>
            <a:r>
              <a:rPr lang="es-CR" sz="2200" dirty="0"/>
              <a:t>Bosquejar a partir de un dibujo isométrico las vistas principales, utilizando el sistemas americano y europeo de acuerdo a la norma internacional de dibujo.</a:t>
            </a:r>
            <a:endParaRPr lang="es-MX" sz="2200" dirty="0"/>
          </a:p>
          <a:p>
            <a:r>
              <a:rPr lang="es-CR" sz="2200" b="1" dirty="0"/>
              <a:t>Actitudinal:</a:t>
            </a:r>
            <a:r>
              <a:rPr lang="es-CR" sz="2200" dirty="0"/>
              <a:t> Demostrar un pensamiento lógico, estructurado y sistemático al plasmar en papel y de forma electrónica las vistas principales de un isométrico o pieza física en los sistemas americano y europeo.</a:t>
            </a:r>
            <a:endParaRPr lang="es-ES" sz="22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457261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Marcador de contenido"/>
          <p:cNvSpPr>
            <a:spLocks noGrp="1"/>
          </p:cNvSpPr>
          <p:nvPr>
            <p:ph idx="1"/>
          </p:nvPr>
        </p:nvSpPr>
        <p:spPr>
          <a:xfrm>
            <a:off x="827584" y="2276872"/>
            <a:ext cx="7560840" cy="2332856"/>
          </a:xfrm>
        </p:spPr>
        <p:txBody>
          <a:bodyPr>
            <a:normAutofit/>
          </a:bodyPr>
          <a:lstStyle/>
          <a:p>
            <a:pPr marL="0" indent="0" algn="just">
              <a:buNone/>
            </a:pPr>
            <a:r>
              <a:rPr lang="es-MX" sz="2400" dirty="0" smtClean="0"/>
              <a:t>Se denominan vistas principales de un objeto, a las proyecciones ortogonales del mismo sobre  6 planos, dispuestos en forma de cubo.  también se podrían definir las vistas como , las proyecciones ortogonales de un objeto, según las distintas direcciones desde donde se miren </a:t>
            </a:r>
            <a:endParaRPr lang="es-MX" sz="2400" dirty="0"/>
          </a:p>
        </p:txBody>
      </p:sp>
      <p:sp>
        <p:nvSpPr>
          <p:cNvPr id="3" name="Título 1"/>
          <p:cNvSpPr>
            <a:spLocks noGrp="1"/>
          </p:cNvSpPr>
          <p:nvPr>
            <p:ph type="title"/>
          </p:nvPr>
        </p:nvSpPr>
        <p:spPr>
          <a:xfrm>
            <a:off x="827584" y="548680"/>
            <a:ext cx="6781800" cy="873224"/>
          </a:xfrm>
        </p:spPr>
        <p:txBody>
          <a:bodyPr>
            <a:normAutofit fontScale="90000"/>
          </a:bodyPr>
          <a:lstStyle/>
          <a:p>
            <a:r>
              <a:rPr lang="es-ES" b="1" dirty="0" smtClean="0">
                <a:effectLst/>
                <a:latin typeface="Arial" panose="020B0604020202020204" pitchFamily="34" charset="0"/>
                <a:cs typeface="Arial" panose="020B0604020202020204" pitchFamily="34" charset="0"/>
              </a:rPr>
              <a:t>Introducción</a:t>
            </a:r>
            <a:endParaRPr lang="es-ES" b="1" dirty="0">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576921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37695" y="548680"/>
            <a:ext cx="7632848" cy="952128"/>
          </a:xfrm>
        </p:spPr>
        <p:txBody>
          <a:bodyPr>
            <a:normAutofit fontScale="90000"/>
          </a:bodyPr>
          <a:lstStyle/>
          <a:p>
            <a:r>
              <a:rPr lang="es-MX" dirty="0" smtClean="0"/>
              <a:t>Sistemas de representación.</a:t>
            </a:r>
            <a:endParaRPr lang="es-MX" dirty="0"/>
          </a:p>
        </p:txBody>
      </p:sp>
      <p:sp>
        <p:nvSpPr>
          <p:cNvPr id="3" name="2 Marcador de contenido"/>
          <p:cNvSpPr>
            <a:spLocks noGrp="1"/>
          </p:cNvSpPr>
          <p:nvPr>
            <p:ph idx="1"/>
          </p:nvPr>
        </p:nvSpPr>
        <p:spPr>
          <a:xfrm>
            <a:off x="539552" y="2132856"/>
            <a:ext cx="4608512" cy="2986548"/>
          </a:xfrm>
        </p:spPr>
        <p:txBody>
          <a:bodyPr>
            <a:normAutofit lnSpcReduction="10000"/>
          </a:bodyPr>
          <a:lstStyle/>
          <a:p>
            <a:r>
              <a:rPr lang="es-MX" sz="2800" dirty="0" smtClean="0"/>
              <a:t>Es el conjunto de principios que determinan la presentación de un objeto, mediante la utilización de proyecciones, y que permite representaciones planas de objetos tridimensionales</a:t>
            </a:r>
            <a:endParaRPr lang="es-MX" sz="2800" dirty="0"/>
          </a:p>
        </p:txBody>
      </p:sp>
      <p:pic>
        <p:nvPicPr>
          <p:cNvPr id="1026" name="Picture 2" descr="http://expresion-grafica.ueuo.com/Multimedia/imagenes/6vistasa.p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4088" y="2132856"/>
            <a:ext cx="2971800" cy="342900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64813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6" y="332656"/>
            <a:ext cx="7704856" cy="1600200"/>
          </a:xfrm>
        </p:spPr>
        <p:txBody>
          <a:bodyPr>
            <a:normAutofit/>
          </a:bodyPr>
          <a:lstStyle/>
          <a:p>
            <a:r>
              <a:rPr lang="es-MX" sz="4000" dirty="0" smtClean="0"/>
              <a:t>Condiciones de los sistemas de representación</a:t>
            </a:r>
            <a:endParaRPr lang="es-MX" sz="4000" dirty="0"/>
          </a:p>
        </p:txBody>
      </p:sp>
      <p:sp>
        <p:nvSpPr>
          <p:cNvPr id="3" name="2 Marcador de contenido"/>
          <p:cNvSpPr>
            <a:spLocks noGrp="1"/>
          </p:cNvSpPr>
          <p:nvPr>
            <p:ph idx="1"/>
          </p:nvPr>
        </p:nvSpPr>
        <p:spPr>
          <a:xfrm>
            <a:off x="827584" y="2420888"/>
            <a:ext cx="4392488" cy="3240360"/>
          </a:xfrm>
        </p:spPr>
        <p:txBody>
          <a:bodyPr>
            <a:normAutofit/>
          </a:bodyPr>
          <a:lstStyle/>
          <a:p>
            <a:pPr marL="0" indent="0">
              <a:buNone/>
            </a:pPr>
            <a:r>
              <a:rPr lang="es-MX" sz="2400" dirty="0" smtClean="0"/>
              <a:t>Todo sistema de representación debe cumplir las siguientes condiciones :</a:t>
            </a:r>
          </a:p>
          <a:p>
            <a:pPr marL="457200" indent="-457200">
              <a:buFont typeface="+mj-lt"/>
              <a:buAutoNum type="arabicPeriod"/>
            </a:pPr>
            <a:endParaRPr lang="es-MX" dirty="0"/>
          </a:p>
          <a:p>
            <a:pPr marL="457200" indent="-457200">
              <a:buFont typeface="+mj-lt"/>
              <a:buAutoNum type="arabicPeriod"/>
            </a:pPr>
            <a:r>
              <a:rPr lang="es-MX" sz="2400" dirty="0" smtClean="0"/>
              <a:t>Ser capas de representar cualquier elemento y los problemas que dicho objeto pueda originar.</a:t>
            </a:r>
            <a:endParaRPr lang="es-MX" sz="2400" dirty="0"/>
          </a:p>
        </p:txBody>
      </p:sp>
      <p:pic>
        <p:nvPicPr>
          <p:cNvPr id="3076" name="Picture 4" descr="http://cursos.tecmilenio.edu.mx/cursos/at8q3ozr5p/prof/me/me09001/comunes/imagenes/6-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8104" y="2708920"/>
            <a:ext cx="2800350" cy="2400301"/>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61440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542363"/>
            <a:ext cx="8229600" cy="2448272"/>
          </a:xfrm>
        </p:spPr>
        <p:txBody>
          <a:bodyPr>
            <a:normAutofit/>
          </a:bodyPr>
          <a:lstStyle/>
          <a:p>
            <a:pPr marL="0" indent="0">
              <a:buNone/>
            </a:pPr>
            <a:r>
              <a:rPr lang="es-MX" sz="2400" dirty="0" smtClean="0"/>
              <a:t>2. Permitir que un objeto representado pueda ser imaginado en todos sus detalles, con lo que una </a:t>
            </a:r>
            <a:r>
              <a:rPr lang="es-MX" sz="2400" b="1" dirty="0" smtClean="0"/>
              <a:t>representación solo puede representar un objeto</a:t>
            </a:r>
            <a:endParaRPr lang="es-MX" sz="2400" dirty="0"/>
          </a:p>
        </p:txBody>
      </p:sp>
      <p:pic>
        <p:nvPicPr>
          <p:cNvPr id="4098" name="Picture 2" descr="http://4.bp.blogspot.com/-92nuqbOqX8E/Ul2U8LxtFAI/AAAAAAAAACQ/vHhWuzQUSxg/s1600/dibujo+tecnico+quito+y+sus+valle+quito+pichincha+ecuador__A3320C_1.jpg"/>
          <p:cNvPicPr>
            <a:picLocks noChangeAspect="1" noChangeArrowheads="1"/>
          </p:cNvPicPr>
          <p:nvPr/>
        </p:nvPicPr>
        <p:blipFill rotWithShape="1">
          <a:blip r:embed="rId2">
            <a:extLst>
              <a:ext uri="{28A0092B-C50C-407E-A947-70E740481C1C}">
                <a14:useLocalDpi xmlns:a14="http://schemas.microsoft.com/office/drawing/2010/main" val="0"/>
              </a:ext>
            </a:extLst>
          </a:blip>
          <a:srcRect b="17076"/>
          <a:stretch/>
        </p:blipFill>
        <p:spPr bwMode="auto">
          <a:xfrm>
            <a:off x="2123728" y="2996952"/>
            <a:ext cx="4608512" cy="269245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68886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548680"/>
            <a:ext cx="8229600" cy="3744416"/>
          </a:xfrm>
        </p:spPr>
        <p:txBody>
          <a:bodyPr>
            <a:normAutofit lnSpcReduction="10000"/>
          </a:bodyPr>
          <a:lstStyle/>
          <a:p>
            <a:pPr marL="0" indent="0">
              <a:buNone/>
            </a:pPr>
            <a:r>
              <a:rPr lang="es-MX" dirty="0" smtClean="0"/>
              <a:t>3. D</a:t>
            </a:r>
            <a:r>
              <a:rPr lang="es-MX" sz="2400" dirty="0" smtClean="0"/>
              <a:t>ebe ser reversible </a:t>
            </a:r>
          </a:p>
          <a:p>
            <a:pPr marL="0" indent="0">
              <a:buNone/>
            </a:pPr>
            <a:endParaRPr lang="es-MX" dirty="0"/>
          </a:p>
          <a:p>
            <a:pPr marL="0" indent="0">
              <a:buNone/>
            </a:pPr>
            <a:endParaRPr lang="es-MX" sz="2400" dirty="0" smtClean="0"/>
          </a:p>
          <a:p>
            <a:pPr marL="0" indent="0">
              <a:buNone/>
            </a:pPr>
            <a:endParaRPr lang="es-MX" dirty="0"/>
          </a:p>
          <a:p>
            <a:pPr marL="0" indent="0">
              <a:buNone/>
            </a:pPr>
            <a:endParaRPr lang="es-MX" sz="2400" dirty="0" smtClean="0"/>
          </a:p>
          <a:p>
            <a:pPr marL="0" indent="0">
              <a:buNone/>
            </a:pPr>
            <a:endParaRPr lang="es-MX" dirty="0"/>
          </a:p>
          <a:p>
            <a:pPr marL="0" indent="0">
              <a:buNone/>
            </a:pPr>
            <a:endParaRPr lang="es-MX" sz="2400" dirty="0" smtClean="0"/>
          </a:p>
          <a:p>
            <a:pPr marL="0" indent="0">
              <a:buNone/>
            </a:pPr>
            <a:r>
              <a:rPr lang="es-MX" sz="2400" dirty="0" smtClean="0"/>
              <a:t>4. Debe ser comprendida por cualquier persona distinta a la que la realizo </a:t>
            </a:r>
          </a:p>
          <a:p>
            <a:endParaRPr lang="es-MX" sz="2400" dirty="0"/>
          </a:p>
        </p:txBody>
      </p:sp>
      <p:pic>
        <p:nvPicPr>
          <p:cNvPr id="5122" name="Picture 2" descr="http://2.bp.blogspot.com/-DuNdXRGlbjc/U1qnsThLP2I/AAAAAAAAABQ/cPYLFYS-zMU/s320/arquitectura.jpg"/>
          <p:cNvPicPr>
            <a:picLocks noChangeAspect="1" noChangeArrowheads="1"/>
          </p:cNvPicPr>
          <p:nvPr/>
        </p:nvPicPr>
        <p:blipFill rotWithShape="1">
          <a:blip r:embed="rId2">
            <a:extLst>
              <a:ext uri="{28A0092B-C50C-407E-A947-70E740481C1C}">
                <a14:useLocalDpi xmlns:a14="http://schemas.microsoft.com/office/drawing/2010/main" val="0"/>
              </a:ext>
            </a:extLst>
          </a:blip>
          <a:srcRect l="31271" t="1454" r="29195" b="71102"/>
          <a:stretch/>
        </p:blipFill>
        <p:spPr bwMode="auto">
          <a:xfrm>
            <a:off x="1259632" y="1412776"/>
            <a:ext cx="2370055" cy="165618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2.bp.blogspot.com/-DuNdXRGlbjc/U1qnsThLP2I/AAAAAAAAABQ/cPYLFYS-zMU/s320/arquitectura.jpg"/>
          <p:cNvPicPr>
            <a:picLocks noChangeAspect="1" noChangeArrowheads="1"/>
          </p:cNvPicPr>
          <p:nvPr/>
        </p:nvPicPr>
        <p:blipFill rotWithShape="1">
          <a:blip r:embed="rId2">
            <a:extLst>
              <a:ext uri="{28A0092B-C50C-407E-A947-70E740481C1C}">
                <a14:useLocalDpi xmlns:a14="http://schemas.microsoft.com/office/drawing/2010/main" val="0"/>
              </a:ext>
            </a:extLst>
          </a:blip>
          <a:srcRect t="45245"/>
          <a:stretch/>
        </p:blipFill>
        <p:spPr bwMode="auto">
          <a:xfrm>
            <a:off x="971600" y="4261884"/>
            <a:ext cx="3100690" cy="1709083"/>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http://www.tesorillo.com/articulos/arquitec/0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4515675"/>
            <a:ext cx="3447986" cy="1474140"/>
          </a:xfrm>
          <a:prstGeom prst="rect">
            <a:avLst/>
          </a:prstGeom>
          <a:noFill/>
          <a:extLst>
            <a:ext uri="{909E8E84-426E-40DD-AFC4-6F175D3DCCD1}">
              <a14:hiddenFill xmlns:a14="http://schemas.microsoft.com/office/drawing/2010/main">
                <a:solidFill>
                  <a:srgbClr val="FFFFFF"/>
                </a:solidFill>
              </a14:hiddenFill>
            </a:ext>
          </a:extLst>
        </p:spPr>
      </p:pic>
      <p:sp>
        <p:nvSpPr>
          <p:cNvPr id="6" name="5 CuadroTexto"/>
          <p:cNvSpPr txBox="1"/>
          <p:nvPr/>
        </p:nvSpPr>
        <p:spPr>
          <a:xfrm>
            <a:off x="1945881" y="3892552"/>
            <a:ext cx="1152128" cy="369332"/>
          </a:xfrm>
          <a:prstGeom prst="rect">
            <a:avLst/>
          </a:prstGeom>
          <a:noFill/>
        </p:spPr>
        <p:txBody>
          <a:bodyPr wrap="square" rtlCol="0">
            <a:spAutoFit/>
          </a:bodyPr>
          <a:lstStyle/>
          <a:p>
            <a:r>
              <a:rPr lang="es-MX" dirty="0" smtClean="0"/>
              <a:t>Diseñador </a:t>
            </a:r>
            <a:endParaRPr lang="es-MX" dirty="0"/>
          </a:p>
        </p:txBody>
      </p:sp>
      <p:sp>
        <p:nvSpPr>
          <p:cNvPr id="10" name="9 CuadroTexto"/>
          <p:cNvSpPr txBox="1"/>
          <p:nvPr/>
        </p:nvSpPr>
        <p:spPr>
          <a:xfrm>
            <a:off x="5739017" y="4005064"/>
            <a:ext cx="1690015" cy="369332"/>
          </a:xfrm>
          <a:prstGeom prst="rect">
            <a:avLst/>
          </a:prstGeom>
          <a:noFill/>
        </p:spPr>
        <p:txBody>
          <a:bodyPr wrap="square" rtlCol="0">
            <a:spAutoFit/>
          </a:bodyPr>
          <a:lstStyle/>
          <a:p>
            <a:r>
              <a:rPr lang="es-MX" dirty="0" smtClean="0"/>
              <a:t>Persona ajena </a:t>
            </a:r>
            <a:endParaRPr lang="es-MX" dirty="0"/>
          </a:p>
        </p:txBody>
      </p:sp>
    </p:spTree>
    <p:extLst>
      <p:ext uri="{BB962C8B-B14F-4D97-AF65-F5344CB8AC3E}">
        <p14:creationId xmlns:p14="http://schemas.microsoft.com/office/powerpoint/2010/main" val="85179184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Personalizado 1">
      <a:dk1>
        <a:sysClr val="windowText" lastClr="000000"/>
      </a:dk1>
      <a:lt1>
        <a:sysClr val="window" lastClr="FFFFFF"/>
      </a:lt1>
      <a:dk2>
        <a:srgbClr val="3E3D2D"/>
      </a:dk2>
      <a:lt2>
        <a:srgbClr val="CAF278"/>
      </a:lt2>
      <a:accent1>
        <a:srgbClr val="74A50F"/>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464</TotalTime>
  <Words>1131</Words>
  <Application>Microsoft Office PowerPoint</Application>
  <PresentationFormat>Presentación en pantalla (4:3)</PresentationFormat>
  <Paragraphs>126</Paragraphs>
  <Slides>31</Slides>
  <Notes>1</Notes>
  <HiddenSlides>0</HiddenSlides>
  <MMClips>0</MMClips>
  <ScaleCrop>false</ScaleCrop>
  <HeadingPairs>
    <vt:vector size="4" baseType="variant">
      <vt:variant>
        <vt:lpstr>Tema</vt:lpstr>
      </vt:variant>
      <vt:variant>
        <vt:i4>1</vt:i4>
      </vt:variant>
      <vt:variant>
        <vt:lpstr>Títulos de diapositiva</vt:lpstr>
      </vt:variant>
      <vt:variant>
        <vt:i4>31</vt:i4>
      </vt:variant>
    </vt:vector>
  </HeadingPairs>
  <TitlesOfParts>
    <vt:vector size="32" baseType="lpstr">
      <vt:lpstr>NewsPrint</vt:lpstr>
      <vt:lpstr>UNIVERSIDAD AUTONOMA DEL ESTADO DE MEXICO</vt:lpstr>
      <vt:lpstr>Contenido</vt:lpstr>
      <vt:lpstr>Guion explicativo</vt:lpstr>
      <vt:lpstr>Guion explicativo</vt:lpstr>
      <vt:lpstr>Introducción</vt:lpstr>
      <vt:lpstr>Sistemas de representación.</vt:lpstr>
      <vt:lpstr>Condiciones de los sistemas de representación</vt:lpstr>
      <vt:lpstr>Presentación de PowerPoint</vt:lpstr>
      <vt:lpstr>Presentación de PowerPoint</vt:lpstr>
      <vt:lpstr>Presentación de PowerPoint</vt:lpstr>
      <vt:lpstr>Actividad</vt:lpstr>
      <vt:lpstr>Presentación de PowerPoint</vt:lpstr>
      <vt:lpstr>Presentación de PowerPoint</vt:lpstr>
      <vt:lpstr>Presentación de PowerPoint</vt:lpstr>
      <vt:lpstr>4.1 Sistema americano </vt:lpstr>
      <vt:lpstr>Presentación de PowerPoint</vt:lpstr>
      <vt:lpstr>OBTENCIÓN DE TODAS LAS VISTAS DE UNA PIEZA (SISTEMA AMERICANO)</vt:lpstr>
      <vt:lpstr>OBTENCIÓN DE TODAS LAS VISTAS DE UNA PIEZA (SISTEMA AMERICANO)</vt:lpstr>
      <vt:lpstr>OBTENCIÓN DE TODAS LAS VISTAS DE UNA PIEZA (SISTEMA AMERICANO)</vt:lpstr>
      <vt:lpstr>OBTENCIÓN DE TODAS LAS VISTAS DE UNA PIEZA (SISTEMA AMERICANO)</vt:lpstr>
      <vt:lpstr>4.2 Sistema europeo</vt:lpstr>
      <vt:lpstr>Presentación de PowerPoint</vt:lpstr>
      <vt:lpstr>OBTENCIÓN DE TODAS LAS VISTAS DE UNA PIEZA (SISTEMA EUROPEO)</vt:lpstr>
      <vt:lpstr>Diferencias en los 2 sistemas </vt:lpstr>
      <vt:lpstr>Estrategia para sacar las vistas</vt:lpstr>
      <vt:lpstr>Presentación de PowerPoint</vt:lpstr>
      <vt:lpstr>Actividad </vt:lpstr>
      <vt:lpstr>Actividad 3 </vt:lpstr>
      <vt:lpstr>Ejercicios: Realice las vistas  con  sistema americano</vt:lpstr>
      <vt:lpstr>Ejercicios realice las vistas  con sistema europeo</vt:lpstr>
      <vt:lpstr>Referencias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UNIDAD ACADÉMICA PROFESIONAL TIANGUISTENCO</dc:title>
  <dc:creator>ROBERTO</dc:creator>
  <cp:lastModifiedBy>EQUIPO28-LIPYM</cp:lastModifiedBy>
  <cp:revision>40</cp:revision>
  <dcterms:created xsi:type="dcterms:W3CDTF">2014-09-25T16:11:09Z</dcterms:created>
  <dcterms:modified xsi:type="dcterms:W3CDTF">2015-09-26T19:09:09Z</dcterms:modified>
</cp:coreProperties>
</file>