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sldIdLst>
    <p:sldId id="299" r:id="rId2"/>
    <p:sldId id="300" r:id="rId3"/>
    <p:sldId id="301" r:id="rId4"/>
    <p:sldId id="302" r:id="rId5"/>
    <p:sldId id="304" r:id="rId6"/>
    <p:sldId id="303" r:id="rId7"/>
    <p:sldId id="256" r:id="rId8"/>
    <p:sldId id="257" r:id="rId9"/>
    <p:sldId id="258" r:id="rId10"/>
    <p:sldId id="259" r:id="rId11"/>
    <p:sldId id="293" r:id="rId12"/>
    <p:sldId id="294" r:id="rId13"/>
    <p:sldId id="295" r:id="rId14"/>
    <p:sldId id="296" r:id="rId15"/>
    <p:sldId id="298" r:id="rId16"/>
    <p:sldId id="297" r:id="rId17"/>
    <p:sldId id="260" r:id="rId18"/>
    <p:sldId id="291" r:id="rId19"/>
    <p:sldId id="261" r:id="rId20"/>
    <p:sldId id="292" r:id="rId21"/>
    <p:sldId id="262" r:id="rId22"/>
    <p:sldId id="282" r:id="rId23"/>
    <p:sldId id="264" r:id="rId24"/>
    <p:sldId id="265" r:id="rId25"/>
    <p:sldId id="266" r:id="rId26"/>
    <p:sldId id="267" r:id="rId27"/>
    <p:sldId id="268" r:id="rId28"/>
    <p:sldId id="269" r:id="rId29"/>
    <p:sldId id="270" r:id="rId30"/>
    <p:sldId id="271" r:id="rId31"/>
    <p:sldId id="272" r:id="rId32"/>
    <p:sldId id="273" r:id="rId33"/>
    <p:sldId id="274" r:id="rId34"/>
    <p:sldId id="275" r:id="rId35"/>
    <p:sldId id="276" r:id="rId36"/>
    <p:sldId id="277" r:id="rId37"/>
    <p:sldId id="278" r:id="rId38"/>
    <p:sldId id="279" r:id="rId39"/>
    <p:sldId id="280" r:id="rId40"/>
    <p:sldId id="283" r:id="rId41"/>
    <p:sldId id="284" r:id="rId42"/>
    <p:sldId id="285" r:id="rId43"/>
    <p:sldId id="286" r:id="rId44"/>
    <p:sldId id="287" r:id="rId45"/>
    <p:sldId id="288" r:id="rId46"/>
    <p:sldId id="290" r:id="rId4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B5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Título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Elipse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795CAF-E026-4B26-978C-96AAA8E5A6C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B65B3-E58D-4CA9-A26B-6FFD6506174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B322D-2279-4A72-8EDC-7AB0BA8B47D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4461F33-57FE-4105-81C0-6C004BABB50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451DDA4-626B-425D-A181-0DE62744DF58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6" name="15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6CA20-C269-4FDD-86DA-6E96EF94FAF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59437-C6F2-4A7B-8DA5-60CFFA494553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EBE25-D718-4039-8B5A-B7B371DA85B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2" name="31 Marcador de contenido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4" name="33 Marcador de contenido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10" name="9 Conector recto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2C105-6F7C-45AC-9CB2-B3E0E308EEA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3D4E1-E9BE-44DF-A537-E6DDD1E966C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Marcador de contenido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1" name="30 Título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DA10DCB-1F99-4818-B74A-D06E83C2F03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85AE09-A661-4965-860F-792D720F9611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3311DEF-CF36-4F53-87C3-1B254763ED18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8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9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0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8.bin"/><Relationship Id="rId4" Type="http://schemas.openxmlformats.org/officeDocument/2006/relationships/image" Target="../media/image11.w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2.w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3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uaemex.mx/CUEcatepec/images/escudo_cu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881" y="247778"/>
            <a:ext cx="1568770" cy="1801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1143000" y="2297995"/>
            <a:ext cx="6858000" cy="2387600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ANÁLISIS DE VARIANZA DE UN FACTOR</a:t>
            </a:r>
          </a:p>
          <a:p>
            <a:pPr algn="ctr"/>
            <a:endParaRPr lang="es-MX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MX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ANOVA I</a:t>
            </a:r>
          </a:p>
          <a:p>
            <a:endParaRPr lang="es-MX" sz="2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779912" y="5060372"/>
            <a:ext cx="40132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Dr. en Ed. Carlos Saúl Juárez Lugo</a:t>
            </a: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Centro Universitario UAEM Ecatepec</a:t>
            </a:r>
          </a:p>
          <a:p>
            <a:pPr algn="r"/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http://www.uaemex.mx/images/cabecer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079" y="503561"/>
            <a:ext cx="4915487" cy="1092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92779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2780927"/>
            <a:ext cx="8291264" cy="3349997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" dirty="0" smtClean="0"/>
              <a:t>Muestreo aleatorio </a:t>
            </a:r>
            <a:r>
              <a:rPr lang="es-ES" dirty="0"/>
              <a:t>independiente.</a:t>
            </a:r>
          </a:p>
          <a:p>
            <a:pPr marL="609600" indent="-609600">
              <a:lnSpc>
                <a:spcPct val="90000"/>
              </a:lnSpc>
            </a:pPr>
            <a:endParaRPr lang="es-ES" dirty="0"/>
          </a:p>
          <a:p>
            <a:pPr marL="609600" indent="-609600">
              <a:lnSpc>
                <a:spcPct val="90000"/>
              </a:lnSpc>
            </a:pPr>
            <a:r>
              <a:rPr lang="es-ES" dirty="0"/>
              <a:t>Poblaciones normales para cada grupo.</a:t>
            </a:r>
          </a:p>
          <a:p>
            <a:pPr marL="609600" indent="-609600">
              <a:lnSpc>
                <a:spcPct val="90000"/>
              </a:lnSpc>
            </a:pPr>
            <a:endParaRPr lang="es-ES" dirty="0"/>
          </a:p>
          <a:p>
            <a:pPr marL="609600" indent="-609600">
              <a:lnSpc>
                <a:spcPct val="90000"/>
              </a:lnSpc>
            </a:pPr>
            <a:r>
              <a:rPr lang="es-ES" dirty="0"/>
              <a:t>Varianzas iguales en las poblaciones.</a:t>
            </a:r>
          </a:p>
          <a:p>
            <a:pPr marL="609600" indent="-609600">
              <a:lnSpc>
                <a:spcPct val="90000"/>
              </a:lnSpc>
            </a:pPr>
            <a:endParaRPr lang="es-ES" dirty="0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ANÁLISIS PARAMÉTRICO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737320"/>
            <a:ext cx="8229600" cy="4572000"/>
          </a:xfrm>
        </p:spPr>
        <p:txBody>
          <a:bodyPr>
            <a:normAutofit/>
          </a:bodyPr>
          <a:lstStyle/>
          <a:p>
            <a:r>
              <a:rPr lang="es-MX" dirty="0" smtClean="0"/>
              <a:t>Produce un valor conocido como </a:t>
            </a:r>
            <a:r>
              <a:rPr lang="es-MX" i="1" dirty="0" smtClean="0"/>
              <a:t>F</a:t>
            </a:r>
            <a:r>
              <a:rPr lang="es-MX" dirty="0" smtClean="0"/>
              <a:t> o </a:t>
            </a:r>
            <a:r>
              <a:rPr lang="es-MX" i="1" dirty="0" smtClean="0"/>
              <a:t>razón F</a:t>
            </a:r>
          </a:p>
          <a:p>
            <a:pPr marL="0" indent="0">
              <a:buNone/>
            </a:pPr>
            <a:endParaRPr lang="es-MX" i="1" dirty="0" smtClean="0"/>
          </a:p>
          <a:p>
            <a:r>
              <a:rPr lang="es-MX" dirty="0" smtClean="0"/>
              <a:t>Se basa en la </a:t>
            </a:r>
            <a:r>
              <a:rPr lang="es-MX" i="1" dirty="0" smtClean="0"/>
              <a:t>distribución F</a:t>
            </a:r>
          </a:p>
          <a:p>
            <a:pPr marL="0" indent="0">
              <a:buNone/>
            </a:pPr>
            <a:endParaRPr lang="es-MX" i="1" dirty="0" smtClean="0"/>
          </a:p>
          <a:p>
            <a:r>
              <a:rPr lang="es-MX" dirty="0" smtClean="0"/>
              <a:t>La razón </a:t>
            </a:r>
            <a:r>
              <a:rPr lang="es-MX" i="1" dirty="0" smtClean="0"/>
              <a:t>F compara las variaciones en las puntuaciones debidas a dos diferentes fuentes: </a:t>
            </a:r>
          </a:p>
          <a:p>
            <a:pPr marL="0" indent="0">
              <a:buNone/>
            </a:pPr>
            <a:r>
              <a:rPr lang="es-MX" i="1" dirty="0" smtClean="0"/>
              <a:t>Variaciones entre los grupos que se comparan, y</a:t>
            </a:r>
          </a:p>
          <a:p>
            <a:pPr marL="0" indent="0">
              <a:buNone/>
            </a:pPr>
            <a:r>
              <a:rPr lang="es-MX" i="1" dirty="0" smtClean="0"/>
              <a:t>Variaciones dentro de los grupos.</a:t>
            </a:r>
            <a:endParaRPr lang="es-MX" i="1" dirty="0"/>
          </a:p>
          <a:p>
            <a:pPr marL="0" indent="0">
              <a:buNone/>
            </a:pPr>
            <a:endParaRPr lang="es-MX" i="1" dirty="0" smtClean="0"/>
          </a:p>
          <a:p>
            <a:endParaRPr lang="es-MX" i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Fundamento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641645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i="1" dirty="0"/>
              <a:t>Hipótesis que comprueba:</a:t>
            </a:r>
          </a:p>
          <a:p>
            <a:pPr marL="0" indent="0">
              <a:buNone/>
            </a:pPr>
            <a:endParaRPr lang="es-MX" i="1" dirty="0"/>
          </a:p>
          <a:p>
            <a:pPr marL="0" indent="0">
              <a:buNone/>
            </a:pPr>
            <a:r>
              <a:rPr lang="es-MX" i="1" dirty="0"/>
              <a:t>Diferencia entre más de dos grupos: “Los grupos difieren significativamente entre sí”.</a:t>
            </a:r>
          </a:p>
          <a:p>
            <a:endParaRPr lang="es-MX" dirty="0" smtClean="0"/>
          </a:p>
          <a:p>
            <a:r>
              <a:rPr lang="es-MX" dirty="0" smtClean="0"/>
              <a:t>Si los grupos difieren realmente entre sí, sus puntuaciones variarán más de lo que pueden variar las puntuaciones entre los integrantes de un mismo grupo.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4086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</a:t>
            </a:r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360997"/>
              </p:ext>
            </p:extLst>
          </p:nvPr>
        </p:nvGraphicFramePr>
        <p:xfrm>
          <a:off x="1524000" y="1916832"/>
          <a:ext cx="60960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Familia 1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Familia 2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Familia 3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Familia 4</a:t>
                      </a:r>
                      <a:endParaRPr lang="es-MX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A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B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C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D</a:t>
                      </a:r>
                      <a:endParaRPr lang="es-MX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a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b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c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d</a:t>
                      </a:r>
                      <a:endParaRPr lang="es-MX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Brush Script MT" panose="03060802040406070304" pitchFamily="66" charset="0"/>
                        </a:rPr>
                        <a:t>A</a:t>
                      </a:r>
                      <a:endParaRPr lang="es-MX" sz="2400" dirty="0">
                        <a:latin typeface="Brush Script MT" panose="030608020404060703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Lucida Calligraphy" panose="03010101010101010101" pitchFamily="66" charset="0"/>
                        </a:rPr>
                        <a:t>B</a:t>
                      </a:r>
                      <a:endParaRPr lang="es-MX" sz="2400" dirty="0">
                        <a:latin typeface="Lucida Calligraphy" panose="03010101010101010101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Ravie" panose="04040805050809020602" pitchFamily="82" charset="0"/>
                        </a:rPr>
                        <a:t>C</a:t>
                      </a:r>
                      <a:endParaRPr lang="es-MX" sz="2400" dirty="0">
                        <a:latin typeface="Ravie" panose="04040805050809020602" pitchFamily="8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D</a:t>
                      </a:r>
                      <a:endParaRPr lang="es-MX" sz="24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Blackadder ITC" panose="04020505051007020D02" pitchFamily="82" charset="0"/>
                        </a:rPr>
                        <a:t>A</a:t>
                      </a:r>
                      <a:endParaRPr lang="es-MX" sz="2400" dirty="0">
                        <a:latin typeface="Blackadder ITC" panose="04020505051007020D02" pitchFamily="8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Goudy Old Style" panose="02020502050305020303" pitchFamily="18" charset="0"/>
                        </a:rPr>
                        <a:t>B</a:t>
                      </a:r>
                      <a:endParaRPr lang="es-MX" sz="2400" dirty="0">
                        <a:latin typeface="Goudy Old Style" panose="0202050205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Levenim MT" panose="02010502060101010101" pitchFamily="2" charset="-79"/>
                          <a:cs typeface="Levenim MT" panose="02010502060101010101" pitchFamily="2" charset="-79"/>
                        </a:rPr>
                        <a:t>C</a:t>
                      </a:r>
                      <a:endParaRPr lang="es-MX" sz="2400" dirty="0">
                        <a:latin typeface="Levenim MT" panose="02010502060101010101" pitchFamily="2" charset="-79"/>
                        <a:cs typeface="Levenim MT" panose="02010502060101010101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Lucida Calligraphy" panose="03010101010101010101" pitchFamily="66" charset="0"/>
                        </a:rPr>
                        <a:t>D</a:t>
                      </a:r>
                      <a:endParaRPr lang="es-MX" sz="2400" dirty="0">
                        <a:latin typeface="Lucida Calligraphy" panose="03010101010101010101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A</a:t>
                      </a:r>
                      <a:endParaRPr lang="es-MX" sz="24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Curlz MT" panose="04040404050702020202" pitchFamily="82" charset="0"/>
                        </a:rPr>
                        <a:t>B</a:t>
                      </a:r>
                      <a:endParaRPr lang="es-MX" sz="2400" dirty="0">
                        <a:latin typeface="Curlz MT" panose="04040404050702020202" pitchFamily="8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Bodoni MT Poster Compressed" panose="02070706080601050204" pitchFamily="18" charset="0"/>
                        </a:rPr>
                        <a:t>C</a:t>
                      </a:r>
                      <a:endParaRPr lang="es-MX" sz="2400" dirty="0">
                        <a:latin typeface="Bodoni MT Poster Compressed" panose="0207070608060105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Lucida Calligraphy" panose="03010101010101010101" pitchFamily="66" charset="0"/>
                        </a:rPr>
                        <a:t>D</a:t>
                      </a:r>
                      <a:endParaRPr lang="es-MX" sz="2400" dirty="0">
                        <a:latin typeface="Lucida Calligraphy" panose="03010101010101010101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547664" y="5013176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Homogeneidad</a:t>
            </a:r>
          </a:p>
          <a:p>
            <a:pPr algn="ctr"/>
            <a:r>
              <a:rPr lang="es-MX" dirty="0" err="1" smtClean="0"/>
              <a:t>intrafamilia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3059832" y="5013176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Homogeneidad</a:t>
            </a:r>
          </a:p>
          <a:p>
            <a:pPr algn="ctr"/>
            <a:r>
              <a:rPr lang="es-MX" dirty="0" err="1" smtClean="0"/>
              <a:t>Intrafamilia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4537787" y="5008038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Homogeneidad</a:t>
            </a:r>
          </a:p>
          <a:p>
            <a:pPr algn="ctr"/>
            <a:r>
              <a:rPr lang="es-MX" dirty="0" err="1" smtClean="0"/>
              <a:t>intrafamilia</a:t>
            </a:r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6156176" y="5003884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Homogeneidad</a:t>
            </a:r>
          </a:p>
          <a:p>
            <a:pPr algn="ctr"/>
            <a:r>
              <a:rPr lang="es-MX" dirty="0" err="1" smtClean="0"/>
              <a:t>intrafamilia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>
            <a:off x="179512" y="522920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rgbClr val="FFFF00"/>
                </a:solidFill>
              </a:rPr>
              <a:t>Esperamos</a:t>
            </a:r>
            <a:endParaRPr lang="es-MX" dirty="0">
              <a:solidFill>
                <a:srgbClr val="FFFF00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3313651" y="5934471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Heterogeneidad</a:t>
            </a:r>
          </a:p>
          <a:p>
            <a:pPr algn="ctr"/>
            <a:r>
              <a:rPr lang="es-MX" dirty="0" err="1" smtClean="0"/>
              <a:t>interfamilias</a:t>
            </a:r>
            <a:endParaRPr lang="es-MX" dirty="0"/>
          </a:p>
        </p:txBody>
      </p:sp>
      <p:sp>
        <p:nvSpPr>
          <p:cNvPr id="13" name="12 Abrir llave"/>
          <p:cNvSpPr/>
          <p:nvPr/>
        </p:nvSpPr>
        <p:spPr>
          <a:xfrm rot="5400000" flipH="1">
            <a:off x="2110226" y="4510788"/>
            <a:ext cx="288032" cy="837093"/>
          </a:xfrm>
          <a:prstGeom prst="leftBrace">
            <a:avLst>
              <a:gd name="adj1" fmla="val 0"/>
              <a:gd name="adj2" fmla="val 513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Abrir llave"/>
          <p:cNvSpPr/>
          <p:nvPr/>
        </p:nvSpPr>
        <p:spPr>
          <a:xfrm rot="5400000" flipH="1">
            <a:off x="3588181" y="4510788"/>
            <a:ext cx="288032" cy="837093"/>
          </a:xfrm>
          <a:prstGeom prst="leftBrace">
            <a:avLst>
              <a:gd name="adj1" fmla="val 0"/>
              <a:gd name="adj2" fmla="val 513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Abrir llave"/>
          <p:cNvSpPr/>
          <p:nvPr/>
        </p:nvSpPr>
        <p:spPr>
          <a:xfrm rot="5400000" flipH="1">
            <a:off x="5185859" y="4527555"/>
            <a:ext cx="288032" cy="837093"/>
          </a:xfrm>
          <a:prstGeom prst="leftBrace">
            <a:avLst>
              <a:gd name="adj1" fmla="val 0"/>
              <a:gd name="adj2" fmla="val 513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Abrir llave"/>
          <p:cNvSpPr/>
          <p:nvPr/>
        </p:nvSpPr>
        <p:spPr>
          <a:xfrm rot="5400000" flipH="1">
            <a:off x="6646731" y="4510788"/>
            <a:ext cx="288032" cy="837093"/>
          </a:xfrm>
          <a:prstGeom prst="leftBrace">
            <a:avLst>
              <a:gd name="adj1" fmla="val 0"/>
              <a:gd name="adj2" fmla="val 513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Abrir llave"/>
          <p:cNvSpPr/>
          <p:nvPr/>
        </p:nvSpPr>
        <p:spPr>
          <a:xfrm rot="5400000" flipH="1">
            <a:off x="4535996" y="2658107"/>
            <a:ext cx="288032" cy="6552728"/>
          </a:xfrm>
          <a:prstGeom prst="leftBrace">
            <a:avLst>
              <a:gd name="adj1" fmla="val 0"/>
              <a:gd name="adj2" fmla="val 513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3553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</a:t>
            </a:r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517522"/>
              </p:ext>
            </p:extLst>
          </p:nvPr>
        </p:nvGraphicFramePr>
        <p:xfrm>
          <a:off x="1475656" y="2060848"/>
          <a:ext cx="6096000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Familia 1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Familia 2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Familia 3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Familia 4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A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latin typeface="Lucida Calligraphy" panose="03010101010101010101" pitchFamily="66" charset="0"/>
                        </a:rPr>
                        <a:t>A</a:t>
                      </a:r>
                      <a:endParaRPr lang="es-MX" sz="2000" dirty="0">
                        <a:latin typeface="Lucida Calligraphy" panose="03010101010101010101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latin typeface="Goudy Old Style" panose="02020502050305020303" pitchFamily="18" charset="0"/>
                        </a:rPr>
                        <a:t>A</a:t>
                      </a:r>
                      <a:endParaRPr lang="es-MX" sz="2000" dirty="0">
                        <a:latin typeface="Goudy Old Style" panose="0202050205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latin typeface="Tw Cen MT" panose="020B0602020104020603" pitchFamily="34" charset="0"/>
                        </a:rPr>
                        <a:t>A</a:t>
                      </a:r>
                      <a:endParaRPr lang="es-MX" sz="20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A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latin typeface="Lucida Calligraphy" panose="03010101010101010101" pitchFamily="66" charset="0"/>
                        </a:rPr>
                        <a:t>a</a:t>
                      </a:r>
                      <a:endParaRPr lang="es-MX" sz="2000" dirty="0">
                        <a:latin typeface="Lucida Calligraphy" panose="03010101010101010101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latin typeface="Goudy Old Style" panose="02020502050305020303" pitchFamily="18" charset="0"/>
                        </a:rPr>
                        <a:t>A</a:t>
                      </a:r>
                      <a:endParaRPr lang="es-MX" sz="2000" dirty="0">
                        <a:latin typeface="Goudy Old Style" panose="0202050205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latin typeface="Tw Cen MT" panose="020B0602020104020603" pitchFamily="34" charset="0"/>
                        </a:rPr>
                        <a:t>a</a:t>
                      </a:r>
                      <a:endParaRPr lang="es-MX" sz="20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A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latin typeface="Lucida Calligraphy" panose="03010101010101010101" pitchFamily="66" charset="0"/>
                        </a:rPr>
                        <a:t>A</a:t>
                      </a:r>
                      <a:endParaRPr lang="es-MX" sz="2000" dirty="0">
                        <a:latin typeface="Lucida Calligraphy" panose="03010101010101010101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latin typeface="Goudy Old Style" panose="02020502050305020303" pitchFamily="18" charset="0"/>
                        </a:rPr>
                        <a:t>A</a:t>
                      </a:r>
                      <a:endParaRPr lang="es-MX" sz="2000" dirty="0">
                        <a:latin typeface="Goudy Old Style" panose="0202050205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latin typeface="Tw Cen MT" panose="020B0602020104020603" pitchFamily="34" charset="0"/>
                        </a:rPr>
                        <a:t>A</a:t>
                      </a:r>
                      <a:endParaRPr lang="es-MX" sz="20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a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latin typeface="Lucida Calligraphy" panose="03010101010101010101" pitchFamily="66" charset="0"/>
                        </a:rPr>
                        <a:t>A</a:t>
                      </a:r>
                      <a:endParaRPr lang="es-MX" sz="2000" dirty="0">
                        <a:latin typeface="Lucida Calligraphy" panose="03010101010101010101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Goudy Old Style" panose="02020502050305020303" pitchFamily="18" charset="0"/>
                        </a:rPr>
                        <a:t>a</a:t>
                      </a:r>
                      <a:endParaRPr lang="es-MX" sz="2000" dirty="0">
                        <a:latin typeface="Goudy Old Style" panose="0202050205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latin typeface="Tw Cen MT" panose="020B0602020104020603" pitchFamily="34" charset="0"/>
                        </a:rPr>
                        <a:t>A</a:t>
                      </a:r>
                      <a:endParaRPr lang="es-MX" sz="20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A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latin typeface="Lucida Calligraphy" panose="03010101010101010101" pitchFamily="66" charset="0"/>
                        </a:rPr>
                        <a:t>A</a:t>
                      </a:r>
                      <a:endParaRPr lang="es-MX" sz="2000" dirty="0">
                        <a:latin typeface="Lucida Calligraphy" panose="03010101010101010101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latin typeface="Goudy Old Style" panose="02020502050305020303" pitchFamily="18" charset="0"/>
                        </a:rPr>
                        <a:t>A</a:t>
                      </a:r>
                      <a:endParaRPr lang="es-MX" sz="2000" dirty="0">
                        <a:latin typeface="Goudy Old Style" panose="0202050205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latin typeface="Tw Cen MT" panose="020B0602020104020603" pitchFamily="34" charset="0"/>
                        </a:rPr>
                        <a:t>A</a:t>
                      </a:r>
                      <a:endParaRPr lang="es-MX" sz="20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2339752" y="486916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No hay diferencia entre familias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2641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</a:t>
            </a:r>
            <a:r>
              <a:rPr lang="es-MX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ejemplo se </a:t>
            </a:r>
            <a:r>
              <a:rPr lang="es-MX" sz="2800">
                <a:latin typeface="Times New Roman" panose="02020603050405020304" pitchFamily="18" charset="0"/>
                <a:cs typeface="Times New Roman" panose="02020603050405020304" pitchFamily="18" charset="0"/>
              </a:rPr>
              <a:t>espera que </a:t>
            </a:r>
            <a:r>
              <a:rPr lang="es-MX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s-MX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s-MX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integrantes de una familia se parezcan más entre sí que a los miembros de otro familia.</a:t>
            </a:r>
          </a:p>
          <a:p>
            <a:pPr marL="0" indent="0">
              <a:buNone/>
            </a:pPr>
            <a:endParaRPr lang="es-MX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Esperamos homogeneidad </a:t>
            </a:r>
            <a:r>
              <a:rPr lang="es-MX" sz="2800" i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intra</a:t>
            </a:r>
            <a:r>
              <a:rPr lang="es-MX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familia</a:t>
            </a:r>
            <a:r>
              <a:rPr lang="es-MX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y heterogeneidad </a:t>
            </a:r>
            <a:r>
              <a:rPr lang="es-MX" sz="2800" i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</a:t>
            </a:r>
            <a:r>
              <a:rPr lang="es-MX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familia</a:t>
            </a:r>
            <a:r>
              <a:rPr lang="es-MX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s-MX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Interpretación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235034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03104"/>
          </a:xfrm>
        </p:spPr>
        <p:txBody>
          <a:bodyPr/>
          <a:lstStyle/>
          <a:p>
            <a:r>
              <a:rPr lang="es-MX" dirty="0" smtClean="0"/>
              <a:t>La razón F nos indica si las diferencias entre los </a:t>
            </a:r>
            <a:r>
              <a:rPr lang="es-MX" dirty="0"/>
              <a:t>g</a:t>
            </a:r>
            <a:r>
              <a:rPr lang="es-MX" dirty="0" smtClean="0"/>
              <a:t>rupos (familias) son mayores que las diferencias </a:t>
            </a:r>
            <a:r>
              <a:rPr lang="es-MX" dirty="0" err="1" smtClean="0"/>
              <a:t>intragrupo</a:t>
            </a:r>
            <a:r>
              <a:rPr lang="es-MX" dirty="0" smtClean="0"/>
              <a:t> (dentro de estos).</a:t>
            </a:r>
          </a:p>
          <a:p>
            <a:endParaRPr lang="es-MX" dirty="0"/>
          </a:p>
          <a:p>
            <a:r>
              <a:rPr lang="es-MX" dirty="0" smtClean="0"/>
              <a:t>Las diferencias se miden en términos de varianza (medida de dispersión o variabilidad alrededor de la media).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Interpretación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829481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852936"/>
            <a:ext cx="8229600" cy="324306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sz="2800" dirty="0"/>
              <a:t>Se diseña un experimento con el fin de comprobar si el uso de tres métodos de enseñanza produce resultados diferentes que son estadísticamente significativos en el rendimiento de una cierta asignatura</a:t>
            </a:r>
            <a:r>
              <a:rPr lang="es-MX" sz="2800" dirty="0" smtClean="0"/>
              <a:t>.</a:t>
            </a:r>
            <a:endParaRPr lang="es-MX" sz="2800" dirty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EJEMPLO DE CÁLCULO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32856"/>
            <a:ext cx="8229600" cy="3096344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endParaRPr lang="es-MX" sz="2800" dirty="0"/>
          </a:p>
          <a:p>
            <a:pPr>
              <a:lnSpc>
                <a:spcPct val="90000"/>
              </a:lnSpc>
            </a:pPr>
            <a:endParaRPr lang="es-MX" sz="2800" dirty="0"/>
          </a:p>
          <a:p>
            <a:pPr>
              <a:lnSpc>
                <a:spcPct val="90000"/>
              </a:lnSpc>
            </a:pPr>
            <a:r>
              <a:rPr lang="es-MX" sz="2800" dirty="0"/>
              <a:t>Sean tres grupos de estudiantes seleccionados al azar, con las puntuaciones obtenidas después de que cada uno de ellos fue enseñado por el método que se índica:</a:t>
            </a:r>
            <a:endParaRPr lang="es-ES" sz="2800" dirty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EJEMPLO DE CÁLCULO</a:t>
            </a:r>
          </a:p>
        </p:txBody>
      </p:sp>
    </p:spTree>
    <p:extLst>
      <p:ext uri="{BB962C8B-B14F-4D97-AF65-F5344CB8AC3E}">
        <p14:creationId xmlns:p14="http://schemas.microsoft.com/office/powerpoint/2010/main" val="327941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29" name="Group 93"/>
          <p:cNvGraphicFramePr>
            <a:graphicFrameLocks noGrp="1"/>
          </p:cNvGraphicFramePr>
          <p:nvPr/>
        </p:nvGraphicFramePr>
        <p:xfrm>
          <a:off x="1547813" y="692150"/>
          <a:ext cx="6408737" cy="3808413"/>
        </p:xfrm>
        <a:graphic>
          <a:graphicData uri="http://schemas.openxmlformats.org/drawingml/2006/table">
            <a:tbl>
              <a:tblPr/>
              <a:tblGrid>
                <a:gridCol w="2073275"/>
                <a:gridCol w="2274887"/>
                <a:gridCol w="2060575"/>
              </a:tblGrid>
              <a:tr h="476250"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Método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2176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Lectura individual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De exposición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De discusión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9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11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9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426" name="Text Box 90"/>
          <p:cNvSpPr txBox="1">
            <a:spLocks noChangeArrowheads="1"/>
          </p:cNvSpPr>
          <p:nvPr/>
        </p:nvSpPr>
        <p:spPr bwMode="auto">
          <a:xfrm>
            <a:off x="2555875" y="5157788"/>
            <a:ext cx="5040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400"/>
              <a:t>Tabla 1. Concentrado de datos inicial.</a:t>
            </a:r>
            <a:endParaRPr lang="es-E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043608" y="759279"/>
            <a:ext cx="74888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Licenciatura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Psicología. Centro Universitario UAEM Ecatepec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Unidad de Aprendizaje a la que se destina el material:</a:t>
            </a: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Estadística Aplicada</a:t>
            </a:r>
            <a:endParaRPr lang="es-MX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Programa por competencias</a:t>
            </a:r>
            <a:endParaRPr lang="es-MX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Secuencia didáctica que indica el Programa de Aprendizaje:</a:t>
            </a: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dirty="0"/>
          </a:p>
          <a:p>
            <a:r>
              <a:rPr lang="es-MX" dirty="0" smtClean="0"/>
              <a:t>1. Analizará </a:t>
            </a:r>
            <a:r>
              <a:rPr lang="es-MX" dirty="0"/>
              <a:t>el empleo de la estadística aplicada en la investigación</a:t>
            </a:r>
            <a:r>
              <a:rPr lang="es-MX" dirty="0" smtClean="0"/>
              <a:t>.</a:t>
            </a:r>
            <a:endParaRPr lang="es-MX" dirty="0"/>
          </a:p>
          <a:p>
            <a:r>
              <a:rPr lang="es-MX" dirty="0"/>
              <a:t>2- </a:t>
            </a:r>
            <a:r>
              <a:rPr lang="es-MX" dirty="0" smtClean="0"/>
              <a:t>Manejará </a:t>
            </a:r>
            <a:r>
              <a:rPr lang="es-MX" dirty="0"/>
              <a:t>los conceptos básicos de la estadística aplicada. </a:t>
            </a:r>
          </a:p>
          <a:p>
            <a:r>
              <a:rPr lang="es-MX" dirty="0"/>
              <a:t>3- </a:t>
            </a:r>
            <a:r>
              <a:rPr lang="es-MX" dirty="0" smtClean="0"/>
              <a:t>Calculará </a:t>
            </a:r>
            <a:r>
              <a:rPr lang="es-MX" dirty="0"/>
              <a:t>las pruebas paramétricas de asociación y de </a:t>
            </a:r>
            <a:r>
              <a:rPr lang="es-MX" dirty="0" smtClean="0"/>
              <a:t>comparación:</a:t>
            </a:r>
          </a:p>
          <a:p>
            <a:r>
              <a:rPr lang="es-MX" dirty="0"/>
              <a:t>	</a:t>
            </a:r>
            <a:r>
              <a:rPr lang="es-MX" dirty="0" smtClean="0"/>
              <a:t> </a:t>
            </a:r>
            <a:r>
              <a:rPr lang="es-MX" dirty="0" smtClean="0">
                <a:solidFill>
                  <a:srgbClr val="FFFF00"/>
                </a:solidFill>
              </a:rPr>
              <a:t>entre ellas</a:t>
            </a:r>
            <a:r>
              <a:rPr lang="es-MX" dirty="0" smtClean="0"/>
              <a:t> </a:t>
            </a:r>
            <a:r>
              <a:rPr lang="es-MX" dirty="0" smtClean="0">
                <a:solidFill>
                  <a:srgbClr val="FFFF00"/>
                </a:solidFill>
              </a:rPr>
              <a:t>ANOVA I</a:t>
            </a:r>
            <a:endParaRPr lang="es-MX" dirty="0">
              <a:solidFill>
                <a:srgbClr val="FFFF00"/>
              </a:solidFill>
            </a:endParaRPr>
          </a:p>
          <a:p>
            <a:r>
              <a:rPr lang="es-MX" dirty="0"/>
              <a:t>4- </a:t>
            </a:r>
            <a:r>
              <a:rPr lang="es-MX" dirty="0" smtClean="0"/>
              <a:t>Calculará </a:t>
            </a:r>
            <a:r>
              <a:rPr lang="es-MX" dirty="0"/>
              <a:t>las pruebas no paramétricas de asociación y de comparación. </a:t>
            </a:r>
          </a:p>
          <a:p>
            <a:r>
              <a:rPr lang="es-MX" dirty="0"/>
              <a:t>5- </a:t>
            </a:r>
            <a:r>
              <a:rPr lang="es-MX" dirty="0" smtClean="0"/>
              <a:t>Interpretará </a:t>
            </a:r>
            <a:r>
              <a:rPr lang="es-MX" dirty="0"/>
              <a:t>los resultados obtenidos de cada una de las pruebas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604888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72816"/>
            <a:ext cx="8229600" cy="4286250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s-MX" sz="2400" dirty="0"/>
              <a:t>Hipótesis nula. H</a:t>
            </a:r>
            <a:r>
              <a:rPr lang="es-MX" sz="2400" baseline="-25000" dirty="0"/>
              <a:t>0</a:t>
            </a:r>
            <a:r>
              <a:rPr lang="es-MX" sz="2400" dirty="0"/>
              <a:t>: No hay diferencia entre los </a:t>
            </a:r>
            <a:r>
              <a:rPr lang="es-MX" sz="2400" dirty="0" smtClean="0"/>
              <a:t>métodos de enseñanza.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MX" sz="2400" dirty="0" smtClean="0"/>
              <a:t>Hipótesis </a:t>
            </a:r>
            <a:r>
              <a:rPr lang="es-MX" sz="2400" dirty="0"/>
              <a:t>alternativa: </a:t>
            </a:r>
            <a:r>
              <a:rPr lang="es-MX" sz="2400" dirty="0" smtClean="0"/>
              <a:t>Hay diferencia en los tres métodos de enseñanza.</a:t>
            </a:r>
            <a:endParaRPr lang="es-MX" sz="2400" dirty="0"/>
          </a:p>
          <a:p>
            <a:pPr marL="609600" indent="-609600">
              <a:buFont typeface="Wingdings" pitchFamily="2" charset="2"/>
              <a:buAutoNum type="arabicPeriod"/>
            </a:pPr>
            <a:endParaRPr lang="es-ES" sz="2400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s-MX" sz="2400" dirty="0"/>
              <a:t>Nivel de </a:t>
            </a:r>
            <a:r>
              <a:rPr lang="es-MX" sz="2400" dirty="0" smtClean="0"/>
              <a:t>significación</a:t>
            </a:r>
            <a:r>
              <a:rPr lang="es-MX" sz="2400" dirty="0"/>
              <a:t>:</a:t>
            </a:r>
            <a:r>
              <a:rPr lang="es-MX" sz="2400" dirty="0" smtClean="0"/>
              <a:t> 0,05</a:t>
            </a:r>
            <a:r>
              <a:rPr lang="es-MX" sz="2400" dirty="0"/>
              <a:t>, con prueba de una cola.</a:t>
            </a:r>
          </a:p>
          <a:p>
            <a:pPr marL="609600" indent="-609600">
              <a:buFont typeface="Wingdings" pitchFamily="2" charset="2"/>
              <a:buAutoNum type="arabicPeriod"/>
            </a:pPr>
            <a:endParaRPr lang="es-ES" sz="2400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s-MX" sz="2400" dirty="0"/>
              <a:t>Distribución de </a:t>
            </a:r>
            <a:r>
              <a:rPr lang="es-MX" sz="2400" dirty="0" smtClean="0"/>
              <a:t>muestreo: distribución </a:t>
            </a:r>
            <a:r>
              <a:rPr lang="es-MX" sz="2400" dirty="0"/>
              <a:t>F.</a:t>
            </a:r>
          </a:p>
          <a:p>
            <a:pPr marL="609600" indent="-609600">
              <a:buFont typeface="Wingdings" pitchFamily="2" charset="2"/>
              <a:buAutoNum type="arabicPeriod"/>
            </a:pPr>
            <a:endParaRPr lang="es-ES" sz="2400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s-MX" sz="2400" dirty="0"/>
              <a:t>Cálculo del estadístico F.</a:t>
            </a:r>
            <a:endParaRPr lang="es-ES" sz="2400" dirty="0"/>
          </a:p>
          <a:p>
            <a:pPr marL="609600" indent="-609600">
              <a:buFont typeface="Wingdings" pitchFamily="2" charset="2"/>
              <a:buAutoNum type="arabicPeriod"/>
            </a:pPr>
            <a:endParaRPr lang="es-ES" sz="2400" dirty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4000"/>
              <a:t>PASOS PARA LA PRUEBA DE SIGNIFICACIÓN:</a:t>
            </a:r>
            <a:endParaRPr lang="es-ES" sz="4000"/>
          </a:p>
        </p:txBody>
      </p:sp>
    </p:spTree>
    <p:extLst>
      <p:ext uri="{BB962C8B-B14F-4D97-AF65-F5344CB8AC3E}">
        <p14:creationId xmlns:p14="http://schemas.microsoft.com/office/powerpoint/2010/main" val="80829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608" name="Group 2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3883813"/>
              </p:ext>
            </p:extLst>
          </p:nvPr>
        </p:nvGraphicFramePr>
        <p:xfrm>
          <a:off x="1907705" y="908050"/>
          <a:ext cx="5185245" cy="3793173"/>
        </p:xfrm>
        <a:graphic>
          <a:graphicData uri="http://schemas.openxmlformats.org/drawingml/2006/table">
            <a:tbl>
              <a:tblPr/>
              <a:tblGrid>
                <a:gridCol w="936103"/>
                <a:gridCol w="982322"/>
                <a:gridCol w="817878"/>
                <a:gridCol w="864096"/>
                <a:gridCol w="857118"/>
                <a:gridCol w="727728"/>
              </a:tblGrid>
              <a:tr h="320675">
                <a:tc gridSpan="6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Método</a:t>
                      </a:r>
                      <a:endParaRPr kumimoji="0" lang="es-E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854075"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Lectura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individual</a:t>
                      </a:r>
                      <a:endParaRPr kumimoji="0" lang="es-E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De exposición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De discusión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206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  <a:r>
                        <a:rPr kumimoji="0" lang="es-E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  <a:r>
                        <a:rPr kumimoji="0" lang="es-E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  <a:r>
                        <a:rPr kumimoji="0" lang="es-E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2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36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36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9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81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49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25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11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121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9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81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16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100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64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36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36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338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30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230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17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81</a:t>
                      </a:r>
                      <a:endParaRPr kumimoji="0" lang="es-E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598" name="Text Box 238"/>
          <p:cNvSpPr txBox="1">
            <a:spLocks noChangeArrowheads="1"/>
          </p:cNvSpPr>
          <p:nvPr/>
        </p:nvSpPr>
        <p:spPr bwMode="auto">
          <a:xfrm>
            <a:off x="1188863" y="5048349"/>
            <a:ext cx="67675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/>
              <a:t>Tabla 2. Concentrado de valores con sumatorias y cuadrados.</a:t>
            </a:r>
            <a:endParaRPr lang="es-ES" sz="2000"/>
          </a:p>
        </p:txBody>
      </p:sp>
      <p:sp>
        <p:nvSpPr>
          <p:cNvPr id="2" name="1 CuadroTexto"/>
          <p:cNvSpPr txBox="1"/>
          <p:nvPr/>
        </p:nvSpPr>
        <p:spPr>
          <a:xfrm>
            <a:off x="539552" y="428380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Sumatorias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449" name="Group 129"/>
          <p:cNvGraphicFramePr>
            <a:graphicFrameLocks noGrp="1"/>
          </p:cNvGraphicFramePr>
          <p:nvPr/>
        </p:nvGraphicFramePr>
        <p:xfrm>
          <a:off x="900113" y="1268413"/>
          <a:ext cx="7704137" cy="4957764"/>
        </p:xfrm>
        <a:graphic>
          <a:graphicData uri="http://schemas.openxmlformats.org/drawingml/2006/table">
            <a:tbl>
              <a:tblPr/>
              <a:tblGrid>
                <a:gridCol w="1533525"/>
                <a:gridCol w="1211262"/>
                <a:gridCol w="1157288"/>
                <a:gridCol w="1652587"/>
                <a:gridCol w="1489075"/>
                <a:gridCol w="660400"/>
              </a:tblGrid>
              <a:tr h="414338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Cálculos para el análisis de  la varianza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96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Fuentes de variación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Suma de cuadrados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Grados de libertad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Estimación (mean square)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Entre grupos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SCE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gl entre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SCE/gl entre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s-MX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4127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s-MX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s-MX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s-MX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s-MX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SCE/gl entre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=F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738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SCD/gl dentro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782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Dentro de los grupos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SCD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gl dentro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SCD/gl dentro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s-MX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SCD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gl entre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gl dentro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s-MX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s-MX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76475"/>
            <a:ext cx="8229600" cy="3854450"/>
          </a:xfrm>
        </p:spPr>
        <p:txBody>
          <a:bodyPr>
            <a:normAutofit/>
          </a:bodyPr>
          <a:lstStyle/>
          <a:p>
            <a:pPr marL="609600" indent="-609600"/>
            <a:r>
              <a:rPr lang="es-MX" sz="3200" dirty="0"/>
              <a:t>Se calcula, en primer lugar, la suma de cuadrados de las puntuaciones de los tres grupos, con la siguiente fórmula:</a:t>
            </a:r>
            <a:endParaRPr lang="es-ES" sz="3200" dirty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a) </a:t>
            </a:r>
            <a:r>
              <a:rPr lang="es-MX" sz="4000"/>
              <a:t>Suma total de cuadrados (STC) </a:t>
            </a:r>
            <a:endParaRPr lang="es-ES" sz="4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1331913" y="2636838"/>
          <a:ext cx="6264275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3" name="Ecuación" r:id="rId3" imgW="1269720" imgH="419040" progId="Equation.3">
                  <p:embed/>
                </p:oleObj>
              </mc:Choice>
              <mc:Fallback>
                <p:oleObj name="Ecuación" r:id="rId3" imgW="1269720" imgH="419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2636838"/>
                        <a:ext cx="6264275" cy="205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3005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1946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281713"/>
              </p:ext>
            </p:extLst>
          </p:nvPr>
        </p:nvGraphicFramePr>
        <p:xfrm>
          <a:off x="523875" y="1509713"/>
          <a:ext cx="8240713" cy="3421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8" name="Ecuación" r:id="rId3" imgW="2044440" imgH="850680" progId="Equation.3">
                  <p:embed/>
                </p:oleObj>
              </mc:Choice>
              <mc:Fallback>
                <p:oleObj name="Ecuación" r:id="rId3" imgW="2044440" imgH="8506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875" y="1509713"/>
                        <a:ext cx="8240713" cy="3421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2781300"/>
            <a:ext cx="8229600" cy="3349625"/>
          </a:xfrm>
        </p:spPr>
        <p:txBody>
          <a:bodyPr>
            <a:normAutofit/>
          </a:bodyPr>
          <a:lstStyle/>
          <a:p>
            <a:pPr marL="609600" indent="-609600"/>
            <a:r>
              <a:rPr lang="es-MX" sz="3200" dirty="0"/>
              <a:t>Utilizamos la misma fórmula anterior, pero ahora referida a cada uno de los tres grupos:</a:t>
            </a:r>
            <a:endParaRPr lang="es-ES" sz="3200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836712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s-MX" sz="4000" dirty="0"/>
              <a:t>b) Suma de cuadrados dentro de los grupos (SCD)</a:t>
            </a:r>
            <a:r>
              <a:rPr lang="es-ES" sz="40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1116013" y="2349500"/>
          <a:ext cx="6727825" cy="216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3" name="Ecuación" r:id="rId3" imgW="1295280" imgH="419040" progId="Equation.3">
                  <p:embed/>
                </p:oleObj>
              </mc:Choice>
              <mc:Fallback>
                <p:oleObj name="Ecuación" r:id="rId3" imgW="1295280" imgH="419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2349500"/>
                        <a:ext cx="6727825" cy="2165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Grupo 1</a:t>
            </a:r>
            <a:endParaRPr lang="es-ES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781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34821" name="Object 5"/>
          <p:cNvGraphicFramePr>
            <a:graphicFrameLocks noChangeAspect="1"/>
          </p:cNvGraphicFramePr>
          <p:nvPr/>
        </p:nvGraphicFramePr>
        <p:xfrm>
          <a:off x="1979613" y="1851025"/>
          <a:ext cx="4608512" cy="447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8" name="Ecuación" r:id="rId3" imgW="1333500" imgH="1295400" progId="Equation.3">
                  <p:embed/>
                </p:oleObj>
              </mc:Choice>
              <mc:Fallback>
                <p:oleObj name="Ecuación" r:id="rId3" imgW="1333500" imgH="12954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613" y="1851025"/>
                        <a:ext cx="4608512" cy="4476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Grupo 2</a:t>
            </a:r>
            <a:endParaRPr lang="es-ES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2781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36869" name="Object 5"/>
          <p:cNvGraphicFramePr>
            <a:graphicFrameLocks noChangeAspect="1"/>
          </p:cNvGraphicFramePr>
          <p:nvPr/>
        </p:nvGraphicFramePr>
        <p:xfrm>
          <a:off x="2124075" y="1773238"/>
          <a:ext cx="4679950" cy="454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6" name="Ecuación" r:id="rId3" imgW="1333500" imgH="1295400" progId="Equation.3">
                  <p:embed/>
                </p:oleObj>
              </mc:Choice>
              <mc:Fallback>
                <p:oleObj name="Ecuación" r:id="rId3" imgW="1333500" imgH="12954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1773238"/>
                        <a:ext cx="4679950" cy="4546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16416" y="481693"/>
            <a:ext cx="770912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UNIDAD DE APRENDIZAJE: </a:t>
            </a:r>
            <a:r>
              <a:rPr lang="es-MX" dirty="0" smtClean="0"/>
              <a:t>ESTADÍSTICA APLICADA</a:t>
            </a:r>
            <a:endParaRPr lang="es-MX" dirty="0"/>
          </a:p>
          <a:p>
            <a:r>
              <a:rPr lang="es-MX" dirty="0"/>
              <a:t> (</a:t>
            </a:r>
            <a:r>
              <a:rPr lang="es-MX" i="1" dirty="0"/>
              <a:t>Programa por Competencias</a:t>
            </a:r>
            <a:r>
              <a:rPr lang="es-MX" dirty="0"/>
              <a:t>)</a:t>
            </a:r>
          </a:p>
          <a:p>
            <a:r>
              <a:rPr lang="es-MX" dirty="0"/>
              <a:t> </a:t>
            </a:r>
          </a:p>
          <a:p>
            <a:r>
              <a:rPr lang="es-MX" dirty="0"/>
              <a:t>Clave: </a:t>
            </a:r>
            <a:r>
              <a:rPr lang="es-MX" dirty="0" smtClean="0"/>
              <a:t>L20B18</a:t>
            </a:r>
            <a:endParaRPr lang="es-MX" dirty="0"/>
          </a:p>
          <a:p>
            <a:r>
              <a:rPr lang="es-MX" dirty="0"/>
              <a:t> </a:t>
            </a:r>
          </a:p>
          <a:p>
            <a:r>
              <a:rPr lang="es-ES" dirty="0"/>
              <a:t>Nivel</a:t>
            </a:r>
            <a:r>
              <a:rPr lang="es-ES"/>
              <a:t>: </a:t>
            </a:r>
            <a:r>
              <a:rPr lang="es-ES" smtClean="0"/>
              <a:t>Básico, Competencia</a:t>
            </a:r>
            <a:r>
              <a:rPr lang="es-ES"/>
              <a:t>: </a:t>
            </a:r>
            <a:r>
              <a:rPr lang="es-ES" smtClean="0"/>
              <a:t>Inicial, Modalidad</a:t>
            </a:r>
            <a:r>
              <a:rPr lang="es-ES" dirty="0"/>
              <a:t>: Presencial </a:t>
            </a:r>
            <a:endParaRPr lang="es-MX" dirty="0"/>
          </a:p>
          <a:p>
            <a:r>
              <a:rPr lang="es-MX" dirty="0"/>
              <a:t> </a:t>
            </a:r>
          </a:p>
          <a:p>
            <a:r>
              <a:rPr lang="es-MX" dirty="0"/>
              <a:t>Créditos: </a:t>
            </a:r>
            <a:r>
              <a:rPr lang="es-MX" dirty="0" smtClean="0"/>
              <a:t>8, Horas </a:t>
            </a:r>
            <a:r>
              <a:rPr lang="es-MX" dirty="0"/>
              <a:t>teóricas: </a:t>
            </a:r>
            <a:r>
              <a:rPr lang="es-MX" dirty="0" smtClean="0"/>
              <a:t>18, Horas </a:t>
            </a:r>
            <a:r>
              <a:rPr lang="es-MX" dirty="0"/>
              <a:t>prácticas: </a:t>
            </a:r>
            <a:r>
              <a:rPr lang="es-MX" dirty="0" smtClean="0"/>
              <a:t>46</a:t>
            </a:r>
            <a:endParaRPr lang="es-MX" dirty="0"/>
          </a:p>
          <a:p>
            <a:r>
              <a:rPr lang="es-MX" dirty="0"/>
              <a:t> </a:t>
            </a:r>
          </a:p>
          <a:p>
            <a:r>
              <a:rPr lang="es-MX" dirty="0"/>
              <a:t>Unidades de Aprendizaje Antecedentes: </a:t>
            </a:r>
          </a:p>
          <a:p>
            <a:r>
              <a:rPr lang="es-MX" dirty="0" smtClean="0"/>
              <a:t>Estadística descriptiva e Investigación cuantitativa.</a:t>
            </a:r>
            <a:endParaRPr lang="es-MX" dirty="0"/>
          </a:p>
          <a:p>
            <a:r>
              <a:rPr lang="es-MX" dirty="0"/>
              <a:t> </a:t>
            </a:r>
          </a:p>
          <a:p>
            <a:r>
              <a:rPr lang="es-MX" dirty="0"/>
              <a:t>Unidad de Aprendizaje Consecuente:</a:t>
            </a:r>
          </a:p>
          <a:p>
            <a:r>
              <a:rPr lang="es-MX" dirty="0" smtClean="0"/>
              <a:t>Construcción de Instrumentos.</a:t>
            </a:r>
            <a:endParaRPr lang="es-MX" dirty="0"/>
          </a:p>
          <a:p>
            <a:r>
              <a:rPr lang="es-MX" dirty="0"/>
              <a:t> </a:t>
            </a:r>
          </a:p>
          <a:p>
            <a:r>
              <a:rPr lang="es-MX" dirty="0"/>
              <a:t>Unidades de aprendizaje simultáneas:</a:t>
            </a:r>
          </a:p>
          <a:p>
            <a:r>
              <a:rPr lang="es-MX" dirty="0" smtClean="0"/>
              <a:t>Indicadas por la trayectoria.</a:t>
            </a:r>
            <a:endParaRPr lang="es-MX" dirty="0"/>
          </a:p>
          <a:p>
            <a:r>
              <a:rPr lang="es-MX" dirty="0"/>
              <a:t> </a:t>
            </a:r>
          </a:p>
          <a:p>
            <a:r>
              <a:rPr lang="es-ES" dirty="0"/>
              <a:t>Seminarios y talleres elegidos por el alumno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633377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Grupo 3</a:t>
            </a:r>
            <a:endParaRPr lang="es-ES"/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0" y="2781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3891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1364025"/>
              </p:ext>
            </p:extLst>
          </p:nvPr>
        </p:nvGraphicFramePr>
        <p:xfrm>
          <a:off x="2259013" y="1931988"/>
          <a:ext cx="4337050" cy="424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5" name="Ecuación" r:id="rId3" imgW="1295280" imgH="1269720" progId="Equation.3">
                  <p:embed/>
                </p:oleObj>
              </mc:Choice>
              <mc:Fallback>
                <p:oleObj name="Ecuación" r:id="rId3" imgW="1295280" imgH="126972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9013" y="1931988"/>
                        <a:ext cx="4337050" cy="4249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33600"/>
            <a:ext cx="8229600" cy="39973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s-MX" sz="4400" dirty="0"/>
              <a:t>SCD</a:t>
            </a:r>
            <a:r>
              <a:rPr lang="es-MX" sz="4400" baseline="-25000" dirty="0">
                <a:effectLst/>
              </a:rPr>
              <a:t>1</a:t>
            </a:r>
            <a:r>
              <a:rPr lang="es-MX" sz="4400" dirty="0"/>
              <a:t> + SCD</a:t>
            </a:r>
            <a:r>
              <a:rPr lang="es-MX" sz="4400" baseline="-25000" dirty="0"/>
              <a:t>2</a:t>
            </a:r>
            <a:r>
              <a:rPr lang="es-MX" sz="4400" dirty="0"/>
              <a:t> + SCD </a:t>
            </a:r>
            <a:r>
              <a:rPr lang="es-MX" sz="4400" baseline="-25000" dirty="0"/>
              <a:t>3</a:t>
            </a:r>
            <a:r>
              <a:rPr lang="es-MX" sz="4400" dirty="0"/>
              <a:t> + </a:t>
            </a:r>
            <a:r>
              <a:rPr lang="es-MX" sz="4400" dirty="0" err="1"/>
              <a:t>SCD</a:t>
            </a:r>
            <a:r>
              <a:rPr lang="es-MX" sz="4400" baseline="-25000" dirty="0" err="1"/>
              <a:t>n</a:t>
            </a:r>
            <a:endParaRPr lang="es-MX" sz="4400" baseline="-25000" dirty="0"/>
          </a:p>
          <a:p>
            <a:pPr algn="ctr">
              <a:buFont typeface="Wingdings" pitchFamily="2" charset="2"/>
              <a:buNone/>
            </a:pPr>
            <a:endParaRPr lang="es-MX" sz="4400" baseline="-25000" dirty="0"/>
          </a:p>
          <a:p>
            <a:pPr algn="ctr">
              <a:buFont typeface="Wingdings" pitchFamily="2" charset="2"/>
              <a:buNone/>
            </a:pPr>
            <a:endParaRPr lang="es-MX" sz="4400" baseline="-25000" dirty="0"/>
          </a:p>
          <a:p>
            <a:pPr algn="ctr">
              <a:buFont typeface="Wingdings" pitchFamily="2" charset="2"/>
              <a:buNone/>
            </a:pPr>
            <a:r>
              <a:rPr lang="es-MX" sz="4400" dirty="0">
                <a:effectLst/>
              </a:rPr>
              <a:t>14 + 5 + </a:t>
            </a:r>
            <a:r>
              <a:rPr lang="es-MX" sz="4400" dirty="0" smtClean="0">
                <a:effectLst/>
              </a:rPr>
              <a:t>8.75 </a:t>
            </a:r>
            <a:r>
              <a:rPr lang="es-MX" sz="4400" dirty="0">
                <a:effectLst/>
              </a:rPr>
              <a:t>= </a:t>
            </a:r>
            <a:r>
              <a:rPr lang="es-MX" sz="4400" dirty="0" smtClean="0">
                <a:effectLst/>
              </a:rPr>
              <a:t>27.75</a:t>
            </a:r>
            <a:endParaRPr lang="es-MX" sz="4400" dirty="0">
              <a:effectLst/>
            </a:endParaRPr>
          </a:p>
          <a:p>
            <a:pPr algn="ctr">
              <a:buFont typeface="Wingdings" pitchFamily="2" charset="2"/>
              <a:buNone/>
            </a:pPr>
            <a:endParaRPr lang="es-ES" sz="4400" dirty="0">
              <a:effectLst/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4000"/>
              <a:t>La suma de cuadrados dentro de los grupos es así:</a:t>
            </a:r>
            <a:endParaRPr lang="es-ES" sz="4000"/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40964" name="Object 4"/>
          <p:cNvGraphicFramePr>
            <a:graphicFrameLocks noChangeAspect="1"/>
          </p:cNvGraphicFramePr>
          <p:nvPr/>
        </p:nvGraphicFramePr>
        <p:xfrm>
          <a:off x="0" y="0"/>
          <a:ext cx="923925" cy="180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1" name="Ecuación" r:id="rId3" imgW="926698" imgH="177723" progId="Equation.3">
                  <p:embed/>
                </p:oleObj>
              </mc:Choice>
              <mc:Fallback>
                <p:oleObj name="Ecuación" r:id="rId3" imgW="926698" imgH="177723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23925" cy="180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40966" name="Object 6"/>
          <p:cNvGraphicFramePr>
            <a:graphicFrameLocks noChangeAspect="1"/>
          </p:cNvGraphicFramePr>
          <p:nvPr/>
        </p:nvGraphicFramePr>
        <p:xfrm>
          <a:off x="0" y="0"/>
          <a:ext cx="923925" cy="180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2" name="Ecuación" r:id="rId5" imgW="926698" imgH="177723" progId="Equation.3">
                  <p:embed/>
                </p:oleObj>
              </mc:Choice>
              <mc:Fallback>
                <p:oleObj name="Ecuación" r:id="rId5" imgW="926698" imgH="177723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23925" cy="180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33600"/>
            <a:ext cx="8229600" cy="39973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MX" sz="2800" dirty="0"/>
              <a:t>Suma “entre” = Suma “Total” – Suma “Dentro”</a:t>
            </a:r>
          </a:p>
          <a:p>
            <a:endParaRPr lang="es-MX" sz="2800" dirty="0"/>
          </a:p>
          <a:p>
            <a:pPr>
              <a:buFont typeface="Wingdings" pitchFamily="2" charset="2"/>
              <a:buNone/>
            </a:pPr>
            <a:r>
              <a:rPr lang="es-MX" dirty="0"/>
              <a:t>			= STC – SCD</a:t>
            </a:r>
          </a:p>
          <a:p>
            <a:pPr>
              <a:buFont typeface="Wingdings" pitchFamily="2" charset="2"/>
              <a:buNone/>
            </a:pPr>
            <a:r>
              <a:rPr lang="es-MX" dirty="0"/>
              <a:t>			</a:t>
            </a:r>
          </a:p>
          <a:p>
            <a:pPr>
              <a:buFont typeface="Wingdings" pitchFamily="2" charset="2"/>
              <a:buNone/>
            </a:pPr>
            <a:r>
              <a:rPr lang="es-MX" dirty="0"/>
              <a:t>			=</a:t>
            </a:r>
            <a:r>
              <a:rPr lang="es-MX" dirty="0" smtClean="0"/>
              <a:t>75.91 </a:t>
            </a:r>
            <a:r>
              <a:rPr lang="es-MX" dirty="0"/>
              <a:t>– </a:t>
            </a:r>
            <a:r>
              <a:rPr lang="es-MX" dirty="0" smtClean="0"/>
              <a:t>28.75</a:t>
            </a:r>
            <a:endParaRPr lang="es-MX" dirty="0"/>
          </a:p>
          <a:p>
            <a:pPr>
              <a:buFont typeface="Wingdings" pitchFamily="2" charset="2"/>
              <a:buNone/>
            </a:pPr>
            <a:endParaRPr lang="es-MX" dirty="0"/>
          </a:p>
          <a:p>
            <a:pPr>
              <a:buFont typeface="Wingdings" pitchFamily="2" charset="2"/>
              <a:buNone/>
            </a:pPr>
            <a:r>
              <a:rPr lang="es-MX" dirty="0"/>
              <a:t>			= </a:t>
            </a:r>
            <a:r>
              <a:rPr lang="es-MX" dirty="0" smtClean="0"/>
              <a:t>47</a:t>
            </a:r>
            <a:r>
              <a:rPr lang="es-ES" dirty="0" smtClean="0"/>
              <a:t>.16</a:t>
            </a:r>
            <a:endParaRPr lang="es-MX" dirty="0"/>
          </a:p>
          <a:p>
            <a:pPr>
              <a:buFont typeface="Wingdings" pitchFamily="2" charset="2"/>
              <a:buNone/>
            </a:pPr>
            <a:endParaRPr lang="es-MX" dirty="0"/>
          </a:p>
          <a:p>
            <a:pPr>
              <a:buFont typeface="Wingdings" pitchFamily="2" charset="2"/>
              <a:buNone/>
            </a:pPr>
            <a:endParaRPr lang="es-ES" dirty="0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4000"/>
              <a:t>c) Suma de cuadrados entre los grupos (SCE)</a:t>
            </a:r>
            <a:r>
              <a:rPr lang="es-ES" sz="40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44675"/>
            <a:ext cx="8229600" cy="42862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/>
              <a:t>grados de libertad para las diferentes sumas de cuadrados son:</a:t>
            </a:r>
            <a:r>
              <a:rPr lang="es-ES"/>
              <a:t> </a:t>
            </a:r>
          </a:p>
          <a:p>
            <a:pPr>
              <a:lnSpc>
                <a:spcPct val="90000"/>
              </a:lnSpc>
            </a:pPr>
            <a:endParaRPr lang="es-ES_tradnl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/>
              <a:t>Suma total = n -1; 	(n = total de medidas)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/>
              <a:t>	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/>
              <a:t>			=12 – 1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MX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/>
              <a:t>			=11</a:t>
            </a:r>
            <a:endParaRPr lang="es-E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d) Grados de libertad</a:t>
            </a:r>
            <a:r>
              <a:rPr lang="es-E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52513"/>
            <a:ext cx="8229600" cy="50784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MX"/>
              <a:t>Suma dentro = k (n</a:t>
            </a:r>
            <a:r>
              <a:rPr lang="es-MX" baseline="-25000"/>
              <a:t>1</a:t>
            </a:r>
            <a:r>
              <a:rPr lang="es-MX"/>
              <a:t> – 1);</a:t>
            </a:r>
          </a:p>
          <a:p>
            <a:pPr>
              <a:buFont typeface="Wingdings" pitchFamily="2" charset="2"/>
              <a:buNone/>
            </a:pPr>
            <a:endParaRPr lang="es-MX"/>
          </a:p>
          <a:p>
            <a:pPr>
              <a:buFont typeface="Wingdings" pitchFamily="2" charset="2"/>
              <a:buNone/>
            </a:pPr>
            <a:r>
              <a:rPr lang="es-MX"/>
              <a:t>Donde:</a:t>
            </a:r>
          </a:p>
          <a:p>
            <a:pPr>
              <a:buFont typeface="Wingdings" pitchFamily="2" charset="2"/>
              <a:buNone/>
            </a:pPr>
            <a:r>
              <a:rPr lang="es-MX"/>
              <a:t>			k = número de grupos</a:t>
            </a:r>
          </a:p>
          <a:p>
            <a:pPr>
              <a:buFont typeface="Wingdings" pitchFamily="2" charset="2"/>
              <a:buNone/>
            </a:pPr>
            <a:r>
              <a:rPr lang="es-MX"/>
              <a:t>			n</a:t>
            </a:r>
            <a:r>
              <a:rPr lang="es-MX" baseline="-25000"/>
              <a:t>1</a:t>
            </a:r>
            <a:r>
              <a:rPr lang="es-MX"/>
              <a:t>= tamaño de los grupos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MX"/>
              <a:t>	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s-MX"/>
              <a:t>			= (3) (4-1)</a:t>
            </a:r>
          </a:p>
          <a:p>
            <a:pPr>
              <a:lnSpc>
                <a:spcPct val="120000"/>
              </a:lnSpc>
              <a:buFont typeface="Wingdings" pitchFamily="2" charset="2"/>
              <a:buNone/>
            </a:pPr>
            <a:r>
              <a:rPr lang="es-MX"/>
              <a:t>			= 9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2411413" y="1600200"/>
            <a:ext cx="5040312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MX"/>
              <a:t>Suma entre = k – 1</a:t>
            </a:r>
          </a:p>
          <a:p>
            <a:pPr>
              <a:buFont typeface="Wingdings" pitchFamily="2" charset="2"/>
              <a:buNone/>
            </a:pPr>
            <a:endParaRPr lang="es-MX"/>
          </a:p>
          <a:p>
            <a:pPr>
              <a:buFont typeface="Wingdings" pitchFamily="2" charset="2"/>
              <a:buNone/>
            </a:pPr>
            <a:r>
              <a:rPr lang="es-MX"/>
              <a:t>k = número de grupos</a:t>
            </a:r>
          </a:p>
          <a:p>
            <a:pPr>
              <a:buFont typeface="Wingdings" pitchFamily="2" charset="2"/>
              <a:buNone/>
            </a:pPr>
            <a:endParaRPr lang="es-MX"/>
          </a:p>
          <a:p>
            <a:pPr>
              <a:buFont typeface="Wingdings" pitchFamily="2" charset="2"/>
              <a:buNone/>
            </a:pPr>
            <a:r>
              <a:rPr lang="es-MX"/>
              <a:t>=3 – 1</a:t>
            </a:r>
          </a:p>
          <a:p>
            <a:pPr>
              <a:buFont typeface="Wingdings" pitchFamily="2" charset="2"/>
              <a:buNone/>
            </a:pPr>
            <a:endParaRPr lang="es-MX"/>
          </a:p>
          <a:p>
            <a:pPr>
              <a:buFont typeface="Wingdings" pitchFamily="2" charset="2"/>
              <a:buNone/>
            </a:pPr>
            <a:r>
              <a:rPr lang="es-MX"/>
              <a:t> = 2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es-MX"/>
              <a:t>e) Estimaciones de la varianza:</a:t>
            </a:r>
            <a:endParaRPr lang="es-ES"/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0" y="2895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46084" name="Object 4"/>
          <p:cNvGraphicFramePr>
            <a:graphicFrameLocks noChangeAspect="1"/>
          </p:cNvGraphicFramePr>
          <p:nvPr/>
        </p:nvGraphicFramePr>
        <p:xfrm>
          <a:off x="1042988" y="2492375"/>
          <a:ext cx="7072312" cy="179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01" name="Ecuación" r:id="rId3" imgW="1549080" imgH="393480" progId="Equation.3">
                  <p:embed/>
                </p:oleObj>
              </mc:Choice>
              <mc:Fallback>
                <p:oleObj name="Ecuación" r:id="rId3" imgW="154908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2492375"/>
                        <a:ext cx="7072312" cy="1798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Estimación entre</a:t>
            </a:r>
            <a:endParaRPr lang="es-ES"/>
          </a:p>
        </p:txBody>
      </p:sp>
      <p:graphicFrame>
        <p:nvGraphicFramePr>
          <p:cNvPr id="47143" name="Group 39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8002588" cy="2620963"/>
        </p:xfrm>
        <a:graphic>
          <a:graphicData uri="http://schemas.openxmlformats.org/drawingml/2006/table">
            <a:tbl>
              <a:tblPr/>
              <a:tblGrid>
                <a:gridCol w="3173413"/>
                <a:gridCol w="4829175"/>
              </a:tblGrid>
              <a:tr h="1303338"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Estimación “entre” = 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Suma de cuadrados “entre” grupos</a:t>
                      </a:r>
                      <a:endParaRPr kumimoji="0" lang="es-MX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2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Grados de libertad entre grupo</a:t>
                      </a:r>
                      <a:endParaRPr kumimoji="0" lang="es-MX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7145" name="Group 41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5429616"/>
              </p:ext>
            </p:extLst>
          </p:nvPr>
        </p:nvGraphicFramePr>
        <p:xfrm>
          <a:off x="3059113" y="4724400"/>
          <a:ext cx="3462337" cy="1081088"/>
        </p:xfrm>
        <a:graphic>
          <a:graphicData uri="http://schemas.openxmlformats.org/drawingml/2006/table">
            <a:tbl>
              <a:tblPr/>
              <a:tblGrid>
                <a:gridCol w="1073150"/>
                <a:gridCol w="2389187"/>
              </a:tblGrid>
              <a:tr h="5413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47.16</a:t>
                      </a:r>
                      <a:endParaRPr kumimoji="0" lang="es-MX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 23.58</a:t>
                      </a:r>
                      <a:endParaRPr kumimoji="0" lang="es-MX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s-MX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Estimación dentro</a:t>
            </a:r>
            <a:endParaRPr lang="es-ES"/>
          </a:p>
        </p:txBody>
      </p:sp>
      <p:graphicFrame>
        <p:nvGraphicFramePr>
          <p:cNvPr id="51271" name="Group 71"/>
          <p:cNvGraphicFramePr>
            <a:graphicFrameLocks noGrp="1"/>
          </p:cNvGraphicFramePr>
          <p:nvPr/>
        </p:nvGraphicFramePr>
        <p:xfrm>
          <a:off x="250825" y="1557338"/>
          <a:ext cx="8459788" cy="1943100"/>
        </p:xfrm>
        <a:graphic>
          <a:graphicData uri="http://schemas.openxmlformats.org/drawingml/2006/table">
            <a:tbl>
              <a:tblPr/>
              <a:tblGrid>
                <a:gridCol w="3016250"/>
                <a:gridCol w="5443538"/>
              </a:tblGrid>
              <a:tr h="1206500"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Estimación “dentro” = 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Suma de cuadrados “dentro” de los grupos</a:t>
                      </a:r>
                      <a:endParaRPr kumimoji="0" lang="es-MX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66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Grados de libertad dentro de los grupos</a:t>
                      </a:r>
                      <a:endParaRPr kumimoji="0" lang="es-MX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1267" name="Group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2347578"/>
              </p:ext>
            </p:extLst>
          </p:nvPr>
        </p:nvGraphicFramePr>
        <p:xfrm>
          <a:off x="3203848" y="4292600"/>
          <a:ext cx="2422793" cy="1296988"/>
        </p:xfrm>
        <a:graphic>
          <a:graphicData uri="http://schemas.openxmlformats.org/drawingml/2006/table">
            <a:tbl>
              <a:tblPr/>
              <a:tblGrid>
                <a:gridCol w="1081405"/>
                <a:gridCol w="1341388"/>
              </a:tblGrid>
              <a:tr h="644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27.75</a:t>
                      </a:r>
                      <a:endParaRPr kumimoji="0" lang="es-MX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 3.08</a:t>
                      </a:r>
                      <a:endParaRPr kumimoji="0" lang="es-MX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es-MX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0" y="2895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MX"/>
          </a:p>
        </p:txBody>
      </p:sp>
      <p:graphicFrame>
        <p:nvGraphicFramePr>
          <p:cNvPr id="5427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538920"/>
              </p:ext>
            </p:extLst>
          </p:nvPr>
        </p:nvGraphicFramePr>
        <p:xfrm>
          <a:off x="1716088" y="1340768"/>
          <a:ext cx="5999162" cy="408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94" name="Ecuación" r:id="rId3" imgW="1549080" imgH="1054080" progId="Equation.3">
                  <p:embed/>
                </p:oleObj>
              </mc:Choice>
              <mc:Fallback>
                <p:oleObj name="Ecuación" r:id="rId3" imgW="1549080" imgH="10540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6088" y="1340768"/>
                        <a:ext cx="5999162" cy="4081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83568" y="2242607"/>
            <a:ext cx="78488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Objetivo General:</a:t>
            </a:r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s-MX" sz="2000" dirty="0">
                <a:cs typeface="Times New Roman" panose="02020603050405020304" pitchFamily="18" charset="0"/>
              </a:rPr>
              <a:t>En el contexto de la investigación, especialmente en el ámbito del estudio de la conducta, lo social y lo educativo el alumno sabrá emplear la estadística aplicada, que apoyará las conclusiones teórico-metodológicas en el contexto del trabajo, por lo tanto, al término del curso, el alumno identificará, aplicará y tomará decisión en cuanto a la prueba estadística que sea más viable aplicar en una investigación</a:t>
            </a:r>
            <a:r>
              <a:rPr lang="es-MX" sz="2000" dirty="0" smtClean="0">
                <a:cs typeface="Times New Roman" panose="02020603050405020304" pitchFamily="18" charset="0"/>
              </a:rPr>
              <a:t>.</a:t>
            </a:r>
            <a:endParaRPr lang="es-MX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47030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383" name="Group 39"/>
          <p:cNvGraphicFramePr>
            <a:graphicFrameLocks noGrp="1"/>
          </p:cNvGraphicFramePr>
          <p:nvPr/>
        </p:nvGraphicFramePr>
        <p:xfrm>
          <a:off x="900113" y="1268413"/>
          <a:ext cx="7704137" cy="4957764"/>
        </p:xfrm>
        <a:graphic>
          <a:graphicData uri="http://schemas.openxmlformats.org/drawingml/2006/table">
            <a:tbl>
              <a:tblPr/>
              <a:tblGrid>
                <a:gridCol w="1533525"/>
                <a:gridCol w="1211262"/>
                <a:gridCol w="1157288"/>
                <a:gridCol w="1652587"/>
                <a:gridCol w="1489075"/>
                <a:gridCol w="660400"/>
              </a:tblGrid>
              <a:tr h="414338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Cálculos para el análisis de  la varianza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96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Fuentes de variación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Suma de cuadrados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Grados de libertad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Estimación (mean square)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Entre grupos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SCE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gl entre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SCE/gl entre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s-MX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4127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s-MX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s-MX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s-MX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s-MX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SCE/gl entre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=F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738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SCD/gl dentro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782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Dentro de los grupos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SCD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gl dentro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SCD/gl dentro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s-MX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SCD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gl entre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gl dentro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s-MX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s-MX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501" name="Group 1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187621"/>
              </p:ext>
            </p:extLst>
          </p:nvPr>
        </p:nvGraphicFramePr>
        <p:xfrm>
          <a:off x="250825" y="1484313"/>
          <a:ext cx="8569647" cy="4365308"/>
        </p:xfrm>
        <a:graphic>
          <a:graphicData uri="http://schemas.openxmlformats.org/drawingml/2006/table">
            <a:tbl>
              <a:tblPr/>
              <a:tblGrid>
                <a:gridCol w="1661512"/>
                <a:gridCol w="1664592"/>
                <a:gridCol w="1666132"/>
                <a:gridCol w="1663053"/>
                <a:gridCol w="978254"/>
                <a:gridCol w="936104"/>
              </a:tblGrid>
              <a:tr h="331788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Cálculos para el análisis de  la varianza</a:t>
                      </a:r>
                      <a:endParaRPr kumimoji="0" lang="es-MX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Fuentes de variación</a:t>
                      </a:r>
                      <a:endParaRPr kumimoji="0" lang="es-MX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Suma de cuadrados</a:t>
                      </a:r>
                      <a:endParaRPr kumimoji="0" lang="es-MX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Grados de libertad</a:t>
                      </a:r>
                      <a:endParaRPr kumimoji="0" lang="es-MX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Estimación (mean square)</a:t>
                      </a:r>
                      <a:endParaRPr kumimoji="0" lang="es-MX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es-MX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36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Entre grupos</a:t>
                      </a:r>
                      <a:endParaRPr kumimoji="0" lang="es-MX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47.16</a:t>
                      </a:r>
                      <a:endParaRPr kumimoji="0" lang="es-MX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s-MX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23.58</a:t>
                      </a:r>
                      <a:endParaRPr kumimoji="0" lang="es-MX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s-MX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58578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s-MX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s-MX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s-MX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s-MX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23.58</a:t>
                      </a:r>
                      <a:endParaRPr kumimoji="0" lang="es-MX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=7.68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3.08</a:t>
                      </a:r>
                      <a:endParaRPr kumimoji="0" lang="es-MX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36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Dentro de los grupos</a:t>
                      </a:r>
                      <a:endParaRPr kumimoji="0" lang="es-MX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27.75</a:t>
                      </a:r>
                      <a:endParaRPr kumimoji="0" lang="es-MX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es-MX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3.08</a:t>
                      </a:r>
                      <a:endParaRPr kumimoji="0" lang="es-MX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s-MX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36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0" lang="es-MX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74.91</a:t>
                      </a:r>
                      <a:endParaRPr kumimoji="0" lang="es-MX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es-MX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s-MX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s-MX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s-MX" dirty="0"/>
              <a:t>Para tomar la decisión de rechazar la H</a:t>
            </a:r>
            <a:r>
              <a:rPr lang="es-MX" baseline="-25000" dirty="0"/>
              <a:t>0</a:t>
            </a:r>
            <a:r>
              <a:rPr lang="es-MX" dirty="0"/>
              <a:t> se realiza el siguiente procedimiento</a:t>
            </a:r>
            <a:r>
              <a:rPr lang="es-MX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s-MX" dirty="0" smtClean="0"/>
              <a:t>En </a:t>
            </a:r>
            <a:r>
              <a:rPr lang="es-MX" dirty="0"/>
              <a:t>la tabla de </a:t>
            </a:r>
            <a:r>
              <a:rPr lang="es-MX" i="1" dirty="0"/>
              <a:t>F</a:t>
            </a:r>
            <a:r>
              <a:rPr lang="es-MX" dirty="0"/>
              <a:t> se localizan los valores de grados de libertad “entre grupos” y “dentro de los grupos” para el nivel de significación de 0.05 (5%).</a:t>
            </a:r>
            <a:r>
              <a:rPr lang="es-ES" dirty="0"/>
              <a:t> </a:t>
            </a:r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Decisión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1042988" y="1484313"/>
            <a:ext cx="7210425" cy="39258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MX" sz="4000" dirty="0" err="1"/>
              <a:t>gl</a:t>
            </a:r>
            <a:r>
              <a:rPr lang="es-MX" sz="4000" dirty="0"/>
              <a:t> entre = 2	(columna)</a:t>
            </a:r>
          </a:p>
          <a:p>
            <a:pPr>
              <a:buFont typeface="Wingdings" pitchFamily="2" charset="2"/>
              <a:buNone/>
            </a:pPr>
            <a:endParaRPr lang="es-MX" sz="4000" dirty="0"/>
          </a:p>
          <a:p>
            <a:pPr>
              <a:buFont typeface="Wingdings" pitchFamily="2" charset="2"/>
              <a:buNone/>
            </a:pPr>
            <a:r>
              <a:rPr lang="es-MX" sz="4000" dirty="0" err="1"/>
              <a:t>gl</a:t>
            </a:r>
            <a:r>
              <a:rPr lang="es-MX" sz="4000" dirty="0"/>
              <a:t> dentro = 9	 (fila)</a:t>
            </a:r>
          </a:p>
          <a:p>
            <a:pPr>
              <a:buFont typeface="Wingdings" pitchFamily="2" charset="2"/>
              <a:buNone/>
            </a:pPr>
            <a:endParaRPr lang="es-MX" sz="4000" dirty="0"/>
          </a:p>
          <a:p>
            <a:pPr algn="ctr">
              <a:buFont typeface="Wingdings" pitchFamily="2" charset="2"/>
              <a:buNone/>
            </a:pPr>
            <a:r>
              <a:rPr lang="es-MX" sz="4000" dirty="0"/>
              <a:t>		</a:t>
            </a:r>
            <a:r>
              <a:rPr lang="es-MX" sz="4000" i="1" dirty="0"/>
              <a:t>F</a:t>
            </a:r>
            <a:r>
              <a:rPr lang="es-MX" sz="4000" dirty="0"/>
              <a:t> critica = 4.26</a:t>
            </a:r>
            <a:endParaRPr lang="es-E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/>
              <a:t>Se contrasta con la </a:t>
            </a:r>
            <a:r>
              <a:rPr lang="es-MX" sz="3200" i="1" dirty="0"/>
              <a:t>F</a:t>
            </a:r>
            <a:r>
              <a:rPr lang="es-MX" sz="3200" dirty="0"/>
              <a:t> calculada, esta última debe ser mayor o igual a la </a:t>
            </a:r>
            <a:r>
              <a:rPr lang="es-MX" sz="3200" i="1" dirty="0"/>
              <a:t>F</a:t>
            </a:r>
            <a:r>
              <a:rPr lang="es-MX" sz="3200" dirty="0"/>
              <a:t> critica:</a:t>
            </a:r>
            <a:endParaRPr lang="es-ES" sz="3200" dirty="0"/>
          </a:p>
        </p:txBody>
      </p:sp>
      <p:graphicFrame>
        <p:nvGraphicFramePr>
          <p:cNvPr id="61476" name="Group 36"/>
          <p:cNvGraphicFramePr>
            <a:graphicFrameLocks noGrp="1"/>
          </p:cNvGraphicFramePr>
          <p:nvPr>
            <p:ph type="tbl" idx="1"/>
          </p:nvPr>
        </p:nvGraphicFramePr>
        <p:xfrm>
          <a:off x="539750" y="2781300"/>
          <a:ext cx="7931150" cy="2232026"/>
        </p:xfrm>
        <a:graphic>
          <a:graphicData uri="http://schemas.openxmlformats.org/drawingml/2006/table">
            <a:tbl>
              <a:tblPr/>
              <a:tblGrid>
                <a:gridCol w="3752850"/>
                <a:gridCol w="1222375"/>
                <a:gridCol w="2955925"/>
              </a:tblGrid>
              <a:tr h="11160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 calculada</a:t>
                      </a:r>
                      <a:endParaRPr kumimoji="0" lang="es-MX" sz="6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≥</a:t>
                      </a:r>
                      <a:endParaRPr kumimoji="0" lang="es-MX" sz="7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 critica</a:t>
                      </a:r>
                      <a:endParaRPr kumimoji="0" lang="es-MX" sz="6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60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7.58</a:t>
                      </a:r>
                      <a:endParaRPr kumimoji="0" lang="es-MX" sz="6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4.26</a:t>
                      </a:r>
                      <a:endParaRPr kumimoji="0" lang="es-MX" sz="6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“Existen diferencias significativas entre los medios aritméticos de los tres grupos experimentales y podemos atribuirlas a las distintas eficacias de los métodos de enseñanza empleados”.</a:t>
            </a:r>
            <a:r>
              <a:rPr lang="es-ES" dirty="0"/>
              <a:t> </a:t>
            </a:r>
          </a:p>
          <a:p>
            <a:endParaRPr lang="es-ES_tradnl" dirty="0"/>
          </a:p>
          <a:p>
            <a:pPr algn="ctr">
              <a:buFont typeface="Wingdings" pitchFamily="2" charset="2"/>
              <a:buNone/>
            </a:pPr>
            <a:r>
              <a:rPr lang="es-MX" dirty="0"/>
              <a:t>“</a:t>
            </a:r>
            <a:r>
              <a:rPr lang="es-MX" dirty="0" smtClean="0"/>
              <a:t>F(2,9</a:t>
            </a:r>
            <a:r>
              <a:rPr lang="es-MX" dirty="0"/>
              <a:t>)=7.58, &lt;0.05”</a:t>
            </a:r>
            <a:r>
              <a:rPr lang="es-ES" dirty="0"/>
              <a:t> </a:t>
            </a:r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Interpretación</a:t>
            </a:r>
            <a:endParaRPr lang="es-E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ES" sz="2000"/>
              <a:t>Dixon, W., y Massey, F., (1970), </a:t>
            </a:r>
            <a:r>
              <a:rPr lang="es-ES" sz="2000" i="1"/>
              <a:t>Introducción al análisis estadístico,</a:t>
            </a:r>
            <a:r>
              <a:rPr lang="es-ES" sz="2000"/>
              <a:t> (2ª. ed.). México: McGraww-Hill.</a:t>
            </a:r>
          </a:p>
          <a:p>
            <a:pPr>
              <a:lnSpc>
                <a:spcPct val="80000"/>
              </a:lnSpc>
            </a:pPr>
            <a:endParaRPr lang="es-ES" sz="2000"/>
          </a:p>
          <a:p>
            <a:pPr>
              <a:lnSpc>
                <a:spcPct val="80000"/>
              </a:lnSpc>
            </a:pPr>
            <a:r>
              <a:rPr lang="es-ES" sz="2000"/>
              <a:t>Hernández, R., Fernández-Collado, C., Baptista, P. (2006) </a:t>
            </a:r>
            <a:r>
              <a:rPr lang="es-ES" sz="2000" i="1"/>
              <a:t>Metodología de la investigación,</a:t>
            </a:r>
            <a:r>
              <a:rPr lang="es-ES" sz="2000"/>
              <a:t> (4ª. ed.).</a:t>
            </a:r>
            <a:r>
              <a:rPr lang="es-ES" sz="2000" i="1"/>
              <a:t> </a:t>
            </a:r>
            <a:r>
              <a:rPr lang="es-ES" sz="2000"/>
              <a:t>México: Mc Graw-Hill Interamericana.</a:t>
            </a:r>
          </a:p>
          <a:p>
            <a:pPr>
              <a:lnSpc>
                <a:spcPct val="80000"/>
              </a:lnSpc>
            </a:pPr>
            <a:endParaRPr lang="es-ES" sz="2000"/>
          </a:p>
          <a:p>
            <a:pPr>
              <a:lnSpc>
                <a:spcPct val="80000"/>
              </a:lnSpc>
            </a:pPr>
            <a:r>
              <a:rPr lang="es-ES" sz="2000"/>
              <a:t>Pagano, R. (2006). </a:t>
            </a:r>
            <a:r>
              <a:rPr lang="es-ES" sz="2000" i="1"/>
              <a:t>Estadística para las ciencias del comportamiento</a:t>
            </a:r>
            <a:r>
              <a:rPr lang="es-ES" sz="2000"/>
              <a:t>, (7ª. ed.). México: Thomson.</a:t>
            </a:r>
          </a:p>
          <a:p>
            <a:pPr>
              <a:lnSpc>
                <a:spcPct val="80000"/>
              </a:lnSpc>
            </a:pPr>
            <a:endParaRPr lang="es-ES" sz="2000"/>
          </a:p>
          <a:p>
            <a:pPr>
              <a:lnSpc>
                <a:spcPct val="80000"/>
              </a:lnSpc>
            </a:pPr>
            <a:r>
              <a:rPr lang="es-ES" sz="2000"/>
              <a:t>Ritchey, F. (2008). </a:t>
            </a:r>
            <a:r>
              <a:rPr lang="es-ES" sz="2000" i="1"/>
              <a:t>Estadítica para las ciencias sociales (2ª. ed.).</a:t>
            </a:r>
            <a:r>
              <a:rPr lang="es-ES" sz="2000"/>
              <a:t> México, McGraw Hill.</a:t>
            </a:r>
          </a:p>
          <a:p>
            <a:pPr>
              <a:lnSpc>
                <a:spcPct val="80000"/>
              </a:lnSpc>
            </a:pPr>
            <a:endParaRPr lang="es-MX" sz="2000"/>
          </a:p>
          <a:p>
            <a:pPr>
              <a:lnSpc>
                <a:spcPct val="80000"/>
              </a:lnSpc>
            </a:pPr>
            <a:r>
              <a:rPr lang="es-MX" sz="2000"/>
              <a:t>Shaughnessy, J., Zechmeister, E., Zechmeister, J. (2007) </a:t>
            </a:r>
            <a:r>
              <a:rPr lang="es-MX" sz="2000" i="1"/>
              <a:t>Métodos de investigación en Psicología,</a:t>
            </a:r>
            <a:r>
              <a:rPr lang="es-MX" sz="2000"/>
              <a:t> (7ª. ed.).</a:t>
            </a:r>
            <a:r>
              <a:rPr lang="es-MX" sz="2000" i="1"/>
              <a:t> </a:t>
            </a:r>
            <a:r>
              <a:rPr lang="es-MX" sz="2000"/>
              <a:t>México: Mc Graw-Hill. </a:t>
            </a:r>
            <a:endParaRPr lang="es-ES" sz="2000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Bibliografía</a:t>
            </a:r>
            <a:endParaRPr lang="es-E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11560" y="2498120"/>
            <a:ext cx="78488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Objetivo particular</a:t>
            </a:r>
            <a:r>
              <a:rPr lang="es-E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MX" sz="2000" dirty="0"/>
              <a:t>Identificará cuando un problema de investigación puede resolverse con el análisis de Varianza, desarrollando el algoritmo para resolver la hipótesis de trabajo. 	</a:t>
            </a:r>
          </a:p>
          <a:p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243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Contenido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2880320"/>
          </a:xfrm>
        </p:spPr>
        <p:txBody>
          <a:bodyPr/>
          <a:lstStyle/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Fundamento teórico del análisis de varianza de tipo I ANOVA I.</a:t>
            </a: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Cálculo del análisis de varianza realizado de manera manual.</a:t>
            </a: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Interpretación de la prueba </a:t>
            </a:r>
            <a:r>
              <a:rPr lang="es-MX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F.</a:t>
            </a: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Bibliografía básica.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761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11413" y="4941888"/>
            <a:ext cx="6008687" cy="11303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sz="2400" dirty="0" smtClean="0">
                <a:latin typeface="Andalus" pitchFamily="18" charset="-78"/>
                <a:cs typeface="Andalus" pitchFamily="18" charset="-78"/>
              </a:rPr>
              <a:t>Dr. en Ed. </a:t>
            </a:r>
            <a:r>
              <a:rPr lang="es-ES_tradnl" sz="2400" dirty="0">
                <a:latin typeface="Andalus" pitchFamily="18" charset="-78"/>
                <a:cs typeface="Andalus" pitchFamily="18" charset="-78"/>
              </a:rPr>
              <a:t>Carlos Saúl Juárez Lugo</a:t>
            </a:r>
          </a:p>
          <a:p>
            <a:pPr>
              <a:lnSpc>
                <a:spcPct val="80000"/>
              </a:lnSpc>
            </a:pPr>
            <a:r>
              <a:rPr lang="es-ES_tradnl" sz="1600" dirty="0">
                <a:latin typeface="Bookman Old Style" pitchFamily="18" charset="0"/>
              </a:rPr>
              <a:t>Estadística Aplicada</a:t>
            </a:r>
          </a:p>
          <a:p>
            <a:pPr>
              <a:lnSpc>
                <a:spcPct val="80000"/>
              </a:lnSpc>
            </a:pPr>
            <a:r>
              <a:rPr lang="es-ES_tradnl" sz="1600" dirty="0">
                <a:latin typeface="Bookman Old Style" pitchFamily="18" charset="0"/>
              </a:rPr>
              <a:t>Centro Universitario UAEM </a:t>
            </a:r>
            <a:r>
              <a:rPr lang="es-ES_tradnl" sz="1600" dirty="0" smtClean="0">
                <a:latin typeface="Bookman Old Style" pitchFamily="18" charset="0"/>
              </a:rPr>
              <a:t>Ecatepec</a:t>
            </a:r>
          </a:p>
          <a:p>
            <a:pPr>
              <a:lnSpc>
                <a:spcPct val="80000"/>
              </a:lnSpc>
            </a:pPr>
            <a:r>
              <a:rPr lang="es-ES_tradnl" sz="1600" dirty="0" smtClean="0">
                <a:latin typeface="Bookman Old Style" pitchFamily="18" charset="0"/>
              </a:rPr>
              <a:t>2015</a:t>
            </a:r>
            <a:endParaRPr lang="es-ES_tradnl" sz="1600" dirty="0">
              <a:latin typeface="Bookman Old Style" pitchFamily="18" charset="0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sz="4800"/>
              <a:t>ANÁLISIS DE VARIANZA DE UN FACTOR</a:t>
            </a:r>
            <a:br>
              <a:rPr lang="es-ES_tradnl" sz="4800"/>
            </a:br>
            <a:r>
              <a:rPr lang="es-ES_tradnl" sz="4800"/>
              <a:t>ANOVA I</a:t>
            </a:r>
            <a:endParaRPr lang="es-ES" sz="4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420938"/>
            <a:ext cx="8229600" cy="3709987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s-MX" dirty="0"/>
              <a:t>Es una prueba estadística para analizar </a:t>
            </a:r>
            <a:r>
              <a:rPr lang="es-ES" dirty="0"/>
              <a:t>si más de dos grupos difieren significativamente entre sí en </a:t>
            </a:r>
            <a:r>
              <a:rPr lang="es-ES" dirty="0" smtClean="0"/>
              <a:t>cuanto a </a:t>
            </a:r>
            <a:r>
              <a:rPr lang="es-ES" dirty="0"/>
              <a:t>sus medias y varianzas. 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DEFINICIÓN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05038"/>
            <a:ext cx="8229600" cy="3925887"/>
          </a:xfrm>
        </p:spPr>
        <p:txBody>
          <a:bodyPr/>
          <a:lstStyle/>
          <a:p>
            <a:r>
              <a:rPr lang="es-ES" dirty="0" smtClean="0"/>
              <a:t>Variables: </a:t>
            </a:r>
            <a:r>
              <a:rPr lang="es-ES" dirty="0"/>
              <a:t>Una dependiente y una independiente.</a:t>
            </a:r>
          </a:p>
          <a:p>
            <a:r>
              <a:rPr lang="es-ES" dirty="0" smtClean="0"/>
              <a:t>Nivel </a:t>
            </a:r>
            <a:r>
              <a:rPr lang="es-ES" dirty="0"/>
              <a:t>de </a:t>
            </a:r>
            <a:r>
              <a:rPr lang="es-ES" dirty="0" smtClean="0"/>
              <a:t>medición de las variables: </a:t>
            </a:r>
          </a:p>
          <a:p>
            <a:pPr marL="0" indent="0">
              <a:buNone/>
            </a:pPr>
            <a:endParaRPr lang="es-E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ES" dirty="0" smtClean="0"/>
              <a:t>Independiente es categórica:</a:t>
            </a:r>
          </a:p>
          <a:p>
            <a:pPr marL="0" indent="0">
              <a:buNone/>
            </a:pPr>
            <a:r>
              <a:rPr lang="es-ES" dirty="0" smtClean="0"/>
              <a:t>Nivel socioeconómico (muy alto, alto, medio, bajo y muy bajo).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ES" dirty="0" smtClean="0"/>
              <a:t>Dependiente es por intervalos </a:t>
            </a:r>
            <a:r>
              <a:rPr lang="es-ES" dirty="0"/>
              <a:t>o de razón. 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 dirty="0" smtClean="0"/>
              <a:t>VARIABLES </a:t>
            </a:r>
            <a:r>
              <a:rPr lang="es-ES_tradnl" sz="4000" dirty="0"/>
              <a:t>Y  NIVEL DE MEDICIÓN</a:t>
            </a:r>
            <a:endParaRPr lang="es-E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l">
  <a:themeElements>
    <a:clrScheme name="Papel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l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l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297</TotalTime>
  <Words>1300</Words>
  <Application>Microsoft Office PowerPoint</Application>
  <PresentationFormat>Presentación en pantalla (4:3)</PresentationFormat>
  <Paragraphs>403</Paragraphs>
  <Slides>46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46</vt:i4>
      </vt:variant>
    </vt:vector>
  </HeadingPairs>
  <TitlesOfParts>
    <vt:vector size="48" baseType="lpstr">
      <vt:lpstr>Papel</vt:lpstr>
      <vt:lpstr>Ecuación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Contenido</vt:lpstr>
      <vt:lpstr>ANÁLISIS DE VARIANZA DE UN FACTOR ANOVA I</vt:lpstr>
      <vt:lpstr>DEFINICIÓN</vt:lpstr>
      <vt:lpstr>VARIABLES Y  NIVEL DE MEDICIÓN</vt:lpstr>
      <vt:lpstr>ANÁLISIS PARAMÉTRICO</vt:lpstr>
      <vt:lpstr>Fundamento</vt:lpstr>
      <vt:lpstr>Presentación de PowerPoint</vt:lpstr>
      <vt:lpstr>Ejemplo</vt:lpstr>
      <vt:lpstr>Ejemplo</vt:lpstr>
      <vt:lpstr>Interpretación</vt:lpstr>
      <vt:lpstr>Interpretación</vt:lpstr>
      <vt:lpstr>EJEMPLO DE CÁLCULO</vt:lpstr>
      <vt:lpstr>EJEMPLO DE CÁLCULO</vt:lpstr>
      <vt:lpstr>Presentación de PowerPoint</vt:lpstr>
      <vt:lpstr>PASOS PARA LA PRUEBA DE SIGNIFICACIÓN:</vt:lpstr>
      <vt:lpstr>Presentación de PowerPoint</vt:lpstr>
      <vt:lpstr>Presentación de PowerPoint</vt:lpstr>
      <vt:lpstr>a) Suma total de cuadrados (STC) </vt:lpstr>
      <vt:lpstr>Presentación de PowerPoint</vt:lpstr>
      <vt:lpstr>Presentación de PowerPoint</vt:lpstr>
      <vt:lpstr>b) Suma de cuadrados dentro de los grupos (SCD) </vt:lpstr>
      <vt:lpstr>Presentación de PowerPoint</vt:lpstr>
      <vt:lpstr>Grupo 1</vt:lpstr>
      <vt:lpstr>Grupo 2</vt:lpstr>
      <vt:lpstr>Grupo 3</vt:lpstr>
      <vt:lpstr>La suma de cuadrados dentro de los grupos es así:</vt:lpstr>
      <vt:lpstr>c) Suma de cuadrados entre los grupos (SCE) </vt:lpstr>
      <vt:lpstr>d) Grados de libertad </vt:lpstr>
      <vt:lpstr>Presentación de PowerPoint</vt:lpstr>
      <vt:lpstr>Presentación de PowerPoint</vt:lpstr>
      <vt:lpstr>e) Estimaciones de la varianza:</vt:lpstr>
      <vt:lpstr>Estimación entre</vt:lpstr>
      <vt:lpstr>Estimación dentro</vt:lpstr>
      <vt:lpstr>Presentación de PowerPoint</vt:lpstr>
      <vt:lpstr>Presentación de PowerPoint</vt:lpstr>
      <vt:lpstr>Presentación de PowerPoint</vt:lpstr>
      <vt:lpstr>Decisión</vt:lpstr>
      <vt:lpstr>Presentación de PowerPoint</vt:lpstr>
      <vt:lpstr>Se contrasta con la F calculada, esta última debe ser mayor o igual a la F critica:</vt:lpstr>
      <vt:lpstr>Interpretación</vt:lpstr>
      <vt:lpstr>Bibliografía</vt:lpstr>
    </vt:vector>
  </TitlesOfParts>
  <Company>Evangelion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ANÁLISIS DE VARIANZA DE UN FACTOR ANOVA I</dc:title>
  <dc:subject>Material didáctico 2012B</dc:subject>
  <dc:creator>Carlos Saúl Juárez Lugo</dc:creator>
  <dc:description>Modificado 10 septiembre 2012</dc:description>
  <cp:lastModifiedBy>AspireX3910</cp:lastModifiedBy>
  <cp:revision>52</cp:revision>
  <dcterms:created xsi:type="dcterms:W3CDTF">2008-04-11T02:58:54Z</dcterms:created>
  <dcterms:modified xsi:type="dcterms:W3CDTF">2015-09-17T15:54:02Z</dcterms:modified>
</cp:coreProperties>
</file>