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3" r:id="rId2"/>
    <p:sldId id="315" r:id="rId3"/>
    <p:sldId id="316" r:id="rId4"/>
    <p:sldId id="317" r:id="rId5"/>
    <p:sldId id="318" r:id="rId6"/>
    <p:sldId id="256" r:id="rId7"/>
    <p:sldId id="306" r:id="rId8"/>
    <p:sldId id="305" r:id="rId9"/>
    <p:sldId id="296" r:id="rId10"/>
    <p:sldId id="298" r:id="rId11"/>
    <p:sldId id="264" r:id="rId12"/>
    <p:sldId id="297" r:id="rId13"/>
    <p:sldId id="300" r:id="rId14"/>
    <p:sldId id="307" r:id="rId15"/>
    <p:sldId id="265" r:id="rId16"/>
    <p:sldId id="266" r:id="rId17"/>
    <p:sldId id="302" r:id="rId18"/>
    <p:sldId id="303" r:id="rId19"/>
    <p:sldId id="304" r:id="rId20"/>
    <p:sldId id="269" r:id="rId21"/>
    <p:sldId id="308" r:id="rId22"/>
    <p:sldId id="258" r:id="rId23"/>
    <p:sldId id="279" r:id="rId24"/>
    <p:sldId id="259" r:id="rId25"/>
    <p:sldId id="280" r:id="rId26"/>
    <p:sldId id="260" r:id="rId27"/>
    <p:sldId id="281" r:id="rId28"/>
    <p:sldId id="292" r:id="rId29"/>
    <p:sldId id="270" r:id="rId30"/>
    <p:sldId id="309" r:id="rId31"/>
    <p:sldId id="261" r:id="rId32"/>
    <p:sldId id="282" r:id="rId33"/>
    <p:sldId id="262" r:id="rId34"/>
    <p:sldId id="283" r:id="rId35"/>
    <p:sldId id="263" r:id="rId36"/>
    <p:sldId id="267" r:id="rId37"/>
    <p:sldId id="284" r:id="rId38"/>
    <p:sldId id="268" r:id="rId39"/>
    <p:sldId id="285" r:id="rId40"/>
    <p:sldId id="293" r:id="rId41"/>
    <p:sldId id="271" r:id="rId42"/>
    <p:sldId id="310" r:id="rId43"/>
    <p:sldId id="272" r:id="rId44"/>
    <p:sldId id="286" r:id="rId45"/>
    <p:sldId id="273" r:id="rId46"/>
    <p:sldId id="287" r:id="rId47"/>
    <p:sldId id="274" r:id="rId48"/>
    <p:sldId id="288" r:id="rId49"/>
    <p:sldId id="294" r:id="rId50"/>
    <p:sldId id="275" r:id="rId51"/>
    <p:sldId id="311" r:id="rId52"/>
    <p:sldId id="276" r:id="rId53"/>
    <p:sldId id="289" r:id="rId54"/>
    <p:sldId id="277" r:id="rId55"/>
    <p:sldId id="290" r:id="rId56"/>
    <p:sldId id="278" r:id="rId57"/>
    <p:sldId id="291" r:id="rId58"/>
    <p:sldId id="295" r:id="rId59"/>
    <p:sldId id="312" r:id="rId60"/>
    <p:sldId id="299" r:id="rId6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5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DA0577-C346-49CD-A96A-993F557EAAF9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482E2D4-5A7F-4691-A21D-B728ED442903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Estrategias de Aprendizaje</a:t>
          </a:r>
          <a:endParaRPr lang="es-MX" dirty="0">
            <a:solidFill>
              <a:schemeClr val="tx1"/>
            </a:solidFill>
          </a:endParaRPr>
        </a:p>
      </dgm:t>
    </dgm:pt>
    <dgm:pt modelId="{FA816288-69C8-4699-A458-D8BC119F7FA7}" type="parTrans" cxnId="{A59672AE-D05B-4D59-A033-30E257726C1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008B04C-84BC-4AC2-903D-B0E119F53CC6}" type="sibTrans" cxnId="{A59672AE-D05B-4D59-A033-30E257726C1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3D5836F-4428-401F-9964-F3CED210F2CF}">
      <dgm:prSet phldrT="[Texto]"/>
      <dgm:spPr/>
      <dgm:t>
        <a:bodyPr/>
        <a:lstStyle/>
        <a:p>
          <a:r>
            <a:rPr lang="es-MX" i="1" dirty="0" smtClean="0">
              <a:solidFill>
                <a:schemeClr val="tx1"/>
              </a:solidFill>
            </a:rPr>
            <a:t>ACRA</a:t>
          </a:r>
        </a:p>
        <a:p>
          <a:r>
            <a:rPr lang="es-MX" dirty="0" smtClean="0">
              <a:solidFill>
                <a:schemeClr val="tx1"/>
              </a:solidFill>
            </a:rPr>
            <a:t>Román y Gallego (1994)</a:t>
          </a:r>
          <a:endParaRPr lang="es-MX" dirty="0">
            <a:solidFill>
              <a:schemeClr val="tx1"/>
            </a:solidFill>
          </a:endParaRPr>
        </a:p>
      </dgm:t>
    </dgm:pt>
    <dgm:pt modelId="{BA8374E7-7DAB-41F4-A41F-E49E5A648CCB}" type="parTrans" cxnId="{1EDE0773-6455-401B-BC27-6BF2D4624835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3C2E75D-B52E-4AA2-8D26-DBF5386647EB}" type="sibTrans" cxnId="{1EDE0773-6455-401B-BC27-6BF2D4624835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AA41FE2-0CB7-4443-B1FC-16B074E73A93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LASSI</a:t>
          </a:r>
        </a:p>
        <a:p>
          <a:r>
            <a:rPr lang="es-MX" dirty="0" err="1" smtClean="0">
              <a:solidFill>
                <a:schemeClr val="tx1"/>
              </a:solidFill>
            </a:rPr>
            <a:t>Weinstein</a:t>
          </a:r>
          <a:r>
            <a:rPr lang="es-MX" dirty="0" smtClean="0">
              <a:solidFill>
                <a:schemeClr val="tx1"/>
              </a:solidFill>
            </a:rPr>
            <a:t> y Palmer (1988)</a:t>
          </a:r>
          <a:endParaRPr lang="es-MX" dirty="0">
            <a:solidFill>
              <a:schemeClr val="tx1"/>
            </a:solidFill>
          </a:endParaRPr>
        </a:p>
      </dgm:t>
    </dgm:pt>
    <dgm:pt modelId="{D7BEE973-B148-4520-9596-E7E136EE97A6}" type="parTrans" cxnId="{ABDC6C00-E18D-4657-BA35-3926BBB8A2E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CDA11BE-4800-4525-B12D-482934AC3C32}" type="sibTrans" cxnId="{ABDC6C00-E18D-4657-BA35-3926BBB8A2E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A1A343E-BB4A-4310-BAF3-A6423A1EE226}">
      <dgm:prSet phldrT="[Texto]"/>
      <dgm:spPr/>
      <dgm:t>
        <a:bodyPr/>
        <a:lstStyle/>
        <a:p>
          <a:r>
            <a:rPr lang="es-MX" i="1" dirty="0" smtClean="0">
              <a:solidFill>
                <a:schemeClr val="tx1"/>
              </a:solidFill>
            </a:rPr>
            <a:t>I.H.E.</a:t>
          </a:r>
          <a:r>
            <a:rPr lang="es-MX" dirty="0" smtClean="0">
              <a:solidFill>
                <a:schemeClr val="tx1"/>
              </a:solidFill>
            </a:rPr>
            <a:t> </a:t>
          </a:r>
        </a:p>
        <a:p>
          <a:r>
            <a:rPr lang="es-MX" dirty="0" err="1" smtClean="0">
              <a:solidFill>
                <a:schemeClr val="tx1"/>
              </a:solidFill>
            </a:rPr>
            <a:t>Pozar</a:t>
          </a:r>
          <a:endParaRPr lang="es-MX" dirty="0" smtClean="0">
            <a:solidFill>
              <a:schemeClr val="tx1"/>
            </a:solidFill>
          </a:endParaRPr>
        </a:p>
        <a:p>
          <a:r>
            <a:rPr lang="es-MX" dirty="0" smtClean="0">
              <a:solidFill>
                <a:schemeClr val="tx1"/>
              </a:solidFill>
            </a:rPr>
            <a:t>(1994)</a:t>
          </a:r>
          <a:endParaRPr lang="es-MX" dirty="0">
            <a:solidFill>
              <a:schemeClr val="tx1"/>
            </a:solidFill>
          </a:endParaRPr>
        </a:p>
      </dgm:t>
    </dgm:pt>
    <dgm:pt modelId="{591393BE-37C4-452D-93EB-37E2567EBC41}" type="parTrans" cxnId="{65483020-4FAB-4CA4-BE61-25442C61C74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B9D205CC-4949-4953-B0E5-CF866B82841B}" type="sibTrans" cxnId="{65483020-4FAB-4CA4-BE61-25442C61C74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D9CB9E3-BE38-4003-8626-960A062F6954}">
      <dgm:prSet phldrT="[Texto]"/>
      <dgm:spPr/>
      <dgm:t>
        <a:bodyPr/>
        <a:lstStyle/>
        <a:p>
          <a:r>
            <a:rPr lang="es-MX" i="1" dirty="0" smtClean="0">
              <a:solidFill>
                <a:schemeClr val="tx1"/>
              </a:solidFill>
            </a:rPr>
            <a:t>MSLQ </a:t>
          </a:r>
        </a:p>
        <a:p>
          <a:r>
            <a:rPr lang="es-MX" dirty="0" smtClean="0">
              <a:solidFill>
                <a:schemeClr val="tx1"/>
              </a:solidFill>
            </a:rPr>
            <a:t>García y </a:t>
          </a:r>
          <a:r>
            <a:rPr lang="es-MX" dirty="0" err="1" smtClean="0">
              <a:solidFill>
                <a:schemeClr val="tx1"/>
              </a:solidFill>
            </a:rPr>
            <a:t>Princh</a:t>
          </a:r>
          <a:r>
            <a:rPr lang="es-MX" dirty="0" smtClean="0">
              <a:solidFill>
                <a:schemeClr val="tx1"/>
              </a:solidFill>
            </a:rPr>
            <a:t> (1996)</a:t>
          </a:r>
          <a:endParaRPr lang="es-MX" dirty="0">
            <a:solidFill>
              <a:schemeClr val="tx1"/>
            </a:solidFill>
          </a:endParaRPr>
        </a:p>
      </dgm:t>
    </dgm:pt>
    <dgm:pt modelId="{18AA97BE-B564-4EDA-87FC-5D1BF1D5E664}" type="parTrans" cxnId="{30A07277-D609-4351-BDEC-D4E62CFF34B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4537CD8-5482-4028-9C94-591E374B10A8}" type="sibTrans" cxnId="{30A07277-D609-4351-BDEC-D4E62CFF34B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00821B8-10D2-459F-83AD-EC3C6064B16C}">
      <dgm:prSet phldrT="[Texto]"/>
      <dgm:spPr/>
      <dgm:t>
        <a:bodyPr/>
        <a:lstStyle/>
        <a:p>
          <a:r>
            <a:rPr lang="es-MX" i="1" dirty="0" smtClean="0">
              <a:solidFill>
                <a:schemeClr val="tx1"/>
              </a:solidFill>
            </a:rPr>
            <a:t>CEA-R</a:t>
          </a:r>
        </a:p>
        <a:p>
          <a:r>
            <a:rPr lang="es-MX" dirty="0" smtClean="0">
              <a:solidFill>
                <a:schemeClr val="tx1"/>
              </a:solidFill>
            </a:rPr>
            <a:t>Beltrán, Pérez y Ortega (1998)</a:t>
          </a:r>
          <a:endParaRPr lang="es-MX" dirty="0">
            <a:solidFill>
              <a:schemeClr val="tx1"/>
            </a:solidFill>
          </a:endParaRPr>
        </a:p>
      </dgm:t>
    </dgm:pt>
    <dgm:pt modelId="{7788BEDC-BC90-4F53-B48E-40C7C70BC7B5}" type="parTrans" cxnId="{42902030-6122-4B61-8AC8-8CFFCCE2096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DF24DBB-2DEC-44FE-A696-E479DB3DE252}" type="sibTrans" cxnId="{42902030-6122-4B61-8AC8-8CFFCCE2096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020D4B3-4EAD-4484-A76E-8A90055842E2}">
      <dgm:prSet phldrT="[Texto]"/>
      <dgm:spPr/>
      <dgm:t>
        <a:bodyPr/>
        <a:lstStyle/>
        <a:p>
          <a:r>
            <a:rPr lang="es-MX" i="1" dirty="0" smtClean="0">
              <a:solidFill>
                <a:schemeClr val="tx1"/>
              </a:solidFill>
            </a:rPr>
            <a:t>CEA-U</a:t>
          </a:r>
          <a:r>
            <a:rPr lang="es-MX" dirty="0" smtClean="0">
              <a:solidFill>
                <a:schemeClr val="tx1"/>
              </a:solidFill>
            </a:rPr>
            <a:t> Esteban y Ruiz (1996)</a:t>
          </a:r>
          <a:endParaRPr lang="es-MX" dirty="0">
            <a:solidFill>
              <a:schemeClr val="tx1"/>
            </a:solidFill>
          </a:endParaRPr>
        </a:p>
      </dgm:t>
    </dgm:pt>
    <dgm:pt modelId="{CEA421C0-89CD-43BC-9D18-F75DC9D15E05}" type="parTrans" cxnId="{1D64C1A8-351C-41A3-88BD-28612D956D5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9CD2D22-41CF-489B-935F-4DFB83628D0E}" type="sibTrans" cxnId="{1D64C1A8-351C-41A3-88BD-28612D956D5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88A1796-CB8D-459B-8B21-FC0E27BDF6C5}" type="pres">
      <dgm:prSet presAssocID="{E6DA0577-C346-49CD-A96A-993F557EAAF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449D7F6-D948-4671-A65C-429374792D86}" type="pres">
      <dgm:prSet presAssocID="{6482E2D4-5A7F-4691-A21D-B728ED442903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s-MX"/>
        </a:p>
      </dgm:t>
    </dgm:pt>
    <dgm:pt modelId="{EA3B52C5-6323-40BB-832B-794F83D79195}" type="pres">
      <dgm:prSet presAssocID="{63D5836F-4428-401F-9964-F3CED210F2CF}" presName="Accent1" presStyleCnt="0"/>
      <dgm:spPr/>
    </dgm:pt>
    <dgm:pt modelId="{99F49A7F-D698-4185-964A-226FF4CC4C16}" type="pres">
      <dgm:prSet presAssocID="{63D5836F-4428-401F-9964-F3CED210F2CF}" presName="Accent" presStyleLbl="bgShp" presStyleIdx="0" presStyleCnt="6"/>
      <dgm:spPr/>
    </dgm:pt>
    <dgm:pt modelId="{1B41BD02-C033-4F6B-81E1-6DA43D87D6E0}" type="pres">
      <dgm:prSet presAssocID="{63D5836F-4428-401F-9964-F3CED210F2CF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680A09-B7DE-42B4-85BC-EB24AA3E187B}" type="pres">
      <dgm:prSet presAssocID="{9AA41FE2-0CB7-4443-B1FC-16B074E73A93}" presName="Accent2" presStyleCnt="0"/>
      <dgm:spPr/>
    </dgm:pt>
    <dgm:pt modelId="{074B28F2-A692-4107-8EBE-4DE2CA80FEEF}" type="pres">
      <dgm:prSet presAssocID="{9AA41FE2-0CB7-4443-B1FC-16B074E73A93}" presName="Accent" presStyleLbl="bgShp" presStyleIdx="1" presStyleCnt="6"/>
      <dgm:spPr/>
    </dgm:pt>
    <dgm:pt modelId="{5CDACFE2-6B7E-4BD9-BBDD-ABAE451F4AE3}" type="pres">
      <dgm:prSet presAssocID="{9AA41FE2-0CB7-4443-B1FC-16B074E73A93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C4F969-5808-4EA0-B13A-B1FC6EF5D47B}" type="pres">
      <dgm:prSet presAssocID="{5A1A343E-BB4A-4310-BAF3-A6423A1EE226}" presName="Accent3" presStyleCnt="0"/>
      <dgm:spPr/>
    </dgm:pt>
    <dgm:pt modelId="{1E693AD3-647A-47FB-A6B1-C4A3147908FD}" type="pres">
      <dgm:prSet presAssocID="{5A1A343E-BB4A-4310-BAF3-A6423A1EE226}" presName="Accent" presStyleLbl="bgShp" presStyleIdx="2" presStyleCnt="6"/>
      <dgm:spPr/>
    </dgm:pt>
    <dgm:pt modelId="{9380DE92-B2A7-456F-B581-3A291502A99F}" type="pres">
      <dgm:prSet presAssocID="{5A1A343E-BB4A-4310-BAF3-A6423A1EE226}" presName="Child3" presStyleLbl="node1" presStyleIdx="2" presStyleCnt="6" custLinFactNeighborX="31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86D782-F2D9-43E7-94E0-AEBD0843B0A0}" type="pres">
      <dgm:prSet presAssocID="{3D9CB9E3-BE38-4003-8626-960A062F6954}" presName="Accent4" presStyleCnt="0"/>
      <dgm:spPr/>
    </dgm:pt>
    <dgm:pt modelId="{C93E5AB3-E8CC-4168-9D40-7513810291D1}" type="pres">
      <dgm:prSet presAssocID="{3D9CB9E3-BE38-4003-8626-960A062F6954}" presName="Accent" presStyleLbl="bgShp" presStyleIdx="3" presStyleCnt="6"/>
      <dgm:spPr/>
    </dgm:pt>
    <dgm:pt modelId="{7883CA70-A37B-42D3-83C5-2FCC2BF82959}" type="pres">
      <dgm:prSet presAssocID="{3D9CB9E3-BE38-4003-8626-960A062F6954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C6AB6F-5422-463F-A3BB-2C0A2F6E4B2C}" type="pres">
      <dgm:prSet presAssocID="{000821B8-10D2-459F-83AD-EC3C6064B16C}" presName="Accent5" presStyleCnt="0"/>
      <dgm:spPr/>
    </dgm:pt>
    <dgm:pt modelId="{DB94044E-0F87-4A01-AEEA-D01CFFFD31F4}" type="pres">
      <dgm:prSet presAssocID="{000821B8-10D2-459F-83AD-EC3C6064B16C}" presName="Accent" presStyleLbl="bgShp" presStyleIdx="4" presStyleCnt="6"/>
      <dgm:spPr/>
    </dgm:pt>
    <dgm:pt modelId="{AAA07C93-FBD6-4104-9A98-CD2F50CF0C7F}" type="pres">
      <dgm:prSet presAssocID="{000821B8-10D2-459F-83AD-EC3C6064B16C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6B696B-40F4-4466-8265-C2833170B33D}" type="pres">
      <dgm:prSet presAssocID="{A020D4B3-4EAD-4484-A76E-8A90055842E2}" presName="Accent6" presStyleCnt="0"/>
      <dgm:spPr/>
    </dgm:pt>
    <dgm:pt modelId="{8E3FF0FB-2E86-488F-9ED9-57545750A608}" type="pres">
      <dgm:prSet presAssocID="{A020D4B3-4EAD-4484-A76E-8A90055842E2}" presName="Accent" presStyleLbl="bgShp" presStyleIdx="5" presStyleCnt="6"/>
      <dgm:spPr/>
    </dgm:pt>
    <dgm:pt modelId="{63E7896D-7F5E-497C-8D67-5DD80BBB6962}" type="pres">
      <dgm:prSet presAssocID="{A020D4B3-4EAD-4484-A76E-8A90055842E2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59672AE-D05B-4D59-A033-30E257726C1B}" srcId="{E6DA0577-C346-49CD-A96A-993F557EAAF9}" destId="{6482E2D4-5A7F-4691-A21D-B728ED442903}" srcOrd="0" destOrd="0" parTransId="{FA816288-69C8-4699-A458-D8BC119F7FA7}" sibTransId="{1008B04C-84BC-4AC2-903D-B0E119F53CC6}"/>
    <dgm:cxn modelId="{C201068F-B0DA-4352-A302-3954E965E2DC}" type="presOf" srcId="{5A1A343E-BB4A-4310-BAF3-A6423A1EE226}" destId="{9380DE92-B2A7-456F-B581-3A291502A99F}" srcOrd="0" destOrd="0" presId="urn:microsoft.com/office/officeart/2011/layout/HexagonRadial"/>
    <dgm:cxn modelId="{D1B47E02-6615-4E5A-8E9F-D71FB20B82D7}" type="presOf" srcId="{6482E2D4-5A7F-4691-A21D-B728ED442903}" destId="{3449D7F6-D948-4671-A65C-429374792D86}" srcOrd="0" destOrd="0" presId="urn:microsoft.com/office/officeart/2011/layout/HexagonRadial"/>
    <dgm:cxn modelId="{E9492187-DBE7-4815-AB8D-12B489127705}" type="presOf" srcId="{000821B8-10D2-459F-83AD-EC3C6064B16C}" destId="{AAA07C93-FBD6-4104-9A98-CD2F50CF0C7F}" srcOrd="0" destOrd="0" presId="urn:microsoft.com/office/officeart/2011/layout/HexagonRadial"/>
    <dgm:cxn modelId="{503E81BA-61D5-4120-B2C7-27693EAD7A08}" type="presOf" srcId="{A020D4B3-4EAD-4484-A76E-8A90055842E2}" destId="{63E7896D-7F5E-497C-8D67-5DD80BBB6962}" srcOrd="0" destOrd="0" presId="urn:microsoft.com/office/officeart/2011/layout/HexagonRadial"/>
    <dgm:cxn modelId="{0C43AF16-A283-4E72-AE19-D09AFE655CE8}" type="presOf" srcId="{63D5836F-4428-401F-9964-F3CED210F2CF}" destId="{1B41BD02-C033-4F6B-81E1-6DA43D87D6E0}" srcOrd="0" destOrd="0" presId="urn:microsoft.com/office/officeart/2011/layout/HexagonRadial"/>
    <dgm:cxn modelId="{A13ACC93-46FD-48F3-B401-77A545F07AEB}" type="presOf" srcId="{3D9CB9E3-BE38-4003-8626-960A062F6954}" destId="{7883CA70-A37B-42D3-83C5-2FCC2BF82959}" srcOrd="0" destOrd="0" presId="urn:microsoft.com/office/officeart/2011/layout/HexagonRadial"/>
    <dgm:cxn modelId="{30A07277-D609-4351-BDEC-D4E62CFF34BF}" srcId="{6482E2D4-5A7F-4691-A21D-B728ED442903}" destId="{3D9CB9E3-BE38-4003-8626-960A062F6954}" srcOrd="3" destOrd="0" parTransId="{18AA97BE-B564-4EDA-87FC-5D1BF1D5E664}" sibTransId="{F4537CD8-5482-4028-9C94-591E374B10A8}"/>
    <dgm:cxn modelId="{97ED5593-B166-48FA-9D2A-394E552D1661}" type="presOf" srcId="{E6DA0577-C346-49CD-A96A-993F557EAAF9}" destId="{188A1796-CB8D-459B-8B21-FC0E27BDF6C5}" srcOrd="0" destOrd="0" presId="urn:microsoft.com/office/officeart/2011/layout/HexagonRadial"/>
    <dgm:cxn modelId="{1EDE0773-6455-401B-BC27-6BF2D4624835}" srcId="{6482E2D4-5A7F-4691-A21D-B728ED442903}" destId="{63D5836F-4428-401F-9964-F3CED210F2CF}" srcOrd="0" destOrd="0" parTransId="{BA8374E7-7DAB-41F4-A41F-E49E5A648CCB}" sibTransId="{13C2E75D-B52E-4AA2-8D26-DBF5386647EB}"/>
    <dgm:cxn modelId="{65483020-4FAB-4CA4-BE61-25442C61C74C}" srcId="{6482E2D4-5A7F-4691-A21D-B728ED442903}" destId="{5A1A343E-BB4A-4310-BAF3-A6423A1EE226}" srcOrd="2" destOrd="0" parTransId="{591393BE-37C4-452D-93EB-37E2567EBC41}" sibTransId="{B9D205CC-4949-4953-B0E5-CF866B82841B}"/>
    <dgm:cxn modelId="{8964B35C-9AA8-4C48-A018-15BBABE3228C}" type="presOf" srcId="{9AA41FE2-0CB7-4443-B1FC-16B074E73A93}" destId="{5CDACFE2-6B7E-4BD9-BBDD-ABAE451F4AE3}" srcOrd="0" destOrd="0" presId="urn:microsoft.com/office/officeart/2011/layout/HexagonRadial"/>
    <dgm:cxn modelId="{ABDC6C00-E18D-4657-BA35-3926BBB8A2ED}" srcId="{6482E2D4-5A7F-4691-A21D-B728ED442903}" destId="{9AA41FE2-0CB7-4443-B1FC-16B074E73A93}" srcOrd="1" destOrd="0" parTransId="{D7BEE973-B148-4520-9596-E7E136EE97A6}" sibTransId="{ECDA11BE-4800-4525-B12D-482934AC3C32}"/>
    <dgm:cxn modelId="{42902030-6122-4B61-8AC8-8CFFCCE2096D}" srcId="{6482E2D4-5A7F-4691-A21D-B728ED442903}" destId="{000821B8-10D2-459F-83AD-EC3C6064B16C}" srcOrd="4" destOrd="0" parTransId="{7788BEDC-BC90-4F53-B48E-40C7C70BC7B5}" sibTransId="{ADF24DBB-2DEC-44FE-A696-E479DB3DE252}"/>
    <dgm:cxn modelId="{1D64C1A8-351C-41A3-88BD-28612D956D59}" srcId="{6482E2D4-5A7F-4691-A21D-B728ED442903}" destId="{A020D4B3-4EAD-4484-A76E-8A90055842E2}" srcOrd="5" destOrd="0" parTransId="{CEA421C0-89CD-43BC-9D18-F75DC9D15E05}" sibTransId="{29CD2D22-41CF-489B-935F-4DFB83628D0E}"/>
    <dgm:cxn modelId="{5D7F76A7-723E-47C3-A50B-6F352638B94B}" type="presParOf" srcId="{188A1796-CB8D-459B-8B21-FC0E27BDF6C5}" destId="{3449D7F6-D948-4671-A65C-429374792D86}" srcOrd="0" destOrd="0" presId="urn:microsoft.com/office/officeart/2011/layout/HexagonRadial"/>
    <dgm:cxn modelId="{609CF840-ADF9-42AD-909D-C192D36B6018}" type="presParOf" srcId="{188A1796-CB8D-459B-8B21-FC0E27BDF6C5}" destId="{EA3B52C5-6323-40BB-832B-794F83D79195}" srcOrd="1" destOrd="0" presId="urn:microsoft.com/office/officeart/2011/layout/HexagonRadial"/>
    <dgm:cxn modelId="{E0EFF86B-BCB7-4F7E-B013-B47ED4D8475A}" type="presParOf" srcId="{EA3B52C5-6323-40BB-832B-794F83D79195}" destId="{99F49A7F-D698-4185-964A-226FF4CC4C16}" srcOrd="0" destOrd="0" presId="urn:microsoft.com/office/officeart/2011/layout/HexagonRadial"/>
    <dgm:cxn modelId="{F6ACFBAE-D731-42D3-9FE5-92ADEFAF864A}" type="presParOf" srcId="{188A1796-CB8D-459B-8B21-FC0E27BDF6C5}" destId="{1B41BD02-C033-4F6B-81E1-6DA43D87D6E0}" srcOrd="2" destOrd="0" presId="urn:microsoft.com/office/officeart/2011/layout/HexagonRadial"/>
    <dgm:cxn modelId="{7E6D4B49-5D63-4747-8D26-31B96B134665}" type="presParOf" srcId="{188A1796-CB8D-459B-8B21-FC0E27BDF6C5}" destId="{47680A09-B7DE-42B4-85BC-EB24AA3E187B}" srcOrd="3" destOrd="0" presId="urn:microsoft.com/office/officeart/2011/layout/HexagonRadial"/>
    <dgm:cxn modelId="{E488D9C2-E421-40D3-ABE2-E2B611CFA7FA}" type="presParOf" srcId="{47680A09-B7DE-42B4-85BC-EB24AA3E187B}" destId="{074B28F2-A692-4107-8EBE-4DE2CA80FEEF}" srcOrd="0" destOrd="0" presId="urn:microsoft.com/office/officeart/2011/layout/HexagonRadial"/>
    <dgm:cxn modelId="{A6739308-28D0-487F-B8EC-FB1469C2EB79}" type="presParOf" srcId="{188A1796-CB8D-459B-8B21-FC0E27BDF6C5}" destId="{5CDACFE2-6B7E-4BD9-BBDD-ABAE451F4AE3}" srcOrd="4" destOrd="0" presId="urn:microsoft.com/office/officeart/2011/layout/HexagonRadial"/>
    <dgm:cxn modelId="{5742C259-B700-4D43-8271-7BA4B07F1D72}" type="presParOf" srcId="{188A1796-CB8D-459B-8B21-FC0E27BDF6C5}" destId="{CEC4F969-5808-4EA0-B13A-B1FC6EF5D47B}" srcOrd="5" destOrd="0" presId="urn:microsoft.com/office/officeart/2011/layout/HexagonRadial"/>
    <dgm:cxn modelId="{69538C96-B9E6-4CFD-A189-A9C94F9133BC}" type="presParOf" srcId="{CEC4F969-5808-4EA0-B13A-B1FC6EF5D47B}" destId="{1E693AD3-647A-47FB-A6B1-C4A3147908FD}" srcOrd="0" destOrd="0" presId="urn:microsoft.com/office/officeart/2011/layout/HexagonRadial"/>
    <dgm:cxn modelId="{71B7F402-3D26-4239-8A4F-A67A6F4307F6}" type="presParOf" srcId="{188A1796-CB8D-459B-8B21-FC0E27BDF6C5}" destId="{9380DE92-B2A7-456F-B581-3A291502A99F}" srcOrd="6" destOrd="0" presId="urn:microsoft.com/office/officeart/2011/layout/HexagonRadial"/>
    <dgm:cxn modelId="{6164A67B-3777-42C7-9227-7E9A8FA4BBBC}" type="presParOf" srcId="{188A1796-CB8D-459B-8B21-FC0E27BDF6C5}" destId="{3686D782-F2D9-43E7-94E0-AEBD0843B0A0}" srcOrd="7" destOrd="0" presId="urn:microsoft.com/office/officeart/2011/layout/HexagonRadial"/>
    <dgm:cxn modelId="{02CAF9F0-AC0B-45AA-AD6C-701A739E567C}" type="presParOf" srcId="{3686D782-F2D9-43E7-94E0-AEBD0843B0A0}" destId="{C93E5AB3-E8CC-4168-9D40-7513810291D1}" srcOrd="0" destOrd="0" presId="urn:microsoft.com/office/officeart/2011/layout/HexagonRadial"/>
    <dgm:cxn modelId="{4F1BD169-08F7-4F1A-910C-D0D6E7244D4B}" type="presParOf" srcId="{188A1796-CB8D-459B-8B21-FC0E27BDF6C5}" destId="{7883CA70-A37B-42D3-83C5-2FCC2BF82959}" srcOrd="8" destOrd="0" presId="urn:microsoft.com/office/officeart/2011/layout/HexagonRadial"/>
    <dgm:cxn modelId="{C400AD9B-26C5-414B-85CB-A88326979681}" type="presParOf" srcId="{188A1796-CB8D-459B-8B21-FC0E27BDF6C5}" destId="{D7C6AB6F-5422-463F-A3BB-2C0A2F6E4B2C}" srcOrd="9" destOrd="0" presId="urn:microsoft.com/office/officeart/2011/layout/HexagonRadial"/>
    <dgm:cxn modelId="{CAE60B34-D6A1-497F-A9D5-CB309C2FEB93}" type="presParOf" srcId="{D7C6AB6F-5422-463F-A3BB-2C0A2F6E4B2C}" destId="{DB94044E-0F87-4A01-AEEA-D01CFFFD31F4}" srcOrd="0" destOrd="0" presId="urn:microsoft.com/office/officeart/2011/layout/HexagonRadial"/>
    <dgm:cxn modelId="{6C21FDA6-879E-4731-B715-1391A03AFDA1}" type="presParOf" srcId="{188A1796-CB8D-459B-8B21-FC0E27BDF6C5}" destId="{AAA07C93-FBD6-4104-9A98-CD2F50CF0C7F}" srcOrd="10" destOrd="0" presId="urn:microsoft.com/office/officeart/2011/layout/HexagonRadial"/>
    <dgm:cxn modelId="{4BFFA6B8-2510-413C-ACB2-BD6E1AA55379}" type="presParOf" srcId="{188A1796-CB8D-459B-8B21-FC0E27BDF6C5}" destId="{9F6B696B-40F4-4466-8265-C2833170B33D}" srcOrd="11" destOrd="0" presId="urn:microsoft.com/office/officeart/2011/layout/HexagonRadial"/>
    <dgm:cxn modelId="{0350EC34-7AD8-4FBA-9F34-A7BA323064F3}" type="presParOf" srcId="{9F6B696B-40F4-4466-8265-C2833170B33D}" destId="{8E3FF0FB-2E86-488F-9ED9-57545750A608}" srcOrd="0" destOrd="0" presId="urn:microsoft.com/office/officeart/2011/layout/HexagonRadial"/>
    <dgm:cxn modelId="{E61CF577-C6AA-437F-ADAA-5F0F62B82B2D}" type="presParOf" srcId="{188A1796-CB8D-459B-8B21-FC0E27BDF6C5}" destId="{63E7896D-7F5E-497C-8D67-5DD80BBB6962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49D7F6-D948-4671-A65C-429374792D86}">
      <dsp:nvSpPr>
        <dsp:cNvPr id="0" name=""/>
        <dsp:cNvSpPr/>
      </dsp:nvSpPr>
      <dsp:spPr>
        <a:xfrm>
          <a:off x="3519556" y="2090680"/>
          <a:ext cx="2657345" cy="229871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solidFill>
                <a:schemeClr val="tx1"/>
              </a:solidFill>
            </a:rPr>
            <a:t>Estrategias de Aprendizaje</a:t>
          </a:r>
          <a:endParaRPr lang="es-MX" sz="1900" kern="1200" dirty="0">
            <a:solidFill>
              <a:schemeClr val="tx1"/>
            </a:solidFill>
          </a:endParaRPr>
        </a:p>
      </dsp:txBody>
      <dsp:txXfrm>
        <a:off x="3959915" y="2471609"/>
        <a:ext cx="1776627" cy="1536853"/>
      </dsp:txXfrm>
    </dsp:sp>
    <dsp:sp modelId="{074B28F2-A692-4107-8EBE-4DE2CA80FEEF}">
      <dsp:nvSpPr>
        <dsp:cNvPr id="0" name=""/>
        <dsp:cNvSpPr/>
      </dsp:nvSpPr>
      <dsp:spPr>
        <a:xfrm>
          <a:off x="5183565" y="990902"/>
          <a:ext cx="1002608" cy="863879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41BD02-C033-4F6B-81E1-6DA43D87D6E0}">
      <dsp:nvSpPr>
        <dsp:cNvPr id="0" name=""/>
        <dsp:cNvSpPr/>
      </dsp:nvSpPr>
      <dsp:spPr>
        <a:xfrm>
          <a:off x="3764336" y="0"/>
          <a:ext cx="2177675" cy="188394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i="1" kern="1200" dirty="0" smtClean="0">
              <a:solidFill>
                <a:schemeClr val="tx1"/>
              </a:solidFill>
            </a:rPr>
            <a:t>ACRA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solidFill>
                <a:schemeClr val="tx1"/>
              </a:solidFill>
            </a:rPr>
            <a:t>Román y Gallego (1994)</a:t>
          </a:r>
          <a:endParaRPr lang="es-MX" sz="1900" kern="1200" dirty="0">
            <a:solidFill>
              <a:schemeClr val="tx1"/>
            </a:solidFill>
          </a:endParaRPr>
        </a:p>
      </dsp:txBody>
      <dsp:txXfrm>
        <a:off x="4125223" y="312210"/>
        <a:ext cx="1455901" cy="1259525"/>
      </dsp:txXfrm>
    </dsp:sp>
    <dsp:sp modelId="{1E693AD3-647A-47FB-A6B1-C4A3147908FD}">
      <dsp:nvSpPr>
        <dsp:cNvPr id="0" name=""/>
        <dsp:cNvSpPr/>
      </dsp:nvSpPr>
      <dsp:spPr>
        <a:xfrm>
          <a:off x="6353687" y="2605897"/>
          <a:ext cx="1002608" cy="863879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DACFE2-6B7E-4BD9-BBDD-ABAE451F4AE3}">
      <dsp:nvSpPr>
        <dsp:cNvPr id="0" name=""/>
        <dsp:cNvSpPr/>
      </dsp:nvSpPr>
      <dsp:spPr>
        <a:xfrm>
          <a:off x="5761518" y="1158752"/>
          <a:ext cx="2177675" cy="188394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solidFill>
                <a:schemeClr val="tx1"/>
              </a:solidFill>
            </a:rPr>
            <a:t>LASSI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err="1" smtClean="0">
              <a:solidFill>
                <a:schemeClr val="tx1"/>
              </a:solidFill>
            </a:rPr>
            <a:t>Weinstein</a:t>
          </a:r>
          <a:r>
            <a:rPr lang="es-MX" sz="1900" kern="1200" dirty="0" smtClean="0">
              <a:solidFill>
                <a:schemeClr val="tx1"/>
              </a:solidFill>
            </a:rPr>
            <a:t> y Palmer (1988)</a:t>
          </a:r>
          <a:endParaRPr lang="es-MX" sz="1900" kern="1200" dirty="0">
            <a:solidFill>
              <a:schemeClr val="tx1"/>
            </a:solidFill>
          </a:endParaRPr>
        </a:p>
      </dsp:txBody>
      <dsp:txXfrm>
        <a:off x="6122405" y="1470962"/>
        <a:ext cx="1455901" cy="1259525"/>
      </dsp:txXfrm>
    </dsp:sp>
    <dsp:sp modelId="{C93E5AB3-E8CC-4168-9D40-7513810291D1}">
      <dsp:nvSpPr>
        <dsp:cNvPr id="0" name=""/>
        <dsp:cNvSpPr/>
      </dsp:nvSpPr>
      <dsp:spPr>
        <a:xfrm>
          <a:off x="5540845" y="4428924"/>
          <a:ext cx="1002608" cy="863879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80DE92-B2A7-456F-B581-3A291502A99F}">
      <dsp:nvSpPr>
        <dsp:cNvPr id="0" name=""/>
        <dsp:cNvSpPr/>
      </dsp:nvSpPr>
      <dsp:spPr>
        <a:xfrm>
          <a:off x="5830463" y="3436725"/>
          <a:ext cx="2177675" cy="188394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i="1" kern="1200" dirty="0" smtClean="0">
              <a:solidFill>
                <a:schemeClr val="tx1"/>
              </a:solidFill>
            </a:rPr>
            <a:t>I.H.E.</a:t>
          </a:r>
          <a:r>
            <a:rPr lang="es-MX" sz="1900" kern="1200" dirty="0" smtClean="0">
              <a:solidFill>
                <a:schemeClr val="tx1"/>
              </a:solidFill>
            </a:rPr>
            <a:t>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err="1" smtClean="0">
              <a:solidFill>
                <a:schemeClr val="tx1"/>
              </a:solidFill>
            </a:rPr>
            <a:t>Pozar</a:t>
          </a:r>
          <a:endParaRPr lang="es-MX" sz="1900" kern="1200" dirty="0" smtClean="0">
            <a:solidFill>
              <a:schemeClr val="tx1"/>
            </a:solidFill>
          </a:endParaRP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solidFill>
                <a:schemeClr val="tx1"/>
              </a:solidFill>
            </a:rPr>
            <a:t>(1994)</a:t>
          </a:r>
          <a:endParaRPr lang="es-MX" sz="1900" kern="1200" dirty="0">
            <a:solidFill>
              <a:schemeClr val="tx1"/>
            </a:solidFill>
          </a:endParaRPr>
        </a:p>
      </dsp:txBody>
      <dsp:txXfrm>
        <a:off x="6191350" y="3748935"/>
        <a:ext cx="1455901" cy="1259525"/>
      </dsp:txXfrm>
    </dsp:sp>
    <dsp:sp modelId="{DB94044E-0F87-4A01-AEEA-D01CFFFD31F4}">
      <dsp:nvSpPr>
        <dsp:cNvPr id="0" name=""/>
        <dsp:cNvSpPr/>
      </dsp:nvSpPr>
      <dsp:spPr>
        <a:xfrm>
          <a:off x="3524501" y="4618161"/>
          <a:ext cx="1002608" cy="863879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83CA70-A37B-42D3-83C5-2FCC2BF82959}">
      <dsp:nvSpPr>
        <dsp:cNvPr id="0" name=""/>
        <dsp:cNvSpPr/>
      </dsp:nvSpPr>
      <dsp:spPr>
        <a:xfrm>
          <a:off x="3764336" y="4596774"/>
          <a:ext cx="2177675" cy="188394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i="1" kern="1200" dirty="0" smtClean="0">
              <a:solidFill>
                <a:schemeClr val="tx1"/>
              </a:solidFill>
            </a:rPr>
            <a:t>MSLQ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solidFill>
                <a:schemeClr val="tx1"/>
              </a:solidFill>
            </a:rPr>
            <a:t>García y </a:t>
          </a:r>
          <a:r>
            <a:rPr lang="es-MX" sz="1900" kern="1200" dirty="0" err="1" smtClean="0">
              <a:solidFill>
                <a:schemeClr val="tx1"/>
              </a:solidFill>
            </a:rPr>
            <a:t>Princh</a:t>
          </a:r>
          <a:r>
            <a:rPr lang="es-MX" sz="1900" kern="1200" dirty="0" smtClean="0">
              <a:solidFill>
                <a:schemeClr val="tx1"/>
              </a:solidFill>
            </a:rPr>
            <a:t> (1996)</a:t>
          </a:r>
          <a:endParaRPr lang="es-MX" sz="1900" kern="1200" dirty="0">
            <a:solidFill>
              <a:schemeClr val="tx1"/>
            </a:solidFill>
          </a:endParaRPr>
        </a:p>
      </dsp:txBody>
      <dsp:txXfrm>
        <a:off x="4125223" y="4908984"/>
        <a:ext cx="1455901" cy="1259525"/>
      </dsp:txXfrm>
    </dsp:sp>
    <dsp:sp modelId="{8E3FF0FB-2E86-488F-9ED9-57545750A608}">
      <dsp:nvSpPr>
        <dsp:cNvPr id="0" name=""/>
        <dsp:cNvSpPr/>
      </dsp:nvSpPr>
      <dsp:spPr>
        <a:xfrm>
          <a:off x="2335217" y="3003813"/>
          <a:ext cx="1002608" cy="863879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A07C93-FBD6-4104-9A98-CD2F50CF0C7F}">
      <dsp:nvSpPr>
        <dsp:cNvPr id="0" name=""/>
        <dsp:cNvSpPr/>
      </dsp:nvSpPr>
      <dsp:spPr>
        <a:xfrm>
          <a:off x="1757883" y="3438021"/>
          <a:ext cx="2177675" cy="188394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i="1" kern="1200" dirty="0" smtClean="0">
              <a:solidFill>
                <a:schemeClr val="tx1"/>
              </a:solidFill>
            </a:rPr>
            <a:t>CEA-R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solidFill>
                <a:schemeClr val="tx1"/>
              </a:solidFill>
            </a:rPr>
            <a:t>Beltrán, Pérez y Ortega (1998)</a:t>
          </a:r>
          <a:endParaRPr lang="es-MX" sz="1900" kern="1200" dirty="0">
            <a:solidFill>
              <a:schemeClr val="tx1"/>
            </a:solidFill>
          </a:endParaRPr>
        </a:p>
      </dsp:txBody>
      <dsp:txXfrm>
        <a:off x="2118770" y="3750231"/>
        <a:ext cx="1455901" cy="1259525"/>
      </dsp:txXfrm>
    </dsp:sp>
    <dsp:sp modelId="{63E7896D-7F5E-497C-8D67-5DD80BBB6962}">
      <dsp:nvSpPr>
        <dsp:cNvPr id="0" name=""/>
        <dsp:cNvSpPr/>
      </dsp:nvSpPr>
      <dsp:spPr>
        <a:xfrm>
          <a:off x="1757883" y="1156160"/>
          <a:ext cx="2177675" cy="188394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i="1" kern="1200" dirty="0" smtClean="0">
              <a:solidFill>
                <a:schemeClr val="tx1"/>
              </a:solidFill>
            </a:rPr>
            <a:t>CEA-U</a:t>
          </a:r>
          <a:r>
            <a:rPr lang="es-MX" sz="1900" kern="1200" dirty="0" smtClean="0">
              <a:solidFill>
                <a:schemeClr val="tx1"/>
              </a:solidFill>
            </a:rPr>
            <a:t> Esteban y Ruiz (1996)</a:t>
          </a:r>
          <a:endParaRPr lang="es-MX" sz="1900" kern="1200" dirty="0">
            <a:solidFill>
              <a:schemeClr val="tx1"/>
            </a:solidFill>
          </a:endParaRPr>
        </a:p>
      </dsp:txBody>
      <dsp:txXfrm>
        <a:off x="2118770" y="1468370"/>
        <a:ext cx="1455901" cy="12595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ágonos radiales"/>
  <dgm:desc val="Se usa para mostrar un proceso secuencial  relacionado con un tema o una idea centrales. Limitado a seis formas de Nivel 2. Funciona mejor con poco texto No aparece el texto sin utilizar, pero queda disponible si cambia entre diseño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86C7E-59BC-4D27-8F3D-FA5C0A85F34E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09B4D-A136-49FA-9066-7D4FD809F2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21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86C7E-59BC-4D27-8F3D-FA5C0A85F34E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09B4D-A136-49FA-9066-7D4FD809F2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90102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86C7E-59BC-4D27-8F3D-FA5C0A85F34E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09B4D-A136-49FA-9066-7D4FD809F2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357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86C7E-59BC-4D27-8F3D-FA5C0A85F34E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09B4D-A136-49FA-9066-7D4FD809F2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0676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86C7E-59BC-4D27-8F3D-FA5C0A85F34E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09B4D-A136-49FA-9066-7D4FD809F2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5957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86C7E-59BC-4D27-8F3D-FA5C0A85F34E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09B4D-A136-49FA-9066-7D4FD809F2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0883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86C7E-59BC-4D27-8F3D-FA5C0A85F34E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09B4D-A136-49FA-9066-7D4FD809F2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0352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86C7E-59BC-4D27-8F3D-FA5C0A85F34E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09B4D-A136-49FA-9066-7D4FD809F2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030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86C7E-59BC-4D27-8F3D-FA5C0A85F34E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09B4D-A136-49FA-9066-7D4FD809F2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4619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86C7E-59BC-4D27-8F3D-FA5C0A85F34E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09B4D-A136-49FA-9066-7D4FD809F2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0777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86C7E-59BC-4D27-8F3D-FA5C0A85F34E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09B4D-A136-49FA-9066-7D4FD809F2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117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86C7E-59BC-4D27-8F3D-FA5C0A85F34E}" type="datetimeFigureOut">
              <a:rPr lang="es-MX" smtClean="0"/>
              <a:t>09/09/2015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09B4D-A136-49FA-9066-7D4FD809F2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7112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aemex.mx/CUEcatepec/images/escudo_cu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5841" y="247777"/>
            <a:ext cx="2091693" cy="1801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524000" y="2077567"/>
            <a:ext cx="9144000" cy="23876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Escala de Estrategias de Aprendizaje</a:t>
            </a:r>
          </a:p>
          <a:p>
            <a:pPr algn="ctr"/>
            <a:r>
              <a:rPr lang="es-MX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ACRA</a:t>
            </a:r>
          </a:p>
          <a:p>
            <a:endParaRPr lang="es-MX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Instrumento para medir las estrategias de aprendizaje</a:t>
            </a:r>
            <a:endParaRPr lang="es-MX" sz="29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774872" y="5060372"/>
            <a:ext cx="36160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Dr. en Ed. Carlos Saúl Juárez Lugo</a:t>
            </a:r>
          </a:p>
          <a:p>
            <a:r>
              <a:rPr lang="es-MX" dirty="0" smtClean="0"/>
              <a:t>Centro Universitario UAEM Ecatepec</a:t>
            </a:r>
          </a:p>
          <a:p>
            <a:pPr algn="r"/>
            <a:r>
              <a:rPr lang="es-MX" dirty="0" smtClean="0"/>
              <a:t>2015</a:t>
            </a:r>
            <a:endParaRPr lang="es-MX" dirty="0"/>
          </a:p>
        </p:txBody>
      </p:sp>
      <p:pic>
        <p:nvPicPr>
          <p:cNvPr id="3" name="Picture 2" descr="http://www.uaemex.mx/images/cabecer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06" y="503560"/>
            <a:ext cx="6553982" cy="109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019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6473" y="3235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4800" dirty="0" smtClean="0"/>
              <a:t>Variables </a:t>
            </a:r>
            <a:endParaRPr lang="es-MX" sz="4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02330" y="1929534"/>
            <a:ext cx="4963886" cy="4351338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Con las que se relaciona: 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 smtClean="0"/>
              <a:t>Los estilos de aprendizaje</a:t>
            </a:r>
          </a:p>
          <a:p>
            <a:r>
              <a:rPr lang="es-MX" dirty="0" smtClean="0"/>
              <a:t>El rendimiento académico</a:t>
            </a:r>
          </a:p>
          <a:p>
            <a:r>
              <a:rPr lang="es-MX" dirty="0" smtClean="0"/>
              <a:t>Género del estudiante</a:t>
            </a:r>
          </a:p>
          <a:p>
            <a:r>
              <a:rPr lang="es-MX" dirty="0" smtClean="0"/>
              <a:t>Periodo y licenciatura cursada</a:t>
            </a:r>
          </a:p>
          <a:p>
            <a:r>
              <a:rPr lang="es-MX" dirty="0" smtClean="0"/>
              <a:t>Procesos cognitivos específicos (procesos atencionales )</a:t>
            </a:r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6065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Definición de estrategias de aprendizaje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2210092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sz="3200" dirty="0" smtClean="0"/>
              <a:t>Secuencias integradas de procedimientos o actividades mentales que se activan con el propósito de facilitar la adquisición, almacenamiento y/o utilización de la información </a:t>
            </a:r>
            <a:r>
              <a:rPr lang="es-MX" sz="2400" dirty="0" smtClean="0"/>
              <a:t>(</a:t>
            </a:r>
            <a:r>
              <a:rPr lang="es-MX" sz="2400" dirty="0" err="1" smtClean="0"/>
              <a:t>Nisbett</a:t>
            </a:r>
            <a:r>
              <a:rPr lang="es-MX" sz="2400" dirty="0" smtClean="0"/>
              <a:t> </a:t>
            </a:r>
            <a:r>
              <a:rPr lang="es-MX" sz="2400" dirty="0"/>
              <a:t>y </a:t>
            </a:r>
            <a:r>
              <a:rPr lang="es-MX" sz="2400" dirty="0" err="1" smtClean="0"/>
              <a:t>Shucksmith</a:t>
            </a:r>
            <a:r>
              <a:rPr lang="es-MX" sz="2400" dirty="0" smtClean="0"/>
              <a:t>, como se citó en Román y Gallego, 1994)</a:t>
            </a:r>
            <a:r>
              <a:rPr lang="es-MX" sz="3200" dirty="0" smtClean="0"/>
              <a:t>.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36696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38413" y="77205"/>
            <a:ext cx="7370618" cy="1325563"/>
          </a:xfrm>
        </p:spPr>
        <p:txBody>
          <a:bodyPr/>
          <a:lstStyle/>
          <a:p>
            <a:r>
              <a:rPr lang="es-MX" dirty="0" smtClean="0"/>
              <a:t>Estructura de teórica del ACRA  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0832" y="2504206"/>
            <a:ext cx="11079268" cy="3132208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4031700" y="1776844"/>
            <a:ext cx="267043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Procesos cognitivos</a:t>
            </a:r>
            <a:endParaRPr lang="es-MX" sz="2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3813464" y="5912427"/>
            <a:ext cx="32004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Procesos </a:t>
            </a:r>
            <a:r>
              <a:rPr lang="es-MX" sz="2000" dirty="0" err="1" smtClean="0"/>
              <a:t>metacognitivos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98331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82042" y="1812472"/>
            <a:ext cx="8065407" cy="369702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Estructura del Instrumento</a:t>
            </a:r>
            <a:br>
              <a:rPr lang="es-MX" dirty="0" smtClean="0"/>
            </a:br>
            <a:r>
              <a:rPr lang="es-MX" dirty="0" smtClean="0"/>
              <a:t>A</a:t>
            </a:r>
            <a:r>
              <a:rPr lang="es-MX" sz="3600" dirty="0" smtClean="0"/>
              <a:t>dquisición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C</a:t>
            </a:r>
            <a:r>
              <a:rPr lang="es-MX" sz="3600" dirty="0" smtClean="0"/>
              <a:t>odificación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R</a:t>
            </a:r>
            <a:r>
              <a:rPr lang="es-MX" sz="3600" dirty="0" smtClean="0"/>
              <a:t>ecuperación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A</a:t>
            </a:r>
            <a:r>
              <a:rPr lang="es-MX" sz="3600" dirty="0" smtClean="0"/>
              <a:t>poyo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87583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5107" y="1565924"/>
            <a:ext cx="10515600" cy="4351338"/>
          </a:xfrm>
        </p:spPr>
        <p:txBody>
          <a:bodyPr/>
          <a:lstStyle/>
          <a:p>
            <a:r>
              <a:rPr lang="es-MX" dirty="0" smtClean="0"/>
              <a:t>Cuatro escalas (procesos </a:t>
            </a:r>
            <a:r>
              <a:rPr lang="es-MX" dirty="0" err="1" smtClean="0"/>
              <a:t>congnitivos</a:t>
            </a:r>
            <a:r>
              <a:rPr lang="es-MX" dirty="0" smtClean="0"/>
              <a:t>)</a:t>
            </a:r>
          </a:p>
          <a:p>
            <a:r>
              <a:rPr lang="es-MX" dirty="0" smtClean="0"/>
              <a:t>32 Factores (estrategias de aprendizaje)</a:t>
            </a:r>
          </a:p>
          <a:p>
            <a:r>
              <a:rPr lang="es-MX" dirty="0" smtClean="0"/>
              <a:t>119 enunciados (tácticas de aprendizaje)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015" y="3741593"/>
            <a:ext cx="4610099" cy="2595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4" descr="Resultado de imagen para searching of bobby fisch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97000"/>
                    </a14:imgEffect>
                    <a14:imgEffect>
                      <a14:brightnessContrast bright="12000" contrast="-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378" y="1472946"/>
            <a:ext cx="2574472" cy="1441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638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142999"/>
            <a:ext cx="10515600" cy="5033963"/>
          </a:xfrm>
        </p:spPr>
        <p:txBody>
          <a:bodyPr/>
          <a:lstStyle/>
          <a:p>
            <a:pPr marL="0" indent="0">
              <a:buNone/>
            </a:pPr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83392"/>
              </p:ext>
            </p:extLst>
          </p:nvPr>
        </p:nvGraphicFramePr>
        <p:xfrm>
          <a:off x="1928995" y="2114554"/>
          <a:ext cx="8271166" cy="3713266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674969"/>
                <a:gridCol w="2482636"/>
                <a:gridCol w="3113561"/>
              </a:tblGrid>
              <a:tr h="57143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Escalas 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Reactivos </a:t>
                      </a:r>
                      <a:endParaRPr lang="es-MX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Confiabilidad</a:t>
                      </a:r>
                      <a:r>
                        <a:rPr lang="es-MX" sz="2400" baseline="0" dirty="0" smtClean="0"/>
                        <a:t> </a:t>
                      </a:r>
                      <a:endParaRPr lang="es-MX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79719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Adquisición 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20 </a:t>
                      </a:r>
                      <a:endParaRPr lang="es-MX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sym typeface="Symbol" panose="05050102010706020507" pitchFamily="18" charset="2"/>
                        </a:rPr>
                        <a:t> = .813</a:t>
                      </a:r>
                      <a:endParaRPr lang="es-MX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79719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Codificación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46</a:t>
                      </a:r>
                      <a:endParaRPr lang="es-MX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>
                          <a:sym typeface="Symbol" panose="05050102010706020507" pitchFamily="18" charset="2"/>
                        </a:rPr>
                        <a:t> = .899</a:t>
                      </a:r>
                      <a:endParaRPr lang="es-MX" sz="2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79719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Recuperación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18</a:t>
                      </a:r>
                      <a:endParaRPr lang="es-MX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>
                          <a:sym typeface="Symbol" panose="05050102010706020507" pitchFamily="18" charset="2"/>
                        </a:rPr>
                        <a:t> = .747</a:t>
                      </a:r>
                      <a:endParaRPr lang="es-MX" sz="2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79719">
                <a:tc rowSpan="2">
                  <a:txBody>
                    <a:bodyPr/>
                    <a:lstStyle/>
                    <a:p>
                      <a:r>
                        <a:rPr lang="es-MX" sz="2400" dirty="0" smtClean="0"/>
                        <a:t>Apoyo 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35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>
                          <a:sym typeface="Symbol" panose="05050102010706020507" pitchFamily="18" charset="2"/>
                        </a:rPr>
                        <a:t> = .889</a:t>
                      </a:r>
                      <a:endParaRPr lang="es-MX" sz="2400" dirty="0" smtClean="0"/>
                    </a:p>
                    <a:p>
                      <a:endParaRPr lang="es-MX" sz="2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71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MX" sz="2400" dirty="0" smtClean="0"/>
                        <a:t>119 preguntas en total</a:t>
                      </a:r>
                      <a:endParaRPr lang="es-MX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3013364" y="436417"/>
            <a:ext cx="5611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Confiabilidad del instrumento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21976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51264" y="644236"/>
            <a:ext cx="7756072" cy="4074721"/>
          </a:xfrm>
        </p:spPr>
        <p:txBody>
          <a:bodyPr/>
          <a:lstStyle/>
          <a:p>
            <a:pPr marL="0" indent="0" algn="ctr">
              <a:buNone/>
            </a:pPr>
            <a:r>
              <a:rPr lang="es-MX" sz="4800" dirty="0" smtClean="0"/>
              <a:t>Puntuación</a:t>
            </a:r>
          </a:p>
          <a:p>
            <a:pPr marL="0" indent="0" algn="ctr">
              <a:buNone/>
            </a:pPr>
            <a:endParaRPr lang="es-MX" sz="4800" dirty="0"/>
          </a:p>
          <a:p>
            <a:pPr marL="0" indent="0">
              <a:buNone/>
            </a:pPr>
            <a:r>
              <a:rPr lang="es-MX" sz="3200" dirty="0" smtClean="0"/>
              <a:t>A </a:t>
            </a:r>
            <a:r>
              <a:rPr lang="es-MX" sz="3200" dirty="0"/>
              <a:t>– Nunca o casi </a:t>
            </a:r>
            <a:r>
              <a:rPr lang="es-MX" sz="3200" dirty="0" smtClean="0"/>
              <a:t>nunca (1 punto)</a:t>
            </a:r>
            <a:endParaRPr lang="es-MX" sz="3200" dirty="0"/>
          </a:p>
          <a:p>
            <a:pPr marL="0" indent="0">
              <a:buNone/>
            </a:pPr>
            <a:r>
              <a:rPr lang="es-MX" sz="3200" dirty="0" smtClean="0"/>
              <a:t>B </a:t>
            </a:r>
            <a:r>
              <a:rPr lang="es-MX" sz="3200" dirty="0"/>
              <a:t>– Algunas </a:t>
            </a:r>
            <a:r>
              <a:rPr lang="es-MX" sz="3200" dirty="0" smtClean="0"/>
              <a:t>Veces (2 puntos)</a:t>
            </a:r>
            <a:endParaRPr lang="es-MX" sz="3200" dirty="0"/>
          </a:p>
          <a:p>
            <a:pPr marL="0" indent="0">
              <a:buNone/>
            </a:pPr>
            <a:r>
              <a:rPr lang="es-MX" sz="3200" dirty="0" smtClean="0"/>
              <a:t>C </a:t>
            </a:r>
            <a:r>
              <a:rPr lang="es-MX" sz="3200" dirty="0"/>
              <a:t>– Bastantes </a:t>
            </a:r>
            <a:r>
              <a:rPr lang="es-MX" sz="3200" dirty="0" smtClean="0"/>
              <a:t>Veces (3 puntos)</a:t>
            </a:r>
            <a:endParaRPr lang="es-MX" sz="3200" dirty="0"/>
          </a:p>
          <a:p>
            <a:pPr marL="0" indent="0">
              <a:buNone/>
            </a:pPr>
            <a:r>
              <a:rPr lang="es-MX" sz="3200" dirty="0" smtClean="0"/>
              <a:t>D </a:t>
            </a:r>
            <a:r>
              <a:rPr lang="es-MX" sz="3200" dirty="0"/>
              <a:t>– Siempre o casi </a:t>
            </a:r>
            <a:r>
              <a:rPr lang="es-MX" sz="3200" dirty="0" smtClean="0"/>
              <a:t>siempre (4 puntos)</a:t>
            </a:r>
            <a:endParaRPr lang="es-MX" sz="32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6807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615353"/>
          </a:xfrm>
        </p:spPr>
        <p:txBody>
          <a:bodyPr/>
          <a:lstStyle/>
          <a:p>
            <a:pPr algn="ctr"/>
            <a:r>
              <a:rPr lang="es-MX" sz="6600" dirty="0" smtClean="0"/>
              <a:t>Interpretación</a:t>
            </a:r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5241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Puntuación global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De cada una de las cuatro escalas:</a:t>
            </a:r>
          </a:p>
          <a:p>
            <a:pPr marL="0" indent="0">
              <a:buNone/>
            </a:pPr>
            <a:r>
              <a:rPr lang="es-MX" dirty="0" smtClean="0"/>
              <a:t> </a:t>
            </a:r>
          </a:p>
          <a:p>
            <a:r>
              <a:rPr lang="es-MX" dirty="0" smtClean="0"/>
              <a:t>Sumando las puntuaciones de los ítems que integran cada escala.</a:t>
            </a:r>
          </a:p>
          <a:p>
            <a:endParaRPr lang="es-MX" dirty="0"/>
          </a:p>
          <a:p>
            <a:r>
              <a:rPr lang="es-MX" dirty="0" smtClean="0"/>
              <a:t>De esta manera detectamos las estrategias fuertes y las más débiles.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0795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Puntuación específica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De cada una de las estrategias específicas:</a:t>
            </a:r>
          </a:p>
          <a:p>
            <a:endParaRPr lang="es-MX" dirty="0"/>
          </a:p>
          <a:p>
            <a:r>
              <a:rPr lang="es-MX" dirty="0" smtClean="0"/>
              <a:t>Sumando las puntuaciones de todos los ítems que integra cada estrategia.</a:t>
            </a:r>
          </a:p>
          <a:p>
            <a:endParaRPr lang="es-MX" dirty="0"/>
          </a:p>
          <a:p>
            <a:r>
              <a:rPr lang="es-MX" dirty="0" smtClean="0"/>
              <a:t>De esta manera detectamos las técnicas utilizadas con mayor /menor frecuencia.</a:t>
            </a:r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5249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126846" y="759279"/>
            <a:ext cx="51435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Aprendizaje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_trad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Estrategias de Enseñanza y Aprendizaje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_tradn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por Competencias.</a:t>
            </a:r>
            <a:br>
              <a:rPr lang="es-ES_tradnl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Licenciatura en Psicología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Aprendizaje a la que se destina el material: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Estrategias de Enseñanza y Aprendizaje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Secuencia didáctica que indica el Programa de Aprendizaje: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Paradigmas en la educación.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formación basada en competencias.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Estrategias de enseñanza y aprendizaje.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Enseñar, aprender y evaluar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0224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748147"/>
            <a:ext cx="10515600" cy="2931102"/>
          </a:xfrm>
        </p:spPr>
        <p:txBody>
          <a:bodyPr/>
          <a:lstStyle/>
          <a:p>
            <a:pPr algn="ctr"/>
            <a:r>
              <a:rPr lang="es-MX" b="1" dirty="0" smtClean="0"/>
              <a:t>Escala de ADQUISICIÓN 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49471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lchiguirebipolar.net/wp/wp-content/uploads/2012/05/Libro_subraya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63" y="2028378"/>
            <a:ext cx="5886161" cy="3465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justificaturespuesta.com/wp-content/uploads/2013/07/Captura-de-pantalla-2013-07-27-a-las-17.00.4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159" y="1037813"/>
            <a:ext cx="4202834" cy="532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80899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ADQUISICIÓN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96285" y="2379517"/>
            <a:ext cx="9161318" cy="3797445"/>
          </a:xfrm>
        </p:spPr>
        <p:txBody>
          <a:bodyPr/>
          <a:lstStyle/>
          <a:p>
            <a:r>
              <a:rPr lang="es-MX" dirty="0" smtClean="0"/>
              <a:t>Adquirir información o poseer conocimiento.</a:t>
            </a:r>
          </a:p>
          <a:p>
            <a:endParaRPr lang="es-MX" dirty="0"/>
          </a:p>
          <a:p>
            <a:r>
              <a:rPr lang="es-MX" dirty="0" smtClean="0"/>
              <a:t>El primer paso es atender discriminar relevante - irrelevante.</a:t>
            </a:r>
          </a:p>
          <a:p>
            <a:endParaRPr lang="es-MX" dirty="0"/>
          </a:p>
          <a:p>
            <a:r>
              <a:rPr lang="es-MX" dirty="0" smtClean="0"/>
              <a:t>Actividades de memorización. </a:t>
            </a:r>
          </a:p>
          <a:p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4391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Escala de Adquisición </a:t>
            </a:r>
            <a:endParaRPr lang="es-MX" dirty="0"/>
          </a:p>
        </p:txBody>
      </p:sp>
      <p:pic>
        <p:nvPicPr>
          <p:cNvPr id="11" name="Marcador de contenido 1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3105" y="2234045"/>
            <a:ext cx="8370223" cy="248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56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Procesos Atencionales 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Encargados de seleccionar, transformar y transportar la información.</a:t>
            </a:r>
          </a:p>
          <a:p>
            <a:endParaRPr lang="es-MX" dirty="0"/>
          </a:p>
          <a:p>
            <a:pPr marL="0" indent="0">
              <a:buNone/>
            </a:pPr>
            <a:endParaRPr lang="es-MX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2043112" y="2676239"/>
            <a:ext cx="2036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estrategias de </a:t>
            </a:r>
            <a:r>
              <a:rPr lang="es-MX" sz="2400" b="1" dirty="0" smtClean="0"/>
              <a:t>exploración</a:t>
            </a:r>
            <a:endParaRPr lang="es-MX" sz="2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5517573" y="2531814"/>
            <a:ext cx="37555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leer superficial y/o intermitentemente todo el </a:t>
            </a:r>
            <a:r>
              <a:rPr lang="es-MX" sz="2400" dirty="0" smtClean="0"/>
              <a:t>material.</a:t>
            </a:r>
            <a:endParaRPr lang="es-MX" sz="2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2043112" y="4744330"/>
            <a:ext cx="22067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estrategia</a:t>
            </a:r>
            <a:r>
              <a:rPr lang="es-MX" sz="2400" b="1" i="1" dirty="0"/>
              <a:t>s </a:t>
            </a:r>
            <a:r>
              <a:rPr lang="es-MX" sz="2400" b="1" dirty="0"/>
              <a:t>de fragmentación</a:t>
            </a:r>
            <a:endParaRPr lang="es-MX" sz="2400" dirty="0"/>
          </a:p>
        </p:txBody>
      </p:sp>
      <p:sp>
        <p:nvSpPr>
          <p:cNvPr id="8" name="7 CuadroTexto"/>
          <p:cNvSpPr txBox="1"/>
          <p:nvPr/>
        </p:nvSpPr>
        <p:spPr>
          <a:xfrm>
            <a:off x="5729967" y="4605831"/>
            <a:ext cx="3869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/>
              <a:t>subrayado lineal </a:t>
            </a:r>
            <a:r>
              <a:rPr lang="es-MX" sz="2400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Subrayado idiosincrático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epigrafiado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1443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Escala de Adquisición: Estrategias atencionales</a:t>
            </a:r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6482" y="2452255"/>
            <a:ext cx="8359036" cy="231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9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Procesos de repetición 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70818"/>
          </a:xfrm>
        </p:spPr>
        <p:txBody>
          <a:bodyPr/>
          <a:lstStyle/>
          <a:p>
            <a:r>
              <a:rPr lang="es-MX" dirty="0" smtClean="0"/>
              <a:t>Tiene la función de hacer durar y/o hacer posible y facilitar el paso de la información a la memoria a largo plazo.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163537" y="3680740"/>
            <a:ext cx="2389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Estrategias de repetición:</a:t>
            </a:r>
            <a:endParaRPr lang="es-MX" sz="2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323114" y="3542240"/>
            <a:ext cx="2579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repaso en voz </a:t>
            </a:r>
            <a:r>
              <a:rPr lang="es-MX" sz="2400" dirty="0" smtClean="0"/>
              <a:t>alta</a:t>
            </a:r>
          </a:p>
          <a:p>
            <a:r>
              <a:rPr lang="es-MX" sz="2400" dirty="0" smtClean="0"/>
              <a:t>repaso mental</a:t>
            </a:r>
          </a:p>
          <a:p>
            <a:r>
              <a:rPr lang="es-MX" sz="2400" dirty="0" smtClean="0"/>
              <a:t>repaso reiterado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05741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Escala de Adquisición: Estrategias de repetición 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3509" y="2161309"/>
            <a:ext cx="8902697" cy="306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68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los reactivos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1.- Antes de comenzar a estudiar leo el índice, o el resumen , o los apartados, cuadros, gráficos, negritas o cursivas del material a aprender. 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8.- Empleo los subrayados para facilitar la memorización.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15.- Cuando estudio trato de resumir mentalmente lo más importante.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8002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52500" y="221470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6000" b="1" dirty="0" smtClean="0"/>
              <a:t>Escala de CODIFICACIÓN </a:t>
            </a:r>
            <a:endParaRPr lang="es-MX" sz="6000" b="1" dirty="0"/>
          </a:p>
        </p:txBody>
      </p:sp>
    </p:spTree>
    <p:extLst>
      <p:ext uri="{BB962C8B-B14F-4D97-AF65-F5344CB8AC3E}">
        <p14:creationId xmlns:p14="http://schemas.microsoft.com/office/powerpoint/2010/main" val="265004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55221" y="481693"/>
            <a:ext cx="102788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UNIDAD DE APRENDIZAJE: ESTRATEGIAS DE ENSEÑANZA Y APRENDIZAJE</a:t>
            </a:r>
          </a:p>
          <a:p>
            <a:r>
              <a:rPr lang="es-MX" dirty="0"/>
              <a:t> (</a:t>
            </a:r>
            <a:r>
              <a:rPr lang="es-MX" i="1" dirty="0"/>
              <a:t>Programa por Competencias</a:t>
            </a:r>
            <a:r>
              <a:rPr lang="es-MX" dirty="0"/>
              <a:t>)</a:t>
            </a:r>
          </a:p>
          <a:p>
            <a:r>
              <a:rPr lang="es-MX" dirty="0"/>
              <a:t> </a:t>
            </a:r>
          </a:p>
          <a:p>
            <a:r>
              <a:rPr lang="es-MX" dirty="0"/>
              <a:t>Clave: L00784</a:t>
            </a:r>
          </a:p>
          <a:p>
            <a:r>
              <a:rPr lang="es-MX" dirty="0"/>
              <a:t> </a:t>
            </a:r>
          </a:p>
          <a:p>
            <a:r>
              <a:rPr lang="es-MX" dirty="0"/>
              <a:t>Nivel: Sustantivo </a:t>
            </a:r>
            <a:r>
              <a:rPr lang="es-MX" dirty="0" smtClean="0"/>
              <a:t>profesional, Competencia</a:t>
            </a:r>
            <a:r>
              <a:rPr lang="es-MX" dirty="0"/>
              <a:t>: Integral </a:t>
            </a:r>
            <a:r>
              <a:rPr lang="es-MX" dirty="0" smtClean="0"/>
              <a:t>– Conceptual, Modalidad</a:t>
            </a:r>
            <a:r>
              <a:rPr lang="es-MX" dirty="0"/>
              <a:t>: Presencial </a:t>
            </a:r>
          </a:p>
          <a:p>
            <a:r>
              <a:rPr lang="es-MX" dirty="0"/>
              <a:t> </a:t>
            </a:r>
          </a:p>
          <a:p>
            <a:r>
              <a:rPr lang="es-MX" dirty="0"/>
              <a:t>Créditos: </a:t>
            </a:r>
            <a:r>
              <a:rPr lang="es-MX" dirty="0" smtClean="0"/>
              <a:t>8, Horas </a:t>
            </a:r>
            <a:r>
              <a:rPr lang="es-MX" dirty="0"/>
              <a:t>teóricas: </a:t>
            </a:r>
            <a:r>
              <a:rPr lang="es-MX" dirty="0" smtClean="0"/>
              <a:t>2, Horas </a:t>
            </a:r>
            <a:r>
              <a:rPr lang="es-MX" dirty="0"/>
              <a:t>prácticas: 2</a:t>
            </a:r>
          </a:p>
          <a:p>
            <a:r>
              <a:rPr lang="es-MX" dirty="0"/>
              <a:t> </a:t>
            </a:r>
          </a:p>
          <a:p>
            <a:r>
              <a:rPr lang="es-MX" dirty="0"/>
              <a:t>Unidades de Aprendizaje Antecedentes: </a:t>
            </a:r>
          </a:p>
          <a:p>
            <a:r>
              <a:rPr lang="es-MX" dirty="0"/>
              <a:t>Fundamentos de Psicología Educativa y Orientación Educativa.</a:t>
            </a:r>
          </a:p>
          <a:p>
            <a:r>
              <a:rPr lang="es-MX" dirty="0"/>
              <a:t> </a:t>
            </a:r>
          </a:p>
          <a:p>
            <a:r>
              <a:rPr lang="es-MX" dirty="0"/>
              <a:t>Unidad de Aprendizaje Consecuente:</a:t>
            </a:r>
          </a:p>
          <a:p>
            <a:r>
              <a:rPr lang="es-MX" dirty="0"/>
              <a:t>Diseño Curricular y Educación Especial.</a:t>
            </a:r>
          </a:p>
          <a:p>
            <a:r>
              <a:rPr lang="es-MX" dirty="0"/>
              <a:t> </a:t>
            </a:r>
          </a:p>
          <a:p>
            <a:r>
              <a:rPr lang="es-MX" dirty="0"/>
              <a:t>Unidades de aprendizaje simultáneas:</a:t>
            </a:r>
          </a:p>
          <a:p>
            <a:r>
              <a:rPr lang="es-MX" dirty="0"/>
              <a:t> Técnicas e instrumentos psicológicos, Psicopatología del adulto, Comunicación, Integración de recursos humanos (Indicadas por el programa).</a:t>
            </a:r>
          </a:p>
          <a:p>
            <a:r>
              <a:rPr lang="es-MX" dirty="0"/>
              <a:t> </a:t>
            </a:r>
          </a:p>
          <a:p>
            <a:r>
              <a:rPr lang="es-ES" dirty="0"/>
              <a:t>Seminarios y talleres elegidos por el alumno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119962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aridam.files.wordpress.com/2014/09/mapa_conceptual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099" y="715399"/>
            <a:ext cx="7040018" cy="5695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7985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CODIFICACIÓN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Codificar es traducir a un código. El proceso de codificación se sitúa en la base de los niveles de procesamiento de la comprensión. </a:t>
            </a: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2645229" y="3886201"/>
            <a:ext cx="2465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Las estrategias de codificación </a:t>
            </a:r>
            <a:endParaRPr lang="es-MX" sz="2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6008914" y="3739243"/>
            <a:ext cx="32248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las nemotecnias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las </a:t>
            </a:r>
            <a:r>
              <a:rPr lang="es-MX" sz="2400" dirty="0"/>
              <a:t>elaboraciones </a:t>
            </a:r>
            <a:endParaRPr lang="es-MX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las </a:t>
            </a:r>
            <a:r>
              <a:rPr lang="es-MX" sz="2400" dirty="0"/>
              <a:t>organizaciones de la información. </a:t>
            </a:r>
          </a:p>
        </p:txBody>
      </p:sp>
    </p:spTree>
    <p:extLst>
      <p:ext uri="{BB962C8B-B14F-4D97-AF65-F5344CB8AC3E}">
        <p14:creationId xmlns:p14="http://schemas.microsoft.com/office/powerpoint/2010/main" val="326824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592" y="1684614"/>
            <a:ext cx="5683085" cy="4546468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1412791" y="463072"/>
            <a:ext cx="90786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latin typeface="+mj-lt"/>
              </a:rPr>
              <a:t>Escala de Codificación </a:t>
            </a:r>
            <a:endParaRPr lang="es-MX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1634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Estrategias de </a:t>
            </a:r>
            <a:r>
              <a:rPr lang="es-MX" u="sng" dirty="0" err="1" smtClean="0"/>
              <a:t>nemotecnización</a:t>
            </a:r>
            <a:r>
              <a:rPr lang="es-MX" u="sng" dirty="0" smtClean="0"/>
              <a:t> 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 utiliza para un aprendizaje superficial, sin demasiada dedicación. </a:t>
            </a:r>
          </a:p>
          <a:p>
            <a:endParaRPr lang="es-MX" dirty="0"/>
          </a:p>
          <a:p>
            <a:pPr marL="514350" indent="-514350">
              <a:buAutoNum type="alphaLcParenR"/>
            </a:pPr>
            <a:r>
              <a:rPr lang="es-MX" dirty="0" smtClean="0"/>
              <a:t>Acrónimos  y/o Acrósticos </a:t>
            </a:r>
          </a:p>
          <a:p>
            <a:pPr marL="514350" indent="-514350">
              <a:buAutoNum type="alphaLcParenR"/>
            </a:pPr>
            <a:r>
              <a:rPr lang="es-MX" dirty="0" smtClean="0"/>
              <a:t>Rimas  y/o muletillas </a:t>
            </a:r>
          </a:p>
          <a:p>
            <a:pPr marL="514350" indent="-514350">
              <a:buAutoNum type="alphaLcParenR"/>
            </a:pPr>
            <a:r>
              <a:rPr lang="es-MX" dirty="0" err="1" smtClean="0"/>
              <a:t>Loci</a:t>
            </a:r>
            <a:endParaRPr lang="es-MX" dirty="0" smtClean="0"/>
          </a:p>
          <a:p>
            <a:pPr marL="514350" indent="-514350">
              <a:buAutoNum type="alphaLcParenR"/>
            </a:pPr>
            <a:r>
              <a:rPr lang="es-MX" dirty="0" smtClean="0"/>
              <a:t>Palabra - clave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9056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2186" y="2042517"/>
            <a:ext cx="6188528" cy="4804350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1314450" y="326571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 smtClean="0">
                <a:latin typeface="+mj-lt"/>
              </a:rPr>
              <a:t>Escala de Codificación: Estrategias de </a:t>
            </a:r>
            <a:r>
              <a:rPr lang="es-MX" sz="4400" dirty="0" err="1" smtClean="0">
                <a:latin typeface="+mj-lt"/>
              </a:rPr>
              <a:t>nemotecnización</a:t>
            </a:r>
            <a:r>
              <a:rPr lang="es-MX" sz="4400" dirty="0" smtClean="0">
                <a:latin typeface="+mj-lt"/>
              </a:rPr>
              <a:t> </a:t>
            </a:r>
            <a:endParaRPr lang="es-MX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085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Estrategia de elaboración 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92136" y="1964413"/>
            <a:ext cx="6719207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s-MX" dirty="0" smtClean="0"/>
              <a:t>Dos niveles de elaboración </a:t>
            </a:r>
          </a:p>
          <a:p>
            <a:pPr>
              <a:buFont typeface="Wingdings" panose="05000000000000000000" pitchFamily="2" charset="2"/>
              <a:buChar char="q"/>
            </a:pPr>
            <a:endParaRPr lang="es-MX" dirty="0"/>
          </a:p>
          <a:p>
            <a:r>
              <a:rPr lang="es-MX" dirty="0" smtClean="0"/>
              <a:t>Simple: asociación </a:t>
            </a:r>
            <a:r>
              <a:rPr lang="es-MX" dirty="0" err="1" smtClean="0"/>
              <a:t>intra</a:t>
            </a:r>
            <a:r>
              <a:rPr lang="es-MX" dirty="0"/>
              <a:t>-</a:t>
            </a:r>
            <a:r>
              <a:rPr lang="es-MX" dirty="0" smtClean="0"/>
              <a:t>material a aprender</a:t>
            </a:r>
          </a:p>
          <a:p>
            <a:endParaRPr lang="es-MX" dirty="0"/>
          </a:p>
          <a:p>
            <a:r>
              <a:rPr lang="es-MX" dirty="0" smtClean="0"/>
              <a:t>Complejo: la integración de la información en los conocimientos previos. 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0895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00447" y="1959428"/>
            <a:ext cx="3469822" cy="3853544"/>
          </a:xfrm>
        </p:spPr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pPr marL="514350" indent="-514350">
              <a:buAutoNum type="alphaUcParenR"/>
            </a:pPr>
            <a:r>
              <a:rPr lang="es-MX" dirty="0" smtClean="0"/>
              <a:t>Relaciones </a:t>
            </a:r>
          </a:p>
          <a:p>
            <a:pPr marL="514350" indent="-514350">
              <a:buAutoNum type="alphaUcParenR"/>
            </a:pPr>
            <a:r>
              <a:rPr lang="es-MX" dirty="0" smtClean="0"/>
              <a:t>Imágenes</a:t>
            </a:r>
          </a:p>
          <a:p>
            <a:pPr marL="514350" indent="-514350">
              <a:buAutoNum type="alphaUcParenR"/>
            </a:pPr>
            <a:r>
              <a:rPr lang="es-MX" dirty="0" smtClean="0"/>
              <a:t>Metáforas</a:t>
            </a:r>
          </a:p>
          <a:p>
            <a:pPr marL="514350" indent="-514350">
              <a:buAutoNum type="alphaUcParenR"/>
            </a:pPr>
            <a:r>
              <a:rPr lang="es-MX" dirty="0" smtClean="0"/>
              <a:t>Aplicaciones</a:t>
            </a:r>
          </a:p>
          <a:p>
            <a:pPr marL="514350" indent="-514350">
              <a:buAutoNum type="alphaUcParenR"/>
            </a:pPr>
            <a:r>
              <a:rPr lang="es-MX" dirty="0" smtClean="0"/>
              <a:t>Auto preguntas</a:t>
            </a:r>
          </a:p>
          <a:p>
            <a:pPr marL="514350" indent="-514350">
              <a:buAutoNum type="alphaUcParenR"/>
            </a:pPr>
            <a:r>
              <a:rPr lang="es-MX" dirty="0" smtClean="0"/>
              <a:t>Parafraseado </a:t>
            </a:r>
            <a:endParaRPr lang="es-MX" dirty="0"/>
          </a:p>
        </p:txBody>
      </p:sp>
      <p:sp>
        <p:nvSpPr>
          <p:cNvPr id="2" name="1 CuadroTexto"/>
          <p:cNvSpPr txBox="1"/>
          <p:nvPr/>
        </p:nvSpPr>
        <p:spPr>
          <a:xfrm>
            <a:off x="2996293" y="334736"/>
            <a:ext cx="6376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Estrategias de Elaboración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372894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5461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Escala de Codificación: Estrategias de elaboración 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8321" y="1509270"/>
            <a:ext cx="6285929" cy="487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09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Estrategias de organización 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69721" y="1825625"/>
            <a:ext cx="7845880" cy="4351338"/>
          </a:xfrm>
        </p:spPr>
        <p:txBody>
          <a:bodyPr/>
          <a:lstStyle/>
          <a:p>
            <a:r>
              <a:rPr lang="es-MX" dirty="0" smtClean="0"/>
              <a:t>Hacen que la información sea todavía más significativa y manejable. 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A)Secuencias: lógicas y temporales</a:t>
            </a:r>
          </a:p>
          <a:p>
            <a:pPr marL="0" indent="0">
              <a:buNone/>
            </a:pPr>
            <a:r>
              <a:rPr lang="es-MX" dirty="0" smtClean="0"/>
              <a:t>B)Mapas</a:t>
            </a:r>
          </a:p>
          <a:p>
            <a:pPr marL="0" indent="0">
              <a:buNone/>
            </a:pPr>
            <a:r>
              <a:rPr lang="es-MX" dirty="0" smtClean="0"/>
              <a:t>C)Diagramas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022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71789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Escala de Codificación: Estrategias de organización 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4216" y="1560370"/>
            <a:ext cx="6170218" cy="487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60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465647" y="914395"/>
            <a:ext cx="72825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Objetivo General:</a:t>
            </a:r>
            <a:endParaRPr lang="es-MX" dirty="0"/>
          </a:p>
          <a:p>
            <a:r>
              <a:rPr lang="es-MX" dirty="0"/>
              <a:t> </a:t>
            </a:r>
          </a:p>
          <a:p>
            <a:r>
              <a:rPr lang="es-ES" dirty="0"/>
              <a:t>Analizar los fundamentos teóricos y metodológicos de las estrategias de enseñanza y aprendizaje que se manejan en las prácticas educativas por docentes y alumnos para desarrollar competencias dependiendo del  nivel educativo.</a:t>
            </a:r>
            <a:endParaRPr lang="es-MX" dirty="0"/>
          </a:p>
          <a:p>
            <a:endParaRPr lang="es-MX" dirty="0" smtClean="0"/>
          </a:p>
          <a:p>
            <a:r>
              <a:rPr lang="es-ES" b="1" dirty="0"/>
              <a:t>Objetivo particular:</a:t>
            </a:r>
            <a:endParaRPr lang="es-MX" dirty="0"/>
          </a:p>
          <a:p>
            <a:r>
              <a:rPr lang="es-ES" dirty="0"/>
              <a:t> </a:t>
            </a:r>
            <a:endParaRPr lang="es-MX" dirty="0"/>
          </a:p>
          <a:p>
            <a:r>
              <a:rPr lang="es-ES" dirty="0"/>
              <a:t>Aplicar los conocimientos y habilidades en la planeación, innovación y evaluación de contenidos de aprendizaje a partir de la implementación  de  estrategias de enseñanza y aprendizaje en  distintos planes y programas de estudio</a:t>
            </a:r>
            <a:r>
              <a:rPr lang="es-ES" dirty="0" smtClean="0"/>
              <a:t>.</a:t>
            </a:r>
          </a:p>
          <a:p>
            <a:endParaRPr lang="es-ES" dirty="0"/>
          </a:p>
          <a:p>
            <a:r>
              <a:rPr lang="es-ES" b="1" dirty="0" smtClean="0"/>
              <a:t>Objetivo específico:</a:t>
            </a:r>
          </a:p>
          <a:p>
            <a:r>
              <a:rPr lang="es-ES" dirty="0" smtClean="0"/>
              <a:t>Conocer las característica de un instrumento de evaluación de estrategias de aprendizaje: ACRA.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1011201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los reactivos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4.- Busco la “estructura del texto”, es decir, las relaciones ya establecidas entre los contenidos del mismo.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17.- Uso aquello que aprendo, en la medida de lo posible, en mi vida diaria.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32.- Elaboro resúmenes ayudándome de las palabras o frases subrayadas y/o de los resúmenes hechos.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6773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7027" y="225627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6000" b="1" dirty="0" smtClean="0"/>
              <a:t>Escala de RECUPERACIÓN </a:t>
            </a:r>
            <a:endParaRPr lang="es-MX" sz="6000" b="1" dirty="0"/>
          </a:p>
        </p:txBody>
      </p:sp>
    </p:spTree>
    <p:extLst>
      <p:ext uri="{BB962C8B-B14F-4D97-AF65-F5344CB8AC3E}">
        <p14:creationId xmlns:p14="http://schemas.microsoft.com/office/powerpoint/2010/main" val="400867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3.gstatic.com/images?q=tbn:ANd9GcTplbbPDPR-hMdCDo-GxC2-LGdBe9BNSE1pJ3hex0SzYog2775U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43" y="1005567"/>
            <a:ext cx="2571297" cy="1928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ortalpolitico.tv/site_resources/photos/00014081-original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615" y="3404506"/>
            <a:ext cx="3540850" cy="2682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seonutz.com/wp-content/uploads/2014/04/Articulos-Seovoluci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339" y="1645273"/>
            <a:ext cx="5086350" cy="387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1263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RECUPERACIÓN 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El sistema cognitivo necesita contar con la capacidad de recuperación o de recuerdo de ese conocimiento almacenado en la memoria a largo plazo.</a:t>
            </a:r>
          </a:p>
          <a:p>
            <a:endParaRPr lang="es-MX" b="1" dirty="0"/>
          </a:p>
          <a:p>
            <a:r>
              <a:rPr lang="es-MX" b="1" dirty="0" smtClean="0"/>
              <a:t>Están las estrategias de búsqueda y las de generación de respuesta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7251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Escala de Recuperación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8403" y="2589331"/>
            <a:ext cx="6335193" cy="282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39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s-MX" u="sng" dirty="0" smtClean="0"/>
              <a:t>Estrategias de búsqueda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527464"/>
            <a:ext cx="10515600" cy="4649499"/>
          </a:xfrm>
        </p:spPr>
        <p:txBody>
          <a:bodyPr/>
          <a:lstStyle/>
          <a:p>
            <a:r>
              <a:rPr lang="es-MX" dirty="0" smtClean="0"/>
              <a:t>Sirven para facilitar el control o la dirección de la búsqueda de palabras, significados y representaciones conceptuales o icónicas en la memoria de largo plazo.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2066844" y="3228109"/>
            <a:ext cx="2057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Búsqueda de codificaciones </a:t>
            </a:r>
            <a:endParaRPr lang="es-MX" sz="24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6351073" y="2643009"/>
            <a:ext cx="262889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Nemotecnias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metáforas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mapas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matrices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secuencias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etc</a:t>
            </a:r>
            <a:r>
              <a:rPr lang="es-MX" sz="2400" dirty="0"/>
              <a:t>. </a:t>
            </a:r>
          </a:p>
          <a:p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1659909" y="5596528"/>
            <a:ext cx="28712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Búsqueda de indicios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5769182" y="5642694"/>
            <a:ext cx="39515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claves, conjuntos y estados.</a:t>
            </a:r>
            <a:r>
              <a:rPr lang="es-MX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22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61596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Escala de recuperación: estrategias de búsqueda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7720" y="1975756"/>
            <a:ext cx="8205784" cy="3471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33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Estrategias de generación de respuesta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 generación de una repuesta bien realizada puede garantizar la adaptación positiva que se deriva de una conducta adecuada a la situación. </a:t>
            </a:r>
          </a:p>
          <a:p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3110594" y="3412672"/>
            <a:ext cx="24492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Planificación de respuesta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6308025" y="3320339"/>
            <a:ext cx="26905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/>
              <a:t>libre </a:t>
            </a:r>
            <a:r>
              <a:rPr lang="es-MX" sz="2400" dirty="0" smtClean="0"/>
              <a:t>asociación ordenación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Etc.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3110594" y="5040183"/>
            <a:ext cx="2130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Respuesta escrita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5933952" y="4956444"/>
            <a:ext cx="3438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/>
              <a:t>Redactar y/o </a:t>
            </a:r>
            <a:r>
              <a:rPr lang="es-MX" sz="2400" dirty="0" smtClean="0"/>
              <a:t>decir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Hacer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aplicar </a:t>
            </a:r>
            <a:r>
              <a:rPr lang="es-MX" sz="2400" dirty="0"/>
              <a:t>/ transferir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332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4446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Escala de Recuperación: estrategias de generación de respuesta 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7188" y="2163536"/>
            <a:ext cx="8096315" cy="360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58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reactivos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3.- Cuando tengo que exponer algo oralmente o por escrito recuerdo dibujos, imágenes, metáforas…, mediante los cuales elaboré la información durante el aprendizaje.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14.- Cuando tengo que hacer una redacción libre sobre cualquier tema, voy anotando las ideas que se me ocurren, luego las ordeno y finalmente las redacto.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603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Introducción: los instrumentos de evaluación de las estrategias de aprendizaje.</a:t>
            </a:r>
          </a:p>
          <a:p>
            <a:r>
              <a:rPr lang="es-MX" dirty="0" smtClean="0"/>
              <a:t>Estructura teórica de la Escala de Estrategias de Aprendizaje ACRA.</a:t>
            </a:r>
          </a:p>
          <a:p>
            <a:r>
              <a:rPr lang="es-MX" dirty="0" smtClean="0"/>
              <a:t>Escala de adquisición de la información.</a:t>
            </a:r>
          </a:p>
          <a:p>
            <a:r>
              <a:rPr lang="es-MX" dirty="0"/>
              <a:t>Escala de </a:t>
            </a:r>
            <a:r>
              <a:rPr lang="es-MX" dirty="0" smtClean="0"/>
              <a:t>codificación de </a:t>
            </a:r>
            <a:r>
              <a:rPr lang="es-MX" dirty="0"/>
              <a:t>la información</a:t>
            </a:r>
            <a:r>
              <a:rPr lang="es-MX" dirty="0" smtClean="0"/>
              <a:t>.</a:t>
            </a:r>
          </a:p>
          <a:p>
            <a:r>
              <a:rPr lang="es-MX" dirty="0"/>
              <a:t>Escala de </a:t>
            </a:r>
            <a:r>
              <a:rPr lang="es-MX" dirty="0" smtClean="0"/>
              <a:t>recuperación de </a:t>
            </a:r>
            <a:r>
              <a:rPr lang="es-MX" dirty="0"/>
              <a:t>la información</a:t>
            </a:r>
            <a:r>
              <a:rPr lang="es-MX" dirty="0" smtClean="0"/>
              <a:t>.</a:t>
            </a:r>
          </a:p>
          <a:p>
            <a:r>
              <a:rPr lang="es-MX" dirty="0"/>
              <a:t>Escala de </a:t>
            </a:r>
            <a:r>
              <a:rPr lang="es-MX" dirty="0" smtClean="0"/>
              <a:t>apoyo al procesamiento.</a:t>
            </a:r>
          </a:p>
          <a:p>
            <a:r>
              <a:rPr lang="es-MX" dirty="0" smtClean="0"/>
              <a:t>Comentarios.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8320804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0545" y="251604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6000" b="1" dirty="0" smtClean="0"/>
              <a:t>Escala de Apoyo al Procesamiento </a:t>
            </a:r>
            <a:endParaRPr lang="es-MX" sz="6000" b="1" dirty="0"/>
          </a:p>
        </p:txBody>
      </p:sp>
    </p:spTree>
    <p:extLst>
      <p:ext uri="{BB962C8B-B14F-4D97-AF65-F5344CB8AC3E}">
        <p14:creationId xmlns:p14="http://schemas.microsoft.com/office/powerpoint/2010/main" val="238776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encrypted-tbn0.gstatic.com/images?q=tbn:ANd9GcQpaSOb4PypkBi5ygV8kDa7NHSzMtm63dt7J3VTt7YKlIC449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284" y="865414"/>
            <a:ext cx="2959197" cy="196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2.wp.com/alt1040.hipertextual.com/files/2012/10/Taller-800x600.jpg?resize=800%2C6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0647" y="3872252"/>
            <a:ext cx="3004003" cy="2253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pymex.pe/wp-content/uploads/2013/08/hombre-motiva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2175" y="3509986"/>
            <a:ext cx="3640818" cy="2022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3.bp.blogspot.com/-SaXLhtTD3lM/Um1lbCm-hiI/AAAAAAAALA0/j2pGYlLawmo/s1600/Autoconocimient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61" y="633751"/>
            <a:ext cx="280035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81465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APOYO AL PROCESAMIENTO 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A</a:t>
            </a:r>
            <a:r>
              <a:rPr lang="es-MX" dirty="0" smtClean="0"/>
              <a:t>yudan y potencian el rendimiento de las de adquisición, codificación, y de las de recuperación. </a:t>
            </a:r>
          </a:p>
          <a:p>
            <a:endParaRPr lang="es-MX" dirty="0"/>
          </a:p>
          <a:p>
            <a:r>
              <a:rPr lang="es-MX" b="1" dirty="0" smtClean="0"/>
              <a:t>Se encuentran las estrategias metacognitivas y las estrategias socioafectivas. 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05113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22804"/>
          </a:xfrm>
        </p:spPr>
        <p:txBody>
          <a:bodyPr/>
          <a:lstStyle/>
          <a:p>
            <a:pPr algn="ctr"/>
            <a:r>
              <a:rPr lang="es-MX" dirty="0" smtClean="0"/>
              <a:t>Escala de Apoyo al procesamiento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63740" y="1796144"/>
            <a:ext cx="6638650" cy="432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26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u="sng" dirty="0" smtClean="0"/>
              <a:t>Estrategias Metacognitivas 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 capacidad de manejo del conocimiento que una persona tiene de los propios procesos. </a:t>
            </a: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2774373" y="3351522"/>
            <a:ext cx="2495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Estrategias </a:t>
            </a:r>
            <a:r>
              <a:rPr lang="es-MX" sz="2400" b="1" dirty="0"/>
              <a:t>de autoconocimiento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6368142" y="2982191"/>
            <a:ext cx="2285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/>
              <a:t>Qué?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Cómo?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Cuándo</a:t>
            </a:r>
            <a:r>
              <a:rPr lang="es-MX" sz="2400" dirty="0"/>
              <a:t>? </a:t>
            </a:r>
            <a:endParaRPr lang="es-MX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Por </a:t>
            </a:r>
            <a:r>
              <a:rPr lang="es-MX" sz="2400" dirty="0"/>
              <a:t>qué?</a:t>
            </a:r>
            <a:r>
              <a:rPr lang="es-MX" dirty="0"/>
              <a:t>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774373" y="5099271"/>
            <a:ext cx="23772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Estrategias</a:t>
            </a:r>
            <a:r>
              <a:rPr lang="es-MX" sz="2400" dirty="0"/>
              <a:t> </a:t>
            </a:r>
            <a:r>
              <a:rPr lang="es-MX" sz="2400" b="1" dirty="0"/>
              <a:t>de automanejo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6202629" y="5099271"/>
            <a:ext cx="32634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planificación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regulación/evaluación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05146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14639"/>
          </a:xfrm>
        </p:spPr>
        <p:txBody>
          <a:bodyPr/>
          <a:lstStyle/>
          <a:p>
            <a:r>
              <a:rPr lang="es-MX" dirty="0" smtClean="0"/>
              <a:t>Escala de Apoyo: estrategias </a:t>
            </a:r>
            <a:r>
              <a:rPr lang="es-MX" dirty="0" err="1"/>
              <a:t>M</a:t>
            </a:r>
            <a:r>
              <a:rPr lang="es-MX" dirty="0" err="1" smtClean="0"/>
              <a:t>etacognitivas</a:t>
            </a: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7774" y="1879625"/>
            <a:ext cx="6836083" cy="4455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31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6650"/>
          </a:xfrm>
        </p:spPr>
        <p:txBody>
          <a:bodyPr/>
          <a:lstStyle/>
          <a:p>
            <a:pPr algn="ctr"/>
            <a:r>
              <a:rPr lang="es-MX" u="sng" dirty="0" smtClean="0"/>
              <a:t>Estrategias socioafectivas </a:t>
            </a:r>
            <a:endParaRPr lang="es-MX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331776"/>
            <a:ext cx="10515600" cy="4845187"/>
          </a:xfrm>
        </p:spPr>
        <p:txBody>
          <a:bodyPr>
            <a:normAutofit/>
          </a:bodyPr>
          <a:lstStyle/>
          <a:p>
            <a:r>
              <a:rPr lang="es-MX" dirty="0" smtClean="0"/>
              <a:t>Son habilidades que permiten a una persona controlar estados psicológicos. </a:t>
            </a:r>
          </a:p>
          <a:p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1115126" y="2605873"/>
            <a:ext cx="1638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Estrategias afectivas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3261383" y="2467374"/>
            <a:ext cx="2962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Autoinstrucciones</a:t>
            </a:r>
            <a:endParaRPr lang="es-MX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/>
              <a:t>A</a:t>
            </a:r>
            <a:r>
              <a:rPr lang="es-MX" sz="2400" dirty="0" smtClean="0"/>
              <a:t>utocontrol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/>
              <a:t>C</a:t>
            </a:r>
            <a:r>
              <a:rPr lang="es-MX" sz="2400" dirty="0" smtClean="0"/>
              <a:t>ontradistractores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5728561" y="4031368"/>
            <a:ext cx="2638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/>
              <a:t>Estrategias sociales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8685685" y="3846701"/>
            <a:ext cx="1985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interacciones </a:t>
            </a:r>
            <a:r>
              <a:rPr lang="es-MX" sz="2400" dirty="0" smtClean="0"/>
              <a:t>sociales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1115125" y="5265138"/>
            <a:ext cx="21462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Estrategias motivacionales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3538308" y="5152699"/>
            <a:ext cx="3517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/>
              <a:t>motivación </a:t>
            </a:r>
            <a:r>
              <a:rPr lang="es-MX" sz="2400" dirty="0" smtClean="0"/>
              <a:t>intrínseca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motivación extrínseca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motivación </a:t>
            </a:r>
            <a:r>
              <a:rPr lang="es-MX" sz="2400" dirty="0"/>
              <a:t>de </a:t>
            </a:r>
            <a:r>
              <a:rPr lang="es-MX" sz="2400" dirty="0" smtClean="0"/>
              <a:t>escape 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79954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2175"/>
          </a:xfrm>
        </p:spPr>
        <p:txBody>
          <a:bodyPr/>
          <a:lstStyle/>
          <a:p>
            <a:r>
              <a:rPr lang="es-MX" dirty="0" smtClean="0"/>
              <a:t>Escala de Apoyo: Estrategias socio-afectivas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3474" y="1829321"/>
            <a:ext cx="6713618" cy="4534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39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reactivos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6.- Soy consciente de lo útil que es para recordar informaciones en un examen, evocar anécdotas u otras cuestiones relacionadas o ponerme en la misma situación mental y afectiva de cuando estudiaba el tema. </a:t>
            </a:r>
          </a:p>
          <a:p>
            <a:endParaRPr lang="es-MX" dirty="0"/>
          </a:p>
          <a:p>
            <a:r>
              <a:rPr lang="es-MX" dirty="0" smtClean="0"/>
              <a:t>17.- Voy reforzando o sigo aplicando aquellas estrategias que me han funcionado bien para recordar información en un examen, y elimino o modifico las que no me han servido.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10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Comentarios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2160349"/>
            <a:ext cx="10515600" cy="4351338"/>
          </a:xfrm>
        </p:spPr>
        <p:txBody>
          <a:bodyPr/>
          <a:lstStyle/>
          <a:p>
            <a:r>
              <a:rPr lang="es-MX" dirty="0" smtClean="0"/>
              <a:t>Se utiliza con estudiantes universitarios sin considerar su pertinencia a la población meta.</a:t>
            </a:r>
          </a:p>
          <a:p>
            <a:r>
              <a:rPr lang="es-MX" dirty="0" smtClean="0"/>
              <a:t>Es una prueba </a:t>
            </a:r>
            <a:r>
              <a:rPr lang="es-MX" dirty="0" smtClean="0"/>
              <a:t>extensa </a:t>
            </a:r>
            <a:r>
              <a:rPr lang="es-MX" dirty="0" smtClean="0"/>
              <a:t>(119 reactivos), requiere tiempo su aplicación.</a:t>
            </a:r>
          </a:p>
          <a:p>
            <a:r>
              <a:rPr lang="es-MX" dirty="0" smtClean="0"/>
              <a:t>Existen pocos estudios psicométricos en población mexicana.</a:t>
            </a:r>
          </a:p>
          <a:p>
            <a:r>
              <a:rPr lang="es-MX" dirty="0" smtClean="0"/>
              <a:t>Es una alternativa para el trabajo </a:t>
            </a:r>
            <a:r>
              <a:rPr lang="es-MX" dirty="0" err="1" smtClean="0"/>
              <a:t>psicoedagógico</a:t>
            </a:r>
            <a:r>
              <a:rPr lang="es-MX" dirty="0" smtClean="0"/>
              <a:t> y de tutoría académica.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21527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68150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ACRA</a:t>
            </a:r>
            <a:b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Escala de Estrategias de 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prendizaje 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299970"/>
            <a:ext cx="9144000" cy="1395989"/>
          </a:xfrm>
        </p:spPr>
        <p:txBody>
          <a:bodyPr>
            <a:noAutofit/>
          </a:bodyPr>
          <a:lstStyle/>
          <a:p>
            <a:r>
              <a:rPr lang="es-MX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Autores</a:t>
            </a:r>
          </a:p>
          <a:p>
            <a:r>
              <a:rPr lang="es-MX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José </a:t>
            </a:r>
            <a:r>
              <a:rPr lang="es-MX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María Román Sánchez</a:t>
            </a:r>
          </a:p>
          <a:p>
            <a:r>
              <a:rPr lang="es-MX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Sagrario Gallego Rico </a:t>
            </a:r>
            <a:endParaRPr lang="es-MX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987136" y="5231816"/>
            <a:ext cx="36160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en Ed. Carlos Saúl Juárez Lugo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Centro Universitario UAEM Ecatepec</a:t>
            </a:r>
          </a:p>
          <a:p>
            <a:pPr algn="r"/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96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1730829"/>
            <a:ext cx="10515600" cy="4446133"/>
          </a:xfrm>
        </p:spPr>
        <p:txBody>
          <a:bodyPr>
            <a:normAutofit fontScale="85000" lnSpcReduction="10000"/>
          </a:bodyPr>
          <a:lstStyle/>
          <a:p>
            <a:r>
              <a:rPr lang="es-MX" dirty="0"/>
              <a:t>Aguilar, M. (2010). Estilos y estrategias de aprendizaje en jóvenes ingresantes a la universidad. </a:t>
            </a:r>
            <a:r>
              <a:rPr lang="en-US" i="1" dirty="0" err="1"/>
              <a:t>Revista</a:t>
            </a:r>
            <a:r>
              <a:rPr lang="en-US" i="1" dirty="0"/>
              <a:t> de </a:t>
            </a:r>
            <a:r>
              <a:rPr lang="en-US" i="1" dirty="0" err="1"/>
              <a:t>Psicología</a:t>
            </a:r>
            <a:r>
              <a:rPr lang="en-US" i="1" dirty="0"/>
              <a:t>,</a:t>
            </a:r>
            <a:r>
              <a:rPr lang="en-US" dirty="0"/>
              <a:t> </a:t>
            </a:r>
            <a:r>
              <a:rPr lang="en-US" i="1" dirty="0"/>
              <a:t>28</a:t>
            </a:r>
            <a:r>
              <a:rPr lang="en-US" dirty="0"/>
              <a:t>(2), 207-226</a:t>
            </a:r>
            <a:r>
              <a:rPr lang="en-US" dirty="0" smtClean="0"/>
              <a:t>.</a:t>
            </a:r>
          </a:p>
          <a:p>
            <a:r>
              <a:rPr lang="es-MX" dirty="0"/>
              <a:t>Beltrán, J. &amp; Fernández, M. (2001). Estrategias de aprendizaje. En J. A. Bueno y Celedonio Castañedo. </a:t>
            </a:r>
            <a:r>
              <a:rPr lang="es-MX" i="1" dirty="0"/>
              <a:t>Psicología de la educación aplicada</a:t>
            </a:r>
            <a:r>
              <a:rPr lang="es-MX" dirty="0"/>
              <a:t>. Madrid: Editorial.</a:t>
            </a:r>
          </a:p>
          <a:p>
            <a:r>
              <a:rPr lang="es-MX" dirty="0" smtClean="0"/>
              <a:t>Beltrán</a:t>
            </a:r>
            <a:r>
              <a:rPr lang="es-MX" dirty="0"/>
              <a:t>, J. (1998). Estrategias de</a:t>
            </a:r>
            <a:r>
              <a:rPr lang="es-MX" i="1" dirty="0"/>
              <a:t> </a:t>
            </a:r>
            <a:r>
              <a:rPr lang="es-MX" dirty="0"/>
              <a:t>aprendizaje. En J. Beltrán y C. </a:t>
            </a:r>
            <a:r>
              <a:rPr lang="es-MX" dirty="0" err="1"/>
              <a:t>Genovard</a:t>
            </a:r>
            <a:r>
              <a:rPr lang="es-MX" dirty="0"/>
              <a:t>. </a:t>
            </a:r>
            <a:r>
              <a:rPr lang="es-MX" i="1" dirty="0"/>
              <a:t>Psicología de la instrucción I: Variables y procesos básicos</a:t>
            </a:r>
            <a:r>
              <a:rPr lang="es-MX" dirty="0"/>
              <a:t>. España: Síntesis</a:t>
            </a:r>
            <a:r>
              <a:rPr lang="es-MX" dirty="0" smtClean="0"/>
              <a:t>.</a:t>
            </a:r>
          </a:p>
          <a:p>
            <a:r>
              <a:rPr lang="es-MX" dirty="0" smtClean="0"/>
              <a:t>Juárez, C. S., Pichardo, K., y Rodríguez, G. (2015). Características psicométricas de la </a:t>
            </a:r>
            <a:r>
              <a:rPr lang="es-MX" dirty="0" err="1" smtClean="0"/>
              <a:t>Escla</a:t>
            </a:r>
            <a:r>
              <a:rPr lang="es-MX" dirty="0" smtClean="0"/>
              <a:t> </a:t>
            </a:r>
            <a:r>
              <a:rPr lang="es-MX" dirty="0" smtClean="0"/>
              <a:t>ACRA </a:t>
            </a:r>
            <a:r>
              <a:rPr lang="es-MX" dirty="0" smtClean="0"/>
              <a:t>en población universitaria mexicana. </a:t>
            </a:r>
            <a:r>
              <a:rPr lang="es-MX" i="1" dirty="0" smtClean="0"/>
              <a:t>Revista de Educación y Desarrollo,</a:t>
            </a:r>
            <a:r>
              <a:rPr lang="es-MX" dirty="0" smtClean="0"/>
              <a:t> 34, 15-24.</a:t>
            </a:r>
          </a:p>
          <a:p>
            <a:r>
              <a:rPr lang="es-MX" dirty="0" err="1"/>
              <a:t>Nisbet</a:t>
            </a:r>
            <a:r>
              <a:rPr lang="es-MX" dirty="0"/>
              <a:t>, J, &amp; </a:t>
            </a:r>
            <a:r>
              <a:rPr lang="es-MX" dirty="0" err="1"/>
              <a:t>Shucksmith</a:t>
            </a:r>
            <a:r>
              <a:rPr lang="es-MX" dirty="0"/>
              <a:t>, J. (1986</a:t>
            </a:r>
            <a:r>
              <a:rPr lang="es-MX" i="1" dirty="0"/>
              <a:t>). Estrategias de aprendizaje.</a:t>
            </a:r>
            <a:r>
              <a:rPr lang="es-MX" dirty="0"/>
              <a:t> Madrid: Santillana</a:t>
            </a:r>
            <a:r>
              <a:rPr lang="es-MX" dirty="0" smtClean="0"/>
              <a:t>.</a:t>
            </a:r>
          </a:p>
          <a:p>
            <a:r>
              <a:rPr lang="es-MX" dirty="0"/>
              <a:t>Román, J. &amp; Gallego, S. (2001). </a:t>
            </a:r>
            <a:r>
              <a:rPr lang="es-MX" i="1" dirty="0"/>
              <a:t>Escala de estrategias de aprendizaje ACRA</a:t>
            </a:r>
            <a:r>
              <a:rPr lang="es-MX" dirty="0"/>
              <a:t> (2ª ed.). Madrid: TEA.</a:t>
            </a:r>
          </a:p>
        </p:txBody>
      </p:sp>
    </p:spTree>
    <p:extLst>
      <p:ext uri="{BB962C8B-B14F-4D97-AF65-F5344CB8AC3E}">
        <p14:creationId xmlns:p14="http://schemas.microsoft.com/office/powerpoint/2010/main" val="182166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767845060"/>
              </p:ext>
            </p:extLst>
          </p:nvPr>
        </p:nvGraphicFramePr>
        <p:xfrm>
          <a:off x="1295467" y="188640"/>
          <a:ext cx="9697077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279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dirty="0" smtClean="0"/>
              <a:t>Es uno de los instrumentos más utilizados para evaluar las  estrategias de aprendizaje.</a:t>
            </a:r>
          </a:p>
          <a:p>
            <a:pPr>
              <a:lnSpc>
                <a:spcPct val="150000"/>
              </a:lnSpc>
            </a:pPr>
            <a:r>
              <a:rPr lang="es-MX" dirty="0" smtClean="0"/>
              <a:t>Diseñado para alumnos de educación segundaria obligatoria en España.</a:t>
            </a:r>
          </a:p>
          <a:p>
            <a:pPr>
              <a:lnSpc>
                <a:spcPct val="150000"/>
              </a:lnSpc>
            </a:pPr>
            <a:r>
              <a:rPr lang="es-MX" dirty="0" smtClean="0"/>
              <a:t>Se ha utilizado ampliamente en alumnos de otros niveles educativos, en especial universitarios.</a:t>
            </a:r>
          </a:p>
          <a:p>
            <a:pPr marL="0" indent="0">
              <a:lnSpc>
                <a:spcPct val="150000"/>
              </a:lnSpc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8074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5400" dirty="0" smtClean="0"/>
              <a:t>Objetivo</a:t>
            </a:r>
            <a:r>
              <a:rPr lang="es-MX" sz="6600" dirty="0" smtClean="0"/>
              <a:t> </a:t>
            </a:r>
            <a:endParaRPr lang="es-MX" sz="6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981490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3200" dirty="0" smtClean="0"/>
              <a:t>Fue diseñada para conocer el uso que habitualmente hacen los alumnos españoles de educación secundaria obligatoria de 12 a 16 años de las estrategias de aprendizaje.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35788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TM01972873[[fn=Verano]]</Template>
  <TotalTime>902</TotalTime>
  <Words>1502</Words>
  <Application>Microsoft Office PowerPoint</Application>
  <PresentationFormat>Personalizado</PresentationFormat>
  <Paragraphs>305</Paragraphs>
  <Slides>60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60</vt:i4>
      </vt:variant>
    </vt:vector>
  </HeadingPairs>
  <TitlesOfParts>
    <vt:vector size="61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Contenido</vt:lpstr>
      <vt:lpstr>ACRA Escala de Estrategias de Aprendizaje </vt:lpstr>
      <vt:lpstr>Presentación de PowerPoint</vt:lpstr>
      <vt:lpstr>Presentación de PowerPoint</vt:lpstr>
      <vt:lpstr>Objetivo </vt:lpstr>
      <vt:lpstr>Variables </vt:lpstr>
      <vt:lpstr>Definición de estrategias de aprendizaje</vt:lpstr>
      <vt:lpstr>Estructura de teórica del ACRA  </vt:lpstr>
      <vt:lpstr>Estructura del Instrumento Adquisición Codificación Recuperación Apoyo</vt:lpstr>
      <vt:lpstr>Presentación de PowerPoint</vt:lpstr>
      <vt:lpstr>Presentación de PowerPoint</vt:lpstr>
      <vt:lpstr>Presentación de PowerPoint</vt:lpstr>
      <vt:lpstr>Interpretación </vt:lpstr>
      <vt:lpstr>Puntuación global </vt:lpstr>
      <vt:lpstr>Puntuación específica</vt:lpstr>
      <vt:lpstr>Escala de ADQUISICIÓN </vt:lpstr>
      <vt:lpstr>Presentación de PowerPoint</vt:lpstr>
      <vt:lpstr>ADQUISICIÓN</vt:lpstr>
      <vt:lpstr>Escala de Adquisición </vt:lpstr>
      <vt:lpstr>Procesos Atencionales </vt:lpstr>
      <vt:lpstr>Escala de Adquisición: Estrategias atencionales</vt:lpstr>
      <vt:lpstr>Procesos de repetición </vt:lpstr>
      <vt:lpstr>Escala de Adquisición: Estrategias de repetición </vt:lpstr>
      <vt:lpstr>Ejemplo de los reactivos</vt:lpstr>
      <vt:lpstr>Escala de CODIFICACIÓN </vt:lpstr>
      <vt:lpstr>Presentación de PowerPoint</vt:lpstr>
      <vt:lpstr>CODIFICACIÓN</vt:lpstr>
      <vt:lpstr>Presentación de PowerPoint</vt:lpstr>
      <vt:lpstr>Estrategias de nemotecnización </vt:lpstr>
      <vt:lpstr>Presentación de PowerPoint</vt:lpstr>
      <vt:lpstr>Estrategia de elaboración </vt:lpstr>
      <vt:lpstr>Presentación de PowerPoint</vt:lpstr>
      <vt:lpstr>Escala de Codificación: Estrategias de elaboración </vt:lpstr>
      <vt:lpstr>Estrategias de organización </vt:lpstr>
      <vt:lpstr>Escala de Codificación: Estrategias de organización </vt:lpstr>
      <vt:lpstr>Ejemplo de los reactivos </vt:lpstr>
      <vt:lpstr>Escala de RECUPERACIÓN </vt:lpstr>
      <vt:lpstr>Presentación de PowerPoint</vt:lpstr>
      <vt:lpstr>RECUPERACIÓN </vt:lpstr>
      <vt:lpstr>Escala de Recuperación</vt:lpstr>
      <vt:lpstr>Estrategias de búsqueda</vt:lpstr>
      <vt:lpstr>Escala de recuperación: estrategias de búsqueda</vt:lpstr>
      <vt:lpstr>Estrategias de generación de respuesta</vt:lpstr>
      <vt:lpstr>Escala de Recuperación: estrategias de generación de respuesta </vt:lpstr>
      <vt:lpstr>Ejemplo de reactivos </vt:lpstr>
      <vt:lpstr>Escala de Apoyo al Procesamiento </vt:lpstr>
      <vt:lpstr>Presentación de PowerPoint</vt:lpstr>
      <vt:lpstr>APOYO AL PROCESAMIENTO </vt:lpstr>
      <vt:lpstr>Escala de Apoyo al procesamiento</vt:lpstr>
      <vt:lpstr>Estrategias Metacognitivas </vt:lpstr>
      <vt:lpstr>Escala de Apoyo: estrategias Metacognitivas </vt:lpstr>
      <vt:lpstr>Estrategias socioafectivas </vt:lpstr>
      <vt:lpstr>Escala de Apoyo: Estrategias socio-afectivas</vt:lpstr>
      <vt:lpstr>Ejemplo de reactivos </vt:lpstr>
      <vt:lpstr>Comentarios</vt:lpstr>
      <vt:lpstr>Referencias.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AspireX3910</cp:lastModifiedBy>
  <cp:revision>81</cp:revision>
  <dcterms:created xsi:type="dcterms:W3CDTF">2015-06-16T15:36:34Z</dcterms:created>
  <dcterms:modified xsi:type="dcterms:W3CDTF">2015-09-09T18:11:07Z</dcterms:modified>
</cp:coreProperties>
</file>