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13" r:id="rId2"/>
    <p:sldId id="314" r:id="rId3"/>
    <p:sldId id="315" r:id="rId4"/>
    <p:sldId id="316" r:id="rId5"/>
    <p:sldId id="317" r:id="rId6"/>
    <p:sldId id="256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287" r:id="rId20"/>
    <p:sldId id="257" r:id="rId21"/>
    <p:sldId id="258" r:id="rId22"/>
    <p:sldId id="304" r:id="rId23"/>
    <p:sldId id="303" r:id="rId24"/>
    <p:sldId id="259" r:id="rId25"/>
    <p:sldId id="260" r:id="rId26"/>
    <p:sldId id="261" r:id="rId27"/>
    <p:sldId id="305" r:id="rId28"/>
    <p:sldId id="262" r:id="rId29"/>
    <p:sldId id="282" r:id="rId30"/>
    <p:sldId id="278" r:id="rId31"/>
    <p:sldId id="306" r:id="rId32"/>
    <p:sldId id="263" r:id="rId33"/>
    <p:sldId id="283" r:id="rId34"/>
    <p:sldId id="277" r:id="rId35"/>
    <p:sldId id="307" r:id="rId36"/>
    <p:sldId id="264" r:id="rId37"/>
    <p:sldId id="284" r:id="rId38"/>
    <p:sldId id="276" r:id="rId39"/>
    <p:sldId id="308" r:id="rId40"/>
    <p:sldId id="265" r:id="rId41"/>
    <p:sldId id="281" r:id="rId42"/>
    <p:sldId id="275" r:id="rId43"/>
    <p:sldId id="266" r:id="rId44"/>
    <p:sldId id="267" r:id="rId45"/>
    <p:sldId id="273" r:id="rId46"/>
    <p:sldId id="309" r:id="rId47"/>
    <p:sldId id="268" r:id="rId48"/>
    <p:sldId id="285" r:id="rId49"/>
    <p:sldId id="271" r:id="rId50"/>
    <p:sldId id="310" r:id="rId51"/>
    <p:sldId id="269" r:id="rId52"/>
    <p:sldId id="286" r:id="rId53"/>
    <p:sldId id="272" r:id="rId54"/>
    <p:sldId id="280" r:id="rId55"/>
    <p:sldId id="311" r:id="rId56"/>
    <p:sldId id="312" r:id="rId5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DA0577-C346-49CD-A96A-993F557EAAF9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482E2D4-5A7F-4691-A21D-B728ED44290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Estrategias de Aprendizaje</a:t>
          </a:r>
          <a:endParaRPr lang="es-MX" dirty="0">
            <a:solidFill>
              <a:schemeClr val="tx1"/>
            </a:solidFill>
          </a:endParaRPr>
        </a:p>
      </dgm:t>
    </dgm:pt>
    <dgm:pt modelId="{FA816288-69C8-4699-A458-D8BC119F7FA7}" type="parTrans" cxnId="{A59672AE-D05B-4D59-A033-30E257726C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008B04C-84BC-4AC2-903D-B0E119F53CC6}" type="sibTrans" cxnId="{A59672AE-D05B-4D59-A033-30E257726C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3D5836F-4428-401F-9964-F3CED210F2C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CEVEAPEU</a:t>
          </a:r>
        </a:p>
        <a:p>
          <a:r>
            <a:rPr lang="es-MX" dirty="0" smtClean="0">
              <a:solidFill>
                <a:schemeClr val="tx1"/>
              </a:solidFill>
            </a:rPr>
            <a:t>Gargallo, Suárez y Pérez</a:t>
          </a:r>
        </a:p>
        <a:p>
          <a:r>
            <a:rPr lang="es-MX" dirty="0" smtClean="0">
              <a:solidFill>
                <a:schemeClr val="tx1"/>
              </a:solidFill>
            </a:rPr>
            <a:t>(2009)</a:t>
          </a:r>
          <a:endParaRPr lang="es-MX" dirty="0">
            <a:solidFill>
              <a:schemeClr val="tx1"/>
            </a:solidFill>
          </a:endParaRPr>
        </a:p>
      </dgm:t>
    </dgm:pt>
    <dgm:pt modelId="{BA8374E7-7DAB-41F4-A41F-E49E5A648CCB}" type="parTrans" cxnId="{1EDE0773-6455-401B-BC27-6BF2D462483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3C2E75D-B52E-4AA2-8D26-DBF5386647EB}" type="sibTrans" cxnId="{1EDE0773-6455-401B-BC27-6BF2D462483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AA41FE2-0CB7-4443-B1FC-16B074E73A9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LASSI</a:t>
          </a:r>
        </a:p>
        <a:p>
          <a:r>
            <a:rPr lang="es-MX" dirty="0" err="1" smtClean="0">
              <a:solidFill>
                <a:schemeClr val="tx1"/>
              </a:solidFill>
            </a:rPr>
            <a:t>Weinstein</a:t>
          </a:r>
          <a:r>
            <a:rPr lang="es-MX" dirty="0" smtClean="0">
              <a:solidFill>
                <a:schemeClr val="tx1"/>
              </a:solidFill>
            </a:rPr>
            <a:t> y Palmer (1988)</a:t>
          </a:r>
          <a:endParaRPr lang="es-MX" dirty="0">
            <a:solidFill>
              <a:schemeClr val="tx1"/>
            </a:solidFill>
          </a:endParaRPr>
        </a:p>
      </dgm:t>
    </dgm:pt>
    <dgm:pt modelId="{D7BEE973-B148-4520-9596-E7E136EE97A6}" type="parTrans" cxnId="{ABDC6C00-E18D-4657-BA35-3926BBB8A2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CDA11BE-4800-4525-B12D-482934AC3C32}" type="sibTrans" cxnId="{ABDC6C00-E18D-4657-BA35-3926BBB8A2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A1A343E-BB4A-4310-BAF3-A6423A1EE226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I.H.E.</a:t>
          </a:r>
          <a:r>
            <a:rPr lang="es-MX" dirty="0" smtClean="0">
              <a:solidFill>
                <a:schemeClr val="tx1"/>
              </a:solidFill>
            </a:rPr>
            <a:t> </a:t>
          </a:r>
        </a:p>
        <a:p>
          <a:r>
            <a:rPr lang="es-MX" dirty="0" err="1" smtClean="0">
              <a:solidFill>
                <a:schemeClr val="tx1"/>
              </a:solidFill>
            </a:rPr>
            <a:t>Pozar</a:t>
          </a:r>
          <a:endParaRPr lang="es-MX" dirty="0" smtClean="0">
            <a:solidFill>
              <a:schemeClr val="tx1"/>
            </a:solidFill>
          </a:endParaRPr>
        </a:p>
        <a:p>
          <a:r>
            <a:rPr lang="es-MX" dirty="0" smtClean="0">
              <a:solidFill>
                <a:schemeClr val="tx1"/>
              </a:solidFill>
            </a:rPr>
            <a:t>(1994)</a:t>
          </a:r>
          <a:endParaRPr lang="es-MX" dirty="0">
            <a:solidFill>
              <a:schemeClr val="tx1"/>
            </a:solidFill>
          </a:endParaRPr>
        </a:p>
      </dgm:t>
    </dgm:pt>
    <dgm:pt modelId="{591393BE-37C4-452D-93EB-37E2567EBC41}" type="parTrans" cxnId="{65483020-4FAB-4CA4-BE61-25442C61C7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9D205CC-4949-4953-B0E5-CF866B82841B}" type="sibTrans" cxnId="{65483020-4FAB-4CA4-BE61-25442C61C7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D9CB9E3-BE38-4003-8626-960A062F6954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MSLQ </a:t>
          </a:r>
        </a:p>
        <a:p>
          <a:r>
            <a:rPr lang="es-MX" dirty="0" smtClean="0">
              <a:solidFill>
                <a:schemeClr val="tx1"/>
              </a:solidFill>
            </a:rPr>
            <a:t>García y </a:t>
          </a:r>
          <a:r>
            <a:rPr lang="es-MX" dirty="0" err="1" smtClean="0">
              <a:solidFill>
                <a:schemeClr val="tx1"/>
              </a:solidFill>
            </a:rPr>
            <a:t>Princh</a:t>
          </a:r>
          <a:r>
            <a:rPr lang="es-MX" dirty="0" smtClean="0">
              <a:solidFill>
                <a:schemeClr val="tx1"/>
              </a:solidFill>
            </a:rPr>
            <a:t> (1996)</a:t>
          </a:r>
          <a:endParaRPr lang="es-MX" dirty="0">
            <a:solidFill>
              <a:schemeClr val="tx1"/>
            </a:solidFill>
          </a:endParaRPr>
        </a:p>
      </dgm:t>
    </dgm:pt>
    <dgm:pt modelId="{18AA97BE-B564-4EDA-87FC-5D1BF1D5E664}" type="parTrans" cxnId="{30A07277-D609-4351-BDEC-D4E62CFF34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4537CD8-5482-4028-9C94-591E374B10A8}" type="sibTrans" cxnId="{30A07277-D609-4351-BDEC-D4E62CFF34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00821B8-10D2-459F-83AD-EC3C6064B16C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CEA-U</a:t>
          </a:r>
          <a:r>
            <a:rPr lang="es-MX" dirty="0" smtClean="0">
              <a:solidFill>
                <a:schemeClr val="tx1"/>
              </a:solidFill>
            </a:rPr>
            <a:t> Esteban y Ruiz (1996)</a:t>
          </a:r>
          <a:endParaRPr lang="es-MX" dirty="0">
            <a:solidFill>
              <a:schemeClr val="tx1"/>
            </a:solidFill>
          </a:endParaRPr>
        </a:p>
      </dgm:t>
    </dgm:pt>
    <dgm:pt modelId="{7788BEDC-BC90-4F53-B48E-40C7C70BC7B5}" type="parTrans" cxnId="{42902030-6122-4B61-8AC8-8CFFCCE209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DF24DBB-2DEC-44FE-A696-E479DB3DE252}" type="sibTrans" cxnId="{42902030-6122-4B61-8AC8-8CFFCCE209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020D4B3-4EAD-4484-A76E-8A90055842E2}">
      <dgm:prSet phldrT="[Texto]"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CEA421C0-89CD-43BC-9D18-F75DC9D15E05}" type="parTrans" cxnId="{1D64C1A8-351C-41A3-88BD-28612D956D5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9CD2D22-41CF-489B-935F-4DFB83628D0E}" type="sibTrans" cxnId="{1D64C1A8-351C-41A3-88BD-28612D956D5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9F9AB3E-CD72-4E45-98E9-86C56377FDF5}">
      <dgm:prSet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ACRA Román y Gallego (1994)</a:t>
          </a:r>
          <a:endParaRPr lang="es-MX" dirty="0">
            <a:solidFill>
              <a:schemeClr val="tx1"/>
            </a:solidFill>
          </a:endParaRPr>
        </a:p>
      </dgm:t>
    </dgm:pt>
    <dgm:pt modelId="{D24674BC-9545-4348-9FF8-96CED706B05E}" type="parTrans" cxnId="{7374CB96-F329-4142-B114-6A7E10D8D821}">
      <dgm:prSet/>
      <dgm:spPr/>
      <dgm:t>
        <a:bodyPr/>
        <a:lstStyle/>
        <a:p>
          <a:endParaRPr lang="es-MX"/>
        </a:p>
      </dgm:t>
    </dgm:pt>
    <dgm:pt modelId="{2462002D-B66E-4387-8BAD-E2E9BA8C2E01}" type="sibTrans" cxnId="{7374CB96-F329-4142-B114-6A7E10D8D821}">
      <dgm:prSet/>
      <dgm:spPr/>
      <dgm:t>
        <a:bodyPr/>
        <a:lstStyle/>
        <a:p>
          <a:endParaRPr lang="es-MX"/>
        </a:p>
      </dgm:t>
    </dgm:pt>
    <dgm:pt modelId="{B3E55CFF-6C87-4D62-A4CE-2B55C98D1A1B}">
      <dgm:prSet/>
      <dgm:spPr/>
    </dgm:pt>
    <dgm:pt modelId="{6D42672C-3A11-4891-B61F-C567031F4F52}" type="parTrans" cxnId="{7A48556E-DEE6-4E7A-885D-D22D40181DF5}">
      <dgm:prSet/>
      <dgm:spPr/>
      <dgm:t>
        <a:bodyPr/>
        <a:lstStyle/>
        <a:p>
          <a:endParaRPr lang="es-MX"/>
        </a:p>
      </dgm:t>
    </dgm:pt>
    <dgm:pt modelId="{55BEAEE9-3C03-49AB-9D92-2B49C26FDE06}" type="sibTrans" cxnId="{7A48556E-DEE6-4E7A-885D-D22D40181DF5}">
      <dgm:prSet/>
      <dgm:spPr/>
      <dgm:t>
        <a:bodyPr/>
        <a:lstStyle/>
        <a:p>
          <a:endParaRPr lang="es-MX"/>
        </a:p>
      </dgm:t>
    </dgm:pt>
    <dgm:pt modelId="{ACC18012-2038-427E-98FC-9904099AE85E}">
      <dgm:prSet/>
      <dgm:spPr/>
    </dgm:pt>
    <dgm:pt modelId="{811AB409-D9AD-43AD-A6DD-B854C8F3197B}" type="parTrans" cxnId="{0521EDF1-E88C-452E-9F22-1C2A4ADAA5FD}">
      <dgm:prSet/>
      <dgm:spPr/>
      <dgm:t>
        <a:bodyPr/>
        <a:lstStyle/>
        <a:p>
          <a:endParaRPr lang="es-MX"/>
        </a:p>
      </dgm:t>
    </dgm:pt>
    <dgm:pt modelId="{792DA78A-C5DF-42B7-8494-3AF6B432046E}" type="sibTrans" cxnId="{0521EDF1-E88C-452E-9F22-1C2A4ADAA5FD}">
      <dgm:prSet/>
      <dgm:spPr/>
      <dgm:t>
        <a:bodyPr/>
        <a:lstStyle/>
        <a:p>
          <a:endParaRPr lang="es-MX"/>
        </a:p>
      </dgm:t>
    </dgm:pt>
    <dgm:pt modelId="{188A1796-CB8D-459B-8B21-FC0E27BDF6C5}" type="pres">
      <dgm:prSet presAssocID="{E6DA0577-C346-49CD-A96A-993F557EAAF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449D7F6-D948-4671-A65C-429374792D86}" type="pres">
      <dgm:prSet presAssocID="{6482E2D4-5A7F-4691-A21D-B728ED44290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s-MX"/>
        </a:p>
      </dgm:t>
    </dgm:pt>
    <dgm:pt modelId="{EA3B52C5-6323-40BB-832B-794F83D79195}" type="pres">
      <dgm:prSet presAssocID="{63D5836F-4428-401F-9964-F3CED210F2CF}" presName="Accent1" presStyleCnt="0"/>
      <dgm:spPr/>
    </dgm:pt>
    <dgm:pt modelId="{99F49A7F-D698-4185-964A-226FF4CC4C16}" type="pres">
      <dgm:prSet presAssocID="{63D5836F-4428-401F-9964-F3CED210F2CF}" presName="Accent" presStyleLbl="bgShp" presStyleIdx="0" presStyleCnt="6"/>
      <dgm:spPr/>
    </dgm:pt>
    <dgm:pt modelId="{1B41BD02-C033-4F6B-81E1-6DA43D87D6E0}" type="pres">
      <dgm:prSet presAssocID="{63D5836F-4428-401F-9964-F3CED210F2CF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680A09-B7DE-42B4-85BC-EB24AA3E187B}" type="pres">
      <dgm:prSet presAssocID="{9AA41FE2-0CB7-4443-B1FC-16B074E73A93}" presName="Accent2" presStyleCnt="0"/>
      <dgm:spPr/>
    </dgm:pt>
    <dgm:pt modelId="{074B28F2-A692-4107-8EBE-4DE2CA80FEEF}" type="pres">
      <dgm:prSet presAssocID="{9AA41FE2-0CB7-4443-B1FC-16B074E73A93}" presName="Accent" presStyleLbl="bgShp" presStyleIdx="1" presStyleCnt="6"/>
      <dgm:spPr/>
    </dgm:pt>
    <dgm:pt modelId="{5CDACFE2-6B7E-4BD9-BBDD-ABAE451F4AE3}" type="pres">
      <dgm:prSet presAssocID="{9AA41FE2-0CB7-4443-B1FC-16B074E73A93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C4F969-5808-4EA0-B13A-B1FC6EF5D47B}" type="pres">
      <dgm:prSet presAssocID="{5A1A343E-BB4A-4310-BAF3-A6423A1EE226}" presName="Accent3" presStyleCnt="0"/>
      <dgm:spPr/>
    </dgm:pt>
    <dgm:pt modelId="{1E693AD3-647A-47FB-A6B1-C4A3147908FD}" type="pres">
      <dgm:prSet presAssocID="{5A1A343E-BB4A-4310-BAF3-A6423A1EE226}" presName="Accent" presStyleLbl="bgShp" presStyleIdx="2" presStyleCnt="6"/>
      <dgm:spPr/>
    </dgm:pt>
    <dgm:pt modelId="{9380DE92-B2A7-456F-B581-3A291502A99F}" type="pres">
      <dgm:prSet presAssocID="{5A1A343E-BB4A-4310-BAF3-A6423A1EE226}" presName="Child3" presStyleLbl="node1" presStyleIdx="2" presStyleCnt="6" custLinFactNeighborX="31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86D782-F2D9-43E7-94E0-AEBD0843B0A0}" type="pres">
      <dgm:prSet presAssocID="{3D9CB9E3-BE38-4003-8626-960A062F6954}" presName="Accent4" presStyleCnt="0"/>
      <dgm:spPr/>
    </dgm:pt>
    <dgm:pt modelId="{C93E5AB3-E8CC-4168-9D40-7513810291D1}" type="pres">
      <dgm:prSet presAssocID="{3D9CB9E3-BE38-4003-8626-960A062F6954}" presName="Accent" presStyleLbl="bgShp" presStyleIdx="3" presStyleCnt="6"/>
      <dgm:spPr/>
    </dgm:pt>
    <dgm:pt modelId="{7883CA70-A37B-42D3-83C5-2FCC2BF82959}" type="pres">
      <dgm:prSet presAssocID="{3D9CB9E3-BE38-4003-8626-960A062F695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C6AB6F-5422-463F-A3BB-2C0A2F6E4B2C}" type="pres">
      <dgm:prSet presAssocID="{000821B8-10D2-459F-83AD-EC3C6064B16C}" presName="Accent5" presStyleCnt="0"/>
      <dgm:spPr/>
    </dgm:pt>
    <dgm:pt modelId="{DB94044E-0F87-4A01-AEEA-D01CFFFD31F4}" type="pres">
      <dgm:prSet presAssocID="{000821B8-10D2-459F-83AD-EC3C6064B16C}" presName="Accent" presStyleLbl="bgShp" presStyleIdx="4" presStyleCnt="6"/>
      <dgm:spPr/>
    </dgm:pt>
    <dgm:pt modelId="{AAA07C93-FBD6-4104-9A98-CD2F50CF0C7F}" type="pres">
      <dgm:prSet presAssocID="{000821B8-10D2-459F-83AD-EC3C6064B16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AA2C6D-6B74-444D-A4BA-B748E7DDEF76}" type="pres">
      <dgm:prSet presAssocID="{49F9AB3E-CD72-4E45-98E9-86C56377FDF5}" presName="Accent6" presStyleCnt="0"/>
      <dgm:spPr/>
    </dgm:pt>
    <dgm:pt modelId="{5B9D03D9-AA1B-4B9A-891B-D3189363F57F}" type="pres">
      <dgm:prSet presAssocID="{49F9AB3E-CD72-4E45-98E9-86C56377FDF5}" presName="Accent" presStyleLbl="bgShp" presStyleIdx="5" presStyleCnt="6"/>
      <dgm:spPr/>
    </dgm:pt>
    <dgm:pt modelId="{34B4408F-DAE5-4B62-A54E-A0521536F42F}" type="pres">
      <dgm:prSet presAssocID="{49F9AB3E-CD72-4E45-98E9-86C56377FDF5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902030-6122-4B61-8AC8-8CFFCCE2096D}" srcId="{6482E2D4-5A7F-4691-A21D-B728ED442903}" destId="{000821B8-10D2-459F-83AD-EC3C6064B16C}" srcOrd="4" destOrd="0" parTransId="{7788BEDC-BC90-4F53-B48E-40C7C70BC7B5}" sibTransId="{ADF24DBB-2DEC-44FE-A696-E479DB3DE252}"/>
    <dgm:cxn modelId="{65483020-4FAB-4CA4-BE61-25442C61C74C}" srcId="{6482E2D4-5A7F-4691-A21D-B728ED442903}" destId="{5A1A343E-BB4A-4310-BAF3-A6423A1EE226}" srcOrd="2" destOrd="0" parTransId="{591393BE-37C4-452D-93EB-37E2567EBC41}" sibTransId="{B9D205CC-4949-4953-B0E5-CF866B82841B}"/>
    <dgm:cxn modelId="{0B5220EC-7347-4E95-9539-F3D4A8F31D59}" type="presOf" srcId="{000821B8-10D2-459F-83AD-EC3C6064B16C}" destId="{AAA07C93-FBD6-4104-9A98-CD2F50CF0C7F}" srcOrd="0" destOrd="0" presId="urn:microsoft.com/office/officeart/2011/layout/HexagonRadial"/>
    <dgm:cxn modelId="{C261E042-54B7-4334-BD0E-BA3AFC2ED5D7}" type="presOf" srcId="{3D9CB9E3-BE38-4003-8626-960A062F6954}" destId="{7883CA70-A37B-42D3-83C5-2FCC2BF82959}" srcOrd="0" destOrd="0" presId="urn:microsoft.com/office/officeart/2011/layout/HexagonRadial"/>
    <dgm:cxn modelId="{1D64C1A8-351C-41A3-88BD-28612D956D59}" srcId="{6482E2D4-5A7F-4691-A21D-B728ED442903}" destId="{A020D4B3-4EAD-4484-A76E-8A90055842E2}" srcOrd="8" destOrd="0" parTransId="{CEA421C0-89CD-43BC-9D18-F75DC9D15E05}" sibTransId="{29CD2D22-41CF-489B-935F-4DFB83628D0E}"/>
    <dgm:cxn modelId="{60039756-587F-4CCE-95CC-3C8272EC6F74}" type="presOf" srcId="{63D5836F-4428-401F-9964-F3CED210F2CF}" destId="{1B41BD02-C033-4F6B-81E1-6DA43D87D6E0}" srcOrd="0" destOrd="0" presId="urn:microsoft.com/office/officeart/2011/layout/HexagonRadial"/>
    <dgm:cxn modelId="{ABDC6C00-E18D-4657-BA35-3926BBB8A2ED}" srcId="{6482E2D4-5A7F-4691-A21D-B728ED442903}" destId="{9AA41FE2-0CB7-4443-B1FC-16B074E73A93}" srcOrd="1" destOrd="0" parTransId="{D7BEE973-B148-4520-9596-E7E136EE97A6}" sibTransId="{ECDA11BE-4800-4525-B12D-482934AC3C32}"/>
    <dgm:cxn modelId="{0521EDF1-E88C-452E-9F22-1C2A4ADAA5FD}" srcId="{6482E2D4-5A7F-4691-A21D-B728ED442903}" destId="{ACC18012-2038-427E-98FC-9904099AE85E}" srcOrd="6" destOrd="0" parTransId="{811AB409-D9AD-43AD-A6DD-B854C8F3197B}" sibTransId="{792DA78A-C5DF-42B7-8494-3AF6B432046E}"/>
    <dgm:cxn modelId="{BDD2FD4A-A9C4-438B-BD29-95E284265DE5}" type="presOf" srcId="{9AA41FE2-0CB7-4443-B1FC-16B074E73A93}" destId="{5CDACFE2-6B7E-4BD9-BBDD-ABAE451F4AE3}" srcOrd="0" destOrd="0" presId="urn:microsoft.com/office/officeart/2011/layout/HexagonRadial"/>
    <dgm:cxn modelId="{A59672AE-D05B-4D59-A033-30E257726C1B}" srcId="{E6DA0577-C346-49CD-A96A-993F557EAAF9}" destId="{6482E2D4-5A7F-4691-A21D-B728ED442903}" srcOrd="0" destOrd="0" parTransId="{FA816288-69C8-4699-A458-D8BC119F7FA7}" sibTransId="{1008B04C-84BC-4AC2-903D-B0E119F53CC6}"/>
    <dgm:cxn modelId="{0EAE3962-142F-4023-824C-5B2AE97DE24A}" type="presOf" srcId="{E6DA0577-C346-49CD-A96A-993F557EAAF9}" destId="{188A1796-CB8D-459B-8B21-FC0E27BDF6C5}" srcOrd="0" destOrd="0" presId="urn:microsoft.com/office/officeart/2011/layout/HexagonRadial"/>
    <dgm:cxn modelId="{7604611B-C9A1-475A-9B26-195CE2BAE582}" type="presOf" srcId="{6482E2D4-5A7F-4691-A21D-B728ED442903}" destId="{3449D7F6-D948-4671-A65C-429374792D86}" srcOrd="0" destOrd="0" presId="urn:microsoft.com/office/officeart/2011/layout/HexagonRadial"/>
    <dgm:cxn modelId="{30A07277-D609-4351-BDEC-D4E62CFF34BF}" srcId="{6482E2D4-5A7F-4691-A21D-B728ED442903}" destId="{3D9CB9E3-BE38-4003-8626-960A062F6954}" srcOrd="3" destOrd="0" parTransId="{18AA97BE-B564-4EDA-87FC-5D1BF1D5E664}" sibTransId="{F4537CD8-5482-4028-9C94-591E374B10A8}"/>
    <dgm:cxn modelId="{7A48556E-DEE6-4E7A-885D-D22D40181DF5}" srcId="{6482E2D4-5A7F-4691-A21D-B728ED442903}" destId="{B3E55CFF-6C87-4D62-A4CE-2B55C98D1A1B}" srcOrd="7" destOrd="0" parTransId="{6D42672C-3A11-4891-B61F-C567031F4F52}" sibTransId="{55BEAEE9-3C03-49AB-9D92-2B49C26FDE06}"/>
    <dgm:cxn modelId="{1EDE0773-6455-401B-BC27-6BF2D4624835}" srcId="{6482E2D4-5A7F-4691-A21D-B728ED442903}" destId="{63D5836F-4428-401F-9964-F3CED210F2CF}" srcOrd="0" destOrd="0" parTransId="{BA8374E7-7DAB-41F4-A41F-E49E5A648CCB}" sibTransId="{13C2E75D-B52E-4AA2-8D26-DBF5386647EB}"/>
    <dgm:cxn modelId="{66AF1871-FF56-4304-9354-7EB55FED1F50}" type="presOf" srcId="{49F9AB3E-CD72-4E45-98E9-86C56377FDF5}" destId="{34B4408F-DAE5-4B62-A54E-A0521536F42F}" srcOrd="0" destOrd="0" presId="urn:microsoft.com/office/officeart/2011/layout/HexagonRadial"/>
    <dgm:cxn modelId="{7374CB96-F329-4142-B114-6A7E10D8D821}" srcId="{6482E2D4-5A7F-4691-A21D-B728ED442903}" destId="{49F9AB3E-CD72-4E45-98E9-86C56377FDF5}" srcOrd="5" destOrd="0" parTransId="{D24674BC-9545-4348-9FF8-96CED706B05E}" sibTransId="{2462002D-B66E-4387-8BAD-E2E9BA8C2E01}"/>
    <dgm:cxn modelId="{47F2CBC5-2CDF-4436-9F0B-4F378C845F19}" type="presOf" srcId="{5A1A343E-BB4A-4310-BAF3-A6423A1EE226}" destId="{9380DE92-B2A7-456F-B581-3A291502A99F}" srcOrd="0" destOrd="0" presId="urn:microsoft.com/office/officeart/2011/layout/HexagonRadial"/>
    <dgm:cxn modelId="{13483F55-CD51-4478-9F56-3934FD5DDF42}" type="presParOf" srcId="{188A1796-CB8D-459B-8B21-FC0E27BDF6C5}" destId="{3449D7F6-D948-4671-A65C-429374792D86}" srcOrd="0" destOrd="0" presId="urn:microsoft.com/office/officeart/2011/layout/HexagonRadial"/>
    <dgm:cxn modelId="{3BA9E84C-D4D0-475B-9EDE-82C94482E131}" type="presParOf" srcId="{188A1796-CB8D-459B-8B21-FC0E27BDF6C5}" destId="{EA3B52C5-6323-40BB-832B-794F83D79195}" srcOrd="1" destOrd="0" presId="urn:microsoft.com/office/officeart/2011/layout/HexagonRadial"/>
    <dgm:cxn modelId="{BAAE5DB9-9A53-4F31-950A-5A3223F0DA60}" type="presParOf" srcId="{EA3B52C5-6323-40BB-832B-794F83D79195}" destId="{99F49A7F-D698-4185-964A-226FF4CC4C16}" srcOrd="0" destOrd="0" presId="urn:microsoft.com/office/officeart/2011/layout/HexagonRadial"/>
    <dgm:cxn modelId="{E1E1DA11-D004-47E2-8406-1E435B937111}" type="presParOf" srcId="{188A1796-CB8D-459B-8B21-FC0E27BDF6C5}" destId="{1B41BD02-C033-4F6B-81E1-6DA43D87D6E0}" srcOrd="2" destOrd="0" presId="urn:microsoft.com/office/officeart/2011/layout/HexagonRadial"/>
    <dgm:cxn modelId="{C03C1E15-0641-464F-96A7-189057E95C05}" type="presParOf" srcId="{188A1796-CB8D-459B-8B21-FC0E27BDF6C5}" destId="{47680A09-B7DE-42B4-85BC-EB24AA3E187B}" srcOrd="3" destOrd="0" presId="urn:microsoft.com/office/officeart/2011/layout/HexagonRadial"/>
    <dgm:cxn modelId="{2B7AFC81-FD72-447F-939B-BC80E81E4D4C}" type="presParOf" srcId="{47680A09-B7DE-42B4-85BC-EB24AA3E187B}" destId="{074B28F2-A692-4107-8EBE-4DE2CA80FEEF}" srcOrd="0" destOrd="0" presId="urn:microsoft.com/office/officeart/2011/layout/HexagonRadial"/>
    <dgm:cxn modelId="{D3E3B1E7-7800-4A1C-ACDB-E5B09C15FF86}" type="presParOf" srcId="{188A1796-CB8D-459B-8B21-FC0E27BDF6C5}" destId="{5CDACFE2-6B7E-4BD9-BBDD-ABAE451F4AE3}" srcOrd="4" destOrd="0" presId="urn:microsoft.com/office/officeart/2011/layout/HexagonRadial"/>
    <dgm:cxn modelId="{390CA0F9-64B7-4A9C-B728-CD33E51445E4}" type="presParOf" srcId="{188A1796-CB8D-459B-8B21-FC0E27BDF6C5}" destId="{CEC4F969-5808-4EA0-B13A-B1FC6EF5D47B}" srcOrd="5" destOrd="0" presId="urn:microsoft.com/office/officeart/2011/layout/HexagonRadial"/>
    <dgm:cxn modelId="{30EFCE42-E3E2-4CBE-A1ED-F188B325C258}" type="presParOf" srcId="{CEC4F969-5808-4EA0-B13A-B1FC6EF5D47B}" destId="{1E693AD3-647A-47FB-A6B1-C4A3147908FD}" srcOrd="0" destOrd="0" presId="urn:microsoft.com/office/officeart/2011/layout/HexagonRadial"/>
    <dgm:cxn modelId="{DE51EC7D-F32B-4D30-9305-3152957588D1}" type="presParOf" srcId="{188A1796-CB8D-459B-8B21-FC0E27BDF6C5}" destId="{9380DE92-B2A7-456F-B581-3A291502A99F}" srcOrd="6" destOrd="0" presId="urn:microsoft.com/office/officeart/2011/layout/HexagonRadial"/>
    <dgm:cxn modelId="{D1C45A71-C382-476D-A64B-95BFC5233C63}" type="presParOf" srcId="{188A1796-CB8D-459B-8B21-FC0E27BDF6C5}" destId="{3686D782-F2D9-43E7-94E0-AEBD0843B0A0}" srcOrd="7" destOrd="0" presId="urn:microsoft.com/office/officeart/2011/layout/HexagonRadial"/>
    <dgm:cxn modelId="{F7B6CCD5-B596-4D27-9D43-ACA4F56544B7}" type="presParOf" srcId="{3686D782-F2D9-43E7-94E0-AEBD0843B0A0}" destId="{C93E5AB3-E8CC-4168-9D40-7513810291D1}" srcOrd="0" destOrd="0" presId="urn:microsoft.com/office/officeart/2011/layout/HexagonRadial"/>
    <dgm:cxn modelId="{ABC3F2C1-0BF5-4204-AE8D-5BA8FBDD6452}" type="presParOf" srcId="{188A1796-CB8D-459B-8B21-FC0E27BDF6C5}" destId="{7883CA70-A37B-42D3-83C5-2FCC2BF82959}" srcOrd="8" destOrd="0" presId="urn:microsoft.com/office/officeart/2011/layout/HexagonRadial"/>
    <dgm:cxn modelId="{28508799-4548-45B2-A920-3024D9409D98}" type="presParOf" srcId="{188A1796-CB8D-459B-8B21-FC0E27BDF6C5}" destId="{D7C6AB6F-5422-463F-A3BB-2C0A2F6E4B2C}" srcOrd="9" destOrd="0" presId="urn:microsoft.com/office/officeart/2011/layout/HexagonRadial"/>
    <dgm:cxn modelId="{06143A73-82F6-42B5-9622-C4D50B57E0F7}" type="presParOf" srcId="{D7C6AB6F-5422-463F-A3BB-2C0A2F6E4B2C}" destId="{DB94044E-0F87-4A01-AEEA-D01CFFFD31F4}" srcOrd="0" destOrd="0" presId="urn:microsoft.com/office/officeart/2011/layout/HexagonRadial"/>
    <dgm:cxn modelId="{0557EB79-CA81-425C-9EEF-0A698FC1447B}" type="presParOf" srcId="{188A1796-CB8D-459B-8B21-FC0E27BDF6C5}" destId="{AAA07C93-FBD6-4104-9A98-CD2F50CF0C7F}" srcOrd="10" destOrd="0" presId="urn:microsoft.com/office/officeart/2011/layout/HexagonRadial"/>
    <dgm:cxn modelId="{ED121649-47C8-4108-8F5B-2BD58424D716}" type="presParOf" srcId="{188A1796-CB8D-459B-8B21-FC0E27BDF6C5}" destId="{9BAA2C6D-6B74-444D-A4BA-B748E7DDEF76}" srcOrd="11" destOrd="0" presId="urn:microsoft.com/office/officeart/2011/layout/HexagonRadial"/>
    <dgm:cxn modelId="{74185794-8DE1-4E44-8817-77070CB3F29E}" type="presParOf" srcId="{9BAA2C6D-6B74-444D-A4BA-B748E7DDEF76}" destId="{5B9D03D9-AA1B-4B9A-891B-D3189363F57F}" srcOrd="0" destOrd="0" presId="urn:microsoft.com/office/officeart/2011/layout/HexagonRadial"/>
    <dgm:cxn modelId="{F3092254-129B-4EFC-96D7-3C30FE200800}" type="presParOf" srcId="{188A1796-CB8D-459B-8B21-FC0E27BDF6C5}" destId="{34B4408F-DAE5-4B62-A54E-A0521536F42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6C6BEB-5CA8-4D5F-8A09-D603F1C3BC5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</dgm:pt>
    <dgm:pt modelId="{FA2B2D93-E798-43F9-9B14-E712B7FCB200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Rendimiento académica</a:t>
          </a:r>
          <a:endParaRPr lang="es-MX" sz="1800" dirty="0">
            <a:solidFill>
              <a:schemeClr val="tx1"/>
            </a:solidFill>
          </a:endParaRPr>
        </a:p>
      </dgm:t>
    </dgm:pt>
    <dgm:pt modelId="{8C4202A7-7CF7-4FF5-BA89-E05A6B5ED560}" type="parTrans" cxnId="{AFA1C65E-18BF-46B5-A02E-060CABA06A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7172DC4-5122-4FB1-8D79-FC2AA47584CF}" type="sibTrans" cxnId="{AFA1C65E-18BF-46B5-A02E-060CABA06A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249BB02-3F4F-4D34-9A97-B7C6A9FCD6F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Aprender a aprender</a:t>
          </a:r>
          <a:endParaRPr lang="es-MX" dirty="0">
            <a:solidFill>
              <a:schemeClr val="tx1"/>
            </a:solidFill>
          </a:endParaRPr>
        </a:p>
      </dgm:t>
    </dgm:pt>
    <dgm:pt modelId="{08B982F7-89B4-45F4-8B5E-AB956813B956}" type="parTrans" cxnId="{1305EC2B-A4CB-480F-98B9-11EA18C9F2E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A99D53D-908F-4ECD-8CA7-CC0C2E348F7D}" type="sibTrans" cxnId="{1305EC2B-A4CB-480F-98B9-11EA18C9F2E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D991592-65B8-44C2-A3C5-6566435998FE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Aprendizaje significativo</a:t>
          </a:r>
          <a:endParaRPr lang="es-MX" sz="1800" dirty="0">
            <a:solidFill>
              <a:schemeClr val="tx1"/>
            </a:solidFill>
          </a:endParaRPr>
        </a:p>
      </dgm:t>
    </dgm:pt>
    <dgm:pt modelId="{6399E143-8BA1-468F-8B07-3082B7ECE23C}" type="parTrans" cxnId="{0ED5E6D0-14BF-4BB3-8984-46ABDB54472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7C36034-F0DB-4306-AE4D-EA7B0FB3D8C1}" type="sibTrans" cxnId="{0ED5E6D0-14BF-4BB3-8984-46ABDB54472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8AECB77-3002-43E4-930A-B54E4EFBB8C0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Asociado al uso eficiente de estrategias de aprendizaje.</a:t>
          </a:r>
          <a:endParaRPr lang="es-MX" sz="2800" dirty="0">
            <a:solidFill>
              <a:schemeClr val="tx1"/>
            </a:solidFill>
          </a:endParaRPr>
        </a:p>
      </dgm:t>
    </dgm:pt>
    <dgm:pt modelId="{185A07BA-E240-41EB-BE51-442C99DAB7C8}" type="parTrans" cxnId="{20A9DA1F-F111-4BA1-A3DA-D454B29B21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F0E500A-AB0B-4342-82C7-E2F3314AEF77}" type="sibTrans" cxnId="{20A9DA1F-F111-4BA1-A3DA-D454B29B21F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A42DA5A-F111-40C2-97C2-F063A1906B65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Saber hacer para construir aprendizajes.</a:t>
          </a:r>
          <a:endParaRPr lang="es-MX" sz="2800" dirty="0">
            <a:solidFill>
              <a:schemeClr val="tx1"/>
            </a:solidFill>
          </a:endParaRPr>
        </a:p>
      </dgm:t>
    </dgm:pt>
    <dgm:pt modelId="{B1E0A6DF-938C-4330-BFB0-F417118759CD}" type="parTrans" cxnId="{13F5E558-1526-4A2D-B957-61B5D88905E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41C5D1D-7937-466B-8737-ACD226F05D5B}" type="sibTrans" cxnId="{13F5E558-1526-4A2D-B957-61B5D88905E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7033FED-D9E2-4D9A-8D55-D6CFF7730F87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Nuevos conocimientos se articulen con los saberes previos, transferencia.</a:t>
          </a:r>
          <a:endParaRPr lang="es-MX" sz="2800" dirty="0">
            <a:solidFill>
              <a:schemeClr val="tx1"/>
            </a:solidFill>
          </a:endParaRPr>
        </a:p>
      </dgm:t>
    </dgm:pt>
    <dgm:pt modelId="{BC27DA6A-BB1E-4E99-875C-F9D89A167E24}" type="parTrans" cxnId="{16CA78CE-041C-470D-80FD-D6DDF9040F3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9CE6DE0-28DE-499B-B297-8719F0554731}" type="sibTrans" cxnId="{16CA78CE-041C-470D-80FD-D6DDF9040F3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619D000-C90A-4494-B31D-6F518947353B}" type="pres">
      <dgm:prSet presAssocID="{076C6BEB-5CA8-4D5F-8A09-D603F1C3BC53}" presName="linearFlow" presStyleCnt="0">
        <dgm:presLayoutVars>
          <dgm:dir/>
          <dgm:animLvl val="lvl"/>
          <dgm:resizeHandles val="exact"/>
        </dgm:presLayoutVars>
      </dgm:prSet>
      <dgm:spPr/>
    </dgm:pt>
    <dgm:pt modelId="{788225BA-0AE5-420F-A6B3-D4C84EE20B60}" type="pres">
      <dgm:prSet presAssocID="{FA2B2D93-E798-43F9-9B14-E712B7FCB200}" presName="composite" presStyleCnt="0"/>
      <dgm:spPr/>
    </dgm:pt>
    <dgm:pt modelId="{6E55A34A-5C4E-44F9-8607-F64C76376FCF}" type="pres">
      <dgm:prSet presAssocID="{FA2B2D93-E798-43F9-9B14-E712B7FCB200}" presName="parentText" presStyleLbl="alignNode1" presStyleIdx="0" presStyleCnt="3" custScaleX="148307" custLinFactNeighborX="1692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866F32-7D0E-4E0E-B656-E89E7D36CD00}" type="pres">
      <dgm:prSet presAssocID="{FA2B2D93-E798-43F9-9B14-E712B7FCB200}" presName="descendantText" presStyleLbl="alignAcc1" presStyleIdx="0" presStyleCnt="3" custScaleX="790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F5E8E1-268B-4507-9714-C58CAF6B8A3C}" type="pres">
      <dgm:prSet presAssocID="{D7172DC4-5122-4FB1-8D79-FC2AA47584CF}" presName="sp" presStyleCnt="0"/>
      <dgm:spPr/>
    </dgm:pt>
    <dgm:pt modelId="{B5500FB8-EDFC-4EE7-9C88-FF64383C3E75}" type="pres">
      <dgm:prSet presAssocID="{D249BB02-3F4F-4D34-9A97-B7C6A9FCD6FC}" presName="composite" presStyleCnt="0"/>
      <dgm:spPr/>
    </dgm:pt>
    <dgm:pt modelId="{A9BAB767-AAFC-4D71-9798-BFB5170E2551}" type="pres">
      <dgm:prSet presAssocID="{D249BB02-3F4F-4D34-9A97-B7C6A9FCD6FC}" presName="parentText" presStyleLbl="alignNode1" presStyleIdx="1" presStyleCnt="3" custLinFactNeighborX="4396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70CCBD-F4D9-4189-A28D-DE9C6FC97864}" type="pres">
      <dgm:prSet presAssocID="{D249BB02-3F4F-4D34-9A97-B7C6A9FCD6FC}" presName="descendantText" presStyleLbl="alignAcc1" presStyleIdx="1" presStyleCnt="3" custScaleX="773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695463-94BC-4198-903B-E91A71D0ADE5}" type="pres">
      <dgm:prSet presAssocID="{8A99D53D-908F-4ECD-8CA7-CC0C2E348F7D}" presName="sp" presStyleCnt="0"/>
      <dgm:spPr/>
    </dgm:pt>
    <dgm:pt modelId="{94001F7F-9633-4E54-B3D8-75C99C0C9977}" type="pres">
      <dgm:prSet presAssocID="{7D991592-65B8-44C2-A3C5-6566435998FE}" presName="composite" presStyleCnt="0"/>
      <dgm:spPr/>
    </dgm:pt>
    <dgm:pt modelId="{C8B4AB60-8223-4748-8810-FE02C1E28547}" type="pres">
      <dgm:prSet presAssocID="{7D991592-65B8-44C2-A3C5-6566435998FE}" presName="parentText" presStyleLbl="alignNode1" presStyleIdx="2" presStyleCnt="3" custScaleX="134647" custLinFactNeighborX="2041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5D4F9-1B96-49F8-BACF-C8FC4E91D824}" type="pres">
      <dgm:prSet presAssocID="{7D991592-65B8-44C2-A3C5-6566435998FE}" presName="descendantText" presStyleLbl="alignAcc1" presStyleIdx="2" presStyleCnt="3" custScaleX="789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5DEA7C-BE11-4CF0-A339-2C587489AED3}" type="presOf" srcId="{78AECB77-3002-43E4-930A-B54E4EFBB8C0}" destId="{C0866F32-7D0E-4E0E-B656-E89E7D36CD00}" srcOrd="0" destOrd="0" presId="urn:microsoft.com/office/officeart/2005/8/layout/chevron2"/>
    <dgm:cxn modelId="{20A9DA1F-F111-4BA1-A3DA-D454B29B21FB}" srcId="{FA2B2D93-E798-43F9-9B14-E712B7FCB200}" destId="{78AECB77-3002-43E4-930A-B54E4EFBB8C0}" srcOrd="0" destOrd="0" parTransId="{185A07BA-E240-41EB-BE51-442C99DAB7C8}" sibTransId="{DF0E500A-AB0B-4342-82C7-E2F3314AEF77}"/>
    <dgm:cxn modelId="{0ED5E6D0-14BF-4BB3-8984-46ABDB54472F}" srcId="{076C6BEB-5CA8-4D5F-8A09-D603F1C3BC53}" destId="{7D991592-65B8-44C2-A3C5-6566435998FE}" srcOrd="2" destOrd="0" parTransId="{6399E143-8BA1-468F-8B07-3082B7ECE23C}" sibTransId="{67C36034-F0DB-4306-AE4D-EA7B0FB3D8C1}"/>
    <dgm:cxn modelId="{AFA1C65E-18BF-46B5-A02E-060CABA06AC7}" srcId="{076C6BEB-5CA8-4D5F-8A09-D603F1C3BC53}" destId="{FA2B2D93-E798-43F9-9B14-E712B7FCB200}" srcOrd="0" destOrd="0" parTransId="{8C4202A7-7CF7-4FF5-BA89-E05A6B5ED560}" sibTransId="{D7172DC4-5122-4FB1-8D79-FC2AA47584CF}"/>
    <dgm:cxn modelId="{6A1E4F59-B8C1-4B15-B772-D548B2695A2E}" type="presOf" srcId="{7D991592-65B8-44C2-A3C5-6566435998FE}" destId="{C8B4AB60-8223-4748-8810-FE02C1E28547}" srcOrd="0" destOrd="0" presId="urn:microsoft.com/office/officeart/2005/8/layout/chevron2"/>
    <dgm:cxn modelId="{AFC825E3-16BC-48BD-8A65-F82D655C7162}" type="presOf" srcId="{FA2B2D93-E798-43F9-9B14-E712B7FCB200}" destId="{6E55A34A-5C4E-44F9-8607-F64C76376FCF}" srcOrd="0" destOrd="0" presId="urn:microsoft.com/office/officeart/2005/8/layout/chevron2"/>
    <dgm:cxn modelId="{E07A3FFD-1EED-4AF0-906E-AE1C6CACB3EB}" type="presOf" srcId="{27033FED-D9E2-4D9A-8D55-D6CFF7730F87}" destId="{14F5D4F9-1B96-49F8-BACF-C8FC4E91D824}" srcOrd="0" destOrd="0" presId="urn:microsoft.com/office/officeart/2005/8/layout/chevron2"/>
    <dgm:cxn modelId="{13F5E558-1526-4A2D-B957-61B5D88905E8}" srcId="{D249BB02-3F4F-4D34-9A97-B7C6A9FCD6FC}" destId="{2A42DA5A-F111-40C2-97C2-F063A1906B65}" srcOrd="0" destOrd="0" parTransId="{B1E0A6DF-938C-4330-BFB0-F417118759CD}" sibTransId="{641C5D1D-7937-466B-8737-ACD226F05D5B}"/>
    <dgm:cxn modelId="{1F0B4F60-AEA5-4217-A431-8F9D01D96E23}" type="presOf" srcId="{076C6BEB-5CA8-4D5F-8A09-D603F1C3BC53}" destId="{4619D000-C90A-4494-B31D-6F518947353B}" srcOrd="0" destOrd="0" presId="urn:microsoft.com/office/officeart/2005/8/layout/chevron2"/>
    <dgm:cxn modelId="{70E6CEA5-9EE0-4D56-8A3D-F1D763D4778E}" type="presOf" srcId="{D249BB02-3F4F-4D34-9A97-B7C6A9FCD6FC}" destId="{A9BAB767-AAFC-4D71-9798-BFB5170E2551}" srcOrd="0" destOrd="0" presId="urn:microsoft.com/office/officeart/2005/8/layout/chevron2"/>
    <dgm:cxn modelId="{F117C8A6-DE84-4CAA-9313-6751350D865C}" type="presOf" srcId="{2A42DA5A-F111-40C2-97C2-F063A1906B65}" destId="{6270CCBD-F4D9-4189-A28D-DE9C6FC97864}" srcOrd="0" destOrd="0" presId="urn:microsoft.com/office/officeart/2005/8/layout/chevron2"/>
    <dgm:cxn modelId="{16CA78CE-041C-470D-80FD-D6DDF9040F39}" srcId="{7D991592-65B8-44C2-A3C5-6566435998FE}" destId="{27033FED-D9E2-4D9A-8D55-D6CFF7730F87}" srcOrd="0" destOrd="0" parTransId="{BC27DA6A-BB1E-4E99-875C-F9D89A167E24}" sibTransId="{69CE6DE0-28DE-499B-B297-8719F0554731}"/>
    <dgm:cxn modelId="{1305EC2B-A4CB-480F-98B9-11EA18C9F2E1}" srcId="{076C6BEB-5CA8-4D5F-8A09-D603F1C3BC53}" destId="{D249BB02-3F4F-4D34-9A97-B7C6A9FCD6FC}" srcOrd="1" destOrd="0" parTransId="{08B982F7-89B4-45F4-8B5E-AB956813B956}" sibTransId="{8A99D53D-908F-4ECD-8CA7-CC0C2E348F7D}"/>
    <dgm:cxn modelId="{9E901CA2-96F0-4785-90F8-E48CBDB56132}" type="presParOf" srcId="{4619D000-C90A-4494-B31D-6F518947353B}" destId="{788225BA-0AE5-420F-A6B3-D4C84EE20B60}" srcOrd="0" destOrd="0" presId="urn:microsoft.com/office/officeart/2005/8/layout/chevron2"/>
    <dgm:cxn modelId="{B866B335-1999-4364-BEA8-03F58F7BD476}" type="presParOf" srcId="{788225BA-0AE5-420F-A6B3-D4C84EE20B60}" destId="{6E55A34A-5C4E-44F9-8607-F64C76376FCF}" srcOrd="0" destOrd="0" presId="urn:microsoft.com/office/officeart/2005/8/layout/chevron2"/>
    <dgm:cxn modelId="{1FE5DB3F-6A60-4D50-BE2A-387AF7F69093}" type="presParOf" srcId="{788225BA-0AE5-420F-A6B3-D4C84EE20B60}" destId="{C0866F32-7D0E-4E0E-B656-E89E7D36CD00}" srcOrd="1" destOrd="0" presId="urn:microsoft.com/office/officeart/2005/8/layout/chevron2"/>
    <dgm:cxn modelId="{9ADF3000-FBE8-463E-B3C0-1FD922D5BB61}" type="presParOf" srcId="{4619D000-C90A-4494-B31D-6F518947353B}" destId="{F9F5E8E1-268B-4507-9714-C58CAF6B8A3C}" srcOrd="1" destOrd="0" presId="urn:microsoft.com/office/officeart/2005/8/layout/chevron2"/>
    <dgm:cxn modelId="{EAE588FF-2E0B-4A0A-BA35-9763F5C67390}" type="presParOf" srcId="{4619D000-C90A-4494-B31D-6F518947353B}" destId="{B5500FB8-EDFC-4EE7-9C88-FF64383C3E75}" srcOrd="2" destOrd="0" presId="urn:microsoft.com/office/officeart/2005/8/layout/chevron2"/>
    <dgm:cxn modelId="{B11C2400-24FC-4B50-A963-38126F4080A5}" type="presParOf" srcId="{B5500FB8-EDFC-4EE7-9C88-FF64383C3E75}" destId="{A9BAB767-AAFC-4D71-9798-BFB5170E2551}" srcOrd="0" destOrd="0" presId="urn:microsoft.com/office/officeart/2005/8/layout/chevron2"/>
    <dgm:cxn modelId="{2BD78C65-21DD-4CA8-A6DC-E96580A6330F}" type="presParOf" srcId="{B5500FB8-EDFC-4EE7-9C88-FF64383C3E75}" destId="{6270CCBD-F4D9-4189-A28D-DE9C6FC97864}" srcOrd="1" destOrd="0" presId="urn:microsoft.com/office/officeart/2005/8/layout/chevron2"/>
    <dgm:cxn modelId="{4E453BCF-BFC0-488F-BA12-EB1B144BA910}" type="presParOf" srcId="{4619D000-C90A-4494-B31D-6F518947353B}" destId="{82695463-94BC-4198-903B-E91A71D0ADE5}" srcOrd="3" destOrd="0" presId="urn:microsoft.com/office/officeart/2005/8/layout/chevron2"/>
    <dgm:cxn modelId="{3175E79A-3BCF-41C7-96A7-258634E1A8C6}" type="presParOf" srcId="{4619D000-C90A-4494-B31D-6F518947353B}" destId="{94001F7F-9633-4E54-B3D8-75C99C0C9977}" srcOrd="4" destOrd="0" presId="urn:microsoft.com/office/officeart/2005/8/layout/chevron2"/>
    <dgm:cxn modelId="{98CC70D2-A816-4817-A4A4-27F303FF9A97}" type="presParOf" srcId="{94001F7F-9633-4E54-B3D8-75C99C0C9977}" destId="{C8B4AB60-8223-4748-8810-FE02C1E28547}" srcOrd="0" destOrd="0" presId="urn:microsoft.com/office/officeart/2005/8/layout/chevron2"/>
    <dgm:cxn modelId="{92CC1484-59AE-447E-970A-C0BE650E665F}" type="presParOf" srcId="{94001F7F-9633-4E54-B3D8-75C99C0C9977}" destId="{14F5D4F9-1B96-49F8-BACF-C8FC4E91D82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2FA0AF-7EE6-4D18-9F00-7F9AA671CC56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9AFD806-C829-42DD-BD19-35551800E0B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Declarativo</a:t>
          </a:r>
          <a:endParaRPr lang="es-MX" dirty="0">
            <a:solidFill>
              <a:schemeClr val="tx1"/>
            </a:solidFill>
          </a:endParaRPr>
        </a:p>
      </dgm:t>
    </dgm:pt>
    <dgm:pt modelId="{533BE517-5DFC-4832-8567-B0010E65EBE4}" type="parTrans" cxnId="{56943920-9B02-4777-95F3-C11B8461F5D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59D8713-C8FF-4252-8EE0-B5930A207F87}" type="sibTrans" cxnId="{56943920-9B02-4777-95F3-C11B8461F5D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3715EF-4FED-4222-9589-8AE1B81DAAE9}">
      <dgm:prSet phldrT="[Texto]"/>
      <dgm:spPr/>
      <dgm:t>
        <a:bodyPr/>
        <a:lstStyle/>
        <a:p>
          <a:pPr algn="l"/>
          <a:endParaRPr lang="es-MX" dirty="0" smtClean="0">
            <a:solidFill>
              <a:schemeClr val="tx1"/>
            </a:solidFill>
          </a:endParaRPr>
        </a:p>
        <a:p>
          <a:pPr algn="ctr"/>
          <a:r>
            <a:rPr lang="es-MX" dirty="0" smtClean="0">
              <a:solidFill>
                <a:schemeClr val="tx1"/>
              </a:solidFill>
            </a:rPr>
            <a:t>¿Qué es un resumen?</a:t>
          </a:r>
          <a:endParaRPr lang="es-MX" dirty="0">
            <a:solidFill>
              <a:schemeClr val="tx1"/>
            </a:solidFill>
          </a:endParaRPr>
        </a:p>
      </dgm:t>
    </dgm:pt>
    <dgm:pt modelId="{A5833EFD-9537-4666-95EC-71ED6BDD4932}" type="parTrans" cxnId="{419CE2C9-FBF5-42C3-9CF0-5FC4F4E62A9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D58CE05-224B-46CB-AA07-3D32FA27548D}" type="sibTrans" cxnId="{419CE2C9-FBF5-42C3-9CF0-5FC4F4E62A9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9F53438-6C4C-4965-BC7B-8325A15F6C8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Procedimental</a:t>
          </a:r>
          <a:endParaRPr lang="es-MX" dirty="0">
            <a:solidFill>
              <a:schemeClr val="tx1"/>
            </a:solidFill>
          </a:endParaRPr>
        </a:p>
      </dgm:t>
    </dgm:pt>
    <dgm:pt modelId="{E447B506-889E-4455-B4E4-51FA7191AEA3}" type="parTrans" cxnId="{ED180345-C3C8-4400-8049-DFB02F2384D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EFE7F15-12EB-40DA-BE9F-B9286CC0A867}" type="sibTrans" cxnId="{ED180345-C3C8-4400-8049-DFB02F2384D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4F413A8-7886-45EF-9D1F-C2CCEA1C0123}">
      <dgm:prSet phldrT="[Texto]"/>
      <dgm:spPr/>
      <dgm:t>
        <a:bodyPr/>
        <a:lstStyle/>
        <a:p>
          <a:pPr algn="l"/>
          <a:endParaRPr lang="es-MX" dirty="0" smtClean="0">
            <a:solidFill>
              <a:schemeClr val="tx1"/>
            </a:solidFill>
          </a:endParaRPr>
        </a:p>
        <a:p>
          <a:pPr algn="ctr"/>
          <a:r>
            <a:rPr lang="es-MX" dirty="0" smtClean="0">
              <a:solidFill>
                <a:schemeClr val="tx1"/>
              </a:solidFill>
            </a:rPr>
            <a:t>¿Cómo se hace un resumen?</a:t>
          </a:r>
          <a:endParaRPr lang="es-MX" dirty="0">
            <a:solidFill>
              <a:schemeClr val="tx1"/>
            </a:solidFill>
          </a:endParaRPr>
        </a:p>
      </dgm:t>
    </dgm:pt>
    <dgm:pt modelId="{52D92363-F208-48F1-B326-7C04AF8021BB}" type="parTrans" cxnId="{9B58D28D-E22F-40CF-A089-1DBF96C7ECD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92662B4-37E0-44EB-9BD5-8510EB36CA84}" type="sibTrans" cxnId="{9B58D28D-E22F-40CF-A089-1DBF96C7ECD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AF46514-C2AB-4018-9591-793AA5E1FA2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Contextual</a:t>
          </a:r>
          <a:endParaRPr lang="es-MX" dirty="0">
            <a:solidFill>
              <a:schemeClr val="tx1"/>
            </a:solidFill>
          </a:endParaRPr>
        </a:p>
      </dgm:t>
    </dgm:pt>
    <dgm:pt modelId="{6DAF87B3-18E7-4424-B522-ED59AB11E4CB}" type="parTrans" cxnId="{EF2A2E66-5CD1-4674-BE73-B00EFD4C686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30D0FBB-1F5C-446B-BAC3-82950DC38932}" type="sibTrans" cxnId="{EF2A2E66-5CD1-4674-BE73-B00EFD4C686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F01BBA0-427C-473D-8875-F8D6FD05803B}">
      <dgm:prSet phldrT="[Texto]"/>
      <dgm:spPr/>
      <dgm:t>
        <a:bodyPr/>
        <a:lstStyle/>
        <a:p>
          <a:pPr algn="l"/>
          <a:endParaRPr lang="es-MX" dirty="0" smtClean="0">
            <a:solidFill>
              <a:schemeClr val="tx1"/>
            </a:solidFill>
          </a:endParaRPr>
        </a:p>
        <a:p>
          <a:pPr algn="ctr"/>
          <a:r>
            <a:rPr lang="es-MX" dirty="0" smtClean="0">
              <a:solidFill>
                <a:schemeClr val="tx1"/>
              </a:solidFill>
            </a:rPr>
            <a:t>Cuándo, dónde y para qué contextos de aprendizaje puede emplearse</a:t>
          </a:r>
          <a:endParaRPr lang="es-MX" dirty="0">
            <a:solidFill>
              <a:schemeClr val="tx1"/>
            </a:solidFill>
          </a:endParaRPr>
        </a:p>
      </dgm:t>
    </dgm:pt>
    <dgm:pt modelId="{5CFF2E0A-448C-421B-B97E-ED2C27954C0D}" type="parTrans" cxnId="{84D5D5EB-92B6-4F79-ADA5-29B09177053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35BB014-CC20-40C8-B719-35DBFCF41032}" type="sibTrans" cxnId="{84D5D5EB-92B6-4F79-ADA5-29B09177053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7FC37AC-BB79-4622-9A18-1B879E07CDF7}" type="pres">
      <dgm:prSet presAssocID="{632FA0AF-7EE6-4D18-9F00-7F9AA671CC5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4F4CE5C-30AE-47DE-B121-C056BD0A80B0}" type="pres">
      <dgm:prSet presAssocID="{59AFD806-C829-42DD-BD19-35551800E0BC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0DBA04-4941-4470-A72B-C26FE73B46BD}" type="pres">
      <dgm:prSet presAssocID="{59AFD806-C829-42DD-BD19-35551800E0BC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64385E-450E-471B-A14D-94CFD7589BB2}" type="pres">
      <dgm:prSet presAssocID="{A9F53438-6C4C-4965-BC7B-8325A15F6C8B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96DDB3-8088-4D48-9239-68548434F410}" type="pres">
      <dgm:prSet presAssocID="{A9F53438-6C4C-4965-BC7B-8325A15F6C8B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0FEFE1-A365-441B-9989-599C6BFFA76B}" type="pres">
      <dgm:prSet presAssocID="{6AF46514-C2AB-4018-9591-793AA5E1FA2B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9D3472-9FEF-4A43-B63C-1D3D83E6F84D}" type="pres">
      <dgm:prSet presAssocID="{6AF46514-C2AB-4018-9591-793AA5E1FA2B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EBF248-702B-418C-A509-B41E759A1D41}" type="presOf" srcId="{8D3715EF-4FED-4222-9589-8AE1B81DAAE9}" destId="{C20DBA04-4941-4470-A72B-C26FE73B46BD}" srcOrd="0" destOrd="0" presId="urn:microsoft.com/office/officeart/2009/3/layout/IncreasingArrowsProcess"/>
    <dgm:cxn modelId="{848B3CE9-73A0-4AA1-96FF-0B143B94BCF3}" type="presOf" srcId="{6AF46514-C2AB-4018-9591-793AA5E1FA2B}" destId="{C00FEFE1-A365-441B-9989-599C6BFFA76B}" srcOrd="0" destOrd="0" presId="urn:microsoft.com/office/officeart/2009/3/layout/IncreasingArrowsProcess"/>
    <dgm:cxn modelId="{55B32A37-9C7F-41BD-B297-F79E9A300CA7}" type="presOf" srcId="{632FA0AF-7EE6-4D18-9F00-7F9AA671CC56}" destId="{F7FC37AC-BB79-4622-9A18-1B879E07CDF7}" srcOrd="0" destOrd="0" presId="urn:microsoft.com/office/officeart/2009/3/layout/IncreasingArrowsProcess"/>
    <dgm:cxn modelId="{5A8C99DB-F03E-4D5E-A0C5-C78913142DA4}" type="presOf" srcId="{D4F413A8-7886-45EF-9D1F-C2CCEA1C0123}" destId="{B396DDB3-8088-4D48-9239-68548434F410}" srcOrd="0" destOrd="0" presId="urn:microsoft.com/office/officeart/2009/3/layout/IncreasingArrowsProcess"/>
    <dgm:cxn modelId="{C226C731-51E9-4E05-9CF6-6351C7AFBADF}" type="presOf" srcId="{A9F53438-6C4C-4965-BC7B-8325A15F6C8B}" destId="{4364385E-450E-471B-A14D-94CFD7589BB2}" srcOrd="0" destOrd="0" presId="urn:microsoft.com/office/officeart/2009/3/layout/IncreasingArrowsProcess"/>
    <dgm:cxn modelId="{419CE2C9-FBF5-42C3-9CF0-5FC4F4E62A9E}" srcId="{59AFD806-C829-42DD-BD19-35551800E0BC}" destId="{8D3715EF-4FED-4222-9589-8AE1B81DAAE9}" srcOrd="0" destOrd="0" parTransId="{A5833EFD-9537-4666-95EC-71ED6BDD4932}" sibTransId="{DD58CE05-224B-46CB-AA07-3D32FA27548D}"/>
    <dgm:cxn modelId="{ED180345-C3C8-4400-8049-DFB02F2384DA}" srcId="{632FA0AF-7EE6-4D18-9F00-7F9AA671CC56}" destId="{A9F53438-6C4C-4965-BC7B-8325A15F6C8B}" srcOrd="1" destOrd="0" parTransId="{E447B506-889E-4455-B4E4-51FA7191AEA3}" sibTransId="{1EFE7F15-12EB-40DA-BE9F-B9286CC0A867}"/>
    <dgm:cxn modelId="{2DAD0CC1-FBDB-403D-865B-1D43A6CD0944}" type="presOf" srcId="{7F01BBA0-427C-473D-8875-F8D6FD05803B}" destId="{509D3472-9FEF-4A43-B63C-1D3D83E6F84D}" srcOrd="0" destOrd="0" presId="urn:microsoft.com/office/officeart/2009/3/layout/IncreasingArrowsProcess"/>
    <dgm:cxn modelId="{1EB26DF7-2132-4C23-AA65-85E85179B691}" type="presOf" srcId="{59AFD806-C829-42DD-BD19-35551800E0BC}" destId="{54F4CE5C-30AE-47DE-B121-C056BD0A80B0}" srcOrd="0" destOrd="0" presId="urn:microsoft.com/office/officeart/2009/3/layout/IncreasingArrowsProcess"/>
    <dgm:cxn modelId="{EF2A2E66-5CD1-4674-BE73-B00EFD4C686E}" srcId="{632FA0AF-7EE6-4D18-9F00-7F9AA671CC56}" destId="{6AF46514-C2AB-4018-9591-793AA5E1FA2B}" srcOrd="2" destOrd="0" parTransId="{6DAF87B3-18E7-4424-B522-ED59AB11E4CB}" sibTransId="{830D0FBB-1F5C-446B-BAC3-82950DC38932}"/>
    <dgm:cxn modelId="{84D5D5EB-92B6-4F79-ADA5-29B091770536}" srcId="{6AF46514-C2AB-4018-9591-793AA5E1FA2B}" destId="{7F01BBA0-427C-473D-8875-F8D6FD05803B}" srcOrd="0" destOrd="0" parTransId="{5CFF2E0A-448C-421B-B97E-ED2C27954C0D}" sibTransId="{835BB014-CC20-40C8-B719-35DBFCF41032}"/>
    <dgm:cxn modelId="{9B58D28D-E22F-40CF-A089-1DBF96C7ECDA}" srcId="{A9F53438-6C4C-4965-BC7B-8325A15F6C8B}" destId="{D4F413A8-7886-45EF-9D1F-C2CCEA1C0123}" srcOrd="0" destOrd="0" parTransId="{52D92363-F208-48F1-B326-7C04AF8021BB}" sibTransId="{F92662B4-37E0-44EB-9BD5-8510EB36CA84}"/>
    <dgm:cxn modelId="{56943920-9B02-4777-95F3-C11B8461F5D0}" srcId="{632FA0AF-7EE6-4D18-9F00-7F9AA671CC56}" destId="{59AFD806-C829-42DD-BD19-35551800E0BC}" srcOrd="0" destOrd="0" parTransId="{533BE517-5DFC-4832-8567-B0010E65EBE4}" sibTransId="{559D8713-C8FF-4252-8EE0-B5930A207F87}"/>
    <dgm:cxn modelId="{629984BE-8E96-433E-85C0-6ACADBF316BD}" type="presParOf" srcId="{F7FC37AC-BB79-4622-9A18-1B879E07CDF7}" destId="{54F4CE5C-30AE-47DE-B121-C056BD0A80B0}" srcOrd="0" destOrd="0" presId="urn:microsoft.com/office/officeart/2009/3/layout/IncreasingArrowsProcess"/>
    <dgm:cxn modelId="{D0C6B70D-CE1D-4B3D-BB85-147A0282E378}" type="presParOf" srcId="{F7FC37AC-BB79-4622-9A18-1B879E07CDF7}" destId="{C20DBA04-4941-4470-A72B-C26FE73B46BD}" srcOrd="1" destOrd="0" presId="urn:microsoft.com/office/officeart/2009/3/layout/IncreasingArrowsProcess"/>
    <dgm:cxn modelId="{4AAB2B75-7E68-4288-BF1A-8B80AA03823F}" type="presParOf" srcId="{F7FC37AC-BB79-4622-9A18-1B879E07CDF7}" destId="{4364385E-450E-471B-A14D-94CFD7589BB2}" srcOrd="2" destOrd="0" presId="urn:microsoft.com/office/officeart/2009/3/layout/IncreasingArrowsProcess"/>
    <dgm:cxn modelId="{38111AA8-EA79-4FAA-8876-AF88C7980964}" type="presParOf" srcId="{F7FC37AC-BB79-4622-9A18-1B879E07CDF7}" destId="{B396DDB3-8088-4D48-9239-68548434F410}" srcOrd="3" destOrd="0" presId="urn:microsoft.com/office/officeart/2009/3/layout/IncreasingArrowsProcess"/>
    <dgm:cxn modelId="{6CBB1467-D54B-4C56-81FE-ED086EB43D8E}" type="presParOf" srcId="{F7FC37AC-BB79-4622-9A18-1B879E07CDF7}" destId="{C00FEFE1-A365-441B-9989-599C6BFFA76B}" srcOrd="4" destOrd="0" presId="urn:microsoft.com/office/officeart/2009/3/layout/IncreasingArrowsProcess"/>
    <dgm:cxn modelId="{0282DB98-0906-4DBC-97B8-4DD913182CB8}" type="presParOf" srcId="{F7FC37AC-BB79-4622-9A18-1B879E07CDF7}" destId="{509D3472-9FEF-4A43-B63C-1D3D83E6F84D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DF537E-A226-4982-BC05-6F90441E2D6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8524CD9-D666-40BB-8E69-2B52E4A144E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2 escalas</a:t>
          </a:r>
          <a:endParaRPr lang="es-MX" dirty="0">
            <a:solidFill>
              <a:schemeClr val="tx1"/>
            </a:solidFill>
          </a:endParaRPr>
        </a:p>
      </dgm:t>
    </dgm:pt>
    <dgm:pt modelId="{712E3B84-31B8-41DA-90D1-C118A18C6006}" type="parTrans" cxnId="{6FBEC192-34B1-499A-AE34-B263758E4E1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1AB6F54-233E-4D03-9F3C-67E325AC5054}" type="sibTrans" cxnId="{6FBEC192-34B1-499A-AE34-B263758E4E1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96F61EB-5649-47A0-BE7D-1985FDC74CD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6 </a:t>
          </a:r>
          <a:r>
            <a:rPr lang="es-MX" dirty="0" err="1" smtClean="0">
              <a:solidFill>
                <a:schemeClr val="tx1"/>
              </a:solidFill>
            </a:rPr>
            <a:t>subescalas</a:t>
          </a:r>
          <a:endParaRPr lang="es-MX" dirty="0">
            <a:solidFill>
              <a:schemeClr val="tx1"/>
            </a:solidFill>
          </a:endParaRPr>
        </a:p>
      </dgm:t>
    </dgm:pt>
    <dgm:pt modelId="{99AF6760-C9BF-4412-9190-2BB2BF4BE73F}" type="parTrans" cxnId="{82B6EB37-A938-4DFC-8A23-91ABB6FF487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4941A77-FAFF-42BE-862F-994B116DB484}" type="sibTrans" cxnId="{82B6EB37-A938-4DFC-8A23-91ABB6FF487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B99549D-9746-4694-A925-89DCA99C45E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25 estrategias</a:t>
          </a:r>
          <a:endParaRPr lang="es-MX" dirty="0">
            <a:solidFill>
              <a:schemeClr val="tx1"/>
            </a:solidFill>
          </a:endParaRPr>
        </a:p>
      </dgm:t>
    </dgm:pt>
    <dgm:pt modelId="{5C64BFC4-75A4-4FE5-B0BA-CC7E4235350D}" type="parTrans" cxnId="{5ECA1180-38CF-43F3-A50F-A182249375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6997958-2ACB-4D85-8AD3-5899D393896F}" type="sibTrans" cxnId="{5ECA1180-38CF-43F3-A50F-A182249375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FC69B1E-3994-4C35-B23B-A821AA26D25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88 ítems</a:t>
          </a:r>
          <a:endParaRPr lang="es-MX" dirty="0">
            <a:solidFill>
              <a:schemeClr val="tx1"/>
            </a:solidFill>
          </a:endParaRPr>
        </a:p>
      </dgm:t>
    </dgm:pt>
    <dgm:pt modelId="{111965D3-7103-47E6-9BBF-2B36216B091A}" type="parTrans" cxnId="{ED38BCDB-417E-4594-ADC7-D0A1B8FE669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071F6A8-A3C9-4A3D-87C0-0B40B7D478B1}" type="sibTrans" cxnId="{ED38BCDB-417E-4594-ADC7-D0A1B8FE669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7766EE7-4EC1-4C50-9012-49F4DE6F8A91}" type="pres">
      <dgm:prSet presAssocID="{E2DF537E-A226-4982-BC05-6F90441E2D6D}" presName="linearFlow" presStyleCnt="0">
        <dgm:presLayoutVars>
          <dgm:dir/>
          <dgm:resizeHandles val="exact"/>
        </dgm:presLayoutVars>
      </dgm:prSet>
      <dgm:spPr/>
    </dgm:pt>
    <dgm:pt modelId="{00C400DF-0A93-47CB-9579-BEE7EF3ECC8B}" type="pres">
      <dgm:prSet presAssocID="{28524CD9-D666-40BB-8E69-2B52E4A144E0}" presName="composite" presStyleCnt="0"/>
      <dgm:spPr/>
    </dgm:pt>
    <dgm:pt modelId="{4E04A210-FAB4-4526-B201-BD980F50A7E2}" type="pres">
      <dgm:prSet presAssocID="{28524CD9-D666-40BB-8E69-2B52E4A144E0}" presName="imgShp" presStyleLbl="fgImgPlace1" presStyleIdx="0" presStyleCnt="4"/>
      <dgm:spPr/>
    </dgm:pt>
    <dgm:pt modelId="{9D409F2C-4941-4495-980B-CD89F6F1DE9E}" type="pres">
      <dgm:prSet presAssocID="{28524CD9-D666-40BB-8E69-2B52E4A144E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B7971D-6067-4E75-B371-EE3449A8C927}" type="pres">
      <dgm:prSet presAssocID="{71AB6F54-233E-4D03-9F3C-67E325AC5054}" presName="spacing" presStyleCnt="0"/>
      <dgm:spPr/>
    </dgm:pt>
    <dgm:pt modelId="{FA6460AC-AC47-45D3-A759-E43FB9F26CB7}" type="pres">
      <dgm:prSet presAssocID="{F96F61EB-5649-47A0-BE7D-1985FDC74CDA}" presName="composite" presStyleCnt="0"/>
      <dgm:spPr/>
    </dgm:pt>
    <dgm:pt modelId="{4868FA83-B574-4E60-985E-73EB0F8368CA}" type="pres">
      <dgm:prSet presAssocID="{F96F61EB-5649-47A0-BE7D-1985FDC74CDA}" presName="imgShp" presStyleLbl="fgImgPlace1" presStyleIdx="1" presStyleCnt="4"/>
      <dgm:spPr/>
    </dgm:pt>
    <dgm:pt modelId="{63BB7DC3-9C05-465F-A353-AFF5E0BF4F8A}" type="pres">
      <dgm:prSet presAssocID="{F96F61EB-5649-47A0-BE7D-1985FDC74CD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7B2715-DF94-4239-90AE-21236B17D3DD}" type="pres">
      <dgm:prSet presAssocID="{C4941A77-FAFF-42BE-862F-994B116DB484}" presName="spacing" presStyleCnt="0"/>
      <dgm:spPr/>
    </dgm:pt>
    <dgm:pt modelId="{32C3FDBA-2997-4482-9558-101FCCD82643}" type="pres">
      <dgm:prSet presAssocID="{CB99549D-9746-4694-A925-89DCA99C45E3}" presName="composite" presStyleCnt="0"/>
      <dgm:spPr/>
    </dgm:pt>
    <dgm:pt modelId="{1CF74032-B8C4-427C-A808-5BF63F41B2D5}" type="pres">
      <dgm:prSet presAssocID="{CB99549D-9746-4694-A925-89DCA99C45E3}" presName="imgShp" presStyleLbl="fgImgPlace1" presStyleIdx="2" presStyleCnt="4"/>
      <dgm:spPr/>
    </dgm:pt>
    <dgm:pt modelId="{5FD07DDC-A112-477A-B50C-5C7F5B67942B}" type="pres">
      <dgm:prSet presAssocID="{CB99549D-9746-4694-A925-89DCA99C45E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9B5D27-16CC-4887-98D1-E6FD65BEB490}" type="pres">
      <dgm:prSet presAssocID="{76997958-2ACB-4D85-8AD3-5899D393896F}" presName="spacing" presStyleCnt="0"/>
      <dgm:spPr/>
    </dgm:pt>
    <dgm:pt modelId="{6F5DCC92-F5B9-4663-B564-F7E844E842F7}" type="pres">
      <dgm:prSet presAssocID="{3FC69B1E-3994-4C35-B23B-A821AA26D25B}" presName="composite" presStyleCnt="0"/>
      <dgm:spPr/>
    </dgm:pt>
    <dgm:pt modelId="{1F86BC09-AAE8-4341-9653-4E0D55253ED2}" type="pres">
      <dgm:prSet presAssocID="{3FC69B1E-3994-4C35-B23B-A821AA26D25B}" presName="imgShp" presStyleLbl="fgImgPlace1" presStyleIdx="3" presStyleCnt="4"/>
      <dgm:spPr/>
    </dgm:pt>
    <dgm:pt modelId="{FEA78D3F-5230-4D43-85D9-DE90416D2A05}" type="pres">
      <dgm:prSet presAssocID="{3FC69B1E-3994-4C35-B23B-A821AA26D25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D64792-ECC2-4C9C-A78B-721C2CB08CAF}" type="presOf" srcId="{E2DF537E-A226-4982-BC05-6F90441E2D6D}" destId="{97766EE7-4EC1-4C50-9012-49F4DE6F8A91}" srcOrd="0" destOrd="0" presId="urn:microsoft.com/office/officeart/2005/8/layout/vList3"/>
    <dgm:cxn modelId="{82B6EB37-A938-4DFC-8A23-91ABB6FF487E}" srcId="{E2DF537E-A226-4982-BC05-6F90441E2D6D}" destId="{F96F61EB-5649-47A0-BE7D-1985FDC74CDA}" srcOrd="1" destOrd="0" parTransId="{99AF6760-C9BF-4412-9190-2BB2BF4BE73F}" sibTransId="{C4941A77-FAFF-42BE-862F-994B116DB484}"/>
    <dgm:cxn modelId="{1CD90F26-01DE-4BBC-A5EB-F2EA8BFE6DAE}" type="presOf" srcId="{CB99549D-9746-4694-A925-89DCA99C45E3}" destId="{5FD07DDC-A112-477A-B50C-5C7F5B67942B}" srcOrd="0" destOrd="0" presId="urn:microsoft.com/office/officeart/2005/8/layout/vList3"/>
    <dgm:cxn modelId="{D353D8F8-9F8E-4EE4-B81F-207B180337F1}" type="presOf" srcId="{F96F61EB-5649-47A0-BE7D-1985FDC74CDA}" destId="{63BB7DC3-9C05-465F-A353-AFF5E0BF4F8A}" srcOrd="0" destOrd="0" presId="urn:microsoft.com/office/officeart/2005/8/layout/vList3"/>
    <dgm:cxn modelId="{6FBEC192-34B1-499A-AE34-B263758E4E17}" srcId="{E2DF537E-A226-4982-BC05-6F90441E2D6D}" destId="{28524CD9-D666-40BB-8E69-2B52E4A144E0}" srcOrd="0" destOrd="0" parTransId="{712E3B84-31B8-41DA-90D1-C118A18C6006}" sibTransId="{71AB6F54-233E-4D03-9F3C-67E325AC5054}"/>
    <dgm:cxn modelId="{ED38BCDB-417E-4594-ADC7-D0A1B8FE6695}" srcId="{E2DF537E-A226-4982-BC05-6F90441E2D6D}" destId="{3FC69B1E-3994-4C35-B23B-A821AA26D25B}" srcOrd="3" destOrd="0" parTransId="{111965D3-7103-47E6-9BBF-2B36216B091A}" sibTransId="{5071F6A8-A3C9-4A3D-87C0-0B40B7D478B1}"/>
    <dgm:cxn modelId="{5ECA1180-38CF-43F3-A50F-A182249375ED}" srcId="{E2DF537E-A226-4982-BC05-6F90441E2D6D}" destId="{CB99549D-9746-4694-A925-89DCA99C45E3}" srcOrd="2" destOrd="0" parTransId="{5C64BFC4-75A4-4FE5-B0BA-CC7E4235350D}" sibTransId="{76997958-2ACB-4D85-8AD3-5899D393896F}"/>
    <dgm:cxn modelId="{15E68039-E809-4AC1-9B62-7266B8271CB8}" type="presOf" srcId="{3FC69B1E-3994-4C35-B23B-A821AA26D25B}" destId="{FEA78D3F-5230-4D43-85D9-DE90416D2A05}" srcOrd="0" destOrd="0" presId="urn:microsoft.com/office/officeart/2005/8/layout/vList3"/>
    <dgm:cxn modelId="{5887CB32-7725-4C90-A861-97C473A53053}" type="presOf" srcId="{28524CD9-D666-40BB-8E69-2B52E4A144E0}" destId="{9D409F2C-4941-4495-980B-CD89F6F1DE9E}" srcOrd="0" destOrd="0" presId="urn:microsoft.com/office/officeart/2005/8/layout/vList3"/>
    <dgm:cxn modelId="{AA90F151-B05C-424D-A991-107DBF12E8C4}" type="presParOf" srcId="{97766EE7-4EC1-4C50-9012-49F4DE6F8A91}" destId="{00C400DF-0A93-47CB-9579-BEE7EF3ECC8B}" srcOrd="0" destOrd="0" presId="urn:microsoft.com/office/officeart/2005/8/layout/vList3"/>
    <dgm:cxn modelId="{54A38FBD-3E75-4AF7-BBCA-979886A5356B}" type="presParOf" srcId="{00C400DF-0A93-47CB-9579-BEE7EF3ECC8B}" destId="{4E04A210-FAB4-4526-B201-BD980F50A7E2}" srcOrd="0" destOrd="0" presId="urn:microsoft.com/office/officeart/2005/8/layout/vList3"/>
    <dgm:cxn modelId="{1D81A584-F792-4A43-9465-E536603B6AA6}" type="presParOf" srcId="{00C400DF-0A93-47CB-9579-BEE7EF3ECC8B}" destId="{9D409F2C-4941-4495-980B-CD89F6F1DE9E}" srcOrd="1" destOrd="0" presId="urn:microsoft.com/office/officeart/2005/8/layout/vList3"/>
    <dgm:cxn modelId="{5E691FFC-01EA-484C-87FA-9E1F441DCFA6}" type="presParOf" srcId="{97766EE7-4EC1-4C50-9012-49F4DE6F8A91}" destId="{08B7971D-6067-4E75-B371-EE3449A8C927}" srcOrd="1" destOrd="0" presId="urn:microsoft.com/office/officeart/2005/8/layout/vList3"/>
    <dgm:cxn modelId="{4A0049CB-65F7-40E8-89A6-1CF4668D1D6C}" type="presParOf" srcId="{97766EE7-4EC1-4C50-9012-49F4DE6F8A91}" destId="{FA6460AC-AC47-45D3-A759-E43FB9F26CB7}" srcOrd="2" destOrd="0" presId="urn:microsoft.com/office/officeart/2005/8/layout/vList3"/>
    <dgm:cxn modelId="{6ACAD910-568A-441A-BEBA-18092B070CD3}" type="presParOf" srcId="{FA6460AC-AC47-45D3-A759-E43FB9F26CB7}" destId="{4868FA83-B574-4E60-985E-73EB0F8368CA}" srcOrd="0" destOrd="0" presId="urn:microsoft.com/office/officeart/2005/8/layout/vList3"/>
    <dgm:cxn modelId="{591734D3-0408-4708-879B-B868F1DB758B}" type="presParOf" srcId="{FA6460AC-AC47-45D3-A759-E43FB9F26CB7}" destId="{63BB7DC3-9C05-465F-A353-AFF5E0BF4F8A}" srcOrd="1" destOrd="0" presId="urn:microsoft.com/office/officeart/2005/8/layout/vList3"/>
    <dgm:cxn modelId="{2579F9AA-1666-4056-BC58-F54E30F6CA58}" type="presParOf" srcId="{97766EE7-4EC1-4C50-9012-49F4DE6F8A91}" destId="{707B2715-DF94-4239-90AE-21236B17D3DD}" srcOrd="3" destOrd="0" presId="urn:microsoft.com/office/officeart/2005/8/layout/vList3"/>
    <dgm:cxn modelId="{DD03CD34-B797-4F23-8CCE-66EB63170D46}" type="presParOf" srcId="{97766EE7-4EC1-4C50-9012-49F4DE6F8A91}" destId="{32C3FDBA-2997-4482-9558-101FCCD82643}" srcOrd="4" destOrd="0" presId="urn:microsoft.com/office/officeart/2005/8/layout/vList3"/>
    <dgm:cxn modelId="{F98BF181-A3D2-4B80-810F-A78790A826A9}" type="presParOf" srcId="{32C3FDBA-2997-4482-9558-101FCCD82643}" destId="{1CF74032-B8C4-427C-A808-5BF63F41B2D5}" srcOrd="0" destOrd="0" presId="urn:microsoft.com/office/officeart/2005/8/layout/vList3"/>
    <dgm:cxn modelId="{E102F532-9585-4038-AEBC-CCCBBEC5C5F1}" type="presParOf" srcId="{32C3FDBA-2997-4482-9558-101FCCD82643}" destId="{5FD07DDC-A112-477A-B50C-5C7F5B67942B}" srcOrd="1" destOrd="0" presId="urn:microsoft.com/office/officeart/2005/8/layout/vList3"/>
    <dgm:cxn modelId="{4F3D0C0F-CC01-4626-8ADF-51D92DF3D8AC}" type="presParOf" srcId="{97766EE7-4EC1-4C50-9012-49F4DE6F8A91}" destId="{E89B5D27-16CC-4887-98D1-E6FD65BEB490}" srcOrd="5" destOrd="0" presId="urn:microsoft.com/office/officeart/2005/8/layout/vList3"/>
    <dgm:cxn modelId="{9E7F9495-DEA4-47A7-BD20-0338D31D3BD9}" type="presParOf" srcId="{97766EE7-4EC1-4C50-9012-49F4DE6F8A91}" destId="{6F5DCC92-F5B9-4663-B564-F7E844E842F7}" srcOrd="6" destOrd="0" presId="urn:microsoft.com/office/officeart/2005/8/layout/vList3"/>
    <dgm:cxn modelId="{66829FEA-D95B-4D44-9FC9-3E081B61A08B}" type="presParOf" srcId="{6F5DCC92-F5B9-4663-B564-F7E844E842F7}" destId="{1F86BC09-AAE8-4341-9653-4E0D55253ED2}" srcOrd="0" destOrd="0" presId="urn:microsoft.com/office/officeart/2005/8/layout/vList3"/>
    <dgm:cxn modelId="{5B56857A-8F4E-453A-9171-70CE877E9E36}" type="presParOf" srcId="{6F5DCC92-F5B9-4663-B564-F7E844E842F7}" destId="{FEA78D3F-5230-4D43-85D9-DE90416D2A0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9D7F6-D948-4671-A65C-429374792D86}">
      <dsp:nvSpPr>
        <dsp:cNvPr id="0" name=""/>
        <dsp:cNvSpPr/>
      </dsp:nvSpPr>
      <dsp:spPr>
        <a:xfrm>
          <a:off x="3519556" y="2090680"/>
          <a:ext cx="2657345" cy="229871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Estrategias de Aprendizaje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3959915" y="2471609"/>
        <a:ext cx="1776627" cy="1536853"/>
      </dsp:txXfrm>
    </dsp:sp>
    <dsp:sp modelId="{074B28F2-A692-4107-8EBE-4DE2CA80FEEF}">
      <dsp:nvSpPr>
        <dsp:cNvPr id="0" name=""/>
        <dsp:cNvSpPr/>
      </dsp:nvSpPr>
      <dsp:spPr>
        <a:xfrm>
          <a:off x="5183565" y="990902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1BD02-C033-4F6B-81E1-6DA43D87D6E0}">
      <dsp:nvSpPr>
        <dsp:cNvPr id="0" name=""/>
        <dsp:cNvSpPr/>
      </dsp:nvSpPr>
      <dsp:spPr>
        <a:xfrm>
          <a:off x="3764336" y="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CEVEAPEU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Gargallo, Suárez y Pérez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(2009)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4125223" y="312210"/>
        <a:ext cx="1455901" cy="1259525"/>
      </dsp:txXfrm>
    </dsp:sp>
    <dsp:sp modelId="{1E693AD3-647A-47FB-A6B1-C4A3147908FD}">
      <dsp:nvSpPr>
        <dsp:cNvPr id="0" name=""/>
        <dsp:cNvSpPr/>
      </dsp:nvSpPr>
      <dsp:spPr>
        <a:xfrm>
          <a:off x="6353687" y="2605897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ACFE2-6B7E-4BD9-BBDD-ABAE451F4AE3}">
      <dsp:nvSpPr>
        <dsp:cNvPr id="0" name=""/>
        <dsp:cNvSpPr/>
      </dsp:nvSpPr>
      <dsp:spPr>
        <a:xfrm>
          <a:off x="5761518" y="1158752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LASSI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err="1" smtClean="0">
              <a:solidFill>
                <a:schemeClr val="tx1"/>
              </a:solidFill>
            </a:rPr>
            <a:t>Weinstein</a:t>
          </a:r>
          <a:r>
            <a:rPr lang="es-MX" sz="1500" kern="1200" dirty="0" smtClean="0">
              <a:solidFill>
                <a:schemeClr val="tx1"/>
              </a:solidFill>
            </a:rPr>
            <a:t> y Palmer (1988)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6122405" y="1470962"/>
        <a:ext cx="1455901" cy="1259525"/>
      </dsp:txXfrm>
    </dsp:sp>
    <dsp:sp modelId="{C93E5AB3-E8CC-4168-9D40-7513810291D1}">
      <dsp:nvSpPr>
        <dsp:cNvPr id="0" name=""/>
        <dsp:cNvSpPr/>
      </dsp:nvSpPr>
      <dsp:spPr>
        <a:xfrm>
          <a:off x="5540845" y="4428924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0DE92-B2A7-456F-B581-3A291502A99F}">
      <dsp:nvSpPr>
        <dsp:cNvPr id="0" name=""/>
        <dsp:cNvSpPr/>
      </dsp:nvSpPr>
      <dsp:spPr>
        <a:xfrm>
          <a:off x="5830463" y="3436725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i="1" kern="1200" dirty="0" smtClean="0">
              <a:solidFill>
                <a:schemeClr val="tx1"/>
              </a:solidFill>
            </a:rPr>
            <a:t>I.H.E.</a:t>
          </a:r>
          <a:r>
            <a:rPr lang="es-MX" sz="1500" kern="1200" dirty="0" smtClean="0">
              <a:solidFill>
                <a:schemeClr val="tx1"/>
              </a:solidFill>
            </a:rPr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err="1" smtClean="0">
              <a:solidFill>
                <a:schemeClr val="tx1"/>
              </a:solidFill>
            </a:rPr>
            <a:t>Pozar</a:t>
          </a:r>
          <a:endParaRPr lang="es-MX" sz="1500" kern="120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(1994)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6191350" y="3748935"/>
        <a:ext cx="1455901" cy="1259525"/>
      </dsp:txXfrm>
    </dsp:sp>
    <dsp:sp modelId="{DB94044E-0F87-4A01-AEEA-D01CFFFD31F4}">
      <dsp:nvSpPr>
        <dsp:cNvPr id="0" name=""/>
        <dsp:cNvSpPr/>
      </dsp:nvSpPr>
      <dsp:spPr>
        <a:xfrm>
          <a:off x="3524501" y="4618161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3CA70-A37B-42D3-83C5-2FCC2BF82959}">
      <dsp:nvSpPr>
        <dsp:cNvPr id="0" name=""/>
        <dsp:cNvSpPr/>
      </dsp:nvSpPr>
      <dsp:spPr>
        <a:xfrm>
          <a:off x="3764336" y="4596774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i="1" kern="1200" dirty="0" smtClean="0">
              <a:solidFill>
                <a:schemeClr val="tx1"/>
              </a:solidFill>
            </a:rPr>
            <a:t>MSLQ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tx1"/>
              </a:solidFill>
            </a:rPr>
            <a:t>García y </a:t>
          </a:r>
          <a:r>
            <a:rPr lang="es-MX" sz="1500" kern="1200" dirty="0" err="1" smtClean="0">
              <a:solidFill>
                <a:schemeClr val="tx1"/>
              </a:solidFill>
            </a:rPr>
            <a:t>Princh</a:t>
          </a:r>
          <a:r>
            <a:rPr lang="es-MX" sz="1500" kern="1200" dirty="0" smtClean="0">
              <a:solidFill>
                <a:schemeClr val="tx1"/>
              </a:solidFill>
            </a:rPr>
            <a:t> (1996)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4125223" y="4908984"/>
        <a:ext cx="1455901" cy="1259525"/>
      </dsp:txXfrm>
    </dsp:sp>
    <dsp:sp modelId="{5B9D03D9-AA1B-4B9A-891B-D3189363F57F}">
      <dsp:nvSpPr>
        <dsp:cNvPr id="0" name=""/>
        <dsp:cNvSpPr/>
      </dsp:nvSpPr>
      <dsp:spPr>
        <a:xfrm>
          <a:off x="2335217" y="3003813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07C93-FBD6-4104-9A98-CD2F50CF0C7F}">
      <dsp:nvSpPr>
        <dsp:cNvPr id="0" name=""/>
        <dsp:cNvSpPr/>
      </dsp:nvSpPr>
      <dsp:spPr>
        <a:xfrm>
          <a:off x="1757883" y="3438021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i="1" kern="1200" dirty="0" smtClean="0">
              <a:solidFill>
                <a:schemeClr val="tx1"/>
              </a:solidFill>
            </a:rPr>
            <a:t>CEA-U</a:t>
          </a:r>
          <a:r>
            <a:rPr lang="es-MX" sz="1500" kern="1200" dirty="0" smtClean="0">
              <a:solidFill>
                <a:schemeClr val="tx1"/>
              </a:solidFill>
            </a:rPr>
            <a:t> Esteban y Ruiz (1996)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2118770" y="3750231"/>
        <a:ext cx="1455901" cy="1259525"/>
      </dsp:txXfrm>
    </dsp:sp>
    <dsp:sp modelId="{34B4408F-DAE5-4B62-A54E-A0521536F42F}">
      <dsp:nvSpPr>
        <dsp:cNvPr id="0" name=""/>
        <dsp:cNvSpPr/>
      </dsp:nvSpPr>
      <dsp:spPr>
        <a:xfrm>
          <a:off x="1757883" y="115616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i="1" kern="1200" dirty="0" smtClean="0">
              <a:solidFill>
                <a:schemeClr val="tx1"/>
              </a:solidFill>
            </a:rPr>
            <a:t>ACRA Román y Gallego (1994)</a:t>
          </a:r>
          <a:endParaRPr lang="es-MX" sz="1500" kern="1200" dirty="0">
            <a:solidFill>
              <a:schemeClr val="tx1"/>
            </a:solidFill>
          </a:endParaRPr>
        </a:p>
      </dsp:txBody>
      <dsp:txXfrm>
        <a:off x="2118770" y="1468370"/>
        <a:ext cx="1455901" cy="12595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5A34A-5C4E-44F9-8607-F64C76376FCF}">
      <dsp:nvSpPr>
        <dsp:cNvPr id="0" name=""/>
        <dsp:cNvSpPr/>
      </dsp:nvSpPr>
      <dsp:spPr>
        <a:xfrm rot="5400000">
          <a:off x="1111923" y="-29751"/>
          <a:ext cx="1781405" cy="1849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Rendimiento académica</a:t>
          </a:r>
          <a:endParaRPr lang="es-MX" sz="1800" kern="1200" dirty="0">
            <a:solidFill>
              <a:schemeClr val="tx1"/>
            </a:solidFill>
          </a:endParaRPr>
        </a:p>
      </dsp:txBody>
      <dsp:txXfrm rot="-5400000">
        <a:off x="1077944" y="4228"/>
        <a:ext cx="1849364" cy="1781405"/>
      </dsp:txXfrm>
    </dsp:sp>
    <dsp:sp modelId="{C0866F32-7D0E-4E0E-B656-E89E7D36CD00}">
      <dsp:nvSpPr>
        <dsp:cNvPr id="0" name=""/>
        <dsp:cNvSpPr/>
      </dsp:nvSpPr>
      <dsp:spPr>
        <a:xfrm rot="5400000">
          <a:off x="6276370" y="-2927172"/>
          <a:ext cx="1158522" cy="7021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</a:rPr>
            <a:t>Asociado al uso eficiente de estrategias de aprendizaje.</a:t>
          </a:r>
          <a:endParaRPr lang="es-MX" sz="2800" kern="1200" dirty="0">
            <a:solidFill>
              <a:schemeClr val="tx1"/>
            </a:solidFill>
          </a:endParaRPr>
        </a:p>
      </dsp:txBody>
      <dsp:txXfrm rot="-5400000">
        <a:off x="3344970" y="60782"/>
        <a:ext cx="6964769" cy="1045414"/>
      </dsp:txXfrm>
    </dsp:sp>
    <dsp:sp modelId="{A9BAB767-AAFC-4D71-9798-BFB5170E2551}">
      <dsp:nvSpPr>
        <dsp:cNvPr id="0" name=""/>
        <dsp:cNvSpPr/>
      </dsp:nvSpPr>
      <dsp:spPr>
        <a:xfrm rot="5400000">
          <a:off x="1147930" y="1860783"/>
          <a:ext cx="1781405" cy="12469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Aprender a aprender</a:t>
          </a:r>
          <a:endParaRPr lang="es-MX" sz="1700" kern="1200" dirty="0">
            <a:solidFill>
              <a:schemeClr val="tx1"/>
            </a:solidFill>
          </a:endParaRPr>
        </a:p>
      </dsp:txBody>
      <dsp:txXfrm rot="-5400000">
        <a:off x="1415141" y="2217064"/>
        <a:ext cx="1246984" cy="534421"/>
      </dsp:txXfrm>
    </dsp:sp>
    <dsp:sp modelId="{6270CCBD-F4D9-4189-A28D-DE9C6FC97864}">
      <dsp:nvSpPr>
        <dsp:cNvPr id="0" name=""/>
        <dsp:cNvSpPr/>
      </dsp:nvSpPr>
      <dsp:spPr>
        <a:xfrm rot="5400000">
          <a:off x="5878710" y="-1186779"/>
          <a:ext cx="1157913" cy="67186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</a:rPr>
            <a:t>Saber hacer para construir aprendizajes.</a:t>
          </a:r>
          <a:endParaRPr lang="es-MX" sz="2800" kern="1200" dirty="0">
            <a:solidFill>
              <a:schemeClr val="tx1"/>
            </a:solidFill>
          </a:endParaRPr>
        </a:p>
      </dsp:txBody>
      <dsp:txXfrm rot="-5400000">
        <a:off x="3098358" y="1650098"/>
        <a:ext cx="6662093" cy="1044863"/>
      </dsp:txXfrm>
    </dsp:sp>
    <dsp:sp modelId="{C8B4AB60-8223-4748-8810-FE02C1E28547}">
      <dsp:nvSpPr>
        <dsp:cNvPr id="0" name=""/>
        <dsp:cNvSpPr/>
      </dsp:nvSpPr>
      <dsp:spPr>
        <a:xfrm rot="5400000">
          <a:off x="1070311" y="3234107"/>
          <a:ext cx="1781405" cy="16790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Aprendizaje significativo</a:t>
          </a:r>
          <a:endParaRPr lang="es-MX" sz="1800" kern="1200" dirty="0">
            <a:solidFill>
              <a:schemeClr val="tx1"/>
            </a:solidFill>
          </a:endParaRPr>
        </a:p>
      </dsp:txBody>
      <dsp:txXfrm rot="-5400000">
        <a:off x="1121501" y="4022430"/>
        <a:ext cx="1679026" cy="102379"/>
      </dsp:txXfrm>
    </dsp:sp>
    <dsp:sp modelId="{14F5D4F9-1B96-49F8-BACF-C8FC4E91D824}">
      <dsp:nvSpPr>
        <dsp:cNvPr id="0" name=""/>
        <dsp:cNvSpPr/>
      </dsp:nvSpPr>
      <dsp:spPr>
        <a:xfrm rot="5400000">
          <a:off x="6184766" y="261862"/>
          <a:ext cx="1157913" cy="70000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</a:rPr>
            <a:t>Nuevos conocimientos se articulen con los saberes previos, transferencia.</a:t>
          </a:r>
          <a:endParaRPr lang="es-MX" sz="2800" kern="1200" dirty="0">
            <a:solidFill>
              <a:schemeClr val="tx1"/>
            </a:solidFill>
          </a:endParaRPr>
        </a:p>
      </dsp:txBody>
      <dsp:txXfrm rot="-5400000">
        <a:off x="3263711" y="3239443"/>
        <a:ext cx="6943500" cy="10448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4CE5C-30AE-47DE-B121-C056BD0A80B0}">
      <dsp:nvSpPr>
        <dsp:cNvPr id="0" name=""/>
        <dsp:cNvSpPr/>
      </dsp:nvSpPr>
      <dsp:spPr>
        <a:xfrm>
          <a:off x="253376" y="9364"/>
          <a:ext cx="8326227" cy="12126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2503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Declarativo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53376" y="312518"/>
        <a:ext cx="8023073" cy="606307"/>
      </dsp:txXfrm>
    </dsp:sp>
    <dsp:sp modelId="{C20DBA04-4941-4470-A72B-C26FE73B46BD}">
      <dsp:nvSpPr>
        <dsp:cNvPr id="0" name=""/>
        <dsp:cNvSpPr/>
      </dsp:nvSpPr>
      <dsp:spPr>
        <a:xfrm>
          <a:off x="253376" y="944466"/>
          <a:ext cx="2564478" cy="2335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 smtClean="0">
            <a:solidFill>
              <a:schemeClr val="tx1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¿Qué es un resumen?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53376" y="944466"/>
        <a:ext cx="2564478" cy="2335944"/>
      </dsp:txXfrm>
    </dsp:sp>
    <dsp:sp modelId="{4364385E-450E-471B-A14D-94CFD7589BB2}">
      <dsp:nvSpPr>
        <dsp:cNvPr id="0" name=""/>
        <dsp:cNvSpPr/>
      </dsp:nvSpPr>
      <dsp:spPr>
        <a:xfrm>
          <a:off x="2817854" y="413569"/>
          <a:ext cx="5761749" cy="12126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2503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Procedimental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817854" y="716723"/>
        <a:ext cx="5458595" cy="606307"/>
      </dsp:txXfrm>
    </dsp:sp>
    <dsp:sp modelId="{B396DDB3-8088-4D48-9239-68548434F410}">
      <dsp:nvSpPr>
        <dsp:cNvPr id="0" name=""/>
        <dsp:cNvSpPr/>
      </dsp:nvSpPr>
      <dsp:spPr>
        <a:xfrm>
          <a:off x="2817854" y="1348671"/>
          <a:ext cx="2564478" cy="2335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 smtClean="0">
            <a:solidFill>
              <a:schemeClr val="tx1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¿Cómo se hace un resumen?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817854" y="1348671"/>
        <a:ext cx="2564478" cy="2335944"/>
      </dsp:txXfrm>
    </dsp:sp>
    <dsp:sp modelId="{C00FEFE1-A365-441B-9989-599C6BFFA76B}">
      <dsp:nvSpPr>
        <dsp:cNvPr id="0" name=""/>
        <dsp:cNvSpPr/>
      </dsp:nvSpPr>
      <dsp:spPr>
        <a:xfrm>
          <a:off x="5382332" y="817775"/>
          <a:ext cx="3197271" cy="12126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2503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Contextual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5382332" y="1120929"/>
        <a:ext cx="2894117" cy="606307"/>
      </dsp:txXfrm>
    </dsp:sp>
    <dsp:sp modelId="{509D3472-9FEF-4A43-B63C-1D3D83E6F84D}">
      <dsp:nvSpPr>
        <dsp:cNvPr id="0" name=""/>
        <dsp:cNvSpPr/>
      </dsp:nvSpPr>
      <dsp:spPr>
        <a:xfrm>
          <a:off x="5382332" y="1752877"/>
          <a:ext cx="2564478" cy="2301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 smtClean="0">
            <a:solidFill>
              <a:schemeClr val="tx1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Cuándo, dónde y para qué contextos de aprendizaje puede emplearse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5382332" y="1752877"/>
        <a:ext cx="2564478" cy="2301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09F2C-4941-4495-980B-CD89F6F1DE9E}">
      <dsp:nvSpPr>
        <dsp:cNvPr id="0" name=""/>
        <dsp:cNvSpPr/>
      </dsp:nvSpPr>
      <dsp:spPr>
        <a:xfrm rot="10800000">
          <a:off x="1339843" y="1102"/>
          <a:ext cx="4441127" cy="8848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196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2 escalas</a:t>
          </a:r>
          <a:endParaRPr lang="es-MX" sz="3700" kern="1200" dirty="0">
            <a:solidFill>
              <a:schemeClr val="tx1"/>
            </a:solidFill>
          </a:endParaRPr>
        </a:p>
      </dsp:txBody>
      <dsp:txXfrm rot="10800000">
        <a:off x="1561056" y="1102"/>
        <a:ext cx="4219914" cy="884853"/>
      </dsp:txXfrm>
    </dsp:sp>
    <dsp:sp modelId="{4E04A210-FAB4-4526-B201-BD980F50A7E2}">
      <dsp:nvSpPr>
        <dsp:cNvPr id="0" name=""/>
        <dsp:cNvSpPr/>
      </dsp:nvSpPr>
      <dsp:spPr>
        <a:xfrm>
          <a:off x="897416" y="1102"/>
          <a:ext cx="884853" cy="88485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B7DC3-9C05-465F-A353-AFF5E0BF4F8A}">
      <dsp:nvSpPr>
        <dsp:cNvPr id="0" name=""/>
        <dsp:cNvSpPr/>
      </dsp:nvSpPr>
      <dsp:spPr>
        <a:xfrm rot="10800000">
          <a:off x="1339843" y="1150091"/>
          <a:ext cx="4441127" cy="8848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196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6 </a:t>
          </a:r>
          <a:r>
            <a:rPr lang="es-MX" sz="3700" kern="1200" dirty="0" err="1" smtClean="0">
              <a:solidFill>
                <a:schemeClr val="tx1"/>
              </a:solidFill>
            </a:rPr>
            <a:t>subescalas</a:t>
          </a:r>
          <a:endParaRPr lang="es-MX" sz="3700" kern="1200" dirty="0">
            <a:solidFill>
              <a:schemeClr val="tx1"/>
            </a:solidFill>
          </a:endParaRPr>
        </a:p>
      </dsp:txBody>
      <dsp:txXfrm rot="10800000">
        <a:off x="1561056" y="1150091"/>
        <a:ext cx="4219914" cy="884853"/>
      </dsp:txXfrm>
    </dsp:sp>
    <dsp:sp modelId="{4868FA83-B574-4E60-985E-73EB0F8368CA}">
      <dsp:nvSpPr>
        <dsp:cNvPr id="0" name=""/>
        <dsp:cNvSpPr/>
      </dsp:nvSpPr>
      <dsp:spPr>
        <a:xfrm>
          <a:off x="897416" y="1150091"/>
          <a:ext cx="884853" cy="88485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07DDC-A112-477A-B50C-5C7F5B67942B}">
      <dsp:nvSpPr>
        <dsp:cNvPr id="0" name=""/>
        <dsp:cNvSpPr/>
      </dsp:nvSpPr>
      <dsp:spPr>
        <a:xfrm rot="10800000">
          <a:off x="1339843" y="2299080"/>
          <a:ext cx="4441127" cy="8848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196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25 estrategias</a:t>
          </a:r>
          <a:endParaRPr lang="es-MX" sz="3700" kern="1200" dirty="0">
            <a:solidFill>
              <a:schemeClr val="tx1"/>
            </a:solidFill>
          </a:endParaRPr>
        </a:p>
      </dsp:txBody>
      <dsp:txXfrm rot="10800000">
        <a:off x="1561056" y="2299080"/>
        <a:ext cx="4219914" cy="884853"/>
      </dsp:txXfrm>
    </dsp:sp>
    <dsp:sp modelId="{1CF74032-B8C4-427C-A808-5BF63F41B2D5}">
      <dsp:nvSpPr>
        <dsp:cNvPr id="0" name=""/>
        <dsp:cNvSpPr/>
      </dsp:nvSpPr>
      <dsp:spPr>
        <a:xfrm>
          <a:off x="897416" y="2299080"/>
          <a:ext cx="884853" cy="88485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A78D3F-5230-4D43-85D9-DE90416D2A05}">
      <dsp:nvSpPr>
        <dsp:cNvPr id="0" name=""/>
        <dsp:cNvSpPr/>
      </dsp:nvSpPr>
      <dsp:spPr>
        <a:xfrm rot="10800000">
          <a:off x="1339843" y="3448069"/>
          <a:ext cx="4441127" cy="8848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196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88 ítems</a:t>
          </a:r>
          <a:endParaRPr lang="es-MX" sz="3700" kern="1200" dirty="0">
            <a:solidFill>
              <a:schemeClr val="tx1"/>
            </a:solidFill>
          </a:endParaRPr>
        </a:p>
      </dsp:txBody>
      <dsp:txXfrm rot="10800000">
        <a:off x="1561056" y="3448069"/>
        <a:ext cx="4219914" cy="884853"/>
      </dsp:txXfrm>
    </dsp:sp>
    <dsp:sp modelId="{1F86BC09-AAE8-4341-9653-4E0D55253ED2}">
      <dsp:nvSpPr>
        <dsp:cNvPr id="0" name=""/>
        <dsp:cNvSpPr/>
      </dsp:nvSpPr>
      <dsp:spPr>
        <a:xfrm>
          <a:off x="897416" y="3448069"/>
          <a:ext cx="884853" cy="88485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ágonos radiales"/>
  <dgm:desc val="Se usa para mostrar un proceso secuencial  relacionado con un tema o una idea centrales. Limitado a seis formas de Nivel 2. Funciona mejor con poco texto No aparece el texto sin utilizar, pero queda disponible si cambia entre diseño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923" y="3307356"/>
            <a:ext cx="9489573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23" y="4777380"/>
            <a:ext cx="9489573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4" y="1807361"/>
            <a:ext cx="949744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9415" y="675723"/>
            <a:ext cx="1963949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5923" y="675724"/>
            <a:ext cx="7290076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3308581"/>
            <a:ext cx="9489571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4777381"/>
            <a:ext cx="948957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675725"/>
            <a:ext cx="949744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924" y="1809750"/>
            <a:ext cx="4628369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8" y="1809749"/>
            <a:ext cx="4625656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192" y="1812927"/>
            <a:ext cx="419709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5924" y="2389190"/>
            <a:ext cx="4628369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56088" y="1812927"/>
            <a:ext cx="41899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2389190"/>
            <a:ext cx="462836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3" y="446088"/>
            <a:ext cx="3547533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873" y="446088"/>
            <a:ext cx="5706492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3" y="1631950"/>
            <a:ext cx="3547533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24" y="1387058"/>
            <a:ext cx="4641849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5924" y="2500312"/>
            <a:ext cx="4641849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  <p:grpSp>
        <p:nvGrpSpPr>
          <p:cNvPr id="17" name="Group 16"/>
          <p:cNvGrpSpPr/>
          <p:nvPr/>
        </p:nvGrpSpPr>
        <p:grpSpPr>
          <a:xfrm>
            <a:off x="6291682" y="993076"/>
            <a:ext cx="2462851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502400" y="1600200"/>
            <a:ext cx="4572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12" y="-16"/>
            <a:ext cx="12336461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923" y="675725"/>
            <a:ext cx="9500151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5924" y="1807361"/>
            <a:ext cx="9500149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3125" y="59518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B56007A-A315-4346-9905-1DC2B247E3F0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94" y="5951811"/>
            <a:ext cx="7008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545" y="5951811"/>
            <a:ext cx="81104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3E93C8-5257-4E6A-ABEE-D4EB0FF97FB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v.es/RELIEVE/v15n2/RELIEVEv15n2_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emex.mx/CUEcatepec/images/escudo_c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841" y="247777"/>
            <a:ext cx="2091693" cy="180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24000" y="2297995"/>
            <a:ext cx="9144000" cy="23876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Cuestionario para la Evaluación de las Estrategias de Aprendizaje en Estudiantes Universitarios</a:t>
            </a:r>
          </a:p>
          <a:p>
            <a:pPr algn="ctr"/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CEVEAPEU</a:t>
            </a:r>
            <a:endParaRPr lang="es-MX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64086" y="5060372"/>
            <a:ext cx="3826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en Ed. Carlos Saúl Juárez Lugo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Ecatepec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06" y="503560"/>
            <a:ext cx="6553982" cy="109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358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846111193"/>
              </p:ext>
            </p:extLst>
          </p:nvPr>
        </p:nvGraphicFramePr>
        <p:xfrm>
          <a:off x="1295467" y="188640"/>
          <a:ext cx="9697077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162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CEVEAPEU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22847" y="1807361"/>
            <a:ext cx="6286500" cy="4051437"/>
          </a:xfrm>
        </p:spPr>
        <p:txBody>
          <a:bodyPr/>
          <a:lstStyle/>
          <a:p>
            <a:r>
              <a:rPr lang="es-MX" dirty="0" smtClean="0"/>
              <a:t>Bernardo Gargallo</a:t>
            </a:r>
          </a:p>
          <a:p>
            <a:r>
              <a:rPr lang="es-MX" dirty="0" smtClean="0"/>
              <a:t>Jesús M. Suárez</a:t>
            </a:r>
          </a:p>
          <a:p>
            <a:r>
              <a:rPr lang="es-MX" dirty="0" smtClean="0"/>
              <a:t>Cruz Pérez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 Proponen este instrumento para subsanar las deficiencias de los ya existentes.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919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Críticas o limitaciones a otros instrumentos </a:t>
            </a:r>
            <a:r>
              <a:rPr lang="es-MX" sz="1800" dirty="0" smtClean="0"/>
              <a:t>(Gargallo, Suárez y Pérez, 2009)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45924" y="2060849"/>
            <a:ext cx="9500149" cy="40514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Algunos son utilizados en poblaciones para las que no fueron diseñadas.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Estructura teórica deficiente.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Ítems largos y poco inteligibles para el usuario.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Las propiedades psicométricas son cuestionables.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Existen adaptaciones sin confirmar su confiabilidad y validez.</a:t>
            </a:r>
          </a:p>
          <a:p>
            <a:pPr>
              <a:lnSpc>
                <a:spcPct val="150000"/>
              </a:lnSpc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37990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Antecedentes teóricos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11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de Aprendizaje (EA)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2420889"/>
            <a:ext cx="10972800" cy="334523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Desde la perspectiva de la teoría del Procesamiento de la Información, se definen como el conjunto </a:t>
            </a:r>
            <a:r>
              <a:rPr lang="es-MX" sz="2400" dirty="0"/>
              <a:t>organizado, </a:t>
            </a:r>
            <a:r>
              <a:rPr lang="es-MX" sz="2400" dirty="0" smtClean="0"/>
              <a:t>consciente </a:t>
            </a:r>
            <a:r>
              <a:rPr lang="es-MX" sz="2400" dirty="0"/>
              <a:t>e intencional de lo que hace el estudiante para lograr con eficacia un objetivo de aprendizaje en un contexto social </a:t>
            </a:r>
            <a:r>
              <a:rPr lang="es-MX" sz="2400" dirty="0" smtClean="0"/>
              <a:t>dado.</a:t>
            </a:r>
          </a:p>
          <a:p>
            <a:pPr>
              <a:lnSpc>
                <a:spcPct val="150000"/>
              </a:lnSpc>
            </a:pPr>
            <a:endParaRPr lang="es-MX" sz="2400" dirty="0"/>
          </a:p>
          <a:p>
            <a:pPr marL="0" indent="0" algn="r">
              <a:lnSpc>
                <a:spcPct val="150000"/>
              </a:lnSpc>
              <a:buNone/>
            </a:pPr>
            <a:r>
              <a:rPr lang="es-MX" sz="1600" dirty="0" smtClean="0"/>
              <a:t>(Gargallo, 2002)</a:t>
            </a:r>
            <a:endParaRPr lang="es-MX" sz="1600" dirty="0"/>
          </a:p>
        </p:txBody>
      </p:sp>
      <p:pic>
        <p:nvPicPr>
          <p:cNvPr id="5122" name="Picture 2" descr="Resultado de imagen para procesamiento de inform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1" y="4720998"/>
            <a:ext cx="267652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Función de la estrategias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5467" y="1700809"/>
            <a:ext cx="10286933" cy="44253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Facilitar </a:t>
            </a:r>
            <a:r>
              <a:rPr lang="es-MX" sz="2000" dirty="0"/>
              <a:t>la asimilación de la </a:t>
            </a:r>
            <a:r>
              <a:rPr lang="es-MX" sz="2000" dirty="0" smtClean="0"/>
              <a:t>información </a:t>
            </a:r>
            <a:r>
              <a:rPr lang="es-MX" sz="2000" dirty="0"/>
              <a:t>al sistema cognitivo del </a:t>
            </a:r>
            <a:r>
              <a:rPr lang="es-MX" sz="2000" dirty="0" smtClean="0"/>
              <a:t>alumno.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Por medio de </a:t>
            </a:r>
            <a:r>
              <a:rPr lang="es-MX" sz="2000" dirty="0"/>
              <a:t>la gestión y supervisión de los datos que </a:t>
            </a:r>
            <a:r>
              <a:rPr lang="es-MX" sz="2000" dirty="0" smtClean="0"/>
              <a:t>entran.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Permite su categorización</a:t>
            </a:r>
            <a:r>
              <a:rPr lang="es-MX" sz="2000" dirty="0"/>
              <a:t>, </a:t>
            </a:r>
            <a:r>
              <a:rPr lang="es-MX" sz="2000" dirty="0" smtClean="0"/>
              <a:t>almacenamiento y recuperación </a:t>
            </a:r>
            <a:r>
              <a:rPr lang="es-MX" sz="2000" dirty="0"/>
              <a:t>de </a:t>
            </a:r>
            <a:r>
              <a:rPr lang="es-MX" sz="2000" dirty="0" smtClean="0"/>
              <a:t>la información.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es-MX" sz="2000" dirty="0" smtClean="0"/>
              <a:t>(</a:t>
            </a:r>
            <a:r>
              <a:rPr lang="es-MX" sz="1600" dirty="0"/>
              <a:t>Hernández, </a:t>
            </a:r>
            <a:r>
              <a:rPr lang="es-MX" sz="1600" dirty="0" smtClean="0"/>
              <a:t>2001; </a:t>
            </a:r>
            <a:r>
              <a:rPr lang="es-MX" sz="1600" dirty="0" err="1"/>
              <a:t>Monereo</a:t>
            </a:r>
            <a:r>
              <a:rPr lang="es-MX" sz="1600" dirty="0"/>
              <a:t>, </a:t>
            </a:r>
            <a:r>
              <a:rPr lang="es-MX" sz="1600" dirty="0" smtClean="0"/>
              <a:t>2007</a:t>
            </a:r>
            <a:r>
              <a:rPr lang="es-MX" sz="2000" dirty="0" smtClean="0"/>
              <a:t>)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858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 relacionan con:</a:t>
            </a: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372451084"/>
              </p:ext>
            </p:extLst>
          </p:nvPr>
        </p:nvGraphicFramePr>
        <p:xfrm>
          <a:off x="431371" y="1556792"/>
          <a:ext cx="112332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683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069290206"/>
              </p:ext>
            </p:extLst>
          </p:nvPr>
        </p:nvGraphicFramePr>
        <p:xfrm>
          <a:off x="1871531" y="1628800"/>
          <a:ext cx="883298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543605" y="581780"/>
            <a:ext cx="6720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Saber hacer para construir aprendizajes significativos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320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5924" y="2636912"/>
            <a:ext cx="9489571" cy="1468800"/>
          </a:xfrm>
        </p:spPr>
        <p:txBody>
          <a:bodyPr/>
          <a:lstStyle/>
          <a:p>
            <a:r>
              <a:rPr lang="es-MX" sz="3600" dirty="0"/>
              <a:t>Estructura Teórica del CEVEAPEU</a:t>
            </a:r>
          </a:p>
        </p:txBody>
      </p:sp>
    </p:spTree>
    <p:extLst>
      <p:ext uri="{BB962C8B-B14F-4D97-AF65-F5344CB8AC3E}">
        <p14:creationId xmlns:p14="http://schemas.microsoft.com/office/powerpoint/2010/main" val="2006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dirty="0" smtClean="0"/>
              <a:t>Elaborar y validar un cuestionario de evaluación de las estrategias de aprendizaje para los estudiantes universitarios españoles.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5270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26846" y="759279"/>
            <a:ext cx="51435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Competencias.</a:t>
            </a:r>
            <a:b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Paradigmas en la educación.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formación basada en competencias.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Enseñar, aprender y evaluar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72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estrategias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400" dirty="0" smtClean="0"/>
              <a:t>Puede </a:t>
            </a:r>
            <a:r>
              <a:rPr lang="es-MX" sz="2400" dirty="0"/>
              <a:t>entenderse </a:t>
            </a:r>
            <a:r>
              <a:rPr lang="es-MX" sz="2400" dirty="0" smtClean="0"/>
              <a:t>como el </a:t>
            </a:r>
            <a:r>
              <a:rPr lang="es-MX" sz="2400" dirty="0"/>
              <a:t>conjunto organizado, consciente e </a:t>
            </a:r>
            <a:r>
              <a:rPr lang="es-MX" sz="2400" dirty="0" smtClean="0"/>
              <a:t>intencional de </a:t>
            </a:r>
            <a:r>
              <a:rPr lang="es-MX" sz="2400" dirty="0"/>
              <a:t>lo que hace el aprendiz para </a:t>
            </a:r>
            <a:r>
              <a:rPr lang="es-MX" sz="2400" dirty="0" smtClean="0"/>
              <a:t>lograr con </a:t>
            </a:r>
            <a:r>
              <a:rPr lang="es-MX" sz="2400" dirty="0"/>
              <a:t>eficacia un objetivo de aprendizaje en </a:t>
            </a:r>
            <a:r>
              <a:rPr lang="es-MX" sz="2400" dirty="0" smtClean="0"/>
              <a:t>un contexto </a:t>
            </a:r>
            <a:r>
              <a:rPr lang="es-MX" sz="2400" dirty="0"/>
              <a:t>social </a:t>
            </a:r>
            <a:r>
              <a:rPr lang="es-MX" sz="2400" dirty="0" smtClean="0"/>
              <a:t>dado (Gargallo, Suarez y Pérez, 2009).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89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37489732"/>
              </p:ext>
            </p:extLst>
          </p:nvPr>
        </p:nvGraphicFramePr>
        <p:xfrm>
          <a:off x="3061606" y="1322614"/>
          <a:ext cx="6678387" cy="4334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407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913829"/>
              </p:ext>
            </p:extLst>
          </p:nvPr>
        </p:nvGraphicFramePr>
        <p:xfrm>
          <a:off x="527381" y="1539460"/>
          <a:ext cx="1104122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3"/>
                <a:gridCol w="552061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Escala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Subescala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rowSpan="4">
                  <a:txBody>
                    <a:bodyPr/>
                    <a:lstStyle/>
                    <a:p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Escala I</a:t>
                      </a: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Estrategias Afectivas, de apoyo y de control</a:t>
                      </a: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53 ítems</a:t>
                      </a:r>
                    </a:p>
                  </a:txBody>
                  <a:tcPr marL="121920" marR="1219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Estrategias motivacionales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(20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Componentes afectivos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(8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Estrategias </a:t>
                      </a:r>
                      <a:r>
                        <a:rPr lang="es-MX" sz="1600" dirty="0" err="1" smtClean="0">
                          <a:solidFill>
                            <a:schemeClr val="tx1"/>
                          </a:solidFill>
                        </a:rPr>
                        <a:t>metacognitivas</a:t>
                      </a:r>
                      <a:endParaRPr lang="es-MX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(15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Estrategias de control del contexto, interacción social, manejo de recursos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(10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6397"/>
              </p:ext>
            </p:extLst>
          </p:nvPr>
        </p:nvGraphicFramePr>
        <p:xfrm>
          <a:off x="527381" y="2413008"/>
          <a:ext cx="11041226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3"/>
                <a:gridCol w="552061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Escala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Subescala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Escala II</a:t>
                      </a: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Estrategias de procesamiento de la información</a:t>
                      </a:r>
                    </a:p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35 ítems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Estrategias de búsqueda y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selección e información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(8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Estrategias de procesamiento y uso de la información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(27 ítems)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Puntuaciones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46293" y="1420399"/>
            <a:ext cx="5699414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Escala tipo Likert :</a:t>
            </a:r>
          </a:p>
          <a:p>
            <a:endParaRPr lang="es-MX" dirty="0"/>
          </a:p>
          <a:p>
            <a:r>
              <a:rPr lang="es-MX" dirty="0" smtClean="0"/>
              <a:t>Muy desacuerdo (1 punto)</a:t>
            </a:r>
          </a:p>
          <a:p>
            <a:r>
              <a:rPr lang="es-MX" dirty="0" smtClean="0"/>
              <a:t>En desacuerdo (2 puntos)</a:t>
            </a:r>
          </a:p>
          <a:p>
            <a:r>
              <a:rPr lang="es-MX" dirty="0" smtClean="0"/>
              <a:t>Indeciso (3 puntos)</a:t>
            </a:r>
          </a:p>
          <a:p>
            <a:r>
              <a:rPr lang="es-MX" dirty="0" smtClean="0"/>
              <a:t>De acuerdo (4 puntos)</a:t>
            </a:r>
          </a:p>
          <a:p>
            <a:r>
              <a:rPr lang="es-MX" dirty="0" smtClean="0"/>
              <a:t>Muy de acuerdo (5 puntos)</a:t>
            </a:r>
          </a:p>
        </p:txBody>
      </p:sp>
    </p:spTree>
    <p:extLst>
      <p:ext uri="{BB962C8B-B14F-4D97-AF65-F5344CB8AC3E}">
        <p14:creationId xmlns:p14="http://schemas.microsoft.com/office/powerpoint/2010/main" val="3781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752148"/>
          </a:xfrm>
        </p:spPr>
        <p:txBody>
          <a:bodyPr>
            <a:normAutofit/>
          </a:bodyPr>
          <a:lstStyle/>
          <a:p>
            <a:pPr algn="ctr"/>
            <a:r>
              <a:rPr lang="es-MX" b="1" i="1" dirty="0" smtClean="0"/>
              <a:t> ESCALA I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Estrategias afectivas de apoyo y de control</a:t>
            </a:r>
            <a:endParaRPr lang="es-MX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901536" y="3522519"/>
            <a:ext cx="86348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Estas estrategias son las que ponen en marcha el proceso y ayudan a sostener el esfuerzo cognitivo que realiza el alumno. </a:t>
            </a:r>
            <a:endParaRPr lang="es-MX" sz="40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2792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Se divide en 4 subescalas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73893" y="2223725"/>
            <a:ext cx="4865916" cy="37933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Estrategias motivacionales 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Componentes afectivos 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Estrategias metacognitivas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Estrategias del contexto, interacción social y manejo de recursos. </a:t>
            </a:r>
          </a:p>
        </p:txBody>
      </p:sp>
      <p:pic>
        <p:nvPicPr>
          <p:cNvPr id="4" name="Picture 2" descr="http://cdn2.hubspot.net/hub/174456/file-881143926-jpg/images/motivacion_laboral-resized-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038" y="2049235"/>
            <a:ext cx="2804432" cy="186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definicion.de/wp-content/uploads/2008/11/Metacognicion-e13395990856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09" y="4451800"/>
            <a:ext cx="2391683" cy="189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2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1. Estrategias Motivacionales 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39143" y="1807361"/>
            <a:ext cx="6719207" cy="42668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/>
              <a:t>Se encargan de explorar el tipo de motivación para aprender (intrínseca – extrínseca) del estudiante.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/>
              <a:t>El locus de control relacionado con su rendimiento académico.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err="1" smtClean="0"/>
              <a:t>Autoconcepto</a:t>
            </a:r>
            <a:r>
              <a:rPr lang="es-MX" sz="2400" dirty="0" smtClean="0"/>
              <a:t> en torno a su capacidad para aprender y mejorar como estudia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6861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Motivacionales 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59579" y="1807361"/>
            <a:ext cx="6498771" cy="40514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Autoeficacia y expectativas</a:t>
            </a:r>
            <a:endParaRPr lang="es-MX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Motivación intrínseca</a:t>
            </a:r>
            <a:endParaRPr lang="es-MX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Valor de la tarea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Atribuciones internas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Atribuciones externas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Concepción de la inteligencia como modificable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Motivación extrínseca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09283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los ítems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4 .- Estudio para no defraudar a mi familia y a la gente que me importa</a:t>
            </a:r>
          </a:p>
          <a:p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10.- Mi rendimiento académico depende de mi esfuerzo</a:t>
            </a:r>
          </a:p>
          <a:p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17.- Soy capaz de conseguir en estos estudios lo que me proponga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4227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55221" y="481693"/>
            <a:ext cx="102788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DE APRENDIZAJE: ESTRATEGIAS DE ENSEÑANZA Y APRENDIZAJE</a:t>
            </a:r>
          </a:p>
          <a:p>
            <a:r>
              <a:rPr lang="es-MX" dirty="0"/>
              <a:t> (</a:t>
            </a:r>
            <a:r>
              <a:rPr lang="es-MX" i="1" dirty="0"/>
              <a:t>Programa por Competencias</a:t>
            </a:r>
            <a:r>
              <a:rPr lang="es-MX" dirty="0"/>
              <a:t>)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Clave: L00784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Nivel: Sustantivo </a:t>
            </a:r>
            <a:r>
              <a:rPr lang="es-MX" dirty="0" smtClean="0"/>
              <a:t>profesional, Competencia</a:t>
            </a:r>
            <a:r>
              <a:rPr lang="es-MX" dirty="0"/>
              <a:t>: Integral </a:t>
            </a:r>
            <a:r>
              <a:rPr lang="es-MX" dirty="0" smtClean="0"/>
              <a:t>– Conceptual, Modalidad</a:t>
            </a:r>
            <a:r>
              <a:rPr lang="es-MX" dirty="0"/>
              <a:t>: Presencial 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Créditos: </a:t>
            </a:r>
            <a:r>
              <a:rPr lang="es-MX" dirty="0" smtClean="0"/>
              <a:t>8, Horas </a:t>
            </a:r>
            <a:r>
              <a:rPr lang="es-MX" dirty="0"/>
              <a:t>teóricas: </a:t>
            </a:r>
            <a:r>
              <a:rPr lang="es-MX" dirty="0" smtClean="0"/>
              <a:t>2, Horas </a:t>
            </a:r>
            <a:r>
              <a:rPr lang="es-MX" dirty="0"/>
              <a:t>prácticas: 2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Antecedentes: </a:t>
            </a:r>
          </a:p>
          <a:p>
            <a:r>
              <a:rPr lang="es-MX" dirty="0"/>
              <a:t>Fundamentos de Psicología Educativa y Orientación Educativa.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 de Aprendizaje Consecuente:</a:t>
            </a:r>
          </a:p>
          <a:p>
            <a:r>
              <a:rPr lang="es-MX" dirty="0"/>
              <a:t>Diseño Curricular y Educación Especial.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simultáneas:</a:t>
            </a:r>
          </a:p>
          <a:p>
            <a:r>
              <a:rPr lang="es-MX" dirty="0"/>
              <a:t> Técnicas e instrumentos psicológicos, Psicopatología del adulto, Comunicación, Integración de recursos humanos (Indicadas por el programa).</a:t>
            </a:r>
          </a:p>
          <a:p>
            <a:r>
              <a:rPr lang="es-MX" dirty="0"/>
              <a:t> </a:t>
            </a:r>
          </a:p>
          <a:p>
            <a:r>
              <a:rPr lang="es-ES" dirty="0"/>
              <a:t>Seminarios y talleres elegidos por el alumno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34128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5923" y="675725"/>
            <a:ext cx="5389613" cy="924475"/>
          </a:xfrm>
        </p:spPr>
        <p:txBody>
          <a:bodyPr/>
          <a:lstStyle/>
          <a:p>
            <a:r>
              <a:rPr lang="es-MX" dirty="0" smtClean="0"/>
              <a:t>Estructura de la Escala I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785410"/>
              </p:ext>
            </p:extLst>
          </p:nvPr>
        </p:nvGraphicFramePr>
        <p:xfrm>
          <a:off x="2833740" y="1971320"/>
          <a:ext cx="6430674" cy="4114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215337"/>
                <a:gridCol w="3215337"/>
              </a:tblGrid>
              <a:tr h="482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rowSpan="7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Estrategias </a:t>
                      </a: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motivacionales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intrínseca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extrínseca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Valor de la tarea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internas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externas 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Autoeficacia y expectativas 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11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Concepción de la inteligencia como modificable 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2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2. Componentes Afectivos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0730" y="1897096"/>
            <a:ext cx="5812970" cy="25606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 Explora el estado físico y anímico del estudiante (sueño – descanso).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El control de la ansiedad ante situaciones escolares como exámenes y hablar en público.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Capacidad para relajarse ante situaciones escolares estresantes</a:t>
            </a:r>
            <a:endParaRPr lang="es-MX" dirty="0"/>
          </a:p>
        </p:txBody>
      </p:sp>
      <p:pic>
        <p:nvPicPr>
          <p:cNvPr id="1026" name="Picture 2" descr="http://blogs.cun.es/wp-content/uploads/2015/05/ansiedad-exa%CC%81menes-728x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068" y="1679992"/>
            <a:ext cx="3453039" cy="23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.bp.blogspot.com/-9IQeCDkPwn0/T4Yl9rzsaGI/AAAAAAAAJto/wg_kR_afT1I/s1600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375" y="4386942"/>
            <a:ext cx="3282044" cy="218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10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2. Componentes Afectivos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22241" y="2876810"/>
            <a:ext cx="3521558" cy="25606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Estado físico y anímico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Control de la ansiedad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7037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los ítems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21.- Normalmente me encuentro bien físicamente </a:t>
            </a:r>
          </a:p>
          <a:p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25.- Cuando hago un examen me pongo muy nervioso</a:t>
            </a:r>
          </a:p>
          <a:p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28.- Soy capaz de relajarme y estar tranquilo en situaciones de estrés como exámenes, exposiciones o intervenciones en público.  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231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934661"/>
              </p:ext>
            </p:extLst>
          </p:nvPr>
        </p:nvGraphicFramePr>
        <p:xfrm>
          <a:off x="2515320" y="2031379"/>
          <a:ext cx="7116474" cy="410103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58237"/>
                <a:gridCol w="3558237"/>
              </a:tblGrid>
              <a:tr h="6982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Estrategias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motivacionales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intrínseca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extrínseca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Valor de la tarea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internas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externas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Autoeficacia y expectativas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Concepción de la inteligencia como modificable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Componentes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afectivos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Estado físico y anímico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1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Ansiedad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824801" y="620482"/>
            <a:ext cx="6588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Estructura de la Escala I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4428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3. Estrategias Metacognitivas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7107" y="1766540"/>
            <a:ext cx="5952972" cy="40514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Explora los puntos fuertes y débiles del universitario ante el aprendizaje.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Capacidad para organizar sus actividades escolares.</a:t>
            </a:r>
            <a:endParaRPr lang="es-MX" dirty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Reconoce los mecanismos de mejora que implementa el alumno ante el aprendizaje.</a:t>
            </a:r>
          </a:p>
        </p:txBody>
      </p:sp>
      <p:pic>
        <p:nvPicPr>
          <p:cNvPr id="2050" name="Picture 2" descr="http://cocodocpsicologia.es/wp-content/uploads/2014/08/metacogni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282" y="2212520"/>
            <a:ext cx="4100100" cy="279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4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3. Estrategias Metacognitivas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95185" y="1978811"/>
            <a:ext cx="4230308" cy="40514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Planificación 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Control, autorregulación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Autoevaluación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Conocimiento de objetivos y criterios de evaluación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105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los ítems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31.- Sé cuáles son los objetivos de las asignaturas</a:t>
            </a:r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39.- Cuando he hecho un examen, sé si esta está mal o si está bien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40.- Dedico más tiempo y esfuerzo a asignaturas difíciles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9702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111140"/>
              </p:ext>
            </p:extLst>
          </p:nvPr>
        </p:nvGraphicFramePr>
        <p:xfrm>
          <a:off x="3685756" y="903276"/>
          <a:ext cx="7003474" cy="5181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01737"/>
                <a:gridCol w="3501737"/>
              </a:tblGrid>
              <a:tr h="4794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Estrategias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motivacionales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intrínseca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extrínseca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Valor de la tarea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internas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externas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Autoeficacia y expectativas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Concepción de la inteligencia como modificable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Componentes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afectivos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Estado físico y anímico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Ansiedad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Estrategias </a:t>
                      </a:r>
                      <a:r>
                        <a:rPr lang="es-ES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metacognitivas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de objetivos y criterios de evaluación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Planificación 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Autoevaluación 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97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Control, autorregulación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489847" y="3061596"/>
            <a:ext cx="3159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Estructura de la Escala I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3123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4. Estrategias de control del contexto, interacción social y manejo de recursos.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98855" y="2175559"/>
            <a:ext cx="4778846" cy="37558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Examina las condiciones de estudio que procura el estudiante.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Analiza el trabajo que realiza con otros para mejorar el aprendizaje.</a:t>
            </a:r>
            <a:endParaRPr lang="es-MX" sz="2000" dirty="0"/>
          </a:p>
        </p:txBody>
      </p:sp>
      <p:pic>
        <p:nvPicPr>
          <p:cNvPr id="3074" name="Picture 2" descr="https://motivarelconocimiento.files.wordpress.com/2013/01/img_53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988" y="2491450"/>
            <a:ext cx="4321434" cy="324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8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49237" y="914395"/>
            <a:ext cx="76989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Analizar los fundamentos teóricos y metodológicos de las estrategias de enseñanza y aprendizaje que se manejan en las prácticas educativas por docentes y alumnos para desarrollar competencias dependiendo del  nivel educativo.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particular: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Aplicar los conocimientos y habilidades en la planeación, innovación y evaluación de contenidos de aprendizaje a partir de la implementación  de  estrategias de enseñanza y aprendizaje en  distintos planes y programas de estudio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específico:</a:t>
            </a:r>
          </a:p>
          <a:p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Conocer las característica de un instrumento de evaluación de estrategias de aprendizaje: </a:t>
            </a:r>
            <a:r>
              <a:rPr lang="es-E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CEVEAPEU</a:t>
            </a:r>
            <a:endParaRPr lang="es-MX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480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4. Estrategias de control del contexto, interacción social y manejo de recursos.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94298" y="2379666"/>
            <a:ext cx="4778846" cy="37558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Habilidades de interacción social y aprendizaje con compañeros </a:t>
            </a:r>
          </a:p>
          <a:p>
            <a:pPr marL="0" indent="0">
              <a:buNone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Control del contexto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601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ítems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46.- Aprovecho bien el tiempo que empleo en </a:t>
            </a:r>
            <a:r>
              <a:rPr lang="es-MX" sz="2000" dirty="0" smtClean="0"/>
              <a:t>estudiar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49.- Suelo comentar dudas relativas a los contenidos de clase con los compañeros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53.- cuando no entiendo algún contenido de una asignatura, pido ayuda a otro compañero </a:t>
            </a:r>
            <a:endParaRPr lang="es-MX" sz="2000" dirty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26823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112216"/>
              </p:ext>
            </p:extLst>
          </p:nvPr>
        </p:nvGraphicFramePr>
        <p:xfrm>
          <a:off x="4212771" y="1173434"/>
          <a:ext cx="7426532" cy="4876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13266"/>
                <a:gridCol w="3713266"/>
              </a:tblGrid>
              <a:tr h="462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Estrategias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motivacionales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intrínseca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extrínseca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Valor de la tarea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internas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externas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Autoeficacia y expectativas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239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Concepción de la inteligencia como modificable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Componentes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afectivos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Estado físico y anímico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Ansiedad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2395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Estrategias </a:t>
                      </a:r>
                      <a:r>
                        <a:rPr lang="es-ES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metacognitivas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de objetivos y criterios de evaluación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Planificación 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Autoevaluación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Control, autorregulación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3119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Estrategias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control del contexto, interacción social  y manejo de recursos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Control del contexto 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239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Habilidades de interacción social y aprendizaje con compañeros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489847" y="3061596"/>
            <a:ext cx="3159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Estructura de la Escala I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8041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smtClean="0"/>
              <a:t>ESCALA II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69972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sz="4000" b="1" dirty="0" smtClean="0"/>
              <a:t>ESTRATEGIAS RELACIONADAS CON EL PROCESAMIENTO DE LA INFORMACIÓN</a:t>
            </a:r>
          </a:p>
          <a:p>
            <a:pPr marL="0" indent="0" algn="ctr">
              <a:buNone/>
            </a:pPr>
            <a:endParaRPr lang="es-MX" sz="4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buNone/>
            </a:pPr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Dirigidas al procesamiento: adquisición, elaboración, organización y almacenamiento de la información. </a:t>
            </a:r>
          </a:p>
          <a:p>
            <a:pPr marL="0" indent="0" algn="ctr">
              <a:buNone/>
            </a:pPr>
            <a:endParaRPr lang="es-MX" sz="4000" b="1" dirty="0"/>
          </a:p>
          <a:p>
            <a:pPr marL="0" indent="0" algn="ctr">
              <a:buNone/>
            </a:pPr>
            <a:r>
              <a:rPr lang="es-MX" sz="4000" b="1" dirty="0" smtClean="0"/>
              <a:t> 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55408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 divide en 2 subescalas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Estrategias de búsqueda y selección de información. 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Estrategias de procesamiento y uso de la información.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426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802651"/>
              </p:ext>
            </p:extLst>
          </p:nvPr>
        </p:nvGraphicFramePr>
        <p:xfrm>
          <a:off x="2743200" y="2296391"/>
          <a:ext cx="6243638" cy="339955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21819"/>
                <a:gridCol w="3121819"/>
              </a:tblGrid>
              <a:tr h="694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Escalas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6115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Escala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relacionadas con el procesamiento de la información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de búsqueda y selección e información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38870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</a:t>
                      </a: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 procesamiento y uso de la información 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3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5. Estrategias de búsqueda y selección de información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59429" y="2661557"/>
            <a:ext cx="6743700" cy="31072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Explora las acciones cotidianas para acercarse a la información a aprender.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Así como los mecanismos para discriminar lo importante de lo no importante.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90066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búsqueda y selección de información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6988" y="1836235"/>
            <a:ext cx="3872593" cy="39325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Conocimiento de fuentes y búsqueda de información 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 smtClean="0"/>
              <a:t>Selección de información </a:t>
            </a:r>
          </a:p>
          <a:p>
            <a:endParaRPr lang="es-MX" sz="2000" dirty="0"/>
          </a:p>
        </p:txBody>
      </p:sp>
      <p:pic>
        <p:nvPicPr>
          <p:cNvPr id="4098" name="Picture 2" descr="http://www.veterinaria.org/revistas/redvet/n030308/redalyc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69" y="5178949"/>
            <a:ext cx="4383768" cy="141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101tecnicasdeestudio.files.wordpress.com/2013/08/tecnicas-de-estudio-subrayado.jpg?w=5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15" y="2511879"/>
            <a:ext cx="3328760" cy="222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4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ítems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55.- Me manejo con habilidad en la biblioteca y encontrar los artículos que necesito. 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58.- Soy capaz de seleccionar la información necesaria para estudiar con garantías las asignaturas.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60.- Soy capaz de separar la información fundamental de la que no lo es para preparar las asignaturas.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5367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58235"/>
              </p:ext>
            </p:extLst>
          </p:nvPr>
        </p:nvGraphicFramePr>
        <p:xfrm>
          <a:off x="4441329" y="2410689"/>
          <a:ext cx="6270172" cy="22755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735078"/>
                <a:gridCol w="3535094"/>
              </a:tblGrid>
              <a:tr h="740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29713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Estrategias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búsqueda y selección e información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fuentes y búsqueda de información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0512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Selección </a:t>
                      </a:r>
                      <a:r>
                        <a:rPr lang="es-E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información 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077685" y="3353280"/>
            <a:ext cx="2686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Estructura de la escala II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771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Introducción: los instrumentos de evaluación de las estrategias de aprendizaje.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 teórica del CEVEAPEU.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Escala de estrategias afectivas, de apoyo y control.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Escala de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relacionadas con el procesamiento de la información.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Comentarios.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3188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procesamiento y uso de la información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33107" y="1836015"/>
            <a:ext cx="7094764" cy="448165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Explora las acciones que realiza el alumno para  adquirir, codificar y organizar la información.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Mecanismos de memorización superficial – profunda, repetición – comprensión.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Capacidad para transferir y utilizar la información aprendida.</a:t>
            </a:r>
            <a:endParaRPr lang="es-MX" dirty="0"/>
          </a:p>
        </p:txBody>
      </p:sp>
      <p:pic>
        <p:nvPicPr>
          <p:cNvPr id="6148" name="Picture 4" descr="http://www.conferenciasfarmaceuticas.com/_/rsrc/1358620353634/talleres/informatica/herramient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3" y="2628910"/>
            <a:ext cx="29146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1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procesamiento y uso de la información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02378" y="1836015"/>
            <a:ext cx="8025493" cy="448165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Adquisición de información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Elaboración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Organización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Personalización y creatividad, pensamiento critico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Almacenamiento, memorización, uso de recursos mnemotécnicos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Almacenamiento, simple repetición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Transferencia, uso de la información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Manejo de recursos para usar la información adquirida.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50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ítems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65 .- Tomo apuntes en clase y soy capaz de recoger la información que proporciona el profesor 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78 .- Para aprender las cosas, me limito a repetirlas una y otra vez 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 smtClean="0"/>
              <a:t>87.- En la medida de lo posible, utilizo lo aprendido en una asignatura también en otras 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1502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144300"/>
              </p:ext>
            </p:extLst>
          </p:nvPr>
        </p:nvGraphicFramePr>
        <p:xfrm>
          <a:off x="4898570" y="1670712"/>
          <a:ext cx="6264422" cy="385763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32211"/>
                <a:gridCol w="3132211"/>
              </a:tblGrid>
              <a:tr h="537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Estrategias </a:t>
                      </a:r>
                      <a:r>
                        <a:rPr lang="es-E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búsqueda y selección e información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de fuentes y búsqueda de información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Selección de información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row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E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E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E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</a:t>
                      </a:r>
                      <a:r>
                        <a:rPr lang="es-ES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E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</a:t>
                      </a:r>
                      <a:r>
                        <a:rPr lang="es-E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 procesamiento y uso de la información 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Adquisición de información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Elaboración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Organización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Personalización y creatividad, pensamiento crítico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Almacenamiento. Memorización. Uso de recursos mnemotécnicos  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Almacenamiento. Simple repetición 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Transferencia. Uso de la información 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84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Manejo de recursos para usar la información adquirida </a:t>
                      </a: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518541" y="3141016"/>
            <a:ext cx="2686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Estructura de la escala II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0695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8206422"/>
              </p:ext>
            </p:extLst>
          </p:nvPr>
        </p:nvGraphicFramePr>
        <p:xfrm>
          <a:off x="1496291" y="216736"/>
          <a:ext cx="8905008" cy="63711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02873"/>
                <a:gridCol w="2847109"/>
                <a:gridCol w="3855026"/>
              </a:tblGrid>
              <a:tr h="4848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Escalas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Subescalas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rowSpan="1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Escala I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 afectivas, de apoyo y control (o automanejo)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ES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ES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Estrategias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motivacionales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intrínseca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Motivación extrínseca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Valor de la tarea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internas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Atribuciones externas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Autoeficacia y expectativas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Concepción de la inteligencia como modificable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Componentes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afectivos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Estado físico y anímico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Ansiedad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Estrategias </a:t>
                      </a:r>
                      <a:r>
                        <a:rPr lang="es-ES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metacognitivas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de objetivos y criterios de evaluación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Planificación 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Autoevaluación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Control, autorregulación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 Estrategias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control del contexto, interacción social  y manejo de recursos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Control del contexto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Habilidades de interacción social y aprendizaje con compañeros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rowSpan="10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Escala II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Estrategias relacionadas con el procesamiento de la información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 Estrategias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búsqueda y selección e información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Conocimiento de fuentes y búsqueda de información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Selección de información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Estrategias </a:t>
                      </a: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  procesamiento y uso de la información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Adquisición de información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Elaboración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Organización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Personalización y creatividad, pensamiento crítico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Almacenamiento. Memorización. Uso de recursos mnemotécnicos  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Almacenamiento. Simple repetición 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616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Transferencia. Uso de la información </a:t>
                      </a:r>
                      <a:endParaRPr lang="es-MX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32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Manejo de recursos para usar la información adquirida 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1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Observaciones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El CEVEAPEU aun no es utilizado por los investigadores para explorar la estrategias de aprendizaje.</a:t>
            </a:r>
          </a:p>
          <a:p>
            <a:r>
              <a:rPr lang="es-MX" sz="2000" dirty="0" smtClean="0"/>
              <a:t>Privilegia el aspecto afectivo en detrimento del cognitivo.</a:t>
            </a:r>
          </a:p>
          <a:p>
            <a:r>
              <a:rPr lang="es-MX" sz="2000" dirty="0" smtClean="0"/>
              <a:t>Es necesario validar el instrumento en otros contextos.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Realizar estudios en México y su relación con variables como: género, rendimiento académico, estilos de aprendizaje, etc.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989557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Gargallo, B. (2002). Procedimientos. Estrategias de aprendizaje. Su naturaleza, enseñanza y evaluación. España: Humanidades Pedagogía.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Gargallo, B., Suárez,  J. &amp; Pérez, C. (2009). El cuestionario CEVEAPEAU. Un instrumento para la evaluación de las estrategias de aprendizaje de los estudiantes universitarios. </a:t>
            </a:r>
            <a:r>
              <a:rPr lang="es-MX" i="1" dirty="0"/>
              <a:t>Revista electrónica de </a:t>
            </a:r>
            <a:r>
              <a:rPr lang="es-MX" i="1" dirty="0" err="1"/>
              <a:t>Invesigación</a:t>
            </a:r>
            <a:r>
              <a:rPr lang="es-MX" i="1" dirty="0"/>
              <a:t> y </a:t>
            </a:r>
            <a:r>
              <a:rPr lang="es-MX" i="1" dirty="0" err="1"/>
              <a:t>Evaluacioón</a:t>
            </a:r>
            <a:r>
              <a:rPr lang="es-MX" i="1" dirty="0"/>
              <a:t> Educativa, </a:t>
            </a:r>
            <a:r>
              <a:rPr lang="es-MX" dirty="0"/>
              <a:t>15(2), 1-31. Recuperado de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www.uv.es/RELIEVE/v15n2/RELIEVEv15n2_5.htm</a:t>
            </a:r>
            <a:endParaRPr lang="es-MX" dirty="0" smtClean="0"/>
          </a:p>
          <a:p>
            <a:r>
              <a:rPr lang="es-MX" dirty="0"/>
              <a:t>Hernández, G. (2001). </a:t>
            </a:r>
            <a:r>
              <a:rPr lang="es-MX" i="1" dirty="0"/>
              <a:t>Paradigmas en Psicología de la Educación</a:t>
            </a:r>
            <a:r>
              <a:rPr lang="es-MX" dirty="0"/>
              <a:t>. México: Paidós</a:t>
            </a:r>
            <a:r>
              <a:rPr lang="es-MX" dirty="0" smtClean="0"/>
              <a:t>.</a:t>
            </a:r>
          </a:p>
          <a:p>
            <a:r>
              <a:rPr lang="es-MX" dirty="0" smtClean="0"/>
              <a:t>Juárez, C. S. (2015). Propiedades psicométricas del CEVEAPEU en oblación universitaria mexicana. Reporte de Investigación. </a:t>
            </a:r>
            <a:endParaRPr lang="es-MX" dirty="0" smtClean="0"/>
          </a:p>
          <a:p>
            <a:r>
              <a:rPr lang="es-MX" dirty="0" err="1" smtClean="0"/>
              <a:t>Monereo</a:t>
            </a:r>
            <a:r>
              <a:rPr lang="es-MX" dirty="0" smtClean="0"/>
              <a:t>, C. (2007). </a:t>
            </a:r>
            <a:r>
              <a:rPr lang="es-MX" i="1" dirty="0" smtClean="0"/>
              <a:t>Estrategias de enseñanza y aprendizaje. Formación del profesorado y aplicación en la escuela</a:t>
            </a:r>
            <a:r>
              <a:rPr lang="es-MX" dirty="0" smtClean="0"/>
              <a:t> (10ª ed.). España: Grao.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4120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77788" y="666750"/>
            <a:ext cx="9036424" cy="3015343"/>
          </a:xfrm>
        </p:spPr>
        <p:txBody>
          <a:bodyPr>
            <a:noAutofit/>
          </a:bodyPr>
          <a:lstStyle/>
          <a:p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CEVEAPEU</a:t>
            </a:r>
            <a:b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Cuestionario para la Evaluación de las </a:t>
            </a:r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strategias de Aprendizaje en Estudiantes Universitarios </a:t>
            </a:r>
            <a:endParaRPr lang="es-MX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4301262"/>
            <a:ext cx="8534400" cy="1752600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Autores: 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Bernardo Gargallo López 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Jesús M. Suarez Rodríguez 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Cruz Pérez </a:t>
            </a:r>
            <a:r>
              <a:rPr lang="es-MX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Pérez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1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7435" y="1196753"/>
            <a:ext cx="10363200" cy="1362075"/>
          </a:xfrm>
        </p:spPr>
        <p:txBody>
          <a:bodyPr/>
          <a:lstStyle/>
          <a:p>
            <a:pPr algn="ctr"/>
            <a:r>
              <a:rPr lang="es-MX" dirty="0" smtClean="0"/>
              <a:t>Instrumentos para evaluar las  estrategias de aprendizaje</a:t>
            </a:r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97" y="4306056"/>
            <a:ext cx="17549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31" y="4172706"/>
            <a:ext cx="17272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regexam.mty.itesm.mx/imagenes/exam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869" y="3779112"/>
            <a:ext cx="3771106" cy="19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589165" y="5915781"/>
            <a:ext cx="28803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Lucida Handwriting" panose="03010101010101010101" pitchFamily="66" charset="0"/>
              </a:rPr>
              <a:t>CEVEAPEU</a:t>
            </a:r>
            <a:endParaRPr lang="es-MX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40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LOS INSTRUMENTOS</a:t>
            </a:r>
            <a:br>
              <a:rPr lang="es-MX" dirty="0" smtClean="0"/>
            </a:br>
            <a:r>
              <a:rPr lang="es-MX" dirty="0" smtClean="0"/>
              <a:t>PRETENDEN: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45925" y="1807361"/>
            <a:ext cx="4462044" cy="4051437"/>
          </a:xfrm>
        </p:spPr>
        <p:txBody>
          <a:bodyPr>
            <a:normAutofit/>
          </a:bodyPr>
          <a:lstStyle/>
          <a:p>
            <a:r>
              <a:rPr lang="es-MX" sz="2000" dirty="0" smtClean="0"/>
              <a:t>Diagnosticar</a:t>
            </a:r>
          </a:p>
          <a:p>
            <a:r>
              <a:rPr lang="es-MX" sz="2000" dirty="0" smtClean="0"/>
              <a:t>Pronosticar</a:t>
            </a:r>
          </a:p>
          <a:p>
            <a:r>
              <a:rPr lang="es-MX" sz="2000" dirty="0" smtClean="0"/>
              <a:t>Corregir</a:t>
            </a:r>
          </a:p>
          <a:p>
            <a:r>
              <a:rPr lang="es-MX" sz="2000" dirty="0" smtClean="0"/>
              <a:t>Adquirir</a:t>
            </a:r>
          </a:p>
          <a:p>
            <a:r>
              <a:rPr lang="es-MX" sz="2000" dirty="0" smtClean="0"/>
              <a:t>Consolidar</a:t>
            </a:r>
            <a:endParaRPr lang="es-MX" sz="2000" dirty="0"/>
          </a:p>
        </p:txBody>
      </p:sp>
      <p:pic>
        <p:nvPicPr>
          <p:cNvPr id="2050" name="Picture 2" descr="http://alianzasuperior.com/wp-content/uploads/2013/04/aprendecola-335x2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80" y="2420888"/>
            <a:ext cx="421973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216316" y="5805264"/>
            <a:ext cx="6262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Las acciones que </a:t>
            </a:r>
            <a:r>
              <a:rPr lang="es-MX" sz="2000" dirty="0" smtClean="0"/>
              <a:t>el </a:t>
            </a:r>
            <a:r>
              <a:rPr lang="es-MX" sz="2000" dirty="0" smtClean="0"/>
              <a:t>estudiante </a:t>
            </a:r>
            <a:r>
              <a:rPr lang="es-MX" sz="2000" dirty="0" smtClean="0"/>
              <a:t>realiza para aprender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5606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5924" y="3760400"/>
            <a:ext cx="9489571" cy="1468800"/>
          </a:xfrm>
        </p:spPr>
        <p:txBody>
          <a:bodyPr/>
          <a:lstStyle/>
          <a:p>
            <a:r>
              <a:rPr lang="es-MX" dirty="0" smtClean="0"/>
              <a:t>Algunos de los instrumentos más utilizados para medir la estrategias son:</a:t>
            </a:r>
            <a:endParaRPr lang="es-MX" dirty="0"/>
          </a:p>
        </p:txBody>
      </p:sp>
      <p:pic>
        <p:nvPicPr>
          <p:cNvPr id="3074" name="Picture 2" descr="http://www.cebanc.com/sites/default/files/otros-cursos-aprendizaje-permanen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637" y="652456"/>
            <a:ext cx="6432715" cy="212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TM02455596[[fn=Primavera]]</Template>
  <TotalTime>727</TotalTime>
  <Words>2022</Words>
  <Application>Microsoft Office PowerPoint</Application>
  <PresentationFormat>Personalizado</PresentationFormat>
  <Paragraphs>496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Spring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CEVEAPEU Cuestionario para la Evaluación de las Estrategias de Aprendizaje en Estudiantes Universitarios </vt:lpstr>
      <vt:lpstr>Instrumentos para evaluar las  estrategias de aprendizaje</vt:lpstr>
      <vt:lpstr>LOS INSTRUMENTOS PRETENDEN:</vt:lpstr>
      <vt:lpstr>Algunos de los instrumentos más utilizados para medir la estrategias son:</vt:lpstr>
      <vt:lpstr>Presentación de PowerPoint</vt:lpstr>
      <vt:lpstr>CEVEAPEU</vt:lpstr>
      <vt:lpstr>Críticas o limitaciones a otros instrumentos (Gargallo, Suárez y Pérez, 2009)</vt:lpstr>
      <vt:lpstr>Antecedentes teóricos</vt:lpstr>
      <vt:lpstr>Estrategias de Aprendizaje (EA)</vt:lpstr>
      <vt:lpstr>Función de la estrategias</vt:lpstr>
      <vt:lpstr>Se relacionan con:</vt:lpstr>
      <vt:lpstr>Presentación de PowerPoint</vt:lpstr>
      <vt:lpstr>Estructura Teórica del CEVEAPEU</vt:lpstr>
      <vt:lpstr>Objetivo </vt:lpstr>
      <vt:lpstr>Definición de estrategias de aprendizaje</vt:lpstr>
      <vt:lpstr>Presentación de PowerPoint</vt:lpstr>
      <vt:lpstr>Presentación de PowerPoint</vt:lpstr>
      <vt:lpstr>Presentación de PowerPoint</vt:lpstr>
      <vt:lpstr>Puntuaciones </vt:lpstr>
      <vt:lpstr> ESCALA I   Estrategias afectivas de apoyo y de control</vt:lpstr>
      <vt:lpstr>Se divide en 4 subescalas </vt:lpstr>
      <vt:lpstr>1. Estrategias Motivacionales  </vt:lpstr>
      <vt:lpstr>Estrategias Motivacionales  </vt:lpstr>
      <vt:lpstr>Ejemplo de los ítems</vt:lpstr>
      <vt:lpstr>Estructura de la Escala I</vt:lpstr>
      <vt:lpstr>2. Componentes Afectivos </vt:lpstr>
      <vt:lpstr>2. Componentes Afectivos </vt:lpstr>
      <vt:lpstr>Ejemplo de los ítems </vt:lpstr>
      <vt:lpstr>Presentación de PowerPoint</vt:lpstr>
      <vt:lpstr>3. Estrategias Metacognitivas</vt:lpstr>
      <vt:lpstr>3. Estrategias Metacognitivas</vt:lpstr>
      <vt:lpstr>Ejemplo de los ítems </vt:lpstr>
      <vt:lpstr>Presentación de PowerPoint</vt:lpstr>
      <vt:lpstr>4. Estrategias de control del contexto, interacción social y manejo de recursos. </vt:lpstr>
      <vt:lpstr>4. Estrategias de control del contexto, interacción social y manejo de recursos. </vt:lpstr>
      <vt:lpstr>Ejemplo de ítems </vt:lpstr>
      <vt:lpstr>Presentación de PowerPoint</vt:lpstr>
      <vt:lpstr>ESCALA II</vt:lpstr>
      <vt:lpstr>Se divide en 2 subescalas</vt:lpstr>
      <vt:lpstr>Presentación de PowerPoint</vt:lpstr>
      <vt:lpstr>5. Estrategias de búsqueda y selección de información </vt:lpstr>
      <vt:lpstr>Estrategias de búsqueda y selección de información </vt:lpstr>
      <vt:lpstr>Ejemplo de ítems </vt:lpstr>
      <vt:lpstr>Presentación de PowerPoint</vt:lpstr>
      <vt:lpstr>Estrategias de procesamiento y uso de la información </vt:lpstr>
      <vt:lpstr>Estrategias de procesamiento y uso de la información </vt:lpstr>
      <vt:lpstr>Ejemplo de ítems </vt:lpstr>
      <vt:lpstr>Presentación de PowerPoint</vt:lpstr>
      <vt:lpstr>Presentación de PowerPoint</vt:lpstr>
      <vt:lpstr>Observaciones</vt:lpstr>
      <vt:lpstr>Referencias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CEVEAPEU, instrumento para la evaluación de las estrategias de aprendizaje de los estudiantes universitarios</dc:title>
  <dc:creator>USUARIO</dc:creator>
  <cp:lastModifiedBy>AspireX3910</cp:lastModifiedBy>
  <cp:revision>67</cp:revision>
  <dcterms:created xsi:type="dcterms:W3CDTF">2015-06-17T18:36:11Z</dcterms:created>
  <dcterms:modified xsi:type="dcterms:W3CDTF">2015-09-09T18:09:34Z</dcterms:modified>
</cp:coreProperties>
</file>