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7"/>
  </p:notesMasterIdLst>
  <p:sldIdLst>
    <p:sldId id="415" r:id="rId2"/>
    <p:sldId id="416" r:id="rId3"/>
    <p:sldId id="417" r:id="rId4"/>
    <p:sldId id="418" r:id="rId5"/>
    <p:sldId id="419" r:id="rId6"/>
    <p:sldId id="256" r:id="rId7"/>
    <p:sldId id="420" r:id="rId8"/>
    <p:sldId id="421" r:id="rId9"/>
    <p:sldId id="422" r:id="rId10"/>
    <p:sldId id="423" r:id="rId11"/>
    <p:sldId id="377" r:id="rId12"/>
    <p:sldId id="378" r:id="rId13"/>
    <p:sldId id="434" r:id="rId14"/>
    <p:sldId id="435" r:id="rId15"/>
    <p:sldId id="436" r:id="rId16"/>
    <p:sldId id="437" r:id="rId17"/>
    <p:sldId id="438" r:id="rId18"/>
    <p:sldId id="439" r:id="rId19"/>
    <p:sldId id="440" r:id="rId20"/>
    <p:sldId id="441" r:id="rId21"/>
    <p:sldId id="442" r:id="rId22"/>
    <p:sldId id="380" r:id="rId23"/>
    <p:sldId id="369" r:id="rId24"/>
    <p:sldId id="339" r:id="rId25"/>
    <p:sldId id="340" r:id="rId26"/>
    <p:sldId id="341" r:id="rId27"/>
    <p:sldId id="323" r:id="rId28"/>
    <p:sldId id="360" r:id="rId29"/>
    <p:sldId id="408" r:id="rId30"/>
    <p:sldId id="361" r:id="rId31"/>
    <p:sldId id="362" r:id="rId32"/>
    <p:sldId id="363" r:id="rId33"/>
    <p:sldId id="364" r:id="rId34"/>
    <p:sldId id="391" r:id="rId35"/>
    <p:sldId id="392" r:id="rId36"/>
    <p:sldId id="400" r:id="rId37"/>
    <p:sldId id="394" r:id="rId38"/>
    <p:sldId id="405" r:id="rId39"/>
    <p:sldId id="395" r:id="rId40"/>
    <p:sldId id="430" r:id="rId41"/>
    <p:sldId id="396" r:id="rId42"/>
    <p:sldId id="429" r:id="rId43"/>
    <p:sldId id="397" r:id="rId44"/>
    <p:sldId id="398" r:id="rId45"/>
    <p:sldId id="431" r:id="rId46"/>
    <p:sldId id="399" r:id="rId47"/>
    <p:sldId id="432" r:id="rId48"/>
    <p:sldId id="327" r:id="rId49"/>
    <p:sldId id="328" r:id="rId50"/>
    <p:sldId id="460" r:id="rId51"/>
    <p:sldId id="461" r:id="rId52"/>
    <p:sldId id="282" r:id="rId53"/>
    <p:sldId id="262" r:id="rId54"/>
    <p:sldId id="402" r:id="rId55"/>
    <p:sldId id="263" r:id="rId56"/>
    <p:sldId id="376" r:id="rId57"/>
    <p:sldId id="413" r:id="rId58"/>
    <p:sldId id="264" r:id="rId59"/>
    <p:sldId id="414" r:id="rId60"/>
    <p:sldId id="457" r:id="rId61"/>
    <p:sldId id="458" r:id="rId62"/>
    <p:sldId id="459" r:id="rId63"/>
    <p:sldId id="265" r:id="rId64"/>
    <p:sldId id="342" r:id="rId65"/>
    <p:sldId id="375" r:id="rId6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6F612-8A0A-4F18-988D-986DA4FDE77D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276BD-EFDF-4C18-83B4-97E9DAFCB1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2893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716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7171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0546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0764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55858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40797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91855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519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31210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86891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49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781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28964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64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1371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578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5217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776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7074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057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7164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F882-F0FD-4A3C-AEB6-905CA5DB6AF9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1224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9C56A7C-B258-420A-8FB3-EE55FB5510C8}" type="datetimeFigureOut">
              <a:rPr lang="es-MX" smtClean="0"/>
              <a:pPr/>
              <a:t>10/09/2015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879F3B3-C4CD-48C1-8B4C-66A003C0C3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aemex.mx/CUEcatepec/images/escudo_cu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184" y="247779"/>
            <a:ext cx="1851279" cy="159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827584" y="2337544"/>
            <a:ext cx="6858000" cy="23876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Instrumentos y Reactivos para la Recolección de Datos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s-MX" sz="2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UA. Elaboración de Instrumentos</a:t>
            </a:r>
            <a:endParaRPr lang="es-MX" sz="2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83968" y="5060372"/>
            <a:ext cx="4196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en Ed. Carlos Saúl Juárez Lugo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Ecatepec</a:t>
            </a:r>
          </a:p>
          <a:p>
            <a:pPr algn="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://www.uaemex.mx/images/cabece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79" y="503561"/>
            <a:ext cx="5289049" cy="109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205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Error en la medición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828800"/>
          </a:xfrm>
        </p:spPr>
        <p:txBody>
          <a:bodyPr/>
          <a:lstStyle/>
          <a:p>
            <a:r>
              <a:rPr lang="es-MX" dirty="0" smtClean="0"/>
              <a:t>Es comprendida como la desviación de un valor verdadero.</a:t>
            </a:r>
            <a:endParaRPr lang="es-MX" dirty="0"/>
          </a:p>
        </p:txBody>
      </p:sp>
      <p:pic>
        <p:nvPicPr>
          <p:cNvPr id="4" name="3 Imagen" descr="descar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140968"/>
            <a:ext cx="3816424" cy="29633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57330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/>
              <a:t>Medición</a:t>
            </a:r>
            <a:endParaRPr lang="es-E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600200"/>
            <a:ext cx="7345362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3200" dirty="0"/>
              <a:t>Criterio</a:t>
            </a:r>
          </a:p>
          <a:p>
            <a:pPr>
              <a:buFont typeface="Wingdings" pitchFamily="2" charset="2"/>
              <a:buNone/>
            </a:pPr>
            <a:endParaRPr lang="es-ES_tradnl" sz="3200" dirty="0"/>
          </a:p>
          <a:p>
            <a:r>
              <a:rPr lang="es-ES_tradnl" dirty="0"/>
              <a:t>Cualquier  prueba cuyo propósitos consista en proporcionar medidas que puedan interpretarse en términos de estándares específicos de ejecución.</a:t>
            </a:r>
          </a:p>
          <a:p>
            <a:endParaRPr lang="es-ES_tradnl" dirty="0"/>
          </a:p>
          <a:p>
            <a:r>
              <a:rPr lang="es-ES_tradnl" dirty="0"/>
              <a:t>Miden las habilidades en términos absolutos de ejecución (dominio – ausencia).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065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Medición</a:t>
            </a:r>
            <a:endParaRPr lang="es-E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3600" dirty="0"/>
              <a:t>Norma</a:t>
            </a:r>
          </a:p>
          <a:p>
            <a:endParaRPr lang="es-ES_tradnl" dirty="0"/>
          </a:p>
          <a:p>
            <a:r>
              <a:rPr lang="es-ES_tradnl" dirty="0"/>
              <a:t>Instrumentos estandarizados. La información es cuantitativa y la compara con datos normativos la ejecución de la persona.</a:t>
            </a:r>
            <a:endParaRPr lang="es-ES" dirty="0"/>
          </a:p>
          <a:p>
            <a:endParaRPr lang="es-ES" dirty="0"/>
          </a:p>
        </p:txBody>
      </p:sp>
      <p:pic>
        <p:nvPicPr>
          <p:cNvPr id="26626" name="Picture 2" descr="http://1.bp.blogspot.com/_QMMNMQj0KGk/TOggUq2sxsI/AAAAAAAAQ64/VW8GQ_lr8KE/s1600/quien-invento-regl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797152"/>
            <a:ext cx="2415960" cy="188788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8779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31640" y="1340768"/>
            <a:ext cx="6480048" cy="2301240"/>
          </a:xfrm>
        </p:spPr>
        <p:txBody>
          <a:bodyPr/>
          <a:lstStyle/>
          <a:p>
            <a:pPr algn="ctr"/>
            <a:r>
              <a:rPr lang="es-MX" dirty="0" smtClean="0"/>
              <a:t>NIVELES DE MEDICIÓN</a:t>
            </a:r>
            <a:endParaRPr lang="es-MX" dirty="0"/>
          </a:p>
        </p:txBody>
      </p:sp>
      <p:pic>
        <p:nvPicPr>
          <p:cNvPr id="1026" name="Picture 2" descr="http://dibuteca.estaticos.net/dibujos/pintar/escuadra-y-regla_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835696" y="2204864"/>
            <a:ext cx="571500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24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s-ES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La escala nos permite medir los resultados de acuerdo a valores estandarizados.</a:t>
            </a:r>
          </a:p>
          <a:p>
            <a:endParaRPr lang="es-ES_tradnl" dirty="0" smtClean="0"/>
          </a:p>
          <a:p>
            <a:r>
              <a:rPr lang="es-ES_tradnl" dirty="0" smtClean="0"/>
              <a:t>Escala se define como un sistema </a:t>
            </a:r>
            <a:r>
              <a:rPr lang="es-ES_tradnl" dirty="0"/>
              <a:t>de número graduados, usados al asignar  valores medidos a características seleccionadas de objetos, eventos o personas.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0379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sz="4000" dirty="0"/>
              <a:t>Escalas o Niveles</a:t>
            </a:r>
            <a:br>
              <a:rPr lang="es-ES_tradnl" sz="4000" dirty="0"/>
            </a:br>
            <a:r>
              <a:rPr lang="es-ES_tradnl" sz="4000" dirty="0"/>
              <a:t> de Medición</a:t>
            </a:r>
            <a:endParaRPr lang="es-ES" sz="4000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29600" cy="3781425"/>
          </a:xfrm>
        </p:spPr>
        <p:txBody>
          <a:bodyPr/>
          <a:lstStyle/>
          <a:p>
            <a:r>
              <a:rPr lang="es-ES_tradnl"/>
              <a:t>Al medir se asignan valores numéricos, los cuales corresponden a ciertos niveles o escalas de medición. Tales escalas pueden ser clasificadas en dos términos: 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90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3925887"/>
          </a:xfrm>
        </p:spPr>
        <p:txBody>
          <a:bodyPr/>
          <a:lstStyle/>
          <a:p>
            <a:pPr algn="ctr"/>
            <a:r>
              <a:rPr lang="es-ES_tradnl"/>
              <a:t>Escalas Cualitativas: nominal y ordinal.</a:t>
            </a:r>
          </a:p>
          <a:p>
            <a:pPr algn="ctr">
              <a:buFont typeface="Wingdings" pitchFamily="2" charset="2"/>
              <a:buNone/>
            </a:pPr>
            <a:endParaRPr lang="es-ES_tradnl"/>
          </a:p>
          <a:p>
            <a:pPr algn="ctr"/>
            <a:r>
              <a:rPr lang="es-ES_tradnl"/>
              <a:t>Escalas Cuantitativas. Intervalo y razón.</a:t>
            </a:r>
          </a:p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300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2" name="Group 2"/>
          <p:cNvGraphicFramePr>
            <a:graphicFrameLocks noGrp="1"/>
          </p:cNvGraphicFramePr>
          <p:nvPr/>
        </p:nvGraphicFramePr>
        <p:xfrm>
          <a:off x="611188" y="1341438"/>
          <a:ext cx="8137525" cy="4824414"/>
        </p:xfrm>
        <a:graphic>
          <a:graphicData uri="http://schemas.openxmlformats.org/drawingml/2006/table">
            <a:tbl>
              <a:tblPr/>
              <a:tblGrid>
                <a:gridCol w="3705225"/>
                <a:gridCol w="1638300"/>
                <a:gridCol w="1473200"/>
                <a:gridCol w="1320800"/>
              </a:tblGrid>
              <a:tr h="684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Características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Estadística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Ejemplos típicos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322513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Tiene dos o más categorías del ítem o variables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Las categorías no tienen orden jerárquico.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Indica diferencias respectos a una o más características.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Los números utilizados tienen una función de clasificación.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 se pueden manipular aritméticamente.</a:t>
                      </a:r>
                      <a:endParaRPr kumimoji="0" 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Moda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Frecuencia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Coeficiente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 contingencia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Asignación de números a la variable género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(Hombre – Mujer).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Hombre   = 1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Mujer      =  2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Asignación de números a la filiación religiosa</a:t>
                      </a: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.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1768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= Católico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 = Judío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= Protestante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 = Musulmán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 = Otros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 +   2  =  3  (¿?)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705" name="Text Box 25"/>
          <p:cNvSpPr txBox="1">
            <a:spLocks noChangeArrowheads="1"/>
          </p:cNvSpPr>
          <p:nvPr/>
        </p:nvSpPr>
        <p:spPr bwMode="auto">
          <a:xfrm>
            <a:off x="2700338" y="404813"/>
            <a:ext cx="3527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>
                <a:latin typeface="Arial" charset="0"/>
              </a:rPr>
              <a:t>Nominal</a:t>
            </a:r>
            <a:endParaRPr lang="es-ES" sz="2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03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23" name="Group 19"/>
          <p:cNvGraphicFramePr>
            <a:graphicFrameLocks noGrp="1"/>
          </p:cNvGraphicFramePr>
          <p:nvPr/>
        </p:nvGraphicFramePr>
        <p:xfrm>
          <a:off x="225425" y="1341438"/>
          <a:ext cx="8523288" cy="5111751"/>
        </p:xfrm>
        <a:graphic>
          <a:graphicData uri="http://schemas.openxmlformats.org/drawingml/2006/table">
            <a:tbl>
              <a:tblPr/>
              <a:tblGrid>
                <a:gridCol w="4130675"/>
                <a:gridCol w="1466850"/>
                <a:gridCol w="819150"/>
                <a:gridCol w="998538"/>
                <a:gridCol w="1108075"/>
              </a:tblGrid>
              <a:tr h="3094038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Hay varias categorías de ítem o variable.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Mantienen un orden de mayor a menor.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Las categorías indican jerarquía, orden no magnitudes.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 se conoce con precisión que tanto es la diferencia entre una y otra.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 se pueden realizar operaciones aritméticas</a:t>
                      </a: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.</a:t>
                      </a:r>
                      <a:endParaRPr kumimoji="0" lang="es-MX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Percentil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Sperman V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Kendall T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Kendall W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Ordenar un conjunto de juguetes del más chico al más grande.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 es mayor que 1 y 4 es mayor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que 3, 2, 1.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Ansiedad ante un examen: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177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2987675" y="333375"/>
            <a:ext cx="388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>
                <a:latin typeface="Arial" charset="0"/>
              </a:rPr>
              <a:t>Ordinal</a:t>
            </a:r>
            <a:endParaRPr lang="es-ES" sz="2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3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Line 2"/>
          <p:cNvSpPr>
            <a:spLocks noChangeShapeType="1"/>
          </p:cNvSpPr>
          <p:nvPr/>
        </p:nvSpPr>
        <p:spPr bwMode="auto">
          <a:xfrm>
            <a:off x="6637338" y="30654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731" name="Line 3"/>
          <p:cNvSpPr>
            <a:spLocks noChangeShapeType="1"/>
          </p:cNvSpPr>
          <p:nvPr/>
        </p:nvSpPr>
        <p:spPr bwMode="auto">
          <a:xfrm>
            <a:off x="6637338" y="30654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73750" name="Group 22"/>
          <p:cNvGraphicFramePr>
            <a:graphicFrameLocks noGrp="1"/>
          </p:cNvGraphicFramePr>
          <p:nvPr/>
        </p:nvGraphicFramePr>
        <p:xfrm>
          <a:off x="712788" y="1628775"/>
          <a:ext cx="7720012" cy="4032250"/>
        </p:xfrm>
        <a:graphic>
          <a:graphicData uri="http://schemas.openxmlformats.org/drawingml/2006/table">
            <a:tbl>
              <a:tblPr/>
              <a:tblGrid>
                <a:gridCol w="3571875"/>
                <a:gridCol w="1655762"/>
                <a:gridCol w="696913"/>
                <a:gridCol w="1795462"/>
              </a:tblGrid>
              <a:tr h="1308100">
                <a:tc rowSpan="3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Hay orden o jerarquía entre categorías.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Intervalo igual y constante en la medición.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Existe una unidad de medida.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El cero es arbitrario, no es real.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Realiza operaciones aritméticas y sus derivaciones.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Desviación estándar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Correlación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Del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Producto-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momento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 Pearson.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Correlación múltiple del producto-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momento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Prueba de ejercicios matemáticos.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(30 ítems de igual dificultad).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177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  y   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Igual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   y   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Prueba de inteligencia (Raven).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3748" name="Text Box 20"/>
          <p:cNvSpPr txBox="1">
            <a:spLocks noChangeArrowheads="1"/>
          </p:cNvSpPr>
          <p:nvPr/>
        </p:nvSpPr>
        <p:spPr bwMode="auto">
          <a:xfrm>
            <a:off x="2843213" y="620713"/>
            <a:ext cx="2952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>
                <a:latin typeface="Arial" charset="0"/>
              </a:rPr>
              <a:t>Intervalo</a:t>
            </a:r>
            <a:endParaRPr lang="es-ES" sz="3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1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1250171"/>
            <a:ext cx="69847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Aprendizaje: Elaboración de Instrumentos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por Competencias.</a:t>
            </a:r>
            <a:br>
              <a:rPr lang="es-ES_tradnl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Psicología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Secuencia didáctica que indica el Programa de Aprendizaje:</a:t>
            </a:r>
          </a:p>
          <a:p>
            <a:endParaRPr lang="es-MX" dirty="0"/>
          </a:p>
          <a:p>
            <a:r>
              <a:rPr lang="es-MX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Fundamentos teóricos en la construcción de instrumentos de medición, para planear uno propio</a:t>
            </a:r>
            <a:r>
              <a:rPr lang="es-MX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Bases metodológicas para construir un instrumento y la generación de reactivos</a:t>
            </a:r>
            <a:r>
              <a:rPr lang="es-MX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334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54" name="Group 2"/>
          <p:cNvGraphicFramePr>
            <a:graphicFrameLocks noGrp="1"/>
          </p:cNvGraphicFramePr>
          <p:nvPr/>
        </p:nvGraphicFramePr>
        <p:xfrm>
          <a:off x="712788" y="1700213"/>
          <a:ext cx="7720012" cy="3238500"/>
        </p:xfrm>
        <a:graphic>
          <a:graphicData uri="http://schemas.openxmlformats.org/drawingml/2006/table">
            <a:tbl>
              <a:tblPr/>
              <a:tblGrid>
                <a:gridCol w="3892550"/>
                <a:gridCol w="1479550"/>
                <a:gridCol w="2347912"/>
              </a:tblGrid>
              <a:tr h="323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Intervalos iguales entre las categorías.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Realiza operaciones aritméticas y sus derivaciones.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ourier New" pitchFamily="49" charset="0"/>
                        <a:buChar char="o"/>
                        <a:tabLst>
                          <a:tab pos="71438" algn="l"/>
                        </a:tabLst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El cero es real, es absoluto. Indica que no existe el atributo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Media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Geométrica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Coeficiente de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variación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Tiempo de exposición a la televisión.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Productividad.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2916238" y="333375"/>
            <a:ext cx="381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>
                <a:latin typeface="Arial" charset="0"/>
              </a:rPr>
              <a:t>Razón</a:t>
            </a:r>
            <a:endParaRPr lang="es-ES" sz="36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82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78" name="Group 2"/>
          <p:cNvGraphicFramePr>
            <a:graphicFrameLocks noGrp="1"/>
          </p:cNvGraphicFramePr>
          <p:nvPr/>
        </p:nvGraphicFramePr>
        <p:xfrm>
          <a:off x="1692275" y="1844675"/>
          <a:ext cx="5903913" cy="4176713"/>
        </p:xfrm>
        <a:graphic>
          <a:graphicData uri="http://schemas.openxmlformats.org/drawingml/2006/table">
            <a:tbl>
              <a:tblPr/>
              <a:tblGrid>
                <a:gridCol w="2867025"/>
                <a:gridCol w="3036888"/>
              </a:tblGrid>
              <a:tr h="7096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Nivel de medición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Categoría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3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 razón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 días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 0 a k días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3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Ordinal</a:t>
                      </a:r>
                      <a:endParaRPr kumimoji="0" lang="es-E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Bastante antigüedad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Regular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Poca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2195513" y="620713"/>
            <a:ext cx="5113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>
                <a:latin typeface="Arial" charset="0"/>
              </a:rPr>
              <a:t>Atributo: Antigüedad en la escuela.</a:t>
            </a:r>
          </a:p>
        </p:txBody>
      </p:sp>
    </p:spTree>
    <p:extLst>
      <p:ext uri="{BB962C8B-B14F-4D97-AF65-F5344CB8AC3E}">
        <p14:creationId xmlns:p14="http://schemas.microsoft.com/office/powerpoint/2010/main" val="298446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3608" y="836712"/>
            <a:ext cx="6480048" cy="2301240"/>
          </a:xfrm>
        </p:spPr>
        <p:txBody>
          <a:bodyPr/>
          <a:lstStyle/>
          <a:p>
            <a:pPr algn="ctr"/>
            <a:r>
              <a:rPr lang="es-MX" dirty="0" smtClean="0"/>
              <a:t>Medición en psicología</a:t>
            </a:r>
            <a:endParaRPr lang="es-MX" dirty="0"/>
          </a:p>
        </p:txBody>
      </p:sp>
      <p:pic>
        <p:nvPicPr>
          <p:cNvPr id="3" name="2 Imagen" descr="cursos-evaluacion-psicologica.jpg"/>
          <p:cNvPicPr>
            <a:picLocks noChangeAspect="1"/>
          </p:cNvPicPr>
          <p:nvPr/>
        </p:nvPicPr>
        <p:blipFill>
          <a:blip r:embed="rId2" cstate="print"/>
          <a:srcRect b="20236"/>
          <a:stretch>
            <a:fillRect/>
          </a:stretch>
        </p:blipFill>
        <p:spPr>
          <a:xfrm>
            <a:off x="2051720" y="3140968"/>
            <a:ext cx="4824536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/>
              <a:t>Psicometría</a:t>
            </a:r>
            <a:endParaRPr lang="es-E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3744913"/>
          </a:xfrm>
        </p:spPr>
        <p:txBody>
          <a:bodyPr/>
          <a:lstStyle/>
          <a:p>
            <a:r>
              <a:rPr lang="es-ES_tradnl"/>
              <a:t>Rama de la psicología que intenta traducir a términos numéricos y cuantitativos los aspectos de la vida psíquica o de la personalidad normal o patológica, que de otra manera permanecería como objeto de una evaluación subjetiva y descriptiva.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12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/>
              <a:t>Evaluación Psicológica</a:t>
            </a:r>
            <a:endParaRPr lang="es-E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141787"/>
          </a:xfrm>
        </p:spPr>
        <p:txBody>
          <a:bodyPr/>
          <a:lstStyle/>
          <a:p>
            <a:r>
              <a:rPr lang="es-ES_tradnl"/>
              <a:t>Existen diversos tipos y modelos de instrumentos de evaluación psicológica; cada uno de ellos tiene un proceso particular en su diseño y construcción que, de acuerdo al alcance que se desea que tenga, dependerá la rigurosidad a la que será sometido.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90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Instrumentos</a:t>
            </a:r>
            <a:endParaRPr lang="es-E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1844675"/>
            <a:ext cx="5832475" cy="4286250"/>
          </a:xfrm>
        </p:spPr>
        <p:txBody>
          <a:bodyPr/>
          <a:lstStyle/>
          <a:p>
            <a:r>
              <a:rPr lang="es-ES_tradnl"/>
              <a:t>Cuestionarios</a:t>
            </a:r>
          </a:p>
          <a:p>
            <a:r>
              <a:rPr lang="es-ES_tradnl"/>
              <a:t>Inventarios</a:t>
            </a:r>
          </a:p>
          <a:p>
            <a:r>
              <a:rPr lang="es-ES_tradnl"/>
              <a:t>Pruebas publicadas</a:t>
            </a:r>
          </a:p>
          <a:p>
            <a:r>
              <a:rPr lang="es-ES_tradnl"/>
              <a:t>Pruebas inéditas</a:t>
            </a:r>
          </a:p>
          <a:p>
            <a:r>
              <a:rPr lang="es-ES_tradnl"/>
              <a:t>Escalas de medición</a:t>
            </a:r>
          </a:p>
          <a:p>
            <a:r>
              <a:rPr lang="es-ES_tradnl"/>
              <a:t>Listas de opción múltiple.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196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203575" y="2997200"/>
            <a:ext cx="25923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>
                <a:latin typeface="Arial" charset="0"/>
              </a:rPr>
              <a:t>Instrumentos de Evaluación</a:t>
            </a:r>
            <a:endParaRPr lang="es-ES" sz="2400">
              <a:latin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39750" y="549275"/>
            <a:ext cx="3671888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¿Requiere de información para tomar decisiones con respecto a la gente?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¿Ayudarla a elegir el rumbo de sus actos relativos a una futura decisión educativa o laboral?</a:t>
            </a:r>
            <a:endParaRPr lang="es-ES">
              <a:latin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580063" y="692150"/>
            <a:ext cx="27368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ES_tradnl">
                <a:latin typeface="Arial" charset="0"/>
              </a:rPr>
              <a:t>Escuelas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ES_tradnl">
                <a:latin typeface="Arial" charset="0"/>
              </a:rPr>
              <a:t>Clínicas psicológicas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ES_tradnl">
                <a:latin typeface="Arial" charset="0"/>
              </a:rPr>
              <a:t>Industria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ES_tradnl">
                <a:latin typeface="Arial" charset="0"/>
              </a:rPr>
              <a:t>Servicio militar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ES_tradnl">
                <a:latin typeface="Arial" charset="0"/>
              </a:rPr>
              <a:t>Servicio civil</a:t>
            </a:r>
            <a:endParaRPr lang="es-ES">
              <a:latin typeface="Arial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187450" y="4076700"/>
            <a:ext cx="338455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Finalidad: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Evaluación diagnóstica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Selección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Toma de decisiones prácticas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Investigación</a:t>
            </a:r>
            <a:endParaRPr lang="es-ES">
              <a:latin typeface="Arial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156325" y="4365625"/>
            <a:ext cx="15113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Aptitudes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Actitudes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Intereses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>Inteligencia</a:t>
            </a:r>
            <a:endParaRPr lang="es-ES">
              <a:latin typeface="Arial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6877050" y="3213100"/>
            <a:ext cx="1798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>
                <a:latin typeface="Arial" charset="0"/>
              </a:rPr>
              <a:t>Negocio</a:t>
            </a:r>
            <a:endParaRPr lang="es-ES" sz="3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39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/>
      <p:bldP spid="5128" grpId="0"/>
      <p:bldP spid="51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/>
              <a:t>Prueba / Test</a:t>
            </a:r>
            <a:endParaRPr lang="es-E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28625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s-ES_tradnl"/>
              <a:t>Cualquier instrumento utilizado para evaluar la conducta o el desempeño de una persona.</a:t>
            </a:r>
          </a:p>
          <a:p>
            <a:pPr>
              <a:lnSpc>
                <a:spcPct val="150000"/>
              </a:lnSpc>
            </a:pPr>
            <a:r>
              <a:rPr lang="es-ES_tradnl"/>
              <a:t>Prueba es no estandarizada.</a:t>
            </a:r>
          </a:p>
          <a:p>
            <a:pPr>
              <a:lnSpc>
                <a:spcPct val="150000"/>
              </a:lnSpc>
            </a:pPr>
            <a:r>
              <a:rPr lang="es-ES_tradnl"/>
              <a:t>Test es un instrumento estandarizado.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137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Cuestionario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852936"/>
            <a:ext cx="8003232" cy="2232248"/>
          </a:xfrm>
        </p:spPr>
        <p:txBody>
          <a:bodyPr/>
          <a:lstStyle/>
          <a:p>
            <a:r>
              <a:rPr lang="es-MX" dirty="0" smtClean="0"/>
              <a:t>Los cuestionarios y cedulas de entrevistas  son instrumentos destinados a recolectar información requerida por los objetivos  de investigación.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635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35896" y="620688"/>
            <a:ext cx="7467600" cy="1143000"/>
          </a:xfrm>
        </p:spPr>
        <p:txBody>
          <a:bodyPr/>
          <a:lstStyle/>
          <a:p>
            <a:pPr algn="ctr"/>
            <a:r>
              <a:rPr lang="es-MX" dirty="0" smtClean="0"/>
              <a:t>Ejemplo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632"/>
            <a:ext cx="4142495" cy="6536859"/>
          </a:xfrm>
        </p:spPr>
      </p:pic>
    </p:spTree>
    <p:extLst>
      <p:ext uri="{BB962C8B-B14F-4D97-AF65-F5344CB8AC3E}">
        <p14:creationId xmlns:p14="http://schemas.microsoft.com/office/powerpoint/2010/main" val="388394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16416" y="481693"/>
            <a:ext cx="770912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APRENDIZAJE: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Elaboración de Instrumentos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por Competencias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Clave: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L200501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Competencia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habilidad de investigación,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Modalidad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Presencial 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Núcleo de formación: Metodológico instrumental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Créditos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 Horas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teóricas: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Horas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prácticas: 2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Unidades de Aprendizaje Antecedentes: 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Ninguna (Se sugiere conocimientos de Estadística)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 Consecuente: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Taller de Elaboración de Instrumentos.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Unidades de aprendizaje simultáneas: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Indicadas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trayectoria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Seminarios y talleres elegidos por el alumno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065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Pruebas de observación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44824"/>
            <a:ext cx="7643192" cy="2664296"/>
          </a:xfrm>
        </p:spPr>
        <p:txBody>
          <a:bodyPr/>
          <a:lstStyle/>
          <a:p>
            <a:r>
              <a:rPr lang="es-MX" dirty="0" smtClean="0"/>
              <a:t>Prueba de aptitud para observar a solicitantes de un trabajo particular comienza con un análisis detallado de las actividades que componen ese trabajo.</a:t>
            </a:r>
            <a:endParaRPr lang="es-MX" dirty="0"/>
          </a:p>
        </p:txBody>
      </p:sp>
      <p:pic>
        <p:nvPicPr>
          <p:cNvPr id="2050" name="Picture 2" descr="http://www.ub.edu/web/ub/galeries/imatges/noticies/2013/01/Dr._Salvador_Reguant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33056"/>
            <a:ext cx="3384376" cy="198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50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Pruebas de inteligencia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80928"/>
            <a:ext cx="7467600" cy="2116832"/>
          </a:xfrm>
        </p:spPr>
        <p:txBody>
          <a:bodyPr/>
          <a:lstStyle/>
          <a:p>
            <a:r>
              <a:rPr lang="es-MX" dirty="0" smtClean="0"/>
              <a:t>Se reúnen un conjunto de reactivos que supuestamente miden algún aspecto del constructo “inteligencia”.</a:t>
            </a:r>
            <a:endParaRPr lang="es-MX" dirty="0"/>
          </a:p>
        </p:txBody>
      </p:sp>
      <p:pic>
        <p:nvPicPr>
          <p:cNvPr id="1026" name="Picture 2" descr="https://encrypted-tbn1.gstatic.com/images?q=tbn:ANd9GcSlPbLmci7mRvJgqIYHAQLlQR0N3gA7Gbxr2n4Mv2pwZO3dMIbt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37112"/>
            <a:ext cx="247650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39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Inventarios y escalas de personalidad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Son elaborados combinando enfoques teóricos, racionales y empíricos, dependiendo el objetivo de investigación de la personalidad.</a:t>
            </a:r>
            <a:endParaRPr lang="es-MX" dirty="0"/>
          </a:p>
        </p:txBody>
      </p:sp>
      <p:pic>
        <p:nvPicPr>
          <p:cNvPr id="3076" name="Picture 4" descr="http://web.teaediciones.com/ImagesProductos/MMPI-2-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61048"/>
            <a:ext cx="1584176" cy="234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44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Pruebas de rendimiento académico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08920"/>
            <a:ext cx="4690864" cy="3417243"/>
          </a:xfrm>
        </p:spPr>
        <p:txBody>
          <a:bodyPr/>
          <a:lstStyle/>
          <a:p>
            <a:r>
              <a:rPr lang="es-MX" dirty="0" smtClean="0"/>
              <a:t>Proporcionan información al maestro sobre objetivos educativos alcanzados.</a:t>
            </a:r>
          </a:p>
          <a:p>
            <a:endParaRPr lang="es-MX" dirty="0"/>
          </a:p>
        </p:txBody>
      </p:sp>
      <p:sp>
        <p:nvSpPr>
          <p:cNvPr id="4" name="AutoShape 2" descr="data:image/jpeg;base64,/9j/4AAQSkZJRgABAQAAAQABAAD/2wCEAAkGBxQSEhUUExQUFRQXFB0aGBgXFRodFxgfHBwYHB0XHRwdHCggHRwlHBgYIjEhJSkrLi4uFx8zODMsNygtLisBCgoKDg0OGxAQGywkHyQsLCwsLCw0LCwsLCwsLCwsLCwsLCwsLCwsLCwsLCwsLCwsLCwsLCwsLCwsLCwsLCwsLP/AABEIARYAtQMBEQACEQEDEQH/xAAbAAABBQEBAAAAAAAAAAAAAAAEAQIDBQYAB//EAEkQAAIBAgMEBwIKBwYFBQAAAAECAwARBBIhBQYxQRMiMlFhcYEUkQcVI0JSU6GxwdEkM2JykpOyc4LS4eLwNFRjosJDVXSz8f/EABoBAAIDAQEAAAAAAAAAAAAAAAABAgMEBQb/xAA4EQACAQIFAgMHAgUEAwEAAAAAAQIDEQQSITFBE1FhcYEFFCIyocHwkbEjMzRC4VJictEVJPFT/9oADAMBAAIRAxEAPwD1VJD3n3muXml3NFkL0h7zSzS7hZCBj3n30XkGg7Oe+lmYrHZj30XYCEmncBL0gOJodxjSaLgNpAJakAhvTGcKAOvQBwpAdTA6gDjQBxpAdQMW9AhRQgLLZXBvOt2F+VlVQrwayMsHGkBwoAzO9WdZsJkllQSziNwshAItyHI+IrbhcrhO8U7K60KKt042e7LmbacETCJ5VV8t7M3WsAesSdeA4ms6pVJrMloWOcU7NjsBtWKbN0ThipswsQy91wQD686VSlOnbMtwjKMtiB9uwBsmc3z5MwjfJnJtk6TLkzX0tfjpUlQqWvbx8beW4upG4GNvr7Y0BdMixA+JcsRl9AOHjU3h30VO2t/pYXUWfKS4zeTDRF88yjoyA9gxILXsNBqeqx0voL1GGFqytaO43Vgr67BCbWhMoiDgyMucLZuzob8LcDUHRmo57aEs8b5b6jcPtiGR5I0fM0YBcWbq34akWPDlSnQnFJtaPYFOLbS4A23ow2VmEhYKxVsscjFbAEkgLcKL9rhyvVnula9rfVfnoR60LXHYjePDIFJkupt11VmjGa2XM4BVL3B6xHGlHC1XdJa9uf05G6sFrcOxeNWMBnPEgAAEsx5KoGrE9wqqNOU3ZE3JJakGH2vE5cAsGjF2RkYOBybKRcg94vwqUqM427PZ8fqJTTuCDenDZOkDOU1uwikISxsS9l6gv32q33Ormyta+a+nch14Wv8AYbvNtnoYA8Z6zsgU5SwszKCwsLdk6X4+NPC0epNqS2T/AFSCtUyxuvAPn2pGqByWys2VRkbMx+iqWzE6d3KqY0pt5V+epNzilc7C7TR3MfWWQDNkdSrW4ZhfRhfS4v40TpSis267oFNN25Im27F/1Cgk6MyCNjHnzZbZv3tL8L86n7vO3F7XtfWxHqx+xZis5YOFMCy2VwbzrbhdmVVNwAVjZYOFIBb1JMRmd72HTYDl+lj7v8xW3C6wqf8AEorbx8x+8SKcZgAbaSSH3R3H22pULqjU8l+46lnOHn9hyMPjVuFzg1v42kNvspO/uq/5P9gVur6FTIzYeDp8PKsuFaQN0EqAsGaTVUYG+YObgG9iKvSVSeSaakluvBcryIfKs0XddiyWYLtOTMwW+DS1yB/6jaCqGm8Mrf6n+yLLpVX5IZhSnxnPwuMNEBqL6lrj7vsonmWFj5v7ArdV+S+43bU6x4/CO5CqY5UzNooY5SASdATY2pUYuWHnFb3TCbSqRb8SLZGLR9o4kqwIMMQBvo1s9yveBqLjup1oNYaF1zIUJJ1ZW7L7jdz5kzY9rrY42Qk3HZsNb/R1bXhUsWpfwl/tQUWvj8yp2QyjYLar+plvqO0We1/Hh9lX1FL39ea/Yphb3V+TD9oTAHZ8rOVgCFWkVhZGdFCEngAbMLnvqqnH4asUryve3dJls3Zwk3oW2CXDicuspklEViTJmCpcHUjRddRfx8azTdXp5XGyv25LFkzXvqU272Ij+L8ScyWz4gnrDmWAv5i1vStWIhP3mGn+kqpSj05epHjJgdk4c5hZTh8xv2bOl7nlanBNYua/5WIt/wACL8vsWO2sQvtGExAZWgV3VnUgorOtlYkaWvcX5XqmjF9KpTt8WmnLSLZtZoy4JMeBLjsKYyCYhI0hU3Cqy2VSRzLageFKn8GHnm5tbzHL4qkbcXuVDTiKL2jCT9V5AfZJMrAuzjMi/ORsxJ0vwvWhRzz6dWOqXzLTS274Km8qzQfobkVyjWOFAFjsrg3nW7C7MqqcAA+ysj3LBzcPGgCu2HtNpxJmQI0UzRkBs18ttb2Hf3VdXpKm1Z3urlcJOV7k+J2XDI2aSGJyRa7xqxt3XI4VCNapFWi2kNwi90NfY+HNi0EJsABeJCQBwHDgKarVF/c/1DJF8Dxs6EPn6KIPfNm6Nc1++9r38aj1Z2y3dgyrexENkwB+kEMQe98wjXNfvvbj41J1qjjlcnYMkb3sS4jBRuQzxo7KbqzKCV53UkaHyqKqSimk3qSaT3GewxBswjjDXvcIt7nne17+NDqTtZtgorsdiYQykFEfS+V+yTyvobedjUYOz3a8htXRS4DaBlw8k/syNKjPGI1IJOQ5SoYrwtflw5cq1TpZKqhn0dnfz1KYzcoOVtVfTyLTC4WMoCYUQsozKVW44HKbCxsftFZpTknZSvbnUtSVtiX2ROGRLXv2R5X4cbUupLux5UCbJkMkXykHQXZgY2sRa/HQWseP58asrLJP4ZX8SMG5R1VvAhjxsYkEEMBZbkSMiKIo/AnQFr8QLkVJwk49ScteL7sjmSllS/6LHoE+itv3R+VUZpdyyyHiMWIsLHiLC3upZnvcdkcsagZQBl4Wtp7uFPM27gQSp0cbdCiXAuFvkU+ZCm3uqS+OSzt/uRei+FAuwp1nijxBjRXdb6AEjUjtWueFTrqVObp5m0iNNqUVKxagVQWFXsXabzPOroqGKQJZWLA3UNe5A7+6tFajGmouLvmV+xVTm5OSa2Zp9k8G9KuwuzCoAx1lLCmwkzYmWf5R0jik6JVQ2JYBSzseJ1awHDTW960zSpQjpdtXKleTfhoU+ycc2Gw2PkY9I8eKksSAM5siqSBYakgm3jWirTjVq04rROK+5VGTjGTfcPY4lWiMYxDtnUSiTohGynRiAD1SOIt3WN6qtSakpWXa173JfFpa5o6xF5m53mOPMIncRNh+ksAl0OfLZDl597XPH02pU1QU3FXvbnXzKXm6lr6WIdlrNLJiMO2IkywuArrlErZ1DAMctrL4AE0VenGMKiitVtwKGZuUW9v1IodvSjACRutN0vQhrDVulMYe2gvbW2guKlLDQeIyr5bX+lxKq+lfm9vrYKQYhZojGuJKFrTdM0RUqQeuLNdWBtoosbnSoS6bhLNlvxa/6ElnUla/jc7ZbNi+lkaSRFEzpGqNlChDlzG3aYkE9a4tYW43jVSotQSTdk3fx/YcG6l3fkrNi9IuzsQRIyyJJiGzqFuSpYnQgizEcu/S1X1srxMbrRqOnmV079J68v8AcLbaUns2BUORJiBErSWBYAx53YXFsxtYXFuteqlSj1Kja0jfT1svQnneSHd2/a5ZxbPkSW6zyGJo2DKzBirXXK6kqeWbQ6cNKpdWDhrFXvx27FmRqWj0KKDbUkOBxMruZHjxEkas4H01RSQLCwvewtWqeHhPERglZNJu3lcojUlGm23dptfWwZtsSYSDp1mkkeMqZA7XSQEgMMvBDrcZQOFV0ctep03FK97W4f39SdS9OOdPbcTHSynHQxpM6xywuxUBerltqvV4m/E3tc25WVNQWHlJxV00hycuolfRpk+xZXXE4jDs7SIgjdC9i4DhrqSAL2I51DERi6cKiVr3Tt4Dpt55QetrfUu3awJPAC9ZUrsuM9sxXxOG6dpZFeRWZArWRBrlXLwbS18wN7nhW2o40qvTUVZWT7vvqUQvOGa+4FszHtFs/BhL55isYKgEqCWLFQ3VzWBAvpc1bUpqeIqOWyuyuE2qUbbstMKJxiI8qz9AwYSdM0Zym11dSGLXJ0I4a1RLpum7tZuLX9b6FqzqSte3Nx273/EY7/5C/wD1pRif5dL/AI/dipfPPz+yNdsng3p+NPC8kqgGD3VlZYU/xTLHNJJBKirMQzo8ZYBrWzrZl4i1we6tLqwlBRmttmu3YqyNSbjyQ4LdzLHiIpH6SOd2bhZwWtc5r2J0voo1qU8VeUJxVnHTwFGlZNPZhGEweKGVHnQotrssRErgcASWKgnmQNfDjUZVKTbcYu78dBqMtm/+y2rOWFP8Vye1+0dImXo+jydGb5c2btZ+1fw9Kv6sOl07Pe9yvI8+a43Z+ypYpZ5OkjYzENbo2AUqMq/P1FuP4UVKsJxjGz0/OwRg4tu+4Lhd2iMM+HlkDqzlwyoUZWLF76seDairJ4r+KqkVxbXnj9iMaPwOLYdhMLibr0s6Mq/VxFWe30iWIA7wo17xVM5Uv7Yv1exYlPlg0OxpInkMEypFK5dkaPMyMe0YzmAF+NmBANSlXhNLPG7St5+f+CKpuLeV6Mhwe7rx4eXDrMuWQvYmMllEl8wJ6TrHUWOnO96nLExlVVRx1Vue23Ao0nGLinv9x77vlsNFE0tnhKGGRUsVKABSVLHNzuLgG9RWJSqSmlpK915j6XwqN9tgvC4WftSzIzAEKEjKx3PzmBcsx8LganzFcp09ox08Xr+xKKlvJgWE3ctDNDM6yRzOzmyFCGc3JBzNwIBGmlWzxXxxqQVmrLvsRjR+FxeqY+XY8kqLFNKrRAjNlQh5ApBAY5iBqBew18Kgq8ISc4LX6Ly+w3Tcllk9B2I2XI2KScSoMilAhiJ6rWLXPSDXTQ2sO40RrRVJ07b63v8A4G4NzUr7C4PZTpiZJzKrCQKGUREWCXy2bOddTfTXwpTrRlSVNLbx7+gRg1NyvuWtZywo8JsKSJWhSa2HOay5PlFDXuivmtl145b/AH1rniIzkpuPxfR+hTGm4rKnp9RsG7hGFTDtLrEwaKREylCuqmxYhtSe64PrQ8Wus6iW+6fIKj8Cg3tsH4XD4jMDNMhC8FjjKhjY6sSzG2vAW191VTnStaEX6u/6Eoxnf4mR7J2ZJDJM7yI4lbOwEZUg2AsDnOlhUq1aE4xSTVlbf/AqcHFtt7mo2T870/GrMLyFTgCjrKWDqAEoA4UCEvQAt6EAlAyHE5ypyFQ9uqWBK37yAQT76cbX+LYTvbQpN0NqSzpN0+TNHiGj6ikDqheRJPEmtOLpQpuOTZq+pVRnKSebh2CNg4vEyCT2iERWksljxXv1Jv56X7hUMRCnFrpyvpqSpubvmVi1rOWCXoAS9AFVtvF4lDF7PEsgZ7SXPZXTxFueutrcNavoQpSUupK2mhXUc1bKr9y0vWctOvQB16LAJQAyecIpdiAqgknuA1Jpxi5NJbsG0ldkez8Ys0SSpfK6hhfQ2PCpVIOEnF8CjJSSa5JwagSFoEWWxz2vT8a14TkrqcAijWs73J8GXx+1sUmN9nHRMJIi0XVIsbkXkNzfKFY6WvoNK2wo0XR6muj1/wAeZQ5zVTLp4BT4+bB4WSXFskrKerkGXNewVT4kkctB31BU4VqqjSVr9/qNzlCDcwDH7QmjiMoxmHMqrm6GydGbalAc2e/IG+p5VZCnTlPLkdu+t/PsRlKSjfMr9iTa+3JjgFxeGKL1A7B1LHWwsCCBob6kG9qVGhDrulUvvbQU6knSzxGYjEY1sMMVHJGlog4iMdywC3JZr6EjWwAAva/OiMaCq9KSb1te426jhmT9Cyi28vsQxbiy9FmKjv4ZR/e0ql4d9fpLuTVRdPO+xDg4MVLGsrYjopHXMsSxoYlvqFa4zsbWuQwqc5UYSyKN13vr/wBfQUVNrNez7cFX8Hru0OKJyrIcXJfQlQxVL6XuQD41d7QUVOC4yr9CrCtuMu92Hbq7SnlkxSTsjGGUIMi5V+dqNSdbczVOKpU4KEoX1V9S2lKTclLgEg2pizjZcKWiNowyuIyFQG3WK5iWbrAAXtxPhU5UqCoRqpPfbuRU6nUcBp2pi4MUuGdkn6VLxPlCZSL3zgHshQTprw11Njo0alLqx+G263/QM84zyPW+w/EY7FYXEwLNKk0U75NIwhjY2taxNxrzvwNEadGrTk4Jpx13vdA5ThNKTumSb57RxGHVHieMIZFRgUu/WvqCTa1hwt61HB0qVVuMk72bHXnOFmtrh28e1/ZkS2XpJJAkec2QE8XY/RUXJ9Kpw1Hqt32Su7b/AIyyrUyJd3oUe19tthl6VMbFiCpGeEmIZgSAcmXrAjjYk1ro4dVpZHTcez1+pRUq9NZs1/DT6BW921p4Yo54WURsygqUu5zXOhJsNNLW9arwdGnUm4TWuvloSrznGKlHYbt6fGQRHEiVCEsXg6MZbEgWz3zEi/HTy5UYeGHqT6Vnrs7/AGCq6kI57+gbvDO74J3jKqrQFmzKSSpS9hZhY68dfKq8NGMa6jLv9ydVt0212GbpGRcJE8jx9EIFIAQhlFr3Zi5BsO5RTxag60lFO9/zgWHv0029LEWyZ58ahnEzQRsx6NI0QmwNszl1a5JB0FhTrKnh5dNxzPlu/wBLCpuVVZr2XH4yfYO13eWXDT2M0ViGUWEim1mtyOouP2qhiKEYwjVh8svo+xKlUbk4S3X1NhsX5/p+NPCc+hKrwCpWYmZHH4+IbXivIgy4ZlN2Fg126pN9DYHSuhCEnhHZf3GZyXWWvAfv1gXmwbCIZ2UrIANcwU3IHfob252qvBSUKqzc3RKunKGg3B7awDxCXNh101VggZT9ErxvfTx5UTo11LLr9QjUptX0Bt8cdH8WyH9X0iWRHARj1hYZePDW3IcanhKUveVzZ6ka810nxoTnHxDZ2bpI8vsuW+YWv0dsv73hxqvpT94tbn7k88ene/BSYPD+07FEUTBpFj1UEE3Vy2UjkSBpWqUuljc0tFcpis+Hyrexc7J3qwzwIxkUSZQrRf8Aq5gLFAnaJuNLCs1XCVVNq2nfi3e5bTrwcVrr25K34PMYoXFLIyrJ7VI7IWF1FluePAEEX8Ku9oQd4NbZUivCyXxX3ux252PibFY60iHPOCvWHWHX1XvHlUcZTmqVPTZf9Dozi5z15E2btGFtq4giRLGBVU5hYkZLqDzPL0oq05LCQ0e7+44Ti6z14I9t46L41wl5EGRJA92FlJVwAe430se8UUacvdJ6btW9LBUkutHXuO35x0azYEF1BXEqxGYaLcdY9w140YKnJwqO28RYicVKGvJ3wiY6P2eMdIlzMjAZgSVF+t5eNHs6nPqSduGh4qcci15RJvn1lw+KitKkE2dwlmupsCRbQ2t9tRwWjnSlo5LTzHiNVGa1sw4bewWQMskTXHVVADIx7ggGa/haqvdsRms014vb9SfWpWumVfwh4xPZkVmCuZEbISMwGt9PDvq72dTl1G1tZ6leKksiXigzfLHxHAy2kQh1slmBzG44d9V4KnNYiOj03J4icek/E7phLsxhGwc+y2OUg2ITsm3PwoUXDFrNp8X3C6lR07fYZu3iocRgUw6SoZPZsjKD1l6uUkjjoaeJhOliHUktM1yNCUZ0lFPWw3czGrHB7PMVjlgLBlYgXBYkML8VseI7qMdTcqnVhqpbf9Dw0ssMktGhdiRdNjp8Wv6roxEjcnIy5mHeAVtfnenXl08PCi973fgFNZqzqLa1vM3exT2/T8arwnPp9y2rwDoKzskRnBp9Wmv7I9/CpZ5rlkbImqAwb4uhz9J0UWe/ayLm872vVqqzy2u7EcqvexK8KnVlUkcCQD99QU2lox2uMOGThkS172yjj38ONGeV9wsh6RgcABfuAFKTb3GiP2RA2cIgfm+UZv4rXpucmst9BWV7nHDoL9Vdf2Rr56d9GaXcdkMXDINQii37I/Kk5y7hZDRhk06iaHTqjTy0pZ5d2FkIcKn0E/hH5UZ5dx2RzYdDxVbnico+2jNLa4WQnQJ9Fe7sjlRnl3CyA8VtXDwaSSxR+BYA/wAI1qyFGrU1imyLqRjuwiHCxqcyxopPNUAJv3kC9Qc5NWbZLKlqh7RKeIF++wqN2tmPQ7o106o04aCjNLuFkKFA4DTwFRu3uMZHCqkkKqk8SABfz76cpN6NgklsJPhkftojW4ZlBt5XFEZyjs7A4p7kgFqV9RlpsY9v0/GteF59CqrwQJVBIfSuIWgBAKaEc3/5QwGlaQzqGAhoAQ0rgMoGJaojEoEJTGNYUgPJ/hD2NFh5YjCColDFgWJ1BXW5JOub7K9F7OxEqsJZ+DmYqmoSWXk9VQaDyrzzep0xbUhiUAJQBxFIZ1AC0wLHY57fp+NasLyVVeBi1U9xlbt7bceEjDSXJY5URRd3b6Kj1qyhQlWdo+r4IVKigrsqJNpbTIzpg4QvEI015LelgD4VoVLCp2c3fvbQqz1d1FfqT7rb2JjC0ZUxTp2o28DYkHS9jxBAIqGJwkqPxXvF8jpVlPTZllt/bMeEhM0t7DQAdpieCj3fYaqo0JVp5Y//AAnUqKEbsoINt7SlQSx4GMRkXVWmtIw5G2nGtUsPhoyyym7+WhUqlVq6iHbq7y+2dIDE0UkRAdSb8bi3AHQqeIqnFYbo2ad09idKrnurWsWW1tpx4aMyytlRfeTyAHMmqKVKVWWWCLJzUFdmei3nxUq9JDgJGjOoLyKrMO8LY8q1vCUovLOor+CKVWnJXjDQXYe+8eImEDRSxTEkBWAIuASQToQbA8RSr4CVOHUTTQU8TGUsrTTNJiJlRS7sFVRdmOgAHjWGMHJ5VuaW0tWZZN7pJyfY8JJOqmxdmEael738tD4VueCjTX8aaj4bmbruXyRv9B2H3xCyiHFwvhnPAsQ0Z/vC2njw8aUsC3DPSkpL6/oOOIs8s1Z/Q09YDSec/Cp+sw37r/aY/wAq7Xsn5J+n3MGN+aP52PRF4elcZ7m8pts7zQYZhGxZ5Ta0ca5n14X5C/dWmjg6lVZlou72KqleMHbnsVmO3veEZ5MFiES/abL93L1NXQwMZu0akWyuWJcVdwdi/wBlbRTERLLGbq3fxBB1BHeDWKrSlSm4S3NFOanHMiv2vvThcMxSSTrjiqqWPfrbQepq6jgq1ZZorTuyupiKdN2k9SLEb2wJhlxDZwJL9GlhnaxI4XtbS978xUoYGpKq6S43fApYmCpqb5Jt3d5ocZfo8yuouUYa24XuLgi9LE4Oph7Ztu46OIjV23NVsn53p+NRw3JOpwNHGoN6hwea7S2g77ZuIXnGGUhI0IvcAXfU20d/+1e6uxTpxjg7Xtm5+xhlJuvtexpzvJif/bcT/ElYvdqX/wCq+pd1Z/6H9DPYfZ+Jl2pHihhZIEJHSZiCOyQxJHeLC3fWuVSlHDOnnUnwUqM3VU7WLL4VdmyS4ZGQFhHIWcDiAVIzW8PxNUezKsYVGnyieLg5Q04Id3/hGgdVXEAxOABmAvGTwvcar6i3jUq/s2om5Q1X1FTxcWrS0/Y0uzMPhy8mIhKsZ8uZ1a6nKLC1tBz99YK1SpZU56ZTTCMbuUeTFb0yjFbVw+GbWJCt15E2ztfzUAe+ulhl0sJKqt3/APDLWeesoM9DJri5jfYz+P2Bnx0GKTKpQMJO9uqVX16xF+4CtdPF2oSpS52+5RKjeoprgzfwpbQYmLDKe112HfrlQHwuGPoK3ey4K0qr8v8AsoxcnpD1Nxs/CLDEkSCyooA9OJ8zx9a5FSq6k3KXJtjBRSSKPf8A2es2DdiOtEM6nut2h5Fb+4d1bPZ9ZwrqPD0KcTBSpt9tSL4PNpGbC5WJLRNkue6wK+4G392n7SpqnW051FhZ5oeRn/hTb5bDfut/UlbPZOtOf5wUY354/nY9FBrhtnQMtButHHiWxksxLdIzqDZVF72BJvew8uFdGWOlOkqMI8WMyw8VU6kmP3l23hJMNPH08JJjYAB1JJtpwPG9qWFoV41Yyyu1+w61WnKDjmWwH8GL/ojf2zemi1P2t/PXkiOB1pepP8IcCNg3YqMyspBtqOsBx8jS9mzkq6SfcljIp0mwDcXZaTQCWdVksDHGGF1RFOpAOmYtmufAVd7Qryp1HCm7cvxbKsJTU4KUlfheRq9mbMhw4YQxqgZrm3++A5DlXOq16lVpzdzXCnGHyqxd7LPa9PxqeH5FU4HJUHuwPMmnGD24zSdWOUnU8LSDQ+QkFvQ12bdbBWjuvt/gwN5K93z9z04muA272RvIcRikTKHYAuwVR9InkBzq2FNvi9hOSQDjNsJFiYcOV60wchtLDLrbxJ1q6GHcqcqi4ISqJSUe4NtbdPCYi5eFQx+enVbz04nzBqyljK1PZ/qRnQhPdGJ3QR8HtKbDKxaMK178DlAZWI5NY29a0+1Ky9y94tqvyxRhoONfp30B9u4gYfbCTt2GZGvyAK5G92tPAVo4z2f8G+qt47kcRF0sSnLb8R6p7q5NjoA2MxiRZAxALuEUcyTyA+0nkKlCk5XsttWJyS3POvhUwrJPDMBoUy+AZGLAeob7DXY9lyTpyh4/ujDjE1JSPRsNOsiLIuquoYeRAI+w1xZwyycXwb4yuroq98JgmCxBNtYWUebDKPtYVowcW68Ld/2K67tTl5FF8FuEK4Z3I0kk08lAF/ff3Vq9qzUqqiuEU4OLUL9yq+FL9fhv3W/qWtHsq3Sn+cFWM+eP52PQsTKERmI0VSx9ATXFjC7UVydBuyuecbt4M7VmkmxTFkQjLGCQtzew8AAOWpvXcxU1goKFJWb5ObQi8RJznsuDT7x4XD4bBzFI40+TKiyi920A7+JrnYaVWtXjmbeprrKFOk2kA/Bkv6I39s33LVntZfx/REMD/K9Qn4QR+gyeaf1rUPZi/wDZj6/sTxj/AILF3DW2Bh/vn/veo+0X/wCzL0/ZDwatRj+cmhvWI0h+y27Xp+NaaD3K6gQlRejIlHvZu1FjowHurr2HA1XvBHNT3Vbh8ZLDu62fBXVoqorMzuD2LteACOPEwtGNAX1IHqhPpc1rdfBT+NwabKFTrx0UlYuNjbsFJRiMTM2InUdUnRI78cq+R8PKqauLTj06Ucsf3LYUbPNN3YzfLdh8YYpIpeilivluDYklTe41Fio76eExcaKcZRumKtRdSzTs0DF9sBcmTCM3DpMx/iK6a+npUrYO97y8hf8AsWtp5jt291zhelmmfpcRIDmbkLm5AJ4km1zpwFYfbGL6mGlCCtFItwtHJPNJ3bIt4dhJi0AbquuquOXeD3g15v2V7VqYCo2tYvdffzNuJw0a8bPfhlVs3C7XhURRPE6DRSzKco9bNbw1r2NPGez8VHqK6fKOY6WJpfDoX2xN3GWQYjFymecDq/QjvxyjTXxsPxqutiouPTpK0fq/Msp0mnmm7v8AYtdsbLjxMTRSC6ngRxU8mHiKz0q0qUlKJbOCmrMzOzcFj8COjjWPFQgnJd8jrflrwHhrxrbUqYbEPNJ5Zc8ozwjVp6LVC4vZGLxxUYrLh4FNzGjZnc+LcP8AfCiFejh0+n8Uu72HKnOr82i7GnEPRRZYkFkWyJew0Ggvy86wZs8rze+7NFrKyRgt4N2sfjJFkcQLlWyqrmw1vzXU3+4V1sPi8NQi4xvr4GKrQrVHd2Nfsv2h1ZcUkS6ZRkYnNcak9wrnVelGSdJv1NcM7XxpGPwm7+OwEz+yhJY206xHAcMwJBDC/EV0qmJw2Jguro0Y4Ua1GX8PVFnit38RiI3fFMryBG6KFdIkYggMTzb7qzQxVKlJRpKyvq3u0Xyozmm578Lgi3R2XjcL8mywmIvmYlyWXQA2tx4CpY2thq/xJu9uxHDUq1P4XaxNvbhcXiUaGOFBHmBzNIMzW17PIXqGCnh6MlUlJ37WJYmFWonGK08xm7UWMw6x4d4IygJ6/Si4BJJ0ANzrp6UYt4erJ1Iyd+1gw6rU0oOKt3uamuajYHbOPa9PxrRQ5ITC1/H31F7kCOQ1RPUkh5/37qsS2EJegBKAEJpgRYrst5Vjx39PPyLKXzoqa8obgnZ41PlXY9k/PLyKMRsg413TKIaLgJQAhpDEpgNdgBc6edILXEoGI1ADbUDGmkM4UgBMc+XIf+oB7wR+NSAmNIAvZ/zvT8avo8kJhamoy3IjHrPPUkiRuNXsiNJpAcTQB16YEOK7DeVY8d/Tz8iyn8yBDEOjBtrXIq0aawinbXTUvUn1LCYLifKn7Iazy8kFfZBmau/czHXoA6gDjQAhpgVu8B/R5f3fxFRexfhv5sSm3d27e0Uh14Kx5+B8fGkmasXhbfHDbsaa9SOeNNAxLUrAdQBXbZ4RgfXJ+JpoYUaQwrBHj6fjV1LkhIMBpS3ZAa3Gs8ySHvVzIoQUkB1MBCKAIsV2G8qyY7+nn5FlL50Dv+qFcyv/AEMfJF0f5rA1kINxXKo1JUpZomhxTVmGRTBh4869LhsQq0brcxzhlZMprXcrFvTAQmgBDQCKzeM/o0nkPvFJmnCfzonnwNVndZtN2dpNIpVtSgGvMg34+OlTRxsXRUJXjyXd6ZkONACCgCu2wNYbfXD+l6lEYVURhGDbj6fjVtMhIO/IUT+ZkFsRniKzyJIkY61cxCCkAtMR1HAyHF9g+VZPaH9PInS+ZAz/AKoVzMR/RR8kXR/mMBeuOjSibBDten412/ZnyS8yivwGrXXTMzFvTELTAa1IaKnec/o0n93+oUM04T+cjGYjZ0iIsjDqNaxuOYuNKjY68K8ZycVui83L4yH93/ypow4/ePqag0HPEpgITSAA2qdYf7Yf0vUkARSGT4Y8asg7EZB5pz+Zla2E5is73J8Ehq9kBL0gOoAQ0DIcWeofKsftD+nkWUvnQO/6oelc3Ff0UfQth/NYPNAAARe/iaz4qhCFNSitSyE23YkwC9r0/GtPst/A/P7EK+6Cq66M4lSA7NTA69MCn3qP6M/mv9QqMjVgv5yKreA2wkA/d/oNLU04TWtL1/ci3SxSqWUmxa1vS+nnQmSx1Nu0uDVq9SOZYUmkA00wK/a3GH+2H9L1JcgE3qKGSwtxqyJFlm/GifzMgthnMVRu0S4JKudyIl6AFoEAbc2h7Ph5psuYxRM+W9s2VSbXtpe1SirtIGZzB74K8DSSnD5cyKgw0zTuzNc5CojBDWF+fA8LVTjsPKdGUY7+Oi/UlSnaSbJp97cKI1GdjeHprrG5AQZrsxA6tsjCxsb2HOsGIwdV4WMElfRbrcshUjnuJJvRh2RmUynKyKV6GTOc4upClblSATfhoaqxeCqyjGGn6q2m+pKnUincGXfHDJlYOxDRrJcROVCMxUMxy9UZgQb8Ky4fBYulK8UtG1a61a1su+mxZOpTktQufe+Hp44Uuc0rRyOVYImSN3az2ysRlAIB0v4V3qEHUpKo9LpO3Oplk0pWCtj7wwYolYi9wgcB43QsjXyyLmAzKbcRVkqcobgmmAz7dnaWVYMMJY4HVJD0uWQsQrERqVs2VWF8zLfW1SUI2WZ2uK7voTz714ZGkVmcGNXdiY3CkR2DlTazZcw4UdKVr9wzIqt495oHhKgyBiFfrROtku1mNxoDkNr8bjvodGdvoasJVjGrd9mAbybejbDQ5LlhJkKsrBgwS9iMpPZNxpzoVCV7Pbcnhq6jJtbvjXzKJNrIMpLcVDXANlvoCTbTXv7qi6E9VY6LxVKyvyvH6/5NeN4hFDFJMVCtMI2dmygCxOc+6lTpud7djl4pKnUstifY+9UM7MoIt07xRspzCQJGsha4Fhox91TnRcUZ1NMlXevCkx2kPyioynI+UCQ2QubWTMdBmtR0p6hnQHj94oZHhEfSNbFdGSI3ADASKRcjWxHLlrUo0ZWbfYXUQfgdsxTSNGhbOozWZGW4uVzKSBmFxxFQlTlFXZJST2LRRSSBlqx1NOp8zILYaOIqh7olwPq6xEUUCOpDAtr4AYiCWEkqssbISOIDAi48dalGWVpiaKfeLd6OeCKI6GN1ZGyKQSqlespFmBDHQ99ZMXjHRWmrlpyv21LKdPM/IGm3SjSJkDt8phfZzZUGl3YuAqgBiZDytwqjH4xwVOy1zJjpU02/Ih2xumjsW6VwT0NxZSp6FXUAqRZgc97HS6iqcR7QlSSSjffvfW2z4JQpKQBHubEIni6SSz4dYSercKru4I0te7kd2lZH7VqOpGplWknLndpL7F3QVrX4sGYTdFGkYmWQxCWSTorLlzTJIj9a2axEjEC+l/d1MBi5TpK6V1ZX8tiitTsyw2Nu8MO4dppJmWEQIXCjLGDe3VAuSQt2P0RW6dXMrWtyVxjYixe7QaWR0nmiSVlaWOMqA5UAXDWzJdVAOUi9uVSVWy22BxAZtxY2aVmlkJlWZT1UuBMQSC1szZbALfgBapddq2gsgm+Gx06ORyzXlWOIjTQJ0hBGl79Y+4VBVWrW4dzVhaUZzafKK7a+wBGsCqczGQtoiJc5QgFlAHPnRKs3f88S3BU4pubfy6/ujPYvd4x9Vi6AqFYEDrgEn04kaVL3h3u14rwNUMNTmrQlpaz8Vc2my9mrLDhySR0c3SiwGpGYWPhr9lVRnlv4ox4tXqv84JJd1lLl0mdHOIea4VSBnjEbJYi1soGvfViraWa4sZMgNDuNCrREOT0ccaHNHGxYRElSCynITexK8RbgRepdd2YumT4nYwjGHRXbTFvKCQDq/SuV8uuRSjUvd+Fh5P3O2Nu0uHmMwkZmMZTVVBILBszMBdm0tcnhTnVzq1hRhlL9TVaZNluTqalU+ZlS2GDiKzvclwPNXMQySTKLmqK1eNKOaWxKMXJ2RF7Yvj7qy/8Ak8P3+jJ9GYjYwcrk1CftKk9Kd5Maoy50GJGScz6W4Cq6dObn18Rxsuw3JWyxIw2d78hWRSeJr9T+2OxZbJC3LIsQ1z5VixdXPU8idNWRBaqSwmwB1fzH3V3vZ38oz1t0EE10rlJ1SAWgRRb3/qU8ZB9zUG3A/O34MZtgXxGFH7R+9aTJUNKVRge9/wAzzP4UXLcDuw3dnFI0QQdpb38db3HvouU4unKM3J7MuaZkEzUCK/aZ+Ug/fb+lqkgC6AFC0xFu/E1ZU+ZlS2EU6jzrN/cifA9qtZFEcsgUa8Kz16sacW5LQlGLb0Bji4/o/YK57x2F/wBP0LujU7jfb1HBfuFRftCC/lw1H0JPdjDnk46D/fKs7jWxD+PRdiSyQ23EkcKMq/7/AM6rr14045KY4xzO7B71zS4aKmBPs/55/at7gK9FgI2oozVnqTmt5UcKYC0xFDvbqsS8zKPuI/EUjbgt5PwG485sZCPoqT9/5VElT0w8n3YBve2qD97/AMaC/ArdlDh52RgymxB0oN04xmsrN7gMX0savzI1HcedM4VSGSTiTXplbK/Hn5aAeLn/ALf86mthB1IBRTEW8naPnVlT5mVLYYO0Kzv5kT4JL1YRIsQ9gdL+FZMTKSg3FXfYnBXYGJF+gnurge/2fyI09NvkcMTbgoFT/wDJPiKF0u7InxBPOs1XF1Z7v9CappEVZyY29AyLES5VJ93iavoUnVmooTDcFFlQA8eJ8zXqKccqsZJu7JTVpESmA2WVVBLEADiTwoGouTsjPxSe0z9KdIYgcpPM8z+PoKVzdJdGn0/7pb+A3Y7dNiJJrdUDKv4fZc+tRJV106UafO7KreTEZ5rclFvXify9KZqwcMtO/cqKdjVc2u7rfIL60WOHiP5j8yxvUigAxf66H+/9y1JbMQcaQDhTEWhYknlqfvP4VZV+ZlcdhAdR51nfzEuB4qwRzCq5K4JlfiIcuo7PPw8fKuDjsFducPU1U6l9GQ3rjpFwhqQDaYyKacLx493Or6NCdR2S9QuOwWEZm6Rxa3ZX8a72Fw0aUdDPUqcIsSK2opKPa8cUjaYnonXQ9bj5i418aZroucVrC68gNME3zcff+9/rp3LXUjzS/P0EmwsI60+JMtvm3/AEn7qQ4zqPSlCwPNiWxJEUK5Ih/vXuHhRcsjCND45u8g7G4tcLEESxe2n+I1FIqp05V55nsZN2vx1qdjq2srIjNAG03fHyC+v3mmcGs7zbLGgqYFih+kQ/uv8A+NS4Yg+ogKKBFk0urX5MfvNW1fnZXFaDRKLjzqh7kraEmYd9WMQ7MO8VFgNNj3VCUUCuBSbO1uHK+HIVjlgqcneyLlVZC2zjylPuqHuFLsiXWfYZ8Xk8ZTbytRHA0072Q+s+wVh9nomtrnxrZGmkVSqSYTarLEBCKLWAz23PZek+WVg1uIB19Rxo8jfhveMv8Pb0Kh0wB+dIPf8AlS1NSeLXC+hyHBL9Y/hY/wCVFgaxUtNjsRvBZcsCCMd5tf0HD76aQQwWt6juUkshJuxJJ4k86DdFKKshl6kNixrcjmSdPOhasor1MkGzf4WHIir3KBQ9zhtkgoIsBmce0RjmI2PvK/kafAB9IBwFMQVK/Xb95vvNWVfnZXHYRqzyLESRvfzpp3FYkoENvQMaGBpNWA40hjTQA7NTuKx2encLHGSlcLFXtrALMljow7J7j+VD8DTh6sqUrowWIiKMVbQjiKkjuwqRkrojFBK6OoEdTAcBQQnNRV2Xu7ezSWErCwHZHee+ntocfEV+o/A01IzCnh4UCKbZDdLJJNyJyJ+6PzqctNALgGoiHg0AWfxMWnYkMsee9yx6wK3NrObdcjiBwbTgT1HRg3doy5mH/EcX7f8AG351H3en2Hnkd8SRXv1v4zS92p3vYOpIrd4IRAsbKWF5Mpubi2Rz94FQq0IKLaJQk27FcNqR21NvQ1z9C+zHrtGP6YpMLCNtSIcXFINSM7Xh+sH2/lTygL8cQfWL9v5U8rAT44g+sX30ZWA07Xg+tT30ZGFxvxrB9an8QoyMLlNtqOCYXWWMOOeYa+FPKzVRxLplCdn/ALcf8a/nTs+xp9/8BTgdO2n8a/nRZj9/8B0GzieLxjzdfzot4EZY58F3s/ZMC2Lyo57swt9+tGpjqV5T3Zde1RAaOgFvpD86VncquQT7WhUXMi+hufspqLFcqZ8RJizkiBSL5zHifDy8KmrRGXmFwwRVVRYAWFQYiXJQgHItAGvw84fNa4ysVIPePwIIPka7BjJaAOoADx8YZobgEdKbg/2ctAFbtfCR5h1FFx3DxrnYqEVJOxfTk7AK4NOar7qyOKLbs5sHH9BfcKMqC7Izg0v2F9wosF2IcFH9BfDqinYLjGwEX1a+4Uh3Izs2L6tfdT1C4h2ZD9Wvuo1C4w7Lh+rWi7AYdkw/VrTuwJhsiH6tfGi7FdiHY8P1a07sLjTsSD6A+2i7C5G2xoBrkH20XY7gCNhw5HRWIQOQShIU8GIz3tbXhfwqzLK17kc5dCwBCjhyH3edVjIMPjldiovcX4j6LZT9tScWtRXCxSGPWgDWRoBwAGpOniePrxrsGMdQB1AA2K7UX9of6JKAANsnrr5fnWHF7otpgN6x6clolAxga9OwHGkAhpDGmgBCaLAMagDhRYCapWENosAhPupWGRSXII8KaAxSbNf2pj8r+rJAyNYlo1jCE27N1bU9XqjWtjmslilR+Isptl/KS2itd5XuFsGLRIFa/M5gw8D6VUp6LXt+5K2pE+Ac3zREqTqCubTpEYnLfraa2Nx4G1PMu/5YLMm2DgnR4GeNs3syLIzgXBEaaBweGYEFDfUZhbmTkmnZ8hFO5p6oLDXV2DGdQB1AA2K7UX9of6JKAKbedZCydG6rprmQsePg6j7DWTENJq6uWQuUcUc5JHtEfVOoEIuNAdevpoR76yvL2LFfuT+zz/Xr/J/11G8exKzGLh57fr1/k/66G49gsxfZ5/rl/k/66V49g1EOHn+uX+T/AK6M0ew9Rhw0/wBev8kf4qLx7BqI2Hnv+vXy6H/VT+F8C17jTh5/r1/kj/FT+HsGovs8314/kj/FQ3HsPUkOHn+vX+SP8VF49iNmccPN9eP5I/xUXj2HqNbDz/Xj+SP8VF49gswYtNHLErSq6uzAjowp0RmBBzHmAKdotOyDVMtPvqskdegDqYCmgBRQBaLtSQSlWMQQSEHroDa7/tk8Ml9Ab3HjXYMZZ/GEX1kf8Q/OgDjj4vrI/wCMfnQBDLjI2eIK6E5zoGB+ZJQBl/hLwUmJh6ODV7qTZraXN9bistSpFTRZGLymKk3fx5a5AN5lfSc2Fur1h1TbKq8CfI3IEFVpIeWRGd2MZkt0ZL3F29qNmIRwhy3sOjZl88vOwp9aH4gySCo93cScLJCzBXfEqwLysxy2AZiVcHiLgLlvzHG8XVjnuuw8rtYhxG7uNd2vYr04kDGVgeqHThdcrFRER2lvxB4UKpBCyyNHurgcRCkqzlLvM0i2dnsHAJW5AtZs2g01Fr1TVcG1lJwTW5dH3/dVVyZncVhscJsQ0TxCNgvRBtbZUIItYWzMQeJ4eNXRlTcUpELSvdCTQY54iC0ay9IpXI1lyhn0Jtfhl/z4EvSUtNgtJogSDaYHbw/LjciwvflfMSRqT829talej4haYS8O0b9qEgDkcpJ1Nz1TbkNPzFH8HxFaZG8G0ipBaDwIJB4WvovHjbu530oTop8j+MudmLMFPTlC+Y9jhl0sPO9/sqqeW/wko3tqRY4/LYf997fy2ojswe6DrVAkU28+0mhjRY7CWaVYoyRcJmuWkIPEKoZreAq2lFSeuyIydloBbETDPKDBjpJnQHOvtXSLJyuyXKgXNxkCgaDhpUp5raxt6CVr6M09UkxfSk2BJMSHksSPlW4Hx/zrRiNJsqhsUg2o8GFxE12cxyTEAs2tnNhcAn3A0tXJK/YNkyhxXwgzRi7QrqdPlpAeqGzghogym4sARrfXLVqo3/uZHP4DZfhGKiS8X6sG+aWwv0iKq3Itqjh/DQa0e7t7sOp4BWK30cEhIo+s5SImcXvnMYZ1y3Vcwvz08bioKgu43Mm2Nvg0zshhyERGQEydoBIySBlvbM5F/Ad9KVDKr3BTuP2PvS883RGIKBHmYq7EC4zKLiO2ot2mXW9gbUToqMb3Gp3diph+EQgITh0GZWJyzcbKW6t4xmtazE2y68bVN4a/Iup4Ba77uWy+zC4IU2eRut0jxkDLCcwGQnv17Nrmo+7Le/5+odRjxvoTf5AdViHBlKuqkoqHK0YuSXFwDawuC1J4bxH1CAb8yWP6I1xGrEB3Iu0jRixEOqjKWLceNlaxp+7W5/P1DqeBrsFiBJGkg4OisNQR1gDxGh0PEaVmcbNosWxHtHHJBGZHvYdwufID/Y4k2FOMXJ2QNpK7BoNuQM0YV79KLxmxs/a0Hd2GOtqk6Utb8CzIYu9GEK3Ewt35H7rj5uulS6NTsLPEYm9OGPzyDyBRiTqwDaA6HKSPTvFN0JrgFOJYYLHRzKWjbMAxU6EWI4izAG+tVSi4uzJJpg2OHy+H85P6DTj8r9Ae6D7VEZlt/cIGXDSOM0UOKR5e4IQylj+yCQT4X5VfQdrpbtEJrYTbyJLjcAYSrSpIzMVIJEOQhsxHzSSoF+JOnOiF1CV9vuKVm1Y1lqpLB1IB8y9Z/wC2f7/8604j5/zsiqGxUQ4GcCRRFh5I3kZhnmYaMxNivQkX9aheLs9Q1Q2XZDFi5wmDLP22MhzNoV1Ps+vVYjXkxFO6SXxP89RryOXZDCxGEwd9bHpDzsP+X5gD3Us3+5/nqK3gMGwrZv0LBa8euddLa/o+umlPqf7n+eoNeBNFsuRTdcLgw2UrcSsDlIAK6YfhZV08B3VG9/7n+eo/QZhtgGMho8HgkKghSshBAa9wLYfS9z51Ldayf56i9CSbYsjAKcLg2UKFAaVrAC4CgeznQBiLeJoS10k/z1D0IJN3HMfRex4Ho9Op0rZdL209ntpc+81JJ3vmf56h6EQ3UIIPsOz7hma4lbi2jH/huJAHup/E/wC5i9CaXdp37WEwJvxvM/fm/wCX0N9aEpLaTB27B8Wz8UihViwwCiyqJ3AUDQAfIelraVF0b8jz2GYnZGKkXK8OEcXBIaZyLjUaHD8jbWmqLTumDnfdDIt3sQChGGwIydi0rdTj2f0bTieHeal0Xr8T1FnXYU7rSkW9k2fbuzm3d/y3dUulL/UxZl2EbdbEG/6Js7hbWRuHd/w1Coy/1MM67BEGwcXGuWOHBIL3IWV1FzxNhh6TwrerY+qlwOTd/FvLG8ns6qmbsSOxOYWA1iUU/dWotJh1ddS0+JJO9PefyqHuk+6JdVHfEsn0k8eP5Ue6z7oXVRFh92sl8giS/HKtr+JsNal7tN7sOrHsT/Er/SX7aXusu4dVC/Er/SX7aXuku4dV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data:image/jpeg;base64,/9j/4AAQSkZJRgABAQAAAQABAAD/2wCEAAkGBxQSEhUUExQUFRQXFB0aGBgXFRodFxgfHBwYHB0XHRwdHCggHRwlHBgYIjEhJSkrLi4uFx8zODMsNygtLisBCgoKDg0OGxAQGywkHyQsLCwsLCw0LCwsLCwsLCwsLCwsLCwsLCwsLCwsLCwsLCwsLCwsLCwsLCwsLCwsLCwsLP/AABEIARYAtQMBEQACEQEDEQH/xAAbAAABBQEBAAAAAAAAAAAAAAAEAQIDBQYAB//EAEkQAAIBAgMEBwIKBwYFBQAAAAECAwARBBIhBQYxQRMiMlFhcYEUkQcVI0JSU6GxwdEkM2JykpOyc4LS4eLwNFRjosJDVXSz8f/EABoBAAIDAQEAAAAAAAAAAAAAAAABAgMEBQb/xAA4EQACAQIFAgMHAgUEAwEAAAAAAQIDEQQSITFBE1FhcYEFFCIyocHwkbEjMzRC4VJictEVJPFT/9oADAMBAAIRAxEAPwD1VJD3n3muXml3NFkL0h7zSzS7hZCBj3n30XkGg7Oe+lmYrHZj30XYCEmncBL0gOJodxjSaLgNpAJakAhvTGcKAOvQBwpAdTA6gDjQBxpAdQMW9AhRQgLLZXBvOt2F+VlVQrwayMsHGkBwoAzO9WdZsJkllQSziNwshAItyHI+IrbhcrhO8U7K60KKt042e7LmbacETCJ5VV8t7M3WsAesSdeA4ms6pVJrMloWOcU7NjsBtWKbN0ThipswsQy91wQD686VSlOnbMtwjKMtiB9uwBsmc3z5MwjfJnJtk6TLkzX0tfjpUlQqWvbx8beW4upG4GNvr7Y0BdMixA+JcsRl9AOHjU3h30VO2t/pYXUWfKS4zeTDRF88yjoyA9gxILXsNBqeqx0voL1GGFqytaO43Vgr67BCbWhMoiDgyMucLZuzob8LcDUHRmo57aEs8b5b6jcPtiGR5I0fM0YBcWbq34akWPDlSnQnFJtaPYFOLbS4A23ow2VmEhYKxVsscjFbAEkgLcKL9rhyvVnula9rfVfnoR60LXHYjePDIFJkupt11VmjGa2XM4BVL3B6xHGlHC1XdJa9uf05G6sFrcOxeNWMBnPEgAAEsx5KoGrE9wqqNOU3ZE3JJakGH2vE5cAsGjF2RkYOBybKRcg94vwqUqM427PZ8fqJTTuCDenDZOkDOU1uwikISxsS9l6gv32q33Ormyta+a+nch14Wv8AYbvNtnoYA8Z6zsgU5SwszKCwsLdk6X4+NPC0epNqS2T/AFSCtUyxuvAPn2pGqByWys2VRkbMx+iqWzE6d3KqY0pt5V+epNzilc7C7TR3MfWWQDNkdSrW4ZhfRhfS4v40TpSis267oFNN25Im27F/1Cgk6MyCNjHnzZbZv3tL8L86n7vO3F7XtfWxHqx+xZis5YOFMCy2VwbzrbhdmVVNwAVjZYOFIBb1JMRmd72HTYDl+lj7v8xW3C6wqf8AEorbx8x+8SKcZgAbaSSH3R3H22pULqjU8l+46lnOHn9hyMPjVuFzg1v42kNvspO/uq/5P9gVur6FTIzYeDp8PKsuFaQN0EqAsGaTVUYG+YObgG9iKvSVSeSaakluvBcryIfKs0XddiyWYLtOTMwW+DS1yB/6jaCqGm8Mrf6n+yLLpVX5IZhSnxnPwuMNEBqL6lrj7vsonmWFj5v7ArdV+S+43bU6x4/CO5CqY5UzNooY5SASdATY2pUYuWHnFb3TCbSqRb8SLZGLR9o4kqwIMMQBvo1s9yveBqLjup1oNYaF1zIUJJ1ZW7L7jdz5kzY9rrY42Qk3HZsNb/R1bXhUsWpfwl/tQUWvj8yp2QyjYLar+plvqO0We1/Hh9lX1FL39ea/Yphb3V+TD9oTAHZ8rOVgCFWkVhZGdFCEngAbMLnvqqnH4asUryve3dJls3Zwk3oW2CXDicuspklEViTJmCpcHUjRddRfx8azTdXp5XGyv25LFkzXvqU272Ij+L8ScyWz4gnrDmWAv5i1vStWIhP3mGn+kqpSj05epHjJgdk4c5hZTh8xv2bOl7nlanBNYua/5WIt/wACL8vsWO2sQvtGExAZWgV3VnUgorOtlYkaWvcX5XqmjF9KpTt8WmnLSLZtZoy4JMeBLjsKYyCYhI0hU3Cqy2VSRzLageFKn8GHnm5tbzHL4qkbcXuVDTiKL2jCT9V5AfZJMrAuzjMi/ORsxJ0vwvWhRzz6dWOqXzLTS274Km8qzQfobkVyjWOFAFjsrg3nW7C7MqqcAA+ysj3LBzcPGgCu2HtNpxJmQI0UzRkBs18ttb2Hf3VdXpKm1Z3urlcJOV7k+J2XDI2aSGJyRa7xqxt3XI4VCNapFWi2kNwi90NfY+HNi0EJsABeJCQBwHDgKarVF/c/1DJF8Dxs6EPn6KIPfNm6Nc1++9r38aj1Z2y3dgyrexENkwB+kEMQe98wjXNfvvbj41J1qjjlcnYMkb3sS4jBRuQzxo7KbqzKCV53UkaHyqKqSimk3qSaT3GewxBswjjDXvcIt7nne17+NDqTtZtgorsdiYQykFEfS+V+yTyvobedjUYOz3a8htXRS4DaBlw8k/syNKjPGI1IJOQ5SoYrwtflw5cq1TpZKqhn0dnfz1KYzcoOVtVfTyLTC4WMoCYUQsozKVW44HKbCxsftFZpTknZSvbnUtSVtiX2ROGRLXv2R5X4cbUupLux5UCbJkMkXykHQXZgY2sRa/HQWseP58asrLJP4ZX8SMG5R1VvAhjxsYkEEMBZbkSMiKIo/AnQFr8QLkVJwk49ScteL7sjmSllS/6LHoE+itv3R+VUZpdyyyHiMWIsLHiLC3upZnvcdkcsagZQBl4Wtp7uFPM27gQSp0cbdCiXAuFvkU+ZCm3uqS+OSzt/uRei+FAuwp1nijxBjRXdb6AEjUjtWueFTrqVObp5m0iNNqUVKxagVQWFXsXabzPOroqGKQJZWLA3UNe5A7+6tFajGmouLvmV+xVTm5OSa2Zp9k8G9KuwuzCoAx1lLCmwkzYmWf5R0jik6JVQ2JYBSzseJ1awHDTW960zSpQjpdtXKleTfhoU+ycc2Gw2PkY9I8eKksSAM5siqSBYakgm3jWirTjVq04rROK+5VGTjGTfcPY4lWiMYxDtnUSiTohGynRiAD1SOIt3WN6qtSakpWXa173JfFpa5o6xF5m53mOPMIncRNh+ksAl0OfLZDl597XPH02pU1QU3FXvbnXzKXm6lr6WIdlrNLJiMO2IkywuArrlErZ1DAMctrL4AE0VenGMKiitVtwKGZuUW9v1IodvSjACRutN0vQhrDVulMYe2gvbW2guKlLDQeIyr5bX+lxKq+lfm9vrYKQYhZojGuJKFrTdM0RUqQeuLNdWBtoosbnSoS6bhLNlvxa/6ElnUla/jc7ZbNi+lkaSRFEzpGqNlChDlzG3aYkE9a4tYW43jVSotQSTdk3fx/YcG6l3fkrNi9IuzsQRIyyJJiGzqFuSpYnQgizEcu/S1X1srxMbrRqOnmV079J68v8AcLbaUns2BUORJiBErSWBYAx53YXFsxtYXFuteqlSj1Kja0jfT1svQnneSHd2/a5ZxbPkSW6zyGJo2DKzBirXXK6kqeWbQ6cNKpdWDhrFXvx27FmRqWj0KKDbUkOBxMruZHjxEkas4H01RSQLCwvewtWqeHhPERglZNJu3lcojUlGm23dptfWwZtsSYSDp1mkkeMqZA7XSQEgMMvBDrcZQOFV0ctep03FK97W4f39SdS9OOdPbcTHSynHQxpM6xywuxUBerltqvV4m/E3tc25WVNQWHlJxV00hycuolfRpk+xZXXE4jDs7SIgjdC9i4DhrqSAL2I51DERi6cKiVr3Tt4Dpt55QetrfUu3awJPAC9ZUrsuM9sxXxOG6dpZFeRWZArWRBrlXLwbS18wN7nhW2o40qvTUVZWT7vvqUQvOGa+4FszHtFs/BhL55isYKgEqCWLFQ3VzWBAvpc1bUpqeIqOWyuyuE2qUbbstMKJxiI8qz9AwYSdM0Zym11dSGLXJ0I4a1RLpum7tZuLX9b6FqzqSte3Nx273/EY7/5C/wD1pRif5dL/AI/dipfPPz+yNdsng3p+NPC8kqgGD3VlZYU/xTLHNJJBKirMQzo8ZYBrWzrZl4i1we6tLqwlBRmttmu3YqyNSbjyQ4LdzLHiIpH6SOd2bhZwWtc5r2J0voo1qU8VeUJxVnHTwFGlZNPZhGEweKGVHnQotrssRErgcASWKgnmQNfDjUZVKTbcYu78dBqMtm/+y2rOWFP8Vye1+0dImXo+jydGb5c2btZ+1fw9Kv6sOl07Pe9yvI8+a43Z+ypYpZ5OkjYzENbo2AUqMq/P1FuP4UVKsJxjGz0/OwRg4tu+4Lhd2iMM+HlkDqzlwyoUZWLF76seDairJ4r+KqkVxbXnj9iMaPwOLYdhMLibr0s6Mq/VxFWe30iWIA7wo17xVM5Uv7Yv1exYlPlg0OxpInkMEypFK5dkaPMyMe0YzmAF+NmBANSlXhNLPG7St5+f+CKpuLeV6Mhwe7rx4eXDrMuWQvYmMllEl8wJ6TrHUWOnO96nLExlVVRx1Vue23Ao0nGLinv9x77vlsNFE0tnhKGGRUsVKABSVLHNzuLgG9RWJSqSmlpK915j6XwqN9tgvC4WftSzIzAEKEjKx3PzmBcsx8LganzFcp09ox08Xr+xKKlvJgWE3ctDNDM6yRzOzmyFCGc3JBzNwIBGmlWzxXxxqQVmrLvsRjR+FxeqY+XY8kqLFNKrRAjNlQh5ApBAY5iBqBew18Kgq8ISc4LX6Ly+w3Tcllk9B2I2XI2KScSoMilAhiJ6rWLXPSDXTQ2sO40RrRVJ07b63v8A4G4NzUr7C4PZTpiZJzKrCQKGUREWCXy2bOddTfTXwpTrRlSVNLbx7+gRg1NyvuWtZywo8JsKSJWhSa2HOay5PlFDXuivmtl145b/AH1rniIzkpuPxfR+hTGm4rKnp9RsG7hGFTDtLrEwaKREylCuqmxYhtSe64PrQ8Wus6iW+6fIKj8Cg3tsH4XD4jMDNMhC8FjjKhjY6sSzG2vAW191VTnStaEX6u/6Eoxnf4mR7J2ZJDJM7yI4lbOwEZUg2AsDnOlhUq1aE4xSTVlbf/AqcHFtt7mo2T870/GrMLyFTgCjrKWDqAEoA4UCEvQAt6EAlAyHE5ypyFQ9uqWBK37yAQT76cbX+LYTvbQpN0NqSzpN0+TNHiGj6ikDqheRJPEmtOLpQpuOTZq+pVRnKSebh2CNg4vEyCT2iERWksljxXv1Jv56X7hUMRCnFrpyvpqSpubvmVi1rOWCXoAS9AFVtvF4lDF7PEsgZ7SXPZXTxFueutrcNavoQpSUupK2mhXUc1bKr9y0vWctOvQB16LAJQAyecIpdiAqgknuA1Jpxi5NJbsG0ldkez8Ys0SSpfK6hhfQ2PCpVIOEnF8CjJSSa5JwagSFoEWWxz2vT8a14TkrqcAijWs73J8GXx+1sUmN9nHRMJIi0XVIsbkXkNzfKFY6WvoNK2wo0XR6muj1/wAeZQ5zVTLp4BT4+bB4WSXFskrKerkGXNewVT4kkctB31BU4VqqjSVr9/qNzlCDcwDH7QmjiMoxmHMqrm6GydGbalAc2e/IG+p5VZCnTlPLkdu+t/PsRlKSjfMr9iTa+3JjgFxeGKL1A7B1LHWwsCCBob6kG9qVGhDrulUvvbQU6knSzxGYjEY1sMMVHJGlog4iMdywC3JZr6EjWwAAva/OiMaCq9KSb1te426jhmT9Cyi28vsQxbiy9FmKjv4ZR/e0ql4d9fpLuTVRdPO+xDg4MVLGsrYjopHXMsSxoYlvqFa4zsbWuQwqc5UYSyKN13vr/wBfQUVNrNez7cFX8Hru0OKJyrIcXJfQlQxVL6XuQD41d7QUVOC4yr9CrCtuMu92Hbq7SnlkxSTsjGGUIMi5V+dqNSdbczVOKpU4KEoX1V9S2lKTclLgEg2pizjZcKWiNowyuIyFQG3WK5iWbrAAXtxPhU5UqCoRqpPfbuRU6nUcBp2pi4MUuGdkn6VLxPlCZSL3zgHshQTprw11Njo0alLqx+G263/QM84zyPW+w/EY7FYXEwLNKk0U75NIwhjY2taxNxrzvwNEadGrTk4Jpx13vdA5ThNKTumSb57RxGHVHieMIZFRgUu/WvqCTa1hwt61HB0qVVuMk72bHXnOFmtrh28e1/ZkS2XpJJAkec2QE8XY/RUXJ9Kpw1Hqt32Su7b/AIyyrUyJd3oUe19tthl6VMbFiCpGeEmIZgSAcmXrAjjYk1ro4dVpZHTcez1+pRUq9NZs1/DT6BW921p4Yo54WURsygqUu5zXOhJsNNLW9arwdGnUm4TWuvloSrznGKlHYbt6fGQRHEiVCEsXg6MZbEgWz3zEi/HTy5UYeGHqT6Vnrs7/AGCq6kI57+gbvDO74J3jKqrQFmzKSSpS9hZhY68dfKq8NGMa6jLv9ydVt0212GbpGRcJE8jx9EIFIAQhlFr3Zi5BsO5RTxag60lFO9/zgWHv0029LEWyZ58ahnEzQRsx6NI0QmwNszl1a5JB0FhTrKnh5dNxzPlu/wBLCpuVVZr2XH4yfYO13eWXDT2M0ViGUWEim1mtyOouP2qhiKEYwjVh8svo+xKlUbk4S3X1NhsX5/p+NPCc+hKrwCpWYmZHH4+IbXivIgy4ZlN2Fg126pN9DYHSuhCEnhHZf3GZyXWWvAfv1gXmwbCIZ2UrIANcwU3IHfob252qvBSUKqzc3RKunKGg3B7awDxCXNh101VggZT9ErxvfTx5UTo11LLr9QjUptX0Bt8cdH8WyH9X0iWRHARj1hYZePDW3IcanhKUveVzZ6ka810nxoTnHxDZ2bpI8vsuW+YWv0dsv73hxqvpT94tbn7k88ene/BSYPD+07FEUTBpFj1UEE3Vy2UjkSBpWqUuljc0tFcpis+Hyrexc7J3qwzwIxkUSZQrRf8Aq5gLFAnaJuNLCs1XCVVNq2nfi3e5bTrwcVrr25K34PMYoXFLIyrJ7VI7IWF1FluePAEEX8Ku9oQd4NbZUivCyXxX3ux252PibFY60iHPOCvWHWHX1XvHlUcZTmqVPTZf9Dozi5z15E2btGFtq4giRLGBVU5hYkZLqDzPL0oq05LCQ0e7+44Ti6z14I9t46L41wl5EGRJA92FlJVwAe430se8UUacvdJ6btW9LBUkutHXuO35x0azYEF1BXEqxGYaLcdY9w140YKnJwqO28RYicVKGvJ3wiY6P2eMdIlzMjAZgSVF+t5eNHs6nPqSduGh4qcci15RJvn1lw+KitKkE2dwlmupsCRbQ2t9tRwWjnSlo5LTzHiNVGa1sw4bewWQMskTXHVVADIx7ggGa/haqvdsRms014vb9SfWpWumVfwh4xPZkVmCuZEbISMwGt9PDvq72dTl1G1tZ6leKksiXigzfLHxHAy2kQh1slmBzG44d9V4KnNYiOj03J4icek/E7phLsxhGwc+y2OUg2ITsm3PwoUXDFrNp8X3C6lR07fYZu3iocRgUw6SoZPZsjKD1l6uUkjjoaeJhOliHUktM1yNCUZ0lFPWw3czGrHB7PMVjlgLBlYgXBYkML8VseI7qMdTcqnVhqpbf9Dw0ssMktGhdiRdNjp8Wv6roxEjcnIy5mHeAVtfnenXl08PCi973fgFNZqzqLa1vM3exT2/T8arwnPp9y2rwDoKzskRnBp9Wmv7I9/CpZ5rlkbImqAwb4uhz9J0UWe/ayLm872vVqqzy2u7EcqvexK8KnVlUkcCQD99QU2lox2uMOGThkS172yjj38ONGeV9wsh6RgcABfuAFKTb3GiP2RA2cIgfm+UZv4rXpucmst9BWV7nHDoL9Vdf2Rr56d9GaXcdkMXDINQii37I/Kk5y7hZDRhk06iaHTqjTy0pZ5d2FkIcKn0E/hH5UZ5dx2RzYdDxVbnico+2jNLa4WQnQJ9Fe7sjlRnl3CyA8VtXDwaSSxR+BYA/wAI1qyFGrU1imyLqRjuwiHCxqcyxopPNUAJv3kC9Qc5NWbZLKlqh7RKeIF++wqN2tmPQ7o106o04aCjNLuFkKFA4DTwFRu3uMZHCqkkKqk8SABfz76cpN6NgklsJPhkftojW4ZlBt5XFEZyjs7A4p7kgFqV9RlpsY9v0/GteF59CqrwQJVBIfSuIWgBAKaEc3/5QwGlaQzqGAhoAQ0rgMoGJaojEoEJTGNYUgPJ/hD2NFh5YjCColDFgWJ1BXW5JOub7K9F7OxEqsJZ+DmYqmoSWXk9VQaDyrzzep0xbUhiUAJQBxFIZ1AC0wLHY57fp+NasLyVVeBi1U9xlbt7bceEjDSXJY5URRd3b6Kj1qyhQlWdo+r4IVKigrsqJNpbTIzpg4QvEI015LelgD4VoVLCp2c3fvbQqz1d1FfqT7rb2JjC0ZUxTp2o28DYkHS9jxBAIqGJwkqPxXvF8jpVlPTZllt/bMeEhM0t7DQAdpieCj3fYaqo0JVp5Y//AAnUqKEbsoINt7SlQSx4GMRkXVWmtIw5G2nGtUsPhoyyym7+WhUqlVq6iHbq7y+2dIDE0UkRAdSb8bi3AHQqeIqnFYbo2ad09idKrnurWsWW1tpx4aMyytlRfeTyAHMmqKVKVWWWCLJzUFdmei3nxUq9JDgJGjOoLyKrMO8LY8q1vCUovLOor+CKVWnJXjDQXYe+8eImEDRSxTEkBWAIuASQToQbA8RSr4CVOHUTTQU8TGUsrTTNJiJlRS7sFVRdmOgAHjWGMHJ5VuaW0tWZZN7pJyfY8JJOqmxdmEael738tD4VueCjTX8aaj4bmbruXyRv9B2H3xCyiHFwvhnPAsQ0Z/vC2njw8aUsC3DPSkpL6/oOOIs8s1Z/Q09YDSec/Cp+sw37r/aY/wAq7Xsn5J+n3MGN+aP52PRF4elcZ7m8pts7zQYZhGxZ5Ta0ca5n14X5C/dWmjg6lVZlou72KqleMHbnsVmO3veEZ5MFiES/abL93L1NXQwMZu0akWyuWJcVdwdi/wBlbRTERLLGbq3fxBB1BHeDWKrSlSm4S3NFOanHMiv2vvThcMxSSTrjiqqWPfrbQepq6jgq1ZZorTuyupiKdN2k9SLEb2wJhlxDZwJL9GlhnaxI4XtbS978xUoYGpKq6S43fApYmCpqb5Jt3d5ocZfo8yuouUYa24XuLgi9LE4Oph7Ztu46OIjV23NVsn53p+NRw3JOpwNHGoN6hwea7S2g77ZuIXnGGUhI0IvcAXfU20d/+1e6uxTpxjg7Xtm5+xhlJuvtexpzvJif/bcT/ElYvdqX/wCq+pd1Z/6H9DPYfZ+Jl2pHihhZIEJHSZiCOyQxJHeLC3fWuVSlHDOnnUnwUqM3VU7WLL4VdmyS4ZGQFhHIWcDiAVIzW8PxNUezKsYVGnyieLg5Q04Id3/hGgdVXEAxOABmAvGTwvcar6i3jUq/s2om5Q1X1FTxcWrS0/Y0uzMPhy8mIhKsZ8uZ1a6nKLC1tBz99YK1SpZU56ZTTCMbuUeTFb0yjFbVw+GbWJCt15E2ztfzUAe+ulhl0sJKqt3/APDLWeesoM9DJri5jfYz+P2Bnx0GKTKpQMJO9uqVX16xF+4CtdPF2oSpS52+5RKjeoprgzfwpbQYmLDKe112HfrlQHwuGPoK3ey4K0qr8v8AsoxcnpD1Nxs/CLDEkSCyooA9OJ8zx9a5FSq6k3KXJtjBRSSKPf8A2es2DdiOtEM6nut2h5Fb+4d1bPZ9ZwrqPD0KcTBSpt9tSL4PNpGbC5WJLRNkue6wK+4G392n7SpqnW051FhZ5oeRn/hTb5bDfut/UlbPZOtOf5wUY354/nY9FBrhtnQMtButHHiWxksxLdIzqDZVF72BJvew8uFdGWOlOkqMI8WMyw8VU6kmP3l23hJMNPH08JJjYAB1JJtpwPG9qWFoV41Yyyu1+w61WnKDjmWwH8GL/ojf2zemi1P2t/PXkiOB1pepP8IcCNg3YqMyspBtqOsBx8jS9mzkq6SfcljIp0mwDcXZaTQCWdVksDHGGF1RFOpAOmYtmufAVd7Qryp1HCm7cvxbKsJTU4KUlfheRq9mbMhw4YQxqgZrm3++A5DlXOq16lVpzdzXCnGHyqxd7LPa9PxqeH5FU4HJUHuwPMmnGD24zSdWOUnU8LSDQ+QkFvQ12bdbBWjuvt/gwN5K93z9z04muA272RvIcRikTKHYAuwVR9InkBzq2FNvi9hOSQDjNsJFiYcOV60wchtLDLrbxJ1q6GHcqcqi4ISqJSUe4NtbdPCYi5eFQx+enVbz04nzBqyljK1PZ/qRnQhPdGJ3QR8HtKbDKxaMK178DlAZWI5NY29a0+1Ky9y94tqvyxRhoONfp30B9u4gYfbCTt2GZGvyAK5G92tPAVo4z2f8G+qt47kcRF0sSnLb8R6p7q5NjoA2MxiRZAxALuEUcyTyA+0nkKlCk5XsttWJyS3POvhUwrJPDMBoUy+AZGLAeob7DXY9lyTpyh4/ujDjE1JSPRsNOsiLIuquoYeRAI+w1xZwyycXwb4yuroq98JgmCxBNtYWUebDKPtYVowcW68Ld/2K67tTl5FF8FuEK4Z3I0kk08lAF/ff3Vq9qzUqqiuEU4OLUL9yq+FL9fhv3W/qWtHsq3Sn+cFWM+eP52PQsTKERmI0VSx9ATXFjC7UVydBuyuecbt4M7VmkmxTFkQjLGCQtzew8AAOWpvXcxU1goKFJWb5ObQi8RJznsuDT7x4XD4bBzFI40+TKiyi920A7+JrnYaVWtXjmbeprrKFOk2kA/Bkv6I39s33LVntZfx/REMD/K9Qn4QR+gyeaf1rUPZi/wDZj6/sTxj/AILF3DW2Bh/vn/veo+0X/wCzL0/ZDwatRj+cmhvWI0h+y27Xp+NaaD3K6gQlRejIlHvZu1FjowHurr2HA1XvBHNT3Vbh8ZLDu62fBXVoqorMzuD2LteACOPEwtGNAX1IHqhPpc1rdfBT+NwabKFTrx0UlYuNjbsFJRiMTM2InUdUnRI78cq+R8PKqauLTj06Ucsf3LYUbPNN3YzfLdh8YYpIpeilivluDYklTe41Fio76eExcaKcZRumKtRdSzTs0DF9sBcmTCM3DpMx/iK6a+npUrYO97y8hf8AsWtp5jt291zhelmmfpcRIDmbkLm5AJ4km1zpwFYfbGL6mGlCCtFItwtHJPNJ3bIt4dhJi0AbquuquOXeD3g15v2V7VqYCo2tYvdffzNuJw0a8bPfhlVs3C7XhURRPE6DRSzKco9bNbw1r2NPGez8VHqK6fKOY6WJpfDoX2xN3GWQYjFymecDq/QjvxyjTXxsPxqutiouPTpK0fq/Msp0mnmm7v8AYtdsbLjxMTRSC6ngRxU8mHiKz0q0qUlKJbOCmrMzOzcFj8COjjWPFQgnJd8jrflrwHhrxrbUqYbEPNJ5Zc8ozwjVp6LVC4vZGLxxUYrLh4FNzGjZnc+LcP8AfCiFejh0+n8Uu72HKnOr82i7GnEPRRZYkFkWyJew0Ggvy86wZs8rze+7NFrKyRgt4N2sfjJFkcQLlWyqrmw1vzXU3+4V1sPi8NQi4xvr4GKrQrVHd2Nfsv2h1ZcUkS6ZRkYnNcak9wrnVelGSdJv1NcM7XxpGPwm7+OwEz+yhJY206xHAcMwJBDC/EV0qmJw2Jguro0Y4Ua1GX8PVFnit38RiI3fFMryBG6KFdIkYggMTzb7qzQxVKlJRpKyvq3u0Xyozmm578Lgi3R2XjcL8mywmIvmYlyWXQA2tx4CpY2thq/xJu9uxHDUq1P4XaxNvbhcXiUaGOFBHmBzNIMzW17PIXqGCnh6MlUlJ37WJYmFWonGK08xm7UWMw6x4d4IygJ6/Si4BJJ0ANzrp6UYt4erJ1Iyd+1gw6rU0oOKt3uamuajYHbOPa9PxrRQ5ITC1/H31F7kCOQ1RPUkh5/37qsS2EJegBKAEJpgRYrst5Vjx39PPyLKXzoqa8obgnZ41PlXY9k/PLyKMRsg413TKIaLgJQAhpDEpgNdgBc6edILXEoGI1ADbUDGmkM4UgBMc+XIf+oB7wR+NSAmNIAvZ/zvT8avo8kJhamoy3IjHrPPUkiRuNXsiNJpAcTQB16YEOK7DeVY8d/Tz8iyn8yBDEOjBtrXIq0aawinbXTUvUn1LCYLifKn7Iazy8kFfZBmau/czHXoA6gDjQAhpgVu8B/R5f3fxFRexfhv5sSm3d27e0Uh14Kx5+B8fGkmasXhbfHDbsaa9SOeNNAxLUrAdQBXbZ4RgfXJ+JpoYUaQwrBHj6fjV1LkhIMBpS3ZAa3Gs8ySHvVzIoQUkB1MBCKAIsV2G8qyY7+nn5FlL50Dv+qFcyv/AEMfJF0f5rA1kINxXKo1JUpZomhxTVmGRTBh4869LhsQq0brcxzhlZMprXcrFvTAQmgBDQCKzeM/o0nkPvFJmnCfzonnwNVndZtN2dpNIpVtSgGvMg34+OlTRxsXRUJXjyXd6ZkONACCgCu2wNYbfXD+l6lEYVURhGDbj6fjVtMhIO/IUT+ZkFsRniKzyJIkY61cxCCkAtMR1HAyHF9g+VZPaH9PInS+ZAz/AKoVzMR/RR8kXR/mMBeuOjSibBDten412/ZnyS8yivwGrXXTMzFvTELTAa1IaKnec/o0n93+oUM04T+cjGYjZ0iIsjDqNaxuOYuNKjY68K8ZycVui83L4yH93/ypow4/ePqag0HPEpgITSAA2qdYf7Yf0vUkARSGT4Y8asg7EZB5pz+Zla2E5is73J8Ehq9kBL0gOoAQ0DIcWeofKsftD+nkWUvnQO/6oelc3Ff0UfQth/NYPNAAARe/iaz4qhCFNSitSyE23YkwC9r0/GtPst/A/P7EK+6Cq66M4lSA7NTA69MCn3qP6M/mv9QqMjVgv5yKreA2wkA/d/oNLU04TWtL1/ci3SxSqWUmxa1vS+nnQmSx1Nu0uDVq9SOZYUmkA00wK/a3GH+2H9L1JcgE3qKGSwtxqyJFlm/GifzMgthnMVRu0S4JKudyIl6AFoEAbc2h7Ph5psuYxRM+W9s2VSbXtpe1SirtIGZzB74K8DSSnD5cyKgw0zTuzNc5CojBDWF+fA8LVTjsPKdGUY7+Oi/UlSnaSbJp97cKI1GdjeHprrG5AQZrsxA6tsjCxsb2HOsGIwdV4WMElfRbrcshUjnuJJvRh2RmUynKyKV6GTOc4upClblSATfhoaqxeCqyjGGn6q2m+pKnUincGXfHDJlYOxDRrJcROVCMxUMxy9UZgQb8Ky4fBYulK8UtG1a61a1su+mxZOpTktQufe+Hp44Uuc0rRyOVYImSN3az2ysRlAIB0v4V3qEHUpKo9LpO3Oplk0pWCtj7wwYolYi9wgcB43QsjXyyLmAzKbcRVkqcobgmmAz7dnaWVYMMJY4HVJD0uWQsQrERqVs2VWF8zLfW1SUI2WZ2uK7voTz714ZGkVmcGNXdiY3CkR2DlTazZcw4UdKVr9wzIqt495oHhKgyBiFfrROtku1mNxoDkNr8bjvodGdvoasJVjGrd9mAbybejbDQ5LlhJkKsrBgwS9iMpPZNxpzoVCV7Pbcnhq6jJtbvjXzKJNrIMpLcVDXANlvoCTbTXv7qi6E9VY6LxVKyvyvH6/5NeN4hFDFJMVCtMI2dmygCxOc+6lTpud7djl4pKnUstifY+9UM7MoIt07xRspzCQJGsha4Fhox91TnRcUZ1NMlXevCkx2kPyioynI+UCQ2QubWTMdBmtR0p6hnQHj94oZHhEfSNbFdGSI3ADASKRcjWxHLlrUo0ZWbfYXUQfgdsxTSNGhbOozWZGW4uVzKSBmFxxFQlTlFXZJST2LRRSSBlqx1NOp8zILYaOIqh7olwPq6xEUUCOpDAtr4AYiCWEkqssbISOIDAi48dalGWVpiaKfeLd6OeCKI6GN1ZGyKQSqlespFmBDHQ99ZMXjHRWmrlpyv21LKdPM/IGm3SjSJkDt8phfZzZUGl3YuAqgBiZDytwqjH4xwVOy1zJjpU02/Ih2xumjsW6VwT0NxZSp6FXUAqRZgc97HS6iqcR7QlSSSjffvfW2z4JQpKQBHubEIni6SSz4dYSercKru4I0te7kd2lZH7VqOpGplWknLndpL7F3QVrX4sGYTdFGkYmWQxCWSTorLlzTJIj9a2axEjEC+l/d1MBi5TpK6V1ZX8tiitTsyw2Nu8MO4dppJmWEQIXCjLGDe3VAuSQt2P0RW6dXMrWtyVxjYixe7QaWR0nmiSVlaWOMqA5UAXDWzJdVAOUi9uVSVWy22BxAZtxY2aVmlkJlWZT1UuBMQSC1szZbALfgBapddq2gsgm+Gx06ORyzXlWOIjTQJ0hBGl79Y+4VBVWrW4dzVhaUZzafKK7a+wBGsCqczGQtoiJc5QgFlAHPnRKs3f88S3BU4pubfy6/ujPYvd4x9Vi6AqFYEDrgEn04kaVL3h3u14rwNUMNTmrQlpaz8Vc2my9mrLDhySR0c3SiwGpGYWPhr9lVRnlv4ox4tXqv84JJd1lLl0mdHOIea4VSBnjEbJYi1soGvfViraWa4sZMgNDuNCrREOT0ccaHNHGxYRElSCynITexK8RbgRepdd2YumT4nYwjGHRXbTFvKCQDq/SuV8uuRSjUvd+Fh5P3O2Nu0uHmMwkZmMZTVVBILBszMBdm0tcnhTnVzq1hRhlL9TVaZNluTqalU+ZlS2GDiKzvclwPNXMQySTKLmqK1eNKOaWxKMXJ2RF7Yvj7qy/8Ak8P3+jJ9GYjYwcrk1CftKk9Kd5Maoy50GJGScz6W4Cq6dObn18Rxsuw3JWyxIw2d78hWRSeJr9T+2OxZbJC3LIsQ1z5VixdXPU8idNWRBaqSwmwB1fzH3V3vZ38oz1t0EE10rlJ1SAWgRRb3/qU8ZB9zUG3A/O34MZtgXxGFH7R+9aTJUNKVRge9/wAzzP4UXLcDuw3dnFI0QQdpb38db3HvouU4unKM3J7MuaZkEzUCK/aZ+Ug/fb+lqkgC6AFC0xFu/E1ZU+ZlS2EU6jzrN/cifA9qtZFEcsgUa8Kz16sacW5LQlGLb0Bji4/o/YK57x2F/wBP0LujU7jfb1HBfuFRftCC/lw1H0JPdjDnk46D/fKs7jWxD+PRdiSyQ23EkcKMq/7/AM6rr14045KY4xzO7B71zS4aKmBPs/55/at7gK9FgI2oozVnqTmt5UcKYC0xFDvbqsS8zKPuI/EUjbgt5PwG485sZCPoqT9/5VElT0w8n3YBve2qD97/AMaC/ArdlDh52RgymxB0oN04xmsrN7gMX0savzI1HcedM4VSGSTiTXplbK/Hn5aAeLn/ALf86mthB1IBRTEW8naPnVlT5mVLYYO0Kzv5kT4JL1YRIsQ9gdL+FZMTKSg3FXfYnBXYGJF+gnurge/2fyI09NvkcMTbgoFT/wDJPiKF0u7InxBPOs1XF1Z7v9CappEVZyY29AyLES5VJ93iavoUnVmooTDcFFlQA8eJ8zXqKccqsZJu7JTVpESmA2WVVBLEADiTwoGouTsjPxSe0z9KdIYgcpPM8z+PoKVzdJdGn0/7pb+A3Y7dNiJJrdUDKv4fZc+tRJV106UafO7KreTEZ5rclFvXify9KZqwcMtO/cqKdjVc2u7rfIL60WOHiP5j8yxvUigAxf66H+/9y1JbMQcaQDhTEWhYknlqfvP4VZV+ZlcdhAdR51nfzEuB4qwRzCq5K4JlfiIcuo7PPw8fKuDjsFducPU1U6l9GQ3rjpFwhqQDaYyKacLx493Or6NCdR2S9QuOwWEZm6Rxa3ZX8a72Fw0aUdDPUqcIsSK2opKPa8cUjaYnonXQ9bj5i418aZroucVrC68gNME3zcff+9/rp3LXUjzS/P0EmwsI60+JMtvm3/AEn7qQ4zqPSlCwPNiWxJEUK5Ih/vXuHhRcsjCND45u8g7G4tcLEESxe2n+I1FIqp05V55nsZN2vx1qdjq2srIjNAG03fHyC+v3mmcGs7zbLGgqYFih+kQ/uv8A+NS4Yg+ogKKBFk0urX5MfvNW1fnZXFaDRKLjzqh7kraEmYd9WMQ7MO8VFgNNj3VCUUCuBSbO1uHK+HIVjlgqcneyLlVZC2zjylPuqHuFLsiXWfYZ8Xk8ZTbytRHA0072Q+s+wVh9nomtrnxrZGmkVSqSYTarLEBCKLWAz23PZek+WVg1uIB19Rxo8jfhveMv8Pb0Kh0wB+dIPf8AlS1NSeLXC+hyHBL9Y/hY/wCVFgaxUtNjsRvBZcsCCMd5tf0HD76aQQwWt6juUkshJuxJJ4k86DdFKKshl6kNixrcjmSdPOhasor1MkGzf4WHIir3KBQ9zhtkgoIsBmce0RjmI2PvK/kafAB9IBwFMQVK/Xb95vvNWVfnZXHYRqzyLESRvfzpp3FYkoENvQMaGBpNWA40hjTQA7NTuKx2encLHGSlcLFXtrALMljow7J7j+VD8DTh6sqUrowWIiKMVbQjiKkjuwqRkrojFBK6OoEdTAcBQQnNRV2Xu7ezSWErCwHZHee+ntocfEV+o/A01IzCnh4UCKbZDdLJJNyJyJ+6PzqctNALgGoiHg0AWfxMWnYkMsee9yx6wK3NrObdcjiBwbTgT1HRg3doy5mH/EcX7f8AG351H3en2Hnkd8SRXv1v4zS92p3vYOpIrd4IRAsbKWF5Mpubi2Rz94FQq0IKLaJQk27FcNqR21NvQ1z9C+zHrtGP6YpMLCNtSIcXFINSM7Xh+sH2/lTygL8cQfWL9v5U8rAT44g+sX30ZWA07Xg+tT30ZGFxvxrB9an8QoyMLlNtqOCYXWWMOOeYa+FPKzVRxLplCdn/ALcf8a/nTs+xp9/8BTgdO2n8a/nRZj9/8B0GzieLxjzdfzot4EZY58F3s/ZMC2Lyo57swt9+tGpjqV5T3Zde1RAaOgFvpD86VncquQT7WhUXMi+hufspqLFcqZ8RJizkiBSL5zHifDy8KmrRGXmFwwRVVRYAWFQYiXJQgHItAGvw84fNa4ysVIPePwIIPka7BjJaAOoADx8YZobgEdKbg/2ctAFbtfCR5h1FFx3DxrnYqEVJOxfTk7AK4NOar7qyOKLbs5sHH9BfcKMqC7Izg0v2F9wosF2IcFH9BfDqinYLjGwEX1a+4Uh3Izs2L6tfdT1C4h2ZD9Wvuo1C4w7Lh+rWi7AYdkw/VrTuwJhsiH6tfGi7FdiHY8P1a07sLjTsSD6A+2i7C5G2xoBrkH20XY7gCNhw5HRWIQOQShIU8GIz3tbXhfwqzLK17kc5dCwBCjhyH3edVjIMPjldiovcX4j6LZT9tScWtRXCxSGPWgDWRoBwAGpOniePrxrsGMdQB1AA2K7UX9of6JKAANsnrr5fnWHF7otpgN6x6clolAxga9OwHGkAhpDGmgBCaLAMagDhRYCapWENosAhPupWGRSXII8KaAxSbNf2pj8r+rJAyNYlo1jCE27N1bU9XqjWtjmslilR+Isptl/KS2itd5XuFsGLRIFa/M5gw8D6VUp6LXt+5K2pE+Ac3zREqTqCubTpEYnLfraa2Nx4G1PMu/5YLMm2DgnR4GeNs3syLIzgXBEaaBweGYEFDfUZhbmTkmnZ8hFO5p6oLDXV2DGdQB1AA2K7UX9of6JKAKbedZCydG6rprmQsePg6j7DWTENJq6uWQuUcUc5JHtEfVOoEIuNAdevpoR76yvL2LFfuT+zz/Xr/J/11G8exKzGLh57fr1/k/66G49gsxfZ5/rl/k/66V49g1EOHn+uX+T/AK6M0ew9Rhw0/wBev8kf4qLx7BqI2Hnv+vXy6H/VT+F8C17jTh5/r1/kj/FT+HsGovs8314/kj/FQ3HsPUkOHn+vX+SP8VF49iNmccPN9eP5I/xUXj2HqNbDz/Xj+SP8VF49gswYtNHLErSq6uzAjowp0RmBBzHmAKdotOyDVMtPvqskdegDqYCmgBRQBaLtSQSlWMQQSEHroDa7/tk8Ml9Ab3HjXYMZZ/GEX1kf8Q/OgDjj4vrI/wCMfnQBDLjI2eIK6E5zoGB+ZJQBl/hLwUmJh6ODV7qTZraXN9bistSpFTRZGLymKk3fx5a5AN5lfSc2Fur1h1TbKq8CfI3IEFVpIeWRGd2MZkt0ZL3F29qNmIRwhy3sOjZl88vOwp9aH4gySCo93cScLJCzBXfEqwLysxy2AZiVcHiLgLlvzHG8XVjnuuw8rtYhxG7uNd2vYr04kDGVgeqHThdcrFRER2lvxB4UKpBCyyNHurgcRCkqzlLvM0i2dnsHAJW5AtZs2g01Fr1TVcG1lJwTW5dH3/dVVyZncVhscJsQ0TxCNgvRBtbZUIItYWzMQeJ4eNXRlTcUpELSvdCTQY54iC0ay9IpXI1lyhn0Jtfhl/z4EvSUtNgtJogSDaYHbw/LjciwvflfMSRqT829talej4haYS8O0b9qEgDkcpJ1Nz1TbkNPzFH8HxFaZG8G0ipBaDwIJB4WvovHjbu530oTop8j+MudmLMFPTlC+Y9jhl0sPO9/sqqeW/wko3tqRY4/LYf997fy2ojswe6DrVAkU28+0mhjRY7CWaVYoyRcJmuWkIPEKoZreAq2lFSeuyIydloBbETDPKDBjpJnQHOvtXSLJyuyXKgXNxkCgaDhpUp5raxt6CVr6M09UkxfSk2BJMSHksSPlW4Hx/zrRiNJsqhsUg2o8GFxE12cxyTEAs2tnNhcAn3A0tXJK/YNkyhxXwgzRi7QrqdPlpAeqGzghogym4sARrfXLVqo3/uZHP4DZfhGKiS8X6sG+aWwv0iKq3Itqjh/DQa0e7t7sOp4BWK30cEhIo+s5SImcXvnMYZ1y3Vcwvz08bioKgu43Mm2Nvg0zshhyERGQEydoBIySBlvbM5F/Ad9KVDKr3BTuP2PvS883RGIKBHmYq7EC4zKLiO2ot2mXW9gbUToqMb3Gp3diph+EQgITh0GZWJyzcbKW6t4xmtazE2y68bVN4a/Iup4Ba77uWy+zC4IU2eRut0jxkDLCcwGQnv17Nrmo+7Le/5+odRjxvoTf5AdViHBlKuqkoqHK0YuSXFwDawuC1J4bxH1CAb8yWP6I1xGrEB3Iu0jRixEOqjKWLceNlaxp+7W5/P1DqeBrsFiBJGkg4OisNQR1gDxGh0PEaVmcbNosWxHtHHJBGZHvYdwufID/Y4k2FOMXJ2QNpK7BoNuQM0YV79KLxmxs/a0Hd2GOtqk6Utb8CzIYu9GEK3Ewt35H7rj5uulS6NTsLPEYm9OGPzyDyBRiTqwDaA6HKSPTvFN0JrgFOJYYLHRzKWjbMAxU6EWI4izAG+tVSi4uzJJpg2OHy+H85P6DTj8r9Ae6D7VEZlt/cIGXDSOM0UOKR5e4IQylj+yCQT4X5VfQdrpbtEJrYTbyJLjcAYSrSpIzMVIJEOQhsxHzSSoF+JOnOiF1CV9vuKVm1Y1lqpLB1IB8y9Z/wC2f7/8604j5/zsiqGxUQ4GcCRRFh5I3kZhnmYaMxNivQkX9aheLs9Q1Q2XZDFi5wmDLP22MhzNoV1Ps+vVYjXkxFO6SXxP89RryOXZDCxGEwd9bHpDzsP+X5gD3Us3+5/nqK3gMGwrZv0LBa8euddLa/o+umlPqf7n+eoNeBNFsuRTdcLgw2UrcSsDlIAK6YfhZV08B3VG9/7n+eo/QZhtgGMho8HgkKghSshBAa9wLYfS9z51Ldayf56i9CSbYsjAKcLg2UKFAaVrAC4CgeznQBiLeJoS10k/z1D0IJN3HMfRex4Ho9Op0rZdL209ntpc+81JJ3vmf56h6EQ3UIIPsOz7hma4lbi2jH/huJAHup/E/wC5i9CaXdp37WEwJvxvM/fm/wCX0N9aEpLaTB27B8Wz8UihViwwCiyqJ3AUDQAfIelraVF0b8jz2GYnZGKkXK8OEcXBIaZyLjUaHD8jbWmqLTumDnfdDIt3sQChGGwIydi0rdTj2f0bTieHeal0Xr8T1FnXYU7rSkW9k2fbuzm3d/y3dUulL/UxZl2EbdbEG/6Js7hbWRuHd/w1Coy/1MM67BEGwcXGuWOHBIL3IWV1FzxNhh6TwrerY+qlwOTd/FvLG8ns6qmbsSOxOYWA1iUU/dWotJh1ddS0+JJO9PefyqHuk+6JdVHfEsn0k8eP5Ue6z7oXVRFh92sl8giS/HKtr+JsNal7tN7sOrHsT/Er/SX7aXusu4dVC/Er/SX7aXuku4dV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2" name="Picture 6" descr="http://image.slidesharecdn.com/instrumentosdemedicinrendimientoacadmico-120929165255-phpapp01/95/instrumentos-de-medicin-rendimiento-acadmico-1-728.jpg?cb=13489378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605" y="2276872"/>
            <a:ext cx="1749770" cy="267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20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75656" y="2564904"/>
            <a:ext cx="6480048" cy="2301240"/>
          </a:xfrm>
        </p:spPr>
        <p:txBody>
          <a:bodyPr/>
          <a:lstStyle/>
          <a:p>
            <a:pPr algn="ctr"/>
            <a:r>
              <a:rPr lang="es-MX" dirty="0" smtClean="0"/>
              <a:t>Pregunta O REACTIVO</a:t>
            </a:r>
            <a:br>
              <a:rPr lang="es-MX" dirty="0" smtClean="0"/>
            </a:br>
            <a:r>
              <a:rPr lang="es-MX" sz="3600" dirty="0" smtClean="0"/>
              <a:t>su naturaleza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Es importante reconocer que de acuerdo a la complejidad y los objetivos del instrumento, se realizaran reactivos </a:t>
            </a:r>
            <a:r>
              <a:rPr lang="es-MX" dirty="0" smtClean="0"/>
              <a:t>más </a:t>
            </a:r>
            <a:r>
              <a:rPr lang="es-MX" dirty="0" smtClean="0"/>
              <a:t>elaborados o </a:t>
            </a:r>
            <a:r>
              <a:rPr lang="es-MX" dirty="0" smtClean="0"/>
              <a:t>más simples.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Las preguntas pretenden alcanzar la información que permita cumplir con los objetivos de la investigación mediante las respuestas proporcionadas por las personas del universo o la muestra a la cual se refieren aquellos.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Tipos de preguntas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 dirty="0" smtClean="0"/>
              <a:t>Abiertas: no delimitan las alternativas de respuesta por lo que su número de categorías de respuesta es muy elevado.</a:t>
            </a:r>
          </a:p>
          <a:p>
            <a:pPr lvl="0"/>
            <a:r>
              <a:rPr lang="es-MX" dirty="0" smtClean="0"/>
              <a:t>Cerradas: aquellas que contienen opciones de respuesta previamente  delimitadas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98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Respuesta abierta y cerrada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-1552" t="36441" r="1552" b="30856"/>
          <a:stretch/>
        </p:blipFill>
        <p:spPr>
          <a:xfrm>
            <a:off x="539552" y="1366040"/>
            <a:ext cx="7776864" cy="42231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988840"/>
            <a:ext cx="7467600" cy="2764904"/>
          </a:xfrm>
        </p:spPr>
        <p:txBody>
          <a:bodyPr>
            <a:normAutofit/>
          </a:bodyPr>
          <a:lstStyle/>
          <a:p>
            <a:r>
              <a:rPr lang="es-MX" dirty="0" smtClean="0"/>
              <a:t>Es conveniente tener objetivos claros para posteriormente elaborar un listado de aspectos o indicadores pertinentes para cada objetivo, los cuales deberán formarse en preguntas.</a:t>
            </a:r>
          </a:p>
          <a:p>
            <a:pPr algn="ctr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347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6793" y="2139821"/>
            <a:ext cx="66995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General: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Emplear los conocimientos básicos para planear y elaborar un instrumento de medición sobre algún constructo, identificando los elementos y conceptos de los instrumentos, con la finalidad de cubrir las cualidades metodológicas que se requieren (validez y confiabilidad), en las Ciencias Sociales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4598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275666"/>
              </p:ext>
            </p:extLst>
          </p:nvPr>
        </p:nvGraphicFramePr>
        <p:xfrm>
          <a:off x="611560" y="2708920"/>
          <a:ext cx="7272808" cy="3096344"/>
        </p:xfrm>
        <a:graphic>
          <a:graphicData uri="http://schemas.openxmlformats.org/drawingml/2006/table">
            <a:tbl>
              <a:tblPr/>
              <a:tblGrid>
                <a:gridCol w="3636404"/>
                <a:gridCol w="3636404"/>
              </a:tblGrid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i="0" dirty="0">
                          <a:latin typeface="Calibri"/>
                          <a:ea typeface="Calibri"/>
                          <a:cs typeface="Times New Roman"/>
                        </a:rPr>
                        <a:t>Objetivo </a:t>
                      </a:r>
                      <a:r>
                        <a:rPr lang="es-MX" sz="1800" b="1" i="0" dirty="0" smtClean="0">
                          <a:latin typeface="Calibri"/>
                          <a:ea typeface="Calibri"/>
                          <a:cs typeface="Times New Roman"/>
                        </a:rPr>
                        <a:t>específico</a:t>
                      </a:r>
                      <a:endParaRPr lang="es-MX" sz="18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i="0" dirty="0">
                          <a:latin typeface="Calibri"/>
                          <a:ea typeface="Calibri"/>
                          <a:cs typeface="Times New Roman"/>
                        </a:rPr>
                        <a:t>Indicadores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i="0" dirty="0">
                          <a:latin typeface="Calibri"/>
                          <a:ea typeface="Calibri"/>
                          <a:cs typeface="Times New Roman"/>
                        </a:rPr>
                        <a:t>Determinar la exposición  a los medios de comunicación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i="0" dirty="0">
                          <a:latin typeface="Calibri"/>
                          <a:ea typeface="Calibri"/>
                          <a:cs typeface="Times New Roman"/>
                        </a:rPr>
                        <a:t>Frecuencia de lectura de periódicos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i="0" dirty="0">
                          <a:latin typeface="Calibri"/>
                          <a:ea typeface="Calibri"/>
                          <a:cs typeface="Times New Roman"/>
                        </a:rPr>
                        <a:t>Frecuencia de lectura de revistas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i="0" dirty="0">
                          <a:latin typeface="Calibri"/>
                          <a:ea typeface="Calibri"/>
                          <a:cs typeface="Times New Roman"/>
                        </a:rPr>
                        <a:t>Horas diarias de exposición al radio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i="0" dirty="0">
                          <a:latin typeface="Calibri"/>
                          <a:ea typeface="Calibri"/>
                          <a:cs typeface="Times New Roman"/>
                        </a:rPr>
                        <a:t>Horas diarias de exposición a la televisión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003232" cy="820688"/>
          </a:xfrm>
        </p:spPr>
        <p:txBody>
          <a:bodyPr/>
          <a:lstStyle/>
          <a:p>
            <a:r>
              <a:rPr lang="es-MX" dirty="0" smtClean="0"/>
              <a:t>Por Ejemplo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9652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Contenido de las preguntas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MX" dirty="0" smtClean="0"/>
              <a:t>Evitar formular preguntas que es poco probable que el interrogado tenga </a:t>
            </a:r>
            <a:r>
              <a:rPr lang="es-MX" dirty="0" smtClean="0"/>
              <a:t>conocimiento.</a:t>
            </a:r>
          </a:p>
          <a:p>
            <a:pPr lvl="0"/>
            <a:r>
              <a:rPr lang="es-MX" dirty="0" smtClean="0"/>
              <a:t>No </a:t>
            </a:r>
            <a:r>
              <a:rPr lang="es-MX" dirty="0" smtClean="0"/>
              <a:t>hay que confundir la voluntad de responder con la capacidad para </a:t>
            </a:r>
            <a:r>
              <a:rPr lang="es-MX" dirty="0" smtClean="0"/>
              <a:t>hacerlo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24090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Contenido de las preguntas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lvl="0" indent="0">
              <a:buNone/>
            </a:pPr>
            <a:endParaRPr lang="es-MX" dirty="0" smtClean="0"/>
          </a:p>
          <a:p>
            <a:pPr lvl="0"/>
            <a:r>
              <a:rPr lang="es-MX" dirty="0" smtClean="0"/>
              <a:t>Elaborar preguntas específicas, que permitan respuestas concretas</a:t>
            </a:r>
          </a:p>
          <a:p>
            <a:pPr lvl="0"/>
            <a:r>
              <a:rPr lang="es-MX" dirty="0" smtClean="0"/>
              <a:t>Si es necesario elaborar más de una pregunta para cumplir con un objetivo está bien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078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 dirty="0"/>
              <a:t>Las preguntas deben de tener perspectivas diferentes para poder tener una visión más amplia de los resultados</a:t>
            </a:r>
          </a:p>
          <a:p>
            <a:pPr lvl="0"/>
            <a:r>
              <a:rPr lang="es-MX" dirty="0"/>
              <a:t>En caso de que la pregunta se vuelva incomoda para contestar, se recomienda replantearla de manera proyectiva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558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Redacción de preguntas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MX" dirty="0" smtClean="0"/>
              <a:t>Las preguntas deben de ser claras y sencillas, para que puedan ser comprendidas</a:t>
            </a:r>
          </a:p>
          <a:p>
            <a:pPr lvl="0"/>
            <a:r>
              <a:rPr lang="es-MX" dirty="0" smtClean="0"/>
              <a:t>Deben evitarse tanto palabras como frases ambiguas, la palabra “frecuentemente” es interpretada de formas distintas por cada persona</a:t>
            </a:r>
          </a:p>
          <a:p>
            <a:pPr marL="36576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781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Redacción de preguntas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92896"/>
            <a:ext cx="7467600" cy="3633267"/>
          </a:xfrm>
        </p:spPr>
        <p:txBody>
          <a:bodyPr>
            <a:normAutofit/>
          </a:bodyPr>
          <a:lstStyle/>
          <a:p>
            <a:pPr lvl="0"/>
            <a:r>
              <a:rPr lang="es-MX" dirty="0" smtClean="0"/>
              <a:t>Las </a:t>
            </a:r>
            <a:r>
              <a:rPr lang="es-MX" dirty="0" smtClean="0"/>
              <a:t>preguntas deben evitar el empleo de palabras emocionalmente cargadas ya sea positiva o negativamente ya que alguna de las palabras pueden ocasionar reacciones negativas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504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124744"/>
            <a:ext cx="7467600" cy="4525963"/>
          </a:xfrm>
        </p:spPr>
        <p:txBody>
          <a:bodyPr/>
          <a:lstStyle/>
          <a:p>
            <a:pPr lvl="0"/>
            <a:r>
              <a:rPr lang="es-MX" dirty="0"/>
              <a:t>Las preguntas deben formularse de tal modo que no obliguen a la persona a  colocarse a la defensiva</a:t>
            </a:r>
          </a:p>
          <a:p>
            <a:pPr lvl="0"/>
            <a:r>
              <a:rPr lang="es-MX" dirty="0"/>
              <a:t>La redacción de la pregunta no debe de dirigir el sentido de la respuesta</a:t>
            </a:r>
          </a:p>
          <a:p>
            <a:pPr marL="36576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491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772816"/>
            <a:ext cx="7467600" cy="3877891"/>
          </a:xfrm>
        </p:spPr>
        <p:txBody>
          <a:bodyPr/>
          <a:lstStyle/>
          <a:p>
            <a:pPr lvl="0"/>
            <a:r>
              <a:rPr lang="es-MX" dirty="0" smtClean="0"/>
              <a:t>En </a:t>
            </a:r>
            <a:r>
              <a:rPr lang="es-MX" dirty="0"/>
              <a:t>general las preguntas de un cuestionario no deben destacar conocimientos, opiniones, actitudes o conductas del entrevistado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4340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i="1" dirty="0" smtClean="0"/>
              <a:t>Elección de reactivos</a:t>
            </a:r>
            <a:endParaRPr lang="es-ES" i="1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s-ES_tradnl" sz="3000"/>
              <a:t>Se inicia con el cálculo de los índices estadísticos de dificultad, valor medio, desviación estándar, selectividad y validez.</a:t>
            </a:r>
          </a:p>
          <a:p>
            <a:endParaRPr lang="es-ES_tradnl" sz="3000"/>
          </a:p>
          <a:p>
            <a:r>
              <a:rPr lang="es-ES_tradnl" sz="3000"/>
              <a:t>En conjunto se utiliza el análisis de la distribución.</a:t>
            </a:r>
          </a:p>
          <a:p>
            <a:endParaRPr lang="es-ES_tradnl" sz="3000"/>
          </a:p>
          <a:p>
            <a:r>
              <a:rPr lang="es-ES_tradnl" sz="3000"/>
              <a:t>Correlación entre ellos con análisis factorial.</a:t>
            </a:r>
            <a:endParaRPr lang="es-ES" sz="3000"/>
          </a:p>
        </p:txBody>
      </p:sp>
    </p:spTree>
    <p:extLst>
      <p:ext uri="{BB962C8B-B14F-4D97-AF65-F5344CB8AC3E}">
        <p14:creationId xmlns:p14="http://schemas.microsoft.com/office/powerpoint/2010/main" val="150698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Selección de los ítems</a:t>
            </a:r>
            <a:endParaRPr lang="es-ES" i="1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2525"/>
            <a:ext cx="8229600" cy="3708400"/>
          </a:xfrm>
        </p:spPr>
        <p:txBody>
          <a:bodyPr/>
          <a:lstStyle/>
          <a:p>
            <a:r>
              <a:rPr lang="es-ES_tradnl"/>
              <a:t>Se realiza basándose en los datos estadísticos  obtenidos en el terreno que se desea analizar, con el objetivo de darle una forma definitiva y completa al </a:t>
            </a:r>
            <a:r>
              <a:rPr lang="es-ES_tradnl" i="1"/>
              <a:t>test.</a:t>
            </a:r>
            <a:endParaRPr lang="es-ES" i="1"/>
          </a:p>
        </p:txBody>
      </p:sp>
    </p:spTree>
    <p:extLst>
      <p:ext uri="{BB962C8B-B14F-4D97-AF65-F5344CB8AC3E}">
        <p14:creationId xmlns:p14="http://schemas.microsoft.com/office/powerpoint/2010/main" val="312602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37320" y="2032248"/>
            <a:ext cx="5698976" cy="3484984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Medición y niveles de medición</a:t>
            </a:r>
          </a:p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Medición y Psicología</a:t>
            </a:r>
            <a:endParaRPr lang="es-MX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Instrumentos</a:t>
            </a:r>
            <a:endParaRPr lang="es-MX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Preguntas – Reactivos, su naturaleza</a:t>
            </a:r>
            <a:endParaRPr lang="es-MX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Elementos de un Instrumento</a:t>
            </a:r>
          </a:p>
          <a:p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885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Características de una pregunta</a:t>
            </a:r>
            <a:endParaRPr lang="es-E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s-ES"/>
              <a:t>UNÍVOCA: Cada una de las cuestiones que la integran tiene tan sólo una respuesta correcta, inconfundible y precisa.</a:t>
            </a:r>
          </a:p>
          <a:p>
            <a:pPr marL="609600" indent="-609600"/>
            <a:endParaRPr lang="es-ES"/>
          </a:p>
          <a:p>
            <a:pPr marL="609600" indent="-609600"/>
            <a:r>
              <a:rPr lang="es-ES"/>
              <a:t>INEQUIVOCA: Su lenguaje es claro y preciso, evitando interpretaciones falsas.</a:t>
            </a:r>
          </a:p>
          <a:p>
            <a:pPr marL="609600" indent="-609600">
              <a:buFont typeface="Wingdings" pitchFamily="2" charset="2"/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5200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r>
              <a:rPr lang="es-ES"/>
              <a:t>ADAPTADA: Su contenido esta acorde con el objeto de estudio y el participante.</a:t>
            </a:r>
          </a:p>
          <a:p>
            <a:endParaRPr lang="es-ES"/>
          </a:p>
          <a:p>
            <a:r>
              <a:rPr lang="es-ES"/>
              <a:t>SUFICIENTE: Debe contener todos aquellos aspectos que se consideran como fundamentales.</a:t>
            </a:r>
          </a:p>
          <a:p>
            <a:endParaRPr lang="es-ES"/>
          </a:p>
          <a:p>
            <a:r>
              <a:rPr lang="es-ES"/>
              <a:t>ECONÓMICA: Tiempo y esfuerzo que se gaste en su resolución.</a:t>
            </a:r>
          </a:p>
        </p:txBody>
      </p:sp>
    </p:spTree>
    <p:extLst>
      <p:ext uri="{BB962C8B-B14F-4D97-AF65-F5344CB8AC3E}">
        <p14:creationId xmlns:p14="http://schemas.microsoft.com/office/powerpoint/2010/main" val="19370884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6864" cy="2301240"/>
          </a:xfrm>
        </p:spPr>
        <p:txBody>
          <a:bodyPr/>
          <a:lstStyle/>
          <a:p>
            <a:pPr algn="ctr"/>
            <a:r>
              <a:rPr lang="es-MX" dirty="0" smtClean="0"/>
              <a:t>Elementos de un instrumento</a:t>
            </a:r>
            <a:br>
              <a:rPr lang="es-MX" dirty="0" smtClean="0"/>
            </a:b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Portada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MX" dirty="0" smtClean="0"/>
              <a:t>Incluye:</a:t>
            </a:r>
          </a:p>
          <a:p>
            <a:r>
              <a:rPr lang="es-MX" dirty="0" smtClean="0"/>
              <a:t> caratula</a:t>
            </a:r>
          </a:p>
          <a:p>
            <a:r>
              <a:rPr lang="es-MX" dirty="0" smtClean="0"/>
              <a:t>nombre del cuestionario </a:t>
            </a:r>
          </a:p>
          <a:p>
            <a:r>
              <a:rPr lang="es-MX" dirty="0" smtClean="0"/>
              <a:t>logotipo de la institución que lo patrocina</a:t>
            </a:r>
          </a:p>
          <a:p>
            <a:r>
              <a:rPr lang="es-MX" dirty="0" smtClean="0"/>
              <a:t>En ocasiones tiene algún tipo de logotipo propio del cuestionario.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4" t="-1205" r="1094" b="46012"/>
          <a:stretch/>
        </p:blipFill>
        <p:spPr>
          <a:xfrm>
            <a:off x="323528" y="116632"/>
            <a:ext cx="8566766" cy="6465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9971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/>
              <a:t>debe incluir:</a:t>
            </a:r>
          </a:p>
          <a:p>
            <a:r>
              <a:rPr lang="es-MX" dirty="0" smtClean="0"/>
              <a:t>propósito general del estudio</a:t>
            </a:r>
          </a:p>
          <a:p>
            <a:r>
              <a:rPr lang="es-MX" dirty="0" smtClean="0"/>
              <a:t>motivaciones para el sujeto encuestado</a:t>
            </a:r>
          </a:p>
          <a:p>
            <a:r>
              <a:rPr lang="es-MX" dirty="0" smtClean="0"/>
              <a:t>Agradecimiento</a:t>
            </a:r>
          </a:p>
          <a:p>
            <a:r>
              <a:rPr lang="es-MX" dirty="0" smtClean="0"/>
              <a:t>tiempo aproximado de respuesta</a:t>
            </a:r>
          </a:p>
          <a:p>
            <a:r>
              <a:rPr lang="es-MX" dirty="0" smtClean="0"/>
              <a:t>espacio para que indique </a:t>
            </a:r>
            <a:r>
              <a:rPr lang="es-MX" smtClean="0"/>
              <a:t>su consentimiento</a:t>
            </a:r>
            <a:endParaRPr lang="es-MX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980728"/>
            <a:ext cx="7467600" cy="4525963"/>
          </a:xfrm>
        </p:spPr>
        <p:txBody>
          <a:bodyPr/>
          <a:lstStyle/>
          <a:p>
            <a:r>
              <a:rPr lang="es-MX"/>
              <a:t>identificación de quien o quienes lo aplican</a:t>
            </a:r>
          </a:p>
          <a:p>
            <a:r>
              <a:rPr lang="es-MX"/>
              <a:t>explicar brevemente como se procesaran los cuestionarios</a:t>
            </a:r>
          </a:p>
          <a:p>
            <a:r>
              <a:rPr lang="es-MX"/>
              <a:t>una clausula de confidencialidad del manejo de la información individual</a:t>
            </a:r>
          </a:p>
          <a:p>
            <a:r>
              <a:rPr lang="es-MX"/>
              <a:t>instrucciones claras y sencillas</a:t>
            </a:r>
          </a:p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97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 descr="maestro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64366"/>
          <a:stretch>
            <a:fillRect/>
          </a:stretch>
        </p:blipFill>
        <p:spPr>
          <a:xfrm>
            <a:off x="107504" y="1628800"/>
            <a:ext cx="9036496" cy="4301693"/>
          </a:xfrm>
        </p:spPr>
      </p:pic>
      <p:sp>
        <p:nvSpPr>
          <p:cNvPr id="7" name="6 CuadroTexto"/>
          <p:cNvSpPr txBox="1"/>
          <p:nvPr/>
        </p:nvSpPr>
        <p:spPr>
          <a:xfrm>
            <a:off x="1403648" y="404664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/>
              <a:t>Ejemplo</a:t>
            </a:r>
            <a:endParaRPr lang="es-MX" sz="48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Instrucciones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2764904"/>
          </a:xfrm>
        </p:spPr>
        <p:txBody>
          <a:bodyPr/>
          <a:lstStyle/>
          <a:p>
            <a:r>
              <a:rPr lang="es-MX" dirty="0" smtClean="0"/>
              <a:t>Se dan indicaciones breves y precisas sobre la forma de responder los reactivos, se recomienda que se den instrucciones cada vez que el tipo de los reactivos cambie. 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imagenes\cuestionario para profesores.png"/>
          <p:cNvPicPr>
            <a:picLocks noChangeAspect="1" noChangeArrowheads="1"/>
          </p:cNvPicPr>
          <p:nvPr/>
        </p:nvPicPr>
        <p:blipFill>
          <a:blip r:embed="rId2" cstate="print"/>
          <a:srcRect b="25188"/>
          <a:stretch>
            <a:fillRect/>
          </a:stretch>
        </p:blipFill>
        <p:spPr bwMode="auto">
          <a:xfrm>
            <a:off x="467544" y="332656"/>
            <a:ext cx="7837718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31640" y="908720"/>
            <a:ext cx="6480048" cy="2301240"/>
          </a:xfrm>
        </p:spPr>
        <p:txBody>
          <a:bodyPr>
            <a:noAutofit/>
          </a:bodyPr>
          <a:lstStyle/>
          <a:p>
            <a:r>
              <a:rPr lang="es-MX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Instrumentos y Reactivos para la Recolección de Datos</a:t>
            </a:r>
          </a:p>
        </p:txBody>
      </p:sp>
      <p:pic>
        <p:nvPicPr>
          <p:cNvPr id="4" name="3 Imagen" descr="Testpsicologi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429000"/>
            <a:ext cx="2016224" cy="21842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Bloque de preguntas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Comprende el total de reactivos</a:t>
            </a:r>
          </a:p>
          <a:p>
            <a:r>
              <a:rPr lang="es-MX" dirty="0" smtClean="0"/>
              <a:t>La estructura y diseño de la pregunta – respuesta es la adecuada al objetivo del instrumento.</a:t>
            </a:r>
          </a:p>
          <a:p>
            <a:r>
              <a:rPr lang="es-MX" dirty="0" smtClean="0"/>
              <a:t>Incluye con frecuencia una variedad de reactivos para una mejor exploración del objetivo.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43771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/>
          <a:lstStyle/>
          <a:p>
            <a:pPr algn="ctr"/>
            <a:r>
              <a:rPr lang="es-MX" dirty="0" smtClean="0"/>
              <a:t>Ejemplo</a:t>
            </a:r>
            <a:endParaRPr lang="es-MX" dirty="0"/>
          </a:p>
        </p:txBody>
      </p:sp>
      <p:pic>
        <p:nvPicPr>
          <p:cNvPr id="4" name="3 Marcador de contenido" descr="opcion multipl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6990245" cy="5257431"/>
          </a:xfrm>
        </p:spPr>
      </p:pic>
    </p:spTree>
    <p:extLst>
      <p:ext uri="{BB962C8B-B14F-4D97-AF65-F5344CB8AC3E}">
        <p14:creationId xmlns:p14="http://schemas.microsoft.com/office/powerpoint/2010/main" val="114845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-171400"/>
            <a:ext cx="7467600" cy="1143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Ejemplo</a:t>
            </a:r>
            <a:endParaRPr lang="es-MX" sz="2800" dirty="0"/>
          </a:p>
        </p:txBody>
      </p:sp>
      <p:pic>
        <p:nvPicPr>
          <p:cNvPr id="4" name="3 Marcador de contenido" descr="cinemex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764704"/>
            <a:ext cx="5340484" cy="5889116"/>
          </a:xfrm>
        </p:spPr>
      </p:pic>
    </p:spTree>
    <p:extLst>
      <p:ext uri="{BB962C8B-B14F-4D97-AF65-F5344CB8AC3E}">
        <p14:creationId xmlns:p14="http://schemas.microsoft.com/office/powerpoint/2010/main" val="214821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Agradecimiento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recomienda agradecer la colaboración de los participantes al final del instrumento.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Bibliografía</a:t>
            </a:r>
            <a:endParaRPr lang="es-E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ES" sz="2000" dirty="0">
                <a:latin typeface="Arial" charset="0"/>
              </a:rPr>
              <a:t>Cohen, R. J. &amp; </a:t>
            </a:r>
            <a:r>
              <a:rPr lang="es-ES" sz="2000" dirty="0" err="1">
                <a:latin typeface="Arial" charset="0"/>
              </a:rPr>
              <a:t>Swerdlik</a:t>
            </a:r>
            <a:r>
              <a:rPr lang="es-ES" sz="2000" dirty="0">
                <a:latin typeface="Arial" charset="0"/>
              </a:rPr>
              <a:t>, M, E. (</a:t>
            </a:r>
            <a:r>
              <a:rPr lang="es-ES" sz="2000" dirty="0" smtClean="0">
                <a:latin typeface="Arial" charset="0"/>
              </a:rPr>
              <a:t>2006).Pruebas y evaluación psicológicas, </a:t>
            </a:r>
            <a:r>
              <a:rPr lang="es-ES" sz="2000" i="1" dirty="0" smtClean="0">
                <a:latin typeface="Arial" charset="0"/>
              </a:rPr>
              <a:t>Introducción </a:t>
            </a:r>
            <a:r>
              <a:rPr lang="es-ES" sz="2000" i="1" dirty="0">
                <a:latin typeface="Arial" charset="0"/>
              </a:rPr>
              <a:t>a las pruebas y a la </a:t>
            </a:r>
            <a:r>
              <a:rPr lang="es-ES" sz="2000" i="1" dirty="0" smtClean="0">
                <a:latin typeface="Arial" charset="0"/>
              </a:rPr>
              <a:t>medición, (6ta ed.  )</a:t>
            </a:r>
            <a:r>
              <a:rPr lang="es-ES" sz="2000" dirty="0" smtClean="0">
                <a:latin typeface="Arial" charset="0"/>
              </a:rPr>
              <a:t>. México</a:t>
            </a:r>
            <a:r>
              <a:rPr lang="es-ES" sz="2000" dirty="0">
                <a:latin typeface="Arial" charset="0"/>
              </a:rPr>
              <a:t>: McGraw-Hill. </a:t>
            </a:r>
          </a:p>
          <a:p>
            <a:pPr marL="609600" indent="-609600">
              <a:lnSpc>
                <a:spcPct val="80000"/>
              </a:lnSpc>
            </a:pPr>
            <a:endParaRPr lang="es-ES" sz="2000" dirty="0">
              <a:latin typeface="Arial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000" dirty="0" err="1">
                <a:latin typeface="Arial" charset="0"/>
              </a:rPr>
              <a:t>Nunnally</a:t>
            </a:r>
            <a:r>
              <a:rPr lang="en-US" sz="2000" dirty="0">
                <a:latin typeface="Arial" charset="0"/>
              </a:rPr>
              <a:t>, J. C. &amp; Bernstein, J. I. (1995). </a:t>
            </a:r>
            <a:r>
              <a:rPr lang="es-ES" sz="2000" dirty="0">
                <a:latin typeface="Arial" charset="0"/>
              </a:rPr>
              <a:t>Introducción. En </a:t>
            </a:r>
            <a:r>
              <a:rPr lang="es-ES" sz="2000" i="1" dirty="0">
                <a:latin typeface="Arial" charset="0"/>
              </a:rPr>
              <a:t>Teoría psicométrica. </a:t>
            </a:r>
            <a:r>
              <a:rPr lang="es-ES" sz="2000" dirty="0">
                <a:latin typeface="Arial" charset="0"/>
              </a:rPr>
              <a:t>(pp.3-33). México: Trillas.</a:t>
            </a:r>
          </a:p>
          <a:p>
            <a:pPr marL="609600" indent="-609600">
              <a:lnSpc>
                <a:spcPct val="80000"/>
              </a:lnSpc>
            </a:pPr>
            <a:endParaRPr lang="es-ES" sz="2000" dirty="0">
              <a:latin typeface="Arial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000" dirty="0" err="1">
                <a:latin typeface="Arial" charset="0"/>
              </a:rPr>
              <a:t>Kerlinger</a:t>
            </a:r>
            <a:r>
              <a:rPr lang="en-US" sz="2000" dirty="0">
                <a:latin typeface="Arial" charset="0"/>
              </a:rPr>
              <a:t>, F. N. &amp; Lee, H. B. (2002). </a:t>
            </a:r>
            <a:r>
              <a:rPr lang="es-ES" sz="2000" dirty="0">
                <a:latin typeface="Arial" charset="0"/>
              </a:rPr>
              <a:t>Fundamentos de medición. En  </a:t>
            </a:r>
            <a:r>
              <a:rPr lang="es-ES" sz="2000" i="1" dirty="0">
                <a:latin typeface="Arial" charset="0"/>
              </a:rPr>
              <a:t>Investigación del comportamiento. Métodos de investigación en ciencias sociales</a:t>
            </a:r>
            <a:r>
              <a:rPr lang="es-ES" sz="2000" dirty="0">
                <a:latin typeface="Arial" charset="0"/>
              </a:rPr>
              <a:t> (4ª ed.). México: </a:t>
            </a:r>
            <a:r>
              <a:rPr lang="es-ES" sz="2000" dirty="0" err="1">
                <a:latin typeface="Arial" charset="0"/>
              </a:rPr>
              <a:t>MaGraw</a:t>
            </a:r>
            <a:r>
              <a:rPr lang="es-ES" sz="2000" dirty="0">
                <a:latin typeface="Arial" charset="0"/>
              </a:rPr>
              <a:t>-Hill.</a:t>
            </a:r>
          </a:p>
          <a:p>
            <a:pPr marL="609600" indent="-609600">
              <a:lnSpc>
                <a:spcPct val="80000"/>
              </a:lnSpc>
            </a:pPr>
            <a:endParaRPr lang="es-ES" sz="2000" dirty="0">
              <a:latin typeface="Arial" charset="0"/>
            </a:endParaRPr>
          </a:p>
          <a:p>
            <a:pPr marL="609600" indent="-609600" algn="just">
              <a:lnSpc>
                <a:spcPct val="80000"/>
              </a:lnSpc>
            </a:pPr>
            <a:r>
              <a:rPr lang="es-ES" sz="2000" dirty="0" err="1">
                <a:latin typeface="Arial" charset="0"/>
              </a:rPr>
              <a:t>Aiken</a:t>
            </a:r>
            <a:r>
              <a:rPr lang="es-ES" sz="2000" dirty="0">
                <a:latin typeface="Arial" charset="0"/>
              </a:rPr>
              <a:t>, L. R. (2003). Diseño y elaboración de test. En </a:t>
            </a:r>
            <a:r>
              <a:rPr lang="es-ES" sz="2000" i="1" dirty="0">
                <a:latin typeface="Arial" charset="0"/>
              </a:rPr>
              <a:t>Test psicológicos y evaluación</a:t>
            </a:r>
            <a:r>
              <a:rPr lang="es-ES" sz="2000" dirty="0">
                <a:latin typeface="Arial" charset="0"/>
              </a:rPr>
              <a:t> (11ª ed., pp. 18-42). México: Pearson Educación.</a:t>
            </a:r>
          </a:p>
        </p:txBody>
      </p:sp>
    </p:spTree>
    <p:extLst>
      <p:ext uri="{BB962C8B-B14F-4D97-AF65-F5344CB8AC3E}">
        <p14:creationId xmlns:p14="http://schemas.microsoft.com/office/powerpoint/2010/main" val="202152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Briones, G. (1995). </a:t>
            </a:r>
            <a:r>
              <a:rPr lang="es-MX" sz="2000" i="1" dirty="0" smtClean="0"/>
              <a:t>Métodos y técnicas de investigación para las ciencias sociales</a:t>
            </a:r>
            <a:r>
              <a:rPr lang="es-MX" sz="2000" dirty="0" smtClean="0"/>
              <a:t>. (2ª ed.) México: Trillas. </a:t>
            </a:r>
          </a:p>
          <a:p>
            <a:r>
              <a:rPr lang="es-MX" sz="2000" dirty="0" err="1" smtClean="0"/>
              <a:t>Ritchey</a:t>
            </a:r>
            <a:r>
              <a:rPr lang="es-MX" sz="2000" dirty="0" smtClean="0"/>
              <a:t>, F. J. (2008). </a:t>
            </a:r>
            <a:r>
              <a:rPr lang="es-MX" sz="2000" i="1" dirty="0" smtClean="0"/>
              <a:t>Estadística para las Ciencias Sociales</a:t>
            </a:r>
            <a:r>
              <a:rPr lang="es-MX" sz="2000" dirty="0" smtClean="0"/>
              <a:t>. México: McGraw Hill.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49370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Medición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Asignación de símbolos, tanto nombres como número, a las diferencias que observamos en las cualidades o cantidades de una variable.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2643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367188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ES_tradnl"/>
              <a:t>Cuando se mide se obtiene una relación de correspondencia entre las características de lo que se quiere conocer y ciertas unidades convencionales.</a:t>
            </a:r>
          </a:p>
        </p:txBody>
      </p:sp>
    </p:spTree>
    <p:extLst>
      <p:ext uri="{BB962C8B-B14F-4D97-AF65-F5344CB8AC3E}">
        <p14:creationId xmlns:p14="http://schemas.microsoft.com/office/powerpoint/2010/main" val="361099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s-ES_tradnl"/>
              <a:t>La unidades de medida son convencionales  por el acuerdo que establece un número de personas.</a:t>
            </a:r>
          </a:p>
          <a:p>
            <a:pPr>
              <a:lnSpc>
                <a:spcPct val="110000"/>
              </a:lnSpc>
            </a:pPr>
            <a:endParaRPr lang="es-ES_tradnl"/>
          </a:p>
          <a:p>
            <a:pPr>
              <a:lnSpc>
                <a:spcPct val="110000"/>
              </a:lnSpc>
            </a:pPr>
            <a:endParaRPr lang="es-ES_tradnl"/>
          </a:p>
          <a:p>
            <a:pPr>
              <a:lnSpc>
                <a:spcPct val="110000"/>
              </a:lnSpc>
            </a:pPr>
            <a:r>
              <a:rPr lang="es-ES_tradnl"/>
              <a:t>El </a:t>
            </a:r>
            <a:r>
              <a:rPr lang="es-ES_tradnl" i="1"/>
              <a:t>coeficiente intelectual</a:t>
            </a:r>
            <a:r>
              <a:rPr lang="es-ES_tradnl"/>
              <a:t> se acepta como unidad de medida de la inteligencia.</a:t>
            </a:r>
            <a:endParaRPr lang="es-ES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337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641</TotalTime>
  <Words>1850</Words>
  <Application>Microsoft Office PowerPoint</Application>
  <PresentationFormat>Presentación en pantalla (4:3)</PresentationFormat>
  <Paragraphs>350</Paragraphs>
  <Slides>65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65</vt:i4>
      </vt:variant>
    </vt:vector>
  </HeadingPairs>
  <TitlesOfParts>
    <vt:vector size="66" baseType="lpstr">
      <vt:lpstr>Técnico</vt:lpstr>
      <vt:lpstr>Presentación de PowerPoint</vt:lpstr>
      <vt:lpstr>Presentación de PowerPoint</vt:lpstr>
      <vt:lpstr>Presentación de PowerPoint</vt:lpstr>
      <vt:lpstr>Presentación de PowerPoint</vt:lpstr>
      <vt:lpstr>Contenido</vt:lpstr>
      <vt:lpstr>Instrumentos y Reactivos para la Recolección de Datos</vt:lpstr>
      <vt:lpstr>Medición</vt:lpstr>
      <vt:lpstr>Presentación de PowerPoint</vt:lpstr>
      <vt:lpstr>Presentación de PowerPoint</vt:lpstr>
      <vt:lpstr>Error en la medición</vt:lpstr>
      <vt:lpstr>Medición</vt:lpstr>
      <vt:lpstr>Medición</vt:lpstr>
      <vt:lpstr>NIVELES DE MEDICIÓN</vt:lpstr>
      <vt:lpstr>Presentación de PowerPoint</vt:lpstr>
      <vt:lpstr>Escalas o Niveles  de Medición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Medición en psicología</vt:lpstr>
      <vt:lpstr>Psicometría</vt:lpstr>
      <vt:lpstr>Evaluación Psicológica</vt:lpstr>
      <vt:lpstr>Instrumentos</vt:lpstr>
      <vt:lpstr>Presentación de PowerPoint</vt:lpstr>
      <vt:lpstr>Prueba / Test</vt:lpstr>
      <vt:lpstr>Cuestionario</vt:lpstr>
      <vt:lpstr>Ejemplo</vt:lpstr>
      <vt:lpstr>Pruebas de observación</vt:lpstr>
      <vt:lpstr>Pruebas de inteligencia</vt:lpstr>
      <vt:lpstr>Inventarios y escalas de personalidad</vt:lpstr>
      <vt:lpstr>Pruebas de rendimiento académico</vt:lpstr>
      <vt:lpstr>Pregunta O REACTIVO su naturaleza</vt:lpstr>
      <vt:lpstr>Presentación de PowerPoint</vt:lpstr>
      <vt:lpstr>Presentación de PowerPoint</vt:lpstr>
      <vt:lpstr>Tipos de preguntas </vt:lpstr>
      <vt:lpstr>Presentación de PowerPoint</vt:lpstr>
      <vt:lpstr>Presentación de PowerPoint</vt:lpstr>
      <vt:lpstr>Presentación de PowerPoint</vt:lpstr>
      <vt:lpstr>Contenido de las preguntas </vt:lpstr>
      <vt:lpstr>Contenido de las preguntas </vt:lpstr>
      <vt:lpstr>Presentación de PowerPoint</vt:lpstr>
      <vt:lpstr>Redacción de preguntas </vt:lpstr>
      <vt:lpstr>Redacción de preguntas </vt:lpstr>
      <vt:lpstr>Presentación de PowerPoint</vt:lpstr>
      <vt:lpstr>Presentación de PowerPoint</vt:lpstr>
      <vt:lpstr>Elección de reactivos</vt:lpstr>
      <vt:lpstr>Selección de los ítems</vt:lpstr>
      <vt:lpstr>Características de una pregunta</vt:lpstr>
      <vt:lpstr>Presentación de PowerPoint</vt:lpstr>
      <vt:lpstr>Elementos de un instrumento </vt:lpstr>
      <vt:lpstr>Portada</vt:lpstr>
      <vt:lpstr>Presentación de PowerPoint</vt:lpstr>
      <vt:lpstr>Introducción</vt:lpstr>
      <vt:lpstr>Presentación de PowerPoint</vt:lpstr>
      <vt:lpstr>Presentación de PowerPoint</vt:lpstr>
      <vt:lpstr>Instrucciones</vt:lpstr>
      <vt:lpstr>Presentación de PowerPoint</vt:lpstr>
      <vt:lpstr>Bloque de preguntas</vt:lpstr>
      <vt:lpstr>Ejemplo</vt:lpstr>
      <vt:lpstr>Ejemplo</vt:lpstr>
      <vt:lpstr>Agradecimiento</vt:lpstr>
      <vt:lpstr>Bibliografía</vt:lpstr>
      <vt:lpstr>Presentación de PowerPoint</vt:lpstr>
    </vt:vector>
  </TitlesOfParts>
  <Company>www.intercambiosvirtuales.org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Elaboración de instrumentos</dc:title>
  <dc:creator>www.intercambiosvirtuales.org</dc:creator>
  <cp:lastModifiedBy>AspireX3910</cp:lastModifiedBy>
  <cp:revision>55</cp:revision>
  <dcterms:created xsi:type="dcterms:W3CDTF">2015-06-18T16:28:04Z</dcterms:created>
  <dcterms:modified xsi:type="dcterms:W3CDTF">2015-09-10T16:06:31Z</dcterms:modified>
</cp:coreProperties>
</file>