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10" r:id="rId2"/>
    <p:sldId id="311" r:id="rId3"/>
    <p:sldId id="312" r:id="rId4"/>
    <p:sldId id="313" r:id="rId5"/>
    <p:sldId id="314" r:id="rId6"/>
    <p:sldId id="256" r:id="rId7"/>
    <p:sldId id="257" r:id="rId8"/>
    <p:sldId id="259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82" r:id="rId17"/>
    <p:sldId id="266" r:id="rId18"/>
    <p:sldId id="267" r:id="rId19"/>
    <p:sldId id="275" r:id="rId20"/>
    <p:sldId id="283" r:id="rId21"/>
    <p:sldId id="268" r:id="rId22"/>
    <p:sldId id="276" r:id="rId23"/>
    <p:sldId id="269" r:id="rId24"/>
    <p:sldId id="277" r:id="rId25"/>
    <p:sldId id="270" r:id="rId26"/>
    <p:sldId id="271" r:id="rId27"/>
    <p:sldId id="284" r:id="rId28"/>
    <p:sldId id="272" r:id="rId29"/>
    <p:sldId id="278" r:id="rId30"/>
    <p:sldId id="273" r:id="rId31"/>
    <p:sldId id="279" r:id="rId32"/>
    <p:sldId id="280" r:id="rId33"/>
    <p:sldId id="285" r:id="rId34"/>
    <p:sldId id="274" r:id="rId35"/>
    <p:sldId id="281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7" autoAdjust="0"/>
    <p:restoredTop sz="94660"/>
  </p:normalViewPr>
  <p:slideViewPr>
    <p:cSldViewPr snapToGrid="0">
      <p:cViewPr>
        <p:scale>
          <a:sx n="80" d="100"/>
          <a:sy n="80" d="100"/>
        </p:scale>
        <p:origin x="-1932" y="-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7B74C8-B26C-4915-9826-FF6A0E1F3F7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96F1B1-B96C-4EAB-8862-F4C9E4EAC264}">
      <dgm:prSet phldrT="[Texto]"/>
      <dgm:spPr/>
      <dgm:t>
        <a:bodyPr/>
        <a:lstStyle/>
        <a:p>
          <a:r>
            <a:rPr lang="es-MX" dirty="0" smtClean="0"/>
            <a:t>Ciencia puente en dos concepciones</a:t>
          </a:r>
          <a:endParaRPr lang="es-MX" dirty="0"/>
        </a:p>
      </dgm:t>
    </dgm:pt>
    <dgm:pt modelId="{6CA385A5-DF7F-42C1-8090-217B30B16624}" type="parTrans" cxnId="{38338C27-EF81-44E0-B9AA-E9A8397EA712}">
      <dgm:prSet/>
      <dgm:spPr/>
      <dgm:t>
        <a:bodyPr/>
        <a:lstStyle/>
        <a:p>
          <a:endParaRPr lang="es-MX"/>
        </a:p>
      </dgm:t>
    </dgm:pt>
    <dgm:pt modelId="{33CB4BEC-E64B-47C5-9354-5BEF762DDF01}" type="sibTrans" cxnId="{38338C27-EF81-44E0-B9AA-E9A8397EA712}">
      <dgm:prSet/>
      <dgm:spPr/>
      <dgm:t>
        <a:bodyPr/>
        <a:lstStyle/>
        <a:p>
          <a:endParaRPr lang="es-MX"/>
        </a:p>
      </dgm:t>
    </dgm:pt>
    <dgm:pt modelId="{734D93C4-D533-4A26-B6D5-A8DCAB2D7FE0}">
      <dgm:prSet phldrT="[Texto]"/>
      <dgm:spPr/>
      <dgm:t>
        <a:bodyPr/>
        <a:lstStyle/>
        <a:p>
          <a:r>
            <a:rPr lang="es-MX" dirty="0" smtClean="0"/>
            <a:t>Experimental y teórica</a:t>
          </a:r>
          <a:endParaRPr lang="es-MX" dirty="0"/>
        </a:p>
      </dgm:t>
    </dgm:pt>
    <dgm:pt modelId="{AFC0F698-AE66-48FB-83D9-4F46338C52C8}" type="parTrans" cxnId="{DCEA39EC-1984-4046-95FD-DDB5CA6566DE}">
      <dgm:prSet/>
      <dgm:spPr/>
      <dgm:t>
        <a:bodyPr/>
        <a:lstStyle/>
        <a:p>
          <a:endParaRPr lang="es-MX"/>
        </a:p>
      </dgm:t>
    </dgm:pt>
    <dgm:pt modelId="{BAC25D36-A77A-45DB-A710-5FAAF7EA1EBE}" type="sibTrans" cxnId="{DCEA39EC-1984-4046-95FD-DDB5CA6566DE}">
      <dgm:prSet/>
      <dgm:spPr/>
      <dgm:t>
        <a:bodyPr/>
        <a:lstStyle/>
        <a:p>
          <a:endParaRPr lang="es-MX"/>
        </a:p>
      </dgm:t>
    </dgm:pt>
    <dgm:pt modelId="{53AA01BD-B544-4CAF-AF7E-7ECF557F2C6F}">
      <dgm:prSet phldrT="[Texto]"/>
      <dgm:spPr/>
      <dgm:t>
        <a:bodyPr/>
        <a:lstStyle/>
        <a:p>
          <a:r>
            <a:rPr lang="es-MX" dirty="0" smtClean="0"/>
            <a:t>Acumulativa y conceptual</a:t>
          </a:r>
          <a:endParaRPr lang="es-MX" dirty="0"/>
        </a:p>
      </dgm:t>
    </dgm:pt>
    <dgm:pt modelId="{BBEB5D67-2250-40F9-9A21-9E93681A31C8}" type="parTrans" cxnId="{121928A2-EDDB-416A-AA55-B17CC1C9D6A3}">
      <dgm:prSet/>
      <dgm:spPr/>
      <dgm:t>
        <a:bodyPr/>
        <a:lstStyle/>
        <a:p>
          <a:endParaRPr lang="es-MX"/>
        </a:p>
      </dgm:t>
    </dgm:pt>
    <dgm:pt modelId="{9F648C65-CC86-45B8-B585-A54171AA6ED0}" type="sibTrans" cxnId="{121928A2-EDDB-416A-AA55-B17CC1C9D6A3}">
      <dgm:prSet/>
      <dgm:spPr/>
      <dgm:t>
        <a:bodyPr/>
        <a:lstStyle/>
        <a:p>
          <a:endParaRPr lang="es-MX"/>
        </a:p>
      </dgm:t>
    </dgm:pt>
    <dgm:pt modelId="{AFC1C9BB-A8C4-4E83-A552-9197ED62CF04}">
      <dgm:prSet/>
      <dgm:spPr/>
      <dgm:t>
        <a:bodyPr/>
        <a:lstStyle/>
        <a:p>
          <a:r>
            <a:rPr lang="es-MX" dirty="0" smtClean="0"/>
            <a:t>Thorndike </a:t>
          </a:r>
          <a:endParaRPr lang="es-MX" dirty="0"/>
        </a:p>
      </dgm:t>
    </dgm:pt>
    <dgm:pt modelId="{EFB6972B-200A-4D30-ACCC-4BE6EA84BD7C}" type="parTrans" cxnId="{6484656F-2D31-42A8-B580-7CABC0374D28}">
      <dgm:prSet/>
      <dgm:spPr/>
      <dgm:t>
        <a:bodyPr/>
        <a:lstStyle/>
        <a:p>
          <a:endParaRPr lang="es-MX"/>
        </a:p>
      </dgm:t>
    </dgm:pt>
    <dgm:pt modelId="{D5A8C9FA-BB55-4911-A4EF-D45BD8EE98D6}" type="sibTrans" cxnId="{6484656F-2D31-42A8-B580-7CABC0374D28}">
      <dgm:prSet/>
      <dgm:spPr/>
      <dgm:t>
        <a:bodyPr/>
        <a:lstStyle/>
        <a:p>
          <a:endParaRPr lang="es-MX"/>
        </a:p>
      </dgm:t>
    </dgm:pt>
    <dgm:pt modelId="{60EB71C2-5B61-4861-AD2D-139D04FE1EEB}">
      <dgm:prSet/>
      <dgm:spPr/>
      <dgm:t>
        <a:bodyPr/>
        <a:lstStyle/>
        <a:p>
          <a:r>
            <a:rPr lang="es-MX" dirty="0" smtClean="0"/>
            <a:t>Dewey</a:t>
          </a:r>
          <a:endParaRPr lang="es-MX" dirty="0"/>
        </a:p>
      </dgm:t>
    </dgm:pt>
    <dgm:pt modelId="{699E31D6-29C8-460A-AFE2-F06AF89CEEFF}" type="parTrans" cxnId="{B582D9C0-1E84-4E85-87A0-748F2C1432FD}">
      <dgm:prSet/>
      <dgm:spPr/>
      <dgm:t>
        <a:bodyPr/>
        <a:lstStyle/>
        <a:p>
          <a:endParaRPr lang="es-MX"/>
        </a:p>
      </dgm:t>
    </dgm:pt>
    <dgm:pt modelId="{6C942951-3BAE-4FF6-9319-9D9941E542BA}" type="sibTrans" cxnId="{B582D9C0-1E84-4E85-87A0-748F2C1432FD}">
      <dgm:prSet/>
      <dgm:spPr/>
      <dgm:t>
        <a:bodyPr/>
        <a:lstStyle/>
        <a:p>
          <a:endParaRPr lang="es-MX"/>
        </a:p>
      </dgm:t>
    </dgm:pt>
    <dgm:pt modelId="{12E33A32-9E49-4B4B-A253-14FD66298BCF}" type="pres">
      <dgm:prSet presAssocID="{1C7B74C8-B26C-4915-9826-FF6A0E1F3F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AB59EFC-212D-4118-B8AD-E016B47DDFDA}" type="pres">
      <dgm:prSet presAssocID="{0E96F1B1-B96C-4EAB-8862-F4C9E4EAC264}" presName="hierRoot1" presStyleCnt="0"/>
      <dgm:spPr/>
    </dgm:pt>
    <dgm:pt modelId="{0462A22F-7A07-4288-980B-A17BACC0E5FE}" type="pres">
      <dgm:prSet presAssocID="{0E96F1B1-B96C-4EAB-8862-F4C9E4EAC264}" presName="composite" presStyleCnt="0"/>
      <dgm:spPr/>
    </dgm:pt>
    <dgm:pt modelId="{F97B61B5-2011-4B70-B8FD-2EBE94FD0F1B}" type="pres">
      <dgm:prSet presAssocID="{0E96F1B1-B96C-4EAB-8862-F4C9E4EAC264}" presName="background" presStyleLbl="node0" presStyleIdx="0" presStyleCnt="1"/>
      <dgm:spPr/>
    </dgm:pt>
    <dgm:pt modelId="{A858E4C5-2224-451C-BE45-3DB73CAD37C2}" type="pres">
      <dgm:prSet presAssocID="{0E96F1B1-B96C-4EAB-8862-F4C9E4EAC264}" presName="text" presStyleLbl="fgAcc0" presStyleIdx="0" presStyleCnt="1" custScaleX="15880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0D4C30-F069-47D2-8100-5486322FE638}" type="pres">
      <dgm:prSet presAssocID="{0E96F1B1-B96C-4EAB-8862-F4C9E4EAC264}" presName="hierChild2" presStyleCnt="0"/>
      <dgm:spPr/>
    </dgm:pt>
    <dgm:pt modelId="{BCB8A518-C58E-4CA1-B3C7-D8AF51117ABE}" type="pres">
      <dgm:prSet presAssocID="{AFC0F698-AE66-48FB-83D9-4F46338C52C8}" presName="Name10" presStyleLbl="parChTrans1D2" presStyleIdx="0" presStyleCnt="2"/>
      <dgm:spPr/>
      <dgm:t>
        <a:bodyPr/>
        <a:lstStyle/>
        <a:p>
          <a:endParaRPr lang="es-MX"/>
        </a:p>
      </dgm:t>
    </dgm:pt>
    <dgm:pt modelId="{2F0E91A3-FE88-4356-A504-266D8555E190}" type="pres">
      <dgm:prSet presAssocID="{734D93C4-D533-4A26-B6D5-A8DCAB2D7FE0}" presName="hierRoot2" presStyleCnt="0"/>
      <dgm:spPr/>
    </dgm:pt>
    <dgm:pt modelId="{C5049EF9-E608-4E50-BFA7-25CC8A1C3C8C}" type="pres">
      <dgm:prSet presAssocID="{734D93C4-D533-4A26-B6D5-A8DCAB2D7FE0}" presName="composite2" presStyleCnt="0"/>
      <dgm:spPr/>
    </dgm:pt>
    <dgm:pt modelId="{52D9ED34-BB32-43E3-A8F8-C6A8477FEC29}" type="pres">
      <dgm:prSet presAssocID="{734D93C4-D533-4A26-B6D5-A8DCAB2D7FE0}" presName="background2" presStyleLbl="node2" presStyleIdx="0" presStyleCnt="2"/>
      <dgm:spPr/>
    </dgm:pt>
    <dgm:pt modelId="{B4E82547-2D0A-43F3-99F3-4CBBC512B315}" type="pres">
      <dgm:prSet presAssocID="{734D93C4-D533-4A26-B6D5-A8DCAB2D7FE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5F2E96-59B6-4149-B665-093DBBE8F604}" type="pres">
      <dgm:prSet presAssocID="{734D93C4-D533-4A26-B6D5-A8DCAB2D7FE0}" presName="hierChild3" presStyleCnt="0"/>
      <dgm:spPr/>
    </dgm:pt>
    <dgm:pt modelId="{F3A1A92E-A091-4A9B-8005-A5C4557A02BE}" type="pres">
      <dgm:prSet presAssocID="{EFB6972B-200A-4D30-ACCC-4BE6EA84BD7C}" presName="Name17" presStyleLbl="parChTrans1D3" presStyleIdx="0" presStyleCnt="2"/>
      <dgm:spPr/>
      <dgm:t>
        <a:bodyPr/>
        <a:lstStyle/>
        <a:p>
          <a:endParaRPr lang="es-MX"/>
        </a:p>
      </dgm:t>
    </dgm:pt>
    <dgm:pt modelId="{C81B7895-6704-4C81-BA36-857D91A80F7C}" type="pres">
      <dgm:prSet presAssocID="{AFC1C9BB-A8C4-4E83-A552-9197ED62CF04}" presName="hierRoot3" presStyleCnt="0"/>
      <dgm:spPr/>
    </dgm:pt>
    <dgm:pt modelId="{B4C27157-2EDF-4C98-829E-C730A9C6BCC7}" type="pres">
      <dgm:prSet presAssocID="{AFC1C9BB-A8C4-4E83-A552-9197ED62CF04}" presName="composite3" presStyleCnt="0"/>
      <dgm:spPr/>
    </dgm:pt>
    <dgm:pt modelId="{34D475DD-3EDF-4E06-849F-6FC23DBB8EE2}" type="pres">
      <dgm:prSet presAssocID="{AFC1C9BB-A8C4-4E83-A552-9197ED62CF04}" presName="background3" presStyleLbl="node3" presStyleIdx="0" presStyleCnt="2"/>
      <dgm:spPr/>
    </dgm:pt>
    <dgm:pt modelId="{7A1AC9C6-3076-470E-9497-C61B6CFA27F9}" type="pres">
      <dgm:prSet presAssocID="{AFC1C9BB-A8C4-4E83-A552-9197ED62CF04}" presName="text3" presStyleLbl="fgAcc3" presStyleIdx="0" presStyleCnt="2" custScaleY="4659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4BDB0F9-ADE7-40DA-9359-39BA071118DB}" type="pres">
      <dgm:prSet presAssocID="{AFC1C9BB-A8C4-4E83-A552-9197ED62CF04}" presName="hierChild4" presStyleCnt="0"/>
      <dgm:spPr/>
    </dgm:pt>
    <dgm:pt modelId="{91A6D2CA-7C81-4ABC-B4BD-E3F269872C09}" type="pres">
      <dgm:prSet presAssocID="{BBEB5D67-2250-40F9-9A21-9E93681A31C8}" presName="Name10" presStyleLbl="parChTrans1D2" presStyleIdx="1" presStyleCnt="2"/>
      <dgm:spPr/>
      <dgm:t>
        <a:bodyPr/>
        <a:lstStyle/>
        <a:p>
          <a:endParaRPr lang="es-MX"/>
        </a:p>
      </dgm:t>
    </dgm:pt>
    <dgm:pt modelId="{B7B82D38-A3F9-4BF2-A5BD-A21406689601}" type="pres">
      <dgm:prSet presAssocID="{53AA01BD-B544-4CAF-AF7E-7ECF557F2C6F}" presName="hierRoot2" presStyleCnt="0"/>
      <dgm:spPr/>
    </dgm:pt>
    <dgm:pt modelId="{F14517E4-8D43-4662-9C0F-9CE33968ABD7}" type="pres">
      <dgm:prSet presAssocID="{53AA01BD-B544-4CAF-AF7E-7ECF557F2C6F}" presName="composite2" presStyleCnt="0"/>
      <dgm:spPr/>
    </dgm:pt>
    <dgm:pt modelId="{B7C17B4F-7D53-4F00-8C20-F2E02B21AE08}" type="pres">
      <dgm:prSet presAssocID="{53AA01BD-B544-4CAF-AF7E-7ECF557F2C6F}" presName="background2" presStyleLbl="node2" presStyleIdx="1" presStyleCnt="2"/>
      <dgm:spPr/>
    </dgm:pt>
    <dgm:pt modelId="{0DBD359A-EBB0-4D5A-A064-D3987E78656D}" type="pres">
      <dgm:prSet presAssocID="{53AA01BD-B544-4CAF-AF7E-7ECF557F2C6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64F061-1DA9-4091-9CC5-4E2DDD6D9E2C}" type="pres">
      <dgm:prSet presAssocID="{53AA01BD-B544-4CAF-AF7E-7ECF557F2C6F}" presName="hierChild3" presStyleCnt="0"/>
      <dgm:spPr/>
    </dgm:pt>
    <dgm:pt modelId="{35A75C10-FADB-464C-B4C6-EE1DCE420E41}" type="pres">
      <dgm:prSet presAssocID="{699E31D6-29C8-460A-AFE2-F06AF89CEEFF}" presName="Name17" presStyleLbl="parChTrans1D3" presStyleIdx="1" presStyleCnt="2"/>
      <dgm:spPr/>
      <dgm:t>
        <a:bodyPr/>
        <a:lstStyle/>
        <a:p>
          <a:endParaRPr lang="es-MX"/>
        </a:p>
      </dgm:t>
    </dgm:pt>
    <dgm:pt modelId="{D40FE74F-35C0-4CE0-88F1-16C38810F250}" type="pres">
      <dgm:prSet presAssocID="{60EB71C2-5B61-4861-AD2D-139D04FE1EEB}" presName="hierRoot3" presStyleCnt="0"/>
      <dgm:spPr/>
    </dgm:pt>
    <dgm:pt modelId="{D09EF09E-E6F3-4B5F-B51F-C45B8755D72D}" type="pres">
      <dgm:prSet presAssocID="{60EB71C2-5B61-4861-AD2D-139D04FE1EEB}" presName="composite3" presStyleCnt="0"/>
      <dgm:spPr/>
    </dgm:pt>
    <dgm:pt modelId="{F6270B2D-4A14-47E4-A270-27DF7B0D0E83}" type="pres">
      <dgm:prSet presAssocID="{60EB71C2-5B61-4861-AD2D-139D04FE1EEB}" presName="background3" presStyleLbl="node3" presStyleIdx="1" presStyleCnt="2"/>
      <dgm:spPr/>
    </dgm:pt>
    <dgm:pt modelId="{61200FF6-6752-48A7-A0E9-042765C89434}" type="pres">
      <dgm:prSet presAssocID="{60EB71C2-5B61-4861-AD2D-139D04FE1EEB}" presName="text3" presStyleLbl="fgAcc3" presStyleIdx="1" presStyleCnt="2" custScaleY="4845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2BD2A1-4658-485A-8987-80996F88247D}" type="pres">
      <dgm:prSet presAssocID="{60EB71C2-5B61-4861-AD2D-139D04FE1EEB}" presName="hierChild4" presStyleCnt="0"/>
      <dgm:spPr/>
    </dgm:pt>
  </dgm:ptLst>
  <dgm:cxnLst>
    <dgm:cxn modelId="{6484656F-2D31-42A8-B580-7CABC0374D28}" srcId="{734D93C4-D533-4A26-B6D5-A8DCAB2D7FE0}" destId="{AFC1C9BB-A8C4-4E83-A552-9197ED62CF04}" srcOrd="0" destOrd="0" parTransId="{EFB6972B-200A-4D30-ACCC-4BE6EA84BD7C}" sibTransId="{D5A8C9FA-BB55-4911-A4EF-D45BD8EE98D6}"/>
    <dgm:cxn modelId="{A6E7F867-475B-44FC-B1A0-1BE480F413F8}" type="presOf" srcId="{0E96F1B1-B96C-4EAB-8862-F4C9E4EAC264}" destId="{A858E4C5-2224-451C-BE45-3DB73CAD37C2}" srcOrd="0" destOrd="0" presId="urn:microsoft.com/office/officeart/2005/8/layout/hierarchy1"/>
    <dgm:cxn modelId="{6C404250-4663-4F2B-9B83-921F6D739670}" type="presOf" srcId="{734D93C4-D533-4A26-B6D5-A8DCAB2D7FE0}" destId="{B4E82547-2D0A-43F3-99F3-4CBBC512B315}" srcOrd="0" destOrd="0" presId="urn:microsoft.com/office/officeart/2005/8/layout/hierarchy1"/>
    <dgm:cxn modelId="{46382173-74BC-4B67-8104-F2FE10494FC8}" type="presOf" srcId="{699E31D6-29C8-460A-AFE2-F06AF89CEEFF}" destId="{35A75C10-FADB-464C-B4C6-EE1DCE420E41}" srcOrd="0" destOrd="0" presId="urn:microsoft.com/office/officeart/2005/8/layout/hierarchy1"/>
    <dgm:cxn modelId="{38338C27-EF81-44E0-B9AA-E9A8397EA712}" srcId="{1C7B74C8-B26C-4915-9826-FF6A0E1F3F75}" destId="{0E96F1B1-B96C-4EAB-8862-F4C9E4EAC264}" srcOrd="0" destOrd="0" parTransId="{6CA385A5-DF7F-42C1-8090-217B30B16624}" sibTransId="{33CB4BEC-E64B-47C5-9354-5BEF762DDF01}"/>
    <dgm:cxn modelId="{121928A2-EDDB-416A-AA55-B17CC1C9D6A3}" srcId="{0E96F1B1-B96C-4EAB-8862-F4C9E4EAC264}" destId="{53AA01BD-B544-4CAF-AF7E-7ECF557F2C6F}" srcOrd="1" destOrd="0" parTransId="{BBEB5D67-2250-40F9-9A21-9E93681A31C8}" sibTransId="{9F648C65-CC86-45B8-B585-A54171AA6ED0}"/>
    <dgm:cxn modelId="{72E656B1-A025-46F2-998D-F11DA96C3E2A}" type="presOf" srcId="{EFB6972B-200A-4D30-ACCC-4BE6EA84BD7C}" destId="{F3A1A92E-A091-4A9B-8005-A5C4557A02BE}" srcOrd="0" destOrd="0" presId="urn:microsoft.com/office/officeart/2005/8/layout/hierarchy1"/>
    <dgm:cxn modelId="{DCEA39EC-1984-4046-95FD-DDB5CA6566DE}" srcId="{0E96F1B1-B96C-4EAB-8862-F4C9E4EAC264}" destId="{734D93C4-D533-4A26-B6D5-A8DCAB2D7FE0}" srcOrd="0" destOrd="0" parTransId="{AFC0F698-AE66-48FB-83D9-4F46338C52C8}" sibTransId="{BAC25D36-A77A-45DB-A710-5FAAF7EA1EBE}"/>
    <dgm:cxn modelId="{B582D9C0-1E84-4E85-87A0-748F2C1432FD}" srcId="{53AA01BD-B544-4CAF-AF7E-7ECF557F2C6F}" destId="{60EB71C2-5B61-4861-AD2D-139D04FE1EEB}" srcOrd="0" destOrd="0" parTransId="{699E31D6-29C8-460A-AFE2-F06AF89CEEFF}" sibTransId="{6C942951-3BAE-4FF6-9319-9D9941E542BA}"/>
    <dgm:cxn modelId="{D5DBD8B1-D67A-4003-B2A7-E5AB929751BA}" type="presOf" srcId="{53AA01BD-B544-4CAF-AF7E-7ECF557F2C6F}" destId="{0DBD359A-EBB0-4D5A-A064-D3987E78656D}" srcOrd="0" destOrd="0" presId="urn:microsoft.com/office/officeart/2005/8/layout/hierarchy1"/>
    <dgm:cxn modelId="{ECFCCCBE-57C1-4EFB-8743-E324219A5BD6}" type="presOf" srcId="{60EB71C2-5B61-4861-AD2D-139D04FE1EEB}" destId="{61200FF6-6752-48A7-A0E9-042765C89434}" srcOrd="0" destOrd="0" presId="urn:microsoft.com/office/officeart/2005/8/layout/hierarchy1"/>
    <dgm:cxn modelId="{FF48EB49-B6B6-41A9-AAB5-567E9B2C52D7}" type="presOf" srcId="{AFC0F698-AE66-48FB-83D9-4F46338C52C8}" destId="{BCB8A518-C58E-4CA1-B3C7-D8AF51117ABE}" srcOrd="0" destOrd="0" presId="urn:microsoft.com/office/officeart/2005/8/layout/hierarchy1"/>
    <dgm:cxn modelId="{E202AADF-E1B9-4F87-918A-8CFF6EBA91F8}" type="presOf" srcId="{AFC1C9BB-A8C4-4E83-A552-9197ED62CF04}" destId="{7A1AC9C6-3076-470E-9497-C61B6CFA27F9}" srcOrd="0" destOrd="0" presId="urn:microsoft.com/office/officeart/2005/8/layout/hierarchy1"/>
    <dgm:cxn modelId="{85EE6E2D-0A08-4324-8D55-13858B7BBB86}" type="presOf" srcId="{BBEB5D67-2250-40F9-9A21-9E93681A31C8}" destId="{91A6D2CA-7C81-4ABC-B4BD-E3F269872C09}" srcOrd="0" destOrd="0" presId="urn:microsoft.com/office/officeart/2005/8/layout/hierarchy1"/>
    <dgm:cxn modelId="{66813DE6-6B21-4929-83B6-877D0BB60542}" type="presOf" srcId="{1C7B74C8-B26C-4915-9826-FF6A0E1F3F75}" destId="{12E33A32-9E49-4B4B-A253-14FD66298BCF}" srcOrd="0" destOrd="0" presId="urn:microsoft.com/office/officeart/2005/8/layout/hierarchy1"/>
    <dgm:cxn modelId="{0A8CA732-8E83-4E56-9898-0383A8EED508}" type="presParOf" srcId="{12E33A32-9E49-4B4B-A253-14FD66298BCF}" destId="{7AB59EFC-212D-4118-B8AD-E016B47DDFDA}" srcOrd="0" destOrd="0" presId="urn:microsoft.com/office/officeart/2005/8/layout/hierarchy1"/>
    <dgm:cxn modelId="{6B9C39D8-22C9-4EFA-B07F-0F127F370F44}" type="presParOf" srcId="{7AB59EFC-212D-4118-B8AD-E016B47DDFDA}" destId="{0462A22F-7A07-4288-980B-A17BACC0E5FE}" srcOrd="0" destOrd="0" presId="urn:microsoft.com/office/officeart/2005/8/layout/hierarchy1"/>
    <dgm:cxn modelId="{1F032718-60C6-48F4-8049-B17F587A70AF}" type="presParOf" srcId="{0462A22F-7A07-4288-980B-A17BACC0E5FE}" destId="{F97B61B5-2011-4B70-B8FD-2EBE94FD0F1B}" srcOrd="0" destOrd="0" presId="urn:microsoft.com/office/officeart/2005/8/layout/hierarchy1"/>
    <dgm:cxn modelId="{2F477D82-34EC-4B41-8666-8D2F15BB3DC2}" type="presParOf" srcId="{0462A22F-7A07-4288-980B-A17BACC0E5FE}" destId="{A858E4C5-2224-451C-BE45-3DB73CAD37C2}" srcOrd="1" destOrd="0" presId="urn:microsoft.com/office/officeart/2005/8/layout/hierarchy1"/>
    <dgm:cxn modelId="{665DC0FF-3FCD-4F32-9197-D936016DFE2C}" type="presParOf" srcId="{7AB59EFC-212D-4118-B8AD-E016B47DDFDA}" destId="{1A0D4C30-F069-47D2-8100-5486322FE638}" srcOrd="1" destOrd="0" presId="urn:microsoft.com/office/officeart/2005/8/layout/hierarchy1"/>
    <dgm:cxn modelId="{05238976-F087-48F6-876B-F6FAB2C4EF47}" type="presParOf" srcId="{1A0D4C30-F069-47D2-8100-5486322FE638}" destId="{BCB8A518-C58E-4CA1-B3C7-D8AF51117ABE}" srcOrd="0" destOrd="0" presId="urn:microsoft.com/office/officeart/2005/8/layout/hierarchy1"/>
    <dgm:cxn modelId="{AB0AE1F0-C10D-4ADA-9B21-C5BEC3D688D3}" type="presParOf" srcId="{1A0D4C30-F069-47D2-8100-5486322FE638}" destId="{2F0E91A3-FE88-4356-A504-266D8555E190}" srcOrd="1" destOrd="0" presId="urn:microsoft.com/office/officeart/2005/8/layout/hierarchy1"/>
    <dgm:cxn modelId="{AEE87EC1-7A36-43C0-A03C-3DBF723C12AB}" type="presParOf" srcId="{2F0E91A3-FE88-4356-A504-266D8555E190}" destId="{C5049EF9-E608-4E50-BFA7-25CC8A1C3C8C}" srcOrd="0" destOrd="0" presId="urn:microsoft.com/office/officeart/2005/8/layout/hierarchy1"/>
    <dgm:cxn modelId="{61AF2564-5797-4E45-A79F-7910C6FF88F5}" type="presParOf" srcId="{C5049EF9-E608-4E50-BFA7-25CC8A1C3C8C}" destId="{52D9ED34-BB32-43E3-A8F8-C6A8477FEC29}" srcOrd="0" destOrd="0" presId="urn:microsoft.com/office/officeart/2005/8/layout/hierarchy1"/>
    <dgm:cxn modelId="{78B4CBA4-F913-4418-94F1-3E6A52FD7D49}" type="presParOf" srcId="{C5049EF9-E608-4E50-BFA7-25CC8A1C3C8C}" destId="{B4E82547-2D0A-43F3-99F3-4CBBC512B315}" srcOrd="1" destOrd="0" presId="urn:microsoft.com/office/officeart/2005/8/layout/hierarchy1"/>
    <dgm:cxn modelId="{E2D037C8-DBD7-4C9A-ACED-BA126A69923D}" type="presParOf" srcId="{2F0E91A3-FE88-4356-A504-266D8555E190}" destId="{6A5F2E96-59B6-4149-B665-093DBBE8F604}" srcOrd="1" destOrd="0" presId="urn:microsoft.com/office/officeart/2005/8/layout/hierarchy1"/>
    <dgm:cxn modelId="{D8B5E8E6-9540-4009-9346-4EAC93E65F5E}" type="presParOf" srcId="{6A5F2E96-59B6-4149-B665-093DBBE8F604}" destId="{F3A1A92E-A091-4A9B-8005-A5C4557A02BE}" srcOrd="0" destOrd="0" presId="urn:microsoft.com/office/officeart/2005/8/layout/hierarchy1"/>
    <dgm:cxn modelId="{F945D40E-FC3E-4DA9-9862-D27DC502F43D}" type="presParOf" srcId="{6A5F2E96-59B6-4149-B665-093DBBE8F604}" destId="{C81B7895-6704-4C81-BA36-857D91A80F7C}" srcOrd="1" destOrd="0" presId="urn:microsoft.com/office/officeart/2005/8/layout/hierarchy1"/>
    <dgm:cxn modelId="{30364967-7785-4A7C-9D0B-53073E8E7A88}" type="presParOf" srcId="{C81B7895-6704-4C81-BA36-857D91A80F7C}" destId="{B4C27157-2EDF-4C98-829E-C730A9C6BCC7}" srcOrd="0" destOrd="0" presId="urn:microsoft.com/office/officeart/2005/8/layout/hierarchy1"/>
    <dgm:cxn modelId="{9E661C89-B857-4A74-AA36-8B1D2C422B29}" type="presParOf" srcId="{B4C27157-2EDF-4C98-829E-C730A9C6BCC7}" destId="{34D475DD-3EDF-4E06-849F-6FC23DBB8EE2}" srcOrd="0" destOrd="0" presId="urn:microsoft.com/office/officeart/2005/8/layout/hierarchy1"/>
    <dgm:cxn modelId="{E9E53F43-9BC1-42D7-96EE-2EB1566B8BEA}" type="presParOf" srcId="{B4C27157-2EDF-4C98-829E-C730A9C6BCC7}" destId="{7A1AC9C6-3076-470E-9497-C61B6CFA27F9}" srcOrd="1" destOrd="0" presId="urn:microsoft.com/office/officeart/2005/8/layout/hierarchy1"/>
    <dgm:cxn modelId="{4A86732D-9B46-4C39-B034-B32673125702}" type="presParOf" srcId="{C81B7895-6704-4C81-BA36-857D91A80F7C}" destId="{94BDB0F9-ADE7-40DA-9359-39BA071118DB}" srcOrd="1" destOrd="0" presId="urn:microsoft.com/office/officeart/2005/8/layout/hierarchy1"/>
    <dgm:cxn modelId="{AE85FD2A-B359-40ED-97B5-ED463C3344F5}" type="presParOf" srcId="{1A0D4C30-F069-47D2-8100-5486322FE638}" destId="{91A6D2CA-7C81-4ABC-B4BD-E3F269872C09}" srcOrd="2" destOrd="0" presId="urn:microsoft.com/office/officeart/2005/8/layout/hierarchy1"/>
    <dgm:cxn modelId="{DCE9323C-521C-4BCC-9D15-363FCAC56598}" type="presParOf" srcId="{1A0D4C30-F069-47D2-8100-5486322FE638}" destId="{B7B82D38-A3F9-4BF2-A5BD-A21406689601}" srcOrd="3" destOrd="0" presId="urn:microsoft.com/office/officeart/2005/8/layout/hierarchy1"/>
    <dgm:cxn modelId="{48021E0E-C74A-4DE2-8245-899C3ED28D57}" type="presParOf" srcId="{B7B82D38-A3F9-4BF2-A5BD-A21406689601}" destId="{F14517E4-8D43-4662-9C0F-9CE33968ABD7}" srcOrd="0" destOrd="0" presId="urn:microsoft.com/office/officeart/2005/8/layout/hierarchy1"/>
    <dgm:cxn modelId="{08058999-6CE6-4AF5-B1C1-34877FFCADE3}" type="presParOf" srcId="{F14517E4-8D43-4662-9C0F-9CE33968ABD7}" destId="{B7C17B4F-7D53-4F00-8C20-F2E02B21AE08}" srcOrd="0" destOrd="0" presId="urn:microsoft.com/office/officeart/2005/8/layout/hierarchy1"/>
    <dgm:cxn modelId="{D04D4EC5-BDEF-47EA-BBA1-6109DF4CBAEF}" type="presParOf" srcId="{F14517E4-8D43-4662-9C0F-9CE33968ABD7}" destId="{0DBD359A-EBB0-4D5A-A064-D3987E78656D}" srcOrd="1" destOrd="0" presId="urn:microsoft.com/office/officeart/2005/8/layout/hierarchy1"/>
    <dgm:cxn modelId="{3E3BCBDF-F34B-481A-939F-2022B1316854}" type="presParOf" srcId="{B7B82D38-A3F9-4BF2-A5BD-A21406689601}" destId="{9C64F061-1DA9-4091-9CC5-4E2DDD6D9E2C}" srcOrd="1" destOrd="0" presId="urn:microsoft.com/office/officeart/2005/8/layout/hierarchy1"/>
    <dgm:cxn modelId="{44373EA4-2D88-4DC3-8044-1E72C8D60A86}" type="presParOf" srcId="{9C64F061-1DA9-4091-9CC5-4E2DDD6D9E2C}" destId="{35A75C10-FADB-464C-B4C6-EE1DCE420E41}" srcOrd="0" destOrd="0" presId="urn:microsoft.com/office/officeart/2005/8/layout/hierarchy1"/>
    <dgm:cxn modelId="{3A732C10-C9BD-44A6-B903-57B8958500BB}" type="presParOf" srcId="{9C64F061-1DA9-4091-9CC5-4E2DDD6D9E2C}" destId="{D40FE74F-35C0-4CE0-88F1-16C38810F250}" srcOrd="1" destOrd="0" presId="urn:microsoft.com/office/officeart/2005/8/layout/hierarchy1"/>
    <dgm:cxn modelId="{CBBF6A13-D0D9-4427-A21D-93E024D56600}" type="presParOf" srcId="{D40FE74F-35C0-4CE0-88F1-16C38810F250}" destId="{D09EF09E-E6F3-4B5F-B51F-C45B8755D72D}" srcOrd="0" destOrd="0" presId="urn:microsoft.com/office/officeart/2005/8/layout/hierarchy1"/>
    <dgm:cxn modelId="{5F16EBB7-45E5-415C-A708-C86F2D3739FE}" type="presParOf" srcId="{D09EF09E-E6F3-4B5F-B51F-C45B8755D72D}" destId="{F6270B2D-4A14-47E4-A270-27DF7B0D0E83}" srcOrd="0" destOrd="0" presId="urn:microsoft.com/office/officeart/2005/8/layout/hierarchy1"/>
    <dgm:cxn modelId="{AC401848-C51F-46C3-912C-6CDA92085085}" type="presParOf" srcId="{D09EF09E-E6F3-4B5F-B51F-C45B8755D72D}" destId="{61200FF6-6752-48A7-A0E9-042765C89434}" srcOrd="1" destOrd="0" presId="urn:microsoft.com/office/officeart/2005/8/layout/hierarchy1"/>
    <dgm:cxn modelId="{988FE06C-5378-45AD-8AC7-6F13A5F86C04}" type="presParOf" srcId="{D40FE74F-35C0-4CE0-88F1-16C38810F250}" destId="{782BD2A1-4658-485A-8987-80996F88247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A4761F-FDB5-41F0-8081-9A03297E065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6876731-4C35-4EEB-9239-E8E4F3615DA8}">
      <dgm:prSet phldrT="[Texto]"/>
      <dgm:spPr/>
      <dgm:t>
        <a:bodyPr/>
        <a:lstStyle/>
        <a:p>
          <a:r>
            <a:rPr lang="es-MX" dirty="0" smtClean="0"/>
            <a:t>Teoría de la instrucción</a:t>
          </a:r>
          <a:endParaRPr lang="es-MX" dirty="0"/>
        </a:p>
      </dgm:t>
    </dgm:pt>
    <dgm:pt modelId="{ADC72DBC-C9C5-45DD-BB0C-A7BC5C6F8143}" type="parTrans" cxnId="{118DF5F7-0A79-438A-B0D8-2D086552DFA9}">
      <dgm:prSet/>
      <dgm:spPr/>
      <dgm:t>
        <a:bodyPr/>
        <a:lstStyle/>
        <a:p>
          <a:endParaRPr lang="es-MX"/>
        </a:p>
      </dgm:t>
    </dgm:pt>
    <dgm:pt modelId="{A3FD6195-98A9-4166-B82A-F2844955349F}" type="sibTrans" cxnId="{118DF5F7-0A79-438A-B0D8-2D086552DFA9}">
      <dgm:prSet/>
      <dgm:spPr/>
      <dgm:t>
        <a:bodyPr/>
        <a:lstStyle/>
        <a:p>
          <a:endParaRPr lang="es-MX"/>
        </a:p>
      </dgm:t>
    </dgm:pt>
    <dgm:pt modelId="{94101D6C-BE9A-4B2F-83EC-F7766737C9F0}">
      <dgm:prSet phldrT="[Texto]"/>
      <dgm:spPr/>
      <dgm:t>
        <a:bodyPr/>
        <a:lstStyle/>
        <a:p>
          <a:r>
            <a:rPr lang="es-MX" dirty="0" smtClean="0"/>
            <a:t>Pretende</a:t>
          </a:r>
          <a:endParaRPr lang="es-MX" dirty="0"/>
        </a:p>
      </dgm:t>
    </dgm:pt>
    <dgm:pt modelId="{A3AFD052-60AD-4955-8DA8-96A476623A29}" type="parTrans" cxnId="{6412B293-9132-44A0-A04C-C4F6E43BFCC6}">
      <dgm:prSet/>
      <dgm:spPr/>
      <dgm:t>
        <a:bodyPr/>
        <a:lstStyle/>
        <a:p>
          <a:endParaRPr lang="es-MX"/>
        </a:p>
      </dgm:t>
    </dgm:pt>
    <dgm:pt modelId="{EA616B5B-8028-41FA-8FE0-B91C9AA9E19E}" type="sibTrans" cxnId="{6412B293-9132-44A0-A04C-C4F6E43BFCC6}">
      <dgm:prSet/>
      <dgm:spPr/>
      <dgm:t>
        <a:bodyPr/>
        <a:lstStyle/>
        <a:p>
          <a:endParaRPr lang="es-MX"/>
        </a:p>
      </dgm:t>
    </dgm:pt>
    <dgm:pt modelId="{635949F7-A187-4DAE-A6AA-56DAF713B90A}">
      <dgm:prSet phldrT="[Texto]"/>
      <dgm:spPr/>
      <dgm:t>
        <a:bodyPr/>
        <a:lstStyle/>
        <a:p>
          <a:r>
            <a:rPr lang="es-MX" dirty="0" smtClean="0"/>
            <a:t>Relacionar sucesos específicos de la instrucción con los procesos y resultados del aprendizaje</a:t>
          </a:r>
          <a:endParaRPr lang="es-MX" dirty="0"/>
        </a:p>
      </dgm:t>
    </dgm:pt>
    <dgm:pt modelId="{38748174-DF2D-465F-AB0E-DB1E8656CBEC}" type="parTrans" cxnId="{13E7B8B0-EE9C-4D0C-8547-13DE80A3E3D3}">
      <dgm:prSet/>
      <dgm:spPr/>
      <dgm:t>
        <a:bodyPr/>
        <a:lstStyle/>
        <a:p>
          <a:endParaRPr lang="es-MX"/>
        </a:p>
      </dgm:t>
    </dgm:pt>
    <dgm:pt modelId="{398C2FCF-C562-4B6F-8FD4-A72B46DC193D}" type="sibTrans" cxnId="{13E7B8B0-EE9C-4D0C-8547-13DE80A3E3D3}">
      <dgm:prSet/>
      <dgm:spPr/>
      <dgm:t>
        <a:bodyPr/>
        <a:lstStyle/>
        <a:p>
          <a:endParaRPr lang="es-MX"/>
        </a:p>
      </dgm:t>
    </dgm:pt>
    <dgm:pt modelId="{DD43299B-2DA9-4451-B787-FAC1B611333A}">
      <dgm:prSet phldrT="[Texto]"/>
      <dgm:spPr/>
      <dgm:t>
        <a:bodyPr/>
        <a:lstStyle/>
        <a:p>
          <a:r>
            <a:rPr lang="es-MX" dirty="0" smtClean="0"/>
            <a:t>A partir de </a:t>
          </a:r>
          <a:endParaRPr lang="es-MX" dirty="0"/>
        </a:p>
      </dgm:t>
    </dgm:pt>
    <dgm:pt modelId="{70849DFA-8FAC-4B15-A553-13B16DB14447}" type="parTrans" cxnId="{4DAE93AD-3EF1-47DE-85D6-87FA54740A90}">
      <dgm:prSet/>
      <dgm:spPr/>
      <dgm:t>
        <a:bodyPr/>
        <a:lstStyle/>
        <a:p>
          <a:endParaRPr lang="es-MX"/>
        </a:p>
      </dgm:t>
    </dgm:pt>
    <dgm:pt modelId="{CF7363D3-0417-40F1-88B4-2A856DADF503}" type="sibTrans" cxnId="{4DAE93AD-3EF1-47DE-85D6-87FA54740A90}">
      <dgm:prSet/>
      <dgm:spPr/>
      <dgm:t>
        <a:bodyPr/>
        <a:lstStyle/>
        <a:p>
          <a:endParaRPr lang="es-MX"/>
        </a:p>
      </dgm:t>
    </dgm:pt>
    <dgm:pt modelId="{E64AA48F-72F0-4699-95DB-AB37913027B5}">
      <dgm:prSet phldrT="[Texto]"/>
      <dgm:spPr/>
      <dgm:t>
        <a:bodyPr/>
        <a:lstStyle/>
        <a:p>
          <a:r>
            <a:rPr lang="es-MX" dirty="0" smtClean="0"/>
            <a:t>Conocimiento generado por la teoría y la investigación del aprendizaje</a:t>
          </a:r>
          <a:endParaRPr lang="es-MX" dirty="0"/>
        </a:p>
      </dgm:t>
    </dgm:pt>
    <dgm:pt modelId="{54372E97-6C15-4C80-BF99-6A4DD14E795F}" type="parTrans" cxnId="{6443A509-2613-4E04-B9BA-71B78AADECC2}">
      <dgm:prSet/>
      <dgm:spPr/>
      <dgm:t>
        <a:bodyPr/>
        <a:lstStyle/>
        <a:p>
          <a:endParaRPr lang="es-MX"/>
        </a:p>
      </dgm:t>
    </dgm:pt>
    <dgm:pt modelId="{1A3A4013-9201-419B-A0C8-B22CC5C4FA86}" type="sibTrans" cxnId="{6443A509-2613-4E04-B9BA-71B78AADECC2}">
      <dgm:prSet/>
      <dgm:spPr/>
      <dgm:t>
        <a:bodyPr/>
        <a:lstStyle/>
        <a:p>
          <a:endParaRPr lang="es-MX"/>
        </a:p>
      </dgm:t>
    </dgm:pt>
    <dgm:pt modelId="{DCAB3944-4854-41F1-A3D7-6914DC1ECDC6}" type="pres">
      <dgm:prSet presAssocID="{17A4761F-FDB5-41F0-8081-9A03297E06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75443CA-8BD8-41FD-ACF1-64DF235D87ED}" type="pres">
      <dgm:prSet presAssocID="{66876731-4C35-4EEB-9239-E8E4F3615DA8}" presName="hierRoot1" presStyleCnt="0"/>
      <dgm:spPr/>
    </dgm:pt>
    <dgm:pt modelId="{F672C2ED-CC9B-48CA-928F-8211921F9357}" type="pres">
      <dgm:prSet presAssocID="{66876731-4C35-4EEB-9239-E8E4F3615DA8}" presName="composite" presStyleCnt="0"/>
      <dgm:spPr/>
    </dgm:pt>
    <dgm:pt modelId="{12C7D5FA-DB0A-40A5-95C9-DB743EF9334C}" type="pres">
      <dgm:prSet presAssocID="{66876731-4C35-4EEB-9239-E8E4F3615DA8}" presName="background" presStyleLbl="node0" presStyleIdx="0" presStyleCnt="1"/>
      <dgm:spPr/>
    </dgm:pt>
    <dgm:pt modelId="{73648005-0F36-49ED-9260-B257D1DFB0B0}" type="pres">
      <dgm:prSet presAssocID="{66876731-4C35-4EEB-9239-E8E4F3615DA8}" presName="text" presStyleLbl="fgAcc0" presStyleIdx="0" presStyleCnt="1" custScaleX="112029" custScaleY="379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9BA1E5-7434-4A0F-BCA8-842DADC5B478}" type="pres">
      <dgm:prSet presAssocID="{66876731-4C35-4EEB-9239-E8E4F3615DA8}" presName="hierChild2" presStyleCnt="0"/>
      <dgm:spPr/>
    </dgm:pt>
    <dgm:pt modelId="{75962374-A32D-4085-8796-58D49A5A98CE}" type="pres">
      <dgm:prSet presAssocID="{A3AFD052-60AD-4955-8DA8-96A476623A29}" presName="Name10" presStyleLbl="parChTrans1D2" presStyleIdx="0" presStyleCnt="2"/>
      <dgm:spPr/>
      <dgm:t>
        <a:bodyPr/>
        <a:lstStyle/>
        <a:p>
          <a:endParaRPr lang="es-MX"/>
        </a:p>
      </dgm:t>
    </dgm:pt>
    <dgm:pt modelId="{7D36BC98-C9A4-4879-9E14-D788232450A4}" type="pres">
      <dgm:prSet presAssocID="{94101D6C-BE9A-4B2F-83EC-F7766737C9F0}" presName="hierRoot2" presStyleCnt="0"/>
      <dgm:spPr/>
    </dgm:pt>
    <dgm:pt modelId="{460081D1-2DC1-48F8-A80F-A9C3E148C39E}" type="pres">
      <dgm:prSet presAssocID="{94101D6C-BE9A-4B2F-83EC-F7766737C9F0}" presName="composite2" presStyleCnt="0"/>
      <dgm:spPr/>
    </dgm:pt>
    <dgm:pt modelId="{BDF787EC-FCDE-41B9-A5B9-630CA705291D}" type="pres">
      <dgm:prSet presAssocID="{94101D6C-BE9A-4B2F-83EC-F7766737C9F0}" presName="background2" presStyleLbl="node2" presStyleIdx="0" presStyleCnt="2"/>
      <dgm:spPr/>
    </dgm:pt>
    <dgm:pt modelId="{621BD54C-EA66-4B93-A61C-2B198916936B}" type="pres">
      <dgm:prSet presAssocID="{94101D6C-BE9A-4B2F-83EC-F7766737C9F0}" presName="text2" presStyleLbl="fgAcc2" presStyleIdx="0" presStyleCnt="2" custScaleX="56218" custScaleY="504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8CE3DF-4BA1-46CC-A129-68AC7CB87846}" type="pres">
      <dgm:prSet presAssocID="{94101D6C-BE9A-4B2F-83EC-F7766737C9F0}" presName="hierChild3" presStyleCnt="0"/>
      <dgm:spPr/>
    </dgm:pt>
    <dgm:pt modelId="{CF6D1578-83B9-4FF3-B0B3-AB0D8A1B38C3}" type="pres">
      <dgm:prSet presAssocID="{38748174-DF2D-465F-AB0E-DB1E8656CBEC}" presName="Name17" presStyleLbl="parChTrans1D3" presStyleIdx="0" presStyleCnt="2"/>
      <dgm:spPr/>
      <dgm:t>
        <a:bodyPr/>
        <a:lstStyle/>
        <a:p>
          <a:endParaRPr lang="es-MX"/>
        </a:p>
      </dgm:t>
    </dgm:pt>
    <dgm:pt modelId="{EE8094F7-9C64-412B-9E8E-F4EEB329D84C}" type="pres">
      <dgm:prSet presAssocID="{635949F7-A187-4DAE-A6AA-56DAF713B90A}" presName="hierRoot3" presStyleCnt="0"/>
      <dgm:spPr/>
    </dgm:pt>
    <dgm:pt modelId="{E5FC1A94-F51A-4C1C-A2FE-945F84CFD37A}" type="pres">
      <dgm:prSet presAssocID="{635949F7-A187-4DAE-A6AA-56DAF713B90A}" presName="composite3" presStyleCnt="0"/>
      <dgm:spPr/>
    </dgm:pt>
    <dgm:pt modelId="{0A452449-1C08-4FE5-8871-136AC2CBC689}" type="pres">
      <dgm:prSet presAssocID="{635949F7-A187-4DAE-A6AA-56DAF713B90A}" presName="background3" presStyleLbl="node3" presStyleIdx="0" presStyleCnt="2"/>
      <dgm:spPr/>
    </dgm:pt>
    <dgm:pt modelId="{346325AC-B585-439C-8446-AF1A0B24E706}" type="pres">
      <dgm:prSet presAssocID="{635949F7-A187-4DAE-A6AA-56DAF713B90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16E593-CA18-4DAD-8271-7E81E4BD0781}" type="pres">
      <dgm:prSet presAssocID="{635949F7-A187-4DAE-A6AA-56DAF713B90A}" presName="hierChild4" presStyleCnt="0"/>
      <dgm:spPr/>
    </dgm:pt>
    <dgm:pt modelId="{6A2B1043-03ED-41F8-A13C-8ACBCA616025}" type="pres">
      <dgm:prSet presAssocID="{70849DFA-8FAC-4B15-A553-13B16DB14447}" presName="Name10" presStyleLbl="parChTrans1D2" presStyleIdx="1" presStyleCnt="2"/>
      <dgm:spPr/>
      <dgm:t>
        <a:bodyPr/>
        <a:lstStyle/>
        <a:p>
          <a:endParaRPr lang="es-MX"/>
        </a:p>
      </dgm:t>
    </dgm:pt>
    <dgm:pt modelId="{BF5DA6B0-D0E5-4D08-A415-0149344626EA}" type="pres">
      <dgm:prSet presAssocID="{DD43299B-2DA9-4451-B787-FAC1B611333A}" presName="hierRoot2" presStyleCnt="0"/>
      <dgm:spPr/>
    </dgm:pt>
    <dgm:pt modelId="{D5A8231C-9B21-4D25-B6B6-8B87824FC9A3}" type="pres">
      <dgm:prSet presAssocID="{DD43299B-2DA9-4451-B787-FAC1B611333A}" presName="composite2" presStyleCnt="0"/>
      <dgm:spPr/>
    </dgm:pt>
    <dgm:pt modelId="{BDF0A61F-335B-42A5-85A1-26ED8FA62B75}" type="pres">
      <dgm:prSet presAssocID="{DD43299B-2DA9-4451-B787-FAC1B611333A}" presName="background2" presStyleLbl="node2" presStyleIdx="1" presStyleCnt="2"/>
      <dgm:spPr/>
    </dgm:pt>
    <dgm:pt modelId="{E6C3D66A-B218-4717-AF36-ACFEA588AAEC}" type="pres">
      <dgm:prSet presAssocID="{DD43299B-2DA9-4451-B787-FAC1B611333A}" presName="text2" presStyleLbl="fgAcc2" presStyleIdx="1" presStyleCnt="2" custScaleX="64481" custScaleY="4251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3AF7756-11E2-493F-8FF4-F00BF1273A6F}" type="pres">
      <dgm:prSet presAssocID="{DD43299B-2DA9-4451-B787-FAC1B611333A}" presName="hierChild3" presStyleCnt="0"/>
      <dgm:spPr/>
    </dgm:pt>
    <dgm:pt modelId="{E0FF8D7F-62EE-4D1E-8BF9-DD3A539D4128}" type="pres">
      <dgm:prSet presAssocID="{54372E97-6C15-4C80-BF99-6A4DD14E795F}" presName="Name17" presStyleLbl="parChTrans1D3" presStyleIdx="1" presStyleCnt="2"/>
      <dgm:spPr/>
      <dgm:t>
        <a:bodyPr/>
        <a:lstStyle/>
        <a:p>
          <a:endParaRPr lang="es-MX"/>
        </a:p>
      </dgm:t>
    </dgm:pt>
    <dgm:pt modelId="{7015B28A-1E75-445E-A132-7DDF0F2651FC}" type="pres">
      <dgm:prSet presAssocID="{E64AA48F-72F0-4699-95DB-AB37913027B5}" presName="hierRoot3" presStyleCnt="0"/>
      <dgm:spPr/>
    </dgm:pt>
    <dgm:pt modelId="{12863AF9-0B22-46D1-9213-6E192F97A1DA}" type="pres">
      <dgm:prSet presAssocID="{E64AA48F-72F0-4699-95DB-AB37913027B5}" presName="composite3" presStyleCnt="0"/>
      <dgm:spPr/>
    </dgm:pt>
    <dgm:pt modelId="{316783E9-89AD-41EA-8732-59558E836C61}" type="pres">
      <dgm:prSet presAssocID="{E64AA48F-72F0-4699-95DB-AB37913027B5}" presName="background3" presStyleLbl="node3" presStyleIdx="1" presStyleCnt="2"/>
      <dgm:spPr/>
    </dgm:pt>
    <dgm:pt modelId="{DE59A0CB-BC3E-4381-993D-A899017C4C46}" type="pres">
      <dgm:prSet presAssocID="{E64AA48F-72F0-4699-95DB-AB37913027B5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8DA668-634D-45BB-9071-17E2A10905FD}" type="pres">
      <dgm:prSet presAssocID="{E64AA48F-72F0-4699-95DB-AB37913027B5}" presName="hierChild4" presStyleCnt="0"/>
      <dgm:spPr/>
    </dgm:pt>
  </dgm:ptLst>
  <dgm:cxnLst>
    <dgm:cxn modelId="{4DAE93AD-3EF1-47DE-85D6-87FA54740A90}" srcId="{66876731-4C35-4EEB-9239-E8E4F3615DA8}" destId="{DD43299B-2DA9-4451-B787-FAC1B611333A}" srcOrd="1" destOrd="0" parTransId="{70849DFA-8FAC-4B15-A553-13B16DB14447}" sibTransId="{CF7363D3-0417-40F1-88B4-2A856DADF503}"/>
    <dgm:cxn modelId="{C20F574E-35F6-4252-95FA-715ED86B1593}" type="presOf" srcId="{70849DFA-8FAC-4B15-A553-13B16DB14447}" destId="{6A2B1043-03ED-41F8-A13C-8ACBCA616025}" srcOrd="0" destOrd="0" presId="urn:microsoft.com/office/officeart/2005/8/layout/hierarchy1"/>
    <dgm:cxn modelId="{CE71A617-650F-47C4-BC74-44C73ED3B6E2}" type="presOf" srcId="{A3AFD052-60AD-4955-8DA8-96A476623A29}" destId="{75962374-A32D-4085-8796-58D49A5A98CE}" srcOrd="0" destOrd="0" presId="urn:microsoft.com/office/officeart/2005/8/layout/hierarchy1"/>
    <dgm:cxn modelId="{5F6B1F2F-21F5-47B5-9747-5395908BBA52}" type="presOf" srcId="{17A4761F-FDB5-41F0-8081-9A03297E0655}" destId="{DCAB3944-4854-41F1-A3D7-6914DC1ECDC6}" srcOrd="0" destOrd="0" presId="urn:microsoft.com/office/officeart/2005/8/layout/hierarchy1"/>
    <dgm:cxn modelId="{73FFFA0F-8D3C-4AB9-95BF-E64D0104AFFF}" type="presOf" srcId="{E64AA48F-72F0-4699-95DB-AB37913027B5}" destId="{DE59A0CB-BC3E-4381-993D-A899017C4C46}" srcOrd="0" destOrd="0" presId="urn:microsoft.com/office/officeart/2005/8/layout/hierarchy1"/>
    <dgm:cxn modelId="{6412B293-9132-44A0-A04C-C4F6E43BFCC6}" srcId="{66876731-4C35-4EEB-9239-E8E4F3615DA8}" destId="{94101D6C-BE9A-4B2F-83EC-F7766737C9F0}" srcOrd="0" destOrd="0" parTransId="{A3AFD052-60AD-4955-8DA8-96A476623A29}" sibTransId="{EA616B5B-8028-41FA-8FE0-B91C9AA9E19E}"/>
    <dgm:cxn modelId="{6443A509-2613-4E04-B9BA-71B78AADECC2}" srcId="{DD43299B-2DA9-4451-B787-FAC1B611333A}" destId="{E64AA48F-72F0-4699-95DB-AB37913027B5}" srcOrd="0" destOrd="0" parTransId="{54372E97-6C15-4C80-BF99-6A4DD14E795F}" sibTransId="{1A3A4013-9201-419B-A0C8-B22CC5C4FA86}"/>
    <dgm:cxn modelId="{A38FBF3F-ADEE-46D0-BE9C-E4C7DFA35AAD}" type="presOf" srcId="{94101D6C-BE9A-4B2F-83EC-F7766737C9F0}" destId="{621BD54C-EA66-4B93-A61C-2B198916936B}" srcOrd="0" destOrd="0" presId="urn:microsoft.com/office/officeart/2005/8/layout/hierarchy1"/>
    <dgm:cxn modelId="{118DF5F7-0A79-438A-B0D8-2D086552DFA9}" srcId="{17A4761F-FDB5-41F0-8081-9A03297E0655}" destId="{66876731-4C35-4EEB-9239-E8E4F3615DA8}" srcOrd="0" destOrd="0" parTransId="{ADC72DBC-C9C5-45DD-BB0C-A7BC5C6F8143}" sibTransId="{A3FD6195-98A9-4166-B82A-F2844955349F}"/>
    <dgm:cxn modelId="{1E173322-F4DF-4C23-9B26-A5C945DF0762}" type="presOf" srcId="{38748174-DF2D-465F-AB0E-DB1E8656CBEC}" destId="{CF6D1578-83B9-4FF3-B0B3-AB0D8A1B38C3}" srcOrd="0" destOrd="0" presId="urn:microsoft.com/office/officeart/2005/8/layout/hierarchy1"/>
    <dgm:cxn modelId="{6448B137-3A52-449E-900A-73D7DE10A4CB}" type="presOf" srcId="{635949F7-A187-4DAE-A6AA-56DAF713B90A}" destId="{346325AC-B585-439C-8446-AF1A0B24E706}" srcOrd="0" destOrd="0" presId="urn:microsoft.com/office/officeart/2005/8/layout/hierarchy1"/>
    <dgm:cxn modelId="{13E7B8B0-EE9C-4D0C-8547-13DE80A3E3D3}" srcId="{94101D6C-BE9A-4B2F-83EC-F7766737C9F0}" destId="{635949F7-A187-4DAE-A6AA-56DAF713B90A}" srcOrd="0" destOrd="0" parTransId="{38748174-DF2D-465F-AB0E-DB1E8656CBEC}" sibTransId="{398C2FCF-C562-4B6F-8FD4-A72B46DC193D}"/>
    <dgm:cxn modelId="{C5BAF4A2-0D0A-4584-A62B-392D54C82087}" type="presOf" srcId="{DD43299B-2DA9-4451-B787-FAC1B611333A}" destId="{E6C3D66A-B218-4717-AF36-ACFEA588AAEC}" srcOrd="0" destOrd="0" presId="urn:microsoft.com/office/officeart/2005/8/layout/hierarchy1"/>
    <dgm:cxn modelId="{32A76FE3-827D-4EBA-A56A-C5BCC86856A5}" type="presOf" srcId="{66876731-4C35-4EEB-9239-E8E4F3615DA8}" destId="{73648005-0F36-49ED-9260-B257D1DFB0B0}" srcOrd="0" destOrd="0" presId="urn:microsoft.com/office/officeart/2005/8/layout/hierarchy1"/>
    <dgm:cxn modelId="{B466936E-1A91-4218-BA6C-1D0D76D34CA3}" type="presOf" srcId="{54372E97-6C15-4C80-BF99-6A4DD14E795F}" destId="{E0FF8D7F-62EE-4D1E-8BF9-DD3A539D4128}" srcOrd="0" destOrd="0" presId="urn:microsoft.com/office/officeart/2005/8/layout/hierarchy1"/>
    <dgm:cxn modelId="{AC8CD641-4753-4131-B5FF-6B74437E2ACA}" type="presParOf" srcId="{DCAB3944-4854-41F1-A3D7-6914DC1ECDC6}" destId="{D75443CA-8BD8-41FD-ACF1-64DF235D87ED}" srcOrd="0" destOrd="0" presId="urn:microsoft.com/office/officeart/2005/8/layout/hierarchy1"/>
    <dgm:cxn modelId="{4594707E-D03D-4CC0-A551-090B0E92F72E}" type="presParOf" srcId="{D75443CA-8BD8-41FD-ACF1-64DF235D87ED}" destId="{F672C2ED-CC9B-48CA-928F-8211921F9357}" srcOrd="0" destOrd="0" presId="urn:microsoft.com/office/officeart/2005/8/layout/hierarchy1"/>
    <dgm:cxn modelId="{BDB04EB0-6462-4509-A66E-78298B20A201}" type="presParOf" srcId="{F672C2ED-CC9B-48CA-928F-8211921F9357}" destId="{12C7D5FA-DB0A-40A5-95C9-DB743EF9334C}" srcOrd="0" destOrd="0" presId="urn:microsoft.com/office/officeart/2005/8/layout/hierarchy1"/>
    <dgm:cxn modelId="{B80A2830-F38E-453B-818A-0541F0973AFB}" type="presParOf" srcId="{F672C2ED-CC9B-48CA-928F-8211921F9357}" destId="{73648005-0F36-49ED-9260-B257D1DFB0B0}" srcOrd="1" destOrd="0" presId="urn:microsoft.com/office/officeart/2005/8/layout/hierarchy1"/>
    <dgm:cxn modelId="{7A735F36-0EF9-4D0A-AFC1-A1A98A99ED2D}" type="presParOf" srcId="{D75443CA-8BD8-41FD-ACF1-64DF235D87ED}" destId="{B79BA1E5-7434-4A0F-BCA8-842DADC5B478}" srcOrd="1" destOrd="0" presId="urn:microsoft.com/office/officeart/2005/8/layout/hierarchy1"/>
    <dgm:cxn modelId="{4DC02985-7305-421D-AE67-0C568826A40B}" type="presParOf" srcId="{B79BA1E5-7434-4A0F-BCA8-842DADC5B478}" destId="{75962374-A32D-4085-8796-58D49A5A98CE}" srcOrd="0" destOrd="0" presId="urn:microsoft.com/office/officeart/2005/8/layout/hierarchy1"/>
    <dgm:cxn modelId="{DE6BC7AE-B665-49B3-9ABD-9ED567A1E858}" type="presParOf" srcId="{B79BA1E5-7434-4A0F-BCA8-842DADC5B478}" destId="{7D36BC98-C9A4-4879-9E14-D788232450A4}" srcOrd="1" destOrd="0" presId="urn:microsoft.com/office/officeart/2005/8/layout/hierarchy1"/>
    <dgm:cxn modelId="{7D41396B-7FD4-44D6-BA8C-8E198DFD2BA0}" type="presParOf" srcId="{7D36BC98-C9A4-4879-9E14-D788232450A4}" destId="{460081D1-2DC1-48F8-A80F-A9C3E148C39E}" srcOrd="0" destOrd="0" presId="urn:microsoft.com/office/officeart/2005/8/layout/hierarchy1"/>
    <dgm:cxn modelId="{EFE73FFE-0934-425F-B3FB-E83078E1B42D}" type="presParOf" srcId="{460081D1-2DC1-48F8-A80F-A9C3E148C39E}" destId="{BDF787EC-FCDE-41B9-A5B9-630CA705291D}" srcOrd="0" destOrd="0" presId="urn:microsoft.com/office/officeart/2005/8/layout/hierarchy1"/>
    <dgm:cxn modelId="{52CC48B9-E491-4D0F-9D56-4AE7AF006480}" type="presParOf" srcId="{460081D1-2DC1-48F8-A80F-A9C3E148C39E}" destId="{621BD54C-EA66-4B93-A61C-2B198916936B}" srcOrd="1" destOrd="0" presId="urn:microsoft.com/office/officeart/2005/8/layout/hierarchy1"/>
    <dgm:cxn modelId="{3BFA3CA7-E525-4929-B180-E475A5B36625}" type="presParOf" srcId="{7D36BC98-C9A4-4879-9E14-D788232450A4}" destId="{A68CE3DF-4BA1-46CC-A129-68AC7CB87846}" srcOrd="1" destOrd="0" presId="urn:microsoft.com/office/officeart/2005/8/layout/hierarchy1"/>
    <dgm:cxn modelId="{D9EC108A-54EA-4272-8F5F-BB0723614F15}" type="presParOf" srcId="{A68CE3DF-4BA1-46CC-A129-68AC7CB87846}" destId="{CF6D1578-83B9-4FF3-B0B3-AB0D8A1B38C3}" srcOrd="0" destOrd="0" presId="urn:microsoft.com/office/officeart/2005/8/layout/hierarchy1"/>
    <dgm:cxn modelId="{0A2BF7CF-6F93-489E-ADAF-2C53639119BE}" type="presParOf" srcId="{A68CE3DF-4BA1-46CC-A129-68AC7CB87846}" destId="{EE8094F7-9C64-412B-9E8E-F4EEB329D84C}" srcOrd="1" destOrd="0" presId="urn:microsoft.com/office/officeart/2005/8/layout/hierarchy1"/>
    <dgm:cxn modelId="{AB5B5357-6107-4460-8982-35634664AFB2}" type="presParOf" srcId="{EE8094F7-9C64-412B-9E8E-F4EEB329D84C}" destId="{E5FC1A94-F51A-4C1C-A2FE-945F84CFD37A}" srcOrd="0" destOrd="0" presId="urn:microsoft.com/office/officeart/2005/8/layout/hierarchy1"/>
    <dgm:cxn modelId="{248E5F05-6CBA-4B1B-A55E-951ADD0A3F25}" type="presParOf" srcId="{E5FC1A94-F51A-4C1C-A2FE-945F84CFD37A}" destId="{0A452449-1C08-4FE5-8871-136AC2CBC689}" srcOrd="0" destOrd="0" presId="urn:microsoft.com/office/officeart/2005/8/layout/hierarchy1"/>
    <dgm:cxn modelId="{0477F011-FBF7-4197-9395-D13D10E7536D}" type="presParOf" srcId="{E5FC1A94-F51A-4C1C-A2FE-945F84CFD37A}" destId="{346325AC-B585-439C-8446-AF1A0B24E706}" srcOrd="1" destOrd="0" presId="urn:microsoft.com/office/officeart/2005/8/layout/hierarchy1"/>
    <dgm:cxn modelId="{24D7D787-64D2-4316-8DC0-C156E6D4DDE3}" type="presParOf" srcId="{EE8094F7-9C64-412B-9E8E-F4EEB329D84C}" destId="{0316E593-CA18-4DAD-8271-7E81E4BD0781}" srcOrd="1" destOrd="0" presId="urn:microsoft.com/office/officeart/2005/8/layout/hierarchy1"/>
    <dgm:cxn modelId="{EF3DCD12-DC13-4332-8C62-F682ECE8D21E}" type="presParOf" srcId="{B79BA1E5-7434-4A0F-BCA8-842DADC5B478}" destId="{6A2B1043-03ED-41F8-A13C-8ACBCA616025}" srcOrd="2" destOrd="0" presId="urn:microsoft.com/office/officeart/2005/8/layout/hierarchy1"/>
    <dgm:cxn modelId="{EB224F43-4F99-44EA-B298-8A674F03B5B0}" type="presParOf" srcId="{B79BA1E5-7434-4A0F-BCA8-842DADC5B478}" destId="{BF5DA6B0-D0E5-4D08-A415-0149344626EA}" srcOrd="3" destOrd="0" presId="urn:microsoft.com/office/officeart/2005/8/layout/hierarchy1"/>
    <dgm:cxn modelId="{EA86D853-B088-4970-B2C5-9B2658918F2C}" type="presParOf" srcId="{BF5DA6B0-D0E5-4D08-A415-0149344626EA}" destId="{D5A8231C-9B21-4D25-B6B6-8B87824FC9A3}" srcOrd="0" destOrd="0" presId="urn:microsoft.com/office/officeart/2005/8/layout/hierarchy1"/>
    <dgm:cxn modelId="{E8C05B4C-71C0-4C61-B3A7-EE1CEC20132E}" type="presParOf" srcId="{D5A8231C-9B21-4D25-B6B6-8B87824FC9A3}" destId="{BDF0A61F-335B-42A5-85A1-26ED8FA62B75}" srcOrd="0" destOrd="0" presId="urn:microsoft.com/office/officeart/2005/8/layout/hierarchy1"/>
    <dgm:cxn modelId="{531FB059-F4E0-4A22-928D-D999E0F8561F}" type="presParOf" srcId="{D5A8231C-9B21-4D25-B6B6-8B87824FC9A3}" destId="{E6C3D66A-B218-4717-AF36-ACFEA588AAEC}" srcOrd="1" destOrd="0" presId="urn:microsoft.com/office/officeart/2005/8/layout/hierarchy1"/>
    <dgm:cxn modelId="{6E60984E-0A3B-448F-A34D-065B6F781886}" type="presParOf" srcId="{BF5DA6B0-D0E5-4D08-A415-0149344626EA}" destId="{23AF7756-11E2-493F-8FF4-F00BF1273A6F}" srcOrd="1" destOrd="0" presId="urn:microsoft.com/office/officeart/2005/8/layout/hierarchy1"/>
    <dgm:cxn modelId="{9EBD5C7D-F56E-462E-A139-484CFD6A3A6E}" type="presParOf" srcId="{23AF7756-11E2-493F-8FF4-F00BF1273A6F}" destId="{E0FF8D7F-62EE-4D1E-8BF9-DD3A539D4128}" srcOrd="0" destOrd="0" presId="urn:microsoft.com/office/officeart/2005/8/layout/hierarchy1"/>
    <dgm:cxn modelId="{5B92C753-94C5-4B62-A124-20FF3EDFD39E}" type="presParOf" srcId="{23AF7756-11E2-493F-8FF4-F00BF1273A6F}" destId="{7015B28A-1E75-445E-A132-7DDF0F2651FC}" srcOrd="1" destOrd="0" presId="urn:microsoft.com/office/officeart/2005/8/layout/hierarchy1"/>
    <dgm:cxn modelId="{18D4BE2F-5F01-4765-928A-67B774CA2A25}" type="presParOf" srcId="{7015B28A-1E75-445E-A132-7DDF0F2651FC}" destId="{12863AF9-0B22-46D1-9213-6E192F97A1DA}" srcOrd="0" destOrd="0" presId="urn:microsoft.com/office/officeart/2005/8/layout/hierarchy1"/>
    <dgm:cxn modelId="{9DAFF2F3-1208-49D1-AC4E-49C485395E44}" type="presParOf" srcId="{12863AF9-0B22-46D1-9213-6E192F97A1DA}" destId="{316783E9-89AD-41EA-8732-59558E836C61}" srcOrd="0" destOrd="0" presId="urn:microsoft.com/office/officeart/2005/8/layout/hierarchy1"/>
    <dgm:cxn modelId="{8D099937-9713-4577-9796-BF4EDF932DCB}" type="presParOf" srcId="{12863AF9-0B22-46D1-9213-6E192F97A1DA}" destId="{DE59A0CB-BC3E-4381-993D-A899017C4C46}" srcOrd="1" destOrd="0" presId="urn:microsoft.com/office/officeart/2005/8/layout/hierarchy1"/>
    <dgm:cxn modelId="{3A70434A-1851-4D62-A9CE-8DD3DCED5B4A}" type="presParOf" srcId="{7015B28A-1E75-445E-A132-7DDF0F2651FC}" destId="{6A8DA668-634D-45BB-9071-17E2A10905F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75C10-FADB-464C-B4C6-EE1DCE420E41}">
      <dsp:nvSpPr>
        <dsp:cNvPr id="0" name=""/>
        <dsp:cNvSpPr/>
      </dsp:nvSpPr>
      <dsp:spPr>
        <a:xfrm>
          <a:off x="5977354" y="3732946"/>
          <a:ext cx="91440" cy="6949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4949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6D2CA-7C81-4ABC-B4BD-E3F269872C09}">
      <dsp:nvSpPr>
        <dsp:cNvPr id="0" name=""/>
        <dsp:cNvSpPr/>
      </dsp:nvSpPr>
      <dsp:spPr>
        <a:xfrm>
          <a:off x="4562816" y="1520657"/>
          <a:ext cx="1460257" cy="694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87"/>
              </a:lnTo>
              <a:lnTo>
                <a:pt x="1460257" y="473587"/>
              </a:lnTo>
              <a:lnTo>
                <a:pt x="1460257" y="69494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1A92E-A091-4A9B-8005-A5C4557A02BE}">
      <dsp:nvSpPr>
        <dsp:cNvPr id="0" name=""/>
        <dsp:cNvSpPr/>
      </dsp:nvSpPr>
      <dsp:spPr>
        <a:xfrm>
          <a:off x="3056839" y="3732946"/>
          <a:ext cx="91440" cy="6949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4949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B8A518-C58E-4CA1-B3C7-D8AF51117ABE}">
      <dsp:nvSpPr>
        <dsp:cNvPr id="0" name=""/>
        <dsp:cNvSpPr/>
      </dsp:nvSpPr>
      <dsp:spPr>
        <a:xfrm>
          <a:off x="3102559" y="1520657"/>
          <a:ext cx="1460257" cy="694949"/>
        </a:xfrm>
        <a:custGeom>
          <a:avLst/>
          <a:gdLst/>
          <a:ahLst/>
          <a:cxnLst/>
          <a:rect l="0" t="0" r="0" b="0"/>
          <a:pathLst>
            <a:path>
              <a:moveTo>
                <a:pt x="1460257" y="0"/>
              </a:moveTo>
              <a:lnTo>
                <a:pt x="1460257" y="473587"/>
              </a:lnTo>
              <a:lnTo>
                <a:pt x="0" y="473587"/>
              </a:lnTo>
              <a:lnTo>
                <a:pt x="0" y="69494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B61B5-2011-4B70-B8FD-2EBE94FD0F1B}">
      <dsp:nvSpPr>
        <dsp:cNvPr id="0" name=""/>
        <dsp:cNvSpPr/>
      </dsp:nvSpPr>
      <dsp:spPr>
        <a:xfrm>
          <a:off x="2665460" y="3316"/>
          <a:ext cx="3794712" cy="1517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8E4C5-2224-451C-BE45-3DB73CAD37C2}">
      <dsp:nvSpPr>
        <dsp:cNvPr id="0" name=""/>
        <dsp:cNvSpPr/>
      </dsp:nvSpPr>
      <dsp:spPr>
        <a:xfrm>
          <a:off x="2930962" y="255543"/>
          <a:ext cx="3794712" cy="1517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Ciencia puente en dos concepciones</a:t>
          </a:r>
          <a:endParaRPr lang="es-MX" sz="2600" kern="1200" dirty="0"/>
        </a:p>
      </dsp:txBody>
      <dsp:txXfrm>
        <a:off x="2975403" y="299984"/>
        <a:ext cx="3705830" cy="1428458"/>
      </dsp:txXfrm>
    </dsp:sp>
    <dsp:sp modelId="{52D9ED34-BB32-43E3-A8F8-C6A8477FEC29}">
      <dsp:nvSpPr>
        <dsp:cNvPr id="0" name=""/>
        <dsp:cNvSpPr/>
      </dsp:nvSpPr>
      <dsp:spPr>
        <a:xfrm>
          <a:off x="1907803" y="2215606"/>
          <a:ext cx="2389511" cy="1517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82547-2D0A-43F3-99F3-4CBBC512B315}">
      <dsp:nvSpPr>
        <dsp:cNvPr id="0" name=""/>
        <dsp:cNvSpPr/>
      </dsp:nvSpPr>
      <dsp:spPr>
        <a:xfrm>
          <a:off x="2173304" y="2467833"/>
          <a:ext cx="2389511" cy="1517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Experimental y teórica</a:t>
          </a:r>
          <a:endParaRPr lang="es-MX" sz="2600" kern="1200" dirty="0"/>
        </a:p>
      </dsp:txBody>
      <dsp:txXfrm>
        <a:off x="2217745" y="2512274"/>
        <a:ext cx="2300629" cy="1428458"/>
      </dsp:txXfrm>
    </dsp:sp>
    <dsp:sp modelId="{34D475DD-3EDF-4E06-849F-6FC23DBB8EE2}">
      <dsp:nvSpPr>
        <dsp:cNvPr id="0" name=""/>
        <dsp:cNvSpPr/>
      </dsp:nvSpPr>
      <dsp:spPr>
        <a:xfrm>
          <a:off x="1907803" y="4427896"/>
          <a:ext cx="2389511" cy="7069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1AC9C6-3076-470E-9497-C61B6CFA27F9}">
      <dsp:nvSpPr>
        <dsp:cNvPr id="0" name=""/>
        <dsp:cNvSpPr/>
      </dsp:nvSpPr>
      <dsp:spPr>
        <a:xfrm>
          <a:off x="2173304" y="4680122"/>
          <a:ext cx="2389511" cy="706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Thorndike </a:t>
          </a:r>
          <a:endParaRPr lang="es-MX" sz="2600" kern="1200" dirty="0"/>
        </a:p>
      </dsp:txBody>
      <dsp:txXfrm>
        <a:off x="2194010" y="4700828"/>
        <a:ext cx="2348099" cy="665547"/>
      </dsp:txXfrm>
    </dsp:sp>
    <dsp:sp modelId="{B7C17B4F-7D53-4F00-8C20-F2E02B21AE08}">
      <dsp:nvSpPr>
        <dsp:cNvPr id="0" name=""/>
        <dsp:cNvSpPr/>
      </dsp:nvSpPr>
      <dsp:spPr>
        <a:xfrm>
          <a:off x="4828318" y="2215606"/>
          <a:ext cx="2389511" cy="1517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D359A-EBB0-4D5A-A064-D3987E78656D}">
      <dsp:nvSpPr>
        <dsp:cNvPr id="0" name=""/>
        <dsp:cNvSpPr/>
      </dsp:nvSpPr>
      <dsp:spPr>
        <a:xfrm>
          <a:off x="5093819" y="2467833"/>
          <a:ext cx="2389511" cy="1517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Acumulativa y conceptual</a:t>
          </a:r>
          <a:endParaRPr lang="es-MX" sz="2600" kern="1200" dirty="0"/>
        </a:p>
      </dsp:txBody>
      <dsp:txXfrm>
        <a:off x="5138260" y="2512274"/>
        <a:ext cx="2300629" cy="1428458"/>
      </dsp:txXfrm>
    </dsp:sp>
    <dsp:sp modelId="{F6270B2D-4A14-47E4-A270-27DF7B0D0E83}">
      <dsp:nvSpPr>
        <dsp:cNvPr id="0" name=""/>
        <dsp:cNvSpPr/>
      </dsp:nvSpPr>
      <dsp:spPr>
        <a:xfrm>
          <a:off x="4828318" y="4427896"/>
          <a:ext cx="2389511" cy="735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00FF6-6752-48A7-A0E9-042765C89434}">
      <dsp:nvSpPr>
        <dsp:cNvPr id="0" name=""/>
        <dsp:cNvSpPr/>
      </dsp:nvSpPr>
      <dsp:spPr>
        <a:xfrm>
          <a:off x="5093819" y="4680122"/>
          <a:ext cx="2389511" cy="7352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Dewey</a:t>
          </a:r>
          <a:endParaRPr lang="es-MX" sz="2600" kern="1200" dirty="0"/>
        </a:p>
      </dsp:txBody>
      <dsp:txXfrm>
        <a:off x="5115353" y="4701656"/>
        <a:ext cx="2346443" cy="692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F8D7F-62EE-4D1E-8BF9-DD3A539D4128}">
      <dsp:nvSpPr>
        <dsp:cNvPr id="0" name=""/>
        <dsp:cNvSpPr/>
      </dsp:nvSpPr>
      <dsp:spPr>
        <a:xfrm>
          <a:off x="5856837" y="2495652"/>
          <a:ext cx="91440" cy="9040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40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B1043-03ED-41F8-A13C-8ACBCA616025}">
      <dsp:nvSpPr>
        <dsp:cNvPr id="0" name=""/>
        <dsp:cNvSpPr/>
      </dsp:nvSpPr>
      <dsp:spPr>
        <a:xfrm>
          <a:off x="4067146" y="752506"/>
          <a:ext cx="1835411" cy="904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082"/>
              </a:lnTo>
              <a:lnTo>
                <a:pt x="1835411" y="616082"/>
              </a:lnTo>
              <a:lnTo>
                <a:pt x="1835411" y="90404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6D1578-83B9-4FF3-B0B3-AB0D8A1B38C3}">
      <dsp:nvSpPr>
        <dsp:cNvPr id="0" name=""/>
        <dsp:cNvSpPr/>
      </dsp:nvSpPr>
      <dsp:spPr>
        <a:xfrm>
          <a:off x="2057588" y="2652931"/>
          <a:ext cx="91440" cy="9040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404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62374-A32D-4085-8796-58D49A5A98CE}">
      <dsp:nvSpPr>
        <dsp:cNvPr id="0" name=""/>
        <dsp:cNvSpPr/>
      </dsp:nvSpPr>
      <dsp:spPr>
        <a:xfrm>
          <a:off x="2103308" y="752506"/>
          <a:ext cx="1963837" cy="904048"/>
        </a:xfrm>
        <a:custGeom>
          <a:avLst/>
          <a:gdLst/>
          <a:ahLst/>
          <a:cxnLst/>
          <a:rect l="0" t="0" r="0" b="0"/>
          <a:pathLst>
            <a:path>
              <a:moveTo>
                <a:pt x="1963837" y="0"/>
              </a:moveTo>
              <a:lnTo>
                <a:pt x="1963837" y="616082"/>
              </a:lnTo>
              <a:lnTo>
                <a:pt x="0" y="616082"/>
              </a:lnTo>
              <a:lnTo>
                <a:pt x="0" y="90404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7D5FA-DB0A-40A5-95C9-DB743EF9334C}">
      <dsp:nvSpPr>
        <dsp:cNvPr id="0" name=""/>
        <dsp:cNvSpPr/>
      </dsp:nvSpPr>
      <dsp:spPr>
        <a:xfrm>
          <a:off x="2325949" y="2628"/>
          <a:ext cx="3482395" cy="749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648005-0F36-49ED-9260-B257D1DFB0B0}">
      <dsp:nvSpPr>
        <dsp:cNvPr id="0" name=""/>
        <dsp:cNvSpPr/>
      </dsp:nvSpPr>
      <dsp:spPr>
        <a:xfrm>
          <a:off x="2671335" y="330745"/>
          <a:ext cx="3482395" cy="749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Teoría de la instrucción</a:t>
          </a:r>
          <a:endParaRPr lang="es-MX" sz="2100" kern="1200" dirty="0"/>
        </a:p>
      </dsp:txBody>
      <dsp:txXfrm>
        <a:off x="2693298" y="352708"/>
        <a:ext cx="3438469" cy="705952"/>
      </dsp:txXfrm>
    </dsp:sp>
    <dsp:sp modelId="{BDF787EC-FCDE-41B9-A5B9-630CA705291D}">
      <dsp:nvSpPr>
        <dsp:cNvPr id="0" name=""/>
        <dsp:cNvSpPr/>
      </dsp:nvSpPr>
      <dsp:spPr>
        <a:xfrm>
          <a:off x="1229547" y="1656554"/>
          <a:ext cx="1747523" cy="9963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BD54C-EA66-4B93-A61C-2B198916936B}">
      <dsp:nvSpPr>
        <dsp:cNvPr id="0" name=""/>
        <dsp:cNvSpPr/>
      </dsp:nvSpPr>
      <dsp:spPr>
        <a:xfrm>
          <a:off x="1574933" y="1984671"/>
          <a:ext cx="1747523" cy="9963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Pretende</a:t>
          </a:r>
          <a:endParaRPr lang="es-MX" sz="2100" kern="1200" dirty="0"/>
        </a:p>
      </dsp:txBody>
      <dsp:txXfrm>
        <a:off x="1604116" y="2013854"/>
        <a:ext cx="1689157" cy="938010"/>
      </dsp:txXfrm>
    </dsp:sp>
    <dsp:sp modelId="{0A452449-1C08-4FE5-8871-136AC2CBC689}">
      <dsp:nvSpPr>
        <dsp:cNvPr id="0" name=""/>
        <dsp:cNvSpPr/>
      </dsp:nvSpPr>
      <dsp:spPr>
        <a:xfrm>
          <a:off x="549070" y="3556980"/>
          <a:ext cx="3108476" cy="1973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325AC-B585-439C-8446-AF1A0B24E706}">
      <dsp:nvSpPr>
        <dsp:cNvPr id="0" name=""/>
        <dsp:cNvSpPr/>
      </dsp:nvSpPr>
      <dsp:spPr>
        <a:xfrm>
          <a:off x="894456" y="3885097"/>
          <a:ext cx="3108476" cy="1973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Relacionar sucesos específicos de la instrucción con los procesos y resultados del aprendizaje</a:t>
          </a:r>
          <a:endParaRPr lang="es-MX" sz="2100" kern="1200" dirty="0"/>
        </a:p>
      </dsp:txBody>
      <dsp:txXfrm>
        <a:off x="952269" y="3942910"/>
        <a:ext cx="2992850" cy="1858256"/>
      </dsp:txXfrm>
    </dsp:sp>
    <dsp:sp modelId="{BDF0A61F-335B-42A5-85A1-26ED8FA62B75}">
      <dsp:nvSpPr>
        <dsp:cNvPr id="0" name=""/>
        <dsp:cNvSpPr/>
      </dsp:nvSpPr>
      <dsp:spPr>
        <a:xfrm>
          <a:off x="4900369" y="1656554"/>
          <a:ext cx="2004376" cy="8390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C3D66A-B218-4717-AF36-ACFEA588AAEC}">
      <dsp:nvSpPr>
        <dsp:cNvPr id="0" name=""/>
        <dsp:cNvSpPr/>
      </dsp:nvSpPr>
      <dsp:spPr>
        <a:xfrm>
          <a:off x="5245755" y="1984671"/>
          <a:ext cx="2004376" cy="839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 partir de </a:t>
          </a:r>
          <a:endParaRPr lang="es-MX" sz="2100" kern="1200" dirty="0"/>
        </a:p>
      </dsp:txBody>
      <dsp:txXfrm>
        <a:off x="5270331" y="2009247"/>
        <a:ext cx="1955224" cy="789945"/>
      </dsp:txXfrm>
    </dsp:sp>
    <dsp:sp modelId="{316783E9-89AD-41EA-8732-59558E836C61}">
      <dsp:nvSpPr>
        <dsp:cNvPr id="0" name=""/>
        <dsp:cNvSpPr/>
      </dsp:nvSpPr>
      <dsp:spPr>
        <a:xfrm>
          <a:off x="4348319" y="3399701"/>
          <a:ext cx="3108476" cy="1973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9A0CB-BC3E-4381-993D-A899017C4C46}">
      <dsp:nvSpPr>
        <dsp:cNvPr id="0" name=""/>
        <dsp:cNvSpPr/>
      </dsp:nvSpPr>
      <dsp:spPr>
        <a:xfrm>
          <a:off x="4693705" y="3727818"/>
          <a:ext cx="3108476" cy="1973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Conocimiento generado por la teoría y la investigación del aprendizaje</a:t>
          </a:r>
          <a:endParaRPr lang="es-MX" sz="2100" kern="1200" dirty="0"/>
        </a:p>
      </dsp:txBody>
      <dsp:txXfrm>
        <a:off x="4751518" y="3785631"/>
        <a:ext cx="2992850" cy="1858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84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132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7458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3867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4178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1332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400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155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739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449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51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984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539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68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786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050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121B2-B60E-48EC-B66C-4B0A579A2962}" type="datetimeFigureOut">
              <a:rPr lang="es-MX" smtClean="0"/>
              <a:t>10/09/2015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505D90-BA22-4AC5-8961-C171B8366FD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3091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emex.mx/CUEcatepec/images/escudo_c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841" y="247777"/>
            <a:ext cx="2091693" cy="180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24000" y="2547370"/>
            <a:ext cx="9144000" cy="23876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Psicología de la Instrucción</a:t>
            </a:r>
          </a:p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Principios teóricos.</a:t>
            </a:r>
          </a:p>
          <a:p>
            <a:pPr algn="ctr"/>
            <a:endParaRPr lang="es-MX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MX" sz="3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de Psicología de la Instrucción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64086" y="5060372"/>
            <a:ext cx="3826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en Ed. Carlos Saúl Juárez Lugo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Ecatepec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06" y="503560"/>
            <a:ext cx="6553982" cy="109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31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6"/>
          <p:cNvSpPr txBox="1"/>
          <p:nvPr/>
        </p:nvSpPr>
        <p:spPr>
          <a:xfrm>
            <a:off x="556050" y="2221288"/>
            <a:ext cx="3756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  <a:cs typeface="Aharoni" panose="02010803020104030203" pitchFamily="2" charset="-79"/>
              </a:rPr>
              <a:t>Thorndike</a:t>
            </a:r>
            <a:endParaRPr lang="es-MX" sz="4400" dirty="0">
              <a:latin typeface="Broadway" pitchFamily="82" charset="0"/>
              <a:cs typeface="Aharoni" panose="02010803020104030203" pitchFamily="2" charset="-79"/>
            </a:endParaRPr>
          </a:p>
        </p:txBody>
      </p:sp>
      <p:sp>
        <p:nvSpPr>
          <p:cNvPr id="9" name="CuadroTexto 12"/>
          <p:cNvSpPr txBox="1"/>
          <p:nvPr/>
        </p:nvSpPr>
        <p:spPr>
          <a:xfrm>
            <a:off x="5152767" y="851889"/>
            <a:ext cx="62772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Se apoya en la observación de que todo lo que existe puede ser medido y tratado científicamente</a:t>
            </a:r>
            <a:endParaRPr lang="es-MX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5152766" y="2298390"/>
            <a:ext cx="624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Asociaciones entre estimulo respuesta = </a:t>
            </a:r>
            <a:r>
              <a:rPr lang="es-MX" sz="2000" b="1" u="sng" dirty="0" smtClean="0"/>
              <a:t>LEY DEL EFECTO</a:t>
            </a:r>
            <a:endParaRPr lang="es-MX" sz="2000" b="1" u="sng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152766" y="3587560"/>
            <a:ext cx="6219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Aplicación de principios psicológicos en la practica institucional</a:t>
            </a:r>
            <a:endParaRPr lang="es-MX" sz="2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152766" y="5041557"/>
            <a:ext cx="6042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Cambiar creencias y tradiciones por principios científicos en el diseño de la instrucción </a:t>
            </a:r>
            <a:endParaRPr lang="es-MX" sz="2000" dirty="0"/>
          </a:p>
        </p:txBody>
      </p:sp>
      <p:cxnSp>
        <p:nvCxnSpPr>
          <p:cNvPr id="14" name="13 Conector recto de flecha"/>
          <p:cNvCxnSpPr>
            <a:stCxn id="4" idx="3"/>
            <a:endCxn id="9" idx="1"/>
          </p:cNvCxnSpPr>
          <p:nvPr/>
        </p:nvCxnSpPr>
        <p:spPr>
          <a:xfrm flipV="1">
            <a:off x="4312504" y="1359721"/>
            <a:ext cx="840263" cy="12462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4" idx="3"/>
            <a:endCxn id="10" idx="1"/>
          </p:cNvCxnSpPr>
          <p:nvPr/>
        </p:nvCxnSpPr>
        <p:spPr>
          <a:xfrm>
            <a:off x="4312504" y="2606009"/>
            <a:ext cx="840262" cy="4632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4" idx="3"/>
            <a:endCxn id="11" idx="1"/>
          </p:cNvCxnSpPr>
          <p:nvPr/>
        </p:nvCxnSpPr>
        <p:spPr>
          <a:xfrm>
            <a:off x="4312504" y="2606009"/>
            <a:ext cx="840262" cy="133549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4" idx="3"/>
            <a:endCxn id="12" idx="1"/>
          </p:cNvCxnSpPr>
          <p:nvPr/>
        </p:nvCxnSpPr>
        <p:spPr>
          <a:xfrm>
            <a:off x="4312504" y="2606009"/>
            <a:ext cx="840262" cy="278949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712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201282" y="494270"/>
            <a:ext cx="47449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Dewey </a:t>
            </a:r>
            <a:endParaRPr lang="es-MX" sz="4400" dirty="0">
              <a:latin typeface="Broadway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48033" y="1927664"/>
            <a:ext cx="63513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/>
              <a:t> Se opuso a la filosofía general de la concepción psicológica y a la concepción directiva de la nueva disciplina científica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400" dirty="0"/>
          </a:p>
          <a:p>
            <a:pPr marL="285750" indent="-285750">
              <a:buFont typeface="Arial" pitchFamily="34" charset="0"/>
              <a:buChar char="•"/>
            </a:pPr>
            <a:endParaRPr lang="es-MX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/>
              <a:t>Introducir una ciencia puente mediadora entre la teoría científica  y la práctica educativa</a:t>
            </a:r>
            <a:endParaRPr lang="es-MX" sz="2400" dirty="0"/>
          </a:p>
        </p:txBody>
      </p:sp>
      <p:pic>
        <p:nvPicPr>
          <p:cNvPr id="3074" name="Picture 2" descr="http://a4.files.biography.com/image/upload/c_fit,cs_srgb,dpr_1.0,h_1200,q_80,w_1200/MTE1ODA0OTcxNjA4Mjc4NTQ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760" y="2187146"/>
            <a:ext cx="3077090" cy="307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32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255011112"/>
              </p:ext>
            </p:extLst>
          </p:nvPr>
        </p:nvGraphicFramePr>
        <p:xfrm>
          <a:off x="1421031" y="682597"/>
          <a:ext cx="939113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0481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01297" y="568411"/>
            <a:ext cx="40406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Skinner </a:t>
            </a:r>
            <a:endParaRPr lang="es-MX" sz="44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97460" y="1902940"/>
            <a:ext cx="64996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sz="2400" dirty="0"/>
              <a:t> </a:t>
            </a:r>
            <a:r>
              <a:rPr lang="es-MX" sz="2400" dirty="0" smtClean="0"/>
              <a:t>Relacionar los descubrimientos psicológicos y los problemas educativos</a:t>
            </a:r>
          </a:p>
          <a:p>
            <a:pPr marL="285750" indent="-285750">
              <a:buFont typeface="Wingdings" pitchFamily="2" charset="2"/>
              <a:buChar char="Ø"/>
            </a:pPr>
            <a:endParaRPr lang="es-MX" sz="2400" dirty="0" smtClean="0"/>
          </a:p>
          <a:p>
            <a:pPr marL="285750" indent="-285750">
              <a:buFont typeface="Wingdings" pitchFamily="2" charset="2"/>
              <a:buChar char="Ø"/>
            </a:pPr>
            <a:endParaRPr lang="es-MX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 smtClean="0"/>
              <a:t> Introducción de las máquinas de enseñanza y de la instrucción programada, así como la elaboración de programas instruccionales </a:t>
            </a:r>
          </a:p>
        </p:txBody>
      </p:sp>
      <p:pic>
        <p:nvPicPr>
          <p:cNvPr id="4098" name="Picture 2" descr="http://www.biografiasyvidas.com/biografia/s/fotos/skinner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956" y="3818881"/>
            <a:ext cx="2674123" cy="244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97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4595" y="457200"/>
            <a:ext cx="9761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itchFamily="82" charset="0"/>
              </a:rPr>
              <a:t>Programas de entrenamiento </a:t>
            </a:r>
          </a:p>
          <a:p>
            <a:pPr algn="ctr"/>
            <a:r>
              <a:rPr lang="es-MX" sz="4000" dirty="0" smtClean="0">
                <a:latin typeface="Broadway" pitchFamily="82" charset="0"/>
              </a:rPr>
              <a:t>militar en EEUU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73197" y="3107109"/>
            <a:ext cx="88782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/>
              <a:t> Investigación sobre la conducta humana compleja</a:t>
            </a:r>
          </a:p>
          <a:p>
            <a:pPr marL="285750" indent="-285750">
              <a:buFont typeface="Wingdings" pitchFamily="2" charset="2"/>
              <a:buChar char="v"/>
            </a:pPr>
            <a:endParaRPr lang="es-MX" sz="2400" dirty="0" smtClean="0"/>
          </a:p>
          <a:p>
            <a:pPr marL="285750" indent="-285750">
              <a:buFont typeface="Wingdings" pitchFamily="2" charset="2"/>
              <a:buChar char="v"/>
            </a:pPr>
            <a:endParaRPr lang="es-MX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/>
              <a:t> Elaboración de modelos de ejecución humana y de los </a:t>
            </a:r>
          </a:p>
          <a:p>
            <a:r>
              <a:rPr lang="es-MX" sz="2400" dirty="0" smtClean="0"/>
              <a:t>procesos mentales   ------&gt;    SISTEMAS DE PROCESAMIENTO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61371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222" y="457200"/>
            <a:ext cx="86744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Lanzamiento del Sputnik por los rusos</a:t>
            </a:r>
            <a:endParaRPr lang="es-MX" sz="44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27654" y="2273643"/>
            <a:ext cx="8637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MX" sz="2400" dirty="0"/>
              <a:t> </a:t>
            </a:r>
            <a:r>
              <a:rPr lang="es-MX" sz="2400" dirty="0" smtClean="0"/>
              <a:t>Bruner 1959:  desarrollo del curriculum enfatizando en ciencias y matemáticas</a:t>
            </a:r>
          </a:p>
          <a:p>
            <a:pPr marL="285750" indent="-285750">
              <a:buFont typeface="Wingdings" pitchFamily="2" charset="2"/>
              <a:buChar char="§"/>
            </a:pPr>
            <a:endParaRPr lang="es-MX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927654" y="3945430"/>
            <a:ext cx="34598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Proceso de la educación (Bruner)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88443" y="3622264"/>
            <a:ext cx="5498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1. Enseñar estructuras y principios clave de cada asignatura 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388442" y="4869320"/>
            <a:ext cx="5498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Todos los principios se pueden enseñar en cualquier estadio evolutivo</a:t>
            </a:r>
            <a:endParaRPr lang="es-MX" dirty="0"/>
          </a:p>
        </p:txBody>
      </p:sp>
      <p:cxnSp>
        <p:nvCxnSpPr>
          <p:cNvPr id="10" name="9 Conector recto de flecha"/>
          <p:cNvCxnSpPr>
            <a:stCxn id="4" idx="3"/>
            <a:endCxn id="5" idx="1"/>
          </p:cNvCxnSpPr>
          <p:nvPr/>
        </p:nvCxnSpPr>
        <p:spPr>
          <a:xfrm flipV="1">
            <a:off x="5387545" y="3945430"/>
            <a:ext cx="1000898" cy="69249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4" idx="3"/>
            <a:endCxn id="6" idx="1"/>
          </p:cNvCxnSpPr>
          <p:nvPr/>
        </p:nvCxnSpPr>
        <p:spPr>
          <a:xfrm>
            <a:off x="5387545" y="4637928"/>
            <a:ext cx="1000897" cy="55455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131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91326" y="1491915"/>
            <a:ext cx="68700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TEORIAS PRESCRIPTIVAS DE LA INSTRUCCION</a:t>
            </a:r>
          </a:p>
        </p:txBody>
      </p:sp>
    </p:spTree>
    <p:extLst>
      <p:ext uri="{BB962C8B-B14F-4D97-AF65-F5344CB8AC3E}">
        <p14:creationId xmlns:p14="http://schemas.microsoft.com/office/powerpoint/2010/main" val="3310381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58995" y="444843"/>
            <a:ext cx="7982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Teorías prescriptivas</a:t>
            </a:r>
            <a:endParaRPr lang="es-MX" sz="44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98946" y="1948707"/>
            <a:ext cx="2360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  Hilgard (1964) 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50961" y="3052829"/>
            <a:ext cx="667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Teorías del aprendizaje y de la instrucción </a:t>
            </a:r>
            <a:endParaRPr lang="es-MX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609065" y="4164253"/>
            <a:ext cx="3756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s-MX" sz="2400" dirty="0" smtClean="0"/>
              <a:t> Teorías descriptivas del aprendizaje</a:t>
            </a:r>
          </a:p>
          <a:p>
            <a:pPr marL="285750" indent="-285750">
              <a:buFont typeface="Courier New" pitchFamily="49" charset="0"/>
              <a:buChar char="o"/>
            </a:pPr>
            <a:endParaRPr lang="es-MX" sz="2400" dirty="0"/>
          </a:p>
          <a:p>
            <a:pPr marL="285750" indent="-285750">
              <a:buFont typeface="Courier New" pitchFamily="49" charset="0"/>
              <a:buChar char="o"/>
            </a:pPr>
            <a:r>
              <a:rPr lang="es-MX" sz="2400" dirty="0" smtClean="0"/>
              <a:t> Teorías prescriptivas de la instrucción </a:t>
            </a:r>
            <a:endParaRPr lang="es-MX" sz="2400" dirty="0"/>
          </a:p>
        </p:txBody>
      </p:sp>
      <p:cxnSp>
        <p:nvCxnSpPr>
          <p:cNvPr id="11" name="10 Conector recto de flecha"/>
          <p:cNvCxnSpPr>
            <a:stCxn id="4" idx="2"/>
            <a:endCxn id="9" idx="0"/>
          </p:cNvCxnSpPr>
          <p:nvPr/>
        </p:nvCxnSpPr>
        <p:spPr>
          <a:xfrm>
            <a:off x="6487285" y="3514494"/>
            <a:ext cx="7" cy="64975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3990109" y="1763364"/>
            <a:ext cx="76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Bruner  «La naturaleza de la teoría de la instrucción»</a:t>
            </a:r>
            <a:endParaRPr lang="es-MX" sz="2400" dirty="0"/>
          </a:p>
        </p:txBody>
      </p:sp>
      <p:cxnSp>
        <p:nvCxnSpPr>
          <p:cNvPr id="6" name="Conector recto de flecha 5"/>
          <p:cNvCxnSpPr>
            <a:stCxn id="3" idx="3"/>
            <a:endCxn id="12" idx="1"/>
          </p:cNvCxnSpPr>
          <p:nvPr/>
        </p:nvCxnSpPr>
        <p:spPr>
          <a:xfrm flipV="1">
            <a:off x="3259087" y="2178863"/>
            <a:ext cx="731022" cy="6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642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36761" y="1887624"/>
            <a:ext cx="27535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Gagne y Rohwer (1969)</a:t>
            </a:r>
            <a:endParaRPr lang="es-MX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265718" y="718073"/>
            <a:ext cx="50811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Técnicas atencionales, características del estilo de aprendizaje, </a:t>
            </a:r>
            <a:r>
              <a:rPr lang="es-MX" sz="3600" i="1" dirty="0" smtClean="0"/>
              <a:t>transfer</a:t>
            </a:r>
            <a:r>
              <a:rPr lang="es-MX" sz="3600" dirty="0" smtClean="0"/>
              <a:t>, retención en el aprendizaje verbal. </a:t>
            </a:r>
            <a:endParaRPr lang="es-MX" sz="3600" dirty="0"/>
          </a:p>
        </p:txBody>
      </p:sp>
      <p:cxnSp>
        <p:nvCxnSpPr>
          <p:cNvPr id="10" name="Conector recto de flecha 9"/>
          <p:cNvCxnSpPr>
            <a:stCxn id="2" idx="3"/>
            <a:endCxn id="3" idx="1"/>
          </p:cNvCxnSpPr>
          <p:nvPr/>
        </p:nvCxnSpPr>
        <p:spPr>
          <a:xfrm>
            <a:off x="4290351" y="2426233"/>
            <a:ext cx="197536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050" name="Picture 2" descr="http://4.bp.blogspot.com/-d9B2aPzfElk/U6kp787xiaI/AAAAAAAAABE/njLMwYn6X_0/s1600/c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40" y="3947683"/>
            <a:ext cx="2973885" cy="166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524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26129" y="2733182"/>
            <a:ext cx="3148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Glaser y Resnick (1972)</a:t>
            </a:r>
            <a:endParaRPr lang="es-MX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943600" y="347833"/>
            <a:ext cx="4291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¿Cómo se aprende? ¿Por qué se aprende? = análisis de tareas</a:t>
            </a:r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950526" y="1765186"/>
            <a:ext cx="4291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 </a:t>
            </a:r>
            <a:r>
              <a:rPr lang="es-MX" sz="2400" dirty="0" smtClean="0"/>
              <a:t>Descripción del estado de meta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947061" y="2712773"/>
            <a:ext cx="4291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 </a:t>
            </a:r>
            <a:r>
              <a:rPr lang="es-MX" sz="2400" dirty="0" smtClean="0"/>
              <a:t>Descripción del estado inicial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953987" y="3586514"/>
            <a:ext cx="55071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 </a:t>
            </a:r>
            <a:r>
              <a:rPr lang="es-MX" sz="2400" dirty="0" smtClean="0"/>
              <a:t>Acciones o condiciones que se ofrecen para la transformar el estado inicial en estado de meta</a:t>
            </a:r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960913" y="4992945"/>
            <a:ext cx="5507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 </a:t>
            </a:r>
            <a:r>
              <a:rPr lang="es-MX" sz="2400" dirty="0" smtClean="0"/>
              <a:t>Evaluación de la transformación 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957448" y="5696062"/>
            <a:ext cx="5507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 </a:t>
            </a:r>
            <a:r>
              <a:rPr lang="es-MX" sz="2400" dirty="0" smtClean="0"/>
              <a:t>Evaluación del logro </a:t>
            </a:r>
            <a:endParaRPr lang="es-MX" sz="2400" dirty="0"/>
          </a:p>
        </p:txBody>
      </p:sp>
      <p:cxnSp>
        <p:nvCxnSpPr>
          <p:cNvPr id="9" name="Conector recto de flecha 8"/>
          <p:cNvCxnSpPr>
            <a:stCxn id="2" idx="3"/>
            <a:endCxn id="3" idx="1"/>
          </p:cNvCxnSpPr>
          <p:nvPr/>
        </p:nvCxnSpPr>
        <p:spPr>
          <a:xfrm flipV="1">
            <a:off x="4374572" y="947998"/>
            <a:ext cx="1569028" cy="23853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2" idx="3"/>
            <a:endCxn id="4" idx="1"/>
          </p:cNvCxnSpPr>
          <p:nvPr/>
        </p:nvCxnSpPr>
        <p:spPr>
          <a:xfrm flipV="1">
            <a:off x="4374572" y="2180685"/>
            <a:ext cx="1575954" cy="11526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" idx="3"/>
            <a:endCxn id="5" idx="1"/>
          </p:cNvCxnSpPr>
          <p:nvPr/>
        </p:nvCxnSpPr>
        <p:spPr>
          <a:xfrm flipV="1">
            <a:off x="4374572" y="3128272"/>
            <a:ext cx="1572489" cy="2050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2" idx="3"/>
            <a:endCxn id="6" idx="1"/>
          </p:cNvCxnSpPr>
          <p:nvPr/>
        </p:nvCxnSpPr>
        <p:spPr>
          <a:xfrm>
            <a:off x="4374572" y="3333347"/>
            <a:ext cx="1579415" cy="8533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2" idx="3"/>
            <a:endCxn id="7" idx="1"/>
          </p:cNvCxnSpPr>
          <p:nvPr/>
        </p:nvCxnSpPr>
        <p:spPr>
          <a:xfrm>
            <a:off x="4374572" y="3333347"/>
            <a:ext cx="1586341" cy="18904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2" idx="3"/>
            <a:endCxn id="8" idx="1"/>
          </p:cNvCxnSpPr>
          <p:nvPr/>
        </p:nvCxnSpPr>
        <p:spPr>
          <a:xfrm>
            <a:off x="4374572" y="3333347"/>
            <a:ext cx="1582876" cy="25935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12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59970" y="759279"/>
            <a:ext cx="88909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de Psicología de la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Instrucción</a:t>
            </a:r>
          </a:p>
          <a:p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Competencias.</a:t>
            </a:r>
            <a:b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Principios teóricos de la psicología educativa y la instrucción.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Diferencias individuales en el ámbito educativo.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Principios teóricos de los procesos de enseñanza y aprendizaje.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Habilidades docentes.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Momentos y elementos didácticos en el proceso de enseñanza y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aprendizaje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73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71006" y="1359568"/>
            <a:ext cx="72670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CONCEPTO DE  PSICOLOGÍA </a:t>
            </a:r>
          </a:p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DE LA INSTRUCCIÓN </a:t>
            </a:r>
            <a:endParaRPr lang="es-MX" sz="60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922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/>
          <p:cNvSpPr txBox="1"/>
          <p:nvPr/>
        </p:nvSpPr>
        <p:spPr>
          <a:xfrm>
            <a:off x="2358736" y="218209"/>
            <a:ext cx="7419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anose="04040905080B02020502" pitchFamily="82" charset="0"/>
              </a:rPr>
              <a:t>Concepto de la psicología de la instrucción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184927" y="2493156"/>
            <a:ext cx="10124212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-457200"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Snow y Swanson (1992): </a:t>
            </a:r>
          </a:p>
          <a:p>
            <a:pPr indent="-457200" algn="just"/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indent="-457200" algn="just"/>
            <a:r>
              <a:rPr lang="es-MX" sz="2800" dirty="0" smtClean="0"/>
              <a:t>Psicología de la instrucción es la ciencia del aprendizaje humano en situaciones explícitamente diseñadas para introducirlo.</a:t>
            </a:r>
            <a:endParaRPr lang="es-MX" sz="2800" dirty="0"/>
          </a:p>
        </p:txBody>
      </p:sp>
      <p:pic>
        <p:nvPicPr>
          <p:cNvPr id="10242" name="Picture 2" descr="http://2.bp.blogspot.com/-XsHsrDx6NY4/US-6aa-fVtI/AAAAAAAAACE/7uv90JhPzTk/s320/aprendizaje_men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327" y="4463715"/>
            <a:ext cx="1727606" cy="205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310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7114" y="2282465"/>
            <a:ext cx="10131138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-457200"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McKeachie (1974): </a:t>
            </a:r>
          </a:p>
          <a:p>
            <a:pPr indent="-457200" algn="just"/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indent="-457200" algn="just"/>
            <a:r>
              <a:rPr lang="es-MX" sz="2800" dirty="0" smtClean="0"/>
              <a:t>Instrucción, aquellas cosas consideradas como relevantes para la enseñanza, la educación o la    instrucción, es decir aquellos factores que determinan la eficiencia de la instrucción. 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358736" y="386654"/>
            <a:ext cx="7419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anose="04040905080B02020502" pitchFamily="82" charset="0"/>
              </a:rPr>
              <a:t>Concepto de la psicología de la instrucción</a:t>
            </a:r>
          </a:p>
        </p:txBody>
      </p:sp>
    </p:spTree>
    <p:extLst>
      <p:ext uri="{BB962C8B-B14F-4D97-AF65-F5344CB8AC3E}">
        <p14:creationId xmlns:p14="http://schemas.microsoft.com/office/powerpoint/2010/main" val="2134466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30094" y="2279082"/>
            <a:ext cx="1013113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-457200"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Resnick (1981, 1983): </a:t>
            </a:r>
            <a:r>
              <a:rPr lang="es-MX" sz="2800" dirty="0" smtClean="0">
                <a:cs typeface="Aharoni" panose="02010803020104030203" pitchFamily="2" charset="-79"/>
              </a:rPr>
              <a:t>Cualquier cosa que se hace para 				    ayudar a alguien a adquirir una nueva 			    capacidad.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152275" y="4271209"/>
            <a:ext cx="23702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4 procesos de la PI (Glaser)</a:t>
            </a:r>
            <a:endParaRPr lang="es-MX" sz="28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569242" y="4340075"/>
            <a:ext cx="28033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Competencias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Diagnóstico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Transformación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Evaluación</a:t>
            </a:r>
          </a:p>
        </p:txBody>
      </p:sp>
      <p:sp>
        <p:nvSpPr>
          <p:cNvPr id="14" name="Flecha derecha 13"/>
          <p:cNvSpPr/>
          <p:nvPr/>
        </p:nvSpPr>
        <p:spPr>
          <a:xfrm>
            <a:off x="5630781" y="4806250"/>
            <a:ext cx="529389" cy="33067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CuadroTexto 19"/>
          <p:cNvSpPr txBox="1"/>
          <p:nvPr/>
        </p:nvSpPr>
        <p:spPr>
          <a:xfrm>
            <a:off x="2358736" y="386654"/>
            <a:ext cx="7419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anose="04040905080B02020502" pitchFamily="82" charset="0"/>
              </a:rPr>
              <a:t>Concepto de la psicología de la instrucción</a:t>
            </a:r>
          </a:p>
        </p:txBody>
      </p:sp>
      <p:cxnSp>
        <p:nvCxnSpPr>
          <p:cNvPr id="26" name="Conector angular 25"/>
          <p:cNvCxnSpPr>
            <a:stCxn id="3" idx="1"/>
            <a:endCxn id="4" idx="1"/>
          </p:cNvCxnSpPr>
          <p:nvPr/>
        </p:nvCxnSpPr>
        <p:spPr>
          <a:xfrm rot="10800000" flipH="1" flipV="1">
            <a:off x="1630093" y="2971579"/>
            <a:ext cx="1522181" cy="1992127"/>
          </a:xfrm>
          <a:prstGeom prst="bentConnector3">
            <a:avLst>
              <a:gd name="adj1" fmla="val 2371"/>
            </a:avLst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57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37588" y="2511060"/>
            <a:ext cx="10131138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-457200"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Vega (1986):</a:t>
            </a:r>
            <a:r>
              <a:rPr lang="es-MX" sz="2800" dirty="0" smtClean="0">
                <a:cs typeface="Aharoni" panose="02010803020104030203" pitchFamily="2" charset="-79"/>
              </a:rPr>
              <a:t> </a:t>
            </a:r>
          </a:p>
          <a:p>
            <a:pPr indent="-457200" algn="just"/>
            <a:endParaRPr lang="es-MX" sz="2800" dirty="0">
              <a:cs typeface="Aharoni" panose="02010803020104030203" pitchFamily="2" charset="-79"/>
            </a:endParaRPr>
          </a:p>
          <a:p>
            <a:pPr indent="-457200" algn="just"/>
            <a:r>
              <a:rPr lang="es-MX" sz="2800" dirty="0" smtClean="0">
                <a:cs typeface="Aharoni" panose="02010803020104030203" pitchFamily="2" charset="-79"/>
              </a:rPr>
              <a:t>PI cuyo objetivo es el estudio de cómo se adquiere el conocimiento y las habilidades cognitivas y cómo esta competencia se desarrolla a través del diseño de las condiciones del aprendizaje.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358736" y="386654"/>
            <a:ext cx="7419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anose="04040905080B02020502" pitchFamily="82" charset="0"/>
              </a:rPr>
              <a:t>Concepto de la psicología de la instrucción</a:t>
            </a:r>
          </a:p>
        </p:txBody>
      </p:sp>
    </p:spTree>
    <p:extLst>
      <p:ext uri="{BB962C8B-B14F-4D97-AF65-F5344CB8AC3E}">
        <p14:creationId xmlns:p14="http://schemas.microsoft.com/office/powerpoint/2010/main" val="612963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37589" y="1885969"/>
            <a:ext cx="1013113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-457200" algn="just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Genovard y Gotzens (1990):  </a:t>
            </a:r>
            <a:r>
              <a:rPr lang="es-MX" sz="2400" dirty="0" smtClean="0">
                <a:cs typeface="Aharoni" panose="02010803020104030203" pitchFamily="2" charset="-79"/>
              </a:rPr>
              <a:t>PI es una disciplina científica y aplicada 				que estudia las variables psicológicas y 				su interacción con los componentes de 				los procesos de enseñanza – aprendizaje </a:t>
            </a:r>
            <a:endParaRPr lang="es-MX" sz="2400" dirty="0"/>
          </a:p>
        </p:txBody>
      </p:sp>
      <p:sp>
        <p:nvSpPr>
          <p:cNvPr id="4" name="Flecha derecha 3"/>
          <p:cNvSpPr/>
          <p:nvPr/>
        </p:nvSpPr>
        <p:spPr>
          <a:xfrm rot="5400000">
            <a:off x="6821905" y="3404943"/>
            <a:ext cx="589548" cy="7579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5630778" y="4451691"/>
            <a:ext cx="43193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Impartida por sujetos específicos que pretenden enseñar contenidos o destrezas concretas a otros individuos</a:t>
            </a:r>
            <a:endParaRPr lang="es-MX" sz="2400" dirty="0"/>
          </a:p>
        </p:txBody>
      </p:sp>
      <p:pic>
        <p:nvPicPr>
          <p:cNvPr id="3074" name="Picture 2" descr="https://encrypted-tbn3.gstatic.com/images?q=tbn:ANd9GcQwM7PFfpvIIFl27c8kPnW4bRGaZ07QCvnA9uZ6foXE5IE4I4Cc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364" y="3128210"/>
            <a:ext cx="2756068" cy="212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358736" y="386654"/>
            <a:ext cx="7419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anose="04040905080B02020502" pitchFamily="82" charset="0"/>
              </a:rPr>
              <a:t>Concepto de la psicología de la instrucción</a:t>
            </a:r>
          </a:p>
        </p:txBody>
      </p:sp>
    </p:spTree>
    <p:extLst>
      <p:ext uri="{BB962C8B-B14F-4D97-AF65-F5344CB8AC3E}">
        <p14:creationId xmlns:p14="http://schemas.microsoft.com/office/powerpoint/2010/main" val="262311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399502888"/>
              </p:ext>
            </p:extLst>
          </p:nvPr>
        </p:nvGraphicFramePr>
        <p:xfrm>
          <a:off x="2140284" y="358719"/>
          <a:ext cx="8351253" cy="5861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2398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95863" y="1467852"/>
            <a:ext cx="65692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TEORÍAS CLASICAS </a:t>
            </a:r>
          </a:p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DE LA INSTRUCCIÓN </a:t>
            </a:r>
            <a:endParaRPr lang="es-MX" sz="6000" dirty="0">
              <a:latin typeface="Broadway" panose="04040905080B02020502" pitchFamily="82" charset="0"/>
            </a:endParaRPr>
          </a:p>
        </p:txBody>
      </p:sp>
      <p:pic>
        <p:nvPicPr>
          <p:cNvPr id="12290" name="Picture 2" descr="http://padron.entretemas.com/ques_teori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39" y="2249905"/>
            <a:ext cx="2719556" cy="164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714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937084" y="372978"/>
            <a:ext cx="857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clásicas de la instrucción 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392079"/>
              </p:ext>
            </p:extLst>
          </p:nvPr>
        </p:nvGraphicFramePr>
        <p:xfrm>
          <a:off x="1275949" y="1622040"/>
          <a:ext cx="9900786" cy="4846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526030"/>
                <a:gridCol w="7374756"/>
              </a:tblGrid>
              <a:tr h="3130434">
                <a:tc>
                  <a:txBody>
                    <a:bodyPr/>
                    <a:lstStyle/>
                    <a:p>
                      <a:pPr algn="ctr"/>
                      <a:r>
                        <a:rPr lang="es-MX" sz="2800" b="0" i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Thorndike </a:t>
                      </a:r>
                      <a:endParaRPr lang="es-MX" sz="2800" b="0" i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sz="2000" dirty="0" smtClean="0"/>
                        <a:t> </a:t>
                      </a:r>
                      <a:r>
                        <a:rPr lang="es-MX" sz="2400" b="0" dirty="0" smtClean="0"/>
                        <a:t>Reconoce</a:t>
                      </a:r>
                      <a:r>
                        <a:rPr lang="es-MX" sz="2400" b="0" baseline="0" dirty="0" smtClean="0"/>
                        <a:t> las posibilidades del conductismo en la practica </a:t>
                      </a:r>
                      <a:r>
                        <a:rPr lang="es-MX" sz="2400" b="0" baseline="0" dirty="0" err="1" smtClean="0"/>
                        <a:t>instruccional</a:t>
                      </a:r>
                      <a:r>
                        <a:rPr lang="es-MX" sz="2400" b="0" baseline="0" dirty="0" smtClean="0"/>
                        <a:t>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sz="2400" b="0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baseline="0" dirty="0" smtClean="0"/>
                        <a:t>Teoría de la instrucción extraída de la teoría asociacionista.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sz="2400" b="0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baseline="0" dirty="0" smtClean="0"/>
                        <a:t>Las nuevas habilidades adquiridas, descritas como asociaciones de estímulos y respuestas.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sz="2400" b="0" baseline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baseline="0" dirty="0" smtClean="0"/>
                        <a:t>Ley del efecto, principio base de la instrucción. Aplicado al estudio de las matemáticas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s-MX" sz="2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253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37084" y="372978"/>
            <a:ext cx="857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clásicas de la instrucción 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40865"/>
              </p:ext>
            </p:extLst>
          </p:nvPr>
        </p:nvGraphicFramePr>
        <p:xfrm>
          <a:off x="926432" y="1501718"/>
          <a:ext cx="10022305" cy="43586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69431"/>
                <a:gridCol w="79528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Skinner</a:t>
                      </a:r>
                      <a:r>
                        <a:rPr lang="es-MX" sz="2800" dirty="0" smtClean="0"/>
                        <a:t> </a:t>
                      </a:r>
                      <a:endParaRPr lang="es-MX" sz="2800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s-MX" sz="2400" b="0" baseline="0" dirty="0" smtClean="0"/>
                        <a:t>La conducta es una relación entre las respuesta de un organismo y las respuestas del ambiente.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es-MX" sz="2400" b="0" baseline="0" dirty="0" smtClean="0"/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s-MX" sz="2400" b="0" baseline="0" dirty="0" smtClean="0"/>
                        <a:t>Análisis experimental de la conducta o conducta operante:  Sd:  R </a:t>
                      </a:r>
                      <a:r>
                        <a:rPr lang="es-MX" sz="2400" b="0" baseline="0" dirty="0" smtClean="0">
                          <a:sym typeface="Wingdings" panose="05000000000000000000" pitchFamily="2" charset="2"/>
                        </a:rPr>
                        <a:t> Sr </a:t>
                      </a:r>
                      <a:r>
                        <a:rPr lang="es-MX" sz="2000" b="0" baseline="0" dirty="0" smtClean="0">
                          <a:sym typeface="Wingdings" panose="05000000000000000000" pitchFamily="2" charset="2"/>
                        </a:rPr>
                        <a:t>(Sd: estimulo discriminativo; R: respuesta;  señala el impacto de un estimulo reforzador sobre la respuesta Sr)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s-MX" sz="2400" b="0" dirty="0" smtClean="0"/>
                        <a:t>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s-MX" sz="2400" b="0" dirty="0" smtClean="0"/>
                        <a:t>Principios: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s-MX" sz="2400" b="0" dirty="0" smtClean="0"/>
                        <a:t>      - Identificar</a:t>
                      </a:r>
                      <a:r>
                        <a:rPr lang="es-MX" sz="2400" b="0" baseline="0" dirty="0" smtClean="0"/>
                        <a:t> las tareas componentes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s-MX" sz="2400" b="0" baseline="0" dirty="0" smtClean="0"/>
                        <a:t>      - Asegurar el dominio de cada una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s-MX" sz="2400" b="0" baseline="0" dirty="0" smtClean="0"/>
                        <a:t>      - Disponer la situación del aprendizaje.</a:t>
                      </a:r>
                      <a:endParaRPr lang="es-MX" sz="24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46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32542" y="1111068"/>
            <a:ext cx="965463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Seminario de Psicología Instruccional</a:t>
            </a:r>
            <a:endParaRPr lang="es-MX" dirty="0"/>
          </a:p>
          <a:p>
            <a:r>
              <a:rPr lang="es-MX" dirty="0"/>
              <a:t> (</a:t>
            </a:r>
            <a:r>
              <a:rPr lang="es-MX" i="1" dirty="0"/>
              <a:t>Programa por Competencias</a:t>
            </a:r>
            <a:r>
              <a:rPr lang="es-MX" dirty="0"/>
              <a:t>)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Clave: </a:t>
            </a:r>
            <a:r>
              <a:rPr lang="es-MX" dirty="0"/>
              <a:t>L20026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Nivel: Sustantivo </a:t>
            </a:r>
            <a:r>
              <a:rPr lang="es-MX" dirty="0" smtClean="0"/>
              <a:t>profesional, Competencia</a:t>
            </a:r>
            <a:r>
              <a:rPr lang="es-MX" dirty="0"/>
              <a:t>: Integral </a:t>
            </a:r>
            <a:r>
              <a:rPr lang="es-MX" dirty="0" smtClean="0"/>
              <a:t>, </a:t>
            </a:r>
            <a:r>
              <a:rPr lang="es-MX" dirty="0" smtClean="0"/>
              <a:t>Modalidad</a:t>
            </a:r>
            <a:r>
              <a:rPr lang="es-MX" dirty="0"/>
              <a:t>: Presencial 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Créditos: </a:t>
            </a:r>
            <a:r>
              <a:rPr lang="es-MX" dirty="0" smtClean="0"/>
              <a:t>4, </a:t>
            </a:r>
            <a:r>
              <a:rPr lang="es-MX" dirty="0" smtClean="0"/>
              <a:t>Horas </a:t>
            </a:r>
            <a:r>
              <a:rPr lang="es-MX" dirty="0"/>
              <a:t>teóricas: </a:t>
            </a:r>
            <a:r>
              <a:rPr lang="es-MX" dirty="0" smtClean="0"/>
              <a:t>2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Antecedentes: </a:t>
            </a:r>
          </a:p>
          <a:p>
            <a:r>
              <a:rPr lang="es-MX" dirty="0"/>
              <a:t>Fundamentos de Psicología Educativa y </a:t>
            </a:r>
            <a:r>
              <a:rPr lang="es-MX" dirty="0" smtClean="0"/>
              <a:t>Estrategias de Enseñanza y Aprendizaje.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 de Aprendizaje Consecuente:</a:t>
            </a:r>
          </a:p>
          <a:p>
            <a:r>
              <a:rPr lang="es-MX" dirty="0" smtClean="0"/>
              <a:t>Taller de Técnicas de Instrucción Psicopedagógicas.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simultáneas:</a:t>
            </a:r>
          </a:p>
          <a:p>
            <a:r>
              <a:rPr lang="es-MX" dirty="0"/>
              <a:t> </a:t>
            </a:r>
            <a:r>
              <a:rPr lang="es-MX" dirty="0" smtClean="0"/>
              <a:t>Las indicadas en la trayectoria del alumno.</a:t>
            </a:r>
            <a:endParaRPr lang="es-MX" dirty="0"/>
          </a:p>
          <a:p>
            <a:r>
              <a:rPr lang="es-MX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42065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250019"/>
              </p:ext>
            </p:extLst>
          </p:nvPr>
        </p:nvGraphicFramePr>
        <p:xfrm>
          <a:off x="1165728" y="1441561"/>
          <a:ext cx="9849038" cy="47853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552030"/>
                <a:gridCol w="72970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Vigotsky</a:t>
                      </a:r>
                      <a:endParaRPr lang="es-MX" sz="2800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2800" b="0" dirty="0" smtClean="0"/>
                        <a:t>Llegamos a conocernos a</a:t>
                      </a:r>
                      <a:r>
                        <a:rPr lang="es-MX" sz="2800" b="0" baseline="0" dirty="0" smtClean="0"/>
                        <a:t> nosotros y a los otros a través de la mediación de instrumentos.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s-MX" sz="2800" b="0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2800" b="0" baseline="0" dirty="0" smtClean="0"/>
                        <a:t>Mediadores: instrumentos psicológicos o signos.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s-MX" sz="2800" b="0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2800" b="0" baseline="0" dirty="0" smtClean="0"/>
                        <a:t>Constructo: zona de desarrollo próximo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sz="2800" b="0" baseline="0" dirty="0" smtClean="0"/>
                        <a:t>Es la distancia entre el nivel actual de desarrollo y el nivel de desarrollo potencial.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937084" y="372978"/>
            <a:ext cx="857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clásicas de la instrucción </a:t>
            </a:r>
            <a:endParaRPr lang="es-MX" sz="32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740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3968"/>
              </p:ext>
            </p:extLst>
          </p:nvPr>
        </p:nvGraphicFramePr>
        <p:xfrm>
          <a:off x="1671052" y="1441560"/>
          <a:ext cx="9073148" cy="43586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85918"/>
                <a:gridCol w="67872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Bruner</a:t>
                      </a:r>
                      <a:endParaRPr lang="es-MX" sz="2800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b="0" baseline="0" dirty="0" smtClean="0"/>
                        <a:t>Aprendizaje hace que ocurra al manejar y utilizar información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b="0" baseline="0" dirty="0" smtClean="0"/>
                        <a:t>3 procesos: 1. adquisición de información; 2. transformación de información; 3. evaluación de información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b="0" baseline="0" dirty="0" smtClean="0"/>
                        <a:t>La conducta es una respuesta disparada por el estímulo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b="0" baseline="0" dirty="0" smtClean="0"/>
                        <a:t>Transformación a partir de tres métodos: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2000" b="0" baseline="0" dirty="0" smtClean="0"/>
                        <a:t>     1. Enactivo: opera mediante la acción.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2000" b="0" dirty="0" smtClean="0"/>
                        <a:t>     2. Icónico: utiliza la imaginación.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2000" b="0" dirty="0" smtClean="0"/>
                        <a:t>     3. Simbólico: emplea la representación lingüística.</a:t>
                      </a:r>
                      <a:endParaRPr lang="es-MX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937084" y="372978"/>
            <a:ext cx="857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clásicas de la instrucción </a:t>
            </a:r>
            <a:endParaRPr lang="es-MX" sz="32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336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440077"/>
              </p:ext>
            </p:extLst>
          </p:nvPr>
        </p:nvGraphicFramePr>
        <p:xfrm>
          <a:off x="1624261" y="2271740"/>
          <a:ext cx="9673391" cy="3749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870560"/>
                <a:gridCol w="6802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Ausubel </a:t>
                      </a:r>
                      <a:endParaRPr lang="es-MX" sz="2800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s-MX" sz="2000" b="0" dirty="0" smtClean="0"/>
                        <a:t>Aprendizaje</a:t>
                      </a:r>
                      <a:r>
                        <a:rPr lang="es-MX" sz="2000" b="0" baseline="0" dirty="0" smtClean="0"/>
                        <a:t> receptivo: el alumno recibe el contenido.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s-MX" sz="2000" b="0" baseline="0" dirty="0" smtClean="0"/>
                        <a:t>Aprendizaje por descubrimiento: el alumno debe descubrir el material por si mismo.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s-MX" sz="2000" b="0" baseline="0" dirty="0" smtClean="0"/>
                        <a:t>Aprendizaje mecánico: se produce cuando la tarea de aprendizaje consta de asociaciones arbitrarias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es-MX" sz="2000" b="0" baseline="0" dirty="0" smtClean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s-MX" sz="2000" b="0" baseline="0" dirty="0" smtClean="0"/>
                        <a:t>Aprendizaje significativo: tareas relacionadas de forma congruente y el sujeto decide aprender así.   </a:t>
                      </a:r>
                      <a:endParaRPr lang="es-MX" sz="20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925052" y="493294"/>
            <a:ext cx="857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clásicas de la instrucción </a:t>
            </a:r>
            <a:endParaRPr lang="es-MX" sz="32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838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58189" y="1684422"/>
            <a:ext cx="77964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Broadway" panose="04040905080B02020502" pitchFamily="82" charset="0"/>
              </a:rPr>
              <a:t>TEORIAS INSTRUCCIONALES MODERNAS</a:t>
            </a:r>
          </a:p>
        </p:txBody>
      </p:sp>
      <p:pic>
        <p:nvPicPr>
          <p:cNvPr id="3" name="Picture 2" descr="https://juandomingofarnos.files.wordpress.com/2011/01/curso-teoria-de-la-imagen-conectivismo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17" y="4032417"/>
            <a:ext cx="30956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7457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58190" y="324852"/>
            <a:ext cx="7615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instruccionales modernas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665550"/>
              </p:ext>
            </p:extLst>
          </p:nvPr>
        </p:nvGraphicFramePr>
        <p:xfrm>
          <a:off x="2090153" y="1826570"/>
          <a:ext cx="8461542" cy="3749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144782"/>
                <a:gridCol w="5316760"/>
              </a:tblGrid>
              <a:tr h="3322945">
                <a:tc>
                  <a:txBody>
                    <a:bodyPr/>
                    <a:lstStyle/>
                    <a:p>
                      <a:pPr algn="ctr"/>
                      <a:r>
                        <a:rPr lang="es-MX" sz="24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Gagne - Briggs</a:t>
                      </a:r>
                      <a:endParaRPr lang="es-MX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b="0" dirty="0" smtClean="0"/>
                        <a:t>Resultados del aprendizaje en contextos educativos</a:t>
                      </a:r>
                      <a:r>
                        <a:rPr lang="es-MX" sz="2400" b="0" baseline="0" dirty="0" smtClean="0"/>
                        <a:t>, es decir, competencias adquiridas mediante la instrucción.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sz="2400" b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b="0" baseline="0" dirty="0" smtClean="0"/>
                        <a:t>Base racional para la instrucción al identificar los sucesos que interactúan con los procesos de aprendizaje y con los contenidos.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622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27185"/>
              </p:ext>
            </p:extLst>
          </p:nvPr>
        </p:nvGraphicFramePr>
        <p:xfrm>
          <a:off x="1935747" y="2404087"/>
          <a:ext cx="8128000" cy="31394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840789"/>
                <a:gridCol w="52872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0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Bloom</a:t>
                      </a:r>
                      <a:endParaRPr lang="es-MX" sz="2400" b="0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s-MX" sz="2000" b="0" baseline="0" dirty="0" smtClean="0"/>
                        <a:t>Predisposiciones: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MX" sz="2000" b="0" baseline="0" dirty="0" smtClean="0"/>
                        <a:t>Cognitivas: conocimiento básico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MX" sz="2000" b="0" baseline="0" dirty="0" smtClean="0"/>
                        <a:t>Afectivas: intereses, actitudes.</a:t>
                      </a:r>
                    </a:p>
                    <a:p>
                      <a:pPr marL="0" indent="0">
                        <a:buNone/>
                      </a:pPr>
                      <a:endParaRPr lang="es-MX" sz="2000" b="0" baseline="0" dirty="0" smtClean="0"/>
                    </a:p>
                    <a:p>
                      <a:pPr marL="0" indent="0">
                        <a:buNone/>
                      </a:pPr>
                      <a:r>
                        <a:rPr lang="es-MX" sz="2000" b="0" baseline="0" dirty="0" smtClean="0"/>
                        <a:t>2. Instrucción: describe las demandas del profesor como conductor del aprendizaje.</a:t>
                      </a:r>
                    </a:p>
                    <a:p>
                      <a:pPr marL="0" indent="0">
                        <a:buNone/>
                      </a:pPr>
                      <a:endParaRPr lang="es-MX" sz="2000" b="0" baseline="0" dirty="0" smtClean="0"/>
                    </a:p>
                    <a:p>
                      <a:pPr marL="0" indent="0">
                        <a:buNone/>
                      </a:pPr>
                      <a:r>
                        <a:rPr lang="es-MX" sz="2000" b="0" baseline="0" dirty="0" smtClean="0"/>
                        <a:t>3. Resultados: pueden ser cognitivos o afectivos  </a:t>
                      </a:r>
                      <a:endParaRPr lang="es-MX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249906" y="794084"/>
            <a:ext cx="7615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Teorías instruccionales modernas</a:t>
            </a:r>
            <a:endParaRPr lang="es-MX" sz="32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9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47537" y="2213810"/>
            <a:ext cx="99621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anose="04040905080B02020502" pitchFamily="82" charset="0"/>
              </a:rPr>
              <a:t>PSICOLOGÍA DE LA INSTRUCCIÓN </a:t>
            </a:r>
          </a:p>
          <a:p>
            <a:pPr algn="ctr"/>
            <a:r>
              <a:rPr lang="es-MX" sz="4400" dirty="0" smtClean="0">
                <a:latin typeface="Broadway" panose="04040905080B02020502" pitchFamily="82" charset="0"/>
              </a:rPr>
              <a:t>Y OTRAS DISCIPLINAS</a:t>
            </a:r>
            <a:endParaRPr lang="es-MX" sz="4400" dirty="0">
              <a:latin typeface="Broadway" panose="04040905080B02020502" pitchFamily="82" charset="0"/>
            </a:endParaRPr>
          </a:p>
        </p:txBody>
      </p:sp>
      <p:pic>
        <p:nvPicPr>
          <p:cNvPr id="14338" name="Picture 2" descr="http://paradigmaconstructivista.wikispaces.com/file/view/ninos.gif/211643820/266x250/nino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533" y="3814010"/>
            <a:ext cx="25336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010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84416" y="478338"/>
            <a:ext cx="10111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Broadway" panose="04040905080B02020502" pitchFamily="82" charset="0"/>
              </a:rPr>
              <a:t>Psicología  de  la  instrucción    y   Psicología de  la  educación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670008"/>
              </p:ext>
            </p:extLst>
          </p:nvPr>
        </p:nvGraphicFramePr>
        <p:xfrm>
          <a:off x="1343231" y="1396578"/>
          <a:ext cx="9712696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618"/>
                <a:gridCol w="3610099"/>
                <a:gridCol w="3811979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Psicología de la instrucción 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Psicología</a:t>
                      </a:r>
                      <a:r>
                        <a:rPr lang="es-MX" baseline="0" dirty="0" smtClean="0"/>
                        <a:t> de la educación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1. Amplitud</a:t>
                      </a:r>
                      <a:r>
                        <a:rPr lang="es-MX" baseline="0" dirty="0" smtClean="0"/>
                        <a:t> del objeto de estudio </a:t>
                      </a:r>
                      <a:endParaRPr lang="es-MX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Introduce un sesgo en el tratamiento del objeto,</a:t>
                      </a:r>
                      <a:r>
                        <a:rPr lang="es-MX" baseline="0" dirty="0" smtClean="0"/>
                        <a:t> limitándose a los procesos de enseñanza - aprendizaje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Aborda variables y procesos implicados en aprendizajes específicos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2. Contexto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Contextos</a:t>
                      </a:r>
                      <a:r>
                        <a:rPr lang="es-MX" baseline="0" dirty="0" smtClean="0"/>
                        <a:t> formales, planificados, intencionales, que tratan de producir un aprendizaje determinado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 aprendizaje puede tener tanto</a:t>
                      </a:r>
                      <a:r>
                        <a:rPr lang="es-MX" baseline="0" dirty="0" smtClean="0"/>
                        <a:t> contextos formales como más abiertos e informales, en donde no existe una planificación.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3. Perspectiva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Molecular</a:t>
                      </a:r>
                      <a:r>
                        <a:rPr lang="es-MX" baseline="0" dirty="0" smtClean="0"/>
                        <a:t>, por lo que refiere al aprendizaje adopta un punto de vista microscópico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Punto de vista macroscópico y una perspectiva molar.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s://albaperalta93.files.wordpress.com/2013/02/integracic3b3n-de-nic3b1os-especi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69" y="5175342"/>
            <a:ext cx="1762705" cy="148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594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96452" y="385010"/>
            <a:ext cx="9673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Psicología  de  la  instrucción    y   Psicología escolar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203742"/>
              </p:ext>
            </p:extLst>
          </p:nvPr>
        </p:nvGraphicFramePr>
        <p:xfrm>
          <a:off x="1615043" y="1835946"/>
          <a:ext cx="9334005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571"/>
                <a:gridCol w="498143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Psicología de la instrucción 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Psicologías escolar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baseline="0" dirty="0" smtClean="0"/>
                        <a:t> El psicólogo de la instrucción actúa como un experto en estrecha colaboración con los profesores.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dirty="0" smtClean="0"/>
                        <a:t> El</a:t>
                      </a:r>
                      <a:r>
                        <a:rPr lang="es-MX" sz="2000" baseline="0" dirty="0" smtClean="0"/>
                        <a:t> psicólogo escolar actúa como un especialista en el tratamiento de trastornos del aprendizaje.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baseline="0" dirty="0" smtClean="0"/>
                        <a:t> Tiene un enfoque cognitivo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dirty="0" smtClean="0"/>
                        <a:t> El</a:t>
                      </a:r>
                      <a:r>
                        <a:rPr lang="es-MX" sz="2000" baseline="0" dirty="0" smtClean="0"/>
                        <a:t> enfoque acentúa aspectos diagnósticos o terapéuticos.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baseline="0" dirty="0" smtClean="0"/>
                        <a:t> Puede haber un tratamiento individualizado, aunque predomina el enfoque evolutivo y general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s-MX" sz="2000" dirty="0" smtClean="0"/>
                        <a:t> Tiene</a:t>
                      </a:r>
                      <a:r>
                        <a:rPr lang="es-MX" sz="2000" baseline="0" dirty="0" smtClean="0"/>
                        <a:t> un aspecto singular y diferenciado.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0" name="Picture 2" descr="http://psicologamonterrey.com/IMG/jpg/psicologo-escol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970" y="4064804"/>
            <a:ext cx="152400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578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96453" y="385010"/>
            <a:ext cx="9673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Psicología  de  la  instrucción   y   Psicología del  desarrollo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948046"/>
              </p:ext>
            </p:extLst>
          </p:nvPr>
        </p:nvGraphicFramePr>
        <p:xfrm>
          <a:off x="1081973" y="2079740"/>
          <a:ext cx="101520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6000"/>
                <a:gridCol w="5076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Psicología de la instrucción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Psicología del desarrollo</a:t>
                      </a:r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MX" sz="2800" baseline="0" dirty="0" smtClean="0"/>
                        <a:t> La instrucción debe tener como objetivo central promover los niveles de desarrollo de cada sujeto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MX" sz="2800" dirty="0" smtClean="0"/>
                        <a:t> El desarrollo debe ser la referencia</a:t>
                      </a:r>
                      <a:r>
                        <a:rPr lang="es-MX" sz="2800" baseline="0" dirty="0" smtClean="0"/>
                        <a:t> de cualquier proceso de aprendizaje – enseñanza.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4.bp.blogspot.com/-4KFCOzK6a00/Upk9EanXTVI/AAAAAAAAABU/mHPiK2fjGwQ/s1600/18117338-3d-evolution-of-a-man-at-different-stages-of-his-life--isolate-dover-wh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60" y="4486186"/>
            <a:ext cx="3513901" cy="212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334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97362" y="1745645"/>
            <a:ext cx="76989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000" dirty="0" smtClean="0"/>
              <a:t>Guiar </a:t>
            </a:r>
            <a:r>
              <a:rPr lang="es-MX" sz="2000" dirty="0"/>
              <a:t>al estudiante en el estudio de los diversos</a:t>
            </a:r>
          </a:p>
          <a:p>
            <a:r>
              <a:rPr lang="es-MX" sz="2000" dirty="0"/>
              <a:t>elementos que componen la instrucción</a:t>
            </a:r>
          </a:p>
          <a:p>
            <a:r>
              <a:rPr lang="es-MX" sz="2000" dirty="0"/>
              <a:t>psicopedagógica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particular (Competencia):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/>
              <a:t>Comprender </a:t>
            </a:r>
            <a:r>
              <a:rPr lang="es-MX" sz="2000" dirty="0" smtClean="0"/>
              <a:t>la relación </a:t>
            </a:r>
            <a:r>
              <a:rPr lang="es-MX" sz="2000" dirty="0"/>
              <a:t>que </a:t>
            </a:r>
            <a:r>
              <a:rPr lang="es-MX" sz="2000" dirty="0" smtClean="0"/>
              <a:t>existe entre psicología educativa e instrucción psicopedagógica.</a:t>
            </a:r>
          </a:p>
          <a:p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3463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96453" y="385010"/>
            <a:ext cx="9673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anose="04040905080B02020502" pitchFamily="82" charset="0"/>
              </a:rPr>
              <a:t>Psicología de la instrucción   y  Didáctica</a:t>
            </a:r>
            <a:endParaRPr lang="es-MX" sz="3200" dirty="0">
              <a:latin typeface="Broadway" panose="04040905080B02020502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659798"/>
              </p:ext>
            </p:extLst>
          </p:nvPr>
        </p:nvGraphicFramePr>
        <p:xfrm>
          <a:off x="1779580" y="1717175"/>
          <a:ext cx="864000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000"/>
                <a:gridCol w="4320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Psicología de la instrucción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Didáctica 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Se</a:t>
                      </a:r>
                      <a:r>
                        <a:rPr lang="es-MX" sz="2000" baseline="0" dirty="0" smtClean="0"/>
                        <a:t> preocupa por el sujeto que aprende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 Se preocupa por el sujeto que enseña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 Estudia</a:t>
                      </a:r>
                      <a:r>
                        <a:rPr lang="es-MX" sz="2000" baseline="0" dirty="0" smtClean="0"/>
                        <a:t> la Teoría del aprendizaje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 Estudia</a:t>
                      </a:r>
                      <a:r>
                        <a:rPr lang="es-MX" sz="2000" baseline="0" dirty="0" smtClean="0"/>
                        <a:t> la Teoría de la enseñanza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 Es</a:t>
                      </a:r>
                      <a:r>
                        <a:rPr lang="es-MX" sz="2000" baseline="0" dirty="0" smtClean="0"/>
                        <a:t> descriptiva (en qué consiste aprender)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itchFamily="49" charset="0"/>
                        <a:buChar char="o"/>
                      </a:pPr>
                      <a:r>
                        <a:rPr lang="es-MX" sz="2000" dirty="0" smtClean="0"/>
                        <a:t> Es práctica (cómo hay</a:t>
                      </a:r>
                      <a:r>
                        <a:rPr lang="es-MX" sz="2000" baseline="0" dirty="0" smtClean="0"/>
                        <a:t> que enseñar)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www.tipos.co/wp-content/uploads/2015/02/Did%C3%A1ctica.-Ilustraci%C3%B3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09" y="4554698"/>
            <a:ext cx="2898102" cy="201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933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49116" y="1130968"/>
            <a:ext cx="70625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atin typeface="Broadway" panose="04040905080B02020502" pitchFamily="82" charset="0"/>
              </a:rPr>
              <a:t>TENDENCIA ACTUALES. UN NUEVO PARADIGMA PARA LA INSTRUCCIÓN</a:t>
            </a:r>
            <a:endParaRPr lang="es-MX" sz="4800" dirty="0">
              <a:latin typeface="Broadway" panose="04040905080B02020502" pitchFamily="82" charset="0"/>
            </a:endParaRPr>
          </a:p>
        </p:txBody>
      </p:sp>
      <p:sp>
        <p:nvSpPr>
          <p:cNvPr id="3" name="AutoShape 2" descr="data:image/jpeg;base64,/9j/4AAQSkZJRgABAQAAAQABAAD/2wCEAAkGBxQREhUUEBQWFRQVGBcUFBQXFRgUFxQXFRgZGBcWGBUYHCggGBwlHBYXITIhJSkrLi4uFx8zODMsNygvLisBCgoKDg0OGhAQGi8kHCQ3LCwsNTcvLCwsLCwwLywsLDcsNC0sNCwsLCwsLS80LDAsLCwsNywsLiwsLCw3LSwsLP/AABEIALYBFAMBIgACEQEDEQH/xAAcAAEAAgIDAQAAAAAAAAAAAAAABgcFCAEDBAL/xABPEAACAQMCAwUEBgQICgsBAAABAgMABBESIQUGMQcTQVFhIjJxgRRCcpGhsSNSssEzQ0RigpKi0Qg0U1Rzo7PC4fEVFhclJjVjk9Lj8CT/xAAbAQEAAgMBAQAAAAAAAAAAAAAAAgMBBAUGB//EADERAAIBAwIEAwYGAwAAAAAAAAABAgMEERIhBTFBURMUYQYiMkJxgTORocHR4RWx8P/aAAwDAQACEQMRAD8AvGlKUApSlAKUpQClKUB1zzBFLMQFGSxJwAB1JJ6Coxd9o/DIveu429Iw0v7ANRvt5uHW0hjVsJLOFkH6wCllB9MjPyFVHHEFGAKrlJ5walxc+E8YLlu+2KxX+DS4l+zGFH9tgfwrFTdtP+TsZD5FpQv4BD+dVlSo6pGo7+fRFiP2zTn3bFB8Zyf9wV5pe1+9PuW1uPtM7fkwqCUG5wOvlTL7kPO1GTCTtX4meiWq/BHP5yV537TeKt0eBfhFn8yai5FKb9yLvKpn35/4sf5WB8IYf3x10tznxQ9b5/kkY/Jaw1KwR83V7mUPNHEDub6f5MB+AoOZ7/8Az64/r/8ACsJJNpcajhDkbDOD/wA8fLNd9bNa2nShCbeYyWV+6+qMyrVUk9XM9k/Grx/fvbs+guHUfcpArxSF2IZppmYbqxlYsp8wx3HU/fRWB6HNc1ruLTxJblbr1OrMtw7mziFvjuryVgN9MxEwPpl8kD4EVYnLna5C4VL+NoJCQutAXhYk4zn3kHxyB51Utcx3bQvFIoBKSI2D0OlgcH7qJtGxQuqmpJ7m0wNc18pX1Vx2BSlKAUpSgFKUoBSlKAUpSgFKUoBSlKAUpSgFKUoCtO3iLNjCw+rcofvjkH5kVUVXT23JnhjH9WWE/e2n99UtVUuZyuIL3kKUrM8pcPhuLlEuZFjiGWck6denfQG8M/kDjesGjCDm8I7+V+Up74lkwkK+/M+yjzwPrHbw2HiRU+5X4vbWs8Vlbyvdlzp16Y1ji0hmbQwXU3Q7ZI261X3M/Mb3jaV/R2yezDAvsoqjoSo2Lfl0GPHycvcXazmEyKGZVcKDtgspXVt5ZqSeDZhVhTliP3Z9cxSiW7uHX3WmkI/rGvAYq5jO3r4191zK1eam0uh9J4J7O2FayhVqw1Smst77Z6Ltg85FcV2SdalHDeQ5rqNZLWe3lyAWQSEPGSPdYaTgj1xW9Sk5xTPn3E7BW97VoUt1F7f96ciDXtwrLpX2id9s7Y+W/wAvPrXXDEz5VmI07EeO22/5Vmb2za3keF8BkYhwpBXV47jYn1rwXQYyI4A6KjeGQo0gn+iANv1R8a9RZ8Roqm6FKOhpNxlJp+9hZ5rCylt6muppJxWx2QwhBhf+dfdKV5ypUlUk5zeW+ZqN5eWK6rnoPtL+0K7a6broPtL+0Kgyyj8aNrE6V9V8p0r6q89CKUpQClKUApSlAKUpQClKUApSlAKUpQCldc8yopdyFVQWZjsFAGSSfICqR5g7eiHIsbdWjGwkmJBbfqI16D4nPoKAvKlVv2fdrEHEXEEydxcEewurUkhHgjHBDY30kfAmrIFAQftnXPCLj0aA/wCvjH5GqOU7Cr57XI9XCbr4Rn+rKh/dVBwH2V+A/KqpczmcQ6HfGua7sV0ocda7q5l1q1+h9E9i423km448TL1d/T7Y+3P1OqQV112StXXW3b58NZPFe1EbdcRmqGMbZxy1df79T6VsV995XVXo4fZtPLHFGMtIwRfiTjJ9B1PoDUpUYSeWjUs+NX9rT8GhUai+mz/LK2+x7eCcDlu2OjCxpvLM5xHEviWbzx4Df86lXKXHLa0uCsBAiSOR5J5ABLcsikhVz7iZ3Cjc43rE828YAAsbYlba3OhvAzyqfbkfzGrOB6Z8sRlUzVkpxprcxa29e6uPDoLVN7v99307s5uJjI7O27Oxdj5sxyfxNddfbpiviowmpLKNa+sa9nVdKvHEuf1QpShqRpiuuUbp9tP2hXZXzjLxA9DLGD/WFGWUfxEbUiua4rmrz0IpSlAKUpQClKUApSlAKUpQClfIcVjbnmK1juEtnnQXEnuRZ9o7ZGw6ZwcZ60BlKUpQEE7bL5oeET6OshSInyV3Gr8AR861YNbgdoHL/wD0hYT24wHZdUZPhIh1Lv4ZIx861FvLR4nZJVKOp0sjAhlI8CDQHFncNE6yRkq6MHVh1VlOVI9QQDWwPZfPxq5uvpV8zC0kQsEbSqtqH6Pu4huo6HJxkeJqhuCcMe6nigj9+V1jXbONRwSfQDJPoK3RhiCqFUbKAo+AGBQEV7VpgnCbonxVV+byKo/OqDgX2QPQflV2dtsuOFuv68sK/HDh/wDdqlenXwFVS+I5l/zSMhyTHHcXDPc6Y7S3VpZnZgC4j+oq9SSfAeGfEiurivG472V5YIVgizpSNVVNh0LBdix6n7vCo1BZmYu4Yojk4A+sOhJq1OVuzuKa1ik75k1AnSFBGxI6536Vq3l3QtYKVV4T25Z3LFBtOnR+Lrvjb1ILSrO/7L4v84k/qL/fUG5n4ULS5eFWLBdPtEYJ1KG6D41Ra8UtrqeilLL58mjTrWlWlHVNbGKrIcA4n9FuYZ8Z7twxHmu4YD10k49cV4kTNfZj8q2pV4RlhnWsfZy/ubfzNJLHTLw3jt/bRk+beHGC6k8Y5CZoX8HjkJZSD49cfKsZG1SPhTG8tJLVvaltla4tT1Ogfw0OfLBDAeY9Ki1SrU1URVwzik+F3PjwjlNNNcuu/wBGmjukO1dajevmuQajClog0uZLiPGFxG9hXrwxBYWOfu5y/u9zv0iumRcGuzvK63Oaot4VIyeo7/tRxDhlxaQhbYc8rGFjC652/Q+a7OHrqubVf1riEf6xa6693LEeriNiP/XQ/cwP7q3DxNus1EbMiua4rmrzvilKUApSlAKUpQClKUApSlAa989cMh4LOZrTiU4vie+7p17zvFkbcO4AXzPtZzjp416+yJ7G7uRdXtw78U1swWRgqtkFVMYwAx0/VztjYYFW4vKdqLt7wxBrhwFMjEvgABfZViQhwANgPxOcbz3yJBxGAgKsVwvtQzooVlcdASMEqfEfMbigJcK5qBdkvNb3lu8F2T9MtGMM4PvNgkK5x1PslT6rnxqQ85cyR8OtZLmXfT7KJ0Mkje4g+e58gCfCgO7mHmO1sYxJeTLEpOFzksx8lRQWb5Cqf5+564FdkF7WS6kG3eoDbEAdAXyGbrsCCKqvmS/urt/pd3qPfl9DkEIQh3WMH6ilsbevjmsNQFx8o8+8D4fh4LG4WXoZG7uZhnb2XaQadvICrF4d2u8KlwPpBjPlJG6/2gCv41SHZFykvEr3TPGXt40Z5vaZOoIjGpcHJbfHkpq65Ox3hJGBbsvqJ5c/ixFARztn5mtrm0gS2uYpc3AZu7kViAsb+8Acjdh18qqSac3Dd3H7g/hH8x5CpT2o8g23D57dLV5cTB2cOyvpClQNJCg75brnpWGtbZY10r0/EnzNVyxk591OEJZ+bp6HYiBQANgNgKvDkL/ELf7LfttVIVNuA9oJtbeOH6Pr0AjV32nOST7vdnHXzrhces611QjCkstPP6Mq4dXhSqOU3zRbFUv2j/8AmE3wj/2a1IP+1M/5oP8A3/8A6q8XE+HR8WlM1lOoncLqtZv0b+yun9G+6v0G34+Fc7gXC7m2uHOrHCw1zXdG5fXFO4paaby8/wAkLiNdpG2fAf8AAfvH316eIcv3UDaZreVT9ksp+DLlT8jXzbcFupMCO3mbyxE5GT64wPjmvRTtlKWcnX4d7V17O0Vt4WXHaL/lY3x9jNdnZ0XEsx92G3mkY/0cAfPP4VExU34uq8NsmtAwN3c6WudJBEUY3WLUPE/vY9MZhJraxhJHlLiT5S57t/VilKUNYUpSsGRWX5IX/vSyz/lT+wx/dWIrM8jn/vSy/wBKf9m1ZL7b8WJsfSuK5q47wpSlAKUpQClcZrmgFKUoBSlKAUpSgKW7S4JuD8Sj4taLmKbEdyngzbZVj4B1UEHwZM+NYq44pLzVfQwKjQ2UH6WUZy2+AxJG2pvcUeA1N5gXnxPh0VzG0VxGskb+8jDIODkbeYIBz4Yrz8C4Bb2SGO0hSJCdTBR7x6ZJO52oDX7t+VY723t4lCRQ2yBEXYKC77AfBRVYVan+EVa6eIxv4SQL96O4P4Yqq6A2B/wbWT6LdAAd4JlLHx0FBoz6ZEn3mrirUDkLmyThd0syZMZ9maMHaSPxH2h1B8x5E1txZXSyxpJGco6q6nzVgCD9xoCmO3X2b21JO3csPhhz/eKgtbFc2cp23EYwlymSue7kU6XjJxnSfI4GxyDgVWN12JzBj3N2mn6utGVsepUkZ+AqqUXnY0Li1dSWpEDrmp7b9ik/8ZeqPRYmb8S4/KsnB2KRfxl5Mfsqq/nqrGJdjX8hPuVca+DcKPrAEb9auSDsbsB77TyfGQD9lRWTtuy3hifybV9uWVvwLYrOllkbB9WU1bc53MPuXcw9C7OPubIrtuu0O7lXS93Jj+biMn+kgBq9Lbkjh8fu2VvnzMSsfvYE1kRwS2xj6PDjy7pMflWdMu5crRpY1M1f+nIerbnc58SeprsWVT0I++tlJ+V7J/ftLdvjCh/dWPn7PuGt1s4R9ldH7JFY0MrfD13NfdQrhpAOpH31e57LuFn+Tf62X/519R9mPDB/JQfjJIfzamlkf8e+5Qf0hf1hX0soPQg/Otgl7O+GD+RxfPUfzNYXiXZNwwhnKyQqAWYrMQqgbk+3kACmiQfD+zKZLAdSBWZ7OkM3FrUR7iNnkY+AUI2T+IHzqPcauOGx3Gi3a7khBIaUmIEgeMalBkZ/WIq9OznkW3sv/wCqCZp+/jXu3ZQoEb4fYDz9n7qwoyyTo2bhJSZPa+ZJAoJYgADJJOAAOpJ8BXi45xWO0heecsI4wC5VWcgEgZ0qCcDO/kMmqG7b+e1vDDBZT67bR3shQ4DuzEBHHUaQudJ8X6bCrjoF8cL45b3Or6NPHNoOG7t1fSfXB2rIVqr2McTaDi1uAfZlLQuPMOp0/wBoKa2qoBWA525lXh1lLckaymAiZxrdjpVc/Hr6A1n6oztp5JW1tnubV5gkk6tPAZC0IMmo94E8DrIHX61AQFu03iZuRcG6fUDkRZxBjOdBiGxHh5+ud62n4XerPDFMnuyxpIv2XUMPwNaUqpJwNz4DzPlW5fKvDzbWdtC/vRQRRt9pUAb8QaAytKUoBSlKAUpSgFKUoCr+3blOS8tY5oE1yWxYso95omHt6R9Ygqpx5ZrW7TW8BFapdrvAxZcTnVQFjlxPGB+rJnUPT2w4x5AUBDAtbKdh/OK3doLV8LNaoqAD+MiGFVxnxHQ/I+OKzfHOS4eI8OigmAWRYlMcoUAxylBlsDwJHtL4/EAihORHl4bxqCObKOs/0eVfMSHRj1U6gw+RoDa2lKUApSlAKVwagnOHaTb2RuYH7yO5jiLQ64yI52KZTu3GQRk43xuCPCgJBxjm+ytJFjubmKORsYRm3GehYD3B6nArNI4IBByDuCOhHnWktzcvI7PIxd3JZ2Y5LM25JPiSa2k7F71peD2xc5Ka48/zY5GVB8lCj5UBOKq7tg7SX4cVtrTT9IddbSMNQiU5C4U7FiQTvsAOhzU65n4MbyBoRNLASVZZYWKOhU5GCOo8CPX51q92m2dxBxCWK6ma4kQRgTMoQyJoBU4BPTOOp6UBZ3Yx2jXV5dNa30gl1o0kTlVRgyYLJ7KgEFSx9NPrtdVaudhdm0nGIGXpEs0j/ZMbR/tSL99bR0ANVH2u8Y4nBbXcbQxNZyhY47lH0vErsoKSRkksWGpcgAe1nPhVuVhOc+CJfWc9s5CiRPZY9EdSGRzjwDKpPmARQGnBNbadkrMeEWesYPd4H2QzBf7OKpPhPY7eTS6DJbBARqkScSbeJVV3Jx4HHhWyHDLJIIo4YxhIkWNB5KgAH4CgPQ6BgQRkHYg9CD1Fa29vXLgtbyOaGNY4Z4+iKEUSIcOMKAMkFT65PlV/8ycwQWEBnun0RghRsWLMeiqo3JO/3EnAFUPzX21XM7lbWKKODwWWNZXf1cNlR8ANvM0B4ewrl97jiKT6T3VsGdm+rrKlUXPid9X9Gtm6pvs17XY5SlreokTswWKSNNEJ1HAVlB9g52yNvh43JQCoZ2ncz2NnbGK/VpVuAUECY1uPFskjSAce1nr0zXt5/wCcI+FW3fOC7sdEMY+u+M7nwUdSf3mqE7QOWOIGAcT4kw7yaQIYvrQoRmMEZwo2I0+G2dycAZTkjifL8d0jtFcxuGDRvcOrwxsD7JOjGN8HLAgYzkYrYuNwQCDkEZBG4I8wfGtIAcVsP2c30lhPbWryPJZX9us9i0hBaGRUDyW+QPI/D3cbk0BbVKUoBSlKAUpSgFKUoBWufP8AD/0rzGttH7Sq0Vux8AsftzH5Zf5ir35p4wtlaTXL9IkZgP1m6KvzYgfOqq/wf+BM7XHEp92kLRxMfEsdUz/NsDPo1AXTite+0q1/8S2/d+872bH0YMF/JQa2EzVEXKG55vAxkRMpPoIoA2f62BQF8UrjNcg0ApSlAKj/AD3wL6dY3EAAMjRnuyRnDjdcHwyRj51nzVP8+9tMcOqHho72UHSZ2X9EmDg6Qd5Dt193fOTQFEx8OmaXulikMucd2EbXnpjTjPWttOzzgJsOH29u/vqpaTx9uQl2GfQtj5Vr3ZdrvFY5AxnWTzV4YsH4lFVvuNX1yDz5b8VizGdE6jMsDH2l8Cyn66Z+sPMZwaAlhqje1654PdXQWe5ljuYQYpDDD3q7HIVicZIJPQ7ZIq3uaeKi0s7if/JRO49WAOkfNsCtOLt3Zi8mrU/tlmzli25bfrk75oDY3sfsuFW6t9AuhPPMAX7whJQqHGkQnBVcknxzkHJAFWcDWnfJ3A5b6fubdwk4RpIckprePDaVce62NRB/m+GcjYvsp5klubd7e8DLeWZEU4f3mG+hznqSAQT4kZ8aAnEjhQSSAAMknYADxJrXfth7Qvp+bez1G1icCSYZCzSENpXI20bMQD7xXPQCp327cTYW8FnE6o15KEZmbQBGuNWpvBdTJnPgDXl544dYW3L0sdq0TR/otEkbI5lmDp7ZcHdjhs+S5x0oDXu1unidXjYo6kFWU6WBHiCK2X7NeeJrgx2vEE0XLRLPDIMaLqJhkOMbB8dR6HYYIrWKrbuOYEt+D8HucZuoJ5O6wcZiid1kRjg+yy6B86AlvMXCjx3iz20jstlw8L3gX+NmkAJUHw2GM9RpbHvZqsu2Xl2Ow4jot1CRSRJKiDonWMgee8ZP9Kvji3aC6X8l5wvXa9+FM0RKyI8n1iVI0kHzxndumawHNfMc3EZ+/uSpfSqeyNKhVGwA+JJ+JNAdfK/Cxd3UVuW0GVtCt5OQdHy1ac+hrZ3sz5ha54cr3LATW5eC5LEey0PVmPgdOkk+prVvgx/TR4d4/aH6SNSzp5sqggk+mRVrtzFBBwuex4faXQEquJLi4McJZn2eRva3GkYx5fOsNpczKTfI47TOeLSXillIp+lW1opl0xtgNMWOFJPgDHET1yNvGvP2k9qkHErAW8EUiO8itJrCkKqbjSwO5Jx4DYGq5tuEtca+5C/owupdWdRwQSpIxuVJx67VjZYipKsCpGxBGCPiDRNN4GGtzrrYh4T/ANXrG6UZlsRBdrg4OmJsOvwMZbbxxWvkMJZgoBJOwA3JzU5ueFtFCEhV0LhYnKSuNeoaWMiL7JXGc5PpUZTUWkyUYOXI2ftblZEV0IZXUMpHQgjINd1a28rXHEeGPptZ0aDBPdyhjHk/+mDlTnxUj1qc2fbH3W1/boP59vOkn+qkKt9xNI1Iy5MSpyjzRbNKwPL/ADda30Xe20hdAxQ/o3UqwAJUgr5MPvrmpkDO0pSgFKUoCqf8ILjISyS0U5luJFOkddEZzk/F9AHwPlWO5453XgtrDw7hxUXMcaLI+Awg2ydjkGRiScHOAc+IrydsnJPELviCz20RliMccaFWUGMgnIYE5G5zq6b+lTXs87N4uHp3lyFnu5PaklYa9BO+mMtv1Jy3Vj8hQGI7FuauIXneJfI7xBA8V00fd5OcaCQAJMg5BA20nPUVjOVHii5k4pJIwAjikk1k7KMxGQnPl09N6uXFaxcT5V4hNxe5hSOWM3M8qvLpYRmF315Zx7JXSFOM74A67UBxc3vEuO8QeWx7/AYiMq7RpBHkAanBAQkAMcbk561snwaCWOCJLiTvZVRVkkA063A9psfGunl3gkVjbx28Awka49WP1nbzJOT86ydAKUr5ZsDPlQEK7WeLyw2iwWv+MXsi2sWNivee+wI3GBtkdNQNRbjvZXaWnB7kAa7hI++NywAYtF7RVc7IhAIwPPcnAqFdoPaWnEl0/RmjeGTXZ3KSkOuGAJYadgygHCnIZV32qO33aNxGa3ktprgyRSYDalXXjOcawM4NARQVbvAZFg4ZYcVjZVnspmgmGQDc27SYKYO7sqOAPIZ8hioqk1haPcW9vHolaNHndiujZpQijRrIB3iXPzrDaXMyk3yLU7cueLdrd7CGRmmZomkKjKaNnCl89T7B2B6VU/PnFobq5VrVdMMcMMKbEZEUYBJB6b5HwArASLg4x02r4xWTBIeQONpYX8F1KGKRFiwQAsQ0bLgAkD63iat7gnGJWvbzi7QiztjalVSdgr3UkYzG+knrhQM77YAzkmqf5Nsu8nychYwWJBKnJ9kDUCCOv4VJuPzR2qd4sSGRjpDFQSDjOS3U9POqpVUpaEty2NLMdTexE+P8aurzRJdTtOcMwy2rustpK6eiZ0g46YIrD5qX8JaWNzcXanu5R3ZJGdIOCpKeCbYr18T5PjkbVC3d56rjUp9RvtWHWjF4ZlUZNZRBAKnEfCnnsrdbiXTFAsjxIEVSolbWxZzu2cDw2FLTkpFOZZCw8gNAPxOTWX4jd22gxyyJp2yobfAOwwu+NqrqV84UP9FlOhjLmV/Dw8syxlWSRvd1ZAbO42I28s718twmYHT3MmfsMfxxVhpxHvJI0gt5pZJNXcgRFdWlcvoL46DrjwqQWvJ/FpulvDbjznm1H+rGDU1UqP5SDhTXzEA5T4BJHL3sy6QoOkE7knbOPDYnrWW5n4ZLcKixuFQE94CSAemD6432qwrTsnuX/wAZ4hpH6sEIX+2xz+FQXinKd0kzwJwqac5dY55ppJAcHCyakKRDbBwdqj4U3PW2jPiwUdKTMMkUNkyNDcJkbTKzata+YC50kb4H/wCOUZFuyDFYz3JOwdLdiMeHtkDavdZdnvGJIDaG1tYIzp1zlYRI4B1YMqanbcDPwx0rYaFCFAOMgAHGwzjwHgKn4Kby3uR8Z4wlsUHw3kvibfwHD4bYH68siD71T2qjvNFpfWl0baeeMOI1lPcjKgMSAMsobNbQmteu1hgeMzY8IYQfQkZ/IisVIRjFtLczTnKUkm9iFvw/X/CyyyfackfjUo7LeX7abiaRTxLJGYZGCPlgWUrg4J32JrCVK+yX/wA3h/0M/wCS1r0KkpVMNl9anFQykXvw/hkNumi3iSJM50RqI1yep0rgZ9aV66VvmiKUpQClKUApSlAK4xXNKAUpSgOHG1UUnOfEbpGD3Sx4Z42WGGMH2SUILPrO+M+HWr1NUz2yctw2vcXVkvcTz3Cwyldo5Nau2po/dzkdR5moVFJx914ZOm0pbrJDv+rcHdiM6ygLMuXPsl9OpgOgJ0L4eFQzjXBe5bCSLID0AYFx6FBv8xUlebRKxv4hpYIFfHeQ5XOTg+5nK9R4VlbviUNuiuSAjbJoXIPjtp2rUjOcH1efyNqUISXbBX9twSd/dhf4kaR97Yqd2dtKkKxRqqYXGpmyQx6tpUEdST1rz3HMbCLvktZzFsO9ZSkeT09sAjfyrDSc5yHGlUQeOxdh+KipzVWp8uCMXSh1MweV4jpMhHsAZKjSHx1L5Jz067VGeGQxyTSMIGkhXJCqTlRnY9RnOOn91TbkLhrcXunikluRa90xaRIY4v0mVHdlvbGMM3jk46CrL5b7HuH2ynvla5bUWDSFlUD6q92p0tjzIPj06VbThNJ6mVTnFtaUVVw/idpHGChSIH6hwr5BxuvU9OtZK2Ms+Po9pczg7hlgYJ8dcgAq9eHcAtbb/F7aGL1SJEJ+YGTUD5q5o45DdNFZ8OjeLURHKQ8msYyGLB1Efwbx2zUfLQzl5JeZljCIBFHdz2U17DBGLeIPqMkmWPdn2gI1Hh6kVKuWez2e8t4bia97tJo0lEcMKgqHAbHeOT5+VYXh3KnMX0d7ILFDbyhzIWaDH6ViXBZNTgnONhjFXXy3w9ra1ggchmhijiLKNKkooUkDy2qxUYLoVurN9SD33ZHbdxIIzJNcaT3T3MrtGH8NSJgY+RqF2vZLxWT2JJLS3RX7xTGiBiy+6QY4wxA/nN4dKv6lWLYrzkrHlHs2uoLuG7vr97iSAMsae04AdWUjXIckYbOMD41ZuK5pQCuMVzSgFKUoBUX5j5Csr52lmjZZmwDNG7I/sjAz9VsDzBqUUoCluM9kNzHk2c6TL+pKO6f+uoKn5ha8XZzwG7t+Lw/SLaaILHPqYrmPBQAYkUlTvjx8qvauAKrVKKepLcsdWTWGwKVzSrCsUpSgFKUoBSlKAUpSgFKUoDhqprtJ4PxaSbvJikvD4ZhOiRKNcagEBmXGttIYg4J8/hc1cEVhrKwE8GvqlXXbDKw9CGB/OsVJy9AMsF2wSEySgYg+0E6Z/uqz+cuQSGa44cMMSWltdgkpO5aM9I5PT3W9Dk1AY5w6tsQVyrowKujDqrKd1Nc6VOdJ7PY6EZwqrdblrdm9sk/BrRJkV0aEKyMoZWAJ6qdj0rOcP5atLcEQW0Eer3tMSDPxONxWF7Izng9n/oz+DsKl9dI558JGFACgADYADAHwFfdKUApSlAKUpQClKUApSlAKUpQClKUApSlAKUpQClKUApSlAKUpQClKUApSlAKUpQClKUBwRUO545FS9/TQMILtR7MoHsyAfxcyj3l9eo8PKlKYGT19mvDXtuG28MpUugcEqSV3kYjBIB6HyqT0pQClKUApSlAKUpQClKUApSlAKUpQClKUApSlAKUpQClKUB//2Q=="/>
          <p:cNvSpPr>
            <a:spLocks noChangeAspect="1" noChangeArrowheads="1"/>
          </p:cNvSpPr>
          <p:nvPr/>
        </p:nvSpPr>
        <p:spPr bwMode="auto">
          <a:xfrm>
            <a:off x="155575" y="-1897905"/>
            <a:ext cx="2058236" cy="205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388" name="Picture 4" descr="https://abigailzamudio.files.wordpress.com/2008/11/instruc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22" y="4344835"/>
            <a:ext cx="2732003" cy="180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1053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13815" y="546265"/>
            <a:ext cx="876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itchFamily="82" charset="0"/>
                <a:cs typeface="Arabic Typesetting" pitchFamily="66" charset="-78"/>
              </a:rPr>
              <a:t>ENFOQUES DEL APRENDIZAJE</a:t>
            </a:r>
            <a:endParaRPr lang="es-MX" sz="3600" dirty="0">
              <a:latin typeface="Broadway" pitchFamily="82" charset="0"/>
              <a:cs typeface="Arabic Typesetting" pitchFamily="66" charset="-78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3792" y="2980706"/>
            <a:ext cx="2161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1. Adquisición de respuestas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53903" y="1603169"/>
            <a:ext cx="4773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Ligada a la teoría conductista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130146" y="2848069"/>
            <a:ext cx="6377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El estudiante es un ser plástico, cuyo repertorio de conducta esta determinado por la experiencia.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28171" y="4852969"/>
            <a:ext cx="6377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El profesor es un suministrador de feedback, cuyo papel es crear y moldear la conducta.</a:t>
            </a:r>
            <a:endParaRPr lang="es-MX" sz="2400" dirty="0"/>
          </a:p>
        </p:txBody>
      </p:sp>
      <p:cxnSp>
        <p:nvCxnSpPr>
          <p:cNvPr id="8" name="7 Conector recto de flecha"/>
          <p:cNvCxnSpPr>
            <a:stCxn id="3" idx="3"/>
            <a:endCxn id="4" idx="1"/>
          </p:cNvCxnSpPr>
          <p:nvPr/>
        </p:nvCxnSpPr>
        <p:spPr>
          <a:xfrm flipV="1">
            <a:off x="3705101" y="1834002"/>
            <a:ext cx="1448802" cy="1746869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3" idx="3"/>
            <a:endCxn id="5" idx="1"/>
          </p:cNvCxnSpPr>
          <p:nvPr/>
        </p:nvCxnSpPr>
        <p:spPr>
          <a:xfrm flipV="1">
            <a:off x="3705101" y="3448234"/>
            <a:ext cx="1425045" cy="132637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3" idx="3"/>
            <a:endCxn id="6" idx="1"/>
          </p:cNvCxnSpPr>
          <p:nvPr/>
        </p:nvCxnSpPr>
        <p:spPr>
          <a:xfrm>
            <a:off x="3705101" y="3580871"/>
            <a:ext cx="1423070" cy="1872263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3281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13815" y="546265"/>
            <a:ext cx="876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itchFamily="82" charset="0"/>
                <a:cs typeface="Arabic Typesetting" pitchFamily="66" charset="-78"/>
              </a:rPr>
              <a:t>ENFOQUES DEL APRENDIZAJE</a:t>
            </a:r>
            <a:endParaRPr lang="es-MX" sz="3600" dirty="0">
              <a:latin typeface="Broadway" pitchFamily="82" charset="0"/>
              <a:cs typeface="Arabic Typesetting" pitchFamily="66" charset="-78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3792" y="2980706"/>
            <a:ext cx="2303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2. Adquisición de conocimientos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79521" y="1567548"/>
            <a:ext cx="5688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estudiante es más cognitivo, adquiere conocimientos e información.  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389421" y="2800573"/>
            <a:ext cx="49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profesor llega a ser un transmisor de conocimientos.</a:t>
            </a: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377546" y="4047448"/>
            <a:ext cx="49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foco de la instrucción es la información </a:t>
            </a:r>
            <a:endParaRPr lang="es-MX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377545" y="5139948"/>
            <a:ext cx="6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Se trata de un enfoque cognitivo todavía cuantitativo. (cuánto ha aprendido el estudiante)</a:t>
            </a:r>
            <a:endParaRPr lang="es-MX" sz="2000" dirty="0"/>
          </a:p>
        </p:txBody>
      </p:sp>
      <p:cxnSp>
        <p:nvCxnSpPr>
          <p:cNvPr id="9" name="8 Conector recto de flecha"/>
          <p:cNvCxnSpPr>
            <a:stCxn id="3" idx="3"/>
            <a:endCxn id="4" idx="1"/>
          </p:cNvCxnSpPr>
          <p:nvPr/>
        </p:nvCxnSpPr>
        <p:spPr>
          <a:xfrm flipV="1">
            <a:off x="3847605" y="1921491"/>
            <a:ext cx="1531916" cy="16593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3" idx="3"/>
            <a:endCxn id="5" idx="1"/>
          </p:cNvCxnSpPr>
          <p:nvPr/>
        </p:nvCxnSpPr>
        <p:spPr>
          <a:xfrm flipV="1">
            <a:off x="3847605" y="3154516"/>
            <a:ext cx="1541816" cy="42635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3" idx="3"/>
            <a:endCxn id="6" idx="1"/>
          </p:cNvCxnSpPr>
          <p:nvPr/>
        </p:nvCxnSpPr>
        <p:spPr>
          <a:xfrm>
            <a:off x="3847605" y="3580871"/>
            <a:ext cx="1529941" cy="8205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3" idx="3"/>
            <a:endCxn id="7" idx="1"/>
          </p:cNvCxnSpPr>
          <p:nvPr/>
        </p:nvCxnSpPr>
        <p:spPr>
          <a:xfrm>
            <a:off x="3847605" y="3580871"/>
            <a:ext cx="1529940" cy="19130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506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13815" y="546265"/>
            <a:ext cx="876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itchFamily="82" charset="0"/>
                <a:cs typeface="Arabic Typesetting" pitchFamily="66" charset="-78"/>
              </a:rPr>
              <a:t>ENFOQUES DEL APRENDIZAJE</a:t>
            </a:r>
            <a:endParaRPr lang="es-MX" sz="3600" dirty="0">
              <a:latin typeface="Broadway" pitchFamily="82" charset="0"/>
              <a:cs typeface="Arabic Typesetting" pitchFamily="66" charset="-78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3792" y="2980706"/>
            <a:ext cx="2303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3. Construcción de significados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53903" y="1603169"/>
            <a:ext cx="6187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estudiante es autónomo, conoce sus propios procesos cognitivos y tiene en sus manos el control del aprendizaje.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151928" y="3465569"/>
            <a:ext cx="6187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profesor participa en el proceso de construir conocimiento junto con el estudiante.</a:t>
            </a: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61828" y="5114219"/>
            <a:ext cx="618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conocimiento es construido y compartido.</a:t>
            </a:r>
            <a:endParaRPr lang="es-MX" sz="2000" dirty="0"/>
          </a:p>
        </p:txBody>
      </p:sp>
      <p:cxnSp>
        <p:nvCxnSpPr>
          <p:cNvPr id="8" name="7 Conector recto de flecha"/>
          <p:cNvCxnSpPr>
            <a:stCxn id="3" idx="3"/>
            <a:endCxn id="4" idx="1"/>
          </p:cNvCxnSpPr>
          <p:nvPr/>
        </p:nvCxnSpPr>
        <p:spPr>
          <a:xfrm flipV="1">
            <a:off x="3847605" y="2111001"/>
            <a:ext cx="1306298" cy="1469870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3" idx="3"/>
            <a:endCxn id="5" idx="1"/>
          </p:cNvCxnSpPr>
          <p:nvPr/>
        </p:nvCxnSpPr>
        <p:spPr>
          <a:xfrm>
            <a:off x="3847605" y="3580871"/>
            <a:ext cx="1304323" cy="23864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3" idx="3"/>
            <a:endCxn id="6" idx="1"/>
          </p:cNvCxnSpPr>
          <p:nvPr/>
        </p:nvCxnSpPr>
        <p:spPr>
          <a:xfrm>
            <a:off x="3847605" y="3580871"/>
            <a:ext cx="1314223" cy="1733403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229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8187" y="439387"/>
            <a:ext cx="8146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Broadway" pitchFamily="82" charset="0"/>
              </a:rPr>
              <a:t>Constructivismo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10047" y="1520047"/>
            <a:ext cx="578328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 El estudiante construye una representación interna del conocimiento.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Aprendizaje como una interpretación personal de la experiencia.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El significado se negocia desde diversas perspectivas.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El aprendizaje debe producirse en contextos realistas.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La evaluación debe ser una actividad articulada de la tarea, y no separada de ella</a:t>
            </a:r>
            <a:endParaRPr lang="es-MX" sz="2000" dirty="0"/>
          </a:p>
        </p:txBody>
      </p:sp>
      <p:pic>
        <p:nvPicPr>
          <p:cNvPr id="1026" name="Picture 2" descr="http://uoc1112-2-grupo1.wikispaces.com/file/view/clase%25202.jpg/339929692/clase%25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905" y="2362678"/>
            <a:ext cx="3490150" cy="262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7450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75065" y="451262"/>
            <a:ext cx="8478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itchFamily="82" charset="0"/>
              </a:rPr>
              <a:t>Enfoques actuales de la instrucción </a:t>
            </a:r>
            <a:endParaRPr lang="es-MX" sz="36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90649" y="2101932"/>
            <a:ext cx="2161309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1. Instrucción de contenidos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786174" y="2099957"/>
            <a:ext cx="2161309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2. Instrucción situada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12424" y="2099957"/>
            <a:ext cx="2161309" cy="156966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3. Instrucción de estrategias cognitivas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317949" y="2097982"/>
            <a:ext cx="2161309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4. Instrucción mixta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88674" y="4225582"/>
            <a:ext cx="2161309" cy="1323439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cs typeface="Aharoni" pitchFamily="2" charset="-79"/>
              </a:rPr>
              <a:t>Sigue las pautas tradicionales en el aula</a:t>
            </a:r>
            <a:endParaRPr lang="es-MX" sz="2000" dirty="0">
              <a:cs typeface="Aharoni" pitchFamily="2" charset="-79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72324" y="4247357"/>
            <a:ext cx="2161309" cy="1938992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cs typeface="Aharoni" pitchFamily="2" charset="-79"/>
              </a:rPr>
              <a:t>Localiza el aprendizaje en ambientes enriquecidos dentro y fuera del aula</a:t>
            </a:r>
            <a:endParaRPr lang="es-MX" sz="2000" dirty="0">
              <a:cs typeface="Aharoni" pitchFamily="2" charset="-79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608474" y="4269132"/>
            <a:ext cx="2161309" cy="2246769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cs typeface="Aharoni" pitchFamily="2" charset="-79"/>
              </a:rPr>
              <a:t>Integrar estrategias cognitivas y metacognitivas en el contexto de un curso de instrucción. </a:t>
            </a:r>
            <a:endParaRPr lang="es-MX" sz="2000" dirty="0">
              <a:cs typeface="Aharoni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325874" y="4267157"/>
            <a:ext cx="2161309" cy="1323439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cs typeface="Aharoni" pitchFamily="2" charset="-79"/>
              </a:rPr>
              <a:t>Acentúa la instrucción de estrategias y de contenidos</a:t>
            </a:r>
            <a:endParaRPr lang="es-MX" sz="2000" dirty="0">
              <a:cs typeface="Aharoni" pitchFamily="2" charset="-79"/>
            </a:endParaRPr>
          </a:p>
        </p:txBody>
      </p:sp>
      <p:cxnSp>
        <p:nvCxnSpPr>
          <p:cNvPr id="13" name="12 Conector recto de flecha"/>
          <p:cNvCxnSpPr>
            <a:stCxn id="3" idx="2"/>
            <a:endCxn id="8" idx="0"/>
          </p:cNvCxnSpPr>
          <p:nvPr/>
        </p:nvCxnSpPr>
        <p:spPr>
          <a:xfrm flipH="1">
            <a:off x="1969329" y="3302261"/>
            <a:ext cx="1975" cy="92332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4" idx="2"/>
            <a:endCxn id="9" idx="0"/>
          </p:cNvCxnSpPr>
          <p:nvPr/>
        </p:nvCxnSpPr>
        <p:spPr>
          <a:xfrm flipH="1">
            <a:off x="4852979" y="2930954"/>
            <a:ext cx="13850" cy="1316403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5" idx="2"/>
            <a:endCxn id="10" idx="0"/>
          </p:cNvCxnSpPr>
          <p:nvPr/>
        </p:nvCxnSpPr>
        <p:spPr>
          <a:xfrm flipH="1">
            <a:off x="7689129" y="3669617"/>
            <a:ext cx="3950" cy="599515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6" idx="2"/>
            <a:endCxn id="11" idx="0"/>
          </p:cNvCxnSpPr>
          <p:nvPr/>
        </p:nvCxnSpPr>
        <p:spPr>
          <a:xfrm>
            <a:off x="10398604" y="2928979"/>
            <a:ext cx="7925" cy="1338178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2448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Broadway" pitchFamily="82" charset="0"/>
              </a:rPr>
              <a:t>C</a:t>
            </a:r>
            <a:r>
              <a:rPr lang="es-MX" sz="3600" dirty="0" smtClean="0">
                <a:latin typeface="Broadway" pitchFamily="82" charset="0"/>
              </a:rPr>
              <a:t>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769425"/>
              </p:ext>
            </p:extLst>
          </p:nvPr>
        </p:nvGraphicFramePr>
        <p:xfrm>
          <a:off x="1271979" y="1729070"/>
          <a:ext cx="9720000" cy="417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1. Metas de la instrucción 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Ofrecer ambientes enriquecidos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Comprometer en tareas autenticas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Promover</a:t>
                      </a:r>
                      <a:r>
                        <a:rPr lang="es-MX" baseline="0" dirty="0" smtClean="0"/>
                        <a:t> múltiples perspectivas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Enseñar estrategias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Motivación</a:t>
                      </a:r>
                      <a:r>
                        <a:rPr lang="es-MX" baseline="0" dirty="0" smtClean="0"/>
                        <a:t> y perseverancia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Transferir a otras áreas</a:t>
                      </a:r>
                    </a:p>
                    <a:p>
                      <a:pPr algn="l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Construir significado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Enseñar estrategias para la comprensión 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Enseñar estrategias de forma global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Aprendizaje auto-regulado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Mapa conceptual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52904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roadway" pitchFamily="82" charset="0"/>
              </a:rPr>
              <a:t>Claves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600905"/>
              </p:ext>
            </p:extLst>
          </p:nvPr>
        </p:nvGraphicFramePr>
        <p:xfrm>
          <a:off x="1271979" y="1729070"/>
          <a:ext cx="9720000" cy="417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2.</a:t>
                      </a:r>
                      <a:r>
                        <a:rPr lang="es-MX" sz="2000" baseline="0" dirty="0" smtClean="0"/>
                        <a:t> Aplicación en la clase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Aprendizaje</a:t>
                      </a:r>
                      <a:r>
                        <a:rPr lang="es-MX" baseline="0" dirty="0" smtClean="0"/>
                        <a:t> cognitivo situado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Instrucción anclada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Lenguaje total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Simulaciones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Concepto de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Estrategias</a:t>
                      </a:r>
                      <a:r>
                        <a:rPr lang="es-MX" baseline="0" dirty="0" smtClean="0"/>
                        <a:t> cognitivas y metacognitivas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Organizadores gráficos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Estrategias de modificación cognitiva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dirty="0" smtClean="0"/>
                        <a:t>Programas de pensamiento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Enseñanza recíproca</a:t>
                      </a:r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endParaRPr lang="es-MX" dirty="0" smtClean="0"/>
                    </a:p>
                    <a:p>
                      <a:pPr algn="l"/>
                      <a:r>
                        <a:rPr lang="es-MX" dirty="0" smtClean="0"/>
                        <a:t>Organizadores</a:t>
                      </a:r>
                      <a:r>
                        <a:rPr lang="es-MX" baseline="0" dirty="0" smtClean="0"/>
                        <a:t> gráficos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Solución de problemas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Programas de pensamiento</a:t>
                      </a:r>
                    </a:p>
                    <a:p>
                      <a:pPr algn="l"/>
                      <a:endParaRPr lang="es-MX" baseline="0" dirty="0" smtClean="0"/>
                    </a:p>
                    <a:p>
                      <a:pPr algn="l"/>
                      <a:r>
                        <a:rPr lang="es-MX" baseline="0" dirty="0" smtClean="0"/>
                        <a:t>Inteligencia práctica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562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Broadway" pitchFamily="82" charset="0"/>
              </a:rPr>
              <a:t>C</a:t>
            </a:r>
            <a:r>
              <a:rPr lang="es-MX" sz="3600" dirty="0" smtClean="0">
                <a:latin typeface="Broadway" pitchFamily="82" charset="0"/>
              </a:rPr>
              <a:t>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554639"/>
              </p:ext>
            </p:extLst>
          </p:nvPr>
        </p:nvGraphicFramePr>
        <p:xfrm>
          <a:off x="1271979" y="1729070"/>
          <a:ext cx="9720000" cy="423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baseline="0" dirty="0" smtClean="0"/>
                        <a:t>3. Papel del alumno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Colaborar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Role</a:t>
                      </a:r>
                      <a:r>
                        <a:rPr lang="es-MX" sz="2000" baseline="0" dirty="0" smtClean="0"/>
                        <a:t> play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Controlar aprendizaje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Disfrutar información compleja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dirty="0" smtClean="0"/>
                        <a:t>Tolerar ambigüedad</a:t>
                      </a:r>
                      <a:r>
                        <a:rPr lang="es-MX" sz="2000" baseline="0" dirty="0" smtClean="0"/>
                        <a:t> y múltiples perspectivas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Ver aprendizaje como un proceso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Crear</a:t>
                      </a:r>
                      <a:r>
                        <a:rPr lang="es-MX" sz="2000" baseline="0" dirty="0" smtClean="0"/>
                        <a:t> estrategias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Controlar aprendizaje</a:t>
                      </a:r>
                      <a:endParaRPr lang="es-MX" sz="2000" dirty="0" smtClean="0"/>
                    </a:p>
                    <a:p>
                      <a:pPr algn="l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Desarrollar modelos mentales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Crear estrategias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Pensar</a:t>
                      </a:r>
                      <a:r>
                        <a:rPr lang="es-MX" sz="2000" baseline="0" dirty="0" smtClean="0"/>
                        <a:t> estratégicamente</a:t>
                      </a:r>
                      <a:endParaRPr lang="es-MX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02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Desarrollo histórico de la Psicología de la Instrucción (PI).</a:t>
            </a: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Teorías instruccionales</a:t>
            </a: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Concepto de Psicología de la Instrucción</a:t>
            </a: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Tendencias actuales</a:t>
            </a:r>
            <a:endParaRPr lang="es-MX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4378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Broadway" pitchFamily="82" charset="0"/>
              </a:rPr>
              <a:t>C</a:t>
            </a:r>
            <a:r>
              <a:rPr lang="es-MX" sz="3600" dirty="0" smtClean="0">
                <a:latin typeface="Broadway" pitchFamily="82" charset="0"/>
              </a:rPr>
              <a:t>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16374"/>
              </p:ext>
            </p:extLst>
          </p:nvPr>
        </p:nvGraphicFramePr>
        <p:xfrm>
          <a:off x="1271979" y="1444070"/>
          <a:ext cx="9720000" cy="472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baseline="0" dirty="0" smtClean="0"/>
                        <a:t>4. Papel del profesor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Ofrecer</a:t>
                      </a:r>
                      <a:r>
                        <a:rPr lang="es-MX" sz="1800" baseline="0" dirty="0" smtClean="0"/>
                        <a:t> bases múltiples de conocimiento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Ofrecer múltiples oportunidades y perspectivas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Mediar pensamiento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Usar método socrático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Conectar conocimiento previo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Seleccionar</a:t>
                      </a:r>
                      <a:r>
                        <a:rPr lang="es-MX" sz="1800" baseline="0" dirty="0" smtClean="0"/>
                        <a:t> estrategias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Asumir papel directivo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Dividir instrucción en pequeños pasos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Pasar responsabilidad a los estudiantes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Explicar e ilustrar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Modelar el uso de estrategias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Seleccionar</a:t>
                      </a:r>
                      <a:r>
                        <a:rPr lang="es-MX" sz="1800" baseline="0" dirty="0" smtClean="0"/>
                        <a:t> estrategias y contenidos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Colaborar con los estudiantes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Promover la colaboración entre alumnos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Conectar conocimiento previo con nuevo</a:t>
                      </a:r>
                    </a:p>
                    <a:p>
                      <a:pPr algn="l"/>
                      <a:endParaRPr lang="es-MX" sz="1800" baseline="0" dirty="0" smtClean="0"/>
                    </a:p>
                    <a:p>
                      <a:pPr algn="l"/>
                      <a:r>
                        <a:rPr lang="es-MX" sz="1800" baseline="0" dirty="0" smtClean="0"/>
                        <a:t>Mediar aprendizaje</a:t>
                      </a:r>
                      <a:endParaRPr lang="es-MX" sz="18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171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Broadway" pitchFamily="82" charset="0"/>
              </a:rPr>
              <a:t>C</a:t>
            </a:r>
            <a:r>
              <a:rPr lang="es-MX" sz="3600" dirty="0" smtClean="0">
                <a:latin typeface="Broadway" pitchFamily="82" charset="0"/>
              </a:rPr>
              <a:t>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52496"/>
              </p:ext>
            </p:extLst>
          </p:nvPr>
        </p:nvGraphicFramePr>
        <p:xfrm>
          <a:off x="1271979" y="1444070"/>
          <a:ext cx="9720000" cy="4846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baseline="0" dirty="0" smtClean="0"/>
                        <a:t>5. Selección y secuencia 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Inicio</a:t>
                      </a:r>
                      <a:r>
                        <a:rPr lang="es-MX" sz="2000" baseline="0" dirty="0" smtClean="0"/>
                        <a:t> con problemas poco estructurados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Aumento de diversidad y complejidad de materiales 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Experiencia es especifica de dominio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Contenido</a:t>
                      </a:r>
                      <a:r>
                        <a:rPr lang="es-MX" sz="2000" baseline="0" dirty="0" smtClean="0"/>
                        <a:t> es contexto para estrategias 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Aumento de la longitud y complejidad en los textos 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Estrategias enseñadas de forma holista y transferidas a la vida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Textos creados para la instrucción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Inicio</a:t>
                      </a:r>
                      <a:r>
                        <a:rPr lang="es-MX" sz="2000" baseline="0" dirty="0" smtClean="0"/>
                        <a:t> con problemas poco estructurados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Enseñanza holística de estrategias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Uso de estrategias antes, durante y después del aprendizaje</a:t>
                      </a:r>
                    </a:p>
                    <a:p>
                      <a:pPr algn="l"/>
                      <a:endParaRPr lang="es-MX" sz="2000" dirty="0" smtClean="0"/>
                    </a:p>
                    <a:p>
                      <a:pPr algn="l"/>
                      <a:r>
                        <a:rPr lang="es-MX" sz="2000" dirty="0" smtClean="0"/>
                        <a:t>Se usan sólo textos auténticos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3845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73184" y="451262"/>
            <a:ext cx="910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Broadway" pitchFamily="82" charset="0"/>
              </a:rPr>
              <a:t>C</a:t>
            </a:r>
            <a:r>
              <a:rPr lang="es-MX" sz="3600" dirty="0" smtClean="0">
                <a:latin typeface="Broadway" pitchFamily="82" charset="0"/>
              </a:rPr>
              <a:t>laves de la instrucción </a:t>
            </a:r>
            <a:endParaRPr lang="es-MX" sz="3600" dirty="0">
              <a:latin typeface="Broadway" pitchFamily="8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625869"/>
              </p:ext>
            </p:extLst>
          </p:nvPr>
        </p:nvGraphicFramePr>
        <p:xfrm>
          <a:off x="1271979" y="1444070"/>
          <a:ext cx="9720000" cy="423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000"/>
                <a:gridCol w="3240000"/>
                <a:gridCol w="3240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baseline="0" dirty="0" smtClean="0"/>
                        <a:t>6. Tareas escolares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</a:t>
                      </a:r>
                      <a:r>
                        <a:rPr lang="es-MX" sz="2000" baseline="0" dirty="0" smtClean="0"/>
                        <a:t> situada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estratégica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Instrucción mixta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Resolver</a:t>
                      </a:r>
                      <a:r>
                        <a:rPr lang="es-MX" sz="2000" baseline="0" dirty="0" smtClean="0"/>
                        <a:t> problemas reales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Uso de hipermedia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Escribir en géneros diferentes</a:t>
                      </a:r>
                    </a:p>
                    <a:p>
                      <a:pPr algn="l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Contenidos</a:t>
                      </a:r>
                      <a:r>
                        <a:rPr lang="es-MX" sz="2000" baseline="0" dirty="0" smtClean="0"/>
                        <a:t> bien estructurados de fuentes complejas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Test de elección múltiple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Promover el razonamiento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Aplicar</a:t>
                      </a:r>
                      <a:r>
                        <a:rPr lang="es-MX" sz="2000" baseline="0" dirty="0" smtClean="0"/>
                        <a:t> estrategias a textos auténticos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Aplicar patrones a problemas poco estructurados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baseline="0" dirty="0" smtClean="0"/>
                        <a:t>Dividir problemas poco estructurados en sub-metas y aplicar estrategias.</a:t>
                      </a:r>
                      <a:endParaRPr lang="es-MX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6859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08166" y="1828800"/>
            <a:ext cx="42335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Modelado</a:t>
            </a:r>
            <a:r>
              <a:rPr lang="es-MX" sz="2800" dirty="0" smtClean="0"/>
              <a:t> </a:t>
            </a:r>
          </a:p>
          <a:p>
            <a:endParaRPr lang="es-MX" sz="2400" dirty="0"/>
          </a:p>
          <a:p>
            <a:r>
              <a:rPr lang="es-MX" sz="2400" dirty="0" smtClean="0"/>
              <a:t>Realización de la tarea por parte del profesor de forma que los estudiantes puedan observar y construir un modelo conceptual de los procesos que se requieren.</a:t>
            </a:r>
            <a:endParaRPr lang="es-MX" sz="2400" dirty="0"/>
          </a:p>
        </p:txBody>
      </p:sp>
      <p:pic>
        <p:nvPicPr>
          <p:cNvPr id="1026" name="Picture 2" descr="https://grupo3informatica.files.wordpress.com/2011/05/080821181027178.jpg?w=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395" y="2280063"/>
            <a:ext cx="2718483" cy="268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0147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8166" y="1828800"/>
            <a:ext cx="42335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Entrenamiento</a:t>
            </a:r>
          </a:p>
          <a:p>
            <a:pPr algn="ctr"/>
            <a:endParaRPr lang="es-MX" sz="2400" dirty="0" smtClean="0"/>
          </a:p>
          <a:p>
            <a:r>
              <a:rPr lang="es-MX" sz="2400" dirty="0" smtClean="0"/>
              <a:t>Consiste en observar a los estudiantes mientras resuelven una tarea y ofrecer sugerencias, feedback y nuevas tareas para acercar su ejecución a la del experto.</a:t>
            </a:r>
            <a:endParaRPr lang="es-MX" sz="2400" dirty="0"/>
          </a:p>
        </p:txBody>
      </p:sp>
      <p:pic>
        <p:nvPicPr>
          <p:cNvPr id="2050" name="Picture 2" descr="http://u.jimdo.com/www400/o/s26f4b5acaab8b866/img/i5330f2307c07b948/1307901755/std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68" y="1948067"/>
            <a:ext cx="2789506" cy="297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640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8166" y="2268175"/>
            <a:ext cx="423355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Andamiaje</a:t>
            </a:r>
          </a:p>
          <a:p>
            <a:pPr algn="ctr"/>
            <a:endParaRPr lang="es-MX" sz="2400" dirty="0"/>
          </a:p>
          <a:p>
            <a:r>
              <a:rPr lang="es-MX" sz="2400" dirty="0" smtClean="0"/>
              <a:t>Se refiere al apoyo que el profesor suministra en el estudiante para ayudarle a realizar una tarea. </a:t>
            </a:r>
          </a:p>
        </p:txBody>
      </p:sp>
      <p:pic>
        <p:nvPicPr>
          <p:cNvPr id="3074" name="Picture 2" descr="http://3.bp.blogspot.com/_cajN5x3egjE/SkCIl2Q1mCI/AAAAAAAAAAw/CCYwLL0YfJs/s320/aprendiza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635" y="2083171"/>
            <a:ext cx="3048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0407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8166" y="2268175"/>
            <a:ext cx="42335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Articulación</a:t>
            </a:r>
          </a:p>
          <a:p>
            <a:pPr algn="ctr"/>
            <a:endParaRPr lang="es-MX" sz="2400" dirty="0"/>
          </a:p>
          <a:p>
            <a:r>
              <a:rPr lang="es-MX" sz="2400" dirty="0" smtClean="0"/>
              <a:t>Pretende conseguir que los estudiantes articulen su conocimiento, razonamiento o procesos de solución de problemas en un dominio determinado.</a:t>
            </a:r>
          </a:p>
        </p:txBody>
      </p:sp>
      <p:pic>
        <p:nvPicPr>
          <p:cNvPr id="4098" name="Picture 2" descr="http://www.psicodiagnosis.es/images/leng_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507" y="2044040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0125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8166" y="2268175"/>
            <a:ext cx="423355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Reflexión</a:t>
            </a:r>
          </a:p>
          <a:p>
            <a:pPr algn="ctr"/>
            <a:endParaRPr lang="es-MX" sz="2400" dirty="0"/>
          </a:p>
          <a:p>
            <a:r>
              <a:rPr lang="es-MX" sz="2400" dirty="0" smtClean="0"/>
              <a:t>Permite comparar procesos de solución de problemas con los de un experto u otro estudiante y construir un modelo cognitivo de experiencia.</a:t>
            </a:r>
            <a:endParaRPr lang="es-MX" sz="2400" dirty="0"/>
          </a:p>
        </p:txBody>
      </p:sp>
      <p:pic>
        <p:nvPicPr>
          <p:cNvPr id="5122" name="Picture 2" descr="http://blog.orientaronline.com.ar/wp-content/uploads/2011/03/pens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68" y="1709572"/>
            <a:ext cx="38100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1261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1304" y="439387"/>
            <a:ext cx="913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Broadway" pitchFamily="82" charset="0"/>
              </a:rPr>
              <a:t>Los métodos de la instrucción </a:t>
            </a:r>
            <a:endParaRPr lang="es-MX" sz="40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8166" y="2268175"/>
            <a:ext cx="423355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Exploración</a:t>
            </a:r>
          </a:p>
          <a:p>
            <a:pPr algn="ctr"/>
            <a:endParaRPr lang="es-MX" sz="2400" dirty="0"/>
          </a:p>
          <a:p>
            <a:r>
              <a:rPr lang="es-MX" sz="2400" dirty="0" smtClean="0"/>
              <a:t>Establece metas generales para los estudiantes y les anima a centrarse en submetas de interés para ellos o incluso revisas las metas generales.</a:t>
            </a:r>
            <a:endParaRPr lang="es-MX" sz="2400" dirty="0"/>
          </a:p>
        </p:txBody>
      </p:sp>
      <p:pic>
        <p:nvPicPr>
          <p:cNvPr id="6146" name="Picture 2" descr="http://previews.123rf.com/images/frenta/frenta1105/frenta110500112/9589378-Two-3d-puppets-with-books-and-loupe-Stock-Photo-search-cartoon-inform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704" y="2080791"/>
            <a:ext cx="2810092" cy="30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56210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37558" y="463138"/>
            <a:ext cx="8419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Broadway" pitchFamily="82" charset="0"/>
              </a:rPr>
              <a:t>Bibliografía </a:t>
            </a:r>
            <a:endParaRPr lang="es-MX" sz="3200" dirty="0">
              <a:latin typeface="Broadway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11927" y="1828800"/>
            <a:ext cx="86452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dirty="0"/>
              <a:t>Álvarez, L. (1992). Principios Psicológicos de la Instrucción: Diseño de un </a:t>
            </a:r>
            <a:r>
              <a:rPr lang="es-MX" dirty="0" smtClean="0"/>
              <a:t>	modelo </a:t>
            </a:r>
            <a:r>
              <a:rPr lang="es-MX" dirty="0"/>
              <a:t>Instruccional. </a:t>
            </a:r>
            <a:r>
              <a:rPr lang="es-MX" i="1" dirty="0"/>
              <a:t>Revista interuniversitaria de formación del </a:t>
            </a:r>
            <a:r>
              <a:rPr lang="es-MX" i="1" dirty="0" smtClean="0"/>
              <a:t>	Profesorado</a:t>
            </a:r>
            <a:r>
              <a:rPr lang="es-MX" i="1" dirty="0"/>
              <a:t>,</a:t>
            </a:r>
            <a:r>
              <a:rPr lang="es-MX" dirty="0"/>
              <a:t> 13, </a:t>
            </a:r>
            <a:r>
              <a:rPr lang="es-MX" dirty="0" smtClean="0"/>
              <a:t>165-171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Carretero, M., López, A., Pozo, J., León, J., Pérez, P. &amp; Asensio, M. (1992). 	Psicología de la instrucción, razonamiento y conocimientos 	específicos. </a:t>
            </a:r>
            <a:r>
              <a:rPr lang="es-MX" i="1" dirty="0" smtClean="0"/>
              <a:t>Infancia y aprendizaje,</a:t>
            </a:r>
            <a:r>
              <a:rPr lang="es-MX" dirty="0" smtClean="0"/>
              <a:t> 59(60), 11-29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Beltrán, J. &amp; Genovad, C. (1998). Cap. 1 Concepto, Desarrollo y 	Tendencias actuales de la psicología de la instrucción (pp. 20-85). 	Madrid, España: Síntesis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412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59594" y="1719423"/>
            <a:ext cx="850290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5400" dirty="0" smtClean="0">
                <a:latin typeface="Bodoni MT Black" panose="02070A03080606020203" pitchFamily="18" charset="0"/>
              </a:rPr>
              <a:t>PSICOLOGÍA  DE  LA  </a:t>
            </a:r>
          </a:p>
          <a:p>
            <a:pPr algn="ctr"/>
            <a:r>
              <a:rPr lang="es-MX" sz="5400" dirty="0" smtClean="0">
                <a:latin typeface="Bodoni MT Black" panose="02070A03080606020203" pitchFamily="18" charset="0"/>
              </a:rPr>
              <a:t>INSTRUCCIÓN</a:t>
            </a:r>
          </a:p>
          <a:p>
            <a:pPr algn="ctr"/>
            <a:endParaRPr lang="es-MX" sz="5400" dirty="0">
              <a:latin typeface="Bodoni MT Black" panose="02070A03080606020203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055427" y="5661857"/>
            <a:ext cx="4701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Dr. Carlos Saúl Juárez Lugo</a:t>
            </a:r>
          </a:p>
          <a:p>
            <a:pPr algn="r"/>
            <a:endParaRPr lang="es-MX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8403822" y="6015800"/>
            <a:ext cx="2791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Agosto 2015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74023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93495" y="1558132"/>
            <a:ext cx="370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Bodoni MT Black" panose="02070A03080606020203" pitchFamily="18" charset="0"/>
              </a:rPr>
              <a:t>Hace referencia </a:t>
            </a:r>
          </a:p>
          <a:p>
            <a:pPr algn="ctr"/>
            <a:r>
              <a:rPr lang="es-MX" sz="2400" dirty="0" smtClean="0">
                <a:latin typeface="Bodoni MT Black" panose="02070A03080606020203" pitchFamily="18" charset="0"/>
              </a:rPr>
              <a:t>a dos modos:</a:t>
            </a:r>
            <a:endParaRPr lang="es-MX" sz="2400" dirty="0">
              <a:latin typeface="Bodoni MT Black" panose="02070A03080606020203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05428" y="2516612"/>
            <a:ext cx="2334125" cy="76199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Psicología </a:t>
            </a:r>
            <a:endParaRPr lang="es-MX" sz="2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427620" y="2524637"/>
            <a:ext cx="2358190" cy="76199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Instrucción:</a:t>
            </a:r>
            <a:endParaRPr lang="es-MX" sz="2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Flecha abajo 6"/>
          <p:cNvSpPr/>
          <p:nvPr/>
        </p:nvSpPr>
        <p:spPr>
          <a:xfrm>
            <a:off x="2093495" y="3278608"/>
            <a:ext cx="757990" cy="729919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/>
          <p:cNvSpPr/>
          <p:nvPr/>
        </p:nvSpPr>
        <p:spPr>
          <a:xfrm>
            <a:off x="1353552" y="3998502"/>
            <a:ext cx="2237876" cy="1263315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Conducta humana</a:t>
            </a:r>
            <a:endParaRPr lang="es-MX" sz="2000" dirty="0"/>
          </a:p>
        </p:txBody>
      </p:sp>
      <p:sp>
        <p:nvSpPr>
          <p:cNvPr id="9" name="Flecha abajo 8"/>
          <p:cNvSpPr/>
          <p:nvPr/>
        </p:nvSpPr>
        <p:spPr>
          <a:xfrm>
            <a:off x="5227720" y="3278607"/>
            <a:ext cx="757990" cy="729919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/>
          <p:cNvSpPr/>
          <p:nvPr/>
        </p:nvSpPr>
        <p:spPr>
          <a:xfrm>
            <a:off x="4102767" y="4040603"/>
            <a:ext cx="3007896" cy="159217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Connotaciones aplicadas y educativas</a:t>
            </a:r>
            <a:endParaRPr lang="es-MX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14405" y="757996"/>
            <a:ext cx="10792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Bodoni MT Black" panose="02070A03080606020203" pitchFamily="18" charset="0"/>
              </a:rPr>
              <a:t>Psicología de la educación	    VS. </a:t>
            </a:r>
            <a:r>
              <a:rPr lang="es-MX" sz="2400" dirty="0">
                <a:latin typeface="Bodoni MT Black" panose="02070A03080606020203" pitchFamily="18" charset="0"/>
              </a:rPr>
              <a:t> </a:t>
            </a:r>
            <a:r>
              <a:rPr lang="es-MX" sz="2400" dirty="0" smtClean="0">
                <a:latin typeface="Bodoni MT Black" panose="02070A03080606020203" pitchFamily="18" charset="0"/>
              </a:rPr>
              <a:t>      Psicología de la instrucción </a:t>
            </a:r>
            <a:endParaRPr lang="es-MX" sz="2400" dirty="0">
              <a:latin typeface="Bodoni MT Black" panose="02070A03080606020203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470233" y="2389129"/>
            <a:ext cx="29236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Los problemas y </a:t>
            </a:r>
          </a:p>
          <a:p>
            <a:pPr algn="ctr"/>
            <a:r>
              <a:rPr lang="es-MX" sz="2800" dirty="0" smtClean="0"/>
              <a:t>las inquietudes son comunes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50887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37084" y="2136154"/>
            <a:ext cx="83980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dirty="0" smtClean="0">
                <a:latin typeface="Broadway" panose="04040905080B02020502" pitchFamily="82" charset="0"/>
              </a:rPr>
              <a:t>Desarrollo histórico</a:t>
            </a:r>
            <a:endParaRPr lang="es-MX" sz="72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211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939115" y="2246002"/>
            <a:ext cx="3484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  <a:cs typeface="Aharoni" panose="02010803020104030203" pitchFamily="2" charset="-79"/>
              </a:rPr>
              <a:t>Thorndike</a:t>
            </a:r>
            <a:endParaRPr lang="es-MX" sz="4400" dirty="0">
              <a:latin typeface="Broadway" pitchFamily="82" charset="0"/>
              <a:cs typeface="Aharoni" panose="02010803020104030203" pitchFamily="2" charset="-79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603805" y="606456"/>
            <a:ext cx="5835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1913	“psicología de la educación”</a:t>
            </a:r>
            <a:endParaRPr lang="es-MX" sz="2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687701" y="1998223"/>
            <a:ext cx="5739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Desarrolla una teoría comprensiva de la práctica educativa</a:t>
            </a:r>
            <a:endParaRPr lang="es-MX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708075" y="3569053"/>
            <a:ext cx="430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Crea sistemas de entrenamiento</a:t>
            </a:r>
            <a:endParaRPr lang="es-MX" sz="2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716090" y="4889832"/>
            <a:ext cx="5927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Escribe sobre lectura, aritmética, escritura y otros temas escolares</a:t>
            </a:r>
            <a:endParaRPr lang="es-MX" sz="2000" dirty="0"/>
          </a:p>
        </p:txBody>
      </p:sp>
      <p:cxnSp>
        <p:nvCxnSpPr>
          <p:cNvPr id="15" name="Conector recto de flecha 14"/>
          <p:cNvCxnSpPr>
            <a:stCxn id="7" idx="3"/>
            <a:endCxn id="9" idx="1"/>
          </p:cNvCxnSpPr>
          <p:nvPr/>
        </p:nvCxnSpPr>
        <p:spPr>
          <a:xfrm flipV="1">
            <a:off x="4423719" y="806511"/>
            <a:ext cx="1180086" cy="182421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7" idx="3"/>
            <a:endCxn id="10" idx="1"/>
          </p:cNvCxnSpPr>
          <p:nvPr/>
        </p:nvCxnSpPr>
        <p:spPr>
          <a:xfrm flipV="1">
            <a:off x="4423719" y="2352166"/>
            <a:ext cx="1263982" cy="27855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7" idx="3"/>
            <a:endCxn id="12" idx="1"/>
          </p:cNvCxnSpPr>
          <p:nvPr/>
        </p:nvCxnSpPr>
        <p:spPr>
          <a:xfrm>
            <a:off x="4423719" y="2630723"/>
            <a:ext cx="1292371" cy="26130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7" idx="3"/>
            <a:endCxn id="11" idx="1"/>
          </p:cNvCxnSpPr>
          <p:nvPr/>
        </p:nvCxnSpPr>
        <p:spPr>
          <a:xfrm>
            <a:off x="4423719" y="2630723"/>
            <a:ext cx="1284356" cy="113838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http://2.bp.blogspot.com/_UxX47Z7XZ0E/SoYX1C79trI/AAAAAAAAAGY/Gg9nWZEKkP0/s320/Thorndik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87" y="3379507"/>
            <a:ext cx="1858576" cy="238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957421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662</TotalTime>
  <Words>2241</Words>
  <Application>Microsoft Office PowerPoint</Application>
  <PresentationFormat>Personalizado</PresentationFormat>
  <Paragraphs>484</Paragraphs>
  <Slides>59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0" baseType="lpstr">
      <vt:lpstr>Espiral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AspireX3910</cp:lastModifiedBy>
  <cp:revision>83</cp:revision>
  <dcterms:created xsi:type="dcterms:W3CDTF">2015-08-26T19:56:05Z</dcterms:created>
  <dcterms:modified xsi:type="dcterms:W3CDTF">2015-09-10T14:30:08Z</dcterms:modified>
</cp:coreProperties>
</file>