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40"/>
  </p:handoutMasterIdLst>
  <p:sldIdLst>
    <p:sldId id="278" r:id="rId2"/>
    <p:sldId id="279" r:id="rId3"/>
    <p:sldId id="280" r:id="rId4"/>
    <p:sldId id="281" r:id="rId5"/>
    <p:sldId id="282" r:id="rId6"/>
    <p:sldId id="283" r:id="rId7"/>
    <p:sldId id="284" r:id="rId8"/>
    <p:sldId id="257" r:id="rId9"/>
    <p:sldId id="258" r:id="rId10"/>
    <p:sldId id="259" r:id="rId11"/>
    <p:sldId id="260" r:id="rId12"/>
    <p:sldId id="261" r:id="rId13"/>
    <p:sldId id="262" r:id="rId14"/>
    <p:sldId id="263" r:id="rId15"/>
    <p:sldId id="264" r:id="rId16"/>
    <p:sldId id="267" r:id="rId17"/>
    <p:sldId id="268" r:id="rId18"/>
    <p:sldId id="292" r:id="rId19"/>
    <p:sldId id="269" r:id="rId20"/>
    <p:sldId id="287" r:id="rId21"/>
    <p:sldId id="265" r:id="rId22"/>
    <p:sldId id="293" r:id="rId23"/>
    <p:sldId id="270" r:id="rId24"/>
    <p:sldId id="272" r:id="rId25"/>
    <p:sldId id="289" r:id="rId26"/>
    <p:sldId id="273" r:id="rId27"/>
    <p:sldId id="274" r:id="rId28"/>
    <p:sldId id="290" r:id="rId29"/>
    <p:sldId id="291" r:id="rId30"/>
    <p:sldId id="275" r:id="rId31"/>
    <p:sldId id="276" r:id="rId32"/>
    <p:sldId id="288" r:id="rId33"/>
    <p:sldId id="277" r:id="rId34"/>
    <p:sldId id="266" r:id="rId35"/>
    <p:sldId id="271" r:id="rId36"/>
    <p:sldId id="286" r:id="rId37"/>
    <p:sldId id="295" r:id="rId38"/>
    <p:sldId id="285"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29" autoAdjust="0"/>
  </p:normalViewPr>
  <p:slideViewPr>
    <p:cSldViewPr>
      <p:cViewPr>
        <p:scale>
          <a:sx n="70" d="100"/>
          <a:sy n="70" d="100"/>
        </p:scale>
        <p:origin x="-2802" y="-9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FFB29E-BEA3-4D50-A358-4FBEE37409B8}"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es-MX"/>
        </a:p>
      </dgm:t>
    </dgm:pt>
    <dgm:pt modelId="{7796205A-271D-4275-85F5-2BB5BCBED689}">
      <dgm:prSet phldrT="[Texto]"/>
      <dgm:spPr/>
      <dgm:t>
        <a:bodyPr/>
        <a:lstStyle/>
        <a:p>
          <a:r>
            <a:rPr lang="es-MX" dirty="0" smtClean="0">
              <a:latin typeface="Arial" pitchFamily="34" charset="0"/>
              <a:cs typeface="Arial" pitchFamily="34" charset="0"/>
            </a:rPr>
            <a:t>Formulación y preparación</a:t>
          </a:r>
          <a:endParaRPr lang="es-MX" dirty="0">
            <a:latin typeface="Arial" pitchFamily="34" charset="0"/>
            <a:cs typeface="Arial" pitchFamily="34" charset="0"/>
          </a:endParaRPr>
        </a:p>
      </dgm:t>
    </dgm:pt>
    <dgm:pt modelId="{109DAEE0-738E-46BE-9277-2C3B82328433}" type="parTrans" cxnId="{0B2F62D8-F7A4-4435-8E0C-46790D58BA32}">
      <dgm:prSet/>
      <dgm:spPr/>
      <dgm:t>
        <a:bodyPr/>
        <a:lstStyle/>
        <a:p>
          <a:endParaRPr lang="es-MX"/>
        </a:p>
      </dgm:t>
    </dgm:pt>
    <dgm:pt modelId="{C9F20A60-9A60-4B92-B015-488412DBAA61}" type="sibTrans" cxnId="{0B2F62D8-F7A4-4435-8E0C-46790D58BA32}">
      <dgm:prSet/>
      <dgm:spPr/>
      <dgm:t>
        <a:bodyPr/>
        <a:lstStyle/>
        <a:p>
          <a:endParaRPr lang="es-MX"/>
        </a:p>
      </dgm:t>
    </dgm:pt>
    <dgm:pt modelId="{4E990441-543C-453C-8960-5FBEB9DCE883}">
      <dgm:prSet phldrT="[Texto]" custT="1"/>
      <dgm:spPr/>
      <dgm:t>
        <a:bodyPr/>
        <a:lstStyle/>
        <a:p>
          <a:pPr algn="just"/>
          <a:r>
            <a:rPr lang="es-MX" sz="2000" dirty="0" smtClean="0">
              <a:latin typeface="Arial" pitchFamily="34" charset="0"/>
              <a:cs typeface="Arial" pitchFamily="34" charset="0"/>
            </a:rPr>
            <a:t>La formulación es el proceso de definición y preparación de proyectos. Mientras que la preparación es el proceso de cálculo y estructuración de costos, inversiones y beneficios.</a:t>
          </a:r>
          <a:endParaRPr lang="es-MX" sz="2000" dirty="0">
            <a:latin typeface="Arial" pitchFamily="34" charset="0"/>
            <a:cs typeface="Arial" pitchFamily="34" charset="0"/>
          </a:endParaRPr>
        </a:p>
      </dgm:t>
    </dgm:pt>
    <dgm:pt modelId="{08E09B4D-2BE4-4505-92C9-99494E3EA7C8}" type="parTrans" cxnId="{16994D04-B67B-441D-8828-F71F8EA54F86}">
      <dgm:prSet/>
      <dgm:spPr/>
      <dgm:t>
        <a:bodyPr/>
        <a:lstStyle/>
        <a:p>
          <a:endParaRPr lang="es-MX"/>
        </a:p>
      </dgm:t>
    </dgm:pt>
    <dgm:pt modelId="{52D4D254-BC73-4D52-9184-43F957965CDB}" type="sibTrans" cxnId="{16994D04-B67B-441D-8828-F71F8EA54F86}">
      <dgm:prSet/>
      <dgm:spPr/>
      <dgm:t>
        <a:bodyPr/>
        <a:lstStyle/>
        <a:p>
          <a:endParaRPr lang="es-MX"/>
        </a:p>
      </dgm:t>
    </dgm:pt>
    <dgm:pt modelId="{909CF9DA-543B-40C1-BD5A-49DC408190F5}">
      <dgm:prSet phldrT="[Texto]"/>
      <dgm:spPr/>
      <dgm:t>
        <a:bodyPr/>
        <a:lstStyle/>
        <a:p>
          <a:r>
            <a:rPr lang="es-MX" dirty="0" smtClean="0">
              <a:latin typeface="Arial" pitchFamily="34" charset="0"/>
              <a:cs typeface="Arial" pitchFamily="34" charset="0"/>
            </a:rPr>
            <a:t>Evaluación del proyecto</a:t>
          </a:r>
          <a:endParaRPr lang="es-MX" dirty="0">
            <a:latin typeface="Arial" pitchFamily="34" charset="0"/>
            <a:cs typeface="Arial" pitchFamily="34" charset="0"/>
          </a:endParaRPr>
        </a:p>
      </dgm:t>
    </dgm:pt>
    <dgm:pt modelId="{A5AD5FDD-7612-441D-BD7C-BE41EBB419A1}" type="parTrans" cxnId="{0C8782A9-F767-47E2-8E19-09DF40A3A694}">
      <dgm:prSet/>
      <dgm:spPr/>
      <dgm:t>
        <a:bodyPr/>
        <a:lstStyle/>
        <a:p>
          <a:endParaRPr lang="es-MX"/>
        </a:p>
      </dgm:t>
    </dgm:pt>
    <dgm:pt modelId="{F67AEFF4-2023-477C-A0FB-5A202E5E7ECB}" type="sibTrans" cxnId="{0C8782A9-F767-47E2-8E19-09DF40A3A694}">
      <dgm:prSet/>
      <dgm:spPr/>
      <dgm:t>
        <a:bodyPr/>
        <a:lstStyle/>
        <a:p>
          <a:endParaRPr lang="es-MX"/>
        </a:p>
      </dgm:t>
    </dgm:pt>
    <dgm:pt modelId="{2DC9DCAD-9F16-495D-B202-F1551F0D2731}">
      <dgm:prSet phldrT="[Texto]" custT="1"/>
      <dgm:spPr/>
      <dgm:t>
        <a:bodyPr/>
        <a:lstStyle/>
        <a:p>
          <a:pPr algn="just"/>
          <a:r>
            <a:rPr lang="es-MX" sz="2000" dirty="0" smtClean="0">
              <a:latin typeface="Arial" pitchFamily="34" charset="0"/>
              <a:cs typeface="Arial" pitchFamily="34" charset="0"/>
            </a:rPr>
            <a:t>Estudia la viabilidad y determina la rentabilidad de la inversión; es conveniente agregar información que contribuya a tomar la decisión por parte de agentes involucrados (inversionista, ejecutivos, etc.)</a:t>
          </a:r>
          <a:endParaRPr lang="es-MX" sz="2000" dirty="0">
            <a:latin typeface="Arial" pitchFamily="34" charset="0"/>
            <a:cs typeface="Arial" pitchFamily="34" charset="0"/>
          </a:endParaRPr>
        </a:p>
      </dgm:t>
    </dgm:pt>
    <dgm:pt modelId="{E535C58B-4FA5-4FFB-AAC2-E174D7FA81B9}" type="parTrans" cxnId="{CCC05F2A-8DE5-4AAF-93D8-DB865B1546ED}">
      <dgm:prSet/>
      <dgm:spPr/>
      <dgm:t>
        <a:bodyPr/>
        <a:lstStyle/>
        <a:p>
          <a:endParaRPr lang="es-MX"/>
        </a:p>
      </dgm:t>
    </dgm:pt>
    <dgm:pt modelId="{0E39D1D8-9319-4CDC-84F1-F40586ACA0D3}" type="sibTrans" cxnId="{CCC05F2A-8DE5-4AAF-93D8-DB865B1546ED}">
      <dgm:prSet/>
      <dgm:spPr/>
      <dgm:t>
        <a:bodyPr/>
        <a:lstStyle/>
        <a:p>
          <a:endParaRPr lang="es-MX"/>
        </a:p>
      </dgm:t>
    </dgm:pt>
    <dgm:pt modelId="{C9AFA1E5-4165-4BA4-A3D7-DC9471209EBB}" type="pres">
      <dgm:prSet presAssocID="{FEFFB29E-BEA3-4D50-A358-4FBEE37409B8}" presName="linearFlow" presStyleCnt="0">
        <dgm:presLayoutVars>
          <dgm:dir/>
          <dgm:animLvl val="lvl"/>
          <dgm:resizeHandles val="exact"/>
        </dgm:presLayoutVars>
      </dgm:prSet>
      <dgm:spPr/>
      <dgm:t>
        <a:bodyPr/>
        <a:lstStyle/>
        <a:p>
          <a:endParaRPr lang="es-MX"/>
        </a:p>
      </dgm:t>
    </dgm:pt>
    <dgm:pt modelId="{F20C2A0C-FADF-4DFC-882A-9E0A0D68F3D7}" type="pres">
      <dgm:prSet presAssocID="{7796205A-271D-4275-85F5-2BB5BCBED689}" presName="composite" presStyleCnt="0"/>
      <dgm:spPr/>
    </dgm:pt>
    <dgm:pt modelId="{186C9274-EFC7-4239-8258-86E06DB8930F}" type="pres">
      <dgm:prSet presAssocID="{7796205A-271D-4275-85F5-2BB5BCBED689}" presName="parentText" presStyleLbl="alignNode1" presStyleIdx="0" presStyleCnt="2">
        <dgm:presLayoutVars>
          <dgm:chMax val="1"/>
          <dgm:bulletEnabled val="1"/>
        </dgm:presLayoutVars>
      </dgm:prSet>
      <dgm:spPr/>
      <dgm:t>
        <a:bodyPr/>
        <a:lstStyle/>
        <a:p>
          <a:endParaRPr lang="es-MX"/>
        </a:p>
      </dgm:t>
    </dgm:pt>
    <dgm:pt modelId="{0E2C7AD5-7A52-460B-ACAF-20F58DBD9020}" type="pres">
      <dgm:prSet presAssocID="{7796205A-271D-4275-85F5-2BB5BCBED689}" presName="descendantText" presStyleLbl="alignAcc1" presStyleIdx="0" presStyleCnt="2">
        <dgm:presLayoutVars>
          <dgm:bulletEnabled val="1"/>
        </dgm:presLayoutVars>
      </dgm:prSet>
      <dgm:spPr/>
      <dgm:t>
        <a:bodyPr/>
        <a:lstStyle/>
        <a:p>
          <a:endParaRPr lang="es-MX"/>
        </a:p>
      </dgm:t>
    </dgm:pt>
    <dgm:pt modelId="{27C98B33-1C46-4315-B27A-F05073744BC7}" type="pres">
      <dgm:prSet presAssocID="{C9F20A60-9A60-4B92-B015-488412DBAA61}" presName="sp" presStyleCnt="0"/>
      <dgm:spPr/>
    </dgm:pt>
    <dgm:pt modelId="{A8250068-C668-40F8-8B91-54516F9F8DE6}" type="pres">
      <dgm:prSet presAssocID="{909CF9DA-543B-40C1-BD5A-49DC408190F5}" presName="composite" presStyleCnt="0"/>
      <dgm:spPr/>
    </dgm:pt>
    <dgm:pt modelId="{093738DE-799B-4997-BF1A-626A9DFBF4D2}" type="pres">
      <dgm:prSet presAssocID="{909CF9DA-543B-40C1-BD5A-49DC408190F5}" presName="parentText" presStyleLbl="alignNode1" presStyleIdx="1" presStyleCnt="2">
        <dgm:presLayoutVars>
          <dgm:chMax val="1"/>
          <dgm:bulletEnabled val="1"/>
        </dgm:presLayoutVars>
      </dgm:prSet>
      <dgm:spPr/>
      <dgm:t>
        <a:bodyPr/>
        <a:lstStyle/>
        <a:p>
          <a:endParaRPr lang="es-MX"/>
        </a:p>
      </dgm:t>
    </dgm:pt>
    <dgm:pt modelId="{22903153-8FF9-4DE2-9D0F-30F1F4704A01}" type="pres">
      <dgm:prSet presAssocID="{909CF9DA-543B-40C1-BD5A-49DC408190F5}" presName="descendantText" presStyleLbl="alignAcc1" presStyleIdx="1" presStyleCnt="2">
        <dgm:presLayoutVars>
          <dgm:bulletEnabled val="1"/>
        </dgm:presLayoutVars>
      </dgm:prSet>
      <dgm:spPr/>
      <dgm:t>
        <a:bodyPr/>
        <a:lstStyle/>
        <a:p>
          <a:endParaRPr lang="es-MX"/>
        </a:p>
      </dgm:t>
    </dgm:pt>
  </dgm:ptLst>
  <dgm:cxnLst>
    <dgm:cxn modelId="{8F3A82E2-4F20-48C5-B71C-809DA05316C6}" type="presOf" srcId="{FEFFB29E-BEA3-4D50-A358-4FBEE37409B8}" destId="{C9AFA1E5-4165-4BA4-A3D7-DC9471209EBB}" srcOrd="0" destOrd="0" presId="urn:microsoft.com/office/officeart/2005/8/layout/chevron2"/>
    <dgm:cxn modelId="{3866CEC9-3D2B-45A2-8ED7-89617DC605FC}" type="presOf" srcId="{7796205A-271D-4275-85F5-2BB5BCBED689}" destId="{186C9274-EFC7-4239-8258-86E06DB8930F}" srcOrd="0" destOrd="0" presId="urn:microsoft.com/office/officeart/2005/8/layout/chevron2"/>
    <dgm:cxn modelId="{DADC7D85-2278-4B78-8EEE-B4CB084203FC}" type="presOf" srcId="{2DC9DCAD-9F16-495D-B202-F1551F0D2731}" destId="{22903153-8FF9-4DE2-9D0F-30F1F4704A01}" srcOrd="0" destOrd="0" presId="urn:microsoft.com/office/officeart/2005/8/layout/chevron2"/>
    <dgm:cxn modelId="{0C8782A9-F767-47E2-8E19-09DF40A3A694}" srcId="{FEFFB29E-BEA3-4D50-A358-4FBEE37409B8}" destId="{909CF9DA-543B-40C1-BD5A-49DC408190F5}" srcOrd="1" destOrd="0" parTransId="{A5AD5FDD-7612-441D-BD7C-BE41EBB419A1}" sibTransId="{F67AEFF4-2023-477C-A0FB-5A202E5E7ECB}"/>
    <dgm:cxn modelId="{25350166-12B2-4283-B849-3021D9C34CE0}" type="presOf" srcId="{4E990441-543C-453C-8960-5FBEB9DCE883}" destId="{0E2C7AD5-7A52-460B-ACAF-20F58DBD9020}" srcOrd="0" destOrd="0" presId="urn:microsoft.com/office/officeart/2005/8/layout/chevron2"/>
    <dgm:cxn modelId="{CCC05F2A-8DE5-4AAF-93D8-DB865B1546ED}" srcId="{909CF9DA-543B-40C1-BD5A-49DC408190F5}" destId="{2DC9DCAD-9F16-495D-B202-F1551F0D2731}" srcOrd="0" destOrd="0" parTransId="{E535C58B-4FA5-4FFB-AAC2-E174D7FA81B9}" sibTransId="{0E39D1D8-9319-4CDC-84F1-F40586ACA0D3}"/>
    <dgm:cxn modelId="{16994D04-B67B-441D-8828-F71F8EA54F86}" srcId="{7796205A-271D-4275-85F5-2BB5BCBED689}" destId="{4E990441-543C-453C-8960-5FBEB9DCE883}" srcOrd="0" destOrd="0" parTransId="{08E09B4D-2BE4-4505-92C9-99494E3EA7C8}" sibTransId="{52D4D254-BC73-4D52-9184-43F957965CDB}"/>
    <dgm:cxn modelId="{F58DE5D3-1A7A-4310-A11F-AF88409C39D2}" type="presOf" srcId="{909CF9DA-543B-40C1-BD5A-49DC408190F5}" destId="{093738DE-799B-4997-BF1A-626A9DFBF4D2}" srcOrd="0" destOrd="0" presId="urn:microsoft.com/office/officeart/2005/8/layout/chevron2"/>
    <dgm:cxn modelId="{0B2F62D8-F7A4-4435-8E0C-46790D58BA32}" srcId="{FEFFB29E-BEA3-4D50-A358-4FBEE37409B8}" destId="{7796205A-271D-4275-85F5-2BB5BCBED689}" srcOrd="0" destOrd="0" parTransId="{109DAEE0-738E-46BE-9277-2C3B82328433}" sibTransId="{C9F20A60-9A60-4B92-B015-488412DBAA61}"/>
    <dgm:cxn modelId="{FB8AAE10-2B17-43BF-B6A9-660EA0D69931}" type="presParOf" srcId="{C9AFA1E5-4165-4BA4-A3D7-DC9471209EBB}" destId="{F20C2A0C-FADF-4DFC-882A-9E0A0D68F3D7}" srcOrd="0" destOrd="0" presId="urn:microsoft.com/office/officeart/2005/8/layout/chevron2"/>
    <dgm:cxn modelId="{1E68DB89-F780-4519-9AC2-4A9B6F004028}" type="presParOf" srcId="{F20C2A0C-FADF-4DFC-882A-9E0A0D68F3D7}" destId="{186C9274-EFC7-4239-8258-86E06DB8930F}" srcOrd="0" destOrd="0" presId="urn:microsoft.com/office/officeart/2005/8/layout/chevron2"/>
    <dgm:cxn modelId="{C0167C4A-8359-4C0D-91C2-9E1601181129}" type="presParOf" srcId="{F20C2A0C-FADF-4DFC-882A-9E0A0D68F3D7}" destId="{0E2C7AD5-7A52-460B-ACAF-20F58DBD9020}" srcOrd="1" destOrd="0" presId="urn:microsoft.com/office/officeart/2005/8/layout/chevron2"/>
    <dgm:cxn modelId="{0D619125-DA4B-40C9-9A6D-87086EE388B1}" type="presParOf" srcId="{C9AFA1E5-4165-4BA4-A3D7-DC9471209EBB}" destId="{27C98B33-1C46-4315-B27A-F05073744BC7}" srcOrd="1" destOrd="0" presId="urn:microsoft.com/office/officeart/2005/8/layout/chevron2"/>
    <dgm:cxn modelId="{B57E7A92-32F6-4B6E-B304-66320F22AFAA}" type="presParOf" srcId="{C9AFA1E5-4165-4BA4-A3D7-DC9471209EBB}" destId="{A8250068-C668-40F8-8B91-54516F9F8DE6}" srcOrd="2" destOrd="0" presId="urn:microsoft.com/office/officeart/2005/8/layout/chevron2"/>
    <dgm:cxn modelId="{7302A531-7820-4B4A-8A73-D3BE554D78C1}" type="presParOf" srcId="{A8250068-C668-40F8-8B91-54516F9F8DE6}" destId="{093738DE-799B-4997-BF1A-626A9DFBF4D2}" srcOrd="0" destOrd="0" presId="urn:microsoft.com/office/officeart/2005/8/layout/chevron2"/>
    <dgm:cxn modelId="{91F4F178-AE7D-49E0-9CE8-BF1EA9C44C9D}" type="presParOf" srcId="{A8250068-C668-40F8-8B91-54516F9F8DE6}" destId="{22903153-8FF9-4DE2-9D0F-30F1F4704A0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6C9274-EFC7-4239-8258-86E06DB8930F}">
      <dsp:nvSpPr>
        <dsp:cNvPr id="0" name=""/>
        <dsp:cNvSpPr/>
      </dsp:nvSpPr>
      <dsp:spPr>
        <a:xfrm rot="5400000">
          <a:off x="-360662" y="361516"/>
          <a:ext cx="2404417" cy="1683092"/>
        </a:xfrm>
        <a:prstGeom prst="chevron">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smtClean="0">
              <a:latin typeface="Arial" pitchFamily="34" charset="0"/>
              <a:cs typeface="Arial" pitchFamily="34" charset="0"/>
            </a:rPr>
            <a:t>Formulación y preparación</a:t>
          </a:r>
          <a:endParaRPr lang="es-MX" sz="2100" kern="1200" dirty="0">
            <a:latin typeface="Arial" pitchFamily="34" charset="0"/>
            <a:cs typeface="Arial" pitchFamily="34" charset="0"/>
          </a:endParaRPr>
        </a:p>
      </dsp:txBody>
      <dsp:txXfrm rot="-5400000">
        <a:off x="1" y="842399"/>
        <a:ext cx="1683092" cy="721325"/>
      </dsp:txXfrm>
    </dsp:sp>
    <dsp:sp modelId="{0E2C7AD5-7A52-460B-ACAF-20F58DBD9020}">
      <dsp:nvSpPr>
        <dsp:cNvPr id="0" name=""/>
        <dsp:cNvSpPr/>
      </dsp:nvSpPr>
      <dsp:spPr>
        <a:xfrm rot="5400000">
          <a:off x="4174910" y="-2490964"/>
          <a:ext cx="1562871" cy="6546507"/>
        </a:xfrm>
        <a:prstGeom prst="round2SameRect">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es-MX" sz="2000" kern="1200" dirty="0" smtClean="0">
              <a:latin typeface="Arial" pitchFamily="34" charset="0"/>
              <a:cs typeface="Arial" pitchFamily="34" charset="0"/>
            </a:rPr>
            <a:t>La formulación es el proceso de definición y preparación de proyectos. Mientras que la preparación es el proceso de cálculo y estructuración de costos, inversiones y beneficios.</a:t>
          </a:r>
          <a:endParaRPr lang="es-MX" sz="2000" kern="1200" dirty="0">
            <a:latin typeface="Arial" pitchFamily="34" charset="0"/>
            <a:cs typeface="Arial" pitchFamily="34" charset="0"/>
          </a:endParaRPr>
        </a:p>
      </dsp:txBody>
      <dsp:txXfrm rot="-5400000">
        <a:off x="1683093" y="77146"/>
        <a:ext cx="6470214" cy="1410285"/>
      </dsp:txXfrm>
    </dsp:sp>
    <dsp:sp modelId="{093738DE-799B-4997-BF1A-626A9DFBF4D2}">
      <dsp:nvSpPr>
        <dsp:cNvPr id="0" name=""/>
        <dsp:cNvSpPr/>
      </dsp:nvSpPr>
      <dsp:spPr>
        <a:xfrm rot="5400000">
          <a:off x="-360662" y="2481354"/>
          <a:ext cx="2404417" cy="1683092"/>
        </a:xfrm>
        <a:prstGeom prst="chevron">
          <a:avLst/>
        </a:prstGeom>
        <a:solidFill>
          <a:schemeClr val="accent5">
            <a:hueOff val="-1031223"/>
            <a:satOff val="-12017"/>
            <a:lumOff val="-2158"/>
            <a:alphaOff val="0"/>
          </a:schemeClr>
        </a:solidFill>
        <a:ln w="15875" cap="flat" cmpd="sng" algn="ctr">
          <a:solidFill>
            <a:schemeClr val="accent5">
              <a:hueOff val="-1031223"/>
              <a:satOff val="-12017"/>
              <a:lumOff val="-21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smtClean="0">
              <a:latin typeface="Arial" pitchFamily="34" charset="0"/>
              <a:cs typeface="Arial" pitchFamily="34" charset="0"/>
            </a:rPr>
            <a:t>Evaluación del proyecto</a:t>
          </a:r>
          <a:endParaRPr lang="es-MX" sz="2100" kern="1200" dirty="0">
            <a:latin typeface="Arial" pitchFamily="34" charset="0"/>
            <a:cs typeface="Arial" pitchFamily="34" charset="0"/>
          </a:endParaRPr>
        </a:p>
      </dsp:txBody>
      <dsp:txXfrm rot="-5400000">
        <a:off x="1" y="2962237"/>
        <a:ext cx="1683092" cy="721325"/>
      </dsp:txXfrm>
    </dsp:sp>
    <dsp:sp modelId="{22903153-8FF9-4DE2-9D0F-30F1F4704A01}">
      <dsp:nvSpPr>
        <dsp:cNvPr id="0" name=""/>
        <dsp:cNvSpPr/>
      </dsp:nvSpPr>
      <dsp:spPr>
        <a:xfrm rot="5400000">
          <a:off x="4174910" y="-371126"/>
          <a:ext cx="1562871" cy="6546507"/>
        </a:xfrm>
        <a:prstGeom prst="round2SameRect">
          <a:avLst/>
        </a:prstGeom>
        <a:solidFill>
          <a:schemeClr val="lt1">
            <a:alpha val="90000"/>
            <a:hueOff val="0"/>
            <a:satOff val="0"/>
            <a:lumOff val="0"/>
            <a:alphaOff val="0"/>
          </a:schemeClr>
        </a:solidFill>
        <a:ln w="15875" cap="flat" cmpd="sng" algn="ctr">
          <a:solidFill>
            <a:schemeClr val="accent5">
              <a:hueOff val="-1031223"/>
              <a:satOff val="-12017"/>
              <a:lumOff val="-21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es-MX" sz="2000" kern="1200" dirty="0" smtClean="0">
              <a:latin typeface="Arial" pitchFamily="34" charset="0"/>
              <a:cs typeface="Arial" pitchFamily="34" charset="0"/>
            </a:rPr>
            <a:t>Estudia la viabilidad y determina la rentabilidad de la inversión; es conveniente agregar información que contribuya a tomar la decisión por parte de agentes involucrados (inversionista, ejecutivos, etc.)</a:t>
          </a:r>
          <a:endParaRPr lang="es-MX" sz="2000" kern="1200" dirty="0">
            <a:latin typeface="Arial" pitchFamily="34" charset="0"/>
            <a:cs typeface="Arial" pitchFamily="34" charset="0"/>
          </a:endParaRPr>
        </a:p>
      </dsp:txBody>
      <dsp:txXfrm rot="-5400000">
        <a:off x="1683093" y="2196984"/>
        <a:ext cx="6470214" cy="141028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BC7C088-1D51-4E2F-B7BC-AD26488213A8}" type="datetimeFigureOut">
              <a:rPr lang="es-MX" smtClean="0"/>
              <a:t>28/09/2015</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D01829-F053-437B-A569-C733E0D32D7E}" type="slidenum">
              <a:rPr lang="es-MX" smtClean="0"/>
              <a:t>‹Nº›</a:t>
            </a:fld>
            <a:endParaRPr lang="es-MX"/>
          </a:p>
        </p:txBody>
      </p:sp>
    </p:spTree>
    <p:extLst>
      <p:ext uri="{BB962C8B-B14F-4D97-AF65-F5344CB8AC3E}">
        <p14:creationId xmlns:p14="http://schemas.microsoft.com/office/powerpoint/2010/main" val="52807576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DC880B7-ABC2-4A9C-81AF-9445C436E5EE}" type="datetimeFigureOut">
              <a:rPr lang="es-MX" smtClean="0"/>
              <a:t>28/09/2015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3027A57-7B8B-440B-A05C-4C71E4B4ADD9}" type="slidenum">
              <a:rPr lang="es-MX" smtClean="0"/>
              <a:t>‹Nº›</a:t>
            </a:fld>
            <a:endParaRPr lang="es-MX"/>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DC880B7-ABC2-4A9C-81AF-9445C436E5EE}" type="datetimeFigureOut">
              <a:rPr lang="es-MX" smtClean="0"/>
              <a:t>28/09/2015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3027A57-7B8B-440B-A05C-4C71E4B4ADD9}"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DC880B7-ABC2-4A9C-81AF-9445C436E5EE}" type="datetimeFigureOut">
              <a:rPr lang="es-MX" smtClean="0"/>
              <a:t>28/09/2015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3027A57-7B8B-440B-A05C-4C71E4B4ADD9}"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DC880B7-ABC2-4A9C-81AF-9445C436E5EE}" type="datetimeFigureOut">
              <a:rPr lang="es-MX" smtClean="0"/>
              <a:t>28/09/2015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3027A57-7B8B-440B-A05C-4C71E4B4ADD9}"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DC880B7-ABC2-4A9C-81AF-9445C436E5EE}" type="datetimeFigureOut">
              <a:rPr lang="es-MX" smtClean="0"/>
              <a:t>28/09/2015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3027A57-7B8B-440B-A05C-4C71E4B4ADD9}"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DC880B7-ABC2-4A9C-81AF-9445C436E5EE}" type="datetimeFigureOut">
              <a:rPr lang="es-MX" smtClean="0"/>
              <a:t>28/09/2015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3027A57-7B8B-440B-A05C-4C71E4B4ADD9}"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DC880B7-ABC2-4A9C-81AF-9445C436E5EE}" type="datetimeFigureOut">
              <a:rPr lang="es-MX" smtClean="0"/>
              <a:t>28/09/2015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3027A57-7B8B-440B-A05C-4C71E4B4ADD9}"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DC880B7-ABC2-4A9C-81AF-9445C436E5EE}" type="datetimeFigureOut">
              <a:rPr lang="es-MX" smtClean="0"/>
              <a:t>28/09/2015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3027A57-7B8B-440B-A05C-4C71E4B4ADD9}"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C880B7-ABC2-4A9C-81AF-9445C436E5EE}" type="datetimeFigureOut">
              <a:rPr lang="es-MX" smtClean="0"/>
              <a:t>28/09/2015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3027A57-7B8B-440B-A05C-4C71E4B4ADD9}"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DC880B7-ABC2-4A9C-81AF-9445C436E5EE}" type="datetimeFigureOut">
              <a:rPr lang="es-MX" smtClean="0"/>
              <a:t>28/09/2015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3027A57-7B8B-440B-A05C-4C71E4B4ADD9}"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DC880B7-ABC2-4A9C-81AF-9445C436E5EE}" type="datetimeFigureOut">
              <a:rPr lang="es-MX" smtClean="0"/>
              <a:t>28/09/2015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3027A57-7B8B-440B-A05C-4C71E4B4ADD9}" type="slidenum">
              <a:rPr lang="es-MX" smtClean="0"/>
              <a:t>‹Nº›</a:t>
            </a:fld>
            <a:endParaRPr lang="es-MX"/>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EDC880B7-ABC2-4A9C-81AF-9445C436E5EE}" type="datetimeFigureOut">
              <a:rPr lang="es-MX" smtClean="0"/>
              <a:t>28/09/2015</a:t>
            </a:fld>
            <a:endParaRPr lang="es-MX"/>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3027A57-7B8B-440B-A05C-4C71E4B4ADD9}"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88640"/>
            <a:ext cx="7920880" cy="646331"/>
          </a:xfrm>
          <a:prstGeom prst="rect">
            <a:avLst/>
          </a:prstGeom>
          <a:noFill/>
        </p:spPr>
        <p:txBody>
          <a:bodyPr wrap="square" rtlCol="0">
            <a:spAutoFit/>
          </a:bodyPr>
          <a:lstStyle/>
          <a:p>
            <a:r>
              <a:rPr lang="es-MX" dirty="0" smtClean="0"/>
              <a:t>Universidad Autónoma del Estado de México</a:t>
            </a:r>
          </a:p>
          <a:p>
            <a:r>
              <a:rPr lang="es-MX" dirty="0" smtClean="0"/>
              <a:t>Centro Universitario UAEM Valle de Chalco</a:t>
            </a:r>
            <a:endParaRPr lang="es-MX" dirty="0"/>
          </a:p>
        </p:txBody>
      </p:sp>
      <p:sp>
        <p:nvSpPr>
          <p:cNvPr id="3" name="2 CuadroTexto"/>
          <p:cNvSpPr txBox="1"/>
          <p:nvPr/>
        </p:nvSpPr>
        <p:spPr>
          <a:xfrm>
            <a:off x="899592" y="4871482"/>
            <a:ext cx="7272808" cy="861774"/>
          </a:xfrm>
          <a:prstGeom prst="rect">
            <a:avLst/>
          </a:prstGeom>
          <a:noFill/>
        </p:spPr>
        <p:txBody>
          <a:bodyPr wrap="square" rtlCol="0">
            <a:spAutoFit/>
          </a:bodyPr>
          <a:lstStyle/>
          <a:p>
            <a:pPr algn="ctr"/>
            <a:r>
              <a:rPr lang="es-MX" sz="2500" dirty="0" smtClean="0">
                <a:solidFill>
                  <a:schemeClr val="bg2">
                    <a:lumMod val="75000"/>
                  </a:schemeClr>
                </a:solidFill>
              </a:rPr>
              <a:t>Licenciatura en Contaduría</a:t>
            </a:r>
          </a:p>
          <a:p>
            <a:pPr algn="ctr"/>
            <a:r>
              <a:rPr lang="es-MX" sz="2500" dirty="0" smtClean="0">
                <a:solidFill>
                  <a:schemeClr val="bg2">
                    <a:lumMod val="75000"/>
                  </a:schemeClr>
                </a:solidFill>
              </a:rPr>
              <a:t>Ciclo escolar 2015A </a:t>
            </a:r>
            <a:endParaRPr lang="es-MX" sz="2500" dirty="0">
              <a:solidFill>
                <a:schemeClr val="bg2">
                  <a:lumMod val="75000"/>
                </a:schemeClr>
              </a:solidFill>
            </a:endParaRPr>
          </a:p>
        </p:txBody>
      </p:sp>
      <p:sp>
        <p:nvSpPr>
          <p:cNvPr id="5" name="4 CuadroTexto"/>
          <p:cNvSpPr txBox="1"/>
          <p:nvPr/>
        </p:nvSpPr>
        <p:spPr>
          <a:xfrm>
            <a:off x="827584" y="5805264"/>
            <a:ext cx="4752528" cy="369332"/>
          </a:xfrm>
          <a:prstGeom prst="rect">
            <a:avLst/>
          </a:prstGeom>
          <a:noFill/>
        </p:spPr>
        <p:txBody>
          <a:bodyPr wrap="square" rtlCol="0">
            <a:spAutoFit/>
          </a:bodyPr>
          <a:lstStyle/>
          <a:p>
            <a:r>
              <a:rPr lang="es-MX" dirty="0" smtClean="0">
                <a:solidFill>
                  <a:schemeClr val="bg2">
                    <a:lumMod val="75000"/>
                  </a:schemeClr>
                </a:solidFill>
              </a:rPr>
              <a:t>Dra. Nidia López Lira</a:t>
            </a:r>
            <a:endParaRPr lang="es-MX" dirty="0">
              <a:solidFill>
                <a:schemeClr val="bg2">
                  <a:lumMod val="75000"/>
                </a:schemeClr>
              </a:solidFill>
            </a:endParaRPr>
          </a:p>
        </p:txBody>
      </p:sp>
      <p:sp>
        <p:nvSpPr>
          <p:cNvPr id="6" name="5 CuadroTexto"/>
          <p:cNvSpPr txBox="1"/>
          <p:nvPr/>
        </p:nvSpPr>
        <p:spPr>
          <a:xfrm>
            <a:off x="6588224" y="5795972"/>
            <a:ext cx="1728192" cy="369332"/>
          </a:xfrm>
          <a:prstGeom prst="rect">
            <a:avLst/>
          </a:prstGeom>
          <a:noFill/>
        </p:spPr>
        <p:txBody>
          <a:bodyPr wrap="square" rtlCol="0">
            <a:spAutoFit/>
          </a:bodyPr>
          <a:lstStyle/>
          <a:p>
            <a:pPr algn="r"/>
            <a:r>
              <a:rPr lang="es-MX" dirty="0" smtClean="0">
                <a:solidFill>
                  <a:schemeClr val="bg2">
                    <a:lumMod val="75000"/>
                  </a:schemeClr>
                </a:solidFill>
              </a:rPr>
              <a:t>Mayo 2015</a:t>
            </a:r>
            <a:endParaRPr lang="es-MX" dirty="0">
              <a:solidFill>
                <a:schemeClr val="bg2">
                  <a:lumMod val="75000"/>
                </a:schemeClr>
              </a:solidFill>
            </a:endParaRPr>
          </a:p>
        </p:txBody>
      </p:sp>
      <p:sp>
        <p:nvSpPr>
          <p:cNvPr id="7" name="6 CuadroTexto"/>
          <p:cNvSpPr txBox="1"/>
          <p:nvPr/>
        </p:nvSpPr>
        <p:spPr>
          <a:xfrm>
            <a:off x="683568" y="1842502"/>
            <a:ext cx="7776864" cy="861774"/>
          </a:xfrm>
          <a:prstGeom prst="rect">
            <a:avLst/>
          </a:prstGeom>
          <a:noFill/>
        </p:spPr>
        <p:txBody>
          <a:bodyPr wrap="square" rtlCol="0">
            <a:spAutoFit/>
          </a:bodyPr>
          <a:lstStyle/>
          <a:p>
            <a:pPr algn="ctr"/>
            <a:r>
              <a:rPr lang="es-MX" sz="5000" dirty="0" smtClean="0"/>
              <a:t>Proyectos de Inversión</a:t>
            </a:r>
            <a:endParaRPr lang="es-MX" sz="5000" dirty="0"/>
          </a:p>
        </p:txBody>
      </p:sp>
      <p:sp>
        <p:nvSpPr>
          <p:cNvPr id="8" name="7 CuadroTexto"/>
          <p:cNvSpPr txBox="1"/>
          <p:nvPr/>
        </p:nvSpPr>
        <p:spPr>
          <a:xfrm>
            <a:off x="539552" y="2348880"/>
            <a:ext cx="7776864" cy="2846933"/>
          </a:xfrm>
          <a:prstGeom prst="rect">
            <a:avLst/>
          </a:prstGeom>
          <a:noFill/>
        </p:spPr>
        <p:txBody>
          <a:bodyPr wrap="square" rtlCol="0">
            <a:spAutoFit/>
          </a:bodyPr>
          <a:lstStyle/>
          <a:p>
            <a:pPr algn="ctr"/>
            <a:endParaRPr lang="es-MX" sz="2500" dirty="0" smtClean="0"/>
          </a:p>
          <a:p>
            <a:pPr algn="ctr"/>
            <a:endParaRPr lang="es-MX" sz="2500" dirty="0" smtClean="0"/>
          </a:p>
          <a:p>
            <a:pPr algn="ctr"/>
            <a:r>
              <a:rPr lang="es-MX" sz="2500" dirty="0" smtClean="0"/>
              <a:t>Introducción al Estudio Financiero de un Proyecto de Inversión</a:t>
            </a:r>
          </a:p>
          <a:p>
            <a:pPr algn="ctr"/>
            <a:endParaRPr lang="es-MX" sz="2500" dirty="0" smtClean="0"/>
          </a:p>
          <a:p>
            <a:pPr algn="ctr"/>
            <a:endParaRPr lang="es-MX" dirty="0" smtClean="0"/>
          </a:p>
          <a:p>
            <a:pPr algn="ctr"/>
            <a:r>
              <a:rPr lang="es-MX" dirty="0" smtClean="0"/>
              <a:t>Material de apoyo visual </a:t>
            </a:r>
            <a:r>
              <a:rPr lang="es-MX" dirty="0" err="1" smtClean="0"/>
              <a:t>proyectable</a:t>
            </a:r>
            <a:endParaRPr lang="es-MX" dirty="0" smtClean="0"/>
          </a:p>
          <a:p>
            <a:endParaRPr lang="es-MX"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384"/>
            <a:ext cx="914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30066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3356992"/>
            <a:ext cx="2088232" cy="1584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3394" y="548680"/>
            <a:ext cx="2400494" cy="1800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redondeado"/>
          <p:cNvSpPr/>
          <p:nvPr/>
        </p:nvSpPr>
        <p:spPr>
          <a:xfrm>
            <a:off x="3059832" y="404664"/>
            <a:ext cx="2808312" cy="1008112"/>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smtClean="0">
                <a:latin typeface="Arial" pitchFamily="34" charset="0"/>
                <a:cs typeface="Arial" pitchFamily="34" charset="0"/>
              </a:rPr>
              <a:t>Las Inversiones de un proyecto se pueden clasificar en:</a:t>
            </a:r>
            <a:endParaRPr lang="es-MX" dirty="0">
              <a:latin typeface="Arial" pitchFamily="34" charset="0"/>
              <a:cs typeface="Arial" pitchFamily="34" charset="0"/>
            </a:endParaRPr>
          </a:p>
        </p:txBody>
      </p:sp>
      <p:sp>
        <p:nvSpPr>
          <p:cNvPr id="7" name="6 Rectángulo redondeado"/>
          <p:cNvSpPr/>
          <p:nvPr/>
        </p:nvSpPr>
        <p:spPr>
          <a:xfrm>
            <a:off x="1835696" y="2442592"/>
            <a:ext cx="2304256" cy="9144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smtClean="0">
                <a:latin typeface="Arial" pitchFamily="34" charset="0"/>
                <a:cs typeface="Arial" pitchFamily="34" charset="0"/>
              </a:rPr>
              <a:t>Antes de la implementacion del proyecto</a:t>
            </a:r>
            <a:endParaRPr lang="es-MX" dirty="0">
              <a:latin typeface="Arial" pitchFamily="34" charset="0"/>
              <a:cs typeface="Arial" pitchFamily="34" charset="0"/>
            </a:endParaRPr>
          </a:p>
        </p:txBody>
      </p:sp>
      <p:sp>
        <p:nvSpPr>
          <p:cNvPr id="8" name="7 Rectángulo redondeado"/>
          <p:cNvSpPr/>
          <p:nvPr/>
        </p:nvSpPr>
        <p:spPr>
          <a:xfrm>
            <a:off x="4860032" y="2442592"/>
            <a:ext cx="2304256" cy="9144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a:latin typeface="Arial" pitchFamily="34" charset="0"/>
                <a:cs typeface="Arial" pitchFamily="34" charset="0"/>
              </a:rPr>
              <a:t>D</a:t>
            </a:r>
            <a:r>
              <a:rPr lang="es-MX" dirty="0" smtClean="0">
                <a:latin typeface="Arial" pitchFamily="34" charset="0"/>
                <a:cs typeface="Arial" pitchFamily="34" charset="0"/>
              </a:rPr>
              <a:t>urante su operación</a:t>
            </a:r>
            <a:endParaRPr lang="es-MX" dirty="0">
              <a:latin typeface="Arial" pitchFamily="34" charset="0"/>
              <a:cs typeface="Arial" pitchFamily="34" charset="0"/>
            </a:endParaRPr>
          </a:p>
        </p:txBody>
      </p:sp>
      <p:sp>
        <p:nvSpPr>
          <p:cNvPr id="10" name="9 Rectángulo redondeado"/>
          <p:cNvSpPr/>
          <p:nvPr/>
        </p:nvSpPr>
        <p:spPr>
          <a:xfrm>
            <a:off x="1835696" y="4797152"/>
            <a:ext cx="2304256" cy="9144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smtClean="0">
                <a:latin typeface="Arial" pitchFamily="34" charset="0"/>
                <a:cs typeface="Arial" pitchFamily="34" charset="0"/>
              </a:rPr>
              <a:t>«Calendario de Inversiones» (Presupuesto)</a:t>
            </a:r>
            <a:endParaRPr lang="es-MX" dirty="0">
              <a:latin typeface="Arial" pitchFamily="34" charset="0"/>
              <a:cs typeface="Arial" pitchFamily="34" charset="0"/>
            </a:endParaRPr>
          </a:p>
        </p:txBody>
      </p:sp>
      <p:sp>
        <p:nvSpPr>
          <p:cNvPr id="11" name="10 Rectángulo redondeado"/>
          <p:cNvSpPr/>
          <p:nvPr/>
        </p:nvSpPr>
        <p:spPr>
          <a:xfrm>
            <a:off x="4932040" y="4962872"/>
            <a:ext cx="2304256" cy="9144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smtClean="0">
                <a:latin typeface="Arial" pitchFamily="34" charset="0"/>
                <a:cs typeface="Arial" pitchFamily="34" charset="0"/>
              </a:rPr>
              <a:t>Incorporar el  efecto del  «Costo de Capital»</a:t>
            </a:r>
            <a:endParaRPr lang="es-MX" dirty="0">
              <a:latin typeface="Arial" pitchFamily="34" charset="0"/>
              <a:cs typeface="Arial" pitchFamily="34" charset="0"/>
            </a:endParaRPr>
          </a:p>
        </p:txBody>
      </p:sp>
      <p:sp>
        <p:nvSpPr>
          <p:cNvPr id="12" name="11 CuadroTexto"/>
          <p:cNvSpPr txBox="1"/>
          <p:nvPr/>
        </p:nvSpPr>
        <p:spPr>
          <a:xfrm>
            <a:off x="3308209" y="1700808"/>
            <a:ext cx="2343911" cy="307777"/>
          </a:xfrm>
          <a:prstGeom prst="rect">
            <a:avLst/>
          </a:prstGeom>
          <a:noFill/>
        </p:spPr>
        <p:txBody>
          <a:bodyPr wrap="none" rtlCol="0">
            <a:spAutoFit/>
          </a:bodyPr>
          <a:lstStyle/>
          <a:p>
            <a:r>
              <a:rPr lang="es-MX" sz="1400" dirty="0" smtClean="0">
                <a:latin typeface="Arial" pitchFamily="34" charset="0"/>
                <a:cs typeface="Arial" pitchFamily="34" charset="0"/>
              </a:rPr>
              <a:t>Aquellas que se realizarán </a:t>
            </a:r>
            <a:endParaRPr lang="es-MX" sz="1400" dirty="0">
              <a:latin typeface="Arial" pitchFamily="34" charset="0"/>
              <a:cs typeface="Arial" pitchFamily="34" charset="0"/>
            </a:endParaRPr>
          </a:p>
        </p:txBody>
      </p:sp>
      <p:cxnSp>
        <p:nvCxnSpPr>
          <p:cNvPr id="14" name="13 Conector recto"/>
          <p:cNvCxnSpPr>
            <a:stCxn id="12" idx="0"/>
            <a:endCxn id="6" idx="2"/>
          </p:cNvCxnSpPr>
          <p:nvPr/>
        </p:nvCxnSpPr>
        <p:spPr>
          <a:xfrm flipH="1" flipV="1">
            <a:off x="4463988" y="1412776"/>
            <a:ext cx="16177" cy="288032"/>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15 Conector recto"/>
          <p:cNvCxnSpPr>
            <a:stCxn id="12" idx="2"/>
            <a:endCxn id="8" idx="0"/>
          </p:cNvCxnSpPr>
          <p:nvPr/>
        </p:nvCxnSpPr>
        <p:spPr>
          <a:xfrm>
            <a:off x="4480165" y="2008585"/>
            <a:ext cx="1531995" cy="434007"/>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17 Conector recto"/>
          <p:cNvCxnSpPr>
            <a:stCxn id="12" idx="2"/>
            <a:endCxn id="7" idx="0"/>
          </p:cNvCxnSpPr>
          <p:nvPr/>
        </p:nvCxnSpPr>
        <p:spPr>
          <a:xfrm flipH="1">
            <a:off x="2987824" y="2008585"/>
            <a:ext cx="1492341" cy="434007"/>
          </a:xfrm>
          <a:prstGeom prst="line">
            <a:avLst/>
          </a:prstGeom>
        </p:spPr>
        <p:style>
          <a:lnRef idx="2">
            <a:schemeClr val="accent1"/>
          </a:lnRef>
          <a:fillRef idx="0">
            <a:schemeClr val="accent1"/>
          </a:fillRef>
          <a:effectRef idx="1">
            <a:schemeClr val="accent1"/>
          </a:effectRef>
          <a:fontRef idx="minor">
            <a:schemeClr val="tx1"/>
          </a:fontRef>
        </p:style>
      </p:cxnSp>
      <p:sp>
        <p:nvSpPr>
          <p:cNvPr id="19" name="18 CuadroTexto"/>
          <p:cNvSpPr txBox="1"/>
          <p:nvPr/>
        </p:nvSpPr>
        <p:spPr>
          <a:xfrm>
            <a:off x="1835696" y="3841884"/>
            <a:ext cx="2232248" cy="523220"/>
          </a:xfrm>
          <a:prstGeom prst="rect">
            <a:avLst/>
          </a:prstGeom>
          <a:noFill/>
        </p:spPr>
        <p:txBody>
          <a:bodyPr wrap="square" rtlCol="0">
            <a:spAutoFit/>
          </a:bodyPr>
          <a:lstStyle/>
          <a:p>
            <a:pPr algn="ctr"/>
            <a:r>
              <a:rPr lang="es-MX" sz="1400" dirty="0" smtClean="0">
                <a:latin typeface="Arial" pitchFamily="34" charset="0"/>
                <a:cs typeface="Arial" pitchFamily="34" charset="0"/>
              </a:rPr>
              <a:t>Estas dan origen a lo que se denomina</a:t>
            </a:r>
            <a:endParaRPr lang="es-MX" sz="1400" dirty="0">
              <a:latin typeface="Arial" pitchFamily="34" charset="0"/>
              <a:cs typeface="Arial" pitchFamily="34" charset="0"/>
            </a:endParaRPr>
          </a:p>
        </p:txBody>
      </p:sp>
      <p:sp>
        <p:nvSpPr>
          <p:cNvPr id="20" name="19 CuadroTexto"/>
          <p:cNvSpPr txBox="1"/>
          <p:nvPr/>
        </p:nvSpPr>
        <p:spPr>
          <a:xfrm>
            <a:off x="5004048" y="3841884"/>
            <a:ext cx="2232248" cy="738664"/>
          </a:xfrm>
          <a:prstGeom prst="rect">
            <a:avLst/>
          </a:prstGeom>
          <a:noFill/>
        </p:spPr>
        <p:txBody>
          <a:bodyPr wrap="square" rtlCol="0">
            <a:spAutoFit/>
          </a:bodyPr>
          <a:lstStyle/>
          <a:p>
            <a:pPr algn="ctr"/>
            <a:r>
              <a:rPr lang="es-MX" sz="1400" dirty="0" smtClean="0">
                <a:latin typeface="Arial" pitchFamily="34" charset="0"/>
                <a:cs typeface="Arial" pitchFamily="34" charset="0"/>
              </a:rPr>
              <a:t>Identificarlas en el momento exacto en que ocurren es poder</a:t>
            </a:r>
            <a:endParaRPr lang="es-MX" sz="1400" dirty="0">
              <a:latin typeface="Arial" pitchFamily="34" charset="0"/>
              <a:cs typeface="Arial" pitchFamily="34" charset="0"/>
            </a:endParaRPr>
          </a:p>
        </p:txBody>
      </p:sp>
      <p:cxnSp>
        <p:nvCxnSpPr>
          <p:cNvPr id="22" name="21 Conector recto de flecha"/>
          <p:cNvCxnSpPr>
            <a:stCxn id="7" idx="2"/>
          </p:cNvCxnSpPr>
          <p:nvPr/>
        </p:nvCxnSpPr>
        <p:spPr>
          <a:xfrm>
            <a:off x="2987824" y="3356992"/>
            <a:ext cx="0" cy="4848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24 Conector recto de flecha"/>
          <p:cNvCxnSpPr/>
          <p:nvPr/>
        </p:nvCxnSpPr>
        <p:spPr>
          <a:xfrm>
            <a:off x="2987824" y="4312260"/>
            <a:ext cx="0" cy="4848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25 Conector recto de flecha"/>
          <p:cNvCxnSpPr/>
          <p:nvPr/>
        </p:nvCxnSpPr>
        <p:spPr>
          <a:xfrm>
            <a:off x="6084168" y="3376156"/>
            <a:ext cx="0" cy="4848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31 Conector recto de flecha"/>
          <p:cNvCxnSpPr/>
          <p:nvPr/>
        </p:nvCxnSpPr>
        <p:spPr>
          <a:xfrm>
            <a:off x="6084168" y="4456276"/>
            <a:ext cx="0" cy="4848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4 Título"/>
          <p:cNvSpPr>
            <a:spLocks noGrp="1"/>
          </p:cNvSpPr>
          <p:nvPr>
            <p:ph type="title"/>
          </p:nvPr>
        </p:nvSpPr>
        <p:spPr>
          <a:xfrm>
            <a:off x="493204" y="5892260"/>
            <a:ext cx="8229600" cy="792088"/>
          </a:xfrm>
        </p:spPr>
        <p:txBody>
          <a:bodyPr>
            <a:normAutofit/>
          </a:bodyPr>
          <a:lstStyle/>
          <a:p>
            <a:r>
              <a:rPr lang="es-MX" sz="2800" dirty="0" smtClean="0">
                <a:solidFill>
                  <a:schemeClr val="tx1"/>
                </a:solidFill>
                <a:effectLst/>
                <a:latin typeface="Arial" pitchFamily="34" charset="0"/>
                <a:cs typeface="Arial" pitchFamily="34" charset="0"/>
              </a:rPr>
              <a:t>3. Clasificación de las inversiones</a:t>
            </a:r>
            <a:endParaRPr lang="es-MX" sz="2800" dirty="0">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671542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20688"/>
            <a:ext cx="7776864" cy="864096"/>
          </a:xfrm>
        </p:spPr>
        <p:txBody>
          <a:bodyPr>
            <a:normAutofit/>
          </a:bodyPr>
          <a:lstStyle/>
          <a:p>
            <a:pPr algn="ctr"/>
            <a:r>
              <a:rPr lang="es-MX" sz="2800" dirty="0" smtClean="0">
                <a:solidFill>
                  <a:schemeClr val="tx1"/>
                </a:solidFill>
                <a:effectLst/>
                <a:latin typeface="Arial" pitchFamily="34" charset="0"/>
                <a:cs typeface="Arial" pitchFamily="34" charset="0"/>
              </a:rPr>
              <a:t>4. El Calendario de Inversiones</a:t>
            </a:r>
            <a:endParaRPr lang="es-MX" sz="2800" dirty="0">
              <a:solidFill>
                <a:schemeClr val="tx1"/>
              </a:solidFill>
              <a:effectLst/>
              <a:latin typeface="Arial" pitchFamily="34" charset="0"/>
              <a:cs typeface="Arial" pitchFamily="34" charset="0"/>
            </a:endParaRPr>
          </a:p>
        </p:txBody>
      </p:sp>
      <p:sp>
        <p:nvSpPr>
          <p:cNvPr id="3" name="2 Marcador de contenido"/>
          <p:cNvSpPr>
            <a:spLocks noGrp="1"/>
          </p:cNvSpPr>
          <p:nvPr>
            <p:ph sz="quarter" idx="13"/>
          </p:nvPr>
        </p:nvSpPr>
        <p:spPr>
          <a:xfrm>
            <a:off x="601216" y="2464296"/>
            <a:ext cx="3898776" cy="2044824"/>
          </a:xfrm>
        </p:spPr>
        <p:txBody>
          <a:bodyPr>
            <a:normAutofit/>
          </a:bodyPr>
          <a:lstStyle/>
          <a:p>
            <a:pPr marL="0" indent="0" algn="just">
              <a:buNone/>
            </a:pPr>
            <a:r>
              <a:rPr lang="es-MX" sz="2000" dirty="0" smtClean="0"/>
              <a:t>Es el que refleja en un Presupuesto, la totalidad de inversiones previas y el momento en que ocurre cada una de ellas.</a:t>
            </a:r>
            <a:endParaRPr lang="es-MX" sz="2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556792"/>
            <a:ext cx="3456384"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93074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5" y="620688"/>
            <a:ext cx="7118176" cy="1043706"/>
          </a:xfrm>
        </p:spPr>
        <p:txBody>
          <a:bodyPr/>
          <a:lstStyle/>
          <a:p>
            <a:pPr algn="ctr"/>
            <a:r>
              <a:rPr lang="es-MX" sz="2800" dirty="0" smtClean="0">
                <a:solidFill>
                  <a:schemeClr val="tx1"/>
                </a:solidFill>
                <a:effectLst/>
                <a:latin typeface="Arial" pitchFamily="34" charset="0"/>
                <a:cs typeface="Arial" pitchFamily="34" charset="0"/>
              </a:rPr>
              <a:t>5. El costo de Capital</a:t>
            </a:r>
            <a:endParaRPr lang="es-MX" sz="2800" dirty="0">
              <a:solidFill>
                <a:schemeClr val="tx1"/>
              </a:solidFill>
              <a:effectLst/>
              <a:latin typeface="Arial" pitchFamily="34" charset="0"/>
              <a:cs typeface="Arial" pitchFamily="34" charset="0"/>
            </a:endParaRPr>
          </a:p>
        </p:txBody>
      </p:sp>
      <p:sp>
        <p:nvSpPr>
          <p:cNvPr id="3" name="2 Marcador de contenido"/>
          <p:cNvSpPr>
            <a:spLocks noGrp="1"/>
          </p:cNvSpPr>
          <p:nvPr>
            <p:ph sz="quarter" idx="13"/>
          </p:nvPr>
        </p:nvSpPr>
        <p:spPr>
          <a:xfrm>
            <a:off x="5220072" y="1744216"/>
            <a:ext cx="3466728" cy="4061048"/>
          </a:xfrm>
        </p:spPr>
        <p:txBody>
          <a:bodyPr>
            <a:normAutofit/>
          </a:bodyPr>
          <a:lstStyle/>
          <a:p>
            <a:pPr marL="0" indent="0" algn="just">
              <a:buNone/>
            </a:pPr>
            <a:r>
              <a:rPr lang="es-MX" sz="2000" dirty="0" smtClean="0">
                <a:latin typeface="Arial" pitchFamily="34" charset="0"/>
                <a:cs typeface="Arial" pitchFamily="34" charset="0"/>
              </a:rPr>
              <a:t>Es la tasa de retorno que exige generar a la inversión requerida por el proyecto y que equivale a la rentabilidad esperada. Es factible incluir el costo del capital inmovilizado mediante la capitalización o cálculo del valor futuro.</a:t>
            </a:r>
            <a:endParaRPr lang="es-MX" sz="2000" dirty="0">
              <a:latin typeface="Arial" pitchFamily="34" charset="0"/>
              <a:cs typeface="Arial"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844824"/>
            <a:ext cx="3240360" cy="27363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17279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764704"/>
            <a:ext cx="7920880" cy="1080120"/>
          </a:xfrm>
        </p:spPr>
        <p:txBody>
          <a:bodyPr>
            <a:noAutofit/>
          </a:bodyPr>
          <a:lstStyle/>
          <a:p>
            <a:pPr algn="ctr"/>
            <a:r>
              <a:rPr lang="es-MX" sz="2800" dirty="0" smtClean="0">
                <a:solidFill>
                  <a:schemeClr val="tx1"/>
                </a:solidFill>
                <a:effectLst/>
                <a:latin typeface="Arial" pitchFamily="34" charset="0"/>
                <a:cs typeface="Arial" pitchFamily="34" charset="0"/>
              </a:rPr>
              <a:t>6. Costos contables y costos no contables</a:t>
            </a:r>
            <a:endParaRPr lang="es-MX" sz="2800" dirty="0">
              <a:solidFill>
                <a:schemeClr val="tx1"/>
              </a:solidFill>
              <a:effectLst/>
              <a:latin typeface="Arial" pitchFamily="34" charset="0"/>
              <a:cs typeface="Arial" pitchFamily="34" charset="0"/>
            </a:endParaRPr>
          </a:p>
        </p:txBody>
      </p:sp>
      <p:sp>
        <p:nvSpPr>
          <p:cNvPr id="4" name="3 Recortar rectángulo de esquina diagonal"/>
          <p:cNvSpPr/>
          <p:nvPr/>
        </p:nvSpPr>
        <p:spPr>
          <a:xfrm>
            <a:off x="611560" y="1844824"/>
            <a:ext cx="2952328" cy="4032448"/>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El costo contable es aquel que se refleja en los estados de pérdidas y ganancias de una empresa, mientras que un costo no contable es aquel que no va en los estados contables de la empresa pero tiene impacto en la decisión.</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988840"/>
            <a:ext cx="2732534" cy="15906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789040"/>
            <a:ext cx="2252439" cy="20797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89477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11817" y="269776"/>
            <a:ext cx="6512511" cy="1143000"/>
          </a:xfrm>
        </p:spPr>
        <p:txBody>
          <a:bodyPr/>
          <a:lstStyle/>
          <a:p>
            <a:pPr algn="ctr"/>
            <a:r>
              <a:rPr lang="es-MX" sz="2800" dirty="0" smtClean="0">
                <a:solidFill>
                  <a:schemeClr val="tx1"/>
                </a:solidFill>
                <a:effectLst/>
                <a:latin typeface="Arial" pitchFamily="34" charset="0"/>
                <a:cs typeface="Arial" pitchFamily="34" charset="0"/>
              </a:rPr>
              <a:t>7. Evaluación Financiera de proyectos: principales criterios de evaluación</a:t>
            </a:r>
            <a:endParaRPr lang="es-MX" sz="2800" dirty="0">
              <a:solidFill>
                <a:schemeClr val="tx1"/>
              </a:solidFill>
              <a:effectLst/>
              <a:latin typeface="Arial" pitchFamily="34" charset="0"/>
              <a:cs typeface="Arial" pitchFamily="34" charset="0"/>
            </a:endParaRPr>
          </a:p>
        </p:txBody>
      </p:sp>
      <p:sp>
        <p:nvSpPr>
          <p:cNvPr id="3" name="2 Marcador de contenido"/>
          <p:cNvSpPr>
            <a:spLocks noGrp="1"/>
          </p:cNvSpPr>
          <p:nvPr>
            <p:ph sz="quarter" idx="13"/>
          </p:nvPr>
        </p:nvSpPr>
        <p:spPr>
          <a:xfrm>
            <a:off x="1143000" y="1610464"/>
            <a:ext cx="6400800" cy="3474720"/>
          </a:xfrm>
        </p:spPr>
        <p:txBody>
          <a:bodyPr>
            <a:normAutofit/>
          </a:bodyPr>
          <a:lstStyle/>
          <a:p>
            <a:pPr marL="0" indent="0" algn="just">
              <a:buNone/>
            </a:pPr>
            <a:r>
              <a:rPr lang="es-MX" sz="2400" dirty="0" smtClean="0">
                <a:latin typeface="Arial" pitchFamily="34" charset="0"/>
                <a:cs typeface="Arial" pitchFamily="34" charset="0"/>
              </a:rPr>
              <a:t>La evaluación puede expresarse de muchas formas: En unidades monetarias, como un porcentaje o como el tiempo que demora la recuperación de la inversión.</a:t>
            </a:r>
          </a:p>
          <a:p>
            <a:pPr marL="0" indent="0" algn="just">
              <a:buNone/>
            </a:pPr>
            <a:endParaRPr lang="es-MX" sz="2400" dirty="0">
              <a:latin typeface="Arial" pitchFamily="34" charset="0"/>
              <a:cs typeface="Arial"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501008"/>
            <a:ext cx="2016224" cy="1547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435" t="5328" b="12485"/>
          <a:stretch/>
        </p:blipFill>
        <p:spPr bwMode="auto">
          <a:xfrm>
            <a:off x="3491880" y="3430247"/>
            <a:ext cx="2038061" cy="165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4155" y="3430247"/>
            <a:ext cx="2332261" cy="165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83523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3"/>
          </p:nvPr>
        </p:nvSpPr>
        <p:spPr>
          <a:xfrm>
            <a:off x="1143000" y="1178416"/>
            <a:ext cx="6400800" cy="3474720"/>
          </a:xfrm>
        </p:spPr>
        <p:txBody>
          <a:bodyPr>
            <a:normAutofit/>
          </a:bodyPr>
          <a:lstStyle/>
          <a:p>
            <a:pPr marL="0" indent="0" algn="just">
              <a:buNone/>
            </a:pPr>
            <a:r>
              <a:rPr lang="es-MX" sz="2000" dirty="0" smtClean="0">
                <a:latin typeface="Arial" pitchFamily="34" charset="0"/>
                <a:cs typeface="Arial" pitchFamily="34" charset="0"/>
              </a:rPr>
              <a:t>a) Valor actual neto: Conocido como el </a:t>
            </a:r>
            <a:r>
              <a:rPr lang="es-MX" sz="2000" b="1" u="sng" dirty="0" smtClean="0">
                <a:latin typeface="Arial" pitchFamily="34" charset="0"/>
                <a:cs typeface="Arial" pitchFamily="34" charset="0"/>
              </a:rPr>
              <a:t>VAN</a:t>
            </a:r>
            <a:r>
              <a:rPr lang="es-MX" sz="2000" dirty="0" smtClean="0">
                <a:latin typeface="Arial" pitchFamily="34" charset="0"/>
                <a:cs typeface="Arial" pitchFamily="34" charset="0"/>
              </a:rPr>
              <a:t>, mide los valores monetarios  (los recursos que aporta el proyecto  sobre la rentabilidad exigida a la inversión).</a:t>
            </a:r>
            <a:endParaRPr lang="es-MX" sz="2000" dirty="0">
              <a:latin typeface="Arial" pitchFamily="34" charset="0"/>
              <a:cs typeface="Arial"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492896"/>
            <a:ext cx="3672408" cy="275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lstStyle/>
          <a:p>
            <a:endParaRPr lang="es-MX"/>
          </a:p>
        </p:txBody>
      </p:sp>
    </p:spTree>
    <p:extLst>
      <p:ext uri="{BB962C8B-B14F-4D97-AF65-F5344CB8AC3E}">
        <p14:creationId xmlns:p14="http://schemas.microsoft.com/office/powerpoint/2010/main" val="22551476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2 Marcador de contenido"/>
              <p:cNvSpPr>
                <a:spLocks noGrp="1"/>
              </p:cNvSpPr>
              <p:nvPr>
                <p:ph sz="quarter" idx="13"/>
              </p:nvPr>
            </p:nvSpPr>
            <p:spPr>
              <a:xfrm>
                <a:off x="1143000" y="1538456"/>
                <a:ext cx="6400800" cy="3474720"/>
              </a:xfrm>
            </p:spPr>
            <p:txBody>
              <a:bodyPr>
                <a:noAutofit/>
              </a:bodyPr>
              <a:lstStyle/>
              <a:p>
                <a:pPr marL="0" indent="0" algn="just">
                  <a:buNone/>
                </a:pPr>
                <a:r>
                  <a:rPr lang="es-MX" sz="1600" dirty="0" smtClean="0">
                    <a:latin typeface="Arial" pitchFamily="34" charset="0"/>
                    <a:cs typeface="Arial" pitchFamily="34" charset="0"/>
                  </a:rPr>
                  <a:t>b) Tasa interna de retorno: Conocida como </a:t>
                </a:r>
                <a:r>
                  <a:rPr lang="es-MX" sz="1600" b="1" u="sng" dirty="0" smtClean="0">
                    <a:latin typeface="Arial" pitchFamily="34" charset="0"/>
                    <a:cs typeface="Arial" pitchFamily="34" charset="0"/>
                  </a:rPr>
                  <a:t>TIR</a:t>
                </a:r>
                <a:r>
                  <a:rPr lang="es-MX" sz="1600" dirty="0" smtClean="0">
                    <a:latin typeface="Arial" pitchFamily="34" charset="0"/>
                    <a:cs typeface="Arial" pitchFamily="34" charset="0"/>
                  </a:rPr>
                  <a:t>, </a:t>
                </a:r>
                <a:r>
                  <a:rPr lang="es-MX" sz="1600" dirty="0">
                    <a:latin typeface="Arial" pitchFamily="34" charset="0"/>
                    <a:cs typeface="Arial" pitchFamily="34" charset="0"/>
                  </a:rPr>
                  <a:t>mide la rentabilidad de un proyecto que corresponde a la tasa que hace al valor  actual neto (VAN)=0.</a:t>
                </a:r>
              </a:p>
              <a:p>
                <a:pPr marL="0" indent="0">
                  <a:buNone/>
                </a:pPr>
                <a:endParaRPr lang="es-MX" sz="1600" dirty="0" smtClean="0"/>
              </a:p>
              <a:p>
                <a:pPr marL="0" indent="0">
                  <a:buNone/>
                </a:pPr>
                <a:endParaRPr lang="es-MX" sz="1600" dirty="0"/>
              </a:p>
              <a:p>
                <a:pPr marL="0" indent="0">
                  <a:buNone/>
                </a:pPr>
                <a:r>
                  <a:rPr lang="es-MX" sz="1600" b="1" dirty="0" smtClean="0"/>
                  <a:t>Ejemplo:</a:t>
                </a:r>
              </a:p>
              <a:p>
                <a:pPr marL="0" indent="0">
                  <a:buNone/>
                </a:pPr>
                <a:r>
                  <a:rPr lang="es-MX" sz="1600" dirty="0" smtClean="0"/>
                  <a:t>Considere un proyecto sencillo (-$100,$100). Para una tasa determinada, se puede describir el valor actual neto de este proyecto como:</a:t>
                </a:r>
              </a:p>
              <a:p>
                <a:pPr marL="0" indent="0">
                  <a:buNone/>
                </a:pPr>
                <a:endParaRPr lang="es-MX" sz="1600" dirty="0"/>
              </a:p>
              <a:p>
                <a:pPr marL="0" indent="0" algn="ctr">
                  <a:buNone/>
                </a:pPr>
                <a:r>
                  <a:rPr lang="es-MX" sz="1600" b="1" dirty="0" smtClean="0"/>
                  <a:t>VAN</a:t>
                </a:r>
                <a:r>
                  <a:rPr lang="es-MX" sz="1600" dirty="0" smtClean="0"/>
                  <a:t> = -$100 +   </a:t>
                </a:r>
                <a14:m>
                  <m:oMath xmlns:m="http://schemas.openxmlformats.org/officeDocument/2006/math">
                    <m:f>
                      <m:fPr>
                        <m:ctrlPr>
                          <a:rPr lang="es-MX" sz="1600" i="1" smtClean="0">
                            <a:latin typeface="Cambria Math"/>
                          </a:rPr>
                        </m:ctrlPr>
                      </m:fPr>
                      <m:num>
                        <m:r>
                          <a:rPr lang="es-MX" sz="1600" b="0" i="1" smtClean="0">
                            <a:latin typeface="Cambria Math"/>
                          </a:rPr>
                          <m:t>$100</m:t>
                        </m:r>
                      </m:num>
                      <m:den>
                        <m:r>
                          <a:rPr lang="es-MX" sz="1600" b="0" i="1" smtClean="0">
                            <a:latin typeface="Cambria Math"/>
                          </a:rPr>
                          <m:t>1+</m:t>
                        </m:r>
                        <m:r>
                          <a:rPr lang="es-MX" sz="1600" b="0" i="1" smtClean="0">
                            <a:latin typeface="Cambria Math"/>
                          </a:rPr>
                          <m:t>𝑟</m:t>
                        </m:r>
                      </m:den>
                    </m:f>
                  </m:oMath>
                </a14:m>
                <a:endParaRPr lang="es-MX" sz="1600" dirty="0" smtClean="0"/>
              </a:p>
              <a:p>
                <a:pPr marL="0" indent="0">
                  <a:buNone/>
                </a:pPr>
                <a:endParaRPr lang="es-MX" sz="1600" dirty="0"/>
              </a:p>
              <a:p>
                <a:pPr marL="0" indent="0">
                  <a:buNone/>
                </a:pPr>
                <a:r>
                  <a:rPr lang="es-MX" sz="1600" dirty="0" smtClean="0"/>
                  <a:t>Donde:</a:t>
                </a:r>
              </a:p>
              <a:p>
                <a:pPr marL="0" indent="0">
                  <a:buNone/>
                </a:pPr>
                <a:r>
                  <a:rPr lang="es-MX" sz="1600" dirty="0" smtClean="0"/>
                  <a:t>R= Tasa de descuento</a:t>
                </a:r>
                <a:endParaRPr lang="es-MX" sz="1600" dirty="0"/>
              </a:p>
            </p:txBody>
          </p:sp>
        </mc:Choice>
        <mc:Fallback>
          <p:sp>
            <p:nvSpPr>
              <p:cNvPr id="3" name="2 Marcador de contenido"/>
              <p:cNvSpPr>
                <a:spLocks noGrp="1" noRot="1" noChangeAspect="1" noMove="1" noResize="1" noEditPoints="1" noAdjustHandles="1" noChangeArrowheads="1" noChangeShapeType="1" noTextEdit="1"/>
              </p:cNvSpPr>
              <p:nvPr>
                <p:ph sz="quarter" idx="13"/>
              </p:nvPr>
            </p:nvSpPr>
            <p:spPr>
              <a:xfrm>
                <a:off x="1143000" y="1538456"/>
                <a:ext cx="6400800" cy="3474720"/>
              </a:xfrm>
              <a:blipFill rotWithShape="1">
                <a:blip r:embed="rId2"/>
                <a:stretch>
                  <a:fillRect l="-571" t="-526" r="-476" b="-29649"/>
                </a:stretch>
              </a:blipFill>
            </p:spPr>
            <p:txBody>
              <a:bodyPr/>
              <a:lstStyle/>
              <a:p>
                <a:r>
                  <a:rPr lang="es-MX">
                    <a:noFill/>
                  </a:rPr>
                  <a:t> </a:t>
                </a:r>
              </a:p>
            </p:txBody>
          </p:sp>
        </mc:Fallback>
      </mc:AlternateContent>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8360" y="4281264"/>
            <a:ext cx="1740024" cy="1740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53301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908720"/>
            <a:ext cx="6512511" cy="1143000"/>
          </a:xfrm>
        </p:spPr>
        <p:txBody>
          <a:bodyPr>
            <a:noAutofit/>
          </a:bodyPr>
          <a:lstStyle/>
          <a:p>
            <a:pPr algn="just"/>
            <a:r>
              <a:rPr lang="es-MX" sz="2000" dirty="0" smtClean="0">
                <a:solidFill>
                  <a:schemeClr val="tx1"/>
                </a:solidFill>
                <a:effectLst/>
                <a:latin typeface="Arial" pitchFamily="34" charset="0"/>
                <a:cs typeface="Arial" pitchFamily="34" charset="0"/>
              </a:rPr>
              <a:t>Ejemplo: ¿Cuál debe ser la tasa de descuento para hacer que el VAN del proyecto sea igual a cero?</a:t>
            </a:r>
            <a:endParaRPr lang="es-MX" sz="2000" dirty="0">
              <a:solidFill>
                <a:schemeClr val="tx1"/>
              </a:solidFill>
              <a:effectLst/>
              <a:latin typeface="Arial" pitchFamily="34" charset="0"/>
              <a:cs typeface="Arial" pitchFamily="34" charset="0"/>
            </a:endParaRPr>
          </a:p>
        </p:txBody>
      </p:sp>
      <mc:AlternateContent xmlns:mc="http://schemas.openxmlformats.org/markup-compatibility/2006">
        <mc:Choice xmlns:a14="http://schemas.microsoft.com/office/drawing/2010/main" Requires="a14">
          <p:sp>
            <p:nvSpPr>
              <p:cNvPr id="3" name="2 Marcador de contenido"/>
              <p:cNvSpPr>
                <a:spLocks noGrp="1"/>
              </p:cNvSpPr>
              <p:nvPr>
                <p:ph sz="quarter" idx="13"/>
              </p:nvPr>
            </p:nvSpPr>
            <p:spPr>
              <a:xfrm>
                <a:off x="1143000" y="2474560"/>
                <a:ext cx="6400800" cy="3474720"/>
              </a:xfrm>
            </p:spPr>
            <p:txBody>
              <a:bodyPr>
                <a:noAutofit/>
              </a:bodyPr>
              <a:lstStyle/>
              <a:p>
                <a:pPr marL="0" indent="0" algn="just">
                  <a:buNone/>
                </a:pPr>
                <a:r>
                  <a:rPr lang="es-MX" sz="2400" dirty="0" smtClean="0">
                    <a:latin typeface="Arial" pitchFamily="34" charset="0"/>
                    <a:cs typeface="Arial" pitchFamily="34" charset="0"/>
                  </a:rPr>
                  <a:t>1) Comenzamos usando una tasa de descuento arbitraria de 0.08, obteniendo lo siguiente:</a:t>
                </a:r>
              </a:p>
              <a:p>
                <a:pPr marL="0" indent="0" algn="just">
                  <a:buNone/>
                </a:pPr>
                <a:endParaRPr lang="es-MX" sz="2400" dirty="0">
                  <a:latin typeface="Arial" pitchFamily="34" charset="0"/>
                  <a:cs typeface="Arial" pitchFamily="34" charset="0"/>
                </a:endParaRPr>
              </a:p>
              <a:p>
                <a:pPr marL="0" indent="0" algn="just">
                  <a:buNone/>
                </a:pPr>
                <a:r>
                  <a:rPr lang="es-MX" sz="2400" dirty="0" smtClean="0">
                    <a:latin typeface="Arial" pitchFamily="34" charset="0"/>
                    <a:cs typeface="Arial" pitchFamily="34" charset="0"/>
                  </a:rPr>
                  <a:t>$ 1.85 = -$100 +  </a:t>
                </a:r>
                <a14:m>
                  <m:oMath xmlns:m="http://schemas.openxmlformats.org/officeDocument/2006/math">
                    <m:f>
                      <m:fPr>
                        <m:ctrlPr>
                          <a:rPr lang="es-MX" sz="2400" i="1" smtClean="0">
                            <a:latin typeface="Cambria Math"/>
                            <a:cs typeface="Arial" pitchFamily="34" charset="0"/>
                          </a:rPr>
                        </m:ctrlPr>
                      </m:fPr>
                      <m:num>
                        <m:r>
                          <a:rPr lang="es-MX" sz="2400" b="0" i="1" smtClean="0">
                            <a:latin typeface="Cambria Math"/>
                            <a:cs typeface="Arial" pitchFamily="34" charset="0"/>
                          </a:rPr>
                          <m:t>$ 100</m:t>
                        </m:r>
                      </m:num>
                      <m:den>
                        <m:r>
                          <a:rPr lang="es-MX" sz="2400" b="0" i="1" smtClean="0">
                            <a:latin typeface="Cambria Math"/>
                            <a:cs typeface="Arial" pitchFamily="34" charset="0"/>
                          </a:rPr>
                          <m:t>1.08</m:t>
                        </m:r>
                      </m:den>
                    </m:f>
                  </m:oMath>
                </a14:m>
                <a:endParaRPr lang="es-MX" sz="2400" dirty="0" smtClean="0">
                  <a:latin typeface="Arial" pitchFamily="34" charset="0"/>
                  <a:cs typeface="Arial" pitchFamily="34" charset="0"/>
                </a:endParaRPr>
              </a:p>
              <a:p>
                <a:pPr marL="0" indent="0" algn="just">
                  <a:buNone/>
                </a:pPr>
                <a:endParaRPr lang="es-MX" sz="2400" dirty="0">
                  <a:latin typeface="Arial" pitchFamily="34" charset="0"/>
                  <a:cs typeface="Arial" pitchFamily="34" charset="0"/>
                </a:endParaRPr>
              </a:p>
            </p:txBody>
          </p:sp>
        </mc:Choice>
        <mc:Fallback>
          <p:sp>
            <p:nvSpPr>
              <p:cNvPr id="3" name="2 Marcador de contenido"/>
              <p:cNvSpPr>
                <a:spLocks noGrp="1" noRot="1" noChangeAspect="1" noMove="1" noResize="1" noEditPoints="1" noAdjustHandles="1" noChangeArrowheads="1" noChangeShapeType="1" noTextEdit="1"/>
              </p:cNvSpPr>
              <p:nvPr>
                <p:ph sz="quarter" idx="13"/>
              </p:nvPr>
            </p:nvSpPr>
            <p:spPr>
              <a:xfrm>
                <a:off x="1143000" y="2474560"/>
                <a:ext cx="6400800" cy="3474720"/>
              </a:xfrm>
              <a:blipFill rotWithShape="1">
                <a:blip r:embed="rId2"/>
                <a:stretch>
                  <a:fillRect l="-1524" t="-1228" r="-1429"/>
                </a:stretch>
              </a:blipFill>
            </p:spPr>
            <p:txBody>
              <a:bodyPr/>
              <a:lstStyle/>
              <a:p>
                <a:r>
                  <a:rPr lang="es-MX">
                    <a:noFill/>
                  </a:rPr>
                  <a:t> </a:t>
                </a:r>
              </a:p>
            </p:txBody>
          </p:sp>
        </mc:Fallback>
      </mc:AlternateContent>
    </p:spTree>
    <p:extLst>
      <p:ext uri="{BB962C8B-B14F-4D97-AF65-F5344CB8AC3E}">
        <p14:creationId xmlns:p14="http://schemas.microsoft.com/office/powerpoint/2010/main" val="40364625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2 Marcador de contenido"/>
              <p:cNvSpPr>
                <a:spLocks noGrp="1"/>
              </p:cNvSpPr>
              <p:nvPr>
                <p:ph sz="quarter" idx="13"/>
              </p:nvPr>
            </p:nvSpPr>
            <p:spPr>
              <a:xfrm>
                <a:off x="1143000" y="1610464"/>
                <a:ext cx="6400800" cy="3474720"/>
              </a:xfrm>
            </p:spPr>
            <p:txBody>
              <a:bodyPr>
                <a:noAutofit/>
              </a:bodyPr>
              <a:lstStyle/>
              <a:p>
                <a:pPr marL="0" indent="0" algn="just">
                  <a:buNone/>
                </a:pPr>
                <a:endParaRPr lang="es-MX" sz="2000" dirty="0">
                  <a:latin typeface="Arial" pitchFamily="34" charset="0"/>
                  <a:cs typeface="Arial" pitchFamily="34" charset="0"/>
                </a:endParaRPr>
              </a:p>
              <a:p>
                <a:pPr marL="0" indent="0" algn="just">
                  <a:buNone/>
                </a:pPr>
                <a:r>
                  <a:rPr lang="es-MX" sz="2400" dirty="0" smtClean="0">
                    <a:latin typeface="Arial" pitchFamily="34" charset="0"/>
                    <a:cs typeface="Arial" pitchFamily="34" charset="0"/>
                  </a:rPr>
                  <a:t>2) Dado que el VAN de la ecuación anterior es positivo, ahora probamos una tasa de descuento de mayor, digamos, 0.12</a:t>
                </a:r>
              </a:p>
              <a:p>
                <a:pPr marL="0" indent="0" algn="just">
                  <a:buNone/>
                </a:pPr>
                <a:endParaRPr lang="es-MX" sz="2400" dirty="0">
                  <a:latin typeface="Arial" pitchFamily="34" charset="0"/>
                  <a:cs typeface="Arial" pitchFamily="34" charset="0"/>
                </a:endParaRPr>
              </a:p>
              <a:p>
                <a:pPr marL="0" indent="0" algn="just">
                  <a:buNone/>
                </a:pPr>
                <a:r>
                  <a:rPr lang="es-MX" sz="2400" dirty="0" smtClean="0">
                    <a:latin typeface="Arial" pitchFamily="34" charset="0"/>
                    <a:cs typeface="Arial" pitchFamily="34" charset="0"/>
                  </a:rPr>
                  <a:t>-1.79 = -$100 + </a:t>
                </a:r>
                <a14:m>
                  <m:oMath xmlns:m="http://schemas.openxmlformats.org/officeDocument/2006/math">
                    <m:f>
                      <m:fPr>
                        <m:ctrlPr>
                          <a:rPr lang="es-MX" sz="2400" i="1" smtClean="0">
                            <a:latin typeface="Cambria Math"/>
                            <a:cs typeface="Arial" pitchFamily="34" charset="0"/>
                          </a:rPr>
                        </m:ctrlPr>
                      </m:fPr>
                      <m:num>
                        <m:r>
                          <a:rPr lang="es-MX" sz="2400" b="0" i="1" smtClean="0">
                            <a:latin typeface="Cambria Math"/>
                            <a:cs typeface="Arial" pitchFamily="34" charset="0"/>
                          </a:rPr>
                          <m:t>$ 100</m:t>
                        </m:r>
                      </m:num>
                      <m:den>
                        <m:r>
                          <a:rPr lang="es-MX" sz="2400" b="0" i="1" smtClean="0">
                            <a:latin typeface="Cambria Math"/>
                            <a:cs typeface="Arial" pitchFamily="34" charset="0"/>
                          </a:rPr>
                          <m:t>1.12</m:t>
                        </m:r>
                      </m:den>
                    </m:f>
                  </m:oMath>
                </a14:m>
                <a:endParaRPr lang="es-MX" sz="2400" dirty="0">
                  <a:latin typeface="Arial" pitchFamily="34" charset="0"/>
                  <a:cs typeface="Arial" pitchFamily="34" charset="0"/>
                </a:endParaRPr>
              </a:p>
            </p:txBody>
          </p:sp>
        </mc:Choice>
        <mc:Fallback>
          <p:sp>
            <p:nvSpPr>
              <p:cNvPr id="3" name="2 Marcador de contenido"/>
              <p:cNvSpPr>
                <a:spLocks noGrp="1" noRot="1" noChangeAspect="1" noMove="1" noResize="1" noEditPoints="1" noAdjustHandles="1" noChangeArrowheads="1" noChangeShapeType="1" noTextEdit="1"/>
              </p:cNvSpPr>
              <p:nvPr>
                <p:ph sz="quarter" idx="13"/>
              </p:nvPr>
            </p:nvSpPr>
            <p:spPr>
              <a:xfrm>
                <a:off x="1143000" y="1610464"/>
                <a:ext cx="6400800" cy="3474720"/>
              </a:xfrm>
              <a:blipFill rotWithShape="1">
                <a:blip r:embed="rId2"/>
                <a:stretch>
                  <a:fillRect l="-1524" r="-1429"/>
                </a:stretch>
              </a:blipFill>
            </p:spPr>
            <p:txBody>
              <a:bodyPr/>
              <a:lstStyle/>
              <a:p>
                <a:r>
                  <a:rPr lang="es-MX">
                    <a:noFill/>
                  </a:rPr>
                  <a:t> </a:t>
                </a:r>
              </a:p>
            </p:txBody>
          </p:sp>
        </mc:Fallback>
      </mc:AlternateContent>
      <p:sp>
        <p:nvSpPr>
          <p:cNvPr id="4" name="3 Título"/>
          <p:cNvSpPr>
            <a:spLocks noGrp="1"/>
          </p:cNvSpPr>
          <p:nvPr>
            <p:ph type="title"/>
          </p:nvPr>
        </p:nvSpPr>
        <p:spPr/>
        <p:txBody>
          <a:bodyPr/>
          <a:lstStyle/>
          <a:p>
            <a:endParaRPr lang="es-MX"/>
          </a:p>
        </p:txBody>
      </p:sp>
    </p:spTree>
    <p:extLst>
      <p:ext uri="{BB962C8B-B14F-4D97-AF65-F5344CB8AC3E}">
        <p14:creationId xmlns:p14="http://schemas.microsoft.com/office/powerpoint/2010/main" val="20544225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2 Marcador de contenido"/>
              <p:cNvSpPr>
                <a:spLocks noGrp="1"/>
              </p:cNvSpPr>
              <p:nvPr>
                <p:ph sz="quarter" idx="13"/>
              </p:nvPr>
            </p:nvSpPr>
            <p:spPr>
              <a:xfrm>
                <a:off x="1115616" y="1754480"/>
                <a:ext cx="6400800" cy="3474720"/>
              </a:xfrm>
            </p:spPr>
            <p:txBody>
              <a:bodyPr>
                <a:normAutofit/>
              </a:bodyPr>
              <a:lstStyle/>
              <a:p>
                <a:pPr marL="0" indent="0" algn="just">
                  <a:buNone/>
                </a:pPr>
                <a:r>
                  <a:rPr lang="es-MX" sz="2000" dirty="0" smtClean="0">
                    <a:latin typeface="Arial" pitchFamily="34" charset="0"/>
                    <a:cs typeface="Arial" pitchFamily="34" charset="0"/>
                  </a:rPr>
                  <a:t>3) Dado que el VAN de la ecuación es negativo, ahora probemos una tasa de descuento menor, digamos, 0.10. </a:t>
                </a:r>
              </a:p>
              <a:p>
                <a:pPr marL="0" indent="0" algn="ctr">
                  <a:buNone/>
                </a:pPr>
                <a:r>
                  <a:rPr lang="es-MX" sz="2000" dirty="0" smtClean="0">
                    <a:latin typeface="Arial" pitchFamily="34" charset="0"/>
                    <a:cs typeface="Arial" pitchFamily="34" charset="0"/>
                  </a:rPr>
                  <a:t>0 = -$100 +  </a:t>
                </a:r>
                <a14:m>
                  <m:oMath xmlns:m="http://schemas.openxmlformats.org/officeDocument/2006/math">
                    <m:f>
                      <m:fPr>
                        <m:ctrlPr>
                          <a:rPr lang="es-MX" sz="2000" i="1" smtClean="0">
                            <a:latin typeface="Cambria Math"/>
                            <a:cs typeface="Arial" pitchFamily="34" charset="0"/>
                          </a:rPr>
                        </m:ctrlPr>
                      </m:fPr>
                      <m:num>
                        <m:r>
                          <a:rPr lang="es-MX" sz="2000" b="0" i="1" smtClean="0">
                            <a:latin typeface="Cambria Math"/>
                            <a:cs typeface="Arial" pitchFamily="34" charset="0"/>
                          </a:rPr>
                          <m:t>$ 100</m:t>
                        </m:r>
                      </m:num>
                      <m:den>
                        <m:r>
                          <a:rPr lang="es-MX" sz="2000" b="0" i="1" smtClean="0">
                            <a:latin typeface="Cambria Math"/>
                            <a:cs typeface="Arial" pitchFamily="34" charset="0"/>
                          </a:rPr>
                          <m:t>1.01</m:t>
                        </m:r>
                      </m:den>
                    </m:f>
                  </m:oMath>
                </a14:m>
                <a:endParaRPr lang="es-MX" sz="2000" dirty="0" smtClean="0">
                  <a:latin typeface="Arial" pitchFamily="34" charset="0"/>
                  <a:cs typeface="Arial" pitchFamily="34" charset="0"/>
                </a:endParaRPr>
              </a:p>
              <a:p>
                <a:pPr marL="0" indent="0" algn="just">
                  <a:buNone/>
                </a:pPr>
                <a:endParaRPr lang="es-MX" sz="2000" dirty="0" smtClean="0">
                  <a:latin typeface="Arial" pitchFamily="34" charset="0"/>
                  <a:cs typeface="Arial" pitchFamily="34" charset="0"/>
                </a:endParaRPr>
              </a:p>
              <a:p>
                <a:pPr marL="0" indent="0" algn="just">
                  <a:buNone/>
                </a:pPr>
                <a:r>
                  <a:rPr lang="es-MX" sz="2000" dirty="0" smtClean="0">
                    <a:latin typeface="Arial" pitchFamily="34" charset="0"/>
                    <a:cs typeface="Arial" pitchFamily="34" charset="0"/>
                  </a:rPr>
                  <a:t>Este procedimiento de tanteo nos indica que el VAN del proyecto es cero cuando </a:t>
                </a:r>
                <a:r>
                  <a:rPr lang="es-MX" sz="2000" b="1" dirty="0" smtClean="0">
                    <a:latin typeface="Arial" pitchFamily="34" charset="0"/>
                    <a:cs typeface="Arial" pitchFamily="34" charset="0"/>
                  </a:rPr>
                  <a:t>r</a:t>
                </a:r>
                <a:r>
                  <a:rPr lang="es-MX" sz="2000" dirty="0" smtClean="0">
                    <a:latin typeface="Arial" pitchFamily="34" charset="0"/>
                    <a:cs typeface="Arial" pitchFamily="34" charset="0"/>
                  </a:rPr>
                  <a:t> es igual al 10%. Por lo tanto decimos que la TIR del proyecto es del 10%.</a:t>
                </a:r>
              </a:p>
              <a:p>
                <a:pPr marL="0" indent="0" algn="just">
                  <a:buNone/>
                </a:pPr>
                <a:endParaRPr lang="es-MX" sz="1600" dirty="0">
                  <a:latin typeface="Arial" pitchFamily="34" charset="0"/>
                  <a:cs typeface="Arial" pitchFamily="34" charset="0"/>
                </a:endParaRPr>
              </a:p>
            </p:txBody>
          </p:sp>
        </mc:Choice>
        <mc:Fallback>
          <p:sp>
            <p:nvSpPr>
              <p:cNvPr id="3" name="2 Marcador de contenido"/>
              <p:cNvSpPr>
                <a:spLocks noGrp="1" noRot="1" noChangeAspect="1" noMove="1" noResize="1" noEditPoints="1" noAdjustHandles="1" noChangeArrowheads="1" noChangeShapeType="1" noTextEdit="1"/>
              </p:cNvSpPr>
              <p:nvPr>
                <p:ph sz="quarter" idx="13"/>
              </p:nvPr>
            </p:nvSpPr>
            <p:spPr>
              <a:xfrm>
                <a:off x="1115616" y="1754480"/>
                <a:ext cx="6400800" cy="3474720"/>
              </a:xfrm>
              <a:blipFill rotWithShape="1">
                <a:blip r:embed="rId2"/>
                <a:stretch>
                  <a:fillRect l="-952" t="-702" r="-1048"/>
                </a:stretch>
              </a:blipFill>
            </p:spPr>
            <p:txBody>
              <a:bodyPr/>
              <a:lstStyle/>
              <a:p>
                <a:r>
                  <a:rPr lang="es-MX">
                    <a:noFill/>
                  </a:rPr>
                  <a:t> </a:t>
                </a:r>
              </a:p>
            </p:txBody>
          </p:sp>
        </mc:Fallback>
      </mc:AlternateContent>
    </p:spTree>
    <p:extLst>
      <p:ext uri="{BB962C8B-B14F-4D97-AF65-F5344CB8AC3E}">
        <p14:creationId xmlns:p14="http://schemas.microsoft.com/office/powerpoint/2010/main" val="1319028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6512511" cy="1143000"/>
          </a:xfrm>
        </p:spPr>
        <p:txBody>
          <a:bodyPr/>
          <a:lstStyle/>
          <a:p>
            <a:r>
              <a:rPr lang="es-MX" dirty="0" smtClean="0">
                <a:solidFill>
                  <a:schemeClr val="accent1">
                    <a:lumMod val="75000"/>
                  </a:schemeClr>
                </a:solidFill>
              </a:rPr>
              <a:t>Contenido</a:t>
            </a:r>
            <a:endParaRPr lang="es-MX" dirty="0">
              <a:solidFill>
                <a:schemeClr val="accent1">
                  <a:lumMod val="75000"/>
                </a:schemeClr>
              </a:solidFill>
            </a:endParaRPr>
          </a:p>
        </p:txBody>
      </p:sp>
      <p:sp>
        <p:nvSpPr>
          <p:cNvPr id="3" name="2 Marcador de contenido"/>
          <p:cNvSpPr>
            <a:spLocks noGrp="1"/>
          </p:cNvSpPr>
          <p:nvPr>
            <p:ph idx="4294967295"/>
          </p:nvPr>
        </p:nvSpPr>
        <p:spPr>
          <a:xfrm>
            <a:off x="539552" y="1340768"/>
            <a:ext cx="8229600" cy="4525963"/>
          </a:xfrm>
          <a:prstGeom prst="rect">
            <a:avLst/>
          </a:prstGeom>
        </p:spPr>
        <p:txBody>
          <a:bodyPr>
            <a:normAutofit fontScale="85000" lnSpcReduction="20000"/>
          </a:bodyPr>
          <a:lstStyle/>
          <a:p>
            <a:pPr marL="0" indent="0">
              <a:buNone/>
            </a:pPr>
            <a:r>
              <a:rPr lang="es-MX" dirty="0" smtClean="0">
                <a:solidFill>
                  <a:schemeClr val="accent1">
                    <a:lumMod val="75000"/>
                  </a:schemeClr>
                </a:solidFill>
              </a:rPr>
              <a:t>Justificación Académica</a:t>
            </a:r>
          </a:p>
          <a:p>
            <a:pPr marL="0" indent="0">
              <a:buNone/>
            </a:pPr>
            <a:r>
              <a:rPr lang="es-MX" dirty="0" smtClean="0">
                <a:solidFill>
                  <a:schemeClr val="accent1">
                    <a:lumMod val="75000"/>
                  </a:schemeClr>
                </a:solidFill>
              </a:rPr>
              <a:t>Guía para su uso</a:t>
            </a:r>
          </a:p>
          <a:p>
            <a:pPr marL="0" indent="0">
              <a:buNone/>
            </a:pPr>
            <a:r>
              <a:rPr lang="es-MX" dirty="0" smtClean="0">
                <a:solidFill>
                  <a:schemeClr val="accent1">
                    <a:lumMod val="75000"/>
                  </a:schemeClr>
                </a:solidFill>
              </a:rPr>
              <a:t>1. Estudio de la rentabilidad de un proyecto de inversión</a:t>
            </a:r>
          </a:p>
          <a:p>
            <a:pPr marL="0" indent="0">
              <a:buNone/>
            </a:pPr>
            <a:r>
              <a:rPr lang="es-MX" dirty="0" smtClean="0">
                <a:solidFill>
                  <a:schemeClr val="accent1">
                    <a:lumMod val="75000"/>
                  </a:schemeClr>
                </a:solidFill>
              </a:rPr>
              <a:t>2. Etapas de un estudio de inversión</a:t>
            </a:r>
          </a:p>
          <a:p>
            <a:pPr marL="0" indent="0">
              <a:buNone/>
            </a:pPr>
            <a:r>
              <a:rPr lang="es-MX" dirty="0" smtClean="0">
                <a:solidFill>
                  <a:schemeClr val="accent1">
                    <a:lumMod val="75000"/>
                  </a:schemeClr>
                </a:solidFill>
              </a:rPr>
              <a:t>3. Clasificación de las inversiones</a:t>
            </a:r>
          </a:p>
          <a:p>
            <a:pPr marL="0" indent="0">
              <a:buNone/>
            </a:pPr>
            <a:r>
              <a:rPr lang="es-MX" dirty="0" smtClean="0">
                <a:solidFill>
                  <a:schemeClr val="accent1">
                    <a:lumMod val="75000"/>
                  </a:schemeClr>
                </a:solidFill>
              </a:rPr>
              <a:t>4. El calendario de inversiones</a:t>
            </a:r>
          </a:p>
          <a:p>
            <a:pPr marL="0" indent="0">
              <a:buNone/>
            </a:pPr>
            <a:r>
              <a:rPr lang="es-MX" dirty="0" smtClean="0">
                <a:solidFill>
                  <a:schemeClr val="accent1">
                    <a:lumMod val="75000"/>
                  </a:schemeClr>
                </a:solidFill>
              </a:rPr>
              <a:t>5. El costo de capital</a:t>
            </a:r>
          </a:p>
          <a:p>
            <a:pPr marL="0" indent="0">
              <a:buNone/>
            </a:pPr>
            <a:r>
              <a:rPr lang="es-MX" dirty="0" smtClean="0">
                <a:solidFill>
                  <a:schemeClr val="accent1">
                    <a:lumMod val="75000"/>
                  </a:schemeClr>
                </a:solidFill>
              </a:rPr>
              <a:t>6. Costos contables y costos no contables</a:t>
            </a:r>
          </a:p>
          <a:p>
            <a:pPr marL="0" indent="0">
              <a:buNone/>
            </a:pPr>
            <a:r>
              <a:rPr lang="es-MX" dirty="0" smtClean="0">
                <a:solidFill>
                  <a:schemeClr val="accent1">
                    <a:lumMod val="75000"/>
                  </a:schemeClr>
                </a:solidFill>
              </a:rPr>
              <a:t>7. Evaluación Financiera de los proyectos: principales criterios de evaluación </a:t>
            </a:r>
          </a:p>
          <a:p>
            <a:pPr marL="0" indent="0">
              <a:buNone/>
            </a:pPr>
            <a:r>
              <a:rPr lang="es-MX" dirty="0" smtClean="0">
                <a:solidFill>
                  <a:schemeClr val="accent1">
                    <a:lumMod val="75000"/>
                  </a:schemeClr>
                </a:solidFill>
              </a:rPr>
              <a:t>8. Mínimos cuadrados</a:t>
            </a:r>
          </a:p>
          <a:p>
            <a:pPr marL="0" indent="0">
              <a:buNone/>
            </a:pPr>
            <a:r>
              <a:rPr lang="es-MX" dirty="0" smtClean="0">
                <a:solidFill>
                  <a:schemeClr val="accent1">
                    <a:lumMod val="75000"/>
                  </a:schemeClr>
                </a:solidFill>
              </a:rPr>
              <a:t>9. Elementos que explican el fracaso de algunos proyectos</a:t>
            </a:r>
          </a:p>
          <a:p>
            <a:pPr marL="0" indent="0">
              <a:buNone/>
            </a:pPr>
            <a:r>
              <a:rPr lang="es-MX" dirty="0" smtClean="0">
                <a:solidFill>
                  <a:schemeClr val="accent1">
                    <a:lumMod val="75000"/>
                  </a:schemeClr>
                </a:solidFill>
              </a:rPr>
              <a:t>Conclusiones</a:t>
            </a:r>
          </a:p>
          <a:p>
            <a:pPr marL="0" indent="0">
              <a:buNone/>
            </a:pPr>
            <a:r>
              <a:rPr lang="es-MX" dirty="0" smtClean="0">
                <a:solidFill>
                  <a:schemeClr val="accent1">
                    <a:lumMod val="75000"/>
                  </a:schemeClr>
                </a:solidFill>
              </a:rPr>
              <a:t>Bibliografía</a:t>
            </a:r>
          </a:p>
          <a:p>
            <a:pPr marL="514350" indent="-514350">
              <a:buAutoNum type="arabicPeriod"/>
            </a:pPr>
            <a:endParaRPr lang="es-MX" dirty="0">
              <a:solidFill>
                <a:schemeClr val="accent1">
                  <a:lumMod val="75000"/>
                </a:schemeClr>
              </a:solidFill>
            </a:endParaRPr>
          </a:p>
        </p:txBody>
      </p:sp>
    </p:spTree>
    <p:extLst>
      <p:ext uri="{BB962C8B-B14F-4D97-AF65-F5344CB8AC3E}">
        <p14:creationId xmlns:p14="http://schemas.microsoft.com/office/powerpoint/2010/main" val="16780389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043608" y="1322432"/>
            <a:ext cx="7173416" cy="3474720"/>
          </a:xfrm>
        </p:spPr>
        <p:txBody>
          <a:bodyPr/>
          <a:lstStyle/>
          <a:p>
            <a:pPr algn="just">
              <a:lnSpc>
                <a:spcPct val="150000"/>
              </a:lnSpc>
            </a:pPr>
            <a:r>
              <a:rPr lang="es-MX" dirty="0"/>
              <a:t>Sin embargo la empresa debe mostrar la misma disposición  de aceptar o rechazar el proyecto si la tasa de descuento es del 10%. La empresa debería aceptar el </a:t>
            </a:r>
            <a:r>
              <a:rPr lang="es-MX" dirty="0" smtClean="0"/>
              <a:t>proyecto </a:t>
            </a:r>
            <a:r>
              <a:rPr lang="es-MX" dirty="0"/>
              <a:t>si la tasa de descuento es menor del 10% y rechazarlo si es superior a este porcentaje.</a:t>
            </a:r>
          </a:p>
          <a:p>
            <a:pPr algn="just">
              <a:lnSpc>
                <a:spcPct val="150000"/>
              </a:lnSpc>
            </a:pPr>
            <a:endParaRPr lang="es-MX" dirty="0"/>
          </a:p>
        </p:txBody>
      </p:sp>
    </p:spTree>
    <p:extLst>
      <p:ext uri="{BB962C8B-B14F-4D97-AF65-F5344CB8AC3E}">
        <p14:creationId xmlns:p14="http://schemas.microsoft.com/office/powerpoint/2010/main" val="33606711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143000" y="1538456"/>
            <a:ext cx="6400800" cy="3474720"/>
          </a:xfrm>
        </p:spPr>
        <p:txBody>
          <a:bodyPr>
            <a:normAutofit/>
          </a:bodyPr>
          <a:lstStyle/>
          <a:p>
            <a:pPr marL="0" indent="0" algn="just">
              <a:lnSpc>
                <a:spcPct val="150000"/>
              </a:lnSpc>
              <a:buNone/>
            </a:pPr>
            <a:r>
              <a:rPr lang="es-MX" sz="2400" dirty="0" smtClean="0">
                <a:latin typeface="Arial" pitchFamily="34" charset="0"/>
                <a:cs typeface="Arial" pitchFamily="34" charset="0"/>
              </a:rPr>
              <a:t>c) Periodo de recuperación de la inversión. Conocido como *PRI*, mide en cuanto tiempo se recupera la inversión, incluido el costo del capital. </a:t>
            </a:r>
          </a:p>
          <a:p>
            <a:pPr marL="0" indent="0" algn="just">
              <a:lnSpc>
                <a:spcPct val="150000"/>
              </a:lnSpc>
              <a:buNone/>
            </a:pPr>
            <a:endParaRPr lang="es-MX" sz="2400" dirty="0" smtClean="0">
              <a:latin typeface="Arial" pitchFamily="34" charset="0"/>
              <a:cs typeface="Arial" pitchFamily="34" charset="0"/>
            </a:endParaRPr>
          </a:p>
        </p:txBody>
      </p:sp>
    </p:spTree>
    <p:extLst>
      <p:ext uri="{BB962C8B-B14F-4D97-AF65-F5344CB8AC3E}">
        <p14:creationId xmlns:p14="http://schemas.microsoft.com/office/powerpoint/2010/main" val="8178751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143000" y="1538456"/>
            <a:ext cx="6400800" cy="3474720"/>
          </a:xfrm>
        </p:spPr>
        <p:txBody>
          <a:bodyPr>
            <a:normAutofit/>
          </a:bodyPr>
          <a:lstStyle/>
          <a:p>
            <a:pPr marL="0" indent="0" algn="just">
              <a:buNone/>
            </a:pPr>
            <a:endParaRPr lang="es-MX" sz="2000" dirty="0" smtClean="0">
              <a:latin typeface="Arial" pitchFamily="34" charset="0"/>
              <a:cs typeface="Arial" pitchFamily="34" charset="0"/>
            </a:endParaRPr>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918" t="6267" r="6345" b="4906"/>
          <a:stretch/>
        </p:blipFill>
        <p:spPr bwMode="auto">
          <a:xfrm>
            <a:off x="2051720" y="1268760"/>
            <a:ext cx="4824536" cy="36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36149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143000" y="1322432"/>
            <a:ext cx="6400800" cy="3474720"/>
          </a:xfrm>
        </p:spPr>
        <p:txBody>
          <a:bodyPr/>
          <a:lstStyle/>
          <a:p>
            <a:pPr marL="0" indent="0" algn="just">
              <a:buNone/>
            </a:pPr>
            <a:r>
              <a:rPr lang="es-MX" sz="2000" dirty="0">
                <a:latin typeface="Arial" pitchFamily="34" charset="0"/>
                <a:cs typeface="Arial" pitchFamily="34" charset="0"/>
              </a:rPr>
              <a:t>d) Rentabilidad inmediata: Conocida como </a:t>
            </a:r>
            <a:r>
              <a:rPr lang="es-MX" sz="2000" b="1" dirty="0" smtClean="0">
                <a:latin typeface="Arial" pitchFamily="34" charset="0"/>
                <a:cs typeface="Arial" pitchFamily="34" charset="0"/>
              </a:rPr>
              <a:t>RI</a:t>
            </a:r>
            <a:r>
              <a:rPr lang="es-MX" sz="2000" dirty="0" smtClean="0">
                <a:latin typeface="Arial" pitchFamily="34" charset="0"/>
                <a:cs typeface="Arial" pitchFamily="34" charset="0"/>
              </a:rPr>
              <a:t> </a:t>
            </a:r>
            <a:r>
              <a:rPr lang="es-MX" sz="2000" dirty="0">
                <a:latin typeface="Arial" pitchFamily="34" charset="0"/>
                <a:cs typeface="Arial" pitchFamily="34" charset="0"/>
              </a:rPr>
              <a:t>determina el momento óptimo para hacer la </a:t>
            </a:r>
            <a:r>
              <a:rPr lang="es-MX" sz="2000" dirty="0" smtClean="0">
                <a:latin typeface="Arial" pitchFamily="34" charset="0"/>
                <a:cs typeface="Arial" pitchFamily="34" charset="0"/>
              </a:rPr>
              <a:t>reinversión.</a:t>
            </a:r>
            <a:endParaRPr lang="es-MX" sz="2000" dirty="0">
              <a:latin typeface="Arial" pitchFamily="34" charset="0"/>
              <a:cs typeface="Arial" pitchFamily="34" charset="0"/>
            </a:endParaRPr>
          </a:p>
          <a:p>
            <a:pPr marL="0" indent="0">
              <a:buNone/>
            </a:pPr>
            <a:endParaRPr lang="es-MX"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0789" y="2969890"/>
            <a:ext cx="3665388" cy="1323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31276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27841" y="341784"/>
            <a:ext cx="6512511" cy="1143000"/>
          </a:xfrm>
        </p:spPr>
        <p:txBody>
          <a:bodyPr>
            <a:normAutofit/>
          </a:bodyPr>
          <a:lstStyle/>
          <a:p>
            <a:pPr algn="ctr"/>
            <a:r>
              <a:rPr lang="es-MX" sz="2800" dirty="0" smtClean="0">
                <a:solidFill>
                  <a:schemeClr val="tx1"/>
                </a:solidFill>
                <a:effectLst/>
                <a:latin typeface="Arial" pitchFamily="34" charset="0"/>
                <a:cs typeface="Arial" pitchFamily="34" charset="0"/>
              </a:rPr>
              <a:t>8. Mínimos Cuadrados</a:t>
            </a:r>
            <a:br>
              <a:rPr lang="es-MX" sz="2800" dirty="0" smtClean="0">
                <a:solidFill>
                  <a:schemeClr val="tx1"/>
                </a:solidFill>
                <a:effectLst/>
                <a:latin typeface="Arial" pitchFamily="34" charset="0"/>
                <a:cs typeface="Arial" pitchFamily="34" charset="0"/>
              </a:rPr>
            </a:br>
            <a:r>
              <a:rPr lang="es-MX" sz="2800" dirty="0" smtClean="0">
                <a:solidFill>
                  <a:schemeClr val="tx1"/>
                </a:solidFill>
                <a:effectLst/>
                <a:latin typeface="Arial" pitchFamily="34" charset="0"/>
                <a:cs typeface="Arial" pitchFamily="34" charset="0"/>
              </a:rPr>
              <a:t>(Regresión Lineal Simple)</a:t>
            </a:r>
            <a:endParaRPr lang="es-MX" sz="2800" dirty="0">
              <a:solidFill>
                <a:schemeClr val="tx1"/>
              </a:solidFill>
              <a:effectLst/>
              <a:latin typeface="Arial" pitchFamily="34" charset="0"/>
              <a:cs typeface="Arial" pitchFamily="34" charset="0"/>
            </a:endParaRPr>
          </a:p>
        </p:txBody>
      </p:sp>
      <p:sp>
        <p:nvSpPr>
          <p:cNvPr id="3" name="2 Marcador de contenido"/>
          <p:cNvSpPr>
            <a:spLocks noGrp="1"/>
          </p:cNvSpPr>
          <p:nvPr>
            <p:ph sz="quarter" idx="13"/>
          </p:nvPr>
        </p:nvSpPr>
        <p:spPr>
          <a:xfrm>
            <a:off x="1267544" y="1628800"/>
            <a:ext cx="6400800" cy="3474720"/>
          </a:xfrm>
        </p:spPr>
        <p:txBody>
          <a:bodyPr>
            <a:normAutofit/>
          </a:bodyPr>
          <a:lstStyle/>
          <a:p>
            <a:pPr marL="0" indent="0" algn="just">
              <a:lnSpc>
                <a:spcPct val="150000"/>
              </a:lnSpc>
              <a:buNone/>
            </a:pPr>
            <a:r>
              <a:rPr lang="es-MX" sz="2400" dirty="0" smtClean="0">
                <a:latin typeface="Arial" pitchFamily="34" charset="0"/>
                <a:cs typeface="Arial" pitchFamily="34" charset="0"/>
              </a:rPr>
              <a:t>El método de los mínimos cuadrados es una técnica matemática para encontrar la función (según el modelo que planteemos) que mejor ajuste a una serie dada de puntos. </a:t>
            </a:r>
          </a:p>
          <a:p>
            <a:pPr marL="0" indent="0" algn="just">
              <a:buNone/>
            </a:pPr>
            <a:endParaRPr lang="es-MX" sz="2000" dirty="0">
              <a:latin typeface="Arial" pitchFamily="34" charset="0"/>
              <a:cs typeface="Arial" pitchFamily="34" charset="0"/>
            </a:endParaRPr>
          </a:p>
        </p:txBody>
      </p:sp>
    </p:spTree>
    <p:extLst>
      <p:ext uri="{BB962C8B-B14F-4D97-AF65-F5344CB8AC3E}">
        <p14:creationId xmlns:p14="http://schemas.microsoft.com/office/powerpoint/2010/main" val="2414457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27841" y="341784"/>
            <a:ext cx="6512511" cy="1143000"/>
          </a:xfrm>
        </p:spPr>
        <p:txBody>
          <a:bodyPr>
            <a:normAutofit/>
          </a:bodyPr>
          <a:lstStyle/>
          <a:p>
            <a:pPr algn="ctr"/>
            <a:r>
              <a:rPr lang="es-MX" sz="2800" dirty="0" smtClean="0">
                <a:solidFill>
                  <a:schemeClr val="tx1"/>
                </a:solidFill>
                <a:effectLst/>
                <a:latin typeface="Arial" pitchFamily="34" charset="0"/>
                <a:cs typeface="Arial" pitchFamily="34" charset="0"/>
              </a:rPr>
              <a:t>8. Mínimos Cuadrados</a:t>
            </a:r>
            <a:br>
              <a:rPr lang="es-MX" sz="2800" dirty="0" smtClean="0">
                <a:solidFill>
                  <a:schemeClr val="tx1"/>
                </a:solidFill>
                <a:effectLst/>
                <a:latin typeface="Arial" pitchFamily="34" charset="0"/>
                <a:cs typeface="Arial" pitchFamily="34" charset="0"/>
              </a:rPr>
            </a:br>
            <a:r>
              <a:rPr lang="es-MX" sz="2800" dirty="0" smtClean="0">
                <a:solidFill>
                  <a:schemeClr val="tx1"/>
                </a:solidFill>
                <a:effectLst/>
                <a:latin typeface="Arial" pitchFamily="34" charset="0"/>
                <a:cs typeface="Arial" pitchFamily="34" charset="0"/>
              </a:rPr>
              <a:t>(Regresión Lineal Simple)</a:t>
            </a:r>
            <a:endParaRPr lang="es-MX" sz="2800" dirty="0">
              <a:solidFill>
                <a:schemeClr val="tx1"/>
              </a:solidFill>
              <a:effectLst/>
              <a:latin typeface="Arial" pitchFamily="34" charset="0"/>
              <a:cs typeface="Arial" pitchFamily="34" charset="0"/>
            </a:endParaRPr>
          </a:p>
        </p:txBody>
      </p:sp>
      <p:sp>
        <p:nvSpPr>
          <p:cNvPr id="3" name="2 Marcador de contenido"/>
          <p:cNvSpPr>
            <a:spLocks noGrp="1"/>
          </p:cNvSpPr>
          <p:nvPr>
            <p:ph sz="quarter" idx="13"/>
          </p:nvPr>
        </p:nvSpPr>
        <p:spPr>
          <a:xfrm>
            <a:off x="1267544" y="1628800"/>
            <a:ext cx="6400800" cy="3474720"/>
          </a:xfrm>
        </p:spPr>
        <p:txBody>
          <a:bodyPr>
            <a:noAutofit/>
          </a:bodyPr>
          <a:lstStyle/>
          <a:p>
            <a:pPr marL="0" indent="0" algn="just">
              <a:buNone/>
            </a:pPr>
            <a:r>
              <a:rPr lang="es-MX" b="1" dirty="0" smtClean="0">
                <a:latin typeface="Arial" pitchFamily="34" charset="0"/>
                <a:cs typeface="Arial" pitchFamily="34" charset="0"/>
              </a:rPr>
              <a:t>Ejemplo</a:t>
            </a:r>
            <a:r>
              <a:rPr lang="es-MX" b="1" dirty="0" smtClean="0">
                <a:latin typeface="Arial" pitchFamily="34" charset="0"/>
                <a:cs typeface="Arial" pitchFamily="34" charset="0"/>
              </a:rPr>
              <a:t>:</a:t>
            </a:r>
          </a:p>
          <a:p>
            <a:pPr marL="0" indent="0" algn="just">
              <a:buNone/>
            </a:pPr>
            <a:r>
              <a:rPr lang="es-MX" dirty="0" smtClean="0">
                <a:latin typeface="Arial" pitchFamily="34" charset="0"/>
                <a:cs typeface="Arial" pitchFamily="34" charset="0"/>
              </a:rPr>
              <a:t>Si colocamos diferentes pesos de un resorte, éste se va estirar  dependiendo del peso  que se le haya colocado, sería útil para nosotros, predecir cuanto será la elongación del resorte dependiendo del peso que le coloquemos. Bien lo que hacemos es tomar una serie de datos  de la elongación versus el peso utilizado; la graficamos para </a:t>
            </a:r>
            <a:r>
              <a:rPr lang="es-MX" u="sng" dirty="0" smtClean="0">
                <a:latin typeface="Arial" pitchFamily="34" charset="0"/>
                <a:cs typeface="Arial" pitchFamily="34" charset="0"/>
              </a:rPr>
              <a:t>ver</a:t>
            </a:r>
            <a:r>
              <a:rPr lang="es-MX" dirty="0" smtClean="0">
                <a:latin typeface="Arial" pitchFamily="34" charset="0"/>
                <a:cs typeface="Arial" pitchFamily="34" charset="0"/>
              </a:rPr>
              <a:t> que comportamiento tiene, y tratamos de esbozar una relación matemática de los datos tabulados. </a:t>
            </a:r>
          </a:p>
        </p:txBody>
      </p:sp>
    </p:spTree>
    <p:extLst>
      <p:ext uri="{BB962C8B-B14F-4D97-AF65-F5344CB8AC3E}">
        <p14:creationId xmlns:p14="http://schemas.microsoft.com/office/powerpoint/2010/main" val="33909267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1143000"/>
          </a:xfrm>
        </p:spPr>
        <p:txBody>
          <a:bodyPr>
            <a:normAutofit/>
          </a:bodyPr>
          <a:lstStyle/>
          <a:p>
            <a:pPr marL="0" indent="0" algn="ctr">
              <a:buNone/>
            </a:pPr>
            <a:r>
              <a:rPr lang="es-MX" sz="2000" dirty="0" smtClean="0">
                <a:solidFill>
                  <a:schemeClr val="tx1"/>
                </a:solidFill>
                <a:effectLst/>
                <a:latin typeface="Arial" pitchFamily="34" charset="0"/>
                <a:cs typeface="Arial" pitchFamily="34" charset="0"/>
              </a:rPr>
              <a:t>Se tomaron las siguientes mediciones de la elongación (x) para diferentes pesos (f) y se obtuvo la siguiente tabla</a:t>
            </a:r>
            <a:endParaRPr lang="es-MX" sz="2000" dirty="0">
              <a:solidFill>
                <a:schemeClr val="tx1"/>
              </a:solidFill>
              <a:effectLst/>
              <a:latin typeface="Arial" pitchFamily="34" charset="0"/>
              <a:cs typeface="Arial" pitchFamily="34" charset="0"/>
            </a:endParaRPr>
          </a:p>
        </p:txBody>
      </p:sp>
      <p:graphicFrame>
        <p:nvGraphicFramePr>
          <p:cNvPr id="4" name="3 Marcador de contenido"/>
          <p:cNvGraphicFramePr>
            <a:graphicFrameLocks noGrp="1"/>
          </p:cNvGraphicFramePr>
          <p:nvPr>
            <p:ph sz="quarter" idx="13"/>
            <p:extLst>
              <p:ext uri="{D42A27DB-BD31-4B8C-83A1-F6EECF244321}">
                <p14:modId xmlns:p14="http://schemas.microsoft.com/office/powerpoint/2010/main" val="2286836328"/>
              </p:ext>
            </p:extLst>
          </p:nvPr>
        </p:nvGraphicFramePr>
        <p:xfrm>
          <a:off x="2555776" y="1052736"/>
          <a:ext cx="3960440" cy="5608320"/>
        </p:xfrm>
        <a:graphic>
          <a:graphicData uri="http://schemas.openxmlformats.org/drawingml/2006/table">
            <a:tbl>
              <a:tblPr firstRow="1" bandRow="1">
                <a:tableStyleId>{5C22544A-7EE6-4342-B048-85BDC9FD1C3A}</a:tableStyleId>
              </a:tblPr>
              <a:tblGrid>
                <a:gridCol w="1980220"/>
                <a:gridCol w="1980220"/>
              </a:tblGrid>
              <a:tr h="237939">
                <a:tc>
                  <a:txBody>
                    <a:bodyPr/>
                    <a:lstStyle/>
                    <a:p>
                      <a:pPr algn="ctr"/>
                      <a:r>
                        <a:rPr lang="es-MX" sz="1000" b="1" dirty="0" smtClean="0"/>
                        <a:t>F </a:t>
                      </a:r>
                      <a:endParaRPr lang="es-MX" sz="1000" b="1" dirty="0"/>
                    </a:p>
                  </a:txBody>
                  <a:tcPr/>
                </a:tc>
                <a:tc>
                  <a:txBody>
                    <a:bodyPr/>
                    <a:lstStyle/>
                    <a:p>
                      <a:pPr algn="ctr"/>
                      <a:r>
                        <a:rPr lang="es-MX" sz="1000" b="1" dirty="0" smtClean="0"/>
                        <a:t>Elongación</a:t>
                      </a:r>
                      <a:endParaRPr lang="es-MX" sz="1000" b="1" dirty="0"/>
                    </a:p>
                  </a:txBody>
                  <a:tcPr/>
                </a:tc>
              </a:tr>
              <a:tr h="237939">
                <a:tc>
                  <a:txBody>
                    <a:bodyPr/>
                    <a:lstStyle/>
                    <a:p>
                      <a:pPr algn="ctr"/>
                      <a:r>
                        <a:rPr lang="es-MX" sz="1000" b="1" dirty="0" smtClean="0"/>
                        <a:t>0</a:t>
                      </a:r>
                      <a:endParaRPr lang="es-MX" sz="1000" b="1" dirty="0"/>
                    </a:p>
                  </a:txBody>
                  <a:tcPr/>
                </a:tc>
                <a:tc>
                  <a:txBody>
                    <a:bodyPr/>
                    <a:lstStyle/>
                    <a:p>
                      <a:pPr algn="ctr"/>
                      <a:r>
                        <a:rPr lang="es-MX" sz="1000" b="1" dirty="0" smtClean="0"/>
                        <a:t>0</a:t>
                      </a:r>
                      <a:endParaRPr lang="es-MX" sz="1000" b="1" dirty="0"/>
                    </a:p>
                  </a:txBody>
                  <a:tcPr/>
                </a:tc>
              </a:tr>
              <a:tr h="237939">
                <a:tc>
                  <a:txBody>
                    <a:bodyPr/>
                    <a:lstStyle/>
                    <a:p>
                      <a:pPr algn="ctr"/>
                      <a:r>
                        <a:rPr lang="es-MX" sz="1000" b="1" dirty="0" smtClean="0"/>
                        <a:t>5</a:t>
                      </a:r>
                      <a:endParaRPr lang="es-MX" sz="1000" b="1" dirty="0"/>
                    </a:p>
                  </a:txBody>
                  <a:tcPr/>
                </a:tc>
                <a:tc>
                  <a:txBody>
                    <a:bodyPr/>
                    <a:lstStyle/>
                    <a:p>
                      <a:pPr algn="ctr"/>
                      <a:r>
                        <a:rPr lang="es-MX" sz="1000" b="1" dirty="0" smtClean="0"/>
                        <a:t>1.5574538</a:t>
                      </a:r>
                      <a:endParaRPr lang="es-MX" sz="1000" b="1" dirty="0"/>
                    </a:p>
                  </a:txBody>
                  <a:tcPr/>
                </a:tc>
              </a:tr>
              <a:tr h="237939">
                <a:tc>
                  <a:txBody>
                    <a:bodyPr/>
                    <a:lstStyle/>
                    <a:p>
                      <a:pPr algn="ctr"/>
                      <a:r>
                        <a:rPr lang="es-MX" sz="1000" b="1" dirty="0" smtClean="0"/>
                        <a:t>10</a:t>
                      </a:r>
                      <a:endParaRPr lang="es-MX" sz="1000" b="1" dirty="0"/>
                    </a:p>
                  </a:txBody>
                  <a:tcPr/>
                </a:tc>
                <a:tc>
                  <a:txBody>
                    <a:bodyPr/>
                    <a:lstStyle/>
                    <a:p>
                      <a:pPr algn="ctr"/>
                      <a:r>
                        <a:rPr lang="es-MX" sz="1000" b="1" dirty="0" smtClean="0"/>
                        <a:t>1.2904726</a:t>
                      </a:r>
                      <a:endParaRPr lang="es-MX" sz="1000" b="1" dirty="0"/>
                    </a:p>
                  </a:txBody>
                  <a:tcPr/>
                </a:tc>
              </a:tr>
              <a:tr h="237939">
                <a:tc>
                  <a:txBody>
                    <a:bodyPr/>
                    <a:lstStyle/>
                    <a:p>
                      <a:pPr algn="ctr"/>
                      <a:r>
                        <a:rPr lang="es-MX" sz="1000" b="1" dirty="0" smtClean="0"/>
                        <a:t>15</a:t>
                      </a:r>
                      <a:endParaRPr lang="es-MX" sz="1000" b="1" dirty="0"/>
                    </a:p>
                  </a:txBody>
                  <a:tcPr/>
                </a:tc>
                <a:tc>
                  <a:txBody>
                    <a:bodyPr/>
                    <a:lstStyle/>
                    <a:p>
                      <a:pPr algn="ctr"/>
                      <a:r>
                        <a:rPr lang="es-MX" sz="1000" b="1" dirty="0" smtClean="0"/>
                        <a:t>3.153936</a:t>
                      </a:r>
                      <a:endParaRPr lang="es-MX" sz="1000" b="1" dirty="0"/>
                    </a:p>
                  </a:txBody>
                  <a:tcPr/>
                </a:tc>
              </a:tr>
              <a:tr h="237939">
                <a:tc>
                  <a:txBody>
                    <a:bodyPr/>
                    <a:lstStyle/>
                    <a:p>
                      <a:pPr algn="ctr"/>
                      <a:r>
                        <a:rPr lang="es-MX" sz="1000" b="1" dirty="0" smtClean="0"/>
                        <a:t>20</a:t>
                      </a:r>
                      <a:endParaRPr lang="es-MX" sz="1000" b="1" dirty="0"/>
                    </a:p>
                  </a:txBody>
                  <a:tcPr/>
                </a:tc>
                <a:tc>
                  <a:txBody>
                    <a:bodyPr/>
                    <a:lstStyle/>
                    <a:p>
                      <a:pPr algn="ctr"/>
                      <a:r>
                        <a:rPr lang="es-MX" sz="1000" b="1" dirty="0" smtClean="0"/>
                        <a:t>4.2275978</a:t>
                      </a:r>
                      <a:endParaRPr lang="es-MX" sz="1000" b="1" dirty="0"/>
                    </a:p>
                  </a:txBody>
                  <a:tcPr/>
                </a:tc>
              </a:tr>
              <a:tr h="237939">
                <a:tc>
                  <a:txBody>
                    <a:bodyPr/>
                    <a:lstStyle/>
                    <a:p>
                      <a:pPr algn="ctr"/>
                      <a:r>
                        <a:rPr lang="es-MX" sz="1000" b="1" dirty="0" smtClean="0"/>
                        <a:t>25</a:t>
                      </a:r>
                      <a:endParaRPr lang="es-MX" sz="1000" b="1" dirty="0"/>
                    </a:p>
                  </a:txBody>
                  <a:tcPr/>
                </a:tc>
                <a:tc>
                  <a:txBody>
                    <a:bodyPr/>
                    <a:lstStyle/>
                    <a:p>
                      <a:pPr algn="ctr"/>
                      <a:r>
                        <a:rPr lang="es-MX" sz="1000" b="1" dirty="0" smtClean="0"/>
                        <a:t>4.660399</a:t>
                      </a:r>
                      <a:endParaRPr lang="es-MX" sz="1000" b="1" dirty="0"/>
                    </a:p>
                  </a:txBody>
                  <a:tcPr/>
                </a:tc>
              </a:tr>
              <a:tr h="237939">
                <a:tc>
                  <a:txBody>
                    <a:bodyPr/>
                    <a:lstStyle/>
                    <a:p>
                      <a:pPr algn="ctr"/>
                      <a:r>
                        <a:rPr lang="es-MX" sz="1000" b="1" dirty="0" smtClean="0"/>
                        <a:t>30</a:t>
                      </a:r>
                      <a:endParaRPr lang="es-MX" sz="1000" b="1" dirty="0"/>
                    </a:p>
                  </a:txBody>
                  <a:tcPr/>
                </a:tc>
                <a:tc>
                  <a:txBody>
                    <a:bodyPr/>
                    <a:lstStyle/>
                    <a:p>
                      <a:pPr algn="ctr"/>
                      <a:r>
                        <a:rPr lang="es-MX" sz="1000" b="1" dirty="0" smtClean="0"/>
                        <a:t>5.2012599</a:t>
                      </a:r>
                      <a:endParaRPr lang="es-MX" sz="1000" b="1" dirty="0"/>
                    </a:p>
                  </a:txBody>
                  <a:tcPr/>
                </a:tc>
              </a:tr>
              <a:tr h="237939">
                <a:tc>
                  <a:txBody>
                    <a:bodyPr/>
                    <a:lstStyle/>
                    <a:p>
                      <a:pPr algn="ctr"/>
                      <a:r>
                        <a:rPr lang="es-MX" sz="1000" b="1" dirty="0" smtClean="0"/>
                        <a:t>35</a:t>
                      </a:r>
                      <a:endParaRPr lang="es-MX" sz="1000" b="1" dirty="0"/>
                    </a:p>
                  </a:txBody>
                  <a:tcPr/>
                </a:tc>
                <a:tc>
                  <a:txBody>
                    <a:bodyPr/>
                    <a:lstStyle/>
                    <a:p>
                      <a:pPr algn="ctr"/>
                      <a:r>
                        <a:rPr lang="es-MX" sz="1000" b="1" dirty="0" smtClean="0"/>
                        <a:t>6.9964007</a:t>
                      </a:r>
                      <a:endParaRPr lang="es-MX" sz="1000" b="1" dirty="0"/>
                    </a:p>
                  </a:txBody>
                  <a:tcPr/>
                </a:tc>
              </a:tr>
              <a:tr h="237939">
                <a:tc>
                  <a:txBody>
                    <a:bodyPr/>
                    <a:lstStyle/>
                    <a:p>
                      <a:pPr algn="ctr"/>
                      <a:r>
                        <a:rPr lang="es-MX" sz="1000" b="1" dirty="0" smtClean="0"/>
                        <a:t>40</a:t>
                      </a:r>
                      <a:endParaRPr lang="es-MX" sz="1000" b="1" dirty="0"/>
                    </a:p>
                  </a:txBody>
                  <a:tcPr/>
                </a:tc>
                <a:tc>
                  <a:txBody>
                    <a:bodyPr/>
                    <a:lstStyle/>
                    <a:p>
                      <a:pPr algn="ctr"/>
                      <a:r>
                        <a:rPr lang="es-MX" sz="1000" b="1" dirty="0" smtClean="0"/>
                        <a:t>7.074054</a:t>
                      </a:r>
                      <a:endParaRPr lang="es-MX" sz="1000" b="1" dirty="0"/>
                    </a:p>
                  </a:txBody>
                  <a:tcPr/>
                </a:tc>
              </a:tr>
              <a:tr h="237939">
                <a:tc>
                  <a:txBody>
                    <a:bodyPr/>
                    <a:lstStyle/>
                    <a:p>
                      <a:pPr algn="ctr"/>
                      <a:r>
                        <a:rPr lang="es-MX" sz="1000" b="1" dirty="0" smtClean="0"/>
                        <a:t>45</a:t>
                      </a:r>
                      <a:endParaRPr lang="es-MX" sz="1000" b="1" dirty="0"/>
                    </a:p>
                  </a:txBody>
                  <a:tcPr/>
                </a:tc>
                <a:tc>
                  <a:txBody>
                    <a:bodyPr/>
                    <a:lstStyle/>
                    <a:p>
                      <a:pPr algn="ctr"/>
                      <a:r>
                        <a:rPr lang="es-MX" sz="1000" b="1" dirty="0" smtClean="0"/>
                        <a:t>9.7068664</a:t>
                      </a:r>
                      <a:endParaRPr lang="es-MX" sz="1000" b="1" dirty="0"/>
                    </a:p>
                  </a:txBody>
                  <a:tcPr/>
                </a:tc>
              </a:tr>
              <a:tr h="237939">
                <a:tc>
                  <a:txBody>
                    <a:bodyPr/>
                    <a:lstStyle/>
                    <a:p>
                      <a:pPr algn="ctr"/>
                      <a:r>
                        <a:rPr lang="es-MX" sz="1000" b="1" dirty="0" smtClean="0"/>
                        <a:t>50</a:t>
                      </a:r>
                      <a:endParaRPr lang="es-MX" sz="1000" b="1" dirty="0"/>
                    </a:p>
                  </a:txBody>
                  <a:tcPr/>
                </a:tc>
                <a:tc>
                  <a:txBody>
                    <a:bodyPr/>
                    <a:lstStyle/>
                    <a:p>
                      <a:pPr algn="ctr"/>
                      <a:r>
                        <a:rPr lang="es-MX" sz="1000" b="1" dirty="0" smtClean="0"/>
                        <a:t>10.464314</a:t>
                      </a:r>
                      <a:endParaRPr lang="es-MX" sz="1000" b="1" dirty="0"/>
                    </a:p>
                  </a:txBody>
                  <a:tcPr/>
                </a:tc>
              </a:tr>
              <a:tr h="237939">
                <a:tc>
                  <a:txBody>
                    <a:bodyPr/>
                    <a:lstStyle/>
                    <a:p>
                      <a:pPr algn="ctr"/>
                      <a:r>
                        <a:rPr lang="es-MX" sz="1000" b="1" dirty="0" smtClean="0"/>
                        <a:t>55</a:t>
                      </a:r>
                      <a:endParaRPr lang="es-MX" sz="1000" b="1" dirty="0"/>
                    </a:p>
                  </a:txBody>
                  <a:tcPr/>
                </a:tc>
                <a:tc>
                  <a:txBody>
                    <a:bodyPr/>
                    <a:lstStyle/>
                    <a:p>
                      <a:pPr algn="ctr"/>
                      <a:r>
                        <a:rPr lang="es-MX" sz="1000" b="1" dirty="0" smtClean="0"/>
                        <a:t>11.445716</a:t>
                      </a:r>
                      <a:endParaRPr lang="es-MX" sz="1000" b="1" dirty="0"/>
                    </a:p>
                  </a:txBody>
                  <a:tcPr/>
                </a:tc>
              </a:tr>
              <a:tr h="237939">
                <a:tc>
                  <a:txBody>
                    <a:bodyPr/>
                    <a:lstStyle/>
                    <a:p>
                      <a:pPr algn="ctr"/>
                      <a:r>
                        <a:rPr lang="es-MX" sz="1000" b="1" dirty="0" smtClean="0"/>
                        <a:t>60</a:t>
                      </a:r>
                      <a:endParaRPr lang="es-MX" sz="1000" b="1" dirty="0"/>
                    </a:p>
                  </a:txBody>
                  <a:tcPr/>
                </a:tc>
                <a:tc>
                  <a:txBody>
                    <a:bodyPr/>
                    <a:lstStyle/>
                    <a:p>
                      <a:pPr algn="ctr"/>
                      <a:r>
                        <a:rPr lang="es-MX" sz="1000" b="1" dirty="0" smtClean="0"/>
                        <a:t>11.800098</a:t>
                      </a:r>
                      <a:endParaRPr lang="es-MX" sz="1000" b="1" dirty="0"/>
                    </a:p>
                  </a:txBody>
                  <a:tcPr/>
                </a:tc>
              </a:tr>
              <a:tr h="237939">
                <a:tc>
                  <a:txBody>
                    <a:bodyPr/>
                    <a:lstStyle/>
                    <a:p>
                      <a:pPr algn="ctr"/>
                      <a:r>
                        <a:rPr lang="es-MX" sz="1000" b="1" dirty="0" smtClean="0"/>
                        <a:t>65</a:t>
                      </a:r>
                      <a:endParaRPr lang="es-MX" sz="1000" b="1" dirty="0"/>
                    </a:p>
                  </a:txBody>
                  <a:tcPr/>
                </a:tc>
                <a:tc>
                  <a:txBody>
                    <a:bodyPr/>
                    <a:lstStyle/>
                    <a:p>
                      <a:pPr algn="ctr"/>
                      <a:r>
                        <a:rPr lang="es-MX" sz="1000" b="1" dirty="0" smtClean="0"/>
                        <a:t>12.188502</a:t>
                      </a:r>
                    </a:p>
                  </a:txBody>
                  <a:tcPr/>
                </a:tc>
              </a:tr>
              <a:tr h="237939">
                <a:tc>
                  <a:txBody>
                    <a:bodyPr/>
                    <a:lstStyle/>
                    <a:p>
                      <a:pPr algn="ctr"/>
                      <a:r>
                        <a:rPr lang="es-MX" sz="1000" b="1" dirty="0" smtClean="0"/>
                        <a:t>70</a:t>
                      </a:r>
                      <a:endParaRPr lang="es-MX" sz="1000" b="1" dirty="0"/>
                    </a:p>
                  </a:txBody>
                  <a:tcPr/>
                </a:tc>
                <a:tc>
                  <a:txBody>
                    <a:bodyPr/>
                    <a:lstStyle/>
                    <a:p>
                      <a:pPr algn="ctr"/>
                      <a:r>
                        <a:rPr lang="es-MX" sz="1000" b="1" dirty="0" smtClean="0"/>
                        <a:t>14.702421</a:t>
                      </a:r>
                      <a:endParaRPr lang="es-MX" sz="1000" b="1" dirty="0"/>
                    </a:p>
                  </a:txBody>
                  <a:tcPr/>
                </a:tc>
              </a:tr>
              <a:tr h="237939">
                <a:tc>
                  <a:txBody>
                    <a:bodyPr/>
                    <a:lstStyle/>
                    <a:p>
                      <a:pPr algn="ctr"/>
                      <a:r>
                        <a:rPr lang="es-MX" sz="1000" b="1" dirty="0" smtClean="0"/>
                        <a:t>75</a:t>
                      </a:r>
                      <a:endParaRPr lang="es-MX" sz="1000" b="1" dirty="0"/>
                    </a:p>
                  </a:txBody>
                  <a:tcPr/>
                </a:tc>
                <a:tc>
                  <a:txBody>
                    <a:bodyPr/>
                    <a:lstStyle/>
                    <a:p>
                      <a:pPr algn="ctr"/>
                      <a:r>
                        <a:rPr lang="es-MX" sz="1000" b="1" dirty="0" smtClean="0"/>
                        <a:t>15.898137</a:t>
                      </a:r>
                      <a:endParaRPr lang="es-MX" sz="1000" b="1" dirty="0"/>
                    </a:p>
                  </a:txBody>
                  <a:tcPr/>
                </a:tc>
              </a:tr>
              <a:tr h="237939">
                <a:tc>
                  <a:txBody>
                    <a:bodyPr/>
                    <a:lstStyle/>
                    <a:p>
                      <a:pPr algn="ctr"/>
                      <a:r>
                        <a:rPr lang="es-MX" sz="1000" b="1" dirty="0" smtClean="0"/>
                        <a:t>80</a:t>
                      </a:r>
                      <a:endParaRPr lang="es-MX" sz="1000" b="1" dirty="0"/>
                    </a:p>
                  </a:txBody>
                  <a:tcPr/>
                </a:tc>
                <a:tc>
                  <a:txBody>
                    <a:bodyPr/>
                    <a:lstStyle/>
                    <a:p>
                      <a:pPr algn="ctr"/>
                      <a:r>
                        <a:rPr lang="es-MX" sz="1000" b="1" dirty="0" smtClean="0"/>
                        <a:t>15.022116</a:t>
                      </a:r>
                      <a:endParaRPr lang="es-MX" sz="1000" b="1" dirty="0"/>
                    </a:p>
                  </a:txBody>
                  <a:tcPr/>
                </a:tc>
              </a:tr>
              <a:tr h="237939">
                <a:tc>
                  <a:txBody>
                    <a:bodyPr/>
                    <a:lstStyle/>
                    <a:p>
                      <a:pPr algn="ctr"/>
                      <a:r>
                        <a:rPr lang="es-MX" sz="1000" b="1" dirty="0" smtClean="0"/>
                        <a:t>85</a:t>
                      </a:r>
                      <a:endParaRPr lang="es-MX" sz="1000" b="1" dirty="0"/>
                    </a:p>
                  </a:txBody>
                  <a:tcPr/>
                </a:tc>
                <a:tc>
                  <a:txBody>
                    <a:bodyPr/>
                    <a:lstStyle/>
                    <a:p>
                      <a:pPr algn="ctr"/>
                      <a:r>
                        <a:rPr lang="es-MX" sz="1000" b="1" dirty="0" smtClean="0"/>
                        <a:t>17.623212</a:t>
                      </a:r>
                      <a:endParaRPr lang="es-MX" sz="1000" b="1" dirty="0"/>
                    </a:p>
                  </a:txBody>
                  <a:tcPr/>
                </a:tc>
              </a:tr>
              <a:tr h="237939">
                <a:tc>
                  <a:txBody>
                    <a:bodyPr/>
                    <a:lstStyle/>
                    <a:p>
                      <a:pPr algn="ctr"/>
                      <a:r>
                        <a:rPr lang="es-MX" sz="1000" b="1" dirty="0" smtClean="0"/>
                        <a:t>90</a:t>
                      </a:r>
                      <a:endParaRPr lang="es-MX" sz="1000" b="1" dirty="0"/>
                    </a:p>
                  </a:txBody>
                  <a:tcPr/>
                </a:tc>
                <a:tc>
                  <a:txBody>
                    <a:bodyPr/>
                    <a:lstStyle/>
                    <a:p>
                      <a:pPr algn="ctr"/>
                      <a:r>
                        <a:rPr lang="es-MX" sz="1000" b="1" dirty="0" smtClean="0"/>
                        <a:t>18.985872</a:t>
                      </a:r>
                      <a:endParaRPr lang="es-MX" sz="1000" b="1" dirty="0"/>
                    </a:p>
                  </a:txBody>
                  <a:tcPr/>
                </a:tc>
              </a:tr>
              <a:tr h="237939">
                <a:tc>
                  <a:txBody>
                    <a:bodyPr/>
                    <a:lstStyle/>
                    <a:p>
                      <a:pPr algn="ctr"/>
                      <a:r>
                        <a:rPr lang="es-MX" sz="1000" b="1" dirty="0" smtClean="0"/>
                        <a:t>95</a:t>
                      </a:r>
                      <a:endParaRPr lang="es-MX" sz="1000" b="1" dirty="0"/>
                    </a:p>
                  </a:txBody>
                  <a:tcPr/>
                </a:tc>
                <a:tc>
                  <a:txBody>
                    <a:bodyPr/>
                    <a:lstStyle/>
                    <a:p>
                      <a:pPr algn="ctr"/>
                      <a:r>
                        <a:rPr lang="es-MX" sz="1000" b="1" dirty="0" smtClean="0"/>
                        <a:t>19.669919</a:t>
                      </a:r>
                      <a:endParaRPr lang="es-MX" sz="1000" b="1" dirty="0"/>
                    </a:p>
                  </a:txBody>
                  <a:tcPr/>
                </a:tc>
              </a:tr>
              <a:tr h="237939">
                <a:tc>
                  <a:txBody>
                    <a:bodyPr/>
                    <a:lstStyle/>
                    <a:p>
                      <a:pPr algn="ctr"/>
                      <a:r>
                        <a:rPr lang="es-MX" sz="1000" b="1" dirty="0" smtClean="0"/>
                        <a:t>100</a:t>
                      </a:r>
                      <a:endParaRPr lang="es-MX" sz="1000" b="1" dirty="0"/>
                    </a:p>
                  </a:txBody>
                  <a:tcPr/>
                </a:tc>
                <a:tc>
                  <a:txBody>
                    <a:bodyPr/>
                    <a:lstStyle/>
                    <a:p>
                      <a:pPr algn="ctr"/>
                      <a:r>
                        <a:rPr lang="es-MX" sz="1000" b="1" dirty="0" smtClean="0"/>
                        <a:t>19.701222</a:t>
                      </a:r>
                      <a:endParaRPr lang="es-MX" sz="1000" b="1" dirty="0"/>
                    </a:p>
                  </a:txBody>
                  <a:tcPr/>
                </a:tc>
              </a:tr>
              <a:tr h="237939">
                <a:tc>
                  <a:txBody>
                    <a:bodyPr/>
                    <a:lstStyle/>
                    <a:p>
                      <a:pPr algn="ctr"/>
                      <a:r>
                        <a:rPr lang="es-MX" sz="1000" b="1" dirty="0" smtClean="0"/>
                        <a:t>105</a:t>
                      </a:r>
                      <a:endParaRPr lang="es-MX" sz="1000" b="1" dirty="0"/>
                    </a:p>
                  </a:txBody>
                  <a:tcPr/>
                </a:tc>
                <a:tc>
                  <a:txBody>
                    <a:bodyPr/>
                    <a:lstStyle/>
                    <a:p>
                      <a:pPr algn="ctr"/>
                      <a:r>
                        <a:rPr lang="es-MX" sz="1000" b="1" dirty="0" smtClean="0"/>
                        <a:t>21.121257</a:t>
                      </a:r>
                      <a:endParaRPr lang="es-MX" sz="1000" b="1" dirty="0"/>
                    </a:p>
                  </a:txBody>
                  <a:tcPr/>
                </a:tc>
              </a:tr>
            </a:tbl>
          </a:graphicData>
        </a:graphic>
      </p:graphicFrame>
    </p:spTree>
    <p:extLst>
      <p:ext uri="{BB962C8B-B14F-4D97-AF65-F5344CB8AC3E}">
        <p14:creationId xmlns:p14="http://schemas.microsoft.com/office/powerpoint/2010/main" val="4459718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1061864"/>
            <a:ext cx="6512511" cy="1143000"/>
          </a:xfrm>
        </p:spPr>
        <p:txBody>
          <a:bodyPr>
            <a:noAutofit/>
          </a:bodyPr>
          <a:lstStyle/>
          <a:p>
            <a:pPr marL="0" indent="0" algn="just">
              <a:buNone/>
            </a:pPr>
            <a:r>
              <a:rPr lang="es-MX" sz="2200" b="0" dirty="0" smtClean="0">
                <a:solidFill>
                  <a:schemeClr val="tx1"/>
                </a:solidFill>
                <a:effectLst/>
                <a:latin typeface="Arial" pitchFamily="34" charset="0"/>
                <a:cs typeface="Arial" pitchFamily="34" charset="0"/>
              </a:rPr>
              <a:t>Hagamos un diagrama de dispersión para ver cual es el comportamiento de los </a:t>
            </a:r>
            <a:r>
              <a:rPr lang="es-MX" sz="2200" b="0" dirty="0" smtClean="0">
                <a:solidFill>
                  <a:schemeClr val="tx1"/>
                </a:solidFill>
                <a:effectLst/>
                <a:latin typeface="Arial" pitchFamily="34" charset="0"/>
                <a:cs typeface="Arial" pitchFamily="34" charset="0"/>
              </a:rPr>
              <a:t>datos.</a:t>
            </a:r>
            <a:endParaRPr lang="es-MX" sz="2200" b="0" dirty="0">
              <a:solidFill>
                <a:schemeClr val="tx1"/>
              </a:solidFill>
              <a:effectLst/>
              <a:latin typeface="Arial" pitchFamily="34" charset="0"/>
              <a:cs typeface="Arial" pitchFamily="34" charset="0"/>
            </a:endParaRPr>
          </a:p>
        </p:txBody>
      </p:sp>
      <p:pic>
        <p:nvPicPr>
          <p:cNvPr id="4" name="3 Marcador de contenido" descr="http://www.arquimedex.com/images/minc1.gif"/>
          <p:cNvPicPr>
            <a:picLocks noGrp="1"/>
          </p:cNvPicPr>
          <p:nvPr>
            <p:ph sz="quarter" idx="13"/>
          </p:nvPr>
        </p:nvPicPr>
        <p:blipFill>
          <a:blip r:embed="rId2"/>
          <a:srcRect/>
          <a:stretch>
            <a:fillRect/>
          </a:stretch>
        </p:blipFill>
        <p:spPr bwMode="auto">
          <a:xfrm>
            <a:off x="2627784" y="2852936"/>
            <a:ext cx="3600400" cy="2304256"/>
          </a:xfrm>
          <a:prstGeom prst="rect">
            <a:avLst/>
          </a:prstGeom>
          <a:noFill/>
          <a:ln w="9525">
            <a:noFill/>
            <a:miter lim="800000"/>
            <a:headEnd/>
            <a:tailEnd/>
          </a:ln>
        </p:spPr>
      </p:pic>
    </p:spTree>
    <p:extLst>
      <p:ext uri="{BB962C8B-B14F-4D97-AF65-F5344CB8AC3E}">
        <p14:creationId xmlns:p14="http://schemas.microsoft.com/office/powerpoint/2010/main" val="5184860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827584" y="1484784"/>
            <a:ext cx="7344816" cy="3901837"/>
          </a:xfrm>
          <a:prstGeom prst="rect">
            <a:avLst/>
          </a:prstGeom>
          <a:noFill/>
        </p:spPr>
        <p:txBody>
          <a:bodyPr wrap="square" rtlCol="0">
            <a:spAutoFit/>
          </a:bodyPr>
          <a:lstStyle/>
          <a:p>
            <a:pPr algn="just">
              <a:lnSpc>
                <a:spcPct val="150000"/>
              </a:lnSpc>
            </a:pPr>
            <a:r>
              <a:rPr lang="es-MX" sz="2400" dirty="0" smtClean="0">
                <a:latin typeface="Arial" pitchFamily="34" charset="0"/>
                <a:cs typeface="Arial" pitchFamily="34" charset="0"/>
              </a:rPr>
              <a:t>Luego de ver la gráfica podemos inferir que los datos siguen un comportamiento líneal, entonces nos preguntamos </a:t>
            </a:r>
            <a:r>
              <a:rPr lang="es-MX" sz="2400" b="1" dirty="0" smtClean="0">
                <a:latin typeface="Arial" pitchFamily="34" charset="0"/>
                <a:cs typeface="Arial" pitchFamily="34" charset="0"/>
              </a:rPr>
              <a:t>¿Cuál es la recta que mejor se ajusta a los datos? </a:t>
            </a:r>
          </a:p>
          <a:p>
            <a:pPr algn="just">
              <a:lnSpc>
                <a:spcPct val="150000"/>
              </a:lnSpc>
            </a:pPr>
            <a:r>
              <a:rPr lang="es-MX" sz="2400" dirty="0" smtClean="0">
                <a:latin typeface="Arial" pitchFamily="34" charset="0"/>
                <a:cs typeface="Arial" pitchFamily="34" charset="0"/>
              </a:rPr>
              <a:t>Para responder a esta cuestión debemos  encontrar la ecuación de la recta que esté lo más cercana posible a todos los puntos.</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7910564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27841" y="1133872"/>
            <a:ext cx="6512511" cy="1143000"/>
          </a:xfrm>
        </p:spPr>
        <p:txBody>
          <a:bodyPr>
            <a:noAutofit/>
          </a:bodyPr>
          <a:lstStyle/>
          <a:p>
            <a:pPr marL="0" indent="0" algn="just">
              <a:lnSpc>
                <a:spcPct val="150000"/>
              </a:lnSpc>
              <a:buNone/>
            </a:pPr>
            <a:r>
              <a:rPr lang="es-MX" sz="2400" b="0" dirty="0" smtClean="0">
                <a:solidFill>
                  <a:schemeClr val="tx1"/>
                </a:solidFill>
                <a:effectLst/>
              </a:rPr>
              <a:t>Podemos decir que la mejor recta es la que tiene el menor error y que esta es la suma de las diferencias o distancias que hay entre los valores que arroje la recta que encontramos Y´ y el valor medido Y.</a:t>
            </a:r>
            <a:endParaRPr lang="es-MX" sz="2400" b="0" dirty="0">
              <a:solidFill>
                <a:schemeClr val="tx1"/>
              </a:solidFill>
              <a:effectLst/>
            </a:endParaRPr>
          </a:p>
        </p:txBody>
      </p:sp>
    </p:spTree>
    <p:extLst>
      <p:ext uri="{BB962C8B-B14F-4D97-AF65-F5344CB8AC3E}">
        <p14:creationId xmlns:p14="http://schemas.microsoft.com/office/powerpoint/2010/main" val="2564224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Justificación </a:t>
            </a:r>
            <a:r>
              <a:rPr lang="es-MX" dirty="0">
                <a:solidFill>
                  <a:schemeClr val="accent1">
                    <a:lumMod val="75000"/>
                  </a:schemeClr>
                </a:solidFill>
              </a:rPr>
              <a:t>Académica </a:t>
            </a:r>
            <a:r>
              <a:rPr lang="es-MX" sz="1600" dirty="0" smtClean="0">
                <a:solidFill>
                  <a:schemeClr val="accent1">
                    <a:lumMod val="75000"/>
                  </a:schemeClr>
                </a:solidFill>
              </a:rPr>
              <a:t>(1 </a:t>
            </a:r>
            <a:r>
              <a:rPr lang="es-MX" sz="1600" dirty="0">
                <a:solidFill>
                  <a:schemeClr val="accent1">
                    <a:lumMod val="75000"/>
                  </a:schemeClr>
                </a:solidFill>
              </a:rPr>
              <a:t>de </a:t>
            </a:r>
            <a:r>
              <a:rPr lang="es-MX" sz="1600" dirty="0" smtClean="0">
                <a:solidFill>
                  <a:schemeClr val="accent1">
                    <a:lumMod val="75000"/>
                  </a:schemeClr>
                </a:solidFill>
              </a:rPr>
              <a:t>3)</a:t>
            </a:r>
            <a:endParaRPr lang="es-MX" sz="1600" dirty="0">
              <a:solidFill>
                <a:schemeClr val="accent1">
                  <a:lumMod val="75000"/>
                </a:schemeClr>
              </a:solidFill>
            </a:endParaRPr>
          </a:p>
        </p:txBody>
      </p:sp>
      <p:sp>
        <p:nvSpPr>
          <p:cNvPr id="3" name="2 Marcador de contenido"/>
          <p:cNvSpPr>
            <a:spLocks noGrp="1"/>
          </p:cNvSpPr>
          <p:nvPr>
            <p:ph idx="4294967295"/>
          </p:nvPr>
        </p:nvSpPr>
        <p:spPr>
          <a:xfrm>
            <a:off x="457200" y="1481328"/>
            <a:ext cx="8229600" cy="4525963"/>
          </a:xfrm>
          <a:prstGeom prst="rect">
            <a:avLst/>
          </a:prstGeom>
        </p:spPr>
        <p:txBody>
          <a:bodyPr>
            <a:normAutofit/>
          </a:bodyPr>
          <a:lstStyle/>
          <a:p>
            <a:pPr marL="0" indent="0" algn="just">
              <a:buNone/>
            </a:pPr>
            <a:r>
              <a:rPr lang="es-MX" dirty="0" smtClean="0">
                <a:solidFill>
                  <a:schemeClr val="accent1">
                    <a:lumMod val="75000"/>
                  </a:schemeClr>
                </a:solidFill>
              </a:rPr>
              <a:t>El presente material didáctico sirve como apoyo visual para la explicación de diversos temas clave dentro de las unidades de competencia 1 y 4 del programa de Proyectos de Inversión. Representa la conceptualización básica tanto de las inversiones, de los proyectos de inversión y de algunas herramientas financieras y matemáticas elementales para evaluar la viabilidad financiera de una inversión.</a:t>
            </a:r>
            <a:endParaRPr lang="es-MX" dirty="0"/>
          </a:p>
        </p:txBody>
      </p:sp>
    </p:spTree>
    <p:extLst>
      <p:ext uri="{BB962C8B-B14F-4D97-AF65-F5344CB8AC3E}">
        <p14:creationId xmlns:p14="http://schemas.microsoft.com/office/powerpoint/2010/main" val="15269203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411560" y="1538456"/>
            <a:ext cx="6400800" cy="3474720"/>
          </a:xfrm>
        </p:spPr>
        <p:txBody>
          <a:bodyPr>
            <a:normAutofit/>
          </a:bodyPr>
          <a:lstStyle/>
          <a:p>
            <a:pPr marL="0" indent="0">
              <a:buNone/>
            </a:pPr>
            <a:r>
              <a:rPr lang="es-MX" sz="1800" dirty="0" smtClean="0"/>
              <a:t>Entonces la definición del error quedaría así:</a:t>
            </a:r>
          </a:p>
          <a:p>
            <a:pPr marL="0" indent="0">
              <a:buNone/>
            </a:pPr>
            <a:r>
              <a:rPr lang="es-MX" sz="1800" dirty="0" smtClean="0"/>
              <a:t>Error = ∑(Y´- Y)²</a:t>
            </a:r>
          </a:p>
          <a:p>
            <a:pPr marL="0" indent="0">
              <a:buNone/>
            </a:pPr>
            <a:r>
              <a:rPr lang="es-MX" sz="1800" dirty="0" smtClean="0"/>
              <a:t>La forma de la ecuación de la recta que buscamos la describimos:</a:t>
            </a:r>
          </a:p>
          <a:p>
            <a:pPr marL="0" indent="0">
              <a:buNone/>
            </a:pPr>
            <a:r>
              <a:rPr lang="es-MX" sz="1800" dirty="0" smtClean="0"/>
              <a:t>Y´= a + bx</a:t>
            </a:r>
          </a:p>
          <a:p>
            <a:pPr marL="0" indent="0">
              <a:buNone/>
            </a:pPr>
            <a:r>
              <a:rPr lang="es-MX" sz="1800" dirty="0" smtClean="0"/>
              <a:t>Donde:</a:t>
            </a:r>
          </a:p>
          <a:p>
            <a:pPr marL="0" indent="0">
              <a:buNone/>
            </a:pPr>
            <a:r>
              <a:rPr lang="es-MX" sz="1800" dirty="0" smtClean="0"/>
              <a:t>Y= representa la elongación calculada</a:t>
            </a:r>
          </a:p>
          <a:p>
            <a:pPr marL="0" indent="0">
              <a:buNone/>
            </a:pPr>
            <a:r>
              <a:rPr lang="es-MX" sz="1800" dirty="0" smtClean="0"/>
              <a:t>X= la fuerza que vamos a evaluar</a:t>
            </a:r>
          </a:p>
          <a:p>
            <a:pPr marL="0" indent="0">
              <a:buNone/>
            </a:pPr>
            <a:r>
              <a:rPr lang="es-MX" sz="1800" dirty="0" smtClean="0"/>
              <a:t>A, b = son los parámetros de la recta que deseamos hallar.</a:t>
            </a:r>
          </a:p>
          <a:p>
            <a:pPr marL="0" indent="0">
              <a:buNone/>
            </a:pPr>
            <a:endParaRPr lang="es-MX" sz="1800" dirty="0"/>
          </a:p>
          <a:p>
            <a:pPr marL="0" indent="0">
              <a:buNone/>
            </a:pPr>
            <a:endParaRPr lang="es-MX" sz="1800" dirty="0"/>
          </a:p>
        </p:txBody>
      </p:sp>
    </p:spTree>
    <p:extLst>
      <p:ext uri="{BB962C8B-B14F-4D97-AF65-F5344CB8AC3E}">
        <p14:creationId xmlns:p14="http://schemas.microsoft.com/office/powerpoint/2010/main" val="27572454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467544" y="443805"/>
            <a:ext cx="8219256" cy="5937523"/>
          </a:xfrm>
        </p:spPr>
        <p:txBody>
          <a:bodyPr>
            <a:normAutofit/>
          </a:bodyPr>
          <a:lstStyle/>
          <a:p>
            <a:pPr marL="0" indent="0" algn="just">
              <a:buNone/>
            </a:pPr>
            <a:endParaRPr lang="es-MX" sz="1800" dirty="0" smtClean="0">
              <a:latin typeface="Arial" pitchFamily="34" charset="0"/>
              <a:cs typeface="Arial" pitchFamily="34" charset="0"/>
            </a:endParaRPr>
          </a:p>
          <a:p>
            <a:pPr marL="0" indent="0" algn="just">
              <a:buNone/>
            </a:pPr>
            <a:endParaRPr lang="es-MX" sz="1800" dirty="0" smtClean="0">
              <a:latin typeface="Arial" pitchFamily="34" charset="0"/>
              <a:cs typeface="Arial" pitchFamily="34" charset="0"/>
            </a:endParaRPr>
          </a:p>
          <a:p>
            <a:pPr marL="0" indent="0" algn="just">
              <a:buNone/>
            </a:pPr>
            <a:r>
              <a:rPr lang="es-MX" sz="2400" dirty="0" smtClean="0">
                <a:latin typeface="Arial" pitchFamily="34" charset="0"/>
                <a:cs typeface="Arial" pitchFamily="34" charset="0"/>
              </a:rPr>
              <a:t>Entonces: </a:t>
            </a:r>
          </a:p>
          <a:p>
            <a:pPr marL="0" indent="0" algn="just">
              <a:buNone/>
            </a:pPr>
            <a:r>
              <a:rPr lang="es-MX" sz="2400" dirty="0" smtClean="0">
                <a:latin typeface="Arial" pitchFamily="34" charset="0"/>
                <a:cs typeface="Arial" pitchFamily="34" charset="0"/>
              </a:rPr>
              <a:t>Error = ∑(a + bx - Y)².</a:t>
            </a:r>
          </a:p>
          <a:p>
            <a:pPr marL="0" indent="0" algn="just">
              <a:buNone/>
            </a:pPr>
            <a:endParaRPr lang="es-MX" sz="2400" dirty="0" smtClean="0">
              <a:latin typeface="Arial" pitchFamily="34" charset="0"/>
              <a:cs typeface="Arial" pitchFamily="34" charset="0"/>
            </a:endParaRPr>
          </a:p>
          <a:p>
            <a:pPr marL="0" indent="0" algn="just">
              <a:buNone/>
            </a:pPr>
            <a:r>
              <a:rPr lang="es-MX" sz="2400" dirty="0" smtClean="0">
                <a:latin typeface="Arial" pitchFamily="34" charset="0"/>
                <a:cs typeface="Arial" pitchFamily="34" charset="0"/>
              </a:rPr>
              <a:t>Esta fórmula corresponde a los valores medidos. 	En esta función de error, lo que puede variar es precisamente los valores de a y de b, esto se refleja en el valor que tome la función error total</a:t>
            </a:r>
            <a:r>
              <a:rPr lang="es-MX" sz="2400" dirty="0" smtClean="0">
                <a:latin typeface="Arial" pitchFamily="34" charset="0"/>
                <a:cs typeface="Arial" pitchFamily="34" charset="0"/>
              </a:rPr>
              <a:t>.</a:t>
            </a:r>
            <a:endParaRPr lang="es-MX" sz="2400" dirty="0" smtClean="0">
              <a:latin typeface="Arial" pitchFamily="34" charset="0"/>
              <a:cs typeface="Arial" pitchFamily="34" charset="0"/>
            </a:endParaRPr>
          </a:p>
        </p:txBody>
      </p:sp>
    </p:spTree>
    <p:extLst>
      <p:ext uri="{BB962C8B-B14F-4D97-AF65-F5344CB8AC3E}">
        <p14:creationId xmlns:p14="http://schemas.microsoft.com/office/powerpoint/2010/main" val="25035917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467544" y="443805"/>
            <a:ext cx="8219256" cy="5937523"/>
          </a:xfrm>
        </p:spPr>
        <p:txBody>
          <a:bodyPr>
            <a:normAutofit/>
          </a:bodyPr>
          <a:lstStyle/>
          <a:p>
            <a:pPr marL="0" indent="0" algn="just">
              <a:buNone/>
            </a:pPr>
            <a:endParaRPr lang="es-MX" sz="1800" dirty="0" smtClean="0">
              <a:latin typeface="Arial" pitchFamily="34" charset="0"/>
              <a:cs typeface="Arial" pitchFamily="34" charset="0"/>
            </a:endParaRPr>
          </a:p>
          <a:p>
            <a:pPr marL="0" indent="0" algn="just">
              <a:buNone/>
            </a:pPr>
            <a:endParaRPr lang="es-MX" sz="1800" dirty="0" smtClean="0">
              <a:latin typeface="Arial" pitchFamily="34" charset="0"/>
              <a:cs typeface="Arial" pitchFamily="34" charset="0"/>
            </a:endParaRPr>
          </a:p>
          <a:p>
            <a:pPr marL="0" indent="0" algn="just">
              <a:buNone/>
            </a:pPr>
            <a:r>
              <a:rPr lang="es-MX" sz="2400" b="1" dirty="0" smtClean="0">
                <a:latin typeface="Arial" pitchFamily="34" charset="0"/>
                <a:cs typeface="Arial" pitchFamily="34" charset="0"/>
              </a:rPr>
              <a:t>¿</a:t>
            </a:r>
            <a:r>
              <a:rPr lang="es-MX" sz="2400" b="1" dirty="0" smtClean="0">
                <a:latin typeface="Arial" pitchFamily="34" charset="0"/>
                <a:cs typeface="Arial" pitchFamily="34" charset="0"/>
              </a:rPr>
              <a:t>Cómo hallamos los parámetros a y b lo que minimice la función?</a:t>
            </a:r>
            <a:r>
              <a:rPr lang="es-MX" sz="2400" dirty="0" smtClean="0">
                <a:latin typeface="Arial" pitchFamily="34" charset="0"/>
                <a:cs typeface="Arial" pitchFamily="34" charset="0"/>
              </a:rPr>
              <a:t> Utilizando el calculo diferencial. Si derivamos la función y hacemos esta derivada igual a cero, encontramos el punto donde la función es mínima, esto debido a que la función tiene dos variables independientes, no podemos tomar la derivada total, sino derivadas parciales con respecto a cada variable (a,b), igualamos cada derivada resultante a cero, y resolvemos el sistema de ecuaciones resultante.</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5793724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55833" y="404664"/>
            <a:ext cx="6512511" cy="1143000"/>
          </a:xfrm>
        </p:spPr>
        <p:txBody>
          <a:bodyPr/>
          <a:lstStyle/>
          <a:p>
            <a:pPr marL="0" indent="0" algn="ctr">
              <a:buNone/>
            </a:pPr>
            <a:r>
              <a:rPr lang="es-MX" sz="2800" dirty="0" smtClean="0">
                <a:solidFill>
                  <a:schemeClr val="tx1"/>
                </a:solidFill>
                <a:effectLst/>
                <a:latin typeface="Arial" pitchFamily="34" charset="0"/>
                <a:cs typeface="Arial" pitchFamily="34" charset="0"/>
              </a:rPr>
              <a:t>Líneas de Tendencia</a:t>
            </a:r>
            <a:endParaRPr lang="es-MX" sz="2800" dirty="0">
              <a:solidFill>
                <a:schemeClr val="tx1"/>
              </a:solidFill>
              <a:effectLst/>
              <a:latin typeface="Arial" pitchFamily="34" charset="0"/>
              <a:cs typeface="Arial" pitchFamily="34" charset="0"/>
            </a:endParaRPr>
          </a:p>
        </p:txBody>
      </p:sp>
      <p:sp>
        <p:nvSpPr>
          <p:cNvPr id="3" name="2 Marcador de contenido"/>
          <p:cNvSpPr>
            <a:spLocks noGrp="1"/>
          </p:cNvSpPr>
          <p:nvPr>
            <p:ph sz="quarter" idx="13"/>
          </p:nvPr>
        </p:nvSpPr>
        <p:spPr>
          <a:xfrm>
            <a:off x="1143000" y="2042512"/>
            <a:ext cx="6400800" cy="3474720"/>
          </a:xfrm>
        </p:spPr>
        <p:txBody>
          <a:bodyPr>
            <a:normAutofit/>
          </a:bodyPr>
          <a:lstStyle/>
          <a:p>
            <a:pPr marL="0" indent="0" algn="just">
              <a:buNone/>
            </a:pPr>
            <a:r>
              <a:rPr lang="es-MX" sz="1800" dirty="0" smtClean="0">
                <a:latin typeface="Arial" pitchFamily="34" charset="0"/>
                <a:cs typeface="Arial" pitchFamily="34" charset="0"/>
              </a:rPr>
              <a:t>Una </a:t>
            </a:r>
            <a:r>
              <a:rPr lang="es-MX" sz="1800" u="sng" dirty="0" smtClean="0">
                <a:latin typeface="Arial" pitchFamily="34" charset="0"/>
                <a:cs typeface="Arial" pitchFamily="34" charset="0"/>
              </a:rPr>
              <a:t>línea de tendencia</a:t>
            </a:r>
            <a:r>
              <a:rPr lang="es-MX" sz="1800" dirty="0" smtClean="0">
                <a:latin typeface="Arial" pitchFamily="34" charset="0"/>
                <a:cs typeface="Arial" pitchFamily="34" charset="0"/>
              </a:rPr>
              <a:t> representa una tendencia en una serie de datos obtenidos a través de un largo período. Este tipo de Líneas puede decirnos si un conjunto de datos en particular han aumentado o decrementado en un determinado período.</a:t>
            </a:r>
            <a:endParaRPr lang="es-MX" sz="1800" u="sng" dirty="0">
              <a:latin typeface="Arial" pitchFamily="34" charset="0"/>
              <a:cs typeface="Arial" pitchFamily="34" charset="0"/>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75" y="3573016"/>
            <a:ext cx="3013893" cy="2045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573016"/>
            <a:ext cx="2880320" cy="2045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40571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260648"/>
            <a:ext cx="6512511" cy="1143000"/>
          </a:xfrm>
        </p:spPr>
        <p:txBody>
          <a:bodyPr>
            <a:normAutofit/>
          </a:bodyPr>
          <a:lstStyle/>
          <a:p>
            <a:pPr algn="just"/>
            <a:r>
              <a:rPr lang="es-MX" sz="2800" dirty="0" smtClean="0">
                <a:solidFill>
                  <a:schemeClr val="tx1"/>
                </a:solidFill>
                <a:effectLst/>
                <a:latin typeface="Arial" pitchFamily="34" charset="0"/>
                <a:cs typeface="Arial" pitchFamily="34" charset="0"/>
              </a:rPr>
              <a:t>9. Elementos que explican el fracaso de algunos proyectos</a:t>
            </a:r>
            <a:endParaRPr lang="es-MX" sz="2800" dirty="0">
              <a:solidFill>
                <a:schemeClr val="tx1"/>
              </a:solidFill>
              <a:effectLst/>
              <a:latin typeface="Arial" pitchFamily="34" charset="0"/>
              <a:cs typeface="Arial" pitchFamily="34" charset="0"/>
            </a:endParaRPr>
          </a:p>
        </p:txBody>
      </p:sp>
      <p:sp>
        <p:nvSpPr>
          <p:cNvPr id="3" name="2 Marcador de contenido"/>
          <p:cNvSpPr>
            <a:spLocks noGrp="1"/>
          </p:cNvSpPr>
          <p:nvPr>
            <p:ph sz="quarter" idx="13"/>
          </p:nvPr>
        </p:nvSpPr>
        <p:spPr>
          <a:xfrm>
            <a:off x="1143000" y="1538456"/>
            <a:ext cx="3933056" cy="3474720"/>
          </a:xfrm>
        </p:spPr>
        <p:txBody>
          <a:bodyPr>
            <a:normAutofit/>
          </a:bodyPr>
          <a:lstStyle/>
          <a:p>
            <a:pPr marL="514350" indent="-514350" algn="just">
              <a:buAutoNum type="alphaLcParenR"/>
            </a:pPr>
            <a:r>
              <a:rPr lang="es-MX" sz="2000" dirty="0" smtClean="0">
                <a:latin typeface="Arial" pitchFamily="34" charset="0"/>
                <a:cs typeface="Arial" pitchFamily="34" charset="0"/>
              </a:rPr>
              <a:t>La imposibilidad de la predicción perfecta:</a:t>
            </a:r>
          </a:p>
          <a:p>
            <a:pPr marL="514350" indent="-514350" algn="just">
              <a:buAutoNum type="alphaLcParenR"/>
            </a:pPr>
            <a:r>
              <a:rPr lang="es-MX" sz="2000" dirty="0" smtClean="0">
                <a:latin typeface="Arial" pitchFamily="34" charset="0"/>
                <a:cs typeface="Arial" pitchFamily="34" charset="0"/>
              </a:rPr>
              <a:t>La no participación del evaluador en la administración del proyecto.</a:t>
            </a:r>
          </a:p>
          <a:p>
            <a:pPr marL="514350" indent="-514350" algn="just">
              <a:buAutoNum type="alphaLcParenR"/>
            </a:pPr>
            <a:r>
              <a:rPr lang="es-MX" sz="2000" dirty="0" smtClean="0">
                <a:latin typeface="Arial" pitchFamily="34" charset="0"/>
                <a:cs typeface="Arial" pitchFamily="34" charset="0"/>
              </a:rPr>
              <a:t>Errores conceptuales en que incurren algunos evaluadores por desconocimiento del instrumental teórico.</a:t>
            </a:r>
            <a:endParaRPr lang="es-MX" sz="2000" dirty="0">
              <a:latin typeface="Arial" pitchFamily="34" charset="0"/>
              <a:cs typeface="Arial" pitchFamily="34" charset="0"/>
            </a:endParaRPr>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628800"/>
            <a:ext cx="3391669" cy="2425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50024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404664"/>
            <a:ext cx="6512511" cy="1143000"/>
          </a:xfrm>
        </p:spPr>
        <p:txBody>
          <a:bodyPr/>
          <a:lstStyle/>
          <a:p>
            <a:pPr algn="ctr"/>
            <a:r>
              <a:rPr lang="es-MX" sz="2800" dirty="0" smtClean="0">
                <a:solidFill>
                  <a:schemeClr val="tx1"/>
                </a:solidFill>
                <a:effectLst/>
                <a:latin typeface="Arial" pitchFamily="34" charset="0"/>
                <a:cs typeface="Arial" pitchFamily="34" charset="0"/>
              </a:rPr>
              <a:t>Conclusiones </a:t>
            </a:r>
            <a:r>
              <a:rPr lang="es-MX" sz="800" dirty="0" smtClean="0">
                <a:solidFill>
                  <a:schemeClr val="tx1"/>
                </a:solidFill>
                <a:effectLst/>
                <a:latin typeface="Arial" pitchFamily="34" charset="0"/>
                <a:cs typeface="Arial" pitchFamily="34" charset="0"/>
              </a:rPr>
              <a:t>(1 </a:t>
            </a:r>
            <a:r>
              <a:rPr lang="es-MX" sz="800" dirty="0">
                <a:solidFill>
                  <a:schemeClr val="tx1"/>
                </a:solidFill>
                <a:effectLst/>
                <a:latin typeface="Arial" pitchFamily="34" charset="0"/>
                <a:cs typeface="Arial" pitchFamily="34" charset="0"/>
              </a:rPr>
              <a:t>DE </a:t>
            </a:r>
            <a:r>
              <a:rPr lang="es-MX" sz="800" dirty="0" smtClean="0">
                <a:solidFill>
                  <a:schemeClr val="tx1"/>
                </a:solidFill>
                <a:effectLst/>
                <a:latin typeface="Arial" pitchFamily="34" charset="0"/>
                <a:cs typeface="Arial" pitchFamily="34" charset="0"/>
              </a:rPr>
              <a:t>3)</a:t>
            </a:r>
            <a:r>
              <a:rPr lang="es-MX" sz="2800" dirty="0" smtClean="0">
                <a:solidFill>
                  <a:schemeClr val="tx1"/>
                </a:solidFill>
                <a:effectLst/>
                <a:latin typeface="Arial" pitchFamily="34" charset="0"/>
                <a:cs typeface="Arial" pitchFamily="34" charset="0"/>
              </a:rPr>
              <a:t> </a:t>
            </a:r>
            <a:endParaRPr lang="es-MX" sz="2800" dirty="0">
              <a:solidFill>
                <a:schemeClr val="tx1"/>
              </a:solidFill>
              <a:effectLst/>
              <a:latin typeface="Arial" pitchFamily="34" charset="0"/>
              <a:cs typeface="Arial" pitchFamily="34" charset="0"/>
            </a:endParaRPr>
          </a:p>
        </p:txBody>
      </p:sp>
      <p:sp>
        <p:nvSpPr>
          <p:cNvPr id="3" name="2 Marcador de contenido"/>
          <p:cNvSpPr>
            <a:spLocks noGrp="1"/>
          </p:cNvSpPr>
          <p:nvPr>
            <p:ph sz="quarter" idx="13"/>
          </p:nvPr>
        </p:nvSpPr>
        <p:spPr>
          <a:xfrm>
            <a:off x="755576" y="1538456"/>
            <a:ext cx="7272808" cy="4482832"/>
          </a:xfrm>
        </p:spPr>
        <p:txBody>
          <a:bodyPr>
            <a:normAutofit/>
          </a:bodyPr>
          <a:lstStyle/>
          <a:p>
            <a:pPr marL="0" indent="0" algn="just">
              <a:lnSpc>
                <a:spcPct val="150000"/>
              </a:lnSpc>
              <a:buNone/>
            </a:pPr>
            <a:r>
              <a:rPr lang="es-MX" dirty="0" smtClean="0">
                <a:latin typeface="Arial" pitchFamily="34" charset="0"/>
                <a:cs typeface="Arial" pitchFamily="34" charset="0"/>
              </a:rPr>
              <a:t>El estudio del proyecto es considerado como un instrumento  que provee información para ayudar a la toma de una decisión de inversión, ya que los elementos que influirán en dicha decisión serán de muy distinta índole, por ejemplo: razones políticas, humanitarias, de seguridad nacional o de estrategias competitivas.</a:t>
            </a:r>
          </a:p>
          <a:p>
            <a:pPr marL="0" indent="0" algn="just">
              <a:lnSpc>
                <a:spcPct val="150000"/>
              </a:lnSpc>
              <a:buNone/>
            </a:pPr>
            <a:endParaRPr lang="es-MX" dirty="0">
              <a:latin typeface="Arial" pitchFamily="34" charset="0"/>
              <a:cs typeface="Arial" pitchFamily="34" charset="0"/>
            </a:endParaRPr>
          </a:p>
        </p:txBody>
      </p:sp>
    </p:spTree>
    <p:extLst>
      <p:ext uri="{BB962C8B-B14F-4D97-AF65-F5344CB8AC3E}">
        <p14:creationId xmlns:p14="http://schemas.microsoft.com/office/powerpoint/2010/main" val="36823974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404664"/>
            <a:ext cx="6512511" cy="1143000"/>
          </a:xfrm>
        </p:spPr>
        <p:txBody>
          <a:bodyPr/>
          <a:lstStyle/>
          <a:p>
            <a:pPr algn="ctr"/>
            <a:r>
              <a:rPr lang="es-MX" sz="2800" dirty="0" smtClean="0">
                <a:solidFill>
                  <a:schemeClr val="tx1"/>
                </a:solidFill>
                <a:effectLst/>
                <a:latin typeface="Arial" pitchFamily="34" charset="0"/>
                <a:cs typeface="Arial" pitchFamily="34" charset="0"/>
              </a:rPr>
              <a:t>Conclusiones </a:t>
            </a:r>
            <a:r>
              <a:rPr lang="es-MX" sz="800" dirty="0" smtClean="0">
                <a:solidFill>
                  <a:schemeClr val="tx1"/>
                </a:solidFill>
                <a:effectLst/>
                <a:latin typeface="Arial" pitchFamily="34" charset="0"/>
                <a:cs typeface="Arial" pitchFamily="34" charset="0"/>
              </a:rPr>
              <a:t>(2 DE 3)</a:t>
            </a:r>
            <a:endParaRPr lang="es-MX" sz="800" dirty="0">
              <a:solidFill>
                <a:schemeClr val="tx1"/>
              </a:solidFill>
              <a:effectLst/>
              <a:latin typeface="Arial" pitchFamily="34" charset="0"/>
              <a:cs typeface="Arial" pitchFamily="34" charset="0"/>
            </a:endParaRPr>
          </a:p>
        </p:txBody>
      </p:sp>
      <p:sp>
        <p:nvSpPr>
          <p:cNvPr id="3" name="2 Marcador de contenido"/>
          <p:cNvSpPr>
            <a:spLocks noGrp="1"/>
          </p:cNvSpPr>
          <p:nvPr>
            <p:ph sz="quarter" idx="13"/>
          </p:nvPr>
        </p:nvSpPr>
        <p:spPr>
          <a:xfrm>
            <a:off x="755576" y="1538456"/>
            <a:ext cx="7272808" cy="4482832"/>
          </a:xfrm>
        </p:spPr>
        <p:txBody>
          <a:bodyPr>
            <a:normAutofit/>
          </a:bodyPr>
          <a:lstStyle/>
          <a:p>
            <a:pPr marL="0" indent="0" algn="just">
              <a:buNone/>
            </a:pPr>
            <a:endParaRPr lang="es-MX" dirty="0">
              <a:latin typeface="Arial" pitchFamily="34" charset="0"/>
              <a:cs typeface="Arial" pitchFamily="34" charset="0"/>
            </a:endParaRPr>
          </a:p>
          <a:p>
            <a:pPr marL="0" indent="0" algn="just">
              <a:lnSpc>
                <a:spcPct val="150000"/>
              </a:lnSpc>
              <a:buNone/>
            </a:pPr>
            <a:r>
              <a:rPr lang="es-MX" dirty="0" smtClean="0">
                <a:latin typeface="Arial" pitchFamily="34" charset="0"/>
                <a:cs typeface="Arial" pitchFamily="34" charset="0"/>
              </a:rPr>
              <a:t>Mientras mayores técnicas se apliquen en un estudio financiero y éstas sean robustas y confiables, la información con la que se contará será más completa y precisa, condiciones esenciales para poder decidir.</a:t>
            </a:r>
            <a:endParaRPr lang="es-MX" dirty="0">
              <a:latin typeface="Arial" pitchFamily="34" charset="0"/>
              <a:cs typeface="Arial" pitchFamily="34" charset="0"/>
            </a:endParaRPr>
          </a:p>
        </p:txBody>
      </p:sp>
    </p:spTree>
    <p:extLst>
      <p:ext uri="{BB962C8B-B14F-4D97-AF65-F5344CB8AC3E}">
        <p14:creationId xmlns:p14="http://schemas.microsoft.com/office/powerpoint/2010/main" val="5367125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404664"/>
            <a:ext cx="6512511" cy="1143000"/>
          </a:xfrm>
        </p:spPr>
        <p:txBody>
          <a:bodyPr/>
          <a:lstStyle/>
          <a:p>
            <a:pPr algn="ctr"/>
            <a:r>
              <a:rPr lang="es-MX" sz="2800" dirty="0" smtClean="0">
                <a:solidFill>
                  <a:schemeClr val="tx1"/>
                </a:solidFill>
                <a:effectLst/>
                <a:latin typeface="Arial" pitchFamily="34" charset="0"/>
                <a:cs typeface="Arial" pitchFamily="34" charset="0"/>
              </a:rPr>
              <a:t>Conclusiones </a:t>
            </a:r>
            <a:r>
              <a:rPr lang="es-MX" sz="800" dirty="0" smtClean="0">
                <a:solidFill>
                  <a:schemeClr val="tx1"/>
                </a:solidFill>
                <a:effectLst/>
                <a:latin typeface="Arial" pitchFamily="34" charset="0"/>
                <a:cs typeface="Arial" pitchFamily="34" charset="0"/>
              </a:rPr>
              <a:t>(3 DE 3)</a:t>
            </a:r>
            <a:endParaRPr lang="es-MX" sz="800" dirty="0">
              <a:solidFill>
                <a:schemeClr val="tx1"/>
              </a:solidFill>
              <a:effectLst/>
              <a:latin typeface="Arial" pitchFamily="34" charset="0"/>
              <a:cs typeface="Arial" pitchFamily="34" charset="0"/>
            </a:endParaRPr>
          </a:p>
        </p:txBody>
      </p:sp>
      <p:sp>
        <p:nvSpPr>
          <p:cNvPr id="3" name="2 Marcador de contenido"/>
          <p:cNvSpPr>
            <a:spLocks noGrp="1"/>
          </p:cNvSpPr>
          <p:nvPr>
            <p:ph sz="quarter" idx="13"/>
          </p:nvPr>
        </p:nvSpPr>
        <p:spPr>
          <a:xfrm>
            <a:off x="755576" y="1538456"/>
            <a:ext cx="7272808" cy="4482832"/>
          </a:xfrm>
        </p:spPr>
        <p:txBody>
          <a:bodyPr>
            <a:normAutofit lnSpcReduction="10000"/>
          </a:bodyPr>
          <a:lstStyle/>
          <a:p>
            <a:pPr marL="0" indent="0" algn="just">
              <a:buNone/>
            </a:pPr>
            <a:endParaRPr lang="es-MX" dirty="0">
              <a:latin typeface="Arial" pitchFamily="34" charset="0"/>
              <a:cs typeface="Arial" pitchFamily="34" charset="0"/>
            </a:endParaRPr>
          </a:p>
          <a:p>
            <a:pPr marL="0" indent="0" algn="just">
              <a:lnSpc>
                <a:spcPct val="150000"/>
              </a:lnSpc>
              <a:buNone/>
            </a:pPr>
            <a:r>
              <a:rPr lang="es-MX" dirty="0" smtClean="0">
                <a:latin typeface="Arial" pitchFamily="34" charset="0"/>
                <a:cs typeface="Arial" pitchFamily="34" charset="0"/>
              </a:rPr>
              <a:t>El administrador financiero podr</a:t>
            </a:r>
            <a:r>
              <a:rPr lang="es-MX" dirty="0" smtClean="0">
                <a:latin typeface="Arial" pitchFamily="34" charset="0"/>
                <a:cs typeface="Arial" pitchFamily="34" charset="0"/>
              </a:rPr>
              <a:t>á combinar más de dos de ellas para tomar una mejor decisión; el VAN le permite identificar el valor neto de los flujos de efectivo que generará el proyecto, mientras que la TIR le brindará información de la tasa de retorno en la cuál el VAN es igual cero y el PPRI le brinda información temporal, es decir del tiempo que tardará la empresa en recuperar el monto invertido.</a:t>
            </a:r>
            <a:endParaRPr lang="es-MX" dirty="0">
              <a:latin typeface="Arial" pitchFamily="34" charset="0"/>
              <a:cs typeface="Arial" pitchFamily="34" charset="0"/>
            </a:endParaRPr>
          </a:p>
        </p:txBody>
      </p:sp>
    </p:spTree>
    <p:extLst>
      <p:ext uri="{BB962C8B-B14F-4D97-AF65-F5344CB8AC3E}">
        <p14:creationId xmlns:p14="http://schemas.microsoft.com/office/powerpoint/2010/main" val="1559691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404664"/>
            <a:ext cx="6512511" cy="1143000"/>
          </a:xfrm>
        </p:spPr>
        <p:txBody>
          <a:bodyPr/>
          <a:lstStyle/>
          <a:p>
            <a:pPr algn="ctr"/>
            <a:r>
              <a:rPr lang="es-MX" sz="2800" dirty="0" smtClean="0">
                <a:solidFill>
                  <a:schemeClr val="tx1"/>
                </a:solidFill>
                <a:effectLst/>
                <a:latin typeface="Arial" pitchFamily="34" charset="0"/>
                <a:cs typeface="Arial" pitchFamily="34" charset="0"/>
              </a:rPr>
              <a:t>Bibliografía</a:t>
            </a:r>
            <a:endParaRPr lang="es-MX" sz="2800" dirty="0">
              <a:solidFill>
                <a:schemeClr val="tx1"/>
              </a:solidFill>
              <a:effectLst/>
              <a:latin typeface="Arial" pitchFamily="34" charset="0"/>
              <a:cs typeface="Arial" pitchFamily="34" charset="0"/>
            </a:endParaRPr>
          </a:p>
        </p:txBody>
      </p:sp>
      <p:sp>
        <p:nvSpPr>
          <p:cNvPr id="4" name="3 CuadroTexto"/>
          <p:cNvSpPr txBox="1"/>
          <p:nvPr/>
        </p:nvSpPr>
        <p:spPr>
          <a:xfrm>
            <a:off x="1187624" y="836712"/>
            <a:ext cx="6480720" cy="1569660"/>
          </a:xfrm>
          <a:prstGeom prst="rect">
            <a:avLst/>
          </a:prstGeom>
          <a:noFill/>
        </p:spPr>
        <p:txBody>
          <a:bodyPr wrap="square" rtlCol="0">
            <a:spAutoFit/>
          </a:bodyPr>
          <a:lstStyle/>
          <a:p>
            <a:endParaRPr lang="es-MX" sz="1600" b="1" dirty="0" smtClean="0">
              <a:latin typeface="Arial" pitchFamily="34" charset="0"/>
              <a:cs typeface="Arial" pitchFamily="34" charset="0"/>
            </a:endParaRPr>
          </a:p>
          <a:p>
            <a:r>
              <a:rPr lang="es-MX" sz="1600" dirty="0" smtClean="0">
                <a:latin typeface="Arial" pitchFamily="34" charset="0"/>
                <a:cs typeface="Arial" pitchFamily="34" charset="0"/>
              </a:rPr>
              <a:t>«Proyectos de Inversión, Formulación y Evaluación»</a:t>
            </a:r>
          </a:p>
          <a:p>
            <a:r>
              <a:rPr lang="es-MX" sz="1600" dirty="0" smtClean="0">
                <a:latin typeface="Arial" pitchFamily="34" charset="0"/>
                <a:cs typeface="Arial" pitchFamily="34" charset="0"/>
              </a:rPr>
              <a:t>Nassir Sapag Chain</a:t>
            </a:r>
          </a:p>
          <a:p>
            <a:r>
              <a:rPr lang="es-MX" sz="1600" dirty="0" smtClean="0">
                <a:latin typeface="Arial" pitchFamily="34" charset="0"/>
                <a:cs typeface="Arial" pitchFamily="34" charset="0"/>
              </a:rPr>
              <a:t>Pearson Prentice Hall</a:t>
            </a:r>
          </a:p>
          <a:p>
            <a:r>
              <a:rPr lang="es-MX" sz="1600" dirty="0" smtClean="0">
                <a:latin typeface="Arial" pitchFamily="34" charset="0"/>
                <a:cs typeface="Arial" pitchFamily="34" charset="0"/>
              </a:rPr>
              <a:t>Primera Edicción, 2007,</a:t>
            </a:r>
          </a:p>
          <a:p>
            <a:r>
              <a:rPr lang="es-MX" sz="1600" dirty="0" smtClean="0">
                <a:latin typeface="Arial" pitchFamily="34" charset="0"/>
                <a:cs typeface="Arial" pitchFamily="34" charset="0"/>
              </a:rPr>
              <a:t>México.</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0647488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Justificación Académica </a:t>
            </a:r>
            <a:r>
              <a:rPr lang="es-MX" sz="1600" dirty="0" smtClean="0">
                <a:solidFill>
                  <a:schemeClr val="accent1">
                    <a:lumMod val="75000"/>
                  </a:schemeClr>
                </a:solidFill>
              </a:rPr>
              <a:t>(2 </a:t>
            </a:r>
            <a:r>
              <a:rPr lang="es-MX" sz="1600" dirty="0">
                <a:solidFill>
                  <a:schemeClr val="accent1">
                    <a:lumMod val="75000"/>
                  </a:schemeClr>
                </a:solidFill>
              </a:rPr>
              <a:t>de </a:t>
            </a:r>
            <a:r>
              <a:rPr lang="es-MX" sz="1600" dirty="0" smtClean="0">
                <a:solidFill>
                  <a:schemeClr val="accent1">
                    <a:lumMod val="75000"/>
                  </a:schemeClr>
                </a:solidFill>
              </a:rPr>
              <a:t>3)</a:t>
            </a:r>
            <a:endParaRPr lang="es-MX" dirty="0">
              <a:solidFill>
                <a:schemeClr val="accent1">
                  <a:lumMod val="75000"/>
                </a:schemeClr>
              </a:solidFill>
            </a:endParaRPr>
          </a:p>
        </p:txBody>
      </p:sp>
      <p:sp>
        <p:nvSpPr>
          <p:cNvPr id="3" name="2 Marcador de contenido"/>
          <p:cNvSpPr>
            <a:spLocks noGrp="1"/>
          </p:cNvSpPr>
          <p:nvPr>
            <p:ph idx="4294967295"/>
          </p:nvPr>
        </p:nvSpPr>
        <p:spPr>
          <a:xfrm>
            <a:off x="457200" y="1481328"/>
            <a:ext cx="8229600" cy="4525963"/>
          </a:xfrm>
          <a:prstGeom prst="rect">
            <a:avLst/>
          </a:prstGeom>
        </p:spPr>
        <p:txBody>
          <a:bodyPr>
            <a:normAutofit/>
          </a:bodyPr>
          <a:lstStyle/>
          <a:p>
            <a:pPr marL="0" indent="0" algn="just">
              <a:buNone/>
            </a:pPr>
            <a:r>
              <a:rPr lang="es-MX" dirty="0" smtClean="0">
                <a:solidFill>
                  <a:schemeClr val="accent1">
                    <a:lumMod val="75000"/>
                  </a:schemeClr>
                </a:solidFill>
              </a:rPr>
              <a:t>Epistemológicamente, estos </a:t>
            </a:r>
            <a:r>
              <a:rPr lang="es-MX" dirty="0">
                <a:solidFill>
                  <a:schemeClr val="accent1">
                    <a:lumMod val="75000"/>
                  </a:schemeClr>
                </a:solidFill>
              </a:rPr>
              <a:t>temas son cruciales en la formación del futuro licenciado en Contaduría, </a:t>
            </a:r>
            <a:r>
              <a:rPr lang="es-MX" dirty="0" smtClean="0">
                <a:solidFill>
                  <a:schemeClr val="accent1">
                    <a:lumMod val="75000"/>
                  </a:schemeClr>
                </a:solidFill>
              </a:rPr>
              <a:t>ya que permiten introducirlo al estudio de las técnicas de elaboración y evaluación de proyectos de inversión.</a:t>
            </a:r>
            <a:endParaRPr lang="es-MX" dirty="0">
              <a:solidFill>
                <a:schemeClr val="accent1">
                  <a:lumMod val="75000"/>
                </a:schemeClr>
              </a:solidFill>
            </a:endParaRPr>
          </a:p>
        </p:txBody>
      </p:sp>
    </p:spTree>
    <p:extLst>
      <p:ext uri="{BB962C8B-B14F-4D97-AF65-F5344CB8AC3E}">
        <p14:creationId xmlns:p14="http://schemas.microsoft.com/office/powerpoint/2010/main" val="2194640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Justificación Académica </a:t>
            </a:r>
            <a:r>
              <a:rPr lang="es-MX" sz="1600" dirty="0" smtClean="0">
                <a:solidFill>
                  <a:schemeClr val="accent1">
                    <a:lumMod val="75000"/>
                  </a:schemeClr>
                </a:solidFill>
              </a:rPr>
              <a:t>(3 </a:t>
            </a:r>
            <a:r>
              <a:rPr lang="es-MX" sz="1600" dirty="0">
                <a:solidFill>
                  <a:schemeClr val="accent1">
                    <a:lumMod val="75000"/>
                  </a:schemeClr>
                </a:solidFill>
              </a:rPr>
              <a:t>de </a:t>
            </a:r>
            <a:r>
              <a:rPr lang="es-MX" sz="1600" dirty="0" smtClean="0">
                <a:solidFill>
                  <a:schemeClr val="accent1">
                    <a:lumMod val="75000"/>
                  </a:schemeClr>
                </a:solidFill>
              </a:rPr>
              <a:t>3)</a:t>
            </a:r>
            <a:endParaRPr lang="es-MX" dirty="0">
              <a:solidFill>
                <a:schemeClr val="accent1">
                  <a:lumMod val="75000"/>
                </a:schemeClr>
              </a:solidFill>
            </a:endParaRPr>
          </a:p>
        </p:txBody>
      </p:sp>
      <p:sp>
        <p:nvSpPr>
          <p:cNvPr id="3" name="2 Marcador de contenido"/>
          <p:cNvSpPr>
            <a:spLocks noGrp="1"/>
          </p:cNvSpPr>
          <p:nvPr>
            <p:ph idx="4294967295"/>
          </p:nvPr>
        </p:nvSpPr>
        <p:spPr>
          <a:xfrm>
            <a:off x="457200" y="1481328"/>
            <a:ext cx="8229600" cy="4525963"/>
          </a:xfrm>
          <a:prstGeom prst="rect">
            <a:avLst/>
          </a:prstGeom>
        </p:spPr>
        <p:txBody>
          <a:bodyPr>
            <a:normAutofit/>
          </a:bodyPr>
          <a:lstStyle/>
          <a:p>
            <a:pPr marL="0" indent="0" algn="just">
              <a:buNone/>
            </a:pPr>
            <a:r>
              <a:rPr lang="es-MX" dirty="0" smtClean="0">
                <a:solidFill>
                  <a:schemeClr val="accent1">
                    <a:lumMod val="75000"/>
                  </a:schemeClr>
                </a:solidFill>
              </a:rPr>
              <a:t>Didácticamente, este material facilita la labor del docente al presentar de manera visual los conceptos de cada uno de los temas, así como ejemplos de la aplicación de las técnicas financieras y matemáticas aplicables para su evaluación.</a:t>
            </a:r>
          </a:p>
          <a:p>
            <a:pPr marL="0" indent="0">
              <a:buNone/>
            </a:pPr>
            <a:endParaRPr lang="es-MX" dirty="0"/>
          </a:p>
        </p:txBody>
      </p:sp>
    </p:spTree>
    <p:extLst>
      <p:ext uri="{BB962C8B-B14F-4D97-AF65-F5344CB8AC3E}">
        <p14:creationId xmlns:p14="http://schemas.microsoft.com/office/powerpoint/2010/main" val="2320705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Guía para su uso </a:t>
            </a:r>
            <a:r>
              <a:rPr lang="es-MX" sz="2500" dirty="0" smtClean="0">
                <a:solidFill>
                  <a:schemeClr val="accent1">
                    <a:lumMod val="75000"/>
                  </a:schemeClr>
                </a:solidFill>
              </a:rPr>
              <a:t>(1 de 2)</a:t>
            </a:r>
            <a:endParaRPr lang="es-MX" sz="2500" dirty="0">
              <a:solidFill>
                <a:schemeClr val="accent1">
                  <a:lumMod val="75000"/>
                </a:schemeClr>
              </a:solidFill>
            </a:endParaRPr>
          </a:p>
        </p:txBody>
      </p:sp>
      <p:sp>
        <p:nvSpPr>
          <p:cNvPr id="3" name="2 Marcador de contenido"/>
          <p:cNvSpPr>
            <a:spLocks noGrp="1"/>
          </p:cNvSpPr>
          <p:nvPr>
            <p:ph idx="4294967295"/>
          </p:nvPr>
        </p:nvSpPr>
        <p:spPr>
          <a:xfrm>
            <a:off x="467544" y="1268760"/>
            <a:ext cx="8229600" cy="4525963"/>
          </a:xfrm>
          <a:prstGeom prst="rect">
            <a:avLst/>
          </a:prstGeom>
        </p:spPr>
        <p:txBody>
          <a:bodyPr>
            <a:normAutofit/>
          </a:bodyPr>
          <a:lstStyle/>
          <a:p>
            <a:pPr marL="0" indent="0" algn="just">
              <a:buNone/>
            </a:pPr>
            <a:r>
              <a:rPr lang="es-MX" dirty="0" smtClean="0">
                <a:solidFill>
                  <a:schemeClr val="accent1">
                    <a:lumMod val="75000"/>
                  </a:schemeClr>
                </a:solidFill>
              </a:rPr>
              <a:t>La estructura del presente material es muy sencilla, con la finalidad de facilitar su manejo por parte del docente. </a:t>
            </a:r>
          </a:p>
          <a:p>
            <a:pPr marL="0" indent="0" algn="just">
              <a:buNone/>
            </a:pPr>
            <a:r>
              <a:rPr lang="es-MX" dirty="0" smtClean="0">
                <a:solidFill>
                  <a:schemeClr val="accent1">
                    <a:lumMod val="75000"/>
                  </a:schemeClr>
                </a:solidFill>
              </a:rPr>
              <a:t>El tema uno corresponde a la conceptualización del estudio financiero, desde el enfoque de la rentabilidad como elemento clave para decidir realizar una inversión. El tema dos aborda las etapas de un estudio de inversión, el tercero se refiere a la clasificación de las inversiones y el cuarto a la calendarización de las mismas.</a:t>
            </a:r>
          </a:p>
          <a:p>
            <a:pPr marL="0" indent="0" algn="just">
              <a:buNone/>
            </a:pPr>
            <a:endParaRPr lang="es-MX" dirty="0" smtClean="0">
              <a:solidFill>
                <a:schemeClr val="accent1">
                  <a:lumMod val="75000"/>
                </a:schemeClr>
              </a:solidFill>
            </a:endParaRPr>
          </a:p>
        </p:txBody>
      </p:sp>
    </p:spTree>
    <p:extLst>
      <p:ext uri="{BB962C8B-B14F-4D97-AF65-F5344CB8AC3E}">
        <p14:creationId xmlns:p14="http://schemas.microsoft.com/office/powerpoint/2010/main" val="5078003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Guía para su uso </a:t>
            </a:r>
            <a:r>
              <a:rPr lang="es-MX" sz="1800" dirty="0" smtClean="0">
                <a:solidFill>
                  <a:schemeClr val="accent1">
                    <a:lumMod val="75000"/>
                  </a:schemeClr>
                </a:solidFill>
              </a:rPr>
              <a:t>(2 de 2)</a:t>
            </a:r>
            <a:endParaRPr lang="es-MX" sz="1800" dirty="0">
              <a:solidFill>
                <a:schemeClr val="accent1">
                  <a:lumMod val="75000"/>
                </a:schemeClr>
              </a:solidFill>
            </a:endParaRPr>
          </a:p>
        </p:txBody>
      </p:sp>
      <p:sp>
        <p:nvSpPr>
          <p:cNvPr id="3" name="2 Marcador de contenido"/>
          <p:cNvSpPr>
            <a:spLocks noGrp="1"/>
          </p:cNvSpPr>
          <p:nvPr>
            <p:ph idx="4294967295"/>
          </p:nvPr>
        </p:nvSpPr>
        <p:spPr>
          <a:xfrm>
            <a:off x="457200" y="1481328"/>
            <a:ext cx="8229600" cy="4525963"/>
          </a:xfrm>
          <a:prstGeom prst="rect">
            <a:avLst/>
          </a:prstGeom>
        </p:spPr>
        <p:txBody>
          <a:bodyPr>
            <a:normAutofit/>
          </a:bodyPr>
          <a:lstStyle/>
          <a:p>
            <a:pPr marL="0" indent="0" algn="just">
              <a:buNone/>
            </a:pPr>
            <a:r>
              <a:rPr lang="es-MX" dirty="0" smtClean="0">
                <a:solidFill>
                  <a:schemeClr val="accent1">
                    <a:lumMod val="75000"/>
                  </a:schemeClr>
                </a:solidFill>
              </a:rPr>
              <a:t>Los siguientes cuatro temas se refieren a técnicas financieras y matemáticas para evaluar la viabilidad financiera de una inversión; concretamente se abordan el cálculo del costo de capital, la clasificación del os costos, los principales criterios financieras par evaluar un proyecto y el método de mínimos cuadrados.</a:t>
            </a:r>
          </a:p>
          <a:p>
            <a:pPr marL="0" indent="0" algn="just">
              <a:buNone/>
            </a:pPr>
            <a:r>
              <a:rPr lang="es-MX" dirty="0" smtClean="0">
                <a:solidFill>
                  <a:schemeClr val="accent1">
                    <a:lumMod val="75000"/>
                  </a:schemeClr>
                </a:solidFill>
              </a:rPr>
              <a:t>Por último, el tema nueve señala algunas de las principales causas por las cuales algunos proyectos fracasan.</a:t>
            </a:r>
          </a:p>
          <a:p>
            <a:pPr marL="0" indent="0" algn="just">
              <a:buNone/>
            </a:pPr>
            <a:endParaRPr lang="es-MX" dirty="0" smtClean="0">
              <a:solidFill>
                <a:schemeClr val="accent1">
                  <a:lumMod val="75000"/>
                </a:schemeClr>
              </a:solidFill>
            </a:endParaRPr>
          </a:p>
        </p:txBody>
      </p:sp>
    </p:spTree>
    <p:extLst>
      <p:ext uri="{BB962C8B-B14F-4D97-AF65-F5344CB8AC3E}">
        <p14:creationId xmlns:p14="http://schemas.microsoft.com/office/powerpoint/2010/main" val="20606040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755576" y="620688"/>
            <a:ext cx="6512511" cy="1143000"/>
          </a:xfrm>
        </p:spPr>
        <p:txBody>
          <a:bodyPr>
            <a:normAutofit/>
          </a:bodyPr>
          <a:lstStyle/>
          <a:p>
            <a:pPr algn="just"/>
            <a:r>
              <a:rPr lang="es-MX" sz="2800" dirty="0" smtClean="0">
                <a:solidFill>
                  <a:schemeClr val="tx1"/>
                </a:solidFill>
                <a:effectLst/>
                <a:latin typeface="Arial" pitchFamily="34" charset="0"/>
                <a:cs typeface="Arial" pitchFamily="34" charset="0"/>
              </a:rPr>
              <a:t>1. El estudio de la rentabilidad de un proyecto de Inversión</a:t>
            </a:r>
            <a:endParaRPr lang="es-MX" sz="2800" dirty="0">
              <a:solidFill>
                <a:schemeClr val="tx1"/>
              </a:solidFill>
              <a:effectLst/>
              <a:latin typeface="Arial" pitchFamily="34" charset="0"/>
              <a:cs typeface="Arial" pitchFamily="34" charset="0"/>
            </a:endParaRPr>
          </a:p>
        </p:txBody>
      </p:sp>
      <p:sp>
        <p:nvSpPr>
          <p:cNvPr id="10" name="9 Trapecio"/>
          <p:cNvSpPr/>
          <p:nvPr/>
        </p:nvSpPr>
        <p:spPr>
          <a:xfrm rot="16200000">
            <a:off x="4175956" y="2312876"/>
            <a:ext cx="4968552" cy="3168352"/>
          </a:xfrm>
          <a:prstGeom prst="trapezoid">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p>
        </p:txBody>
      </p:sp>
      <p:sp>
        <p:nvSpPr>
          <p:cNvPr id="11" name="10 CuadroTexto"/>
          <p:cNvSpPr txBox="1"/>
          <p:nvPr/>
        </p:nvSpPr>
        <p:spPr>
          <a:xfrm>
            <a:off x="5076056" y="2438886"/>
            <a:ext cx="3168352" cy="2862322"/>
          </a:xfrm>
          <a:prstGeom prst="rect">
            <a:avLst/>
          </a:prstGeom>
          <a:noFill/>
        </p:spPr>
        <p:txBody>
          <a:bodyPr wrap="square" rtlCol="0">
            <a:spAutoFit/>
          </a:bodyPr>
          <a:lstStyle/>
          <a:p>
            <a:pPr algn="just"/>
            <a:r>
              <a:rPr lang="es-MX" sz="2000" dirty="0" smtClean="0">
                <a:solidFill>
                  <a:schemeClr val="bg1"/>
                </a:solidFill>
                <a:latin typeface="Arial" pitchFamily="34" charset="0"/>
                <a:cs typeface="Arial" pitchFamily="34" charset="0"/>
              </a:rPr>
              <a:t>Busca determinar, con la mayor precisión posible, la cuantía de inversiones, costos y beneficios de un proyecto  para posteriormente compararlos y determinar la conveniencia de emprenderlo.</a:t>
            </a:r>
            <a:endParaRPr lang="es-MX" sz="2000" dirty="0">
              <a:solidFill>
                <a:schemeClr val="bg1"/>
              </a:solidFill>
              <a:latin typeface="Arial" pitchFamily="34" charset="0"/>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348880"/>
            <a:ext cx="3312368"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25422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67544" y="260648"/>
            <a:ext cx="8229600" cy="792088"/>
          </a:xfrm>
        </p:spPr>
        <p:txBody>
          <a:bodyPr>
            <a:normAutofit/>
          </a:bodyPr>
          <a:lstStyle/>
          <a:p>
            <a:pPr algn="ctr"/>
            <a:r>
              <a:rPr lang="es-MX" sz="2800" dirty="0" smtClean="0">
                <a:solidFill>
                  <a:schemeClr val="tx1"/>
                </a:solidFill>
                <a:effectLst/>
                <a:latin typeface="Arial" pitchFamily="34" charset="0"/>
                <a:cs typeface="Arial" pitchFamily="34" charset="0"/>
              </a:rPr>
              <a:t>2. Etapas de estudio de una Inversión</a:t>
            </a:r>
            <a:endParaRPr lang="es-MX" sz="2800" dirty="0">
              <a:solidFill>
                <a:schemeClr val="tx1"/>
              </a:solidFill>
              <a:effectLst/>
              <a:latin typeface="Arial" pitchFamily="34" charset="0"/>
              <a:cs typeface="Arial" pitchFamily="34" charset="0"/>
            </a:endParaRPr>
          </a:p>
        </p:txBody>
      </p:sp>
      <p:graphicFrame>
        <p:nvGraphicFramePr>
          <p:cNvPr id="9" name="8 Marcador de contenido"/>
          <p:cNvGraphicFramePr>
            <a:graphicFrameLocks noGrp="1"/>
          </p:cNvGraphicFramePr>
          <p:nvPr>
            <p:ph sz="quarter" idx="13"/>
            <p:extLst>
              <p:ext uri="{D42A27DB-BD31-4B8C-83A1-F6EECF244321}">
                <p14:modId xmlns:p14="http://schemas.microsoft.com/office/powerpoint/2010/main" val="457601872"/>
              </p:ext>
            </p:extLst>
          </p:nvPr>
        </p:nvGraphicFramePr>
        <p:xfrm>
          <a:off x="457200" y="141277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9127097"/>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764</TotalTime>
  <Words>1910</Words>
  <Application>Microsoft Office PowerPoint</Application>
  <PresentationFormat>Presentación en pantalla (4:3)</PresentationFormat>
  <Paragraphs>183</Paragraphs>
  <Slides>38</Slides>
  <Notes>0</Notes>
  <HiddenSlides>0</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Transmisión de listas</vt:lpstr>
      <vt:lpstr>Presentación de PowerPoint</vt:lpstr>
      <vt:lpstr>Contenido</vt:lpstr>
      <vt:lpstr>Justificación Académica (1 de 3)</vt:lpstr>
      <vt:lpstr>Justificación Académica (2 de 3)</vt:lpstr>
      <vt:lpstr>Justificación Académica (3 de 3)</vt:lpstr>
      <vt:lpstr>Guía para su uso (1 de 2)</vt:lpstr>
      <vt:lpstr>Guía para su uso (2 de 2)</vt:lpstr>
      <vt:lpstr>1. El estudio de la rentabilidad de un proyecto de Inversión</vt:lpstr>
      <vt:lpstr>2. Etapas de estudio de una Inversión</vt:lpstr>
      <vt:lpstr>3. Clasificación de las inversiones</vt:lpstr>
      <vt:lpstr>4. El Calendario de Inversiones</vt:lpstr>
      <vt:lpstr>5. El costo de Capital</vt:lpstr>
      <vt:lpstr>6. Costos contables y costos no contables</vt:lpstr>
      <vt:lpstr>7. Evaluación Financiera de proyectos: principales criterios de evaluación</vt:lpstr>
      <vt:lpstr>Presentación de PowerPoint</vt:lpstr>
      <vt:lpstr>Presentación de PowerPoint</vt:lpstr>
      <vt:lpstr>Ejemplo: ¿Cuál debe ser la tasa de descuento para hacer que el VAN del proyecto sea igual a cero?</vt:lpstr>
      <vt:lpstr>Presentación de PowerPoint</vt:lpstr>
      <vt:lpstr>Presentación de PowerPoint</vt:lpstr>
      <vt:lpstr>Presentación de PowerPoint</vt:lpstr>
      <vt:lpstr>Presentación de PowerPoint</vt:lpstr>
      <vt:lpstr>Presentación de PowerPoint</vt:lpstr>
      <vt:lpstr>Presentación de PowerPoint</vt:lpstr>
      <vt:lpstr>8. Mínimos Cuadrados (Regresión Lineal Simple)</vt:lpstr>
      <vt:lpstr>8. Mínimos Cuadrados (Regresión Lineal Simple)</vt:lpstr>
      <vt:lpstr>Se tomaron las siguientes mediciones de la elongación (x) para diferentes pesos (f) y se obtuvo la siguiente tabla</vt:lpstr>
      <vt:lpstr>Hagamos un diagrama de dispersión para ver cual es el comportamiento de los datos.</vt:lpstr>
      <vt:lpstr>Presentación de PowerPoint</vt:lpstr>
      <vt:lpstr>Podemos decir que la mejor recta es la que tiene el menor error y que esta es la suma de las diferencias o distancias que hay entre los valores que arroje la recta que encontramos Y´ y el valor medido Y.</vt:lpstr>
      <vt:lpstr>Presentación de PowerPoint</vt:lpstr>
      <vt:lpstr>Presentación de PowerPoint</vt:lpstr>
      <vt:lpstr>Presentación de PowerPoint</vt:lpstr>
      <vt:lpstr>Líneas de Tendencia</vt:lpstr>
      <vt:lpstr>9. Elementos que explican el fracaso de algunos proyectos</vt:lpstr>
      <vt:lpstr>Conclusiones (1 DE 3) </vt:lpstr>
      <vt:lpstr>Conclusiones (2 DE 3)</vt:lpstr>
      <vt:lpstr>Conclusiones (3 DE 3)</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Ba-k.com</dc:creator>
  <cp:lastModifiedBy>NIDIA LOPEZ</cp:lastModifiedBy>
  <cp:revision>60</cp:revision>
  <cp:lastPrinted>2015-05-25T22:42:35Z</cp:lastPrinted>
  <dcterms:created xsi:type="dcterms:W3CDTF">2015-05-04T02:25:59Z</dcterms:created>
  <dcterms:modified xsi:type="dcterms:W3CDTF">2015-09-28T16:29:01Z</dcterms:modified>
</cp:coreProperties>
</file>