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76" r:id="rId3"/>
    <p:sldId id="314" r:id="rId4"/>
    <p:sldId id="315" r:id="rId5"/>
    <p:sldId id="278" r:id="rId6"/>
    <p:sldId id="287" r:id="rId7"/>
    <p:sldId id="285" r:id="rId8"/>
    <p:sldId id="286" r:id="rId9"/>
    <p:sldId id="288" r:id="rId10"/>
    <p:sldId id="289" r:id="rId11"/>
    <p:sldId id="256" r:id="rId12"/>
    <p:sldId id="257" r:id="rId13"/>
    <p:sldId id="270" r:id="rId14"/>
    <p:sldId id="271" r:id="rId15"/>
    <p:sldId id="258" r:id="rId16"/>
    <p:sldId id="262" r:id="rId17"/>
    <p:sldId id="264" r:id="rId18"/>
    <p:sldId id="273" r:id="rId19"/>
    <p:sldId id="272" r:id="rId20"/>
    <p:sldId id="274" r:id="rId21"/>
    <p:sldId id="280" r:id="rId22"/>
    <p:sldId id="290" r:id="rId23"/>
    <p:sldId id="281" r:id="rId24"/>
    <p:sldId id="282" r:id="rId25"/>
    <p:sldId id="284" r:id="rId26"/>
    <p:sldId id="291" r:id="rId27"/>
    <p:sldId id="292" r:id="rId28"/>
    <p:sldId id="295" r:id="rId29"/>
    <p:sldId id="296" r:id="rId30"/>
    <p:sldId id="297" r:id="rId31"/>
    <p:sldId id="303" r:id="rId32"/>
    <p:sldId id="298" r:id="rId33"/>
    <p:sldId id="293" r:id="rId34"/>
    <p:sldId id="306" r:id="rId35"/>
    <p:sldId id="301" r:id="rId36"/>
    <p:sldId id="304" r:id="rId37"/>
    <p:sldId id="305" r:id="rId38"/>
    <p:sldId id="302" r:id="rId39"/>
    <p:sldId id="294" r:id="rId40"/>
    <p:sldId id="299" r:id="rId41"/>
    <p:sldId id="307" r:id="rId42"/>
    <p:sldId id="310" r:id="rId43"/>
    <p:sldId id="312" r:id="rId44"/>
    <p:sldId id="313" r:id="rId45"/>
    <p:sldId id="311" r:id="rId46"/>
    <p:sldId id="300"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4660"/>
  </p:normalViewPr>
  <p:slideViewPr>
    <p:cSldViewPr>
      <p:cViewPr varScale="1">
        <p:scale>
          <a:sx n="92" d="100"/>
          <a:sy n="92" d="100"/>
        </p:scale>
        <p:origin x="1344"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993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8021B6-DF81-4C8E-922D-EB015C932382}" type="doc">
      <dgm:prSet loTypeId="urn:microsoft.com/office/officeart/2008/layout/HorizontalMultiLevelHierarchy" loCatId="hierarchy" qsTypeId="urn:microsoft.com/office/officeart/2005/8/quickstyle/simple1" qsCatId="simple" csTypeId="urn:microsoft.com/office/officeart/2005/8/colors/accent6_2" csCatId="accent6" phldr="1"/>
      <dgm:spPr/>
      <dgm:t>
        <a:bodyPr/>
        <a:lstStyle/>
        <a:p>
          <a:endParaRPr lang="es-MX"/>
        </a:p>
      </dgm:t>
    </dgm:pt>
    <dgm:pt modelId="{DFBEB68A-F897-4493-9553-DC0347D6BBA9}">
      <dgm:prSet phldrT="[Texto]"/>
      <dgm:spPr/>
      <dgm:t>
        <a:bodyPr/>
        <a:lstStyle/>
        <a:p>
          <a:r>
            <a:rPr lang="es-MX" dirty="0" smtClean="0"/>
            <a:t>Clado ANITA</a:t>
          </a:r>
          <a:endParaRPr lang="es-MX" dirty="0"/>
        </a:p>
      </dgm:t>
    </dgm:pt>
    <dgm:pt modelId="{C4757478-A1AF-4547-B516-5E5183D9F5DC}" type="parTrans" cxnId="{04CFF43D-9571-4F7C-9839-DCF5BF112808}">
      <dgm:prSet/>
      <dgm:spPr/>
      <dgm:t>
        <a:bodyPr/>
        <a:lstStyle/>
        <a:p>
          <a:endParaRPr lang="es-MX"/>
        </a:p>
      </dgm:t>
    </dgm:pt>
    <dgm:pt modelId="{942467F8-EB67-4C13-9805-761F972D8B63}" type="sibTrans" cxnId="{04CFF43D-9571-4F7C-9839-DCF5BF112808}">
      <dgm:prSet/>
      <dgm:spPr/>
      <dgm:t>
        <a:bodyPr/>
        <a:lstStyle/>
        <a:p>
          <a:endParaRPr lang="es-MX"/>
        </a:p>
      </dgm:t>
    </dgm:pt>
    <dgm:pt modelId="{87CDF0FD-1467-4731-9E97-0A7436F5B1CA}">
      <dgm:prSet phldrT="[Texto]"/>
      <dgm:spPr/>
      <dgm:t>
        <a:bodyPr/>
        <a:lstStyle/>
        <a:p>
          <a:r>
            <a:rPr lang="es-MX" b="1" smtClean="0"/>
            <a:t>AMBORELLACEAE</a:t>
          </a:r>
          <a:endParaRPr lang="es-MX" dirty="0"/>
        </a:p>
      </dgm:t>
    </dgm:pt>
    <dgm:pt modelId="{342AD6FC-EDD9-4C48-BE88-D447F4DD2D5A}" type="parTrans" cxnId="{8FC7720D-434A-4A4E-8692-E6755B90B6A3}">
      <dgm:prSet/>
      <dgm:spPr/>
      <dgm:t>
        <a:bodyPr/>
        <a:lstStyle/>
        <a:p>
          <a:endParaRPr lang="es-MX" dirty="0"/>
        </a:p>
      </dgm:t>
    </dgm:pt>
    <dgm:pt modelId="{20439B94-6F39-4CC9-8680-F9E4202B37AE}" type="sibTrans" cxnId="{8FC7720D-434A-4A4E-8692-E6755B90B6A3}">
      <dgm:prSet/>
      <dgm:spPr/>
      <dgm:t>
        <a:bodyPr/>
        <a:lstStyle/>
        <a:p>
          <a:endParaRPr lang="es-MX"/>
        </a:p>
      </dgm:t>
    </dgm:pt>
    <dgm:pt modelId="{5562BC9C-E2CF-425F-9973-424031641C41}">
      <dgm:prSet phldrT="[Texto]"/>
      <dgm:spPr/>
      <dgm:t>
        <a:bodyPr/>
        <a:lstStyle/>
        <a:p>
          <a:r>
            <a:rPr lang="es-ES" b="1" dirty="0" smtClean="0">
              <a:effectLst>
                <a:outerShdw blurRad="38100" dist="38100" dir="2700000" algn="tl">
                  <a:srgbClr val="000000">
                    <a:alpha val="43137"/>
                  </a:srgbClr>
                </a:outerShdw>
              </a:effectLst>
              <a:latin typeface="+mj-lt"/>
              <a:ea typeface="+mj-ea"/>
              <a:cs typeface="+mj-cs"/>
            </a:rPr>
            <a:t>NYMPHAEACEAE</a:t>
          </a:r>
          <a:r>
            <a:rPr lang="es-ES" b="1" dirty="0" smtClean="0">
              <a:latin typeface="+mj-lt"/>
              <a:ea typeface="+mj-ea"/>
              <a:cs typeface="+mj-cs"/>
            </a:rPr>
            <a:t> </a:t>
          </a:r>
          <a:endParaRPr lang="es-MX" dirty="0"/>
        </a:p>
      </dgm:t>
    </dgm:pt>
    <dgm:pt modelId="{6D8D63A8-DD81-494B-B518-B807902AB53D}" type="parTrans" cxnId="{821CAF5F-D5DB-4668-8D64-F2301F08A989}">
      <dgm:prSet/>
      <dgm:spPr/>
      <dgm:t>
        <a:bodyPr/>
        <a:lstStyle/>
        <a:p>
          <a:endParaRPr lang="es-MX" dirty="0"/>
        </a:p>
      </dgm:t>
    </dgm:pt>
    <dgm:pt modelId="{712199D2-6662-4872-A6A7-0C108C3A0F6A}" type="sibTrans" cxnId="{821CAF5F-D5DB-4668-8D64-F2301F08A989}">
      <dgm:prSet/>
      <dgm:spPr/>
      <dgm:t>
        <a:bodyPr/>
        <a:lstStyle/>
        <a:p>
          <a:endParaRPr lang="es-MX"/>
        </a:p>
      </dgm:t>
    </dgm:pt>
    <dgm:pt modelId="{D78ADB9C-052A-4F4A-9B2D-23261F6A0BCE}">
      <dgm:prSet phldrT="[Texto]"/>
      <dgm:spPr/>
      <dgm:t>
        <a:bodyPr/>
        <a:lstStyle/>
        <a:p>
          <a:r>
            <a:rPr lang="es-MX" b="1" smtClean="0"/>
            <a:t>ILLICIACEAE</a:t>
          </a:r>
          <a:br>
            <a:rPr lang="es-MX" b="1" smtClean="0"/>
          </a:br>
          <a:endParaRPr lang="es-MX" dirty="0"/>
        </a:p>
      </dgm:t>
    </dgm:pt>
    <dgm:pt modelId="{10550966-68CD-48A7-9CB7-AFE5223AB9A7}" type="parTrans" cxnId="{D35A5E9A-1708-4AAC-BEAB-94D0C8E83CD8}">
      <dgm:prSet/>
      <dgm:spPr/>
      <dgm:t>
        <a:bodyPr/>
        <a:lstStyle/>
        <a:p>
          <a:endParaRPr lang="es-MX" dirty="0"/>
        </a:p>
      </dgm:t>
    </dgm:pt>
    <dgm:pt modelId="{D41A2E3C-A2C6-40CA-881D-48A13D9BAFA1}" type="sibTrans" cxnId="{D35A5E9A-1708-4AAC-BEAB-94D0C8E83CD8}">
      <dgm:prSet/>
      <dgm:spPr/>
      <dgm:t>
        <a:bodyPr/>
        <a:lstStyle/>
        <a:p>
          <a:endParaRPr lang="es-MX"/>
        </a:p>
      </dgm:t>
    </dgm:pt>
    <dgm:pt modelId="{EB551202-43D8-4A32-9F03-39F81636192E}">
      <dgm:prSet phldrT="[Texto]"/>
      <dgm:spPr/>
      <dgm:t>
        <a:bodyPr/>
        <a:lstStyle/>
        <a:p>
          <a:r>
            <a:rPr lang="es-MX" b="1" smtClean="0"/>
            <a:t>TRIMENIACEAE</a:t>
          </a:r>
          <a:endParaRPr lang="es-MX" dirty="0"/>
        </a:p>
      </dgm:t>
    </dgm:pt>
    <dgm:pt modelId="{F518209B-F0CB-45BE-BD46-056BB9CB8069}" type="parTrans" cxnId="{7CE48C25-7DB7-4F81-9269-56409F032018}">
      <dgm:prSet/>
      <dgm:spPr/>
      <dgm:t>
        <a:bodyPr/>
        <a:lstStyle/>
        <a:p>
          <a:endParaRPr lang="es-MX" dirty="0"/>
        </a:p>
      </dgm:t>
    </dgm:pt>
    <dgm:pt modelId="{E264467F-DE98-4C45-9A6A-864827E81019}" type="sibTrans" cxnId="{7CE48C25-7DB7-4F81-9269-56409F032018}">
      <dgm:prSet/>
      <dgm:spPr/>
      <dgm:t>
        <a:bodyPr/>
        <a:lstStyle/>
        <a:p>
          <a:endParaRPr lang="es-MX"/>
        </a:p>
      </dgm:t>
    </dgm:pt>
    <dgm:pt modelId="{8A44C4D4-810C-4FF7-B669-728BF0938D19}">
      <dgm:prSet phldrT="[Texto]"/>
      <dgm:spPr/>
      <dgm:t>
        <a:bodyPr/>
        <a:lstStyle/>
        <a:p>
          <a:r>
            <a:rPr lang="es-MX" b="1" smtClean="0"/>
            <a:t>AUSTROBAILEYACEAE</a:t>
          </a:r>
          <a:endParaRPr lang="es-MX" dirty="0"/>
        </a:p>
      </dgm:t>
    </dgm:pt>
    <dgm:pt modelId="{BFC18BAF-C9B1-46F4-8665-842F47789DE4}" type="parTrans" cxnId="{66280A8D-D12B-4439-9167-99581C27E560}">
      <dgm:prSet/>
      <dgm:spPr/>
      <dgm:t>
        <a:bodyPr/>
        <a:lstStyle/>
        <a:p>
          <a:endParaRPr lang="es-MX" dirty="0"/>
        </a:p>
      </dgm:t>
    </dgm:pt>
    <dgm:pt modelId="{8D108DC3-FC57-4D7E-B839-8A5B6BC5BF64}" type="sibTrans" cxnId="{66280A8D-D12B-4439-9167-99581C27E560}">
      <dgm:prSet/>
      <dgm:spPr/>
      <dgm:t>
        <a:bodyPr/>
        <a:lstStyle/>
        <a:p>
          <a:endParaRPr lang="es-MX"/>
        </a:p>
      </dgm:t>
    </dgm:pt>
    <dgm:pt modelId="{11118302-D702-4314-A243-F3FCDCA8493B}" type="pres">
      <dgm:prSet presAssocID="{3B8021B6-DF81-4C8E-922D-EB015C932382}" presName="Name0" presStyleCnt="0">
        <dgm:presLayoutVars>
          <dgm:chPref val="1"/>
          <dgm:dir/>
          <dgm:animOne val="branch"/>
          <dgm:animLvl val="lvl"/>
          <dgm:resizeHandles val="exact"/>
        </dgm:presLayoutVars>
      </dgm:prSet>
      <dgm:spPr/>
      <dgm:t>
        <a:bodyPr/>
        <a:lstStyle/>
        <a:p>
          <a:endParaRPr lang="es-MX"/>
        </a:p>
      </dgm:t>
    </dgm:pt>
    <dgm:pt modelId="{F361A7AE-8AFA-46FB-BE66-BF647F3379D5}" type="pres">
      <dgm:prSet presAssocID="{DFBEB68A-F897-4493-9553-DC0347D6BBA9}" presName="root1" presStyleCnt="0"/>
      <dgm:spPr/>
    </dgm:pt>
    <dgm:pt modelId="{97358F0A-BE64-464A-834D-C46A27AC0ACF}" type="pres">
      <dgm:prSet presAssocID="{DFBEB68A-F897-4493-9553-DC0347D6BBA9}" presName="LevelOneTextNode" presStyleLbl="node0" presStyleIdx="0" presStyleCnt="1">
        <dgm:presLayoutVars>
          <dgm:chPref val="3"/>
        </dgm:presLayoutVars>
      </dgm:prSet>
      <dgm:spPr/>
      <dgm:t>
        <a:bodyPr/>
        <a:lstStyle/>
        <a:p>
          <a:endParaRPr lang="es-MX"/>
        </a:p>
      </dgm:t>
    </dgm:pt>
    <dgm:pt modelId="{350698DD-667A-4C72-96AB-5DACBEE96784}" type="pres">
      <dgm:prSet presAssocID="{DFBEB68A-F897-4493-9553-DC0347D6BBA9}" presName="level2hierChild" presStyleCnt="0"/>
      <dgm:spPr/>
    </dgm:pt>
    <dgm:pt modelId="{D5D0C379-0C3F-4851-A7E7-BF6FC9D9C3D5}" type="pres">
      <dgm:prSet presAssocID="{342AD6FC-EDD9-4C48-BE88-D447F4DD2D5A}" presName="conn2-1" presStyleLbl="parChTrans1D2" presStyleIdx="0" presStyleCnt="5"/>
      <dgm:spPr/>
      <dgm:t>
        <a:bodyPr/>
        <a:lstStyle/>
        <a:p>
          <a:endParaRPr lang="es-MX"/>
        </a:p>
      </dgm:t>
    </dgm:pt>
    <dgm:pt modelId="{3935BC85-6C6D-4B39-B40C-68A4B609BC03}" type="pres">
      <dgm:prSet presAssocID="{342AD6FC-EDD9-4C48-BE88-D447F4DD2D5A}" presName="connTx" presStyleLbl="parChTrans1D2" presStyleIdx="0" presStyleCnt="5"/>
      <dgm:spPr/>
      <dgm:t>
        <a:bodyPr/>
        <a:lstStyle/>
        <a:p>
          <a:endParaRPr lang="es-MX"/>
        </a:p>
      </dgm:t>
    </dgm:pt>
    <dgm:pt modelId="{47B42387-836B-4EE8-84EB-75CD17745FA4}" type="pres">
      <dgm:prSet presAssocID="{87CDF0FD-1467-4731-9E97-0A7436F5B1CA}" presName="root2" presStyleCnt="0"/>
      <dgm:spPr/>
    </dgm:pt>
    <dgm:pt modelId="{011B3296-528B-4A3F-9562-EF589DEB0355}" type="pres">
      <dgm:prSet presAssocID="{87CDF0FD-1467-4731-9E97-0A7436F5B1CA}" presName="LevelTwoTextNode" presStyleLbl="node2" presStyleIdx="0" presStyleCnt="5">
        <dgm:presLayoutVars>
          <dgm:chPref val="3"/>
        </dgm:presLayoutVars>
      </dgm:prSet>
      <dgm:spPr/>
      <dgm:t>
        <a:bodyPr/>
        <a:lstStyle/>
        <a:p>
          <a:endParaRPr lang="es-MX"/>
        </a:p>
      </dgm:t>
    </dgm:pt>
    <dgm:pt modelId="{167298FB-05D0-42CC-8FE9-10F4B0181062}" type="pres">
      <dgm:prSet presAssocID="{87CDF0FD-1467-4731-9E97-0A7436F5B1CA}" presName="level3hierChild" presStyleCnt="0"/>
      <dgm:spPr/>
    </dgm:pt>
    <dgm:pt modelId="{8AC34CD0-1F90-425B-B181-DADF567AF3CC}" type="pres">
      <dgm:prSet presAssocID="{6D8D63A8-DD81-494B-B518-B807902AB53D}" presName="conn2-1" presStyleLbl="parChTrans1D2" presStyleIdx="1" presStyleCnt="5"/>
      <dgm:spPr/>
      <dgm:t>
        <a:bodyPr/>
        <a:lstStyle/>
        <a:p>
          <a:endParaRPr lang="es-MX"/>
        </a:p>
      </dgm:t>
    </dgm:pt>
    <dgm:pt modelId="{A4721C49-4FF2-467E-9154-5AA22B21F0B1}" type="pres">
      <dgm:prSet presAssocID="{6D8D63A8-DD81-494B-B518-B807902AB53D}" presName="connTx" presStyleLbl="parChTrans1D2" presStyleIdx="1" presStyleCnt="5"/>
      <dgm:spPr/>
      <dgm:t>
        <a:bodyPr/>
        <a:lstStyle/>
        <a:p>
          <a:endParaRPr lang="es-MX"/>
        </a:p>
      </dgm:t>
    </dgm:pt>
    <dgm:pt modelId="{B4209245-6C85-4E15-8877-49349FE6B479}" type="pres">
      <dgm:prSet presAssocID="{5562BC9C-E2CF-425F-9973-424031641C41}" presName="root2" presStyleCnt="0"/>
      <dgm:spPr/>
    </dgm:pt>
    <dgm:pt modelId="{F850B373-4EB3-4081-84C3-3FCAF45AB00E}" type="pres">
      <dgm:prSet presAssocID="{5562BC9C-E2CF-425F-9973-424031641C41}" presName="LevelTwoTextNode" presStyleLbl="node2" presStyleIdx="1" presStyleCnt="5">
        <dgm:presLayoutVars>
          <dgm:chPref val="3"/>
        </dgm:presLayoutVars>
      </dgm:prSet>
      <dgm:spPr/>
      <dgm:t>
        <a:bodyPr/>
        <a:lstStyle/>
        <a:p>
          <a:endParaRPr lang="es-MX"/>
        </a:p>
      </dgm:t>
    </dgm:pt>
    <dgm:pt modelId="{D70474D1-493B-47B4-AA85-4B666F5BED60}" type="pres">
      <dgm:prSet presAssocID="{5562BC9C-E2CF-425F-9973-424031641C41}" presName="level3hierChild" presStyleCnt="0"/>
      <dgm:spPr/>
    </dgm:pt>
    <dgm:pt modelId="{85F0C492-CC79-4D69-9AE1-85489D195AB3}" type="pres">
      <dgm:prSet presAssocID="{10550966-68CD-48A7-9CB7-AFE5223AB9A7}" presName="conn2-1" presStyleLbl="parChTrans1D2" presStyleIdx="2" presStyleCnt="5"/>
      <dgm:spPr/>
      <dgm:t>
        <a:bodyPr/>
        <a:lstStyle/>
        <a:p>
          <a:endParaRPr lang="es-MX"/>
        </a:p>
      </dgm:t>
    </dgm:pt>
    <dgm:pt modelId="{B8764CBD-2945-4B15-A255-75FAF50F77DB}" type="pres">
      <dgm:prSet presAssocID="{10550966-68CD-48A7-9CB7-AFE5223AB9A7}" presName="connTx" presStyleLbl="parChTrans1D2" presStyleIdx="2" presStyleCnt="5"/>
      <dgm:spPr/>
      <dgm:t>
        <a:bodyPr/>
        <a:lstStyle/>
        <a:p>
          <a:endParaRPr lang="es-MX"/>
        </a:p>
      </dgm:t>
    </dgm:pt>
    <dgm:pt modelId="{94F88FE3-2E57-4CC5-AE14-B01323E4C064}" type="pres">
      <dgm:prSet presAssocID="{D78ADB9C-052A-4F4A-9B2D-23261F6A0BCE}" presName="root2" presStyleCnt="0"/>
      <dgm:spPr/>
    </dgm:pt>
    <dgm:pt modelId="{0CEC4543-8D23-4E6E-87D7-256FEE5330A3}" type="pres">
      <dgm:prSet presAssocID="{D78ADB9C-052A-4F4A-9B2D-23261F6A0BCE}" presName="LevelTwoTextNode" presStyleLbl="node2" presStyleIdx="2" presStyleCnt="5">
        <dgm:presLayoutVars>
          <dgm:chPref val="3"/>
        </dgm:presLayoutVars>
      </dgm:prSet>
      <dgm:spPr/>
      <dgm:t>
        <a:bodyPr/>
        <a:lstStyle/>
        <a:p>
          <a:endParaRPr lang="es-MX"/>
        </a:p>
      </dgm:t>
    </dgm:pt>
    <dgm:pt modelId="{68049B5C-552A-4D51-BA53-438F12645678}" type="pres">
      <dgm:prSet presAssocID="{D78ADB9C-052A-4F4A-9B2D-23261F6A0BCE}" presName="level3hierChild" presStyleCnt="0"/>
      <dgm:spPr/>
    </dgm:pt>
    <dgm:pt modelId="{053547B6-480E-4708-89F3-EBBB0B8DED49}" type="pres">
      <dgm:prSet presAssocID="{F518209B-F0CB-45BE-BD46-056BB9CB8069}" presName="conn2-1" presStyleLbl="parChTrans1D2" presStyleIdx="3" presStyleCnt="5"/>
      <dgm:spPr/>
      <dgm:t>
        <a:bodyPr/>
        <a:lstStyle/>
        <a:p>
          <a:endParaRPr lang="es-MX"/>
        </a:p>
      </dgm:t>
    </dgm:pt>
    <dgm:pt modelId="{A46BDC05-9917-4475-9509-ADECE92889A4}" type="pres">
      <dgm:prSet presAssocID="{F518209B-F0CB-45BE-BD46-056BB9CB8069}" presName="connTx" presStyleLbl="parChTrans1D2" presStyleIdx="3" presStyleCnt="5"/>
      <dgm:spPr/>
      <dgm:t>
        <a:bodyPr/>
        <a:lstStyle/>
        <a:p>
          <a:endParaRPr lang="es-MX"/>
        </a:p>
      </dgm:t>
    </dgm:pt>
    <dgm:pt modelId="{ED8F5F4C-721A-4DD5-8318-A680DEDA5C6B}" type="pres">
      <dgm:prSet presAssocID="{EB551202-43D8-4A32-9F03-39F81636192E}" presName="root2" presStyleCnt="0"/>
      <dgm:spPr/>
    </dgm:pt>
    <dgm:pt modelId="{21B4DEC2-32AC-456F-87BA-82ADCBD21C15}" type="pres">
      <dgm:prSet presAssocID="{EB551202-43D8-4A32-9F03-39F81636192E}" presName="LevelTwoTextNode" presStyleLbl="node2" presStyleIdx="3" presStyleCnt="5">
        <dgm:presLayoutVars>
          <dgm:chPref val="3"/>
        </dgm:presLayoutVars>
      </dgm:prSet>
      <dgm:spPr/>
      <dgm:t>
        <a:bodyPr/>
        <a:lstStyle/>
        <a:p>
          <a:endParaRPr lang="es-MX"/>
        </a:p>
      </dgm:t>
    </dgm:pt>
    <dgm:pt modelId="{D233BDC2-184A-4D7A-A309-0768E00F3CAD}" type="pres">
      <dgm:prSet presAssocID="{EB551202-43D8-4A32-9F03-39F81636192E}" presName="level3hierChild" presStyleCnt="0"/>
      <dgm:spPr/>
    </dgm:pt>
    <dgm:pt modelId="{72CF6942-757E-4B4D-96D3-4F074F1471F8}" type="pres">
      <dgm:prSet presAssocID="{BFC18BAF-C9B1-46F4-8665-842F47789DE4}" presName="conn2-1" presStyleLbl="parChTrans1D2" presStyleIdx="4" presStyleCnt="5"/>
      <dgm:spPr/>
      <dgm:t>
        <a:bodyPr/>
        <a:lstStyle/>
        <a:p>
          <a:endParaRPr lang="es-MX"/>
        </a:p>
      </dgm:t>
    </dgm:pt>
    <dgm:pt modelId="{8CD3DA77-AF35-41AA-9604-21915081C0D2}" type="pres">
      <dgm:prSet presAssocID="{BFC18BAF-C9B1-46F4-8665-842F47789DE4}" presName="connTx" presStyleLbl="parChTrans1D2" presStyleIdx="4" presStyleCnt="5"/>
      <dgm:spPr/>
      <dgm:t>
        <a:bodyPr/>
        <a:lstStyle/>
        <a:p>
          <a:endParaRPr lang="es-MX"/>
        </a:p>
      </dgm:t>
    </dgm:pt>
    <dgm:pt modelId="{81609FE4-9356-4AE3-9C89-4AFEA65AEF48}" type="pres">
      <dgm:prSet presAssocID="{8A44C4D4-810C-4FF7-B669-728BF0938D19}" presName="root2" presStyleCnt="0"/>
      <dgm:spPr/>
    </dgm:pt>
    <dgm:pt modelId="{DA557567-AB45-4E3E-9368-83EFDFE6EA15}" type="pres">
      <dgm:prSet presAssocID="{8A44C4D4-810C-4FF7-B669-728BF0938D19}" presName="LevelTwoTextNode" presStyleLbl="node2" presStyleIdx="4" presStyleCnt="5">
        <dgm:presLayoutVars>
          <dgm:chPref val="3"/>
        </dgm:presLayoutVars>
      </dgm:prSet>
      <dgm:spPr/>
      <dgm:t>
        <a:bodyPr/>
        <a:lstStyle/>
        <a:p>
          <a:endParaRPr lang="es-MX"/>
        </a:p>
      </dgm:t>
    </dgm:pt>
    <dgm:pt modelId="{947F8656-01EE-4514-BD5C-9F69665E2C0B}" type="pres">
      <dgm:prSet presAssocID="{8A44C4D4-810C-4FF7-B669-728BF0938D19}" presName="level3hierChild" presStyleCnt="0"/>
      <dgm:spPr/>
    </dgm:pt>
  </dgm:ptLst>
  <dgm:cxnLst>
    <dgm:cxn modelId="{7CE48C25-7DB7-4F81-9269-56409F032018}" srcId="{DFBEB68A-F897-4493-9553-DC0347D6BBA9}" destId="{EB551202-43D8-4A32-9F03-39F81636192E}" srcOrd="3" destOrd="0" parTransId="{F518209B-F0CB-45BE-BD46-056BB9CB8069}" sibTransId="{E264467F-DE98-4C45-9A6A-864827E81019}"/>
    <dgm:cxn modelId="{0A75BEC6-36C4-4FD7-A483-1A7F6FB68A2A}" type="presOf" srcId="{87CDF0FD-1467-4731-9E97-0A7436F5B1CA}" destId="{011B3296-528B-4A3F-9562-EF589DEB0355}" srcOrd="0" destOrd="0" presId="urn:microsoft.com/office/officeart/2008/layout/HorizontalMultiLevelHierarchy"/>
    <dgm:cxn modelId="{2686F353-412A-44F3-BC96-190C2545E7F0}" type="presOf" srcId="{F518209B-F0CB-45BE-BD46-056BB9CB8069}" destId="{053547B6-480E-4708-89F3-EBBB0B8DED49}" srcOrd="0" destOrd="0" presId="urn:microsoft.com/office/officeart/2008/layout/HorizontalMultiLevelHierarchy"/>
    <dgm:cxn modelId="{CEFD528E-B23E-418B-8189-2C22CC9B3B73}" type="presOf" srcId="{342AD6FC-EDD9-4C48-BE88-D447F4DD2D5A}" destId="{D5D0C379-0C3F-4851-A7E7-BF6FC9D9C3D5}" srcOrd="0" destOrd="0" presId="urn:microsoft.com/office/officeart/2008/layout/HorizontalMultiLevelHierarchy"/>
    <dgm:cxn modelId="{DFE3E162-49DF-4ED2-9686-B282ADC669A7}" type="presOf" srcId="{10550966-68CD-48A7-9CB7-AFE5223AB9A7}" destId="{85F0C492-CC79-4D69-9AE1-85489D195AB3}" srcOrd="0" destOrd="0" presId="urn:microsoft.com/office/officeart/2008/layout/HorizontalMultiLevelHierarchy"/>
    <dgm:cxn modelId="{F17B68DF-344C-40C6-A9A7-FCF97BFAE252}" type="presOf" srcId="{6D8D63A8-DD81-494B-B518-B807902AB53D}" destId="{A4721C49-4FF2-467E-9154-5AA22B21F0B1}" srcOrd="1" destOrd="0" presId="urn:microsoft.com/office/officeart/2008/layout/HorizontalMultiLevelHierarchy"/>
    <dgm:cxn modelId="{821CAF5F-D5DB-4668-8D64-F2301F08A989}" srcId="{DFBEB68A-F897-4493-9553-DC0347D6BBA9}" destId="{5562BC9C-E2CF-425F-9973-424031641C41}" srcOrd="1" destOrd="0" parTransId="{6D8D63A8-DD81-494B-B518-B807902AB53D}" sibTransId="{712199D2-6662-4872-A6A7-0C108C3A0F6A}"/>
    <dgm:cxn modelId="{8D7BD0A9-EF01-4BC9-839F-08D3F0FB9FC5}" type="presOf" srcId="{EB551202-43D8-4A32-9F03-39F81636192E}" destId="{21B4DEC2-32AC-456F-87BA-82ADCBD21C15}" srcOrd="0" destOrd="0" presId="urn:microsoft.com/office/officeart/2008/layout/HorizontalMultiLevelHierarchy"/>
    <dgm:cxn modelId="{D35A5E9A-1708-4AAC-BEAB-94D0C8E83CD8}" srcId="{DFBEB68A-F897-4493-9553-DC0347D6BBA9}" destId="{D78ADB9C-052A-4F4A-9B2D-23261F6A0BCE}" srcOrd="2" destOrd="0" parTransId="{10550966-68CD-48A7-9CB7-AFE5223AB9A7}" sibTransId="{D41A2E3C-A2C6-40CA-881D-48A13D9BAFA1}"/>
    <dgm:cxn modelId="{9D7C34F6-AA87-48BB-81CD-97A3C8DC2C83}" type="presOf" srcId="{D78ADB9C-052A-4F4A-9B2D-23261F6A0BCE}" destId="{0CEC4543-8D23-4E6E-87D7-256FEE5330A3}" srcOrd="0" destOrd="0" presId="urn:microsoft.com/office/officeart/2008/layout/HorizontalMultiLevelHierarchy"/>
    <dgm:cxn modelId="{3B5097A1-F674-4F62-A027-4C6980258375}" type="presOf" srcId="{6D8D63A8-DD81-494B-B518-B807902AB53D}" destId="{8AC34CD0-1F90-425B-B181-DADF567AF3CC}" srcOrd="0" destOrd="0" presId="urn:microsoft.com/office/officeart/2008/layout/HorizontalMultiLevelHierarchy"/>
    <dgm:cxn modelId="{DA22DB59-0C36-40E5-87B5-3A5F979D9BA8}" type="presOf" srcId="{BFC18BAF-C9B1-46F4-8665-842F47789DE4}" destId="{8CD3DA77-AF35-41AA-9604-21915081C0D2}" srcOrd="1" destOrd="0" presId="urn:microsoft.com/office/officeart/2008/layout/HorizontalMultiLevelHierarchy"/>
    <dgm:cxn modelId="{345D1DDF-402D-44F3-B771-576EE6F7BBF6}" type="presOf" srcId="{3B8021B6-DF81-4C8E-922D-EB015C932382}" destId="{11118302-D702-4314-A243-F3FCDCA8493B}" srcOrd="0" destOrd="0" presId="urn:microsoft.com/office/officeart/2008/layout/HorizontalMultiLevelHierarchy"/>
    <dgm:cxn modelId="{D7105D10-EE94-42F3-803C-05E810859E18}" type="presOf" srcId="{5562BC9C-E2CF-425F-9973-424031641C41}" destId="{F850B373-4EB3-4081-84C3-3FCAF45AB00E}" srcOrd="0" destOrd="0" presId="urn:microsoft.com/office/officeart/2008/layout/HorizontalMultiLevelHierarchy"/>
    <dgm:cxn modelId="{8FC7720D-434A-4A4E-8692-E6755B90B6A3}" srcId="{DFBEB68A-F897-4493-9553-DC0347D6BBA9}" destId="{87CDF0FD-1467-4731-9E97-0A7436F5B1CA}" srcOrd="0" destOrd="0" parTransId="{342AD6FC-EDD9-4C48-BE88-D447F4DD2D5A}" sibTransId="{20439B94-6F39-4CC9-8680-F9E4202B37AE}"/>
    <dgm:cxn modelId="{5C9CBA1A-EA98-405D-82B1-36E3982696A5}" type="presOf" srcId="{F518209B-F0CB-45BE-BD46-056BB9CB8069}" destId="{A46BDC05-9917-4475-9509-ADECE92889A4}" srcOrd="1" destOrd="0" presId="urn:microsoft.com/office/officeart/2008/layout/HorizontalMultiLevelHierarchy"/>
    <dgm:cxn modelId="{04CFF43D-9571-4F7C-9839-DCF5BF112808}" srcId="{3B8021B6-DF81-4C8E-922D-EB015C932382}" destId="{DFBEB68A-F897-4493-9553-DC0347D6BBA9}" srcOrd="0" destOrd="0" parTransId="{C4757478-A1AF-4547-B516-5E5183D9F5DC}" sibTransId="{942467F8-EB67-4C13-9805-761F972D8B63}"/>
    <dgm:cxn modelId="{208F9823-365A-43B4-A792-C45448CF551B}" type="presOf" srcId="{DFBEB68A-F897-4493-9553-DC0347D6BBA9}" destId="{97358F0A-BE64-464A-834D-C46A27AC0ACF}" srcOrd="0" destOrd="0" presId="urn:microsoft.com/office/officeart/2008/layout/HorizontalMultiLevelHierarchy"/>
    <dgm:cxn modelId="{D61669E7-3F19-4CA0-806A-F9CC37B5086E}" type="presOf" srcId="{342AD6FC-EDD9-4C48-BE88-D447F4DD2D5A}" destId="{3935BC85-6C6D-4B39-B40C-68A4B609BC03}" srcOrd="1" destOrd="0" presId="urn:microsoft.com/office/officeart/2008/layout/HorizontalMultiLevelHierarchy"/>
    <dgm:cxn modelId="{EA7D0B22-1B49-4224-A40D-2FF6DCBC9328}" type="presOf" srcId="{8A44C4D4-810C-4FF7-B669-728BF0938D19}" destId="{DA557567-AB45-4E3E-9368-83EFDFE6EA15}" srcOrd="0" destOrd="0" presId="urn:microsoft.com/office/officeart/2008/layout/HorizontalMultiLevelHierarchy"/>
    <dgm:cxn modelId="{66280A8D-D12B-4439-9167-99581C27E560}" srcId="{DFBEB68A-F897-4493-9553-DC0347D6BBA9}" destId="{8A44C4D4-810C-4FF7-B669-728BF0938D19}" srcOrd="4" destOrd="0" parTransId="{BFC18BAF-C9B1-46F4-8665-842F47789DE4}" sibTransId="{8D108DC3-FC57-4D7E-B839-8A5B6BC5BF64}"/>
    <dgm:cxn modelId="{17AF7E9D-FECE-4BC2-A74D-E9B1D8D2CAC9}" type="presOf" srcId="{BFC18BAF-C9B1-46F4-8665-842F47789DE4}" destId="{72CF6942-757E-4B4D-96D3-4F074F1471F8}" srcOrd="0" destOrd="0" presId="urn:microsoft.com/office/officeart/2008/layout/HorizontalMultiLevelHierarchy"/>
    <dgm:cxn modelId="{AF1AE642-2515-416A-B17A-9DCABA43E639}" type="presOf" srcId="{10550966-68CD-48A7-9CB7-AFE5223AB9A7}" destId="{B8764CBD-2945-4B15-A255-75FAF50F77DB}" srcOrd="1" destOrd="0" presId="urn:microsoft.com/office/officeart/2008/layout/HorizontalMultiLevelHierarchy"/>
    <dgm:cxn modelId="{9ECC5E31-BBB9-4A09-A191-A50E5DB0D3C9}" type="presParOf" srcId="{11118302-D702-4314-A243-F3FCDCA8493B}" destId="{F361A7AE-8AFA-46FB-BE66-BF647F3379D5}" srcOrd="0" destOrd="0" presId="urn:microsoft.com/office/officeart/2008/layout/HorizontalMultiLevelHierarchy"/>
    <dgm:cxn modelId="{A5A22C0A-E7E9-4A6A-8D88-AEB19F6EA69B}" type="presParOf" srcId="{F361A7AE-8AFA-46FB-BE66-BF647F3379D5}" destId="{97358F0A-BE64-464A-834D-C46A27AC0ACF}" srcOrd="0" destOrd="0" presId="urn:microsoft.com/office/officeart/2008/layout/HorizontalMultiLevelHierarchy"/>
    <dgm:cxn modelId="{62EF3709-5C35-4599-9BA4-FCDFD601A43B}" type="presParOf" srcId="{F361A7AE-8AFA-46FB-BE66-BF647F3379D5}" destId="{350698DD-667A-4C72-96AB-5DACBEE96784}" srcOrd="1" destOrd="0" presId="urn:microsoft.com/office/officeart/2008/layout/HorizontalMultiLevelHierarchy"/>
    <dgm:cxn modelId="{04274BD3-9385-4E6B-B7B0-ADA8D794C4DB}" type="presParOf" srcId="{350698DD-667A-4C72-96AB-5DACBEE96784}" destId="{D5D0C379-0C3F-4851-A7E7-BF6FC9D9C3D5}" srcOrd="0" destOrd="0" presId="urn:microsoft.com/office/officeart/2008/layout/HorizontalMultiLevelHierarchy"/>
    <dgm:cxn modelId="{EB9361AC-72DB-4CE1-85E7-FB7A09102C42}" type="presParOf" srcId="{D5D0C379-0C3F-4851-A7E7-BF6FC9D9C3D5}" destId="{3935BC85-6C6D-4B39-B40C-68A4B609BC03}" srcOrd="0" destOrd="0" presId="urn:microsoft.com/office/officeart/2008/layout/HorizontalMultiLevelHierarchy"/>
    <dgm:cxn modelId="{3BFB5EB0-2BAE-4B6A-A2DE-22C1827E27F6}" type="presParOf" srcId="{350698DD-667A-4C72-96AB-5DACBEE96784}" destId="{47B42387-836B-4EE8-84EB-75CD17745FA4}" srcOrd="1" destOrd="0" presId="urn:microsoft.com/office/officeart/2008/layout/HorizontalMultiLevelHierarchy"/>
    <dgm:cxn modelId="{AA160DCA-4597-47AF-89A3-1C7E19E0E9B7}" type="presParOf" srcId="{47B42387-836B-4EE8-84EB-75CD17745FA4}" destId="{011B3296-528B-4A3F-9562-EF589DEB0355}" srcOrd="0" destOrd="0" presId="urn:microsoft.com/office/officeart/2008/layout/HorizontalMultiLevelHierarchy"/>
    <dgm:cxn modelId="{66FAA625-9E0D-40CF-A3BB-DD0302276D5A}" type="presParOf" srcId="{47B42387-836B-4EE8-84EB-75CD17745FA4}" destId="{167298FB-05D0-42CC-8FE9-10F4B0181062}" srcOrd="1" destOrd="0" presId="urn:microsoft.com/office/officeart/2008/layout/HorizontalMultiLevelHierarchy"/>
    <dgm:cxn modelId="{F15F7FC5-E1FB-4669-9E39-876B9E9A4BCF}" type="presParOf" srcId="{350698DD-667A-4C72-96AB-5DACBEE96784}" destId="{8AC34CD0-1F90-425B-B181-DADF567AF3CC}" srcOrd="2" destOrd="0" presId="urn:microsoft.com/office/officeart/2008/layout/HorizontalMultiLevelHierarchy"/>
    <dgm:cxn modelId="{19463A19-435B-4159-BC19-00E49D4C1F4A}" type="presParOf" srcId="{8AC34CD0-1F90-425B-B181-DADF567AF3CC}" destId="{A4721C49-4FF2-467E-9154-5AA22B21F0B1}" srcOrd="0" destOrd="0" presId="urn:microsoft.com/office/officeart/2008/layout/HorizontalMultiLevelHierarchy"/>
    <dgm:cxn modelId="{2EC2399A-0D37-47E9-994D-DABC45FCD0BA}" type="presParOf" srcId="{350698DD-667A-4C72-96AB-5DACBEE96784}" destId="{B4209245-6C85-4E15-8877-49349FE6B479}" srcOrd="3" destOrd="0" presId="urn:microsoft.com/office/officeart/2008/layout/HorizontalMultiLevelHierarchy"/>
    <dgm:cxn modelId="{D9608E3D-E325-4CC5-99E2-EDCD803761E8}" type="presParOf" srcId="{B4209245-6C85-4E15-8877-49349FE6B479}" destId="{F850B373-4EB3-4081-84C3-3FCAF45AB00E}" srcOrd="0" destOrd="0" presId="urn:microsoft.com/office/officeart/2008/layout/HorizontalMultiLevelHierarchy"/>
    <dgm:cxn modelId="{BA08A7FD-CD4A-4EBB-A9BC-CA11863C1A29}" type="presParOf" srcId="{B4209245-6C85-4E15-8877-49349FE6B479}" destId="{D70474D1-493B-47B4-AA85-4B666F5BED60}" srcOrd="1" destOrd="0" presId="urn:microsoft.com/office/officeart/2008/layout/HorizontalMultiLevelHierarchy"/>
    <dgm:cxn modelId="{28FF1D7E-9BEF-497C-954D-0067195ED22A}" type="presParOf" srcId="{350698DD-667A-4C72-96AB-5DACBEE96784}" destId="{85F0C492-CC79-4D69-9AE1-85489D195AB3}" srcOrd="4" destOrd="0" presId="urn:microsoft.com/office/officeart/2008/layout/HorizontalMultiLevelHierarchy"/>
    <dgm:cxn modelId="{39C76386-E830-42A4-9ABA-464B19106AAE}" type="presParOf" srcId="{85F0C492-CC79-4D69-9AE1-85489D195AB3}" destId="{B8764CBD-2945-4B15-A255-75FAF50F77DB}" srcOrd="0" destOrd="0" presId="urn:microsoft.com/office/officeart/2008/layout/HorizontalMultiLevelHierarchy"/>
    <dgm:cxn modelId="{D248120C-7B6E-4E34-84ED-6FB83B40DF96}" type="presParOf" srcId="{350698DD-667A-4C72-96AB-5DACBEE96784}" destId="{94F88FE3-2E57-4CC5-AE14-B01323E4C064}" srcOrd="5" destOrd="0" presId="urn:microsoft.com/office/officeart/2008/layout/HorizontalMultiLevelHierarchy"/>
    <dgm:cxn modelId="{0E61C726-1524-4625-9E10-F3A44C770F0C}" type="presParOf" srcId="{94F88FE3-2E57-4CC5-AE14-B01323E4C064}" destId="{0CEC4543-8D23-4E6E-87D7-256FEE5330A3}" srcOrd="0" destOrd="0" presId="urn:microsoft.com/office/officeart/2008/layout/HorizontalMultiLevelHierarchy"/>
    <dgm:cxn modelId="{67C1D4A1-03BF-4DDE-A355-54C8EAC0B166}" type="presParOf" srcId="{94F88FE3-2E57-4CC5-AE14-B01323E4C064}" destId="{68049B5C-552A-4D51-BA53-438F12645678}" srcOrd="1" destOrd="0" presId="urn:microsoft.com/office/officeart/2008/layout/HorizontalMultiLevelHierarchy"/>
    <dgm:cxn modelId="{E4FC6086-5D83-4E25-8FBA-82D897B06AEC}" type="presParOf" srcId="{350698DD-667A-4C72-96AB-5DACBEE96784}" destId="{053547B6-480E-4708-89F3-EBBB0B8DED49}" srcOrd="6" destOrd="0" presId="urn:microsoft.com/office/officeart/2008/layout/HorizontalMultiLevelHierarchy"/>
    <dgm:cxn modelId="{D11A4917-086D-439B-A3E9-27E5A5D8CD40}" type="presParOf" srcId="{053547B6-480E-4708-89F3-EBBB0B8DED49}" destId="{A46BDC05-9917-4475-9509-ADECE92889A4}" srcOrd="0" destOrd="0" presId="urn:microsoft.com/office/officeart/2008/layout/HorizontalMultiLevelHierarchy"/>
    <dgm:cxn modelId="{A31327B8-503A-4A29-8085-6BA31ADEF56A}" type="presParOf" srcId="{350698DD-667A-4C72-96AB-5DACBEE96784}" destId="{ED8F5F4C-721A-4DD5-8318-A680DEDA5C6B}" srcOrd="7" destOrd="0" presId="urn:microsoft.com/office/officeart/2008/layout/HorizontalMultiLevelHierarchy"/>
    <dgm:cxn modelId="{F5D1DEB2-623F-4FBD-8276-E1501E0E7887}" type="presParOf" srcId="{ED8F5F4C-721A-4DD5-8318-A680DEDA5C6B}" destId="{21B4DEC2-32AC-456F-87BA-82ADCBD21C15}" srcOrd="0" destOrd="0" presId="urn:microsoft.com/office/officeart/2008/layout/HorizontalMultiLevelHierarchy"/>
    <dgm:cxn modelId="{5F49FF62-4352-41A0-8363-36F99D2E04E8}" type="presParOf" srcId="{ED8F5F4C-721A-4DD5-8318-A680DEDA5C6B}" destId="{D233BDC2-184A-4D7A-A309-0768E00F3CAD}" srcOrd="1" destOrd="0" presId="urn:microsoft.com/office/officeart/2008/layout/HorizontalMultiLevelHierarchy"/>
    <dgm:cxn modelId="{5ED34BDA-E401-4DFD-9586-F4ABFF380EA6}" type="presParOf" srcId="{350698DD-667A-4C72-96AB-5DACBEE96784}" destId="{72CF6942-757E-4B4D-96D3-4F074F1471F8}" srcOrd="8" destOrd="0" presId="urn:microsoft.com/office/officeart/2008/layout/HorizontalMultiLevelHierarchy"/>
    <dgm:cxn modelId="{2B40C722-97FA-453D-936A-1983651374AA}" type="presParOf" srcId="{72CF6942-757E-4B4D-96D3-4F074F1471F8}" destId="{8CD3DA77-AF35-41AA-9604-21915081C0D2}" srcOrd="0" destOrd="0" presId="urn:microsoft.com/office/officeart/2008/layout/HorizontalMultiLevelHierarchy"/>
    <dgm:cxn modelId="{42181731-C6EE-40C1-9420-0C862A809F3E}" type="presParOf" srcId="{350698DD-667A-4C72-96AB-5DACBEE96784}" destId="{81609FE4-9356-4AE3-9C89-4AFEA65AEF48}" srcOrd="9" destOrd="0" presId="urn:microsoft.com/office/officeart/2008/layout/HorizontalMultiLevelHierarchy"/>
    <dgm:cxn modelId="{EC6E820B-2DFA-4299-92D0-BD4717AC896A}" type="presParOf" srcId="{81609FE4-9356-4AE3-9C89-4AFEA65AEF48}" destId="{DA557567-AB45-4E3E-9368-83EFDFE6EA15}" srcOrd="0" destOrd="0" presId="urn:microsoft.com/office/officeart/2008/layout/HorizontalMultiLevelHierarchy"/>
    <dgm:cxn modelId="{44A6C146-6A6D-4470-B8DA-67B3F530A0F3}" type="presParOf" srcId="{81609FE4-9356-4AE3-9C89-4AFEA65AEF48}" destId="{947F8656-01EE-4514-BD5C-9F69665E2C0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F6942-757E-4B4D-96D3-4F074F1471F8}">
      <dsp:nvSpPr>
        <dsp:cNvPr id="0" name=""/>
        <dsp:cNvSpPr/>
      </dsp:nvSpPr>
      <dsp:spPr>
        <a:xfrm>
          <a:off x="3028801" y="2440744"/>
          <a:ext cx="533563" cy="2033397"/>
        </a:xfrm>
        <a:custGeom>
          <a:avLst/>
          <a:gdLst/>
          <a:ahLst/>
          <a:cxnLst/>
          <a:rect l="0" t="0" r="0" b="0"/>
          <a:pathLst>
            <a:path>
              <a:moveTo>
                <a:pt x="0" y="0"/>
              </a:moveTo>
              <a:lnTo>
                <a:pt x="266781" y="0"/>
              </a:lnTo>
              <a:lnTo>
                <a:pt x="266781" y="2033397"/>
              </a:lnTo>
              <a:lnTo>
                <a:pt x="533563" y="2033397"/>
              </a:lnTo>
            </a:path>
          </a:pathLst>
        </a:custGeom>
        <a:noFill/>
        <a:ln w="381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dirty="0"/>
        </a:p>
      </dsp:txBody>
      <dsp:txXfrm>
        <a:off x="3243027" y="3404886"/>
        <a:ext cx="105111" cy="105111"/>
      </dsp:txXfrm>
    </dsp:sp>
    <dsp:sp modelId="{053547B6-480E-4708-89F3-EBBB0B8DED49}">
      <dsp:nvSpPr>
        <dsp:cNvPr id="0" name=""/>
        <dsp:cNvSpPr/>
      </dsp:nvSpPr>
      <dsp:spPr>
        <a:xfrm>
          <a:off x="3028801" y="2440744"/>
          <a:ext cx="533563" cy="1016698"/>
        </a:xfrm>
        <a:custGeom>
          <a:avLst/>
          <a:gdLst/>
          <a:ahLst/>
          <a:cxnLst/>
          <a:rect l="0" t="0" r="0" b="0"/>
          <a:pathLst>
            <a:path>
              <a:moveTo>
                <a:pt x="0" y="0"/>
              </a:moveTo>
              <a:lnTo>
                <a:pt x="266781" y="0"/>
              </a:lnTo>
              <a:lnTo>
                <a:pt x="266781" y="1016698"/>
              </a:lnTo>
              <a:lnTo>
                <a:pt x="533563" y="1016698"/>
              </a:lnTo>
            </a:path>
          </a:pathLst>
        </a:custGeom>
        <a:noFill/>
        <a:ln w="381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266877" y="2920388"/>
        <a:ext cx="57410" cy="57410"/>
      </dsp:txXfrm>
    </dsp:sp>
    <dsp:sp modelId="{85F0C492-CC79-4D69-9AE1-85489D195AB3}">
      <dsp:nvSpPr>
        <dsp:cNvPr id="0" name=""/>
        <dsp:cNvSpPr/>
      </dsp:nvSpPr>
      <dsp:spPr>
        <a:xfrm>
          <a:off x="3028801" y="2395024"/>
          <a:ext cx="533563" cy="91440"/>
        </a:xfrm>
        <a:custGeom>
          <a:avLst/>
          <a:gdLst/>
          <a:ahLst/>
          <a:cxnLst/>
          <a:rect l="0" t="0" r="0" b="0"/>
          <a:pathLst>
            <a:path>
              <a:moveTo>
                <a:pt x="0" y="45720"/>
              </a:moveTo>
              <a:lnTo>
                <a:pt x="533563" y="45720"/>
              </a:lnTo>
            </a:path>
          </a:pathLst>
        </a:custGeom>
        <a:noFill/>
        <a:ln w="381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282243" y="2427404"/>
        <a:ext cx="26678" cy="26678"/>
      </dsp:txXfrm>
    </dsp:sp>
    <dsp:sp modelId="{8AC34CD0-1F90-425B-B181-DADF567AF3CC}">
      <dsp:nvSpPr>
        <dsp:cNvPr id="0" name=""/>
        <dsp:cNvSpPr/>
      </dsp:nvSpPr>
      <dsp:spPr>
        <a:xfrm>
          <a:off x="3028801" y="1424045"/>
          <a:ext cx="533563" cy="1016698"/>
        </a:xfrm>
        <a:custGeom>
          <a:avLst/>
          <a:gdLst/>
          <a:ahLst/>
          <a:cxnLst/>
          <a:rect l="0" t="0" r="0" b="0"/>
          <a:pathLst>
            <a:path>
              <a:moveTo>
                <a:pt x="0" y="1016698"/>
              </a:moveTo>
              <a:lnTo>
                <a:pt x="266781" y="1016698"/>
              </a:lnTo>
              <a:lnTo>
                <a:pt x="266781" y="0"/>
              </a:lnTo>
              <a:lnTo>
                <a:pt x="533563" y="0"/>
              </a:lnTo>
            </a:path>
          </a:pathLst>
        </a:custGeom>
        <a:noFill/>
        <a:ln w="381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266877" y="1903689"/>
        <a:ext cx="57410" cy="57410"/>
      </dsp:txXfrm>
    </dsp:sp>
    <dsp:sp modelId="{D5D0C379-0C3F-4851-A7E7-BF6FC9D9C3D5}">
      <dsp:nvSpPr>
        <dsp:cNvPr id="0" name=""/>
        <dsp:cNvSpPr/>
      </dsp:nvSpPr>
      <dsp:spPr>
        <a:xfrm>
          <a:off x="3028801" y="407346"/>
          <a:ext cx="533563" cy="2033397"/>
        </a:xfrm>
        <a:custGeom>
          <a:avLst/>
          <a:gdLst/>
          <a:ahLst/>
          <a:cxnLst/>
          <a:rect l="0" t="0" r="0" b="0"/>
          <a:pathLst>
            <a:path>
              <a:moveTo>
                <a:pt x="0" y="2033397"/>
              </a:moveTo>
              <a:lnTo>
                <a:pt x="266781" y="2033397"/>
              </a:lnTo>
              <a:lnTo>
                <a:pt x="266781" y="0"/>
              </a:lnTo>
              <a:lnTo>
                <a:pt x="533563" y="0"/>
              </a:lnTo>
            </a:path>
          </a:pathLst>
        </a:custGeom>
        <a:noFill/>
        <a:ln w="381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dirty="0"/>
        </a:p>
      </dsp:txBody>
      <dsp:txXfrm>
        <a:off x="3243027" y="1371489"/>
        <a:ext cx="105111" cy="105111"/>
      </dsp:txXfrm>
    </dsp:sp>
    <dsp:sp modelId="{97358F0A-BE64-464A-834D-C46A27AC0ACF}">
      <dsp:nvSpPr>
        <dsp:cNvPr id="0" name=""/>
        <dsp:cNvSpPr/>
      </dsp:nvSpPr>
      <dsp:spPr>
        <a:xfrm rot="16200000">
          <a:off x="481703" y="2034064"/>
          <a:ext cx="4280836" cy="813358"/>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655" tIns="33655" rIns="33655" bIns="33655" numCol="1" spcCol="1270" anchor="ctr" anchorCtr="0">
          <a:noAutofit/>
        </a:bodyPr>
        <a:lstStyle/>
        <a:p>
          <a:pPr lvl="0" algn="ctr" defTabSz="2355850">
            <a:lnSpc>
              <a:spcPct val="90000"/>
            </a:lnSpc>
            <a:spcBef>
              <a:spcPct val="0"/>
            </a:spcBef>
            <a:spcAft>
              <a:spcPct val="35000"/>
            </a:spcAft>
          </a:pPr>
          <a:r>
            <a:rPr lang="es-MX" sz="5300" kern="1200" dirty="0" smtClean="0"/>
            <a:t>Clado ANITA</a:t>
          </a:r>
          <a:endParaRPr lang="es-MX" sz="5300" kern="1200" dirty="0"/>
        </a:p>
      </dsp:txBody>
      <dsp:txXfrm>
        <a:off x="481703" y="2034064"/>
        <a:ext cx="4280836" cy="813358"/>
      </dsp:txXfrm>
    </dsp:sp>
    <dsp:sp modelId="{011B3296-528B-4A3F-9562-EF589DEB0355}">
      <dsp:nvSpPr>
        <dsp:cNvPr id="0" name=""/>
        <dsp:cNvSpPr/>
      </dsp:nvSpPr>
      <dsp:spPr>
        <a:xfrm>
          <a:off x="3562364" y="667"/>
          <a:ext cx="2667817" cy="813358"/>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b="1" kern="1200" smtClean="0"/>
            <a:t>AMBORELLACEAE</a:t>
          </a:r>
          <a:endParaRPr lang="es-MX" sz="1900" kern="1200" dirty="0"/>
        </a:p>
      </dsp:txBody>
      <dsp:txXfrm>
        <a:off x="3562364" y="667"/>
        <a:ext cx="2667817" cy="813358"/>
      </dsp:txXfrm>
    </dsp:sp>
    <dsp:sp modelId="{F850B373-4EB3-4081-84C3-3FCAF45AB00E}">
      <dsp:nvSpPr>
        <dsp:cNvPr id="0" name=""/>
        <dsp:cNvSpPr/>
      </dsp:nvSpPr>
      <dsp:spPr>
        <a:xfrm>
          <a:off x="3562364" y="1017365"/>
          <a:ext cx="2667817" cy="813358"/>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b="1" kern="1200" dirty="0" smtClean="0">
              <a:effectLst>
                <a:outerShdw blurRad="38100" dist="38100" dir="2700000" algn="tl">
                  <a:srgbClr val="000000">
                    <a:alpha val="43137"/>
                  </a:srgbClr>
                </a:outerShdw>
              </a:effectLst>
              <a:latin typeface="+mj-lt"/>
              <a:ea typeface="+mj-ea"/>
              <a:cs typeface="+mj-cs"/>
            </a:rPr>
            <a:t>NYMPHAEACEAE</a:t>
          </a:r>
          <a:r>
            <a:rPr lang="es-ES" sz="1900" b="1" kern="1200" dirty="0" smtClean="0">
              <a:latin typeface="+mj-lt"/>
              <a:ea typeface="+mj-ea"/>
              <a:cs typeface="+mj-cs"/>
            </a:rPr>
            <a:t> </a:t>
          </a:r>
          <a:endParaRPr lang="es-MX" sz="1900" kern="1200" dirty="0"/>
        </a:p>
      </dsp:txBody>
      <dsp:txXfrm>
        <a:off x="3562364" y="1017365"/>
        <a:ext cx="2667817" cy="813358"/>
      </dsp:txXfrm>
    </dsp:sp>
    <dsp:sp modelId="{0CEC4543-8D23-4E6E-87D7-256FEE5330A3}">
      <dsp:nvSpPr>
        <dsp:cNvPr id="0" name=""/>
        <dsp:cNvSpPr/>
      </dsp:nvSpPr>
      <dsp:spPr>
        <a:xfrm>
          <a:off x="3562364" y="2034064"/>
          <a:ext cx="2667817" cy="813358"/>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b="1" kern="1200" smtClean="0"/>
            <a:t>ILLICIACEAE</a:t>
          </a:r>
          <a:br>
            <a:rPr lang="es-MX" sz="1900" b="1" kern="1200" smtClean="0"/>
          </a:br>
          <a:endParaRPr lang="es-MX" sz="1900" kern="1200" dirty="0"/>
        </a:p>
      </dsp:txBody>
      <dsp:txXfrm>
        <a:off x="3562364" y="2034064"/>
        <a:ext cx="2667817" cy="813358"/>
      </dsp:txXfrm>
    </dsp:sp>
    <dsp:sp modelId="{21B4DEC2-32AC-456F-87BA-82ADCBD21C15}">
      <dsp:nvSpPr>
        <dsp:cNvPr id="0" name=""/>
        <dsp:cNvSpPr/>
      </dsp:nvSpPr>
      <dsp:spPr>
        <a:xfrm>
          <a:off x="3562364" y="3050763"/>
          <a:ext cx="2667817" cy="813358"/>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b="1" kern="1200" smtClean="0"/>
            <a:t>TRIMENIACEAE</a:t>
          </a:r>
          <a:endParaRPr lang="es-MX" sz="1900" kern="1200" dirty="0"/>
        </a:p>
      </dsp:txBody>
      <dsp:txXfrm>
        <a:off x="3562364" y="3050763"/>
        <a:ext cx="2667817" cy="813358"/>
      </dsp:txXfrm>
    </dsp:sp>
    <dsp:sp modelId="{DA557567-AB45-4E3E-9368-83EFDFE6EA15}">
      <dsp:nvSpPr>
        <dsp:cNvPr id="0" name=""/>
        <dsp:cNvSpPr/>
      </dsp:nvSpPr>
      <dsp:spPr>
        <a:xfrm>
          <a:off x="3562364" y="4067461"/>
          <a:ext cx="2667817" cy="813358"/>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b="1" kern="1200" smtClean="0"/>
            <a:t>AUSTROBAILEYACEAE</a:t>
          </a:r>
          <a:endParaRPr lang="es-MX" sz="1900" kern="1200" dirty="0"/>
        </a:p>
      </dsp:txBody>
      <dsp:txXfrm>
        <a:off x="3562364" y="4067461"/>
        <a:ext cx="2667817" cy="813358"/>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16" name="15 Marcador de número de diapositiva"/>
          <p:cNvSpPr>
            <a:spLocks noGrp="1"/>
          </p:cNvSpPr>
          <p:nvPr>
            <p:ph type="sldNum" sz="quarter" idx="11"/>
          </p:nvPr>
        </p:nvSpPr>
        <p:spPr/>
        <p:txBody>
          <a:bodyPr/>
          <a:lstStyle/>
          <a:p>
            <a:fld id="{9A076100-A8FA-463B-95C6-6A5A34BC92D9}" type="slidenum">
              <a:rPr lang="es-MX" smtClean="0"/>
              <a:pPr/>
              <a:t>‹Nº›</a:t>
            </a:fld>
            <a:endParaRPr lang="es-MX"/>
          </a:p>
        </p:txBody>
      </p:sp>
      <p:sp>
        <p:nvSpPr>
          <p:cNvPr id="17" name="16 Marcador de pie de página"/>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20EFA219-F3B4-4F09-9541-F5FD30EF4090}" type="datetimeFigureOut">
              <a:rPr lang="es-MX" smtClean="0"/>
              <a:pPr/>
              <a:t>25/08/2015</a:t>
            </a:fld>
            <a:endParaRPr lang="es-MX"/>
          </a:p>
        </p:txBody>
      </p:sp>
      <p:sp>
        <p:nvSpPr>
          <p:cNvPr id="15" name="14 Marcador de número de diapositiva"/>
          <p:cNvSpPr>
            <a:spLocks noGrp="1"/>
          </p:cNvSpPr>
          <p:nvPr>
            <p:ph type="sldNum" sz="quarter" idx="15"/>
          </p:nvPr>
        </p:nvSpPr>
        <p:spPr/>
        <p:txBody>
          <a:bodyPr/>
          <a:lstStyle>
            <a:lvl1pPr algn="ctr">
              <a:defRPr/>
            </a:lvl1pPr>
          </a:lstStyle>
          <a:p>
            <a:fld id="{9A076100-A8FA-463B-95C6-6A5A34BC92D9}" type="slidenum">
              <a:rPr lang="es-MX" smtClean="0"/>
              <a:pPr/>
              <a:t>‹Nº›</a:t>
            </a:fld>
            <a:endParaRPr lang="es-MX"/>
          </a:p>
        </p:txBody>
      </p:sp>
      <p:sp>
        <p:nvSpPr>
          <p:cNvPr id="16" name="15 Marcador de pie de página"/>
          <p:cNvSpPr>
            <a:spLocks noGrp="1"/>
          </p:cNvSpPr>
          <p:nvPr>
            <p:ph type="ftr" sz="quarter" idx="16"/>
          </p:nvPr>
        </p:nvSpPr>
        <p:spPr/>
        <p:txBody>
          <a:bodyPr/>
          <a:lstStyle/>
          <a:p>
            <a:endParaRPr lang="es-MX"/>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
        <p:nvSpPr>
          <p:cNvPr id="8" name="7 Marcador de pie de página"/>
          <p:cNvSpPr>
            <a:spLocks noGrp="1"/>
          </p:cNvSpPr>
          <p:nvPr>
            <p:ph type="ftr" sz="quarter" idx="11"/>
          </p:nvPr>
        </p:nvSpPr>
        <p:spPr/>
        <p:txBody>
          <a:bodyPr/>
          <a:lstStyle/>
          <a:p>
            <a:endParaRPr lang="es-MX"/>
          </a:p>
        </p:txBody>
      </p:sp>
      <p:sp>
        <p:nvSpPr>
          <p:cNvPr id="7" name="6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A076100-A8FA-463B-95C6-6A5A34BC92D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20EFA219-F3B4-4F09-9541-F5FD30EF4090}" type="datetimeFigureOut">
              <a:rPr lang="es-MX" smtClean="0"/>
              <a:pPr/>
              <a:t>25/08/2015</a:t>
            </a:fld>
            <a:endParaRPr lang="es-MX"/>
          </a:p>
        </p:txBody>
      </p:sp>
      <p:sp>
        <p:nvSpPr>
          <p:cNvPr id="9" name="8 Marcador de número de diapositiva"/>
          <p:cNvSpPr>
            <a:spLocks noGrp="1"/>
          </p:cNvSpPr>
          <p:nvPr>
            <p:ph type="sldNum" sz="quarter" idx="15"/>
          </p:nvPr>
        </p:nvSpPr>
        <p:spPr/>
        <p:txBody>
          <a:bodyPr/>
          <a:lstStyle/>
          <a:p>
            <a:fld id="{9A076100-A8FA-463B-95C6-6A5A34BC92D9}" type="slidenum">
              <a:rPr lang="es-MX" smtClean="0"/>
              <a:pPr/>
              <a:t>‹Nº›</a:t>
            </a:fld>
            <a:endParaRPr lang="es-MX"/>
          </a:p>
        </p:txBody>
      </p:sp>
      <p:sp>
        <p:nvSpPr>
          <p:cNvPr id="10" name="9 Marcador de pie de página"/>
          <p:cNvSpPr>
            <a:spLocks noGrp="1"/>
          </p:cNvSpPr>
          <p:nvPr>
            <p:ph type="ftr" sz="quarter" idx="16"/>
          </p:nvPr>
        </p:nvSpPr>
        <p:spPr/>
        <p:txBody>
          <a:bodyPr/>
          <a:lstStyle/>
          <a:p>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20EFA219-F3B4-4F09-9541-F5FD30EF4090}" type="datetimeFigureOut">
              <a:rPr lang="es-MX" smtClean="0"/>
              <a:pPr/>
              <a:t>25/08/2015</a:t>
            </a:fld>
            <a:endParaRPr lang="es-MX"/>
          </a:p>
        </p:txBody>
      </p:sp>
      <p:sp>
        <p:nvSpPr>
          <p:cNvPr id="9" name="8 Marcador de número de diapositiva"/>
          <p:cNvSpPr>
            <a:spLocks noGrp="1"/>
          </p:cNvSpPr>
          <p:nvPr>
            <p:ph type="sldNum" sz="quarter" idx="11"/>
          </p:nvPr>
        </p:nvSpPr>
        <p:spPr/>
        <p:txBody>
          <a:bodyPr/>
          <a:lstStyle/>
          <a:p>
            <a:fld id="{9A076100-A8FA-463B-95C6-6A5A34BC92D9}" type="slidenum">
              <a:rPr lang="es-MX" smtClean="0"/>
              <a:pPr/>
              <a:t>‹Nº›</a:t>
            </a:fld>
            <a:endParaRPr lang="es-MX"/>
          </a:p>
        </p:txBody>
      </p:sp>
      <p:sp>
        <p:nvSpPr>
          <p:cNvPr id="10" name="9 Marcador de pie de página"/>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0EFA219-F3B4-4F09-9541-F5FD30EF4090}" type="datetimeFigureOut">
              <a:rPr lang="es-MX" smtClean="0"/>
              <a:pPr/>
              <a:t>25/08/2015</a:t>
            </a:fld>
            <a:endParaRPr lang="es-MX"/>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MX"/>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A076100-A8FA-463B-95C6-6A5A34BC92D9}" type="slidenum">
              <a:rPr lang="es-MX" smtClean="0"/>
              <a:pPr/>
              <a:t>‹Nº›</a:t>
            </a:fld>
            <a:endParaRPr lang="es-MX"/>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2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hyperlink" Target="http://en.wikipedia.org/wiki/Dispersi%C3%B3n_(Bot%C3%A1nica)"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691680" y="495301"/>
            <a:ext cx="7355160" cy="1219200"/>
          </a:xfrm>
        </p:spPr>
        <p:txBody>
          <a:bodyPr/>
          <a:lstStyle/>
          <a:p>
            <a:pPr algn="ctr" eaLnBrk="1" hangingPunct="1"/>
            <a:r>
              <a:rPr lang="es-ES" altLang="es-MX" sz="3200" b="1" dirty="0" smtClean="0"/>
              <a:t>UNIVERSIDAD AUTÓNOMA DEL ESTADO DE MÉXICO</a:t>
            </a:r>
          </a:p>
        </p:txBody>
      </p:sp>
      <p:sp>
        <p:nvSpPr>
          <p:cNvPr id="7171" name="Rectangle 3"/>
          <p:cNvSpPr>
            <a:spLocks noGrp="1" noChangeArrowheads="1"/>
          </p:cNvSpPr>
          <p:nvPr>
            <p:ph type="body" idx="1"/>
          </p:nvPr>
        </p:nvSpPr>
        <p:spPr>
          <a:xfrm>
            <a:off x="865188" y="2060575"/>
            <a:ext cx="8278812" cy="4114800"/>
          </a:xfrm>
        </p:spPr>
        <p:txBody>
          <a:bodyPr>
            <a:normAutofit lnSpcReduction="10000"/>
          </a:bodyPr>
          <a:lstStyle/>
          <a:p>
            <a:pPr algn="ctr" eaLnBrk="1" hangingPunct="1">
              <a:lnSpc>
                <a:spcPct val="80000"/>
              </a:lnSpc>
              <a:buFontTx/>
              <a:buNone/>
            </a:pPr>
            <a:r>
              <a:rPr lang="es-ES" altLang="es-MX" sz="1800" dirty="0" smtClean="0">
                <a:latin typeface="Arial Black" panose="020B0A04020102020204" pitchFamily="34" charset="0"/>
              </a:rPr>
              <a:t>FACULTAD DE CIENCIAS </a:t>
            </a:r>
          </a:p>
          <a:p>
            <a:pPr algn="ctr" eaLnBrk="1" hangingPunct="1">
              <a:lnSpc>
                <a:spcPct val="80000"/>
              </a:lnSpc>
              <a:buFontTx/>
              <a:buNone/>
            </a:pPr>
            <a:endParaRPr lang="es-ES" altLang="es-MX" sz="1800" dirty="0" smtClean="0">
              <a:latin typeface="Arial Black" panose="020B0A04020102020204" pitchFamily="34" charset="0"/>
            </a:endParaRPr>
          </a:p>
          <a:p>
            <a:pPr algn="ctr" eaLnBrk="1" hangingPunct="1">
              <a:lnSpc>
                <a:spcPct val="80000"/>
              </a:lnSpc>
              <a:buFontTx/>
              <a:buNone/>
            </a:pPr>
            <a:r>
              <a:rPr lang="es-ES" altLang="es-MX" sz="1800" dirty="0" smtClean="0">
                <a:latin typeface="Arial Black" panose="020B0A04020102020204" pitchFamily="34" charset="0"/>
              </a:rPr>
              <a:t>BIOLOGÍA</a:t>
            </a:r>
          </a:p>
          <a:p>
            <a:pPr algn="ctr" eaLnBrk="1" hangingPunct="1">
              <a:lnSpc>
                <a:spcPct val="80000"/>
              </a:lnSpc>
              <a:buFontTx/>
              <a:buNone/>
            </a:pPr>
            <a:endParaRPr lang="es-ES" altLang="es-MX" sz="1800" dirty="0" smtClean="0">
              <a:latin typeface="Arial Black" panose="020B0A04020102020204" pitchFamily="34" charset="0"/>
            </a:endParaRPr>
          </a:p>
          <a:p>
            <a:pPr algn="ctr" eaLnBrk="1" hangingPunct="1">
              <a:lnSpc>
                <a:spcPct val="80000"/>
              </a:lnSpc>
              <a:buFontTx/>
              <a:buNone/>
            </a:pPr>
            <a:r>
              <a:rPr lang="es-MX" altLang="es-MX" sz="1800" dirty="0" smtClean="0">
                <a:latin typeface="Arial Black" panose="020B0A04020102020204" pitchFamily="34" charset="0"/>
              </a:rPr>
              <a:t>Unidad de aprendizaje</a:t>
            </a:r>
          </a:p>
          <a:p>
            <a:pPr algn="ctr" eaLnBrk="1" hangingPunct="1">
              <a:lnSpc>
                <a:spcPct val="80000"/>
              </a:lnSpc>
              <a:buFontTx/>
              <a:buNone/>
            </a:pPr>
            <a:r>
              <a:rPr lang="es-MX" altLang="es-MX" sz="1800" dirty="0" smtClean="0">
                <a:latin typeface="Arial" panose="020B0604020202020204" pitchFamily="34" charset="0"/>
              </a:rPr>
              <a:t>Angiospermas</a:t>
            </a:r>
          </a:p>
          <a:p>
            <a:pPr algn="ctr" eaLnBrk="1" hangingPunct="1">
              <a:lnSpc>
                <a:spcPct val="80000"/>
              </a:lnSpc>
              <a:buFontTx/>
              <a:buNone/>
            </a:pPr>
            <a:endParaRPr lang="es-MX" altLang="es-MX" sz="1800" dirty="0" smtClean="0">
              <a:latin typeface="Arial" panose="020B0604020202020204" pitchFamily="34" charset="0"/>
            </a:endParaRPr>
          </a:p>
          <a:p>
            <a:pPr algn="ctr" eaLnBrk="1" hangingPunct="1">
              <a:lnSpc>
                <a:spcPct val="80000"/>
              </a:lnSpc>
              <a:buFontTx/>
              <a:buNone/>
            </a:pPr>
            <a:endParaRPr lang="es-ES" altLang="es-MX" sz="1800" dirty="0" smtClean="0">
              <a:latin typeface="Arial" panose="020B0604020202020204" pitchFamily="34" charset="0"/>
            </a:endParaRPr>
          </a:p>
          <a:p>
            <a:pPr algn="ctr" eaLnBrk="1" hangingPunct="1">
              <a:lnSpc>
                <a:spcPct val="80000"/>
              </a:lnSpc>
              <a:buFontTx/>
              <a:buNone/>
            </a:pPr>
            <a:r>
              <a:rPr lang="es-ES" altLang="es-MX" sz="1800" dirty="0" smtClean="0">
                <a:latin typeface="Arial Black" panose="020B0A04020102020204" pitchFamily="34" charset="0"/>
              </a:rPr>
              <a:t>“Clado ANITA”</a:t>
            </a:r>
          </a:p>
          <a:p>
            <a:pPr algn="ctr" eaLnBrk="1" hangingPunct="1">
              <a:lnSpc>
                <a:spcPct val="80000"/>
              </a:lnSpc>
              <a:buFontTx/>
              <a:buNone/>
            </a:pPr>
            <a:endParaRPr lang="es-ES" altLang="es-MX" sz="1800" dirty="0" smtClean="0">
              <a:latin typeface="Arial Black" panose="020B0A04020102020204" pitchFamily="34" charset="0"/>
            </a:endParaRPr>
          </a:p>
          <a:p>
            <a:pPr algn="ctr" eaLnBrk="1" hangingPunct="1">
              <a:lnSpc>
                <a:spcPct val="80000"/>
              </a:lnSpc>
              <a:buFontTx/>
              <a:buNone/>
            </a:pPr>
            <a:r>
              <a:rPr lang="es-ES" altLang="es-MX" sz="1800" dirty="0" smtClean="0">
                <a:latin typeface="Arial Black" panose="020B0A04020102020204" pitchFamily="34" charset="0"/>
              </a:rPr>
              <a:t>Autor:</a:t>
            </a:r>
          </a:p>
          <a:p>
            <a:pPr algn="ctr" eaLnBrk="1" hangingPunct="1">
              <a:lnSpc>
                <a:spcPct val="80000"/>
              </a:lnSpc>
              <a:buFontTx/>
              <a:buNone/>
            </a:pPr>
            <a:r>
              <a:rPr lang="es-ES" altLang="es-MX" sz="1800" dirty="0" smtClean="0">
                <a:latin typeface="Arial Black" panose="020B0A04020102020204" pitchFamily="34" charset="0"/>
              </a:rPr>
              <a:t>Dra.  Laura White Olascoaga</a:t>
            </a:r>
          </a:p>
          <a:p>
            <a:pPr algn="ctr" eaLnBrk="1" hangingPunct="1">
              <a:lnSpc>
                <a:spcPct val="80000"/>
              </a:lnSpc>
              <a:buFontTx/>
              <a:buNone/>
            </a:pPr>
            <a:endParaRPr lang="es-ES" altLang="es-MX" sz="1800" dirty="0" smtClean="0">
              <a:latin typeface="Arial Black" panose="020B0A04020102020204" pitchFamily="34" charset="0"/>
            </a:endParaRPr>
          </a:p>
          <a:p>
            <a:pPr algn="ctr" eaLnBrk="1" hangingPunct="1">
              <a:lnSpc>
                <a:spcPct val="80000"/>
              </a:lnSpc>
              <a:buFontTx/>
              <a:buNone/>
            </a:pPr>
            <a:r>
              <a:rPr lang="es-ES" altLang="es-MX" sz="1800" dirty="0" smtClean="0">
                <a:latin typeface="Arial Black" panose="020B0A04020102020204" pitchFamily="34" charset="0"/>
              </a:rPr>
              <a:t>Septiembre 2015</a:t>
            </a:r>
          </a:p>
        </p:txBody>
      </p:sp>
      <p:pic>
        <p:nvPicPr>
          <p:cNvPr id="7172" name="Picture 4" descr="ua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31" y="346075"/>
            <a:ext cx="19431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ua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976" y="4421046"/>
            <a:ext cx="212407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dirty="0"/>
          </a:p>
        </p:txBody>
      </p:sp>
    </p:spTree>
    <p:extLst>
      <p:ext uri="{BB962C8B-B14F-4D97-AF65-F5344CB8AC3E}">
        <p14:creationId xmlns:p14="http://schemas.microsoft.com/office/powerpoint/2010/main" val="496326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07077" y="212632"/>
            <a:ext cx="8229600" cy="1219200"/>
          </a:xfrm>
        </p:spPr>
        <p:txBody>
          <a:bodyPr>
            <a:normAutofit fontScale="90000"/>
          </a:bodyPr>
          <a:lstStyle/>
          <a:p>
            <a:r>
              <a:rPr lang="es-MX" b="1" dirty="0" smtClean="0"/>
              <a:t>FAMILIAS QUE PERTENECEN</a:t>
            </a:r>
            <a:br>
              <a:rPr lang="es-MX" b="1" dirty="0" smtClean="0"/>
            </a:br>
            <a:r>
              <a:rPr lang="es-MX" b="1" dirty="0" smtClean="0"/>
              <a:t> AL CLADO </a:t>
            </a:r>
            <a:endParaRPr lang="es-MX" b="1" dirty="0"/>
          </a:p>
        </p:txBody>
      </p:sp>
      <p:sp>
        <p:nvSpPr>
          <p:cNvPr id="5" name="Marcador de contenido 4"/>
          <p:cNvSpPr>
            <a:spLocks noGrp="1"/>
          </p:cNvSpPr>
          <p:nvPr>
            <p:ph idx="1"/>
          </p:nvPr>
        </p:nvSpPr>
        <p:spPr>
          <a:xfrm>
            <a:off x="245586" y="1389966"/>
            <a:ext cx="8229600" cy="4572000"/>
          </a:xfrm>
        </p:spPr>
        <p:txBody>
          <a:bodyPr>
            <a:normAutofit fontScale="92500" lnSpcReduction="10000"/>
          </a:bodyPr>
          <a:lstStyle/>
          <a:p>
            <a:r>
              <a:rPr lang="es-MX" sz="2400" b="1" dirty="0" err="1" smtClean="0">
                <a:solidFill>
                  <a:srgbClr val="FF0000"/>
                </a:solidFill>
              </a:rPr>
              <a:t>A</a:t>
            </a:r>
            <a:r>
              <a:rPr lang="es-MX" sz="2400" b="1" dirty="0" err="1" smtClean="0"/>
              <a:t>mborellaceae</a:t>
            </a:r>
            <a:endParaRPr lang="es-MX" sz="2400" b="1" dirty="0" smtClean="0"/>
          </a:p>
          <a:p>
            <a:endParaRPr lang="es-MX" sz="2400" b="1" dirty="0" smtClean="0"/>
          </a:p>
          <a:p>
            <a:r>
              <a:rPr lang="es-MX" sz="2400" b="1" dirty="0" err="1" smtClean="0">
                <a:solidFill>
                  <a:srgbClr val="FF0000"/>
                </a:solidFill>
              </a:rPr>
              <a:t>N</a:t>
            </a:r>
            <a:r>
              <a:rPr lang="es-MX" sz="2400" b="1" dirty="0" err="1" smtClean="0"/>
              <a:t>ymphaeaceae</a:t>
            </a:r>
            <a:endParaRPr lang="es-MX" sz="2400" b="1" dirty="0" smtClean="0"/>
          </a:p>
          <a:p>
            <a:endParaRPr lang="es-MX" sz="2400" b="1" dirty="0" smtClean="0"/>
          </a:p>
          <a:p>
            <a:endParaRPr lang="es-MX" sz="2400" b="1" dirty="0" smtClean="0"/>
          </a:p>
          <a:p>
            <a:r>
              <a:rPr lang="es-MX" sz="2400" b="1" dirty="0" err="1" smtClean="0">
                <a:solidFill>
                  <a:srgbClr val="FF0000"/>
                </a:solidFill>
              </a:rPr>
              <a:t>I</a:t>
            </a:r>
            <a:r>
              <a:rPr lang="es-MX" sz="2400" b="1" dirty="0" err="1" smtClean="0"/>
              <a:t>lliciaceae</a:t>
            </a:r>
            <a:endParaRPr lang="es-MX" sz="2400" b="1" dirty="0" smtClean="0"/>
          </a:p>
          <a:p>
            <a:endParaRPr lang="es-MX" sz="2400" b="1" dirty="0"/>
          </a:p>
          <a:p>
            <a:endParaRPr lang="es-MX" sz="2400" b="1" dirty="0" smtClean="0"/>
          </a:p>
          <a:p>
            <a:r>
              <a:rPr lang="es-MX" sz="2400" b="1" dirty="0" err="1" smtClean="0">
                <a:solidFill>
                  <a:srgbClr val="FF0000"/>
                </a:solidFill>
              </a:rPr>
              <a:t>T</a:t>
            </a:r>
            <a:r>
              <a:rPr lang="es-MX" sz="2400" b="1" dirty="0" err="1" smtClean="0"/>
              <a:t>rimeniaceae</a:t>
            </a:r>
            <a:r>
              <a:rPr lang="es-MX" sz="2400" b="1" dirty="0" smtClean="0"/>
              <a:t> </a:t>
            </a:r>
          </a:p>
          <a:p>
            <a:endParaRPr lang="es-MX" sz="2400" b="1" dirty="0"/>
          </a:p>
          <a:p>
            <a:endParaRPr lang="es-MX" sz="2400" b="1" dirty="0"/>
          </a:p>
          <a:p>
            <a:r>
              <a:rPr lang="es-MX" sz="2400" b="1" dirty="0" err="1" smtClean="0">
                <a:solidFill>
                  <a:srgbClr val="FF0000"/>
                </a:solidFill>
              </a:rPr>
              <a:t>A</a:t>
            </a:r>
            <a:r>
              <a:rPr lang="es-MX" sz="2400" b="1" dirty="0" err="1" smtClean="0"/>
              <a:t>ustrobaileyaceae</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3553" y="293633"/>
            <a:ext cx="1655862" cy="1301168"/>
          </a:xfrm>
          <a:prstGeom prst="rect">
            <a:avLst/>
          </a:prstGeom>
        </p:spPr>
      </p:pic>
      <p:sp>
        <p:nvSpPr>
          <p:cNvPr id="6" name="Rectángulo 5"/>
          <p:cNvSpPr/>
          <p:nvPr/>
        </p:nvSpPr>
        <p:spPr>
          <a:xfrm>
            <a:off x="7236233" y="1398702"/>
            <a:ext cx="1800200" cy="246221"/>
          </a:xfrm>
          <a:prstGeom prst="rect">
            <a:avLst/>
          </a:prstGeom>
        </p:spPr>
        <p:txBody>
          <a:bodyPr wrap="square">
            <a:spAutoFit/>
          </a:bodyPr>
          <a:lstStyle/>
          <a:p>
            <a:r>
              <a:rPr lang="es-MX" sz="1000" dirty="0" smtClean="0"/>
              <a:t>www.phytoimages.siu.edu</a:t>
            </a:r>
            <a:endParaRPr lang="es-MX" sz="1000"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6180" y="1714252"/>
            <a:ext cx="1705510" cy="1279133"/>
          </a:xfrm>
          <a:prstGeom prst="rect">
            <a:avLst/>
          </a:prstGeom>
        </p:spPr>
      </p:pic>
      <p:sp>
        <p:nvSpPr>
          <p:cNvPr id="8" name="Rectángulo 7"/>
          <p:cNvSpPr/>
          <p:nvPr/>
        </p:nvSpPr>
        <p:spPr>
          <a:xfrm>
            <a:off x="7265074" y="2789134"/>
            <a:ext cx="1493912" cy="246221"/>
          </a:xfrm>
          <a:prstGeom prst="rect">
            <a:avLst/>
          </a:prstGeom>
        </p:spPr>
        <p:txBody>
          <a:bodyPr wrap="square">
            <a:spAutoFit/>
          </a:bodyPr>
          <a:lstStyle/>
          <a:p>
            <a:r>
              <a:rPr lang="es-MX" sz="1000" dirty="0" smtClean="0"/>
              <a:t>upload.wikimedia.org</a:t>
            </a:r>
            <a:endParaRPr lang="es-MX" sz="1000" dirty="0"/>
          </a:p>
        </p:txBody>
      </p:sp>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3557" y="3114183"/>
            <a:ext cx="1218798" cy="1157858"/>
          </a:xfrm>
          <a:prstGeom prst="rect">
            <a:avLst/>
          </a:prstGeom>
        </p:spPr>
      </p:pic>
      <p:sp>
        <p:nvSpPr>
          <p:cNvPr id="10" name="Rectángulo 9"/>
          <p:cNvSpPr/>
          <p:nvPr/>
        </p:nvSpPr>
        <p:spPr>
          <a:xfrm>
            <a:off x="7723776" y="4085783"/>
            <a:ext cx="1277914" cy="246221"/>
          </a:xfrm>
          <a:prstGeom prst="rect">
            <a:avLst/>
          </a:prstGeom>
        </p:spPr>
        <p:txBody>
          <a:bodyPr wrap="none">
            <a:spAutoFit/>
          </a:bodyPr>
          <a:lstStyle/>
          <a:p>
            <a:r>
              <a:rPr lang="es-MX" sz="1000" dirty="0" smtClean="0">
                <a:solidFill>
                  <a:schemeClr val="bg1"/>
                </a:solidFill>
              </a:rPr>
              <a:t>www.punmiris.com</a:t>
            </a:r>
            <a:endParaRPr lang="es-MX" sz="1000" dirty="0">
              <a:solidFill>
                <a:schemeClr val="bg1"/>
              </a:solidFill>
            </a:endParaRPr>
          </a:p>
        </p:txBody>
      </p:sp>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69829" y="4394458"/>
            <a:ext cx="1774171" cy="1179824"/>
          </a:xfrm>
          <a:prstGeom prst="rect">
            <a:avLst/>
          </a:prstGeom>
        </p:spPr>
      </p:pic>
      <p:sp>
        <p:nvSpPr>
          <p:cNvPr id="12" name="Rectángulo 11"/>
          <p:cNvSpPr/>
          <p:nvPr/>
        </p:nvSpPr>
        <p:spPr>
          <a:xfrm>
            <a:off x="7320063" y="5382432"/>
            <a:ext cx="2011461" cy="246221"/>
          </a:xfrm>
          <a:prstGeom prst="rect">
            <a:avLst/>
          </a:prstGeom>
        </p:spPr>
        <p:txBody>
          <a:bodyPr wrap="square">
            <a:spAutoFit/>
          </a:bodyPr>
          <a:lstStyle/>
          <a:p>
            <a:r>
              <a:rPr lang="es-MX" sz="1000" dirty="0" smtClean="0"/>
              <a:t>davidtng.files.wordpress.com</a:t>
            </a:r>
            <a:endParaRPr lang="es-MX" sz="1000" dirty="0"/>
          </a:p>
        </p:txBody>
      </p:sp>
      <p:pic>
        <p:nvPicPr>
          <p:cNvPr id="13" name="Imagen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0244" y="5805025"/>
            <a:ext cx="1504977" cy="1003318"/>
          </a:xfrm>
          <a:prstGeom prst="rect">
            <a:avLst/>
          </a:prstGeom>
        </p:spPr>
      </p:pic>
      <p:cxnSp>
        <p:nvCxnSpPr>
          <p:cNvPr id="15" name="Conector recto de flecha 14"/>
          <p:cNvCxnSpPr/>
          <p:nvPr/>
        </p:nvCxnSpPr>
        <p:spPr>
          <a:xfrm flipV="1">
            <a:off x="3096550" y="822232"/>
            <a:ext cx="4085755" cy="99906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Conector recto de flecha 15"/>
          <p:cNvCxnSpPr/>
          <p:nvPr/>
        </p:nvCxnSpPr>
        <p:spPr>
          <a:xfrm>
            <a:off x="1981694" y="3423698"/>
            <a:ext cx="5538063" cy="14001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Conector recto de flecha 16"/>
          <p:cNvCxnSpPr/>
          <p:nvPr/>
        </p:nvCxnSpPr>
        <p:spPr>
          <a:xfrm>
            <a:off x="2582647" y="4611406"/>
            <a:ext cx="4593960" cy="41022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Conector recto de flecha 17"/>
          <p:cNvCxnSpPr/>
          <p:nvPr/>
        </p:nvCxnSpPr>
        <p:spPr>
          <a:xfrm>
            <a:off x="3580857" y="5805026"/>
            <a:ext cx="3693832" cy="32376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Conector recto de flecha 22"/>
          <p:cNvCxnSpPr/>
          <p:nvPr/>
        </p:nvCxnSpPr>
        <p:spPr>
          <a:xfrm flipV="1">
            <a:off x="2774723" y="2209638"/>
            <a:ext cx="4383929" cy="12319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47358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3127228">
            <a:off x="2937141" y="3088426"/>
            <a:ext cx="6851104" cy="850028"/>
          </a:xfrm>
        </p:spPr>
        <p:txBody>
          <a:bodyPr/>
          <a:lstStyle/>
          <a:p>
            <a:r>
              <a:rPr lang="es-MX" b="1" dirty="0" smtClean="0">
                <a:solidFill>
                  <a:schemeClr val="tx1"/>
                </a:solidFill>
              </a:rPr>
              <a:t>AMBORELLACEAE</a:t>
            </a:r>
            <a:endParaRPr lang="es-MX" b="1" dirty="0">
              <a:solidFill>
                <a:schemeClr val="tx1"/>
              </a:solidFill>
            </a:endParaRPr>
          </a:p>
        </p:txBody>
      </p:sp>
      <p:pic>
        <p:nvPicPr>
          <p:cNvPr id="14338" name="Picture 2" descr="http://cdn2.arkive.org/media/8A/8A9C1CC7-C184-44C1-87FE-2E1F087A3840/Presentation.Large/amborella-trichopoda.jpg"/>
          <p:cNvPicPr>
            <a:picLocks noChangeAspect="1" noChangeArrowheads="1"/>
          </p:cNvPicPr>
          <p:nvPr/>
        </p:nvPicPr>
        <p:blipFill>
          <a:blip r:embed="rId2" cstate="print"/>
          <a:srcRect/>
          <a:stretch>
            <a:fillRect/>
          </a:stretch>
        </p:blipFill>
        <p:spPr bwMode="auto">
          <a:xfrm>
            <a:off x="0" y="424516"/>
            <a:ext cx="4060751" cy="643348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5/5e/Filogenia-angio.gif/600px-Filogenia-angio.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3 Elipse"/>
          <p:cNvSpPr/>
          <p:nvPr/>
        </p:nvSpPr>
        <p:spPr>
          <a:xfrm>
            <a:off x="899592" y="764704"/>
            <a:ext cx="720080" cy="136815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763688" y="620688"/>
            <a:ext cx="5508104" cy="606896"/>
          </a:xfrm>
        </p:spPr>
        <p:txBody>
          <a:bodyPr>
            <a:noAutofit/>
          </a:bodyPr>
          <a:lstStyle/>
          <a:p>
            <a:pPr algn="ctr"/>
            <a:r>
              <a:rPr lang="es-MX" sz="5400" b="1" dirty="0" smtClean="0">
                <a:solidFill>
                  <a:schemeClr val="tx1"/>
                </a:solidFill>
              </a:rPr>
              <a:t>UBICACIÓN</a:t>
            </a:r>
            <a:endParaRPr lang="es-MX" sz="5400" b="1" dirty="0">
              <a:solidFill>
                <a:schemeClr val="tx1"/>
              </a:solidFill>
            </a:endParaRPr>
          </a:p>
        </p:txBody>
      </p:sp>
      <p:pic>
        <p:nvPicPr>
          <p:cNvPr id="1026" name="Picture 2" descr="File:New Caledonia in its region (special marker).svg"/>
          <p:cNvPicPr>
            <a:picLocks noChangeAspect="1" noChangeArrowheads="1"/>
          </p:cNvPicPr>
          <p:nvPr/>
        </p:nvPicPr>
        <p:blipFill>
          <a:blip r:embed="rId2" cstate="print"/>
          <a:srcRect/>
          <a:stretch>
            <a:fillRect/>
          </a:stretch>
        </p:blipFill>
        <p:spPr bwMode="auto">
          <a:xfrm>
            <a:off x="755576" y="1844824"/>
            <a:ext cx="7620000" cy="4286250"/>
          </a:xfrm>
          <a:prstGeom prst="rect">
            <a:avLst/>
          </a:prstGeom>
          <a:noFill/>
        </p:spPr>
      </p:pic>
      <p:sp>
        <p:nvSpPr>
          <p:cNvPr id="2" name="Rectángulo 1"/>
          <p:cNvSpPr/>
          <p:nvPr/>
        </p:nvSpPr>
        <p:spPr>
          <a:xfrm>
            <a:off x="709909" y="6132531"/>
            <a:ext cx="2107557" cy="253916"/>
          </a:xfrm>
          <a:prstGeom prst="rect">
            <a:avLst/>
          </a:prstGeom>
        </p:spPr>
        <p:txBody>
          <a:bodyPr wrap="square">
            <a:spAutoFit/>
          </a:bodyPr>
          <a:lstStyle/>
          <a:p>
            <a:r>
              <a:rPr lang="es-MX" sz="1050" dirty="0" smtClean="0"/>
              <a:t>www.thecompositaehut.com</a:t>
            </a:r>
            <a:endParaRPr lang="es-MX" sz="1050" dirty="0"/>
          </a:p>
        </p:txBody>
      </p:sp>
      <p:sp>
        <p:nvSpPr>
          <p:cNvPr id="4" name="Rectángulo 3"/>
          <p:cNvSpPr/>
          <p:nvPr/>
        </p:nvSpPr>
        <p:spPr>
          <a:xfrm>
            <a:off x="709909" y="1483138"/>
            <a:ext cx="3206968" cy="341632"/>
          </a:xfrm>
          <a:prstGeom prst="rect">
            <a:avLst/>
          </a:prstGeom>
        </p:spPr>
        <p:txBody>
          <a:bodyPr wrap="none">
            <a:spAutoFit/>
          </a:bodyPr>
          <a:lstStyle/>
          <a:p>
            <a:pPr>
              <a:lnSpc>
                <a:spcPct val="90000"/>
              </a:lnSpc>
              <a:defRPr/>
            </a:pPr>
            <a:r>
              <a:rPr lang="es-MX" dirty="0"/>
              <a:t>Endémica de Nueva Caledonia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defRPr/>
            </a:pPr>
            <a:r>
              <a:rPr lang="es-MX" b="1" dirty="0" smtClean="0">
                <a:solidFill>
                  <a:schemeClr val="tx1"/>
                </a:solidFill>
              </a:rPr>
              <a:t>CARACTERÍSTICAS</a:t>
            </a:r>
            <a:endParaRPr lang="es-ES" b="1" dirty="0" smtClean="0">
              <a:solidFill>
                <a:schemeClr val="tx1"/>
              </a:solidFill>
            </a:endParaRPr>
          </a:p>
        </p:txBody>
      </p:sp>
      <p:sp>
        <p:nvSpPr>
          <p:cNvPr id="3075" name="Rectangle 3"/>
          <p:cNvSpPr>
            <a:spLocks noGrp="1" noChangeArrowheads="1"/>
          </p:cNvSpPr>
          <p:nvPr>
            <p:ph type="body" sz="half" idx="1"/>
          </p:nvPr>
        </p:nvSpPr>
        <p:spPr/>
        <p:txBody>
          <a:bodyPr>
            <a:normAutofit/>
          </a:bodyPr>
          <a:lstStyle/>
          <a:p>
            <a:pPr eaLnBrk="1" hangingPunct="1">
              <a:lnSpc>
                <a:spcPct val="90000"/>
              </a:lnSpc>
              <a:defRPr/>
            </a:pPr>
            <a:r>
              <a:rPr lang="es-MX" dirty="0" smtClean="0"/>
              <a:t>Es la mas primitivas de las angiospermas</a:t>
            </a:r>
          </a:p>
          <a:p>
            <a:pPr eaLnBrk="1" hangingPunct="1">
              <a:lnSpc>
                <a:spcPct val="90000"/>
              </a:lnSpc>
              <a:defRPr/>
            </a:pPr>
            <a:r>
              <a:rPr lang="es-MX" dirty="0" err="1" smtClean="0"/>
              <a:t>Monogenérica</a:t>
            </a:r>
            <a:r>
              <a:rPr lang="es-MX" dirty="0" smtClean="0"/>
              <a:t> :</a:t>
            </a:r>
          </a:p>
          <a:p>
            <a:pPr eaLnBrk="1" hangingPunct="1">
              <a:lnSpc>
                <a:spcPct val="90000"/>
              </a:lnSpc>
              <a:defRPr/>
            </a:pPr>
            <a:r>
              <a:rPr lang="es-MX" i="1" dirty="0" err="1" smtClean="0"/>
              <a:t>Amborella</a:t>
            </a:r>
            <a:r>
              <a:rPr lang="es-MX" i="1" dirty="0" smtClean="0"/>
              <a:t> </a:t>
            </a:r>
            <a:r>
              <a:rPr lang="es-MX" i="1" dirty="0" err="1" smtClean="0"/>
              <a:t>trichopoda</a:t>
            </a:r>
            <a:endParaRPr lang="es-MX" dirty="0" smtClean="0"/>
          </a:p>
          <a:p>
            <a:pPr>
              <a:lnSpc>
                <a:spcPct val="90000"/>
              </a:lnSpc>
              <a:defRPr/>
            </a:pPr>
            <a:r>
              <a:rPr lang="es-MX" sz="2800" dirty="0" smtClean="0"/>
              <a:t>Amenazada de extinción</a:t>
            </a:r>
            <a:endParaRPr lang="es-MX" dirty="0" smtClean="0"/>
          </a:p>
          <a:p>
            <a:pPr eaLnBrk="1" hangingPunct="1">
              <a:lnSpc>
                <a:spcPct val="90000"/>
              </a:lnSpc>
              <a:defRPr/>
            </a:pPr>
            <a:r>
              <a:rPr lang="es-MX" dirty="0" smtClean="0"/>
              <a:t>130 m. a.</a:t>
            </a:r>
          </a:p>
          <a:p>
            <a:pPr eaLnBrk="1" hangingPunct="1">
              <a:lnSpc>
                <a:spcPct val="90000"/>
              </a:lnSpc>
              <a:defRPr/>
            </a:pPr>
            <a:r>
              <a:rPr lang="es-MX" dirty="0" smtClean="0"/>
              <a:t>Dioica </a:t>
            </a:r>
          </a:p>
          <a:p>
            <a:pPr eaLnBrk="1" hangingPunct="1">
              <a:lnSpc>
                <a:spcPct val="90000"/>
              </a:lnSpc>
              <a:defRPr/>
            </a:pPr>
            <a:endParaRPr lang="es-MX" dirty="0" smtClean="0"/>
          </a:p>
          <a:p>
            <a:pPr eaLnBrk="1" hangingPunct="1">
              <a:lnSpc>
                <a:spcPct val="90000"/>
              </a:lnSpc>
              <a:buFont typeface="Wingdings" pitchFamily="2" charset="2"/>
              <a:buNone/>
              <a:defRPr/>
            </a:pPr>
            <a:endParaRPr lang="es-ES" dirty="0" smtClean="0"/>
          </a:p>
        </p:txBody>
      </p:sp>
      <p:sp>
        <p:nvSpPr>
          <p:cNvPr id="3076" name="Rectangle 4"/>
          <p:cNvSpPr>
            <a:spLocks noGrp="1" noChangeArrowheads="1"/>
          </p:cNvSpPr>
          <p:nvPr>
            <p:ph type="body" sz="half" idx="2"/>
          </p:nvPr>
        </p:nvSpPr>
        <p:spPr>
          <a:xfrm>
            <a:off x="4500563" y="1700213"/>
            <a:ext cx="4103687" cy="5876925"/>
          </a:xfrm>
        </p:spPr>
        <p:txBody>
          <a:bodyPr/>
          <a:lstStyle/>
          <a:p>
            <a:pPr eaLnBrk="1" hangingPunct="1">
              <a:lnSpc>
                <a:spcPct val="90000"/>
              </a:lnSpc>
              <a:buFont typeface="Wingdings" pitchFamily="2" charset="2"/>
              <a:buNone/>
              <a:defRPr/>
            </a:pPr>
            <a:r>
              <a:rPr lang="es-ES_tradnl" dirty="0" smtClean="0"/>
              <a:t/>
            </a:r>
            <a:br>
              <a:rPr lang="es-ES_tradnl" dirty="0" smtClean="0"/>
            </a:br>
            <a:endParaRPr lang="es-ES" dirty="0" smtClean="0"/>
          </a:p>
        </p:txBody>
      </p:sp>
      <p:pic>
        <p:nvPicPr>
          <p:cNvPr id="4101" name="Picture 5"/>
          <p:cNvPicPr>
            <a:picLocks noChangeAspect="1" noChangeArrowheads="1"/>
          </p:cNvPicPr>
          <p:nvPr/>
        </p:nvPicPr>
        <p:blipFill>
          <a:blip r:embed="rId2" cstate="print"/>
          <a:srcRect/>
          <a:stretch>
            <a:fillRect/>
          </a:stretch>
        </p:blipFill>
        <p:spPr bwMode="auto">
          <a:xfrm>
            <a:off x="5105400" y="1484313"/>
            <a:ext cx="4038600" cy="4530725"/>
          </a:xfrm>
          <a:prstGeom prst="rect">
            <a:avLst/>
          </a:prstGeom>
          <a:noFill/>
          <a:ln w="9525">
            <a:noFill/>
            <a:miter lim="800000"/>
            <a:headEnd/>
            <a:tailEnd/>
          </a:ln>
        </p:spPr>
      </p:pic>
      <p:sp>
        <p:nvSpPr>
          <p:cNvPr id="3" name="Rectángulo 2"/>
          <p:cNvSpPr/>
          <p:nvPr/>
        </p:nvSpPr>
        <p:spPr>
          <a:xfrm>
            <a:off x="7750696" y="6108964"/>
            <a:ext cx="1872208" cy="253916"/>
          </a:xfrm>
          <a:prstGeom prst="rect">
            <a:avLst/>
          </a:prstGeom>
        </p:spPr>
        <p:txBody>
          <a:bodyPr wrap="square">
            <a:spAutoFit/>
          </a:bodyPr>
          <a:lstStyle/>
          <a:p>
            <a:r>
              <a:rPr lang="es-MX" sz="1050" dirty="0" smtClean="0"/>
              <a:t>www1.ucsc.edu</a:t>
            </a:r>
            <a:endParaRPr lang="es-MX" sz="105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9432" y="2316160"/>
            <a:ext cx="8229600" cy="4525963"/>
          </a:xfrm>
        </p:spPr>
        <p:txBody>
          <a:bodyPr>
            <a:normAutofit/>
          </a:bodyPr>
          <a:lstStyle/>
          <a:p>
            <a:pPr>
              <a:defRPr/>
            </a:pPr>
            <a:r>
              <a:rPr lang="es-MX" sz="2400" dirty="0" smtClean="0"/>
              <a:t>Arbusto</a:t>
            </a:r>
          </a:p>
          <a:p>
            <a:pPr>
              <a:defRPr/>
            </a:pPr>
            <a:r>
              <a:rPr lang="es-MX" sz="2400" dirty="0" smtClean="0"/>
              <a:t>Perennifolio</a:t>
            </a:r>
          </a:p>
          <a:p>
            <a:pPr>
              <a:defRPr/>
            </a:pPr>
            <a:r>
              <a:rPr lang="es-MX" sz="2400" dirty="0" smtClean="0"/>
              <a:t>Hasta 8m de altura</a:t>
            </a:r>
          </a:p>
          <a:p>
            <a:pPr>
              <a:defRPr/>
            </a:pPr>
            <a:r>
              <a:rPr lang="es-MX" sz="2400" dirty="0" smtClean="0"/>
              <a:t>Hojas alternas.</a:t>
            </a:r>
          </a:p>
          <a:p>
            <a:pPr>
              <a:defRPr/>
            </a:pPr>
            <a:r>
              <a:rPr lang="es-MX" sz="2400" dirty="0" smtClean="0"/>
              <a:t>Sin estípulas</a:t>
            </a:r>
          </a:p>
          <a:p>
            <a:pPr>
              <a:defRPr/>
            </a:pPr>
            <a:r>
              <a:rPr lang="es-MX" sz="2400" dirty="0" smtClean="0"/>
              <a:t>Margen ondulado a dentado</a:t>
            </a:r>
          </a:p>
        </p:txBody>
      </p:sp>
      <p:sp>
        <p:nvSpPr>
          <p:cNvPr id="2" name="1 Título"/>
          <p:cNvSpPr>
            <a:spLocks noGrp="1"/>
          </p:cNvSpPr>
          <p:nvPr>
            <p:ph type="title"/>
          </p:nvPr>
        </p:nvSpPr>
        <p:spPr>
          <a:xfrm>
            <a:off x="467544" y="404664"/>
            <a:ext cx="5976664" cy="634082"/>
          </a:xfrm>
        </p:spPr>
        <p:txBody>
          <a:bodyPr>
            <a:normAutofit/>
          </a:bodyPr>
          <a:lstStyle/>
          <a:p>
            <a:r>
              <a:rPr lang="es-MX" sz="3200" b="1" dirty="0" smtClean="0">
                <a:solidFill>
                  <a:schemeClr val="tx1"/>
                </a:solidFill>
              </a:rPr>
              <a:t>DESCRIPCIÓN</a:t>
            </a:r>
            <a:endParaRPr lang="es-MX" sz="3200" b="1" dirty="0">
              <a:solidFill>
                <a:schemeClr val="tx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6844" y="1340768"/>
            <a:ext cx="4513932" cy="3385449"/>
          </a:xfrm>
          <a:prstGeom prst="rect">
            <a:avLst/>
          </a:prstGeom>
        </p:spPr>
      </p:pic>
      <p:sp>
        <p:nvSpPr>
          <p:cNvPr id="5" name="Rectángulo 4"/>
          <p:cNvSpPr/>
          <p:nvPr/>
        </p:nvSpPr>
        <p:spPr>
          <a:xfrm>
            <a:off x="7199784" y="4325225"/>
            <a:ext cx="1944216" cy="253916"/>
          </a:xfrm>
          <a:prstGeom prst="rect">
            <a:avLst/>
          </a:prstGeom>
        </p:spPr>
        <p:txBody>
          <a:bodyPr wrap="square">
            <a:spAutoFit/>
          </a:bodyPr>
          <a:lstStyle/>
          <a:p>
            <a:r>
              <a:rPr lang="es-MX" sz="1050" dirty="0" smtClean="0"/>
              <a:t>curiosidades.batanga.com</a:t>
            </a:r>
            <a:endParaRPr lang="es-MX" sz="105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6" y="692696"/>
            <a:ext cx="7632848" cy="584775"/>
          </a:xfrm>
          <a:prstGeom prst="rect">
            <a:avLst/>
          </a:prstGeom>
          <a:noFill/>
        </p:spPr>
        <p:txBody>
          <a:bodyPr wrap="square" rtlCol="0">
            <a:spAutoFit/>
          </a:bodyPr>
          <a:lstStyle/>
          <a:p>
            <a:pPr algn="ctr"/>
            <a:r>
              <a:rPr lang="es-MX" sz="3200" b="1" dirty="0" smtClean="0"/>
              <a:t>INFLORESCENCIA</a:t>
            </a:r>
            <a:endParaRPr lang="es-MX" sz="3200" b="1" dirty="0"/>
          </a:p>
        </p:txBody>
      </p:sp>
      <p:pic>
        <p:nvPicPr>
          <p:cNvPr id="19460" name="Picture 4" descr="http://uniiquim.iquimica.unam.mx/images/glosario/Panicula.jpg"/>
          <p:cNvPicPr>
            <a:picLocks noChangeAspect="1" noChangeArrowheads="1"/>
          </p:cNvPicPr>
          <p:nvPr/>
        </p:nvPicPr>
        <p:blipFill>
          <a:blip r:embed="rId2" cstate="print"/>
          <a:srcRect t="14503" r="58203" b="5728"/>
          <a:stretch>
            <a:fillRect/>
          </a:stretch>
        </p:blipFill>
        <p:spPr bwMode="auto">
          <a:xfrm>
            <a:off x="6300192" y="1196752"/>
            <a:ext cx="1656184" cy="3168352"/>
          </a:xfrm>
          <a:prstGeom prst="rect">
            <a:avLst/>
          </a:prstGeom>
          <a:noFill/>
        </p:spPr>
      </p:pic>
      <p:sp>
        <p:nvSpPr>
          <p:cNvPr id="7" name="6 CuadroTexto"/>
          <p:cNvSpPr txBox="1"/>
          <p:nvPr/>
        </p:nvSpPr>
        <p:spPr>
          <a:xfrm>
            <a:off x="6084168" y="5229200"/>
            <a:ext cx="1656184" cy="461665"/>
          </a:xfrm>
          <a:prstGeom prst="rect">
            <a:avLst/>
          </a:prstGeom>
          <a:noFill/>
        </p:spPr>
        <p:txBody>
          <a:bodyPr wrap="square" rtlCol="0">
            <a:spAutoFit/>
          </a:bodyPr>
          <a:lstStyle/>
          <a:p>
            <a:pPr>
              <a:buFont typeface="Wingdings" pitchFamily="2" charset="2"/>
              <a:buChar char="ü"/>
            </a:pPr>
            <a:r>
              <a:rPr lang="es-MX" sz="2400" dirty="0" smtClean="0"/>
              <a:t>Panícula</a:t>
            </a:r>
            <a:endParaRPr lang="es-MX" sz="2400" dirty="0"/>
          </a:p>
        </p:txBody>
      </p:sp>
      <p:pic>
        <p:nvPicPr>
          <p:cNvPr id="1026" name="Picture 2" descr="https://es.ird.fr/var/ird/storage/images/media/ird.fr/dic/fas/semestre2_2013/fas-448/amborella-en-nouvelle-caledonie/580151-1-fre-FR/amborella-en-nouvelle-caledoni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370" y="1954363"/>
            <a:ext cx="5238750" cy="348615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428278" y="5093079"/>
            <a:ext cx="1376983" cy="369332"/>
          </a:xfrm>
          <a:prstGeom prst="rect">
            <a:avLst/>
          </a:prstGeom>
        </p:spPr>
        <p:txBody>
          <a:bodyPr wrap="square">
            <a:spAutoFit/>
          </a:bodyPr>
          <a:lstStyle/>
          <a:p>
            <a:r>
              <a:rPr lang="es-MX" dirty="0" smtClean="0"/>
              <a:t>es.ird.fr</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91880" y="620688"/>
            <a:ext cx="1666528" cy="706090"/>
          </a:xfrm>
        </p:spPr>
        <p:txBody>
          <a:bodyPr>
            <a:noAutofit/>
          </a:bodyPr>
          <a:lstStyle/>
          <a:p>
            <a:pPr algn="ctr"/>
            <a:r>
              <a:rPr lang="es-MX" sz="3200" b="1" dirty="0" smtClean="0">
                <a:solidFill>
                  <a:schemeClr val="tx1"/>
                </a:solidFill>
              </a:rPr>
              <a:t>FLORES</a:t>
            </a:r>
            <a:endParaRPr lang="es-MX" sz="3200" b="1" dirty="0">
              <a:solidFill>
                <a:schemeClr val="tx1"/>
              </a:solidFill>
            </a:endParaRPr>
          </a:p>
        </p:txBody>
      </p:sp>
      <p:pic>
        <p:nvPicPr>
          <p:cNvPr id="21506" name="Picture 2" descr="http://www.bio.miami.edu/dana/pix/amborella.jpg"/>
          <p:cNvPicPr>
            <a:picLocks noChangeAspect="1" noChangeArrowheads="1"/>
          </p:cNvPicPr>
          <p:nvPr/>
        </p:nvPicPr>
        <p:blipFill>
          <a:blip r:embed="rId2" cstate="print"/>
          <a:srcRect t="49689"/>
          <a:stretch>
            <a:fillRect/>
          </a:stretch>
        </p:blipFill>
        <p:spPr bwMode="auto">
          <a:xfrm>
            <a:off x="1691680" y="2060848"/>
            <a:ext cx="5581955" cy="2808312"/>
          </a:xfrm>
          <a:prstGeom prst="rect">
            <a:avLst/>
          </a:prstGeom>
          <a:noFill/>
        </p:spPr>
      </p:pic>
      <p:sp>
        <p:nvSpPr>
          <p:cNvPr id="3" name="Rectángulo 2"/>
          <p:cNvSpPr/>
          <p:nvPr/>
        </p:nvSpPr>
        <p:spPr>
          <a:xfrm>
            <a:off x="323528" y="6309320"/>
            <a:ext cx="2069976" cy="253916"/>
          </a:xfrm>
          <a:prstGeom prst="rect">
            <a:avLst/>
          </a:prstGeom>
        </p:spPr>
        <p:txBody>
          <a:bodyPr wrap="square">
            <a:spAutoFit/>
          </a:bodyPr>
          <a:lstStyle/>
          <a:p>
            <a:r>
              <a:rPr lang="es-MX" sz="1050" dirty="0"/>
              <a:t>http://</a:t>
            </a:r>
            <a:r>
              <a:rPr lang="es-MX" sz="1050" dirty="0" smtClean="0"/>
              <a:t>upload.wikimedia.org</a:t>
            </a:r>
            <a:endParaRPr lang="es-MX" sz="105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2881" y="1433273"/>
            <a:ext cx="3413919" cy="4038840"/>
          </a:xfrm>
        </p:spPr>
      </p:pic>
      <p:sp>
        <p:nvSpPr>
          <p:cNvPr id="17410" name="Rectangle 2"/>
          <p:cNvSpPr>
            <a:spLocks noGrp="1" noChangeArrowheads="1"/>
          </p:cNvSpPr>
          <p:nvPr>
            <p:ph type="title"/>
          </p:nvPr>
        </p:nvSpPr>
        <p:spPr/>
        <p:txBody>
          <a:bodyPr/>
          <a:lstStyle/>
          <a:p>
            <a:pPr algn="ctr" eaLnBrk="1" hangingPunct="1">
              <a:defRPr/>
            </a:pPr>
            <a:r>
              <a:rPr lang="es-MX" b="1" dirty="0" smtClean="0">
                <a:solidFill>
                  <a:schemeClr val="tx1"/>
                </a:solidFill>
              </a:rPr>
              <a:t>FLOR FEMENINA</a:t>
            </a:r>
            <a:endParaRPr lang="es-ES" b="1" dirty="0" smtClean="0">
              <a:solidFill>
                <a:schemeClr val="tx1"/>
              </a:solidFill>
            </a:endParaRPr>
          </a:p>
        </p:txBody>
      </p:sp>
      <p:sp>
        <p:nvSpPr>
          <p:cNvPr id="17412" name="Rectangle 4"/>
          <p:cNvSpPr>
            <a:spLocks noGrp="1" noChangeArrowheads="1"/>
          </p:cNvSpPr>
          <p:nvPr>
            <p:ph type="body" sz="half" idx="1"/>
          </p:nvPr>
        </p:nvSpPr>
        <p:spPr>
          <a:xfrm>
            <a:off x="468313" y="2060575"/>
            <a:ext cx="4038600" cy="4530725"/>
          </a:xfrm>
        </p:spPr>
        <p:txBody>
          <a:bodyPr/>
          <a:lstStyle/>
          <a:p>
            <a:pPr eaLnBrk="1" hangingPunct="1">
              <a:defRPr/>
            </a:pPr>
            <a:r>
              <a:rPr lang="es-MX" dirty="0" smtClean="0"/>
              <a:t>1 o 2 carpelos soldados a los tépalos</a:t>
            </a:r>
          </a:p>
          <a:p>
            <a:pPr eaLnBrk="1" hangingPunct="1">
              <a:defRPr/>
            </a:pPr>
            <a:r>
              <a:rPr lang="es-MX" dirty="0" smtClean="0"/>
              <a:t>Gineceo apocárpico (5, 6 o 8)</a:t>
            </a:r>
          </a:p>
          <a:p>
            <a:pPr eaLnBrk="1" hangingPunct="1">
              <a:defRPr/>
            </a:pPr>
            <a:r>
              <a:rPr lang="es-MX" dirty="0" smtClean="0"/>
              <a:t>Estigma sésil</a:t>
            </a:r>
          </a:p>
          <a:p>
            <a:pPr eaLnBrk="1" hangingPunct="1">
              <a:defRPr/>
            </a:pPr>
            <a:endParaRPr lang="es-ES" dirty="0" smtClean="0"/>
          </a:p>
        </p:txBody>
      </p:sp>
      <p:sp>
        <p:nvSpPr>
          <p:cNvPr id="2" name="Rectángulo 1"/>
          <p:cNvSpPr/>
          <p:nvPr/>
        </p:nvSpPr>
        <p:spPr>
          <a:xfrm>
            <a:off x="5237679" y="5157192"/>
            <a:ext cx="2520280" cy="253916"/>
          </a:xfrm>
          <a:prstGeom prst="rect">
            <a:avLst/>
          </a:prstGeom>
        </p:spPr>
        <p:txBody>
          <a:bodyPr wrap="square">
            <a:spAutoFit/>
          </a:bodyPr>
          <a:lstStyle/>
          <a:p>
            <a:r>
              <a:rPr lang="es-MX" sz="1050" dirty="0"/>
              <a:t>https://</a:t>
            </a:r>
            <a:r>
              <a:rPr lang="es-MX" sz="1050" dirty="0" smtClean="0"/>
              <a:t>copepodo.files.wordpress.com</a:t>
            </a:r>
            <a:endParaRPr lang="es-MX" sz="105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p:txBody>
          <a:bodyPr/>
          <a:lstStyle/>
          <a:p>
            <a:pPr algn="ctr" eaLnBrk="1" hangingPunct="1">
              <a:defRPr/>
            </a:pPr>
            <a:r>
              <a:rPr lang="es-MX" b="1" dirty="0" smtClean="0">
                <a:solidFill>
                  <a:schemeClr val="tx1"/>
                </a:solidFill>
              </a:rPr>
              <a:t>FLOR MASCULINA</a:t>
            </a:r>
            <a:endParaRPr lang="es-ES" b="1" dirty="0" smtClean="0">
              <a:solidFill>
                <a:schemeClr val="tx1"/>
              </a:solidFill>
            </a:endParaRPr>
          </a:p>
        </p:txBody>
      </p:sp>
      <p:sp>
        <p:nvSpPr>
          <p:cNvPr id="15366" name="Rectangle 6"/>
          <p:cNvSpPr>
            <a:spLocks noGrp="1" noChangeArrowheads="1"/>
          </p:cNvSpPr>
          <p:nvPr>
            <p:ph type="body" sz="half" idx="2"/>
          </p:nvPr>
        </p:nvSpPr>
        <p:spPr>
          <a:xfrm>
            <a:off x="4499992" y="1340768"/>
            <a:ext cx="4059936" cy="4572000"/>
          </a:xfrm>
        </p:spPr>
        <p:txBody>
          <a:bodyPr/>
          <a:lstStyle/>
          <a:p>
            <a:pPr eaLnBrk="1" hangingPunct="1">
              <a:lnSpc>
                <a:spcPct val="90000"/>
              </a:lnSpc>
              <a:defRPr/>
            </a:pPr>
            <a:endParaRPr lang="es-MX" dirty="0" smtClean="0"/>
          </a:p>
          <a:p>
            <a:pPr eaLnBrk="1" hangingPunct="1">
              <a:lnSpc>
                <a:spcPct val="90000"/>
              </a:lnSpc>
              <a:defRPr/>
            </a:pPr>
            <a:r>
              <a:rPr lang="es-MX" dirty="0" smtClean="0"/>
              <a:t>10 a 25 (100) estambres</a:t>
            </a:r>
          </a:p>
          <a:p>
            <a:pPr eaLnBrk="1" hangingPunct="1">
              <a:lnSpc>
                <a:spcPct val="90000"/>
              </a:lnSpc>
              <a:defRPr/>
            </a:pPr>
            <a:endParaRPr lang="es-MX" dirty="0" smtClean="0"/>
          </a:p>
          <a:p>
            <a:pPr eaLnBrk="1" hangingPunct="1">
              <a:lnSpc>
                <a:spcPct val="90000"/>
              </a:lnSpc>
              <a:defRPr/>
            </a:pPr>
            <a:r>
              <a:rPr lang="es-MX" dirty="0" smtClean="0"/>
              <a:t>Sésiles insertos en espiral</a:t>
            </a:r>
          </a:p>
          <a:p>
            <a:pPr eaLnBrk="1" hangingPunct="1">
              <a:lnSpc>
                <a:spcPct val="90000"/>
              </a:lnSpc>
              <a:defRPr/>
            </a:pPr>
            <a:endParaRPr lang="es-MX" dirty="0" smtClean="0"/>
          </a:p>
          <a:p>
            <a:pPr>
              <a:lnSpc>
                <a:spcPct val="90000"/>
              </a:lnSpc>
              <a:defRPr/>
            </a:pPr>
            <a:r>
              <a:rPr lang="es-MX" dirty="0" smtClean="0"/>
              <a:t>Externos mayores, ligeramente soldados a los tépalos</a:t>
            </a:r>
          </a:p>
          <a:p>
            <a:pPr>
              <a:lnSpc>
                <a:spcPct val="90000"/>
              </a:lnSpc>
              <a:defRPr/>
            </a:pPr>
            <a:endParaRPr lang="es-MX" dirty="0" smtClean="0"/>
          </a:p>
          <a:p>
            <a:pPr>
              <a:lnSpc>
                <a:spcPct val="90000"/>
              </a:lnSpc>
              <a:defRPr/>
            </a:pPr>
            <a:r>
              <a:rPr lang="es-MX" dirty="0" smtClean="0"/>
              <a:t>Internos menores, libres</a:t>
            </a:r>
          </a:p>
        </p:txBody>
      </p:sp>
      <p:pic>
        <p:nvPicPr>
          <p:cNvPr id="3" name="Marcador de contenido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0754" y="1844824"/>
            <a:ext cx="4059238" cy="3209630"/>
          </a:xfrm>
        </p:spPr>
      </p:pic>
      <p:sp>
        <p:nvSpPr>
          <p:cNvPr id="4" name="Rectángulo 3"/>
          <p:cNvSpPr/>
          <p:nvPr/>
        </p:nvSpPr>
        <p:spPr>
          <a:xfrm>
            <a:off x="323528" y="4800538"/>
            <a:ext cx="2659435" cy="253916"/>
          </a:xfrm>
          <a:prstGeom prst="rect">
            <a:avLst/>
          </a:prstGeom>
        </p:spPr>
        <p:txBody>
          <a:bodyPr wrap="square">
            <a:spAutoFit/>
          </a:bodyPr>
          <a:lstStyle/>
          <a:p>
            <a:r>
              <a:rPr lang="es-MX" sz="1050" dirty="0" smtClean="0"/>
              <a:t>copepodo.wordpress.com</a:t>
            </a:r>
            <a:endParaRPr lang="es-MX" sz="105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altLang="es-MX" b="1" dirty="0" smtClean="0"/>
              <a:t>Presentación</a:t>
            </a:r>
            <a:endParaRPr lang="es-ES" altLang="es-MX" b="1" dirty="0" smtClean="0"/>
          </a:p>
        </p:txBody>
      </p:sp>
      <p:sp>
        <p:nvSpPr>
          <p:cNvPr id="8195" name="Rectangle 3"/>
          <p:cNvSpPr>
            <a:spLocks noGrp="1" noChangeArrowheads="1"/>
          </p:cNvSpPr>
          <p:nvPr>
            <p:ph type="body" idx="1"/>
          </p:nvPr>
        </p:nvSpPr>
        <p:spPr>
          <a:xfrm>
            <a:off x="457200" y="1600200"/>
            <a:ext cx="8229600" cy="5257800"/>
          </a:xfrm>
        </p:spPr>
        <p:txBody>
          <a:bodyPr/>
          <a:lstStyle/>
          <a:p>
            <a:pPr algn="just">
              <a:buNone/>
            </a:pPr>
            <a:r>
              <a:rPr lang="es-MX" altLang="es-MX" sz="2400" dirty="0" smtClean="0"/>
              <a:t>   Las </a:t>
            </a:r>
            <a:r>
              <a:rPr lang="es-MX" altLang="es-MX" sz="2400" dirty="0"/>
              <a:t>angiospermas o plantas con flor, se originaron a mediados de cretácico, hace aproximadamente 90 </a:t>
            </a:r>
            <a:r>
              <a:rPr lang="es-MX" altLang="es-MX" sz="2400" dirty="0" err="1"/>
              <a:t>m.a</a:t>
            </a:r>
            <a:r>
              <a:rPr lang="es-MX" altLang="es-MX" sz="2400" dirty="0"/>
              <a:t>; y son actualmente las más numerosas y diversas sobre la tierra, con aproximadamente 254,990 especies (</a:t>
            </a:r>
            <a:r>
              <a:rPr lang="es-MX" altLang="es-MX" sz="2400" dirty="0" err="1"/>
              <a:t>Thorne</a:t>
            </a:r>
            <a:r>
              <a:rPr lang="es-MX" altLang="es-MX" sz="2400" dirty="0"/>
              <a:t>, 2003), se localizan en todo tipo de clima y hábitat, y han poblado prácticamente toda la tierra. Dentro de las angiospermas, estudios realizados recientemente han mencionado que las plantas con flor más “primitivas” se localizan en el denominado clado Anita que incluye a las familias </a:t>
            </a:r>
            <a:r>
              <a:rPr lang="es-MX" altLang="es-MX" sz="2400" dirty="0" err="1"/>
              <a:t>Amborellaceae</a:t>
            </a:r>
            <a:r>
              <a:rPr lang="es-MX" altLang="es-MX" sz="2400" dirty="0"/>
              <a:t>, </a:t>
            </a:r>
            <a:r>
              <a:rPr lang="es-MX" altLang="es-MX" sz="2400" dirty="0" err="1"/>
              <a:t>Nymphaceae</a:t>
            </a:r>
            <a:r>
              <a:rPr lang="es-MX" altLang="es-MX" sz="2400" dirty="0"/>
              <a:t> y </a:t>
            </a:r>
            <a:r>
              <a:rPr lang="es-MX" altLang="es-MX" sz="2400" dirty="0" err="1"/>
              <a:t>Austrobaileyales</a:t>
            </a:r>
            <a:r>
              <a:rPr lang="es-MX" altLang="es-MX" sz="2400" dirty="0"/>
              <a:t> (APG II, 2003). </a:t>
            </a:r>
          </a:p>
          <a:p>
            <a:pPr>
              <a:buNone/>
            </a:pPr>
            <a:r>
              <a:rPr lang="es-MX" altLang="es-MX" sz="2400" dirty="0"/>
              <a:t>	</a:t>
            </a:r>
          </a:p>
          <a:p>
            <a:pPr eaLnBrk="1" hangingPunct="1">
              <a:buFontTx/>
              <a:buNone/>
            </a:pPr>
            <a:endParaRPr lang="es-ES" altLang="es-MX" sz="2000" dirty="0" smtClean="0"/>
          </a:p>
        </p:txBody>
      </p:sp>
    </p:spTree>
    <p:extLst>
      <p:ext uri="{BB962C8B-B14F-4D97-AF65-F5344CB8AC3E}">
        <p14:creationId xmlns:p14="http://schemas.microsoft.com/office/powerpoint/2010/main" val="35169154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p:txBody>
          <a:bodyPr/>
          <a:lstStyle/>
          <a:p>
            <a:pPr algn="ctr" eaLnBrk="1" hangingPunct="1">
              <a:defRPr/>
            </a:pPr>
            <a:r>
              <a:rPr lang="es-MX" b="1" dirty="0" smtClean="0">
                <a:solidFill>
                  <a:schemeClr val="tx1"/>
                </a:solidFill>
              </a:rPr>
              <a:t>FRUTO </a:t>
            </a:r>
            <a:endParaRPr lang="es-ES" b="1" dirty="0" smtClean="0">
              <a:solidFill>
                <a:schemeClr val="tx1"/>
              </a:solidFill>
            </a:endParaRPr>
          </a:p>
        </p:txBody>
      </p:sp>
      <p:pic>
        <p:nvPicPr>
          <p:cNvPr id="9219" name="Picture 6"/>
          <p:cNvPicPr>
            <a:picLocks noGrp="1" noChangeAspect="1" noChangeArrowheads="1"/>
          </p:cNvPicPr>
          <p:nvPr>
            <p:ph type="body" sz="half" idx="2"/>
          </p:nvPr>
        </p:nvPicPr>
        <p:blipFill>
          <a:blip r:embed="rId2" cstate="print"/>
          <a:srcRect/>
          <a:stretch>
            <a:fillRect/>
          </a:stretch>
        </p:blipFill>
        <p:spPr/>
      </p:pic>
      <p:sp>
        <p:nvSpPr>
          <p:cNvPr id="19463" name="Rectangle 7"/>
          <p:cNvSpPr>
            <a:spLocks noGrp="1" noChangeArrowheads="1"/>
          </p:cNvSpPr>
          <p:nvPr>
            <p:ph type="body" sz="half" idx="1"/>
          </p:nvPr>
        </p:nvSpPr>
        <p:spPr/>
        <p:txBody>
          <a:bodyPr/>
          <a:lstStyle/>
          <a:p>
            <a:pPr eaLnBrk="1" hangingPunct="1">
              <a:defRPr/>
            </a:pPr>
            <a:endParaRPr lang="es-MX" dirty="0" smtClean="0"/>
          </a:p>
          <a:p>
            <a:pPr eaLnBrk="1" hangingPunct="1">
              <a:defRPr/>
            </a:pPr>
            <a:r>
              <a:rPr lang="es-MX" dirty="0" smtClean="0"/>
              <a:t>Rojo</a:t>
            </a:r>
          </a:p>
          <a:p>
            <a:pPr eaLnBrk="1" hangingPunct="1">
              <a:defRPr/>
            </a:pPr>
            <a:endParaRPr lang="es-MX" dirty="0" smtClean="0"/>
          </a:p>
          <a:p>
            <a:pPr eaLnBrk="1" hangingPunct="1">
              <a:defRPr/>
            </a:pPr>
            <a:r>
              <a:rPr lang="es-MX" dirty="0" smtClean="0"/>
              <a:t>Compuesto de drupas carnosas.</a:t>
            </a:r>
          </a:p>
          <a:p>
            <a:pPr eaLnBrk="1" hangingPunct="1">
              <a:defRPr/>
            </a:pPr>
            <a:endParaRPr lang="es-MX" dirty="0" smtClean="0"/>
          </a:p>
          <a:p>
            <a:pPr eaLnBrk="1" hangingPunct="1">
              <a:defRPr/>
            </a:pPr>
            <a:r>
              <a:rPr lang="es-MX" dirty="0" err="1" smtClean="0"/>
              <a:t>Endocarpo</a:t>
            </a:r>
            <a:r>
              <a:rPr lang="es-MX" dirty="0" smtClean="0"/>
              <a:t> leñoso rugoso </a:t>
            </a:r>
            <a:endParaRPr lang="es-ES" dirty="0" smtClean="0"/>
          </a:p>
        </p:txBody>
      </p:sp>
      <p:sp>
        <p:nvSpPr>
          <p:cNvPr id="2" name="Rectángulo 1"/>
          <p:cNvSpPr/>
          <p:nvPr/>
        </p:nvSpPr>
        <p:spPr>
          <a:xfrm>
            <a:off x="4648200" y="5733256"/>
            <a:ext cx="1152128" cy="253916"/>
          </a:xfrm>
          <a:prstGeom prst="rect">
            <a:avLst/>
          </a:prstGeom>
        </p:spPr>
        <p:txBody>
          <a:bodyPr wrap="square">
            <a:spAutoFit/>
          </a:bodyPr>
          <a:lstStyle/>
          <a:p>
            <a:r>
              <a:rPr lang="es-MX" sz="1050" dirty="0" smtClean="0"/>
              <a:t>www.dicyt.com</a:t>
            </a:r>
            <a:endParaRPr lang="es-MX" sz="105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539750" y="333375"/>
            <a:ext cx="7772400" cy="1470025"/>
          </a:xfrm>
          <a:prstGeom prst="rect">
            <a:avLst/>
          </a:prstGeom>
        </p:spPr>
        <p:txBody>
          <a:bodyPr/>
          <a:lstStyle/>
          <a:p>
            <a:pPr algn="ctr">
              <a:defRPr/>
            </a:pPr>
            <a:r>
              <a:rPr lang="es-ES" sz="4400" b="1" kern="0" dirty="0">
                <a:effectLst>
                  <a:outerShdw blurRad="38100" dist="38100" dir="2700000" algn="tl">
                    <a:srgbClr val="000000">
                      <a:alpha val="43137"/>
                    </a:srgbClr>
                  </a:outerShdw>
                </a:effectLst>
                <a:latin typeface="+mj-lt"/>
                <a:ea typeface="+mj-ea"/>
                <a:cs typeface="+mj-cs"/>
              </a:rPr>
              <a:t>NYMPHAEACEAE</a:t>
            </a:r>
            <a:r>
              <a:rPr lang="es-ES" sz="4400" b="1" kern="0" dirty="0">
                <a:latin typeface="+mj-lt"/>
                <a:ea typeface="+mj-ea"/>
                <a:cs typeface="+mj-cs"/>
              </a:rPr>
              <a:t> </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1081691"/>
            <a:ext cx="7248805" cy="5436604"/>
          </a:xfrm>
          <a:prstGeom prst="rect">
            <a:avLst/>
          </a:prstGeom>
        </p:spPr>
      </p:pic>
      <p:sp>
        <p:nvSpPr>
          <p:cNvPr id="3" name="Rectángulo 2"/>
          <p:cNvSpPr/>
          <p:nvPr/>
        </p:nvSpPr>
        <p:spPr>
          <a:xfrm>
            <a:off x="864924" y="6275636"/>
            <a:ext cx="2088232" cy="253916"/>
          </a:xfrm>
          <a:prstGeom prst="rect">
            <a:avLst/>
          </a:prstGeom>
        </p:spPr>
        <p:txBody>
          <a:bodyPr wrap="square">
            <a:spAutoFit/>
          </a:bodyPr>
          <a:lstStyle/>
          <a:p>
            <a:r>
              <a:rPr lang="es-MX" sz="1050" dirty="0" smtClean="0">
                <a:solidFill>
                  <a:schemeClr val="bg1"/>
                </a:solidFill>
              </a:rPr>
              <a:t>marimarus.files.wordpress.com</a:t>
            </a:r>
            <a:endParaRPr lang="es-MX" sz="1050" dirty="0">
              <a:solidFill>
                <a:schemeClr val="bg1"/>
              </a:solidFill>
            </a:endParaRPr>
          </a:p>
        </p:txBody>
      </p:sp>
    </p:spTree>
    <p:extLst>
      <p:ext uri="{BB962C8B-B14F-4D97-AF65-F5344CB8AC3E}">
        <p14:creationId xmlns:p14="http://schemas.microsoft.com/office/powerpoint/2010/main" val="2922359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79912" y="4106335"/>
            <a:ext cx="5364088" cy="2611464"/>
          </a:xfrm>
        </p:spPr>
      </p:pic>
      <p:sp>
        <p:nvSpPr>
          <p:cNvPr id="3" name="Título 2"/>
          <p:cNvSpPr>
            <a:spLocks noGrp="1"/>
          </p:cNvSpPr>
          <p:nvPr>
            <p:ph type="title"/>
          </p:nvPr>
        </p:nvSpPr>
        <p:spPr/>
        <p:txBody>
          <a:bodyPr>
            <a:normAutofit fontScale="90000"/>
          </a:bodyPr>
          <a:lstStyle/>
          <a:p>
            <a:pPr algn="ctr"/>
            <a:r>
              <a:rPr lang="es-ES" sz="4400" b="1" kern="0" dirty="0">
                <a:effectLst>
                  <a:outerShdw blurRad="38100" dist="38100" dir="2700000" algn="tl">
                    <a:srgbClr val="000000">
                      <a:alpha val="43137"/>
                    </a:srgbClr>
                  </a:outerShdw>
                </a:effectLst>
              </a:rPr>
              <a:t>CARACTERÍSTICAS</a:t>
            </a:r>
            <a:r>
              <a:rPr lang="es-ES" sz="4400" b="1" kern="0" dirty="0"/>
              <a:t> </a:t>
            </a:r>
            <a:br>
              <a:rPr lang="es-ES" sz="4400" b="1" kern="0" dirty="0"/>
            </a:br>
            <a:endParaRPr lang="es-MX" dirty="0"/>
          </a:p>
        </p:txBody>
      </p:sp>
      <p:sp>
        <p:nvSpPr>
          <p:cNvPr id="5" name="Rectángulo 4"/>
          <p:cNvSpPr/>
          <p:nvPr/>
        </p:nvSpPr>
        <p:spPr>
          <a:xfrm>
            <a:off x="457200" y="1124744"/>
            <a:ext cx="8574391" cy="3108543"/>
          </a:xfrm>
          <a:prstGeom prst="rect">
            <a:avLst/>
          </a:prstGeom>
        </p:spPr>
        <p:txBody>
          <a:bodyPr wrap="square">
            <a:spAutoFit/>
          </a:bodyPr>
          <a:lstStyle/>
          <a:p>
            <a:pPr marL="457200" indent="-457200" algn="just">
              <a:buFont typeface="Arial" panose="020B0604020202020204" pitchFamily="34" charset="0"/>
              <a:buChar char="•"/>
            </a:pPr>
            <a:r>
              <a:rPr lang="es-MX" sz="2800" b="1" dirty="0"/>
              <a:t>Distribución geográfica</a:t>
            </a:r>
            <a:r>
              <a:rPr lang="es-MX" sz="2800" dirty="0"/>
              <a:t>: cosmopolita. </a:t>
            </a:r>
          </a:p>
          <a:p>
            <a:pPr marL="457200" indent="-457200" algn="just">
              <a:buFont typeface="Arial" panose="020B0604020202020204" pitchFamily="34" charset="0"/>
              <a:buChar char="•"/>
            </a:pPr>
            <a:r>
              <a:rPr lang="es-MX" sz="2800" b="1" dirty="0"/>
              <a:t>Hábitat:</a:t>
            </a:r>
            <a:r>
              <a:rPr lang="es-MX" sz="2800" dirty="0"/>
              <a:t> cuerpos de agua dulce y ríos lentos. Usualmente crecen en aguas superficiales con sustrato de alto contenido orgánico, los que se pueden secar estacionalmente.</a:t>
            </a:r>
          </a:p>
          <a:p>
            <a:pPr marL="457200" indent="-457200" algn="just">
              <a:buFont typeface="Arial" panose="020B0604020202020204" pitchFamily="34" charset="0"/>
              <a:buChar char="•"/>
            </a:pPr>
            <a:r>
              <a:rPr lang="es-MX" sz="2800" b="1" dirty="0" smtClean="0"/>
              <a:t>Géneros:  </a:t>
            </a:r>
            <a:r>
              <a:rPr lang="es-MX" sz="2800" i="1" dirty="0" err="1" smtClean="0"/>
              <a:t>Nymphaea</a:t>
            </a:r>
            <a:r>
              <a:rPr lang="es-MX" sz="2800" i="1" dirty="0" smtClean="0"/>
              <a:t> , </a:t>
            </a:r>
            <a:r>
              <a:rPr lang="es-MX" sz="2800" i="1" dirty="0" err="1" smtClean="0"/>
              <a:t>Nuphar</a:t>
            </a:r>
            <a:r>
              <a:rPr lang="es-MX" sz="2800" i="1" dirty="0"/>
              <a:t> y Victoria</a:t>
            </a:r>
            <a:r>
              <a:rPr lang="es-MX" sz="2800" dirty="0"/>
              <a:t>.</a:t>
            </a:r>
            <a:endParaRPr lang="es-MX" sz="2800" dirty="0" smtClean="0"/>
          </a:p>
          <a:p>
            <a:pPr marL="457200" indent="-457200" algn="just">
              <a:buFont typeface="Arial" panose="020B0604020202020204" pitchFamily="34" charset="0"/>
              <a:buChar char="•"/>
            </a:pPr>
            <a:r>
              <a:rPr lang="es-MX" sz="2800" b="1" dirty="0" smtClean="0"/>
              <a:t>Especies:</a:t>
            </a:r>
            <a:r>
              <a:rPr lang="es-MX" sz="2800" dirty="0" smtClean="0"/>
              <a:t> 60 aprox.</a:t>
            </a:r>
            <a:endParaRPr lang="es-MX" sz="2800" dirty="0"/>
          </a:p>
        </p:txBody>
      </p:sp>
      <p:sp>
        <p:nvSpPr>
          <p:cNvPr id="7" name="Rectángulo 6"/>
          <p:cNvSpPr/>
          <p:nvPr/>
        </p:nvSpPr>
        <p:spPr>
          <a:xfrm>
            <a:off x="179512" y="6237312"/>
            <a:ext cx="3036280" cy="369332"/>
          </a:xfrm>
          <a:prstGeom prst="rect">
            <a:avLst/>
          </a:prstGeom>
        </p:spPr>
        <p:txBody>
          <a:bodyPr wrap="none">
            <a:spAutoFit/>
          </a:bodyPr>
          <a:lstStyle/>
          <a:p>
            <a:r>
              <a:rPr lang="es-MX" dirty="0">
                <a:solidFill>
                  <a:schemeClr val="bg1"/>
                </a:solidFill>
              </a:rPr>
              <a:t>www.thecompositaehut.com</a:t>
            </a:r>
          </a:p>
        </p:txBody>
      </p:sp>
    </p:spTree>
    <p:extLst>
      <p:ext uri="{BB962C8B-B14F-4D97-AF65-F5344CB8AC3E}">
        <p14:creationId xmlns:p14="http://schemas.microsoft.com/office/powerpoint/2010/main" val="1231051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Pictures\water-lilies-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73"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6 Título"/>
          <p:cNvSpPr>
            <a:spLocks noGrp="1"/>
          </p:cNvSpPr>
          <p:nvPr>
            <p:ph type="title"/>
          </p:nvPr>
        </p:nvSpPr>
        <p:spPr>
          <a:xfrm>
            <a:off x="0" y="540618"/>
            <a:ext cx="9144000" cy="792088"/>
          </a:xfrm>
          <a:ln>
            <a:miter lim="800000"/>
            <a:headEnd/>
            <a:tailEnd/>
          </a:ln>
        </p:spPr>
        <p:txBody>
          <a:bodyPr>
            <a:normAutofit fontScale="90000"/>
          </a:bodyPr>
          <a:lstStyle/>
          <a:p>
            <a:pPr>
              <a:defRPr/>
            </a:pPr>
            <a:r>
              <a:rPr lang="es-ES" sz="4000" b="1" kern="0" dirty="0" smtClean="0">
                <a:effectLst>
                  <a:outerShdw blurRad="38100" dist="38100" dir="2700000" algn="tl">
                    <a:srgbClr val="000000">
                      <a:alpha val="43137"/>
                    </a:srgbClr>
                  </a:outerShdw>
                </a:effectLst>
              </a:rPr>
              <a:t>CARACTERÍSTICAS</a:t>
            </a:r>
            <a:r>
              <a:rPr lang="es-ES" sz="4000" b="1" kern="0" dirty="0" smtClean="0"/>
              <a:t> </a:t>
            </a:r>
            <a:r>
              <a:rPr lang="es-ES" sz="4000" b="1" kern="0" dirty="0"/>
              <a:t/>
            </a:r>
            <a:br>
              <a:rPr lang="es-ES" sz="4000" b="1" kern="0" dirty="0"/>
            </a:br>
            <a:endParaRPr lang="es-MX" b="1" dirty="0">
              <a:ln w="28575">
                <a:solidFill>
                  <a:schemeClr val="accent2">
                    <a:satMod val="140000"/>
                  </a:schemeClr>
                </a:solidFill>
                <a:prstDash val="solid"/>
                <a:miter lim="800000"/>
              </a:ln>
              <a:solidFill>
                <a:schemeClr val="tx1">
                  <a:lumMod val="95000"/>
                </a:schemeClr>
              </a:solidFill>
            </a:endParaRPr>
          </a:p>
        </p:txBody>
      </p:sp>
      <p:sp>
        <p:nvSpPr>
          <p:cNvPr id="3077" name="6 CuadroTexto"/>
          <p:cNvSpPr txBox="1">
            <a:spLocks noChangeArrowheads="1"/>
          </p:cNvSpPr>
          <p:nvPr/>
        </p:nvSpPr>
        <p:spPr bwMode="auto">
          <a:xfrm>
            <a:off x="-108520" y="1988840"/>
            <a:ext cx="26638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dirty="0">
                <a:latin typeface="Comic Sans MS" panose="030F0702030302020204" pitchFamily="66" charset="0"/>
              </a:rPr>
              <a:t>Hojas del rizoma flotantes  </a:t>
            </a:r>
          </a:p>
        </p:txBody>
      </p:sp>
      <p:sp>
        <p:nvSpPr>
          <p:cNvPr id="3078" name="7 CuadroTexto"/>
          <p:cNvSpPr txBox="1">
            <a:spLocks noChangeArrowheads="1"/>
          </p:cNvSpPr>
          <p:nvPr/>
        </p:nvSpPr>
        <p:spPr bwMode="auto">
          <a:xfrm>
            <a:off x="5329238" y="1195388"/>
            <a:ext cx="330358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a:latin typeface="Comic Sans MS" panose="030F0702030302020204" pitchFamily="66" charset="0"/>
              </a:rPr>
              <a:t>Flores hermafroditas</a:t>
            </a:r>
          </a:p>
          <a:p>
            <a:pPr algn="ctr" eaLnBrk="1" hangingPunct="1"/>
            <a:r>
              <a:rPr lang="es-MX" altLang="es-MX" sz="3600">
                <a:latin typeface="Comic Sans MS" panose="030F0702030302020204" pitchFamily="66" charset="0"/>
              </a:rPr>
              <a:t>actinomorfas</a:t>
            </a:r>
          </a:p>
        </p:txBody>
      </p:sp>
      <p:sp>
        <p:nvSpPr>
          <p:cNvPr id="3079" name="10 CuadroTexto"/>
          <p:cNvSpPr txBox="1">
            <a:spLocks noChangeArrowheads="1"/>
          </p:cNvSpPr>
          <p:nvPr/>
        </p:nvSpPr>
        <p:spPr bwMode="auto">
          <a:xfrm>
            <a:off x="6084888" y="4652963"/>
            <a:ext cx="30591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a:latin typeface="Comic Sans MS" panose="030F0702030302020204" pitchFamily="66" charset="0"/>
              </a:rPr>
              <a:t>Largamente pecioladas </a:t>
            </a:r>
          </a:p>
        </p:txBody>
      </p:sp>
      <p:sp>
        <p:nvSpPr>
          <p:cNvPr id="3080" name="12 CuadroTexto"/>
          <p:cNvSpPr txBox="1">
            <a:spLocks noChangeArrowheads="1"/>
          </p:cNvSpPr>
          <p:nvPr/>
        </p:nvSpPr>
        <p:spPr bwMode="auto">
          <a:xfrm>
            <a:off x="2411760" y="5530057"/>
            <a:ext cx="30241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MX" altLang="es-MX" sz="3600" dirty="0" err="1">
                <a:latin typeface="Comic Sans MS" panose="030F0702030302020204" pitchFamily="66" charset="0"/>
              </a:rPr>
              <a:t>Rizomatosas</a:t>
            </a:r>
            <a:r>
              <a:rPr lang="es-MX" altLang="es-MX" dirty="0"/>
              <a:t> </a:t>
            </a:r>
          </a:p>
        </p:txBody>
      </p:sp>
      <p:sp>
        <p:nvSpPr>
          <p:cNvPr id="2" name="Rectángulo 1"/>
          <p:cNvSpPr/>
          <p:nvPr/>
        </p:nvSpPr>
        <p:spPr>
          <a:xfrm>
            <a:off x="19130" y="6451600"/>
            <a:ext cx="1888573" cy="276999"/>
          </a:xfrm>
          <a:prstGeom prst="rect">
            <a:avLst/>
          </a:prstGeom>
        </p:spPr>
        <p:txBody>
          <a:bodyPr wrap="square">
            <a:spAutoFit/>
          </a:bodyPr>
          <a:lstStyle/>
          <a:p>
            <a:r>
              <a:rPr lang="es-MX" sz="1200" dirty="0" smtClean="0">
                <a:solidFill>
                  <a:schemeClr val="bg1"/>
                </a:solidFill>
              </a:rPr>
              <a:t>farm3.static.flickr.com</a:t>
            </a:r>
            <a:endParaRPr lang="es-MX" sz="1200" dirty="0">
              <a:solidFill>
                <a:schemeClr val="bg1"/>
              </a:solidFill>
            </a:endParaRPr>
          </a:p>
        </p:txBody>
      </p:sp>
    </p:spTree>
    <p:extLst>
      <p:ext uri="{BB962C8B-B14F-4D97-AF65-F5344CB8AC3E}">
        <p14:creationId xmlns:p14="http://schemas.microsoft.com/office/powerpoint/2010/main" val="3271288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nym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260648"/>
            <a:ext cx="3455987" cy="272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7" descr="snow_ice8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3065213"/>
            <a:ext cx="4125912"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6 Rectángulo"/>
          <p:cNvSpPr>
            <a:spLocks noChangeArrowheads="1"/>
          </p:cNvSpPr>
          <p:nvPr/>
        </p:nvSpPr>
        <p:spPr bwMode="auto">
          <a:xfrm>
            <a:off x="827088" y="3860800"/>
            <a:ext cx="2692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b="1" dirty="0">
                <a:solidFill>
                  <a:schemeClr val="bg1"/>
                </a:solidFill>
                <a:latin typeface="Comic Sans MS" panose="030F0702030302020204" pitchFamily="66" charset="0"/>
              </a:rPr>
              <a:t>Flores </a:t>
            </a:r>
          </a:p>
          <a:p>
            <a:pPr algn="ctr" eaLnBrk="1" hangingPunct="1"/>
            <a:r>
              <a:rPr lang="es-MX" altLang="es-MX" sz="3600" b="1" dirty="0">
                <a:solidFill>
                  <a:schemeClr val="bg1"/>
                </a:solidFill>
                <a:latin typeface="Comic Sans MS" panose="030F0702030302020204" pitchFamily="66" charset="0"/>
              </a:rPr>
              <a:t>entomófilas</a:t>
            </a:r>
          </a:p>
        </p:txBody>
      </p:sp>
      <p:sp>
        <p:nvSpPr>
          <p:cNvPr id="4102" name="7 Rectángulo"/>
          <p:cNvSpPr>
            <a:spLocks noChangeArrowheads="1"/>
          </p:cNvSpPr>
          <p:nvPr/>
        </p:nvSpPr>
        <p:spPr bwMode="auto">
          <a:xfrm>
            <a:off x="5219700" y="2663926"/>
            <a:ext cx="3548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b="1" dirty="0">
                <a:latin typeface="Comic Sans MS" panose="030F0702030302020204" pitchFamily="66" charset="0"/>
              </a:rPr>
              <a:t>CO 3 a muchos</a:t>
            </a:r>
          </a:p>
        </p:txBody>
      </p:sp>
      <p:sp>
        <p:nvSpPr>
          <p:cNvPr id="4103" name="8 Rectángulo"/>
          <p:cNvSpPr>
            <a:spLocks noChangeArrowheads="1"/>
          </p:cNvSpPr>
          <p:nvPr/>
        </p:nvSpPr>
        <p:spPr bwMode="auto">
          <a:xfrm>
            <a:off x="5494338" y="4317062"/>
            <a:ext cx="3368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b="1" dirty="0">
                <a:latin typeface="Comic Sans MS" panose="030F0702030302020204" pitchFamily="66" charset="0"/>
              </a:rPr>
              <a:t>A 3 a muchos</a:t>
            </a:r>
            <a:r>
              <a:rPr lang="es-MX" altLang="es-MX" sz="3600" dirty="0">
                <a:latin typeface="Comic Sans MS" panose="030F0702030302020204" pitchFamily="66" charset="0"/>
              </a:rPr>
              <a:t> </a:t>
            </a:r>
          </a:p>
        </p:txBody>
      </p:sp>
      <p:sp>
        <p:nvSpPr>
          <p:cNvPr id="4104" name="9 Rectángulo"/>
          <p:cNvSpPr>
            <a:spLocks noChangeArrowheads="1"/>
          </p:cNvSpPr>
          <p:nvPr/>
        </p:nvSpPr>
        <p:spPr bwMode="auto">
          <a:xfrm>
            <a:off x="357187" y="2339224"/>
            <a:ext cx="4862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b="1" dirty="0">
                <a:latin typeface="Comic Sans MS" panose="030F0702030302020204" pitchFamily="66" charset="0"/>
              </a:rPr>
              <a:t>CA 3 a 6 petaloides </a:t>
            </a:r>
          </a:p>
        </p:txBody>
      </p:sp>
      <p:sp>
        <p:nvSpPr>
          <p:cNvPr id="4105" name="10 Rectángulo"/>
          <p:cNvSpPr>
            <a:spLocks noChangeArrowheads="1"/>
          </p:cNvSpPr>
          <p:nvPr/>
        </p:nvSpPr>
        <p:spPr bwMode="auto">
          <a:xfrm>
            <a:off x="4932040" y="5093045"/>
            <a:ext cx="37449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3600" b="1" dirty="0">
                <a:latin typeface="Comic Sans MS" panose="030F0702030302020204" pitchFamily="66" charset="0"/>
              </a:rPr>
              <a:t>G 3 a muchos carpelos </a:t>
            </a: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4338" y="339603"/>
            <a:ext cx="3245019" cy="2433764"/>
          </a:xfrm>
          <a:prstGeom prst="rect">
            <a:avLst/>
          </a:prstGeom>
        </p:spPr>
      </p:pic>
      <p:sp>
        <p:nvSpPr>
          <p:cNvPr id="3" name="Rectángulo 2"/>
          <p:cNvSpPr/>
          <p:nvPr/>
        </p:nvSpPr>
        <p:spPr>
          <a:xfrm>
            <a:off x="4284340" y="6331402"/>
            <a:ext cx="1565920" cy="277144"/>
          </a:xfrm>
          <a:prstGeom prst="rect">
            <a:avLst/>
          </a:prstGeom>
        </p:spPr>
        <p:txBody>
          <a:bodyPr wrap="square">
            <a:spAutoFit/>
          </a:bodyPr>
          <a:lstStyle/>
          <a:p>
            <a:r>
              <a:rPr lang="es-MX" sz="1200" dirty="0" smtClean="0">
                <a:solidFill>
                  <a:schemeClr val="bg1"/>
                </a:solidFill>
              </a:rPr>
              <a:t>http://norfipc.com</a:t>
            </a:r>
            <a:endParaRPr lang="es-MX" sz="1200" dirty="0">
              <a:solidFill>
                <a:schemeClr val="bg1"/>
              </a:solidFill>
            </a:endParaRPr>
          </a:p>
        </p:txBody>
      </p:sp>
      <p:sp>
        <p:nvSpPr>
          <p:cNvPr id="12" name="CuadroTexto 11"/>
          <p:cNvSpPr txBox="1"/>
          <p:nvPr/>
        </p:nvSpPr>
        <p:spPr>
          <a:xfrm>
            <a:off x="3815755" y="556217"/>
            <a:ext cx="1836365" cy="707886"/>
          </a:xfrm>
          <a:prstGeom prst="rect">
            <a:avLst/>
          </a:prstGeom>
          <a:noFill/>
        </p:spPr>
        <p:txBody>
          <a:bodyPr wrap="square" rtlCol="0">
            <a:spAutoFit/>
          </a:bodyPr>
          <a:lstStyle/>
          <a:p>
            <a:r>
              <a:rPr lang="es-MX" sz="4000" b="1" dirty="0" smtClean="0">
                <a:latin typeface="+mj-lt"/>
              </a:rPr>
              <a:t>FLOR</a:t>
            </a:r>
            <a:endParaRPr lang="es-MX" sz="4000" b="1" dirty="0">
              <a:latin typeface="+mj-lt"/>
            </a:endParaRPr>
          </a:p>
        </p:txBody>
      </p:sp>
    </p:spTree>
    <p:extLst>
      <p:ext uri="{BB962C8B-B14F-4D97-AF65-F5344CB8AC3E}">
        <p14:creationId xmlns:p14="http://schemas.microsoft.com/office/powerpoint/2010/main" val="25710168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7" descr="nymphaea_odorata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0"/>
            <a:ext cx="4211637" cy="315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descr="yamas6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276872"/>
            <a:ext cx="7262812"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683568" y="908720"/>
            <a:ext cx="2807890" cy="707886"/>
          </a:xfrm>
          <a:prstGeom prst="rect">
            <a:avLst/>
          </a:prstGeom>
          <a:noFill/>
        </p:spPr>
        <p:txBody>
          <a:bodyPr wrap="square" rtlCol="0">
            <a:spAutoFit/>
          </a:bodyPr>
          <a:lstStyle/>
          <a:p>
            <a:r>
              <a:rPr lang="es-MX" sz="4000" b="1" dirty="0" smtClean="0">
                <a:latin typeface="+mj-lt"/>
              </a:rPr>
              <a:t>HOJAS</a:t>
            </a:r>
            <a:endParaRPr lang="es-MX" sz="4000" b="1" dirty="0">
              <a:latin typeface="+mj-lt"/>
            </a:endParaRPr>
          </a:p>
        </p:txBody>
      </p:sp>
    </p:spTree>
    <p:extLst>
      <p:ext uri="{BB962C8B-B14F-4D97-AF65-F5344CB8AC3E}">
        <p14:creationId xmlns:p14="http://schemas.microsoft.com/office/powerpoint/2010/main" val="21185562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3508" y="1268760"/>
            <a:ext cx="3171957" cy="2378968"/>
          </a:xfrm>
        </p:spPr>
      </p:pic>
      <p:sp>
        <p:nvSpPr>
          <p:cNvPr id="3" name="Título 2"/>
          <p:cNvSpPr>
            <a:spLocks noGrp="1"/>
          </p:cNvSpPr>
          <p:nvPr>
            <p:ph type="title"/>
          </p:nvPr>
        </p:nvSpPr>
        <p:spPr>
          <a:xfrm>
            <a:off x="452442" y="183376"/>
            <a:ext cx="8229600" cy="1219200"/>
          </a:xfrm>
        </p:spPr>
        <p:txBody>
          <a:bodyPr/>
          <a:lstStyle/>
          <a:p>
            <a:pPr algn="ctr"/>
            <a:r>
              <a:rPr lang="es-MX" b="1" dirty="0" smtClean="0"/>
              <a:t>FRUTOS</a:t>
            </a:r>
            <a:endParaRPr lang="es-MX" b="1" dirty="0"/>
          </a:p>
        </p:txBody>
      </p:sp>
      <p:sp>
        <p:nvSpPr>
          <p:cNvPr id="5" name="Rectángulo 4"/>
          <p:cNvSpPr/>
          <p:nvPr/>
        </p:nvSpPr>
        <p:spPr>
          <a:xfrm>
            <a:off x="452442" y="3400345"/>
            <a:ext cx="2970192" cy="261610"/>
          </a:xfrm>
          <a:prstGeom prst="rect">
            <a:avLst/>
          </a:prstGeom>
        </p:spPr>
        <p:txBody>
          <a:bodyPr wrap="square">
            <a:spAutoFit/>
          </a:bodyPr>
          <a:lstStyle/>
          <a:p>
            <a:r>
              <a:rPr lang="es-MX" sz="1100" dirty="0"/>
              <a:t>https://</a:t>
            </a:r>
            <a:r>
              <a:rPr lang="es-MX" sz="1100" dirty="0" smtClean="0"/>
              <a:t>c1.staticflickr.com</a:t>
            </a:r>
            <a:endParaRPr lang="es-MX" sz="110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6961" y="1700808"/>
            <a:ext cx="3898404" cy="2783460"/>
          </a:xfrm>
          <a:prstGeom prst="rect">
            <a:avLst/>
          </a:prstGeom>
        </p:spPr>
      </p:pic>
      <p:sp>
        <p:nvSpPr>
          <p:cNvPr id="7" name="Rectángulo 6"/>
          <p:cNvSpPr/>
          <p:nvPr/>
        </p:nvSpPr>
        <p:spPr>
          <a:xfrm>
            <a:off x="5016089" y="4230352"/>
            <a:ext cx="1635166" cy="253916"/>
          </a:xfrm>
          <a:prstGeom prst="rect">
            <a:avLst/>
          </a:prstGeom>
        </p:spPr>
        <p:txBody>
          <a:bodyPr wrap="square">
            <a:spAutoFit/>
          </a:bodyPr>
          <a:lstStyle/>
          <a:p>
            <a:r>
              <a:rPr lang="es-MX" sz="1050" dirty="0" smtClean="0"/>
              <a:t>www.muyinteresante.es</a:t>
            </a:r>
            <a:endParaRPr lang="es-MX" sz="1050" dirty="0"/>
          </a:p>
        </p:txBody>
      </p:sp>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933056"/>
            <a:ext cx="4427984" cy="2503824"/>
          </a:xfrm>
          <a:prstGeom prst="rect">
            <a:avLst/>
          </a:prstGeom>
        </p:spPr>
      </p:pic>
      <p:sp>
        <p:nvSpPr>
          <p:cNvPr id="9" name="Rectángulo 8"/>
          <p:cNvSpPr/>
          <p:nvPr/>
        </p:nvSpPr>
        <p:spPr>
          <a:xfrm>
            <a:off x="323528" y="6309922"/>
            <a:ext cx="1853952" cy="253916"/>
          </a:xfrm>
          <a:prstGeom prst="rect">
            <a:avLst/>
          </a:prstGeom>
        </p:spPr>
        <p:txBody>
          <a:bodyPr wrap="square">
            <a:spAutoFit/>
          </a:bodyPr>
          <a:lstStyle/>
          <a:p>
            <a:r>
              <a:rPr lang="es-MX" sz="1050" dirty="0" smtClean="0"/>
              <a:t>www.worldbotanical.com</a:t>
            </a:r>
            <a:endParaRPr lang="es-MX" sz="1050" dirty="0"/>
          </a:p>
        </p:txBody>
      </p:sp>
      <p:sp>
        <p:nvSpPr>
          <p:cNvPr id="10" name="7 Rectángulo"/>
          <p:cNvSpPr>
            <a:spLocks noChangeArrowheads="1"/>
          </p:cNvSpPr>
          <p:nvPr/>
        </p:nvSpPr>
        <p:spPr bwMode="auto">
          <a:xfrm>
            <a:off x="6660847" y="4583607"/>
            <a:ext cx="180049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2000" b="1" dirty="0">
                <a:solidFill>
                  <a:schemeClr val="bg1"/>
                </a:solidFill>
                <a:latin typeface="Comic Sans MS" panose="030F0702030302020204" pitchFamily="66" charset="0"/>
              </a:rPr>
              <a:t>Semillas </a:t>
            </a:r>
          </a:p>
          <a:p>
            <a:pPr algn="ctr" eaLnBrk="1" hangingPunct="1"/>
            <a:r>
              <a:rPr lang="es-MX" altLang="es-MX" sz="2000" b="1" dirty="0" smtClean="0">
                <a:solidFill>
                  <a:schemeClr val="bg1"/>
                </a:solidFill>
                <a:latin typeface="Comic Sans MS" panose="030F0702030302020204" pitchFamily="66" charset="0"/>
              </a:rPr>
              <a:t>1 </a:t>
            </a:r>
            <a:r>
              <a:rPr lang="es-MX" altLang="es-MX" sz="2000" b="1" dirty="0">
                <a:solidFill>
                  <a:schemeClr val="bg1"/>
                </a:solidFill>
                <a:latin typeface="Comic Sans MS" panose="030F0702030302020204" pitchFamily="66" charset="0"/>
              </a:rPr>
              <a:t>a 3 </a:t>
            </a:r>
          </a:p>
          <a:p>
            <a:pPr algn="ctr" eaLnBrk="1" hangingPunct="1"/>
            <a:r>
              <a:rPr lang="es-MX" altLang="es-MX" sz="2000" b="1" dirty="0">
                <a:solidFill>
                  <a:schemeClr val="bg1"/>
                </a:solidFill>
                <a:latin typeface="Comic Sans MS" panose="030F0702030302020204" pitchFamily="66" charset="0"/>
              </a:rPr>
              <a:t>o numerosas </a:t>
            </a:r>
          </a:p>
        </p:txBody>
      </p:sp>
      <p:sp>
        <p:nvSpPr>
          <p:cNvPr id="11" name="Rectángulo 10"/>
          <p:cNvSpPr/>
          <p:nvPr/>
        </p:nvSpPr>
        <p:spPr>
          <a:xfrm>
            <a:off x="5418573" y="6125256"/>
            <a:ext cx="3029997" cy="369332"/>
          </a:xfrm>
          <a:prstGeom prst="rect">
            <a:avLst/>
          </a:prstGeom>
        </p:spPr>
        <p:txBody>
          <a:bodyPr wrap="none">
            <a:spAutoFit/>
          </a:bodyPr>
          <a:lstStyle/>
          <a:p>
            <a:pPr algn="ctr"/>
            <a:r>
              <a:rPr lang="es-MX" altLang="es-MX" b="1" dirty="0">
                <a:solidFill>
                  <a:schemeClr val="bg1"/>
                </a:solidFill>
                <a:latin typeface="Comic Sans MS" panose="030F0702030302020204" pitchFamily="66" charset="0"/>
              </a:rPr>
              <a:t>Frutos en baya esponjosa</a:t>
            </a:r>
          </a:p>
        </p:txBody>
      </p:sp>
    </p:spTree>
    <p:extLst>
      <p:ext uri="{BB962C8B-B14F-4D97-AF65-F5344CB8AC3E}">
        <p14:creationId xmlns:p14="http://schemas.microsoft.com/office/powerpoint/2010/main" val="10606279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1086272"/>
            <a:ext cx="7200800" cy="5400600"/>
          </a:xfrm>
        </p:spPr>
      </p:pic>
      <p:sp>
        <p:nvSpPr>
          <p:cNvPr id="3" name="Título 2"/>
          <p:cNvSpPr>
            <a:spLocks noGrp="1"/>
          </p:cNvSpPr>
          <p:nvPr>
            <p:ph type="title"/>
          </p:nvPr>
        </p:nvSpPr>
        <p:spPr>
          <a:xfrm>
            <a:off x="457200" y="476672"/>
            <a:ext cx="8229600" cy="1219200"/>
          </a:xfrm>
        </p:spPr>
        <p:txBody>
          <a:bodyPr>
            <a:normAutofit fontScale="90000"/>
          </a:bodyPr>
          <a:lstStyle/>
          <a:p>
            <a:pPr algn="ctr"/>
            <a:r>
              <a:rPr lang="es-MX" sz="4400" b="1" dirty="0" smtClean="0">
                <a:solidFill>
                  <a:schemeClr val="tx1"/>
                </a:solidFill>
              </a:rPr>
              <a:t>ILLICIACEAE</a:t>
            </a:r>
            <a:br>
              <a:rPr lang="es-MX" sz="4400" b="1" dirty="0" smtClean="0">
                <a:solidFill>
                  <a:schemeClr val="tx1"/>
                </a:solidFill>
              </a:rPr>
            </a:br>
            <a:endParaRPr lang="es-MX" b="1" dirty="0">
              <a:solidFill>
                <a:schemeClr val="tx1"/>
              </a:solidFill>
            </a:endParaRPr>
          </a:p>
        </p:txBody>
      </p:sp>
    </p:spTree>
    <p:extLst>
      <p:ext uri="{BB962C8B-B14F-4D97-AF65-F5344CB8AC3E}">
        <p14:creationId xmlns:p14="http://schemas.microsoft.com/office/powerpoint/2010/main" val="15774522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0" y="1700808"/>
            <a:ext cx="4397005" cy="4572000"/>
          </a:xfrm>
        </p:spPr>
        <p:txBody>
          <a:bodyPr>
            <a:normAutofit fontScale="92500"/>
          </a:bodyPr>
          <a:lstStyle/>
          <a:p>
            <a:r>
              <a:rPr lang="es-MX" dirty="0" err="1" smtClean="0"/>
              <a:t>Monogenérica</a:t>
            </a:r>
            <a:r>
              <a:rPr lang="es-MX" dirty="0" smtClean="0"/>
              <a:t> </a:t>
            </a:r>
            <a:r>
              <a:rPr lang="es-MX" dirty="0"/>
              <a:t>(</a:t>
            </a:r>
            <a:r>
              <a:rPr lang="es-MX" i="1" dirty="0" err="1"/>
              <a:t>Illicium</a:t>
            </a:r>
            <a:r>
              <a:rPr lang="es-MX" dirty="0"/>
              <a:t>) con aproximadamente </a:t>
            </a:r>
            <a:r>
              <a:rPr lang="es-MX" dirty="0" smtClean="0"/>
              <a:t>42 especies</a:t>
            </a:r>
          </a:p>
          <a:p>
            <a:r>
              <a:rPr lang="es-MX" dirty="0" smtClean="0"/>
              <a:t> Distribución </a:t>
            </a:r>
            <a:r>
              <a:rPr lang="es-MX" dirty="0"/>
              <a:t>en </a:t>
            </a:r>
            <a:r>
              <a:rPr lang="es-MX" dirty="0" smtClean="0"/>
              <a:t>Norteamérica y Sudamérica. </a:t>
            </a:r>
          </a:p>
          <a:p>
            <a:pPr marL="0" indent="0">
              <a:buNone/>
            </a:pPr>
            <a:endParaRPr lang="es-MX" dirty="0"/>
          </a:p>
          <a:p>
            <a:r>
              <a:rPr lang="es-MX" dirty="0"/>
              <a:t>Algunas especies </a:t>
            </a:r>
            <a:r>
              <a:rPr lang="es-MX" i="1" dirty="0" err="1" smtClean="0"/>
              <a:t>Illicium</a:t>
            </a:r>
            <a:r>
              <a:rPr lang="es-MX" i="1" dirty="0" smtClean="0"/>
              <a:t> </a:t>
            </a:r>
            <a:r>
              <a:rPr lang="es-MX" dirty="0"/>
              <a:t>contienen aceites aromáticos que</a:t>
            </a:r>
          </a:p>
          <a:p>
            <a:r>
              <a:rPr lang="es-MX" dirty="0"/>
              <a:t>son usados </a:t>
            </a:r>
            <a:r>
              <a:rPr lang="es-MX" dirty="0" smtClean="0"/>
              <a:t>como </a:t>
            </a:r>
            <a:r>
              <a:rPr lang="es-MX" dirty="0"/>
              <a:t>condimentos y saborizantes en la comida </a:t>
            </a:r>
            <a:r>
              <a:rPr lang="es-MX" dirty="0" smtClean="0"/>
              <a:t>asiática</a:t>
            </a:r>
            <a:endParaRPr lang="es-MX" dirty="0"/>
          </a:p>
        </p:txBody>
      </p:sp>
      <p:sp>
        <p:nvSpPr>
          <p:cNvPr id="3" name="Título 2"/>
          <p:cNvSpPr>
            <a:spLocks noGrp="1"/>
          </p:cNvSpPr>
          <p:nvPr>
            <p:ph type="title"/>
          </p:nvPr>
        </p:nvSpPr>
        <p:spPr>
          <a:xfrm>
            <a:off x="395536" y="620688"/>
            <a:ext cx="8229600" cy="1219200"/>
          </a:xfrm>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br>
              <a:rPr lang="es-ES" sz="4000" b="1" kern="0" dirty="0"/>
            </a:b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7005" y="1556792"/>
            <a:ext cx="4668011" cy="3501008"/>
          </a:xfrm>
          <a:prstGeom prst="rect">
            <a:avLst/>
          </a:prstGeom>
        </p:spPr>
      </p:pic>
      <p:sp>
        <p:nvSpPr>
          <p:cNvPr id="5" name="Rectángulo 4"/>
          <p:cNvSpPr/>
          <p:nvPr/>
        </p:nvSpPr>
        <p:spPr>
          <a:xfrm>
            <a:off x="7264816" y="5068044"/>
            <a:ext cx="1800200" cy="246221"/>
          </a:xfrm>
          <a:prstGeom prst="rect">
            <a:avLst/>
          </a:prstGeom>
        </p:spPr>
        <p:txBody>
          <a:bodyPr wrap="square">
            <a:spAutoFit/>
          </a:bodyPr>
          <a:lstStyle/>
          <a:p>
            <a:r>
              <a:rPr lang="es-MX" sz="1000" dirty="0"/>
              <a:t>http://</a:t>
            </a:r>
            <a:r>
              <a:rPr lang="es-MX" sz="1000" dirty="0" smtClean="0"/>
              <a:t>upload.wikimedia.org</a:t>
            </a:r>
            <a:endParaRPr lang="es-MX" sz="1000" dirty="0"/>
          </a:p>
        </p:txBody>
      </p:sp>
    </p:spTree>
    <p:extLst>
      <p:ext uri="{BB962C8B-B14F-4D97-AF65-F5344CB8AC3E}">
        <p14:creationId xmlns:p14="http://schemas.microsoft.com/office/powerpoint/2010/main" val="37363566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b="1" dirty="0"/>
              <a:t>Arbustos </a:t>
            </a:r>
            <a:r>
              <a:rPr lang="es-MX" dirty="0"/>
              <a:t>o árboles perennifolios, pequeños, glabros o pubescentes</a:t>
            </a:r>
            <a:r>
              <a:rPr lang="es-MX" dirty="0" smtClean="0"/>
              <a:t>.</a:t>
            </a:r>
          </a:p>
          <a:p>
            <a:endParaRPr lang="es-MX" dirty="0"/>
          </a:p>
          <a:p>
            <a:r>
              <a:rPr lang="es-MX" b="1" dirty="0"/>
              <a:t>Hojas </a:t>
            </a:r>
            <a:r>
              <a:rPr lang="es-MX" dirty="0"/>
              <a:t>alternas, simples, pecioladas, la lámina ovada a </a:t>
            </a:r>
            <a:r>
              <a:rPr lang="es-MX" dirty="0" smtClean="0"/>
              <a:t>lanceolada, margen entero.</a:t>
            </a:r>
            <a:endParaRPr lang="es-MX" dirty="0"/>
          </a:p>
        </p:txBody>
      </p:sp>
      <p:sp>
        <p:nvSpPr>
          <p:cNvPr id="3" name="Título 2"/>
          <p:cNvSpPr>
            <a:spLocks noGrp="1"/>
          </p:cNvSpPr>
          <p:nvPr>
            <p:ph type="title"/>
          </p:nvPr>
        </p:nvSpPr>
        <p:spPr>
          <a:xfrm>
            <a:off x="431126" y="548680"/>
            <a:ext cx="8229600" cy="1219200"/>
          </a:xfrm>
        </p:spPr>
        <p:txBody>
          <a:bodyPr>
            <a:normAutofit fontScale="90000"/>
          </a:bodyPr>
          <a:lstStyle/>
          <a:p>
            <a:pPr algn="ctr"/>
            <a:r>
              <a:rPr lang="es-ES" sz="4400" b="1" kern="0" dirty="0">
                <a:effectLst>
                  <a:outerShdw blurRad="38100" dist="38100" dir="2700000" algn="tl">
                    <a:srgbClr val="000000">
                      <a:alpha val="43137"/>
                    </a:srgbClr>
                  </a:outerShdw>
                </a:effectLst>
              </a:rPr>
              <a:t>CARACTERÍSTICAS</a:t>
            </a:r>
            <a:r>
              <a:rPr lang="es-ES" sz="4400" b="1" kern="0" dirty="0"/>
              <a:t> </a:t>
            </a:r>
            <a:br>
              <a:rPr lang="es-ES" sz="4400" b="1" kern="0" dirty="0"/>
            </a:b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3356992"/>
            <a:ext cx="4176464" cy="3312368"/>
          </a:xfrm>
          <a:prstGeom prst="rect">
            <a:avLst/>
          </a:prstGeom>
        </p:spPr>
      </p:pic>
      <p:sp>
        <p:nvSpPr>
          <p:cNvPr id="5" name="Rectángulo 4"/>
          <p:cNvSpPr/>
          <p:nvPr/>
        </p:nvSpPr>
        <p:spPr>
          <a:xfrm>
            <a:off x="4627116" y="6418963"/>
            <a:ext cx="1728192" cy="246221"/>
          </a:xfrm>
          <a:prstGeom prst="rect">
            <a:avLst/>
          </a:prstGeom>
        </p:spPr>
        <p:txBody>
          <a:bodyPr wrap="square">
            <a:spAutoFit/>
          </a:bodyPr>
          <a:lstStyle/>
          <a:p>
            <a:r>
              <a:rPr lang="es-MX" sz="1000" dirty="0"/>
              <a:t>http://</a:t>
            </a:r>
            <a:r>
              <a:rPr lang="es-MX" sz="1000" dirty="0" smtClean="0"/>
              <a:t>alabamaplants.com</a:t>
            </a:r>
            <a:endParaRPr lang="es-MX" sz="1000" dirty="0"/>
          </a:p>
        </p:txBody>
      </p:sp>
    </p:spTree>
    <p:extLst>
      <p:ext uri="{BB962C8B-B14F-4D97-AF65-F5344CB8AC3E}">
        <p14:creationId xmlns:p14="http://schemas.microsoft.com/office/powerpoint/2010/main" val="2822397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MX" altLang="es-MX" b="1" smtClean="0"/>
              <a:t>Guión explicativo</a:t>
            </a:r>
          </a:p>
        </p:txBody>
      </p:sp>
      <p:sp>
        <p:nvSpPr>
          <p:cNvPr id="9219" name="2 Marcador de contenido"/>
          <p:cNvSpPr>
            <a:spLocks noGrp="1"/>
          </p:cNvSpPr>
          <p:nvPr>
            <p:ph idx="1"/>
          </p:nvPr>
        </p:nvSpPr>
        <p:spPr>
          <a:xfrm>
            <a:off x="323528" y="2420888"/>
            <a:ext cx="8229600" cy="3096344"/>
          </a:xfrm>
        </p:spPr>
        <p:txBody>
          <a:bodyPr/>
          <a:lstStyle/>
          <a:p>
            <a:pPr algn="just"/>
            <a:r>
              <a:rPr lang="es-MX" altLang="es-MX" dirty="0" smtClean="0"/>
              <a:t>El presente trabajo, es el primero de una serie que pretende dar a conocer más ampliamente las principales familias de angiospermas, que se presentan en el mundo. Esto con el objetivo de ser una ayuda al discente y al docente en el estudio de la unidad de aprendizaje </a:t>
            </a:r>
            <a:r>
              <a:rPr lang="es-MX" altLang="es-MX" b="1" dirty="0" smtClean="0"/>
              <a:t>Angiospermas.</a:t>
            </a:r>
            <a:endParaRPr lang="es-MX" altLang="es-MX" dirty="0" smtClean="0"/>
          </a:p>
          <a:p>
            <a:endParaRPr lang="es-MX" altLang="es-MX" dirty="0" smtClean="0"/>
          </a:p>
        </p:txBody>
      </p:sp>
    </p:spTree>
    <p:extLst>
      <p:ext uri="{BB962C8B-B14F-4D97-AF65-F5344CB8AC3E}">
        <p14:creationId xmlns:p14="http://schemas.microsoft.com/office/powerpoint/2010/main" val="24324579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b="1" dirty="0"/>
              <a:t>Flores </a:t>
            </a:r>
            <a:r>
              <a:rPr lang="es-MX" dirty="0" smtClean="0"/>
              <a:t>axilares, solitarias.</a:t>
            </a:r>
          </a:p>
          <a:p>
            <a:r>
              <a:rPr lang="es-MX" b="1" dirty="0" smtClean="0"/>
              <a:t>Perianto </a:t>
            </a:r>
            <a:r>
              <a:rPr lang="es-MX" dirty="0" err="1"/>
              <a:t>hipogineo</a:t>
            </a:r>
            <a:r>
              <a:rPr lang="es-MX" dirty="0"/>
              <a:t>; </a:t>
            </a:r>
            <a:r>
              <a:rPr lang="es-MX" b="1" dirty="0"/>
              <a:t>tépalos </a:t>
            </a:r>
            <a:r>
              <a:rPr lang="es-MX" dirty="0" smtClean="0"/>
              <a:t>7-33 imbricados </a:t>
            </a:r>
            <a:r>
              <a:rPr lang="es-MX" dirty="0"/>
              <a:t>en 2-3 </a:t>
            </a:r>
            <a:r>
              <a:rPr lang="es-MX" dirty="0" smtClean="0"/>
              <a:t>series desiguales</a:t>
            </a:r>
            <a:r>
              <a:rPr lang="es-MX" dirty="0"/>
              <a:t>, </a:t>
            </a:r>
            <a:endParaRPr lang="es-MX" dirty="0" smtClean="0"/>
          </a:p>
          <a:p>
            <a:r>
              <a:rPr lang="es-MX" dirty="0" smtClean="0"/>
              <a:t>Los </a:t>
            </a:r>
            <a:r>
              <a:rPr lang="es-MX" dirty="0"/>
              <a:t>externos </a:t>
            </a:r>
            <a:r>
              <a:rPr lang="es-MX" dirty="0" smtClean="0"/>
              <a:t>de los tépalos más </a:t>
            </a:r>
            <a:r>
              <a:rPr lang="es-MX" dirty="0"/>
              <a:t>pequeños, algunas veces </a:t>
            </a:r>
            <a:r>
              <a:rPr lang="es-MX" dirty="0" err="1"/>
              <a:t>bracteolados</a:t>
            </a:r>
            <a:r>
              <a:rPr lang="es-MX" dirty="0"/>
              <a:t>, </a:t>
            </a:r>
            <a:r>
              <a:rPr lang="es-MX" dirty="0" smtClean="0"/>
              <a:t>con numerosos petaloides. </a:t>
            </a:r>
          </a:p>
          <a:p>
            <a:r>
              <a:rPr lang="es-MX" dirty="0" smtClean="0"/>
              <a:t>.</a:t>
            </a:r>
            <a:endParaRPr lang="es-MX" dirty="0"/>
          </a:p>
        </p:txBody>
      </p:sp>
      <p:sp>
        <p:nvSpPr>
          <p:cNvPr id="3" name="Título 2"/>
          <p:cNvSpPr>
            <a:spLocks noGrp="1"/>
          </p:cNvSpPr>
          <p:nvPr>
            <p:ph type="title"/>
          </p:nvPr>
        </p:nvSpPr>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br>
              <a:rPr lang="es-ES" sz="4000" b="1" kern="0" dirty="0"/>
            </a:b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9726" y="3812573"/>
            <a:ext cx="3511296" cy="2374392"/>
          </a:xfrm>
          <a:prstGeom prst="rect">
            <a:avLst/>
          </a:prstGeom>
        </p:spPr>
      </p:pic>
      <p:sp>
        <p:nvSpPr>
          <p:cNvPr id="6" name="Rectángulo 5"/>
          <p:cNvSpPr/>
          <p:nvPr/>
        </p:nvSpPr>
        <p:spPr>
          <a:xfrm>
            <a:off x="343166" y="6248400"/>
            <a:ext cx="1872208" cy="246221"/>
          </a:xfrm>
          <a:prstGeom prst="rect">
            <a:avLst/>
          </a:prstGeom>
        </p:spPr>
        <p:txBody>
          <a:bodyPr wrap="square">
            <a:spAutoFit/>
          </a:bodyPr>
          <a:lstStyle/>
          <a:p>
            <a:r>
              <a:rPr lang="es-MX" sz="1000" dirty="0"/>
              <a:t>http://</a:t>
            </a:r>
            <a:r>
              <a:rPr lang="es-MX" sz="1000" dirty="0" smtClean="0"/>
              <a:t>www.floridanature.org</a:t>
            </a:r>
            <a:endParaRPr lang="es-MX" sz="1000" dirty="0"/>
          </a:p>
        </p:txBody>
      </p:sp>
    </p:spTree>
    <p:extLst>
      <p:ext uri="{BB962C8B-B14F-4D97-AF65-F5344CB8AC3E}">
        <p14:creationId xmlns:p14="http://schemas.microsoft.com/office/powerpoint/2010/main" val="812954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b="1" dirty="0" smtClean="0"/>
              <a:t>Estambres </a:t>
            </a:r>
            <a:r>
              <a:rPr lang="es-MX" dirty="0" smtClean="0"/>
              <a:t>4-50.</a:t>
            </a:r>
          </a:p>
          <a:p>
            <a:r>
              <a:rPr lang="es-MX" b="1" dirty="0" smtClean="0"/>
              <a:t>Pistilos </a:t>
            </a:r>
            <a:r>
              <a:rPr lang="es-MX" dirty="0"/>
              <a:t>simples, </a:t>
            </a:r>
            <a:r>
              <a:rPr lang="es-MX" dirty="0" smtClean="0"/>
              <a:t>de 5-21</a:t>
            </a:r>
            <a:r>
              <a:rPr lang="es-MX" dirty="0"/>
              <a:t>, libres entre sí, lateralmente aplanados en una serie sobre un </a:t>
            </a:r>
            <a:r>
              <a:rPr lang="es-MX" dirty="0" smtClean="0"/>
              <a:t>eje convexo</a:t>
            </a:r>
            <a:r>
              <a:rPr lang="es-MX" dirty="0"/>
              <a:t>, la base ampliamente </a:t>
            </a:r>
            <a:r>
              <a:rPr lang="es-MX" dirty="0" smtClean="0"/>
              <a:t>aplanada. </a:t>
            </a:r>
          </a:p>
          <a:p>
            <a:r>
              <a:rPr lang="es-MX" dirty="0" smtClean="0"/>
              <a:t>Placentación basal.</a:t>
            </a:r>
          </a:p>
          <a:p>
            <a:r>
              <a:rPr lang="es-MX" dirty="0" smtClean="0"/>
              <a:t> Óvulos </a:t>
            </a:r>
            <a:r>
              <a:rPr lang="es-MX" dirty="0" err="1" smtClean="0"/>
              <a:t>uniloculares</a:t>
            </a:r>
            <a:r>
              <a:rPr lang="es-MX" dirty="0"/>
              <a:t>.</a:t>
            </a:r>
          </a:p>
        </p:txBody>
      </p:sp>
      <p:sp>
        <p:nvSpPr>
          <p:cNvPr id="3" name="Título 2"/>
          <p:cNvSpPr>
            <a:spLocks noGrp="1"/>
          </p:cNvSpPr>
          <p:nvPr>
            <p:ph type="title"/>
          </p:nvPr>
        </p:nvSpPr>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br>
              <a:rPr lang="es-ES" sz="4000" b="1" kern="0" dirty="0"/>
            </a:b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996952"/>
            <a:ext cx="4704522" cy="3528392"/>
          </a:xfrm>
          <a:prstGeom prst="rect">
            <a:avLst/>
          </a:prstGeom>
        </p:spPr>
      </p:pic>
      <p:sp>
        <p:nvSpPr>
          <p:cNvPr id="5" name="Rectángulo 4"/>
          <p:cNvSpPr/>
          <p:nvPr/>
        </p:nvSpPr>
        <p:spPr>
          <a:xfrm>
            <a:off x="4207008" y="6248400"/>
            <a:ext cx="2328258" cy="246221"/>
          </a:xfrm>
          <a:prstGeom prst="rect">
            <a:avLst/>
          </a:prstGeom>
        </p:spPr>
        <p:txBody>
          <a:bodyPr wrap="square">
            <a:spAutoFit/>
          </a:bodyPr>
          <a:lstStyle/>
          <a:p>
            <a:r>
              <a:rPr lang="es-MX" sz="1000" dirty="0"/>
              <a:t>http://</a:t>
            </a:r>
            <a:r>
              <a:rPr lang="es-MX" sz="1000" dirty="0" smtClean="0"/>
              <a:t>www.botanicalgarden.ubc.ca</a:t>
            </a:r>
            <a:endParaRPr lang="es-MX" sz="1000" dirty="0"/>
          </a:p>
        </p:txBody>
      </p:sp>
    </p:spTree>
    <p:extLst>
      <p:ext uri="{BB962C8B-B14F-4D97-AF65-F5344CB8AC3E}">
        <p14:creationId xmlns:p14="http://schemas.microsoft.com/office/powerpoint/2010/main" val="18199239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b="1" dirty="0"/>
              <a:t>Frutos </a:t>
            </a:r>
            <a:r>
              <a:rPr lang="es-MX" dirty="0"/>
              <a:t>agregados sobre folículos radiales, dehiscentes</a:t>
            </a:r>
          </a:p>
          <a:p>
            <a:r>
              <a:rPr lang="es-MX" dirty="0" err="1" smtClean="0"/>
              <a:t>Adaxialmente</a:t>
            </a:r>
            <a:r>
              <a:rPr lang="es-MX" dirty="0" smtClean="0"/>
              <a:t>.</a:t>
            </a:r>
          </a:p>
          <a:p>
            <a:r>
              <a:rPr lang="es-MX" dirty="0" smtClean="0"/>
              <a:t> </a:t>
            </a:r>
            <a:r>
              <a:rPr lang="es-MX" b="1" dirty="0"/>
              <a:t>S</a:t>
            </a:r>
            <a:r>
              <a:rPr lang="es-MX" b="1" dirty="0" smtClean="0"/>
              <a:t>emillas </a:t>
            </a:r>
            <a:r>
              <a:rPr lang="es-MX" dirty="0"/>
              <a:t>una por folículo, elipsoide a </a:t>
            </a:r>
            <a:r>
              <a:rPr lang="es-MX" dirty="0" err="1"/>
              <a:t>obovoides</a:t>
            </a:r>
            <a:r>
              <a:rPr lang="es-MX" dirty="0"/>
              <a:t>, el</a:t>
            </a:r>
          </a:p>
          <a:p>
            <a:r>
              <a:rPr lang="es-MX" dirty="0"/>
              <a:t>endospermo abundante, aceitoso, el embrión pequeño.</a:t>
            </a:r>
          </a:p>
        </p:txBody>
      </p:sp>
      <p:sp>
        <p:nvSpPr>
          <p:cNvPr id="3" name="Título 2"/>
          <p:cNvSpPr>
            <a:spLocks noGrp="1"/>
          </p:cNvSpPr>
          <p:nvPr>
            <p:ph type="title"/>
          </p:nvPr>
        </p:nvSpPr>
        <p:spPr/>
        <p:txBody>
          <a:bodyPr>
            <a:normAutofit fontScale="90000"/>
          </a:bodyPr>
          <a:lstStyle/>
          <a:p>
            <a:pPr algn="ctr"/>
            <a:r>
              <a:rPr lang="es-ES" sz="4400" b="1" kern="0" dirty="0">
                <a:effectLst>
                  <a:outerShdw blurRad="38100" dist="38100" dir="2700000" algn="tl">
                    <a:srgbClr val="000000">
                      <a:alpha val="43137"/>
                    </a:srgbClr>
                  </a:outerShdw>
                </a:effectLst>
              </a:rPr>
              <a:t>CARACTERÍSTICAS</a:t>
            </a:r>
            <a:r>
              <a:rPr lang="es-ES" sz="4400" b="1" kern="0" dirty="0"/>
              <a:t> </a:t>
            </a:r>
            <a:br>
              <a:rPr lang="es-ES" sz="4400" b="1" kern="0" dirty="0"/>
            </a:b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6815" y="3308199"/>
            <a:ext cx="4445000" cy="3517900"/>
          </a:xfrm>
          <a:prstGeom prst="rect">
            <a:avLst/>
          </a:prstGeom>
        </p:spPr>
      </p:pic>
      <p:sp>
        <p:nvSpPr>
          <p:cNvPr id="5" name="Rectángulo 4"/>
          <p:cNvSpPr/>
          <p:nvPr/>
        </p:nvSpPr>
        <p:spPr>
          <a:xfrm>
            <a:off x="4572341" y="6488668"/>
            <a:ext cx="2425987" cy="369332"/>
          </a:xfrm>
          <a:prstGeom prst="rect">
            <a:avLst/>
          </a:prstGeom>
        </p:spPr>
        <p:txBody>
          <a:bodyPr wrap="square">
            <a:spAutoFit/>
          </a:bodyPr>
          <a:lstStyle/>
          <a:p>
            <a:r>
              <a:rPr lang="es-MX" dirty="0"/>
              <a:t>http://</a:t>
            </a:r>
            <a:r>
              <a:rPr lang="es-MX" dirty="0" smtClean="0"/>
              <a:t>img.21food.com</a:t>
            </a:r>
            <a:endParaRPr lang="es-MX" dirty="0"/>
          </a:p>
        </p:txBody>
      </p:sp>
      <p:sp>
        <p:nvSpPr>
          <p:cNvPr id="6" name="Rectángulo 5"/>
          <p:cNvSpPr/>
          <p:nvPr/>
        </p:nvSpPr>
        <p:spPr>
          <a:xfrm>
            <a:off x="6175698" y="4077072"/>
            <a:ext cx="1645259" cy="369332"/>
          </a:xfrm>
          <a:prstGeom prst="rect">
            <a:avLst/>
          </a:prstGeom>
        </p:spPr>
        <p:txBody>
          <a:bodyPr wrap="none">
            <a:spAutoFit/>
          </a:bodyPr>
          <a:lstStyle/>
          <a:p>
            <a:r>
              <a:rPr lang="es-MX" i="1" dirty="0" err="1" smtClean="0"/>
              <a:t>Illicium</a:t>
            </a:r>
            <a:r>
              <a:rPr lang="es-MX" i="1" dirty="0" smtClean="0"/>
              <a:t> </a:t>
            </a:r>
            <a:r>
              <a:rPr lang="es-MX" i="1" dirty="0" err="1"/>
              <a:t>verum</a:t>
            </a:r>
            <a:endParaRPr lang="es-MX" i="1" dirty="0"/>
          </a:p>
        </p:txBody>
      </p:sp>
    </p:spTree>
    <p:extLst>
      <p:ext uri="{BB962C8B-B14F-4D97-AF65-F5344CB8AC3E}">
        <p14:creationId xmlns:p14="http://schemas.microsoft.com/office/powerpoint/2010/main" val="41910218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MX" sz="4400" b="1" dirty="0" smtClean="0">
                <a:solidFill>
                  <a:schemeClr val="tx1"/>
                </a:solidFill>
              </a:rPr>
              <a:t>TRIMENIACEAE</a:t>
            </a:r>
            <a:endParaRPr lang="es-MX" dirty="0">
              <a:solidFill>
                <a:schemeClr val="tx1"/>
              </a:solidFill>
            </a:endParaRPr>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1541" y="1217712"/>
            <a:ext cx="7076843" cy="5307632"/>
          </a:xfrm>
        </p:spPr>
      </p:pic>
    </p:spTree>
    <p:extLst>
      <p:ext uri="{BB962C8B-B14F-4D97-AF65-F5344CB8AC3E}">
        <p14:creationId xmlns:p14="http://schemas.microsoft.com/office/powerpoint/2010/main" val="40987836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err="1"/>
              <a:t>Monogenérica</a:t>
            </a:r>
            <a:r>
              <a:rPr lang="es-MX" dirty="0"/>
              <a:t> </a:t>
            </a:r>
            <a:r>
              <a:rPr lang="es-MX" dirty="0" smtClean="0"/>
              <a:t>(</a:t>
            </a:r>
            <a:r>
              <a:rPr lang="es-MX" i="1" dirty="0" err="1" smtClean="0"/>
              <a:t>Trimenia</a:t>
            </a:r>
            <a:r>
              <a:rPr lang="es-MX" dirty="0" smtClean="0"/>
              <a:t>) </a:t>
            </a:r>
            <a:r>
              <a:rPr lang="es-MX" dirty="0"/>
              <a:t>con aproximadamente </a:t>
            </a:r>
            <a:r>
              <a:rPr lang="es-MX" dirty="0" smtClean="0"/>
              <a:t>8 </a:t>
            </a:r>
            <a:r>
              <a:rPr lang="es-MX" dirty="0"/>
              <a:t>especies</a:t>
            </a:r>
          </a:p>
          <a:p>
            <a:r>
              <a:rPr lang="es-MX" dirty="0"/>
              <a:t> </a:t>
            </a:r>
            <a:r>
              <a:rPr lang="es-MX" dirty="0" smtClean="0"/>
              <a:t>Zonas tropicales y </a:t>
            </a:r>
            <a:r>
              <a:rPr lang="es-MX" dirty="0"/>
              <a:t>subtropicales </a:t>
            </a:r>
            <a:r>
              <a:rPr lang="es-MX" dirty="0" smtClean="0"/>
              <a:t>desde Célebes </a:t>
            </a:r>
            <a:r>
              <a:rPr lang="es-MX" dirty="0"/>
              <a:t>a las </a:t>
            </a:r>
            <a:r>
              <a:rPr lang="es-MX" dirty="0" smtClean="0"/>
              <a:t>Islas Marquesas y Australia </a:t>
            </a:r>
            <a:r>
              <a:rPr lang="es-MX" dirty="0"/>
              <a:t>nororiental.</a:t>
            </a:r>
          </a:p>
        </p:txBody>
      </p:sp>
      <p:sp>
        <p:nvSpPr>
          <p:cNvPr id="3" name="Título 2"/>
          <p:cNvSpPr>
            <a:spLocks noGrp="1"/>
          </p:cNvSpPr>
          <p:nvPr>
            <p:ph type="title"/>
          </p:nvPr>
        </p:nvSpPr>
        <p:spPr/>
        <p:txBody>
          <a:bodyPr/>
          <a:lstStyle/>
          <a:p>
            <a:pPr algn="ctr"/>
            <a:r>
              <a:rPr lang="es-MX" sz="4400" b="1" dirty="0" smtClean="0">
                <a:solidFill>
                  <a:schemeClr val="tx1"/>
                </a:solidFill>
              </a:rPr>
              <a:t>TRIMENIACEAE</a:t>
            </a:r>
            <a:endParaRPr lang="es-MX" dirty="0">
              <a:solidFill>
                <a:schemeClr val="tx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3356992"/>
            <a:ext cx="6585248" cy="3240360"/>
          </a:xfrm>
          <a:prstGeom prst="rect">
            <a:avLst/>
          </a:prstGeom>
        </p:spPr>
      </p:pic>
      <p:sp>
        <p:nvSpPr>
          <p:cNvPr id="5" name="Rectángulo 4"/>
          <p:cNvSpPr/>
          <p:nvPr/>
        </p:nvSpPr>
        <p:spPr>
          <a:xfrm>
            <a:off x="7153492" y="6353114"/>
            <a:ext cx="2296705" cy="261610"/>
          </a:xfrm>
          <a:prstGeom prst="rect">
            <a:avLst/>
          </a:prstGeom>
        </p:spPr>
        <p:txBody>
          <a:bodyPr wrap="square">
            <a:spAutoFit/>
          </a:bodyPr>
          <a:lstStyle/>
          <a:p>
            <a:r>
              <a:rPr lang="es-MX" sz="1100" dirty="0">
                <a:solidFill>
                  <a:schemeClr val="bg1"/>
                </a:solidFill>
              </a:rPr>
              <a:t>http://</a:t>
            </a:r>
            <a:r>
              <a:rPr lang="es-MX" sz="1100" dirty="0" smtClean="0">
                <a:solidFill>
                  <a:schemeClr val="bg1"/>
                </a:solidFill>
              </a:rPr>
              <a:t>conabio.inaturalist.org</a:t>
            </a:r>
            <a:endParaRPr lang="es-MX" sz="1100" dirty="0">
              <a:solidFill>
                <a:schemeClr val="bg1"/>
              </a:solidFill>
            </a:endParaRPr>
          </a:p>
        </p:txBody>
      </p:sp>
    </p:spTree>
    <p:extLst>
      <p:ext uri="{BB962C8B-B14F-4D97-AF65-F5344CB8AC3E}">
        <p14:creationId xmlns:p14="http://schemas.microsoft.com/office/powerpoint/2010/main" val="19401026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770412"/>
            <a:ext cx="8229600" cy="4572000"/>
          </a:xfrm>
        </p:spPr>
        <p:txBody>
          <a:bodyPr>
            <a:normAutofit/>
          </a:bodyPr>
          <a:lstStyle/>
          <a:p>
            <a:endParaRPr lang="es-MX" dirty="0" smtClean="0">
              <a:solidFill>
                <a:schemeClr val="bg1"/>
              </a:solidFill>
            </a:endParaRPr>
          </a:p>
          <a:p>
            <a:r>
              <a:rPr lang="es-MX" dirty="0" smtClean="0"/>
              <a:t>Planta </a:t>
            </a:r>
            <a:r>
              <a:rPr lang="es-MX" dirty="0"/>
              <a:t>monoica o dioica, con flores perfectas o unisexuales</a:t>
            </a:r>
            <a:r>
              <a:rPr lang="es-MX" dirty="0" smtClean="0"/>
              <a:t>.</a:t>
            </a:r>
          </a:p>
          <a:p>
            <a:r>
              <a:rPr lang="es-MX" dirty="0" smtClean="0"/>
              <a:t>Árboles </a:t>
            </a:r>
            <a:r>
              <a:rPr lang="es-MX" dirty="0"/>
              <a:t>pequeños, a</a:t>
            </a:r>
            <a:r>
              <a:rPr lang="es-MX" dirty="0" smtClean="0"/>
              <a:t>rbustos </a:t>
            </a:r>
            <a:r>
              <a:rPr lang="es-MX" dirty="0"/>
              <a:t>o </a:t>
            </a:r>
            <a:r>
              <a:rPr lang="es-MX" dirty="0" smtClean="0"/>
              <a:t>bejucos.</a:t>
            </a:r>
          </a:p>
          <a:p>
            <a:r>
              <a:rPr lang="es-MX" dirty="0" smtClean="0"/>
              <a:t>Hojas siempre verdes</a:t>
            </a:r>
            <a:r>
              <a:rPr lang="es-MX" dirty="0"/>
              <a:t>, opuestas, decusadas, simples</a:t>
            </a:r>
          </a:p>
        </p:txBody>
      </p:sp>
      <p:sp>
        <p:nvSpPr>
          <p:cNvPr id="3" name="Título 2"/>
          <p:cNvSpPr>
            <a:spLocks noGrp="1"/>
          </p:cNvSpPr>
          <p:nvPr>
            <p:ph type="title"/>
          </p:nvPr>
        </p:nvSpPr>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br>
              <a:rPr lang="es-ES" sz="4000" b="1" kern="0" dirty="0"/>
            </a:b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3024300"/>
            <a:ext cx="4762872" cy="3572154"/>
          </a:xfrm>
          <a:prstGeom prst="rect">
            <a:avLst/>
          </a:prstGeom>
        </p:spPr>
      </p:pic>
      <p:sp>
        <p:nvSpPr>
          <p:cNvPr id="7" name="Rectángulo 6"/>
          <p:cNvSpPr/>
          <p:nvPr/>
        </p:nvSpPr>
        <p:spPr>
          <a:xfrm>
            <a:off x="179512" y="6473344"/>
            <a:ext cx="1892044" cy="246221"/>
          </a:xfrm>
          <a:prstGeom prst="rect">
            <a:avLst/>
          </a:prstGeom>
        </p:spPr>
        <p:txBody>
          <a:bodyPr wrap="square">
            <a:spAutoFit/>
          </a:bodyPr>
          <a:lstStyle/>
          <a:p>
            <a:r>
              <a:rPr lang="es-MX" sz="1000" dirty="0">
                <a:solidFill>
                  <a:schemeClr val="bg1"/>
                </a:solidFill>
              </a:rPr>
              <a:t>https://</a:t>
            </a:r>
            <a:r>
              <a:rPr lang="es-MX" sz="1000" dirty="0" smtClean="0">
                <a:solidFill>
                  <a:schemeClr val="bg1"/>
                </a:solidFill>
              </a:rPr>
              <a:t>c1.staticflickr.com</a:t>
            </a:r>
            <a:endParaRPr lang="es-MX" sz="1000" dirty="0">
              <a:solidFill>
                <a:schemeClr val="bg1"/>
              </a:solidFill>
            </a:endParaRPr>
          </a:p>
        </p:txBody>
      </p:sp>
    </p:spTree>
    <p:extLst>
      <p:ext uri="{BB962C8B-B14F-4D97-AF65-F5344CB8AC3E}">
        <p14:creationId xmlns:p14="http://schemas.microsoft.com/office/powerpoint/2010/main" val="42398238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dirty="0" smtClean="0"/>
              <a:t>Flores </a:t>
            </a:r>
            <a:r>
              <a:rPr lang="es-MX" dirty="0" err="1"/>
              <a:t>bracteadas</a:t>
            </a:r>
            <a:r>
              <a:rPr lang="es-MX" dirty="0"/>
              <a:t>, con </a:t>
            </a:r>
            <a:r>
              <a:rPr lang="es-MX" dirty="0" err="1" smtClean="0"/>
              <a:t>reeceptaculo</a:t>
            </a:r>
            <a:r>
              <a:rPr lang="es-MX" dirty="0" smtClean="0"/>
              <a:t> </a:t>
            </a:r>
            <a:r>
              <a:rPr lang="es-MX" dirty="0"/>
              <a:t>pequeño, glabro, </a:t>
            </a:r>
            <a:r>
              <a:rPr lang="es-MX" dirty="0" smtClean="0"/>
              <a:t>tépalos </a:t>
            </a:r>
            <a:r>
              <a:rPr lang="es-MX" dirty="0"/>
              <a:t>caducos antes de o durante la </a:t>
            </a:r>
            <a:r>
              <a:rPr lang="es-MX" dirty="0" smtClean="0"/>
              <a:t>antesis.</a:t>
            </a:r>
          </a:p>
          <a:p>
            <a:r>
              <a:rPr lang="es-MX" dirty="0" smtClean="0"/>
              <a:t>Estambres </a:t>
            </a:r>
            <a:r>
              <a:rPr lang="es-MX" dirty="0"/>
              <a:t>con el </a:t>
            </a:r>
            <a:r>
              <a:rPr lang="es-MX" dirty="0" smtClean="0"/>
              <a:t>filamento </a:t>
            </a:r>
            <a:r>
              <a:rPr lang="es-MX" dirty="0"/>
              <a:t>a lo sumo tan largo como la </a:t>
            </a:r>
            <a:r>
              <a:rPr lang="es-MX" dirty="0" smtClean="0"/>
              <a:t>antera.</a:t>
            </a:r>
          </a:p>
          <a:p>
            <a:r>
              <a:rPr lang="es-MX" dirty="0" smtClean="0"/>
              <a:t>Gineceo </a:t>
            </a:r>
            <a:r>
              <a:rPr lang="es-MX" dirty="0"/>
              <a:t>superior, 1(-2) </a:t>
            </a:r>
            <a:r>
              <a:rPr lang="es-MX" dirty="0" smtClean="0"/>
              <a:t>carpelos </a:t>
            </a:r>
            <a:r>
              <a:rPr lang="es-MX" dirty="0"/>
              <a:t>(ausente o rudimentario en las flores masculinas), </a:t>
            </a:r>
            <a:r>
              <a:rPr lang="es-MX" dirty="0" smtClean="0"/>
              <a:t>estigma </a:t>
            </a:r>
            <a:r>
              <a:rPr lang="es-MX" dirty="0"/>
              <a:t>sésil</a:t>
            </a:r>
            <a:r>
              <a:rPr lang="es-MX" dirty="0" smtClean="0"/>
              <a:t>,</a:t>
            </a:r>
          </a:p>
          <a:p>
            <a:r>
              <a:rPr lang="es-MX" dirty="0" smtClean="0"/>
              <a:t> </a:t>
            </a:r>
            <a:r>
              <a:rPr lang="es-MX" dirty="0"/>
              <a:t>1 </a:t>
            </a:r>
            <a:r>
              <a:rPr lang="es-MX" dirty="0" smtClean="0"/>
              <a:t>óvulo </a:t>
            </a:r>
            <a:r>
              <a:rPr lang="es-MX" dirty="0"/>
              <a:t>por carpelo, </a:t>
            </a:r>
            <a:endParaRPr lang="es-MX" dirty="0" smtClean="0"/>
          </a:p>
          <a:p>
            <a:endParaRPr lang="es-MX" dirty="0"/>
          </a:p>
          <a:p>
            <a:endParaRPr lang="es-MX" dirty="0" smtClean="0"/>
          </a:p>
          <a:p>
            <a:endParaRPr lang="es-MX" dirty="0"/>
          </a:p>
        </p:txBody>
      </p:sp>
      <p:sp>
        <p:nvSpPr>
          <p:cNvPr id="3" name="Título 2"/>
          <p:cNvSpPr>
            <a:spLocks noGrp="1"/>
          </p:cNvSpPr>
          <p:nvPr>
            <p:ph type="title"/>
          </p:nvPr>
        </p:nvSpPr>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r>
              <a:rPr lang="es-ES" sz="4000" b="1" kern="0" dirty="0" smtClean="0"/>
              <a:t/>
            </a:r>
            <a:br>
              <a:rPr lang="es-ES" sz="4000" b="1" kern="0" dirty="0" smtClean="0"/>
            </a:b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936" y="4167606"/>
            <a:ext cx="4045705" cy="2690394"/>
          </a:xfrm>
          <a:prstGeom prst="rect">
            <a:avLst/>
          </a:prstGeom>
        </p:spPr>
      </p:pic>
      <p:sp>
        <p:nvSpPr>
          <p:cNvPr id="5" name="Rectángulo 4"/>
          <p:cNvSpPr/>
          <p:nvPr/>
        </p:nvSpPr>
        <p:spPr>
          <a:xfrm>
            <a:off x="251520" y="6314253"/>
            <a:ext cx="1979712" cy="246221"/>
          </a:xfrm>
          <a:prstGeom prst="rect">
            <a:avLst/>
          </a:prstGeom>
        </p:spPr>
        <p:txBody>
          <a:bodyPr wrap="square">
            <a:spAutoFit/>
          </a:bodyPr>
          <a:lstStyle/>
          <a:p>
            <a:r>
              <a:rPr lang="es-MX" sz="1000" dirty="0"/>
              <a:t>http://</a:t>
            </a:r>
            <a:r>
              <a:rPr lang="es-MX" sz="1000" dirty="0" smtClean="0"/>
              <a:t>upload.wikimedia.org</a:t>
            </a:r>
            <a:endParaRPr lang="es-MX" sz="1000" dirty="0"/>
          </a:p>
        </p:txBody>
      </p:sp>
    </p:spTree>
    <p:extLst>
      <p:ext uri="{BB962C8B-B14F-4D97-AF65-F5344CB8AC3E}">
        <p14:creationId xmlns:p14="http://schemas.microsoft.com/office/powerpoint/2010/main" val="42013286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791328"/>
            <a:ext cx="8229600" cy="4572000"/>
          </a:xfrm>
        </p:spPr>
        <p:txBody>
          <a:bodyPr>
            <a:normAutofit/>
          </a:bodyPr>
          <a:lstStyle/>
          <a:p>
            <a:pPr marL="0" indent="0">
              <a:buNone/>
            </a:pPr>
            <a:endParaRPr lang="es-MX" dirty="0"/>
          </a:p>
          <a:p>
            <a:r>
              <a:rPr lang="es-MX" dirty="0" smtClean="0"/>
              <a:t>Fruto </a:t>
            </a:r>
            <a:r>
              <a:rPr lang="es-MX" dirty="0"/>
              <a:t>en baya jugosa, esférica, pequeña, púrpura a roja oscura o negra.</a:t>
            </a:r>
          </a:p>
          <a:p>
            <a:r>
              <a:rPr lang="es-MX" dirty="0" err="1" smtClean="0"/>
              <a:t>Semila</a:t>
            </a:r>
            <a:r>
              <a:rPr lang="es-MX" dirty="0" smtClean="0"/>
              <a:t> </a:t>
            </a:r>
            <a:r>
              <a:rPr lang="es-MX" dirty="0"/>
              <a:t>con la </a:t>
            </a:r>
            <a:r>
              <a:rPr lang="es-MX" dirty="0" err="1" smtClean="0"/>
              <a:t>exotesta</a:t>
            </a:r>
            <a:r>
              <a:rPr lang="es-MX" dirty="0" smtClean="0"/>
              <a:t> dura</a:t>
            </a:r>
            <a:r>
              <a:rPr lang="es-MX" dirty="0"/>
              <a:t>, lisa o rugosa, </a:t>
            </a:r>
          </a:p>
          <a:p>
            <a:r>
              <a:rPr lang="es-MX" dirty="0" smtClean="0"/>
              <a:t>Polen </a:t>
            </a:r>
            <a:r>
              <a:rPr lang="es-MX" dirty="0"/>
              <a:t>en </a:t>
            </a:r>
            <a:r>
              <a:rPr lang="es-MX" dirty="0" smtClean="0"/>
              <a:t>monadas</a:t>
            </a:r>
          </a:p>
          <a:p>
            <a:endParaRPr lang="es-MX" dirty="0"/>
          </a:p>
        </p:txBody>
      </p:sp>
      <p:sp>
        <p:nvSpPr>
          <p:cNvPr id="3" name="Título 2"/>
          <p:cNvSpPr>
            <a:spLocks noGrp="1"/>
          </p:cNvSpPr>
          <p:nvPr>
            <p:ph type="title"/>
          </p:nvPr>
        </p:nvSpPr>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br>
              <a:rPr lang="es-ES" sz="4000" b="1" kern="0" dirty="0"/>
            </a:b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3888" y="2636912"/>
            <a:ext cx="5580112" cy="4146333"/>
          </a:xfrm>
          <a:prstGeom prst="rect">
            <a:avLst/>
          </a:prstGeom>
        </p:spPr>
      </p:pic>
      <p:sp>
        <p:nvSpPr>
          <p:cNvPr id="5" name="Rectángulo 4"/>
          <p:cNvSpPr/>
          <p:nvPr/>
        </p:nvSpPr>
        <p:spPr>
          <a:xfrm>
            <a:off x="251520" y="6381328"/>
            <a:ext cx="2376264" cy="246221"/>
          </a:xfrm>
          <a:prstGeom prst="rect">
            <a:avLst/>
          </a:prstGeom>
        </p:spPr>
        <p:txBody>
          <a:bodyPr wrap="square">
            <a:spAutoFit/>
          </a:bodyPr>
          <a:lstStyle/>
          <a:p>
            <a:r>
              <a:rPr lang="es-MX" sz="1000" dirty="0"/>
              <a:t>https://</a:t>
            </a:r>
            <a:r>
              <a:rPr lang="es-MX" sz="1000" dirty="0" smtClean="0"/>
              <a:t>davidtng.files.wordpress.com</a:t>
            </a:r>
            <a:endParaRPr lang="es-MX" sz="1000" dirty="0"/>
          </a:p>
        </p:txBody>
      </p:sp>
    </p:spTree>
    <p:extLst>
      <p:ext uri="{BB962C8B-B14F-4D97-AF65-F5344CB8AC3E}">
        <p14:creationId xmlns:p14="http://schemas.microsoft.com/office/powerpoint/2010/main" val="488071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24199" y="908720"/>
            <a:ext cx="8229600" cy="4572000"/>
          </a:xfrm>
        </p:spPr>
        <p:txBody>
          <a:bodyPr/>
          <a:lstStyle/>
          <a:p>
            <a:r>
              <a:rPr lang="es-MX" dirty="0" smtClean="0"/>
              <a:t>Polinización </a:t>
            </a:r>
            <a:r>
              <a:rPr lang="es-MX" dirty="0"/>
              <a:t>probablemente </a:t>
            </a:r>
            <a:r>
              <a:rPr lang="es-MX" dirty="0" smtClean="0"/>
              <a:t>anemófila, </a:t>
            </a:r>
            <a:r>
              <a:rPr lang="es-MX" dirty="0"/>
              <a:t>pero combinada con la entomofilia en </a:t>
            </a:r>
            <a:r>
              <a:rPr lang="es-MX" i="1" dirty="0"/>
              <a:t>T. </a:t>
            </a:r>
            <a:r>
              <a:rPr lang="es-MX" i="1" dirty="0" err="1" smtClean="0"/>
              <a:t>moorei</a:t>
            </a:r>
            <a:r>
              <a:rPr lang="es-MX" dirty="0" smtClean="0"/>
              <a:t>.</a:t>
            </a:r>
            <a:endParaRPr lang="es-MX" dirty="0">
              <a:hlinkClick r:id="rId2" tooltip="Dispersión (Botánica)"/>
            </a:endParaRPr>
          </a:p>
          <a:p>
            <a:r>
              <a:rPr lang="es-MX" dirty="0" smtClean="0"/>
              <a:t>Dispersión </a:t>
            </a:r>
            <a:r>
              <a:rPr lang="es-MX" dirty="0"/>
              <a:t>aparentemente </a:t>
            </a:r>
            <a:r>
              <a:rPr lang="es-MX" dirty="0" err="1"/>
              <a:t>ornitócora</a:t>
            </a:r>
            <a:r>
              <a:rPr lang="es-MX" dirty="0"/>
              <a:t>. Se encuentran en las crestas y otros lugares expuestos de las selvas, en altitudes medias a altas. Acumuladoras de aluminio</a:t>
            </a:r>
          </a:p>
        </p:txBody>
      </p:sp>
      <p:sp>
        <p:nvSpPr>
          <p:cNvPr id="3" name="Título 2"/>
          <p:cNvSpPr>
            <a:spLocks noGrp="1"/>
          </p:cNvSpPr>
          <p:nvPr>
            <p:ph type="title"/>
          </p:nvPr>
        </p:nvSpPr>
        <p:spPr/>
        <p:txBody>
          <a:bodyPr>
            <a:normAutofit fontScale="90000"/>
          </a:bodyPr>
          <a:lstStyle/>
          <a:p>
            <a:pPr algn="ctr"/>
            <a:r>
              <a:rPr lang="es-ES" sz="4000" b="1" kern="0" dirty="0">
                <a:effectLst>
                  <a:outerShdw blurRad="38100" dist="38100" dir="2700000" algn="tl">
                    <a:srgbClr val="000000">
                      <a:alpha val="43137"/>
                    </a:srgbClr>
                  </a:outerShdw>
                </a:effectLst>
              </a:rPr>
              <a:t>CARACTERÍSTICAS</a:t>
            </a:r>
            <a:r>
              <a:rPr lang="es-ES" sz="4000" b="1" kern="0" dirty="0"/>
              <a:t> </a:t>
            </a:r>
            <a:br>
              <a:rPr lang="es-ES" sz="4000" b="1" kern="0" dirty="0"/>
            </a:br>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3086962"/>
            <a:ext cx="4694312" cy="3520734"/>
          </a:xfrm>
          <a:prstGeom prst="rect">
            <a:avLst/>
          </a:prstGeom>
        </p:spPr>
      </p:pic>
      <p:sp>
        <p:nvSpPr>
          <p:cNvPr id="5" name="Rectángulo 4"/>
          <p:cNvSpPr/>
          <p:nvPr/>
        </p:nvSpPr>
        <p:spPr>
          <a:xfrm>
            <a:off x="323528" y="6331775"/>
            <a:ext cx="1872208" cy="246221"/>
          </a:xfrm>
          <a:prstGeom prst="rect">
            <a:avLst/>
          </a:prstGeom>
        </p:spPr>
        <p:txBody>
          <a:bodyPr wrap="square">
            <a:spAutoFit/>
          </a:bodyPr>
          <a:lstStyle/>
          <a:p>
            <a:r>
              <a:rPr lang="es-MX" sz="1000" dirty="0"/>
              <a:t>http://</a:t>
            </a:r>
            <a:r>
              <a:rPr lang="es-MX" sz="1000" dirty="0" smtClean="0"/>
              <a:t>collections.mnh.si.edu</a:t>
            </a:r>
            <a:endParaRPr lang="es-MX" sz="1000" dirty="0"/>
          </a:p>
        </p:txBody>
      </p:sp>
    </p:spTree>
    <p:extLst>
      <p:ext uri="{BB962C8B-B14F-4D97-AF65-F5344CB8AC3E}">
        <p14:creationId xmlns:p14="http://schemas.microsoft.com/office/powerpoint/2010/main" val="27349047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rot="3994285">
            <a:off x="3243989" y="2438003"/>
            <a:ext cx="5703369" cy="1219200"/>
          </a:xfrm>
        </p:spPr>
        <p:txBody>
          <a:bodyPr>
            <a:normAutofit fontScale="90000"/>
          </a:bodyPr>
          <a:lstStyle/>
          <a:p>
            <a:pPr algn="ctr"/>
            <a:r>
              <a:rPr lang="es-MX" sz="4400" b="1" dirty="0" smtClean="0">
                <a:solidFill>
                  <a:schemeClr val="tx1"/>
                </a:solidFill>
              </a:rPr>
              <a:t>AUSTROBAILEYACEAE</a:t>
            </a:r>
            <a:endParaRPr lang="es-MX" sz="4400" dirty="0">
              <a:solidFill>
                <a:schemeClr val="tx1"/>
              </a:solidFill>
            </a:endParaRPr>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556792"/>
            <a:ext cx="3358877" cy="4572000"/>
          </a:xfrm>
        </p:spPr>
      </p:pic>
    </p:spTree>
    <p:extLst>
      <p:ext uri="{BB962C8B-B14F-4D97-AF65-F5344CB8AC3E}">
        <p14:creationId xmlns:p14="http://schemas.microsoft.com/office/powerpoint/2010/main" val="2685283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411761" y="116632"/>
            <a:ext cx="1872208" cy="1143000"/>
          </a:xfrm>
        </p:spPr>
        <p:txBody>
          <a:bodyPr/>
          <a:lstStyle/>
          <a:p>
            <a:pPr eaLnBrk="1" hangingPunct="1"/>
            <a:r>
              <a:rPr lang="es-MX" altLang="es-MX" dirty="0" smtClean="0"/>
              <a:t>Índice</a:t>
            </a:r>
            <a:endParaRPr lang="es-ES" altLang="es-MX" dirty="0" smtClean="0"/>
          </a:p>
        </p:txBody>
      </p:sp>
      <p:sp>
        <p:nvSpPr>
          <p:cNvPr id="7171" name="Rectangle 3"/>
          <p:cNvSpPr>
            <a:spLocks noGrp="1" noChangeArrowheads="1"/>
          </p:cNvSpPr>
          <p:nvPr>
            <p:ph type="body" sz="half" idx="1"/>
          </p:nvPr>
        </p:nvSpPr>
        <p:spPr>
          <a:xfrm>
            <a:off x="0" y="332656"/>
            <a:ext cx="4433888" cy="6525344"/>
          </a:xfrm>
        </p:spPr>
        <p:txBody>
          <a:bodyPr>
            <a:normAutofit/>
          </a:bodyPr>
          <a:lstStyle/>
          <a:p>
            <a:pPr marL="533400" indent="-533400" eaLnBrk="1" hangingPunct="1">
              <a:lnSpc>
                <a:spcPct val="80000"/>
              </a:lnSpc>
              <a:buFontTx/>
              <a:buNone/>
              <a:defRPr/>
            </a:pPr>
            <a:r>
              <a:rPr lang="es-MX" altLang="es-MX" sz="1600" dirty="0"/>
              <a:t>4</a:t>
            </a:r>
            <a:r>
              <a:rPr lang="es-MX" altLang="es-MX" sz="1600" dirty="0" smtClean="0"/>
              <a:t>. Índice </a:t>
            </a:r>
          </a:p>
          <a:p>
            <a:pPr marL="533400" indent="-533400" eaLnBrk="1" hangingPunct="1">
              <a:lnSpc>
                <a:spcPct val="80000"/>
              </a:lnSpc>
              <a:buFontTx/>
              <a:buNone/>
              <a:defRPr/>
            </a:pPr>
            <a:r>
              <a:rPr lang="es-MX" altLang="es-MX" sz="1600" dirty="0"/>
              <a:t>5</a:t>
            </a:r>
            <a:r>
              <a:rPr lang="es-MX" altLang="es-MX" sz="1600" dirty="0" smtClean="0"/>
              <a:t>. Secuencia didáctica</a:t>
            </a:r>
          </a:p>
          <a:p>
            <a:pPr marL="533400" indent="-533400" eaLnBrk="1" hangingPunct="1">
              <a:lnSpc>
                <a:spcPct val="80000"/>
              </a:lnSpc>
              <a:buFontTx/>
              <a:buNone/>
              <a:defRPr/>
            </a:pPr>
            <a:r>
              <a:rPr lang="es-MX" altLang="es-MX" sz="1600" dirty="0" smtClean="0"/>
              <a:t>6. Clado ANITA</a:t>
            </a:r>
            <a:endParaRPr lang="es-MX" altLang="es-MX" sz="1600" dirty="0"/>
          </a:p>
          <a:p>
            <a:pPr marL="533400" indent="-533400" eaLnBrk="1" hangingPunct="1">
              <a:lnSpc>
                <a:spcPct val="80000"/>
              </a:lnSpc>
              <a:buFontTx/>
              <a:buNone/>
              <a:defRPr/>
            </a:pPr>
            <a:r>
              <a:rPr lang="es-MX" altLang="es-MX" sz="1600" dirty="0" smtClean="0"/>
              <a:t>7. Clado ANITA</a:t>
            </a:r>
          </a:p>
          <a:p>
            <a:pPr marL="533400" indent="-533400" eaLnBrk="1" hangingPunct="1">
              <a:lnSpc>
                <a:spcPct val="80000"/>
              </a:lnSpc>
              <a:buFontTx/>
              <a:buNone/>
              <a:defRPr/>
            </a:pPr>
            <a:r>
              <a:rPr lang="es-MX" altLang="es-MX" sz="1600" dirty="0" smtClean="0"/>
              <a:t>8. Características </a:t>
            </a:r>
          </a:p>
          <a:p>
            <a:pPr marL="533400" indent="-533400" eaLnBrk="1" hangingPunct="1">
              <a:lnSpc>
                <a:spcPct val="80000"/>
              </a:lnSpc>
              <a:buFontTx/>
              <a:buNone/>
              <a:defRPr/>
            </a:pPr>
            <a:r>
              <a:rPr lang="es-MX" altLang="es-MX" sz="1600" dirty="0" smtClean="0"/>
              <a:t>9. </a:t>
            </a:r>
            <a:r>
              <a:rPr lang="es-MX" altLang="es-MX" sz="1600" dirty="0"/>
              <a:t>Características </a:t>
            </a:r>
            <a:endParaRPr lang="es-MX" altLang="es-MX" sz="1600" dirty="0" smtClean="0"/>
          </a:p>
          <a:p>
            <a:pPr marL="533400" indent="-533400" eaLnBrk="1" hangingPunct="1">
              <a:lnSpc>
                <a:spcPct val="80000"/>
              </a:lnSpc>
              <a:buFontTx/>
              <a:buNone/>
              <a:defRPr/>
            </a:pPr>
            <a:r>
              <a:rPr lang="es-MX" altLang="es-MX" sz="1600" dirty="0" smtClean="0"/>
              <a:t>10. Familias que perteneces al Clado</a:t>
            </a:r>
          </a:p>
          <a:p>
            <a:pPr marL="533400" indent="-533400">
              <a:lnSpc>
                <a:spcPct val="80000"/>
              </a:lnSpc>
              <a:buNone/>
              <a:defRPr/>
            </a:pPr>
            <a:r>
              <a:rPr lang="es-MX" altLang="es-MX" sz="1600" dirty="0" smtClean="0"/>
              <a:t>11. </a:t>
            </a:r>
            <a:r>
              <a:rPr lang="es-MX" sz="1600" dirty="0" smtClean="0"/>
              <a:t>AMBORELLACEAE</a:t>
            </a:r>
          </a:p>
          <a:p>
            <a:pPr marL="533400" indent="-533400">
              <a:lnSpc>
                <a:spcPct val="80000"/>
              </a:lnSpc>
              <a:buNone/>
              <a:defRPr/>
            </a:pPr>
            <a:r>
              <a:rPr lang="es-MX" altLang="es-MX" sz="1600" dirty="0" smtClean="0"/>
              <a:t>12. Ubicación Taxonómica </a:t>
            </a:r>
          </a:p>
          <a:p>
            <a:pPr marL="533400" indent="-533400" eaLnBrk="1" hangingPunct="1">
              <a:lnSpc>
                <a:spcPct val="80000"/>
              </a:lnSpc>
              <a:buFontTx/>
              <a:buNone/>
              <a:defRPr/>
            </a:pPr>
            <a:r>
              <a:rPr lang="es-MX" altLang="es-MX" sz="1600" dirty="0" smtClean="0"/>
              <a:t>13. Ubicación</a:t>
            </a:r>
          </a:p>
          <a:p>
            <a:pPr marL="533400" indent="-533400" eaLnBrk="1" hangingPunct="1">
              <a:lnSpc>
                <a:spcPct val="80000"/>
              </a:lnSpc>
              <a:buFontTx/>
              <a:buNone/>
              <a:defRPr/>
            </a:pPr>
            <a:r>
              <a:rPr lang="es-MX" altLang="es-MX" sz="1600" dirty="0" smtClean="0"/>
              <a:t>14. </a:t>
            </a:r>
            <a:r>
              <a:rPr lang="es-MX" altLang="es-MX" sz="1600" dirty="0"/>
              <a:t>Características </a:t>
            </a:r>
            <a:r>
              <a:rPr lang="es-MX" altLang="es-MX" sz="1600" dirty="0" smtClean="0"/>
              <a:t> </a:t>
            </a:r>
          </a:p>
          <a:p>
            <a:pPr marL="533400" indent="-533400" eaLnBrk="1" hangingPunct="1">
              <a:lnSpc>
                <a:spcPct val="80000"/>
              </a:lnSpc>
              <a:buFontTx/>
              <a:buNone/>
              <a:defRPr/>
            </a:pPr>
            <a:r>
              <a:rPr lang="es-MX" altLang="es-MX" sz="1600" dirty="0" smtClean="0"/>
              <a:t>15. Descripción </a:t>
            </a:r>
          </a:p>
          <a:p>
            <a:pPr marL="533400" indent="-533400" eaLnBrk="1" hangingPunct="1">
              <a:lnSpc>
                <a:spcPct val="80000"/>
              </a:lnSpc>
              <a:buFontTx/>
              <a:buNone/>
              <a:defRPr/>
            </a:pPr>
            <a:r>
              <a:rPr lang="es-MX" altLang="es-MX" sz="1600" dirty="0" smtClean="0"/>
              <a:t>16. Inflorescencia</a:t>
            </a:r>
          </a:p>
          <a:p>
            <a:pPr marL="533400" indent="-533400" eaLnBrk="1" hangingPunct="1">
              <a:lnSpc>
                <a:spcPct val="80000"/>
              </a:lnSpc>
              <a:buFontTx/>
              <a:buNone/>
              <a:defRPr/>
            </a:pPr>
            <a:r>
              <a:rPr lang="es-MX" altLang="es-MX" sz="1600" dirty="0" smtClean="0"/>
              <a:t>17. </a:t>
            </a:r>
            <a:r>
              <a:rPr lang="es-ES" altLang="es-MX" sz="1600" dirty="0" smtClean="0"/>
              <a:t>Flores  </a:t>
            </a:r>
          </a:p>
          <a:p>
            <a:pPr marL="533400" indent="-533400" eaLnBrk="1" hangingPunct="1">
              <a:lnSpc>
                <a:spcPct val="80000"/>
              </a:lnSpc>
              <a:buFontTx/>
              <a:buNone/>
              <a:defRPr/>
            </a:pPr>
            <a:r>
              <a:rPr lang="es-ES" altLang="es-MX" sz="1600" dirty="0" smtClean="0"/>
              <a:t>18</a:t>
            </a:r>
            <a:r>
              <a:rPr lang="es-MX" altLang="es-MX" sz="1600" dirty="0" smtClean="0"/>
              <a:t>. Flor femenina</a:t>
            </a:r>
          </a:p>
          <a:p>
            <a:pPr marL="533400" indent="-533400" eaLnBrk="1" hangingPunct="1">
              <a:lnSpc>
                <a:spcPct val="80000"/>
              </a:lnSpc>
              <a:buFontTx/>
              <a:buNone/>
              <a:defRPr/>
            </a:pPr>
            <a:r>
              <a:rPr lang="es-MX" altLang="es-MX" sz="1600" dirty="0" smtClean="0"/>
              <a:t>19. </a:t>
            </a:r>
            <a:r>
              <a:rPr lang="es-MX" sz="1600" dirty="0" smtClean="0"/>
              <a:t>Flor masculina</a:t>
            </a:r>
          </a:p>
          <a:p>
            <a:pPr marL="533400" indent="-533400" eaLnBrk="1" hangingPunct="1">
              <a:lnSpc>
                <a:spcPct val="80000"/>
              </a:lnSpc>
              <a:buFontTx/>
              <a:buNone/>
              <a:defRPr/>
            </a:pPr>
            <a:r>
              <a:rPr lang="es-MX" altLang="es-MX" sz="1600" dirty="0" smtClean="0"/>
              <a:t>20. Fruto</a:t>
            </a:r>
            <a:endParaRPr lang="es-MX" altLang="es-MX" sz="1600" dirty="0"/>
          </a:p>
          <a:p>
            <a:pPr marL="533400" indent="-533400" eaLnBrk="1" hangingPunct="1">
              <a:lnSpc>
                <a:spcPct val="80000"/>
              </a:lnSpc>
              <a:buFontTx/>
              <a:buNone/>
              <a:defRPr/>
            </a:pPr>
            <a:r>
              <a:rPr lang="es-MX" altLang="es-MX" sz="1600" dirty="0" smtClean="0"/>
              <a:t>21</a:t>
            </a:r>
            <a:r>
              <a:rPr lang="es-MX" altLang="es-MX" sz="1600" dirty="0"/>
              <a:t>. </a:t>
            </a:r>
            <a:r>
              <a:rPr lang="es-ES" sz="1600" kern="0" dirty="0">
                <a:effectLst>
                  <a:outerShdw blurRad="38100" dist="38100" dir="2700000" algn="tl">
                    <a:srgbClr val="000000">
                      <a:alpha val="43137"/>
                    </a:srgbClr>
                  </a:outerShdw>
                </a:effectLst>
              </a:rPr>
              <a:t>NYMPHAEACEAE</a:t>
            </a:r>
            <a:r>
              <a:rPr lang="es-ES" sz="1600" kern="0" dirty="0"/>
              <a:t> </a:t>
            </a:r>
          </a:p>
          <a:p>
            <a:pPr eaLnBrk="1" hangingPunct="1">
              <a:lnSpc>
                <a:spcPct val="80000"/>
              </a:lnSpc>
              <a:buFontTx/>
              <a:buNone/>
              <a:defRPr/>
            </a:pPr>
            <a:r>
              <a:rPr lang="es-MX" altLang="es-MX" sz="1600" dirty="0" smtClean="0"/>
              <a:t>22</a:t>
            </a:r>
            <a:r>
              <a:rPr lang="es-MX" altLang="es-MX" sz="1600" dirty="0"/>
              <a:t>. </a:t>
            </a:r>
            <a:r>
              <a:rPr lang="es-ES" altLang="es-MX" sz="1600" i="1" dirty="0" smtClean="0"/>
              <a:t>Características</a:t>
            </a:r>
            <a:r>
              <a:rPr lang="es-ES" altLang="es-MX" sz="1600" dirty="0" smtClean="0"/>
              <a:t>. </a:t>
            </a:r>
            <a:endParaRPr lang="es-ES" altLang="es-MX" sz="1600" dirty="0"/>
          </a:p>
          <a:p>
            <a:pPr eaLnBrk="1" hangingPunct="1">
              <a:lnSpc>
                <a:spcPct val="80000"/>
              </a:lnSpc>
              <a:buFontTx/>
              <a:buNone/>
              <a:defRPr/>
            </a:pPr>
            <a:r>
              <a:rPr lang="es-MX" altLang="es-MX" sz="1600" dirty="0" smtClean="0"/>
              <a:t>23. </a:t>
            </a:r>
            <a:r>
              <a:rPr lang="es-ES" altLang="es-MX" sz="1600" i="1" dirty="0" smtClean="0"/>
              <a:t>Características</a:t>
            </a:r>
            <a:r>
              <a:rPr lang="es-ES" altLang="es-MX" sz="1600" dirty="0" smtClean="0"/>
              <a:t>. </a:t>
            </a:r>
            <a:endParaRPr lang="es-ES" altLang="es-MX" sz="1600" dirty="0"/>
          </a:p>
          <a:p>
            <a:pPr eaLnBrk="1" hangingPunct="1">
              <a:lnSpc>
                <a:spcPct val="80000"/>
              </a:lnSpc>
              <a:buFontTx/>
              <a:buNone/>
              <a:defRPr/>
            </a:pPr>
            <a:r>
              <a:rPr lang="es-MX" altLang="es-MX" sz="1600" dirty="0" smtClean="0"/>
              <a:t>24 </a:t>
            </a:r>
            <a:r>
              <a:rPr lang="es-MX" altLang="es-MX" sz="1600" i="1" dirty="0" smtClean="0"/>
              <a:t>Flor</a:t>
            </a:r>
            <a:endParaRPr lang="es-MX" altLang="es-MX" sz="1600" dirty="0"/>
          </a:p>
          <a:p>
            <a:pPr eaLnBrk="1" hangingPunct="1">
              <a:lnSpc>
                <a:spcPct val="80000"/>
              </a:lnSpc>
              <a:buFontTx/>
              <a:buNone/>
              <a:defRPr/>
            </a:pPr>
            <a:r>
              <a:rPr lang="es-MX" altLang="es-MX" sz="1600" dirty="0"/>
              <a:t>25. </a:t>
            </a:r>
            <a:r>
              <a:rPr lang="es-ES" altLang="es-MX" sz="1600" i="1" dirty="0" smtClean="0"/>
              <a:t>Hojas</a:t>
            </a:r>
            <a:endParaRPr lang="es-ES" altLang="es-MX" sz="1600" dirty="0"/>
          </a:p>
          <a:p>
            <a:pPr marL="533400" indent="-533400" eaLnBrk="1" hangingPunct="1">
              <a:lnSpc>
                <a:spcPct val="80000"/>
              </a:lnSpc>
              <a:buFontTx/>
              <a:buNone/>
              <a:defRPr/>
            </a:pPr>
            <a:endParaRPr lang="es-MX" altLang="es-MX" sz="1600" b="1" dirty="0"/>
          </a:p>
          <a:p>
            <a:pPr marL="533400" indent="-533400" eaLnBrk="1" hangingPunct="1">
              <a:lnSpc>
                <a:spcPct val="80000"/>
              </a:lnSpc>
              <a:buFontTx/>
              <a:buNone/>
              <a:defRPr/>
            </a:pPr>
            <a:endParaRPr lang="es-MX" altLang="es-MX" sz="1600" dirty="0" smtClean="0">
              <a:solidFill>
                <a:srgbClr val="FF0000"/>
              </a:solidFill>
            </a:endParaRPr>
          </a:p>
          <a:p>
            <a:pPr marL="533400" indent="-533400" eaLnBrk="1" hangingPunct="1">
              <a:lnSpc>
                <a:spcPct val="80000"/>
              </a:lnSpc>
              <a:buFontTx/>
              <a:buNone/>
              <a:defRPr/>
            </a:pPr>
            <a:endParaRPr lang="es-ES" altLang="es-MX" sz="800" dirty="0" smtClean="0"/>
          </a:p>
        </p:txBody>
      </p:sp>
      <p:sp>
        <p:nvSpPr>
          <p:cNvPr id="7172" name="Rectangle 4"/>
          <p:cNvSpPr>
            <a:spLocks noGrp="1" noChangeArrowheads="1"/>
          </p:cNvSpPr>
          <p:nvPr>
            <p:ph type="body" sz="half" idx="2"/>
          </p:nvPr>
        </p:nvSpPr>
        <p:spPr>
          <a:xfrm>
            <a:off x="4433888" y="339552"/>
            <a:ext cx="4538663" cy="6020842"/>
          </a:xfrm>
        </p:spPr>
        <p:txBody>
          <a:bodyPr/>
          <a:lstStyle/>
          <a:p>
            <a:pPr marL="533400" indent="-533400">
              <a:lnSpc>
                <a:spcPct val="80000"/>
              </a:lnSpc>
              <a:buNone/>
              <a:defRPr/>
            </a:pPr>
            <a:r>
              <a:rPr lang="es-MX" altLang="es-MX" sz="1600" dirty="0"/>
              <a:t>26. </a:t>
            </a:r>
            <a:r>
              <a:rPr lang="es-ES" altLang="es-MX" sz="1600" dirty="0"/>
              <a:t>Fruto</a:t>
            </a:r>
          </a:p>
          <a:p>
            <a:pPr marL="533400" indent="-533400">
              <a:lnSpc>
                <a:spcPct val="80000"/>
              </a:lnSpc>
              <a:buNone/>
              <a:defRPr/>
            </a:pPr>
            <a:r>
              <a:rPr lang="es-MX" altLang="es-MX" sz="1600" dirty="0"/>
              <a:t>27. </a:t>
            </a:r>
            <a:r>
              <a:rPr lang="es-MX" sz="1600" dirty="0"/>
              <a:t>ILLICIACEAE</a:t>
            </a:r>
          </a:p>
          <a:p>
            <a:pPr marL="533400" indent="-533400">
              <a:lnSpc>
                <a:spcPct val="80000"/>
              </a:lnSpc>
              <a:buNone/>
              <a:defRPr/>
            </a:pPr>
            <a:r>
              <a:rPr lang="es-MX" altLang="es-MX" sz="1600" dirty="0"/>
              <a:t>28. Características </a:t>
            </a:r>
          </a:p>
          <a:p>
            <a:pPr>
              <a:lnSpc>
                <a:spcPct val="80000"/>
              </a:lnSpc>
              <a:buNone/>
              <a:defRPr/>
            </a:pPr>
            <a:r>
              <a:rPr lang="es-MX" altLang="es-MX" sz="1600" dirty="0"/>
              <a:t>29. Características </a:t>
            </a:r>
            <a:endParaRPr lang="es-ES" altLang="es-MX" sz="1600" dirty="0"/>
          </a:p>
          <a:p>
            <a:pPr marL="533400" indent="-533400">
              <a:lnSpc>
                <a:spcPct val="80000"/>
              </a:lnSpc>
              <a:buNone/>
              <a:defRPr/>
            </a:pPr>
            <a:r>
              <a:rPr lang="es-MX" altLang="es-MX" sz="1600" b="1" dirty="0" smtClean="0"/>
              <a:t>30. </a:t>
            </a:r>
            <a:r>
              <a:rPr lang="es-ES" altLang="es-MX" sz="1600" b="1" i="1" dirty="0"/>
              <a:t>Características</a:t>
            </a:r>
            <a:r>
              <a:rPr lang="es-MX" altLang="es-MX" sz="1600" b="1" dirty="0" smtClean="0"/>
              <a:t> </a:t>
            </a:r>
          </a:p>
          <a:p>
            <a:pPr marL="533400" indent="-533400">
              <a:lnSpc>
                <a:spcPct val="80000"/>
              </a:lnSpc>
              <a:buNone/>
              <a:defRPr/>
            </a:pPr>
            <a:r>
              <a:rPr lang="es-MX" altLang="es-MX" sz="1600" b="1" dirty="0" smtClean="0"/>
              <a:t>31. </a:t>
            </a:r>
            <a:r>
              <a:rPr lang="es-ES" altLang="es-MX" sz="1600" b="1" i="1" dirty="0"/>
              <a:t>Características </a:t>
            </a:r>
            <a:endParaRPr lang="es-ES" altLang="es-MX" sz="1600" b="1" i="1" dirty="0" smtClean="0"/>
          </a:p>
          <a:p>
            <a:pPr marL="533400" indent="-533400">
              <a:lnSpc>
                <a:spcPct val="80000"/>
              </a:lnSpc>
              <a:buNone/>
              <a:defRPr/>
            </a:pPr>
            <a:r>
              <a:rPr lang="es-MX" altLang="es-MX" sz="1600" b="1" dirty="0" smtClean="0"/>
              <a:t>32. </a:t>
            </a:r>
            <a:r>
              <a:rPr lang="es-ES" altLang="es-MX" sz="1600" b="1" i="1" dirty="0"/>
              <a:t>Características </a:t>
            </a:r>
            <a:endParaRPr lang="es-ES" altLang="es-MX" sz="1600" b="1" i="1" dirty="0" smtClean="0"/>
          </a:p>
          <a:p>
            <a:pPr marL="533400" indent="-533400">
              <a:lnSpc>
                <a:spcPct val="80000"/>
              </a:lnSpc>
              <a:buNone/>
              <a:defRPr/>
            </a:pPr>
            <a:r>
              <a:rPr lang="es-MX" altLang="es-MX" sz="1600" b="1" dirty="0" smtClean="0"/>
              <a:t>33. </a:t>
            </a:r>
            <a:r>
              <a:rPr lang="es-ES" altLang="es-MX" sz="1600" b="1" i="1" dirty="0"/>
              <a:t>Características</a:t>
            </a:r>
            <a:endParaRPr lang="es-MX" altLang="es-MX" sz="1600" b="1" dirty="0" smtClean="0"/>
          </a:p>
          <a:p>
            <a:pPr>
              <a:lnSpc>
                <a:spcPct val="80000"/>
              </a:lnSpc>
              <a:buNone/>
              <a:defRPr/>
            </a:pPr>
            <a:r>
              <a:rPr lang="es-MX" altLang="es-MX" sz="1600" b="1" dirty="0" smtClean="0"/>
              <a:t>34. </a:t>
            </a:r>
            <a:r>
              <a:rPr lang="es-MX" sz="1600" b="1" dirty="0" smtClean="0"/>
              <a:t>TRIMENIACEAE</a:t>
            </a:r>
          </a:p>
          <a:p>
            <a:pPr marL="533400" indent="-533400">
              <a:lnSpc>
                <a:spcPct val="80000"/>
              </a:lnSpc>
              <a:buNone/>
              <a:defRPr/>
            </a:pPr>
            <a:r>
              <a:rPr lang="es-MX" altLang="es-MX" sz="1600" b="1" dirty="0" smtClean="0"/>
              <a:t>35.</a:t>
            </a:r>
            <a:r>
              <a:rPr lang="es-MX" altLang="es-MX" sz="1600" b="1" i="1" dirty="0" smtClean="0"/>
              <a:t> </a:t>
            </a:r>
            <a:r>
              <a:rPr lang="es-ES" altLang="es-MX" sz="1600" b="1" i="1" dirty="0"/>
              <a:t>Características</a:t>
            </a:r>
            <a:endParaRPr lang="es-MX" altLang="es-MX" sz="1600" b="1" dirty="0"/>
          </a:p>
          <a:p>
            <a:pPr marL="533400" indent="-533400">
              <a:lnSpc>
                <a:spcPct val="80000"/>
              </a:lnSpc>
              <a:buClr>
                <a:schemeClr val="tx1"/>
              </a:buClr>
              <a:buNone/>
              <a:defRPr/>
            </a:pPr>
            <a:r>
              <a:rPr lang="es-MX" altLang="es-MX" sz="1600" b="1" dirty="0" smtClean="0"/>
              <a:t>36. </a:t>
            </a:r>
            <a:r>
              <a:rPr lang="es-ES" altLang="es-MX" sz="1600" b="1" i="1" dirty="0"/>
              <a:t>Características</a:t>
            </a:r>
            <a:endParaRPr lang="es-MX" altLang="es-MX" sz="1600" b="1" dirty="0"/>
          </a:p>
          <a:p>
            <a:pPr eaLnBrk="1" hangingPunct="1">
              <a:lnSpc>
                <a:spcPct val="80000"/>
              </a:lnSpc>
              <a:buClr>
                <a:schemeClr val="tx1"/>
              </a:buClr>
              <a:buFontTx/>
              <a:buAutoNum type="arabicPeriod" startAt="37"/>
              <a:defRPr/>
            </a:pPr>
            <a:r>
              <a:rPr lang="en-GB" altLang="es-MX" sz="1600" b="1" dirty="0" err="1" smtClean="0"/>
              <a:t>Características</a:t>
            </a:r>
            <a:endParaRPr lang="en-GB" altLang="es-MX" sz="1600" b="1" dirty="0" smtClean="0"/>
          </a:p>
          <a:p>
            <a:pPr eaLnBrk="1" hangingPunct="1">
              <a:lnSpc>
                <a:spcPct val="80000"/>
              </a:lnSpc>
              <a:buClr>
                <a:schemeClr val="tx1"/>
              </a:buClr>
              <a:buFontTx/>
              <a:buAutoNum type="arabicPeriod" startAt="37"/>
              <a:defRPr/>
            </a:pPr>
            <a:r>
              <a:rPr lang="es-MX" altLang="es-MX" sz="1600" b="1" dirty="0" smtClean="0"/>
              <a:t>Características.</a:t>
            </a:r>
          </a:p>
          <a:p>
            <a:pPr>
              <a:lnSpc>
                <a:spcPct val="80000"/>
              </a:lnSpc>
              <a:buClr>
                <a:schemeClr val="tx1"/>
              </a:buClr>
              <a:buFontTx/>
              <a:buAutoNum type="arabicPeriod" startAt="37"/>
              <a:defRPr/>
            </a:pPr>
            <a:r>
              <a:rPr lang="es-MX" sz="1600" b="1" dirty="0" smtClean="0"/>
              <a:t>AUSTROBAILEYACEAE</a:t>
            </a:r>
          </a:p>
          <a:p>
            <a:pPr>
              <a:lnSpc>
                <a:spcPct val="80000"/>
              </a:lnSpc>
              <a:buClr>
                <a:schemeClr val="tx1"/>
              </a:buClr>
              <a:buFontTx/>
              <a:buAutoNum type="arabicPeriod" startAt="37"/>
              <a:defRPr/>
            </a:pPr>
            <a:r>
              <a:rPr lang="es-MX" altLang="es-MX" sz="1600" b="1" i="1" dirty="0" smtClean="0"/>
              <a:t>Características</a:t>
            </a:r>
            <a:endParaRPr lang="es-MX" altLang="es-MX" sz="1600" b="1" dirty="0"/>
          </a:p>
          <a:p>
            <a:pPr eaLnBrk="1" hangingPunct="1">
              <a:lnSpc>
                <a:spcPct val="80000"/>
              </a:lnSpc>
              <a:buClr>
                <a:schemeClr val="tx1"/>
              </a:buClr>
              <a:buFontTx/>
              <a:buAutoNum type="arabicPeriod" startAt="37"/>
              <a:defRPr/>
            </a:pPr>
            <a:r>
              <a:rPr lang="es-MX" altLang="es-MX" sz="1600" b="1" dirty="0"/>
              <a:t>Características </a:t>
            </a:r>
            <a:endParaRPr lang="es-MX" altLang="es-MX" sz="1600" b="1" dirty="0" smtClean="0"/>
          </a:p>
          <a:p>
            <a:pPr eaLnBrk="1" hangingPunct="1">
              <a:lnSpc>
                <a:spcPct val="80000"/>
              </a:lnSpc>
              <a:buClr>
                <a:schemeClr val="tx1"/>
              </a:buClr>
              <a:buFontTx/>
              <a:buAutoNum type="arabicPeriod" startAt="37"/>
              <a:defRPr/>
            </a:pPr>
            <a:r>
              <a:rPr lang="es-MX" altLang="es-MX" sz="1600" b="1" dirty="0" smtClean="0"/>
              <a:t>Características </a:t>
            </a:r>
          </a:p>
          <a:p>
            <a:pPr>
              <a:lnSpc>
                <a:spcPct val="80000"/>
              </a:lnSpc>
              <a:buClr>
                <a:schemeClr val="tx1"/>
              </a:buClr>
              <a:buFontTx/>
              <a:buAutoNum type="arabicPeriod" startAt="37"/>
              <a:defRPr/>
            </a:pPr>
            <a:r>
              <a:rPr lang="es-MX" altLang="es-MX" sz="1600" b="1" i="1" dirty="0" smtClean="0"/>
              <a:t>Características</a:t>
            </a:r>
            <a:endParaRPr lang="es-MX" altLang="es-MX" sz="1600" b="1" dirty="0"/>
          </a:p>
          <a:p>
            <a:pPr>
              <a:lnSpc>
                <a:spcPct val="80000"/>
              </a:lnSpc>
              <a:buClr>
                <a:schemeClr val="tx1"/>
              </a:buClr>
              <a:buFontTx/>
              <a:buAutoNum type="arabicPeriod" startAt="37"/>
              <a:defRPr/>
            </a:pPr>
            <a:r>
              <a:rPr lang="es-MX" altLang="es-MX" sz="1600" b="1" dirty="0"/>
              <a:t>Características </a:t>
            </a:r>
          </a:p>
          <a:p>
            <a:pPr>
              <a:lnSpc>
                <a:spcPct val="80000"/>
              </a:lnSpc>
              <a:buClr>
                <a:schemeClr val="tx1"/>
              </a:buClr>
              <a:buFontTx/>
              <a:buAutoNum type="arabicPeriod" startAt="37"/>
              <a:defRPr/>
            </a:pPr>
            <a:r>
              <a:rPr lang="es-MX" altLang="es-MX" sz="1600" b="1" i="1" dirty="0" smtClean="0"/>
              <a:t>Características</a:t>
            </a:r>
          </a:p>
          <a:p>
            <a:pPr>
              <a:lnSpc>
                <a:spcPct val="80000"/>
              </a:lnSpc>
              <a:buClr>
                <a:schemeClr val="tx1"/>
              </a:buClr>
              <a:buFontTx/>
              <a:buAutoNum type="arabicPeriod" startAt="37"/>
              <a:defRPr/>
            </a:pPr>
            <a:r>
              <a:rPr lang="es-MX" altLang="es-MX" sz="1600" b="1" i="1" dirty="0" smtClean="0"/>
              <a:t>Bibliografía</a:t>
            </a:r>
            <a:endParaRPr lang="es-MX" altLang="es-MX" sz="1600" b="1" dirty="0"/>
          </a:p>
          <a:p>
            <a:pPr eaLnBrk="1" hangingPunct="1">
              <a:lnSpc>
                <a:spcPct val="80000"/>
              </a:lnSpc>
              <a:buFontTx/>
              <a:buNone/>
              <a:defRPr/>
            </a:pPr>
            <a:endParaRPr lang="es-MX" altLang="es-MX" sz="1400" b="1" dirty="0"/>
          </a:p>
          <a:p>
            <a:pPr eaLnBrk="1" hangingPunct="1">
              <a:lnSpc>
                <a:spcPct val="80000"/>
              </a:lnSpc>
              <a:buFontTx/>
              <a:buNone/>
              <a:defRPr/>
            </a:pPr>
            <a:endParaRPr lang="es-MX" altLang="es-MX" sz="1600" b="1" dirty="0"/>
          </a:p>
          <a:p>
            <a:pPr eaLnBrk="1" hangingPunct="1">
              <a:lnSpc>
                <a:spcPct val="80000"/>
              </a:lnSpc>
              <a:buFontTx/>
              <a:buAutoNum type="arabicPeriod" startAt="37"/>
              <a:defRPr/>
            </a:pPr>
            <a:endParaRPr lang="es-MX" altLang="es-MX" sz="1600" b="1" dirty="0" smtClean="0">
              <a:solidFill>
                <a:srgbClr val="FF0000"/>
              </a:solidFill>
            </a:endParaRPr>
          </a:p>
          <a:p>
            <a:pPr eaLnBrk="1" hangingPunct="1">
              <a:lnSpc>
                <a:spcPct val="80000"/>
              </a:lnSpc>
              <a:buFontTx/>
              <a:buAutoNum type="arabicPeriod" startAt="37"/>
              <a:defRPr/>
            </a:pPr>
            <a:endParaRPr lang="es-MX" altLang="es-MX" sz="1600" b="1" dirty="0" smtClean="0">
              <a:solidFill>
                <a:srgbClr val="FF0000"/>
              </a:solidFill>
            </a:endParaRPr>
          </a:p>
          <a:p>
            <a:pPr eaLnBrk="1" hangingPunct="1">
              <a:lnSpc>
                <a:spcPct val="80000"/>
              </a:lnSpc>
              <a:buFontTx/>
              <a:buAutoNum type="arabicPeriod" startAt="37"/>
              <a:defRPr/>
            </a:pPr>
            <a:endParaRPr lang="es-ES" altLang="es-MX" sz="1600" b="1" dirty="0" smtClean="0">
              <a:solidFill>
                <a:srgbClr val="FF0000"/>
              </a:solidFill>
            </a:endParaRPr>
          </a:p>
        </p:txBody>
      </p:sp>
    </p:spTree>
    <p:extLst>
      <p:ext uri="{BB962C8B-B14F-4D97-AF65-F5344CB8AC3E}">
        <p14:creationId xmlns:p14="http://schemas.microsoft.com/office/powerpoint/2010/main" val="14788484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smtClean="0"/>
              <a:t> </a:t>
            </a:r>
            <a:r>
              <a:rPr lang="es-MX" dirty="0"/>
              <a:t>Consta de un único </a:t>
            </a:r>
            <a:r>
              <a:rPr lang="es-MX" dirty="0" smtClean="0"/>
              <a:t>género </a:t>
            </a:r>
            <a:r>
              <a:rPr lang="es-MX" i="1" dirty="0" err="1"/>
              <a:t>Austrobaileya</a:t>
            </a:r>
            <a:r>
              <a:rPr lang="es-MX" dirty="0"/>
              <a:t> </a:t>
            </a:r>
            <a:r>
              <a:rPr lang="es-MX" dirty="0" smtClean="0"/>
              <a:t>y </a:t>
            </a:r>
            <a:r>
              <a:rPr lang="es-MX" dirty="0"/>
              <a:t>una única </a:t>
            </a:r>
            <a:r>
              <a:rPr lang="es-MX" dirty="0" smtClean="0"/>
              <a:t>especie, </a:t>
            </a:r>
            <a:r>
              <a:rPr lang="es-MX" i="1" dirty="0" err="1"/>
              <a:t>Austrobaileya</a:t>
            </a:r>
            <a:r>
              <a:rPr lang="es-MX" i="1" dirty="0"/>
              <a:t> </a:t>
            </a:r>
            <a:r>
              <a:rPr lang="es-MX" i="1" dirty="0" err="1"/>
              <a:t>scandens</a:t>
            </a:r>
            <a:r>
              <a:rPr lang="es-MX" dirty="0"/>
              <a:t> </a:t>
            </a:r>
            <a:endParaRPr lang="es-MX" dirty="0" smtClean="0"/>
          </a:p>
          <a:p>
            <a:r>
              <a:rPr lang="es-MX" dirty="0" smtClean="0"/>
              <a:t>Endémica de Australia</a:t>
            </a:r>
            <a:endParaRPr lang="es-MX" dirty="0"/>
          </a:p>
        </p:txBody>
      </p:sp>
      <p:sp>
        <p:nvSpPr>
          <p:cNvPr id="3" name="Título 2"/>
          <p:cNvSpPr>
            <a:spLocks noGrp="1"/>
          </p:cNvSpPr>
          <p:nvPr>
            <p:ph type="title"/>
          </p:nvPr>
        </p:nvSpPr>
        <p:spPr/>
        <p:txBody>
          <a:bodyPr/>
          <a:lstStyle/>
          <a:p>
            <a:pPr algn="ctr"/>
            <a:r>
              <a:rPr lang="es-ES" sz="4400" b="1" kern="0" dirty="0" smtClean="0">
                <a:effectLst>
                  <a:outerShdw blurRad="38100" dist="38100" dir="2700000" algn="tl">
                    <a:srgbClr val="000000">
                      <a:alpha val="43137"/>
                    </a:srgbClr>
                  </a:outerShdw>
                </a:effectLst>
              </a:rPr>
              <a:t>CARACTERÍSTICAS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852936"/>
            <a:ext cx="7220257" cy="3805724"/>
          </a:xfrm>
          <a:prstGeom prst="rect">
            <a:avLst/>
          </a:prstGeom>
        </p:spPr>
      </p:pic>
      <p:sp>
        <p:nvSpPr>
          <p:cNvPr id="5" name="Rectángulo 4"/>
          <p:cNvSpPr/>
          <p:nvPr/>
        </p:nvSpPr>
        <p:spPr>
          <a:xfrm>
            <a:off x="697454" y="6381801"/>
            <a:ext cx="1709936" cy="246221"/>
          </a:xfrm>
          <a:prstGeom prst="rect">
            <a:avLst/>
          </a:prstGeom>
        </p:spPr>
        <p:txBody>
          <a:bodyPr wrap="square">
            <a:spAutoFit/>
          </a:bodyPr>
          <a:lstStyle/>
          <a:p>
            <a:r>
              <a:rPr lang="es-MX" sz="1000" dirty="0">
                <a:solidFill>
                  <a:schemeClr val="bg1"/>
                </a:solidFill>
              </a:rPr>
              <a:t>http://</a:t>
            </a:r>
            <a:r>
              <a:rPr lang="es-MX" sz="1000" dirty="0" smtClean="0">
                <a:solidFill>
                  <a:schemeClr val="bg1"/>
                </a:solidFill>
              </a:rPr>
              <a:t>www.mobot.org</a:t>
            </a:r>
            <a:endParaRPr lang="es-MX" sz="1000" dirty="0">
              <a:solidFill>
                <a:schemeClr val="bg1"/>
              </a:solidFill>
            </a:endParaRPr>
          </a:p>
        </p:txBody>
      </p:sp>
    </p:spTree>
    <p:extLst>
      <p:ext uri="{BB962C8B-B14F-4D97-AF65-F5344CB8AC3E}">
        <p14:creationId xmlns:p14="http://schemas.microsoft.com/office/powerpoint/2010/main" val="22178695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499992" y="1524000"/>
            <a:ext cx="4464496" cy="5073352"/>
          </a:xfrm>
        </p:spPr>
        <p:txBody>
          <a:bodyPr>
            <a:normAutofit/>
          </a:bodyPr>
          <a:lstStyle/>
          <a:p>
            <a:r>
              <a:rPr lang="es-MX" dirty="0" smtClean="0"/>
              <a:t>Bejucos  </a:t>
            </a:r>
            <a:r>
              <a:rPr lang="es-MX" dirty="0"/>
              <a:t>grandes. </a:t>
            </a:r>
            <a:endParaRPr lang="es-MX" dirty="0" smtClean="0"/>
          </a:p>
          <a:p>
            <a:endParaRPr lang="es-MX" dirty="0" smtClean="0"/>
          </a:p>
          <a:p>
            <a:r>
              <a:rPr lang="es-MX" dirty="0" smtClean="0"/>
              <a:t>Hojas </a:t>
            </a:r>
            <a:r>
              <a:rPr lang="es-MX" dirty="0"/>
              <a:t>perennes, opuestas a </a:t>
            </a:r>
            <a:r>
              <a:rPr lang="es-MX" dirty="0" err="1"/>
              <a:t>subopuestas</a:t>
            </a:r>
            <a:r>
              <a:rPr lang="es-MX" dirty="0"/>
              <a:t>, </a:t>
            </a:r>
            <a:r>
              <a:rPr lang="es-MX" dirty="0" err="1" smtClean="0"/>
              <a:t>conduplicadas</a:t>
            </a:r>
            <a:r>
              <a:rPr lang="es-MX" dirty="0" smtClean="0"/>
              <a:t>.</a:t>
            </a:r>
          </a:p>
          <a:p>
            <a:endParaRPr lang="es-MX" dirty="0"/>
          </a:p>
          <a:p>
            <a:r>
              <a:rPr lang="es-MX" dirty="0" err="1" smtClean="0"/>
              <a:t>Idioblastos</a:t>
            </a:r>
            <a:r>
              <a:rPr lang="es-MX" dirty="0" smtClean="0"/>
              <a:t>.</a:t>
            </a:r>
          </a:p>
          <a:p>
            <a:endParaRPr lang="es-MX" dirty="0" smtClean="0"/>
          </a:p>
          <a:p>
            <a:r>
              <a:rPr lang="es-MX" dirty="0" smtClean="0"/>
              <a:t>Planta </a:t>
            </a:r>
            <a:r>
              <a:rPr lang="es-MX" dirty="0"/>
              <a:t>con flores perfectas, </a:t>
            </a:r>
            <a:r>
              <a:rPr lang="es-MX" dirty="0" smtClean="0"/>
              <a:t>actinomorfas</a:t>
            </a:r>
            <a:r>
              <a:rPr lang="es-MX" dirty="0"/>
              <a:t>, solitarias, </a:t>
            </a:r>
          </a:p>
        </p:txBody>
      </p:sp>
      <p:sp>
        <p:nvSpPr>
          <p:cNvPr id="3" name="Título 2"/>
          <p:cNvSpPr>
            <a:spLocks noGrp="1"/>
          </p:cNvSpPr>
          <p:nvPr>
            <p:ph type="title"/>
          </p:nvPr>
        </p:nvSpPr>
        <p:spPr/>
        <p:txBody>
          <a:bodyPr/>
          <a:lstStyle/>
          <a:p>
            <a:pPr algn="ctr"/>
            <a:r>
              <a:rPr lang="es-ES" sz="4400" b="1" kern="0" dirty="0" smtClean="0">
                <a:effectLst>
                  <a:outerShdw blurRad="38100" dist="38100" dir="2700000" algn="tl">
                    <a:srgbClr val="000000">
                      <a:alpha val="43137"/>
                    </a:srgbClr>
                  </a:outerShdw>
                </a:effectLst>
              </a:rPr>
              <a:t>CARACTERÍSTICAS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268760"/>
            <a:ext cx="4191000" cy="5589240"/>
          </a:xfrm>
          <a:prstGeom prst="rect">
            <a:avLst/>
          </a:prstGeom>
        </p:spPr>
      </p:pic>
      <p:sp>
        <p:nvSpPr>
          <p:cNvPr id="5" name="Rectángulo 4"/>
          <p:cNvSpPr/>
          <p:nvPr/>
        </p:nvSpPr>
        <p:spPr>
          <a:xfrm>
            <a:off x="4298504" y="6474241"/>
            <a:ext cx="2721768" cy="246221"/>
          </a:xfrm>
          <a:prstGeom prst="rect">
            <a:avLst/>
          </a:prstGeom>
        </p:spPr>
        <p:txBody>
          <a:bodyPr wrap="square">
            <a:spAutoFit/>
          </a:bodyPr>
          <a:lstStyle/>
          <a:p>
            <a:r>
              <a:rPr lang="es-MX" sz="1000" dirty="0"/>
              <a:t>http://</a:t>
            </a:r>
            <a:r>
              <a:rPr lang="es-MX" sz="1000" dirty="0" smtClean="0"/>
              <a:t>liveplantcollections.biology.duke.edu</a:t>
            </a:r>
            <a:endParaRPr lang="es-MX" sz="1000" dirty="0"/>
          </a:p>
        </p:txBody>
      </p:sp>
    </p:spTree>
    <p:extLst>
      <p:ext uri="{BB962C8B-B14F-4D97-AF65-F5344CB8AC3E}">
        <p14:creationId xmlns:p14="http://schemas.microsoft.com/office/powerpoint/2010/main" val="8962111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dirty="0" smtClean="0"/>
              <a:t>Flores </a:t>
            </a:r>
            <a:r>
              <a:rPr lang="es-MX" dirty="0"/>
              <a:t>perfectas, </a:t>
            </a:r>
            <a:r>
              <a:rPr lang="es-MX" dirty="0" smtClean="0"/>
              <a:t>actinomorfas</a:t>
            </a:r>
            <a:r>
              <a:rPr lang="es-MX" dirty="0"/>
              <a:t>, </a:t>
            </a:r>
            <a:r>
              <a:rPr lang="es-MX" dirty="0" smtClean="0"/>
              <a:t>solitarias.</a:t>
            </a:r>
          </a:p>
          <a:p>
            <a:endParaRPr lang="es-MX" dirty="0" smtClean="0"/>
          </a:p>
          <a:p>
            <a:r>
              <a:rPr lang="es-MX" dirty="0" smtClean="0"/>
              <a:t>Flores  </a:t>
            </a:r>
            <a:r>
              <a:rPr lang="es-MX" dirty="0"/>
              <a:t>grandes, </a:t>
            </a:r>
            <a:r>
              <a:rPr lang="es-MX" dirty="0" smtClean="0"/>
              <a:t>tépalo, los </a:t>
            </a:r>
            <a:r>
              <a:rPr lang="es-MX" dirty="0"/>
              <a:t>externos sepaloides, los internos </a:t>
            </a:r>
            <a:r>
              <a:rPr lang="es-MX" dirty="0" smtClean="0"/>
              <a:t>petaloides</a:t>
            </a:r>
          </a:p>
        </p:txBody>
      </p:sp>
      <p:sp>
        <p:nvSpPr>
          <p:cNvPr id="3" name="Título 2"/>
          <p:cNvSpPr>
            <a:spLocks noGrp="1"/>
          </p:cNvSpPr>
          <p:nvPr>
            <p:ph type="title"/>
          </p:nvPr>
        </p:nvSpPr>
        <p:spPr/>
        <p:txBody>
          <a:bodyPr/>
          <a:lstStyle/>
          <a:p>
            <a:pPr algn="ctr"/>
            <a:r>
              <a:rPr lang="es-ES" sz="4400" b="1" kern="0" dirty="0" smtClean="0">
                <a:effectLst>
                  <a:outerShdw blurRad="38100" dist="38100" dir="2700000" algn="tl">
                    <a:srgbClr val="000000">
                      <a:alpha val="43137"/>
                    </a:srgbClr>
                  </a:outerShdw>
                </a:effectLst>
              </a:rPr>
              <a:t>CARACTERÍSTICAS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3501008"/>
            <a:ext cx="2857500" cy="2857500"/>
          </a:xfrm>
          <a:prstGeom prst="rect">
            <a:avLst/>
          </a:prstGeom>
        </p:spPr>
      </p:pic>
      <p:sp>
        <p:nvSpPr>
          <p:cNvPr id="5" name="Rectángulo 4"/>
          <p:cNvSpPr/>
          <p:nvPr/>
        </p:nvSpPr>
        <p:spPr>
          <a:xfrm>
            <a:off x="5364088" y="6224899"/>
            <a:ext cx="1440160" cy="369332"/>
          </a:xfrm>
          <a:prstGeom prst="rect">
            <a:avLst/>
          </a:prstGeom>
        </p:spPr>
        <p:txBody>
          <a:bodyPr wrap="square">
            <a:spAutoFit/>
          </a:bodyPr>
          <a:lstStyle/>
          <a:p>
            <a:r>
              <a:rPr lang="es-MX" sz="1000" dirty="0"/>
              <a:t>http://</a:t>
            </a:r>
            <a:r>
              <a:rPr lang="es-MX" sz="1000" dirty="0" smtClean="0"/>
              <a:t>aobblog.com</a:t>
            </a:r>
            <a:r>
              <a:rPr lang="es-MX" dirty="0" smtClean="0"/>
              <a:t>.</a:t>
            </a:r>
            <a:endParaRPr lang="es-MX" dirty="0"/>
          </a:p>
        </p:txBody>
      </p:sp>
    </p:spTree>
    <p:extLst>
      <p:ext uri="{BB962C8B-B14F-4D97-AF65-F5344CB8AC3E}">
        <p14:creationId xmlns:p14="http://schemas.microsoft.com/office/powerpoint/2010/main" val="22587351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dirty="0" smtClean="0"/>
              <a:t>Estambre  planos</a:t>
            </a:r>
          </a:p>
          <a:p>
            <a:endParaRPr lang="es-MX" dirty="0"/>
          </a:p>
        </p:txBody>
      </p:sp>
      <p:sp>
        <p:nvSpPr>
          <p:cNvPr id="3" name="Título 2"/>
          <p:cNvSpPr>
            <a:spLocks noGrp="1"/>
          </p:cNvSpPr>
          <p:nvPr>
            <p:ph type="title"/>
          </p:nvPr>
        </p:nvSpPr>
        <p:spPr/>
        <p:txBody>
          <a:bodyPr/>
          <a:lstStyle/>
          <a:p>
            <a:pPr algn="ctr"/>
            <a:r>
              <a:rPr lang="es-ES" sz="4400" b="1" kern="0" dirty="0" smtClean="0">
                <a:effectLst>
                  <a:outerShdw blurRad="38100" dist="38100" dir="2700000" algn="tl">
                    <a:srgbClr val="000000">
                      <a:alpha val="43137"/>
                    </a:srgbClr>
                  </a:outerShdw>
                </a:effectLst>
              </a:rPr>
              <a:t>CARACTERÍSTICAS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2342074"/>
            <a:ext cx="6048672" cy="2935852"/>
          </a:xfrm>
          <a:prstGeom prst="rect">
            <a:avLst/>
          </a:prstGeom>
        </p:spPr>
      </p:pic>
      <p:sp>
        <p:nvSpPr>
          <p:cNvPr id="5" name="Rectángulo 4"/>
          <p:cNvSpPr/>
          <p:nvPr/>
        </p:nvSpPr>
        <p:spPr>
          <a:xfrm>
            <a:off x="611560" y="6096000"/>
            <a:ext cx="2016224" cy="246221"/>
          </a:xfrm>
          <a:prstGeom prst="rect">
            <a:avLst/>
          </a:prstGeom>
        </p:spPr>
        <p:txBody>
          <a:bodyPr wrap="square">
            <a:spAutoFit/>
          </a:bodyPr>
          <a:lstStyle/>
          <a:p>
            <a:r>
              <a:rPr lang="es-MX" sz="1000" dirty="0"/>
              <a:t>http://</a:t>
            </a:r>
            <a:r>
              <a:rPr lang="es-MX" sz="1000" dirty="0" smtClean="0"/>
              <a:t>www.plantsystematics.org</a:t>
            </a:r>
            <a:endParaRPr lang="es-MX" sz="1000" dirty="0"/>
          </a:p>
        </p:txBody>
      </p:sp>
    </p:spTree>
    <p:extLst>
      <p:ext uri="{BB962C8B-B14F-4D97-AF65-F5344CB8AC3E}">
        <p14:creationId xmlns:p14="http://schemas.microsoft.com/office/powerpoint/2010/main" val="12457557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dirty="0" smtClean="0"/>
              <a:t>Gineceo supero, carpelos </a:t>
            </a:r>
            <a:r>
              <a:rPr lang="es-MX" dirty="0"/>
              <a:t>libres </a:t>
            </a:r>
            <a:r>
              <a:rPr lang="es-MX" dirty="0" smtClean="0"/>
              <a:t>.</a:t>
            </a:r>
          </a:p>
          <a:p>
            <a:r>
              <a:rPr lang="es-MX" dirty="0" smtClean="0"/>
              <a:t>Canal </a:t>
            </a:r>
            <a:r>
              <a:rPr lang="es-MX" dirty="0"/>
              <a:t>estilar presente, </a:t>
            </a:r>
            <a:r>
              <a:rPr lang="es-MX" dirty="0" smtClean="0"/>
              <a:t>estigmas </a:t>
            </a:r>
            <a:r>
              <a:rPr lang="es-MX" dirty="0"/>
              <a:t>unidos por una capa común de </a:t>
            </a:r>
            <a:r>
              <a:rPr lang="es-MX" dirty="0" smtClean="0"/>
              <a:t>mucilago. </a:t>
            </a:r>
            <a:endParaRPr lang="es-MX" dirty="0"/>
          </a:p>
        </p:txBody>
      </p:sp>
      <p:sp>
        <p:nvSpPr>
          <p:cNvPr id="3" name="Título 2"/>
          <p:cNvSpPr>
            <a:spLocks noGrp="1"/>
          </p:cNvSpPr>
          <p:nvPr>
            <p:ph type="title"/>
          </p:nvPr>
        </p:nvSpPr>
        <p:spPr/>
        <p:txBody>
          <a:bodyPr/>
          <a:lstStyle/>
          <a:p>
            <a:pPr algn="ctr"/>
            <a:r>
              <a:rPr lang="es-ES" sz="4400" b="1" kern="0" dirty="0" smtClean="0">
                <a:effectLst>
                  <a:outerShdw blurRad="38100" dist="38100" dir="2700000" algn="tl">
                    <a:srgbClr val="000000">
                      <a:alpha val="43137"/>
                    </a:srgbClr>
                  </a:outerShdw>
                </a:effectLst>
              </a:rPr>
              <a:t>CARACTERÍSTICAS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2420888"/>
            <a:ext cx="5190910" cy="4113796"/>
          </a:xfrm>
          <a:prstGeom prst="rect">
            <a:avLst/>
          </a:prstGeom>
        </p:spPr>
      </p:pic>
      <p:sp>
        <p:nvSpPr>
          <p:cNvPr id="5" name="Rectángulo 4"/>
          <p:cNvSpPr/>
          <p:nvPr/>
        </p:nvSpPr>
        <p:spPr>
          <a:xfrm>
            <a:off x="2660621" y="6534684"/>
            <a:ext cx="2094566" cy="246221"/>
          </a:xfrm>
          <a:prstGeom prst="rect">
            <a:avLst/>
          </a:prstGeom>
        </p:spPr>
        <p:txBody>
          <a:bodyPr wrap="square">
            <a:spAutoFit/>
          </a:bodyPr>
          <a:lstStyle/>
          <a:p>
            <a:r>
              <a:rPr lang="es-MX" sz="1000" dirty="0"/>
              <a:t>http://</a:t>
            </a:r>
            <a:r>
              <a:rPr lang="es-MX" sz="1000" dirty="0" smtClean="0"/>
              <a:t>www.plantsystematics.org</a:t>
            </a:r>
            <a:endParaRPr lang="es-MX" sz="1000" dirty="0"/>
          </a:p>
        </p:txBody>
      </p:sp>
    </p:spTree>
    <p:extLst>
      <p:ext uri="{BB962C8B-B14F-4D97-AF65-F5344CB8AC3E}">
        <p14:creationId xmlns:p14="http://schemas.microsoft.com/office/powerpoint/2010/main" val="7122588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dirty="0" smtClean="0"/>
              <a:t>Fruto compuesto </a:t>
            </a:r>
            <a:r>
              <a:rPr lang="es-MX" dirty="0"/>
              <a:t>de </a:t>
            </a:r>
            <a:r>
              <a:rPr lang="es-MX" dirty="0" smtClean="0"/>
              <a:t>bayas.</a:t>
            </a:r>
          </a:p>
          <a:p>
            <a:r>
              <a:rPr lang="es-MX" dirty="0" smtClean="0"/>
              <a:t>Semillas lenticulares.</a:t>
            </a:r>
            <a:endParaRPr lang="es-MX" dirty="0"/>
          </a:p>
          <a:p>
            <a:r>
              <a:rPr lang="es-MX" dirty="0" smtClean="0"/>
              <a:t>Polen globoso</a:t>
            </a:r>
            <a:r>
              <a:rPr lang="es-MX" dirty="0"/>
              <a:t>.</a:t>
            </a:r>
          </a:p>
        </p:txBody>
      </p:sp>
      <p:sp>
        <p:nvSpPr>
          <p:cNvPr id="3" name="Título 2"/>
          <p:cNvSpPr>
            <a:spLocks noGrp="1"/>
          </p:cNvSpPr>
          <p:nvPr>
            <p:ph type="title"/>
          </p:nvPr>
        </p:nvSpPr>
        <p:spPr/>
        <p:txBody>
          <a:bodyPr/>
          <a:lstStyle/>
          <a:p>
            <a:pPr algn="ctr"/>
            <a:r>
              <a:rPr lang="es-ES" sz="4400" b="1" kern="0" dirty="0" smtClean="0">
                <a:effectLst>
                  <a:outerShdw blurRad="38100" dist="38100" dir="2700000" algn="tl">
                    <a:srgbClr val="000000">
                      <a:alpha val="43137"/>
                    </a:srgbClr>
                  </a:outerShdw>
                </a:effectLst>
              </a:rPr>
              <a:t>CARACTERÍSTICAS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2404026"/>
            <a:ext cx="5940152" cy="4450164"/>
          </a:xfrm>
          <a:prstGeom prst="rect">
            <a:avLst/>
          </a:prstGeom>
        </p:spPr>
      </p:pic>
      <p:sp>
        <p:nvSpPr>
          <p:cNvPr id="5" name="Rectángulo 4"/>
          <p:cNvSpPr/>
          <p:nvPr/>
        </p:nvSpPr>
        <p:spPr>
          <a:xfrm>
            <a:off x="1547664" y="6453336"/>
            <a:ext cx="1800200" cy="246221"/>
          </a:xfrm>
          <a:prstGeom prst="rect">
            <a:avLst/>
          </a:prstGeom>
        </p:spPr>
        <p:txBody>
          <a:bodyPr wrap="square">
            <a:spAutoFit/>
          </a:bodyPr>
          <a:lstStyle/>
          <a:p>
            <a:r>
              <a:rPr lang="es-MX" sz="1000" dirty="0"/>
              <a:t>http://</a:t>
            </a:r>
            <a:r>
              <a:rPr lang="es-MX" sz="1000" dirty="0" smtClean="0"/>
              <a:t>www.fossilflowers.org</a:t>
            </a:r>
            <a:endParaRPr lang="es-MX" sz="1000" dirty="0"/>
          </a:p>
        </p:txBody>
      </p:sp>
    </p:spTree>
    <p:extLst>
      <p:ext uri="{BB962C8B-B14F-4D97-AF65-F5344CB8AC3E}">
        <p14:creationId xmlns:p14="http://schemas.microsoft.com/office/powerpoint/2010/main" val="157533585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40000" lnSpcReduction="20000"/>
          </a:bodyPr>
          <a:lstStyle/>
          <a:p>
            <a:pPr marL="0" indent="0">
              <a:buNone/>
              <a:defRPr/>
            </a:pPr>
            <a:r>
              <a:rPr lang="es-MX" dirty="0" err="1"/>
              <a:t>Angiosperm</a:t>
            </a:r>
            <a:r>
              <a:rPr lang="es-MX" dirty="0"/>
              <a:t> </a:t>
            </a:r>
            <a:r>
              <a:rPr lang="es-MX" dirty="0" err="1"/>
              <a:t>Phylogeny</a:t>
            </a:r>
            <a:r>
              <a:rPr lang="es-MX" dirty="0"/>
              <a:t> </a:t>
            </a:r>
            <a:r>
              <a:rPr lang="es-MX" dirty="0" err="1"/>
              <a:t>Group</a:t>
            </a:r>
            <a:r>
              <a:rPr lang="es-MX" dirty="0"/>
              <a:t> (APG). 1998. </a:t>
            </a:r>
            <a:r>
              <a:rPr lang="es-MX" dirty="0" err="1"/>
              <a:t>An</a:t>
            </a:r>
            <a:r>
              <a:rPr lang="es-MX" dirty="0"/>
              <a:t> ordinal </a:t>
            </a:r>
            <a:r>
              <a:rPr lang="es-MX" dirty="0" err="1"/>
              <a:t>classification</a:t>
            </a:r>
            <a:r>
              <a:rPr lang="es-MX" dirty="0"/>
              <a:t> </a:t>
            </a:r>
            <a:r>
              <a:rPr lang="es-MX" dirty="0" err="1"/>
              <a:t>for</a:t>
            </a:r>
            <a:r>
              <a:rPr lang="es-MX" dirty="0"/>
              <a:t> </a:t>
            </a:r>
            <a:r>
              <a:rPr lang="es-MX" dirty="0" err="1"/>
              <a:t>the</a:t>
            </a:r>
            <a:r>
              <a:rPr lang="es-MX" dirty="0"/>
              <a:t> </a:t>
            </a:r>
            <a:r>
              <a:rPr lang="es-MX" dirty="0" err="1"/>
              <a:t>families</a:t>
            </a:r>
            <a:r>
              <a:rPr lang="es-MX" dirty="0"/>
              <a:t> of </a:t>
            </a:r>
            <a:r>
              <a:rPr lang="es-MX" dirty="0" err="1"/>
              <a:t>flowering</a:t>
            </a:r>
            <a:r>
              <a:rPr lang="es-MX" dirty="0"/>
              <a:t> </a:t>
            </a:r>
            <a:r>
              <a:rPr lang="es-MX" dirty="0" err="1"/>
              <a:t>plants</a:t>
            </a:r>
            <a:r>
              <a:rPr lang="es-MX" dirty="0"/>
              <a:t>. </a:t>
            </a:r>
            <a:r>
              <a:rPr lang="es-MX" i="1" dirty="0"/>
              <a:t>Ann. </a:t>
            </a:r>
            <a:r>
              <a:rPr lang="es-MX" i="1" dirty="0" err="1"/>
              <a:t>Misouri</a:t>
            </a:r>
            <a:r>
              <a:rPr lang="es-MX" i="1" dirty="0"/>
              <a:t> </a:t>
            </a:r>
            <a:r>
              <a:rPr lang="es-MX" i="1" dirty="0" err="1"/>
              <a:t>Bot.Gard</a:t>
            </a:r>
            <a:r>
              <a:rPr lang="es-MX" i="1" dirty="0"/>
              <a:t>. </a:t>
            </a:r>
            <a:r>
              <a:rPr lang="es-MX" dirty="0"/>
              <a:t>85: 531-553.</a:t>
            </a:r>
          </a:p>
          <a:p>
            <a:pPr marL="0" indent="0">
              <a:buNone/>
              <a:defRPr/>
            </a:pPr>
            <a:r>
              <a:rPr lang="es-MX" dirty="0"/>
              <a:t> </a:t>
            </a:r>
          </a:p>
          <a:p>
            <a:pPr marL="0" indent="0">
              <a:buNone/>
              <a:defRPr/>
            </a:pPr>
            <a:r>
              <a:rPr lang="es-MX" dirty="0"/>
              <a:t>APG II. </a:t>
            </a:r>
            <a:r>
              <a:rPr lang="es-MX" dirty="0" err="1"/>
              <a:t>The</a:t>
            </a:r>
            <a:r>
              <a:rPr lang="es-MX" dirty="0"/>
              <a:t> </a:t>
            </a:r>
            <a:r>
              <a:rPr lang="es-MX" dirty="0" err="1"/>
              <a:t>Angiosperm</a:t>
            </a:r>
            <a:r>
              <a:rPr lang="es-MX" dirty="0"/>
              <a:t> </a:t>
            </a:r>
            <a:r>
              <a:rPr lang="es-MX" dirty="0" err="1"/>
              <a:t>Phylogenetic</a:t>
            </a:r>
            <a:r>
              <a:rPr lang="es-MX" dirty="0"/>
              <a:t> </a:t>
            </a:r>
            <a:r>
              <a:rPr lang="es-MX" dirty="0" err="1"/>
              <a:t>Group</a:t>
            </a:r>
            <a:r>
              <a:rPr lang="es-MX" dirty="0"/>
              <a:t>. 2003. </a:t>
            </a:r>
            <a:r>
              <a:rPr lang="es-MX" dirty="0" err="1"/>
              <a:t>An</a:t>
            </a:r>
            <a:r>
              <a:rPr lang="es-MX" dirty="0"/>
              <a:t> </a:t>
            </a:r>
            <a:r>
              <a:rPr lang="es-MX" dirty="0" err="1"/>
              <a:t>update</a:t>
            </a:r>
            <a:r>
              <a:rPr lang="es-MX" dirty="0"/>
              <a:t> of </a:t>
            </a:r>
            <a:r>
              <a:rPr lang="es-MX" dirty="0" err="1"/>
              <a:t>the</a:t>
            </a:r>
            <a:r>
              <a:rPr lang="es-MX" dirty="0"/>
              <a:t> </a:t>
            </a:r>
            <a:r>
              <a:rPr lang="es-MX" dirty="0" err="1"/>
              <a:t>Angiosperm</a:t>
            </a:r>
            <a:r>
              <a:rPr lang="es-MX" dirty="0"/>
              <a:t> </a:t>
            </a:r>
            <a:r>
              <a:rPr lang="es-MX" dirty="0" err="1"/>
              <a:t>Phylogeny</a:t>
            </a:r>
            <a:r>
              <a:rPr lang="es-MX" dirty="0"/>
              <a:t> </a:t>
            </a:r>
            <a:r>
              <a:rPr lang="es-MX" dirty="0" err="1"/>
              <a:t>Group</a:t>
            </a:r>
            <a:r>
              <a:rPr lang="es-MX" dirty="0"/>
              <a:t>   </a:t>
            </a:r>
            <a:r>
              <a:rPr lang="es-MX" dirty="0" err="1"/>
              <a:t>classification</a:t>
            </a:r>
            <a:r>
              <a:rPr lang="es-MX" dirty="0"/>
              <a:t> </a:t>
            </a:r>
            <a:r>
              <a:rPr lang="es-MX" dirty="0" err="1"/>
              <a:t>for</a:t>
            </a:r>
            <a:r>
              <a:rPr lang="es-MX" dirty="0"/>
              <a:t> </a:t>
            </a:r>
            <a:r>
              <a:rPr lang="es-MX" dirty="0" err="1"/>
              <a:t>the</a:t>
            </a:r>
            <a:r>
              <a:rPr lang="es-MX" dirty="0"/>
              <a:t> </a:t>
            </a:r>
            <a:r>
              <a:rPr lang="es-MX" dirty="0" err="1"/>
              <a:t>orders</a:t>
            </a:r>
            <a:r>
              <a:rPr lang="es-MX" dirty="0"/>
              <a:t> and </a:t>
            </a:r>
            <a:r>
              <a:rPr lang="es-MX" dirty="0" err="1"/>
              <a:t>families</a:t>
            </a:r>
            <a:r>
              <a:rPr lang="es-MX" dirty="0"/>
              <a:t> of </a:t>
            </a:r>
            <a:r>
              <a:rPr lang="es-MX" dirty="0" err="1"/>
              <a:t>flowering</a:t>
            </a:r>
            <a:r>
              <a:rPr lang="es-MX" dirty="0"/>
              <a:t> </a:t>
            </a:r>
            <a:r>
              <a:rPr lang="es-MX" dirty="0" err="1"/>
              <a:t>plants</a:t>
            </a:r>
            <a:r>
              <a:rPr lang="es-MX" dirty="0"/>
              <a:t>: APG II. </a:t>
            </a:r>
            <a:r>
              <a:rPr lang="es-MX" dirty="0" err="1"/>
              <a:t>Botanical</a:t>
            </a:r>
            <a:r>
              <a:rPr lang="es-MX" dirty="0"/>
              <a:t> </a:t>
            </a:r>
            <a:r>
              <a:rPr lang="es-MX" dirty="0" err="1"/>
              <a:t>Journal</a:t>
            </a:r>
            <a:r>
              <a:rPr lang="es-MX" dirty="0"/>
              <a:t> of </a:t>
            </a:r>
            <a:r>
              <a:rPr lang="es-MX" dirty="0" err="1"/>
              <a:t>the</a:t>
            </a:r>
            <a:r>
              <a:rPr lang="es-MX" dirty="0"/>
              <a:t> </a:t>
            </a:r>
            <a:r>
              <a:rPr lang="es-MX" dirty="0" err="1"/>
              <a:t>Linnean</a:t>
            </a:r>
            <a:r>
              <a:rPr lang="es-MX" dirty="0"/>
              <a:t> </a:t>
            </a:r>
            <a:r>
              <a:rPr lang="es-MX" dirty="0" err="1"/>
              <a:t>Society</a:t>
            </a:r>
            <a:r>
              <a:rPr lang="es-MX" dirty="0"/>
              <a:t> 141: 399–436.</a:t>
            </a:r>
          </a:p>
          <a:p>
            <a:pPr marL="0" indent="0">
              <a:buNone/>
              <a:defRPr/>
            </a:pPr>
            <a:r>
              <a:rPr lang="es-MX" dirty="0"/>
              <a:t> </a:t>
            </a:r>
          </a:p>
          <a:p>
            <a:pPr marL="0" indent="0">
              <a:buNone/>
              <a:defRPr/>
            </a:pPr>
            <a:r>
              <a:rPr lang="es-MX" dirty="0"/>
              <a:t>-</a:t>
            </a:r>
            <a:r>
              <a:rPr lang="es-MX" dirty="0" err="1"/>
              <a:t>Angiosperm</a:t>
            </a:r>
            <a:r>
              <a:rPr lang="es-MX" dirty="0"/>
              <a:t> </a:t>
            </a:r>
            <a:r>
              <a:rPr lang="es-MX" dirty="0" err="1"/>
              <a:t>Phylogeny</a:t>
            </a:r>
            <a:r>
              <a:rPr lang="es-MX" dirty="0"/>
              <a:t> </a:t>
            </a:r>
            <a:r>
              <a:rPr lang="es-MX" dirty="0" err="1"/>
              <a:t>Group</a:t>
            </a:r>
            <a:r>
              <a:rPr lang="es-MX" dirty="0"/>
              <a:t> (APG). 2003. </a:t>
            </a:r>
            <a:r>
              <a:rPr lang="es-MX" dirty="0" err="1"/>
              <a:t>An</a:t>
            </a:r>
            <a:r>
              <a:rPr lang="es-MX" dirty="0"/>
              <a:t> </a:t>
            </a:r>
            <a:r>
              <a:rPr lang="es-MX" dirty="0" err="1"/>
              <a:t>update</a:t>
            </a:r>
            <a:r>
              <a:rPr lang="es-MX" dirty="0"/>
              <a:t> of </a:t>
            </a:r>
            <a:r>
              <a:rPr lang="es-MX" dirty="0" err="1"/>
              <a:t>the</a:t>
            </a:r>
            <a:r>
              <a:rPr lang="es-MX" dirty="0"/>
              <a:t> </a:t>
            </a:r>
            <a:r>
              <a:rPr lang="es-MX" dirty="0" err="1"/>
              <a:t>Angiosperm</a:t>
            </a:r>
            <a:r>
              <a:rPr lang="es-MX" dirty="0"/>
              <a:t> </a:t>
            </a:r>
            <a:r>
              <a:rPr lang="es-MX" dirty="0" err="1"/>
              <a:t>Phylogeny</a:t>
            </a:r>
            <a:r>
              <a:rPr lang="es-MX" dirty="0"/>
              <a:t> </a:t>
            </a:r>
            <a:r>
              <a:rPr lang="es-MX" dirty="0" err="1"/>
              <a:t>Group</a:t>
            </a:r>
            <a:r>
              <a:rPr lang="es-MX" dirty="0"/>
              <a:t> </a:t>
            </a:r>
            <a:r>
              <a:rPr lang="es-MX" dirty="0" err="1"/>
              <a:t>classification</a:t>
            </a:r>
            <a:r>
              <a:rPr lang="es-MX" dirty="0"/>
              <a:t> </a:t>
            </a:r>
            <a:r>
              <a:rPr lang="es-MX" dirty="0" err="1"/>
              <a:t>for</a:t>
            </a:r>
            <a:r>
              <a:rPr lang="es-MX" dirty="0"/>
              <a:t> </a:t>
            </a:r>
            <a:r>
              <a:rPr lang="es-MX" dirty="0" err="1"/>
              <a:t>the</a:t>
            </a:r>
            <a:r>
              <a:rPr lang="es-MX" dirty="0"/>
              <a:t> </a:t>
            </a:r>
            <a:r>
              <a:rPr lang="es-MX" dirty="0" err="1"/>
              <a:t>orders</a:t>
            </a:r>
            <a:r>
              <a:rPr lang="es-MX" dirty="0"/>
              <a:t> and </a:t>
            </a:r>
            <a:r>
              <a:rPr lang="es-MX" dirty="0" err="1"/>
              <a:t>families</a:t>
            </a:r>
            <a:r>
              <a:rPr lang="es-MX" dirty="0"/>
              <a:t> of </a:t>
            </a:r>
            <a:r>
              <a:rPr lang="es-MX" dirty="0" err="1"/>
              <a:t>flowering</a:t>
            </a:r>
            <a:r>
              <a:rPr lang="es-MX" dirty="0"/>
              <a:t> </a:t>
            </a:r>
            <a:r>
              <a:rPr lang="es-MX" dirty="0" err="1"/>
              <a:t>plants</a:t>
            </a:r>
            <a:r>
              <a:rPr lang="es-MX" dirty="0"/>
              <a:t>: APG II. </a:t>
            </a:r>
            <a:r>
              <a:rPr lang="es-MX" i="1" dirty="0" err="1"/>
              <a:t>Bot</a:t>
            </a:r>
            <a:r>
              <a:rPr lang="es-MX" i="1" dirty="0"/>
              <a:t>. </a:t>
            </a:r>
            <a:r>
              <a:rPr lang="es-MX" i="1" dirty="0" err="1"/>
              <a:t>Jour</a:t>
            </a:r>
            <a:r>
              <a:rPr lang="es-MX" i="1" dirty="0"/>
              <a:t>. </a:t>
            </a:r>
            <a:r>
              <a:rPr lang="es-MX" i="1" dirty="0" err="1"/>
              <a:t>Linn</a:t>
            </a:r>
            <a:r>
              <a:rPr lang="es-MX" i="1" dirty="0"/>
              <a:t>. Soc. </a:t>
            </a:r>
            <a:r>
              <a:rPr lang="es-MX" dirty="0"/>
              <a:t>141: 399-436.</a:t>
            </a:r>
          </a:p>
          <a:p>
            <a:pPr marL="0" indent="0">
              <a:buNone/>
              <a:defRPr/>
            </a:pPr>
            <a:endParaRPr lang="es-MX" dirty="0"/>
          </a:p>
          <a:p>
            <a:pPr marL="0" indent="0">
              <a:buNone/>
              <a:defRPr/>
            </a:pPr>
            <a:r>
              <a:rPr lang="es-MX" dirty="0"/>
              <a:t>Freire-Fierro, A. 2004. Botánica Sistemática Ecuatoriana. Missouri </a:t>
            </a:r>
            <a:r>
              <a:rPr lang="es-MX" dirty="0" err="1"/>
              <a:t>Botanical</a:t>
            </a:r>
            <a:r>
              <a:rPr lang="es-MX" dirty="0"/>
              <a:t> Garden, FUNDACYT, QCNE, RLB y FUNBOTANICA. Murray </a:t>
            </a:r>
            <a:r>
              <a:rPr lang="es-MX" dirty="0" err="1"/>
              <a:t>Print</a:t>
            </a:r>
            <a:r>
              <a:rPr lang="es-MX" dirty="0"/>
              <a:t>, St. Louis. 209 pp.</a:t>
            </a:r>
          </a:p>
          <a:p>
            <a:pPr marL="0" indent="0">
              <a:buNone/>
              <a:defRPr/>
            </a:pPr>
            <a:endParaRPr lang="es-MX" dirty="0"/>
          </a:p>
          <a:p>
            <a:pPr marL="0" indent="0">
              <a:buNone/>
              <a:defRPr/>
            </a:pPr>
            <a:r>
              <a:rPr lang="es-MX" dirty="0" err="1"/>
              <a:t>Judd</a:t>
            </a:r>
            <a:r>
              <a:rPr lang="es-MX" dirty="0"/>
              <a:t>, W., C.S. Campbell, E. </a:t>
            </a:r>
            <a:r>
              <a:rPr lang="es-MX" dirty="0" err="1"/>
              <a:t>Kellog</a:t>
            </a:r>
            <a:r>
              <a:rPr lang="es-MX" dirty="0"/>
              <a:t> y P.F. Stevens y M.J. </a:t>
            </a:r>
            <a:r>
              <a:rPr lang="es-MX" dirty="0" err="1"/>
              <a:t>Donoghue</a:t>
            </a:r>
            <a:r>
              <a:rPr lang="es-MX" dirty="0"/>
              <a:t>. 2002. </a:t>
            </a:r>
            <a:r>
              <a:rPr lang="es-MX" dirty="0" err="1"/>
              <a:t>Plant</a:t>
            </a:r>
            <a:r>
              <a:rPr lang="es-MX" dirty="0"/>
              <a:t> </a:t>
            </a:r>
            <a:r>
              <a:rPr lang="es-MX" dirty="0" err="1"/>
              <a:t>systematics</a:t>
            </a:r>
            <a:r>
              <a:rPr lang="es-MX" dirty="0"/>
              <a:t>: a </a:t>
            </a:r>
            <a:r>
              <a:rPr lang="es-MX" dirty="0" err="1"/>
              <a:t>phylogenetic</a:t>
            </a:r>
            <a:r>
              <a:rPr lang="es-MX" dirty="0"/>
              <a:t> </a:t>
            </a:r>
            <a:r>
              <a:rPr lang="es-MX" dirty="0" err="1"/>
              <a:t>approach</a:t>
            </a:r>
            <a:r>
              <a:rPr lang="es-MX" i="1" dirty="0"/>
              <a:t>, </a:t>
            </a:r>
            <a:r>
              <a:rPr lang="es-MX" dirty="0" err="1"/>
              <a:t>Second</a:t>
            </a:r>
            <a:r>
              <a:rPr lang="es-MX" dirty="0"/>
              <a:t> </a:t>
            </a:r>
            <a:r>
              <a:rPr lang="es-MX" dirty="0" err="1"/>
              <a:t>Edition</a:t>
            </a:r>
            <a:r>
              <a:rPr lang="es-MX" i="1" dirty="0"/>
              <a:t>. </a:t>
            </a:r>
            <a:r>
              <a:rPr lang="es-MX" dirty="0" err="1"/>
              <a:t>Sinauer</a:t>
            </a:r>
            <a:r>
              <a:rPr lang="es-MX" dirty="0"/>
              <a:t> </a:t>
            </a:r>
            <a:r>
              <a:rPr lang="es-MX" dirty="0" err="1"/>
              <a:t>Axxoc</a:t>
            </a:r>
            <a:r>
              <a:rPr lang="es-MX" dirty="0"/>
              <a:t>, USA.</a:t>
            </a:r>
          </a:p>
          <a:p>
            <a:pPr marL="0" indent="0">
              <a:buNone/>
              <a:defRPr/>
            </a:pPr>
            <a:endParaRPr lang="es-MX" dirty="0"/>
          </a:p>
          <a:p>
            <a:pPr marL="0" indent="0">
              <a:buNone/>
              <a:defRPr/>
            </a:pPr>
            <a:r>
              <a:rPr lang="es-MX" dirty="0"/>
              <a:t>Rzedowski, C.G. y J. Rzedowski, 2001. </a:t>
            </a:r>
            <a:r>
              <a:rPr lang="es-ES" dirty="0"/>
              <a:t>Flora </a:t>
            </a:r>
            <a:r>
              <a:rPr lang="es-ES" dirty="0" err="1"/>
              <a:t>fanerogámica</a:t>
            </a:r>
            <a:r>
              <a:rPr lang="es-ES" dirty="0"/>
              <a:t> del Valle de México. CONABIO. Michoacán, México. 1406p. </a:t>
            </a:r>
            <a:endParaRPr lang="es-MX" dirty="0"/>
          </a:p>
          <a:p>
            <a:pPr marL="0" indent="0">
              <a:buNone/>
              <a:defRPr/>
            </a:pPr>
            <a:r>
              <a:rPr lang="es-ES" dirty="0"/>
              <a:t> </a:t>
            </a:r>
            <a:endParaRPr lang="es-MX" dirty="0"/>
          </a:p>
          <a:p>
            <a:pPr marL="0" indent="0">
              <a:buNone/>
              <a:defRPr/>
            </a:pPr>
            <a:r>
              <a:rPr lang="es-ES" dirty="0"/>
              <a:t> </a:t>
            </a:r>
            <a:endParaRPr lang="es-MX" dirty="0"/>
          </a:p>
          <a:p>
            <a:pPr marL="0" indent="0">
              <a:buNone/>
              <a:defRPr/>
            </a:pPr>
            <a:r>
              <a:rPr lang="en-US" dirty="0" err="1"/>
              <a:t>Scagel</a:t>
            </a:r>
            <a:r>
              <a:rPr lang="en-US" dirty="0"/>
              <a:t>, R. F. , R. J. </a:t>
            </a:r>
            <a:r>
              <a:rPr lang="en-US" dirty="0" err="1"/>
              <a:t>Bandoni</a:t>
            </a:r>
            <a:r>
              <a:rPr lang="en-US" dirty="0"/>
              <a:t>, J. R. Maze, G. E. Rouse, W. B. Schofield y J. R. Stein. 1984. PLANTAS An Evolutionary Survey. Wadsworth Publishing Co. 756p. </a:t>
            </a:r>
            <a:endParaRPr lang="es-MX" dirty="0"/>
          </a:p>
          <a:p>
            <a:pPr marL="0" indent="0">
              <a:buNone/>
              <a:defRPr/>
            </a:pPr>
            <a:r>
              <a:rPr lang="en-US" dirty="0"/>
              <a:t> </a:t>
            </a:r>
            <a:endParaRPr lang="es-MX" dirty="0"/>
          </a:p>
          <a:p>
            <a:pPr marL="0" indent="0">
              <a:buNone/>
              <a:defRPr/>
            </a:pPr>
            <a:r>
              <a:rPr lang="es-MX" dirty="0" err="1"/>
              <a:t>Soltis</a:t>
            </a:r>
            <a:r>
              <a:rPr lang="es-MX" dirty="0"/>
              <a:t>, D.E., P.S. </a:t>
            </a:r>
            <a:r>
              <a:rPr lang="es-MX" dirty="0" err="1"/>
              <a:t>Soltis</a:t>
            </a:r>
            <a:r>
              <a:rPr lang="es-MX" dirty="0"/>
              <a:t>, P.K. </a:t>
            </a:r>
            <a:r>
              <a:rPr lang="es-MX" dirty="0" err="1"/>
              <a:t>Endress</a:t>
            </a:r>
            <a:r>
              <a:rPr lang="es-MX" dirty="0"/>
              <a:t> y M.W. Chase. 2005. </a:t>
            </a:r>
            <a:r>
              <a:rPr lang="es-MX" dirty="0" err="1"/>
              <a:t>Phylogeny</a:t>
            </a:r>
            <a:r>
              <a:rPr lang="es-MX" dirty="0"/>
              <a:t> and </a:t>
            </a:r>
            <a:r>
              <a:rPr lang="es-MX" dirty="0" err="1"/>
              <a:t>Evolution</a:t>
            </a:r>
            <a:r>
              <a:rPr lang="es-MX" dirty="0"/>
              <a:t> of </a:t>
            </a:r>
            <a:r>
              <a:rPr lang="es-MX" dirty="0" err="1"/>
              <a:t>Angiosperms</a:t>
            </a:r>
            <a:r>
              <a:rPr lang="es-MX" dirty="0"/>
              <a:t>. </a:t>
            </a:r>
            <a:r>
              <a:rPr lang="es-MX" dirty="0" err="1"/>
              <a:t>Sinauer</a:t>
            </a:r>
            <a:r>
              <a:rPr lang="es-MX" dirty="0"/>
              <a:t>, </a:t>
            </a:r>
            <a:r>
              <a:rPr lang="es-MX" dirty="0" err="1"/>
              <a:t>Sunderland</a:t>
            </a:r>
            <a:r>
              <a:rPr lang="es-MX" dirty="0"/>
              <a:t>, </a:t>
            </a:r>
            <a:r>
              <a:rPr lang="es-MX" dirty="0" err="1" smtClean="0"/>
              <a:t>Mass</a:t>
            </a:r>
            <a:r>
              <a:rPr lang="es-MX" dirty="0" smtClean="0"/>
              <a:t>.</a:t>
            </a:r>
          </a:p>
          <a:p>
            <a:pPr marL="0" indent="0">
              <a:buNone/>
              <a:defRPr/>
            </a:pPr>
            <a:endParaRPr lang="es-MX"/>
          </a:p>
          <a:p>
            <a:pPr marL="0" indent="0">
              <a:buNone/>
              <a:defRPr/>
            </a:pPr>
            <a:r>
              <a:rPr lang="es-MX" smtClean="0"/>
              <a:t>http</a:t>
            </a:r>
            <a:r>
              <a:rPr lang="es-MX" dirty="0"/>
              <a:t>://conabio.inaturalist.org/taxa/71653-Trimeniaceae</a:t>
            </a:r>
          </a:p>
        </p:txBody>
      </p:sp>
      <p:sp>
        <p:nvSpPr>
          <p:cNvPr id="3" name="Título 2"/>
          <p:cNvSpPr>
            <a:spLocks noGrp="1"/>
          </p:cNvSpPr>
          <p:nvPr>
            <p:ph type="title"/>
          </p:nvPr>
        </p:nvSpPr>
        <p:spPr/>
        <p:txBody>
          <a:bodyPr/>
          <a:lstStyle/>
          <a:p>
            <a:pPr algn="ctr"/>
            <a:r>
              <a:rPr lang="es-MX" b="1" dirty="0" smtClean="0"/>
              <a:t>BIBLIOGRAFÍA</a:t>
            </a:r>
            <a:endParaRPr lang="es-MX" b="1" dirty="0"/>
          </a:p>
        </p:txBody>
      </p:sp>
    </p:spTree>
    <p:extLst>
      <p:ext uri="{BB962C8B-B14F-4D97-AF65-F5344CB8AC3E}">
        <p14:creationId xmlns:p14="http://schemas.microsoft.com/office/powerpoint/2010/main" val="1855148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67544" y="260648"/>
            <a:ext cx="8229601" cy="1143000"/>
          </a:xfrm>
        </p:spPr>
        <p:txBody>
          <a:bodyPr/>
          <a:lstStyle/>
          <a:p>
            <a:pPr algn="ctr" eaLnBrk="1" hangingPunct="1"/>
            <a:r>
              <a:rPr lang="es-ES" altLang="es-MX" b="1" dirty="0" smtClean="0">
                <a:latin typeface="+mn-lt"/>
              </a:rPr>
              <a:t>Secuencia didáctica</a:t>
            </a:r>
          </a:p>
        </p:txBody>
      </p:sp>
      <p:sp>
        <p:nvSpPr>
          <p:cNvPr id="7171" name="Rectangle 3"/>
          <p:cNvSpPr>
            <a:spLocks noGrp="1" noChangeArrowheads="1"/>
          </p:cNvSpPr>
          <p:nvPr>
            <p:ph type="body" sz="half" idx="1"/>
          </p:nvPr>
        </p:nvSpPr>
        <p:spPr>
          <a:xfrm>
            <a:off x="0" y="0"/>
            <a:ext cx="4433888" cy="6858000"/>
          </a:xfrm>
        </p:spPr>
        <p:txBody>
          <a:bodyPr>
            <a:normAutofit/>
          </a:bodyPr>
          <a:lstStyle/>
          <a:p>
            <a:pPr marL="533400" indent="-533400" eaLnBrk="1" hangingPunct="1">
              <a:lnSpc>
                <a:spcPct val="80000"/>
              </a:lnSpc>
              <a:buFontTx/>
              <a:buNone/>
              <a:defRPr/>
            </a:pPr>
            <a:endParaRPr lang="es-ES" altLang="es-MX" sz="1600" dirty="0"/>
          </a:p>
          <a:p>
            <a:pPr marL="533400" indent="-533400" eaLnBrk="1" hangingPunct="1">
              <a:lnSpc>
                <a:spcPct val="80000"/>
              </a:lnSpc>
              <a:buFontTx/>
              <a:buNone/>
              <a:defRPr/>
            </a:pPr>
            <a:endParaRPr lang="es-MX" altLang="es-MX" sz="1600" b="1" dirty="0"/>
          </a:p>
          <a:p>
            <a:pPr marL="533400" indent="-533400" eaLnBrk="1" hangingPunct="1">
              <a:lnSpc>
                <a:spcPct val="80000"/>
              </a:lnSpc>
              <a:buFontTx/>
              <a:buNone/>
              <a:defRPr/>
            </a:pPr>
            <a:endParaRPr lang="es-MX" altLang="es-MX" sz="1600" dirty="0" smtClean="0">
              <a:solidFill>
                <a:srgbClr val="FF0000"/>
              </a:solidFill>
            </a:endParaRPr>
          </a:p>
          <a:p>
            <a:pPr marL="533400" indent="-533400" eaLnBrk="1" hangingPunct="1">
              <a:lnSpc>
                <a:spcPct val="80000"/>
              </a:lnSpc>
              <a:buFontTx/>
              <a:buNone/>
              <a:defRPr/>
            </a:pPr>
            <a:endParaRPr lang="es-ES" altLang="es-MX" sz="800" dirty="0" smtClean="0"/>
          </a:p>
        </p:txBody>
      </p:sp>
      <p:sp>
        <p:nvSpPr>
          <p:cNvPr id="7172" name="Rectangle 4"/>
          <p:cNvSpPr>
            <a:spLocks noGrp="1" noChangeArrowheads="1"/>
          </p:cNvSpPr>
          <p:nvPr>
            <p:ph type="body" sz="half" idx="2"/>
          </p:nvPr>
        </p:nvSpPr>
        <p:spPr>
          <a:xfrm>
            <a:off x="4467225" y="0"/>
            <a:ext cx="4643438" cy="6713538"/>
          </a:xfrm>
        </p:spPr>
        <p:txBody>
          <a:bodyPr/>
          <a:lstStyle/>
          <a:p>
            <a:pPr eaLnBrk="1" hangingPunct="1">
              <a:lnSpc>
                <a:spcPct val="80000"/>
              </a:lnSpc>
              <a:buFontTx/>
              <a:buNone/>
              <a:defRPr/>
            </a:pPr>
            <a:endParaRPr lang="es-MX" altLang="es-MX" sz="1400" b="1" dirty="0"/>
          </a:p>
          <a:p>
            <a:pPr eaLnBrk="1" hangingPunct="1">
              <a:lnSpc>
                <a:spcPct val="80000"/>
              </a:lnSpc>
              <a:buFontTx/>
              <a:buNone/>
              <a:defRPr/>
            </a:pPr>
            <a:endParaRPr lang="es-MX" altLang="es-MX" sz="1600" b="1" dirty="0"/>
          </a:p>
          <a:p>
            <a:pPr eaLnBrk="1" hangingPunct="1">
              <a:lnSpc>
                <a:spcPct val="80000"/>
              </a:lnSpc>
              <a:buFontTx/>
              <a:buAutoNum type="arabicPeriod" startAt="37"/>
              <a:defRPr/>
            </a:pPr>
            <a:endParaRPr lang="es-MX" altLang="es-MX" sz="1600" b="1" dirty="0" smtClean="0">
              <a:solidFill>
                <a:srgbClr val="FF0000"/>
              </a:solidFill>
            </a:endParaRPr>
          </a:p>
          <a:p>
            <a:pPr eaLnBrk="1" hangingPunct="1">
              <a:lnSpc>
                <a:spcPct val="80000"/>
              </a:lnSpc>
              <a:buFontTx/>
              <a:buAutoNum type="arabicPeriod" startAt="37"/>
              <a:defRPr/>
            </a:pPr>
            <a:endParaRPr lang="es-MX" altLang="es-MX" sz="1600" b="1" dirty="0" smtClean="0">
              <a:solidFill>
                <a:srgbClr val="FF0000"/>
              </a:solidFill>
            </a:endParaRPr>
          </a:p>
          <a:p>
            <a:pPr eaLnBrk="1" hangingPunct="1">
              <a:lnSpc>
                <a:spcPct val="80000"/>
              </a:lnSpc>
              <a:buFontTx/>
              <a:buAutoNum type="arabicPeriod" startAt="37"/>
              <a:defRPr/>
            </a:pPr>
            <a:endParaRPr lang="es-ES" altLang="es-MX" sz="1600" b="1" dirty="0" smtClean="0">
              <a:solidFill>
                <a:srgbClr val="FF0000"/>
              </a:solidFill>
            </a:endParaRPr>
          </a:p>
        </p:txBody>
      </p:sp>
      <p:graphicFrame>
        <p:nvGraphicFramePr>
          <p:cNvPr id="2" name="Diagrama 1"/>
          <p:cNvGraphicFramePr/>
          <p:nvPr>
            <p:extLst>
              <p:ext uri="{D42A27DB-BD31-4B8C-83A1-F6EECF244321}">
                <p14:modId xmlns:p14="http://schemas.microsoft.com/office/powerpoint/2010/main" val="3383742843"/>
              </p:ext>
            </p:extLst>
          </p:nvPr>
        </p:nvGraphicFramePr>
        <p:xfrm>
          <a:off x="251521" y="1484784"/>
          <a:ext cx="8445624" cy="4881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0262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67544" y="-99392"/>
            <a:ext cx="8229600" cy="1219200"/>
          </a:xfrm>
        </p:spPr>
        <p:txBody>
          <a:bodyPr/>
          <a:lstStyle/>
          <a:p>
            <a:pPr algn="ctr"/>
            <a:r>
              <a:rPr lang="es-MX" b="1" dirty="0" smtClean="0"/>
              <a:t>CLADO ANITA</a:t>
            </a:r>
            <a:endParaRPr lang="es-MX" b="1" dirty="0"/>
          </a:p>
        </p:txBody>
      </p:sp>
      <p:pic>
        <p:nvPicPr>
          <p:cNvPr id="6" name="Marcador de contenido 5"/>
          <p:cNvPicPr>
            <a:picLocks noGrp="1" noChangeAspect="1"/>
          </p:cNvPicPr>
          <p:nvPr>
            <p:ph idx="1"/>
          </p:nvPr>
        </p:nvPicPr>
        <p:blipFill rotWithShape="1">
          <a:blip r:embed="rId2">
            <a:extLst>
              <a:ext uri="{28A0092B-C50C-407E-A947-70E740481C1C}">
                <a14:useLocalDpi xmlns:a14="http://schemas.microsoft.com/office/drawing/2010/main" val="0"/>
              </a:ext>
            </a:extLst>
          </a:blip>
          <a:srcRect t="626" r="7493"/>
          <a:stretch/>
        </p:blipFill>
        <p:spPr>
          <a:xfrm>
            <a:off x="827584" y="1124744"/>
            <a:ext cx="6696744" cy="5404373"/>
          </a:xfrm>
        </p:spPr>
      </p:pic>
    </p:spTree>
    <p:extLst>
      <p:ext uri="{BB962C8B-B14F-4D97-AF65-F5344CB8AC3E}">
        <p14:creationId xmlns:p14="http://schemas.microsoft.com/office/powerpoint/2010/main" val="44313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8093" y="260648"/>
            <a:ext cx="8305800" cy="843140"/>
          </a:xfrm>
        </p:spPr>
        <p:txBody>
          <a:bodyPr/>
          <a:lstStyle/>
          <a:p>
            <a:r>
              <a:rPr lang="es-MX" b="1" dirty="0" smtClean="0"/>
              <a:t>CLADO ANITA</a:t>
            </a:r>
            <a:endParaRPr lang="es-MX" b="1" dirty="0"/>
          </a:p>
        </p:txBody>
      </p:sp>
      <p:sp>
        <p:nvSpPr>
          <p:cNvPr id="3" name="2 Subtítulo"/>
          <p:cNvSpPr>
            <a:spLocks noGrp="1"/>
          </p:cNvSpPr>
          <p:nvPr>
            <p:ph type="subTitle" idx="1"/>
          </p:nvPr>
        </p:nvSpPr>
        <p:spPr/>
        <p:txBody>
          <a:bodyPr/>
          <a:lstStyle/>
          <a:p>
            <a:endParaRPr lang="es-MX" dirty="0"/>
          </a:p>
        </p:txBody>
      </p:sp>
      <p:pic>
        <p:nvPicPr>
          <p:cNvPr id="4" name="3 Imagen" descr="treeapweb2s.gif"/>
          <p:cNvPicPr>
            <a:picLocks noChangeAspect="1"/>
          </p:cNvPicPr>
          <p:nvPr/>
        </p:nvPicPr>
        <p:blipFill rotWithShape="1">
          <a:blip r:embed="rId2" cstate="print"/>
          <a:srcRect l="62654" t="8000" b="62600"/>
          <a:stretch/>
        </p:blipFill>
        <p:spPr>
          <a:xfrm>
            <a:off x="539552" y="1348776"/>
            <a:ext cx="7807587" cy="4702056"/>
          </a:xfrm>
          <a:prstGeom prst="rect">
            <a:avLst/>
          </a:prstGeom>
        </p:spPr>
      </p:pic>
      <p:sp>
        <p:nvSpPr>
          <p:cNvPr id="5" name="Rectángulo 4"/>
          <p:cNvSpPr/>
          <p:nvPr/>
        </p:nvSpPr>
        <p:spPr>
          <a:xfrm>
            <a:off x="3635896" y="1412776"/>
            <a:ext cx="4680520" cy="792088"/>
          </a:xfrm>
          <a:prstGeom prst="rect">
            <a:avLst/>
          </a:prstGeom>
          <a:noFill/>
          <a:ln w="76200">
            <a:solidFill>
              <a:schemeClr val="bg2">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s-MX" dirty="0"/>
          </a:p>
        </p:txBody>
      </p:sp>
      <p:sp>
        <p:nvSpPr>
          <p:cNvPr id="6" name="Rectángulo 5"/>
          <p:cNvSpPr/>
          <p:nvPr/>
        </p:nvSpPr>
        <p:spPr>
          <a:xfrm>
            <a:off x="-32100" y="6470180"/>
            <a:ext cx="3312368" cy="369332"/>
          </a:xfrm>
          <a:prstGeom prst="rect">
            <a:avLst/>
          </a:prstGeom>
        </p:spPr>
        <p:txBody>
          <a:bodyPr wrap="square">
            <a:spAutoFit/>
          </a:bodyPr>
          <a:lstStyle/>
          <a:p>
            <a:r>
              <a:rPr lang="es-MX" dirty="0"/>
              <a:t>http://</a:t>
            </a:r>
            <a:r>
              <a:rPr lang="es-MX" dirty="0" smtClean="0"/>
              <a:t>www.mobot.org/mobot</a:t>
            </a:r>
            <a:endParaRPr lang="es-MX" dirty="0"/>
          </a:p>
        </p:txBody>
      </p:sp>
    </p:spTree>
    <p:extLst>
      <p:ext uri="{BB962C8B-B14F-4D97-AF65-F5344CB8AC3E}">
        <p14:creationId xmlns:p14="http://schemas.microsoft.com/office/powerpoint/2010/main" val="3433490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2" y="-272991"/>
            <a:ext cx="8305800" cy="1152128"/>
          </a:xfrm>
        </p:spPr>
        <p:txBody>
          <a:bodyPr/>
          <a:lstStyle/>
          <a:p>
            <a:r>
              <a:rPr lang="es-MX" b="1" dirty="0" smtClean="0"/>
              <a:t>CARACTERÍSTICAS </a:t>
            </a:r>
            <a:endParaRPr lang="es-MX" b="1" dirty="0"/>
          </a:p>
        </p:txBody>
      </p:sp>
      <p:sp>
        <p:nvSpPr>
          <p:cNvPr id="3" name="2 Subtítulo"/>
          <p:cNvSpPr>
            <a:spLocks noGrp="1"/>
          </p:cNvSpPr>
          <p:nvPr>
            <p:ph type="subTitle" idx="1"/>
          </p:nvPr>
        </p:nvSpPr>
        <p:spPr>
          <a:xfrm>
            <a:off x="107504" y="1340768"/>
            <a:ext cx="8305800" cy="3096344"/>
          </a:xfrm>
        </p:spPr>
        <p:txBody>
          <a:bodyPr/>
          <a:lstStyle/>
          <a:p>
            <a:pPr marL="457200" indent="-457200">
              <a:buFont typeface="Arial" panose="020B0604020202020204" pitchFamily="34" charset="0"/>
              <a:buChar char="•"/>
            </a:pPr>
            <a:r>
              <a:rPr lang="es-MX" sz="2800" b="1" dirty="0" smtClean="0">
                <a:solidFill>
                  <a:schemeClr val="tx1"/>
                </a:solidFill>
              </a:rPr>
              <a:t>Grupo </a:t>
            </a:r>
            <a:r>
              <a:rPr lang="es-MX" sz="2800" b="1" dirty="0">
                <a:solidFill>
                  <a:schemeClr val="tx1"/>
                </a:solidFill>
              </a:rPr>
              <a:t>filogenéticamente </a:t>
            </a:r>
            <a:r>
              <a:rPr lang="es-MX" sz="2800" b="1" dirty="0" smtClean="0">
                <a:solidFill>
                  <a:schemeClr val="tx1"/>
                </a:solidFill>
              </a:rPr>
              <a:t>basal dentro de las angiospermas. </a:t>
            </a:r>
          </a:p>
          <a:p>
            <a:pPr marL="457200" indent="-457200">
              <a:buFont typeface="Arial" panose="020B0604020202020204" pitchFamily="34" charset="0"/>
              <a:buChar char="•"/>
            </a:pPr>
            <a:r>
              <a:rPr lang="es-MX" sz="2800" b="1" dirty="0" smtClean="0">
                <a:solidFill>
                  <a:schemeClr val="tx1"/>
                </a:solidFill>
              </a:rPr>
              <a:t>Acrónimo de: </a:t>
            </a:r>
          </a:p>
          <a:p>
            <a:r>
              <a:rPr lang="es-MX" sz="2800" b="1" dirty="0" err="1" smtClean="0">
                <a:solidFill>
                  <a:srgbClr val="FF0000"/>
                </a:solidFill>
              </a:rPr>
              <a:t>A</a:t>
            </a:r>
            <a:r>
              <a:rPr lang="es-MX" sz="2800" b="1" dirty="0" err="1" smtClean="0">
                <a:solidFill>
                  <a:schemeClr val="tx1"/>
                </a:solidFill>
              </a:rPr>
              <a:t>mborellaceae</a:t>
            </a:r>
            <a:r>
              <a:rPr lang="es-MX" sz="2800" b="1" dirty="0">
                <a:solidFill>
                  <a:schemeClr val="tx1"/>
                </a:solidFill>
              </a:rPr>
              <a:t>, </a:t>
            </a:r>
            <a:r>
              <a:rPr lang="es-MX" sz="2800" b="1" dirty="0" err="1">
                <a:solidFill>
                  <a:srgbClr val="FF0000"/>
                </a:solidFill>
              </a:rPr>
              <a:t>N</a:t>
            </a:r>
            <a:r>
              <a:rPr lang="es-MX" sz="2800" b="1" dirty="0" err="1">
                <a:solidFill>
                  <a:schemeClr val="tx1"/>
                </a:solidFill>
              </a:rPr>
              <a:t>ymphaeaceae</a:t>
            </a:r>
            <a:r>
              <a:rPr lang="es-MX" sz="2800" b="1" dirty="0">
                <a:solidFill>
                  <a:schemeClr val="tx1"/>
                </a:solidFill>
              </a:rPr>
              <a:t>, </a:t>
            </a:r>
            <a:r>
              <a:rPr lang="es-MX" sz="2800" b="1" dirty="0" err="1">
                <a:solidFill>
                  <a:srgbClr val="FF0000"/>
                </a:solidFill>
              </a:rPr>
              <a:t>I</a:t>
            </a:r>
            <a:r>
              <a:rPr lang="es-MX" sz="2800" b="1" dirty="0" err="1">
                <a:solidFill>
                  <a:schemeClr val="tx1"/>
                </a:solidFill>
              </a:rPr>
              <a:t>lliciaceae</a:t>
            </a:r>
            <a:r>
              <a:rPr lang="es-MX" sz="2800" b="1" dirty="0">
                <a:solidFill>
                  <a:schemeClr val="tx1"/>
                </a:solidFill>
              </a:rPr>
              <a:t>, </a:t>
            </a:r>
            <a:r>
              <a:rPr lang="es-MX" sz="2800" b="1" dirty="0" err="1">
                <a:solidFill>
                  <a:srgbClr val="FF0000"/>
                </a:solidFill>
              </a:rPr>
              <a:t>T</a:t>
            </a:r>
            <a:r>
              <a:rPr lang="es-MX" sz="2800" b="1" dirty="0" err="1">
                <a:solidFill>
                  <a:schemeClr val="tx1"/>
                </a:solidFill>
              </a:rPr>
              <a:t>rimeniaceae</a:t>
            </a:r>
            <a:r>
              <a:rPr lang="es-MX" sz="2800" b="1" dirty="0">
                <a:solidFill>
                  <a:schemeClr val="tx1"/>
                </a:solidFill>
              </a:rPr>
              <a:t> y </a:t>
            </a:r>
            <a:r>
              <a:rPr lang="es-MX" sz="2800" b="1" dirty="0" err="1">
                <a:solidFill>
                  <a:srgbClr val="FF0000"/>
                </a:solidFill>
              </a:rPr>
              <a:t>A</a:t>
            </a:r>
            <a:r>
              <a:rPr lang="es-MX" sz="2800" b="1" dirty="0" err="1">
                <a:solidFill>
                  <a:schemeClr val="tx1"/>
                </a:solidFill>
              </a:rPr>
              <a:t>ustrobaileyaceae</a:t>
            </a:r>
            <a:r>
              <a:rPr lang="es-MX" sz="2800" b="1" dirty="0">
                <a:solidFill>
                  <a:schemeClr val="tx1"/>
                </a:solidFill>
              </a:rPr>
              <a:t> (</a:t>
            </a:r>
            <a:r>
              <a:rPr lang="es-MX" sz="2400" b="1" dirty="0">
                <a:solidFill>
                  <a:schemeClr val="tx1"/>
                </a:solidFill>
              </a:rPr>
              <a:t>las</a:t>
            </a:r>
          </a:p>
          <a:p>
            <a:r>
              <a:rPr lang="es-MX" sz="2400" b="1" dirty="0">
                <a:solidFill>
                  <a:schemeClr val="tx1"/>
                </a:solidFill>
              </a:rPr>
              <a:t>dos últimas familias integrantes del orden </a:t>
            </a:r>
            <a:r>
              <a:rPr lang="es-MX" sz="2400" b="1" dirty="0" err="1">
                <a:solidFill>
                  <a:schemeClr val="tx1"/>
                </a:solidFill>
              </a:rPr>
              <a:t>Austrobaileyales</a:t>
            </a:r>
            <a:r>
              <a:rPr lang="es-MX" sz="2800" b="1" dirty="0">
                <a:solidFill>
                  <a:schemeClr val="tx1"/>
                </a:solidFill>
              </a:rPr>
              <a:t>).</a:t>
            </a:r>
          </a:p>
          <a:p>
            <a:r>
              <a:rPr lang="es-MX" sz="2800" b="1" i="1" u="sng" dirty="0" smtClean="0">
                <a:solidFill>
                  <a:schemeClr val="tx1"/>
                </a:solidFill>
                <a:effectLst>
                  <a:outerShdw blurRad="38100" dist="38100" dir="2700000" algn="tl">
                    <a:srgbClr val="000000">
                      <a:alpha val="43137"/>
                    </a:srgbClr>
                  </a:outerShdw>
                </a:effectLst>
              </a:rPr>
              <a:t>Clado </a:t>
            </a:r>
            <a:r>
              <a:rPr lang="es-MX" sz="2800" b="1" i="1" u="sng" dirty="0">
                <a:solidFill>
                  <a:schemeClr val="tx1"/>
                </a:solidFill>
                <a:effectLst>
                  <a:outerShdw blurRad="38100" dist="38100" dir="2700000" algn="tl">
                    <a:srgbClr val="000000">
                      <a:alpha val="43137"/>
                    </a:srgbClr>
                  </a:outerShdw>
                </a:effectLst>
              </a:rPr>
              <a:t>ANITA</a:t>
            </a:r>
          </a:p>
        </p:txBody>
      </p:sp>
      <p:pic>
        <p:nvPicPr>
          <p:cNvPr id="5" name="Marcador de contenido 3"/>
          <p:cNvPicPr>
            <a:picLocks noChangeAspect="1"/>
          </p:cNvPicPr>
          <p:nvPr/>
        </p:nvPicPr>
        <p:blipFill rotWithShape="1">
          <a:blip r:embed="rId2">
            <a:extLst>
              <a:ext uri="{28A0092B-C50C-407E-A947-70E740481C1C}">
                <a14:useLocalDpi xmlns:a14="http://schemas.microsoft.com/office/drawing/2010/main" val="0"/>
              </a:ext>
            </a:extLst>
          </a:blip>
          <a:srcRect t="12474" r="30120" b="57900"/>
          <a:stretch/>
        </p:blipFill>
        <p:spPr>
          <a:xfrm>
            <a:off x="-42440" y="5301208"/>
            <a:ext cx="4896118" cy="1556792"/>
          </a:xfrm>
          <a:prstGeom prst="rect">
            <a:avLst/>
          </a:prstGeom>
        </p:spPr>
      </p:pic>
      <p:sp>
        <p:nvSpPr>
          <p:cNvPr id="6" name="Rectángulo 5"/>
          <p:cNvSpPr/>
          <p:nvPr/>
        </p:nvSpPr>
        <p:spPr>
          <a:xfrm>
            <a:off x="4499992" y="6488668"/>
            <a:ext cx="2578078" cy="369332"/>
          </a:xfrm>
          <a:prstGeom prst="rect">
            <a:avLst/>
          </a:prstGeom>
        </p:spPr>
        <p:txBody>
          <a:bodyPr wrap="none">
            <a:spAutoFit/>
          </a:bodyPr>
          <a:lstStyle/>
          <a:p>
            <a:r>
              <a:rPr lang="es-MX" dirty="0">
                <a:latin typeface="Calibri" panose="020F0502020204030204" pitchFamily="34" charset="0"/>
                <a:ea typeface="Calibri" panose="020F0502020204030204" pitchFamily="34" charset="0"/>
                <a:cs typeface="Times New Roman" panose="02020603050405020304" pitchFamily="18" charset="0"/>
              </a:rPr>
              <a:t>http://enaliaphysis.org.cy</a:t>
            </a:r>
            <a:endParaRPr lang="es-MX" dirty="0"/>
          </a:p>
        </p:txBody>
      </p:sp>
    </p:spTree>
    <p:extLst>
      <p:ext uri="{BB962C8B-B14F-4D97-AF65-F5344CB8AC3E}">
        <p14:creationId xmlns:p14="http://schemas.microsoft.com/office/powerpoint/2010/main" val="164886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323528" y="3933056"/>
            <a:ext cx="3484677" cy="26161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1 Título"/>
          <p:cNvSpPr>
            <a:spLocks noGrp="1"/>
          </p:cNvSpPr>
          <p:nvPr>
            <p:ph type="ctrTitle"/>
          </p:nvPr>
        </p:nvSpPr>
        <p:spPr>
          <a:xfrm>
            <a:off x="179512" y="-99392"/>
            <a:ext cx="8305800" cy="1152128"/>
          </a:xfrm>
        </p:spPr>
        <p:txBody>
          <a:bodyPr/>
          <a:lstStyle/>
          <a:p>
            <a:r>
              <a:rPr lang="es-MX" b="1" dirty="0" smtClean="0"/>
              <a:t>CARACTERÍSTICAS </a:t>
            </a:r>
            <a:endParaRPr lang="es-MX" b="1" dirty="0"/>
          </a:p>
        </p:txBody>
      </p:sp>
      <p:sp>
        <p:nvSpPr>
          <p:cNvPr id="3" name="2 Subtítulo"/>
          <p:cNvSpPr>
            <a:spLocks noGrp="1"/>
          </p:cNvSpPr>
          <p:nvPr>
            <p:ph type="subTitle" idx="1"/>
          </p:nvPr>
        </p:nvSpPr>
        <p:spPr>
          <a:xfrm>
            <a:off x="323528" y="1077210"/>
            <a:ext cx="8305800" cy="1143000"/>
          </a:xfrm>
        </p:spPr>
        <p:txBody>
          <a:bodyPr/>
          <a:lstStyle/>
          <a:p>
            <a:r>
              <a:rPr lang="es-MX" sz="2400" b="1" dirty="0" smtClean="0">
                <a:solidFill>
                  <a:schemeClr val="tx1"/>
                </a:solidFill>
              </a:rPr>
              <a:t>Se </a:t>
            </a:r>
            <a:r>
              <a:rPr lang="es-MX" sz="2400" b="1" dirty="0">
                <a:solidFill>
                  <a:schemeClr val="tx1"/>
                </a:solidFill>
              </a:rPr>
              <a:t>caracterizan por tener</a:t>
            </a:r>
            <a:r>
              <a:rPr lang="es-MX" sz="2400" b="1" dirty="0" smtClean="0">
                <a:solidFill>
                  <a:schemeClr val="tx1"/>
                </a:solidFill>
              </a:rPr>
              <a:t>:</a:t>
            </a:r>
          </a:p>
          <a:p>
            <a:endParaRPr lang="es-MX" sz="2400" b="1" dirty="0">
              <a:solidFill>
                <a:schemeClr val="tx1"/>
              </a:solidFill>
            </a:endParaRPr>
          </a:p>
          <a:p>
            <a:r>
              <a:rPr lang="es-MX" sz="2400" b="1" dirty="0">
                <a:solidFill>
                  <a:srgbClr val="FF0000"/>
                </a:solidFill>
              </a:rPr>
              <a:t>1. </a:t>
            </a:r>
            <a:r>
              <a:rPr lang="es-MX" sz="2400" b="1" dirty="0">
                <a:solidFill>
                  <a:schemeClr val="tx1"/>
                </a:solidFill>
              </a:rPr>
              <a:t>Polen </a:t>
            </a:r>
            <a:r>
              <a:rPr lang="es-MX" sz="2400" b="1" dirty="0" err="1">
                <a:solidFill>
                  <a:schemeClr val="tx1"/>
                </a:solidFill>
              </a:rPr>
              <a:t>uniaperturado</a:t>
            </a:r>
            <a:r>
              <a:rPr lang="es-MX" sz="2400" b="1" dirty="0">
                <a:solidFill>
                  <a:schemeClr val="tx1"/>
                </a:solidFill>
              </a:rPr>
              <a:t>.</a:t>
            </a:r>
          </a:p>
          <a:p>
            <a:r>
              <a:rPr lang="es-MX" sz="2400" b="1" dirty="0">
                <a:solidFill>
                  <a:srgbClr val="FF0000"/>
                </a:solidFill>
              </a:rPr>
              <a:t>2. </a:t>
            </a:r>
            <a:r>
              <a:rPr lang="es-MX" sz="2400" b="1" dirty="0">
                <a:solidFill>
                  <a:schemeClr val="tx1"/>
                </a:solidFill>
              </a:rPr>
              <a:t>Varios tipos de flores, a menudo trímeras con tépalos, estambres y carpelos libres insertados</a:t>
            </a:r>
          </a:p>
          <a:p>
            <a:r>
              <a:rPr lang="es-MX" sz="2400" b="1" dirty="0">
                <a:solidFill>
                  <a:schemeClr val="tx1"/>
                </a:solidFill>
              </a:rPr>
              <a:t>de manera espiral.</a:t>
            </a:r>
          </a:p>
          <a:p>
            <a:r>
              <a:rPr lang="es-MX" sz="2400" b="1" dirty="0">
                <a:solidFill>
                  <a:srgbClr val="FF0000"/>
                </a:solidFill>
              </a:rPr>
              <a:t>3. </a:t>
            </a:r>
            <a:r>
              <a:rPr lang="es-MX" sz="2400" b="1" dirty="0">
                <a:solidFill>
                  <a:schemeClr val="tx1"/>
                </a:solidFill>
              </a:rPr>
              <a:t>Flores protóginas y </a:t>
            </a:r>
            <a:r>
              <a:rPr lang="es-MX" sz="2400" b="1" dirty="0" smtClean="0">
                <a:solidFill>
                  <a:schemeClr val="tx1"/>
                </a:solidFill>
              </a:rPr>
              <a:t>zigomorfas</a:t>
            </a:r>
            <a:r>
              <a:rPr lang="es-MX" sz="2400" b="1" dirty="0">
                <a:solidFill>
                  <a:schemeClr val="tx1"/>
                </a:solidFill>
              </a:rPr>
              <a:t>.</a:t>
            </a:r>
          </a:p>
          <a:p>
            <a:r>
              <a:rPr lang="es-MX" sz="2400" b="1" dirty="0">
                <a:solidFill>
                  <a:srgbClr val="FF0000"/>
                </a:solidFill>
              </a:rPr>
              <a:t>4. </a:t>
            </a:r>
            <a:r>
              <a:rPr lang="es-MX" sz="2400" b="1" dirty="0">
                <a:solidFill>
                  <a:schemeClr val="tx1"/>
                </a:solidFill>
              </a:rPr>
              <a:t>Diferenciación en sépalos y pétalos, con </a:t>
            </a:r>
            <a:r>
              <a:rPr lang="es-MX" sz="2400" b="1" dirty="0" err="1">
                <a:solidFill>
                  <a:schemeClr val="tx1"/>
                </a:solidFill>
              </a:rPr>
              <a:t>connaciones</a:t>
            </a:r>
            <a:r>
              <a:rPr lang="es-MX" sz="2400" b="1" dirty="0">
                <a:solidFill>
                  <a:schemeClr val="tx1"/>
                </a:solidFill>
              </a:rPr>
              <a:t> diversas (simpétalas, sincárpicas).</a:t>
            </a:r>
          </a:p>
          <a:p>
            <a:r>
              <a:rPr lang="es-MX" sz="2400" b="1" dirty="0">
                <a:solidFill>
                  <a:srgbClr val="FF0000"/>
                </a:solidFill>
              </a:rPr>
              <a:t>5. </a:t>
            </a:r>
            <a:r>
              <a:rPr lang="es-MX" sz="2400" b="1" dirty="0">
                <a:solidFill>
                  <a:schemeClr val="tx1"/>
                </a:solidFill>
              </a:rPr>
              <a:t>Células con aceites y alcaloides.</a:t>
            </a:r>
          </a:p>
        </p:txBody>
      </p:sp>
      <p:sp>
        <p:nvSpPr>
          <p:cNvPr id="5" name="Rectángulo 4"/>
          <p:cNvSpPr/>
          <p:nvPr/>
        </p:nvSpPr>
        <p:spPr>
          <a:xfrm>
            <a:off x="296725" y="6287571"/>
            <a:ext cx="1249060" cy="261610"/>
          </a:xfrm>
          <a:prstGeom prst="rect">
            <a:avLst/>
          </a:prstGeom>
        </p:spPr>
        <p:txBody>
          <a:bodyPr wrap="none">
            <a:spAutoFit/>
          </a:bodyPr>
          <a:lstStyle/>
          <a:p>
            <a:r>
              <a:rPr lang="es-MX" sz="1100" dirty="0"/>
              <a:t>http://</a:t>
            </a:r>
            <a:r>
              <a:rPr lang="es-MX" sz="1100" dirty="0" smtClean="0"/>
              <a:t>tolweb.org</a:t>
            </a:r>
            <a:endParaRPr lang="es-MX" sz="1100" dirty="0"/>
          </a:p>
        </p:txBody>
      </p:sp>
    </p:spTree>
    <p:extLst>
      <p:ext uri="{BB962C8B-B14F-4D97-AF65-F5344CB8AC3E}">
        <p14:creationId xmlns:p14="http://schemas.microsoft.com/office/powerpoint/2010/main" val="3813937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813</TotalTime>
  <Words>1176</Words>
  <Application>Microsoft Office PowerPoint</Application>
  <PresentationFormat>Presentación en pantalla (4:3)</PresentationFormat>
  <Paragraphs>308</Paragraphs>
  <Slides>46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46</vt:i4>
      </vt:variant>
    </vt:vector>
  </HeadingPairs>
  <TitlesOfParts>
    <vt:vector size="55" baseType="lpstr">
      <vt:lpstr>Arial</vt:lpstr>
      <vt:lpstr>Arial Black</vt:lpstr>
      <vt:lpstr>Calibri</vt:lpstr>
      <vt:lpstr>Comic Sans MS</vt:lpstr>
      <vt:lpstr>Constantia</vt:lpstr>
      <vt:lpstr>Times New Roman</vt:lpstr>
      <vt:lpstr>Wingdings</vt:lpstr>
      <vt:lpstr>Wingdings 2</vt:lpstr>
      <vt:lpstr>Papel</vt:lpstr>
      <vt:lpstr>UNIVERSIDAD AUTÓNOMA DEL ESTADO DE MÉXICO</vt:lpstr>
      <vt:lpstr>Presentación</vt:lpstr>
      <vt:lpstr>Guión explicativo</vt:lpstr>
      <vt:lpstr>Índice</vt:lpstr>
      <vt:lpstr>Secuencia didáctica</vt:lpstr>
      <vt:lpstr>CLADO ANITA</vt:lpstr>
      <vt:lpstr>CLADO ANITA</vt:lpstr>
      <vt:lpstr>CARACTERÍSTICAS </vt:lpstr>
      <vt:lpstr>CARACTERÍSTICAS </vt:lpstr>
      <vt:lpstr>FAMILIAS QUE PERTENECEN  AL CLADO </vt:lpstr>
      <vt:lpstr>AMBORELLACEAE</vt:lpstr>
      <vt:lpstr>Presentación de PowerPoint</vt:lpstr>
      <vt:lpstr>UBICACIÓN</vt:lpstr>
      <vt:lpstr>CARACTERÍSTICAS</vt:lpstr>
      <vt:lpstr>DESCRIPCIÓN</vt:lpstr>
      <vt:lpstr>Presentación de PowerPoint</vt:lpstr>
      <vt:lpstr>FLORES</vt:lpstr>
      <vt:lpstr>FLOR FEMENINA</vt:lpstr>
      <vt:lpstr>FLOR MASCULINA</vt:lpstr>
      <vt:lpstr>FRUTO </vt:lpstr>
      <vt:lpstr>Presentación de PowerPoint</vt:lpstr>
      <vt:lpstr>CARACTERÍSTICAS  </vt:lpstr>
      <vt:lpstr>CARACTERÍSTICAS  </vt:lpstr>
      <vt:lpstr>Presentación de PowerPoint</vt:lpstr>
      <vt:lpstr>Presentación de PowerPoint</vt:lpstr>
      <vt:lpstr>FRUTOS</vt:lpstr>
      <vt:lpstr>ILLICIACEAE </vt:lpstr>
      <vt:lpstr>CARACTERÍSTICAS  </vt:lpstr>
      <vt:lpstr>CARACTERÍSTICAS  </vt:lpstr>
      <vt:lpstr>CARACTERÍSTICAS  </vt:lpstr>
      <vt:lpstr>CARACTERÍSTICAS  </vt:lpstr>
      <vt:lpstr>CARACTERÍSTICAS  </vt:lpstr>
      <vt:lpstr>TRIMENIACEAE</vt:lpstr>
      <vt:lpstr>TRIMENIACEAE</vt:lpstr>
      <vt:lpstr>CARACTERÍSTICAS  </vt:lpstr>
      <vt:lpstr>CARACTERÍSTICAS  </vt:lpstr>
      <vt:lpstr>CARACTERÍSTICAS  </vt:lpstr>
      <vt:lpstr>CARACTERÍSTICAS  </vt:lpstr>
      <vt:lpstr>AUSTROBAILEYACEAE</vt:lpstr>
      <vt:lpstr>CARACTERÍSTICAS</vt:lpstr>
      <vt:lpstr>CARACTERÍSTICAS</vt:lpstr>
      <vt:lpstr>CARACTERÍSTICAS</vt:lpstr>
      <vt:lpstr>CARACTERÍSTICAS</vt:lpstr>
      <vt:lpstr>CARACTERÍSTICAS</vt:lpstr>
      <vt:lpstr>CARACTERÍSTICAS</vt:lpstr>
      <vt:lpstr>BIBLIOGRAFÍA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Guns N' Roses</dc:creator>
  <cp:lastModifiedBy>USUARIO</cp:lastModifiedBy>
  <cp:revision>87</cp:revision>
  <dcterms:created xsi:type="dcterms:W3CDTF">2012-09-20T00:31:36Z</dcterms:created>
  <dcterms:modified xsi:type="dcterms:W3CDTF">2015-08-25T14:14:41Z</dcterms:modified>
</cp:coreProperties>
</file>