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2" r:id="rId1"/>
  </p:sldMasterIdLst>
  <p:notesMasterIdLst>
    <p:notesMasterId r:id="rId47"/>
  </p:notesMasterIdLst>
  <p:handoutMasterIdLst>
    <p:handoutMasterId r:id="rId48"/>
  </p:handoutMasterIdLst>
  <p:sldIdLst>
    <p:sldId id="711" r:id="rId2"/>
    <p:sldId id="712" r:id="rId3"/>
    <p:sldId id="714" r:id="rId4"/>
    <p:sldId id="715" r:id="rId5"/>
    <p:sldId id="753" r:id="rId6"/>
    <p:sldId id="716" r:id="rId7"/>
    <p:sldId id="757" r:id="rId8"/>
    <p:sldId id="758" r:id="rId9"/>
    <p:sldId id="759" r:id="rId10"/>
    <p:sldId id="760" r:id="rId11"/>
    <p:sldId id="717" r:id="rId12"/>
    <p:sldId id="718" r:id="rId13"/>
    <p:sldId id="761" r:id="rId14"/>
    <p:sldId id="762" r:id="rId15"/>
    <p:sldId id="763" r:id="rId16"/>
    <p:sldId id="766" r:id="rId17"/>
    <p:sldId id="803" r:id="rId18"/>
    <p:sldId id="719" r:id="rId19"/>
    <p:sldId id="764" r:id="rId20"/>
    <p:sldId id="765" r:id="rId21"/>
    <p:sldId id="767" r:id="rId22"/>
    <p:sldId id="768" r:id="rId23"/>
    <p:sldId id="769" r:id="rId24"/>
    <p:sldId id="770" r:id="rId25"/>
    <p:sldId id="771" r:id="rId26"/>
    <p:sldId id="708" r:id="rId27"/>
    <p:sldId id="709" r:id="rId28"/>
    <p:sldId id="710" r:id="rId29"/>
    <p:sldId id="608" r:id="rId30"/>
    <p:sldId id="609" r:id="rId31"/>
    <p:sldId id="610" r:id="rId32"/>
    <p:sldId id="611" r:id="rId33"/>
    <p:sldId id="773" r:id="rId34"/>
    <p:sldId id="772" r:id="rId35"/>
    <p:sldId id="774" r:id="rId36"/>
    <p:sldId id="804" r:id="rId37"/>
    <p:sldId id="775" r:id="rId38"/>
    <p:sldId id="776" r:id="rId39"/>
    <p:sldId id="777" r:id="rId40"/>
    <p:sldId id="778" r:id="rId41"/>
    <p:sldId id="779" r:id="rId42"/>
    <p:sldId id="780" r:id="rId43"/>
    <p:sldId id="805" r:id="rId44"/>
    <p:sldId id="806" r:id="rId45"/>
    <p:sldId id="807" r:id="rId46"/>
  </p:sldIdLst>
  <p:sldSz cx="9144000" cy="6858000" type="screen4x3"/>
  <p:notesSz cx="7010400" cy="92964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A19F"/>
    <a:srgbClr val="F1F466"/>
    <a:srgbClr val="2C7AEC"/>
    <a:srgbClr val="013DFF"/>
    <a:srgbClr val="002AB0"/>
    <a:srgbClr val="236B23"/>
    <a:srgbClr val="79FF79"/>
    <a:srgbClr val="821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656" autoAdjust="0"/>
    <p:restoredTop sz="94662" autoAdjust="0"/>
  </p:normalViewPr>
  <p:slideViewPr>
    <p:cSldViewPr>
      <p:cViewPr varScale="1">
        <p:scale>
          <a:sx n="70" d="100"/>
          <a:sy n="70" d="100"/>
        </p:scale>
        <p:origin x="-127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notesMaster" Target="notesMasters/notesMaster1.xml"/><Relationship Id="rId50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handoutMaster" Target="handoutMasters/handoutMaster1.xml"/><Relationship Id="rId8" Type="http://schemas.openxmlformats.org/officeDocument/2006/relationships/slide" Target="slides/slide7.xml"/><Relationship Id="rId51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image" Target="../media/image5.wmf"/><Relationship Id="rId1" Type="http://schemas.openxmlformats.org/officeDocument/2006/relationships/image" Target="../media/image4.wmf"/><Relationship Id="rId4" Type="http://schemas.openxmlformats.org/officeDocument/2006/relationships/image" Target="../media/image7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6.wmf"/><Relationship Id="rId7" Type="http://schemas.openxmlformats.org/officeDocument/2006/relationships/image" Target="../media/image5.wmf"/><Relationship Id="rId2" Type="http://schemas.openxmlformats.org/officeDocument/2006/relationships/image" Target="../media/image15.wmf"/><Relationship Id="rId1" Type="http://schemas.openxmlformats.org/officeDocument/2006/relationships/image" Target="../media/image4.wmf"/><Relationship Id="rId6" Type="http://schemas.openxmlformats.org/officeDocument/2006/relationships/image" Target="../media/image19.wmf"/><Relationship Id="rId5" Type="http://schemas.openxmlformats.org/officeDocument/2006/relationships/image" Target="../media/image18.wmf"/><Relationship Id="rId4" Type="http://schemas.openxmlformats.org/officeDocument/2006/relationships/image" Target="../media/image17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8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8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28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33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34.w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41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63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9763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0338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9763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29675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9763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0338" y="8829675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/>
            </a:lvl1pPr>
          </a:lstStyle>
          <a:p>
            <a:pPr>
              <a:defRPr/>
            </a:pPr>
            <a:fld id="{CAAF9309-40AA-4A55-8490-29F971CB1C17}" type="slidenum">
              <a:rPr lang="en-US" altLang="es-MX"/>
              <a:pPr>
                <a:defRPr/>
              </a:pPr>
              <a:t>‹Nº›</a:t>
            </a:fld>
            <a:endParaRPr lang="en-US" altLang="es-MX"/>
          </a:p>
        </p:txBody>
      </p:sp>
    </p:spTree>
    <p:extLst>
      <p:ext uri="{BB962C8B-B14F-4D97-AF65-F5344CB8AC3E}">
        <p14:creationId xmlns:p14="http://schemas.microsoft.com/office/powerpoint/2010/main" val="89302163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7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20275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0338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06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1100" y="696913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275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1675" y="4416425"/>
            <a:ext cx="5607050" cy="418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noProof="0" smtClean="0"/>
              <a:t>Haga clic para modificar el estilo de texto del patrón</a:t>
            </a:r>
          </a:p>
          <a:p>
            <a:pPr lvl="1"/>
            <a:r>
              <a:rPr lang="es-ES" noProof="0" smtClean="0"/>
              <a:t>Segundo nivel</a:t>
            </a:r>
          </a:p>
          <a:p>
            <a:pPr lvl="2"/>
            <a:r>
              <a:rPr lang="es-ES" noProof="0" smtClean="0"/>
              <a:t>Tercer nivel</a:t>
            </a:r>
          </a:p>
          <a:p>
            <a:pPr lvl="3"/>
            <a:r>
              <a:rPr lang="es-ES" noProof="0" smtClean="0"/>
              <a:t>Cuarto nivel</a:t>
            </a:r>
          </a:p>
          <a:p>
            <a:pPr lvl="4"/>
            <a:r>
              <a:rPr lang="es-ES" noProof="0" smtClean="0"/>
              <a:t>Quinto nivel</a:t>
            </a:r>
          </a:p>
        </p:txBody>
      </p:sp>
      <p:sp>
        <p:nvSpPr>
          <p:cNvPr id="20275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9675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20275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0338" y="8829675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/>
            </a:lvl1pPr>
          </a:lstStyle>
          <a:p>
            <a:pPr>
              <a:defRPr/>
            </a:pPr>
            <a:fld id="{4B6F7DB9-AB66-419A-AC40-4AA4B5BAE456}" type="slidenum">
              <a:rPr lang="es-ES" altLang="es-MX"/>
              <a:pPr>
                <a:defRPr/>
              </a:pPr>
              <a:t>‹Nº›</a:t>
            </a:fld>
            <a:endParaRPr lang="es-ES" altLang="es-MX"/>
          </a:p>
        </p:txBody>
      </p:sp>
    </p:spTree>
    <p:extLst>
      <p:ext uri="{BB962C8B-B14F-4D97-AF65-F5344CB8AC3E}">
        <p14:creationId xmlns:p14="http://schemas.microsoft.com/office/powerpoint/2010/main" val="335930823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1567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5253" indent="-286636" defTabSz="931567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6543" indent="-229309" defTabSz="931567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5161" indent="-229309" defTabSz="931567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63778" indent="-229309" defTabSz="931567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22395" indent="-229309" defTabSz="93156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81013" indent="-229309" defTabSz="93156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39630" indent="-229309" defTabSz="93156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98247" indent="-229309" defTabSz="93156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</a:pPr>
            <a:fld id="{FD8C8FA7-514F-4DAF-8A9A-1D40FCC7D8B5}" type="slidenum">
              <a:rPr lang="es-ES" altLang="es-MX" smtClean="0">
                <a:solidFill>
                  <a:srgbClr val="000000"/>
                </a:solidFill>
                <a:latin typeface="Arial" pitchFamily="34" charset="0"/>
              </a:rPr>
              <a:pPr>
                <a:spcBef>
                  <a:spcPct val="0"/>
                </a:spcBef>
              </a:pPr>
              <a:t>1</a:t>
            </a:fld>
            <a:endParaRPr lang="es-ES" altLang="es-MX" smtClean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573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3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s-MX" altLang="es-MX" smtClean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2097401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</a:pPr>
            <a:fld id="{F04BB79B-6FF4-46B0-9BB3-A441DCF18D83}" type="slidenum">
              <a:rPr lang="es-ES" altLang="es-MX"/>
              <a:pPr>
                <a:spcBef>
                  <a:spcPct val="0"/>
                </a:spcBef>
              </a:pPr>
              <a:t>34</a:t>
            </a:fld>
            <a:endParaRPr lang="es-ES" altLang="es-MX"/>
          </a:p>
        </p:txBody>
      </p:sp>
      <p:sp>
        <p:nvSpPr>
          <p:cNvPr id="829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31900" y="741363"/>
            <a:ext cx="4548188" cy="3411537"/>
          </a:xfrm>
          <a:ln/>
        </p:spPr>
      </p:sp>
      <p:sp>
        <p:nvSpPr>
          <p:cNvPr id="8294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5038" y="4403725"/>
            <a:ext cx="5140325" cy="41592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s-ES" altLang="es-MX" smtClean="0"/>
          </a:p>
        </p:txBody>
      </p:sp>
    </p:spTree>
    <p:extLst>
      <p:ext uri="{BB962C8B-B14F-4D97-AF65-F5344CB8AC3E}">
        <p14:creationId xmlns:p14="http://schemas.microsoft.com/office/powerpoint/2010/main" val="177286698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1567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5253" indent="-286636" defTabSz="931567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6543" indent="-229309" defTabSz="931567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5161" indent="-229309" defTabSz="931567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63778" indent="-229309" defTabSz="931567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22395" indent="-229309" defTabSz="93156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81013" indent="-229309" defTabSz="93156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39630" indent="-229309" defTabSz="93156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98247" indent="-229309" defTabSz="93156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</a:pPr>
            <a:fld id="{8A7810BB-3A62-4FEE-AAD3-64F189E56171}" type="slidenum">
              <a:rPr lang="es-ES" altLang="es-MX" smtClean="0">
                <a:solidFill>
                  <a:srgbClr val="000000"/>
                </a:solidFill>
                <a:latin typeface="Arial" pitchFamily="34" charset="0"/>
              </a:rPr>
              <a:pPr>
                <a:spcBef>
                  <a:spcPct val="0"/>
                </a:spcBef>
              </a:pPr>
              <a:t>2</a:t>
            </a:fld>
            <a:endParaRPr lang="es-ES" altLang="es-MX" smtClean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583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83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s-MX" altLang="es-MX" smtClean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2531347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1567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5253" indent="-286636" defTabSz="931567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6543" indent="-229309" defTabSz="931567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5161" indent="-229309" defTabSz="931567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63778" indent="-229309" defTabSz="931567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22395" indent="-229309" defTabSz="93156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81013" indent="-229309" defTabSz="93156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39630" indent="-229309" defTabSz="93156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98247" indent="-229309" defTabSz="93156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</a:pPr>
            <a:fld id="{927DF168-6870-488A-A40C-4BA5D3BB763C}" type="slidenum">
              <a:rPr lang="es-ES" altLang="es-MX" smtClean="0">
                <a:solidFill>
                  <a:srgbClr val="000000"/>
                </a:solidFill>
                <a:latin typeface="Arial" pitchFamily="34" charset="0"/>
              </a:rPr>
              <a:pPr>
                <a:spcBef>
                  <a:spcPct val="0"/>
                </a:spcBef>
              </a:pPr>
              <a:t>3</a:t>
            </a:fld>
            <a:endParaRPr lang="es-ES" altLang="es-MX" smtClean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604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04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s-MX" altLang="es-MX" smtClean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9916174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</a:pPr>
            <a:fld id="{1A4D6B04-0EDB-4CAC-B63C-2448B152B01B}" type="slidenum">
              <a:rPr lang="es-ES" altLang="es-MX"/>
              <a:pPr>
                <a:spcBef>
                  <a:spcPct val="0"/>
                </a:spcBef>
              </a:pPr>
              <a:t>14</a:t>
            </a:fld>
            <a:endParaRPr lang="es-ES" altLang="es-MX"/>
          </a:p>
        </p:txBody>
      </p:sp>
      <p:sp>
        <p:nvSpPr>
          <p:cNvPr id="727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31900" y="741363"/>
            <a:ext cx="4548188" cy="3411537"/>
          </a:xfrm>
          <a:ln/>
        </p:spPr>
      </p:sp>
      <p:sp>
        <p:nvSpPr>
          <p:cNvPr id="7270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5038" y="4403725"/>
            <a:ext cx="5140325" cy="41592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s-ES" altLang="es-MX" smtClean="0"/>
          </a:p>
        </p:txBody>
      </p:sp>
    </p:spTree>
    <p:extLst>
      <p:ext uri="{BB962C8B-B14F-4D97-AF65-F5344CB8AC3E}">
        <p14:creationId xmlns:p14="http://schemas.microsoft.com/office/powerpoint/2010/main" val="42471022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</a:pPr>
            <a:fld id="{5CC037E6-B5AE-4B2A-9C3D-53E364A354AE}" type="slidenum">
              <a:rPr lang="es-ES" altLang="es-MX"/>
              <a:pPr>
                <a:spcBef>
                  <a:spcPct val="0"/>
                </a:spcBef>
              </a:pPr>
              <a:t>15</a:t>
            </a:fld>
            <a:endParaRPr lang="es-ES" altLang="es-MX"/>
          </a:p>
        </p:txBody>
      </p:sp>
      <p:sp>
        <p:nvSpPr>
          <p:cNvPr id="737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31900" y="741363"/>
            <a:ext cx="4548188" cy="3411537"/>
          </a:xfrm>
          <a:ln/>
        </p:spPr>
      </p:sp>
      <p:sp>
        <p:nvSpPr>
          <p:cNvPr id="7373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5038" y="4403725"/>
            <a:ext cx="5140325" cy="41592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s-ES" altLang="es-MX" smtClean="0"/>
          </a:p>
        </p:txBody>
      </p:sp>
    </p:spTree>
    <p:extLst>
      <p:ext uri="{BB962C8B-B14F-4D97-AF65-F5344CB8AC3E}">
        <p14:creationId xmlns:p14="http://schemas.microsoft.com/office/powerpoint/2010/main" val="378292535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</a:pPr>
            <a:fld id="{9BA751BD-0A17-42E4-A823-120F30BCB7ED}" type="slidenum">
              <a:rPr lang="es-ES" altLang="es-MX"/>
              <a:pPr>
                <a:spcBef>
                  <a:spcPct val="0"/>
                </a:spcBef>
              </a:pPr>
              <a:t>29</a:t>
            </a:fld>
            <a:endParaRPr lang="es-ES" altLang="es-MX"/>
          </a:p>
        </p:txBody>
      </p:sp>
      <p:sp>
        <p:nvSpPr>
          <p:cNvPr id="747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31900" y="741363"/>
            <a:ext cx="4548188" cy="3411537"/>
          </a:xfrm>
          <a:ln/>
        </p:spPr>
      </p:sp>
      <p:sp>
        <p:nvSpPr>
          <p:cNvPr id="7475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5038" y="4403725"/>
            <a:ext cx="5140325" cy="41592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s-ES" altLang="es-MX" smtClean="0"/>
          </a:p>
        </p:txBody>
      </p:sp>
    </p:spTree>
    <p:extLst>
      <p:ext uri="{BB962C8B-B14F-4D97-AF65-F5344CB8AC3E}">
        <p14:creationId xmlns:p14="http://schemas.microsoft.com/office/powerpoint/2010/main" val="175911115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</a:pPr>
            <a:fld id="{3E0CFC53-9FAC-4E0A-93AF-A46303432FF8}" type="slidenum">
              <a:rPr lang="es-ES" altLang="es-MX"/>
              <a:pPr>
                <a:spcBef>
                  <a:spcPct val="0"/>
                </a:spcBef>
              </a:pPr>
              <a:t>30</a:t>
            </a:fld>
            <a:endParaRPr lang="es-ES" altLang="es-MX"/>
          </a:p>
        </p:txBody>
      </p:sp>
      <p:sp>
        <p:nvSpPr>
          <p:cNvPr id="757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31900" y="741363"/>
            <a:ext cx="4548188" cy="3411537"/>
          </a:xfrm>
          <a:ln/>
        </p:spPr>
      </p:sp>
      <p:sp>
        <p:nvSpPr>
          <p:cNvPr id="7578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5038" y="4403725"/>
            <a:ext cx="5140325" cy="41592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s-ES" altLang="es-MX" smtClean="0"/>
          </a:p>
        </p:txBody>
      </p:sp>
    </p:spTree>
    <p:extLst>
      <p:ext uri="{BB962C8B-B14F-4D97-AF65-F5344CB8AC3E}">
        <p14:creationId xmlns:p14="http://schemas.microsoft.com/office/powerpoint/2010/main" val="168173054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</a:pPr>
            <a:fld id="{0FFFDA82-8AFF-4FE4-AFCA-486856DB546C}" type="slidenum">
              <a:rPr lang="es-ES" altLang="es-MX"/>
              <a:pPr>
                <a:spcBef>
                  <a:spcPct val="0"/>
                </a:spcBef>
              </a:pPr>
              <a:t>31</a:t>
            </a:fld>
            <a:endParaRPr lang="es-ES" altLang="es-MX"/>
          </a:p>
        </p:txBody>
      </p:sp>
      <p:sp>
        <p:nvSpPr>
          <p:cNvPr id="768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31900" y="741363"/>
            <a:ext cx="4548188" cy="3411537"/>
          </a:xfrm>
          <a:ln/>
        </p:spPr>
      </p:sp>
      <p:sp>
        <p:nvSpPr>
          <p:cNvPr id="7680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5038" y="4403725"/>
            <a:ext cx="5140325" cy="41592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s-ES" altLang="es-MX" smtClean="0"/>
          </a:p>
        </p:txBody>
      </p:sp>
    </p:spTree>
    <p:extLst>
      <p:ext uri="{BB962C8B-B14F-4D97-AF65-F5344CB8AC3E}">
        <p14:creationId xmlns:p14="http://schemas.microsoft.com/office/powerpoint/2010/main" val="171559803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</a:pPr>
            <a:fld id="{9FE215CD-5113-4B04-8D46-6D3F916BA92B}" type="slidenum">
              <a:rPr lang="es-ES" altLang="es-MX"/>
              <a:pPr>
                <a:spcBef>
                  <a:spcPct val="0"/>
                </a:spcBef>
              </a:pPr>
              <a:t>32</a:t>
            </a:fld>
            <a:endParaRPr lang="es-ES" altLang="es-MX"/>
          </a:p>
        </p:txBody>
      </p:sp>
      <p:sp>
        <p:nvSpPr>
          <p:cNvPr id="778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31900" y="741363"/>
            <a:ext cx="4548188" cy="3411537"/>
          </a:xfrm>
          <a:ln/>
        </p:spPr>
      </p:sp>
      <p:sp>
        <p:nvSpPr>
          <p:cNvPr id="7782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5038" y="4403725"/>
            <a:ext cx="5140325" cy="41592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s-ES" altLang="es-MX" smtClean="0"/>
          </a:p>
        </p:txBody>
      </p:sp>
    </p:spTree>
    <p:extLst>
      <p:ext uri="{BB962C8B-B14F-4D97-AF65-F5344CB8AC3E}">
        <p14:creationId xmlns:p14="http://schemas.microsoft.com/office/powerpoint/2010/main" val="6819818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-1" y="2545080"/>
            <a:ext cx="9144000" cy="3255264"/>
          </a:xfrm>
          <a:prstGeom prst="rect">
            <a:avLst/>
          </a:prstGeom>
          <a:solidFill>
            <a:srgbClr val="FFFFFF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-1" y="2667000"/>
            <a:ext cx="9144000" cy="2739571"/>
          </a:xfrm>
          <a:prstGeom prst="rect">
            <a:avLst/>
          </a:prstGeom>
          <a:solidFill>
            <a:schemeClr val="accent2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-1" y="5479143"/>
            <a:ext cx="9144000" cy="235857"/>
          </a:xfrm>
          <a:prstGeom prst="rect">
            <a:avLst/>
          </a:prstGeom>
          <a:solidFill>
            <a:schemeClr val="accent1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599" y="2819400"/>
            <a:ext cx="8686800" cy="1470025"/>
          </a:xfrm>
        </p:spPr>
        <p:txBody>
          <a:bodyPr anchor="b">
            <a:noAutofit/>
          </a:bodyPr>
          <a:lstStyle>
            <a:lvl1pPr>
              <a:defRPr sz="7200" b="0" cap="none" spc="0">
                <a:ln w="13970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71499" y="4800600"/>
            <a:ext cx="8001000" cy="5334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791200" y="6356350"/>
            <a:ext cx="2895600" cy="365125"/>
          </a:xfrm>
        </p:spPr>
        <p:txBody>
          <a:bodyPr/>
          <a:lstStyle>
            <a:lvl1pPr algn="r"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3148584" y="4261104"/>
            <a:ext cx="1219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3200" spc="150" dirty="0" smtClean="0">
                <a:solidFill>
                  <a:schemeClr val="accent1"/>
                </a:solidFill>
                <a:sym typeface="Wingdings"/>
              </a:rPr>
              <a:t></a:t>
            </a:r>
            <a:endParaRPr lang="en-US" sz="3200" spc="150" dirty="0">
              <a:solidFill>
                <a:schemeClr val="accent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962399" y="4392168"/>
            <a:ext cx="1219200" cy="365125"/>
          </a:xfrm>
        </p:spPr>
        <p:txBody>
          <a:bodyPr/>
          <a:lstStyle>
            <a:lvl1pPr algn="ctr">
              <a:defRPr sz="2400">
                <a:latin typeface="+mj-lt"/>
              </a:defRPr>
            </a:lvl1pPr>
          </a:lstStyle>
          <a:p>
            <a:pPr>
              <a:defRPr/>
            </a:pPr>
            <a:fld id="{92CE9F50-5824-43BD-8C47-8FFB3203A1D2}" type="slidenum">
              <a:rPr lang="en-US" altLang="es-MX" smtClean="0"/>
              <a:pPr>
                <a:defRPr/>
              </a:pPr>
              <a:t>‹Nº›</a:t>
            </a:fld>
            <a:endParaRPr lang="en-US" altLang="es-MX"/>
          </a:p>
        </p:txBody>
      </p:sp>
      <p:sp>
        <p:nvSpPr>
          <p:cNvPr id="15" name="TextBox 14"/>
          <p:cNvSpPr txBox="1"/>
          <p:nvPr/>
        </p:nvSpPr>
        <p:spPr>
          <a:xfrm>
            <a:off x="4818888" y="4261104"/>
            <a:ext cx="1219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3200" spc="150" dirty="0" smtClean="0">
                <a:solidFill>
                  <a:schemeClr val="accent1"/>
                </a:solidFill>
                <a:sym typeface="Wingdings"/>
              </a:rPr>
              <a:t></a:t>
            </a:r>
            <a:endParaRPr lang="en-US" sz="3200" spc="150" dirty="0">
              <a:solidFill>
                <a:schemeClr val="accent1"/>
              </a:solidFill>
            </a:endParaRP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3D85037-8106-4EB5-B521-06CEE9EAC6DD}" type="slidenum">
              <a:rPr lang="en-US" altLang="es-MX" smtClean="0"/>
              <a:pPr>
                <a:defRPr/>
              </a:pPr>
              <a:t>‹Nº›</a:t>
            </a:fld>
            <a:endParaRPr lang="en-US" altLang="es-MX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vertical y texto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 rot="5400000">
            <a:off x="4591050" y="2409824"/>
            <a:ext cx="6858000" cy="2038351"/>
          </a:xfrm>
          <a:prstGeom prst="rect">
            <a:avLst/>
          </a:prstGeom>
          <a:solidFill>
            <a:srgbClr val="FFFFFF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 rot="5400000">
            <a:off x="4668203" y="2570797"/>
            <a:ext cx="6858000" cy="1716405"/>
          </a:xfrm>
          <a:prstGeom prst="rect">
            <a:avLst/>
          </a:prstGeom>
          <a:solidFill>
            <a:schemeClr val="accent2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15200" y="274638"/>
            <a:ext cx="1447800" cy="5851525"/>
          </a:xfrm>
        </p:spPr>
        <p:txBody>
          <a:bodyPr vert="eaVert" anchor="b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199" y="274638"/>
            <a:ext cx="6353175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096000" y="6356350"/>
            <a:ext cx="762000" cy="365125"/>
          </a:xfrm>
        </p:spPr>
        <p:txBody>
          <a:bodyPr/>
          <a:lstStyle/>
          <a:p>
            <a:pPr>
              <a:defRPr/>
            </a:pPr>
            <a:fld id="{7EFBBB5F-1731-4DA4-AF02-948B26EAAE74}" type="slidenum">
              <a:rPr lang="en-US" altLang="es-MX" smtClean="0"/>
              <a:pPr>
                <a:defRPr/>
              </a:pPr>
              <a:t>‹Nº›</a:t>
            </a:fld>
            <a:endParaRPr lang="en-US" altLang="es-MX"/>
          </a:p>
        </p:txBody>
      </p:sp>
      <p:sp>
        <p:nvSpPr>
          <p:cNvPr id="9" name="Rectangle 8"/>
          <p:cNvSpPr/>
          <p:nvPr/>
        </p:nvSpPr>
        <p:spPr>
          <a:xfrm rot="5400000">
            <a:off x="3681476" y="3354324"/>
            <a:ext cx="6858000" cy="149352"/>
          </a:xfrm>
          <a:prstGeom prst="rect">
            <a:avLst/>
          </a:prstGeom>
          <a:solidFill>
            <a:schemeClr val="accent1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ítulo y tabl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abla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es-ES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EB1DBD-5A38-43CE-8BAF-557E1D415C24}" type="slidenum">
              <a:rPr lang="en-US" altLang="es-MX"/>
              <a:pPr>
                <a:defRPr/>
              </a:pPr>
              <a:t>‹Nº›</a:t>
            </a:fld>
            <a:endParaRPr lang="en-US" altLang="es-MX"/>
          </a:p>
        </p:txBody>
      </p:sp>
    </p:spTree>
    <p:extLst>
      <p:ext uri="{BB962C8B-B14F-4D97-AF65-F5344CB8AC3E}">
        <p14:creationId xmlns:p14="http://schemas.microsoft.com/office/powerpoint/2010/main" val="251827196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>
  <p:cSld name="Título y gráfi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gráfico"/>
          <p:cNvSpPr>
            <a:spLocks noGrp="1"/>
          </p:cNvSpPr>
          <p:nvPr>
            <p:ph type="chart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es-ES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AC98D9-4E3B-45D5-B409-17BCDCEE90A2}" type="slidenum">
              <a:rPr lang="en-US" altLang="es-MX"/>
              <a:pPr>
                <a:defRPr/>
              </a:pPr>
              <a:t>‹Nº›</a:t>
            </a:fld>
            <a:endParaRPr lang="en-US" altLang="es-MX"/>
          </a:p>
        </p:txBody>
      </p:sp>
    </p:spTree>
    <p:extLst>
      <p:ext uri="{BB962C8B-B14F-4D97-AF65-F5344CB8AC3E}">
        <p14:creationId xmlns:p14="http://schemas.microsoft.com/office/powerpoint/2010/main" val="36758052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440B981-CB33-45B8-81B6-95DD22F16ADB}" type="slidenum">
              <a:rPr lang="en-US" altLang="es-MX" smtClean="0"/>
              <a:pPr>
                <a:defRPr/>
              </a:pPr>
              <a:t>‹Nº›</a:t>
            </a:fld>
            <a:endParaRPr lang="en-US" altLang="es-MX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-1" y="2545080"/>
            <a:ext cx="9144000" cy="3255264"/>
          </a:xfrm>
          <a:prstGeom prst="rect">
            <a:avLst/>
          </a:prstGeom>
          <a:solidFill>
            <a:srgbClr val="FFFFFF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-1" y="2667000"/>
            <a:ext cx="9144000" cy="2739571"/>
          </a:xfrm>
          <a:prstGeom prst="rect">
            <a:avLst/>
          </a:prstGeom>
          <a:solidFill>
            <a:schemeClr val="accent1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-1" y="5479143"/>
            <a:ext cx="9144000" cy="235857"/>
          </a:xfrm>
          <a:prstGeom prst="rect">
            <a:avLst/>
          </a:prstGeom>
          <a:solidFill>
            <a:schemeClr val="accent2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599" y="2819400"/>
            <a:ext cx="8686800" cy="1463040"/>
          </a:xfrm>
        </p:spPr>
        <p:txBody>
          <a:bodyPr anchor="b" anchorCtr="0">
            <a:noAutofit/>
          </a:bodyPr>
          <a:lstStyle>
            <a:lvl1pPr algn="ctr">
              <a:defRPr sz="7200" b="0" cap="none" baseline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71499" y="4800600"/>
            <a:ext cx="8001000" cy="548640"/>
          </a:xfrm>
        </p:spPr>
        <p:txBody>
          <a:bodyPr anchor="b"/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791200" y="6356350"/>
            <a:ext cx="2895600" cy="365125"/>
          </a:xfr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959352" y="4389120"/>
            <a:ext cx="1216152" cy="365125"/>
          </a:xfrm>
        </p:spPr>
        <p:txBody>
          <a:bodyPr/>
          <a:lstStyle>
            <a:lvl1pPr algn="ctr">
              <a:defRPr sz="24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D87F40B2-DB27-4DCD-B550-43A15BC12740}" type="slidenum">
              <a:rPr lang="en-US" altLang="es-MX" smtClean="0"/>
              <a:pPr>
                <a:defRPr/>
              </a:pPr>
              <a:t>‹Nº›</a:t>
            </a:fld>
            <a:endParaRPr lang="en-US" altLang="es-MX"/>
          </a:p>
        </p:txBody>
      </p:sp>
      <p:sp>
        <p:nvSpPr>
          <p:cNvPr id="11" name="TextBox 10"/>
          <p:cNvSpPr txBox="1"/>
          <p:nvPr/>
        </p:nvSpPr>
        <p:spPr>
          <a:xfrm>
            <a:off x="4818888" y="4261104"/>
            <a:ext cx="1219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3200" spc="150" dirty="0" smtClean="0">
                <a:solidFill>
                  <a:srgbClr val="FFFFFF"/>
                </a:solidFill>
                <a:sym typeface="Wingdings"/>
              </a:rPr>
              <a:t></a:t>
            </a:r>
            <a:endParaRPr lang="en-US" sz="3200" spc="150" dirty="0">
              <a:solidFill>
                <a:srgbClr val="FFFFFF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148584" y="4261104"/>
            <a:ext cx="1219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3200" spc="150" dirty="0" smtClean="0">
                <a:solidFill>
                  <a:srgbClr val="FFFFFF"/>
                </a:solidFill>
                <a:sym typeface="Wingdings"/>
              </a:rPr>
              <a:t></a:t>
            </a:r>
            <a:endParaRPr lang="en-US" sz="3200" spc="150" dirty="0">
              <a:solidFill>
                <a:srgbClr val="FFFFFF"/>
              </a:solidFill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2C0235F-3260-4E3E-8F54-91CB449590ED}" type="slidenum">
              <a:rPr lang="en-US" altLang="es-MX" smtClean="0"/>
              <a:pPr>
                <a:defRPr/>
              </a:pPr>
              <a:t>‹Nº›</a:t>
            </a:fld>
            <a:endParaRPr lang="en-US" altLang="es-MX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74BCE48-DB85-4F15-9143-922F95733C43}" type="slidenum">
              <a:rPr lang="en-US" altLang="es-MX" smtClean="0"/>
              <a:pPr>
                <a:defRPr/>
              </a:pPr>
              <a:t>‹Nº›</a:t>
            </a:fld>
            <a:endParaRPr lang="en-US" altLang="es-MX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E7EC889-7BF1-4FB4-9FFC-D1C6F2E58E1F}" type="slidenum">
              <a:rPr lang="en-US" altLang="es-MX" smtClean="0"/>
              <a:pPr>
                <a:defRPr/>
              </a:pPr>
              <a:t>‹Nº›</a:t>
            </a:fld>
            <a:endParaRPr lang="en-US" altLang="es-MX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BCD853C-B502-40FC-A0C1-E7251FDAD522}" type="slidenum">
              <a:rPr lang="en-US" altLang="es-MX" smtClean="0"/>
              <a:pPr>
                <a:defRPr/>
              </a:pPr>
              <a:t>‹Nº›</a:t>
            </a:fld>
            <a:endParaRPr lang="en-US" altLang="es-MX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5638800" cy="946150"/>
          </a:xfrm>
        </p:spPr>
        <p:txBody>
          <a:bodyPr anchor="ctr">
            <a:noAutofit/>
          </a:bodyPr>
          <a:lstStyle>
            <a:lvl1pPr algn="l">
              <a:defRPr sz="40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8912" y="1719072"/>
            <a:ext cx="8247888" cy="453542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13D605D-85E7-4D0A-AEE3-91B5AA1633DA}" type="slidenum">
              <a:rPr lang="en-US" altLang="es-MX" smtClean="0"/>
              <a:pPr>
                <a:defRPr/>
              </a:pPr>
              <a:t>‹Nº›</a:t>
            </a:fld>
            <a:endParaRPr lang="en-US" altLang="es-MX"/>
          </a:p>
        </p:txBody>
      </p:sp>
      <p:sp>
        <p:nvSpPr>
          <p:cNvPr id="8" name="Rectangle 7"/>
          <p:cNvSpPr/>
          <p:nvPr/>
        </p:nvSpPr>
        <p:spPr>
          <a:xfrm>
            <a:off x="6172200" y="161544"/>
            <a:ext cx="2971800" cy="1152144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48400" y="274320"/>
            <a:ext cx="2743200" cy="944880"/>
          </a:xfrm>
        </p:spPr>
        <p:txBody>
          <a:bodyPr anchor="ctr">
            <a:normAutofit/>
          </a:bodyPr>
          <a:lstStyle>
            <a:lvl1pPr marL="0" indent="0">
              <a:buNone/>
              <a:defRPr sz="16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9" name="Rectangle 8"/>
          <p:cNvSpPr/>
          <p:nvPr/>
        </p:nvSpPr>
        <p:spPr>
          <a:xfrm>
            <a:off x="6144768" y="134112"/>
            <a:ext cx="76200" cy="12192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144768" y="134112"/>
            <a:ext cx="76200" cy="12192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36880" y="1717040"/>
            <a:ext cx="8249920" cy="4531360"/>
          </a:xfrm>
          <a:solidFill>
            <a:schemeClr val="bg2">
              <a:lumMod val="60000"/>
              <a:lumOff val="40000"/>
            </a:schemeClr>
          </a:solidFill>
          <a:effectLst>
            <a:outerShdw blurRad="76200" dist="38100" dir="3600000" algn="ctr" rotWithShape="0">
              <a:srgbClr val="000000">
                <a:alpha val="50000"/>
              </a:srgb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8D2E6F1-10E2-4D72-9FA5-72234A6CAEE6}" type="slidenum">
              <a:rPr lang="en-US" altLang="es-MX" smtClean="0"/>
              <a:pPr>
                <a:defRPr/>
              </a:pPr>
              <a:t>‹Nº›</a:t>
            </a:fld>
            <a:endParaRPr lang="en-US" altLang="es-MX"/>
          </a:p>
        </p:txBody>
      </p:sp>
      <p:sp>
        <p:nvSpPr>
          <p:cNvPr id="8" name="Rectangle 7"/>
          <p:cNvSpPr/>
          <p:nvPr/>
        </p:nvSpPr>
        <p:spPr>
          <a:xfrm>
            <a:off x="6172200" y="161544"/>
            <a:ext cx="2971800" cy="1152144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6144768" y="134112"/>
            <a:ext cx="76200" cy="12192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28600"/>
            <a:ext cx="5638800" cy="1005840"/>
          </a:xfrm>
        </p:spPr>
        <p:txBody>
          <a:bodyPr anchor="ctr">
            <a:noAutofit/>
          </a:bodyPr>
          <a:lstStyle>
            <a:lvl1pPr algn="l">
              <a:defRPr sz="40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48400" y="228600"/>
            <a:ext cx="2819400" cy="1005840"/>
          </a:xfrm>
        </p:spPr>
        <p:txBody>
          <a:bodyPr anchor="ctr">
            <a:normAutofit/>
          </a:bodyPr>
          <a:lstStyle>
            <a:lvl1pPr marL="0" indent="0">
              <a:buNone/>
              <a:defRPr sz="16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11" name="Rectangle 10"/>
          <p:cNvSpPr/>
          <p:nvPr/>
        </p:nvSpPr>
        <p:spPr>
          <a:xfrm>
            <a:off x="6144768" y="134112"/>
            <a:ext cx="76200" cy="12192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100584"/>
            <a:ext cx="9144000" cy="1453896"/>
          </a:xfrm>
          <a:prstGeom prst="rect">
            <a:avLst/>
          </a:prstGeom>
          <a:solidFill>
            <a:srgbClr val="FFFFFF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0" y="167641"/>
            <a:ext cx="9144000" cy="1154314"/>
          </a:xfrm>
          <a:prstGeom prst="rect">
            <a:avLst/>
          </a:prstGeom>
          <a:solidFill>
            <a:schemeClr val="accent2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82880"/>
            <a:ext cx="8229600" cy="11116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C3B72E46-26E4-4CF4-81F9-9EC7CBD89FDC}" type="slidenum">
              <a:rPr lang="en-US" altLang="es-MX" smtClean="0"/>
              <a:pPr>
                <a:defRPr/>
              </a:pPr>
              <a:t>‹Nº›</a:t>
            </a:fld>
            <a:endParaRPr lang="en-US" altLang="es-MX"/>
          </a:p>
        </p:txBody>
      </p:sp>
      <p:sp>
        <p:nvSpPr>
          <p:cNvPr id="9" name="Rectangle 8"/>
          <p:cNvSpPr/>
          <p:nvPr/>
        </p:nvSpPr>
        <p:spPr>
          <a:xfrm>
            <a:off x="0" y="1368552"/>
            <a:ext cx="9144000" cy="149352"/>
          </a:xfrm>
          <a:prstGeom prst="rect">
            <a:avLst/>
          </a:prstGeom>
          <a:solidFill>
            <a:schemeClr val="accent1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15"/>
          <p:cNvSpPr>
            <a:spLocks noChangeArrowheads="1"/>
          </p:cNvSpPr>
          <p:nvPr userDrawn="1"/>
        </p:nvSpPr>
        <p:spPr bwMode="auto">
          <a:xfrm>
            <a:off x="323850" y="981075"/>
            <a:ext cx="1512888" cy="431800"/>
          </a:xfrm>
          <a:prstGeom prst="ellipse">
            <a:avLst/>
          </a:prstGeom>
          <a:solidFill>
            <a:schemeClr val="bg1"/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endParaRPr lang="es-ES" altLang="es-MX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  <p:sldLayoutId id="2147483675" r:id="rId13"/>
  </p:sldLayoutIdLst>
  <p:txStyles>
    <p:titleStyle>
      <a:lvl1pPr algn="ctr" defTabSz="914400" rtl="0" eaLnBrk="1" latinLnBrk="0" hangingPunct="1">
        <a:spcBef>
          <a:spcPct val="0"/>
        </a:spcBef>
        <a:buNone/>
        <a:defRPr sz="5400" b="0" kern="1200" cap="none" spc="0">
          <a:ln w="13970" cmpd="sng">
            <a:solidFill>
              <a:srgbClr val="FFFFFF"/>
            </a:solidFill>
            <a:prstDash val="solid"/>
          </a:ln>
          <a:solidFill>
            <a:srgbClr val="FFFFFF"/>
          </a:solidFill>
          <a:effectLst>
            <a:outerShdw blurRad="63500" dir="3600000" algn="tl" rotWithShape="0">
              <a:srgbClr val="000000">
                <a:alpha val="7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chemeClr val="accent1"/>
        </a:buClr>
        <a:buSzPct val="75000"/>
        <a:buFont typeface="Wingdings" pitchFamily="2" charset="2"/>
        <a:buChar char="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Courier New" pitchFamily="49" charset="0"/>
        <a:buChar char="o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hyperlink" Target="http://www.arcoveggio.enea.it/LCA/pag1.JPEG" TargetMode="Externa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wmf"/><Relationship Id="rId13" Type="http://schemas.openxmlformats.org/officeDocument/2006/relationships/oleObject" Target="../embeddings/oleObject12.bin"/><Relationship Id="rId3" Type="http://schemas.openxmlformats.org/officeDocument/2006/relationships/oleObject" Target="../embeddings/oleObject7.bin"/><Relationship Id="rId7" Type="http://schemas.openxmlformats.org/officeDocument/2006/relationships/oleObject" Target="../embeddings/oleObject9.bin"/><Relationship Id="rId12" Type="http://schemas.openxmlformats.org/officeDocument/2006/relationships/image" Target="../media/image18.wmf"/><Relationship Id="rId2" Type="http://schemas.openxmlformats.org/officeDocument/2006/relationships/slideLayout" Target="../slideLayouts/slideLayout12.xml"/><Relationship Id="rId16" Type="http://schemas.openxmlformats.org/officeDocument/2006/relationships/image" Target="../media/image5.wmf"/><Relationship Id="rId1" Type="http://schemas.openxmlformats.org/officeDocument/2006/relationships/vmlDrawing" Target="../drawings/vmlDrawing2.vml"/><Relationship Id="rId6" Type="http://schemas.openxmlformats.org/officeDocument/2006/relationships/image" Target="../media/image15.wmf"/><Relationship Id="rId11" Type="http://schemas.openxmlformats.org/officeDocument/2006/relationships/oleObject" Target="../embeddings/oleObject11.bin"/><Relationship Id="rId5" Type="http://schemas.openxmlformats.org/officeDocument/2006/relationships/oleObject" Target="../embeddings/oleObject8.bin"/><Relationship Id="rId15" Type="http://schemas.openxmlformats.org/officeDocument/2006/relationships/oleObject" Target="../embeddings/oleObject13.bin"/><Relationship Id="rId10" Type="http://schemas.openxmlformats.org/officeDocument/2006/relationships/image" Target="../media/image17.wmf"/><Relationship Id="rId4" Type="http://schemas.openxmlformats.org/officeDocument/2006/relationships/image" Target="../media/image4.wmf"/><Relationship Id="rId9" Type="http://schemas.openxmlformats.org/officeDocument/2006/relationships/oleObject" Target="../embeddings/oleObject10.bin"/><Relationship Id="rId14" Type="http://schemas.openxmlformats.org/officeDocument/2006/relationships/image" Target="../media/image19.w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3.jpe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29.jpeg"/><Relationship Id="rId4" Type="http://schemas.openxmlformats.org/officeDocument/2006/relationships/image" Target="../media/image28.wmf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5" Type="http://schemas.openxmlformats.org/officeDocument/2006/relationships/image" Target="../media/image30.jpeg"/><Relationship Id="rId4" Type="http://schemas.openxmlformats.org/officeDocument/2006/relationships/image" Target="../media/image28.wmf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5" Type="http://schemas.openxmlformats.org/officeDocument/2006/relationships/image" Target="../media/image28.wmf"/><Relationship Id="rId4" Type="http://schemas.openxmlformats.org/officeDocument/2006/relationships/oleObject" Target="../embeddings/oleObject16.bin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6.vml"/><Relationship Id="rId5" Type="http://schemas.openxmlformats.org/officeDocument/2006/relationships/image" Target="../media/image33.wmf"/><Relationship Id="rId4" Type="http://schemas.openxmlformats.org/officeDocument/2006/relationships/oleObject" Target="../embeddings/oleObject17.bin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5" Type="http://schemas.openxmlformats.org/officeDocument/2006/relationships/image" Target="../media/image34.wmf"/><Relationship Id="rId4" Type="http://schemas.openxmlformats.org/officeDocument/2006/relationships/oleObject" Target="../embeddings/oleObject18.bin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slide" Target="slide10.xml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9.pn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jpeg"/><Relationship Id="rId3" Type="http://schemas.openxmlformats.org/officeDocument/2006/relationships/image" Target="../media/image42.gif"/><Relationship Id="rId7" Type="http://schemas.openxmlformats.org/officeDocument/2006/relationships/hyperlink" Target="http://www.laprensa-sandiego.org/archieve/dec17/leche.jpg" TargetMode="Externa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8.vml"/><Relationship Id="rId6" Type="http://schemas.openxmlformats.org/officeDocument/2006/relationships/image" Target="../media/image41.wmf"/><Relationship Id="rId5" Type="http://schemas.openxmlformats.org/officeDocument/2006/relationships/oleObject" Target="../embeddings/oleObject19.bin"/><Relationship Id="rId4" Type="http://schemas.openxmlformats.org/officeDocument/2006/relationships/image" Target="../media/image4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0.jpeg"/><Relationship Id="rId13" Type="http://schemas.openxmlformats.org/officeDocument/2006/relationships/image" Target="../media/image53.jpeg"/><Relationship Id="rId18" Type="http://schemas.openxmlformats.org/officeDocument/2006/relationships/hyperlink" Target="http://images.google.es/imgres?imgurl=http://www.hobys.com.ar/bananapeel/fosforos.gif&amp;imgrefurl=http://www.hobys.com.ar/bananapeel/&amp;h=136&amp;w=219&amp;sz=24&amp;tbnid=c9Z1qkgv2nUJ:&amp;tbnh=63&amp;tbnw=101&amp;start=17&amp;prev=/images?q%3Dcajas%2Bde%2BCerillas%26hl%3Dgl%26lr%3D" TargetMode="External"/><Relationship Id="rId3" Type="http://schemas.openxmlformats.org/officeDocument/2006/relationships/image" Target="../media/image46.jpeg"/><Relationship Id="rId7" Type="http://schemas.openxmlformats.org/officeDocument/2006/relationships/image" Target="../media/image49.jpeg"/><Relationship Id="rId12" Type="http://schemas.openxmlformats.org/officeDocument/2006/relationships/hyperlink" Target="http://www.restaurantelagusa.com/guerra/imagen/cerilla.jpg" TargetMode="External"/><Relationship Id="rId17" Type="http://schemas.openxmlformats.org/officeDocument/2006/relationships/image" Target="../media/image55.jpeg"/><Relationship Id="rId2" Type="http://schemas.openxmlformats.org/officeDocument/2006/relationships/image" Target="../media/image45.jpeg"/><Relationship Id="rId16" Type="http://schemas.openxmlformats.org/officeDocument/2006/relationships/hyperlink" Target="http://images.google.es/imgres?imgurl=http://www.exporeclamos.com/esp/catalogo/articulos/encendedores/cerillas/cajetillas/triangulo/kmtriangulo.gif&amp;imgrefurl=http://www.exporeclamos.com/esp/catalogo/articulos/encendedores/cerillas/cajetillas/triangulo.html&amp;h=238&amp;w=380&amp;sz=40&amp;tbnid=jXfHsBhuWrEJ:&amp;tbnh=74&amp;tbnw=118&amp;start=25&amp;prev=/images?q%3DCerilla%26start%3D20%26hl%3Dgl%26lr%3D%26sa%3DN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members.es.tripod.de/roalddahl/images/Imagenes_cuentos/Mechero.GIF" TargetMode="External"/><Relationship Id="rId11" Type="http://schemas.openxmlformats.org/officeDocument/2006/relationships/image" Target="../media/image52.jpeg"/><Relationship Id="rId5" Type="http://schemas.openxmlformats.org/officeDocument/2006/relationships/image" Target="../media/image48.png"/><Relationship Id="rId15" Type="http://schemas.openxmlformats.org/officeDocument/2006/relationships/image" Target="../media/image54.jpeg"/><Relationship Id="rId10" Type="http://schemas.openxmlformats.org/officeDocument/2006/relationships/image" Target="../media/image51.jpeg"/><Relationship Id="rId19" Type="http://schemas.openxmlformats.org/officeDocument/2006/relationships/image" Target="../media/image56.jpeg"/><Relationship Id="rId4" Type="http://schemas.openxmlformats.org/officeDocument/2006/relationships/image" Target="../media/image47.png"/><Relationship Id="rId9" Type="http://schemas.openxmlformats.org/officeDocument/2006/relationships/hyperlink" Target="http://usuarios.lycos.es/llamasribera/humor/img/mechero.jpg" TargetMode="External"/><Relationship Id="rId14" Type="http://schemas.openxmlformats.org/officeDocument/2006/relationships/hyperlink" Target="http://images.google.es/imgres?imgurl=http://www.magiapym.com/imagenes/16.jpg&amp;imgrefurl=http://www.magiapym.com/magia/16.htm&amp;h=226&amp;w=300&amp;sz=42&amp;tbnid=7tQg0U_Pm8gJ:&amp;tbnh=83&amp;tbnw=110&amp;start=18&amp;prev=/images?q%3DCerilla%26hl%3Dgl%26lr%3D" TargetMode="Externa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http://www.egger.com/egger/pic/01_Rohspan.jpg" TargetMode="External"/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1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wmf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12" Type="http://schemas.openxmlformats.org/officeDocument/2006/relationships/oleObject" Target="../embeddings/oleObject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5.wmf"/><Relationship Id="rId11" Type="http://schemas.openxmlformats.org/officeDocument/2006/relationships/oleObject" Target="../embeddings/oleObject5.bin"/><Relationship Id="rId5" Type="http://schemas.openxmlformats.org/officeDocument/2006/relationships/oleObject" Target="../embeddings/oleObject2.bin"/><Relationship Id="rId10" Type="http://schemas.openxmlformats.org/officeDocument/2006/relationships/image" Target="../media/image7.wmf"/><Relationship Id="rId4" Type="http://schemas.openxmlformats.org/officeDocument/2006/relationships/image" Target="../media/image4.wmf"/><Relationship Id="rId9" Type="http://schemas.openxmlformats.org/officeDocument/2006/relationships/oleObject" Target="../embeddings/oleObject4.bin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23528" y="404664"/>
            <a:ext cx="8504237" cy="1152525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s-ES" altLang="es-MX" sz="2400" b="1" dirty="0" smtClean="0"/>
              <a:t/>
            </a:r>
            <a:br>
              <a:rPr lang="es-ES" altLang="es-MX" sz="2400" b="1" dirty="0" smtClean="0"/>
            </a:br>
            <a:r>
              <a:rPr lang="es-ES" altLang="es-MX" sz="2400" b="1" dirty="0"/>
              <a:t/>
            </a:r>
            <a:br>
              <a:rPr lang="es-ES" altLang="es-MX" sz="2400" b="1" dirty="0"/>
            </a:br>
            <a:r>
              <a:rPr lang="es-ES" altLang="es-MX" sz="2400" b="1" dirty="0" smtClean="0"/>
              <a:t/>
            </a:r>
            <a:br>
              <a:rPr lang="es-ES" altLang="es-MX" sz="2400" b="1" dirty="0" smtClean="0"/>
            </a:br>
            <a:r>
              <a:rPr lang="es-ES" altLang="es-MX" sz="2400" b="1" dirty="0" smtClean="0"/>
              <a:t/>
            </a:r>
            <a:br>
              <a:rPr lang="es-ES" altLang="es-MX" sz="2400" b="1" dirty="0" smtClean="0"/>
            </a:br>
            <a:r>
              <a:rPr lang="es-ES" altLang="es-MX" sz="2400" b="1" dirty="0"/>
              <a:t/>
            </a:r>
            <a:br>
              <a:rPr lang="es-ES" altLang="es-MX" sz="2400" b="1" dirty="0"/>
            </a:br>
            <a:r>
              <a:rPr lang="es-ES" altLang="es-MX" sz="2400" b="1" dirty="0" smtClean="0">
                <a:solidFill>
                  <a:schemeClr val="accent1">
                    <a:lumMod val="50000"/>
                  </a:schemeClr>
                </a:solidFill>
                <a:effectLst/>
                <a:latin typeface="Adobe Gothic Std B" pitchFamily="34" charset="-128"/>
                <a:ea typeface="Adobe Gothic Std B" pitchFamily="34" charset="-128"/>
              </a:rPr>
              <a:t>Universidad Autónoma del Estado de México</a:t>
            </a:r>
            <a:br>
              <a:rPr lang="es-ES" altLang="es-MX" sz="2400" b="1" dirty="0" smtClean="0">
                <a:solidFill>
                  <a:schemeClr val="accent1">
                    <a:lumMod val="50000"/>
                  </a:schemeClr>
                </a:solidFill>
                <a:effectLst/>
                <a:latin typeface="Adobe Gothic Std B" pitchFamily="34" charset="-128"/>
                <a:ea typeface="Adobe Gothic Std B" pitchFamily="34" charset="-128"/>
              </a:rPr>
            </a:br>
            <a:r>
              <a:rPr lang="es-ES" altLang="es-MX" sz="2400" b="1" dirty="0" smtClean="0">
                <a:solidFill>
                  <a:schemeClr val="accent1">
                    <a:lumMod val="50000"/>
                  </a:schemeClr>
                </a:solidFill>
                <a:effectLst/>
                <a:latin typeface="Adobe Gothic Std B" pitchFamily="34" charset="-128"/>
                <a:ea typeface="Adobe Gothic Std B" pitchFamily="34" charset="-128"/>
              </a:rPr>
              <a:t>Facultad de Química </a:t>
            </a:r>
            <a:br>
              <a:rPr lang="es-ES" altLang="es-MX" sz="2400" b="1" dirty="0" smtClean="0">
                <a:solidFill>
                  <a:schemeClr val="accent1">
                    <a:lumMod val="50000"/>
                  </a:schemeClr>
                </a:solidFill>
                <a:effectLst/>
                <a:latin typeface="Adobe Gothic Std B" pitchFamily="34" charset="-128"/>
                <a:ea typeface="Adobe Gothic Std B" pitchFamily="34" charset="-128"/>
              </a:rPr>
            </a:br>
            <a:r>
              <a:rPr lang="es-ES" altLang="es-MX" sz="2400" b="1" dirty="0" smtClean="0">
                <a:solidFill>
                  <a:schemeClr val="accent1">
                    <a:lumMod val="50000"/>
                  </a:schemeClr>
                </a:solidFill>
                <a:effectLst/>
                <a:latin typeface="Adobe Gothic Std B" pitchFamily="34" charset="-128"/>
                <a:ea typeface="Adobe Gothic Std B" pitchFamily="34" charset="-128"/>
              </a:rPr>
              <a:t>Maestría en Calidad Ambiental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543396" y="2492896"/>
            <a:ext cx="8064500" cy="3960440"/>
          </a:xfrm>
        </p:spPr>
        <p:txBody>
          <a:bodyPr>
            <a:normAutofit fontScale="47500" lnSpcReduction="20000"/>
          </a:bodyPr>
          <a:lstStyle/>
          <a:p>
            <a:pPr eaLnBrk="1" fontAlgn="auto" hangingPunct="1">
              <a:defRPr/>
            </a:pPr>
            <a:r>
              <a:rPr lang="es-MX" altLang="es-MX" sz="4200" b="1" i="1" dirty="0" smtClean="0">
                <a:solidFill>
                  <a:schemeClr val="accent1">
                    <a:lumMod val="50000"/>
                  </a:schemeClr>
                </a:solidFill>
              </a:rPr>
              <a:t>Unidad de Aprendizaje</a:t>
            </a:r>
          </a:p>
          <a:p>
            <a:pPr eaLnBrk="1" fontAlgn="auto" hangingPunct="1">
              <a:defRPr/>
            </a:pPr>
            <a:r>
              <a:rPr lang="es-MX" altLang="es-MX" sz="4200" b="1" i="1" dirty="0" smtClean="0">
                <a:solidFill>
                  <a:schemeClr val="accent1">
                    <a:lumMod val="50000"/>
                  </a:schemeClr>
                </a:solidFill>
              </a:rPr>
              <a:t>Análisis de Ciclo de Vida</a:t>
            </a:r>
          </a:p>
          <a:p>
            <a:pPr eaLnBrk="1" fontAlgn="auto" hangingPunct="1">
              <a:defRPr/>
            </a:pPr>
            <a:endParaRPr lang="es-MX" altLang="es-MX" sz="3600" b="1" i="1" dirty="0">
              <a:solidFill>
                <a:schemeClr val="accent1">
                  <a:lumMod val="50000"/>
                </a:schemeClr>
              </a:solidFill>
            </a:endParaRPr>
          </a:p>
          <a:p>
            <a:pPr eaLnBrk="1" fontAlgn="auto" hangingPunct="1">
              <a:defRPr/>
            </a:pPr>
            <a:r>
              <a:rPr lang="es-MX" altLang="es-MX" sz="3600" dirty="0" smtClean="0">
                <a:solidFill>
                  <a:schemeClr val="accent1">
                    <a:lumMod val="50000"/>
                  </a:schemeClr>
                </a:solidFill>
              </a:rPr>
              <a:t>Unidad IV Análisis de Ciclo de Vida</a:t>
            </a:r>
          </a:p>
          <a:p>
            <a:pPr eaLnBrk="1" fontAlgn="auto" hangingPunct="1">
              <a:defRPr/>
            </a:pPr>
            <a:r>
              <a:rPr lang="es-MX" altLang="es-MX" sz="3600" b="1" i="1" dirty="0" smtClean="0">
                <a:solidFill>
                  <a:schemeClr val="accent1">
                    <a:lumMod val="50000"/>
                  </a:schemeClr>
                </a:solidFill>
              </a:rPr>
              <a:t>Introducció</a:t>
            </a:r>
            <a:r>
              <a:rPr lang="es-MX" altLang="es-MX" sz="3600" b="1" i="1" dirty="0" smtClean="0">
                <a:solidFill>
                  <a:schemeClr val="accent1">
                    <a:lumMod val="50000"/>
                  </a:schemeClr>
                </a:solidFill>
              </a:rPr>
              <a:t>n a la Metodología de Análisis de Ciclo de Vida</a:t>
            </a:r>
            <a:endParaRPr lang="es-MX" altLang="es-MX" sz="3600" b="1" i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eaLnBrk="1" fontAlgn="auto" hangingPunct="1">
              <a:defRPr/>
            </a:pPr>
            <a:endParaRPr lang="es-MX" altLang="es-MX" sz="2800" i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eaLnBrk="1" fontAlgn="auto" hangingPunct="1">
              <a:defRPr/>
            </a:pPr>
            <a:endParaRPr lang="es-MX" altLang="es-MX" sz="2800" i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eaLnBrk="1" fontAlgn="auto" hangingPunct="1">
              <a:defRPr/>
            </a:pPr>
            <a:r>
              <a:rPr lang="es-MX" altLang="es-MX" sz="3600" i="1" dirty="0" smtClean="0">
                <a:solidFill>
                  <a:schemeClr val="accent1">
                    <a:lumMod val="50000"/>
                  </a:schemeClr>
                </a:solidFill>
              </a:rPr>
              <a:t>Material didáctico</a:t>
            </a:r>
          </a:p>
          <a:p>
            <a:pPr eaLnBrk="1" fontAlgn="auto" hangingPunct="1">
              <a:defRPr/>
            </a:pPr>
            <a:r>
              <a:rPr lang="es-MX" altLang="es-MX" sz="3600" i="1" dirty="0" smtClean="0">
                <a:solidFill>
                  <a:schemeClr val="accent1">
                    <a:lumMod val="50000"/>
                  </a:schemeClr>
                </a:solidFill>
              </a:rPr>
              <a:t>Modalidad: Solo visión </a:t>
            </a:r>
            <a:r>
              <a:rPr lang="es-MX" altLang="es-MX" sz="3600" i="1" dirty="0" err="1" smtClean="0">
                <a:solidFill>
                  <a:schemeClr val="accent1">
                    <a:lumMod val="50000"/>
                  </a:schemeClr>
                </a:solidFill>
              </a:rPr>
              <a:t>proyectable</a:t>
            </a:r>
            <a:r>
              <a:rPr lang="es-MX" altLang="es-MX" sz="3600" i="1" dirty="0" smtClean="0">
                <a:solidFill>
                  <a:schemeClr val="accent1">
                    <a:lumMod val="50000"/>
                  </a:schemeClr>
                </a:solidFill>
              </a:rPr>
              <a:t> (diapositivas)</a:t>
            </a:r>
          </a:p>
          <a:p>
            <a:pPr eaLnBrk="1" fontAlgn="auto" hangingPunct="1">
              <a:defRPr/>
            </a:pPr>
            <a:endParaRPr lang="es-MX" altLang="es-MX" sz="3600" i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eaLnBrk="1" fontAlgn="auto" hangingPunct="1">
              <a:defRPr/>
            </a:pPr>
            <a:endParaRPr lang="es-MX" altLang="es-MX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eaLnBrk="1" fontAlgn="auto" hangingPunct="1">
              <a:defRPr/>
            </a:pPr>
            <a:r>
              <a:rPr lang="es-MX" altLang="es-MX" sz="3100" dirty="0" smtClean="0">
                <a:solidFill>
                  <a:schemeClr val="accent1">
                    <a:lumMod val="50000"/>
                  </a:schemeClr>
                </a:solidFill>
              </a:rPr>
              <a:t>Responsable de la Elaboración:</a:t>
            </a:r>
          </a:p>
          <a:p>
            <a:pPr eaLnBrk="1" fontAlgn="auto" hangingPunct="1">
              <a:defRPr/>
            </a:pPr>
            <a:r>
              <a:rPr lang="es-MX" altLang="es-MX" sz="3100" b="1" i="1" dirty="0" smtClean="0">
                <a:solidFill>
                  <a:schemeClr val="accent1">
                    <a:lumMod val="50000"/>
                  </a:schemeClr>
                </a:solidFill>
              </a:rPr>
              <a:t>M. en A. María Esther Aurora Contreras Lara Vega</a:t>
            </a:r>
          </a:p>
          <a:p>
            <a:pPr eaLnBrk="1" fontAlgn="auto" hangingPunct="1">
              <a:defRPr/>
            </a:pPr>
            <a:endParaRPr lang="es-MX" altLang="es-MX" sz="3100" b="1" i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eaLnBrk="1" fontAlgn="auto" hangingPunct="1">
              <a:defRPr/>
            </a:pPr>
            <a:endParaRPr lang="es-MX" altLang="es-MX" sz="3100" b="1" i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eaLnBrk="1" fontAlgn="auto" hangingPunct="1">
              <a:defRPr/>
            </a:pPr>
            <a:r>
              <a:rPr lang="es-MX" altLang="es-MX" sz="3600" dirty="0" smtClean="0">
                <a:solidFill>
                  <a:schemeClr val="accent1">
                    <a:lumMod val="50000"/>
                  </a:schemeClr>
                </a:solidFill>
              </a:rPr>
              <a:t>Septiembre, 2015</a:t>
            </a:r>
            <a:endParaRPr lang="es-ES" altLang="es-MX" sz="3600" dirty="0" smtClean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2266687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2"/>
          <p:cNvSpPr>
            <a:spLocks noGrp="1" noChangeArrowheads="1"/>
          </p:cNvSpPr>
          <p:nvPr>
            <p:ph type="title"/>
          </p:nvPr>
        </p:nvSpPr>
        <p:spPr>
          <a:xfrm>
            <a:off x="-541338" y="404813"/>
            <a:ext cx="5986463" cy="473075"/>
          </a:xfrm>
        </p:spPr>
        <p:txBody>
          <a:bodyPr lIns="92075" tIns="46038" rIns="92075" bIns="46038">
            <a:normAutofit fontScale="90000"/>
          </a:bodyPr>
          <a:lstStyle/>
          <a:p>
            <a:pPr algn="r" eaLnBrk="1" hangingPunct="1"/>
            <a:r>
              <a:rPr lang="es-CO" altLang="es-MX" sz="3600" b="1" i="1" smtClean="0">
                <a:solidFill>
                  <a:schemeClr val="tx1"/>
                </a:solidFill>
              </a:rPr>
              <a:t>Prevención de la contaminación</a:t>
            </a:r>
          </a:p>
        </p:txBody>
      </p:sp>
      <p:sp>
        <p:nvSpPr>
          <p:cNvPr id="7170" name="5 Marcador de número de diapositiva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CDCA9872-B169-4DFB-A832-2B7FDAA75F56}" type="slidenum">
              <a:rPr lang="en-US" altLang="es-MX" sz="1400"/>
              <a:pPr>
                <a:spcBef>
                  <a:spcPct val="0"/>
                </a:spcBef>
                <a:buFontTx/>
                <a:buNone/>
              </a:pPr>
              <a:t>10</a:t>
            </a:fld>
            <a:endParaRPr lang="en-US" altLang="es-MX" sz="1400"/>
          </a:p>
        </p:txBody>
      </p:sp>
      <p:sp>
        <p:nvSpPr>
          <p:cNvPr id="7172" name="Rectangle 3"/>
          <p:cNvSpPr>
            <a:spLocks noChangeArrowheads="1"/>
          </p:cNvSpPr>
          <p:nvPr/>
        </p:nvSpPr>
        <p:spPr bwMode="auto">
          <a:xfrm>
            <a:off x="611188" y="2492375"/>
            <a:ext cx="5707062" cy="3201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485775" indent="-485775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s-CO" altLang="es-MX" sz="2300"/>
              <a:t>Prevenir es “atacar las causas”</a:t>
            </a:r>
          </a:p>
          <a:p>
            <a:pPr eaLnBrk="1" hangingPunct="1"/>
            <a:r>
              <a:rPr lang="es-CO" altLang="es-MX" sz="2300"/>
              <a:t>“Para detectar causas, se debe analizar causas” </a:t>
            </a:r>
          </a:p>
          <a:p>
            <a:pPr eaLnBrk="1" hangingPunct="1"/>
            <a:r>
              <a:rPr lang="es-CO" altLang="es-MX" sz="2300"/>
              <a:t>Impactos ambientales ocurren a lo largo del ciclo de vida del producto</a:t>
            </a:r>
          </a:p>
          <a:p>
            <a:pPr eaLnBrk="1" hangingPunct="1"/>
            <a:r>
              <a:rPr lang="es-CO" altLang="es-MX" sz="2300"/>
              <a:t>La competitividad depende de la cadena de valor desde “la cuna hasta la tumba” </a:t>
            </a:r>
          </a:p>
        </p:txBody>
      </p:sp>
      <p:pic>
        <p:nvPicPr>
          <p:cNvPr id="7173" name="Picture 4" descr="Prevencio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888" y="0"/>
            <a:ext cx="3059112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2330842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3"/>
          <p:cNvSpPr txBox="1">
            <a:spLocks noChangeArrowheads="1"/>
          </p:cNvSpPr>
          <p:nvPr/>
        </p:nvSpPr>
        <p:spPr bwMode="auto">
          <a:xfrm>
            <a:off x="1219200" y="1066800"/>
            <a:ext cx="680878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ES_tradnl" altLang="es-MX" b="1" i="1">
                <a:solidFill>
                  <a:srgbClr val="A90139"/>
                </a:solidFill>
                <a:latin typeface="Century Gothic" pitchFamily="34" charset="0"/>
              </a:rPr>
              <a:t>HERRAMIENTAS DE GESTIÓN AMBIENTAL</a:t>
            </a:r>
            <a:endParaRPr lang="es-ES" altLang="es-MX" b="1" i="1">
              <a:solidFill>
                <a:srgbClr val="A90139"/>
              </a:solidFill>
              <a:latin typeface="Century Gothic" pitchFamily="34" charset="0"/>
            </a:endParaRPr>
          </a:p>
        </p:txBody>
      </p:sp>
      <p:pic>
        <p:nvPicPr>
          <p:cNvPr id="10243" name="Picture 1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875" y="1916113"/>
            <a:ext cx="4175125" cy="3616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244" name="Text Box 12"/>
          <p:cNvSpPr txBox="1">
            <a:spLocks noChangeArrowheads="1"/>
          </p:cNvSpPr>
          <p:nvPr/>
        </p:nvSpPr>
        <p:spPr bwMode="auto">
          <a:xfrm>
            <a:off x="7183438" y="609600"/>
            <a:ext cx="1925637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r>
              <a:rPr lang="es-ES_tradnl" altLang="es-MX" sz="1800" b="1">
                <a:solidFill>
                  <a:schemeClr val="bg1"/>
                </a:solidFill>
                <a:latin typeface="Century Gothic" pitchFamily="34" charset="0"/>
              </a:rPr>
              <a:t>INTRODUCCIÓN</a:t>
            </a:r>
            <a:endParaRPr lang="es-ES" altLang="es-MX" sz="1800" b="1">
              <a:solidFill>
                <a:schemeClr val="bg1"/>
              </a:solidFill>
              <a:latin typeface="Century Gothic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21630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6"/>
          <p:cNvSpPr txBox="1">
            <a:spLocks noChangeArrowheads="1"/>
          </p:cNvSpPr>
          <p:nvPr/>
        </p:nvSpPr>
        <p:spPr bwMode="auto">
          <a:xfrm>
            <a:off x="1219200" y="1066800"/>
            <a:ext cx="680878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ES_tradnl" altLang="es-MX" b="1" i="1">
                <a:solidFill>
                  <a:srgbClr val="A90139"/>
                </a:solidFill>
                <a:latin typeface="Century Gothic" pitchFamily="34" charset="0"/>
              </a:rPr>
              <a:t>HERRAMIENTAS DE GESTIÓN AMBIENTAL</a:t>
            </a:r>
            <a:endParaRPr lang="es-ES" altLang="es-MX" b="1" i="1">
              <a:solidFill>
                <a:srgbClr val="A90139"/>
              </a:solidFill>
              <a:latin typeface="Century Gothic" pitchFamily="34" charset="0"/>
            </a:endParaRPr>
          </a:p>
        </p:txBody>
      </p:sp>
      <p:sp>
        <p:nvSpPr>
          <p:cNvPr id="30727" name="Rectangle 7"/>
          <p:cNvSpPr>
            <a:spLocks noChangeArrowheads="1"/>
          </p:cNvSpPr>
          <p:nvPr/>
        </p:nvSpPr>
        <p:spPr bwMode="auto">
          <a:xfrm>
            <a:off x="2765425" y="5432425"/>
            <a:ext cx="57150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s-MX" sz="2200" b="1" i="1">
                <a:latin typeface="Century Gothic" pitchFamily="34" charset="0"/>
              </a:rPr>
              <a:t>SGMA ISO 14001 // EMAS</a:t>
            </a:r>
          </a:p>
        </p:txBody>
      </p:sp>
      <p:sp>
        <p:nvSpPr>
          <p:cNvPr id="30728" name="Text Box 8"/>
          <p:cNvSpPr txBox="1">
            <a:spLocks noChangeArrowheads="1"/>
          </p:cNvSpPr>
          <p:nvPr/>
        </p:nvSpPr>
        <p:spPr bwMode="auto">
          <a:xfrm>
            <a:off x="784225" y="2841625"/>
            <a:ext cx="3200400" cy="427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E1ECFF">
                    <a:alpha val="50195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3399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lIns="92075" tIns="46038" rIns="92075" bIns="46038"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s-MX" sz="2200" b="1" i="1">
                <a:latin typeface="Century Gothic" pitchFamily="34" charset="0"/>
              </a:rPr>
              <a:t>Producción Limpia</a:t>
            </a:r>
            <a:endParaRPr lang="es-ES" altLang="es-MX" sz="2200" b="1" i="1">
              <a:latin typeface="Century Gothic" pitchFamily="34" charset="0"/>
            </a:endParaRPr>
          </a:p>
        </p:txBody>
      </p:sp>
      <p:sp>
        <p:nvSpPr>
          <p:cNvPr id="30729" name="Text Box 9"/>
          <p:cNvSpPr txBox="1">
            <a:spLocks noChangeArrowheads="1"/>
          </p:cNvSpPr>
          <p:nvPr/>
        </p:nvSpPr>
        <p:spPr bwMode="auto">
          <a:xfrm>
            <a:off x="5280025" y="2003425"/>
            <a:ext cx="3200400" cy="427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E1ECFF">
                    <a:alpha val="50195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3399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lIns="92075" tIns="46038" rIns="92075" bIns="46038"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s-MX" sz="2200" b="1" i="1">
                <a:latin typeface="Century Gothic" pitchFamily="34" charset="0"/>
              </a:rPr>
              <a:t>Ecodiseño</a:t>
            </a:r>
            <a:endParaRPr lang="es-ES" altLang="es-MX" sz="2200" b="1" i="1">
              <a:latin typeface="Century Gothic" pitchFamily="34" charset="0"/>
            </a:endParaRPr>
          </a:p>
        </p:txBody>
      </p:sp>
      <p:sp>
        <p:nvSpPr>
          <p:cNvPr id="30730" name="Text Box 10"/>
          <p:cNvSpPr txBox="1">
            <a:spLocks noChangeArrowheads="1"/>
          </p:cNvSpPr>
          <p:nvPr/>
        </p:nvSpPr>
        <p:spPr bwMode="auto">
          <a:xfrm>
            <a:off x="5280025" y="3222625"/>
            <a:ext cx="3429000" cy="427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E1ECFF">
                    <a:alpha val="50195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3399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lIns="92075" tIns="46038" rIns="92075" bIns="46038"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s-MX" sz="2200" b="1" i="1">
                <a:latin typeface="Century Gothic" pitchFamily="34" charset="0"/>
              </a:rPr>
              <a:t>Ecología Industrial</a:t>
            </a:r>
            <a:endParaRPr lang="es-ES" altLang="es-MX" sz="2200" b="1" i="1">
              <a:latin typeface="Century Gothic" pitchFamily="34" charset="0"/>
            </a:endParaRPr>
          </a:p>
        </p:txBody>
      </p:sp>
      <p:sp>
        <p:nvSpPr>
          <p:cNvPr id="30731" name="Text Box 11"/>
          <p:cNvSpPr txBox="1">
            <a:spLocks noChangeArrowheads="1"/>
          </p:cNvSpPr>
          <p:nvPr/>
        </p:nvSpPr>
        <p:spPr bwMode="auto">
          <a:xfrm>
            <a:off x="250825" y="4289425"/>
            <a:ext cx="4724400" cy="427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E1ECFF">
                    <a:alpha val="50195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3399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lIns="92075" tIns="46038" rIns="92075" bIns="46038">
            <a:spAutoFit/>
          </a:bodyPr>
          <a:lstStyle>
            <a:lvl1pPr marL="342900" indent="-342900"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lvl="1" eaLnBrk="1" hangingPunct="1">
              <a:spcBef>
                <a:spcPct val="20000"/>
              </a:spcBef>
            </a:pPr>
            <a:r>
              <a:rPr lang="en-US" altLang="es-MX" sz="2200" b="1" i="1">
                <a:latin typeface="Century Gothic" pitchFamily="34" charset="0"/>
              </a:rPr>
              <a:t>Análisis del Ciclo de Vida</a:t>
            </a:r>
            <a:endParaRPr lang="es-ES" altLang="es-MX" sz="2200" b="1" i="1">
              <a:latin typeface="Century Gothic" pitchFamily="34" charset="0"/>
            </a:endParaRPr>
          </a:p>
        </p:txBody>
      </p:sp>
      <p:grpSp>
        <p:nvGrpSpPr>
          <p:cNvPr id="30732" name="Group 12"/>
          <p:cNvGrpSpPr>
            <a:grpSpLocks/>
          </p:cNvGrpSpPr>
          <p:nvPr/>
        </p:nvGrpSpPr>
        <p:grpSpPr bwMode="auto">
          <a:xfrm>
            <a:off x="2232025" y="2003425"/>
            <a:ext cx="5791200" cy="3276600"/>
            <a:chOff x="1440" y="960"/>
            <a:chExt cx="3648" cy="2064"/>
          </a:xfrm>
        </p:grpSpPr>
        <p:cxnSp>
          <p:nvCxnSpPr>
            <p:cNvPr id="11274" name="AutoShape 13"/>
            <p:cNvCxnSpPr>
              <a:cxnSpLocks noChangeShapeType="1"/>
            </p:cNvCxnSpPr>
            <p:nvPr/>
          </p:nvCxnSpPr>
          <p:spPr bwMode="auto">
            <a:xfrm flipV="1">
              <a:off x="1584" y="960"/>
              <a:ext cx="2064" cy="432"/>
            </a:xfrm>
            <a:prstGeom prst="curvedConnector3">
              <a:avLst>
                <a:gd name="adj1" fmla="val 50000"/>
              </a:avLst>
            </a:prstGeom>
            <a:noFill/>
            <a:ln w="28575">
              <a:solidFill>
                <a:srgbClr val="FF0066"/>
              </a:solidFill>
              <a:round/>
              <a:headEnd type="triangl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1275" name="AutoShape 14"/>
            <p:cNvCxnSpPr>
              <a:cxnSpLocks noChangeShapeType="1"/>
            </p:cNvCxnSpPr>
            <p:nvPr/>
          </p:nvCxnSpPr>
          <p:spPr bwMode="auto">
            <a:xfrm rot="16200000" flipH="1">
              <a:off x="1416" y="1944"/>
              <a:ext cx="432" cy="384"/>
            </a:xfrm>
            <a:prstGeom prst="curvedConnector3">
              <a:avLst>
                <a:gd name="adj1" fmla="val 50000"/>
              </a:avLst>
            </a:prstGeom>
            <a:noFill/>
            <a:ln w="28575">
              <a:solidFill>
                <a:srgbClr val="FF0066"/>
              </a:solidFill>
              <a:round/>
              <a:headEnd type="triangl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1276" name="AutoShape 15"/>
            <p:cNvCxnSpPr>
              <a:cxnSpLocks noChangeShapeType="1"/>
            </p:cNvCxnSpPr>
            <p:nvPr/>
          </p:nvCxnSpPr>
          <p:spPr bwMode="auto">
            <a:xfrm>
              <a:off x="2160" y="2736"/>
              <a:ext cx="480" cy="288"/>
            </a:xfrm>
            <a:prstGeom prst="curvedConnector3">
              <a:avLst>
                <a:gd name="adj1" fmla="val 50000"/>
              </a:avLst>
            </a:prstGeom>
            <a:noFill/>
            <a:ln w="28575">
              <a:solidFill>
                <a:srgbClr val="FF0066"/>
              </a:solidFill>
              <a:round/>
              <a:headEnd type="triangl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1277" name="AutoShape 16"/>
            <p:cNvCxnSpPr>
              <a:cxnSpLocks noChangeShapeType="1"/>
            </p:cNvCxnSpPr>
            <p:nvPr/>
          </p:nvCxnSpPr>
          <p:spPr bwMode="auto">
            <a:xfrm flipV="1">
              <a:off x="3264" y="2160"/>
              <a:ext cx="1104" cy="864"/>
            </a:xfrm>
            <a:prstGeom prst="curvedConnector3">
              <a:avLst>
                <a:gd name="adj1" fmla="val 50000"/>
              </a:avLst>
            </a:prstGeom>
            <a:noFill/>
            <a:ln w="28575">
              <a:solidFill>
                <a:srgbClr val="FF0066"/>
              </a:solidFill>
              <a:round/>
              <a:headEnd type="triangl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1278" name="AutoShape 17"/>
            <p:cNvCxnSpPr>
              <a:cxnSpLocks noChangeShapeType="1"/>
            </p:cNvCxnSpPr>
            <p:nvPr/>
          </p:nvCxnSpPr>
          <p:spPr bwMode="auto">
            <a:xfrm rot="10800000">
              <a:off x="4656" y="1392"/>
              <a:ext cx="432" cy="288"/>
            </a:xfrm>
            <a:prstGeom prst="curvedConnector3">
              <a:avLst>
                <a:gd name="adj1" fmla="val 50000"/>
              </a:avLst>
            </a:prstGeom>
            <a:noFill/>
            <a:ln w="28575">
              <a:solidFill>
                <a:srgbClr val="FF0066"/>
              </a:solidFill>
              <a:round/>
              <a:headEnd type="triangl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sp>
        <p:nvSpPr>
          <p:cNvPr id="11273" name="Text Box 18"/>
          <p:cNvSpPr txBox="1">
            <a:spLocks noChangeArrowheads="1"/>
          </p:cNvSpPr>
          <p:nvPr/>
        </p:nvSpPr>
        <p:spPr bwMode="auto">
          <a:xfrm>
            <a:off x="7183438" y="609600"/>
            <a:ext cx="1925637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r>
              <a:rPr lang="es-ES_tradnl" altLang="es-MX" sz="1800" b="1">
                <a:solidFill>
                  <a:schemeClr val="bg1"/>
                </a:solidFill>
                <a:latin typeface="Century Gothic" pitchFamily="34" charset="0"/>
              </a:rPr>
              <a:t>INTRODUCCIÓN</a:t>
            </a:r>
            <a:endParaRPr lang="es-ES" altLang="es-MX" sz="1800" b="1">
              <a:solidFill>
                <a:schemeClr val="bg1"/>
              </a:solidFill>
              <a:latin typeface="Century Gothic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43847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07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07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307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307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307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07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7" grpId="0"/>
      <p:bldP spid="30728" grpId="0"/>
      <p:bldP spid="30729" grpId="0"/>
      <p:bldP spid="30730" grpId="0"/>
      <p:bldP spid="30731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8" name="Rectangle 2"/>
          <p:cNvSpPr>
            <a:spLocks noGrp="1" noChangeArrowheads="1"/>
          </p:cNvSpPr>
          <p:nvPr>
            <p:ph type="title"/>
          </p:nvPr>
        </p:nvSpPr>
        <p:spPr>
          <a:xfrm>
            <a:off x="323850" y="846138"/>
            <a:ext cx="8229600" cy="1143000"/>
          </a:xfrm>
        </p:spPr>
        <p:txBody>
          <a:bodyPr lIns="92075" tIns="46038" rIns="92075" bIns="46038"/>
          <a:lstStyle/>
          <a:p>
            <a:pPr algn="r" eaLnBrk="1" hangingPunct="1"/>
            <a:r>
              <a:rPr lang="es-ES_tradnl" altLang="es-MX" sz="3200" b="1" i="1" smtClean="0">
                <a:solidFill>
                  <a:schemeClr val="tx1"/>
                </a:solidFill>
              </a:rPr>
              <a:t>Aplicaciones empresariales del ACV </a:t>
            </a:r>
          </a:p>
        </p:txBody>
      </p:sp>
      <p:sp>
        <p:nvSpPr>
          <p:cNvPr id="16386" name="5 Marcador de número de diapositiva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DEEFF589-12E5-4699-8E0D-5EEC0358811E}" type="slidenum">
              <a:rPr lang="en-US" altLang="es-MX" sz="1400"/>
              <a:pPr>
                <a:spcBef>
                  <a:spcPct val="0"/>
                </a:spcBef>
                <a:buFontTx/>
                <a:buNone/>
              </a:pPr>
              <a:t>13</a:t>
            </a:fld>
            <a:endParaRPr lang="en-US" altLang="es-MX" sz="1400"/>
          </a:p>
        </p:txBody>
      </p:sp>
      <p:pic>
        <p:nvPicPr>
          <p:cNvPr id="427019" name="Picture 11" descr="planeacion"/>
          <p:cNvPicPr>
            <a:picLocks noChangeAspect="1" noChangeArrowheads="1"/>
          </p:cNvPicPr>
          <p:nvPr/>
        </p:nvPicPr>
        <p:blipFill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6389" name="Text Box 3"/>
          <p:cNvSpPr txBox="1">
            <a:spLocks noChangeArrowheads="1"/>
          </p:cNvSpPr>
          <p:nvPr/>
        </p:nvSpPr>
        <p:spPr bwMode="auto">
          <a:xfrm>
            <a:off x="3763963" y="2057400"/>
            <a:ext cx="2895600" cy="2563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69875" indent="-269875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s-ES" altLang="es-MX" sz="1800" b="1" dirty="0">
                <a:solidFill>
                  <a:srgbClr val="000000"/>
                </a:solidFill>
              </a:rPr>
              <a:t>PLANEA</a:t>
            </a:r>
            <a:r>
              <a:rPr lang="es-ES" altLang="es-MX" sz="1800" b="1" dirty="0">
                <a:solidFill>
                  <a:schemeClr val="bg1"/>
                </a:solidFill>
              </a:rPr>
              <a:t>R</a:t>
            </a:r>
          </a:p>
          <a:p>
            <a:pPr>
              <a:spcBef>
                <a:spcPct val="0"/>
              </a:spcBef>
              <a:buSzPts val="800"/>
              <a:buFontTx/>
              <a:buChar char="-"/>
            </a:pPr>
            <a:r>
              <a:rPr lang="es-ES" altLang="es-MX" sz="1800" dirty="0">
                <a:solidFill>
                  <a:srgbClr val="000000"/>
                </a:solidFill>
              </a:rPr>
              <a:t>Actividades de mejorar </a:t>
            </a:r>
          </a:p>
          <a:p>
            <a:pPr>
              <a:spcBef>
                <a:spcPct val="0"/>
              </a:spcBef>
              <a:buSzPts val="800"/>
              <a:buFontTx/>
              <a:buChar char="-"/>
            </a:pPr>
            <a:r>
              <a:rPr lang="es-ES" altLang="es-MX" sz="1800" dirty="0">
                <a:solidFill>
                  <a:srgbClr val="000000"/>
                </a:solidFill>
              </a:rPr>
              <a:t>Estrategias de mercado</a:t>
            </a:r>
          </a:p>
          <a:p>
            <a:pPr>
              <a:spcBef>
                <a:spcPct val="0"/>
              </a:spcBef>
              <a:buSzPts val="800"/>
              <a:buFontTx/>
              <a:buChar char="-"/>
            </a:pPr>
            <a:r>
              <a:rPr lang="es-ES" altLang="es-MX" sz="1800" dirty="0">
                <a:solidFill>
                  <a:srgbClr val="000000"/>
                </a:solidFill>
              </a:rPr>
              <a:t>Alternativas de diseño</a:t>
            </a:r>
          </a:p>
          <a:p>
            <a:pPr>
              <a:spcBef>
                <a:spcPct val="0"/>
              </a:spcBef>
              <a:buSzPts val="800"/>
              <a:buFontTx/>
              <a:buChar char="-"/>
            </a:pPr>
            <a:r>
              <a:rPr lang="es-ES" altLang="es-MX" sz="1800" dirty="0">
                <a:solidFill>
                  <a:srgbClr val="000000"/>
                </a:solidFill>
              </a:rPr>
              <a:t>Prioridades de enfocar políticas</a:t>
            </a:r>
          </a:p>
          <a:p>
            <a:pPr>
              <a:spcBef>
                <a:spcPct val="0"/>
              </a:spcBef>
              <a:buSzPts val="800"/>
              <a:buFontTx/>
              <a:buChar char="-"/>
            </a:pPr>
            <a:r>
              <a:rPr lang="es-ES" altLang="es-MX" sz="1800" dirty="0">
                <a:solidFill>
                  <a:srgbClr val="000000"/>
                </a:solidFill>
              </a:rPr>
              <a:t>Decisiones de compra</a:t>
            </a:r>
          </a:p>
          <a:p>
            <a:pPr>
              <a:spcBef>
                <a:spcPct val="0"/>
              </a:spcBef>
              <a:buFontTx/>
              <a:buNone/>
            </a:pPr>
            <a:endParaRPr lang="es-ES" altLang="es-MX" sz="1800" dirty="0">
              <a:solidFill>
                <a:srgbClr val="000000"/>
              </a:solidFill>
            </a:endParaRPr>
          </a:p>
          <a:p>
            <a:pPr>
              <a:spcBef>
                <a:spcPct val="0"/>
              </a:spcBef>
              <a:buFontTx/>
              <a:buNone/>
            </a:pPr>
            <a:endParaRPr lang="es-ES" altLang="es-MX" sz="1800" dirty="0">
              <a:solidFill>
                <a:srgbClr val="000000"/>
              </a:solidFill>
            </a:endParaRPr>
          </a:p>
        </p:txBody>
      </p:sp>
      <p:sp>
        <p:nvSpPr>
          <p:cNvPr id="16390" name="Text Box 4"/>
          <p:cNvSpPr txBox="1">
            <a:spLocks noChangeArrowheads="1"/>
          </p:cNvSpPr>
          <p:nvPr/>
        </p:nvSpPr>
        <p:spPr bwMode="auto">
          <a:xfrm>
            <a:off x="6553200" y="3733800"/>
            <a:ext cx="21336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s-ES" altLang="es-MX" sz="2000" b="1">
                <a:solidFill>
                  <a:srgbClr val="000000"/>
                </a:solidFill>
              </a:rPr>
              <a:t>IMPLEMENTAR</a:t>
            </a:r>
          </a:p>
        </p:txBody>
      </p:sp>
      <p:sp>
        <p:nvSpPr>
          <p:cNvPr id="16391" name="Text Box 5"/>
          <p:cNvSpPr txBox="1">
            <a:spLocks noChangeArrowheads="1"/>
          </p:cNvSpPr>
          <p:nvPr/>
        </p:nvSpPr>
        <p:spPr bwMode="auto">
          <a:xfrm>
            <a:off x="4191000" y="4876800"/>
            <a:ext cx="22098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s-ES" altLang="es-MX" sz="2000" b="1">
                <a:solidFill>
                  <a:srgbClr val="000000"/>
                </a:solidFill>
              </a:rPr>
              <a:t>CONTROLAR</a:t>
            </a:r>
          </a:p>
        </p:txBody>
      </p:sp>
      <p:sp>
        <p:nvSpPr>
          <p:cNvPr id="16392" name="Text Box 6"/>
          <p:cNvSpPr txBox="1">
            <a:spLocks noChangeArrowheads="1"/>
          </p:cNvSpPr>
          <p:nvPr/>
        </p:nvSpPr>
        <p:spPr bwMode="auto">
          <a:xfrm>
            <a:off x="2057400" y="3657600"/>
            <a:ext cx="19050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s-ES" altLang="es-MX" sz="2000" b="1">
                <a:solidFill>
                  <a:srgbClr val="000000"/>
                </a:solidFill>
              </a:rPr>
              <a:t>REVISAR</a:t>
            </a:r>
          </a:p>
        </p:txBody>
      </p:sp>
      <p:sp>
        <p:nvSpPr>
          <p:cNvPr id="16393" name="AutoShape 7"/>
          <p:cNvSpPr>
            <a:spLocks noChangeArrowheads="1"/>
          </p:cNvSpPr>
          <p:nvPr/>
        </p:nvSpPr>
        <p:spPr bwMode="auto">
          <a:xfrm>
            <a:off x="2667000" y="2743200"/>
            <a:ext cx="381000" cy="457200"/>
          </a:xfrm>
          <a:custGeom>
            <a:avLst/>
            <a:gdLst>
              <a:gd name="T0" fmla="*/ 83011451 w 21600"/>
              <a:gd name="T1" fmla="*/ 0 h 21600"/>
              <a:gd name="T2" fmla="*/ 83011451 w 21600"/>
              <a:gd name="T3" fmla="*/ 115297268 h 21600"/>
              <a:gd name="T4" fmla="*/ 17764619 w 21600"/>
              <a:gd name="T5" fmla="*/ 204838300 h 21600"/>
              <a:gd name="T6" fmla="*/ 118540689 w 21600"/>
              <a:gd name="T7" fmla="*/ 57648623 h 21600"/>
              <a:gd name="T8" fmla="*/ 17694720 60000 65536"/>
              <a:gd name="T9" fmla="*/ 5898240 60000 65536"/>
              <a:gd name="T10" fmla="*/ 5898240 60000 65536"/>
              <a:gd name="T11" fmla="*/ 0 60000 65536"/>
              <a:gd name="T12" fmla="*/ 12427 w 21600"/>
              <a:gd name="T13" fmla="*/ 2912 h 21600"/>
              <a:gd name="T14" fmla="*/ 18227 w 21600"/>
              <a:gd name="T15" fmla="*/ 9246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21600" y="6079"/>
                </a:moveTo>
                <a:lnTo>
                  <a:pt x="15126" y="0"/>
                </a:lnTo>
                <a:lnTo>
                  <a:pt x="15126" y="2912"/>
                </a:lnTo>
                <a:lnTo>
                  <a:pt x="12427" y="2912"/>
                </a:lnTo>
                <a:cubicBezTo>
                  <a:pt x="5564" y="2912"/>
                  <a:pt x="0" y="7052"/>
                  <a:pt x="0" y="12158"/>
                </a:cubicBezTo>
                <a:lnTo>
                  <a:pt x="0" y="21600"/>
                </a:lnTo>
                <a:lnTo>
                  <a:pt x="6474" y="21600"/>
                </a:lnTo>
                <a:lnTo>
                  <a:pt x="6474" y="12158"/>
                </a:lnTo>
                <a:cubicBezTo>
                  <a:pt x="6474" y="10550"/>
                  <a:pt x="9139" y="9246"/>
                  <a:pt x="12427" y="9246"/>
                </a:cubicBezTo>
                <a:lnTo>
                  <a:pt x="15126" y="9246"/>
                </a:lnTo>
                <a:lnTo>
                  <a:pt x="15126" y="12158"/>
                </a:lnTo>
                <a:lnTo>
                  <a:pt x="21600" y="6079"/>
                </a:lnTo>
                <a:close/>
              </a:path>
            </a:pathLst>
          </a:custGeom>
          <a:solidFill>
            <a:srgbClr val="00CC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s-MX"/>
          </a:p>
        </p:txBody>
      </p:sp>
      <p:sp>
        <p:nvSpPr>
          <p:cNvPr id="16394" name="AutoShape 8"/>
          <p:cNvSpPr>
            <a:spLocks noChangeArrowheads="1"/>
          </p:cNvSpPr>
          <p:nvPr/>
        </p:nvSpPr>
        <p:spPr bwMode="auto">
          <a:xfrm rot="-5429131">
            <a:off x="2628900" y="4610100"/>
            <a:ext cx="381000" cy="457200"/>
          </a:xfrm>
          <a:custGeom>
            <a:avLst/>
            <a:gdLst>
              <a:gd name="T0" fmla="*/ 83011451 w 21600"/>
              <a:gd name="T1" fmla="*/ 0 h 21600"/>
              <a:gd name="T2" fmla="*/ 83011451 w 21600"/>
              <a:gd name="T3" fmla="*/ 115297268 h 21600"/>
              <a:gd name="T4" fmla="*/ 17764619 w 21600"/>
              <a:gd name="T5" fmla="*/ 204838300 h 21600"/>
              <a:gd name="T6" fmla="*/ 118540689 w 21600"/>
              <a:gd name="T7" fmla="*/ 57648623 h 21600"/>
              <a:gd name="T8" fmla="*/ 17694720 60000 65536"/>
              <a:gd name="T9" fmla="*/ 5898240 60000 65536"/>
              <a:gd name="T10" fmla="*/ 5898240 60000 65536"/>
              <a:gd name="T11" fmla="*/ 0 60000 65536"/>
              <a:gd name="T12" fmla="*/ 12427 w 21600"/>
              <a:gd name="T13" fmla="*/ 2912 h 21600"/>
              <a:gd name="T14" fmla="*/ 18227 w 21600"/>
              <a:gd name="T15" fmla="*/ 9246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21600" y="6079"/>
                </a:moveTo>
                <a:lnTo>
                  <a:pt x="15126" y="0"/>
                </a:lnTo>
                <a:lnTo>
                  <a:pt x="15126" y="2912"/>
                </a:lnTo>
                <a:lnTo>
                  <a:pt x="12427" y="2912"/>
                </a:lnTo>
                <a:cubicBezTo>
                  <a:pt x="5564" y="2912"/>
                  <a:pt x="0" y="7052"/>
                  <a:pt x="0" y="12158"/>
                </a:cubicBezTo>
                <a:lnTo>
                  <a:pt x="0" y="21600"/>
                </a:lnTo>
                <a:lnTo>
                  <a:pt x="6474" y="21600"/>
                </a:lnTo>
                <a:lnTo>
                  <a:pt x="6474" y="12158"/>
                </a:lnTo>
                <a:cubicBezTo>
                  <a:pt x="6474" y="10550"/>
                  <a:pt x="9139" y="9246"/>
                  <a:pt x="12427" y="9246"/>
                </a:cubicBezTo>
                <a:lnTo>
                  <a:pt x="15126" y="9246"/>
                </a:lnTo>
                <a:lnTo>
                  <a:pt x="15126" y="12158"/>
                </a:lnTo>
                <a:lnTo>
                  <a:pt x="21600" y="6079"/>
                </a:lnTo>
                <a:close/>
              </a:path>
            </a:pathLst>
          </a:custGeom>
          <a:solidFill>
            <a:srgbClr val="00CC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s-MX"/>
          </a:p>
        </p:txBody>
      </p:sp>
      <p:sp>
        <p:nvSpPr>
          <p:cNvPr id="16395" name="AutoShape 9"/>
          <p:cNvSpPr>
            <a:spLocks noChangeArrowheads="1"/>
          </p:cNvSpPr>
          <p:nvPr/>
        </p:nvSpPr>
        <p:spPr bwMode="auto">
          <a:xfrm rot="10781700">
            <a:off x="6705600" y="4572000"/>
            <a:ext cx="381000" cy="457200"/>
          </a:xfrm>
          <a:custGeom>
            <a:avLst/>
            <a:gdLst>
              <a:gd name="T0" fmla="*/ 83011451 w 21600"/>
              <a:gd name="T1" fmla="*/ 0 h 21600"/>
              <a:gd name="T2" fmla="*/ 83011451 w 21600"/>
              <a:gd name="T3" fmla="*/ 115297268 h 21600"/>
              <a:gd name="T4" fmla="*/ 17764619 w 21600"/>
              <a:gd name="T5" fmla="*/ 204838300 h 21600"/>
              <a:gd name="T6" fmla="*/ 118540689 w 21600"/>
              <a:gd name="T7" fmla="*/ 57648623 h 21600"/>
              <a:gd name="T8" fmla="*/ 17694720 60000 65536"/>
              <a:gd name="T9" fmla="*/ 5898240 60000 65536"/>
              <a:gd name="T10" fmla="*/ 5898240 60000 65536"/>
              <a:gd name="T11" fmla="*/ 0 60000 65536"/>
              <a:gd name="T12" fmla="*/ 12427 w 21600"/>
              <a:gd name="T13" fmla="*/ 2912 h 21600"/>
              <a:gd name="T14" fmla="*/ 18227 w 21600"/>
              <a:gd name="T15" fmla="*/ 9246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21600" y="6079"/>
                </a:moveTo>
                <a:lnTo>
                  <a:pt x="15126" y="0"/>
                </a:lnTo>
                <a:lnTo>
                  <a:pt x="15126" y="2912"/>
                </a:lnTo>
                <a:lnTo>
                  <a:pt x="12427" y="2912"/>
                </a:lnTo>
                <a:cubicBezTo>
                  <a:pt x="5564" y="2912"/>
                  <a:pt x="0" y="7052"/>
                  <a:pt x="0" y="12158"/>
                </a:cubicBezTo>
                <a:lnTo>
                  <a:pt x="0" y="21600"/>
                </a:lnTo>
                <a:lnTo>
                  <a:pt x="6474" y="21600"/>
                </a:lnTo>
                <a:lnTo>
                  <a:pt x="6474" y="12158"/>
                </a:lnTo>
                <a:cubicBezTo>
                  <a:pt x="6474" y="10550"/>
                  <a:pt x="9139" y="9246"/>
                  <a:pt x="12427" y="9246"/>
                </a:cubicBezTo>
                <a:lnTo>
                  <a:pt x="15126" y="9246"/>
                </a:lnTo>
                <a:lnTo>
                  <a:pt x="15126" y="12158"/>
                </a:lnTo>
                <a:lnTo>
                  <a:pt x="21600" y="6079"/>
                </a:lnTo>
                <a:close/>
              </a:path>
            </a:pathLst>
          </a:custGeom>
          <a:solidFill>
            <a:srgbClr val="00CC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s-MX"/>
          </a:p>
        </p:txBody>
      </p:sp>
      <p:sp>
        <p:nvSpPr>
          <p:cNvPr id="16396" name="AutoShape 10"/>
          <p:cNvSpPr>
            <a:spLocks noChangeArrowheads="1"/>
          </p:cNvSpPr>
          <p:nvPr/>
        </p:nvSpPr>
        <p:spPr bwMode="auto">
          <a:xfrm rot="5383824">
            <a:off x="6819900" y="2781300"/>
            <a:ext cx="381000" cy="457200"/>
          </a:xfrm>
          <a:custGeom>
            <a:avLst/>
            <a:gdLst>
              <a:gd name="T0" fmla="*/ 83011451 w 21600"/>
              <a:gd name="T1" fmla="*/ 0 h 21600"/>
              <a:gd name="T2" fmla="*/ 83011451 w 21600"/>
              <a:gd name="T3" fmla="*/ 115297268 h 21600"/>
              <a:gd name="T4" fmla="*/ 17764619 w 21600"/>
              <a:gd name="T5" fmla="*/ 204838300 h 21600"/>
              <a:gd name="T6" fmla="*/ 118540689 w 21600"/>
              <a:gd name="T7" fmla="*/ 57648623 h 21600"/>
              <a:gd name="T8" fmla="*/ 17694720 60000 65536"/>
              <a:gd name="T9" fmla="*/ 5898240 60000 65536"/>
              <a:gd name="T10" fmla="*/ 5898240 60000 65536"/>
              <a:gd name="T11" fmla="*/ 0 60000 65536"/>
              <a:gd name="T12" fmla="*/ 12427 w 21600"/>
              <a:gd name="T13" fmla="*/ 2912 h 21600"/>
              <a:gd name="T14" fmla="*/ 18227 w 21600"/>
              <a:gd name="T15" fmla="*/ 9246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21600" y="6079"/>
                </a:moveTo>
                <a:lnTo>
                  <a:pt x="15126" y="0"/>
                </a:lnTo>
                <a:lnTo>
                  <a:pt x="15126" y="2912"/>
                </a:lnTo>
                <a:lnTo>
                  <a:pt x="12427" y="2912"/>
                </a:lnTo>
                <a:cubicBezTo>
                  <a:pt x="5564" y="2912"/>
                  <a:pt x="0" y="7052"/>
                  <a:pt x="0" y="12158"/>
                </a:cubicBezTo>
                <a:lnTo>
                  <a:pt x="0" y="21600"/>
                </a:lnTo>
                <a:lnTo>
                  <a:pt x="6474" y="21600"/>
                </a:lnTo>
                <a:lnTo>
                  <a:pt x="6474" y="12158"/>
                </a:lnTo>
                <a:cubicBezTo>
                  <a:pt x="6474" y="10550"/>
                  <a:pt x="9139" y="9246"/>
                  <a:pt x="12427" y="9246"/>
                </a:cubicBezTo>
                <a:lnTo>
                  <a:pt x="15126" y="9246"/>
                </a:lnTo>
                <a:lnTo>
                  <a:pt x="15126" y="12158"/>
                </a:lnTo>
                <a:lnTo>
                  <a:pt x="21600" y="6079"/>
                </a:lnTo>
                <a:close/>
              </a:path>
            </a:pathLst>
          </a:custGeom>
          <a:solidFill>
            <a:srgbClr val="00CC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232691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1" name="Rectangle 2"/>
          <p:cNvSpPr>
            <a:spLocks noGrp="1" noChangeArrowheads="1"/>
          </p:cNvSpPr>
          <p:nvPr>
            <p:ph type="title"/>
          </p:nvPr>
        </p:nvSpPr>
        <p:spPr>
          <a:xfrm>
            <a:off x="-973138" y="549275"/>
            <a:ext cx="8229601" cy="1143000"/>
          </a:xfrm>
        </p:spPr>
        <p:txBody>
          <a:bodyPr lIns="92075" tIns="46038" rIns="92075" bIns="46038"/>
          <a:lstStyle/>
          <a:p>
            <a:pPr eaLnBrk="1" hangingPunct="1"/>
            <a:r>
              <a:rPr lang="es-ES" altLang="es-MX" sz="4000" b="1" i="1" smtClean="0">
                <a:solidFill>
                  <a:schemeClr val="tx1"/>
                </a:solidFill>
              </a:rPr>
              <a:t>La crisis de la energía </a:t>
            </a:r>
          </a:p>
        </p:txBody>
      </p:sp>
      <p:sp>
        <p:nvSpPr>
          <p:cNvPr id="22530" name="5 Marcador de número de diapositiva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DD3F23FD-E599-495E-9F42-63B19EB045B9}" type="slidenum">
              <a:rPr lang="en-US" altLang="es-MX" sz="1400"/>
              <a:pPr>
                <a:spcBef>
                  <a:spcPct val="0"/>
                </a:spcBef>
                <a:buFontTx/>
                <a:buNone/>
              </a:pPr>
              <a:t>14</a:t>
            </a:fld>
            <a:endParaRPr lang="en-US" altLang="es-MX" sz="1400"/>
          </a:p>
        </p:txBody>
      </p:sp>
      <p:sp>
        <p:nvSpPr>
          <p:cNvPr id="22532" name="Rectangle 3"/>
          <p:cNvSpPr>
            <a:spLocks noChangeArrowheads="1"/>
          </p:cNvSpPr>
          <p:nvPr/>
        </p:nvSpPr>
        <p:spPr bwMode="auto">
          <a:xfrm>
            <a:off x="323850" y="2060575"/>
            <a:ext cx="6858000" cy="210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>
            <a:spAutoFit/>
          </a:bodyPr>
          <a:lstStyle>
            <a:lvl1pPr marL="576263" indent="-576263" defTabSz="7620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76200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7620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7620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7620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s-ES" altLang="es-MX" sz="2400"/>
              <a:t>Efectos de conciencia</a:t>
            </a:r>
          </a:p>
          <a:p>
            <a:pPr>
              <a:spcBef>
                <a:spcPct val="50000"/>
              </a:spcBef>
            </a:pPr>
            <a:r>
              <a:rPr lang="es-ES" altLang="es-MX" sz="2400"/>
              <a:t>Efectos económicos</a:t>
            </a:r>
          </a:p>
          <a:p>
            <a:pPr>
              <a:spcBef>
                <a:spcPct val="50000"/>
              </a:spcBef>
            </a:pPr>
            <a:r>
              <a:rPr lang="es-ES" altLang="es-MX" sz="2400"/>
              <a:t>Necesidad a nuevos métodos</a:t>
            </a:r>
          </a:p>
          <a:p>
            <a:pPr>
              <a:spcBef>
                <a:spcPct val="50000"/>
              </a:spcBef>
              <a:buFontTx/>
              <a:buNone/>
            </a:pPr>
            <a:endParaRPr lang="es-ES" altLang="es-MX" sz="2400"/>
          </a:p>
        </p:txBody>
      </p:sp>
      <p:pic>
        <p:nvPicPr>
          <p:cNvPr id="22533" name="Picture 6" descr="energi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888" y="0"/>
            <a:ext cx="3059112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5416286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5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457200"/>
            <a:ext cx="8229600" cy="1143000"/>
          </a:xfrm>
        </p:spPr>
        <p:txBody>
          <a:bodyPr lIns="92075" tIns="46038" rIns="92075" bIns="46038"/>
          <a:lstStyle/>
          <a:p>
            <a:pPr eaLnBrk="1" hangingPunct="1"/>
            <a:r>
              <a:rPr lang="es-ES" altLang="es-MX" sz="4000" b="1" i="1" smtClean="0">
                <a:solidFill>
                  <a:schemeClr val="tx1"/>
                </a:solidFill>
              </a:rPr>
              <a:t>Análisis de energía </a:t>
            </a:r>
          </a:p>
        </p:txBody>
      </p:sp>
      <p:sp>
        <p:nvSpPr>
          <p:cNvPr id="23554" name="5 Marcador de número de diapositiva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4BCEA96D-5560-4D3D-8F83-540F77CEF346}" type="slidenum">
              <a:rPr lang="en-US" altLang="es-MX" sz="1400"/>
              <a:pPr>
                <a:spcBef>
                  <a:spcPct val="0"/>
                </a:spcBef>
                <a:buFontTx/>
                <a:buNone/>
              </a:pPr>
              <a:t>15</a:t>
            </a:fld>
            <a:endParaRPr lang="en-US" altLang="es-MX" sz="1400"/>
          </a:p>
        </p:txBody>
      </p:sp>
      <p:sp>
        <p:nvSpPr>
          <p:cNvPr id="23556" name="Rectangle 3"/>
          <p:cNvSpPr>
            <a:spLocks noChangeArrowheads="1"/>
          </p:cNvSpPr>
          <p:nvPr/>
        </p:nvSpPr>
        <p:spPr bwMode="auto">
          <a:xfrm rot="5400000">
            <a:off x="-46037" y="2849563"/>
            <a:ext cx="12954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>
            <a:spAutoFit/>
          </a:bodyPr>
          <a:lstStyle>
            <a:lvl1pPr defTabSz="7620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76200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7620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7620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7620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s-ES" altLang="es-MX" sz="1600"/>
              <a:t>Energía</a:t>
            </a:r>
          </a:p>
        </p:txBody>
      </p:sp>
      <p:sp>
        <p:nvSpPr>
          <p:cNvPr id="23557" name="Rectangle 4"/>
          <p:cNvSpPr>
            <a:spLocks noChangeArrowheads="1"/>
          </p:cNvSpPr>
          <p:nvPr/>
        </p:nvSpPr>
        <p:spPr bwMode="auto">
          <a:xfrm>
            <a:off x="152400" y="3581400"/>
            <a:ext cx="12954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>
            <a:spAutoFit/>
          </a:bodyPr>
          <a:lstStyle>
            <a:lvl1pPr defTabSz="7620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76200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7620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7620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7620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s-ES" altLang="es-MX" sz="1600"/>
              <a:t>Petróleo</a:t>
            </a:r>
          </a:p>
        </p:txBody>
      </p:sp>
      <p:sp>
        <p:nvSpPr>
          <p:cNvPr id="23558" name="Rectangle 5"/>
          <p:cNvSpPr>
            <a:spLocks noChangeArrowheads="1"/>
          </p:cNvSpPr>
          <p:nvPr/>
        </p:nvSpPr>
        <p:spPr bwMode="auto">
          <a:xfrm>
            <a:off x="1295400" y="3581400"/>
            <a:ext cx="1295400" cy="3084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>
            <a:spAutoFit/>
          </a:bodyPr>
          <a:lstStyle>
            <a:lvl1pPr defTabSz="7620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76200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7620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7620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7620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s-ES" altLang="es-MX" sz="1400" dirty="0"/>
              <a:t>Transporte</a:t>
            </a:r>
          </a:p>
        </p:txBody>
      </p:sp>
      <p:sp>
        <p:nvSpPr>
          <p:cNvPr id="23559" name="Rectangle 6"/>
          <p:cNvSpPr>
            <a:spLocks noChangeArrowheads="1"/>
          </p:cNvSpPr>
          <p:nvPr/>
        </p:nvSpPr>
        <p:spPr bwMode="auto">
          <a:xfrm>
            <a:off x="2552700" y="3581400"/>
            <a:ext cx="1295400" cy="3084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>
            <a:spAutoFit/>
          </a:bodyPr>
          <a:lstStyle>
            <a:lvl1pPr defTabSz="7620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76200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7620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7620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7620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s-ES" altLang="es-MX" sz="1400" dirty="0"/>
              <a:t>Refinación</a:t>
            </a:r>
          </a:p>
        </p:txBody>
      </p:sp>
      <p:sp>
        <p:nvSpPr>
          <p:cNvPr id="23560" name="Rectangle 7"/>
          <p:cNvSpPr>
            <a:spLocks noChangeArrowheads="1"/>
          </p:cNvSpPr>
          <p:nvPr/>
        </p:nvSpPr>
        <p:spPr bwMode="auto">
          <a:xfrm>
            <a:off x="3810000" y="3581400"/>
            <a:ext cx="16764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>
            <a:spAutoFit/>
          </a:bodyPr>
          <a:lstStyle>
            <a:lvl1pPr defTabSz="7620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76200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7620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7620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7620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s-ES" altLang="es-MX" sz="1600"/>
              <a:t>Producción</a:t>
            </a:r>
          </a:p>
        </p:txBody>
      </p:sp>
      <p:sp>
        <p:nvSpPr>
          <p:cNvPr id="23561" name="Rectangle 8"/>
          <p:cNvSpPr>
            <a:spLocks noChangeArrowheads="1"/>
          </p:cNvSpPr>
          <p:nvPr/>
        </p:nvSpPr>
        <p:spPr bwMode="auto">
          <a:xfrm>
            <a:off x="5181600" y="3581400"/>
            <a:ext cx="16764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>
            <a:spAutoFit/>
          </a:bodyPr>
          <a:lstStyle>
            <a:lvl1pPr defTabSz="7620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76200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7620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7620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7620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s-ES" altLang="es-MX" sz="1600"/>
              <a:t>Transporte</a:t>
            </a:r>
          </a:p>
        </p:txBody>
      </p:sp>
      <p:sp>
        <p:nvSpPr>
          <p:cNvPr id="23562" name="Rectangle 9"/>
          <p:cNvSpPr>
            <a:spLocks noChangeArrowheads="1"/>
          </p:cNvSpPr>
          <p:nvPr/>
        </p:nvSpPr>
        <p:spPr bwMode="auto">
          <a:xfrm>
            <a:off x="6705600" y="3581400"/>
            <a:ext cx="6096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>
            <a:spAutoFit/>
          </a:bodyPr>
          <a:lstStyle>
            <a:lvl1pPr defTabSz="7620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76200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7620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7620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7620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s-ES" altLang="es-MX" sz="1600"/>
              <a:t>Uso</a:t>
            </a:r>
          </a:p>
        </p:txBody>
      </p:sp>
      <p:sp>
        <p:nvSpPr>
          <p:cNvPr id="23563" name="Rectangle 10"/>
          <p:cNvSpPr>
            <a:spLocks noChangeArrowheads="1"/>
          </p:cNvSpPr>
          <p:nvPr/>
        </p:nvSpPr>
        <p:spPr bwMode="auto">
          <a:xfrm>
            <a:off x="7694613" y="3581400"/>
            <a:ext cx="13716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>
            <a:spAutoFit/>
          </a:bodyPr>
          <a:lstStyle>
            <a:lvl1pPr defTabSz="7620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76200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7620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7620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7620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s-ES" altLang="es-MX" sz="1600"/>
              <a:t>Incineración</a:t>
            </a:r>
          </a:p>
        </p:txBody>
      </p:sp>
      <p:sp>
        <p:nvSpPr>
          <p:cNvPr id="23564" name="Rectangle 11"/>
          <p:cNvSpPr>
            <a:spLocks noChangeArrowheads="1"/>
          </p:cNvSpPr>
          <p:nvPr/>
        </p:nvSpPr>
        <p:spPr bwMode="auto">
          <a:xfrm>
            <a:off x="158750" y="3511550"/>
            <a:ext cx="825500" cy="4445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ES" altLang="es-MX" sz="1800"/>
          </a:p>
        </p:txBody>
      </p:sp>
      <p:sp>
        <p:nvSpPr>
          <p:cNvPr id="23565" name="Rectangle 12"/>
          <p:cNvSpPr>
            <a:spLocks noChangeArrowheads="1"/>
          </p:cNvSpPr>
          <p:nvPr/>
        </p:nvSpPr>
        <p:spPr bwMode="auto">
          <a:xfrm>
            <a:off x="1301750" y="3511550"/>
            <a:ext cx="977900" cy="4445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ES" altLang="es-MX" sz="1800"/>
          </a:p>
        </p:txBody>
      </p:sp>
      <p:sp>
        <p:nvSpPr>
          <p:cNvPr id="23566" name="Rectangle 13"/>
          <p:cNvSpPr>
            <a:spLocks noChangeArrowheads="1"/>
          </p:cNvSpPr>
          <p:nvPr/>
        </p:nvSpPr>
        <p:spPr bwMode="auto">
          <a:xfrm>
            <a:off x="2597150" y="3511550"/>
            <a:ext cx="977900" cy="4445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ES" altLang="es-MX" sz="1800"/>
          </a:p>
        </p:txBody>
      </p:sp>
      <p:sp>
        <p:nvSpPr>
          <p:cNvPr id="23567" name="Rectangle 14"/>
          <p:cNvSpPr>
            <a:spLocks noChangeArrowheads="1"/>
          </p:cNvSpPr>
          <p:nvPr/>
        </p:nvSpPr>
        <p:spPr bwMode="auto">
          <a:xfrm>
            <a:off x="3892550" y="3511550"/>
            <a:ext cx="977900" cy="4445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ES" altLang="es-MX" sz="1800"/>
          </a:p>
        </p:txBody>
      </p:sp>
      <p:sp>
        <p:nvSpPr>
          <p:cNvPr id="23568" name="Rectangle 15"/>
          <p:cNvSpPr>
            <a:spLocks noChangeArrowheads="1"/>
          </p:cNvSpPr>
          <p:nvPr/>
        </p:nvSpPr>
        <p:spPr bwMode="auto">
          <a:xfrm>
            <a:off x="5187950" y="3511550"/>
            <a:ext cx="977900" cy="4445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ES" altLang="es-MX" sz="1800"/>
          </a:p>
        </p:txBody>
      </p:sp>
      <p:sp>
        <p:nvSpPr>
          <p:cNvPr id="23569" name="Rectangle 16"/>
          <p:cNvSpPr>
            <a:spLocks noChangeArrowheads="1"/>
          </p:cNvSpPr>
          <p:nvPr/>
        </p:nvSpPr>
        <p:spPr bwMode="auto">
          <a:xfrm>
            <a:off x="6483350" y="3511550"/>
            <a:ext cx="977900" cy="4445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ES" altLang="es-MX" sz="1800"/>
          </a:p>
        </p:txBody>
      </p:sp>
      <p:sp>
        <p:nvSpPr>
          <p:cNvPr id="23570" name="Rectangle 17"/>
          <p:cNvSpPr>
            <a:spLocks noChangeArrowheads="1"/>
          </p:cNvSpPr>
          <p:nvPr/>
        </p:nvSpPr>
        <p:spPr bwMode="auto">
          <a:xfrm>
            <a:off x="7778750" y="3511550"/>
            <a:ext cx="1130300" cy="4445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ES" altLang="es-MX" sz="1800"/>
          </a:p>
        </p:txBody>
      </p:sp>
      <p:sp>
        <p:nvSpPr>
          <p:cNvPr id="23571" name="Line 18"/>
          <p:cNvSpPr>
            <a:spLocks noChangeShapeType="1"/>
          </p:cNvSpPr>
          <p:nvPr/>
        </p:nvSpPr>
        <p:spPr bwMode="auto">
          <a:xfrm>
            <a:off x="990600" y="3733800"/>
            <a:ext cx="304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stealth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23572" name="Line 19"/>
          <p:cNvSpPr>
            <a:spLocks noChangeShapeType="1"/>
          </p:cNvSpPr>
          <p:nvPr/>
        </p:nvSpPr>
        <p:spPr bwMode="auto">
          <a:xfrm>
            <a:off x="2286000" y="3733800"/>
            <a:ext cx="304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stealth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23573" name="Line 20"/>
          <p:cNvSpPr>
            <a:spLocks noChangeShapeType="1"/>
          </p:cNvSpPr>
          <p:nvPr/>
        </p:nvSpPr>
        <p:spPr bwMode="auto">
          <a:xfrm>
            <a:off x="3581400" y="3733800"/>
            <a:ext cx="304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stealth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23574" name="Line 21"/>
          <p:cNvSpPr>
            <a:spLocks noChangeShapeType="1"/>
          </p:cNvSpPr>
          <p:nvPr/>
        </p:nvSpPr>
        <p:spPr bwMode="auto">
          <a:xfrm>
            <a:off x="4876800" y="3733800"/>
            <a:ext cx="304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stealth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23575" name="Line 22"/>
          <p:cNvSpPr>
            <a:spLocks noChangeShapeType="1"/>
          </p:cNvSpPr>
          <p:nvPr/>
        </p:nvSpPr>
        <p:spPr bwMode="auto">
          <a:xfrm>
            <a:off x="6172200" y="3733800"/>
            <a:ext cx="304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stealth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23576" name="Line 23"/>
          <p:cNvSpPr>
            <a:spLocks noChangeShapeType="1"/>
          </p:cNvSpPr>
          <p:nvPr/>
        </p:nvSpPr>
        <p:spPr bwMode="auto">
          <a:xfrm>
            <a:off x="7467600" y="3733800"/>
            <a:ext cx="304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stealth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23577" name="Rectangle 24"/>
          <p:cNvSpPr>
            <a:spLocks noChangeArrowheads="1"/>
          </p:cNvSpPr>
          <p:nvPr/>
        </p:nvSpPr>
        <p:spPr bwMode="auto">
          <a:xfrm rot="5400000">
            <a:off x="1096963" y="2849563"/>
            <a:ext cx="12954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>
            <a:spAutoFit/>
          </a:bodyPr>
          <a:lstStyle>
            <a:lvl1pPr defTabSz="7620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76200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7620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7620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7620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s-ES" altLang="es-MX" sz="1600"/>
              <a:t>Energía</a:t>
            </a:r>
          </a:p>
        </p:txBody>
      </p:sp>
      <p:sp>
        <p:nvSpPr>
          <p:cNvPr id="23578" name="Rectangle 25"/>
          <p:cNvSpPr>
            <a:spLocks noChangeArrowheads="1"/>
          </p:cNvSpPr>
          <p:nvPr/>
        </p:nvSpPr>
        <p:spPr bwMode="auto">
          <a:xfrm rot="5400000">
            <a:off x="2392363" y="2925763"/>
            <a:ext cx="12954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>
            <a:spAutoFit/>
          </a:bodyPr>
          <a:lstStyle>
            <a:lvl1pPr defTabSz="7620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76200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7620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7620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7620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s-ES" altLang="es-MX" sz="1600"/>
              <a:t>Energía</a:t>
            </a:r>
          </a:p>
        </p:txBody>
      </p:sp>
      <p:sp>
        <p:nvSpPr>
          <p:cNvPr id="23579" name="Rectangle 26"/>
          <p:cNvSpPr>
            <a:spLocks noChangeArrowheads="1"/>
          </p:cNvSpPr>
          <p:nvPr/>
        </p:nvSpPr>
        <p:spPr bwMode="auto">
          <a:xfrm rot="5400000">
            <a:off x="3763963" y="2849563"/>
            <a:ext cx="12954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>
            <a:spAutoFit/>
          </a:bodyPr>
          <a:lstStyle>
            <a:lvl1pPr defTabSz="7620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76200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7620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7620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7620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s-ES" altLang="es-MX" sz="1600"/>
              <a:t>Energía</a:t>
            </a:r>
          </a:p>
        </p:txBody>
      </p:sp>
      <p:sp>
        <p:nvSpPr>
          <p:cNvPr id="23580" name="Rectangle 27"/>
          <p:cNvSpPr>
            <a:spLocks noChangeArrowheads="1"/>
          </p:cNvSpPr>
          <p:nvPr/>
        </p:nvSpPr>
        <p:spPr bwMode="auto">
          <a:xfrm rot="5400000">
            <a:off x="5059363" y="2849563"/>
            <a:ext cx="12954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>
            <a:spAutoFit/>
          </a:bodyPr>
          <a:lstStyle>
            <a:lvl1pPr defTabSz="7620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76200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7620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7620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7620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s-ES" altLang="es-MX" sz="1600"/>
              <a:t>Energía</a:t>
            </a:r>
          </a:p>
        </p:txBody>
      </p:sp>
      <p:sp>
        <p:nvSpPr>
          <p:cNvPr id="23581" name="Rectangle 28"/>
          <p:cNvSpPr>
            <a:spLocks noChangeArrowheads="1"/>
          </p:cNvSpPr>
          <p:nvPr/>
        </p:nvSpPr>
        <p:spPr bwMode="auto">
          <a:xfrm rot="5400000">
            <a:off x="6354763" y="2849563"/>
            <a:ext cx="12954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>
            <a:spAutoFit/>
          </a:bodyPr>
          <a:lstStyle>
            <a:lvl1pPr defTabSz="7620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76200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7620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7620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7620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s-ES" altLang="es-MX" sz="1600"/>
              <a:t>Energía</a:t>
            </a:r>
          </a:p>
        </p:txBody>
      </p:sp>
      <p:sp>
        <p:nvSpPr>
          <p:cNvPr id="23582" name="Rectangle 29"/>
          <p:cNvSpPr>
            <a:spLocks noChangeArrowheads="1"/>
          </p:cNvSpPr>
          <p:nvPr/>
        </p:nvSpPr>
        <p:spPr bwMode="auto">
          <a:xfrm rot="5400000">
            <a:off x="7650163" y="2849563"/>
            <a:ext cx="12954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>
            <a:spAutoFit/>
          </a:bodyPr>
          <a:lstStyle>
            <a:lvl1pPr defTabSz="7620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76200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7620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7620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7620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s-ES" altLang="es-MX" sz="1600"/>
              <a:t>Energía</a:t>
            </a:r>
          </a:p>
        </p:txBody>
      </p:sp>
      <p:sp>
        <p:nvSpPr>
          <p:cNvPr id="23583" name="AutoShape 30"/>
          <p:cNvSpPr>
            <a:spLocks noChangeArrowheads="1"/>
          </p:cNvSpPr>
          <p:nvPr/>
        </p:nvSpPr>
        <p:spPr bwMode="auto">
          <a:xfrm>
            <a:off x="7931150" y="2216150"/>
            <a:ext cx="596900" cy="1130300"/>
          </a:xfrm>
          <a:prstGeom prst="upArrow">
            <a:avLst>
              <a:gd name="adj1" fmla="val 50000"/>
              <a:gd name="adj2" fmla="val 94672"/>
            </a:avLst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ES" altLang="es-MX" sz="1800"/>
          </a:p>
        </p:txBody>
      </p:sp>
      <p:sp>
        <p:nvSpPr>
          <p:cNvPr id="23584" name="AutoShape 31"/>
          <p:cNvSpPr>
            <a:spLocks noChangeArrowheads="1"/>
          </p:cNvSpPr>
          <p:nvPr/>
        </p:nvSpPr>
        <p:spPr bwMode="auto">
          <a:xfrm>
            <a:off x="6711950" y="2292350"/>
            <a:ext cx="596900" cy="1130300"/>
          </a:xfrm>
          <a:prstGeom prst="downArrow">
            <a:avLst>
              <a:gd name="adj1" fmla="val 50000"/>
              <a:gd name="adj2" fmla="val 94690"/>
            </a:avLst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ES" altLang="es-MX" sz="1800"/>
          </a:p>
        </p:txBody>
      </p:sp>
      <p:sp>
        <p:nvSpPr>
          <p:cNvPr id="23585" name="AutoShape 32"/>
          <p:cNvSpPr>
            <a:spLocks noChangeArrowheads="1"/>
          </p:cNvSpPr>
          <p:nvPr/>
        </p:nvSpPr>
        <p:spPr bwMode="auto">
          <a:xfrm>
            <a:off x="5416550" y="2292350"/>
            <a:ext cx="596900" cy="1130300"/>
          </a:xfrm>
          <a:prstGeom prst="downArrow">
            <a:avLst>
              <a:gd name="adj1" fmla="val 50000"/>
              <a:gd name="adj2" fmla="val 94690"/>
            </a:avLst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ES" altLang="es-MX" sz="1800"/>
          </a:p>
        </p:txBody>
      </p:sp>
      <p:sp>
        <p:nvSpPr>
          <p:cNvPr id="23586" name="AutoShape 33"/>
          <p:cNvSpPr>
            <a:spLocks noChangeArrowheads="1"/>
          </p:cNvSpPr>
          <p:nvPr/>
        </p:nvSpPr>
        <p:spPr bwMode="auto">
          <a:xfrm>
            <a:off x="4044950" y="2292350"/>
            <a:ext cx="596900" cy="1130300"/>
          </a:xfrm>
          <a:prstGeom prst="downArrow">
            <a:avLst>
              <a:gd name="adj1" fmla="val 50000"/>
              <a:gd name="adj2" fmla="val 94690"/>
            </a:avLst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ES" altLang="es-MX" sz="1800"/>
          </a:p>
        </p:txBody>
      </p:sp>
      <p:sp>
        <p:nvSpPr>
          <p:cNvPr id="23587" name="AutoShape 34"/>
          <p:cNvSpPr>
            <a:spLocks noChangeArrowheads="1"/>
          </p:cNvSpPr>
          <p:nvPr/>
        </p:nvSpPr>
        <p:spPr bwMode="auto">
          <a:xfrm>
            <a:off x="2673350" y="2292350"/>
            <a:ext cx="596900" cy="1130300"/>
          </a:xfrm>
          <a:prstGeom prst="downArrow">
            <a:avLst>
              <a:gd name="adj1" fmla="val 50000"/>
              <a:gd name="adj2" fmla="val 94690"/>
            </a:avLst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ES" altLang="es-MX" sz="1800"/>
          </a:p>
        </p:txBody>
      </p:sp>
      <p:sp>
        <p:nvSpPr>
          <p:cNvPr id="23588" name="AutoShape 35"/>
          <p:cNvSpPr>
            <a:spLocks noChangeArrowheads="1"/>
          </p:cNvSpPr>
          <p:nvPr/>
        </p:nvSpPr>
        <p:spPr bwMode="auto">
          <a:xfrm>
            <a:off x="1377950" y="2292350"/>
            <a:ext cx="596900" cy="1130300"/>
          </a:xfrm>
          <a:prstGeom prst="downArrow">
            <a:avLst>
              <a:gd name="adj1" fmla="val 50000"/>
              <a:gd name="adj2" fmla="val 94690"/>
            </a:avLst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ES" altLang="es-MX" sz="1800"/>
          </a:p>
        </p:txBody>
      </p:sp>
      <p:sp>
        <p:nvSpPr>
          <p:cNvPr id="23589" name="AutoShape 36"/>
          <p:cNvSpPr>
            <a:spLocks noChangeArrowheads="1"/>
          </p:cNvSpPr>
          <p:nvPr/>
        </p:nvSpPr>
        <p:spPr bwMode="auto">
          <a:xfrm>
            <a:off x="234950" y="2292350"/>
            <a:ext cx="596900" cy="1130300"/>
          </a:xfrm>
          <a:prstGeom prst="downArrow">
            <a:avLst>
              <a:gd name="adj1" fmla="val 50000"/>
              <a:gd name="adj2" fmla="val 94690"/>
            </a:avLst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ES" altLang="es-MX" sz="1800"/>
          </a:p>
        </p:txBody>
      </p:sp>
      <p:sp>
        <p:nvSpPr>
          <p:cNvPr id="23590" name="Line 37"/>
          <p:cNvSpPr>
            <a:spLocks noChangeShapeType="1"/>
          </p:cNvSpPr>
          <p:nvPr/>
        </p:nvSpPr>
        <p:spPr bwMode="auto">
          <a:xfrm>
            <a:off x="76200" y="2057400"/>
            <a:ext cx="0" cy="3048000"/>
          </a:xfrm>
          <a:prstGeom prst="line">
            <a:avLst/>
          </a:prstGeom>
          <a:noFill/>
          <a:ln w="12700">
            <a:solidFill>
              <a:schemeClr val="tx1"/>
            </a:solidFill>
            <a:prstDash val="sysDot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23591" name="Line 38"/>
          <p:cNvSpPr>
            <a:spLocks noChangeShapeType="1"/>
          </p:cNvSpPr>
          <p:nvPr/>
        </p:nvSpPr>
        <p:spPr bwMode="auto">
          <a:xfrm>
            <a:off x="8991600" y="2057400"/>
            <a:ext cx="0" cy="3048000"/>
          </a:xfrm>
          <a:prstGeom prst="line">
            <a:avLst/>
          </a:prstGeom>
          <a:noFill/>
          <a:ln w="12700">
            <a:solidFill>
              <a:schemeClr val="tx1"/>
            </a:solidFill>
            <a:prstDash val="sysDot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23592" name="Line 39"/>
          <p:cNvSpPr>
            <a:spLocks noChangeShapeType="1"/>
          </p:cNvSpPr>
          <p:nvPr/>
        </p:nvSpPr>
        <p:spPr bwMode="auto">
          <a:xfrm>
            <a:off x="76200" y="5105400"/>
            <a:ext cx="8915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stealth" w="med" len="lg"/>
            <a:tailEnd type="stealth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23593" name="Line 40"/>
          <p:cNvSpPr>
            <a:spLocks noChangeShapeType="1"/>
          </p:cNvSpPr>
          <p:nvPr/>
        </p:nvSpPr>
        <p:spPr bwMode="auto">
          <a:xfrm>
            <a:off x="7620000" y="2057400"/>
            <a:ext cx="0" cy="2514600"/>
          </a:xfrm>
          <a:prstGeom prst="line">
            <a:avLst/>
          </a:prstGeom>
          <a:noFill/>
          <a:ln w="12700">
            <a:solidFill>
              <a:schemeClr val="tx1"/>
            </a:solidFill>
            <a:prstDash val="sysDot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23594" name="Line 41"/>
          <p:cNvSpPr>
            <a:spLocks noChangeShapeType="1"/>
          </p:cNvSpPr>
          <p:nvPr/>
        </p:nvSpPr>
        <p:spPr bwMode="auto">
          <a:xfrm flipH="1">
            <a:off x="76200" y="4572000"/>
            <a:ext cx="7543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stealth" w="med" len="lg"/>
            <a:tailEnd type="stealth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23595" name="Line 42"/>
          <p:cNvSpPr>
            <a:spLocks noChangeShapeType="1"/>
          </p:cNvSpPr>
          <p:nvPr/>
        </p:nvSpPr>
        <p:spPr bwMode="auto">
          <a:xfrm>
            <a:off x="3733800" y="2209800"/>
            <a:ext cx="0" cy="2057400"/>
          </a:xfrm>
          <a:prstGeom prst="line">
            <a:avLst/>
          </a:prstGeom>
          <a:noFill/>
          <a:ln w="12700">
            <a:solidFill>
              <a:schemeClr val="tx1"/>
            </a:solidFill>
            <a:prstDash val="sysDot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23596" name="Line 43"/>
          <p:cNvSpPr>
            <a:spLocks noChangeShapeType="1"/>
          </p:cNvSpPr>
          <p:nvPr/>
        </p:nvSpPr>
        <p:spPr bwMode="auto">
          <a:xfrm>
            <a:off x="5029200" y="2133600"/>
            <a:ext cx="0" cy="2133600"/>
          </a:xfrm>
          <a:prstGeom prst="line">
            <a:avLst/>
          </a:prstGeom>
          <a:noFill/>
          <a:ln w="12700">
            <a:solidFill>
              <a:schemeClr val="tx1"/>
            </a:solidFill>
            <a:prstDash val="sysDot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23597" name="Line 44"/>
          <p:cNvSpPr>
            <a:spLocks noChangeShapeType="1"/>
          </p:cNvSpPr>
          <p:nvPr/>
        </p:nvSpPr>
        <p:spPr bwMode="auto">
          <a:xfrm>
            <a:off x="6324600" y="2133600"/>
            <a:ext cx="0" cy="2133600"/>
          </a:xfrm>
          <a:prstGeom prst="line">
            <a:avLst/>
          </a:prstGeom>
          <a:noFill/>
          <a:ln w="12700">
            <a:solidFill>
              <a:schemeClr val="tx1"/>
            </a:solidFill>
            <a:prstDash val="sysDot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23598" name="Line 45"/>
          <p:cNvSpPr>
            <a:spLocks noChangeShapeType="1"/>
          </p:cNvSpPr>
          <p:nvPr/>
        </p:nvSpPr>
        <p:spPr bwMode="auto">
          <a:xfrm>
            <a:off x="3733800" y="4267200"/>
            <a:ext cx="1295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stealth" w="med" len="lg"/>
            <a:tailEnd type="stealth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23599" name="Line 46"/>
          <p:cNvSpPr>
            <a:spLocks noChangeShapeType="1"/>
          </p:cNvSpPr>
          <p:nvPr/>
        </p:nvSpPr>
        <p:spPr bwMode="auto">
          <a:xfrm>
            <a:off x="5029200" y="4267200"/>
            <a:ext cx="1295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stealth" w="med" len="lg"/>
            <a:tailEnd type="stealth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23600" name="Rectangle 47"/>
          <p:cNvSpPr>
            <a:spLocks noChangeArrowheads="1"/>
          </p:cNvSpPr>
          <p:nvPr/>
        </p:nvSpPr>
        <p:spPr bwMode="auto">
          <a:xfrm>
            <a:off x="4648200" y="5105400"/>
            <a:ext cx="16002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>
            <a:spAutoFit/>
          </a:bodyPr>
          <a:lstStyle>
            <a:lvl1pPr defTabSz="7620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76200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7620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7620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7620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s-ES" altLang="es-MX" sz="1800"/>
              <a:t>GER</a:t>
            </a:r>
          </a:p>
        </p:txBody>
      </p:sp>
      <p:sp>
        <p:nvSpPr>
          <p:cNvPr id="23601" name="Rectangle 48"/>
          <p:cNvSpPr>
            <a:spLocks noChangeArrowheads="1"/>
          </p:cNvSpPr>
          <p:nvPr/>
        </p:nvSpPr>
        <p:spPr bwMode="auto">
          <a:xfrm>
            <a:off x="4648200" y="4572000"/>
            <a:ext cx="16002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>
            <a:spAutoFit/>
          </a:bodyPr>
          <a:lstStyle>
            <a:lvl1pPr defTabSz="7620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76200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7620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7620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7620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s-ES" altLang="es-MX" sz="1800"/>
              <a:t>NER</a:t>
            </a:r>
          </a:p>
        </p:txBody>
      </p:sp>
      <p:sp>
        <p:nvSpPr>
          <p:cNvPr id="23602" name="Rectangle 49"/>
          <p:cNvSpPr>
            <a:spLocks noChangeArrowheads="1"/>
          </p:cNvSpPr>
          <p:nvPr/>
        </p:nvSpPr>
        <p:spPr bwMode="auto">
          <a:xfrm>
            <a:off x="5410200" y="4267200"/>
            <a:ext cx="16002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>
            <a:spAutoFit/>
          </a:bodyPr>
          <a:lstStyle>
            <a:lvl1pPr defTabSz="7620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76200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7620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7620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7620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s-ES" altLang="es-MX" sz="1800" dirty="0"/>
              <a:t>PER2</a:t>
            </a:r>
          </a:p>
        </p:txBody>
      </p:sp>
      <p:sp>
        <p:nvSpPr>
          <p:cNvPr id="23603" name="Rectangle 50"/>
          <p:cNvSpPr>
            <a:spLocks noChangeArrowheads="1"/>
          </p:cNvSpPr>
          <p:nvPr/>
        </p:nvSpPr>
        <p:spPr bwMode="auto">
          <a:xfrm>
            <a:off x="4191000" y="4267200"/>
            <a:ext cx="16002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>
            <a:spAutoFit/>
          </a:bodyPr>
          <a:lstStyle>
            <a:lvl1pPr defTabSz="7620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76200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7620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7620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7620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s-ES" altLang="es-MX" sz="1800"/>
              <a:t>PER1</a:t>
            </a:r>
          </a:p>
        </p:txBody>
      </p:sp>
      <p:pic>
        <p:nvPicPr>
          <p:cNvPr id="23604" name="Picture 51" descr="energia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440363"/>
            <a:ext cx="9144000" cy="1417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8778804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sz="4800" dirty="0" smtClean="0"/>
              <a:t>Metodología de Análisis de Ciclo de Vida</a:t>
            </a:r>
            <a:endParaRPr lang="es-MX" sz="4800" dirty="0"/>
          </a:p>
        </p:txBody>
      </p:sp>
    </p:spTree>
    <p:extLst>
      <p:ext uri="{BB962C8B-B14F-4D97-AF65-F5344CB8AC3E}">
        <p14:creationId xmlns:p14="http://schemas.microsoft.com/office/powerpoint/2010/main" val="393688639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838200"/>
            <a:ext cx="7772400" cy="1143000"/>
          </a:xfrm>
          <a:noFill/>
        </p:spPr>
        <p:txBody>
          <a:bodyPr lIns="92075" tIns="46038" rIns="92075" bIns="46038"/>
          <a:lstStyle/>
          <a:p>
            <a:pPr eaLnBrk="1" hangingPunct="1"/>
            <a:r>
              <a:rPr lang="es-ES_tradnl" altLang="es-MX" sz="4000" b="1" i="1" dirty="0" smtClean="0">
                <a:solidFill>
                  <a:schemeClr val="tx1"/>
                </a:solidFill>
              </a:rPr>
              <a:t>Definición</a:t>
            </a:r>
            <a:endParaRPr lang="es-ES" altLang="es-MX" sz="4000" b="1" i="1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4485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2"/>
          <p:cNvSpPr txBox="1">
            <a:spLocks noChangeArrowheads="1"/>
          </p:cNvSpPr>
          <p:nvPr/>
        </p:nvSpPr>
        <p:spPr bwMode="auto">
          <a:xfrm>
            <a:off x="3779838" y="609600"/>
            <a:ext cx="5326062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r>
              <a:rPr lang="es-ES_tradnl" altLang="es-MX" sz="1800" b="1" dirty="0">
                <a:latin typeface="Century Gothic" pitchFamily="34" charset="0"/>
              </a:rPr>
              <a:t>METODOLOGÍA DE ANÁLISIS DE CICLO DE VIDA</a:t>
            </a:r>
            <a:endParaRPr lang="es-ES" altLang="es-MX" sz="1800" b="1" dirty="0">
              <a:latin typeface="Century Gothic" pitchFamily="34" charset="0"/>
            </a:endParaRPr>
          </a:p>
        </p:txBody>
      </p:sp>
      <p:sp>
        <p:nvSpPr>
          <p:cNvPr id="12291" name="Text Box 3"/>
          <p:cNvSpPr txBox="1">
            <a:spLocks noChangeArrowheads="1"/>
          </p:cNvSpPr>
          <p:nvPr/>
        </p:nvSpPr>
        <p:spPr bwMode="auto">
          <a:xfrm>
            <a:off x="1219200" y="1066800"/>
            <a:ext cx="3962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ES_tradnl" altLang="es-MX" b="1" i="1" dirty="0">
                <a:solidFill>
                  <a:srgbClr val="A90139"/>
                </a:solidFill>
                <a:latin typeface="Century Gothic" pitchFamily="34" charset="0"/>
              </a:rPr>
              <a:t>DEFINICIÓN</a:t>
            </a:r>
            <a:endParaRPr lang="es-ES" altLang="es-MX" b="1" i="1" dirty="0">
              <a:solidFill>
                <a:srgbClr val="A90139"/>
              </a:solidFill>
              <a:latin typeface="Century Gothic" pitchFamily="34" charset="0"/>
            </a:endParaRPr>
          </a:p>
        </p:txBody>
      </p:sp>
      <p:pic>
        <p:nvPicPr>
          <p:cNvPr id="12292" name="Picture 5" descr="pag1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3888" y="1125538"/>
            <a:ext cx="649287" cy="649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1750" name="Group 6"/>
          <p:cNvGrpSpPr>
            <a:grpSpLocks/>
          </p:cNvGrpSpPr>
          <p:nvPr/>
        </p:nvGrpSpPr>
        <p:grpSpPr bwMode="auto">
          <a:xfrm>
            <a:off x="541338" y="1989138"/>
            <a:ext cx="3886200" cy="3522662"/>
            <a:chOff x="144" y="816"/>
            <a:chExt cx="2448" cy="2219"/>
          </a:xfrm>
        </p:grpSpPr>
        <p:sp>
          <p:nvSpPr>
            <p:cNvPr id="12297" name="Text Box 7"/>
            <p:cNvSpPr txBox="1">
              <a:spLocks noChangeArrowheads="1"/>
            </p:cNvSpPr>
            <p:nvPr/>
          </p:nvSpPr>
          <p:spPr bwMode="auto">
            <a:xfrm>
              <a:off x="144" y="1536"/>
              <a:ext cx="2448" cy="149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Verdana" pitchFamily="34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Verdana" pitchFamily="34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Verdana" pitchFamily="34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Verdana" pitchFamily="34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Verdan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 typeface="Wingdings 2" pitchFamily="18" charset="2"/>
                <a:buNone/>
              </a:pPr>
              <a:r>
                <a:rPr lang="es-ES_tradnl" altLang="es-MX" sz="1800" i="1">
                  <a:latin typeface="Century Gothic" pitchFamily="34" charset="0"/>
                </a:rPr>
                <a:t>El ACV es un proceso objetivo para evaluar las cargas ambientales asociadas a un producto, proceso o actividad, identificando y cuantificando el uso de materia y energía y los vertidos al entorno …</a:t>
              </a:r>
            </a:p>
            <a:p>
              <a:pPr algn="r">
                <a:spcBef>
                  <a:spcPct val="100000"/>
                </a:spcBef>
              </a:pPr>
              <a:r>
                <a:rPr lang="es-ES_tradnl" altLang="es-MX" sz="1200" i="1">
                  <a:latin typeface="Century Gothic" pitchFamily="34" charset="0"/>
                </a:rPr>
                <a:t>Society of Environment Toxicology and Chemistry</a:t>
              </a:r>
            </a:p>
          </p:txBody>
        </p:sp>
        <p:sp>
          <p:nvSpPr>
            <p:cNvPr id="12298" name="Text Box 8"/>
            <p:cNvSpPr txBox="1">
              <a:spLocks noChangeArrowheads="1"/>
            </p:cNvSpPr>
            <p:nvPr/>
          </p:nvSpPr>
          <p:spPr bwMode="auto">
            <a:xfrm>
              <a:off x="192" y="816"/>
              <a:ext cx="2380" cy="567"/>
            </a:xfrm>
            <a:prstGeom prst="rect">
              <a:avLst/>
            </a:prstGeom>
            <a:solidFill>
              <a:srgbClr val="C9E1FF"/>
            </a:solidFill>
            <a:ln>
              <a:noFill/>
            </a:ln>
            <a:effectLst>
              <a:outerShdw dist="107763" dir="8100000" algn="ctr" rotWithShape="0">
                <a:srgbClr val="003399"/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tIns="190800"/>
            <a:lstStyle>
              <a:lvl1pPr>
                <a:defRPr sz="2400">
                  <a:solidFill>
                    <a:schemeClr val="tx1"/>
                  </a:solidFill>
                  <a:latin typeface="Verdana" pitchFamily="34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Verdana" pitchFamily="34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Verdana" pitchFamily="34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Verdana" pitchFamily="34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Verdan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itchFamily="34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es-ES_tradnl" altLang="es-MX" sz="2200" b="1" i="1">
                  <a:latin typeface="Century Gothic" pitchFamily="34" charset="0"/>
                </a:rPr>
                <a:t>SETAC (1993)</a:t>
              </a:r>
              <a:endParaRPr lang="es-ES" altLang="es-MX" sz="2200" b="1" i="1">
                <a:latin typeface="Century Gothic" pitchFamily="34" charset="0"/>
              </a:endParaRPr>
            </a:p>
          </p:txBody>
        </p:sp>
      </p:grpSp>
      <p:sp>
        <p:nvSpPr>
          <p:cNvPr id="31753" name="Text Box 9"/>
          <p:cNvSpPr txBox="1">
            <a:spLocks noChangeArrowheads="1"/>
          </p:cNvSpPr>
          <p:nvPr/>
        </p:nvSpPr>
        <p:spPr bwMode="auto">
          <a:xfrm>
            <a:off x="4706938" y="1989138"/>
            <a:ext cx="4186237" cy="900112"/>
          </a:xfrm>
          <a:prstGeom prst="rect">
            <a:avLst/>
          </a:prstGeom>
          <a:solidFill>
            <a:srgbClr val="C9E1FF"/>
          </a:solidFill>
          <a:ln>
            <a:noFill/>
          </a:ln>
          <a:effectLst>
            <a:outerShdw dist="107763" dir="8100000" algn="ctr" rotWithShape="0">
              <a:srgbClr val="003399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tIns="190800"/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s-ES_tradnl" altLang="es-MX" sz="2200" b="1" i="1">
                <a:latin typeface="Century Gothic" pitchFamily="34" charset="0"/>
              </a:rPr>
              <a:t>ISO (1997)</a:t>
            </a:r>
            <a:endParaRPr lang="es-ES" altLang="es-MX" sz="2200" b="1" i="1">
              <a:latin typeface="Century Gothic" pitchFamily="34" charset="0"/>
            </a:endParaRPr>
          </a:p>
        </p:txBody>
      </p:sp>
      <p:sp>
        <p:nvSpPr>
          <p:cNvPr id="31754" name="Text Box 10"/>
          <p:cNvSpPr txBox="1">
            <a:spLocks noChangeArrowheads="1"/>
          </p:cNvSpPr>
          <p:nvPr/>
        </p:nvSpPr>
        <p:spPr bwMode="auto">
          <a:xfrm>
            <a:off x="4540250" y="3143250"/>
            <a:ext cx="4495800" cy="2014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r>
              <a:rPr lang="es-ES_tradnl" altLang="es-MX" sz="1800" i="1">
                <a:latin typeface="Century Gothic" pitchFamily="34" charset="0"/>
              </a:rPr>
              <a:t>Técnica para determinar los aspectos ambientales e impactos potenciales asociados a un producto: compilando un inventario de las entradas y salidas del sistema; evaluando los impactos e interpretando los resultados en relación con los objetivos del estudio</a:t>
            </a:r>
          </a:p>
        </p:txBody>
      </p:sp>
      <p:sp>
        <p:nvSpPr>
          <p:cNvPr id="31755" name="Text Box 11"/>
          <p:cNvSpPr txBox="1">
            <a:spLocks noChangeArrowheads="1"/>
          </p:cNvSpPr>
          <p:nvPr/>
        </p:nvSpPr>
        <p:spPr bwMode="auto">
          <a:xfrm>
            <a:off x="4884806" y="5157788"/>
            <a:ext cx="4151244" cy="18011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E1ECFF">
                    <a:alpha val="50195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3399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wrap="square" lIns="92075" tIns="46038" rIns="92075" bIns="46038"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>
              <a:spcBef>
                <a:spcPct val="60000"/>
              </a:spcBef>
            </a:pPr>
            <a:r>
              <a:rPr lang="es-ES_tradnl" altLang="es-MX" sz="1200" i="1" dirty="0">
                <a:latin typeface="Century Gothic" pitchFamily="34" charset="0"/>
              </a:rPr>
              <a:t>ISO 14.040, GMA – ACV – Principios y estructura</a:t>
            </a:r>
          </a:p>
          <a:p>
            <a:r>
              <a:rPr lang="es-ES_tradnl" altLang="es-MX" sz="1200" i="1" dirty="0">
                <a:latin typeface="Century Gothic" pitchFamily="34" charset="0"/>
              </a:rPr>
              <a:t>ISO 14.041, GMA – ACV – Definición de objetivo y alcance y análisis de inventario</a:t>
            </a:r>
          </a:p>
          <a:p>
            <a:r>
              <a:rPr lang="es-ES_tradnl" altLang="es-MX" sz="1200" i="1" dirty="0">
                <a:latin typeface="Century Gothic" pitchFamily="34" charset="0"/>
              </a:rPr>
              <a:t>ISO 14.042, GMA – ACV – Evaluación del impacto del ciclo de vida</a:t>
            </a:r>
          </a:p>
          <a:p>
            <a:r>
              <a:rPr lang="es-ES_tradnl" altLang="es-MX" sz="1200" i="1" dirty="0">
                <a:latin typeface="Century Gothic" pitchFamily="34" charset="0"/>
              </a:rPr>
              <a:t>ISO 14.043, GMA – ACV – Interpretación del ciclo de vida</a:t>
            </a:r>
          </a:p>
          <a:p>
            <a:pPr algn="ctr" eaLnBrk="1" hangingPunct="1">
              <a:spcBef>
                <a:spcPct val="50000"/>
              </a:spcBef>
            </a:pPr>
            <a:endParaRPr lang="es-ES" altLang="es-MX" sz="1800" i="1" dirty="0">
              <a:latin typeface="Century Gothic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991553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17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7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3175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17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317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53" grpId="0" animBg="1" autoUpdateAnimBg="0"/>
      <p:bldP spid="31754" grpId="0" autoUpdateAnimBg="0"/>
      <p:bldP spid="31755" grpId="0" autoUpdateAnimBg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652463"/>
            <a:ext cx="8229600" cy="473075"/>
          </a:xfrm>
        </p:spPr>
        <p:txBody>
          <a:bodyPr lIns="92075" tIns="46038" rIns="92075" bIns="46038">
            <a:normAutofit fontScale="90000"/>
          </a:bodyPr>
          <a:lstStyle/>
          <a:p>
            <a:pPr algn="r" eaLnBrk="1" hangingPunct="1"/>
            <a:r>
              <a:rPr lang="es-CO" altLang="es-MX" sz="3600" b="1" i="1" smtClean="0">
                <a:solidFill>
                  <a:srgbClr val="996633"/>
                </a:solidFill>
              </a:rPr>
              <a:t>Enfoque tradicional vs el Concepto de Ciclo de Vida</a:t>
            </a:r>
          </a:p>
        </p:txBody>
      </p:sp>
      <p:sp>
        <p:nvSpPr>
          <p:cNvPr id="8194" name="5 Marcador de número de diapositiva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48C58A8E-7431-43EA-8F16-7E10CB827F2F}" type="slidenum">
              <a:rPr lang="en-US" altLang="es-MX" sz="1400"/>
              <a:pPr>
                <a:spcBef>
                  <a:spcPct val="0"/>
                </a:spcBef>
                <a:buFontTx/>
                <a:buNone/>
              </a:pPr>
              <a:t>19</a:t>
            </a:fld>
            <a:endParaRPr lang="en-US" altLang="es-MX" sz="1400"/>
          </a:p>
        </p:txBody>
      </p:sp>
      <p:sp>
        <p:nvSpPr>
          <p:cNvPr id="8195" name="Rectangle 32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  <a:extLst/>
        </p:spPr>
        <p:txBody>
          <a:bodyPr wrap="none" lIns="92075" tIns="46038" rIns="92075" bIns="46038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ES" altLang="es-MX" sz="1800"/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1143000" y="1371600"/>
            <a:ext cx="7696200" cy="2009775"/>
            <a:chOff x="720" y="864"/>
            <a:chExt cx="4848" cy="1266"/>
          </a:xfrm>
        </p:grpSpPr>
        <p:graphicFrame>
          <p:nvGraphicFramePr>
            <p:cNvPr id="8222" name="Object 4"/>
            <p:cNvGraphicFramePr>
              <a:graphicFrameLocks noChangeAspect="1"/>
            </p:cNvGraphicFramePr>
            <p:nvPr/>
          </p:nvGraphicFramePr>
          <p:xfrm>
            <a:off x="720" y="1274"/>
            <a:ext cx="1344" cy="69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10692" name="Clip" r:id="rId3" imgW="5905500" imgH="3697288" progId="MS_ClipArt_Gallery.5">
                    <p:embed/>
                  </p:oleObj>
                </mc:Choice>
                <mc:Fallback>
                  <p:oleObj name="Clip" r:id="rId3" imgW="5905500" imgH="3697288" progId="MS_ClipArt_Gallery.5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720" y="1274"/>
                          <a:ext cx="1344" cy="694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8223" name="Text Box 5"/>
            <p:cNvSpPr txBox="1">
              <a:spLocks noChangeArrowheads="1"/>
            </p:cNvSpPr>
            <p:nvPr/>
          </p:nvSpPr>
          <p:spPr bwMode="auto">
            <a:xfrm>
              <a:off x="2880" y="1152"/>
              <a:ext cx="2688" cy="9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marL="287338" indent="-287338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s-MX" altLang="es-MX" sz="2400">
                  <a:solidFill>
                    <a:srgbClr val="996633"/>
                  </a:solidFill>
                </a:rPr>
                <a:t>Datos absolutos</a:t>
              </a:r>
            </a:p>
            <a:p>
              <a:pPr eaLnBrk="1" hangingPunct="1">
                <a:spcBef>
                  <a:spcPct val="50000"/>
                </a:spcBef>
              </a:pPr>
              <a:r>
                <a:rPr lang="es-MX" altLang="es-MX" sz="2400">
                  <a:solidFill>
                    <a:srgbClr val="996633"/>
                  </a:solidFill>
                </a:rPr>
                <a:t>Mejores en la producción</a:t>
              </a:r>
            </a:p>
            <a:p>
              <a:pPr eaLnBrk="1" hangingPunct="1">
                <a:spcBef>
                  <a:spcPct val="50000"/>
                </a:spcBef>
              </a:pPr>
              <a:r>
                <a:rPr lang="es-MX" altLang="es-MX" sz="2400">
                  <a:solidFill>
                    <a:srgbClr val="996633"/>
                  </a:solidFill>
                </a:rPr>
                <a:t>Innovación de procesos</a:t>
              </a:r>
              <a:endParaRPr lang="en-US" altLang="es-MX" sz="2400">
                <a:solidFill>
                  <a:srgbClr val="996633"/>
                </a:solidFill>
              </a:endParaRPr>
            </a:p>
          </p:txBody>
        </p:sp>
        <p:sp>
          <p:nvSpPr>
            <p:cNvPr id="8224" name="AutoShape 6"/>
            <p:cNvSpPr>
              <a:spLocks noChangeArrowheads="1"/>
            </p:cNvSpPr>
            <p:nvPr/>
          </p:nvSpPr>
          <p:spPr bwMode="auto">
            <a:xfrm>
              <a:off x="2265" y="1488"/>
              <a:ext cx="615" cy="306"/>
            </a:xfrm>
            <a:prstGeom prst="rightArrow">
              <a:avLst>
                <a:gd name="adj1" fmla="val 50000"/>
                <a:gd name="adj2" fmla="val 50245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s-ES" altLang="es-MX" sz="1800"/>
            </a:p>
          </p:txBody>
        </p:sp>
        <p:sp>
          <p:nvSpPr>
            <p:cNvPr id="8225" name="Text Box 7"/>
            <p:cNvSpPr txBox="1">
              <a:spLocks noChangeArrowheads="1"/>
            </p:cNvSpPr>
            <p:nvPr/>
          </p:nvSpPr>
          <p:spPr bwMode="auto">
            <a:xfrm>
              <a:off x="734" y="864"/>
              <a:ext cx="1474" cy="4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</a:pPr>
              <a:r>
                <a:rPr lang="es-MX" altLang="es-MX" sz="2000">
                  <a:solidFill>
                    <a:srgbClr val="996633"/>
                  </a:solidFill>
                  <a:latin typeface="Arial Black" pitchFamily="34" charset="0"/>
                </a:rPr>
                <a:t>Planta productiva</a:t>
              </a:r>
              <a:endParaRPr lang="en-US" altLang="es-MX" sz="2000">
                <a:solidFill>
                  <a:srgbClr val="996633"/>
                </a:solidFill>
                <a:latin typeface="Arial Black" pitchFamily="34" charset="0"/>
              </a:endParaRPr>
            </a:p>
          </p:txBody>
        </p:sp>
      </p:grpSp>
      <p:grpSp>
        <p:nvGrpSpPr>
          <p:cNvPr id="3" name="Group 8"/>
          <p:cNvGrpSpPr>
            <a:grpSpLocks/>
          </p:cNvGrpSpPr>
          <p:nvPr/>
        </p:nvGrpSpPr>
        <p:grpSpPr bwMode="auto">
          <a:xfrm>
            <a:off x="1241425" y="3505200"/>
            <a:ext cx="7597775" cy="3005138"/>
            <a:chOff x="782" y="2208"/>
            <a:chExt cx="4786" cy="1893"/>
          </a:xfrm>
        </p:grpSpPr>
        <p:sp>
          <p:nvSpPr>
            <p:cNvPr id="8199" name="Rectangle 9"/>
            <p:cNvSpPr>
              <a:spLocks noChangeArrowheads="1"/>
            </p:cNvSpPr>
            <p:nvPr/>
          </p:nvSpPr>
          <p:spPr bwMode="auto">
            <a:xfrm>
              <a:off x="923" y="3168"/>
              <a:ext cx="474" cy="113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s-ES" altLang="es-MX" sz="1800"/>
            </a:p>
          </p:txBody>
        </p:sp>
        <p:sp>
          <p:nvSpPr>
            <p:cNvPr id="8200" name="Rectangle 10"/>
            <p:cNvSpPr>
              <a:spLocks noChangeArrowheads="1"/>
            </p:cNvSpPr>
            <p:nvPr/>
          </p:nvSpPr>
          <p:spPr bwMode="auto">
            <a:xfrm>
              <a:off x="923" y="3369"/>
              <a:ext cx="474" cy="113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s-ES" altLang="es-MX" sz="1800"/>
            </a:p>
          </p:txBody>
        </p:sp>
        <p:sp>
          <p:nvSpPr>
            <p:cNvPr id="8201" name="Rectangle 11"/>
            <p:cNvSpPr>
              <a:spLocks noChangeArrowheads="1"/>
            </p:cNvSpPr>
            <p:nvPr/>
          </p:nvSpPr>
          <p:spPr bwMode="auto">
            <a:xfrm>
              <a:off x="923" y="3570"/>
              <a:ext cx="474" cy="113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s-ES" altLang="es-MX" sz="1800"/>
            </a:p>
          </p:txBody>
        </p:sp>
        <p:sp>
          <p:nvSpPr>
            <p:cNvPr id="8202" name="Rectangle 12"/>
            <p:cNvSpPr>
              <a:spLocks noChangeArrowheads="1"/>
            </p:cNvSpPr>
            <p:nvPr/>
          </p:nvSpPr>
          <p:spPr bwMode="auto">
            <a:xfrm>
              <a:off x="923" y="3754"/>
              <a:ext cx="474" cy="112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s-ES" altLang="es-MX" sz="1800"/>
            </a:p>
          </p:txBody>
        </p:sp>
        <p:sp>
          <p:nvSpPr>
            <p:cNvPr id="8203" name="Rectangle 13"/>
            <p:cNvSpPr>
              <a:spLocks noChangeArrowheads="1"/>
            </p:cNvSpPr>
            <p:nvPr/>
          </p:nvSpPr>
          <p:spPr bwMode="auto">
            <a:xfrm>
              <a:off x="923" y="3938"/>
              <a:ext cx="474" cy="113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s-ES" altLang="es-MX" sz="1800"/>
            </a:p>
          </p:txBody>
        </p:sp>
        <p:sp>
          <p:nvSpPr>
            <p:cNvPr id="8204" name="Rectangle 14"/>
            <p:cNvSpPr>
              <a:spLocks noChangeArrowheads="1"/>
            </p:cNvSpPr>
            <p:nvPr/>
          </p:nvSpPr>
          <p:spPr bwMode="auto">
            <a:xfrm>
              <a:off x="864" y="3187"/>
              <a:ext cx="565" cy="1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2075" tIns="46038" rIns="92075" bIns="46038">
              <a:spAutoFit/>
            </a:bodyPr>
            <a:lstStyle>
              <a:lvl1pPr defTabSz="76200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defTabSz="76200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defTabSz="7620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defTabSz="7620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defTabSz="7620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defTabSz="7620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defTabSz="7620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defTabSz="7620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defTabSz="7620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>
                <a:spcBef>
                  <a:spcPct val="50000"/>
                </a:spcBef>
                <a:buFontTx/>
                <a:buNone/>
              </a:pPr>
              <a:r>
                <a:rPr lang="es-ES_tradnl" altLang="es-MX" sz="900" b="1">
                  <a:solidFill>
                    <a:srgbClr val="996633"/>
                  </a:solidFill>
                </a:rPr>
                <a:t>Materiales</a:t>
              </a:r>
            </a:p>
          </p:txBody>
        </p:sp>
        <p:sp>
          <p:nvSpPr>
            <p:cNvPr id="8205" name="Rectangle 15"/>
            <p:cNvSpPr>
              <a:spLocks noChangeArrowheads="1"/>
            </p:cNvSpPr>
            <p:nvPr/>
          </p:nvSpPr>
          <p:spPr bwMode="auto">
            <a:xfrm>
              <a:off x="864" y="3388"/>
              <a:ext cx="565" cy="1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2075" tIns="46038" rIns="92075" bIns="46038">
              <a:spAutoFit/>
            </a:bodyPr>
            <a:lstStyle>
              <a:lvl1pPr defTabSz="76200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defTabSz="76200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defTabSz="7620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defTabSz="7620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defTabSz="7620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defTabSz="7620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defTabSz="7620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defTabSz="7620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defTabSz="7620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>
                <a:spcBef>
                  <a:spcPct val="50000"/>
                </a:spcBef>
                <a:buFontTx/>
                <a:buNone/>
              </a:pPr>
              <a:r>
                <a:rPr lang="es-ES_tradnl" altLang="es-MX" sz="900" b="1">
                  <a:solidFill>
                    <a:srgbClr val="996633"/>
                  </a:solidFill>
                </a:rPr>
                <a:t>Producción</a:t>
              </a:r>
            </a:p>
          </p:txBody>
        </p:sp>
        <p:sp>
          <p:nvSpPr>
            <p:cNvPr id="8206" name="Rectangle 16"/>
            <p:cNvSpPr>
              <a:spLocks noChangeArrowheads="1"/>
            </p:cNvSpPr>
            <p:nvPr/>
          </p:nvSpPr>
          <p:spPr bwMode="auto">
            <a:xfrm>
              <a:off x="890" y="3589"/>
              <a:ext cx="566" cy="1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2075" tIns="46038" rIns="92075" bIns="46038">
              <a:spAutoFit/>
            </a:bodyPr>
            <a:lstStyle>
              <a:lvl1pPr defTabSz="76200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defTabSz="76200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defTabSz="7620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defTabSz="7620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defTabSz="7620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defTabSz="7620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defTabSz="7620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defTabSz="7620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defTabSz="7620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>
                <a:spcBef>
                  <a:spcPct val="50000"/>
                </a:spcBef>
                <a:buFontTx/>
                <a:buNone/>
              </a:pPr>
              <a:r>
                <a:rPr lang="es-ES_tradnl" altLang="es-MX" sz="900" b="1">
                  <a:solidFill>
                    <a:srgbClr val="996633"/>
                  </a:solidFill>
                </a:rPr>
                <a:t>Distribución</a:t>
              </a:r>
            </a:p>
          </p:txBody>
        </p:sp>
        <p:sp>
          <p:nvSpPr>
            <p:cNvPr id="8207" name="Rectangle 17"/>
            <p:cNvSpPr>
              <a:spLocks noChangeArrowheads="1"/>
            </p:cNvSpPr>
            <p:nvPr/>
          </p:nvSpPr>
          <p:spPr bwMode="auto">
            <a:xfrm>
              <a:off x="864" y="3774"/>
              <a:ext cx="565" cy="1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2075" tIns="46038" rIns="92075" bIns="46038">
              <a:spAutoFit/>
            </a:bodyPr>
            <a:lstStyle>
              <a:lvl1pPr defTabSz="76200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defTabSz="76200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defTabSz="7620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defTabSz="7620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defTabSz="7620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defTabSz="7620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defTabSz="7620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defTabSz="7620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defTabSz="7620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>
                <a:spcBef>
                  <a:spcPct val="50000"/>
                </a:spcBef>
                <a:buFontTx/>
                <a:buNone/>
              </a:pPr>
              <a:r>
                <a:rPr lang="es-ES_tradnl" altLang="es-MX" sz="900" b="1">
                  <a:solidFill>
                    <a:srgbClr val="996633"/>
                  </a:solidFill>
                </a:rPr>
                <a:t>El uso</a:t>
              </a:r>
            </a:p>
          </p:txBody>
        </p:sp>
        <p:sp>
          <p:nvSpPr>
            <p:cNvPr id="8208" name="Rectangle 18"/>
            <p:cNvSpPr>
              <a:spLocks noChangeArrowheads="1"/>
            </p:cNvSpPr>
            <p:nvPr/>
          </p:nvSpPr>
          <p:spPr bwMode="auto">
            <a:xfrm>
              <a:off x="864" y="3957"/>
              <a:ext cx="565" cy="1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2075" tIns="46038" rIns="92075" bIns="46038">
              <a:spAutoFit/>
            </a:bodyPr>
            <a:lstStyle>
              <a:lvl1pPr defTabSz="76200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defTabSz="76200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defTabSz="7620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defTabSz="7620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defTabSz="7620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defTabSz="7620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defTabSz="7620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defTabSz="7620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defTabSz="7620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>
                <a:spcBef>
                  <a:spcPct val="50000"/>
                </a:spcBef>
                <a:buFontTx/>
                <a:buNone/>
              </a:pPr>
              <a:r>
                <a:rPr lang="es-ES_tradnl" altLang="es-MX" sz="900" b="1">
                  <a:solidFill>
                    <a:srgbClr val="996633"/>
                  </a:solidFill>
                </a:rPr>
                <a:t>Fin de vida</a:t>
              </a:r>
            </a:p>
          </p:txBody>
        </p:sp>
        <p:sp>
          <p:nvSpPr>
            <p:cNvPr id="8209" name="AutoShape 19"/>
            <p:cNvSpPr>
              <a:spLocks noChangeArrowheads="1"/>
            </p:cNvSpPr>
            <p:nvPr/>
          </p:nvSpPr>
          <p:spPr bwMode="auto">
            <a:xfrm>
              <a:off x="1110" y="3286"/>
              <a:ext cx="125" cy="78"/>
            </a:xfrm>
            <a:prstGeom prst="downArrow">
              <a:avLst>
                <a:gd name="adj1" fmla="val 50000"/>
                <a:gd name="adj2" fmla="val 50005"/>
              </a:avLst>
            </a:prstGeom>
            <a:solidFill>
              <a:schemeClr val="accent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s-ES" altLang="es-MX" sz="1800"/>
            </a:p>
          </p:txBody>
        </p:sp>
        <p:sp>
          <p:nvSpPr>
            <p:cNvPr id="8210" name="AutoShape 20"/>
            <p:cNvSpPr>
              <a:spLocks noChangeArrowheads="1"/>
            </p:cNvSpPr>
            <p:nvPr/>
          </p:nvSpPr>
          <p:spPr bwMode="auto">
            <a:xfrm>
              <a:off x="1110" y="3486"/>
              <a:ext cx="125" cy="80"/>
            </a:xfrm>
            <a:prstGeom prst="downArrow">
              <a:avLst>
                <a:gd name="adj1" fmla="val 50000"/>
                <a:gd name="adj2" fmla="val 50005"/>
              </a:avLst>
            </a:prstGeom>
            <a:solidFill>
              <a:schemeClr val="accent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s-ES" altLang="es-MX" sz="1800"/>
            </a:p>
          </p:txBody>
        </p:sp>
        <p:sp>
          <p:nvSpPr>
            <p:cNvPr id="8211" name="AutoShape 21"/>
            <p:cNvSpPr>
              <a:spLocks noChangeArrowheads="1"/>
            </p:cNvSpPr>
            <p:nvPr/>
          </p:nvSpPr>
          <p:spPr bwMode="auto">
            <a:xfrm>
              <a:off x="1083" y="3687"/>
              <a:ext cx="152" cy="63"/>
            </a:xfrm>
            <a:prstGeom prst="downArrow">
              <a:avLst>
                <a:gd name="adj1" fmla="val 50000"/>
                <a:gd name="adj2" fmla="val 50005"/>
              </a:avLst>
            </a:prstGeom>
            <a:solidFill>
              <a:schemeClr val="accent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s-ES" altLang="es-MX" sz="1800"/>
            </a:p>
          </p:txBody>
        </p:sp>
        <p:sp>
          <p:nvSpPr>
            <p:cNvPr id="8212" name="AutoShape 22"/>
            <p:cNvSpPr>
              <a:spLocks noChangeArrowheads="1"/>
            </p:cNvSpPr>
            <p:nvPr/>
          </p:nvSpPr>
          <p:spPr bwMode="auto">
            <a:xfrm>
              <a:off x="1083" y="3871"/>
              <a:ext cx="152" cy="63"/>
            </a:xfrm>
            <a:prstGeom prst="downArrow">
              <a:avLst>
                <a:gd name="adj1" fmla="val 50000"/>
                <a:gd name="adj2" fmla="val 50005"/>
              </a:avLst>
            </a:prstGeom>
            <a:solidFill>
              <a:schemeClr val="accent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s-ES" altLang="es-MX" sz="1800"/>
            </a:p>
          </p:txBody>
        </p:sp>
        <p:graphicFrame>
          <p:nvGraphicFramePr>
            <p:cNvPr id="8213" name="Object 23"/>
            <p:cNvGraphicFramePr>
              <a:graphicFrameLocks/>
            </p:cNvGraphicFramePr>
            <p:nvPr/>
          </p:nvGraphicFramePr>
          <p:xfrm>
            <a:off x="1751" y="3333"/>
            <a:ext cx="215" cy="18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10693" name="ClipArt" r:id="rId5" imgW="1207579" imgH="1686173" progId="MS_ClipArt_Gallery.2">
                    <p:embed/>
                  </p:oleObj>
                </mc:Choice>
                <mc:Fallback>
                  <p:oleObj name="ClipArt" r:id="rId5" imgW="1207579" imgH="1686173" progId="MS_ClipArt_Gallery.2">
                    <p:embed/>
                    <p:pic>
                      <p:nvPicPr>
                        <p:cNvPr id="0" name=""/>
                        <p:cNvPicPr>
                          <a:picLocks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751" y="3333"/>
                          <a:ext cx="215" cy="187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8214" name="Object 24"/>
            <p:cNvGraphicFramePr>
              <a:graphicFrameLocks/>
            </p:cNvGraphicFramePr>
            <p:nvPr/>
          </p:nvGraphicFramePr>
          <p:xfrm>
            <a:off x="1697" y="3735"/>
            <a:ext cx="236" cy="18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10694" name="ClipArt" r:id="rId7" imgW="1160036" imgH="1457969" progId="MS_ClipArt_Gallery.2">
                    <p:embed/>
                  </p:oleObj>
                </mc:Choice>
                <mc:Fallback>
                  <p:oleObj name="ClipArt" r:id="rId7" imgW="1160036" imgH="1457969" progId="MS_ClipArt_Gallery.2">
                    <p:embed/>
                    <p:pic>
                      <p:nvPicPr>
                        <p:cNvPr id="0" name=""/>
                        <p:cNvPicPr>
                          <a:picLocks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697" y="3735"/>
                          <a:ext cx="236" cy="184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8215" name="Object 25"/>
            <p:cNvGraphicFramePr>
              <a:graphicFrameLocks/>
            </p:cNvGraphicFramePr>
            <p:nvPr/>
          </p:nvGraphicFramePr>
          <p:xfrm>
            <a:off x="1697" y="3936"/>
            <a:ext cx="242" cy="14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10695" name="ClipArt" r:id="rId9" imgW="931832" imgH="889044" progId="MS_ClipArt_Gallery.2">
                    <p:embed/>
                  </p:oleObj>
                </mc:Choice>
                <mc:Fallback>
                  <p:oleObj name="ClipArt" r:id="rId9" imgW="931832" imgH="889044" progId="MS_ClipArt_Gallery.2">
                    <p:embed/>
                    <p:pic>
                      <p:nvPicPr>
                        <p:cNvPr id="0" name=""/>
                        <p:cNvPicPr>
                          <a:picLocks noChangeArrowheads="1"/>
                        </p:cNvPicPr>
                        <p:nvPr/>
                      </p:nvPicPr>
                      <p:blipFill>
                        <a:blip r:embed="rId1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697" y="3936"/>
                          <a:ext cx="242" cy="144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8216" name="Object 26"/>
            <p:cNvGraphicFramePr>
              <a:graphicFrameLocks/>
            </p:cNvGraphicFramePr>
            <p:nvPr/>
          </p:nvGraphicFramePr>
          <p:xfrm>
            <a:off x="1722" y="3183"/>
            <a:ext cx="212" cy="121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10696" name="ClipArt" r:id="rId11" imgW="3660393" imgH="3334487" progId="MS_ClipArt_Gallery.2">
                    <p:embed/>
                  </p:oleObj>
                </mc:Choice>
                <mc:Fallback>
                  <p:oleObj name="ClipArt" r:id="rId11" imgW="3660393" imgH="3334487" progId="MS_ClipArt_Gallery.2">
                    <p:embed/>
                    <p:pic>
                      <p:nvPicPr>
                        <p:cNvPr id="0" name=""/>
                        <p:cNvPicPr>
                          <a:picLocks noChangeArrowheads="1"/>
                        </p:cNvPicPr>
                        <p:nvPr/>
                      </p:nvPicPr>
                      <p:blipFill>
                        <a:blip r:embed="rId12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722" y="3183"/>
                          <a:ext cx="212" cy="121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8217" name="Object 27"/>
            <p:cNvGraphicFramePr>
              <a:graphicFrameLocks/>
            </p:cNvGraphicFramePr>
            <p:nvPr/>
          </p:nvGraphicFramePr>
          <p:xfrm>
            <a:off x="1585" y="3588"/>
            <a:ext cx="431" cy="8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10697" name="ClipArt" r:id="rId13" imgW="7034213" imgH="2111375" progId="MS_ClipArt_Gallery.2">
                    <p:embed/>
                  </p:oleObj>
                </mc:Choice>
                <mc:Fallback>
                  <p:oleObj name="ClipArt" r:id="rId13" imgW="7034213" imgH="2111375" progId="MS_ClipArt_Gallery.2">
                    <p:embed/>
                    <p:pic>
                      <p:nvPicPr>
                        <p:cNvPr id="0" name=""/>
                        <p:cNvPicPr>
                          <a:picLocks noChangeArrowheads="1"/>
                        </p:cNvPicPr>
                        <p:nvPr/>
                      </p:nvPicPr>
                      <p:blipFill>
                        <a:blip r:embed="rId1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585" y="3588"/>
                          <a:ext cx="431" cy="8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8218" name="Object 28"/>
            <p:cNvGraphicFramePr>
              <a:graphicFrameLocks/>
            </p:cNvGraphicFramePr>
            <p:nvPr/>
          </p:nvGraphicFramePr>
          <p:xfrm>
            <a:off x="1008" y="2640"/>
            <a:ext cx="336" cy="48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10698" name="Clip" r:id="rId15" imgW="995222" imgH="1392994" progId="MS_ClipArt_Gallery.5">
                    <p:embed/>
                  </p:oleObj>
                </mc:Choice>
                <mc:Fallback>
                  <p:oleObj name="Clip" r:id="rId15" imgW="995222" imgH="1392994" progId="MS_ClipArt_Gallery.5">
                    <p:embed/>
                    <p:pic>
                      <p:nvPicPr>
                        <p:cNvPr id="0" name=""/>
                        <p:cNvPicPr>
                          <a:picLocks noChangeArrowheads="1"/>
                        </p:cNvPicPr>
                        <p:nvPr/>
                      </p:nvPicPr>
                      <p:blipFill>
                        <a:blip r:embed="rId1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008" y="2640"/>
                          <a:ext cx="336" cy="48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tx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bg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8219" name="Text Box 29"/>
            <p:cNvSpPr txBox="1">
              <a:spLocks noChangeArrowheads="1"/>
            </p:cNvSpPr>
            <p:nvPr/>
          </p:nvSpPr>
          <p:spPr bwMode="auto">
            <a:xfrm>
              <a:off x="2880" y="2872"/>
              <a:ext cx="2688" cy="12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marL="287338" indent="-287338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s-MX" altLang="es-MX" sz="2400">
                  <a:solidFill>
                    <a:srgbClr val="996633"/>
                  </a:solidFill>
                </a:rPr>
                <a:t>Datos relativos</a:t>
              </a:r>
            </a:p>
            <a:p>
              <a:pPr eaLnBrk="1" hangingPunct="1">
                <a:spcBef>
                  <a:spcPct val="50000"/>
                </a:spcBef>
              </a:pPr>
              <a:r>
                <a:rPr lang="es-MX" altLang="es-MX" sz="2400">
                  <a:solidFill>
                    <a:srgbClr val="996633"/>
                  </a:solidFill>
                </a:rPr>
                <a:t>Mejores integrales</a:t>
              </a:r>
            </a:p>
            <a:p>
              <a:pPr eaLnBrk="1" hangingPunct="1">
                <a:spcBef>
                  <a:spcPct val="50000"/>
                </a:spcBef>
              </a:pPr>
              <a:r>
                <a:rPr lang="es-MX" altLang="es-MX" sz="2400">
                  <a:solidFill>
                    <a:srgbClr val="996633"/>
                  </a:solidFill>
                </a:rPr>
                <a:t>Innovación del producto, proceso y mercado</a:t>
              </a:r>
              <a:endParaRPr lang="en-US" altLang="es-MX" sz="2400">
                <a:solidFill>
                  <a:srgbClr val="996633"/>
                </a:solidFill>
              </a:endParaRPr>
            </a:p>
          </p:txBody>
        </p:sp>
        <p:sp>
          <p:nvSpPr>
            <p:cNvPr id="8220" name="AutoShape 30"/>
            <p:cNvSpPr>
              <a:spLocks noChangeArrowheads="1"/>
            </p:cNvSpPr>
            <p:nvPr/>
          </p:nvSpPr>
          <p:spPr bwMode="auto">
            <a:xfrm>
              <a:off x="2265" y="3264"/>
              <a:ext cx="615" cy="306"/>
            </a:xfrm>
            <a:prstGeom prst="rightArrow">
              <a:avLst>
                <a:gd name="adj1" fmla="val 50000"/>
                <a:gd name="adj2" fmla="val 50245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s-ES" altLang="es-MX" sz="1800"/>
            </a:p>
          </p:txBody>
        </p:sp>
        <p:sp>
          <p:nvSpPr>
            <p:cNvPr id="8221" name="Text Box 31"/>
            <p:cNvSpPr txBox="1">
              <a:spLocks noChangeArrowheads="1"/>
            </p:cNvSpPr>
            <p:nvPr/>
          </p:nvSpPr>
          <p:spPr bwMode="auto">
            <a:xfrm>
              <a:off x="782" y="2208"/>
              <a:ext cx="1474" cy="4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s-MX" altLang="es-MX" sz="2000">
                  <a:solidFill>
                    <a:srgbClr val="996633"/>
                  </a:solidFill>
                  <a:latin typeface="Arial Black" pitchFamily="34" charset="0"/>
                </a:rPr>
                <a:t>Ciclo de Vida del Producto</a:t>
              </a:r>
              <a:endParaRPr lang="en-US" altLang="es-MX" sz="2000">
                <a:solidFill>
                  <a:srgbClr val="996633"/>
                </a:solidFill>
                <a:latin typeface="Arial Black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1065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3369" name="Text Box 1049"/>
          <p:cNvSpPr txBox="1">
            <a:spLocks noChangeArrowheads="1"/>
          </p:cNvSpPr>
          <p:nvPr/>
        </p:nvSpPr>
        <p:spPr bwMode="auto">
          <a:xfrm>
            <a:off x="395536" y="306530"/>
            <a:ext cx="8339400" cy="643766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lIns="90488" tIns="44450" rIns="90488" bIns="44450">
            <a:spAutoFit/>
          </a:bodyPr>
          <a:lstStyle/>
          <a:p>
            <a:pPr>
              <a:lnSpc>
                <a:spcPct val="90000"/>
              </a:lnSpc>
              <a:defRPr/>
            </a:pPr>
            <a:r>
              <a:rPr lang="es-MX" sz="4000" dirty="0">
                <a:solidFill>
                  <a:srgbClr val="2F2B20"/>
                </a:solidFill>
              </a:rPr>
              <a:t>Propósito de la unidad de aprendizaje</a:t>
            </a:r>
            <a:endParaRPr lang="es-ES" sz="4000" dirty="0">
              <a:solidFill>
                <a:srgbClr val="2F2B20"/>
              </a:solidFill>
            </a:endParaRPr>
          </a:p>
        </p:txBody>
      </p:sp>
      <p:sp>
        <p:nvSpPr>
          <p:cNvPr id="953370" name="Text Box 1050"/>
          <p:cNvSpPr txBox="1">
            <a:spLocks noChangeArrowheads="1"/>
          </p:cNvSpPr>
          <p:nvPr/>
        </p:nvSpPr>
        <p:spPr bwMode="auto">
          <a:xfrm>
            <a:off x="469835" y="968699"/>
            <a:ext cx="8208962" cy="534670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lIns="90488" tIns="44450" rIns="90488" bIns="44450"/>
          <a:lstStyle/>
          <a:p>
            <a:pPr>
              <a:lnSpc>
                <a:spcPct val="90000"/>
              </a:lnSpc>
              <a:defRPr/>
            </a:pPr>
            <a:endParaRPr lang="es-ES" sz="1400" dirty="0">
              <a:solidFill>
                <a:srgbClr val="2F2B20"/>
              </a:solidFill>
              <a:cs typeface="Arial" pitchFamily="34" charset="0"/>
            </a:endParaRPr>
          </a:p>
        </p:txBody>
      </p:sp>
      <p:sp>
        <p:nvSpPr>
          <p:cNvPr id="15364" name="1 CuadroTexto"/>
          <p:cNvSpPr txBox="1">
            <a:spLocks noChangeArrowheads="1"/>
          </p:cNvSpPr>
          <p:nvPr/>
        </p:nvSpPr>
        <p:spPr bwMode="auto">
          <a:xfrm>
            <a:off x="971600" y="1124744"/>
            <a:ext cx="7416750" cy="4524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spcAft>
                <a:spcPts val="600"/>
              </a:spcAft>
              <a:buSzPct val="160000"/>
              <a:buFont typeface="Wingdings" pitchFamily="2" charset="2"/>
              <a:buChar char=""/>
              <a:defRPr sz="2800">
                <a:solidFill>
                  <a:schemeClr val="tx1"/>
                </a:solidFill>
                <a:latin typeface="Rockwell" pitchFamily="18" charset="0"/>
              </a:defRPr>
            </a:lvl1pPr>
            <a:lvl2pPr marL="742950" indent="-285750">
              <a:spcBef>
                <a:spcPct val="20000"/>
              </a:spcBef>
              <a:spcAft>
                <a:spcPts val="600"/>
              </a:spcAft>
              <a:buSzPct val="160000"/>
              <a:buFont typeface="Wingdings" pitchFamily="2" charset="2"/>
              <a:buChar char=""/>
              <a:defRPr sz="2400">
                <a:solidFill>
                  <a:schemeClr val="tx1"/>
                </a:solidFill>
                <a:latin typeface="Rockwell" pitchFamily="18" charset="0"/>
              </a:defRPr>
            </a:lvl2pPr>
            <a:lvl3pPr marL="1143000" indent="-228600">
              <a:spcBef>
                <a:spcPct val="20000"/>
              </a:spcBef>
              <a:spcAft>
                <a:spcPts val="600"/>
              </a:spcAft>
              <a:buSzPct val="160000"/>
              <a:buFont typeface="Wingdings" pitchFamily="2" charset="2"/>
              <a:buChar char=""/>
              <a:defRPr sz="2000">
                <a:solidFill>
                  <a:schemeClr val="tx1"/>
                </a:solidFill>
                <a:latin typeface="Rockwell" pitchFamily="18" charset="0"/>
              </a:defRPr>
            </a:lvl3pPr>
            <a:lvl4pPr marL="1600200" indent="-228600">
              <a:spcBef>
                <a:spcPct val="20000"/>
              </a:spcBef>
              <a:spcAft>
                <a:spcPts val="600"/>
              </a:spcAft>
              <a:buSzPct val="160000"/>
              <a:buFont typeface="Wingdings" pitchFamily="2" charset="2"/>
              <a:buChar char=""/>
              <a:defRPr>
                <a:solidFill>
                  <a:schemeClr val="tx1"/>
                </a:solidFill>
                <a:latin typeface="Rockwell" pitchFamily="18" charset="0"/>
              </a:defRPr>
            </a:lvl4pPr>
            <a:lvl5pPr marL="2057400" indent="-228600">
              <a:spcBef>
                <a:spcPct val="20000"/>
              </a:spcBef>
              <a:spcAft>
                <a:spcPts val="600"/>
              </a:spcAft>
              <a:buSzPct val="160000"/>
              <a:buFont typeface="Wingdings" pitchFamily="2" charset="2"/>
              <a:buChar char=""/>
              <a:defRPr>
                <a:solidFill>
                  <a:schemeClr val="tx1"/>
                </a:solidFill>
                <a:latin typeface="Rockwell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ts val="600"/>
              </a:spcAft>
              <a:buSzPct val="160000"/>
              <a:buFont typeface="Wingdings" pitchFamily="2" charset="2"/>
              <a:buChar char=""/>
              <a:defRPr>
                <a:solidFill>
                  <a:schemeClr val="tx1"/>
                </a:solidFill>
                <a:latin typeface="Rockwell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ts val="600"/>
              </a:spcAft>
              <a:buSzPct val="160000"/>
              <a:buFont typeface="Wingdings" pitchFamily="2" charset="2"/>
              <a:buChar char=""/>
              <a:defRPr>
                <a:solidFill>
                  <a:schemeClr val="tx1"/>
                </a:solidFill>
                <a:latin typeface="Rockwell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ts val="600"/>
              </a:spcAft>
              <a:buSzPct val="160000"/>
              <a:buFont typeface="Wingdings" pitchFamily="2" charset="2"/>
              <a:buChar char=""/>
              <a:defRPr>
                <a:solidFill>
                  <a:schemeClr val="tx1"/>
                </a:solidFill>
                <a:latin typeface="Rockwell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ts val="600"/>
              </a:spcAft>
              <a:buSzPct val="160000"/>
              <a:buFont typeface="Wingdings" pitchFamily="2" charset="2"/>
              <a:buChar char=""/>
              <a:defRPr>
                <a:solidFill>
                  <a:schemeClr val="tx1"/>
                </a:solidFill>
                <a:latin typeface="Rockwell" pitchFamily="18" charset="0"/>
              </a:defRPr>
            </a:lvl9pPr>
          </a:lstStyle>
          <a:p>
            <a:pPr>
              <a:spcAft>
                <a:spcPct val="0"/>
              </a:spcAft>
              <a:buClr>
                <a:schemeClr val="accent2"/>
              </a:buClr>
              <a:buSzTx/>
              <a:buNone/>
            </a:pPr>
            <a:r>
              <a:rPr lang="es-MX" sz="3200" dirty="0"/>
              <a:t>Que el participante entienda y maneje la aplicación de la ISO 14031 (EDA); forme su propio criterio sobre el concepto de desarrollo sustentable, eco desarrollo y mercados verdes; y maneje lo relativo a la ISO 14020 (Eco etiquetado); y aplique la ISO 14040 y algunas metodologías de apoyo: Análisis de ciclo de vida (ACV).</a:t>
            </a:r>
            <a:endParaRPr lang="es-MX" altLang="es-MX" sz="3200" dirty="0">
              <a:latin typeface="Tahoma" pitchFamily="34" charset="0"/>
              <a:cs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96258647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1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723900"/>
            <a:ext cx="8229600" cy="473075"/>
          </a:xfrm>
        </p:spPr>
        <p:txBody>
          <a:bodyPr lIns="92075" tIns="46038" rIns="92075" bIns="46038">
            <a:normAutofit fontScale="90000"/>
          </a:bodyPr>
          <a:lstStyle/>
          <a:p>
            <a:pPr algn="r" eaLnBrk="1" hangingPunct="1"/>
            <a:r>
              <a:rPr lang="es-ES_tradnl" altLang="es-MX" sz="3600" b="1" i="1" smtClean="0">
                <a:solidFill>
                  <a:schemeClr val="bg1"/>
                </a:solidFill>
              </a:rPr>
              <a:t>Analisis de ciclo de vida: diagnostico sistémico para evitar sub-optimizaciones</a:t>
            </a:r>
          </a:p>
        </p:txBody>
      </p:sp>
      <p:sp>
        <p:nvSpPr>
          <p:cNvPr id="9218" name="5 Marcador de número de diapositiva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546312BC-199D-479C-AC31-425D292ED924}" type="slidenum">
              <a:rPr lang="en-US" altLang="es-MX" sz="1400"/>
              <a:pPr>
                <a:spcBef>
                  <a:spcPct val="0"/>
                </a:spcBef>
                <a:buFontTx/>
                <a:buNone/>
              </a:pPr>
              <a:t>20</a:t>
            </a:fld>
            <a:endParaRPr lang="en-US" altLang="es-MX" sz="1400"/>
          </a:p>
        </p:txBody>
      </p:sp>
      <p:pic>
        <p:nvPicPr>
          <p:cNvPr id="9219" name="Picture 20" descr="sistemic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84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20" name="Rectangle 22"/>
          <p:cNvSpPr>
            <a:spLocks noChangeArrowheads="1"/>
          </p:cNvSpPr>
          <p:nvPr/>
        </p:nvSpPr>
        <p:spPr bwMode="auto">
          <a:xfrm>
            <a:off x="667122" y="260053"/>
            <a:ext cx="7919293" cy="6353770"/>
          </a:xfrm>
          <a:prstGeom prst="rect">
            <a:avLst/>
          </a:prstGeom>
          <a:solidFill>
            <a:schemeClr val="bg1">
              <a:lumMod val="75000"/>
              <a:alpha val="6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ES" altLang="es-MX" sz="1800"/>
          </a:p>
        </p:txBody>
      </p:sp>
      <p:sp>
        <p:nvSpPr>
          <p:cNvPr id="9222" name="Rectangle 4"/>
          <p:cNvSpPr>
            <a:spLocks noChangeArrowheads="1"/>
          </p:cNvSpPr>
          <p:nvPr/>
        </p:nvSpPr>
        <p:spPr bwMode="auto">
          <a:xfrm>
            <a:off x="3798888" y="2308225"/>
            <a:ext cx="1570037" cy="407988"/>
          </a:xfrm>
          <a:prstGeom prst="rect">
            <a:avLst/>
          </a:prstGeom>
          <a:noFill/>
          <a:ln w="12700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ES" altLang="es-MX" sz="1800"/>
          </a:p>
        </p:txBody>
      </p:sp>
      <p:sp>
        <p:nvSpPr>
          <p:cNvPr id="9223" name="Rectangle 5"/>
          <p:cNvSpPr>
            <a:spLocks noChangeArrowheads="1"/>
          </p:cNvSpPr>
          <p:nvPr/>
        </p:nvSpPr>
        <p:spPr bwMode="auto">
          <a:xfrm>
            <a:off x="3798888" y="3030538"/>
            <a:ext cx="1570037" cy="406400"/>
          </a:xfrm>
          <a:prstGeom prst="rect">
            <a:avLst/>
          </a:prstGeom>
          <a:noFill/>
          <a:ln w="12700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ES" altLang="es-MX" sz="1800">
              <a:solidFill>
                <a:schemeClr val="bg1"/>
              </a:solidFill>
            </a:endParaRPr>
          </a:p>
        </p:txBody>
      </p:sp>
      <p:sp>
        <p:nvSpPr>
          <p:cNvPr id="9224" name="Rectangle 6"/>
          <p:cNvSpPr>
            <a:spLocks noChangeArrowheads="1"/>
          </p:cNvSpPr>
          <p:nvPr/>
        </p:nvSpPr>
        <p:spPr bwMode="auto">
          <a:xfrm>
            <a:off x="3798888" y="3756025"/>
            <a:ext cx="1570037" cy="406400"/>
          </a:xfrm>
          <a:prstGeom prst="rect">
            <a:avLst/>
          </a:prstGeom>
          <a:noFill/>
          <a:ln w="12700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ES" altLang="es-MX" sz="1800"/>
          </a:p>
        </p:txBody>
      </p:sp>
      <p:sp>
        <p:nvSpPr>
          <p:cNvPr id="9225" name="Rectangle 7"/>
          <p:cNvSpPr>
            <a:spLocks noChangeArrowheads="1"/>
          </p:cNvSpPr>
          <p:nvPr/>
        </p:nvSpPr>
        <p:spPr bwMode="auto">
          <a:xfrm>
            <a:off x="3798888" y="4419600"/>
            <a:ext cx="1570037" cy="403225"/>
          </a:xfrm>
          <a:prstGeom prst="rect">
            <a:avLst/>
          </a:prstGeom>
          <a:noFill/>
          <a:ln w="12700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ES" altLang="es-MX" sz="1800"/>
          </a:p>
        </p:txBody>
      </p:sp>
      <p:sp>
        <p:nvSpPr>
          <p:cNvPr id="9226" name="Rectangle 8"/>
          <p:cNvSpPr>
            <a:spLocks noChangeArrowheads="1"/>
          </p:cNvSpPr>
          <p:nvPr/>
        </p:nvSpPr>
        <p:spPr bwMode="auto">
          <a:xfrm>
            <a:off x="3798888" y="5083175"/>
            <a:ext cx="1570037" cy="403225"/>
          </a:xfrm>
          <a:prstGeom prst="rect">
            <a:avLst/>
          </a:prstGeom>
          <a:noFill/>
          <a:ln w="12700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ES" altLang="es-MX" sz="1800"/>
          </a:p>
        </p:txBody>
      </p:sp>
      <p:sp>
        <p:nvSpPr>
          <p:cNvPr id="9227" name="Rectangle 9"/>
          <p:cNvSpPr>
            <a:spLocks noChangeArrowheads="1"/>
          </p:cNvSpPr>
          <p:nvPr/>
        </p:nvSpPr>
        <p:spPr bwMode="auto">
          <a:xfrm>
            <a:off x="3605213" y="2376488"/>
            <a:ext cx="18669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>
            <a:spAutoFit/>
          </a:bodyPr>
          <a:lstStyle>
            <a:lvl1pPr defTabSz="7620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76200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7620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7620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7620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ct val="50000"/>
              </a:spcBef>
              <a:buFontTx/>
              <a:buNone/>
            </a:pPr>
            <a:r>
              <a:rPr lang="es-ES_tradnl" altLang="es-MX" sz="1400" b="1" dirty="0">
                <a:solidFill>
                  <a:schemeClr val="bg1"/>
                </a:solidFill>
              </a:rPr>
              <a:t>Materiales</a:t>
            </a:r>
          </a:p>
        </p:txBody>
      </p:sp>
      <p:sp>
        <p:nvSpPr>
          <p:cNvPr id="9228" name="Rectangle 10"/>
          <p:cNvSpPr>
            <a:spLocks noChangeArrowheads="1"/>
          </p:cNvSpPr>
          <p:nvPr/>
        </p:nvSpPr>
        <p:spPr bwMode="auto">
          <a:xfrm>
            <a:off x="3605213" y="3098800"/>
            <a:ext cx="1866900" cy="306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>
            <a:spAutoFit/>
          </a:bodyPr>
          <a:lstStyle>
            <a:lvl1pPr defTabSz="7620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76200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7620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7620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7620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ct val="50000"/>
              </a:spcBef>
              <a:buFontTx/>
              <a:buNone/>
            </a:pPr>
            <a:r>
              <a:rPr lang="es-ES_tradnl" altLang="es-MX" sz="1400" b="1">
                <a:solidFill>
                  <a:schemeClr val="bg1"/>
                </a:solidFill>
              </a:rPr>
              <a:t>Producción</a:t>
            </a:r>
          </a:p>
        </p:txBody>
      </p:sp>
      <p:sp>
        <p:nvSpPr>
          <p:cNvPr id="9229" name="Rectangle 11"/>
          <p:cNvSpPr>
            <a:spLocks noChangeArrowheads="1"/>
          </p:cNvSpPr>
          <p:nvPr/>
        </p:nvSpPr>
        <p:spPr bwMode="auto">
          <a:xfrm>
            <a:off x="3690938" y="3824288"/>
            <a:ext cx="1871662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>
            <a:spAutoFit/>
          </a:bodyPr>
          <a:lstStyle>
            <a:lvl1pPr defTabSz="7620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76200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7620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7620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7620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ct val="50000"/>
              </a:spcBef>
              <a:buFontTx/>
              <a:buNone/>
            </a:pPr>
            <a:r>
              <a:rPr lang="es-ES_tradnl" altLang="es-MX" sz="1400" b="1">
                <a:solidFill>
                  <a:schemeClr val="bg1"/>
                </a:solidFill>
              </a:rPr>
              <a:t>Distribución</a:t>
            </a:r>
          </a:p>
        </p:txBody>
      </p:sp>
      <p:sp>
        <p:nvSpPr>
          <p:cNvPr id="9230" name="Rectangle 12"/>
          <p:cNvSpPr>
            <a:spLocks noChangeArrowheads="1"/>
          </p:cNvSpPr>
          <p:nvPr/>
        </p:nvSpPr>
        <p:spPr bwMode="auto">
          <a:xfrm>
            <a:off x="3605213" y="4487863"/>
            <a:ext cx="18669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>
            <a:spAutoFit/>
          </a:bodyPr>
          <a:lstStyle>
            <a:lvl1pPr defTabSz="7620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76200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7620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7620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7620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ct val="50000"/>
              </a:spcBef>
              <a:buFontTx/>
              <a:buNone/>
            </a:pPr>
            <a:r>
              <a:rPr lang="es-ES_tradnl" altLang="es-MX" sz="1400" b="1">
                <a:solidFill>
                  <a:schemeClr val="bg1"/>
                </a:solidFill>
              </a:rPr>
              <a:t>El uso</a:t>
            </a:r>
          </a:p>
        </p:txBody>
      </p:sp>
      <p:sp>
        <p:nvSpPr>
          <p:cNvPr id="9231" name="Rectangle 13"/>
          <p:cNvSpPr>
            <a:spLocks noChangeArrowheads="1"/>
          </p:cNvSpPr>
          <p:nvPr/>
        </p:nvSpPr>
        <p:spPr bwMode="auto">
          <a:xfrm>
            <a:off x="3605213" y="5148263"/>
            <a:ext cx="1866900" cy="306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>
            <a:spAutoFit/>
          </a:bodyPr>
          <a:lstStyle>
            <a:lvl1pPr defTabSz="7620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76200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7620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7620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7620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ct val="50000"/>
              </a:spcBef>
              <a:buFontTx/>
              <a:buNone/>
            </a:pPr>
            <a:r>
              <a:rPr lang="es-ES_tradnl" altLang="es-MX" sz="1400" b="1">
                <a:solidFill>
                  <a:schemeClr val="bg1"/>
                </a:solidFill>
              </a:rPr>
              <a:t>Fin de vida</a:t>
            </a:r>
          </a:p>
        </p:txBody>
      </p:sp>
      <p:sp>
        <p:nvSpPr>
          <p:cNvPr id="9232" name="AutoShape 14"/>
          <p:cNvSpPr>
            <a:spLocks noChangeArrowheads="1"/>
          </p:cNvSpPr>
          <p:nvPr/>
        </p:nvSpPr>
        <p:spPr bwMode="auto">
          <a:xfrm>
            <a:off x="4419600" y="2732088"/>
            <a:ext cx="414338" cy="284162"/>
          </a:xfrm>
          <a:prstGeom prst="downArrow">
            <a:avLst>
              <a:gd name="adj1" fmla="val 50000"/>
              <a:gd name="adj2" fmla="val 50005"/>
            </a:avLst>
          </a:prstGeom>
          <a:solidFill>
            <a:srgbClr val="F3FE66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ES" altLang="es-MX" sz="1800"/>
          </a:p>
        </p:txBody>
      </p:sp>
      <p:sp>
        <p:nvSpPr>
          <p:cNvPr id="9233" name="AutoShape 15"/>
          <p:cNvSpPr>
            <a:spLocks noChangeArrowheads="1"/>
          </p:cNvSpPr>
          <p:nvPr/>
        </p:nvSpPr>
        <p:spPr bwMode="auto">
          <a:xfrm>
            <a:off x="4419600" y="3452813"/>
            <a:ext cx="414338" cy="287337"/>
          </a:xfrm>
          <a:prstGeom prst="downArrow">
            <a:avLst>
              <a:gd name="adj1" fmla="val 50000"/>
              <a:gd name="adj2" fmla="val 50005"/>
            </a:avLst>
          </a:prstGeom>
          <a:solidFill>
            <a:srgbClr val="F3FE66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ES" altLang="es-MX" sz="1800"/>
          </a:p>
        </p:txBody>
      </p:sp>
      <p:sp>
        <p:nvSpPr>
          <p:cNvPr id="9234" name="AutoShape 16"/>
          <p:cNvSpPr>
            <a:spLocks noChangeArrowheads="1"/>
          </p:cNvSpPr>
          <p:nvPr/>
        </p:nvSpPr>
        <p:spPr bwMode="auto">
          <a:xfrm>
            <a:off x="4330700" y="4178300"/>
            <a:ext cx="503238" cy="225425"/>
          </a:xfrm>
          <a:prstGeom prst="downArrow">
            <a:avLst>
              <a:gd name="adj1" fmla="val 50000"/>
              <a:gd name="adj2" fmla="val 50005"/>
            </a:avLst>
          </a:prstGeom>
          <a:solidFill>
            <a:srgbClr val="F3FE66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ES" altLang="es-MX" sz="1800"/>
          </a:p>
        </p:txBody>
      </p:sp>
      <p:sp>
        <p:nvSpPr>
          <p:cNvPr id="9235" name="AutoShape 17"/>
          <p:cNvSpPr>
            <a:spLocks noChangeArrowheads="1"/>
          </p:cNvSpPr>
          <p:nvPr/>
        </p:nvSpPr>
        <p:spPr bwMode="auto">
          <a:xfrm>
            <a:off x="4330700" y="4838700"/>
            <a:ext cx="503238" cy="228600"/>
          </a:xfrm>
          <a:prstGeom prst="downArrow">
            <a:avLst>
              <a:gd name="adj1" fmla="val 50000"/>
              <a:gd name="adj2" fmla="val 50005"/>
            </a:avLst>
          </a:prstGeom>
          <a:solidFill>
            <a:srgbClr val="F3FE66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ES" altLang="es-MX" sz="1800"/>
          </a:p>
        </p:txBody>
      </p:sp>
      <p:sp>
        <p:nvSpPr>
          <p:cNvPr id="417810" name="Oval 18"/>
          <p:cNvSpPr>
            <a:spLocks noChangeArrowheads="1"/>
          </p:cNvSpPr>
          <p:nvPr/>
        </p:nvSpPr>
        <p:spPr bwMode="auto">
          <a:xfrm>
            <a:off x="2971800" y="2895600"/>
            <a:ext cx="3200400" cy="762000"/>
          </a:xfrm>
          <a:prstGeom prst="ellipse">
            <a:avLst/>
          </a:prstGeom>
          <a:noFill/>
          <a:ln w="38100">
            <a:solidFill>
              <a:srgbClr val="A41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ES" altLang="es-MX" sz="1800"/>
          </a:p>
        </p:txBody>
      </p:sp>
      <p:sp>
        <p:nvSpPr>
          <p:cNvPr id="417811" name="Oval 19"/>
          <p:cNvSpPr>
            <a:spLocks noChangeArrowheads="1"/>
          </p:cNvSpPr>
          <p:nvPr/>
        </p:nvSpPr>
        <p:spPr bwMode="auto">
          <a:xfrm>
            <a:off x="2819400" y="1676400"/>
            <a:ext cx="3429000" cy="3962400"/>
          </a:xfrm>
          <a:prstGeom prst="ellipse">
            <a:avLst/>
          </a:prstGeom>
          <a:noFill/>
          <a:ln w="38100">
            <a:solidFill>
              <a:srgbClr val="A41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ES" altLang="es-MX" sz="1800"/>
          </a:p>
        </p:txBody>
      </p:sp>
    </p:spTree>
    <p:extLst>
      <p:ext uri="{BB962C8B-B14F-4D97-AF65-F5344CB8AC3E}">
        <p14:creationId xmlns:p14="http://schemas.microsoft.com/office/powerpoint/2010/main" val="4575792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78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78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78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78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178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178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7810" grpId="0" animBg="1"/>
      <p:bldP spid="417811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04813"/>
            <a:ext cx="8229600" cy="854075"/>
          </a:xfrm>
        </p:spPr>
        <p:txBody>
          <a:bodyPr lIns="92075" tIns="46038" rIns="92075" bIns="46038">
            <a:normAutofit fontScale="90000"/>
          </a:bodyPr>
          <a:lstStyle/>
          <a:p>
            <a:pPr algn="r" eaLnBrk="1" hangingPunct="1"/>
            <a:r>
              <a:rPr lang="es-ES_tradnl" altLang="es-MX" sz="3200" b="1" i="1" smtClean="0">
                <a:solidFill>
                  <a:schemeClr val="bg2"/>
                </a:solidFill>
              </a:rPr>
              <a:t>El Ciclo de Vida para considerar integralmente todos los impactos durante desde “la cuna hasta la tumba” </a:t>
            </a:r>
          </a:p>
        </p:txBody>
      </p:sp>
      <p:sp>
        <p:nvSpPr>
          <p:cNvPr id="10242" name="5 Marcador de número de diapositiva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s-MX" sz="1400" dirty="0"/>
          </a:p>
        </p:txBody>
      </p:sp>
      <p:sp>
        <p:nvSpPr>
          <p:cNvPr id="10245" name="Rectangle 4"/>
          <p:cNvSpPr>
            <a:spLocks noChangeArrowheads="1"/>
          </p:cNvSpPr>
          <p:nvPr/>
        </p:nvSpPr>
        <p:spPr bwMode="auto">
          <a:xfrm>
            <a:off x="301625" y="2743200"/>
            <a:ext cx="1570038" cy="407988"/>
          </a:xfrm>
          <a:prstGeom prst="rect">
            <a:avLst/>
          </a:prstGeom>
          <a:noFill/>
          <a:ln w="12700">
            <a:solidFill>
              <a:schemeClr val="accent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ES" altLang="es-MX" sz="1800"/>
          </a:p>
        </p:txBody>
      </p:sp>
      <p:sp>
        <p:nvSpPr>
          <p:cNvPr id="10246" name="Rectangle 5"/>
          <p:cNvSpPr>
            <a:spLocks noChangeArrowheads="1"/>
          </p:cNvSpPr>
          <p:nvPr/>
        </p:nvSpPr>
        <p:spPr bwMode="auto">
          <a:xfrm>
            <a:off x="301625" y="3465513"/>
            <a:ext cx="1570038" cy="406400"/>
          </a:xfrm>
          <a:prstGeom prst="rect">
            <a:avLst/>
          </a:prstGeom>
          <a:noFill/>
          <a:ln w="12700">
            <a:solidFill>
              <a:schemeClr val="accent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ES" altLang="es-MX" sz="1800"/>
          </a:p>
        </p:txBody>
      </p:sp>
      <p:sp>
        <p:nvSpPr>
          <p:cNvPr id="10247" name="Rectangle 6"/>
          <p:cNvSpPr>
            <a:spLocks noChangeArrowheads="1"/>
          </p:cNvSpPr>
          <p:nvPr/>
        </p:nvSpPr>
        <p:spPr bwMode="auto">
          <a:xfrm>
            <a:off x="301625" y="4191000"/>
            <a:ext cx="1570038" cy="406400"/>
          </a:xfrm>
          <a:prstGeom prst="rect">
            <a:avLst/>
          </a:prstGeom>
          <a:noFill/>
          <a:ln w="12700">
            <a:solidFill>
              <a:schemeClr val="accent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ES" altLang="es-MX" sz="1800"/>
          </a:p>
        </p:txBody>
      </p:sp>
      <p:sp>
        <p:nvSpPr>
          <p:cNvPr id="10248" name="Rectangle 7"/>
          <p:cNvSpPr>
            <a:spLocks noChangeArrowheads="1"/>
          </p:cNvSpPr>
          <p:nvPr/>
        </p:nvSpPr>
        <p:spPr bwMode="auto">
          <a:xfrm>
            <a:off x="301625" y="4854575"/>
            <a:ext cx="1570038" cy="403225"/>
          </a:xfrm>
          <a:prstGeom prst="rect">
            <a:avLst/>
          </a:prstGeom>
          <a:noFill/>
          <a:ln w="12700">
            <a:solidFill>
              <a:schemeClr val="accent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ES" altLang="es-MX" sz="1800"/>
          </a:p>
        </p:txBody>
      </p:sp>
      <p:sp>
        <p:nvSpPr>
          <p:cNvPr id="10249" name="Rectangle 8"/>
          <p:cNvSpPr>
            <a:spLocks noChangeArrowheads="1"/>
          </p:cNvSpPr>
          <p:nvPr/>
        </p:nvSpPr>
        <p:spPr bwMode="auto">
          <a:xfrm>
            <a:off x="301625" y="5518150"/>
            <a:ext cx="1570038" cy="403225"/>
          </a:xfrm>
          <a:prstGeom prst="rect">
            <a:avLst/>
          </a:prstGeom>
          <a:noFill/>
          <a:ln w="12700">
            <a:solidFill>
              <a:schemeClr val="accent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ES" altLang="es-MX" sz="1800"/>
          </a:p>
        </p:txBody>
      </p:sp>
      <p:sp>
        <p:nvSpPr>
          <p:cNvPr id="10250" name="Rectangle 9"/>
          <p:cNvSpPr>
            <a:spLocks noChangeArrowheads="1"/>
          </p:cNvSpPr>
          <p:nvPr/>
        </p:nvSpPr>
        <p:spPr bwMode="auto">
          <a:xfrm>
            <a:off x="107950" y="2811463"/>
            <a:ext cx="1866900" cy="3084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>
            <a:spAutoFit/>
          </a:bodyPr>
          <a:lstStyle>
            <a:lvl1pPr defTabSz="7620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76200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7620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7620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7620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ct val="50000"/>
              </a:spcBef>
              <a:buFontTx/>
              <a:buNone/>
            </a:pPr>
            <a:r>
              <a:rPr lang="es-ES_tradnl" altLang="es-MX" sz="1400" b="1" dirty="0"/>
              <a:t>Materiales</a:t>
            </a:r>
          </a:p>
        </p:txBody>
      </p:sp>
      <p:sp>
        <p:nvSpPr>
          <p:cNvPr id="10251" name="Rectangle 10"/>
          <p:cNvSpPr>
            <a:spLocks noChangeArrowheads="1"/>
          </p:cNvSpPr>
          <p:nvPr/>
        </p:nvSpPr>
        <p:spPr bwMode="auto">
          <a:xfrm>
            <a:off x="107950" y="3533775"/>
            <a:ext cx="1866900" cy="306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>
            <a:spAutoFit/>
          </a:bodyPr>
          <a:lstStyle>
            <a:lvl1pPr defTabSz="7620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76200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7620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7620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7620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ct val="50000"/>
              </a:spcBef>
              <a:buFontTx/>
              <a:buNone/>
            </a:pPr>
            <a:r>
              <a:rPr lang="es-ES_tradnl" altLang="es-MX" sz="1400" b="1" dirty="0"/>
              <a:t>Producción</a:t>
            </a:r>
          </a:p>
        </p:txBody>
      </p:sp>
      <p:sp>
        <p:nvSpPr>
          <p:cNvPr id="10252" name="Rectangle 11"/>
          <p:cNvSpPr>
            <a:spLocks noChangeArrowheads="1"/>
          </p:cNvSpPr>
          <p:nvPr/>
        </p:nvSpPr>
        <p:spPr bwMode="auto">
          <a:xfrm>
            <a:off x="193675" y="4259263"/>
            <a:ext cx="1871663" cy="3084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>
            <a:spAutoFit/>
          </a:bodyPr>
          <a:lstStyle>
            <a:lvl1pPr defTabSz="7620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76200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7620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7620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7620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ct val="50000"/>
              </a:spcBef>
              <a:buFontTx/>
              <a:buNone/>
            </a:pPr>
            <a:r>
              <a:rPr lang="es-ES_tradnl" altLang="es-MX" sz="1400" b="1" dirty="0"/>
              <a:t>Distribución</a:t>
            </a:r>
          </a:p>
        </p:txBody>
      </p:sp>
      <p:sp>
        <p:nvSpPr>
          <p:cNvPr id="10253" name="Rectangle 12"/>
          <p:cNvSpPr>
            <a:spLocks noChangeArrowheads="1"/>
          </p:cNvSpPr>
          <p:nvPr/>
        </p:nvSpPr>
        <p:spPr bwMode="auto">
          <a:xfrm>
            <a:off x="107950" y="4922838"/>
            <a:ext cx="1866900" cy="3084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>
            <a:spAutoFit/>
          </a:bodyPr>
          <a:lstStyle>
            <a:lvl1pPr defTabSz="7620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76200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7620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7620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7620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ct val="50000"/>
              </a:spcBef>
              <a:buFontTx/>
              <a:buNone/>
            </a:pPr>
            <a:r>
              <a:rPr lang="es-ES_tradnl" altLang="es-MX" sz="1400" b="1" dirty="0"/>
              <a:t>El uso</a:t>
            </a:r>
          </a:p>
        </p:txBody>
      </p:sp>
      <p:sp>
        <p:nvSpPr>
          <p:cNvPr id="10254" name="Rectangle 13"/>
          <p:cNvSpPr>
            <a:spLocks noChangeArrowheads="1"/>
          </p:cNvSpPr>
          <p:nvPr/>
        </p:nvSpPr>
        <p:spPr bwMode="auto">
          <a:xfrm>
            <a:off x="107950" y="5583238"/>
            <a:ext cx="1866900" cy="306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>
            <a:spAutoFit/>
          </a:bodyPr>
          <a:lstStyle>
            <a:lvl1pPr defTabSz="7620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76200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7620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7620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7620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ct val="50000"/>
              </a:spcBef>
              <a:buFontTx/>
              <a:buNone/>
            </a:pPr>
            <a:r>
              <a:rPr lang="es-ES_tradnl" altLang="es-MX" sz="1400" b="1" dirty="0"/>
              <a:t>Fin de vida</a:t>
            </a:r>
          </a:p>
        </p:txBody>
      </p:sp>
      <p:sp>
        <p:nvSpPr>
          <p:cNvPr id="10255" name="AutoShape 14"/>
          <p:cNvSpPr>
            <a:spLocks noChangeArrowheads="1"/>
          </p:cNvSpPr>
          <p:nvPr/>
        </p:nvSpPr>
        <p:spPr bwMode="auto">
          <a:xfrm>
            <a:off x="922338" y="3167063"/>
            <a:ext cx="414337" cy="284162"/>
          </a:xfrm>
          <a:prstGeom prst="downArrow">
            <a:avLst>
              <a:gd name="adj1" fmla="val 50000"/>
              <a:gd name="adj2" fmla="val 50005"/>
            </a:avLst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ES" altLang="es-MX" sz="1800"/>
          </a:p>
        </p:txBody>
      </p:sp>
      <p:sp>
        <p:nvSpPr>
          <p:cNvPr id="10256" name="AutoShape 15"/>
          <p:cNvSpPr>
            <a:spLocks noChangeArrowheads="1"/>
          </p:cNvSpPr>
          <p:nvPr/>
        </p:nvSpPr>
        <p:spPr bwMode="auto">
          <a:xfrm>
            <a:off x="922338" y="3887788"/>
            <a:ext cx="414337" cy="287337"/>
          </a:xfrm>
          <a:prstGeom prst="downArrow">
            <a:avLst>
              <a:gd name="adj1" fmla="val 50000"/>
              <a:gd name="adj2" fmla="val 50005"/>
            </a:avLst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ES" altLang="es-MX" sz="1800"/>
          </a:p>
        </p:txBody>
      </p:sp>
      <p:sp>
        <p:nvSpPr>
          <p:cNvPr id="10257" name="AutoShape 16"/>
          <p:cNvSpPr>
            <a:spLocks noChangeArrowheads="1"/>
          </p:cNvSpPr>
          <p:nvPr/>
        </p:nvSpPr>
        <p:spPr bwMode="auto">
          <a:xfrm>
            <a:off x="833438" y="4613275"/>
            <a:ext cx="503237" cy="225425"/>
          </a:xfrm>
          <a:prstGeom prst="downArrow">
            <a:avLst>
              <a:gd name="adj1" fmla="val 50000"/>
              <a:gd name="adj2" fmla="val 50005"/>
            </a:avLst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ES" altLang="es-MX" sz="1800"/>
          </a:p>
        </p:txBody>
      </p:sp>
      <p:sp>
        <p:nvSpPr>
          <p:cNvPr id="10258" name="AutoShape 17"/>
          <p:cNvSpPr>
            <a:spLocks noChangeArrowheads="1"/>
          </p:cNvSpPr>
          <p:nvPr/>
        </p:nvSpPr>
        <p:spPr bwMode="auto">
          <a:xfrm>
            <a:off x="833438" y="5273675"/>
            <a:ext cx="503237" cy="228600"/>
          </a:xfrm>
          <a:prstGeom prst="downArrow">
            <a:avLst>
              <a:gd name="adj1" fmla="val 50000"/>
              <a:gd name="adj2" fmla="val 50005"/>
            </a:avLst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ES" altLang="es-MX" sz="1800"/>
          </a:p>
        </p:txBody>
      </p:sp>
      <p:sp>
        <p:nvSpPr>
          <p:cNvPr id="10259" name="Text Box 19"/>
          <p:cNvSpPr txBox="1">
            <a:spLocks noChangeArrowheads="1"/>
          </p:cNvSpPr>
          <p:nvPr/>
        </p:nvSpPr>
        <p:spPr bwMode="auto">
          <a:xfrm>
            <a:off x="2124075" y="1793875"/>
            <a:ext cx="1981200" cy="155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s-MX" altLang="es-MX" sz="1600" dirty="0"/>
              <a:t>Detergente a partir de materia prima natural</a:t>
            </a:r>
          </a:p>
          <a:p>
            <a:pPr algn="ctr" eaLnBrk="1" hangingPunct="1">
              <a:spcBef>
                <a:spcPct val="50000"/>
              </a:spcBef>
              <a:buFontTx/>
              <a:buNone/>
            </a:pPr>
            <a:endParaRPr lang="es-MX" altLang="es-MX" sz="1600" dirty="0">
              <a:solidFill>
                <a:schemeClr val="bg2"/>
              </a:solidFill>
            </a:endParaRPr>
          </a:p>
          <a:p>
            <a:pPr algn="ctr" eaLnBrk="1" hangingPunct="1">
              <a:spcBef>
                <a:spcPct val="50000"/>
              </a:spcBef>
              <a:buFontTx/>
              <a:buNone/>
            </a:pPr>
            <a:endParaRPr lang="en-US" altLang="es-MX" sz="1600" dirty="0">
              <a:solidFill>
                <a:schemeClr val="bg2"/>
              </a:solidFill>
            </a:endParaRPr>
          </a:p>
        </p:txBody>
      </p:sp>
      <p:grpSp>
        <p:nvGrpSpPr>
          <p:cNvPr id="10260" name="Group 20"/>
          <p:cNvGrpSpPr>
            <a:grpSpLocks/>
          </p:cNvGrpSpPr>
          <p:nvPr/>
        </p:nvGrpSpPr>
        <p:grpSpPr bwMode="auto">
          <a:xfrm>
            <a:off x="2962275" y="2819400"/>
            <a:ext cx="1066800" cy="1828800"/>
            <a:chOff x="2208" y="1776"/>
            <a:chExt cx="672" cy="1152"/>
          </a:xfrm>
        </p:grpSpPr>
        <p:sp>
          <p:nvSpPr>
            <p:cNvPr id="10288" name="Text Box 21"/>
            <p:cNvSpPr txBox="1">
              <a:spLocks noChangeArrowheads="1"/>
            </p:cNvSpPr>
            <p:nvPr/>
          </p:nvSpPr>
          <p:spPr bwMode="auto">
            <a:xfrm>
              <a:off x="2208" y="1776"/>
              <a:ext cx="672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s-MX" altLang="es-MX" sz="2400" b="1" dirty="0">
                  <a:latin typeface="Arial Black" pitchFamily="34" charset="0"/>
                </a:rPr>
                <a:t>!</a:t>
              </a:r>
              <a:endParaRPr lang="en-US" altLang="es-MX" sz="2400" b="1" dirty="0">
                <a:latin typeface="Arial Black" pitchFamily="34" charset="0"/>
              </a:endParaRPr>
            </a:p>
          </p:txBody>
        </p:sp>
        <p:sp>
          <p:nvSpPr>
            <p:cNvPr id="10289" name="Text Box 22"/>
            <p:cNvSpPr txBox="1">
              <a:spLocks noChangeArrowheads="1"/>
            </p:cNvSpPr>
            <p:nvPr/>
          </p:nvSpPr>
          <p:spPr bwMode="auto">
            <a:xfrm>
              <a:off x="2208" y="2208"/>
              <a:ext cx="672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s-MX" altLang="es-MX" sz="2400" b="1" dirty="0">
                  <a:latin typeface="Arial Black" pitchFamily="34" charset="0"/>
                </a:rPr>
                <a:t>!</a:t>
              </a:r>
              <a:endParaRPr lang="en-US" altLang="es-MX" sz="2400" b="1" dirty="0">
                <a:latin typeface="Arial Black" pitchFamily="34" charset="0"/>
              </a:endParaRPr>
            </a:p>
          </p:txBody>
        </p:sp>
        <p:sp>
          <p:nvSpPr>
            <p:cNvPr id="10290" name="Text Box 23"/>
            <p:cNvSpPr txBox="1">
              <a:spLocks noChangeArrowheads="1"/>
            </p:cNvSpPr>
            <p:nvPr/>
          </p:nvSpPr>
          <p:spPr bwMode="auto">
            <a:xfrm>
              <a:off x="2208" y="2640"/>
              <a:ext cx="672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s-MX" altLang="es-MX" sz="2400" b="1" dirty="0">
                  <a:latin typeface="Arial Black" pitchFamily="34" charset="0"/>
                </a:rPr>
                <a:t>!</a:t>
              </a:r>
              <a:endParaRPr lang="en-US" altLang="es-MX" sz="2400" b="1" dirty="0">
                <a:latin typeface="Arial Black" pitchFamily="34" charset="0"/>
              </a:endParaRPr>
            </a:p>
          </p:txBody>
        </p:sp>
      </p:grpSp>
      <p:grpSp>
        <p:nvGrpSpPr>
          <p:cNvPr id="10261" name="Group 24"/>
          <p:cNvGrpSpPr>
            <a:grpSpLocks/>
          </p:cNvGrpSpPr>
          <p:nvPr/>
        </p:nvGrpSpPr>
        <p:grpSpPr bwMode="auto">
          <a:xfrm>
            <a:off x="2124075" y="4876800"/>
            <a:ext cx="1828800" cy="1752600"/>
            <a:chOff x="1680" y="3072"/>
            <a:chExt cx="1152" cy="1104"/>
          </a:xfrm>
        </p:grpSpPr>
        <p:sp>
          <p:nvSpPr>
            <p:cNvPr id="10283" name="Text Box 25"/>
            <p:cNvSpPr txBox="1">
              <a:spLocks noChangeArrowheads="1"/>
            </p:cNvSpPr>
            <p:nvPr/>
          </p:nvSpPr>
          <p:spPr bwMode="auto">
            <a:xfrm>
              <a:off x="2064" y="3072"/>
              <a:ext cx="672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s-MX" altLang="es-MX" sz="2400" b="1" dirty="0">
                  <a:latin typeface="Arial Black" pitchFamily="34" charset="0"/>
                </a:rPr>
                <a:t>!!!!!</a:t>
              </a:r>
              <a:endParaRPr lang="en-US" altLang="es-MX" sz="2400" b="1" dirty="0">
                <a:latin typeface="Arial Black" pitchFamily="34" charset="0"/>
              </a:endParaRPr>
            </a:p>
          </p:txBody>
        </p:sp>
        <p:grpSp>
          <p:nvGrpSpPr>
            <p:cNvPr id="10284" name="Group 26"/>
            <p:cNvGrpSpPr>
              <a:grpSpLocks/>
            </p:cNvGrpSpPr>
            <p:nvPr/>
          </p:nvGrpSpPr>
          <p:grpSpPr bwMode="auto">
            <a:xfrm>
              <a:off x="1680" y="3504"/>
              <a:ext cx="1152" cy="672"/>
              <a:chOff x="1680" y="3504"/>
              <a:chExt cx="1152" cy="672"/>
            </a:xfrm>
          </p:grpSpPr>
          <p:sp>
            <p:nvSpPr>
              <p:cNvPr id="10285" name="Text Box 27"/>
              <p:cNvSpPr txBox="1">
                <a:spLocks noChangeArrowheads="1"/>
              </p:cNvSpPr>
              <p:nvPr/>
            </p:nvSpPr>
            <p:spPr bwMode="auto">
              <a:xfrm>
                <a:off x="2160" y="3504"/>
                <a:ext cx="672" cy="2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  <a:buFontTx/>
                  <a:buNone/>
                </a:pPr>
                <a:r>
                  <a:rPr lang="es-MX" altLang="es-MX" sz="2400" b="1" dirty="0">
                    <a:latin typeface="Arial Black" pitchFamily="34" charset="0"/>
                  </a:rPr>
                  <a:t>!!</a:t>
                </a:r>
                <a:endParaRPr lang="en-US" altLang="es-MX" sz="2400" b="1" dirty="0">
                  <a:latin typeface="Arial Black" pitchFamily="34" charset="0"/>
                </a:endParaRPr>
              </a:p>
            </p:txBody>
          </p:sp>
          <p:sp>
            <p:nvSpPr>
              <p:cNvPr id="10286" name="Text Box 28"/>
              <p:cNvSpPr txBox="1">
                <a:spLocks noChangeArrowheads="1"/>
              </p:cNvSpPr>
              <p:nvPr/>
            </p:nvSpPr>
            <p:spPr bwMode="auto">
              <a:xfrm>
                <a:off x="1680" y="3888"/>
                <a:ext cx="336" cy="2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  <a:buFontTx/>
                  <a:buNone/>
                </a:pPr>
                <a:r>
                  <a:rPr lang="es-MX" altLang="es-MX" sz="2400" b="1">
                    <a:solidFill>
                      <a:schemeClr val="bg2"/>
                    </a:solidFill>
                    <a:latin typeface="Arial Black" pitchFamily="34" charset="0"/>
                    <a:sym typeface="Symbol" pitchFamily="18" charset="2"/>
                  </a:rPr>
                  <a:t></a:t>
                </a:r>
                <a:endParaRPr lang="en-US" altLang="es-MX" sz="2400" b="1">
                  <a:solidFill>
                    <a:schemeClr val="bg2"/>
                  </a:solidFill>
                  <a:latin typeface="Arial Black" pitchFamily="34" charset="0"/>
                </a:endParaRPr>
              </a:p>
            </p:txBody>
          </p:sp>
          <p:sp>
            <p:nvSpPr>
              <p:cNvPr id="10287" name="Line 29"/>
              <p:cNvSpPr>
                <a:spLocks noChangeShapeType="1"/>
              </p:cNvSpPr>
              <p:nvPr/>
            </p:nvSpPr>
            <p:spPr bwMode="auto">
              <a:xfrm>
                <a:off x="1872" y="3792"/>
                <a:ext cx="720" cy="0"/>
              </a:xfrm>
              <a:prstGeom prst="line">
                <a:avLst/>
              </a:prstGeom>
              <a:noFill/>
              <a:ln w="12700">
                <a:solidFill>
                  <a:schemeClr val="accent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</p:grpSp>
      </p:grpSp>
      <p:sp>
        <p:nvSpPr>
          <p:cNvPr id="10262" name="Text Box 31"/>
          <p:cNvSpPr txBox="1">
            <a:spLocks noChangeArrowheads="1"/>
          </p:cNvSpPr>
          <p:nvPr/>
        </p:nvSpPr>
        <p:spPr bwMode="auto">
          <a:xfrm>
            <a:off x="4800600" y="1793875"/>
            <a:ext cx="1981200" cy="1314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s-MX" altLang="es-MX" sz="1600" dirty="0"/>
              <a:t>Bolsa de plástico desechable</a:t>
            </a:r>
          </a:p>
          <a:p>
            <a:pPr algn="ctr" eaLnBrk="1" hangingPunct="1">
              <a:spcBef>
                <a:spcPct val="50000"/>
              </a:spcBef>
              <a:buFontTx/>
              <a:buNone/>
            </a:pPr>
            <a:endParaRPr lang="es-MX" altLang="es-MX" sz="1600" dirty="0">
              <a:solidFill>
                <a:schemeClr val="bg2"/>
              </a:solidFill>
            </a:endParaRPr>
          </a:p>
          <a:p>
            <a:pPr algn="ctr" eaLnBrk="1" hangingPunct="1">
              <a:spcBef>
                <a:spcPct val="50000"/>
              </a:spcBef>
              <a:buFontTx/>
              <a:buNone/>
            </a:pPr>
            <a:endParaRPr lang="en-US" altLang="es-MX" sz="1600" dirty="0">
              <a:solidFill>
                <a:schemeClr val="bg2"/>
              </a:solidFill>
            </a:endParaRPr>
          </a:p>
        </p:txBody>
      </p:sp>
      <p:sp>
        <p:nvSpPr>
          <p:cNvPr id="10263" name="Text Box 32"/>
          <p:cNvSpPr txBox="1">
            <a:spLocks noChangeArrowheads="1"/>
          </p:cNvSpPr>
          <p:nvPr/>
        </p:nvSpPr>
        <p:spPr bwMode="auto">
          <a:xfrm>
            <a:off x="5486400" y="2819400"/>
            <a:ext cx="1066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s-MX" altLang="es-MX" sz="2400" b="1" dirty="0">
                <a:latin typeface="Arial Black" pitchFamily="34" charset="0"/>
              </a:rPr>
              <a:t>!!!!</a:t>
            </a:r>
            <a:endParaRPr lang="en-US" altLang="es-MX" sz="2400" b="1" dirty="0">
              <a:latin typeface="Arial Black" pitchFamily="34" charset="0"/>
            </a:endParaRPr>
          </a:p>
        </p:txBody>
      </p:sp>
      <p:sp>
        <p:nvSpPr>
          <p:cNvPr id="10264" name="Text Box 33"/>
          <p:cNvSpPr txBox="1">
            <a:spLocks noChangeArrowheads="1"/>
          </p:cNvSpPr>
          <p:nvPr/>
        </p:nvSpPr>
        <p:spPr bwMode="auto">
          <a:xfrm>
            <a:off x="5638800" y="3505200"/>
            <a:ext cx="1066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s-MX" altLang="es-MX" sz="2400" b="1" dirty="0">
                <a:latin typeface="Arial Black" pitchFamily="34" charset="0"/>
              </a:rPr>
              <a:t>!</a:t>
            </a:r>
            <a:endParaRPr lang="en-US" altLang="es-MX" sz="2400" b="1" dirty="0">
              <a:latin typeface="Arial Black" pitchFamily="34" charset="0"/>
            </a:endParaRPr>
          </a:p>
        </p:txBody>
      </p:sp>
      <p:sp>
        <p:nvSpPr>
          <p:cNvPr id="10265" name="Text Box 34"/>
          <p:cNvSpPr txBox="1">
            <a:spLocks noChangeArrowheads="1"/>
          </p:cNvSpPr>
          <p:nvPr/>
        </p:nvSpPr>
        <p:spPr bwMode="auto">
          <a:xfrm>
            <a:off x="5638800" y="4191000"/>
            <a:ext cx="1066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s-MX" altLang="es-MX" sz="2400" b="1" dirty="0">
                <a:latin typeface="Arial Black" pitchFamily="34" charset="0"/>
              </a:rPr>
              <a:t>!</a:t>
            </a:r>
            <a:endParaRPr lang="en-US" altLang="es-MX" sz="2400" b="1" dirty="0">
              <a:latin typeface="Arial Black" pitchFamily="34" charset="0"/>
            </a:endParaRPr>
          </a:p>
        </p:txBody>
      </p:sp>
      <p:sp>
        <p:nvSpPr>
          <p:cNvPr id="10266" name="Text Box 35"/>
          <p:cNvSpPr txBox="1">
            <a:spLocks noChangeArrowheads="1"/>
          </p:cNvSpPr>
          <p:nvPr/>
        </p:nvSpPr>
        <p:spPr bwMode="auto">
          <a:xfrm>
            <a:off x="5638800" y="4876800"/>
            <a:ext cx="1066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s-MX" altLang="es-MX" sz="2400" b="1" dirty="0">
                <a:latin typeface="Arial Black" pitchFamily="34" charset="0"/>
              </a:rPr>
              <a:t>!</a:t>
            </a:r>
            <a:endParaRPr lang="en-US" altLang="es-MX" sz="2400" b="1" dirty="0">
              <a:latin typeface="Arial Black" pitchFamily="34" charset="0"/>
            </a:endParaRPr>
          </a:p>
        </p:txBody>
      </p:sp>
      <p:grpSp>
        <p:nvGrpSpPr>
          <p:cNvPr id="10267" name="Group 36"/>
          <p:cNvGrpSpPr>
            <a:grpSpLocks/>
          </p:cNvGrpSpPr>
          <p:nvPr/>
        </p:nvGrpSpPr>
        <p:grpSpPr bwMode="auto">
          <a:xfrm>
            <a:off x="4800600" y="5562600"/>
            <a:ext cx="1828800" cy="1066800"/>
            <a:chOff x="3024" y="3504"/>
            <a:chExt cx="1152" cy="672"/>
          </a:xfrm>
        </p:grpSpPr>
        <p:sp>
          <p:nvSpPr>
            <p:cNvPr id="10280" name="Text Box 37"/>
            <p:cNvSpPr txBox="1">
              <a:spLocks noChangeArrowheads="1"/>
            </p:cNvSpPr>
            <p:nvPr/>
          </p:nvSpPr>
          <p:spPr bwMode="auto">
            <a:xfrm>
              <a:off x="3504" y="3504"/>
              <a:ext cx="672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s-MX" altLang="es-MX" sz="2400" b="1" dirty="0">
                  <a:latin typeface="Arial Black" pitchFamily="34" charset="0"/>
                </a:rPr>
                <a:t>!!</a:t>
              </a:r>
              <a:endParaRPr lang="en-US" altLang="es-MX" sz="2400" b="1" dirty="0">
                <a:latin typeface="Arial Black" pitchFamily="34" charset="0"/>
              </a:endParaRPr>
            </a:p>
          </p:txBody>
        </p:sp>
        <p:sp>
          <p:nvSpPr>
            <p:cNvPr id="10281" name="Text Box 38"/>
            <p:cNvSpPr txBox="1">
              <a:spLocks noChangeArrowheads="1"/>
            </p:cNvSpPr>
            <p:nvPr/>
          </p:nvSpPr>
          <p:spPr bwMode="auto">
            <a:xfrm>
              <a:off x="3024" y="3888"/>
              <a:ext cx="336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s-MX" altLang="es-MX" sz="2400" b="1" dirty="0">
                  <a:latin typeface="Arial Black" pitchFamily="34" charset="0"/>
                  <a:sym typeface="Symbol" pitchFamily="18" charset="2"/>
                </a:rPr>
                <a:t></a:t>
              </a:r>
              <a:endParaRPr lang="en-US" altLang="es-MX" sz="2400" b="1" dirty="0">
                <a:latin typeface="Arial Black" pitchFamily="34" charset="0"/>
              </a:endParaRPr>
            </a:p>
          </p:txBody>
        </p:sp>
        <p:sp>
          <p:nvSpPr>
            <p:cNvPr id="10282" name="Line 39"/>
            <p:cNvSpPr>
              <a:spLocks noChangeShapeType="1"/>
            </p:cNvSpPr>
            <p:nvPr/>
          </p:nvSpPr>
          <p:spPr bwMode="auto">
            <a:xfrm>
              <a:off x="3216" y="3792"/>
              <a:ext cx="720" cy="0"/>
            </a:xfrm>
            <a:prstGeom prst="line">
              <a:avLst/>
            </a:prstGeom>
            <a:noFill/>
            <a:ln w="12700">
              <a:solidFill>
                <a:schemeClr val="accent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</p:grpSp>
      <p:sp>
        <p:nvSpPr>
          <p:cNvPr id="10268" name="Text Box 41"/>
          <p:cNvSpPr txBox="1">
            <a:spLocks noChangeArrowheads="1"/>
          </p:cNvSpPr>
          <p:nvPr/>
        </p:nvSpPr>
        <p:spPr bwMode="auto">
          <a:xfrm>
            <a:off x="6629400" y="1793875"/>
            <a:ext cx="1981200" cy="1436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s-MX" altLang="es-MX" sz="1600" dirty="0"/>
              <a:t>Electro domestico</a:t>
            </a:r>
          </a:p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s-MX" altLang="es-MX" sz="1600" dirty="0"/>
              <a:t>cafetera</a:t>
            </a:r>
          </a:p>
          <a:p>
            <a:pPr algn="ctr" eaLnBrk="1" hangingPunct="1">
              <a:spcBef>
                <a:spcPct val="50000"/>
              </a:spcBef>
              <a:buFontTx/>
              <a:buNone/>
            </a:pPr>
            <a:endParaRPr lang="es-MX" altLang="es-MX" sz="1600" dirty="0">
              <a:solidFill>
                <a:schemeClr val="bg2"/>
              </a:solidFill>
            </a:endParaRPr>
          </a:p>
          <a:p>
            <a:pPr algn="ctr" eaLnBrk="1" hangingPunct="1">
              <a:spcBef>
                <a:spcPct val="50000"/>
              </a:spcBef>
              <a:buFontTx/>
              <a:buNone/>
            </a:pPr>
            <a:endParaRPr lang="en-US" altLang="es-MX" sz="1600" dirty="0">
              <a:solidFill>
                <a:schemeClr val="bg2"/>
              </a:solidFill>
            </a:endParaRPr>
          </a:p>
        </p:txBody>
      </p:sp>
      <p:sp>
        <p:nvSpPr>
          <p:cNvPr id="10269" name="Text Box 42"/>
          <p:cNvSpPr txBox="1">
            <a:spLocks noChangeArrowheads="1"/>
          </p:cNvSpPr>
          <p:nvPr/>
        </p:nvSpPr>
        <p:spPr bwMode="auto">
          <a:xfrm>
            <a:off x="7391400" y="2819400"/>
            <a:ext cx="1066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s-MX" altLang="es-MX" sz="2400" b="1" dirty="0">
                <a:latin typeface="Arial Black" pitchFamily="34" charset="0"/>
              </a:rPr>
              <a:t>!!</a:t>
            </a:r>
            <a:endParaRPr lang="en-US" altLang="es-MX" sz="2400" b="1" dirty="0">
              <a:latin typeface="Arial Black" pitchFamily="34" charset="0"/>
            </a:endParaRPr>
          </a:p>
        </p:txBody>
      </p:sp>
      <p:sp>
        <p:nvSpPr>
          <p:cNvPr id="10270" name="Text Box 43"/>
          <p:cNvSpPr txBox="1">
            <a:spLocks noChangeArrowheads="1"/>
          </p:cNvSpPr>
          <p:nvPr/>
        </p:nvSpPr>
        <p:spPr bwMode="auto">
          <a:xfrm>
            <a:off x="7467600" y="3505200"/>
            <a:ext cx="1066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s-MX" altLang="es-MX" sz="2400" b="1" dirty="0">
                <a:latin typeface="Arial Black" pitchFamily="34" charset="0"/>
              </a:rPr>
              <a:t>!</a:t>
            </a:r>
            <a:endParaRPr lang="en-US" altLang="es-MX" sz="2400" b="1" dirty="0">
              <a:latin typeface="Arial Black" pitchFamily="34" charset="0"/>
            </a:endParaRPr>
          </a:p>
        </p:txBody>
      </p:sp>
      <p:sp>
        <p:nvSpPr>
          <p:cNvPr id="10271" name="Text Box 44"/>
          <p:cNvSpPr txBox="1">
            <a:spLocks noChangeArrowheads="1"/>
          </p:cNvSpPr>
          <p:nvPr/>
        </p:nvSpPr>
        <p:spPr bwMode="auto">
          <a:xfrm>
            <a:off x="7467600" y="4191000"/>
            <a:ext cx="1066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s-MX" altLang="es-MX" sz="2400" b="1" dirty="0">
                <a:latin typeface="Arial Black" pitchFamily="34" charset="0"/>
              </a:rPr>
              <a:t>!</a:t>
            </a:r>
            <a:endParaRPr lang="en-US" altLang="es-MX" sz="2400" b="1" dirty="0">
              <a:latin typeface="Arial Black" pitchFamily="34" charset="0"/>
            </a:endParaRPr>
          </a:p>
        </p:txBody>
      </p:sp>
      <p:sp>
        <p:nvSpPr>
          <p:cNvPr id="10272" name="Text Box 45"/>
          <p:cNvSpPr txBox="1">
            <a:spLocks noChangeArrowheads="1"/>
          </p:cNvSpPr>
          <p:nvPr/>
        </p:nvSpPr>
        <p:spPr bwMode="auto">
          <a:xfrm>
            <a:off x="7239000" y="4876800"/>
            <a:ext cx="1066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s-MX" altLang="es-MX" sz="2400" b="1" dirty="0">
                <a:latin typeface="Arial Black" pitchFamily="34" charset="0"/>
              </a:rPr>
              <a:t>!!!!!</a:t>
            </a:r>
            <a:endParaRPr lang="en-US" altLang="es-MX" sz="2400" b="1" dirty="0">
              <a:latin typeface="Arial Black" pitchFamily="34" charset="0"/>
            </a:endParaRPr>
          </a:p>
        </p:txBody>
      </p:sp>
      <p:grpSp>
        <p:nvGrpSpPr>
          <p:cNvPr id="10273" name="Group 46"/>
          <p:cNvGrpSpPr>
            <a:grpSpLocks/>
          </p:cNvGrpSpPr>
          <p:nvPr/>
        </p:nvGrpSpPr>
        <p:grpSpPr bwMode="auto">
          <a:xfrm>
            <a:off x="6629400" y="5562600"/>
            <a:ext cx="1905000" cy="1066800"/>
            <a:chOff x="4176" y="3504"/>
            <a:chExt cx="1200" cy="672"/>
          </a:xfrm>
        </p:grpSpPr>
        <p:sp>
          <p:nvSpPr>
            <p:cNvPr id="10277" name="Text Box 47"/>
            <p:cNvSpPr txBox="1">
              <a:spLocks noChangeArrowheads="1"/>
            </p:cNvSpPr>
            <p:nvPr/>
          </p:nvSpPr>
          <p:spPr bwMode="auto">
            <a:xfrm>
              <a:off x="4704" y="3504"/>
              <a:ext cx="672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s-MX" altLang="es-MX" sz="2400" b="1" dirty="0">
                  <a:latin typeface="Arial Black" pitchFamily="34" charset="0"/>
                </a:rPr>
                <a:t>!</a:t>
              </a:r>
              <a:endParaRPr lang="en-US" altLang="es-MX" sz="2400" b="1" dirty="0">
                <a:latin typeface="Arial Black" pitchFamily="34" charset="0"/>
              </a:endParaRPr>
            </a:p>
          </p:txBody>
        </p:sp>
        <p:sp>
          <p:nvSpPr>
            <p:cNvPr id="10278" name="Text Box 48"/>
            <p:cNvSpPr txBox="1">
              <a:spLocks noChangeArrowheads="1"/>
            </p:cNvSpPr>
            <p:nvPr/>
          </p:nvSpPr>
          <p:spPr bwMode="auto">
            <a:xfrm>
              <a:off x="4176" y="3888"/>
              <a:ext cx="336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s-MX" altLang="es-MX" sz="2400" b="1" dirty="0">
                  <a:latin typeface="Arial Black" pitchFamily="34" charset="0"/>
                  <a:sym typeface="Symbol" pitchFamily="18" charset="2"/>
                </a:rPr>
                <a:t></a:t>
              </a:r>
              <a:endParaRPr lang="en-US" altLang="es-MX" sz="2400" b="1" dirty="0">
                <a:latin typeface="Arial Black" pitchFamily="34" charset="0"/>
              </a:endParaRPr>
            </a:p>
          </p:txBody>
        </p:sp>
        <p:sp>
          <p:nvSpPr>
            <p:cNvPr id="10279" name="Line 49"/>
            <p:cNvSpPr>
              <a:spLocks noChangeShapeType="1"/>
            </p:cNvSpPr>
            <p:nvPr/>
          </p:nvSpPr>
          <p:spPr bwMode="auto">
            <a:xfrm>
              <a:off x="4368" y="3792"/>
              <a:ext cx="720" cy="0"/>
            </a:xfrm>
            <a:prstGeom prst="line">
              <a:avLst/>
            </a:prstGeom>
            <a:noFill/>
            <a:ln w="12700">
              <a:solidFill>
                <a:schemeClr val="accent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</p:grpSp>
      <p:pic>
        <p:nvPicPr>
          <p:cNvPr id="10274" name="Picture 54" descr="detergent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76525" y="6092825"/>
            <a:ext cx="671513" cy="671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5" name="Picture 55" descr="hacer caf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081713"/>
            <a:ext cx="620713" cy="66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6" name="Picture 56" descr="bolsa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725" y="6118225"/>
            <a:ext cx="831850" cy="62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98614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9" name="Rectangle 2"/>
          <p:cNvSpPr>
            <a:spLocks noGrp="1" noChangeArrowheads="1"/>
          </p:cNvSpPr>
          <p:nvPr>
            <p:ph type="title"/>
          </p:nvPr>
        </p:nvSpPr>
        <p:spPr>
          <a:xfrm>
            <a:off x="419100" y="1050925"/>
            <a:ext cx="8305800" cy="854075"/>
          </a:xfrm>
          <a:noFill/>
        </p:spPr>
        <p:txBody>
          <a:bodyPr lIns="92075" tIns="46038" rIns="92075" bIns="46038">
            <a:normAutofit fontScale="90000"/>
          </a:bodyPr>
          <a:lstStyle/>
          <a:p>
            <a:pPr algn="r" eaLnBrk="1" hangingPunct="1"/>
            <a:r>
              <a:rPr lang="es-ES_tradnl" altLang="es-MX" sz="3200" b="1" i="1" smtClean="0">
                <a:solidFill>
                  <a:schemeClr val="bg1"/>
                </a:solidFill>
              </a:rPr>
              <a:t>La esencia y la estructura de la metodología Análisis de Ciclo de Vida</a:t>
            </a:r>
          </a:p>
        </p:txBody>
      </p:sp>
      <p:sp>
        <p:nvSpPr>
          <p:cNvPr id="11266" name="5 Marcador de número de diapositiva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9368D58A-8FE6-4A27-8BC7-D306F56E56DF}" type="slidenum">
              <a:rPr lang="en-US" altLang="es-MX" sz="1400"/>
              <a:pPr>
                <a:spcBef>
                  <a:spcPct val="0"/>
                </a:spcBef>
                <a:buFontTx/>
                <a:buNone/>
              </a:pPr>
              <a:t>22</a:t>
            </a:fld>
            <a:endParaRPr lang="en-US" altLang="es-MX" sz="1400"/>
          </a:p>
        </p:txBody>
      </p:sp>
      <p:pic>
        <p:nvPicPr>
          <p:cNvPr id="11267" name="Picture 4" descr="esenci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13550"/>
          </a:xfrm>
          <a:prstGeom prst="rect">
            <a:avLst/>
          </a:prstGeom>
          <a:noFill/>
          <a:ln>
            <a:noFill/>
          </a:ln>
          <a:effectLst>
            <a:glow rad="12700">
              <a:schemeClr val="accent1">
                <a:alpha val="51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70" name="Text Box 3"/>
          <p:cNvSpPr txBox="1">
            <a:spLocks noChangeArrowheads="1"/>
          </p:cNvSpPr>
          <p:nvPr/>
        </p:nvSpPr>
        <p:spPr bwMode="auto">
          <a:xfrm>
            <a:off x="-540568" y="3716337"/>
            <a:ext cx="7630616" cy="2547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marL="342900" indent="-342900" defTabSz="7620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76200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666750" indent="571500" defTabSz="7620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2171700" indent="-742950" defTabSz="7620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7620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lvl="2" algn="just">
              <a:spcBef>
                <a:spcPct val="0"/>
              </a:spcBef>
              <a:buFont typeface="Wingdings" pitchFamily="2" charset="2"/>
              <a:buAutoNum type="alphaUcPeriod"/>
            </a:pPr>
            <a:r>
              <a:rPr lang="es-ES_tradnl" altLang="es-MX" sz="2300" b="1" dirty="0">
                <a:solidFill>
                  <a:schemeClr val="accent6">
                    <a:lumMod val="50000"/>
                  </a:schemeClr>
                </a:solidFill>
              </a:rPr>
              <a:t>Establecer prioridades entre las</a:t>
            </a:r>
          </a:p>
          <a:p>
            <a:pPr lvl="2" algn="just">
              <a:spcBef>
                <a:spcPct val="0"/>
              </a:spcBef>
              <a:buFont typeface="Wingdings" pitchFamily="2" charset="2"/>
              <a:buNone/>
            </a:pPr>
            <a:r>
              <a:rPr lang="es-ES_tradnl" altLang="es-MX" sz="2300" b="1" dirty="0">
                <a:solidFill>
                  <a:schemeClr val="accent6">
                    <a:lumMod val="50000"/>
                  </a:schemeClr>
                </a:solidFill>
              </a:rPr>
              <a:t>etapas del Ciclo de Vida del producto</a:t>
            </a:r>
            <a:r>
              <a:rPr lang="es-CO" altLang="es-MX" sz="2300" b="1" dirty="0">
                <a:solidFill>
                  <a:schemeClr val="accent6">
                    <a:lumMod val="50000"/>
                  </a:schemeClr>
                </a:solidFill>
              </a:rPr>
              <a:t> </a:t>
            </a:r>
          </a:p>
          <a:p>
            <a:pPr lvl="3" algn="just">
              <a:spcBef>
                <a:spcPct val="0"/>
              </a:spcBef>
              <a:buFont typeface="Wingdings" pitchFamily="2" charset="2"/>
              <a:buChar char="ð"/>
            </a:pPr>
            <a:r>
              <a:rPr lang="es-CO" altLang="es-MX" sz="2300" b="1" dirty="0">
                <a:solidFill>
                  <a:schemeClr val="accent6">
                    <a:lumMod val="50000"/>
                  </a:schemeClr>
                </a:solidFill>
              </a:rPr>
              <a:t>Inventario de Ciclo de Vida</a:t>
            </a:r>
          </a:p>
          <a:p>
            <a:pPr lvl="2" algn="just">
              <a:spcBef>
                <a:spcPct val="0"/>
              </a:spcBef>
              <a:buFont typeface="Wingdings" pitchFamily="2" charset="2"/>
              <a:buNone/>
            </a:pPr>
            <a:endParaRPr lang="es-CO" altLang="es-MX" sz="2300" b="1" dirty="0">
              <a:solidFill>
                <a:schemeClr val="accent6">
                  <a:lumMod val="50000"/>
                </a:schemeClr>
              </a:solidFill>
            </a:endParaRPr>
          </a:p>
          <a:p>
            <a:pPr lvl="2" algn="just">
              <a:spcBef>
                <a:spcPct val="0"/>
              </a:spcBef>
              <a:buFont typeface="Wingdings" pitchFamily="2" charset="2"/>
              <a:buAutoNum type="alphaUcPeriod" startAt="2"/>
            </a:pPr>
            <a:r>
              <a:rPr lang="es-CO" altLang="es-MX" sz="2300" b="1" dirty="0">
                <a:solidFill>
                  <a:schemeClr val="accent6">
                    <a:lumMod val="50000"/>
                  </a:schemeClr>
                </a:solidFill>
              </a:rPr>
              <a:t>Interpretar impactos ambientales</a:t>
            </a:r>
          </a:p>
          <a:p>
            <a:pPr lvl="3" algn="just">
              <a:spcBef>
                <a:spcPct val="0"/>
              </a:spcBef>
              <a:buFont typeface="Wingdings" pitchFamily="2" charset="2"/>
              <a:buChar char="ð"/>
            </a:pPr>
            <a:r>
              <a:rPr lang="es-CO" altLang="es-MX" sz="2300" b="1" dirty="0">
                <a:solidFill>
                  <a:schemeClr val="accent6">
                    <a:lumMod val="50000"/>
                  </a:schemeClr>
                </a:solidFill>
              </a:rPr>
              <a:t>Asignación de impactos  </a:t>
            </a:r>
          </a:p>
          <a:p>
            <a:pPr lvl="2" algn="just">
              <a:spcBef>
                <a:spcPct val="0"/>
              </a:spcBef>
              <a:buFont typeface="Wingdings" pitchFamily="2" charset="2"/>
              <a:buChar char="ð"/>
            </a:pPr>
            <a:endParaRPr lang="es-ES_tradnl" altLang="es-MX" sz="23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022205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Rectangle 2"/>
          <p:cNvSpPr>
            <a:spLocks noGrp="1" noChangeArrowheads="1"/>
          </p:cNvSpPr>
          <p:nvPr>
            <p:ph type="title"/>
          </p:nvPr>
        </p:nvSpPr>
        <p:spPr>
          <a:xfrm>
            <a:off x="323850" y="333375"/>
            <a:ext cx="5689600" cy="1143000"/>
          </a:xfrm>
        </p:spPr>
        <p:txBody>
          <a:bodyPr lIns="92075" tIns="46038" rIns="92075" bIns="46038"/>
          <a:lstStyle/>
          <a:p>
            <a:pPr algn="l" eaLnBrk="1" hangingPunct="1"/>
            <a:r>
              <a:rPr lang="es-ES_tradnl" altLang="es-MX" sz="3200" b="1" i="1" smtClean="0">
                <a:solidFill>
                  <a:schemeClr val="tx1"/>
                </a:solidFill>
              </a:rPr>
              <a:t>Análisis de Ciclo de vida</a:t>
            </a:r>
          </a:p>
        </p:txBody>
      </p:sp>
      <p:sp>
        <p:nvSpPr>
          <p:cNvPr id="12290" name="5 Marcador de número de diapositiva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DC9DC87D-6FC7-4072-9124-068C9E006398}" type="slidenum">
              <a:rPr lang="en-US" altLang="es-MX" sz="1400"/>
              <a:pPr>
                <a:spcBef>
                  <a:spcPct val="0"/>
                </a:spcBef>
                <a:buFontTx/>
                <a:buNone/>
              </a:pPr>
              <a:t>23</a:t>
            </a:fld>
            <a:endParaRPr lang="en-US" altLang="es-MX" sz="1400"/>
          </a:p>
        </p:txBody>
      </p:sp>
      <p:sp>
        <p:nvSpPr>
          <p:cNvPr id="12292" name="Rectangle 3"/>
          <p:cNvSpPr>
            <a:spLocks noChangeArrowheads="1"/>
          </p:cNvSpPr>
          <p:nvPr/>
        </p:nvSpPr>
        <p:spPr bwMode="auto">
          <a:xfrm>
            <a:off x="998538" y="1806575"/>
            <a:ext cx="4652962" cy="435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>
            <a:spAutoFit/>
          </a:bodyPr>
          <a:lstStyle>
            <a:lvl1pPr marL="576263" indent="-576263" defTabSz="7620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76200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7620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7620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7620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s-ES_tradnl" altLang="es-MX" sz="2000" b="1"/>
              <a:t>Como Concepto</a:t>
            </a:r>
          </a:p>
          <a:p>
            <a:pPr>
              <a:spcBef>
                <a:spcPct val="50000"/>
              </a:spcBef>
              <a:buFont typeface="Wingdings" pitchFamily="2" charset="2"/>
              <a:buChar char="Ø"/>
            </a:pPr>
            <a:r>
              <a:rPr lang="es-ES_tradnl" altLang="es-MX" sz="2000"/>
              <a:t>enfoque sistémico</a:t>
            </a:r>
          </a:p>
          <a:p>
            <a:pPr>
              <a:spcBef>
                <a:spcPct val="50000"/>
              </a:spcBef>
              <a:buFont typeface="Wingdings" pitchFamily="2" charset="2"/>
              <a:buChar char="Ø"/>
            </a:pPr>
            <a:r>
              <a:rPr lang="es-ES_tradnl" altLang="es-MX" sz="2000"/>
              <a:t>categorizar problemas</a:t>
            </a:r>
          </a:p>
          <a:p>
            <a:pPr>
              <a:spcBef>
                <a:spcPct val="50000"/>
              </a:spcBef>
              <a:buFont typeface="Wingdings" pitchFamily="2" charset="2"/>
              <a:buChar char="Ø"/>
            </a:pPr>
            <a:r>
              <a:rPr lang="es-ES_tradnl" altLang="es-MX" sz="2000"/>
              <a:t>prioridades</a:t>
            </a:r>
          </a:p>
          <a:p>
            <a:pPr>
              <a:spcBef>
                <a:spcPct val="50000"/>
              </a:spcBef>
              <a:buFontTx/>
              <a:buNone/>
            </a:pPr>
            <a:r>
              <a:rPr lang="es-ES_tradnl" altLang="es-MX" sz="2000" b="1"/>
              <a:t>Como herramienta</a:t>
            </a:r>
          </a:p>
          <a:p>
            <a:pPr>
              <a:spcBef>
                <a:spcPct val="50000"/>
              </a:spcBef>
              <a:buFont typeface="Wingdings" pitchFamily="2" charset="2"/>
              <a:buChar char="Ø"/>
            </a:pPr>
            <a:r>
              <a:rPr lang="es-ES_tradnl" altLang="es-MX" sz="2000"/>
              <a:t>orientado al producto</a:t>
            </a:r>
          </a:p>
          <a:p>
            <a:pPr>
              <a:spcBef>
                <a:spcPct val="50000"/>
              </a:spcBef>
              <a:buFont typeface="Wingdings" pitchFamily="2" charset="2"/>
              <a:buChar char="Ø"/>
            </a:pPr>
            <a:r>
              <a:rPr lang="es-ES_tradnl" altLang="es-MX" sz="2000"/>
              <a:t>entidad ambiental expresada</a:t>
            </a:r>
          </a:p>
          <a:p>
            <a:pPr>
              <a:spcBef>
                <a:spcPct val="50000"/>
              </a:spcBef>
              <a:buFont typeface="Wingdings" pitchFamily="2" charset="2"/>
              <a:buChar char="Ø"/>
            </a:pPr>
            <a:r>
              <a:rPr lang="es-ES_tradnl" altLang="es-MX" sz="2000"/>
              <a:t>cuantificación de impactos ambientales</a:t>
            </a:r>
          </a:p>
          <a:p>
            <a:pPr>
              <a:spcBef>
                <a:spcPct val="50000"/>
              </a:spcBef>
              <a:buFont typeface="Wingdings" pitchFamily="2" charset="2"/>
              <a:buChar char="Ø"/>
            </a:pPr>
            <a:r>
              <a:rPr lang="es-ES_tradnl" altLang="es-MX" sz="2000"/>
              <a:t>internacional</a:t>
            </a:r>
          </a:p>
        </p:txBody>
      </p:sp>
      <p:pic>
        <p:nvPicPr>
          <p:cNvPr id="12293" name="Picture 4" descr="concept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43525" y="0"/>
            <a:ext cx="380047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78923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304800"/>
            <a:ext cx="7772400" cy="1143000"/>
          </a:xfrm>
          <a:noFill/>
        </p:spPr>
        <p:txBody>
          <a:bodyPr lIns="92075" tIns="46038" rIns="92075" bIns="46038"/>
          <a:lstStyle/>
          <a:p>
            <a:pPr algn="r" eaLnBrk="1" hangingPunct="1"/>
            <a:r>
              <a:rPr lang="es-ES_tradnl" altLang="es-MX" sz="3200" b="1" i="1" smtClean="0">
                <a:solidFill>
                  <a:schemeClr val="tx1"/>
                </a:solidFill>
              </a:rPr>
              <a:t>¿Cuándo se usa un ACV?</a:t>
            </a:r>
          </a:p>
        </p:txBody>
      </p:sp>
      <p:sp>
        <p:nvSpPr>
          <p:cNvPr id="13316" name="Rectangle 3"/>
          <p:cNvSpPr>
            <a:spLocks noGrp="1" noChangeArrowheads="1"/>
          </p:cNvSpPr>
          <p:nvPr>
            <p:ph idx="1"/>
          </p:nvPr>
        </p:nvSpPr>
        <p:spPr>
          <a:xfrm>
            <a:off x="2555875" y="1676400"/>
            <a:ext cx="5902325" cy="4191000"/>
          </a:xfrm>
          <a:noFill/>
        </p:spPr>
        <p:txBody>
          <a:bodyPr lIns="92075" tIns="46038" rIns="92075" bIns="46038">
            <a:normAutofit lnSpcReduction="10000"/>
          </a:bodyPr>
          <a:lstStyle/>
          <a:p>
            <a:pPr marL="381000" indent="-381000" defTabSz="762000" eaLnBrk="1" hangingPunct="1">
              <a:lnSpc>
                <a:spcPct val="90000"/>
              </a:lnSpc>
              <a:buFont typeface="Wingdings" pitchFamily="2" charset="2"/>
              <a:buChar char="Ø"/>
            </a:pPr>
            <a:r>
              <a:rPr lang="es-ES_tradnl" altLang="es-MX" sz="2400" smtClean="0"/>
              <a:t>Comparación de impactos ambientales de diferentes productos con la misma función.</a:t>
            </a:r>
          </a:p>
          <a:p>
            <a:pPr marL="381000" indent="-381000" defTabSz="762000" eaLnBrk="1" hangingPunct="1">
              <a:lnSpc>
                <a:spcPct val="90000"/>
              </a:lnSpc>
              <a:buFont typeface="Wingdings" pitchFamily="2" charset="2"/>
              <a:buChar char="Ø"/>
            </a:pPr>
            <a:r>
              <a:rPr lang="es-ES_tradnl" altLang="es-MX" sz="2400" smtClean="0"/>
              <a:t>Comparación de un producto con una referencia o estándar.</a:t>
            </a:r>
          </a:p>
          <a:p>
            <a:pPr marL="381000" indent="-381000" defTabSz="762000" eaLnBrk="1" hangingPunct="1">
              <a:lnSpc>
                <a:spcPct val="90000"/>
              </a:lnSpc>
              <a:buFont typeface="Wingdings" pitchFamily="2" charset="2"/>
              <a:buChar char="Ø"/>
            </a:pPr>
            <a:r>
              <a:rPr lang="es-ES_tradnl" altLang="es-MX" sz="2400" smtClean="0"/>
              <a:t>Identificar estrategias de mejoramiento ambiental (identificar la fase dominante con respecto al impacto ambiental).</a:t>
            </a:r>
          </a:p>
          <a:p>
            <a:pPr marL="381000" indent="-381000" defTabSz="762000" eaLnBrk="1" hangingPunct="1">
              <a:lnSpc>
                <a:spcPct val="90000"/>
              </a:lnSpc>
              <a:buFont typeface="Wingdings" pitchFamily="2" charset="2"/>
              <a:buChar char="Ø"/>
            </a:pPr>
            <a:r>
              <a:rPr lang="es-ES_tradnl" altLang="es-MX" sz="2400" smtClean="0"/>
              <a:t>Seleccionar materiales para el diseño de nuevos productos.</a:t>
            </a:r>
          </a:p>
          <a:p>
            <a:pPr marL="381000" indent="-381000" defTabSz="762000" eaLnBrk="1" hangingPunct="1">
              <a:lnSpc>
                <a:spcPct val="90000"/>
              </a:lnSpc>
              <a:buFont typeface="Wingdings" pitchFamily="2" charset="2"/>
              <a:buChar char="Ø"/>
            </a:pPr>
            <a:r>
              <a:rPr lang="es-ES_tradnl" altLang="es-MX" sz="2400" smtClean="0"/>
              <a:t>Establecer direcciones estrategias para nuevos desarrollos técnicos.</a:t>
            </a:r>
          </a:p>
          <a:p>
            <a:pPr marL="381000" indent="-381000" defTabSz="762000" eaLnBrk="1" hangingPunct="1">
              <a:lnSpc>
                <a:spcPct val="90000"/>
              </a:lnSpc>
              <a:buFontTx/>
              <a:buNone/>
            </a:pPr>
            <a:endParaRPr lang="es-ES_tradnl" altLang="es-MX" sz="2400" smtClean="0"/>
          </a:p>
          <a:p>
            <a:pPr marL="381000" indent="-381000" defTabSz="762000" eaLnBrk="1" hangingPunct="1">
              <a:lnSpc>
                <a:spcPct val="90000"/>
              </a:lnSpc>
              <a:buFontTx/>
              <a:buNone/>
            </a:pPr>
            <a:endParaRPr lang="es-ES_tradnl" altLang="es-MX" sz="2400" smtClean="0"/>
          </a:p>
        </p:txBody>
      </p:sp>
      <p:pic>
        <p:nvPicPr>
          <p:cNvPr id="13317" name="Picture 4" descr="reduccio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55587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71721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-17463"/>
            <a:ext cx="7772400" cy="1143001"/>
          </a:xfrm>
          <a:noFill/>
        </p:spPr>
        <p:txBody>
          <a:bodyPr lIns="92075" tIns="46038" rIns="92075" bIns="46038"/>
          <a:lstStyle/>
          <a:p>
            <a:pPr algn="r" eaLnBrk="1" hangingPunct="1"/>
            <a:r>
              <a:rPr lang="es-ES_tradnl" altLang="es-MX" sz="3200" b="1" i="1" smtClean="0">
                <a:solidFill>
                  <a:schemeClr val="tx1"/>
                </a:solidFill>
              </a:rPr>
              <a:t>¿Cuándo no se usa un ACV?</a:t>
            </a:r>
          </a:p>
        </p:txBody>
      </p:sp>
      <p:sp>
        <p:nvSpPr>
          <p:cNvPr id="14340" name="Rectangle 3"/>
          <p:cNvSpPr>
            <a:spLocks noGrp="1" noChangeArrowheads="1"/>
          </p:cNvSpPr>
          <p:nvPr>
            <p:ph idx="1"/>
          </p:nvPr>
        </p:nvSpPr>
        <p:spPr>
          <a:xfrm>
            <a:off x="685800" y="981075"/>
            <a:ext cx="7772400" cy="4191000"/>
          </a:xfrm>
          <a:noFill/>
        </p:spPr>
        <p:txBody>
          <a:bodyPr lIns="92075" tIns="46038" rIns="92075" bIns="46038"/>
          <a:lstStyle/>
          <a:p>
            <a:pPr marL="381000" indent="-381000" defTabSz="762000" eaLnBrk="1" hangingPunct="1">
              <a:buFont typeface="Wingdings" pitchFamily="2" charset="2"/>
              <a:buChar char="Ø"/>
            </a:pPr>
            <a:r>
              <a:rPr lang="es-ES_tradnl" altLang="es-MX" sz="2400" smtClean="0"/>
              <a:t>Determinar efectos ambientales locales. (EIA)</a:t>
            </a:r>
          </a:p>
          <a:p>
            <a:pPr marL="381000" indent="-381000" defTabSz="762000" eaLnBrk="1" hangingPunct="1">
              <a:buFont typeface="Wingdings" pitchFamily="2" charset="2"/>
              <a:buChar char="Ø"/>
            </a:pPr>
            <a:r>
              <a:rPr lang="es-ES_tradnl" altLang="es-MX" sz="2400" smtClean="0"/>
              <a:t>Determinar el impacto ambiental con respecto a un tipo de material o fuente. (SFA)</a:t>
            </a:r>
          </a:p>
          <a:p>
            <a:pPr marL="381000" indent="-381000" defTabSz="762000" eaLnBrk="1" hangingPunct="1">
              <a:buFont typeface="Wingdings" pitchFamily="2" charset="2"/>
              <a:buChar char="Ø"/>
            </a:pPr>
            <a:r>
              <a:rPr lang="es-ES_tradnl" altLang="es-MX" sz="2400" smtClean="0"/>
              <a:t>Determinación del impacto ambiental de una empresa específica. (EA)</a:t>
            </a:r>
          </a:p>
          <a:p>
            <a:pPr marL="381000" indent="-381000" defTabSz="762000" eaLnBrk="1" hangingPunct="1">
              <a:buFont typeface="Wingdings" pitchFamily="2" charset="2"/>
              <a:buChar char="Ø"/>
            </a:pPr>
            <a:r>
              <a:rPr lang="es-ES_tradnl" altLang="es-MX" sz="2400" smtClean="0"/>
              <a:t>Determinar el impacto ambiental de un proceso específico. (TA)</a:t>
            </a:r>
          </a:p>
          <a:p>
            <a:pPr marL="381000" indent="-381000" defTabSz="762000" eaLnBrk="1" hangingPunct="1">
              <a:buFont typeface="Wingdings" pitchFamily="2" charset="2"/>
              <a:buChar char="Ø"/>
            </a:pPr>
            <a:r>
              <a:rPr lang="es-ES_tradnl" altLang="es-MX" sz="2400" smtClean="0"/>
              <a:t>Analizar riesgos de nuevas tecnologías. (RA)</a:t>
            </a:r>
          </a:p>
          <a:p>
            <a:pPr marL="381000" indent="-381000" defTabSz="762000" eaLnBrk="1" hangingPunct="1">
              <a:buFontTx/>
              <a:buNone/>
            </a:pPr>
            <a:endParaRPr lang="es-ES_tradnl" altLang="es-MX" sz="2400" smtClean="0"/>
          </a:p>
          <a:p>
            <a:pPr marL="381000" indent="-381000" defTabSz="762000" eaLnBrk="1" hangingPunct="1">
              <a:buFontTx/>
              <a:buNone/>
            </a:pPr>
            <a:endParaRPr lang="es-ES_tradnl" altLang="es-MX" sz="2400" smtClean="0"/>
          </a:p>
        </p:txBody>
      </p:sp>
      <p:sp>
        <p:nvSpPr>
          <p:cNvPr id="14338" name="5 Marcador de número de diapositiva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234E01FF-176F-4711-B84B-EA6C5690AB8E}" type="slidenum">
              <a:rPr lang="en-US" altLang="es-MX" sz="1400"/>
              <a:pPr>
                <a:spcBef>
                  <a:spcPct val="0"/>
                </a:spcBef>
                <a:buFontTx/>
                <a:buNone/>
              </a:pPr>
              <a:t>25</a:t>
            </a:fld>
            <a:endParaRPr lang="en-US" altLang="es-MX" sz="1400"/>
          </a:p>
        </p:txBody>
      </p:sp>
      <p:pic>
        <p:nvPicPr>
          <p:cNvPr id="14341" name="Picture 4" descr="seleccio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581525"/>
            <a:ext cx="9144000" cy="227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53595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GB" altLang="es-MX" b="1" smtClean="0">
                <a:solidFill>
                  <a:schemeClr val="tx1"/>
                </a:solidFill>
              </a:rPr>
              <a:t/>
            </a:r>
            <a:br>
              <a:rPr lang="en-GB" altLang="es-MX" b="1" smtClean="0">
                <a:solidFill>
                  <a:schemeClr val="tx1"/>
                </a:solidFill>
              </a:rPr>
            </a:br>
            <a:endParaRPr lang="en-GB" altLang="es-MX" b="1" smtClean="0">
              <a:solidFill>
                <a:schemeClr val="tx1"/>
              </a:solidFill>
            </a:endParaRPr>
          </a:p>
        </p:txBody>
      </p:sp>
      <p:sp>
        <p:nvSpPr>
          <p:cNvPr id="18435" name="Rectangle 3"/>
          <p:cNvSpPr>
            <a:spLocks noGrp="1" noChangeArrowheads="1"/>
          </p:cNvSpPr>
          <p:nvPr>
            <p:ph idx="1"/>
          </p:nvPr>
        </p:nvSpPr>
        <p:spPr>
          <a:xfrm>
            <a:off x="266700" y="3409950"/>
            <a:ext cx="6343650" cy="1676400"/>
          </a:xfrm>
          <a:noFill/>
        </p:spPr>
        <p:txBody>
          <a:bodyPr/>
          <a:lstStyle/>
          <a:p>
            <a:pPr eaLnBrk="1" hangingPunct="1">
              <a:buFont typeface="Wingdings" pitchFamily="2" charset="2"/>
              <a:buChar char="Ø"/>
            </a:pPr>
            <a:r>
              <a:rPr lang="es-MX" altLang="es-MX" sz="2400" b="1" smtClean="0">
                <a:cs typeface="Arial" charset="0"/>
              </a:rPr>
              <a:t>Tener idea para alternativas de mejora</a:t>
            </a:r>
          </a:p>
          <a:p>
            <a:pPr eaLnBrk="1" hangingPunct="1">
              <a:buFont typeface="Wingdings" pitchFamily="2" charset="2"/>
              <a:buNone/>
            </a:pPr>
            <a:endParaRPr lang="en-GB" altLang="es-MX" sz="2400" smtClean="0"/>
          </a:p>
        </p:txBody>
      </p:sp>
      <p:sp>
        <p:nvSpPr>
          <p:cNvPr id="18436" name="Rectangle 4"/>
          <p:cNvSpPr>
            <a:spLocks noChangeArrowheads="1"/>
          </p:cNvSpPr>
          <p:nvPr/>
        </p:nvSpPr>
        <p:spPr bwMode="auto">
          <a:xfrm>
            <a:off x="228600" y="685800"/>
            <a:ext cx="77724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MX" altLang="es-MX" b="1" i="1"/>
              <a:t>Conocer el Ciclo de Vida</a:t>
            </a:r>
            <a:r>
              <a:rPr lang="es-ES" altLang="es-MX" b="1" i="1"/>
              <a:t> </a:t>
            </a:r>
            <a:endParaRPr lang="en-GB" altLang="es-MX" b="1" i="1"/>
          </a:p>
        </p:txBody>
      </p:sp>
      <p:sp>
        <p:nvSpPr>
          <p:cNvPr id="18437" name="Text Box 5"/>
          <p:cNvSpPr txBox="1">
            <a:spLocks noChangeArrowheads="1"/>
          </p:cNvSpPr>
          <p:nvPr/>
        </p:nvSpPr>
        <p:spPr bwMode="auto">
          <a:xfrm>
            <a:off x="266700" y="1808163"/>
            <a:ext cx="65373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77825" indent="-377825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buFont typeface="Wingdings" pitchFamily="2" charset="2"/>
              <a:buChar char="Ø"/>
            </a:pPr>
            <a:r>
              <a:rPr lang="es-MX" altLang="es-MX" sz="2400" b="1">
                <a:cs typeface="Arial" charset="0"/>
              </a:rPr>
              <a:t>Aprender enfoque integral</a:t>
            </a:r>
            <a:endParaRPr lang="en-US" altLang="es-MX" sz="2400">
              <a:latin typeface="Times New Roman" pitchFamily="18" charset="0"/>
            </a:endParaRPr>
          </a:p>
        </p:txBody>
      </p:sp>
      <p:sp>
        <p:nvSpPr>
          <p:cNvPr id="18438" name="Text Box 6"/>
          <p:cNvSpPr txBox="1">
            <a:spLocks noChangeArrowheads="1"/>
          </p:cNvSpPr>
          <p:nvPr/>
        </p:nvSpPr>
        <p:spPr bwMode="auto">
          <a:xfrm>
            <a:off x="250825" y="2276475"/>
            <a:ext cx="65373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77825" indent="-377825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buFont typeface="Wingdings" pitchFamily="2" charset="2"/>
              <a:buChar char="Ø"/>
            </a:pPr>
            <a:r>
              <a:rPr lang="es-MX" altLang="es-MX" sz="2400" b="1">
                <a:cs typeface="Arial" charset="0"/>
              </a:rPr>
              <a:t>Administrar información ambiental</a:t>
            </a:r>
          </a:p>
        </p:txBody>
      </p:sp>
      <p:sp>
        <p:nvSpPr>
          <p:cNvPr id="18439" name="Text Box 7"/>
          <p:cNvSpPr txBox="1">
            <a:spLocks noChangeArrowheads="1"/>
          </p:cNvSpPr>
          <p:nvPr/>
        </p:nvSpPr>
        <p:spPr bwMode="auto">
          <a:xfrm>
            <a:off x="250825" y="2781300"/>
            <a:ext cx="65373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77825" indent="-377825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buFont typeface="Wingdings" pitchFamily="2" charset="2"/>
              <a:buChar char="Ø"/>
            </a:pPr>
            <a:r>
              <a:rPr lang="es-MX" altLang="es-MX" sz="2400" b="1">
                <a:cs typeface="Arial" charset="0"/>
              </a:rPr>
              <a:t>Identificar vacías  en información</a:t>
            </a:r>
          </a:p>
        </p:txBody>
      </p:sp>
      <p:graphicFrame>
        <p:nvGraphicFramePr>
          <p:cNvPr id="18440" name="Object 8"/>
          <p:cNvGraphicFramePr>
            <a:graphicFrameLocks/>
          </p:cNvGraphicFramePr>
          <p:nvPr/>
        </p:nvGraphicFramePr>
        <p:xfrm>
          <a:off x="315913" y="333375"/>
          <a:ext cx="762000" cy="914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61" name="ClipArt" r:id="rId3" imgW="2660904" imgH="3659429" progId="MS_ClipArt_Gallery.2">
                  <p:embed/>
                </p:oleObj>
              </mc:Choice>
              <mc:Fallback>
                <p:oleObj name="ClipArt" r:id="rId3" imgW="2660904" imgH="3659429" progId="MS_ClipArt_Gallery.2">
                  <p:embed/>
                  <p:pic>
                    <p:nvPicPr>
                      <p:cNvPr id="0" name="Object 8"/>
                      <p:cNvPicPr>
                        <a:picLocks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5913" y="333375"/>
                        <a:ext cx="762000" cy="914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441" name="Text Box 9"/>
          <p:cNvSpPr txBox="1">
            <a:spLocks noChangeArrowheads="1"/>
          </p:cNvSpPr>
          <p:nvPr/>
        </p:nvSpPr>
        <p:spPr bwMode="auto">
          <a:xfrm>
            <a:off x="468313" y="333375"/>
            <a:ext cx="914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s-MX" altLang="es-MX" sz="2400" b="1">
                <a:solidFill>
                  <a:srgbClr val="FF0066"/>
                </a:solidFill>
              </a:rPr>
              <a:t>1</a:t>
            </a:r>
            <a:endParaRPr lang="en-US" altLang="es-MX" sz="2400" b="1">
              <a:solidFill>
                <a:srgbClr val="FF0066"/>
              </a:solidFill>
            </a:endParaRPr>
          </a:p>
        </p:txBody>
      </p:sp>
      <p:pic>
        <p:nvPicPr>
          <p:cNvPr id="18442" name="Picture 10" descr="Uso interno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59563" y="0"/>
            <a:ext cx="2484437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260350"/>
            <a:ext cx="8229600" cy="11430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GB" altLang="es-MX" b="1" smtClean="0">
                <a:solidFill>
                  <a:schemeClr val="tx1"/>
                </a:solidFill>
              </a:rPr>
              <a:t/>
            </a:r>
            <a:br>
              <a:rPr lang="en-GB" altLang="es-MX" b="1" smtClean="0">
                <a:solidFill>
                  <a:schemeClr val="tx1"/>
                </a:solidFill>
              </a:rPr>
            </a:br>
            <a:endParaRPr lang="en-GB" altLang="es-MX" b="1" smtClean="0">
              <a:solidFill>
                <a:schemeClr val="tx1"/>
              </a:solidFill>
            </a:endParaRPr>
          </a:p>
        </p:txBody>
      </p:sp>
      <p:sp>
        <p:nvSpPr>
          <p:cNvPr id="19459" name="Rectangle 3"/>
          <p:cNvSpPr>
            <a:spLocks noGrp="1" noChangeArrowheads="1"/>
          </p:cNvSpPr>
          <p:nvPr>
            <p:ph idx="1"/>
          </p:nvPr>
        </p:nvSpPr>
        <p:spPr>
          <a:xfrm>
            <a:off x="762000" y="2689225"/>
            <a:ext cx="5754688" cy="1676400"/>
          </a:xfrm>
          <a:noFill/>
        </p:spPr>
        <p:txBody>
          <a:bodyPr/>
          <a:lstStyle/>
          <a:p>
            <a:pPr eaLnBrk="1" hangingPunct="1">
              <a:buFont typeface="Wingdings" pitchFamily="2" charset="2"/>
              <a:buChar char="Ø"/>
            </a:pPr>
            <a:r>
              <a:rPr lang="es-MX" altLang="es-MX" sz="2400" b="1" smtClean="0">
                <a:cs typeface="Arial" charset="0"/>
              </a:rPr>
              <a:t>Tener idea para alternativas de mejora</a:t>
            </a:r>
          </a:p>
          <a:p>
            <a:pPr eaLnBrk="1" hangingPunct="1">
              <a:buFont typeface="Wingdings" pitchFamily="2" charset="2"/>
              <a:buNone/>
            </a:pPr>
            <a:endParaRPr lang="en-GB" altLang="es-MX" sz="2400" smtClean="0"/>
          </a:p>
        </p:txBody>
      </p:sp>
      <p:sp>
        <p:nvSpPr>
          <p:cNvPr id="19460" name="Rectangle 4"/>
          <p:cNvSpPr>
            <a:spLocks noChangeArrowheads="1"/>
          </p:cNvSpPr>
          <p:nvPr/>
        </p:nvSpPr>
        <p:spPr bwMode="auto">
          <a:xfrm>
            <a:off x="-541338" y="692150"/>
            <a:ext cx="7772401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MX" altLang="es-MX" b="1" i="1"/>
              <a:t>Estudios mas profundos</a:t>
            </a:r>
            <a:r>
              <a:rPr lang="es-ES" altLang="es-MX" b="1" i="1"/>
              <a:t> </a:t>
            </a:r>
            <a:endParaRPr lang="en-GB" altLang="es-MX" b="1" i="1"/>
          </a:p>
        </p:txBody>
      </p:sp>
      <p:sp>
        <p:nvSpPr>
          <p:cNvPr id="19461" name="Text Box 5"/>
          <p:cNvSpPr txBox="1">
            <a:spLocks noChangeArrowheads="1"/>
          </p:cNvSpPr>
          <p:nvPr/>
        </p:nvSpPr>
        <p:spPr bwMode="auto">
          <a:xfrm>
            <a:off x="762000" y="1736725"/>
            <a:ext cx="8245475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77825" indent="-377825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buFont typeface="Wingdings" pitchFamily="2" charset="2"/>
              <a:buChar char="Ø"/>
            </a:pPr>
            <a:r>
              <a:rPr lang="es-MX" altLang="es-MX" sz="2400" b="1">
                <a:cs typeface="Arial" charset="0"/>
              </a:rPr>
              <a:t>Uso interno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es-MX" sz="2400">
              <a:latin typeface="Times New Roman" pitchFamily="18" charset="0"/>
            </a:endParaRPr>
          </a:p>
        </p:txBody>
      </p:sp>
      <p:sp>
        <p:nvSpPr>
          <p:cNvPr id="19462" name="Text Box 6"/>
          <p:cNvSpPr txBox="1">
            <a:spLocks noChangeArrowheads="1"/>
          </p:cNvSpPr>
          <p:nvPr/>
        </p:nvSpPr>
        <p:spPr bwMode="auto">
          <a:xfrm>
            <a:off x="746125" y="2205038"/>
            <a:ext cx="82454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77825" indent="-377825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buFont typeface="Wingdings" pitchFamily="2" charset="2"/>
              <a:buChar char="Ø"/>
            </a:pPr>
            <a:r>
              <a:rPr lang="es-MX" altLang="es-MX" sz="2400" b="1">
                <a:cs typeface="Arial" charset="0"/>
              </a:rPr>
              <a:t>Administrar información ambiental</a:t>
            </a:r>
          </a:p>
        </p:txBody>
      </p:sp>
      <p:graphicFrame>
        <p:nvGraphicFramePr>
          <p:cNvPr id="19463" name="Object 7"/>
          <p:cNvGraphicFramePr>
            <a:graphicFrameLocks/>
          </p:cNvGraphicFramePr>
          <p:nvPr/>
        </p:nvGraphicFramePr>
        <p:xfrm>
          <a:off x="0" y="404813"/>
          <a:ext cx="762000" cy="914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485" name="ClipArt" r:id="rId3" imgW="2660904" imgH="3659429" progId="MS_ClipArt_Gallery.2">
                  <p:embed/>
                </p:oleObj>
              </mc:Choice>
              <mc:Fallback>
                <p:oleObj name="ClipArt" r:id="rId3" imgW="2660904" imgH="3659429" progId="MS_ClipArt_Gallery.2">
                  <p:embed/>
                  <p:pic>
                    <p:nvPicPr>
                      <p:cNvPr id="0" name="Object 7"/>
                      <p:cNvPicPr>
                        <a:picLocks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404813"/>
                        <a:ext cx="762000" cy="914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464" name="Text Box 8"/>
          <p:cNvSpPr txBox="1">
            <a:spLocks noChangeArrowheads="1"/>
          </p:cNvSpPr>
          <p:nvPr/>
        </p:nvSpPr>
        <p:spPr bwMode="auto">
          <a:xfrm>
            <a:off x="179388" y="404813"/>
            <a:ext cx="914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s-MX" altLang="es-MX" sz="2400" b="1">
                <a:solidFill>
                  <a:srgbClr val="FF0066"/>
                </a:solidFill>
              </a:rPr>
              <a:t>2</a:t>
            </a:r>
            <a:endParaRPr lang="en-US" altLang="es-MX" sz="2400" b="1">
              <a:solidFill>
                <a:srgbClr val="FF0066"/>
              </a:solidFill>
            </a:endParaRPr>
          </a:p>
        </p:txBody>
      </p:sp>
      <p:sp>
        <p:nvSpPr>
          <p:cNvPr id="19465" name="Text Box 9"/>
          <p:cNvSpPr txBox="1">
            <a:spLocks noChangeArrowheads="1"/>
          </p:cNvSpPr>
          <p:nvPr/>
        </p:nvSpPr>
        <p:spPr bwMode="auto">
          <a:xfrm>
            <a:off x="684213" y="3500438"/>
            <a:ext cx="5005387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77825" indent="-377825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buFont typeface="Wingdings" pitchFamily="2" charset="2"/>
              <a:buChar char="Ø"/>
            </a:pPr>
            <a:r>
              <a:rPr lang="es-MX" altLang="es-MX" sz="2400" b="1">
                <a:cs typeface="Arial" charset="0"/>
              </a:rPr>
              <a:t>Comparación de alternativas</a:t>
            </a:r>
          </a:p>
        </p:txBody>
      </p:sp>
      <p:pic>
        <p:nvPicPr>
          <p:cNvPr id="19466" name="Picture 10" descr="exploracion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076700"/>
            <a:ext cx="9144000" cy="2781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GB" altLang="es-MX" b="1" smtClean="0">
                <a:solidFill>
                  <a:schemeClr val="tx1"/>
                </a:solidFill>
              </a:rPr>
              <a:t/>
            </a:r>
            <a:br>
              <a:rPr lang="en-GB" altLang="es-MX" b="1" smtClean="0">
                <a:solidFill>
                  <a:schemeClr val="tx1"/>
                </a:solidFill>
              </a:rPr>
            </a:br>
            <a:endParaRPr lang="en-GB" altLang="es-MX" b="1" smtClean="0">
              <a:solidFill>
                <a:schemeClr val="tx1"/>
              </a:solidFill>
            </a:endParaRPr>
          </a:p>
        </p:txBody>
      </p:sp>
      <p:sp>
        <p:nvSpPr>
          <p:cNvPr id="20483" name="Rectangle 3"/>
          <p:cNvSpPr>
            <a:spLocks noGrp="1" noChangeArrowheads="1"/>
          </p:cNvSpPr>
          <p:nvPr>
            <p:ph idx="1"/>
          </p:nvPr>
        </p:nvSpPr>
        <p:spPr>
          <a:xfrm>
            <a:off x="762000" y="1524000"/>
            <a:ext cx="6257925" cy="4114800"/>
          </a:xfrm>
          <a:noFill/>
        </p:spPr>
        <p:txBody>
          <a:bodyPr/>
          <a:lstStyle/>
          <a:p>
            <a:pPr eaLnBrk="1" hangingPunct="1">
              <a:buFont typeface="Wingdings" pitchFamily="2" charset="2"/>
              <a:buChar char="Ø"/>
            </a:pPr>
            <a:r>
              <a:rPr lang="es-MX" altLang="es-MX" sz="2400" b="1" smtClean="0">
                <a:cs typeface="Arial" charset="0"/>
              </a:rPr>
              <a:t>Posicionamiento</a:t>
            </a:r>
          </a:p>
          <a:p>
            <a:pPr eaLnBrk="1" hangingPunct="1">
              <a:buFont typeface="Wingdings" pitchFamily="2" charset="2"/>
              <a:buChar char="Ø"/>
            </a:pPr>
            <a:r>
              <a:rPr lang="es-MX" altLang="es-MX" sz="2400" b="1" smtClean="0">
                <a:cs typeface="Arial" charset="0"/>
              </a:rPr>
              <a:t>Eco-labeling</a:t>
            </a:r>
          </a:p>
          <a:p>
            <a:pPr eaLnBrk="1" hangingPunct="1">
              <a:buFont typeface="Wingdings" pitchFamily="2" charset="2"/>
              <a:buChar char="Ø"/>
            </a:pPr>
            <a:r>
              <a:rPr lang="es-MX" altLang="es-MX" sz="2400" b="1" smtClean="0">
                <a:cs typeface="Arial" charset="0"/>
              </a:rPr>
              <a:t>IPP (desarrollo de políticas integrales sobre productos)</a:t>
            </a:r>
          </a:p>
          <a:p>
            <a:pPr eaLnBrk="1" hangingPunct="1">
              <a:buFont typeface="Wingdings" pitchFamily="2" charset="2"/>
              <a:buChar char="Ø"/>
            </a:pPr>
            <a:r>
              <a:rPr lang="es-MX" altLang="es-MX" sz="2400" b="1" smtClean="0">
                <a:cs typeface="Arial" charset="0"/>
              </a:rPr>
              <a:t>Estrategias de mercado</a:t>
            </a:r>
          </a:p>
          <a:p>
            <a:pPr eaLnBrk="1" hangingPunct="1">
              <a:buFont typeface="Wingdings" pitchFamily="2" charset="2"/>
              <a:buChar char="Ø"/>
            </a:pPr>
            <a:r>
              <a:rPr lang="es-MX" altLang="es-MX" sz="2400" b="1" smtClean="0">
                <a:cs typeface="Arial" charset="0"/>
              </a:rPr>
              <a:t>Publicidad</a:t>
            </a:r>
          </a:p>
          <a:p>
            <a:pPr eaLnBrk="1" hangingPunct="1">
              <a:buFont typeface="Wingdings" pitchFamily="2" charset="2"/>
              <a:buChar char="Ø"/>
            </a:pPr>
            <a:endParaRPr lang="es-MX" altLang="es-MX" sz="2400" b="1" smtClean="0">
              <a:cs typeface="Arial" charset="0"/>
            </a:endParaRPr>
          </a:p>
          <a:p>
            <a:pPr eaLnBrk="1" hangingPunct="1">
              <a:buFont typeface="Wingdings" pitchFamily="2" charset="2"/>
              <a:buChar char="Ø"/>
            </a:pPr>
            <a:endParaRPr lang="es-MX" altLang="es-MX" sz="2400" b="1" smtClean="0">
              <a:cs typeface="Arial" charset="0"/>
            </a:endParaRPr>
          </a:p>
          <a:p>
            <a:pPr eaLnBrk="1" hangingPunct="1">
              <a:buFont typeface="Wingdings" pitchFamily="2" charset="2"/>
              <a:buChar char="Ø"/>
            </a:pPr>
            <a:endParaRPr lang="es-MX" altLang="es-MX" sz="2400" b="1" smtClean="0">
              <a:cs typeface="Arial" charset="0"/>
            </a:endParaRPr>
          </a:p>
          <a:p>
            <a:pPr eaLnBrk="1" hangingPunct="1">
              <a:buFont typeface="Symbol" pitchFamily="18" charset="2"/>
              <a:buChar char="-"/>
            </a:pPr>
            <a:endParaRPr lang="en-GB" altLang="es-MX" sz="1800" smtClean="0"/>
          </a:p>
        </p:txBody>
      </p:sp>
      <p:sp>
        <p:nvSpPr>
          <p:cNvPr id="20484" name="Rectangle 4"/>
          <p:cNvSpPr>
            <a:spLocks noChangeArrowheads="1"/>
          </p:cNvSpPr>
          <p:nvPr/>
        </p:nvSpPr>
        <p:spPr bwMode="auto">
          <a:xfrm>
            <a:off x="-396875" y="620713"/>
            <a:ext cx="7772400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MX" altLang="es-MX" b="1" i="1"/>
              <a:t>Aplicaciones de mercadeo</a:t>
            </a:r>
            <a:r>
              <a:rPr lang="es-ES" altLang="es-MX" b="1" i="1"/>
              <a:t> </a:t>
            </a:r>
            <a:endParaRPr lang="en-GB" altLang="es-MX" b="1" i="1"/>
          </a:p>
        </p:txBody>
      </p:sp>
      <p:sp>
        <p:nvSpPr>
          <p:cNvPr id="20485" name="Rectangle 5"/>
          <p:cNvSpPr>
            <a:spLocks noChangeArrowheads="1"/>
          </p:cNvSpPr>
          <p:nvPr/>
        </p:nvSpPr>
        <p:spPr bwMode="auto">
          <a:xfrm>
            <a:off x="2124075" y="5373688"/>
            <a:ext cx="4572000" cy="1436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lvl="2" eaLnBrk="1" hangingPunct="1">
              <a:spcBef>
                <a:spcPct val="50000"/>
              </a:spcBef>
              <a:buFont typeface="Symbol" pitchFamily="18" charset="2"/>
              <a:buChar char="-"/>
            </a:pPr>
            <a:r>
              <a:rPr lang="es-MX" altLang="es-MX" sz="1600" b="1">
                <a:cs typeface="Arial" charset="0"/>
              </a:rPr>
              <a:t>Según normatividad del ISO 14040</a:t>
            </a:r>
          </a:p>
          <a:p>
            <a:pPr lvl="2" eaLnBrk="1" hangingPunct="1">
              <a:spcBef>
                <a:spcPct val="50000"/>
              </a:spcBef>
              <a:buFont typeface="Symbol" pitchFamily="18" charset="2"/>
              <a:buChar char="-"/>
            </a:pPr>
            <a:r>
              <a:rPr lang="es-MX" altLang="es-MX" sz="1600" b="1">
                <a:cs typeface="Arial" charset="0"/>
              </a:rPr>
              <a:t>Análisis Científico</a:t>
            </a:r>
          </a:p>
          <a:p>
            <a:pPr lvl="2" eaLnBrk="1" hangingPunct="1">
              <a:spcBef>
                <a:spcPct val="50000"/>
              </a:spcBef>
              <a:buFont typeface="Symbol" pitchFamily="18" charset="2"/>
              <a:buChar char="-"/>
            </a:pPr>
            <a:r>
              <a:rPr lang="es-MX" altLang="es-MX" sz="1600" b="1">
                <a:cs typeface="Arial" charset="0"/>
              </a:rPr>
              <a:t>Justificación de la información</a:t>
            </a:r>
          </a:p>
          <a:p>
            <a:pPr lvl="2" eaLnBrk="1" hangingPunct="1">
              <a:spcBef>
                <a:spcPct val="50000"/>
              </a:spcBef>
              <a:buFont typeface="Symbol" pitchFamily="18" charset="2"/>
              <a:buChar char="-"/>
            </a:pPr>
            <a:r>
              <a:rPr lang="es-MX" altLang="es-MX" sz="1600" b="1">
                <a:cs typeface="Arial" charset="0"/>
              </a:rPr>
              <a:t>“Peer review”</a:t>
            </a:r>
          </a:p>
        </p:txBody>
      </p:sp>
      <p:sp>
        <p:nvSpPr>
          <p:cNvPr id="20486" name="AutoShape 6"/>
          <p:cNvSpPr>
            <a:spLocks noChangeArrowheads="1"/>
          </p:cNvSpPr>
          <p:nvPr/>
        </p:nvSpPr>
        <p:spPr bwMode="auto">
          <a:xfrm>
            <a:off x="3810000" y="4419600"/>
            <a:ext cx="1676400" cy="914400"/>
          </a:xfrm>
          <a:prstGeom prst="downArrow">
            <a:avLst>
              <a:gd name="adj1" fmla="val 50000"/>
              <a:gd name="adj2" fmla="val 25000"/>
            </a:avLst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ES" altLang="es-MX" sz="1800"/>
          </a:p>
        </p:txBody>
      </p:sp>
      <p:pic>
        <p:nvPicPr>
          <p:cNvPr id="20487" name="Picture 7" descr="Analisis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59563" y="0"/>
            <a:ext cx="2484437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20488" name="Object 8"/>
          <p:cNvGraphicFramePr>
            <a:graphicFrameLocks/>
          </p:cNvGraphicFramePr>
          <p:nvPr/>
        </p:nvGraphicFramePr>
        <p:xfrm>
          <a:off x="107950" y="333375"/>
          <a:ext cx="762000" cy="914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08" name="ClipArt" r:id="rId4" imgW="2660904" imgH="3659429" progId="MS_ClipArt_Gallery.2">
                  <p:embed/>
                </p:oleObj>
              </mc:Choice>
              <mc:Fallback>
                <p:oleObj name="ClipArt" r:id="rId4" imgW="2660904" imgH="3659429" progId="MS_ClipArt_Gallery.2">
                  <p:embed/>
                  <p:pic>
                    <p:nvPicPr>
                      <p:cNvPr id="0" name="Object 8"/>
                      <p:cNvPicPr>
                        <a:picLocks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7950" y="333375"/>
                        <a:ext cx="762000" cy="914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489" name="Text Box 9"/>
          <p:cNvSpPr txBox="1">
            <a:spLocks noChangeArrowheads="1"/>
          </p:cNvSpPr>
          <p:nvPr/>
        </p:nvSpPr>
        <p:spPr bwMode="auto">
          <a:xfrm>
            <a:off x="260350" y="333375"/>
            <a:ext cx="914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s-MX" altLang="es-MX" sz="2400" b="1">
                <a:solidFill>
                  <a:srgbClr val="FF0066"/>
                </a:solidFill>
              </a:rPr>
              <a:t>3</a:t>
            </a:r>
            <a:endParaRPr lang="en-US" altLang="es-MX" sz="2400" b="1">
              <a:solidFill>
                <a:srgbClr val="FF0066"/>
              </a:solidFill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9" name="Rectangle 2"/>
          <p:cNvSpPr>
            <a:spLocks noGrp="1" noChangeArrowheads="1"/>
          </p:cNvSpPr>
          <p:nvPr>
            <p:ph type="title"/>
          </p:nvPr>
        </p:nvSpPr>
        <p:spPr>
          <a:xfrm>
            <a:off x="3276600" y="414338"/>
            <a:ext cx="5475288" cy="1143000"/>
          </a:xfrm>
        </p:spPr>
        <p:txBody>
          <a:bodyPr lIns="92075" tIns="46038" rIns="92075" bIns="46038"/>
          <a:lstStyle/>
          <a:p>
            <a:pPr eaLnBrk="1" hangingPunct="1"/>
            <a:r>
              <a:rPr lang="es-ES" altLang="es-MX" sz="4000" b="1" i="1" smtClean="0">
                <a:solidFill>
                  <a:schemeClr val="tx1"/>
                </a:solidFill>
              </a:rPr>
              <a:t>Primeras estudios de LCA</a:t>
            </a:r>
          </a:p>
        </p:txBody>
      </p:sp>
      <p:sp>
        <p:nvSpPr>
          <p:cNvPr id="24580" name="Rectangle 3"/>
          <p:cNvSpPr>
            <a:spLocks noChangeArrowheads="1"/>
          </p:cNvSpPr>
          <p:nvPr/>
        </p:nvSpPr>
        <p:spPr bwMode="auto">
          <a:xfrm>
            <a:off x="3563938" y="1844675"/>
            <a:ext cx="5241925" cy="466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>
            <a:spAutoFit/>
          </a:bodyPr>
          <a:lstStyle>
            <a:lvl1pPr marL="576263" indent="-576263" defTabSz="7620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76200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7620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7620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7620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s-ES" altLang="es-MX" sz="2000" i="1"/>
              <a:t>´70 - ´90</a:t>
            </a:r>
          </a:p>
          <a:p>
            <a:pPr>
              <a:spcBef>
                <a:spcPct val="0"/>
              </a:spcBef>
            </a:pPr>
            <a:r>
              <a:rPr lang="es-ES" altLang="es-MX" sz="2000"/>
              <a:t>Análisis de energía</a:t>
            </a:r>
          </a:p>
          <a:p>
            <a:pPr>
              <a:spcBef>
                <a:spcPct val="0"/>
              </a:spcBef>
            </a:pPr>
            <a:r>
              <a:rPr lang="es-ES" altLang="es-MX" sz="2000"/>
              <a:t>Comparación de sistemas y materiales de empaques  </a:t>
            </a:r>
          </a:p>
          <a:p>
            <a:pPr>
              <a:spcBef>
                <a:spcPct val="0"/>
              </a:spcBef>
            </a:pPr>
            <a:r>
              <a:rPr lang="es-ES" altLang="es-MX" sz="2000"/>
              <a:t>Confidenciales. </a:t>
            </a:r>
          </a:p>
          <a:p>
            <a:pPr>
              <a:spcBef>
                <a:spcPct val="0"/>
              </a:spcBef>
            </a:pPr>
            <a:r>
              <a:rPr lang="es-ES" altLang="es-MX" sz="2000"/>
              <a:t>Iniciativas privadas</a:t>
            </a:r>
          </a:p>
          <a:p>
            <a:pPr>
              <a:spcBef>
                <a:spcPct val="0"/>
              </a:spcBef>
            </a:pPr>
            <a:r>
              <a:rPr lang="es-ES" altLang="es-MX" sz="2000"/>
              <a:t>Herramienta de competitividad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s-ES" altLang="es-MX" sz="2000" i="1"/>
              <a:t>´90 - ahora</a:t>
            </a:r>
          </a:p>
          <a:p>
            <a:pPr>
              <a:spcBef>
                <a:spcPct val="0"/>
              </a:spcBef>
            </a:pPr>
            <a:r>
              <a:rPr lang="es-ES" altLang="es-MX" sz="2000"/>
              <a:t>Papel importante del gobierno (definir políticas)</a:t>
            </a:r>
          </a:p>
          <a:p>
            <a:pPr>
              <a:spcBef>
                <a:spcPct val="0"/>
              </a:spcBef>
            </a:pPr>
            <a:r>
              <a:rPr lang="es-ES" altLang="es-MX" sz="2000"/>
              <a:t>Colaboración en la cadena coordinada por los gremios</a:t>
            </a:r>
          </a:p>
          <a:p>
            <a:pPr>
              <a:spcBef>
                <a:spcPct val="0"/>
              </a:spcBef>
            </a:pPr>
            <a:r>
              <a:rPr lang="es-ES" altLang="es-MX" sz="2000"/>
              <a:t>Intercambio de datos</a:t>
            </a:r>
          </a:p>
          <a:p>
            <a:pPr>
              <a:spcBef>
                <a:spcPct val="0"/>
              </a:spcBef>
            </a:pPr>
            <a:r>
              <a:rPr lang="es-ES" altLang="es-MX" sz="2000"/>
              <a:t>Desarrollo de software</a:t>
            </a:r>
          </a:p>
          <a:p>
            <a:pPr>
              <a:spcBef>
                <a:spcPct val="0"/>
              </a:spcBef>
            </a:pPr>
            <a:r>
              <a:rPr lang="es-ES" altLang="es-MX" sz="2000"/>
              <a:t>Estandarización</a:t>
            </a:r>
          </a:p>
        </p:txBody>
      </p:sp>
      <p:pic>
        <p:nvPicPr>
          <p:cNvPr id="24581" name="Picture 5" descr="historia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98767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10"/>
          <p:cNvSpPr>
            <a:spLocks noChangeArrowheads="1"/>
          </p:cNvSpPr>
          <p:nvPr/>
        </p:nvSpPr>
        <p:spPr bwMode="auto">
          <a:xfrm>
            <a:off x="457200" y="1524000"/>
            <a:ext cx="8305800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spcAft>
                <a:spcPts val="600"/>
              </a:spcAft>
              <a:buSzPct val="160000"/>
              <a:buFont typeface="Wingdings" pitchFamily="2" charset="2"/>
              <a:buChar char=""/>
              <a:defRPr sz="2800">
                <a:solidFill>
                  <a:schemeClr val="tx1"/>
                </a:solidFill>
                <a:latin typeface="Rockwell" pitchFamily="18" charset="0"/>
              </a:defRPr>
            </a:lvl1pPr>
            <a:lvl2pPr marL="742950" indent="-285750">
              <a:spcBef>
                <a:spcPct val="20000"/>
              </a:spcBef>
              <a:spcAft>
                <a:spcPts val="600"/>
              </a:spcAft>
              <a:buSzPct val="160000"/>
              <a:buFont typeface="Wingdings" pitchFamily="2" charset="2"/>
              <a:buChar char=""/>
              <a:defRPr sz="2400">
                <a:solidFill>
                  <a:schemeClr val="tx1"/>
                </a:solidFill>
                <a:latin typeface="Rockwell" pitchFamily="18" charset="0"/>
              </a:defRPr>
            </a:lvl2pPr>
            <a:lvl3pPr marL="1143000" indent="-228600">
              <a:spcBef>
                <a:spcPct val="20000"/>
              </a:spcBef>
              <a:spcAft>
                <a:spcPts val="600"/>
              </a:spcAft>
              <a:buSzPct val="160000"/>
              <a:buFont typeface="Wingdings" pitchFamily="2" charset="2"/>
              <a:buChar char=""/>
              <a:defRPr sz="2000">
                <a:solidFill>
                  <a:schemeClr val="tx1"/>
                </a:solidFill>
                <a:latin typeface="Rockwell" pitchFamily="18" charset="0"/>
              </a:defRPr>
            </a:lvl3pPr>
            <a:lvl4pPr marL="1600200" indent="-228600">
              <a:spcBef>
                <a:spcPct val="20000"/>
              </a:spcBef>
              <a:spcAft>
                <a:spcPts val="600"/>
              </a:spcAft>
              <a:buSzPct val="160000"/>
              <a:buFont typeface="Wingdings" pitchFamily="2" charset="2"/>
              <a:buChar char=""/>
              <a:defRPr>
                <a:solidFill>
                  <a:schemeClr val="tx1"/>
                </a:solidFill>
                <a:latin typeface="Rockwell" pitchFamily="18" charset="0"/>
              </a:defRPr>
            </a:lvl4pPr>
            <a:lvl5pPr marL="2057400" indent="-228600">
              <a:spcBef>
                <a:spcPct val="20000"/>
              </a:spcBef>
              <a:spcAft>
                <a:spcPts val="600"/>
              </a:spcAft>
              <a:buSzPct val="160000"/>
              <a:buFont typeface="Wingdings" pitchFamily="2" charset="2"/>
              <a:buChar char=""/>
              <a:defRPr>
                <a:solidFill>
                  <a:schemeClr val="tx1"/>
                </a:solidFill>
                <a:latin typeface="Rockwell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ts val="600"/>
              </a:spcAft>
              <a:buSzPct val="160000"/>
              <a:buFont typeface="Wingdings" pitchFamily="2" charset="2"/>
              <a:buChar char=""/>
              <a:defRPr>
                <a:solidFill>
                  <a:schemeClr val="tx1"/>
                </a:solidFill>
                <a:latin typeface="Rockwell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ts val="600"/>
              </a:spcAft>
              <a:buSzPct val="160000"/>
              <a:buFont typeface="Wingdings" pitchFamily="2" charset="2"/>
              <a:buChar char=""/>
              <a:defRPr>
                <a:solidFill>
                  <a:schemeClr val="tx1"/>
                </a:solidFill>
                <a:latin typeface="Rockwell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ts val="600"/>
              </a:spcAft>
              <a:buSzPct val="160000"/>
              <a:buFont typeface="Wingdings" pitchFamily="2" charset="2"/>
              <a:buChar char=""/>
              <a:defRPr>
                <a:solidFill>
                  <a:schemeClr val="tx1"/>
                </a:solidFill>
                <a:latin typeface="Rockwell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ts val="600"/>
              </a:spcAft>
              <a:buSzPct val="160000"/>
              <a:buFont typeface="Wingdings" pitchFamily="2" charset="2"/>
              <a:buChar char=""/>
              <a:defRPr>
                <a:solidFill>
                  <a:schemeClr val="tx1"/>
                </a:solidFill>
                <a:latin typeface="Rockwell" pitchFamily="18" charset="0"/>
              </a:defRPr>
            </a:lvl9pPr>
          </a:lstStyle>
          <a:p>
            <a:pPr eaLnBrk="1" hangingPunct="1">
              <a:lnSpc>
                <a:spcPct val="80000"/>
              </a:lnSpc>
              <a:spcAft>
                <a:spcPct val="0"/>
              </a:spcAft>
              <a:buClr>
                <a:srgbClr val="675E47"/>
              </a:buClr>
              <a:buSzPct val="70000"/>
              <a:buFont typeface="Wingdings" pitchFamily="2" charset="2"/>
              <a:buNone/>
            </a:pPr>
            <a:endParaRPr lang="es-MX" altLang="es-MX" sz="1600">
              <a:solidFill>
                <a:srgbClr val="2F2B20"/>
              </a:solidFill>
              <a:latin typeface="Arial" pitchFamily="34" charset="0"/>
            </a:endParaRPr>
          </a:p>
          <a:p>
            <a:pPr eaLnBrk="1" hangingPunct="1">
              <a:lnSpc>
                <a:spcPct val="80000"/>
              </a:lnSpc>
              <a:spcAft>
                <a:spcPct val="0"/>
              </a:spcAft>
              <a:buClr>
                <a:srgbClr val="675E47"/>
              </a:buClr>
              <a:buSzPct val="70000"/>
              <a:buFont typeface="Wingdings" pitchFamily="2" charset="2"/>
              <a:buChar char="l"/>
            </a:pPr>
            <a:endParaRPr lang="es-MX" altLang="es-MX" sz="1600">
              <a:solidFill>
                <a:srgbClr val="2F2B20"/>
              </a:solidFill>
              <a:latin typeface="Arial" pitchFamily="34" charset="0"/>
            </a:endParaRPr>
          </a:p>
        </p:txBody>
      </p:sp>
      <p:sp>
        <p:nvSpPr>
          <p:cNvPr id="13315" name="Title 4"/>
          <p:cNvSpPr>
            <a:spLocks noGrp="1"/>
          </p:cNvSpPr>
          <p:nvPr>
            <p:ph type="title"/>
          </p:nvPr>
        </p:nvSpPr>
        <p:spPr>
          <a:xfrm>
            <a:off x="611560" y="55419"/>
            <a:ext cx="8377560" cy="1213341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tabLst>
                <a:tab pos="3316288" algn="l"/>
              </a:tabLst>
              <a:defRPr/>
            </a:pPr>
            <a:r>
              <a:rPr lang="es-MX" altLang="es-MX" dirty="0" smtClean="0"/>
              <a:t>Guía para la utilización del material</a:t>
            </a:r>
          </a:p>
        </p:txBody>
      </p:sp>
      <p:sp>
        <p:nvSpPr>
          <p:cNvPr id="17412" name="TextBox 5"/>
          <p:cNvSpPr txBox="1">
            <a:spLocks noChangeArrowheads="1"/>
          </p:cNvSpPr>
          <p:nvPr/>
        </p:nvSpPr>
        <p:spPr bwMode="auto">
          <a:xfrm>
            <a:off x="457200" y="1648410"/>
            <a:ext cx="8243888" cy="5078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spcAft>
                <a:spcPts val="600"/>
              </a:spcAft>
              <a:buSzPct val="160000"/>
              <a:buFont typeface="Wingdings" pitchFamily="2" charset="2"/>
              <a:buChar char=""/>
              <a:defRPr sz="2800">
                <a:solidFill>
                  <a:schemeClr val="tx1"/>
                </a:solidFill>
                <a:latin typeface="Rockwell" pitchFamily="18" charset="0"/>
              </a:defRPr>
            </a:lvl1pPr>
            <a:lvl2pPr marL="742950" indent="-285750">
              <a:spcBef>
                <a:spcPct val="20000"/>
              </a:spcBef>
              <a:spcAft>
                <a:spcPts val="600"/>
              </a:spcAft>
              <a:buSzPct val="160000"/>
              <a:buFont typeface="Wingdings" pitchFamily="2" charset="2"/>
              <a:buChar char=""/>
              <a:defRPr sz="2400">
                <a:solidFill>
                  <a:schemeClr val="tx1"/>
                </a:solidFill>
                <a:latin typeface="Rockwell" pitchFamily="18" charset="0"/>
              </a:defRPr>
            </a:lvl2pPr>
            <a:lvl3pPr marL="1143000" indent="-228600">
              <a:spcBef>
                <a:spcPct val="20000"/>
              </a:spcBef>
              <a:spcAft>
                <a:spcPts val="600"/>
              </a:spcAft>
              <a:buSzPct val="160000"/>
              <a:buFont typeface="Wingdings" pitchFamily="2" charset="2"/>
              <a:buChar char=""/>
              <a:defRPr sz="2000">
                <a:solidFill>
                  <a:schemeClr val="tx1"/>
                </a:solidFill>
                <a:latin typeface="Rockwell" pitchFamily="18" charset="0"/>
              </a:defRPr>
            </a:lvl3pPr>
            <a:lvl4pPr marL="1600200" indent="-228600">
              <a:spcBef>
                <a:spcPct val="20000"/>
              </a:spcBef>
              <a:spcAft>
                <a:spcPts val="600"/>
              </a:spcAft>
              <a:buSzPct val="160000"/>
              <a:buFont typeface="Wingdings" pitchFamily="2" charset="2"/>
              <a:buChar char=""/>
              <a:defRPr>
                <a:solidFill>
                  <a:schemeClr val="tx1"/>
                </a:solidFill>
                <a:latin typeface="Rockwell" pitchFamily="18" charset="0"/>
              </a:defRPr>
            </a:lvl4pPr>
            <a:lvl5pPr marL="2057400" indent="-228600">
              <a:spcBef>
                <a:spcPct val="20000"/>
              </a:spcBef>
              <a:spcAft>
                <a:spcPts val="600"/>
              </a:spcAft>
              <a:buSzPct val="160000"/>
              <a:buFont typeface="Wingdings" pitchFamily="2" charset="2"/>
              <a:buChar char=""/>
              <a:defRPr>
                <a:solidFill>
                  <a:schemeClr val="tx1"/>
                </a:solidFill>
                <a:latin typeface="Rockwell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ts val="600"/>
              </a:spcAft>
              <a:buSzPct val="160000"/>
              <a:buFont typeface="Wingdings" pitchFamily="2" charset="2"/>
              <a:buChar char=""/>
              <a:defRPr>
                <a:solidFill>
                  <a:schemeClr val="tx1"/>
                </a:solidFill>
                <a:latin typeface="Rockwell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ts val="600"/>
              </a:spcAft>
              <a:buSzPct val="160000"/>
              <a:buFont typeface="Wingdings" pitchFamily="2" charset="2"/>
              <a:buChar char=""/>
              <a:defRPr>
                <a:solidFill>
                  <a:schemeClr val="tx1"/>
                </a:solidFill>
                <a:latin typeface="Rockwell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ts val="600"/>
              </a:spcAft>
              <a:buSzPct val="160000"/>
              <a:buFont typeface="Wingdings" pitchFamily="2" charset="2"/>
              <a:buChar char=""/>
              <a:defRPr>
                <a:solidFill>
                  <a:schemeClr val="tx1"/>
                </a:solidFill>
                <a:latin typeface="Rockwell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ts val="600"/>
              </a:spcAft>
              <a:buSzPct val="160000"/>
              <a:buFont typeface="Wingdings" pitchFamily="2" charset="2"/>
              <a:buChar char=""/>
              <a:defRPr>
                <a:solidFill>
                  <a:schemeClr val="tx1"/>
                </a:solidFill>
                <a:latin typeface="Rockwell" pitchFamily="18" charset="0"/>
              </a:defRPr>
            </a:lvl9pPr>
          </a:lstStyle>
          <a:p>
            <a:pPr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SzTx/>
              <a:buFontTx/>
              <a:buNone/>
            </a:pPr>
            <a:r>
              <a:rPr lang="es-MX" altLang="es-MX" sz="2000" b="1" dirty="0">
                <a:latin typeface="Arial" pitchFamily="34" charset="0"/>
              </a:rPr>
              <a:t>El material que se presenta constituye un apoyo para el docente que tenga la oportunidad de impartir la unidad de aprendizaje de </a:t>
            </a:r>
            <a:r>
              <a:rPr lang="es-MX" altLang="es-MX" sz="2000" b="1" dirty="0" smtClean="0">
                <a:latin typeface="Arial" pitchFamily="34" charset="0"/>
              </a:rPr>
              <a:t>Análisis de Ciclo de Vida en la Maestría de Calidad Ambiental, </a:t>
            </a:r>
            <a:r>
              <a:rPr lang="es-MX" altLang="es-MX" sz="2000" b="1" dirty="0">
                <a:latin typeface="Arial" pitchFamily="34" charset="0"/>
              </a:rPr>
              <a:t>pretendiendo facilitar al alumno la comprensión de la temática abordada en la misma.</a:t>
            </a:r>
          </a:p>
          <a:p>
            <a:pPr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SzTx/>
              <a:buFontTx/>
              <a:buNone/>
            </a:pPr>
            <a:endParaRPr lang="es-MX" altLang="es-MX" sz="2000" b="1" dirty="0">
              <a:latin typeface="Arial" pitchFamily="34" charset="0"/>
            </a:endParaRPr>
          </a:p>
          <a:p>
            <a:pPr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SzTx/>
              <a:buFontTx/>
              <a:buNone/>
            </a:pPr>
            <a:r>
              <a:rPr lang="es-MX" altLang="es-MX" sz="2000" b="1" dirty="0">
                <a:latin typeface="Arial" pitchFamily="34" charset="0"/>
              </a:rPr>
              <a:t>La composición del material es la siguiente:</a:t>
            </a:r>
          </a:p>
          <a:p>
            <a:pPr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SzTx/>
              <a:buFontTx/>
              <a:buNone/>
            </a:pPr>
            <a:endParaRPr lang="es-MX" altLang="es-MX" sz="2000" b="1" dirty="0">
              <a:latin typeface="Arial" pitchFamily="34" charset="0"/>
            </a:endParaRPr>
          </a:p>
          <a:p>
            <a:pPr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SzTx/>
              <a:buFontTx/>
              <a:buNone/>
            </a:pPr>
            <a:r>
              <a:rPr lang="es-MX" altLang="es-MX" sz="2000" b="1" dirty="0" smtClean="0">
                <a:latin typeface="Arial" pitchFamily="34" charset="0"/>
              </a:rPr>
              <a:t>38</a:t>
            </a:r>
            <a:r>
              <a:rPr lang="es-MX" altLang="es-MX" sz="2000" b="1" dirty="0" smtClean="0">
                <a:latin typeface="Arial" pitchFamily="34" charset="0"/>
              </a:rPr>
              <a:t> </a:t>
            </a:r>
            <a:r>
              <a:rPr lang="es-MX" altLang="es-MX" sz="2000" b="1" dirty="0">
                <a:latin typeface="Arial" pitchFamily="34" charset="0"/>
              </a:rPr>
              <a:t>Diapositivas de la Unidad </a:t>
            </a:r>
            <a:r>
              <a:rPr lang="es-MX" altLang="es-MX" sz="2000" b="1" dirty="0" smtClean="0">
                <a:latin typeface="Arial" pitchFamily="34" charset="0"/>
              </a:rPr>
              <a:t>IV: </a:t>
            </a:r>
            <a:endParaRPr lang="es-MX" altLang="es-MX" sz="2000" b="1" dirty="0">
              <a:latin typeface="Arial" pitchFamily="34" charset="0"/>
            </a:endParaRPr>
          </a:p>
          <a:p>
            <a:pPr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SzTx/>
              <a:buFontTx/>
              <a:buNone/>
            </a:pPr>
            <a:endParaRPr lang="es-MX" altLang="es-MX" sz="2000" b="1" dirty="0">
              <a:latin typeface="Arial" pitchFamily="34" charset="0"/>
            </a:endParaRPr>
          </a:p>
          <a:p>
            <a:pPr algn="ctr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SzTx/>
              <a:buFontTx/>
              <a:buNone/>
            </a:pPr>
            <a:r>
              <a:rPr lang="es-MX" altLang="es-MX" sz="2000" b="1" dirty="0" smtClean="0">
                <a:latin typeface="Arial" pitchFamily="34" charset="0"/>
              </a:rPr>
              <a:t>Análisis del Ciclo de </a:t>
            </a:r>
            <a:r>
              <a:rPr lang="es-MX" altLang="es-MX" sz="2000" b="1" dirty="0" smtClean="0">
                <a:latin typeface="Arial" pitchFamily="34" charset="0"/>
              </a:rPr>
              <a:t>Vida</a:t>
            </a:r>
          </a:p>
          <a:p>
            <a:pPr algn="ctr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SzTx/>
              <a:buFontTx/>
              <a:buNone/>
            </a:pPr>
            <a:r>
              <a:rPr lang="es-MX" altLang="es-MX" sz="2000" b="1" dirty="0" smtClean="0">
                <a:latin typeface="Arial" pitchFamily="34" charset="0"/>
              </a:rPr>
              <a:t>Introducción a la Metodología de Análisis de Ciclo de Vida</a:t>
            </a:r>
            <a:endParaRPr lang="es-MX" altLang="es-MX" sz="2000" b="1" dirty="0">
              <a:latin typeface="Arial" pitchFamily="34" charset="0"/>
            </a:endParaRPr>
          </a:p>
          <a:p>
            <a:pPr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SzTx/>
              <a:buFontTx/>
              <a:buNone/>
            </a:pPr>
            <a:endParaRPr lang="es-MX" altLang="es-MX" sz="2400" b="1" dirty="0">
              <a:solidFill>
                <a:srgbClr val="000000"/>
              </a:solidFill>
              <a:latin typeface="Arial" pitchFamily="34" charset="0"/>
            </a:endParaRPr>
          </a:p>
          <a:p>
            <a:pPr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SzTx/>
              <a:buFontTx/>
              <a:buNone/>
            </a:pPr>
            <a:endParaRPr lang="es-MX" altLang="es-MX" sz="2400" b="1" dirty="0">
              <a:solidFill>
                <a:srgbClr val="000000"/>
              </a:solidFill>
              <a:latin typeface="Arial" pitchFamily="34" charset="0"/>
            </a:endParaRPr>
          </a:p>
          <a:p>
            <a:pPr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SzTx/>
              <a:buFontTx/>
              <a:buNone/>
            </a:pPr>
            <a:endParaRPr lang="es-MX" altLang="es-MX" sz="2400" b="1" dirty="0">
              <a:solidFill>
                <a:srgbClr val="000000"/>
              </a:solidFill>
              <a:latin typeface="Arial" pitchFamily="34" charset="0"/>
            </a:endParaRPr>
          </a:p>
          <a:p>
            <a:pPr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SzTx/>
              <a:buFontTx/>
              <a:buNone/>
            </a:pPr>
            <a:endParaRPr lang="es-MX" altLang="es-MX" sz="2400" b="1" dirty="0">
              <a:solidFill>
                <a:srgbClr val="000000"/>
              </a:solidFill>
              <a:latin typeface="Arial" pitchFamily="34" charset="0"/>
            </a:endParaRPr>
          </a:p>
          <a:p>
            <a:pPr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SzTx/>
              <a:buFontTx/>
              <a:buNone/>
            </a:pPr>
            <a:endParaRPr lang="es-MX" altLang="es-MX" sz="2400" b="1" dirty="0">
              <a:solidFill>
                <a:srgbClr val="000000"/>
              </a:solidFill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26692972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4" name="Rectangle 3"/>
          <p:cNvSpPr>
            <a:spLocks noGrp="1" noChangeArrowheads="1"/>
          </p:cNvSpPr>
          <p:nvPr>
            <p:ph type="title"/>
          </p:nvPr>
        </p:nvSpPr>
        <p:spPr>
          <a:xfrm>
            <a:off x="685800" y="115888"/>
            <a:ext cx="8229600" cy="1143000"/>
          </a:xfrm>
        </p:spPr>
        <p:txBody>
          <a:bodyPr lIns="92075" tIns="46038" rIns="92075" bIns="46038"/>
          <a:lstStyle/>
          <a:p>
            <a:pPr eaLnBrk="1" hangingPunct="1"/>
            <a:r>
              <a:rPr lang="es-ES" altLang="es-MX" sz="4000" b="1" i="1" smtClean="0">
                <a:solidFill>
                  <a:schemeClr val="tx1"/>
                </a:solidFill>
              </a:rPr>
              <a:t>ACV´s elaborados en los diferentes países </a:t>
            </a:r>
          </a:p>
        </p:txBody>
      </p:sp>
      <p:graphicFrame>
        <p:nvGraphicFramePr>
          <p:cNvPr id="25603" name="Object 2"/>
          <p:cNvGraphicFramePr>
            <a:graphicFrameLocks/>
          </p:cNvGraphicFramePr>
          <p:nvPr/>
        </p:nvGraphicFramePr>
        <p:xfrm>
          <a:off x="1651000" y="1371600"/>
          <a:ext cx="6713538" cy="5029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624" r:id="rId4" imgW="4562475" imgH="3419475" progId="PowerPoint.Slide.8">
                  <p:embed/>
                </p:oleObj>
              </mc:Choice>
              <mc:Fallback>
                <p:oleObj r:id="rId4" imgW="4562475" imgH="3419475" progId="PowerPoint.Slide.8">
                  <p:embed/>
                  <p:pic>
                    <p:nvPicPr>
                      <p:cNvPr id="0" name="Object 2"/>
                      <p:cNvPicPr>
                        <a:picLocks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51000" y="1371600"/>
                        <a:ext cx="6713538" cy="5029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8" name="Rectangle 3"/>
          <p:cNvSpPr>
            <a:spLocks noGrp="1" noChangeArrowheads="1"/>
          </p:cNvSpPr>
          <p:nvPr>
            <p:ph type="title"/>
          </p:nvPr>
        </p:nvSpPr>
        <p:spPr>
          <a:xfrm>
            <a:off x="609600" y="304800"/>
            <a:ext cx="7772400" cy="1143000"/>
          </a:xfrm>
          <a:noFill/>
        </p:spPr>
        <p:txBody>
          <a:bodyPr lIns="92075" tIns="46038" rIns="92075" bIns="46038"/>
          <a:lstStyle/>
          <a:p>
            <a:pPr eaLnBrk="1" hangingPunct="1"/>
            <a:r>
              <a:rPr lang="es-ES" altLang="es-MX" sz="4000" b="1" i="1" smtClean="0">
                <a:solidFill>
                  <a:schemeClr val="tx1"/>
                </a:solidFill>
              </a:rPr>
              <a:t>Productos analizados en estudios de ACV </a:t>
            </a:r>
          </a:p>
        </p:txBody>
      </p:sp>
      <p:graphicFrame>
        <p:nvGraphicFramePr>
          <p:cNvPr id="26627" name="Object 2"/>
          <p:cNvGraphicFramePr>
            <a:graphicFrameLocks/>
          </p:cNvGraphicFramePr>
          <p:nvPr/>
        </p:nvGraphicFramePr>
        <p:xfrm>
          <a:off x="889000" y="1066800"/>
          <a:ext cx="7112000" cy="5327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648" name="Documento" r:id="rId4" imgW="4578350" imgH="3432175" progId="Word.Document.6">
                  <p:embed/>
                </p:oleObj>
              </mc:Choice>
              <mc:Fallback>
                <p:oleObj name="Documento" r:id="rId4" imgW="4578350" imgH="3432175" progId="Word.Document.6">
                  <p:embed/>
                  <p:pic>
                    <p:nvPicPr>
                      <p:cNvPr id="0" name="Object 2"/>
                      <p:cNvPicPr>
                        <a:picLocks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89000" y="1066800"/>
                        <a:ext cx="7112000" cy="53276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2" name="Rectangle 2"/>
          <p:cNvSpPr>
            <a:spLocks noGrp="1" noChangeArrowheads="1"/>
          </p:cNvSpPr>
          <p:nvPr>
            <p:ph type="title"/>
          </p:nvPr>
        </p:nvSpPr>
        <p:spPr>
          <a:xfrm>
            <a:off x="1619672" y="457200"/>
            <a:ext cx="7219528" cy="1143000"/>
          </a:xfrm>
        </p:spPr>
        <p:txBody>
          <a:bodyPr lIns="92075" tIns="46038" rIns="92075" bIns="46038"/>
          <a:lstStyle/>
          <a:p>
            <a:pPr eaLnBrk="1" hangingPunct="1"/>
            <a:r>
              <a:rPr lang="es-ES" altLang="es-MX" sz="4000" b="1" i="1" dirty="0" smtClean="0">
                <a:solidFill>
                  <a:schemeClr val="tx1"/>
                </a:solidFill>
              </a:rPr>
              <a:t>Estandarización de LCA, normas del ISO  </a:t>
            </a:r>
          </a:p>
        </p:txBody>
      </p:sp>
      <p:pic>
        <p:nvPicPr>
          <p:cNvPr id="445444" name="Picture 4" descr="iso"/>
          <p:cNvPicPr>
            <a:picLocks noChangeAspect="1" noChangeArrowheads="1"/>
          </p:cNvPicPr>
          <p:nvPr/>
        </p:nvPicPr>
        <p:blipFill>
          <a:blip r:embed="rId3">
            <a:duotone>
              <a:schemeClr val="accent3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5652120" y="5552091"/>
            <a:ext cx="3302340" cy="1276217"/>
          </a:xfrm>
          <a:prstGeom prst="rect">
            <a:avLst/>
          </a:prstGeom>
          <a:noFill/>
        </p:spPr>
      </p:pic>
      <p:sp>
        <p:nvSpPr>
          <p:cNvPr id="27653" name="Rectangle 3"/>
          <p:cNvSpPr>
            <a:spLocks noChangeArrowheads="1"/>
          </p:cNvSpPr>
          <p:nvPr/>
        </p:nvSpPr>
        <p:spPr bwMode="auto">
          <a:xfrm>
            <a:off x="609600" y="1906588"/>
            <a:ext cx="8075613" cy="41556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>
            <a:spAutoFit/>
          </a:bodyPr>
          <a:lstStyle>
            <a:lvl1pPr marL="576263" indent="-576263" defTabSz="7620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76200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7620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7620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7620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>
              <a:spcBef>
                <a:spcPct val="0"/>
              </a:spcBef>
              <a:buFontTx/>
              <a:buNone/>
            </a:pPr>
            <a:r>
              <a:rPr lang="es-ES" altLang="es-MX" sz="2400" dirty="0"/>
              <a:t>A	</a:t>
            </a:r>
            <a:r>
              <a:rPr lang="es-ES" altLang="es-MX" sz="2400" dirty="0">
                <a:solidFill>
                  <a:schemeClr val="accent6">
                    <a:lumMod val="50000"/>
                  </a:schemeClr>
                </a:solidFill>
              </a:rPr>
              <a:t>Análisis de Ciclo de Vida - Principios y Estructura; ISO 14040; Pasada en Mayo de 1997 </a:t>
            </a:r>
          </a:p>
          <a:p>
            <a:pPr algn="just">
              <a:spcBef>
                <a:spcPct val="0"/>
              </a:spcBef>
              <a:buFontTx/>
              <a:buNone/>
            </a:pPr>
            <a:r>
              <a:rPr lang="es-ES" altLang="es-MX" sz="2400" dirty="0">
                <a:solidFill>
                  <a:schemeClr val="accent6">
                    <a:lumMod val="50000"/>
                  </a:schemeClr>
                </a:solidFill>
              </a:rPr>
              <a:t>B	Análisis de Ciclo de Vida - Análisis de </a:t>
            </a:r>
            <a:r>
              <a:rPr lang="es-ES" altLang="es-MX" sz="2400" dirty="0" err="1">
                <a:solidFill>
                  <a:schemeClr val="accent6">
                    <a:lumMod val="50000"/>
                  </a:schemeClr>
                </a:solidFill>
              </a:rPr>
              <a:t>Inventario;ISO</a:t>
            </a:r>
            <a:r>
              <a:rPr lang="es-ES" altLang="es-MX" sz="2400" dirty="0">
                <a:solidFill>
                  <a:schemeClr val="accent6">
                    <a:lumMod val="50000"/>
                  </a:schemeClr>
                </a:solidFill>
              </a:rPr>
              <a:t>  Borrador de la Norma Internacional 14041</a:t>
            </a:r>
          </a:p>
          <a:p>
            <a:pPr algn="just">
              <a:spcBef>
                <a:spcPct val="0"/>
              </a:spcBef>
              <a:buFontTx/>
              <a:buNone/>
            </a:pPr>
            <a:r>
              <a:rPr lang="es-ES" altLang="es-MX" sz="2400" dirty="0">
                <a:solidFill>
                  <a:schemeClr val="accent6">
                    <a:lumMod val="50000"/>
                  </a:schemeClr>
                </a:solidFill>
              </a:rPr>
              <a:t>C	Análisis de Ciclo de Vida –Ejemplos y Prácticas de Análisis de Inventarios; Reporte técnico del Borrador de la Norma ISO 14041</a:t>
            </a:r>
          </a:p>
          <a:p>
            <a:pPr algn="just">
              <a:spcBef>
                <a:spcPct val="0"/>
              </a:spcBef>
              <a:buFontTx/>
              <a:buNone/>
            </a:pPr>
            <a:r>
              <a:rPr lang="es-ES" altLang="es-MX" sz="2400" dirty="0">
                <a:solidFill>
                  <a:schemeClr val="accent6">
                    <a:lumMod val="50000"/>
                  </a:schemeClr>
                </a:solidFill>
              </a:rPr>
              <a:t>D	Análisis del Impacto del Ciclo de Vida; Borrador del comité para la norma14042</a:t>
            </a:r>
          </a:p>
          <a:p>
            <a:pPr algn="just">
              <a:spcBef>
                <a:spcPct val="0"/>
              </a:spcBef>
              <a:buFontTx/>
              <a:buNone/>
            </a:pPr>
            <a:r>
              <a:rPr lang="es-ES" altLang="es-MX" sz="2400" dirty="0">
                <a:solidFill>
                  <a:schemeClr val="accent6">
                    <a:lumMod val="50000"/>
                  </a:schemeClr>
                </a:solidFill>
              </a:rPr>
              <a:t>E    Análisis del Ciclo de Vida – Interpretación; Borrador del comité para la norma14043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2"/>
          <p:cNvSpPr txBox="1">
            <a:spLocks noChangeArrowheads="1"/>
          </p:cNvSpPr>
          <p:nvPr/>
        </p:nvSpPr>
        <p:spPr bwMode="auto">
          <a:xfrm>
            <a:off x="3779838" y="609600"/>
            <a:ext cx="5326062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r>
              <a:rPr lang="es-ES_tradnl" altLang="es-MX" sz="1800" b="1">
                <a:solidFill>
                  <a:schemeClr val="bg1"/>
                </a:solidFill>
                <a:latin typeface="Century Gothic" pitchFamily="34" charset="0"/>
              </a:rPr>
              <a:t>METODOLOGÍA DE ANÁLISIS DE CICLO DE VIDA</a:t>
            </a:r>
            <a:endParaRPr lang="es-ES" altLang="es-MX" sz="1800" b="1">
              <a:solidFill>
                <a:schemeClr val="bg1"/>
              </a:solidFill>
              <a:latin typeface="Century Gothic" pitchFamily="34" charset="0"/>
            </a:endParaRPr>
          </a:p>
        </p:txBody>
      </p:sp>
      <p:sp>
        <p:nvSpPr>
          <p:cNvPr id="13315" name="Text Box 3"/>
          <p:cNvSpPr txBox="1">
            <a:spLocks noChangeArrowheads="1"/>
          </p:cNvSpPr>
          <p:nvPr/>
        </p:nvSpPr>
        <p:spPr bwMode="auto">
          <a:xfrm>
            <a:off x="1219200" y="1066800"/>
            <a:ext cx="436086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ES_tradnl" altLang="es-MX" b="1" i="1" dirty="0" smtClean="0">
                <a:latin typeface="Century Gothic" pitchFamily="34" charset="0"/>
              </a:rPr>
              <a:t>Un </a:t>
            </a:r>
            <a:r>
              <a:rPr lang="es-ES_tradnl" altLang="es-MX" b="1" i="1" dirty="0">
                <a:latin typeface="Century Gothic" pitchFamily="34" charset="0"/>
              </a:rPr>
              <a:t>ejemplo…</a:t>
            </a:r>
            <a:endParaRPr lang="es-ES" altLang="es-MX" b="1" i="1" dirty="0">
              <a:latin typeface="Century Gothic" pitchFamily="34" charset="0"/>
            </a:endParaRPr>
          </a:p>
        </p:txBody>
      </p:sp>
      <p:sp>
        <p:nvSpPr>
          <p:cNvPr id="13316" name="Text Box 4"/>
          <p:cNvSpPr txBox="1">
            <a:spLocks noChangeArrowheads="1"/>
          </p:cNvSpPr>
          <p:nvPr/>
        </p:nvSpPr>
        <p:spPr bwMode="auto">
          <a:xfrm>
            <a:off x="5868144" y="1844675"/>
            <a:ext cx="2664668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ES_tradnl" altLang="es-MX" sz="1400" b="1" i="1" dirty="0">
                <a:latin typeface="Century Gothic" pitchFamily="34" charset="0"/>
              </a:rPr>
              <a:t>7%</a:t>
            </a:r>
            <a:r>
              <a:rPr lang="es-ES_tradnl" altLang="es-MX" sz="1400" i="1" dirty="0">
                <a:latin typeface="Century Gothic" pitchFamily="34" charset="0"/>
              </a:rPr>
              <a:t> de las emisiones nacionales (combustibles fósiles para calefacción y agua caliente)</a:t>
            </a:r>
          </a:p>
        </p:txBody>
      </p:sp>
      <p:sp>
        <p:nvSpPr>
          <p:cNvPr id="32773" name="Text Box 5"/>
          <p:cNvSpPr txBox="1">
            <a:spLocks noChangeArrowheads="1"/>
          </p:cNvSpPr>
          <p:nvPr/>
        </p:nvSpPr>
        <p:spPr bwMode="auto">
          <a:xfrm>
            <a:off x="5868144" y="2996952"/>
            <a:ext cx="3025627" cy="13388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ES_tradnl" altLang="es-MX" sz="1600" b="1" i="1" dirty="0">
                <a:latin typeface="Century Gothic" pitchFamily="34" charset="0"/>
              </a:rPr>
              <a:t>25%</a:t>
            </a:r>
            <a:r>
              <a:rPr lang="es-ES_tradnl" altLang="es-MX" sz="1600" i="1" dirty="0">
                <a:latin typeface="Century Gothic" pitchFamily="34" charset="0"/>
              </a:rPr>
              <a:t> de las emisiones nacionales (añadimos la electricidad consumida)</a:t>
            </a:r>
          </a:p>
          <a:p>
            <a:pPr eaLnBrk="1" hangingPunct="1">
              <a:spcBef>
                <a:spcPct val="50000"/>
              </a:spcBef>
            </a:pPr>
            <a:endParaRPr lang="es-ES_tradnl" altLang="es-MX" sz="2200" i="1" dirty="0">
              <a:latin typeface="Century Gothic" pitchFamily="34" charset="0"/>
            </a:endParaRPr>
          </a:p>
        </p:txBody>
      </p:sp>
      <p:pic>
        <p:nvPicPr>
          <p:cNvPr id="32775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714" y="1524000"/>
            <a:ext cx="5761037" cy="4610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162120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27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27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3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819" name="Rectangle 3"/>
          <p:cNvSpPr>
            <a:spLocks noGrp="1" noChangeArrowheads="1"/>
          </p:cNvSpPr>
          <p:nvPr>
            <p:ph type="title"/>
          </p:nvPr>
        </p:nvSpPr>
        <p:spPr>
          <a:xfrm>
            <a:off x="879475" y="53975"/>
            <a:ext cx="8229600" cy="1143000"/>
          </a:xfrm>
        </p:spPr>
        <p:txBody>
          <a:bodyPr lIns="92075" tIns="46038" rIns="92075" bIns="46038"/>
          <a:lstStyle/>
          <a:p>
            <a:pPr eaLnBrk="1" hangingPunct="1"/>
            <a:r>
              <a:rPr lang="es-ES_tradnl" altLang="es-MX" sz="4000" b="1" i="1" smtClean="0">
                <a:solidFill>
                  <a:schemeClr val="tx1"/>
                </a:solidFill>
              </a:rPr>
              <a:t>Los Pasos</a:t>
            </a:r>
            <a:r>
              <a:rPr lang="es-ES" altLang="es-MX" sz="4000" b="1" i="1" smtClean="0">
                <a:solidFill>
                  <a:schemeClr val="tx1"/>
                </a:solidFill>
              </a:rPr>
              <a:t> de la metodología ACV  </a:t>
            </a:r>
          </a:p>
        </p:txBody>
      </p:sp>
      <p:sp>
        <p:nvSpPr>
          <p:cNvPr id="32771" name="AutoShape 5"/>
          <p:cNvSpPr>
            <a:spLocks noChangeAspect="1" noChangeArrowheads="1" noTextEdit="1"/>
          </p:cNvSpPr>
          <p:nvPr/>
        </p:nvSpPr>
        <p:spPr bwMode="auto">
          <a:xfrm>
            <a:off x="300038" y="685800"/>
            <a:ext cx="8158162" cy="6108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32772" name="Rectangle 7"/>
          <p:cNvSpPr>
            <a:spLocks noChangeArrowheads="1"/>
          </p:cNvSpPr>
          <p:nvPr/>
        </p:nvSpPr>
        <p:spPr bwMode="auto">
          <a:xfrm>
            <a:off x="300039" y="1196975"/>
            <a:ext cx="7080274" cy="561975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ES" altLang="es-MX" sz="1800"/>
          </a:p>
        </p:txBody>
      </p:sp>
      <p:sp>
        <p:nvSpPr>
          <p:cNvPr id="32773" name="Rectangle 15"/>
          <p:cNvSpPr>
            <a:spLocks noChangeArrowheads="1"/>
          </p:cNvSpPr>
          <p:nvPr/>
        </p:nvSpPr>
        <p:spPr bwMode="auto">
          <a:xfrm>
            <a:off x="2903538" y="1270000"/>
            <a:ext cx="109537" cy="198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s-MX" sz="1300" b="1">
                <a:solidFill>
                  <a:srgbClr val="000000"/>
                </a:solidFill>
                <a:latin typeface="Times New Roman" pitchFamily="18" charset="0"/>
              </a:rPr>
              <a:t>B</a:t>
            </a:r>
            <a:endParaRPr lang="en-US" altLang="es-MX" sz="1800"/>
          </a:p>
        </p:txBody>
      </p:sp>
      <p:sp>
        <p:nvSpPr>
          <p:cNvPr id="32774" name="Rectangle 16"/>
          <p:cNvSpPr>
            <a:spLocks noChangeArrowheads="1"/>
          </p:cNvSpPr>
          <p:nvPr/>
        </p:nvSpPr>
        <p:spPr bwMode="auto">
          <a:xfrm>
            <a:off x="3081338" y="1270000"/>
            <a:ext cx="765175" cy="198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s-MX" sz="1300" b="1">
                <a:solidFill>
                  <a:srgbClr val="000000"/>
                </a:solidFill>
                <a:latin typeface="Times New Roman" pitchFamily="18" charset="0"/>
              </a:rPr>
              <a:t>Análisis de</a:t>
            </a:r>
            <a:endParaRPr lang="en-US" altLang="es-MX" sz="1800"/>
          </a:p>
        </p:txBody>
      </p:sp>
      <p:sp>
        <p:nvSpPr>
          <p:cNvPr id="32775" name="Rectangle 17"/>
          <p:cNvSpPr>
            <a:spLocks noChangeArrowheads="1"/>
          </p:cNvSpPr>
          <p:nvPr/>
        </p:nvSpPr>
        <p:spPr bwMode="auto">
          <a:xfrm>
            <a:off x="3081338" y="1460500"/>
            <a:ext cx="742950" cy="198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s-MX" sz="1300" b="1">
                <a:solidFill>
                  <a:srgbClr val="000000"/>
                </a:solidFill>
                <a:latin typeface="Times New Roman" pitchFamily="18" charset="0"/>
              </a:rPr>
              <a:t>Inventario</a:t>
            </a:r>
            <a:endParaRPr lang="en-US" altLang="es-MX" sz="1800"/>
          </a:p>
        </p:txBody>
      </p:sp>
      <p:sp>
        <p:nvSpPr>
          <p:cNvPr id="32776" name="Rectangle 18"/>
          <p:cNvSpPr>
            <a:spLocks noChangeArrowheads="1"/>
          </p:cNvSpPr>
          <p:nvPr/>
        </p:nvSpPr>
        <p:spPr bwMode="auto">
          <a:xfrm>
            <a:off x="2835275" y="1954213"/>
            <a:ext cx="82550" cy="198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s-MX" sz="1300">
                <a:solidFill>
                  <a:srgbClr val="000000"/>
                </a:solidFill>
                <a:latin typeface="Times New Roman" pitchFamily="18" charset="0"/>
              </a:rPr>
              <a:t>2</a:t>
            </a:r>
            <a:endParaRPr lang="en-US" altLang="es-MX" sz="1800"/>
          </a:p>
        </p:txBody>
      </p:sp>
      <p:sp>
        <p:nvSpPr>
          <p:cNvPr id="32777" name="Rectangle 19"/>
          <p:cNvSpPr>
            <a:spLocks noChangeArrowheads="1"/>
          </p:cNvSpPr>
          <p:nvPr/>
        </p:nvSpPr>
        <p:spPr bwMode="auto">
          <a:xfrm>
            <a:off x="3013075" y="1954213"/>
            <a:ext cx="1049338" cy="198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s-MX" sz="1300">
                <a:solidFill>
                  <a:srgbClr val="000000"/>
                </a:solidFill>
                <a:latin typeface="Times New Roman" pitchFamily="18" charset="0"/>
              </a:rPr>
              <a:t>Construción del</a:t>
            </a:r>
            <a:endParaRPr lang="en-US" altLang="es-MX" sz="1800"/>
          </a:p>
        </p:txBody>
      </p:sp>
      <p:sp>
        <p:nvSpPr>
          <p:cNvPr id="32778" name="Rectangle 20"/>
          <p:cNvSpPr>
            <a:spLocks noChangeArrowheads="1"/>
          </p:cNvSpPr>
          <p:nvPr/>
        </p:nvSpPr>
        <p:spPr bwMode="auto">
          <a:xfrm>
            <a:off x="3013075" y="2144713"/>
            <a:ext cx="811213" cy="198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s-MX" sz="1300">
                <a:solidFill>
                  <a:srgbClr val="000000"/>
                </a:solidFill>
                <a:latin typeface="Times New Roman" pitchFamily="18" charset="0"/>
              </a:rPr>
              <a:t>diagrama de</a:t>
            </a:r>
            <a:endParaRPr lang="en-US" altLang="es-MX" sz="1800"/>
          </a:p>
        </p:txBody>
      </p:sp>
      <p:sp>
        <p:nvSpPr>
          <p:cNvPr id="32779" name="Rectangle 21"/>
          <p:cNvSpPr>
            <a:spLocks noChangeArrowheads="1"/>
          </p:cNvSpPr>
          <p:nvPr/>
        </p:nvSpPr>
        <p:spPr bwMode="auto">
          <a:xfrm>
            <a:off x="3013075" y="2333625"/>
            <a:ext cx="576263" cy="198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s-MX" sz="1300">
                <a:solidFill>
                  <a:srgbClr val="000000"/>
                </a:solidFill>
                <a:latin typeface="Times New Roman" pitchFamily="18" charset="0"/>
              </a:rPr>
              <a:t>procesos</a:t>
            </a:r>
            <a:endParaRPr lang="en-US" altLang="es-MX" sz="1800"/>
          </a:p>
        </p:txBody>
      </p:sp>
      <p:sp>
        <p:nvSpPr>
          <p:cNvPr id="32780" name="Rectangle 22"/>
          <p:cNvSpPr>
            <a:spLocks noChangeArrowheads="1"/>
          </p:cNvSpPr>
          <p:nvPr/>
        </p:nvSpPr>
        <p:spPr bwMode="auto">
          <a:xfrm>
            <a:off x="2835275" y="2770188"/>
            <a:ext cx="82550" cy="198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s-MX" sz="1300">
                <a:solidFill>
                  <a:srgbClr val="000000"/>
                </a:solidFill>
                <a:latin typeface="Times New Roman" pitchFamily="18" charset="0"/>
              </a:rPr>
              <a:t>3</a:t>
            </a:r>
            <a:endParaRPr lang="en-US" altLang="es-MX" sz="1800"/>
          </a:p>
        </p:txBody>
      </p:sp>
      <p:sp>
        <p:nvSpPr>
          <p:cNvPr id="32781" name="Rectangle 23"/>
          <p:cNvSpPr>
            <a:spLocks noChangeArrowheads="1"/>
          </p:cNvSpPr>
          <p:nvPr/>
        </p:nvSpPr>
        <p:spPr bwMode="auto">
          <a:xfrm>
            <a:off x="3013075" y="2770188"/>
            <a:ext cx="814388" cy="198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s-MX" sz="1300">
                <a:solidFill>
                  <a:srgbClr val="000000"/>
                </a:solidFill>
                <a:latin typeface="Times New Roman" pitchFamily="18" charset="0"/>
              </a:rPr>
              <a:t>Recolección</a:t>
            </a:r>
            <a:endParaRPr lang="en-US" altLang="es-MX" sz="1800"/>
          </a:p>
        </p:txBody>
      </p:sp>
      <p:sp>
        <p:nvSpPr>
          <p:cNvPr id="32782" name="Rectangle 24"/>
          <p:cNvSpPr>
            <a:spLocks noChangeArrowheads="1"/>
          </p:cNvSpPr>
          <p:nvPr/>
        </p:nvSpPr>
        <p:spPr bwMode="auto">
          <a:xfrm>
            <a:off x="3013075" y="2960688"/>
            <a:ext cx="777875" cy="198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s-MX" sz="1300">
                <a:solidFill>
                  <a:srgbClr val="000000"/>
                </a:solidFill>
                <a:latin typeface="Times New Roman" pitchFamily="18" charset="0"/>
              </a:rPr>
              <a:t>de los datos</a:t>
            </a:r>
            <a:endParaRPr lang="en-US" altLang="es-MX" sz="1800"/>
          </a:p>
        </p:txBody>
      </p:sp>
      <p:sp>
        <p:nvSpPr>
          <p:cNvPr id="32783" name="Rectangle 25"/>
          <p:cNvSpPr>
            <a:spLocks noChangeArrowheads="1"/>
          </p:cNvSpPr>
          <p:nvPr/>
        </p:nvSpPr>
        <p:spPr bwMode="auto">
          <a:xfrm>
            <a:off x="2698750" y="3451225"/>
            <a:ext cx="82550" cy="198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s-MX" sz="1300">
                <a:solidFill>
                  <a:srgbClr val="000000"/>
                </a:solidFill>
                <a:latin typeface="Times New Roman" pitchFamily="18" charset="0"/>
              </a:rPr>
              <a:t>4</a:t>
            </a:r>
            <a:endParaRPr lang="en-US" altLang="es-MX" sz="1800"/>
          </a:p>
        </p:txBody>
      </p:sp>
      <p:sp>
        <p:nvSpPr>
          <p:cNvPr id="32784" name="Rectangle 26"/>
          <p:cNvSpPr>
            <a:spLocks noChangeArrowheads="1"/>
          </p:cNvSpPr>
          <p:nvPr/>
        </p:nvSpPr>
        <p:spPr bwMode="auto">
          <a:xfrm>
            <a:off x="2878138" y="3451225"/>
            <a:ext cx="1136650" cy="198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s-MX" sz="1300">
                <a:solidFill>
                  <a:srgbClr val="000000"/>
                </a:solidFill>
                <a:latin typeface="Times New Roman" pitchFamily="18" charset="0"/>
              </a:rPr>
              <a:t>Definición de los</a:t>
            </a:r>
            <a:endParaRPr lang="en-US" altLang="es-MX" sz="1800"/>
          </a:p>
        </p:txBody>
      </p:sp>
      <p:sp>
        <p:nvSpPr>
          <p:cNvPr id="32785" name="Rectangle 27"/>
          <p:cNvSpPr>
            <a:spLocks noChangeArrowheads="1"/>
          </p:cNvSpPr>
          <p:nvPr/>
        </p:nvSpPr>
        <p:spPr bwMode="auto">
          <a:xfrm>
            <a:off x="2878138" y="3641725"/>
            <a:ext cx="1227137" cy="198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s-MX" sz="1300">
                <a:solidFill>
                  <a:srgbClr val="000000"/>
                </a:solidFill>
                <a:latin typeface="Times New Roman" pitchFamily="18" charset="0"/>
              </a:rPr>
              <a:t>límites del sistema</a:t>
            </a:r>
            <a:endParaRPr lang="en-US" altLang="es-MX" sz="1800"/>
          </a:p>
        </p:txBody>
      </p:sp>
      <p:sp>
        <p:nvSpPr>
          <p:cNvPr id="32786" name="Rectangle 28"/>
          <p:cNvSpPr>
            <a:spLocks noChangeArrowheads="1"/>
          </p:cNvSpPr>
          <p:nvPr/>
        </p:nvSpPr>
        <p:spPr bwMode="auto">
          <a:xfrm>
            <a:off x="2767013" y="4200525"/>
            <a:ext cx="82550" cy="198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s-MX" sz="1300">
                <a:solidFill>
                  <a:srgbClr val="000000"/>
                </a:solidFill>
                <a:latin typeface="Times New Roman" pitchFamily="18" charset="0"/>
              </a:rPr>
              <a:t>5</a:t>
            </a:r>
            <a:endParaRPr lang="en-US" altLang="es-MX" sz="1800"/>
          </a:p>
        </p:txBody>
      </p:sp>
      <p:sp>
        <p:nvSpPr>
          <p:cNvPr id="32787" name="Rectangle 29"/>
          <p:cNvSpPr>
            <a:spLocks noChangeArrowheads="1"/>
          </p:cNvSpPr>
          <p:nvPr/>
        </p:nvSpPr>
        <p:spPr bwMode="auto">
          <a:xfrm>
            <a:off x="2946400" y="4200525"/>
            <a:ext cx="971550" cy="198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s-MX" sz="1300">
                <a:solidFill>
                  <a:srgbClr val="000000"/>
                </a:solidFill>
                <a:latin typeface="Times New Roman" pitchFamily="18" charset="0"/>
              </a:rPr>
              <a:t>Procesamiento</a:t>
            </a:r>
            <a:endParaRPr lang="en-US" altLang="es-MX" sz="1800"/>
          </a:p>
        </p:txBody>
      </p:sp>
      <p:sp>
        <p:nvSpPr>
          <p:cNvPr id="32788" name="Rectangle 30"/>
          <p:cNvSpPr>
            <a:spLocks noChangeArrowheads="1"/>
          </p:cNvSpPr>
          <p:nvPr/>
        </p:nvSpPr>
        <p:spPr bwMode="auto">
          <a:xfrm>
            <a:off x="2946400" y="4389438"/>
            <a:ext cx="777875" cy="198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s-MX" sz="1300">
                <a:solidFill>
                  <a:srgbClr val="000000"/>
                </a:solidFill>
                <a:latin typeface="Times New Roman" pitchFamily="18" charset="0"/>
              </a:rPr>
              <a:t>de los datos</a:t>
            </a:r>
            <a:endParaRPr lang="en-US" altLang="es-MX" sz="1800"/>
          </a:p>
        </p:txBody>
      </p:sp>
      <p:sp>
        <p:nvSpPr>
          <p:cNvPr id="32789" name="Rectangle 31"/>
          <p:cNvSpPr>
            <a:spLocks noChangeArrowheads="1"/>
          </p:cNvSpPr>
          <p:nvPr/>
        </p:nvSpPr>
        <p:spPr bwMode="auto">
          <a:xfrm>
            <a:off x="4810125" y="3924300"/>
            <a:ext cx="119063" cy="198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s-MX" sz="1300" b="1">
                <a:solidFill>
                  <a:srgbClr val="000000"/>
                </a:solidFill>
                <a:latin typeface="Times New Roman" pitchFamily="18" charset="0"/>
              </a:rPr>
              <a:t>C</a:t>
            </a:r>
            <a:endParaRPr lang="en-US" altLang="es-MX" sz="1800"/>
          </a:p>
        </p:txBody>
      </p:sp>
      <p:sp>
        <p:nvSpPr>
          <p:cNvPr id="32790" name="Rectangle 32"/>
          <p:cNvSpPr>
            <a:spLocks noChangeArrowheads="1"/>
          </p:cNvSpPr>
          <p:nvPr/>
        </p:nvSpPr>
        <p:spPr bwMode="auto">
          <a:xfrm>
            <a:off x="4989513" y="3924300"/>
            <a:ext cx="765175" cy="198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s-MX" sz="1300" b="1">
                <a:solidFill>
                  <a:srgbClr val="000000"/>
                </a:solidFill>
                <a:latin typeface="Times New Roman" pitchFamily="18" charset="0"/>
              </a:rPr>
              <a:t>Análisis de</a:t>
            </a:r>
            <a:endParaRPr lang="en-US" altLang="es-MX" sz="1800"/>
          </a:p>
        </p:txBody>
      </p:sp>
      <p:sp>
        <p:nvSpPr>
          <p:cNvPr id="32791" name="Rectangle 33"/>
          <p:cNvSpPr>
            <a:spLocks noChangeArrowheads="1"/>
          </p:cNvSpPr>
          <p:nvPr/>
        </p:nvSpPr>
        <p:spPr bwMode="auto">
          <a:xfrm>
            <a:off x="4989513" y="4114800"/>
            <a:ext cx="650875" cy="198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s-MX" sz="1300" b="1">
                <a:solidFill>
                  <a:srgbClr val="000000"/>
                </a:solidFill>
                <a:latin typeface="Times New Roman" pitchFamily="18" charset="0"/>
              </a:rPr>
              <a:t>Impactos</a:t>
            </a:r>
            <a:endParaRPr lang="en-US" altLang="es-MX" sz="1800"/>
          </a:p>
        </p:txBody>
      </p:sp>
      <p:sp>
        <p:nvSpPr>
          <p:cNvPr id="32792" name="Rectangle 34"/>
          <p:cNvSpPr>
            <a:spLocks noChangeArrowheads="1"/>
          </p:cNvSpPr>
          <p:nvPr/>
        </p:nvSpPr>
        <p:spPr bwMode="auto">
          <a:xfrm>
            <a:off x="4741863" y="4745038"/>
            <a:ext cx="82550" cy="198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s-MX" sz="1300">
                <a:solidFill>
                  <a:srgbClr val="000000"/>
                </a:solidFill>
                <a:latin typeface="Times New Roman" pitchFamily="18" charset="0"/>
              </a:rPr>
              <a:t>6</a:t>
            </a:r>
            <a:endParaRPr lang="en-US" altLang="es-MX" sz="1800"/>
          </a:p>
        </p:txBody>
      </p:sp>
      <p:sp>
        <p:nvSpPr>
          <p:cNvPr id="32793" name="Rectangle 35"/>
          <p:cNvSpPr>
            <a:spLocks noChangeArrowheads="1"/>
          </p:cNvSpPr>
          <p:nvPr/>
        </p:nvSpPr>
        <p:spPr bwMode="auto">
          <a:xfrm>
            <a:off x="4921250" y="4745038"/>
            <a:ext cx="993775" cy="198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s-MX" sz="1300">
                <a:solidFill>
                  <a:srgbClr val="000000"/>
                </a:solidFill>
                <a:latin typeface="Times New Roman" pitchFamily="18" charset="0"/>
              </a:rPr>
              <a:t>Clasificación y</a:t>
            </a:r>
            <a:endParaRPr lang="en-US" altLang="es-MX" sz="1800"/>
          </a:p>
        </p:txBody>
      </p:sp>
      <p:sp>
        <p:nvSpPr>
          <p:cNvPr id="32794" name="Rectangle 36"/>
          <p:cNvSpPr>
            <a:spLocks noChangeArrowheads="1"/>
          </p:cNvSpPr>
          <p:nvPr/>
        </p:nvSpPr>
        <p:spPr bwMode="auto">
          <a:xfrm>
            <a:off x="4921250" y="4933950"/>
            <a:ext cx="1035050" cy="198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s-MX" sz="1300">
                <a:solidFill>
                  <a:srgbClr val="000000"/>
                </a:solidFill>
                <a:latin typeface="Times New Roman" pitchFamily="18" charset="0"/>
              </a:rPr>
              <a:t>Caracterización</a:t>
            </a:r>
            <a:endParaRPr lang="en-US" altLang="es-MX" sz="1800"/>
          </a:p>
        </p:txBody>
      </p:sp>
      <p:sp>
        <p:nvSpPr>
          <p:cNvPr id="32795" name="Rectangle 37"/>
          <p:cNvSpPr>
            <a:spLocks noChangeArrowheads="1"/>
          </p:cNvSpPr>
          <p:nvPr/>
        </p:nvSpPr>
        <p:spPr bwMode="auto">
          <a:xfrm>
            <a:off x="4741863" y="5357813"/>
            <a:ext cx="82550" cy="198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s-MX" sz="1300">
                <a:solidFill>
                  <a:srgbClr val="000000"/>
                </a:solidFill>
                <a:latin typeface="Times New Roman" pitchFamily="18" charset="0"/>
              </a:rPr>
              <a:t>7</a:t>
            </a:r>
            <a:endParaRPr lang="en-US" altLang="es-MX" sz="1800"/>
          </a:p>
        </p:txBody>
      </p:sp>
      <p:sp>
        <p:nvSpPr>
          <p:cNvPr id="32796" name="Rectangle 38"/>
          <p:cNvSpPr>
            <a:spLocks noChangeArrowheads="1"/>
          </p:cNvSpPr>
          <p:nvPr/>
        </p:nvSpPr>
        <p:spPr bwMode="auto">
          <a:xfrm>
            <a:off x="4921250" y="5357813"/>
            <a:ext cx="742950" cy="198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s-MX" sz="1300">
                <a:solidFill>
                  <a:srgbClr val="000000"/>
                </a:solidFill>
                <a:latin typeface="Times New Roman" pitchFamily="18" charset="0"/>
              </a:rPr>
              <a:t>Evaluación</a:t>
            </a:r>
            <a:endParaRPr lang="en-US" altLang="es-MX" sz="1800"/>
          </a:p>
        </p:txBody>
      </p:sp>
      <p:sp>
        <p:nvSpPr>
          <p:cNvPr id="32797" name="Rectangle 39"/>
          <p:cNvSpPr>
            <a:spLocks noChangeArrowheads="1"/>
          </p:cNvSpPr>
          <p:nvPr/>
        </p:nvSpPr>
        <p:spPr bwMode="auto">
          <a:xfrm>
            <a:off x="6718300" y="5013325"/>
            <a:ext cx="119063" cy="198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s-MX" sz="1300" b="1">
                <a:solidFill>
                  <a:srgbClr val="000000"/>
                </a:solidFill>
                <a:latin typeface="Times New Roman" pitchFamily="18" charset="0"/>
              </a:rPr>
              <a:t>D</a:t>
            </a:r>
            <a:endParaRPr lang="en-US" altLang="es-MX" sz="1800"/>
          </a:p>
        </p:txBody>
      </p:sp>
      <p:sp>
        <p:nvSpPr>
          <p:cNvPr id="32798" name="Rectangle 40"/>
          <p:cNvSpPr>
            <a:spLocks noChangeArrowheads="1"/>
          </p:cNvSpPr>
          <p:nvPr/>
        </p:nvSpPr>
        <p:spPr bwMode="auto">
          <a:xfrm>
            <a:off x="6897688" y="5013325"/>
            <a:ext cx="765175" cy="198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s-MX" sz="1300" b="1">
                <a:solidFill>
                  <a:srgbClr val="000000"/>
                </a:solidFill>
                <a:latin typeface="Times New Roman" pitchFamily="18" charset="0"/>
              </a:rPr>
              <a:t>Análisis de</a:t>
            </a:r>
            <a:endParaRPr lang="en-US" altLang="es-MX" sz="1800"/>
          </a:p>
        </p:txBody>
      </p:sp>
      <p:sp>
        <p:nvSpPr>
          <p:cNvPr id="32799" name="Rectangle 41"/>
          <p:cNvSpPr>
            <a:spLocks noChangeArrowheads="1"/>
          </p:cNvSpPr>
          <p:nvPr/>
        </p:nvSpPr>
        <p:spPr bwMode="auto">
          <a:xfrm>
            <a:off x="6897688" y="5203825"/>
            <a:ext cx="585787" cy="198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s-MX" sz="1300" b="1">
                <a:solidFill>
                  <a:srgbClr val="000000"/>
                </a:solidFill>
                <a:latin typeface="Times New Roman" pitchFamily="18" charset="0"/>
              </a:rPr>
              <a:t>Mejoras</a:t>
            </a:r>
            <a:endParaRPr lang="en-US" altLang="es-MX" sz="1800"/>
          </a:p>
        </p:txBody>
      </p:sp>
      <p:sp>
        <p:nvSpPr>
          <p:cNvPr id="32800" name="Rectangle 42"/>
          <p:cNvSpPr>
            <a:spLocks noChangeArrowheads="1"/>
          </p:cNvSpPr>
          <p:nvPr/>
        </p:nvSpPr>
        <p:spPr bwMode="auto">
          <a:xfrm>
            <a:off x="6854825" y="5629275"/>
            <a:ext cx="82550" cy="198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s-MX" sz="1300">
                <a:solidFill>
                  <a:srgbClr val="000000"/>
                </a:solidFill>
                <a:latin typeface="Times New Roman" pitchFamily="18" charset="0"/>
              </a:rPr>
              <a:t>8</a:t>
            </a:r>
            <a:endParaRPr lang="en-US" altLang="es-MX" sz="1800"/>
          </a:p>
        </p:txBody>
      </p:sp>
      <p:sp>
        <p:nvSpPr>
          <p:cNvPr id="32801" name="Rectangle 43"/>
          <p:cNvSpPr>
            <a:spLocks noChangeArrowheads="1"/>
          </p:cNvSpPr>
          <p:nvPr/>
        </p:nvSpPr>
        <p:spPr bwMode="auto">
          <a:xfrm>
            <a:off x="7032625" y="5629275"/>
            <a:ext cx="646113" cy="198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s-MX" sz="1300">
                <a:solidFill>
                  <a:srgbClr val="000000"/>
                </a:solidFill>
                <a:latin typeface="Times New Roman" pitchFamily="18" charset="0"/>
              </a:rPr>
              <a:t>Reporte y</a:t>
            </a:r>
            <a:endParaRPr lang="en-US" altLang="es-MX" sz="1800"/>
          </a:p>
        </p:txBody>
      </p:sp>
      <p:sp>
        <p:nvSpPr>
          <p:cNvPr id="32802" name="Rectangle 44"/>
          <p:cNvSpPr>
            <a:spLocks noChangeArrowheads="1"/>
          </p:cNvSpPr>
          <p:nvPr/>
        </p:nvSpPr>
        <p:spPr bwMode="auto">
          <a:xfrm>
            <a:off x="7032625" y="5819775"/>
            <a:ext cx="690563" cy="198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s-MX" sz="1300">
                <a:solidFill>
                  <a:srgbClr val="000000"/>
                </a:solidFill>
                <a:latin typeface="Times New Roman" pitchFamily="18" charset="0"/>
              </a:rPr>
              <a:t>análisis de</a:t>
            </a:r>
            <a:endParaRPr lang="en-US" altLang="es-MX" sz="1800"/>
          </a:p>
        </p:txBody>
      </p:sp>
      <p:sp>
        <p:nvSpPr>
          <p:cNvPr id="32803" name="Rectangle 45"/>
          <p:cNvSpPr>
            <a:spLocks noChangeArrowheads="1"/>
          </p:cNvSpPr>
          <p:nvPr/>
        </p:nvSpPr>
        <p:spPr bwMode="auto">
          <a:xfrm>
            <a:off x="7032625" y="6008688"/>
            <a:ext cx="522288" cy="198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s-MX" sz="1300">
                <a:solidFill>
                  <a:srgbClr val="000000"/>
                </a:solidFill>
                <a:latin typeface="Times New Roman" pitchFamily="18" charset="0"/>
              </a:rPr>
              <a:t>mejoras</a:t>
            </a:r>
            <a:endParaRPr lang="en-US" altLang="es-MX" sz="1800"/>
          </a:p>
        </p:txBody>
      </p:sp>
      <p:sp>
        <p:nvSpPr>
          <p:cNvPr id="32804" name="Rectangle 47"/>
          <p:cNvSpPr>
            <a:spLocks noChangeArrowheads="1"/>
          </p:cNvSpPr>
          <p:nvPr/>
        </p:nvSpPr>
        <p:spPr bwMode="auto">
          <a:xfrm>
            <a:off x="6503988" y="4910138"/>
            <a:ext cx="1697037" cy="1422400"/>
          </a:xfrm>
          <a:prstGeom prst="rect">
            <a:avLst/>
          </a:prstGeom>
          <a:noFill/>
          <a:ln w="11113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ES" altLang="es-MX" sz="1800"/>
          </a:p>
        </p:txBody>
      </p:sp>
      <p:sp>
        <p:nvSpPr>
          <p:cNvPr id="32805" name="Rectangle 48"/>
          <p:cNvSpPr>
            <a:spLocks noChangeArrowheads="1"/>
          </p:cNvSpPr>
          <p:nvPr/>
        </p:nvSpPr>
        <p:spPr bwMode="auto">
          <a:xfrm>
            <a:off x="4529138" y="3821113"/>
            <a:ext cx="1695450" cy="2511425"/>
          </a:xfrm>
          <a:prstGeom prst="rect">
            <a:avLst/>
          </a:prstGeom>
          <a:noFill/>
          <a:ln w="11113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ES" altLang="es-MX" sz="1800"/>
          </a:p>
        </p:txBody>
      </p:sp>
      <p:sp>
        <p:nvSpPr>
          <p:cNvPr id="32806" name="Rectangle 49"/>
          <p:cNvSpPr>
            <a:spLocks noChangeArrowheads="1"/>
          </p:cNvSpPr>
          <p:nvPr/>
        </p:nvSpPr>
        <p:spPr bwMode="auto">
          <a:xfrm>
            <a:off x="2552700" y="1166813"/>
            <a:ext cx="1697038" cy="5165725"/>
          </a:xfrm>
          <a:prstGeom prst="rect">
            <a:avLst/>
          </a:prstGeom>
          <a:noFill/>
          <a:ln w="11113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ES" altLang="es-MX" sz="1800"/>
          </a:p>
        </p:txBody>
      </p:sp>
      <p:sp>
        <p:nvSpPr>
          <p:cNvPr id="32807" name="Rectangle 50"/>
          <p:cNvSpPr>
            <a:spLocks noChangeArrowheads="1"/>
          </p:cNvSpPr>
          <p:nvPr/>
        </p:nvSpPr>
        <p:spPr bwMode="auto">
          <a:xfrm>
            <a:off x="2689225" y="1847850"/>
            <a:ext cx="1423988" cy="673100"/>
          </a:xfrm>
          <a:prstGeom prst="rect">
            <a:avLst/>
          </a:prstGeom>
          <a:noFill/>
          <a:ln w="11113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ES" altLang="es-MX" sz="1800"/>
          </a:p>
        </p:txBody>
      </p:sp>
      <p:sp>
        <p:nvSpPr>
          <p:cNvPr id="32808" name="Rectangle 51"/>
          <p:cNvSpPr>
            <a:spLocks noChangeArrowheads="1"/>
          </p:cNvSpPr>
          <p:nvPr/>
        </p:nvSpPr>
        <p:spPr bwMode="auto">
          <a:xfrm>
            <a:off x="2689225" y="2663825"/>
            <a:ext cx="1423988" cy="538163"/>
          </a:xfrm>
          <a:prstGeom prst="rect">
            <a:avLst/>
          </a:prstGeom>
          <a:noFill/>
          <a:ln w="11113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ES" altLang="es-MX" sz="1800"/>
          </a:p>
        </p:txBody>
      </p:sp>
      <p:sp>
        <p:nvSpPr>
          <p:cNvPr id="32809" name="Rectangle 52"/>
          <p:cNvSpPr>
            <a:spLocks noChangeArrowheads="1"/>
          </p:cNvSpPr>
          <p:nvPr/>
        </p:nvSpPr>
        <p:spPr bwMode="auto">
          <a:xfrm>
            <a:off x="2689225" y="3344863"/>
            <a:ext cx="1423988" cy="538162"/>
          </a:xfrm>
          <a:prstGeom prst="rect">
            <a:avLst/>
          </a:prstGeom>
          <a:noFill/>
          <a:ln w="11113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ES" altLang="es-MX" sz="1800"/>
          </a:p>
        </p:txBody>
      </p:sp>
      <p:sp>
        <p:nvSpPr>
          <p:cNvPr id="32810" name="Rectangle 53"/>
          <p:cNvSpPr>
            <a:spLocks noChangeArrowheads="1"/>
          </p:cNvSpPr>
          <p:nvPr/>
        </p:nvSpPr>
        <p:spPr bwMode="auto">
          <a:xfrm>
            <a:off x="2689225" y="4094163"/>
            <a:ext cx="1423988" cy="538162"/>
          </a:xfrm>
          <a:prstGeom prst="rect">
            <a:avLst/>
          </a:prstGeom>
          <a:noFill/>
          <a:ln w="11113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ES" altLang="es-MX" sz="1800"/>
          </a:p>
        </p:txBody>
      </p:sp>
      <p:sp>
        <p:nvSpPr>
          <p:cNvPr id="32811" name="Rectangle 54"/>
          <p:cNvSpPr>
            <a:spLocks noChangeArrowheads="1"/>
          </p:cNvSpPr>
          <p:nvPr/>
        </p:nvSpPr>
        <p:spPr bwMode="auto">
          <a:xfrm>
            <a:off x="4665663" y="4638675"/>
            <a:ext cx="1423987" cy="538163"/>
          </a:xfrm>
          <a:prstGeom prst="rect">
            <a:avLst/>
          </a:prstGeom>
          <a:noFill/>
          <a:ln w="11113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ES" altLang="es-MX" sz="1800"/>
          </a:p>
        </p:txBody>
      </p:sp>
      <p:sp>
        <p:nvSpPr>
          <p:cNvPr id="32812" name="Rectangle 55"/>
          <p:cNvSpPr>
            <a:spLocks noChangeArrowheads="1"/>
          </p:cNvSpPr>
          <p:nvPr/>
        </p:nvSpPr>
        <p:spPr bwMode="auto">
          <a:xfrm>
            <a:off x="4665663" y="5318125"/>
            <a:ext cx="1423987" cy="266700"/>
          </a:xfrm>
          <a:prstGeom prst="rect">
            <a:avLst/>
          </a:prstGeom>
          <a:noFill/>
          <a:ln w="11113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ES" altLang="es-MX" sz="1800"/>
          </a:p>
        </p:txBody>
      </p:sp>
      <p:sp>
        <p:nvSpPr>
          <p:cNvPr id="32813" name="Rectangle 56"/>
          <p:cNvSpPr>
            <a:spLocks noChangeArrowheads="1"/>
          </p:cNvSpPr>
          <p:nvPr/>
        </p:nvSpPr>
        <p:spPr bwMode="auto">
          <a:xfrm>
            <a:off x="6572250" y="5591175"/>
            <a:ext cx="1423988" cy="674688"/>
          </a:xfrm>
          <a:prstGeom prst="rect">
            <a:avLst/>
          </a:prstGeom>
          <a:noFill/>
          <a:ln w="11113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ES" altLang="es-MX" sz="1800"/>
          </a:p>
        </p:txBody>
      </p:sp>
      <p:sp>
        <p:nvSpPr>
          <p:cNvPr id="32814" name="Line 59"/>
          <p:cNvSpPr>
            <a:spLocks noChangeShapeType="1"/>
          </p:cNvSpPr>
          <p:nvPr/>
        </p:nvSpPr>
        <p:spPr bwMode="auto">
          <a:xfrm>
            <a:off x="4251325" y="5178425"/>
            <a:ext cx="119063" cy="1588"/>
          </a:xfrm>
          <a:prstGeom prst="line">
            <a:avLst/>
          </a:prstGeom>
          <a:noFill/>
          <a:ln w="222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32815" name="Freeform 60"/>
          <p:cNvSpPr>
            <a:spLocks/>
          </p:cNvSpPr>
          <p:nvPr/>
        </p:nvSpPr>
        <p:spPr bwMode="auto">
          <a:xfrm>
            <a:off x="4313238" y="5113338"/>
            <a:ext cx="211137" cy="130175"/>
          </a:xfrm>
          <a:custGeom>
            <a:avLst/>
            <a:gdLst>
              <a:gd name="T0" fmla="*/ 0 w 133"/>
              <a:gd name="T1" fmla="*/ 206652813 h 82"/>
              <a:gd name="T2" fmla="*/ 40322405 w 133"/>
              <a:gd name="T3" fmla="*/ 103327200 h 82"/>
              <a:gd name="T4" fmla="*/ 0 w 133"/>
              <a:gd name="T5" fmla="*/ 0 h 82"/>
              <a:gd name="T6" fmla="*/ 335179194 w 133"/>
              <a:gd name="T7" fmla="*/ 103327200 h 82"/>
              <a:gd name="T8" fmla="*/ 0 w 133"/>
              <a:gd name="T9" fmla="*/ 206652813 h 8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33"/>
              <a:gd name="T16" fmla="*/ 0 h 82"/>
              <a:gd name="T17" fmla="*/ 133 w 133"/>
              <a:gd name="T18" fmla="*/ 82 h 8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33" h="82">
                <a:moveTo>
                  <a:pt x="0" y="82"/>
                </a:moveTo>
                <a:lnTo>
                  <a:pt x="16" y="41"/>
                </a:lnTo>
                <a:lnTo>
                  <a:pt x="0" y="0"/>
                </a:lnTo>
                <a:lnTo>
                  <a:pt x="133" y="41"/>
                </a:lnTo>
                <a:lnTo>
                  <a:pt x="0" y="82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32816" name="Line 61"/>
          <p:cNvSpPr>
            <a:spLocks noChangeShapeType="1"/>
          </p:cNvSpPr>
          <p:nvPr/>
        </p:nvSpPr>
        <p:spPr bwMode="auto">
          <a:xfrm>
            <a:off x="6227763" y="5654675"/>
            <a:ext cx="119062" cy="1588"/>
          </a:xfrm>
          <a:prstGeom prst="line">
            <a:avLst/>
          </a:prstGeom>
          <a:noFill/>
          <a:ln w="222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32817" name="Freeform 62"/>
          <p:cNvSpPr>
            <a:spLocks/>
          </p:cNvSpPr>
          <p:nvPr/>
        </p:nvSpPr>
        <p:spPr bwMode="auto">
          <a:xfrm>
            <a:off x="6289675" y="5589588"/>
            <a:ext cx="209550" cy="130175"/>
          </a:xfrm>
          <a:custGeom>
            <a:avLst/>
            <a:gdLst>
              <a:gd name="T0" fmla="*/ 0 w 132"/>
              <a:gd name="T1" fmla="*/ 206652813 h 82"/>
              <a:gd name="T2" fmla="*/ 40322500 w 132"/>
              <a:gd name="T3" fmla="*/ 103327200 h 82"/>
              <a:gd name="T4" fmla="*/ 0 w 132"/>
              <a:gd name="T5" fmla="*/ 0 h 82"/>
              <a:gd name="T6" fmla="*/ 332660625 w 132"/>
              <a:gd name="T7" fmla="*/ 103327200 h 82"/>
              <a:gd name="T8" fmla="*/ 0 w 132"/>
              <a:gd name="T9" fmla="*/ 206652813 h 8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32"/>
              <a:gd name="T16" fmla="*/ 0 h 82"/>
              <a:gd name="T17" fmla="*/ 132 w 132"/>
              <a:gd name="T18" fmla="*/ 82 h 8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32" h="82">
                <a:moveTo>
                  <a:pt x="0" y="82"/>
                </a:moveTo>
                <a:lnTo>
                  <a:pt x="16" y="41"/>
                </a:lnTo>
                <a:lnTo>
                  <a:pt x="0" y="0"/>
                </a:lnTo>
                <a:lnTo>
                  <a:pt x="132" y="41"/>
                </a:lnTo>
                <a:lnTo>
                  <a:pt x="0" y="82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s-MX"/>
          </a:p>
        </p:txBody>
      </p:sp>
      <p:pic>
        <p:nvPicPr>
          <p:cNvPr id="32818" name="Picture 4" descr="paso a paso"/>
          <p:cNvPicPr>
            <a:picLocks noChangeAspect="1" noChangeArrowheads="1"/>
          </p:cNvPicPr>
          <p:nvPr/>
        </p:nvPicPr>
        <p:blipFill>
          <a:blip r:embed="rId3">
            <a:lum bright="32000" contrast="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268538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820" name="Rectangle 63"/>
          <p:cNvSpPr>
            <a:spLocks noChangeArrowheads="1"/>
          </p:cNvSpPr>
          <p:nvPr/>
        </p:nvSpPr>
        <p:spPr bwMode="auto">
          <a:xfrm>
            <a:off x="655638" y="1270000"/>
            <a:ext cx="119062" cy="198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s-MX" sz="1300" b="1">
                <a:solidFill>
                  <a:srgbClr val="000000"/>
                </a:solidFill>
                <a:latin typeface="Times New Roman" pitchFamily="18" charset="0"/>
              </a:rPr>
              <a:t>A</a:t>
            </a:r>
            <a:endParaRPr lang="en-US" altLang="es-MX" sz="1800"/>
          </a:p>
        </p:txBody>
      </p:sp>
      <p:sp>
        <p:nvSpPr>
          <p:cNvPr id="32821" name="Rectangle 64"/>
          <p:cNvSpPr>
            <a:spLocks noChangeArrowheads="1"/>
          </p:cNvSpPr>
          <p:nvPr/>
        </p:nvSpPr>
        <p:spPr bwMode="auto">
          <a:xfrm>
            <a:off x="833438" y="1270000"/>
            <a:ext cx="977900" cy="198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s-MX" sz="1300" b="1">
                <a:solidFill>
                  <a:srgbClr val="000000"/>
                </a:solidFill>
                <a:latin typeface="Times New Roman" pitchFamily="18" charset="0"/>
              </a:rPr>
              <a:t>Definición del</a:t>
            </a:r>
            <a:endParaRPr lang="en-US" altLang="es-MX" sz="1800"/>
          </a:p>
        </p:txBody>
      </p:sp>
      <p:sp>
        <p:nvSpPr>
          <p:cNvPr id="32822" name="Rectangle 65"/>
          <p:cNvSpPr>
            <a:spLocks noChangeArrowheads="1"/>
          </p:cNvSpPr>
          <p:nvPr/>
        </p:nvSpPr>
        <p:spPr bwMode="auto">
          <a:xfrm>
            <a:off x="833438" y="1460500"/>
            <a:ext cx="1257300" cy="198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s-MX" sz="1300" b="1">
                <a:solidFill>
                  <a:srgbClr val="000000"/>
                </a:solidFill>
                <a:latin typeface="Times New Roman" pitchFamily="18" charset="0"/>
              </a:rPr>
              <a:t>objetivo y alcance</a:t>
            </a:r>
            <a:endParaRPr lang="en-US" altLang="es-MX" sz="1800"/>
          </a:p>
        </p:txBody>
      </p:sp>
      <p:sp>
        <p:nvSpPr>
          <p:cNvPr id="32823" name="Rectangle 66"/>
          <p:cNvSpPr>
            <a:spLocks noChangeArrowheads="1"/>
          </p:cNvSpPr>
          <p:nvPr/>
        </p:nvSpPr>
        <p:spPr bwMode="auto">
          <a:xfrm>
            <a:off x="722313" y="2022475"/>
            <a:ext cx="82550" cy="198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s-MX" sz="1300">
                <a:solidFill>
                  <a:srgbClr val="000000"/>
                </a:solidFill>
                <a:latin typeface="Times New Roman" pitchFamily="18" charset="0"/>
              </a:rPr>
              <a:t>1</a:t>
            </a:r>
            <a:endParaRPr lang="en-US" altLang="es-MX" sz="1800"/>
          </a:p>
        </p:txBody>
      </p:sp>
      <p:sp>
        <p:nvSpPr>
          <p:cNvPr id="32824" name="Rectangle 67"/>
          <p:cNvSpPr>
            <a:spLocks noChangeArrowheads="1"/>
          </p:cNvSpPr>
          <p:nvPr/>
        </p:nvSpPr>
        <p:spPr bwMode="auto">
          <a:xfrm>
            <a:off x="901700" y="2022475"/>
            <a:ext cx="949325" cy="198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s-MX" sz="1300">
                <a:solidFill>
                  <a:srgbClr val="000000"/>
                </a:solidFill>
                <a:latin typeface="Times New Roman" pitchFamily="18" charset="0"/>
              </a:rPr>
              <a:t>Definición del</a:t>
            </a:r>
            <a:endParaRPr lang="en-US" altLang="es-MX" sz="1800"/>
          </a:p>
        </p:txBody>
      </p:sp>
      <p:sp>
        <p:nvSpPr>
          <p:cNvPr id="32825" name="Rectangle 68"/>
          <p:cNvSpPr>
            <a:spLocks noChangeArrowheads="1"/>
          </p:cNvSpPr>
          <p:nvPr/>
        </p:nvSpPr>
        <p:spPr bwMode="auto">
          <a:xfrm>
            <a:off x="901700" y="2211388"/>
            <a:ext cx="665163" cy="198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s-MX" sz="1300">
                <a:solidFill>
                  <a:srgbClr val="000000"/>
                </a:solidFill>
                <a:latin typeface="Times New Roman" pitchFamily="18" charset="0"/>
              </a:rPr>
              <a:t>objetivo y</a:t>
            </a:r>
            <a:endParaRPr lang="en-US" altLang="es-MX" sz="1800"/>
          </a:p>
        </p:txBody>
      </p:sp>
      <p:sp>
        <p:nvSpPr>
          <p:cNvPr id="32826" name="Rectangle 69"/>
          <p:cNvSpPr>
            <a:spLocks noChangeArrowheads="1"/>
          </p:cNvSpPr>
          <p:nvPr/>
        </p:nvSpPr>
        <p:spPr bwMode="auto">
          <a:xfrm>
            <a:off x="901700" y="2401888"/>
            <a:ext cx="493713" cy="198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s-MX" sz="1300">
                <a:solidFill>
                  <a:srgbClr val="000000"/>
                </a:solidFill>
                <a:latin typeface="Times New Roman" pitchFamily="18" charset="0"/>
              </a:rPr>
              <a:t>alcance</a:t>
            </a:r>
            <a:endParaRPr lang="en-US" altLang="es-MX" sz="1800"/>
          </a:p>
        </p:txBody>
      </p:sp>
      <p:sp>
        <p:nvSpPr>
          <p:cNvPr id="32827" name="Rectangle 70"/>
          <p:cNvSpPr>
            <a:spLocks noChangeArrowheads="1"/>
          </p:cNvSpPr>
          <p:nvPr/>
        </p:nvSpPr>
        <p:spPr bwMode="auto">
          <a:xfrm>
            <a:off x="509588" y="1166813"/>
            <a:ext cx="1695450" cy="1627187"/>
          </a:xfrm>
          <a:prstGeom prst="rect">
            <a:avLst/>
          </a:prstGeom>
          <a:noFill/>
          <a:ln w="11113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ES" altLang="es-MX" sz="1800"/>
          </a:p>
        </p:txBody>
      </p:sp>
      <p:sp>
        <p:nvSpPr>
          <p:cNvPr id="32828" name="Line 71"/>
          <p:cNvSpPr>
            <a:spLocks noChangeShapeType="1"/>
          </p:cNvSpPr>
          <p:nvPr/>
        </p:nvSpPr>
        <p:spPr bwMode="auto">
          <a:xfrm>
            <a:off x="2208213" y="1911350"/>
            <a:ext cx="187325" cy="1588"/>
          </a:xfrm>
          <a:prstGeom prst="line">
            <a:avLst/>
          </a:prstGeom>
          <a:noFill/>
          <a:ln w="222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32829" name="Freeform 72"/>
          <p:cNvSpPr>
            <a:spLocks/>
          </p:cNvSpPr>
          <p:nvPr/>
        </p:nvSpPr>
        <p:spPr bwMode="auto">
          <a:xfrm>
            <a:off x="2338388" y="1846263"/>
            <a:ext cx="209550" cy="130175"/>
          </a:xfrm>
          <a:custGeom>
            <a:avLst/>
            <a:gdLst>
              <a:gd name="T0" fmla="*/ 0 w 132"/>
              <a:gd name="T1" fmla="*/ 206652813 h 82"/>
              <a:gd name="T2" fmla="*/ 40322500 w 132"/>
              <a:gd name="T3" fmla="*/ 103327200 h 82"/>
              <a:gd name="T4" fmla="*/ 0 w 132"/>
              <a:gd name="T5" fmla="*/ 0 h 82"/>
              <a:gd name="T6" fmla="*/ 332660625 w 132"/>
              <a:gd name="T7" fmla="*/ 103327200 h 82"/>
              <a:gd name="T8" fmla="*/ 0 w 132"/>
              <a:gd name="T9" fmla="*/ 206652813 h 8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32"/>
              <a:gd name="T16" fmla="*/ 0 h 82"/>
              <a:gd name="T17" fmla="*/ 132 w 132"/>
              <a:gd name="T18" fmla="*/ 82 h 8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32" h="82">
                <a:moveTo>
                  <a:pt x="0" y="82"/>
                </a:moveTo>
                <a:lnTo>
                  <a:pt x="16" y="41"/>
                </a:lnTo>
                <a:lnTo>
                  <a:pt x="0" y="0"/>
                </a:lnTo>
                <a:lnTo>
                  <a:pt x="132" y="41"/>
                </a:lnTo>
                <a:lnTo>
                  <a:pt x="0" y="82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308230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2"/>
          <p:cNvSpPr txBox="1">
            <a:spLocks noChangeArrowheads="1"/>
          </p:cNvSpPr>
          <p:nvPr/>
        </p:nvSpPr>
        <p:spPr bwMode="auto">
          <a:xfrm>
            <a:off x="3779838" y="609600"/>
            <a:ext cx="5326062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r>
              <a:rPr lang="es-ES_tradnl" altLang="es-MX" sz="1800" b="1">
                <a:solidFill>
                  <a:schemeClr val="bg1"/>
                </a:solidFill>
                <a:latin typeface="Century Gothic" pitchFamily="34" charset="0"/>
              </a:rPr>
              <a:t>METODOLOGÍA DE ANÁLISIS DE CICLO DE VIDA</a:t>
            </a:r>
            <a:endParaRPr lang="es-ES" altLang="es-MX" sz="1800" b="1">
              <a:solidFill>
                <a:schemeClr val="bg1"/>
              </a:solidFill>
              <a:latin typeface="Century Gothic" pitchFamily="34" charset="0"/>
            </a:endParaRPr>
          </a:p>
        </p:txBody>
      </p:sp>
      <p:sp>
        <p:nvSpPr>
          <p:cNvPr id="14339" name="Text Box 3"/>
          <p:cNvSpPr txBox="1">
            <a:spLocks noChangeArrowheads="1"/>
          </p:cNvSpPr>
          <p:nvPr/>
        </p:nvSpPr>
        <p:spPr bwMode="auto">
          <a:xfrm>
            <a:off x="1219200" y="1066800"/>
            <a:ext cx="3962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ES_tradnl" altLang="es-MX" b="1" i="1">
                <a:solidFill>
                  <a:srgbClr val="A90139"/>
                </a:solidFill>
                <a:latin typeface="Century Gothic" pitchFamily="34" charset="0"/>
              </a:rPr>
              <a:t>ETAPAS</a:t>
            </a:r>
            <a:endParaRPr lang="es-ES" altLang="es-MX" b="1" i="1">
              <a:solidFill>
                <a:srgbClr val="A90139"/>
              </a:solidFill>
              <a:latin typeface="Century Gothic" pitchFamily="34" charset="0"/>
            </a:endParaRPr>
          </a:p>
        </p:txBody>
      </p:sp>
      <p:sp>
        <p:nvSpPr>
          <p:cNvPr id="33797" name="Text Box 5"/>
          <p:cNvSpPr txBox="1">
            <a:spLocks noChangeArrowheads="1"/>
          </p:cNvSpPr>
          <p:nvPr/>
        </p:nvSpPr>
        <p:spPr bwMode="auto">
          <a:xfrm>
            <a:off x="533400" y="1892300"/>
            <a:ext cx="2286000" cy="990600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dist="107763" dir="8100000" algn="ctr" rotWithShape="0">
              <a:srgbClr val="003399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tIns="190800"/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s-ES_tradnl" altLang="es-MX" sz="1400" b="1" i="1">
                <a:latin typeface="Century Gothic" pitchFamily="34" charset="0"/>
              </a:rPr>
              <a:t>DEFINICIÓN DE OBJETIVOS Y ALCANCE</a:t>
            </a:r>
            <a:endParaRPr lang="es-ES" altLang="es-MX" sz="1400" b="1" i="1">
              <a:latin typeface="Century Gothic" pitchFamily="34" charset="0"/>
            </a:endParaRPr>
          </a:p>
        </p:txBody>
      </p:sp>
      <p:sp>
        <p:nvSpPr>
          <p:cNvPr id="33798" name="AutoShape 6"/>
          <p:cNvSpPr>
            <a:spLocks noChangeArrowheads="1"/>
          </p:cNvSpPr>
          <p:nvPr/>
        </p:nvSpPr>
        <p:spPr bwMode="auto">
          <a:xfrm rot="5397761">
            <a:off x="1180307" y="3375818"/>
            <a:ext cx="876300" cy="1103313"/>
          </a:xfrm>
          <a:prstGeom prst="rightArrow">
            <a:avLst>
              <a:gd name="adj1" fmla="val 50000"/>
              <a:gd name="adj2" fmla="val 25000"/>
            </a:avLst>
          </a:prstGeom>
          <a:solidFill>
            <a:srgbClr val="FFFFFF"/>
          </a:solidFill>
          <a:ln w="9525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endParaRPr lang="es-MX" altLang="es-MX"/>
          </a:p>
        </p:txBody>
      </p:sp>
      <p:sp>
        <p:nvSpPr>
          <p:cNvPr id="33799" name="Text Box 7"/>
          <p:cNvSpPr txBox="1">
            <a:spLocks noChangeArrowheads="1"/>
          </p:cNvSpPr>
          <p:nvPr/>
        </p:nvSpPr>
        <p:spPr bwMode="auto">
          <a:xfrm>
            <a:off x="533400" y="5029200"/>
            <a:ext cx="2286000" cy="990600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dist="107763" dir="8100000" algn="ctr" rotWithShape="0">
              <a:srgbClr val="003399"/>
            </a:outerShdw>
          </a:effectLst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tIns="190800"/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s-ES_tradnl" altLang="es-MX" sz="1400" b="1" i="1">
                <a:latin typeface="Century Gothic" pitchFamily="34" charset="0"/>
              </a:rPr>
              <a:t>ANÁLISIS DE INVENTARIO</a:t>
            </a:r>
            <a:endParaRPr lang="es-ES" altLang="es-MX" sz="1400" b="1" i="1">
              <a:latin typeface="Century Gothic" pitchFamily="34" charset="0"/>
            </a:endParaRPr>
          </a:p>
        </p:txBody>
      </p:sp>
      <p:sp>
        <p:nvSpPr>
          <p:cNvPr id="33800" name="AutoShape 8"/>
          <p:cNvSpPr>
            <a:spLocks noChangeArrowheads="1"/>
          </p:cNvSpPr>
          <p:nvPr/>
        </p:nvSpPr>
        <p:spPr bwMode="auto">
          <a:xfrm>
            <a:off x="3924300" y="4953000"/>
            <a:ext cx="1295400" cy="1065213"/>
          </a:xfrm>
          <a:prstGeom prst="rightArrow">
            <a:avLst>
              <a:gd name="adj1" fmla="val 50000"/>
              <a:gd name="adj2" fmla="val 30402"/>
            </a:avLst>
          </a:prstGeom>
          <a:solidFill>
            <a:srgbClr val="FFFFFF"/>
          </a:solidFill>
          <a:ln w="9525" algn="ctr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endParaRPr lang="es-MX" altLang="es-MX"/>
          </a:p>
        </p:txBody>
      </p:sp>
      <p:sp>
        <p:nvSpPr>
          <p:cNvPr id="33801" name="Text Box 9"/>
          <p:cNvSpPr txBox="1">
            <a:spLocks noChangeArrowheads="1"/>
          </p:cNvSpPr>
          <p:nvPr/>
        </p:nvSpPr>
        <p:spPr bwMode="auto">
          <a:xfrm>
            <a:off x="6172200" y="4953000"/>
            <a:ext cx="2286000" cy="990600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dist="107763" dir="8100000" algn="ctr" rotWithShape="0">
              <a:srgbClr val="003399"/>
            </a:outerShdw>
          </a:effectLst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tIns="190800"/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s-ES_tradnl" altLang="es-MX" sz="1400" b="1" i="1">
                <a:latin typeface="Century Gothic" pitchFamily="34" charset="0"/>
              </a:rPr>
              <a:t>EVALUACIÓN DE IMPACTOS</a:t>
            </a:r>
            <a:endParaRPr lang="es-ES" altLang="es-MX" sz="1400" b="1" i="1">
              <a:latin typeface="Century Gothic" pitchFamily="34" charset="0"/>
            </a:endParaRPr>
          </a:p>
        </p:txBody>
      </p:sp>
      <p:sp>
        <p:nvSpPr>
          <p:cNvPr id="33802" name="Text Box 10"/>
          <p:cNvSpPr txBox="1">
            <a:spLocks noChangeArrowheads="1"/>
          </p:cNvSpPr>
          <p:nvPr/>
        </p:nvSpPr>
        <p:spPr bwMode="auto">
          <a:xfrm>
            <a:off x="6096000" y="1916113"/>
            <a:ext cx="2286000" cy="990600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dist="107763" dir="8100000" algn="ctr" rotWithShape="0">
              <a:srgbClr val="003399"/>
            </a:outerShdw>
          </a:effectLst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tIns="190800"/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s-ES_tradnl" altLang="es-MX" sz="1400" b="1" i="1">
                <a:latin typeface="Century Gothic" pitchFamily="34" charset="0"/>
              </a:rPr>
              <a:t>EVALUACIÓN DE MEJORAS</a:t>
            </a:r>
            <a:endParaRPr lang="es-ES" altLang="es-MX" sz="1400" b="1" i="1">
              <a:latin typeface="Century Gothic" pitchFamily="34" charset="0"/>
            </a:endParaRPr>
          </a:p>
        </p:txBody>
      </p:sp>
      <p:sp>
        <p:nvSpPr>
          <p:cNvPr id="33803" name="AutoShape 11"/>
          <p:cNvSpPr>
            <a:spLocks noChangeArrowheads="1"/>
          </p:cNvSpPr>
          <p:nvPr/>
        </p:nvSpPr>
        <p:spPr bwMode="auto">
          <a:xfrm rot="16202239" flipV="1">
            <a:off x="6819107" y="3302793"/>
            <a:ext cx="876300" cy="1103313"/>
          </a:xfrm>
          <a:prstGeom prst="rightArrow">
            <a:avLst>
              <a:gd name="adj1" fmla="val 50000"/>
              <a:gd name="adj2" fmla="val 25000"/>
            </a:avLst>
          </a:prstGeom>
          <a:solidFill>
            <a:srgbClr val="FFFFFF"/>
          </a:solidFill>
          <a:ln w="9525" algn="ctr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endParaRPr lang="es-MX" altLang="es-MX"/>
          </a:p>
        </p:txBody>
      </p:sp>
      <p:sp>
        <p:nvSpPr>
          <p:cNvPr id="33804" name="AutoShape 12"/>
          <p:cNvSpPr>
            <a:spLocks noChangeArrowheads="1"/>
          </p:cNvSpPr>
          <p:nvPr/>
        </p:nvSpPr>
        <p:spPr bwMode="auto">
          <a:xfrm flipH="1">
            <a:off x="3924300" y="1931988"/>
            <a:ext cx="1295400" cy="1065212"/>
          </a:xfrm>
          <a:prstGeom prst="rightArrow">
            <a:avLst>
              <a:gd name="adj1" fmla="val 50000"/>
              <a:gd name="adj2" fmla="val 30402"/>
            </a:avLst>
          </a:prstGeom>
          <a:solidFill>
            <a:srgbClr val="80008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endParaRPr lang="es-MX" altLang="es-MX"/>
          </a:p>
        </p:txBody>
      </p:sp>
      <p:grpSp>
        <p:nvGrpSpPr>
          <p:cNvPr id="33805" name="Group 13"/>
          <p:cNvGrpSpPr>
            <a:grpSpLocks/>
          </p:cNvGrpSpPr>
          <p:nvPr/>
        </p:nvGrpSpPr>
        <p:grpSpPr bwMode="auto">
          <a:xfrm>
            <a:off x="2339975" y="2565400"/>
            <a:ext cx="4129088" cy="2233613"/>
            <a:chOff x="5184" y="1728"/>
            <a:chExt cx="2601" cy="1279"/>
          </a:xfrm>
        </p:grpSpPr>
        <p:pic>
          <p:nvPicPr>
            <p:cNvPr id="14350" name="Picture 14" descr="PDCA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133" t="28049" r="4381" b="12271"/>
            <a:stretch>
              <a:fillRect/>
            </a:stretch>
          </p:blipFill>
          <p:spPr bwMode="auto">
            <a:xfrm>
              <a:off x="5232" y="1728"/>
              <a:ext cx="2553" cy="12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4351" name="Text Box 15"/>
            <p:cNvSpPr txBox="1">
              <a:spLocks noChangeArrowheads="1"/>
            </p:cNvSpPr>
            <p:nvPr/>
          </p:nvSpPr>
          <p:spPr bwMode="auto">
            <a:xfrm>
              <a:off x="5184" y="2832"/>
              <a:ext cx="1691" cy="1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Verdana" pitchFamily="34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Verdana" pitchFamily="34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Verdana" pitchFamily="34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Verdana" pitchFamily="34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Verdan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itchFamily="34" charset="0"/>
                </a:defRPr>
              </a:lvl9pPr>
            </a:lstStyle>
            <a:p>
              <a:r>
                <a:rPr lang="es-ES_tradnl" altLang="es-MX" sz="1400" b="1">
                  <a:latin typeface="Arial" charset="0"/>
                </a:rPr>
                <a:t>El ciclo de Deming/Shewhart</a:t>
              </a:r>
              <a:endParaRPr lang="es-ES" altLang="es-MX" sz="1400" b="1">
                <a:latin typeface="Arial" charset="0"/>
              </a:endParaRPr>
            </a:p>
          </p:txBody>
        </p:sp>
      </p:grpSp>
      <p:pic>
        <p:nvPicPr>
          <p:cNvPr id="33808" name="Picture 16" descr="LCA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413" y="2276475"/>
            <a:ext cx="4041775" cy="3027363"/>
          </a:xfrm>
          <a:prstGeom prst="rect">
            <a:avLst/>
          </a:prstGeom>
          <a:noFill/>
          <a:ln w="38100">
            <a:solidFill>
              <a:srgbClr val="00008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746390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7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37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37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7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338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8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1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38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38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38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38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8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2" dur="500"/>
                                        <p:tgtEl>
                                          <p:spTgt spid="338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7" dur="500"/>
                                        <p:tgtEl>
                                          <p:spTgt spid="3380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38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52" dur="500"/>
                                        <p:tgtEl>
                                          <p:spTgt spid="3380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38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7" grpId="0" animBg="1" autoUpdateAnimBg="0"/>
      <p:bldP spid="33798" grpId="0" animBg="1"/>
      <p:bldP spid="33799" grpId="0" animBg="1" autoUpdateAnimBg="0"/>
      <p:bldP spid="33800" grpId="0" animBg="1"/>
      <p:bldP spid="33801" grpId="0" animBg="1" autoUpdateAnimBg="0"/>
      <p:bldP spid="33802" grpId="0" animBg="1" autoUpdateAnimBg="0"/>
      <p:bldP spid="33803" grpId="0" animBg="1"/>
      <p:bldP spid="33804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838200"/>
            <a:ext cx="7772400" cy="1143000"/>
          </a:xfrm>
          <a:noFill/>
        </p:spPr>
        <p:txBody>
          <a:bodyPr lIns="92075" tIns="46038" rIns="92075" bIns="46038"/>
          <a:lstStyle/>
          <a:p>
            <a:pPr eaLnBrk="1" hangingPunct="1"/>
            <a:r>
              <a:rPr lang="es-ES_tradnl" altLang="es-MX" sz="4000" b="1" i="1" dirty="0" smtClean="0">
                <a:solidFill>
                  <a:schemeClr val="tx1"/>
                </a:solidFill>
              </a:rPr>
              <a:t>Objetivos y alcance</a:t>
            </a:r>
            <a:endParaRPr lang="es-ES" altLang="es-MX" sz="4000" b="1" i="1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3753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2"/>
          <p:cNvSpPr txBox="1">
            <a:spLocks noChangeArrowheads="1"/>
          </p:cNvSpPr>
          <p:nvPr/>
        </p:nvSpPr>
        <p:spPr bwMode="auto">
          <a:xfrm>
            <a:off x="3779838" y="609600"/>
            <a:ext cx="5326062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r>
              <a:rPr lang="es-ES_tradnl" altLang="es-MX" sz="1800" b="1">
                <a:solidFill>
                  <a:schemeClr val="bg1"/>
                </a:solidFill>
                <a:latin typeface="Century Gothic" pitchFamily="34" charset="0"/>
              </a:rPr>
              <a:t>METODOLOGÍA DE ANÁLISIS DE CICLO DE VIDA</a:t>
            </a:r>
            <a:endParaRPr lang="es-ES" altLang="es-MX" sz="1800" b="1">
              <a:solidFill>
                <a:schemeClr val="bg1"/>
              </a:solidFill>
              <a:latin typeface="Century Gothic" pitchFamily="34" charset="0"/>
            </a:endParaRPr>
          </a:p>
        </p:txBody>
      </p:sp>
      <p:sp>
        <p:nvSpPr>
          <p:cNvPr id="15363" name="Text Box 3"/>
          <p:cNvSpPr txBox="1">
            <a:spLocks noChangeArrowheads="1"/>
          </p:cNvSpPr>
          <p:nvPr/>
        </p:nvSpPr>
        <p:spPr bwMode="auto">
          <a:xfrm>
            <a:off x="1219200" y="1066800"/>
            <a:ext cx="3962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ES_tradnl" altLang="es-MX" b="1" i="1">
                <a:solidFill>
                  <a:srgbClr val="A90139"/>
                </a:solidFill>
                <a:latin typeface="Century Gothic" pitchFamily="34" charset="0"/>
              </a:rPr>
              <a:t>OBJETIVOS Y ALCANCE</a:t>
            </a:r>
            <a:endParaRPr lang="es-ES" altLang="es-MX" b="1" i="1">
              <a:solidFill>
                <a:srgbClr val="A90139"/>
              </a:solidFill>
              <a:latin typeface="Century Gothic" pitchFamily="34" charset="0"/>
            </a:endParaRPr>
          </a:p>
        </p:txBody>
      </p:sp>
      <p:sp>
        <p:nvSpPr>
          <p:cNvPr id="15364" name="Text Box 4"/>
          <p:cNvSpPr txBox="1">
            <a:spLocks noChangeArrowheads="1"/>
          </p:cNvSpPr>
          <p:nvPr/>
        </p:nvSpPr>
        <p:spPr bwMode="auto">
          <a:xfrm>
            <a:off x="682625" y="1905000"/>
            <a:ext cx="8281988" cy="3829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>
              <a:spcBef>
                <a:spcPct val="5000"/>
              </a:spcBef>
              <a:buFont typeface="Wingdings" pitchFamily="2" charset="2"/>
              <a:buChar char="ü"/>
            </a:pPr>
            <a:r>
              <a:rPr lang="es-ES_tradnl" altLang="es-MX" sz="2000" i="1">
                <a:latin typeface="Century Gothic" pitchFamily="34" charset="0"/>
              </a:rPr>
              <a:t>Adquirir conocimiento sobre productos, procesos y servicios, y el </a:t>
            </a:r>
            <a:r>
              <a:rPr lang="es-ES_tradnl" altLang="es-MX" sz="2000" b="1" i="1">
                <a:latin typeface="Century Gothic" pitchFamily="34" charset="0"/>
              </a:rPr>
              <a:t>impacto ambiental</a:t>
            </a:r>
            <a:r>
              <a:rPr lang="es-ES_tradnl" altLang="es-MX" sz="2000" i="1">
                <a:latin typeface="Century Gothic" pitchFamily="34" charset="0"/>
              </a:rPr>
              <a:t> asociado</a:t>
            </a:r>
            <a:br>
              <a:rPr lang="es-ES_tradnl" altLang="es-MX" sz="2000" i="1">
                <a:latin typeface="Century Gothic" pitchFamily="34" charset="0"/>
              </a:rPr>
            </a:br>
            <a:endParaRPr lang="es-ES_tradnl" altLang="es-MX" sz="2000" i="1">
              <a:latin typeface="Century Gothic" pitchFamily="34" charset="0"/>
            </a:endParaRPr>
          </a:p>
          <a:p>
            <a:pPr eaLnBrk="1" hangingPunct="1">
              <a:spcBef>
                <a:spcPct val="5000"/>
              </a:spcBef>
              <a:buFont typeface="Wingdings" pitchFamily="2" charset="2"/>
              <a:buChar char="ü"/>
            </a:pPr>
            <a:r>
              <a:rPr lang="es-ES_tradnl" altLang="es-MX" sz="2000" i="1">
                <a:latin typeface="Century Gothic" pitchFamily="34" charset="0"/>
              </a:rPr>
              <a:t>Identificar puntos conflictivos o </a:t>
            </a:r>
            <a:r>
              <a:rPr lang="es-ES_tradnl" altLang="es-MX" sz="2000" b="1" i="1">
                <a:latin typeface="Century Gothic" pitchFamily="34" charset="0"/>
              </a:rPr>
              <a:t>hot spots</a:t>
            </a:r>
            <a:r>
              <a:rPr lang="es-ES_tradnl" altLang="es-MX" sz="2000" i="1">
                <a:latin typeface="Century Gothic" pitchFamily="34" charset="0"/>
              </a:rPr>
              <a:t/>
            </a:r>
            <a:br>
              <a:rPr lang="es-ES_tradnl" altLang="es-MX" sz="2000" i="1">
                <a:latin typeface="Century Gothic" pitchFamily="34" charset="0"/>
              </a:rPr>
            </a:br>
            <a:endParaRPr lang="es-ES_tradnl" altLang="es-MX" sz="2000" i="1">
              <a:latin typeface="Century Gothic" pitchFamily="34" charset="0"/>
            </a:endParaRPr>
          </a:p>
          <a:p>
            <a:pPr eaLnBrk="1" hangingPunct="1">
              <a:spcBef>
                <a:spcPct val="5000"/>
              </a:spcBef>
              <a:buFont typeface="Wingdings" pitchFamily="2" charset="2"/>
              <a:buChar char="ü"/>
            </a:pPr>
            <a:r>
              <a:rPr lang="es-ES_tradnl" altLang="es-MX" sz="2000" i="1">
                <a:latin typeface="Century Gothic" pitchFamily="34" charset="0"/>
              </a:rPr>
              <a:t>Analizar propuestas o </a:t>
            </a:r>
            <a:r>
              <a:rPr lang="es-ES_tradnl" altLang="es-MX" sz="2000" b="1" i="1">
                <a:latin typeface="Century Gothic" pitchFamily="34" charset="0"/>
              </a:rPr>
              <a:t>acciones de mejora</a:t>
            </a:r>
            <a:r>
              <a:rPr lang="es-ES_tradnl" altLang="es-MX" sz="2000" i="1">
                <a:latin typeface="Century Gothic" pitchFamily="34" charset="0"/>
              </a:rPr>
              <a:t/>
            </a:r>
            <a:br>
              <a:rPr lang="es-ES_tradnl" altLang="es-MX" sz="2000" i="1">
                <a:latin typeface="Century Gothic" pitchFamily="34" charset="0"/>
              </a:rPr>
            </a:br>
            <a:endParaRPr lang="es-ES_tradnl" altLang="es-MX" sz="2000" i="1">
              <a:latin typeface="Century Gothic" pitchFamily="34" charset="0"/>
            </a:endParaRPr>
          </a:p>
          <a:p>
            <a:pPr eaLnBrk="1" hangingPunct="1">
              <a:spcBef>
                <a:spcPct val="5000"/>
              </a:spcBef>
              <a:buFont typeface="Wingdings" pitchFamily="2" charset="2"/>
              <a:buChar char="ü"/>
            </a:pPr>
            <a:r>
              <a:rPr lang="es-ES_tradnl" altLang="es-MX" sz="2000" b="1" i="1">
                <a:latin typeface="Century Gothic" pitchFamily="34" charset="0"/>
              </a:rPr>
              <a:t>Comparar</a:t>
            </a:r>
            <a:r>
              <a:rPr lang="es-ES_tradnl" altLang="es-MX" sz="2000" i="1">
                <a:latin typeface="Century Gothic" pitchFamily="34" charset="0"/>
              </a:rPr>
              <a:t> productos alternativos, procesos o servicios</a:t>
            </a:r>
            <a:br>
              <a:rPr lang="es-ES_tradnl" altLang="es-MX" sz="2000" i="1">
                <a:latin typeface="Century Gothic" pitchFamily="34" charset="0"/>
              </a:rPr>
            </a:br>
            <a:endParaRPr lang="es-ES_tradnl" altLang="es-MX" sz="2000" i="1">
              <a:latin typeface="Century Gothic" pitchFamily="34" charset="0"/>
            </a:endParaRPr>
          </a:p>
          <a:p>
            <a:pPr eaLnBrk="1" hangingPunct="1">
              <a:spcBef>
                <a:spcPct val="5000"/>
              </a:spcBef>
              <a:buFont typeface="Wingdings" pitchFamily="2" charset="2"/>
              <a:buChar char="ü"/>
            </a:pPr>
            <a:r>
              <a:rPr lang="es-ES_tradnl" altLang="es-MX" sz="2000" i="1">
                <a:latin typeface="Century Gothic" pitchFamily="34" charset="0"/>
              </a:rPr>
              <a:t>Sustentar informes o </a:t>
            </a:r>
            <a:r>
              <a:rPr lang="es-ES_tradnl" altLang="es-MX" sz="2000" b="1" i="1">
                <a:latin typeface="Century Gothic" pitchFamily="34" charset="0"/>
              </a:rPr>
              <a:t>declaraciones ambientales</a:t>
            </a:r>
            <a:r>
              <a:rPr lang="es-ES_tradnl" altLang="es-MX" sz="2000" i="1">
                <a:latin typeface="Century Gothic" pitchFamily="34" charset="0"/>
              </a:rPr>
              <a:t> </a:t>
            </a:r>
            <a:br>
              <a:rPr lang="es-ES_tradnl" altLang="es-MX" sz="2000" i="1">
                <a:latin typeface="Century Gothic" pitchFamily="34" charset="0"/>
              </a:rPr>
            </a:br>
            <a:endParaRPr lang="es-ES_tradnl" altLang="es-MX" sz="2000" i="1">
              <a:latin typeface="Century Gothic" pitchFamily="34" charset="0"/>
            </a:endParaRPr>
          </a:p>
          <a:p>
            <a:pPr eaLnBrk="1" hangingPunct="1">
              <a:spcBef>
                <a:spcPct val="5000"/>
              </a:spcBef>
              <a:buFont typeface="Wingdings" pitchFamily="2" charset="2"/>
              <a:buChar char="ü"/>
            </a:pPr>
            <a:r>
              <a:rPr lang="es-ES_tradnl" altLang="es-MX" sz="2000" i="1">
                <a:latin typeface="Century Gothic" pitchFamily="34" charset="0"/>
              </a:rPr>
              <a:t>Aplicar en el desarrollo ambiental de </a:t>
            </a:r>
            <a:r>
              <a:rPr lang="es-ES_tradnl" altLang="es-MX" sz="2000" b="1" i="1">
                <a:latin typeface="Century Gothic" pitchFamily="34" charset="0"/>
              </a:rPr>
              <a:t>productos</a:t>
            </a:r>
          </a:p>
        </p:txBody>
      </p:sp>
    </p:spTree>
    <p:extLst>
      <p:ext uri="{BB962C8B-B14F-4D97-AF65-F5344CB8AC3E}">
        <p14:creationId xmlns:p14="http://schemas.microsoft.com/office/powerpoint/2010/main" val="4239099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 Box 2"/>
          <p:cNvSpPr txBox="1">
            <a:spLocks noChangeArrowheads="1"/>
          </p:cNvSpPr>
          <p:nvPr/>
        </p:nvSpPr>
        <p:spPr bwMode="auto">
          <a:xfrm>
            <a:off x="3779838" y="609600"/>
            <a:ext cx="5326062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r>
              <a:rPr lang="es-ES_tradnl" altLang="es-MX" sz="1800" b="1">
                <a:solidFill>
                  <a:schemeClr val="bg1"/>
                </a:solidFill>
                <a:latin typeface="Century Gothic" pitchFamily="34" charset="0"/>
              </a:rPr>
              <a:t>METODOLOGÍA DE ANÁLISIS DE CICLO DE VIDA</a:t>
            </a:r>
            <a:endParaRPr lang="es-ES" altLang="es-MX" sz="1800" b="1">
              <a:solidFill>
                <a:schemeClr val="bg1"/>
              </a:solidFill>
              <a:latin typeface="Century Gothic" pitchFamily="34" charset="0"/>
            </a:endParaRPr>
          </a:p>
        </p:txBody>
      </p:sp>
      <p:sp>
        <p:nvSpPr>
          <p:cNvPr id="16387" name="Text Box 3"/>
          <p:cNvSpPr txBox="1">
            <a:spLocks noChangeArrowheads="1"/>
          </p:cNvSpPr>
          <p:nvPr/>
        </p:nvSpPr>
        <p:spPr bwMode="auto">
          <a:xfrm>
            <a:off x="1219200" y="1066800"/>
            <a:ext cx="3962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ES_tradnl" altLang="es-MX" b="1" i="1">
                <a:solidFill>
                  <a:srgbClr val="A90139"/>
                </a:solidFill>
                <a:latin typeface="Century Gothic" pitchFamily="34" charset="0"/>
              </a:rPr>
              <a:t>OBJETIVOS Y ALCANCE</a:t>
            </a:r>
            <a:endParaRPr lang="es-ES" altLang="es-MX" b="1" i="1">
              <a:solidFill>
                <a:srgbClr val="A90139"/>
              </a:solidFill>
              <a:latin typeface="Century Gothic" pitchFamily="34" charset="0"/>
            </a:endParaRPr>
          </a:p>
        </p:txBody>
      </p:sp>
      <p:sp>
        <p:nvSpPr>
          <p:cNvPr id="16388" name="Text Box 4"/>
          <p:cNvSpPr txBox="1">
            <a:spLocks noChangeArrowheads="1"/>
          </p:cNvSpPr>
          <p:nvPr/>
        </p:nvSpPr>
        <p:spPr bwMode="auto">
          <a:xfrm>
            <a:off x="1295400" y="1981200"/>
            <a:ext cx="7239000" cy="427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ES_tradnl" altLang="es-MX" sz="2200" b="1" i="1">
                <a:latin typeface="Century Gothic" pitchFamily="34" charset="0"/>
              </a:rPr>
              <a:t>Objetivos</a:t>
            </a:r>
            <a:r>
              <a:rPr lang="es-ES_tradnl" altLang="es-MX" sz="2200" i="1">
                <a:latin typeface="Century Gothic" pitchFamily="34" charset="0"/>
              </a:rPr>
              <a:t>: Por qué y Para qué</a:t>
            </a:r>
          </a:p>
        </p:txBody>
      </p:sp>
      <p:pic>
        <p:nvPicPr>
          <p:cNvPr id="16389" name="Picture 5" descr="BS00622A[1]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5825" y="1989138"/>
            <a:ext cx="836613" cy="719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90" name="Text Box 6"/>
          <p:cNvSpPr txBox="1">
            <a:spLocks noChangeArrowheads="1"/>
          </p:cNvSpPr>
          <p:nvPr/>
        </p:nvSpPr>
        <p:spPr bwMode="auto">
          <a:xfrm>
            <a:off x="1258888" y="2930525"/>
            <a:ext cx="7239000" cy="427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ES_tradnl" altLang="es-MX" sz="2200" b="1" i="1">
                <a:latin typeface="Century Gothic" pitchFamily="34" charset="0"/>
              </a:rPr>
              <a:t>Alcance</a:t>
            </a:r>
            <a:r>
              <a:rPr lang="es-ES_tradnl" altLang="es-MX" sz="2200" i="1">
                <a:latin typeface="Century Gothic" pitchFamily="34" charset="0"/>
              </a:rPr>
              <a:t>: </a:t>
            </a:r>
          </a:p>
        </p:txBody>
      </p:sp>
      <p:sp>
        <p:nvSpPr>
          <p:cNvPr id="16391" name="Text Box 7"/>
          <p:cNvSpPr txBox="1">
            <a:spLocks noChangeArrowheads="1"/>
          </p:cNvSpPr>
          <p:nvPr/>
        </p:nvSpPr>
        <p:spPr bwMode="auto">
          <a:xfrm>
            <a:off x="2444750" y="3508375"/>
            <a:ext cx="5006975" cy="1936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ES_tradnl" altLang="es-MX" sz="2200" i="1">
                <a:latin typeface="Century Gothic" pitchFamily="34" charset="0"/>
              </a:rPr>
              <a:t>Unidad Funcional</a:t>
            </a:r>
          </a:p>
          <a:p>
            <a:pPr eaLnBrk="1" hangingPunct="1">
              <a:spcBef>
                <a:spcPct val="50000"/>
              </a:spcBef>
            </a:pPr>
            <a:r>
              <a:rPr lang="es-ES_tradnl" altLang="es-MX" sz="2200" i="1">
                <a:latin typeface="Century Gothic" pitchFamily="34" charset="0"/>
              </a:rPr>
              <a:t>Sistema: subsistemas y límites</a:t>
            </a:r>
          </a:p>
          <a:p>
            <a:pPr eaLnBrk="1" hangingPunct="1">
              <a:spcBef>
                <a:spcPct val="50000"/>
              </a:spcBef>
            </a:pPr>
            <a:r>
              <a:rPr lang="es-ES_tradnl" altLang="es-MX" sz="2200" i="1">
                <a:latin typeface="Century Gothic" pitchFamily="34" charset="0"/>
              </a:rPr>
              <a:t>Reglas de asignación de cargas</a:t>
            </a:r>
          </a:p>
          <a:p>
            <a:pPr eaLnBrk="1" hangingPunct="1">
              <a:spcBef>
                <a:spcPct val="50000"/>
              </a:spcBef>
            </a:pPr>
            <a:r>
              <a:rPr lang="es-ES_tradnl" altLang="es-MX" sz="2200" i="1">
                <a:latin typeface="Century Gothic" pitchFamily="34" charset="0"/>
              </a:rPr>
              <a:t>Requisitos de calidad de datos</a:t>
            </a:r>
          </a:p>
        </p:txBody>
      </p:sp>
    </p:spTree>
    <p:extLst>
      <p:ext uri="{BB962C8B-B14F-4D97-AF65-F5344CB8AC3E}">
        <p14:creationId xmlns:p14="http://schemas.microsoft.com/office/powerpoint/2010/main" val="1797623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 Box 2"/>
          <p:cNvSpPr txBox="1">
            <a:spLocks noChangeArrowheads="1"/>
          </p:cNvSpPr>
          <p:nvPr/>
        </p:nvSpPr>
        <p:spPr bwMode="auto">
          <a:xfrm>
            <a:off x="3779838" y="609600"/>
            <a:ext cx="5326062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r>
              <a:rPr lang="es-ES_tradnl" altLang="es-MX" sz="1800" b="1">
                <a:solidFill>
                  <a:schemeClr val="bg1"/>
                </a:solidFill>
                <a:latin typeface="Century Gothic" pitchFamily="34" charset="0"/>
              </a:rPr>
              <a:t>METODOLOGÍA DE ANÁLISIS DE CICLO DE VIDA</a:t>
            </a:r>
            <a:endParaRPr lang="es-ES" altLang="es-MX" sz="1800" b="1">
              <a:solidFill>
                <a:schemeClr val="bg1"/>
              </a:solidFill>
              <a:latin typeface="Century Gothic" pitchFamily="34" charset="0"/>
            </a:endParaRPr>
          </a:p>
        </p:txBody>
      </p:sp>
      <p:sp>
        <p:nvSpPr>
          <p:cNvPr id="17411" name="Text Box 3"/>
          <p:cNvSpPr txBox="1">
            <a:spLocks noChangeArrowheads="1"/>
          </p:cNvSpPr>
          <p:nvPr/>
        </p:nvSpPr>
        <p:spPr bwMode="auto">
          <a:xfrm>
            <a:off x="1219200" y="1066800"/>
            <a:ext cx="3962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ES_tradnl" altLang="es-MX" b="1" i="1">
                <a:solidFill>
                  <a:srgbClr val="A90139"/>
                </a:solidFill>
                <a:latin typeface="Century Gothic" pitchFamily="34" charset="0"/>
              </a:rPr>
              <a:t>OBJETIVOS Y ALCANCE</a:t>
            </a:r>
            <a:endParaRPr lang="es-ES" altLang="es-MX" b="1" i="1">
              <a:solidFill>
                <a:srgbClr val="A90139"/>
              </a:solidFill>
              <a:latin typeface="Century Gothic" pitchFamily="34" charset="0"/>
            </a:endParaRPr>
          </a:p>
        </p:txBody>
      </p:sp>
      <p:pic>
        <p:nvPicPr>
          <p:cNvPr id="37893" name="Picture 5" descr="ag00445_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0113" y="2278063"/>
            <a:ext cx="2016125" cy="1944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7894" name="AutoShape 6"/>
          <p:cNvSpPr>
            <a:spLocks noChangeArrowheads="1"/>
          </p:cNvSpPr>
          <p:nvPr/>
        </p:nvSpPr>
        <p:spPr bwMode="auto">
          <a:xfrm>
            <a:off x="3205163" y="3429000"/>
            <a:ext cx="1439862" cy="360363"/>
          </a:xfrm>
          <a:prstGeom prst="rightArrow">
            <a:avLst>
              <a:gd name="adj1" fmla="val 50000"/>
              <a:gd name="adj2" fmla="val 99890"/>
            </a:avLst>
          </a:prstGeom>
          <a:solidFill>
            <a:srgbClr val="003399"/>
          </a:solidFill>
          <a:ln w="9525">
            <a:miter lim="800000"/>
            <a:headEnd/>
            <a:tailEnd/>
          </a:ln>
          <a:effectLst/>
          <a:scene3d>
            <a:camera prst="legacyPerspectiveTop"/>
            <a:lightRig rig="legacyFlat3" dir="r"/>
          </a:scene3d>
          <a:sp3d extrusionH="887400" prstMaterial="legacyMatte">
            <a:bevelT w="13500" h="13500" prst="angle"/>
            <a:bevelB w="13500" h="13500" prst="angle"/>
            <a:extrusionClr>
              <a:srgbClr val="F8EBE8"/>
            </a:extrusion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wrap="none" lIns="92075" tIns="46038" rIns="92075" bIns="46038" anchor="ctr">
            <a:flatTx/>
          </a:bodyPr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endParaRPr lang="es-MX" altLang="es-MX"/>
          </a:p>
        </p:txBody>
      </p:sp>
      <p:sp>
        <p:nvSpPr>
          <p:cNvPr id="37895" name="AutoShape 7"/>
          <p:cNvSpPr>
            <a:spLocks noChangeArrowheads="1"/>
          </p:cNvSpPr>
          <p:nvPr/>
        </p:nvSpPr>
        <p:spPr bwMode="auto">
          <a:xfrm rot="-1874216">
            <a:off x="3205163" y="2133600"/>
            <a:ext cx="1439862" cy="360363"/>
          </a:xfrm>
          <a:prstGeom prst="rightArrow">
            <a:avLst>
              <a:gd name="adj1" fmla="val 50000"/>
              <a:gd name="adj2" fmla="val 99890"/>
            </a:avLst>
          </a:prstGeom>
          <a:solidFill>
            <a:schemeClr val="tx1"/>
          </a:solidFill>
          <a:ln w="9525">
            <a:miter lim="800000"/>
            <a:headEnd/>
            <a:tailEnd/>
          </a:ln>
          <a:effectLst/>
          <a:scene3d>
            <a:camera prst="legacyPerspectiveTop"/>
            <a:lightRig rig="legacyFlat3" dir="r"/>
          </a:scene3d>
          <a:sp3d extrusionH="887400" prstMaterial="legacyMatte">
            <a:bevelT w="13500" h="13500" prst="angle"/>
            <a:bevelB w="13500" h="13500" prst="angle"/>
            <a:extrusionClr>
              <a:srgbClr val="F8EBE8"/>
            </a:extrusion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wrap="none" lIns="92075" tIns="46038" rIns="92075" bIns="46038" anchor="ctr">
            <a:flatTx/>
          </a:bodyPr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endParaRPr lang="es-MX" altLang="es-MX"/>
          </a:p>
        </p:txBody>
      </p:sp>
      <p:sp>
        <p:nvSpPr>
          <p:cNvPr id="37896" name="AutoShape 8"/>
          <p:cNvSpPr>
            <a:spLocks noChangeArrowheads="1"/>
          </p:cNvSpPr>
          <p:nvPr/>
        </p:nvSpPr>
        <p:spPr bwMode="auto">
          <a:xfrm rot="1732371">
            <a:off x="3348038" y="4724400"/>
            <a:ext cx="1439862" cy="360363"/>
          </a:xfrm>
          <a:prstGeom prst="rightArrow">
            <a:avLst>
              <a:gd name="adj1" fmla="val 50000"/>
              <a:gd name="adj2" fmla="val 99890"/>
            </a:avLst>
          </a:prstGeom>
          <a:solidFill>
            <a:srgbClr val="003399"/>
          </a:solidFill>
          <a:ln w="9525">
            <a:miter lim="800000"/>
            <a:headEnd/>
            <a:tailEnd/>
          </a:ln>
          <a:effectLst/>
          <a:scene3d>
            <a:camera prst="legacyPerspectiveTop"/>
            <a:lightRig rig="legacyFlat3" dir="r"/>
          </a:scene3d>
          <a:sp3d extrusionH="887400" prstMaterial="legacyMatte">
            <a:bevelT w="13500" h="13500" prst="angle"/>
            <a:bevelB w="13500" h="13500" prst="angle"/>
            <a:extrusionClr>
              <a:srgbClr val="F8EBE8"/>
            </a:extrusion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wrap="none" lIns="92075" tIns="46038" rIns="92075" bIns="46038" anchor="ctr">
            <a:flatTx/>
          </a:bodyPr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endParaRPr lang="es-MX" altLang="es-MX"/>
          </a:p>
        </p:txBody>
      </p:sp>
      <p:pic>
        <p:nvPicPr>
          <p:cNvPr id="37897" name="Picture 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725" y="3068638"/>
            <a:ext cx="2663825" cy="147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37898" name="Object 10"/>
          <p:cNvGraphicFramePr>
            <a:graphicFrameLocks noChangeAspect="1"/>
          </p:cNvGraphicFramePr>
          <p:nvPr/>
        </p:nvGraphicFramePr>
        <p:xfrm>
          <a:off x="5797550" y="4724400"/>
          <a:ext cx="1287463" cy="1381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1631" name="Documento" r:id="rId5" imgW="1499616" imgH="1609344" progId="Word.Document.8">
                  <p:embed/>
                </p:oleObj>
              </mc:Choice>
              <mc:Fallback>
                <p:oleObj name="Documento" r:id="rId5" imgW="1499616" imgH="1609344" progId="Word.Documen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97550" y="4724400"/>
                        <a:ext cx="1287463" cy="13811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E1ECFF">
                                <a:alpha val="50195"/>
                              </a:srgbClr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rgbClr val="003399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00000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37899" name="Picture 11" descr="leche">
            <a:hlinkClick r:id="rId7"/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4300" y="2781300"/>
            <a:ext cx="2087563" cy="1493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109623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382 0.08032 L 0.2717 -0.19282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3789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767" y="-1365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378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378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78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378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378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378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94" grpId="0" animBg="1"/>
      <p:bldP spid="37895" grpId="0" animBg="1"/>
      <p:bldP spid="3789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ítulo 1"/>
          <p:cNvSpPr>
            <a:spLocks noGrp="1"/>
          </p:cNvSpPr>
          <p:nvPr>
            <p:ph type="title"/>
          </p:nvPr>
        </p:nvSpPr>
        <p:spPr>
          <a:xfrm>
            <a:off x="1907704" y="29344"/>
            <a:ext cx="5976664" cy="169545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s-MX" altLang="es-MX" dirty="0" smtClean="0"/>
              <a:t>Contenido</a:t>
            </a:r>
          </a:p>
        </p:txBody>
      </p:sp>
      <p:sp>
        <p:nvSpPr>
          <p:cNvPr id="15363" name="Marcador de contenido 2"/>
          <p:cNvSpPr>
            <a:spLocks noGrp="1"/>
          </p:cNvSpPr>
          <p:nvPr>
            <p:ph idx="1"/>
          </p:nvPr>
        </p:nvSpPr>
        <p:spPr>
          <a:xfrm>
            <a:off x="1403649" y="2512170"/>
            <a:ext cx="6529588" cy="3498198"/>
          </a:xfrm>
        </p:spPr>
        <p:txBody>
          <a:bodyPr>
            <a:normAutofit/>
          </a:bodyPr>
          <a:lstStyle/>
          <a:p>
            <a:pPr marL="365760" indent="-365760" eaLnBrk="1" fontAlgn="auto" hangingPunct="1">
              <a:defRPr/>
            </a:pPr>
            <a:r>
              <a:rPr lang="es-MX" altLang="es-MX" sz="2400" dirty="0" smtClean="0"/>
              <a:t>Introducción</a:t>
            </a:r>
          </a:p>
          <a:p>
            <a:pPr marL="365760" indent="-365760" eaLnBrk="1" fontAlgn="auto" hangingPunct="1">
              <a:defRPr/>
            </a:pPr>
            <a:r>
              <a:rPr lang="es-MX" altLang="es-MX" dirty="0" smtClean="0"/>
              <a:t>Metodología de Análisis de ciclo de Vida</a:t>
            </a:r>
          </a:p>
          <a:p>
            <a:pPr marL="765810" lvl="1" indent="-365760">
              <a:defRPr/>
            </a:pPr>
            <a:r>
              <a:rPr lang="es-MX" altLang="es-MX" sz="2000" dirty="0" smtClean="0"/>
              <a:t>Definición</a:t>
            </a:r>
          </a:p>
          <a:p>
            <a:pPr marL="765810" lvl="1" indent="-365760">
              <a:defRPr/>
            </a:pPr>
            <a:r>
              <a:rPr lang="es-MX" altLang="es-MX" dirty="0" smtClean="0"/>
              <a:t>Objetivos y Alcance</a:t>
            </a:r>
          </a:p>
          <a:p>
            <a:pPr marL="0" indent="0" eaLnBrk="1" fontAlgn="auto" hangingPunct="1">
              <a:buFont typeface="Wingdings" pitchFamily="2" charset="2"/>
              <a:buNone/>
              <a:defRPr/>
            </a:pPr>
            <a:endParaRPr lang="es-MX" altLang="es-MX" sz="2400" dirty="0" smtClean="0"/>
          </a:p>
        </p:txBody>
      </p:sp>
    </p:spTree>
    <p:extLst>
      <p:ext uri="{BB962C8B-B14F-4D97-AF65-F5344CB8AC3E}">
        <p14:creationId xmlns:p14="http://schemas.microsoft.com/office/powerpoint/2010/main" val="21098084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 Box 2"/>
          <p:cNvSpPr txBox="1">
            <a:spLocks noChangeArrowheads="1"/>
          </p:cNvSpPr>
          <p:nvPr/>
        </p:nvSpPr>
        <p:spPr bwMode="auto">
          <a:xfrm>
            <a:off x="3779838" y="609600"/>
            <a:ext cx="5326062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r>
              <a:rPr lang="es-ES_tradnl" altLang="es-MX" sz="1800" b="1">
                <a:solidFill>
                  <a:schemeClr val="bg1"/>
                </a:solidFill>
                <a:latin typeface="Century Gothic" pitchFamily="34" charset="0"/>
              </a:rPr>
              <a:t>METODOLOGÍA DE ANÁLISIS DE CICLO DE VIDA</a:t>
            </a:r>
            <a:endParaRPr lang="es-ES" altLang="es-MX" sz="1800" b="1">
              <a:solidFill>
                <a:schemeClr val="bg1"/>
              </a:solidFill>
              <a:latin typeface="Century Gothic" pitchFamily="34" charset="0"/>
            </a:endParaRPr>
          </a:p>
        </p:txBody>
      </p:sp>
      <p:sp>
        <p:nvSpPr>
          <p:cNvPr id="18435" name="Text Box 3"/>
          <p:cNvSpPr txBox="1">
            <a:spLocks noChangeArrowheads="1"/>
          </p:cNvSpPr>
          <p:nvPr/>
        </p:nvSpPr>
        <p:spPr bwMode="auto">
          <a:xfrm>
            <a:off x="1219200" y="1066800"/>
            <a:ext cx="3962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ES_tradnl" altLang="es-MX" b="1" i="1">
                <a:solidFill>
                  <a:srgbClr val="A90139"/>
                </a:solidFill>
                <a:latin typeface="Century Gothic" pitchFamily="34" charset="0"/>
              </a:rPr>
              <a:t>OBJETIVOS Y ALCANCE</a:t>
            </a:r>
            <a:endParaRPr lang="es-ES" altLang="es-MX" b="1" i="1">
              <a:solidFill>
                <a:srgbClr val="A90139"/>
              </a:solidFill>
              <a:latin typeface="Century Gothic" pitchFamily="34" charset="0"/>
            </a:endParaRPr>
          </a:p>
        </p:txBody>
      </p:sp>
      <p:pic>
        <p:nvPicPr>
          <p:cNvPr id="18436" name="Picture 5" descr="fueg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650" y="3157538"/>
            <a:ext cx="1679575" cy="1260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8918" name="AutoShape 6"/>
          <p:cNvSpPr>
            <a:spLocks noChangeArrowheads="1"/>
          </p:cNvSpPr>
          <p:nvPr/>
        </p:nvSpPr>
        <p:spPr bwMode="auto">
          <a:xfrm rot="-1874216">
            <a:off x="3132138" y="2760663"/>
            <a:ext cx="1439862" cy="360362"/>
          </a:xfrm>
          <a:prstGeom prst="rightArrow">
            <a:avLst>
              <a:gd name="adj1" fmla="val 50000"/>
              <a:gd name="adj2" fmla="val 99890"/>
            </a:avLst>
          </a:prstGeom>
          <a:solidFill>
            <a:schemeClr val="tx1"/>
          </a:solidFill>
          <a:ln w="9525">
            <a:miter lim="800000"/>
            <a:headEnd/>
            <a:tailEnd/>
          </a:ln>
          <a:effectLst/>
          <a:scene3d>
            <a:camera prst="legacyPerspectiveTop"/>
            <a:lightRig rig="legacyFlat3" dir="r"/>
          </a:scene3d>
          <a:sp3d extrusionH="887400" prstMaterial="legacyMatte">
            <a:bevelT w="13500" h="13500" prst="angle"/>
            <a:bevelB w="13500" h="13500" prst="angle"/>
            <a:extrusionClr>
              <a:srgbClr val="F8EBE8"/>
            </a:extrusion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wrap="none" lIns="92075" tIns="46038" rIns="92075" bIns="46038" anchor="ctr">
            <a:flatTx/>
          </a:bodyPr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endParaRPr lang="es-MX" altLang="es-MX"/>
          </a:p>
        </p:txBody>
      </p:sp>
      <p:sp>
        <p:nvSpPr>
          <p:cNvPr id="38919" name="AutoShape 7"/>
          <p:cNvSpPr>
            <a:spLocks noChangeArrowheads="1"/>
          </p:cNvSpPr>
          <p:nvPr/>
        </p:nvSpPr>
        <p:spPr bwMode="auto">
          <a:xfrm rot="1732371">
            <a:off x="3060700" y="4633913"/>
            <a:ext cx="1439863" cy="360362"/>
          </a:xfrm>
          <a:prstGeom prst="rightArrow">
            <a:avLst>
              <a:gd name="adj1" fmla="val 50000"/>
              <a:gd name="adj2" fmla="val 99890"/>
            </a:avLst>
          </a:prstGeom>
          <a:solidFill>
            <a:srgbClr val="003399"/>
          </a:solidFill>
          <a:ln w="9525">
            <a:miter lim="800000"/>
            <a:headEnd/>
            <a:tailEnd/>
          </a:ln>
          <a:effectLst/>
          <a:scene3d>
            <a:camera prst="legacyPerspectiveTop"/>
            <a:lightRig rig="legacyFlat3" dir="r"/>
          </a:scene3d>
          <a:sp3d extrusionH="887400" prstMaterial="legacyMatte">
            <a:bevelT w="13500" h="13500" prst="angle"/>
            <a:bevelB w="13500" h="13500" prst="angle"/>
            <a:extrusionClr>
              <a:srgbClr val="F8EBE8"/>
            </a:extrusion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wrap="none" lIns="92075" tIns="46038" rIns="92075" bIns="46038" anchor="ctr">
            <a:flatTx/>
          </a:bodyPr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endParaRPr lang="es-MX" altLang="es-MX"/>
          </a:p>
        </p:txBody>
      </p:sp>
      <p:pic>
        <p:nvPicPr>
          <p:cNvPr id="18439" name="Picture 8" descr="fue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8525" y="3302000"/>
            <a:ext cx="1368425" cy="903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8921" name="Picture 9" descr="mechero-2_small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0288" y="1897063"/>
            <a:ext cx="336550" cy="620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8922" name="Picture 10" descr="mechero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1150" y="1681163"/>
            <a:ext cx="531813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8923" name="Picture 11" descr="Mechero">
            <a:hlinkClick r:id="rId6"/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925" y="1968500"/>
            <a:ext cx="1363663" cy="1395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8924" name="Picture 12" descr="image007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588" y="2617788"/>
            <a:ext cx="487362" cy="657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8925" name="Picture 13" descr="mechero">
            <a:hlinkClick r:id="rId9"/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35925" y="1536700"/>
            <a:ext cx="636588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8926" name="Picture 14" descr="zippo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3313" y="2760663"/>
            <a:ext cx="998537" cy="749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8927" name="Picture 15" descr="cerilla">
            <a:hlinkClick r:id="rId12"/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463" y="4489450"/>
            <a:ext cx="1655762" cy="1293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8928" name="Picture 16" descr="16">
            <a:hlinkClick r:id="rId14"/>
          </p:cNvPr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77" t="3415" r="2577" b="3415"/>
          <a:stretch>
            <a:fillRect/>
          </a:stretch>
        </p:blipFill>
        <p:spPr bwMode="auto">
          <a:xfrm>
            <a:off x="6615113" y="4011613"/>
            <a:ext cx="993775" cy="736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8929" name="Picture 17" descr="kmtriangulo">
            <a:hlinkClick r:id="rId16"/>
          </p:cNvPr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588" y="5137150"/>
            <a:ext cx="1295400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8930" name="Picture 18" descr="fosforos">
            <a:hlinkClick r:id="rId18"/>
          </p:cNvPr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5113" y="4344988"/>
            <a:ext cx="962025" cy="600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50" name="Text Box 19"/>
          <p:cNvSpPr txBox="1">
            <a:spLocks noChangeArrowheads="1"/>
          </p:cNvSpPr>
          <p:nvPr/>
        </p:nvSpPr>
        <p:spPr bwMode="auto">
          <a:xfrm>
            <a:off x="684213" y="4705350"/>
            <a:ext cx="1728787" cy="1189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E1ECFF">
                    <a:alpha val="50195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003399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lIns="92075" tIns="46038" rIns="92075" bIns="46038"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s-MX" sz="7200" b="1">
                <a:solidFill>
                  <a:srgbClr val="D42452"/>
                </a:solidFill>
                <a:latin typeface="Century Gothic" pitchFamily="34" charset="0"/>
                <a:cs typeface="Times New Roman" pitchFamily="18" charset="0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27858596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389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0" dur="500"/>
                                        <p:tgtEl>
                                          <p:spTgt spid="389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3" dur="500"/>
                                        <p:tgtEl>
                                          <p:spTgt spid="389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6" dur="500"/>
                                        <p:tgtEl>
                                          <p:spTgt spid="389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1" dur="500"/>
                                        <p:tgtEl>
                                          <p:spTgt spid="389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4" dur="500"/>
                                        <p:tgtEl>
                                          <p:spTgt spid="389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389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0" dur="500"/>
                                        <p:tgtEl>
                                          <p:spTgt spid="389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3" dur="500"/>
                                        <p:tgtEl>
                                          <p:spTgt spid="389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6" dur="500"/>
                                        <p:tgtEl>
                                          <p:spTgt spid="389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9" dur="500"/>
                                        <p:tgtEl>
                                          <p:spTgt spid="389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2" dur="500"/>
                                        <p:tgtEl>
                                          <p:spTgt spid="389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18" grpId="0" animBg="1"/>
      <p:bldP spid="38919" grpId="0" animBg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ext Box 2"/>
          <p:cNvSpPr txBox="1">
            <a:spLocks noChangeArrowheads="1"/>
          </p:cNvSpPr>
          <p:nvPr/>
        </p:nvSpPr>
        <p:spPr bwMode="auto">
          <a:xfrm>
            <a:off x="3779838" y="609600"/>
            <a:ext cx="5326062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r>
              <a:rPr lang="es-ES_tradnl" altLang="es-MX" sz="1800" b="1">
                <a:solidFill>
                  <a:schemeClr val="bg1"/>
                </a:solidFill>
                <a:latin typeface="Century Gothic" pitchFamily="34" charset="0"/>
              </a:rPr>
              <a:t>METODOLOGÍA DE ANÁLISIS DE CICLO DE VIDA</a:t>
            </a:r>
            <a:endParaRPr lang="es-ES" altLang="es-MX" sz="1800" b="1">
              <a:solidFill>
                <a:schemeClr val="bg1"/>
              </a:solidFill>
              <a:latin typeface="Century Gothic" pitchFamily="34" charset="0"/>
            </a:endParaRPr>
          </a:p>
        </p:txBody>
      </p:sp>
      <p:sp>
        <p:nvSpPr>
          <p:cNvPr id="19459" name="Text Box 3"/>
          <p:cNvSpPr txBox="1">
            <a:spLocks noChangeArrowheads="1"/>
          </p:cNvSpPr>
          <p:nvPr/>
        </p:nvSpPr>
        <p:spPr bwMode="auto">
          <a:xfrm>
            <a:off x="1219200" y="1066800"/>
            <a:ext cx="3962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ES_tradnl" altLang="es-MX" b="1" i="1">
                <a:solidFill>
                  <a:srgbClr val="A90139"/>
                </a:solidFill>
                <a:latin typeface="Century Gothic" pitchFamily="34" charset="0"/>
              </a:rPr>
              <a:t>OBJETIVOS Y ALCANCE</a:t>
            </a:r>
            <a:endParaRPr lang="es-ES" altLang="es-MX" b="1" i="1">
              <a:solidFill>
                <a:srgbClr val="A90139"/>
              </a:solidFill>
              <a:latin typeface="Century Gothic" pitchFamily="34" charset="0"/>
            </a:endParaRPr>
          </a:p>
        </p:txBody>
      </p:sp>
      <p:grpSp>
        <p:nvGrpSpPr>
          <p:cNvPr id="87059" name="Group 19"/>
          <p:cNvGrpSpPr>
            <a:grpSpLocks/>
          </p:cNvGrpSpPr>
          <p:nvPr/>
        </p:nvGrpSpPr>
        <p:grpSpPr bwMode="auto">
          <a:xfrm>
            <a:off x="1778000" y="2605088"/>
            <a:ext cx="2857500" cy="2649537"/>
            <a:chOff x="1120" y="1550"/>
            <a:chExt cx="1800" cy="1669"/>
          </a:xfrm>
        </p:grpSpPr>
        <p:sp>
          <p:nvSpPr>
            <p:cNvPr id="19478" name="Text Box 20"/>
            <p:cNvSpPr txBox="1">
              <a:spLocks noChangeArrowheads="1"/>
            </p:cNvSpPr>
            <p:nvPr/>
          </p:nvSpPr>
          <p:spPr bwMode="auto">
            <a:xfrm>
              <a:off x="1768" y="1550"/>
              <a:ext cx="1152" cy="288"/>
            </a:xfrm>
            <a:prstGeom prst="rect">
              <a:avLst/>
            </a:prstGeom>
            <a:solidFill>
              <a:srgbClr val="008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Verdana" pitchFamily="34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Verdana" pitchFamily="34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Verdana" pitchFamily="34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Verdana" pitchFamily="34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Verdan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itchFamily="34" charset="0"/>
                </a:defRPr>
              </a:lvl9pPr>
            </a:lstStyle>
            <a:p>
              <a:pPr algn="ctr" eaLnBrk="1" hangingPunct="1"/>
              <a:r>
                <a:rPr lang="es-ES" altLang="es-MX" sz="1200" b="1">
                  <a:solidFill>
                    <a:schemeClr val="bg1"/>
                  </a:solidFill>
                  <a:latin typeface="Times New Roman" pitchFamily="18" charset="0"/>
                  <a:cs typeface="Arial" charset="0"/>
                </a:rPr>
                <a:t>Tablero con material reciclado</a:t>
              </a:r>
            </a:p>
          </p:txBody>
        </p:sp>
        <p:sp>
          <p:nvSpPr>
            <p:cNvPr id="19479" name="Text Box 21"/>
            <p:cNvSpPr txBox="1">
              <a:spLocks noChangeArrowheads="1"/>
            </p:cNvSpPr>
            <p:nvPr/>
          </p:nvSpPr>
          <p:spPr bwMode="auto">
            <a:xfrm>
              <a:off x="1746" y="2931"/>
              <a:ext cx="816" cy="288"/>
            </a:xfrm>
            <a:prstGeom prst="rect">
              <a:avLst/>
            </a:prstGeom>
            <a:solidFill>
              <a:srgbClr val="008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Verdana" pitchFamily="34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Verdana" pitchFamily="34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Verdana" pitchFamily="34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Verdana" pitchFamily="34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Verdan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itchFamily="34" charset="0"/>
                </a:defRPr>
              </a:lvl9pPr>
            </a:lstStyle>
            <a:p>
              <a:pPr algn="ctr" eaLnBrk="1" hangingPunct="1"/>
              <a:r>
                <a:rPr lang="es-ES" altLang="es-MX" sz="1200" b="1">
                  <a:solidFill>
                    <a:schemeClr val="bg1"/>
                  </a:solidFill>
                  <a:latin typeface="Times New Roman" pitchFamily="18" charset="0"/>
                  <a:cs typeface="Arial" charset="0"/>
                </a:rPr>
                <a:t>Energía a partir de biomasa</a:t>
              </a:r>
            </a:p>
          </p:txBody>
        </p:sp>
        <p:sp>
          <p:nvSpPr>
            <p:cNvPr id="19480" name="AutoShape 22"/>
            <p:cNvSpPr>
              <a:spLocks noChangeArrowheads="1"/>
            </p:cNvSpPr>
            <p:nvPr/>
          </p:nvSpPr>
          <p:spPr bwMode="auto">
            <a:xfrm rot="-1837518">
              <a:off x="1120" y="1838"/>
              <a:ext cx="432" cy="144"/>
            </a:xfrm>
            <a:prstGeom prst="rightArrow">
              <a:avLst>
                <a:gd name="adj1" fmla="val 50000"/>
                <a:gd name="adj2" fmla="val 75000"/>
              </a:avLst>
            </a:prstGeom>
            <a:solidFill>
              <a:srgbClr val="99C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Verdana" pitchFamily="34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Verdana" pitchFamily="34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Verdana" pitchFamily="34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Verdana" pitchFamily="34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Verdan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itchFamily="34" charset="0"/>
                </a:defRPr>
              </a:lvl9pPr>
            </a:lstStyle>
            <a:p>
              <a:pPr eaLnBrk="1" hangingPunct="1"/>
              <a:endParaRPr lang="es-MX" altLang="es-MX"/>
            </a:p>
          </p:txBody>
        </p:sp>
        <p:sp>
          <p:nvSpPr>
            <p:cNvPr id="19481" name="AutoShape 23"/>
            <p:cNvSpPr>
              <a:spLocks noChangeArrowheads="1"/>
            </p:cNvSpPr>
            <p:nvPr/>
          </p:nvSpPr>
          <p:spPr bwMode="auto">
            <a:xfrm rot="1837518" flipV="1">
              <a:off x="1120" y="2846"/>
              <a:ext cx="432" cy="144"/>
            </a:xfrm>
            <a:prstGeom prst="rightArrow">
              <a:avLst>
                <a:gd name="adj1" fmla="val 50000"/>
                <a:gd name="adj2" fmla="val 75000"/>
              </a:avLst>
            </a:prstGeom>
            <a:solidFill>
              <a:srgbClr val="008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Verdana" pitchFamily="34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Verdana" pitchFamily="34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Verdana" pitchFamily="34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Verdana" pitchFamily="34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Verdan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itchFamily="34" charset="0"/>
                </a:defRPr>
              </a:lvl9pPr>
            </a:lstStyle>
            <a:p>
              <a:pPr eaLnBrk="1" hangingPunct="1"/>
              <a:endParaRPr lang="es-MX" altLang="es-MX"/>
            </a:p>
          </p:txBody>
        </p:sp>
      </p:grpSp>
      <p:grpSp>
        <p:nvGrpSpPr>
          <p:cNvPr id="87064" name="Group 24"/>
          <p:cNvGrpSpPr>
            <a:grpSpLocks/>
          </p:cNvGrpSpPr>
          <p:nvPr/>
        </p:nvGrpSpPr>
        <p:grpSpPr bwMode="auto">
          <a:xfrm>
            <a:off x="4749800" y="2605088"/>
            <a:ext cx="1600200" cy="488950"/>
            <a:chOff x="2992" y="1550"/>
            <a:chExt cx="1008" cy="308"/>
          </a:xfrm>
        </p:grpSpPr>
        <p:sp>
          <p:nvSpPr>
            <p:cNvPr id="19476" name="Text Box 25"/>
            <p:cNvSpPr txBox="1">
              <a:spLocks noChangeArrowheads="1"/>
            </p:cNvSpPr>
            <p:nvPr/>
          </p:nvSpPr>
          <p:spPr bwMode="auto">
            <a:xfrm>
              <a:off x="3280" y="1550"/>
              <a:ext cx="720" cy="288"/>
            </a:xfrm>
            <a:prstGeom prst="rect">
              <a:avLst/>
            </a:prstGeom>
            <a:solidFill>
              <a:srgbClr val="008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Verdana" pitchFamily="34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Verdana" pitchFamily="34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Verdana" pitchFamily="34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Verdana" pitchFamily="34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Verdan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itchFamily="34" charset="0"/>
                </a:defRPr>
              </a:lvl9pPr>
            </a:lstStyle>
            <a:p>
              <a:pPr algn="ctr" eaLnBrk="1" hangingPunct="1"/>
              <a:r>
                <a:rPr lang="es-ES" altLang="es-MX" sz="1200" b="1">
                  <a:solidFill>
                    <a:schemeClr val="bg1"/>
                  </a:solidFill>
                  <a:latin typeface="Times New Roman" pitchFamily="18" charset="0"/>
                  <a:cs typeface="Arial" charset="0"/>
                </a:rPr>
                <a:t>Energía convencional</a:t>
              </a:r>
            </a:p>
          </p:txBody>
        </p:sp>
        <p:sp>
          <p:nvSpPr>
            <p:cNvPr id="19477" name="Text Box 26"/>
            <p:cNvSpPr txBox="1">
              <a:spLocks noChangeArrowheads="1"/>
            </p:cNvSpPr>
            <p:nvPr/>
          </p:nvSpPr>
          <p:spPr bwMode="auto">
            <a:xfrm>
              <a:off x="2992" y="1570"/>
              <a:ext cx="360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8000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Verdana" pitchFamily="34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Verdana" pitchFamily="34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Verdana" pitchFamily="34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Verdana" pitchFamily="34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Verdan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itchFamily="34" charset="0"/>
                </a:defRPr>
              </a:lvl9pPr>
            </a:lstStyle>
            <a:p>
              <a:pPr algn="ctr" eaLnBrk="1" hangingPunct="1"/>
              <a:r>
                <a:rPr lang="es-ES" altLang="es-MX" sz="1200" b="1">
                  <a:solidFill>
                    <a:srgbClr val="009900"/>
                  </a:solidFill>
                  <a:latin typeface="Times New Roman" pitchFamily="18" charset="0"/>
                  <a:cs typeface="Arial" charset="0"/>
                </a:rPr>
                <a:t>+</a:t>
              </a:r>
            </a:p>
          </p:txBody>
        </p:sp>
      </p:grpSp>
      <p:grpSp>
        <p:nvGrpSpPr>
          <p:cNvPr id="87067" name="Group 27"/>
          <p:cNvGrpSpPr>
            <a:grpSpLocks/>
          </p:cNvGrpSpPr>
          <p:nvPr/>
        </p:nvGrpSpPr>
        <p:grpSpPr bwMode="auto">
          <a:xfrm>
            <a:off x="4216400" y="4797425"/>
            <a:ext cx="2328863" cy="504825"/>
            <a:chOff x="2656" y="2931"/>
            <a:chExt cx="1467" cy="318"/>
          </a:xfrm>
        </p:grpSpPr>
        <p:sp>
          <p:nvSpPr>
            <p:cNvPr id="19474" name="Text Box 28"/>
            <p:cNvSpPr txBox="1">
              <a:spLocks noChangeArrowheads="1"/>
            </p:cNvSpPr>
            <p:nvPr/>
          </p:nvSpPr>
          <p:spPr bwMode="auto">
            <a:xfrm>
              <a:off x="2971" y="2931"/>
              <a:ext cx="1152" cy="288"/>
            </a:xfrm>
            <a:prstGeom prst="rect">
              <a:avLst/>
            </a:prstGeom>
            <a:solidFill>
              <a:srgbClr val="008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Verdana" pitchFamily="34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Verdana" pitchFamily="34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Verdana" pitchFamily="34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Verdana" pitchFamily="34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Verdan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itchFamily="34" charset="0"/>
                </a:defRPr>
              </a:lvl9pPr>
            </a:lstStyle>
            <a:p>
              <a:pPr algn="ctr" eaLnBrk="1" hangingPunct="1"/>
              <a:r>
                <a:rPr lang="es-ES" altLang="es-MX" sz="1200" b="1">
                  <a:solidFill>
                    <a:schemeClr val="bg1"/>
                  </a:solidFill>
                  <a:latin typeface="Times New Roman" pitchFamily="18" charset="0"/>
                  <a:cs typeface="Arial" charset="0"/>
                </a:rPr>
                <a:t>Tablero sin material reciclado</a:t>
              </a:r>
            </a:p>
          </p:txBody>
        </p:sp>
        <p:sp>
          <p:nvSpPr>
            <p:cNvPr id="19475" name="Text Box 29"/>
            <p:cNvSpPr txBox="1">
              <a:spLocks noChangeArrowheads="1"/>
            </p:cNvSpPr>
            <p:nvPr/>
          </p:nvSpPr>
          <p:spPr bwMode="auto">
            <a:xfrm>
              <a:off x="2656" y="2961"/>
              <a:ext cx="360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Verdana" pitchFamily="34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Verdana" pitchFamily="34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Verdana" pitchFamily="34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Verdana" pitchFamily="34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Verdan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itchFamily="34" charset="0"/>
                </a:defRPr>
              </a:lvl9pPr>
            </a:lstStyle>
            <a:p>
              <a:pPr eaLnBrk="1" hangingPunct="1"/>
              <a:r>
                <a:rPr lang="es-ES" altLang="es-MX" sz="1600" b="1">
                  <a:solidFill>
                    <a:srgbClr val="003399"/>
                  </a:solidFill>
                  <a:latin typeface="Times New Roman" pitchFamily="18" charset="0"/>
                  <a:cs typeface="Arial" charset="0"/>
                </a:rPr>
                <a:t>+</a:t>
              </a:r>
              <a:endParaRPr lang="es-ES" altLang="es-MX" b="1">
                <a:solidFill>
                  <a:srgbClr val="003399"/>
                </a:solidFill>
                <a:latin typeface="Times New Roman" pitchFamily="18" charset="0"/>
                <a:cs typeface="Arial" charset="0"/>
              </a:endParaRPr>
            </a:p>
          </p:txBody>
        </p:sp>
      </p:grpSp>
      <p:sp>
        <p:nvSpPr>
          <p:cNvPr id="87070" name="AutoShape 30"/>
          <p:cNvSpPr>
            <a:spLocks noChangeArrowheads="1"/>
          </p:cNvSpPr>
          <p:nvPr/>
        </p:nvSpPr>
        <p:spPr bwMode="auto">
          <a:xfrm rot="1837518" flipV="1">
            <a:off x="6692900" y="2947988"/>
            <a:ext cx="685800" cy="228600"/>
          </a:xfrm>
          <a:prstGeom prst="rightArrow">
            <a:avLst>
              <a:gd name="adj1" fmla="val 50000"/>
              <a:gd name="adj2" fmla="val 75000"/>
            </a:avLst>
          </a:prstGeom>
          <a:solidFill>
            <a:srgbClr val="99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endParaRPr lang="es-MX" altLang="es-MX"/>
          </a:p>
        </p:txBody>
      </p:sp>
      <p:sp>
        <p:nvSpPr>
          <p:cNvPr id="87071" name="AutoShape 31"/>
          <p:cNvSpPr>
            <a:spLocks noChangeArrowheads="1"/>
          </p:cNvSpPr>
          <p:nvPr/>
        </p:nvSpPr>
        <p:spPr bwMode="auto">
          <a:xfrm rot="-1837518">
            <a:off x="6692900" y="4776788"/>
            <a:ext cx="685800" cy="228600"/>
          </a:xfrm>
          <a:prstGeom prst="rightArrow">
            <a:avLst>
              <a:gd name="adj1" fmla="val 50000"/>
              <a:gd name="adj2" fmla="val 75000"/>
            </a:avLst>
          </a:prstGeom>
          <a:solidFill>
            <a:srgbClr val="008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endParaRPr lang="es-MX" altLang="es-MX"/>
          </a:p>
        </p:txBody>
      </p:sp>
      <p:grpSp>
        <p:nvGrpSpPr>
          <p:cNvPr id="87072" name="Group 32"/>
          <p:cNvGrpSpPr>
            <a:grpSpLocks/>
          </p:cNvGrpSpPr>
          <p:nvPr/>
        </p:nvGrpSpPr>
        <p:grpSpPr bwMode="auto">
          <a:xfrm>
            <a:off x="7019925" y="3514725"/>
            <a:ext cx="1371600" cy="914400"/>
            <a:chOff x="4433" y="2126"/>
            <a:chExt cx="864" cy="576"/>
          </a:xfrm>
        </p:grpSpPr>
        <p:sp>
          <p:nvSpPr>
            <p:cNvPr id="19472" name="Oval 33"/>
            <p:cNvSpPr>
              <a:spLocks noChangeArrowheads="1"/>
            </p:cNvSpPr>
            <p:nvPr/>
          </p:nvSpPr>
          <p:spPr bwMode="auto">
            <a:xfrm>
              <a:off x="4433" y="2126"/>
              <a:ext cx="864" cy="576"/>
            </a:xfrm>
            <a:prstGeom prst="ellipse">
              <a:avLst/>
            </a:prstGeom>
            <a:solidFill>
              <a:srgbClr val="C0C0C0">
                <a:alpha val="79999"/>
              </a:srgbClr>
            </a:solidFill>
            <a:ln w="9525">
              <a:solidFill>
                <a:srgbClr val="FF6600"/>
              </a:solidFill>
              <a:round/>
              <a:headEnd/>
              <a:tailEnd/>
            </a:ln>
          </p:spPr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Verdana" pitchFamily="34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Verdana" pitchFamily="34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Verdana" pitchFamily="34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Verdana" pitchFamily="34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Verdan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itchFamily="34" charset="0"/>
                </a:defRPr>
              </a:lvl9pPr>
            </a:lstStyle>
            <a:p>
              <a:pPr eaLnBrk="1" hangingPunct="1"/>
              <a:endParaRPr lang="es-MX" altLang="es-MX"/>
            </a:p>
          </p:txBody>
        </p:sp>
        <p:sp>
          <p:nvSpPr>
            <p:cNvPr id="19473" name="Text Box 34"/>
            <p:cNvSpPr txBox="1">
              <a:spLocks noChangeArrowheads="1"/>
            </p:cNvSpPr>
            <p:nvPr/>
          </p:nvSpPr>
          <p:spPr bwMode="auto">
            <a:xfrm>
              <a:off x="4577" y="2199"/>
              <a:ext cx="576" cy="5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Verdana" pitchFamily="34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Verdana" pitchFamily="34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Verdana" pitchFamily="34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Verdana" pitchFamily="34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Verdan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itchFamily="34" charset="0"/>
                </a:defRPr>
              </a:lvl9pPr>
            </a:lstStyle>
            <a:p>
              <a:pPr algn="ctr" eaLnBrk="1" hangingPunct="1"/>
              <a:r>
                <a:rPr lang="es-ES" altLang="es-MX" sz="1200" b="1">
                  <a:solidFill>
                    <a:srgbClr val="333300"/>
                  </a:solidFill>
                  <a:latin typeface="Times New Roman" pitchFamily="18" charset="0"/>
                  <a:cs typeface="Arial" charset="0"/>
                </a:rPr>
                <a:t>Producto </a:t>
              </a:r>
            </a:p>
            <a:p>
              <a:pPr algn="ctr" eaLnBrk="1" hangingPunct="1"/>
              <a:r>
                <a:rPr lang="es-ES" altLang="es-MX" sz="1200" b="1">
                  <a:solidFill>
                    <a:srgbClr val="333300"/>
                  </a:solidFill>
                  <a:latin typeface="Times New Roman" pitchFamily="18" charset="0"/>
                  <a:cs typeface="Arial" charset="0"/>
                </a:rPr>
                <a:t>&amp; </a:t>
              </a:r>
            </a:p>
            <a:p>
              <a:pPr algn="ctr" eaLnBrk="1" hangingPunct="1"/>
              <a:r>
                <a:rPr lang="es-ES" altLang="es-MX" sz="1200" b="1">
                  <a:solidFill>
                    <a:srgbClr val="333300"/>
                  </a:solidFill>
                  <a:latin typeface="Times New Roman" pitchFamily="18" charset="0"/>
                  <a:cs typeface="Arial" charset="0"/>
                </a:rPr>
                <a:t>Energía</a:t>
              </a:r>
              <a:endParaRPr lang="es-ES" altLang="es-MX" b="1">
                <a:solidFill>
                  <a:srgbClr val="333300"/>
                </a:solidFill>
                <a:latin typeface="Times New Roman" pitchFamily="18" charset="0"/>
                <a:cs typeface="Arial" charset="0"/>
              </a:endParaRPr>
            </a:p>
          </p:txBody>
        </p:sp>
      </p:grpSp>
      <p:sp>
        <p:nvSpPr>
          <p:cNvPr id="87075" name="Rectangle 35"/>
          <p:cNvSpPr>
            <a:spLocks noChangeArrowheads="1"/>
          </p:cNvSpPr>
          <p:nvPr/>
        </p:nvSpPr>
        <p:spPr bwMode="auto">
          <a:xfrm>
            <a:off x="179388" y="2147888"/>
            <a:ext cx="8686800" cy="3657600"/>
          </a:xfrm>
          <a:prstGeom prst="rect">
            <a:avLst/>
          </a:prstGeom>
          <a:noFill/>
          <a:ln w="31750">
            <a:solidFill>
              <a:srgbClr val="333399"/>
            </a:solidFill>
            <a:prstDash val="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endParaRPr lang="es-MX" altLang="es-MX"/>
          </a:p>
        </p:txBody>
      </p:sp>
      <p:grpSp>
        <p:nvGrpSpPr>
          <p:cNvPr id="87076" name="Group 36"/>
          <p:cNvGrpSpPr>
            <a:grpSpLocks/>
          </p:cNvGrpSpPr>
          <p:nvPr/>
        </p:nvGrpSpPr>
        <p:grpSpPr bwMode="auto">
          <a:xfrm>
            <a:off x="1720850" y="3519488"/>
            <a:ext cx="5372100" cy="1143000"/>
            <a:chOff x="1084" y="2126"/>
            <a:chExt cx="3384" cy="720"/>
          </a:xfrm>
        </p:grpSpPr>
        <p:sp>
          <p:nvSpPr>
            <p:cNvPr id="19469" name="Text Box 37"/>
            <p:cNvSpPr txBox="1">
              <a:spLocks noChangeArrowheads="1"/>
            </p:cNvSpPr>
            <p:nvPr/>
          </p:nvSpPr>
          <p:spPr bwMode="auto">
            <a:xfrm>
              <a:off x="3140" y="2126"/>
              <a:ext cx="864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Verdana" pitchFamily="34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Verdana" pitchFamily="34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Verdana" pitchFamily="34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Verdana" pitchFamily="34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Verdan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itchFamily="34" charset="0"/>
                </a:defRPr>
              </a:lvl9pPr>
            </a:lstStyle>
            <a:p>
              <a:pPr eaLnBrk="1" hangingPunct="1"/>
              <a:r>
                <a:rPr lang="es-ES" altLang="es-MX" sz="1200" b="1">
                  <a:solidFill>
                    <a:srgbClr val="99CC00"/>
                  </a:solidFill>
                  <a:latin typeface="Arial" charset="0"/>
                  <a:cs typeface="Arial" charset="0"/>
                </a:rPr>
                <a:t>ESCENARIO 1</a:t>
              </a:r>
              <a:endParaRPr lang="es-ES" altLang="es-MX" b="1">
                <a:solidFill>
                  <a:srgbClr val="99CC00"/>
                </a:solidFill>
                <a:latin typeface="Times New Roman" pitchFamily="18" charset="0"/>
                <a:cs typeface="Arial" charset="0"/>
              </a:endParaRPr>
            </a:p>
          </p:txBody>
        </p:sp>
        <p:sp>
          <p:nvSpPr>
            <p:cNvPr id="19470" name="Text Box 38"/>
            <p:cNvSpPr txBox="1">
              <a:spLocks noChangeArrowheads="1"/>
            </p:cNvSpPr>
            <p:nvPr/>
          </p:nvSpPr>
          <p:spPr bwMode="auto">
            <a:xfrm>
              <a:off x="3140" y="2558"/>
              <a:ext cx="864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Verdana" pitchFamily="34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Verdana" pitchFamily="34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Verdana" pitchFamily="34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Verdana" pitchFamily="34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Verdan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itchFamily="34" charset="0"/>
                </a:defRPr>
              </a:lvl9pPr>
            </a:lstStyle>
            <a:p>
              <a:pPr eaLnBrk="1" hangingPunct="1"/>
              <a:r>
                <a:rPr lang="es-ES" altLang="es-MX" sz="1200" b="1">
                  <a:solidFill>
                    <a:srgbClr val="339933"/>
                  </a:solidFill>
                  <a:latin typeface="Arial" charset="0"/>
                  <a:cs typeface="Arial" charset="0"/>
                </a:rPr>
                <a:t>ESCENARIO 2</a:t>
              </a:r>
              <a:endParaRPr lang="es-ES" altLang="es-MX" b="1">
                <a:solidFill>
                  <a:srgbClr val="339933"/>
                </a:solidFill>
                <a:latin typeface="Times New Roman" pitchFamily="18" charset="0"/>
                <a:cs typeface="Arial" charset="0"/>
              </a:endParaRPr>
            </a:p>
          </p:txBody>
        </p:sp>
        <p:sp>
          <p:nvSpPr>
            <p:cNvPr id="19471" name="Line 39"/>
            <p:cNvSpPr>
              <a:spLocks noChangeShapeType="1"/>
            </p:cNvSpPr>
            <p:nvPr/>
          </p:nvSpPr>
          <p:spPr bwMode="auto">
            <a:xfrm>
              <a:off x="1084" y="2414"/>
              <a:ext cx="3384" cy="1"/>
            </a:xfrm>
            <a:prstGeom prst="line">
              <a:avLst/>
            </a:prstGeom>
            <a:noFill/>
            <a:ln w="31750">
              <a:solidFill>
                <a:srgbClr val="333399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MX"/>
            </a:p>
          </p:txBody>
        </p:sp>
      </p:grpSp>
      <p:pic>
        <p:nvPicPr>
          <p:cNvPr id="19468" name="Picture 40" descr="http://www.egger.com/egger/pic/01_Rohspan.jpg"/>
          <p:cNvPicPr>
            <a:picLocks noChangeAspect="1" noChangeArrowheads="1"/>
          </p:cNvPicPr>
          <p:nvPr/>
        </p:nvPicPr>
        <p:blipFill>
          <a:blip r:embed="rId2" r:link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213" y="3644900"/>
            <a:ext cx="681037" cy="679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670584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70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0" dur="500"/>
                                        <p:tgtEl>
                                          <p:spTgt spid="870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500"/>
                                        <p:tgtEl>
                                          <p:spTgt spid="870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8" dur="1000"/>
                                        <p:tgtEl>
                                          <p:spTgt spid="870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87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7070" grpId="0" animBg="1"/>
      <p:bldP spid="87071" grpId="0" animBg="1"/>
      <p:bldP spid="87075" grpId="0" animBg="1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9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609600"/>
            <a:ext cx="4762500" cy="1143000"/>
          </a:xfrm>
        </p:spPr>
        <p:txBody>
          <a:bodyPr lIns="92075" tIns="46038" rIns="92075" bIns="46038">
            <a:normAutofit fontScale="90000"/>
          </a:bodyPr>
          <a:lstStyle/>
          <a:p>
            <a:pPr eaLnBrk="1" hangingPunct="1"/>
            <a:r>
              <a:rPr lang="es-ES" altLang="es-MX" sz="4000" b="1" i="1" dirty="0">
                <a:solidFill>
                  <a:schemeClr val="tx1"/>
                </a:solidFill>
              </a:rPr>
              <a:t> </a:t>
            </a:r>
            <a:r>
              <a:rPr lang="es-ES" altLang="es-MX" sz="4000" b="1" i="1" dirty="0" smtClean="0">
                <a:solidFill>
                  <a:schemeClr val="tx1"/>
                </a:solidFill>
              </a:rPr>
              <a:t>           Definición del objetivo  </a:t>
            </a:r>
          </a:p>
        </p:txBody>
      </p:sp>
      <p:sp>
        <p:nvSpPr>
          <p:cNvPr id="34818" name="5 Marcador de número de diapositiva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19FD3397-D762-44FF-989C-EBC6F81205BF}" type="slidenum">
              <a:rPr lang="en-US" altLang="es-MX" sz="1400"/>
              <a:pPr>
                <a:spcBef>
                  <a:spcPct val="0"/>
                </a:spcBef>
                <a:buFontTx/>
                <a:buNone/>
              </a:pPr>
              <a:t>42</a:t>
            </a:fld>
            <a:endParaRPr lang="en-US" altLang="es-MX" sz="1400"/>
          </a:p>
        </p:txBody>
      </p:sp>
      <p:sp>
        <p:nvSpPr>
          <p:cNvPr id="34820" name="Rectangle 3"/>
          <p:cNvSpPr>
            <a:spLocks noChangeArrowheads="1"/>
          </p:cNvSpPr>
          <p:nvPr/>
        </p:nvSpPr>
        <p:spPr bwMode="auto">
          <a:xfrm>
            <a:off x="1447800" y="2287588"/>
            <a:ext cx="5943600" cy="3013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>
            <a:spAutoFit/>
          </a:bodyPr>
          <a:lstStyle>
            <a:lvl1pPr marL="576263" indent="-576263" defTabSz="7620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76200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7620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7620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7620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>
              <a:spcBef>
                <a:spcPct val="0"/>
              </a:spcBef>
            </a:pPr>
            <a:r>
              <a:rPr lang="es-ES" altLang="es-MX" sz="2400" dirty="0"/>
              <a:t>Objetivo</a:t>
            </a:r>
          </a:p>
          <a:p>
            <a:pPr algn="just">
              <a:spcBef>
                <a:spcPct val="0"/>
              </a:spcBef>
              <a:buFontTx/>
              <a:buNone/>
            </a:pPr>
            <a:endParaRPr lang="es-ES" altLang="es-MX" sz="2400" dirty="0"/>
          </a:p>
          <a:p>
            <a:pPr algn="just">
              <a:spcBef>
                <a:spcPct val="0"/>
              </a:spcBef>
            </a:pPr>
            <a:r>
              <a:rPr lang="es-ES" altLang="es-MX" sz="2400" dirty="0"/>
              <a:t>Destino de los resultados</a:t>
            </a:r>
          </a:p>
          <a:p>
            <a:pPr algn="just">
              <a:spcBef>
                <a:spcPct val="0"/>
              </a:spcBef>
              <a:buFontTx/>
              <a:buNone/>
            </a:pPr>
            <a:endParaRPr lang="es-ES" altLang="es-MX" sz="2400" dirty="0"/>
          </a:p>
          <a:p>
            <a:pPr algn="just">
              <a:spcBef>
                <a:spcPct val="0"/>
              </a:spcBef>
            </a:pPr>
            <a:r>
              <a:rPr lang="es-ES" altLang="es-MX" sz="2400" dirty="0"/>
              <a:t>Unidad funcional</a:t>
            </a:r>
          </a:p>
          <a:p>
            <a:pPr algn="just">
              <a:spcBef>
                <a:spcPct val="0"/>
              </a:spcBef>
              <a:buFontTx/>
              <a:buNone/>
            </a:pPr>
            <a:endParaRPr lang="es-ES" altLang="es-MX" sz="2400" dirty="0"/>
          </a:p>
          <a:p>
            <a:pPr algn="just">
              <a:spcBef>
                <a:spcPct val="0"/>
              </a:spcBef>
            </a:pPr>
            <a:r>
              <a:rPr lang="es-ES" altLang="es-MX" sz="2400" dirty="0"/>
              <a:t>Alcance</a:t>
            </a:r>
          </a:p>
          <a:p>
            <a:pPr algn="just">
              <a:spcBef>
                <a:spcPct val="0"/>
              </a:spcBef>
              <a:buFontTx/>
              <a:buNone/>
            </a:pPr>
            <a:endParaRPr lang="es-ES" altLang="es-MX" sz="2400" dirty="0"/>
          </a:p>
        </p:txBody>
      </p:sp>
      <p:pic>
        <p:nvPicPr>
          <p:cNvPr id="34821" name="Picture 4" descr="primer pas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34075" y="0"/>
            <a:ext cx="320992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84776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Referencias bibliográficas</a:t>
            </a:r>
            <a:endParaRPr lang="es-MX" dirty="0"/>
          </a:p>
        </p:txBody>
      </p:sp>
      <p:sp>
        <p:nvSpPr>
          <p:cNvPr id="4" name="3 CuadroTexto"/>
          <p:cNvSpPr txBox="1"/>
          <p:nvPr/>
        </p:nvSpPr>
        <p:spPr>
          <a:xfrm>
            <a:off x="467544" y="1916832"/>
            <a:ext cx="7992888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000" dirty="0" smtClean="0"/>
              <a:t>Romero B . </a:t>
            </a:r>
            <a:r>
              <a:rPr lang="es-MX" sz="2000" i="1" dirty="0"/>
              <a:t>“Análisis de ciclo de vida y </a:t>
            </a:r>
            <a:r>
              <a:rPr lang="es-MX" sz="2000" i="1" dirty="0" smtClean="0"/>
              <a:t>la gestión </a:t>
            </a:r>
            <a:r>
              <a:rPr lang="es-MX" sz="2000" i="1" dirty="0"/>
              <a:t>ambiental”. </a:t>
            </a:r>
            <a:r>
              <a:rPr lang="es-MX" sz="2000" dirty="0"/>
              <a:t>Sociedad de Química y Toxicología </a:t>
            </a:r>
            <a:r>
              <a:rPr lang="es-MX" sz="2000" dirty="0" smtClean="0"/>
              <a:t>Ambientales (</a:t>
            </a:r>
            <a:r>
              <a:rPr lang="es-MX" sz="2000" dirty="0"/>
              <a:t>SETAC) http://www.setac.org/- Programa de Medio Ambiente de </a:t>
            </a:r>
            <a:r>
              <a:rPr lang="es-MX" sz="2000" dirty="0" smtClean="0"/>
              <a:t>las Naciones </a:t>
            </a:r>
            <a:r>
              <a:rPr lang="es-MX" sz="2000" dirty="0"/>
              <a:t>Unidades (UNEP), Análisis del Ciclo de Vida, Iniciativa </a:t>
            </a:r>
            <a:r>
              <a:rPr lang="es-MX" sz="2000" dirty="0" smtClean="0"/>
              <a:t>del Ciclo </a:t>
            </a:r>
            <a:r>
              <a:rPr lang="es-MX" sz="2000" dirty="0"/>
              <a:t>de Vida http://www.uneptie.org/pc/sustain/lcinitiative/</a:t>
            </a:r>
            <a:endParaRPr lang="en-US" sz="2000" dirty="0" smtClean="0"/>
          </a:p>
          <a:p>
            <a:r>
              <a:rPr lang="en-US" sz="2000" dirty="0" err="1" smtClean="0"/>
              <a:t>Corbitt</a:t>
            </a:r>
            <a:r>
              <a:rPr lang="en-US" sz="2000" dirty="0"/>
              <a:t>, R.A. 1990.Standard Handbook of Environmental Engineering. </a:t>
            </a:r>
            <a:r>
              <a:rPr lang="es-MX" sz="2000" dirty="0"/>
              <a:t>Mc Graw Hill.</a:t>
            </a:r>
          </a:p>
          <a:p>
            <a:r>
              <a:rPr lang="es-MX" sz="2000" dirty="0"/>
              <a:t>Don Sagre.1996. Dentro de ISO14000, la ventaja competitiva de la gestión ambiental. Ed. Castillo</a:t>
            </a:r>
          </a:p>
          <a:p>
            <a:r>
              <a:rPr lang="es-MX" sz="2000" dirty="0"/>
              <a:t>Ferrer – Veliz Edilberto.1998. Enfoque Sistémico y Complejos Ambientales. Universidad de </a:t>
            </a:r>
            <a:r>
              <a:rPr lang="es-MX" sz="2000" dirty="0" err="1"/>
              <a:t>Yacambú</a:t>
            </a:r>
            <a:r>
              <a:rPr lang="es-MX" sz="2000" dirty="0"/>
              <a:t>.</a:t>
            </a:r>
          </a:p>
          <a:p>
            <a:r>
              <a:rPr lang="es-MX" sz="2000" dirty="0" err="1"/>
              <a:t>Fiksel</a:t>
            </a:r>
            <a:r>
              <a:rPr lang="es-MX" sz="2000" dirty="0"/>
              <a:t>, J. 1986. Ingeniería de Diseño Medio Ambiental. DFE. Desarrollo Integral de Productos y </a:t>
            </a:r>
            <a:r>
              <a:rPr lang="es-MX" sz="2000" dirty="0" smtClean="0"/>
              <a:t>procesos </a:t>
            </a:r>
            <a:r>
              <a:rPr lang="es-MX" sz="2000" dirty="0" err="1"/>
              <a:t>Ecoeficientes</a:t>
            </a:r>
            <a:r>
              <a:rPr lang="es-MX" sz="2000" dirty="0"/>
              <a:t>. </a:t>
            </a:r>
            <a:r>
              <a:rPr lang="en-US" sz="2000" dirty="0"/>
              <a:t>Mc </a:t>
            </a:r>
            <a:r>
              <a:rPr lang="en-US" sz="2000" dirty="0" err="1"/>
              <a:t>Graw</a:t>
            </a:r>
            <a:r>
              <a:rPr lang="en-US" sz="2000" dirty="0"/>
              <a:t> Hill</a:t>
            </a:r>
            <a:r>
              <a:rPr lang="en-US" sz="2000" dirty="0" smtClean="0"/>
              <a:t>.</a:t>
            </a:r>
            <a:endParaRPr lang="es-MX" sz="2000" dirty="0"/>
          </a:p>
        </p:txBody>
      </p:sp>
    </p:spTree>
    <p:extLst>
      <p:ext uri="{BB962C8B-B14F-4D97-AF65-F5344CB8AC3E}">
        <p14:creationId xmlns:p14="http://schemas.microsoft.com/office/powerpoint/2010/main" val="35171557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Referencias bibliográficas</a:t>
            </a:r>
            <a:endParaRPr lang="es-MX" dirty="0"/>
          </a:p>
        </p:txBody>
      </p:sp>
      <p:sp>
        <p:nvSpPr>
          <p:cNvPr id="4" name="3 CuadroTexto"/>
          <p:cNvSpPr txBox="1"/>
          <p:nvPr/>
        </p:nvSpPr>
        <p:spPr>
          <a:xfrm>
            <a:off x="467544" y="1916832"/>
            <a:ext cx="7992888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Gregory </a:t>
            </a:r>
            <a:r>
              <a:rPr lang="en-US" sz="2000" dirty="0"/>
              <a:t>A. </a:t>
            </a:r>
            <a:r>
              <a:rPr lang="en-US" sz="2000" dirty="0" err="1"/>
              <a:t>Keoleian</a:t>
            </a:r>
            <a:r>
              <a:rPr lang="en-US" sz="2000" dirty="0"/>
              <a:t> et al.1994.Product Life Cycle Assessment to reduce </a:t>
            </a:r>
            <a:r>
              <a:rPr lang="en-US" sz="2000" dirty="0" err="1"/>
              <a:t>Helth</a:t>
            </a:r>
            <a:r>
              <a:rPr lang="en-US" sz="2000" dirty="0"/>
              <a:t> Risks and environmental impacts. Noyes Publications.</a:t>
            </a:r>
            <a:endParaRPr lang="es-MX" sz="2000" dirty="0"/>
          </a:p>
          <a:p>
            <a:r>
              <a:rPr lang="en-US" sz="2000" dirty="0"/>
              <a:t>Howard T. </a:t>
            </a:r>
            <a:r>
              <a:rPr lang="en-US" sz="2000" dirty="0" err="1"/>
              <a:t>Odum</a:t>
            </a:r>
            <a:r>
              <a:rPr lang="en-US" sz="2000" dirty="0"/>
              <a:t>. 1983. Systems Ecology an Introduction. Wiley </a:t>
            </a:r>
            <a:r>
              <a:rPr lang="en-US" sz="2000" dirty="0" err="1"/>
              <a:t>Interscience</a:t>
            </a:r>
            <a:r>
              <a:rPr lang="en-US" sz="2000" dirty="0"/>
              <a:t> Publications.</a:t>
            </a:r>
            <a:endParaRPr lang="es-MX" sz="2000" dirty="0"/>
          </a:p>
          <a:p>
            <a:r>
              <a:rPr lang="es-MX" sz="2000" dirty="0" err="1"/>
              <a:t>Kiely</a:t>
            </a:r>
            <a:r>
              <a:rPr lang="es-MX" sz="2000" dirty="0"/>
              <a:t> G. 1987. Ingeniería Ambiental. Fundamentos, entornos, tecnologías y sistemas de gestión. Mc Graw Hill</a:t>
            </a:r>
          </a:p>
          <a:p>
            <a:r>
              <a:rPr lang="es-MX" sz="2000" dirty="0"/>
              <a:t>Masera Omar, </a:t>
            </a:r>
            <a:r>
              <a:rPr lang="es-MX" sz="2000" dirty="0" err="1"/>
              <a:t>Astier</a:t>
            </a:r>
            <a:r>
              <a:rPr lang="es-MX" sz="2000" dirty="0"/>
              <a:t> Marta, Santiago López-Ridaura.2000. Sustentabilidad y Manejo de Recursos Naturales, el marco de Evaluación MESMIS. </a:t>
            </a:r>
            <a:r>
              <a:rPr lang="es-MX" sz="2000" dirty="0" err="1"/>
              <a:t>Mundi</a:t>
            </a:r>
            <a:r>
              <a:rPr lang="es-MX" sz="2000" dirty="0"/>
              <a:t> Prensa.</a:t>
            </a:r>
          </a:p>
          <a:p>
            <a:r>
              <a:rPr lang="pt-BR" sz="2000" dirty="0"/>
              <a:t>Normas ISO 14001:1996; ISO14004: 1996; ISSO 14050:2002; ISO 14004: 1996; ISO 14010:1996; ISO 19011; ISO 14015:1996; ISO 14031:1999; ISO 14032: 1999; ISO 14020: 2000; ISO 14040 1999</a:t>
            </a:r>
            <a:endParaRPr lang="es-MX" sz="2000" dirty="0"/>
          </a:p>
          <a:p>
            <a:r>
              <a:rPr lang="en-US" sz="2000" dirty="0"/>
              <a:t>Walter E. </a:t>
            </a:r>
            <a:r>
              <a:rPr lang="en-US" sz="2000" dirty="0" err="1"/>
              <a:t>Westeman</a:t>
            </a:r>
            <a:r>
              <a:rPr lang="en-US" sz="2000" dirty="0"/>
              <a:t>. 1985. Ecology Impact Assessment and Environmental Planning. </a:t>
            </a:r>
            <a:r>
              <a:rPr lang="pt-BR" sz="2000" dirty="0" err="1"/>
              <a:t>Wiley</a:t>
            </a:r>
            <a:r>
              <a:rPr lang="pt-BR" sz="2000" dirty="0"/>
              <a:t> </a:t>
            </a:r>
            <a:r>
              <a:rPr lang="pt-BR" sz="2000" dirty="0" err="1"/>
              <a:t>Interscience</a:t>
            </a:r>
            <a:r>
              <a:rPr lang="pt-BR" sz="2000" dirty="0"/>
              <a:t> </a:t>
            </a:r>
            <a:r>
              <a:rPr lang="pt-BR" sz="2000" dirty="0" err="1"/>
              <a:t>Publications</a:t>
            </a:r>
            <a:r>
              <a:rPr lang="pt-BR" sz="2000" dirty="0"/>
              <a:t>.</a:t>
            </a:r>
            <a:endParaRPr lang="es-MX" sz="2000" dirty="0"/>
          </a:p>
        </p:txBody>
      </p:sp>
    </p:spTree>
    <p:extLst>
      <p:ext uri="{BB962C8B-B14F-4D97-AF65-F5344CB8AC3E}">
        <p14:creationId xmlns:p14="http://schemas.microsoft.com/office/powerpoint/2010/main" val="929448718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Referencias bibliográficas</a:t>
            </a:r>
            <a:endParaRPr lang="es-MX" dirty="0"/>
          </a:p>
        </p:txBody>
      </p:sp>
      <p:sp>
        <p:nvSpPr>
          <p:cNvPr id="4" name="3 CuadroTexto"/>
          <p:cNvSpPr txBox="1"/>
          <p:nvPr/>
        </p:nvSpPr>
        <p:spPr>
          <a:xfrm>
            <a:off x="467544" y="1916832"/>
            <a:ext cx="799288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000" i="1" dirty="0"/>
              <a:t>“Consideraciones sobre el impacto ambiental en el ciclo de vida </a:t>
            </a:r>
            <a:r>
              <a:rPr lang="es-MX" sz="2000" i="1" dirty="0" smtClean="0"/>
              <a:t>de envases </a:t>
            </a:r>
            <a:r>
              <a:rPr lang="es-MX" sz="2000" i="1" dirty="0"/>
              <a:t>y embalajes”. Centro de comercio internacional</a:t>
            </a:r>
          </a:p>
          <a:p>
            <a:r>
              <a:rPr lang="es-MX" sz="2000" i="1" dirty="0"/>
              <a:t>UNCTAD/OMC</a:t>
            </a:r>
            <a:r>
              <a:rPr lang="es-MX" sz="2000" i="1" dirty="0" smtClean="0"/>
              <a:t>.</a:t>
            </a:r>
          </a:p>
          <a:p>
            <a:r>
              <a:rPr lang="es-MX" sz="2000" dirty="0" err="1" smtClean="0"/>
              <a:t>Niembro</a:t>
            </a:r>
            <a:r>
              <a:rPr lang="es-MX" sz="2000" dirty="0" smtClean="0"/>
              <a:t>, </a:t>
            </a:r>
            <a:r>
              <a:rPr lang="es-MX" sz="2000" dirty="0"/>
              <a:t>J</a:t>
            </a:r>
            <a:r>
              <a:rPr lang="es-MX" sz="2000" dirty="0" smtClean="0"/>
              <a:t>., ; González, </a:t>
            </a:r>
            <a:r>
              <a:rPr lang="es-MX" sz="2000" dirty="0"/>
              <a:t>M</a:t>
            </a:r>
            <a:r>
              <a:rPr lang="es-MX" sz="2000" dirty="0" smtClean="0"/>
              <a:t>. (2005) </a:t>
            </a:r>
            <a:r>
              <a:rPr lang="es-MX" sz="2000" b="1" i="1" dirty="0"/>
              <a:t>“Análisis del ciclo de vida”. </a:t>
            </a:r>
            <a:r>
              <a:rPr lang="es-MX" sz="2000" dirty="0" smtClean="0"/>
              <a:t>LIFE 04 </a:t>
            </a:r>
            <a:r>
              <a:rPr lang="es-MX" sz="2000" dirty="0"/>
              <a:t>ENV/GR/110.- ECOIL</a:t>
            </a:r>
            <a:r>
              <a:rPr lang="es-MX" sz="2000" dirty="0" smtClean="0"/>
              <a:t>.</a:t>
            </a:r>
          </a:p>
          <a:p>
            <a:endParaRPr lang="es-MX" sz="2000" dirty="0"/>
          </a:p>
        </p:txBody>
      </p:sp>
    </p:spTree>
    <p:extLst>
      <p:ext uri="{BB962C8B-B14F-4D97-AF65-F5344CB8AC3E}">
        <p14:creationId xmlns:p14="http://schemas.microsoft.com/office/powerpoint/2010/main" val="24971429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Introducción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0964346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 Box 3"/>
          <p:cNvSpPr txBox="1">
            <a:spLocks noChangeArrowheads="1"/>
          </p:cNvSpPr>
          <p:nvPr/>
        </p:nvSpPr>
        <p:spPr bwMode="auto">
          <a:xfrm>
            <a:off x="7183438" y="609600"/>
            <a:ext cx="1925637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r>
              <a:rPr lang="es-ES_tradnl" altLang="es-MX" sz="1800" b="1" dirty="0">
                <a:solidFill>
                  <a:schemeClr val="accent1">
                    <a:lumMod val="50000"/>
                  </a:schemeClr>
                </a:solidFill>
                <a:latin typeface="Century Gothic" pitchFamily="34" charset="0"/>
              </a:rPr>
              <a:t>INTRODUCCIÓN</a:t>
            </a:r>
            <a:endParaRPr lang="es-ES" altLang="es-MX" sz="1800" b="1" dirty="0">
              <a:solidFill>
                <a:schemeClr val="accent1">
                  <a:lumMod val="50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9219" name="Text Box 4"/>
          <p:cNvSpPr txBox="1">
            <a:spLocks noChangeArrowheads="1"/>
          </p:cNvSpPr>
          <p:nvPr/>
        </p:nvSpPr>
        <p:spPr bwMode="auto">
          <a:xfrm>
            <a:off x="1219200" y="1066800"/>
            <a:ext cx="637698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ES_tradnl" altLang="es-MX" b="1" i="1">
                <a:solidFill>
                  <a:srgbClr val="A90139"/>
                </a:solidFill>
                <a:latin typeface="Century Gothic" pitchFamily="34" charset="0"/>
              </a:rPr>
              <a:t>PERDURAR EN UN PLANETA HABITABLE…</a:t>
            </a:r>
            <a:endParaRPr lang="es-ES" altLang="es-MX" b="1" i="1">
              <a:solidFill>
                <a:srgbClr val="A90139"/>
              </a:solidFill>
              <a:latin typeface="Century Gothic" pitchFamily="34" charset="0"/>
            </a:endParaRPr>
          </a:p>
        </p:txBody>
      </p:sp>
      <p:sp>
        <p:nvSpPr>
          <p:cNvPr id="9220" name="Text Box 5"/>
          <p:cNvSpPr txBox="1">
            <a:spLocks noChangeArrowheads="1"/>
          </p:cNvSpPr>
          <p:nvPr/>
        </p:nvSpPr>
        <p:spPr bwMode="auto">
          <a:xfrm>
            <a:off x="1295400" y="1981200"/>
            <a:ext cx="72390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ES_tradnl" altLang="es-MX" sz="2200" i="1">
                <a:latin typeface="Century Gothic" pitchFamily="34" charset="0"/>
              </a:rPr>
              <a:t>¿SE PUEDE MANTENER UN CRECIMIENTO INFINITO EN UN MUNDO FINITO?</a:t>
            </a:r>
          </a:p>
        </p:txBody>
      </p:sp>
      <p:grpSp>
        <p:nvGrpSpPr>
          <p:cNvPr id="9221" name="Group 16"/>
          <p:cNvGrpSpPr>
            <a:grpSpLocks/>
          </p:cNvGrpSpPr>
          <p:nvPr/>
        </p:nvGrpSpPr>
        <p:grpSpPr bwMode="auto">
          <a:xfrm>
            <a:off x="5580063" y="2708275"/>
            <a:ext cx="2857500" cy="2857500"/>
            <a:chOff x="3606" y="2341"/>
            <a:chExt cx="1800" cy="1800"/>
          </a:xfrm>
        </p:grpSpPr>
        <p:pic>
          <p:nvPicPr>
            <p:cNvPr id="9223" name="Picture 17" descr="0360-0606-0416-2321_SM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06" y="2341"/>
              <a:ext cx="1800" cy="1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24" name="AutoShape 18"/>
            <p:cNvSpPr>
              <a:spLocks noChangeArrowheads="1"/>
            </p:cNvSpPr>
            <p:nvPr/>
          </p:nvSpPr>
          <p:spPr bwMode="auto">
            <a:xfrm rot="-2566674">
              <a:off x="4368" y="2796"/>
              <a:ext cx="887" cy="306"/>
            </a:xfrm>
            <a:prstGeom prst="rightArrow">
              <a:avLst>
                <a:gd name="adj1" fmla="val 50000"/>
                <a:gd name="adj2" fmla="val 72467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Verdana" pitchFamily="34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Verdana" pitchFamily="34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Verdana" pitchFamily="34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Verdana" pitchFamily="34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Verdan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itchFamily="34" charset="0"/>
                </a:defRPr>
              </a:lvl9pPr>
            </a:lstStyle>
            <a:p>
              <a:pPr algn="ctr" eaLnBrk="1" hangingPunct="1"/>
              <a:endParaRPr lang="es-ES_tradnl" altLang="es-MX" sz="1800">
                <a:latin typeface="Arial" charset="0"/>
                <a:cs typeface="Arial" charset="0"/>
              </a:endParaRPr>
            </a:p>
          </p:txBody>
        </p:sp>
        <p:sp>
          <p:nvSpPr>
            <p:cNvPr id="9225" name="AutoShape 19"/>
            <p:cNvSpPr>
              <a:spLocks noChangeArrowheads="1"/>
            </p:cNvSpPr>
            <p:nvPr/>
          </p:nvSpPr>
          <p:spPr bwMode="auto">
            <a:xfrm rot="8255794">
              <a:off x="3742" y="3430"/>
              <a:ext cx="817" cy="306"/>
            </a:xfrm>
            <a:prstGeom prst="rightArrow">
              <a:avLst>
                <a:gd name="adj1" fmla="val 50000"/>
                <a:gd name="adj2" fmla="val 66748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10800000" wrap="none" anchor="ctr"/>
            <a:lstStyle>
              <a:lvl1pPr>
                <a:defRPr sz="2400">
                  <a:solidFill>
                    <a:schemeClr val="tx1"/>
                  </a:solidFill>
                  <a:latin typeface="Verdana" pitchFamily="34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Verdana" pitchFamily="34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Verdana" pitchFamily="34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Verdana" pitchFamily="34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Verdan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itchFamily="34" charset="0"/>
                </a:defRPr>
              </a:lvl9pPr>
            </a:lstStyle>
            <a:p>
              <a:pPr algn="ctr" eaLnBrk="1" hangingPunct="1"/>
              <a:endParaRPr lang="es-ES_tradnl" altLang="es-MX" sz="1800">
                <a:latin typeface="Arial" charset="0"/>
                <a:cs typeface="Arial" charset="0"/>
              </a:endParaRPr>
            </a:p>
          </p:txBody>
        </p:sp>
      </p:grpSp>
      <p:pic>
        <p:nvPicPr>
          <p:cNvPr id="9222" name="Picture 25" descr="DSC0232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713" y="2997200"/>
            <a:ext cx="2286000" cy="304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79680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>
          <a:xfrm>
            <a:off x="101216" y="332656"/>
            <a:ext cx="8712968" cy="854075"/>
          </a:xfrm>
          <a:noFill/>
        </p:spPr>
        <p:txBody>
          <a:bodyPr lIns="92075" tIns="46038" rIns="92075" bIns="46038">
            <a:normAutofit fontScale="90000"/>
          </a:bodyPr>
          <a:lstStyle/>
          <a:p>
            <a:pPr algn="r" eaLnBrk="1" hangingPunct="1"/>
            <a:r>
              <a:rPr lang="es-MX" altLang="es-MX" sz="3600" b="1" i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La relación entre causas, impactos y categorías ambientales</a:t>
            </a:r>
            <a:endParaRPr lang="en-US" altLang="es-MX" sz="3600" b="1" i="1" dirty="0" smtClean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graphicFrame>
        <p:nvGraphicFramePr>
          <p:cNvPr id="4100" name="Object 4"/>
          <p:cNvGraphicFramePr>
            <a:graphicFrameLocks noChangeAspect="1"/>
          </p:cNvGraphicFramePr>
          <p:nvPr/>
        </p:nvGraphicFramePr>
        <p:xfrm>
          <a:off x="228600" y="2514600"/>
          <a:ext cx="2133600" cy="1101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9654" name="ClipArt" r:id="rId3" imgW="5905500" imgH="3697288" progId="MS_ClipArt_Gallery.2">
                  <p:embed/>
                </p:oleObj>
              </mc:Choice>
              <mc:Fallback>
                <p:oleObj name="ClipArt" r:id="rId3" imgW="5905500" imgH="3697288" progId="MS_ClipArt_Gallery.2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8600" y="2514600"/>
                        <a:ext cx="2133600" cy="11017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101" name="Object 5"/>
          <p:cNvGraphicFramePr>
            <a:graphicFrameLocks/>
          </p:cNvGraphicFramePr>
          <p:nvPr/>
        </p:nvGraphicFramePr>
        <p:xfrm>
          <a:off x="728663" y="4495800"/>
          <a:ext cx="947737" cy="1193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9655" name="Clip" r:id="rId5" imgW="995222" imgH="1392994" progId="MS_ClipArt_Gallery.5">
                  <p:embed/>
                </p:oleObj>
              </mc:Choice>
              <mc:Fallback>
                <p:oleObj name="Clip" r:id="rId5" imgW="995222" imgH="1392994" progId="MS_ClipArt_Gallery.5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28663" y="4495800"/>
                        <a:ext cx="947737" cy="1193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tx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02" name="Text Box 6"/>
          <p:cNvSpPr txBox="1">
            <a:spLocks noChangeArrowheads="1"/>
          </p:cNvSpPr>
          <p:nvPr/>
        </p:nvSpPr>
        <p:spPr bwMode="auto">
          <a:xfrm>
            <a:off x="685800" y="190500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s-MX" altLang="es-MX" sz="2400" b="1">
                <a:solidFill>
                  <a:srgbClr val="015703"/>
                </a:solidFill>
              </a:rPr>
              <a:t>Causas</a:t>
            </a:r>
            <a:endParaRPr lang="en-US" altLang="es-MX" sz="2400" b="1">
              <a:solidFill>
                <a:srgbClr val="015703"/>
              </a:solidFill>
            </a:endParaRPr>
          </a:p>
        </p:txBody>
      </p:sp>
      <p:grpSp>
        <p:nvGrpSpPr>
          <p:cNvPr id="4103" name="Group 7"/>
          <p:cNvGrpSpPr>
            <a:grpSpLocks/>
          </p:cNvGrpSpPr>
          <p:nvPr/>
        </p:nvGrpSpPr>
        <p:grpSpPr bwMode="auto">
          <a:xfrm>
            <a:off x="2362200" y="1905000"/>
            <a:ext cx="3140075" cy="4267200"/>
            <a:chOff x="1488" y="1200"/>
            <a:chExt cx="1978" cy="2688"/>
          </a:xfrm>
        </p:grpSpPr>
        <p:sp>
          <p:nvSpPr>
            <p:cNvPr id="4112" name="Text Box 8"/>
            <p:cNvSpPr txBox="1">
              <a:spLocks noChangeArrowheads="1"/>
            </p:cNvSpPr>
            <p:nvPr/>
          </p:nvSpPr>
          <p:spPr bwMode="auto">
            <a:xfrm>
              <a:off x="2304" y="1990"/>
              <a:ext cx="1162" cy="18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s-MX" altLang="es-MX" sz="2400">
                  <a:solidFill>
                    <a:srgbClr val="015703"/>
                  </a:solidFill>
                </a:rPr>
                <a:t>CO2</a:t>
              </a: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s-MX" altLang="es-MX" sz="2400">
                  <a:solidFill>
                    <a:srgbClr val="015703"/>
                  </a:solidFill>
                </a:rPr>
                <a:t>Desechos</a:t>
              </a: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s-MX" altLang="es-MX" sz="2400">
                  <a:solidFill>
                    <a:srgbClr val="015703"/>
                  </a:solidFill>
                </a:rPr>
                <a:t>kWh</a:t>
              </a: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s-MX" altLang="es-MX" sz="2400">
                  <a:solidFill>
                    <a:srgbClr val="015703"/>
                  </a:solidFill>
                </a:rPr>
                <a:t>DBO5</a:t>
              </a: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s-MX" altLang="es-MX" sz="2400">
                  <a:solidFill>
                    <a:srgbClr val="015703"/>
                  </a:solidFill>
                </a:rPr>
                <a:t>NOx</a:t>
              </a: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s-MX" altLang="es-MX" sz="2400">
                  <a:solidFill>
                    <a:srgbClr val="015703"/>
                  </a:solidFill>
                </a:rPr>
                <a:t>SSP</a:t>
              </a: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s-MX" altLang="es-MX" sz="2400">
                  <a:solidFill>
                    <a:srgbClr val="015703"/>
                  </a:solidFill>
                </a:rPr>
                <a:t>............</a:t>
              </a: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s-MX" altLang="es-MX" sz="2400">
                  <a:solidFill>
                    <a:srgbClr val="015703"/>
                  </a:solidFill>
                </a:rPr>
                <a:t>...........</a:t>
              </a:r>
              <a:endParaRPr lang="en-US" altLang="es-MX" sz="2400">
                <a:solidFill>
                  <a:srgbClr val="015703"/>
                </a:solidFill>
              </a:endParaRPr>
            </a:p>
          </p:txBody>
        </p:sp>
        <p:sp>
          <p:nvSpPr>
            <p:cNvPr id="4113" name="AutoShape 9"/>
            <p:cNvSpPr>
              <a:spLocks noChangeArrowheads="1"/>
            </p:cNvSpPr>
            <p:nvPr/>
          </p:nvSpPr>
          <p:spPr bwMode="auto">
            <a:xfrm rot="1355148">
              <a:off x="1488" y="2334"/>
              <a:ext cx="615" cy="306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1 w 21600"/>
                <a:gd name="T7" fmla="*/ 0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3372 w 21600"/>
                <a:gd name="T13" fmla="*/ 5435 h 21600"/>
                <a:gd name="T14" fmla="*/ 18896 w 21600"/>
                <a:gd name="T15" fmla="*/ 16235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6200" y="0"/>
                  </a:moveTo>
                  <a:lnTo>
                    <a:pt x="16200" y="5400"/>
                  </a:lnTo>
                  <a:lnTo>
                    <a:pt x="3375" y="5400"/>
                  </a:lnTo>
                  <a:lnTo>
                    <a:pt x="3375" y="16200"/>
                  </a:lnTo>
                  <a:lnTo>
                    <a:pt x="16200" y="16200"/>
                  </a:lnTo>
                  <a:lnTo>
                    <a:pt x="16200" y="21600"/>
                  </a:lnTo>
                  <a:lnTo>
                    <a:pt x="21600" y="10800"/>
                  </a:lnTo>
                  <a:lnTo>
                    <a:pt x="16200" y="0"/>
                  </a:lnTo>
                  <a:close/>
                </a:path>
                <a:path w="21600" h="21600">
                  <a:moveTo>
                    <a:pt x="1350" y="5400"/>
                  </a:moveTo>
                  <a:lnTo>
                    <a:pt x="1350" y="16200"/>
                  </a:lnTo>
                  <a:lnTo>
                    <a:pt x="2700" y="16200"/>
                  </a:lnTo>
                  <a:lnTo>
                    <a:pt x="2700" y="5400"/>
                  </a:lnTo>
                  <a:lnTo>
                    <a:pt x="1350" y="5400"/>
                  </a:lnTo>
                  <a:close/>
                </a:path>
                <a:path w="21600" h="21600">
                  <a:moveTo>
                    <a:pt x="0" y="5400"/>
                  </a:moveTo>
                  <a:lnTo>
                    <a:pt x="0" y="16200"/>
                  </a:lnTo>
                  <a:lnTo>
                    <a:pt x="675" y="16200"/>
                  </a:lnTo>
                  <a:lnTo>
                    <a:pt x="675" y="5400"/>
                  </a:lnTo>
                  <a:lnTo>
                    <a:pt x="0" y="540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4114" name="AutoShape 10"/>
            <p:cNvSpPr>
              <a:spLocks noChangeArrowheads="1"/>
            </p:cNvSpPr>
            <p:nvPr/>
          </p:nvSpPr>
          <p:spPr bwMode="auto">
            <a:xfrm rot="-1564703">
              <a:off x="1545" y="2928"/>
              <a:ext cx="615" cy="306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1 w 21600"/>
                <a:gd name="T7" fmla="*/ 0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3372 w 21600"/>
                <a:gd name="T13" fmla="*/ 5435 h 21600"/>
                <a:gd name="T14" fmla="*/ 18896 w 21600"/>
                <a:gd name="T15" fmla="*/ 16235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6200" y="0"/>
                  </a:moveTo>
                  <a:lnTo>
                    <a:pt x="16200" y="5400"/>
                  </a:lnTo>
                  <a:lnTo>
                    <a:pt x="3375" y="5400"/>
                  </a:lnTo>
                  <a:lnTo>
                    <a:pt x="3375" y="16200"/>
                  </a:lnTo>
                  <a:lnTo>
                    <a:pt x="16200" y="16200"/>
                  </a:lnTo>
                  <a:lnTo>
                    <a:pt x="16200" y="21600"/>
                  </a:lnTo>
                  <a:lnTo>
                    <a:pt x="21600" y="10800"/>
                  </a:lnTo>
                  <a:lnTo>
                    <a:pt x="16200" y="0"/>
                  </a:lnTo>
                  <a:close/>
                </a:path>
                <a:path w="21600" h="21600">
                  <a:moveTo>
                    <a:pt x="1350" y="5400"/>
                  </a:moveTo>
                  <a:lnTo>
                    <a:pt x="1350" y="16200"/>
                  </a:lnTo>
                  <a:lnTo>
                    <a:pt x="2700" y="16200"/>
                  </a:lnTo>
                  <a:lnTo>
                    <a:pt x="2700" y="5400"/>
                  </a:lnTo>
                  <a:lnTo>
                    <a:pt x="1350" y="5400"/>
                  </a:lnTo>
                  <a:close/>
                </a:path>
                <a:path w="21600" h="21600">
                  <a:moveTo>
                    <a:pt x="0" y="5400"/>
                  </a:moveTo>
                  <a:lnTo>
                    <a:pt x="0" y="16200"/>
                  </a:lnTo>
                  <a:lnTo>
                    <a:pt x="675" y="16200"/>
                  </a:lnTo>
                  <a:lnTo>
                    <a:pt x="675" y="5400"/>
                  </a:lnTo>
                  <a:lnTo>
                    <a:pt x="0" y="540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4115" name="Text Box 11"/>
            <p:cNvSpPr txBox="1">
              <a:spLocks noChangeArrowheads="1"/>
            </p:cNvSpPr>
            <p:nvPr/>
          </p:nvSpPr>
          <p:spPr bwMode="auto">
            <a:xfrm>
              <a:off x="2208" y="1200"/>
              <a:ext cx="1200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s-MX" altLang="es-MX" sz="2400" b="1">
                  <a:solidFill>
                    <a:srgbClr val="015703"/>
                  </a:solidFill>
                </a:rPr>
                <a:t>Impactos</a:t>
              </a:r>
              <a:endParaRPr lang="en-US" altLang="es-MX" sz="2400" b="1">
                <a:solidFill>
                  <a:srgbClr val="015703"/>
                </a:solidFill>
              </a:endParaRPr>
            </a:p>
          </p:txBody>
        </p:sp>
      </p:grpSp>
      <p:grpSp>
        <p:nvGrpSpPr>
          <p:cNvPr id="4104" name="Group 12"/>
          <p:cNvGrpSpPr>
            <a:grpSpLocks/>
          </p:cNvGrpSpPr>
          <p:nvPr/>
        </p:nvGrpSpPr>
        <p:grpSpPr bwMode="auto">
          <a:xfrm>
            <a:off x="5334000" y="1905000"/>
            <a:ext cx="3810000" cy="3048000"/>
            <a:chOff x="3360" y="1200"/>
            <a:chExt cx="2400" cy="1920"/>
          </a:xfrm>
        </p:grpSpPr>
        <p:grpSp>
          <p:nvGrpSpPr>
            <p:cNvPr id="4105" name="Group 13"/>
            <p:cNvGrpSpPr>
              <a:grpSpLocks/>
            </p:cNvGrpSpPr>
            <p:nvPr/>
          </p:nvGrpSpPr>
          <p:grpSpPr bwMode="auto">
            <a:xfrm>
              <a:off x="4128" y="1728"/>
              <a:ext cx="1536" cy="1392"/>
              <a:chOff x="3667" y="1296"/>
              <a:chExt cx="1997" cy="1603"/>
            </a:xfrm>
          </p:grpSpPr>
          <p:graphicFrame>
            <p:nvGraphicFramePr>
              <p:cNvPr id="4108" name="Object 14"/>
              <p:cNvGraphicFramePr>
                <a:graphicFrameLocks/>
              </p:cNvGraphicFramePr>
              <p:nvPr/>
            </p:nvGraphicFramePr>
            <p:xfrm>
              <a:off x="3907" y="1996"/>
              <a:ext cx="1296" cy="903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09656" name="Imagen" r:id="rId7" imgW="4083050" imgH="3436938" progId="MS_ClipArt_Gallery.2">
                      <p:embed/>
                    </p:oleObj>
                  </mc:Choice>
                  <mc:Fallback>
                    <p:oleObj name="Imagen" r:id="rId7" imgW="4083050" imgH="3436938" progId="MS_ClipArt_Gallery.2">
                      <p:embed/>
                      <p:pic>
                        <p:nvPicPr>
                          <p:cNvPr id="0" name=""/>
                          <p:cNvPicPr>
                            <a:picLocks noChangeArrowheads="1"/>
                          </p:cNvPicPr>
                          <p:nvPr/>
                        </p:nvPicPr>
                        <p:blipFill>
                          <a:blip r:embed="rId8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3907" y="1996"/>
                            <a:ext cx="1296" cy="903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4109" name="Object 15"/>
              <p:cNvGraphicFramePr>
                <a:graphicFrameLocks/>
              </p:cNvGraphicFramePr>
              <p:nvPr/>
            </p:nvGraphicFramePr>
            <p:xfrm>
              <a:off x="5155" y="1296"/>
              <a:ext cx="509" cy="454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09657" name="ClipArt" r:id="rId9" imgW="3657600" imgH="3259584" progId="MS_ClipArt_Gallery.2">
                      <p:embed/>
                    </p:oleObj>
                  </mc:Choice>
                  <mc:Fallback>
                    <p:oleObj name="ClipArt" r:id="rId9" imgW="3657600" imgH="3259584" progId="MS_ClipArt_Gallery.2">
                      <p:embed/>
                      <p:pic>
                        <p:nvPicPr>
                          <p:cNvPr id="0" name=""/>
                          <p:cNvPicPr>
                            <a:picLocks noChangeArrowheads="1"/>
                          </p:cNvPicPr>
                          <p:nvPr/>
                        </p:nvPicPr>
                        <p:blipFill>
                          <a:blip r:embed="rId10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5155" y="1296"/>
                            <a:ext cx="509" cy="454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4110" name="Object 16"/>
              <p:cNvGraphicFramePr>
                <a:graphicFrameLocks/>
              </p:cNvGraphicFramePr>
              <p:nvPr/>
            </p:nvGraphicFramePr>
            <p:xfrm>
              <a:off x="4147" y="1852"/>
              <a:ext cx="1296" cy="903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09658" name="Imagen" r:id="rId11" imgW="4083050" imgH="3436938" progId="MS_ClipArt_Gallery.2">
                      <p:embed/>
                    </p:oleObj>
                  </mc:Choice>
                  <mc:Fallback>
                    <p:oleObj name="Imagen" r:id="rId11" imgW="4083050" imgH="3436938" progId="MS_ClipArt_Gallery.2">
                      <p:embed/>
                      <p:pic>
                        <p:nvPicPr>
                          <p:cNvPr id="0" name=""/>
                          <p:cNvPicPr>
                            <a:picLocks noChangeArrowheads="1"/>
                          </p:cNvPicPr>
                          <p:nvPr/>
                        </p:nvPicPr>
                        <p:blipFill>
                          <a:blip r:embed="rId8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4147" y="1852"/>
                            <a:ext cx="1296" cy="903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4111" name="Object 17"/>
              <p:cNvGraphicFramePr>
                <a:graphicFrameLocks/>
              </p:cNvGraphicFramePr>
              <p:nvPr/>
            </p:nvGraphicFramePr>
            <p:xfrm>
              <a:off x="3667" y="1852"/>
              <a:ext cx="1296" cy="903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09659" name="Imagen" r:id="rId12" imgW="4083050" imgH="3436938" progId="MS_ClipArt_Gallery.2">
                      <p:embed/>
                    </p:oleObj>
                  </mc:Choice>
                  <mc:Fallback>
                    <p:oleObj name="Imagen" r:id="rId12" imgW="4083050" imgH="3436938" progId="MS_ClipArt_Gallery.2">
                      <p:embed/>
                      <p:pic>
                        <p:nvPicPr>
                          <p:cNvPr id="0" name=""/>
                          <p:cNvPicPr>
                            <a:picLocks noChangeArrowheads="1"/>
                          </p:cNvPicPr>
                          <p:nvPr/>
                        </p:nvPicPr>
                        <p:blipFill>
                          <a:blip r:embed="rId8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3667" y="1852"/>
                            <a:ext cx="1296" cy="903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  <p:sp>
          <p:nvSpPr>
            <p:cNvPr id="4106" name="AutoShape 18"/>
            <p:cNvSpPr>
              <a:spLocks noChangeArrowheads="1"/>
            </p:cNvSpPr>
            <p:nvPr/>
          </p:nvSpPr>
          <p:spPr bwMode="auto">
            <a:xfrm>
              <a:off x="3360" y="2496"/>
              <a:ext cx="615" cy="306"/>
            </a:xfrm>
            <a:prstGeom prst="rightArrow">
              <a:avLst>
                <a:gd name="adj1" fmla="val 50000"/>
                <a:gd name="adj2" fmla="val 50245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s-ES" altLang="es-MX" sz="1800"/>
            </a:p>
          </p:txBody>
        </p:sp>
        <p:sp>
          <p:nvSpPr>
            <p:cNvPr id="4107" name="Text Box 19"/>
            <p:cNvSpPr txBox="1">
              <a:spLocks noChangeArrowheads="1"/>
            </p:cNvSpPr>
            <p:nvPr/>
          </p:nvSpPr>
          <p:spPr bwMode="auto">
            <a:xfrm>
              <a:off x="4272" y="1200"/>
              <a:ext cx="1488" cy="5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s-MX" altLang="es-MX" sz="2400" b="1">
                  <a:solidFill>
                    <a:srgbClr val="015703"/>
                  </a:solidFill>
                </a:rPr>
                <a:t>Categorías ambientales</a:t>
              </a:r>
              <a:endParaRPr lang="en-US" altLang="es-MX" sz="2400" b="1">
                <a:solidFill>
                  <a:srgbClr val="015703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3131447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5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517525"/>
            <a:ext cx="7772400" cy="473075"/>
          </a:xfrm>
          <a:noFill/>
        </p:spPr>
        <p:txBody>
          <a:bodyPr lIns="92075" tIns="46038" rIns="92075" bIns="46038">
            <a:normAutofit fontScale="90000"/>
          </a:bodyPr>
          <a:lstStyle/>
          <a:p>
            <a:pPr algn="r" eaLnBrk="1" hangingPunct="1"/>
            <a:r>
              <a:rPr lang="es-ES_tradnl" altLang="es-MX" sz="3600" b="1" i="1" smtClean="0">
                <a:solidFill>
                  <a:schemeClr val="bg1"/>
                </a:solidFill>
              </a:rPr>
              <a:t>Definiciones según la serie ISO 14031</a:t>
            </a:r>
          </a:p>
        </p:txBody>
      </p:sp>
      <p:sp>
        <p:nvSpPr>
          <p:cNvPr id="5122" name="5 Marcador de número de diapositiva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B047091A-DB55-4F76-AAE2-AEB06150526D}" type="slidenum">
              <a:rPr lang="en-US" altLang="es-MX" sz="1400"/>
              <a:pPr>
                <a:spcBef>
                  <a:spcPct val="0"/>
                </a:spcBef>
                <a:buFontTx/>
                <a:buNone/>
              </a:pPr>
              <a:t>8</a:t>
            </a:fld>
            <a:endParaRPr lang="en-US" altLang="es-MX" sz="1400"/>
          </a:p>
        </p:txBody>
      </p:sp>
      <p:sp>
        <p:nvSpPr>
          <p:cNvPr id="5126" name="Text Box 3"/>
          <p:cNvSpPr txBox="1">
            <a:spLocks noChangeArrowheads="1"/>
          </p:cNvSpPr>
          <p:nvPr/>
        </p:nvSpPr>
        <p:spPr bwMode="auto">
          <a:xfrm>
            <a:off x="685800" y="1600200"/>
            <a:ext cx="8001000" cy="6370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defTabSz="7620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76200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666750" indent="-285750" defTabSz="7620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7620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7620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lvl="2">
              <a:spcBef>
                <a:spcPct val="0"/>
              </a:spcBef>
              <a:buFont typeface="Symbol" pitchFamily="18" charset="2"/>
              <a:buChar char="·"/>
            </a:pPr>
            <a:r>
              <a:rPr lang="es-ES_tradnl" altLang="es-MX" b="1" i="1" dirty="0">
                <a:solidFill>
                  <a:schemeClr val="accent1">
                    <a:lumMod val="50000"/>
                  </a:schemeClr>
                </a:solidFill>
              </a:rPr>
              <a:t>Categoría</a:t>
            </a:r>
            <a:r>
              <a:rPr lang="es-ES_tradnl" altLang="es-MX" dirty="0">
                <a:solidFill>
                  <a:schemeClr val="accent1">
                    <a:lumMod val="50000"/>
                  </a:schemeClr>
                </a:solidFill>
              </a:rPr>
              <a:t>: Clasificación general o grupo de elementos que interesan a los accionistas, por ejemplo: aire, energía, prácticas laborales, impactos económicos.</a:t>
            </a:r>
          </a:p>
          <a:p>
            <a:pPr lvl="2">
              <a:spcBef>
                <a:spcPct val="0"/>
              </a:spcBef>
              <a:buFont typeface="Symbol" pitchFamily="18" charset="2"/>
              <a:buChar char="·"/>
            </a:pPr>
            <a:r>
              <a:rPr lang="es-ES_tradnl" altLang="es-MX" b="1" i="1" dirty="0">
                <a:solidFill>
                  <a:schemeClr val="accent1">
                    <a:lumMod val="50000"/>
                  </a:schemeClr>
                </a:solidFill>
              </a:rPr>
              <a:t>Aspecto</a:t>
            </a:r>
            <a:r>
              <a:rPr lang="es-ES_tradnl" altLang="es-MX" dirty="0">
                <a:solidFill>
                  <a:schemeClr val="accent1">
                    <a:lumMod val="50000"/>
                  </a:schemeClr>
                </a:solidFill>
              </a:rPr>
              <a:t>: Elemento especifico sobre el cual se reporta la información, por ejemplo: energía consumida por fuente, eficiencia energética, emisiones causantes de efecto invernadero.</a:t>
            </a:r>
          </a:p>
          <a:p>
            <a:pPr lvl="2">
              <a:spcBef>
                <a:spcPct val="0"/>
              </a:spcBef>
              <a:buFont typeface="Symbol" pitchFamily="18" charset="2"/>
              <a:buChar char="·"/>
            </a:pPr>
            <a:r>
              <a:rPr lang="es-ES_tradnl" altLang="es-MX" b="1" i="1" dirty="0">
                <a:solidFill>
                  <a:schemeClr val="accent1">
                    <a:lumMod val="50000"/>
                  </a:schemeClr>
                </a:solidFill>
              </a:rPr>
              <a:t>Indicador</a:t>
            </a:r>
            <a:r>
              <a:rPr lang="es-ES_tradnl" altLang="es-MX" dirty="0">
                <a:solidFill>
                  <a:schemeClr val="accent1">
                    <a:lumMod val="50000"/>
                  </a:schemeClr>
                </a:solidFill>
              </a:rPr>
              <a:t>: Mediciones precisas del desempeño (normalmente cualitativas) durante un período reportado, por ejemplo: consumo de agua por unidad de producto, </a:t>
            </a:r>
            <a:r>
              <a:rPr lang="es-ES_tradnl" altLang="es-MX" dirty="0" err="1">
                <a:solidFill>
                  <a:schemeClr val="accent1">
                    <a:lumMod val="50000"/>
                  </a:schemeClr>
                </a:solidFill>
              </a:rPr>
              <a:t>gigajulios</a:t>
            </a:r>
            <a:r>
              <a:rPr lang="es-ES_tradnl" altLang="es-MX" dirty="0">
                <a:solidFill>
                  <a:schemeClr val="accent1">
                    <a:lumMod val="50000"/>
                  </a:schemeClr>
                </a:solidFill>
              </a:rPr>
              <a:t> consumidos por unidad de producto.</a:t>
            </a:r>
          </a:p>
          <a:p>
            <a:pPr lvl="2">
              <a:spcBef>
                <a:spcPct val="0"/>
              </a:spcBef>
              <a:buFont typeface="Symbol" pitchFamily="18" charset="2"/>
              <a:buNone/>
            </a:pPr>
            <a:endParaRPr lang="es-ES_tradnl" altLang="es-MX" dirty="0">
              <a:solidFill>
                <a:schemeClr val="bg1"/>
              </a:solidFill>
              <a:sym typeface="Wingdings" pitchFamily="2" charset="2"/>
            </a:endParaRPr>
          </a:p>
          <a:p>
            <a:pPr>
              <a:spcBef>
                <a:spcPct val="50000"/>
              </a:spcBef>
              <a:buFont typeface="Wingdings" pitchFamily="2" charset="2"/>
              <a:buChar char="ð"/>
            </a:pPr>
            <a:endParaRPr lang="es-ES_tradnl" altLang="es-MX" sz="2400" dirty="0">
              <a:solidFill>
                <a:schemeClr val="bg1"/>
              </a:solidFill>
              <a:sym typeface="Wingdings" pitchFamily="2" charset="2"/>
            </a:endParaRPr>
          </a:p>
          <a:p>
            <a:pPr>
              <a:spcBef>
                <a:spcPct val="50000"/>
              </a:spcBef>
              <a:buFontTx/>
              <a:buNone/>
            </a:pPr>
            <a:endParaRPr lang="es-ES_tradnl" altLang="es-MX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753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2"/>
          <p:cNvSpPr>
            <a:spLocks noGrp="1" noChangeArrowheads="1"/>
          </p:cNvSpPr>
          <p:nvPr>
            <p:ph type="title"/>
          </p:nvPr>
        </p:nvSpPr>
        <p:spPr>
          <a:xfrm>
            <a:off x="2771775" y="723900"/>
            <a:ext cx="5915025" cy="473075"/>
          </a:xfrm>
          <a:noFill/>
        </p:spPr>
        <p:txBody>
          <a:bodyPr lIns="92075" tIns="46038" rIns="92075" bIns="46038">
            <a:normAutofit fontScale="90000"/>
          </a:bodyPr>
          <a:lstStyle/>
          <a:p>
            <a:pPr algn="r" eaLnBrk="1" hangingPunct="1"/>
            <a:r>
              <a:rPr lang="es-ES_tradnl" altLang="es-MX" sz="3600" b="1" i="1" smtClean="0">
                <a:solidFill>
                  <a:schemeClr val="tx1"/>
                </a:solidFill>
              </a:rPr>
              <a:t>Problemas de los problemas ambientales</a:t>
            </a:r>
          </a:p>
        </p:txBody>
      </p:sp>
      <p:sp>
        <p:nvSpPr>
          <p:cNvPr id="6146" name="5 Marcador de número de diapositiva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1E6CE7F9-A3BC-434D-B2B5-AF619B84A5EF}" type="slidenum">
              <a:rPr lang="en-US" altLang="es-MX" sz="1400"/>
              <a:pPr>
                <a:spcBef>
                  <a:spcPct val="0"/>
                </a:spcBef>
                <a:buFontTx/>
                <a:buNone/>
              </a:pPr>
              <a:t>9</a:t>
            </a:fld>
            <a:endParaRPr lang="en-US" altLang="es-MX" sz="1400"/>
          </a:p>
        </p:txBody>
      </p:sp>
      <p:sp>
        <p:nvSpPr>
          <p:cNvPr id="6148" name="Rectangle 3"/>
          <p:cNvSpPr>
            <a:spLocks noChangeArrowheads="1"/>
          </p:cNvSpPr>
          <p:nvPr/>
        </p:nvSpPr>
        <p:spPr bwMode="auto">
          <a:xfrm>
            <a:off x="2700338" y="2286000"/>
            <a:ext cx="5986462" cy="1982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485775" indent="-485775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s-ES_tradnl" altLang="es-MX" sz="2300" b="1"/>
              <a:t>Subjetivo</a:t>
            </a:r>
            <a:r>
              <a:rPr lang="es-ES_tradnl" altLang="es-MX" sz="2300"/>
              <a:t>, todo el mundo tiene su opinión qué es bueno y qué es malo </a:t>
            </a:r>
          </a:p>
          <a:p>
            <a:pPr eaLnBrk="1" hangingPunct="1"/>
            <a:r>
              <a:rPr lang="es-ES_tradnl" altLang="es-MX" sz="2300" b="1"/>
              <a:t>Unidad de medida</a:t>
            </a:r>
            <a:r>
              <a:rPr lang="es-ES_tradnl" altLang="es-MX" sz="2300"/>
              <a:t>, no hay una entidad que exprese la calidad de la naturaleza </a:t>
            </a:r>
          </a:p>
          <a:p>
            <a:pPr eaLnBrk="1" hangingPunct="1"/>
            <a:r>
              <a:rPr lang="es-ES_tradnl" altLang="es-MX" sz="2300" b="1"/>
              <a:t>Desconocimiento</a:t>
            </a:r>
            <a:r>
              <a:rPr lang="es-ES_tradnl" altLang="es-MX" sz="2300"/>
              <a:t>, los problemas ambientales no se conocen.</a:t>
            </a:r>
          </a:p>
        </p:txBody>
      </p:sp>
      <p:pic>
        <p:nvPicPr>
          <p:cNvPr id="6149" name="Picture 4" descr="problemas ambientale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627313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622278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Decatur">
  <a:themeElements>
    <a:clrScheme name="Decatur">
      <a:dk1>
        <a:sysClr val="windowText" lastClr="000000"/>
      </a:dk1>
      <a:lt1>
        <a:sysClr val="window" lastClr="FFFFFF"/>
      </a:lt1>
      <a:dk2>
        <a:srgbClr val="55554A"/>
      </a:dk2>
      <a:lt2>
        <a:srgbClr val="D7DAE1"/>
      </a:lt2>
      <a:accent1>
        <a:srgbClr val="F4680B"/>
      </a:accent1>
      <a:accent2>
        <a:srgbClr val="ABB19F"/>
      </a:accent2>
      <a:accent3>
        <a:srgbClr val="948774"/>
      </a:accent3>
      <a:accent4>
        <a:srgbClr val="7EB8E7"/>
      </a:accent4>
      <a:accent5>
        <a:srgbClr val="E3B651"/>
      </a:accent5>
      <a:accent6>
        <a:srgbClr val="96756C"/>
      </a:accent6>
      <a:hlink>
        <a:srgbClr val="66AACD"/>
      </a:hlink>
      <a:folHlink>
        <a:srgbClr val="809DB3"/>
      </a:folHlink>
    </a:clrScheme>
    <a:fontScheme name="Decatur">
      <a:majorFont>
        <a:latin typeface="Bodoni MT Condensed"/>
        <a:ea typeface=""/>
        <a:cs typeface=""/>
        <a:font script="Grek" typeface="Times New Roman"/>
        <a:font script="Cyrl" typeface="Times New Roman"/>
        <a:font script="Jpan" typeface="HG明朝E"/>
        <a:font script="Hang" typeface="HY목각파임B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微软雅黑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ecatur">
      <a:fillStyleLst>
        <a:solidFill>
          <a:schemeClr val="phClr"/>
        </a:solidFill>
        <a:gradFill rotWithShape="1">
          <a:gsLst>
            <a:gs pos="0">
              <a:schemeClr val="phClr">
                <a:tint val="90000"/>
                <a:satMod val="110000"/>
              </a:schemeClr>
            </a:gs>
            <a:gs pos="47500">
              <a:schemeClr val="phClr">
                <a:tint val="53000"/>
                <a:satMod val="120000"/>
              </a:schemeClr>
            </a:gs>
            <a:gs pos="58500">
              <a:schemeClr val="phClr">
                <a:tint val="53000"/>
                <a:satMod val="120000"/>
              </a:schemeClr>
            </a:gs>
            <a:gs pos="100000">
              <a:schemeClr val="phClr">
                <a:tint val="90000"/>
                <a:satMod val="110000"/>
              </a:schemeClr>
            </a:gs>
          </a:gsLst>
          <a:lin ang="3600000" scaled="1"/>
        </a:gradFill>
        <a:gradFill rotWithShape="1">
          <a:gsLst>
            <a:gs pos="0">
              <a:schemeClr val="phClr">
                <a:shade val="54000"/>
                <a:satMod val="105000"/>
              </a:schemeClr>
            </a:gs>
            <a:gs pos="47500">
              <a:schemeClr val="phClr">
                <a:shade val="88000"/>
                <a:satMod val="105000"/>
              </a:schemeClr>
            </a:gs>
            <a:gs pos="58500">
              <a:schemeClr val="phClr">
                <a:shade val="88000"/>
                <a:satMod val="105000"/>
              </a:schemeClr>
            </a:gs>
            <a:gs pos="100000">
              <a:schemeClr val="phClr">
                <a:shade val="54000"/>
                <a:satMod val="105000"/>
              </a:schemeClr>
            </a:gs>
          </a:gsLst>
          <a:lin ang="36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82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3600000" algn="r" rotWithShape="0">
              <a:srgbClr val="000000">
                <a:alpha val="30000"/>
              </a:srgbClr>
            </a:outerShdw>
          </a:effectLst>
        </a:effectStyle>
        <a:effectStyle>
          <a:effectLst>
            <a:outerShdw blurRad="63500" dist="25400" dir="3600000" algn="r" rotWithShape="0">
              <a:srgbClr val="000000">
                <a:alpha val="36000"/>
              </a:srgbClr>
            </a:outerShdw>
          </a:effectLst>
          <a:scene3d>
            <a:camera prst="orthographicFront">
              <a:rot lat="0" lon="0" rev="0"/>
            </a:camera>
            <a:lightRig rig="harsh" dir="tl">
              <a:rot lat="0" lon="0" rev="9000000"/>
            </a:lightRig>
          </a:scene3d>
          <a:sp3d prstMaterial="flat">
            <a:bevelT w="38100" h="50800" prst="softRound"/>
          </a:sp3d>
        </a:effectStyle>
        <a:effectStyle>
          <a:effectLst>
            <a:outerShdw blurRad="76200" dist="38100" dir="3600000" algn="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harsh" dir="tl">
              <a:rot lat="0" lon="0" rev="9000000"/>
            </a:lightRig>
          </a:scene3d>
          <a:sp3d contourW="44450" prstMaterial="flat">
            <a:bevelT w="38100" h="50800" prst="softRound"/>
            <a:contourClr>
              <a:schemeClr val="phClr">
                <a:tint val="5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52000"/>
                <a:satMod val="105000"/>
              </a:schemeClr>
            </a:gs>
            <a:gs pos="47500">
              <a:schemeClr val="phClr">
                <a:tint val="90000"/>
                <a:shade val="89000"/>
                <a:satMod val="105000"/>
              </a:schemeClr>
            </a:gs>
            <a:gs pos="58500">
              <a:schemeClr val="phClr">
                <a:tint val="85000"/>
                <a:shade val="89000"/>
                <a:satMod val="105000"/>
              </a:schemeClr>
            </a:gs>
            <a:gs pos="100000">
              <a:schemeClr val="phClr">
                <a:tint val="100000"/>
                <a:shade val="52000"/>
                <a:satMod val="105000"/>
              </a:schemeClr>
            </a:gs>
          </a:gsLst>
          <a:lin ang="36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8000"/>
              </a:schemeClr>
              <a:schemeClr val="phClr">
                <a:shade val="85000"/>
                <a:satMod val="120000"/>
              </a:schemeClr>
            </a:duotone>
          </a:blip>
          <a:tile tx="0" ty="0" sx="52000" sy="52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TM01790490[[fn=Decatur]]</Template>
  <TotalTime>3868</TotalTime>
  <Words>1746</Words>
  <Application>Microsoft Office PowerPoint</Application>
  <PresentationFormat>Presentación en pantalla (4:3)</PresentationFormat>
  <Paragraphs>379</Paragraphs>
  <Slides>45</Slides>
  <Notes>10</Notes>
  <HiddenSlides>0</HiddenSlides>
  <MMClips>0</MMClips>
  <ScaleCrop>false</ScaleCrop>
  <HeadingPairs>
    <vt:vector size="6" baseType="variant">
      <vt:variant>
        <vt:lpstr>Tema</vt:lpstr>
      </vt:variant>
      <vt:variant>
        <vt:i4>1</vt:i4>
      </vt:variant>
      <vt:variant>
        <vt:lpstr>Servidores OLE incrustados</vt:lpstr>
      </vt:variant>
      <vt:variant>
        <vt:i4>5</vt:i4>
      </vt:variant>
      <vt:variant>
        <vt:lpstr>Títulos de diapositiva</vt:lpstr>
      </vt:variant>
      <vt:variant>
        <vt:i4>45</vt:i4>
      </vt:variant>
    </vt:vector>
  </HeadingPairs>
  <TitlesOfParts>
    <vt:vector size="51" baseType="lpstr">
      <vt:lpstr>Decatur</vt:lpstr>
      <vt:lpstr>ClipArt</vt:lpstr>
      <vt:lpstr>Clip</vt:lpstr>
      <vt:lpstr>Imagen</vt:lpstr>
      <vt:lpstr>Diapositiva de Microsoft PowerPoint 97-2003</vt:lpstr>
      <vt:lpstr>Documento</vt:lpstr>
      <vt:lpstr>     Universidad Autónoma del Estado de México Facultad de Química  Maestría en Calidad Ambiental</vt:lpstr>
      <vt:lpstr>Presentación de PowerPoint</vt:lpstr>
      <vt:lpstr>Guía para la utilización del material</vt:lpstr>
      <vt:lpstr>Contenido</vt:lpstr>
      <vt:lpstr>Introducción</vt:lpstr>
      <vt:lpstr>Presentación de PowerPoint</vt:lpstr>
      <vt:lpstr>La relación entre causas, impactos y categorías ambientales</vt:lpstr>
      <vt:lpstr>Definiciones según la serie ISO 14031</vt:lpstr>
      <vt:lpstr>Problemas de los problemas ambientales</vt:lpstr>
      <vt:lpstr>Prevención de la contaminación</vt:lpstr>
      <vt:lpstr>Presentación de PowerPoint</vt:lpstr>
      <vt:lpstr>Presentación de PowerPoint</vt:lpstr>
      <vt:lpstr>Aplicaciones empresariales del ACV </vt:lpstr>
      <vt:lpstr>La crisis de la energía </vt:lpstr>
      <vt:lpstr>Análisis de energía </vt:lpstr>
      <vt:lpstr>Metodología de Análisis de Ciclo de Vida</vt:lpstr>
      <vt:lpstr>Definición</vt:lpstr>
      <vt:lpstr>Presentación de PowerPoint</vt:lpstr>
      <vt:lpstr>Enfoque tradicional vs el Concepto de Ciclo de Vida</vt:lpstr>
      <vt:lpstr>Analisis de ciclo de vida: diagnostico sistémico para evitar sub-optimizaciones</vt:lpstr>
      <vt:lpstr>El Ciclo de Vida para considerar integralmente todos los impactos durante desde “la cuna hasta la tumba” </vt:lpstr>
      <vt:lpstr>La esencia y la estructura de la metodología Análisis de Ciclo de Vida</vt:lpstr>
      <vt:lpstr>Análisis de Ciclo de vida</vt:lpstr>
      <vt:lpstr>¿Cuándo se usa un ACV?</vt:lpstr>
      <vt:lpstr>¿Cuándo no se usa un ACV?</vt:lpstr>
      <vt:lpstr> </vt:lpstr>
      <vt:lpstr> </vt:lpstr>
      <vt:lpstr> </vt:lpstr>
      <vt:lpstr>Primeras estudios de LCA</vt:lpstr>
      <vt:lpstr>ACV´s elaborados en los diferentes países </vt:lpstr>
      <vt:lpstr>Productos analizados en estudios de ACV </vt:lpstr>
      <vt:lpstr>Estandarización de LCA, normas del ISO  </vt:lpstr>
      <vt:lpstr>Presentación de PowerPoint</vt:lpstr>
      <vt:lpstr>Los Pasos de la metodología ACV  </vt:lpstr>
      <vt:lpstr>Presentación de PowerPoint</vt:lpstr>
      <vt:lpstr>Objetivos y alcance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            Definición del objetivo  </vt:lpstr>
      <vt:lpstr>Referencias bibliográficas</vt:lpstr>
      <vt:lpstr>Referencias bibliográficas</vt:lpstr>
      <vt:lpstr>Referencias bibliográficas</vt:lpstr>
    </vt:vector>
  </TitlesOfParts>
  <Company>Privado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Bart van Hoof</dc:creator>
  <cp:lastModifiedBy>Jose Arturo Ramirez Baron</cp:lastModifiedBy>
  <cp:revision>175</cp:revision>
  <dcterms:created xsi:type="dcterms:W3CDTF">2002-06-10T21:27:35Z</dcterms:created>
  <dcterms:modified xsi:type="dcterms:W3CDTF">2015-09-12T10:53:53Z</dcterms:modified>
</cp:coreProperties>
</file>