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8" r:id="rId2"/>
    <p:sldId id="259" r:id="rId3"/>
    <p:sldId id="260" r:id="rId4"/>
    <p:sldId id="261" r:id="rId5"/>
    <p:sldId id="262" r:id="rId6"/>
    <p:sldId id="263" r:id="rId7"/>
    <p:sldId id="264" r:id="rId8"/>
    <p:sldId id="265" r:id="rId9"/>
    <p:sldId id="266" r:id="rId10"/>
    <p:sldId id="267" r:id="rId11"/>
    <p:sldId id="269" r:id="rId12"/>
    <p:sldId id="268" r:id="rId13"/>
    <p:sldId id="270" r:id="rId14"/>
    <p:sldId id="271" r:id="rId15"/>
    <p:sldId id="272" r:id="rId16"/>
    <p:sldId id="273" r:id="rId17"/>
    <p:sldId id="274" r:id="rId18"/>
    <p:sldId id="275" r:id="rId19"/>
    <p:sldId id="276" r:id="rId20"/>
    <p:sldId id="277" r:id="rId21"/>
    <p:sldId id="278" r:id="rId22"/>
    <p:sldId id="279" r:id="rId23"/>
    <p:sldId id="280"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3" r:id="rId44"/>
    <p:sldId id="301" r:id="rId45"/>
    <p:sldId id="305" r:id="rId46"/>
    <p:sldId id="302" r:id="rId4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9/29/2014</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‹Nº›</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2" name="TextBox 11"/>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3" name="TextBox 12"/>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9/29/2014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9/29/2014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9/29/2014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9/29/2014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9/29/2014</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hyperlink" Target="http://www.oaxaca570.com/" TargetMode="External"/><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hyperlink" Target="http://www.google.com.mx/url?sa=i&amp;rct=j&amp;q=&amp;esrc=s&amp;frm=1&amp;source=images&amp;cd=&amp;cad=rja&amp;uact=8&amp;docid=BWAxM4XjmX8pzM&amp;tbnid=QEQF1-GGzw1qGM:&amp;ved=0CAYQjB0&amp;url=http://culturacolectiva.com/los-muralistas-mexicanos/&amp;ei=XnIjVLCGMpD48QGqs4CgCg&amp;psig=AFQjCNEk4x4BclfT0k4OwtpfscnrDH7fpQ&amp;ust=1411695553437588" TargetMode="External"/><Relationship Id="rId2" Type="http://schemas.openxmlformats.org/officeDocument/2006/relationships/image" Target="../media/image22.png"/><Relationship Id="rId1" Type="http://schemas.openxmlformats.org/officeDocument/2006/relationships/slideLayout" Target="../slideLayouts/slideLayout8.xml"/><Relationship Id="rId5" Type="http://schemas.openxmlformats.org/officeDocument/2006/relationships/hyperlink" Target="http://www.google.com.mx/url?sa=i&amp;rct=j&amp;q=&amp;esrc=s&amp;frm=1&amp;source=images&amp;cd=&amp;cad=rja&amp;uact=8&amp;docid=hn9uBZ_h3rOoKM&amp;tbnid=KCkyPOWTDNzyWM:&amp;ved=0CAYQjB0&amp;url=http://muralesmexicoaraflores.blogspot.com/&amp;ei=l3IjVMOfIMqg8QGwqIHYAg&amp;psig=AFQjCNEk4x4BclfT0k4OwtpfscnrDH7fpQ&amp;ust=1411695553437588" TargetMode="Externa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hyperlink" Target="http://www.clinicasereia.com.uy/" TargetMode="External"/><Relationship Id="rId2" Type="http://schemas.openxmlformats.org/officeDocument/2006/relationships/image" Target="../media/image24.png"/><Relationship Id="rId1" Type="http://schemas.openxmlformats.org/officeDocument/2006/relationships/slideLayout" Target="../slideLayouts/slideLayout8.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hyperlink" Target="http://www.top10de.com/" TargetMode="External"/><Relationship Id="rId2" Type="http://schemas.openxmlformats.org/officeDocument/2006/relationships/image" Target="../media/image26.png"/><Relationship Id="rId1" Type="http://schemas.openxmlformats.org/officeDocument/2006/relationships/slideLayout" Target="../slideLayouts/slideLayout8.xml"/><Relationship Id="rId5" Type="http://schemas.openxmlformats.org/officeDocument/2006/relationships/hyperlink" Target="http://www.google.com.mx/url?sa=i&amp;rct=j&amp;q=&amp;esrc=s&amp;frm=1&amp;source=images&amp;cd=&amp;cad=rja&amp;uact=8&amp;docid=fSwE8FvzcVJSfM&amp;tbnid=QLxurZGiqrMUAM:&amp;ved=0CAYQjB0&amp;url=http://daparicio.wordpress.com/salvadordali/&amp;ei=F3YjVOjjAsOf8AGegoGICw&amp;psig=AFQjCNEroDr1_47EK8J7_zzDbzrnjbkb0Q&amp;ust=1411696477278354" TargetMode="Externa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hyperlink" Target="http://www.google.com.mx/url?sa=i&amp;rct=j&amp;q=&amp;esrc=s&amp;frm=1&amp;source=images&amp;cd=&amp;cad=rja&amp;uact=8&amp;docid=MtBaWPM--4BhNM&amp;tbnid=ZRXVW85TF9ZoyM:&amp;ved=0CAYQjB0&amp;url=http://www.infoamerica.org/teoria/jacobson1.htm&amp;ei=rMkkVIfJO9Dw8AGd7IC4CQ&amp;psig=AFQjCNHQv5QNyU0w4gfJN-LM9KN2EEXXMQ&amp;ust=1411783237609712" TargetMode="External"/><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4.xml"/><Relationship Id="rId4" Type="http://schemas.openxmlformats.org/officeDocument/2006/relationships/image" Target="../media/image55.png"/></Relationships>
</file>

<file path=ppt/slides/_rels/slide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4.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4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496169" y="642886"/>
            <a:ext cx="9199661" cy="5572227"/>
          </a:xfrm>
          <a:prstGeom prst="rect">
            <a:avLst/>
          </a:prstGeom>
        </p:spPr>
      </p:pic>
      <p:pic>
        <p:nvPicPr>
          <p:cNvPr id="3" name="Imagen 2"/>
          <p:cNvPicPr>
            <a:picLocks noChangeAspect="1"/>
          </p:cNvPicPr>
          <p:nvPr/>
        </p:nvPicPr>
        <p:blipFill>
          <a:blip r:embed="rId3"/>
          <a:stretch>
            <a:fillRect/>
          </a:stretch>
        </p:blipFill>
        <p:spPr>
          <a:xfrm>
            <a:off x="3178365" y="2877465"/>
            <a:ext cx="6096528" cy="3164098"/>
          </a:xfrm>
          <a:prstGeom prst="rect">
            <a:avLst/>
          </a:prstGeom>
        </p:spPr>
      </p:pic>
    </p:spTree>
    <p:extLst>
      <p:ext uri="{BB962C8B-B14F-4D97-AF65-F5344CB8AC3E}">
        <p14:creationId xmlns:p14="http://schemas.microsoft.com/office/powerpoint/2010/main" val="4050837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8972" y="319315"/>
            <a:ext cx="4586514" cy="1030514"/>
          </a:xfrm>
        </p:spPr>
        <p:txBody>
          <a:bodyPr>
            <a:noAutofit/>
          </a:bodyPr>
          <a:lstStyle/>
          <a:p>
            <a:r>
              <a:rPr lang="es-MX" sz="2800" b="1" cap="none" dirty="0" smtClean="0">
                <a:solidFill>
                  <a:schemeClr val="bg1"/>
                </a:solidFill>
                <a:latin typeface="Arial" panose="020B0604020202020204" pitchFamily="34" charset="0"/>
                <a:cs typeface="Arial" panose="020B0604020202020204" pitchFamily="34" charset="0"/>
              </a:rPr>
              <a:t>Componentes del proceso de comunicación</a:t>
            </a:r>
            <a:endParaRPr lang="es-MX" sz="2800" b="1" cap="none" dirty="0">
              <a:solidFill>
                <a:schemeClr val="bg1"/>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5268685" y="319315"/>
            <a:ext cx="6473371" cy="6183084"/>
          </a:xfrm>
        </p:spPr>
        <p:txBody>
          <a:bodyPr/>
          <a:lstStyle/>
          <a:p>
            <a:pPr marL="0" indent="0">
              <a:buNone/>
            </a:pPr>
            <a:endParaRPr lang="es-MX" dirty="0" smtClean="0"/>
          </a:p>
          <a:p>
            <a:pPr marL="0" indent="0">
              <a:buNone/>
            </a:pPr>
            <a:endParaRPr lang="es-MX" dirty="0"/>
          </a:p>
        </p:txBody>
      </p:sp>
      <p:sp>
        <p:nvSpPr>
          <p:cNvPr id="4" name="Marcador de texto 3"/>
          <p:cNvSpPr>
            <a:spLocks noGrp="1"/>
          </p:cNvSpPr>
          <p:nvPr>
            <p:ph type="body" sz="half" idx="2"/>
          </p:nvPr>
        </p:nvSpPr>
        <p:spPr>
          <a:xfrm>
            <a:off x="478972" y="2104572"/>
            <a:ext cx="4586514" cy="3672114"/>
          </a:xfrm>
        </p:spPr>
        <p:txBody>
          <a:bodyPr>
            <a:normAutofit/>
          </a:bodyPr>
          <a:lstStyle/>
          <a:p>
            <a:pPr algn="just"/>
            <a:r>
              <a:rPr lang="es-MX" sz="1800" dirty="0" smtClean="0">
                <a:solidFill>
                  <a:schemeClr val="bg1"/>
                </a:solidFill>
                <a:latin typeface="Arial" panose="020B0604020202020204" pitchFamily="34" charset="0"/>
                <a:cs typeface="Arial" panose="020B0604020202020204" pitchFamily="34" charset="0"/>
              </a:rPr>
              <a:t>En la práctica, los componentes fundamentales que intervienen en el proceso de comunicación corresponden con ;</a:t>
            </a:r>
          </a:p>
          <a:p>
            <a:pPr algn="just"/>
            <a:r>
              <a:rPr lang="es-MX" sz="1800" b="1" dirty="0" smtClean="0">
                <a:solidFill>
                  <a:schemeClr val="bg1"/>
                </a:solidFill>
                <a:latin typeface="Arial" panose="020B0604020202020204" pitchFamily="34" charset="0"/>
                <a:cs typeface="Arial" panose="020B0604020202020204" pitchFamily="34" charset="0"/>
              </a:rPr>
              <a:t>El Mensaje; </a:t>
            </a:r>
            <a:r>
              <a:rPr lang="es-MX" sz="1800" dirty="0" smtClean="0">
                <a:solidFill>
                  <a:schemeClr val="bg1"/>
                </a:solidFill>
                <a:latin typeface="Arial" panose="020B0604020202020204" pitchFamily="34" charset="0"/>
                <a:cs typeface="Arial" panose="020B0604020202020204" pitchFamily="34" charset="0"/>
              </a:rPr>
              <a:t>es el conjunto de signos que comunican algo, es el contenido de la comunicación.</a:t>
            </a:r>
          </a:p>
          <a:p>
            <a:pPr algn="just"/>
            <a:endParaRPr lang="es-MX" sz="1800" dirty="0">
              <a:solidFill>
                <a:schemeClr val="bg1"/>
              </a:solidFill>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5434331" y="1349829"/>
            <a:ext cx="6307725" cy="4536981"/>
          </a:xfrm>
          <a:prstGeom prst="rect">
            <a:avLst/>
          </a:prstGeom>
        </p:spPr>
      </p:pic>
    </p:spTree>
    <p:extLst>
      <p:ext uri="{BB962C8B-B14F-4D97-AF65-F5344CB8AC3E}">
        <p14:creationId xmlns:p14="http://schemas.microsoft.com/office/powerpoint/2010/main" val="10471400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8569" y="161365"/>
            <a:ext cx="11066925" cy="820269"/>
          </a:xfrm>
        </p:spPr>
        <p:txBody>
          <a:bodyPr>
            <a:noAutofit/>
          </a:bodyPr>
          <a:lstStyle/>
          <a:p>
            <a:pPr algn="ctr"/>
            <a:r>
              <a:rPr lang="es-MX" sz="2800" b="1" cap="none" dirty="0" smtClean="0">
                <a:solidFill>
                  <a:schemeClr val="bg1"/>
                </a:solidFill>
                <a:latin typeface="Arial" panose="020B0604020202020204" pitchFamily="34" charset="0"/>
                <a:cs typeface="Arial" panose="020B0604020202020204" pitchFamily="34" charset="0"/>
              </a:rPr>
              <a:t>Gráficamente, los componentes de la comunicación se relacionan de la siguiente forma:</a:t>
            </a:r>
            <a:endParaRPr lang="es-MX" sz="2800" b="1" cap="none" dirty="0">
              <a:solidFill>
                <a:schemeClr val="bg1"/>
              </a:solidFill>
              <a:latin typeface="Arial" panose="020B0604020202020204" pitchFamily="34" charset="0"/>
              <a:cs typeface="Arial" panose="020B0604020202020204" pitchFamily="34" charset="0"/>
            </a:endParaRPr>
          </a:p>
        </p:txBody>
      </p:sp>
      <p:sp>
        <p:nvSpPr>
          <p:cNvPr id="3" name="Marcador de contenido 2"/>
          <p:cNvSpPr>
            <a:spLocks noGrp="1"/>
          </p:cNvSpPr>
          <p:nvPr>
            <p:ph sz="half" idx="1"/>
          </p:nvPr>
        </p:nvSpPr>
        <p:spPr>
          <a:xfrm>
            <a:off x="685802" y="981634"/>
            <a:ext cx="4491316" cy="5419165"/>
          </a:xfrm>
        </p:spPr>
        <p:txBody>
          <a:bodyPr>
            <a:normAutofit fontScale="62500" lnSpcReduction="20000"/>
          </a:bodyPr>
          <a:lstStyle/>
          <a:p>
            <a:endParaRPr lang="es-MX" dirty="0" smtClean="0"/>
          </a:p>
          <a:p>
            <a:endParaRPr lang="es-MX" dirty="0"/>
          </a:p>
          <a:p>
            <a:endParaRPr lang="es-MX" dirty="0" smtClean="0"/>
          </a:p>
          <a:p>
            <a:endParaRPr lang="es-MX" dirty="0"/>
          </a:p>
          <a:p>
            <a:endParaRPr lang="es-MX" dirty="0" smtClean="0"/>
          </a:p>
          <a:p>
            <a:endParaRPr lang="es-MX" dirty="0"/>
          </a:p>
          <a:p>
            <a:endParaRPr lang="es-MX" sz="2600" b="1" dirty="0" smtClean="0">
              <a:latin typeface="Arial" panose="020B0604020202020204" pitchFamily="34" charset="0"/>
              <a:cs typeface="Arial" panose="020B0604020202020204" pitchFamily="34" charset="0"/>
            </a:endParaRPr>
          </a:p>
          <a:p>
            <a:pPr algn="just"/>
            <a:r>
              <a:rPr lang="es-MX" sz="2900" b="1" dirty="0" smtClean="0">
                <a:solidFill>
                  <a:schemeClr val="bg1"/>
                </a:solidFill>
                <a:latin typeface="Arial" panose="020B0604020202020204" pitchFamily="34" charset="0"/>
                <a:cs typeface="Arial" panose="020B0604020202020204" pitchFamily="34" charset="0"/>
              </a:rPr>
              <a:t>El Canal: </a:t>
            </a:r>
            <a:r>
              <a:rPr lang="es-MX" sz="2900" dirty="0" smtClean="0">
                <a:solidFill>
                  <a:schemeClr val="bg1"/>
                </a:solidFill>
                <a:latin typeface="Arial" panose="020B0604020202020204" pitchFamily="34" charset="0"/>
                <a:cs typeface="Arial" panose="020B0604020202020204" pitchFamily="34" charset="0"/>
              </a:rPr>
              <a:t>es el medio por el que se transmite el mensaje.</a:t>
            </a:r>
          </a:p>
          <a:p>
            <a:pPr algn="just"/>
            <a:endParaRPr lang="es-MX" sz="2900" dirty="0" smtClean="0">
              <a:solidFill>
                <a:schemeClr val="bg1"/>
              </a:solidFill>
              <a:latin typeface="Arial" panose="020B0604020202020204" pitchFamily="34" charset="0"/>
              <a:cs typeface="Arial" panose="020B0604020202020204" pitchFamily="34" charset="0"/>
            </a:endParaRPr>
          </a:p>
          <a:p>
            <a:pPr algn="just"/>
            <a:r>
              <a:rPr lang="es-MX" sz="2900" b="1" dirty="0" smtClean="0">
                <a:solidFill>
                  <a:schemeClr val="bg1"/>
                </a:solidFill>
                <a:latin typeface="Arial" panose="020B0604020202020204" pitchFamily="34" charset="0"/>
                <a:cs typeface="Arial" panose="020B0604020202020204" pitchFamily="34" charset="0"/>
              </a:rPr>
              <a:t>Código: </a:t>
            </a:r>
            <a:r>
              <a:rPr lang="es-MX" sz="2900" dirty="0" smtClean="0">
                <a:solidFill>
                  <a:schemeClr val="bg1"/>
                </a:solidFill>
                <a:latin typeface="Arial" panose="020B0604020202020204" pitchFamily="34" charset="0"/>
                <a:cs typeface="Arial" panose="020B0604020202020204" pitchFamily="34" charset="0"/>
              </a:rPr>
              <a:t>es el conjunto o sistema de signos que el emisor utiliza para codificar el mensaje.</a:t>
            </a:r>
          </a:p>
          <a:p>
            <a:pPr algn="just"/>
            <a:endParaRPr lang="es-MX" sz="2600" dirty="0">
              <a:solidFill>
                <a:schemeClr val="bg1"/>
              </a:solidFill>
              <a:latin typeface="Arial" panose="020B0604020202020204" pitchFamily="34" charset="0"/>
              <a:cs typeface="Arial" panose="020B0604020202020204" pitchFamily="34" charset="0"/>
            </a:endParaRPr>
          </a:p>
          <a:p>
            <a:pPr algn="just"/>
            <a:r>
              <a:rPr lang="es-MX" sz="2900" b="1" dirty="0" smtClean="0">
                <a:solidFill>
                  <a:schemeClr val="bg1"/>
                </a:solidFill>
                <a:latin typeface="Arial" panose="020B0604020202020204" pitchFamily="34" charset="0"/>
                <a:cs typeface="Arial" panose="020B0604020202020204" pitchFamily="34" charset="0"/>
              </a:rPr>
              <a:t>Contexto: </a:t>
            </a:r>
            <a:r>
              <a:rPr lang="es-MX" sz="2900" dirty="0" smtClean="0">
                <a:solidFill>
                  <a:schemeClr val="bg1"/>
                </a:solidFill>
                <a:latin typeface="Arial" panose="020B0604020202020204" pitchFamily="34" charset="0"/>
                <a:cs typeface="Arial" panose="020B0604020202020204" pitchFamily="34" charset="0"/>
              </a:rPr>
              <a:t>son las circunstancias temporales , espaciales y socioculturales que rodean el hecho o acto comunicativo y que permiten comprender en su justa medida.</a:t>
            </a:r>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a:p>
        </p:txBody>
      </p:sp>
      <p:sp>
        <p:nvSpPr>
          <p:cNvPr id="4" name="Marcador de contenido 3"/>
          <p:cNvSpPr>
            <a:spLocks noGrp="1"/>
          </p:cNvSpPr>
          <p:nvPr>
            <p:ph sz="half" idx="2"/>
          </p:nvPr>
        </p:nvSpPr>
        <p:spPr>
          <a:xfrm>
            <a:off x="5821894" y="981635"/>
            <a:ext cx="5863599" cy="5419164"/>
          </a:xfrm>
        </p:spPr>
        <p:txBody>
          <a:bodyPr>
            <a:normAutofit fontScale="62500" lnSpcReduction="20000"/>
          </a:bodyPr>
          <a:lstStyle/>
          <a:p>
            <a:pPr marL="0" indent="0">
              <a:buNone/>
            </a:pPr>
            <a:endParaRPr lang="es-MX" dirty="0" smtClean="0"/>
          </a:p>
          <a:p>
            <a:pPr marL="0" indent="0">
              <a:buNone/>
            </a:pPr>
            <a:endParaRPr lang="es-MX" dirty="0"/>
          </a:p>
        </p:txBody>
      </p:sp>
      <p:pic>
        <p:nvPicPr>
          <p:cNvPr id="5" name="Imagen 4"/>
          <p:cNvPicPr>
            <a:picLocks noChangeAspect="1"/>
          </p:cNvPicPr>
          <p:nvPr/>
        </p:nvPicPr>
        <p:blipFill>
          <a:blip r:embed="rId2"/>
          <a:stretch>
            <a:fillRect/>
          </a:stretch>
        </p:blipFill>
        <p:spPr>
          <a:xfrm>
            <a:off x="5634195" y="1558037"/>
            <a:ext cx="6238996" cy="4266357"/>
          </a:xfrm>
          <a:prstGeom prst="rect">
            <a:avLst/>
          </a:prstGeom>
        </p:spPr>
      </p:pic>
    </p:spTree>
    <p:extLst>
      <p:ext uri="{BB962C8B-B14F-4D97-AF65-F5344CB8AC3E}">
        <p14:creationId xmlns:p14="http://schemas.microsoft.com/office/powerpoint/2010/main" val="30900671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84094" y="430306"/>
            <a:ext cx="11362765" cy="618565"/>
          </a:xfrm>
        </p:spPr>
        <p:txBody>
          <a:bodyPr>
            <a:noAutofit/>
          </a:bodyPr>
          <a:lstStyle/>
          <a:p>
            <a:pPr algn="ctr"/>
            <a:r>
              <a:rPr lang="es-MX" sz="3600" b="1" cap="none" dirty="0" smtClean="0">
                <a:solidFill>
                  <a:schemeClr val="bg1"/>
                </a:solidFill>
                <a:latin typeface="Arial" panose="020B0604020202020204" pitchFamily="34" charset="0"/>
                <a:cs typeface="Arial" panose="020B0604020202020204" pitchFamily="34" charset="0"/>
              </a:rPr>
              <a:t>El Proceso Comunicativo</a:t>
            </a:r>
            <a:endParaRPr lang="es-MX" sz="3600" b="1" cap="none" dirty="0">
              <a:solidFill>
                <a:schemeClr val="bg1"/>
              </a:solidFill>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484094" y="1317812"/>
            <a:ext cx="11362765" cy="5163670"/>
          </a:xfrm>
        </p:spPr>
        <p:txBody>
          <a:bodyPr/>
          <a:lstStyle/>
          <a:p>
            <a:pPr algn="just"/>
            <a:r>
              <a:rPr lang="es-MX" cap="none" dirty="0" smtClean="0">
                <a:solidFill>
                  <a:schemeClr val="bg1"/>
                </a:solidFill>
                <a:latin typeface="Arial" panose="020B0604020202020204" pitchFamily="34" charset="0"/>
                <a:cs typeface="Arial" panose="020B0604020202020204" pitchFamily="34" charset="0"/>
              </a:rPr>
              <a:t>Este </a:t>
            </a:r>
            <a:r>
              <a:rPr lang="es-MX" b="1" cap="none" dirty="0" smtClean="0">
                <a:solidFill>
                  <a:schemeClr val="bg1"/>
                </a:solidFill>
                <a:latin typeface="Arial" panose="020B0604020202020204" pitchFamily="34" charset="0"/>
                <a:cs typeface="Arial" panose="020B0604020202020204" pitchFamily="34" charset="0"/>
              </a:rPr>
              <a:t>proceso comunicativo </a:t>
            </a:r>
            <a:r>
              <a:rPr lang="es-MX" cap="none" dirty="0" smtClean="0">
                <a:solidFill>
                  <a:schemeClr val="bg1"/>
                </a:solidFill>
                <a:latin typeface="Arial" panose="020B0604020202020204" pitchFamily="34" charset="0"/>
                <a:cs typeface="Arial" panose="020B0604020202020204" pitchFamily="34" charset="0"/>
              </a:rPr>
              <a:t>implica la </a:t>
            </a:r>
            <a:r>
              <a:rPr lang="es-MX" b="1" cap="none" dirty="0" smtClean="0">
                <a:solidFill>
                  <a:schemeClr val="bg1"/>
                </a:solidFill>
                <a:latin typeface="Arial" panose="020B0604020202020204" pitchFamily="34" charset="0"/>
                <a:cs typeface="Arial" panose="020B0604020202020204" pitchFamily="34" charset="0"/>
              </a:rPr>
              <a:t>emisión de señales </a:t>
            </a:r>
            <a:r>
              <a:rPr lang="es-MX" cap="none" dirty="0" smtClean="0">
                <a:solidFill>
                  <a:schemeClr val="bg1"/>
                </a:solidFill>
                <a:latin typeface="Arial" panose="020B0604020202020204" pitchFamily="34" charset="0"/>
                <a:cs typeface="Arial" panose="020B0604020202020204" pitchFamily="34" charset="0"/>
              </a:rPr>
              <a:t>(sonidos, gestos, señas, etc.) con la intención de  dar a conocer un </a:t>
            </a:r>
            <a:r>
              <a:rPr lang="es-MX" b="1" cap="none" dirty="0" smtClean="0">
                <a:solidFill>
                  <a:schemeClr val="bg1"/>
                </a:solidFill>
                <a:latin typeface="Arial" panose="020B0604020202020204" pitchFamily="34" charset="0"/>
                <a:cs typeface="Arial" panose="020B0604020202020204" pitchFamily="34" charset="0"/>
              </a:rPr>
              <a:t>mensaje</a:t>
            </a:r>
            <a:r>
              <a:rPr lang="es-MX" cap="none" dirty="0" smtClean="0">
                <a:solidFill>
                  <a:schemeClr val="bg1"/>
                </a:solidFill>
                <a:latin typeface="Arial" panose="020B0604020202020204" pitchFamily="34" charset="0"/>
                <a:cs typeface="Arial" panose="020B0604020202020204" pitchFamily="34" charset="0"/>
              </a:rPr>
              <a:t>. Para que la comunicación sea exitosa , </a:t>
            </a:r>
            <a:r>
              <a:rPr lang="es-MX" b="1" cap="none" dirty="0" smtClean="0">
                <a:solidFill>
                  <a:schemeClr val="bg1"/>
                </a:solidFill>
                <a:latin typeface="Arial" panose="020B0604020202020204" pitchFamily="34" charset="0"/>
                <a:cs typeface="Arial" panose="020B0604020202020204" pitchFamily="34" charset="0"/>
              </a:rPr>
              <a:t>el receptor </a:t>
            </a:r>
            <a:r>
              <a:rPr lang="es-MX" cap="none" dirty="0" smtClean="0">
                <a:solidFill>
                  <a:schemeClr val="bg1"/>
                </a:solidFill>
                <a:latin typeface="Arial" panose="020B0604020202020204" pitchFamily="34" charset="0"/>
                <a:cs typeface="Arial" panose="020B0604020202020204" pitchFamily="34" charset="0"/>
              </a:rPr>
              <a:t>debe contar con habilidades que le  permitan  </a:t>
            </a:r>
            <a:r>
              <a:rPr lang="es-MX" b="1" cap="none" dirty="0" smtClean="0">
                <a:solidFill>
                  <a:schemeClr val="bg1"/>
                </a:solidFill>
                <a:latin typeface="Arial" panose="020B0604020202020204" pitchFamily="34" charset="0"/>
                <a:cs typeface="Arial" panose="020B0604020202020204" pitchFamily="34" charset="0"/>
              </a:rPr>
              <a:t>decodificar el mensaje </a:t>
            </a:r>
            <a:r>
              <a:rPr lang="es-MX" cap="none" dirty="0" smtClean="0">
                <a:solidFill>
                  <a:schemeClr val="bg1"/>
                </a:solidFill>
                <a:latin typeface="Arial" panose="020B0604020202020204" pitchFamily="34" charset="0"/>
                <a:cs typeface="Arial" panose="020B0604020202020204" pitchFamily="34" charset="0"/>
              </a:rPr>
              <a:t>e interpretarlo. El proceso luego de revierte cuando el receptor responde y se transforma en emisor (con lo que el emisor original pasa a ser el receptor del acto comunicativo. </a:t>
            </a:r>
          </a:p>
          <a:p>
            <a:endParaRPr lang="es-MX" dirty="0" smtClean="0"/>
          </a:p>
        </p:txBody>
      </p:sp>
      <p:pic>
        <p:nvPicPr>
          <p:cNvPr id="4" name="Imagen 3"/>
          <p:cNvPicPr>
            <a:picLocks noChangeAspect="1"/>
          </p:cNvPicPr>
          <p:nvPr/>
        </p:nvPicPr>
        <p:blipFill>
          <a:blip r:embed="rId2"/>
          <a:stretch>
            <a:fillRect/>
          </a:stretch>
        </p:blipFill>
        <p:spPr>
          <a:xfrm>
            <a:off x="2545697" y="3012141"/>
            <a:ext cx="7556587" cy="3061167"/>
          </a:xfrm>
          <a:prstGeom prst="rect">
            <a:avLst/>
          </a:prstGeom>
        </p:spPr>
      </p:pic>
    </p:spTree>
    <p:extLst>
      <p:ext uri="{BB962C8B-B14F-4D97-AF65-F5344CB8AC3E}">
        <p14:creationId xmlns:p14="http://schemas.microsoft.com/office/powerpoint/2010/main" val="42145003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1" y="215154"/>
            <a:ext cx="10811434" cy="672352"/>
          </a:xfrm>
        </p:spPr>
        <p:txBody>
          <a:bodyPr/>
          <a:lstStyle/>
          <a:p>
            <a:pPr algn="ctr"/>
            <a:r>
              <a:rPr lang="es-MX" b="1" cap="none" dirty="0" smtClean="0">
                <a:solidFill>
                  <a:schemeClr val="bg1"/>
                </a:solidFill>
                <a:latin typeface="Arial" panose="020B0604020202020204" pitchFamily="34" charset="0"/>
                <a:cs typeface="Arial" panose="020B0604020202020204" pitchFamily="34" charset="0"/>
              </a:rPr>
              <a:t>En resumen</a:t>
            </a:r>
            <a:endParaRPr lang="es-MX" b="1" cap="none" dirty="0">
              <a:solidFill>
                <a:schemeClr val="bg1"/>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685801" y="1021977"/>
            <a:ext cx="10811434" cy="5446058"/>
          </a:xfrm>
        </p:spPr>
        <p:txBody>
          <a:bodyPr/>
          <a:lstStyle/>
          <a:p>
            <a:pPr marL="0" indent="0" algn="just">
              <a:buNone/>
            </a:pPr>
            <a:r>
              <a:rPr lang="es-MX" dirty="0" smtClean="0">
                <a:solidFill>
                  <a:schemeClr val="bg1"/>
                </a:solidFill>
                <a:latin typeface="Arial" panose="020B0604020202020204" pitchFamily="34" charset="0"/>
                <a:cs typeface="Arial" panose="020B0604020202020204" pitchFamily="34" charset="0"/>
              </a:rPr>
              <a:t>Los factores que intervienen en la comunicación podrían reunirse en esta sola frase: un acto de comunicación verbal consiste en la construcción, por parte de un emisor, de un mensaje acuñado a partir del marco de posibilidades articulatorias de un código lingüístico común al emisor y al receptor a quien va dirigido el mensaje, vehiculado a través de un canal, y que se supone que habla de algo contextual, a lo cual remite o refiere el mensaje. La estructura verbal de un mensaje depende, primariamente, de la función predominante, o sea, que para cada caso uno de los factores funciona mas que los demás.</a:t>
            </a:r>
          </a:p>
          <a:p>
            <a:pPr marL="0" indent="0" algn="just">
              <a:buNone/>
            </a:pPr>
            <a:r>
              <a:rPr lang="es-MX" dirty="0" smtClean="0">
                <a:solidFill>
                  <a:schemeClr val="bg1"/>
                </a:solidFill>
                <a:latin typeface="Arial" panose="020B0604020202020204" pitchFamily="34" charset="0"/>
                <a:cs typeface="Arial" panose="020B0604020202020204" pitchFamily="34" charset="0"/>
              </a:rPr>
              <a:t>La gran variedad de manifestaciones artísticas y su evolución a lo largo del tiempo y en diferentes ámbitos socioculturales comportan una diversidad de </a:t>
            </a:r>
            <a:r>
              <a:rPr lang="es-MX" b="1" dirty="0" smtClean="0">
                <a:solidFill>
                  <a:schemeClr val="bg1"/>
                </a:solidFill>
                <a:latin typeface="Arial" panose="020B0604020202020204" pitchFamily="34" charset="0"/>
                <a:cs typeface="Arial" panose="020B0604020202020204" pitchFamily="34" charset="0"/>
              </a:rPr>
              <a:t>funciones</a:t>
            </a:r>
            <a:r>
              <a:rPr lang="es-MX" dirty="0" smtClean="0">
                <a:solidFill>
                  <a:schemeClr val="bg1"/>
                </a:solidFill>
                <a:latin typeface="Arial" panose="020B0604020202020204" pitchFamily="34" charset="0"/>
                <a:cs typeface="Arial" panose="020B0604020202020204" pitchFamily="34" charset="0"/>
              </a:rPr>
              <a:t>.</a:t>
            </a:r>
          </a:p>
          <a:p>
            <a:pPr marL="0" indent="0" algn="just">
              <a:buNone/>
            </a:pPr>
            <a:endParaRPr lang="es-MX" dirty="0">
              <a:solidFill>
                <a:schemeClr val="bg1"/>
              </a:solidFill>
              <a:latin typeface="Arial" panose="020B0604020202020204" pitchFamily="34" charset="0"/>
              <a:cs typeface="Arial" panose="020B0604020202020204" pitchFamily="34" charset="0"/>
            </a:endParaRPr>
          </a:p>
          <a:p>
            <a:pPr marL="0" indent="0" algn="just">
              <a:buNone/>
            </a:pPr>
            <a:endParaRPr lang="es-MX" dirty="0">
              <a:solidFill>
                <a:schemeClr val="bg1"/>
              </a:solidFill>
              <a:latin typeface="Arial" panose="020B0604020202020204" pitchFamily="34" charset="0"/>
              <a:cs typeface="Arial" panose="020B0604020202020204" pitchFamily="34" charset="0"/>
            </a:endParaRPr>
          </a:p>
          <a:p>
            <a:pPr marL="0" indent="0" algn="just">
              <a:buNone/>
            </a:pPr>
            <a:endParaRPr lang="es-MX" dirty="0">
              <a:solidFill>
                <a:schemeClr val="bg1"/>
              </a:solidFill>
              <a:latin typeface="Arial" panose="020B0604020202020204" pitchFamily="34" charset="0"/>
              <a:cs typeface="Arial" panose="020B0604020202020204" pitchFamily="34" charset="0"/>
            </a:endParaRPr>
          </a:p>
          <a:p>
            <a:pPr marL="0" indent="0" algn="just">
              <a:buNone/>
            </a:pPr>
            <a:endParaRPr lang="es-MX" dirty="0" smtClean="0">
              <a:solidFill>
                <a:schemeClr val="bg1"/>
              </a:solidFill>
              <a:latin typeface="Arial" panose="020B0604020202020204" pitchFamily="34" charset="0"/>
              <a:cs typeface="Arial" panose="020B0604020202020204" pitchFamily="34" charset="0"/>
            </a:endParaRPr>
          </a:p>
          <a:p>
            <a:pPr marL="0" indent="0" algn="just">
              <a:buNone/>
            </a:pPr>
            <a:endParaRPr lang="es-MX" dirty="0">
              <a:solidFill>
                <a:schemeClr val="bg1"/>
              </a:solidFill>
              <a:latin typeface="Arial" panose="020B0604020202020204" pitchFamily="34" charset="0"/>
              <a:cs typeface="Arial" panose="020B0604020202020204" pitchFamily="34" charset="0"/>
            </a:endParaRPr>
          </a:p>
          <a:p>
            <a:pPr marL="0" indent="0" algn="just">
              <a:buNone/>
            </a:pPr>
            <a:endParaRPr lang="es-MX" dirty="0" smtClean="0">
              <a:solidFill>
                <a:schemeClr val="bg1"/>
              </a:solidFill>
              <a:latin typeface="Arial" panose="020B0604020202020204" pitchFamily="34" charset="0"/>
              <a:cs typeface="Arial" panose="020B0604020202020204" pitchFamily="34" charset="0"/>
            </a:endParaRPr>
          </a:p>
          <a:p>
            <a:pPr marL="0" indent="0" algn="just">
              <a:buNone/>
            </a:pPr>
            <a:endParaRPr lang="es-MX" dirty="0">
              <a:solidFill>
                <a:schemeClr val="bg1"/>
              </a:solidFill>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1371601" y="3791510"/>
            <a:ext cx="4571119" cy="2568388"/>
          </a:xfrm>
          <a:prstGeom prst="rect">
            <a:avLst/>
          </a:prstGeom>
        </p:spPr>
      </p:pic>
      <p:pic>
        <p:nvPicPr>
          <p:cNvPr id="5" name="Imagen 4"/>
          <p:cNvPicPr>
            <a:picLocks noChangeAspect="1"/>
          </p:cNvPicPr>
          <p:nvPr/>
        </p:nvPicPr>
        <p:blipFill>
          <a:blip r:embed="rId3"/>
          <a:stretch>
            <a:fillRect/>
          </a:stretch>
        </p:blipFill>
        <p:spPr>
          <a:xfrm>
            <a:off x="7493372" y="3548903"/>
            <a:ext cx="3053603" cy="3053603"/>
          </a:xfrm>
          <a:prstGeom prst="rect">
            <a:avLst/>
          </a:prstGeom>
        </p:spPr>
      </p:pic>
    </p:spTree>
    <p:extLst>
      <p:ext uri="{BB962C8B-B14F-4D97-AF65-F5344CB8AC3E}">
        <p14:creationId xmlns:p14="http://schemas.microsoft.com/office/powerpoint/2010/main" val="27814999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524436"/>
            <a:ext cx="3680885" cy="941294"/>
          </a:xfrm>
        </p:spPr>
        <p:txBody>
          <a:bodyPr>
            <a:noAutofit/>
          </a:bodyPr>
          <a:lstStyle/>
          <a:p>
            <a:r>
              <a:rPr lang="es-MX" sz="2800" b="1" cap="none" dirty="0" smtClean="0">
                <a:solidFill>
                  <a:schemeClr val="bg1"/>
                </a:solidFill>
                <a:latin typeface="Arial" panose="020B0604020202020204" pitchFamily="34" charset="0"/>
                <a:cs typeface="Arial" panose="020B0604020202020204" pitchFamily="34" charset="0"/>
              </a:rPr>
              <a:t/>
            </a:r>
            <a:br>
              <a:rPr lang="es-MX" sz="2800" b="1" cap="none" dirty="0" smtClean="0">
                <a:solidFill>
                  <a:schemeClr val="bg1"/>
                </a:solidFill>
                <a:latin typeface="Arial" panose="020B0604020202020204" pitchFamily="34" charset="0"/>
                <a:cs typeface="Arial" panose="020B0604020202020204" pitchFamily="34" charset="0"/>
              </a:rPr>
            </a:br>
            <a:r>
              <a:rPr lang="es-MX" sz="2800" b="1" cap="none" dirty="0" smtClean="0">
                <a:solidFill>
                  <a:schemeClr val="bg1"/>
                </a:solidFill>
                <a:latin typeface="Arial" panose="020B0604020202020204" pitchFamily="34" charset="0"/>
                <a:cs typeface="Arial" panose="020B0604020202020204" pitchFamily="34" charset="0"/>
              </a:rPr>
              <a:t>Imitación de la naturaleza</a:t>
            </a:r>
            <a:endParaRPr lang="es-MX" sz="2800" b="1" cap="none" dirty="0">
              <a:solidFill>
                <a:schemeClr val="bg1"/>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4648201" y="524436"/>
            <a:ext cx="6169026" cy="5997387"/>
          </a:xfrm>
        </p:spPr>
        <p:txBody>
          <a:bodyPr/>
          <a:lstStyle/>
          <a:p>
            <a:endParaRPr lang="es-MX" dirty="0" smtClean="0"/>
          </a:p>
          <a:p>
            <a:pPr marL="0" indent="0">
              <a:buNone/>
            </a:pPr>
            <a:endParaRPr lang="es-MX" dirty="0"/>
          </a:p>
        </p:txBody>
      </p:sp>
      <p:sp>
        <p:nvSpPr>
          <p:cNvPr id="4" name="Marcador de texto 3"/>
          <p:cNvSpPr>
            <a:spLocks noGrp="1"/>
          </p:cNvSpPr>
          <p:nvPr>
            <p:ph type="body" sz="half" idx="2"/>
          </p:nvPr>
        </p:nvSpPr>
        <p:spPr>
          <a:xfrm>
            <a:off x="685800" y="1264024"/>
            <a:ext cx="3680885" cy="5257800"/>
          </a:xfrm>
        </p:spPr>
        <p:txBody>
          <a:bodyPr>
            <a:normAutofit/>
          </a:bodyPr>
          <a:lstStyle/>
          <a:p>
            <a:pPr algn="just"/>
            <a:endParaRPr lang="es-MX" sz="1800" dirty="0" smtClean="0">
              <a:solidFill>
                <a:schemeClr val="bg1"/>
              </a:solidFill>
              <a:latin typeface="Arial" panose="020B0604020202020204" pitchFamily="34" charset="0"/>
              <a:cs typeface="Arial" panose="020B0604020202020204" pitchFamily="34" charset="0"/>
            </a:endParaRPr>
          </a:p>
          <a:p>
            <a:pPr algn="just"/>
            <a:endParaRPr lang="es-MX" sz="1800" dirty="0">
              <a:solidFill>
                <a:schemeClr val="bg1"/>
              </a:solidFill>
              <a:latin typeface="Arial" panose="020B0604020202020204" pitchFamily="34" charset="0"/>
              <a:cs typeface="Arial" panose="020B0604020202020204" pitchFamily="34" charset="0"/>
            </a:endParaRPr>
          </a:p>
          <a:p>
            <a:pPr algn="just"/>
            <a:r>
              <a:rPr lang="es-MX" sz="1800" dirty="0" smtClean="0">
                <a:solidFill>
                  <a:schemeClr val="bg1"/>
                </a:solidFill>
                <a:latin typeface="Arial" panose="020B0604020202020204" pitchFamily="34" charset="0"/>
                <a:cs typeface="Arial" panose="020B0604020202020204" pitchFamily="34" charset="0"/>
              </a:rPr>
              <a:t>Durante  la antigüedad clásica, en Grecia y Roma, la principal función de la escultura  y la pintura era la imitación de la realidad, ya que consideraban  la naturaleza como modelo de la belleza. Tras el paréntesis medieval, el Renacimiento vuelve a tomar la naturaleza como modelo, y este criterio naturalista perdurará hasta el siglo XIX. </a:t>
            </a:r>
          </a:p>
          <a:p>
            <a:pPr algn="just"/>
            <a:endParaRPr lang="es-MX" sz="1800" dirty="0">
              <a:solidFill>
                <a:schemeClr val="bg1"/>
              </a:solidFill>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5327620" y="635633"/>
            <a:ext cx="5771123" cy="5162356"/>
          </a:xfrm>
          <a:prstGeom prst="rect">
            <a:avLst/>
          </a:prstGeom>
        </p:spPr>
      </p:pic>
      <p:sp>
        <p:nvSpPr>
          <p:cNvPr id="6" name="Rectángulo 5"/>
          <p:cNvSpPr/>
          <p:nvPr/>
        </p:nvSpPr>
        <p:spPr>
          <a:xfrm>
            <a:off x="7181492" y="5797989"/>
            <a:ext cx="2140009" cy="369332"/>
          </a:xfrm>
          <a:prstGeom prst="rect">
            <a:avLst/>
          </a:prstGeom>
        </p:spPr>
        <p:txBody>
          <a:bodyPr wrap="none">
            <a:spAutoFit/>
          </a:bodyPr>
          <a:lstStyle/>
          <a:p>
            <a:r>
              <a:rPr lang="es-MX" dirty="0" smtClean="0"/>
              <a:t>onlylc.blogspot.com</a:t>
            </a:r>
            <a:endParaRPr lang="es-MX" dirty="0"/>
          </a:p>
        </p:txBody>
      </p:sp>
    </p:spTree>
    <p:extLst>
      <p:ext uri="{BB962C8B-B14F-4D97-AF65-F5344CB8AC3E}">
        <p14:creationId xmlns:p14="http://schemas.microsoft.com/office/powerpoint/2010/main" val="6623300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524436"/>
            <a:ext cx="3680885" cy="739588"/>
          </a:xfrm>
        </p:spPr>
        <p:txBody>
          <a:bodyPr>
            <a:noAutofit/>
          </a:bodyPr>
          <a:lstStyle/>
          <a:p>
            <a:r>
              <a:rPr lang="es-MX" sz="2800" b="1" cap="none" dirty="0" smtClean="0">
                <a:solidFill>
                  <a:schemeClr val="bg1"/>
                </a:solidFill>
                <a:latin typeface="Arial" panose="020B0604020202020204" pitchFamily="34" charset="0"/>
                <a:cs typeface="Arial" panose="020B0604020202020204" pitchFamily="34" charset="0"/>
              </a:rPr>
              <a:t>Función simbólica</a:t>
            </a:r>
            <a:endParaRPr lang="es-MX" sz="2800" b="1" cap="none" dirty="0">
              <a:solidFill>
                <a:schemeClr val="bg1"/>
              </a:solidFill>
              <a:latin typeface="Arial" panose="020B0604020202020204" pitchFamily="34" charset="0"/>
              <a:cs typeface="Arial" panose="020B0604020202020204" pitchFamily="34" charset="0"/>
            </a:endParaRPr>
          </a:p>
        </p:txBody>
      </p:sp>
      <p:sp>
        <p:nvSpPr>
          <p:cNvPr id="4" name="Marcador de texto 3"/>
          <p:cNvSpPr>
            <a:spLocks noGrp="1"/>
          </p:cNvSpPr>
          <p:nvPr>
            <p:ph type="body" sz="half" idx="2"/>
          </p:nvPr>
        </p:nvSpPr>
        <p:spPr>
          <a:xfrm>
            <a:off x="685800" y="1264024"/>
            <a:ext cx="3680885" cy="5257800"/>
          </a:xfrm>
        </p:spPr>
        <p:txBody>
          <a:bodyPr>
            <a:normAutofit/>
          </a:bodyPr>
          <a:lstStyle/>
          <a:p>
            <a:pPr algn="just"/>
            <a:endParaRPr lang="es-MX" sz="1800" dirty="0" smtClean="0">
              <a:solidFill>
                <a:schemeClr val="bg1"/>
              </a:solidFill>
              <a:latin typeface="Arial" panose="020B0604020202020204" pitchFamily="34" charset="0"/>
              <a:cs typeface="Arial" panose="020B0604020202020204" pitchFamily="34" charset="0"/>
            </a:endParaRPr>
          </a:p>
          <a:p>
            <a:pPr algn="just"/>
            <a:endParaRPr lang="es-MX" sz="1800" dirty="0" smtClean="0">
              <a:solidFill>
                <a:schemeClr val="bg1"/>
              </a:solidFill>
              <a:latin typeface="Arial" panose="020B0604020202020204" pitchFamily="34" charset="0"/>
              <a:cs typeface="Arial" panose="020B0604020202020204" pitchFamily="34" charset="0"/>
            </a:endParaRPr>
          </a:p>
          <a:p>
            <a:pPr algn="just"/>
            <a:endParaRPr lang="es-MX" sz="1800" dirty="0">
              <a:solidFill>
                <a:schemeClr val="bg1"/>
              </a:solidFill>
              <a:latin typeface="Arial" panose="020B0604020202020204" pitchFamily="34" charset="0"/>
              <a:cs typeface="Arial" panose="020B0604020202020204" pitchFamily="34" charset="0"/>
            </a:endParaRPr>
          </a:p>
          <a:p>
            <a:pPr algn="just"/>
            <a:r>
              <a:rPr lang="es-MX" sz="1800" dirty="0" smtClean="0">
                <a:solidFill>
                  <a:schemeClr val="bg1"/>
                </a:solidFill>
                <a:latin typeface="Arial" panose="020B0604020202020204" pitchFamily="34" charset="0"/>
                <a:cs typeface="Arial" panose="020B0604020202020204" pitchFamily="34" charset="0"/>
              </a:rPr>
              <a:t>La imagen también tiene la condición de símbolo intelectual, mediante el cual, el artista medieval da forma sensible a ideas abstractas como la de Dios, el pecado, etc. La función simbólica es, frecuentemente , subyacente a imágenes de apariencia plenamente realista.</a:t>
            </a:r>
          </a:p>
          <a:p>
            <a:pPr algn="just"/>
            <a:endParaRPr lang="es-MX" sz="1800" dirty="0">
              <a:solidFill>
                <a:schemeClr val="bg1"/>
              </a:solidFill>
              <a:latin typeface="Arial" panose="020B0604020202020204" pitchFamily="34" charset="0"/>
              <a:cs typeface="Arial" panose="020B0604020202020204" pitchFamily="34" charset="0"/>
            </a:endParaRPr>
          </a:p>
        </p:txBody>
      </p:sp>
      <p:pic>
        <p:nvPicPr>
          <p:cNvPr id="7" name="Imagen 6"/>
          <p:cNvPicPr>
            <a:picLocks noChangeAspect="1"/>
          </p:cNvPicPr>
          <p:nvPr/>
        </p:nvPicPr>
        <p:blipFill>
          <a:blip r:embed="rId2"/>
          <a:stretch>
            <a:fillRect/>
          </a:stretch>
        </p:blipFill>
        <p:spPr>
          <a:xfrm>
            <a:off x="4688542" y="1595999"/>
            <a:ext cx="7000874" cy="3500437"/>
          </a:xfrm>
          <a:prstGeom prst="rect">
            <a:avLst/>
          </a:prstGeom>
        </p:spPr>
      </p:pic>
      <p:sp>
        <p:nvSpPr>
          <p:cNvPr id="8" name="Rectángulo 7"/>
          <p:cNvSpPr/>
          <p:nvPr/>
        </p:nvSpPr>
        <p:spPr>
          <a:xfrm>
            <a:off x="6845900" y="5315181"/>
            <a:ext cx="1703095" cy="369332"/>
          </a:xfrm>
          <a:prstGeom prst="rect">
            <a:avLst/>
          </a:prstGeom>
        </p:spPr>
        <p:txBody>
          <a:bodyPr wrap="none">
            <a:spAutoFit/>
          </a:bodyPr>
          <a:lstStyle/>
          <a:p>
            <a:r>
              <a:rPr lang="es-MX" dirty="0" smtClean="0"/>
              <a:t>es.wikipedia.org</a:t>
            </a:r>
            <a:endParaRPr lang="es-MX" dirty="0"/>
          </a:p>
        </p:txBody>
      </p:sp>
    </p:spTree>
    <p:extLst>
      <p:ext uri="{BB962C8B-B14F-4D97-AF65-F5344CB8AC3E}">
        <p14:creationId xmlns:p14="http://schemas.microsoft.com/office/powerpoint/2010/main" val="19384506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524436"/>
            <a:ext cx="3680885" cy="739588"/>
          </a:xfrm>
        </p:spPr>
        <p:txBody>
          <a:bodyPr>
            <a:noAutofit/>
          </a:bodyPr>
          <a:lstStyle/>
          <a:p>
            <a:r>
              <a:rPr lang="es-MX" sz="2800" b="1" cap="none" dirty="0" smtClean="0">
                <a:solidFill>
                  <a:schemeClr val="bg1"/>
                </a:solidFill>
                <a:latin typeface="Arial" panose="020B0604020202020204" pitchFamily="34" charset="0"/>
                <a:cs typeface="Arial" panose="020B0604020202020204" pitchFamily="34" charset="0"/>
              </a:rPr>
              <a:t>Función comunicativa</a:t>
            </a:r>
            <a:endParaRPr lang="es-MX" sz="2800" b="1" cap="none" dirty="0">
              <a:solidFill>
                <a:schemeClr val="bg1"/>
              </a:solidFill>
              <a:latin typeface="Arial" panose="020B0604020202020204" pitchFamily="34" charset="0"/>
              <a:cs typeface="Arial" panose="020B0604020202020204" pitchFamily="34" charset="0"/>
            </a:endParaRPr>
          </a:p>
        </p:txBody>
      </p:sp>
      <p:sp>
        <p:nvSpPr>
          <p:cNvPr id="4" name="Marcador de texto 3"/>
          <p:cNvSpPr>
            <a:spLocks noGrp="1"/>
          </p:cNvSpPr>
          <p:nvPr>
            <p:ph type="body" sz="half" idx="2"/>
          </p:nvPr>
        </p:nvSpPr>
        <p:spPr>
          <a:xfrm>
            <a:off x="685800" y="1264024"/>
            <a:ext cx="3680885" cy="5257800"/>
          </a:xfrm>
        </p:spPr>
        <p:txBody>
          <a:bodyPr>
            <a:normAutofit/>
          </a:bodyPr>
          <a:lstStyle/>
          <a:p>
            <a:pPr algn="just"/>
            <a:endParaRPr lang="es-MX" sz="1800" dirty="0" smtClean="0">
              <a:solidFill>
                <a:schemeClr val="bg1"/>
              </a:solidFill>
              <a:latin typeface="Arial" panose="020B0604020202020204" pitchFamily="34" charset="0"/>
              <a:cs typeface="Arial" panose="020B0604020202020204" pitchFamily="34" charset="0"/>
            </a:endParaRPr>
          </a:p>
          <a:p>
            <a:pPr algn="just"/>
            <a:endParaRPr lang="es-MX" sz="1800" dirty="0" smtClean="0">
              <a:solidFill>
                <a:schemeClr val="bg1"/>
              </a:solidFill>
              <a:latin typeface="Arial" panose="020B0604020202020204" pitchFamily="34" charset="0"/>
              <a:cs typeface="Arial" panose="020B0604020202020204" pitchFamily="34" charset="0"/>
            </a:endParaRPr>
          </a:p>
          <a:p>
            <a:pPr algn="just"/>
            <a:endParaRPr lang="es-MX" sz="1800" dirty="0" smtClean="0">
              <a:solidFill>
                <a:schemeClr val="bg1"/>
              </a:solidFill>
              <a:latin typeface="Arial" panose="020B0604020202020204" pitchFamily="34" charset="0"/>
              <a:cs typeface="Arial" panose="020B0604020202020204" pitchFamily="34" charset="0"/>
            </a:endParaRPr>
          </a:p>
          <a:p>
            <a:pPr algn="just"/>
            <a:r>
              <a:rPr lang="es-MX" sz="1800" dirty="0" smtClean="0">
                <a:solidFill>
                  <a:schemeClr val="bg1"/>
                </a:solidFill>
                <a:latin typeface="Arial" panose="020B0604020202020204" pitchFamily="34" charset="0"/>
                <a:cs typeface="Arial" panose="020B0604020202020204" pitchFamily="34" charset="0"/>
              </a:rPr>
              <a:t>Como medio de comunicación, como forma de transmitir ideas y valores, el arte tiene también una función comunicativa que puede ser explícita o implícita debido a las circunstancias sociales o políticas.</a:t>
            </a:r>
          </a:p>
          <a:p>
            <a:pPr algn="just"/>
            <a:endParaRPr lang="es-MX" sz="1800" dirty="0">
              <a:solidFill>
                <a:schemeClr val="bg1"/>
              </a:solidFill>
              <a:latin typeface="Arial" panose="020B0604020202020204" pitchFamily="34" charset="0"/>
              <a:cs typeface="Arial" panose="020B0604020202020204" pitchFamily="34" charset="0"/>
            </a:endParaRPr>
          </a:p>
        </p:txBody>
      </p:sp>
      <p:pic>
        <p:nvPicPr>
          <p:cNvPr id="11" name="Imagen 10"/>
          <p:cNvPicPr>
            <a:picLocks noChangeAspect="1"/>
          </p:cNvPicPr>
          <p:nvPr/>
        </p:nvPicPr>
        <p:blipFill>
          <a:blip r:embed="rId2"/>
          <a:stretch>
            <a:fillRect/>
          </a:stretch>
        </p:blipFill>
        <p:spPr>
          <a:xfrm>
            <a:off x="5535426" y="690282"/>
            <a:ext cx="5033963" cy="5033963"/>
          </a:xfrm>
          <a:prstGeom prst="rect">
            <a:avLst/>
          </a:prstGeom>
        </p:spPr>
      </p:pic>
      <p:sp>
        <p:nvSpPr>
          <p:cNvPr id="12" name="Rectángulo 11"/>
          <p:cNvSpPr/>
          <p:nvPr/>
        </p:nvSpPr>
        <p:spPr>
          <a:xfrm>
            <a:off x="7118108" y="5724245"/>
            <a:ext cx="2178160" cy="369332"/>
          </a:xfrm>
          <a:prstGeom prst="rect">
            <a:avLst/>
          </a:prstGeom>
        </p:spPr>
        <p:txBody>
          <a:bodyPr wrap="none">
            <a:spAutoFit/>
          </a:bodyPr>
          <a:lstStyle/>
          <a:p>
            <a:r>
              <a:rPr lang="es-419" dirty="0">
                <a:solidFill>
                  <a:srgbClr val="DD4B39"/>
                </a:solidFill>
                <a:hlinkClick r:id="rId3"/>
              </a:rPr>
              <a:t>www.oaxaca570.com</a:t>
            </a:r>
            <a:endParaRPr lang="es-MX" dirty="0"/>
          </a:p>
        </p:txBody>
      </p:sp>
    </p:spTree>
    <p:extLst>
      <p:ext uri="{BB962C8B-B14F-4D97-AF65-F5344CB8AC3E}">
        <p14:creationId xmlns:p14="http://schemas.microsoft.com/office/powerpoint/2010/main" val="2490018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524436"/>
            <a:ext cx="3680885" cy="739588"/>
          </a:xfrm>
        </p:spPr>
        <p:txBody>
          <a:bodyPr>
            <a:noAutofit/>
          </a:bodyPr>
          <a:lstStyle/>
          <a:p>
            <a:r>
              <a:rPr lang="es-MX" sz="2800" b="1" cap="none" dirty="0" smtClean="0">
                <a:solidFill>
                  <a:schemeClr val="bg1"/>
                </a:solidFill>
                <a:latin typeface="Arial" panose="020B0604020202020204" pitchFamily="34" charset="0"/>
                <a:cs typeface="Arial" panose="020B0604020202020204" pitchFamily="34" charset="0"/>
              </a:rPr>
              <a:t>Función Política</a:t>
            </a:r>
            <a:endParaRPr lang="es-MX" sz="2800" b="1" cap="none" dirty="0">
              <a:solidFill>
                <a:schemeClr val="bg1"/>
              </a:solidFill>
              <a:latin typeface="Arial" panose="020B0604020202020204" pitchFamily="34" charset="0"/>
              <a:cs typeface="Arial" panose="020B0604020202020204" pitchFamily="34" charset="0"/>
            </a:endParaRPr>
          </a:p>
        </p:txBody>
      </p:sp>
      <p:sp>
        <p:nvSpPr>
          <p:cNvPr id="4" name="Marcador de texto 3"/>
          <p:cNvSpPr>
            <a:spLocks noGrp="1"/>
          </p:cNvSpPr>
          <p:nvPr>
            <p:ph type="body" sz="half" idx="2"/>
          </p:nvPr>
        </p:nvSpPr>
        <p:spPr>
          <a:xfrm>
            <a:off x="685800" y="1264024"/>
            <a:ext cx="3680885" cy="5257800"/>
          </a:xfrm>
        </p:spPr>
        <p:txBody>
          <a:bodyPr>
            <a:normAutofit/>
          </a:bodyPr>
          <a:lstStyle/>
          <a:p>
            <a:pPr algn="just"/>
            <a:endParaRPr lang="es-MX" sz="1800" dirty="0" smtClean="0">
              <a:solidFill>
                <a:schemeClr val="bg1"/>
              </a:solidFill>
              <a:latin typeface="Arial" panose="020B0604020202020204" pitchFamily="34" charset="0"/>
              <a:cs typeface="Arial" panose="020B0604020202020204" pitchFamily="34" charset="0"/>
            </a:endParaRPr>
          </a:p>
          <a:p>
            <a:pPr algn="just"/>
            <a:endParaRPr lang="es-MX" sz="1800" dirty="0" smtClean="0">
              <a:solidFill>
                <a:schemeClr val="bg1"/>
              </a:solidFill>
              <a:latin typeface="Arial" panose="020B0604020202020204" pitchFamily="34" charset="0"/>
              <a:cs typeface="Arial" panose="020B0604020202020204" pitchFamily="34" charset="0"/>
            </a:endParaRPr>
          </a:p>
          <a:p>
            <a:pPr algn="just"/>
            <a:r>
              <a:rPr lang="es-MX" sz="1800" dirty="0" smtClean="0">
                <a:solidFill>
                  <a:schemeClr val="bg1"/>
                </a:solidFill>
                <a:latin typeface="Arial" panose="020B0604020202020204" pitchFamily="34" charset="0"/>
                <a:cs typeface="Arial" panose="020B0604020202020204" pitchFamily="34" charset="0"/>
              </a:rPr>
              <a:t>Otra constante a lo largo de la historia del arte es la función política. Retratos de reyes y generales, pinturas y esculturas que conmemoraban batallas o hechos históricos que han servido para impresionar al pueblo con la grandeza y el poder de sus dirigentes. Pero también para denunciar injusticias o criticar los abusos de poder o la crueldad de las guerras.</a:t>
            </a:r>
            <a:endParaRPr lang="es-MX" sz="1800" dirty="0">
              <a:solidFill>
                <a:schemeClr val="bg1"/>
              </a:solidFill>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4651264" y="894230"/>
            <a:ext cx="7103656" cy="2010605"/>
          </a:xfrm>
          <a:prstGeom prst="rect">
            <a:avLst/>
          </a:prstGeom>
        </p:spPr>
      </p:pic>
      <p:sp>
        <p:nvSpPr>
          <p:cNvPr id="5" name="Rectángulo 4"/>
          <p:cNvSpPr/>
          <p:nvPr/>
        </p:nvSpPr>
        <p:spPr>
          <a:xfrm>
            <a:off x="7139724" y="3032313"/>
            <a:ext cx="2126736" cy="369332"/>
          </a:xfrm>
          <a:prstGeom prst="rect">
            <a:avLst/>
          </a:prstGeom>
        </p:spPr>
        <p:txBody>
          <a:bodyPr wrap="none">
            <a:spAutoFit/>
          </a:bodyPr>
          <a:lstStyle/>
          <a:p>
            <a:r>
              <a:rPr lang="es-419" dirty="0">
                <a:solidFill>
                  <a:srgbClr val="DD4B39"/>
                </a:solidFill>
                <a:hlinkClick r:id="rId3"/>
              </a:rPr>
              <a:t>culturacolectiva.com</a:t>
            </a:r>
            <a:endParaRPr lang="es-MX" dirty="0"/>
          </a:p>
        </p:txBody>
      </p:sp>
      <p:pic>
        <p:nvPicPr>
          <p:cNvPr id="6" name="Imagen 5"/>
          <p:cNvPicPr>
            <a:picLocks noChangeAspect="1"/>
          </p:cNvPicPr>
          <p:nvPr/>
        </p:nvPicPr>
        <p:blipFill>
          <a:blip r:embed="rId4"/>
          <a:stretch>
            <a:fillRect/>
          </a:stretch>
        </p:blipFill>
        <p:spPr>
          <a:xfrm>
            <a:off x="4670425" y="3637544"/>
            <a:ext cx="7084495" cy="2125349"/>
          </a:xfrm>
          <a:prstGeom prst="rect">
            <a:avLst/>
          </a:prstGeom>
        </p:spPr>
      </p:pic>
      <p:sp>
        <p:nvSpPr>
          <p:cNvPr id="7" name="Rectángulo 6"/>
          <p:cNvSpPr/>
          <p:nvPr/>
        </p:nvSpPr>
        <p:spPr>
          <a:xfrm>
            <a:off x="6324372" y="5814126"/>
            <a:ext cx="3757439" cy="369332"/>
          </a:xfrm>
          <a:prstGeom prst="rect">
            <a:avLst/>
          </a:prstGeom>
        </p:spPr>
        <p:txBody>
          <a:bodyPr wrap="none">
            <a:spAutoFit/>
          </a:bodyPr>
          <a:lstStyle/>
          <a:p>
            <a:r>
              <a:rPr lang="es-419" dirty="0">
                <a:solidFill>
                  <a:srgbClr val="DD4B39"/>
                </a:solidFill>
                <a:hlinkClick r:id="rId5"/>
              </a:rPr>
              <a:t>muralesmexicoaraflores.blogspot.com</a:t>
            </a:r>
            <a:endParaRPr lang="es-MX" dirty="0"/>
          </a:p>
        </p:txBody>
      </p:sp>
    </p:spTree>
    <p:extLst>
      <p:ext uri="{BB962C8B-B14F-4D97-AF65-F5344CB8AC3E}">
        <p14:creationId xmlns:p14="http://schemas.microsoft.com/office/powerpoint/2010/main" val="8480389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524436"/>
            <a:ext cx="3680885" cy="739588"/>
          </a:xfrm>
        </p:spPr>
        <p:txBody>
          <a:bodyPr>
            <a:noAutofit/>
          </a:bodyPr>
          <a:lstStyle/>
          <a:p>
            <a:r>
              <a:rPr lang="es-MX" sz="2800" b="1" cap="none" dirty="0" smtClean="0">
                <a:solidFill>
                  <a:schemeClr val="bg1"/>
                </a:solidFill>
                <a:latin typeface="Arial" panose="020B0604020202020204" pitchFamily="34" charset="0"/>
                <a:cs typeface="Arial" panose="020B0604020202020204" pitchFamily="34" charset="0"/>
              </a:rPr>
              <a:t>Finalidad terapéutica</a:t>
            </a:r>
            <a:endParaRPr lang="es-MX" sz="2800" b="1" cap="none" dirty="0">
              <a:solidFill>
                <a:schemeClr val="bg1"/>
              </a:solidFill>
              <a:latin typeface="Arial" panose="020B0604020202020204" pitchFamily="34" charset="0"/>
              <a:cs typeface="Arial" panose="020B0604020202020204" pitchFamily="34" charset="0"/>
            </a:endParaRPr>
          </a:p>
        </p:txBody>
      </p:sp>
      <p:sp>
        <p:nvSpPr>
          <p:cNvPr id="4" name="Marcador de texto 3"/>
          <p:cNvSpPr>
            <a:spLocks noGrp="1"/>
          </p:cNvSpPr>
          <p:nvPr>
            <p:ph type="body" sz="half" idx="2"/>
          </p:nvPr>
        </p:nvSpPr>
        <p:spPr>
          <a:xfrm>
            <a:off x="685800" y="1264024"/>
            <a:ext cx="3680885" cy="5257800"/>
          </a:xfrm>
        </p:spPr>
        <p:txBody>
          <a:bodyPr>
            <a:normAutofit/>
          </a:bodyPr>
          <a:lstStyle/>
          <a:p>
            <a:pPr algn="just"/>
            <a:endParaRPr lang="es-MX" sz="1800" dirty="0" smtClean="0">
              <a:solidFill>
                <a:schemeClr val="bg1"/>
              </a:solidFill>
              <a:latin typeface="Arial" panose="020B0604020202020204" pitchFamily="34" charset="0"/>
              <a:cs typeface="Arial" panose="020B0604020202020204" pitchFamily="34" charset="0"/>
            </a:endParaRPr>
          </a:p>
          <a:p>
            <a:pPr algn="just"/>
            <a:endParaRPr lang="es-MX" sz="1800" dirty="0">
              <a:solidFill>
                <a:schemeClr val="bg1"/>
              </a:solidFill>
              <a:latin typeface="Arial" panose="020B0604020202020204" pitchFamily="34" charset="0"/>
              <a:cs typeface="Arial" panose="020B0604020202020204" pitchFamily="34" charset="0"/>
            </a:endParaRPr>
          </a:p>
          <a:p>
            <a:pPr algn="just"/>
            <a:r>
              <a:rPr lang="es-MX" sz="1800" dirty="0" smtClean="0">
                <a:solidFill>
                  <a:schemeClr val="bg1"/>
                </a:solidFill>
                <a:latin typeface="Arial" panose="020B0604020202020204" pitchFamily="34" charset="0"/>
                <a:cs typeface="Arial" panose="020B0604020202020204" pitchFamily="34" charset="0"/>
              </a:rPr>
              <a:t>A partir del Romanticismo, el arte se utiliza como compensación psicológica, muchos artistas expresan su personalidad, sus conflictos internos a través de sus obras de arte. A partir de Sigmund Freud, padre del psicoanálisis, se ha utilizado el arte con finalidad terapéutica en el tratamiento de las  enfermedades mentales.</a:t>
            </a:r>
          </a:p>
        </p:txBody>
      </p:sp>
      <p:pic>
        <p:nvPicPr>
          <p:cNvPr id="8" name="Imagen 7"/>
          <p:cNvPicPr>
            <a:picLocks noChangeAspect="1"/>
          </p:cNvPicPr>
          <p:nvPr/>
        </p:nvPicPr>
        <p:blipFill>
          <a:blip r:embed="rId2"/>
          <a:stretch>
            <a:fillRect/>
          </a:stretch>
        </p:blipFill>
        <p:spPr>
          <a:xfrm>
            <a:off x="5516375" y="524436"/>
            <a:ext cx="5685025" cy="2711320"/>
          </a:xfrm>
          <a:prstGeom prst="rect">
            <a:avLst/>
          </a:prstGeom>
        </p:spPr>
      </p:pic>
      <p:sp>
        <p:nvSpPr>
          <p:cNvPr id="9" name="Rectángulo 8"/>
          <p:cNvSpPr/>
          <p:nvPr/>
        </p:nvSpPr>
        <p:spPr>
          <a:xfrm>
            <a:off x="6832832" y="3235756"/>
            <a:ext cx="2614242" cy="369332"/>
          </a:xfrm>
          <a:prstGeom prst="rect">
            <a:avLst/>
          </a:prstGeom>
        </p:spPr>
        <p:txBody>
          <a:bodyPr wrap="none">
            <a:spAutoFit/>
          </a:bodyPr>
          <a:lstStyle/>
          <a:p>
            <a:r>
              <a:rPr lang="es-419" dirty="0">
                <a:solidFill>
                  <a:srgbClr val="DD4B39"/>
                </a:solidFill>
                <a:hlinkClick r:id="rId3"/>
              </a:rPr>
              <a:t>www.clinicasereia.com.uy</a:t>
            </a:r>
            <a:endParaRPr lang="es-MX" dirty="0"/>
          </a:p>
        </p:txBody>
      </p:sp>
      <p:pic>
        <p:nvPicPr>
          <p:cNvPr id="10" name="Imagen 9"/>
          <p:cNvPicPr>
            <a:picLocks noChangeAspect="1"/>
          </p:cNvPicPr>
          <p:nvPr/>
        </p:nvPicPr>
        <p:blipFill>
          <a:blip r:embed="rId4"/>
          <a:stretch>
            <a:fillRect/>
          </a:stretch>
        </p:blipFill>
        <p:spPr>
          <a:xfrm>
            <a:off x="6655453" y="3745208"/>
            <a:ext cx="3308818" cy="2201868"/>
          </a:xfrm>
          <a:prstGeom prst="rect">
            <a:avLst/>
          </a:prstGeom>
        </p:spPr>
      </p:pic>
      <p:sp>
        <p:nvSpPr>
          <p:cNvPr id="3" name="Rectángulo 2"/>
          <p:cNvSpPr/>
          <p:nvPr/>
        </p:nvSpPr>
        <p:spPr>
          <a:xfrm>
            <a:off x="7003387" y="6014976"/>
            <a:ext cx="2710999" cy="369332"/>
          </a:xfrm>
          <a:prstGeom prst="rect">
            <a:avLst/>
          </a:prstGeom>
        </p:spPr>
        <p:txBody>
          <a:bodyPr wrap="none">
            <a:spAutoFit/>
          </a:bodyPr>
          <a:lstStyle/>
          <a:p>
            <a:r>
              <a:rPr lang="es-419" dirty="0">
                <a:solidFill>
                  <a:schemeClr val="bg1"/>
                </a:solidFill>
                <a:latin typeface="Arial" panose="020B0604020202020204" pitchFamily="34" charset="0"/>
                <a:cs typeface="Arial" panose="020B0604020202020204" pitchFamily="34" charset="0"/>
              </a:rPr>
              <a:t>http://clinicaseria.com.uy</a:t>
            </a:r>
          </a:p>
        </p:txBody>
      </p:sp>
    </p:spTree>
    <p:extLst>
      <p:ext uri="{BB962C8B-B14F-4D97-AF65-F5344CB8AC3E}">
        <p14:creationId xmlns:p14="http://schemas.microsoft.com/office/powerpoint/2010/main" val="33431653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524436"/>
            <a:ext cx="3680885" cy="739588"/>
          </a:xfrm>
        </p:spPr>
        <p:txBody>
          <a:bodyPr>
            <a:noAutofit/>
          </a:bodyPr>
          <a:lstStyle/>
          <a:p>
            <a:r>
              <a:rPr lang="es-MX" sz="2800" b="1" cap="none" dirty="0" smtClean="0">
                <a:solidFill>
                  <a:schemeClr val="bg1"/>
                </a:solidFill>
                <a:latin typeface="Arial" panose="020B0604020202020204" pitchFamily="34" charset="0"/>
                <a:cs typeface="Arial" panose="020B0604020202020204" pitchFamily="34" charset="0"/>
              </a:rPr>
              <a:t>Función estética</a:t>
            </a:r>
            <a:endParaRPr lang="es-MX" sz="2800" b="1" cap="none" dirty="0">
              <a:solidFill>
                <a:schemeClr val="bg1"/>
              </a:solidFill>
              <a:latin typeface="Arial" panose="020B0604020202020204" pitchFamily="34" charset="0"/>
              <a:cs typeface="Arial" panose="020B0604020202020204" pitchFamily="34" charset="0"/>
            </a:endParaRPr>
          </a:p>
        </p:txBody>
      </p:sp>
      <p:sp>
        <p:nvSpPr>
          <p:cNvPr id="4" name="Marcador de texto 3"/>
          <p:cNvSpPr>
            <a:spLocks noGrp="1"/>
          </p:cNvSpPr>
          <p:nvPr>
            <p:ph type="body" sz="half" idx="2"/>
          </p:nvPr>
        </p:nvSpPr>
        <p:spPr>
          <a:xfrm>
            <a:off x="685800" y="1264024"/>
            <a:ext cx="3680885" cy="5257800"/>
          </a:xfrm>
        </p:spPr>
        <p:txBody>
          <a:bodyPr>
            <a:normAutofit/>
          </a:bodyPr>
          <a:lstStyle/>
          <a:p>
            <a:pPr algn="just"/>
            <a:endParaRPr lang="es-MX" sz="1800" dirty="0" smtClean="0">
              <a:solidFill>
                <a:schemeClr val="bg1"/>
              </a:solidFill>
              <a:latin typeface="Arial" panose="020B0604020202020204" pitchFamily="34" charset="0"/>
              <a:cs typeface="Arial" panose="020B0604020202020204" pitchFamily="34" charset="0"/>
            </a:endParaRPr>
          </a:p>
          <a:p>
            <a:pPr algn="just"/>
            <a:endParaRPr lang="es-MX" sz="1800" dirty="0" smtClean="0">
              <a:solidFill>
                <a:schemeClr val="bg1"/>
              </a:solidFill>
              <a:latin typeface="Arial" panose="020B0604020202020204" pitchFamily="34" charset="0"/>
              <a:cs typeface="Arial" panose="020B0604020202020204" pitchFamily="34" charset="0"/>
            </a:endParaRPr>
          </a:p>
          <a:p>
            <a:pPr algn="just"/>
            <a:r>
              <a:rPr lang="es-MX" sz="1800" dirty="0" smtClean="0">
                <a:solidFill>
                  <a:schemeClr val="bg1"/>
                </a:solidFill>
                <a:latin typeface="Arial" panose="020B0604020202020204" pitchFamily="34" charset="0"/>
                <a:cs typeface="Arial" panose="020B0604020202020204" pitchFamily="34" charset="0"/>
              </a:rPr>
              <a:t>Lo que da la peculiaridad a la obra de arte es la primacía de la función estética, la mas alejada del sentido practico, su capacidad para producir sentimientos, para provocar el placer. Incluso algunas tendencias modernas han definido la concepción del arte por el arte.</a:t>
            </a:r>
          </a:p>
        </p:txBody>
      </p:sp>
      <p:pic>
        <p:nvPicPr>
          <p:cNvPr id="3" name="Imagen 2"/>
          <p:cNvPicPr>
            <a:picLocks noChangeAspect="1"/>
          </p:cNvPicPr>
          <p:nvPr/>
        </p:nvPicPr>
        <p:blipFill>
          <a:blip r:embed="rId2"/>
          <a:stretch>
            <a:fillRect/>
          </a:stretch>
        </p:blipFill>
        <p:spPr>
          <a:xfrm>
            <a:off x="4751293" y="524436"/>
            <a:ext cx="3922060" cy="2941545"/>
          </a:xfrm>
          <a:prstGeom prst="rect">
            <a:avLst/>
          </a:prstGeom>
        </p:spPr>
      </p:pic>
      <p:sp>
        <p:nvSpPr>
          <p:cNvPr id="5" name="Rectángulo 4"/>
          <p:cNvSpPr/>
          <p:nvPr/>
        </p:nvSpPr>
        <p:spPr>
          <a:xfrm>
            <a:off x="5342959" y="3523592"/>
            <a:ext cx="1969193" cy="369332"/>
          </a:xfrm>
          <a:prstGeom prst="rect">
            <a:avLst/>
          </a:prstGeom>
        </p:spPr>
        <p:txBody>
          <a:bodyPr wrap="none">
            <a:spAutoFit/>
          </a:bodyPr>
          <a:lstStyle/>
          <a:p>
            <a:r>
              <a:rPr lang="es-419" dirty="0">
                <a:solidFill>
                  <a:srgbClr val="DD4B39"/>
                </a:solidFill>
                <a:hlinkClick r:id="rId3"/>
              </a:rPr>
              <a:t>www.top10de.com</a:t>
            </a:r>
            <a:endParaRPr lang="es-MX" dirty="0"/>
          </a:p>
        </p:txBody>
      </p:sp>
      <p:pic>
        <p:nvPicPr>
          <p:cNvPr id="6" name="Imagen 5"/>
          <p:cNvPicPr>
            <a:picLocks noChangeAspect="1"/>
          </p:cNvPicPr>
          <p:nvPr/>
        </p:nvPicPr>
        <p:blipFill>
          <a:blip r:embed="rId4"/>
          <a:stretch>
            <a:fillRect/>
          </a:stretch>
        </p:blipFill>
        <p:spPr>
          <a:xfrm>
            <a:off x="7696760" y="2998694"/>
            <a:ext cx="3975595" cy="3099086"/>
          </a:xfrm>
          <a:prstGeom prst="rect">
            <a:avLst/>
          </a:prstGeom>
        </p:spPr>
      </p:pic>
      <p:sp>
        <p:nvSpPr>
          <p:cNvPr id="7" name="Rectángulo 6"/>
          <p:cNvSpPr/>
          <p:nvPr/>
        </p:nvSpPr>
        <p:spPr>
          <a:xfrm>
            <a:off x="8664201" y="6152492"/>
            <a:ext cx="2542427" cy="369332"/>
          </a:xfrm>
          <a:prstGeom prst="rect">
            <a:avLst/>
          </a:prstGeom>
        </p:spPr>
        <p:txBody>
          <a:bodyPr wrap="none">
            <a:spAutoFit/>
          </a:bodyPr>
          <a:lstStyle/>
          <a:p>
            <a:r>
              <a:rPr lang="es-419" dirty="0">
                <a:solidFill>
                  <a:srgbClr val="DD4B39"/>
                </a:solidFill>
                <a:hlinkClick r:id="rId5"/>
              </a:rPr>
              <a:t>daparicio.wordpress.com</a:t>
            </a:r>
            <a:endParaRPr lang="es-MX" dirty="0"/>
          </a:p>
        </p:txBody>
      </p:sp>
    </p:spTree>
    <p:extLst>
      <p:ext uri="{BB962C8B-B14F-4D97-AF65-F5344CB8AC3E}">
        <p14:creationId xmlns:p14="http://schemas.microsoft.com/office/powerpoint/2010/main" val="32049422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08000" y="391887"/>
            <a:ext cx="11205029" cy="928914"/>
          </a:xfrm>
        </p:spPr>
        <p:txBody>
          <a:bodyPr>
            <a:normAutofit/>
          </a:bodyPr>
          <a:lstStyle/>
          <a:p>
            <a:pPr algn="ctr"/>
            <a:r>
              <a:rPr lang="es-MX" sz="3600" b="1" cap="none" dirty="0">
                <a:solidFill>
                  <a:schemeClr val="bg1"/>
                </a:solidFill>
                <a:latin typeface="Arial" panose="020B0604020202020204" pitchFamily="34" charset="0"/>
                <a:cs typeface="Arial" panose="020B0604020202020204" pitchFamily="34" charset="0"/>
              </a:rPr>
              <a:t>Universidad Autónoma del Estado de México</a:t>
            </a:r>
            <a:endParaRPr lang="es-MX" sz="3600" dirty="0">
              <a:solidFill>
                <a:schemeClr val="bg1"/>
              </a:solidFill>
            </a:endParaRPr>
          </a:p>
        </p:txBody>
      </p:sp>
      <p:sp>
        <p:nvSpPr>
          <p:cNvPr id="3" name="Subtítulo 2"/>
          <p:cNvSpPr>
            <a:spLocks noGrp="1"/>
          </p:cNvSpPr>
          <p:nvPr>
            <p:ph type="subTitle" idx="1"/>
          </p:nvPr>
        </p:nvSpPr>
        <p:spPr>
          <a:xfrm>
            <a:off x="508000" y="1567543"/>
            <a:ext cx="11205029" cy="5007427"/>
          </a:xfrm>
        </p:spPr>
        <p:txBody>
          <a:bodyPr/>
          <a:lstStyle/>
          <a:p>
            <a:endParaRPr lang="es-MX" dirty="0" smtClean="0"/>
          </a:p>
          <a:p>
            <a:endParaRPr lang="es-MX" dirty="0"/>
          </a:p>
          <a:p>
            <a:endParaRPr lang="es-MX" dirty="0" smtClean="0"/>
          </a:p>
          <a:p>
            <a:endParaRPr lang="es-MX" dirty="0"/>
          </a:p>
        </p:txBody>
      </p:sp>
      <p:pic>
        <p:nvPicPr>
          <p:cNvPr id="5" name="Imagen 4"/>
          <p:cNvPicPr>
            <a:picLocks noChangeAspect="1"/>
          </p:cNvPicPr>
          <p:nvPr/>
        </p:nvPicPr>
        <p:blipFill>
          <a:blip r:embed="rId2"/>
          <a:stretch>
            <a:fillRect/>
          </a:stretch>
        </p:blipFill>
        <p:spPr>
          <a:xfrm>
            <a:off x="655217" y="1309276"/>
            <a:ext cx="10910593" cy="6124225"/>
          </a:xfrm>
          <a:prstGeom prst="rect">
            <a:avLst/>
          </a:prstGeom>
        </p:spPr>
      </p:pic>
    </p:spTree>
    <p:extLst>
      <p:ext uri="{BB962C8B-B14F-4D97-AF65-F5344CB8AC3E}">
        <p14:creationId xmlns:p14="http://schemas.microsoft.com/office/powerpoint/2010/main" val="22750552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84094" y="430306"/>
            <a:ext cx="11362765" cy="618565"/>
          </a:xfrm>
        </p:spPr>
        <p:txBody>
          <a:bodyPr>
            <a:noAutofit/>
          </a:bodyPr>
          <a:lstStyle/>
          <a:p>
            <a:pPr algn="ctr"/>
            <a:r>
              <a:rPr lang="es-MX" sz="3600" b="1" cap="none" dirty="0" smtClean="0">
                <a:solidFill>
                  <a:schemeClr val="bg1"/>
                </a:solidFill>
                <a:latin typeface="Arial" panose="020B0604020202020204" pitchFamily="34" charset="0"/>
                <a:cs typeface="Arial" panose="020B0604020202020204" pitchFamily="34" charset="0"/>
              </a:rPr>
              <a:t>Códigos, signos y significados</a:t>
            </a:r>
            <a:endParaRPr lang="es-MX" sz="3600" b="1" cap="none" dirty="0">
              <a:solidFill>
                <a:schemeClr val="bg1"/>
              </a:solidFill>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484094" y="1317812"/>
            <a:ext cx="11362765" cy="5163670"/>
          </a:xfrm>
        </p:spPr>
        <p:txBody>
          <a:bodyPr/>
          <a:lstStyle/>
          <a:p>
            <a:pPr algn="l"/>
            <a:r>
              <a:rPr lang="es-MX" sz="2000" b="1" cap="none" dirty="0" smtClean="0">
                <a:solidFill>
                  <a:schemeClr val="bg1"/>
                </a:solidFill>
                <a:latin typeface="Arial" panose="020B0604020202020204" pitchFamily="34" charset="0"/>
                <a:cs typeface="Arial" panose="020B0604020202020204" pitchFamily="34" charset="0"/>
              </a:rPr>
              <a:t>Código: </a:t>
            </a:r>
            <a:r>
              <a:rPr lang="es-MX" cap="none" dirty="0" smtClean="0">
                <a:solidFill>
                  <a:schemeClr val="bg1"/>
                </a:solidFill>
                <a:latin typeface="Arial" panose="020B0604020202020204" pitchFamily="34" charset="0"/>
                <a:cs typeface="Arial" panose="020B0604020202020204" pitchFamily="34" charset="0"/>
              </a:rPr>
              <a:t>la teoría de la comunicación conoce como código al conjunto de signos que deben ser compartidos por emisor y el receptor de un mensaje, para que este sea comprendido. </a:t>
            </a:r>
          </a:p>
          <a:p>
            <a:pPr algn="l"/>
            <a:r>
              <a:rPr lang="es-MX" cap="none" dirty="0" smtClean="0">
                <a:solidFill>
                  <a:schemeClr val="bg1"/>
                </a:solidFill>
                <a:latin typeface="Arial" panose="020B0604020202020204" pitchFamily="34" charset="0"/>
                <a:cs typeface="Arial" panose="020B0604020202020204" pitchFamily="34" charset="0"/>
              </a:rPr>
              <a:t>Se entiende por </a:t>
            </a:r>
            <a:r>
              <a:rPr lang="es-MX" b="1" cap="none" dirty="0" smtClean="0">
                <a:solidFill>
                  <a:schemeClr val="bg1"/>
                </a:solidFill>
                <a:latin typeface="Arial" panose="020B0604020202020204" pitchFamily="34" charset="0"/>
                <a:cs typeface="Arial" panose="020B0604020202020204" pitchFamily="34" charset="0"/>
              </a:rPr>
              <a:t>código</a:t>
            </a:r>
            <a:r>
              <a:rPr lang="es-MX" cap="none" dirty="0" smtClean="0">
                <a:solidFill>
                  <a:schemeClr val="bg1"/>
                </a:solidFill>
                <a:latin typeface="Arial" panose="020B0604020202020204" pitchFamily="34" charset="0"/>
                <a:cs typeface="Arial" panose="020B0604020202020204" pitchFamily="34" charset="0"/>
              </a:rPr>
              <a:t> al conjunto de normas y procedimientos que establecen relaciones entre significantes y significados en un sistema de signos.</a:t>
            </a:r>
          </a:p>
          <a:p>
            <a:pPr algn="l"/>
            <a:r>
              <a:rPr lang="es-MX" cap="none" dirty="0" smtClean="0">
                <a:solidFill>
                  <a:schemeClr val="bg1"/>
                </a:solidFill>
                <a:latin typeface="Arial" panose="020B0604020202020204" pitchFamily="34" charset="0"/>
                <a:cs typeface="Arial" panose="020B0604020202020204" pitchFamily="34" charset="0"/>
              </a:rPr>
              <a:t>En donde el </a:t>
            </a:r>
            <a:r>
              <a:rPr lang="es-MX" b="1" cap="none" dirty="0" smtClean="0">
                <a:solidFill>
                  <a:schemeClr val="bg1"/>
                </a:solidFill>
                <a:latin typeface="Arial" panose="020B0604020202020204" pitchFamily="34" charset="0"/>
                <a:cs typeface="Arial" panose="020B0604020202020204" pitchFamily="34" charset="0"/>
              </a:rPr>
              <a:t>significante</a:t>
            </a:r>
            <a:r>
              <a:rPr lang="es-MX" cap="none" dirty="0" smtClean="0">
                <a:solidFill>
                  <a:schemeClr val="bg1"/>
                </a:solidFill>
                <a:latin typeface="Arial" panose="020B0604020202020204" pitchFamily="34" charset="0"/>
                <a:cs typeface="Arial" panose="020B0604020202020204" pitchFamily="34" charset="0"/>
              </a:rPr>
              <a:t> es la parte del signo que es identificable o descriptible por los sentidos, en tanto el </a:t>
            </a:r>
            <a:r>
              <a:rPr lang="es-MX" b="1" cap="none" dirty="0" smtClean="0">
                <a:solidFill>
                  <a:schemeClr val="bg1"/>
                </a:solidFill>
                <a:latin typeface="Arial" panose="020B0604020202020204" pitchFamily="34" charset="0"/>
                <a:cs typeface="Arial" panose="020B0604020202020204" pitchFamily="34" charset="0"/>
              </a:rPr>
              <a:t>significado</a:t>
            </a:r>
            <a:r>
              <a:rPr lang="es-MX" cap="none" dirty="0" smtClean="0">
                <a:solidFill>
                  <a:schemeClr val="bg1"/>
                </a:solidFill>
                <a:latin typeface="Arial" panose="020B0604020202020204" pitchFamily="34" charset="0"/>
                <a:cs typeface="Arial" panose="020B0604020202020204" pitchFamily="34" charset="0"/>
              </a:rPr>
              <a:t> es la concepción o sentido que le damos a eso que identificamos y a la asignación de signos a todo lo que existe en el mundo de la vida del hombre se le llama </a:t>
            </a:r>
            <a:r>
              <a:rPr lang="es-MX" b="1" cap="none" dirty="0" smtClean="0">
                <a:solidFill>
                  <a:schemeClr val="bg1"/>
                </a:solidFill>
                <a:latin typeface="Arial" panose="020B0604020202020204" pitchFamily="34" charset="0"/>
                <a:cs typeface="Arial" panose="020B0604020202020204" pitchFamily="34" charset="0"/>
              </a:rPr>
              <a:t>sistema de signos</a:t>
            </a:r>
            <a:r>
              <a:rPr lang="es-MX" cap="none" dirty="0" smtClean="0">
                <a:solidFill>
                  <a:schemeClr val="bg1"/>
                </a:solidFill>
                <a:latin typeface="Arial" panose="020B0604020202020204" pitchFamily="34" charset="0"/>
                <a:cs typeface="Arial" panose="020B0604020202020204" pitchFamily="34" charset="0"/>
              </a:rPr>
              <a:t>. La comunicación no será posible si el código empleado para la transmisión del mensaje no es conocido por ambos.</a:t>
            </a:r>
          </a:p>
          <a:p>
            <a:pPr algn="l"/>
            <a:endParaRPr lang="es-MX" cap="none" dirty="0" smtClean="0">
              <a:solidFill>
                <a:schemeClr val="bg1"/>
              </a:solidFill>
              <a:latin typeface="Arial" panose="020B0604020202020204" pitchFamily="34" charset="0"/>
              <a:cs typeface="Arial" panose="020B0604020202020204" pitchFamily="34" charset="0"/>
            </a:endParaRPr>
          </a:p>
          <a:p>
            <a:endParaRPr lang="es-MX" b="1" cap="none" dirty="0" smtClean="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2259806" y="4131449"/>
            <a:ext cx="2878791" cy="2350033"/>
          </a:xfrm>
          <a:prstGeom prst="rect">
            <a:avLst/>
          </a:prstGeom>
        </p:spPr>
      </p:pic>
      <p:pic>
        <p:nvPicPr>
          <p:cNvPr id="5" name="Imagen 4"/>
          <p:cNvPicPr>
            <a:picLocks noChangeAspect="1"/>
          </p:cNvPicPr>
          <p:nvPr/>
        </p:nvPicPr>
        <p:blipFill>
          <a:blip r:embed="rId3"/>
          <a:stretch>
            <a:fillRect/>
          </a:stretch>
        </p:blipFill>
        <p:spPr>
          <a:xfrm>
            <a:off x="6403321" y="4183846"/>
            <a:ext cx="2821362" cy="2297636"/>
          </a:xfrm>
          <a:prstGeom prst="rect">
            <a:avLst/>
          </a:prstGeom>
        </p:spPr>
      </p:pic>
    </p:spTree>
    <p:extLst>
      <p:ext uri="{BB962C8B-B14F-4D97-AF65-F5344CB8AC3E}">
        <p14:creationId xmlns:p14="http://schemas.microsoft.com/office/powerpoint/2010/main" val="5016205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84094" y="430306"/>
            <a:ext cx="11362765" cy="618565"/>
          </a:xfrm>
        </p:spPr>
        <p:txBody>
          <a:bodyPr>
            <a:noAutofit/>
          </a:bodyPr>
          <a:lstStyle/>
          <a:p>
            <a:pPr algn="ctr"/>
            <a:r>
              <a:rPr lang="es-MX" sz="3600" b="1" cap="none" dirty="0" smtClean="0">
                <a:solidFill>
                  <a:schemeClr val="bg1"/>
                </a:solidFill>
                <a:latin typeface="Arial" panose="020B0604020202020204" pitchFamily="34" charset="0"/>
                <a:cs typeface="Arial" panose="020B0604020202020204" pitchFamily="34" charset="0"/>
              </a:rPr>
              <a:t>Códigos, signos y significados</a:t>
            </a:r>
            <a:endParaRPr lang="es-MX" sz="3600" b="1" cap="none" dirty="0">
              <a:solidFill>
                <a:schemeClr val="bg1"/>
              </a:solidFill>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484094" y="1317812"/>
            <a:ext cx="11362765" cy="5163670"/>
          </a:xfrm>
        </p:spPr>
        <p:txBody>
          <a:bodyPr/>
          <a:lstStyle/>
          <a:p>
            <a:pPr algn="just"/>
            <a:r>
              <a:rPr lang="es-MX" sz="2000" b="1" cap="none" dirty="0" smtClean="0">
                <a:solidFill>
                  <a:schemeClr val="bg1"/>
                </a:solidFill>
                <a:latin typeface="Arial" panose="020B0604020202020204" pitchFamily="34" charset="0"/>
                <a:cs typeface="Arial" panose="020B0604020202020204" pitchFamily="34" charset="0"/>
              </a:rPr>
              <a:t>Signo: </a:t>
            </a:r>
            <a:r>
              <a:rPr lang="es-MX" cap="none" dirty="0" smtClean="0">
                <a:solidFill>
                  <a:schemeClr val="bg1"/>
                </a:solidFill>
                <a:latin typeface="Arial" panose="020B0604020202020204" pitchFamily="34" charset="0"/>
                <a:cs typeface="Arial" panose="020B0604020202020204" pitchFamily="34" charset="0"/>
              </a:rPr>
              <a:t>la palabra signo deriva del vocablo  latín “</a:t>
            </a:r>
            <a:r>
              <a:rPr lang="es-MX" cap="none" dirty="0" err="1" smtClean="0">
                <a:solidFill>
                  <a:schemeClr val="bg1"/>
                </a:solidFill>
                <a:latin typeface="Arial" panose="020B0604020202020204" pitchFamily="34" charset="0"/>
                <a:cs typeface="Arial" panose="020B0604020202020204" pitchFamily="34" charset="0"/>
              </a:rPr>
              <a:t>signm</a:t>
            </a:r>
            <a:r>
              <a:rPr lang="es-MX" cap="none" dirty="0" smtClean="0">
                <a:solidFill>
                  <a:schemeClr val="bg1"/>
                </a:solidFill>
                <a:latin typeface="Arial" panose="020B0604020202020204" pitchFamily="34" charset="0"/>
                <a:cs typeface="Arial" panose="020B0604020202020204" pitchFamily="34" charset="0"/>
              </a:rPr>
              <a:t>”, termino que describe a un elemento, fenómeno o acción material que, por convención o naturaleza, sirve para representar o sustituir a otro. El signo está compuesto por un significante , un significado y un referente.</a:t>
            </a:r>
          </a:p>
          <a:p>
            <a:pPr algn="just"/>
            <a:r>
              <a:rPr lang="es-MX" cap="none" dirty="0" smtClean="0">
                <a:solidFill>
                  <a:schemeClr val="bg1"/>
                </a:solidFill>
                <a:latin typeface="Arial" panose="020B0604020202020204" pitchFamily="34" charset="0"/>
                <a:cs typeface="Arial" panose="020B0604020202020204" pitchFamily="34" charset="0"/>
              </a:rPr>
              <a:t>Un ejemplo lingüístico clarificador: </a:t>
            </a:r>
          </a:p>
          <a:p>
            <a:pPr marL="285750" indent="-285750" algn="just">
              <a:buFont typeface="Wingdings" panose="05000000000000000000" pitchFamily="2" charset="2"/>
              <a:buChar char="q"/>
            </a:pPr>
            <a:r>
              <a:rPr lang="es-MX" cap="none" dirty="0" smtClean="0">
                <a:solidFill>
                  <a:schemeClr val="bg1"/>
                </a:solidFill>
                <a:latin typeface="Arial" panose="020B0604020202020204" pitchFamily="34" charset="0"/>
                <a:cs typeface="Arial" panose="020B0604020202020204" pitchFamily="34" charset="0"/>
              </a:rPr>
              <a:t>Signo: la palabra escrita “abeja”.</a:t>
            </a:r>
          </a:p>
          <a:p>
            <a:pPr marL="285750" indent="-285750" algn="just">
              <a:buFont typeface="Wingdings" panose="05000000000000000000" pitchFamily="2" charset="2"/>
              <a:buChar char="q"/>
            </a:pPr>
            <a:r>
              <a:rPr lang="es-MX" cap="none" dirty="0" smtClean="0">
                <a:solidFill>
                  <a:schemeClr val="bg1"/>
                </a:solidFill>
                <a:latin typeface="Arial" panose="020B0604020202020204" pitchFamily="34" charset="0"/>
                <a:cs typeface="Arial" panose="020B0604020202020204" pitchFamily="34" charset="0"/>
              </a:rPr>
              <a:t>Significante: las letras “a-b-e-j-a”.</a:t>
            </a:r>
          </a:p>
          <a:p>
            <a:pPr marL="285750" indent="-285750" algn="just">
              <a:buFont typeface="Wingdings" panose="05000000000000000000" pitchFamily="2" charset="2"/>
              <a:buChar char="q"/>
            </a:pPr>
            <a:r>
              <a:rPr lang="es-MX" cap="none" dirty="0" smtClean="0">
                <a:solidFill>
                  <a:schemeClr val="bg1"/>
                </a:solidFill>
                <a:latin typeface="Arial" panose="020B0604020202020204" pitchFamily="34" charset="0"/>
                <a:cs typeface="Arial" panose="020B0604020202020204" pitchFamily="34" charset="0"/>
              </a:rPr>
              <a:t>Concepto significado o referente: categoría de insectos en singular “la/esa abeja”.</a:t>
            </a:r>
          </a:p>
          <a:p>
            <a:pPr algn="just"/>
            <a:r>
              <a:rPr lang="es-MX" cap="none" dirty="0">
                <a:solidFill>
                  <a:schemeClr val="bg1"/>
                </a:solidFill>
                <a:latin typeface="Arial" panose="020B0604020202020204" pitchFamily="34" charset="0"/>
                <a:cs typeface="Arial" panose="020B0604020202020204" pitchFamily="34" charset="0"/>
              </a:rPr>
              <a:t> </a:t>
            </a:r>
            <a:r>
              <a:rPr lang="es-MX" cap="none" dirty="0" smtClean="0">
                <a:solidFill>
                  <a:schemeClr val="bg1"/>
                </a:solidFill>
                <a:latin typeface="Arial" panose="020B0604020202020204" pitchFamily="34" charset="0"/>
                <a:cs typeface="Arial" panose="020B0604020202020204" pitchFamily="34" charset="0"/>
              </a:rPr>
              <a:t>  </a:t>
            </a:r>
          </a:p>
          <a:p>
            <a:pPr algn="just"/>
            <a:endParaRPr lang="es-MX" b="1" cap="none" dirty="0" smtClean="0">
              <a:latin typeface="Arial" panose="020B0604020202020204" pitchFamily="34" charset="0"/>
              <a:cs typeface="Arial" panose="020B0604020202020204" pitchFamily="34" charset="0"/>
            </a:endParaRPr>
          </a:p>
        </p:txBody>
      </p:sp>
      <p:pic>
        <p:nvPicPr>
          <p:cNvPr id="6" name="Imagen 5"/>
          <p:cNvPicPr>
            <a:picLocks noChangeAspect="1"/>
          </p:cNvPicPr>
          <p:nvPr/>
        </p:nvPicPr>
        <p:blipFill>
          <a:blip r:embed="rId2"/>
          <a:stretch>
            <a:fillRect/>
          </a:stretch>
        </p:blipFill>
        <p:spPr>
          <a:xfrm>
            <a:off x="4656046" y="4263025"/>
            <a:ext cx="3277720" cy="2218457"/>
          </a:xfrm>
          <a:prstGeom prst="rect">
            <a:avLst/>
          </a:prstGeom>
        </p:spPr>
      </p:pic>
      <p:sp>
        <p:nvSpPr>
          <p:cNvPr id="7" name="CuadroTexto 6"/>
          <p:cNvSpPr txBox="1"/>
          <p:nvPr/>
        </p:nvSpPr>
        <p:spPr>
          <a:xfrm>
            <a:off x="4518212" y="3893693"/>
            <a:ext cx="3939988" cy="369332"/>
          </a:xfrm>
          <a:prstGeom prst="rect">
            <a:avLst/>
          </a:prstGeom>
          <a:noFill/>
        </p:spPr>
        <p:txBody>
          <a:bodyPr wrap="square" rtlCol="0">
            <a:spAutoFit/>
          </a:bodyPr>
          <a:lstStyle/>
          <a:p>
            <a:r>
              <a:rPr lang="es-MX" dirty="0" smtClean="0"/>
              <a:t>Triángulo Semiótico Clásico, Eco (1973)</a:t>
            </a:r>
            <a:endParaRPr lang="es-MX" dirty="0"/>
          </a:p>
        </p:txBody>
      </p:sp>
    </p:spTree>
    <p:extLst>
      <p:ext uri="{BB962C8B-B14F-4D97-AF65-F5344CB8AC3E}">
        <p14:creationId xmlns:p14="http://schemas.microsoft.com/office/powerpoint/2010/main" val="16838212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84094" y="430306"/>
            <a:ext cx="11362765" cy="618565"/>
          </a:xfrm>
        </p:spPr>
        <p:txBody>
          <a:bodyPr>
            <a:noAutofit/>
          </a:bodyPr>
          <a:lstStyle/>
          <a:p>
            <a:pPr algn="ctr"/>
            <a:r>
              <a:rPr lang="es-MX" sz="3600" b="1" cap="none" dirty="0" smtClean="0">
                <a:solidFill>
                  <a:schemeClr val="bg1"/>
                </a:solidFill>
                <a:latin typeface="Arial" panose="020B0604020202020204" pitchFamily="34" charset="0"/>
                <a:cs typeface="Arial" panose="020B0604020202020204" pitchFamily="34" charset="0"/>
              </a:rPr>
              <a:t>Códigos, signos y significados</a:t>
            </a:r>
            <a:endParaRPr lang="es-MX" sz="3600" b="1" cap="none" dirty="0">
              <a:solidFill>
                <a:schemeClr val="bg1"/>
              </a:solidFill>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484094" y="1317812"/>
            <a:ext cx="11362765" cy="5163670"/>
          </a:xfrm>
        </p:spPr>
        <p:txBody>
          <a:bodyPr/>
          <a:lstStyle/>
          <a:p>
            <a:pPr algn="just"/>
            <a:r>
              <a:rPr lang="es-MX" sz="2000" b="1" cap="none" dirty="0" smtClean="0">
                <a:solidFill>
                  <a:schemeClr val="bg1"/>
                </a:solidFill>
                <a:latin typeface="Arial" panose="020B0604020202020204" pitchFamily="34" charset="0"/>
                <a:cs typeface="Arial" panose="020B0604020202020204" pitchFamily="34" charset="0"/>
              </a:rPr>
              <a:t>Significado: </a:t>
            </a:r>
            <a:r>
              <a:rPr lang="es-MX" cap="none" dirty="0" smtClean="0">
                <a:solidFill>
                  <a:schemeClr val="bg1"/>
                </a:solidFill>
                <a:latin typeface="Arial" panose="020B0604020202020204" pitchFamily="34" charset="0"/>
                <a:cs typeface="Arial" panose="020B0604020202020204" pitchFamily="34" charset="0"/>
              </a:rPr>
              <a:t>es el sentido o la significación de una palabra o de una expresión. El término procede del verbo significar, vinculado al signo de una idea o de algo material y a  aquello que, por convención o imitación, representa otra cosa distinta. Es la concepción o sentido que le damos a todo aquello que identificamos.</a:t>
            </a:r>
          </a:p>
          <a:p>
            <a:pPr algn="just"/>
            <a:endParaRPr lang="es-MX" b="1" cap="none" dirty="0" smtClean="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2642626" y="2743338"/>
            <a:ext cx="7039256" cy="3315123"/>
          </a:xfrm>
          <a:prstGeom prst="rect">
            <a:avLst/>
          </a:prstGeom>
        </p:spPr>
      </p:pic>
    </p:spTree>
    <p:extLst>
      <p:ext uri="{BB962C8B-B14F-4D97-AF65-F5344CB8AC3E}">
        <p14:creationId xmlns:p14="http://schemas.microsoft.com/office/powerpoint/2010/main" val="22691487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84094" y="430306"/>
            <a:ext cx="11362765" cy="618565"/>
          </a:xfrm>
        </p:spPr>
        <p:txBody>
          <a:bodyPr>
            <a:noAutofit/>
          </a:bodyPr>
          <a:lstStyle/>
          <a:p>
            <a:pPr algn="ctr"/>
            <a:r>
              <a:rPr lang="es-MX" sz="3600" b="1" cap="none" dirty="0" smtClean="0">
                <a:solidFill>
                  <a:schemeClr val="bg1"/>
                </a:solidFill>
                <a:latin typeface="Arial" panose="020B0604020202020204" pitchFamily="34" charset="0"/>
                <a:cs typeface="Arial" panose="020B0604020202020204" pitchFamily="34" charset="0"/>
              </a:rPr>
              <a:t>Modelo de comunicación de Jakobson</a:t>
            </a:r>
            <a:endParaRPr lang="es-MX" sz="3600" b="1" cap="none" dirty="0">
              <a:solidFill>
                <a:schemeClr val="bg1"/>
              </a:solidFill>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484094" y="1048871"/>
            <a:ext cx="11362765" cy="5432611"/>
          </a:xfrm>
        </p:spPr>
        <p:txBody>
          <a:bodyPr/>
          <a:lstStyle/>
          <a:p>
            <a:pPr algn="just"/>
            <a:r>
              <a:rPr lang="es-MX" cap="none" dirty="0" smtClean="0">
                <a:solidFill>
                  <a:schemeClr val="bg1"/>
                </a:solidFill>
                <a:latin typeface="Arial" panose="020B0604020202020204" pitchFamily="34" charset="0"/>
                <a:cs typeface="Arial" panose="020B0604020202020204" pitchFamily="34" charset="0"/>
              </a:rPr>
              <a:t>Para la lingüística Funcional (de la cual Jakobson es uno de sus exponentes) la lengua es un sistema funcional producto de la actividad humana y la finalidad de la lengua consiste en la realización de la intención del sujeto de expresar y comunicar.</a:t>
            </a:r>
          </a:p>
          <a:p>
            <a:pPr algn="just"/>
            <a:r>
              <a:rPr lang="es-MX" cap="none" dirty="0" smtClean="0">
                <a:solidFill>
                  <a:schemeClr val="bg1"/>
                </a:solidFill>
                <a:latin typeface="Arial" panose="020B0604020202020204" pitchFamily="34" charset="0"/>
                <a:cs typeface="Arial" panose="020B0604020202020204" pitchFamily="34" charset="0"/>
              </a:rPr>
              <a:t>Describe seis factores en el proceso de la acción comunicativa – emisor, receptor, mensaje, canal, código y contexto – y atribuye seis funciones del lenguaje en el dicho proceso: emotiva, conativa, referencial, metalingüística, fática y poética.</a:t>
            </a:r>
          </a:p>
        </p:txBody>
      </p:sp>
      <p:pic>
        <p:nvPicPr>
          <p:cNvPr id="4" name="Imagen 3"/>
          <p:cNvPicPr>
            <a:picLocks noChangeAspect="1"/>
          </p:cNvPicPr>
          <p:nvPr/>
        </p:nvPicPr>
        <p:blipFill>
          <a:blip r:embed="rId2"/>
          <a:stretch>
            <a:fillRect/>
          </a:stretch>
        </p:blipFill>
        <p:spPr>
          <a:xfrm>
            <a:off x="1467954" y="3227068"/>
            <a:ext cx="3339386" cy="2895982"/>
          </a:xfrm>
          <a:prstGeom prst="rect">
            <a:avLst/>
          </a:prstGeom>
        </p:spPr>
      </p:pic>
      <p:sp>
        <p:nvSpPr>
          <p:cNvPr id="6" name="Rectángulo 5"/>
          <p:cNvSpPr/>
          <p:nvPr/>
        </p:nvSpPr>
        <p:spPr>
          <a:xfrm>
            <a:off x="2037121" y="6112150"/>
            <a:ext cx="2201052" cy="369332"/>
          </a:xfrm>
          <a:prstGeom prst="rect">
            <a:avLst/>
          </a:prstGeom>
        </p:spPr>
        <p:txBody>
          <a:bodyPr wrap="none">
            <a:spAutoFit/>
          </a:bodyPr>
          <a:lstStyle/>
          <a:p>
            <a:r>
              <a:rPr lang="es-419" dirty="0">
                <a:solidFill>
                  <a:srgbClr val="DD4B39"/>
                </a:solidFill>
                <a:hlinkClick r:id="rId3"/>
              </a:rPr>
              <a:t>www.infoamerica.org</a:t>
            </a:r>
            <a:endParaRPr lang="es-MX" dirty="0"/>
          </a:p>
        </p:txBody>
      </p:sp>
      <p:sp>
        <p:nvSpPr>
          <p:cNvPr id="7" name="CuadroTexto 6"/>
          <p:cNvSpPr txBox="1"/>
          <p:nvPr/>
        </p:nvSpPr>
        <p:spPr>
          <a:xfrm>
            <a:off x="5535674" y="3751729"/>
            <a:ext cx="5396785" cy="923330"/>
          </a:xfrm>
          <a:prstGeom prst="rect">
            <a:avLst/>
          </a:prstGeom>
          <a:noFill/>
        </p:spPr>
        <p:txBody>
          <a:bodyPr wrap="square" rtlCol="0">
            <a:spAutoFit/>
          </a:bodyPr>
          <a:lstStyle/>
          <a:p>
            <a:pPr algn="just"/>
            <a:r>
              <a:rPr lang="es-MX" dirty="0" smtClean="0">
                <a:solidFill>
                  <a:schemeClr val="bg1"/>
                </a:solidFill>
                <a:latin typeface="Arial" panose="020B0604020202020204" pitchFamily="34" charset="0"/>
                <a:cs typeface="Arial" panose="020B0604020202020204" pitchFamily="34" charset="0"/>
              </a:rPr>
              <a:t>Por lo tanto las funciones del lenguaje son la emotiva, conativa, referencial metalingüística, fática y poética.</a:t>
            </a:r>
            <a:endParaRPr lang="es-MX"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506642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524436"/>
            <a:ext cx="3680885" cy="739588"/>
          </a:xfrm>
        </p:spPr>
        <p:txBody>
          <a:bodyPr>
            <a:noAutofit/>
          </a:bodyPr>
          <a:lstStyle/>
          <a:p>
            <a:r>
              <a:rPr lang="es-MX" sz="2800" b="1" cap="none" dirty="0" smtClean="0">
                <a:solidFill>
                  <a:schemeClr val="bg1"/>
                </a:solidFill>
                <a:latin typeface="Arial" panose="020B0604020202020204" pitchFamily="34" charset="0"/>
                <a:cs typeface="Arial" panose="020B0604020202020204" pitchFamily="34" charset="0"/>
              </a:rPr>
              <a:t>La Función emotiva</a:t>
            </a:r>
            <a:endParaRPr lang="es-MX" sz="2800" b="1" cap="none" dirty="0">
              <a:solidFill>
                <a:schemeClr val="bg1"/>
              </a:solidFill>
              <a:latin typeface="Arial" panose="020B0604020202020204" pitchFamily="34" charset="0"/>
              <a:cs typeface="Arial" panose="020B0604020202020204" pitchFamily="34" charset="0"/>
            </a:endParaRPr>
          </a:p>
        </p:txBody>
      </p:sp>
      <p:sp>
        <p:nvSpPr>
          <p:cNvPr id="4" name="Marcador de texto 3"/>
          <p:cNvSpPr>
            <a:spLocks noGrp="1"/>
          </p:cNvSpPr>
          <p:nvPr>
            <p:ph type="body" sz="half" idx="2"/>
          </p:nvPr>
        </p:nvSpPr>
        <p:spPr>
          <a:xfrm>
            <a:off x="685800" y="1264024"/>
            <a:ext cx="3680885" cy="5257800"/>
          </a:xfrm>
        </p:spPr>
        <p:txBody>
          <a:bodyPr>
            <a:normAutofit/>
          </a:bodyPr>
          <a:lstStyle/>
          <a:p>
            <a:pPr algn="just"/>
            <a:endParaRPr lang="es-MX" sz="1800" dirty="0" smtClean="0">
              <a:solidFill>
                <a:schemeClr val="bg1"/>
              </a:solidFill>
              <a:latin typeface="Arial" panose="020B0604020202020204" pitchFamily="34" charset="0"/>
              <a:cs typeface="Arial" panose="020B0604020202020204" pitchFamily="34" charset="0"/>
            </a:endParaRPr>
          </a:p>
          <a:p>
            <a:pPr algn="just"/>
            <a:endParaRPr lang="es-MX" sz="1800" dirty="0" smtClean="0">
              <a:solidFill>
                <a:schemeClr val="bg1"/>
              </a:solidFill>
              <a:latin typeface="Arial" panose="020B0604020202020204" pitchFamily="34" charset="0"/>
              <a:cs typeface="Arial" panose="020B0604020202020204" pitchFamily="34" charset="0"/>
            </a:endParaRPr>
          </a:p>
          <a:p>
            <a:pPr algn="just"/>
            <a:endParaRPr lang="es-MX" sz="1800" dirty="0">
              <a:solidFill>
                <a:schemeClr val="bg1"/>
              </a:solidFill>
              <a:latin typeface="Arial" panose="020B0604020202020204" pitchFamily="34" charset="0"/>
              <a:cs typeface="Arial" panose="020B0604020202020204" pitchFamily="34" charset="0"/>
            </a:endParaRPr>
          </a:p>
          <a:p>
            <a:pPr algn="just"/>
            <a:r>
              <a:rPr lang="es-MX" sz="1800" dirty="0" smtClean="0">
                <a:solidFill>
                  <a:schemeClr val="bg1"/>
                </a:solidFill>
                <a:latin typeface="Arial" panose="020B0604020202020204" pitchFamily="34" charset="0"/>
                <a:cs typeface="Arial" panose="020B0604020202020204" pitchFamily="34" charset="0"/>
              </a:rPr>
              <a:t>Corresponde a la expresividad del emisor o remitente del mensaje y hace referencia a la voluntad activa de comunicar y al estado de ánimo y los sentimientos que envuelven la acción. (intención del que emite el mensaje).</a:t>
            </a:r>
          </a:p>
          <a:p>
            <a:pPr algn="just"/>
            <a:endParaRPr lang="es-MX" sz="1800" dirty="0" smtClean="0">
              <a:solidFill>
                <a:schemeClr val="bg1"/>
              </a:solidFill>
              <a:latin typeface="Arial" panose="020B0604020202020204" pitchFamily="34" charset="0"/>
              <a:cs typeface="Arial" panose="020B0604020202020204" pitchFamily="34" charset="0"/>
            </a:endParaRPr>
          </a:p>
          <a:p>
            <a:pPr algn="just"/>
            <a:endParaRPr lang="es-MX" sz="1800" dirty="0">
              <a:solidFill>
                <a:schemeClr val="bg1"/>
              </a:solidFill>
              <a:latin typeface="Arial" panose="020B0604020202020204" pitchFamily="34" charset="0"/>
              <a:cs typeface="Arial" panose="020B0604020202020204" pitchFamily="34" charset="0"/>
            </a:endParaRPr>
          </a:p>
        </p:txBody>
      </p:sp>
      <p:sp>
        <p:nvSpPr>
          <p:cNvPr id="12" name="Rectángulo 11"/>
          <p:cNvSpPr/>
          <p:nvPr/>
        </p:nvSpPr>
        <p:spPr>
          <a:xfrm>
            <a:off x="5099477" y="5724245"/>
            <a:ext cx="6180191" cy="646331"/>
          </a:xfrm>
          <a:prstGeom prst="rect">
            <a:avLst/>
          </a:prstGeom>
        </p:spPr>
        <p:txBody>
          <a:bodyPr wrap="square">
            <a:spAutoFit/>
          </a:bodyPr>
          <a:lstStyle/>
          <a:p>
            <a:pPr algn="just"/>
            <a:r>
              <a:rPr lang="es-419" dirty="0" smtClean="0"/>
              <a:t>La intención o motivación es hacer conciencia en las personas sobre el bienestar </a:t>
            </a:r>
            <a:r>
              <a:rPr lang="es-419" dirty="0"/>
              <a:t>e</a:t>
            </a:r>
            <a:r>
              <a:rPr lang="es-419" dirty="0" smtClean="0"/>
              <a:t>cológico.</a:t>
            </a:r>
            <a:endParaRPr lang="es-MX" dirty="0"/>
          </a:p>
        </p:txBody>
      </p:sp>
      <p:pic>
        <p:nvPicPr>
          <p:cNvPr id="3" name="Imagen 2"/>
          <p:cNvPicPr>
            <a:picLocks noChangeAspect="1"/>
          </p:cNvPicPr>
          <p:nvPr/>
        </p:nvPicPr>
        <p:blipFill>
          <a:blip r:embed="rId2"/>
          <a:stretch>
            <a:fillRect/>
          </a:stretch>
        </p:blipFill>
        <p:spPr>
          <a:xfrm>
            <a:off x="5050771" y="1098046"/>
            <a:ext cx="6312834" cy="4626199"/>
          </a:xfrm>
          <a:prstGeom prst="rect">
            <a:avLst/>
          </a:prstGeom>
        </p:spPr>
      </p:pic>
    </p:spTree>
    <p:extLst>
      <p:ext uri="{BB962C8B-B14F-4D97-AF65-F5344CB8AC3E}">
        <p14:creationId xmlns:p14="http://schemas.microsoft.com/office/powerpoint/2010/main" val="6345612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524436"/>
            <a:ext cx="3680885" cy="739588"/>
          </a:xfrm>
        </p:spPr>
        <p:txBody>
          <a:bodyPr>
            <a:noAutofit/>
          </a:bodyPr>
          <a:lstStyle/>
          <a:p>
            <a:r>
              <a:rPr lang="es-MX" sz="2800" b="1" cap="none" dirty="0" smtClean="0">
                <a:solidFill>
                  <a:schemeClr val="bg1"/>
                </a:solidFill>
                <a:latin typeface="Arial" panose="020B0604020202020204" pitchFamily="34" charset="0"/>
                <a:cs typeface="Arial" panose="020B0604020202020204" pitchFamily="34" charset="0"/>
              </a:rPr>
              <a:t>La Función conativa</a:t>
            </a:r>
            <a:endParaRPr lang="es-MX" sz="2800" b="1" cap="none" dirty="0">
              <a:solidFill>
                <a:schemeClr val="bg1"/>
              </a:solidFill>
              <a:latin typeface="Arial" panose="020B0604020202020204" pitchFamily="34" charset="0"/>
              <a:cs typeface="Arial" panose="020B0604020202020204" pitchFamily="34" charset="0"/>
            </a:endParaRPr>
          </a:p>
        </p:txBody>
      </p:sp>
      <p:sp>
        <p:nvSpPr>
          <p:cNvPr id="4" name="Marcador de texto 3"/>
          <p:cNvSpPr>
            <a:spLocks noGrp="1"/>
          </p:cNvSpPr>
          <p:nvPr>
            <p:ph type="body" sz="half" idx="2"/>
          </p:nvPr>
        </p:nvSpPr>
        <p:spPr>
          <a:xfrm>
            <a:off x="685800" y="1264024"/>
            <a:ext cx="3680885" cy="5257800"/>
          </a:xfrm>
        </p:spPr>
        <p:txBody>
          <a:bodyPr>
            <a:normAutofit/>
          </a:bodyPr>
          <a:lstStyle/>
          <a:p>
            <a:pPr algn="just"/>
            <a:endParaRPr lang="es-MX" sz="1800" dirty="0" smtClean="0">
              <a:solidFill>
                <a:schemeClr val="bg1"/>
              </a:solidFill>
              <a:latin typeface="Arial" panose="020B0604020202020204" pitchFamily="34" charset="0"/>
              <a:cs typeface="Arial" panose="020B0604020202020204" pitchFamily="34" charset="0"/>
            </a:endParaRPr>
          </a:p>
          <a:p>
            <a:pPr algn="just"/>
            <a:endParaRPr lang="es-MX" sz="1800" dirty="0" smtClean="0">
              <a:solidFill>
                <a:schemeClr val="bg1"/>
              </a:solidFill>
              <a:latin typeface="Arial" panose="020B0604020202020204" pitchFamily="34" charset="0"/>
              <a:cs typeface="Arial" panose="020B0604020202020204" pitchFamily="34" charset="0"/>
            </a:endParaRPr>
          </a:p>
          <a:p>
            <a:pPr algn="just"/>
            <a:endParaRPr lang="es-MX" sz="1800" dirty="0">
              <a:solidFill>
                <a:schemeClr val="bg1"/>
              </a:solidFill>
              <a:latin typeface="Arial" panose="020B0604020202020204" pitchFamily="34" charset="0"/>
              <a:cs typeface="Arial" panose="020B0604020202020204" pitchFamily="34" charset="0"/>
            </a:endParaRPr>
          </a:p>
          <a:p>
            <a:pPr algn="just"/>
            <a:r>
              <a:rPr lang="es-MX" sz="1800" dirty="0" smtClean="0">
                <a:solidFill>
                  <a:schemeClr val="bg1"/>
                </a:solidFill>
                <a:latin typeface="Arial" panose="020B0604020202020204" pitchFamily="34" charset="0"/>
                <a:cs typeface="Arial" panose="020B0604020202020204" pitchFamily="34" charset="0"/>
              </a:rPr>
              <a:t>Está dirigida al destinatario o receptor del mensaje, a modo de apelación o persuasión, para que este atienda los requerimientos transmitidos, de una respuesta. (posibilidad de influir en quien recibe el mensaje).</a:t>
            </a:r>
          </a:p>
          <a:p>
            <a:pPr algn="just"/>
            <a:endParaRPr lang="es-MX" sz="1800" dirty="0">
              <a:solidFill>
                <a:schemeClr val="bg1"/>
              </a:solidFill>
              <a:latin typeface="Arial" panose="020B0604020202020204" pitchFamily="34" charset="0"/>
              <a:cs typeface="Arial" panose="020B0604020202020204" pitchFamily="34" charset="0"/>
            </a:endParaRPr>
          </a:p>
        </p:txBody>
      </p:sp>
      <p:sp>
        <p:nvSpPr>
          <p:cNvPr id="12" name="Rectángulo 11"/>
          <p:cNvSpPr/>
          <p:nvPr/>
        </p:nvSpPr>
        <p:spPr>
          <a:xfrm>
            <a:off x="4888462" y="5724245"/>
            <a:ext cx="6180191" cy="646331"/>
          </a:xfrm>
          <a:prstGeom prst="rect">
            <a:avLst/>
          </a:prstGeom>
        </p:spPr>
        <p:txBody>
          <a:bodyPr wrap="square">
            <a:spAutoFit/>
          </a:bodyPr>
          <a:lstStyle/>
          <a:p>
            <a:pPr algn="just"/>
            <a:r>
              <a:rPr lang="es-MX" dirty="0" smtClean="0"/>
              <a:t>Es posible que se tenga éxito en la publicidad, por la relación de los códigos entre la imagen y los observadores del mismo.</a:t>
            </a:r>
            <a:endParaRPr lang="es-MX" dirty="0"/>
          </a:p>
        </p:txBody>
      </p:sp>
      <p:pic>
        <p:nvPicPr>
          <p:cNvPr id="6" name="Imagen 5"/>
          <p:cNvPicPr>
            <a:picLocks noChangeAspect="1"/>
          </p:cNvPicPr>
          <p:nvPr/>
        </p:nvPicPr>
        <p:blipFill>
          <a:blip r:embed="rId2"/>
          <a:stretch>
            <a:fillRect/>
          </a:stretch>
        </p:blipFill>
        <p:spPr>
          <a:xfrm>
            <a:off x="4819494" y="524436"/>
            <a:ext cx="4364144" cy="2529724"/>
          </a:xfrm>
          <a:prstGeom prst="rect">
            <a:avLst/>
          </a:prstGeom>
        </p:spPr>
      </p:pic>
      <p:pic>
        <p:nvPicPr>
          <p:cNvPr id="7" name="Imagen 6"/>
          <p:cNvPicPr>
            <a:picLocks noChangeAspect="1"/>
          </p:cNvPicPr>
          <p:nvPr/>
        </p:nvPicPr>
        <p:blipFill>
          <a:blip r:embed="rId3"/>
          <a:stretch>
            <a:fillRect/>
          </a:stretch>
        </p:blipFill>
        <p:spPr>
          <a:xfrm>
            <a:off x="7298624" y="2785403"/>
            <a:ext cx="3770029" cy="2938842"/>
          </a:xfrm>
          <a:prstGeom prst="rect">
            <a:avLst/>
          </a:prstGeom>
        </p:spPr>
      </p:pic>
    </p:spTree>
    <p:extLst>
      <p:ext uri="{BB962C8B-B14F-4D97-AF65-F5344CB8AC3E}">
        <p14:creationId xmlns:p14="http://schemas.microsoft.com/office/powerpoint/2010/main" val="37760046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524436"/>
            <a:ext cx="3953435" cy="739588"/>
          </a:xfrm>
        </p:spPr>
        <p:txBody>
          <a:bodyPr>
            <a:noAutofit/>
          </a:bodyPr>
          <a:lstStyle/>
          <a:p>
            <a:r>
              <a:rPr lang="es-MX" sz="2800" b="1" cap="none" dirty="0" smtClean="0">
                <a:solidFill>
                  <a:schemeClr val="bg1"/>
                </a:solidFill>
                <a:latin typeface="Arial" panose="020B0604020202020204" pitchFamily="34" charset="0"/>
                <a:cs typeface="Arial" panose="020B0604020202020204" pitchFamily="34" charset="0"/>
              </a:rPr>
              <a:t>La Función referencial</a:t>
            </a:r>
            <a:endParaRPr lang="es-MX" sz="2800" b="1" cap="none" dirty="0">
              <a:solidFill>
                <a:schemeClr val="bg1"/>
              </a:solidFill>
              <a:latin typeface="Arial" panose="020B0604020202020204" pitchFamily="34" charset="0"/>
              <a:cs typeface="Arial" panose="020B0604020202020204" pitchFamily="34" charset="0"/>
            </a:endParaRPr>
          </a:p>
        </p:txBody>
      </p:sp>
      <p:sp>
        <p:nvSpPr>
          <p:cNvPr id="4" name="Marcador de texto 3"/>
          <p:cNvSpPr>
            <a:spLocks noGrp="1"/>
          </p:cNvSpPr>
          <p:nvPr>
            <p:ph type="body" sz="half" idx="2"/>
          </p:nvPr>
        </p:nvSpPr>
        <p:spPr>
          <a:xfrm>
            <a:off x="685800" y="1264024"/>
            <a:ext cx="3680885" cy="5257800"/>
          </a:xfrm>
        </p:spPr>
        <p:txBody>
          <a:bodyPr>
            <a:normAutofit/>
          </a:bodyPr>
          <a:lstStyle/>
          <a:p>
            <a:pPr algn="just"/>
            <a:endParaRPr lang="es-MX" sz="1800" dirty="0" smtClean="0">
              <a:solidFill>
                <a:schemeClr val="bg1"/>
              </a:solidFill>
              <a:latin typeface="Arial" panose="020B0604020202020204" pitchFamily="34" charset="0"/>
              <a:cs typeface="Arial" panose="020B0604020202020204" pitchFamily="34" charset="0"/>
            </a:endParaRPr>
          </a:p>
          <a:p>
            <a:pPr algn="just"/>
            <a:endParaRPr lang="es-MX" sz="1800" dirty="0" smtClean="0">
              <a:solidFill>
                <a:schemeClr val="bg1"/>
              </a:solidFill>
              <a:latin typeface="Arial" panose="020B0604020202020204" pitchFamily="34" charset="0"/>
              <a:cs typeface="Arial" panose="020B0604020202020204" pitchFamily="34" charset="0"/>
            </a:endParaRPr>
          </a:p>
          <a:p>
            <a:pPr algn="just"/>
            <a:endParaRPr lang="es-MX" sz="1800" dirty="0">
              <a:solidFill>
                <a:schemeClr val="bg1"/>
              </a:solidFill>
              <a:latin typeface="Arial" panose="020B0604020202020204" pitchFamily="34" charset="0"/>
              <a:cs typeface="Arial" panose="020B0604020202020204" pitchFamily="34" charset="0"/>
            </a:endParaRPr>
          </a:p>
          <a:p>
            <a:pPr algn="just"/>
            <a:endParaRPr lang="es-MX" sz="1800" dirty="0" smtClean="0">
              <a:solidFill>
                <a:schemeClr val="bg1"/>
              </a:solidFill>
              <a:latin typeface="Arial" panose="020B0604020202020204" pitchFamily="34" charset="0"/>
              <a:cs typeface="Arial" panose="020B0604020202020204" pitchFamily="34" charset="0"/>
            </a:endParaRPr>
          </a:p>
          <a:p>
            <a:pPr algn="just"/>
            <a:r>
              <a:rPr lang="es-MX" sz="1800" dirty="0" smtClean="0">
                <a:solidFill>
                  <a:schemeClr val="bg1"/>
                </a:solidFill>
                <a:latin typeface="Arial" panose="020B0604020202020204" pitchFamily="34" charset="0"/>
                <a:cs typeface="Arial" panose="020B0604020202020204" pitchFamily="34" charset="0"/>
              </a:rPr>
              <a:t>Es la relativa al contenido informativo del mensaje (sitúa o contextualiza sin hacer valoraciones).</a:t>
            </a:r>
            <a:endParaRPr lang="es-MX" sz="1800" dirty="0">
              <a:solidFill>
                <a:schemeClr val="bg1"/>
              </a:solidFill>
              <a:latin typeface="Arial" panose="020B0604020202020204" pitchFamily="34" charset="0"/>
              <a:cs typeface="Arial" panose="020B0604020202020204" pitchFamily="34" charset="0"/>
            </a:endParaRPr>
          </a:p>
        </p:txBody>
      </p:sp>
      <p:sp>
        <p:nvSpPr>
          <p:cNvPr id="12" name="Rectángulo 11"/>
          <p:cNvSpPr/>
          <p:nvPr/>
        </p:nvSpPr>
        <p:spPr>
          <a:xfrm>
            <a:off x="4888462" y="5724245"/>
            <a:ext cx="6180191" cy="646331"/>
          </a:xfrm>
          <a:prstGeom prst="rect">
            <a:avLst/>
          </a:prstGeom>
        </p:spPr>
        <p:txBody>
          <a:bodyPr wrap="square">
            <a:spAutoFit/>
          </a:bodyPr>
          <a:lstStyle/>
          <a:p>
            <a:pPr algn="just"/>
            <a:r>
              <a:rPr lang="es-419" dirty="0" smtClean="0"/>
              <a:t>Ahora es un hecho muy conocido el problema sobre el calentamiento global y sus posibles consecuencias.</a:t>
            </a:r>
            <a:endParaRPr lang="es-MX" dirty="0"/>
          </a:p>
        </p:txBody>
      </p:sp>
      <p:pic>
        <p:nvPicPr>
          <p:cNvPr id="3" name="Imagen 2"/>
          <p:cNvPicPr>
            <a:picLocks noChangeAspect="1"/>
          </p:cNvPicPr>
          <p:nvPr/>
        </p:nvPicPr>
        <p:blipFill>
          <a:blip r:embed="rId2"/>
          <a:stretch>
            <a:fillRect/>
          </a:stretch>
        </p:blipFill>
        <p:spPr>
          <a:xfrm>
            <a:off x="4804630" y="1264024"/>
            <a:ext cx="6347853" cy="4224208"/>
          </a:xfrm>
          <a:prstGeom prst="rect">
            <a:avLst/>
          </a:prstGeom>
        </p:spPr>
      </p:pic>
    </p:spTree>
    <p:extLst>
      <p:ext uri="{BB962C8B-B14F-4D97-AF65-F5344CB8AC3E}">
        <p14:creationId xmlns:p14="http://schemas.microsoft.com/office/powerpoint/2010/main" val="36000154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524436"/>
            <a:ext cx="3953435" cy="739588"/>
          </a:xfrm>
        </p:spPr>
        <p:txBody>
          <a:bodyPr>
            <a:noAutofit/>
          </a:bodyPr>
          <a:lstStyle/>
          <a:p>
            <a:r>
              <a:rPr lang="es-MX" sz="2800" b="1" cap="none" dirty="0" smtClean="0">
                <a:solidFill>
                  <a:schemeClr val="bg1"/>
                </a:solidFill>
                <a:latin typeface="Arial" panose="020B0604020202020204" pitchFamily="34" charset="0"/>
                <a:cs typeface="Arial" panose="020B0604020202020204" pitchFamily="34" charset="0"/>
              </a:rPr>
              <a:t>La Función metalingüística</a:t>
            </a:r>
            <a:endParaRPr lang="es-MX" sz="2800" b="1" cap="none" dirty="0">
              <a:solidFill>
                <a:schemeClr val="bg1"/>
              </a:solidFill>
              <a:latin typeface="Arial" panose="020B0604020202020204" pitchFamily="34" charset="0"/>
              <a:cs typeface="Arial" panose="020B0604020202020204" pitchFamily="34" charset="0"/>
            </a:endParaRPr>
          </a:p>
        </p:txBody>
      </p:sp>
      <p:sp>
        <p:nvSpPr>
          <p:cNvPr id="4" name="Marcador de texto 3"/>
          <p:cNvSpPr>
            <a:spLocks noGrp="1"/>
          </p:cNvSpPr>
          <p:nvPr>
            <p:ph type="body" sz="half" idx="2"/>
          </p:nvPr>
        </p:nvSpPr>
        <p:spPr>
          <a:xfrm>
            <a:off x="685800" y="1264024"/>
            <a:ext cx="3680885" cy="5257800"/>
          </a:xfrm>
        </p:spPr>
        <p:txBody>
          <a:bodyPr>
            <a:normAutofit/>
          </a:bodyPr>
          <a:lstStyle/>
          <a:p>
            <a:pPr algn="just"/>
            <a:endParaRPr lang="es-MX" sz="1800" dirty="0" smtClean="0">
              <a:solidFill>
                <a:schemeClr val="bg1"/>
              </a:solidFill>
              <a:latin typeface="Arial" panose="020B0604020202020204" pitchFamily="34" charset="0"/>
              <a:cs typeface="Arial" panose="020B0604020202020204" pitchFamily="34" charset="0"/>
            </a:endParaRPr>
          </a:p>
          <a:p>
            <a:pPr algn="just"/>
            <a:endParaRPr lang="es-MX" sz="1800" dirty="0" smtClean="0">
              <a:solidFill>
                <a:schemeClr val="bg1"/>
              </a:solidFill>
              <a:latin typeface="Arial" panose="020B0604020202020204" pitchFamily="34" charset="0"/>
              <a:cs typeface="Arial" panose="020B0604020202020204" pitchFamily="34" charset="0"/>
            </a:endParaRPr>
          </a:p>
          <a:p>
            <a:pPr algn="just"/>
            <a:endParaRPr lang="es-MX" sz="1800" dirty="0" smtClean="0">
              <a:solidFill>
                <a:schemeClr val="bg1"/>
              </a:solidFill>
              <a:latin typeface="Arial" panose="020B0604020202020204" pitchFamily="34" charset="0"/>
              <a:cs typeface="Arial" panose="020B0604020202020204" pitchFamily="34" charset="0"/>
            </a:endParaRPr>
          </a:p>
          <a:p>
            <a:pPr algn="just"/>
            <a:r>
              <a:rPr lang="es-MX" sz="1800" dirty="0" smtClean="0">
                <a:solidFill>
                  <a:schemeClr val="bg1"/>
                </a:solidFill>
                <a:latin typeface="Arial" panose="020B0604020202020204" pitchFamily="34" charset="0"/>
                <a:cs typeface="Arial" panose="020B0604020202020204" pitchFamily="34" charset="0"/>
              </a:rPr>
              <a:t>Es llamada de traducción, se corresponde con la naturaleza del código y se emplea cuando la lengua habla de la misma lengua. (comprensión por ambas partes de los signos).</a:t>
            </a:r>
          </a:p>
        </p:txBody>
      </p:sp>
      <p:sp>
        <p:nvSpPr>
          <p:cNvPr id="12" name="Rectángulo 11"/>
          <p:cNvSpPr/>
          <p:nvPr/>
        </p:nvSpPr>
        <p:spPr>
          <a:xfrm>
            <a:off x="4858005" y="4635034"/>
            <a:ext cx="6180191" cy="1477328"/>
          </a:xfrm>
          <a:prstGeom prst="rect">
            <a:avLst/>
          </a:prstGeom>
        </p:spPr>
        <p:txBody>
          <a:bodyPr wrap="square">
            <a:spAutoFit/>
          </a:bodyPr>
          <a:lstStyle/>
          <a:p>
            <a:pPr algn="just"/>
            <a:r>
              <a:rPr lang="es-MX" dirty="0" smtClean="0"/>
              <a:t>Los códigos que utiliza la publicidad gráfica se relaciona con lo que está sucediendo en el planeta, en este caso, un venado que se derrite como consecuencia de la elevada temperatura, como una forma de expresión que genera la relación sentimental y el efecto de disolución de un animal muy querido por la gente.</a:t>
            </a:r>
            <a:endParaRPr lang="es-MX" dirty="0"/>
          </a:p>
        </p:txBody>
      </p:sp>
      <p:pic>
        <p:nvPicPr>
          <p:cNvPr id="6" name="Imagen 5"/>
          <p:cNvPicPr>
            <a:picLocks noChangeAspect="1"/>
          </p:cNvPicPr>
          <p:nvPr/>
        </p:nvPicPr>
        <p:blipFill>
          <a:blip r:embed="rId2"/>
          <a:stretch>
            <a:fillRect/>
          </a:stretch>
        </p:blipFill>
        <p:spPr>
          <a:xfrm>
            <a:off x="5159747" y="591672"/>
            <a:ext cx="5576709" cy="3862387"/>
          </a:xfrm>
          <a:prstGeom prst="rect">
            <a:avLst/>
          </a:prstGeom>
        </p:spPr>
      </p:pic>
    </p:spTree>
    <p:extLst>
      <p:ext uri="{BB962C8B-B14F-4D97-AF65-F5344CB8AC3E}">
        <p14:creationId xmlns:p14="http://schemas.microsoft.com/office/powerpoint/2010/main" val="41851210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524436"/>
            <a:ext cx="3953435" cy="739588"/>
          </a:xfrm>
        </p:spPr>
        <p:txBody>
          <a:bodyPr>
            <a:noAutofit/>
          </a:bodyPr>
          <a:lstStyle/>
          <a:p>
            <a:r>
              <a:rPr lang="es-MX" sz="2800" b="1" cap="none" dirty="0" smtClean="0">
                <a:solidFill>
                  <a:schemeClr val="bg1"/>
                </a:solidFill>
                <a:latin typeface="Arial" panose="020B0604020202020204" pitchFamily="34" charset="0"/>
                <a:cs typeface="Arial" panose="020B0604020202020204" pitchFamily="34" charset="0"/>
              </a:rPr>
              <a:t>La Función fática</a:t>
            </a:r>
            <a:endParaRPr lang="es-MX" sz="2800" b="1" cap="none" dirty="0">
              <a:solidFill>
                <a:schemeClr val="bg1"/>
              </a:solidFill>
              <a:latin typeface="Arial" panose="020B0604020202020204" pitchFamily="34" charset="0"/>
              <a:cs typeface="Arial" panose="020B0604020202020204" pitchFamily="34" charset="0"/>
            </a:endParaRPr>
          </a:p>
        </p:txBody>
      </p:sp>
      <p:sp>
        <p:nvSpPr>
          <p:cNvPr id="4" name="Marcador de texto 3"/>
          <p:cNvSpPr>
            <a:spLocks noGrp="1"/>
          </p:cNvSpPr>
          <p:nvPr>
            <p:ph type="body" sz="half" idx="2"/>
          </p:nvPr>
        </p:nvSpPr>
        <p:spPr>
          <a:xfrm>
            <a:off x="685800" y="1264024"/>
            <a:ext cx="3680885" cy="5257800"/>
          </a:xfrm>
        </p:spPr>
        <p:txBody>
          <a:bodyPr>
            <a:normAutofit/>
          </a:bodyPr>
          <a:lstStyle/>
          <a:p>
            <a:pPr algn="just"/>
            <a:endParaRPr lang="es-MX" sz="1800" dirty="0" smtClean="0">
              <a:solidFill>
                <a:schemeClr val="bg1"/>
              </a:solidFill>
              <a:latin typeface="Arial" panose="020B0604020202020204" pitchFamily="34" charset="0"/>
              <a:cs typeface="Arial" panose="020B0604020202020204" pitchFamily="34" charset="0"/>
            </a:endParaRPr>
          </a:p>
          <a:p>
            <a:pPr algn="just"/>
            <a:endParaRPr lang="es-MX" sz="1800" dirty="0" smtClean="0">
              <a:solidFill>
                <a:schemeClr val="bg1"/>
              </a:solidFill>
              <a:latin typeface="Arial" panose="020B0604020202020204" pitchFamily="34" charset="0"/>
              <a:cs typeface="Arial" panose="020B0604020202020204" pitchFamily="34" charset="0"/>
            </a:endParaRPr>
          </a:p>
          <a:p>
            <a:pPr algn="just"/>
            <a:endParaRPr lang="es-MX" sz="1800" dirty="0" smtClean="0">
              <a:solidFill>
                <a:schemeClr val="bg1"/>
              </a:solidFill>
              <a:latin typeface="Arial" panose="020B0604020202020204" pitchFamily="34" charset="0"/>
              <a:cs typeface="Arial" panose="020B0604020202020204" pitchFamily="34" charset="0"/>
            </a:endParaRPr>
          </a:p>
          <a:p>
            <a:pPr algn="just"/>
            <a:r>
              <a:rPr lang="es-MX" sz="1800" dirty="0" smtClean="0">
                <a:solidFill>
                  <a:schemeClr val="bg1"/>
                </a:solidFill>
                <a:latin typeface="Arial" panose="020B0604020202020204" pitchFamily="34" charset="0"/>
                <a:cs typeface="Arial" panose="020B0604020202020204" pitchFamily="34" charset="0"/>
              </a:rPr>
              <a:t>Enfatiza en el hecho físico del establecimiento de la comunicación y de mantener activo el canal de transmisión y el contacto. (canal por el cual se transmite el mensaje).</a:t>
            </a:r>
          </a:p>
        </p:txBody>
      </p:sp>
      <p:sp>
        <p:nvSpPr>
          <p:cNvPr id="12" name="Rectángulo 11"/>
          <p:cNvSpPr/>
          <p:nvPr/>
        </p:nvSpPr>
        <p:spPr>
          <a:xfrm>
            <a:off x="4965580" y="5132576"/>
            <a:ext cx="6180191" cy="646331"/>
          </a:xfrm>
          <a:prstGeom prst="rect">
            <a:avLst/>
          </a:prstGeom>
        </p:spPr>
        <p:txBody>
          <a:bodyPr wrap="square">
            <a:spAutoFit/>
          </a:bodyPr>
          <a:lstStyle/>
          <a:p>
            <a:pPr algn="just"/>
            <a:r>
              <a:rPr lang="es-MX" dirty="0" smtClean="0"/>
              <a:t>Se trata de un anuncio gráfico de las campañas de publicidad de las ONG verdes, colocado en diversos medios de comunicación.</a:t>
            </a:r>
            <a:endParaRPr lang="es-MX" dirty="0"/>
          </a:p>
        </p:txBody>
      </p:sp>
      <p:pic>
        <p:nvPicPr>
          <p:cNvPr id="3" name="Imagen 2"/>
          <p:cNvPicPr>
            <a:picLocks noChangeAspect="1"/>
          </p:cNvPicPr>
          <p:nvPr/>
        </p:nvPicPr>
        <p:blipFill>
          <a:blip r:embed="rId2"/>
          <a:stretch>
            <a:fillRect/>
          </a:stretch>
        </p:blipFill>
        <p:spPr>
          <a:xfrm>
            <a:off x="5161896" y="618565"/>
            <a:ext cx="5685338" cy="4258516"/>
          </a:xfrm>
          <a:prstGeom prst="rect">
            <a:avLst/>
          </a:prstGeom>
        </p:spPr>
      </p:pic>
    </p:spTree>
    <p:extLst>
      <p:ext uri="{BB962C8B-B14F-4D97-AF65-F5344CB8AC3E}">
        <p14:creationId xmlns:p14="http://schemas.microsoft.com/office/powerpoint/2010/main" val="23337357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524436"/>
            <a:ext cx="3953435" cy="739588"/>
          </a:xfrm>
        </p:spPr>
        <p:txBody>
          <a:bodyPr>
            <a:noAutofit/>
          </a:bodyPr>
          <a:lstStyle/>
          <a:p>
            <a:r>
              <a:rPr lang="es-MX" sz="2800" b="1" cap="none" dirty="0" smtClean="0">
                <a:solidFill>
                  <a:schemeClr val="bg1"/>
                </a:solidFill>
                <a:latin typeface="Arial" panose="020B0604020202020204" pitchFamily="34" charset="0"/>
                <a:cs typeface="Arial" panose="020B0604020202020204" pitchFamily="34" charset="0"/>
              </a:rPr>
              <a:t>La Función poética </a:t>
            </a:r>
            <a:endParaRPr lang="es-MX" sz="2800" b="1" cap="none" dirty="0">
              <a:solidFill>
                <a:schemeClr val="bg1"/>
              </a:solidFill>
              <a:latin typeface="Arial" panose="020B0604020202020204" pitchFamily="34" charset="0"/>
              <a:cs typeface="Arial" panose="020B0604020202020204" pitchFamily="34" charset="0"/>
            </a:endParaRPr>
          </a:p>
        </p:txBody>
      </p:sp>
      <p:sp>
        <p:nvSpPr>
          <p:cNvPr id="4" name="Marcador de texto 3"/>
          <p:cNvSpPr>
            <a:spLocks noGrp="1"/>
          </p:cNvSpPr>
          <p:nvPr>
            <p:ph type="body" sz="half" idx="2"/>
          </p:nvPr>
        </p:nvSpPr>
        <p:spPr>
          <a:xfrm>
            <a:off x="685800" y="1264024"/>
            <a:ext cx="3680885" cy="5257800"/>
          </a:xfrm>
        </p:spPr>
        <p:txBody>
          <a:bodyPr>
            <a:normAutofit/>
          </a:bodyPr>
          <a:lstStyle/>
          <a:p>
            <a:pPr algn="just"/>
            <a:endParaRPr lang="es-MX" sz="1800" dirty="0" smtClean="0">
              <a:solidFill>
                <a:schemeClr val="bg1"/>
              </a:solidFill>
              <a:latin typeface="Arial" panose="020B0604020202020204" pitchFamily="34" charset="0"/>
              <a:cs typeface="Arial" panose="020B0604020202020204" pitchFamily="34" charset="0"/>
            </a:endParaRPr>
          </a:p>
          <a:p>
            <a:pPr algn="just"/>
            <a:endParaRPr lang="es-MX" sz="1800" dirty="0" smtClean="0">
              <a:solidFill>
                <a:schemeClr val="bg1"/>
              </a:solidFill>
              <a:latin typeface="Arial" panose="020B0604020202020204" pitchFamily="34" charset="0"/>
              <a:cs typeface="Arial" panose="020B0604020202020204" pitchFamily="34" charset="0"/>
            </a:endParaRPr>
          </a:p>
          <a:p>
            <a:pPr algn="just"/>
            <a:endParaRPr lang="es-MX" sz="1800" dirty="0" smtClean="0">
              <a:solidFill>
                <a:schemeClr val="bg1"/>
              </a:solidFill>
              <a:latin typeface="Arial" panose="020B0604020202020204" pitchFamily="34" charset="0"/>
              <a:cs typeface="Arial" panose="020B0604020202020204" pitchFamily="34" charset="0"/>
            </a:endParaRPr>
          </a:p>
          <a:p>
            <a:pPr algn="just"/>
            <a:r>
              <a:rPr lang="es-MX" sz="1800" dirty="0" smtClean="0">
                <a:solidFill>
                  <a:schemeClr val="bg1"/>
                </a:solidFill>
                <a:latin typeface="Arial" panose="020B0604020202020204" pitchFamily="34" charset="0"/>
                <a:cs typeface="Arial" panose="020B0604020202020204" pitchFamily="34" charset="0"/>
              </a:rPr>
              <a:t>Alcanza a los valores constructivos del mensaje destinados a producir un sentimiento o efecto en el destinatario, mediante las modulaciones expresivas. (características del mensaje).</a:t>
            </a:r>
          </a:p>
        </p:txBody>
      </p:sp>
      <p:sp>
        <p:nvSpPr>
          <p:cNvPr id="12" name="Rectángulo 11"/>
          <p:cNvSpPr/>
          <p:nvPr/>
        </p:nvSpPr>
        <p:spPr>
          <a:xfrm>
            <a:off x="4914469" y="5159470"/>
            <a:ext cx="6180191" cy="646331"/>
          </a:xfrm>
          <a:prstGeom prst="rect">
            <a:avLst/>
          </a:prstGeom>
        </p:spPr>
        <p:txBody>
          <a:bodyPr wrap="square">
            <a:spAutoFit/>
          </a:bodyPr>
          <a:lstStyle/>
          <a:p>
            <a:pPr algn="just"/>
            <a:r>
              <a:rPr lang="es-MX" dirty="0" smtClean="0"/>
              <a:t>A través de la imagen de un pingüino, se pretende llamar la atención y despertar la urgencia de hacer algo al respecto.</a:t>
            </a:r>
            <a:endParaRPr lang="es-MX" dirty="0"/>
          </a:p>
        </p:txBody>
      </p:sp>
      <p:pic>
        <p:nvPicPr>
          <p:cNvPr id="5" name="Imagen 4"/>
          <p:cNvPicPr>
            <a:picLocks noChangeAspect="1"/>
          </p:cNvPicPr>
          <p:nvPr/>
        </p:nvPicPr>
        <p:blipFill>
          <a:blip r:embed="rId2"/>
          <a:stretch>
            <a:fillRect/>
          </a:stretch>
        </p:blipFill>
        <p:spPr>
          <a:xfrm>
            <a:off x="4914469" y="898041"/>
            <a:ext cx="6012514" cy="4117712"/>
          </a:xfrm>
          <a:prstGeom prst="rect">
            <a:avLst/>
          </a:prstGeom>
        </p:spPr>
      </p:pic>
    </p:spTree>
    <p:extLst>
      <p:ext uri="{BB962C8B-B14F-4D97-AF65-F5344CB8AC3E}">
        <p14:creationId xmlns:p14="http://schemas.microsoft.com/office/powerpoint/2010/main" val="7543724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06400" y="348343"/>
            <a:ext cx="11321143" cy="711200"/>
          </a:xfrm>
        </p:spPr>
        <p:txBody>
          <a:bodyPr>
            <a:normAutofit/>
          </a:bodyPr>
          <a:lstStyle/>
          <a:p>
            <a:pPr algn="ctr"/>
            <a:r>
              <a:rPr lang="es-MX" sz="3600" b="1" dirty="0" smtClean="0">
                <a:solidFill>
                  <a:schemeClr val="bg1"/>
                </a:solidFill>
                <a:latin typeface="Arial" panose="020B0604020202020204" pitchFamily="34" charset="0"/>
                <a:cs typeface="Arial" panose="020B0604020202020204" pitchFamily="34" charset="0"/>
              </a:rPr>
              <a:t>Contenidos y propósitos</a:t>
            </a:r>
            <a:endParaRPr lang="es-MX" sz="3600" b="1" dirty="0">
              <a:solidFill>
                <a:schemeClr val="bg1"/>
              </a:solidFill>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275771" y="174171"/>
            <a:ext cx="11321143" cy="5268685"/>
          </a:xfrm>
        </p:spPr>
        <p:txBody>
          <a:bodyPr/>
          <a:lstStyle/>
          <a:p>
            <a:endParaRPr lang="es-MX" dirty="0" smtClean="0"/>
          </a:p>
          <a:p>
            <a:endParaRPr lang="es-MX" dirty="0"/>
          </a:p>
          <a:p>
            <a:endParaRPr lang="es-MX" dirty="0"/>
          </a:p>
        </p:txBody>
      </p:sp>
      <p:pic>
        <p:nvPicPr>
          <p:cNvPr id="6" name="Imagen 5"/>
          <p:cNvPicPr>
            <a:picLocks noChangeAspect="1"/>
          </p:cNvPicPr>
          <p:nvPr/>
        </p:nvPicPr>
        <p:blipFill>
          <a:blip r:embed="rId2"/>
          <a:stretch>
            <a:fillRect/>
          </a:stretch>
        </p:blipFill>
        <p:spPr>
          <a:xfrm>
            <a:off x="1190171" y="1727199"/>
            <a:ext cx="10203543" cy="3802743"/>
          </a:xfrm>
          <a:prstGeom prst="rect">
            <a:avLst/>
          </a:prstGeom>
        </p:spPr>
      </p:pic>
    </p:spTree>
    <p:extLst>
      <p:ext uri="{BB962C8B-B14F-4D97-AF65-F5344CB8AC3E}">
        <p14:creationId xmlns:p14="http://schemas.microsoft.com/office/powerpoint/2010/main" val="23659272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84094" y="430306"/>
            <a:ext cx="11362765" cy="618565"/>
          </a:xfrm>
        </p:spPr>
        <p:txBody>
          <a:bodyPr>
            <a:noAutofit/>
          </a:bodyPr>
          <a:lstStyle/>
          <a:p>
            <a:pPr algn="ctr"/>
            <a:r>
              <a:rPr lang="es-MX" sz="3600" b="1" cap="none" dirty="0" smtClean="0">
                <a:solidFill>
                  <a:schemeClr val="bg1"/>
                </a:solidFill>
                <a:latin typeface="Arial" panose="020B0604020202020204" pitchFamily="34" charset="0"/>
                <a:cs typeface="Arial" panose="020B0604020202020204" pitchFamily="34" charset="0"/>
              </a:rPr>
              <a:t>Tipos de lenguaje</a:t>
            </a:r>
            <a:endParaRPr lang="es-MX" sz="3600" b="1" cap="none" dirty="0">
              <a:solidFill>
                <a:schemeClr val="bg1"/>
              </a:solidFill>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484094" y="1048871"/>
            <a:ext cx="11362765" cy="5432611"/>
          </a:xfrm>
        </p:spPr>
        <p:txBody>
          <a:bodyPr/>
          <a:lstStyle/>
          <a:p>
            <a:pPr algn="just"/>
            <a:r>
              <a:rPr lang="es-MX" cap="none" dirty="0" smtClean="0">
                <a:solidFill>
                  <a:schemeClr val="bg1"/>
                </a:solidFill>
                <a:latin typeface="Arial" panose="020B0604020202020204" pitchFamily="34" charset="0"/>
                <a:cs typeface="Arial" panose="020B0604020202020204" pitchFamily="34" charset="0"/>
              </a:rPr>
              <a:t>Uno de los elementos básicos de la comunicación es el lenguaje, mismo que comprende el conjunto de símbolos (verbales y no verbales) que utiliza una comunidad o nación para transmitir sus impresiones.</a:t>
            </a:r>
          </a:p>
          <a:p>
            <a:pPr algn="just"/>
            <a:r>
              <a:rPr lang="es-MX" sz="2800" b="1" cap="none" dirty="0" smtClean="0">
                <a:solidFill>
                  <a:schemeClr val="bg1"/>
                </a:solidFill>
                <a:latin typeface="Arial" panose="020B0604020202020204" pitchFamily="34" charset="0"/>
                <a:cs typeface="Arial" panose="020B0604020202020204" pitchFamily="34" charset="0"/>
              </a:rPr>
              <a:t>Lenguaje: </a:t>
            </a:r>
            <a:r>
              <a:rPr lang="es-MX" cap="none" dirty="0" smtClean="0">
                <a:solidFill>
                  <a:schemeClr val="bg1"/>
                </a:solidFill>
                <a:latin typeface="Arial" panose="020B0604020202020204" pitchFamily="34" charset="0"/>
                <a:cs typeface="Arial" panose="020B0604020202020204" pitchFamily="34" charset="0"/>
              </a:rPr>
              <a:t>es el </a:t>
            </a:r>
            <a:r>
              <a:rPr lang="es-MX" b="1" cap="none" dirty="0" smtClean="0">
                <a:solidFill>
                  <a:schemeClr val="bg1"/>
                </a:solidFill>
                <a:latin typeface="Arial" panose="020B0604020202020204" pitchFamily="34" charset="0"/>
                <a:cs typeface="Arial" panose="020B0604020202020204" pitchFamily="34" charset="0"/>
              </a:rPr>
              <a:t>medio de comunicación </a:t>
            </a:r>
            <a:r>
              <a:rPr lang="es-MX" cap="none" dirty="0" smtClean="0">
                <a:solidFill>
                  <a:schemeClr val="bg1"/>
                </a:solidFill>
                <a:latin typeface="Arial" panose="020B0604020202020204" pitchFamily="34" charset="0"/>
                <a:cs typeface="Arial" panose="020B0604020202020204" pitchFamily="34" charset="0"/>
              </a:rPr>
              <a:t>entre los seres humanos a través de signos </a:t>
            </a:r>
            <a:r>
              <a:rPr lang="es-MX" b="1" cap="none" dirty="0" smtClean="0">
                <a:solidFill>
                  <a:schemeClr val="bg1"/>
                </a:solidFill>
                <a:latin typeface="Arial" panose="020B0604020202020204" pitchFamily="34" charset="0"/>
                <a:cs typeface="Arial" panose="020B0604020202020204" pitchFamily="34" charset="0"/>
              </a:rPr>
              <a:t>orales y escritos </a:t>
            </a:r>
            <a:r>
              <a:rPr lang="es-MX" cap="none" dirty="0" smtClean="0">
                <a:solidFill>
                  <a:schemeClr val="bg1"/>
                </a:solidFill>
                <a:latin typeface="Arial" panose="020B0604020202020204" pitchFamily="34" charset="0"/>
                <a:cs typeface="Arial" panose="020B0604020202020204" pitchFamily="34" charset="0"/>
              </a:rPr>
              <a:t>que poseen un significado. En un sentido más amplio, es cualquier procedimiento que sirve para comunicarse.</a:t>
            </a:r>
            <a:endParaRPr lang="es-MX" sz="2800" b="1" cap="none" dirty="0" smtClean="0">
              <a:solidFill>
                <a:schemeClr val="bg1"/>
              </a:solidFill>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484094" y="3003864"/>
            <a:ext cx="4829131" cy="3026709"/>
          </a:xfrm>
          <a:prstGeom prst="rect">
            <a:avLst/>
          </a:prstGeom>
        </p:spPr>
      </p:pic>
      <p:pic>
        <p:nvPicPr>
          <p:cNvPr id="5" name="Imagen 4"/>
          <p:cNvPicPr>
            <a:picLocks noChangeAspect="1"/>
          </p:cNvPicPr>
          <p:nvPr/>
        </p:nvPicPr>
        <p:blipFill>
          <a:blip r:embed="rId3"/>
          <a:stretch>
            <a:fillRect/>
          </a:stretch>
        </p:blipFill>
        <p:spPr>
          <a:xfrm>
            <a:off x="5971666" y="3030758"/>
            <a:ext cx="2170321" cy="2999815"/>
          </a:xfrm>
          <a:prstGeom prst="rect">
            <a:avLst/>
          </a:prstGeom>
        </p:spPr>
      </p:pic>
      <p:pic>
        <p:nvPicPr>
          <p:cNvPr id="6" name="Imagen 5"/>
          <p:cNvPicPr>
            <a:picLocks noChangeAspect="1"/>
          </p:cNvPicPr>
          <p:nvPr/>
        </p:nvPicPr>
        <p:blipFill>
          <a:blip r:embed="rId4"/>
          <a:stretch>
            <a:fillRect/>
          </a:stretch>
        </p:blipFill>
        <p:spPr>
          <a:xfrm>
            <a:off x="8800429" y="3546710"/>
            <a:ext cx="2750596" cy="1594548"/>
          </a:xfrm>
          <a:prstGeom prst="rect">
            <a:avLst/>
          </a:prstGeom>
        </p:spPr>
      </p:pic>
    </p:spTree>
    <p:extLst>
      <p:ext uri="{BB962C8B-B14F-4D97-AF65-F5344CB8AC3E}">
        <p14:creationId xmlns:p14="http://schemas.microsoft.com/office/powerpoint/2010/main" val="23889028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84094" y="430306"/>
            <a:ext cx="11362765" cy="618565"/>
          </a:xfrm>
        </p:spPr>
        <p:txBody>
          <a:bodyPr>
            <a:noAutofit/>
          </a:bodyPr>
          <a:lstStyle/>
          <a:p>
            <a:pPr algn="ctr"/>
            <a:r>
              <a:rPr lang="es-MX" sz="3600" b="1" cap="none" dirty="0" smtClean="0">
                <a:solidFill>
                  <a:schemeClr val="bg1"/>
                </a:solidFill>
                <a:latin typeface="Arial" panose="020B0604020202020204" pitchFamily="34" charset="0"/>
                <a:cs typeface="Arial" panose="020B0604020202020204" pitchFamily="34" charset="0"/>
              </a:rPr>
              <a:t>El lenguaje Natural y Artificial</a:t>
            </a:r>
            <a:endParaRPr lang="es-MX" sz="3600" b="1" cap="none" dirty="0">
              <a:solidFill>
                <a:schemeClr val="bg1"/>
              </a:solidFill>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484094" y="1048871"/>
            <a:ext cx="11362765" cy="5432611"/>
          </a:xfrm>
        </p:spPr>
        <p:txBody>
          <a:bodyPr>
            <a:normAutofit/>
          </a:bodyPr>
          <a:lstStyle/>
          <a:p>
            <a:pPr algn="just"/>
            <a:r>
              <a:rPr lang="es-MX" sz="2400" b="1" cap="none" dirty="0" smtClean="0">
                <a:solidFill>
                  <a:schemeClr val="bg1"/>
                </a:solidFill>
                <a:latin typeface="Arial" panose="020B0604020202020204" pitchFamily="34" charset="0"/>
                <a:cs typeface="Arial" panose="020B0604020202020204" pitchFamily="34" charset="0"/>
              </a:rPr>
              <a:t>El lenguaje natural</a:t>
            </a:r>
            <a:r>
              <a:rPr lang="es-MX" cap="none" dirty="0" smtClean="0">
                <a:solidFill>
                  <a:schemeClr val="bg1"/>
                </a:solidFill>
                <a:latin typeface="Arial" panose="020B0604020202020204" pitchFamily="34" charset="0"/>
                <a:cs typeface="Arial" panose="020B0604020202020204" pitchFamily="34" charset="0"/>
              </a:rPr>
              <a:t>: también llamado lenguaje ordinario, es el que utiliza una comunidad lingüística con el fin primario de la comunicación y se ha construido con reglas y convenciones ligústicas y sociales durante el periodo de construcción histórica de esta sociedad, es el lenguaje que hablamos todos. El individuo, por el hecho de nacer en una sociedad, acepta normativamente el lenguaje de su propia comunidad lingüística; el influjo que el individuo puede ejercer sobre el lenguaje, pasa únicamente por el hecho de hablarlo, por el habla.</a:t>
            </a:r>
          </a:p>
          <a:p>
            <a:pPr algn="just"/>
            <a:endParaRPr lang="es-MX" cap="none" dirty="0" smtClean="0">
              <a:solidFill>
                <a:schemeClr val="bg1"/>
              </a:solidFill>
              <a:latin typeface="Arial" panose="020B0604020202020204" pitchFamily="34" charset="0"/>
              <a:cs typeface="Arial" panose="020B0604020202020204" pitchFamily="34" charset="0"/>
            </a:endParaRPr>
          </a:p>
        </p:txBody>
      </p:sp>
      <p:pic>
        <p:nvPicPr>
          <p:cNvPr id="7" name="Imagen 6"/>
          <p:cNvPicPr>
            <a:picLocks noChangeAspect="1"/>
          </p:cNvPicPr>
          <p:nvPr/>
        </p:nvPicPr>
        <p:blipFill>
          <a:blip r:embed="rId2"/>
          <a:stretch>
            <a:fillRect/>
          </a:stretch>
        </p:blipFill>
        <p:spPr>
          <a:xfrm>
            <a:off x="1549522" y="3169529"/>
            <a:ext cx="4087822" cy="2861476"/>
          </a:xfrm>
          <a:prstGeom prst="rect">
            <a:avLst/>
          </a:prstGeom>
        </p:spPr>
      </p:pic>
      <p:pic>
        <p:nvPicPr>
          <p:cNvPr id="9" name="Imagen 8"/>
          <p:cNvPicPr>
            <a:picLocks noChangeAspect="1"/>
          </p:cNvPicPr>
          <p:nvPr/>
        </p:nvPicPr>
        <p:blipFill>
          <a:blip r:embed="rId3"/>
          <a:stretch>
            <a:fillRect/>
          </a:stretch>
        </p:blipFill>
        <p:spPr>
          <a:xfrm>
            <a:off x="6592085" y="3169529"/>
            <a:ext cx="4300033" cy="2861476"/>
          </a:xfrm>
          <a:prstGeom prst="rect">
            <a:avLst/>
          </a:prstGeom>
        </p:spPr>
      </p:pic>
    </p:spTree>
    <p:extLst>
      <p:ext uri="{BB962C8B-B14F-4D97-AF65-F5344CB8AC3E}">
        <p14:creationId xmlns:p14="http://schemas.microsoft.com/office/powerpoint/2010/main" val="239941243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84094" y="430306"/>
            <a:ext cx="11362765" cy="618565"/>
          </a:xfrm>
        </p:spPr>
        <p:txBody>
          <a:bodyPr>
            <a:noAutofit/>
          </a:bodyPr>
          <a:lstStyle/>
          <a:p>
            <a:pPr algn="ctr"/>
            <a:r>
              <a:rPr lang="es-MX" sz="3600" b="1" cap="none" dirty="0" smtClean="0">
                <a:solidFill>
                  <a:schemeClr val="bg1"/>
                </a:solidFill>
                <a:latin typeface="Arial" panose="020B0604020202020204" pitchFamily="34" charset="0"/>
                <a:cs typeface="Arial" panose="020B0604020202020204" pitchFamily="34" charset="0"/>
              </a:rPr>
              <a:t>El lenguaje Natural y Artificial</a:t>
            </a:r>
            <a:endParaRPr lang="es-MX" sz="3600" b="1" cap="none" dirty="0">
              <a:solidFill>
                <a:schemeClr val="bg1"/>
              </a:solidFill>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484094" y="1048871"/>
            <a:ext cx="11362765" cy="5432611"/>
          </a:xfrm>
        </p:spPr>
        <p:txBody>
          <a:bodyPr>
            <a:normAutofit/>
          </a:bodyPr>
          <a:lstStyle/>
          <a:p>
            <a:pPr algn="just"/>
            <a:r>
              <a:rPr lang="es-MX" sz="2400" b="1" cap="none" dirty="0" smtClean="0">
                <a:solidFill>
                  <a:schemeClr val="bg1"/>
                </a:solidFill>
                <a:latin typeface="Arial" panose="020B0604020202020204" pitchFamily="34" charset="0"/>
                <a:cs typeface="Arial" panose="020B0604020202020204" pitchFamily="34" charset="0"/>
              </a:rPr>
              <a:t>El lenguaje artificial</a:t>
            </a:r>
            <a:r>
              <a:rPr lang="es-MX" cap="none" dirty="0" smtClean="0">
                <a:solidFill>
                  <a:schemeClr val="bg1"/>
                </a:solidFill>
                <a:latin typeface="Arial" panose="020B0604020202020204" pitchFamily="34" charset="0"/>
                <a:cs typeface="Arial" panose="020B0604020202020204" pitchFamily="34" charset="0"/>
              </a:rPr>
              <a:t>: en oposición al natural, tiene como finalidad evitar, justamente los inconvenientes de ambigüedad y vaguedad de los lenguajes naturales u ordinarios y, por ello, un grado de artificialidad y convencionalidad mucho mayor por lo que se refiere a la construcción de símbolos y al significado que se le asigna. Símbolos y significados no pertenecen a ninguna comunidad natural de hablantes, sino a grupos de hablantes relacionados por objetivos científicos o técnicos. El lenguaje artificialmente construido se divide en </a:t>
            </a:r>
            <a:r>
              <a:rPr lang="es-MX" b="1" cap="none" dirty="0" smtClean="0">
                <a:solidFill>
                  <a:schemeClr val="bg1"/>
                </a:solidFill>
                <a:latin typeface="Arial" panose="020B0604020202020204" pitchFamily="34" charset="0"/>
                <a:cs typeface="Arial" panose="020B0604020202020204" pitchFamily="34" charset="0"/>
              </a:rPr>
              <a:t>técnico y formal</a:t>
            </a:r>
            <a:r>
              <a:rPr lang="es-MX" cap="none" dirty="0" smtClean="0">
                <a:solidFill>
                  <a:schemeClr val="bg1"/>
                </a:solidFill>
                <a:latin typeface="Arial" panose="020B0604020202020204" pitchFamily="34" charset="0"/>
                <a:cs typeface="Arial" panose="020B0604020202020204" pitchFamily="34" charset="0"/>
              </a:rPr>
              <a:t>.</a:t>
            </a:r>
          </a:p>
          <a:p>
            <a:pPr algn="just"/>
            <a:endParaRPr lang="es-MX" cap="none" dirty="0" smtClean="0">
              <a:solidFill>
                <a:schemeClr val="bg1"/>
              </a:solidFill>
              <a:latin typeface="Arial" panose="020B0604020202020204" pitchFamily="34" charset="0"/>
              <a:cs typeface="Arial" panose="020B0604020202020204" pitchFamily="34" charset="0"/>
            </a:endParaRPr>
          </a:p>
        </p:txBody>
      </p:sp>
      <p:sp>
        <p:nvSpPr>
          <p:cNvPr id="4" name="CuadroTexto 3"/>
          <p:cNvSpPr txBox="1"/>
          <p:nvPr/>
        </p:nvSpPr>
        <p:spPr>
          <a:xfrm>
            <a:off x="591671" y="3079377"/>
            <a:ext cx="5015753" cy="3416320"/>
          </a:xfrm>
          <a:prstGeom prst="rect">
            <a:avLst/>
          </a:prstGeom>
          <a:noFill/>
        </p:spPr>
        <p:txBody>
          <a:bodyPr wrap="square" rtlCol="0">
            <a:spAutoFit/>
          </a:bodyPr>
          <a:lstStyle/>
          <a:p>
            <a:pPr algn="just"/>
            <a:r>
              <a:rPr lang="es-MX" b="1" dirty="0" smtClean="0">
                <a:solidFill>
                  <a:schemeClr val="bg1"/>
                </a:solidFill>
                <a:latin typeface="Arial" panose="020B0604020202020204" pitchFamily="34" charset="0"/>
                <a:cs typeface="Arial" panose="020B0604020202020204" pitchFamily="34" charset="0"/>
              </a:rPr>
              <a:t>El lenguaje técnico: </a:t>
            </a:r>
            <a:r>
              <a:rPr lang="es-MX" dirty="0" smtClean="0">
                <a:solidFill>
                  <a:schemeClr val="bg1"/>
                </a:solidFill>
                <a:latin typeface="Arial" panose="020B0604020202020204" pitchFamily="34" charset="0"/>
                <a:cs typeface="Arial" panose="020B0604020202020204" pitchFamily="34" charset="0"/>
              </a:rPr>
              <a:t>utiliza el lenguaje natural, pero previamente definido en gran parte de sus términos, de manera que las palabras adquieren técnicamente un significado propio y adecuado a los fines de la comunidad que las utiliza.</a:t>
            </a:r>
          </a:p>
          <a:p>
            <a:pPr algn="just"/>
            <a:endParaRPr lang="es-MX" b="1" dirty="0">
              <a:solidFill>
                <a:schemeClr val="bg1"/>
              </a:solidFill>
              <a:latin typeface="Arial" panose="020B0604020202020204" pitchFamily="34" charset="0"/>
              <a:cs typeface="Arial" panose="020B0604020202020204" pitchFamily="34" charset="0"/>
            </a:endParaRPr>
          </a:p>
          <a:p>
            <a:pPr algn="just"/>
            <a:endParaRPr lang="es-MX" b="1" dirty="0" smtClean="0">
              <a:solidFill>
                <a:schemeClr val="bg1"/>
              </a:solidFill>
              <a:latin typeface="Arial" panose="020B0604020202020204" pitchFamily="34" charset="0"/>
              <a:cs typeface="Arial" panose="020B0604020202020204" pitchFamily="34" charset="0"/>
            </a:endParaRPr>
          </a:p>
          <a:p>
            <a:pPr algn="just"/>
            <a:endParaRPr lang="es-MX" b="1" dirty="0">
              <a:solidFill>
                <a:schemeClr val="bg1"/>
              </a:solidFill>
              <a:latin typeface="Arial" panose="020B0604020202020204" pitchFamily="34" charset="0"/>
              <a:cs typeface="Arial" panose="020B0604020202020204" pitchFamily="34" charset="0"/>
            </a:endParaRPr>
          </a:p>
          <a:p>
            <a:pPr algn="just"/>
            <a:endParaRPr lang="es-MX" b="1" dirty="0" smtClean="0">
              <a:solidFill>
                <a:schemeClr val="bg1"/>
              </a:solidFill>
              <a:latin typeface="Arial" panose="020B0604020202020204" pitchFamily="34" charset="0"/>
              <a:cs typeface="Arial" panose="020B0604020202020204" pitchFamily="34" charset="0"/>
            </a:endParaRPr>
          </a:p>
          <a:p>
            <a:pPr algn="just"/>
            <a:endParaRPr lang="es-MX" b="1" dirty="0">
              <a:solidFill>
                <a:schemeClr val="bg1"/>
              </a:solidFill>
              <a:latin typeface="Arial" panose="020B0604020202020204" pitchFamily="34" charset="0"/>
              <a:cs typeface="Arial" panose="020B0604020202020204" pitchFamily="34" charset="0"/>
            </a:endParaRPr>
          </a:p>
          <a:p>
            <a:pPr algn="just"/>
            <a:endParaRPr lang="es-MX" b="1" dirty="0" smtClean="0">
              <a:solidFill>
                <a:schemeClr val="bg1"/>
              </a:solidFill>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8303559" y="2627772"/>
            <a:ext cx="1660712" cy="1152168"/>
          </a:xfrm>
          <a:prstGeom prst="rect">
            <a:avLst/>
          </a:prstGeom>
        </p:spPr>
      </p:pic>
      <p:sp>
        <p:nvSpPr>
          <p:cNvPr id="6" name="CuadroTexto 5"/>
          <p:cNvSpPr txBox="1"/>
          <p:nvPr/>
        </p:nvSpPr>
        <p:spPr>
          <a:xfrm>
            <a:off x="6905065" y="3794155"/>
            <a:ext cx="4867835" cy="2862322"/>
          </a:xfrm>
          <a:prstGeom prst="rect">
            <a:avLst/>
          </a:prstGeom>
          <a:noFill/>
        </p:spPr>
        <p:txBody>
          <a:bodyPr wrap="square" rtlCol="0">
            <a:spAutoFit/>
          </a:bodyPr>
          <a:lstStyle/>
          <a:p>
            <a:pPr algn="just"/>
            <a:r>
              <a:rPr lang="es-MX" b="1" dirty="0" smtClean="0">
                <a:solidFill>
                  <a:schemeClr val="bg1"/>
                </a:solidFill>
                <a:latin typeface="Arial" panose="020B0604020202020204" pitchFamily="34" charset="0"/>
                <a:cs typeface="Arial" panose="020B0604020202020204" pitchFamily="34" charset="0"/>
              </a:rPr>
              <a:t>El lenguaje formal: </a:t>
            </a:r>
            <a:r>
              <a:rPr lang="es-MX" dirty="0" smtClean="0">
                <a:solidFill>
                  <a:schemeClr val="bg1"/>
                </a:solidFill>
                <a:latin typeface="Arial" panose="020B0604020202020204" pitchFamily="34" charset="0"/>
                <a:cs typeface="Arial" panose="020B0604020202020204" pitchFamily="34" charset="0"/>
              </a:rPr>
              <a:t>a su vez, es una clase de lenguaje artificial en el que no solo se construyen artificial y convencionalmente los símbolos propios del lenguaje, sino también sus reglas de construcción y sus reglas de transformación, convirtiéndose en la práctica en un cálculo. Los lenguajes formales, si adoptan además una interpretación, se convierten en lenguajes plenamente formalizados.</a:t>
            </a:r>
            <a:endParaRPr lang="es-MX" dirty="0">
              <a:solidFill>
                <a:schemeClr val="bg1"/>
              </a:solidFill>
              <a:latin typeface="Arial" panose="020B0604020202020204" pitchFamily="34" charset="0"/>
              <a:cs typeface="Arial" panose="020B0604020202020204" pitchFamily="34" charset="0"/>
            </a:endParaRPr>
          </a:p>
        </p:txBody>
      </p:sp>
      <p:pic>
        <p:nvPicPr>
          <p:cNvPr id="10" name="Imagen 9"/>
          <p:cNvPicPr>
            <a:picLocks noChangeAspect="1"/>
          </p:cNvPicPr>
          <p:nvPr/>
        </p:nvPicPr>
        <p:blipFill>
          <a:blip r:embed="rId3"/>
          <a:stretch>
            <a:fillRect/>
          </a:stretch>
        </p:blipFill>
        <p:spPr>
          <a:xfrm>
            <a:off x="1842808" y="4787537"/>
            <a:ext cx="2809875" cy="1628775"/>
          </a:xfrm>
          <a:prstGeom prst="rect">
            <a:avLst/>
          </a:prstGeom>
        </p:spPr>
      </p:pic>
    </p:spTree>
    <p:extLst>
      <p:ext uri="{BB962C8B-B14F-4D97-AF65-F5344CB8AC3E}">
        <p14:creationId xmlns:p14="http://schemas.microsoft.com/office/powerpoint/2010/main" val="45098786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2" y="354107"/>
            <a:ext cx="10932456" cy="762000"/>
          </a:xfrm>
        </p:spPr>
        <p:txBody>
          <a:bodyPr/>
          <a:lstStyle/>
          <a:p>
            <a:pPr algn="ctr"/>
            <a:r>
              <a:rPr lang="es-MX" b="1" cap="none" dirty="0" smtClean="0">
                <a:solidFill>
                  <a:schemeClr val="bg1"/>
                </a:solidFill>
                <a:latin typeface="Arial" panose="020B0604020202020204" pitchFamily="34" charset="0"/>
                <a:cs typeface="Arial" panose="020B0604020202020204" pitchFamily="34" charset="0"/>
              </a:rPr>
              <a:t>Tipos de lenguaje y sus funciones</a:t>
            </a:r>
            <a:endParaRPr lang="es-MX" b="1" cap="none" dirty="0">
              <a:solidFill>
                <a:schemeClr val="bg1"/>
              </a:solidFill>
              <a:latin typeface="Arial" panose="020B0604020202020204" pitchFamily="34" charset="0"/>
              <a:cs typeface="Arial" panose="020B0604020202020204" pitchFamily="34" charset="0"/>
            </a:endParaRPr>
          </a:p>
        </p:txBody>
      </p:sp>
      <p:pic>
        <p:nvPicPr>
          <p:cNvPr id="5" name="Marcador de contenido 4"/>
          <p:cNvPicPr>
            <a:picLocks noGrp="1" noChangeAspect="1"/>
          </p:cNvPicPr>
          <p:nvPr>
            <p:ph sz="half" idx="1"/>
          </p:nvPr>
        </p:nvPicPr>
        <p:blipFill>
          <a:blip r:embed="rId2"/>
          <a:stretch>
            <a:fillRect/>
          </a:stretch>
        </p:blipFill>
        <p:spPr>
          <a:xfrm>
            <a:off x="685802" y="1751620"/>
            <a:ext cx="5284692" cy="3963520"/>
          </a:xfrm>
          <a:prstGeom prst="rect">
            <a:avLst/>
          </a:prstGeom>
        </p:spPr>
      </p:pic>
      <p:sp>
        <p:nvSpPr>
          <p:cNvPr id="4" name="Marcador de contenido 3"/>
          <p:cNvSpPr>
            <a:spLocks noGrp="1"/>
          </p:cNvSpPr>
          <p:nvPr>
            <p:ph sz="half" idx="2"/>
          </p:nvPr>
        </p:nvSpPr>
        <p:spPr>
          <a:xfrm>
            <a:off x="6347012" y="1452282"/>
            <a:ext cx="5271246" cy="4948517"/>
          </a:xfrm>
        </p:spPr>
        <p:txBody>
          <a:bodyPr/>
          <a:lstStyle/>
          <a:p>
            <a:pPr marL="0" indent="0" algn="just">
              <a:buNone/>
            </a:pPr>
            <a:r>
              <a:rPr lang="es-MX" b="1" dirty="0" smtClean="0">
                <a:solidFill>
                  <a:schemeClr val="bg1"/>
                </a:solidFill>
                <a:latin typeface="Arial" panose="020B0604020202020204" pitchFamily="34" charset="0"/>
                <a:cs typeface="Arial" panose="020B0604020202020204" pitchFamily="34" charset="0"/>
              </a:rPr>
              <a:t>Lenguaje Fonético: </a:t>
            </a:r>
            <a:r>
              <a:rPr lang="es-MX" dirty="0" smtClean="0">
                <a:solidFill>
                  <a:schemeClr val="bg1"/>
                </a:solidFill>
                <a:latin typeface="Arial" panose="020B0604020202020204" pitchFamily="34" charset="0"/>
                <a:cs typeface="Arial" panose="020B0604020202020204" pitchFamily="34" charset="0"/>
              </a:rPr>
              <a:t>se refiere al lenguaje que emplea los sonidos convencionales, que parten de la raíz gramatical del contexto sociocultural en el que se encuentren.</a:t>
            </a:r>
          </a:p>
          <a:p>
            <a:pPr marL="0" indent="0" algn="just">
              <a:buNone/>
            </a:pPr>
            <a:r>
              <a:rPr lang="es-MX" dirty="0" smtClean="0">
                <a:solidFill>
                  <a:schemeClr val="bg1"/>
                </a:solidFill>
                <a:latin typeface="Arial" panose="020B0604020202020204" pitchFamily="34" charset="0"/>
                <a:cs typeface="Arial" panose="020B0604020202020204" pitchFamily="34" charset="0"/>
              </a:rPr>
              <a:t>Los elementos básicos del sistema fonético del lenguaje son los llamados </a:t>
            </a:r>
            <a:r>
              <a:rPr lang="es-MX" b="1" dirty="0" smtClean="0">
                <a:solidFill>
                  <a:schemeClr val="bg1"/>
                </a:solidFill>
                <a:latin typeface="Arial" panose="020B0604020202020204" pitchFamily="34" charset="0"/>
                <a:cs typeface="Arial" panose="020B0604020202020204" pitchFamily="34" charset="0"/>
              </a:rPr>
              <a:t>fonemas. </a:t>
            </a:r>
            <a:r>
              <a:rPr lang="es-MX" dirty="0" smtClean="0">
                <a:solidFill>
                  <a:schemeClr val="bg1"/>
                </a:solidFill>
                <a:latin typeface="Arial" panose="020B0604020202020204" pitchFamily="34" charset="0"/>
                <a:cs typeface="Arial" panose="020B0604020202020204" pitchFamily="34" charset="0"/>
              </a:rPr>
              <a:t>Estos elementos que vienen a ser las unidades sonoras básicas del lenguaje hablado, desempeñando un papel decisivo en la discriminación del significado de las palabras y, también, en las diferencias de idioma a idioma.</a:t>
            </a:r>
          </a:p>
          <a:p>
            <a:pPr marL="0" indent="0">
              <a:buNone/>
            </a:pPr>
            <a:endParaRPr lang="es-MX" dirty="0"/>
          </a:p>
        </p:txBody>
      </p:sp>
    </p:spTree>
    <p:extLst>
      <p:ext uri="{BB962C8B-B14F-4D97-AF65-F5344CB8AC3E}">
        <p14:creationId xmlns:p14="http://schemas.microsoft.com/office/powerpoint/2010/main" val="361568046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2" y="354107"/>
            <a:ext cx="10932456" cy="762000"/>
          </a:xfrm>
        </p:spPr>
        <p:txBody>
          <a:bodyPr/>
          <a:lstStyle/>
          <a:p>
            <a:pPr algn="ctr"/>
            <a:r>
              <a:rPr lang="es-MX" b="1" cap="none" dirty="0" smtClean="0">
                <a:solidFill>
                  <a:schemeClr val="bg1"/>
                </a:solidFill>
                <a:latin typeface="Arial" panose="020B0604020202020204" pitchFamily="34" charset="0"/>
                <a:cs typeface="Arial" panose="020B0604020202020204" pitchFamily="34" charset="0"/>
              </a:rPr>
              <a:t>Tipos de lenguaje y sus funciones</a:t>
            </a:r>
            <a:endParaRPr lang="es-MX" b="1" cap="none" dirty="0">
              <a:solidFill>
                <a:schemeClr val="bg1"/>
              </a:solidFill>
              <a:latin typeface="Arial" panose="020B0604020202020204" pitchFamily="34" charset="0"/>
              <a:cs typeface="Arial" panose="020B0604020202020204" pitchFamily="34" charset="0"/>
            </a:endParaRPr>
          </a:p>
        </p:txBody>
      </p:sp>
      <p:sp>
        <p:nvSpPr>
          <p:cNvPr id="4" name="Marcador de contenido 3"/>
          <p:cNvSpPr>
            <a:spLocks noGrp="1"/>
          </p:cNvSpPr>
          <p:nvPr>
            <p:ph sz="half" idx="2"/>
          </p:nvPr>
        </p:nvSpPr>
        <p:spPr>
          <a:xfrm>
            <a:off x="6347012" y="1452282"/>
            <a:ext cx="5271246" cy="4948517"/>
          </a:xfrm>
        </p:spPr>
        <p:txBody>
          <a:bodyPr/>
          <a:lstStyle/>
          <a:p>
            <a:pPr marL="0" indent="0" algn="just">
              <a:buNone/>
            </a:pPr>
            <a:r>
              <a:rPr lang="es-MX" b="1" dirty="0" smtClean="0">
                <a:solidFill>
                  <a:schemeClr val="bg1"/>
                </a:solidFill>
                <a:latin typeface="Arial" panose="020B0604020202020204" pitchFamily="34" charset="0"/>
                <a:cs typeface="Arial" panose="020B0604020202020204" pitchFamily="34" charset="0"/>
              </a:rPr>
              <a:t>Lenguaje Escrito: </a:t>
            </a:r>
            <a:r>
              <a:rPr lang="es-MX" dirty="0" smtClean="0">
                <a:solidFill>
                  <a:schemeClr val="bg1"/>
                </a:solidFill>
                <a:latin typeface="Arial" panose="020B0604020202020204" pitchFamily="34" charset="0"/>
                <a:cs typeface="Arial" panose="020B0604020202020204" pitchFamily="34" charset="0"/>
              </a:rPr>
              <a:t>surge como una necesidad para dar forma y presentar gráficamente el lenguaje articulado verbal. Sus primeras manifestaciones fueron posiblemente ideográficas, por ejemplo el código maya, cuyos caracteres expresan una idea o conjunto de ideas en las que cada signo representa un objeto y al paso del tiempo un acontecimiento, por su parte, las unidades fonéticas representan los sonidos de las palabras de la lengua hablada.</a:t>
            </a:r>
            <a:endParaRPr lang="es-MX" dirty="0"/>
          </a:p>
        </p:txBody>
      </p:sp>
      <p:sp>
        <p:nvSpPr>
          <p:cNvPr id="3" name="Marcador de contenido 2"/>
          <p:cNvSpPr>
            <a:spLocks noGrp="1"/>
          </p:cNvSpPr>
          <p:nvPr>
            <p:ph sz="half" idx="1"/>
          </p:nvPr>
        </p:nvSpPr>
        <p:spPr/>
        <p:txBody>
          <a:bodyPr/>
          <a:lstStyle/>
          <a:p>
            <a:pPr marL="0" indent="0">
              <a:buNone/>
            </a:pPr>
            <a:endParaRPr lang="es-MX" dirty="0" smtClean="0"/>
          </a:p>
          <a:p>
            <a:pPr marL="0" indent="0">
              <a:buNone/>
            </a:pPr>
            <a:endParaRPr lang="es-MX" dirty="0"/>
          </a:p>
        </p:txBody>
      </p:sp>
      <p:pic>
        <p:nvPicPr>
          <p:cNvPr id="6" name="Imagen 5"/>
          <p:cNvPicPr>
            <a:picLocks noChangeAspect="1"/>
          </p:cNvPicPr>
          <p:nvPr/>
        </p:nvPicPr>
        <p:blipFill>
          <a:blip r:embed="rId2"/>
          <a:stretch>
            <a:fillRect/>
          </a:stretch>
        </p:blipFill>
        <p:spPr>
          <a:xfrm>
            <a:off x="1473291" y="1371461"/>
            <a:ext cx="3932425" cy="5110157"/>
          </a:xfrm>
          <a:prstGeom prst="rect">
            <a:avLst/>
          </a:prstGeom>
        </p:spPr>
      </p:pic>
    </p:spTree>
    <p:extLst>
      <p:ext uri="{BB962C8B-B14F-4D97-AF65-F5344CB8AC3E}">
        <p14:creationId xmlns:p14="http://schemas.microsoft.com/office/powerpoint/2010/main" val="41544415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2" y="354107"/>
            <a:ext cx="10932456" cy="762000"/>
          </a:xfrm>
        </p:spPr>
        <p:txBody>
          <a:bodyPr/>
          <a:lstStyle/>
          <a:p>
            <a:pPr algn="ctr"/>
            <a:r>
              <a:rPr lang="es-MX" b="1" cap="none" dirty="0" smtClean="0">
                <a:solidFill>
                  <a:schemeClr val="bg1"/>
                </a:solidFill>
                <a:latin typeface="Arial" panose="020B0604020202020204" pitchFamily="34" charset="0"/>
                <a:cs typeface="Arial" panose="020B0604020202020204" pitchFamily="34" charset="0"/>
              </a:rPr>
              <a:t>Tipos de lenguaje y sus funciones</a:t>
            </a:r>
            <a:endParaRPr lang="es-MX" b="1" cap="none" dirty="0">
              <a:solidFill>
                <a:schemeClr val="bg1"/>
              </a:solidFill>
              <a:latin typeface="Arial" panose="020B0604020202020204" pitchFamily="34" charset="0"/>
              <a:cs typeface="Arial" panose="020B0604020202020204" pitchFamily="34" charset="0"/>
            </a:endParaRPr>
          </a:p>
        </p:txBody>
      </p:sp>
      <p:sp>
        <p:nvSpPr>
          <p:cNvPr id="4" name="Marcador de contenido 3"/>
          <p:cNvSpPr>
            <a:spLocks noGrp="1"/>
          </p:cNvSpPr>
          <p:nvPr>
            <p:ph sz="half" idx="2"/>
          </p:nvPr>
        </p:nvSpPr>
        <p:spPr>
          <a:xfrm>
            <a:off x="6347012" y="1452282"/>
            <a:ext cx="5271246" cy="4948517"/>
          </a:xfrm>
        </p:spPr>
        <p:txBody>
          <a:bodyPr/>
          <a:lstStyle/>
          <a:p>
            <a:pPr marL="0" indent="0" algn="just">
              <a:buNone/>
            </a:pPr>
            <a:r>
              <a:rPr lang="es-MX" b="1" dirty="0" smtClean="0">
                <a:solidFill>
                  <a:schemeClr val="bg1"/>
                </a:solidFill>
                <a:latin typeface="Arial" panose="020B0604020202020204" pitchFamily="34" charset="0"/>
                <a:cs typeface="Arial" panose="020B0604020202020204" pitchFamily="34" charset="0"/>
              </a:rPr>
              <a:t>Lenguaje Auditivo: </a:t>
            </a:r>
            <a:r>
              <a:rPr lang="es-MX" dirty="0" smtClean="0">
                <a:solidFill>
                  <a:schemeClr val="bg1"/>
                </a:solidFill>
                <a:latin typeface="Arial" panose="020B0604020202020204" pitchFamily="34" charset="0"/>
                <a:cs typeface="Arial" panose="020B0604020202020204" pitchFamily="34" charset="0"/>
              </a:rPr>
              <a:t>la capacidad innata que tiene el ser humano para escuchar a los demás, o para oír y convivir con el mundo físico y natural que lo rodea, le permite agudizar sus sentidos y hacer más dinámico su papel de perceptor. Gracias a ellos también distingue, imagina y supone hechos y fenómenos, creando, particularmente por las cualidades de la vista y el oído, múltiples imágenes tanto visuales como sonoras.</a:t>
            </a:r>
            <a:endParaRPr lang="es-MX" dirty="0"/>
          </a:p>
        </p:txBody>
      </p:sp>
      <p:sp>
        <p:nvSpPr>
          <p:cNvPr id="3" name="Marcador de contenido 2"/>
          <p:cNvSpPr>
            <a:spLocks noGrp="1"/>
          </p:cNvSpPr>
          <p:nvPr>
            <p:ph sz="half" idx="1"/>
          </p:nvPr>
        </p:nvSpPr>
        <p:spPr/>
        <p:txBody>
          <a:bodyPr/>
          <a:lstStyle/>
          <a:p>
            <a:pPr marL="0" indent="0">
              <a:buNone/>
            </a:pPr>
            <a:endParaRPr lang="es-MX" dirty="0" smtClean="0"/>
          </a:p>
          <a:p>
            <a:pPr marL="0" indent="0">
              <a:buNone/>
            </a:pPr>
            <a:endParaRPr lang="es-MX" dirty="0"/>
          </a:p>
        </p:txBody>
      </p:sp>
      <p:pic>
        <p:nvPicPr>
          <p:cNvPr id="5" name="Imagen 4"/>
          <p:cNvPicPr>
            <a:picLocks noChangeAspect="1"/>
          </p:cNvPicPr>
          <p:nvPr/>
        </p:nvPicPr>
        <p:blipFill>
          <a:blip r:embed="rId2"/>
          <a:stretch>
            <a:fillRect/>
          </a:stretch>
        </p:blipFill>
        <p:spPr>
          <a:xfrm>
            <a:off x="1243607" y="1452282"/>
            <a:ext cx="4437529" cy="4477150"/>
          </a:xfrm>
          <a:prstGeom prst="rect">
            <a:avLst/>
          </a:prstGeom>
        </p:spPr>
      </p:pic>
    </p:spTree>
    <p:extLst>
      <p:ext uri="{BB962C8B-B14F-4D97-AF65-F5344CB8AC3E}">
        <p14:creationId xmlns:p14="http://schemas.microsoft.com/office/powerpoint/2010/main" val="104817784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2" y="354107"/>
            <a:ext cx="10932456" cy="762000"/>
          </a:xfrm>
        </p:spPr>
        <p:txBody>
          <a:bodyPr/>
          <a:lstStyle/>
          <a:p>
            <a:pPr algn="ctr"/>
            <a:r>
              <a:rPr lang="es-MX" b="1" cap="none" dirty="0" smtClean="0">
                <a:solidFill>
                  <a:schemeClr val="bg1"/>
                </a:solidFill>
                <a:latin typeface="Arial" panose="020B0604020202020204" pitchFamily="34" charset="0"/>
                <a:cs typeface="Arial" panose="020B0604020202020204" pitchFamily="34" charset="0"/>
              </a:rPr>
              <a:t>Tipos de lenguaje y sus funciones</a:t>
            </a:r>
            <a:endParaRPr lang="es-MX" b="1" cap="none" dirty="0">
              <a:solidFill>
                <a:schemeClr val="bg1"/>
              </a:solidFill>
              <a:latin typeface="Arial" panose="020B0604020202020204" pitchFamily="34" charset="0"/>
              <a:cs typeface="Arial" panose="020B0604020202020204" pitchFamily="34" charset="0"/>
            </a:endParaRPr>
          </a:p>
        </p:txBody>
      </p:sp>
      <p:sp>
        <p:nvSpPr>
          <p:cNvPr id="4" name="Marcador de contenido 3"/>
          <p:cNvSpPr>
            <a:spLocks noGrp="1"/>
          </p:cNvSpPr>
          <p:nvPr>
            <p:ph sz="half" idx="2"/>
          </p:nvPr>
        </p:nvSpPr>
        <p:spPr>
          <a:xfrm>
            <a:off x="6347012" y="1452282"/>
            <a:ext cx="5271246" cy="4948517"/>
          </a:xfrm>
        </p:spPr>
        <p:txBody>
          <a:bodyPr/>
          <a:lstStyle/>
          <a:p>
            <a:pPr marL="0" indent="0" algn="just">
              <a:buNone/>
            </a:pPr>
            <a:r>
              <a:rPr lang="es-MX" b="1" dirty="0" smtClean="0">
                <a:solidFill>
                  <a:schemeClr val="bg1"/>
                </a:solidFill>
                <a:latin typeface="Arial" panose="020B0604020202020204" pitchFamily="34" charset="0"/>
                <a:cs typeface="Arial" panose="020B0604020202020204" pitchFamily="34" charset="0"/>
              </a:rPr>
              <a:t>Lenguaje Corporal y no verbal: </a:t>
            </a:r>
            <a:r>
              <a:rPr lang="es-MX" dirty="0" smtClean="0">
                <a:solidFill>
                  <a:schemeClr val="bg1"/>
                </a:solidFill>
                <a:latin typeface="Arial" panose="020B0604020202020204" pitchFamily="34" charset="0"/>
                <a:cs typeface="Arial" panose="020B0604020202020204" pitchFamily="34" charset="0"/>
              </a:rPr>
              <a:t>en ocasiones se comenta que alguien dice más con movimientos corporales y gestos que con palabras. Así, observa que mientras alguien mueve las manos, pie o cualquier otra parte del cuerpo; además proyecta distintos gestos cuando acepta o rechaza, si está alegre, triste, risueño, indiferente, o enojado; en fin, cuando el sujeto pasa de un estado de ánimo a otro.</a:t>
            </a:r>
          </a:p>
          <a:p>
            <a:pPr marL="0" indent="0" algn="just">
              <a:buNone/>
            </a:pPr>
            <a:r>
              <a:rPr lang="es-MX" dirty="0" smtClean="0">
                <a:solidFill>
                  <a:schemeClr val="bg1"/>
                </a:solidFill>
                <a:latin typeface="Arial" panose="020B0604020202020204" pitchFamily="34" charset="0"/>
                <a:cs typeface="Arial" panose="020B0604020202020204" pitchFamily="34" charset="0"/>
              </a:rPr>
              <a:t>El comportamiento no verbal “está basado en los movimientos del cuerpo, de la cara, de las manos, en la disposición espacial que asumen los cuerpos de los integrantes, en la entonación de la voz, en el ritmo y las reflexiones del discurso.</a:t>
            </a:r>
            <a:endParaRPr lang="es-MX" dirty="0"/>
          </a:p>
        </p:txBody>
      </p:sp>
      <p:sp>
        <p:nvSpPr>
          <p:cNvPr id="3" name="Marcador de contenido 2"/>
          <p:cNvSpPr>
            <a:spLocks noGrp="1"/>
          </p:cNvSpPr>
          <p:nvPr>
            <p:ph sz="half" idx="1"/>
          </p:nvPr>
        </p:nvSpPr>
        <p:spPr/>
        <p:txBody>
          <a:bodyPr/>
          <a:lstStyle/>
          <a:p>
            <a:pPr marL="0" indent="0">
              <a:buNone/>
            </a:pPr>
            <a:endParaRPr lang="es-MX" dirty="0" smtClean="0"/>
          </a:p>
          <a:p>
            <a:pPr marL="0" indent="0">
              <a:buNone/>
            </a:pPr>
            <a:endParaRPr lang="es-MX" dirty="0"/>
          </a:p>
        </p:txBody>
      </p:sp>
      <p:pic>
        <p:nvPicPr>
          <p:cNvPr id="6" name="Imagen 5"/>
          <p:cNvPicPr>
            <a:picLocks noChangeAspect="1"/>
          </p:cNvPicPr>
          <p:nvPr/>
        </p:nvPicPr>
        <p:blipFill>
          <a:blip r:embed="rId2"/>
          <a:stretch>
            <a:fillRect/>
          </a:stretch>
        </p:blipFill>
        <p:spPr>
          <a:xfrm>
            <a:off x="685802" y="2142066"/>
            <a:ext cx="5303137" cy="3548281"/>
          </a:xfrm>
          <a:prstGeom prst="rect">
            <a:avLst/>
          </a:prstGeom>
        </p:spPr>
      </p:pic>
    </p:spTree>
    <p:extLst>
      <p:ext uri="{BB962C8B-B14F-4D97-AF65-F5344CB8AC3E}">
        <p14:creationId xmlns:p14="http://schemas.microsoft.com/office/powerpoint/2010/main" val="241082913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2" y="354107"/>
            <a:ext cx="10932456" cy="762000"/>
          </a:xfrm>
        </p:spPr>
        <p:txBody>
          <a:bodyPr/>
          <a:lstStyle/>
          <a:p>
            <a:pPr algn="ctr"/>
            <a:r>
              <a:rPr lang="es-MX" b="1" cap="none" dirty="0" smtClean="0">
                <a:solidFill>
                  <a:schemeClr val="bg1"/>
                </a:solidFill>
                <a:latin typeface="Arial" panose="020B0604020202020204" pitchFamily="34" charset="0"/>
                <a:cs typeface="Arial" panose="020B0604020202020204" pitchFamily="34" charset="0"/>
              </a:rPr>
              <a:t>Tipos de lenguaje y sus funciones</a:t>
            </a:r>
            <a:endParaRPr lang="es-MX" b="1" cap="none" dirty="0">
              <a:solidFill>
                <a:schemeClr val="bg1"/>
              </a:solidFill>
              <a:latin typeface="Arial" panose="020B0604020202020204" pitchFamily="34" charset="0"/>
              <a:cs typeface="Arial" panose="020B0604020202020204" pitchFamily="34" charset="0"/>
            </a:endParaRPr>
          </a:p>
        </p:txBody>
      </p:sp>
      <p:sp>
        <p:nvSpPr>
          <p:cNvPr id="4" name="Marcador de contenido 3"/>
          <p:cNvSpPr>
            <a:spLocks noGrp="1"/>
          </p:cNvSpPr>
          <p:nvPr>
            <p:ph sz="half" idx="2"/>
          </p:nvPr>
        </p:nvSpPr>
        <p:spPr>
          <a:xfrm>
            <a:off x="6347012" y="1452282"/>
            <a:ext cx="5271246" cy="4948517"/>
          </a:xfrm>
        </p:spPr>
        <p:txBody>
          <a:bodyPr/>
          <a:lstStyle/>
          <a:p>
            <a:pPr marL="0" indent="0" algn="just">
              <a:buNone/>
            </a:pPr>
            <a:r>
              <a:rPr lang="es-MX" b="1" dirty="0" smtClean="0">
                <a:solidFill>
                  <a:schemeClr val="bg1"/>
                </a:solidFill>
                <a:latin typeface="Arial" panose="020B0604020202020204" pitchFamily="34" charset="0"/>
                <a:cs typeface="Arial" panose="020B0604020202020204" pitchFamily="34" charset="0"/>
              </a:rPr>
              <a:t>Lenguaje  Kinésico: </a:t>
            </a:r>
            <a:r>
              <a:rPr lang="es-MX" dirty="0" smtClean="0">
                <a:solidFill>
                  <a:schemeClr val="bg1"/>
                </a:solidFill>
                <a:latin typeface="Arial" panose="020B0604020202020204" pitchFamily="34" charset="0"/>
                <a:cs typeface="Arial" panose="020B0604020202020204" pitchFamily="34" charset="0"/>
              </a:rPr>
              <a:t>los movimientos, las posturas del cuerpo consciente o inconscientemente conforman el sistema </a:t>
            </a:r>
            <a:r>
              <a:rPr lang="es-MX" dirty="0" err="1" smtClean="0">
                <a:solidFill>
                  <a:schemeClr val="bg1"/>
                </a:solidFill>
                <a:latin typeface="Arial" panose="020B0604020202020204" pitchFamily="34" charset="0"/>
                <a:cs typeface="Arial" panose="020B0604020202020204" pitchFamily="34" charset="0"/>
              </a:rPr>
              <a:t>Knésico</a:t>
            </a:r>
            <a:r>
              <a:rPr lang="es-MX" dirty="0" smtClean="0">
                <a:solidFill>
                  <a:schemeClr val="bg1"/>
                </a:solidFill>
                <a:latin typeface="Arial" panose="020B0604020202020204" pitchFamily="34" charset="0"/>
                <a:cs typeface="Arial" panose="020B0604020202020204" pitchFamily="34" charset="0"/>
              </a:rPr>
              <a:t>, comunicando o matizando los discursos. También incluye los movimientos aprendidos, de percepción visual, audiovisual y táctil, que ligados a las combinaciones lingüística y paralingüística  poseen valor comunicativo. Se cree que es uno de los más antiguos, probablemente se desarrolló antes que el lenguaje verbal. Varía dependiendo de los factores étnicos y culturales.</a:t>
            </a:r>
            <a:endParaRPr lang="es-MX" dirty="0"/>
          </a:p>
        </p:txBody>
      </p:sp>
      <p:sp>
        <p:nvSpPr>
          <p:cNvPr id="3" name="Marcador de contenido 2"/>
          <p:cNvSpPr>
            <a:spLocks noGrp="1"/>
          </p:cNvSpPr>
          <p:nvPr>
            <p:ph sz="half" idx="1"/>
          </p:nvPr>
        </p:nvSpPr>
        <p:spPr/>
        <p:txBody>
          <a:bodyPr/>
          <a:lstStyle/>
          <a:p>
            <a:pPr marL="0" indent="0">
              <a:buNone/>
            </a:pPr>
            <a:endParaRPr lang="es-MX" dirty="0" smtClean="0"/>
          </a:p>
          <a:p>
            <a:pPr marL="0" indent="0">
              <a:buNone/>
            </a:pPr>
            <a:endParaRPr lang="es-MX" dirty="0"/>
          </a:p>
        </p:txBody>
      </p:sp>
      <p:pic>
        <p:nvPicPr>
          <p:cNvPr id="5" name="Imagen 4"/>
          <p:cNvPicPr>
            <a:picLocks noChangeAspect="1"/>
          </p:cNvPicPr>
          <p:nvPr/>
        </p:nvPicPr>
        <p:blipFill>
          <a:blip r:embed="rId2"/>
          <a:stretch>
            <a:fillRect/>
          </a:stretch>
        </p:blipFill>
        <p:spPr>
          <a:xfrm>
            <a:off x="812724" y="1795871"/>
            <a:ext cx="4741489" cy="4261338"/>
          </a:xfrm>
          <a:prstGeom prst="rect">
            <a:avLst/>
          </a:prstGeom>
        </p:spPr>
      </p:pic>
    </p:spTree>
    <p:extLst>
      <p:ext uri="{BB962C8B-B14F-4D97-AF65-F5344CB8AC3E}">
        <p14:creationId xmlns:p14="http://schemas.microsoft.com/office/powerpoint/2010/main" val="24235204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2" y="354107"/>
            <a:ext cx="10932456" cy="762000"/>
          </a:xfrm>
        </p:spPr>
        <p:txBody>
          <a:bodyPr/>
          <a:lstStyle/>
          <a:p>
            <a:pPr algn="ctr"/>
            <a:r>
              <a:rPr lang="es-MX" b="1" cap="none" dirty="0" smtClean="0">
                <a:solidFill>
                  <a:schemeClr val="bg1"/>
                </a:solidFill>
                <a:latin typeface="Arial" panose="020B0604020202020204" pitchFamily="34" charset="0"/>
                <a:cs typeface="Arial" panose="020B0604020202020204" pitchFamily="34" charset="0"/>
              </a:rPr>
              <a:t>Tipos de lenguaje y sus funciones</a:t>
            </a:r>
            <a:endParaRPr lang="es-MX" b="1" cap="none" dirty="0">
              <a:solidFill>
                <a:schemeClr val="bg1"/>
              </a:solidFill>
              <a:latin typeface="Arial" panose="020B0604020202020204" pitchFamily="34" charset="0"/>
              <a:cs typeface="Arial" panose="020B0604020202020204" pitchFamily="34" charset="0"/>
            </a:endParaRPr>
          </a:p>
        </p:txBody>
      </p:sp>
      <p:sp>
        <p:nvSpPr>
          <p:cNvPr id="4" name="Marcador de contenido 3"/>
          <p:cNvSpPr>
            <a:spLocks noGrp="1"/>
          </p:cNvSpPr>
          <p:nvPr>
            <p:ph sz="half" idx="2"/>
          </p:nvPr>
        </p:nvSpPr>
        <p:spPr>
          <a:xfrm>
            <a:off x="6347012" y="1452282"/>
            <a:ext cx="5271246" cy="4948517"/>
          </a:xfrm>
        </p:spPr>
        <p:txBody>
          <a:bodyPr/>
          <a:lstStyle/>
          <a:p>
            <a:pPr marL="0" indent="0" algn="just">
              <a:buNone/>
            </a:pPr>
            <a:r>
              <a:rPr lang="es-MX" b="1" dirty="0" smtClean="0">
                <a:solidFill>
                  <a:schemeClr val="bg1"/>
                </a:solidFill>
                <a:latin typeface="Arial" panose="020B0604020202020204" pitchFamily="34" charset="0"/>
                <a:cs typeface="Arial" panose="020B0604020202020204" pitchFamily="34" charset="0"/>
              </a:rPr>
              <a:t>Lenguaje </a:t>
            </a:r>
            <a:r>
              <a:rPr lang="es-MX" b="1" dirty="0" err="1" smtClean="0">
                <a:solidFill>
                  <a:schemeClr val="bg1"/>
                </a:solidFill>
                <a:latin typeface="Arial" panose="020B0604020202020204" pitchFamily="34" charset="0"/>
                <a:cs typeface="Arial" panose="020B0604020202020204" pitchFamily="34" charset="0"/>
              </a:rPr>
              <a:t>Proxémico</a:t>
            </a:r>
            <a:r>
              <a:rPr lang="es-MX" b="1" dirty="0" smtClean="0">
                <a:solidFill>
                  <a:schemeClr val="bg1"/>
                </a:solidFill>
                <a:latin typeface="Arial" panose="020B0604020202020204" pitchFamily="34" charset="0"/>
                <a:cs typeface="Arial" panose="020B0604020202020204" pitchFamily="34" charset="0"/>
              </a:rPr>
              <a:t>:  </a:t>
            </a:r>
            <a:r>
              <a:rPr lang="es-MX" dirty="0" smtClean="0">
                <a:solidFill>
                  <a:schemeClr val="bg1"/>
                </a:solidFill>
                <a:latin typeface="Arial" panose="020B0604020202020204" pitchFamily="34" charset="0"/>
                <a:cs typeface="Arial" panose="020B0604020202020204" pitchFamily="34" charset="0"/>
              </a:rPr>
              <a:t>lo suelen denominar </a:t>
            </a:r>
            <a:r>
              <a:rPr lang="es-MX" dirty="0" err="1" smtClean="0">
                <a:solidFill>
                  <a:schemeClr val="bg1"/>
                </a:solidFill>
                <a:latin typeface="Arial" panose="020B0604020202020204" pitchFamily="34" charset="0"/>
                <a:cs typeface="Arial" panose="020B0604020202020204" pitchFamily="34" charset="0"/>
              </a:rPr>
              <a:t>Proxémico</a:t>
            </a:r>
            <a:r>
              <a:rPr lang="es-MX" dirty="0" smtClean="0">
                <a:solidFill>
                  <a:schemeClr val="bg1"/>
                </a:solidFill>
                <a:latin typeface="Arial" panose="020B0604020202020204" pitchFamily="34" charset="0"/>
                <a:cs typeface="Arial" panose="020B0604020202020204" pitchFamily="34" charset="0"/>
              </a:rPr>
              <a:t> o del espacio próximo; el propio nombre lo dice, trata sobre lo que afecta el espacio físico en las relaciones interpersonales y en el individuo en sí mismo, se refiere a la distancia a la cual se entabla una conversación.</a:t>
            </a:r>
            <a:endParaRPr lang="es-MX" dirty="0"/>
          </a:p>
        </p:txBody>
      </p:sp>
      <p:sp>
        <p:nvSpPr>
          <p:cNvPr id="3" name="Marcador de contenido 2"/>
          <p:cNvSpPr>
            <a:spLocks noGrp="1"/>
          </p:cNvSpPr>
          <p:nvPr>
            <p:ph sz="half" idx="1"/>
          </p:nvPr>
        </p:nvSpPr>
        <p:spPr/>
        <p:txBody>
          <a:bodyPr/>
          <a:lstStyle/>
          <a:p>
            <a:pPr marL="0" indent="0">
              <a:buNone/>
            </a:pPr>
            <a:endParaRPr lang="es-MX" dirty="0" smtClean="0"/>
          </a:p>
          <a:p>
            <a:pPr marL="0" indent="0">
              <a:buNone/>
            </a:pPr>
            <a:endParaRPr lang="es-MX" dirty="0"/>
          </a:p>
        </p:txBody>
      </p:sp>
      <p:pic>
        <p:nvPicPr>
          <p:cNvPr id="7" name="Imagen 6"/>
          <p:cNvPicPr>
            <a:picLocks noChangeAspect="1"/>
          </p:cNvPicPr>
          <p:nvPr/>
        </p:nvPicPr>
        <p:blipFill>
          <a:blip r:embed="rId2"/>
          <a:stretch>
            <a:fillRect/>
          </a:stretch>
        </p:blipFill>
        <p:spPr>
          <a:xfrm>
            <a:off x="408814" y="2006418"/>
            <a:ext cx="5549310" cy="3784783"/>
          </a:xfrm>
          <a:prstGeom prst="rect">
            <a:avLst/>
          </a:prstGeom>
        </p:spPr>
      </p:pic>
    </p:spTree>
    <p:extLst>
      <p:ext uri="{BB962C8B-B14F-4D97-AF65-F5344CB8AC3E}">
        <p14:creationId xmlns:p14="http://schemas.microsoft.com/office/powerpoint/2010/main" val="31670838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2" y="354107"/>
            <a:ext cx="10932456" cy="762000"/>
          </a:xfrm>
        </p:spPr>
        <p:txBody>
          <a:bodyPr/>
          <a:lstStyle/>
          <a:p>
            <a:pPr algn="ctr"/>
            <a:r>
              <a:rPr lang="es-MX" b="1" cap="none" dirty="0" smtClean="0">
                <a:solidFill>
                  <a:schemeClr val="bg1"/>
                </a:solidFill>
                <a:latin typeface="Arial" panose="020B0604020202020204" pitchFamily="34" charset="0"/>
                <a:cs typeface="Arial" panose="020B0604020202020204" pitchFamily="34" charset="0"/>
              </a:rPr>
              <a:t>Tipos de lenguaje y sus funciones</a:t>
            </a:r>
            <a:endParaRPr lang="es-MX" b="1" cap="none" dirty="0">
              <a:solidFill>
                <a:schemeClr val="bg1"/>
              </a:solidFill>
              <a:latin typeface="Arial" panose="020B0604020202020204" pitchFamily="34" charset="0"/>
              <a:cs typeface="Arial" panose="020B0604020202020204" pitchFamily="34" charset="0"/>
            </a:endParaRPr>
          </a:p>
        </p:txBody>
      </p:sp>
      <p:sp>
        <p:nvSpPr>
          <p:cNvPr id="4" name="Marcador de contenido 3"/>
          <p:cNvSpPr>
            <a:spLocks noGrp="1"/>
          </p:cNvSpPr>
          <p:nvPr>
            <p:ph sz="half" idx="2"/>
          </p:nvPr>
        </p:nvSpPr>
        <p:spPr>
          <a:xfrm>
            <a:off x="6347012" y="1452282"/>
            <a:ext cx="5271246" cy="4948517"/>
          </a:xfrm>
        </p:spPr>
        <p:txBody>
          <a:bodyPr>
            <a:normAutofit fontScale="92500" lnSpcReduction="10000"/>
          </a:bodyPr>
          <a:lstStyle/>
          <a:p>
            <a:pPr marL="0" indent="0" algn="just">
              <a:buNone/>
            </a:pPr>
            <a:r>
              <a:rPr lang="es-MX" b="1" dirty="0" smtClean="0">
                <a:solidFill>
                  <a:schemeClr val="bg1"/>
                </a:solidFill>
                <a:latin typeface="Arial" panose="020B0604020202020204" pitchFamily="34" charset="0"/>
                <a:cs typeface="Arial" panose="020B0604020202020204" pitchFamily="34" charset="0"/>
              </a:rPr>
              <a:t>Lenguaje Icónico o Pictográfico: </a:t>
            </a:r>
            <a:r>
              <a:rPr lang="es-MX" dirty="0" smtClean="0">
                <a:solidFill>
                  <a:schemeClr val="bg1"/>
                </a:solidFill>
                <a:latin typeface="Arial" panose="020B0604020202020204" pitchFamily="34" charset="0"/>
                <a:cs typeface="Arial" panose="020B0604020202020204" pitchFamily="34" charset="0"/>
              </a:rPr>
              <a:t>el lenguaje icónico o pictográfico se vale de signos o imágenes que tienen un  significado determinado para transmitir un mensaje, se expresa a través de las imágenes o símbolos, puede representar personas u objetos, pero también ideas.</a:t>
            </a:r>
          </a:p>
          <a:p>
            <a:pPr marL="0" indent="0" algn="just">
              <a:buNone/>
            </a:pPr>
            <a:r>
              <a:rPr lang="es-MX" dirty="0" smtClean="0">
                <a:solidFill>
                  <a:schemeClr val="bg1"/>
                </a:solidFill>
                <a:latin typeface="Arial" panose="020B0604020202020204" pitchFamily="34" charset="0"/>
                <a:cs typeface="Arial" panose="020B0604020202020204" pitchFamily="34" charset="0"/>
              </a:rPr>
              <a:t>El lenguaje icónico sirve para comunicar infinidad de situaciones por medio de imágenes visuales éstas pueden ser naturales e intencionales, y de ellas se originan dos tipos de comunicación.</a:t>
            </a:r>
          </a:p>
          <a:p>
            <a:pPr marL="0" indent="0" algn="just">
              <a:buNone/>
            </a:pPr>
            <a:r>
              <a:rPr lang="es-MX" b="1" dirty="0" smtClean="0">
                <a:solidFill>
                  <a:schemeClr val="bg1"/>
                </a:solidFill>
                <a:latin typeface="Arial" panose="020B0604020202020204" pitchFamily="34" charset="0"/>
                <a:cs typeface="Arial" panose="020B0604020202020204" pitchFamily="34" charset="0"/>
              </a:rPr>
              <a:t>a)Comunicación visual casual: </a:t>
            </a:r>
            <a:r>
              <a:rPr lang="es-MX" dirty="0" smtClean="0">
                <a:solidFill>
                  <a:schemeClr val="bg1"/>
                </a:solidFill>
                <a:latin typeface="Arial" panose="020B0604020202020204" pitchFamily="34" charset="0"/>
                <a:cs typeface="Arial" panose="020B0604020202020204" pitchFamily="34" charset="0"/>
              </a:rPr>
              <a:t>una puesta del sol al atardecer, frente al mar, junto con un  grupo de nubes rojizas en el cielo, nos indica que el día está por llegar a su fin.</a:t>
            </a:r>
          </a:p>
          <a:p>
            <a:pPr marL="0" indent="0" algn="just">
              <a:buNone/>
            </a:pPr>
            <a:r>
              <a:rPr lang="es-MX" b="1" dirty="0" smtClean="0">
                <a:solidFill>
                  <a:schemeClr val="bg1"/>
                </a:solidFill>
                <a:latin typeface="Arial" panose="020B0604020202020204" pitchFamily="34" charset="0"/>
                <a:cs typeface="Arial" panose="020B0604020202020204" pitchFamily="34" charset="0"/>
              </a:rPr>
              <a:t>b)Comunicación visual intencionada: </a:t>
            </a:r>
            <a:r>
              <a:rPr lang="es-MX" dirty="0" smtClean="0">
                <a:solidFill>
                  <a:schemeClr val="bg1"/>
                </a:solidFill>
                <a:latin typeface="Arial" panose="020B0604020202020204" pitchFamily="34" charset="0"/>
                <a:cs typeface="Arial" panose="020B0604020202020204" pitchFamily="34" charset="0"/>
              </a:rPr>
              <a:t>un espectáculo de luz y sonido, acompañado de una serie de juegos pirotécnicos lanzados al cielo, nos señala una fiesta o celebración en una comunidad.</a:t>
            </a:r>
            <a:endParaRPr lang="es-MX" b="1" dirty="0"/>
          </a:p>
        </p:txBody>
      </p:sp>
      <p:sp>
        <p:nvSpPr>
          <p:cNvPr id="3" name="Marcador de contenido 2"/>
          <p:cNvSpPr>
            <a:spLocks noGrp="1"/>
          </p:cNvSpPr>
          <p:nvPr>
            <p:ph sz="half" idx="1"/>
          </p:nvPr>
        </p:nvSpPr>
        <p:spPr/>
        <p:txBody>
          <a:bodyPr>
            <a:normAutofit fontScale="92500" lnSpcReduction="10000"/>
          </a:bodyPr>
          <a:lstStyle/>
          <a:p>
            <a:pPr marL="0" indent="0">
              <a:buNone/>
            </a:pPr>
            <a:endParaRPr lang="es-MX" dirty="0" smtClean="0"/>
          </a:p>
          <a:p>
            <a:pPr marL="0" indent="0">
              <a:buNone/>
            </a:pPr>
            <a:endParaRPr lang="es-MX" dirty="0"/>
          </a:p>
        </p:txBody>
      </p:sp>
      <p:pic>
        <p:nvPicPr>
          <p:cNvPr id="5" name="Imagen 4"/>
          <p:cNvPicPr>
            <a:picLocks noChangeAspect="1"/>
          </p:cNvPicPr>
          <p:nvPr/>
        </p:nvPicPr>
        <p:blipFill>
          <a:blip r:embed="rId2"/>
          <a:stretch>
            <a:fillRect/>
          </a:stretch>
        </p:blipFill>
        <p:spPr>
          <a:xfrm>
            <a:off x="3416210" y="4891274"/>
            <a:ext cx="2698061" cy="1509231"/>
          </a:xfrm>
          <a:prstGeom prst="rect">
            <a:avLst/>
          </a:prstGeom>
        </p:spPr>
      </p:pic>
      <p:pic>
        <p:nvPicPr>
          <p:cNvPr id="6" name="Imagen 5"/>
          <p:cNvPicPr>
            <a:picLocks noChangeAspect="1"/>
          </p:cNvPicPr>
          <p:nvPr/>
        </p:nvPicPr>
        <p:blipFill>
          <a:blip r:embed="rId3"/>
          <a:stretch>
            <a:fillRect/>
          </a:stretch>
        </p:blipFill>
        <p:spPr>
          <a:xfrm>
            <a:off x="792694" y="4242656"/>
            <a:ext cx="2390775" cy="1914525"/>
          </a:xfrm>
          <a:prstGeom prst="rect">
            <a:avLst/>
          </a:prstGeom>
        </p:spPr>
      </p:pic>
      <p:pic>
        <p:nvPicPr>
          <p:cNvPr id="8" name="Imagen 7"/>
          <p:cNvPicPr>
            <a:picLocks noChangeAspect="1"/>
          </p:cNvPicPr>
          <p:nvPr/>
        </p:nvPicPr>
        <p:blipFill>
          <a:blip r:embed="rId4"/>
          <a:stretch>
            <a:fillRect/>
          </a:stretch>
        </p:blipFill>
        <p:spPr>
          <a:xfrm>
            <a:off x="905033" y="1492582"/>
            <a:ext cx="4556872" cy="2336485"/>
          </a:xfrm>
          <a:prstGeom prst="rect">
            <a:avLst/>
          </a:prstGeom>
        </p:spPr>
      </p:pic>
    </p:spTree>
    <p:extLst>
      <p:ext uri="{BB962C8B-B14F-4D97-AF65-F5344CB8AC3E}">
        <p14:creationId xmlns:p14="http://schemas.microsoft.com/office/powerpoint/2010/main" val="39729462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101380" y="1350756"/>
            <a:ext cx="10524564" cy="4092101"/>
          </a:xfrm>
          <a:prstGeom prst="rect">
            <a:avLst/>
          </a:prstGeom>
        </p:spPr>
      </p:pic>
    </p:spTree>
    <p:extLst>
      <p:ext uri="{BB962C8B-B14F-4D97-AF65-F5344CB8AC3E}">
        <p14:creationId xmlns:p14="http://schemas.microsoft.com/office/powerpoint/2010/main" val="81805028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2" y="354107"/>
            <a:ext cx="10932456" cy="762000"/>
          </a:xfrm>
        </p:spPr>
        <p:txBody>
          <a:bodyPr/>
          <a:lstStyle/>
          <a:p>
            <a:pPr algn="ctr"/>
            <a:r>
              <a:rPr lang="es-MX" b="1" cap="none" dirty="0" smtClean="0">
                <a:solidFill>
                  <a:schemeClr val="bg1"/>
                </a:solidFill>
                <a:latin typeface="Arial" panose="020B0604020202020204" pitchFamily="34" charset="0"/>
                <a:cs typeface="Arial" panose="020B0604020202020204" pitchFamily="34" charset="0"/>
              </a:rPr>
              <a:t>Tipos de lenguaje y sus funciones</a:t>
            </a:r>
            <a:endParaRPr lang="es-MX" b="1" cap="none" dirty="0">
              <a:solidFill>
                <a:schemeClr val="bg1"/>
              </a:solidFill>
              <a:latin typeface="Arial" panose="020B0604020202020204" pitchFamily="34" charset="0"/>
              <a:cs typeface="Arial" panose="020B0604020202020204" pitchFamily="34" charset="0"/>
            </a:endParaRPr>
          </a:p>
        </p:txBody>
      </p:sp>
      <p:sp>
        <p:nvSpPr>
          <p:cNvPr id="4" name="Marcador de contenido 3"/>
          <p:cNvSpPr>
            <a:spLocks noGrp="1"/>
          </p:cNvSpPr>
          <p:nvPr>
            <p:ph sz="half" idx="2"/>
          </p:nvPr>
        </p:nvSpPr>
        <p:spPr>
          <a:xfrm>
            <a:off x="6347012" y="1452282"/>
            <a:ext cx="5271246" cy="4948517"/>
          </a:xfrm>
        </p:spPr>
        <p:txBody>
          <a:bodyPr>
            <a:normAutofit/>
          </a:bodyPr>
          <a:lstStyle/>
          <a:p>
            <a:pPr marL="0" indent="0" algn="just">
              <a:buNone/>
            </a:pPr>
            <a:r>
              <a:rPr lang="es-MX" b="1" dirty="0" smtClean="0">
                <a:solidFill>
                  <a:schemeClr val="bg1"/>
                </a:solidFill>
                <a:latin typeface="Arial" panose="020B0604020202020204" pitchFamily="34" charset="0"/>
                <a:cs typeface="Arial" panose="020B0604020202020204" pitchFamily="34" charset="0"/>
              </a:rPr>
              <a:t>Lenguaje jurídico y administrativo</a:t>
            </a:r>
            <a:r>
              <a:rPr lang="es-MX" dirty="0" smtClean="0">
                <a:solidFill>
                  <a:schemeClr val="bg1"/>
                </a:solidFill>
                <a:latin typeface="Arial" panose="020B0604020202020204" pitchFamily="34" charset="0"/>
                <a:cs typeface="Arial" panose="020B0604020202020204" pitchFamily="34" charset="0"/>
              </a:rPr>
              <a:t>: se trata, como en el caso de la ciencia, de otro uso especializado del lenguaje, correspondiente ahora al mundo del Derecho y al de la Administración. Sus caracteres son, por tanto, similares a los del lenguaje científico, si bien los diferencia el hecho que es innovador, crea constantemente </a:t>
            </a:r>
            <a:r>
              <a:rPr lang="es-MX" dirty="0" err="1" smtClean="0">
                <a:solidFill>
                  <a:schemeClr val="bg1"/>
                </a:solidFill>
                <a:latin typeface="Arial" panose="020B0604020202020204" pitchFamily="34" charset="0"/>
                <a:cs typeface="Arial" panose="020B0604020202020204" pitchFamily="34" charset="0"/>
              </a:rPr>
              <a:t>noeologismos</a:t>
            </a:r>
            <a:r>
              <a:rPr lang="es-MX" dirty="0" smtClean="0">
                <a:solidFill>
                  <a:schemeClr val="bg1"/>
                </a:solidFill>
                <a:latin typeface="Arial" panose="020B0604020202020204" pitchFamily="34" charset="0"/>
                <a:cs typeface="Arial" panose="020B0604020202020204" pitchFamily="34" charset="0"/>
              </a:rPr>
              <a:t> que se incorporan a la lengua, mientras que el correspondiente al mundo jurídico es muy conservador, tiende a utilizar expresiones y esquemas lingüísticos fijados hace mucho tiempo y mantiene muchos arcaísmos.</a:t>
            </a:r>
            <a:endParaRPr lang="es-MX" b="1" dirty="0"/>
          </a:p>
        </p:txBody>
      </p:sp>
      <p:sp>
        <p:nvSpPr>
          <p:cNvPr id="3" name="Marcador de contenido 2"/>
          <p:cNvSpPr>
            <a:spLocks noGrp="1"/>
          </p:cNvSpPr>
          <p:nvPr>
            <p:ph sz="half" idx="1"/>
          </p:nvPr>
        </p:nvSpPr>
        <p:spPr/>
        <p:txBody>
          <a:bodyPr>
            <a:normAutofit/>
          </a:bodyPr>
          <a:lstStyle/>
          <a:p>
            <a:pPr marL="0" indent="0">
              <a:buNone/>
            </a:pPr>
            <a:endParaRPr lang="es-MX" dirty="0" smtClean="0"/>
          </a:p>
          <a:p>
            <a:pPr marL="0" indent="0">
              <a:buNone/>
            </a:pPr>
            <a:endParaRPr lang="es-MX" dirty="0"/>
          </a:p>
        </p:txBody>
      </p:sp>
      <p:pic>
        <p:nvPicPr>
          <p:cNvPr id="7" name="Imagen 6"/>
          <p:cNvPicPr>
            <a:picLocks noChangeAspect="1"/>
          </p:cNvPicPr>
          <p:nvPr/>
        </p:nvPicPr>
        <p:blipFill>
          <a:blip r:embed="rId2"/>
          <a:stretch>
            <a:fillRect/>
          </a:stretch>
        </p:blipFill>
        <p:spPr>
          <a:xfrm>
            <a:off x="685802" y="1558574"/>
            <a:ext cx="3341314" cy="2167662"/>
          </a:xfrm>
          <a:prstGeom prst="rect">
            <a:avLst/>
          </a:prstGeom>
        </p:spPr>
      </p:pic>
      <p:pic>
        <p:nvPicPr>
          <p:cNvPr id="9" name="Imagen 8"/>
          <p:cNvPicPr>
            <a:picLocks noChangeAspect="1"/>
          </p:cNvPicPr>
          <p:nvPr/>
        </p:nvPicPr>
        <p:blipFill>
          <a:blip r:embed="rId3"/>
          <a:stretch>
            <a:fillRect/>
          </a:stretch>
        </p:blipFill>
        <p:spPr>
          <a:xfrm>
            <a:off x="2691968" y="3926540"/>
            <a:ext cx="3460062" cy="2302514"/>
          </a:xfrm>
          <a:prstGeom prst="rect">
            <a:avLst/>
          </a:prstGeom>
        </p:spPr>
      </p:pic>
    </p:spTree>
    <p:extLst>
      <p:ext uri="{BB962C8B-B14F-4D97-AF65-F5344CB8AC3E}">
        <p14:creationId xmlns:p14="http://schemas.microsoft.com/office/powerpoint/2010/main" val="161941906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2" y="354107"/>
            <a:ext cx="10932456" cy="762000"/>
          </a:xfrm>
        </p:spPr>
        <p:txBody>
          <a:bodyPr/>
          <a:lstStyle/>
          <a:p>
            <a:pPr algn="ctr"/>
            <a:r>
              <a:rPr lang="es-MX" b="1" cap="none" dirty="0" smtClean="0">
                <a:solidFill>
                  <a:schemeClr val="bg1"/>
                </a:solidFill>
                <a:latin typeface="Arial" panose="020B0604020202020204" pitchFamily="34" charset="0"/>
                <a:cs typeface="Arial" panose="020B0604020202020204" pitchFamily="34" charset="0"/>
              </a:rPr>
              <a:t>Tipos de lenguaje y sus funciones</a:t>
            </a:r>
            <a:endParaRPr lang="es-MX" b="1" cap="none" dirty="0">
              <a:solidFill>
                <a:schemeClr val="bg1"/>
              </a:solidFill>
              <a:latin typeface="Arial" panose="020B0604020202020204" pitchFamily="34" charset="0"/>
              <a:cs typeface="Arial" panose="020B0604020202020204" pitchFamily="34" charset="0"/>
            </a:endParaRPr>
          </a:p>
        </p:txBody>
      </p:sp>
      <p:sp>
        <p:nvSpPr>
          <p:cNvPr id="4" name="Marcador de contenido 3"/>
          <p:cNvSpPr>
            <a:spLocks noGrp="1"/>
          </p:cNvSpPr>
          <p:nvPr>
            <p:ph sz="half" idx="2"/>
          </p:nvPr>
        </p:nvSpPr>
        <p:spPr>
          <a:xfrm>
            <a:off x="6347012" y="1452282"/>
            <a:ext cx="5271246" cy="4948517"/>
          </a:xfrm>
        </p:spPr>
        <p:txBody>
          <a:bodyPr>
            <a:normAutofit/>
          </a:bodyPr>
          <a:lstStyle/>
          <a:p>
            <a:pPr marL="0" indent="0" algn="just">
              <a:buNone/>
            </a:pPr>
            <a:r>
              <a:rPr lang="es-MX" b="1" dirty="0" smtClean="0">
                <a:solidFill>
                  <a:schemeClr val="bg1"/>
                </a:solidFill>
                <a:latin typeface="Arial" panose="020B0604020202020204" pitchFamily="34" charset="0"/>
                <a:cs typeface="Arial" panose="020B0604020202020204" pitchFamily="34" charset="0"/>
              </a:rPr>
              <a:t>Lenguaje</a:t>
            </a:r>
            <a:r>
              <a:rPr lang="es-MX" dirty="0" smtClean="0">
                <a:solidFill>
                  <a:schemeClr val="bg1"/>
                </a:solidFill>
                <a:latin typeface="Arial" panose="020B0604020202020204" pitchFamily="34" charset="0"/>
                <a:cs typeface="Arial" panose="020B0604020202020204" pitchFamily="34" charset="0"/>
              </a:rPr>
              <a:t> </a:t>
            </a:r>
            <a:r>
              <a:rPr lang="es-MX" b="1" dirty="0" smtClean="0">
                <a:solidFill>
                  <a:schemeClr val="bg1"/>
                </a:solidFill>
                <a:latin typeface="Arial" panose="020B0604020202020204" pitchFamily="34" charset="0"/>
                <a:cs typeface="Arial" panose="020B0604020202020204" pitchFamily="34" charset="0"/>
              </a:rPr>
              <a:t>Artístico: </a:t>
            </a:r>
            <a:r>
              <a:rPr lang="es-MX" dirty="0" smtClean="0">
                <a:solidFill>
                  <a:schemeClr val="bg1"/>
                </a:solidFill>
                <a:latin typeface="Arial" panose="020B0604020202020204" pitchFamily="34" charset="0"/>
                <a:cs typeface="Arial" panose="020B0604020202020204" pitchFamily="34" charset="0"/>
              </a:rPr>
              <a:t>el lenguaje artístico utiliza un medio específico para expresar y representar ideas y sentimientos, ejemplo música, plástica, teatro, danza, el cine y la fotografía.</a:t>
            </a:r>
          </a:p>
          <a:p>
            <a:pPr marL="0" indent="0" algn="just">
              <a:buNone/>
            </a:pPr>
            <a:r>
              <a:rPr lang="es-MX" dirty="0" smtClean="0">
                <a:solidFill>
                  <a:schemeClr val="bg1"/>
                </a:solidFill>
                <a:latin typeface="Arial" panose="020B0604020202020204" pitchFamily="34" charset="0"/>
                <a:cs typeface="Arial" panose="020B0604020202020204" pitchFamily="34" charset="0"/>
              </a:rPr>
              <a:t>El arte es una forma de conocimiento, como la ciencia y la religión que permiten el acceso a diferentes esferas del universo y del hombre, un lenguaje, un medio de comunicación con el que el artista expresa imágenes de la realidad física y humana, y de las vertientes del psiquismo (sentimientos, alegrías, angustias, esperanzas, sueños).</a:t>
            </a:r>
            <a:endParaRPr lang="es-MX" dirty="0"/>
          </a:p>
        </p:txBody>
      </p:sp>
      <p:sp>
        <p:nvSpPr>
          <p:cNvPr id="3" name="Marcador de contenido 2"/>
          <p:cNvSpPr>
            <a:spLocks noGrp="1"/>
          </p:cNvSpPr>
          <p:nvPr>
            <p:ph sz="half" idx="1"/>
          </p:nvPr>
        </p:nvSpPr>
        <p:spPr/>
        <p:txBody>
          <a:bodyPr>
            <a:normAutofit/>
          </a:bodyPr>
          <a:lstStyle/>
          <a:p>
            <a:pPr marL="0" indent="0">
              <a:buNone/>
            </a:pPr>
            <a:endParaRPr lang="es-MX" dirty="0" smtClean="0"/>
          </a:p>
          <a:p>
            <a:pPr marL="0" indent="0">
              <a:buNone/>
            </a:pPr>
            <a:endParaRPr lang="es-MX" dirty="0"/>
          </a:p>
        </p:txBody>
      </p:sp>
      <p:pic>
        <p:nvPicPr>
          <p:cNvPr id="5" name="Imagen 4"/>
          <p:cNvPicPr>
            <a:picLocks noChangeAspect="1"/>
          </p:cNvPicPr>
          <p:nvPr/>
        </p:nvPicPr>
        <p:blipFill>
          <a:blip r:embed="rId2"/>
          <a:stretch>
            <a:fillRect/>
          </a:stretch>
        </p:blipFill>
        <p:spPr>
          <a:xfrm>
            <a:off x="516935" y="1178391"/>
            <a:ext cx="1927351" cy="1927351"/>
          </a:xfrm>
          <a:prstGeom prst="rect">
            <a:avLst/>
          </a:prstGeom>
        </p:spPr>
      </p:pic>
      <p:pic>
        <p:nvPicPr>
          <p:cNvPr id="6" name="Imagen 5"/>
          <p:cNvPicPr>
            <a:picLocks noChangeAspect="1"/>
          </p:cNvPicPr>
          <p:nvPr/>
        </p:nvPicPr>
        <p:blipFill>
          <a:blip r:embed="rId3"/>
          <a:stretch>
            <a:fillRect/>
          </a:stretch>
        </p:blipFill>
        <p:spPr>
          <a:xfrm>
            <a:off x="3226113" y="4727885"/>
            <a:ext cx="2771775" cy="1647825"/>
          </a:xfrm>
          <a:prstGeom prst="rect">
            <a:avLst/>
          </a:prstGeom>
        </p:spPr>
      </p:pic>
      <p:pic>
        <p:nvPicPr>
          <p:cNvPr id="8" name="Imagen 7"/>
          <p:cNvPicPr>
            <a:picLocks noChangeAspect="1"/>
          </p:cNvPicPr>
          <p:nvPr/>
        </p:nvPicPr>
        <p:blipFill>
          <a:blip r:embed="rId4"/>
          <a:stretch>
            <a:fillRect/>
          </a:stretch>
        </p:blipFill>
        <p:spPr>
          <a:xfrm>
            <a:off x="3530913" y="1178391"/>
            <a:ext cx="2466975" cy="1847850"/>
          </a:xfrm>
          <a:prstGeom prst="rect">
            <a:avLst/>
          </a:prstGeom>
        </p:spPr>
      </p:pic>
      <p:pic>
        <p:nvPicPr>
          <p:cNvPr id="10" name="Imagen 9"/>
          <p:cNvPicPr>
            <a:picLocks noChangeAspect="1"/>
          </p:cNvPicPr>
          <p:nvPr/>
        </p:nvPicPr>
        <p:blipFill>
          <a:blip r:embed="rId5"/>
          <a:stretch>
            <a:fillRect/>
          </a:stretch>
        </p:blipFill>
        <p:spPr>
          <a:xfrm>
            <a:off x="178177" y="4727885"/>
            <a:ext cx="2647950" cy="1724025"/>
          </a:xfrm>
          <a:prstGeom prst="rect">
            <a:avLst/>
          </a:prstGeom>
        </p:spPr>
      </p:pic>
      <p:pic>
        <p:nvPicPr>
          <p:cNvPr id="11" name="Imagen 10"/>
          <p:cNvPicPr>
            <a:picLocks noChangeAspect="1"/>
          </p:cNvPicPr>
          <p:nvPr/>
        </p:nvPicPr>
        <p:blipFill>
          <a:blip r:embed="rId6"/>
          <a:stretch>
            <a:fillRect/>
          </a:stretch>
        </p:blipFill>
        <p:spPr>
          <a:xfrm>
            <a:off x="1797363" y="2751696"/>
            <a:ext cx="2857500" cy="1600200"/>
          </a:xfrm>
          <a:prstGeom prst="rect">
            <a:avLst/>
          </a:prstGeom>
        </p:spPr>
      </p:pic>
    </p:spTree>
    <p:extLst>
      <p:ext uri="{BB962C8B-B14F-4D97-AF65-F5344CB8AC3E}">
        <p14:creationId xmlns:p14="http://schemas.microsoft.com/office/powerpoint/2010/main" val="258979035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2" y="354107"/>
            <a:ext cx="10932456" cy="762000"/>
          </a:xfrm>
        </p:spPr>
        <p:txBody>
          <a:bodyPr/>
          <a:lstStyle/>
          <a:p>
            <a:pPr algn="ctr"/>
            <a:r>
              <a:rPr lang="es-MX" b="1" cap="none" dirty="0" smtClean="0">
                <a:solidFill>
                  <a:schemeClr val="bg1"/>
                </a:solidFill>
                <a:latin typeface="Arial" panose="020B0604020202020204" pitchFamily="34" charset="0"/>
                <a:cs typeface="Arial" panose="020B0604020202020204" pitchFamily="34" charset="0"/>
              </a:rPr>
              <a:t>Tipos de lenguaje y sus funciones</a:t>
            </a:r>
            <a:endParaRPr lang="es-MX" b="1" cap="none" dirty="0">
              <a:solidFill>
                <a:schemeClr val="bg1"/>
              </a:solidFill>
              <a:latin typeface="Arial" panose="020B0604020202020204" pitchFamily="34" charset="0"/>
              <a:cs typeface="Arial" panose="020B0604020202020204" pitchFamily="34" charset="0"/>
            </a:endParaRPr>
          </a:p>
        </p:txBody>
      </p:sp>
      <p:sp>
        <p:nvSpPr>
          <p:cNvPr id="4" name="Marcador de contenido 3"/>
          <p:cNvSpPr>
            <a:spLocks noGrp="1"/>
          </p:cNvSpPr>
          <p:nvPr>
            <p:ph sz="half" idx="2"/>
          </p:nvPr>
        </p:nvSpPr>
        <p:spPr>
          <a:xfrm>
            <a:off x="6347012" y="1452282"/>
            <a:ext cx="5271246" cy="4948517"/>
          </a:xfrm>
        </p:spPr>
        <p:txBody>
          <a:bodyPr>
            <a:normAutofit/>
          </a:bodyPr>
          <a:lstStyle/>
          <a:p>
            <a:pPr marL="0" indent="0" algn="just">
              <a:buNone/>
            </a:pPr>
            <a:r>
              <a:rPr lang="es-MX" b="1" dirty="0" smtClean="0">
                <a:solidFill>
                  <a:schemeClr val="bg1"/>
                </a:solidFill>
                <a:latin typeface="Arial" panose="020B0604020202020204" pitchFamily="34" charset="0"/>
                <a:cs typeface="Arial" panose="020B0604020202020204" pitchFamily="34" charset="0"/>
              </a:rPr>
              <a:t>Lenguaje Virtual: </a:t>
            </a:r>
            <a:r>
              <a:rPr lang="es-MX" dirty="0" smtClean="0">
                <a:solidFill>
                  <a:schemeClr val="bg1"/>
                </a:solidFill>
                <a:latin typeface="Arial" panose="020B0604020202020204" pitchFamily="34" charset="0"/>
                <a:cs typeface="Arial" panose="020B0604020202020204" pitchFamily="34" charset="0"/>
              </a:rPr>
              <a:t>es la comunicación cotidiana de breve glosario a través de las nuevas tecnologías de la información y comunicación, se utilizan frases cortas, abreviadas y </a:t>
            </a:r>
            <a:r>
              <a:rPr lang="es-MX" dirty="0" err="1" smtClean="0">
                <a:solidFill>
                  <a:schemeClr val="bg1"/>
                </a:solidFill>
                <a:latin typeface="Arial" panose="020B0604020202020204" pitchFamily="34" charset="0"/>
                <a:cs typeface="Arial" panose="020B0604020202020204" pitchFamily="34" charset="0"/>
              </a:rPr>
              <a:t>amoticones</a:t>
            </a:r>
            <a:r>
              <a:rPr lang="es-MX" dirty="0" smtClean="0">
                <a:solidFill>
                  <a:schemeClr val="bg1"/>
                </a:solidFill>
                <a:latin typeface="Arial" panose="020B0604020202020204" pitchFamily="34" charset="0"/>
                <a:cs typeface="Arial" panose="020B0604020202020204" pitchFamily="34" charset="0"/>
              </a:rPr>
              <a:t>.</a:t>
            </a:r>
            <a:endParaRPr lang="es-MX" b="1" dirty="0"/>
          </a:p>
        </p:txBody>
      </p:sp>
      <p:sp>
        <p:nvSpPr>
          <p:cNvPr id="3" name="Marcador de contenido 2"/>
          <p:cNvSpPr>
            <a:spLocks noGrp="1"/>
          </p:cNvSpPr>
          <p:nvPr>
            <p:ph sz="half" idx="1"/>
          </p:nvPr>
        </p:nvSpPr>
        <p:spPr/>
        <p:txBody>
          <a:bodyPr>
            <a:normAutofit/>
          </a:bodyPr>
          <a:lstStyle/>
          <a:p>
            <a:pPr marL="0" indent="0">
              <a:buNone/>
            </a:pPr>
            <a:endParaRPr lang="es-MX" dirty="0" smtClean="0"/>
          </a:p>
          <a:p>
            <a:pPr marL="0" indent="0">
              <a:buNone/>
            </a:pPr>
            <a:endParaRPr lang="es-MX" dirty="0"/>
          </a:p>
        </p:txBody>
      </p:sp>
      <p:pic>
        <p:nvPicPr>
          <p:cNvPr id="7" name="Imagen 6"/>
          <p:cNvPicPr>
            <a:picLocks noChangeAspect="1"/>
          </p:cNvPicPr>
          <p:nvPr/>
        </p:nvPicPr>
        <p:blipFill>
          <a:blip r:embed="rId2"/>
          <a:stretch>
            <a:fillRect/>
          </a:stretch>
        </p:blipFill>
        <p:spPr>
          <a:xfrm>
            <a:off x="685802" y="1452282"/>
            <a:ext cx="2778382" cy="2336109"/>
          </a:xfrm>
          <a:prstGeom prst="rect">
            <a:avLst/>
          </a:prstGeom>
        </p:spPr>
      </p:pic>
      <p:pic>
        <p:nvPicPr>
          <p:cNvPr id="9" name="Imagen 8"/>
          <p:cNvPicPr>
            <a:picLocks noChangeAspect="1"/>
          </p:cNvPicPr>
          <p:nvPr/>
        </p:nvPicPr>
        <p:blipFill>
          <a:blip r:embed="rId3"/>
          <a:stretch>
            <a:fillRect/>
          </a:stretch>
        </p:blipFill>
        <p:spPr>
          <a:xfrm>
            <a:off x="3715872" y="3331240"/>
            <a:ext cx="2436158" cy="3069559"/>
          </a:xfrm>
          <a:prstGeom prst="rect">
            <a:avLst/>
          </a:prstGeom>
        </p:spPr>
      </p:pic>
    </p:spTree>
    <p:extLst>
      <p:ext uri="{BB962C8B-B14F-4D97-AF65-F5344CB8AC3E}">
        <p14:creationId xmlns:p14="http://schemas.microsoft.com/office/powerpoint/2010/main" val="411397527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618565" y="618517"/>
            <a:ext cx="11147611" cy="60516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r>
              <a:rPr lang="es-MX" b="1" cap="none" dirty="0" smtClean="0">
                <a:solidFill>
                  <a:schemeClr val="bg1"/>
                </a:solidFill>
                <a:latin typeface="Arial" panose="020B0604020202020204" pitchFamily="34" charset="0"/>
                <a:cs typeface="Arial" panose="020B0604020202020204" pitchFamily="34" charset="0"/>
              </a:rPr>
              <a:t>Guía del manejo del material</a:t>
            </a:r>
            <a:endParaRPr lang="es-MX" b="1" cap="none" dirty="0">
              <a:solidFill>
                <a:schemeClr val="bg1"/>
              </a:solidFill>
              <a:latin typeface="Arial" panose="020B0604020202020204" pitchFamily="34" charset="0"/>
              <a:cs typeface="Arial" panose="020B0604020202020204" pitchFamily="34" charset="0"/>
            </a:endParaRPr>
          </a:p>
        </p:txBody>
      </p:sp>
      <p:sp>
        <p:nvSpPr>
          <p:cNvPr id="5" name="Rectángulo 4"/>
          <p:cNvSpPr/>
          <p:nvPr/>
        </p:nvSpPr>
        <p:spPr>
          <a:xfrm>
            <a:off x="1133475" y="2008611"/>
            <a:ext cx="6096000" cy="3431709"/>
          </a:xfrm>
          <a:prstGeom prst="rect">
            <a:avLst/>
          </a:prstGeom>
        </p:spPr>
        <p:txBody>
          <a:bodyPr>
            <a:spAutoFit/>
          </a:bodyPr>
          <a:lstStyle/>
          <a:p>
            <a:pPr lvl="0" defTabSz="914400">
              <a:lnSpc>
                <a:spcPct val="120000"/>
              </a:lnSpc>
              <a:spcBef>
                <a:spcPts val="1000"/>
              </a:spcBef>
              <a:buClr>
                <a:prstClr val="black"/>
              </a:buClr>
            </a:pPr>
            <a:r>
              <a:rPr lang="es-MX" sz="3200" dirty="0">
                <a:solidFill>
                  <a:prstClr val="black"/>
                </a:solidFill>
                <a:latin typeface="Arial" panose="020B0604020202020204" pitchFamily="34" charset="0"/>
                <a:cs typeface="Arial" panose="020B0604020202020204" pitchFamily="34" charset="0"/>
              </a:rPr>
              <a:t>Apreciación del arte</a:t>
            </a:r>
          </a:p>
          <a:p>
            <a:pPr lvl="0" defTabSz="914400">
              <a:lnSpc>
                <a:spcPct val="120000"/>
              </a:lnSpc>
              <a:spcBef>
                <a:spcPts val="1000"/>
              </a:spcBef>
              <a:buClr>
                <a:prstClr val="black"/>
              </a:buClr>
            </a:pPr>
            <a:r>
              <a:rPr lang="es-MX" sz="3200" dirty="0">
                <a:solidFill>
                  <a:prstClr val="black"/>
                </a:solidFill>
                <a:latin typeface="Arial" panose="020B0604020202020204" pitchFamily="34" charset="0"/>
                <a:cs typeface="Arial" panose="020B0604020202020204" pitchFamily="34" charset="0"/>
              </a:rPr>
              <a:t>Módulo </a:t>
            </a:r>
            <a:r>
              <a:rPr lang="es-MX" sz="3200" dirty="0" smtClean="0">
                <a:solidFill>
                  <a:prstClr val="black"/>
                </a:solidFill>
                <a:latin typeface="Arial" panose="020B0604020202020204" pitchFamily="34" charset="0"/>
                <a:cs typeface="Arial" panose="020B0604020202020204" pitchFamily="34" charset="0"/>
              </a:rPr>
              <a:t>III                </a:t>
            </a:r>
            <a:endParaRPr lang="es-MX" sz="3200" dirty="0">
              <a:solidFill>
                <a:prstClr val="black"/>
              </a:solidFill>
              <a:latin typeface="Arial" panose="020B0604020202020204" pitchFamily="34" charset="0"/>
              <a:cs typeface="Arial" panose="020B0604020202020204" pitchFamily="34" charset="0"/>
            </a:endParaRPr>
          </a:p>
          <a:p>
            <a:pPr lvl="0" defTabSz="914400">
              <a:lnSpc>
                <a:spcPct val="120000"/>
              </a:lnSpc>
              <a:spcBef>
                <a:spcPts val="1000"/>
              </a:spcBef>
              <a:buClr>
                <a:prstClr val="black"/>
              </a:buClr>
            </a:pPr>
            <a:endParaRPr lang="es-MX" sz="3200" dirty="0">
              <a:solidFill>
                <a:prstClr val="black"/>
              </a:solidFill>
              <a:latin typeface="Arial" panose="020B0604020202020204" pitchFamily="34" charset="0"/>
              <a:cs typeface="Arial" panose="020B0604020202020204" pitchFamily="34" charset="0"/>
            </a:endParaRPr>
          </a:p>
          <a:p>
            <a:pPr lvl="0" defTabSz="914400">
              <a:lnSpc>
                <a:spcPct val="120000"/>
              </a:lnSpc>
              <a:spcBef>
                <a:spcPts val="1000"/>
              </a:spcBef>
              <a:buClr>
                <a:prstClr val="black"/>
              </a:buClr>
            </a:pPr>
            <a:r>
              <a:rPr lang="es-MX" sz="3200" b="1" dirty="0" smtClean="0">
                <a:solidFill>
                  <a:prstClr val="black"/>
                </a:solidFill>
                <a:latin typeface="Arial" panose="020B0604020202020204" pitchFamily="34" charset="0"/>
                <a:cs typeface="Arial" panose="020B0604020202020204" pitchFamily="34" charset="0"/>
              </a:rPr>
              <a:t>Lenguaje y comunicación plástica.</a:t>
            </a:r>
            <a:endParaRPr lang="es-MX" sz="3200" b="1" dirty="0">
              <a:solidFill>
                <a:prstClr val="black"/>
              </a:solidFill>
              <a:latin typeface="Arial" panose="020B0604020202020204" pitchFamily="34" charset="0"/>
              <a:cs typeface="Arial" panose="020B0604020202020204" pitchFamily="34" charset="0"/>
            </a:endParaRPr>
          </a:p>
        </p:txBody>
      </p:sp>
      <p:pic>
        <p:nvPicPr>
          <p:cNvPr id="6" name="Imagen 5"/>
          <p:cNvPicPr>
            <a:picLocks noChangeAspect="1"/>
          </p:cNvPicPr>
          <p:nvPr/>
        </p:nvPicPr>
        <p:blipFill>
          <a:blip r:embed="rId2"/>
          <a:stretch>
            <a:fillRect/>
          </a:stretch>
        </p:blipFill>
        <p:spPr>
          <a:xfrm>
            <a:off x="7229475" y="1492623"/>
            <a:ext cx="3138207" cy="4976533"/>
          </a:xfrm>
          <a:prstGeom prst="rect">
            <a:avLst/>
          </a:prstGeom>
        </p:spPr>
      </p:pic>
    </p:spTree>
    <p:extLst>
      <p:ext uri="{BB962C8B-B14F-4D97-AF65-F5344CB8AC3E}">
        <p14:creationId xmlns:p14="http://schemas.microsoft.com/office/powerpoint/2010/main" val="318473034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4033946" y="392433"/>
            <a:ext cx="3962743" cy="963251"/>
          </a:xfrm>
          <a:prstGeom prst="rect">
            <a:avLst/>
          </a:prstGeom>
        </p:spPr>
      </p:pic>
      <p:sp>
        <p:nvSpPr>
          <p:cNvPr id="4" name="Subtítulo 2"/>
          <p:cNvSpPr txBox="1">
            <a:spLocks/>
          </p:cNvSpPr>
          <p:nvPr/>
        </p:nvSpPr>
        <p:spPr>
          <a:xfrm>
            <a:off x="549554" y="1700213"/>
            <a:ext cx="10931525" cy="4929187"/>
          </a:xfrm>
          <a:prstGeom prst="rect">
            <a:avLst/>
          </a:prstGeom>
        </p:spPr>
        <p:txBody>
          <a:bodyPr/>
          <a:lst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a:lstStyle>
          <a:p>
            <a:pPr algn="just">
              <a:spcBef>
                <a:spcPts val="1000"/>
              </a:spcBef>
              <a:spcAft>
                <a:spcPts val="0"/>
              </a:spcAft>
              <a:buClr>
                <a:srgbClr val="90C226"/>
              </a:buClr>
            </a:pPr>
            <a:r>
              <a:rPr lang="es-MX" dirty="0" smtClean="0">
                <a:solidFill>
                  <a:schemeClr val="bg1"/>
                </a:solidFill>
                <a:latin typeface="Arial" panose="020B0604020202020204" pitchFamily="34" charset="0"/>
                <a:cs typeface="Arial" panose="020B0604020202020204" pitchFamily="34" charset="0"/>
              </a:rPr>
              <a:t>El presente material tiene como objetivo proporcionar información a los estudiantes como un apoyo en el proceso enseñanza-aprendizaje en la educación presencial. Así como, debatir acerca de los contenidos de los temas a tratar generando interés sobre el tema con imágenes a color y relacionándolas con lo mas relevante en materia teórica.</a:t>
            </a:r>
          </a:p>
          <a:p>
            <a:pPr algn="just">
              <a:spcBef>
                <a:spcPts val="1000"/>
              </a:spcBef>
              <a:spcAft>
                <a:spcPts val="0"/>
              </a:spcAft>
              <a:buClr>
                <a:srgbClr val="90C226"/>
              </a:buClr>
            </a:pPr>
            <a:r>
              <a:rPr lang="es-MX" dirty="0" smtClean="0">
                <a:solidFill>
                  <a:schemeClr val="bg1"/>
                </a:solidFill>
                <a:latin typeface="Arial" panose="020B0604020202020204" pitchFamily="34" charset="0"/>
                <a:cs typeface="Arial" panose="020B0604020202020204" pitchFamily="34" charset="0"/>
              </a:rPr>
              <a:t>Presento el material que corresponde </a:t>
            </a:r>
            <a:r>
              <a:rPr lang="es-MX" b="1" dirty="0" smtClean="0">
                <a:solidFill>
                  <a:schemeClr val="bg1"/>
                </a:solidFill>
                <a:latin typeface="Arial" panose="020B0604020202020204" pitchFamily="34" charset="0"/>
                <a:cs typeface="Arial" panose="020B0604020202020204" pitchFamily="34" charset="0"/>
              </a:rPr>
              <a:t>al módulo </a:t>
            </a:r>
            <a:r>
              <a:rPr lang="es-MX" b="1" dirty="0" smtClean="0">
                <a:solidFill>
                  <a:schemeClr val="bg1"/>
                </a:solidFill>
                <a:latin typeface="Arial" panose="020B0604020202020204" pitchFamily="34" charset="0"/>
                <a:cs typeface="Arial" panose="020B0604020202020204" pitchFamily="34" charset="0"/>
              </a:rPr>
              <a:t>III, </a:t>
            </a:r>
            <a:r>
              <a:rPr lang="es-MX" b="1" dirty="0" smtClean="0">
                <a:solidFill>
                  <a:schemeClr val="bg1"/>
                </a:solidFill>
                <a:latin typeface="Arial" panose="020B0604020202020204" pitchFamily="34" charset="0"/>
                <a:cs typeface="Arial" panose="020B0604020202020204" pitchFamily="34" charset="0"/>
              </a:rPr>
              <a:t>tema </a:t>
            </a:r>
            <a:r>
              <a:rPr lang="es-MX" b="1" dirty="0" smtClean="0">
                <a:solidFill>
                  <a:schemeClr val="bg1"/>
                </a:solidFill>
                <a:latin typeface="Arial" panose="020B0604020202020204" pitchFamily="34" charset="0"/>
                <a:cs typeface="Arial" panose="020B0604020202020204" pitchFamily="34" charset="0"/>
              </a:rPr>
              <a:t>1 </a:t>
            </a:r>
            <a:r>
              <a:rPr lang="es-MX" dirty="0" smtClean="0">
                <a:solidFill>
                  <a:schemeClr val="bg1"/>
                </a:solidFill>
                <a:latin typeface="Arial" panose="020B0604020202020204" pitchFamily="34" charset="0"/>
                <a:cs typeface="Arial" panose="020B0604020202020204" pitchFamily="34" charset="0"/>
              </a:rPr>
              <a:t>con diapositivas sobre uno de los temas básicos de la asignatura de Apreciación del Arte, ya que el alumno </a:t>
            </a:r>
            <a:r>
              <a:rPr lang="es-MX" dirty="0" smtClean="0">
                <a:solidFill>
                  <a:schemeClr val="bg1"/>
                </a:solidFill>
                <a:latin typeface="Arial" panose="020B0604020202020204" pitchFamily="34" charset="0"/>
                <a:cs typeface="Arial" panose="020B0604020202020204" pitchFamily="34" charset="0"/>
              </a:rPr>
              <a:t>debe de relacionar y aplicar los elementos de la comunicación en las manifestaciones artísticas, de acuerdo a su </a:t>
            </a:r>
            <a:r>
              <a:rPr lang="es-MX" smtClean="0">
                <a:solidFill>
                  <a:schemeClr val="bg1"/>
                </a:solidFill>
                <a:latin typeface="Arial" panose="020B0604020202020204" pitchFamily="34" charset="0"/>
                <a:cs typeface="Arial" panose="020B0604020202020204" pitchFamily="34" charset="0"/>
              </a:rPr>
              <a:t>relación vivencial. </a:t>
            </a:r>
            <a:r>
              <a:rPr lang="es-MX" dirty="0" smtClean="0">
                <a:solidFill>
                  <a:schemeClr val="bg1"/>
                </a:solidFill>
                <a:latin typeface="Arial" panose="020B0604020202020204" pitchFamily="34" charset="0"/>
                <a:cs typeface="Arial" panose="020B0604020202020204" pitchFamily="34" charset="0"/>
              </a:rPr>
              <a:t>Así mismo tomar en cuenta que no debe perderse de vista el propósito del módulo y las competencias a lograr que se mencionan en el inicio de ésta presentación.</a:t>
            </a:r>
          </a:p>
          <a:p>
            <a:pPr algn="just">
              <a:spcBef>
                <a:spcPts val="1000"/>
              </a:spcBef>
              <a:spcAft>
                <a:spcPts val="0"/>
              </a:spcAft>
              <a:buClr>
                <a:srgbClr val="90C226"/>
              </a:buClr>
            </a:pPr>
            <a:r>
              <a:rPr lang="es-MX" dirty="0" smtClean="0">
                <a:solidFill>
                  <a:schemeClr val="bg1"/>
                </a:solidFill>
                <a:latin typeface="Arial" panose="020B0604020202020204" pitchFamily="34" charset="0"/>
                <a:cs typeface="Arial" panose="020B0604020202020204" pitchFamily="34" charset="0"/>
              </a:rPr>
              <a:t>El profesor que tenga a bien utilizar este material, deberá tomar en cuenta desde la primera diapositiva de la presentación, hasta el término de la  misma para este tema, así como complementar la teoría con base en las imágenes que se presentan como ejemplos.</a:t>
            </a:r>
          </a:p>
          <a:p>
            <a:endParaRPr lang="es-MX" dirty="0"/>
          </a:p>
        </p:txBody>
      </p:sp>
    </p:spTree>
    <p:extLst>
      <p:ext uri="{BB962C8B-B14F-4D97-AF65-F5344CB8AC3E}">
        <p14:creationId xmlns:p14="http://schemas.microsoft.com/office/powerpoint/2010/main" val="415756384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798" y="555813"/>
            <a:ext cx="10919011" cy="735106"/>
          </a:xfrm>
        </p:spPr>
        <p:txBody>
          <a:bodyPr>
            <a:normAutofit fontScale="90000"/>
          </a:bodyPr>
          <a:lstStyle/>
          <a:p>
            <a:pPr algn="ctr"/>
            <a:r>
              <a:rPr lang="es-MX" b="1" cap="none" dirty="0" smtClean="0">
                <a:solidFill>
                  <a:schemeClr val="bg1"/>
                </a:solidFill>
                <a:latin typeface="Arial" panose="020B0604020202020204" pitchFamily="34" charset="0"/>
                <a:cs typeface="Arial" panose="020B0604020202020204" pitchFamily="34" charset="0"/>
              </a:rPr>
              <a:t/>
            </a:r>
            <a:br>
              <a:rPr lang="es-MX" b="1" cap="none" dirty="0" smtClean="0">
                <a:solidFill>
                  <a:schemeClr val="bg1"/>
                </a:solidFill>
                <a:latin typeface="Arial" panose="020B0604020202020204" pitchFamily="34" charset="0"/>
                <a:cs typeface="Arial" panose="020B0604020202020204" pitchFamily="34" charset="0"/>
              </a:rPr>
            </a:br>
            <a:r>
              <a:rPr lang="es-MX" sz="4000" b="1" cap="none" dirty="0" smtClean="0">
                <a:solidFill>
                  <a:schemeClr val="bg1"/>
                </a:solidFill>
                <a:latin typeface="Arial" panose="020B0604020202020204" pitchFamily="34" charset="0"/>
                <a:cs typeface="Arial" panose="020B0604020202020204" pitchFamily="34" charset="0"/>
              </a:rPr>
              <a:t>Referencias </a:t>
            </a:r>
            <a:r>
              <a:rPr lang="es-MX" sz="4000" b="1" cap="none" dirty="0">
                <a:solidFill>
                  <a:schemeClr val="bg1"/>
                </a:solidFill>
                <a:latin typeface="Arial" panose="020B0604020202020204" pitchFamily="34" charset="0"/>
                <a:cs typeface="Arial" panose="020B0604020202020204" pitchFamily="34" charset="0"/>
              </a:rPr>
              <a:t>bibliográficas</a:t>
            </a:r>
            <a:r>
              <a:rPr lang="es-MX" b="1" cap="none" dirty="0">
                <a:solidFill>
                  <a:schemeClr val="bg1"/>
                </a:solidFill>
                <a:latin typeface="Arial" panose="020B0604020202020204" pitchFamily="34" charset="0"/>
                <a:cs typeface="Arial" panose="020B0604020202020204" pitchFamily="34" charset="0"/>
              </a:rPr>
              <a:t/>
            </a:r>
            <a:br>
              <a:rPr lang="es-MX" b="1" cap="none" dirty="0">
                <a:solidFill>
                  <a:schemeClr val="bg1"/>
                </a:solidFill>
                <a:latin typeface="Arial" panose="020B0604020202020204" pitchFamily="34" charset="0"/>
                <a:cs typeface="Arial" panose="020B0604020202020204" pitchFamily="34" charset="0"/>
              </a:rPr>
            </a:br>
            <a:endParaRPr lang="es-MX" dirty="0"/>
          </a:p>
        </p:txBody>
      </p:sp>
      <p:sp>
        <p:nvSpPr>
          <p:cNvPr id="3" name="Marcador de contenido 2"/>
          <p:cNvSpPr>
            <a:spLocks noGrp="1"/>
          </p:cNvSpPr>
          <p:nvPr>
            <p:ph idx="1"/>
          </p:nvPr>
        </p:nvSpPr>
        <p:spPr>
          <a:xfrm>
            <a:off x="685798" y="1640542"/>
            <a:ext cx="10919011" cy="4693023"/>
          </a:xfrm>
        </p:spPr>
        <p:txBody>
          <a:bodyPr>
            <a:normAutofit fontScale="25000" lnSpcReduction="20000"/>
          </a:bodyPr>
          <a:lstStyle/>
          <a:p>
            <a:endParaRPr lang="es-MX" dirty="0" smtClean="0">
              <a:solidFill>
                <a:schemeClr val="bg1"/>
              </a:solidFill>
              <a:latin typeface="Arial" panose="020B0604020202020204" pitchFamily="34" charset="0"/>
              <a:cs typeface="Arial" panose="020B0604020202020204" pitchFamily="34" charset="0"/>
            </a:endParaRPr>
          </a:p>
          <a:p>
            <a:endParaRPr lang="es-MX" dirty="0">
              <a:solidFill>
                <a:schemeClr val="bg1"/>
              </a:solidFill>
              <a:latin typeface="Arial" panose="020B0604020202020204" pitchFamily="34" charset="0"/>
              <a:cs typeface="Arial" panose="020B0604020202020204" pitchFamily="34" charset="0"/>
            </a:endParaRPr>
          </a:p>
          <a:p>
            <a:endParaRPr lang="es-MX" dirty="0" smtClean="0">
              <a:solidFill>
                <a:schemeClr val="bg1"/>
              </a:solidFill>
              <a:latin typeface="Arial" panose="020B0604020202020204" pitchFamily="34" charset="0"/>
              <a:cs typeface="Arial" panose="020B0604020202020204" pitchFamily="34" charset="0"/>
            </a:endParaRPr>
          </a:p>
          <a:p>
            <a:endParaRPr lang="es-MX" dirty="0">
              <a:solidFill>
                <a:schemeClr val="bg1"/>
              </a:solidFill>
              <a:latin typeface="Arial" panose="020B0604020202020204" pitchFamily="34" charset="0"/>
              <a:cs typeface="Arial" panose="020B0604020202020204" pitchFamily="34" charset="0"/>
            </a:endParaRPr>
          </a:p>
          <a:p>
            <a:endParaRPr lang="es-MX" dirty="0" smtClean="0">
              <a:solidFill>
                <a:schemeClr val="bg1"/>
              </a:solidFill>
              <a:latin typeface="Arial" panose="020B0604020202020204" pitchFamily="34" charset="0"/>
              <a:cs typeface="Arial" panose="020B0604020202020204" pitchFamily="34" charset="0"/>
            </a:endParaRPr>
          </a:p>
          <a:p>
            <a:endParaRPr lang="es-MX" dirty="0">
              <a:solidFill>
                <a:schemeClr val="bg1"/>
              </a:solidFill>
              <a:latin typeface="Arial" panose="020B0604020202020204" pitchFamily="34" charset="0"/>
              <a:cs typeface="Arial" panose="020B0604020202020204" pitchFamily="34" charset="0"/>
            </a:endParaRPr>
          </a:p>
          <a:p>
            <a:endParaRPr lang="es-MX" dirty="0" smtClean="0">
              <a:solidFill>
                <a:schemeClr val="bg1"/>
              </a:solidFill>
              <a:latin typeface="Arial" panose="020B0604020202020204" pitchFamily="34" charset="0"/>
              <a:cs typeface="Arial" panose="020B0604020202020204" pitchFamily="34" charset="0"/>
            </a:endParaRPr>
          </a:p>
          <a:p>
            <a:endParaRPr lang="es-MX" dirty="0">
              <a:solidFill>
                <a:schemeClr val="bg1"/>
              </a:solidFill>
              <a:latin typeface="Arial" panose="020B0604020202020204" pitchFamily="34" charset="0"/>
              <a:cs typeface="Arial" panose="020B0604020202020204" pitchFamily="34" charset="0"/>
            </a:endParaRPr>
          </a:p>
          <a:p>
            <a:pPr marL="0" indent="0">
              <a:buNone/>
            </a:pPr>
            <a:endParaRPr lang="es-MX" dirty="0" smtClean="0">
              <a:solidFill>
                <a:schemeClr val="bg1"/>
              </a:solidFill>
              <a:latin typeface="Arial" panose="020B0604020202020204" pitchFamily="34" charset="0"/>
              <a:cs typeface="Arial" panose="020B0604020202020204" pitchFamily="34" charset="0"/>
            </a:endParaRPr>
          </a:p>
          <a:p>
            <a:r>
              <a:rPr lang="es-MX" sz="7200" dirty="0" smtClean="0">
                <a:solidFill>
                  <a:schemeClr val="bg1"/>
                </a:solidFill>
                <a:latin typeface="Arial" panose="020B0604020202020204" pitchFamily="34" charset="0"/>
                <a:cs typeface="Arial" panose="020B0604020202020204" pitchFamily="34" charset="0"/>
              </a:rPr>
              <a:t>Campuzano, (2012) Expresión del Arte, México: Ediciones </a:t>
            </a:r>
            <a:r>
              <a:rPr lang="es-MX" sz="7200" dirty="0" err="1" smtClean="0">
                <a:solidFill>
                  <a:schemeClr val="bg1"/>
                </a:solidFill>
                <a:latin typeface="Arial" panose="020B0604020202020204" pitchFamily="34" charset="0"/>
                <a:cs typeface="Arial" panose="020B0604020202020204" pitchFamily="34" charset="0"/>
              </a:rPr>
              <a:t>UAEMéx</a:t>
            </a:r>
            <a:r>
              <a:rPr lang="es-MX" sz="7200" dirty="0" smtClean="0">
                <a:solidFill>
                  <a:schemeClr val="bg1"/>
                </a:solidFill>
                <a:latin typeface="Arial" panose="020B0604020202020204" pitchFamily="34" charset="0"/>
                <a:cs typeface="Arial" panose="020B0604020202020204" pitchFamily="34" charset="0"/>
              </a:rPr>
              <a:t>.</a:t>
            </a:r>
          </a:p>
          <a:p>
            <a:pPr marL="0" indent="0">
              <a:buNone/>
            </a:pPr>
            <a:endParaRPr lang="es-MX" sz="7200" dirty="0" smtClean="0">
              <a:solidFill>
                <a:schemeClr val="bg1"/>
              </a:solidFill>
              <a:latin typeface="Arial" panose="020B0604020202020204" pitchFamily="34" charset="0"/>
              <a:cs typeface="Arial" panose="020B0604020202020204" pitchFamily="34" charset="0"/>
            </a:endParaRPr>
          </a:p>
          <a:p>
            <a:r>
              <a:rPr lang="es-MX" sz="7200" dirty="0" err="1" smtClean="0">
                <a:solidFill>
                  <a:schemeClr val="bg1"/>
                </a:solidFill>
                <a:latin typeface="Arial" panose="020B0604020202020204" pitchFamily="34" charset="0"/>
                <a:cs typeface="Arial" panose="020B0604020202020204" pitchFamily="34" charset="0"/>
              </a:rPr>
              <a:t>Freeland</a:t>
            </a:r>
            <a:r>
              <a:rPr lang="es-MX" sz="7200" dirty="0">
                <a:solidFill>
                  <a:schemeClr val="bg1"/>
                </a:solidFill>
                <a:latin typeface="Arial" panose="020B0604020202020204" pitchFamily="34" charset="0"/>
                <a:cs typeface="Arial" panose="020B0604020202020204" pitchFamily="34" charset="0"/>
              </a:rPr>
              <a:t>, (2006) Pero ¿esto es arte?: ediciones cátedra</a:t>
            </a:r>
            <a:r>
              <a:rPr lang="es-MX" sz="7200" dirty="0" smtClean="0">
                <a:solidFill>
                  <a:schemeClr val="bg1"/>
                </a:solidFill>
                <a:latin typeface="Arial" panose="020B0604020202020204" pitchFamily="34" charset="0"/>
                <a:cs typeface="Arial" panose="020B0604020202020204" pitchFamily="34" charset="0"/>
              </a:rPr>
              <a:t>.</a:t>
            </a:r>
          </a:p>
          <a:p>
            <a:endParaRPr lang="es-MX" sz="7200" dirty="0">
              <a:solidFill>
                <a:schemeClr val="bg1"/>
              </a:solidFill>
              <a:latin typeface="Arial" panose="020B0604020202020204" pitchFamily="34" charset="0"/>
              <a:cs typeface="Arial" panose="020B0604020202020204" pitchFamily="34" charset="0"/>
            </a:endParaRPr>
          </a:p>
          <a:p>
            <a:r>
              <a:rPr lang="es-MX" sz="7200" dirty="0" err="1">
                <a:solidFill>
                  <a:schemeClr val="bg1"/>
                </a:solidFill>
                <a:latin typeface="Arial" panose="020B0604020202020204" pitchFamily="34" charset="0"/>
                <a:cs typeface="Arial" panose="020B0604020202020204" pitchFamily="34" charset="0"/>
              </a:rPr>
              <a:t>Longero</a:t>
            </a:r>
            <a:r>
              <a:rPr lang="es-MX" sz="7200" dirty="0">
                <a:solidFill>
                  <a:schemeClr val="bg1"/>
                </a:solidFill>
                <a:latin typeface="Arial" panose="020B0604020202020204" pitchFamily="34" charset="0"/>
                <a:cs typeface="Arial" panose="020B0604020202020204" pitchFamily="34" charset="0"/>
              </a:rPr>
              <a:t>, (1997) Apreciación y Expresión Plástica, México: Ediciones Santillana.</a:t>
            </a:r>
          </a:p>
          <a:p>
            <a:endParaRPr lang="es-MX" sz="7200" dirty="0" smtClean="0">
              <a:solidFill>
                <a:schemeClr val="bg1"/>
              </a:solidFill>
              <a:latin typeface="Arial" panose="020B0604020202020204" pitchFamily="34" charset="0"/>
              <a:cs typeface="Arial" panose="020B0604020202020204" pitchFamily="34" charset="0"/>
            </a:endParaRPr>
          </a:p>
          <a:p>
            <a:r>
              <a:rPr lang="es-MX" sz="7200" dirty="0" err="1">
                <a:solidFill>
                  <a:schemeClr val="bg1"/>
                </a:solidFill>
                <a:latin typeface="Arial" panose="020B0604020202020204" pitchFamily="34" charset="0"/>
                <a:cs typeface="Arial" panose="020B0604020202020204" pitchFamily="34" charset="0"/>
              </a:rPr>
              <a:t>Panofsky</a:t>
            </a:r>
            <a:r>
              <a:rPr lang="es-MX" sz="7200" dirty="0">
                <a:solidFill>
                  <a:schemeClr val="bg1"/>
                </a:solidFill>
                <a:latin typeface="Arial" panose="020B0604020202020204" pitchFamily="34" charset="0"/>
                <a:cs typeface="Arial" panose="020B0604020202020204" pitchFamily="34" charset="0"/>
              </a:rPr>
              <a:t>, (2008) El Significado de las Artes Visuales: Ediciones Alianza.</a:t>
            </a:r>
          </a:p>
          <a:p>
            <a:endParaRPr lang="es-MX" sz="7200" dirty="0">
              <a:solidFill>
                <a:schemeClr val="bg1"/>
              </a:solidFill>
              <a:latin typeface="Arial" panose="020B0604020202020204" pitchFamily="34" charset="0"/>
              <a:cs typeface="Arial" panose="020B0604020202020204" pitchFamily="34" charset="0"/>
            </a:endParaRPr>
          </a:p>
          <a:p>
            <a:r>
              <a:rPr lang="es-MX" sz="7200" dirty="0" smtClean="0">
                <a:solidFill>
                  <a:schemeClr val="bg1"/>
                </a:solidFill>
                <a:latin typeface="Arial" panose="020B0604020202020204" pitchFamily="34" charset="0"/>
                <a:cs typeface="Arial" panose="020B0604020202020204" pitchFamily="34" charset="0"/>
              </a:rPr>
              <a:t>Pérez,  (2013) Apreciación del arte, México: DEMS </a:t>
            </a:r>
            <a:r>
              <a:rPr lang="es-MX" sz="7200" dirty="0" err="1" smtClean="0">
                <a:solidFill>
                  <a:schemeClr val="bg1"/>
                </a:solidFill>
                <a:latin typeface="Arial" panose="020B0604020202020204" pitchFamily="34" charset="0"/>
                <a:cs typeface="Arial" panose="020B0604020202020204" pitchFamily="34" charset="0"/>
              </a:rPr>
              <a:t>UAEMéx</a:t>
            </a:r>
            <a:r>
              <a:rPr lang="es-MX" sz="7200" dirty="0" smtClean="0">
                <a:solidFill>
                  <a:schemeClr val="bg1"/>
                </a:solidFill>
                <a:latin typeface="Arial" panose="020B0604020202020204" pitchFamily="34" charset="0"/>
                <a:cs typeface="Arial" panose="020B0604020202020204" pitchFamily="34" charset="0"/>
              </a:rPr>
              <a:t>.</a:t>
            </a:r>
          </a:p>
          <a:p>
            <a:pPr marL="0" indent="0">
              <a:buNone/>
            </a:pPr>
            <a:endParaRPr lang="es-MX" dirty="0" smtClean="0">
              <a:solidFill>
                <a:schemeClr val="bg1"/>
              </a:solidFill>
              <a:latin typeface="Arial" panose="020B0604020202020204" pitchFamily="34" charset="0"/>
              <a:cs typeface="Arial" panose="020B0604020202020204" pitchFamily="34" charset="0"/>
            </a:endParaRPr>
          </a:p>
          <a:p>
            <a:pPr marL="0" indent="0">
              <a:buNone/>
            </a:pPr>
            <a:endParaRPr lang="es-MX" dirty="0" smtClean="0">
              <a:solidFill>
                <a:schemeClr val="bg1"/>
              </a:solidFill>
              <a:latin typeface="Arial" panose="020B0604020202020204" pitchFamily="34" charset="0"/>
              <a:cs typeface="Arial" panose="020B0604020202020204" pitchFamily="34" charset="0"/>
            </a:endParaRPr>
          </a:p>
          <a:p>
            <a:pPr marL="0" indent="0">
              <a:buNone/>
            </a:pPr>
            <a:endParaRPr lang="es-MX" dirty="0" smtClean="0">
              <a:solidFill>
                <a:schemeClr val="bg1"/>
              </a:solidFill>
              <a:latin typeface="Arial" panose="020B0604020202020204" pitchFamily="34" charset="0"/>
              <a:cs typeface="Arial" panose="020B0604020202020204" pitchFamily="34" charset="0"/>
            </a:endParaRPr>
          </a:p>
          <a:p>
            <a:endParaRPr lang="es-MX" dirty="0" smtClean="0">
              <a:solidFill>
                <a:schemeClr val="bg1"/>
              </a:solidFill>
              <a:latin typeface="Arial" panose="020B0604020202020204" pitchFamily="34" charset="0"/>
              <a:cs typeface="Arial" panose="020B0604020202020204" pitchFamily="34" charset="0"/>
            </a:endParaRPr>
          </a:p>
          <a:p>
            <a:pPr marL="0" indent="0">
              <a:buNone/>
            </a:pPr>
            <a:endParaRPr lang="es-MX" dirty="0" smtClean="0">
              <a:solidFill>
                <a:schemeClr val="bg1"/>
              </a:solidFill>
              <a:latin typeface="Arial" panose="020B0604020202020204" pitchFamily="34" charset="0"/>
              <a:cs typeface="Arial" panose="020B0604020202020204" pitchFamily="34" charset="0"/>
            </a:endParaRPr>
          </a:p>
          <a:p>
            <a:pPr marL="0" indent="0">
              <a:buNone/>
            </a:pPr>
            <a:endParaRPr lang="es-MX" dirty="0" smtClean="0">
              <a:solidFill>
                <a:schemeClr val="bg1"/>
              </a:solidFill>
              <a:latin typeface="Arial" panose="020B0604020202020204" pitchFamily="34" charset="0"/>
              <a:cs typeface="Arial" panose="020B0604020202020204" pitchFamily="34" charset="0"/>
            </a:endParaRPr>
          </a:p>
          <a:p>
            <a:endParaRPr lang="es-MX" dirty="0">
              <a:solidFill>
                <a:schemeClr val="bg1"/>
              </a:solidFill>
              <a:latin typeface="Arial" panose="020B0604020202020204" pitchFamily="34" charset="0"/>
              <a:cs typeface="Arial" panose="020B0604020202020204" pitchFamily="34" charset="0"/>
            </a:endParaRPr>
          </a:p>
          <a:p>
            <a:endParaRPr lang="es-MX" dirty="0">
              <a:solidFill>
                <a:schemeClr val="bg1"/>
              </a:solidFill>
              <a:latin typeface="Arial" panose="020B0604020202020204" pitchFamily="34" charset="0"/>
              <a:cs typeface="Arial" panose="020B0604020202020204" pitchFamily="34" charset="0"/>
            </a:endParaRPr>
          </a:p>
          <a:p>
            <a:endParaRPr lang="es-MX" dirty="0" smtClean="0">
              <a:solidFill>
                <a:schemeClr val="bg1"/>
              </a:solidFill>
              <a:latin typeface="Arial" panose="020B0604020202020204" pitchFamily="34" charset="0"/>
              <a:cs typeface="Arial" panose="020B0604020202020204" pitchFamily="34" charset="0"/>
            </a:endParaRPr>
          </a:p>
          <a:p>
            <a:endParaRPr lang="es-MX" dirty="0">
              <a:solidFill>
                <a:schemeClr val="bg1"/>
              </a:solidFill>
              <a:latin typeface="Arial" panose="020B0604020202020204" pitchFamily="34" charset="0"/>
              <a:cs typeface="Arial" panose="020B0604020202020204" pitchFamily="34" charset="0"/>
            </a:endParaRPr>
          </a:p>
          <a:p>
            <a:endParaRPr lang="es-MX" dirty="0"/>
          </a:p>
        </p:txBody>
      </p:sp>
    </p:spTree>
    <p:extLst>
      <p:ext uri="{BB962C8B-B14F-4D97-AF65-F5344CB8AC3E}">
        <p14:creationId xmlns:p14="http://schemas.microsoft.com/office/powerpoint/2010/main" val="136218524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684212" y="385762"/>
            <a:ext cx="10988676" cy="614364"/>
          </a:xfrm>
          <a:prstGeom prst="rect">
            <a:avLst/>
          </a:prstGeom>
        </p:spPr>
        <p:txBody>
          <a:bodyPr>
            <a:no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b="1" cap="none" smtClean="0">
                <a:solidFill>
                  <a:schemeClr val="bg1"/>
                </a:solidFill>
                <a:latin typeface="Arial" panose="020B0604020202020204" pitchFamily="34" charset="0"/>
                <a:cs typeface="Arial" panose="020B0604020202020204" pitchFamily="34" charset="0"/>
              </a:rPr>
              <a:t>Referencias electrónicas</a:t>
            </a:r>
            <a:endParaRPr lang="es-MX" b="1" cap="none" dirty="0">
              <a:solidFill>
                <a:schemeClr val="bg1"/>
              </a:solidFill>
              <a:latin typeface="Arial" panose="020B0604020202020204" pitchFamily="34" charset="0"/>
              <a:cs typeface="Arial" panose="020B0604020202020204" pitchFamily="34" charset="0"/>
            </a:endParaRPr>
          </a:p>
        </p:txBody>
      </p:sp>
      <p:sp>
        <p:nvSpPr>
          <p:cNvPr id="3" name="Rectángulo 2"/>
          <p:cNvSpPr/>
          <p:nvPr/>
        </p:nvSpPr>
        <p:spPr>
          <a:xfrm>
            <a:off x="1323565" y="1402087"/>
            <a:ext cx="184731" cy="923330"/>
          </a:xfrm>
          <a:prstGeom prst="rect">
            <a:avLst/>
          </a:prstGeom>
        </p:spPr>
        <p:txBody>
          <a:bodyPr wrap="none">
            <a:spAutoFit/>
          </a:bodyPr>
          <a:lstStyle/>
          <a:p>
            <a:endParaRPr lang="es-MX" dirty="0" smtClean="0">
              <a:solidFill>
                <a:srgbClr val="000000"/>
              </a:solidFill>
              <a:latin typeface="Arial" panose="020B0604020202020204" pitchFamily="34" charset="0"/>
              <a:cs typeface="Arial" panose="020B0604020202020204" pitchFamily="34" charset="0"/>
            </a:endParaRPr>
          </a:p>
          <a:p>
            <a:endParaRPr lang="es-MX" dirty="0">
              <a:solidFill>
                <a:schemeClr val="bg1"/>
              </a:solidFill>
              <a:latin typeface="Arial" panose="020B0604020202020204" pitchFamily="34" charset="0"/>
              <a:cs typeface="Arial" panose="020B0604020202020204" pitchFamily="34" charset="0"/>
            </a:endParaRPr>
          </a:p>
          <a:p>
            <a:endParaRPr lang="es-MX" dirty="0">
              <a:solidFill>
                <a:schemeClr val="bg1"/>
              </a:solidFill>
              <a:latin typeface="Arial" panose="020B0604020202020204" pitchFamily="34" charset="0"/>
              <a:cs typeface="Arial" panose="020B0604020202020204" pitchFamily="34" charset="0"/>
            </a:endParaRPr>
          </a:p>
        </p:txBody>
      </p:sp>
      <p:sp>
        <p:nvSpPr>
          <p:cNvPr id="4" name="Rectángulo 3"/>
          <p:cNvSpPr/>
          <p:nvPr/>
        </p:nvSpPr>
        <p:spPr>
          <a:xfrm>
            <a:off x="976362" y="1494420"/>
            <a:ext cx="4968027" cy="369332"/>
          </a:xfrm>
          <a:prstGeom prst="rect">
            <a:avLst/>
          </a:prstGeom>
        </p:spPr>
        <p:txBody>
          <a:bodyPr wrap="none">
            <a:spAutoFit/>
          </a:bodyPr>
          <a:lstStyle/>
          <a:p>
            <a:pPr algn="just"/>
            <a:r>
              <a:rPr lang="es-MX" dirty="0">
                <a:solidFill>
                  <a:schemeClr val="bg1"/>
                </a:solidFill>
                <a:latin typeface="Arial" panose="020B0604020202020204" pitchFamily="34" charset="0"/>
                <a:cs typeface="Arial" panose="020B0604020202020204" pitchFamily="34" charset="0"/>
              </a:rPr>
              <a:t>http://</a:t>
            </a:r>
            <a:r>
              <a:rPr lang="es-MX" dirty="0" smtClean="0">
                <a:solidFill>
                  <a:schemeClr val="bg1"/>
                </a:solidFill>
                <a:latin typeface="Arial" panose="020B0604020202020204" pitchFamily="34" charset="0"/>
                <a:cs typeface="Arial" panose="020B0604020202020204" pitchFamily="34" charset="0"/>
              </a:rPr>
              <a:t>luciasegura.wordpress.com/tag/acuarela</a:t>
            </a:r>
            <a:endParaRPr lang="es-MX" dirty="0">
              <a:solidFill>
                <a:schemeClr val="bg1"/>
              </a:solidFill>
              <a:latin typeface="Arial" panose="020B0604020202020204" pitchFamily="34" charset="0"/>
              <a:cs typeface="Arial" panose="020B0604020202020204" pitchFamily="34" charset="0"/>
            </a:endParaRPr>
          </a:p>
        </p:txBody>
      </p:sp>
      <p:sp>
        <p:nvSpPr>
          <p:cNvPr id="5" name="Rectángulo 4"/>
          <p:cNvSpPr/>
          <p:nvPr/>
        </p:nvSpPr>
        <p:spPr>
          <a:xfrm>
            <a:off x="976362" y="1909918"/>
            <a:ext cx="2787943" cy="369332"/>
          </a:xfrm>
          <a:prstGeom prst="rect">
            <a:avLst/>
          </a:prstGeom>
        </p:spPr>
        <p:txBody>
          <a:bodyPr wrap="none">
            <a:spAutoFit/>
          </a:bodyPr>
          <a:lstStyle/>
          <a:p>
            <a:r>
              <a:rPr lang="es-MX" dirty="0" smtClean="0">
                <a:solidFill>
                  <a:schemeClr val="bg1"/>
                </a:solidFill>
                <a:latin typeface="Arial" panose="020B0604020202020204" pitchFamily="34" charset="0"/>
                <a:cs typeface="Arial" panose="020B0604020202020204" pitchFamily="34" charset="0"/>
              </a:rPr>
              <a:t>http://onlylc.blogspot.com</a:t>
            </a:r>
            <a:endParaRPr lang="es-MX" dirty="0">
              <a:solidFill>
                <a:schemeClr val="bg1"/>
              </a:solidFill>
              <a:latin typeface="Arial" panose="020B0604020202020204" pitchFamily="34" charset="0"/>
              <a:cs typeface="Arial" panose="020B0604020202020204" pitchFamily="34" charset="0"/>
            </a:endParaRPr>
          </a:p>
        </p:txBody>
      </p:sp>
      <p:sp>
        <p:nvSpPr>
          <p:cNvPr id="6" name="Rectángulo 5"/>
          <p:cNvSpPr/>
          <p:nvPr/>
        </p:nvSpPr>
        <p:spPr>
          <a:xfrm>
            <a:off x="976362" y="2325417"/>
            <a:ext cx="2416046" cy="646331"/>
          </a:xfrm>
          <a:prstGeom prst="rect">
            <a:avLst/>
          </a:prstGeom>
        </p:spPr>
        <p:txBody>
          <a:bodyPr wrap="none">
            <a:spAutoFit/>
          </a:bodyPr>
          <a:lstStyle/>
          <a:p>
            <a:r>
              <a:rPr lang="es-MX" dirty="0" smtClean="0">
                <a:solidFill>
                  <a:schemeClr val="bg1"/>
                </a:solidFill>
                <a:latin typeface="Arial" panose="020B0604020202020204" pitchFamily="34" charset="0"/>
                <a:cs typeface="Arial" panose="020B0604020202020204" pitchFamily="34" charset="0"/>
              </a:rPr>
              <a:t>http://es.wikipedia.org</a:t>
            </a:r>
          </a:p>
          <a:p>
            <a:endParaRPr lang="es-MX" dirty="0">
              <a:solidFill>
                <a:schemeClr val="bg1"/>
              </a:solidFill>
              <a:latin typeface="Arial" panose="020B0604020202020204" pitchFamily="34" charset="0"/>
              <a:cs typeface="Arial" panose="020B0604020202020204" pitchFamily="34" charset="0"/>
            </a:endParaRPr>
          </a:p>
        </p:txBody>
      </p:sp>
      <p:sp>
        <p:nvSpPr>
          <p:cNvPr id="7" name="Rectángulo 6"/>
          <p:cNvSpPr/>
          <p:nvPr/>
        </p:nvSpPr>
        <p:spPr>
          <a:xfrm>
            <a:off x="976362" y="2740915"/>
            <a:ext cx="4647426" cy="1754326"/>
          </a:xfrm>
          <a:prstGeom prst="rect">
            <a:avLst/>
          </a:prstGeom>
        </p:spPr>
        <p:txBody>
          <a:bodyPr wrap="none">
            <a:spAutoFit/>
          </a:bodyPr>
          <a:lstStyle/>
          <a:p>
            <a:r>
              <a:rPr lang="es-419" dirty="0" smtClean="0">
                <a:solidFill>
                  <a:schemeClr val="bg1"/>
                </a:solidFill>
                <a:latin typeface="Arial" panose="020B0604020202020204" pitchFamily="34" charset="0"/>
                <a:cs typeface="Arial" panose="020B0604020202020204" pitchFamily="34" charset="0"/>
              </a:rPr>
              <a:t>http://wwww.oaxaca570.com</a:t>
            </a:r>
          </a:p>
          <a:p>
            <a:endParaRPr lang="es-419" dirty="0">
              <a:solidFill>
                <a:schemeClr val="bg1"/>
              </a:solidFill>
              <a:latin typeface="Arial" panose="020B0604020202020204" pitchFamily="34" charset="0"/>
              <a:cs typeface="Arial" panose="020B0604020202020204" pitchFamily="34" charset="0"/>
            </a:endParaRPr>
          </a:p>
          <a:p>
            <a:r>
              <a:rPr lang="es-419" dirty="0" smtClean="0">
                <a:solidFill>
                  <a:schemeClr val="bg1"/>
                </a:solidFill>
                <a:latin typeface="Arial" panose="020B0604020202020204" pitchFamily="34" charset="0"/>
                <a:cs typeface="Arial" panose="020B0604020202020204" pitchFamily="34" charset="0"/>
              </a:rPr>
              <a:t>http://culturacolectiva.com</a:t>
            </a:r>
          </a:p>
          <a:p>
            <a:endParaRPr lang="es-419" dirty="0" smtClean="0">
              <a:solidFill>
                <a:schemeClr val="bg1"/>
              </a:solidFill>
              <a:latin typeface="Arial" panose="020B0604020202020204" pitchFamily="34" charset="0"/>
              <a:cs typeface="Arial" panose="020B0604020202020204" pitchFamily="34" charset="0"/>
            </a:endParaRPr>
          </a:p>
          <a:p>
            <a:r>
              <a:rPr lang="es-419" dirty="0" smtClean="0">
                <a:solidFill>
                  <a:schemeClr val="bg1"/>
                </a:solidFill>
                <a:latin typeface="Arial" panose="020B0604020202020204" pitchFamily="34" charset="0"/>
                <a:cs typeface="Arial" panose="020B0604020202020204" pitchFamily="34" charset="0"/>
              </a:rPr>
              <a:t>http://muralesmexicoaraflores.blogspot.com</a:t>
            </a:r>
          </a:p>
          <a:p>
            <a:endParaRPr lang="es-MX" dirty="0">
              <a:solidFill>
                <a:schemeClr val="bg1"/>
              </a:solidFill>
              <a:latin typeface="Arial" panose="020B0604020202020204" pitchFamily="34" charset="0"/>
              <a:cs typeface="Arial" panose="020B0604020202020204" pitchFamily="34" charset="0"/>
            </a:endParaRPr>
          </a:p>
        </p:txBody>
      </p:sp>
      <p:sp>
        <p:nvSpPr>
          <p:cNvPr id="11" name="Rectángulo 10"/>
          <p:cNvSpPr/>
          <p:nvPr/>
        </p:nvSpPr>
        <p:spPr>
          <a:xfrm>
            <a:off x="861972" y="4264409"/>
            <a:ext cx="3454792" cy="2308324"/>
          </a:xfrm>
          <a:prstGeom prst="rect">
            <a:avLst/>
          </a:prstGeom>
        </p:spPr>
        <p:txBody>
          <a:bodyPr wrap="none">
            <a:spAutoFit/>
          </a:bodyPr>
          <a:lstStyle/>
          <a:p>
            <a:r>
              <a:rPr lang="es-419" dirty="0" smtClean="0">
                <a:solidFill>
                  <a:schemeClr val="bg1"/>
                </a:solidFill>
                <a:latin typeface="Arial" panose="020B0604020202020204" pitchFamily="34" charset="0"/>
                <a:cs typeface="Arial" panose="020B0604020202020204" pitchFamily="34" charset="0"/>
              </a:rPr>
              <a:t>  http://otramedicina.imujer.com</a:t>
            </a:r>
          </a:p>
          <a:p>
            <a:r>
              <a:rPr lang="es-419" dirty="0" smtClean="0">
                <a:solidFill>
                  <a:schemeClr val="bg1"/>
                </a:solidFill>
                <a:latin typeface="Arial" panose="020B0604020202020204" pitchFamily="34" charset="0"/>
                <a:cs typeface="Arial" panose="020B0604020202020204" pitchFamily="34" charset="0"/>
              </a:rPr>
              <a:t>  </a:t>
            </a:r>
          </a:p>
          <a:p>
            <a:r>
              <a:rPr lang="es-419" dirty="0">
                <a:solidFill>
                  <a:schemeClr val="bg1"/>
                </a:solidFill>
                <a:latin typeface="Arial" panose="020B0604020202020204" pitchFamily="34" charset="0"/>
                <a:cs typeface="Arial" panose="020B0604020202020204" pitchFamily="34" charset="0"/>
              </a:rPr>
              <a:t> </a:t>
            </a:r>
            <a:r>
              <a:rPr lang="es-419" dirty="0" smtClean="0">
                <a:solidFill>
                  <a:schemeClr val="bg1"/>
                </a:solidFill>
                <a:latin typeface="Arial" panose="020B0604020202020204" pitchFamily="34" charset="0"/>
                <a:cs typeface="Arial" panose="020B0604020202020204" pitchFamily="34" charset="0"/>
              </a:rPr>
              <a:t> http://clinicaseria.com.uy</a:t>
            </a:r>
          </a:p>
          <a:p>
            <a:r>
              <a:rPr lang="es-419" dirty="0">
                <a:solidFill>
                  <a:schemeClr val="bg1"/>
                </a:solidFill>
                <a:latin typeface="Arial" panose="020B0604020202020204" pitchFamily="34" charset="0"/>
                <a:cs typeface="Arial" panose="020B0604020202020204" pitchFamily="34" charset="0"/>
              </a:rPr>
              <a:t> </a:t>
            </a:r>
            <a:r>
              <a:rPr lang="es-419" dirty="0" smtClean="0">
                <a:solidFill>
                  <a:schemeClr val="bg1"/>
                </a:solidFill>
                <a:latin typeface="Arial" panose="020B0604020202020204" pitchFamily="34" charset="0"/>
                <a:cs typeface="Arial" panose="020B0604020202020204" pitchFamily="34" charset="0"/>
              </a:rPr>
              <a:t> </a:t>
            </a:r>
          </a:p>
          <a:p>
            <a:r>
              <a:rPr lang="es-419" dirty="0">
                <a:solidFill>
                  <a:schemeClr val="bg1"/>
                </a:solidFill>
                <a:latin typeface="Arial" panose="020B0604020202020204" pitchFamily="34" charset="0"/>
                <a:cs typeface="Arial" panose="020B0604020202020204" pitchFamily="34" charset="0"/>
              </a:rPr>
              <a:t> </a:t>
            </a:r>
            <a:r>
              <a:rPr lang="es-419" dirty="0" smtClean="0">
                <a:solidFill>
                  <a:schemeClr val="bg1"/>
                </a:solidFill>
                <a:latin typeface="Arial" panose="020B0604020202020204" pitchFamily="34" charset="0"/>
                <a:cs typeface="Arial" panose="020B0604020202020204" pitchFamily="34" charset="0"/>
              </a:rPr>
              <a:t> http://daparicio.wordpress.com</a:t>
            </a:r>
          </a:p>
          <a:p>
            <a:endParaRPr lang="es-419" dirty="0">
              <a:solidFill>
                <a:schemeClr val="bg1"/>
              </a:solidFill>
              <a:latin typeface="Arial" panose="020B0604020202020204" pitchFamily="34" charset="0"/>
              <a:cs typeface="Arial" panose="020B0604020202020204" pitchFamily="34" charset="0"/>
            </a:endParaRPr>
          </a:p>
          <a:p>
            <a:r>
              <a:rPr lang="es-419" dirty="0" smtClean="0">
                <a:solidFill>
                  <a:schemeClr val="bg1"/>
                </a:solidFill>
                <a:latin typeface="Arial" panose="020B0604020202020204" pitchFamily="34" charset="0"/>
                <a:cs typeface="Arial" panose="020B0604020202020204" pitchFamily="34" charset="0"/>
              </a:rPr>
              <a:t>  http://www.top10de.com</a:t>
            </a:r>
          </a:p>
          <a:p>
            <a:endParaRPr lang="es-MX"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048947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22514" y="304801"/>
            <a:ext cx="11132457" cy="812800"/>
          </a:xfrm>
        </p:spPr>
        <p:txBody>
          <a:bodyPr>
            <a:normAutofit/>
          </a:bodyPr>
          <a:lstStyle/>
          <a:p>
            <a:pPr algn="ctr"/>
            <a:r>
              <a:rPr lang="es-MX" sz="3600" b="1" cap="none" dirty="0" smtClean="0">
                <a:solidFill>
                  <a:schemeClr val="bg1"/>
                </a:solidFill>
                <a:latin typeface="Arial" panose="020B0604020202020204" pitchFamily="34" charset="0"/>
                <a:cs typeface="Arial" panose="020B0604020202020204" pitchFamily="34" charset="0"/>
              </a:rPr>
              <a:t>Módulo  III</a:t>
            </a:r>
            <a:endParaRPr lang="es-MX" sz="3600" b="1" cap="none" dirty="0">
              <a:solidFill>
                <a:schemeClr val="bg1"/>
              </a:solidFill>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522514" y="1117601"/>
            <a:ext cx="11132457" cy="6225063"/>
          </a:xfrm>
        </p:spPr>
        <p:txBody>
          <a:bodyPr/>
          <a:lstStyle/>
          <a:p>
            <a:endParaRPr lang="es-MX" dirty="0" smtClean="0"/>
          </a:p>
          <a:p>
            <a:endParaRPr lang="es-MX" dirty="0"/>
          </a:p>
        </p:txBody>
      </p:sp>
      <p:sp>
        <p:nvSpPr>
          <p:cNvPr id="5" name="Marcador de contenido 2"/>
          <p:cNvSpPr txBox="1">
            <a:spLocks/>
          </p:cNvSpPr>
          <p:nvPr/>
        </p:nvSpPr>
        <p:spPr>
          <a:xfrm>
            <a:off x="1102460" y="1696036"/>
            <a:ext cx="10363826" cy="5378823"/>
          </a:xfrm>
          <a:prstGeom prst="rect">
            <a:avLst/>
          </a:prstGeom>
        </p:spPr>
        <p:txBody>
          <a:bodyPr/>
          <a:lst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a:lstStyle>
          <a:p>
            <a:pPr marL="0" indent="0" algn="just">
              <a:buFont typeface="Arial"/>
              <a:buNone/>
            </a:pPr>
            <a:r>
              <a:rPr lang="es-MX" b="1" dirty="0" smtClean="0">
                <a:solidFill>
                  <a:schemeClr val="bg1"/>
                </a:solidFill>
                <a:latin typeface="Arial" panose="020B0604020202020204" pitchFamily="34" charset="0"/>
                <a:cs typeface="Arial" panose="020B0604020202020204" pitchFamily="34" charset="0"/>
              </a:rPr>
              <a:t>Propósito del Módulo: </a:t>
            </a:r>
            <a:r>
              <a:rPr lang="es-MX" dirty="0" smtClean="0">
                <a:solidFill>
                  <a:schemeClr val="bg1"/>
                </a:solidFill>
                <a:latin typeface="Arial" panose="020B0604020202020204" pitchFamily="34" charset="0"/>
                <a:cs typeface="Arial" panose="020B0604020202020204" pitchFamily="34" charset="0"/>
              </a:rPr>
              <a:t>Relaciona y aplica los elementos de la comunicación en las manifestaciones artísticas, de acuerdo a su relación </a:t>
            </a:r>
            <a:r>
              <a:rPr lang="es-MX" dirty="0" err="1" smtClean="0">
                <a:solidFill>
                  <a:schemeClr val="bg1"/>
                </a:solidFill>
                <a:latin typeface="Arial" panose="020B0604020202020204" pitchFamily="34" charset="0"/>
                <a:cs typeface="Arial" panose="020B0604020202020204" pitchFamily="34" charset="0"/>
              </a:rPr>
              <a:t>vievencial</a:t>
            </a:r>
            <a:r>
              <a:rPr lang="es-MX" dirty="0" smtClean="0">
                <a:solidFill>
                  <a:schemeClr val="bg1"/>
                </a:solidFill>
                <a:latin typeface="Arial" panose="020B0604020202020204" pitchFamily="34" charset="0"/>
                <a:cs typeface="Arial" panose="020B0604020202020204" pitchFamily="34" charset="0"/>
              </a:rPr>
              <a:t>.</a:t>
            </a:r>
          </a:p>
          <a:p>
            <a:pPr marL="0" indent="0" algn="just">
              <a:buFont typeface="Arial"/>
              <a:buNone/>
            </a:pPr>
            <a:endParaRPr lang="es-MX" b="1" dirty="0" smtClean="0">
              <a:solidFill>
                <a:schemeClr val="bg1"/>
              </a:solidFill>
              <a:latin typeface="Arial" panose="020B0604020202020204" pitchFamily="34" charset="0"/>
              <a:cs typeface="Arial" panose="020B0604020202020204" pitchFamily="34" charset="0"/>
            </a:endParaRPr>
          </a:p>
          <a:p>
            <a:pPr marL="0" indent="0" algn="just">
              <a:buClr>
                <a:srgbClr val="90C226"/>
              </a:buClr>
              <a:buSzPct val="80000"/>
              <a:buFont typeface="Arial"/>
              <a:buNone/>
            </a:pPr>
            <a:r>
              <a:rPr lang="es-MX" b="1" dirty="0" smtClean="0">
                <a:solidFill>
                  <a:schemeClr val="bg1"/>
                </a:solidFill>
                <a:latin typeface="Arial" panose="020B0604020202020204" pitchFamily="34" charset="0"/>
                <a:cs typeface="Arial" panose="020B0604020202020204" pitchFamily="34" charset="0"/>
              </a:rPr>
              <a:t>Competencias Genéricas y Atributos: </a:t>
            </a:r>
            <a:r>
              <a:rPr lang="es-MX" dirty="0" smtClean="0">
                <a:solidFill>
                  <a:schemeClr val="bg1"/>
                </a:solidFill>
                <a:latin typeface="Arial" panose="020B0604020202020204" pitchFamily="34" charset="0"/>
                <a:cs typeface="Arial" panose="020B0604020202020204" pitchFamily="34" charset="0"/>
              </a:rPr>
              <a:t>Se </a:t>
            </a:r>
            <a:r>
              <a:rPr lang="es-MX" dirty="0" err="1" smtClean="0">
                <a:solidFill>
                  <a:schemeClr val="bg1"/>
                </a:solidFill>
                <a:latin typeface="Arial" panose="020B0604020202020204" pitchFamily="34" charset="0"/>
                <a:cs typeface="Arial" panose="020B0604020202020204" pitchFamily="34" charset="0"/>
              </a:rPr>
              <a:t>autodetermina</a:t>
            </a:r>
            <a:r>
              <a:rPr lang="es-MX" dirty="0" smtClean="0">
                <a:solidFill>
                  <a:schemeClr val="bg1"/>
                </a:solidFill>
                <a:latin typeface="Arial" panose="020B0604020202020204" pitchFamily="34" charset="0"/>
                <a:cs typeface="Arial" panose="020B0604020202020204" pitchFamily="34" charset="0"/>
              </a:rPr>
              <a:t> y cuida de sí.</a:t>
            </a:r>
          </a:p>
          <a:p>
            <a:pPr marL="0" indent="0" algn="just">
              <a:buClr>
                <a:srgbClr val="90C226"/>
              </a:buClr>
              <a:buSzPct val="80000"/>
              <a:buFont typeface="Arial"/>
              <a:buNone/>
            </a:pPr>
            <a:r>
              <a:rPr lang="es-MX" b="1" dirty="0" smtClean="0">
                <a:solidFill>
                  <a:schemeClr val="bg1"/>
                </a:solidFill>
                <a:latin typeface="Arial" panose="020B0604020202020204" pitchFamily="34" charset="0"/>
                <a:cs typeface="Arial" panose="020B0604020202020204" pitchFamily="34" charset="0"/>
              </a:rPr>
              <a:t>2.</a:t>
            </a:r>
            <a:r>
              <a:rPr lang="es-MX" dirty="0" smtClean="0">
                <a:solidFill>
                  <a:schemeClr val="bg1"/>
                </a:solidFill>
                <a:latin typeface="Arial" panose="020B0604020202020204" pitchFamily="34" charset="0"/>
                <a:cs typeface="Arial" panose="020B0604020202020204" pitchFamily="34" charset="0"/>
              </a:rPr>
              <a:t> Es sensible al arte y participa en la apreciación e interpretación de sus expresiones en distintos géneros.</a:t>
            </a:r>
          </a:p>
          <a:p>
            <a:pPr marL="0" indent="0" algn="just">
              <a:buClr>
                <a:srgbClr val="90C226"/>
              </a:buClr>
              <a:buSzPct val="80000"/>
              <a:buFont typeface="Arial"/>
              <a:buNone/>
            </a:pPr>
            <a:endParaRPr lang="es-MX" dirty="0" smtClean="0">
              <a:solidFill>
                <a:schemeClr val="bg1"/>
              </a:solidFill>
              <a:latin typeface="Arial" panose="020B0604020202020204" pitchFamily="34" charset="0"/>
              <a:cs typeface="Arial" panose="020B0604020202020204" pitchFamily="34" charset="0"/>
            </a:endParaRPr>
          </a:p>
          <a:p>
            <a:pPr marL="0" indent="0" algn="just">
              <a:buClr>
                <a:srgbClr val="90C226"/>
              </a:buClr>
              <a:buSzPct val="80000"/>
              <a:buFont typeface="Arial"/>
              <a:buNone/>
            </a:pPr>
            <a:r>
              <a:rPr lang="es-MX" b="1" dirty="0" smtClean="0">
                <a:solidFill>
                  <a:schemeClr val="bg1"/>
                </a:solidFill>
                <a:latin typeface="Arial" panose="020B0604020202020204" pitchFamily="34" charset="0"/>
                <a:cs typeface="Arial" panose="020B0604020202020204" pitchFamily="34" charset="0"/>
              </a:rPr>
              <a:t>2.1</a:t>
            </a:r>
            <a:r>
              <a:rPr lang="es-MX" dirty="0" smtClean="0">
                <a:solidFill>
                  <a:schemeClr val="bg1"/>
                </a:solidFill>
                <a:latin typeface="Arial" panose="020B0604020202020204" pitchFamily="34" charset="0"/>
                <a:cs typeface="Arial" panose="020B0604020202020204" pitchFamily="34" charset="0"/>
              </a:rPr>
              <a:t> Valora el arte como manifestación de la belleza y expresión de ideas, sensaciones y emociones.</a:t>
            </a:r>
          </a:p>
          <a:p>
            <a:pPr marL="0" indent="0" algn="just">
              <a:buClr>
                <a:srgbClr val="90C226"/>
              </a:buClr>
              <a:buSzPct val="80000"/>
              <a:buFont typeface="Arial"/>
              <a:buNone/>
            </a:pPr>
            <a:endParaRPr lang="es-MX" dirty="0" smtClean="0">
              <a:solidFill>
                <a:schemeClr val="bg1"/>
              </a:solidFill>
              <a:latin typeface="Arial" panose="020B0604020202020204" pitchFamily="34" charset="0"/>
              <a:cs typeface="Arial" panose="020B0604020202020204" pitchFamily="34" charset="0"/>
            </a:endParaRPr>
          </a:p>
          <a:p>
            <a:pPr marL="0" indent="0" algn="just">
              <a:buClr>
                <a:srgbClr val="90C226"/>
              </a:buClr>
              <a:buSzPct val="80000"/>
              <a:buFont typeface="Arial"/>
              <a:buNone/>
            </a:pPr>
            <a:r>
              <a:rPr lang="es-MX" b="1" dirty="0" smtClean="0">
                <a:solidFill>
                  <a:schemeClr val="bg1"/>
                </a:solidFill>
                <a:latin typeface="Arial" panose="020B0604020202020204" pitchFamily="34" charset="0"/>
                <a:cs typeface="Arial" panose="020B0604020202020204" pitchFamily="34" charset="0"/>
              </a:rPr>
              <a:t>2.2</a:t>
            </a:r>
            <a:r>
              <a:rPr lang="es-MX" dirty="0" smtClean="0">
                <a:solidFill>
                  <a:schemeClr val="bg1"/>
                </a:solidFill>
                <a:latin typeface="Arial" panose="020B0604020202020204" pitchFamily="34" charset="0"/>
                <a:cs typeface="Arial" panose="020B0604020202020204" pitchFamily="34" charset="0"/>
              </a:rPr>
              <a:t> Experimenta el arte como un hecho histórico compartido que permite la comunicación entre individuos y culturas en el tiempo y en el espacio, a la vez que desarrolla un sentido de identidad.</a:t>
            </a:r>
            <a:endParaRPr lang="es-MX" b="1" dirty="0" smtClean="0">
              <a:solidFill>
                <a:schemeClr val="bg1"/>
              </a:solidFill>
              <a:latin typeface="Arial" panose="020B0604020202020204" pitchFamily="34" charset="0"/>
              <a:cs typeface="Arial" panose="020B0604020202020204" pitchFamily="34" charset="0"/>
            </a:endParaRPr>
          </a:p>
          <a:p>
            <a:pPr marL="0" indent="0">
              <a:buFont typeface="Arial"/>
              <a:buNone/>
            </a:pP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50243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29458" y="116115"/>
            <a:ext cx="11132457" cy="812800"/>
          </a:xfrm>
        </p:spPr>
        <p:txBody>
          <a:bodyPr>
            <a:normAutofit/>
          </a:bodyPr>
          <a:lstStyle/>
          <a:p>
            <a:pPr algn="ctr"/>
            <a:r>
              <a:rPr lang="es-MX" sz="3600" b="1" cap="none" dirty="0" smtClean="0">
                <a:solidFill>
                  <a:schemeClr val="bg1"/>
                </a:solidFill>
                <a:latin typeface="Arial" panose="020B0604020202020204" pitchFamily="34" charset="0"/>
                <a:cs typeface="Arial" panose="020B0604020202020204" pitchFamily="34" charset="0"/>
              </a:rPr>
              <a:t>Dominios de los Aprendizajes</a:t>
            </a:r>
            <a:endParaRPr lang="es-MX" sz="3600" b="1" cap="none" dirty="0">
              <a:solidFill>
                <a:schemeClr val="bg1"/>
              </a:solidFill>
              <a:latin typeface="Arial" panose="020B0604020202020204" pitchFamily="34" charset="0"/>
              <a:cs typeface="Arial" panose="020B0604020202020204" pitchFamily="34" charset="0"/>
            </a:endParaRPr>
          </a:p>
        </p:txBody>
      </p:sp>
      <p:sp>
        <p:nvSpPr>
          <p:cNvPr id="8" name="Marcador de contenido 2"/>
          <p:cNvSpPr txBox="1">
            <a:spLocks/>
          </p:cNvSpPr>
          <p:nvPr/>
        </p:nvSpPr>
        <p:spPr>
          <a:xfrm>
            <a:off x="913773" y="928915"/>
            <a:ext cx="10363826" cy="5529942"/>
          </a:xfrm>
          <a:prstGeom prst="rect">
            <a:avLst/>
          </a:prstGeom>
        </p:spPr>
        <p:txBody>
          <a:bodyPr/>
          <a:lst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a:lstStyle>
          <a:p>
            <a:pPr marL="0" indent="0">
              <a:buClr>
                <a:srgbClr val="90C226"/>
              </a:buClr>
              <a:buSzPct val="80000"/>
              <a:buFont typeface="Arial"/>
              <a:buNone/>
            </a:pPr>
            <a:r>
              <a:rPr lang="es-MX" b="1" dirty="0" smtClean="0">
                <a:solidFill>
                  <a:schemeClr val="bg1"/>
                </a:solidFill>
                <a:latin typeface="Arial" panose="020B0604020202020204" pitchFamily="34" charset="0"/>
                <a:cs typeface="Arial" panose="020B0604020202020204" pitchFamily="34" charset="0"/>
              </a:rPr>
              <a:t>Conceptual</a:t>
            </a:r>
          </a:p>
          <a:p>
            <a:pPr marL="0" indent="0">
              <a:buClr>
                <a:srgbClr val="90C226"/>
              </a:buClr>
              <a:buSzPct val="80000"/>
              <a:buFont typeface="Arial"/>
              <a:buNone/>
            </a:pPr>
            <a:r>
              <a:rPr lang="es-MX" dirty="0" smtClean="0">
                <a:solidFill>
                  <a:schemeClr val="bg1"/>
                </a:solidFill>
                <a:latin typeface="Arial" panose="020B0604020202020204" pitchFamily="34" charset="0"/>
                <a:cs typeface="Arial" panose="020B0604020202020204" pitchFamily="34" charset="0"/>
              </a:rPr>
              <a:t>Identifica las bases cognitivas de la comunicación.</a:t>
            </a:r>
          </a:p>
          <a:p>
            <a:pPr marL="0" indent="0">
              <a:buClr>
                <a:srgbClr val="90C226"/>
              </a:buClr>
              <a:buSzPct val="80000"/>
              <a:buFont typeface="Arial"/>
              <a:buNone/>
            </a:pPr>
            <a:r>
              <a:rPr lang="es-MX" dirty="0" smtClean="0">
                <a:solidFill>
                  <a:schemeClr val="bg1"/>
                </a:solidFill>
                <a:latin typeface="Arial" panose="020B0604020202020204" pitchFamily="34" charset="0"/>
                <a:cs typeface="Arial" panose="020B0604020202020204" pitchFamily="34" charset="0"/>
              </a:rPr>
              <a:t>Distingue los elementos cíclicos que son: emisor-mensaje-receptor.</a:t>
            </a:r>
          </a:p>
          <a:p>
            <a:pPr marL="0" indent="0">
              <a:buClr>
                <a:srgbClr val="90C226"/>
              </a:buClr>
              <a:buSzPct val="80000"/>
              <a:buFont typeface="Arial"/>
              <a:buNone/>
            </a:pPr>
            <a:r>
              <a:rPr lang="es-MX" dirty="0" smtClean="0">
                <a:solidFill>
                  <a:schemeClr val="bg1"/>
                </a:solidFill>
                <a:latin typeface="Arial" panose="020B0604020202020204" pitchFamily="34" charset="0"/>
                <a:cs typeface="Arial" panose="020B0604020202020204" pitchFamily="34" charset="0"/>
              </a:rPr>
              <a:t>Conoce los códigos de significación y su relación implícita con los signos.</a:t>
            </a:r>
          </a:p>
          <a:p>
            <a:pPr marL="0" indent="0">
              <a:buClr>
                <a:srgbClr val="90C226"/>
              </a:buClr>
              <a:buSzPct val="80000"/>
              <a:buFont typeface="Arial"/>
              <a:buNone/>
            </a:pPr>
            <a:r>
              <a:rPr lang="es-MX" dirty="0" smtClean="0">
                <a:solidFill>
                  <a:schemeClr val="bg1"/>
                </a:solidFill>
                <a:latin typeface="Arial" panose="020B0604020202020204" pitchFamily="34" charset="0"/>
                <a:cs typeface="Arial" panose="020B0604020202020204" pitchFamily="34" charset="0"/>
              </a:rPr>
              <a:t>Distingue los tipos de lenguaje: hablado, escrito y gráfico.</a:t>
            </a:r>
          </a:p>
          <a:p>
            <a:pPr marL="0" indent="0" algn="just">
              <a:buClr>
                <a:srgbClr val="90C226"/>
              </a:buClr>
              <a:buSzPct val="80000"/>
              <a:buFont typeface="Arial"/>
              <a:buNone/>
            </a:pPr>
            <a:r>
              <a:rPr lang="es-MX" b="1" dirty="0" smtClean="0">
                <a:solidFill>
                  <a:schemeClr val="bg1"/>
                </a:solidFill>
                <a:latin typeface="Arial" panose="020B0604020202020204" pitchFamily="34" charset="0"/>
                <a:cs typeface="Arial" panose="020B0604020202020204" pitchFamily="34" charset="0"/>
              </a:rPr>
              <a:t>Procedimental</a:t>
            </a:r>
          </a:p>
          <a:p>
            <a:pPr marL="0" indent="0" algn="just">
              <a:buClr>
                <a:srgbClr val="90C226"/>
              </a:buClr>
              <a:buSzPct val="80000"/>
              <a:buFont typeface="Arial"/>
              <a:buNone/>
            </a:pPr>
            <a:r>
              <a:rPr lang="es-MX" dirty="0" smtClean="0">
                <a:solidFill>
                  <a:schemeClr val="bg1"/>
                </a:solidFill>
                <a:latin typeface="Arial" panose="020B0604020202020204" pitchFamily="34" charset="0"/>
                <a:cs typeface="Arial" panose="020B0604020202020204" pitchFamily="34" charset="0"/>
              </a:rPr>
              <a:t>Establece conocimientos generales de la comunicación como base para transmitir ideas y conocimientos.</a:t>
            </a:r>
          </a:p>
          <a:p>
            <a:pPr marL="0" indent="0" algn="just">
              <a:buClr>
                <a:srgbClr val="90C226"/>
              </a:buClr>
              <a:buSzPct val="80000"/>
              <a:buFont typeface="Arial"/>
              <a:buNone/>
            </a:pPr>
            <a:r>
              <a:rPr lang="es-MX" dirty="0" smtClean="0">
                <a:solidFill>
                  <a:schemeClr val="bg1"/>
                </a:solidFill>
                <a:latin typeface="Arial" panose="020B0604020202020204" pitchFamily="34" charset="0"/>
                <a:cs typeface="Arial" panose="020B0604020202020204" pitchFamily="34" charset="0"/>
              </a:rPr>
              <a:t>Interpreta el significado de los signos y sus codificaciones.</a:t>
            </a:r>
          </a:p>
          <a:p>
            <a:pPr marL="0" indent="0" algn="just">
              <a:buClr>
                <a:srgbClr val="90C226"/>
              </a:buClr>
              <a:buSzPct val="80000"/>
              <a:buFont typeface="Arial"/>
              <a:buNone/>
            </a:pPr>
            <a:r>
              <a:rPr lang="es-MX" dirty="0" smtClean="0">
                <a:solidFill>
                  <a:schemeClr val="bg1"/>
                </a:solidFill>
                <a:latin typeface="Arial" panose="020B0604020202020204" pitchFamily="34" charset="0"/>
                <a:cs typeface="Arial" panose="020B0604020202020204" pitchFamily="34" charset="0"/>
              </a:rPr>
              <a:t>Analiza los tipos de lenguaje empleados en su entorno.</a:t>
            </a:r>
          </a:p>
          <a:p>
            <a:pPr marL="0" indent="0" algn="just">
              <a:buClr>
                <a:srgbClr val="90C226"/>
              </a:buClr>
              <a:buSzPct val="80000"/>
              <a:buFont typeface="Arial"/>
              <a:buNone/>
            </a:pPr>
            <a:r>
              <a:rPr lang="es-MX" b="1" dirty="0" smtClean="0">
                <a:solidFill>
                  <a:schemeClr val="bg1"/>
                </a:solidFill>
                <a:latin typeface="Arial" panose="020B0604020202020204" pitchFamily="34" charset="0"/>
                <a:cs typeface="Arial" panose="020B0604020202020204" pitchFamily="34" charset="0"/>
              </a:rPr>
              <a:t>Actitudinal</a:t>
            </a:r>
          </a:p>
          <a:p>
            <a:pPr marL="0" indent="0" algn="just">
              <a:buClr>
                <a:srgbClr val="90C226"/>
              </a:buClr>
              <a:buSzPct val="80000"/>
              <a:buFont typeface="Arial"/>
              <a:buNone/>
            </a:pPr>
            <a:r>
              <a:rPr lang="es-MX" dirty="0" smtClean="0">
                <a:solidFill>
                  <a:schemeClr val="bg1"/>
                </a:solidFill>
                <a:latin typeface="Arial" panose="020B0604020202020204" pitchFamily="34" charset="0"/>
                <a:cs typeface="Arial" panose="020B0604020202020204" pitchFamily="34" charset="0"/>
              </a:rPr>
              <a:t>Enlaza la percepción a hechos cotidianos que se difunden en los medios de comunicación.</a:t>
            </a:r>
          </a:p>
          <a:p>
            <a:pPr marL="0" indent="0" algn="just">
              <a:buClr>
                <a:srgbClr val="90C226"/>
              </a:buClr>
              <a:buSzPct val="80000"/>
              <a:buFont typeface="Arial"/>
              <a:buNone/>
            </a:pPr>
            <a:r>
              <a:rPr lang="es-MX" dirty="0" smtClean="0">
                <a:solidFill>
                  <a:schemeClr val="bg1"/>
                </a:solidFill>
                <a:latin typeface="Arial" panose="020B0604020202020204" pitchFamily="34" charset="0"/>
                <a:cs typeface="Arial" panose="020B0604020202020204" pitchFamily="34" charset="0"/>
              </a:rPr>
              <a:t>Expresa con ejemplos claros el uso de los signos en su entorno.</a:t>
            </a:r>
          </a:p>
          <a:p>
            <a:pPr marL="0" indent="0" algn="just">
              <a:buClr>
                <a:srgbClr val="90C226"/>
              </a:buClr>
              <a:buSzPct val="80000"/>
              <a:buFont typeface="Arial"/>
              <a:buNone/>
            </a:pPr>
            <a:r>
              <a:rPr lang="es-MX" dirty="0" smtClean="0">
                <a:solidFill>
                  <a:schemeClr val="bg1"/>
                </a:solidFill>
                <a:latin typeface="Arial" panose="020B0604020202020204" pitchFamily="34" charset="0"/>
                <a:cs typeface="Arial" panose="020B0604020202020204" pitchFamily="34" charset="0"/>
              </a:rPr>
              <a:t>Explica la interacción humana a través de los tipos de lenguaje.</a:t>
            </a:r>
          </a:p>
          <a:p>
            <a:pPr marL="0" indent="0">
              <a:buFont typeface="Arial"/>
              <a:buNone/>
            </a:pPr>
            <a:endParaRPr lang="es-MX" dirty="0"/>
          </a:p>
        </p:txBody>
      </p:sp>
    </p:spTree>
    <p:extLst>
      <p:ext uri="{BB962C8B-B14F-4D97-AF65-F5344CB8AC3E}">
        <p14:creationId xmlns:p14="http://schemas.microsoft.com/office/powerpoint/2010/main" val="6482617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93487" y="353181"/>
            <a:ext cx="11146970" cy="778933"/>
          </a:xfrm>
        </p:spPr>
        <p:txBody>
          <a:bodyPr>
            <a:normAutofit/>
          </a:bodyPr>
          <a:lstStyle/>
          <a:p>
            <a:pPr algn="ctr"/>
            <a:r>
              <a:rPr lang="es-MX" sz="3600" b="1" cap="none" dirty="0" smtClean="0">
                <a:solidFill>
                  <a:schemeClr val="bg1"/>
                </a:solidFill>
                <a:latin typeface="Arial" panose="020B0604020202020204" pitchFamily="34" charset="0"/>
                <a:cs typeface="Arial" panose="020B0604020202020204" pitchFamily="34" charset="0"/>
              </a:rPr>
              <a:t> Comunicación </a:t>
            </a:r>
            <a:r>
              <a:rPr lang="es-MX" sz="3600" b="1" dirty="0" smtClean="0">
                <a:solidFill>
                  <a:schemeClr val="bg1"/>
                </a:solidFill>
                <a:latin typeface="Arial" panose="020B0604020202020204" pitchFamily="34" charset="0"/>
                <a:cs typeface="Arial" panose="020B0604020202020204" pitchFamily="34" charset="0"/>
              </a:rPr>
              <a:t> </a:t>
            </a:r>
            <a:endParaRPr lang="es-MX" sz="3600" b="1" dirty="0">
              <a:solidFill>
                <a:schemeClr val="bg1"/>
              </a:solidFill>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493487" y="1233714"/>
            <a:ext cx="11146970" cy="5312229"/>
          </a:xfrm>
        </p:spPr>
        <p:txBody>
          <a:bodyPr/>
          <a:lstStyle/>
          <a:p>
            <a:pPr algn="just"/>
            <a:r>
              <a:rPr lang="es-MX" b="1" cap="none" dirty="0" smtClean="0">
                <a:solidFill>
                  <a:schemeClr val="bg1"/>
                </a:solidFill>
                <a:latin typeface="Arial" panose="020B0604020202020204" pitchFamily="34" charset="0"/>
                <a:cs typeface="Arial" panose="020B0604020202020204" pitchFamily="34" charset="0"/>
              </a:rPr>
              <a:t>Comunicación: </a:t>
            </a:r>
            <a:r>
              <a:rPr lang="es-MX" cap="none" dirty="0" smtClean="0">
                <a:solidFill>
                  <a:schemeClr val="bg1"/>
                </a:solidFill>
                <a:latin typeface="Arial" panose="020B0604020202020204" pitchFamily="34" charset="0"/>
                <a:cs typeface="Arial" panose="020B0604020202020204" pitchFamily="34" charset="0"/>
              </a:rPr>
              <a:t>es un fenómeno inherente a la relación que los seres vivos mantienen cuando se encuentran en grupo. A través de la comunicación, las personas obtienen información respecto a su entorno y pueden compartirla con el resto.</a:t>
            </a:r>
            <a:endParaRPr lang="es-MX" cap="none" dirty="0">
              <a:solidFill>
                <a:schemeClr val="bg1"/>
              </a:solidFill>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493487" y="2319791"/>
            <a:ext cx="4032478" cy="4032478"/>
          </a:xfrm>
          <a:prstGeom prst="rect">
            <a:avLst/>
          </a:prstGeom>
        </p:spPr>
      </p:pic>
      <p:pic>
        <p:nvPicPr>
          <p:cNvPr id="5" name="Imagen 4"/>
          <p:cNvPicPr>
            <a:picLocks noChangeAspect="1"/>
          </p:cNvPicPr>
          <p:nvPr/>
        </p:nvPicPr>
        <p:blipFill>
          <a:blip r:embed="rId3"/>
          <a:stretch>
            <a:fillRect/>
          </a:stretch>
        </p:blipFill>
        <p:spPr>
          <a:xfrm>
            <a:off x="5100127" y="2691152"/>
            <a:ext cx="2983083" cy="3289755"/>
          </a:xfrm>
          <a:prstGeom prst="rect">
            <a:avLst/>
          </a:prstGeom>
        </p:spPr>
      </p:pic>
      <p:pic>
        <p:nvPicPr>
          <p:cNvPr id="6" name="Imagen 5"/>
          <p:cNvPicPr>
            <a:picLocks noChangeAspect="1"/>
          </p:cNvPicPr>
          <p:nvPr/>
        </p:nvPicPr>
        <p:blipFill>
          <a:blip r:embed="rId4"/>
          <a:stretch>
            <a:fillRect/>
          </a:stretch>
        </p:blipFill>
        <p:spPr>
          <a:xfrm>
            <a:off x="8657372" y="3280230"/>
            <a:ext cx="2421322" cy="2168184"/>
          </a:xfrm>
          <a:prstGeom prst="rect">
            <a:avLst/>
          </a:prstGeom>
        </p:spPr>
      </p:pic>
    </p:spTree>
    <p:extLst>
      <p:ext uri="{BB962C8B-B14F-4D97-AF65-F5344CB8AC3E}">
        <p14:creationId xmlns:p14="http://schemas.microsoft.com/office/powerpoint/2010/main" val="30495133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8972" y="319315"/>
            <a:ext cx="4586514" cy="1030514"/>
          </a:xfrm>
        </p:spPr>
        <p:txBody>
          <a:bodyPr>
            <a:noAutofit/>
          </a:bodyPr>
          <a:lstStyle/>
          <a:p>
            <a:r>
              <a:rPr lang="es-MX" sz="2800" b="1" cap="none" dirty="0" smtClean="0">
                <a:solidFill>
                  <a:schemeClr val="bg1"/>
                </a:solidFill>
                <a:latin typeface="Arial" panose="020B0604020202020204" pitchFamily="34" charset="0"/>
                <a:cs typeface="Arial" panose="020B0604020202020204" pitchFamily="34" charset="0"/>
              </a:rPr>
              <a:t>Componentes del proceso de comunicación</a:t>
            </a:r>
            <a:endParaRPr lang="es-MX" sz="2800" b="1" cap="none" dirty="0">
              <a:solidFill>
                <a:schemeClr val="bg1"/>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5268685" y="319315"/>
            <a:ext cx="6473371" cy="6183084"/>
          </a:xfrm>
        </p:spPr>
        <p:txBody>
          <a:bodyPr/>
          <a:lstStyle/>
          <a:p>
            <a:pPr marL="0" indent="0">
              <a:buNone/>
            </a:pPr>
            <a:endParaRPr lang="es-MX" dirty="0" smtClean="0"/>
          </a:p>
          <a:p>
            <a:pPr marL="0" indent="0">
              <a:buNone/>
            </a:pPr>
            <a:endParaRPr lang="es-MX" dirty="0"/>
          </a:p>
        </p:txBody>
      </p:sp>
      <p:sp>
        <p:nvSpPr>
          <p:cNvPr id="4" name="Marcador de texto 3"/>
          <p:cNvSpPr>
            <a:spLocks noGrp="1"/>
          </p:cNvSpPr>
          <p:nvPr>
            <p:ph type="body" sz="half" idx="2"/>
          </p:nvPr>
        </p:nvSpPr>
        <p:spPr>
          <a:xfrm>
            <a:off x="478972" y="2104572"/>
            <a:ext cx="4586514" cy="3672114"/>
          </a:xfrm>
        </p:spPr>
        <p:txBody>
          <a:bodyPr>
            <a:normAutofit/>
          </a:bodyPr>
          <a:lstStyle/>
          <a:p>
            <a:pPr algn="just"/>
            <a:r>
              <a:rPr lang="es-MX" sz="1800" dirty="0" smtClean="0">
                <a:solidFill>
                  <a:schemeClr val="bg1"/>
                </a:solidFill>
                <a:latin typeface="Arial" panose="020B0604020202020204" pitchFamily="34" charset="0"/>
                <a:cs typeface="Arial" panose="020B0604020202020204" pitchFamily="34" charset="0"/>
              </a:rPr>
              <a:t>En la práctica, los componentes fundamentales que intervienen en el proceso de comunicación corresponden con ;</a:t>
            </a:r>
          </a:p>
          <a:p>
            <a:pPr algn="just"/>
            <a:r>
              <a:rPr lang="es-MX" sz="1800" b="1" dirty="0" smtClean="0">
                <a:solidFill>
                  <a:schemeClr val="bg1"/>
                </a:solidFill>
                <a:latin typeface="Arial" panose="020B0604020202020204" pitchFamily="34" charset="0"/>
                <a:cs typeface="Arial" panose="020B0604020202020204" pitchFamily="34" charset="0"/>
              </a:rPr>
              <a:t>El Emisor: </a:t>
            </a:r>
            <a:r>
              <a:rPr lang="es-MX" sz="1800" dirty="0" smtClean="0">
                <a:solidFill>
                  <a:schemeClr val="bg1"/>
                </a:solidFill>
                <a:latin typeface="Arial" panose="020B0604020202020204" pitchFamily="34" charset="0"/>
                <a:cs typeface="Arial" panose="020B0604020202020204" pitchFamily="34" charset="0"/>
              </a:rPr>
              <a:t>elabora el mensaje con una intención, desarrolla la idea que desea transmitir, la planifica y la proyecta de acuerdo a su propósito y codifica la información usando símbolos cuyos significados coinciden con los del receptor.</a:t>
            </a:r>
          </a:p>
          <a:p>
            <a:pPr algn="just"/>
            <a:endParaRPr lang="es-MX" sz="1800" dirty="0">
              <a:solidFill>
                <a:schemeClr val="bg1"/>
              </a:solidFill>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5458441" y="1349829"/>
            <a:ext cx="6093858" cy="4571307"/>
          </a:xfrm>
          <a:prstGeom prst="rect">
            <a:avLst/>
          </a:prstGeom>
        </p:spPr>
      </p:pic>
    </p:spTree>
    <p:extLst>
      <p:ext uri="{BB962C8B-B14F-4D97-AF65-F5344CB8AC3E}">
        <p14:creationId xmlns:p14="http://schemas.microsoft.com/office/powerpoint/2010/main" val="30579731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8972" y="319315"/>
            <a:ext cx="4586514" cy="1030514"/>
          </a:xfrm>
        </p:spPr>
        <p:txBody>
          <a:bodyPr>
            <a:noAutofit/>
          </a:bodyPr>
          <a:lstStyle/>
          <a:p>
            <a:r>
              <a:rPr lang="es-MX" sz="2800" b="1" cap="none" dirty="0" smtClean="0">
                <a:solidFill>
                  <a:schemeClr val="bg1"/>
                </a:solidFill>
                <a:latin typeface="Arial" panose="020B0604020202020204" pitchFamily="34" charset="0"/>
                <a:cs typeface="Arial" panose="020B0604020202020204" pitchFamily="34" charset="0"/>
              </a:rPr>
              <a:t>Componentes del proceso de comunicación</a:t>
            </a:r>
            <a:endParaRPr lang="es-MX" sz="2800" b="1" cap="none" dirty="0">
              <a:solidFill>
                <a:schemeClr val="bg1"/>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5268685" y="319315"/>
            <a:ext cx="6473371" cy="6183084"/>
          </a:xfrm>
        </p:spPr>
        <p:txBody>
          <a:bodyPr/>
          <a:lstStyle/>
          <a:p>
            <a:endParaRPr lang="es-MX" dirty="0" smtClean="0"/>
          </a:p>
          <a:p>
            <a:pPr marL="0" indent="0">
              <a:buNone/>
            </a:pPr>
            <a:endParaRPr lang="es-MX" dirty="0"/>
          </a:p>
        </p:txBody>
      </p:sp>
      <p:sp>
        <p:nvSpPr>
          <p:cNvPr id="4" name="Marcador de texto 3"/>
          <p:cNvSpPr>
            <a:spLocks noGrp="1"/>
          </p:cNvSpPr>
          <p:nvPr>
            <p:ph type="body" sz="half" idx="2"/>
          </p:nvPr>
        </p:nvSpPr>
        <p:spPr>
          <a:xfrm>
            <a:off x="478972" y="2104572"/>
            <a:ext cx="4586514" cy="3672114"/>
          </a:xfrm>
        </p:spPr>
        <p:txBody>
          <a:bodyPr>
            <a:normAutofit/>
          </a:bodyPr>
          <a:lstStyle/>
          <a:p>
            <a:pPr algn="just"/>
            <a:r>
              <a:rPr lang="es-MX" sz="1800" dirty="0" smtClean="0">
                <a:solidFill>
                  <a:schemeClr val="bg1"/>
                </a:solidFill>
                <a:latin typeface="Arial" panose="020B0604020202020204" pitchFamily="34" charset="0"/>
                <a:cs typeface="Arial" panose="020B0604020202020204" pitchFamily="34" charset="0"/>
              </a:rPr>
              <a:t>En la práctica, los componentes fundamentales que intervienen en el proceso de comunicación corresponden con ;</a:t>
            </a:r>
          </a:p>
          <a:p>
            <a:pPr algn="just"/>
            <a:r>
              <a:rPr lang="es-MX" sz="1800" b="1" dirty="0" smtClean="0">
                <a:solidFill>
                  <a:schemeClr val="bg1"/>
                </a:solidFill>
                <a:latin typeface="Arial" panose="020B0604020202020204" pitchFamily="34" charset="0"/>
                <a:cs typeface="Arial" panose="020B0604020202020204" pitchFamily="34" charset="0"/>
              </a:rPr>
              <a:t>El Receptor; </a:t>
            </a:r>
            <a:r>
              <a:rPr lang="es-MX" sz="1800" dirty="0" smtClean="0">
                <a:solidFill>
                  <a:schemeClr val="bg1"/>
                </a:solidFill>
                <a:latin typeface="Arial" panose="020B0604020202020204" pitchFamily="34" charset="0"/>
                <a:cs typeface="Arial" panose="020B0604020202020204" pitchFamily="34" charset="0"/>
              </a:rPr>
              <a:t>recibe la información o mensaje, lo decodifica, lo interpreta y lo convierte en información significativa. También recibe el nombre de destinatario.</a:t>
            </a:r>
          </a:p>
          <a:p>
            <a:pPr algn="just"/>
            <a:endParaRPr lang="es-MX" sz="1800" dirty="0">
              <a:solidFill>
                <a:schemeClr val="bg1"/>
              </a:solidFill>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5235173" y="1349829"/>
            <a:ext cx="6277430" cy="4292654"/>
          </a:xfrm>
          <a:prstGeom prst="rect">
            <a:avLst/>
          </a:prstGeom>
        </p:spPr>
      </p:pic>
    </p:spTree>
    <p:extLst>
      <p:ext uri="{BB962C8B-B14F-4D97-AF65-F5344CB8AC3E}">
        <p14:creationId xmlns:p14="http://schemas.microsoft.com/office/powerpoint/2010/main" val="34898315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Verde">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B36E0D05-787B-4C61-8268-2D6C1FBEDA32}"/>
    </a:ext>
  </a:extLst>
</a:theme>
</file>

<file path=docProps/app.xml><?xml version="1.0" encoding="utf-8"?>
<Properties xmlns="http://schemas.openxmlformats.org/officeDocument/2006/extended-properties" xmlns:vt="http://schemas.openxmlformats.org/officeDocument/2006/docPropsVTypes">
  <Template>Celestial</Template>
  <TotalTime>957</TotalTime>
  <Words>3480</Words>
  <Application>Microsoft Office PowerPoint</Application>
  <PresentationFormat>Panorámica</PresentationFormat>
  <Paragraphs>253</Paragraphs>
  <Slides>46</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46</vt:i4>
      </vt:variant>
    </vt:vector>
  </HeadingPairs>
  <TitlesOfParts>
    <vt:vector size="51" baseType="lpstr">
      <vt:lpstr>Arial</vt:lpstr>
      <vt:lpstr>Calibri</vt:lpstr>
      <vt:lpstr>Calibri Light</vt:lpstr>
      <vt:lpstr>Wingdings</vt:lpstr>
      <vt:lpstr>Celestial</vt:lpstr>
      <vt:lpstr>Presentación de PowerPoint</vt:lpstr>
      <vt:lpstr>Universidad Autónoma del Estado de México</vt:lpstr>
      <vt:lpstr>Contenidos y propósitos</vt:lpstr>
      <vt:lpstr>Presentación de PowerPoint</vt:lpstr>
      <vt:lpstr>Módulo  III</vt:lpstr>
      <vt:lpstr>Dominios de los Aprendizajes</vt:lpstr>
      <vt:lpstr> Comunicación  </vt:lpstr>
      <vt:lpstr>Componentes del proceso de comunicación</vt:lpstr>
      <vt:lpstr>Componentes del proceso de comunicación</vt:lpstr>
      <vt:lpstr>Componentes del proceso de comunicación</vt:lpstr>
      <vt:lpstr>Gráficamente, los componentes de la comunicación se relacionan de la siguiente forma:</vt:lpstr>
      <vt:lpstr>El Proceso Comunicativo</vt:lpstr>
      <vt:lpstr>En resumen</vt:lpstr>
      <vt:lpstr> Imitación de la naturaleza</vt:lpstr>
      <vt:lpstr>Función simbólica</vt:lpstr>
      <vt:lpstr>Función comunicativa</vt:lpstr>
      <vt:lpstr>Función Política</vt:lpstr>
      <vt:lpstr>Finalidad terapéutica</vt:lpstr>
      <vt:lpstr>Función estética</vt:lpstr>
      <vt:lpstr>Códigos, signos y significados</vt:lpstr>
      <vt:lpstr>Códigos, signos y significados</vt:lpstr>
      <vt:lpstr>Códigos, signos y significados</vt:lpstr>
      <vt:lpstr>Modelo de comunicación de Jakobson</vt:lpstr>
      <vt:lpstr>La Función emotiva</vt:lpstr>
      <vt:lpstr>La Función conativa</vt:lpstr>
      <vt:lpstr>La Función referencial</vt:lpstr>
      <vt:lpstr>La Función metalingüística</vt:lpstr>
      <vt:lpstr>La Función fática</vt:lpstr>
      <vt:lpstr>La Función poética </vt:lpstr>
      <vt:lpstr>Tipos de lenguaje</vt:lpstr>
      <vt:lpstr>El lenguaje Natural y Artificial</vt:lpstr>
      <vt:lpstr>El lenguaje Natural y Artificial</vt:lpstr>
      <vt:lpstr>Tipos de lenguaje y sus funciones</vt:lpstr>
      <vt:lpstr>Tipos de lenguaje y sus funciones</vt:lpstr>
      <vt:lpstr>Tipos de lenguaje y sus funciones</vt:lpstr>
      <vt:lpstr>Tipos de lenguaje y sus funciones</vt:lpstr>
      <vt:lpstr>Tipos de lenguaje y sus funciones</vt:lpstr>
      <vt:lpstr>Tipos de lenguaje y sus funciones</vt:lpstr>
      <vt:lpstr>Tipos de lenguaje y sus funciones</vt:lpstr>
      <vt:lpstr>Tipos de lenguaje y sus funciones</vt:lpstr>
      <vt:lpstr>Tipos de lenguaje y sus funciones</vt:lpstr>
      <vt:lpstr>Tipos de lenguaje y sus funciones</vt:lpstr>
      <vt:lpstr>Presentación de PowerPoint</vt:lpstr>
      <vt:lpstr>Presentación de PowerPoint</vt:lpstr>
      <vt:lpstr> Referencias bibliográficas </vt:lpstr>
      <vt:lpstr>Presentación de PowerPoint</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Lulu</dc:creator>
  <cp:lastModifiedBy>Lulu</cp:lastModifiedBy>
  <cp:revision>125</cp:revision>
  <dcterms:created xsi:type="dcterms:W3CDTF">2014-09-23T00:08:18Z</dcterms:created>
  <dcterms:modified xsi:type="dcterms:W3CDTF">2014-09-30T01:05:07Z</dcterms:modified>
</cp:coreProperties>
</file>