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87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8" r:id="rId33"/>
    <p:sldId id="289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34CE"/>
    <a:srgbClr val="7C0273"/>
    <a:srgbClr val="710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6" autoAdjust="0"/>
    <p:restoredTop sz="94660"/>
  </p:normalViewPr>
  <p:slideViewPr>
    <p:cSldViewPr>
      <p:cViewPr varScale="1">
        <p:scale>
          <a:sx n="66" d="100"/>
          <a:sy n="66" d="100"/>
        </p:scale>
        <p:origin x="72" y="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3D6DA-1DD9-48BC-8BB8-9BFBC91399CC}" type="datetimeFigureOut">
              <a:rPr lang="es-MX" smtClean="0"/>
              <a:t>28/09/2015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14050-6FB4-4F54-8343-4464E6C577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887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14050-6FB4-4F54-8343-4464E6C57778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5697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14050-6FB4-4F54-8343-4464E6C57778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7012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14050-6FB4-4F54-8343-4464E6C57778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0871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E2568-E050-425F-A448-609648AC182C}" type="datetime1">
              <a:rPr lang="es-MX" smtClean="0"/>
              <a:t>28/09/2015</a:t>
            </a:fld>
            <a:endParaRPr lang="es-MX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30AC-0BF0-44F4-842B-808D521D731F}" type="datetime1">
              <a:rPr lang="es-MX" smtClean="0"/>
              <a:t>28/09/2015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FCAC-CA81-40AB-A809-D4A5E466C90E}" type="datetime1">
              <a:rPr lang="es-MX" smtClean="0"/>
              <a:t>28/09/2015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D140-256F-40BF-BD1E-FF9A26F5D2AD}" type="datetime1">
              <a:rPr lang="es-MX" smtClean="0"/>
              <a:t>28/09/2015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EC76-502C-4F09-AA27-7319A6849CC4}" type="datetime1">
              <a:rPr lang="es-MX" smtClean="0"/>
              <a:t>28/09/2015</a:t>
            </a:fld>
            <a:endParaRPr lang="es-MX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18631-8021-4ED7-A461-13B6891AF83D}" type="datetime1">
              <a:rPr lang="es-MX" smtClean="0"/>
              <a:t>28/09/2015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815FE-1B4E-4E20-B7FE-5492D1FBBD64}" type="datetime1">
              <a:rPr lang="es-MX" smtClean="0"/>
              <a:t>28/09/2015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14E94-5425-4E05-8AB6-D40980669AB0}" type="datetime1">
              <a:rPr lang="es-MX" smtClean="0"/>
              <a:t>28/09/2015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6617-3BA7-4C8C-85E2-0D4041D581D2}" type="datetime1">
              <a:rPr lang="es-MX" smtClean="0"/>
              <a:t>28/09/2015</a:t>
            </a:fld>
            <a:endParaRPr lang="es-MX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4E5E4-7198-4417-8E82-9C1F6CD231F7}" type="datetime1">
              <a:rPr lang="es-MX" smtClean="0"/>
              <a:t>28/09/2015</a:t>
            </a:fld>
            <a:endParaRPr lang="es-MX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8123-B0DF-440B-B1E1-80E2EA75A1F1}" type="datetime1">
              <a:rPr lang="es-MX" smtClean="0"/>
              <a:t>28/09/2015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28B257-91A7-42CE-A7FC-5D03A4DC120B}" type="datetime1">
              <a:rPr lang="es-MX" smtClean="0"/>
              <a:t>28/09/2015</a:t>
            </a:fld>
            <a:endParaRPr lang="es-MX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275E2A-4A82-4B31-B725-ADD00F48BC20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381000" y="620688"/>
            <a:ext cx="8458200" cy="5688632"/>
          </a:xfrm>
        </p:spPr>
        <p:txBody>
          <a:bodyPr>
            <a:normAutofit fontScale="92500" lnSpcReduction="20000"/>
          </a:bodyPr>
          <a:lstStyle/>
          <a:p>
            <a:pPr lvl="0" algn="ctr">
              <a:spcBef>
                <a:spcPts val="0"/>
              </a:spcBef>
              <a:buClrTx/>
              <a:buSzTx/>
            </a:pPr>
            <a:endParaRPr lang="es-MX" sz="2000" dirty="0" smtClean="0">
              <a:solidFill>
                <a:srgbClr val="C00000"/>
              </a:solidFill>
              <a:latin typeface="Trebuchet MS" panose="020B0603020202020204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endParaRPr lang="es-MX" sz="2000" dirty="0">
              <a:solidFill>
                <a:srgbClr val="C00000"/>
              </a:solidFill>
              <a:latin typeface="Trebuchet MS" panose="020B0603020202020204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endParaRPr lang="es-MX" sz="2000" dirty="0" smtClean="0">
              <a:solidFill>
                <a:srgbClr val="C00000"/>
              </a:solidFill>
              <a:latin typeface="Trebuchet MS" panose="020B0603020202020204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es-MX" dirty="0" smtClean="0">
                <a:solidFill>
                  <a:srgbClr val="C00000"/>
                </a:solidFill>
                <a:latin typeface="Trebuchet MS" panose="020B0603020202020204"/>
              </a:rPr>
              <a:t>Universidad </a:t>
            </a:r>
            <a:r>
              <a:rPr lang="es-MX" dirty="0">
                <a:solidFill>
                  <a:srgbClr val="C00000"/>
                </a:solidFill>
                <a:latin typeface="Trebuchet MS" panose="020B0603020202020204"/>
              </a:rPr>
              <a:t>Autónoma del Estado de México</a:t>
            </a:r>
          </a:p>
          <a:p>
            <a:pPr lvl="0" algn="ctr">
              <a:spcBef>
                <a:spcPts val="0"/>
              </a:spcBef>
              <a:buClrTx/>
              <a:buSzTx/>
            </a:pPr>
            <a:endParaRPr lang="es-MX" dirty="0">
              <a:solidFill>
                <a:srgbClr val="C00000"/>
              </a:solidFill>
              <a:latin typeface="Trebuchet MS" panose="020B0603020202020204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es-MX" dirty="0">
                <a:solidFill>
                  <a:srgbClr val="C00000"/>
                </a:solidFill>
                <a:latin typeface="Trebuchet MS" panose="020B0603020202020204"/>
              </a:rPr>
              <a:t>Facultad de Contaduría y Administración </a:t>
            </a:r>
          </a:p>
          <a:p>
            <a:pPr lvl="0" algn="ctr">
              <a:spcBef>
                <a:spcPts val="0"/>
              </a:spcBef>
              <a:buClrTx/>
              <a:buSzTx/>
            </a:pPr>
            <a:endParaRPr lang="es-MX" dirty="0">
              <a:solidFill>
                <a:srgbClr val="C00000"/>
              </a:solidFill>
              <a:latin typeface="Trebuchet MS" panose="020B0603020202020204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es-MX" dirty="0">
                <a:solidFill>
                  <a:srgbClr val="C00000"/>
                </a:solidFill>
                <a:latin typeface="Trebuchet MS" panose="020B0603020202020204"/>
              </a:rPr>
              <a:t>Licenciatura en Contaduría</a:t>
            </a:r>
          </a:p>
          <a:p>
            <a:pPr lvl="0" algn="ctr">
              <a:spcBef>
                <a:spcPts val="0"/>
              </a:spcBef>
              <a:buClrTx/>
              <a:buSzTx/>
            </a:pPr>
            <a:endParaRPr lang="es-MX" b="1" dirty="0">
              <a:solidFill>
                <a:prstClr val="black"/>
              </a:solidFill>
              <a:latin typeface="Kristen ITC" pitchFamily="66" charset="0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endParaRPr lang="es-MX" b="1" dirty="0">
              <a:solidFill>
                <a:prstClr val="black"/>
              </a:solidFill>
              <a:latin typeface="Kristen ITC" pitchFamily="66" charset="0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es-MX" b="1" dirty="0">
                <a:solidFill>
                  <a:srgbClr val="0070C0"/>
                </a:solidFill>
                <a:latin typeface="Trebuchet MS" panose="020B0603020202020204"/>
              </a:rPr>
              <a:t>Unidad de Aprendizaje:</a:t>
            </a: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es-MX" b="1" dirty="0">
                <a:solidFill>
                  <a:srgbClr val="0070C0"/>
                </a:solidFill>
                <a:latin typeface="Trebuchet MS" panose="020B0603020202020204"/>
              </a:rPr>
              <a:t>Estrategias de Aprendizaje</a:t>
            </a:r>
          </a:p>
          <a:p>
            <a:pPr lvl="0" algn="ctr">
              <a:spcBef>
                <a:spcPts val="0"/>
              </a:spcBef>
              <a:buClrTx/>
              <a:buSzTx/>
            </a:pPr>
            <a:endParaRPr lang="es-MX" b="1" dirty="0">
              <a:solidFill>
                <a:prstClr val="black"/>
              </a:solidFill>
              <a:latin typeface="Trebuchet MS" panose="020B0603020202020204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es-MX" sz="2600" b="1" dirty="0" smtClean="0">
                <a:solidFill>
                  <a:srgbClr val="0070C0"/>
                </a:solidFill>
                <a:latin typeface="Trebuchet MS" panose="020B0603020202020204"/>
              </a:rPr>
              <a:t>Tema: Claves de la Inteligencia Exitosa</a:t>
            </a:r>
            <a:endParaRPr lang="es-MX" sz="2600" b="1" dirty="0">
              <a:solidFill>
                <a:prstClr val="black"/>
              </a:solidFill>
              <a:latin typeface="Kristen ITC" pitchFamily="66" charset="0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endParaRPr lang="es-MX" b="1" dirty="0">
              <a:solidFill>
                <a:prstClr val="black"/>
              </a:solidFill>
              <a:latin typeface="Kristen ITC" pitchFamily="66" charset="0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es-MX" dirty="0">
                <a:solidFill>
                  <a:prstClr val="black"/>
                </a:solidFill>
                <a:latin typeface="Trebuchet MS" panose="020B0603020202020204"/>
              </a:rPr>
              <a:t>Autor:</a:t>
            </a:r>
          </a:p>
          <a:p>
            <a:pPr lvl="0" algn="ctr">
              <a:spcBef>
                <a:spcPts val="0"/>
              </a:spcBef>
              <a:buClrTx/>
              <a:buSzTx/>
            </a:pPr>
            <a:endParaRPr lang="es-MX" dirty="0">
              <a:solidFill>
                <a:prstClr val="black"/>
              </a:solidFill>
              <a:latin typeface="Trebuchet MS" panose="020B0603020202020204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es-MX" dirty="0">
                <a:solidFill>
                  <a:prstClr val="black"/>
                </a:solidFill>
                <a:latin typeface="Trebuchet MS" panose="020B0603020202020204"/>
              </a:rPr>
              <a:t>M. en A. María de Lourdes Escalona González</a:t>
            </a:r>
          </a:p>
          <a:p>
            <a:pPr lvl="0" algn="ctr">
              <a:spcBef>
                <a:spcPts val="0"/>
              </a:spcBef>
              <a:buClrTx/>
              <a:buSzTx/>
            </a:pPr>
            <a:endParaRPr lang="es-MX" dirty="0">
              <a:solidFill>
                <a:prstClr val="black"/>
              </a:solidFill>
              <a:latin typeface="Trebuchet MS" panose="020B0603020202020204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es-MX" dirty="0" smtClean="0">
                <a:solidFill>
                  <a:prstClr val="black"/>
                </a:solidFill>
                <a:latin typeface="Trebuchet MS" panose="020B0603020202020204"/>
              </a:rPr>
              <a:t>Septiembre 2015</a:t>
            </a:r>
            <a:endParaRPr lang="es-MX" dirty="0">
              <a:solidFill>
                <a:prstClr val="black"/>
              </a:solidFill>
              <a:latin typeface="Trebuchet MS" panose="020B0603020202020204"/>
            </a:endParaRPr>
          </a:p>
          <a:p>
            <a:endParaRPr lang="es-MX" dirty="0"/>
          </a:p>
        </p:txBody>
      </p:sp>
      <p:pic>
        <p:nvPicPr>
          <p:cNvPr id="6" name="Picture 2" descr="C:\Users\gabriela\Pictures\Imagen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5" r="6785"/>
          <a:stretch/>
        </p:blipFill>
        <p:spPr bwMode="auto">
          <a:xfrm>
            <a:off x="251520" y="14742"/>
            <a:ext cx="1368152" cy="121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 preferRelativeResize="0"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"/>
            <a:ext cx="1296144" cy="112474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154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70C0"/>
                </a:solidFill>
                <a:effectLst/>
              </a:rPr>
              <a:t>INTELIGENCIA </a:t>
            </a:r>
            <a:r>
              <a:rPr lang="es-MX" dirty="0">
                <a:solidFill>
                  <a:srgbClr val="0070C0"/>
                </a:solidFill>
                <a:effectLst/>
              </a:rPr>
              <a:t>PRÁCTICA 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rgbClr val="FF0000"/>
                </a:solidFill>
              </a:rPr>
              <a:t>Es la capacidad para traducir la teoría en la práctica y las teorías abstractas en realizaciones prácticas</a:t>
            </a:r>
            <a:r>
              <a:rPr lang="es-MX" dirty="0"/>
              <a:t>; es la que habilita a las personas para solucionar problemas en el mundo real</a:t>
            </a:r>
            <a:r>
              <a:rPr lang="es-MX" dirty="0" smtClean="0"/>
              <a:t>. 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847508"/>
            <a:ext cx="4026024" cy="2647111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42458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rgbClr val="E834CE"/>
                </a:solidFill>
              </a:rPr>
              <a:t>características</a:t>
            </a:r>
            <a:endParaRPr lang="es-MX" dirty="0">
              <a:solidFill>
                <a:srgbClr val="E834CE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Las </a:t>
            </a:r>
            <a:r>
              <a:rPr lang="es-ES" dirty="0"/>
              <a:t>personas con Inteligencia Exitosa, con independencia de la naturaleza del éxito,  se resumen en 20 aspectos:</a:t>
            </a:r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429000"/>
            <a:ext cx="4781550" cy="3095625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75553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00B050"/>
                </a:solidFill>
              </a:rPr>
              <a:t>Automotivación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 smtClean="0"/>
              <a:t>No </a:t>
            </a:r>
            <a:r>
              <a:rPr lang="es-ES_tradnl" dirty="0"/>
              <a:t>importan las capacidades de las personas, si no están motivadas</a:t>
            </a:r>
            <a:r>
              <a:rPr lang="es-ES_tradnl" dirty="0" smtClean="0"/>
              <a:t>.</a:t>
            </a:r>
          </a:p>
          <a:p>
            <a:pPr marL="0" lvl="0" indent="0">
              <a:buNone/>
            </a:pPr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068960"/>
            <a:ext cx="3433564" cy="257517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636912"/>
            <a:ext cx="4697760" cy="3745159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9165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rgbClr val="00B050"/>
                </a:solidFill>
              </a:rPr>
              <a:t>Aprender a controlar los </a:t>
            </a:r>
            <a:r>
              <a:rPr lang="es-ES_tradnl" dirty="0" smtClean="0">
                <a:solidFill>
                  <a:srgbClr val="00B050"/>
                </a:solidFill>
              </a:rPr>
              <a:t>impulsos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No </a:t>
            </a:r>
            <a:r>
              <a:rPr lang="es-ES_tradnl" dirty="0"/>
              <a:t>dejarse llevar por primeros impulsos y actuar con más </a:t>
            </a:r>
            <a:r>
              <a:rPr lang="es-ES_tradnl" dirty="0" smtClean="0"/>
              <a:t>cautela.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169" y="2642671"/>
            <a:ext cx="6354062" cy="3696216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99608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0323" y="40466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s-ES_tradnl" sz="4000" dirty="0" smtClean="0">
                <a:solidFill>
                  <a:srgbClr val="00B050"/>
                </a:solidFill>
              </a:rPr>
              <a:t/>
            </a:r>
            <a:br>
              <a:rPr lang="es-ES_tradnl" sz="4000" dirty="0" smtClean="0">
                <a:solidFill>
                  <a:srgbClr val="00B050"/>
                </a:solidFill>
              </a:rPr>
            </a:br>
            <a:r>
              <a:rPr lang="es-ES_tradnl" sz="4000" dirty="0" smtClean="0">
                <a:solidFill>
                  <a:srgbClr val="00B050"/>
                </a:solidFill>
              </a:rPr>
              <a:t>Saber </a:t>
            </a:r>
            <a:r>
              <a:rPr lang="es-ES_tradnl" sz="4000" dirty="0">
                <a:solidFill>
                  <a:srgbClr val="00B050"/>
                </a:solidFill>
              </a:rPr>
              <a:t>cuándo </a:t>
            </a:r>
            <a:r>
              <a:rPr lang="es-ES_tradnl" sz="4000" dirty="0" smtClean="0">
                <a:solidFill>
                  <a:srgbClr val="00B050"/>
                </a:solidFill>
              </a:rPr>
              <a:t>perseverar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 smtClean="0"/>
              <a:t>Saber distinguir cuándo la perseverancia es necesaria y cuándo un obstáculo.</a:t>
            </a:r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708920"/>
            <a:ext cx="5148064" cy="3861048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1118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593687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>
                <a:solidFill>
                  <a:srgbClr val="00B050"/>
                </a:solidFill>
              </a:rPr>
              <a:t>Saber cómo sacar el máximo partido de sus </a:t>
            </a:r>
            <a:r>
              <a:rPr lang="es-ES_tradnl" dirty="0" smtClean="0">
                <a:solidFill>
                  <a:srgbClr val="00B050"/>
                </a:solidFill>
              </a:rPr>
              <a:t>habilidades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Este </a:t>
            </a:r>
            <a:r>
              <a:rPr lang="es-ES_tradnl" dirty="0"/>
              <a:t>tipo de personas, conoce sus virtudes y las </a:t>
            </a:r>
            <a:r>
              <a:rPr lang="es-ES_tradnl" dirty="0" smtClean="0"/>
              <a:t>potencian.</a:t>
            </a:r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36912"/>
            <a:ext cx="6470763" cy="3953764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9302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rgbClr val="00B050"/>
                </a:solidFill>
              </a:rPr>
              <a:t>Traducir el </a:t>
            </a:r>
            <a:r>
              <a:rPr lang="es-ES_tradnl" dirty="0" smtClean="0">
                <a:solidFill>
                  <a:srgbClr val="00B050"/>
                </a:solidFill>
              </a:rPr>
              <a:t>Pensamiento</a:t>
            </a:r>
            <a:r>
              <a:rPr lang="es-ES_tradnl" dirty="0">
                <a:solidFill>
                  <a:srgbClr val="00B050"/>
                </a:solidFill>
              </a:rPr>
              <a:t> en </a:t>
            </a:r>
            <a:r>
              <a:rPr lang="es-ES_tradnl" dirty="0" smtClean="0">
                <a:solidFill>
                  <a:srgbClr val="00B050"/>
                </a:solidFill>
              </a:rPr>
              <a:t>acción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 smtClean="0"/>
              <a:t>No </a:t>
            </a:r>
            <a:r>
              <a:rPr lang="es-ES_tradnl" dirty="0"/>
              <a:t>es sólo importante tener ideas, sino también capacidad para actuar según esas ideas.</a:t>
            </a:r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708920"/>
            <a:ext cx="3726592" cy="3726592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5305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sz="4000" dirty="0" smtClean="0">
                <a:solidFill>
                  <a:srgbClr val="00B050"/>
                </a:solidFill>
              </a:rPr>
              <a:t>orientarse hacia el producto</a:t>
            </a:r>
            <a:r>
              <a:rPr lang="es-ES_tradnl" dirty="0" smtClean="0">
                <a:solidFill>
                  <a:srgbClr val="00B050"/>
                </a:solidFill>
              </a:rPr>
              <a:t/>
            </a:r>
            <a:br>
              <a:rPr lang="es-ES_tradnl" dirty="0" smtClean="0">
                <a:solidFill>
                  <a:srgbClr val="00B050"/>
                </a:solidFill>
              </a:rPr>
            </a:br>
            <a:r>
              <a:rPr lang="es-ES_tradnl" dirty="0" smtClean="0">
                <a:solidFill>
                  <a:srgbClr val="00B050"/>
                </a:solidFill>
              </a:rPr>
              <a:t/>
            </a:r>
            <a:br>
              <a:rPr lang="es-ES_tradnl" dirty="0" smtClean="0">
                <a:solidFill>
                  <a:srgbClr val="00B050"/>
                </a:solidFill>
              </a:rPr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 smtClean="0"/>
              <a:t>Es </a:t>
            </a:r>
            <a:r>
              <a:rPr lang="es-ES_tradnl" dirty="0"/>
              <a:t>importante no sólo ocuparse del </a:t>
            </a:r>
            <a:r>
              <a:rPr lang="es-ES_tradnl" dirty="0" smtClean="0"/>
              <a:t>proceso</a:t>
            </a:r>
            <a:r>
              <a:rPr lang="es-ES_tradnl" dirty="0"/>
              <a:t> de producción sino también del producto.</a:t>
            </a:r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140968"/>
            <a:ext cx="4646290" cy="3097527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2017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484784"/>
            <a:ext cx="8686800" cy="838200"/>
          </a:xfrm>
        </p:spPr>
        <p:txBody>
          <a:bodyPr>
            <a:normAutofit fontScale="90000"/>
          </a:bodyPr>
          <a:lstStyle/>
          <a:p>
            <a:pPr lvl="0"/>
            <a:r>
              <a:rPr lang="es-ES_tradnl" dirty="0">
                <a:effectLst/>
              </a:rPr>
              <a:t>Completar las tareas y </a:t>
            </a:r>
            <a:r>
              <a:rPr lang="es-ES_tradnl" dirty="0" smtClean="0">
                <a:effectLst/>
              </a:rPr>
              <a:t>llegar </a:t>
            </a:r>
            <a:r>
              <a:rPr lang="es-ES_tradnl" dirty="0">
                <a:effectLst/>
              </a:rPr>
              <a:t>al final.</a:t>
            </a:r>
            <a:r>
              <a:rPr lang="es-MX" dirty="0">
                <a:effectLst/>
              </a:rPr>
              <a:t/>
            </a:r>
            <a:br>
              <a:rPr lang="es-MX" dirty="0">
                <a:effectLst/>
              </a:rPr>
            </a:br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276872"/>
            <a:ext cx="4237062" cy="406758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6144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rgbClr val="00B050"/>
                </a:solidFill>
              </a:rPr>
              <a:t>Tener </a:t>
            </a:r>
            <a:r>
              <a:rPr lang="es-ES_tradnl" dirty="0" smtClean="0">
                <a:solidFill>
                  <a:srgbClr val="00B050"/>
                </a:solidFill>
              </a:rPr>
              <a:t>iniciativa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 smtClean="0"/>
              <a:t>No </a:t>
            </a:r>
            <a:r>
              <a:rPr lang="es-ES_tradnl" dirty="0"/>
              <a:t>tener miedo al compromiso.</a:t>
            </a: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492896"/>
            <a:ext cx="5040560" cy="374441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8990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El </a:t>
            </a:r>
            <a:r>
              <a:rPr lang="es-MX" b="1" dirty="0"/>
              <a:t>Dr. Robert </a:t>
            </a:r>
            <a:r>
              <a:rPr lang="es-MX" b="1" dirty="0" err="1"/>
              <a:t>Stenberg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7227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2736304" cy="4128459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313045"/>
            <a:ext cx="2286000" cy="3048000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7732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585885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>
                <a:solidFill>
                  <a:srgbClr val="00B050"/>
                </a:solidFill>
              </a:rPr>
              <a:t>No tener miedo de arriesgarse al </a:t>
            </a:r>
            <a:r>
              <a:rPr lang="es-ES_tradnl" dirty="0" smtClean="0">
                <a:solidFill>
                  <a:srgbClr val="00B050"/>
                </a:solidFill>
              </a:rPr>
              <a:t>fracaso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Corregir </a:t>
            </a:r>
            <a:r>
              <a:rPr lang="es-ES_tradnl" dirty="0"/>
              <a:t>sus errores y aprender de </a:t>
            </a:r>
            <a:r>
              <a:rPr lang="es-ES_tradnl" dirty="0" smtClean="0"/>
              <a:t>ellos.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348880"/>
            <a:ext cx="4752528" cy="4280422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1183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rgbClr val="00B050"/>
                </a:solidFill>
              </a:rPr>
              <a:t>No </a:t>
            </a:r>
            <a:r>
              <a:rPr lang="es-ES_tradnl" dirty="0" smtClean="0">
                <a:solidFill>
                  <a:srgbClr val="00B050"/>
                </a:solidFill>
              </a:rPr>
              <a:t>postergar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 smtClean="0"/>
              <a:t>No </a:t>
            </a:r>
            <a:r>
              <a:rPr lang="es-ES_tradnl" dirty="0"/>
              <a:t>dejar para después lo que se puede realizar en el momento.</a:t>
            </a: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564904"/>
            <a:ext cx="4710985" cy="3888432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3451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rgbClr val="00B050"/>
                </a:solidFill>
              </a:rPr>
              <a:t>Aceptar el reproche </a:t>
            </a:r>
            <a:r>
              <a:rPr lang="es-ES_tradnl" dirty="0" smtClean="0">
                <a:solidFill>
                  <a:srgbClr val="00B050"/>
                </a:solidFill>
              </a:rPr>
              <a:t>justo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 smtClean="0"/>
              <a:t>El </a:t>
            </a:r>
            <a:r>
              <a:rPr lang="es-ES_tradnl" dirty="0"/>
              <a:t>reconocimiento del error es el paso para no volver a cometerlo.</a:t>
            </a:r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636912"/>
            <a:ext cx="5168900" cy="3771900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0535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rgbClr val="00B050"/>
                </a:solidFill>
              </a:rPr>
              <a:t>Rehusar la </a:t>
            </a:r>
            <a:r>
              <a:rPr lang="es-ES_tradnl" dirty="0" smtClean="0">
                <a:solidFill>
                  <a:srgbClr val="00B050"/>
                </a:solidFill>
              </a:rPr>
              <a:t>autocompasión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340768"/>
            <a:ext cx="8686800" cy="4525963"/>
          </a:xfrm>
        </p:spPr>
        <p:txBody>
          <a:bodyPr/>
          <a:lstStyle/>
          <a:p>
            <a:r>
              <a:rPr lang="es-ES_tradnl" dirty="0" smtClean="0"/>
              <a:t>La </a:t>
            </a:r>
            <a:r>
              <a:rPr lang="es-ES_tradnl" dirty="0"/>
              <a:t>autocompasión constante es muy perjudicial para la </a:t>
            </a:r>
            <a:r>
              <a:rPr lang="es-ES_tradnl" dirty="0" smtClean="0"/>
              <a:t>adaptación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868" y="2492896"/>
            <a:ext cx="4286663" cy="4104456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46185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rgbClr val="00B050"/>
                </a:solidFill>
              </a:rPr>
              <a:t>Ser </a:t>
            </a:r>
            <a:r>
              <a:rPr lang="es-ES_tradnl" dirty="0" smtClean="0">
                <a:solidFill>
                  <a:srgbClr val="00B050"/>
                </a:solidFill>
              </a:rPr>
              <a:t>independientes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52469"/>
          </a:xfrm>
        </p:spPr>
        <p:txBody>
          <a:bodyPr/>
          <a:lstStyle/>
          <a:p>
            <a:pPr lvl="0"/>
            <a:r>
              <a:rPr lang="es-ES_tradnl" dirty="0"/>
              <a:t>C</a:t>
            </a:r>
            <a:r>
              <a:rPr lang="es-ES_tradnl" dirty="0" smtClean="0"/>
              <a:t>onfiar </a:t>
            </a:r>
            <a:r>
              <a:rPr lang="es-ES_tradnl" dirty="0"/>
              <a:t>en sí mismo, si quieren hacer algo, saben que la mejor manera es hacerlo ellos </a:t>
            </a:r>
            <a:r>
              <a:rPr lang="es-ES_tradnl" dirty="0" smtClean="0"/>
              <a:t>mismos </a:t>
            </a:r>
            <a:r>
              <a:rPr lang="es-ES_tradnl" dirty="0"/>
              <a:t>y no dejar que otros asuman responsabilidades que son suyas</a:t>
            </a:r>
            <a:r>
              <a:rPr lang="es-ES_tradnl" dirty="0" smtClean="0"/>
              <a:t>.</a:t>
            </a:r>
          </a:p>
          <a:p>
            <a:pPr lvl="0"/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672" y="3528288"/>
            <a:ext cx="4104456" cy="3078343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0981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4772" y="616003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>
                <a:solidFill>
                  <a:srgbClr val="00B050"/>
                </a:solidFill>
              </a:rPr>
              <a:t>Tratar de superar las dificultades </a:t>
            </a:r>
            <a:r>
              <a:rPr lang="es-ES_tradnl" dirty="0" smtClean="0">
                <a:solidFill>
                  <a:srgbClr val="00B050"/>
                </a:solidFill>
              </a:rPr>
              <a:t>personales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 smtClean="0"/>
              <a:t>Existen </a:t>
            </a:r>
            <a:r>
              <a:rPr lang="es-ES_tradnl" dirty="0"/>
              <a:t>personas que mantienen una excesiva interferencia de las dificultades personales en su trabajo</a:t>
            </a:r>
            <a:r>
              <a:rPr lang="es-ES_tradnl" dirty="0" smtClean="0"/>
              <a:t>.</a:t>
            </a:r>
          </a:p>
          <a:p>
            <a:pPr lvl="0"/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140968"/>
            <a:ext cx="5401056" cy="3458216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0496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>
                <a:solidFill>
                  <a:srgbClr val="00B050"/>
                </a:solidFill>
                <a:effectLst/>
              </a:rPr>
              <a:t>Centrarse y concentrarse en alcanzar sus objetivos</a:t>
            </a:r>
            <a:endParaRPr lang="es-MX" dirty="0">
              <a:solidFill>
                <a:srgbClr val="00B050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44824"/>
            <a:ext cx="5904657" cy="4428493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6466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B050"/>
                </a:solidFill>
              </a:rPr>
              <a:t>organizado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dirty="0"/>
              <a:t>No tratar de hacer demasiadas cosas a la vez ni de hacer demasiado pocas.</a:t>
            </a:r>
            <a:endParaRPr lang="es-MX" dirty="0"/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325" y="2636912"/>
            <a:ext cx="6381750" cy="3981450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8846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692696"/>
            <a:ext cx="8686800" cy="1270248"/>
          </a:xfrm>
        </p:spPr>
        <p:txBody>
          <a:bodyPr>
            <a:normAutofit fontScale="90000"/>
          </a:bodyPr>
          <a:lstStyle/>
          <a:p>
            <a:pPr lvl="0" algn="ctr"/>
            <a:r>
              <a:rPr lang="es-ES_tradnl" dirty="0">
                <a:solidFill>
                  <a:srgbClr val="00B050"/>
                </a:solidFill>
                <a:effectLst/>
              </a:rPr>
              <a:t>Tener la capacidad para aplazar la gratificación.</a:t>
            </a:r>
            <a:r>
              <a:rPr lang="es-MX" dirty="0">
                <a:solidFill>
                  <a:srgbClr val="00B050"/>
                </a:solidFill>
                <a:effectLst/>
              </a:rPr>
              <a:t/>
            </a:r>
            <a:br>
              <a:rPr lang="es-MX" dirty="0">
                <a:solidFill>
                  <a:srgbClr val="00B050"/>
                </a:solidFill>
                <a:effectLst/>
              </a:rPr>
            </a:br>
            <a:endParaRPr lang="es-MX" dirty="0">
              <a:solidFill>
                <a:srgbClr val="00B050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5" y="2204864"/>
            <a:ext cx="5048250" cy="374255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68257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476672"/>
            <a:ext cx="8686800" cy="4525963"/>
          </a:xfrm>
        </p:spPr>
        <p:txBody>
          <a:bodyPr>
            <a:normAutofit/>
          </a:bodyPr>
          <a:lstStyle/>
          <a:p>
            <a:pPr lvl="0"/>
            <a:endParaRPr lang="es-ES_tradnl" dirty="0" smtClean="0"/>
          </a:p>
          <a:p>
            <a:pPr lvl="0"/>
            <a:r>
              <a:rPr lang="es-ES_tradnl" dirty="0" smtClean="0">
                <a:solidFill>
                  <a:srgbClr val="FF0000"/>
                </a:solidFill>
              </a:rPr>
              <a:t>Ser </a:t>
            </a:r>
            <a:r>
              <a:rPr lang="es-ES_tradnl" dirty="0">
                <a:solidFill>
                  <a:srgbClr val="FF0000"/>
                </a:solidFill>
              </a:rPr>
              <a:t>capaces de ver al mismo tiempo los pequeños detalles y el cuadro más amplio de los </a:t>
            </a:r>
            <a:r>
              <a:rPr lang="es-ES_tradnl" dirty="0" smtClean="0">
                <a:solidFill>
                  <a:srgbClr val="FF0000"/>
                </a:solidFill>
              </a:rPr>
              <a:t>proyectos</a:t>
            </a:r>
            <a:r>
              <a:rPr lang="es-ES_tradnl" dirty="0">
                <a:solidFill>
                  <a:srgbClr val="FF0000"/>
                </a:solidFill>
              </a:rPr>
              <a:t> que emprenden.</a:t>
            </a:r>
            <a:endParaRPr lang="es-MX" dirty="0">
              <a:solidFill>
                <a:srgbClr val="FF0000"/>
              </a:solidFill>
            </a:endParaRPr>
          </a:p>
          <a:p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068960"/>
            <a:ext cx="4923546" cy="3278302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4970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00B050"/>
                </a:solidFill>
                <a:effectLst/>
              </a:rPr>
              <a:t>¿Qué es la Inteligencia Exitosa?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inteligencia exitosa es </a:t>
            </a:r>
            <a:r>
              <a:rPr lang="es-MX" b="1" dirty="0"/>
              <a:t>la habilidad intencional para adaptarse a diferentes ambientes, moldearlos y seleccionarlos, así como para lograr propósitos propios y de nuestra sociedad y </a:t>
            </a:r>
            <a:r>
              <a:rPr lang="es-MX" b="1" dirty="0" smtClean="0"/>
              <a:t>cultura</a:t>
            </a:r>
            <a:r>
              <a:rPr lang="es-MX" dirty="0"/>
              <a:t>.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736" y="3694400"/>
            <a:ext cx="2995811" cy="2875979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02437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0923" y="548680"/>
            <a:ext cx="8686800" cy="4525963"/>
          </a:xfrm>
        </p:spPr>
        <p:txBody>
          <a:bodyPr/>
          <a:lstStyle/>
          <a:p>
            <a:pPr lvl="0"/>
            <a:endParaRPr lang="es-ES_tradnl" dirty="0" smtClean="0"/>
          </a:p>
          <a:p>
            <a:pPr lvl="0"/>
            <a:r>
              <a:rPr lang="es-ES_tradnl" dirty="0" smtClean="0">
                <a:solidFill>
                  <a:srgbClr val="E834CE"/>
                </a:solidFill>
              </a:rPr>
              <a:t>Tener </a:t>
            </a:r>
            <a:r>
              <a:rPr lang="es-ES_tradnl" dirty="0">
                <a:solidFill>
                  <a:srgbClr val="E834CE"/>
                </a:solidFill>
              </a:rPr>
              <a:t>un nivel razonable de autoconfianza y </a:t>
            </a:r>
            <a:r>
              <a:rPr lang="es-ES_tradnl" dirty="0" smtClean="0">
                <a:solidFill>
                  <a:srgbClr val="E834CE"/>
                </a:solidFill>
              </a:rPr>
              <a:t>creer </a:t>
            </a:r>
            <a:r>
              <a:rPr lang="es-ES_tradnl" dirty="0">
                <a:solidFill>
                  <a:srgbClr val="E834CE"/>
                </a:solidFill>
              </a:rPr>
              <a:t>en su capacidad para alcanzar sus objetivos.</a:t>
            </a:r>
            <a:endParaRPr lang="es-MX" dirty="0">
              <a:solidFill>
                <a:srgbClr val="E834CE"/>
              </a:solidFill>
            </a:endParaRPr>
          </a:p>
          <a:p>
            <a:endParaRPr lang="es-MX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0" t="5762" r="5847" b="7189"/>
          <a:stretch/>
        </p:blipFill>
        <p:spPr>
          <a:xfrm>
            <a:off x="2473083" y="2776722"/>
            <a:ext cx="4602480" cy="3946376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1512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620688"/>
            <a:ext cx="8686800" cy="127024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dirty="0" smtClean="0">
                <a:solidFill>
                  <a:srgbClr val="E834CE"/>
                </a:solidFill>
              </a:rPr>
              <a:t>Las personas con Inteligencia Exitosa equilibran el pensamiento analítico, el creativo y el práctico</a:t>
            </a:r>
            <a:endParaRPr lang="es-MX" dirty="0">
              <a:solidFill>
                <a:srgbClr val="E834CE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2420888"/>
            <a:ext cx="8686800" cy="3659237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Hay </a:t>
            </a:r>
            <a:r>
              <a:rPr lang="es-ES_tradnl" dirty="0"/>
              <a:t>momentos en la vida en que necesitamos ser analíticos, en otros prácticos y en otros creativos. </a:t>
            </a:r>
            <a:r>
              <a:rPr lang="es-MX" dirty="0"/>
              <a:t>Es importante saber cuándo se aplican estas habilidades.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>
                <a:solidFill>
                  <a:srgbClr val="C00000"/>
                </a:solidFill>
              </a:rPr>
              <a:t>INTELIGENCIAS</a:t>
            </a:r>
          </a:p>
          <a:p>
            <a:pPr marL="0" indent="0">
              <a:buNone/>
            </a:pPr>
            <a:r>
              <a:rPr lang="es-MX" dirty="0">
                <a:solidFill>
                  <a:srgbClr val="C00000"/>
                </a:solidFill>
              </a:rPr>
              <a:t> </a:t>
            </a:r>
            <a:r>
              <a:rPr lang="es-MX" dirty="0" smtClean="0">
                <a:solidFill>
                  <a:srgbClr val="C00000"/>
                </a:solidFill>
              </a:rPr>
              <a:t>   MULTIPLES</a:t>
            </a:r>
            <a:endParaRPr lang="es-MX" dirty="0">
              <a:solidFill>
                <a:srgbClr val="C00000"/>
              </a:solidFill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000002"/>
            <a:ext cx="3491880" cy="2848279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3058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6008"/>
            <a:ext cx="9144000" cy="6531992"/>
          </a:xfr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5184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Longoria, Cantú y Ruiz. (2001).</a:t>
            </a:r>
            <a:r>
              <a:rPr lang="es-MX" b="1" i="1" dirty="0">
                <a:solidFill>
                  <a:srgbClr val="A04DA9"/>
                </a:solidFill>
              </a:rPr>
              <a:t>Pensamiento creativo.</a:t>
            </a:r>
            <a:r>
              <a:rPr lang="es-MX" b="1" dirty="0">
                <a:solidFill>
                  <a:srgbClr val="A04DA9"/>
                </a:solidFill>
              </a:rPr>
              <a:t> </a:t>
            </a:r>
            <a:r>
              <a:rPr lang="es-MX" dirty="0"/>
              <a:t>UANL. Ed. CECSA. México.</a:t>
            </a:r>
          </a:p>
          <a:p>
            <a:r>
              <a:rPr lang="es-MX" dirty="0"/>
              <a:t>Kasuga</a:t>
            </a:r>
            <a:r>
              <a:rPr lang="es-MX"/>
              <a:t>, </a:t>
            </a:r>
            <a:r>
              <a:rPr lang="es-MX" smtClean="0"/>
              <a:t>L. </a:t>
            </a:r>
            <a:r>
              <a:rPr lang="es-MX" dirty="0"/>
              <a:t>et al. (</a:t>
            </a:r>
            <a:r>
              <a:rPr lang="es-MX" i="1" dirty="0">
                <a:solidFill>
                  <a:srgbClr val="00B050"/>
                </a:solidFill>
              </a:rPr>
              <a:t>2001)</a:t>
            </a:r>
            <a:r>
              <a:rPr lang="es-MX" b="1" i="1" dirty="0">
                <a:solidFill>
                  <a:srgbClr val="00B050"/>
                </a:solidFill>
              </a:rPr>
              <a:t>Aprendizaje acelerado:</a:t>
            </a:r>
            <a:r>
              <a:rPr lang="es-MX" i="1" dirty="0">
                <a:solidFill>
                  <a:srgbClr val="00B050"/>
                </a:solidFill>
              </a:rPr>
              <a:t> estrategias para la </a:t>
            </a:r>
            <a:r>
              <a:rPr lang="es-MX" i="1" dirty="0" err="1">
                <a:solidFill>
                  <a:srgbClr val="00B050"/>
                </a:solidFill>
              </a:rPr>
              <a:t>potencialización</a:t>
            </a:r>
            <a:r>
              <a:rPr lang="es-MX" i="1" dirty="0">
                <a:solidFill>
                  <a:srgbClr val="00B050"/>
                </a:solidFill>
              </a:rPr>
              <a:t> del aprendizaje. </a:t>
            </a:r>
            <a:r>
              <a:rPr lang="es-MX" dirty="0"/>
              <a:t>Ed. Tomo, México. </a:t>
            </a:r>
          </a:p>
          <a:p>
            <a:r>
              <a:rPr lang="es-MX" dirty="0"/>
              <a:t>Fisher, R. (2001). </a:t>
            </a:r>
            <a:r>
              <a:rPr lang="es-MX" i="1" dirty="0">
                <a:solidFill>
                  <a:srgbClr val="0070C0"/>
                </a:solidFill>
              </a:rPr>
              <a:t>“</a:t>
            </a:r>
            <a:r>
              <a:rPr lang="es-MX" b="1" i="1" dirty="0">
                <a:solidFill>
                  <a:srgbClr val="0070C0"/>
                </a:solidFill>
              </a:rPr>
              <a:t>El potencial cerebral” en</a:t>
            </a:r>
            <a:r>
              <a:rPr lang="es-MX" i="1" dirty="0">
                <a:solidFill>
                  <a:srgbClr val="0070C0"/>
                </a:solidFill>
              </a:rPr>
              <a:t> </a:t>
            </a:r>
            <a:r>
              <a:rPr lang="es-MX" b="1" i="1" dirty="0">
                <a:solidFill>
                  <a:srgbClr val="0070C0"/>
                </a:solidFill>
              </a:rPr>
              <a:t>Cómo desarrollar la mente de su hijo</a:t>
            </a:r>
            <a:r>
              <a:rPr lang="es-MX" i="1" dirty="0">
                <a:solidFill>
                  <a:srgbClr val="0070C0"/>
                </a:solidFill>
              </a:rPr>
              <a:t>. </a:t>
            </a:r>
            <a:r>
              <a:rPr lang="es-MX" dirty="0"/>
              <a:t>Ed. Obelisco, España.</a:t>
            </a:r>
          </a:p>
          <a:p>
            <a:pPr marL="0" indent="0">
              <a:buNone/>
            </a:pP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2731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rgbClr val="0070C0"/>
                </a:solidFill>
              </a:rPr>
              <a:t>¿Que implica la inteligencia exitosa?</a:t>
            </a:r>
            <a:endParaRPr lang="es-MX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inteligencia exitosa implica que un </a:t>
            </a:r>
            <a:r>
              <a:rPr lang="es-MX" b="1" dirty="0"/>
              <a:t>individuo pueda distinguir su patrón de fortalezas y debilidades, para luego hallar las formas de capitalizar las primeras y de compensar o corregir las segundas</a:t>
            </a:r>
            <a:r>
              <a:rPr lang="es-MX" dirty="0"/>
              <a:t>.</a:t>
            </a:r>
            <a:br>
              <a:rPr lang="es-MX" dirty="0"/>
            </a:br>
            <a:endParaRPr lang="es-MX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61048"/>
            <a:ext cx="327523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325598"/>
            <a:ext cx="216024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09781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b="1" dirty="0">
                <a:solidFill>
                  <a:srgbClr val="00B0F0"/>
                </a:solidFill>
              </a:rPr>
              <a:t>N</a:t>
            </a:r>
            <a:r>
              <a:rPr lang="es-MX" b="1" dirty="0" smtClean="0">
                <a:solidFill>
                  <a:srgbClr val="00B0F0"/>
                </a:solidFill>
              </a:rPr>
              <a:t>o </a:t>
            </a:r>
            <a:r>
              <a:rPr lang="es-MX" b="1" dirty="0">
                <a:solidFill>
                  <a:srgbClr val="00B0F0"/>
                </a:solidFill>
              </a:rPr>
              <a:t>existe un solo conjunto de habilidades a medir para caracterizar completamente la inteligencia exitosa de las personas</a:t>
            </a:r>
            <a:r>
              <a:rPr lang="es-MX" dirty="0">
                <a:solidFill>
                  <a:srgbClr val="00B0F0"/>
                </a:solidFill>
              </a:rPr>
              <a:t>. </a:t>
            </a:r>
            <a:r>
              <a:rPr lang="es-MX" dirty="0"/>
              <a:t>La gente, al menos parcialmente</a:t>
            </a:r>
            <a:r>
              <a:rPr lang="es-MX" dirty="0" smtClean="0"/>
              <a:t>, </a:t>
            </a:r>
            <a:r>
              <a:rPr lang="es-MX" b="1" dirty="0" smtClean="0">
                <a:solidFill>
                  <a:srgbClr val="00B050"/>
                </a:solidFill>
              </a:rPr>
              <a:t>alcanza </a:t>
            </a:r>
            <a:r>
              <a:rPr lang="es-MX" b="1" dirty="0">
                <a:solidFill>
                  <a:srgbClr val="00B050"/>
                </a:solidFill>
              </a:rPr>
              <a:t>el éxito </a:t>
            </a:r>
            <a:r>
              <a:rPr lang="es-MX" b="1" dirty="0" smtClean="0">
                <a:solidFill>
                  <a:srgbClr val="00B050"/>
                </a:solidFill>
              </a:rPr>
              <a:t>de diferentes maneras</a:t>
            </a:r>
            <a:r>
              <a:rPr lang="es-MX" dirty="0" smtClean="0"/>
              <a:t>, lo </a:t>
            </a:r>
            <a:r>
              <a:rPr lang="es-MX" dirty="0"/>
              <a:t>cual implica encontrar cuál es la mejor manera de explotar sus propios patrones </a:t>
            </a:r>
            <a:r>
              <a:rPr lang="es-MX" dirty="0" smtClean="0"/>
              <a:t>de fortalezas                            </a:t>
            </a:r>
            <a:r>
              <a:rPr lang="es-MX" dirty="0"/>
              <a:t>y </a:t>
            </a:r>
            <a:r>
              <a:rPr lang="es-MX" dirty="0" smtClean="0"/>
              <a:t>debilidades.</a:t>
            </a: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535120"/>
            <a:ext cx="2971186" cy="22217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0314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aspectos</a:t>
            </a:r>
            <a:endParaRPr lang="es-MX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La inteligencia exitosa implica tres </a:t>
            </a:r>
            <a:r>
              <a:rPr lang="es-MX" dirty="0" smtClean="0"/>
              <a:t>aspectos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Analítica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Creativa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Práctica</a:t>
            </a:r>
            <a:endParaRPr lang="es-MX" dirty="0" smtClean="0"/>
          </a:p>
          <a:p>
            <a:r>
              <a:rPr lang="es-MX" dirty="0" smtClean="0">
                <a:solidFill>
                  <a:srgbClr val="0070C0"/>
                </a:solidFill>
              </a:rPr>
              <a:t>Estos </a:t>
            </a:r>
            <a:r>
              <a:rPr lang="es-MX" dirty="0">
                <a:solidFill>
                  <a:srgbClr val="0070C0"/>
                </a:solidFill>
              </a:rPr>
              <a:t>tres aspectos se consideran relativamente independientes entre sí, y de hecho se </a:t>
            </a:r>
            <a:r>
              <a:rPr lang="es-MX" dirty="0" smtClean="0">
                <a:solidFill>
                  <a:srgbClr val="0070C0"/>
                </a:solidFill>
              </a:rPr>
              <a:t>conceptúan, </a:t>
            </a:r>
            <a:r>
              <a:rPr lang="es-MX" dirty="0">
                <a:solidFill>
                  <a:srgbClr val="0070C0"/>
                </a:solidFill>
              </a:rPr>
              <a:t>cada uno de ellos, como una inteligencia específica.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8644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719723" cy="5112568"/>
          </a:xfr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1503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effectLst/>
              </a:rPr>
              <a:t>INTELIGENCIA </a:t>
            </a:r>
            <a:r>
              <a:rPr lang="es-MX" dirty="0">
                <a:solidFill>
                  <a:srgbClr val="FF0000"/>
                </a:solidFill>
                <a:effectLst/>
              </a:rPr>
              <a:t>ANALÍTICA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Es la capacidad para analizar y evaluar ideas, resolver problemas y tomar decisiones. </a:t>
            </a:r>
            <a:r>
              <a:rPr lang="es-MX" dirty="0" smtClean="0">
                <a:solidFill>
                  <a:srgbClr val="00B0F0"/>
                </a:solidFill>
              </a:rPr>
              <a:t>                </a:t>
            </a:r>
            <a:r>
              <a:rPr lang="es-MX" dirty="0" smtClean="0"/>
              <a:t>Los test tradicionales                                                       </a:t>
            </a:r>
            <a:r>
              <a:rPr lang="es-MX" dirty="0"/>
              <a:t>de inteligencia miden </a:t>
            </a:r>
            <a:r>
              <a:rPr lang="es-MX" dirty="0" smtClean="0"/>
              <a:t>                                                        habilidades </a:t>
            </a:r>
            <a:r>
              <a:rPr lang="es-MX" dirty="0"/>
              <a:t>analíticas, </a:t>
            </a:r>
            <a:r>
              <a:rPr lang="es-MX" dirty="0" smtClean="0"/>
              <a:t>                                       pero </a:t>
            </a:r>
            <a:r>
              <a:rPr lang="es-MX" dirty="0"/>
              <a:t>sólo </a:t>
            </a:r>
            <a:r>
              <a:rPr lang="es-MX" dirty="0" smtClean="0"/>
              <a:t>parcialmente:                                                            La parte </a:t>
            </a:r>
            <a:r>
              <a:rPr lang="es-MX" dirty="0"/>
              <a:t>de estas </a:t>
            </a:r>
            <a:r>
              <a:rPr lang="es-MX" dirty="0" smtClean="0"/>
              <a:t>                                 </a:t>
            </a:r>
            <a:r>
              <a:rPr lang="es-MX" dirty="0"/>
              <a:t>habilidades más pertinente </a:t>
            </a:r>
            <a:r>
              <a:rPr lang="es-MX" dirty="0" smtClean="0"/>
              <a:t>                                  al rendimiento escolar.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087" y="2564904"/>
            <a:ext cx="3508719" cy="4110521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0518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32393"/>
            <a:ext cx="8686800" cy="838200"/>
          </a:xfrm>
        </p:spPr>
        <p:txBody>
          <a:bodyPr/>
          <a:lstStyle/>
          <a:p>
            <a:r>
              <a:rPr lang="es-MX" dirty="0" smtClean="0">
                <a:solidFill>
                  <a:srgbClr val="00B050"/>
                </a:solidFill>
                <a:effectLst/>
              </a:rPr>
              <a:t>INTELIGENCIA </a:t>
            </a:r>
            <a:r>
              <a:rPr lang="es-MX" dirty="0">
                <a:solidFill>
                  <a:srgbClr val="00B050"/>
                </a:solidFill>
                <a:effectLst/>
              </a:rPr>
              <a:t>CREATIVA </a:t>
            </a:r>
            <a:endParaRPr lang="es-MX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2328" y="1412776"/>
            <a:ext cx="8686800" cy="4525963"/>
          </a:xfrm>
        </p:spPr>
        <p:txBody>
          <a:bodyPr>
            <a:normAutofit/>
          </a:bodyPr>
          <a:lstStyle/>
          <a:p>
            <a:r>
              <a:rPr lang="es-MX" dirty="0" smtClean="0"/>
              <a:t>Es </a:t>
            </a:r>
            <a:r>
              <a:rPr lang="es-MX" dirty="0"/>
              <a:t>la capacidad para ir más allá de lo dado y engendrar ideas nuevas e interesantes, para hallar nuevos y buenos problemas</a:t>
            </a:r>
            <a:r>
              <a:rPr lang="es-MX" dirty="0" smtClean="0"/>
              <a:t>.                  </a:t>
            </a:r>
          </a:p>
          <a:p>
            <a:pPr marL="0" indent="0">
              <a:buNone/>
            </a:pPr>
            <a:r>
              <a:rPr lang="es-MX" dirty="0" smtClean="0">
                <a:solidFill>
                  <a:srgbClr val="E834CE"/>
                </a:solidFill>
              </a:rPr>
              <a:t>La </a:t>
            </a:r>
            <a:r>
              <a:rPr lang="es-MX" dirty="0">
                <a:solidFill>
                  <a:srgbClr val="E834CE"/>
                </a:solidFill>
              </a:rPr>
              <a:t>inteligencia creativa se </a:t>
            </a:r>
            <a:r>
              <a:rPr lang="es-MX" dirty="0" smtClean="0">
                <a:solidFill>
                  <a:srgbClr val="E834CE"/>
                </a:solidFill>
              </a:rPr>
              <a:t>                                     relaciona </a:t>
            </a:r>
            <a:r>
              <a:rPr lang="es-MX" dirty="0">
                <a:solidFill>
                  <a:srgbClr val="E834CE"/>
                </a:solidFill>
              </a:rPr>
              <a:t>con el pensamiento </a:t>
            </a:r>
            <a:r>
              <a:rPr lang="es-MX" dirty="0" smtClean="0">
                <a:solidFill>
                  <a:srgbClr val="E834CE"/>
                </a:solidFill>
              </a:rPr>
              <a:t>                       sintético</a:t>
            </a:r>
            <a:r>
              <a:rPr lang="es-MX" dirty="0">
                <a:solidFill>
                  <a:srgbClr val="E834CE"/>
                </a:solidFill>
              </a:rPr>
              <a:t>, con la capacidad de </a:t>
            </a:r>
            <a:r>
              <a:rPr lang="es-MX" dirty="0" smtClean="0">
                <a:solidFill>
                  <a:srgbClr val="E834CE"/>
                </a:solidFill>
              </a:rPr>
              <a:t>                                            percibir </a:t>
            </a:r>
            <a:r>
              <a:rPr lang="es-MX" dirty="0">
                <a:solidFill>
                  <a:srgbClr val="E834CE"/>
                </a:solidFill>
              </a:rPr>
              <a:t>conexiones que </a:t>
            </a:r>
            <a:r>
              <a:rPr lang="es-MX" dirty="0" smtClean="0">
                <a:solidFill>
                  <a:srgbClr val="E834CE"/>
                </a:solidFill>
              </a:rPr>
              <a:t>otras                  personas </a:t>
            </a:r>
            <a:r>
              <a:rPr lang="es-MX" dirty="0">
                <a:solidFill>
                  <a:srgbClr val="E834CE"/>
                </a:solidFill>
              </a:rPr>
              <a:t>no </a:t>
            </a:r>
            <a:r>
              <a:rPr lang="es-MX" dirty="0" smtClean="0">
                <a:solidFill>
                  <a:srgbClr val="E834CE"/>
                </a:solidFill>
              </a:rPr>
              <a:t>ven.</a:t>
            </a:r>
            <a:endParaRPr lang="es-MX" dirty="0">
              <a:solidFill>
                <a:srgbClr val="E834CE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862" y="3068960"/>
            <a:ext cx="3217540" cy="3533931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5E2A-4A82-4B31-B725-ADD00F48BC20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3769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TC101790492[[fn=Cuaderno de dibujo]]</Template>
  <TotalTime>383</TotalTime>
  <Words>705</Words>
  <Application>Microsoft Office PowerPoint</Application>
  <PresentationFormat>Presentación en pantalla (4:3)</PresentationFormat>
  <Paragraphs>122</Paragraphs>
  <Slides>33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Calibri</vt:lpstr>
      <vt:lpstr>Franklin Gothic Book</vt:lpstr>
      <vt:lpstr>Franklin Gothic Medium</vt:lpstr>
      <vt:lpstr>Kristen ITC</vt:lpstr>
      <vt:lpstr>Trebuchet MS</vt:lpstr>
      <vt:lpstr>Wingdings 2</vt:lpstr>
      <vt:lpstr>Viajes</vt:lpstr>
      <vt:lpstr>Presentación de PowerPoint</vt:lpstr>
      <vt:lpstr>El Dr. Robert Stenberg </vt:lpstr>
      <vt:lpstr>¿Qué es la Inteligencia Exitosa?</vt:lpstr>
      <vt:lpstr>¿Que implica la inteligencia exitosa?</vt:lpstr>
      <vt:lpstr>Presentación de PowerPoint</vt:lpstr>
      <vt:lpstr>aspectos</vt:lpstr>
      <vt:lpstr>Presentación de PowerPoint</vt:lpstr>
      <vt:lpstr>INTELIGENCIA ANALÍTICA</vt:lpstr>
      <vt:lpstr>INTELIGENCIA CREATIVA </vt:lpstr>
      <vt:lpstr>INTELIGENCIA PRÁCTICA </vt:lpstr>
      <vt:lpstr>características</vt:lpstr>
      <vt:lpstr>Automotivación</vt:lpstr>
      <vt:lpstr>Aprender a controlar los impulsos</vt:lpstr>
      <vt:lpstr> Saber cuándo perseverar </vt:lpstr>
      <vt:lpstr>Saber cómo sacar el máximo partido de sus habilidades</vt:lpstr>
      <vt:lpstr>Traducir el Pensamiento en acción</vt:lpstr>
      <vt:lpstr>    orientarse hacia el producto    </vt:lpstr>
      <vt:lpstr>Completar las tareas y llegar al final. </vt:lpstr>
      <vt:lpstr>Tener iniciativa</vt:lpstr>
      <vt:lpstr>No tener miedo de arriesgarse al fracaso</vt:lpstr>
      <vt:lpstr>No postergar</vt:lpstr>
      <vt:lpstr>Aceptar el reproche justo</vt:lpstr>
      <vt:lpstr>Rehusar la autocompasión</vt:lpstr>
      <vt:lpstr>Ser independientes</vt:lpstr>
      <vt:lpstr>Tratar de superar las dificultades personales</vt:lpstr>
      <vt:lpstr>Centrarse y concentrarse en alcanzar sus objetivos</vt:lpstr>
      <vt:lpstr>organizado</vt:lpstr>
      <vt:lpstr>Tener la capacidad para aplazar la gratificación. </vt:lpstr>
      <vt:lpstr>Presentación de PowerPoint</vt:lpstr>
      <vt:lpstr>Presentación de PowerPoint</vt:lpstr>
      <vt:lpstr>Las personas con Inteligencia Exitosa equilibran el pensamiento analítico, el creativo y el práctico</vt:lpstr>
      <vt:lpstr>Presentación de PowerPoint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EXITOSA</dc:title>
  <dc:creator>ENOC</dc:creator>
  <cp:lastModifiedBy>Lulú</cp:lastModifiedBy>
  <cp:revision>36</cp:revision>
  <dcterms:created xsi:type="dcterms:W3CDTF">2014-09-01T03:06:19Z</dcterms:created>
  <dcterms:modified xsi:type="dcterms:W3CDTF">2015-09-28T19:49:09Z</dcterms:modified>
</cp:coreProperties>
</file>