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91" r:id="rId2"/>
    <p:sldId id="292" r:id="rId3"/>
    <p:sldId id="293" r:id="rId4"/>
    <p:sldId id="294" r:id="rId5"/>
    <p:sldId id="295" r:id="rId6"/>
    <p:sldId id="297" r:id="rId7"/>
    <p:sldId id="256" r:id="rId8"/>
    <p:sldId id="257" r:id="rId9"/>
    <p:sldId id="258" r:id="rId10"/>
    <p:sldId id="264" r:id="rId11"/>
    <p:sldId id="259" r:id="rId12"/>
    <p:sldId id="265" r:id="rId13"/>
    <p:sldId id="266" r:id="rId14"/>
    <p:sldId id="260" r:id="rId15"/>
    <p:sldId id="267" r:id="rId16"/>
    <p:sldId id="261" r:id="rId17"/>
    <p:sldId id="277" r:id="rId18"/>
    <p:sldId id="263" r:id="rId19"/>
    <p:sldId id="262" r:id="rId20"/>
    <p:sldId id="268" r:id="rId21"/>
    <p:sldId id="269" r:id="rId22"/>
    <p:sldId id="282" r:id="rId23"/>
    <p:sldId id="270" r:id="rId24"/>
    <p:sldId id="271" r:id="rId25"/>
    <p:sldId id="272" r:id="rId26"/>
    <p:sldId id="273" r:id="rId27"/>
    <p:sldId id="274" r:id="rId28"/>
    <p:sldId id="275" r:id="rId29"/>
    <p:sldId id="276" r:id="rId30"/>
    <p:sldId id="278" r:id="rId31"/>
    <p:sldId id="279" r:id="rId32"/>
    <p:sldId id="280" r:id="rId33"/>
    <p:sldId id="281" r:id="rId34"/>
    <p:sldId id="298" r:id="rId35"/>
    <p:sldId id="299" r:id="rId36"/>
    <p:sldId id="301" r:id="rId37"/>
    <p:sldId id="300" r:id="rId38"/>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6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64" d="100"/>
          <a:sy n="64" d="100"/>
        </p:scale>
        <p:origin x="84"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8DAF42-ED69-AE46-8880-6AD17AE48121}" type="datetimeFigureOut">
              <a:rPr lang="es-ES_tradnl" smtClean="0"/>
              <a:pPr/>
              <a:t>29/09/2015</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622091-2117-4C4B-AA3C-5F65614976C7}" type="slidenum">
              <a:rPr lang="es-ES_tradnl" smtClean="0"/>
              <a:pPr/>
              <a:t>‹Nº›</a:t>
            </a:fld>
            <a:endParaRPr lang="es-ES_tradnl"/>
          </a:p>
        </p:txBody>
      </p:sp>
    </p:spTree>
    <p:extLst>
      <p:ext uri="{BB962C8B-B14F-4D97-AF65-F5344CB8AC3E}">
        <p14:creationId xmlns:p14="http://schemas.microsoft.com/office/powerpoint/2010/main" val="12518141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B4622091-2117-4C4B-AA3C-5F65614976C7}" type="slidenum">
              <a:rPr lang="es-ES_tradnl" smtClean="0"/>
              <a:pPr/>
              <a:t>16</a:t>
            </a:fld>
            <a:endParaRPr lang="es-ES_tradnl"/>
          </a:p>
        </p:txBody>
      </p:sp>
    </p:spTree>
    <p:extLst>
      <p:ext uri="{BB962C8B-B14F-4D97-AF65-F5344CB8AC3E}">
        <p14:creationId xmlns:p14="http://schemas.microsoft.com/office/powerpoint/2010/main" val="578801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008DAE8-0AA6-474B-9CA0-FB61737D751C}" type="datetimeFigureOut">
              <a:rPr lang="es-ES_tradnl" smtClean="0"/>
              <a:pPr/>
              <a:t>29/09/2015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6BFB7967-0375-5544-A05B-29B59DCC392C}"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08DAE8-0AA6-474B-9CA0-FB61737D751C}" type="datetimeFigureOut">
              <a:rPr lang="es-ES_tradnl" smtClean="0"/>
              <a:pPr/>
              <a:t>29/09/2015</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FB7967-0375-5544-A05B-29B59DCC392C}" type="slidenum">
              <a:rPr lang="es-ES_tradnl" smtClean="0"/>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hyperlink" Target="http://www.feandalucia.ccoo.es/docu/p5sd9218.pdf"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64008" y="660400"/>
            <a:ext cx="7772400" cy="1470025"/>
          </a:xfrm>
        </p:spPr>
        <p:txBody>
          <a:bodyPr/>
          <a:lstStyle/>
          <a:p>
            <a:r>
              <a:rPr lang="es-ES_tradnl" b="1" dirty="0" smtClean="0">
                <a:solidFill>
                  <a:schemeClr val="accent6">
                    <a:lumMod val="75000"/>
                  </a:schemeClr>
                </a:solidFill>
              </a:rPr>
              <a:t>Elementos de diseño</a:t>
            </a:r>
            <a:endParaRPr lang="es-ES_tradnl" b="1" dirty="0">
              <a:solidFill>
                <a:schemeClr val="accent6">
                  <a:lumMod val="75000"/>
                </a:schemeClr>
              </a:solidFill>
            </a:endParaRPr>
          </a:p>
        </p:txBody>
      </p:sp>
      <p:sp>
        <p:nvSpPr>
          <p:cNvPr id="3" name="Subtítulo 2"/>
          <p:cNvSpPr>
            <a:spLocks noGrp="1"/>
          </p:cNvSpPr>
          <p:nvPr>
            <p:ph type="subTitle" idx="1"/>
          </p:nvPr>
        </p:nvSpPr>
        <p:spPr>
          <a:xfrm>
            <a:off x="644351" y="2348880"/>
            <a:ext cx="7776864" cy="1752600"/>
          </a:xfrm>
        </p:spPr>
        <p:txBody>
          <a:bodyPr>
            <a:normAutofit fontScale="62500" lnSpcReduction="20000"/>
          </a:bodyPr>
          <a:lstStyle/>
          <a:p>
            <a:pPr algn="r"/>
            <a:r>
              <a:rPr lang="es-ES_tradnl" sz="4000" b="1" dirty="0" smtClean="0">
                <a:solidFill>
                  <a:schemeClr val="tx1"/>
                </a:solidFill>
              </a:rPr>
              <a:t>Elaboró: Dra. Linda Emi Oguri Campos</a:t>
            </a:r>
          </a:p>
          <a:p>
            <a:pPr algn="r"/>
            <a:r>
              <a:rPr lang="es-ES_tradnl" sz="2400" dirty="0" smtClean="0"/>
              <a:t>Unidad de Aprendizaje: Bases para el diseño</a:t>
            </a:r>
          </a:p>
          <a:p>
            <a:pPr algn="r"/>
            <a:r>
              <a:rPr lang="es-ES_tradnl" sz="2400" dirty="0" smtClean="0"/>
              <a:t>Créditos 12</a:t>
            </a:r>
          </a:p>
          <a:p>
            <a:pPr algn="r"/>
            <a:endParaRPr lang="es-ES_tradnl" sz="2400" dirty="0" smtClean="0"/>
          </a:p>
          <a:p>
            <a:pPr algn="r"/>
            <a:r>
              <a:rPr lang="es-ES_tradnl" altLang="ja-JP" sz="2400" dirty="0">
                <a:solidFill>
                  <a:schemeClr val="tx1"/>
                </a:solidFill>
                <a:cs typeface="HGｺﾞｼｯｸM"/>
              </a:rPr>
              <a:t/>
            </a:r>
            <a:br>
              <a:rPr lang="es-ES_tradnl" altLang="ja-JP" sz="2400" dirty="0">
                <a:solidFill>
                  <a:schemeClr val="tx1"/>
                </a:solidFill>
                <a:cs typeface="HGｺﾞｼｯｸM"/>
              </a:rPr>
            </a:br>
            <a:r>
              <a:rPr lang="es-ES_tradnl" altLang="ja-JP" sz="2400" dirty="0">
                <a:solidFill>
                  <a:schemeClr val="tx1"/>
                </a:solidFill>
                <a:cs typeface="HGｺﾞｼｯｸM"/>
              </a:rPr>
              <a:t/>
            </a:r>
            <a:br>
              <a:rPr lang="es-ES_tradnl" altLang="ja-JP" sz="2400" dirty="0">
                <a:solidFill>
                  <a:schemeClr val="tx1"/>
                </a:solidFill>
                <a:cs typeface="HGｺﾞｼｯｸM"/>
              </a:rPr>
            </a:br>
            <a:endParaRPr lang="es-ES_tradnl" sz="2400" dirty="0"/>
          </a:p>
        </p:txBody>
      </p:sp>
      <p:pic>
        <p:nvPicPr>
          <p:cNvPr id="4" name="Picture 6" descr="logo uaem vecto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2687" y="5519960"/>
            <a:ext cx="990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ogo FAD vecto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5661248"/>
            <a:ext cx="11779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ítulo 1"/>
          <p:cNvSpPr txBox="1">
            <a:spLocks/>
          </p:cNvSpPr>
          <p:nvPr/>
        </p:nvSpPr>
        <p:spPr>
          <a:xfrm>
            <a:off x="3701288" y="5401642"/>
            <a:ext cx="4735120" cy="1470025"/>
          </a:xfrm>
          <a:prstGeom prst="rect">
            <a:avLst/>
          </a:prstGeom>
        </p:spPr>
        <p:txBody>
          <a:bodyPr vert="horz"/>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1800" dirty="0" smtClean="0"/>
              <a:t>Universidad Autónoma del Estado de México</a:t>
            </a:r>
          </a:p>
          <a:p>
            <a:r>
              <a:rPr lang="es-ES_tradnl" sz="1800" dirty="0" smtClean="0"/>
              <a:t>Facultad de Arquitectura y Diseño</a:t>
            </a:r>
          </a:p>
          <a:p>
            <a:r>
              <a:rPr lang="es-ES_tradnl" sz="1800" dirty="0" smtClean="0"/>
              <a:t>Licenciatura en Diseño Industrial</a:t>
            </a:r>
          </a:p>
          <a:p>
            <a:r>
              <a:rPr lang="es-ES_tradnl" sz="1800" dirty="0" smtClean="0"/>
              <a:t>Septiembre 2015</a:t>
            </a:r>
          </a:p>
          <a:p>
            <a:endParaRPr lang="es-ES_tradnl" sz="1800" dirty="0"/>
          </a:p>
          <a:p>
            <a:endParaRPr lang="es-ES_tradnl" sz="1800" dirty="0" smtClean="0"/>
          </a:p>
        </p:txBody>
      </p:sp>
    </p:spTree>
    <p:extLst>
      <p:ext uri="{BB962C8B-B14F-4D97-AF65-F5344CB8AC3E}">
        <p14:creationId xmlns:p14="http://schemas.microsoft.com/office/powerpoint/2010/main" val="4243842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ángulo 20"/>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2" name="Elipse 21"/>
          <p:cNvSpPr/>
          <p:nvPr/>
        </p:nvSpPr>
        <p:spPr>
          <a:xfrm>
            <a:off x="457200" y="990600"/>
            <a:ext cx="1905000" cy="1905000"/>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3" name="CuadroTexto 22"/>
          <p:cNvSpPr txBox="1"/>
          <p:nvPr/>
        </p:nvSpPr>
        <p:spPr>
          <a:xfrm>
            <a:off x="838198" y="4124980"/>
            <a:ext cx="1295400" cy="523220"/>
          </a:xfrm>
          <a:prstGeom prst="rect">
            <a:avLst/>
          </a:prstGeom>
          <a:noFill/>
        </p:spPr>
        <p:txBody>
          <a:bodyPr wrap="square" rtlCol="0">
            <a:spAutoFit/>
          </a:bodyPr>
          <a:lstStyle/>
          <a:p>
            <a:r>
              <a:rPr lang="es-ES_tradnl" sz="2800" dirty="0" smtClean="0">
                <a:solidFill>
                  <a:schemeClr val="bg2">
                    <a:lumMod val="90000"/>
                  </a:schemeClr>
                </a:solidFill>
                <a:cs typeface="HelveticaNeueLT Std Med Cn"/>
              </a:rPr>
              <a:t>PUNTO</a:t>
            </a:r>
            <a:endParaRPr lang="es-ES_tradnl" sz="2800" dirty="0">
              <a:solidFill>
                <a:schemeClr val="bg2">
                  <a:lumMod val="90000"/>
                </a:schemeClr>
              </a:solidFill>
              <a:cs typeface="HelveticaNeueLT Std Med Cn"/>
            </a:endParaRPr>
          </a:p>
        </p:txBody>
      </p:sp>
      <p:cxnSp>
        <p:nvCxnSpPr>
          <p:cNvPr id="24" name="Conector recto 23"/>
          <p:cNvCxnSpPr/>
          <p:nvPr/>
        </p:nvCxnSpPr>
        <p:spPr>
          <a:xfrm rot="16200000" flipH="1">
            <a:off x="1181100" y="4726153"/>
            <a:ext cx="1904999" cy="1"/>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25" name="Conector recto 24"/>
          <p:cNvCxnSpPr/>
          <p:nvPr/>
        </p:nvCxnSpPr>
        <p:spPr>
          <a:xfrm>
            <a:off x="457201" y="4688219"/>
            <a:ext cx="2133599" cy="1588"/>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27" name="Elipse 26"/>
          <p:cNvSpPr/>
          <p:nvPr/>
        </p:nvSpPr>
        <p:spPr>
          <a:xfrm>
            <a:off x="2087881" y="4678681"/>
            <a:ext cx="45719" cy="45719"/>
          </a:xfrm>
          <a:prstGeom prst="ellipse">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0" name="CuadroTexto 29"/>
          <p:cNvSpPr txBox="1"/>
          <p:nvPr/>
        </p:nvSpPr>
        <p:spPr>
          <a:xfrm>
            <a:off x="5105400" y="442079"/>
            <a:ext cx="3810000" cy="3139321"/>
          </a:xfrm>
          <a:prstGeom prst="rect">
            <a:avLst/>
          </a:prstGeom>
          <a:noFill/>
        </p:spPr>
        <p:txBody>
          <a:bodyPr wrap="square" rtlCol="0">
            <a:spAutoFit/>
          </a:bodyPr>
          <a:lstStyle/>
          <a:p>
            <a:r>
              <a:rPr lang="es-ES_tradnl" dirty="0" smtClean="0">
                <a:cs typeface="Roboto Slab Light"/>
              </a:rPr>
              <a:t>Puede haber puntos idénticos, puntos semejantes.</a:t>
            </a:r>
          </a:p>
          <a:p>
            <a:endParaRPr lang="es-ES_tradnl" dirty="0" smtClean="0">
              <a:cs typeface="Roboto Slab Light"/>
            </a:endParaRPr>
          </a:p>
          <a:p>
            <a:r>
              <a:rPr lang="es-ES_tradnl" dirty="0" smtClean="0">
                <a:cs typeface="Roboto Slab Light"/>
              </a:rPr>
              <a:t>En una diseminación de puntos puede haber una concentración, dispersión y alineación.</a:t>
            </a:r>
          </a:p>
          <a:p>
            <a:endParaRPr lang="es-ES_tradnl" dirty="0" smtClean="0">
              <a:cs typeface="Roboto Slab Light"/>
            </a:endParaRPr>
          </a:p>
          <a:p>
            <a:r>
              <a:rPr lang="es-ES_tradnl" dirty="0" smtClean="0">
                <a:cs typeface="Roboto Slab Light"/>
              </a:rPr>
              <a:t>En un agrupamiento de puntos puede haber semejanza y proximidad.</a:t>
            </a:r>
          </a:p>
          <a:p>
            <a:endParaRPr lang="es-ES_tradnl" dirty="0" smtClean="0">
              <a:cs typeface="Roboto Slab Light"/>
            </a:endParaRPr>
          </a:p>
          <a:p>
            <a:endParaRPr lang="es-ES_tradnl" dirty="0" smtClean="0">
              <a:cs typeface="HelveticaNeueLT Std Cn"/>
            </a:endParaRPr>
          </a:p>
        </p:txBody>
      </p:sp>
      <p:pic>
        <p:nvPicPr>
          <p:cNvPr id="14" name="Imagen 13" descr="puntillismo 2.jpg"/>
          <p:cNvPicPr>
            <a:picLocks noChangeAspect="1"/>
          </p:cNvPicPr>
          <p:nvPr/>
        </p:nvPicPr>
        <p:blipFill>
          <a:blip r:embed="rId2"/>
          <a:stretch>
            <a:fillRect/>
          </a:stretch>
        </p:blipFill>
        <p:spPr>
          <a:xfrm>
            <a:off x="5143500" y="3724275"/>
            <a:ext cx="3543300" cy="313372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038600" y="652790"/>
            <a:ext cx="4853880" cy="1477328"/>
          </a:xfrm>
          <a:prstGeom prst="rect">
            <a:avLst/>
          </a:prstGeom>
          <a:noFill/>
        </p:spPr>
        <p:txBody>
          <a:bodyPr wrap="square" rtlCol="0">
            <a:spAutoFit/>
          </a:bodyPr>
          <a:lstStyle/>
          <a:p>
            <a:r>
              <a:rPr lang="es-ES_tradnl" dirty="0" smtClean="0">
                <a:cs typeface="Roboto Slab Light"/>
              </a:rPr>
              <a:t>Un punto en movimiento, tiene largo pero no ancho, tiene una posición y una dirección. Está limitada por puntos y forma los bordes de un plano.</a:t>
            </a:r>
          </a:p>
          <a:p>
            <a:endParaRPr lang="es-ES_tradnl" dirty="0" smtClean="0">
              <a:cs typeface="Roboto Slab Light"/>
            </a:endParaRPr>
          </a:p>
        </p:txBody>
      </p:sp>
      <p:sp>
        <p:nvSpPr>
          <p:cNvPr id="4" name="Flecha derecha 3"/>
          <p:cNvSpPr/>
          <p:nvPr/>
        </p:nvSpPr>
        <p:spPr>
          <a:xfrm>
            <a:off x="3200399" y="2286000"/>
            <a:ext cx="445163" cy="926931"/>
          </a:xfrm>
          <a:prstGeom prst="rightArrow">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Rectángulo 4"/>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7" name="Conector recto 6"/>
          <p:cNvCxnSpPr/>
          <p:nvPr/>
        </p:nvCxnSpPr>
        <p:spPr>
          <a:xfrm rot="5400000">
            <a:off x="-1636713" y="3390900"/>
            <a:ext cx="6172203" cy="1588"/>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10" name="CuadroTexto 9"/>
          <p:cNvSpPr txBox="1"/>
          <p:nvPr/>
        </p:nvSpPr>
        <p:spPr>
          <a:xfrm>
            <a:off x="762000" y="914400"/>
            <a:ext cx="2057400" cy="707886"/>
          </a:xfrm>
          <a:prstGeom prst="rect">
            <a:avLst/>
          </a:prstGeom>
          <a:noFill/>
        </p:spPr>
        <p:txBody>
          <a:bodyPr wrap="square" rtlCol="0">
            <a:spAutoFit/>
          </a:bodyPr>
          <a:lstStyle/>
          <a:p>
            <a:r>
              <a:rPr lang="es-ES_tradnl" sz="4000" dirty="0" smtClean="0">
                <a:solidFill>
                  <a:schemeClr val="bg2">
                    <a:lumMod val="90000"/>
                  </a:schemeClr>
                </a:solidFill>
                <a:cs typeface="HelveticaNeueLT Std Med Cn"/>
              </a:rPr>
              <a:t>LÍNEA</a:t>
            </a:r>
            <a:endParaRPr lang="es-ES_tradnl" sz="4000" dirty="0">
              <a:solidFill>
                <a:schemeClr val="bg2">
                  <a:lumMod val="90000"/>
                </a:schemeClr>
              </a:solidFill>
              <a:cs typeface="HelveticaNeueLT Std Med Cn"/>
            </a:endParaRPr>
          </a:p>
        </p:txBody>
      </p:sp>
      <p:sp>
        <p:nvSpPr>
          <p:cNvPr id="11" name="CuadroTexto 10"/>
          <p:cNvSpPr txBox="1"/>
          <p:nvPr/>
        </p:nvSpPr>
        <p:spPr>
          <a:xfrm>
            <a:off x="4038600" y="2351306"/>
            <a:ext cx="4853880" cy="4862870"/>
          </a:xfrm>
          <a:prstGeom prst="rect">
            <a:avLst/>
          </a:prstGeom>
          <a:noFill/>
        </p:spPr>
        <p:txBody>
          <a:bodyPr wrap="square" rtlCol="0">
            <a:spAutoFit/>
          </a:bodyPr>
          <a:lstStyle/>
          <a:p>
            <a:r>
              <a:rPr lang="es-ES_tradnl" dirty="0" smtClean="0">
                <a:cs typeface="Roboto Slab Light"/>
              </a:rPr>
              <a:t>“Se puede entender una línea como una cadena de puntos unidos. Indica posición y dirección y posee en sí misma una energía; la energía parece avanzar a lo largo de su longitud e intensificarse en sus extremos, posee una velocidad implícita y el espacio próximo se ve activado por la dirección de la </a:t>
            </a:r>
            <a:r>
              <a:rPr lang="es-ES_tradnl" dirty="0" err="1" smtClean="0">
                <a:cs typeface="Roboto Slab Light"/>
              </a:rPr>
              <a:t>línea.</a:t>
            </a:r>
            <a:r>
              <a:rPr lang="es-ES_tradnl" dirty="0" err="1" smtClean="0"/>
              <a:t>De</a:t>
            </a:r>
            <a:r>
              <a:rPr lang="es-ES_tradnl" dirty="0" smtClean="0"/>
              <a:t> </a:t>
            </a:r>
            <a:r>
              <a:rPr lang="es-ES_tradnl" dirty="0"/>
              <a:t>un modo ilimitado, la línea es capaz de expresar emociones” (</a:t>
            </a:r>
            <a:r>
              <a:rPr lang="es-ES_tradnl" dirty="0" err="1"/>
              <a:t>Sausmarez</a:t>
            </a:r>
            <a:r>
              <a:rPr lang="es-ES_tradnl" dirty="0"/>
              <a:t>)</a:t>
            </a:r>
            <a:endParaRPr lang="es-MX" dirty="0"/>
          </a:p>
          <a:p>
            <a:endParaRPr lang="es-ES_tradnl" sz="2000" dirty="0" smtClean="0">
              <a:solidFill>
                <a:schemeClr val="accent6">
                  <a:lumMod val="75000"/>
                </a:schemeClr>
              </a:solidFill>
              <a:cs typeface="Roboto Slab Light"/>
            </a:endParaRPr>
          </a:p>
          <a:p>
            <a:r>
              <a:rPr lang="es-ES_tradnl" sz="2000" dirty="0" smtClean="0">
                <a:solidFill>
                  <a:schemeClr val="accent6">
                    <a:lumMod val="75000"/>
                  </a:schemeClr>
                </a:solidFill>
                <a:cs typeface="Roboto Slab Light"/>
              </a:rPr>
              <a:t>Características de la línea:</a:t>
            </a:r>
          </a:p>
          <a:p>
            <a:r>
              <a:rPr lang="es-ES_tradnl" dirty="0" smtClean="0">
                <a:cs typeface="Roboto Slab Light"/>
              </a:rPr>
              <a:t>Forma</a:t>
            </a:r>
          </a:p>
          <a:p>
            <a:r>
              <a:rPr lang="es-ES_tradnl" dirty="0" smtClean="0">
                <a:cs typeface="Roboto Slab Light"/>
              </a:rPr>
              <a:t>Tamaño</a:t>
            </a:r>
          </a:p>
          <a:p>
            <a:r>
              <a:rPr lang="es-ES_tradnl" dirty="0" smtClean="0">
                <a:cs typeface="Roboto Slab Light"/>
              </a:rPr>
              <a:t>Color</a:t>
            </a:r>
          </a:p>
          <a:p>
            <a:r>
              <a:rPr lang="es-ES_tradnl" dirty="0" smtClean="0">
                <a:cs typeface="Roboto Slab Light"/>
              </a:rPr>
              <a:t>Dirección</a:t>
            </a:r>
          </a:p>
          <a:p>
            <a:r>
              <a:rPr lang="es-ES_tradnl" dirty="0" smtClean="0">
                <a:cs typeface="Roboto Slab Light"/>
              </a:rPr>
              <a:t>Posición</a:t>
            </a:r>
          </a:p>
          <a:p>
            <a:endParaRPr lang="es-ES_tradnl" dirty="0" smtClean="0">
              <a:cs typeface="Roboto Slab Light"/>
            </a:endParaRPr>
          </a:p>
          <a:p>
            <a:endParaRPr lang="es-ES_tradnl" dirty="0" smtClean="0">
              <a:cs typeface="Roboto Slab 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echa derecha 3"/>
          <p:cNvSpPr/>
          <p:nvPr/>
        </p:nvSpPr>
        <p:spPr>
          <a:xfrm>
            <a:off x="3200399" y="2286000"/>
            <a:ext cx="445163" cy="926931"/>
          </a:xfrm>
          <a:prstGeom prst="rightArrow">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Rectángulo 4"/>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7" name="Conector recto 6"/>
          <p:cNvCxnSpPr/>
          <p:nvPr/>
        </p:nvCxnSpPr>
        <p:spPr>
          <a:xfrm rot="5400000">
            <a:off x="-1636713" y="3390900"/>
            <a:ext cx="6172203" cy="1588"/>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10" name="CuadroTexto 9"/>
          <p:cNvSpPr txBox="1"/>
          <p:nvPr/>
        </p:nvSpPr>
        <p:spPr>
          <a:xfrm>
            <a:off x="228600" y="914400"/>
            <a:ext cx="2438399" cy="954107"/>
          </a:xfrm>
          <a:prstGeom prst="rect">
            <a:avLst/>
          </a:prstGeom>
          <a:noFill/>
        </p:spPr>
        <p:txBody>
          <a:bodyPr wrap="square" rtlCol="0">
            <a:spAutoFit/>
          </a:bodyPr>
          <a:lstStyle/>
          <a:p>
            <a:pPr algn="ctr"/>
            <a:r>
              <a:rPr lang="es-ES_tradnl" sz="2800" dirty="0" smtClean="0">
                <a:solidFill>
                  <a:schemeClr val="bg2">
                    <a:lumMod val="90000"/>
                  </a:schemeClr>
                </a:solidFill>
                <a:cs typeface="HelveticaNeueLT Std Med Cn"/>
              </a:rPr>
              <a:t>MODALIDADES DE  LA LÍNEA</a:t>
            </a:r>
            <a:endParaRPr lang="es-ES_tradnl" sz="2800" dirty="0">
              <a:solidFill>
                <a:schemeClr val="bg2">
                  <a:lumMod val="90000"/>
                </a:schemeClr>
              </a:solidFill>
              <a:cs typeface="HelveticaNeueLT Std Med Cn"/>
            </a:endParaRPr>
          </a:p>
        </p:txBody>
      </p:sp>
      <p:sp>
        <p:nvSpPr>
          <p:cNvPr id="11" name="CuadroTexto 10"/>
          <p:cNvSpPr txBox="1"/>
          <p:nvPr/>
        </p:nvSpPr>
        <p:spPr>
          <a:xfrm>
            <a:off x="4112328" y="183708"/>
            <a:ext cx="2819400" cy="6370975"/>
          </a:xfrm>
          <a:prstGeom prst="rect">
            <a:avLst/>
          </a:prstGeom>
          <a:noFill/>
        </p:spPr>
        <p:txBody>
          <a:bodyPr wrap="square" rtlCol="0">
            <a:spAutoFit/>
          </a:bodyPr>
          <a:lstStyle/>
          <a:p>
            <a:pPr algn="r"/>
            <a:endParaRPr lang="es-ES_tradnl" sz="1600" dirty="0" smtClean="0">
              <a:cs typeface="Roboto Slab Light"/>
            </a:endParaRPr>
          </a:p>
          <a:p>
            <a:pPr algn="r"/>
            <a:r>
              <a:rPr lang="es-ES_tradnl" sz="3600" dirty="0" smtClean="0">
                <a:cs typeface="Roboto Slab Bold"/>
              </a:rPr>
              <a:t>Alternancia</a:t>
            </a:r>
          </a:p>
          <a:p>
            <a:pPr algn="r"/>
            <a:endParaRPr lang="es-ES_tradnl" sz="3600" dirty="0">
              <a:cs typeface="Roboto Slab Bold"/>
            </a:endParaRPr>
          </a:p>
          <a:p>
            <a:pPr algn="r"/>
            <a:endParaRPr lang="es-ES_tradnl" sz="3600" dirty="0" smtClean="0">
              <a:cs typeface="Roboto Slab Bold"/>
            </a:endParaRPr>
          </a:p>
          <a:p>
            <a:pPr algn="r"/>
            <a:r>
              <a:rPr lang="es-ES_tradnl" sz="3600" dirty="0" smtClean="0">
                <a:cs typeface="Roboto Slab Bold"/>
              </a:rPr>
              <a:t>Desfase</a:t>
            </a:r>
          </a:p>
          <a:p>
            <a:pPr algn="r"/>
            <a:endParaRPr lang="es-ES_tradnl" sz="3600" dirty="0">
              <a:cs typeface="Roboto Slab Bold"/>
            </a:endParaRPr>
          </a:p>
          <a:p>
            <a:pPr algn="r"/>
            <a:endParaRPr lang="es-ES_tradnl" sz="3600" dirty="0" smtClean="0">
              <a:cs typeface="Roboto Slab Bold"/>
            </a:endParaRPr>
          </a:p>
          <a:p>
            <a:pPr algn="r"/>
            <a:r>
              <a:rPr lang="es-ES_tradnl" sz="3600" dirty="0" smtClean="0">
                <a:cs typeface="Roboto Slab Bold"/>
              </a:rPr>
              <a:t>Énfasis</a:t>
            </a:r>
          </a:p>
          <a:p>
            <a:pPr algn="r"/>
            <a:endParaRPr lang="es-ES_tradnl" sz="3600" dirty="0">
              <a:cs typeface="Roboto Slab Bold"/>
            </a:endParaRPr>
          </a:p>
          <a:p>
            <a:pPr algn="r"/>
            <a:endParaRPr lang="es-ES_tradnl" sz="3600" dirty="0" smtClean="0">
              <a:cs typeface="Roboto Slab Bold"/>
            </a:endParaRPr>
          </a:p>
          <a:p>
            <a:pPr algn="r"/>
            <a:r>
              <a:rPr lang="es-ES_tradnl" sz="3600" dirty="0" smtClean="0">
                <a:cs typeface="Roboto Slab Bold"/>
              </a:rPr>
              <a:t>Bifurcación</a:t>
            </a:r>
          </a:p>
          <a:p>
            <a:pPr algn="r"/>
            <a:endParaRPr lang="es-ES_tradnl" sz="1600" dirty="0" smtClean="0">
              <a:cs typeface="Roboto Slab Light"/>
            </a:endParaRPr>
          </a:p>
          <a:p>
            <a:pPr algn="r"/>
            <a:endParaRPr lang="es-ES_tradnl" sz="1600" dirty="0" smtClean="0">
              <a:cs typeface="Roboto Slab Light"/>
            </a:endParaRPr>
          </a:p>
        </p:txBody>
      </p:sp>
      <p:pic>
        <p:nvPicPr>
          <p:cNvPr id="9" name="Imagen 8" descr="DSC01983.JPG"/>
          <p:cNvPicPr>
            <a:picLocks noChangeAspect="1"/>
          </p:cNvPicPr>
          <p:nvPr/>
        </p:nvPicPr>
        <p:blipFill>
          <a:blip r:embed="rId2"/>
          <a:stretch>
            <a:fillRect/>
          </a:stretch>
        </p:blipFill>
        <p:spPr>
          <a:xfrm>
            <a:off x="7137167" y="3581400"/>
            <a:ext cx="1572447" cy="1368167"/>
          </a:xfrm>
          <a:prstGeom prst="rect">
            <a:avLst/>
          </a:prstGeom>
        </p:spPr>
      </p:pic>
      <p:pic>
        <p:nvPicPr>
          <p:cNvPr id="12" name="Imagen 11" descr="DSC01989.JPG"/>
          <p:cNvPicPr>
            <a:picLocks noChangeAspect="1"/>
          </p:cNvPicPr>
          <p:nvPr/>
        </p:nvPicPr>
        <p:blipFill>
          <a:blip r:embed="rId3"/>
          <a:stretch>
            <a:fillRect/>
          </a:stretch>
        </p:blipFill>
        <p:spPr>
          <a:xfrm>
            <a:off x="7137168" y="1981201"/>
            <a:ext cx="1572446" cy="1447800"/>
          </a:xfrm>
          <a:prstGeom prst="rect">
            <a:avLst/>
          </a:prstGeom>
        </p:spPr>
      </p:pic>
      <p:pic>
        <p:nvPicPr>
          <p:cNvPr id="13" name="Imagen 12" descr="DSC01986.JPG"/>
          <p:cNvPicPr>
            <a:picLocks noChangeAspect="1"/>
          </p:cNvPicPr>
          <p:nvPr/>
        </p:nvPicPr>
        <p:blipFill>
          <a:blip r:embed="rId4"/>
          <a:stretch>
            <a:fillRect/>
          </a:stretch>
        </p:blipFill>
        <p:spPr>
          <a:xfrm rot="5400000">
            <a:off x="7227584" y="346770"/>
            <a:ext cx="1391614" cy="1572445"/>
          </a:xfrm>
          <a:prstGeom prst="rect">
            <a:avLst/>
          </a:prstGeom>
        </p:spPr>
      </p:pic>
      <p:pic>
        <p:nvPicPr>
          <p:cNvPr id="14" name="Imagen 13" descr="DSC01984.JPG"/>
          <p:cNvPicPr>
            <a:picLocks noChangeAspect="1"/>
          </p:cNvPicPr>
          <p:nvPr/>
        </p:nvPicPr>
        <p:blipFill>
          <a:blip r:embed="rId5"/>
          <a:stretch>
            <a:fillRect/>
          </a:stretch>
        </p:blipFill>
        <p:spPr>
          <a:xfrm>
            <a:off x="7137167" y="5182395"/>
            <a:ext cx="1572446" cy="1407339"/>
          </a:xfrm>
          <a:prstGeom prst="rect">
            <a:avLst/>
          </a:prstGeom>
        </p:spPr>
      </p:pic>
      <p:pic>
        <p:nvPicPr>
          <p:cNvPr id="15" name="Imagen 14" descr="images-3.jpeg"/>
          <p:cNvPicPr>
            <a:picLocks noChangeAspect="1"/>
          </p:cNvPicPr>
          <p:nvPr/>
        </p:nvPicPr>
        <p:blipFill>
          <a:blip r:embed="rId6"/>
          <a:stretch>
            <a:fillRect/>
          </a:stretch>
        </p:blipFill>
        <p:spPr>
          <a:xfrm>
            <a:off x="2819400" y="3212931"/>
            <a:ext cx="1520208" cy="1412477"/>
          </a:xfrm>
          <a:prstGeom prst="rect">
            <a:avLst/>
          </a:prstGeom>
        </p:spPr>
      </p:pic>
      <p:sp>
        <p:nvSpPr>
          <p:cNvPr id="2" name="CuadroTexto 1"/>
          <p:cNvSpPr txBox="1"/>
          <p:nvPr/>
        </p:nvSpPr>
        <p:spPr>
          <a:xfrm>
            <a:off x="3422980" y="1039367"/>
            <a:ext cx="3459833" cy="646331"/>
          </a:xfrm>
          <a:prstGeom prst="rect">
            <a:avLst/>
          </a:prstGeom>
          <a:noFill/>
        </p:spPr>
        <p:txBody>
          <a:bodyPr wrap="square" rtlCol="0">
            <a:spAutoFit/>
          </a:bodyPr>
          <a:lstStyle/>
          <a:p>
            <a:pPr algn="r"/>
            <a:r>
              <a:rPr lang="es-MX" dirty="0" smtClean="0"/>
              <a:t>Se efectúa cambiando la línea a intervalo y viceversa.</a:t>
            </a:r>
            <a:endParaRPr lang="es-MX" dirty="0"/>
          </a:p>
        </p:txBody>
      </p:sp>
      <p:sp>
        <p:nvSpPr>
          <p:cNvPr id="16" name="CuadroTexto 15"/>
          <p:cNvSpPr txBox="1"/>
          <p:nvPr/>
        </p:nvSpPr>
        <p:spPr>
          <a:xfrm>
            <a:off x="3446957" y="2637539"/>
            <a:ext cx="3459833" cy="646331"/>
          </a:xfrm>
          <a:prstGeom prst="rect">
            <a:avLst/>
          </a:prstGeom>
          <a:noFill/>
        </p:spPr>
        <p:txBody>
          <a:bodyPr wrap="square" rtlCol="0">
            <a:spAutoFit/>
          </a:bodyPr>
          <a:lstStyle/>
          <a:p>
            <a:pPr algn="r"/>
            <a:r>
              <a:rPr lang="es-MX" dirty="0" smtClean="0"/>
              <a:t>Indica que se ha salido de la trayectoria fijada.</a:t>
            </a:r>
            <a:endParaRPr lang="es-MX" dirty="0"/>
          </a:p>
        </p:txBody>
      </p:sp>
      <p:sp>
        <p:nvSpPr>
          <p:cNvPr id="17" name="CuadroTexto 16"/>
          <p:cNvSpPr txBox="1"/>
          <p:nvPr/>
        </p:nvSpPr>
        <p:spPr>
          <a:xfrm>
            <a:off x="3471895" y="4302380"/>
            <a:ext cx="3459833" cy="923330"/>
          </a:xfrm>
          <a:prstGeom prst="rect">
            <a:avLst/>
          </a:prstGeom>
          <a:noFill/>
        </p:spPr>
        <p:txBody>
          <a:bodyPr wrap="square" rtlCol="0">
            <a:spAutoFit/>
          </a:bodyPr>
          <a:lstStyle/>
          <a:p>
            <a:pPr algn="r"/>
            <a:r>
              <a:rPr lang="es-MX" dirty="0" smtClean="0"/>
              <a:t>La línea cambia de ancho, los cambios pueden ser bruscos o paulatinos.</a:t>
            </a:r>
            <a:endParaRPr lang="es-MX" dirty="0"/>
          </a:p>
        </p:txBody>
      </p:sp>
      <p:sp>
        <p:nvSpPr>
          <p:cNvPr id="18" name="CuadroTexto 17"/>
          <p:cNvSpPr txBox="1"/>
          <p:nvPr/>
        </p:nvSpPr>
        <p:spPr>
          <a:xfrm>
            <a:off x="3195510" y="5956682"/>
            <a:ext cx="3838938" cy="646331"/>
          </a:xfrm>
          <a:prstGeom prst="rect">
            <a:avLst/>
          </a:prstGeom>
          <a:noFill/>
        </p:spPr>
        <p:txBody>
          <a:bodyPr wrap="square" rtlCol="0">
            <a:spAutoFit/>
          </a:bodyPr>
          <a:lstStyle/>
          <a:p>
            <a:pPr algn="r"/>
            <a:r>
              <a:rPr lang="es-MX" dirty="0" smtClean="0"/>
              <a:t>También llamado efecto </a:t>
            </a:r>
            <a:r>
              <a:rPr lang="es-MX" dirty="0" err="1" smtClean="0"/>
              <a:t>zebra</a:t>
            </a:r>
            <a:r>
              <a:rPr lang="es-MX" dirty="0" smtClean="0"/>
              <a:t>, se logra mediante la división de ramales.</a:t>
            </a: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139952" y="764704"/>
            <a:ext cx="4574232" cy="5632311"/>
          </a:xfrm>
          <a:prstGeom prst="rect">
            <a:avLst/>
          </a:prstGeom>
          <a:noFill/>
        </p:spPr>
        <p:txBody>
          <a:bodyPr wrap="square" rtlCol="0">
            <a:spAutoFit/>
          </a:bodyPr>
          <a:lstStyle/>
          <a:p>
            <a:r>
              <a:rPr lang="es-ES_tradnl" sz="2400" dirty="0" smtClean="0">
                <a:cs typeface="Roboto Slab Light"/>
              </a:rPr>
              <a:t>“El plano es una línea en movimiento (diferente a la intrínseca). Tiene un largo y un ancho, pero no hay grosor, tiene una posición y dirección, está limitado por líneas y define los límite extremos de un volumen.” (Wong, 2007)</a:t>
            </a:r>
          </a:p>
          <a:p>
            <a:endParaRPr lang="es-ES_tradnl" sz="2400" dirty="0" smtClean="0">
              <a:cs typeface="Roboto Slab Light"/>
            </a:endParaRPr>
          </a:p>
          <a:p>
            <a:r>
              <a:rPr lang="es-ES_tradnl" sz="2400" dirty="0" smtClean="0">
                <a:cs typeface="Roboto Slab Light"/>
              </a:rPr>
              <a:t>Desde el punto de vista geométrico es una sucesión de líneas yuxtapuestas, originando una superficie bidimensional.</a:t>
            </a:r>
          </a:p>
          <a:p>
            <a:endParaRPr lang="es-ES_tradnl" sz="2400" dirty="0" smtClean="0">
              <a:cs typeface="Roboto Slab Light"/>
            </a:endParaRPr>
          </a:p>
          <a:p>
            <a:endParaRPr lang="es-ES_tradnl" sz="2400" dirty="0" smtClean="0">
              <a:cs typeface="Roboto Slab Light"/>
            </a:endParaRPr>
          </a:p>
        </p:txBody>
      </p:sp>
      <p:sp>
        <p:nvSpPr>
          <p:cNvPr id="4" name="Flecha derecha 3"/>
          <p:cNvSpPr/>
          <p:nvPr/>
        </p:nvSpPr>
        <p:spPr>
          <a:xfrm>
            <a:off x="3048000" y="2133600"/>
            <a:ext cx="304800" cy="850731"/>
          </a:xfrm>
          <a:prstGeom prst="rightArrow">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Rectángulo 4"/>
          <p:cNvSpPr/>
          <p:nvPr/>
        </p:nvSpPr>
        <p:spPr>
          <a:xfrm>
            <a:off x="0" y="0"/>
            <a:ext cx="2819400" cy="6858000"/>
          </a:xfrm>
          <a:prstGeom prst="rect">
            <a:avLst/>
          </a:prstGeom>
          <a:solidFill>
            <a:schemeClr val="tx1">
              <a:lumMod val="75000"/>
              <a:lumOff val="25000"/>
            </a:schemeClr>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533400" y="5410200"/>
            <a:ext cx="1676400" cy="707886"/>
          </a:xfrm>
          <a:prstGeom prst="rect">
            <a:avLst/>
          </a:prstGeom>
          <a:noFill/>
        </p:spPr>
        <p:txBody>
          <a:bodyPr wrap="square" rtlCol="0">
            <a:spAutoFit/>
          </a:bodyPr>
          <a:lstStyle/>
          <a:p>
            <a:r>
              <a:rPr lang="es-ES_tradnl" sz="4000" dirty="0" smtClean="0">
                <a:solidFill>
                  <a:schemeClr val="bg2">
                    <a:lumMod val="90000"/>
                  </a:schemeClr>
                </a:solidFill>
                <a:cs typeface="HelveticaNeueLT Std Med Cn"/>
              </a:rPr>
              <a:t>PLANO</a:t>
            </a:r>
            <a:endParaRPr lang="es-ES_tradnl" sz="4000" dirty="0">
              <a:solidFill>
                <a:schemeClr val="bg2">
                  <a:lumMod val="90000"/>
                </a:schemeClr>
              </a:solidFill>
              <a:cs typeface="HelveticaNeueLT Std Med C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886200" y="679996"/>
            <a:ext cx="4419600" cy="4031873"/>
          </a:xfrm>
          <a:prstGeom prst="rect">
            <a:avLst/>
          </a:prstGeom>
          <a:noFill/>
        </p:spPr>
        <p:txBody>
          <a:bodyPr wrap="square" rtlCol="0">
            <a:spAutoFit/>
          </a:bodyPr>
          <a:lstStyle/>
          <a:p>
            <a:r>
              <a:rPr lang="es-ES_tradnl" sz="1600" dirty="0" smtClean="0">
                <a:cs typeface="Roboto Slab Light"/>
              </a:rPr>
              <a:t>Para dibujar objetos con el plano, limitamos su forma con un contorno, por lo que se puede decir que el plano es la porción de una superficie limitada por una línea cerrada.</a:t>
            </a:r>
          </a:p>
          <a:p>
            <a:r>
              <a:rPr lang="es-ES_tradnl" sz="1600" dirty="0" smtClean="0">
                <a:cs typeface="Roboto Slab Light"/>
              </a:rPr>
              <a:t>De esta manera los planos se pueden llamar también </a:t>
            </a:r>
            <a:r>
              <a:rPr lang="es-ES_tradnl" sz="1600" dirty="0" smtClean="0">
                <a:cs typeface="Roboto Slab Bold"/>
              </a:rPr>
              <a:t>figuras</a:t>
            </a:r>
            <a:r>
              <a:rPr lang="es-ES_tradnl" sz="1600" dirty="0" smtClean="0">
                <a:cs typeface="Roboto Slab Light"/>
              </a:rPr>
              <a:t>.</a:t>
            </a:r>
          </a:p>
          <a:p>
            <a:endParaRPr lang="es-ES_tradnl" sz="1600" dirty="0" smtClean="0">
              <a:cs typeface="Roboto Slab Light"/>
            </a:endParaRPr>
          </a:p>
          <a:p>
            <a:r>
              <a:rPr lang="es-ES_tradnl" sz="1600" dirty="0" smtClean="0">
                <a:cs typeface="Roboto Slab Light"/>
              </a:rPr>
              <a:t>Según su forma:</a:t>
            </a:r>
          </a:p>
          <a:p>
            <a:r>
              <a:rPr lang="es-ES_tradnl" sz="1600" dirty="0" smtClean="0">
                <a:cs typeface="Roboto Slab Light"/>
              </a:rPr>
              <a:t>Planos geométricos, de formas regulares</a:t>
            </a:r>
          </a:p>
          <a:p>
            <a:endParaRPr lang="es-ES_tradnl" sz="1600" dirty="0" smtClean="0">
              <a:cs typeface="Roboto Slab Light"/>
            </a:endParaRPr>
          </a:p>
          <a:p>
            <a:endParaRPr lang="es-ES_tradnl" sz="1600" dirty="0" smtClean="0">
              <a:cs typeface="Roboto Slab Light"/>
            </a:endParaRPr>
          </a:p>
          <a:p>
            <a:endParaRPr lang="es-ES_tradnl" sz="1600" dirty="0" smtClean="0">
              <a:cs typeface="Roboto Slab Light"/>
            </a:endParaRPr>
          </a:p>
          <a:p>
            <a:endParaRPr lang="es-ES_tradnl" sz="1600" dirty="0" smtClean="0">
              <a:cs typeface="Roboto Slab Light"/>
            </a:endParaRPr>
          </a:p>
          <a:p>
            <a:endParaRPr lang="es-ES_tradnl" sz="1600" dirty="0" smtClean="0">
              <a:cs typeface="Roboto Slab Light"/>
            </a:endParaRPr>
          </a:p>
          <a:p>
            <a:r>
              <a:rPr lang="es-ES_tradnl" sz="1600" dirty="0" smtClean="0">
                <a:cs typeface="Roboto Slab Light"/>
              </a:rPr>
              <a:t>Planos orgánicos, de formas libres e irregulares </a:t>
            </a:r>
          </a:p>
          <a:p>
            <a:endParaRPr lang="es-ES_tradnl" sz="1600" dirty="0" smtClean="0">
              <a:cs typeface="Roboto Slab Light"/>
            </a:endParaRPr>
          </a:p>
        </p:txBody>
      </p:sp>
      <p:sp>
        <p:nvSpPr>
          <p:cNvPr id="4" name="Flecha derecha 3"/>
          <p:cNvSpPr/>
          <p:nvPr/>
        </p:nvSpPr>
        <p:spPr>
          <a:xfrm>
            <a:off x="3200400" y="5204312"/>
            <a:ext cx="304800" cy="850731"/>
          </a:xfrm>
          <a:prstGeom prst="rightArrow">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Rectángulo 4"/>
          <p:cNvSpPr/>
          <p:nvPr/>
        </p:nvSpPr>
        <p:spPr>
          <a:xfrm>
            <a:off x="0" y="0"/>
            <a:ext cx="2819400" cy="6858000"/>
          </a:xfrm>
          <a:prstGeom prst="rect">
            <a:avLst/>
          </a:prstGeom>
          <a:solidFill>
            <a:schemeClr val="tx1">
              <a:lumMod val="75000"/>
              <a:lumOff val="25000"/>
            </a:schemeClr>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533400" y="5410200"/>
            <a:ext cx="1676400" cy="707886"/>
          </a:xfrm>
          <a:prstGeom prst="rect">
            <a:avLst/>
          </a:prstGeom>
          <a:noFill/>
        </p:spPr>
        <p:txBody>
          <a:bodyPr wrap="square" rtlCol="0">
            <a:spAutoFit/>
          </a:bodyPr>
          <a:lstStyle/>
          <a:p>
            <a:r>
              <a:rPr lang="es-ES_tradnl" sz="4000" dirty="0" smtClean="0">
                <a:solidFill>
                  <a:schemeClr val="bg2">
                    <a:lumMod val="90000"/>
                  </a:schemeClr>
                </a:solidFill>
                <a:cs typeface="HelveticaNeueLT Std Med Cn"/>
              </a:rPr>
              <a:t>PLANO</a:t>
            </a:r>
            <a:endParaRPr lang="es-ES_tradnl" sz="4000" dirty="0">
              <a:solidFill>
                <a:schemeClr val="bg2">
                  <a:lumMod val="90000"/>
                </a:schemeClr>
              </a:solidFill>
              <a:cs typeface="HelveticaNeueLT Std Med Cn"/>
            </a:endParaRPr>
          </a:p>
        </p:txBody>
      </p:sp>
      <p:sp>
        <p:nvSpPr>
          <p:cNvPr id="7" name="Rectángulo 6"/>
          <p:cNvSpPr/>
          <p:nvPr/>
        </p:nvSpPr>
        <p:spPr>
          <a:xfrm>
            <a:off x="4326810" y="3212976"/>
            <a:ext cx="685800" cy="6858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8" name="Elipse 7"/>
          <p:cNvSpPr/>
          <p:nvPr/>
        </p:nvSpPr>
        <p:spPr>
          <a:xfrm>
            <a:off x="5410200" y="3212976"/>
            <a:ext cx="685800" cy="685800"/>
          </a:xfrm>
          <a:prstGeom prst="ellipse">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9" name="Triángulo rectángulo 8"/>
          <p:cNvSpPr/>
          <p:nvPr/>
        </p:nvSpPr>
        <p:spPr>
          <a:xfrm>
            <a:off x="6438900" y="3212976"/>
            <a:ext cx="685800" cy="685800"/>
          </a:xfrm>
          <a:prstGeom prst="rtTriangle">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 name="Cruz 9"/>
          <p:cNvSpPr/>
          <p:nvPr/>
        </p:nvSpPr>
        <p:spPr>
          <a:xfrm>
            <a:off x="7315200" y="3212976"/>
            <a:ext cx="685800" cy="685800"/>
          </a:xfrm>
          <a:prstGeom prst="plus">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pic>
        <p:nvPicPr>
          <p:cNvPr id="11" name="Imagen 10" descr="images.jpeg"/>
          <p:cNvPicPr>
            <a:picLocks noChangeAspect="1"/>
          </p:cNvPicPr>
          <p:nvPr/>
        </p:nvPicPr>
        <p:blipFill>
          <a:blip r:embed="rId2"/>
          <a:stretch>
            <a:fillRect/>
          </a:stretch>
        </p:blipFill>
        <p:spPr>
          <a:xfrm>
            <a:off x="5226050" y="4958090"/>
            <a:ext cx="1511300" cy="15113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40386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533400" y="5410200"/>
            <a:ext cx="1676400" cy="707886"/>
          </a:xfrm>
          <a:prstGeom prst="rect">
            <a:avLst/>
          </a:prstGeom>
          <a:noFill/>
        </p:spPr>
        <p:txBody>
          <a:bodyPr wrap="square" rtlCol="0">
            <a:spAutoFit/>
          </a:bodyPr>
          <a:lstStyle/>
          <a:p>
            <a:r>
              <a:rPr lang="es-ES_tradnl" sz="4000" dirty="0" smtClean="0">
                <a:solidFill>
                  <a:schemeClr val="bg2">
                    <a:lumMod val="90000"/>
                  </a:schemeClr>
                </a:solidFill>
                <a:cs typeface="HelveticaNeueLT Std Med Cn"/>
              </a:rPr>
              <a:t>PLANO</a:t>
            </a:r>
            <a:endParaRPr lang="es-ES_tradnl" sz="4000" dirty="0">
              <a:solidFill>
                <a:schemeClr val="bg2">
                  <a:lumMod val="90000"/>
                </a:schemeClr>
              </a:solidFill>
              <a:cs typeface="HelveticaNeueLT Std Med Cn"/>
            </a:endParaRPr>
          </a:p>
        </p:txBody>
      </p:sp>
      <p:pic>
        <p:nvPicPr>
          <p:cNvPr id="14" name="Imagen 13" descr="PicassoGuernica.jpg"/>
          <p:cNvPicPr>
            <a:picLocks noChangeAspect="1"/>
          </p:cNvPicPr>
          <p:nvPr/>
        </p:nvPicPr>
        <p:blipFill>
          <a:blip r:embed="rId2"/>
          <a:stretch>
            <a:fillRect/>
          </a:stretch>
        </p:blipFill>
        <p:spPr>
          <a:xfrm>
            <a:off x="565150" y="1631950"/>
            <a:ext cx="8013700" cy="3594100"/>
          </a:xfrm>
          <a:prstGeom prst="rect">
            <a:avLst/>
          </a:prstGeom>
        </p:spPr>
      </p:pic>
      <p:sp>
        <p:nvSpPr>
          <p:cNvPr id="15" name="CuadroTexto 14"/>
          <p:cNvSpPr txBox="1"/>
          <p:nvPr/>
        </p:nvSpPr>
        <p:spPr>
          <a:xfrm>
            <a:off x="6718300" y="5410200"/>
            <a:ext cx="1860550" cy="1077218"/>
          </a:xfrm>
          <a:prstGeom prst="rect">
            <a:avLst/>
          </a:prstGeom>
          <a:noFill/>
        </p:spPr>
        <p:txBody>
          <a:bodyPr wrap="square" rtlCol="0">
            <a:spAutoFit/>
          </a:bodyPr>
          <a:lstStyle/>
          <a:p>
            <a:pPr algn="r"/>
            <a:r>
              <a:rPr lang="es-ES_tradnl" sz="1600" dirty="0" smtClean="0">
                <a:cs typeface="Roboto Slab Light"/>
              </a:rPr>
              <a:t>La Guernica, Pablo Picasso.</a:t>
            </a:r>
          </a:p>
          <a:p>
            <a:pPr algn="r"/>
            <a:endParaRPr lang="es-ES_tradnl" sz="1600" dirty="0" smtClean="0">
              <a:cs typeface="Roboto Slab Light"/>
            </a:endParaRPr>
          </a:p>
          <a:p>
            <a:pPr algn="r"/>
            <a:endParaRPr lang="es-ES_tradnl" sz="1600" dirty="0" smtClean="0">
              <a:cs typeface="Roboto Slab Light"/>
            </a:endParaRPr>
          </a:p>
        </p:txBody>
      </p:sp>
      <p:sp>
        <p:nvSpPr>
          <p:cNvPr id="7" name="CuadroTexto 6"/>
          <p:cNvSpPr txBox="1"/>
          <p:nvPr/>
        </p:nvSpPr>
        <p:spPr>
          <a:xfrm>
            <a:off x="4572000" y="370582"/>
            <a:ext cx="4176464" cy="1569660"/>
          </a:xfrm>
          <a:prstGeom prst="rect">
            <a:avLst/>
          </a:prstGeom>
          <a:noFill/>
        </p:spPr>
        <p:txBody>
          <a:bodyPr wrap="square" rtlCol="0">
            <a:spAutoFit/>
          </a:bodyPr>
          <a:lstStyle/>
          <a:p>
            <a:pPr algn="r"/>
            <a:r>
              <a:rPr lang="es-ES_tradnl" sz="1600" dirty="0" smtClean="0">
                <a:cs typeface="Roboto Slab Light"/>
              </a:rPr>
              <a:t>Este es un ejemplo de una imagen visual, donde se puede apreciar todo un concepto, a partir de la aplicación de los elementos: punto, línea plano.</a:t>
            </a:r>
          </a:p>
          <a:p>
            <a:pPr algn="r"/>
            <a:endParaRPr lang="es-ES_tradnl" sz="1600" dirty="0" smtClean="0">
              <a:cs typeface="Roboto Slab Light"/>
            </a:endParaRPr>
          </a:p>
          <a:p>
            <a:pPr algn="r"/>
            <a:endParaRPr lang="es-ES_tradnl" sz="1600" dirty="0" smtClean="0">
              <a:cs typeface="Roboto Slab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653536" y="1751736"/>
            <a:ext cx="2743200" cy="3170099"/>
          </a:xfrm>
          <a:prstGeom prst="rect">
            <a:avLst/>
          </a:prstGeom>
          <a:noFill/>
        </p:spPr>
        <p:txBody>
          <a:bodyPr wrap="square" rtlCol="0">
            <a:spAutoFit/>
          </a:bodyPr>
          <a:lstStyle/>
          <a:p>
            <a:r>
              <a:rPr lang="es-ES_tradnl" sz="2000" dirty="0" smtClean="0">
                <a:cs typeface="Roboto Slab Light"/>
              </a:rPr>
              <a:t>El volumen es un plano en movimiento:</a:t>
            </a:r>
          </a:p>
          <a:p>
            <a:endParaRPr lang="es-ES_tradnl" sz="2000" dirty="0" smtClean="0">
              <a:cs typeface="Roboto Slab Light"/>
            </a:endParaRPr>
          </a:p>
          <a:p>
            <a:r>
              <a:rPr lang="es-ES_tradnl" sz="2000" dirty="0" smtClean="0">
                <a:cs typeface="Roboto Slab Light"/>
              </a:rPr>
              <a:t>Tiene una posición en el espacio y está delimitado por planos.</a:t>
            </a:r>
          </a:p>
          <a:p>
            <a:r>
              <a:rPr lang="es-ES_tradnl" sz="2000" dirty="0" smtClean="0">
                <a:cs typeface="Roboto Slab Light"/>
              </a:rPr>
              <a:t> </a:t>
            </a:r>
          </a:p>
          <a:p>
            <a:r>
              <a:rPr lang="es-ES_tradnl" sz="2000" dirty="0" smtClean="0">
                <a:cs typeface="Roboto Slab Light"/>
              </a:rPr>
              <a:t>En el diseño bidimensional el volumen es ilusorio.</a:t>
            </a:r>
          </a:p>
        </p:txBody>
      </p:sp>
      <p:sp>
        <p:nvSpPr>
          <p:cNvPr id="4" name="Flecha derecha 3"/>
          <p:cNvSpPr/>
          <p:nvPr/>
        </p:nvSpPr>
        <p:spPr>
          <a:xfrm>
            <a:off x="3048000" y="2590801"/>
            <a:ext cx="304800" cy="787062"/>
          </a:xfrm>
          <a:prstGeom prst="rightArrow">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Rectángulo 4"/>
          <p:cNvSpPr/>
          <p:nvPr/>
        </p:nvSpPr>
        <p:spPr>
          <a:xfrm>
            <a:off x="0" y="0"/>
            <a:ext cx="2819400" cy="6858000"/>
          </a:xfrm>
          <a:prstGeom prst="rect">
            <a:avLst/>
          </a:prstGeom>
          <a:solidFill>
            <a:schemeClr val="tx1">
              <a:lumMod val="75000"/>
              <a:lumOff val="25000"/>
            </a:schemeClr>
          </a:solidFill>
          <a:ln>
            <a:no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190500" y="1268343"/>
            <a:ext cx="2438400" cy="707886"/>
          </a:xfrm>
          <a:prstGeom prst="rect">
            <a:avLst/>
          </a:prstGeom>
          <a:noFill/>
        </p:spPr>
        <p:txBody>
          <a:bodyPr wrap="square" rtlCol="0">
            <a:spAutoFit/>
          </a:bodyPr>
          <a:lstStyle/>
          <a:p>
            <a:r>
              <a:rPr lang="es-ES_tradnl" sz="4000" dirty="0" smtClean="0">
                <a:solidFill>
                  <a:schemeClr val="bg2">
                    <a:lumMod val="90000"/>
                  </a:schemeClr>
                </a:solidFill>
                <a:cs typeface="HelveticaNeueLT Std Med Cn"/>
              </a:rPr>
              <a:t>VOL</a:t>
            </a:r>
            <a:r>
              <a:rPr lang="es-ES_tradnl" sz="4000" dirty="0">
                <a:solidFill>
                  <a:schemeClr val="bg2">
                    <a:lumMod val="90000"/>
                  </a:schemeClr>
                </a:solidFill>
                <a:cs typeface="HelveticaNeueLT Std Med Cn"/>
              </a:rPr>
              <a:t>U</a:t>
            </a:r>
            <a:r>
              <a:rPr lang="es-ES_tradnl" sz="4000" dirty="0" smtClean="0">
                <a:solidFill>
                  <a:schemeClr val="bg2">
                    <a:lumMod val="90000"/>
                  </a:schemeClr>
                </a:solidFill>
                <a:cs typeface="HelveticaNeueLT Std Med Cn"/>
              </a:rPr>
              <a:t>MEN</a:t>
            </a:r>
            <a:endParaRPr lang="es-ES_tradnl" sz="4000" dirty="0">
              <a:solidFill>
                <a:schemeClr val="bg2">
                  <a:lumMod val="90000"/>
                </a:schemeClr>
              </a:solidFill>
              <a:cs typeface="HelveticaNeueLT Std Med Cn"/>
            </a:endParaRPr>
          </a:p>
        </p:txBody>
      </p:sp>
      <p:pic>
        <p:nvPicPr>
          <p:cNvPr id="7" name="Imagen 6" descr="solid-geometric-shapes-illustration-pencil-drawing-34559897.jpg"/>
          <p:cNvPicPr>
            <a:picLocks noChangeAspect="1"/>
          </p:cNvPicPr>
          <p:nvPr/>
        </p:nvPicPr>
        <p:blipFill>
          <a:blip r:embed="rId3"/>
          <a:srcRect b="6250"/>
          <a:stretch>
            <a:fillRect/>
          </a:stretch>
        </p:blipFill>
        <p:spPr>
          <a:xfrm>
            <a:off x="6396736" y="1622286"/>
            <a:ext cx="2747264" cy="3429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op art 5.jpg"/>
          <p:cNvPicPr>
            <a:picLocks noChangeAspect="1"/>
          </p:cNvPicPr>
          <p:nvPr/>
        </p:nvPicPr>
        <p:blipFill>
          <a:blip r:embed="rId2"/>
          <a:stretch>
            <a:fillRect/>
          </a:stretch>
        </p:blipFill>
        <p:spPr>
          <a:xfrm>
            <a:off x="914400" y="762000"/>
            <a:ext cx="2245995" cy="2286000"/>
          </a:xfrm>
          <a:prstGeom prst="rect">
            <a:avLst/>
          </a:prstGeom>
        </p:spPr>
      </p:pic>
      <p:pic>
        <p:nvPicPr>
          <p:cNvPr id="5" name="Imagen 4" descr="423875472_7413b362af.jpg"/>
          <p:cNvPicPr>
            <a:picLocks noChangeAspect="1"/>
          </p:cNvPicPr>
          <p:nvPr/>
        </p:nvPicPr>
        <p:blipFill>
          <a:blip r:embed="rId3"/>
          <a:stretch>
            <a:fillRect/>
          </a:stretch>
        </p:blipFill>
        <p:spPr>
          <a:xfrm>
            <a:off x="3302000" y="762000"/>
            <a:ext cx="3657600" cy="2743200"/>
          </a:xfrm>
          <a:prstGeom prst="rect">
            <a:avLst/>
          </a:prstGeom>
        </p:spPr>
      </p:pic>
      <p:pic>
        <p:nvPicPr>
          <p:cNvPr id="6" name="Imagen 5" descr="images.png"/>
          <p:cNvPicPr>
            <a:picLocks noChangeAspect="1"/>
          </p:cNvPicPr>
          <p:nvPr/>
        </p:nvPicPr>
        <p:blipFill>
          <a:blip r:embed="rId4"/>
          <a:stretch>
            <a:fillRect/>
          </a:stretch>
        </p:blipFill>
        <p:spPr>
          <a:xfrm>
            <a:off x="3302000" y="3733800"/>
            <a:ext cx="2783205" cy="2783205"/>
          </a:xfrm>
          <a:prstGeom prst="rect">
            <a:avLst/>
          </a:prstGeom>
        </p:spPr>
      </p:pic>
      <p:pic>
        <p:nvPicPr>
          <p:cNvPr id="7" name="Imagen 6" descr="images-1.png"/>
          <p:cNvPicPr>
            <a:picLocks noChangeAspect="1"/>
          </p:cNvPicPr>
          <p:nvPr/>
        </p:nvPicPr>
        <p:blipFill>
          <a:blip r:embed="rId5"/>
          <a:stretch>
            <a:fillRect/>
          </a:stretch>
        </p:blipFill>
        <p:spPr>
          <a:xfrm>
            <a:off x="6248400" y="3733800"/>
            <a:ext cx="2590800" cy="1830832"/>
          </a:xfrm>
          <a:prstGeom prst="rect">
            <a:avLst/>
          </a:prstGeom>
        </p:spPr>
      </p:pic>
      <p:sp>
        <p:nvSpPr>
          <p:cNvPr id="8" name="CuadroTexto 7"/>
          <p:cNvSpPr txBox="1"/>
          <p:nvPr/>
        </p:nvSpPr>
        <p:spPr>
          <a:xfrm>
            <a:off x="568107" y="3733800"/>
            <a:ext cx="2592288" cy="1569660"/>
          </a:xfrm>
          <a:prstGeom prst="rect">
            <a:avLst/>
          </a:prstGeom>
          <a:noFill/>
        </p:spPr>
        <p:txBody>
          <a:bodyPr wrap="square" rtlCol="0">
            <a:spAutoFit/>
          </a:bodyPr>
          <a:lstStyle/>
          <a:p>
            <a:pPr algn="r"/>
            <a:r>
              <a:rPr lang="es-ES_tradnl" sz="1600" dirty="0" smtClean="0">
                <a:cs typeface="Roboto Slab Light"/>
              </a:rPr>
              <a:t>Ejemplos de la creación de volumen a partir de formas bidimensionales, donde el volumen es ilusorio.</a:t>
            </a:r>
          </a:p>
          <a:p>
            <a:pPr algn="r"/>
            <a:endParaRPr lang="es-ES_tradnl" sz="1600" dirty="0" smtClean="0">
              <a:cs typeface="Roboto Slab Light"/>
            </a:endParaRPr>
          </a:p>
          <a:p>
            <a:pPr algn="r"/>
            <a:endParaRPr lang="es-ES_tradnl" sz="1600" dirty="0" smtClean="0">
              <a:cs typeface="Roboto Slab 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0"/>
            <a:ext cx="3048000" cy="35814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4" name="CuadroTexto 3"/>
          <p:cNvSpPr txBox="1"/>
          <p:nvPr/>
        </p:nvSpPr>
        <p:spPr>
          <a:xfrm>
            <a:off x="395536" y="980183"/>
            <a:ext cx="2743200" cy="1938992"/>
          </a:xfrm>
          <a:prstGeom prst="rect">
            <a:avLst/>
          </a:prstGeom>
          <a:noFill/>
        </p:spPr>
        <p:txBody>
          <a:bodyPr wrap="square" rtlCol="0">
            <a:spAutoFit/>
          </a:bodyPr>
          <a:lstStyle/>
          <a:p>
            <a:r>
              <a:rPr lang="es-ES_tradnl" sz="4000" dirty="0" smtClean="0">
                <a:cs typeface="HelveticaNeueLT Std Med Cn"/>
              </a:rPr>
              <a:t>Elementos visuales de diseño</a:t>
            </a:r>
            <a:endParaRPr lang="es-ES_tradnl" sz="4000" dirty="0">
              <a:cs typeface="HelveticaNeueLT Std Med Cn"/>
            </a:endParaRPr>
          </a:p>
        </p:txBody>
      </p:sp>
      <p:sp>
        <p:nvSpPr>
          <p:cNvPr id="5" name="CuadroTexto 4"/>
          <p:cNvSpPr txBox="1"/>
          <p:nvPr/>
        </p:nvSpPr>
        <p:spPr>
          <a:xfrm>
            <a:off x="4211960" y="759648"/>
            <a:ext cx="1981200" cy="2062103"/>
          </a:xfrm>
          <a:prstGeom prst="rect">
            <a:avLst/>
          </a:prstGeom>
          <a:noFill/>
        </p:spPr>
        <p:txBody>
          <a:bodyPr wrap="square" rtlCol="0">
            <a:spAutoFit/>
          </a:bodyPr>
          <a:lstStyle/>
          <a:p>
            <a:r>
              <a:rPr lang="es-ES_tradnl" sz="3200" b="1" dirty="0" smtClean="0">
                <a:solidFill>
                  <a:schemeClr val="accent6">
                    <a:lumMod val="75000"/>
                  </a:schemeClr>
                </a:solidFill>
                <a:cs typeface="HelveticaNeueLT Std Cn"/>
              </a:rPr>
              <a:t>Forma</a:t>
            </a:r>
          </a:p>
          <a:p>
            <a:r>
              <a:rPr lang="es-ES_tradnl" sz="3200" b="1" dirty="0" smtClean="0">
                <a:solidFill>
                  <a:schemeClr val="accent6">
                    <a:lumMod val="75000"/>
                  </a:schemeClr>
                </a:solidFill>
                <a:cs typeface="HelveticaNeueLT Std Cn"/>
              </a:rPr>
              <a:t>Medida</a:t>
            </a:r>
          </a:p>
          <a:p>
            <a:r>
              <a:rPr lang="es-ES_tradnl" sz="3200" b="1" dirty="0" smtClean="0">
                <a:solidFill>
                  <a:schemeClr val="accent6">
                    <a:lumMod val="75000"/>
                  </a:schemeClr>
                </a:solidFill>
                <a:cs typeface="HelveticaNeueLT Std Cn"/>
              </a:rPr>
              <a:t>Color</a:t>
            </a:r>
          </a:p>
          <a:p>
            <a:r>
              <a:rPr lang="es-ES_tradnl" sz="3200" b="1" dirty="0" smtClean="0">
                <a:solidFill>
                  <a:schemeClr val="accent6">
                    <a:lumMod val="75000"/>
                  </a:schemeClr>
                </a:solidFill>
                <a:cs typeface="HelveticaNeueLT Std Cn"/>
              </a:rPr>
              <a:t>Textura</a:t>
            </a:r>
          </a:p>
        </p:txBody>
      </p:sp>
      <p:sp>
        <p:nvSpPr>
          <p:cNvPr id="7" name="CuadroTexto 6"/>
          <p:cNvSpPr txBox="1"/>
          <p:nvPr/>
        </p:nvSpPr>
        <p:spPr>
          <a:xfrm>
            <a:off x="4114800" y="3276600"/>
            <a:ext cx="3962400" cy="2862322"/>
          </a:xfrm>
          <a:prstGeom prst="rect">
            <a:avLst/>
          </a:prstGeom>
          <a:noFill/>
        </p:spPr>
        <p:txBody>
          <a:bodyPr wrap="square" rtlCol="0">
            <a:spAutoFit/>
          </a:bodyPr>
          <a:lstStyle/>
          <a:p>
            <a:r>
              <a:rPr lang="es-ES_tradnl" b="1" i="1" dirty="0" smtClean="0">
                <a:cs typeface="Roboto Slab Light"/>
              </a:rPr>
              <a:t>Los elementos visuales son los elementos conceptuales cuando se hacen visibles.</a:t>
            </a:r>
          </a:p>
          <a:p>
            <a:endParaRPr lang="es-ES_tradnl" dirty="0" smtClean="0">
              <a:cs typeface="Roboto Slab Light"/>
            </a:endParaRPr>
          </a:p>
          <a:p>
            <a:r>
              <a:rPr lang="es-ES_tradnl" dirty="0" smtClean="0">
                <a:cs typeface="Roboto Slab Light"/>
              </a:rPr>
              <a:t>Los elementos visuales son los más importantes, porque son los que realmente vemos.</a:t>
            </a:r>
          </a:p>
          <a:p>
            <a:endParaRPr lang="es-ES_tradnl" dirty="0" smtClean="0">
              <a:cs typeface="Roboto Slab Light"/>
            </a:endParaRPr>
          </a:p>
          <a:p>
            <a:r>
              <a:rPr lang="es-ES_tradnl" dirty="0" smtClean="0">
                <a:cs typeface="Roboto Slab Light"/>
              </a:rPr>
              <a:t>Y es a través de los cuales se transmite el concepto.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586915" y="4144182"/>
            <a:ext cx="1645570" cy="646331"/>
          </a:xfrm>
          <a:prstGeom prst="rect">
            <a:avLst/>
          </a:prstGeom>
          <a:noFill/>
        </p:spPr>
        <p:txBody>
          <a:bodyPr wrap="square" rtlCol="0">
            <a:spAutoFit/>
          </a:bodyPr>
          <a:lstStyle/>
          <a:p>
            <a:r>
              <a:rPr lang="es-ES_tradnl" sz="3600" b="1" dirty="0" smtClean="0">
                <a:solidFill>
                  <a:schemeClr val="bg2">
                    <a:lumMod val="90000"/>
                  </a:schemeClr>
                </a:solidFill>
                <a:cs typeface="HelveticaNeueLT Std Med Cn"/>
              </a:rPr>
              <a:t>FORMA</a:t>
            </a:r>
            <a:endParaRPr lang="es-ES_tradnl" sz="3600" b="1" dirty="0">
              <a:solidFill>
                <a:schemeClr val="bg2">
                  <a:lumMod val="90000"/>
                </a:schemeClr>
              </a:solidFill>
              <a:cs typeface="HelveticaNeueLT Std Med Cn"/>
            </a:endParaRPr>
          </a:p>
        </p:txBody>
      </p:sp>
      <p:sp>
        <p:nvSpPr>
          <p:cNvPr id="7" name="CuadroTexto 6"/>
          <p:cNvSpPr txBox="1"/>
          <p:nvPr/>
        </p:nvSpPr>
        <p:spPr>
          <a:xfrm>
            <a:off x="4088579" y="476672"/>
            <a:ext cx="4273624" cy="3139321"/>
          </a:xfrm>
          <a:prstGeom prst="rect">
            <a:avLst/>
          </a:prstGeom>
          <a:noFill/>
        </p:spPr>
        <p:txBody>
          <a:bodyPr wrap="square" rtlCol="0">
            <a:spAutoFit/>
          </a:bodyPr>
          <a:lstStyle/>
          <a:p>
            <a:r>
              <a:rPr lang="es-ES_tradnl" dirty="0" smtClean="0">
                <a:cs typeface="Roboto Slab Light"/>
              </a:rPr>
              <a:t>La forma se refiere a todos los elementos que ocupan un lugar en el espacio y el ojo percibe en su totalidad.</a:t>
            </a:r>
          </a:p>
          <a:p>
            <a:r>
              <a:rPr lang="es-ES_tradnl" dirty="0" smtClean="0">
                <a:cs typeface="Roboto Slab Light"/>
              </a:rPr>
              <a:t>Es el resultado final de la composición.</a:t>
            </a:r>
          </a:p>
          <a:p>
            <a:endParaRPr lang="es-ES_tradnl" dirty="0" smtClean="0">
              <a:cs typeface="Roboto Slab Light"/>
            </a:endParaRPr>
          </a:p>
          <a:p>
            <a:r>
              <a:rPr lang="es-ES_tradnl" dirty="0" smtClean="0">
                <a:cs typeface="Roboto Slab Light"/>
              </a:rPr>
              <a:t>La composición realizada con varias figuras da como resultado final la forma, de esta manera la forma puede tener varias figuras dependiendo del punto de vista del observador.</a:t>
            </a:r>
          </a:p>
          <a:p>
            <a:endParaRPr lang="es-ES_tradnl" dirty="0" smtClean="0">
              <a:cs typeface="Roboto Slab Light"/>
            </a:endParaRPr>
          </a:p>
        </p:txBody>
      </p:sp>
      <p:pic>
        <p:nvPicPr>
          <p:cNvPr id="8" name="Imagen 7" descr="images.jpeg"/>
          <p:cNvPicPr>
            <a:picLocks noChangeAspect="1"/>
          </p:cNvPicPr>
          <p:nvPr/>
        </p:nvPicPr>
        <p:blipFill>
          <a:blip r:embed="rId2"/>
          <a:stretch>
            <a:fillRect/>
          </a:stretch>
        </p:blipFill>
        <p:spPr>
          <a:xfrm>
            <a:off x="4114800" y="3376348"/>
            <a:ext cx="2257400" cy="3129070"/>
          </a:xfrm>
          <a:prstGeom prst="rect">
            <a:avLst/>
          </a:prstGeom>
        </p:spPr>
      </p:pic>
      <p:sp>
        <p:nvSpPr>
          <p:cNvPr id="9" name="CuadroTexto 8"/>
          <p:cNvSpPr txBox="1"/>
          <p:nvPr/>
        </p:nvSpPr>
        <p:spPr>
          <a:xfrm>
            <a:off x="6424526" y="5829982"/>
            <a:ext cx="2438400" cy="1077218"/>
          </a:xfrm>
          <a:prstGeom prst="rect">
            <a:avLst/>
          </a:prstGeom>
          <a:noFill/>
        </p:spPr>
        <p:txBody>
          <a:bodyPr wrap="square" rtlCol="0">
            <a:spAutoFit/>
          </a:bodyPr>
          <a:lstStyle/>
          <a:p>
            <a:r>
              <a:rPr lang="es-ES_tradnl" sz="1600" dirty="0" smtClean="0">
                <a:cs typeface="Roboto Slab Light"/>
              </a:rPr>
              <a:t>George </a:t>
            </a:r>
            <a:r>
              <a:rPr lang="es-ES_tradnl" sz="1600" dirty="0" err="1" smtClean="0">
                <a:cs typeface="Roboto Slab Light"/>
              </a:rPr>
              <a:t>Braque</a:t>
            </a:r>
            <a:r>
              <a:rPr lang="es-ES_tradnl" sz="1600" dirty="0" smtClean="0">
                <a:cs typeface="Roboto Slab Light"/>
              </a:rPr>
              <a:t>. Muchacha con mandolina.</a:t>
            </a:r>
          </a:p>
          <a:p>
            <a:endParaRPr lang="es-ES_tradnl" sz="1600" dirty="0" smtClean="0">
              <a:cs typeface="Roboto Slab Light"/>
            </a:endParaRPr>
          </a:p>
          <a:p>
            <a:endParaRPr lang="es-ES_tradnl" sz="1600" dirty="0" smtClean="0">
              <a:cs typeface="Roboto Slab 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657600" y="457200"/>
            <a:ext cx="4326254" cy="523220"/>
          </a:xfrm>
          <a:prstGeom prst="rect">
            <a:avLst/>
          </a:prstGeom>
          <a:noFill/>
        </p:spPr>
        <p:txBody>
          <a:bodyPr wrap="square" rtlCol="0">
            <a:spAutoFit/>
          </a:bodyPr>
          <a:lstStyle/>
          <a:p>
            <a:r>
              <a:rPr lang="es-ES_tradnl" sz="2800" b="1" dirty="0" smtClean="0">
                <a:solidFill>
                  <a:srgbClr val="FF6600"/>
                </a:solidFill>
              </a:rPr>
              <a:t>Índice</a:t>
            </a:r>
            <a:endParaRPr lang="es-ES_tradnl" sz="2800" b="1" dirty="0">
              <a:solidFill>
                <a:srgbClr val="FF6600"/>
              </a:solidFill>
            </a:endParaRPr>
          </a:p>
        </p:txBody>
      </p:sp>
      <p:sp>
        <p:nvSpPr>
          <p:cNvPr id="3" name="CuadroTexto 2"/>
          <p:cNvSpPr txBox="1"/>
          <p:nvPr/>
        </p:nvSpPr>
        <p:spPr>
          <a:xfrm>
            <a:off x="755576" y="1268760"/>
            <a:ext cx="6768752" cy="2862322"/>
          </a:xfrm>
          <a:prstGeom prst="rect">
            <a:avLst/>
          </a:prstGeom>
          <a:noFill/>
        </p:spPr>
        <p:txBody>
          <a:bodyPr wrap="square" rtlCol="0">
            <a:spAutoFit/>
          </a:bodyPr>
          <a:lstStyle/>
          <a:p>
            <a:r>
              <a:rPr lang="es-MX" dirty="0" smtClean="0"/>
              <a:t>Objetivo</a:t>
            </a:r>
          </a:p>
          <a:p>
            <a:r>
              <a:rPr lang="es-MX" dirty="0" smtClean="0"/>
              <a:t>Propósito</a:t>
            </a:r>
          </a:p>
          <a:p>
            <a:r>
              <a:rPr lang="es-MX" dirty="0" smtClean="0"/>
              <a:t>Introducción</a:t>
            </a:r>
          </a:p>
          <a:p>
            <a:r>
              <a:rPr lang="es-MX" dirty="0" smtClean="0"/>
              <a:t>Clasificación de los elementos de diseño.</a:t>
            </a:r>
          </a:p>
          <a:p>
            <a:r>
              <a:rPr lang="es-MX" dirty="0" smtClean="0"/>
              <a:t>Elementos conceptuales</a:t>
            </a:r>
          </a:p>
          <a:p>
            <a:r>
              <a:rPr lang="es-MX" dirty="0" smtClean="0"/>
              <a:t>Elementos visuales</a:t>
            </a:r>
          </a:p>
          <a:p>
            <a:r>
              <a:rPr lang="es-MX" dirty="0" smtClean="0"/>
              <a:t>Elementos de relación</a:t>
            </a:r>
          </a:p>
          <a:p>
            <a:r>
              <a:rPr lang="es-MX" dirty="0" smtClean="0"/>
              <a:t>Elementos prácticos del diseño</a:t>
            </a:r>
          </a:p>
          <a:p>
            <a:r>
              <a:rPr lang="es-MX" dirty="0" smtClean="0"/>
              <a:t>Conclusiones</a:t>
            </a:r>
          </a:p>
          <a:p>
            <a:r>
              <a:rPr lang="es-MX" dirty="0" smtClean="0"/>
              <a:t>Fuentes de consulta (bibliografía y </a:t>
            </a:r>
            <a:r>
              <a:rPr lang="es-MX" dirty="0" err="1" smtClean="0"/>
              <a:t>cibergrafía</a:t>
            </a:r>
            <a:r>
              <a:rPr lang="es-MX" dirty="0" smtClean="0"/>
              <a:t>)</a:t>
            </a:r>
          </a:p>
        </p:txBody>
      </p:sp>
      <p:sp>
        <p:nvSpPr>
          <p:cNvPr id="4" name="CuadroTexto 3"/>
          <p:cNvSpPr txBox="1"/>
          <p:nvPr/>
        </p:nvSpPr>
        <p:spPr>
          <a:xfrm>
            <a:off x="7662441" y="1268760"/>
            <a:ext cx="1080120" cy="3139321"/>
          </a:xfrm>
          <a:prstGeom prst="rect">
            <a:avLst/>
          </a:prstGeom>
          <a:noFill/>
        </p:spPr>
        <p:txBody>
          <a:bodyPr wrap="square" rtlCol="0">
            <a:spAutoFit/>
          </a:bodyPr>
          <a:lstStyle/>
          <a:p>
            <a:r>
              <a:rPr lang="es-MX" dirty="0" smtClean="0"/>
              <a:t>3</a:t>
            </a:r>
          </a:p>
          <a:p>
            <a:r>
              <a:rPr lang="es-MX" dirty="0" smtClean="0"/>
              <a:t>3</a:t>
            </a:r>
          </a:p>
          <a:p>
            <a:r>
              <a:rPr lang="es-MX" dirty="0" smtClean="0"/>
              <a:t>4</a:t>
            </a:r>
          </a:p>
          <a:p>
            <a:r>
              <a:rPr lang="es-MX" dirty="0" smtClean="0"/>
              <a:t>6</a:t>
            </a:r>
          </a:p>
          <a:p>
            <a:r>
              <a:rPr lang="es-MX" dirty="0" smtClean="0"/>
              <a:t>8</a:t>
            </a:r>
          </a:p>
          <a:p>
            <a:r>
              <a:rPr lang="es-MX" dirty="0" smtClean="0"/>
              <a:t>18</a:t>
            </a:r>
          </a:p>
          <a:p>
            <a:r>
              <a:rPr lang="es-MX" dirty="0" smtClean="0"/>
              <a:t>25</a:t>
            </a:r>
          </a:p>
          <a:p>
            <a:r>
              <a:rPr lang="es-MX" dirty="0" smtClean="0"/>
              <a:t>30</a:t>
            </a:r>
          </a:p>
          <a:p>
            <a:r>
              <a:rPr lang="es-MX" dirty="0" smtClean="0"/>
              <a:t>34</a:t>
            </a:r>
          </a:p>
          <a:p>
            <a:r>
              <a:rPr lang="es-MX" dirty="0" smtClean="0"/>
              <a:t>37</a:t>
            </a:r>
          </a:p>
          <a:p>
            <a:endParaRPr lang="es-MX" dirty="0" smtClean="0"/>
          </a:p>
        </p:txBody>
      </p:sp>
    </p:spTree>
    <p:extLst>
      <p:ext uri="{BB962C8B-B14F-4D97-AF65-F5344CB8AC3E}">
        <p14:creationId xmlns:p14="http://schemas.microsoft.com/office/powerpoint/2010/main" val="241665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611560" y="4124980"/>
            <a:ext cx="1981202" cy="707886"/>
          </a:xfrm>
          <a:prstGeom prst="rect">
            <a:avLst/>
          </a:prstGeom>
          <a:noFill/>
        </p:spPr>
        <p:txBody>
          <a:bodyPr wrap="square" rtlCol="0">
            <a:spAutoFit/>
          </a:bodyPr>
          <a:lstStyle/>
          <a:p>
            <a:r>
              <a:rPr lang="es-ES_tradnl" sz="4000" dirty="0" smtClean="0">
                <a:solidFill>
                  <a:schemeClr val="bg2">
                    <a:lumMod val="90000"/>
                  </a:schemeClr>
                </a:solidFill>
                <a:cs typeface="HelveticaNeueLT Std Med Cn"/>
              </a:rPr>
              <a:t>MEDIDA</a:t>
            </a:r>
            <a:endParaRPr lang="es-ES_tradnl" sz="4000" dirty="0">
              <a:solidFill>
                <a:schemeClr val="bg2">
                  <a:lumMod val="90000"/>
                </a:schemeClr>
              </a:solidFill>
              <a:cs typeface="HelveticaNeueLT Std Med Cn"/>
            </a:endParaRPr>
          </a:p>
        </p:txBody>
      </p:sp>
      <p:sp>
        <p:nvSpPr>
          <p:cNvPr id="7" name="CuadroTexto 6"/>
          <p:cNvSpPr txBox="1"/>
          <p:nvPr/>
        </p:nvSpPr>
        <p:spPr>
          <a:xfrm>
            <a:off x="4114800" y="620688"/>
            <a:ext cx="4042664" cy="2554545"/>
          </a:xfrm>
          <a:prstGeom prst="rect">
            <a:avLst/>
          </a:prstGeom>
          <a:noFill/>
        </p:spPr>
        <p:txBody>
          <a:bodyPr wrap="square" rtlCol="0">
            <a:spAutoFit/>
          </a:bodyPr>
          <a:lstStyle/>
          <a:p>
            <a:r>
              <a:rPr lang="es-ES_tradnl" sz="2000" dirty="0" smtClean="0">
                <a:cs typeface="Roboto Slab Light"/>
              </a:rPr>
              <a:t>Todas las formas tienen un tamaño, que es físicamente mesurable.</a:t>
            </a:r>
          </a:p>
          <a:p>
            <a:endParaRPr lang="es-ES_tradnl" sz="2000" dirty="0" smtClean="0">
              <a:cs typeface="Roboto Slab Light"/>
            </a:endParaRPr>
          </a:p>
          <a:p>
            <a:r>
              <a:rPr lang="es-ES_tradnl" sz="2000" dirty="0" smtClean="0">
                <a:cs typeface="Roboto Slab Light"/>
              </a:rPr>
              <a:t>Las dimensiones de los elementos se encuentran supeditadas a un medio de comparación.</a:t>
            </a:r>
          </a:p>
          <a:p>
            <a:endParaRPr lang="es-ES_tradnl" sz="2000" dirty="0" smtClean="0">
              <a:cs typeface="Roboto Slab Light"/>
            </a:endParaRPr>
          </a:p>
          <a:p>
            <a:endParaRPr lang="es-ES_tradnl" sz="2000" dirty="0" smtClean="0">
              <a:cs typeface="Roboto Slab Light"/>
            </a:endParaRPr>
          </a:p>
        </p:txBody>
      </p:sp>
      <p:pic>
        <p:nvPicPr>
          <p:cNvPr id="9" name="Imagen 8" descr="vasily.jpg"/>
          <p:cNvPicPr>
            <a:picLocks noChangeAspect="1"/>
          </p:cNvPicPr>
          <p:nvPr/>
        </p:nvPicPr>
        <p:blipFill>
          <a:blip r:embed="rId2"/>
          <a:stretch>
            <a:fillRect/>
          </a:stretch>
        </p:blipFill>
        <p:spPr>
          <a:xfrm>
            <a:off x="4114800" y="2730282"/>
            <a:ext cx="4584699" cy="3068222"/>
          </a:xfrm>
          <a:prstGeom prst="rect">
            <a:avLst/>
          </a:prstGeom>
        </p:spPr>
      </p:pic>
      <p:sp>
        <p:nvSpPr>
          <p:cNvPr id="10" name="CuadroTexto 9"/>
          <p:cNvSpPr txBox="1"/>
          <p:nvPr/>
        </p:nvSpPr>
        <p:spPr>
          <a:xfrm>
            <a:off x="4114800" y="5843698"/>
            <a:ext cx="4724400" cy="830997"/>
          </a:xfrm>
          <a:prstGeom prst="rect">
            <a:avLst/>
          </a:prstGeom>
          <a:noFill/>
        </p:spPr>
        <p:txBody>
          <a:bodyPr wrap="square" rtlCol="0">
            <a:spAutoFit/>
          </a:bodyPr>
          <a:lstStyle/>
          <a:p>
            <a:r>
              <a:rPr lang="es-ES_tradnl" sz="1600" dirty="0" err="1" smtClean="0">
                <a:cs typeface="Roboto Slab Light"/>
              </a:rPr>
              <a:t>Vassily</a:t>
            </a:r>
            <a:r>
              <a:rPr lang="es-ES_tradnl" sz="1600" dirty="0" smtClean="0">
                <a:cs typeface="Roboto Slab Light"/>
              </a:rPr>
              <a:t> Kandinsky. Estudio de color. 1913.</a:t>
            </a:r>
          </a:p>
          <a:p>
            <a:endParaRPr lang="es-ES_tradnl" sz="1600" dirty="0" smtClean="0">
              <a:cs typeface="Roboto Slab Light"/>
            </a:endParaRPr>
          </a:p>
          <a:p>
            <a:endParaRPr lang="es-ES_tradnl" sz="1600" dirty="0" smtClean="0">
              <a:cs typeface="Roboto Slab 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576775" y="4124980"/>
            <a:ext cx="2221634" cy="769441"/>
          </a:xfrm>
          <a:prstGeom prst="rect">
            <a:avLst/>
          </a:prstGeom>
          <a:noFill/>
        </p:spPr>
        <p:txBody>
          <a:bodyPr wrap="square" rtlCol="0">
            <a:spAutoFit/>
          </a:bodyPr>
          <a:lstStyle/>
          <a:p>
            <a:r>
              <a:rPr lang="es-ES_tradnl" sz="4400" b="1" dirty="0" smtClean="0">
                <a:solidFill>
                  <a:schemeClr val="accent6">
                    <a:lumMod val="75000"/>
                  </a:schemeClr>
                </a:solidFill>
                <a:cs typeface="HelveticaNeueLT Std Med Cn"/>
              </a:rPr>
              <a:t>C</a:t>
            </a:r>
            <a:r>
              <a:rPr lang="es-ES_tradnl" sz="4400" b="1" dirty="0" smtClean="0">
                <a:solidFill>
                  <a:schemeClr val="bg2">
                    <a:lumMod val="90000"/>
                  </a:schemeClr>
                </a:solidFill>
                <a:cs typeface="HelveticaNeueLT Std Med Cn"/>
              </a:rPr>
              <a:t>OLOR</a:t>
            </a:r>
            <a:endParaRPr lang="es-ES_tradnl" sz="4400" b="1" dirty="0">
              <a:solidFill>
                <a:schemeClr val="bg2">
                  <a:lumMod val="90000"/>
                </a:schemeClr>
              </a:solidFill>
              <a:cs typeface="HelveticaNeueLT Std Med Cn"/>
            </a:endParaRPr>
          </a:p>
        </p:txBody>
      </p:sp>
      <p:sp>
        <p:nvSpPr>
          <p:cNvPr id="7" name="CuadroTexto 6"/>
          <p:cNvSpPr txBox="1"/>
          <p:nvPr/>
        </p:nvSpPr>
        <p:spPr>
          <a:xfrm>
            <a:off x="4114800" y="914400"/>
            <a:ext cx="4042664" cy="4801314"/>
          </a:xfrm>
          <a:prstGeom prst="rect">
            <a:avLst/>
          </a:prstGeom>
          <a:noFill/>
        </p:spPr>
        <p:txBody>
          <a:bodyPr wrap="square" rtlCol="0">
            <a:spAutoFit/>
          </a:bodyPr>
          <a:lstStyle/>
          <a:p>
            <a:r>
              <a:rPr lang="es-ES_tradnl" b="1" dirty="0" smtClean="0">
                <a:cs typeface="Roboto Slab Light"/>
              </a:rPr>
              <a:t>Es la impresión sensorial que el ojo puede captar sobre cualquier superficie, debido a la luz.</a:t>
            </a:r>
          </a:p>
          <a:p>
            <a:endParaRPr lang="es-ES_tradnl" b="1" dirty="0" smtClean="0">
              <a:cs typeface="Roboto Slab Light"/>
            </a:endParaRPr>
          </a:p>
          <a:p>
            <a:r>
              <a:rPr lang="es-ES_tradnl" b="1" dirty="0" smtClean="0">
                <a:cs typeface="Roboto Slab Light"/>
              </a:rPr>
              <a:t>“El color se encuentra supeditado a la cantidad de luz, ya que la luz en sí misma es color “ (</a:t>
            </a:r>
            <a:r>
              <a:rPr lang="es-ES_tradnl" b="1" dirty="0" err="1" smtClean="0">
                <a:cs typeface="Roboto Slab Light"/>
              </a:rPr>
              <a:t>Legorreta</a:t>
            </a:r>
            <a:r>
              <a:rPr lang="es-ES_tradnl" b="1" dirty="0" smtClean="0">
                <a:cs typeface="Roboto Slab Light"/>
              </a:rPr>
              <a:t>).</a:t>
            </a:r>
          </a:p>
          <a:p>
            <a:endParaRPr lang="es-ES_tradnl" b="1" dirty="0" smtClean="0">
              <a:cs typeface="Roboto Slab Light"/>
            </a:endParaRPr>
          </a:p>
          <a:p>
            <a:r>
              <a:rPr lang="es-ES_tradnl" b="1" dirty="0" smtClean="0">
                <a:cs typeface="Roboto Slab Light"/>
              </a:rPr>
              <a:t>“Una forma se distingue de sus cercanías por medio del color. El color se utiliza en su sentido amplio, comprendiendo no sólo los del espectro solar sino asimismo los neutros (blanca, negro, grises intermedios) y sus variaciones tonales y cromáticas.” (Wong)</a:t>
            </a:r>
          </a:p>
          <a:p>
            <a:endParaRPr lang="es-ES_tradnl" b="1" dirty="0" smtClean="0">
              <a:cs typeface="Roboto Slab Light"/>
            </a:endParaRPr>
          </a:p>
          <a:p>
            <a:endParaRPr lang="es-ES_tradnl" b="1" dirty="0" smtClean="0">
              <a:cs typeface="Roboto Slab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descr="mountains_hd-640x400.jpg"/>
          <p:cNvPicPr>
            <a:picLocks noChangeAspect="1"/>
          </p:cNvPicPr>
          <p:nvPr/>
        </p:nvPicPr>
        <p:blipFill>
          <a:blip r:embed="rId2"/>
          <a:stretch>
            <a:fillRect/>
          </a:stretch>
        </p:blipFill>
        <p:spPr>
          <a:xfrm>
            <a:off x="395536" y="260648"/>
            <a:ext cx="8388424" cy="5242765"/>
          </a:xfrm>
          <a:prstGeom prst="rect">
            <a:avLst/>
          </a:prstGeom>
        </p:spPr>
      </p:pic>
      <p:sp>
        <p:nvSpPr>
          <p:cNvPr id="3" name="CuadroTexto 2"/>
          <p:cNvSpPr txBox="1"/>
          <p:nvPr/>
        </p:nvSpPr>
        <p:spPr>
          <a:xfrm>
            <a:off x="3923928" y="5843698"/>
            <a:ext cx="4724400" cy="1323439"/>
          </a:xfrm>
          <a:prstGeom prst="rect">
            <a:avLst/>
          </a:prstGeom>
          <a:noFill/>
        </p:spPr>
        <p:txBody>
          <a:bodyPr wrap="square" rtlCol="0">
            <a:spAutoFit/>
          </a:bodyPr>
          <a:lstStyle/>
          <a:p>
            <a:r>
              <a:rPr lang="es-ES_tradnl" sz="1600" dirty="0" smtClean="0">
                <a:cs typeface="Roboto Slab Light"/>
              </a:rPr>
              <a:t>Ejemplo, en un paisaje, entre más alejado se encuentre, el tono verde de las montañas, se verán azules  y más pequeñas.</a:t>
            </a:r>
          </a:p>
          <a:p>
            <a:endParaRPr lang="es-ES_tradnl" sz="1600" dirty="0" smtClean="0">
              <a:cs typeface="Roboto Slab Light"/>
            </a:endParaRPr>
          </a:p>
          <a:p>
            <a:endParaRPr lang="es-ES_tradnl" sz="1600" dirty="0" smtClean="0">
              <a:cs typeface="Roboto Slab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685800" y="4124980"/>
            <a:ext cx="1524002" cy="523220"/>
          </a:xfrm>
          <a:prstGeom prst="rect">
            <a:avLst/>
          </a:prstGeom>
          <a:noFill/>
        </p:spPr>
        <p:txBody>
          <a:bodyPr wrap="square" rtlCol="0">
            <a:spAutoFit/>
          </a:bodyPr>
          <a:lstStyle/>
          <a:p>
            <a:r>
              <a:rPr lang="es-ES_tradnl" sz="2800" dirty="0" smtClean="0">
                <a:solidFill>
                  <a:schemeClr val="bg2">
                    <a:lumMod val="90000"/>
                  </a:schemeClr>
                </a:solidFill>
                <a:cs typeface="HelveticaNeueLT Std Med Cn"/>
              </a:rPr>
              <a:t>TEXTURA</a:t>
            </a:r>
            <a:endParaRPr lang="es-ES_tradnl" sz="2800" dirty="0">
              <a:solidFill>
                <a:schemeClr val="bg2">
                  <a:lumMod val="90000"/>
                </a:schemeClr>
              </a:solidFill>
              <a:cs typeface="HelveticaNeueLT Std Med Cn"/>
            </a:endParaRPr>
          </a:p>
        </p:txBody>
      </p:sp>
      <p:sp>
        <p:nvSpPr>
          <p:cNvPr id="7" name="CuadroTexto 6"/>
          <p:cNvSpPr txBox="1"/>
          <p:nvPr/>
        </p:nvSpPr>
        <p:spPr>
          <a:xfrm>
            <a:off x="4114800" y="914400"/>
            <a:ext cx="4042664" cy="3170099"/>
          </a:xfrm>
          <a:prstGeom prst="rect">
            <a:avLst/>
          </a:prstGeom>
          <a:noFill/>
        </p:spPr>
        <p:txBody>
          <a:bodyPr wrap="square" rtlCol="0">
            <a:spAutoFit/>
          </a:bodyPr>
          <a:lstStyle/>
          <a:p>
            <a:r>
              <a:rPr lang="es-ES_tradnl" sz="2000" dirty="0" smtClean="0">
                <a:cs typeface="Roboto Slab Light"/>
              </a:rPr>
              <a:t>La textura se refiere a las características de la superficie de la forma. Puede ser plana o decorada, suave o rugosa y puede atraer tanto al sentido de la vista como al tacto.</a:t>
            </a:r>
          </a:p>
          <a:p>
            <a:endParaRPr lang="es-ES_tradnl" sz="2000" dirty="0" smtClean="0">
              <a:cs typeface="Roboto Slab Light"/>
            </a:endParaRPr>
          </a:p>
          <a:p>
            <a:endParaRPr lang="es-ES_tradnl" sz="2000" dirty="0" smtClean="0">
              <a:cs typeface="Roboto Slab Light"/>
            </a:endParaRPr>
          </a:p>
          <a:p>
            <a:endParaRPr lang="es-ES_tradnl" sz="2000" dirty="0" smtClean="0">
              <a:cs typeface="Roboto Slab Light"/>
            </a:endParaRPr>
          </a:p>
          <a:p>
            <a:endParaRPr lang="es-ES_tradnl" sz="2000" dirty="0" smtClean="0">
              <a:cs typeface="Roboto Slab Light"/>
            </a:endParaRPr>
          </a:p>
          <a:p>
            <a:endParaRPr lang="es-ES_tradnl" sz="2000" dirty="0" smtClean="0">
              <a:cs typeface="Roboto Slab Light"/>
            </a:endParaRPr>
          </a:p>
        </p:txBody>
      </p:sp>
      <p:sp>
        <p:nvSpPr>
          <p:cNvPr id="9" name="Rectángulo 8"/>
          <p:cNvSpPr/>
          <p:nvPr/>
        </p:nvSpPr>
        <p:spPr>
          <a:xfrm>
            <a:off x="4267200" y="3048000"/>
            <a:ext cx="1676400" cy="1676400"/>
          </a:xfrm>
          <a:prstGeom prst="rect">
            <a:avLst/>
          </a:prstGeom>
          <a:blipFill rotWithShape="1">
            <a:blip r:embed="rId2"/>
            <a:tile tx="0" ty="0" sx="100000" sy="100000" flip="none" algn="tl"/>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 name="Rectángulo 9"/>
          <p:cNvSpPr/>
          <p:nvPr/>
        </p:nvSpPr>
        <p:spPr>
          <a:xfrm>
            <a:off x="6096000" y="3048000"/>
            <a:ext cx="1676400" cy="1676400"/>
          </a:xfrm>
          <a:prstGeom prst="rect">
            <a:avLst/>
          </a:prstGeom>
          <a:blipFill rotWithShape="1">
            <a:blip r:embed="rId3"/>
            <a:tile tx="0" ty="0" sx="100000" sy="100000" flip="none" algn="tl"/>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CuadroTexto 5"/>
          <p:cNvSpPr txBox="1"/>
          <p:nvPr/>
        </p:nvSpPr>
        <p:spPr>
          <a:xfrm>
            <a:off x="495300" y="4110335"/>
            <a:ext cx="1828800" cy="584775"/>
          </a:xfrm>
          <a:prstGeom prst="rect">
            <a:avLst/>
          </a:prstGeom>
          <a:noFill/>
        </p:spPr>
        <p:txBody>
          <a:bodyPr wrap="square" rtlCol="0">
            <a:spAutoFit/>
          </a:bodyPr>
          <a:lstStyle/>
          <a:p>
            <a:r>
              <a:rPr lang="es-ES_tradnl" sz="3200" b="1" dirty="0" smtClean="0">
                <a:solidFill>
                  <a:schemeClr val="bg2">
                    <a:lumMod val="90000"/>
                  </a:schemeClr>
                </a:solidFill>
                <a:cs typeface="HelveticaNeueLT Std Med Cn"/>
              </a:rPr>
              <a:t>TEXTURA</a:t>
            </a:r>
            <a:endParaRPr lang="es-ES_tradnl" sz="3200" b="1" dirty="0">
              <a:solidFill>
                <a:schemeClr val="bg2">
                  <a:lumMod val="90000"/>
                </a:schemeClr>
              </a:solidFill>
              <a:cs typeface="HelveticaNeueLT Std Med Cn"/>
            </a:endParaRPr>
          </a:p>
        </p:txBody>
      </p:sp>
      <p:sp>
        <p:nvSpPr>
          <p:cNvPr id="7" name="CuadroTexto 6"/>
          <p:cNvSpPr txBox="1"/>
          <p:nvPr/>
        </p:nvSpPr>
        <p:spPr>
          <a:xfrm>
            <a:off x="3048000" y="1739712"/>
            <a:ext cx="2667000" cy="4832092"/>
          </a:xfrm>
          <a:prstGeom prst="rect">
            <a:avLst/>
          </a:prstGeom>
          <a:noFill/>
        </p:spPr>
        <p:txBody>
          <a:bodyPr wrap="square" rtlCol="0">
            <a:spAutoFit/>
          </a:bodyPr>
          <a:lstStyle/>
          <a:p>
            <a:r>
              <a:rPr lang="es-ES_tradnl" sz="2400" dirty="0" smtClean="0">
                <a:cs typeface="Roboto Slab Bold"/>
              </a:rPr>
              <a:t>Textura visual:</a:t>
            </a:r>
          </a:p>
          <a:p>
            <a:endParaRPr lang="es-ES_tradnl" sz="2400" dirty="0" smtClean="0">
              <a:cs typeface="Roboto Slab Bold"/>
            </a:endParaRPr>
          </a:p>
          <a:p>
            <a:r>
              <a:rPr lang="es-ES_tradnl" sz="2000" dirty="0" smtClean="0">
                <a:cs typeface="Roboto Slab Light"/>
              </a:rPr>
              <a:t>100% visual, puede ser:</a:t>
            </a:r>
          </a:p>
          <a:p>
            <a:endParaRPr lang="es-ES_tradnl" sz="2000" dirty="0" smtClean="0">
              <a:cs typeface="Roboto Slab Light"/>
            </a:endParaRPr>
          </a:p>
          <a:p>
            <a:r>
              <a:rPr lang="es-ES_tradnl" sz="2000" dirty="0" smtClean="0">
                <a:cs typeface="Roboto Slab Light"/>
              </a:rPr>
              <a:t>Decorativa,</a:t>
            </a:r>
          </a:p>
          <a:p>
            <a:r>
              <a:rPr lang="es-ES_tradnl" sz="2000" dirty="0" smtClean="0">
                <a:cs typeface="Roboto Slab Light"/>
              </a:rPr>
              <a:t>Mecánica,</a:t>
            </a:r>
          </a:p>
          <a:p>
            <a:r>
              <a:rPr lang="es-ES_tradnl" sz="2000" dirty="0" smtClean="0">
                <a:cs typeface="Roboto Slab Light"/>
              </a:rPr>
              <a:t>Espontánea,</a:t>
            </a:r>
          </a:p>
          <a:p>
            <a:r>
              <a:rPr lang="es-ES_tradnl" sz="2000" dirty="0" smtClean="0">
                <a:cs typeface="Roboto Slab Light"/>
              </a:rPr>
              <a:t>Collage</a:t>
            </a:r>
          </a:p>
          <a:p>
            <a:endParaRPr lang="es-ES_tradnl" sz="2000" dirty="0" smtClean="0">
              <a:cs typeface="Roboto Slab Light"/>
            </a:endParaRPr>
          </a:p>
          <a:p>
            <a:endParaRPr lang="es-ES_tradnl" sz="2400" dirty="0" smtClean="0">
              <a:cs typeface="Roboto Slab Bold"/>
            </a:endParaRPr>
          </a:p>
          <a:p>
            <a:endParaRPr lang="es-ES_tradnl" sz="2400" dirty="0" smtClean="0">
              <a:cs typeface="Roboto Slab Bold"/>
            </a:endParaRPr>
          </a:p>
          <a:p>
            <a:endParaRPr lang="es-ES_tradnl" sz="2400" dirty="0" smtClean="0">
              <a:cs typeface="Roboto Slab Bold"/>
            </a:endParaRPr>
          </a:p>
          <a:p>
            <a:endParaRPr lang="es-ES_tradnl" sz="2400" dirty="0" smtClean="0">
              <a:cs typeface="Roboto Slab Bold"/>
            </a:endParaRPr>
          </a:p>
          <a:p>
            <a:endParaRPr lang="es-ES_tradnl" sz="2400" dirty="0" smtClean="0">
              <a:cs typeface="Roboto Slab Bold"/>
            </a:endParaRPr>
          </a:p>
        </p:txBody>
      </p:sp>
      <p:sp>
        <p:nvSpPr>
          <p:cNvPr id="8" name="CuadroTexto 7"/>
          <p:cNvSpPr txBox="1"/>
          <p:nvPr/>
        </p:nvSpPr>
        <p:spPr>
          <a:xfrm>
            <a:off x="6096000" y="1739712"/>
            <a:ext cx="2667000" cy="4216539"/>
          </a:xfrm>
          <a:prstGeom prst="rect">
            <a:avLst/>
          </a:prstGeom>
          <a:noFill/>
        </p:spPr>
        <p:txBody>
          <a:bodyPr wrap="square" rtlCol="0">
            <a:spAutoFit/>
          </a:bodyPr>
          <a:lstStyle/>
          <a:p>
            <a:r>
              <a:rPr lang="es-ES_tradnl" sz="2400" dirty="0" smtClean="0">
                <a:cs typeface="Roboto Slab Bold"/>
              </a:rPr>
              <a:t>Textura táctil:</a:t>
            </a:r>
          </a:p>
          <a:p>
            <a:endParaRPr lang="es-ES_tradnl" sz="2400" dirty="0" smtClean="0">
              <a:cs typeface="Roboto Slab Bold"/>
            </a:endParaRPr>
          </a:p>
          <a:p>
            <a:r>
              <a:rPr lang="es-ES_tradnl" sz="2000" dirty="0" smtClean="0">
                <a:cs typeface="Roboto Slab Light"/>
              </a:rPr>
              <a:t>Lisa o rugosa puede ser:</a:t>
            </a:r>
          </a:p>
          <a:p>
            <a:endParaRPr lang="es-ES_tradnl" sz="2000" dirty="0" smtClean="0">
              <a:cs typeface="Roboto Slab Light"/>
            </a:endParaRPr>
          </a:p>
          <a:p>
            <a:r>
              <a:rPr lang="es-ES_tradnl" sz="2000" dirty="0" smtClean="0">
                <a:cs typeface="Roboto Slab Light"/>
              </a:rPr>
              <a:t>Natural asequible</a:t>
            </a:r>
          </a:p>
          <a:p>
            <a:r>
              <a:rPr lang="es-ES_tradnl" sz="2000" dirty="0" smtClean="0">
                <a:cs typeface="Roboto Slab Light"/>
              </a:rPr>
              <a:t>Natural modificada</a:t>
            </a:r>
          </a:p>
          <a:p>
            <a:r>
              <a:rPr lang="es-ES_tradnl" sz="2000" dirty="0" smtClean="0">
                <a:cs typeface="Roboto Slab Light"/>
              </a:rPr>
              <a:t>Organizada</a:t>
            </a:r>
          </a:p>
          <a:p>
            <a:endParaRPr lang="es-ES_tradnl" sz="2400" dirty="0" smtClean="0">
              <a:cs typeface="Roboto Slab Bold"/>
            </a:endParaRPr>
          </a:p>
          <a:p>
            <a:endParaRPr lang="es-ES_tradnl" sz="2400" dirty="0" smtClean="0">
              <a:cs typeface="Roboto Slab Bold"/>
            </a:endParaRPr>
          </a:p>
          <a:p>
            <a:endParaRPr lang="es-ES_tradnl" sz="2400" dirty="0" smtClean="0">
              <a:cs typeface="Roboto Slab Bold"/>
            </a:endParaRPr>
          </a:p>
          <a:p>
            <a:endParaRPr lang="es-ES_tradnl" sz="2400" dirty="0" smtClean="0">
              <a:cs typeface="Roboto Slab Bold"/>
            </a:endParaRPr>
          </a:p>
          <a:p>
            <a:endParaRPr lang="es-ES_tradnl" sz="2400" dirty="0" smtClean="0">
              <a:cs typeface="Roboto Slab Bold"/>
            </a:endParaRPr>
          </a:p>
        </p:txBody>
      </p:sp>
      <p:pic>
        <p:nvPicPr>
          <p:cNvPr id="9" name="Imagen 8" descr="images-10.jpeg"/>
          <p:cNvPicPr>
            <a:picLocks noChangeAspect="1"/>
          </p:cNvPicPr>
          <p:nvPr/>
        </p:nvPicPr>
        <p:blipFill>
          <a:blip r:embed="rId2"/>
          <a:stretch>
            <a:fillRect/>
          </a:stretch>
        </p:blipFill>
        <p:spPr>
          <a:xfrm>
            <a:off x="3200399" y="4648200"/>
            <a:ext cx="2077205" cy="1554272"/>
          </a:xfrm>
          <a:prstGeom prst="rect">
            <a:avLst/>
          </a:prstGeom>
        </p:spPr>
      </p:pic>
      <p:pic>
        <p:nvPicPr>
          <p:cNvPr id="10" name="Imagen 9" descr="images-11.jpeg"/>
          <p:cNvPicPr>
            <a:picLocks noChangeAspect="1"/>
          </p:cNvPicPr>
          <p:nvPr/>
        </p:nvPicPr>
        <p:blipFill>
          <a:blip r:embed="rId3"/>
          <a:stretch>
            <a:fillRect/>
          </a:stretch>
        </p:blipFill>
        <p:spPr>
          <a:xfrm>
            <a:off x="6248400" y="4648200"/>
            <a:ext cx="2209800" cy="1554272"/>
          </a:xfrm>
          <a:prstGeom prst="rect">
            <a:avLst/>
          </a:prstGeom>
        </p:spPr>
      </p:pic>
      <p:sp>
        <p:nvSpPr>
          <p:cNvPr id="11" name="CuadroTexto 10"/>
          <p:cNvSpPr txBox="1"/>
          <p:nvPr/>
        </p:nvSpPr>
        <p:spPr>
          <a:xfrm>
            <a:off x="4762127" y="476672"/>
            <a:ext cx="2667745" cy="1569660"/>
          </a:xfrm>
          <a:prstGeom prst="rect">
            <a:avLst/>
          </a:prstGeom>
          <a:noFill/>
        </p:spPr>
        <p:txBody>
          <a:bodyPr wrap="square" rtlCol="0">
            <a:spAutoFit/>
          </a:bodyPr>
          <a:lstStyle/>
          <a:p>
            <a:r>
              <a:rPr lang="es-ES_tradnl" sz="2400" dirty="0" smtClean="0">
                <a:cs typeface="Roboto Slab Light"/>
              </a:rPr>
              <a:t>Existen dos tipos de textura:</a:t>
            </a:r>
          </a:p>
          <a:p>
            <a:endParaRPr lang="es-ES_tradnl" sz="2400" dirty="0" smtClean="0">
              <a:cs typeface="Roboto Slab Light"/>
            </a:endParaRPr>
          </a:p>
          <a:p>
            <a:endParaRPr lang="es-ES_tradnl" sz="2400" dirty="0" smtClean="0">
              <a:cs typeface="Roboto Slab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0"/>
            <a:ext cx="3048000" cy="35814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4" name="CuadroTexto 3"/>
          <p:cNvSpPr txBox="1"/>
          <p:nvPr/>
        </p:nvSpPr>
        <p:spPr>
          <a:xfrm>
            <a:off x="395536" y="980728"/>
            <a:ext cx="2819400" cy="1938992"/>
          </a:xfrm>
          <a:prstGeom prst="rect">
            <a:avLst/>
          </a:prstGeom>
          <a:noFill/>
        </p:spPr>
        <p:txBody>
          <a:bodyPr wrap="square" rtlCol="0">
            <a:spAutoFit/>
          </a:bodyPr>
          <a:lstStyle/>
          <a:p>
            <a:r>
              <a:rPr lang="es-ES_tradnl" sz="4000" dirty="0" smtClean="0">
                <a:cs typeface="HelveticaNeueLT Std Med Cn"/>
              </a:rPr>
              <a:t>Elementos de relación de diseño</a:t>
            </a:r>
            <a:endParaRPr lang="es-ES_tradnl" sz="4000" dirty="0">
              <a:cs typeface="HelveticaNeueLT Std Med Cn"/>
            </a:endParaRPr>
          </a:p>
        </p:txBody>
      </p:sp>
      <p:sp>
        <p:nvSpPr>
          <p:cNvPr id="5" name="CuadroTexto 4"/>
          <p:cNvSpPr txBox="1"/>
          <p:nvPr/>
        </p:nvSpPr>
        <p:spPr>
          <a:xfrm>
            <a:off x="3657600" y="2133600"/>
            <a:ext cx="2743200" cy="3170099"/>
          </a:xfrm>
          <a:prstGeom prst="rect">
            <a:avLst/>
          </a:prstGeom>
          <a:noFill/>
        </p:spPr>
        <p:txBody>
          <a:bodyPr wrap="square" rtlCol="0">
            <a:spAutoFit/>
          </a:bodyPr>
          <a:lstStyle/>
          <a:p>
            <a:r>
              <a:rPr lang="es-ES_tradnl" sz="4000" dirty="0" smtClean="0">
                <a:cs typeface="HelveticaNeueLT Std Cn"/>
              </a:rPr>
              <a:t>Dirección</a:t>
            </a:r>
          </a:p>
          <a:p>
            <a:r>
              <a:rPr lang="es-ES_tradnl" sz="4000" dirty="0" smtClean="0">
                <a:cs typeface="HelveticaNeueLT Std Cn"/>
              </a:rPr>
              <a:t>Posición</a:t>
            </a:r>
          </a:p>
          <a:p>
            <a:endParaRPr lang="es-ES_tradnl" sz="4000" dirty="0" smtClean="0">
              <a:cs typeface="HelveticaNeueLT Std Cn"/>
            </a:endParaRPr>
          </a:p>
          <a:p>
            <a:r>
              <a:rPr lang="es-ES_tradnl" sz="4000" dirty="0" smtClean="0">
                <a:cs typeface="HelveticaNeueLT Std Cn"/>
              </a:rPr>
              <a:t>Espacio</a:t>
            </a:r>
          </a:p>
          <a:p>
            <a:r>
              <a:rPr lang="es-ES_tradnl" sz="4000" dirty="0" smtClean="0">
                <a:cs typeface="HelveticaNeueLT Std Cn"/>
              </a:rPr>
              <a:t>Gravedad</a:t>
            </a:r>
          </a:p>
        </p:txBody>
      </p:sp>
      <p:sp>
        <p:nvSpPr>
          <p:cNvPr id="7" name="CuadroTexto 6"/>
          <p:cNvSpPr txBox="1"/>
          <p:nvPr/>
        </p:nvSpPr>
        <p:spPr>
          <a:xfrm>
            <a:off x="3657600" y="762000"/>
            <a:ext cx="4343400" cy="1323439"/>
          </a:xfrm>
          <a:prstGeom prst="rect">
            <a:avLst/>
          </a:prstGeom>
          <a:noFill/>
        </p:spPr>
        <p:txBody>
          <a:bodyPr wrap="square" rtlCol="0">
            <a:spAutoFit/>
          </a:bodyPr>
          <a:lstStyle/>
          <a:p>
            <a:r>
              <a:rPr lang="es-ES_tradnl" sz="2000" dirty="0" smtClean="0">
                <a:cs typeface="Roboto Slab Light"/>
              </a:rPr>
              <a:t>Elementos de relación de diseño, se refieren a la ubicación y la interrelación de las formas, estos son:</a:t>
            </a:r>
          </a:p>
          <a:p>
            <a:endParaRPr lang="es-ES_tradnl" sz="2000" dirty="0" smtClean="0">
              <a:cs typeface="Roboto Slab Light"/>
            </a:endParaRPr>
          </a:p>
        </p:txBody>
      </p:sp>
      <p:sp>
        <p:nvSpPr>
          <p:cNvPr id="8" name="CuadroTexto 7"/>
          <p:cNvSpPr txBox="1"/>
          <p:nvPr/>
        </p:nvSpPr>
        <p:spPr>
          <a:xfrm>
            <a:off x="6400800" y="2492514"/>
            <a:ext cx="1714500" cy="1015663"/>
          </a:xfrm>
          <a:prstGeom prst="rect">
            <a:avLst/>
          </a:prstGeom>
          <a:noFill/>
        </p:spPr>
        <p:txBody>
          <a:bodyPr wrap="square" rtlCol="0">
            <a:spAutoFit/>
          </a:bodyPr>
          <a:lstStyle/>
          <a:p>
            <a:r>
              <a:rPr lang="es-ES_tradnl" sz="2000" dirty="0" smtClean="0">
                <a:cs typeface="Roboto Slab Light"/>
              </a:rPr>
              <a:t>Que </a:t>
            </a:r>
            <a:r>
              <a:rPr lang="es-ES_tradnl" sz="2000" dirty="0">
                <a:cs typeface="Roboto Slab Light"/>
              </a:rPr>
              <a:t>p</a:t>
            </a:r>
            <a:r>
              <a:rPr lang="es-ES_tradnl" sz="2000" dirty="0" smtClean="0">
                <a:cs typeface="Roboto Slab Light"/>
              </a:rPr>
              <a:t>ueden ser percibidos</a:t>
            </a:r>
          </a:p>
          <a:p>
            <a:endParaRPr lang="es-ES_tradnl" sz="2000" dirty="0" smtClean="0">
              <a:cs typeface="Roboto Slab Light"/>
            </a:endParaRPr>
          </a:p>
        </p:txBody>
      </p:sp>
      <p:sp>
        <p:nvSpPr>
          <p:cNvPr id="9" name="CuadroTexto 8"/>
          <p:cNvSpPr txBox="1"/>
          <p:nvPr/>
        </p:nvSpPr>
        <p:spPr>
          <a:xfrm>
            <a:off x="6400800" y="4343400"/>
            <a:ext cx="1714500" cy="1015663"/>
          </a:xfrm>
          <a:prstGeom prst="rect">
            <a:avLst/>
          </a:prstGeom>
          <a:noFill/>
        </p:spPr>
        <p:txBody>
          <a:bodyPr wrap="square" rtlCol="0">
            <a:spAutoFit/>
          </a:bodyPr>
          <a:lstStyle/>
          <a:p>
            <a:r>
              <a:rPr lang="es-ES_tradnl" sz="2000" dirty="0" smtClean="0">
                <a:cs typeface="Roboto Slab Light"/>
              </a:rPr>
              <a:t>Que pueden ser sentidos</a:t>
            </a:r>
          </a:p>
          <a:p>
            <a:endParaRPr lang="es-ES_tradnl" sz="2000" dirty="0" smtClean="0">
              <a:cs typeface="Roboto Slab Light"/>
            </a:endParaRPr>
          </a:p>
        </p:txBody>
      </p:sp>
      <p:sp>
        <p:nvSpPr>
          <p:cNvPr id="10" name="Flecha derecha 9"/>
          <p:cNvSpPr/>
          <p:nvPr/>
        </p:nvSpPr>
        <p:spPr>
          <a:xfrm>
            <a:off x="5791200" y="2492514"/>
            <a:ext cx="304800" cy="850731"/>
          </a:xfrm>
          <a:prstGeom prst="rightArrow">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1" name="Flecha derecha 10"/>
          <p:cNvSpPr/>
          <p:nvPr/>
        </p:nvSpPr>
        <p:spPr>
          <a:xfrm>
            <a:off x="5791200" y="4343400"/>
            <a:ext cx="304800" cy="850731"/>
          </a:xfrm>
          <a:prstGeom prst="rightArrow">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461970" y="5206425"/>
            <a:ext cx="2147735" cy="584775"/>
          </a:xfrm>
          <a:prstGeom prst="rect">
            <a:avLst/>
          </a:prstGeom>
          <a:noFill/>
        </p:spPr>
        <p:txBody>
          <a:bodyPr wrap="square" rtlCol="0">
            <a:spAutoFit/>
          </a:bodyPr>
          <a:lstStyle/>
          <a:p>
            <a:r>
              <a:rPr lang="es-ES_tradnl" sz="3200" b="1" dirty="0" smtClean="0">
                <a:solidFill>
                  <a:schemeClr val="bg2">
                    <a:lumMod val="90000"/>
                  </a:schemeClr>
                </a:solidFill>
                <a:cs typeface="HelveticaNeueLT Std Med Cn"/>
              </a:rPr>
              <a:t>DIRECCIÓN</a:t>
            </a:r>
            <a:endParaRPr lang="es-ES_tradnl" sz="3200" b="1" dirty="0">
              <a:solidFill>
                <a:schemeClr val="bg2">
                  <a:lumMod val="90000"/>
                </a:schemeClr>
              </a:solidFill>
              <a:cs typeface="HelveticaNeueLT Std Med Cn"/>
            </a:endParaRPr>
          </a:p>
        </p:txBody>
      </p:sp>
      <p:sp>
        <p:nvSpPr>
          <p:cNvPr id="4" name="CuadroTexto 3"/>
          <p:cNvSpPr txBox="1"/>
          <p:nvPr/>
        </p:nvSpPr>
        <p:spPr>
          <a:xfrm>
            <a:off x="3692022" y="466548"/>
            <a:ext cx="5036554" cy="2308324"/>
          </a:xfrm>
          <a:prstGeom prst="rect">
            <a:avLst/>
          </a:prstGeom>
          <a:noFill/>
        </p:spPr>
        <p:txBody>
          <a:bodyPr wrap="square" rtlCol="0">
            <a:spAutoFit/>
          </a:bodyPr>
          <a:lstStyle/>
          <a:p>
            <a:r>
              <a:rPr lang="es-ES_tradnl" sz="2400" dirty="0" smtClean="0">
                <a:cs typeface="Roboto Slab Light"/>
              </a:rPr>
              <a:t>La dirección de una forma depende de cómo está relacionada con el observador, con el marco que la contiene o con otras formas cercanas.</a:t>
            </a:r>
          </a:p>
          <a:p>
            <a:endParaRPr lang="es-ES_tradnl" sz="2400" dirty="0" smtClean="0">
              <a:cs typeface="Roboto Slab Light"/>
            </a:endParaRPr>
          </a:p>
          <a:p>
            <a:endParaRPr lang="es-ES_tradnl" sz="2400" dirty="0" smtClean="0">
              <a:cs typeface="Roboto Slab Light"/>
            </a:endParaRPr>
          </a:p>
        </p:txBody>
      </p:sp>
      <p:sp>
        <p:nvSpPr>
          <p:cNvPr id="5" name="Rectángulo 4"/>
          <p:cNvSpPr/>
          <p:nvPr/>
        </p:nvSpPr>
        <p:spPr>
          <a:xfrm>
            <a:off x="3491953" y="2362200"/>
            <a:ext cx="1080047" cy="10668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 name="Rectángulo 5"/>
          <p:cNvSpPr/>
          <p:nvPr/>
        </p:nvSpPr>
        <p:spPr>
          <a:xfrm rot="672824">
            <a:off x="5113931" y="2457034"/>
            <a:ext cx="1080047" cy="10668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7" name="Rectángulo 6"/>
          <p:cNvSpPr/>
          <p:nvPr/>
        </p:nvSpPr>
        <p:spPr>
          <a:xfrm rot="1872059">
            <a:off x="6675211" y="2349267"/>
            <a:ext cx="1080047" cy="10668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5" name="Elipse 14"/>
          <p:cNvSpPr/>
          <p:nvPr/>
        </p:nvSpPr>
        <p:spPr>
          <a:xfrm>
            <a:off x="7953470" y="5257800"/>
            <a:ext cx="533400" cy="533400"/>
          </a:xfrm>
          <a:prstGeom prst="ellipse">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6" name="Elipse 15"/>
          <p:cNvSpPr/>
          <p:nvPr/>
        </p:nvSpPr>
        <p:spPr>
          <a:xfrm>
            <a:off x="3491953" y="4191000"/>
            <a:ext cx="533400" cy="533400"/>
          </a:xfrm>
          <a:prstGeom prst="ellipse">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7" name="Elipse 16"/>
          <p:cNvSpPr/>
          <p:nvPr/>
        </p:nvSpPr>
        <p:spPr>
          <a:xfrm>
            <a:off x="4267200" y="4191000"/>
            <a:ext cx="533400" cy="533400"/>
          </a:xfrm>
          <a:prstGeom prst="ellipse">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8" name="Elipse 17"/>
          <p:cNvSpPr/>
          <p:nvPr/>
        </p:nvSpPr>
        <p:spPr>
          <a:xfrm>
            <a:off x="5020510" y="4191000"/>
            <a:ext cx="533400" cy="533400"/>
          </a:xfrm>
          <a:prstGeom prst="ellipse">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9" name="Elipse 18"/>
          <p:cNvSpPr/>
          <p:nvPr/>
        </p:nvSpPr>
        <p:spPr>
          <a:xfrm>
            <a:off x="5676899" y="4343400"/>
            <a:ext cx="533400" cy="533400"/>
          </a:xfrm>
          <a:prstGeom prst="ellipse">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0" name="Elipse 19"/>
          <p:cNvSpPr/>
          <p:nvPr/>
        </p:nvSpPr>
        <p:spPr>
          <a:xfrm>
            <a:off x="6287399" y="4724400"/>
            <a:ext cx="533400" cy="533400"/>
          </a:xfrm>
          <a:prstGeom prst="ellipse">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1" name="Elipse 20"/>
          <p:cNvSpPr/>
          <p:nvPr/>
        </p:nvSpPr>
        <p:spPr>
          <a:xfrm>
            <a:off x="6820799" y="5143500"/>
            <a:ext cx="533400" cy="533400"/>
          </a:xfrm>
          <a:prstGeom prst="ellipse">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2" name="Elipse 21"/>
          <p:cNvSpPr/>
          <p:nvPr/>
        </p:nvSpPr>
        <p:spPr>
          <a:xfrm>
            <a:off x="7354199" y="5514320"/>
            <a:ext cx="533400" cy="533400"/>
          </a:xfrm>
          <a:prstGeom prst="ellipse">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457200" y="5257800"/>
            <a:ext cx="2098576" cy="584775"/>
          </a:xfrm>
          <a:prstGeom prst="rect">
            <a:avLst/>
          </a:prstGeom>
          <a:noFill/>
        </p:spPr>
        <p:txBody>
          <a:bodyPr wrap="square" rtlCol="0">
            <a:spAutoFit/>
          </a:bodyPr>
          <a:lstStyle/>
          <a:p>
            <a:r>
              <a:rPr lang="es-ES_tradnl" sz="3200" b="1" dirty="0" smtClean="0">
                <a:solidFill>
                  <a:schemeClr val="bg2">
                    <a:lumMod val="90000"/>
                  </a:schemeClr>
                </a:solidFill>
                <a:cs typeface="HelveticaNeueLT Std Med Cn"/>
              </a:rPr>
              <a:t>POSICIÓN</a:t>
            </a:r>
            <a:endParaRPr lang="es-ES_tradnl" sz="3200" b="1" dirty="0">
              <a:solidFill>
                <a:schemeClr val="bg2">
                  <a:lumMod val="90000"/>
                </a:schemeClr>
              </a:solidFill>
              <a:cs typeface="HelveticaNeueLT Std Med Cn"/>
            </a:endParaRPr>
          </a:p>
        </p:txBody>
      </p:sp>
      <p:sp>
        <p:nvSpPr>
          <p:cNvPr id="4" name="CuadroTexto 3"/>
          <p:cNvSpPr txBox="1"/>
          <p:nvPr/>
        </p:nvSpPr>
        <p:spPr>
          <a:xfrm>
            <a:off x="4186936" y="370826"/>
            <a:ext cx="4042664" cy="2308324"/>
          </a:xfrm>
          <a:prstGeom prst="rect">
            <a:avLst/>
          </a:prstGeom>
          <a:noFill/>
        </p:spPr>
        <p:txBody>
          <a:bodyPr wrap="square" rtlCol="0">
            <a:spAutoFit/>
          </a:bodyPr>
          <a:lstStyle/>
          <a:p>
            <a:r>
              <a:rPr lang="es-ES_tradnl" sz="2400" dirty="0" smtClean="0">
                <a:cs typeface="Roboto Slab Light"/>
              </a:rPr>
              <a:t>La posición de una forma es juzgada por su relación respecto al cuadro o la estructura del diseño.</a:t>
            </a:r>
          </a:p>
          <a:p>
            <a:endParaRPr lang="es-ES_tradnl" sz="2400" dirty="0" smtClean="0">
              <a:cs typeface="Roboto Slab Light"/>
            </a:endParaRPr>
          </a:p>
          <a:p>
            <a:endParaRPr lang="es-ES_tradnl" sz="2400" dirty="0" smtClean="0">
              <a:cs typeface="Roboto Slab Light"/>
            </a:endParaRPr>
          </a:p>
        </p:txBody>
      </p:sp>
      <p:sp>
        <p:nvSpPr>
          <p:cNvPr id="5" name="Rectángulo 4"/>
          <p:cNvSpPr/>
          <p:nvPr/>
        </p:nvSpPr>
        <p:spPr>
          <a:xfrm>
            <a:off x="3352800" y="2362200"/>
            <a:ext cx="990600" cy="97845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3" name="Rectángulo 22"/>
          <p:cNvSpPr/>
          <p:nvPr/>
        </p:nvSpPr>
        <p:spPr>
          <a:xfrm>
            <a:off x="3352800" y="2362200"/>
            <a:ext cx="1524000" cy="1828800"/>
          </a:xfrm>
          <a:prstGeom prst="rect">
            <a:avLst/>
          </a:prstGeom>
          <a:no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4" name="Rectángulo 23"/>
          <p:cNvSpPr/>
          <p:nvPr/>
        </p:nvSpPr>
        <p:spPr>
          <a:xfrm>
            <a:off x="5562600" y="3200400"/>
            <a:ext cx="990600" cy="97845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5" name="Rectángulo 24"/>
          <p:cNvSpPr/>
          <p:nvPr/>
        </p:nvSpPr>
        <p:spPr>
          <a:xfrm>
            <a:off x="5029200" y="2362200"/>
            <a:ext cx="1524000" cy="1828800"/>
          </a:xfrm>
          <a:prstGeom prst="rect">
            <a:avLst/>
          </a:prstGeom>
          <a:no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6" name="Rectángulo 25"/>
          <p:cNvSpPr/>
          <p:nvPr/>
        </p:nvSpPr>
        <p:spPr>
          <a:xfrm>
            <a:off x="6934200" y="2831550"/>
            <a:ext cx="990600" cy="97845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7" name="Rectángulo 26"/>
          <p:cNvSpPr/>
          <p:nvPr/>
        </p:nvSpPr>
        <p:spPr>
          <a:xfrm>
            <a:off x="6705600" y="2362200"/>
            <a:ext cx="1524000" cy="1828800"/>
          </a:xfrm>
          <a:prstGeom prst="rect">
            <a:avLst/>
          </a:prstGeom>
          <a:no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8" name="Rectángulo 27"/>
          <p:cNvSpPr/>
          <p:nvPr/>
        </p:nvSpPr>
        <p:spPr>
          <a:xfrm>
            <a:off x="6934200" y="5193750"/>
            <a:ext cx="990600" cy="97845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9" name="Rectángulo 28"/>
          <p:cNvSpPr/>
          <p:nvPr/>
        </p:nvSpPr>
        <p:spPr>
          <a:xfrm>
            <a:off x="6705600" y="4343400"/>
            <a:ext cx="1524000" cy="1828800"/>
          </a:xfrm>
          <a:prstGeom prst="rect">
            <a:avLst/>
          </a:prstGeom>
          <a:no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683568" y="5238322"/>
            <a:ext cx="1981200" cy="707886"/>
          </a:xfrm>
          <a:prstGeom prst="rect">
            <a:avLst/>
          </a:prstGeom>
          <a:noFill/>
        </p:spPr>
        <p:txBody>
          <a:bodyPr wrap="square" rtlCol="0">
            <a:spAutoFit/>
          </a:bodyPr>
          <a:lstStyle/>
          <a:p>
            <a:r>
              <a:rPr lang="es-ES_tradnl" sz="4000" dirty="0" smtClean="0">
                <a:solidFill>
                  <a:schemeClr val="bg2">
                    <a:lumMod val="90000"/>
                  </a:schemeClr>
                </a:solidFill>
                <a:cs typeface="HelveticaNeueLT Std Med Cn"/>
              </a:rPr>
              <a:t>ESPACIO</a:t>
            </a:r>
            <a:endParaRPr lang="es-ES_tradnl" sz="4000" dirty="0">
              <a:solidFill>
                <a:schemeClr val="bg2">
                  <a:lumMod val="90000"/>
                </a:schemeClr>
              </a:solidFill>
              <a:cs typeface="HelveticaNeueLT Std Med Cn"/>
            </a:endParaRPr>
          </a:p>
        </p:txBody>
      </p:sp>
      <p:sp>
        <p:nvSpPr>
          <p:cNvPr id="4" name="CuadroTexto 3"/>
          <p:cNvSpPr txBox="1"/>
          <p:nvPr/>
        </p:nvSpPr>
        <p:spPr>
          <a:xfrm>
            <a:off x="4114800" y="914400"/>
            <a:ext cx="4042664" cy="2308324"/>
          </a:xfrm>
          <a:prstGeom prst="rect">
            <a:avLst/>
          </a:prstGeom>
          <a:noFill/>
        </p:spPr>
        <p:txBody>
          <a:bodyPr wrap="square" rtlCol="0">
            <a:spAutoFit/>
          </a:bodyPr>
          <a:lstStyle/>
          <a:p>
            <a:r>
              <a:rPr lang="es-ES_tradnl" sz="2400" dirty="0" smtClean="0">
                <a:cs typeface="Roboto Slab Light"/>
              </a:rPr>
              <a:t>Las formas de cualquier tamaño ocupan un espacio, el espacio puede estar ocupado o vacío.</a:t>
            </a:r>
          </a:p>
          <a:p>
            <a:endParaRPr lang="es-ES_tradnl" sz="2400" dirty="0" smtClean="0">
              <a:cs typeface="Roboto Slab Light"/>
            </a:endParaRPr>
          </a:p>
          <a:p>
            <a:endParaRPr lang="es-ES_tradnl" sz="2400" dirty="0" smtClean="0">
              <a:cs typeface="Roboto Slab Light"/>
            </a:endParaRPr>
          </a:p>
        </p:txBody>
      </p:sp>
      <p:sp>
        <p:nvSpPr>
          <p:cNvPr id="23" name="Rectángulo 22"/>
          <p:cNvSpPr/>
          <p:nvPr/>
        </p:nvSpPr>
        <p:spPr>
          <a:xfrm>
            <a:off x="5410200" y="2667000"/>
            <a:ext cx="1524000" cy="1828800"/>
          </a:xfrm>
          <a:prstGeom prst="rect">
            <a:avLst/>
          </a:prstGeom>
          <a:noFill/>
          <a:ln>
            <a:solidFill>
              <a:schemeClr val="tx1">
                <a:lumMod val="85000"/>
                <a:lumOff val="1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8" name="Rectángulo 27"/>
          <p:cNvSpPr/>
          <p:nvPr/>
        </p:nvSpPr>
        <p:spPr>
          <a:xfrm>
            <a:off x="5943600" y="2667000"/>
            <a:ext cx="990600" cy="97845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323528" y="5414428"/>
            <a:ext cx="2022376" cy="523220"/>
          </a:xfrm>
          <a:prstGeom prst="rect">
            <a:avLst/>
          </a:prstGeom>
          <a:noFill/>
        </p:spPr>
        <p:txBody>
          <a:bodyPr wrap="square" rtlCol="0">
            <a:spAutoFit/>
          </a:bodyPr>
          <a:lstStyle/>
          <a:p>
            <a:r>
              <a:rPr lang="es-ES_tradnl" sz="2800" dirty="0" smtClean="0">
                <a:solidFill>
                  <a:schemeClr val="bg2">
                    <a:lumMod val="90000"/>
                  </a:schemeClr>
                </a:solidFill>
                <a:cs typeface="HelveticaNeueLT Std Med Cn"/>
              </a:rPr>
              <a:t>GRAVEDAD</a:t>
            </a:r>
            <a:endParaRPr lang="es-ES_tradnl" sz="2800" dirty="0">
              <a:solidFill>
                <a:schemeClr val="bg2">
                  <a:lumMod val="90000"/>
                </a:schemeClr>
              </a:solidFill>
              <a:cs typeface="HelveticaNeueLT Std Med Cn"/>
            </a:endParaRPr>
          </a:p>
        </p:txBody>
      </p:sp>
      <p:sp>
        <p:nvSpPr>
          <p:cNvPr id="4" name="CuadroTexto 3"/>
          <p:cNvSpPr txBox="1"/>
          <p:nvPr/>
        </p:nvSpPr>
        <p:spPr>
          <a:xfrm>
            <a:off x="3925713" y="701426"/>
            <a:ext cx="4876990" cy="1938992"/>
          </a:xfrm>
          <a:prstGeom prst="rect">
            <a:avLst/>
          </a:prstGeom>
          <a:noFill/>
        </p:spPr>
        <p:txBody>
          <a:bodyPr wrap="square" rtlCol="0">
            <a:spAutoFit/>
          </a:bodyPr>
          <a:lstStyle/>
          <a:p>
            <a:r>
              <a:rPr lang="es-ES_tradnl" sz="2200" dirty="0" smtClean="0">
                <a:cs typeface="Roboto Slab Light"/>
              </a:rPr>
              <a:t>La sensación de gravedad no es visual sino psicológica, tendemos a atribuir peso a las formas, así como estabilidad o inestabilidad.</a:t>
            </a:r>
          </a:p>
          <a:p>
            <a:endParaRPr lang="es-ES_tradnl" sz="1600" dirty="0" smtClean="0">
              <a:cs typeface="Roboto Slab Light"/>
            </a:endParaRPr>
          </a:p>
          <a:p>
            <a:endParaRPr lang="es-ES_tradnl" sz="1600" dirty="0" smtClean="0">
              <a:cs typeface="Roboto Slab Light"/>
            </a:endParaRPr>
          </a:p>
        </p:txBody>
      </p:sp>
      <p:sp>
        <p:nvSpPr>
          <p:cNvPr id="7" name="Rectángulo 6"/>
          <p:cNvSpPr/>
          <p:nvPr/>
        </p:nvSpPr>
        <p:spPr>
          <a:xfrm>
            <a:off x="4114800" y="2362201"/>
            <a:ext cx="1080047" cy="1066800"/>
          </a:xfrm>
          <a:prstGeom prst="rect">
            <a:avLst/>
          </a:prstGeom>
          <a:solidFill>
            <a:srgbClr val="FCD67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8" name="Rectángulo 7"/>
          <p:cNvSpPr/>
          <p:nvPr/>
        </p:nvSpPr>
        <p:spPr>
          <a:xfrm rot="3144435">
            <a:off x="5608413" y="2349268"/>
            <a:ext cx="1080047" cy="1066800"/>
          </a:xfrm>
          <a:prstGeom prst="rect">
            <a:avLst/>
          </a:prstGeom>
          <a:solidFill>
            <a:srgbClr val="FCD67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9" name="Triángulo isósceles 8"/>
          <p:cNvSpPr/>
          <p:nvPr/>
        </p:nvSpPr>
        <p:spPr>
          <a:xfrm rot="10800000">
            <a:off x="7391400" y="2362201"/>
            <a:ext cx="304800" cy="1219200"/>
          </a:xfrm>
          <a:prstGeom prst="triangle">
            <a:avLst/>
          </a:prstGeom>
          <a:solidFill>
            <a:srgbClr val="FCD67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 name="Rectángulo 9"/>
          <p:cNvSpPr/>
          <p:nvPr/>
        </p:nvSpPr>
        <p:spPr>
          <a:xfrm>
            <a:off x="4114800" y="4347628"/>
            <a:ext cx="1080047" cy="1066800"/>
          </a:xfrm>
          <a:prstGeom prst="rect">
            <a:avLst/>
          </a:prstGeom>
          <a:solidFill>
            <a:schemeClr val="bg2">
              <a:lumMod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1" name="Rectángulo 10"/>
          <p:cNvSpPr/>
          <p:nvPr/>
        </p:nvSpPr>
        <p:spPr>
          <a:xfrm rot="3144435">
            <a:off x="5608413" y="4334696"/>
            <a:ext cx="1080047" cy="1066800"/>
          </a:xfrm>
          <a:prstGeom prst="rect">
            <a:avLst/>
          </a:prstGeom>
          <a:solidFill>
            <a:schemeClr val="bg2">
              <a:lumMod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2" name="Triángulo isósceles 11"/>
          <p:cNvSpPr/>
          <p:nvPr/>
        </p:nvSpPr>
        <p:spPr>
          <a:xfrm rot="10800000">
            <a:off x="7391400" y="4347628"/>
            <a:ext cx="304800" cy="1219200"/>
          </a:xfrm>
          <a:prstGeom prst="triangle">
            <a:avLst/>
          </a:prstGeom>
          <a:solidFill>
            <a:schemeClr val="bg2">
              <a:lumMod val="2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657600" y="612685"/>
            <a:ext cx="1634480" cy="523220"/>
          </a:xfrm>
          <a:prstGeom prst="rect">
            <a:avLst/>
          </a:prstGeom>
          <a:noFill/>
        </p:spPr>
        <p:txBody>
          <a:bodyPr wrap="square" rtlCol="0">
            <a:spAutoFit/>
          </a:bodyPr>
          <a:lstStyle/>
          <a:p>
            <a:r>
              <a:rPr lang="es-ES_tradnl" sz="2800" b="1" dirty="0" smtClean="0">
                <a:solidFill>
                  <a:srgbClr val="FF6600"/>
                </a:solidFill>
              </a:rPr>
              <a:t>Objetivo</a:t>
            </a:r>
            <a:endParaRPr lang="es-ES_tradnl" sz="2800" b="1" dirty="0">
              <a:solidFill>
                <a:srgbClr val="FF6600"/>
              </a:solidFill>
            </a:endParaRPr>
          </a:p>
        </p:txBody>
      </p:sp>
      <p:sp>
        <p:nvSpPr>
          <p:cNvPr id="3" name="CuadroTexto 2"/>
          <p:cNvSpPr txBox="1"/>
          <p:nvPr/>
        </p:nvSpPr>
        <p:spPr>
          <a:xfrm>
            <a:off x="755576" y="1268760"/>
            <a:ext cx="6768752" cy="923330"/>
          </a:xfrm>
          <a:prstGeom prst="rect">
            <a:avLst/>
          </a:prstGeom>
          <a:noFill/>
        </p:spPr>
        <p:txBody>
          <a:bodyPr wrap="square" rtlCol="0">
            <a:spAutoFit/>
          </a:bodyPr>
          <a:lstStyle/>
          <a:p>
            <a:r>
              <a:rPr lang="es-MX" dirty="0" smtClean="0"/>
              <a:t>Conocer y comprender los elementos básicos de diseño </a:t>
            </a:r>
            <a:r>
              <a:rPr lang="es-ES_tradnl" dirty="0" smtClean="0"/>
              <a:t>conceptuales, visuales, prácticos </a:t>
            </a:r>
            <a:r>
              <a:rPr lang="es-ES_tradnl" dirty="0"/>
              <a:t>y de </a:t>
            </a:r>
            <a:r>
              <a:rPr lang="es-ES_tradnl" dirty="0" smtClean="0"/>
              <a:t>relación,</a:t>
            </a:r>
            <a:r>
              <a:rPr lang="es-MX" dirty="0" smtClean="0"/>
              <a:t> que ayudarán a entender la conformación del diseño.</a:t>
            </a:r>
          </a:p>
        </p:txBody>
      </p:sp>
      <p:sp>
        <p:nvSpPr>
          <p:cNvPr id="4" name="CuadroTexto 3"/>
          <p:cNvSpPr txBox="1"/>
          <p:nvPr/>
        </p:nvSpPr>
        <p:spPr>
          <a:xfrm>
            <a:off x="3657600" y="3573016"/>
            <a:ext cx="1634480" cy="523220"/>
          </a:xfrm>
          <a:prstGeom prst="rect">
            <a:avLst/>
          </a:prstGeom>
          <a:noFill/>
        </p:spPr>
        <p:txBody>
          <a:bodyPr wrap="square" rtlCol="0">
            <a:spAutoFit/>
          </a:bodyPr>
          <a:lstStyle/>
          <a:p>
            <a:r>
              <a:rPr lang="es-ES_tradnl" sz="2800" b="1" dirty="0" smtClean="0">
                <a:solidFill>
                  <a:srgbClr val="FF6600"/>
                </a:solidFill>
              </a:rPr>
              <a:t>Propósito</a:t>
            </a:r>
            <a:endParaRPr lang="es-ES_tradnl" sz="2800" b="1" dirty="0">
              <a:solidFill>
                <a:srgbClr val="FF6600"/>
              </a:solidFill>
            </a:endParaRPr>
          </a:p>
        </p:txBody>
      </p:sp>
      <p:sp>
        <p:nvSpPr>
          <p:cNvPr id="5" name="CuadroTexto 4"/>
          <p:cNvSpPr txBox="1"/>
          <p:nvPr/>
        </p:nvSpPr>
        <p:spPr>
          <a:xfrm>
            <a:off x="790169" y="4361947"/>
            <a:ext cx="6768752" cy="1200329"/>
          </a:xfrm>
          <a:prstGeom prst="rect">
            <a:avLst/>
          </a:prstGeom>
          <a:noFill/>
        </p:spPr>
        <p:txBody>
          <a:bodyPr wrap="square" rtlCol="0">
            <a:spAutoFit/>
          </a:bodyPr>
          <a:lstStyle/>
          <a:p>
            <a:r>
              <a:rPr lang="es-ES_tradnl" dirty="0" smtClean="0"/>
              <a:t>Describir los elementos del </a:t>
            </a:r>
            <a:r>
              <a:rPr lang="es-MX" dirty="0"/>
              <a:t>diseño </a:t>
            </a:r>
            <a:r>
              <a:rPr lang="es-ES_tradnl" dirty="0"/>
              <a:t>conceptuales, visuales, prácticos y de </a:t>
            </a:r>
            <a:r>
              <a:rPr lang="es-ES_tradnl" dirty="0" smtClean="0"/>
              <a:t>relación</a:t>
            </a:r>
            <a:r>
              <a:rPr lang="es-MX" dirty="0"/>
              <a:t> </a:t>
            </a:r>
            <a:r>
              <a:rPr lang="es-MX" dirty="0" smtClean="0"/>
              <a:t>para su comprensión y aplicación en la generación de alternativas de diseño.</a:t>
            </a:r>
            <a:endParaRPr lang="es-MX" dirty="0"/>
          </a:p>
          <a:p>
            <a:endParaRPr lang="es-MX" dirty="0"/>
          </a:p>
        </p:txBody>
      </p:sp>
    </p:spTree>
    <p:extLst>
      <p:ext uri="{BB962C8B-B14F-4D97-AF65-F5344CB8AC3E}">
        <p14:creationId xmlns:p14="http://schemas.microsoft.com/office/powerpoint/2010/main" val="2699206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3048000" cy="35814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323528" y="609600"/>
            <a:ext cx="2495872" cy="1938992"/>
          </a:xfrm>
          <a:prstGeom prst="rect">
            <a:avLst/>
          </a:prstGeom>
          <a:noFill/>
        </p:spPr>
        <p:txBody>
          <a:bodyPr wrap="square" rtlCol="0">
            <a:spAutoFit/>
          </a:bodyPr>
          <a:lstStyle/>
          <a:p>
            <a:r>
              <a:rPr lang="es-ES_tradnl" sz="4000" dirty="0" smtClean="0">
                <a:cs typeface="HelveticaNeueLT Std Med Cn"/>
              </a:rPr>
              <a:t>Elementos prácticos de diseño</a:t>
            </a:r>
            <a:endParaRPr lang="es-ES_tradnl" sz="4000" dirty="0">
              <a:cs typeface="HelveticaNeueLT Std Med Cn"/>
            </a:endParaRPr>
          </a:p>
        </p:txBody>
      </p:sp>
      <p:sp>
        <p:nvSpPr>
          <p:cNvPr id="5" name="CuadroTexto 4"/>
          <p:cNvSpPr txBox="1"/>
          <p:nvPr/>
        </p:nvSpPr>
        <p:spPr>
          <a:xfrm>
            <a:off x="3362653" y="2257961"/>
            <a:ext cx="4413811" cy="1631216"/>
          </a:xfrm>
          <a:prstGeom prst="rect">
            <a:avLst/>
          </a:prstGeom>
          <a:noFill/>
        </p:spPr>
        <p:txBody>
          <a:bodyPr wrap="square" rtlCol="0">
            <a:spAutoFit/>
          </a:bodyPr>
          <a:lstStyle/>
          <a:p>
            <a:r>
              <a:rPr lang="es-ES_tradnl" sz="2000" dirty="0" smtClean="0">
                <a:cs typeface="Roboto Slab Light"/>
              </a:rPr>
              <a:t>Los elementos prácticos subyacen el contenido y el alcance de un diseño y son:</a:t>
            </a:r>
          </a:p>
          <a:p>
            <a:endParaRPr lang="es-ES_tradnl" sz="2000" dirty="0" smtClean="0">
              <a:cs typeface="Roboto Slab Light"/>
            </a:endParaRPr>
          </a:p>
          <a:p>
            <a:endParaRPr lang="es-ES_tradnl" sz="2000" dirty="0" smtClean="0">
              <a:cs typeface="Roboto Slab Light"/>
            </a:endParaRPr>
          </a:p>
        </p:txBody>
      </p:sp>
      <p:sp>
        <p:nvSpPr>
          <p:cNvPr id="6" name="CuadroTexto 5"/>
          <p:cNvSpPr txBox="1"/>
          <p:nvPr/>
        </p:nvSpPr>
        <p:spPr>
          <a:xfrm>
            <a:off x="3779912" y="3284984"/>
            <a:ext cx="3672408" cy="1938992"/>
          </a:xfrm>
          <a:prstGeom prst="rect">
            <a:avLst/>
          </a:prstGeom>
          <a:noFill/>
        </p:spPr>
        <p:txBody>
          <a:bodyPr wrap="square" rtlCol="0">
            <a:spAutoFit/>
          </a:bodyPr>
          <a:lstStyle/>
          <a:p>
            <a:r>
              <a:rPr lang="es-ES_tradnl" sz="4000" dirty="0" smtClean="0">
                <a:cs typeface="HelveticaNeueLT Std Cn"/>
              </a:rPr>
              <a:t>Representación</a:t>
            </a:r>
          </a:p>
          <a:p>
            <a:r>
              <a:rPr lang="es-ES_tradnl" sz="4000" dirty="0" smtClean="0">
                <a:cs typeface="HelveticaNeueLT Std Cn"/>
              </a:rPr>
              <a:t>Significado</a:t>
            </a:r>
          </a:p>
          <a:p>
            <a:r>
              <a:rPr lang="es-ES_tradnl" sz="4000" dirty="0" smtClean="0">
                <a:cs typeface="HelveticaNeueLT Std Cn"/>
              </a:rPr>
              <a:t>Función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238093" y="4252555"/>
            <a:ext cx="2667000" cy="461665"/>
          </a:xfrm>
          <a:prstGeom prst="rect">
            <a:avLst/>
          </a:prstGeom>
          <a:noFill/>
        </p:spPr>
        <p:txBody>
          <a:bodyPr wrap="square" rtlCol="0">
            <a:spAutoFit/>
          </a:bodyPr>
          <a:lstStyle/>
          <a:p>
            <a:r>
              <a:rPr lang="es-ES_tradnl" sz="2400" dirty="0" smtClean="0">
                <a:solidFill>
                  <a:schemeClr val="bg2">
                    <a:lumMod val="90000"/>
                  </a:schemeClr>
                </a:solidFill>
                <a:cs typeface="HelveticaNeueLT Std Med Cn"/>
              </a:rPr>
              <a:t>REPRESENTACIÓN</a:t>
            </a:r>
            <a:endParaRPr lang="es-ES_tradnl" sz="2400" dirty="0">
              <a:solidFill>
                <a:schemeClr val="bg2">
                  <a:lumMod val="90000"/>
                </a:schemeClr>
              </a:solidFill>
              <a:cs typeface="HelveticaNeueLT Std Med Cn"/>
            </a:endParaRPr>
          </a:p>
        </p:txBody>
      </p:sp>
      <p:sp>
        <p:nvSpPr>
          <p:cNvPr id="4" name="CuadroTexto 3"/>
          <p:cNvSpPr txBox="1"/>
          <p:nvPr/>
        </p:nvSpPr>
        <p:spPr>
          <a:xfrm>
            <a:off x="3134592" y="338703"/>
            <a:ext cx="4042664" cy="4893647"/>
          </a:xfrm>
          <a:prstGeom prst="rect">
            <a:avLst/>
          </a:prstGeom>
          <a:noFill/>
        </p:spPr>
        <p:txBody>
          <a:bodyPr wrap="square" rtlCol="0">
            <a:spAutoFit/>
          </a:bodyPr>
          <a:lstStyle/>
          <a:p>
            <a:r>
              <a:rPr lang="es-ES_tradnl" sz="2400" dirty="0" smtClean="0">
                <a:cs typeface="Roboto Slab Light"/>
              </a:rPr>
              <a:t>La representación se refiere cuando una forma ha sido derivada de la naturaleza o del mundo hecho por el hombre (antrópico).</a:t>
            </a:r>
          </a:p>
          <a:p>
            <a:endParaRPr lang="es-ES_tradnl" sz="2400" dirty="0" smtClean="0">
              <a:cs typeface="Roboto Slab Light"/>
            </a:endParaRPr>
          </a:p>
          <a:p>
            <a:r>
              <a:rPr lang="es-ES_tradnl" sz="2400" dirty="0" smtClean="0">
                <a:cs typeface="Roboto Slab Light"/>
              </a:rPr>
              <a:t>La representación puede ser:</a:t>
            </a:r>
          </a:p>
          <a:p>
            <a:endParaRPr lang="es-ES_tradnl" sz="2400" dirty="0" smtClean="0">
              <a:cs typeface="Roboto Slab Light"/>
            </a:endParaRPr>
          </a:p>
          <a:p>
            <a:r>
              <a:rPr lang="es-ES_tradnl" sz="2400" dirty="0" smtClean="0">
                <a:cs typeface="Roboto Slab Light"/>
              </a:rPr>
              <a:t>Realista</a:t>
            </a:r>
          </a:p>
          <a:p>
            <a:r>
              <a:rPr lang="es-ES_tradnl" sz="2400" dirty="0" smtClean="0">
                <a:cs typeface="Roboto Slab Light"/>
              </a:rPr>
              <a:t>Estilizada</a:t>
            </a:r>
          </a:p>
          <a:p>
            <a:r>
              <a:rPr lang="es-ES_tradnl" sz="2400" dirty="0" err="1" smtClean="0">
                <a:cs typeface="Roboto Slab Light"/>
              </a:rPr>
              <a:t>Semiabstracta</a:t>
            </a:r>
            <a:endParaRPr lang="es-ES_tradnl" sz="2400" dirty="0" smtClean="0">
              <a:cs typeface="Roboto Slab Light"/>
            </a:endParaRPr>
          </a:p>
          <a:p>
            <a:endParaRPr lang="es-ES_tradnl" sz="2400" dirty="0" smtClean="0">
              <a:cs typeface="Roboto Slab Light"/>
            </a:endParaRPr>
          </a:p>
          <a:p>
            <a:endParaRPr lang="es-ES_tradnl" sz="2400" dirty="0" smtClean="0">
              <a:cs typeface="Roboto Slab Light"/>
            </a:endParaRPr>
          </a:p>
        </p:txBody>
      </p:sp>
      <p:pic>
        <p:nvPicPr>
          <p:cNvPr id="5" name="Imagen 4" descr="images-3.jpeg"/>
          <p:cNvPicPr>
            <a:picLocks noChangeAspect="1"/>
          </p:cNvPicPr>
          <p:nvPr/>
        </p:nvPicPr>
        <p:blipFill>
          <a:blip r:embed="rId2"/>
          <a:stretch>
            <a:fillRect/>
          </a:stretch>
        </p:blipFill>
        <p:spPr>
          <a:xfrm>
            <a:off x="5093815" y="3405038"/>
            <a:ext cx="2398633" cy="1695034"/>
          </a:xfrm>
          <a:prstGeom prst="rect">
            <a:avLst/>
          </a:prstGeom>
        </p:spPr>
      </p:pic>
      <p:pic>
        <p:nvPicPr>
          <p:cNvPr id="6" name="Imagen 5" descr="images-4.jpeg"/>
          <p:cNvPicPr>
            <a:picLocks noChangeAspect="1"/>
          </p:cNvPicPr>
          <p:nvPr/>
        </p:nvPicPr>
        <p:blipFill>
          <a:blip r:embed="rId3"/>
          <a:srcRect l="6897" t="3981" r="6896" b="3981"/>
          <a:stretch>
            <a:fillRect/>
          </a:stretch>
        </p:blipFill>
        <p:spPr>
          <a:xfrm>
            <a:off x="7020588" y="2068132"/>
            <a:ext cx="1340882" cy="1456254"/>
          </a:xfrm>
          <a:prstGeom prst="rect">
            <a:avLst/>
          </a:prstGeom>
        </p:spPr>
      </p:pic>
      <p:pic>
        <p:nvPicPr>
          <p:cNvPr id="7" name="Imagen 6" descr="images-5.jpeg"/>
          <p:cNvPicPr>
            <a:picLocks noChangeAspect="1"/>
          </p:cNvPicPr>
          <p:nvPr/>
        </p:nvPicPr>
        <p:blipFill>
          <a:blip r:embed="rId4"/>
          <a:stretch>
            <a:fillRect/>
          </a:stretch>
        </p:blipFill>
        <p:spPr>
          <a:xfrm>
            <a:off x="6464902" y="4829356"/>
            <a:ext cx="1739900" cy="17399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381000" y="4191000"/>
            <a:ext cx="2174776" cy="523220"/>
          </a:xfrm>
          <a:prstGeom prst="rect">
            <a:avLst/>
          </a:prstGeom>
          <a:noFill/>
        </p:spPr>
        <p:txBody>
          <a:bodyPr wrap="square" rtlCol="0">
            <a:spAutoFit/>
          </a:bodyPr>
          <a:lstStyle/>
          <a:p>
            <a:r>
              <a:rPr lang="es-ES_tradnl" sz="2800" dirty="0" smtClean="0">
                <a:solidFill>
                  <a:schemeClr val="bg2">
                    <a:lumMod val="90000"/>
                  </a:schemeClr>
                </a:solidFill>
                <a:cs typeface="HelveticaNeueLT Std Med Cn"/>
              </a:rPr>
              <a:t>SIGNIFICADO</a:t>
            </a:r>
            <a:endParaRPr lang="es-ES_tradnl" sz="2800" dirty="0">
              <a:solidFill>
                <a:schemeClr val="bg2">
                  <a:lumMod val="90000"/>
                </a:schemeClr>
              </a:solidFill>
              <a:cs typeface="HelveticaNeueLT Std Med Cn"/>
            </a:endParaRPr>
          </a:p>
        </p:txBody>
      </p:sp>
      <p:sp>
        <p:nvSpPr>
          <p:cNvPr id="4" name="CuadroTexto 3"/>
          <p:cNvSpPr txBox="1"/>
          <p:nvPr/>
        </p:nvSpPr>
        <p:spPr>
          <a:xfrm>
            <a:off x="3352799" y="457200"/>
            <a:ext cx="4273301" cy="1938992"/>
          </a:xfrm>
          <a:prstGeom prst="rect">
            <a:avLst/>
          </a:prstGeom>
          <a:noFill/>
        </p:spPr>
        <p:txBody>
          <a:bodyPr wrap="square" rtlCol="0">
            <a:spAutoFit/>
          </a:bodyPr>
          <a:lstStyle/>
          <a:p>
            <a:r>
              <a:rPr lang="es-ES_tradnl" sz="2400" dirty="0" smtClean="0">
                <a:cs typeface="Roboto Slab Light"/>
              </a:rPr>
              <a:t>El significado se hace presente cuando el diseño transporta un mensaje.</a:t>
            </a:r>
          </a:p>
          <a:p>
            <a:endParaRPr lang="es-ES_tradnl" sz="2400" dirty="0" smtClean="0">
              <a:cs typeface="Roboto Slab Light"/>
            </a:endParaRPr>
          </a:p>
          <a:p>
            <a:endParaRPr lang="es-ES_tradnl" sz="2400" dirty="0" smtClean="0">
              <a:cs typeface="Roboto Slab Light"/>
            </a:endParaRPr>
          </a:p>
        </p:txBody>
      </p:sp>
      <p:pic>
        <p:nvPicPr>
          <p:cNvPr id="8" name="Imagen 7" descr="images-5.jpeg"/>
          <p:cNvPicPr>
            <a:picLocks noChangeAspect="1"/>
          </p:cNvPicPr>
          <p:nvPr/>
        </p:nvPicPr>
        <p:blipFill>
          <a:blip r:embed="rId2"/>
          <a:stretch>
            <a:fillRect/>
          </a:stretch>
        </p:blipFill>
        <p:spPr>
          <a:xfrm>
            <a:off x="3321051" y="1689100"/>
            <a:ext cx="1610989" cy="1610989"/>
          </a:xfrm>
          <a:prstGeom prst="rect">
            <a:avLst/>
          </a:prstGeom>
        </p:spPr>
      </p:pic>
      <p:pic>
        <p:nvPicPr>
          <p:cNvPr id="10" name="Imagen 9" descr="images-7.jpeg"/>
          <p:cNvPicPr>
            <a:picLocks noChangeAspect="1"/>
          </p:cNvPicPr>
          <p:nvPr/>
        </p:nvPicPr>
        <p:blipFill>
          <a:blip r:embed="rId3"/>
          <a:stretch>
            <a:fillRect/>
          </a:stretch>
        </p:blipFill>
        <p:spPr>
          <a:xfrm>
            <a:off x="3371411" y="3460723"/>
            <a:ext cx="1721448" cy="1480445"/>
          </a:xfrm>
          <a:prstGeom prst="rect">
            <a:avLst/>
          </a:prstGeom>
        </p:spPr>
      </p:pic>
      <p:pic>
        <p:nvPicPr>
          <p:cNvPr id="11" name="Imagen 10" descr="images-8.jpeg"/>
          <p:cNvPicPr>
            <a:picLocks noChangeAspect="1"/>
          </p:cNvPicPr>
          <p:nvPr/>
        </p:nvPicPr>
        <p:blipFill>
          <a:blip r:embed="rId4"/>
          <a:stretch>
            <a:fillRect/>
          </a:stretch>
        </p:blipFill>
        <p:spPr>
          <a:xfrm>
            <a:off x="3572819" y="5130746"/>
            <a:ext cx="1488132" cy="1488132"/>
          </a:xfrm>
          <a:prstGeom prst="rect">
            <a:avLst/>
          </a:prstGeom>
        </p:spPr>
      </p:pic>
      <p:sp>
        <p:nvSpPr>
          <p:cNvPr id="9" name="CuadroTexto 8"/>
          <p:cNvSpPr txBox="1"/>
          <p:nvPr/>
        </p:nvSpPr>
        <p:spPr>
          <a:xfrm>
            <a:off x="5208655" y="2109477"/>
            <a:ext cx="3687513" cy="1754326"/>
          </a:xfrm>
          <a:prstGeom prst="rect">
            <a:avLst/>
          </a:prstGeom>
          <a:noFill/>
        </p:spPr>
        <p:txBody>
          <a:bodyPr wrap="square" rtlCol="0">
            <a:spAutoFit/>
          </a:bodyPr>
          <a:lstStyle/>
          <a:p>
            <a:r>
              <a:rPr lang="es-ES_tradnl" dirty="0" smtClean="0">
                <a:cs typeface="Roboto Slab Light"/>
              </a:rPr>
              <a:t>Por ejemplo, este puede dar el mensaje de avance tecnológico, de status, por el color, puede dar un mensaje de inclusión o neutral.</a:t>
            </a:r>
          </a:p>
          <a:p>
            <a:endParaRPr lang="es-ES_tradnl" dirty="0" smtClean="0">
              <a:cs typeface="Roboto Slab Light"/>
            </a:endParaRPr>
          </a:p>
          <a:p>
            <a:endParaRPr lang="es-ES_tradnl" dirty="0" smtClean="0">
              <a:cs typeface="Roboto Slab Light"/>
            </a:endParaRPr>
          </a:p>
        </p:txBody>
      </p:sp>
      <p:sp>
        <p:nvSpPr>
          <p:cNvPr id="12" name="CuadroTexto 11"/>
          <p:cNvSpPr txBox="1"/>
          <p:nvPr/>
        </p:nvSpPr>
        <p:spPr>
          <a:xfrm>
            <a:off x="5208655" y="3653418"/>
            <a:ext cx="3687513" cy="1477328"/>
          </a:xfrm>
          <a:prstGeom prst="rect">
            <a:avLst/>
          </a:prstGeom>
          <a:noFill/>
        </p:spPr>
        <p:txBody>
          <a:bodyPr wrap="square" rtlCol="0">
            <a:spAutoFit/>
          </a:bodyPr>
          <a:lstStyle/>
          <a:p>
            <a:r>
              <a:rPr lang="es-ES_tradnl" dirty="0" smtClean="0">
                <a:cs typeface="Roboto Slab Light"/>
              </a:rPr>
              <a:t>Por ejemplo, este puede dar el mensaje la universalidad, por la forma.</a:t>
            </a:r>
          </a:p>
          <a:p>
            <a:endParaRPr lang="es-ES_tradnl" dirty="0" smtClean="0">
              <a:cs typeface="Roboto Slab Light"/>
            </a:endParaRPr>
          </a:p>
          <a:p>
            <a:endParaRPr lang="es-ES_tradnl" dirty="0" smtClean="0">
              <a:cs typeface="Roboto Slab Light"/>
            </a:endParaRPr>
          </a:p>
        </p:txBody>
      </p:sp>
      <p:sp>
        <p:nvSpPr>
          <p:cNvPr id="13" name="CuadroTexto 12"/>
          <p:cNvSpPr txBox="1"/>
          <p:nvPr/>
        </p:nvSpPr>
        <p:spPr>
          <a:xfrm>
            <a:off x="5235295" y="5215778"/>
            <a:ext cx="3687513" cy="1477328"/>
          </a:xfrm>
          <a:prstGeom prst="rect">
            <a:avLst/>
          </a:prstGeom>
          <a:noFill/>
        </p:spPr>
        <p:txBody>
          <a:bodyPr wrap="square" rtlCol="0">
            <a:spAutoFit/>
          </a:bodyPr>
          <a:lstStyle/>
          <a:p>
            <a:r>
              <a:rPr lang="es-ES_tradnl" dirty="0" smtClean="0">
                <a:cs typeface="Roboto Slab Light"/>
              </a:rPr>
              <a:t>Por ejemplo, este puede dar el mensaje de variedad e inclusión por la forma y los colores.</a:t>
            </a:r>
          </a:p>
          <a:p>
            <a:endParaRPr lang="es-ES_tradnl" dirty="0" smtClean="0">
              <a:cs typeface="Roboto Slab Light"/>
            </a:endParaRPr>
          </a:p>
          <a:p>
            <a:endParaRPr lang="es-ES_tradnl" dirty="0" smtClean="0">
              <a:cs typeface="Roboto Slab Ligh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609600" y="4191000"/>
            <a:ext cx="1802160" cy="523220"/>
          </a:xfrm>
          <a:prstGeom prst="rect">
            <a:avLst/>
          </a:prstGeom>
          <a:noFill/>
        </p:spPr>
        <p:txBody>
          <a:bodyPr wrap="square" rtlCol="0">
            <a:spAutoFit/>
          </a:bodyPr>
          <a:lstStyle/>
          <a:p>
            <a:r>
              <a:rPr lang="es-ES_tradnl" sz="2800" dirty="0" smtClean="0">
                <a:solidFill>
                  <a:schemeClr val="bg2">
                    <a:lumMod val="90000"/>
                  </a:schemeClr>
                </a:solidFill>
                <a:cs typeface="HelveticaNeueLT Std Med Cn"/>
              </a:rPr>
              <a:t>FUNCIÓN</a:t>
            </a:r>
            <a:endParaRPr lang="es-ES_tradnl" sz="2800" dirty="0">
              <a:solidFill>
                <a:schemeClr val="bg2">
                  <a:lumMod val="90000"/>
                </a:schemeClr>
              </a:solidFill>
              <a:cs typeface="HelveticaNeueLT Std Med Cn"/>
            </a:endParaRPr>
          </a:p>
        </p:txBody>
      </p:sp>
      <p:sp>
        <p:nvSpPr>
          <p:cNvPr id="4" name="CuadroTexto 3"/>
          <p:cNvSpPr txBox="1"/>
          <p:nvPr/>
        </p:nvSpPr>
        <p:spPr>
          <a:xfrm>
            <a:off x="3657600" y="457200"/>
            <a:ext cx="3887340" cy="1785104"/>
          </a:xfrm>
          <a:prstGeom prst="rect">
            <a:avLst/>
          </a:prstGeom>
          <a:noFill/>
        </p:spPr>
        <p:txBody>
          <a:bodyPr wrap="square" rtlCol="0">
            <a:spAutoFit/>
          </a:bodyPr>
          <a:lstStyle/>
          <a:p>
            <a:r>
              <a:rPr lang="es-ES_tradnl" sz="2200" dirty="0" smtClean="0">
                <a:cs typeface="Roboto Slab Light"/>
              </a:rPr>
              <a:t>La función se hace presente cuando un diseño debe servir para un determinado propósito.</a:t>
            </a:r>
          </a:p>
          <a:p>
            <a:endParaRPr lang="es-ES_tradnl" sz="2200" dirty="0" smtClean="0">
              <a:cs typeface="Roboto Slab Light"/>
            </a:endParaRPr>
          </a:p>
          <a:p>
            <a:endParaRPr lang="es-ES_tradnl" sz="2200" dirty="0" smtClean="0">
              <a:cs typeface="Roboto Slab Light"/>
            </a:endParaRPr>
          </a:p>
        </p:txBody>
      </p:sp>
      <p:pic>
        <p:nvPicPr>
          <p:cNvPr id="5" name="Imagen 4" descr="images-6.jpeg"/>
          <p:cNvPicPr>
            <a:picLocks noChangeAspect="1"/>
          </p:cNvPicPr>
          <p:nvPr/>
        </p:nvPicPr>
        <p:blipFill>
          <a:blip r:embed="rId2"/>
          <a:stretch>
            <a:fillRect/>
          </a:stretch>
        </p:blipFill>
        <p:spPr>
          <a:xfrm>
            <a:off x="3910340" y="1916832"/>
            <a:ext cx="1676400" cy="1625600"/>
          </a:xfrm>
          <a:prstGeom prst="rect">
            <a:avLst/>
          </a:prstGeom>
        </p:spPr>
      </p:pic>
      <p:pic>
        <p:nvPicPr>
          <p:cNvPr id="6" name="Imagen 5" descr="images-9.jpeg"/>
          <p:cNvPicPr>
            <a:picLocks noChangeAspect="1"/>
          </p:cNvPicPr>
          <p:nvPr/>
        </p:nvPicPr>
        <p:blipFill>
          <a:blip r:embed="rId3"/>
          <a:stretch>
            <a:fillRect/>
          </a:stretch>
        </p:blipFill>
        <p:spPr>
          <a:xfrm>
            <a:off x="3619500" y="3761720"/>
            <a:ext cx="2258080" cy="2258080"/>
          </a:xfrm>
          <a:prstGeom prst="rect">
            <a:avLst/>
          </a:prstGeom>
        </p:spPr>
      </p:pic>
      <p:sp>
        <p:nvSpPr>
          <p:cNvPr id="7" name="CuadroTexto 6"/>
          <p:cNvSpPr txBox="1"/>
          <p:nvPr/>
        </p:nvSpPr>
        <p:spPr>
          <a:xfrm>
            <a:off x="5887275" y="2122604"/>
            <a:ext cx="2933198" cy="1754326"/>
          </a:xfrm>
          <a:prstGeom prst="rect">
            <a:avLst/>
          </a:prstGeom>
          <a:noFill/>
        </p:spPr>
        <p:txBody>
          <a:bodyPr wrap="square" rtlCol="0">
            <a:spAutoFit/>
          </a:bodyPr>
          <a:lstStyle/>
          <a:p>
            <a:r>
              <a:rPr lang="es-ES_tradnl" dirty="0" smtClean="0">
                <a:cs typeface="Roboto Slab Light"/>
              </a:rPr>
              <a:t>Sirve para el propósito de identificar o hacer alusión al reciclaje, por la dirección y color de las formas</a:t>
            </a:r>
          </a:p>
          <a:p>
            <a:endParaRPr lang="es-ES_tradnl" dirty="0" smtClean="0">
              <a:cs typeface="Roboto Slab Light"/>
            </a:endParaRPr>
          </a:p>
          <a:p>
            <a:endParaRPr lang="es-ES_tradnl" dirty="0" smtClean="0">
              <a:cs typeface="Roboto Slab Light"/>
            </a:endParaRPr>
          </a:p>
        </p:txBody>
      </p:sp>
      <p:sp>
        <p:nvSpPr>
          <p:cNvPr id="8" name="CuadroTexto 7"/>
          <p:cNvSpPr txBox="1"/>
          <p:nvPr/>
        </p:nvSpPr>
        <p:spPr>
          <a:xfrm>
            <a:off x="6039675" y="4188868"/>
            <a:ext cx="2933198" cy="1754326"/>
          </a:xfrm>
          <a:prstGeom prst="rect">
            <a:avLst/>
          </a:prstGeom>
          <a:noFill/>
        </p:spPr>
        <p:txBody>
          <a:bodyPr wrap="square" rtlCol="0">
            <a:spAutoFit/>
          </a:bodyPr>
          <a:lstStyle/>
          <a:p>
            <a:r>
              <a:rPr lang="es-ES_tradnl" dirty="0" smtClean="0">
                <a:cs typeface="Roboto Slab Light"/>
              </a:rPr>
              <a:t>Por ejemplo, sirve para el propósito de diferenciar espacios exclusivamente para los dos géneros.</a:t>
            </a:r>
          </a:p>
          <a:p>
            <a:endParaRPr lang="es-ES_tradnl" dirty="0" smtClean="0">
              <a:cs typeface="Roboto Slab Light"/>
            </a:endParaRPr>
          </a:p>
          <a:p>
            <a:endParaRPr lang="es-ES_tradnl" dirty="0" smtClean="0">
              <a:cs typeface="Roboto Slab Ligh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4644008" cy="1844824"/>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662372" y="568469"/>
            <a:ext cx="3981636" cy="707886"/>
          </a:xfrm>
          <a:prstGeom prst="rect">
            <a:avLst/>
          </a:prstGeom>
          <a:noFill/>
        </p:spPr>
        <p:txBody>
          <a:bodyPr wrap="square" rtlCol="0">
            <a:spAutoFit/>
          </a:bodyPr>
          <a:lstStyle/>
          <a:p>
            <a:r>
              <a:rPr lang="es-ES_tradnl" sz="4000" b="1" dirty="0" smtClean="0">
                <a:solidFill>
                  <a:schemeClr val="bg1"/>
                </a:solidFill>
                <a:latin typeface="HelveticaNeueLT Std Med Cn"/>
                <a:cs typeface="HelveticaNeueLT Std Med Cn"/>
              </a:rPr>
              <a:t>Conclusiones</a:t>
            </a:r>
            <a:endParaRPr lang="es-ES_tradnl" sz="4000" b="1" dirty="0">
              <a:solidFill>
                <a:schemeClr val="bg1"/>
              </a:solidFill>
              <a:latin typeface="HelveticaNeueLT Std Med Cn"/>
              <a:cs typeface="HelveticaNeueLT Std Med Cn"/>
            </a:endParaRPr>
          </a:p>
        </p:txBody>
      </p:sp>
      <p:sp>
        <p:nvSpPr>
          <p:cNvPr id="4" name="CuadroTexto 3"/>
          <p:cNvSpPr txBox="1"/>
          <p:nvPr/>
        </p:nvSpPr>
        <p:spPr>
          <a:xfrm>
            <a:off x="3779912" y="2428307"/>
            <a:ext cx="5112568" cy="3785652"/>
          </a:xfrm>
          <a:prstGeom prst="rect">
            <a:avLst/>
          </a:prstGeom>
          <a:noFill/>
        </p:spPr>
        <p:txBody>
          <a:bodyPr wrap="square" rtlCol="0">
            <a:spAutoFit/>
          </a:bodyPr>
          <a:lstStyle/>
          <a:p>
            <a:r>
              <a:rPr lang="es-MX" sz="2000" dirty="0" smtClean="0"/>
              <a:t>Los elementos básicos del diseño son de suma importancia para el diseñador, ya que a partir de su organización, selección, es que se puede plasmar un lenguaje visual que comunique mensajes específicos y determinados que diseñador desee transmitir.</a:t>
            </a:r>
          </a:p>
          <a:p>
            <a:endParaRPr lang="es-MX" sz="2000" dirty="0"/>
          </a:p>
          <a:p>
            <a:r>
              <a:rPr lang="es-MX" sz="2000" dirty="0" smtClean="0"/>
              <a:t>El conocer los elementos de diseño podrá ayudar al que trabaja en este campo a la elección de los mismos de acuerdo a un objetivo o propósito.</a:t>
            </a:r>
          </a:p>
          <a:p>
            <a:endParaRPr lang="es-MX" sz="2000" dirty="0" smtClean="0"/>
          </a:p>
        </p:txBody>
      </p:sp>
    </p:spTree>
    <p:extLst>
      <p:ext uri="{BB962C8B-B14F-4D97-AF65-F5344CB8AC3E}">
        <p14:creationId xmlns:p14="http://schemas.microsoft.com/office/powerpoint/2010/main" val="23342729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4644008" cy="1844824"/>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662372" y="568469"/>
            <a:ext cx="3981636" cy="707886"/>
          </a:xfrm>
          <a:prstGeom prst="rect">
            <a:avLst/>
          </a:prstGeom>
          <a:noFill/>
        </p:spPr>
        <p:txBody>
          <a:bodyPr wrap="square" rtlCol="0">
            <a:spAutoFit/>
          </a:bodyPr>
          <a:lstStyle/>
          <a:p>
            <a:r>
              <a:rPr lang="es-ES_tradnl" sz="4000" b="1" dirty="0" smtClean="0">
                <a:solidFill>
                  <a:schemeClr val="bg1"/>
                </a:solidFill>
                <a:latin typeface="HelveticaNeueLT Std Med Cn"/>
                <a:cs typeface="HelveticaNeueLT Std Med Cn"/>
              </a:rPr>
              <a:t>Conclusiones</a:t>
            </a:r>
            <a:endParaRPr lang="es-ES_tradnl" sz="4000" b="1" dirty="0">
              <a:solidFill>
                <a:schemeClr val="bg1"/>
              </a:solidFill>
              <a:latin typeface="HelveticaNeueLT Std Med Cn"/>
              <a:cs typeface="HelveticaNeueLT Std Med Cn"/>
            </a:endParaRPr>
          </a:p>
        </p:txBody>
      </p:sp>
      <p:sp>
        <p:nvSpPr>
          <p:cNvPr id="4" name="CuadroTexto 3"/>
          <p:cNvSpPr txBox="1"/>
          <p:nvPr/>
        </p:nvSpPr>
        <p:spPr>
          <a:xfrm>
            <a:off x="3203848" y="1988840"/>
            <a:ext cx="5670617" cy="4708981"/>
          </a:xfrm>
          <a:prstGeom prst="rect">
            <a:avLst/>
          </a:prstGeom>
          <a:noFill/>
        </p:spPr>
        <p:txBody>
          <a:bodyPr wrap="square" rtlCol="0">
            <a:spAutoFit/>
          </a:bodyPr>
          <a:lstStyle/>
          <a:p>
            <a:r>
              <a:rPr lang="es-MX" sz="2000" dirty="0" smtClean="0"/>
              <a:t>Los elementos básicos del diseño conforman un lenguaje visual, en su sintaxis radica la eficacia de la transmisión del mensaje que se desea proyectar.</a:t>
            </a:r>
          </a:p>
          <a:p>
            <a:endParaRPr lang="es-MX" sz="2000" dirty="0"/>
          </a:p>
          <a:p>
            <a:r>
              <a:rPr lang="es-MX" sz="2000" dirty="0"/>
              <a:t>Es importante </a:t>
            </a:r>
            <a:r>
              <a:rPr lang="es-MX" sz="2000" dirty="0" smtClean="0"/>
              <a:t>conocer </a:t>
            </a:r>
            <a:r>
              <a:rPr lang="es-MX" sz="2000" dirty="0"/>
              <a:t>los elementos con los que nos comunicamos. Si no conocemos dichos elementos no podemos comunicarnos y la comunicación puede quedarse incompleta. </a:t>
            </a:r>
            <a:endParaRPr lang="es-MX" sz="2000" dirty="0" smtClean="0"/>
          </a:p>
          <a:p>
            <a:endParaRPr lang="es-MX" sz="2000" dirty="0" smtClean="0"/>
          </a:p>
          <a:p>
            <a:r>
              <a:rPr lang="es-MX" sz="2000" dirty="0" smtClean="0"/>
              <a:t>Las transformaciones gráficas que apliquemos a los elementos visuales de la composición, también juegan un papel en la interpretación del espectador.</a:t>
            </a:r>
          </a:p>
          <a:p>
            <a:endParaRPr lang="es-MX" sz="2000" dirty="0" smtClean="0"/>
          </a:p>
          <a:p>
            <a:endParaRPr lang="es-MX" sz="2000" dirty="0"/>
          </a:p>
          <a:p>
            <a:endParaRPr lang="es-MX" sz="2000" dirty="0" smtClean="0"/>
          </a:p>
        </p:txBody>
      </p:sp>
    </p:spTree>
    <p:extLst>
      <p:ext uri="{BB962C8B-B14F-4D97-AF65-F5344CB8AC3E}">
        <p14:creationId xmlns:p14="http://schemas.microsoft.com/office/powerpoint/2010/main" val="292364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4644008" cy="1844824"/>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662372" y="568469"/>
            <a:ext cx="3981636" cy="707886"/>
          </a:xfrm>
          <a:prstGeom prst="rect">
            <a:avLst/>
          </a:prstGeom>
          <a:noFill/>
        </p:spPr>
        <p:txBody>
          <a:bodyPr wrap="square" rtlCol="0">
            <a:spAutoFit/>
          </a:bodyPr>
          <a:lstStyle/>
          <a:p>
            <a:r>
              <a:rPr lang="es-ES_tradnl" sz="4000" b="1" dirty="0" smtClean="0">
                <a:solidFill>
                  <a:schemeClr val="bg1"/>
                </a:solidFill>
                <a:latin typeface="HelveticaNeueLT Std Med Cn"/>
                <a:cs typeface="HelveticaNeueLT Std Med Cn"/>
              </a:rPr>
              <a:t>Conclusiones</a:t>
            </a:r>
            <a:endParaRPr lang="es-ES_tradnl" sz="4000" b="1" dirty="0">
              <a:solidFill>
                <a:schemeClr val="bg1"/>
              </a:solidFill>
              <a:latin typeface="HelveticaNeueLT Std Med Cn"/>
              <a:cs typeface="HelveticaNeueLT Std Med Cn"/>
            </a:endParaRPr>
          </a:p>
        </p:txBody>
      </p:sp>
      <p:sp>
        <p:nvSpPr>
          <p:cNvPr id="4" name="CuadroTexto 3"/>
          <p:cNvSpPr txBox="1"/>
          <p:nvPr/>
        </p:nvSpPr>
        <p:spPr>
          <a:xfrm>
            <a:off x="3203848" y="1988840"/>
            <a:ext cx="5670617" cy="1938992"/>
          </a:xfrm>
          <a:prstGeom prst="rect">
            <a:avLst/>
          </a:prstGeom>
          <a:noFill/>
        </p:spPr>
        <p:txBody>
          <a:bodyPr wrap="square" rtlCol="0">
            <a:spAutoFit/>
          </a:bodyPr>
          <a:lstStyle/>
          <a:p>
            <a:endParaRPr lang="es-MX" sz="2000" dirty="0" smtClean="0"/>
          </a:p>
          <a:p>
            <a:r>
              <a:rPr lang="es-MX" sz="2000" dirty="0" smtClean="0"/>
              <a:t>Todo </a:t>
            </a:r>
            <a:r>
              <a:rPr lang="es-MX" sz="2000" dirty="0"/>
              <a:t>lo que creamos, por donde nos movemos, se basa en las imágenes, necesitamos imágenes en la actualidad para todo, </a:t>
            </a:r>
            <a:r>
              <a:rPr lang="es-MX" sz="2000" dirty="0" smtClean="0"/>
              <a:t>y con éstas se configuran nuestra cultura material.</a:t>
            </a:r>
          </a:p>
          <a:p>
            <a:endParaRPr lang="es-MX" sz="2000" dirty="0" smtClean="0"/>
          </a:p>
        </p:txBody>
      </p:sp>
    </p:spTree>
    <p:extLst>
      <p:ext uri="{BB962C8B-B14F-4D97-AF65-F5344CB8AC3E}">
        <p14:creationId xmlns:p14="http://schemas.microsoft.com/office/powerpoint/2010/main" val="24352545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213030" y="597915"/>
            <a:ext cx="3981636" cy="584775"/>
          </a:xfrm>
          <a:prstGeom prst="rect">
            <a:avLst/>
          </a:prstGeom>
          <a:noFill/>
        </p:spPr>
        <p:txBody>
          <a:bodyPr wrap="square" rtlCol="0">
            <a:spAutoFit/>
          </a:bodyPr>
          <a:lstStyle/>
          <a:p>
            <a:r>
              <a:rPr lang="es-ES_tradnl" sz="1600" b="1" dirty="0" smtClean="0">
                <a:solidFill>
                  <a:schemeClr val="accent6">
                    <a:lumMod val="75000"/>
                  </a:schemeClr>
                </a:solidFill>
                <a:latin typeface="HelveticaNeueLT Std Med Cn"/>
                <a:cs typeface="HelveticaNeueLT Std Med Cn"/>
              </a:rPr>
              <a:t>Referencias bibliográficas y </a:t>
            </a:r>
            <a:r>
              <a:rPr lang="es-ES_tradnl" sz="1600" b="1" dirty="0" err="1" smtClean="0">
                <a:solidFill>
                  <a:schemeClr val="accent6">
                    <a:lumMod val="75000"/>
                  </a:schemeClr>
                </a:solidFill>
                <a:latin typeface="HelveticaNeueLT Std Med Cn"/>
                <a:cs typeface="HelveticaNeueLT Std Med Cn"/>
              </a:rPr>
              <a:t>cibergráficas</a:t>
            </a:r>
            <a:endParaRPr lang="es-ES_tradnl" sz="1600" b="1" dirty="0">
              <a:solidFill>
                <a:schemeClr val="accent6">
                  <a:lumMod val="75000"/>
                </a:schemeClr>
              </a:solidFill>
              <a:latin typeface="HelveticaNeueLT Std Med Cn"/>
              <a:cs typeface="HelveticaNeueLT Std Med Cn"/>
            </a:endParaRPr>
          </a:p>
        </p:txBody>
      </p:sp>
      <p:sp>
        <p:nvSpPr>
          <p:cNvPr id="4" name="CuadroTexto 3"/>
          <p:cNvSpPr txBox="1"/>
          <p:nvPr/>
        </p:nvSpPr>
        <p:spPr>
          <a:xfrm>
            <a:off x="3203848" y="1988840"/>
            <a:ext cx="5670617" cy="4031873"/>
          </a:xfrm>
          <a:prstGeom prst="rect">
            <a:avLst/>
          </a:prstGeom>
          <a:noFill/>
        </p:spPr>
        <p:txBody>
          <a:bodyPr wrap="square" rtlCol="0">
            <a:spAutoFit/>
          </a:bodyPr>
          <a:lstStyle/>
          <a:p>
            <a:r>
              <a:rPr lang="es-MX" sz="1600" dirty="0" err="1" smtClean="0"/>
              <a:t>Dondis</a:t>
            </a:r>
            <a:r>
              <a:rPr lang="es-MX" sz="1600" dirty="0" smtClean="0"/>
              <a:t>, D. (2002). La sintaxis de la imagen. Barcelona. Gustavo Gili.</a:t>
            </a:r>
          </a:p>
          <a:p>
            <a:endParaRPr lang="es-MX" sz="1600" dirty="0"/>
          </a:p>
          <a:p>
            <a:r>
              <a:rPr lang="es-ES_tradnl" sz="1600" dirty="0"/>
              <a:t>Wong, </a:t>
            </a:r>
            <a:r>
              <a:rPr lang="es-ES_tradnl" sz="1600" dirty="0" err="1"/>
              <a:t>Wucius</a:t>
            </a:r>
            <a:r>
              <a:rPr lang="es-ES_tradnl" sz="1600" dirty="0"/>
              <a:t>. (2007) </a:t>
            </a:r>
            <a:r>
              <a:rPr lang="es-ES_tradnl" sz="1600" i="1" dirty="0"/>
              <a:t>Fundamentos del diseño. </a:t>
            </a:r>
            <a:r>
              <a:rPr lang="es-ES_tradnl" sz="1600" dirty="0"/>
              <a:t>Barcelona. Editorial Gustavo Gili.</a:t>
            </a:r>
          </a:p>
          <a:p>
            <a:endParaRPr lang="es-MX" sz="1600" dirty="0" smtClean="0"/>
          </a:p>
          <a:p>
            <a:r>
              <a:rPr lang="es-MX" sz="1600" i="1" dirty="0" smtClean="0"/>
              <a:t>La importancia del lenguaje visual en la actualidad. </a:t>
            </a:r>
            <a:r>
              <a:rPr lang="es-MX" sz="1600" dirty="0" smtClean="0"/>
              <a:t>En: Revista digital para profesionales de la enseñanza, No. 19 Marzo 2012. Federación de enseñanza de CC.CO. De Andalucía. ISNN 1989-4023. Disponible </a:t>
            </a:r>
            <a:r>
              <a:rPr lang="es-MX" sz="1600" dirty="0"/>
              <a:t>en: </a:t>
            </a:r>
            <a:r>
              <a:rPr lang="es-MX" sz="1600" dirty="0">
                <a:hlinkClick r:id="rId2"/>
              </a:rPr>
              <a:t>http://</a:t>
            </a:r>
            <a:r>
              <a:rPr lang="es-MX" sz="1600" dirty="0" smtClean="0">
                <a:hlinkClick r:id="rId2"/>
              </a:rPr>
              <a:t>www.feandalucia.ccoo.es/docu/p5sd9218.pdf</a:t>
            </a:r>
            <a:endParaRPr lang="es-MX" sz="1600" dirty="0" smtClean="0"/>
          </a:p>
          <a:p>
            <a:r>
              <a:rPr lang="es-MX" sz="1600" dirty="0" smtClean="0"/>
              <a:t>(consultado agosto de 2015)</a:t>
            </a:r>
          </a:p>
          <a:p>
            <a:endParaRPr lang="es-MX" sz="1600" dirty="0"/>
          </a:p>
          <a:p>
            <a:r>
              <a:rPr lang="es-MX" sz="1600" dirty="0" err="1" smtClean="0"/>
              <a:t>Sausmarez</a:t>
            </a:r>
            <a:r>
              <a:rPr lang="es-MX" sz="1600" dirty="0" smtClean="0"/>
              <a:t> de, Maurice. (1998) Diseño Básico: Dinámica de la forma visual en las artes plásticas. Barcelona. Gustavo Gili.</a:t>
            </a:r>
          </a:p>
          <a:p>
            <a:endParaRPr lang="es-MX" sz="1600" dirty="0" smtClean="0"/>
          </a:p>
        </p:txBody>
      </p:sp>
    </p:spTree>
    <p:extLst>
      <p:ext uri="{BB962C8B-B14F-4D97-AF65-F5344CB8AC3E}">
        <p14:creationId xmlns:p14="http://schemas.microsoft.com/office/powerpoint/2010/main" val="4207877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4644008" cy="1844824"/>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662372" y="568469"/>
            <a:ext cx="3981636" cy="707886"/>
          </a:xfrm>
          <a:prstGeom prst="rect">
            <a:avLst/>
          </a:prstGeom>
          <a:noFill/>
        </p:spPr>
        <p:txBody>
          <a:bodyPr wrap="square" rtlCol="0">
            <a:spAutoFit/>
          </a:bodyPr>
          <a:lstStyle/>
          <a:p>
            <a:r>
              <a:rPr lang="es-ES_tradnl" sz="4000" b="1" dirty="0" smtClean="0">
                <a:solidFill>
                  <a:schemeClr val="bg1"/>
                </a:solidFill>
                <a:latin typeface="HelveticaNeueLT Std Med Cn"/>
                <a:cs typeface="HelveticaNeueLT Std Med Cn"/>
              </a:rPr>
              <a:t>Introducción</a:t>
            </a:r>
            <a:endParaRPr lang="es-ES_tradnl" sz="4000" b="1" dirty="0">
              <a:solidFill>
                <a:schemeClr val="bg1"/>
              </a:solidFill>
              <a:latin typeface="HelveticaNeueLT Std Med Cn"/>
              <a:cs typeface="HelveticaNeueLT Std Med Cn"/>
            </a:endParaRPr>
          </a:p>
        </p:txBody>
      </p:sp>
      <p:sp>
        <p:nvSpPr>
          <p:cNvPr id="4" name="CuadroTexto 3"/>
          <p:cNvSpPr txBox="1"/>
          <p:nvPr/>
        </p:nvSpPr>
        <p:spPr>
          <a:xfrm>
            <a:off x="3779912" y="2428307"/>
            <a:ext cx="5112568" cy="3477875"/>
          </a:xfrm>
          <a:prstGeom prst="rect">
            <a:avLst/>
          </a:prstGeom>
          <a:noFill/>
        </p:spPr>
        <p:txBody>
          <a:bodyPr wrap="square" rtlCol="0">
            <a:spAutoFit/>
          </a:bodyPr>
          <a:lstStyle/>
          <a:p>
            <a:r>
              <a:rPr lang="es-MX" sz="2000" dirty="0" smtClean="0"/>
              <a:t>El diseño es un proceso de creación visual con un propósito, que cubre exigencias prácticas; un buen diseño es la mejor expresión visual de “algo”, ya sea un mensaje o producto.</a:t>
            </a:r>
          </a:p>
          <a:p>
            <a:r>
              <a:rPr lang="es-MX" sz="2000" dirty="0" smtClean="0"/>
              <a:t>  </a:t>
            </a:r>
          </a:p>
          <a:p>
            <a:r>
              <a:rPr lang="es-MX" sz="2000" dirty="0" smtClean="0"/>
              <a:t>El diseñador debe dominar el lenguaje visual,  que es la base de la creación del diseño, existen principios, reglas o conceptos, en lo que se refiere a organización visual, que son la herramienta básica del diseñador.</a:t>
            </a:r>
          </a:p>
          <a:p>
            <a:endParaRPr lang="es-MX" sz="2000" dirty="0" smtClean="0"/>
          </a:p>
        </p:txBody>
      </p:sp>
    </p:spTree>
    <p:extLst>
      <p:ext uri="{BB962C8B-B14F-4D97-AF65-F5344CB8AC3E}">
        <p14:creationId xmlns:p14="http://schemas.microsoft.com/office/powerpoint/2010/main" val="3062890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4644008" cy="1844824"/>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CuadroTexto 2"/>
          <p:cNvSpPr txBox="1"/>
          <p:nvPr/>
        </p:nvSpPr>
        <p:spPr>
          <a:xfrm>
            <a:off x="662372" y="568469"/>
            <a:ext cx="3981636" cy="707886"/>
          </a:xfrm>
          <a:prstGeom prst="rect">
            <a:avLst/>
          </a:prstGeom>
          <a:noFill/>
        </p:spPr>
        <p:txBody>
          <a:bodyPr wrap="square" rtlCol="0">
            <a:spAutoFit/>
          </a:bodyPr>
          <a:lstStyle/>
          <a:p>
            <a:r>
              <a:rPr lang="es-ES_tradnl" sz="4000" b="1" dirty="0" smtClean="0">
                <a:solidFill>
                  <a:schemeClr val="bg1"/>
                </a:solidFill>
                <a:latin typeface="HelveticaNeueLT Std Med Cn"/>
                <a:cs typeface="HelveticaNeueLT Std Med Cn"/>
              </a:rPr>
              <a:t>Introducción</a:t>
            </a:r>
            <a:endParaRPr lang="es-ES_tradnl" sz="4000" b="1" dirty="0">
              <a:solidFill>
                <a:schemeClr val="bg1"/>
              </a:solidFill>
              <a:latin typeface="HelveticaNeueLT Std Med Cn"/>
              <a:cs typeface="HelveticaNeueLT Std Med Cn"/>
            </a:endParaRPr>
          </a:p>
        </p:txBody>
      </p:sp>
      <p:sp>
        <p:nvSpPr>
          <p:cNvPr id="4" name="CuadroTexto 3"/>
          <p:cNvSpPr txBox="1"/>
          <p:nvPr/>
        </p:nvSpPr>
        <p:spPr>
          <a:xfrm>
            <a:off x="1115616" y="2276872"/>
            <a:ext cx="6768752" cy="3785652"/>
          </a:xfrm>
          <a:prstGeom prst="rect">
            <a:avLst/>
          </a:prstGeom>
          <a:noFill/>
        </p:spPr>
        <p:txBody>
          <a:bodyPr wrap="square" rtlCol="0">
            <a:spAutoFit/>
          </a:bodyPr>
          <a:lstStyle/>
          <a:p>
            <a:r>
              <a:rPr lang="es-MX" sz="2000" dirty="0" smtClean="0"/>
              <a:t>El </a:t>
            </a:r>
            <a:r>
              <a:rPr lang="es-MX" sz="2000" dirty="0"/>
              <a:t>lenguaje visual al igual que el lenguaje verbal, puede descomponerse en unidades mínimas dotadas de </a:t>
            </a:r>
            <a:r>
              <a:rPr lang="es-MX" sz="2000" dirty="0" smtClean="0"/>
              <a:t>significado, que aquí llamaremos elementos del diseño.</a:t>
            </a:r>
          </a:p>
          <a:p>
            <a:endParaRPr lang="es-MX" sz="2000" dirty="0"/>
          </a:p>
          <a:p>
            <a:r>
              <a:rPr lang="es-MX" sz="2000" dirty="0" smtClean="0"/>
              <a:t>El </a:t>
            </a:r>
            <a:r>
              <a:rPr lang="es-MX" sz="2000" dirty="0"/>
              <a:t>conocimiento apropiado de </a:t>
            </a:r>
            <a:r>
              <a:rPr lang="es-MX" sz="2000" dirty="0" smtClean="0"/>
              <a:t>estos elementos sirve </a:t>
            </a:r>
            <a:r>
              <a:rPr lang="es-MX" sz="2000" dirty="0"/>
              <a:t>para planear un mejor concepto de diseño y/o hacer un análisis detallado de una composición determinada</a:t>
            </a:r>
            <a:r>
              <a:rPr lang="es-MX" sz="2000" dirty="0" smtClean="0"/>
              <a:t>. Comprenderlos desde el punto de vista conceptual, visual, de relación y práctico, conformará la base para la construcción de alternativas de diseño y comprender las existentes.</a:t>
            </a:r>
          </a:p>
          <a:p>
            <a:endParaRPr lang="es-MX" sz="2000" dirty="0" smtClean="0"/>
          </a:p>
          <a:p>
            <a:endParaRPr lang="es-MX" sz="2000" dirty="0" smtClean="0"/>
          </a:p>
        </p:txBody>
      </p:sp>
    </p:spTree>
    <p:extLst>
      <p:ext uri="{BB962C8B-B14F-4D97-AF65-F5344CB8AC3E}">
        <p14:creationId xmlns:p14="http://schemas.microsoft.com/office/powerpoint/2010/main" val="2461134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505200" y="3062301"/>
            <a:ext cx="3200400" cy="523220"/>
          </a:xfrm>
          <a:prstGeom prst="rect">
            <a:avLst/>
          </a:prstGeom>
          <a:noFill/>
        </p:spPr>
        <p:txBody>
          <a:bodyPr wrap="square" rtlCol="0">
            <a:spAutoFit/>
          </a:bodyPr>
          <a:lstStyle/>
          <a:p>
            <a:r>
              <a:rPr lang="es-ES_tradnl" sz="2800" dirty="0" smtClean="0">
                <a:latin typeface="HelveticaNeueLT Std Med Cn"/>
                <a:cs typeface="HelveticaNeueLT Std Med Cn"/>
              </a:rPr>
              <a:t>CONCEPTUALES</a:t>
            </a:r>
            <a:endParaRPr lang="es-ES_tradnl" sz="2800" dirty="0">
              <a:latin typeface="HelveticaNeueLT Std Med Cn"/>
              <a:cs typeface="HelveticaNeueLT Std Med Cn"/>
            </a:endParaRPr>
          </a:p>
        </p:txBody>
      </p:sp>
      <p:sp>
        <p:nvSpPr>
          <p:cNvPr id="6" name="CuadroTexto 5"/>
          <p:cNvSpPr txBox="1"/>
          <p:nvPr/>
        </p:nvSpPr>
        <p:spPr>
          <a:xfrm>
            <a:off x="3872880" y="4770489"/>
            <a:ext cx="2756520" cy="523220"/>
          </a:xfrm>
          <a:prstGeom prst="rect">
            <a:avLst/>
          </a:prstGeom>
          <a:noFill/>
        </p:spPr>
        <p:txBody>
          <a:bodyPr wrap="square" rtlCol="0">
            <a:spAutoFit/>
          </a:bodyPr>
          <a:lstStyle/>
          <a:p>
            <a:pPr algn="r"/>
            <a:r>
              <a:rPr lang="es-ES_tradnl" sz="2800" dirty="0" smtClean="0">
                <a:latin typeface="HelveticaNeueLT Std Med Cn"/>
                <a:cs typeface="HelveticaNeueLT Std Med Cn"/>
              </a:rPr>
              <a:t>DE RELACIÓN</a:t>
            </a:r>
            <a:endParaRPr lang="es-ES_tradnl" sz="2800" dirty="0">
              <a:latin typeface="HelveticaNeueLT Std Med Cn"/>
              <a:cs typeface="HelveticaNeueLT Std Med Cn"/>
            </a:endParaRPr>
          </a:p>
        </p:txBody>
      </p:sp>
      <p:sp>
        <p:nvSpPr>
          <p:cNvPr id="7" name="CuadroTexto 6"/>
          <p:cNvSpPr txBox="1"/>
          <p:nvPr/>
        </p:nvSpPr>
        <p:spPr>
          <a:xfrm>
            <a:off x="4191000" y="3916395"/>
            <a:ext cx="2438400" cy="523220"/>
          </a:xfrm>
          <a:prstGeom prst="rect">
            <a:avLst/>
          </a:prstGeom>
          <a:noFill/>
        </p:spPr>
        <p:txBody>
          <a:bodyPr wrap="square" rtlCol="0">
            <a:spAutoFit/>
          </a:bodyPr>
          <a:lstStyle/>
          <a:p>
            <a:pPr algn="r"/>
            <a:r>
              <a:rPr lang="es-ES_tradnl" sz="2800" dirty="0" smtClean="0">
                <a:latin typeface="HelveticaNeueLT Std Med Cn"/>
                <a:cs typeface="HelveticaNeueLT Std Med Cn"/>
              </a:rPr>
              <a:t>VISUALES</a:t>
            </a:r>
            <a:endParaRPr lang="es-ES_tradnl" sz="2800" dirty="0">
              <a:latin typeface="HelveticaNeueLT Std Med Cn"/>
              <a:cs typeface="HelveticaNeueLT Std Med Cn"/>
            </a:endParaRPr>
          </a:p>
        </p:txBody>
      </p:sp>
      <p:sp>
        <p:nvSpPr>
          <p:cNvPr id="8" name="CuadroTexto 7"/>
          <p:cNvSpPr txBox="1"/>
          <p:nvPr/>
        </p:nvSpPr>
        <p:spPr>
          <a:xfrm>
            <a:off x="4187323" y="5624583"/>
            <a:ext cx="2438400" cy="523220"/>
          </a:xfrm>
          <a:prstGeom prst="rect">
            <a:avLst/>
          </a:prstGeom>
          <a:noFill/>
        </p:spPr>
        <p:txBody>
          <a:bodyPr wrap="square" rtlCol="0">
            <a:spAutoFit/>
          </a:bodyPr>
          <a:lstStyle/>
          <a:p>
            <a:pPr algn="r"/>
            <a:r>
              <a:rPr lang="es-ES_tradnl" sz="2800" dirty="0" smtClean="0">
                <a:latin typeface="HelveticaNeueLT Std Med Cn"/>
                <a:cs typeface="HelveticaNeueLT Std Med Cn"/>
              </a:rPr>
              <a:t>PRÁCTICOS</a:t>
            </a:r>
            <a:endParaRPr lang="es-ES_tradnl" sz="2800" dirty="0">
              <a:latin typeface="HelveticaNeueLT Std Med Cn"/>
              <a:cs typeface="HelveticaNeueLT Std Med Cn"/>
            </a:endParaRPr>
          </a:p>
        </p:txBody>
      </p:sp>
      <p:sp>
        <p:nvSpPr>
          <p:cNvPr id="9" name="Rectángulo 8"/>
          <p:cNvSpPr/>
          <p:nvPr/>
        </p:nvSpPr>
        <p:spPr>
          <a:xfrm>
            <a:off x="0" y="0"/>
            <a:ext cx="3048000" cy="35814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 name="CuadroTexto 9"/>
          <p:cNvSpPr txBox="1"/>
          <p:nvPr/>
        </p:nvSpPr>
        <p:spPr>
          <a:xfrm>
            <a:off x="304800" y="754710"/>
            <a:ext cx="2743200" cy="2308324"/>
          </a:xfrm>
          <a:prstGeom prst="rect">
            <a:avLst/>
          </a:prstGeom>
          <a:noFill/>
        </p:spPr>
        <p:txBody>
          <a:bodyPr wrap="square" rtlCol="0">
            <a:spAutoFit/>
          </a:bodyPr>
          <a:lstStyle/>
          <a:p>
            <a:r>
              <a:rPr lang="es-ES_tradnl" sz="3600" dirty="0" smtClean="0">
                <a:cs typeface="HelveticaNeueLT Std Med Cn"/>
              </a:rPr>
              <a:t>Clasificación de  los elementos de diseño</a:t>
            </a:r>
            <a:endParaRPr lang="es-ES_tradnl" sz="3600" dirty="0">
              <a:cs typeface="HelveticaNeueLT Std Med Cn"/>
            </a:endParaRPr>
          </a:p>
        </p:txBody>
      </p:sp>
      <p:sp>
        <p:nvSpPr>
          <p:cNvPr id="12" name="CuadroTexto 11"/>
          <p:cNvSpPr txBox="1"/>
          <p:nvPr/>
        </p:nvSpPr>
        <p:spPr>
          <a:xfrm>
            <a:off x="3733800" y="535954"/>
            <a:ext cx="5086672" cy="954107"/>
          </a:xfrm>
          <a:prstGeom prst="rect">
            <a:avLst/>
          </a:prstGeom>
          <a:noFill/>
        </p:spPr>
        <p:txBody>
          <a:bodyPr wrap="square" rtlCol="0">
            <a:spAutoFit/>
          </a:bodyPr>
          <a:lstStyle/>
          <a:p>
            <a:r>
              <a:rPr lang="es-ES_tradnl" sz="2800" dirty="0" smtClean="0">
                <a:latin typeface="HelveticaNeueLT Std Cn"/>
                <a:cs typeface="HelveticaNeueLT Std Cn"/>
              </a:rPr>
              <a:t>Existen cuatro grupos de elementos de diseño:</a:t>
            </a:r>
          </a:p>
        </p:txBody>
      </p:sp>
      <p:sp>
        <p:nvSpPr>
          <p:cNvPr id="18" name="Flecha derecha 17"/>
          <p:cNvSpPr/>
          <p:nvPr/>
        </p:nvSpPr>
        <p:spPr>
          <a:xfrm rot="5400000">
            <a:off x="5978360" y="2106635"/>
            <a:ext cx="708681" cy="745796"/>
          </a:xfrm>
          <a:prstGeom prst="rightArrow">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205393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810000" y="954583"/>
            <a:ext cx="3200400" cy="523220"/>
          </a:xfrm>
          <a:prstGeom prst="rect">
            <a:avLst/>
          </a:prstGeom>
          <a:noFill/>
        </p:spPr>
        <p:txBody>
          <a:bodyPr wrap="square" rtlCol="0">
            <a:spAutoFit/>
          </a:bodyPr>
          <a:lstStyle/>
          <a:p>
            <a:r>
              <a:rPr lang="es-ES_tradnl" sz="2800" dirty="0" smtClean="0">
                <a:latin typeface="+mj-lt"/>
                <a:cs typeface="HelveticaNeueLT Std Med Cn"/>
              </a:rPr>
              <a:t>CONCEPTUALES</a:t>
            </a:r>
            <a:endParaRPr lang="es-ES_tradnl" sz="2800" dirty="0">
              <a:latin typeface="+mj-lt"/>
              <a:cs typeface="HelveticaNeueLT Std Med Cn"/>
            </a:endParaRPr>
          </a:p>
        </p:txBody>
      </p:sp>
      <p:sp>
        <p:nvSpPr>
          <p:cNvPr id="6" name="CuadroTexto 5"/>
          <p:cNvSpPr txBox="1"/>
          <p:nvPr/>
        </p:nvSpPr>
        <p:spPr>
          <a:xfrm>
            <a:off x="3491880" y="3906291"/>
            <a:ext cx="2756520" cy="523220"/>
          </a:xfrm>
          <a:prstGeom prst="rect">
            <a:avLst/>
          </a:prstGeom>
          <a:noFill/>
        </p:spPr>
        <p:txBody>
          <a:bodyPr wrap="square" rtlCol="0">
            <a:spAutoFit/>
          </a:bodyPr>
          <a:lstStyle/>
          <a:p>
            <a:pPr algn="r"/>
            <a:r>
              <a:rPr lang="es-ES_tradnl" sz="2800" dirty="0" smtClean="0">
                <a:latin typeface="+mj-lt"/>
                <a:cs typeface="HelveticaNeueLT Std Med Cn"/>
              </a:rPr>
              <a:t>DE RELACIÓN</a:t>
            </a:r>
            <a:endParaRPr lang="es-ES_tradnl" sz="2800" dirty="0">
              <a:latin typeface="+mj-lt"/>
              <a:cs typeface="HelveticaNeueLT Std Med Cn"/>
            </a:endParaRPr>
          </a:p>
        </p:txBody>
      </p:sp>
      <p:sp>
        <p:nvSpPr>
          <p:cNvPr id="7" name="CuadroTexto 6"/>
          <p:cNvSpPr txBox="1"/>
          <p:nvPr/>
        </p:nvSpPr>
        <p:spPr>
          <a:xfrm>
            <a:off x="3810000" y="2382292"/>
            <a:ext cx="2438400" cy="523220"/>
          </a:xfrm>
          <a:prstGeom prst="rect">
            <a:avLst/>
          </a:prstGeom>
          <a:noFill/>
        </p:spPr>
        <p:txBody>
          <a:bodyPr wrap="square" rtlCol="0">
            <a:spAutoFit/>
          </a:bodyPr>
          <a:lstStyle/>
          <a:p>
            <a:pPr algn="r"/>
            <a:r>
              <a:rPr lang="es-ES_tradnl" sz="2800" dirty="0" smtClean="0">
                <a:latin typeface="+mj-lt"/>
                <a:cs typeface="HelveticaNeueLT Std Med Cn"/>
              </a:rPr>
              <a:t>VISUALES</a:t>
            </a:r>
            <a:endParaRPr lang="es-ES_tradnl" sz="2800" dirty="0">
              <a:latin typeface="+mj-lt"/>
              <a:cs typeface="HelveticaNeueLT Std Med Cn"/>
            </a:endParaRPr>
          </a:p>
        </p:txBody>
      </p:sp>
      <p:sp>
        <p:nvSpPr>
          <p:cNvPr id="8" name="CuadroTexto 7"/>
          <p:cNvSpPr txBox="1"/>
          <p:nvPr/>
        </p:nvSpPr>
        <p:spPr>
          <a:xfrm>
            <a:off x="3810000" y="5334000"/>
            <a:ext cx="2438400" cy="523220"/>
          </a:xfrm>
          <a:prstGeom prst="rect">
            <a:avLst/>
          </a:prstGeom>
          <a:noFill/>
        </p:spPr>
        <p:txBody>
          <a:bodyPr wrap="square" rtlCol="0">
            <a:spAutoFit/>
          </a:bodyPr>
          <a:lstStyle/>
          <a:p>
            <a:pPr algn="r"/>
            <a:r>
              <a:rPr lang="es-ES_tradnl" sz="2800" dirty="0" smtClean="0">
                <a:latin typeface="+mj-lt"/>
                <a:cs typeface="HelveticaNeueLT Std Med Cn"/>
              </a:rPr>
              <a:t>PRÁCTICOS</a:t>
            </a:r>
            <a:endParaRPr lang="es-ES_tradnl" sz="2800" dirty="0">
              <a:latin typeface="+mj-lt"/>
              <a:cs typeface="HelveticaNeueLT Std Med Cn"/>
            </a:endParaRPr>
          </a:p>
        </p:txBody>
      </p:sp>
      <p:sp>
        <p:nvSpPr>
          <p:cNvPr id="9" name="Rectángulo 8"/>
          <p:cNvSpPr/>
          <p:nvPr/>
        </p:nvSpPr>
        <p:spPr>
          <a:xfrm>
            <a:off x="0" y="0"/>
            <a:ext cx="3048000" cy="35814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1" name="CuadroTexto 10"/>
          <p:cNvSpPr txBox="1"/>
          <p:nvPr/>
        </p:nvSpPr>
        <p:spPr>
          <a:xfrm>
            <a:off x="6705600" y="457200"/>
            <a:ext cx="1981200" cy="1323439"/>
          </a:xfrm>
          <a:prstGeom prst="rect">
            <a:avLst/>
          </a:prstGeom>
          <a:noFill/>
        </p:spPr>
        <p:txBody>
          <a:bodyPr wrap="square" rtlCol="0">
            <a:spAutoFit/>
          </a:bodyPr>
          <a:lstStyle/>
          <a:p>
            <a:r>
              <a:rPr lang="es-ES_tradnl" sz="2000" dirty="0" smtClean="0">
                <a:latin typeface="+mj-lt"/>
                <a:cs typeface="HelveticaNeueLT Std Cn"/>
              </a:rPr>
              <a:t>Punto</a:t>
            </a:r>
          </a:p>
          <a:p>
            <a:r>
              <a:rPr lang="es-ES_tradnl" sz="2000" dirty="0" smtClean="0">
                <a:latin typeface="+mj-lt"/>
                <a:cs typeface="HelveticaNeueLT Std Cn"/>
              </a:rPr>
              <a:t>Línea</a:t>
            </a:r>
          </a:p>
          <a:p>
            <a:r>
              <a:rPr lang="es-ES_tradnl" sz="2000" dirty="0" smtClean="0">
                <a:latin typeface="+mj-lt"/>
                <a:cs typeface="HelveticaNeueLT Std Cn"/>
              </a:rPr>
              <a:t>Plano</a:t>
            </a:r>
          </a:p>
          <a:p>
            <a:r>
              <a:rPr lang="es-ES_tradnl" sz="2000" dirty="0" smtClean="0">
                <a:latin typeface="+mj-lt"/>
                <a:cs typeface="HelveticaNeueLT Std Cn"/>
              </a:rPr>
              <a:t>Volumen</a:t>
            </a:r>
          </a:p>
        </p:txBody>
      </p:sp>
      <p:sp>
        <p:nvSpPr>
          <p:cNvPr id="12" name="CuadroTexto 11"/>
          <p:cNvSpPr txBox="1"/>
          <p:nvPr/>
        </p:nvSpPr>
        <p:spPr>
          <a:xfrm>
            <a:off x="6705600" y="1981200"/>
            <a:ext cx="1981200" cy="1323439"/>
          </a:xfrm>
          <a:prstGeom prst="rect">
            <a:avLst/>
          </a:prstGeom>
          <a:noFill/>
        </p:spPr>
        <p:txBody>
          <a:bodyPr wrap="square" rtlCol="0">
            <a:spAutoFit/>
          </a:bodyPr>
          <a:lstStyle/>
          <a:p>
            <a:r>
              <a:rPr lang="es-ES_tradnl" sz="2000" dirty="0" smtClean="0">
                <a:latin typeface="+mj-lt"/>
                <a:cs typeface="HelveticaNeueLT Std Cn"/>
              </a:rPr>
              <a:t>Forma</a:t>
            </a:r>
          </a:p>
          <a:p>
            <a:r>
              <a:rPr lang="es-ES_tradnl" sz="2000" dirty="0" smtClean="0">
                <a:latin typeface="+mj-lt"/>
                <a:cs typeface="HelveticaNeueLT Std Cn"/>
              </a:rPr>
              <a:t>Medida</a:t>
            </a:r>
          </a:p>
          <a:p>
            <a:r>
              <a:rPr lang="es-ES_tradnl" sz="2000" dirty="0" smtClean="0">
                <a:latin typeface="+mj-lt"/>
                <a:cs typeface="HelveticaNeueLT Std Cn"/>
              </a:rPr>
              <a:t>Color</a:t>
            </a:r>
          </a:p>
          <a:p>
            <a:r>
              <a:rPr lang="es-ES_tradnl" sz="2000" dirty="0" smtClean="0">
                <a:latin typeface="+mj-lt"/>
                <a:cs typeface="HelveticaNeueLT Std Cn"/>
              </a:rPr>
              <a:t>Textura</a:t>
            </a:r>
          </a:p>
        </p:txBody>
      </p:sp>
      <p:sp>
        <p:nvSpPr>
          <p:cNvPr id="13" name="CuadroTexto 12"/>
          <p:cNvSpPr txBox="1"/>
          <p:nvPr/>
        </p:nvSpPr>
        <p:spPr>
          <a:xfrm>
            <a:off x="6705600" y="3581400"/>
            <a:ext cx="1981200" cy="1323439"/>
          </a:xfrm>
          <a:prstGeom prst="rect">
            <a:avLst/>
          </a:prstGeom>
          <a:noFill/>
        </p:spPr>
        <p:txBody>
          <a:bodyPr wrap="square" rtlCol="0">
            <a:spAutoFit/>
          </a:bodyPr>
          <a:lstStyle/>
          <a:p>
            <a:r>
              <a:rPr lang="es-ES_tradnl" sz="2000" dirty="0" smtClean="0">
                <a:latin typeface="+mj-lt"/>
                <a:cs typeface="HelveticaNeueLT Std Cn"/>
              </a:rPr>
              <a:t>Dirección</a:t>
            </a:r>
          </a:p>
          <a:p>
            <a:r>
              <a:rPr lang="es-ES_tradnl" sz="2000" dirty="0" smtClean="0">
                <a:latin typeface="+mj-lt"/>
                <a:cs typeface="HelveticaNeueLT Std Cn"/>
              </a:rPr>
              <a:t>Posición</a:t>
            </a:r>
          </a:p>
          <a:p>
            <a:r>
              <a:rPr lang="es-ES_tradnl" sz="2000" dirty="0" smtClean="0">
                <a:latin typeface="+mj-lt"/>
                <a:cs typeface="HelveticaNeueLT Std Cn"/>
              </a:rPr>
              <a:t>Espacio</a:t>
            </a:r>
          </a:p>
          <a:p>
            <a:r>
              <a:rPr lang="es-ES_tradnl" sz="2000" dirty="0" smtClean="0">
                <a:latin typeface="+mj-lt"/>
                <a:cs typeface="HelveticaNeueLT Std Cn"/>
              </a:rPr>
              <a:t>Gravedad</a:t>
            </a:r>
          </a:p>
        </p:txBody>
      </p:sp>
      <p:sp>
        <p:nvSpPr>
          <p:cNvPr id="14" name="CuadroTexto 13"/>
          <p:cNvSpPr txBox="1"/>
          <p:nvPr/>
        </p:nvSpPr>
        <p:spPr>
          <a:xfrm>
            <a:off x="6705600" y="5156537"/>
            <a:ext cx="1981200" cy="1015663"/>
          </a:xfrm>
          <a:prstGeom prst="rect">
            <a:avLst/>
          </a:prstGeom>
          <a:noFill/>
        </p:spPr>
        <p:txBody>
          <a:bodyPr wrap="square" rtlCol="0">
            <a:spAutoFit/>
          </a:bodyPr>
          <a:lstStyle/>
          <a:p>
            <a:r>
              <a:rPr lang="es-ES_tradnl" sz="2000" dirty="0" smtClean="0">
                <a:latin typeface="+mj-lt"/>
                <a:cs typeface="HelveticaNeueLT Std Cn"/>
              </a:rPr>
              <a:t>Representación</a:t>
            </a:r>
          </a:p>
          <a:p>
            <a:r>
              <a:rPr lang="es-ES_tradnl" sz="2000" dirty="0" smtClean="0">
                <a:latin typeface="+mj-lt"/>
                <a:cs typeface="HelveticaNeueLT Std Cn"/>
              </a:rPr>
              <a:t>Significado</a:t>
            </a:r>
          </a:p>
          <a:p>
            <a:r>
              <a:rPr lang="es-ES_tradnl" sz="2000" dirty="0" smtClean="0">
                <a:latin typeface="+mj-lt"/>
                <a:cs typeface="HelveticaNeueLT Std Cn"/>
              </a:rPr>
              <a:t>Función</a:t>
            </a:r>
          </a:p>
        </p:txBody>
      </p:sp>
      <p:sp>
        <p:nvSpPr>
          <p:cNvPr id="15" name="Flecha derecha 14"/>
          <p:cNvSpPr/>
          <p:nvPr/>
        </p:nvSpPr>
        <p:spPr>
          <a:xfrm>
            <a:off x="6324600" y="813137"/>
            <a:ext cx="304800" cy="634663"/>
          </a:xfrm>
          <a:prstGeom prst="rightArrow">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6" name="Flecha derecha 15"/>
          <p:cNvSpPr/>
          <p:nvPr/>
        </p:nvSpPr>
        <p:spPr>
          <a:xfrm>
            <a:off x="6324600" y="2362200"/>
            <a:ext cx="304800" cy="634663"/>
          </a:xfrm>
          <a:prstGeom prst="rightArrow">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7" name="Flecha derecha 16"/>
          <p:cNvSpPr/>
          <p:nvPr/>
        </p:nvSpPr>
        <p:spPr>
          <a:xfrm>
            <a:off x="6324600" y="3962400"/>
            <a:ext cx="304800" cy="634663"/>
          </a:xfrm>
          <a:prstGeom prst="rightArrow">
            <a:avLst/>
          </a:prstGeom>
          <a:solidFill>
            <a:schemeClr val="accent3">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8" name="Flecha derecha 17"/>
          <p:cNvSpPr/>
          <p:nvPr/>
        </p:nvSpPr>
        <p:spPr>
          <a:xfrm>
            <a:off x="6324600" y="5334000"/>
            <a:ext cx="304800" cy="634663"/>
          </a:xfrm>
          <a:prstGeom prst="rightArrow">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9" name="CuadroTexto 18"/>
          <p:cNvSpPr txBox="1"/>
          <p:nvPr/>
        </p:nvSpPr>
        <p:spPr>
          <a:xfrm>
            <a:off x="304800" y="754710"/>
            <a:ext cx="2743200" cy="2308324"/>
          </a:xfrm>
          <a:prstGeom prst="rect">
            <a:avLst/>
          </a:prstGeom>
          <a:noFill/>
        </p:spPr>
        <p:txBody>
          <a:bodyPr wrap="square" rtlCol="0">
            <a:spAutoFit/>
          </a:bodyPr>
          <a:lstStyle/>
          <a:p>
            <a:r>
              <a:rPr lang="es-ES_tradnl" sz="3600" dirty="0" smtClean="0">
                <a:cs typeface="HelveticaNeueLT Std Med Cn"/>
              </a:rPr>
              <a:t>Clasificación de  los elementos de diseño</a:t>
            </a:r>
            <a:endParaRPr lang="es-ES_tradnl" sz="3600" dirty="0">
              <a:cs typeface="HelveticaNeueLT Std Med C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62000" y="1192650"/>
            <a:ext cx="3233936" cy="1200329"/>
          </a:xfrm>
          <a:prstGeom prst="rect">
            <a:avLst/>
          </a:prstGeom>
          <a:noFill/>
        </p:spPr>
        <p:txBody>
          <a:bodyPr wrap="square" rtlCol="0">
            <a:spAutoFit/>
          </a:bodyPr>
          <a:lstStyle/>
          <a:p>
            <a:r>
              <a:rPr lang="es-ES_tradnl" sz="3600" b="1" dirty="0" smtClean="0">
                <a:solidFill>
                  <a:schemeClr val="accent6">
                    <a:lumMod val="75000"/>
                  </a:schemeClr>
                </a:solidFill>
                <a:cs typeface="Roboto Slab Regular"/>
              </a:rPr>
              <a:t>Elementos Conceptuales</a:t>
            </a:r>
            <a:endParaRPr lang="es-ES_tradnl" sz="3600" b="1" dirty="0">
              <a:solidFill>
                <a:schemeClr val="accent6">
                  <a:lumMod val="75000"/>
                </a:schemeClr>
              </a:solidFill>
              <a:cs typeface="Roboto Slab Regular"/>
            </a:endParaRPr>
          </a:p>
        </p:txBody>
      </p:sp>
      <p:sp>
        <p:nvSpPr>
          <p:cNvPr id="6" name="CuadroTexto 5"/>
          <p:cNvSpPr txBox="1"/>
          <p:nvPr/>
        </p:nvSpPr>
        <p:spPr>
          <a:xfrm>
            <a:off x="762000" y="2819400"/>
            <a:ext cx="2895600" cy="3170099"/>
          </a:xfrm>
          <a:prstGeom prst="rect">
            <a:avLst/>
          </a:prstGeom>
          <a:noFill/>
        </p:spPr>
        <p:txBody>
          <a:bodyPr wrap="square" rtlCol="0">
            <a:spAutoFit/>
          </a:bodyPr>
          <a:lstStyle/>
          <a:p>
            <a:r>
              <a:rPr lang="es-ES_tradnl" sz="2000" dirty="0" smtClean="0">
                <a:cs typeface="HelveticaNeueLT Std Lt"/>
              </a:rPr>
              <a:t>No son visibles, no existen  pero parecen estar presentes. </a:t>
            </a:r>
          </a:p>
          <a:p>
            <a:r>
              <a:rPr lang="es-ES_tradnl" sz="2000" dirty="0" smtClean="0">
                <a:cs typeface="HelveticaNeueLT Std Lt"/>
              </a:rPr>
              <a:t>Por ejemplo: en el vértice de un objeto parece haber un punto, en la arista una línea, en la cara de un objeto un plano y en todo el objeto existe un volumen.</a:t>
            </a:r>
          </a:p>
        </p:txBody>
      </p:sp>
      <p:pic>
        <p:nvPicPr>
          <p:cNvPr id="8" name="Imagen 7" descr="table_sketch.jpg"/>
          <p:cNvPicPr>
            <a:picLocks noChangeAspect="1"/>
          </p:cNvPicPr>
          <p:nvPr/>
        </p:nvPicPr>
        <p:blipFill>
          <a:blip r:embed="rId2"/>
          <a:stretch>
            <a:fillRect/>
          </a:stretch>
        </p:blipFill>
        <p:spPr>
          <a:xfrm>
            <a:off x="4495801" y="1663296"/>
            <a:ext cx="4648200" cy="3144196"/>
          </a:xfrm>
          <a:prstGeom prst="rect">
            <a:avLst/>
          </a:prstGeom>
        </p:spPr>
      </p:pic>
      <p:cxnSp>
        <p:nvCxnSpPr>
          <p:cNvPr id="10" name="Conector angular 9"/>
          <p:cNvCxnSpPr/>
          <p:nvPr/>
        </p:nvCxnSpPr>
        <p:spPr>
          <a:xfrm rot="10800000" flipV="1">
            <a:off x="6934200" y="1457021"/>
            <a:ext cx="800099" cy="412549"/>
          </a:xfrm>
          <a:prstGeom prst="bentConnector2">
            <a:avLst/>
          </a:prstGeom>
          <a:ln>
            <a:solidFill>
              <a:schemeClr val="accent6">
                <a:lumMod val="75000"/>
              </a:schemeClr>
            </a:solidFill>
            <a:tailEnd type="arrow"/>
          </a:ln>
        </p:spPr>
        <p:style>
          <a:lnRef idx="2">
            <a:schemeClr val="accent4"/>
          </a:lnRef>
          <a:fillRef idx="0">
            <a:schemeClr val="accent4"/>
          </a:fillRef>
          <a:effectRef idx="1">
            <a:schemeClr val="accent4"/>
          </a:effectRef>
          <a:fontRef idx="minor">
            <a:schemeClr val="tx1"/>
          </a:fontRef>
        </p:style>
      </p:cxnSp>
      <p:cxnSp>
        <p:nvCxnSpPr>
          <p:cNvPr id="12" name="Conector angular 11"/>
          <p:cNvCxnSpPr/>
          <p:nvPr/>
        </p:nvCxnSpPr>
        <p:spPr>
          <a:xfrm>
            <a:off x="5105402" y="1403150"/>
            <a:ext cx="914399" cy="849748"/>
          </a:xfrm>
          <a:prstGeom prst="bentConnector3">
            <a:avLst>
              <a:gd name="adj1" fmla="val 50000"/>
            </a:avLst>
          </a:prstGeom>
          <a:ln>
            <a:solidFill>
              <a:schemeClr val="accent6">
                <a:lumMod val="75000"/>
              </a:schemeClr>
            </a:solidFill>
            <a:tailEnd type="arrow"/>
          </a:ln>
        </p:spPr>
        <p:style>
          <a:lnRef idx="2">
            <a:schemeClr val="accent4"/>
          </a:lnRef>
          <a:fillRef idx="0">
            <a:schemeClr val="accent4"/>
          </a:fillRef>
          <a:effectRef idx="1">
            <a:schemeClr val="accent4"/>
          </a:effectRef>
          <a:fontRef idx="minor">
            <a:schemeClr val="tx1"/>
          </a:fontRef>
        </p:style>
      </p:cxnSp>
      <p:cxnSp>
        <p:nvCxnSpPr>
          <p:cNvPr id="29" name="Conector angular 28"/>
          <p:cNvCxnSpPr/>
          <p:nvPr/>
        </p:nvCxnSpPr>
        <p:spPr>
          <a:xfrm rot="5400000" flipH="1" flipV="1">
            <a:off x="4726084" y="3992272"/>
            <a:ext cx="2330647" cy="352811"/>
          </a:xfrm>
          <a:prstGeom prst="bentConnector3">
            <a:avLst>
              <a:gd name="adj1" fmla="val 50000"/>
            </a:avLst>
          </a:prstGeom>
          <a:ln>
            <a:solidFill>
              <a:schemeClr val="accent6">
                <a:lumMod val="75000"/>
              </a:schemeClr>
            </a:solidFill>
            <a:tailEnd type="arrow"/>
          </a:ln>
        </p:spPr>
        <p:style>
          <a:lnRef idx="2">
            <a:schemeClr val="accent4"/>
          </a:lnRef>
          <a:fillRef idx="0">
            <a:schemeClr val="accent4"/>
          </a:fillRef>
          <a:effectRef idx="1">
            <a:schemeClr val="accent4"/>
          </a:effectRef>
          <a:fontRef idx="minor">
            <a:schemeClr val="tx1"/>
          </a:fontRef>
        </p:style>
      </p:cxnSp>
      <p:cxnSp>
        <p:nvCxnSpPr>
          <p:cNvPr id="35" name="Conector angular 9"/>
          <p:cNvCxnSpPr/>
          <p:nvPr/>
        </p:nvCxnSpPr>
        <p:spPr>
          <a:xfrm rot="16200000" flipV="1">
            <a:off x="6711854" y="4540155"/>
            <a:ext cx="1035247" cy="1009644"/>
          </a:xfrm>
          <a:prstGeom prst="bentConnector3">
            <a:avLst>
              <a:gd name="adj1" fmla="val 50000"/>
            </a:avLst>
          </a:prstGeom>
          <a:ln>
            <a:solidFill>
              <a:schemeClr val="accent6">
                <a:lumMod val="75000"/>
              </a:schemeClr>
            </a:solidFill>
            <a:tailEnd type="arrow"/>
          </a:ln>
        </p:spPr>
        <p:style>
          <a:lnRef idx="2">
            <a:schemeClr val="accent4"/>
          </a:lnRef>
          <a:fillRef idx="0">
            <a:schemeClr val="accent4"/>
          </a:fillRef>
          <a:effectRef idx="1">
            <a:schemeClr val="accent4"/>
          </a:effectRef>
          <a:fontRef idx="minor">
            <a:schemeClr val="tx1"/>
          </a:fontRef>
        </p:style>
      </p:cxnSp>
      <p:sp>
        <p:nvSpPr>
          <p:cNvPr id="44" name="CuadroTexto 43"/>
          <p:cNvSpPr txBox="1"/>
          <p:nvPr/>
        </p:nvSpPr>
        <p:spPr>
          <a:xfrm>
            <a:off x="4419601" y="1192650"/>
            <a:ext cx="914399" cy="369332"/>
          </a:xfrm>
          <a:prstGeom prst="rect">
            <a:avLst/>
          </a:prstGeom>
          <a:noFill/>
        </p:spPr>
        <p:txBody>
          <a:bodyPr wrap="square" rtlCol="0">
            <a:spAutoFit/>
          </a:bodyPr>
          <a:lstStyle/>
          <a:p>
            <a:r>
              <a:rPr lang="es-ES_tradnl" dirty="0" smtClean="0">
                <a:latin typeface="HelveticaNeueLT Std Lt"/>
                <a:cs typeface="HelveticaNeueLT Std Lt"/>
              </a:rPr>
              <a:t>Línea</a:t>
            </a:r>
          </a:p>
        </p:txBody>
      </p:sp>
      <p:sp>
        <p:nvSpPr>
          <p:cNvPr id="45" name="CuadroTexto 44"/>
          <p:cNvSpPr txBox="1"/>
          <p:nvPr/>
        </p:nvSpPr>
        <p:spPr>
          <a:xfrm>
            <a:off x="7734300" y="1218484"/>
            <a:ext cx="1066801" cy="369332"/>
          </a:xfrm>
          <a:prstGeom prst="rect">
            <a:avLst/>
          </a:prstGeom>
          <a:noFill/>
        </p:spPr>
        <p:txBody>
          <a:bodyPr wrap="square" rtlCol="0">
            <a:spAutoFit/>
          </a:bodyPr>
          <a:lstStyle/>
          <a:p>
            <a:r>
              <a:rPr lang="es-ES_tradnl" dirty="0" smtClean="0">
                <a:latin typeface="HelveticaNeueLT Std Lt"/>
                <a:cs typeface="HelveticaNeueLT Std Lt"/>
              </a:rPr>
              <a:t>Punto</a:t>
            </a:r>
          </a:p>
        </p:txBody>
      </p:sp>
      <p:sp>
        <p:nvSpPr>
          <p:cNvPr id="46" name="CuadroTexto 45"/>
          <p:cNvSpPr txBox="1"/>
          <p:nvPr/>
        </p:nvSpPr>
        <p:spPr>
          <a:xfrm>
            <a:off x="5334000" y="5497057"/>
            <a:ext cx="1066801" cy="369332"/>
          </a:xfrm>
          <a:prstGeom prst="rect">
            <a:avLst/>
          </a:prstGeom>
          <a:noFill/>
        </p:spPr>
        <p:txBody>
          <a:bodyPr wrap="square" rtlCol="0">
            <a:spAutoFit/>
          </a:bodyPr>
          <a:lstStyle/>
          <a:p>
            <a:r>
              <a:rPr lang="es-ES_tradnl" dirty="0" smtClean="0">
                <a:latin typeface="HelveticaNeueLT Std Lt"/>
                <a:cs typeface="HelveticaNeueLT Std Lt"/>
              </a:rPr>
              <a:t>Plano</a:t>
            </a:r>
          </a:p>
        </p:txBody>
      </p:sp>
      <p:sp>
        <p:nvSpPr>
          <p:cNvPr id="47" name="CuadroTexto 46"/>
          <p:cNvSpPr txBox="1"/>
          <p:nvPr/>
        </p:nvSpPr>
        <p:spPr>
          <a:xfrm>
            <a:off x="7239000" y="5649457"/>
            <a:ext cx="1066801" cy="369332"/>
          </a:xfrm>
          <a:prstGeom prst="rect">
            <a:avLst/>
          </a:prstGeom>
          <a:noFill/>
        </p:spPr>
        <p:txBody>
          <a:bodyPr wrap="square" rtlCol="0">
            <a:spAutoFit/>
          </a:bodyPr>
          <a:lstStyle/>
          <a:p>
            <a:r>
              <a:rPr lang="es-ES_tradnl" dirty="0" smtClean="0">
                <a:latin typeface="HelveticaNeueLT Std Lt"/>
                <a:cs typeface="HelveticaNeueLT Std Lt"/>
              </a:rPr>
              <a:t>Volumen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343400" y="838200"/>
            <a:ext cx="3581400" cy="1754326"/>
          </a:xfrm>
          <a:prstGeom prst="rect">
            <a:avLst/>
          </a:prstGeom>
          <a:noFill/>
        </p:spPr>
        <p:txBody>
          <a:bodyPr wrap="square" rtlCol="0">
            <a:spAutoFit/>
          </a:bodyPr>
          <a:lstStyle/>
          <a:p>
            <a:r>
              <a:rPr lang="es-ES_tradnl" dirty="0">
                <a:cs typeface="Roboto Slab Light"/>
              </a:rPr>
              <a:t>I</a:t>
            </a:r>
            <a:r>
              <a:rPr lang="es-ES_tradnl" dirty="0" smtClean="0">
                <a:cs typeface="Roboto Slab Light"/>
              </a:rPr>
              <a:t>ndica una posición, no tiene ni largo ni ancho, no ocupa una zona del espacio; es el principio y el fin de una línea, es donde dos líneas se entrecruzan.</a:t>
            </a:r>
          </a:p>
          <a:p>
            <a:endParaRPr lang="es-ES_tradnl" dirty="0" smtClean="0">
              <a:cs typeface="HelveticaNeueLT Std Cn"/>
            </a:endParaRPr>
          </a:p>
        </p:txBody>
      </p:sp>
      <p:sp>
        <p:nvSpPr>
          <p:cNvPr id="4" name="Flecha derecha 3"/>
          <p:cNvSpPr/>
          <p:nvPr/>
        </p:nvSpPr>
        <p:spPr>
          <a:xfrm>
            <a:off x="3483650" y="990600"/>
            <a:ext cx="554950" cy="1155532"/>
          </a:xfrm>
          <a:prstGeom prst="rightArrow">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1" name="Rectángulo 20"/>
          <p:cNvSpPr/>
          <p:nvPr/>
        </p:nvSpPr>
        <p:spPr>
          <a:xfrm>
            <a:off x="0" y="0"/>
            <a:ext cx="2819400" cy="685800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2" name="Elipse 21"/>
          <p:cNvSpPr/>
          <p:nvPr/>
        </p:nvSpPr>
        <p:spPr>
          <a:xfrm>
            <a:off x="457200" y="990600"/>
            <a:ext cx="1905000" cy="1905000"/>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3" name="CuadroTexto 22"/>
          <p:cNvSpPr txBox="1"/>
          <p:nvPr/>
        </p:nvSpPr>
        <p:spPr>
          <a:xfrm>
            <a:off x="838198" y="4124980"/>
            <a:ext cx="1295400" cy="523220"/>
          </a:xfrm>
          <a:prstGeom prst="rect">
            <a:avLst/>
          </a:prstGeom>
          <a:noFill/>
        </p:spPr>
        <p:txBody>
          <a:bodyPr wrap="square" rtlCol="0">
            <a:spAutoFit/>
          </a:bodyPr>
          <a:lstStyle/>
          <a:p>
            <a:r>
              <a:rPr lang="es-ES_tradnl" sz="2800" dirty="0" smtClean="0">
                <a:solidFill>
                  <a:schemeClr val="bg2">
                    <a:lumMod val="90000"/>
                  </a:schemeClr>
                </a:solidFill>
                <a:cs typeface="HelveticaNeueLT Std Med Cn"/>
              </a:rPr>
              <a:t>PUNTO</a:t>
            </a:r>
            <a:endParaRPr lang="es-ES_tradnl" sz="2800" dirty="0">
              <a:solidFill>
                <a:schemeClr val="bg2">
                  <a:lumMod val="90000"/>
                </a:schemeClr>
              </a:solidFill>
              <a:cs typeface="HelveticaNeueLT Std Med Cn"/>
            </a:endParaRPr>
          </a:p>
        </p:txBody>
      </p:sp>
      <p:cxnSp>
        <p:nvCxnSpPr>
          <p:cNvPr id="24" name="Conector recto 23"/>
          <p:cNvCxnSpPr/>
          <p:nvPr/>
        </p:nvCxnSpPr>
        <p:spPr>
          <a:xfrm rot="16200000" flipH="1">
            <a:off x="1181100" y="4726153"/>
            <a:ext cx="1904999" cy="1"/>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25" name="Conector recto 24"/>
          <p:cNvCxnSpPr/>
          <p:nvPr/>
        </p:nvCxnSpPr>
        <p:spPr>
          <a:xfrm>
            <a:off x="457201" y="4688219"/>
            <a:ext cx="2133599" cy="1588"/>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27" name="Elipse 26"/>
          <p:cNvSpPr/>
          <p:nvPr/>
        </p:nvSpPr>
        <p:spPr>
          <a:xfrm>
            <a:off x="2087881" y="4678681"/>
            <a:ext cx="45719" cy="45719"/>
          </a:xfrm>
          <a:prstGeom prst="ellipse">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0" name="CuadroTexto 29"/>
          <p:cNvSpPr txBox="1"/>
          <p:nvPr/>
        </p:nvSpPr>
        <p:spPr>
          <a:xfrm>
            <a:off x="4343400" y="3886200"/>
            <a:ext cx="3886200" cy="2585323"/>
          </a:xfrm>
          <a:prstGeom prst="rect">
            <a:avLst/>
          </a:prstGeom>
          <a:noFill/>
        </p:spPr>
        <p:txBody>
          <a:bodyPr wrap="square" rtlCol="0">
            <a:spAutoFit/>
          </a:bodyPr>
          <a:lstStyle/>
          <a:p>
            <a:r>
              <a:rPr lang="es-ES_tradnl" dirty="0" smtClean="0">
                <a:cs typeface="Roboto Slab Light"/>
              </a:rPr>
              <a:t>“Es la unidad más simple, irreductiblemente mínima de comunicación visual.” (</a:t>
            </a:r>
            <a:r>
              <a:rPr lang="es-ES_tradnl" dirty="0" err="1" smtClean="0">
                <a:cs typeface="Roboto Slab Light"/>
              </a:rPr>
              <a:t>Dondis</a:t>
            </a:r>
            <a:r>
              <a:rPr lang="es-ES_tradnl" dirty="0" smtClean="0">
                <a:cs typeface="Roboto Slab Light"/>
              </a:rPr>
              <a:t>, 2002)</a:t>
            </a:r>
          </a:p>
          <a:p>
            <a:endParaRPr lang="es-ES_tradnl" dirty="0" smtClean="0">
              <a:cs typeface="Roboto Slab Light"/>
            </a:endParaRPr>
          </a:p>
          <a:p>
            <a:r>
              <a:rPr lang="es-ES_tradnl" dirty="0" smtClean="0">
                <a:cs typeface="Roboto Slab Light"/>
              </a:rPr>
              <a:t>Características del punto:</a:t>
            </a:r>
          </a:p>
          <a:p>
            <a:r>
              <a:rPr lang="es-ES_tradnl" dirty="0" smtClean="0">
                <a:cs typeface="Roboto Slab Light"/>
              </a:rPr>
              <a:t>Forma</a:t>
            </a:r>
          </a:p>
          <a:p>
            <a:r>
              <a:rPr lang="es-ES_tradnl" dirty="0" smtClean="0">
                <a:cs typeface="Roboto Slab Light"/>
              </a:rPr>
              <a:t>Color</a:t>
            </a:r>
          </a:p>
          <a:p>
            <a:r>
              <a:rPr lang="es-ES_tradnl" dirty="0" smtClean="0">
                <a:cs typeface="Roboto Slab Light"/>
              </a:rPr>
              <a:t>Tamaño</a:t>
            </a:r>
          </a:p>
          <a:p>
            <a:endParaRPr lang="es-ES_tradnl" dirty="0" smtClean="0">
              <a:cs typeface="HelveticaNeueLT Std Cn"/>
            </a:endParaRPr>
          </a:p>
        </p:txBody>
      </p:sp>
      <p:pic>
        <p:nvPicPr>
          <p:cNvPr id="31" name="Imagen 30" descr="000377241.png"/>
          <p:cNvPicPr>
            <a:picLocks noChangeAspect="1"/>
          </p:cNvPicPr>
          <p:nvPr/>
        </p:nvPicPr>
        <p:blipFill>
          <a:blip r:embed="rId2"/>
          <a:srcRect b="25752"/>
          <a:stretch>
            <a:fillRect/>
          </a:stretch>
        </p:blipFill>
        <p:spPr>
          <a:xfrm>
            <a:off x="4470400" y="2420418"/>
            <a:ext cx="3225800" cy="1353236"/>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527</TotalTime>
  <Words>1831</Words>
  <Application>Microsoft Office PowerPoint</Application>
  <PresentationFormat>Presentación en pantalla (4:3)</PresentationFormat>
  <Paragraphs>262</Paragraphs>
  <Slides>37</Slides>
  <Notes>1</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37</vt:i4>
      </vt:variant>
    </vt:vector>
  </HeadingPairs>
  <TitlesOfParts>
    <vt:vector size="48" baseType="lpstr">
      <vt:lpstr>HelveticaNeueLT Std Cn</vt:lpstr>
      <vt:lpstr>HelveticaNeueLT Std Lt</vt:lpstr>
      <vt:lpstr>HelveticaNeueLT Std Med Cn</vt:lpstr>
      <vt:lpstr>HGｺﾞｼｯｸM</vt:lpstr>
      <vt:lpstr>ＭＳ Ｐゴシック</vt:lpstr>
      <vt:lpstr>Arial</vt:lpstr>
      <vt:lpstr>Calibri</vt:lpstr>
      <vt:lpstr>Roboto Slab Bold</vt:lpstr>
      <vt:lpstr>Roboto Slab Light</vt:lpstr>
      <vt:lpstr>Roboto Slab Regular</vt:lpstr>
      <vt:lpstr>Tema de Office</vt:lpstr>
      <vt:lpstr>Elementos de diseño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Alphabetho X</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juan kamanei</dc:creator>
  <cp:keywords/>
  <dc:description/>
  <cp:lastModifiedBy>louguri</cp:lastModifiedBy>
  <cp:revision>71</cp:revision>
  <dcterms:created xsi:type="dcterms:W3CDTF">2015-09-24T20:35:39Z</dcterms:created>
  <dcterms:modified xsi:type="dcterms:W3CDTF">2015-09-29T13:37:23Z</dcterms:modified>
  <cp:category/>
</cp:coreProperties>
</file>