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2"/>
  </p:sldMasterIdLst>
  <p:notesMasterIdLst>
    <p:notesMasterId r:id="rId56"/>
  </p:notesMasterIdLst>
  <p:handoutMasterIdLst>
    <p:handoutMasterId r:id="rId57"/>
  </p:handoutMasterIdLst>
  <p:sldIdLst>
    <p:sldId id="292" r:id="rId3"/>
    <p:sldId id="293" r:id="rId4"/>
    <p:sldId id="256" r:id="rId5"/>
    <p:sldId id="294" r:id="rId6"/>
    <p:sldId id="270" r:id="rId7"/>
    <p:sldId id="271" r:id="rId8"/>
    <p:sldId id="272" r:id="rId9"/>
    <p:sldId id="273" r:id="rId10"/>
    <p:sldId id="274" r:id="rId11"/>
    <p:sldId id="275" r:id="rId12"/>
    <p:sldId id="276" r:id="rId13"/>
    <p:sldId id="277" r:id="rId14"/>
    <p:sldId id="278" r:id="rId15"/>
    <p:sldId id="279" r:id="rId16"/>
    <p:sldId id="280" r:id="rId17"/>
    <p:sldId id="281" r:id="rId18"/>
    <p:sldId id="282" r:id="rId19"/>
    <p:sldId id="283" r:id="rId20"/>
    <p:sldId id="284" r:id="rId21"/>
    <p:sldId id="285" r:id="rId22"/>
    <p:sldId id="286" r:id="rId23"/>
    <p:sldId id="287" r:id="rId24"/>
    <p:sldId id="288" r:id="rId25"/>
    <p:sldId id="289" r:id="rId26"/>
    <p:sldId id="290" r:id="rId27"/>
    <p:sldId id="291" r:id="rId28"/>
    <p:sldId id="295" r:id="rId29"/>
    <p:sldId id="296" r:id="rId30"/>
    <p:sldId id="297" r:id="rId31"/>
    <p:sldId id="298" r:id="rId32"/>
    <p:sldId id="299" r:id="rId33"/>
    <p:sldId id="300" r:id="rId34"/>
    <p:sldId id="301" r:id="rId35"/>
    <p:sldId id="302" r:id="rId36"/>
    <p:sldId id="303" r:id="rId37"/>
    <p:sldId id="304" r:id="rId38"/>
    <p:sldId id="305" r:id="rId39"/>
    <p:sldId id="306" r:id="rId40"/>
    <p:sldId id="307" r:id="rId41"/>
    <p:sldId id="308" r:id="rId42"/>
    <p:sldId id="309" r:id="rId43"/>
    <p:sldId id="310" r:id="rId44"/>
    <p:sldId id="311" r:id="rId45"/>
    <p:sldId id="312" r:id="rId46"/>
    <p:sldId id="313" r:id="rId47"/>
    <p:sldId id="314" r:id="rId48"/>
    <p:sldId id="315" r:id="rId49"/>
    <p:sldId id="316" r:id="rId50"/>
    <p:sldId id="317" r:id="rId51"/>
    <p:sldId id="318" r:id="rId52"/>
    <p:sldId id="319" r:id="rId53"/>
    <p:sldId id="320" r:id="rId54"/>
    <p:sldId id="321" r:id="rId55"/>
  </p:sldIdLst>
  <p:sldSz cx="12188825"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orient="horz" pos="3888">
          <p15:clr>
            <a:srgbClr val="A4A3A4"/>
          </p15:clr>
        </p15:guide>
        <p15:guide id="3" orient="horz" pos="432">
          <p15:clr>
            <a:srgbClr val="A4A3A4"/>
          </p15:clr>
        </p15:guide>
        <p15:guide id="4" orient="horz" pos="3072">
          <p15:clr>
            <a:srgbClr val="A4A3A4"/>
          </p15:clr>
        </p15:guide>
        <p15:guide id="5" orient="horz" pos="3408">
          <p15:clr>
            <a:srgbClr val="A4A3A4"/>
          </p15:clr>
        </p15:guide>
        <p15:guide id="6" pos="3839">
          <p15:clr>
            <a:srgbClr val="A4A3A4"/>
          </p15:clr>
        </p15:guide>
        <p15:guide id="7" pos="383">
          <p15:clr>
            <a:srgbClr val="A4A3A4"/>
          </p15:clr>
        </p15:guide>
        <p15:guide id="8" pos="7295">
          <p15:clr>
            <a:srgbClr val="A4A3A4"/>
          </p15:clr>
        </p15:guide>
        <p15:guide id="9" pos="815">
          <p15:clr>
            <a:srgbClr val="A4A3A4"/>
          </p15:clr>
        </p15:guide>
        <p15:guide id="10" pos="2879">
          <p15:clr>
            <a:srgbClr val="A4A3A4"/>
          </p15:clr>
        </p15:guide>
        <p15:guide id="11" pos="3071">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4" autoAdjust="0"/>
    <p:restoredTop sz="94660"/>
  </p:normalViewPr>
  <p:slideViewPr>
    <p:cSldViewPr>
      <p:cViewPr varScale="1">
        <p:scale>
          <a:sx n="92" d="100"/>
          <a:sy n="92" d="100"/>
        </p:scale>
        <p:origin x="498" y="90"/>
      </p:cViewPr>
      <p:guideLst>
        <p:guide orient="horz" pos="2160"/>
        <p:guide orient="horz" pos="3888"/>
        <p:guide orient="horz" pos="432"/>
        <p:guide orient="horz" pos="3072"/>
        <p:guide orient="horz" pos="3408"/>
        <p:guide pos="3839"/>
        <p:guide pos="383"/>
        <p:guide pos="7295"/>
        <p:guide pos="815"/>
        <p:guide pos="2879"/>
        <p:guide pos="3071"/>
      </p:guideLst>
    </p:cSldViewPr>
  </p:slideViewPr>
  <p:notesTextViewPr>
    <p:cViewPr>
      <p:scale>
        <a:sx n="1" d="1"/>
        <a:sy n="1" d="1"/>
      </p:scale>
      <p:origin x="0" y="0"/>
    </p:cViewPr>
  </p:notesTextViewPr>
  <p:notesViewPr>
    <p:cSldViewPr showGuides="1">
      <p:cViewPr varScale="1">
        <p:scale>
          <a:sx n="84" d="100"/>
          <a:sy n="84" d="100"/>
        </p:scale>
        <p:origin x="1002" y="60"/>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slide" Target="slides/slide48.xml"/><Relationship Id="rId55" Type="http://schemas.openxmlformats.org/officeDocument/2006/relationships/slide" Target="slides/slide53.xml"/><Relationship Id="rId7" Type="http://schemas.openxmlformats.org/officeDocument/2006/relationships/slide" Target="slides/slide5.xml"/><Relationship Id="rId2" Type="http://schemas.openxmlformats.org/officeDocument/2006/relationships/slideMaster" Target="slideMasters/slideMaster1.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slide" Target="slides/slide51.xml"/><Relationship Id="rId58" Type="http://schemas.openxmlformats.org/officeDocument/2006/relationships/presProps" Target="presProps.xml"/><Relationship Id="rId5" Type="http://schemas.openxmlformats.org/officeDocument/2006/relationships/slide" Target="slides/slide3.xml"/><Relationship Id="rId61" Type="http://schemas.openxmlformats.org/officeDocument/2006/relationships/tableStyles" Target="tableStyles.xml"/><Relationship Id="rId19" Type="http://schemas.openxmlformats.org/officeDocument/2006/relationships/slide" Target="slides/slide1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notesMaster" Target="notesMasters/notesMaster1.xml"/><Relationship Id="rId8" Type="http://schemas.openxmlformats.org/officeDocument/2006/relationships/slide" Target="slides/slide6.xml"/><Relationship Id="rId51" Type="http://schemas.openxmlformats.org/officeDocument/2006/relationships/slide" Target="slides/slide49.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viewProps" Target="viewProps.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slide" Target="slides/slide52.xml"/><Relationship Id="rId1" Type="http://schemas.openxmlformats.org/officeDocument/2006/relationships/customXml" Target="../customXml/item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handoutMaster" Target="handoutMasters/handoutMaster1.xml"/><Relationship Id="rId10" Type="http://schemas.openxmlformats.org/officeDocument/2006/relationships/slide" Target="slides/slide8.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s>
</file>

<file path=ppt/charts/_rels/chart1.xml.rels><?xml version="1.0" encoding="UTF-8" standalone="yes"?>
<Relationships xmlns="http://schemas.openxmlformats.org/package/2006/relationships"><Relationship Id="rId3" Type="http://schemas.openxmlformats.org/officeDocument/2006/relationships/package" Target="../embeddings/Hoja_de_c_lculo_de_Microsoft_Excel1.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Hoja_de_c_lculo_de_Microsoft_Excel2.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Hoja_de_c_lculo_de_Microsoft_Excel3.xlsx"/><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package" Target="../embeddings/Hoja_de_c_lculo_de_Microsoft_Excel4.xlsx"/><Relationship Id="rId2" Type="http://schemas.microsoft.com/office/2011/relationships/chartColorStyle" Target="colors4.xml"/><Relationship Id="rId1" Type="http://schemas.microsoft.com/office/2011/relationships/chartStyle" Target="style4.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scatterChart>
        <c:scatterStyle val="lineMarker"/>
        <c:varyColors val="0"/>
        <c:ser>
          <c:idx val="0"/>
          <c:order val="0"/>
          <c:tx>
            <c:strRef>
              <c:f>Hoja1!$B$1</c:f>
              <c:strCache>
                <c:ptCount val="1"/>
                <c:pt idx="0">
                  <c:v>Precio de un helado</c:v>
                </c:pt>
              </c:strCache>
            </c:strRef>
          </c:tx>
          <c:spPr>
            <a:ln w="25400" cap="rnd">
              <a:noFill/>
              <a:round/>
            </a:ln>
            <a:effectLst>
              <a:outerShdw dist="25400" dir="2700000" algn="tl" rotWithShape="0">
                <a:schemeClr val="accent1"/>
              </a:outerShdw>
            </a:effectLst>
          </c:spPr>
          <c:marker>
            <c:symbol val="circle"/>
            <c:size val="6"/>
            <c:spPr>
              <a:solidFill>
                <a:schemeClr val="accent1"/>
              </a:solidFill>
              <a:ln w="22225">
                <a:solidFill>
                  <a:schemeClr val="lt1"/>
                </a:solidFill>
                <a:round/>
              </a:ln>
              <a:effectLst/>
            </c:spPr>
          </c:marker>
          <c:xVal>
            <c:numRef>
              <c:f>Hoja1!$A$2:$A$8</c:f>
              <c:numCache>
                <c:formatCode>General</c:formatCode>
                <c:ptCount val="7"/>
                <c:pt idx="0">
                  <c:v>0</c:v>
                </c:pt>
                <c:pt idx="1">
                  <c:v>2</c:v>
                </c:pt>
                <c:pt idx="2">
                  <c:v>4</c:v>
                </c:pt>
                <c:pt idx="3">
                  <c:v>6</c:v>
                </c:pt>
                <c:pt idx="4">
                  <c:v>8</c:v>
                </c:pt>
                <c:pt idx="5">
                  <c:v>10</c:v>
                </c:pt>
                <c:pt idx="6">
                  <c:v>12</c:v>
                </c:pt>
              </c:numCache>
            </c:numRef>
          </c:xVal>
          <c:yVal>
            <c:numRef>
              <c:f>Hoja1!$B$2:$B$8</c:f>
              <c:numCache>
                <c:formatCode>General</c:formatCode>
                <c:ptCount val="7"/>
                <c:pt idx="0">
                  <c:v>3</c:v>
                </c:pt>
                <c:pt idx="1">
                  <c:v>2.5</c:v>
                </c:pt>
                <c:pt idx="2">
                  <c:v>2</c:v>
                </c:pt>
                <c:pt idx="3">
                  <c:v>1.5</c:v>
                </c:pt>
                <c:pt idx="4">
                  <c:v>1</c:v>
                </c:pt>
                <c:pt idx="5">
                  <c:v>0.5</c:v>
                </c:pt>
                <c:pt idx="6">
                  <c:v>0</c:v>
                </c:pt>
              </c:numCache>
            </c:numRef>
          </c:yVal>
          <c:smooth val="0"/>
        </c:ser>
        <c:dLbls>
          <c:showLegendKey val="0"/>
          <c:showVal val="0"/>
          <c:showCatName val="0"/>
          <c:showSerName val="0"/>
          <c:showPercent val="0"/>
          <c:showBubbleSize val="0"/>
        </c:dLbls>
        <c:axId val="870872752"/>
        <c:axId val="870868400"/>
      </c:scatterChart>
      <c:valAx>
        <c:axId val="870872752"/>
        <c:scaling>
          <c:orientation val="minMax"/>
        </c:scaling>
        <c:delete val="0"/>
        <c:axPos val="b"/>
        <c:majorGridlines>
          <c:spPr>
            <a:ln w="9525" cap="flat" cmpd="sng" algn="ctr">
              <a:solidFill>
                <a:schemeClr val="lt1">
                  <a:alpha val="25000"/>
                </a:schemeClr>
              </a:solidFill>
              <a:round/>
            </a:ln>
            <a:effectLst/>
          </c:spPr>
        </c:majorGridlines>
        <c:title>
          <c:tx>
            <c:rich>
              <a:bodyPr rot="0" spcFirstLastPara="1" vertOverflow="ellipsis" vert="horz" wrap="square" anchor="ctr" anchorCtr="1"/>
              <a:lstStyle/>
              <a:p>
                <a:pPr>
                  <a:defRPr sz="1197" b="1" i="0" u="none" strike="noStrike" kern="1200" baseline="0">
                    <a:solidFill>
                      <a:schemeClr val="lt1"/>
                    </a:solidFill>
                    <a:latin typeface="+mn-lt"/>
                    <a:ea typeface="+mn-ea"/>
                    <a:cs typeface="+mn-cs"/>
                  </a:defRPr>
                </a:pPr>
                <a:r>
                  <a:rPr lang="es-MX" dirty="0" smtClean="0"/>
                  <a:t>Cantidad de helados</a:t>
                </a:r>
                <a:endParaRPr lang="es-MX" dirty="0"/>
              </a:p>
            </c:rich>
          </c:tx>
          <c:layout/>
          <c:overlay val="0"/>
          <c:spPr>
            <a:noFill/>
            <a:ln>
              <a:noFill/>
            </a:ln>
            <a:effectLst/>
          </c:spPr>
          <c:txPr>
            <a:bodyPr rot="0" spcFirstLastPara="1" vertOverflow="ellipsis" vert="horz" wrap="square" anchor="ctr" anchorCtr="1"/>
            <a:lstStyle/>
            <a:p>
              <a:pPr>
                <a:defRPr sz="1197" b="1" i="0" u="none" strike="noStrike" kern="1200" baseline="0">
                  <a:solidFill>
                    <a:schemeClr val="lt1"/>
                  </a:solidFill>
                  <a:latin typeface="+mn-lt"/>
                  <a:ea typeface="+mn-ea"/>
                  <a:cs typeface="+mn-cs"/>
                </a:defRPr>
              </a:pPr>
              <a:endParaRPr lang="es-MX"/>
            </a:p>
          </c:txPr>
        </c:title>
        <c:numFmt formatCode="General" sourceLinked="1"/>
        <c:majorTickMark val="none"/>
        <c:minorTickMark val="none"/>
        <c:tickLblPos val="nextTo"/>
        <c:spPr>
          <a:noFill/>
          <a:ln w="12700" cap="flat" cmpd="sng" algn="ctr">
            <a:solidFill>
              <a:schemeClr val="lt1">
                <a:alpha val="25000"/>
              </a:schemeClr>
            </a:solidFill>
            <a:round/>
          </a:ln>
          <a:effectLst/>
        </c:spPr>
        <c:txPr>
          <a:bodyPr rot="-60000000" spcFirstLastPara="1" vertOverflow="ellipsis" vert="horz" wrap="square" anchor="ctr" anchorCtr="1"/>
          <a:lstStyle/>
          <a:p>
            <a:pPr>
              <a:defRPr sz="1197" b="0" i="0" u="none" strike="noStrike" kern="1200" spc="100" baseline="0">
                <a:solidFill>
                  <a:schemeClr val="lt1"/>
                </a:solidFill>
                <a:latin typeface="+mn-lt"/>
                <a:ea typeface="+mn-ea"/>
                <a:cs typeface="+mn-cs"/>
              </a:defRPr>
            </a:pPr>
            <a:endParaRPr lang="es-MX"/>
          </a:p>
        </c:txPr>
        <c:crossAx val="870868400"/>
        <c:crosses val="autoZero"/>
        <c:crossBetween val="midCat"/>
      </c:valAx>
      <c:valAx>
        <c:axId val="870868400"/>
        <c:scaling>
          <c:orientation val="minMax"/>
        </c:scaling>
        <c:delete val="0"/>
        <c:axPos val="l"/>
        <c:majorGridlines>
          <c:spPr>
            <a:ln w="9525" cap="flat" cmpd="sng" algn="ctr">
              <a:solidFill>
                <a:schemeClr val="lt1">
                  <a:alpha val="25000"/>
                </a:schemeClr>
              </a:solidFill>
              <a:round/>
            </a:ln>
            <a:effectLst/>
          </c:spPr>
        </c:majorGridlines>
        <c:title>
          <c:tx>
            <c:rich>
              <a:bodyPr rot="-5400000" spcFirstLastPara="1" vertOverflow="ellipsis" vert="horz" wrap="square" anchor="ctr" anchorCtr="1"/>
              <a:lstStyle/>
              <a:p>
                <a:pPr>
                  <a:defRPr sz="1197" b="1" i="0" u="none" strike="noStrike" kern="1200" baseline="0">
                    <a:solidFill>
                      <a:schemeClr val="lt1"/>
                    </a:solidFill>
                    <a:latin typeface="+mn-lt"/>
                    <a:ea typeface="+mn-ea"/>
                    <a:cs typeface="+mn-cs"/>
                  </a:defRPr>
                </a:pPr>
                <a:r>
                  <a:rPr lang="es-MX" dirty="0" smtClean="0"/>
                  <a:t>Precio</a:t>
                </a:r>
                <a:r>
                  <a:rPr lang="es-MX" baseline="0" dirty="0" smtClean="0"/>
                  <a:t> de un helado</a:t>
                </a:r>
                <a:endParaRPr lang="es-MX" dirty="0"/>
              </a:p>
            </c:rich>
          </c:tx>
          <c:layout/>
          <c:overlay val="0"/>
          <c:spPr>
            <a:noFill/>
            <a:ln>
              <a:noFill/>
            </a:ln>
            <a:effectLst/>
          </c:spPr>
          <c:txPr>
            <a:bodyPr rot="-5400000" spcFirstLastPara="1" vertOverflow="ellipsis" vert="horz" wrap="square" anchor="ctr" anchorCtr="1"/>
            <a:lstStyle/>
            <a:p>
              <a:pPr>
                <a:defRPr sz="1197" b="1" i="0" u="none" strike="noStrike" kern="1200" baseline="0">
                  <a:solidFill>
                    <a:schemeClr val="lt1"/>
                  </a:solidFill>
                  <a:latin typeface="+mn-lt"/>
                  <a:ea typeface="+mn-ea"/>
                  <a:cs typeface="+mn-cs"/>
                </a:defRPr>
              </a:pPr>
              <a:endParaRPr lang="es-MX"/>
            </a:p>
          </c:tx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lt1"/>
                </a:solidFill>
                <a:latin typeface="+mn-lt"/>
                <a:ea typeface="+mn-ea"/>
                <a:cs typeface="+mn-cs"/>
              </a:defRPr>
            </a:pPr>
            <a:endParaRPr lang="es-MX"/>
          </a:p>
        </c:txPr>
        <c:crossAx val="870872752"/>
        <c:crosses val="autoZero"/>
        <c:crossBetween val="midCat"/>
      </c:valAx>
      <c:spPr>
        <a:noFill/>
        <a:ln>
          <a:noFill/>
        </a:ln>
        <a:effectLst/>
      </c:spPr>
    </c:plotArea>
    <c:plotVisOnly val="1"/>
    <c:dispBlanksAs val="gap"/>
    <c:showDLblsOverMax val="0"/>
  </c:chart>
  <c:spPr>
    <a:solidFill>
      <a:schemeClr val="accent1"/>
    </a:solidFill>
    <a:ln w="9525" cap="flat" cmpd="sng" algn="ctr">
      <a:solidFill>
        <a:schemeClr val="accent1"/>
      </a:solidFill>
      <a:round/>
    </a:ln>
    <a:effectLst/>
  </c:spPr>
  <c:txPr>
    <a:bodyPr/>
    <a:lstStyle/>
    <a:p>
      <a:pPr>
        <a:defRPr/>
      </a:pPr>
      <a:endParaRPr lang="es-MX"/>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995" b="1" i="0" u="none" strike="noStrike" kern="1200" cap="all" spc="100" normalizeH="0" baseline="0">
                <a:solidFill>
                  <a:schemeClr val="lt1"/>
                </a:solidFill>
                <a:latin typeface="+mn-lt"/>
                <a:ea typeface="+mn-ea"/>
                <a:cs typeface="+mn-cs"/>
              </a:defRPr>
            </a:pPr>
            <a:r>
              <a:rPr lang="en-US"/>
              <a:t>Demanda de Catalina</a:t>
            </a:r>
          </a:p>
        </c:rich>
      </c:tx>
      <c:layout/>
      <c:overlay val="0"/>
      <c:spPr>
        <a:noFill/>
        <a:ln>
          <a:noFill/>
        </a:ln>
        <a:effectLst/>
      </c:spPr>
      <c:txPr>
        <a:bodyPr rot="0" spcFirstLastPara="1" vertOverflow="ellipsis" vert="horz" wrap="square" anchor="ctr" anchorCtr="1"/>
        <a:lstStyle/>
        <a:p>
          <a:pPr>
            <a:defRPr sz="1995" b="1" i="0" u="none" strike="noStrike" kern="1200" cap="all" spc="100" normalizeH="0" baseline="0">
              <a:solidFill>
                <a:schemeClr val="lt1"/>
              </a:solidFill>
              <a:latin typeface="+mn-lt"/>
              <a:ea typeface="+mn-ea"/>
              <a:cs typeface="+mn-cs"/>
            </a:defRPr>
          </a:pPr>
          <a:endParaRPr lang="es-MX"/>
        </a:p>
      </c:txPr>
    </c:title>
    <c:autoTitleDeleted val="0"/>
    <c:plotArea>
      <c:layout>
        <c:manualLayout>
          <c:layoutTarget val="inner"/>
          <c:xMode val="edge"/>
          <c:yMode val="edge"/>
          <c:x val="0.16431318237367565"/>
          <c:y val="0.11809436258537094"/>
          <c:w val="0.80480893537081744"/>
          <c:h val="0.74659473404671284"/>
        </c:manualLayout>
      </c:layout>
      <c:scatterChart>
        <c:scatterStyle val="lineMarker"/>
        <c:varyColors val="0"/>
        <c:ser>
          <c:idx val="0"/>
          <c:order val="0"/>
          <c:tx>
            <c:strRef>
              <c:f>Hoja1!$B$1</c:f>
              <c:strCache>
                <c:ptCount val="1"/>
                <c:pt idx="0">
                  <c:v>Precio del helado</c:v>
                </c:pt>
              </c:strCache>
            </c:strRef>
          </c:tx>
          <c:spPr>
            <a:ln w="25400" cap="rnd">
              <a:noFill/>
              <a:round/>
            </a:ln>
            <a:effectLst>
              <a:outerShdw dist="25400" dir="2700000" algn="tl" rotWithShape="0">
                <a:schemeClr val="accent1"/>
              </a:outerShdw>
            </a:effectLst>
          </c:spPr>
          <c:marker>
            <c:symbol val="circle"/>
            <c:size val="6"/>
            <c:spPr>
              <a:solidFill>
                <a:schemeClr val="accent1"/>
              </a:solidFill>
              <a:ln w="22225">
                <a:solidFill>
                  <a:schemeClr val="lt1"/>
                </a:solidFill>
                <a:round/>
              </a:ln>
              <a:effectLst/>
            </c:spPr>
          </c:marker>
          <c:xVal>
            <c:numRef>
              <c:f>Hoja1!$A$2:$A$8</c:f>
              <c:numCache>
                <c:formatCode>General</c:formatCode>
                <c:ptCount val="7"/>
                <c:pt idx="0">
                  <c:v>12</c:v>
                </c:pt>
                <c:pt idx="1">
                  <c:v>10</c:v>
                </c:pt>
                <c:pt idx="2">
                  <c:v>8</c:v>
                </c:pt>
                <c:pt idx="3">
                  <c:v>6</c:v>
                </c:pt>
                <c:pt idx="4">
                  <c:v>4</c:v>
                </c:pt>
                <c:pt idx="5">
                  <c:v>2</c:v>
                </c:pt>
                <c:pt idx="6">
                  <c:v>0</c:v>
                </c:pt>
              </c:numCache>
            </c:numRef>
          </c:xVal>
          <c:yVal>
            <c:numRef>
              <c:f>Hoja1!$B$2:$B$8</c:f>
              <c:numCache>
                <c:formatCode>General</c:formatCode>
                <c:ptCount val="7"/>
                <c:pt idx="0">
                  <c:v>0</c:v>
                </c:pt>
                <c:pt idx="1">
                  <c:v>0.5</c:v>
                </c:pt>
                <c:pt idx="2">
                  <c:v>1</c:v>
                </c:pt>
                <c:pt idx="3">
                  <c:v>1.5</c:v>
                </c:pt>
                <c:pt idx="4">
                  <c:v>2</c:v>
                </c:pt>
                <c:pt idx="5">
                  <c:v>2.5</c:v>
                </c:pt>
                <c:pt idx="6">
                  <c:v>3</c:v>
                </c:pt>
              </c:numCache>
            </c:numRef>
          </c:yVal>
          <c:smooth val="0"/>
        </c:ser>
        <c:dLbls>
          <c:showLegendKey val="0"/>
          <c:showVal val="0"/>
          <c:showCatName val="0"/>
          <c:showSerName val="0"/>
          <c:showPercent val="0"/>
          <c:showBubbleSize val="0"/>
        </c:dLbls>
        <c:axId val="870866224"/>
        <c:axId val="870861328"/>
      </c:scatterChart>
      <c:valAx>
        <c:axId val="870866224"/>
        <c:scaling>
          <c:orientation val="minMax"/>
        </c:scaling>
        <c:delete val="0"/>
        <c:axPos val="b"/>
        <c:majorGridlines>
          <c:spPr>
            <a:ln w="9525" cap="flat" cmpd="sng" algn="ctr">
              <a:solidFill>
                <a:schemeClr val="lt1">
                  <a:alpha val="25000"/>
                </a:schemeClr>
              </a:solidFill>
              <a:round/>
            </a:ln>
            <a:effectLst/>
          </c:spPr>
        </c:majorGridlines>
        <c:title>
          <c:tx>
            <c:rich>
              <a:bodyPr rot="0" spcFirstLastPara="1" vertOverflow="ellipsis" vert="horz" wrap="square" anchor="ctr" anchorCtr="1"/>
              <a:lstStyle/>
              <a:p>
                <a:pPr>
                  <a:defRPr sz="1197" b="1" i="0" u="none" strike="noStrike" kern="1200" baseline="0">
                    <a:solidFill>
                      <a:schemeClr val="lt1"/>
                    </a:solidFill>
                    <a:latin typeface="+mn-lt"/>
                    <a:ea typeface="+mn-ea"/>
                    <a:cs typeface="+mn-cs"/>
                  </a:defRPr>
                </a:pPr>
                <a:r>
                  <a:rPr lang="es-MX" dirty="0">
                    <a:solidFill>
                      <a:schemeClr val="bg1"/>
                    </a:solidFill>
                  </a:rPr>
                  <a:t>Cantidad de helados</a:t>
                </a:r>
              </a:p>
            </c:rich>
          </c:tx>
          <c:layout/>
          <c:overlay val="0"/>
          <c:spPr>
            <a:noFill/>
            <a:ln>
              <a:noFill/>
            </a:ln>
            <a:effectLst/>
          </c:spPr>
          <c:txPr>
            <a:bodyPr rot="0" spcFirstLastPara="1" vertOverflow="ellipsis" vert="horz" wrap="square" anchor="ctr" anchorCtr="1"/>
            <a:lstStyle/>
            <a:p>
              <a:pPr>
                <a:defRPr sz="1197" b="1" i="0" u="none" strike="noStrike" kern="1200" baseline="0">
                  <a:solidFill>
                    <a:schemeClr val="lt1"/>
                  </a:solidFill>
                  <a:latin typeface="+mn-lt"/>
                  <a:ea typeface="+mn-ea"/>
                  <a:cs typeface="+mn-cs"/>
                </a:defRPr>
              </a:pPr>
              <a:endParaRPr lang="es-MX"/>
            </a:p>
          </c:txPr>
        </c:title>
        <c:numFmt formatCode="General" sourceLinked="1"/>
        <c:majorTickMark val="none"/>
        <c:minorTickMark val="none"/>
        <c:tickLblPos val="nextTo"/>
        <c:spPr>
          <a:noFill/>
          <a:ln w="12700" cap="flat" cmpd="sng" algn="ctr">
            <a:solidFill>
              <a:schemeClr val="lt1">
                <a:alpha val="25000"/>
              </a:schemeClr>
            </a:solidFill>
            <a:round/>
          </a:ln>
          <a:effectLst/>
        </c:spPr>
        <c:txPr>
          <a:bodyPr rot="-60000000" spcFirstLastPara="1" vertOverflow="ellipsis" vert="horz" wrap="square" anchor="ctr" anchorCtr="1"/>
          <a:lstStyle/>
          <a:p>
            <a:pPr>
              <a:defRPr sz="1197" b="0" i="0" u="none" strike="noStrike" kern="1200" spc="100" baseline="0">
                <a:solidFill>
                  <a:schemeClr val="lt1"/>
                </a:solidFill>
                <a:latin typeface="+mn-lt"/>
                <a:ea typeface="+mn-ea"/>
                <a:cs typeface="+mn-cs"/>
              </a:defRPr>
            </a:pPr>
            <a:endParaRPr lang="es-MX"/>
          </a:p>
        </c:txPr>
        <c:crossAx val="870861328"/>
        <c:crosses val="autoZero"/>
        <c:crossBetween val="midCat"/>
      </c:valAx>
      <c:valAx>
        <c:axId val="870861328"/>
        <c:scaling>
          <c:orientation val="minMax"/>
        </c:scaling>
        <c:delete val="0"/>
        <c:axPos val="l"/>
        <c:majorGridlines>
          <c:spPr>
            <a:ln w="9525" cap="flat" cmpd="sng" algn="ctr">
              <a:solidFill>
                <a:schemeClr val="lt1">
                  <a:alpha val="25000"/>
                </a:schemeClr>
              </a:solidFill>
              <a:round/>
            </a:ln>
            <a:effectLst/>
          </c:spPr>
        </c:majorGridlines>
        <c:title>
          <c:tx>
            <c:rich>
              <a:bodyPr rot="-5400000" spcFirstLastPara="1" vertOverflow="ellipsis" vert="horz" wrap="square" anchor="ctr" anchorCtr="1"/>
              <a:lstStyle/>
              <a:p>
                <a:pPr>
                  <a:defRPr sz="1197" b="1" i="0" u="none" strike="noStrike" kern="1200" baseline="0">
                    <a:solidFill>
                      <a:schemeClr val="lt1"/>
                    </a:solidFill>
                    <a:latin typeface="+mn-lt"/>
                    <a:ea typeface="+mn-ea"/>
                    <a:cs typeface="+mn-cs"/>
                  </a:defRPr>
                </a:pPr>
                <a:r>
                  <a:rPr lang="es-MX"/>
                  <a:t>Precio del helado</a:t>
                </a:r>
              </a:p>
            </c:rich>
          </c:tx>
          <c:layout/>
          <c:overlay val="0"/>
          <c:spPr>
            <a:noFill/>
            <a:ln>
              <a:noFill/>
            </a:ln>
            <a:effectLst/>
          </c:spPr>
          <c:txPr>
            <a:bodyPr rot="-5400000" spcFirstLastPara="1" vertOverflow="ellipsis" vert="horz" wrap="square" anchor="ctr" anchorCtr="1"/>
            <a:lstStyle/>
            <a:p>
              <a:pPr>
                <a:defRPr sz="1197" b="1" i="0" u="none" strike="noStrike" kern="1200" baseline="0">
                  <a:solidFill>
                    <a:schemeClr val="lt1"/>
                  </a:solidFill>
                  <a:latin typeface="+mn-lt"/>
                  <a:ea typeface="+mn-ea"/>
                  <a:cs typeface="+mn-cs"/>
                </a:defRPr>
              </a:pPr>
              <a:endParaRPr lang="es-MX"/>
            </a:p>
          </c:tx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lt1"/>
                </a:solidFill>
                <a:latin typeface="+mn-lt"/>
                <a:ea typeface="+mn-ea"/>
                <a:cs typeface="+mn-cs"/>
              </a:defRPr>
            </a:pPr>
            <a:endParaRPr lang="es-MX"/>
          </a:p>
        </c:txPr>
        <c:crossAx val="870866224"/>
        <c:crosses val="autoZero"/>
        <c:crossBetween val="midCat"/>
      </c:valAx>
      <c:spPr>
        <a:noFill/>
        <a:ln>
          <a:noFill/>
        </a:ln>
        <a:effectLst/>
      </c:spPr>
    </c:plotArea>
    <c:plotVisOnly val="1"/>
    <c:dispBlanksAs val="gap"/>
    <c:showDLblsOverMax val="0"/>
  </c:chart>
  <c:spPr>
    <a:solidFill>
      <a:schemeClr val="accent1"/>
    </a:solidFill>
    <a:ln w="9525" cap="flat" cmpd="sng" algn="ctr">
      <a:solidFill>
        <a:schemeClr val="accent1"/>
      </a:solidFill>
      <a:round/>
    </a:ln>
    <a:effectLst/>
  </c:spPr>
  <c:txPr>
    <a:bodyPr/>
    <a:lstStyle/>
    <a:p>
      <a:pPr>
        <a:defRPr/>
      </a:pPr>
      <a:endParaRPr lang="es-MX"/>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995" b="1" i="0" u="none" strike="noStrike" kern="1200" cap="all" spc="100" normalizeH="0" baseline="0">
                <a:solidFill>
                  <a:schemeClr val="lt1"/>
                </a:solidFill>
                <a:latin typeface="+mn-lt"/>
                <a:ea typeface="+mn-ea"/>
                <a:cs typeface="+mn-cs"/>
              </a:defRPr>
            </a:pPr>
            <a:r>
              <a:rPr lang="en-US" dirty="0" smtClean="0"/>
              <a:t>DEMANDA DE NICOLÁS</a:t>
            </a:r>
            <a:endParaRPr lang="en-US" dirty="0"/>
          </a:p>
        </c:rich>
      </c:tx>
      <c:layout/>
      <c:overlay val="0"/>
      <c:spPr>
        <a:noFill/>
        <a:ln>
          <a:noFill/>
        </a:ln>
        <a:effectLst/>
      </c:spPr>
      <c:txPr>
        <a:bodyPr rot="0" spcFirstLastPara="1" vertOverflow="ellipsis" vert="horz" wrap="square" anchor="ctr" anchorCtr="1"/>
        <a:lstStyle/>
        <a:p>
          <a:pPr>
            <a:defRPr sz="1995" b="1" i="0" u="none" strike="noStrike" kern="1200" cap="all" spc="100" normalizeH="0" baseline="0">
              <a:solidFill>
                <a:schemeClr val="lt1"/>
              </a:solidFill>
              <a:latin typeface="+mn-lt"/>
              <a:ea typeface="+mn-ea"/>
              <a:cs typeface="+mn-cs"/>
            </a:defRPr>
          </a:pPr>
          <a:endParaRPr lang="es-MX"/>
        </a:p>
      </c:txPr>
    </c:title>
    <c:autoTitleDeleted val="0"/>
    <c:plotArea>
      <c:layout>
        <c:manualLayout>
          <c:layoutTarget val="inner"/>
          <c:xMode val="edge"/>
          <c:yMode val="edge"/>
          <c:x val="6.6823244905817161E-2"/>
          <c:y val="0.132232721451574"/>
          <c:w val="0.8879669762720428"/>
          <c:h val="0.78641413953419548"/>
        </c:manualLayout>
      </c:layout>
      <c:scatterChart>
        <c:scatterStyle val="lineMarker"/>
        <c:varyColors val="0"/>
        <c:ser>
          <c:idx val="0"/>
          <c:order val="0"/>
          <c:tx>
            <c:strRef>
              <c:f>Hoja1!$B$1</c:f>
              <c:strCache>
                <c:ptCount val="1"/>
                <c:pt idx="0">
                  <c:v>Valores Y</c:v>
                </c:pt>
              </c:strCache>
            </c:strRef>
          </c:tx>
          <c:spPr>
            <a:ln w="25400" cap="rnd">
              <a:noFill/>
              <a:round/>
            </a:ln>
            <a:effectLst>
              <a:outerShdw dist="25400" dir="2700000" algn="tl" rotWithShape="0">
                <a:schemeClr val="accent1"/>
              </a:outerShdw>
            </a:effectLst>
          </c:spPr>
          <c:marker>
            <c:symbol val="circle"/>
            <c:size val="6"/>
            <c:spPr>
              <a:solidFill>
                <a:schemeClr val="accent1"/>
              </a:solidFill>
              <a:ln w="22225">
                <a:solidFill>
                  <a:schemeClr val="lt1"/>
                </a:solidFill>
                <a:round/>
              </a:ln>
              <a:effectLst/>
            </c:spPr>
          </c:marker>
          <c:xVal>
            <c:numRef>
              <c:f>Hoja1!$A$2:$A$8</c:f>
              <c:numCache>
                <c:formatCode>General</c:formatCode>
                <c:ptCount val="7"/>
                <c:pt idx="0">
                  <c:v>7</c:v>
                </c:pt>
                <c:pt idx="1">
                  <c:v>6</c:v>
                </c:pt>
                <c:pt idx="2">
                  <c:v>5</c:v>
                </c:pt>
                <c:pt idx="3">
                  <c:v>4</c:v>
                </c:pt>
                <c:pt idx="4">
                  <c:v>3</c:v>
                </c:pt>
                <c:pt idx="5">
                  <c:v>2</c:v>
                </c:pt>
                <c:pt idx="6">
                  <c:v>1</c:v>
                </c:pt>
              </c:numCache>
            </c:numRef>
          </c:xVal>
          <c:yVal>
            <c:numRef>
              <c:f>Hoja1!$B$2:$B$8</c:f>
              <c:numCache>
                <c:formatCode>General</c:formatCode>
                <c:ptCount val="7"/>
                <c:pt idx="0">
                  <c:v>0</c:v>
                </c:pt>
                <c:pt idx="1">
                  <c:v>0.5</c:v>
                </c:pt>
                <c:pt idx="2">
                  <c:v>1</c:v>
                </c:pt>
                <c:pt idx="3">
                  <c:v>1.5</c:v>
                </c:pt>
                <c:pt idx="4">
                  <c:v>2</c:v>
                </c:pt>
                <c:pt idx="5">
                  <c:v>2.5</c:v>
                </c:pt>
                <c:pt idx="6">
                  <c:v>3</c:v>
                </c:pt>
              </c:numCache>
            </c:numRef>
          </c:yVal>
          <c:smooth val="0"/>
        </c:ser>
        <c:dLbls>
          <c:showLegendKey val="0"/>
          <c:showVal val="0"/>
          <c:showCatName val="0"/>
          <c:showSerName val="0"/>
          <c:showPercent val="0"/>
          <c:showBubbleSize val="0"/>
        </c:dLbls>
        <c:axId val="870861872"/>
        <c:axId val="870864592"/>
      </c:scatterChart>
      <c:valAx>
        <c:axId val="870861872"/>
        <c:scaling>
          <c:orientation val="minMax"/>
        </c:scaling>
        <c:delete val="0"/>
        <c:axPos val="b"/>
        <c:majorGridlines>
          <c:spPr>
            <a:ln w="9525" cap="flat" cmpd="sng" algn="ctr">
              <a:solidFill>
                <a:schemeClr val="lt1">
                  <a:alpha val="25000"/>
                </a:schemeClr>
              </a:solidFill>
              <a:round/>
            </a:ln>
            <a:effectLst/>
          </c:spPr>
        </c:majorGridlines>
        <c:title>
          <c:tx>
            <c:rich>
              <a:bodyPr rot="0" spcFirstLastPara="1" vertOverflow="ellipsis" vert="horz" wrap="square" anchor="ctr" anchorCtr="1"/>
              <a:lstStyle/>
              <a:p>
                <a:pPr>
                  <a:defRPr sz="1197" b="1" i="0" u="none" strike="noStrike" kern="1200" baseline="0">
                    <a:solidFill>
                      <a:schemeClr val="lt1"/>
                    </a:solidFill>
                    <a:latin typeface="+mn-lt"/>
                    <a:ea typeface="+mn-ea"/>
                    <a:cs typeface="+mn-cs"/>
                  </a:defRPr>
                </a:pPr>
                <a:r>
                  <a:rPr lang="es-MX" dirty="0" smtClean="0"/>
                  <a:t>Cantidad de helado</a:t>
                </a:r>
                <a:endParaRPr lang="es-MX" dirty="0"/>
              </a:p>
            </c:rich>
          </c:tx>
          <c:layout/>
          <c:overlay val="0"/>
          <c:spPr>
            <a:noFill/>
            <a:ln>
              <a:noFill/>
            </a:ln>
            <a:effectLst/>
          </c:spPr>
          <c:txPr>
            <a:bodyPr rot="0" spcFirstLastPara="1" vertOverflow="ellipsis" vert="horz" wrap="square" anchor="ctr" anchorCtr="1"/>
            <a:lstStyle/>
            <a:p>
              <a:pPr>
                <a:defRPr sz="1197" b="1" i="0" u="none" strike="noStrike" kern="1200" baseline="0">
                  <a:solidFill>
                    <a:schemeClr val="lt1"/>
                  </a:solidFill>
                  <a:latin typeface="+mn-lt"/>
                  <a:ea typeface="+mn-ea"/>
                  <a:cs typeface="+mn-cs"/>
                </a:defRPr>
              </a:pPr>
              <a:endParaRPr lang="es-MX"/>
            </a:p>
          </c:txPr>
        </c:title>
        <c:numFmt formatCode="General" sourceLinked="1"/>
        <c:majorTickMark val="none"/>
        <c:minorTickMark val="none"/>
        <c:tickLblPos val="nextTo"/>
        <c:spPr>
          <a:noFill/>
          <a:ln w="12700" cap="flat" cmpd="sng" algn="ctr">
            <a:solidFill>
              <a:schemeClr val="lt1">
                <a:alpha val="25000"/>
              </a:schemeClr>
            </a:solidFill>
            <a:round/>
          </a:ln>
          <a:effectLst/>
        </c:spPr>
        <c:txPr>
          <a:bodyPr rot="-60000000" spcFirstLastPara="1" vertOverflow="ellipsis" vert="horz" wrap="square" anchor="ctr" anchorCtr="1"/>
          <a:lstStyle/>
          <a:p>
            <a:pPr>
              <a:defRPr sz="1197" b="0" i="0" u="none" strike="noStrike" kern="1200" spc="100" baseline="0">
                <a:solidFill>
                  <a:schemeClr val="lt1"/>
                </a:solidFill>
                <a:latin typeface="+mn-lt"/>
                <a:ea typeface="+mn-ea"/>
                <a:cs typeface="+mn-cs"/>
              </a:defRPr>
            </a:pPr>
            <a:endParaRPr lang="es-MX"/>
          </a:p>
        </c:txPr>
        <c:crossAx val="870864592"/>
        <c:crosses val="autoZero"/>
        <c:crossBetween val="midCat"/>
      </c:valAx>
      <c:valAx>
        <c:axId val="870864592"/>
        <c:scaling>
          <c:orientation val="minMax"/>
        </c:scaling>
        <c:delete val="0"/>
        <c:axPos val="l"/>
        <c:majorGridlines>
          <c:spPr>
            <a:ln w="9525" cap="flat" cmpd="sng" algn="ctr">
              <a:solidFill>
                <a:schemeClr val="lt1">
                  <a:alpha val="25000"/>
                </a:schemeClr>
              </a:solidFill>
              <a:round/>
            </a:ln>
            <a:effectLst/>
          </c:spPr>
        </c:majorGridlines>
        <c:title>
          <c:tx>
            <c:rich>
              <a:bodyPr rot="-5400000" spcFirstLastPara="1" vertOverflow="ellipsis" vert="horz" wrap="square" anchor="ctr" anchorCtr="1"/>
              <a:lstStyle/>
              <a:p>
                <a:pPr>
                  <a:defRPr sz="1197" b="1" i="0" u="none" strike="noStrike" kern="1200" baseline="0">
                    <a:solidFill>
                      <a:schemeClr val="lt1"/>
                    </a:solidFill>
                    <a:latin typeface="+mn-lt"/>
                    <a:ea typeface="+mn-ea"/>
                    <a:cs typeface="+mn-cs"/>
                  </a:defRPr>
                </a:pPr>
                <a:r>
                  <a:rPr lang="es-MX" dirty="0" smtClean="0"/>
                  <a:t>Precio</a:t>
                </a:r>
                <a:r>
                  <a:rPr lang="es-MX" baseline="0" dirty="0" smtClean="0"/>
                  <a:t> del helado</a:t>
                </a:r>
                <a:endParaRPr lang="es-MX" dirty="0"/>
              </a:p>
            </c:rich>
          </c:tx>
          <c:layout>
            <c:manualLayout>
              <c:xMode val="edge"/>
              <c:yMode val="edge"/>
              <c:x val="8.0167860136752481E-3"/>
              <c:y val="0.47355477719161093"/>
            </c:manualLayout>
          </c:layout>
          <c:overlay val="0"/>
          <c:spPr>
            <a:noFill/>
            <a:ln>
              <a:noFill/>
            </a:ln>
            <a:effectLst/>
          </c:spPr>
          <c:txPr>
            <a:bodyPr rot="-5400000" spcFirstLastPara="1" vertOverflow="ellipsis" vert="horz" wrap="square" anchor="ctr" anchorCtr="1"/>
            <a:lstStyle/>
            <a:p>
              <a:pPr>
                <a:defRPr sz="1197" b="1" i="0" u="none" strike="noStrike" kern="1200" baseline="0">
                  <a:solidFill>
                    <a:schemeClr val="lt1"/>
                  </a:solidFill>
                  <a:latin typeface="+mn-lt"/>
                  <a:ea typeface="+mn-ea"/>
                  <a:cs typeface="+mn-cs"/>
                </a:defRPr>
              </a:pPr>
              <a:endParaRPr lang="es-MX"/>
            </a:p>
          </c:tx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lt1"/>
                </a:solidFill>
                <a:latin typeface="+mn-lt"/>
                <a:ea typeface="+mn-ea"/>
                <a:cs typeface="+mn-cs"/>
              </a:defRPr>
            </a:pPr>
            <a:endParaRPr lang="es-MX"/>
          </a:p>
        </c:txPr>
        <c:crossAx val="870861872"/>
        <c:crosses val="autoZero"/>
        <c:crossBetween val="midCat"/>
      </c:valAx>
      <c:spPr>
        <a:noFill/>
        <a:ln>
          <a:noFill/>
        </a:ln>
        <a:effectLst/>
      </c:spPr>
    </c:plotArea>
    <c:plotVisOnly val="1"/>
    <c:dispBlanksAs val="gap"/>
    <c:showDLblsOverMax val="0"/>
  </c:chart>
  <c:spPr>
    <a:solidFill>
      <a:schemeClr val="accent1"/>
    </a:solidFill>
    <a:ln w="9525" cap="flat" cmpd="sng" algn="ctr">
      <a:solidFill>
        <a:schemeClr val="accent1"/>
      </a:solidFill>
      <a:round/>
    </a:ln>
    <a:effectLst/>
  </c:spPr>
  <c:txPr>
    <a:bodyPr/>
    <a:lstStyle/>
    <a:p>
      <a:pPr>
        <a:defRPr/>
      </a:pPr>
      <a:endParaRPr lang="es-MX"/>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995" b="1" i="0" u="none" strike="noStrike" kern="1200" cap="all" spc="100" normalizeH="0" baseline="0">
                <a:solidFill>
                  <a:schemeClr val="lt1"/>
                </a:solidFill>
                <a:latin typeface="+mn-lt"/>
                <a:ea typeface="+mn-ea"/>
                <a:cs typeface="+mn-cs"/>
              </a:defRPr>
            </a:pPr>
            <a:r>
              <a:rPr lang="en-US"/>
              <a:t>Curva de la oferta</a:t>
            </a:r>
          </a:p>
        </c:rich>
      </c:tx>
      <c:layout/>
      <c:overlay val="0"/>
      <c:spPr>
        <a:noFill/>
        <a:ln>
          <a:noFill/>
        </a:ln>
        <a:effectLst/>
      </c:spPr>
      <c:txPr>
        <a:bodyPr rot="0" spcFirstLastPara="1" vertOverflow="ellipsis" vert="horz" wrap="square" anchor="ctr" anchorCtr="1"/>
        <a:lstStyle/>
        <a:p>
          <a:pPr>
            <a:defRPr sz="1995" b="1" i="0" u="none" strike="noStrike" kern="1200" cap="all" spc="100" normalizeH="0" baseline="0">
              <a:solidFill>
                <a:schemeClr val="lt1"/>
              </a:solidFill>
              <a:latin typeface="+mn-lt"/>
              <a:ea typeface="+mn-ea"/>
              <a:cs typeface="+mn-cs"/>
            </a:defRPr>
          </a:pPr>
          <a:endParaRPr lang="es-MX"/>
        </a:p>
      </c:txPr>
    </c:title>
    <c:autoTitleDeleted val="0"/>
    <c:plotArea>
      <c:layout/>
      <c:scatterChart>
        <c:scatterStyle val="lineMarker"/>
        <c:varyColors val="0"/>
        <c:ser>
          <c:idx val="0"/>
          <c:order val="0"/>
          <c:tx>
            <c:strRef>
              <c:f>Hoja1!$B$1</c:f>
              <c:strCache>
                <c:ptCount val="1"/>
                <c:pt idx="0">
                  <c:v>Valores Y</c:v>
                </c:pt>
              </c:strCache>
            </c:strRef>
          </c:tx>
          <c:spPr>
            <a:ln w="25400" cap="rnd">
              <a:noFill/>
              <a:round/>
            </a:ln>
            <a:effectLst>
              <a:outerShdw dist="25400" dir="2700000" algn="tl" rotWithShape="0">
                <a:schemeClr val="accent1"/>
              </a:outerShdw>
            </a:effectLst>
          </c:spPr>
          <c:marker>
            <c:symbol val="circle"/>
            <c:size val="6"/>
            <c:spPr>
              <a:solidFill>
                <a:schemeClr val="accent1"/>
              </a:solidFill>
              <a:ln w="22225">
                <a:solidFill>
                  <a:schemeClr val="lt1"/>
                </a:solidFill>
                <a:round/>
              </a:ln>
              <a:effectLst/>
            </c:spPr>
          </c:marker>
          <c:xVal>
            <c:numRef>
              <c:f>Hoja1!$A$2:$A$14</c:f>
              <c:numCache>
                <c:formatCode>General</c:formatCode>
                <c:ptCount val="13"/>
                <c:pt idx="0">
                  <c:v>0</c:v>
                </c:pt>
                <c:pt idx="1">
                  <c:v>0</c:v>
                </c:pt>
                <c:pt idx="2">
                  <c:v>1</c:v>
                </c:pt>
                <c:pt idx="3">
                  <c:v>2</c:v>
                </c:pt>
                <c:pt idx="4">
                  <c:v>3</c:v>
                </c:pt>
                <c:pt idx="5">
                  <c:v>4</c:v>
                </c:pt>
                <c:pt idx="6">
                  <c:v>5</c:v>
                </c:pt>
              </c:numCache>
            </c:numRef>
          </c:xVal>
          <c:yVal>
            <c:numRef>
              <c:f>Hoja1!$B$2:$B$14</c:f>
              <c:numCache>
                <c:formatCode>General</c:formatCode>
                <c:ptCount val="13"/>
                <c:pt idx="0">
                  <c:v>0</c:v>
                </c:pt>
                <c:pt idx="1">
                  <c:v>0.5</c:v>
                </c:pt>
                <c:pt idx="2">
                  <c:v>1</c:v>
                </c:pt>
                <c:pt idx="3">
                  <c:v>1.5</c:v>
                </c:pt>
                <c:pt idx="4">
                  <c:v>2</c:v>
                </c:pt>
                <c:pt idx="5">
                  <c:v>2.5</c:v>
                </c:pt>
                <c:pt idx="6">
                  <c:v>3</c:v>
                </c:pt>
              </c:numCache>
            </c:numRef>
          </c:yVal>
          <c:smooth val="0"/>
        </c:ser>
        <c:dLbls>
          <c:showLegendKey val="0"/>
          <c:showVal val="0"/>
          <c:showCatName val="0"/>
          <c:showSerName val="0"/>
          <c:showPercent val="0"/>
          <c:showBubbleSize val="0"/>
        </c:dLbls>
        <c:axId val="870870576"/>
        <c:axId val="870862416"/>
      </c:scatterChart>
      <c:valAx>
        <c:axId val="870870576"/>
        <c:scaling>
          <c:orientation val="minMax"/>
        </c:scaling>
        <c:delete val="0"/>
        <c:axPos val="b"/>
        <c:majorGridlines>
          <c:spPr>
            <a:ln w="9525" cap="flat" cmpd="sng" algn="ctr">
              <a:solidFill>
                <a:schemeClr val="lt1">
                  <a:alpha val="25000"/>
                </a:schemeClr>
              </a:solidFill>
              <a:round/>
            </a:ln>
            <a:effectLst/>
          </c:spPr>
        </c:majorGridlines>
        <c:title>
          <c:tx>
            <c:rich>
              <a:bodyPr rot="0" spcFirstLastPara="1" vertOverflow="ellipsis" vert="horz" wrap="square" anchor="ctr" anchorCtr="1"/>
              <a:lstStyle/>
              <a:p>
                <a:pPr>
                  <a:defRPr sz="1197" b="1" i="0" u="none" strike="noStrike" kern="1200" baseline="0">
                    <a:solidFill>
                      <a:schemeClr val="lt1"/>
                    </a:solidFill>
                    <a:latin typeface="+mn-lt"/>
                    <a:ea typeface="+mn-ea"/>
                    <a:cs typeface="+mn-cs"/>
                  </a:defRPr>
                </a:pPr>
                <a:r>
                  <a:rPr lang="es-MX"/>
                  <a:t>Cantidad de helados</a:t>
                </a:r>
              </a:p>
            </c:rich>
          </c:tx>
          <c:layout/>
          <c:overlay val="0"/>
          <c:spPr>
            <a:noFill/>
            <a:ln>
              <a:noFill/>
            </a:ln>
            <a:effectLst/>
          </c:spPr>
          <c:txPr>
            <a:bodyPr rot="0" spcFirstLastPara="1" vertOverflow="ellipsis" vert="horz" wrap="square" anchor="ctr" anchorCtr="1"/>
            <a:lstStyle/>
            <a:p>
              <a:pPr>
                <a:defRPr sz="1197" b="1" i="0" u="none" strike="noStrike" kern="1200" baseline="0">
                  <a:solidFill>
                    <a:schemeClr val="lt1"/>
                  </a:solidFill>
                  <a:latin typeface="+mn-lt"/>
                  <a:ea typeface="+mn-ea"/>
                  <a:cs typeface="+mn-cs"/>
                </a:defRPr>
              </a:pPr>
              <a:endParaRPr lang="es-MX"/>
            </a:p>
          </c:txPr>
        </c:title>
        <c:numFmt formatCode="General" sourceLinked="1"/>
        <c:majorTickMark val="none"/>
        <c:minorTickMark val="none"/>
        <c:tickLblPos val="nextTo"/>
        <c:spPr>
          <a:noFill/>
          <a:ln w="12700" cap="flat" cmpd="sng" algn="ctr">
            <a:solidFill>
              <a:schemeClr val="lt1">
                <a:alpha val="25000"/>
              </a:schemeClr>
            </a:solidFill>
            <a:round/>
          </a:ln>
          <a:effectLst/>
        </c:spPr>
        <c:txPr>
          <a:bodyPr rot="-60000000" spcFirstLastPara="1" vertOverflow="ellipsis" vert="horz" wrap="square" anchor="ctr" anchorCtr="1"/>
          <a:lstStyle/>
          <a:p>
            <a:pPr>
              <a:defRPr sz="1197" b="0" i="0" u="none" strike="noStrike" kern="1200" spc="100" baseline="0">
                <a:solidFill>
                  <a:schemeClr val="lt1"/>
                </a:solidFill>
                <a:latin typeface="+mn-lt"/>
                <a:ea typeface="+mn-ea"/>
                <a:cs typeface="+mn-cs"/>
              </a:defRPr>
            </a:pPr>
            <a:endParaRPr lang="es-MX"/>
          </a:p>
        </c:txPr>
        <c:crossAx val="870862416"/>
        <c:crosses val="autoZero"/>
        <c:crossBetween val="midCat"/>
      </c:valAx>
      <c:valAx>
        <c:axId val="870862416"/>
        <c:scaling>
          <c:orientation val="minMax"/>
        </c:scaling>
        <c:delete val="0"/>
        <c:axPos val="l"/>
        <c:majorGridlines>
          <c:spPr>
            <a:ln w="9525" cap="flat" cmpd="sng" algn="ctr">
              <a:solidFill>
                <a:schemeClr val="lt1">
                  <a:alpha val="25000"/>
                </a:schemeClr>
              </a:solidFill>
              <a:round/>
            </a:ln>
            <a:effectLst/>
          </c:spPr>
        </c:majorGridlines>
        <c:title>
          <c:tx>
            <c:rich>
              <a:bodyPr rot="-5400000" spcFirstLastPara="1" vertOverflow="ellipsis" vert="horz" wrap="square" anchor="ctr" anchorCtr="1"/>
              <a:lstStyle/>
              <a:p>
                <a:pPr>
                  <a:defRPr sz="1197" b="1" i="0" u="none" strike="noStrike" kern="1200" baseline="0">
                    <a:solidFill>
                      <a:schemeClr val="lt1"/>
                    </a:solidFill>
                    <a:latin typeface="+mn-lt"/>
                    <a:ea typeface="+mn-ea"/>
                    <a:cs typeface="+mn-cs"/>
                  </a:defRPr>
                </a:pPr>
                <a:r>
                  <a:rPr lang="es-MX"/>
                  <a:t>Precio de un helado</a:t>
                </a:r>
              </a:p>
            </c:rich>
          </c:tx>
          <c:layout/>
          <c:overlay val="0"/>
          <c:spPr>
            <a:noFill/>
            <a:ln>
              <a:noFill/>
            </a:ln>
            <a:effectLst/>
          </c:spPr>
          <c:txPr>
            <a:bodyPr rot="-5400000" spcFirstLastPara="1" vertOverflow="ellipsis" vert="horz" wrap="square" anchor="ctr" anchorCtr="1"/>
            <a:lstStyle/>
            <a:p>
              <a:pPr>
                <a:defRPr sz="1197" b="1" i="0" u="none" strike="noStrike" kern="1200" baseline="0">
                  <a:solidFill>
                    <a:schemeClr val="lt1"/>
                  </a:solidFill>
                  <a:latin typeface="+mn-lt"/>
                  <a:ea typeface="+mn-ea"/>
                  <a:cs typeface="+mn-cs"/>
                </a:defRPr>
              </a:pPr>
              <a:endParaRPr lang="es-MX"/>
            </a:p>
          </c:tx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lt1"/>
                </a:solidFill>
                <a:latin typeface="+mn-lt"/>
                <a:ea typeface="+mn-ea"/>
                <a:cs typeface="+mn-cs"/>
              </a:defRPr>
            </a:pPr>
            <a:endParaRPr lang="es-MX"/>
          </a:p>
        </c:txPr>
        <c:crossAx val="870870576"/>
        <c:crosses val="autoZero"/>
        <c:crossBetween val="midCat"/>
      </c:valAx>
      <c:spPr>
        <a:noFill/>
        <a:ln>
          <a:noFill/>
        </a:ln>
        <a:effectLst/>
      </c:spPr>
    </c:plotArea>
    <c:plotVisOnly val="1"/>
    <c:dispBlanksAs val="gap"/>
    <c:showDLblsOverMax val="0"/>
  </c:chart>
  <c:spPr>
    <a:solidFill>
      <a:schemeClr val="accent1"/>
    </a:solidFill>
    <a:ln w="9525" cap="flat" cmpd="sng" algn="ctr">
      <a:solidFill>
        <a:schemeClr val="accent1"/>
      </a:solidFill>
      <a:round/>
    </a:ln>
    <a:effectLst/>
  </c:spPr>
  <c:txPr>
    <a:bodyPr/>
    <a:lstStyle/>
    <a:p>
      <a:pPr>
        <a:defRPr/>
      </a:pPr>
      <a:endParaRPr lang="es-MX"/>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47">
  <cs:axisTitle>
    <cs:lnRef idx="0"/>
    <cs:fillRef idx="0"/>
    <cs:effectRef idx="0"/>
    <cs:fontRef idx="minor">
      <a:schemeClr val="lt1"/>
    </cs:fontRef>
    <cs:defRPr sz="1197" b="1" kern="1200"/>
  </cs:axisTitle>
  <cs:categoryAxis>
    <cs:lnRef idx="0">
      <cs:styleClr val="0"/>
    </cs:lnRef>
    <cs:fillRef idx="0"/>
    <cs:effectRef idx="0"/>
    <cs:fontRef idx="minor">
      <a:schemeClr val="lt1"/>
    </cs:fontRef>
    <cs:spPr>
      <a:ln w="12700" cap="flat" cmpd="sng" algn="ctr">
        <a:solidFill>
          <a:schemeClr val="lt1">
            <a:alpha val="25000"/>
          </a:schemeClr>
        </a:solidFill>
        <a:round/>
      </a:ln>
    </cs:spPr>
    <cs:defRPr sz="1197" b="0" kern="1200" spc="100" baseline="0"/>
  </cs:categoryAxis>
  <cs:chartArea>
    <cs:lnRef idx="0">
      <cs:styleClr val="0"/>
    </cs:lnRef>
    <cs:fillRef idx="0">
      <cs:styleClr val="0"/>
    </cs:fillRef>
    <cs:effectRef idx="0"/>
    <cs:fontRef idx="minor">
      <a:schemeClr val="dk1"/>
    </cs:fontRef>
    <cs:spPr>
      <a:solidFill>
        <a:schemeClr val="phClr"/>
      </a:solidFill>
      <a:ln w="9525" cap="flat" cmpd="sng" algn="ctr">
        <a:solidFill>
          <a:schemeClr val="phClr"/>
        </a:solidFill>
        <a:round/>
      </a:ln>
    </cs:spPr>
    <cs:defRPr sz="1330" kern="1200"/>
  </cs:chartArea>
  <cs:dataLabel>
    <cs:lnRef idx="0"/>
    <cs:fillRef idx="0"/>
    <cs:effectRef idx="0"/>
    <cs:fontRef idx="minor">
      <a:schemeClr val="lt1"/>
    </cs:fontRef>
    <cs:defRPr sz="1197" b="1" kern="1200"/>
  </cs:dataLabel>
  <cs:dataLabelCallout>
    <cs:lnRef idx="0">
      <cs:styleClr val="auto"/>
    </cs:lnRef>
    <cs:fillRef idx="0"/>
    <cs:effectRef idx="0"/>
    <cs:fontRef idx="minor">
      <cs:styleClr val="auto"/>
    </cs:fontRef>
    <cs:spPr>
      <a:solidFill>
        <a:schemeClr val="lt1"/>
      </a:solidFill>
      <a:ln>
        <a:solidFill>
          <a:schemeClr val="phClr"/>
        </a:solidFill>
      </a:ln>
    </cs:spPr>
    <cs:defRPr sz="1197"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pattFill prst="ltUpDiag">
        <a:fgClr>
          <a:schemeClr val="phClr"/>
        </a:fgClr>
        <a:bgClr>
          <a:schemeClr val="lt1"/>
        </a:bgClr>
      </a:pattFill>
    </cs:spPr>
  </cs:dataPoint>
  <cs:dataPoint3D>
    <cs:lnRef idx="0"/>
    <cs:fillRef idx="0">
      <cs:styleClr val="auto"/>
    </cs:fillRef>
    <cs:effectRef idx="0"/>
    <cs:fontRef idx="minor">
      <a:schemeClr val="dk1"/>
    </cs:fontRef>
    <cs:spPr>
      <a:pattFill prst="ltUpDiag">
        <a:fgClr>
          <a:schemeClr val="phClr"/>
        </a:fgClr>
        <a:bgClr>
          <a:schemeClr val="lt1"/>
        </a:bgClr>
      </a:pattFill>
    </cs:spPr>
  </cs:dataPoint3D>
  <cs:dataPointLine>
    <cs:lnRef idx="0">
      <cs:styleClr val="auto"/>
    </cs:lnRef>
    <cs:fillRef idx="0"/>
    <cs:effectRef idx="0">
      <cs:styleClr val="auto"/>
    </cs:effectRef>
    <cs:fontRef idx="minor">
      <a:schemeClr val="dk1"/>
    </cs:fontRef>
    <cs:spPr>
      <a:ln w="28575" cap="rnd">
        <a:solidFill>
          <a:schemeClr val="lt1">
            <a:alpha val="50000"/>
          </a:schemeClr>
        </a:solidFill>
        <a:round/>
      </a:ln>
      <a:effectLst>
        <a:outerShdw dist="25400" dir="2700000" algn="tl" rotWithShape="0">
          <a:schemeClr val="phClr"/>
        </a:outerShdw>
      </a:effectLst>
    </cs:spPr>
  </cs:dataPointLine>
  <cs:dataPointMarker>
    <cs:lnRef idx="0"/>
    <cs:fillRef idx="0">
      <cs:styleClr val="auto"/>
    </cs:fillRef>
    <cs:effectRef idx="0"/>
    <cs:fontRef idx="minor">
      <a:schemeClr val="dk1"/>
    </cs:fontRef>
    <cs:spPr>
      <a:solidFill>
        <a:schemeClr val="phClr"/>
      </a:solidFill>
      <a:ln w="22225">
        <a:solidFill>
          <a:schemeClr val="lt1"/>
        </a:solidFill>
        <a:round/>
      </a:ln>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styleClr val="0"/>
    </cs:lnRef>
    <cs:fillRef idx="0"/>
    <cs:effectRef idx="0"/>
    <cs:fontRef idx="minor">
      <a:schemeClr val="lt1"/>
    </cs:fontRef>
    <cs:spPr>
      <a:ln w="9525">
        <a:solidFill>
          <a:schemeClr val="phClr">
            <a:lumMod val="60000"/>
            <a:lumOff val="40000"/>
          </a:schemeClr>
        </a:solidFill>
      </a:ln>
    </cs:spPr>
    <cs:defRPr sz="1197" kern="1200"/>
  </cs:dataTable>
  <cs:downBar>
    <cs:lnRef idx="0">
      <cs:styleClr val="0"/>
    </cs:lnRef>
    <cs:fillRef idx="0"/>
    <cs:effectRef idx="0"/>
    <cs:fontRef idx="minor">
      <a:schemeClr val="dk1"/>
    </cs:fontRef>
    <cs:spPr>
      <a:solidFill>
        <a:schemeClr val="dk1">
          <a:lumMod val="35000"/>
          <a:lumOff val="65000"/>
        </a:schemeClr>
      </a:solidFill>
      <a:ln w="9525">
        <a:solidFill>
          <a:schemeClr val="phClr">
            <a:lumMod val="60000"/>
            <a:lumOff val="40000"/>
          </a:schemeClr>
        </a:solidFill>
      </a:ln>
    </cs:spPr>
  </cs:downBar>
  <cs:dropLine>
    <cs:lnRef idx="0">
      <cs:styleClr val="0"/>
    </cs:lnRef>
    <cs:fillRef idx="0"/>
    <cs:effectRef idx="0"/>
    <cs:fontRef idx="minor">
      <a:schemeClr val="dk1"/>
    </cs:fontRef>
    <cs:spPr>
      <a:ln w="9525" cap="flat" cmpd="sng" algn="ctr">
        <a:gradFill>
          <a:gsLst>
            <a:gs pos="79000">
              <a:schemeClr val="phClr"/>
            </a:gs>
            <a:gs pos="0">
              <a:schemeClr val="lt1">
                <a:alpha val="60000"/>
              </a:schemeClr>
            </a:gs>
          </a:gsLst>
          <a:lin ang="5400000" scaled="0"/>
        </a:gradFill>
        <a:round/>
      </a:ln>
    </cs:spPr>
  </cs:dropLine>
  <cs:errorBar>
    <cs:lnRef idx="0">
      <cs:styleClr val="0"/>
    </cs:lnRef>
    <cs:fillRef idx="0"/>
    <cs:effectRef idx="0"/>
    <cs:fontRef idx="minor">
      <a:schemeClr val="dk1"/>
    </cs:fontRef>
    <cs:spPr>
      <a:ln w="9525">
        <a:solidFill>
          <a:schemeClr val="phClr">
            <a:lumMod val="60000"/>
            <a:lumOff val="40000"/>
          </a:schemeClr>
        </a:solidFill>
        <a:round/>
      </a:ln>
      <a:effectLst>
        <a:glow rad="25400">
          <a:schemeClr val="lt1"/>
        </a:glow>
      </a:effectLst>
    </cs:spPr>
  </cs:errorBar>
  <cs:floor>
    <cs:lnRef idx="0"/>
    <cs:fillRef idx="0"/>
    <cs:effectRef idx="0"/>
    <cs:fontRef idx="minor">
      <a:schemeClr val="dk1"/>
    </cs:fontRef>
  </cs:floor>
  <cs:gridlineMajor>
    <cs:lnRef idx="0">
      <cs:styleClr val="0"/>
    </cs:lnRef>
    <cs:fillRef idx="0"/>
    <cs:effectRef idx="0"/>
    <cs:fontRef idx="minor">
      <a:schemeClr val="dk1"/>
    </cs:fontRef>
    <cs:spPr>
      <a:ln w="9525" cap="flat" cmpd="sng" algn="ctr">
        <a:solidFill>
          <a:schemeClr val="lt1">
            <a:alpha val="25000"/>
          </a:schemeClr>
        </a:solidFill>
        <a:round/>
      </a:ln>
    </cs:spPr>
  </cs:gridlineMajor>
  <cs:gridlineMinor>
    <cs:lnRef idx="0">
      <cs:styleClr val="0"/>
    </cs:lnRef>
    <cs:fillRef idx="0"/>
    <cs:effectRef idx="0"/>
    <cs:fontRef idx="minor">
      <a:schemeClr val="dk1"/>
    </cs:fontRef>
    <cs:spPr>
      <a:ln>
        <a:solidFill>
          <a:schemeClr val="lt1">
            <a:alpha val="10000"/>
          </a:schemeClr>
        </a:solidFill>
      </a:ln>
    </cs:spPr>
  </cs:gridlineMinor>
  <cs:hiLoLine>
    <cs:lnRef idx="0">
      <cs:styleClr val="0"/>
    </cs:lnRef>
    <cs:fillRef idx="0"/>
    <cs:effectRef idx="0"/>
    <cs:fontRef idx="minor">
      <a:schemeClr val="dk1"/>
    </cs:fontRef>
    <cs:spPr>
      <a:ln w="9525">
        <a:solidFill>
          <a:schemeClr val="phClr">
            <a:lumMod val="60000"/>
            <a:lumOff val="40000"/>
          </a:schemeClr>
        </a:solidFill>
        <a:prstDash val="dash"/>
      </a:ln>
    </cs:spPr>
  </cs:hiLoLine>
  <cs:leaderLine>
    <cs:lnRef idx="0">
      <cs:styleClr val="0"/>
    </cs:lnRef>
    <cs:fillRef idx="0"/>
    <cs:effectRef idx="0"/>
    <cs:fontRef idx="minor">
      <a:schemeClr val="dk1"/>
    </cs:fontRef>
    <cs:spPr>
      <a:ln w="9525">
        <a:solidFill>
          <a:schemeClr val="phClr">
            <a:lumMod val="60000"/>
            <a:lumOff val="40000"/>
          </a:schemeClr>
        </a:solidFill>
      </a:ln>
    </cs:spPr>
  </cs:leaderLine>
  <cs:legend>
    <cs:lnRef idx="0"/>
    <cs:fillRef idx="0"/>
    <cs:effectRef idx="0"/>
    <cs:fontRef idx="minor">
      <a:schemeClr val="lt1"/>
    </cs:fontRef>
    <cs:defRPr sz="1197" kern="1200"/>
  </cs:legend>
  <cs:plotArea>
    <cs:lnRef idx="0"/>
    <cs:fillRef idx="0"/>
    <cs:effectRef idx="0"/>
    <cs:fontRef idx="minor">
      <a:schemeClr val="dk1"/>
    </cs:fontRef>
  </cs:plotArea>
  <cs:plotArea3D>
    <cs:lnRef idx="0"/>
    <cs:fillRef idx="0"/>
    <cs:effectRef idx="0"/>
    <cs:fontRef idx="minor">
      <a:schemeClr val="dk1"/>
    </cs:fontRef>
  </cs:plotArea3D>
  <cs:seriesAxis>
    <cs:lnRef idx="0">
      <cs:styleClr val="0"/>
    </cs:lnRef>
    <cs:fillRef idx="0"/>
    <cs:effectRef idx="0"/>
    <cs:fontRef idx="minor">
      <a:schemeClr val="lt1"/>
    </cs:fontRef>
    <cs:spPr>
      <a:ln w="3175" cap="flat" cmpd="sng" algn="ctr">
        <a:solidFill>
          <a:schemeClr val="phClr">
            <a:lumMod val="60000"/>
            <a:lumOff val="40000"/>
          </a:schemeClr>
        </a:solidFill>
        <a:round/>
      </a:ln>
    </cs:spPr>
    <cs:defRPr sz="1197" kern="1200"/>
  </cs:seriesAxis>
  <cs:seriesLine>
    <cs:lnRef idx="0">
      <cs:styleClr val="0"/>
    </cs:lnRef>
    <cs:fillRef idx="0"/>
    <cs:effectRef idx="0"/>
    <cs:fontRef idx="minor">
      <a:schemeClr val="dk1"/>
    </cs:fontRef>
    <cs:spPr>
      <a:ln w="9525">
        <a:solidFill>
          <a:schemeClr val="phClr">
            <a:lumMod val="60000"/>
            <a:lumOff val="40000"/>
            <a:tint val="50000"/>
          </a:schemeClr>
        </a:solidFill>
        <a:prstDash val="dash"/>
      </a:ln>
    </cs:spPr>
  </cs:seriesLine>
  <cs:title>
    <cs:lnRef idx="0"/>
    <cs:fillRef idx="0"/>
    <cs:effectRef idx="0"/>
    <cs:fontRef idx="minor">
      <a:schemeClr val="lt1"/>
    </cs:fontRef>
    <cs:defRPr sz="1995" b="1" kern="1200" cap="all" spc="100" normalizeH="0" baseline="0"/>
  </cs:title>
  <cs:trendline>
    <cs:lnRef idx="0"/>
    <cs:fillRef idx="0"/>
    <cs:effectRef idx="0"/>
    <cs:fontRef idx="minor">
      <a:schemeClr val="dk1"/>
    </cs:fontRef>
    <cs:spPr>
      <a:ln w="28575" cap="rnd">
        <a:solidFill>
          <a:schemeClr val="lt1">
            <a:alpha val="50000"/>
          </a:schemeClr>
        </a:solidFill>
        <a:round/>
      </a:ln>
    </cs:spPr>
  </cs:trendline>
  <cs:trendlineLabel>
    <cs:lnRef idx="0"/>
    <cs:fillRef idx="0"/>
    <cs:effectRef idx="0"/>
    <cs:fontRef idx="minor">
      <a:schemeClr val="lt1"/>
    </cs:fontRef>
    <cs:defRPr sz="1197" kern="1200"/>
  </cs:trendlineLabel>
  <cs:upBar>
    <cs:lnRef idx="0">
      <cs:styleClr val="0"/>
    </cs:lnRef>
    <cs:fillRef idx="0"/>
    <cs:effectRef idx="0"/>
    <cs:fontRef idx="minor">
      <a:schemeClr val="dk1"/>
    </cs:fontRef>
    <cs:spPr>
      <a:solidFill>
        <a:schemeClr val="lt1">
          <a:lumMod val="95000"/>
        </a:schemeClr>
      </a:solidFill>
      <a:ln w="9525">
        <a:solidFill>
          <a:schemeClr val="phClr">
            <a:lumMod val="60000"/>
            <a:lumOff val="40000"/>
          </a:schemeClr>
        </a:solidFill>
      </a:ln>
    </cs:spPr>
  </cs:upBar>
  <cs:valueAxis>
    <cs:lnRef idx="0"/>
    <cs:fillRef idx="0"/>
    <cs:effectRef idx="0"/>
    <cs:fontRef idx="minor">
      <a:schemeClr val="lt1"/>
    </cs:fontRef>
    <cs:defRPr sz="1197" kern="1200"/>
  </cs:valueAxis>
  <cs:wall>
    <cs:lnRef idx="0"/>
    <cs:fillRef idx="0"/>
    <cs:effectRef idx="0"/>
    <cs:fontRef idx="minor">
      <a:schemeClr val="dk1"/>
    </cs:fontRef>
  </cs:wall>
</cs:chartStyle>
</file>

<file path=ppt/charts/style2.xml><?xml version="1.0" encoding="utf-8"?>
<cs:chartStyle xmlns:cs="http://schemas.microsoft.com/office/drawing/2012/chartStyle" xmlns:a="http://schemas.openxmlformats.org/drawingml/2006/main" id="247">
  <cs:axisTitle>
    <cs:lnRef idx="0"/>
    <cs:fillRef idx="0"/>
    <cs:effectRef idx="0"/>
    <cs:fontRef idx="minor">
      <a:schemeClr val="lt1"/>
    </cs:fontRef>
    <cs:defRPr sz="1197" b="1" kern="1200"/>
  </cs:axisTitle>
  <cs:categoryAxis>
    <cs:lnRef idx="0">
      <cs:styleClr val="0"/>
    </cs:lnRef>
    <cs:fillRef idx="0"/>
    <cs:effectRef idx="0"/>
    <cs:fontRef idx="minor">
      <a:schemeClr val="lt1"/>
    </cs:fontRef>
    <cs:spPr>
      <a:ln w="12700" cap="flat" cmpd="sng" algn="ctr">
        <a:solidFill>
          <a:schemeClr val="lt1">
            <a:alpha val="25000"/>
          </a:schemeClr>
        </a:solidFill>
        <a:round/>
      </a:ln>
    </cs:spPr>
    <cs:defRPr sz="1197" b="0" kern="1200" spc="100" baseline="0"/>
  </cs:categoryAxis>
  <cs:chartArea>
    <cs:lnRef idx="0">
      <cs:styleClr val="0"/>
    </cs:lnRef>
    <cs:fillRef idx="0">
      <cs:styleClr val="0"/>
    </cs:fillRef>
    <cs:effectRef idx="0"/>
    <cs:fontRef idx="minor">
      <a:schemeClr val="dk1"/>
    </cs:fontRef>
    <cs:spPr>
      <a:solidFill>
        <a:schemeClr val="phClr"/>
      </a:solidFill>
      <a:ln w="9525" cap="flat" cmpd="sng" algn="ctr">
        <a:solidFill>
          <a:schemeClr val="phClr"/>
        </a:solidFill>
        <a:round/>
      </a:ln>
    </cs:spPr>
    <cs:defRPr sz="1330" kern="1200"/>
  </cs:chartArea>
  <cs:dataLabel>
    <cs:lnRef idx="0"/>
    <cs:fillRef idx="0"/>
    <cs:effectRef idx="0"/>
    <cs:fontRef idx="minor">
      <a:schemeClr val="lt1"/>
    </cs:fontRef>
    <cs:defRPr sz="1197" b="1" kern="1200"/>
  </cs:dataLabel>
  <cs:dataLabelCallout>
    <cs:lnRef idx="0">
      <cs:styleClr val="auto"/>
    </cs:lnRef>
    <cs:fillRef idx="0"/>
    <cs:effectRef idx="0"/>
    <cs:fontRef idx="minor">
      <cs:styleClr val="auto"/>
    </cs:fontRef>
    <cs:spPr>
      <a:solidFill>
        <a:schemeClr val="lt1"/>
      </a:solidFill>
      <a:ln>
        <a:solidFill>
          <a:schemeClr val="phClr"/>
        </a:solidFill>
      </a:ln>
    </cs:spPr>
    <cs:defRPr sz="1197"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pattFill prst="ltUpDiag">
        <a:fgClr>
          <a:schemeClr val="phClr"/>
        </a:fgClr>
        <a:bgClr>
          <a:schemeClr val="lt1"/>
        </a:bgClr>
      </a:pattFill>
    </cs:spPr>
  </cs:dataPoint>
  <cs:dataPoint3D>
    <cs:lnRef idx="0"/>
    <cs:fillRef idx="0">
      <cs:styleClr val="auto"/>
    </cs:fillRef>
    <cs:effectRef idx="0"/>
    <cs:fontRef idx="minor">
      <a:schemeClr val="dk1"/>
    </cs:fontRef>
    <cs:spPr>
      <a:pattFill prst="ltUpDiag">
        <a:fgClr>
          <a:schemeClr val="phClr"/>
        </a:fgClr>
        <a:bgClr>
          <a:schemeClr val="lt1"/>
        </a:bgClr>
      </a:pattFill>
    </cs:spPr>
  </cs:dataPoint3D>
  <cs:dataPointLine>
    <cs:lnRef idx="0">
      <cs:styleClr val="auto"/>
    </cs:lnRef>
    <cs:fillRef idx="0"/>
    <cs:effectRef idx="0">
      <cs:styleClr val="auto"/>
    </cs:effectRef>
    <cs:fontRef idx="minor">
      <a:schemeClr val="dk1"/>
    </cs:fontRef>
    <cs:spPr>
      <a:ln w="28575" cap="rnd">
        <a:solidFill>
          <a:schemeClr val="lt1">
            <a:alpha val="50000"/>
          </a:schemeClr>
        </a:solidFill>
        <a:round/>
      </a:ln>
      <a:effectLst>
        <a:outerShdw dist="25400" dir="2700000" algn="tl" rotWithShape="0">
          <a:schemeClr val="phClr"/>
        </a:outerShdw>
      </a:effectLst>
    </cs:spPr>
  </cs:dataPointLine>
  <cs:dataPointMarker>
    <cs:lnRef idx="0"/>
    <cs:fillRef idx="0">
      <cs:styleClr val="auto"/>
    </cs:fillRef>
    <cs:effectRef idx="0"/>
    <cs:fontRef idx="minor">
      <a:schemeClr val="dk1"/>
    </cs:fontRef>
    <cs:spPr>
      <a:solidFill>
        <a:schemeClr val="phClr"/>
      </a:solidFill>
      <a:ln w="22225">
        <a:solidFill>
          <a:schemeClr val="lt1"/>
        </a:solidFill>
        <a:round/>
      </a:ln>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styleClr val="0"/>
    </cs:lnRef>
    <cs:fillRef idx="0"/>
    <cs:effectRef idx="0"/>
    <cs:fontRef idx="minor">
      <a:schemeClr val="lt1"/>
    </cs:fontRef>
    <cs:spPr>
      <a:ln w="9525">
        <a:solidFill>
          <a:schemeClr val="phClr">
            <a:lumMod val="60000"/>
            <a:lumOff val="40000"/>
          </a:schemeClr>
        </a:solidFill>
      </a:ln>
    </cs:spPr>
    <cs:defRPr sz="1197" kern="1200"/>
  </cs:dataTable>
  <cs:downBar>
    <cs:lnRef idx="0">
      <cs:styleClr val="0"/>
    </cs:lnRef>
    <cs:fillRef idx="0"/>
    <cs:effectRef idx="0"/>
    <cs:fontRef idx="minor">
      <a:schemeClr val="dk1"/>
    </cs:fontRef>
    <cs:spPr>
      <a:solidFill>
        <a:schemeClr val="dk1">
          <a:lumMod val="35000"/>
          <a:lumOff val="65000"/>
        </a:schemeClr>
      </a:solidFill>
      <a:ln w="9525">
        <a:solidFill>
          <a:schemeClr val="phClr">
            <a:lumMod val="60000"/>
            <a:lumOff val="40000"/>
          </a:schemeClr>
        </a:solidFill>
      </a:ln>
    </cs:spPr>
  </cs:downBar>
  <cs:dropLine>
    <cs:lnRef idx="0">
      <cs:styleClr val="0"/>
    </cs:lnRef>
    <cs:fillRef idx="0"/>
    <cs:effectRef idx="0"/>
    <cs:fontRef idx="minor">
      <a:schemeClr val="dk1"/>
    </cs:fontRef>
    <cs:spPr>
      <a:ln w="9525" cap="flat" cmpd="sng" algn="ctr">
        <a:gradFill>
          <a:gsLst>
            <a:gs pos="79000">
              <a:schemeClr val="phClr"/>
            </a:gs>
            <a:gs pos="0">
              <a:schemeClr val="lt1">
                <a:alpha val="60000"/>
              </a:schemeClr>
            </a:gs>
          </a:gsLst>
          <a:lin ang="5400000" scaled="0"/>
        </a:gradFill>
        <a:round/>
      </a:ln>
    </cs:spPr>
  </cs:dropLine>
  <cs:errorBar>
    <cs:lnRef idx="0">
      <cs:styleClr val="0"/>
    </cs:lnRef>
    <cs:fillRef idx="0"/>
    <cs:effectRef idx="0"/>
    <cs:fontRef idx="minor">
      <a:schemeClr val="dk1"/>
    </cs:fontRef>
    <cs:spPr>
      <a:ln w="9525">
        <a:solidFill>
          <a:schemeClr val="phClr">
            <a:lumMod val="60000"/>
            <a:lumOff val="40000"/>
          </a:schemeClr>
        </a:solidFill>
        <a:round/>
      </a:ln>
      <a:effectLst>
        <a:glow rad="25400">
          <a:schemeClr val="lt1"/>
        </a:glow>
      </a:effectLst>
    </cs:spPr>
  </cs:errorBar>
  <cs:floor>
    <cs:lnRef idx="0"/>
    <cs:fillRef idx="0"/>
    <cs:effectRef idx="0"/>
    <cs:fontRef idx="minor">
      <a:schemeClr val="dk1"/>
    </cs:fontRef>
  </cs:floor>
  <cs:gridlineMajor>
    <cs:lnRef idx="0">
      <cs:styleClr val="0"/>
    </cs:lnRef>
    <cs:fillRef idx="0"/>
    <cs:effectRef idx="0"/>
    <cs:fontRef idx="minor">
      <a:schemeClr val="dk1"/>
    </cs:fontRef>
    <cs:spPr>
      <a:ln w="9525" cap="flat" cmpd="sng" algn="ctr">
        <a:solidFill>
          <a:schemeClr val="lt1">
            <a:alpha val="25000"/>
          </a:schemeClr>
        </a:solidFill>
        <a:round/>
      </a:ln>
    </cs:spPr>
  </cs:gridlineMajor>
  <cs:gridlineMinor>
    <cs:lnRef idx="0">
      <cs:styleClr val="0"/>
    </cs:lnRef>
    <cs:fillRef idx="0"/>
    <cs:effectRef idx="0"/>
    <cs:fontRef idx="minor">
      <a:schemeClr val="dk1"/>
    </cs:fontRef>
    <cs:spPr>
      <a:ln>
        <a:solidFill>
          <a:schemeClr val="lt1">
            <a:alpha val="10000"/>
          </a:schemeClr>
        </a:solidFill>
      </a:ln>
    </cs:spPr>
  </cs:gridlineMinor>
  <cs:hiLoLine>
    <cs:lnRef idx="0">
      <cs:styleClr val="0"/>
    </cs:lnRef>
    <cs:fillRef idx="0"/>
    <cs:effectRef idx="0"/>
    <cs:fontRef idx="minor">
      <a:schemeClr val="dk1"/>
    </cs:fontRef>
    <cs:spPr>
      <a:ln w="9525">
        <a:solidFill>
          <a:schemeClr val="phClr">
            <a:lumMod val="60000"/>
            <a:lumOff val="40000"/>
          </a:schemeClr>
        </a:solidFill>
        <a:prstDash val="dash"/>
      </a:ln>
    </cs:spPr>
  </cs:hiLoLine>
  <cs:leaderLine>
    <cs:lnRef idx="0">
      <cs:styleClr val="0"/>
    </cs:lnRef>
    <cs:fillRef idx="0"/>
    <cs:effectRef idx="0"/>
    <cs:fontRef idx="minor">
      <a:schemeClr val="dk1"/>
    </cs:fontRef>
    <cs:spPr>
      <a:ln w="9525">
        <a:solidFill>
          <a:schemeClr val="phClr">
            <a:lumMod val="60000"/>
            <a:lumOff val="40000"/>
          </a:schemeClr>
        </a:solidFill>
      </a:ln>
    </cs:spPr>
  </cs:leaderLine>
  <cs:legend>
    <cs:lnRef idx="0"/>
    <cs:fillRef idx="0"/>
    <cs:effectRef idx="0"/>
    <cs:fontRef idx="minor">
      <a:schemeClr val="lt1"/>
    </cs:fontRef>
    <cs:defRPr sz="1197" kern="1200"/>
  </cs:legend>
  <cs:plotArea>
    <cs:lnRef idx="0"/>
    <cs:fillRef idx="0"/>
    <cs:effectRef idx="0"/>
    <cs:fontRef idx="minor">
      <a:schemeClr val="dk1"/>
    </cs:fontRef>
  </cs:plotArea>
  <cs:plotArea3D>
    <cs:lnRef idx="0"/>
    <cs:fillRef idx="0"/>
    <cs:effectRef idx="0"/>
    <cs:fontRef idx="minor">
      <a:schemeClr val="dk1"/>
    </cs:fontRef>
  </cs:plotArea3D>
  <cs:seriesAxis>
    <cs:lnRef idx="0">
      <cs:styleClr val="0"/>
    </cs:lnRef>
    <cs:fillRef idx="0"/>
    <cs:effectRef idx="0"/>
    <cs:fontRef idx="minor">
      <a:schemeClr val="lt1"/>
    </cs:fontRef>
    <cs:spPr>
      <a:ln w="3175" cap="flat" cmpd="sng" algn="ctr">
        <a:solidFill>
          <a:schemeClr val="phClr">
            <a:lumMod val="60000"/>
            <a:lumOff val="40000"/>
          </a:schemeClr>
        </a:solidFill>
        <a:round/>
      </a:ln>
    </cs:spPr>
    <cs:defRPr sz="1197" kern="1200"/>
  </cs:seriesAxis>
  <cs:seriesLine>
    <cs:lnRef idx="0">
      <cs:styleClr val="0"/>
    </cs:lnRef>
    <cs:fillRef idx="0"/>
    <cs:effectRef idx="0"/>
    <cs:fontRef idx="minor">
      <a:schemeClr val="dk1"/>
    </cs:fontRef>
    <cs:spPr>
      <a:ln w="9525">
        <a:solidFill>
          <a:schemeClr val="phClr">
            <a:lumMod val="60000"/>
            <a:lumOff val="40000"/>
            <a:tint val="50000"/>
          </a:schemeClr>
        </a:solidFill>
        <a:prstDash val="dash"/>
      </a:ln>
    </cs:spPr>
  </cs:seriesLine>
  <cs:title>
    <cs:lnRef idx="0"/>
    <cs:fillRef idx="0"/>
    <cs:effectRef idx="0"/>
    <cs:fontRef idx="minor">
      <a:schemeClr val="lt1"/>
    </cs:fontRef>
    <cs:defRPr sz="1995" b="1" kern="1200" cap="all" spc="100" normalizeH="0" baseline="0"/>
  </cs:title>
  <cs:trendline>
    <cs:lnRef idx="0"/>
    <cs:fillRef idx="0"/>
    <cs:effectRef idx="0"/>
    <cs:fontRef idx="minor">
      <a:schemeClr val="dk1"/>
    </cs:fontRef>
    <cs:spPr>
      <a:ln w="28575" cap="rnd">
        <a:solidFill>
          <a:schemeClr val="lt1">
            <a:alpha val="50000"/>
          </a:schemeClr>
        </a:solidFill>
        <a:round/>
      </a:ln>
    </cs:spPr>
  </cs:trendline>
  <cs:trendlineLabel>
    <cs:lnRef idx="0"/>
    <cs:fillRef idx="0"/>
    <cs:effectRef idx="0"/>
    <cs:fontRef idx="minor">
      <a:schemeClr val="lt1"/>
    </cs:fontRef>
    <cs:defRPr sz="1197" kern="1200"/>
  </cs:trendlineLabel>
  <cs:upBar>
    <cs:lnRef idx="0">
      <cs:styleClr val="0"/>
    </cs:lnRef>
    <cs:fillRef idx="0"/>
    <cs:effectRef idx="0"/>
    <cs:fontRef idx="minor">
      <a:schemeClr val="dk1"/>
    </cs:fontRef>
    <cs:spPr>
      <a:solidFill>
        <a:schemeClr val="lt1">
          <a:lumMod val="95000"/>
        </a:schemeClr>
      </a:solidFill>
      <a:ln w="9525">
        <a:solidFill>
          <a:schemeClr val="phClr">
            <a:lumMod val="60000"/>
            <a:lumOff val="40000"/>
          </a:schemeClr>
        </a:solidFill>
      </a:ln>
    </cs:spPr>
  </cs:upBar>
  <cs:valueAxis>
    <cs:lnRef idx="0"/>
    <cs:fillRef idx="0"/>
    <cs:effectRef idx="0"/>
    <cs:fontRef idx="minor">
      <a:schemeClr val="lt1"/>
    </cs:fontRef>
    <cs:defRPr sz="1197" kern="1200"/>
  </cs:valueAxis>
  <cs:wall>
    <cs:lnRef idx="0"/>
    <cs:fillRef idx="0"/>
    <cs:effectRef idx="0"/>
    <cs:fontRef idx="minor">
      <a:schemeClr val="dk1"/>
    </cs:fontRef>
  </cs:wall>
</cs:chartStyle>
</file>

<file path=ppt/charts/style3.xml><?xml version="1.0" encoding="utf-8"?>
<cs:chartStyle xmlns:cs="http://schemas.microsoft.com/office/drawing/2012/chartStyle" xmlns:a="http://schemas.openxmlformats.org/drawingml/2006/main" id="247">
  <cs:axisTitle>
    <cs:lnRef idx="0"/>
    <cs:fillRef idx="0"/>
    <cs:effectRef idx="0"/>
    <cs:fontRef idx="minor">
      <a:schemeClr val="lt1"/>
    </cs:fontRef>
    <cs:defRPr sz="1197" b="1" kern="1200"/>
  </cs:axisTitle>
  <cs:categoryAxis>
    <cs:lnRef idx="0">
      <cs:styleClr val="0"/>
    </cs:lnRef>
    <cs:fillRef idx="0"/>
    <cs:effectRef idx="0"/>
    <cs:fontRef idx="minor">
      <a:schemeClr val="lt1"/>
    </cs:fontRef>
    <cs:spPr>
      <a:ln w="12700" cap="flat" cmpd="sng" algn="ctr">
        <a:solidFill>
          <a:schemeClr val="lt1">
            <a:alpha val="25000"/>
          </a:schemeClr>
        </a:solidFill>
        <a:round/>
      </a:ln>
    </cs:spPr>
    <cs:defRPr sz="1197" b="0" kern="1200" spc="100" baseline="0"/>
  </cs:categoryAxis>
  <cs:chartArea>
    <cs:lnRef idx="0">
      <cs:styleClr val="0"/>
    </cs:lnRef>
    <cs:fillRef idx="0">
      <cs:styleClr val="0"/>
    </cs:fillRef>
    <cs:effectRef idx="0"/>
    <cs:fontRef idx="minor">
      <a:schemeClr val="dk1"/>
    </cs:fontRef>
    <cs:spPr>
      <a:solidFill>
        <a:schemeClr val="phClr"/>
      </a:solidFill>
      <a:ln w="9525" cap="flat" cmpd="sng" algn="ctr">
        <a:solidFill>
          <a:schemeClr val="phClr"/>
        </a:solidFill>
        <a:round/>
      </a:ln>
    </cs:spPr>
    <cs:defRPr sz="1330" kern="1200"/>
  </cs:chartArea>
  <cs:dataLabel>
    <cs:lnRef idx="0"/>
    <cs:fillRef idx="0"/>
    <cs:effectRef idx="0"/>
    <cs:fontRef idx="minor">
      <a:schemeClr val="lt1"/>
    </cs:fontRef>
    <cs:defRPr sz="1197" b="1" kern="1200"/>
  </cs:dataLabel>
  <cs:dataLabelCallout>
    <cs:lnRef idx="0">
      <cs:styleClr val="auto"/>
    </cs:lnRef>
    <cs:fillRef idx="0"/>
    <cs:effectRef idx="0"/>
    <cs:fontRef idx="minor">
      <cs:styleClr val="auto"/>
    </cs:fontRef>
    <cs:spPr>
      <a:solidFill>
        <a:schemeClr val="lt1"/>
      </a:solidFill>
      <a:ln>
        <a:solidFill>
          <a:schemeClr val="phClr"/>
        </a:solidFill>
      </a:ln>
    </cs:spPr>
    <cs:defRPr sz="1197"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pattFill prst="ltUpDiag">
        <a:fgClr>
          <a:schemeClr val="phClr"/>
        </a:fgClr>
        <a:bgClr>
          <a:schemeClr val="lt1"/>
        </a:bgClr>
      </a:pattFill>
    </cs:spPr>
  </cs:dataPoint>
  <cs:dataPoint3D>
    <cs:lnRef idx="0"/>
    <cs:fillRef idx="0">
      <cs:styleClr val="auto"/>
    </cs:fillRef>
    <cs:effectRef idx="0"/>
    <cs:fontRef idx="minor">
      <a:schemeClr val="dk1"/>
    </cs:fontRef>
    <cs:spPr>
      <a:pattFill prst="ltUpDiag">
        <a:fgClr>
          <a:schemeClr val="phClr"/>
        </a:fgClr>
        <a:bgClr>
          <a:schemeClr val="lt1"/>
        </a:bgClr>
      </a:pattFill>
    </cs:spPr>
  </cs:dataPoint3D>
  <cs:dataPointLine>
    <cs:lnRef idx="0">
      <cs:styleClr val="auto"/>
    </cs:lnRef>
    <cs:fillRef idx="0"/>
    <cs:effectRef idx="0">
      <cs:styleClr val="auto"/>
    </cs:effectRef>
    <cs:fontRef idx="minor">
      <a:schemeClr val="dk1"/>
    </cs:fontRef>
    <cs:spPr>
      <a:ln w="28575" cap="rnd">
        <a:solidFill>
          <a:schemeClr val="lt1">
            <a:alpha val="50000"/>
          </a:schemeClr>
        </a:solidFill>
        <a:round/>
      </a:ln>
      <a:effectLst>
        <a:outerShdw dist="25400" dir="2700000" algn="tl" rotWithShape="0">
          <a:schemeClr val="phClr"/>
        </a:outerShdw>
      </a:effectLst>
    </cs:spPr>
  </cs:dataPointLine>
  <cs:dataPointMarker>
    <cs:lnRef idx="0"/>
    <cs:fillRef idx="0">
      <cs:styleClr val="auto"/>
    </cs:fillRef>
    <cs:effectRef idx="0"/>
    <cs:fontRef idx="minor">
      <a:schemeClr val="dk1"/>
    </cs:fontRef>
    <cs:spPr>
      <a:solidFill>
        <a:schemeClr val="phClr"/>
      </a:solidFill>
      <a:ln w="22225">
        <a:solidFill>
          <a:schemeClr val="lt1"/>
        </a:solidFill>
        <a:round/>
      </a:ln>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styleClr val="0"/>
    </cs:lnRef>
    <cs:fillRef idx="0"/>
    <cs:effectRef idx="0"/>
    <cs:fontRef idx="minor">
      <a:schemeClr val="lt1"/>
    </cs:fontRef>
    <cs:spPr>
      <a:ln w="9525">
        <a:solidFill>
          <a:schemeClr val="phClr">
            <a:lumMod val="60000"/>
            <a:lumOff val="40000"/>
          </a:schemeClr>
        </a:solidFill>
      </a:ln>
    </cs:spPr>
    <cs:defRPr sz="1197" kern="1200"/>
  </cs:dataTable>
  <cs:downBar>
    <cs:lnRef idx="0">
      <cs:styleClr val="0"/>
    </cs:lnRef>
    <cs:fillRef idx="0"/>
    <cs:effectRef idx="0"/>
    <cs:fontRef idx="minor">
      <a:schemeClr val="dk1"/>
    </cs:fontRef>
    <cs:spPr>
      <a:solidFill>
        <a:schemeClr val="dk1">
          <a:lumMod val="35000"/>
          <a:lumOff val="65000"/>
        </a:schemeClr>
      </a:solidFill>
      <a:ln w="9525">
        <a:solidFill>
          <a:schemeClr val="phClr">
            <a:lumMod val="60000"/>
            <a:lumOff val="40000"/>
          </a:schemeClr>
        </a:solidFill>
      </a:ln>
    </cs:spPr>
  </cs:downBar>
  <cs:dropLine>
    <cs:lnRef idx="0">
      <cs:styleClr val="0"/>
    </cs:lnRef>
    <cs:fillRef idx="0"/>
    <cs:effectRef idx="0"/>
    <cs:fontRef idx="minor">
      <a:schemeClr val="dk1"/>
    </cs:fontRef>
    <cs:spPr>
      <a:ln w="9525" cap="flat" cmpd="sng" algn="ctr">
        <a:gradFill>
          <a:gsLst>
            <a:gs pos="79000">
              <a:schemeClr val="phClr"/>
            </a:gs>
            <a:gs pos="0">
              <a:schemeClr val="lt1">
                <a:alpha val="60000"/>
              </a:schemeClr>
            </a:gs>
          </a:gsLst>
          <a:lin ang="5400000" scaled="0"/>
        </a:gradFill>
        <a:round/>
      </a:ln>
    </cs:spPr>
  </cs:dropLine>
  <cs:errorBar>
    <cs:lnRef idx="0">
      <cs:styleClr val="0"/>
    </cs:lnRef>
    <cs:fillRef idx="0"/>
    <cs:effectRef idx="0"/>
    <cs:fontRef idx="minor">
      <a:schemeClr val="dk1"/>
    </cs:fontRef>
    <cs:spPr>
      <a:ln w="9525">
        <a:solidFill>
          <a:schemeClr val="phClr">
            <a:lumMod val="60000"/>
            <a:lumOff val="40000"/>
          </a:schemeClr>
        </a:solidFill>
        <a:round/>
      </a:ln>
      <a:effectLst>
        <a:glow rad="25400">
          <a:schemeClr val="lt1"/>
        </a:glow>
      </a:effectLst>
    </cs:spPr>
  </cs:errorBar>
  <cs:floor>
    <cs:lnRef idx="0"/>
    <cs:fillRef idx="0"/>
    <cs:effectRef idx="0"/>
    <cs:fontRef idx="minor">
      <a:schemeClr val="dk1"/>
    </cs:fontRef>
  </cs:floor>
  <cs:gridlineMajor>
    <cs:lnRef idx="0">
      <cs:styleClr val="0"/>
    </cs:lnRef>
    <cs:fillRef idx="0"/>
    <cs:effectRef idx="0"/>
    <cs:fontRef idx="minor">
      <a:schemeClr val="dk1"/>
    </cs:fontRef>
    <cs:spPr>
      <a:ln w="9525" cap="flat" cmpd="sng" algn="ctr">
        <a:solidFill>
          <a:schemeClr val="lt1">
            <a:alpha val="25000"/>
          </a:schemeClr>
        </a:solidFill>
        <a:round/>
      </a:ln>
    </cs:spPr>
  </cs:gridlineMajor>
  <cs:gridlineMinor>
    <cs:lnRef idx="0">
      <cs:styleClr val="0"/>
    </cs:lnRef>
    <cs:fillRef idx="0"/>
    <cs:effectRef idx="0"/>
    <cs:fontRef idx="minor">
      <a:schemeClr val="dk1"/>
    </cs:fontRef>
    <cs:spPr>
      <a:ln>
        <a:solidFill>
          <a:schemeClr val="lt1">
            <a:alpha val="10000"/>
          </a:schemeClr>
        </a:solidFill>
      </a:ln>
    </cs:spPr>
  </cs:gridlineMinor>
  <cs:hiLoLine>
    <cs:lnRef idx="0">
      <cs:styleClr val="0"/>
    </cs:lnRef>
    <cs:fillRef idx="0"/>
    <cs:effectRef idx="0"/>
    <cs:fontRef idx="minor">
      <a:schemeClr val="dk1"/>
    </cs:fontRef>
    <cs:spPr>
      <a:ln w="9525">
        <a:solidFill>
          <a:schemeClr val="phClr">
            <a:lumMod val="60000"/>
            <a:lumOff val="40000"/>
          </a:schemeClr>
        </a:solidFill>
        <a:prstDash val="dash"/>
      </a:ln>
    </cs:spPr>
  </cs:hiLoLine>
  <cs:leaderLine>
    <cs:lnRef idx="0">
      <cs:styleClr val="0"/>
    </cs:lnRef>
    <cs:fillRef idx="0"/>
    <cs:effectRef idx="0"/>
    <cs:fontRef idx="minor">
      <a:schemeClr val="dk1"/>
    </cs:fontRef>
    <cs:spPr>
      <a:ln w="9525">
        <a:solidFill>
          <a:schemeClr val="phClr">
            <a:lumMod val="60000"/>
            <a:lumOff val="40000"/>
          </a:schemeClr>
        </a:solidFill>
      </a:ln>
    </cs:spPr>
  </cs:leaderLine>
  <cs:legend>
    <cs:lnRef idx="0"/>
    <cs:fillRef idx="0"/>
    <cs:effectRef idx="0"/>
    <cs:fontRef idx="minor">
      <a:schemeClr val="lt1"/>
    </cs:fontRef>
    <cs:defRPr sz="1197" kern="1200"/>
  </cs:legend>
  <cs:plotArea>
    <cs:lnRef idx="0"/>
    <cs:fillRef idx="0"/>
    <cs:effectRef idx="0"/>
    <cs:fontRef idx="minor">
      <a:schemeClr val="dk1"/>
    </cs:fontRef>
  </cs:plotArea>
  <cs:plotArea3D>
    <cs:lnRef idx="0"/>
    <cs:fillRef idx="0"/>
    <cs:effectRef idx="0"/>
    <cs:fontRef idx="minor">
      <a:schemeClr val="dk1"/>
    </cs:fontRef>
  </cs:plotArea3D>
  <cs:seriesAxis>
    <cs:lnRef idx="0">
      <cs:styleClr val="0"/>
    </cs:lnRef>
    <cs:fillRef idx="0"/>
    <cs:effectRef idx="0"/>
    <cs:fontRef idx="minor">
      <a:schemeClr val="lt1"/>
    </cs:fontRef>
    <cs:spPr>
      <a:ln w="3175" cap="flat" cmpd="sng" algn="ctr">
        <a:solidFill>
          <a:schemeClr val="phClr">
            <a:lumMod val="60000"/>
            <a:lumOff val="40000"/>
          </a:schemeClr>
        </a:solidFill>
        <a:round/>
      </a:ln>
    </cs:spPr>
    <cs:defRPr sz="1197" kern="1200"/>
  </cs:seriesAxis>
  <cs:seriesLine>
    <cs:lnRef idx="0">
      <cs:styleClr val="0"/>
    </cs:lnRef>
    <cs:fillRef idx="0"/>
    <cs:effectRef idx="0"/>
    <cs:fontRef idx="minor">
      <a:schemeClr val="dk1"/>
    </cs:fontRef>
    <cs:spPr>
      <a:ln w="9525">
        <a:solidFill>
          <a:schemeClr val="phClr">
            <a:lumMod val="60000"/>
            <a:lumOff val="40000"/>
            <a:tint val="50000"/>
          </a:schemeClr>
        </a:solidFill>
        <a:prstDash val="dash"/>
      </a:ln>
    </cs:spPr>
  </cs:seriesLine>
  <cs:title>
    <cs:lnRef idx="0"/>
    <cs:fillRef idx="0"/>
    <cs:effectRef idx="0"/>
    <cs:fontRef idx="minor">
      <a:schemeClr val="lt1"/>
    </cs:fontRef>
    <cs:defRPr sz="1995" b="1" kern="1200" cap="all" spc="100" normalizeH="0" baseline="0"/>
  </cs:title>
  <cs:trendline>
    <cs:lnRef idx="0"/>
    <cs:fillRef idx="0"/>
    <cs:effectRef idx="0"/>
    <cs:fontRef idx="minor">
      <a:schemeClr val="dk1"/>
    </cs:fontRef>
    <cs:spPr>
      <a:ln w="28575" cap="rnd">
        <a:solidFill>
          <a:schemeClr val="lt1">
            <a:alpha val="50000"/>
          </a:schemeClr>
        </a:solidFill>
        <a:round/>
      </a:ln>
    </cs:spPr>
  </cs:trendline>
  <cs:trendlineLabel>
    <cs:lnRef idx="0"/>
    <cs:fillRef idx="0"/>
    <cs:effectRef idx="0"/>
    <cs:fontRef idx="minor">
      <a:schemeClr val="lt1"/>
    </cs:fontRef>
    <cs:defRPr sz="1197" kern="1200"/>
  </cs:trendlineLabel>
  <cs:upBar>
    <cs:lnRef idx="0">
      <cs:styleClr val="0"/>
    </cs:lnRef>
    <cs:fillRef idx="0"/>
    <cs:effectRef idx="0"/>
    <cs:fontRef idx="minor">
      <a:schemeClr val="dk1"/>
    </cs:fontRef>
    <cs:spPr>
      <a:solidFill>
        <a:schemeClr val="lt1">
          <a:lumMod val="95000"/>
        </a:schemeClr>
      </a:solidFill>
      <a:ln w="9525">
        <a:solidFill>
          <a:schemeClr val="phClr">
            <a:lumMod val="60000"/>
            <a:lumOff val="40000"/>
          </a:schemeClr>
        </a:solidFill>
      </a:ln>
    </cs:spPr>
  </cs:upBar>
  <cs:valueAxis>
    <cs:lnRef idx="0"/>
    <cs:fillRef idx="0"/>
    <cs:effectRef idx="0"/>
    <cs:fontRef idx="minor">
      <a:schemeClr val="lt1"/>
    </cs:fontRef>
    <cs:defRPr sz="1197" kern="1200"/>
  </cs:valueAxis>
  <cs:wall>
    <cs:lnRef idx="0"/>
    <cs:fillRef idx="0"/>
    <cs:effectRef idx="0"/>
    <cs:fontRef idx="minor">
      <a:schemeClr val="dk1"/>
    </cs:fontRef>
  </cs:wall>
</cs:chartStyle>
</file>

<file path=ppt/charts/style4.xml><?xml version="1.0" encoding="utf-8"?>
<cs:chartStyle xmlns:cs="http://schemas.microsoft.com/office/drawing/2012/chartStyle" xmlns:a="http://schemas.openxmlformats.org/drawingml/2006/main" id="247">
  <cs:axisTitle>
    <cs:lnRef idx="0"/>
    <cs:fillRef idx="0"/>
    <cs:effectRef idx="0"/>
    <cs:fontRef idx="minor">
      <a:schemeClr val="lt1"/>
    </cs:fontRef>
    <cs:defRPr sz="1197" b="1" kern="1200"/>
  </cs:axisTitle>
  <cs:categoryAxis>
    <cs:lnRef idx="0">
      <cs:styleClr val="0"/>
    </cs:lnRef>
    <cs:fillRef idx="0"/>
    <cs:effectRef idx="0"/>
    <cs:fontRef idx="minor">
      <a:schemeClr val="lt1"/>
    </cs:fontRef>
    <cs:spPr>
      <a:ln w="12700" cap="flat" cmpd="sng" algn="ctr">
        <a:solidFill>
          <a:schemeClr val="lt1">
            <a:alpha val="25000"/>
          </a:schemeClr>
        </a:solidFill>
        <a:round/>
      </a:ln>
    </cs:spPr>
    <cs:defRPr sz="1197" b="0" kern="1200" spc="100" baseline="0"/>
  </cs:categoryAxis>
  <cs:chartArea>
    <cs:lnRef idx="0">
      <cs:styleClr val="0"/>
    </cs:lnRef>
    <cs:fillRef idx="0">
      <cs:styleClr val="0"/>
    </cs:fillRef>
    <cs:effectRef idx="0"/>
    <cs:fontRef idx="minor">
      <a:schemeClr val="dk1"/>
    </cs:fontRef>
    <cs:spPr>
      <a:solidFill>
        <a:schemeClr val="phClr"/>
      </a:solidFill>
      <a:ln w="9525" cap="flat" cmpd="sng" algn="ctr">
        <a:solidFill>
          <a:schemeClr val="phClr"/>
        </a:solidFill>
        <a:round/>
      </a:ln>
    </cs:spPr>
    <cs:defRPr sz="1330" kern="1200"/>
  </cs:chartArea>
  <cs:dataLabel>
    <cs:lnRef idx="0"/>
    <cs:fillRef idx="0"/>
    <cs:effectRef idx="0"/>
    <cs:fontRef idx="minor">
      <a:schemeClr val="lt1"/>
    </cs:fontRef>
    <cs:defRPr sz="1197" b="1" kern="1200"/>
  </cs:dataLabel>
  <cs:dataLabelCallout>
    <cs:lnRef idx="0">
      <cs:styleClr val="auto"/>
    </cs:lnRef>
    <cs:fillRef idx="0"/>
    <cs:effectRef idx="0"/>
    <cs:fontRef idx="minor">
      <cs:styleClr val="auto"/>
    </cs:fontRef>
    <cs:spPr>
      <a:solidFill>
        <a:schemeClr val="lt1"/>
      </a:solidFill>
      <a:ln>
        <a:solidFill>
          <a:schemeClr val="phClr"/>
        </a:solidFill>
      </a:ln>
    </cs:spPr>
    <cs:defRPr sz="1197"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pattFill prst="ltUpDiag">
        <a:fgClr>
          <a:schemeClr val="phClr"/>
        </a:fgClr>
        <a:bgClr>
          <a:schemeClr val="lt1"/>
        </a:bgClr>
      </a:pattFill>
    </cs:spPr>
  </cs:dataPoint>
  <cs:dataPoint3D>
    <cs:lnRef idx="0"/>
    <cs:fillRef idx="0">
      <cs:styleClr val="auto"/>
    </cs:fillRef>
    <cs:effectRef idx="0"/>
    <cs:fontRef idx="minor">
      <a:schemeClr val="dk1"/>
    </cs:fontRef>
    <cs:spPr>
      <a:pattFill prst="ltUpDiag">
        <a:fgClr>
          <a:schemeClr val="phClr"/>
        </a:fgClr>
        <a:bgClr>
          <a:schemeClr val="lt1"/>
        </a:bgClr>
      </a:pattFill>
    </cs:spPr>
  </cs:dataPoint3D>
  <cs:dataPointLine>
    <cs:lnRef idx="0">
      <cs:styleClr val="auto"/>
    </cs:lnRef>
    <cs:fillRef idx="0"/>
    <cs:effectRef idx="0">
      <cs:styleClr val="auto"/>
    </cs:effectRef>
    <cs:fontRef idx="minor">
      <a:schemeClr val="dk1"/>
    </cs:fontRef>
    <cs:spPr>
      <a:ln w="28575" cap="rnd">
        <a:solidFill>
          <a:schemeClr val="lt1">
            <a:alpha val="50000"/>
          </a:schemeClr>
        </a:solidFill>
        <a:round/>
      </a:ln>
      <a:effectLst>
        <a:outerShdw dist="25400" dir="2700000" algn="tl" rotWithShape="0">
          <a:schemeClr val="phClr"/>
        </a:outerShdw>
      </a:effectLst>
    </cs:spPr>
  </cs:dataPointLine>
  <cs:dataPointMarker>
    <cs:lnRef idx="0"/>
    <cs:fillRef idx="0">
      <cs:styleClr val="auto"/>
    </cs:fillRef>
    <cs:effectRef idx="0"/>
    <cs:fontRef idx="minor">
      <a:schemeClr val="dk1"/>
    </cs:fontRef>
    <cs:spPr>
      <a:solidFill>
        <a:schemeClr val="phClr"/>
      </a:solidFill>
      <a:ln w="22225">
        <a:solidFill>
          <a:schemeClr val="lt1"/>
        </a:solidFill>
        <a:round/>
      </a:ln>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styleClr val="0"/>
    </cs:lnRef>
    <cs:fillRef idx="0"/>
    <cs:effectRef idx="0"/>
    <cs:fontRef idx="minor">
      <a:schemeClr val="lt1"/>
    </cs:fontRef>
    <cs:spPr>
      <a:ln w="9525">
        <a:solidFill>
          <a:schemeClr val="phClr">
            <a:lumMod val="60000"/>
            <a:lumOff val="40000"/>
          </a:schemeClr>
        </a:solidFill>
      </a:ln>
    </cs:spPr>
    <cs:defRPr sz="1197" kern="1200"/>
  </cs:dataTable>
  <cs:downBar>
    <cs:lnRef idx="0">
      <cs:styleClr val="0"/>
    </cs:lnRef>
    <cs:fillRef idx="0"/>
    <cs:effectRef idx="0"/>
    <cs:fontRef idx="minor">
      <a:schemeClr val="dk1"/>
    </cs:fontRef>
    <cs:spPr>
      <a:solidFill>
        <a:schemeClr val="dk1">
          <a:lumMod val="35000"/>
          <a:lumOff val="65000"/>
        </a:schemeClr>
      </a:solidFill>
      <a:ln w="9525">
        <a:solidFill>
          <a:schemeClr val="phClr">
            <a:lumMod val="60000"/>
            <a:lumOff val="40000"/>
          </a:schemeClr>
        </a:solidFill>
      </a:ln>
    </cs:spPr>
  </cs:downBar>
  <cs:dropLine>
    <cs:lnRef idx="0">
      <cs:styleClr val="0"/>
    </cs:lnRef>
    <cs:fillRef idx="0"/>
    <cs:effectRef idx="0"/>
    <cs:fontRef idx="minor">
      <a:schemeClr val="dk1"/>
    </cs:fontRef>
    <cs:spPr>
      <a:ln w="9525" cap="flat" cmpd="sng" algn="ctr">
        <a:gradFill>
          <a:gsLst>
            <a:gs pos="79000">
              <a:schemeClr val="phClr"/>
            </a:gs>
            <a:gs pos="0">
              <a:schemeClr val="lt1">
                <a:alpha val="60000"/>
              </a:schemeClr>
            </a:gs>
          </a:gsLst>
          <a:lin ang="5400000" scaled="0"/>
        </a:gradFill>
        <a:round/>
      </a:ln>
    </cs:spPr>
  </cs:dropLine>
  <cs:errorBar>
    <cs:lnRef idx="0">
      <cs:styleClr val="0"/>
    </cs:lnRef>
    <cs:fillRef idx="0"/>
    <cs:effectRef idx="0"/>
    <cs:fontRef idx="minor">
      <a:schemeClr val="dk1"/>
    </cs:fontRef>
    <cs:spPr>
      <a:ln w="9525">
        <a:solidFill>
          <a:schemeClr val="phClr">
            <a:lumMod val="60000"/>
            <a:lumOff val="40000"/>
          </a:schemeClr>
        </a:solidFill>
        <a:round/>
      </a:ln>
      <a:effectLst>
        <a:glow rad="25400">
          <a:schemeClr val="lt1"/>
        </a:glow>
      </a:effectLst>
    </cs:spPr>
  </cs:errorBar>
  <cs:floor>
    <cs:lnRef idx="0"/>
    <cs:fillRef idx="0"/>
    <cs:effectRef idx="0"/>
    <cs:fontRef idx="minor">
      <a:schemeClr val="dk1"/>
    </cs:fontRef>
  </cs:floor>
  <cs:gridlineMajor>
    <cs:lnRef idx="0">
      <cs:styleClr val="0"/>
    </cs:lnRef>
    <cs:fillRef idx="0"/>
    <cs:effectRef idx="0"/>
    <cs:fontRef idx="minor">
      <a:schemeClr val="dk1"/>
    </cs:fontRef>
    <cs:spPr>
      <a:ln w="9525" cap="flat" cmpd="sng" algn="ctr">
        <a:solidFill>
          <a:schemeClr val="lt1">
            <a:alpha val="25000"/>
          </a:schemeClr>
        </a:solidFill>
        <a:round/>
      </a:ln>
    </cs:spPr>
  </cs:gridlineMajor>
  <cs:gridlineMinor>
    <cs:lnRef idx="0">
      <cs:styleClr val="0"/>
    </cs:lnRef>
    <cs:fillRef idx="0"/>
    <cs:effectRef idx="0"/>
    <cs:fontRef idx="minor">
      <a:schemeClr val="dk1"/>
    </cs:fontRef>
    <cs:spPr>
      <a:ln>
        <a:solidFill>
          <a:schemeClr val="lt1">
            <a:alpha val="10000"/>
          </a:schemeClr>
        </a:solidFill>
      </a:ln>
    </cs:spPr>
  </cs:gridlineMinor>
  <cs:hiLoLine>
    <cs:lnRef idx="0">
      <cs:styleClr val="0"/>
    </cs:lnRef>
    <cs:fillRef idx="0"/>
    <cs:effectRef idx="0"/>
    <cs:fontRef idx="minor">
      <a:schemeClr val="dk1"/>
    </cs:fontRef>
    <cs:spPr>
      <a:ln w="9525">
        <a:solidFill>
          <a:schemeClr val="phClr">
            <a:lumMod val="60000"/>
            <a:lumOff val="40000"/>
          </a:schemeClr>
        </a:solidFill>
        <a:prstDash val="dash"/>
      </a:ln>
    </cs:spPr>
  </cs:hiLoLine>
  <cs:leaderLine>
    <cs:lnRef idx="0">
      <cs:styleClr val="0"/>
    </cs:lnRef>
    <cs:fillRef idx="0"/>
    <cs:effectRef idx="0"/>
    <cs:fontRef idx="minor">
      <a:schemeClr val="dk1"/>
    </cs:fontRef>
    <cs:spPr>
      <a:ln w="9525">
        <a:solidFill>
          <a:schemeClr val="phClr">
            <a:lumMod val="60000"/>
            <a:lumOff val="40000"/>
          </a:schemeClr>
        </a:solidFill>
      </a:ln>
    </cs:spPr>
  </cs:leaderLine>
  <cs:legend>
    <cs:lnRef idx="0"/>
    <cs:fillRef idx="0"/>
    <cs:effectRef idx="0"/>
    <cs:fontRef idx="minor">
      <a:schemeClr val="lt1"/>
    </cs:fontRef>
    <cs:defRPr sz="1197" kern="1200"/>
  </cs:legend>
  <cs:plotArea>
    <cs:lnRef idx="0"/>
    <cs:fillRef idx="0"/>
    <cs:effectRef idx="0"/>
    <cs:fontRef idx="minor">
      <a:schemeClr val="dk1"/>
    </cs:fontRef>
  </cs:plotArea>
  <cs:plotArea3D>
    <cs:lnRef idx="0"/>
    <cs:fillRef idx="0"/>
    <cs:effectRef idx="0"/>
    <cs:fontRef idx="minor">
      <a:schemeClr val="dk1"/>
    </cs:fontRef>
  </cs:plotArea3D>
  <cs:seriesAxis>
    <cs:lnRef idx="0">
      <cs:styleClr val="0"/>
    </cs:lnRef>
    <cs:fillRef idx="0"/>
    <cs:effectRef idx="0"/>
    <cs:fontRef idx="minor">
      <a:schemeClr val="lt1"/>
    </cs:fontRef>
    <cs:spPr>
      <a:ln w="3175" cap="flat" cmpd="sng" algn="ctr">
        <a:solidFill>
          <a:schemeClr val="phClr">
            <a:lumMod val="60000"/>
            <a:lumOff val="40000"/>
          </a:schemeClr>
        </a:solidFill>
        <a:round/>
      </a:ln>
    </cs:spPr>
    <cs:defRPr sz="1197" kern="1200"/>
  </cs:seriesAxis>
  <cs:seriesLine>
    <cs:lnRef idx="0">
      <cs:styleClr val="0"/>
    </cs:lnRef>
    <cs:fillRef idx="0"/>
    <cs:effectRef idx="0"/>
    <cs:fontRef idx="minor">
      <a:schemeClr val="dk1"/>
    </cs:fontRef>
    <cs:spPr>
      <a:ln w="9525">
        <a:solidFill>
          <a:schemeClr val="phClr">
            <a:lumMod val="60000"/>
            <a:lumOff val="40000"/>
            <a:tint val="50000"/>
          </a:schemeClr>
        </a:solidFill>
        <a:prstDash val="dash"/>
      </a:ln>
    </cs:spPr>
  </cs:seriesLine>
  <cs:title>
    <cs:lnRef idx="0"/>
    <cs:fillRef idx="0"/>
    <cs:effectRef idx="0"/>
    <cs:fontRef idx="minor">
      <a:schemeClr val="lt1"/>
    </cs:fontRef>
    <cs:defRPr sz="1995" b="1" kern="1200" cap="all" spc="100" normalizeH="0" baseline="0"/>
  </cs:title>
  <cs:trendline>
    <cs:lnRef idx="0"/>
    <cs:fillRef idx="0"/>
    <cs:effectRef idx="0"/>
    <cs:fontRef idx="minor">
      <a:schemeClr val="dk1"/>
    </cs:fontRef>
    <cs:spPr>
      <a:ln w="28575" cap="rnd">
        <a:solidFill>
          <a:schemeClr val="lt1">
            <a:alpha val="50000"/>
          </a:schemeClr>
        </a:solidFill>
        <a:round/>
      </a:ln>
    </cs:spPr>
  </cs:trendline>
  <cs:trendlineLabel>
    <cs:lnRef idx="0"/>
    <cs:fillRef idx="0"/>
    <cs:effectRef idx="0"/>
    <cs:fontRef idx="minor">
      <a:schemeClr val="lt1"/>
    </cs:fontRef>
    <cs:defRPr sz="1197" kern="1200"/>
  </cs:trendlineLabel>
  <cs:upBar>
    <cs:lnRef idx="0">
      <cs:styleClr val="0"/>
    </cs:lnRef>
    <cs:fillRef idx="0"/>
    <cs:effectRef idx="0"/>
    <cs:fontRef idx="minor">
      <a:schemeClr val="dk1"/>
    </cs:fontRef>
    <cs:spPr>
      <a:solidFill>
        <a:schemeClr val="lt1">
          <a:lumMod val="95000"/>
        </a:schemeClr>
      </a:solidFill>
      <a:ln w="9525">
        <a:solidFill>
          <a:schemeClr val="phClr">
            <a:lumMod val="60000"/>
            <a:lumOff val="40000"/>
          </a:schemeClr>
        </a:solidFill>
      </a:ln>
    </cs:spPr>
  </cs:upBar>
  <cs:valueAxis>
    <cs:lnRef idx="0"/>
    <cs:fillRef idx="0"/>
    <cs:effectRef idx="0"/>
    <cs:fontRef idx="minor">
      <a:schemeClr val="lt1"/>
    </cs:fontRef>
    <cs:defRPr sz="1197" kern="1200"/>
  </cs:valueAxis>
  <cs:wall>
    <cs:lnRef idx="0"/>
    <cs:fillRef idx="0"/>
    <cs:effectRef idx="0"/>
    <cs:fontRef idx="minor">
      <a:schemeClr val="dk1"/>
    </cs:fontRef>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AC8CEC3D-96F7-401F-9673-3EE7F75C9C5B}" type="datetimeFigureOut">
              <a:rPr lang="es-MX"/>
              <a:t>29/09/2015</a:t>
            </a:fld>
            <a:endParaRPr/>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A98ED8CD-4E4C-49AC-BDC6-2963BA49E54F}" type="slidenum">
              <a:rPr/>
              <a:t>‹Nº›</a:t>
            </a:fld>
            <a:endParaRPr/>
          </a:p>
        </p:txBody>
      </p:sp>
    </p:spTree>
    <p:extLst>
      <p:ext uri="{BB962C8B-B14F-4D97-AF65-F5344CB8AC3E}">
        <p14:creationId xmlns:p14="http://schemas.microsoft.com/office/powerpoint/2010/main" val="34341795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032BCF4-D26D-4DAF-9F57-FE1E61FE7935}" type="datetimeFigureOut">
              <a:rPr lang="es-MX"/>
              <a:t>29/09/2015</a:t>
            </a:fld>
            <a:endParaRPr/>
          </a:p>
        </p:txBody>
      </p:sp>
      <p:sp>
        <p:nvSpPr>
          <p:cNvPr id="4" name="Slide Image Placeholder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a:t>Click to edit Master text styles</a:t>
            </a:r>
          </a:p>
          <a:p>
            <a:pPr lvl="1"/>
            <a:r>
              <a:rPr/>
              <a:t>Second level</a:t>
            </a:r>
          </a:p>
          <a:p>
            <a:pPr lvl="2"/>
            <a:r>
              <a:rPr/>
              <a:t>Third level</a:t>
            </a:r>
          </a:p>
          <a:p>
            <a:pPr lvl="3"/>
            <a:r>
              <a:rPr/>
              <a:t>Fourth level</a:t>
            </a:r>
          </a:p>
          <a:p>
            <a:pPr lvl="4"/>
            <a:r>
              <a:rPr/>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FB91549-43BF-425A-AF25-75262019208C}" type="slidenum">
              <a:rPr/>
              <a:t>‹Nº›</a:t>
            </a:fld>
            <a:endParaRPr/>
          </a:p>
        </p:txBody>
      </p:sp>
    </p:spTree>
    <p:extLst>
      <p:ext uri="{BB962C8B-B14F-4D97-AF65-F5344CB8AC3E}">
        <p14:creationId xmlns:p14="http://schemas.microsoft.com/office/powerpoint/2010/main" val="423928641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2"/>
        </a:solidFill>
        <a:latin typeface="+mn-lt"/>
        <a:ea typeface="+mn-ea"/>
        <a:cs typeface="+mn-cs"/>
      </a:defRPr>
    </a:lvl1pPr>
    <a:lvl2pPr marL="457200" algn="l" defTabSz="914400" rtl="0" eaLnBrk="1" latinLnBrk="0" hangingPunct="1">
      <a:defRPr sz="1200" kern="1200">
        <a:solidFill>
          <a:schemeClr val="tx2"/>
        </a:solidFill>
        <a:latin typeface="+mn-lt"/>
        <a:ea typeface="+mn-ea"/>
        <a:cs typeface="+mn-cs"/>
      </a:defRPr>
    </a:lvl2pPr>
    <a:lvl3pPr marL="914400" algn="l" defTabSz="914400" rtl="0" eaLnBrk="1" latinLnBrk="0" hangingPunct="1">
      <a:defRPr sz="1200" kern="1200">
        <a:solidFill>
          <a:schemeClr val="tx2"/>
        </a:solidFill>
        <a:latin typeface="+mn-lt"/>
        <a:ea typeface="+mn-ea"/>
        <a:cs typeface="+mn-cs"/>
      </a:defRPr>
    </a:lvl3pPr>
    <a:lvl4pPr marL="1371600" algn="l" defTabSz="914400" rtl="0" eaLnBrk="1" latinLnBrk="0" hangingPunct="1">
      <a:defRPr sz="1200" kern="1200">
        <a:solidFill>
          <a:schemeClr val="tx2"/>
        </a:solidFill>
        <a:latin typeface="+mn-lt"/>
        <a:ea typeface="+mn-ea"/>
        <a:cs typeface="+mn-cs"/>
      </a:defRPr>
    </a:lvl4pPr>
    <a:lvl5pPr marL="1828800" algn="l" defTabSz="914400" rtl="0" eaLnBrk="1" latinLnBrk="0" hangingPunct="1">
      <a:defRPr sz="1200" kern="1200">
        <a:solidFill>
          <a:schemeClr val="tx2"/>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bg>
      <p:bgRef idx="1002">
        <a:schemeClr val="bg2"/>
      </p:bgRef>
    </p:bg>
    <p:spTree>
      <p:nvGrpSpPr>
        <p:cNvPr id="1" name=""/>
        <p:cNvGrpSpPr/>
        <p:nvPr/>
      </p:nvGrpSpPr>
      <p:grpSpPr>
        <a:xfrm>
          <a:off x="0" y="0"/>
          <a:ext cx="0" cy="0"/>
          <a:chOff x="0" y="0"/>
          <a:chExt cx="0" cy="0"/>
        </a:xfrm>
      </p:grpSpPr>
      <p:pic>
        <p:nvPicPr>
          <p:cNvPr id="5" name="Picture 4"/>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a:off x="4873625" y="0"/>
            <a:ext cx="7315200" cy="6858001"/>
          </a:xfrm>
          <a:prstGeom prst="rect">
            <a:avLst/>
          </a:prstGeom>
        </p:spPr>
      </p:pic>
      <p:sp>
        <p:nvSpPr>
          <p:cNvPr id="2" name="Title 1"/>
          <p:cNvSpPr>
            <a:spLocks noGrp="1"/>
          </p:cNvSpPr>
          <p:nvPr>
            <p:ph type="ctrTitle"/>
          </p:nvPr>
        </p:nvSpPr>
        <p:spPr>
          <a:xfrm>
            <a:off x="608013" y="685801"/>
            <a:ext cx="3962400" cy="4724399"/>
          </a:xfrm>
        </p:spPr>
        <p:txBody>
          <a:bodyPr>
            <a:normAutofit/>
          </a:bodyPr>
          <a:lstStyle>
            <a:lvl1pPr>
              <a:defRPr sz="4800"/>
            </a:lvl1pPr>
          </a:lstStyle>
          <a:p>
            <a:r>
              <a:rPr lang="es-ES" smtClean="0"/>
              <a:t>Haga clic para modificar el estilo de título del patrón</a:t>
            </a:r>
            <a:endParaRPr/>
          </a:p>
        </p:txBody>
      </p:sp>
      <p:sp>
        <p:nvSpPr>
          <p:cNvPr id="3" name="Subtitle 2"/>
          <p:cNvSpPr>
            <a:spLocks noGrp="1"/>
          </p:cNvSpPr>
          <p:nvPr>
            <p:ph type="subTitle" idx="1"/>
          </p:nvPr>
        </p:nvSpPr>
        <p:spPr>
          <a:xfrm>
            <a:off x="608013" y="5410200"/>
            <a:ext cx="3962400" cy="762000"/>
          </a:xfrm>
        </p:spPr>
        <p:txBody>
          <a:bodyPr>
            <a:normAutofit/>
          </a:bodyPr>
          <a:lstStyle>
            <a:lvl1pPr marL="0" indent="0" algn="l">
              <a:spcBef>
                <a:spcPts val="0"/>
              </a:spcBef>
              <a:buNone/>
              <a:defRPr sz="24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a:p>
        </p:txBody>
      </p:sp>
      <p:sp>
        <p:nvSpPr>
          <p:cNvPr id="8" name="Date Placeholder 7"/>
          <p:cNvSpPr>
            <a:spLocks noGrp="1"/>
          </p:cNvSpPr>
          <p:nvPr>
            <p:ph type="dt" sz="half" idx="10"/>
          </p:nvPr>
        </p:nvSpPr>
        <p:spPr/>
        <p:txBody>
          <a:bodyPr/>
          <a:lstStyle/>
          <a:p>
            <a:fld id="{81C93FC7-9D1A-468B-98DB-D1E8D74418D9}" type="datetimeFigureOut">
              <a:rPr lang="es-MX"/>
              <a:pPr/>
              <a:t>29/09/2015</a:t>
            </a:fld>
            <a:endParaRPr/>
          </a:p>
        </p:txBody>
      </p:sp>
      <p:sp>
        <p:nvSpPr>
          <p:cNvPr id="9" name="Footer Placeholder 8"/>
          <p:cNvSpPr>
            <a:spLocks noGrp="1"/>
          </p:cNvSpPr>
          <p:nvPr>
            <p:ph type="ftr" sz="quarter" idx="11"/>
          </p:nvPr>
        </p:nvSpPr>
        <p:spPr/>
        <p:txBody>
          <a:bodyPr/>
          <a:lstStyle/>
          <a:p>
            <a:endParaRPr/>
          </a:p>
        </p:txBody>
      </p:sp>
      <p:sp>
        <p:nvSpPr>
          <p:cNvPr id="10" name="Slide Number Placeholder 9"/>
          <p:cNvSpPr>
            <a:spLocks noGrp="1"/>
          </p:cNvSpPr>
          <p:nvPr>
            <p:ph type="sldNum" sz="quarter" idx="12"/>
          </p:nvPr>
        </p:nvSpPr>
        <p:spPr/>
        <p:txBody>
          <a:bodyPr/>
          <a:lstStyle/>
          <a:p>
            <a:fld id="{A3F31473-23EB-4724-8B59-FE6D21D89FA4}" type="slidenum">
              <a:rPr/>
              <a:pPr/>
              <a:t>‹Nº›</a:t>
            </a:fld>
            <a:endParaRPr/>
          </a:p>
        </p:txBody>
      </p:sp>
    </p:spTree>
    <p:extLst>
      <p:ext uri="{BB962C8B-B14F-4D97-AF65-F5344CB8AC3E}">
        <p14:creationId xmlns:p14="http://schemas.microsoft.com/office/powerpoint/2010/main" val="2734839559"/>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a:p>
        </p:txBody>
      </p:sp>
      <p:sp>
        <p:nvSpPr>
          <p:cNvPr id="3" name="Vertical Text Placeholder 2"/>
          <p:cNvSpPr>
            <a:spLocks noGrp="1"/>
          </p:cNvSpPr>
          <p:nvPr>
            <p:ph type="body" orient="vert" idx="1"/>
          </p:nvPr>
        </p:nvSpPr>
        <p:spPr/>
        <p:txBody>
          <a:bodyPr vert="eaVert"/>
          <a:lstStyle>
            <a:lvl5pPr>
              <a:defRPr/>
            </a:lvl5pPr>
            <a:lvl6pPr>
              <a:defRPr/>
            </a:lvl6pPr>
            <a:lvl7pPr>
              <a:defRPr/>
            </a:lvl7pPr>
            <a:lvl8pPr>
              <a:defRPr baseline="0"/>
            </a:lvl8pPr>
            <a:lvl9pPr>
              <a:defRPr baseline="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a:p>
        </p:txBody>
      </p:sp>
      <p:sp>
        <p:nvSpPr>
          <p:cNvPr id="4" name="Date Placeholder 3"/>
          <p:cNvSpPr>
            <a:spLocks noGrp="1"/>
          </p:cNvSpPr>
          <p:nvPr>
            <p:ph type="dt" sz="half" idx="10"/>
          </p:nvPr>
        </p:nvSpPr>
        <p:spPr/>
        <p:txBody>
          <a:bodyPr/>
          <a:lstStyle/>
          <a:p>
            <a:fld id="{81C93FC7-9D1A-468B-98DB-D1E8D74418D9}" type="datetimeFigureOut">
              <a:rPr lang="es-MX"/>
              <a:t>29/09/2015</a:t>
            </a:fld>
            <a:endParaRPr/>
          </a:p>
        </p:txBody>
      </p:sp>
      <p:sp>
        <p:nvSpPr>
          <p:cNvPr id="5" name="Footer Placeholder 4"/>
          <p:cNvSpPr>
            <a:spLocks noGrp="1"/>
          </p:cNvSpPr>
          <p:nvPr>
            <p:ph type="ftr" sz="quarter" idx="11"/>
          </p:nvPr>
        </p:nvSpPr>
        <p:spPr/>
        <p:txBody>
          <a:bodyPr/>
          <a:lstStyle/>
          <a:p>
            <a:endParaRPr/>
          </a:p>
        </p:txBody>
      </p:sp>
      <p:sp>
        <p:nvSpPr>
          <p:cNvPr id="6" name="Slide Number Placeholder 5"/>
          <p:cNvSpPr>
            <a:spLocks noGrp="1"/>
          </p:cNvSpPr>
          <p:nvPr>
            <p:ph type="sldNum" sz="quarter" idx="12"/>
          </p:nvPr>
        </p:nvSpPr>
        <p:spPr/>
        <p:txBody>
          <a:bodyPr/>
          <a:lstStyle/>
          <a:p>
            <a:fld id="{A3F31473-23EB-4724-8B59-FE6D21D89FA4}" type="slidenum">
              <a:rPr/>
              <a:t>‹Nº›</a:t>
            </a:fld>
            <a:endParaRPr/>
          </a:p>
        </p:txBody>
      </p:sp>
    </p:spTree>
    <p:extLst>
      <p:ext uri="{BB962C8B-B14F-4D97-AF65-F5344CB8AC3E}">
        <p14:creationId xmlns:p14="http://schemas.microsoft.com/office/powerpoint/2010/main" val="21762946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0285412" y="685800"/>
            <a:ext cx="1295401" cy="5486400"/>
          </a:xfrm>
        </p:spPr>
        <p:txBody>
          <a:bodyPr vert="eaVert"/>
          <a:lstStyle/>
          <a:p>
            <a:r>
              <a:rPr lang="es-ES" smtClean="0"/>
              <a:t>Haga clic para modificar el estilo de título del patrón</a:t>
            </a:r>
            <a:endParaRPr/>
          </a:p>
        </p:txBody>
      </p:sp>
      <p:sp>
        <p:nvSpPr>
          <p:cNvPr id="3" name="Vertical Text Placeholder 2"/>
          <p:cNvSpPr>
            <a:spLocks noGrp="1"/>
          </p:cNvSpPr>
          <p:nvPr>
            <p:ph type="body" orient="vert" idx="1"/>
          </p:nvPr>
        </p:nvSpPr>
        <p:spPr>
          <a:xfrm>
            <a:off x="608012" y="685800"/>
            <a:ext cx="9474253" cy="5486400"/>
          </a:xfrm>
        </p:spPr>
        <p:txBody>
          <a:bodyPr vert="eaVert"/>
          <a:lstStyle>
            <a:lvl5pPr>
              <a:defRPr/>
            </a:lvl5pPr>
            <a:lvl6pPr>
              <a:defRPr/>
            </a:lvl6pPr>
            <a:lvl7pPr>
              <a:defRPr/>
            </a:lvl7pPr>
            <a:lvl8pPr>
              <a:defRPr baseline="0"/>
            </a:lvl8pPr>
            <a:lvl9pPr>
              <a:defRPr baseline="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a:p>
        </p:txBody>
      </p:sp>
      <p:sp>
        <p:nvSpPr>
          <p:cNvPr id="4" name="Date Placeholder 3"/>
          <p:cNvSpPr>
            <a:spLocks noGrp="1"/>
          </p:cNvSpPr>
          <p:nvPr>
            <p:ph type="dt" sz="half" idx="10"/>
          </p:nvPr>
        </p:nvSpPr>
        <p:spPr/>
        <p:txBody>
          <a:bodyPr/>
          <a:lstStyle/>
          <a:p>
            <a:fld id="{81C93FC7-9D1A-468B-98DB-D1E8D74418D9}" type="datetimeFigureOut">
              <a:rPr lang="es-MX"/>
              <a:t>29/09/2015</a:t>
            </a:fld>
            <a:endParaRPr/>
          </a:p>
        </p:txBody>
      </p:sp>
      <p:sp>
        <p:nvSpPr>
          <p:cNvPr id="5" name="Footer Placeholder 4"/>
          <p:cNvSpPr>
            <a:spLocks noGrp="1"/>
          </p:cNvSpPr>
          <p:nvPr>
            <p:ph type="ftr" sz="quarter" idx="11"/>
          </p:nvPr>
        </p:nvSpPr>
        <p:spPr/>
        <p:txBody>
          <a:bodyPr/>
          <a:lstStyle/>
          <a:p>
            <a:endParaRPr/>
          </a:p>
        </p:txBody>
      </p:sp>
      <p:sp>
        <p:nvSpPr>
          <p:cNvPr id="6" name="Slide Number Placeholder 5"/>
          <p:cNvSpPr>
            <a:spLocks noGrp="1"/>
          </p:cNvSpPr>
          <p:nvPr>
            <p:ph type="sldNum" sz="quarter" idx="12"/>
          </p:nvPr>
        </p:nvSpPr>
        <p:spPr/>
        <p:txBody>
          <a:bodyPr/>
          <a:lstStyle/>
          <a:p>
            <a:fld id="{A3F31473-23EB-4724-8B59-FE6D21D89FA4}" type="slidenum">
              <a:rPr/>
              <a:t>‹Nº›</a:t>
            </a:fld>
            <a:endParaRPr/>
          </a:p>
        </p:txBody>
      </p:sp>
    </p:spTree>
    <p:extLst>
      <p:ext uri="{BB962C8B-B14F-4D97-AF65-F5344CB8AC3E}">
        <p14:creationId xmlns:p14="http://schemas.microsoft.com/office/powerpoint/2010/main" val="38500524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a:p>
        </p:txBody>
      </p:sp>
      <p:sp>
        <p:nvSpPr>
          <p:cNvPr id="3" name="Content Placeholder 2"/>
          <p:cNvSpPr>
            <a:spLocks noGrp="1"/>
          </p:cNvSpPr>
          <p:nvPr>
            <p:ph idx="1"/>
          </p:nvPr>
        </p:nvSpPr>
        <p:spPr/>
        <p:txBody>
          <a:bodyPr/>
          <a:lstStyle>
            <a:lvl5pPr>
              <a:defRPr/>
            </a:lvl5pPr>
            <a:lvl6pPr>
              <a:defRPr/>
            </a:lvl6pPr>
            <a:lvl7pPr>
              <a:defRPr/>
            </a:lvl7pPr>
            <a:lvl8pPr>
              <a:defRPr/>
            </a:lvl8pPr>
            <a:lvl9pPr>
              <a:defRPr/>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a:p>
        </p:txBody>
      </p:sp>
      <p:sp>
        <p:nvSpPr>
          <p:cNvPr id="4" name="Date Placeholder 3"/>
          <p:cNvSpPr>
            <a:spLocks noGrp="1"/>
          </p:cNvSpPr>
          <p:nvPr>
            <p:ph type="dt" sz="half" idx="10"/>
          </p:nvPr>
        </p:nvSpPr>
        <p:spPr/>
        <p:txBody>
          <a:bodyPr/>
          <a:lstStyle/>
          <a:p>
            <a:fld id="{81C93FC7-9D1A-468B-98DB-D1E8D74418D9}" type="datetimeFigureOut">
              <a:rPr lang="es-MX"/>
              <a:t>29/09/2015</a:t>
            </a:fld>
            <a:endParaRPr/>
          </a:p>
        </p:txBody>
      </p:sp>
      <p:sp>
        <p:nvSpPr>
          <p:cNvPr id="5" name="Footer Placeholder 4"/>
          <p:cNvSpPr>
            <a:spLocks noGrp="1"/>
          </p:cNvSpPr>
          <p:nvPr>
            <p:ph type="ftr" sz="quarter" idx="11"/>
          </p:nvPr>
        </p:nvSpPr>
        <p:spPr/>
        <p:txBody>
          <a:bodyPr/>
          <a:lstStyle/>
          <a:p>
            <a:endParaRPr/>
          </a:p>
        </p:txBody>
      </p:sp>
      <p:sp>
        <p:nvSpPr>
          <p:cNvPr id="6" name="Slide Number Placeholder 5"/>
          <p:cNvSpPr>
            <a:spLocks noGrp="1"/>
          </p:cNvSpPr>
          <p:nvPr>
            <p:ph type="sldNum" sz="quarter" idx="12"/>
          </p:nvPr>
        </p:nvSpPr>
        <p:spPr/>
        <p:txBody>
          <a:bodyPr/>
          <a:lstStyle/>
          <a:p>
            <a:fld id="{A3F31473-23EB-4724-8B59-FE6D21D89FA4}" type="slidenum">
              <a:rPr/>
              <a:t>‹Nº›</a:t>
            </a:fld>
            <a:endParaRPr/>
          </a:p>
        </p:txBody>
      </p:sp>
    </p:spTree>
    <p:extLst>
      <p:ext uri="{BB962C8B-B14F-4D97-AF65-F5344CB8AC3E}">
        <p14:creationId xmlns:p14="http://schemas.microsoft.com/office/powerpoint/2010/main" val="31378625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608013" y="2590800"/>
            <a:ext cx="8229599" cy="2819400"/>
          </a:xfrm>
        </p:spPr>
        <p:txBody>
          <a:bodyPr anchor="b">
            <a:normAutofit/>
          </a:bodyPr>
          <a:lstStyle>
            <a:lvl1pPr algn="l">
              <a:defRPr sz="4800" b="0" cap="none" baseline="0"/>
            </a:lvl1pPr>
          </a:lstStyle>
          <a:p>
            <a:r>
              <a:rPr lang="es-ES" smtClean="0"/>
              <a:t>Haga clic para modificar el estilo de título del patrón</a:t>
            </a:r>
            <a:endParaRPr/>
          </a:p>
        </p:txBody>
      </p:sp>
      <p:sp>
        <p:nvSpPr>
          <p:cNvPr id="3" name="Text Placeholder 2"/>
          <p:cNvSpPr>
            <a:spLocks noGrp="1"/>
          </p:cNvSpPr>
          <p:nvPr>
            <p:ph type="body" idx="1"/>
          </p:nvPr>
        </p:nvSpPr>
        <p:spPr>
          <a:xfrm>
            <a:off x="606425" y="5410200"/>
            <a:ext cx="8231187" cy="762000"/>
          </a:xfrm>
        </p:spPr>
        <p:txBody>
          <a:bodyPr anchor="t">
            <a:normAutofit/>
          </a:bodyPr>
          <a:lstStyle>
            <a:lvl1pPr marL="0" indent="0">
              <a:spcBef>
                <a:spcPts val="0"/>
              </a:spcBef>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7" name="Date Placeholder 6"/>
          <p:cNvSpPr>
            <a:spLocks noGrp="1"/>
          </p:cNvSpPr>
          <p:nvPr>
            <p:ph type="dt" sz="half" idx="10"/>
          </p:nvPr>
        </p:nvSpPr>
        <p:spPr/>
        <p:txBody>
          <a:bodyPr/>
          <a:lstStyle/>
          <a:p>
            <a:fld id="{81C93FC7-9D1A-468B-98DB-D1E8D74418D9}" type="datetimeFigureOut">
              <a:rPr lang="es-MX"/>
              <a:pPr/>
              <a:t>29/09/2015</a:t>
            </a:fld>
            <a:endParaRPr/>
          </a:p>
        </p:txBody>
      </p:sp>
      <p:sp>
        <p:nvSpPr>
          <p:cNvPr id="8" name="Footer Placeholder 7"/>
          <p:cNvSpPr>
            <a:spLocks noGrp="1"/>
          </p:cNvSpPr>
          <p:nvPr>
            <p:ph type="ftr" sz="quarter" idx="11"/>
          </p:nvPr>
        </p:nvSpPr>
        <p:spPr/>
        <p:txBody>
          <a:bodyPr/>
          <a:lstStyle/>
          <a:p>
            <a:endParaRPr/>
          </a:p>
        </p:txBody>
      </p:sp>
      <p:sp>
        <p:nvSpPr>
          <p:cNvPr id="9" name="Slide Number Placeholder 8"/>
          <p:cNvSpPr>
            <a:spLocks noGrp="1"/>
          </p:cNvSpPr>
          <p:nvPr>
            <p:ph type="sldNum" sz="quarter" idx="12"/>
          </p:nvPr>
        </p:nvSpPr>
        <p:spPr/>
        <p:txBody>
          <a:bodyPr/>
          <a:lstStyle/>
          <a:p>
            <a:fld id="{A3F31473-23EB-4724-8B59-FE6D21D89FA4}" type="slidenum">
              <a:rPr/>
              <a:pPr/>
              <a:t>‹Nº›</a:t>
            </a:fld>
            <a:endParaRPr/>
          </a:p>
        </p:txBody>
      </p:sp>
    </p:spTree>
    <p:extLst>
      <p:ext uri="{BB962C8B-B14F-4D97-AF65-F5344CB8AC3E}">
        <p14:creationId xmlns:p14="http://schemas.microsoft.com/office/powerpoint/2010/main" val="3225113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a:p>
        </p:txBody>
      </p:sp>
      <p:sp>
        <p:nvSpPr>
          <p:cNvPr id="3" name="Content Placeholder 2"/>
          <p:cNvSpPr>
            <a:spLocks noGrp="1"/>
          </p:cNvSpPr>
          <p:nvPr>
            <p:ph sz="half" idx="1"/>
          </p:nvPr>
        </p:nvSpPr>
        <p:spPr>
          <a:xfrm>
            <a:off x="1293813" y="685800"/>
            <a:ext cx="5029200" cy="4191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a:p>
        </p:txBody>
      </p:sp>
      <p:sp>
        <p:nvSpPr>
          <p:cNvPr id="4" name="Content Placeholder 3"/>
          <p:cNvSpPr>
            <a:spLocks noGrp="1"/>
          </p:cNvSpPr>
          <p:nvPr>
            <p:ph sz="half" idx="2"/>
          </p:nvPr>
        </p:nvSpPr>
        <p:spPr>
          <a:xfrm>
            <a:off x="6551614" y="685800"/>
            <a:ext cx="5029199" cy="4191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a:p>
        </p:txBody>
      </p:sp>
      <p:sp>
        <p:nvSpPr>
          <p:cNvPr id="5" name="Date Placeholder 4"/>
          <p:cNvSpPr>
            <a:spLocks noGrp="1"/>
          </p:cNvSpPr>
          <p:nvPr>
            <p:ph type="dt" sz="half" idx="10"/>
          </p:nvPr>
        </p:nvSpPr>
        <p:spPr/>
        <p:txBody>
          <a:bodyPr/>
          <a:lstStyle/>
          <a:p>
            <a:fld id="{81C93FC7-9D1A-468B-98DB-D1E8D74418D9}" type="datetimeFigureOut">
              <a:rPr lang="es-MX"/>
              <a:t>29/09/2015</a:t>
            </a:fld>
            <a:endParaRPr/>
          </a:p>
        </p:txBody>
      </p:sp>
      <p:sp>
        <p:nvSpPr>
          <p:cNvPr id="6" name="Footer Placeholder 5"/>
          <p:cNvSpPr>
            <a:spLocks noGrp="1"/>
          </p:cNvSpPr>
          <p:nvPr>
            <p:ph type="ftr" sz="quarter" idx="11"/>
          </p:nvPr>
        </p:nvSpPr>
        <p:spPr/>
        <p:txBody>
          <a:bodyPr/>
          <a:lstStyle/>
          <a:p>
            <a:endParaRPr/>
          </a:p>
        </p:txBody>
      </p:sp>
      <p:sp>
        <p:nvSpPr>
          <p:cNvPr id="7" name="Slide Number Placeholder 6"/>
          <p:cNvSpPr>
            <a:spLocks noGrp="1"/>
          </p:cNvSpPr>
          <p:nvPr>
            <p:ph type="sldNum" sz="quarter" idx="12"/>
          </p:nvPr>
        </p:nvSpPr>
        <p:spPr/>
        <p:txBody>
          <a:bodyPr/>
          <a:lstStyle/>
          <a:p>
            <a:fld id="{A3F31473-23EB-4724-8B59-FE6D21D89FA4}" type="slidenum">
              <a:rPr/>
              <a:t>‹Nº›</a:t>
            </a:fld>
            <a:endParaRPr/>
          </a:p>
        </p:txBody>
      </p:sp>
    </p:spTree>
    <p:extLst>
      <p:ext uri="{BB962C8B-B14F-4D97-AF65-F5344CB8AC3E}">
        <p14:creationId xmlns:p14="http://schemas.microsoft.com/office/powerpoint/2010/main" val="38970135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a:xfrm>
            <a:off x="609441" y="5105400"/>
            <a:ext cx="10971372" cy="1066800"/>
          </a:xfrm>
        </p:spPr>
        <p:txBody>
          <a:bodyPr/>
          <a:lstStyle>
            <a:lvl1pPr>
              <a:defRPr/>
            </a:lvl1pPr>
          </a:lstStyle>
          <a:p>
            <a:r>
              <a:rPr lang="es-ES" smtClean="0"/>
              <a:t>Haga clic para modificar el estilo de título del patrón</a:t>
            </a:r>
            <a:endParaRPr/>
          </a:p>
        </p:txBody>
      </p:sp>
      <p:sp>
        <p:nvSpPr>
          <p:cNvPr id="3" name="Text Placeholder 2"/>
          <p:cNvSpPr>
            <a:spLocks noGrp="1"/>
          </p:cNvSpPr>
          <p:nvPr>
            <p:ph type="body" idx="1"/>
          </p:nvPr>
        </p:nvSpPr>
        <p:spPr>
          <a:xfrm>
            <a:off x="1293664" y="685800"/>
            <a:ext cx="5029200" cy="990600"/>
          </a:xfrm>
        </p:spPr>
        <p:txBody>
          <a:bodyPr anchor="ctr">
            <a:normAutofit/>
          </a:bodyPr>
          <a:lstStyle>
            <a:lvl1pPr marL="0" indent="0">
              <a:spcBef>
                <a:spcPts val="0"/>
              </a:spcBef>
              <a:buNone/>
              <a:defRPr sz="32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1293664" y="1676400"/>
            <a:ext cx="5029200" cy="320040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a:p>
        </p:txBody>
      </p:sp>
      <p:sp>
        <p:nvSpPr>
          <p:cNvPr id="5" name="Text Placeholder 4"/>
          <p:cNvSpPr>
            <a:spLocks noGrp="1"/>
          </p:cNvSpPr>
          <p:nvPr>
            <p:ph type="body" sz="quarter" idx="3"/>
          </p:nvPr>
        </p:nvSpPr>
        <p:spPr>
          <a:xfrm>
            <a:off x="6551613" y="685800"/>
            <a:ext cx="5029200" cy="990600"/>
          </a:xfrm>
        </p:spPr>
        <p:txBody>
          <a:bodyPr anchor="ctr">
            <a:normAutofit/>
          </a:bodyPr>
          <a:lstStyle>
            <a:lvl1pPr marL="0" indent="0">
              <a:spcBef>
                <a:spcPts val="0"/>
              </a:spcBef>
              <a:buNone/>
              <a:defRPr sz="32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6550025" y="1676400"/>
            <a:ext cx="5029200" cy="320040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a:p>
        </p:txBody>
      </p:sp>
      <p:sp>
        <p:nvSpPr>
          <p:cNvPr id="7" name="Date Placeholder 6"/>
          <p:cNvSpPr>
            <a:spLocks noGrp="1"/>
          </p:cNvSpPr>
          <p:nvPr>
            <p:ph type="dt" sz="half" idx="10"/>
          </p:nvPr>
        </p:nvSpPr>
        <p:spPr/>
        <p:txBody>
          <a:bodyPr/>
          <a:lstStyle/>
          <a:p>
            <a:fld id="{81C93FC7-9D1A-468B-98DB-D1E8D74418D9}" type="datetimeFigureOut">
              <a:rPr lang="es-MX"/>
              <a:t>29/09/2015</a:t>
            </a:fld>
            <a:endParaRPr/>
          </a:p>
        </p:txBody>
      </p:sp>
      <p:sp>
        <p:nvSpPr>
          <p:cNvPr id="8" name="Footer Placeholder 7"/>
          <p:cNvSpPr>
            <a:spLocks noGrp="1"/>
          </p:cNvSpPr>
          <p:nvPr>
            <p:ph type="ftr" sz="quarter" idx="11"/>
          </p:nvPr>
        </p:nvSpPr>
        <p:spPr/>
        <p:txBody>
          <a:bodyPr/>
          <a:lstStyle/>
          <a:p>
            <a:endParaRPr/>
          </a:p>
        </p:txBody>
      </p:sp>
      <p:sp>
        <p:nvSpPr>
          <p:cNvPr id="9" name="Slide Number Placeholder 8"/>
          <p:cNvSpPr>
            <a:spLocks noGrp="1"/>
          </p:cNvSpPr>
          <p:nvPr>
            <p:ph type="sldNum" sz="quarter" idx="12"/>
          </p:nvPr>
        </p:nvSpPr>
        <p:spPr/>
        <p:txBody>
          <a:bodyPr/>
          <a:lstStyle/>
          <a:p>
            <a:fld id="{A3F31473-23EB-4724-8B59-FE6D21D89FA4}" type="slidenum">
              <a:rPr/>
              <a:t>‹Nº›</a:t>
            </a:fld>
            <a:endParaRPr/>
          </a:p>
        </p:txBody>
      </p:sp>
    </p:spTree>
    <p:extLst>
      <p:ext uri="{BB962C8B-B14F-4D97-AF65-F5344CB8AC3E}">
        <p14:creationId xmlns:p14="http://schemas.microsoft.com/office/powerpoint/2010/main" val="5130968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a:p>
        </p:txBody>
      </p:sp>
      <p:sp>
        <p:nvSpPr>
          <p:cNvPr id="3" name="Date Placeholder 2"/>
          <p:cNvSpPr>
            <a:spLocks noGrp="1"/>
          </p:cNvSpPr>
          <p:nvPr>
            <p:ph type="dt" sz="half" idx="10"/>
          </p:nvPr>
        </p:nvSpPr>
        <p:spPr/>
        <p:txBody>
          <a:bodyPr/>
          <a:lstStyle/>
          <a:p>
            <a:fld id="{81C93FC7-9D1A-468B-98DB-D1E8D74418D9}" type="datetimeFigureOut">
              <a:rPr lang="es-MX"/>
              <a:t>29/09/2015</a:t>
            </a:fld>
            <a:endParaRPr/>
          </a:p>
        </p:txBody>
      </p:sp>
      <p:sp>
        <p:nvSpPr>
          <p:cNvPr id="4" name="Footer Placeholder 3"/>
          <p:cNvSpPr>
            <a:spLocks noGrp="1"/>
          </p:cNvSpPr>
          <p:nvPr>
            <p:ph type="ftr" sz="quarter" idx="11"/>
          </p:nvPr>
        </p:nvSpPr>
        <p:spPr/>
        <p:txBody>
          <a:bodyPr/>
          <a:lstStyle/>
          <a:p>
            <a:endParaRPr/>
          </a:p>
        </p:txBody>
      </p:sp>
      <p:sp>
        <p:nvSpPr>
          <p:cNvPr id="5" name="Slide Number Placeholder 4"/>
          <p:cNvSpPr>
            <a:spLocks noGrp="1"/>
          </p:cNvSpPr>
          <p:nvPr>
            <p:ph type="sldNum" sz="quarter" idx="12"/>
          </p:nvPr>
        </p:nvSpPr>
        <p:spPr/>
        <p:txBody>
          <a:bodyPr/>
          <a:lstStyle/>
          <a:p>
            <a:fld id="{A3F31473-23EB-4724-8B59-FE6D21D89FA4}" type="slidenum">
              <a:rPr/>
              <a:t>‹Nº›</a:t>
            </a:fld>
            <a:endParaRPr/>
          </a:p>
        </p:txBody>
      </p:sp>
    </p:spTree>
    <p:extLst>
      <p:ext uri="{BB962C8B-B14F-4D97-AF65-F5344CB8AC3E}">
        <p14:creationId xmlns:p14="http://schemas.microsoft.com/office/powerpoint/2010/main" val="31344281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1C93FC7-9D1A-468B-98DB-D1E8D74418D9}" type="datetimeFigureOut">
              <a:rPr lang="es-MX"/>
              <a:t>29/09/2015</a:t>
            </a:fld>
            <a:endParaRPr/>
          </a:p>
        </p:txBody>
      </p:sp>
      <p:sp>
        <p:nvSpPr>
          <p:cNvPr id="3" name="Footer Placeholder 2"/>
          <p:cNvSpPr>
            <a:spLocks noGrp="1"/>
          </p:cNvSpPr>
          <p:nvPr>
            <p:ph type="ftr" sz="quarter" idx="11"/>
          </p:nvPr>
        </p:nvSpPr>
        <p:spPr/>
        <p:txBody>
          <a:bodyPr/>
          <a:lstStyle/>
          <a:p>
            <a:endParaRPr/>
          </a:p>
        </p:txBody>
      </p:sp>
      <p:sp>
        <p:nvSpPr>
          <p:cNvPr id="4" name="Slide Number Placeholder 3"/>
          <p:cNvSpPr>
            <a:spLocks noGrp="1"/>
          </p:cNvSpPr>
          <p:nvPr>
            <p:ph type="sldNum" sz="quarter" idx="12"/>
          </p:nvPr>
        </p:nvSpPr>
        <p:spPr/>
        <p:txBody>
          <a:bodyPr/>
          <a:lstStyle/>
          <a:p>
            <a:fld id="{A3F31473-23EB-4724-8B59-FE6D21D89FA4}" type="slidenum">
              <a:rPr/>
              <a:t>‹Nº›</a:t>
            </a:fld>
            <a:endParaRPr/>
          </a:p>
        </p:txBody>
      </p:sp>
    </p:spTree>
    <p:extLst>
      <p:ext uri="{BB962C8B-B14F-4D97-AF65-F5344CB8AC3E}">
        <p14:creationId xmlns:p14="http://schemas.microsoft.com/office/powerpoint/2010/main" val="19103118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08014" y="685800"/>
            <a:ext cx="3962400" cy="4724400"/>
          </a:xfrm>
        </p:spPr>
        <p:txBody>
          <a:bodyPr anchor="b">
            <a:noAutofit/>
          </a:bodyPr>
          <a:lstStyle>
            <a:lvl1pPr algn="l">
              <a:defRPr sz="3600" b="0"/>
            </a:lvl1pPr>
          </a:lstStyle>
          <a:p>
            <a:r>
              <a:rPr lang="es-ES" smtClean="0"/>
              <a:t>Haga clic para modificar el estilo de título del patrón</a:t>
            </a:r>
            <a:endParaRPr/>
          </a:p>
        </p:txBody>
      </p:sp>
      <p:sp>
        <p:nvSpPr>
          <p:cNvPr id="3" name="Content Placeholder 2"/>
          <p:cNvSpPr>
            <a:spLocks noGrp="1"/>
          </p:cNvSpPr>
          <p:nvPr>
            <p:ph idx="1"/>
          </p:nvPr>
        </p:nvSpPr>
        <p:spPr>
          <a:xfrm>
            <a:off x="4875212" y="685800"/>
            <a:ext cx="6704171" cy="5486400"/>
          </a:xfrm>
        </p:spPr>
        <p:txBody>
          <a:bodyPr>
            <a:normAutofit/>
          </a:bodyPr>
          <a:lstStyle>
            <a:lvl1pPr>
              <a:defRPr sz="2800"/>
            </a:lvl1pPr>
            <a:lvl2pPr>
              <a:defRPr sz="2400"/>
            </a:lvl2pPr>
            <a:lvl3pPr>
              <a:defRPr sz="2000"/>
            </a:lvl3pPr>
            <a:lvl4pPr>
              <a:defRPr sz="1800"/>
            </a:lvl4pPr>
            <a:lvl5pPr>
              <a:defRPr sz="1800"/>
            </a:lvl5pPr>
            <a:lvl6pPr>
              <a:defRPr sz="1800" baseline="0"/>
            </a:lvl6pPr>
            <a:lvl7pPr>
              <a:defRPr sz="1800" baseline="0"/>
            </a:lvl7pPr>
            <a:lvl8pPr>
              <a:defRPr sz="1800" baseline="0"/>
            </a:lvl8pPr>
            <a:lvl9pPr>
              <a:defRPr sz="1800" baseline="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a:p>
        </p:txBody>
      </p:sp>
      <p:sp>
        <p:nvSpPr>
          <p:cNvPr id="4" name="Text Placeholder 3"/>
          <p:cNvSpPr>
            <a:spLocks noGrp="1"/>
          </p:cNvSpPr>
          <p:nvPr>
            <p:ph type="body" sz="half" idx="2"/>
          </p:nvPr>
        </p:nvSpPr>
        <p:spPr>
          <a:xfrm>
            <a:off x="608013" y="5410200"/>
            <a:ext cx="3962400" cy="762000"/>
          </a:xfrm>
        </p:spPr>
        <p:txBody>
          <a:bodyPr>
            <a:normAutofit/>
          </a:bodyPr>
          <a:lstStyle>
            <a:lvl1pPr marL="0" indent="0">
              <a:spcBef>
                <a:spcPts val="0"/>
              </a:spcBef>
              <a:buNone/>
              <a:defRPr sz="20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81C93FC7-9D1A-468B-98DB-D1E8D74418D9}" type="datetimeFigureOut">
              <a:rPr lang="es-MX"/>
              <a:t>29/09/2015</a:t>
            </a:fld>
            <a:endParaRPr/>
          </a:p>
        </p:txBody>
      </p:sp>
      <p:sp>
        <p:nvSpPr>
          <p:cNvPr id="6" name="Footer Placeholder 5"/>
          <p:cNvSpPr>
            <a:spLocks noGrp="1"/>
          </p:cNvSpPr>
          <p:nvPr>
            <p:ph type="ftr" sz="quarter" idx="11"/>
          </p:nvPr>
        </p:nvSpPr>
        <p:spPr/>
        <p:txBody>
          <a:bodyPr/>
          <a:lstStyle/>
          <a:p>
            <a:endParaRPr/>
          </a:p>
        </p:txBody>
      </p:sp>
      <p:sp>
        <p:nvSpPr>
          <p:cNvPr id="7" name="Slide Number Placeholder 6"/>
          <p:cNvSpPr>
            <a:spLocks noGrp="1"/>
          </p:cNvSpPr>
          <p:nvPr>
            <p:ph type="sldNum" sz="quarter" idx="12"/>
          </p:nvPr>
        </p:nvSpPr>
        <p:spPr/>
        <p:txBody>
          <a:bodyPr/>
          <a:lstStyle/>
          <a:p>
            <a:fld id="{A3F31473-23EB-4724-8B59-FE6D21D89FA4}" type="slidenum">
              <a:rPr/>
              <a:t>‹Nº›</a:t>
            </a:fld>
            <a:endParaRPr/>
          </a:p>
        </p:txBody>
      </p:sp>
    </p:spTree>
    <p:extLst>
      <p:ext uri="{BB962C8B-B14F-4D97-AF65-F5344CB8AC3E}">
        <p14:creationId xmlns:p14="http://schemas.microsoft.com/office/powerpoint/2010/main" val="22347262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08014" y="685800"/>
            <a:ext cx="3962400" cy="4724400"/>
          </a:xfrm>
        </p:spPr>
        <p:txBody>
          <a:bodyPr anchor="b">
            <a:normAutofit/>
          </a:bodyPr>
          <a:lstStyle>
            <a:lvl1pPr algn="l">
              <a:defRPr sz="3600" b="0"/>
            </a:lvl1pPr>
          </a:lstStyle>
          <a:p>
            <a:r>
              <a:rPr lang="es-ES" smtClean="0"/>
              <a:t>Haga clic para modificar el estilo de título del patrón</a:t>
            </a:r>
            <a:endParaRPr/>
          </a:p>
        </p:txBody>
      </p:sp>
      <p:sp>
        <p:nvSpPr>
          <p:cNvPr id="3" name="Picture Placeholder 2"/>
          <p:cNvSpPr>
            <a:spLocks noGrp="1"/>
          </p:cNvSpPr>
          <p:nvPr>
            <p:ph type="pic" idx="1"/>
          </p:nvPr>
        </p:nvSpPr>
        <p:spPr>
          <a:xfrm>
            <a:off x="4875213" y="685800"/>
            <a:ext cx="6705600" cy="5486400"/>
          </a:xfrm>
          <a:ln w="63500">
            <a:solidFill>
              <a:schemeClr val="bg1"/>
            </a:solidFill>
            <a:miter lim="800000"/>
          </a:ln>
        </p:spPr>
        <p:txBody>
          <a:bodyPr/>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a:p>
        </p:txBody>
      </p:sp>
      <p:sp>
        <p:nvSpPr>
          <p:cNvPr id="4" name="Text Placeholder 3"/>
          <p:cNvSpPr>
            <a:spLocks noGrp="1"/>
          </p:cNvSpPr>
          <p:nvPr>
            <p:ph type="body" sz="half" idx="2"/>
          </p:nvPr>
        </p:nvSpPr>
        <p:spPr>
          <a:xfrm>
            <a:off x="608013" y="5410200"/>
            <a:ext cx="3962400" cy="762000"/>
          </a:xfrm>
        </p:spPr>
        <p:txBody>
          <a:bodyPr>
            <a:normAutofit/>
          </a:bodyPr>
          <a:lstStyle>
            <a:lvl1pPr marL="0" indent="0">
              <a:spcBef>
                <a:spcPts val="0"/>
              </a:spcBef>
              <a:buNone/>
              <a:defRPr sz="2000">
                <a:solidFill>
                  <a:schemeClr val="tx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81C93FC7-9D1A-468B-98DB-D1E8D74418D9}" type="datetimeFigureOut">
              <a:rPr lang="es-MX"/>
              <a:t>29/09/2015</a:t>
            </a:fld>
            <a:endParaRPr/>
          </a:p>
        </p:txBody>
      </p:sp>
      <p:sp>
        <p:nvSpPr>
          <p:cNvPr id="6" name="Footer Placeholder 5"/>
          <p:cNvSpPr>
            <a:spLocks noGrp="1"/>
          </p:cNvSpPr>
          <p:nvPr>
            <p:ph type="ftr" sz="quarter" idx="11"/>
          </p:nvPr>
        </p:nvSpPr>
        <p:spPr/>
        <p:txBody>
          <a:bodyPr/>
          <a:lstStyle/>
          <a:p>
            <a:endParaRPr/>
          </a:p>
        </p:txBody>
      </p:sp>
      <p:sp>
        <p:nvSpPr>
          <p:cNvPr id="7" name="Slide Number Placeholder 6"/>
          <p:cNvSpPr>
            <a:spLocks noGrp="1"/>
          </p:cNvSpPr>
          <p:nvPr>
            <p:ph type="sldNum" sz="quarter" idx="12"/>
          </p:nvPr>
        </p:nvSpPr>
        <p:spPr/>
        <p:txBody>
          <a:bodyPr/>
          <a:lstStyle/>
          <a:p>
            <a:fld id="{A3F31473-23EB-4724-8B59-FE6D21D89FA4}" type="slidenum">
              <a:rPr/>
              <a:t>‹Nº›</a:t>
            </a:fld>
            <a:endParaRPr/>
          </a:p>
        </p:txBody>
      </p:sp>
    </p:spTree>
    <p:extLst>
      <p:ext uri="{BB962C8B-B14F-4D97-AF65-F5344CB8AC3E}">
        <p14:creationId xmlns:p14="http://schemas.microsoft.com/office/powerpoint/2010/main" val="33520414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441" y="5105400"/>
            <a:ext cx="10971372" cy="1066800"/>
          </a:xfrm>
          <a:prstGeom prst="rect">
            <a:avLst/>
          </a:prstGeom>
        </p:spPr>
        <p:txBody>
          <a:bodyPr vert="horz" lIns="91440" tIns="45720" rIns="91440" bIns="45720" rtlCol="0" anchor="b">
            <a:normAutofit/>
          </a:bodyPr>
          <a:lstStyle/>
          <a:p>
            <a:r>
              <a:rPr lang="es-ES" smtClean="0"/>
              <a:t>Haga clic para modificar el estilo de título del patrón</a:t>
            </a:r>
            <a:endParaRPr/>
          </a:p>
        </p:txBody>
      </p:sp>
      <p:sp>
        <p:nvSpPr>
          <p:cNvPr id="3" name="Text Placeholder 2"/>
          <p:cNvSpPr>
            <a:spLocks noGrp="1"/>
          </p:cNvSpPr>
          <p:nvPr>
            <p:ph type="body" idx="1"/>
          </p:nvPr>
        </p:nvSpPr>
        <p:spPr>
          <a:xfrm>
            <a:off x="1293813" y="685800"/>
            <a:ext cx="10287000" cy="4190999"/>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a:p>
        </p:txBody>
      </p:sp>
      <p:sp>
        <p:nvSpPr>
          <p:cNvPr id="4" name="Date Placeholder 3"/>
          <p:cNvSpPr>
            <a:spLocks noGrp="1"/>
          </p:cNvSpPr>
          <p:nvPr>
            <p:ph type="dt" sz="half" idx="2"/>
          </p:nvPr>
        </p:nvSpPr>
        <p:spPr>
          <a:xfrm>
            <a:off x="609441" y="6356351"/>
            <a:ext cx="2844059" cy="365125"/>
          </a:xfrm>
          <a:prstGeom prst="rect">
            <a:avLst/>
          </a:prstGeom>
        </p:spPr>
        <p:txBody>
          <a:bodyPr vert="horz" lIns="91440" tIns="45720" rIns="91440" bIns="45720" rtlCol="0" anchor="ctr"/>
          <a:lstStyle>
            <a:lvl1pPr algn="l">
              <a:defRPr sz="1200">
                <a:solidFill>
                  <a:srgbClr val="8C8C8C"/>
                </a:solidFill>
              </a:defRPr>
            </a:lvl1pPr>
          </a:lstStyle>
          <a:p>
            <a:fld id="{81C93FC7-9D1A-468B-98DB-D1E8D74418D9}" type="datetimeFigureOut">
              <a:rPr lang="es-MX"/>
              <a:pPr/>
              <a:t>29/09/2015</a:t>
            </a:fld>
            <a:endParaRPr/>
          </a:p>
        </p:txBody>
      </p:sp>
      <p:sp>
        <p:nvSpPr>
          <p:cNvPr id="5" name="Footer Placeholder 4"/>
          <p:cNvSpPr>
            <a:spLocks noGrp="1"/>
          </p:cNvSpPr>
          <p:nvPr>
            <p:ph type="ftr" sz="quarter" idx="3"/>
          </p:nvPr>
        </p:nvSpPr>
        <p:spPr>
          <a:xfrm>
            <a:off x="4164515" y="6356351"/>
            <a:ext cx="3859795" cy="365125"/>
          </a:xfrm>
          <a:prstGeom prst="rect">
            <a:avLst/>
          </a:prstGeom>
        </p:spPr>
        <p:txBody>
          <a:bodyPr vert="horz" lIns="91440" tIns="45720" rIns="91440" bIns="45720" rtlCol="0" anchor="ctr"/>
          <a:lstStyle>
            <a:lvl1pPr algn="ctr">
              <a:defRPr sz="1200">
                <a:solidFill>
                  <a:srgbClr val="8C8C8C"/>
                </a:solidFill>
              </a:defRPr>
            </a:lvl1pPr>
          </a:lstStyle>
          <a:p>
            <a:endParaRPr/>
          </a:p>
        </p:txBody>
      </p:sp>
      <p:sp>
        <p:nvSpPr>
          <p:cNvPr id="6" name="Slide Number Placeholder 5"/>
          <p:cNvSpPr>
            <a:spLocks noGrp="1"/>
          </p:cNvSpPr>
          <p:nvPr>
            <p:ph type="sldNum" sz="quarter" idx="4"/>
          </p:nvPr>
        </p:nvSpPr>
        <p:spPr>
          <a:xfrm>
            <a:off x="8735325" y="6356351"/>
            <a:ext cx="2844059" cy="365125"/>
          </a:xfrm>
          <a:prstGeom prst="rect">
            <a:avLst/>
          </a:prstGeom>
        </p:spPr>
        <p:txBody>
          <a:bodyPr vert="horz" lIns="91440" tIns="45720" rIns="91440" bIns="45720" rtlCol="0" anchor="ctr"/>
          <a:lstStyle>
            <a:lvl1pPr algn="r">
              <a:defRPr sz="1200">
                <a:solidFill>
                  <a:srgbClr val="8C8C8C"/>
                </a:solidFill>
              </a:defRPr>
            </a:lvl1pPr>
          </a:lstStyle>
          <a:p>
            <a:fld id="{A3F31473-23EB-4724-8B59-FE6D21D89FA4}" type="slidenum">
              <a:rPr/>
              <a:pPr/>
              <a:t>‹Nº›</a:t>
            </a:fld>
            <a:endParaRPr/>
          </a:p>
        </p:txBody>
      </p:sp>
    </p:spTree>
    <p:extLst>
      <p:ext uri="{BB962C8B-B14F-4D97-AF65-F5344CB8AC3E}">
        <p14:creationId xmlns:p14="http://schemas.microsoft.com/office/powerpoint/2010/main" val="34492899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txStyles>
    <p:titleStyle>
      <a:lvl1pPr algn="l" defTabSz="914400" rtl="0" eaLnBrk="1" latinLnBrk="0" hangingPunct="1">
        <a:lnSpc>
          <a:spcPct val="80000"/>
        </a:lnSpc>
        <a:spcBef>
          <a:spcPct val="0"/>
        </a:spcBef>
        <a:buNone/>
        <a:defRPr sz="3600" kern="1200">
          <a:solidFill>
            <a:schemeClr val="accent1"/>
          </a:solidFill>
          <a:latin typeface="+mj-lt"/>
          <a:ea typeface="+mj-ea"/>
          <a:cs typeface="+mj-cs"/>
        </a:defRPr>
      </a:lvl1pPr>
    </p:titleStyle>
    <p:bodyStyle>
      <a:lvl1pPr marL="228600" indent="-228600" algn="l" defTabSz="914400" rtl="0" eaLnBrk="1" latinLnBrk="0" hangingPunct="1">
        <a:lnSpc>
          <a:spcPct val="90000"/>
        </a:lnSpc>
        <a:spcBef>
          <a:spcPts val="1800"/>
        </a:spcBef>
        <a:buClr>
          <a:schemeClr val="tx1"/>
        </a:buClr>
        <a:buSzPct val="80000"/>
        <a:buFont typeface="Arial" pitchFamily="34" charset="0"/>
        <a:buChar char="•"/>
        <a:defRPr sz="2800" kern="1200">
          <a:solidFill>
            <a:schemeClr val="tx1"/>
          </a:solidFill>
          <a:latin typeface="+mn-lt"/>
          <a:ea typeface="+mn-ea"/>
          <a:cs typeface="+mn-cs"/>
        </a:defRPr>
      </a:lvl1pPr>
      <a:lvl2pPr marL="615950" indent="-285750" algn="l" defTabSz="914400" rtl="0" eaLnBrk="1" latinLnBrk="0" hangingPunct="1">
        <a:lnSpc>
          <a:spcPct val="90000"/>
        </a:lnSpc>
        <a:spcBef>
          <a:spcPts val="600"/>
        </a:spcBef>
        <a:buSzPct val="80000"/>
        <a:buFont typeface="Corbel" pitchFamily="34" charset="0"/>
        <a:buChar char="–"/>
        <a:defRPr sz="2400" kern="1200">
          <a:solidFill>
            <a:schemeClr val="tx1"/>
          </a:solidFill>
          <a:latin typeface="+mn-lt"/>
          <a:ea typeface="+mn-ea"/>
          <a:cs typeface="+mn-cs"/>
        </a:defRPr>
      </a:lvl2pPr>
      <a:lvl3pPr marL="996696" indent="-228600" algn="l" defTabSz="914400" rtl="0" eaLnBrk="1" latinLnBrk="0" hangingPunct="1">
        <a:lnSpc>
          <a:spcPct val="90000"/>
        </a:lnSpc>
        <a:spcBef>
          <a:spcPts val="600"/>
        </a:spcBef>
        <a:buClr>
          <a:schemeClr val="tx1"/>
        </a:buClr>
        <a:buSzPct val="80000"/>
        <a:buFont typeface="Arial" pitchFamily="34" charset="0"/>
        <a:buChar char="•"/>
        <a:defRPr sz="2000" kern="1200">
          <a:solidFill>
            <a:schemeClr val="tx1"/>
          </a:solidFill>
          <a:latin typeface="+mn-lt"/>
          <a:ea typeface="+mn-ea"/>
          <a:cs typeface="+mn-cs"/>
        </a:defRPr>
      </a:lvl3pPr>
      <a:lvl4pPr marL="1380744" indent="-283464" algn="l" defTabSz="914400" rtl="0" eaLnBrk="1" latinLnBrk="0" hangingPunct="1">
        <a:lnSpc>
          <a:spcPct val="90000"/>
        </a:lnSpc>
        <a:spcBef>
          <a:spcPts val="600"/>
        </a:spcBef>
        <a:buFont typeface="Corbel" pitchFamily="34" charset="0"/>
        <a:buChar char="–"/>
        <a:defRPr sz="1800" kern="1200">
          <a:solidFill>
            <a:schemeClr val="tx1"/>
          </a:solidFill>
          <a:latin typeface="+mn-lt"/>
          <a:ea typeface="+mn-ea"/>
          <a:cs typeface="+mn-cs"/>
        </a:defRPr>
      </a:lvl4pPr>
      <a:lvl5pPr marL="1764792" indent="-228600" algn="l" defTabSz="914400" rtl="0" eaLnBrk="1" latinLnBrk="0" hangingPunct="1">
        <a:lnSpc>
          <a:spcPct val="90000"/>
        </a:lnSpc>
        <a:spcBef>
          <a:spcPts val="600"/>
        </a:spcBef>
        <a:buClr>
          <a:schemeClr val="tx1"/>
        </a:buClr>
        <a:buSzPct val="80000"/>
        <a:buFont typeface="Arial" pitchFamily="34" charset="0"/>
        <a:buChar char="•"/>
        <a:defRPr sz="1800" kern="1200">
          <a:solidFill>
            <a:schemeClr val="tx1"/>
          </a:solidFill>
          <a:latin typeface="+mn-lt"/>
          <a:ea typeface="+mn-ea"/>
          <a:cs typeface="+mn-cs"/>
        </a:defRPr>
      </a:lvl5pPr>
      <a:lvl6pPr marL="2148840" indent="-283464" algn="l" defTabSz="914400" rtl="0" eaLnBrk="1" latinLnBrk="0" hangingPunct="1">
        <a:lnSpc>
          <a:spcPct val="90000"/>
        </a:lnSpc>
        <a:spcBef>
          <a:spcPts val="600"/>
        </a:spcBef>
        <a:buFont typeface="Corbel" pitchFamily="34" charset="0"/>
        <a:buChar char="–"/>
        <a:defRPr sz="1800" kern="1200" baseline="0">
          <a:solidFill>
            <a:schemeClr val="tx1"/>
          </a:solidFill>
          <a:latin typeface="+mn-lt"/>
          <a:ea typeface="+mn-ea"/>
          <a:cs typeface="+mn-cs"/>
        </a:defRPr>
      </a:lvl6pPr>
      <a:lvl7pPr marL="2532888" indent="-228600" algn="l" defTabSz="914400" rtl="0" eaLnBrk="1" latinLnBrk="0" hangingPunct="1">
        <a:lnSpc>
          <a:spcPct val="90000"/>
        </a:lnSpc>
        <a:spcBef>
          <a:spcPts val="600"/>
        </a:spcBef>
        <a:buSzPct val="80000"/>
        <a:buFont typeface="Arial" pitchFamily="34" charset="0"/>
        <a:buChar char="•"/>
        <a:defRPr sz="1800" kern="1200" baseline="0">
          <a:solidFill>
            <a:schemeClr val="tx1"/>
          </a:solidFill>
          <a:latin typeface="+mn-lt"/>
          <a:ea typeface="+mn-ea"/>
          <a:cs typeface="+mn-cs"/>
        </a:defRPr>
      </a:lvl7pPr>
      <a:lvl8pPr marL="2916936" indent="-283464" algn="l" defTabSz="914400" rtl="0" eaLnBrk="1" latinLnBrk="0" hangingPunct="1">
        <a:lnSpc>
          <a:spcPct val="90000"/>
        </a:lnSpc>
        <a:spcBef>
          <a:spcPts val="600"/>
        </a:spcBef>
        <a:buFont typeface="Corbel" pitchFamily="34" charset="0"/>
        <a:buChar char="–"/>
        <a:defRPr sz="1800" kern="1200" baseline="0">
          <a:solidFill>
            <a:schemeClr val="tx1"/>
          </a:solidFill>
          <a:latin typeface="+mn-lt"/>
          <a:ea typeface="+mn-ea"/>
          <a:cs typeface="+mn-cs"/>
        </a:defRPr>
      </a:lvl8pPr>
      <a:lvl9pPr marL="3300984" indent="-228600" algn="l" defTabSz="914400" rtl="0" eaLnBrk="1" latinLnBrk="0" hangingPunct="1">
        <a:lnSpc>
          <a:spcPct val="90000"/>
        </a:lnSpc>
        <a:spcBef>
          <a:spcPts val="600"/>
        </a:spcBef>
        <a:buSzPct val="80000"/>
        <a:buFont typeface="Arial" pitchFamily="34" charset="0"/>
        <a:buChar char="•"/>
        <a:defRPr sz="1800" kern="120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5.xml"/><Relationship Id="rId4" Type="http://schemas.openxmlformats.org/officeDocument/2006/relationships/image" Target="../media/image15.jpeg"/></Relationships>
</file>

<file path=ppt/slides/_rels/slide12.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slideLayout" Target="../slideLayouts/slideLayout8.xml"/><Relationship Id="rId4" Type="http://schemas.openxmlformats.org/officeDocument/2006/relationships/image" Target="../media/image20.jpeg"/></Relationships>
</file>

<file path=ppt/slides/_rels/slide14.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1.jpeg"/><Relationship Id="rId1" Type="http://schemas.openxmlformats.org/officeDocument/2006/relationships/slideLayout" Target="../slideLayouts/slideLayout8.xml"/><Relationship Id="rId4" Type="http://schemas.openxmlformats.org/officeDocument/2006/relationships/image" Target="../media/image23.jpe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chart" Target="../charts/chart2.xml"/><Relationship Id="rId1" Type="http://schemas.openxmlformats.org/officeDocument/2006/relationships/slideLayout" Target="../slideLayouts/slideLayout8.xml"/></Relationships>
</file>

<file path=ppt/slides/_rels/slide19.xml.rels><?xml version="1.0" encoding="UTF-8" standalone="yes"?>
<Relationships xmlns="http://schemas.openxmlformats.org/package/2006/relationships"><Relationship Id="rId3" Type="http://schemas.openxmlformats.org/officeDocument/2006/relationships/image" Target="../media/image25.jpg"/><Relationship Id="rId2" Type="http://schemas.openxmlformats.org/officeDocument/2006/relationships/image" Target="../media/image24.jpg"/><Relationship Id="rId1" Type="http://schemas.openxmlformats.org/officeDocument/2006/relationships/slideLayout" Target="../slideLayouts/slideLayout2.xml"/><Relationship Id="rId4" Type="http://schemas.openxmlformats.org/officeDocument/2006/relationships/image" Target="../media/image26.jp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8.jpg"/><Relationship Id="rId2" Type="http://schemas.openxmlformats.org/officeDocument/2006/relationships/image" Target="../media/image27.jpg"/><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2" Type="http://schemas.openxmlformats.org/officeDocument/2006/relationships/image" Target="../media/image29.jpg"/><Relationship Id="rId1" Type="http://schemas.openxmlformats.org/officeDocument/2006/relationships/slideLayout" Target="../slideLayouts/slideLayout8.xml"/></Relationships>
</file>

<file path=ppt/slides/_rels/slide22.xml.rels><?xml version="1.0" encoding="UTF-8" standalone="yes"?>
<Relationships xmlns="http://schemas.openxmlformats.org/package/2006/relationships"><Relationship Id="rId3" Type="http://schemas.openxmlformats.org/officeDocument/2006/relationships/image" Target="../media/image31.jpg"/><Relationship Id="rId2" Type="http://schemas.openxmlformats.org/officeDocument/2006/relationships/image" Target="../media/image30.jpg"/><Relationship Id="rId1" Type="http://schemas.openxmlformats.org/officeDocument/2006/relationships/slideLayout" Target="../slideLayouts/slideLayout8.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2" Type="http://schemas.openxmlformats.org/officeDocument/2006/relationships/chart" Target="../charts/chart4.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jpg"/><Relationship Id="rId1" Type="http://schemas.openxmlformats.org/officeDocument/2006/relationships/slideLayout" Target="../slideLayouts/slideLayout2.xml"/><Relationship Id="rId4" Type="http://schemas.openxmlformats.org/officeDocument/2006/relationships/image" Target="../media/image35.jpg"/></Relationships>
</file>

<file path=ppt/slides/_rels/slide34.xml.rels><?xml version="1.0" encoding="UTF-8" standalone="yes"?>
<Relationships xmlns="http://schemas.openxmlformats.org/package/2006/relationships"><Relationship Id="rId3" Type="http://schemas.openxmlformats.org/officeDocument/2006/relationships/image" Target="../media/image37.jpg"/><Relationship Id="rId2" Type="http://schemas.openxmlformats.org/officeDocument/2006/relationships/image" Target="../media/image36.png"/><Relationship Id="rId1" Type="http://schemas.openxmlformats.org/officeDocument/2006/relationships/slideLayout" Target="../slideLayouts/slideLayout2.xml"/><Relationship Id="rId4" Type="http://schemas.openxmlformats.org/officeDocument/2006/relationships/image" Target="../media/image38.jpg"/></Relationships>
</file>

<file path=ppt/slides/_rels/slide35.xml.rels><?xml version="1.0" encoding="UTF-8" standalone="yes"?>
<Relationships xmlns="http://schemas.openxmlformats.org/package/2006/relationships"><Relationship Id="rId3" Type="http://schemas.openxmlformats.org/officeDocument/2006/relationships/image" Target="../media/image40.jpg"/><Relationship Id="rId2" Type="http://schemas.openxmlformats.org/officeDocument/2006/relationships/image" Target="../media/image39.jpg"/><Relationship Id="rId1" Type="http://schemas.openxmlformats.org/officeDocument/2006/relationships/slideLayout" Target="../slideLayouts/slideLayout2.xml"/><Relationship Id="rId4" Type="http://schemas.openxmlformats.org/officeDocument/2006/relationships/image" Target="../media/image41.jpeg"/></Relationships>
</file>

<file path=ppt/slides/_rels/slide36.xml.rels><?xml version="1.0" encoding="UTF-8" standalone="yes"?>
<Relationships xmlns="http://schemas.openxmlformats.org/package/2006/relationships"><Relationship Id="rId3" Type="http://schemas.openxmlformats.org/officeDocument/2006/relationships/image" Target="../media/image43.jpg"/><Relationship Id="rId2" Type="http://schemas.openxmlformats.org/officeDocument/2006/relationships/image" Target="../media/image42.png"/><Relationship Id="rId1" Type="http://schemas.openxmlformats.org/officeDocument/2006/relationships/slideLayout" Target="../slideLayouts/slideLayout2.xml"/><Relationship Id="rId5" Type="http://schemas.openxmlformats.org/officeDocument/2006/relationships/image" Target="../media/image45.jpg"/><Relationship Id="rId4" Type="http://schemas.openxmlformats.org/officeDocument/2006/relationships/image" Target="../media/image44.jpg"/></Relationships>
</file>

<file path=ppt/slides/_rels/slide37.xml.rels><?xml version="1.0" encoding="UTF-8" standalone="yes"?>
<Relationships xmlns="http://schemas.openxmlformats.org/package/2006/relationships"><Relationship Id="rId3" Type="http://schemas.openxmlformats.org/officeDocument/2006/relationships/image" Target="../media/image47.jpg"/><Relationship Id="rId2" Type="http://schemas.openxmlformats.org/officeDocument/2006/relationships/image" Target="../media/image46.jpg"/><Relationship Id="rId1" Type="http://schemas.openxmlformats.org/officeDocument/2006/relationships/slideLayout" Target="../slideLayouts/slideLayout2.xml"/><Relationship Id="rId4" Type="http://schemas.openxmlformats.org/officeDocument/2006/relationships/image" Target="../media/image48.jpg"/></Relationships>
</file>

<file path=ppt/slides/_rels/slide38.xml.rels><?xml version="1.0" encoding="UTF-8" standalone="yes"?>
<Relationships xmlns="http://schemas.openxmlformats.org/package/2006/relationships"><Relationship Id="rId3" Type="http://schemas.openxmlformats.org/officeDocument/2006/relationships/image" Target="../media/image50.jpg"/><Relationship Id="rId2" Type="http://schemas.openxmlformats.org/officeDocument/2006/relationships/image" Target="../media/image49.jpg"/><Relationship Id="rId1" Type="http://schemas.openxmlformats.org/officeDocument/2006/relationships/slideLayout" Target="../slideLayouts/slideLayout2.xml"/><Relationship Id="rId5" Type="http://schemas.openxmlformats.org/officeDocument/2006/relationships/image" Target="../media/image52.jpg"/><Relationship Id="rId4" Type="http://schemas.openxmlformats.org/officeDocument/2006/relationships/image" Target="../media/image51.jpg"/></Relationships>
</file>

<file path=ppt/slides/_rels/slide39.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image" Target="../media/image53.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image" Target="../media/image55.jpg"/><Relationship Id="rId1" Type="http://schemas.openxmlformats.org/officeDocument/2006/relationships/slideLayout" Target="../slideLayouts/slideLayout8.xml"/></Relationships>
</file>

<file path=ppt/slides/_rels/slide41.xml.rels><?xml version="1.0" encoding="UTF-8" standalone="yes"?>
<Relationships xmlns="http://schemas.openxmlformats.org/package/2006/relationships"><Relationship Id="rId2" Type="http://schemas.openxmlformats.org/officeDocument/2006/relationships/image" Target="../media/image57.png"/><Relationship Id="rId1" Type="http://schemas.openxmlformats.org/officeDocument/2006/relationships/slideLayout" Target="../slideLayouts/slideLayout8.xml"/></Relationships>
</file>

<file path=ppt/slides/_rels/slide42.xml.rels><?xml version="1.0" encoding="UTF-8" standalone="yes"?>
<Relationships xmlns="http://schemas.openxmlformats.org/package/2006/relationships"><Relationship Id="rId3" Type="http://schemas.openxmlformats.org/officeDocument/2006/relationships/image" Target="../media/image59.jpg"/><Relationship Id="rId2" Type="http://schemas.openxmlformats.org/officeDocument/2006/relationships/image" Target="../media/image58.png"/><Relationship Id="rId1" Type="http://schemas.openxmlformats.org/officeDocument/2006/relationships/slideLayout" Target="../slideLayouts/slideLayout8.xml"/></Relationships>
</file>

<file path=ppt/slides/_rels/slide43.xml.rels><?xml version="1.0" encoding="UTF-8" standalone="yes"?>
<Relationships xmlns="http://schemas.openxmlformats.org/package/2006/relationships"><Relationship Id="rId3" Type="http://schemas.openxmlformats.org/officeDocument/2006/relationships/image" Target="../media/image61.png"/><Relationship Id="rId7" Type="http://schemas.openxmlformats.org/officeDocument/2006/relationships/image" Target="../media/image65.jpg"/><Relationship Id="rId2" Type="http://schemas.openxmlformats.org/officeDocument/2006/relationships/image" Target="../media/image60.jpg"/><Relationship Id="rId1" Type="http://schemas.openxmlformats.org/officeDocument/2006/relationships/slideLayout" Target="../slideLayouts/slideLayout8.xml"/><Relationship Id="rId6" Type="http://schemas.openxmlformats.org/officeDocument/2006/relationships/image" Target="../media/image64.jpg"/><Relationship Id="rId5" Type="http://schemas.openxmlformats.org/officeDocument/2006/relationships/image" Target="../media/image63.png"/><Relationship Id="rId4" Type="http://schemas.openxmlformats.org/officeDocument/2006/relationships/image" Target="../media/image62.jpg"/></Relationships>
</file>

<file path=ppt/slides/_rels/slide44.xml.rels><?xml version="1.0" encoding="UTF-8" standalone="yes"?>
<Relationships xmlns="http://schemas.openxmlformats.org/package/2006/relationships"><Relationship Id="rId3" Type="http://schemas.openxmlformats.org/officeDocument/2006/relationships/image" Target="../media/image67.png"/><Relationship Id="rId2" Type="http://schemas.openxmlformats.org/officeDocument/2006/relationships/image" Target="../media/image66.pn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68.jp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image" Target="../media/image69.jpeg"/><Relationship Id="rId2" Type="http://schemas.openxmlformats.org/officeDocument/2006/relationships/hyperlink" Target="http://www.google.com.mx/url?sa=i&amp;source=images&amp;cd=&amp;cad=rja&amp;uact=8&amp;docid=75ZZQZFA8OHWdM&amp;tbnid=CXzZmL8r_nKQvM&amp;ved=0CAgQjRw&amp;url=http://cmapspublic3.ihmc.us/rid%3D1J40QZ9Q4-28XZLD1-M39/mi%20primer%20mapa.cmap&amp;ei=6_ASVLTlLefH8AG6goDQDA&amp;psig=AFQjCNH8L3Vt1wESPFHgajKgf47YIHrhQw&amp;ust=1410613867828425" TargetMode="External"/><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image" Target="../media/image70.jp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3" Type="http://schemas.openxmlformats.org/officeDocument/2006/relationships/hyperlink" Target="http://www.inegi.org.mx/.../&#205;ndice%20Nacional%20de%20Precios%20al%20C" TargetMode="External"/><Relationship Id="rId2" Type="http://schemas.openxmlformats.org/officeDocument/2006/relationships/hyperlink" Target="http://www.inegi.org.mx/inegi/contenidos/espanol/prensa/comunicados/itat.pdf"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p:txBody>
          <a:bodyPr>
            <a:normAutofit/>
          </a:bodyPr>
          <a:lstStyle/>
          <a:p>
            <a:pPr algn="ctr"/>
            <a:r>
              <a:rPr lang="es-MX" sz="2000" b="1" dirty="0"/>
              <a:t>UNIVERSIDAD AUTÓNOMA DEL ESTADO DE MÉXICO</a:t>
            </a:r>
            <a:br>
              <a:rPr lang="es-MX" sz="2000" b="1" dirty="0"/>
            </a:br>
            <a:r>
              <a:rPr lang="es-MX" sz="2000" b="1" dirty="0"/>
              <a:t>FACULTAD DE TURISMO Y GASTRONOMÍA</a:t>
            </a:r>
            <a:br>
              <a:rPr lang="es-MX" sz="2000" b="1" dirty="0"/>
            </a:br>
            <a:r>
              <a:rPr lang="es-MX" sz="2000" b="1" dirty="0"/>
              <a:t>LICENCIATURA EN TURISMO</a:t>
            </a:r>
            <a:br>
              <a:rPr lang="es-MX" sz="2000" b="1" dirty="0"/>
            </a:br>
            <a:r>
              <a:rPr lang="es-MX" sz="2000" b="1" dirty="0" smtClean="0"/>
              <a:t>ECONOMÍA (PRIMER </a:t>
            </a:r>
            <a:r>
              <a:rPr lang="es-MX" sz="2000" b="1" dirty="0"/>
              <a:t>PERIODO)</a:t>
            </a:r>
            <a:br>
              <a:rPr lang="es-MX" sz="2000" b="1" dirty="0"/>
            </a:br>
            <a:r>
              <a:rPr lang="es-MX" sz="2000" b="1" dirty="0"/>
              <a:t>MATERIAL DIDÁCTICO CORRESPONDIENTE A LA </a:t>
            </a:r>
            <a:r>
              <a:rPr lang="es-MX" sz="2000" b="1" dirty="0" smtClean="0"/>
              <a:t>UNIDAD II MICROECONOMÍA “TEMAS 2.1 INTRODUCCIÓN AL ESTUDIO DE LA MICROECONOMÍA y 2.2 FUNCIONAMIENTO DEL MERCADO EN COMPETENCIA PERFECTA ”</a:t>
            </a:r>
            <a:r>
              <a:rPr lang="es-MX" sz="2000" b="1" dirty="0"/>
              <a:t/>
            </a:r>
            <a:br>
              <a:rPr lang="es-MX" sz="2000" b="1" dirty="0"/>
            </a:br>
            <a:endParaRPr lang="es-MX" sz="2000" b="1" dirty="0"/>
          </a:p>
        </p:txBody>
      </p:sp>
      <p:sp>
        <p:nvSpPr>
          <p:cNvPr id="3" name="Subtítulo 2"/>
          <p:cNvSpPr>
            <a:spLocks noGrp="1"/>
          </p:cNvSpPr>
          <p:nvPr>
            <p:ph type="subTitle" idx="1"/>
          </p:nvPr>
        </p:nvSpPr>
        <p:spPr/>
        <p:txBody>
          <a:bodyPr>
            <a:normAutofit fontScale="85000" lnSpcReduction="10000"/>
          </a:bodyPr>
          <a:lstStyle/>
          <a:p>
            <a:r>
              <a:rPr lang="es-MX" b="1" dirty="0" smtClean="0">
                <a:solidFill>
                  <a:schemeClr val="accent1">
                    <a:lumMod val="50000"/>
                  </a:schemeClr>
                </a:solidFill>
              </a:rPr>
              <a:t>PRESENTA. M. EN C.I MARÍA DEL CONSUELO MÉNDEZ SOSA</a:t>
            </a:r>
            <a:endParaRPr lang="es-MX" b="1" dirty="0">
              <a:solidFill>
                <a:schemeClr val="accent1">
                  <a:lumMod val="50000"/>
                </a:schemeClr>
              </a:solidFill>
            </a:endParaRPr>
          </a:p>
        </p:txBody>
      </p:sp>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446340" y="3052865"/>
            <a:ext cx="6345717" cy="642682"/>
          </a:xfrm>
          <a:prstGeom prst="rect">
            <a:avLst/>
          </a:prstGeom>
        </p:spPr>
      </p:pic>
    </p:spTree>
    <p:extLst>
      <p:ext uri="{BB962C8B-B14F-4D97-AF65-F5344CB8AC3E}">
        <p14:creationId xmlns:p14="http://schemas.microsoft.com/office/powerpoint/2010/main" val="3305252626"/>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texto 2"/>
          <p:cNvSpPr>
            <a:spLocks noGrp="1"/>
          </p:cNvSpPr>
          <p:nvPr>
            <p:ph type="body" idx="1"/>
          </p:nvPr>
        </p:nvSpPr>
        <p:spPr/>
        <p:txBody>
          <a:bodyPr/>
          <a:lstStyle/>
          <a:p>
            <a:pPr algn="ctr"/>
            <a:r>
              <a:rPr lang="es-MX" b="1" dirty="0" smtClean="0">
                <a:solidFill>
                  <a:schemeClr val="accent1"/>
                </a:solidFill>
              </a:rPr>
              <a:t>La renta</a:t>
            </a:r>
            <a:endParaRPr lang="es-MX" b="1" dirty="0">
              <a:solidFill>
                <a:schemeClr val="accent1"/>
              </a:solidFill>
            </a:endParaRPr>
          </a:p>
        </p:txBody>
      </p:sp>
      <p:sp>
        <p:nvSpPr>
          <p:cNvPr id="4" name="Marcador de contenido 3"/>
          <p:cNvSpPr>
            <a:spLocks noGrp="1"/>
          </p:cNvSpPr>
          <p:nvPr>
            <p:ph sz="half" idx="2"/>
          </p:nvPr>
        </p:nvSpPr>
        <p:spPr>
          <a:xfrm>
            <a:off x="1293664" y="1676400"/>
            <a:ext cx="5029200" cy="4344888"/>
          </a:xfrm>
        </p:spPr>
        <p:txBody>
          <a:bodyPr/>
          <a:lstStyle/>
          <a:p>
            <a:pPr marL="0" indent="0" algn="just">
              <a:buNone/>
            </a:pPr>
            <a:r>
              <a:rPr lang="es-MX" dirty="0" smtClean="0">
                <a:solidFill>
                  <a:schemeClr val="accent1"/>
                </a:solidFill>
              </a:rPr>
              <a:t>¿Qué ocurriría con la demanda de helado si perdieras tu empleo en verano? Lo más probable es que disminuyera. </a:t>
            </a:r>
          </a:p>
          <a:p>
            <a:pPr marL="0" indent="0" algn="just">
              <a:buNone/>
            </a:pPr>
            <a:r>
              <a:rPr lang="es-MX" dirty="0" smtClean="0">
                <a:solidFill>
                  <a:schemeClr val="accent1"/>
                </a:solidFill>
              </a:rPr>
              <a:t>Una disminución de la renta significaría que tendríamos menos para gastar en total.</a:t>
            </a:r>
          </a:p>
          <a:p>
            <a:pPr marL="0" indent="0" algn="just">
              <a:buNone/>
            </a:pPr>
            <a:r>
              <a:rPr lang="es-MX" dirty="0" smtClean="0">
                <a:solidFill>
                  <a:schemeClr val="accent1"/>
                </a:solidFill>
              </a:rPr>
              <a:t>Si desciende la demanda de un bien cuando disminuye la renta, el bien se denomina: </a:t>
            </a:r>
            <a:r>
              <a:rPr lang="es-MX" dirty="0" smtClean="0">
                <a:solidFill>
                  <a:schemeClr val="accent3"/>
                </a:solidFill>
              </a:rPr>
              <a:t>Bien Normal.</a:t>
            </a:r>
            <a:endParaRPr lang="es-MX" dirty="0">
              <a:solidFill>
                <a:schemeClr val="accent3"/>
              </a:solidFill>
            </a:endParaRPr>
          </a:p>
        </p:txBody>
      </p:sp>
      <p:pic>
        <p:nvPicPr>
          <p:cNvPr id="7" name="Marcador de contenido 6"/>
          <p:cNvPicPr>
            <a:picLocks noGrp="1" noChangeAspect="1"/>
          </p:cNvPicPr>
          <p:nvPr>
            <p:ph sz="quarter" idx="4"/>
          </p:nvPr>
        </p:nvPicPr>
        <p:blipFill>
          <a:blip r:embed="rId2">
            <a:extLst>
              <a:ext uri="{28A0092B-C50C-407E-A947-70E740481C1C}">
                <a14:useLocalDpi xmlns:a14="http://schemas.microsoft.com/office/drawing/2010/main" val="0"/>
              </a:ext>
            </a:extLst>
          </a:blip>
          <a:stretch>
            <a:fillRect/>
          </a:stretch>
        </p:blipFill>
        <p:spPr>
          <a:xfrm>
            <a:off x="7174532" y="1691380"/>
            <a:ext cx="2286000" cy="2000250"/>
          </a:xfrm>
        </p:spPr>
      </p:pic>
      <p:pic>
        <p:nvPicPr>
          <p:cNvPr id="8" name="Imagen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110636" y="3933056"/>
            <a:ext cx="3028950" cy="1514475"/>
          </a:xfrm>
          <a:prstGeom prst="rect">
            <a:avLst/>
          </a:prstGeom>
        </p:spPr>
      </p:pic>
    </p:spTree>
    <p:extLst>
      <p:ext uri="{BB962C8B-B14F-4D97-AF65-F5344CB8AC3E}">
        <p14:creationId xmlns:p14="http://schemas.microsoft.com/office/powerpoint/2010/main" val="18810904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texto 2"/>
          <p:cNvSpPr>
            <a:spLocks noGrp="1"/>
          </p:cNvSpPr>
          <p:nvPr>
            <p:ph type="body" idx="1"/>
          </p:nvPr>
        </p:nvSpPr>
        <p:spPr/>
        <p:txBody>
          <a:bodyPr/>
          <a:lstStyle/>
          <a:p>
            <a:pPr algn="ctr"/>
            <a:r>
              <a:rPr lang="es-MX" b="1" dirty="0" smtClean="0">
                <a:solidFill>
                  <a:schemeClr val="accent2"/>
                </a:solidFill>
              </a:rPr>
              <a:t>Los precios de los bienes relacionados con él</a:t>
            </a:r>
            <a:endParaRPr lang="es-MX" b="1" dirty="0">
              <a:solidFill>
                <a:schemeClr val="accent2"/>
              </a:solidFill>
            </a:endParaRPr>
          </a:p>
        </p:txBody>
      </p:sp>
      <p:sp>
        <p:nvSpPr>
          <p:cNvPr id="4" name="Marcador de contenido 3"/>
          <p:cNvSpPr>
            <a:spLocks noGrp="1"/>
          </p:cNvSpPr>
          <p:nvPr>
            <p:ph sz="half" idx="2"/>
          </p:nvPr>
        </p:nvSpPr>
        <p:spPr>
          <a:xfrm>
            <a:off x="1293664" y="1676400"/>
            <a:ext cx="5029200" cy="3912840"/>
          </a:xfrm>
        </p:spPr>
        <p:txBody>
          <a:bodyPr>
            <a:normAutofit/>
          </a:bodyPr>
          <a:lstStyle/>
          <a:p>
            <a:pPr marL="0" indent="0" algn="just">
              <a:buNone/>
            </a:pPr>
            <a:r>
              <a:rPr lang="es-MX" dirty="0" smtClean="0">
                <a:solidFill>
                  <a:schemeClr val="accent2"/>
                </a:solidFill>
              </a:rPr>
              <a:t>Supongamos que baja el precio del yogurt. La ley de la demanda afirma que compraremos más yogurt. Como el helado y el yogurt son postres fríos, dulces y cremosos, satisfacen deseos parecidos.</a:t>
            </a:r>
          </a:p>
          <a:p>
            <a:pPr marL="0" indent="0" algn="just">
              <a:buNone/>
            </a:pPr>
            <a:r>
              <a:rPr lang="es-MX" dirty="0" smtClean="0">
                <a:solidFill>
                  <a:schemeClr val="accent2"/>
                </a:solidFill>
              </a:rPr>
              <a:t>Cuando el descenso del precio de un bien reduce la demanda del otro, los dos se denominan </a:t>
            </a:r>
            <a:r>
              <a:rPr lang="es-MX" dirty="0" smtClean="0">
                <a:solidFill>
                  <a:schemeClr val="accent3"/>
                </a:solidFill>
              </a:rPr>
              <a:t>sustitutivos.</a:t>
            </a:r>
            <a:endParaRPr lang="es-MX" dirty="0">
              <a:solidFill>
                <a:schemeClr val="accent3"/>
              </a:solidFill>
            </a:endParaRPr>
          </a:p>
        </p:txBody>
      </p:sp>
      <p:sp>
        <p:nvSpPr>
          <p:cNvPr id="5" name="Marcador de texto 4"/>
          <p:cNvSpPr>
            <a:spLocks noGrp="1"/>
          </p:cNvSpPr>
          <p:nvPr>
            <p:ph type="body" sz="quarter" idx="3"/>
          </p:nvPr>
        </p:nvSpPr>
        <p:spPr>
          <a:xfrm>
            <a:off x="6551613" y="685800"/>
            <a:ext cx="5029200" cy="726976"/>
          </a:xfrm>
        </p:spPr>
        <p:txBody>
          <a:bodyPr>
            <a:normAutofit/>
          </a:bodyPr>
          <a:lstStyle/>
          <a:p>
            <a:pPr algn="ctr"/>
            <a:r>
              <a:rPr lang="es-MX" sz="2800" b="1" dirty="0" smtClean="0">
                <a:solidFill>
                  <a:schemeClr val="accent1"/>
                </a:solidFill>
              </a:rPr>
              <a:t>Ejemplos de sustitutivos</a:t>
            </a:r>
            <a:endParaRPr lang="es-MX" sz="2800" b="1" dirty="0">
              <a:solidFill>
                <a:schemeClr val="accent1"/>
              </a:solidFill>
            </a:endParaRPr>
          </a:p>
        </p:txBody>
      </p:sp>
      <p:sp>
        <p:nvSpPr>
          <p:cNvPr id="6" name="Marcador de contenido 5"/>
          <p:cNvSpPr>
            <a:spLocks noGrp="1"/>
          </p:cNvSpPr>
          <p:nvPr>
            <p:ph sz="quarter" idx="4"/>
          </p:nvPr>
        </p:nvSpPr>
        <p:spPr>
          <a:xfrm>
            <a:off x="6550025" y="1412776"/>
            <a:ext cx="5029200" cy="4608512"/>
          </a:xfrm>
        </p:spPr>
        <p:txBody>
          <a:bodyPr/>
          <a:lstStyle/>
          <a:p>
            <a:pPr marL="0" indent="0" algn="ctr">
              <a:buNone/>
            </a:pPr>
            <a:r>
              <a:rPr lang="es-MX" dirty="0" smtClean="0">
                <a:solidFill>
                  <a:schemeClr val="accent1"/>
                </a:solidFill>
              </a:rPr>
              <a:t>Hot </a:t>
            </a:r>
            <a:r>
              <a:rPr lang="es-MX" dirty="0" err="1" smtClean="0">
                <a:solidFill>
                  <a:schemeClr val="accent1"/>
                </a:solidFill>
              </a:rPr>
              <a:t>dogs</a:t>
            </a:r>
            <a:r>
              <a:rPr lang="es-MX" dirty="0" smtClean="0">
                <a:solidFill>
                  <a:schemeClr val="accent1"/>
                </a:solidFill>
              </a:rPr>
              <a:t>- Hamburguesas</a:t>
            </a:r>
          </a:p>
          <a:p>
            <a:pPr marL="0" indent="0" algn="ctr">
              <a:buNone/>
            </a:pPr>
            <a:endParaRPr lang="es-MX" dirty="0" smtClean="0">
              <a:solidFill>
                <a:schemeClr val="accent1"/>
              </a:solidFill>
            </a:endParaRPr>
          </a:p>
          <a:p>
            <a:pPr algn="ctr">
              <a:buFont typeface="Wingdings" panose="05000000000000000000" pitchFamily="2" charset="2"/>
              <a:buChar char="ü"/>
            </a:pPr>
            <a:endParaRPr lang="es-MX" dirty="0" smtClean="0">
              <a:solidFill>
                <a:schemeClr val="accent1"/>
              </a:solidFill>
            </a:endParaRPr>
          </a:p>
          <a:p>
            <a:pPr marL="0" indent="0" algn="ctr">
              <a:buNone/>
            </a:pPr>
            <a:r>
              <a:rPr lang="es-MX" dirty="0" err="1" smtClean="0">
                <a:solidFill>
                  <a:schemeClr val="accent1"/>
                </a:solidFill>
              </a:rPr>
              <a:t>Jerseys</a:t>
            </a:r>
            <a:r>
              <a:rPr lang="es-MX" dirty="0" smtClean="0">
                <a:solidFill>
                  <a:schemeClr val="accent1"/>
                </a:solidFill>
              </a:rPr>
              <a:t>- Sudaderas</a:t>
            </a:r>
          </a:p>
          <a:p>
            <a:pPr marL="0" indent="0" algn="ctr">
              <a:buNone/>
            </a:pPr>
            <a:endParaRPr lang="es-MX" dirty="0">
              <a:solidFill>
                <a:schemeClr val="accent1"/>
              </a:solidFill>
            </a:endParaRPr>
          </a:p>
          <a:p>
            <a:pPr marL="0" indent="0" algn="ctr">
              <a:buNone/>
            </a:pPr>
            <a:endParaRPr lang="es-MX" dirty="0" smtClean="0">
              <a:solidFill>
                <a:schemeClr val="accent1"/>
              </a:solidFill>
            </a:endParaRPr>
          </a:p>
          <a:p>
            <a:pPr marL="0" indent="0" algn="ctr">
              <a:buNone/>
            </a:pPr>
            <a:r>
              <a:rPr lang="es-MX" dirty="0" smtClean="0">
                <a:solidFill>
                  <a:schemeClr val="accent1"/>
                </a:solidFill>
              </a:rPr>
              <a:t>Entradas al cine- Alquiler de películas de video </a:t>
            </a:r>
            <a:endParaRPr lang="es-MX" dirty="0">
              <a:solidFill>
                <a:schemeClr val="accent1"/>
              </a:solidFill>
            </a:endParaRPr>
          </a:p>
        </p:txBody>
      </p:sp>
      <p:pic>
        <p:nvPicPr>
          <p:cNvPr id="7" name="Imagen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326660" y="1933110"/>
            <a:ext cx="1318788" cy="1175297"/>
          </a:xfrm>
          <a:prstGeom prst="rect">
            <a:avLst/>
          </a:prstGeom>
        </p:spPr>
      </p:pic>
      <p:pic>
        <p:nvPicPr>
          <p:cNvPr id="8" name="Imagen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645448" y="3556735"/>
            <a:ext cx="1213907" cy="1098620"/>
          </a:xfrm>
          <a:prstGeom prst="rect">
            <a:avLst/>
          </a:prstGeom>
        </p:spPr>
      </p:pic>
      <p:pic>
        <p:nvPicPr>
          <p:cNvPr id="9" name="Imagen 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517667" y="3590952"/>
            <a:ext cx="1160140" cy="1064403"/>
          </a:xfrm>
          <a:prstGeom prst="rect">
            <a:avLst/>
          </a:prstGeom>
        </p:spPr>
      </p:pic>
    </p:spTree>
    <p:extLst>
      <p:ext uri="{BB962C8B-B14F-4D97-AF65-F5344CB8AC3E}">
        <p14:creationId xmlns:p14="http://schemas.microsoft.com/office/powerpoint/2010/main" val="24836686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ítulo 6"/>
          <p:cNvSpPr>
            <a:spLocks noGrp="1"/>
          </p:cNvSpPr>
          <p:nvPr>
            <p:ph type="title"/>
          </p:nvPr>
        </p:nvSpPr>
        <p:spPr>
          <a:xfrm>
            <a:off x="549796" y="620688"/>
            <a:ext cx="10971372" cy="5688632"/>
          </a:xfrm>
        </p:spPr>
        <p:txBody>
          <a:bodyPr>
            <a:normAutofit/>
          </a:bodyPr>
          <a:lstStyle/>
          <a:p>
            <a:r>
              <a:rPr lang="es-MX" sz="2800" dirty="0" smtClean="0"/>
              <a:t>Cuand0 el descenso del precio de un bien eleva la demanda de otro, los dos se denominan </a:t>
            </a:r>
            <a:r>
              <a:rPr lang="es-MX" sz="2800" dirty="0" smtClean="0">
                <a:solidFill>
                  <a:schemeClr val="accent3"/>
                </a:solidFill>
              </a:rPr>
              <a:t>complementarios.</a:t>
            </a:r>
            <a:br>
              <a:rPr lang="es-MX" sz="2800" dirty="0" smtClean="0">
                <a:solidFill>
                  <a:schemeClr val="accent3"/>
                </a:solidFill>
              </a:rPr>
            </a:br>
            <a:r>
              <a:rPr lang="es-MX" sz="2800" dirty="0" smtClean="0">
                <a:solidFill>
                  <a:schemeClr val="accent3"/>
                </a:solidFill>
              </a:rPr>
              <a:t/>
            </a:r>
            <a:br>
              <a:rPr lang="es-MX" sz="2800" dirty="0" smtClean="0">
                <a:solidFill>
                  <a:schemeClr val="accent3"/>
                </a:solidFill>
              </a:rPr>
            </a:br>
            <a:r>
              <a:rPr lang="es-MX" sz="2800" dirty="0" smtClean="0"/>
              <a:t>Supongamos que baja el precio del chocolate caliente, según  la ley de la demanda, compararemos más chocolate caliente, en este caso también compraremos más pan de yema, ya que suelen tomarse juntos.</a:t>
            </a:r>
            <a:br>
              <a:rPr lang="es-MX" sz="2800" dirty="0" smtClean="0"/>
            </a:br>
            <a:r>
              <a:rPr lang="es-MX" sz="2800" dirty="0" smtClean="0"/>
              <a:t/>
            </a:r>
            <a:br>
              <a:rPr lang="es-MX" sz="2800" dirty="0" smtClean="0"/>
            </a:br>
            <a:r>
              <a:rPr lang="es-MX" sz="2800" dirty="0" smtClean="0"/>
              <a:t>Ejemplos: gasolina y automóviles                     Computadoras y programas</a:t>
            </a:r>
            <a:br>
              <a:rPr lang="es-MX" sz="2800" dirty="0" smtClean="0"/>
            </a:br>
            <a:r>
              <a:rPr lang="es-MX" sz="2800" dirty="0"/>
              <a:t/>
            </a:r>
            <a:br>
              <a:rPr lang="es-MX" sz="2800" dirty="0"/>
            </a:br>
            <a:r>
              <a:rPr lang="es-MX" sz="2800" dirty="0" smtClean="0"/>
              <a:t/>
            </a:r>
            <a:br>
              <a:rPr lang="es-MX" sz="2800" dirty="0" smtClean="0"/>
            </a:br>
            <a:r>
              <a:rPr lang="es-MX" sz="2800" dirty="0"/>
              <a:t/>
            </a:r>
            <a:br>
              <a:rPr lang="es-MX" sz="2800" dirty="0"/>
            </a:br>
            <a:r>
              <a:rPr lang="es-MX" sz="2800" dirty="0" smtClean="0"/>
              <a:t/>
            </a:r>
            <a:br>
              <a:rPr lang="es-MX" sz="2800" dirty="0" smtClean="0"/>
            </a:br>
            <a:r>
              <a:rPr lang="es-MX" sz="2800" dirty="0" smtClean="0"/>
              <a:t/>
            </a:r>
            <a:br>
              <a:rPr lang="es-MX" sz="2800" dirty="0" smtClean="0"/>
            </a:br>
            <a:r>
              <a:rPr lang="es-MX" sz="2800" dirty="0" smtClean="0"/>
              <a:t/>
            </a:r>
            <a:br>
              <a:rPr lang="es-MX" sz="2800" dirty="0" smtClean="0"/>
            </a:br>
            <a:endParaRPr lang="es-MX" sz="2800" dirty="0">
              <a:solidFill>
                <a:schemeClr val="accent3"/>
              </a:solidFill>
            </a:endParaRPr>
          </a:p>
        </p:txBody>
      </p:sp>
      <p:pic>
        <p:nvPicPr>
          <p:cNvPr id="8" name="Imagen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89955" y="4077071"/>
            <a:ext cx="2338053" cy="1512169"/>
          </a:xfrm>
          <a:prstGeom prst="rect">
            <a:avLst/>
          </a:prstGeom>
        </p:spPr>
      </p:pic>
      <p:pic>
        <p:nvPicPr>
          <p:cNvPr id="9" name="Imagen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750596" y="4077072"/>
            <a:ext cx="2714625" cy="1685925"/>
          </a:xfrm>
          <a:prstGeom prst="rect">
            <a:avLst/>
          </a:prstGeom>
        </p:spPr>
      </p:pic>
    </p:spTree>
    <p:extLst>
      <p:ext uri="{BB962C8B-B14F-4D97-AF65-F5344CB8AC3E}">
        <p14:creationId xmlns:p14="http://schemas.microsoft.com/office/powerpoint/2010/main" val="17910994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2"/>
          <p:cNvSpPr>
            <a:spLocks noGrp="1"/>
          </p:cNvSpPr>
          <p:nvPr>
            <p:ph type="title"/>
          </p:nvPr>
        </p:nvSpPr>
        <p:spPr>
          <a:xfrm>
            <a:off x="631175" y="1772816"/>
            <a:ext cx="3962400" cy="4248472"/>
          </a:xfrm>
        </p:spPr>
        <p:txBody>
          <a:bodyPr/>
          <a:lstStyle/>
          <a:p>
            <a:pPr algn="just"/>
            <a:r>
              <a:rPr lang="es-MX" dirty="0" smtClean="0"/>
              <a:t/>
            </a:r>
            <a:br>
              <a:rPr lang="es-MX" dirty="0" smtClean="0"/>
            </a:br>
            <a:endParaRPr lang="es-MX" dirty="0"/>
          </a:p>
        </p:txBody>
      </p:sp>
      <p:pic>
        <p:nvPicPr>
          <p:cNvPr id="7" name="Marcador de contenido 6"/>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6166420" y="1066800"/>
            <a:ext cx="2619375" cy="1426096"/>
          </a:xfrm>
        </p:spPr>
      </p:pic>
      <p:sp>
        <p:nvSpPr>
          <p:cNvPr id="5" name="Marcador de texto 4"/>
          <p:cNvSpPr>
            <a:spLocks noGrp="1"/>
          </p:cNvSpPr>
          <p:nvPr>
            <p:ph type="body" sz="half" idx="2"/>
          </p:nvPr>
        </p:nvSpPr>
        <p:spPr>
          <a:xfrm>
            <a:off x="631175" y="685800"/>
            <a:ext cx="3962400" cy="762000"/>
          </a:xfrm>
        </p:spPr>
        <p:txBody>
          <a:bodyPr>
            <a:normAutofit lnSpcReduction="10000"/>
          </a:bodyPr>
          <a:lstStyle/>
          <a:p>
            <a:endParaRPr lang="es-MX" dirty="0" smtClean="0"/>
          </a:p>
          <a:p>
            <a:pPr algn="ctr"/>
            <a:r>
              <a:rPr lang="es-MX" sz="3200" b="1" dirty="0" smtClean="0">
                <a:solidFill>
                  <a:schemeClr val="accent1"/>
                </a:solidFill>
              </a:rPr>
              <a:t>Los gustos</a:t>
            </a:r>
            <a:endParaRPr lang="es-MX" sz="3200" b="1" dirty="0">
              <a:solidFill>
                <a:schemeClr val="accent1"/>
              </a:solidFill>
            </a:endParaRPr>
          </a:p>
        </p:txBody>
      </p:sp>
      <p:sp>
        <p:nvSpPr>
          <p:cNvPr id="6" name="CuadroTexto 5"/>
          <p:cNvSpPr txBox="1"/>
          <p:nvPr/>
        </p:nvSpPr>
        <p:spPr>
          <a:xfrm>
            <a:off x="848179" y="2219438"/>
            <a:ext cx="3528392" cy="2419124"/>
          </a:xfrm>
          <a:prstGeom prst="rect">
            <a:avLst/>
          </a:prstGeom>
          <a:noFill/>
        </p:spPr>
        <p:txBody>
          <a:bodyPr wrap="square" rtlCol="0">
            <a:spAutoFit/>
          </a:bodyPr>
          <a:lstStyle/>
          <a:p>
            <a:pPr algn="just">
              <a:lnSpc>
                <a:spcPct val="90000"/>
              </a:lnSpc>
            </a:pPr>
            <a:r>
              <a:rPr lang="es-MX" sz="2800" dirty="0" smtClean="0">
                <a:solidFill>
                  <a:schemeClr val="accent1"/>
                </a:solidFill>
              </a:rPr>
              <a:t>El determinante más evidente de la demanda son nuestros gustos. Si nos gusta el helado comparemos más</a:t>
            </a:r>
            <a:endParaRPr lang="es-MX" sz="2800" dirty="0">
              <a:solidFill>
                <a:schemeClr val="accent1"/>
              </a:solidFill>
            </a:endParaRPr>
          </a:p>
        </p:txBody>
      </p:sp>
      <p:pic>
        <p:nvPicPr>
          <p:cNvPr id="8" name="Imagen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398668" y="2847020"/>
            <a:ext cx="2438400" cy="1277532"/>
          </a:xfrm>
          <a:prstGeom prst="rect">
            <a:avLst/>
          </a:prstGeom>
        </p:spPr>
      </p:pic>
      <p:pic>
        <p:nvPicPr>
          <p:cNvPr id="9" name="Imagen 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166420" y="4437112"/>
            <a:ext cx="2619375" cy="1296144"/>
          </a:xfrm>
          <a:prstGeom prst="rect">
            <a:avLst/>
          </a:prstGeom>
        </p:spPr>
      </p:pic>
    </p:spTree>
    <p:extLst>
      <p:ext uri="{BB962C8B-B14F-4D97-AF65-F5344CB8AC3E}">
        <p14:creationId xmlns:p14="http://schemas.microsoft.com/office/powerpoint/2010/main" val="5385927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596895" y="1556792"/>
            <a:ext cx="3962400" cy="4285456"/>
          </a:xfrm>
        </p:spPr>
        <p:txBody>
          <a:bodyPr/>
          <a:lstStyle/>
          <a:p>
            <a:pPr algn="just"/>
            <a:r>
              <a:rPr lang="es-MX" sz="2800" dirty="0" smtClean="0"/>
              <a:t>Si esperamos ganar una renta más alta el próximo mes, es posible que estemos más dispuestos a gastar algunos de nuestros ahorros actuales en la compra de algún bien.</a:t>
            </a:r>
            <a:br>
              <a:rPr lang="es-MX" sz="2800" dirty="0" smtClean="0"/>
            </a:br>
            <a:r>
              <a:rPr lang="es-MX" sz="2800" dirty="0"/>
              <a:t/>
            </a:r>
            <a:br>
              <a:rPr lang="es-MX" sz="2800" dirty="0"/>
            </a:br>
            <a:endParaRPr lang="es-MX" sz="2800" dirty="0"/>
          </a:p>
        </p:txBody>
      </p:sp>
      <p:pic>
        <p:nvPicPr>
          <p:cNvPr id="5" name="Marcador de contenido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6224884" y="4077072"/>
            <a:ext cx="2038350" cy="1428750"/>
          </a:xfrm>
        </p:spPr>
      </p:pic>
      <p:sp>
        <p:nvSpPr>
          <p:cNvPr id="4" name="Marcador de texto 3"/>
          <p:cNvSpPr>
            <a:spLocks noGrp="1"/>
          </p:cNvSpPr>
          <p:nvPr>
            <p:ph type="body" sz="half" idx="2"/>
          </p:nvPr>
        </p:nvSpPr>
        <p:spPr>
          <a:xfrm>
            <a:off x="608014" y="362744"/>
            <a:ext cx="3962400" cy="762000"/>
          </a:xfrm>
        </p:spPr>
        <p:txBody>
          <a:bodyPr>
            <a:normAutofit/>
          </a:bodyPr>
          <a:lstStyle/>
          <a:p>
            <a:pPr algn="ctr"/>
            <a:r>
              <a:rPr lang="es-MX" sz="2800" b="1" dirty="0" smtClean="0">
                <a:solidFill>
                  <a:schemeClr val="accent1"/>
                </a:solidFill>
              </a:rPr>
              <a:t>Las expectativas</a:t>
            </a:r>
            <a:endParaRPr lang="es-MX" sz="2800" b="1" dirty="0">
              <a:solidFill>
                <a:schemeClr val="accent1"/>
              </a:solidFill>
            </a:endParaRPr>
          </a:p>
        </p:txBody>
      </p:sp>
      <p:pic>
        <p:nvPicPr>
          <p:cNvPr id="6" name="Imagen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960151" y="2564904"/>
            <a:ext cx="2257425" cy="2019300"/>
          </a:xfrm>
          <a:prstGeom prst="rect">
            <a:avLst/>
          </a:prstGeom>
        </p:spPr>
      </p:pic>
      <p:pic>
        <p:nvPicPr>
          <p:cNvPr id="7" name="Imagen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934372" y="1124745"/>
            <a:ext cx="2619375" cy="1512168"/>
          </a:xfrm>
          <a:prstGeom prst="rect">
            <a:avLst/>
          </a:prstGeom>
        </p:spPr>
      </p:pic>
    </p:spTree>
    <p:extLst>
      <p:ext uri="{BB962C8B-B14F-4D97-AF65-F5344CB8AC3E}">
        <p14:creationId xmlns:p14="http://schemas.microsoft.com/office/powerpoint/2010/main" val="27443187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08014" y="685800"/>
            <a:ext cx="3962400" cy="5486400"/>
          </a:xfrm>
        </p:spPr>
        <p:txBody>
          <a:bodyPr/>
          <a:lstStyle/>
          <a:p>
            <a:pPr algn="just"/>
            <a:r>
              <a:rPr lang="es-MX" sz="3200" b="1" dirty="0" smtClean="0"/>
              <a:t>Tabla y Curva de la Demanda</a:t>
            </a:r>
            <a:br>
              <a:rPr lang="es-MX" sz="3200" b="1" dirty="0" smtClean="0"/>
            </a:br>
            <a:r>
              <a:rPr lang="es-MX" sz="3200" b="1" dirty="0" smtClean="0"/>
              <a:t/>
            </a:r>
            <a:br>
              <a:rPr lang="es-MX" sz="3200" b="1" dirty="0" smtClean="0"/>
            </a:br>
            <a:r>
              <a:rPr lang="es-MX" sz="2800" dirty="0" smtClean="0"/>
              <a:t>Es el cuadro que muestra la relación entre el precio de un bien y la cantidad</a:t>
            </a:r>
            <a:br>
              <a:rPr lang="es-MX" sz="2800" dirty="0" smtClean="0"/>
            </a:br>
            <a:r>
              <a:rPr lang="es-MX" sz="2800" dirty="0"/>
              <a:t/>
            </a:r>
            <a:br>
              <a:rPr lang="es-MX" sz="2800" dirty="0"/>
            </a:br>
            <a:r>
              <a:rPr lang="es-MX" sz="2800" dirty="0" smtClean="0"/>
              <a:t/>
            </a:r>
            <a:br>
              <a:rPr lang="es-MX" sz="2800" dirty="0" smtClean="0"/>
            </a:br>
            <a:r>
              <a:rPr lang="es-MX" sz="2800" dirty="0"/>
              <a:t/>
            </a:r>
            <a:br>
              <a:rPr lang="es-MX" sz="2800" dirty="0"/>
            </a:br>
            <a:r>
              <a:rPr lang="es-MX" sz="2800" dirty="0" smtClean="0"/>
              <a:t/>
            </a:r>
            <a:br>
              <a:rPr lang="es-MX" sz="2800" dirty="0" smtClean="0"/>
            </a:br>
            <a:r>
              <a:rPr lang="es-MX" sz="2800" dirty="0"/>
              <a:t/>
            </a:r>
            <a:br>
              <a:rPr lang="es-MX" sz="2800" dirty="0"/>
            </a:br>
            <a:endParaRPr lang="es-MX" sz="2800" dirty="0"/>
          </a:p>
        </p:txBody>
      </p:sp>
      <p:graphicFrame>
        <p:nvGraphicFramePr>
          <p:cNvPr id="5" name="Marcador de contenido 4"/>
          <p:cNvGraphicFramePr>
            <a:graphicFrameLocks noGrp="1"/>
          </p:cNvGraphicFramePr>
          <p:nvPr>
            <p:ph idx="1"/>
            <p:extLst>
              <p:ext uri="{D42A27DB-BD31-4B8C-83A1-F6EECF244321}">
                <p14:modId xmlns:p14="http://schemas.microsoft.com/office/powerpoint/2010/main" val="792531310"/>
              </p:ext>
            </p:extLst>
          </p:nvPr>
        </p:nvGraphicFramePr>
        <p:xfrm>
          <a:off x="4942284" y="1700808"/>
          <a:ext cx="6704012" cy="3235960"/>
        </p:xfrm>
        <a:graphic>
          <a:graphicData uri="http://schemas.openxmlformats.org/drawingml/2006/table">
            <a:tbl>
              <a:tblPr firstRow="1" bandRow="1">
                <a:tableStyleId>{5C22544A-7EE6-4342-B048-85BDC9FD1C3A}</a:tableStyleId>
              </a:tblPr>
              <a:tblGrid>
                <a:gridCol w="3352006"/>
                <a:gridCol w="3352006"/>
              </a:tblGrid>
              <a:tr h="370840">
                <a:tc>
                  <a:txBody>
                    <a:bodyPr/>
                    <a:lstStyle/>
                    <a:p>
                      <a:pPr algn="ctr"/>
                      <a:r>
                        <a:rPr lang="es-MX" dirty="0" smtClean="0"/>
                        <a:t>Precio</a:t>
                      </a:r>
                      <a:r>
                        <a:rPr lang="es-MX" baseline="0" dirty="0" smtClean="0"/>
                        <a:t> de un helado en dólares</a:t>
                      </a:r>
                      <a:endParaRPr lang="es-MX" dirty="0"/>
                    </a:p>
                  </a:txBody>
                  <a:tcPr/>
                </a:tc>
                <a:tc>
                  <a:txBody>
                    <a:bodyPr/>
                    <a:lstStyle/>
                    <a:p>
                      <a:pPr algn="ctr"/>
                      <a:r>
                        <a:rPr lang="es-MX" dirty="0" smtClean="0"/>
                        <a:t>Cantidad demandada de helados</a:t>
                      </a:r>
                      <a:endParaRPr lang="es-MX" dirty="0"/>
                    </a:p>
                  </a:txBody>
                  <a:tcPr/>
                </a:tc>
              </a:tr>
              <a:tr h="370840">
                <a:tc>
                  <a:txBody>
                    <a:bodyPr/>
                    <a:lstStyle/>
                    <a:p>
                      <a:pPr algn="ctr"/>
                      <a:r>
                        <a:rPr lang="es-MX" dirty="0" smtClean="0"/>
                        <a:t>0.0</a:t>
                      </a:r>
                      <a:endParaRPr lang="es-MX" dirty="0"/>
                    </a:p>
                  </a:txBody>
                  <a:tcPr/>
                </a:tc>
                <a:tc>
                  <a:txBody>
                    <a:bodyPr/>
                    <a:lstStyle/>
                    <a:p>
                      <a:pPr algn="ctr"/>
                      <a:r>
                        <a:rPr lang="es-MX" dirty="0" smtClean="0"/>
                        <a:t>12</a:t>
                      </a:r>
                      <a:endParaRPr lang="es-MX" dirty="0"/>
                    </a:p>
                  </a:txBody>
                  <a:tcPr/>
                </a:tc>
              </a:tr>
              <a:tr h="370840">
                <a:tc>
                  <a:txBody>
                    <a:bodyPr/>
                    <a:lstStyle/>
                    <a:p>
                      <a:pPr algn="ctr"/>
                      <a:r>
                        <a:rPr lang="es-MX" dirty="0" smtClean="0"/>
                        <a:t>0.50</a:t>
                      </a:r>
                      <a:endParaRPr lang="es-MX" dirty="0"/>
                    </a:p>
                  </a:txBody>
                  <a:tcPr/>
                </a:tc>
                <a:tc>
                  <a:txBody>
                    <a:bodyPr/>
                    <a:lstStyle/>
                    <a:p>
                      <a:pPr algn="ctr"/>
                      <a:r>
                        <a:rPr lang="es-MX" dirty="0" smtClean="0"/>
                        <a:t>10</a:t>
                      </a:r>
                      <a:endParaRPr lang="es-MX" dirty="0"/>
                    </a:p>
                  </a:txBody>
                  <a:tcPr/>
                </a:tc>
              </a:tr>
              <a:tr h="370840">
                <a:tc>
                  <a:txBody>
                    <a:bodyPr/>
                    <a:lstStyle/>
                    <a:p>
                      <a:pPr algn="ctr"/>
                      <a:r>
                        <a:rPr lang="es-MX" dirty="0" smtClean="0"/>
                        <a:t>1.00</a:t>
                      </a:r>
                      <a:endParaRPr lang="es-MX" dirty="0"/>
                    </a:p>
                  </a:txBody>
                  <a:tcPr/>
                </a:tc>
                <a:tc>
                  <a:txBody>
                    <a:bodyPr/>
                    <a:lstStyle/>
                    <a:p>
                      <a:pPr algn="ctr"/>
                      <a:r>
                        <a:rPr lang="es-MX" dirty="0" smtClean="0"/>
                        <a:t>8</a:t>
                      </a:r>
                      <a:endParaRPr lang="es-MX" dirty="0"/>
                    </a:p>
                  </a:txBody>
                  <a:tcPr/>
                </a:tc>
              </a:tr>
              <a:tr h="370840">
                <a:tc>
                  <a:txBody>
                    <a:bodyPr/>
                    <a:lstStyle/>
                    <a:p>
                      <a:pPr algn="ctr"/>
                      <a:r>
                        <a:rPr lang="es-MX" dirty="0" smtClean="0"/>
                        <a:t>1.50</a:t>
                      </a:r>
                      <a:endParaRPr lang="es-MX" dirty="0"/>
                    </a:p>
                  </a:txBody>
                  <a:tcPr/>
                </a:tc>
                <a:tc>
                  <a:txBody>
                    <a:bodyPr/>
                    <a:lstStyle/>
                    <a:p>
                      <a:pPr algn="ctr"/>
                      <a:r>
                        <a:rPr lang="es-MX" dirty="0" smtClean="0"/>
                        <a:t>6</a:t>
                      </a:r>
                      <a:endParaRPr lang="es-MX" dirty="0"/>
                    </a:p>
                  </a:txBody>
                  <a:tcPr/>
                </a:tc>
              </a:tr>
              <a:tr h="370840">
                <a:tc>
                  <a:txBody>
                    <a:bodyPr/>
                    <a:lstStyle/>
                    <a:p>
                      <a:pPr algn="ctr"/>
                      <a:r>
                        <a:rPr lang="es-MX" dirty="0" smtClean="0"/>
                        <a:t>2.00</a:t>
                      </a:r>
                      <a:endParaRPr lang="es-MX" dirty="0"/>
                    </a:p>
                  </a:txBody>
                  <a:tcPr/>
                </a:tc>
                <a:tc>
                  <a:txBody>
                    <a:bodyPr/>
                    <a:lstStyle/>
                    <a:p>
                      <a:pPr algn="ctr"/>
                      <a:r>
                        <a:rPr lang="es-MX" dirty="0" smtClean="0"/>
                        <a:t>4</a:t>
                      </a:r>
                      <a:endParaRPr lang="es-MX" dirty="0"/>
                    </a:p>
                  </a:txBody>
                  <a:tcPr/>
                </a:tc>
              </a:tr>
              <a:tr h="370840">
                <a:tc>
                  <a:txBody>
                    <a:bodyPr/>
                    <a:lstStyle/>
                    <a:p>
                      <a:pPr algn="ctr"/>
                      <a:r>
                        <a:rPr lang="es-MX" dirty="0" smtClean="0"/>
                        <a:t>2.50</a:t>
                      </a:r>
                      <a:endParaRPr lang="es-MX" dirty="0"/>
                    </a:p>
                  </a:txBody>
                  <a:tcPr/>
                </a:tc>
                <a:tc>
                  <a:txBody>
                    <a:bodyPr/>
                    <a:lstStyle/>
                    <a:p>
                      <a:pPr algn="ctr"/>
                      <a:r>
                        <a:rPr lang="es-MX" dirty="0" smtClean="0"/>
                        <a:t>2</a:t>
                      </a:r>
                      <a:endParaRPr lang="es-MX" dirty="0"/>
                    </a:p>
                  </a:txBody>
                  <a:tcPr/>
                </a:tc>
              </a:tr>
              <a:tr h="370840">
                <a:tc>
                  <a:txBody>
                    <a:bodyPr/>
                    <a:lstStyle/>
                    <a:p>
                      <a:pPr algn="ctr"/>
                      <a:r>
                        <a:rPr lang="es-MX" dirty="0" smtClean="0"/>
                        <a:t>3.00</a:t>
                      </a:r>
                      <a:endParaRPr lang="es-MX" dirty="0"/>
                    </a:p>
                  </a:txBody>
                  <a:tcPr/>
                </a:tc>
                <a:tc>
                  <a:txBody>
                    <a:bodyPr/>
                    <a:lstStyle/>
                    <a:p>
                      <a:pPr algn="ctr"/>
                      <a:r>
                        <a:rPr lang="es-MX" dirty="0" smtClean="0"/>
                        <a:t>0</a:t>
                      </a:r>
                      <a:endParaRPr lang="es-MX" dirty="0"/>
                    </a:p>
                  </a:txBody>
                  <a:tcPr/>
                </a:tc>
              </a:tr>
            </a:tbl>
          </a:graphicData>
        </a:graphic>
      </p:graphicFrame>
    </p:spTree>
    <p:extLst>
      <p:ext uri="{BB962C8B-B14F-4D97-AF65-F5344CB8AC3E}">
        <p14:creationId xmlns:p14="http://schemas.microsoft.com/office/powerpoint/2010/main" val="36089645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77788" y="908720"/>
            <a:ext cx="3962400" cy="4724400"/>
          </a:xfrm>
        </p:spPr>
        <p:txBody>
          <a:bodyPr/>
          <a:lstStyle/>
          <a:p>
            <a:pPr algn="ctr"/>
            <a:r>
              <a:rPr lang="es-MX" b="1" dirty="0" smtClean="0"/>
              <a:t>Curva de la Demanda</a:t>
            </a:r>
            <a:br>
              <a:rPr lang="es-MX" b="1" dirty="0" smtClean="0"/>
            </a:br>
            <a:r>
              <a:rPr lang="es-MX" sz="2800" dirty="0"/>
              <a:t/>
            </a:r>
            <a:br>
              <a:rPr lang="es-MX" sz="2800" dirty="0"/>
            </a:br>
            <a:r>
              <a:rPr lang="es-MX" sz="2800" dirty="0" smtClean="0"/>
              <a:t>Gráfico de la relación entre el precio de un bien y la cantidad demandada.</a:t>
            </a:r>
            <a:br>
              <a:rPr lang="es-MX" sz="2800" dirty="0" smtClean="0"/>
            </a:br>
            <a:r>
              <a:rPr lang="es-MX" sz="2800" dirty="0" smtClean="0"/>
              <a:t>La curva tiene pendiente </a:t>
            </a:r>
            <a:r>
              <a:rPr lang="es-MX" sz="2800" dirty="0" smtClean="0">
                <a:solidFill>
                  <a:schemeClr val="accent3"/>
                </a:solidFill>
              </a:rPr>
              <a:t>negativa</a:t>
            </a:r>
            <a:r>
              <a:rPr lang="es-MX" sz="2800" dirty="0" smtClean="0"/>
              <a:t/>
            </a:r>
            <a:br>
              <a:rPr lang="es-MX" sz="2800" dirty="0" smtClean="0"/>
            </a:br>
            <a:r>
              <a:rPr lang="es-MX" sz="2800" dirty="0"/>
              <a:t/>
            </a:r>
            <a:br>
              <a:rPr lang="es-MX" sz="2800" dirty="0"/>
            </a:br>
            <a:r>
              <a:rPr lang="es-MX" sz="2800" dirty="0" smtClean="0"/>
              <a:t/>
            </a:r>
            <a:br>
              <a:rPr lang="es-MX" sz="2800" dirty="0" smtClean="0"/>
            </a:br>
            <a:r>
              <a:rPr lang="es-MX" sz="2800" dirty="0"/>
              <a:t/>
            </a:r>
            <a:br>
              <a:rPr lang="es-MX" sz="2800" dirty="0"/>
            </a:br>
            <a:endParaRPr lang="es-MX" b="1" dirty="0"/>
          </a:p>
        </p:txBody>
      </p:sp>
      <p:graphicFrame>
        <p:nvGraphicFramePr>
          <p:cNvPr id="18" name="Marcador de contenido 17"/>
          <p:cNvGraphicFramePr>
            <a:graphicFrameLocks noGrp="1"/>
          </p:cNvGraphicFramePr>
          <p:nvPr>
            <p:ph idx="1"/>
            <p:extLst>
              <p:ext uri="{D42A27DB-BD31-4B8C-83A1-F6EECF244321}">
                <p14:modId xmlns:p14="http://schemas.microsoft.com/office/powerpoint/2010/main" val="195105578"/>
              </p:ext>
            </p:extLst>
          </p:nvPr>
        </p:nvGraphicFramePr>
        <p:xfrm>
          <a:off x="4875213" y="685800"/>
          <a:ext cx="6704012" cy="548640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40193354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08014" y="685800"/>
            <a:ext cx="3614190" cy="4724400"/>
          </a:xfrm>
        </p:spPr>
        <p:txBody>
          <a:bodyPr/>
          <a:lstStyle/>
          <a:p>
            <a:pPr algn="ctr"/>
            <a:r>
              <a:rPr lang="es-MX" dirty="0" smtClean="0"/>
              <a:t>Tablas de demanda individual y de demanda del mercado</a:t>
            </a:r>
            <a:br>
              <a:rPr lang="es-MX" dirty="0" smtClean="0"/>
            </a:br>
            <a:r>
              <a:rPr lang="es-MX" dirty="0" smtClean="0"/>
              <a:t>Desplazamiento</a:t>
            </a:r>
            <a:br>
              <a:rPr lang="es-MX" dirty="0" smtClean="0"/>
            </a:br>
            <a:r>
              <a:rPr lang="es-MX" dirty="0"/>
              <a:t/>
            </a:r>
            <a:br>
              <a:rPr lang="es-MX" dirty="0"/>
            </a:br>
            <a:r>
              <a:rPr lang="es-MX" dirty="0" smtClean="0"/>
              <a:t/>
            </a:r>
            <a:br>
              <a:rPr lang="es-MX" dirty="0" smtClean="0"/>
            </a:br>
            <a:endParaRPr lang="es-MX" dirty="0"/>
          </a:p>
        </p:txBody>
      </p:sp>
      <p:graphicFrame>
        <p:nvGraphicFramePr>
          <p:cNvPr id="5" name="Marcador de contenido 4"/>
          <p:cNvGraphicFramePr>
            <a:graphicFrameLocks noGrp="1"/>
          </p:cNvGraphicFramePr>
          <p:nvPr>
            <p:ph idx="1"/>
            <p:extLst>
              <p:ext uri="{D42A27DB-BD31-4B8C-83A1-F6EECF244321}">
                <p14:modId xmlns:p14="http://schemas.microsoft.com/office/powerpoint/2010/main" val="2473704022"/>
              </p:ext>
            </p:extLst>
          </p:nvPr>
        </p:nvGraphicFramePr>
        <p:xfrm>
          <a:off x="4438228" y="1412776"/>
          <a:ext cx="7213600" cy="3510280"/>
        </p:xfrm>
        <a:graphic>
          <a:graphicData uri="http://schemas.openxmlformats.org/drawingml/2006/table">
            <a:tbl>
              <a:tblPr firstRow="1" bandRow="1">
                <a:tableStyleId>{5C22544A-7EE6-4342-B048-85BDC9FD1C3A}</a:tableStyleId>
              </a:tblPr>
              <a:tblGrid>
                <a:gridCol w="1803400"/>
                <a:gridCol w="1803400"/>
                <a:gridCol w="1803400"/>
                <a:gridCol w="1803400"/>
              </a:tblGrid>
              <a:tr h="370840">
                <a:tc>
                  <a:txBody>
                    <a:bodyPr/>
                    <a:lstStyle/>
                    <a:p>
                      <a:pPr algn="ctr"/>
                      <a:r>
                        <a:rPr lang="es-MX" dirty="0" smtClean="0"/>
                        <a:t>Precio de un helado en dólares</a:t>
                      </a:r>
                      <a:endParaRPr lang="es-MX" dirty="0"/>
                    </a:p>
                  </a:txBody>
                  <a:tcPr/>
                </a:tc>
                <a:tc>
                  <a:txBody>
                    <a:bodyPr/>
                    <a:lstStyle/>
                    <a:p>
                      <a:pPr algn="ctr"/>
                      <a:r>
                        <a:rPr lang="es-MX" dirty="0" smtClean="0"/>
                        <a:t>Catalina</a:t>
                      </a:r>
                      <a:endParaRPr lang="es-MX" dirty="0"/>
                    </a:p>
                  </a:txBody>
                  <a:tcPr/>
                </a:tc>
                <a:tc>
                  <a:txBody>
                    <a:bodyPr/>
                    <a:lstStyle/>
                    <a:p>
                      <a:pPr algn="ctr"/>
                      <a:r>
                        <a:rPr lang="es-MX" dirty="0" smtClean="0"/>
                        <a:t>Nicolás</a:t>
                      </a:r>
                      <a:endParaRPr lang="es-MX" dirty="0"/>
                    </a:p>
                  </a:txBody>
                  <a:tcPr/>
                </a:tc>
                <a:tc>
                  <a:txBody>
                    <a:bodyPr/>
                    <a:lstStyle/>
                    <a:p>
                      <a:pPr algn="ctr"/>
                      <a:r>
                        <a:rPr lang="es-MX" dirty="0" smtClean="0"/>
                        <a:t>Mercado</a:t>
                      </a:r>
                      <a:endParaRPr lang="es-MX" dirty="0"/>
                    </a:p>
                  </a:txBody>
                  <a:tcPr/>
                </a:tc>
              </a:tr>
              <a:tr h="370840">
                <a:tc>
                  <a:txBody>
                    <a:bodyPr/>
                    <a:lstStyle/>
                    <a:p>
                      <a:pPr algn="ctr"/>
                      <a:r>
                        <a:rPr lang="es-MX" dirty="0" smtClean="0"/>
                        <a:t>0.00</a:t>
                      </a:r>
                      <a:endParaRPr lang="es-MX" dirty="0"/>
                    </a:p>
                  </a:txBody>
                  <a:tcPr/>
                </a:tc>
                <a:tc>
                  <a:txBody>
                    <a:bodyPr/>
                    <a:lstStyle/>
                    <a:p>
                      <a:pPr algn="ctr"/>
                      <a:r>
                        <a:rPr lang="es-MX" dirty="0" smtClean="0"/>
                        <a:t>12</a:t>
                      </a:r>
                      <a:endParaRPr lang="es-MX" dirty="0"/>
                    </a:p>
                  </a:txBody>
                  <a:tcPr/>
                </a:tc>
                <a:tc>
                  <a:txBody>
                    <a:bodyPr/>
                    <a:lstStyle/>
                    <a:p>
                      <a:pPr algn="ctr"/>
                      <a:r>
                        <a:rPr lang="es-MX" dirty="0" smtClean="0"/>
                        <a:t>7</a:t>
                      </a:r>
                      <a:endParaRPr lang="es-MX" dirty="0"/>
                    </a:p>
                  </a:txBody>
                  <a:tcPr/>
                </a:tc>
                <a:tc>
                  <a:txBody>
                    <a:bodyPr/>
                    <a:lstStyle/>
                    <a:p>
                      <a:pPr algn="ctr"/>
                      <a:r>
                        <a:rPr lang="es-MX" dirty="0" smtClean="0"/>
                        <a:t>19</a:t>
                      </a:r>
                      <a:endParaRPr lang="es-MX" dirty="0"/>
                    </a:p>
                  </a:txBody>
                  <a:tcPr/>
                </a:tc>
              </a:tr>
              <a:tr h="370840">
                <a:tc>
                  <a:txBody>
                    <a:bodyPr/>
                    <a:lstStyle/>
                    <a:p>
                      <a:pPr algn="ctr"/>
                      <a:r>
                        <a:rPr lang="es-MX" dirty="0" smtClean="0"/>
                        <a:t>0.50</a:t>
                      </a:r>
                      <a:endParaRPr lang="es-MX" dirty="0"/>
                    </a:p>
                  </a:txBody>
                  <a:tcPr/>
                </a:tc>
                <a:tc>
                  <a:txBody>
                    <a:bodyPr/>
                    <a:lstStyle/>
                    <a:p>
                      <a:pPr algn="ctr"/>
                      <a:r>
                        <a:rPr lang="es-MX" dirty="0" smtClean="0"/>
                        <a:t>10</a:t>
                      </a:r>
                      <a:endParaRPr lang="es-MX" dirty="0"/>
                    </a:p>
                  </a:txBody>
                  <a:tcPr/>
                </a:tc>
                <a:tc>
                  <a:txBody>
                    <a:bodyPr/>
                    <a:lstStyle/>
                    <a:p>
                      <a:pPr algn="ctr"/>
                      <a:r>
                        <a:rPr lang="es-MX" dirty="0" smtClean="0"/>
                        <a:t>6</a:t>
                      </a:r>
                      <a:endParaRPr lang="es-MX" dirty="0"/>
                    </a:p>
                  </a:txBody>
                  <a:tcPr/>
                </a:tc>
                <a:tc>
                  <a:txBody>
                    <a:bodyPr/>
                    <a:lstStyle/>
                    <a:p>
                      <a:pPr algn="ctr"/>
                      <a:r>
                        <a:rPr lang="es-MX" dirty="0" smtClean="0"/>
                        <a:t>16</a:t>
                      </a:r>
                      <a:endParaRPr lang="es-MX" dirty="0"/>
                    </a:p>
                  </a:txBody>
                  <a:tcPr/>
                </a:tc>
              </a:tr>
              <a:tr h="370840">
                <a:tc>
                  <a:txBody>
                    <a:bodyPr/>
                    <a:lstStyle/>
                    <a:p>
                      <a:pPr algn="ctr"/>
                      <a:r>
                        <a:rPr lang="es-MX" dirty="0" smtClean="0"/>
                        <a:t>1.00</a:t>
                      </a:r>
                      <a:endParaRPr lang="es-MX" dirty="0"/>
                    </a:p>
                  </a:txBody>
                  <a:tcPr/>
                </a:tc>
                <a:tc>
                  <a:txBody>
                    <a:bodyPr/>
                    <a:lstStyle/>
                    <a:p>
                      <a:pPr algn="ctr"/>
                      <a:r>
                        <a:rPr lang="es-MX" dirty="0" smtClean="0"/>
                        <a:t>8</a:t>
                      </a:r>
                      <a:endParaRPr lang="es-MX" dirty="0"/>
                    </a:p>
                  </a:txBody>
                  <a:tcPr/>
                </a:tc>
                <a:tc>
                  <a:txBody>
                    <a:bodyPr/>
                    <a:lstStyle/>
                    <a:p>
                      <a:pPr algn="ctr"/>
                      <a:r>
                        <a:rPr lang="es-MX" dirty="0" smtClean="0"/>
                        <a:t>5</a:t>
                      </a:r>
                      <a:endParaRPr lang="es-MX" dirty="0"/>
                    </a:p>
                  </a:txBody>
                  <a:tcPr/>
                </a:tc>
                <a:tc>
                  <a:txBody>
                    <a:bodyPr/>
                    <a:lstStyle/>
                    <a:p>
                      <a:pPr algn="ctr"/>
                      <a:r>
                        <a:rPr lang="es-MX" dirty="0" smtClean="0"/>
                        <a:t>13</a:t>
                      </a:r>
                      <a:endParaRPr lang="es-MX" dirty="0"/>
                    </a:p>
                  </a:txBody>
                  <a:tcPr/>
                </a:tc>
              </a:tr>
              <a:tr h="370840">
                <a:tc>
                  <a:txBody>
                    <a:bodyPr/>
                    <a:lstStyle/>
                    <a:p>
                      <a:pPr algn="ctr"/>
                      <a:r>
                        <a:rPr lang="es-MX" dirty="0" smtClean="0"/>
                        <a:t>1.50</a:t>
                      </a:r>
                      <a:endParaRPr lang="es-MX" dirty="0"/>
                    </a:p>
                  </a:txBody>
                  <a:tcPr/>
                </a:tc>
                <a:tc>
                  <a:txBody>
                    <a:bodyPr/>
                    <a:lstStyle/>
                    <a:p>
                      <a:pPr algn="ctr"/>
                      <a:r>
                        <a:rPr lang="es-MX" dirty="0" smtClean="0"/>
                        <a:t>6</a:t>
                      </a:r>
                      <a:endParaRPr lang="es-MX" dirty="0"/>
                    </a:p>
                  </a:txBody>
                  <a:tcPr/>
                </a:tc>
                <a:tc>
                  <a:txBody>
                    <a:bodyPr/>
                    <a:lstStyle/>
                    <a:p>
                      <a:pPr algn="ctr"/>
                      <a:r>
                        <a:rPr lang="es-MX" dirty="0" smtClean="0"/>
                        <a:t>4</a:t>
                      </a:r>
                      <a:endParaRPr lang="es-MX" dirty="0"/>
                    </a:p>
                  </a:txBody>
                  <a:tcPr/>
                </a:tc>
                <a:tc>
                  <a:txBody>
                    <a:bodyPr/>
                    <a:lstStyle/>
                    <a:p>
                      <a:pPr algn="ctr"/>
                      <a:r>
                        <a:rPr lang="es-MX" dirty="0" smtClean="0"/>
                        <a:t>10</a:t>
                      </a:r>
                      <a:endParaRPr lang="es-MX" dirty="0"/>
                    </a:p>
                  </a:txBody>
                  <a:tcPr/>
                </a:tc>
              </a:tr>
              <a:tr h="370840">
                <a:tc>
                  <a:txBody>
                    <a:bodyPr/>
                    <a:lstStyle/>
                    <a:p>
                      <a:pPr algn="ctr"/>
                      <a:r>
                        <a:rPr lang="es-MX" dirty="0" smtClean="0"/>
                        <a:t>2.00</a:t>
                      </a:r>
                      <a:endParaRPr lang="es-MX" dirty="0"/>
                    </a:p>
                  </a:txBody>
                  <a:tcPr/>
                </a:tc>
                <a:tc>
                  <a:txBody>
                    <a:bodyPr/>
                    <a:lstStyle/>
                    <a:p>
                      <a:pPr algn="ctr"/>
                      <a:r>
                        <a:rPr lang="es-MX" dirty="0" smtClean="0"/>
                        <a:t>4</a:t>
                      </a:r>
                      <a:endParaRPr lang="es-MX" dirty="0"/>
                    </a:p>
                  </a:txBody>
                  <a:tcPr/>
                </a:tc>
                <a:tc>
                  <a:txBody>
                    <a:bodyPr/>
                    <a:lstStyle/>
                    <a:p>
                      <a:pPr algn="ctr"/>
                      <a:r>
                        <a:rPr lang="es-MX" dirty="0" smtClean="0"/>
                        <a:t>3</a:t>
                      </a:r>
                      <a:endParaRPr lang="es-MX" dirty="0"/>
                    </a:p>
                  </a:txBody>
                  <a:tcPr/>
                </a:tc>
                <a:tc>
                  <a:txBody>
                    <a:bodyPr/>
                    <a:lstStyle/>
                    <a:p>
                      <a:pPr algn="ctr"/>
                      <a:r>
                        <a:rPr lang="es-MX" dirty="0" smtClean="0"/>
                        <a:t>7</a:t>
                      </a:r>
                      <a:endParaRPr lang="es-MX" dirty="0"/>
                    </a:p>
                  </a:txBody>
                  <a:tcPr/>
                </a:tc>
              </a:tr>
              <a:tr h="370840">
                <a:tc>
                  <a:txBody>
                    <a:bodyPr/>
                    <a:lstStyle/>
                    <a:p>
                      <a:pPr algn="ctr"/>
                      <a:r>
                        <a:rPr lang="es-MX" dirty="0" smtClean="0"/>
                        <a:t>2.50</a:t>
                      </a:r>
                      <a:endParaRPr lang="es-MX" dirty="0"/>
                    </a:p>
                  </a:txBody>
                  <a:tcPr/>
                </a:tc>
                <a:tc>
                  <a:txBody>
                    <a:bodyPr/>
                    <a:lstStyle/>
                    <a:p>
                      <a:pPr algn="ctr"/>
                      <a:r>
                        <a:rPr lang="es-MX" dirty="0" smtClean="0"/>
                        <a:t>2</a:t>
                      </a:r>
                      <a:endParaRPr lang="es-MX" dirty="0"/>
                    </a:p>
                  </a:txBody>
                  <a:tcPr/>
                </a:tc>
                <a:tc>
                  <a:txBody>
                    <a:bodyPr/>
                    <a:lstStyle/>
                    <a:p>
                      <a:pPr algn="ctr"/>
                      <a:r>
                        <a:rPr lang="es-MX" dirty="0" smtClean="0"/>
                        <a:t>2</a:t>
                      </a:r>
                      <a:endParaRPr lang="es-MX" dirty="0"/>
                    </a:p>
                  </a:txBody>
                  <a:tcPr/>
                </a:tc>
                <a:tc>
                  <a:txBody>
                    <a:bodyPr/>
                    <a:lstStyle/>
                    <a:p>
                      <a:pPr algn="ctr"/>
                      <a:r>
                        <a:rPr lang="es-MX" dirty="0" smtClean="0"/>
                        <a:t>4</a:t>
                      </a:r>
                      <a:endParaRPr lang="es-MX" dirty="0"/>
                    </a:p>
                  </a:txBody>
                  <a:tcPr/>
                </a:tc>
              </a:tr>
              <a:tr h="370840">
                <a:tc>
                  <a:txBody>
                    <a:bodyPr/>
                    <a:lstStyle/>
                    <a:p>
                      <a:pPr algn="ctr"/>
                      <a:r>
                        <a:rPr lang="es-MX" dirty="0" smtClean="0"/>
                        <a:t>3.00</a:t>
                      </a:r>
                      <a:endParaRPr lang="es-MX" dirty="0"/>
                    </a:p>
                  </a:txBody>
                  <a:tcPr/>
                </a:tc>
                <a:tc>
                  <a:txBody>
                    <a:bodyPr/>
                    <a:lstStyle/>
                    <a:p>
                      <a:pPr algn="ctr"/>
                      <a:r>
                        <a:rPr lang="es-MX" dirty="0" smtClean="0"/>
                        <a:t>0</a:t>
                      </a:r>
                      <a:endParaRPr lang="es-MX" dirty="0"/>
                    </a:p>
                  </a:txBody>
                  <a:tcPr/>
                </a:tc>
                <a:tc>
                  <a:txBody>
                    <a:bodyPr/>
                    <a:lstStyle/>
                    <a:p>
                      <a:pPr algn="ctr"/>
                      <a:r>
                        <a:rPr lang="es-MX" dirty="0" smtClean="0"/>
                        <a:t>1</a:t>
                      </a:r>
                      <a:endParaRPr lang="es-MX" dirty="0"/>
                    </a:p>
                  </a:txBody>
                  <a:tcPr/>
                </a:tc>
                <a:tc>
                  <a:txBody>
                    <a:bodyPr/>
                    <a:lstStyle/>
                    <a:p>
                      <a:pPr algn="ctr"/>
                      <a:r>
                        <a:rPr lang="es-MX" dirty="0" smtClean="0"/>
                        <a:t>1</a:t>
                      </a:r>
                      <a:endParaRPr lang="es-MX" dirty="0"/>
                    </a:p>
                  </a:txBody>
                  <a:tcPr/>
                </a:tc>
              </a:tr>
            </a:tbl>
          </a:graphicData>
        </a:graphic>
      </p:graphicFrame>
    </p:spTree>
    <p:extLst>
      <p:ext uri="{BB962C8B-B14F-4D97-AF65-F5344CB8AC3E}">
        <p14:creationId xmlns:p14="http://schemas.microsoft.com/office/powerpoint/2010/main" val="39759636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5" name="Marcador de contenido 14"/>
          <p:cNvGraphicFramePr>
            <a:graphicFrameLocks noGrp="1"/>
          </p:cNvGraphicFramePr>
          <p:nvPr>
            <p:ph idx="1"/>
            <p:extLst>
              <p:ext uri="{D42A27DB-BD31-4B8C-83A1-F6EECF244321}">
                <p14:modId xmlns:p14="http://schemas.microsoft.com/office/powerpoint/2010/main" val="1174798260"/>
              </p:ext>
            </p:extLst>
          </p:nvPr>
        </p:nvGraphicFramePr>
        <p:xfrm>
          <a:off x="189756" y="908720"/>
          <a:ext cx="5112568" cy="5198368"/>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19" name="Gráfico 18"/>
          <p:cNvGraphicFramePr/>
          <p:nvPr>
            <p:extLst>
              <p:ext uri="{D42A27DB-BD31-4B8C-83A1-F6EECF244321}">
                <p14:modId xmlns:p14="http://schemas.microsoft.com/office/powerpoint/2010/main" val="1609672980"/>
              </p:ext>
            </p:extLst>
          </p:nvPr>
        </p:nvGraphicFramePr>
        <p:xfrm>
          <a:off x="5446340" y="908720"/>
          <a:ext cx="6336704" cy="5198368"/>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30282076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Marcador de contenido 10"/>
          <p:cNvSpPr>
            <a:spLocks noGrp="1"/>
          </p:cNvSpPr>
          <p:nvPr>
            <p:ph idx="1"/>
          </p:nvPr>
        </p:nvSpPr>
        <p:spPr>
          <a:xfrm>
            <a:off x="1293813" y="685800"/>
            <a:ext cx="10287000" cy="5191472"/>
          </a:xfrm>
        </p:spPr>
        <p:txBody>
          <a:bodyPr/>
          <a:lstStyle/>
          <a:p>
            <a:pPr marL="0" lvl="2" indent="0">
              <a:spcBef>
                <a:spcPts val="1800"/>
              </a:spcBef>
              <a:buNone/>
            </a:pPr>
            <a:r>
              <a:rPr lang="es-ES_tradnl" b="1" dirty="0" smtClean="0"/>
              <a:t>2.2.2 Oferta</a:t>
            </a:r>
            <a:r>
              <a:rPr lang="es-ES_tradnl" b="1" dirty="0"/>
              <a:t>: definición, determinantes, curva, ley, movimientos  y desplazamientos </a:t>
            </a:r>
            <a:endParaRPr lang="es-MX" sz="2400" b="1" dirty="0"/>
          </a:p>
          <a:p>
            <a:pPr marL="0" indent="0">
              <a:buNone/>
            </a:pPr>
            <a:r>
              <a:rPr lang="es-MX" dirty="0" smtClean="0"/>
              <a:t>Oferta: la cantidad ofrecida de un bien o un servicio es la cantidad que los vendedores quieren y pueden vender.</a:t>
            </a:r>
            <a:endParaRPr lang="es-MX" dirty="0"/>
          </a:p>
        </p:txBody>
      </p:sp>
      <p:pic>
        <p:nvPicPr>
          <p:cNvPr id="31" name="Imagen 30"/>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75275" y="2576512"/>
            <a:ext cx="1438275" cy="1704975"/>
          </a:xfrm>
          <a:prstGeom prst="rect">
            <a:avLst/>
          </a:prstGeom>
        </p:spPr>
      </p:pic>
      <p:pic>
        <p:nvPicPr>
          <p:cNvPr id="32" name="Imagen 3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817382" y="3387868"/>
            <a:ext cx="2600325" cy="1762125"/>
          </a:xfrm>
          <a:prstGeom prst="rect">
            <a:avLst/>
          </a:prstGeom>
        </p:spPr>
      </p:pic>
      <p:pic>
        <p:nvPicPr>
          <p:cNvPr id="33" name="Imagen 3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038628" y="3362716"/>
            <a:ext cx="2628900" cy="1743075"/>
          </a:xfrm>
          <a:prstGeom prst="rect">
            <a:avLst/>
          </a:prstGeom>
        </p:spPr>
      </p:pic>
    </p:spTree>
    <p:extLst>
      <p:ext uri="{BB962C8B-B14F-4D97-AF65-F5344CB8AC3E}">
        <p14:creationId xmlns:p14="http://schemas.microsoft.com/office/powerpoint/2010/main" val="4695066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Marcador de contenido 6"/>
          <p:cNvSpPr>
            <a:spLocks noGrp="1"/>
          </p:cNvSpPr>
          <p:nvPr>
            <p:ph idx="1"/>
          </p:nvPr>
        </p:nvSpPr>
        <p:spPr>
          <a:xfrm>
            <a:off x="1293813" y="685800"/>
            <a:ext cx="10287000" cy="5551512"/>
          </a:xfrm>
        </p:spPr>
        <p:txBody>
          <a:bodyPr>
            <a:normAutofit/>
          </a:bodyPr>
          <a:lstStyle/>
          <a:p>
            <a:pPr marL="0" indent="0" algn="ctr">
              <a:buNone/>
            </a:pPr>
            <a:r>
              <a:rPr lang="es-MX" b="1" dirty="0" smtClean="0">
                <a:solidFill>
                  <a:schemeClr val="accent1">
                    <a:lumMod val="50000"/>
                  </a:schemeClr>
                </a:solidFill>
              </a:rPr>
              <a:t>PRESENTACIÓN</a:t>
            </a:r>
          </a:p>
          <a:p>
            <a:pPr marL="0" indent="0" algn="just">
              <a:buNone/>
            </a:pPr>
            <a:r>
              <a:rPr lang="es-ES" dirty="0">
                <a:solidFill>
                  <a:schemeClr val="accent1">
                    <a:lumMod val="50000"/>
                  </a:schemeClr>
                </a:solidFill>
              </a:rPr>
              <a:t>La práctica profesional del licenciado en turismo exige conozcan la importancia que el turismo reviste en la economía, para ello deberá conocer los principales componentes de la economía, así como el panorama </a:t>
            </a:r>
            <a:r>
              <a:rPr lang="es-ES" dirty="0" smtClean="0">
                <a:solidFill>
                  <a:schemeClr val="accent1">
                    <a:lumMod val="50000"/>
                  </a:schemeClr>
                </a:solidFill>
              </a:rPr>
              <a:t>microeconómico, tal como su concepto, origen, así como los conceptos básicos de oferta y demanda que le permitan comprender el funcionamiento de los mercados </a:t>
            </a:r>
            <a:r>
              <a:rPr lang="es-ES" smtClean="0">
                <a:solidFill>
                  <a:schemeClr val="accent1">
                    <a:lumMod val="50000"/>
                  </a:schemeClr>
                </a:solidFill>
              </a:rPr>
              <a:t>turísticos. </a:t>
            </a:r>
            <a:r>
              <a:rPr lang="es-ES" dirty="0">
                <a:solidFill>
                  <a:schemeClr val="accent1">
                    <a:lumMod val="50000"/>
                  </a:schemeClr>
                </a:solidFill>
              </a:rPr>
              <a:t>Todo ello permitirá al alumno </a:t>
            </a:r>
            <a:r>
              <a:rPr lang="es-ES_tradnl" dirty="0">
                <a:solidFill>
                  <a:schemeClr val="accent1">
                    <a:lumMod val="50000"/>
                  </a:schemeClr>
                </a:solidFill>
              </a:rPr>
              <a:t>r</a:t>
            </a:r>
            <a:r>
              <a:rPr lang="es-ES_tradnl" dirty="0" smtClean="0">
                <a:solidFill>
                  <a:schemeClr val="accent1">
                    <a:lumMod val="50000"/>
                  </a:schemeClr>
                </a:solidFill>
              </a:rPr>
              <a:t>econocer </a:t>
            </a:r>
            <a:r>
              <a:rPr lang="es-ES_tradnl" dirty="0">
                <a:solidFill>
                  <a:schemeClr val="accent1">
                    <a:lumMod val="50000"/>
                  </a:schemeClr>
                </a:solidFill>
              </a:rPr>
              <a:t>los principales conceptos de la microeconomía, así como las relaciones entre ellos y su importancia en el funcionamiento de las unidades productivas.</a:t>
            </a:r>
            <a:endParaRPr lang="es-MX" dirty="0" smtClean="0">
              <a:solidFill>
                <a:schemeClr val="accent1">
                  <a:lumMod val="50000"/>
                </a:schemeClr>
              </a:solidFill>
            </a:endParaRPr>
          </a:p>
          <a:p>
            <a:pPr marL="0" indent="0" algn="ctr">
              <a:buNone/>
            </a:pPr>
            <a:endParaRPr lang="es-MX" b="1" dirty="0">
              <a:solidFill>
                <a:schemeClr val="accent1">
                  <a:lumMod val="50000"/>
                </a:schemeClr>
              </a:solidFill>
            </a:endParaRPr>
          </a:p>
        </p:txBody>
      </p:sp>
    </p:spTree>
    <p:extLst>
      <p:ext uri="{BB962C8B-B14F-4D97-AF65-F5344CB8AC3E}">
        <p14:creationId xmlns:p14="http://schemas.microsoft.com/office/powerpoint/2010/main" val="1737648097"/>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Marcador de contenido 8"/>
          <p:cNvSpPr>
            <a:spLocks noGrp="1"/>
          </p:cNvSpPr>
          <p:nvPr>
            <p:ph sz="half" idx="1"/>
          </p:nvPr>
        </p:nvSpPr>
        <p:spPr>
          <a:xfrm>
            <a:off x="1293813" y="685800"/>
            <a:ext cx="3720479" cy="4947084"/>
          </a:xfrm>
        </p:spPr>
        <p:txBody>
          <a:bodyPr/>
          <a:lstStyle/>
          <a:p>
            <a:pPr marL="0" indent="0" algn="ctr">
              <a:buNone/>
            </a:pPr>
            <a:endParaRPr lang="es-MX" b="1" dirty="0" smtClean="0">
              <a:solidFill>
                <a:schemeClr val="accent2"/>
              </a:solidFill>
            </a:endParaRPr>
          </a:p>
          <a:p>
            <a:pPr marL="0" indent="0" algn="ctr">
              <a:buNone/>
            </a:pPr>
            <a:endParaRPr lang="es-MX" b="1" dirty="0">
              <a:solidFill>
                <a:schemeClr val="accent2"/>
              </a:solidFill>
            </a:endParaRPr>
          </a:p>
          <a:p>
            <a:pPr marL="0" indent="0" algn="ctr">
              <a:buNone/>
            </a:pPr>
            <a:endParaRPr lang="es-MX" b="1" dirty="0" smtClean="0">
              <a:solidFill>
                <a:schemeClr val="accent2"/>
              </a:solidFill>
            </a:endParaRPr>
          </a:p>
          <a:p>
            <a:pPr marL="0" indent="0" algn="ctr">
              <a:buNone/>
            </a:pPr>
            <a:r>
              <a:rPr lang="es-MX" b="1" dirty="0" smtClean="0">
                <a:solidFill>
                  <a:schemeClr val="accent1"/>
                </a:solidFill>
              </a:rPr>
              <a:t>Determinantes de la Oferta</a:t>
            </a:r>
            <a:endParaRPr lang="es-MX" b="1" dirty="0">
              <a:solidFill>
                <a:schemeClr val="accent1"/>
              </a:solidFill>
            </a:endParaRPr>
          </a:p>
        </p:txBody>
      </p:sp>
      <p:sp>
        <p:nvSpPr>
          <p:cNvPr id="10" name="Marcador de contenido 9"/>
          <p:cNvSpPr>
            <a:spLocks noGrp="1"/>
          </p:cNvSpPr>
          <p:nvPr>
            <p:ph sz="half" idx="2"/>
          </p:nvPr>
        </p:nvSpPr>
        <p:spPr>
          <a:xfrm>
            <a:off x="5518348" y="685800"/>
            <a:ext cx="6062465" cy="5479504"/>
          </a:xfrm>
        </p:spPr>
        <p:txBody>
          <a:bodyPr/>
          <a:lstStyle/>
          <a:p>
            <a:pPr marL="0" indent="0" algn="ctr">
              <a:buNone/>
            </a:pPr>
            <a:r>
              <a:rPr lang="es-MX" b="1" dirty="0" smtClean="0">
                <a:solidFill>
                  <a:schemeClr val="accent1"/>
                </a:solidFill>
              </a:rPr>
              <a:t>El precio</a:t>
            </a:r>
          </a:p>
          <a:p>
            <a:pPr marL="0" indent="0" algn="just">
              <a:buNone/>
            </a:pPr>
            <a:r>
              <a:rPr lang="es-MX" dirty="0" smtClean="0">
                <a:solidFill>
                  <a:schemeClr val="accent2"/>
                </a:solidFill>
              </a:rPr>
              <a:t>Como la cantidad ofrecida aumenta cuando sube el precio y disminuye cuando baja, decidimos que la cantidad ofrecida está relacionada positivamente con el precio del bien. Esta relación entre el precio y la cantidad ofrecida se denomina </a:t>
            </a:r>
            <a:r>
              <a:rPr lang="es-MX" b="1" dirty="0" smtClean="0">
                <a:solidFill>
                  <a:schemeClr val="accent3"/>
                </a:solidFill>
              </a:rPr>
              <a:t>LEY DE LA OFERTA</a:t>
            </a:r>
            <a:endParaRPr lang="es-MX" b="1" dirty="0">
              <a:solidFill>
                <a:schemeClr val="accent3"/>
              </a:solidFill>
            </a:endParaRPr>
          </a:p>
        </p:txBody>
      </p:sp>
      <p:pic>
        <p:nvPicPr>
          <p:cNvPr id="11" name="Imagen 10"/>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44377" y="3717032"/>
            <a:ext cx="2419350" cy="1008112"/>
          </a:xfrm>
          <a:prstGeom prst="rect">
            <a:avLst/>
          </a:prstGeom>
        </p:spPr>
      </p:pic>
      <p:pic>
        <p:nvPicPr>
          <p:cNvPr id="12" name="Imagen 1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239892" y="4509120"/>
            <a:ext cx="2619375" cy="1123764"/>
          </a:xfrm>
          <a:prstGeom prst="rect">
            <a:avLst/>
          </a:prstGeom>
        </p:spPr>
      </p:pic>
    </p:spTree>
    <p:extLst>
      <p:ext uri="{BB962C8B-B14F-4D97-AF65-F5344CB8AC3E}">
        <p14:creationId xmlns:p14="http://schemas.microsoft.com/office/powerpoint/2010/main" val="16387458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4"/>
          <p:cNvSpPr>
            <a:spLocks noGrp="1"/>
          </p:cNvSpPr>
          <p:nvPr>
            <p:ph type="title"/>
          </p:nvPr>
        </p:nvSpPr>
        <p:spPr/>
        <p:txBody>
          <a:bodyPr/>
          <a:lstStyle/>
          <a:p>
            <a:pPr algn="ctr"/>
            <a:r>
              <a:rPr lang="es-MX" dirty="0" smtClean="0"/>
              <a:t>Los precios de los factores</a:t>
            </a:r>
            <a:br>
              <a:rPr lang="es-MX" dirty="0" smtClean="0"/>
            </a:br>
            <a:r>
              <a:rPr lang="es-MX" dirty="0" smtClean="0"/>
              <a:t/>
            </a:r>
            <a:br>
              <a:rPr lang="es-MX" dirty="0" smtClean="0"/>
            </a:br>
            <a:r>
              <a:rPr lang="es-MX" dirty="0"/>
              <a:t/>
            </a:r>
            <a:br>
              <a:rPr lang="es-MX" dirty="0"/>
            </a:br>
            <a:r>
              <a:rPr lang="es-MX" dirty="0" smtClean="0"/>
              <a:t/>
            </a:r>
            <a:br>
              <a:rPr lang="es-MX" dirty="0" smtClean="0"/>
            </a:br>
            <a:r>
              <a:rPr lang="es-MX" dirty="0"/>
              <a:t/>
            </a:r>
            <a:br>
              <a:rPr lang="es-MX" dirty="0"/>
            </a:br>
            <a:endParaRPr lang="es-MX" dirty="0"/>
          </a:p>
        </p:txBody>
      </p:sp>
      <p:sp>
        <p:nvSpPr>
          <p:cNvPr id="6" name="Marcador de contenido 5"/>
          <p:cNvSpPr>
            <a:spLocks noGrp="1"/>
          </p:cNvSpPr>
          <p:nvPr>
            <p:ph idx="1"/>
          </p:nvPr>
        </p:nvSpPr>
        <p:spPr/>
        <p:txBody>
          <a:bodyPr>
            <a:normAutofit lnSpcReduction="10000"/>
          </a:bodyPr>
          <a:lstStyle/>
          <a:p>
            <a:pPr marL="0" indent="0" algn="just">
              <a:buNone/>
            </a:pPr>
            <a:r>
              <a:rPr lang="es-MX" dirty="0" smtClean="0">
                <a:solidFill>
                  <a:schemeClr val="accent2"/>
                </a:solidFill>
              </a:rPr>
              <a:t>Para producir helados, se utilizan varios factores: nata, azúcar, aromatizante, máquinas, fruta etc. Cuando sube el precio de alguno de estos factores o de más, la producción del helado es menos rentable, por lo que su empresa ofrece menos helado. </a:t>
            </a:r>
          </a:p>
          <a:p>
            <a:pPr marL="0" indent="0" algn="just">
              <a:buNone/>
            </a:pPr>
            <a:r>
              <a:rPr lang="es-MX" dirty="0" smtClean="0">
                <a:solidFill>
                  <a:schemeClr val="accent1"/>
                </a:solidFill>
              </a:rPr>
              <a:t>Si los precios de los factores suben significativamente, es posible que cierre la empresa.</a:t>
            </a:r>
          </a:p>
          <a:p>
            <a:pPr marL="0" indent="0" algn="just">
              <a:buNone/>
            </a:pPr>
            <a:r>
              <a:rPr lang="es-MX" dirty="0" smtClean="0">
                <a:solidFill>
                  <a:schemeClr val="accent2"/>
                </a:solidFill>
              </a:rPr>
              <a:t>Por lo tanto, la cantidad ofrecida de un bien está relacionada negativamente con el precio de los factores utilizados para producirlo.</a:t>
            </a:r>
            <a:endParaRPr lang="es-MX" dirty="0">
              <a:solidFill>
                <a:schemeClr val="accent2"/>
              </a:solidFill>
            </a:endParaRPr>
          </a:p>
        </p:txBody>
      </p:sp>
      <p:pic>
        <p:nvPicPr>
          <p:cNvPr id="8" name="Imagen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74764" y="3429000"/>
            <a:ext cx="2628900" cy="1743075"/>
          </a:xfrm>
          <a:prstGeom prst="rect">
            <a:avLst/>
          </a:prstGeom>
        </p:spPr>
      </p:pic>
    </p:spTree>
    <p:extLst>
      <p:ext uri="{BB962C8B-B14F-4D97-AF65-F5344CB8AC3E}">
        <p14:creationId xmlns:p14="http://schemas.microsoft.com/office/powerpoint/2010/main" val="36367661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dirty="0" smtClean="0"/>
              <a:t>La tecnología</a:t>
            </a:r>
            <a:r>
              <a:rPr lang="es-MX" dirty="0"/>
              <a:t/>
            </a:r>
            <a:br>
              <a:rPr lang="es-MX" dirty="0"/>
            </a:br>
            <a:r>
              <a:rPr lang="es-MX" dirty="0" smtClean="0"/>
              <a:t/>
            </a:r>
            <a:br>
              <a:rPr lang="es-MX" dirty="0" smtClean="0"/>
            </a:br>
            <a:r>
              <a:rPr lang="es-MX" dirty="0"/>
              <a:t/>
            </a:r>
            <a:br>
              <a:rPr lang="es-MX" dirty="0"/>
            </a:br>
            <a:r>
              <a:rPr lang="es-MX" dirty="0" smtClean="0"/>
              <a:t/>
            </a:r>
            <a:br>
              <a:rPr lang="es-MX" dirty="0" smtClean="0"/>
            </a:br>
            <a:r>
              <a:rPr lang="es-MX" dirty="0"/>
              <a:t/>
            </a:r>
            <a:br>
              <a:rPr lang="es-MX" dirty="0"/>
            </a:br>
            <a:endParaRPr lang="es-MX" dirty="0"/>
          </a:p>
        </p:txBody>
      </p:sp>
      <p:sp>
        <p:nvSpPr>
          <p:cNvPr id="3" name="Marcador de contenido 2"/>
          <p:cNvSpPr>
            <a:spLocks noGrp="1"/>
          </p:cNvSpPr>
          <p:nvPr>
            <p:ph idx="1"/>
          </p:nvPr>
        </p:nvSpPr>
        <p:spPr>
          <a:xfrm>
            <a:off x="4875212" y="548680"/>
            <a:ext cx="6704171" cy="5904656"/>
          </a:xfrm>
        </p:spPr>
        <p:txBody>
          <a:bodyPr/>
          <a:lstStyle/>
          <a:p>
            <a:pPr marL="0" indent="0" algn="just">
              <a:buNone/>
            </a:pPr>
            <a:r>
              <a:rPr lang="es-MX" dirty="0" smtClean="0">
                <a:solidFill>
                  <a:schemeClr val="accent1"/>
                </a:solidFill>
              </a:rPr>
              <a:t>La tecnología empleada para transformar los factores en helado es otro determinante más de la cantidad ofrecida. </a:t>
            </a:r>
          </a:p>
          <a:p>
            <a:pPr marL="0" indent="0" algn="just">
              <a:buNone/>
            </a:pPr>
            <a:endParaRPr lang="es-MX" dirty="0" smtClean="0">
              <a:solidFill>
                <a:schemeClr val="accent1"/>
              </a:solidFill>
            </a:endParaRPr>
          </a:p>
          <a:p>
            <a:pPr marL="0" indent="0" algn="just">
              <a:buNone/>
            </a:pPr>
            <a:r>
              <a:rPr lang="es-MX" dirty="0" smtClean="0">
                <a:solidFill>
                  <a:schemeClr val="accent2"/>
                </a:solidFill>
              </a:rPr>
              <a:t>Ej. La máquina mecaniza para producir helado redujo la cantidad de trabajo necesaria para producirlo. Al reducir los costos de las empresas, el avance tecnológico  incrementó la cantidad ofrecida de helado.</a:t>
            </a:r>
            <a:endParaRPr lang="es-MX" dirty="0">
              <a:solidFill>
                <a:schemeClr val="accent2"/>
              </a:solidFill>
            </a:endParaRPr>
          </a:p>
        </p:txBody>
      </p:sp>
      <p:pic>
        <p:nvPicPr>
          <p:cNvPr id="5" name="Imagen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81102" y="3429000"/>
            <a:ext cx="2016224" cy="1571050"/>
          </a:xfrm>
          <a:prstGeom prst="rect">
            <a:avLst/>
          </a:prstGeom>
        </p:spPr>
      </p:pic>
      <p:pic>
        <p:nvPicPr>
          <p:cNvPr id="6" name="Imagen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190756" y="4581128"/>
            <a:ext cx="2200275" cy="2076450"/>
          </a:xfrm>
          <a:prstGeom prst="rect">
            <a:avLst/>
          </a:prstGeom>
        </p:spPr>
      </p:pic>
    </p:spTree>
    <p:extLst>
      <p:ext uri="{BB962C8B-B14F-4D97-AF65-F5344CB8AC3E}">
        <p14:creationId xmlns:p14="http://schemas.microsoft.com/office/powerpoint/2010/main" val="27630897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Las expectativas</a:t>
            </a:r>
            <a:br>
              <a:rPr lang="es-MX" dirty="0" smtClean="0"/>
            </a:br>
            <a:r>
              <a:rPr lang="es-MX" dirty="0"/>
              <a:t/>
            </a:r>
            <a:br>
              <a:rPr lang="es-MX" dirty="0"/>
            </a:br>
            <a:r>
              <a:rPr lang="es-MX" dirty="0" smtClean="0"/>
              <a:t/>
            </a:r>
            <a:br>
              <a:rPr lang="es-MX" dirty="0" smtClean="0"/>
            </a:br>
            <a:r>
              <a:rPr lang="es-MX" dirty="0"/>
              <a:t/>
            </a:r>
            <a:br>
              <a:rPr lang="es-MX" dirty="0"/>
            </a:br>
            <a:r>
              <a:rPr lang="es-MX" dirty="0" smtClean="0"/>
              <a:t/>
            </a:r>
            <a:br>
              <a:rPr lang="es-MX" dirty="0" smtClean="0"/>
            </a:br>
            <a:r>
              <a:rPr lang="es-MX" dirty="0"/>
              <a:t/>
            </a:r>
            <a:br>
              <a:rPr lang="es-MX" dirty="0"/>
            </a:br>
            <a:endParaRPr lang="es-MX" dirty="0"/>
          </a:p>
        </p:txBody>
      </p:sp>
      <p:sp>
        <p:nvSpPr>
          <p:cNvPr id="3" name="Marcador de contenido 2"/>
          <p:cNvSpPr>
            <a:spLocks noGrp="1"/>
          </p:cNvSpPr>
          <p:nvPr>
            <p:ph idx="1"/>
          </p:nvPr>
        </p:nvSpPr>
        <p:spPr/>
        <p:txBody>
          <a:bodyPr/>
          <a:lstStyle/>
          <a:p>
            <a:pPr marL="0" indent="0" algn="just">
              <a:buNone/>
            </a:pPr>
            <a:r>
              <a:rPr lang="es-MX" dirty="0" smtClean="0">
                <a:solidFill>
                  <a:schemeClr val="accent1"/>
                </a:solidFill>
              </a:rPr>
              <a:t>La cantidad de helado que ofreces hoy puede depender de las expectativas del futuro. Por ejemplo, si esperas que el precio del helado suba en el futuro, almacenará una parte de su producción actual y hoy ofrecerás menos en el mercado. </a:t>
            </a:r>
            <a:endParaRPr lang="es-MX" dirty="0">
              <a:solidFill>
                <a:schemeClr val="accent1"/>
              </a:solidFill>
            </a:endParaRPr>
          </a:p>
        </p:txBody>
      </p:sp>
    </p:spTree>
    <p:extLst>
      <p:ext uri="{BB962C8B-B14F-4D97-AF65-F5344CB8AC3E}">
        <p14:creationId xmlns:p14="http://schemas.microsoft.com/office/powerpoint/2010/main" val="16131749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4"/>
          <p:cNvSpPr>
            <a:spLocks noGrp="1"/>
          </p:cNvSpPr>
          <p:nvPr>
            <p:ph type="title"/>
          </p:nvPr>
        </p:nvSpPr>
        <p:spPr>
          <a:xfrm>
            <a:off x="837828" y="260648"/>
            <a:ext cx="10971372" cy="648072"/>
          </a:xfrm>
        </p:spPr>
        <p:txBody>
          <a:bodyPr/>
          <a:lstStyle/>
          <a:p>
            <a:pPr algn="ctr"/>
            <a:r>
              <a:rPr lang="es-MX" dirty="0" smtClean="0"/>
              <a:t>Tabla de oferta</a:t>
            </a:r>
            <a:endParaRPr lang="es-MX" dirty="0"/>
          </a:p>
        </p:txBody>
      </p:sp>
      <p:graphicFrame>
        <p:nvGraphicFramePr>
          <p:cNvPr id="6" name="Tabla 5"/>
          <p:cNvGraphicFramePr>
            <a:graphicFrameLocks noGrp="1"/>
          </p:cNvGraphicFramePr>
          <p:nvPr>
            <p:extLst>
              <p:ext uri="{D42A27DB-BD31-4B8C-83A1-F6EECF244321}">
                <p14:modId xmlns:p14="http://schemas.microsoft.com/office/powerpoint/2010/main" val="2866096379"/>
              </p:ext>
            </p:extLst>
          </p:nvPr>
        </p:nvGraphicFramePr>
        <p:xfrm>
          <a:off x="2061964" y="1484784"/>
          <a:ext cx="8125884" cy="2966720"/>
        </p:xfrm>
        <a:graphic>
          <a:graphicData uri="http://schemas.openxmlformats.org/drawingml/2006/table">
            <a:tbl>
              <a:tblPr firstRow="1" bandRow="1">
                <a:tableStyleId>{5C22544A-7EE6-4342-B048-85BDC9FD1C3A}</a:tableStyleId>
              </a:tblPr>
              <a:tblGrid>
                <a:gridCol w="4062942"/>
                <a:gridCol w="4062942"/>
              </a:tblGrid>
              <a:tr h="370840">
                <a:tc>
                  <a:txBody>
                    <a:bodyPr/>
                    <a:lstStyle/>
                    <a:p>
                      <a:r>
                        <a:rPr lang="es-MX" dirty="0" smtClean="0"/>
                        <a:t>PRECIO</a:t>
                      </a:r>
                      <a:r>
                        <a:rPr lang="es-MX" baseline="0" dirty="0" smtClean="0"/>
                        <a:t> DE UN HELADO EN DÓLARES</a:t>
                      </a:r>
                      <a:endParaRPr lang="es-MX" dirty="0"/>
                    </a:p>
                  </a:txBody>
                  <a:tcPr/>
                </a:tc>
                <a:tc>
                  <a:txBody>
                    <a:bodyPr/>
                    <a:lstStyle/>
                    <a:p>
                      <a:r>
                        <a:rPr lang="es-MX" dirty="0" smtClean="0"/>
                        <a:t>CANTIDAD OFRECIDA</a:t>
                      </a:r>
                      <a:r>
                        <a:rPr lang="es-MX" baseline="0" dirty="0" smtClean="0"/>
                        <a:t> DE HELADOS</a:t>
                      </a:r>
                      <a:endParaRPr lang="es-MX" dirty="0"/>
                    </a:p>
                  </a:txBody>
                  <a:tcPr/>
                </a:tc>
              </a:tr>
              <a:tr h="370840">
                <a:tc>
                  <a:txBody>
                    <a:bodyPr/>
                    <a:lstStyle/>
                    <a:p>
                      <a:pPr algn="ctr"/>
                      <a:r>
                        <a:rPr lang="es-MX" dirty="0" smtClean="0"/>
                        <a:t>0.0</a:t>
                      </a:r>
                      <a:endParaRPr lang="es-MX" dirty="0"/>
                    </a:p>
                  </a:txBody>
                  <a:tcPr/>
                </a:tc>
                <a:tc>
                  <a:txBody>
                    <a:bodyPr/>
                    <a:lstStyle/>
                    <a:p>
                      <a:pPr algn="ctr"/>
                      <a:r>
                        <a:rPr lang="es-MX" dirty="0" smtClean="0"/>
                        <a:t>0</a:t>
                      </a:r>
                      <a:endParaRPr lang="es-MX" dirty="0"/>
                    </a:p>
                  </a:txBody>
                  <a:tcPr/>
                </a:tc>
              </a:tr>
              <a:tr h="370840">
                <a:tc>
                  <a:txBody>
                    <a:bodyPr/>
                    <a:lstStyle/>
                    <a:p>
                      <a:pPr algn="ctr"/>
                      <a:r>
                        <a:rPr lang="es-MX" dirty="0" smtClean="0"/>
                        <a:t>.50</a:t>
                      </a:r>
                      <a:endParaRPr lang="es-MX" dirty="0"/>
                    </a:p>
                  </a:txBody>
                  <a:tcPr/>
                </a:tc>
                <a:tc>
                  <a:txBody>
                    <a:bodyPr/>
                    <a:lstStyle/>
                    <a:p>
                      <a:pPr algn="ctr"/>
                      <a:r>
                        <a:rPr lang="es-MX" dirty="0" smtClean="0"/>
                        <a:t>0</a:t>
                      </a:r>
                      <a:endParaRPr lang="es-MX" dirty="0"/>
                    </a:p>
                  </a:txBody>
                  <a:tcPr/>
                </a:tc>
              </a:tr>
              <a:tr h="370840">
                <a:tc>
                  <a:txBody>
                    <a:bodyPr/>
                    <a:lstStyle/>
                    <a:p>
                      <a:pPr algn="ctr"/>
                      <a:r>
                        <a:rPr lang="es-MX" dirty="0" smtClean="0"/>
                        <a:t>1.0</a:t>
                      </a:r>
                      <a:endParaRPr lang="es-MX" dirty="0"/>
                    </a:p>
                  </a:txBody>
                  <a:tcPr/>
                </a:tc>
                <a:tc>
                  <a:txBody>
                    <a:bodyPr/>
                    <a:lstStyle/>
                    <a:p>
                      <a:pPr algn="ctr"/>
                      <a:r>
                        <a:rPr lang="es-MX" dirty="0" smtClean="0"/>
                        <a:t>1</a:t>
                      </a:r>
                      <a:endParaRPr lang="es-MX" dirty="0"/>
                    </a:p>
                  </a:txBody>
                  <a:tcPr/>
                </a:tc>
              </a:tr>
              <a:tr h="370840">
                <a:tc>
                  <a:txBody>
                    <a:bodyPr/>
                    <a:lstStyle/>
                    <a:p>
                      <a:pPr algn="ctr"/>
                      <a:r>
                        <a:rPr lang="es-MX" dirty="0" smtClean="0"/>
                        <a:t>1.50</a:t>
                      </a:r>
                      <a:endParaRPr lang="es-MX" dirty="0"/>
                    </a:p>
                  </a:txBody>
                  <a:tcPr/>
                </a:tc>
                <a:tc>
                  <a:txBody>
                    <a:bodyPr/>
                    <a:lstStyle/>
                    <a:p>
                      <a:pPr algn="ctr"/>
                      <a:r>
                        <a:rPr lang="es-MX" dirty="0" smtClean="0"/>
                        <a:t>2</a:t>
                      </a:r>
                      <a:endParaRPr lang="es-MX" dirty="0"/>
                    </a:p>
                  </a:txBody>
                  <a:tcPr/>
                </a:tc>
              </a:tr>
              <a:tr h="370840">
                <a:tc>
                  <a:txBody>
                    <a:bodyPr/>
                    <a:lstStyle/>
                    <a:p>
                      <a:pPr algn="ctr"/>
                      <a:r>
                        <a:rPr lang="es-MX" dirty="0" smtClean="0"/>
                        <a:t>2.0</a:t>
                      </a:r>
                      <a:endParaRPr lang="es-MX" dirty="0"/>
                    </a:p>
                  </a:txBody>
                  <a:tcPr/>
                </a:tc>
                <a:tc>
                  <a:txBody>
                    <a:bodyPr/>
                    <a:lstStyle/>
                    <a:p>
                      <a:pPr algn="ctr"/>
                      <a:r>
                        <a:rPr lang="es-MX" dirty="0" smtClean="0"/>
                        <a:t>3</a:t>
                      </a:r>
                      <a:endParaRPr lang="es-MX" dirty="0"/>
                    </a:p>
                  </a:txBody>
                  <a:tcPr/>
                </a:tc>
              </a:tr>
              <a:tr h="370840">
                <a:tc>
                  <a:txBody>
                    <a:bodyPr/>
                    <a:lstStyle/>
                    <a:p>
                      <a:pPr algn="ctr"/>
                      <a:r>
                        <a:rPr lang="es-MX" dirty="0" smtClean="0"/>
                        <a:t>2.5</a:t>
                      </a:r>
                      <a:endParaRPr lang="es-MX" dirty="0"/>
                    </a:p>
                  </a:txBody>
                  <a:tcPr/>
                </a:tc>
                <a:tc>
                  <a:txBody>
                    <a:bodyPr/>
                    <a:lstStyle/>
                    <a:p>
                      <a:pPr algn="ctr"/>
                      <a:r>
                        <a:rPr lang="es-MX" dirty="0" smtClean="0"/>
                        <a:t>4</a:t>
                      </a:r>
                      <a:endParaRPr lang="es-MX" dirty="0"/>
                    </a:p>
                  </a:txBody>
                  <a:tcPr/>
                </a:tc>
              </a:tr>
              <a:tr h="370840">
                <a:tc>
                  <a:txBody>
                    <a:bodyPr/>
                    <a:lstStyle/>
                    <a:p>
                      <a:pPr algn="ctr"/>
                      <a:r>
                        <a:rPr lang="es-MX" dirty="0" smtClean="0"/>
                        <a:t>3.0</a:t>
                      </a:r>
                      <a:endParaRPr lang="es-MX" dirty="0"/>
                    </a:p>
                  </a:txBody>
                  <a:tcPr/>
                </a:tc>
                <a:tc>
                  <a:txBody>
                    <a:bodyPr/>
                    <a:lstStyle/>
                    <a:p>
                      <a:pPr algn="ctr"/>
                      <a:r>
                        <a:rPr lang="es-MX" dirty="0" smtClean="0"/>
                        <a:t>5</a:t>
                      </a:r>
                      <a:endParaRPr lang="es-MX" dirty="0"/>
                    </a:p>
                  </a:txBody>
                  <a:tcPr/>
                </a:tc>
              </a:tr>
            </a:tbl>
          </a:graphicData>
        </a:graphic>
      </p:graphicFrame>
    </p:spTree>
    <p:extLst>
      <p:ext uri="{BB962C8B-B14F-4D97-AF65-F5344CB8AC3E}">
        <p14:creationId xmlns:p14="http://schemas.microsoft.com/office/powerpoint/2010/main" val="20462984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Marcador de contenido 8"/>
          <p:cNvGraphicFramePr>
            <a:graphicFrameLocks noGrp="1"/>
          </p:cNvGraphicFramePr>
          <p:nvPr>
            <p:ph idx="1"/>
            <p:extLst>
              <p:ext uri="{D42A27DB-BD31-4B8C-83A1-F6EECF244321}">
                <p14:modId xmlns:p14="http://schemas.microsoft.com/office/powerpoint/2010/main" val="1421650857"/>
              </p:ext>
            </p:extLst>
          </p:nvPr>
        </p:nvGraphicFramePr>
        <p:xfrm>
          <a:off x="1293813" y="685800"/>
          <a:ext cx="10287000" cy="419100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32277035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125860" y="358553"/>
            <a:ext cx="10971372" cy="555848"/>
          </a:xfrm>
        </p:spPr>
        <p:txBody>
          <a:bodyPr/>
          <a:lstStyle/>
          <a:p>
            <a:pPr algn="ctr"/>
            <a:r>
              <a:rPr lang="es-MX" b="1" dirty="0" smtClean="0"/>
              <a:t>La oferta y la demanda juntas</a:t>
            </a:r>
            <a:endParaRPr lang="es-MX" b="1" dirty="0"/>
          </a:p>
        </p:txBody>
      </p:sp>
      <p:sp>
        <p:nvSpPr>
          <p:cNvPr id="3" name="Marcador de contenido 2"/>
          <p:cNvSpPr>
            <a:spLocks noGrp="1"/>
          </p:cNvSpPr>
          <p:nvPr>
            <p:ph idx="1"/>
          </p:nvPr>
        </p:nvSpPr>
        <p:spPr>
          <a:xfrm>
            <a:off x="1269876" y="1340768"/>
            <a:ext cx="10287000" cy="4983087"/>
          </a:xfrm>
        </p:spPr>
        <p:txBody>
          <a:bodyPr/>
          <a:lstStyle/>
          <a:p>
            <a:pPr marL="0" indent="0">
              <a:buNone/>
            </a:pPr>
            <a:r>
              <a:rPr lang="es-MX" b="1" dirty="0" smtClean="0">
                <a:solidFill>
                  <a:schemeClr val="accent1"/>
                </a:solidFill>
              </a:rPr>
              <a:t>Equilibrio: </a:t>
            </a:r>
            <a:r>
              <a:rPr lang="es-MX" dirty="0" smtClean="0">
                <a:solidFill>
                  <a:schemeClr val="accent1"/>
                </a:solidFill>
              </a:rPr>
              <a:t>situación en la que la oferta y la demanda se igualan.</a:t>
            </a:r>
          </a:p>
          <a:p>
            <a:pPr marL="0" indent="0">
              <a:buNone/>
            </a:pPr>
            <a:r>
              <a:rPr lang="es-MX" b="1" dirty="0" smtClean="0">
                <a:solidFill>
                  <a:schemeClr val="accent1"/>
                </a:solidFill>
              </a:rPr>
              <a:t>Precio de equilibrio</a:t>
            </a:r>
            <a:r>
              <a:rPr lang="es-MX" dirty="0" smtClean="0">
                <a:solidFill>
                  <a:schemeClr val="accent1"/>
                </a:solidFill>
              </a:rPr>
              <a:t>: precio que equilibra la oferta y la demanda</a:t>
            </a:r>
          </a:p>
          <a:p>
            <a:pPr marL="0" indent="0">
              <a:buNone/>
            </a:pPr>
            <a:r>
              <a:rPr lang="es-MX" b="1" dirty="0" smtClean="0">
                <a:solidFill>
                  <a:schemeClr val="accent1"/>
                </a:solidFill>
              </a:rPr>
              <a:t>Cantidad de equilibrio</a:t>
            </a:r>
            <a:r>
              <a:rPr lang="es-MX" dirty="0" smtClean="0">
                <a:solidFill>
                  <a:schemeClr val="accent1"/>
                </a:solidFill>
              </a:rPr>
              <a:t>: cantidad ofrecida y demandada cuando el precio se ha ajustado para equilibrar la oferta y la demanda.</a:t>
            </a:r>
          </a:p>
          <a:p>
            <a:pPr marL="0" indent="0" algn="just">
              <a:buNone/>
            </a:pPr>
            <a:r>
              <a:rPr lang="es-MX" i="1" dirty="0" smtClean="0">
                <a:solidFill>
                  <a:schemeClr val="accent1"/>
                </a:solidFill>
              </a:rPr>
              <a:t>A precio de equilibrio, la cantidad del bien que los compradores quieren y pueden comprar es exactamente igual a la cantidad que los vendedores quieren y pueden vender. </a:t>
            </a:r>
          </a:p>
          <a:p>
            <a:pPr marL="0" indent="0" algn="just">
              <a:buNone/>
            </a:pPr>
            <a:endParaRPr lang="es-MX" i="1" dirty="0">
              <a:solidFill>
                <a:schemeClr val="accent1"/>
              </a:solidFill>
            </a:endParaRPr>
          </a:p>
        </p:txBody>
      </p:sp>
    </p:spTree>
    <p:extLst>
      <p:ext uri="{BB962C8B-B14F-4D97-AF65-F5344CB8AC3E}">
        <p14:creationId xmlns:p14="http://schemas.microsoft.com/office/powerpoint/2010/main" val="1863593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293813" y="685800"/>
            <a:ext cx="10287000" cy="5623520"/>
          </a:xfrm>
        </p:spPr>
        <p:txBody>
          <a:bodyPr/>
          <a:lstStyle/>
          <a:p>
            <a:pPr marL="0" indent="0" algn="ctr">
              <a:buNone/>
            </a:pPr>
            <a:r>
              <a:rPr lang="es-MX" b="1" dirty="0" smtClean="0">
                <a:solidFill>
                  <a:schemeClr val="accent1">
                    <a:lumMod val="50000"/>
                  </a:schemeClr>
                </a:solidFill>
              </a:rPr>
              <a:t>FUENTES CONSULTADAS</a:t>
            </a:r>
          </a:p>
          <a:p>
            <a:pPr marL="0" indent="0" algn="just">
              <a:buNone/>
            </a:pPr>
            <a:r>
              <a:rPr lang="es-MX" dirty="0" err="1" smtClean="0">
                <a:solidFill>
                  <a:schemeClr val="accent1">
                    <a:lumMod val="50000"/>
                  </a:schemeClr>
                </a:solidFill>
              </a:rPr>
              <a:t>Mankiw</a:t>
            </a:r>
            <a:r>
              <a:rPr lang="es-MX" dirty="0" smtClean="0">
                <a:solidFill>
                  <a:schemeClr val="accent1">
                    <a:lumMod val="50000"/>
                  </a:schemeClr>
                </a:solidFill>
              </a:rPr>
              <a:t>, Gregory (2012) Principios de economía. Ed. Paraninfo. México</a:t>
            </a:r>
          </a:p>
          <a:p>
            <a:pPr marL="0" indent="0" algn="just">
              <a:buNone/>
            </a:pPr>
            <a:r>
              <a:rPr lang="es-MX" dirty="0" smtClean="0">
                <a:solidFill>
                  <a:schemeClr val="accent1">
                    <a:lumMod val="50000"/>
                  </a:schemeClr>
                </a:solidFill>
              </a:rPr>
              <a:t>Castejón, Rafael. (2014) Introducción a la economía para el turismo. Ed. Pearson, España. </a:t>
            </a:r>
          </a:p>
          <a:p>
            <a:pPr marL="0" indent="0" algn="just">
              <a:buNone/>
            </a:pPr>
            <a:r>
              <a:rPr lang="es-MX" dirty="0" err="1" smtClean="0">
                <a:solidFill>
                  <a:schemeClr val="accent1">
                    <a:lumMod val="50000"/>
                  </a:schemeClr>
                </a:solidFill>
              </a:rPr>
              <a:t>Parkin</a:t>
            </a:r>
            <a:r>
              <a:rPr lang="es-MX" dirty="0" smtClean="0">
                <a:solidFill>
                  <a:schemeClr val="accent1">
                    <a:lumMod val="50000"/>
                  </a:schemeClr>
                </a:solidFill>
              </a:rPr>
              <a:t>, Michael (2015) Microeconomía. Versión para </a:t>
            </a:r>
            <a:r>
              <a:rPr lang="es-MX" dirty="0" err="1" smtClean="0">
                <a:solidFill>
                  <a:schemeClr val="accent1">
                    <a:lumMod val="50000"/>
                  </a:schemeClr>
                </a:solidFill>
              </a:rPr>
              <a:t>Latinoamerica</a:t>
            </a:r>
            <a:r>
              <a:rPr lang="es-MX" dirty="0" smtClean="0">
                <a:solidFill>
                  <a:schemeClr val="accent1">
                    <a:lumMod val="50000"/>
                  </a:schemeClr>
                </a:solidFill>
              </a:rPr>
              <a:t>. Ed. Pearson, México.</a:t>
            </a:r>
            <a:endParaRPr lang="es-MX" dirty="0">
              <a:solidFill>
                <a:schemeClr val="accent1">
                  <a:lumMod val="50000"/>
                </a:schemeClr>
              </a:solidFill>
            </a:endParaRPr>
          </a:p>
        </p:txBody>
      </p:sp>
    </p:spTree>
    <p:extLst>
      <p:ext uri="{BB962C8B-B14F-4D97-AF65-F5344CB8AC3E}">
        <p14:creationId xmlns:p14="http://schemas.microsoft.com/office/powerpoint/2010/main" val="3450678486"/>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p:txBody>
          <a:bodyPr>
            <a:normAutofit/>
          </a:bodyPr>
          <a:lstStyle/>
          <a:p>
            <a:pPr algn="ctr"/>
            <a:r>
              <a:rPr lang="es-MX" sz="2000" b="1" dirty="0"/>
              <a:t>UNIVERSIDAD AUTÓNOMA DEL ESTADO DE MÉXICO</a:t>
            </a:r>
            <a:br>
              <a:rPr lang="es-MX" sz="2000" b="1" dirty="0"/>
            </a:br>
            <a:r>
              <a:rPr lang="es-MX" sz="2000" b="1" dirty="0"/>
              <a:t>FACULTAD DE TURISMO Y GASTRONOMÍA</a:t>
            </a:r>
            <a:br>
              <a:rPr lang="es-MX" sz="2000" b="1" dirty="0"/>
            </a:br>
            <a:r>
              <a:rPr lang="es-MX" sz="2000" b="1" dirty="0"/>
              <a:t>LICENCIATURA EN TURISMO</a:t>
            </a:r>
            <a:br>
              <a:rPr lang="es-MX" sz="2000" b="1" dirty="0"/>
            </a:br>
            <a:r>
              <a:rPr lang="es-MX" sz="2000" b="1" dirty="0" smtClean="0"/>
              <a:t>ECONOMÍA (PRIMER </a:t>
            </a:r>
            <a:r>
              <a:rPr lang="es-MX" sz="2000" b="1" dirty="0"/>
              <a:t>PERIODO)</a:t>
            </a:r>
            <a:br>
              <a:rPr lang="es-MX" sz="2000" b="1" dirty="0"/>
            </a:br>
            <a:r>
              <a:rPr lang="es-MX" sz="2000" b="1" dirty="0"/>
              <a:t>MATERIAL DIDÁCTICO CORRESPONDIENTE A LA UNIDAD </a:t>
            </a:r>
            <a:r>
              <a:rPr lang="es-MX" sz="2000" b="1" dirty="0" smtClean="0"/>
              <a:t>III MACROECONOMÍA “TEMAS 3.2  MEDICIÓN DE LA ACTIVIDAD ECONÓMICA</a:t>
            </a:r>
            <a:br>
              <a:rPr lang="es-MX" sz="2000" b="1" dirty="0" smtClean="0"/>
            </a:br>
            <a:r>
              <a:rPr lang="es-MX" sz="2000" b="1" dirty="0" smtClean="0"/>
              <a:t> ”</a:t>
            </a:r>
            <a:r>
              <a:rPr lang="es-MX" sz="2000" b="1" dirty="0"/>
              <a:t/>
            </a:r>
            <a:br>
              <a:rPr lang="es-MX" sz="2000" b="1" dirty="0"/>
            </a:br>
            <a:endParaRPr lang="es-MX" sz="2000" b="1" dirty="0"/>
          </a:p>
        </p:txBody>
      </p:sp>
      <p:sp>
        <p:nvSpPr>
          <p:cNvPr id="3" name="Subtítulo 2"/>
          <p:cNvSpPr>
            <a:spLocks noGrp="1"/>
          </p:cNvSpPr>
          <p:nvPr>
            <p:ph type="subTitle" idx="1"/>
          </p:nvPr>
        </p:nvSpPr>
        <p:spPr/>
        <p:txBody>
          <a:bodyPr>
            <a:normAutofit fontScale="85000" lnSpcReduction="10000"/>
          </a:bodyPr>
          <a:lstStyle/>
          <a:p>
            <a:r>
              <a:rPr lang="es-MX" b="1" dirty="0" smtClean="0">
                <a:solidFill>
                  <a:schemeClr val="accent1">
                    <a:lumMod val="50000"/>
                  </a:schemeClr>
                </a:solidFill>
              </a:rPr>
              <a:t>PRESENTA. M. EN C.I MARÍA DEL CONSUELO MÉNDEZ SOSA</a:t>
            </a:r>
            <a:endParaRPr lang="es-MX" b="1" dirty="0">
              <a:solidFill>
                <a:schemeClr val="accent1">
                  <a:lumMod val="50000"/>
                </a:schemeClr>
              </a:solidFill>
            </a:endParaRPr>
          </a:p>
        </p:txBody>
      </p:sp>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446340" y="3052865"/>
            <a:ext cx="6345717" cy="642682"/>
          </a:xfrm>
          <a:prstGeom prst="rect">
            <a:avLst/>
          </a:prstGeom>
        </p:spPr>
      </p:pic>
    </p:spTree>
    <p:extLst>
      <p:ext uri="{BB962C8B-B14F-4D97-AF65-F5344CB8AC3E}">
        <p14:creationId xmlns:p14="http://schemas.microsoft.com/office/powerpoint/2010/main" val="13178609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Marcador de contenido 6"/>
          <p:cNvSpPr>
            <a:spLocks noGrp="1"/>
          </p:cNvSpPr>
          <p:nvPr>
            <p:ph idx="1"/>
          </p:nvPr>
        </p:nvSpPr>
        <p:spPr>
          <a:xfrm>
            <a:off x="1293813" y="685800"/>
            <a:ext cx="10287000" cy="5551512"/>
          </a:xfrm>
        </p:spPr>
        <p:txBody>
          <a:bodyPr>
            <a:normAutofit lnSpcReduction="10000"/>
          </a:bodyPr>
          <a:lstStyle/>
          <a:p>
            <a:pPr marL="0" indent="0" algn="ctr">
              <a:buNone/>
            </a:pPr>
            <a:r>
              <a:rPr lang="es-MX" b="1" dirty="0" smtClean="0">
                <a:solidFill>
                  <a:schemeClr val="accent1">
                    <a:lumMod val="50000"/>
                  </a:schemeClr>
                </a:solidFill>
              </a:rPr>
              <a:t>PRESENTACIÓN</a:t>
            </a:r>
          </a:p>
          <a:p>
            <a:pPr marL="0" indent="0" algn="just">
              <a:buNone/>
            </a:pPr>
            <a:r>
              <a:rPr lang="es-ES" dirty="0">
                <a:solidFill>
                  <a:schemeClr val="accent4">
                    <a:lumMod val="50000"/>
                  </a:schemeClr>
                </a:solidFill>
              </a:rPr>
              <a:t>La práctica profesional del licenciado en turismo exige conozcan la importancia que el turismo reviste en la economía, para ello deberá conocer los principales componentes de la economía, así como el panorama macroeconómico, la contabilidad nacional, los principales conceptos de consumo, inversión así como la política económica, el dinero y sus funciones, y la economía a nivel internacional. Todo ello permitirá al alumno conocer y analizar las tendencias y políticas turísticas nacionales e internacionales, diagnosticar el ambiente interno y externo en materia turística con respecto al ámbito económico y sobre todo involucrarse en un futuro al mercado laboral en donde pueda ser capaz de tomar decisiones, definir estrategias y comercializar productos y/o servicios turísticos desde una plataforma económica.</a:t>
            </a:r>
            <a:endParaRPr lang="es-MX" dirty="0">
              <a:solidFill>
                <a:schemeClr val="accent4">
                  <a:lumMod val="50000"/>
                </a:schemeClr>
              </a:solidFill>
            </a:endParaRPr>
          </a:p>
          <a:p>
            <a:pPr marL="0" indent="0" algn="ctr">
              <a:buNone/>
            </a:pPr>
            <a:endParaRPr lang="es-MX" b="1" dirty="0">
              <a:solidFill>
                <a:schemeClr val="accent1">
                  <a:lumMod val="50000"/>
                </a:schemeClr>
              </a:solidFill>
            </a:endParaRPr>
          </a:p>
        </p:txBody>
      </p:sp>
    </p:spTree>
    <p:extLst>
      <p:ext uri="{BB962C8B-B14F-4D97-AF65-F5344CB8AC3E}">
        <p14:creationId xmlns:p14="http://schemas.microsoft.com/office/powerpoint/2010/main" val="29610744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08013" y="685801"/>
            <a:ext cx="3962400" cy="5767535"/>
          </a:xfrm>
        </p:spPr>
        <p:txBody>
          <a:bodyPr>
            <a:normAutofit/>
          </a:bodyPr>
          <a:lstStyle/>
          <a:p>
            <a:pPr algn="just">
              <a:spcBef>
                <a:spcPts val="0"/>
              </a:spcBef>
            </a:pPr>
            <a:r>
              <a:rPr lang="es-ES_tradnl" sz="5400" b="1" dirty="0" smtClean="0">
                <a:solidFill>
                  <a:srgbClr val="39527B"/>
                </a:solidFill>
                <a:latin typeface="Corbel"/>
              </a:rPr>
              <a:t>UNIDAD II. MICROECONOMÍA</a:t>
            </a:r>
            <a:br>
              <a:rPr lang="es-ES_tradnl" sz="5400" b="1" dirty="0" smtClean="0">
                <a:solidFill>
                  <a:srgbClr val="39527B"/>
                </a:solidFill>
                <a:latin typeface="Corbel"/>
              </a:rPr>
            </a:br>
            <a:r>
              <a:rPr lang="es-ES_tradnl" sz="5400" b="1" dirty="0" smtClean="0">
                <a:solidFill>
                  <a:srgbClr val="39527B"/>
                </a:solidFill>
                <a:latin typeface="Corbel"/>
              </a:rPr>
              <a:t/>
            </a:r>
            <a:br>
              <a:rPr lang="es-ES_tradnl" sz="5400" b="1" dirty="0" smtClean="0">
                <a:solidFill>
                  <a:srgbClr val="39527B"/>
                </a:solidFill>
                <a:latin typeface="Corbel"/>
              </a:rPr>
            </a:br>
            <a:r>
              <a:rPr lang="es-ES_tradnl" sz="2800" b="1" dirty="0"/>
              <a:t>Objetivo:</a:t>
            </a:r>
            <a:r>
              <a:rPr lang="es-ES_tradnl" sz="2800" dirty="0"/>
              <a:t> Reconocer los principales conceptos de la microeconomía, así como las relaciones entre ellos y su importancia en el funcionamiento de las unidades productivas</a:t>
            </a:r>
            <a:r>
              <a:rPr lang="es-ES_tradnl" sz="1800" dirty="0"/>
              <a:t>.</a:t>
            </a:r>
            <a:r>
              <a:rPr lang="es-ES_tradnl" sz="1800" b="1" dirty="0">
                <a:solidFill>
                  <a:srgbClr val="39527B"/>
                </a:solidFill>
                <a:latin typeface="Corbel"/>
              </a:rPr>
              <a:t/>
            </a:r>
            <a:br>
              <a:rPr lang="es-ES_tradnl" sz="1800" b="1" dirty="0">
                <a:solidFill>
                  <a:srgbClr val="39527B"/>
                </a:solidFill>
                <a:latin typeface="Corbel"/>
              </a:rPr>
            </a:br>
            <a:r>
              <a:rPr lang="es-ES_tradnl" sz="1800" b="1" dirty="0" smtClean="0">
                <a:solidFill>
                  <a:srgbClr val="39527B"/>
                </a:solidFill>
                <a:latin typeface="Corbel"/>
              </a:rPr>
              <a:t/>
            </a:r>
            <a:br>
              <a:rPr lang="es-ES_tradnl" sz="1800" b="1" dirty="0" smtClean="0">
                <a:solidFill>
                  <a:srgbClr val="39527B"/>
                </a:solidFill>
                <a:latin typeface="Corbel"/>
              </a:rPr>
            </a:br>
            <a:endParaRPr lang="es-ES_tradnl" sz="1800" b="1" i="0" dirty="0">
              <a:solidFill>
                <a:srgbClr val="39527B"/>
              </a:solidFill>
              <a:latin typeface="Corbel"/>
            </a:endParaRPr>
          </a:p>
        </p:txBody>
      </p:sp>
      <p:pic>
        <p:nvPicPr>
          <p:cNvPr id="3" name="Imagen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670476" y="3284984"/>
            <a:ext cx="2886075" cy="1581150"/>
          </a:xfrm>
          <a:prstGeom prst="rect">
            <a:avLst/>
          </a:prstGeom>
        </p:spPr>
      </p:pic>
    </p:spTree>
    <p:extLst>
      <p:ext uri="{BB962C8B-B14F-4D97-AF65-F5344CB8AC3E}">
        <p14:creationId xmlns:p14="http://schemas.microsoft.com/office/powerpoint/2010/main" val="3440801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293813" y="685800"/>
            <a:ext cx="10287000" cy="5839544"/>
          </a:xfrm>
        </p:spPr>
        <p:txBody>
          <a:bodyPr/>
          <a:lstStyle/>
          <a:p>
            <a:pPr marL="0" indent="0" algn="ctr">
              <a:buNone/>
            </a:pPr>
            <a:r>
              <a:rPr lang="es-MX" b="1" dirty="0" smtClean="0">
                <a:solidFill>
                  <a:schemeClr val="accent1">
                    <a:lumMod val="50000"/>
                  </a:schemeClr>
                </a:solidFill>
              </a:rPr>
              <a:t>UNIDAD III MACROECONOMÍA</a:t>
            </a:r>
          </a:p>
          <a:p>
            <a:pPr marL="0" indent="0" algn="ctr">
              <a:buNone/>
            </a:pPr>
            <a:endParaRPr lang="es-MX" b="1" dirty="0" smtClean="0">
              <a:solidFill>
                <a:schemeClr val="accent1">
                  <a:lumMod val="50000"/>
                </a:schemeClr>
              </a:solidFill>
            </a:endParaRPr>
          </a:p>
          <a:p>
            <a:pPr marL="0" indent="0" algn="just">
              <a:buNone/>
            </a:pPr>
            <a:r>
              <a:rPr lang="es-ES_tradnl" b="1" dirty="0"/>
              <a:t>Objetivo: </a:t>
            </a:r>
            <a:r>
              <a:rPr lang="es-ES_tradnl" dirty="0">
                <a:solidFill>
                  <a:schemeClr val="accent1">
                    <a:lumMod val="50000"/>
                  </a:schemeClr>
                </a:solidFill>
              </a:rPr>
              <a:t>Reconocer los factores de crecimiento nacional e internacional así como sus indicadores y los organismos económicos internacionales.</a:t>
            </a:r>
            <a:endParaRPr lang="es-MX" b="1" dirty="0">
              <a:solidFill>
                <a:schemeClr val="accent1">
                  <a:lumMod val="50000"/>
                </a:schemeClr>
              </a:solidFill>
            </a:endParaRPr>
          </a:p>
        </p:txBody>
      </p:sp>
      <p:pic>
        <p:nvPicPr>
          <p:cNvPr id="4" name="Marcador de posición de imagen 9"/>
          <p:cNvPicPr>
            <a:picLocks noChangeAspect="1"/>
          </p:cNvPicPr>
          <p:nvPr/>
        </p:nvPicPr>
        <p:blipFill>
          <a:blip r:embed="rId2">
            <a:extLst>
              <a:ext uri="{28A0092B-C50C-407E-A947-70E740481C1C}">
                <a14:useLocalDpi xmlns:a14="http://schemas.microsoft.com/office/drawing/2010/main" val="0"/>
              </a:ext>
            </a:extLst>
          </a:blip>
          <a:srcRect l="22000" r="22000"/>
          <a:stretch>
            <a:fillRect/>
          </a:stretch>
        </p:blipFill>
        <p:spPr>
          <a:xfrm>
            <a:off x="5014292" y="3533506"/>
            <a:ext cx="3223592" cy="2631798"/>
          </a:xfrm>
          <a:prstGeom prst="ellipse">
            <a:avLst/>
          </a:prstGeom>
        </p:spPr>
      </p:pic>
    </p:spTree>
    <p:extLst>
      <p:ext uri="{BB962C8B-B14F-4D97-AF65-F5344CB8AC3E}">
        <p14:creationId xmlns:p14="http://schemas.microsoft.com/office/powerpoint/2010/main" val="3539563480"/>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293813" y="685800"/>
            <a:ext cx="10287000" cy="5695528"/>
          </a:xfrm>
        </p:spPr>
        <p:txBody>
          <a:bodyPr>
            <a:normAutofit lnSpcReduction="10000"/>
          </a:bodyPr>
          <a:lstStyle/>
          <a:p>
            <a:pPr marL="0" indent="0" algn="ctr">
              <a:buNone/>
            </a:pPr>
            <a:r>
              <a:rPr lang="es-MX" b="1" dirty="0" smtClean="0">
                <a:solidFill>
                  <a:schemeClr val="accent1">
                    <a:lumMod val="50000"/>
                  </a:schemeClr>
                </a:solidFill>
              </a:rPr>
              <a:t>GUIÓN EXPLICATIVO</a:t>
            </a:r>
          </a:p>
          <a:p>
            <a:pPr marL="0" indent="0" algn="just">
              <a:buNone/>
            </a:pPr>
            <a:r>
              <a:rPr lang="es-MX" dirty="0">
                <a:solidFill>
                  <a:schemeClr val="accent1">
                    <a:lumMod val="50000"/>
                  </a:schemeClr>
                </a:solidFill>
              </a:rPr>
              <a:t>El presente material permitirá al alumno conocer algunos de los indicadores macroeconómicos tales como: el Producto Interno Bruto </a:t>
            </a:r>
            <a:r>
              <a:rPr lang="es-MX" b="1" i="1" dirty="0">
                <a:solidFill>
                  <a:schemeClr val="accent1">
                    <a:lumMod val="50000"/>
                  </a:schemeClr>
                </a:solidFill>
              </a:rPr>
              <a:t>(PIB) </a:t>
            </a:r>
            <a:r>
              <a:rPr lang="es-MX" dirty="0">
                <a:solidFill>
                  <a:schemeClr val="accent1">
                    <a:lumMod val="50000"/>
                  </a:schemeClr>
                </a:solidFill>
              </a:rPr>
              <a:t>así como la forma de medirlo; se analiza al PIB real y nominal y se identifican características que los hacen diferentes; también se hace referencia al Índice de Precios al Consumidor </a:t>
            </a:r>
            <a:r>
              <a:rPr lang="es-MX" b="1" i="1" dirty="0">
                <a:solidFill>
                  <a:schemeClr val="accent1">
                    <a:lumMod val="50000"/>
                  </a:schemeClr>
                </a:solidFill>
              </a:rPr>
              <a:t>(IPC) </a:t>
            </a:r>
            <a:r>
              <a:rPr lang="es-MX" dirty="0">
                <a:solidFill>
                  <a:schemeClr val="accent1">
                    <a:lumMod val="50000"/>
                  </a:schemeClr>
                </a:solidFill>
              </a:rPr>
              <a:t>indicando como se obtiene y señalando que a partir de la canasta de mercado se podrá ir calculando. Otro gran indicador es el Producto Nacional  Bruto </a:t>
            </a:r>
            <a:r>
              <a:rPr lang="es-MX" b="1" i="1" dirty="0">
                <a:solidFill>
                  <a:schemeClr val="accent1">
                    <a:lumMod val="50000"/>
                  </a:schemeClr>
                </a:solidFill>
              </a:rPr>
              <a:t>(PNB) </a:t>
            </a:r>
            <a:r>
              <a:rPr lang="es-MX" dirty="0">
                <a:solidFill>
                  <a:schemeClr val="accent1">
                    <a:lumMod val="50000"/>
                  </a:schemeClr>
                </a:solidFill>
              </a:rPr>
              <a:t>para lo que se presenta su concepto indicando lo que mide, también se presentan los conceptos de Producto Nacional Neto </a:t>
            </a:r>
            <a:r>
              <a:rPr lang="es-MX" b="1" i="1" dirty="0">
                <a:solidFill>
                  <a:schemeClr val="accent1">
                    <a:lumMod val="50000"/>
                  </a:schemeClr>
                </a:solidFill>
              </a:rPr>
              <a:t>(PNN), </a:t>
            </a:r>
            <a:r>
              <a:rPr lang="es-MX" dirty="0">
                <a:solidFill>
                  <a:schemeClr val="accent1">
                    <a:lumMod val="50000"/>
                  </a:schemeClr>
                </a:solidFill>
              </a:rPr>
              <a:t>Ingreso Nacional y Personal así como el Ingreso Personal Disponible.</a:t>
            </a:r>
          </a:p>
          <a:p>
            <a:pPr marL="0" indent="0" algn="just">
              <a:buNone/>
            </a:pPr>
            <a:r>
              <a:rPr lang="es-MX" dirty="0">
                <a:solidFill>
                  <a:schemeClr val="accent1">
                    <a:lumMod val="50000"/>
                  </a:schemeClr>
                </a:solidFill>
              </a:rPr>
              <a:t>Todo esto dará pauta para conocer de que manera el Turismo como actividad económica contribuye en la Producción del país.</a:t>
            </a:r>
          </a:p>
          <a:p>
            <a:pPr marL="0" indent="0" algn="just">
              <a:buNone/>
            </a:pPr>
            <a:endParaRPr lang="es-MX" b="1" dirty="0">
              <a:solidFill>
                <a:schemeClr val="accent1">
                  <a:lumMod val="50000"/>
                </a:schemeClr>
              </a:solidFill>
            </a:endParaRPr>
          </a:p>
        </p:txBody>
      </p:sp>
    </p:spTree>
    <p:extLst>
      <p:ext uri="{BB962C8B-B14F-4D97-AF65-F5344CB8AC3E}">
        <p14:creationId xmlns:p14="http://schemas.microsoft.com/office/powerpoint/2010/main" val="1802029088"/>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a:xfrm>
            <a:off x="643788" y="548680"/>
            <a:ext cx="10971372" cy="1368152"/>
          </a:xfrm>
        </p:spPr>
        <p:txBody>
          <a:bodyPr>
            <a:normAutofit fontScale="90000"/>
          </a:bodyPr>
          <a:lstStyle/>
          <a:p>
            <a:pPr algn="ctr"/>
            <a:r>
              <a:rPr lang="es-MX" b="1" dirty="0" smtClean="0">
                <a:solidFill>
                  <a:schemeClr val="accent1">
                    <a:lumMod val="50000"/>
                  </a:schemeClr>
                </a:solidFill>
              </a:rPr>
              <a:t/>
            </a:r>
            <a:br>
              <a:rPr lang="es-MX" b="1" dirty="0" smtClean="0">
                <a:solidFill>
                  <a:schemeClr val="accent1">
                    <a:lumMod val="50000"/>
                  </a:schemeClr>
                </a:solidFill>
              </a:rPr>
            </a:br>
            <a:r>
              <a:rPr lang="es-MX" b="1" dirty="0">
                <a:solidFill>
                  <a:schemeClr val="accent1">
                    <a:lumMod val="50000"/>
                  </a:schemeClr>
                </a:solidFill>
              </a:rPr>
              <a:t/>
            </a:r>
            <a:br>
              <a:rPr lang="es-MX" b="1" dirty="0">
                <a:solidFill>
                  <a:schemeClr val="accent1">
                    <a:lumMod val="50000"/>
                  </a:schemeClr>
                </a:solidFill>
              </a:rPr>
            </a:br>
            <a:r>
              <a:rPr lang="es-MX" b="1" dirty="0" smtClean="0">
                <a:solidFill>
                  <a:schemeClr val="accent1">
                    <a:lumMod val="50000"/>
                  </a:schemeClr>
                </a:solidFill>
              </a:rPr>
              <a:t>Producto </a:t>
            </a:r>
            <a:r>
              <a:rPr lang="es-MX" b="1" dirty="0">
                <a:solidFill>
                  <a:schemeClr val="accent1">
                    <a:lumMod val="50000"/>
                  </a:schemeClr>
                </a:solidFill>
              </a:rPr>
              <a:t>Interno </a:t>
            </a:r>
            <a:r>
              <a:rPr lang="es-MX" b="1" dirty="0" smtClean="0">
                <a:solidFill>
                  <a:schemeClr val="accent1">
                    <a:lumMod val="50000"/>
                  </a:schemeClr>
                </a:solidFill>
              </a:rPr>
              <a:t>Bruto</a:t>
            </a:r>
            <a:br>
              <a:rPr lang="es-MX" b="1" dirty="0" smtClean="0">
                <a:solidFill>
                  <a:schemeClr val="accent1">
                    <a:lumMod val="50000"/>
                  </a:schemeClr>
                </a:solidFill>
              </a:rPr>
            </a:br>
            <a:r>
              <a:rPr lang="es-MX" b="1" dirty="0" smtClean="0">
                <a:solidFill>
                  <a:schemeClr val="accent1">
                    <a:lumMod val="50000"/>
                  </a:schemeClr>
                </a:solidFill>
              </a:rPr>
              <a:t>PIB</a:t>
            </a:r>
            <a:r>
              <a:rPr lang="es-MX" b="1" dirty="0">
                <a:solidFill>
                  <a:schemeClr val="accent1">
                    <a:lumMod val="50000"/>
                  </a:schemeClr>
                </a:solidFill>
              </a:rPr>
              <a:t/>
            </a:r>
            <a:br>
              <a:rPr lang="es-MX" b="1" dirty="0">
                <a:solidFill>
                  <a:schemeClr val="accent1">
                    <a:lumMod val="50000"/>
                  </a:schemeClr>
                </a:solidFill>
              </a:rPr>
            </a:br>
            <a:endParaRPr lang="es-MX" b="1" dirty="0">
              <a:solidFill>
                <a:schemeClr val="accent1">
                  <a:lumMod val="50000"/>
                </a:schemeClr>
              </a:solidFill>
            </a:endParaRPr>
          </a:p>
        </p:txBody>
      </p:sp>
      <p:sp>
        <p:nvSpPr>
          <p:cNvPr id="5" name="Marcador de contenido 4"/>
          <p:cNvSpPr>
            <a:spLocks noGrp="1"/>
          </p:cNvSpPr>
          <p:nvPr>
            <p:ph sz="half" idx="1"/>
          </p:nvPr>
        </p:nvSpPr>
        <p:spPr>
          <a:xfrm>
            <a:off x="643788" y="2348880"/>
            <a:ext cx="5907826" cy="4191000"/>
          </a:xfrm>
        </p:spPr>
        <p:txBody>
          <a:bodyPr>
            <a:normAutofit fontScale="92500" lnSpcReduction="20000"/>
          </a:bodyPr>
          <a:lstStyle/>
          <a:p>
            <a:pPr algn="just">
              <a:buFont typeface="Wingdings" pitchFamily="2" charset="2"/>
              <a:buChar char="ü"/>
            </a:pPr>
            <a:r>
              <a:rPr lang="es-MX" dirty="0">
                <a:solidFill>
                  <a:schemeClr val="accent1">
                    <a:lumMod val="50000"/>
                  </a:schemeClr>
                </a:solidFill>
              </a:rPr>
              <a:t>De todos los concepto de macroeconomía el indicador más importante es el PIB.</a:t>
            </a:r>
          </a:p>
          <a:p>
            <a:pPr algn="just">
              <a:buFont typeface="Wingdings" pitchFamily="2" charset="2"/>
              <a:buChar char="ü"/>
            </a:pPr>
            <a:r>
              <a:rPr lang="es-MX" dirty="0">
                <a:solidFill>
                  <a:schemeClr val="accent1">
                    <a:lumMod val="50000"/>
                  </a:schemeClr>
                </a:solidFill>
              </a:rPr>
              <a:t>¿Qué es el PIB? Mide el valor total de los bienes y servicios producidos en un país en un año específico.</a:t>
            </a:r>
          </a:p>
          <a:p>
            <a:pPr algn="just">
              <a:buFont typeface="Wingdings" pitchFamily="2" charset="2"/>
              <a:buChar char="ü"/>
            </a:pPr>
            <a:r>
              <a:rPr lang="es-MX" dirty="0">
                <a:solidFill>
                  <a:schemeClr val="accent1">
                    <a:lumMod val="50000"/>
                  </a:schemeClr>
                </a:solidFill>
              </a:rPr>
              <a:t>El PIB constituye el indicador más amplio de la producción total de bienes y servicios de un país. </a:t>
            </a:r>
            <a:endParaRPr lang="es-MX" dirty="0">
              <a:solidFill>
                <a:schemeClr val="accent1">
                  <a:lumMod val="50000"/>
                </a:schemeClr>
              </a:solidFill>
            </a:endParaRPr>
          </a:p>
        </p:txBody>
      </p:sp>
      <p:sp>
        <p:nvSpPr>
          <p:cNvPr id="6" name="Marcador de contenido 5"/>
          <p:cNvSpPr>
            <a:spLocks noGrp="1"/>
          </p:cNvSpPr>
          <p:nvPr>
            <p:ph sz="half" idx="2"/>
          </p:nvPr>
        </p:nvSpPr>
        <p:spPr>
          <a:xfrm>
            <a:off x="6551614" y="2348880"/>
            <a:ext cx="5029199" cy="4191000"/>
          </a:xfrm>
        </p:spPr>
        <p:txBody>
          <a:bodyPr>
            <a:normAutofit fontScale="92500" lnSpcReduction="20000"/>
          </a:bodyPr>
          <a:lstStyle/>
          <a:p>
            <a:pPr algn="just">
              <a:buFont typeface="Wingdings" pitchFamily="2" charset="2"/>
              <a:buChar char="ü"/>
            </a:pPr>
            <a:r>
              <a:rPr lang="es-MX" dirty="0">
                <a:solidFill>
                  <a:schemeClr val="accent1">
                    <a:lumMod val="50000"/>
                  </a:schemeClr>
                </a:solidFill>
              </a:rPr>
              <a:t>Es la suma de los valores monetarios del consumo (C), la inversión bruta (I), las compras de bienes y servicios por parte del Estado (G) y las exportaciones netas (X) producidas en un país durante un determinado año.</a:t>
            </a:r>
          </a:p>
          <a:p>
            <a:pPr algn="just">
              <a:buFont typeface="Wingdings" pitchFamily="2" charset="2"/>
              <a:buChar char="ü"/>
            </a:pPr>
            <a:r>
              <a:rPr lang="es-MX" dirty="0">
                <a:solidFill>
                  <a:schemeClr val="accent1">
                    <a:lumMod val="50000"/>
                  </a:schemeClr>
                </a:solidFill>
              </a:rPr>
              <a:t>En símbolos se expresa: </a:t>
            </a:r>
            <a:r>
              <a:rPr lang="es-MX" b="1" dirty="0">
                <a:solidFill>
                  <a:schemeClr val="accent1">
                    <a:lumMod val="50000"/>
                  </a:schemeClr>
                </a:solidFill>
              </a:rPr>
              <a:t>PIB= C+I+G+X</a:t>
            </a:r>
          </a:p>
          <a:p>
            <a:pPr algn="just">
              <a:buFont typeface="Wingdings" pitchFamily="2" charset="2"/>
              <a:buChar char="ü"/>
            </a:pPr>
            <a:r>
              <a:rPr lang="es-MX" dirty="0">
                <a:solidFill>
                  <a:schemeClr val="accent1">
                    <a:lumMod val="50000"/>
                  </a:schemeClr>
                </a:solidFill>
              </a:rPr>
              <a:t>El fin más importante del PIB es medir el comportamiento global de una economía.</a:t>
            </a:r>
          </a:p>
          <a:p>
            <a:pPr marL="0" indent="0">
              <a:buNone/>
            </a:pPr>
            <a:endParaRPr lang="es-MX" dirty="0">
              <a:solidFill>
                <a:schemeClr val="accent1">
                  <a:lumMod val="50000"/>
                </a:schemeClr>
              </a:solidFill>
            </a:endParaRPr>
          </a:p>
        </p:txBody>
      </p:sp>
    </p:spTree>
    <p:extLst>
      <p:ext uri="{BB962C8B-B14F-4D97-AF65-F5344CB8AC3E}">
        <p14:creationId xmlns:p14="http://schemas.microsoft.com/office/powerpoint/2010/main" val="462264435"/>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Marcador de contenido 5"/>
          <p:cNvSpPr>
            <a:spLocks noGrp="1"/>
          </p:cNvSpPr>
          <p:nvPr>
            <p:ph idx="1"/>
          </p:nvPr>
        </p:nvSpPr>
        <p:spPr>
          <a:xfrm>
            <a:off x="1293813" y="685799"/>
            <a:ext cx="10287000" cy="5326403"/>
          </a:xfrm>
        </p:spPr>
        <p:txBody>
          <a:bodyPr/>
          <a:lstStyle/>
          <a:p>
            <a:pPr marL="0" indent="0" algn="just">
              <a:buNone/>
            </a:pPr>
            <a:r>
              <a:rPr lang="es-MX" b="1" dirty="0">
                <a:solidFill>
                  <a:schemeClr val="accent1">
                    <a:lumMod val="50000"/>
                  </a:schemeClr>
                </a:solidFill>
              </a:rPr>
              <a:t>(C) El consumo: </a:t>
            </a:r>
            <a:r>
              <a:rPr lang="es-MX" dirty="0">
                <a:solidFill>
                  <a:schemeClr val="accent1">
                    <a:lumMod val="50000"/>
                  </a:schemeClr>
                </a:solidFill>
              </a:rPr>
              <a:t>lo integra el gasto de las familias en bienes y servicios, con la excepción de compras de nueva vivienda.</a:t>
            </a:r>
          </a:p>
          <a:p>
            <a:pPr marL="0" indent="0">
              <a:buNone/>
            </a:pPr>
            <a:endParaRPr lang="es-MX" dirty="0"/>
          </a:p>
        </p:txBody>
      </p:sp>
      <p:pic>
        <p:nvPicPr>
          <p:cNvPr id="7" name="Imagen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472452">
            <a:off x="1776022" y="3315731"/>
            <a:ext cx="3280538" cy="2110525"/>
          </a:xfrm>
          <a:prstGeom prst="rect">
            <a:avLst/>
          </a:prstGeom>
        </p:spPr>
      </p:pic>
      <p:pic>
        <p:nvPicPr>
          <p:cNvPr id="8" name="Imagen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42284" y="2244266"/>
            <a:ext cx="2808312" cy="2336862"/>
          </a:xfrm>
          <a:prstGeom prst="rect">
            <a:avLst/>
          </a:prstGeom>
        </p:spPr>
      </p:pic>
      <p:pic>
        <p:nvPicPr>
          <p:cNvPr id="9" name="Imagen 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19872290">
            <a:off x="7741906" y="3242548"/>
            <a:ext cx="2769862" cy="2169911"/>
          </a:xfrm>
          <a:prstGeom prst="rect">
            <a:avLst/>
          </a:prstGeom>
        </p:spPr>
      </p:pic>
    </p:spTree>
    <p:extLst>
      <p:ext uri="{BB962C8B-B14F-4D97-AF65-F5344CB8AC3E}">
        <p14:creationId xmlns:p14="http://schemas.microsoft.com/office/powerpoint/2010/main" val="625708029"/>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293813" y="685800"/>
            <a:ext cx="10287000" cy="5623520"/>
          </a:xfrm>
        </p:spPr>
        <p:txBody>
          <a:bodyPr/>
          <a:lstStyle/>
          <a:p>
            <a:pPr marL="0" indent="0" algn="just">
              <a:buNone/>
            </a:pPr>
            <a:r>
              <a:rPr lang="es-MX" b="1" dirty="0">
                <a:solidFill>
                  <a:schemeClr val="accent1">
                    <a:lumMod val="50000"/>
                  </a:schemeClr>
                </a:solidFill>
              </a:rPr>
              <a:t>(I) Inversión: </a:t>
            </a:r>
            <a:r>
              <a:rPr lang="es-MX" dirty="0">
                <a:solidFill>
                  <a:schemeClr val="accent1">
                    <a:lumMod val="50000"/>
                  </a:schemeClr>
                </a:solidFill>
              </a:rPr>
              <a:t>Es el gasto en bienes de capital (bienes producidos que sirven para producir nuevos bienes), existencias e infraestructuras, incluyéndose la compra de nueva vivienda.</a:t>
            </a:r>
          </a:p>
          <a:p>
            <a:pPr marL="0" indent="0">
              <a:buNone/>
            </a:pPr>
            <a:endParaRPr lang="es-MX" dirty="0"/>
          </a:p>
        </p:txBody>
      </p:sp>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9539516">
            <a:off x="2219647" y="3431758"/>
            <a:ext cx="2697828" cy="2137461"/>
          </a:xfrm>
          <a:prstGeom prst="rect">
            <a:avLst/>
          </a:prstGeom>
        </p:spPr>
      </p:pic>
      <p:pic>
        <p:nvPicPr>
          <p:cNvPr id="5" name="Imagen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357912">
            <a:off x="4665726" y="2626023"/>
            <a:ext cx="2619375" cy="1743075"/>
          </a:xfrm>
          <a:prstGeom prst="rect">
            <a:avLst/>
          </a:prstGeom>
        </p:spPr>
      </p:pic>
      <p:pic>
        <p:nvPicPr>
          <p:cNvPr id="6" name="Imagen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1211715">
            <a:off x="6882498" y="4029322"/>
            <a:ext cx="2676525" cy="1704975"/>
          </a:xfrm>
          <a:prstGeom prst="rect">
            <a:avLst/>
          </a:prstGeom>
        </p:spPr>
      </p:pic>
    </p:spTree>
    <p:extLst>
      <p:ext uri="{BB962C8B-B14F-4D97-AF65-F5344CB8AC3E}">
        <p14:creationId xmlns:p14="http://schemas.microsoft.com/office/powerpoint/2010/main" val="3392702945"/>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293813" y="685800"/>
            <a:ext cx="10287000" cy="5551512"/>
          </a:xfrm>
        </p:spPr>
        <p:txBody>
          <a:bodyPr/>
          <a:lstStyle/>
          <a:p>
            <a:pPr marL="0" indent="0" algn="just">
              <a:buNone/>
            </a:pPr>
            <a:r>
              <a:rPr lang="es-MX" b="1" dirty="0">
                <a:solidFill>
                  <a:schemeClr val="accent1">
                    <a:lumMod val="50000"/>
                  </a:schemeClr>
                </a:solidFill>
              </a:rPr>
              <a:t>(G) Compras de Gobierno: </a:t>
            </a:r>
            <a:r>
              <a:rPr lang="es-MX" dirty="0">
                <a:solidFill>
                  <a:schemeClr val="accent1">
                    <a:lumMod val="50000"/>
                  </a:schemeClr>
                </a:solidFill>
              </a:rPr>
              <a:t>El gasto en bienes y servicios por los gobiernos o administraciones públicas, (incluye sueldos de funcionarios y gastos de inversión pública).</a:t>
            </a:r>
          </a:p>
          <a:p>
            <a:pPr marL="0" indent="0">
              <a:buNone/>
            </a:pPr>
            <a:endParaRPr lang="es-MX" dirty="0"/>
          </a:p>
        </p:txBody>
      </p:sp>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716016" y="2201614"/>
            <a:ext cx="2867025" cy="1590675"/>
          </a:xfrm>
          <a:prstGeom prst="rect">
            <a:avLst/>
          </a:prstGeom>
        </p:spPr>
      </p:pic>
      <p:pic>
        <p:nvPicPr>
          <p:cNvPr id="5" name="Imagen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845940" y="3801417"/>
            <a:ext cx="2543175" cy="1800225"/>
          </a:xfrm>
          <a:prstGeom prst="rect">
            <a:avLst/>
          </a:prstGeom>
        </p:spPr>
      </p:pic>
      <p:pic>
        <p:nvPicPr>
          <p:cNvPr id="7" name="Imagen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470676" y="3212976"/>
            <a:ext cx="1876425" cy="2438400"/>
          </a:xfrm>
          <a:prstGeom prst="rect">
            <a:avLst/>
          </a:prstGeom>
        </p:spPr>
      </p:pic>
    </p:spTree>
    <p:extLst>
      <p:ext uri="{BB962C8B-B14F-4D97-AF65-F5344CB8AC3E}">
        <p14:creationId xmlns:p14="http://schemas.microsoft.com/office/powerpoint/2010/main" val="3357712132"/>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053852" y="685800"/>
            <a:ext cx="10526961" cy="5479504"/>
          </a:xfrm>
        </p:spPr>
        <p:txBody>
          <a:bodyPr/>
          <a:lstStyle/>
          <a:p>
            <a:pPr marL="0" indent="0" algn="just">
              <a:buNone/>
            </a:pPr>
            <a:r>
              <a:rPr lang="es-MX" b="1" dirty="0">
                <a:solidFill>
                  <a:schemeClr val="accent1">
                    <a:lumMod val="50000"/>
                  </a:schemeClr>
                </a:solidFill>
              </a:rPr>
              <a:t>(X) Exportaciones: </a:t>
            </a:r>
            <a:r>
              <a:rPr lang="es-MX" dirty="0">
                <a:solidFill>
                  <a:schemeClr val="accent1">
                    <a:lumMod val="50000"/>
                  </a:schemeClr>
                </a:solidFill>
              </a:rPr>
              <a:t>Valor de exportaciones menos valor de las importaciones</a:t>
            </a:r>
            <a:r>
              <a:rPr lang="es-MX" dirty="0" smtClean="0">
                <a:solidFill>
                  <a:schemeClr val="accent1">
                    <a:lumMod val="50000"/>
                  </a:schemeClr>
                </a:solidFill>
              </a:rPr>
              <a:t>.</a:t>
            </a:r>
          </a:p>
          <a:p>
            <a:pPr marL="0" indent="0" algn="just">
              <a:buNone/>
            </a:pPr>
            <a:endParaRPr lang="es-MX" dirty="0">
              <a:solidFill>
                <a:schemeClr val="accent1">
                  <a:lumMod val="50000"/>
                </a:schemeClr>
              </a:solidFill>
            </a:endParaRPr>
          </a:p>
          <a:p>
            <a:pPr marL="0" indent="0">
              <a:buNone/>
            </a:pPr>
            <a:endParaRPr lang="es-MX" dirty="0"/>
          </a:p>
        </p:txBody>
      </p:sp>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75720" y="1546348"/>
            <a:ext cx="2419350" cy="1885950"/>
          </a:xfrm>
          <a:prstGeom prst="rect">
            <a:avLst/>
          </a:prstGeom>
        </p:spPr>
      </p:pic>
      <p:pic>
        <p:nvPicPr>
          <p:cNvPr id="5" name="Imagen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157583" y="2955713"/>
            <a:ext cx="2714625" cy="1685925"/>
          </a:xfrm>
          <a:prstGeom prst="rect">
            <a:avLst/>
          </a:prstGeom>
        </p:spPr>
      </p:pic>
      <p:pic>
        <p:nvPicPr>
          <p:cNvPr id="6" name="Imagen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449090" y="3555622"/>
            <a:ext cx="2324100" cy="1962150"/>
          </a:xfrm>
          <a:prstGeom prst="rect">
            <a:avLst/>
          </a:prstGeom>
        </p:spPr>
      </p:pic>
      <p:pic>
        <p:nvPicPr>
          <p:cNvPr id="7" name="Imagen 6"/>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721699" y="2841414"/>
            <a:ext cx="2381250" cy="1914525"/>
          </a:xfrm>
          <a:prstGeom prst="rect">
            <a:avLst/>
          </a:prstGeom>
        </p:spPr>
      </p:pic>
    </p:spTree>
    <p:extLst>
      <p:ext uri="{BB962C8B-B14F-4D97-AF65-F5344CB8AC3E}">
        <p14:creationId xmlns:p14="http://schemas.microsoft.com/office/powerpoint/2010/main" val="8122493"/>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18519" y="478688"/>
            <a:ext cx="10971372" cy="1066800"/>
          </a:xfrm>
        </p:spPr>
        <p:txBody>
          <a:bodyPr/>
          <a:lstStyle/>
          <a:p>
            <a:pPr algn="ctr"/>
            <a:r>
              <a:rPr lang="es-MX" b="1" dirty="0">
                <a:solidFill>
                  <a:schemeClr val="accent1">
                    <a:lumMod val="50000"/>
                  </a:schemeClr>
                </a:solidFill>
              </a:rPr>
              <a:t>¿Cómo se puede medir el PIB?</a:t>
            </a:r>
            <a:br>
              <a:rPr lang="es-MX" b="1" dirty="0">
                <a:solidFill>
                  <a:schemeClr val="accent1">
                    <a:lumMod val="50000"/>
                  </a:schemeClr>
                </a:solidFill>
              </a:rPr>
            </a:br>
            <a:r>
              <a:rPr lang="es-MX" b="1" dirty="0">
                <a:solidFill>
                  <a:schemeClr val="accent1">
                    <a:lumMod val="50000"/>
                  </a:schemeClr>
                </a:solidFill>
              </a:rPr>
              <a:t>1. Como flujo de productos</a:t>
            </a:r>
          </a:p>
        </p:txBody>
      </p:sp>
      <p:sp>
        <p:nvSpPr>
          <p:cNvPr id="3" name="Marcador de contenido 2"/>
          <p:cNvSpPr>
            <a:spLocks noGrp="1"/>
          </p:cNvSpPr>
          <p:nvPr>
            <p:ph idx="1"/>
          </p:nvPr>
        </p:nvSpPr>
        <p:spPr>
          <a:xfrm>
            <a:off x="1302891" y="2060848"/>
            <a:ext cx="10287000" cy="4190999"/>
          </a:xfrm>
        </p:spPr>
        <p:txBody>
          <a:bodyPr/>
          <a:lstStyle/>
          <a:p>
            <a:pPr marL="0" indent="0" algn="just">
              <a:buNone/>
            </a:pPr>
            <a:r>
              <a:rPr lang="es-MX" dirty="0">
                <a:solidFill>
                  <a:schemeClr val="accent1">
                    <a:lumMod val="50000"/>
                  </a:schemeClr>
                </a:solidFill>
              </a:rPr>
              <a:t>Todos los años el público consume una amplia variedad de bienes y servicios finales: manzanas, programas informáticos y pantalones; sanitarios y peluquerías. Solo incluimos los bienes finales; es decir, los bienes comprados y utilizados finalmente por los consumidores.</a:t>
            </a:r>
          </a:p>
          <a:p>
            <a:pPr marL="0" indent="0">
              <a:buNone/>
            </a:pPr>
            <a:endParaRPr lang="es-MX" dirty="0"/>
          </a:p>
        </p:txBody>
      </p:sp>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9150262">
            <a:off x="1173494" y="4223075"/>
            <a:ext cx="2726396" cy="1390650"/>
          </a:xfrm>
          <a:prstGeom prst="rect">
            <a:avLst/>
          </a:prstGeom>
        </p:spPr>
      </p:pic>
      <p:pic>
        <p:nvPicPr>
          <p:cNvPr id="5" name="Imagen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1448056">
            <a:off x="5318740" y="4061503"/>
            <a:ext cx="2143125" cy="2143125"/>
          </a:xfrm>
          <a:prstGeom prst="rect">
            <a:avLst/>
          </a:prstGeom>
        </p:spPr>
      </p:pic>
      <p:pic>
        <p:nvPicPr>
          <p:cNvPr id="6" name="Imagen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20289981">
            <a:off x="8332695" y="4235182"/>
            <a:ext cx="2752725" cy="1647825"/>
          </a:xfrm>
          <a:prstGeom prst="rect">
            <a:avLst/>
          </a:prstGeom>
        </p:spPr>
      </p:pic>
    </p:spTree>
    <p:extLst>
      <p:ext uri="{BB962C8B-B14F-4D97-AF65-F5344CB8AC3E}">
        <p14:creationId xmlns:p14="http://schemas.microsoft.com/office/powerpoint/2010/main" val="2473543991"/>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693812" y="685800"/>
            <a:ext cx="10887001" cy="5695528"/>
          </a:xfrm>
        </p:spPr>
        <p:txBody>
          <a:bodyPr/>
          <a:lstStyle/>
          <a:p>
            <a:pPr marL="0" indent="0">
              <a:buNone/>
            </a:pPr>
            <a:r>
              <a:rPr lang="es-MX" dirty="0" smtClean="0">
                <a:solidFill>
                  <a:schemeClr val="accent1">
                    <a:lumMod val="50000"/>
                  </a:schemeClr>
                </a:solidFill>
              </a:rPr>
              <a:t>Las personas gastan su ingreso en estos bienes de consumo.</a:t>
            </a:r>
          </a:p>
          <a:p>
            <a:pPr marL="0" indent="0" algn="ctr">
              <a:buNone/>
            </a:pPr>
            <a:endParaRPr lang="es-MX" dirty="0" smtClean="0">
              <a:solidFill>
                <a:schemeClr val="accent4">
                  <a:lumMod val="50000"/>
                </a:schemeClr>
              </a:solidFill>
            </a:endParaRPr>
          </a:p>
          <a:p>
            <a:pPr marL="0" indent="0" algn="ctr">
              <a:buNone/>
            </a:pPr>
            <a:endParaRPr lang="es-MX" dirty="0">
              <a:solidFill>
                <a:schemeClr val="accent4">
                  <a:lumMod val="50000"/>
                </a:schemeClr>
              </a:solidFill>
            </a:endParaRPr>
          </a:p>
          <a:p>
            <a:pPr marL="0" indent="0" algn="ctr">
              <a:buNone/>
            </a:pPr>
            <a:endParaRPr lang="es-MX" dirty="0" smtClean="0">
              <a:solidFill>
                <a:schemeClr val="accent4">
                  <a:lumMod val="50000"/>
                </a:schemeClr>
              </a:solidFill>
            </a:endParaRPr>
          </a:p>
          <a:p>
            <a:pPr marL="0" indent="0" algn="ctr">
              <a:buNone/>
            </a:pPr>
            <a:endParaRPr lang="es-MX" dirty="0">
              <a:solidFill>
                <a:schemeClr val="accent4">
                  <a:lumMod val="50000"/>
                </a:schemeClr>
              </a:solidFill>
            </a:endParaRPr>
          </a:p>
          <a:p>
            <a:pPr marL="0" indent="0" algn="just">
              <a:buNone/>
            </a:pPr>
            <a:r>
              <a:rPr lang="es-MX" dirty="0" smtClean="0">
                <a:solidFill>
                  <a:schemeClr val="accent1">
                    <a:lumMod val="50000"/>
                  </a:schemeClr>
                </a:solidFill>
              </a:rPr>
              <a:t>Sumemos </a:t>
            </a:r>
            <a:r>
              <a:rPr lang="es-MX" dirty="0">
                <a:solidFill>
                  <a:schemeClr val="accent1">
                    <a:lumMod val="50000"/>
                  </a:schemeClr>
                </a:solidFill>
              </a:rPr>
              <a:t>todos los dólares o pesos gastados en esos bienes finales de consumo y llegaremos al PIB total de esta economía.</a:t>
            </a:r>
          </a:p>
          <a:p>
            <a:pPr marL="0" indent="0" algn="ctr">
              <a:buNone/>
            </a:pPr>
            <a:r>
              <a:rPr lang="es-MX" dirty="0" smtClean="0"/>
              <a:t>   </a:t>
            </a:r>
            <a:endParaRPr lang="es-MX" dirty="0"/>
          </a:p>
        </p:txBody>
      </p:sp>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438228" y="1796361"/>
            <a:ext cx="2530524" cy="1584176"/>
          </a:xfrm>
          <a:prstGeom prst="rect">
            <a:avLst/>
          </a:prstGeom>
        </p:spPr>
      </p:pic>
      <p:pic>
        <p:nvPicPr>
          <p:cNvPr id="5" name="Imagen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25860" y="4987424"/>
            <a:ext cx="1593528" cy="1368152"/>
          </a:xfrm>
          <a:prstGeom prst="rect">
            <a:avLst/>
          </a:prstGeom>
        </p:spPr>
      </p:pic>
      <p:sp>
        <p:nvSpPr>
          <p:cNvPr id="6" name="Más 5"/>
          <p:cNvSpPr/>
          <p:nvPr/>
        </p:nvSpPr>
        <p:spPr>
          <a:xfrm>
            <a:off x="3224044" y="5449387"/>
            <a:ext cx="663533" cy="576063"/>
          </a:xfrm>
          <a:prstGeom prst="mathPlus">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s-MX"/>
          </a:p>
        </p:txBody>
      </p:sp>
      <p:pic>
        <p:nvPicPr>
          <p:cNvPr id="7" name="Imagen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773836" y="5025355"/>
            <a:ext cx="1584176" cy="1355973"/>
          </a:xfrm>
          <a:prstGeom prst="rect">
            <a:avLst/>
          </a:prstGeom>
        </p:spPr>
      </p:pic>
      <p:sp>
        <p:nvSpPr>
          <p:cNvPr id="8" name="Igual que 7"/>
          <p:cNvSpPr/>
          <p:nvPr/>
        </p:nvSpPr>
        <p:spPr>
          <a:xfrm>
            <a:off x="6995556" y="5449387"/>
            <a:ext cx="576064" cy="432046"/>
          </a:xfrm>
          <a:prstGeom prst="mathEqual">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s-MX">
              <a:solidFill>
                <a:schemeClr val="tx1"/>
              </a:solidFill>
            </a:endParaRPr>
          </a:p>
        </p:txBody>
      </p:sp>
      <p:pic>
        <p:nvPicPr>
          <p:cNvPr id="9" name="Imagen 8"/>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614692" y="4933230"/>
            <a:ext cx="1337232" cy="1362870"/>
          </a:xfrm>
          <a:prstGeom prst="rect">
            <a:avLst/>
          </a:prstGeom>
        </p:spPr>
      </p:pic>
    </p:spTree>
    <p:extLst>
      <p:ext uri="{BB962C8B-B14F-4D97-AF65-F5344CB8AC3E}">
        <p14:creationId xmlns:p14="http://schemas.microsoft.com/office/powerpoint/2010/main" val="2568531787"/>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77788" y="634008"/>
            <a:ext cx="10971372" cy="1066800"/>
          </a:xfrm>
        </p:spPr>
        <p:txBody>
          <a:bodyPr/>
          <a:lstStyle/>
          <a:p>
            <a:pPr algn="ctr"/>
            <a:r>
              <a:rPr lang="es-MX" b="1" dirty="0">
                <a:solidFill>
                  <a:schemeClr val="accent1">
                    <a:lumMod val="50000"/>
                  </a:schemeClr>
                </a:solidFill>
              </a:rPr>
              <a:t>2. Como una suma de ingresos o del </a:t>
            </a:r>
            <a:r>
              <a:rPr lang="es-MX" b="1" dirty="0" smtClean="0">
                <a:solidFill>
                  <a:schemeClr val="accent1">
                    <a:lumMod val="50000"/>
                  </a:schemeClr>
                </a:solidFill>
              </a:rPr>
              <a:t>costo</a:t>
            </a:r>
            <a:br>
              <a:rPr lang="es-MX" b="1" dirty="0" smtClean="0">
                <a:solidFill>
                  <a:schemeClr val="accent1">
                    <a:lumMod val="50000"/>
                  </a:schemeClr>
                </a:solidFill>
              </a:rPr>
            </a:br>
            <a:endParaRPr lang="es-MX" b="1" dirty="0">
              <a:solidFill>
                <a:schemeClr val="accent1">
                  <a:lumMod val="50000"/>
                </a:schemeClr>
              </a:solidFill>
            </a:endParaRPr>
          </a:p>
        </p:txBody>
      </p:sp>
      <p:sp>
        <p:nvSpPr>
          <p:cNvPr id="3" name="Marcador de contenido 2"/>
          <p:cNvSpPr>
            <a:spLocks noGrp="1"/>
          </p:cNvSpPr>
          <p:nvPr>
            <p:ph idx="1"/>
          </p:nvPr>
        </p:nvSpPr>
        <p:spPr>
          <a:xfrm>
            <a:off x="477788" y="2276872"/>
            <a:ext cx="11000838" cy="4190999"/>
          </a:xfrm>
        </p:spPr>
        <p:txBody>
          <a:bodyPr/>
          <a:lstStyle/>
          <a:p>
            <a:pPr marL="0" indent="0" algn="just">
              <a:buNone/>
            </a:pPr>
            <a:r>
              <a:rPr lang="es-MX" dirty="0">
                <a:solidFill>
                  <a:schemeClr val="accent1">
                    <a:lumMod val="50000"/>
                  </a:schemeClr>
                </a:solidFill>
              </a:rPr>
              <a:t>Fluyen todos los costos de las empresas, que comprenden los salarios que pagan al trabajo, los alquileres que se pagan a la tierra, los beneficios que se pagan al capital.</a:t>
            </a:r>
          </a:p>
          <a:p>
            <a:pPr marL="0" indent="0" algn="just">
              <a:buNone/>
            </a:pPr>
            <a:r>
              <a:rPr lang="es-MX" dirty="0">
                <a:solidFill>
                  <a:schemeClr val="accent1">
                    <a:lumMod val="50000"/>
                  </a:schemeClr>
                </a:solidFill>
              </a:rPr>
              <a:t>Pero estos costos de las empresas también son los ingresos que perciben los hogares de las empresas.</a:t>
            </a:r>
          </a:p>
          <a:p>
            <a:pPr marL="0" indent="0" algn="just">
              <a:buNone/>
            </a:pPr>
            <a:r>
              <a:rPr lang="es-MX" dirty="0">
                <a:solidFill>
                  <a:schemeClr val="accent1">
                    <a:lumMod val="50000"/>
                  </a:schemeClr>
                </a:solidFill>
              </a:rPr>
              <a:t>Esto quiere decir, considerar el total de ingresos de los factores (salarios, intereses, alquileres)que son los costos de producción de los bienes finales de la sociedad.</a:t>
            </a:r>
          </a:p>
          <a:p>
            <a:pPr marL="0" indent="0">
              <a:buNone/>
            </a:pPr>
            <a:endParaRPr lang="es-MX" dirty="0"/>
          </a:p>
        </p:txBody>
      </p:sp>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9953518">
            <a:off x="662229" y="910490"/>
            <a:ext cx="1325744" cy="1124146"/>
          </a:xfrm>
          <a:prstGeom prst="rect">
            <a:avLst/>
          </a:prstGeom>
        </p:spPr>
      </p:pic>
      <p:pic>
        <p:nvPicPr>
          <p:cNvPr id="5" name="Imagen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1855005">
            <a:off x="10325503" y="965351"/>
            <a:ext cx="1154576" cy="1092532"/>
          </a:xfrm>
          <a:prstGeom prst="rect">
            <a:avLst/>
          </a:prstGeom>
        </p:spPr>
      </p:pic>
    </p:spTree>
    <p:extLst>
      <p:ext uri="{BB962C8B-B14F-4D97-AF65-F5344CB8AC3E}">
        <p14:creationId xmlns:p14="http://schemas.microsoft.com/office/powerpoint/2010/main" val="2121389941"/>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293813" y="685800"/>
            <a:ext cx="10287000" cy="5623520"/>
          </a:xfrm>
        </p:spPr>
        <p:txBody>
          <a:bodyPr/>
          <a:lstStyle/>
          <a:p>
            <a:pPr marL="0" indent="0" algn="ctr">
              <a:buNone/>
            </a:pPr>
            <a:r>
              <a:rPr lang="es-MX" b="1" dirty="0" smtClean="0">
                <a:solidFill>
                  <a:schemeClr val="accent1">
                    <a:lumMod val="50000"/>
                  </a:schemeClr>
                </a:solidFill>
              </a:rPr>
              <a:t>GUIÓN EXPLICATIVO</a:t>
            </a:r>
          </a:p>
          <a:p>
            <a:pPr marL="0" indent="0" algn="just">
              <a:buNone/>
            </a:pPr>
            <a:r>
              <a:rPr lang="es-MX" dirty="0" smtClean="0">
                <a:solidFill>
                  <a:schemeClr val="accent1">
                    <a:lumMod val="50000"/>
                  </a:schemeClr>
                </a:solidFill>
              </a:rPr>
              <a:t>El presente material permitirá al alumno conocer lo que es la microeconomía, su concepto así como el padre de la microeconomía. También podrá conocer a la demanda y la oferta, sus determinantes, la tabla y curva de éstos.</a:t>
            </a:r>
          </a:p>
          <a:p>
            <a:pPr marL="0" indent="0" algn="just">
              <a:buNone/>
            </a:pPr>
            <a:r>
              <a:rPr lang="es-MX" dirty="0">
                <a:solidFill>
                  <a:schemeClr val="accent1">
                    <a:lumMod val="50000"/>
                  </a:schemeClr>
                </a:solidFill>
              </a:rPr>
              <a:t>Cada una de las diapositivas ilustra de manera sencilla con imágenes alusivas el tema abordado permitiendo al estudiante entender </a:t>
            </a:r>
            <a:r>
              <a:rPr lang="es-MX" dirty="0" smtClean="0">
                <a:solidFill>
                  <a:schemeClr val="accent1">
                    <a:lumMod val="50000"/>
                  </a:schemeClr>
                </a:solidFill>
              </a:rPr>
              <a:t>claramente cada uno de los conceptos.</a:t>
            </a:r>
          </a:p>
          <a:p>
            <a:pPr marL="0" indent="0" algn="just">
              <a:buNone/>
            </a:pPr>
            <a:r>
              <a:rPr lang="es-MX" dirty="0">
                <a:solidFill>
                  <a:schemeClr val="accent1">
                    <a:lumMod val="50000"/>
                  </a:schemeClr>
                </a:solidFill>
              </a:rPr>
              <a:t>Al finalizar la presentación se integran las fuentes consultadas, con el fin de poder acudir a ellas para profundizar en cada uno delos apartados. </a:t>
            </a:r>
          </a:p>
          <a:p>
            <a:pPr marL="0" indent="0" algn="just">
              <a:buNone/>
            </a:pPr>
            <a:endParaRPr lang="es-MX" b="1" dirty="0">
              <a:solidFill>
                <a:schemeClr val="accent1">
                  <a:lumMod val="50000"/>
                </a:schemeClr>
              </a:solidFill>
            </a:endParaRPr>
          </a:p>
        </p:txBody>
      </p:sp>
    </p:spTree>
    <p:extLst>
      <p:ext uri="{BB962C8B-B14F-4D97-AF65-F5344CB8AC3E}">
        <p14:creationId xmlns:p14="http://schemas.microsoft.com/office/powerpoint/2010/main" val="4026915961"/>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ítulo 5"/>
          <p:cNvSpPr>
            <a:spLocks noGrp="1"/>
          </p:cNvSpPr>
          <p:nvPr>
            <p:ph type="title"/>
          </p:nvPr>
        </p:nvSpPr>
        <p:spPr>
          <a:xfrm>
            <a:off x="608014" y="685800"/>
            <a:ext cx="3962400" cy="5623520"/>
          </a:xfrm>
        </p:spPr>
        <p:txBody>
          <a:bodyPr/>
          <a:lstStyle/>
          <a:p>
            <a:endParaRPr lang="es-MX" dirty="0"/>
          </a:p>
        </p:txBody>
      </p:sp>
      <p:sp>
        <p:nvSpPr>
          <p:cNvPr id="7" name="Marcador de contenido 6"/>
          <p:cNvSpPr>
            <a:spLocks noGrp="1"/>
          </p:cNvSpPr>
          <p:nvPr>
            <p:ph idx="1"/>
          </p:nvPr>
        </p:nvSpPr>
        <p:spPr/>
        <p:txBody>
          <a:bodyPr>
            <a:normAutofit lnSpcReduction="10000"/>
          </a:bodyPr>
          <a:lstStyle/>
          <a:p>
            <a:pPr marL="0" indent="0" algn="just">
              <a:buNone/>
            </a:pPr>
            <a:r>
              <a:rPr lang="es-MX" b="1" dirty="0">
                <a:solidFill>
                  <a:schemeClr val="accent1">
                    <a:lumMod val="50000"/>
                  </a:schemeClr>
                </a:solidFill>
              </a:rPr>
              <a:t>PIB NOMINAL: </a:t>
            </a:r>
            <a:r>
              <a:rPr lang="es-MX" dirty="0">
                <a:solidFill>
                  <a:schemeClr val="accent1">
                    <a:lumMod val="50000"/>
                  </a:schemeClr>
                </a:solidFill>
              </a:rPr>
              <a:t>Es la suma de las cantidades de bienes finales producidos multiplicado por su precio corriente. Representa el valor total de los bienes y servicios nuevos producidos y lo calculamos usando sus precios de venta durante el año en que fueron producidos. El PIB nominal aumenta con el paso del tiempo por dos razones:</a:t>
            </a:r>
          </a:p>
          <a:p>
            <a:pPr marL="0" indent="0" algn="just">
              <a:buNone/>
            </a:pPr>
            <a:endParaRPr lang="es-MX" dirty="0">
              <a:solidFill>
                <a:schemeClr val="accent1">
                  <a:lumMod val="50000"/>
                </a:schemeClr>
              </a:solidFill>
            </a:endParaRPr>
          </a:p>
          <a:p>
            <a:pPr marL="0" indent="0" algn="just">
              <a:buNone/>
            </a:pPr>
            <a:r>
              <a:rPr lang="es-MX" b="1" dirty="0">
                <a:solidFill>
                  <a:schemeClr val="accent1">
                    <a:lumMod val="50000"/>
                  </a:schemeClr>
                </a:solidFill>
              </a:rPr>
              <a:t>1° </a:t>
            </a:r>
            <a:r>
              <a:rPr lang="es-MX" dirty="0">
                <a:solidFill>
                  <a:schemeClr val="accent1">
                    <a:lumMod val="50000"/>
                  </a:schemeClr>
                </a:solidFill>
              </a:rPr>
              <a:t>La producción de la mayoría de los bienes aumenta con el paso del tiempo.</a:t>
            </a:r>
            <a:endParaRPr lang="es-MX" b="1" dirty="0">
              <a:solidFill>
                <a:schemeClr val="accent1">
                  <a:lumMod val="50000"/>
                </a:schemeClr>
              </a:solidFill>
            </a:endParaRPr>
          </a:p>
          <a:p>
            <a:pPr marL="0" indent="0" algn="just">
              <a:buNone/>
            </a:pPr>
            <a:r>
              <a:rPr lang="es-MX" b="1" dirty="0">
                <a:solidFill>
                  <a:schemeClr val="accent1">
                    <a:lumMod val="50000"/>
                  </a:schemeClr>
                </a:solidFill>
              </a:rPr>
              <a:t>2° </a:t>
            </a:r>
            <a:r>
              <a:rPr lang="es-MX" dirty="0">
                <a:solidFill>
                  <a:schemeClr val="accent1">
                    <a:lumMod val="50000"/>
                  </a:schemeClr>
                </a:solidFill>
              </a:rPr>
              <a:t>El precio de la mayoría de los bienes también sube con el paso del tiempo.</a:t>
            </a:r>
            <a:endParaRPr lang="es-MX" b="1" dirty="0">
              <a:solidFill>
                <a:schemeClr val="accent1">
                  <a:lumMod val="50000"/>
                </a:schemeClr>
              </a:solidFill>
            </a:endParaRPr>
          </a:p>
          <a:p>
            <a:pPr marL="0" indent="0">
              <a:buNone/>
            </a:pPr>
            <a:endParaRPr lang="es-MX" dirty="0"/>
          </a:p>
        </p:txBody>
      </p:sp>
      <p:pic>
        <p:nvPicPr>
          <p:cNvPr id="9" name="Imagen 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09836" y="836712"/>
            <a:ext cx="3456383" cy="1838325"/>
          </a:xfrm>
          <a:prstGeom prst="rect">
            <a:avLst/>
          </a:prstGeom>
        </p:spPr>
      </p:pic>
      <p:pic>
        <p:nvPicPr>
          <p:cNvPr id="10" name="Imagen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09836" y="3573016"/>
            <a:ext cx="3456383" cy="1790700"/>
          </a:xfrm>
          <a:prstGeom prst="rect">
            <a:avLst/>
          </a:prstGeom>
        </p:spPr>
      </p:pic>
    </p:spTree>
    <p:extLst>
      <p:ext uri="{BB962C8B-B14F-4D97-AF65-F5344CB8AC3E}">
        <p14:creationId xmlns:p14="http://schemas.microsoft.com/office/powerpoint/2010/main" val="2951368949"/>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08014" y="685800"/>
            <a:ext cx="3962400" cy="5486400"/>
          </a:xfrm>
        </p:spPr>
        <p:txBody>
          <a:bodyPr/>
          <a:lstStyle/>
          <a:p>
            <a:pPr algn="just"/>
            <a:r>
              <a:rPr lang="es-MX" sz="3200" b="1" dirty="0">
                <a:solidFill>
                  <a:schemeClr val="accent1">
                    <a:lumMod val="50000"/>
                  </a:schemeClr>
                </a:solidFill>
              </a:rPr>
              <a:t>PIB </a:t>
            </a:r>
            <a:r>
              <a:rPr lang="es-MX" sz="3200" b="1" dirty="0" smtClean="0">
                <a:solidFill>
                  <a:schemeClr val="accent1">
                    <a:lumMod val="50000"/>
                  </a:schemeClr>
                </a:solidFill>
              </a:rPr>
              <a:t>REAL</a:t>
            </a:r>
            <a:br>
              <a:rPr lang="es-MX" sz="3200" b="1" dirty="0" smtClean="0">
                <a:solidFill>
                  <a:schemeClr val="accent1">
                    <a:lumMod val="50000"/>
                  </a:schemeClr>
                </a:solidFill>
              </a:rPr>
            </a:br>
            <a:r>
              <a:rPr lang="es-MX" sz="3200" dirty="0">
                <a:solidFill>
                  <a:schemeClr val="accent1">
                    <a:lumMod val="50000"/>
                  </a:schemeClr>
                </a:solidFill>
              </a:rPr>
              <a:t>Es la producción de bienes y servicios valorada a precios constantes, el objetivo es ver como cambia el volumen de producción. Para ello necesitamos elegir un año como año base.</a:t>
            </a:r>
            <a:br>
              <a:rPr lang="es-MX" sz="3200" dirty="0">
                <a:solidFill>
                  <a:schemeClr val="accent1">
                    <a:lumMod val="50000"/>
                  </a:schemeClr>
                </a:solidFill>
              </a:rPr>
            </a:br>
            <a:r>
              <a:rPr lang="es-MX" b="1" dirty="0">
                <a:solidFill>
                  <a:schemeClr val="accent4">
                    <a:lumMod val="50000"/>
                  </a:schemeClr>
                </a:solidFill>
              </a:rPr>
              <a:t/>
            </a:r>
            <a:br>
              <a:rPr lang="es-MX" b="1" dirty="0">
                <a:solidFill>
                  <a:schemeClr val="accent4">
                    <a:lumMod val="50000"/>
                  </a:schemeClr>
                </a:solidFill>
              </a:rPr>
            </a:br>
            <a:endParaRPr lang="es-MX" dirty="0"/>
          </a:p>
        </p:txBody>
      </p:sp>
      <p:pic>
        <p:nvPicPr>
          <p:cNvPr id="5" name="Marcador de posición de imagen 8"/>
          <p:cNvPicPr>
            <a:picLocks noGrp="1" noChangeAspect="1"/>
          </p:cNvPicPr>
          <p:nvPr>
            <p:ph idx="1"/>
          </p:nvPr>
        </p:nvPicPr>
        <p:blipFill>
          <a:blip r:embed="rId2">
            <a:extLst>
              <a:ext uri="{28A0092B-C50C-407E-A947-70E740481C1C}">
                <a14:useLocalDpi xmlns:a14="http://schemas.microsoft.com/office/drawing/2010/main" val="0"/>
              </a:ext>
            </a:extLst>
          </a:blip>
          <a:srcRect l="18947" r="18947"/>
          <a:stretch>
            <a:fillRect/>
          </a:stretch>
        </p:blipFill>
        <p:spPr bwMode="auto">
          <a:xfrm>
            <a:off x="6526460" y="1484784"/>
            <a:ext cx="3744416" cy="374441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65148111"/>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08014" y="685800"/>
            <a:ext cx="3962400" cy="5839544"/>
          </a:xfrm>
        </p:spPr>
        <p:txBody>
          <a:bodyPr/>
          <a:lstStyle/>
          <a:p>
            <a:pPr algn="ctr"/>
            <a:r>
              <a:rPr lang="es-MX" b="1" dirty="0" smtClean="0">
                <a:solidFill>
                  <a:schemeClr val="accent1">
                    <a:lumMod val="50000"/>
                  </a:schemeClr>
                </a:solidFill>
              </a:rPr>
              <a:t>Índice de precios al consumidor</a:t>
            </a:r>
            <a:br>
              <a:rPr lang="es-MX" b="1" dirty="0" smtClean="0">
                <a:solidFill>
                  <a:schemeClr val="accent1">
                    <a:lumMod val="50000"/>
                  </a:schemeClr>
                </a:solidFill>
              </a:rPr>
            </a:br>
            <a:r>
              <a:rPr lang="es-MX" b="1" dirty="0" smtClean="0">
                <a:solidFill>
                  <a:schemeClr val="accent1">
                    <a:lumMod val="50000"/>
                  </a:schemeClr>
                </a:solidFill>
              </a:rPr>
              <a:t/>
            </a:r>
            <a:br>
              <a:rPr lang="es-MX" b="1" dirty="0" smtClean="0">
                <a:solidFill>
                  <a:schemeClr val="accent1">
                    <a:lumMod val="50000"/>
                  </a:schemeClr>
                </a:solidFill>
              </a:rPr>
            </a:br>
            <a:r>
              <a:rPr lang="es-MX" b="1" dirty="0" smtClean="0">
                <a:solidFill>
                  <a:schemeClr val="accent1">
                    <a:lumMod val="50000"/>
                  </a:schemeClr>
                </a:solidFill>
              </a:rPr>
              <a:t/>
            </a:r>
            <a:br>
              <a:rPr lang="es-MX" b="1" dirty="0" smtClean="0">
                <a:solidFill>
                  <a:schemeClr val="accent1">
                    <a:lumMod val="50000"/>
                  </a:schemeClr>
                </a:solidFill>
              </a:rPr>
            </a:br>
            <a:r>
              <a:rPr lang="es-MX" dirty="0" smtClean="0"/>
              <a:t/>
            </a:r>
            <a:br>
              <a:rPr lang="es-MX" dirty="0" smtClean="0"/>
            </a:br>
            <a:r>
              <a:rPr lang="es-MX" dirty="0"/>
              <a:t/>
            </a:r>
            <a:br>
              <a:rPr lang="es-MX" dirty="0"/>
            </a:br>
            <a:endParaRPr lang="es-MX" dirty="0"/>
          </a:p>
        </p:txBody>
      </p:sp>
      <p:sp>
        <p:nvSpPr>
          <p:cNvPr id="3" name="Marcador de contenido 2"/>
          <p:cNvSpPr>
            <a:spLocks noGrp="1"/>
          </p:cNvSpPr>
          <p:nvPr>
            <p:ph idx="1"/>
          </p:nvPr>
        </p:nvSpPr>
        <p:spPr/>
        <p:txBody>
          <a:bodyPr/>
          <a:lstStyle/>
          <a:p>
            <a:pPr marL="0" indent="0" algn="just">
              <a:buNone/>
            </a:pPr>
            <a:r>
              <a:rPr lang="es-MX" dirty="0">
                <a:solidFill>
                  <a:schemeClr val="accent1">
                    <a:lumMod val="50000"/>
                  </a:schemeClr>
                </a:solidFill>
              </a:rPr>
              <a:t>El indicador más utilizado de la inflación es el índice de precios de consumo, también llamado IPC. Mide el costo de adquisición de una canasta estándar de bienes en diferentes momentos. La canasta de mercado comprende los precios de los alimentos, la ropa, la vivienda, los combustibles, el transporte, la asistencia médica, las matrículas universitarias y otros bienes y servicios que se compran diariamente.</a:t>
            </a:r>
          </a:p>
          <a:p>
            <a:pPr marL="0" indent="0">
              <a:buNone/>
            </a:pPr>
            <a:endParaRPr lang="es-MX" dirty="0"/>
          </a:p>
        </p:txBody>
      </p:sp>
      <p:pic>
        <p:nvPicPr>
          <p:cNvPr id="6" name="Imagen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03306" y="685800"/>
            <a:ext cx="2974881" cy="1876425"/>
          </a:xfrm>
          <a:prstGeom prst="rect">
            <a:avLst/>
          </a:prstGeom>
        </p:spPr>
      </p:pic>
      <p:pic>
        <p:nvPicPr>
          <p:cNvPr id="7" name="Imagen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03306" y="4925144"/>
            <a:ext cx="2974881" cy="1600200"/>
          </a:xfrm>
          <a:prstGeom prst="rect">
            <a:avLst/>
          </a:prstGeom>
        </p:spPr>
      </p:pic>
    </p:spTree>
    <p:extLst>
      <p:ext uri="{BB962C8B-B14F-4D97-AF65-F5344CB8AC3E}">
        <p14:creationId xmlns:p14="http://schemas.microsoft.com/office/powerpoint/2010/main" val="1544129143"/>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08014" y="685800"/>
            <a:ext cx="3962400" cy="5486400"/>
          </a:xfrm>
        </p:spPr>
        <p:txBody>
          <a:bodyPr/>
          <a:lstStyle/>
          <a:p>
            <a:pPr algn="just"/>
            <a:r>
              <a:rPr lang="es-MX" sz="3200" dirty="0">
                <a:solidFill>
                  <a:schemeClr val="accent1">
                    <a:lumMod val="50000"/>
                  </a:schemeClr>
                </a:solidFill>
              </a:rPr>
              <a:t>La canasta de mercado comprende los precios de los alimentos, la ropa, la vivienda, los combustibles, el transporte, la asistencia médica, las matrículas universitarias y otros bienes y servicios que se compran diariamente.</a:t>
            </a:r>
            <a:br>
              <a:rPr lang="es-MX" sz="3200" dirty="0">
                <a:solidFill>
                  <a:schemeClr val="accent1">
                    <a:lumMod val="50000"/>
                  </a:schemeClr>
                </a:solidFill>
              </a:rPr>
            </a:br>
            <a:endParaRPr lang="es-MX" sz="3200" dirty="0">
              <a:solidFill>
                <a:schemeClr val="accent1">
                  <a:lumMod val="50000"/>
                </a:schemeClr>
              </a:solidFill>
            </a:endParaRPr>
          </a:p>
        </p:txBody>
      </p:sp>
      <p:pic>
        <p:nvPicPr>
          <p:cNvPr id="6" name="Imagen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244681" y="558695"/>
            <a:ext cx="1728192" cy="1701130"/>
          </a:xfrm>
          <a:prstGeom prst="rect">
            <a:avLst/>
          </a:prstGeom>
        </p:spPr>
      </p:pic>
      <p:pic>
        <p:nvPicPr>
          <p:cNvPr id="7" name="Imagen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622631" y="545419"/>
            <a:ext cx="1786008" cy="1685925"/>
          </a:xfrm>
          <a:prstGeom prst="rect">
            <a:avLst/>
          </a:prstGeom>
        </p:spPr>
      </p:pic>
      <p:pic>
        <p:nvPicPr>
          <p:cNvPr id="8" name="Imagen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269357" y="3437972"/>
            <a:ext cx="1597719" cy="1800199"/>
          </a:xfrm>
          <a:prstGeom prst="rect">
            <a:avLst/>
          </a:prstGeom>
        </p:spPr>
      </p:pic>
      <p:pic>
        <p:nvPicPr>
          <p:cNvPr id="9" name="Marcador de contenido 16"/>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942401" y="3807656"/>
            <a:ext cx="1706319" cy="1623488"/>
          </a:xfrm>
          <a:prstGeom prst="rect">
            <a:avLst/>
          </a:prstGeom>
        </p:spPr>
      </p:pic>
      <p:pic>
        <p:nvPicPr>
          <p:cNvPr id="10" name="Imagen 9"/>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453962" y="4626425"/>
            <a:ext cx="1901552" cy="1486769"/>
          </a:xfrm>
          <a:prstGeom prst="rect">
            <a:avLst/>
          </a:prstGeom>
        </p:spPr>
      </p:pic>
      <p:pic>
        <p:nvPicPr>
          <p:cNvPr id="12" name="Marcador de contenido 11"/>
          <p:cNvPicPr>
            <a:picLocks noGrp="1" noChangeAspect="1"/>
          </p:cNvPicPr>
          <p:nvPr>
            <p:ph idx="1"/>
          </p:nvPr>
        </p:nvPicPr>
        <p:blipFill>
          <a:blip r:embed="rId7">
            <a:extLst>
              <a:ext uri="{28A0092B-C50C-407E-A947-70E740481C1C}">
                <a14:useLocalDpi xmlns:a14="http://schemas.microsoft.com/office/drawing/2010/main" val="0"/>
              </a:ext>
            </a:extLst>
          </a:blip>
          <a:stretch>
            <a:fillRect/>
          </a:stretch>
        </p:blipFill>
        <p:spPr>
          <a:xfrm>
            <a:off x="6742484" y="2060849"/>
            <a:ext cx="3168352" cy="2230164"/>
          </a:xfrm>
        </p:spPr>
      </p:pic>
    </p:spTree>
    <p:extLst>
      <p:ext uri="{BB962C8B-B14F-4D97-AF65-F5344CB8AC3E}">
        <p14:creationId xmlns:p14="http://schemas.microsoft.com/office/powerpoint/2010/main" val="1450011877"/>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4"/>
          <p:cNvSpPr>
            <a:spLocks noGrp="1"/>
          </p:cNvSpPr>
          <p:nvPr>
            <p:ph type="title"/>
          </p:nvPr>
        </p:nvSpPr>
        <p:spPr>
          <a:xfrm>
            <a:off x="951627" y="152400"/>
            <a:ext cx="10971372" cy="1066800"/>
          </a:xfrm>
        </p:spPr>
        <p:txBody>
          <a:bodyPr/>
          <a:lstStyle/>
          <a:p>
            <a:pPr algn="ctr"/>
            <a:r>
              <a:rPr lang="es-MX" b="1" dirty="0" smtClean="0">
                <a:solidFill>
                  <a:schemeClr val="accent1">
                    <a:lumMod val="50000"/>
                  </a:schemeClr>
                </a:solidFill>
              </a:rPr>
              <a:t>Producto Nacional Bruto</a:t>
            </a:r>
            <a:br>
              <a:rPr lang="es-MX" b="1" dirty="0" smtClean="0">
                <a:solidFill>
                  <a:schemeClr val="accent1">
                    <a:lumMod val="50000"/>
                  </a:schemeClr>
                </a:solidFill>
              </a:rPr>
            </a:br>
            <a:endParaRPr lang="es-MX" b="1" dirty="0">
              <a:solidFill>
                <a:schemeClr val="accent1">
                  <a:lumMod val="50000"/>
                </a:schemeClr>
              </a:solidFill>
            </a:endParaRPr>
          </a:p>
        </p:txBody>
      </p:sp>
      <p:sp>
        <p:nvSpPr>
          <p:cNvPr id="6" name="Marcador de contenido 5"/>
          <p:cNvSpPr>
            <a:spLocks noGrp="1"/>
          </p:cNvSpPr>
          <p:nvPr>
            <p:ph idx="1"/>
          </p:nvPr>
        </p:nvSpPr>
        <p:spPr>
          <a:xfrm>
            <a:off x="1293813" y="1219200"/>
            <a:ext cx="10287000" cy="5032647"/>
          </a:xfrm>
        </p:spPr>
        <p:txBody>
          <a:bodyPr/>
          <a:lstStyle/>
          <a:p>
            <a:pPr marL="0" indent="0" algn="just">
              <a:buNone/>
            </a:pPr>
            <a:r>
              <a:rPr lang="es-MX" dirty="0">
                <a:solidFill>
                  <a:schemeClr val="accent1">
                    <a:lumMod val="50000"/>
                  </a:schemeClr>
                </a:solidFill>
              </a:rPr>
              <a:t>Se refiere al valor total de la producción de la economía en un periodo dado.</a:t>
            </a:r>
          </a:p>
          <a:p>
            <a:pPr marL="0" indent="0" algn="just">
              <a:buNone/>
            </a:pPr>
            <a:r>
              <a:rPr lang="es-MX" dirty="0">
                <a:solidFill>
                  <a:schemeClr val="accent1">
                    <a:lumMod val="50000"/>
                  </a:schemeClr>
                </a:solidFill>
              </a:rPr>
              <a:t>Es el valor del mercado de los bienes y servicios producidos en un periodo dado por los factores de producción de propiedad nacional.</a:t>
            </a:r>
          </a:p>
          <a:p>
            <a:pPr marL="0" indent="0" algn="just">
              <a:buNone/>
            </a:pPr>
            <a:r>
              <a:rPr lang="es-MX" dirty="0">
                <a:solidFill>
                  <a:schemeClr val="accent1">
                    <a:lumMod val="50000"/>
                  </a:schemeClr>
                </a:solidFill>
              </a:rPr>
              <a:t>Mide el ingreso de los residentes de la economía sin importar si se refiere a producción externa o interna.</a:t>
            </a:r>
          </a:p>
          <a:p>
            <a:pPr marL="0" indent="0">
              <a:buNone/>
            </a:pPr>
            <a:endParaRPr lang="es-MX" dirty="0"/>
          </a:p>
        </p:txBody>
      </p:sp>
      <p:pic>
        <p:nvPicPr>
          <p:cNvPr id="7" name="Imagen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710036" y="4356538"/>
            <a:ext cx="2543175" cy="1790700"/>
          </a:xfrm>
          <a:prstGeom prst="rect">
            <a:avLst/>
          </a:prstGeom>
        </p:spPr>
      </p:pic>
      <p:pic>
        <p:nvPicPr>
          <p:cNvPr id="8" name="Imagen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038628" y="4356538"/>
            <a:ext cx="2619375" cy="1752600"/>
          </a:xfrm>
          <a:prstGeom prst="rect">
            <a:avLst/>
          </a:prstGeom>
        </p:spPr>
      </p:pic>
    </p:spTree>
    <p:extLst>
      <p:ext uri="{BB962C8B-B14F-4D97-AF65-F5344CB8AC3E}">
        <p14:creationId xmlns:p14="http://schemas.microsoft.com/office/powerpoint/2010/main" val="4182590969"/>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09441" y="685800"/>
            <a:ext cx="10971372" cy="1066800"/>
          </a:xfrm>
        </p:spPr>
        <p:txBody>
          <a:bodyPr/>
          <a:lstStyle/>
          <a:p>
            <a:pPr algn="ctr"/>
            <a:r>
              <a:rPr lang="es-MX" b="1" dirty="0" smtClean="0">
                <a:solidFill>
                  <a:schemeClr val="accent1">
                    <a:lumMod val="50000"/>
                  </a:schemeClr>
                </a:solidFill>
              </a:rPr>
              <a:t>Producto Nacional Neto (PNN)</a:t>
            </a:r>
            <a:endParaRPr lang="es-MX" b="1" dirty="0">
              <a:solidFill>
                <a:schemeClr val="accent1">
                  <a:lumMod val="50000"/>
                </a:schemeClr>
              </a:solidFill>
            </a:endParaRPr>
          </a:p>
        </p:txBody>
      </p:sp>
      <p:sp>
        <p:nvSpPr>
          <p:cNvPr id="3" name="Marcador de contenido 2"/>
          <p:cNvSpPr>
            <a:spLocks noGrp="1"/>
          </p:cNvSpPr>
          <p:nvPr>
            <p:ph idx="1"/>
          </p:nvPr>
        </p:nvSpPr>
        <p:spPr>
          <a:xfrm>
            <a:off x="951627" y="2204864"/>
            <a:ext cx="10287000" cy="4190999"/>
          </a:xfrm>
        </p:spPr>
        <p:txBody>
          <a:bodyPr/>
          <a:lstStyle/>
          <a:p>
            <a:pPr marL="0" indent="0" algn="just">
              <a:buNone/>
            </a:pPr>
            <a:r>
              <a:rPr lang="es-MX" dirty="0">
                <a:solidFill>
                  <a:schemeClr val="accent1">
                    <a:lumMod val="50000"/>
                  </a:schemeClr>
                </a:solidFill>
              </a:rPr>
              <a:t>Para obtener este producto restamos la depreciación del capital, es decir, el stock de plantas, equipos  y estructuras residenciales de la economía que se desgastan durante el año.</a:t>
            </a:r>
          </a:p>
          <a:p>
            <a:pPr marL="0" indent="0">
              <a:buNone/>
            </a:pPr>
            <a:endParaRPr lang="es-MX" dirty="0" smtClean="0"/>
          </a:p>
          <a:p>
            <a:pPr marL="0" indent="0">
              <a:buNone/>
            </a:pPr>
            <a:endParaRPr lang="es-MX" dirty="0"/>
          </a:p>
          <a:p>
            <a:pPr marL="0" indent="0">
              <a:buNone/>
            </a:pPr>
            <a:endParaRPr lang="es-MX" dirty="0"/>
          </a:p>
        </p:txBody>
      </p:sp>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942284" y="4300363"/>
            <a:ext cx="3240360" cy="864096"/>
          </a:xfrm>
          <a:prstGeom prst="rect">
            <a:avLst/>
          </a:prstGeom>
        </p:spPr>
      </p:pic>
    </p:spTree>
    <p:extLst>
      <p:ext uri="{BB962C8B-B14F-4D97-AF65-F5344CB8AC3E}">
        <p14:creationId xmlns:p14="http://schemas.microsoft.com/office/powerpoint/2010/main" val="2992248365"/>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30146" y="706788"/>
            <a:ext cx="10971372" cy="1066800"/>
          </a:xfrm>
        </p:spPr>
        <p:txBody>
          <a:bodyPr/>
          <a:lstStyle/>
          <a:p>
            <a:pPr algn="ctr"/>
            <a:r>
              <a:rPr lang="es-MX" b="1" dirty="0" smtClean="0">
                <a:solidFill>
                  <a:schemeClr val="accent1">
                    <a:lumMod val="50000"/>
                  </a:schemeClr>
                </a:solidFill>
              </a:rPr>
              <a:t>Ingreso o Renta Nacional (YN)</a:t>
            </a:r>
            <a:endParaRPr lang="es-MX" b="1" dirty="0">
              <a:solidFill>
                <a:schemeClr val="accent1">
                  <a:lumMod val="50000"/>
                </a:schemeClr>
              </a:solidFill>
            </a:endParaRPr>
          </a:p>
        </p:txBody>
      </p:sp>
      <p:sp>
        <p:nvSpPr>
          <p:cNvPr id="3" name="Marcador de contenido 2"/>
          <p:cNvSpPr>
            <a:spLocks noGrp="1"/>
          </p:cNvSpPr>
          <p:nvPr>
            <p:ph idx="1"/>
          </p:nvPr>
        </p:nvSpPr>
        <p:spPr>
          <a:xfrm>
            <a:off x="630146" y="2204864"/>
            <a:ext cx="10854722" cy="4190999"/>
          </a:xfrm>
        </p:spPr>
        <p:txBody>
          <a:bodyPr>
            <a:normAutofit lnSpcReduction="10000"/>
          </a:bodyPr>
          <a:lstStyle/>
          <a:p>
            <a:pPr marL="0" indent="0" algn="just">
              <a:buNone/>
            </a:pPr>
            <a:r>
              <a:rPr lang="es-MX" dirty="0">
                <a:solidFill>
                  <a:schemeClr val="accent1">
                    <a:lumMod val="50000"/>
                  </a:schemeClr>
                </a:solidFill>
              </a:rPr>
              <a:t>Debido a que los impuestos establecen una diferencia porcentual entre el precio que pagan los consumidores por un bien y el que percibe las empresas. Como éstas nunca reciben esa diferencia, no forma parte de su venta.</a:t>
            </a:r>
          </a:p>
          <a:p>
            <a:pPr marL="0" indent="0" algn="just">
              <a:buNone/>
            </a:pPr>
            <a:r>
              <a:rPr lang="es-MX" dirty="0">
                <a:solidFill>
                  <a:schemeClr val="accent1">
                    <a:lumMod val="50000"/>
                  </a:schemeClr>
                </a:solidFill>
              </a:rPr>
              <a:t>Por ello, una vez que restamos los impuestos indirectos del PNN obtenemos el ingreso nacional que indica cuanto han ganado los miembros de una economía. A esto hay que añadirles los subsidios o aportes del estado a las familias, que representan una ayuda para su ingreso.</a:t>
            </a:r>
          </a:p>
          <a:p>
            <a:pPr marL="0" indent="0" algn="ctr">
              <a:buNone/>
            </a:pPr>
            <a:r>
              <a:rPr lang="es-MX" b="1" dirty="0">
                <a:solidFill>
                  <a:schemeClr val="accent4">
                    <a:lumMod val="50000"/>
                  </a:schemeClr>
                </a:solidFill>
              </a:rPr>
              <a:t>YN=PNN-IMPUESTOS INDIRECTOS(Ti)+SUBSIDIOS (Sb)</a:t>
            </a:r>
          </a:p>
          <a:p>
            <a:pPr marL="0" indent="0">
              <a:buNone/>
            </a:pPr>
            <a:endParaRPr lang="es-MX" dirty="0"/>
          </a:p>
        </p:txBody>
      </p:sp>
    </p:spTree>
    <p:extLst>
      <p:ext uri="{BB962C8B-B14F-4D97-AF65-F5344CB8AC3E}">
        <p14:creationId xmlns:p14="http://schemas.microsoft.com/office/powerpoint/2010/main" val="2549692512"/>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http://cmapspublic3.ihmc.us/rid=1J40QZ9Q4-28XZLD1-M39/mi%20primer%20mapa.cmap?rid=1J40QZ9Q4-28XZLD1-M39&amp;partName=htmljpeg">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77988" y="836712"/>
            <a:ext cx="7848872" cy="525658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07951952"/>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09441" y="654235"/>
            <a:ext cx="10971372" cy="1066800"/>
          </a:xfrm>
        </p:spPr>
        <p:txBody>
          <a:bodyPr/>
          <a:lstStyle/>
          <a:p>
            <a:pPr algn="ctr"/>
            <a:r>
              <a:rPr lang="es-MX" b="1" dirty="0" smtClean="0">
                <a:solidFill>
                  <a:schemeClr val="accent1">
                    <a:lumMod val="50000"/>
                  </a:schemeClr>
                </a:solidFill>
              </a:rPr>
              <a:t>Ingreso o Renta Personal (YP) </a:t>
            </a:r>
            <a:endParaRPr lang="es-MX" b="1" dirty="0">
              <a:solidFill>
                <a:schemeClr val="accent1">
                  <a:lumMod val="50000"/>
                </a:schemeClr>
              </a:solidFill>
            </a:endParaRPr>
          </a:p>
        </p:txBody>
      </p:sp>
      <p:sp>
        <p:nvSpPr>
          <p:cNvPr id="3" name="Marcador de contenido 2"/>
          <p:cNvSpPr>
            <a:spLocks noGrp="1"/>
          </p:cNvSpPr>
          <p:nvPr>
            <p:ph idx="1"/>
          </p:nvPr>
        </p:nvSpPr>
        <p:spPr>
          <a:xfrm>
            <a:off x="609441" y="2204864"/>
            <a:ext cx="10803419" cy="4190999"/>
          </a:xfrm>
        </p:spPr>
        <p:txBody>
          <a:bodyPr/>
          <a:lstStyle/>
          <a:p>
            <a:pPr marL="0" indent="0" algn="just">
              <a:buNone/>
            </a:pPr>
            <a:r>
              <a:rPr lang="es-MX" dirty="0">
                <a:solidFill>
                  <a:schemeClr val="accent1">
                    <a:lumMod val="50000"/>
                  </a:schemeClr>
                </a:solidFill>
              </a:rPr>
              <a:t>Es la cantidad de renta que reciben las economías domésticas y las empresas no constituidas en sociedades anónimas, es decir, las familias asalariadas o las familias que son propietarias de negocios como persona natural, en este sentido las rentas del negocio son directamente del dueño. </a:t>
            </a:r>
          </a:p>
          <a:p>
            <a:pPr marL="0" indent="0" algn="ctr">
              <a:buNone/>
            </a:pPr>
            <a:r>
              <a:rPr lang="es-MX" b="1" dirty="0">
                <a:solidFill>
                  <a:schemeClr val="accent1">
                    <a:lumMod val="50000"/>
                  </a:schemeClr>
                </a:solidFill>
              </a:rPr>
              <a:t>YP: YN-BENEFICIOS DE LAS SOCIEDADES-COTIZACIÓN DE LA SEGURIDAD SOCIAL-INTERESES NETOS+DIVIDENDOS+TRANSFERENCIAS DEL ESTADO A LOS INDIVIDUOS+RENTA PROCEDENTE DE INTERESES PERSONALES</a:t>
            </a:r>
          </a:p>
          <a:p>
            <a:pPr marL="0" indent="0" algn="ctr">
              <a:buNone/>
            </a:pPr>
            <a:endParaRPr lang="es-MX" dirty="0"/>
          </a:p>
        </p:txBody>
      </p:sp>
    </p:spTree>
    <p:extLst>
      <p:ext uri="{BB962C8B-B14F-4D97-AF65-F5344CB8AC3E}">
        <p14:creationId xmlns:p14="http://schemas.microsoft.com/office/powerpoint/2010/main" val="931533070"/>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Marcador de contenido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09650" y="908720"/>
            <a:ext cx="10341346" cy="4968552"/>
          </a:xfrm>
          <a:prstGeom prst="rect">
            <a:avLst/>
          </a:prstGeom>
        </p:spPr>
      </p:pic>
    </p:spTree>
    <p:extLst>
      <p:ext uri="{BB962C8B-B14F-4D97-AF65-F5344CB8AC3E}">
        <p14:creationId xmlns:p14="http://schemas.microsoft.com/office/powerpoint/2010/main" val="3758256861"/>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Content Placeholder 13"/>
          <p:cNvSpPr>
            <a:spLocks noGrp="1"/>
          </p:cNvSpPr>
          <p:nvPr>
            <p:ph idx="1"/>
          </p:nvPr>
        </p:nvSpPr>
        <p:spPr>
          <a:xfrm>
            <a:off x="867247" y="722933"/>
            <a:ext cx="10287000" cy="5407496"/>
          </a:xfrm>
        </p:spPr>
        <p:txBody>
          <a:bodyPr/>
          <a:lstStyle/>
          <a:p>
            <a:pPr marL="0" indent="0" algn="ctr">
              <a:buNone/>
            </a:pPr>
            <a:r>
              <a:rPr lang="es-ES_tradnl" sz="2400" b="1" dirty="0">
                <a:solidFill>
                  <a:schemeClr val="accent1"/>
                </a:solidFill>
              </a:rPr>
              <a:t>2.1. INTRODUCCIÓN AL ESTUDIO DE LA </a:t>
            </a:r>
            <a:r>
              <a:rPr lang="es-ES_tradnl" sz="2400" b="1" dirty="0" smtClean="0">
                <a:solidFill>
                  <a:schemeClr val="accent1"/>
                </a:solidFill>
              </a:rPr>
              <a:t>MICROECONOMÍA</a:t>
            </a:r>
            <a:endParaRPr lang="es-MX" sz="2400" dirty="0">
              <a:solidFill>
                <a:schemeClr val="accent1"/>
              </a:solidFill>
            </a:endParaRPr>
          </a:p>
          <a:p>
            <a:pPr marL="0" indent="0">
              <a:buNone/>
            </a:pPr>
            <a:r>
              <a:rPr lang="es-MX" dirty="0" smtClean="0">
                <a:solidFill>
                  <a:schemeClr val="accent1"/>
                </a:solidFill>
              </a:rPr>
              <a:t>2.1.1 </a:t>
            </a:r>
            <a:r>
              <a:rPr lang="es-ES_tradnl" dirty="0" smtClean="0">
                <a:solidFill>
                  <a:schemeClr val="accent1"/>
                </a:solidFill>
              </a:rPr>
              <a:t>Definición </a:t>
            </a:r>
            <a:r>
              <a:rPr lang="es-ES_tradnl" dirty="0">
                <a:solidFill>
                  <a:schemeClr val="accent1"/>
                </a:solidFill>
              </a:rPr>
              <a:t>y objeto de estudio de la </a:t>
            </a:r>
            <a:r>
              <a:rPr lang="es-ES_tradnl" dirty="0" smtClean="0">
                <a:solidFill>
                  <a:schemeClr val="accent1"/>
                </a:solidFill>
              </a:rPr>
              <a:t>microeconomía</a:t>
            </a:r>
          </a:p>
          <a:p>
            <a:pPr marL="0" indent="0" algn="just">
              <a:buNone/>
            </a:pPr>
            <a:r>
              <a:rPr lang="es-ES" dirty="0" smtClean="0">
                <a:solidFill>
                  <a:schemeClr val="accent1"/>
                </a:solidFill>
              </a:rPr>
              <a:t>Es </a:t>
            </a:r>
            <a:r>
              <a:rPr lang="es-ES" dirty="0">
                <a:solidFill>
                  <a:schemeClr val="accent1"/>
                </a:solidFill>
              </a:rPr>
              <a:t>el estudio de la unidad económica, de la unidad productiva propiamente dicha y del comportamiento del consumidor individual. Muchos autores llaman a la microeconomía economía de la empresa.</a:t>
            </a:r>
            <a:endParaRPr lang="es-ES" i="1" dirty="0">
              <a:solidFill>
                <a:schemeClr val="accent1"/>
              </a:solidFill>
            </a:endParaRPr>
          </a:p>
          <a:p>
            <a:pPr marL="0" indent="0">
              <a:buNone/>
            </a:pPr>
            <a:endParaRPr lang="es-MX" dirty="0">
              <a:solidFill>
                <a:schemeClr val="accent1"/>
              </a:solidFill>
            </a:endParaRPr>
          </a:p>
          <a:p>
            <a:pPr marL="0" indent="0" algn="l" defTabSz="914400">
              <a:lnSpc>
                <a:spcPct val="90000"/>
              </a:lnSpc>
              <a:spcBef>
                <a:spcPts val="1800"/>
              </a:spcBef>
              <a:buClr>
                <a:srgbClr val="404040"/>
              </a:buClr>
              <a:buSzPct val="80000"/>
              <a:buNone/>
            </a:pPr>
            <a:endParaRPr lang="es-ES_tradnl" sz="2800" b="0" i="0" dirty="0">
              <a:solidFill>
                <a:schemeClr val="accent1"/>
              </a:solidFill>
              <a:latin typeface="Corbel"/>
              <a:ea typeface="+mn-ea"/>
              <a:cs typeface="+mn-cs"/>
            </a:endParaRPr>
          </a:p>
        </p:txBody>
      </p:sp>
      <p:sp>
        <p:nvSpPr>
          <p:cNvPr id="2" name="AutoShape 2" descr="Resultado de imagen para imagenes de empresas"/>
          <p:cNvSpPr>
            <a:spLocks noChangeAspect="1" noChangeArrowheads="1"/>
          </p:cNvSpPr>
          <p:nvPr/>
        </p:nvSpPr>
        <p:spPr bwMode="auto">
          <a:xfrm>
            <a:off x="-458316" y="-99392"/>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pic>
        <p:nvPicPr>
          <p:cNvPr id="3" name="Imagen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53852" y="3717032"/>
            <a:ext cx="2886075" cy="1581150"/>
          </a:xfrm>
          <a:prstGeom prst="rect">
            <a:avLst/>
          </a:prstGeom>
        </p:spPr>
      </p:pic>
      <p:pic>
        <p:nvPicPr>
          <p:cNvPr id="4" name="Imagen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086300" y="4196664"/>
            <a:ext cx="2619375" cy="1743075"/>
          </a:xfrm>
          <a:prstGeom prst="rect">
            <a:avLst/>
          </a:prstGeom>
        </p:spPr>
      </p:pic>
      <p:pic>
        <p:nvPicPr>
          <p:cNvPr id="5" name="Imagen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398668" y="3284984"/>
            <a:ext cx="2495550" cy="1828800"/>
          </a:xfrm>
          <a:prstGeom prst="rect">
            <a:avLst/>
          </a:prstGeom>
        </p:spPr>
      </p:pic>
    </p:spTree>
    <p:extLst>
      <p:ext uri="{BB962C8B-B14F-4D97-AF65-F5344CB8AC3E}">
        <p14:creationId xmlns:p14="http://schemas.microsoft.com/office/powerpoint/2010/main" val="11267234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18519" y="732817"/>
            <a:ext cx="10971372" cy="1066800"/>
          </a:xfrm>
        </p:spPr>
        <p:txBody>
          <a:bodyPr/>
          <a:lstStyle/>
          <a:p>
            <a:pPr algn="ctr"/>
            <a:r>
              <a:rPr lang="es-MX" b="1" dirty="0" smtClean="0"/>
              <a:t>Ingreso o Renta Personal Disponible (YPD)</a:t>
            </a:r>
            <a:endParaRPr lang="es-MX" b="1" dirty="0"/>
          </a:p>
        </p:txBody>
      </p:sp>
      <p:sp>
        <p:nvSpPr>
          <p:cNvPr id="3" name="Marcador de contenido 2"/>
          <p:cNvSpPr>
            <a:spLocks noGrp="1"/>
          </p:cNvSpPr>
          <p:nvPr>
            <p:ph idx="1"/>
          </p:nvPr>
        </p:nvSpPr>
        <p:spPr>
          <a:xfrm>
            <a:off x="618519" y="2276872"/>
            <a:ext cx="10971372" cy="4190999"/>
          </a:xfrm>
        </p:spPr>
        <p:txBody>
          <a:bodyPr/>
          <a:lstStyle/>
          <a:p>
            <a:pPr marL="0" indent="0" algn="just">
              <a:buNone/>
            </a:pPr>
            <a:r>
              <a:rPr lang="es-MX" dirty="0">
                <a:solidFill>
                  <a:schemeClr val="accent1">
                    <a:lumMod val="50000"/>
                  </a:schemeClr>
                </a:solidFill>
              </a:rPr>
              <a:t>Es la cantidad de que disponen los hogares y las empresas no constituidas en sociedades anónimas, para gastar una vez que cumplieron con sus obligaciones fiscales con el estado</a:t>
            </a:r>
            <a:r>
              <a:rPr lang="es-MX" dirty="0" smtClean="0">
                <a:solidFill>
                  <a:schemeClr val="accent1">
                    <a:lumMod val="50000"/>
                  </a:schemeClr>
                </a:solidFill>
              </a:rPr>
              <a:t>.</a:t>
            </a:r>
          </a:p>
          <a:p>
            <a:pPr marL="0" indent="0" algn="just">
              <a:buNone/>
            </a:pPr>
            <a:endParaRPr lang="es-MX" dirty="0">
              <a:solidFill>
                <a:schemeClr val="accent1">
                  <a:lumMod val="50000"/>
                </a:schemeClr>
              </a:solidFill>
            </a:endParaRPr>
          </a:p>
          <a:p>
            <a:pPr marL="0" indent="0" algn="just">
              <a:buNone/>
            </a:pPr>
            <a:endParaRPr lang="es-MX" dirty="0">
              <a:solidFill>
                <a:schemeClr val="accent1">
                  <a:lumMod val="50000"/>
                </a:schemeClr>
              </a:solidFill>
            </a:endParaRPr>
          </a:p>
          <a:p>
            <a:pPr marL="0" indent="0" algn="ctr">
              <a:buNone/>
            </a:pPr>
            <a:r>
              <a:rPr lang="es-MX" b="1" dirty="0">
                <a:solidFill>
                  <a:schemeClr val="accent1">
                    <a:lumMod val="50000"/>
                  </a:schemeClr>
                </a:solidFill>
              </a:rPr>
              <a:t>YPD=YP-IMPUESTOS DIRECTOS SOBRE LAS PERSONAS Y OTRAS CANTIDADES PAGADAS AL ESTADO</a:t>
            </a:r>
          </a:p>
          <a:p>
            <a:pPr marL="0" indent="0">
              <a:buNone/>
            </a:pPr>
            <a:endParaRPr lang="es-MX" dirty="0"/>
          </a:p>
        </p:txBody>
      </p:sp>
    </p:spTree>
    <p:extLst>
      <p:ext uri="{BB962C8B-B14F-4D97-AF65-F5344CB8AC3E}">
        <p14:creationId xmlns:p14="http://schemas.microsoft.com/office/powerpoint/2010/main" val="667558519"/>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951627" y="685800"/>
            <a:ext cx="10971372" cy="1066800"/>
          </a:xfrm>
        </p:spPr>
        <p:txBody>
          <a:bodyPr/>
          <a:lstStyle/>
          <a:p>
            <a:r>
              <a:rPr lang="es-MX" dirty="0" smtClean="0"/>
              <a:t>PIB Turístico Enero- Marzo 2015</a:t>
            </a:r>
            <a:endParaRPr lang="es-MX" dirty="0"/>
          </a:p>
        </p:txBody>
      </p:sp>
      <p:sp>
        <p:nvSpPr>
          <p:cNvPr id="3" name="Marcador de contenido 2"/>
          <p:cNvSpPr>
            <a:spLocks noGrp="1"/>
          </p:cNvSpPr>
          <p:nvPr>
            <p:ph idx="1"/>
          </p:nvPr>
        </p:nvSpPr>
        <p:spPr>
          <a:xfrm>
            <a:off x="951627" y="2060848"/>
            <a:ext cx="10629186" cy="4190999"/>
          </a:xfrm>
        </p:spPr>
        <p:txBody>
          <a:bodyPr>
            <a:normAutofit fontScale="85000" lnSpcReduction="20000"/>
          </a:bodyPr>
          <a:lstStyle/>
          <a:p>
            <a:endParaRPr lang="es-MX" dirty="0"/>
          </a:p>
          <a:p>
            <a:pPr algn="just"/>
            <a:r>
              <a:rPr lang="es-MX" dirty="0"/>
              <a:t> </a:t>
            </a:r>
            <a:r>
              <a:rPr lang="es-MX" dirty="0">
                <a:solidFill>
                  <a:schemeClr val="accent1">
                    <a:lumMod val="50000"/>
                  </a:schemeClr>
                </a:solidFill>
              </a:rPr>
              <a:t>El Instituto Nacional de Estadística y Geografía (INEGI) presenta los resultados de los Indicadores Trimestrales de la Actividad Turística (ITAT) para el trimestre enero-marzo de este año. </a:t>
            </a:r>
          </a:p>
          <a:p>
            <a:pPr algn="just"/>
            <a:r>
              <a:rPr lang="es-MX" dirty="0">
                <a:solidFill>
                  <a:schemeClr val="accent1">
                    <a:lumMod val="50000"/>
                  </a:schemeClr>
                </a:solidFill>
              </a:rPr>
              <a:t>Durante el primer trimestre de 2015, el Indicador Trimestral del PIB Turístico creció 1% con cifras desestacionalizadas1 frente al trimestre inmediato anterior. El Indicador Trimestral del Consumo Turístico Interior fue mayor en 0.1% en igual periodo. </a:t>
            </a:r>
          </a:p>
          <a:p>
            <a:pPr algn="just"/>
            <a:r>
              <a:rPr lang="es-MX" dirty="0">
                <a:solidFill>
                  <a:schemeClr val="accent1">
                    <a:lumMod val="50000"/>
                  </a:schemeClr>
                </a:solidFill>
              </a:rPr>
              <a:t> En su comparación anual2, el Indicador Trimestral del PIB Turístico se incrementó 3.5 por ciento. El Indicador Trimestral del Consumo Turístico Interior mostró una alza de 2.5%, comparado con igual trimestre de 2014</a:t>
            </a:r>
            <a:r>
              <a:rPr lang="es-MX" dirty="0" smtClean="0">
                <a:solidFill>
                  <a:schemeClr val="accent1">
                    <a:lumMod val="50000"/>
                  </a:schemeClr>
                </a:solidFill>
              </a:rPr>
              <a:t>.</a:t>
            </a:r>
          </a:p>
          <a:p>
            <a:pPr marL="0" indent="0">
              <a:buNone/>
            </a:pPr>
            <a:r>
              <a:rPr lang="es-MX" dirty="0" smtClean="0">
                <a:solidFill>
                  <a:schemeClr val="accent1">
                    <a:lumMod val="50000"/>
                  </a:schemeClr>
                </a:solidFill>
              </a:rPr>
              <a:t>Más información: http</a:t>
            </a:r>
            <a:r>
              <a:rPr lang="es-MX" dirty="0">
                <a:solidFill>
                  <a:schemeClr val="accent1">
                    <a:lumMod val="50000"/>
                  </a:schemeClr>
                </a:solidFill>
              </a:rPr>
              <a:t>://www.inegi.org.mx/sistemas/bie/default.aspx </a:t>
            </a:r>
            <a:r>
              <a:rPr lang="es-MX" dirty="0" smtClean="0">
                <a:solidFill>
                  <a:schemeClr val="accent1">
                    <a:lumMod val="50000"/>
                  </a:schemeClr>
                </a:solidFill>
              </a:rPr>
              <a:t>  </a:t>
            </a:r>
            <a:endParaRPr lang="es-MX" dirty="0">
              <a:solidFill>
                <a:schemeClr val="accent1">
                  <a:lumMod val="50000"/>
                </a:schemeClr>
              </a:solidFill>
            </a:endParaRPr>
          </a:p>
          <a:p>
            <a:pPr marL="0" indent="0">
              <a:buNone/>
            </a:pPr>
            <a:endParaRPr lang="es-MX" dirty="0"/>
          </a:p>
        </p:txBody>
      </p:sp>
    </p:spTree>
    <p:extLst>
      <p:ext uri="{BB962C8B-B14F-4D97-AF65-F5344CB8AC3E}">
        <p14:creationId xmlns:p14="http://schemas.microsoft.com/office/powerpoint/2010/main" val="1917120503"/>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765820" y="713362"/>
            <a:ext cx="10971372" cy="1066800"/>
          </a:xfrm>
        </p:spPr>
        <p:txBody>
          <a:bodyPr/>
          <a:lstStyle/>
          <a:p>
            <a:pPr algn="ctr"/>
            <a:r>
              <a:rPr lang="es-MX" dirty="0" smtClean="0">
                <a:solidFill>
                  <a:schemeClr val="accent1">
                    <a:lumMod val="50000"/>
                  </a:schemeClr>
                </a:solidFill>
              </a:rPr>
              <a:t>Datos importantes que miden la actividad turística en México</a:t>
            </a:r>
            <a:endParaRPr lang="es-MX" dirty="0">
              <a:solidFill>
                <a:schemeClr val="accent1">
                  <a:lumMod val="50000"/>
                </a:schemeClr>
              </a:solidFill>
            </a:endParaRPr>
          </a:p>
        </p:txBody>
      </p:sp>
      <p:sp>
        <p:nvSpPr>
          <p:cNvPr id="3" name="Marcador de contenido 2"/>
          <p:cNvSpPr>
            <a:spLocks noGrp="1"/>
          </p:cNvSpPr>
          <p:nvPr>
            <p:ph idx="1"/>
          </p:nvPr>
        </p:nvSpPr>
        <p:spPr>
          <a:xfrm>
            <a:off x="765820" y="2060848"/>
            <a:ext cx="10629186" cy="4190999"/>
          </a:xfrm>
        </p:spPr>
        <p:txBody>
          <a:bodyPr>
            <a:normAutofit lnSpcReduction="10000"/>
          </a:bodyPr>
          <a:lstStyle/>
          <a:p>
            <a:pPr algn="just">
              <a:buFont typeface="Wingdings" panose="05000000000000000000" pitchFamily="2" charset="2"/>
              <a:buChar char="§"/>
            </a:pPr>
            <a:r>
              <a:rPr lang="es-MX" dirty="0">
                <a:solidFill>
                  <a:schemeClr val="accent1">
                    <a:lumMod val="50000"/>
                  </a:schemeClr>
                </a:solidFill>
              </a:rPr>
              <a:t>Durante el primer cuatrimestre de 2015, las llegadas de turistas internacionales a México y las divisas generadas a lo largo de su estadía se incrementaron para ubicarse en niveles record históricos para un primer cuatrimestre</a:t>
            </a:r>
            <a:r>
              <a:rPr lang="es-MX" dirty="0" smtClean="0">
                <a:solidFill>
                  <a:schemeClr val="accent1">
                    <a:lumMod val="50000"/>
                  </a:schemeClr>
                </a:solidFill>
              </a:rPr>
              <a:t>.</a:t>
            </a:r>
          </a:p>
          <a:p>
            <a:pPr algn="just">
              <a:buFont typeface="Wingdings" panose="05000000000000000000" pitchFamily="2" charset="2"/>
              <a:buChar char="§"/>
            </a:pPr>
            <a:r>
              <a:rPr lang="es-MX" dirty="0">
                <a:solidFill>
                  <a:schemeClr val="accent1">
                    <a:lumMod val="50000"/>
                  </a:schemeClr>
                </a:solidFill>
              </a:rPr>
              <a:t>L</a:t>
            </a:r>
            <a:r>
              <a:rPr lang="es-MX" dirty="0" smtClean="0">
                <a:solidFill>
                  <a:schemeClr val="accent1">
                    <a:lumMod val="50000"/>
                  </a:schemeClr>
                </a:solidFill>
              </a:rPr>
              <a:t>a </a:t>
            </a:r>
            <a:r>
              <a:rPr lang="es-MX" dirty="0">
                <a:solidFill>
                  <a:schemeClr val="accent1">
                    <a:lumMod val="50000"/>
                  </a:schemeClr>
                </a:solidFill>
              </a:rPr>
              <a:t>captación de divisas por visitantes internacionales a México sumó 6 mil 343 millones de dólares, monto equivalente a un incremento del 10.2% respecto al mismo periodo de </a:t>
            </a:r>
            <a:r>
              <a:rPr lang="es-MX" dirty="0" smtClean="0">
                <a:solidFill>
                  <a:schemeClr val="accent1">
                    <a:lumMod val="50000"/>
                  </a:schemeClr>
                </a:solidFill>
              </a:rPr>
              <a:t>2014</a:t>
            </a:r>
          </a:p>
          <a:p>
            <a:pPr marL="0" indent="0" algn="just">
              <a:buNone/>
            </a:pPr>
            <a:r>
              <a:rPr lang="es-MX" dirty="0" smtClean="0">
                <a:solidFill>
                  <a:schemeClr val="accent1">
                    <a:lumMod val="50000"/>
                  </a:schemeClr>
                </a:solidFill>
              </a:rPr>
              <a:t>Ver mas en: http</a:t>
            </a:r>
            <a:r>
              <a:rPr lang="es-MX" dirty="0">
                <a:solidFill>
                  <a:schemeClr val="accent1">
                    <a:lumMod val="50000"/>
                  </a:schemeClr>
                </a:solidFill>
              </a:rPr>
              <a:t>://www.datatur.sectur.gob.mx/Documentos%20Publicaciones/BOLETIN_2015-43.pdf</a:t>
            </a:r>
          </a:p>
          <a:p>
            <a:pPr algn="just">
              <a:buFont typeface="Wingdings" panose="05000000000000000000" pitchFamily="2" charset="2"/>
              <a:buChar char="§"/>
            </a:pPr>
            <a:endParaRPr lang="es-MX" dirty="0">
              <a:solidFill>
                <a:schemeClr val="accent1">
                  <a:lumMod val="50000"/>
                </a:schemeClr>
              </a:solidFill>
            </a:endParaRPr>
          </a:p>
        </p:txBody>
      </p:sp>
    </p:spTree>
    <p:extLst>
      <p:ext uri="{BB962C8B-B14F-4D97-AF65-F5344CB8AC3E}">
        <p14:creationId xmlns:p14="http://schemas.microsoft.com/office/powerpoint/2010/main" val="1968718571"/>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89756" y="713362"/>
            <a:ext cx="10971372" cy="1066800"/>
          </a:xfrm>
        </p:spPr>
        <p:txBody>
          <a:bodyPr/>
          <a:lstStyle/>
          <a:p>
            <a:pPr algn="ctr"/>
            <a:r>
              <a:rPr lang="es-MX" b="1" dirty="0" smtClean="0">
                <a:solidFill>
                  <a:schemeClr val="accent1">
                    <a:lumMod val="50000"/>
                  </a:schemeClr>
                </a:solidFill>
              </a:rPr>
              <a:t>FUENTES CONSULTADAS</a:t>
            </a:r>
            <a:endParaRPr lang="es-MX" b="1" dirty="0">
              <a:solidFill>
                <a:schemeClr val="accent1">
                  <a:lumMod val="50000"/>
                </a:schemeClr>
              </a:solidFill>
            </a:endParaRPr>
          </a:p>
        </p:txBody>
      </p:sp>
      <p:sp>
        <p:nvSpPr>
          <p:cNvPr id="3" name="Marcador de contenido 2"/>
          <p:cNvSpPr>
            <a:spLocks noGrp="1"/>
          </p:cNvSpPr>
          <p:nvPr>
            <p:ph idx="1"/>
          </p:nvPr>
        </p:nvSpPr>
        <p:spPr>
          <a:xfrm>
            <a:off x="189756" y="2060848"/>
            <a:ext cx="11439128" cy="4190999"/>
          </a:xfrm>
        </p:spPr>
        <p:txBody>
          <a:bodyPr>
            <a:normAutofit fontScale="92500" lnSpcReduction="20000"/>
          </a:bodyPr>
          <a:lstStyle/>
          <a:p>
            <a:pPr marL="0" indent="0" algn="just">
              <a:buNone/>
            </a:pPr>
            <a:r>
              <a:rPr lang="es-MX" dirty="0" err="1">
                <a:solidFill>
                  <a:schemeClr val="accent1">
                    <a:lumMod val="50000"/>
                  </a:schemeClr>
                </a:solidFill>
              </a:rPr>
              <a:t>Mankiw</a:t>
            </a:r>
            <a:r>
              <a:rPr lang="es-MX" dirty="0">
                <a:solidFill>
                  <a:schemeClr val="accent1">
                    <a:lumMod val="50000"/>
                  </a:schemeClr>
                </a:solidFill>
              </a:rPr>
              <a:t>, Gregory (2012). Principios de economía. México. Ed. Paraninfo.</a:t>
            </a:r>
          </a:p>
          <a:p>
            <a:pPr marL="0" indent="0" algn="just">
              <a:buNone/>
            </a:pPr>
            <a:r>
              <a:rPr lang="es-MX" dirty="0">
                <a:solidFill>
                  <a:schemeClr val="accent1">
                    <a:lumMod val="50000"/>
                  </a:schemeClr>
                </a:solidFill>
              </a:rPr>
              <a:t>INEGI (</a:t>
            </a:r>
            <a:r>
              <a:rPr lang="es-MX" dirty="0" smtClean="0">
                <a:solidFill>
                  <a:schemeClr val="accent1">
                    <a:lumMod val="50000"/>
                  </a:schemeClr>
                </a:solidFill>
              </a:rPr>
              <a:t>2015) </a:t>
            </a:r>
            <a:r>
              <a:rPr lang="es-MX" dirty="0">
                <a:solidFill>
                  <a:schemeClr val="accent1">
                    <a:lumMod val="50000"/>
                  </a:schemeClr>
                </a:solidFill>
              </a:rPr>
              <a:t>Indicadores trimestrales de la actividad turística. [En línea] México. INEGI. Disponible en </a:t>
            </a:r>
            <a:r>
              <a:rPr lang="es-MX" dirty="0">
                <a:solidFill>
                  <a:schemeClr val="accent1">
                    <a:lumMod val="50000"/>
                  </a:schemeClr>
                </a:solidFill>
                <a:hlinkClick r:id="rId2"/>
              </a:rPr>
              <a:t>http://www.inegi.org.mx/inegi/contenidos/espanol/prensa/comunicados/itat.pdf</a:t>
            </a:r>
            <a:endParaRPr lang="es-MX" dirty="0">
              <a:solidFill>
                <a:schemeClr val="accent1">
                  <a:lumMod val="50000"/>
                </a:schemeClr>
              </a:solidFill>
            </a:endParaRPr>
          </a:p>
          <a:p>
            <a:pPr marL="0" indent="0" algn="just">
              <a:buNone/>
            </a:pPr>
            <a:r>
              <a:rPr lang="es-MX" dirty="0">
                <a:solidFill>
                  <a:schemeClr val="accent1">
                    <a:lumMod val="50000"/>
                  </a:schemeClr>
                </a:solidFill>
              </a:rPr>
              <a:t>INEGI (</a:t>
            </a:r>
            <a:r>
              <a:rPr lang="es-MX" dirty="0" smtClean="0">
                <a:solidFill>
                  <a:schemeClr val="accent1">
                    <a:lumMod val="50000"/>
                  </a:schemeClr>
                </a:solidFill>
              </a:rPr>
              <a:t>2015) </a:t>
            </a:r>
            <a:r>
              <a:rPr lang="es-MX" dirty="0">
                <a:solidFill>
                  <a:schemeClr val="accent1">
                    <a:lumMod val="50000"/>
                  </a:schemeClr>
                </a:solidFill>
              </a:rPr>
              <a:t>Índice Nacional de Precios al Consumidor. [En línea] México. INEGI. Disponible en: </a:t>
            </a:r>
            <a:r>
              <a:rPr lang="es-MX" dirty="0">
                <a:solidFill>
                  <a:schemeClr val="accent1">
                    <a:lumMod val="50000"/>
                  </a:schemeClr>
                </a:solidFill>
                <a:hlinkClick r:id="rId3"/>
              </a:rPr>
              <a:t>www.inegi.org.mx/.../Índice%20Nacional%20de%20Precios%20al%20C</a:t>
            </a:r>
            <a:r>
              <a:rPr lang="es-MX" dirty="0">
                <a:solidFill>
                  <a:schemeClr val="accent1">
                    <a:lumMod val="50000"/>
                  </a:schemeClr>
                </a:solidFill>
              </a:rPr>
              <a:t>...</a:t>
            </a:r>
          </a:p>
          <a:p>
            <a:pPr marL="0" indent="0" algn="just">
              <a:buNone/>
            </a:pPr>
            <a:r>
              <a:rPr lang="es-MX" dirty="0">
                <a:solidFill>
                  <a:schemeClr val="accent1">
                    <a:lumMod val="50000"/>
                  </a:schemeClr>
                </a:solidFill>
              </a:rPr>
              <a:t>SECTUR (</a:t>
            </a:r>
            <a:r>
              <a:rPr lang="es-MX" dirty="0" smtClean="0">
                <a:solidFill>
                  <a:schemeClr val="accent1">
                    <a:lumMod val="50000"/>
                  </a:schemeClr>
                </a:solidFill>
              </a:rPr>
              <a:t>2015). </a:t>
            </a:r>
            <a:r>
              <a:rPr lang="es-MX" dirty="0" err="1" smtClean="0">
                <a:solidFill>
                  <a:schemeClr val="accent1">
                    <a:lumMod val="50000"/>
                  </a:schemeClr>
                </a:solidFill>
              </a:rPr>
              <a:t>Boetrín</a:t>
            </a:r>
            <a:r>
              <a:rPr lang="es-MX" dirty="0" smtClean="0">
                <a:solidFill>
                  <a:schemeClr val="accent1">
                    <a:lumMod val="50000"/>
                  </a:schemeClr>
                </a:solidFill>
              </a:rPr>
              <a:t> cuatrimestral 43. Turismo en cifras. </a:t>
            </a:r>
            <a:r>
              <a:rPr lang="es-MX" dirty="0">
                <a:solidFill>
                  <a:schemeClr val="accent1">
                    <a:lumMod val="50000"/>
                  </a:schemeClr>
                </a:solidFill>
              </a:rPr>
              <a:t>SECTUR. [En línea] Disponible en: http://www.datatur.sectur.gob.mx/Documentos%20Publicaciones/BOLETIN_2015-43.pdf</a:t>
            </a:r>
          </a:p>
          <a:p>
            <a:pPr marL="0" indent="0" algn="just">
              <a:buNone/>
            </a:pPr>
            <a:endParaRPr lang="es-MX" dirty="0">
              <a:solidFill>
                <a:schemeClr val="accent1">
                  <a:lumMod val="50000"/>
                </a:schemeClr>
              </a:solidFill>
            </a:endParaRPr>
          </a:p>
        </p:txBody>
      </p:sp>
    </p:spTree>
    <p:extLst>
      <p:ext uri="{BB962C8B-B14F-4D97-AF65-F5344CB8AC3E}">
        <p14:creationId xmlns:p14="http://schemas.microsoft.com/office/powerpoint/2010/main" val="3279056242"/>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Marcador de contenido 4"/>
          <p:cNvSpPr>
            <a:spLocks noGrp="1"/>
          </p:cNvSpPr>
          <p:nvPr>
            <p:ph sz="half" idx="1"/>
          </p:nvPr>
        </p:nvSpPr>
        <p:spPr>
          <a:xfrm>
            <a:off x="1293813" y="685800"/>
            <a:ext cx="5029200" cy="5191472"/>
          </a:xfrm>
        </p:spPr>
        <p:txBody>
          <a:bodyPr/>
          <a:lstStyle/>
          <a:p>
            <a:pPr marL="0" indent="0" algn="just">
              <a:buNone/>
            </a:pPr>
            <a:endParaRPr lang="es-ES" dirty="0" smtClean="0">
              <a:solidFill>
                <a:schemeClr val="accent1"/>
              </a:solidFill>
            </a:endParaRPr>
          </a:p>
          <a:p>
            <a:pPr marL="0" indent="0" algn="just">
              <a:buNone/>
            </a:pPr>
            <a:endParaRPr lang="es-ES" dirty="0">
              <a:solidFill>
                <a:schemeClr val="accent1"/>
              </a:solidFill>
            </a:endParaRPr>
          </a:p>
          <a:p>
            <a:pPr marL="0" indent="0" algn="just">
              <a:buNone/>
            </a:pPr>
            <a:r>
              <a:rPr lang="es-ES" dirty="0" smtClean="0">
                <a:solidFill>
                  <a:schemeClr val="accent1"/>
                </a:solidFill>
              </a:rPr>
              <a:t>También </a:t>
            </a:r>
            <a:r>
              <a:rPr lang="es-ES" dirty="0">
                <a:solidFill>
                  <a:schemeClr val="accent1"/>
                </a:solidFill>
              </a:rPr>
              <a:t>estudia la producción, distribución, circulación y consumo de los bienes y servicios que satisfacen necesidades humanas, decisiones empresariales y la conducta de los consumidores.</a:t>
            </a:r>
          </a:p>
          <a:p>
            <a:pPr marL="0" indent="0" algn="just">
              <a:buNone/>
            </a:pPr>
            <a:endParaRPr lang="es-MX" dirty="0">
              <a:solidFill>
                <a:schemeClr val="accent1"/>
              </a:solidFill>
            </a:endParaRPr>
          </a:p>
        </p:txBody>
      </p:sp>
      <p:sp>
        <p:nvSpPr>
          <p:cNvPr id="6" name="Marcador de contenido 5"/>
          <p:cNvSpPr>
            <a:spLocks noGrp="1"/>
          </p:cNvSpPr>
          <p:nvPr>
            <p:ph sz="half" idx="2"/>
          </p:nvPr>
        </p:nvSpPr>
        <p:spPr>
          <a:xfrm>
            <a:off x="6551614" y="685800"/>
            <a:ext cx="5029199" cy="5191472"/>
          </a:xfrm>
        </p:spPr>
        <p:txBody>
          <a:bodyPr/>
          <a:lstStyle/>
          <a:p>
            <a:pPr marL="0" indent="0">
              <a:buNone/>
            </a:pPr>
            <a:r>
              <a:rPr lang="es-MX" b="1" dirty="0" smtClean="0">
                <a:solidFill>
                  <a:schemeClr val="accent1"/>
                </a:solidFill>
              </a:rPr>
              <a:t>Objetivo de la Microeconomía:</a:t>
            </a:r>
          </a:p>
          <a:p>
            <a:pPr marL="0" indent="0" algn="just">
              <a:buNone/>
            </a:pPr>
            <a:r>
              <a:rPr lang="es-MX" dirty="0" smtClean="0">
                <a:solidFill>
                  <a:schemeClr val="accent1"/>
                </a:solidFill>
              </a:rPr>
              <a:t>Es </a:t>
            </a:r>
            <a:r>
              <a:rPr lang="es-MX" dirty="0">
                <a:solidFill>
                  <a:schemeClr val="accent1"/>
                </a:solidFill>
              </a:rPr>
              <a:t>el análisis del comportamiento de estas unidades y su interacción con los mercados (consumidores, inversionistas, trabajadores).</a:t>
            </a:r>
          </a:p>
          <a:p>
            <a:pPr marL="0" indent="0">
              <a:buNone/>
            </a:pPr>
            <a:endParaRPr lang="es-MX" dirty="0">
              <a:solidFill>
                <a:schemeClr val="accent1"/>
              </a:solidFill>
            </a:endParaRPr>
          </a:p>
        </p:txBody>
      </p:sp>
      <p:pic>
        <p:nvPicPr>
          <p:cNvPr id="7" name="Imagen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542213" y="3573016"/>
            <a:ext cx="3048000" cy="1495425"/>
          </a:xfrm>
          <a:prstGeom prst="rect">
            <a:avLst/>
          </a:prstGeom>
        </p:spPr>
      </p:pic>
    </p:spTree>
    <p:extLst>
      <p:ext uri="{BB962C8B-B14F-4D97-AF65-F5344CB8AC3E}">
        <p14:creationId xmlns:p14="http://schemas.microsoft.com/office/powerpoint/2010/main" val="8796540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ítulo 8"/>
          <p:cNvSpPr>
            <a:spLocks noGrp="1"/>
          </p:cNvSpPr>
          <p:nvPr>
            <p:ph type="title"/>
          </p:nvPr>
        </p:nvSpPr>
        <p:spPr/>
        <p:txBody>
          <a:bodyPr>
            <a:normAutofit fontScale="90000"/>
          </a:bodyPr>
          <a:lstStyle/>
          <a:p>
            <a:pPr algn="just"/>
            <a:r>
              <a:rPr lang="es-ES" sz="3100" dirty="0"/>
              <a:t>Consideró en su libro La Riqueza de las Naciones, cómo se fijan los precios, estudió la determinación de los precios de la tierra, del trabajo y del capital e investigó las cualidades y defectos del mecanismo del mercado. </a:t>
            </a:r>
            <a:br>
              <a:rPr lang="es-ES" sz="3100" dirty="0"/>
            </a:br>
            <a:r>
              <a:rPr lang="es-ES" dirty="0"/>
              <a:t/>
            </a:r>
            <a:br>
              <a:rPr lang="es-ES" dirty="0"/>
            </a:br>
            <a:endParaRPr lang="es-MX" dirty="0"/>
          </a:p>
        </p:txBody>
      </p:sp>
      <p:pic>
        <p:nvPicPr>
          <p:cNvPr id="8" name="Picture 2" descr="https://encrypted-tbn3.gstatic.com/images?q=tbn:ANd9GcQKHH2Zp4bX4-q3gUSkL_-YPRpw78Z2IJO58m0qdQYF2E95db6P"/>
          <p:cNvPicPr>
            <a:picLocks noGrp="1" noChangeAspect="1" noChangeArrowheads="1"/>
          </p:cNvPicPr>
          <p:nvPr>
            <p:ph type="pic" idx="1"/>
          </p:nvPr>
        </p:nvPicPr>
        <p:blipFill>
          <a:blip r:embed="rId2" cstate="print">
            <a:extLst>
              <a:ext uri="{28A0092B-C50C-407E-A947-70E740481C1C}">
                <a14:useLocalDpi xmlns:a14="http://schemas.microsoft.com/office/drawing/2010/main" val="0"/>
              </a:ext>
            </a:extLst>
          </a:blip>
          <a:srcRect t="17532" b="17532"/>
          <a:stretch>
            <a:fillRect/>
          </a:stretch>
        </p:blipFill>
        <p:spPr bwMode="auto">
          <a:xfrm>
            <a:off x="5518348" y="1366940"/>
            <a:ext cx="5611687" cy="4043260"/>
          </a:xfrm>
          <a:prstGeom prst="rect">
            <a:avLst/>
          </a:prstGeom>
          <a:noFill/>
          <a:extLst>
            <a:ext uri="{909E8E84-426E-40DD-AFC4-6F175D3DCCD1}">
              <a14:hiddenFill xmlns:a14="http://schemas.microsoft.com/office/drawing/2010/main">
                <a:solidFill>
                  <a:srgbClr val="FFFFFF"/>
                </a:solidFill>
              </a14:hiddenFill>
            </a:ext>
          </a:extLst>
        </p:spPr>
      </p:pic>
      <p:sp>
        <p:nvSpPr>
          <p:cNvPr id="10" name="Marcador de texto 9"/>
          <p:cNvSpPr>
            <a:spLocks noGrp="1"/>
          </p:cNvSpPr>
          <p:nvPr>
            <p:ph type="body" sz="half" idx="2"/>
          </p:nvPr>
        </p:nvSpPr>
        <p:spPr/>
        <p:txBody>
          <a:bodyPr>
            <a:normAutofit/>
          </a:bodyPr>
          <a:lstStyle/>
          <a:p>
            <a:pPr algn="ctr"/>
            <a:r>
              <a:rPr lang="es-MX" sz="3600" b="1" dirty="0" smtClean="0">
                <a:solidFill>
                  <a:schemeClr val="accent1"/>
                </a:solidFill>
              </a:rPr>
              <a:t>ADAM SMITH</a:t>
            </a:r>
            <a:endParaRPr lang="es-MX" sz="3600" b="1" dirty="0">
              <a:solidFill>
                <a:schemeClr val="accent1"/>
              </a:solidFill>
            </a:endParaRPr>
          </a:p>
        </p:txBody>
      </p:sp>
    </p:spTree>
    <p:extLst>
      <p:ext uri="{BB962C8B-B14F-4D97-AF65-F5344CB8AC3E}">
        <p14:creationId xmlns:p14="http://schemas.microsoft.com/office/powerpoint/2010/main" val="41517484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4"/>
          <p:cNvSpPr>
            <a:spLocks noGrp="1"/>
          </p:cNvSpPr>
          <p:nvPr>
            <p:ph type="title"/>
          </p:nvPr>
        </p:nvSpPr>
        <p:spPr>
          <a:xfrm>
            <a:off x="608013" y="764704"/>
            <a:ext cx="10670975" cy="5328592"/>
          </a:xfrm>
        </p:spPr>
        <p:txBody>
          <a:bodyPr>
            <a:normAutofit fontScale="90000"/>
          </a:bodyPr>
          <a:lstStyle/>
          <a:p>
            <a:pPr algn="ctr"/>
            <a:r>
              <a:rPr lang="es-ES_tradnl" sz="2800" b="1" dirty="0" smtClean="0"/>
              <a:t/>
            </a:r>
            <a:br>
              <a:rPr lang="es-ES_tradnl" sz="2800" b="1" dirty="0" smtClean="0"/>
            </a:br>
            <a:r>
              <a:rPr lang="es-ES_tradnl" sz="2800" b="1" dirty="0"/>
              <a:t/>
            </a:r>
            <a:br>
              <a:rPr lang="es-ES_tradnl" sz="2800" b="1" dirty="0"/>
            </a:br>
            <a:r>
              <a:rPr lang="es-ES_tradnl" sz="2800" b="1" dirty="0" smtClean="0"/>
              <a:t/>
            </a:r>
            <a:br>
              <a:rPr lang="es-ES_tradnl" sz="2800" b="1" dirty="0" smtClean="0"/>
            </a:br>
            <a:r>
              <a:rPr lang="es-ES_tradnl" sz="2800" b="1" dirty="0"/>
              <a:t/>
            </a:r>
            <a:br>
              <a:rPr lang="es-ES_tradnl" sz="2800" b="1" dirty="0"/>
            </a:br>
            <a:r>
              <a:rPr lang="es-ES_tradnl" sz="2800" b="1" dirty="0" smtClean="0"/>
              <a:t/>
            </a:r>
            <a:br>
              <a:rPr lang="es-ES_tradnl" sz="2800" b="1" dirty="0" smtClean="0"/>
            </a:br>
            <a:r>
              <a:rPr lang="es-ES_tradnl" sz="2800" b="1" dirty="0" smtClean="0"/>
              <a:t>2.2</a:t>
            </a:r>
            <a:r>
              <a:rPr lang="es-ES_tradnl" sz="2800" b="1" dirty="0"/>
              <a:t>. FUNCIONAMIENTO DEL MERCADO EN COMPETENCIA </a:t>
            </a:r>
            <a:r>
              <a:rPr lang="es-ES_tradnl" sz="2800" b="1" dirty="0" smtClean="0"/>
              <a:t>PERFECTA</a:t>
            </a:r>
            <a:r>
              <a:rPr lang="es-MX" sz="2800" dirty="0"/>
              <a:t/>
            </a:r>
            <a:br>
              <a:rPr lang="es-MX" sz="2800" dirty="0"/>
            </a:br>
            <a:r>
              <a:rPr lang="es-MX" sz="2800" dirty="0"/>
              <a:t/>
            </a:r>
            <a:br>
              <a:rPr lang="es-MX" sz="2800" dirty="0"/>
            </a:br>
            <a:r>
              <a:rPr lang="es-MX" sz="2800" dirty="0" smtClean="0"/>
              <a:t>2.2.1 </a:t>
            </a:r>
            <a:r>
              <a:rPr lang="es-ES_tradnl" sz="2800" dirty="0" smtClean="0"/>
              <a:t>Demanda</a:t>
            </a:r>
            <a:r>
              <a:rPr lang="es-ES_tradnl" sz="2800" dirty="0"/>
              <a:t>: definición, determinantes, curva, ley, movimientos  y </a:t>
            </a:r>
            <a:r>
              <a:rPr lang="es-ES_tradnl" sz="2800" dirty="0" smtClean="0"/>
              <a:t>desplazamiento</a:t>
            </a:r>
            <a:br>
              <a:rPr lang="es-ES_tradnl" sz="2800" dirty="0" smtClean="0"/>
            </a:br>
            <a:r>
              <a:rPr lang="es-ES_tradnl" sz="2800" dirty="0" smtClean="0"/>
              <a:t> </a:t>
            </a:r>
            <a:br>
              <a:rPr lang="es-ES_tradnl" sz="2800" dirty="0" smtClean="0"/>
            </a:br>
            <a:r>
              <a:rPr lang="es-ES_tradnl" sz="2800" dirty="0" smtClean="0"/>
              <a:t/>
            </a:r>
            <a:br>
              <a:rPr lang="es-ES_tradnl" sz="2800" dirty="0" smtClean="0"/>
            </a:br>
            <a:r>
              <a:rPr lang="es-ES_tradnl" sz="2800" dirty="0" smtClean="0"/>
              <a:t>La Demanda: es la </a:t>
            </a:r>
            <a:r>
              <a:rPr lang="es-MX" sz="2800" dirty="0"/>
              <a:t>c</a:t>
            </a:r>
            <a:r>
              <a:rPr lang="es-MX" sz="2800" dirty="0" smtClean="0"/>
              <a:t>antidad de un bien que los compradores quieren comprar y puede comprar</a:t>
            </a:r>
            <a:br>
              <a:rPr lang="es-MX" sz="2800" dirty="0" smtClean="0"/>
            </a:br>
            <a:r>
              <a:rPr lang="es-MX" sz="2800" dirty="0"/>
              <a:t/>
            </a:r>
            <a:br>
              <a:rPr lang="es-MX" sz="2800" dirty="0"/>
            </a:br>
            <a:r>
              <a:rPr lang="es-MX" sz="2800" dirty="0" smtClean="0"/>
              <a:t/>
            </a:r>
            <a:br>
              <a:rPr lang="es-MX" sz="2800" dirty="0" smtClean="0"/>
            </a:br>
            <a:r>
              <a:rPr lang="es-MX" sz="2800" dirty="0"/>
              <a:t/>
            </a:r>
            <a:br>
              <a:rPr lang="es-MX" sz="2800" dirty="0"/>
            </a:br>
            <a:r>
              <a:rPr lang="es-MX" sz="2800" dirty="0" smtClean="0"/>
              <a:t/>
            </a:r>
            <a:br>
              <a:rPr lang="es-MX" sz="2800" dirty="0" smtClean="0"/>
            </a:br>
            <a:r>
              <a:rPr lang="es-MX" sz="2800" dirty="0"/>
              <a:t/>
            </a:r>
            <a:br>
              <a:rPr lang="es-MX" sz="2800" dirty="0"/>
            </a:br>
            <a:r>
              <a:rPr lang="es-MX" sz="2800" dirty="0" smtClean="0"/>
              <a:t/>
            </a:r>
            <a:br>
              <a:rPr lang="es-MX" sz="2800" dirty="0" smtClean="0"/>
            </a:br>
            <a:r>
              <a:rPr lang="es-MX" sz="2800" dirty="0" smtClean="0"/>
              <a:t/>
            </a:r>
            <a:br>
              <a:rPr lang="es-MX" sz="2800" dirty="0" smtClean="0"/>
            </a:br>
            <a:r>
              <a:rPr lang="es-MX" sz="2800" dirty="0" smtClean="0"/>
              <a:t/>
            </a:r>
            <a:br>
              <a:rPr lang="es-MX" sz="2800" dirty="0" smtClean="0"/>
            </a:br>
            <a:endParaRPr lang="es-MX" sz="2800" dirty="0"/>
          </a:p>
        </p:txBody>
      </p:sp>
      <p:pic>
        <p:nvPicPr>
          <p:cNvPr id="7" name="Imagen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9909212">
            <a:off x="1631993" y="3772457"/>
            <a:ext cx="2466975" cy="1847850"/>
          </a:xfrm>
          <a:prstGeom prst="rect">
            <a:avLst/>
          </a:prstGeom>
        </p:spPr>
      </p:pic>
      <p:pic>
        <p:nvPicPr>
          <p:cNvPr id="9" name="Imagen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1190280">
            <a:off x="7364321" y="3738859"/>
            <a:ext cx="2343150" cy="1952625"/>
          </a:xfrm>
          <a:prstGeom prst="rect">
            <a:avLst/>
          </a:prstGeom>
        </p:spPr>
      </p:pic>
    </p:spTree>
    <p:extLst>
      <p:ext uri="{BB962C8B-B14F-4D97-AF65-F5344CB8AC3E}">
        <p14:creationId xmlns:p14="http://schemas.microsoft.com/office/powerpoint/2010/main" val="3890722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a:xfrm>
            <a:off x="1217453" y="188639"/>
            <a:ext cx="10266199" cy="892015"/>
          </a:xfrm>
        </p:spPr>
        <p:txBody>
          <a:bodyPr/>
          <a:lstStyle/>
          <a:p>
            <a:pPr algn="ctr"/>
            <a:r>
              <a:rPr lang="es-MX" b="1" dirty="0" smtClean="0"/>
              <a:t>Determinantes de la Demanda</a:t>
            </a:r>
            <a:endParaRPr lang="es-MX" b="1" dirty="0"/>
          </a:p>
        </p:txBody>
      </p:sp>
      <p:sp>
        <p:nvSpPr>
          <p:cNvPr id="5" name="Marcador de texto 4"/>
          <p:cNvSpPr>
            <a:spLocks noGrp="1"/>
          </p:cNvSpPr>
          <p:nvPr>
            <p:ph type="body" idx="1"/>
          </p:nvPr>
        </p:nvSpPr>
        <p:spPr>
          <a:xfrm>
            <a:off x="1291526" y="1563913"/>
            <a:ext cx="5029200" cy="990600"/>
          </a:xfrm>
        </p:spPr>
        <p:txBody>
          <a:bodyPr/>
          <a:lstStyle/>
          <a:p>
            <a:pPr algn="ctr"/>
            <a:r>
              <a:rPr lang="es-MX" b="1" dirty="0" smtClean="0">
                <a:solidFill>
                  <a:schemeClr val="accent1"/>
                </a:solidFill>
              </a:rPr>
              <a:t>El precio</a:t>
            </a:r>
            <a:endParaRPr lang="es-MX" b="1" dirty="0">
              <a:solidFill>
                <a:schemeClr val="accent1"/>
              </a:solidFill>
            </a:endParaRPr>
          </a:p>
        </p:txBody>
      </p:sp>
      <p:sp>
        <p:nvSpPr>
          <p:cNvPr id="6" name="Marcador de contenido 5"/>
          <p:cNvSpPr>
            <a:spLocks noGrp="1"/>
          </p:cNvSpPr>
          <p:nvPr>
            <p:ph sz="half" idx="2"/>
          </p:nvPr>
        </p:nvSpPr>
        <p:spPr>
          <a:xfrm>
            <a:off x="1291526" y="2564904"/>
            <a:ext cx="5029200" cy="3200400"/>
          </a:xfrm>
        </p:spPr>
        <p:txBody>
          <a:bodyPr>
            <a:normAutofit fontScale="92500"/>
          </a:bodyPr>
          <a:lstStyle/>
          <a:p>
            <a:pPr marL="0" indent="0" algn="just">
              <a:buNone/>
            </a:pPr>
            <a:r>
              <a:rPr lang="es-MX" dirty="0" smtClean="0">
                <a:solidFill>
                  <a:schemeClr val="accent1"/>
                </a:solidFill>
              </a:rPr>
              <a:t>Si el precio del helado subiera de $20.00 a $25.00, compararíamos menos. Si el precio bajara a $18.00 compararíamos más.</a:t>
            </a:r>
          </a:p>
          <a:p>
            <a:pPr marL="0" indent="0" algn="just">
              <a:buNone/>
            </a:pPr>
            <a:r>
              <a:rPr lang="es-MX" dirty="0" smtClean="0">
                <a:solidFill>
                  <a:schemeClr val="accent1"/>
                </a:solidFill>
              </a:rPr>
              <a:t>Como la cantidad demandada disminuye cuando sube el precio y aumenta cuando baja, decimos que la cantidad demandada está relacionada negativamente con el precio (</a:t>
            </a:r>
            <a:r>
              <a:rPr lang="es-MX" dirty="0" err="1" smtClean="0">
                <a:solidFill>
                  <a:schemeClr val="accent1"/>
                </a:solidFill>
              </a:rPr>
              <a:t>Mankiw</a:t>
            </a:r>
            <a:r>
              <a:rPr lang="es-MX" dirty="0" smtClean="0">
                <a:solidFill>
                  <a:schemeClr val="accent1"/>
                </a:solidFill>
              </a:rPr>
              <a:t>, 2010).</a:t>
            </a:r>
            <a:endParaRPr lang="es-MX" dirty="0">
              <a:solidFill>
                <a:schemeClr val="accent1"/>
              </a:solidFill>
            </a:endParaRPr>
          </a:p>
        </p:txBody>
      </p:sp>
      <p:sp>
        <p:nvSpPr>
          <p:cNvPr id="8" name="Marcador de contenido 7"/>
          <p:cNvSpPr>
            <a:spLocks noGrp="1"/>
          </p:cNvSpPr>
          <p:nvPr>
            <p:ph sz="quarter" idx="4"/>
          </p:nvPr>
        </p:nvSpPr>
        <p:spPr>
          <a:xfrm>
            <a:off x="6454452" y="2060848"/>
            <a:ext cx="5029200" cy="3704456"/>
          </a:xfrm>
        </p:spPr>
        <p:txBody>
          <a:bodyPr/>
          <a:lstStyle/>
          <a:p>
            <a:pPr marL="0" indent="0" algn="just">
              <a:buNone/>
            </a:pPr>
            <a:endParaRPr lang="es-MX" dirty="0" smtClean="0">
              <a:solidFill>
                <a:schemeClr val="accent1"/>
              </a:solidFill>
            </a:endParaRPr>
          </a:p>
          <a:p>
            <a:pPr marL="0" indent="0" algn="just">
              <a:buNone/>
            </a:pPr>
            <a:endParaRPr lang="es-MX" dirty="0">
              <a:solidFill>
                <a:schemeClr val="accent1"/>
              </a:solidFill>
            </a:endParaRPr>
          </a:p>
          <a:p>
            <a:pPr marL="0" indent="0" algn="just">
              <a:buNone/>
            </a:pPr>
            <a:endParaRPr lang="es-MX" dirty="0" smtClean="0">
              <a:solidFill>
                <a:schemeClr val="accent1"/>
              </a:solidFill>
            </a:endParaRPr>
          </a:p>
          <a:p>
            <a:pPr marL="0" indent="0" algn="just">
              <a:buNone/>
            </a:pPr>
            <a:endParaRPr lang="es-MX" dirty="0" smtClean="0">
              <a:solidFill>
                <a:schemeClr val="accent1"/>
              </a:solidFill>
            </a:endParaRPr>
          </a:p>
          <a:p>
            <a:pPr marL="0" indent="0" algn="just">
              <a:buNone/>
            </a:pPr>
            <a:r>
              <a:rPr lang="es-MX" dirty="0" smtClean="0">
                <a:solidFill>
                  <a:schemeClr val="accent1"/>
                </a:solidFill>
              </a:rPr>
              <a:t>A esta relación entre precio y cantidad demandada se le conoce como </a:t>
            </a:r>
            <a:r>
              <a:rPr lang="es-MX" b="1" dirty="0" smtClean="0">
                <a:solidFill>
                  <a:schemeClr val="accent3"/>
                </a:solidFill>
              </a:rPr>
              <a:t>“LEY DE LA DEMANDA”</a:t>
            </a:r>
            <a:endParaRPr lang="es-MX" b="1" dirty="0">
              <a:solidFill>
                <a:schemeClr val="accent3"/>
              </a:solidFill>
            </a:endParaRPr>
          </a:p>
        </p:txBody>
      </p:sp>
      <p:pic>
        <p:nvPicPr>
          <p:cNvPr id="9" name="Imagen 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462564" y="2374898"/>
            <a:ext cx="2486025" cy="1766317"/>
          </a:xfrm>
          <a:prstGeom prst="rect">
            <a:avLst/>
          </a:prstGeom>
        </p:spPr>
      </p:pic>
    </p:spTree>
    <p:extLst>
      <p:ext uri="{BB962C8B-B14F-4D97-AF65-F5344CB8AC3E}">
        <p14:creationId xmlns:p14="http://schemas.microsoft.com/office/powerpoint/2010/main" val="15559139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theme/theme1.xml><?xml version="1.0" encoding="utf-8"?>
<a:theme xmlns:a="http://schemas.openxmlformats.org/drawingml/2006/main" name="Marketing_16x9">
  <a:themeElements>
    <a:clrScheme name="Marketing_16x9">
      <a:dk1>
        <a:srgbClr val="404040"/>
      </a:dk1>
      <a:lt1>
        <a:sysClr val="window" lastClr="FFFFFF"/>
      </a:lt1>
      <a:dk2>
        <a:srgbClr val="000000"/>
      </a:dk2>
      <a:lt2>
        <a:srgbClr val="A1C1DE"/>
      </a:lt2>
      <a:accent1>
        <a:srgbClr val="39527B"/>
      </a:accent1>
      <a:accent2>
        <a:srgbClr val="528DC2"/>
      </a:accent2>
      <a:accent3>
        <a:srgbClr val="7EA939"/>
      </a:accent3>
      <a:accent4>
        <a:srgbClr val="30AEAB"/>
      </a:accent4>
      <a:accent5>
        <a:srgbClr val="31A962"/>
      </a:accent5>
      <a:accent6>
        <a:srgbClr val="78648E"/>
      </a:accent6>
      <a:hlink>
        <a:srgbClr val="7EA939"/>
      </a:hlink>
      <a:folHlink>
        <a:srgbClr val="7F7F7F"/>
      </a:folHlink>
    </a:clrScheme>
    <a:fontScheme name="Marketing_16x9">
      <a:maj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57000"/>
                <a:satMod val="101000"/>
              </a:schemeClr>
            </a:gs>
            <a:gs pos="50000">
              <a:schemeClr val="phClr">
                <a:lumMod val="137000"/>
                <a:satMod val="103000"/>
              </a:schemeClr>
            </a:gs>
            <a:gs pos="100000">
              <a:schemeClr val="phClr">
                <a:lumMod val="115000"/>
                <a:satMod val="109000"/>
              </a:schemeClr>
            </a:gs>
          </a:gsLst>
          <a:lin ang="5400000" scaled="0"/>
        </a:gradFill>
        <a:gradFill rotWithShape="1">
          <a:gsLst>
            <a:gs pos="0">
              <a:schemeClr val="phClr">
                <a:satMod val="103000"/>
                <a:lumMod val="118000"/>
              </a:schemeClr>
            </a:gs>
            <a:gs pos="50000">
              <a:schemeClr val="phClr">
                <a:satMod val="89000"/>
                <a:lumMod val="91000"/>
              </a:schemeClr>
            </a:gs>
            <a:gs pos="100000">
              <a:schemeClr val="phClr">
                <a:lumMod val="6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flip="none" rotWithShape="1">
          <a:gsLst>
            <a:gs pos="0">
              <a:schemeClr val="phClr">
                <a:lumMod val="20000"/>
                <a:lumOff val="80000"/>
              </a:schemeClr>
            </a:gs>
            <a:gs pos="58000">
              <a:schemeClr val="phClr">
                <a:lumMod val="40000"/>
                <a:lumOff val="60000"/>
              </a:schemeClr>
            </a:gs>
            <a:gs pos="100000">
              <a:schemeClr val="phClr"/>
            </a:gs>
          </a:gsLst>
          <a:lin ang="14400000" scaled="0"/>
          <a:tileRect/>
        </a:gradFill>
        <a:gradFill flip="none" rotWithShape="1">
          <a:gsLst>
            <a:gs pos="0">
              <a:schemeClr val="phClr">
                <a:lumMod val="20000"/>
                <a:lumOff val="80000"/>
              </a:schemeClr>
            </a:gs>
            <a:gs pos="58000">
              <a:schemeClr val="phClr">
                <a:lumMod val="40000"/>
                <a:lumOff val="60000"/>
              </a:schemeClr>
            </a:gs>
            <a:gs pos="100000">
              <a:schemeClr val="phClr"/>
            </a:gs>
          </a:gsLst>
          <a:lin ang="17400000" scaled="0"/>
          <a:tileRect/>
        </a:gradFill>
      </a:bgFillStyleLst>
    </a:fmtScheme>
  </a:themeElements>
  <a:objectDefaults>
    <a:lnDef>
      <a:spPr>
        <a:ln w="12700"/>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nSpc>
            <a:spcPct val="90000"/>
          </a:lnSpc>
          <a:defRPr sz="2800"/>
        </a:defPPr>
      </a:lstStyle>
    </a:txDef>
  </a:objectDefaults>
  <a:extraClrSchemeLst/>
</a:theme>
</file>

<file path=ppt/theme/theme2.xml><?xml version="1.0" encoding="utf-8"?>
<a:theme xmlns:a="http://schemas.openxmlformats.org/drawingml/2006/main" name="Office Theme">
  <a:themeElements>
    <a:clrScheme name="Marketing_16x9">
      <a:dk1>
        <a:srgbClr val="404040"/>
      </a:dk1>
      <a:lt1>
        <a:sysClr val="window" lastClr="FFFFFF"/>
      </a:lt1>
      <a:dk2>
        <a:srgbClr val="000000"/>
      </a:dk2>
      <a:lt2>
        <a:srgbClr val="A1C1DE"/>
      </a:lt2>
      <a:accent1>
        <a:srgbClr val="39527B"/>
      </a:accent1>
      <a:accent2>
        <a:srgbClr val="528DC2"/>
      </a:accent2>
      <a:accent3>
        <a:srgbClr val="7EA939"/>
      </a:accent3>
      <a:accent4>
        <a:srgbClr val="30AEAB"/>
      </a:accent4>
      <a:accent5>
        <a:srgbClr val="31A962"/>
      </a:accent5>
      <a:accent6>
        <a:srgbClr val="78648E"/>
      </a:accent6>
      <a:hlink>
        <a:srgbClr val="7EA939"/>
      </a:hlink>
      <a:folHlink>
        <a:srgbClr val="7F7F7F"/>
      </a:folHlink>
    </a:clrScheme>
    <a:fontScheme name="Marketing_16x9">
      <a:maj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57000"/>
                <a:satMod val="101000"/>
              </a:schemeClr>
            </a:gs>
            <a:gs pos="50000">
              <a:schemeClr val="phClr">
                <a:lumMod val="137000"/>
                <a:satMod val="103000"/>
              </a:schemeClr>
            </a:gs>
            <a:gs pos="100000">
              <a:schemeClr val="phClr">
                <a:lumMod val="115000"/>
                <a:satMod val="109000"/>
              </a:schemeClr>
            </a:gs>
          </a:gsLst>
          <a:lin ang="5400000" scaled="0"/>
        </a:gradFill>
        <a:gradFill rotWithShape="1">
          <a:gsLst>
            <a:gs pos="0">
              <a:schemeClr val="phClr">
                <a:satMod val="103000"/>
                <a:lumMod val="118000"/>
              </a:schemeClr>
            </a:gs>
            <a:gs pos="50000">
              <a:schemeClr val="phClr">
                <a:satMod val="89000"/>
                <a:lumMod val="91000"/>
              </a:schemeClr>
            </a:gs>
            <a:gs pos="100000">
              <a:schemeClr val="phClr">
                <a:lumMod val="6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Marketing_16x9">
      <a:dk1>
        <a:srgbClr val="404040"/>
      </a:dk1>
      <a:lt1>
        <a:sysClr val="window" lastClr="FFFFFF"/>
      </a:lt1>
      <a:dk2>
        <a:srgbClr val="000000"/>
      </a:dk2>
      <a:lt2>
        <a:srgbClr val="A1C1DE"/>
      </a:lt2>
      <a:accent1>
        <a:srgbClr val="39527B"/>
      </a:accent1>
      <a:accent2>
        <a:srgbClr val="528DC2"/>
      </a:accent2>
      <a:accent3>
        <a:srgbClr val="7EA939"/>
      </a:accent3>
      <a:accent4>
        <a:srgbClr val="30AEAB"/>
      </a:accent4>
      <a:accent5>
        <a:srgbClr val="31A962"/>
      </a:accent5>
      <a:accent6>
        <a:srgbClr val="78648E"/>
      </a:accent6>
      <a:hlink>
        <a:srgbClr val="7EA939"/>
      </a:hlink>
      <a:folHlink>
        <a:srgbClr val="7F7F7F"/>
      </a:folHlink>
    </a:clrScheme>
    <a:fontScheme name="Marketing_16x9">
      <a:maj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57000"/>
                <a:satMod val="101000"/>
              </a:schemeClr>
            </a:gs>
            <a:gs pos="50000">
              <a:schemeClr val="phClr">
                <a:lumMod val="137000"/>
                <a:satMod val="103000"/>
              </a:schemeClr>
            </a:gs>
            <a:gs pos="100000">
              <a:schemeClr val="phClr">
                <a:lumMod val="115000"/>
                <a:satMod val="109000"/>
              </a:schemeClr>
            </a:gs>
          </a:gsLst>
          <a:lin ang="5400000" scaled="0"/>
        </a:gradFill>
        <a:gradFill rotWithShape="1">
          <a:gsLst>
            <a:gs pos="0">
              <a:schemeClr val="phClr">
                <a:satMod val="103000"/>
                <a:lumMod val="118000"/>
              </a:schemeClr>
            </a:gs>
            <a:gs pos="50000">
              <a:schemeClr val="phClr">
                <a:satMod val="89000"/>
                <a:lumMod val="91000"/>
              </a:schemeClr>
            </a:gs>
            <a:gs pos="100000">
              <a:schemeClr val="phClr">
                <a:lumMod val="6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mso-contentType ?>
<FormTemplates xmlns="http://schemas.microsoft.com/sharepoint/v3/contenttype/forms">
  <Display>DocumentLibraryForm</Display>
  <Edit>AssetEditForm</Edit>
  <New>DocumentLibraryForm</New>
</FormTemplates>
</file>

<file path=customXml/itemProps1.xml><?xml version="1.0" encoding="utf-8"?>
<ds:datastoreItem xmlns:ds="http://schemas.openxmlformats.org/officeDocument/2006/customXml" ds:itemID="{0B77EECA-D789-4A8A-9C41-5AF6409D8113}">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0</TotalTime>
  <Words>2790</Words>
  <Application>Microsoft Office PowerPoint</Application>
  <PresentationFormat>Personalizado</PresentationFormat>
  <Paragraphs>233</Paragraphs>
  <Slides>53</Slides>
  <Notes>0</Notes>
  <HiddenSlides>0</HiddenSlides>
  <MMClips>0</MMClips>
  <ScaleCrop>false</ScaleCrop>
  <HeadingPairs>
    <vt:vector size="6" baseType="variant">
      <vt:variant>
        <vt:lpstr>Fuentes usadas</vt:lpstr>
      </vt:variant>
      <vt:variant>
        <vt:i4>3</vt:i4>
      </vt:variant>
      <vt:variant>
        <vt:lpstr>Tema</vt:lpstr>
      </vt:variant>
      <vt:variant>
        <vt:i4>1</vt:i4>
      </vt:variant>
      <vt:variant>
        <vt:lpstr>Títulos de diapositiva</vt:lpstr>
      </vt:variant>
      <vt:variant>
        <vt:i4>53</vt:i4>
      </vt:variant>
    </vt:vector>
  </HeadingPairs>
  <TitlesOfParts>
    <vt:vector size="57" baseType="lpstr">
      <vt:lpstr>Arial</vt:lpstr>
      <vt:lpstr>Corbel</vt:lpstr>
      <vt:lpstr>Wingdings</vt:lpstr>
      <vt:lpstr>Marketing_16x9</vt:lpstr>
      <vt:lpstr>UNIVERSIDAD AUTÓNOMA DEL ESTADO DE MÉXICO FACULTAD DE TURISMO Y GASTRONOMÍA LICENCIATURA EN TURISMO ECONOMÍA (PRIMER PERIODO) MATERIAL DIDÁCTICO CORRESPONDIENTE A LA UNIDAD II MICROECONOMÍA “TEMAS 2.1 INTRODUCCIÓN AL ESTUDIO DE LA MICROECONOMÍA y 2.2 FUNCIONAMIENTO DEL MERCADO EN COMPETENCIA PERFECTA ” </vt:lpstr>
      <vt:lpstr>Presentación de PowerPoint</vt:lpstr>
      <vt:lpstr>UNIDAD II. MICROECONOMÍA  Objetivo: Reconocer los principales conceptos de la microeconomía, así como las relaciones entre ellos y su importancia en el funcionamiento de las unidades productivas.  </vt:lpstr>
      <vt:lpstr>Presentación de PowerPoint</vt:lpstr>
      <vt:lpstr>Presentación de PowerPoint</vt:lpstr>
      <vt:lpstr>Presentación de PowerPoint</vt:lpstr>
      <vt:lpstr>Consideró en su libro La Riqueza de las Naciones, cómo se fijan los precios, estudió la determinación de los precios de la tierra, del trabajo y del capital e investigó las cualidades y defectos del mecanismo del mercado.   </vt:lpstr>
      <vt:lpstr>     2.2. FUNCIONAMIENTO DEL MERCADO EN COMPETENCIA PERFECTA  2.2.1 Demanda: definición, determinantes, curva, ley, movimientos  y desplazamiento    La Demanda: es la cantidad de un bien que los compradores quieren comprar y puede comprar         </vt:lpstr>
      <vt:lpstr>Determinantes de la Demanda</vt:lpstr>
      <vt:lpstr>Presentación de PowerPoint</vt:lpstr>
      <vt:lpstr>Presentación de PowerPoint</vt:lpstr>
      <vt:lpstr>Cuand0 el descenso del precio de un bien eleva la demanda de otro, los dos se denominan complementarios.  Supongamos que baja el precio del chocolate caliente, según  la ley de la demanda, compararemos más chocolate caliente, en este caso también compraremos más pan de yema, ya que suelen tomarse juntos.  Ejemplos: gasolina y automóviles                     Computadoras y programas       </vt:lpstr>
      <vt:lpstr> </vt:lpstr>
      <vt:lpstr>Si esperamos ganar una renta más alta el próximo mes, es posible que estemos más dispuestos a gastar algunos de nuestros ahorros actuales en la compra de algún bien.  </vt:lpstr>
      <vt:lpstr>Tabla y Curva de la Demanda  Es el cuadro que muestra la relación entre el precio de un bien y la cantidad      </vt:lpstr>
      <vt:lpstr>Curva de la Demanda  Gráfico de la relación entre el precio de un bien y la cantidad demandada. La curva tiene pendiente negativa    </vt:lpstr>
      <vt:lpstr>Tablas de demanda individual y de demanda del mercado Desplazamiento   </vt:lpstr>
      <vt:lpstr>Presentación de PowerPoint</vt:lpstr>
      <vt:lpstr>Presentación de PowerPoint</vt:lpstr>
      <vt:lpstr>Presentación de PowerPoint</vt:lpstr>
      <vt:lpstr>Los precios de los factores     </vt:lpstr>
      <vt:lpstr>La tecnología     </vt:lpstr>
      <vt:lpstr>Las expectativas      </vt:lpstr>
      <vt:lpstr>Tabla de oferta</vt:lpstr>
      <vt:lpstr>Presentación de PowerPoint</vt:lpstr>
      <vt:lpstr>La oferta y la demanda juntas</vt:lpstr>
      <vt:lpstr>Presentación de PowerPoint</vt:lpstr>
      <vt:lpstr>UNIVERSIDAD AUTÓNOMA DEL ESTADO DE MÉXICO FACULTAD DE TURISMO Y GASTRONOMÍA LICENCIATURA EN TURISMO ECONOMÍA (PRIMER PERIODO) MATERIAL DIDÁCTICO CORRESPONDIENTE A LA UNIDAD III MACROECONOMÍA “TEMAS 3.2  MEDICIÓN DE LA ACTIVIDAD ECONÓMICA  ” </vt:lpstr>
      <vt:lpstr>Presentación de PowerPoint</vt:lpstr>
      <vt:lpstr>Presentación de PowerPoint</vt:lpstr>
      <vt:lpstr>Presentación de PowerPoint</vt:lpstr>
      <vt:lpstr>  Producto Interno Bruto PIB </vt:lpstr>
      <vt:lpstr>Presentación de PowerPoint</vt:lpstr>
      <vt:lpstr>Presentación de PowerPoint</vt:lpstr>
      <vt:lpstr>Presentación de PowerPoint</vt:lpstr>
      <vt:lpstr>Presentación de PowerPoint</vt:lpstr>
      <vt:lpstr>¿Cómo se puede medir el PIB? 1. Como flujo de productos</vt:lpstr>
      <vt:lpstr>Presentación de PowerPoint</vt:lpstr>
      <vt:lpstr>2. Como una suma de ingresos o del costo </vt:lpstr>
      <vt:lpstr>Presentación de PowerPoint</vt:lpstr>
      <vt:lpstr>PIB REAL Es la producción de bienes y servicios valorada a precios constantes, el objetivo es ver como cambia el volumen de producción. Para ello necesitamos elegir un año como año base.  </vt:lpstr>
      <vt:lpstr>Índice de precios al consumidor     </vt:lpstr>
      <vt:lpstr>La canasta de mercado comprende los precios de los alimentos, la ropa, la vivienda, los combustibles, el transporte, la asistencia médica, las matrículas universitarias y otros bienes y servicios que se compran diariamente. </vt:lpstr>
      <vt:lpstr>Producto Nacional Bruto </vt:lpstr>
      <vt:lpstr>Producto Nacional Neto (PNN)</vt:lpstr>
      <vt:lpstr>Ingreso o Renta Nacional (YN)</vt:lpstr>
      <vt:lpstr>Presentación de PowerPoint</vt:lpstr>
      <vt:lpstr>Ingreso o Renta Personal (YP) </vt:lpstr>
      <vt:lpstr>Presentación de PowerPoint</vt:lpstr>
      <vt:lpstr>Ingreso o Renta Personal Disponible (YPD)</vt:lpstr>
      <vt:lpstr>PIB Turístico Enero- Marzo 2015</vt:lpstr>
      <vt:lpstr>Datos importantes que miden la actividad turística en México</vt:lpstr>
      <vt:lpstr>FUENTES CONSULTADAS</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keywords/>
  <cp:lastModifiedBy/>
  <cp:revision>1</cp:revision>
  <dcterms:created xsi:type="dcterms:W3CDTF">2015-09-17T14:05:53Z</dcterms:created>
  <dcterms:modified xsi:type="dcterms:W3CDTF">2015-09-29T16:04:44Z</dcterms:modified>
  <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TC028010849991</vt:lpwstr>
  </property>
</Properties>
</file>