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diagrams/drawing2.xml" ContentType="application/vnd.ms-office.drawingml.diagramDrawing+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1"/>
  </p:notesMasterIdLst>
  <p:sldIdLst>
    <p:sldId id="285" r:id="rId2"/>
    <p:sldId id="338" r:id="rId3"/>
    <p:sldId id="339" r:id="rId4"/>
    <p:sldId id="341" r:id="rId5"/>
    <p:sldId id="340" r:id="rId6"/>
    <p:sldId id="286" r:id="rId7"/>
    <p:sldId id="287" r:id="rId8"/>
    <p:sldId id="292" r:id="rId9"/>
    <p:sldId id="256" r:id="rId10"/>
    <p:sldId id="259" r:id="rId11"/>
    <p:sldId id="258" r:id="rId12"/>
    <p:sldId id="306" r:id="rId13"/>
    <p:sldId id="307" r:id="rId14"/>
    <p:sldId id="308" r:id="rId15"/>
    <p:sldId id="309" r:id="rId16"/>
    <p:sldId id="264" r:id="rId17"/>
    <p:sldId id="280" r:id="rId18"/>
    <p:sldId id="279" r:id="rId19"/>
    <p:sldId id="284" r:id="rId20"/>
    <p:sldId id="305" r:id="rId21"/>
    <p:sldId id="269" r:id="rId22"/>
    <p:sldId id="289" r:id="rId23"/>
    <p:sldId id="290" r:id="rId24"/>
    <p:sldId id="291" r:id="rId25"/>
    <p:sldId id="310" r:id="rId26"/>
    <p:sldId id="312" r:id="rId27"/>
    <p:sldId id="316" r:id="rId28"/>
    <p:sldId id="260" r:id="rId29"/>
    <p:sldId id="294" r:id="rId30"/>
    <p:sldId id="263" r:id="rId31"/>
    <p:sldId id="311" r:id="rId32"/>
    <p:sldId id="313" r:id="rId33"/>
    <p:sldId id="314" r:id="rId34"/>
    <p:sldId id="315" r:id="rId35"/>
    <p:sldId id="317" r:id="rId36"/>
    <p:sldId id="295" r:id="rId37"/>
    <p:sldId id="302" r:id="rId38"/>
    <p:sldId id="303" r:id="rId39"/>
    <p:sldId id="296" r:id="rId40"/>
    <p:sldId id="297" r:id="rId41"/>
    <p:sldId id="298" r:id="rId42"/>
    <p:sldId id="301" r:id="rId43"/>
    <p:sldId id="318" r:id="rId44"/>
    <p:sldId id="327" r:id="rId45"/>
    <p:sldId id="328" r:id="rId46"/>
    <p:sldId id="299" r:id="rId47"/>
    <p:sldId id="329" r:id="rId48"/>
    <p:sldId id="330" r:id="rId49"/>
    <p:sldId id="321" r:id="rId50"/>
    <p:sldId id="331" r:id="rId51"/>
    <p:sldId id="323" r:id="rId52"/>
    <p:sldId id="324" r:id="rId53"/>
    <p:sldId id="325" r:id="rId54"/>
    <p:sldId id="326" r:id="rId55"/>
    <p:sldId id="332" r:id="rId56"/>
    <p:sldId id="335" r:id="rId57"/>
    <p:sldId id="334" r:id="rId58"/>
    <p:sldId id="336" r:id="rId59"/>
    <p:sldId id="337" r:id="rId60"/>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62" autoAdjust="0"/>
  </p:normalViewPr>
  <p:slideViewPr>
    <p:cSldViewPr>
      <p:cViewPr varScale="1">
        <p:scale>
          <a:sx n="69" d="100"/>
          <a:sy n="69" d="100"/>
        </p:scale>
        <p:origin x="-1410" y="-102"/>
      </p:cViewPr>
      <p:guideLst>
        <p:guide orient="horz" pos="2160"/>
        <p:guide pos="2880"/>
      </p:guideLst>
    </p:cSldViewPr>
  </p:slideViewPr>
  <p:outlineViewPr>
    <p:cViewPr>
      <p:scale>
        <a:sx n="33" d="100"/>
        <a:sy n="33" d="100"/>
      </p:scale>
      <p:origin x="0" y="1272"/>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91BA2F-C177-4351-BB64-96709DCD1781}" type="doc">
      <dgm:prSet loTypeId="urn:microsoft.com/office/officeart/2005/8/layout/default#1" loCatId="list" qsTypeId="urn:microsoft.com/office/officeart/2005/8/quickstyle/simple5" qsCatId="simple" csTypeId="urn:microsoft.com/office/officeart/2005/8/colors/accent3_2" csCatId="accent3" phldr="1"/>
      <dgm:spPr/>
      <dgm:t>
        <a:bodyPr/>
        <a:lstStyle/>
        <a:p>
          <a:endParaRPr lang="es-MX"/>
        </a:p>
      </dgm:t>
    </dgm:pt>
    <dgm:pt modelId="{C418460A-F04E-4CCC-A42A-3DB2C3059499}">
      <dgm:prSet phldrT="[Texto]"/>
      <dgm:spPr/>
      <dgm:t>
        <a:bodyPr/>
        <a:lstStyle/>
        <a:p>
          <a:r>
            <a:rPr lang="es-MX" b="0" i="0" dirty="0" smtClean="0"/>
            <a:t>Reglamento Interior de la Comisión Nacional de Seguros y Fianzas</a:t>
          </a:r>
          <a:endParaRPr lang="es-MX" dirty="0"/>
        </a:p>
      </dgm:t>
    </dgm:pt>
    <dgm:pt modelId="{99407028-854B-4EF6-A2D6-3F4BF01C48FE}" type="parTrans" cxnId="{CEC43CFF-5838-46FE-A4B6-DFFB20C88C03}">
      <dgm:prSet/>
      <dgm:spPr/>
      <dgm:t>
        <a:bodyPr/>
        <a:lstStyle/>
        <a:p>
          <a:endParaRPr lang="es-MX"/>
        </a:p>
      </dgm:t>
    </dgm:pt>
    <dgm:pt modelId="{881200E0-E04F-4F27-A760-29F868F47975}" type="sibTrans" cxnId="{CEC43CFF-5838-46FE-A4B6-DFFB20C88C03}">
      <dgm:prSet/>
      <dgm:spPr/>
      <dgm:t>
        <a:bodyPr/>
        <a:lstStyle/>
        <a:p>
          <a:endParaRPr lang="es-MX"/>
        </a:p>
      </dgm:t>
    </dgm:pt>
    <dgm:pt modelId="{710F9E1D-6842-4380-874D-A62EB33992F0}">
      <dgm:prSet phldrT="[Texto]"/>
      <dgm:spPr/>
      <dgm:t>
        <a:bodyPr/>
        <a:lstStyle/>
        <a:p>
          <a:r>
            <a:rPr lang="es-MX" b="0" i="0" dirty="0" smtClean="0"/>
            <a:t>Reglamento del Seguro de Grupo para la Operación de Vida y del Seguro Colectivo para la Operación de Accidentes y Enfermedades</a:t>
          </a:r>
          <a:endParaRPr lang="es-MX" dirty="0"/>
        </a:p>
      </dgm:t>
    </dgm:pt>
    <dgm:pt modelId="{162DCB60-983A-4945-8298-F6FA42BDF6F9}" type="parTrans" cxnId="{3232845A-8636-42BE-9193-5902D36819DF}">
      <dgm:prSet/>
      <dgm:spPr/>
      <dgm:t>
        <a:bodyPr/>
        <a:lstStyle/>
        <a:p>
          <a:endParaRPr lang="es-MX"/>
        </a:p>
      </dgm:t>
    </dgm:pt>
    <dgm:pt modelId="{9F938711-AE58-4E95-BFAE-90549A3C4AAF}" type="sibTrans" cxnId="{3232845A-8636-42BE-9193-5902D36819DF}">
      <dgm:prSet/>
      <dgm:spPr/>
      <dgm:t>
        <a:bodyPr/>
        <a:lstStyle/>
        <a:p>
          <a:endParaRPr lang="es-MX"/>
        </a:p>
      </dgm:t>
    </dgm:pt>
    <dgm:pt modelId="{9E512A69-C491-4366-8032-88A87BEEBED7}">
      <dgm:prSet phldrT="[Texto]"/>
      <dgm:spPr/>
      <dgm:t>
        <a:bodyPr/>
        <a:lstStyle/>
        <a:p>
          <a:r>
            <a:rPr lang="es-MX" b="0" i="0" dirty="0" smtClean="0"/>
            <a:t>Reglamento de Inspección y Vigilancia de la Comisión Nacional de Seguros y Fianzas.</a:t>
          </a:r>
          <a:endParaRPr lang="es-MX" dirty="0"/>
        </a:p>
      </dgm:t>
    </dgm:pt>
    <dgm:pt modelId="{D808D4CB-B960-4943-AE93-31FA13A2631D}" type="parTrans" cxnId="{B39DEBB8-3038-449F-AFB6-A92CA3A9D020}">
      <dgm:prSet/>
      <dgm:spPr/>
      <dgm:t>
        <a:bodyPr/>
        <a:lstStyle/>
        <a:p>
          <a:endParaRPr lang="es-MX"/>
        </a:p>
      </dgm:t>
    </dgm:pt>
    <dgm:pt modelId="{D2105E17-1E52-401C-9C80-F7D1FEA48233}" type="sibTrans" cxnId="{B39DEBB8-3038-449F-AFB6-A92CA3A9D020}">
      <dgm:prSet/>
      <dgm:spPr/>
      <dgm:t>
        <a:bodyPr/>
        <a:lstStyle/>
        <a:p>
          <a:endParaRPr lang="es-MX"/>
        </a:p>
      </dgm:t>
    </dgm:pt>
    <dgm:pt modelId="{64237FAB-0821-41C4-88FD-A192AFC64E84}">
      <dgm:prSet phldrT="[Texto]"/>
      <dgm:spPr/>
      <dgm:t>
        <a:bodyPr/>
        <a:lstStyle/>
        <a:p>
          <a:r>
            <a:rPr lang="es-MX" b="0" i="0" dirty="0" smtClean="0"/>
            <a:t>Reglamento de Agentes de Seguros y Fianzas</a:t>
          </a:r>
          <a:endParaRPr lang="es-MX" dirty="0"/>
        </a:p>
      </dgm:t>
    </dgm:pt>
    <dgm:pt modelId="{B9FB0330-FB87-46DA-B175-85FCF3B6DD94}" type="parTrans" cxnId="{7F45CDF6-A716-4918-AE4D-EDD93BD43EEC}">
      <dgm:prSet/>
      <dgm:spPr/>
      <dgm:t>
        <a:bodyPr/>
        <a:lstStyle/>
        <a:p>
          <a:endParaRPr lang="es-MX"/>
        </a:p>
      </dgm:t>
    </dgm:pt>
    <dgm:pt modelId="{A7653303-F859-4C2A-AAD5-F4F4DA553CFA}" type="sibTrans" cxnId="{7F45CDF6-A716-4918-AE4D-EDD93BD43EEC}">
      <dgm:prSet/>
      <dgm:spPr/>
      <dgm:t>
        <a:bodyPr/>
        <a:lstStyle/>
        <a:p>
          <a:endParaRPr lang="es-MX"/>
        </a:p>
      </dgm:t>
    </dgm:pt>
    <dgm:pt modelId="{BB023FF8-ACC1-4C4E-AE0E-A96CBA394A9F}">
      <dgm:prSet phldrT="[Texto]"/>
      <dgm:spPr/>
      <dgm:t>
        <a:bodyPr/>
        <a:lstStyle/>
        <a:p>
          <a:r>
            <a:rPr lang="es-MX" b="0" i="0" dirty="0" smtClean="0"/>
            <a:t>Ley Federal de Instituciones de Fianzas.</a:t>
          </a:r>
          <a:endParaRPr lang="es-MX" dirty="0"/>
        </a:p>
      </dgm:t>
    </dgm:pt>
    <dgm:pt modelId="{D4A32F36-AFB6-41A5-A130-5857B8A86D1B}" type="parTrans" cxnId="{207ADAE9-7F53-4569-A12B-2871D0A91C84}">
      <dgm:prSet/>
      <dgm:spPr/>
      <dgm:t>
        <a:bodyPr/>
        <a:lstStyle/>
        <a:p>
          <a:endParaRPr lang="es-MX"/>
        </a:p>
      </dgm:t>
    </dgm:pt>
    <dgm:pt modelId="{82798186-0DFC-4CF4-AA98-171950AA0368}" type="sibTrans" cxnId="{207ADAE9-7F53-4569-A12B-2871D0A91C84}">
      <dgm:prSet/>
      <dgm:spPr/>
      <dgm:t>
        <a:bodyPr/>
        <a:lstStyle/>
        <a:p>
          <a:endParaRPr lang="es-MX"/>
        </a:p>
      </dgm:t>
    </dgm:pt>
    <dgm:pt modelId="{975FEA74-4B93-4BFB-B471-9736720D7642}">
      <dgm:prSet/>
      <dgm:spPr/>
      <dgm:t>
        <a:bodyPr/>
        <a:lstStyle/>
        <a:p>
          <a:r>
            <a:rPr lang="es-MX" b="0" i="0" smtClean="0"/>
            <a:t>Ley General de Instituciones y Sociedades Mutualistas de Seguros.</a:t>
          </a:r>
          <a:endParaRPr lang="es-MX"/>
        </a:p>
      </dgm:t>
    </dgm:pt>
    <dgm:pt modelId="{CBA64953-F62F-4954-BDD8-54E5A4052942}" type="parTrans" cxnId="{08B71122-5FEA-4C23-896E-AA9570AF1999}">
      <dgm:prSet/>
      <dgm:spPr/>
      <dgm:t>
        <a:bodyPr/>
        <a:lstStyle/>
        <a:p>
          <a:endParaRPr lang="es-MX"/>
        </a:p>
      </dgm:t>
    </dgm:pt>
    <dgm:pt modelId="{BC311403-0C40-4693-95BC-CC406D8AD8B5}" type="sibTrans" cxnId="{08B71122-5FEA-4C23-896E-AA9570AF1999}">
      <dgm:prSet/>
      <dgm:spPr/>
      <dgm:t>
        <a:bodyPr/>
        <a:lstStyle/>
        <a:p>
          <a:endParaRPr lang="es-MX"/>
        </a:p>
      </dgm:t>
    </dgm:pt>
    <dgm:pt modelId="{927F6A4F-F9AB-4021-B420-E5654782B650}" type="pres">
      <dgm:prSet presAssocID="{B491BA2F-C177-4351-BB64-96709DCD1781}" presName="diagram" presStyleCnt="0">
        <dgm:presLayoutVars>
          <dgm:dir/>
          <dgm:resizeHandles val="exact"/>
        </dgm:presLayoutVars>
      </dgm:prSet>
      <dgm:spPr/>
      <dgm:t>
        <a:bodyPr/>
        <a:lstStyle/>
        <a:p>
          <a:endParaRPr lang="es-MX"/>
        </a:p>
      </dgm:t>
    </dgm:pt>
    <dgm:pt modelId="{B73CCEAA-B41D-4DD6-A4BA-9330198C788C}" type="pres">
      <dgm:prSet presAssocID="{C418460A-F04E-4CCC-A42A-3DB2C3059499}" presName="node" presStyleLbl="node1" presStyleIdx="0" presStyleCnt="6">
        <dgm:presLayoutVars>
          <dgm:bulletEnabled val="1"/>
        </dgm:presLayoutVars>
      </dgm:prSet>
      <dgm:spPr/>
      <dgm:t>
        <a:bodyPr/>
        <a:lstStyle/>
        <a:p>
          <a:endParaRPr lang="es-MX"/>
        </a:p>
      </dgm:t>
    </dgm:pt>
    <dgm:pt modelId="{AF314670-2B55-4314-9C2A-1A760251E478}" type="pres">
      <dgm:prSet presAssocID="{881200E0-E04F-4F27-A760-29F868F47975}" presName="sibTrans" presStyleCnt="0"/>
      <dgm:spPr/>
      <dgm:t>
        <a:bodyPr/>
        <a:lstStyle/>
        <a:p>
          <a:endParaRPr lang="es-MX"/>
        </a:p>
      </dgm:t>
    </dgm:pt>
    <dgm:pt modelId="{4C5A79A1-7282-4474-99C5-23974BD9BEB4}" type="pres">
      <dgm:prSet presAssocID="{710F9E1D-6842-4380-874D-A62EB33992F0}" presName="node" presStyleLbl="node1" presStyleIdx="1" presStyleCnt="6">
        <dgm:presLayoutVars>
          <dgm:bulletEnabled val="1"/>
        </dgm:presLayoutVars>
      </dgm:prSet>
      <dgm:spPr/>
      <dgm:t>
        <a:bodyPr/>
        <a:lstStyle/>
        <a:p>
          <a:endParaRPr lang="es-MX"/>
        </a:p>
      </dgm:t>
    </dgm:pt>
    <dgm:pt modelId="{3B393714-7947-4BD7-94EA-119ACDAEAF0A}" type="pres">
      <dgm:prSet presAssocID="{9F938711-AE58-4E95-BFAE-90549A3C4AAF}" presName="sibTrans" presStyleCnt="0"/>
      <dgm:spPr/>
      <dgm:t>
        <a:bodyPr/>
        <a:lstStyle/>
        <a:p>
          <a:endParaRPr lang="es-MX"/>
        </a:p>
      </dgm:t>
    </dgm:pt>
    <dgm:pt modelId="{2FA15AEE-2E40-4BCA-B495-17EE29951665}" type="pres">
      <dgm:prSet presAssocID="{9E512A69-C491-4366-8032-88A87BEEBED7}" presName="node" presStyleLbl="node1" presStyleIdx="2" presStyleCnt="6">
        <dgm:presLayoutVars>
          <dgm:bulletEnabled val="1"/>
        </dgm:presLayoutVars>
      </dgm:prSet>
      <dgm:spPr/>
      <dgm:t>
        <a:bodyPr/>
        <a:lstStyle/>
        <a:p>
          <a:endParaRPr lang="es-MX"/>
        </a:p>
      </dgm:t>
    </dgm:pt>
    <dgm:pt modelId="{93C98493-C7E8-471A-9FD3-8EDDD29447EE}" type="pres">
      <dgm:prSet presAssocID="{D2105E17-1E52-401C-9C80-F7D1FEA48233}" presName="sibTrans" presStyleCnt="0"/>
      <dgm:spPr/>
      <dgm:t>
        <a:bodyPr/>
        <a:lstStyle/>
        <a:p>
          <a:endParaRPr lang="es-MX"/>
        </a:p>
      </dgm:t>
    </dgm:pt>
    <dgm:pt modelId="{DDF72056-0E7C-4052-A9D9-90B096100DE1}" type="pres">
      <dgm:prSet presAssocID="{64237FAB-0821-41C4-88FD-A192AFC64E84}" presName="node" presStyleLbl="node1" presStyleIdx="3" presStyleCnt="6">
        <dgm:presLayoutVars>
          <dgm:bulletEnabled val="1"/>
        </dgm:presLayoutVars>
      </dgm:prSet>
      <dgm:spPr/>
      <dgm:t>
        <a:bodyPr/>
        <a:lstStyle/>
        <a:p>
          <a:endParaRPr lang="es-MX"/>
        </a:p>
      </dgm:t>
    </dgm:pt>
    <dgm:pt modelId="{A4211EEB-4CF0-477A-B549-32B545C99B91}" type="pres">
      <dgm:prSet presAssocID="{A7653303-F859-4C2A-AAD5-F4F4DA553CFA}" presName="sibTrans" presStyleCnt="0"/>
      <dgm:spPr/>
      <dgm:t>
        <a:bodyPr/>
        <a:lstStyle/>
        <a:p>
          <a:endParaRPr lang="es-MX"/>
        </a:p>
      </dgm:t>
    </dgm:pt>
    <dgm:pt modelId="{EE765CAE-6B40-49F3-9A1B-F76C813F9E9F}" type="pres">
      <dgm:prSet presAssocID="{BB023FF8-ACC1-4C4E-AE0E-A96CBA394A9F}" presName="node" presStyleLbl="node1" presStyleIdx="4" presStyleCnt="6">
        <dgm:presLayoutVars>
          <dgm:bulletEnabled val="1"/>
        </dgm:presLayoutVars>
      </dgm:prSet>
      <dgm:spPr/>
      <dgm:t>
        <a:bodyPr/>
        <a:lstStyle/>
        <a:p>
          <a:endParaRPr lang="es-MX"/>
        </a:p>
      </dgm:t>
    </dgm:pt>
    <dgm:pt modelId="{0C8B714B-245C-4DD3-861E-C204AE83428E}" type="pres">
      <dgm:prSet presAssocID="{82798186-0DFC-4CF4-AA98-171950AA0368}" presName="sibTrans" presStyleCnt="0"/>
      <dgm:spPr/>
      <dgm:t>
        <a:bodyPr/>
        <a:lstStyle/>
        <a:p>
          <a:endParaRPr lang="es-MX"/>
        </a:p>
      </dgm:t>
    </dgm:pt>
    <dgm:pt modelId="{6EB0B15E-01BB-43C0-8C20-356C0179FE8A}" type="pres">
      <dgm:prSet presAssocID="{975FEA74-4B93-4BFB-B471-9736720D7642}" presName="node" presStyleLbl="node1" presStyleIdx="5" presStyleCnt="6">
        <dgm:presLayoutVars>
          <dgm:bulletEnabled val="1"/>
        </dgm:presLayoutVars>
      </dgm:prSet>
      <dgm:spPr/>
      <dgm:t>
        <a:bodyPr/>
        <a:lstStyle/>
        <a:p>
          <a:endParaRPr lang="es-MX"/>
        </a:p>
      </dgm:t>
    </dgm:pt>
  </dgm:ptLst>
  <dgm:cxnLst>
    <dgm:cxn modelId="{B39DEBB8-3038-449F-AFB6-A92CA3A9D020}" srcId="{B491BA2F-C177-4351-BB64-96709DCD1781}" destId="{9E512A69-C491-4366-8032-88A87BEEBED7}" srcOrd="2" destOrd="0" parTransId="{D808D4CB-B960-4943-AE93-31FA13A2631D}" sibTransId="{D2105E17-1E52-401C-9C80-F7D1FEA48233}"/>
    <dgm:cxn modelId="{E879E652-7C02-4B01-AD00-9084464A371E}" type="presOf" srcId="{BB023FF8-ACC1-4C4E-AE0E-A96CBA394A9F}" destId="{EE765CAE-6B40-49F3-9A1B-F76C813F9E9F}" srcOrd="0" destOrd="0" presId="urn:microsoft.com/office/officeart/2005/8/layout/default#1"/>
    <dgm:cxn modelId="{CEC21278-4BFB-467E-AC13-515CDE359B21}" type="presOf" srcId="{64237FAB-0821-41C4-88FD-A192AFC64E84}" destId="{DDF72056-0E7C-4052-A9D9-90B096100DE1}" srcOrd="0" destOrd="0" presId="urn:microsoft.com/office/officeart/2005/8/layout/default#1"/>
    <dgm:cxn modelId="{CBDC718F-CCF9-4426-AE6B-A8CDCED2A223}" type="presOf" srcId="{710F9E1D-6842-4380-874D-A62EB33992F0}" destId="{4C5A79A1-7282-4474-99C5-23974BD9BEB4}" srcOrd="0" destOrd="0" presId="urn:microsoft.com/office/officeart/2005/8/layout/default#1"/>
    <dgm:cxn modelId="{3232845A-8636-42BE-9193-5902D36819DF}" srcId="{B491BA2F-C177-4351-BB64-96709DCD1781}" destId="{710F9E1D-6842-4380-874D-A62EB33992F0}" srcOrd="1" destOrd="0" parTransId="{162DCB60-983A-4945-8298-F6FA42BDF6F9}" sibTransId="{9F938711-AE58-4E95-BFAE-90549A3C4AAF}"/>
    <dgm:cxn modelId="{CEC43CFF-5838-46FE-A4B6-DFFB20C88C03}" srcId="{B491BA2F-C177-4351-BB64-96709DCD1781}" destId="{C418460A-F04E-4CCC-A42A-3DB2C3059499}" srcOrd="0" destOrd="0" parTransId="{99407028-854B-4EF6-A2D6-3F4BF01C48FE}" sibTransId="{881200E0-E04F-4F27-A760-29F868F47975}"/>
    <dgm:cxn modelId="{D32544F0-0982-43B0-8C2A-D659459985B6}" type="presOf" srcId="{975FEA74-4B93-4BFB-B471-9736720D7642}" destId="{6EB0B15E-01BB-43C0-8C20-356C0179FE8A}" srcOrd="0" destOrd="0" presId="urn:microsoft.com/office/officeart/2005/8/layout/default#1"/>
    <dgm:cxn modelId="{9F5929C8-BA51-42F8-AD58-9A6CBE838989}" type="presOf" srcId="{C418460A-F04E-4CCC-A42A-3DB2C3059499}" destId="{B73CCEAA-B41D-4DD6-A4BA-9330198C788C}" srcOrd="0" destOrd="0" presId="urn:microsoft.com/office/officeart/2005/8/layout/default#1"/>
    <dgm:cxn modelId="{7F45CDF6-A716-4918-AE4D-EDD93BD43EEC}" srcId="{B491BA2F-C177-4351-BB64-96709DCD1781}" destId="{64237FAB-0821-41C4-88FD-A192AFC64E84}" srcOrd="3" destOrd="0" parTransId="{B9FB0330-FB87-46DA-B175-85FCF3B6DD94}" sibTransId="{A7653303-F859-4C2A-AAD5-F4F4DA553CFA}"/>
    <dgm:cxn modelId="{BAC61F28-FB55-4866-8A08-19FAD295AF1B}" type="presOf" srcId="{B491BA2F-C177-4351-BB64-96709DCD1781}" destId="{927F6A4F-F9AB-4021-B420-E5654782B650}" srcOrd="0" destOrd="0" presId="urn:microsoft.com/office/officeart/2005/8/layout/default#1"/>
    <dgm:cxn modelId="{08B71122-5FEA-4C23-896E-AA9570AF1999}" srcId="{B491BA2F-C177-4351-BB64-96709DCD1781}" destId="{975FEA74-4B93-4BFB-B471-9736720D7642}" srcOrd="5" destOrd="0" parTransId="{CBA64953-F62F-4954-BDD8-54E5A4052942}" sibTransId="{BC311403-0C40-4693-95BC-CC406D8AD8B5}"/>
    <dgm:cxn modelId="{156FE558-CFD6-47BE-952C-0B376EE4A4D2}" type="presOf" srcId="{9E512A69-C491-4366-8032-88A87BEEBED7}" destId="{2FA15AEE-2E40-4BCA-B495-17EE29951665}" srcOrd="0" destOrd="0" presId="urn:microsoft.com/office/officeart/2005/8/layout/default#1"/>
    <dgm:cxn modelId="{207ADAE9-7F53-4569-A12B-2871D0A91C84}" srcId="{B491BA2F-C177-4351-BB64-96709DCD1781}" destId="{BB023FF8-ACC1-4C4E-AE0E-A96CBA394A9F}" srcOrd="4" destOrd="0" parTransId="{D4A32F36-AFB6-41A5-A130-5857B8A86D1B}" sibTransId="{82798186-0DFC-4CF4-AA98-171950AA0368}"/>
    <dgm:cxn modelId="{7224DA3A-C9B3-45CC-923D-DE7ABF129021}" type="presParOf" srcId="{927F6A4F-F9AB-4021-B420-E5654782B650}" destId="{B73CCEAA-B41D-4DD6-A4BA-9330198C788C}" srcOrd="0" destOrd="0" presId="urn:microsoft.com/office/officeart/2005/8/layout/default#1"/>
    <dgm:cxn modelId="{F2750A39-1BEF-4907-A5E9-116DCED596B7}" type="presParOf" srcId="{927F6A4F-F9AB-4021-B420-E5654782B650}" destId="{AF314670-2B55-4314-9C2A-1A760251E478}" srcOrd="1" destOrd="0" presId="urn:microsoft.com/office/officeart/2005/8/layout/default#1"/>
    <dgm:cxn modelId="{6021889D-36B4-4B86-8A41-5BB30DCEB7AD}" type="presParOf" srcId="{927F6A4F-F9AB-4021-B420-E5654782B650}" destId="{4C5A79A1-7282-4474-99C5-23974BD9BEB4}" srcOrd="2" destOrd="0" presId="urn:microsoft.com/office/officeart/2005/8/layout/default#1"/>
    <dgm:cxn modelId="{E6E85561-9948-4474-BD4B-2A913BEAD361}" type="presParOf" srcId="{927F6A4F-F9AB-4021-B420-E5654782B650}" destId="{3B393714-7947-4BD7-94EA-119ACDAEAF0A}" srcOrd="3" destOrd="0" presId="urn:microsoft.com/office/officeart/2005/8/layout/default#1"/>
    <dgm:cxn modelId="{C1D9A5E6-7BD5-405E-9A34-A49CF3CAF09D}" type="presParOf" srcId="{927F6A4F-F9AB-4021-B420-E5654782B650}" destId="{2FA15AEE-2E40-4BCA-B495-17EE29951665}" srcOrd="4" destOrd="0" presId="urn:microsoft.com/office/officeart/2005/8/layout/default#1"/>
    <dgm:cxn modelId="{06D6AECB-A14D-47D6-8606-9841EFA77DB7}" type="presParOf" srcId="{927F6A4F-F9AB-4021-B420-E5654782B650}" destId="{93C98493-C7E8-471A-9FD3-8EDDD29447EE}" srcOrd="5" destOrd="0" presId="urn:microsoft.com/office/officeart/2005/8/layout/default#1"/>
    <dgm:cxn modelId="{2980C7B1-5A46-40E0-8CD0-4607F4457228}" type="presParOf" srcId="{927F6A4F-F9AB-4021-B420-E5654782B650}" destId="{DDF72056-0E7C-4052-A9D9-90B096100DE1}" srcOrd="6" destOrd="0" presId="urn:microsoft.com/office/officeart/2005/8/layout/default#1"/>
    <dgm:cxn modelId="{6CEEF752-1F25-4DEF-A656-E9859FC9B93F}" type="presParOf" srcId="{927F6A4F-F9AB-4021-B420-E5654782B650}" destId="{A4211EEB-4CF0-477A-B549-32B545C99B91}" srcOrd="7" destOrd="0" presId="urn:microsoft.com/office/officeart/2005/8/layout/default#1"/>
    <dgm:cxn modelId="{6D0BFC21-54C8-4EA3-9B6C-BB6AFD136C15}" type="presParOf" srcId="{927F6A4F-F9AB-4021-B420-E5654782B650}" destId="{EE765CAE-6B40-49F3-9A1B-F76C813F9E9F}" srcOrd="8" destOrd="0" presId="urn:microsoft.com/office/officeart/2005/8/layout/default#1"/>
    <dgm:cxn modelId="{3A78DC44-200A-412B-A323-FC43708E447D}" type="presParOf" srcId="{927F6A4F-F9AB-4021-B420-E5654782B650}" destId="{0C8B714B-245C-4DD3-861E-C204AE83428E}" srcOrd="9" destOrd="0" presId="urn:microsoft.com/office/officeart/2005/8/layout/default#1"/>
    <dgm:cxn modelId="{5A60D3FB-F82F-4E07-9E84-F89314221AD8}" type="presParOf" srcId="{927F6A4F-F9AB-4021-B420-E5654782B650}" destId="{6EB0B15E-01BB-43C0-8C20-356C0179FE8A}" srcOrd="10" destOrd="0" presId="urn:microsoft.com/office/officeart/2005/8/layout/defaul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FBD082-CB10-4DD9-83E9-3364E729DEE8}" type="doc">
      <dgm:prSet loTypeId="urn:microsoft.com/office/officeart/2005/8/layout/hierarchy4" loCatId="list" qsTypeId="urn:microsoft.com/office/officeart/2005/8/quickstyle/3d1" qsCatId="3D" csTypeId="urn:microsoft.com/office/officeart/2005/8/colors/accent3_4" csCatId="accent3" phldr="1"/>
      <dgm:spPr/>
      <dgm:t>
        <a:bodyPr/>
        <a:lstStyle/>
        <a:p>
          <a:endParaRPr lang="es-MX"/>
        </a:p>
      </dgm:t>
    </dgm:pt>
    <dgm:pt modelId="{95C7DD7A-97B4-4561-83ED-D965EBB290D0}">
      <dgm:prSet phldrT="[Texto]"/>
      <dgm:spPr/>
      <dgm:t>
        <a:bodyPr/>
        <a:lstStyle/>
        <a:p>
          <a:r>
            <a:rPr lang="es-MX" dirty="0" smtClean="0"/>
            <a:t>Funciones</a:t>
          </a:r>
          <a:endParaRPr lang="es-MX" dirty="0"/>
        </a:p>
      </dgm:t>
    </dgm:pt>
    <dgm:pt modelId="{4A04110E-9B56-491B-A20A-3C2B04D8676C}" type="parTrans" cxnId="{F4C35B6F-E88C-4936-8879-E0C89C93AF66}">
      <dgm:prSet/>
      <dgm:spPr/>
      <dgm:t>
        <a:bodyPr/>
        <a:lstStyle/>
        <a:p>
          <a:endParaRPr lang="es-MX"/>
        </a:p>
      </dgm:t>
    </dgm:pt>
    <dgm:pt modelId="{6326CB09-D5D9-4871-B6F1-9CF510DBB5B0}" type="sibTrans" cxnId="{F4C35B6F-E88C-4936-8879-E0C89C93AF66}">
      <dgm:prSet/>
      <dgm:spPr/>
      <dgm:t>
        <a:bodyPr/>
        <a:lstStyle/>
        <a:p>
          <a:endParaRPr lang="es-MX"/>
        </a:p>
      </dgm:t>
    </dgm:pt>
    <dgm:pt modelId="{D27D3E9D-C943-419E-829E-C2C615DD51D9}">
      <dgm:prSet phldrT="[Texto]"/>
      <dgm:spPr/>
      <dgm:t>
        <a:bodyPr/>
        <a:lstStyle/>
        <a:p>
          <a:r>
            <a:rPr lang="es-MX" dirty="0" smtClean="0"/>
            <a:t>Salvaguardar el ahorro de los trabajadores mexicanos</a:t>
          </a:r>
          <a:endParaRPr lang="es-MX" dirty="0"/>
        </a:p>
      </dgm:t>
    </dgm:pt>
    <dgm:pt modelId="{F2F62607-27A7-46C2-9353-34E3B40E26BF}" type="parTrans" cxnId="{74CE0734-6855-4AEF-94F5-D00B0F1C3BC3}">
      <dgm:prSet/>
      <dgm:spPr/>
      <dgm:t>
        <a:bodyPr/>
        <a:lstStyle/>
        <a:p>
          <a:endParaRPr lang="es-MX"/>
        </a:p>
      </dgm:t>
    </dgm:pt>
    <dgm:pt modelId="{2EE60AF0-9F23-4E7E-8E9A-58BF8C6F7C30}" type="sibTrans" cxnId="{74CE0734-6855-4AEF-94F5-D00B0F1C3BC3}">
      <dgm:prSet/>
      <dgm:spPr/>
      <dgm:t>
        <a:bodyPr/>
        <a:lstStyle/>
        <a:p>
          <a:endParaRPr lang="es-MX"/>
        </a:p>
      </dgm:t>
    </dgm:pt>
    <dgm:pt modelId="{6D9FEFCD-3F92-474B-8AF1-3B1C83F05D71}">
      <dgm:prSet phldrT="[Texto]"/>
      <dgm:spPr/>
      <dgm:t>
        <a:bodyPr/>
        <a:lstStyle/>
        <a:p>
          <a:r>
            <a:rPr lang="es-MX" dirty="0" smtClean="0"/>
            <a:t>Comisiones</a:t>
          </a:r>
          <a:endParaRPr lang="es-MX" dirty="0"/>
        </a:p>
      </dgm:t>
    </dgm:pt>
    <dgm:pt modelId="{0ABABC0E-37DA-489F-B505-FEEDD911DB73}" type="parTrans" cxnId="{DB94EDFE-523C-4600-A384-FDAA0B582A01}">
      <dgm:prSet/>
      <dgm:spPr/>
      <dgm:t>
        <a:bodyPr/>
        <a:lstStyle/>
        <a:p>
          <a:endParaRPr lang="es-MX"/>
        </a:p>
      </dgm:t>
    </dgm:pt>
    <dgm:pt modelId="{12147AEA-C9BA-404B-A066-E49E82F03D20}" type="sibTrans" cxnId="{DB94EDFE-523C-4600-A384-FDAA0B582A01}">
      <dgm:prSet/>
      <dgm:spPr/>
      <dgm:t>
        <a:bodyPr/>
        <a:lstStyle/>
        <a:p>
          <a:endParaRPr lang="es-MX"/>
        </a:p>
      </dgm:t>
    </dgm:pt>
    <dgm:pt modelId="{FB03FF00-0C57-467F-B266-0D3A830CA226}">
      <dgm:prSet phldrT="[Texto]"/>
      <dgm:spPr/>
      <dgm:t>
        <a:bodyPr/>
        <a:lstStyle/>
        <a:p>
          <a:r>
            <a:rPr lang="es-MX" dirty="0" smtClean="0"/>
            <a:t>Aportaciones voluntarias</a:t>
          </a:r>
          <a:endParaRPr lang="es-MX" dirty="0"/>
        </a:p>
      </dgm:t>
    </dgm:pt>
    <dgm:pt modelId="{F8919258-05D6-40AC-847A-2228411AD039}" type="parTrans" cxnId="{79D68BDD-7835-4C79-9058-DE583F890476}">
      <dgm:prSet/>
      <dgm:spPr/>
      <dgm:t>
        <a:bodyPr/>
        <a:lstStyle/>
        <a:p>
          <a:endParaRPr lang="es-MX"/>
        </a:p>
      </dgm:t>
    </dgm:pt>
    <dgm:pt modelId="{3112222F-CF47-4AB5-B72B-CF0F60A16D78}" type="sibTrans" cxnId="{79D68BDD-7835-4C79-9058-DE583F890476}">
      <dgm:prSet/>
      <dgm:spPr/>
      <dgm:t>
        <a:bodyPr/>
        <a:lstStyle/>
        <a:p>
          <a:endParaRPr lang="es-MX"/>
        </a:p>
      </dgm:t>
    </dgm:pt>
    <dgm:pt modelId="{6600ED1E-9EFC-4D17-8EA7-E024907BA21A}">
      <dgm:prSet phldrT="[Texto]"/>
      <dgm:spPr/>
      <dgm:t>
        <a:bodyPr/>
        <a:lstStyle/>
        <a:p>
          <a:r>
            <a:rPr lang="es-MX" dirty="0" smtClean="0"/>
            <a:t>Cobrar cuotas fijas</a:t>
          </a:r>
          <a:endParaRPr lang="es-MX" dirty="0"/>
        </a:p>
      </dgm:t>
    </dgm:pt>
    <dgm:pt modelId="{D8377A7E-50D6-4E1B-BBAD-B47D4A78EA49}" type="parTrans" cxnId="{47BD5A01-49E7-45B4-B16C-52A7E209FCB2}">
      <dgm:prSet/>
      <dgm:spPr/>
      <dgm:t>
        <a:bodyPr/>
        <a:lstStyle/>
        <a:p>
          <a:endParaRPr lang="es-MX"/>
        </a:p>
      </dgm:t>
    </dgm:pt>
    <dgm:pt modelId="{6CC5A506-0A47-4273-93BD-0D999963C99F}" type="sibTrans" cxnId="{47BD5A01-49E7-45B4-B16C-52A7E209FCB2}">
      <dgm:prSet/>
      <dgm:spPr/>
      <dgm:t>
        <a:bodyPr/>
        <a:lstStyle/>
        <a:p>
          <a:endParaRPr lang="es-MX"/>
        </a:p>
      </dgm:t>
    </dgm:pt>
    <dgm:pt modelId="{77FA45F6-4E07-42AE-A3F8-5000F9325B81}" type="pres">
      <dgm:prSet presAssocID="{47FBD082-CB10-4DD9-83E9-3364E729DEE8}" presName="Name0" presStyleCnt="0">
        <dgm:presLayoutVars>
          <dgm:chPref val="1"/>
          <dgm:dir/>
          <dgm:animOne val="branch"/>
          <dgm:animLvl val="lvl"/>
          <dgm:resizeHandles/>
        </dgm:presLayoutVars>
      </dgm:prSet>
      <dgm:spPr/>
      <dgm:t>
        <a:bodyPr/>
        <a:lstStyle/>
        <a:p>
          <a:endParaRPr lang="es-MX"/>
        </a:p>
      </dgm:t>
    </dgm:pt>
    <dgm:pt modelId="{168DF8CB-B639-4C85-97AF-30F5C0EB90BA}" type="pres">
      <dgm:prSet presAssocID="{95C7DD7A-97B4-4561-83ED-D965EBB290D0}" presName="vertOne" presStyleCnt="0"/>
      <dgm:spPr/>
    </dgm:pt>
    <dgm:pt modelId="{0C183752-49C0-4A3A-8FC7-619FE8E6E890}" type="pres">
      <dgm:prSet presAssocID="{95C7DD7A-97B4-4561-83ED-D965EBB290D0}" presName="txOne" presStyleLbl="node0" presStyleIdx="0" presStyleCnt="1">
        <dgm:presLayoutVars>
          <dgm:chPref val="3"/>
        </dgm:presLayoutVars>
      </dgm:prSet>
      <dgm:spPr/>
      <dgm:t>
        <a:bodyPr/>
        <a:lstStyle/>
        <a:p>
          <a:endParaRPr lang="es-MX"/>
        </a:p>
      </dgm:t>
    </dgm:pt>
    <dgm:pt modelId="{F613E73C-97FE-4F61-8134-F3F04325C4AB}" type="pres">
      <dgm:prSet presAssocID="{95C7DD7A-97B4-4561-83ED-D965EBB290D0}" presName="parTransOne" presStyleCnt="0"/>
      <dgm:spPr/>
    </dgm:pt>
    <dgm:pt modelId="{E896EB31-C73B-4F34-9D09-91FCF27C6779}" type="pres">
      <dgm:prSet presAssocID="{95C7DD7A-97B4-4561-83ED-D965EBB290D0}" presName="horzOne" presStyleCnt="0"/>
      <dgm:spPr/>
    </dgm:pt>
    <dgm:pt modelId="{FD63F588-7E73-45BD-BA9D-2CDA19D88EB6}" type="pres">
      <dgm:prSet presAssocID="{D27D3E9D-C943-419E-829E-C2C615DD51D9}" presName="vertTwo" presStyleCnt="0"/>
      <dgm:spPr/>
    </dgm:pt>
    <dgm:pt modelId="{3CCAA9FC-F385-45E6-8A3F-7ECD13C61020}" type="pres">
      <dgm:prSet presAssocID="{D27D3E9D-C943-419E-829E-C2C615DD51D9}" presName="txTwo" presStyleLbl="node2" presStyleIdx="0" presStyleCnt="2">
        <dgm:presLayoutVars>
          <dgm:chPref val="3"/>
        </dgm:presLayoutVars>
      </dgm:prSet>
      <dgm:spPr/>
      <dgm:t>
        <a:bodyPr/>
        <a:lstStyle/>
        <a:p>
          <a:endParaRPr lang="es-MX"/>
        </a:p>
      </dgm:t>
    </dgm:pt>
    <dgm:pt modelId="{79F30D9E-BAB7-4454-87E9-096FF93C0539}" type="pres">
      <dgm:prSet presAssocID="{D27D3E9D-C943-419E-829E-C2C615DD51D9}" presName="parTransTwo" presStyleCnt="0"/>
      <dgm:spPr/>
    </dgm:pt>
    <dgm:pt modelId="{A8015489-8070-41C7-97C0-85ED1441F0C9}" type="pres">
      <dgm:prSet presAssocID="{D27D3E9D-C943-419E-829E-C2C615DD51D9}" presName="horzTwo" presStyleCnt="0"/>
      <dgm:spPr/>
    </dgm:pt>
    <dgm:pt modelId="{E5D7A3F6-6923-4736-8ED6-FA9DC6B91AD8}" type="pres">
      <dgm:prSet presAssocID="{6D9FEFCD-3F92-474B-8AF1-3B1C83F05D71}" presName="vertThree" presStyleCnt="0"/>
      <dgm:spPr/>
    </dgm:pt>
    <dgm:pt modelId="{8B49B986-A225-4AB7-BF5A-67853A2756F1}" type="pres">
      <dgm:prSet presAssocID="{6D9FEFCD-3F92-474B-8AF1-3B1C83F05D71}" presName="txThree" presStyleLbl="node3" presStyleIdx="0" presStyleCnt="2" custLinFactNeighborX="43686" custLinFactNeighborY="-5502">
        <dgm:presLayoutVars>
          <dgm:chPref val="3"/>
        </dgm:presLayoutVars>
      </dgm:prSet>
      <dgm:spPr/>
      <dgm:t>
        <a:bodyPr/>
        <a:lstStyle/>
        <a:p>
          <a:endParaRPr lang="es-MX"/>
        </a:p>
      </dgm:t>
    </dgm:pt>
    <dgm:pt modelId="{A0036AB0-E9E9-432B-8838-00702F7B5D27}" type="pres">
      <dgm:prSet presAssocID="{6D9FEFCD-3F92-474B-8AF1-3B1C83F05D71}" presName="horzThree" presStyleCnt="0"/>
      <dgm:spPr/>
    </dgm:pt>
    <dgm:pt modelId="{D7E64048-2425-42C2-B188-9DF3569B9229}" type="pres">
      <dgm:prSet presAssocID="{12147AEA-C9BA-404B-A066-E49E82F03D20}" presName="sibSpaceThree" presStyleCnt="0"/>
      <dgm:spPr/>
    </dgm:pt>
    <dgm:pt modelId="{74A868F8-61EB-421F-96A5-8E1B3506C717}" type="pres">
      <dgm:prSet presAssocID="{FB03FF00-0C57-467F-B266-0D3A830CA226}" presName="vertThree" presStyleCnt="0"/>
      <dgm:spPr/>
    </dgm:pt>
    <dgm:pt modelId="{2E54D544-8293-497E-90BE-4598ADAB6F08}" type="pres">
      <dgm:prSet presAssocID="{FB03FF00-0C57-467F-B266-0D3A830CA226}" presName="txThree" presStyleLbl="node3" presStyleIdx="1" presStyleCnt="2" custLinFactNeighborX="68583" custLinFactNeighborY="-5502">
        <dgm:presLayoutVars>
          <dgm:chPref val="3"/>
        </dgm:presLayoutVars>
      </dgm:prSet>
      <dgm:spPr/>
      <dgm:t>
        <a:bodyPr/>
        <a:lstStyle/>
        <a:p>
          <a:endParaRPr lang="es-MX"/>
        </a:p>
      </dgm:t>
    </dgm:pt>
    <dgm:pt modelId="{60A3F235-A71A-49CD-A471-E424B2E762D5}" type="pres">
      <dgm:prSet presAssocID="{FB03FF00-0C57-467F-B266-0D3A830CA226}" presName="horzThree" presStyleCnt="0"/>
      <dgm:spPr/>
    </dgm:pt>
    <dgm:pt modelId="{33AE3863-874B-46EE-A6FD-CB37E3034724}" type="pres">
      <dgm:prSet presAssocID="{2EE60AF0-9F23-4E7E-8E9A-58BF8C6F7C30}" presName="sibSpaceTwo" presStyleCnt="0"/>
      <dgm:spPr/>
    </dgm:pt>
    <dgm:pt modelId="{62C03175-3EC2-46ED-B3F7-6CA06002C4B6}" type="pres">
      <dgm:prSet presAssocID="{6600ED1E-9EFC-4D17-8EA7-E024907BA21A}" presName="vertTwo" presStyleCnt="0"/>
      <dgm:spPr/>
    </dgm:pt>
    <dgm:pt modelId="{C6190D83-9E95-4D75-8272-9E68E679C6CF}" type="pres">
      <dgm:prSet presAssocID="{6600ED1E-9EFC-4D17-8EA7-E024907BA21A}" presName="txTwo" presStyleLbl="node2" presStyleIdx="1" presStyleCnt="2">
        <dgm:presLayoutVars>
          <dgm:chPref val="3"/>
        </dgm:presLayoutVars>
      </dgm:prSet>
      <dgm:spPr/>
      <dgm:t>
        <a:bodyPr/>
        <a:lstStyle/>
        <a:p>
          <a:endParaRPr lang="es-MX"/>
        </a:p>
      </dgm:t>
    </dgm:pt>
    <dgm:pt modelId="{62B0B157-7907-4AFD-BA30-CC671C23D9BD}" type="pres">
      <dgm:prSet presAssocID="{6600ED1E-9EFC-4D17-8EA7-E024907BA21A}" presName="horzTwo" presStyleCnt="0"/>
      <dgm:spPr/>
    </dgm:pt>
  </dgm:ptLst>
  <dgm:cxnLst>
    <dgm:cxn modelId="{7D75BE18-5008-4474-8F3A-413E47C4B715}" type="presOf" srcId="{6D9FEFCD-3F92-474B-8AF1-3B1C83F05D71}" destId="{8B49B986-A225-4AB7-BF5A-67853A2756F1}" srcOrd="0" destOrd="0" presId="urn:microsoft.com/office/officeart/2005/8/layout/hierarchy4"/>
    <dgm:cxn modelId="{DB94EDFE-523C-4600-A384-FDAA0B582A01}" srcId="{D27D3E9D-C943-419E-829E-C2C615DD51D9}" destId="{6D9FEFCD-3F92-474B-8AF1-3B1C83F05D71}" srcOrd="0" destOrd="0" parTransId="{0ABABC0E-37DA-489F-B505-FEEDD911DB73}" sibTransId="{12147AEA-C9BA-404B-A066-E49E82F03D20}"/>
    <dgm:cxn modelId="{79D68BDD-7835-4C79-9058-DE583F890476}" srcId="{D27D3E9D-C943-419E-829E-C2C615DD51D9}" destId="{FB03FF00-0C57-467F-B266-0D3A830CA226}" srcOrd="1" destOrd="0" parTransId="{F8919258-05D6-40AC-847A-2228411AD039}" sibTransId="{3112222F-CF47-4AB5-B72B-CF0F60A16D78}"/>
    <dgm:cxn modelId="{A32589FE-83AC-4C9B-AF31-2371839477BC}" type="presOf" srcId="{95C7DD7A-97B4-4561-83ED-D965EBB290D0}" destId="{0C183752-49C0-4A3A-8FC7-619FE8E6E890}" srcOrd="0" destOrd="0" presId="urn:microsoft.com/office/officeart/2005/8/layout/hierarchy4"/>
    <dgm:cxn modelId="{5DACCBD7-0EF1-4EDF-B97C-EE4101C6303C}" type="presOf" srcId="{FB03FF00-0C57-467F-B266-0D3A830CA226}" destId="{2E54D544-8293-497E-90BE-4598ADAB6F08}" srcOrd="0" destOrd="0" presId="urn:microsoft.com/office/officeart/2005/8/layout/hierarchy4"/>
    <dgm:cxn modelId="{47BD5A01-49E7-45B4-B16C-52A7E209FCB2}" srcId="{95C7DD7A-97B4-4561-83ED-D965EBB290D0}" destId="{6600ED1E-9EFC-4D17-8EA7-E024907BA21A}" srcOrd="1" destOrd="0" parTransId="{D8377A7E-50D6-4E1B-BBAD-B47D4A78EA49}" sibTransId="{6CC5A506-0A47-4273-93BD-0D999963C99F}"/>
    <dgm:cxn modelId="{62CD444B-E95C-43F1-A5A5-8528C39C2B33}" type="presOf" srcId="{D27D3E9D-C943-419E-829E-C2C615DD51D9}" destId="{3CCAA9FC-F385-45E6-8A3F-7ECD13C61020}" srcOrd="0" destOrd="0" presId="urn:microsoft.com/office/officeart/2005/8/layout/hierarchy4"/>
    <dgm:cxn modelId="{74CE0734-6855-4AEF-94F5-D00B0F1C3BC3}" srcId="{95C7DD7A-97B4-4561-83ED-D965EBB290D0}" destId="{D27D3E9D-C943-419E-829E-C2C615DD51D9}" srcOrd="0" destOrd="0" parTransId="{F2F62607-27A7-46C2-9353-34E3B40E26BF}" sibTransId="{2EE60AF0-9F23-4E7E-8E9A-58BF8C6F7C30}"/>
    <dgm:cxn modelId="{F4C35B6F-E88C-4936-8879-E0C89C93AF66}" srcId="{47FBD082-CB10-4DD9-83E9-3364E729DEE8}" destId="{95C7DD7A-97B4-4561-83ED-D965EBB290D0}" srcOrd="0" destOrd="0" parTransId="{4A04110E-9B56-491B-A20A-3C2B04D8676C}" sibTransId="{6326CB09-D5D9-4871-B6F1-9CF510DBB5B0}"/>
    <dgm:cxn modelId="{A8DF10B4-6C47-4E5D-971B-EB5E8011656E}" type="presOf" srcId="{47FBD082-CB10-4DD9-83E9-3364E729DEE8}" destId="{77FA45F6-4E07-42AE-A3F8-5000F9325B81}" srcOrd="0" destOrd="0" presId="urn:microsoft.com/office/officeart/2005/8/layout/hierarchy4"/>
    <dgm:cxn modelId="{739B3F3F-EDDA-4382-9D38-7BF8748B3C45}" type="presOf" srcId="{6600ED1E-9EFC-4D17-8EA7-E024907BA21A}" destId="{C6190D83-9E95-4D75-8272-9E68E679C6CF}" srcOrd="0" destOrd="0" presId="urn:microsoft.com/office/officeart/2005/8/layout/hierarchy4"/>
    <dgm:cxn modelId="{04FA4139-F9B7-4C06-9130-F9E01E725534}" type="presParOf" srcId="{77FA45F6-4E07-42AE-A3F8-5000F9325B81}" destId="{168DF8CB-B639-4C85-97AF-30F5C0EB90BA}" srcOrd="0" destOrd="0" presId="urn:microsoft.com/office/officeart/2005/8/layout/hierarchy4"/>
    <dgm:cxn modelId="{7C3A797B-7DAB-4698-B390-89E200C0330C}" type="presParOf" srcId="{168DF8CB-B639-4C85-97AF-30F5C0EB90BA}" destId="{0C183752-49C0-4A3A-8FC7-619FE8E6E890}" srcOrd="0" destOrd="0" presId="urn:microsoft.com/office/officeart/2005/8/layout/hierarchy4"/>
    <dgm:cxn modelId="{60AACA83-C070-4779-995A-10AF640014A5}" type="presParOf" srcId="{168DF8CB-B639-4C85-97AF-30F5C0EB90BA}" destId="{F613E73C-97FE-4F61-8134-F3F04325C4AB}" srcOrd="1" destOrd="0" presId="urn:microsoft.com/office/officeart/2005/8/layout/hierarchy4"/>
    <dgm:cxn modelId="{9DDDFF0A-712E-4E6E-BC0D-7AA8623FA679}" type="presParOf" srcId="{168DF8CB-B639-4C85-97AF-30F5C0EB90BA}" destId="{E896EB31-C73B-4F34-9D09-91FCF27C6779}" srcOrd="2" destOrd="0" presId="urn:microsoft.com/office/officeart/2005/8/layout/hierarchy4"/>
    <dgm:cxn modelId="{71195D96-263A-42D0-B049-C0F23190C688}" type="presParOf" srcId="{E896EB31-C73B-4F34-9D09-91FCF27C6779}" destId="{FD63F588-7E73-45BD-BA9D-2CDA19D88EB6}" srcOrd="0" destOrd="0" presId="urn:microsoft.com/office/officeart/2005/8/layout/hierarchy4"/>
    <dgm:cxn modelId="{9ED2EE99-83F4-473A-81FA-4040B15BFB5F}" type="presParOf" srcId="{FD63F588-7E73-45BD-BA9D-2CDA19D88EB6}" destId="{3CCAA9FC-F385-45E6-8A3F-7ECD13C61020}" srcOrd="0" destOrd="0" presId="urn:microsoft.com/office/officeart/2005/8/layout/hierarchy4"/>
    <dgm:cxn modelId="{C0A22794-7089-4B4E-B763-D6B59286DF2D}" type="presParOf" srcId="{FD63F588-7E73-45BD-BA9D-2CDA19D88EB6}" destId="{79F30D9E-BAB7-4454-87E9-096FF93C0539}" srcOrd="1" destOrd="0" presId="urn:microsoft.com/office/officeart/2005/8/layout/hierarchy4"/>
    <dgm:cxn modelId="{BEB6FA0E-C463-407C-968A-15402B1C48E4}" type="presParOf" srcId="{FD63F588-7E73-45BD-BA9D-2CDA19D88EB6}" destId="{A8015489-8070-41C7-97C0-85ED1441F0C9}" srcOrd="2" destOrd="0" presId="urn:microsoft.com/office/officeart/2005/8/layout/hierarchy4"/>
    <dgm:cxn modelId="{1F5B9D5E-BBD4-4781-9CAC-86C1CAA7775C}" type="presParOf" srcId="{A8015489-8070-41C7-97C0-85ED1441F0C9}" destId="{E5D7A3F6-6923-4736-8ED6-FA9DC6B91AD8}" srcOrd="0" destOrd="0" presId="urn:microsoft.com/office/officeart/2005/8/layout/hierarchy4"/>
    <dgm:cxn modelId="{38220D99-A4E7-452A-AFA2-4BE5767EEDFF}" type="presParOf" srcId="{E5D7A3F6-6923-4736-8ED6-FA9DC6B91AD8}" destId="{8B49B986-A225-4AB7-BF5A-67853A2756F1}" srcOrd="0" destOrd="0" presId="urn:microsoft.com/office/officeart/2005/8/layout/hierarchy4"/>
    <dgm:cxn modelId="{09B5E62A-1E09-4DAA-BDCB-D6AD342EFD42}" type="presParOf" srcId="{E5D7A3F6-6923-4736-8ED6-FA9DC6B91AD8}" destId="{A0036AB0-E9E9-432B-8838-00702F7B5D27}" srcOrd="1" destOrd="0" presId="urn:microsoft.com/office/officeart/2005/8/layout/hierarchy4"/>
    <dgm:cxn modelId="{02849CEF-CB5E-42DE-B607-6F5916018FC3}" type="presParOf" srcId="{A8015489-8070-41C7-97C0-85ED1441F0C9}" destId="{D7E64048-2425-42C2-B188-9DF3569B9229}" srcOrd="1" destOrd="0" presId="urn:microsoft.com/office/officeart/2005/8/layout/hierarchy4"/>
    <dgm:cxn modelId="{46C36BEE-F512-40F6-A76A-018A6290A285}" type="presParOf" srcId="{A8015489-8070-41C7-97C0-85ED1441F0C9}" destId="{74A868F8-61EB-421F-96A5-8E1B3506C717}" srcOrd="2" destOrd="0" presId="urn:microsoft.com/office/officeart/2005/8/layout/hierarchy4"/>
    <dgm:cxn modelId="{2AF05488-7FF6-410D-9934-356F2C253F02}" type="presParOf" srcId="{74A868F8-61EB-421F-96A5-8E1B3506C717}" destId="{2E54D544-8293-497E-90BE-4598ADAB6F08}" srcOrd="0" destOrd="0" presId="urn:microsoft.com/office/officeart/2005/8/layout/hierarchy4"/>
    <dgm:cxn modelId="{38EABC50-2DA2-4900-B890-558E55D807FE}" type="presParOf" srcId="{74A868F8-61EB-421F-96A5-8E1B3506C717}" destId="{60A3F235-A71A-49CD-A471-E424B2E762D5}" srcOrd="1" destOrd="0" presId="urn:microsoft.com/office/officeart/2005/8/layout/hierarchy4"/>
    <dgm:cxn modelId="{CAC2A236-A3D4-415B-8702-32D2AFE638D8}" type="presParOf" srcId="{E896EB31-C73B-4F34-9D09-91FCF27C6779}" destId="{33AE3863-874B-46EE-A6FD-CB37E3034724}" srcOrd="1" destOrd="0" presId="urn:microsoft.com/office/officeart/2005/8/layout/hierarchy4"/>
    <dgm:cxn modelId="{28380709-49A7-4202-9984-5C55DC6083D5}" type="presParOf" srcId="{E896EB31-C73B-4F34-9D09-91FCF27C6779}" destId="{62C03175-3EC2-46ED-B3F7-6CA06002C4B6}" srcOrd="2" destOrd="0" presId="urn:microsoft.com/office/officeart/2005/8/layout/hierarchy4"/>
    <dgm:cxn modelId="{C119E728-B4FD-4A91-AD7B-D246B264E701}" type="presParOf" srcId="{62C03175-3EC2-46ED-B3F7-6CA06002C4B6}" destId="{C6190D83-9E95-4D75-8272-9E68E679C6CF}" srcOrd="0" destOrd="0" presId="urn:microsoft.com/office/officeart/2005/8/layout/hierarchy4"/>
    <dgm:cxn modelId="{E0660FA4-BF1C-4648-9190-1E45375ABDE0}" type="presParOf" srcId="{62C03175-3EC2-46ED-B3F7-6CA06002C4B6}" destId="{62B0B157-7907-4AFD-BA30-CC671C23D9BD}"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F73C16A-E624-467E-838B-E5CC254D21A8}" type="doc">
      <dgm:prSet loTypeId="urn:microsoft.com/office/officeart/2008/layout/RadialCluster" loCatId="cycle" qsTypeId="urn:microsoft.com/office/officeart/2005/8/quickstyle/simple5" qsCatId="simple" csTypeId="urn:microsoft.com/office/officeart/2005/8/colors/accent3_2" csCatId="accent3" phldr="1"/>
      <dgm:spPr/>
      <dgm:t>
        <a:bodyPr/>
        <a:lstStyle/>
        <a:p>
          <a:endParaRPr lang="es-CO"/>
        </a:p>
      </dgm:t>
    </dgm:pt>
    <dgm:pt modelId="{D23ADDC4-569C-48E5-AD0D-20A5BEE154BA}">
      <dgm:prSet phldrT="[Texto]"/>
      <dgm:spPr/>
      <dgm:t>
        <a:bodyPr/>
        <a:lstStyle/>
        <a:p>
          <a:r>
            <a:rPr lang="es-CO" dirty="0" smtClean="0"/>
            <a:t>Actividades Auxiliares del Crédito</a:t>
          </a:r>
          <a:endParaRPr lang="es-CO" dirty="0"/>
        </a:p>
      </dgm:t>
    </dgm:pt>
    <dgm:pt modelId="{5219C6D2-3A85-4612-8597-B3F2A4FAA0BF}" type="parTrans" cxnId="{70EE3736-9B03-4EFA-BC50-C690C4817272}">
      <dgm:prSet/>
      <dgm:spPr/>
      <dgm:t>
        <a:bodyPr/>
        <a:lstStyle/>
        <a:p>
          <a:endParaRPr lang="es-CO"/>
        </a:p>
      </dgm:t>
    </dgm:pt>
    <dgm:pt modelId="{AEF8FB5D-A84F-4C29-BCA8-F4E2493254AF}" type="sibTrans" cxnId="{70EE3736-9B03-4EFA-BC50-C690C4817272}">
      <dgm:prSet/>
      <dgm:spPr/>
      <dgm:t>
        <a:bodyPr/>
        <a:lstStyle/>
        <a:p>
          <a:endParaRPr lang="es-CO"/>
        </a:p>
      </dgm:t>
    </dgm:pt>
    <dgm:pt modelId="{9C01E5CC-C3B3-4E99-ABCA-480971B7B077}">
      <dgm:prSet phldrT="[Texto]"/>
      <dgm:spPr/>
      <dgm:t>
        <a:bodyPr/>
        <a:lstStyle/>
        <a:p>
          <a:r>
            <a:rPr lang="es-CO" dirty="0" smtClean="0"/>
            <a:t>Organizaciones Auxiliares de Crédito</a:t>
          </a:r>
          <a:endParaRPr lang="es-CO" dirty="0"/>
        </a:p>
      </dgm:t>
    </dgm:pt>
    <dgm:pt modelId="{DCD87F71-76BF-4F00-A1AB-D4ACA27D9E44}" type="parTrans" cxnId="{E2F1CEF8-42D6-4B2B-9CE6-BEDBE16D5D6A}">
      <dgm:prSet/>
      <dgm:spPr/>
      <dgm:t>
        <a:bodyPr/>
        <a:lstStyle/>
        <a:p>
          <a:endParaRPr lang="es-CO"/>
        </a:p>
      </dgm:t>
    </dgm:pt>
    <dgm:pt modelId="{C020745C-293B-44D6-98CC-3FD06F84CF8D}" type="sibTrans" cxnId="{E2F1CEF8-42D6-4B2B-9CE6-BEDBE16D5D6A}">
      <dgm:prSet/>
      <dgm:spPr/>
      <dgm:t>
        <a:bodyPr/>
        <a:lstStyle/>
        <a:p>
          <a:endParaRPr lang="es-CO"/>
        </a:p>
      </dgm:t>
    </dgm:pt>
    <dgm:pt modelId="{634C6BE1-6C09-4438-A2CD-B6255392865E}">
      <dgm:prSet phldrT="[Texto]" custT="1"/>
      <dgm:spPr/>
      <dgm:t>
        <a:bodyPr/>
        <a:lstStyle/>
        <a:p>
          <a:r>
            <a:rPr lang="es-CO" sz="2400" dirty="0" smtClean="0"/>
            <a:t>Intermediarios  Financieros No Bancarios</a:t>
          </a:r>
        </a:p>
      </dgm:t>
    </dgm:pt>
    <dgm:pt modelId="{EB356D89-6A4F-416B-A995-CD5B2A701DF1}" type="sibTrans" cxnId="{44F73038-D905-4A43-B97A-DBB51191A26D}">
      <dgm:prSet/>
      <dgm:spPr/>
      <dgm:t>
        <a:bodyPr/>
        <a:lstStyle/>
        <a:p>
          <a:endParaRPr lang="es-CO"/>
        </a:p>
      </dgm:t>
    </dgm:pt>
    <dgm:pt modelId="{D3F456CB-6139-461E-A5CF-4A270EC0C225}" type="parTrans" cxnId="{44F73038-D905-4A43-B97A-DBB51191A26D}">
      <dgm:prSet/>
      <dgm:spPr/>
      <dgm:t>
        <a:bodyPr/>
        <a:lstStyle/>
        <a:p>
          <a:endParaRPr lang="es-CO"/>
        </a:p>
      </dgm:t>
    </dgm:pt>
    <dgm:pt modelId="{A67D4D9B-C557-4004-ACE6-6ABF84518E42}" type="pres">
      <dgm:prSet presAssocID="{8F73C16A-E624-467E-838B-E5CC254D21A8}" presName="Name0" presStyleCnt="0">
        <dgm:presLayoutVars>
          <dgm:chMax val="1"/>
          <dgm:chPref val="1"/>
          <dgm:dir/>
          <dgm:animOne val="branch"/>
          <dgm:animLvl val="lvl"/>
        </dgm:presLayoutVars>
      </dgm:prSet>
      <dgm:spPr/>
      <dgm:t>
        <a:bodyPr/>
        <a:lstStyle/>
        <a:p>
          <a:endParaRPr lang="es-MX"/>
        </a:p>
      </dgm:t>
    </dgm:pt>
    <dgm:pt modelId="{E3DB4CCB-DB6E-4798-B270-93CEA88AD77A}" type="pres">
      <dgm:prSet presAssocID="{634C6BE1-6C09-4438-A2CD-B6255392865E}" presName="singleCycle" presStyleCnt="0"/>
      <dgm:spPr/>
      <dgm:t>
        <a:bodyPr/>
        <a:lstStyle/>
        <a:p>
          <a:endParaRPr lang="es-MX"/>
        </a:p>
      </dgm:t>
    </dgm:pt>
    <dgm:pt modelId="{4A025780-8368-4360-B087-49DCEA22BD48}" type="pres">
      <dgm:prSet presAssocID="{634C6BE1-6C09-4438-A2CD-B6255392865E}" presName="singleCenter" presStyleLbl="node1" presStyleIdx="0" presStyleCnt="3" custScaleX="219461" custScaleY="95024" custLinFactNeighborX="-238" custLinFactNeighborY="-29780">
        <dgm:presLayoutVars>
          <dgm:chMax val="7"/>
          <dgm:chPref val="7"/>
        </dgm:presLayoutVars>
      </dgm:prSet>
      <dgm:spPr/>
      <dgm:t>
        <a:bodyPr/>
        <a:lstStyle/>
        <a:p>
          <a:endParaRPr lang="es-CO"/>
        </a:p>
      </dgm:t>
    </dgm:pt>
    <dgm:pt modelId="{550F41AA-C144-48B4-A2F8-9F0D6EDA4795}" type="pres">
      <dgm:prSet presAssocID="{5219C6D2-3A85-4612-8597-B3F2A4FAA0BF}" presName="Name56" presStyleLbl="parChTrans1D2" presStyleIdx="0" presStyleCnt="2"/>
      <dgm:spPr/>
      <dgm:t>
        <a:bodyPr/>
        <a:lstStyle/>
        <a:p>
          <a:endParaRPr lang="es-MX"/>
        </a:p>
      </dgm:t>
    </dgm:pt>
    <dgm:pt modelId="{E209162B-754E-468E-8FE5-CE5AC686C962}" type="pres">
      <dgm:prSet presAssocID="{D23ADDC4-569C-48E5-AD0D-20A5BEE154BA}" presName="text0" presStyleLbl="node1" presStyleIdx="1" presStyleCnt="3" custScaleX="272580" custScaleY="115772" custRadScaleRad="121546" custRadScaleInc="120308">
        <dgm:presLayoutVars>
          <dgm:bulletEnabled val="1"/>
        </dgm:presLayoutVars>
      </dgm:prSet>
      <dgm:spPr/>
      <dgm:t>
        <a:bodyPr/>
        <a:lstStyle/>
        <a:p>
          <a:endParaRPr lang="es-CO"/>
        </a:p>
      </dgm:t>
    </dgm:pt>
    <dgm:pt modelId="{A7E0E6ED-85AC-4C90-B869-23387736420B}" type="pres">
      <dgm:prSet presAssocID="{DCD87F71-76BF-4F00-A1AB-D4ACA27D9E44}" presName="Name56" presStyleLbl="parChTrans1D2" presStyleIdx="1" presStyleCnt="2"/>
      <dgm:spPr/>
      <dgm:t>
        <a:bodyPr/>
        <a:lstStyle/>
        <a:p>
          <a:endParaRPr lang="es-MX"/>
        </a:p>
      </dgm:t>
    </dgm:pt>
    <dgm:pt modelId="{1ACDE205-DF8F-4BF3-9384-20CECCA43758}" type="pres">
      <dgm:prSet presAssocID="{9C01E5CC-C3B3-4E99-ABCA-480971B7B077}" presName="text0" presStyleLbl="node1" presStyleIdx="2" presStyleCnt="3" custScaleX="249799" custScaleY="114927" custRadScaleRad="127492" custRadScaleInc="80301">
        <dgm:presLayoutVars>
          <dgm:bulletEnabled val="1"/>
        </dgm:presLayoutVars>
      </dgm:prSet>
      <dgm:spPr/>
      <dgm:t>
        <a:bodyPr/>
        <a:lstStyle/>
        <a:p>
          <a:endParaRPr lang="es-MX"/>
        </a:p>
      </dgm:t>
    </dgm:pt>
  </dgm:ptLst>
  <dgm:cxnLst>
    <dgm:cxn modelId="{854639A5-DE45-43E4-AF41-2538F195F3AA}" type="presOf" srcId="{DCD87F71-76BF-4F00-A1AB-D4ACA27D9E44}" destId="{A7E0E6ED-85AC-4C90-B869-23387736420B}" srcOrd="0" destOrd="0" presId="urn:microsoft.com/office/officeart/2008/layout/RadialCluster"/>
    <dgm:cxn modelId="{D514A2D2-DCAD-492C-8D7F-E753212EF7C0}" type="presOf" srcId="{D23ADDC4-569C-48E5-AD0D-20A5BEE154BA}" destId="{E209162B-754E-468E-8FE5-CE5AC686C962}" srcOrd="0" destOrd="0" presId="urn:microsoft.com/office/officeart/2008/layout/RadialCluster"/>
    <dgm:cxn modelId="{70EE3736-9B03-4EFA-BC50-C690C4817272}" srcId="{634C6BE1-6C09-4438-A2CD-B6255392865E}" destId="{D23ADDC4-569C-48E5-AD0D-20A5BEE154BA}" srcOrd="0" destOrd="0" parTransId="{5219C6D2-3A85-4612-8597-B3F2A4FAA0BF}" sibTransId="{AEF8FB5D-A84F-4C29-BCA8-F4E2493254AF}"/>
    <dgm:cxn modelId="{44F73038-D905-4A43-B97A-DBB51191A26D}" srcId="{8F73C16A-E624-467E-838B-E5CC254D21A8}" destId="{634C6BE1-6C09-4438-A2CD-B6255392865E}" srcOrd="0" destOrd="0" parTransId="{D3F456CB-6139-461E-A5CF-4A270EC0C225}" sibTransId="{EB356D89-6A4F-416B-A995-CD5B2A701DF1}"/>
    <dgm:cxn modelId="{E2F1CEF8-42D6-4B2B-9CE6-BEDBE16D5D6A}" srcId="{634C6BE1-6C09-4438-A2CD-B6255392865E}" destId="{9C01E5CC-C3B3-4E99-ABCA-480971B7B077}" srcOrd="1" destOrd="0" parTransId="{DCD87F71-76BF-4F00-A1AB-D4ACA27D9E44}" sibTransId="{C020745C-293B-44D6-98CC-3FD06F84CF8D}"/>
    <dgm:cxn modelId="{7674C59B-8A0B-43D4-8BFC-ADEDDF8DAD43}" type="presOf" srcId="{5219C6D2-3A85-4612-8597-B3F2A4FAA0BF}" destId="{550F41AA-C144-48B4-A2F8-9F0D6EDA4795}" srcOrd="0" destOrd="0" presId="urn:microsoft.com/office/officeart/2008/layout/RadialCluster"/>
    <dgm:cxn modelId="{F1DF2DC3-A9B6-490E-9520-BB18705332AD}" type="presOf" srcId="{8F73C16A-E624-467E-838B-E5CC254D21A8}" destId="{A67D4D9B-C557-4004-ACE6-6ABF84518E42}" srcOrd="0" destOrd="0" presId="urn:microsoft.com/office/officeart/2008/layout/RadialCluster"/>
    <dgm:cxn modelId="{E09451BE-5520-407D-AA9D-BEB1EE6AA68F}" type="presOf" srcId="{9C01E5CC-C3B3-4E99-ABCA-480971B7B077}" destId="{1ACDE205-DF8F-4BF3-9384-20CECCA43758}" srcOrd="0" destOrd="0" presId="urn:microsoft.com/office/officeart/2008/layout/RadialCluster"/>
    <dgm:cxn modelId="{C7E5AE12-8181-49A6-B33A-4877A2348B9F}" type="presOf" srcId="{634C6BE1-6C09-4438-A2CD-B6255392865E}" destId="{4A025780-8368-4360-B087-49DCEA22BD48}" srcOrd="0" destOrd="0" presId="urn:microsoft.com/office/officeart/2008/layout/RadialCluster"/>
    <dgm:cxn modelId="{51724E42-9587-4CBF-B13A-764A9637F2BC}" type="presParOf" srcId="{A67D4D9B-C557-4004-ACE6-6ABF84518E42}" destId="{E3DB4CCB-DB6E-4798-B270-93CEA88AD77A}" srcOrd="0" destOrd="0" presId="urn:microsoft.com/office/officeart/2008/layout/RadialCluster"/>
    <dgm:cxn modelId="{6CF1FA96-8A6D-4168-B599-1631B556B62D}" type="presParOf" srcId="{E3DB4CCB-DB6E-4798-B270-93CEA88AD77A}" destId="{4A025780-8368-4360-B087-49DCEA22BD48}" srcOrd="0" destOrd="0" presId="urn:microsoft.com/office/officeart/2008/layout/RadialCluster"/>
    <dgm:cxn modelId="{E1277530-7C79-4925-BF2D-D44A6FE950E8}" type="presParOf" srcId="{E3DB4CCB-DB6E-4798-B270-93CEA88AD77A}" destId="{550F41AA-C144-48B4-A2F8-9F0D6EDA4795}" srcOrd="1" destOrd="0" presId="urn:microsoft.com/office/officeart/2008/layout/RadialCluster"/>
    <dgm:cxn modelId="{F9FF9353-8265-4D05-8233-5405FC97C36C}" type="presParOf" srcId="{E3DB4CCB-DB6E-4798-B270-93CEA88AD77A}" destId="{E209162B-754E-468E-8FE5-CE5AC686C962}" srcOrd="2" destOrd="0" presId="urn:microsoft.com/office/officeart/2008/layout/RadialCluster"/>
    <dgm:cxn modelId="{E7DA7328-6826-4046-8CC6-06135A9DDB46}" type="presParOf" srcId="{E3DB4CCB-DB6E-4798-B270-93CEA88AD77A}" destId="{A7E0E6ED-85AC-4C90-B869-23387736420B}" srcOrd="3" destOrd="0" presId="urn:microsoft.com/office/officeart/2008/layout/RadialCluster"/>
    <dgm:cxn modelId="{C71F558E-0404-4BCD-8FB5-4A1F22BA6296}" type="presParOf" srcId="{E3DB4CCB-DB6E-4798-B270-93CEA88AD77A}" destId="{1ACDE205-DF8F-4BF3-9384-20CECCA43758}" srcOrd="4" destOrd="0" presId="urn:microsoft.com/office/officeart/2008/layout/RadialCluster"/>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4929B57-167D-4E95-98F7-48986DB963C0}" type="doc">
      <dgm:prSet loTypeId="urn:microsoft.com/office/officeart/2005/8/layout/default#2" loCatId="list" qsTypeId="urn:microsoft.com/office/officeart/2005/8/quickstyle/simple5" qsCatId="simple" csTypeId="urn:microsoft.com/office/officeart/2005/8/colors/accent3_4" csCatId="accent3" phldr="1"/>
      <dgm:spPr/>
      <dgm:t>
        <a:bodyPr/>
        <a:lstStyle/>
        <a:p>
          <a:endParaRPr lang="es-MX"/>
        </a:p>
      </dgm:t>
    </dgm:pt>
    <dgm:pt modelId="{B724199E-8DB3-4D8E-86BB-9A8162EECD14}">
      <dgm:prSet phldrT="[Texto]"/>
      <dgm:spPr/>
      <dgm:t>
        <a:bodyPr/>
        <a:lstStyle/>
        <a:p>
          <a:r>
            <a:rPr lang="es-MX" dirty="0" smtClean="0"/>
            <a:t>Fortalecer y descentralizar el mercado de valores</a:t>
          </a:r>
          <a:endParaRPr lang="es-MX" dirty="0"/>
        </a:p>
      </dgm:t>
    </dgm:pt>
    <dgm:pt modelId="{FBD987E9-8C81-4E52-A442-991B09ECE064}" type="parTrans" cxnId="{3AFC562C-BFB4-4AED-998C-D23F2CB0F394}">
      <dgm:prSet/>
      <dgm:spPr/>
      <dgm:t>
        <a:bodyPr/>
        <a:lstStyle/>
        <a:p>
          <a:endParaRPr lang="es-MX"/>
        </a:p>
      </dgm:t>
    </dgm:pt>
    <dgm:pt modelId="{BE184A35-75A9-44C8-9CF5-2177D96386B3}" type="sibTrans" cxnId="{3AFC562C-BFB4-4AED-998C-D23F2CB0F394}">
      <dgm:prSet/>
      <dgm:spPr/>
      <dgm:t>
        <a:bodyPr/>
        <a:lstStyle/>
        <a:p>
          <a:endParaRPr lang="es-MX"/>
        </a:p>
      </dgm:t>
    </dgm:pt>
    <dgm:pt modelId="{842BE8AB-58CC-4350-9140-C45D5AB14D1A}">
      <dgm:prSet phldrT="[Texto]"/>
      <dgm:spPr/>
      <dgm:t>
        <a:bodyPr/>
        <a:lstStyle/>
        <a:p>
          <a:r>
            <a:rPr lang="es-MX" dirty="0" smtClean="0"/>
            <a:t>Permitir el acceso al pequeño y mediano inversionista al mercado de valores</a:t>
          </a:r>
          <a:endParaRPr lang="es-MX" dirty="0"/>
        </a:p>
      </dgm:t>
    </dgm:pt>
    <dgm:pt modelId="{5A936505-FB03-4049-BBBB-6897FE53178C}" type="parTrans" cxnId="{8346A724-710B-4B6C-9EC5-6662195AB0C9}">
      <dgm:prSet/>
      <dgm:spPr/>
      <dgm:t>
        <a:bodyPr/>
        <a:lstStyle/>
        <a:p>
          <a:endParaRPr lang="es-MX"/>
        </a:p>
      </dgm:t>
    </dgm:pt>
    <dgm:pt modelId="{46F7592C-9C90-40D3-A6DD-8A67E9268D39}" type="sibTrans" cxnId="{8346A724-710B-4B6C-9EC5-6662195AB0C9}">
      <dgm:prSet/>
      <dgm:spPr/>
      <dgm:t>
        <a:bodyPr/>
        <a:lstStyle/>
        <a:p>
          <a:endParaRPr lang="es-MX"/>
        </a:p>
      </dgm:t>
    </dgm:pt>
    <dgm:pt modelId="{A200FB1D-0014-4541-8327-8B76F4BBFC50}">
      <dgm:prSet phldrT="[Texto]"/>
      <dgm:spPr/>
      <dgm:t>
        <a:bodyPr/>
        <a:lstStyle/>
        <a:p>
          <a:r>
            <a:rPr lang="es-MX" dirty="0" smtClean="0"/>
            <a:t>Promover la diversificación del capital</a:t>
          </a:r>
          <a:endParaRPr lang="es-MX" dirty="0"/>
        </a:p>
      </dgm:t>
    </dgm:pt>
    <dgm:pt modelId="{D782B9CB-EE0A-419E-958C-5F81351E095B}" type="parTrans" cxnId="{EA5F5D10-AFF4-4366-88E4-CEC60A155519}">
      <dgm:prSet/>
      <dgm:spPr/>
      <dgm:t>
        <a:bodyPr/>
        <a:lstStyle/>
        <a:p>
          <a:endParaRPr lang="es-MX"/>
        </a:p>
      </dgm:t>
    </dgm:pt>
    <dgm:pt modelId="{5978A306-0318-4282-AB96-C85E379D288A}" type="sibTrans" cxnId="{EA5F5D10-AFF4-4366-88E4-CEC60A155519}">
      <dgm:prSet/>
      <dgm:spPr/>
      <dgm:t>
        <a:bodyPr/>
        <a:lstStyle/>
        <a:p>
          <a:endParaRPr lang="es-MX"/>
        </a:p>
      </dgm:t>
    </dgm:pt>
    <dgm:pt modelId="{B1C17E67-5E30-457D-B0CE-B7FFD647384A}">
      <dgm:prSet phldrT="[Texto]"/>
      <dgm:spPr/>
      <dgm:t>
        <a:bodyPr/>
        <a:lstStyle/>
        <a:p>
          <a:r>
            <a:rPr lang="es-MX" dirty="0" smtClean="0"/>
            <a:t>Contribuye al financiamiento de la planta productiva</a:t>
          </a:r>
          <a:endParaRPr lang="es-MX" dirty="0"/>
        </a:p>
      </dgm:t>
    </dgm:pt>
    <dgm:pt modelId="{300CBE9A-F7E7-40E3-87D1-82EA0086E3C2}" type="parTrans" cxnId="{9312D66A-F7F2-410F-ABED-79EA2AE320D8}">
      <dgm:prSet/>
      <dgm:spPr/>
      <dgm:t>
        <a:bodyPr/>
        <a:lstStyle/>
        <a:p>
          <a:endParaRPr lang="es-MX"/>
        </a:p>
      </dgm:t>
    </dgm:pt>
    <dgm:pt modelId="{845CE810-4347-4338-A431-7242DB0D7687}" type="sibTrans" cxnId="{9312D66A-F7F2-410F-ABED-79EA2AE320D8}">
      <dgm:prSet/>
      <dgm:spPr/>
      <dgm:t>
        <a:bodyPr/>
        <a:lstStyle/>
        <a:p>
          <a:endParaRPr lang="es-MX"/>
        </a:p>
      </dgm:t>
    </dgm:pt>
    <dgm:pt modelId="{57296318-3C33-4FA4-A4C2-F2A4C31BAF46}" type="pres">
      <dgm:prSet presAssocID="{14929B57-167D-4E95-98F7-48986DB963C0}" presName="diagram" presStyleCnt="0">
        <dgm:presLayoutVars>
          <dgm:dir/>
          <dgm:resizeHandles val="exact"/>
        </dgm:presLayoutVars>
      </dgm:prSet>
      <dgm:spPr/>
      <dgm:t>
        <a:bodyPr/>
        <a:lstStyle/>
        <a:p>
          <a:endParaRPr lang="es-MX"/>
        </a:p>
      </dgm:t>
    </dgm:pt>
    <dgm:pt modelId="{6F17B2EA-CF9A-4F15-89B3-852F5CC72353}" type="pres">
      <dgm:prSet presAssocID="{B724199E-8DB3-4D8E-86BB-9A8162EECD14}" presName="node" presStyleLbl="node1" presStyleIdx="0" presStyleCnt="4">
        <dgm:presLayoutVars>
          <dgm:bulletEnabled val="1"/>
        </dgm:presLayoutVars>
      </dgm:prSet>
      <dgm:spPr/>
      <dgm:t>
        <a:bodyPr/>
        <a:lstStyle/>
        <a:p>
          <a:endParaRPr lang="es-MX"/>
        </a:p>
      </dgm:t>
    </dgm:pt>
    <dgm:pt modelId="{0999F7E5-DDC1-40D4-9CE3-58BE26D5945D}" type="pres">
      <dgm:prSet presAssocID="{BE184A35-75A9-44C8-9CF5-2177D96386B3}" presName="sibTrans" presStyleCnt="0"/>
      <dgm:spPr/>
    </dgm:pt>
    <dgm:pt modelId="{A908B4F8-32C3-4EDF-9FB3-0366D85109AC}" type="pres">
      <dgm:prSet presAssocID="{842BE8AB-58CC-4350-9140-C45D5AB14D1A}" presName="node" presStyleLbl="node1" presStyleIdx="1" presStyleCnt="4">
        <dgm:presLayoutVars>
          <dgm:bulletEnabled val="1"/>
        </dgm:presLayoutVars>
      </dgm:prSet>
      <dgm:spPr/>
      <dgm:t>
        <a:bodyPr/>
        <a:lstStyle/>
        <a:p>
          <a:endParaRPr lang="es-MX"/>
        </a:p>
      </dgm:t>
    </dgm:pt>
    <dgm:pt modelId="{B8325A50-7C69-46A8-B5EF-D60A5D26FA00}" type="pres">
      <dgm:prSet presAssocID="{46F7592C-9C90-40D3-A6DD-8A67E9268D39}" presName="sibTrans" presStyleCnt="0"/>
      <dgm:spPr/>
    </dgm:pt>
    <dgm:pt modelId="{90B0E5E7-94F2-45F9-811D-662A7171C2B5}" type="pres">
      <dgm:prSet presAssocID="{A200FB1D-0014-4541-8327-8B76F4BBFC50}" presName="node" presStyleLbl="node1" presStyleIdx="2" presStyleCnt="4">
        <dgm:presLayoutVars>
          <dgm:bulletEnabled val="1"/>
        </dgm:presLayoutVars>
      </dgm:prSet>
      <dgm:spPr/>
      <dgm:t>
        <a:bodyPr/>
        <a:lstStyle/>
        <a:p>
          <a:endParaRPr lang="es-MX"/>
        </a:p>
      </dgm:t>
    </dgm:pt>
    <dgm:pt modelId="{3013E563-5D58-4EE7-90F1-686E0D743D1D}" type="pres">
      <dgm:prSet presAssocID="{5978A306-0318-4282-AB96-C85E379D288A}" presName="sibTrans" presStyleCnt="0"/>
      <dgm:spPr/>
    </dgm:pt>
    <dgm:pt modelId="{B1D755A3-495E-4B60-9703-C0802260E76A}" type="pres">
      <dgm:prSet presAssocID="{B1C17E67-5E30-457D-B0CE-B7FFD647384A}" presName="node" presStyleLbl="node1" presStyleIdx="3" presStyleCnt="4">
        <dgm:presLayoutVars>
          <dgm:bulletEnabled val="1"/>
        </dgm:presLayoutVars>
      </dgm:prSet>
      <dgm:spPr/>
      <dgm:t>
        <a:bodyPr/>
        <a:lstStyle/>
        <a:p>
          <a:endParaRPr lang="es-MX"/>
        </a:p>
      </dgm:t>
    </dgm:pt>
  </dgm:ptLst>
  <dgm:cxnLst>
    <dgm:cxn modelId="{9312D66A-F7F2-410F-ABED-79EA2AE320D8}" srcId="{14929B57-167D-4E95-98F7-48986DB963C0}" destId="{B1C17E67-5E30-457D-B0CE-B7FFD647384A}" srcOrd="3" destOrd="0" parTransId="{300CBE9A-F7E7-40E3-87D1-82EA0086E3C2}" sibTransId="{845CE810-4347-4338-A431-7242DB0D7687}"/>
    <dgm:cxn modelId="{AD664DD3-9159-4F74-88FE-2276E6DF0FB5}" type="presOf" srcId="{842BE8AB-58CC-4350-9140-C45D5AB14D1A}" destId="{A908B4F8-32C3-4EDF-9FB3-0366D85109AC}" srcOrd="0" destOrd="0" presId="urn:microsoft.com/office/officeart/2005/8/layout/default#2"/>
    <dgm:cxn modelId="{39D88734-E08D-46BA-B73F-523D15AE94EF}" type="presOf" srcId="{B724199E-8DB3-4D8E-86BB-9A8162EECD14}" destId="{6F17B2EA-CF9A-4F15-89B3-852F5CC72353}" srcOrd="0" destOrd="0" presId="urn:microsoft.com/office/officeart/2005/8/layout/default#2"/>
    <dgm:cxn modelId="{530058AE-AADB-4FCA-9F56-22EF18D8F361}" type="presOf" srcId="{B1C17E67-5E30-457D-B0CE-B7FFD647384A}" destId="{B1D755A3-495E-4B60-9703-C0802260E76A}" srcOrd="0" destOrd="0" presId="urn:microsoft.com/office/officeart/2005/8/layout/default#2"/>
    <dgm:cxn modelId="{8346A724-710B-4B6C-9EC5-6662195AB0C9}" srcId="{14929B57-167D-4E95-98F7-48986DB963C0}" destId="{842BE8AB-58CC-4350-9140-C45D5AB14D1A}" srcOrd="1" destOrd="0" parTransId="{5A936505-FB03-4049-BBBB-6897FE53178C}" sibTransId="{46F7592C-9C90-40D3-A6DD-8A67E9268D39}"/>
    <dgm:cxn modelId="{5542BD7A-D0BE-4E15-8CD9-80D3183B9E42}" type="presOf" srcId="{A200FB1D-0014-4541-8327-8B76F4BBFC50}" destId="{90B0E5E7-94F2-45F9-811D-662A7171C2B5}" srcOrd="0" destOrd="0" presId="urn:microsoft.com/office/officeart/2005/8/layout/default#2"/>
    <dgm:cxn modelId="{EA5F5D10-AFF4-4366-88E4-CEC60A155519}" srcId="{14929B57-167D-4E95-98F7-48986DB963C0}" destId="{A200FB1D-0014-4541-8327-8B76F4BBFC50}" srcOrd="2" destOrd="0" parTransId="{D782B9CB-EE0A-419E-958C-5F81351E095B}" sibTransId="{5978A306-0318-4282-AB96-C85E379D288A}"/>
    <dgm:cxn modelId="{3AFC562C-BFB4-4AED-998C-D23F2CB0F394}" srcId="{14929B57-167D-4E95-98F7-48986DB963C0}" destId="{B724199E-8DB3-4D8E-86BB-9A8162EECD14}" srcOrd="0" destOrd="0" parTransId="{FBD987E9-8C81-4E52-A442-991B09ECE064}" sibTransId="{BE184A35-75A9-44C8-9CF5-2177D96386B3}"/>
    <dgm:cxn modelId="{074CC072-7BE5-44E7-A833-82DB0C2820D5}" type="presOf" srcId="{14929B57-167D-4E95-98F7-48986DB963C0}" destId="{57296318-3C33-4FA4-A4C2-F2A4C31BAF46}" srcOrd="0" destOrd="0" presId="urn:microsoft.com/office/officeart/2005/8/layout/default#2"/>
    <dgm:cxn modelId="{6C42903D-193A-42CF-A3E5-74CBE2654A4A}" type="presParOf" srcId="{57296318-3C33-4FA4-A4C2-F2A4C31BAF46}" destId="{6F17B2EA-CF9A-4F15-89B3-852F5CC72353}" srcOrd="0" destOrd="0" presId="urn:microsoft.com/office/officeart/2005/8/layout/default#2"/>
    <dgm:cxn modelId="{FB98D31B-3FA5-4560-BFE7-D076536413D2}" type="presParOf" srcId="{57296318-3C33-4FA4-A4C2-F2A4C31BAF46}" destId="{0999F7E5-DDC1-40D4-9CE3-58BE26D5945D}" srcOrd="1" destOrd="0" presId="urn:microsoft.com/office/officeart/2005/8/layout/default#2"/>
    <dgm:cxn modelId="{491DF393-0A75-46A4-A95F-4D91063A266E}" type="presParOf" srcId="{57296318-3C33-4FA4-A4C2-F2A4C31BAF46}" destId="{A908B4F8-32C3-4EDF-9FB3-0366D85109AC}" srcOrd="2" destOrd="0" presId="urn:microsoft.com/office/officeart/2005/8/layout/default#2"/>
    <dgm:cxn modelId="{D099D890-37BA-4ECC-96C5-3CF695FD364D}" type="presParOf" srcId="{57296318-3C33-4FA4-A4C2-F2A4C31BAF46}" destId="{B8325A50-7C69-46A8-B5EF-D60A5D26FA00}" srcOrd="3" destOrd="0" presId="urn:microsoft.com/office/officeart/2005/8/layout/default#2"/>
    <dgm:cxn modelId="{3D82FDD9-F45D-4BFA-B572-0B57C028B699}" type="presParOf" srcId="{57296318-3C33-4FA4-A4C2-F2A4C31BAF46}" destId="{90B0E5E7-94F2-45F9-811D-662A7171C2B5}" srcOrd="4" destOrd="0" presId="urn:microsoft.com/office/officeart/2005/8/layout/default#2"/>
    <dgm:cxn modelId="{86D3D7B3-4769-44AB-BF37-45012B9F800F}" type="presParOf" srcId="{57296318-3C33-4FA4-A4C2-F2A4C31BAF46}" destId="{3013E563-5D58-4EE7-90F1-686E0D743D1D}" srcOrd="5" destOrd="0" presId="urn:microsoft.com/office/officeart/2005/8/layout/default#2"/>
    <dgm:cxn modelId="{4CA2B7F9-B592-42C3-A525-C6B257EBACEA}" type="presParOf" srcId="{57296318-3C33-4FA4-A4C2-F2A4C31BAF46}" destId="{B1D755A3-495E-4B60-9703-C0802260E76A}" srcOrd="6" destOrd="0" presId="urn:microsoft.com/office/officeart/2005/8/layout/defaul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DCD34C6-A062-46FA-8E40-5203CAB3D268}" type="doc">
      <dgm:prSet loTypeId="urn:microsoft.com/office/officeart/2005/8/layout/default#3" loCatId="list" qsTypeId="urn:microsoft.com/office/officeart/2005/8/quickstyle/3d1" qsCatId="3D" csTypeId="urn:microsoft.com/office/officeart/2005/8/colors/accent3_4" csCatId="accent3" phldr="1"/>
      <dgm:spPr/>
      <dgm:t>
        <a:bodyPr/>
        <a:lstStyle/>
        <a:p>
          <a:endParaRPr lang="es-MX"/>
        </a:p>
      </dgm:t>
    </dgm:pt>
    <dgm:pt modelId="{3A2705F8-DAEE-4669-8689-02F6B3555410}">
      <dgm:prSet phldrT="[Texto]"/>
      <dgm:spPr/>
      <dgm:t>
        <a:bodyPr/>
        <a:lstStyle/>
        <a:p>
          <a:r>
            <a:rPr lang="es-MX" dirty="0" smtClean="0"/>
            <a:t>Debe</a:t>
          </a:r>
          <a:r>
            <a:rPr lang="es-MX" baseline="0" dirty="0" smtClean="0"/>
            <a:t> generar seguridad y confianza</a:t>
          </a:r>
          <a:endParaRPr lang="es-MX" dirty="0"/>
        </a:p>
      </dgm:t>
    </dgm:pt>
    <dgm:pt modelId="{C309ADBF-E336-44AD-B8BF-A5DC973FFBEF}" type="parTrans" cxnId="{F696BAB5-A083-4C51-B6C7-33C1EDB02E64}">
      <dgm:prSet/>
      <dgm:spPr/>
      <dgm:t>
        <a:bodyPr/>
        <a:lstStyle/>
        <a:p>
          <a:endParaRPr lang="es-MX"/>
        </a:p>
      </dgm:t>
    </dgm:pt>
    <dgm:pt modelId="{1560AC79-078F-419C-9818-74827573BC4C}" type="sibTrans" cxnId="{F696BAB5-A083-4C51-B6C7-33C1EDB02E64}">
      <dgm:prSet/>
      <dgm:spPr/>
      <dgm:t>
        <a:bodyPr/>
        <a:lstStyle/>
        <a:p>
          <a:endParaRPr lang="es-MX"/>
        </a:p>
      </dgm:t>
    </dgm:pt>
    <dgm:pt modelId="{E9CD2103-C10B-44A1-B5FF-37320BF9D528}">
      <dgm:prSet phldrT="[Texto]"/>
      <dgm:spPr/>
      <dgm:t>
        <a:bodyPr/>
        <a:lstStyle/>
        <a:p>
          <a:r>
            <a:rPr lang="es-MX" dirty="0" smtClean="0"/>
            <a:t>Se integra como un %</a:t>
          </a:r>
          <a:r>
            <a:rPr lang="es-MX" baseline="0" dirty="0" smtClean="0"/>
            <a:t> de las aportaciones de los socios liquidadores</a:t>
          </a:r>
          <a:endParaRPr lang="es-MX" dirty="0"/>
        </a:p>
      </dgm:t>
    </dgm:pt>
    <dgm:pt modelId="{B1C76666-B0F6-4C39-86C2-7E3365293E4A}" type="parTrans" cxnId="{D0278769-E96F-483B-B1B6-005996BAEA3F}">
      <dgm:prSet/>
      <dgm:spPr/>
      <dgm:t>
        <a:bodyPr/>
        <a:lstStyle/>
        <a:p>
          <a:endParaRPr lang="es-MX"/>
        </a:p>
      </dgm:t>
    </dgm:pt>
    <dgm:pt modelId="{938594AA-1656-439C-98DC-03C3651AFC59}" type="sibTrans" cxnId="{D0278769-E96F-483B-B1B6-005996BAEA3F}">
      <dgm:prSet/>
      <dgm:spPr/>
      <dgm:t>
        <a:bodyPr/>
        <a:lstStyle/>
        <a:p>
          <a:endParaRPr lang="es-MX"/>
        </a:p>
      </dgm:t>
    </dgm:pt>
    <dgm:pt modelId="{71EA66F0-EE91-44CB-98A1-6C1FF56D953A}">
      <dgm:prSet phldrT="[Texto]"/>
      <dgm:spPr/>
      <dgm:t>
        <a:bodyPr/>
        <a:lstStyle/>
        <a:p>
          <a:r>
            <a:rPr lang="es-MX" dirty="0" smtClean="0"/>
            <a:t>Sus recursos se encuentran en efectivo o valores gubernamentales a plazo menor de 90 días</a:t>
          </a:r>
          <a:endParaRPr lang="es-MX" dirty="0"/>
        </a:p>
      </dgm:t>
    </dgm:pt>
    <dgm:pt modelId="{D76DC547-50D6-422E-80B8-C92BA1A6B1CF}" type="parTrans" cxnId="{76DD1497-AEC2-4F40-937B-B0ACE97BFCFC}">
      <dgm:prSet/>
      <dgm:spPr/>
      <dgm:t>
        <a:bodyPr/>
        <a:lstStyle/>
        <a:p>
          <a:endParaRPr lang="es-MX"/>
        </a:p>
      </dgm:t>
    </dgm:pt>
    <dgm:pt modelId="{2AABD5CE-AF23-4ADA-9E73-2AE5CF4E51BA}" type="sibTrans" cxnId="{76DD1497-AEC2-4F40-937B-B0ACE97BFCFC}">
      <dgm:prSet/>
      <dgm:spPr/>
      <dgm:t>
        <a:bodyPr/>
        <a:lstStyle/>
        <a:p>
          <a:endParaRPr lang="es-MX"/>
        </a:p>
      </dgm:t>
    </dgm:pt>
    <dgm:pt modelId="{4D27E350-5FAA-4CEE-AEB7-AF728A6EA744}">
      <dgm:prSet phldrT="[Texto]"/>
      <dgm:spPr/>
      <dgm:t>
        <a:bodyPr/>
        <a:lstStyle/>
        <a:p>
          <a:r>
            <a:rPr lang="es-MX" dirty="0" smtClean="0"/>
            <a:t>Las pérdidas potenciales se cubren hasta en 99%</a:t>
          </a:r>
          <a:endParaRPr lang="es-MX" dirty="0"/>
        </a:p>
      </dgm:t>
    </dgm:pt>
    <dgm:pt modelId="{FB87F2F2-2546-4201-A620-813365A84F60}" type="parTrans" cxnId="{20741C3F-E030-4D7D-84CD-CC841F902777}">
      <dgm:prSet/>
      <dgm:spPr/>
      <dgm:t>
        <a:bodyPr/>
        <a:lstStyle/>
        <a:p>
          <a:endParaRPr lang="es-MX"/>
        </a:p>
      </dgm:t>
    </dgm:pt>
    <dgm:pt modelId="{28361F15-5018-44EE-AC0E-789D426DD947}" type="sibTrans" cxnId="{20741C3F-E030-4D7D-84CD-CC841F902777}">
      <dgm:prSet/>
      <dgm:spPr/>
      <dgm:t>
        <a:bodyPr/>
        <a:lstStyle/>
        <a:p>
          <a:endParaRPr lang="es-MX"/>
        </a:p>
      </dgm:t>
    </dgm:pt>
    <dgm:pt modelId="{5891ABAA-0A7E-4B02-BD21-1EB01488C37E}" type="pres">
      <dgm:prSet presAssocID="{BDCD34C6-A062-46FA-8E40-5203CAB3D268}" presName="diagram" presStyleCnt="0">
        <dgm:presLayoutVars>
          <dgm:dir/>
          <dgm:resizeHandles val="exact"/>
        </dgm:presLayoutVars>
      </dgm:prSet>
      <dgm:spPr/>
      <dgm:t>
        <a:bodyPr/>
        <a:lstStyle/>
        <a:p>
          <a:endParaRPr lang="es-MX"/>
        </a:p>
      </dgm:t>
    </dgm:pt>
    <dgm:pt modelId="{866A813D-88B1-4ADC-B205-5B30F2288063}" type="pres">
      <dgm:prSet presAssocID="{3A2705F8-DAEE-4669-8689-02F6B3555410}" presName="node" presStyleLbl="node1" presStyleIdx="0" presStyleCnt="4">
        <dgm:presLayoutVars>
          <dgm:bulletEnabled val="1"/>
        </dgm:presLayoutVars>
      </dgm:prSet>
      <dgm:spPr/>
      <dgm:t>
        <a:bodyPr/>
        <a:lstStyle/>
        <a:p>
          <a:endParaRPr lang="es-MX"/>
        </a:p>
      </dgm:t>
    </dgm:pt>
    <dgm:pt modelId="{89416D6B-AB32-4C8A-A77A-B870E223B16C}" type="pres">
      <dgm:prSet presAssocID="{1560AC79-078F-419C-9818-74827573BC4C}" presName="sibTrans" presStyleCnt="0"/>
      <dgm:spPr/>
    </dgm:pt>
    <dgm:pt modelId="{48A4C4B4-DAEF-45AD-8111-09564001CD79}" type="pres">
      <dgm:prSet presAssocID="{E9CD2103-C10B-44A1-B5FF-37320BF9D528}" presName="node" presStyleLbl="node1" presStyleIdx="1" presStyleCnt="4">
        <dgm:presLayoutVars>
          <dgm:bulletEnabled val="1"/>
        </dgm:presLayoutVars>
      </dgm:prSet>
      <dgm:spPr/>
      <dgm:t>
        <a:bodyPr/>
        <a:lstStyle/>
        <a:p>
          <a:endParaRPr lang="es-MX"/>
        </a:p>
      </dgm:t>
    </dgm:pt>
    <dgm:pt modelId="{D4498904-9735-410B-A417-C38DE0E7F2CF}" type="pres">
      <dgm:prSet presAssocID="{938594AA-1656-439C-98DC-03C3651AFC59}" presName="sibTrans" presStyleCnt="0"/>
      <dgm:spPr/>
    </dgm:pt>
    <dgm:pt modelId="{E35C4BD1-7802-4864-A0D1-5AB13AE090FC}" type="pres">
      <dgm:prSet presAssocID="{71EA66F0-EE91-44CB-98A1-6C1FF56D953A}" presName="node" presStyleLbl="node1" presStyleIdx="2" presStyleCnt="4">
        <dgm:presLayoutVars>
          <dgm:bulletEnabled val="1"/>
        </dgm:presLayoutVars>
      </dgm:prSet>
      <dgm:spPr/>
      <dgm:t>
        <a:bodyPr/>
        <a:lstStyle/>
        <a:p>
          <a:endParaRPr lang="es-MX"/>
        </a:p>
      </dgm:t>
    </dgm:pt>
    <dgm:pt modelId="{16BCB610-BDF9-457B-B1EB-A1F0CB449786}" type="pres">
      <dgm:prSet presAssocID="{2AABD5CE-AF23-4ADA-9E73-2AE5CF4E51BA}" presName="sibTrans" presStyleCnt="0"/>
      <dgm:spPr/>
    </dgm:pt>
    <dgm:pt modelId="{AB2B6C79-654E-4673-B936-1768713CAE5B}" type="pres">
      <dgm:prSet presAssocID="{4D27E350-5FAA-4CEE-AEB7-AF728A6EA744}" presName="node" presStyleLbl="node1" presStyleIdx="3" presStyleCnt="4">
        <dgm:presLayoutVars>
          <dgm:bulletEnabled val="1"/>
        </dgm:presLayoutVars>
      </dgm:prSet>
      <dgm:spPr/>
      <dgm:t>
        <a:bodyPr/>
        <a:lstStyle/>
        <a:p>
          <a:endParaRPr lang="es-MX"/>
        </a:p>
      </dgm:t>
    </dgm:pt>
  </dgm:ptLst>
  <dgm:cxnLst>
    <dgm:cxn modelId="{76DD1497-AEC2-4F40-937B-B0ACE97BFCFC}" srcId="{BDCD34C6-A062-46FA-8E40-5203CAB3D268}" destId="{71EA66F0-EE91-44CB-98A1-6C1FF56D953A}" srcOrd="2" destOrd="0" parTransId="{D76DC547-50D6-422E-80B8-C92BA1A6B1CF}" sibTransId="{2AABD5CE-AF23-4ADA-9E73-2AE5CF4E51BA}"/>
    <dgm:cxn modelId="{B8A54FED-E1A6-4EEB-8695-FCE661AFA6D1}" type="presOf" srcId="{E9CD2103-C10B-44A1-B5FF-37320BF9D528}" destId="{48A4C4B4-DAEF-45AD-8111-09564001CD79}" srcOrd="0" destOrd="0" presId="urn:microsoft.com/office/officeart/2005/8/layout/default#3"/>
    <dgm:cxn modelId="{20741C3F-E030-4D7D-84CD-CC841F902777}" srcId="{BDCD34C6-A062-46FA-8E40-5203CAB3D268}" destId="{4D27E350-5FAA-4CEE-AEB7-AF728A6EA744}" srcOrd="3" destOrd="0" parTransId="{FB87F2F2-2546-4201-A620-813365A84F60}" sibTransId="{28361F15-5018-44EE-AC0E-789D426DD947}"/>
    <dgm:cxn modelId="{D0278769-E96F-483B-B1B6-005996BAEA3F}" srcId="{BDCD34C6-A062-46FA-8E40-5203CAB3D268}" destId="{E9CD2103-C10B-44A1-B5FF-37320BF9D528}" srcOrd="1" destOrd="0" parTransId="{B1C76666-B0F6-4C39-86C2-7E3365293E4A}" sibTransId="{938594AA-1656-439C-98DC-03C3651AFC59}"/>
    <dgm:cxn modelId="{F696BAB5-A083-4C51-B6C7-33C1EDB02E64}" srcId="{BDCD34C6-A062-46FA-8E40-5203CAB3D268}" destId="{3A2705F8-DAEE-4669-8689-02F6B3555410}" srcOrd="0" destOrd="0" parTransId="{C309ADBF-E336-44AD-B8BF-A5DC973FFBEF}" sibTransId="{1560AC79-078F-419C-9818-74827573BC4C}"/>
    <dgm:cxn modelId="{33AF0160-49D6-4D56-BA19-2F9DC9011351}" type="presOf" srcId="{71EA66F0-EE91-44CB-98A1-6C1FF56D953A}" destId="{E35C4BD1-7802-4864-A0D1-5AB13AE090FC}" srcOrd="0" destOrd="0" presId="urn:microsoft.com/office/officeart/2005/8/layout/default#3"/>
    <dgm:cxn modelId="{25337996-B145-4E10-90DC-A9F16197CAE1}" type="presOf" srcId="{BDCD34C6-A062-46FA-8E40-5203CAB3D268}" destId="{5891ABAA-0A7E-4B02-BD21-1EB01488C37E}" srcOrd="0" destOrd="0" presId="urn:microsoft.com/office/officeart/2005/8/layout/default#3"/>
    <dgm:cxn modelId="{BD21CDA6-C37C-4C09-9422-F4D5ADB58C66}" type="presOf" srcId="{4D27E350-5FAA-4CEE-AEB7-AF728A6EA744}" destId="{AB2B6C79-654E-4673-B936-1768713CAE5B}" srcOrd="0" destOrd="0" presId="urn:microsoft.com/office/officeart/2005/8/layout/default#3"/>
    <dgm:cxn modelId="{899ADA63-F327-43D2-82C3-F4C12A22A487}" type="presOf" srcId="{3A2705F8-DAEE-4669-8689-02F6B3555410}" destId="{866A813D-88B1-4ADC-B205-5B30F2288063}" srcOrd="0" destOrd="0" presId="urn:microsoft.com/office/officeart/2005/8/layout/default#3"/>
    <dgm:cxn modelId="{DE11747B-9E01-4639-BA86-092F2A26AB1A}" type="presParOf" srcId="{5891ABAA-0A7E-4B02-BD21-1EB01488C37E}" destId="{866A813D-88B1-4ADC-B205-5B30F2288063}" srcOrd="0" destOrd="0" presId="urn:microsoft.com/office/officeart/2005/8/layout/default#3"/>
    <dgm:cxn modelId="{A0ADB056-CAED-493E-9DC9-7584DA9AD514}" type="presParOf" srcId="{5891ABAA-0A7E-4B02-BD21-1EB01488C37E}" destId="{89416D6B-AB32-4C8A-A77A-B870E223B16C}" srcOrd="1" destOrd="0" presId="urn:microsoft.com/office/officeart/2005/8/layout/default#3"/>
    <dgm:cxn modelId="{660E0C05-7CD5-4EF3-BD58-5C4CCBD5408A}" type="presParOf" srcId="{5891ABAA-0A7E-4B02-BD21-1EB01488C37E}" destId="{48A4C4B4-DAEF-45AD-8111-09564001CD79}" srcOrd="2" destOrd="0" presId="urn:microsoft.com/office/officeart/2005/8/layout/default#3"/>
    <dgm:cxn modelId="{56362DD9-E81F-415A-99F1-28F56B34382B}" type="presParOf" srcId="{5891ABAA-0A7E-4B02-BD21-1EB01488C37E}" destId="{D4498904-9735-410B-A417-C38DE0E7F2CF}" srcOrd="3" destOrd="0" presId="urn:microsoft.com/office/officeart/2005/8/layout/default#3"/>
    <dgm:cxn modelId="{447FEBDB-E14A-4765-BF38-8758477822E2}" type="presParOf" srcId="{5891ABAA-0A7E-4B02-BD21-1EB01488C37E}" destId="{E35C4BD1-7802-4864-A0D1-5AB13AE090FC}" srcOrd="4" destOrd="0" presId="urn:microsoft.com/office/officeart/2005/8/layout/default#3"/>
    <dgm:cxn modelId="{EB9CAECC-CAD1-47B0-B288-53577C45ABE9}" type="presParOf" srcId="{5891ABAA-0A7E-4B02-BD21-1EB01488C37E}" destId="{16BCB610-BDF9-457B-B1EB-A1F0CB449786}" srcOrd="5" destOrd="0" presId="urn:microsoft.com/office/officeart/2005/8/layout/default#3"/>
    <dgm:cxn modelId="{0DBC8C20-CC34-4999-A8DD-872BD7A29E21}" type="presParOf" srcId="{5891ABAA-0A7E-4B02-BD21-1EB01488C37E}" destId="{AB2B6C79-654E-4673-B936-1768713CAE5B}" srcOrd="6" destOrd="0" presId="urn:microsoft.com/office/officeart/2005/8/layout/defaul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2">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3">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9D3EF5-FAB4-4332-9589-CB89CFF26515}" type="datetimeFigureOut">
              <a:rPr lang="es-MX" smtClean="0"/>
              <a:pPr/>
              <a:t>29/09/2015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E1CDD9-F6AB-4283-B242-E537039F5564}" type="slidenum">
              <a:rPr lang="es-MX" smtClean="0"/>
              <a:pPr/>
              <a:t>‹Nº›</a:t>
            </a:fld>
            <a:endParaRPr lang="es-MX"/>
          </a:p>
        </p:txBody>
      </p:sp>
    </p:spTree>
    <p:extLst>
      <p:ext uri="{BB962C8B-B14F-4D97-AF65-F5344CB8AC3E}">
        <p14:creationId xmlns="" xmlns:p14="http://schemas.microsoft.com/office/powerpoint/2010/main" val="1379018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3E1CDD9-F6AB-4283-B242-E537039F5564}" type="slidenum">
              <a:rPr lang="es-MX" smtClean="0"/>
              <a:pPr/>
              <a:t>16</a:t>
            </a:fld>
            <a:endParaRPr lang="es-MX"/>
          </a:p>
        </p:txBody>
      </p:sp>
    </p:spTree>
    <p:extLst>
      <p:ext uri="{BB962C8B-B14F-4D97-AF65-F5344CB8AC3E}">
        <p14:creationId xmlns="" xmlns:p14="http://schemas.microsoft.com/office/powerpoint/2010/main" val="21397781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019ACD57-10E6-4679-AB15-BBFD2EE1A079}" type="slidenum">
              <a:rPr lang="es-CO" smtClean="0"/>
              <a:pPr/>
              <a:t>48</a:t>
            </a:fld>
            <a:endParaRPr lang="es-CO"/>
          </a:p>
        </p:txBody>
      </p:sp>
    </p:spTree>
    <p:extLst>
      <p:ext uri="{BB962C8B-B14F-4D97-AF65-F5344CB8AC3E}">
        <p14:creationId xmlns="" xmlns:p14="http://schemas.microsoft.com/office/powerpoint/2010/main" val="413389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fld id="{5E0CFA22-9CBA-4B9A-957C-417DDFA96942}" type="datetimeFigureOut">
              <a:rPr lang="es-CO" smtClean="0"/>
              <a:pPr/>
              <a:t>29/09/2015</a:t>
            </a:fld>
            <a:endParaRPr lang="es-CO"/>
          </a:p>
        </p:txBody>
      </p:sp>
      <p:sp>
        <p:nvSpPr>
          <p:cNvPr id="20" name="19 Marcador de pie de página"/>
          <p:cNvSpPr>
            <a:spLocks noGrp="1"/>
          </p:cNvSpPr>
          <p:nvPr>
            <p:ph type="ftr" sz="quarter" idx="11"/>
          </p:nvPr>
        </p:nvSpPr>
        <p:spPr/>
        <p:txBody>
          <a:bodyPr/>
          <a:lstStyle>
            <a:extLst/>
          </a:lstStyle>
          <a:p>
            <a:endParaRPr lang="es-CO"/>
          </a:p>
        </p:txBody>
      </p:sp>
      <p:sp>
        <p:nvSpPr>
          <p:cNvPr id="10" name="9 Marcador de número de diapositiva"/>
          <p:cNvSpPr>
            <a:spLocks noGrp="1"/>
          </p:cNvSpPr>
          <p:nvPr>
            <p:ph type="sldNum" sz="quarter" idx="12"/>
          </p:nvPr>
        </p:nvSpPr>
        <p:spPr/>
        <p:txBody>
          <a:bodyPr/>
          <a:lstStyle>
            <a:extLst/>
          </a:lstStyle>
          <a:p>
            <a:fld id="{0D5B7CDE-2CAE-42C2-8380-3A8265488C45}" type="slidenum">
              <a:rPr lang="es-CO" smtClean="0"/>
              <a:pPr/>
              <a:t>‹Nº›</a:t>
            </a:fld>
            <a:endParaRPr lang="es-CO"/>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5E0CFA22-9CBA-4B9A-957C-417DDFA96942}" type="datetimeFigureOut">
              <a:rPr lang="es-CO" smtClean="0"/>
              <a:pPr/>
              <a:t>29/09/2015</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0D5B7CDE-2CAE-42C2-8380-3A8265488C45}"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5E0CFA22-9CBA-4B9A-957C-417DDFA96942}" type="datetimeFigureOut">
              <a:rPr lang="es-CO" smtClean="0"/>
              <a:pPr/>
              <a:t>29/09/2015</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0D5B7CDE-2CAE-42C2-8380-3A8265488C45}"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5E0CFA22-9CBA-4B9A-957C-417DDFA96942}" type="datetimeFigureOut">
              <a:rPr lang="es-CO" smtClean="0"/>
              <a:pPr/>
              <a:t>29/09/2015</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0D5B7CDE-2CAE-42C2-8380-3A8265488C45}"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5E0CFA22-9CBA-4B9A-957C-417DDFA96942}" type="datetimeFigureOut">
              <a:rPr lang="es-CO" smtClean="0"/>
              <a:pPr/>
              <a:t>29/09/2015</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0D5B7CDE-2CAE-42C2-8380-3A8265488C45}" type="slidenum">
              <a:rPr lang="es-CO" smtClean="0"/>
              <a:pPr/>
              <a:t>‹Nº›</a:t>
            </a:fld>
            <a:endParaRPr lang="es-CO"/>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5E0CFA22-9CBA-4B9A-957C-417DDFA96942}" type="datetimeFigureOut">
              <a:rPr lang="es-CO" smtClean="0"/>
              <a:pPr/>
              <a:t>29/09/2015</a:t>
            </a:fld>
            <a:endParaRPr lang="es-CO"/>
          </a:p>
        </p:txBody>
      </p:sp>
      <p:sp>
        <p:nvSpPr>
          <p:cNvPr id="6" name="5 Marcador de pie de página"/>
          <p:cNvSpPr>
            <a:spLocks noGrp="1"/>
          </p:cNvSpPr>
          <p:nvPr>
            <p:ph type="ftr" sz="quarter" idx="11"/>
          </p:nvPr>
        </p:nvSpPr>
        <p:spPr/>
        <p:txBody>
          <a:bodyPr/>
          <a:lstStyle>
            <a:extLst/>
          </a:lstStyle>
          <a:p>
            <a:endParaRPr lang="es-CO"/>
          </a:p>
        </p:txBody>
      </p:sp>
      <p:sp>
        <p:nvSpPr>
          <p:cNvPr id="7" name="6 Marcador de número de diapositiva"/>
          <p:cNvSpPr>
            <a:spLocks noGrp="1"/>
          </p:cNvSpPr>
          <p:nvPr>
            <p:ph type="sldNum" sz="quarter" idx="12"/>
          </p:nvPr>
        </p:nvSpPr>
        <p:spPr/>
        <p:txBody>
          <a:bodyPr/>
          <a:lstStyle>
            <a:extLst/>
          </a:lstStyle>
          <a:p>
            <a:fld id="{0D5B7CDE-2CAE-42C2-8380-3A8265488C45}"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5E0CFA22-9CBA-4B9A-957C-417DDFA96942}" type="datetimeFigureOut">
              <a:rPr lang="es-CO" smtClean="0"/>
              <a:pPr/>
              <a:t>29/09/2015</a:t>
            </a:fld>
            <a:endParaRPr lang="es-CO"/>
          </a:p>
        </p:txBody>
      </p:sp>
      <p:sp>
        <p:nvSpPr>
          <p:cNvPr id="8" name="7 Marcador de pie de página"/>
          <p:cNvSpPr>
            <a:spLocks noGrp="1"/>
          </p:cNvSpPr>
          <p:nvPr>
            <p:ph type="ftr" sz="quarter" idx="11"/>
          </p:nvPr>
        </p:nvSpPr>
        <p:spPr/>
        <p:txBody>
          <a:bodyPr/>
          <a:lstStyle>
            <a:extLst/>
          </a:lstStyle>
          <a:p>
            <a:endParaRPr lang="es-CO"/>
          </a:p>
        </p:txBody>
      </p:sp>
      <p:sp>
        <p:nvSpPr>
          <p:cNvPr id="9" name="8 Marcador de número de diapositiva"/>
          <p:cNvSpPr>
            <a:spLocks noGrp="1"/>
          </p:cNvSpPr>
          <p:nvPr>
            <p:ph type="sldNum" sz="quarter" idx="12"/>
          </p:nvPr>
        </p:nvSpPr>
        <p:spPr/>
        <p:txBody>
          <a:bodyPr/>
          <a:lstStyle>
            <a:extLst/>
          </a:lstStyle>
          <a:p>
            <a:fld id="{0D5B7CDE-2CAE-42C2-8380-3A8265488C45}"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5E0CFA22-9CBA-4B9A-957C-417DDFA96942}" type="datetimeFigureOut">
              <a:rPr lang="es-CO" smtClean="0"/>
              <a:pPr/>
              <a:t>29/09/2015</a:t>
            </a:fld>
            <a:endParaRPr lang="es-CO"/>
          </a:p>
        </p:txBody>
      </p:sp>
      <p:sp>
        <p:nvSpPr>
          <p:cNvPr id="4" name="3 Marcador de pie de página"/>
          <p:cNvSpPr>
            <a:spLocks noGrp="1"/>
          </p:cNvSpPr>
          <p:nvPr>
            <p:ph type="ftr" sz="quarter" idx="11"/>
          </p:nvPr>
        </p:nvSpPr>
        <p:spPr/>
        <p:txBody>
          <a:bodyPr/>
          <a:lstStyle>
            <a:extLst/>
          </a:lstStyle>
          <a:p>
            <a:endParaRPr lang="es-CO"/>
          </a:p>
        </p:txBody>
      </p:sp>
      <p:sp>
        <p:nvSpPr>
          <p:cNvPr id="5" name="4 Marcador de número de diapositiva"/>
          <p:cNvSpPr>
            <a:spLocks noGrp="1"/>
          </p:cNvSpPr>
          <p:nvPr>
            <p:ph type="sldNum" sz="quarter" idx="12"/>
          </p:nvPr>
        </p:nvSpPr>
        <p:spPr/>
        <p:txBody>
          <a:bodyPr/>
          <a:lstStyle>
            <a:extLst/>
          </a:lstStyle>
          <a:p>
            <a:fld id="{0D5B7CDE-2CAE-42C2-8380-3A8265488C45}"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5E0CFA22-9CBA-4B9A-957C-417DDFA96942}" type="datetimeFigureOut">
              <a:rPr lang="es-CO" smtClean="0"/>
              <a:pPr/>
              <a:t>29/09/2015</a:t>
            </a:fld>
            <a:endParaRPr lang="es-CO"/>
          </a:p>
        </p:txBody>
      </p:sp>
      <p:sp>
        <p:nvSpPr>
          <p:cNvPr id="3" name="2 Marcador de pie de página"/>
          <p:cNvSpPr>
            <a:spLocks noGrp="1"/>
          </p:cNvSpPr>
          <p:nvPr>
            <p:ph type="ftr" sz="quarter" idx="11"/>
          </p:nvPr>
        </p:nvSpPr>
        <p:spPr/>
        <p:txBody>
          <a:bodyPr/>
          <a:lstStyle>
            <a:extLst/>
          </a:lstStyle>
          <a:p>
            <a:endParaRPr lang="es-CO"/>
          </a:p>
        </p:txBody>
      </p:sp>
      <p:sp>
        <p:nvSpPr>
          <p:cNvPr id="4" name="3 Marcador de número de diapositiva"/>
          <p:cNvSpPr>
            <a:spLocks noGrp="1"/>
          </p:cNvSpPr>
          <p:nvPr>
            <p:ph type="sldNum" sz="quarter" idx="12"/>
          </p:nvPr>
        </p:nvSpPr>
        <p:spPr/>
        <p:txBody>
          <a:bodyPr/>
          <a:lstStyle>
            <a:extLst/>
          </a:lstStyle>
          <a:p>
            <a:fld id="{0D5B7CDE-2CAE-42C2-8380-3A8265488C45}" type="slidenum">
              <a:rPr lang="es-CO" smtClean="0"/>
              <a:pPr/>
              <a:t>‹Nº›</a:t>
            </a:fld>
            <a:endParaRPr lang="es-CO"/>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5E0CFA22-9CBA-4B9A-957C-417DDFA96942}" type="datetimeFigureOut">
              <a:rPr lang="es-CO" smtClean="0"/>
              <a:pPr/>
              <a:t>29/09/2015</a:t>
            </a:fld>
            <a:endParaRPr lang="es-CO"/>
          </a:p>
        </p:txBody>
      </p:sp>
      <p:sp>
        <p:nvSpPr>
          <p:cNvPr id="6" name="5 Marcador de pie de página"/>
          <p:cNvSpPr>
            <a:spLocks noGrp="1"/>
          </p:cNvSpPr>
          <p:nvPr>
            <p:ph type="ftr" sz="quarter" idx="11"/>
          </p:nvPr>
        </p:nvSpPr>
        <p:spPr/>
        <p:txBody>
          <a:bodyPr/>
          <a:lstStyle>
            <a:extLst/>
          </a:lstStyle>
          <a:p>
            <a:endParaRPr lang="es-CO"/>
          </a:p>
        </p:txBody>
      </p:sp>
      <p:sp>
        <p:nvSpPr>
          <p:cNvPr id="7" name="6 Marcador de número de diapositiva"/>
          <p:cNvSpPr>
            <a:spLocks noGrp="1"/>
          </p:cNvSpPr>
          <p:nvPr>
            <p:ph type="sldNum" sz="quarter" idx="12"/>
          </p:nvPr>
        </p:nvSpPr>
        <p:spPr/>
        <p:txBody>
          <a:bodyPr/>
          <a:lstStyle>
            <a:extLst/>
          </a:lstStyle>
          <a:p>
            <a:fld id="{0D5B7CDE-2CAE-42C2-8380-3A8265488C45}"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fld id="{5E0CFA22-9CBA-4B9A-957C-417DDFA96942}" type="datetimeFigureOut">
              <a:rPr lang="es-CO" smtClean="0"/>
              <a:pPr/>
              <a:t>29/09/2015</a:t>
            </a:fld>
            <a:endParaRPr lang="es-CO"/>
          </a:p>
        </p:txBody>
      </p:sp>
      <p:sp>
        <p:nvSpPr>
          <p:cNvPr id="6" name="5 Marcador de pie de página"/>
          <p:cNvSpPr>
            <a:spLocks noGrp="1"/>
          </p:cNvSpPr>
          <p:nvPr>
            <p:ph type="ftr" sz="quarter" idx="11"/>
          </p:nvPr>
        </p:nvSpPr>
        <p:spPr/>
        <p:txBody>
          <a:bodyPr/>
          <a:lstStyle>
            <a:extLst/>
          </a:lstStyle>
          <a:p>
            <a:endParaRPr lang="es-CO"/>
          </a:p>
        </p:txBody>
      </p:sp>
      <p:sp>
        <p:nvSpPr>
          <p:cNvPr id="7" name="6 Marcador de número de diapositiva"/>
          <p:cNvSpPr>
            <a:spLocks noGrp="1"/>
          </p:cNvSpPr>
          <p:nvPr>
            <p:ph type="sldNum" sz="quarter" idx="12"/>
          </p:nvPr>
        </p:nvSpPr>
        <p:spPr/>
        <p:txBody>
          <a:bodyPr/>
          <a:lstStyle>
            <a:extLst/>
          </a:lstStyle>
          <a:p>
            <a:fld id="{0D5B7CDE-2CAE-42C2-8380-3A8265488C45}" type="slidenum">
              <a:rPr lang="es-CO" smtClean="0"/>
              <a:pPr/>
              <a:t>‹Nº›</a:t>
            </a:fld>
            <a:endParaRPr lang="es-CO"/>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E0CFA22-9CBA-4B9A-957C-417DDFA96942}" type="datetimeFigureOut">
              <a:rPr lang="es-CO" smtClean="0"/>
              <a:pPr/>
              <a:t>29/09/2015</a:t>
            </a:fld>
            <a:endParaRPr lang="es-CO"/>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s-CO"/>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D5B7CDE-2CAE-42C2-8380-3A8265488C45}" type="slidenum">
              <a:rPr lang="es-CO" smtClean="0"/>
              <a:pPr/>
              <a:t>‹Nº›</a:t>
            </a:fld>
            <a:endParaRPr lang="es-CO"/>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8.png"/><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9.xml.rels><?xml version="1.0" encoding="UTF-8" standalone="yes"?>
<Relationships xmlns="http://schemas.openxmlformats.org/package/2006/relationships"><Relationship Id="rId2" Type="http://schemas.openxmlformats.org/officeDocument/2006/relationships/hyperlink" Target="http://www.diputados.gob.mx/LeyesBiblio/pdf/69_130614.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65"/>
          <p:cNvSpPr>
            <a:spLocks noChangeArrowheads="1"/>
          </p:cNvSpPr>
          <p:nvPr/>
        </p:nvSpPr>
        <p:spPr bwMode="auto">
          <a:xfrm>
            <a:off x="3635375" y="2781300"/>
            <a:ext cx="3240088" cy="647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s-MX" altLang="es-MX" sz="2400"/>
          </a:p>
        </p:txBody>
      </p:sp>
      <p:sp>
        <p:nvSpPr>
          <p:cNvPr id="8" name="2 Subtítulo"/>
          <p:cNvSpPr txBox="1">
            <a:spLocks/>
          </p:cNvSpPr>
          <p:nvPr/>
        </p:nvSpPr>
        <p:spPr>
          <a:xfrm>
            <a:off x="684213" y="2000250"/>
            <a:ext cx="8208962" cy="3071813"/>
          </a:xfrm>
          <a:prstGeom prst="rect">
            <a:avLst/>
          </a:prstGeom>
        </p:spPr>
        <p:txBody>
          <a:bodyPr>
            <a:normAutofit fontScale="47500" lnSpcReduction="20000"/>
          </a:bodyPr>
          <a:lstStyle/>
          <a:p>
            <a:pPr marL="342900" indent="-342900" algn="ctr" fontAlgn="auto">
              <a:spcBef>
                <a:spcPct val="20000"/>
              </a:spcBef>
              <a:spcAft>
                <a:spcPts val="0"/>
              </a:spcAft>
              <a:defRPr/>
            </a:pPr>
            <a:r>
              <a:rPr lang="es-MX" sz="2200" b="1" dirty="0">
                <a:solidFill>
                  <a:schemeClr val="accent4">
                    <a:lumMod val="75000"/>
                  </a:schemeClr>
                </a:solidFill>
                <a:latin typeface="Times New Roman" pitchFamily="18" charset="0"/>
                <a:cs typeface="Times New Roman" pitchFamily="18" charset="0"/>
              </a:rPr>
              <a:t>	</a:t>
            </a:r>
            <a:r>
              <a:rPr lang="es-MX" sz="4500" b="1" dirty="0" smtClean="0">
                <a:latin typeface="Times New Roman" pitchFamily="18" charset="0"/>
                <a:cs typeface="Times New Roman" pitchFamily="18" charset="0"/>
              </a:rPr>
              <a:t>“Estructura del sistema financiero mexicano”</a:t>
            </a:r>
            <a:endParaRPr lang="es-MX" sz="4500" b="1" u="sng"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es-MX" sz="4500" b="1"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s-MX" sz="4500" b="1" u="sng" dirty="0">
                <a:latin typeface="Times New Roman" pitchFamily="18" charset="0"/>
                <a:cs typeface="Times New Roman" pitchFamily="18" charset="0"/>
              </a:rPr>
              <a:t>LICENCIATURA</a:t>
            </a:r>
            <a:r>
              <a:rPr lang="es-MX" sz="4500" b="1" dirty="0">
                <a:latin typeface="Times New Roman" pitchFamily="18" charset="0"/>
                <a:cs typeface="Times New Roman" pitchFamily="18" charset="0"/>
              </a:rPr>
              <a:t>: </a:t>
            </a:r>
            <a:r>
              <a:rPr lang="es-MX" sz="4500" b="1" dirty="0" smtClean="0">
                <a:latin typeface="Times New Roman" pitchFamily="18" charset="0"/>
                <a:cs typeface="Times New Roman" pitchFamily="18" charset="0"/>
              </a:rPr>
              <a:t>Relaciones Económicas Internacionales</a:t>
            </a:r>
            <a:endParaRPr lang="es-MX" sz="4500" b="1"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s-MX" sz="4500" b="1" u="sng" dirty="0">
                <a:latin typeface="Times New Roman" pitchFamily="18" charset="0"/>
                <a:cs typeface="Times New Roman" pitchFamily="18" charset="0"/>
              </a:rPr>
              <a:t>UNIDAD DE APRENDIZAJE: </a:t>
            </a:r>
            <a:r>
              <a:rPr lang="es-MX" sz="4500" b="1" u="sng" dirty="0" smtClean="0">
                <a:latin typeface="Times New Roman" pitchFamily="18" charset="0"/>
                <a:cs typeface="Times New Roman" pitchFamily="18" charset="0"/>
              </a:rPr>
              <a:t>Mercados Financieros</a:t>
            </a:r>
            <a:endParaRPr lang="es-MX" sz="4500" b="1" u="sng"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s-MX" sz="4500" b="1" u="sng" dirty="0" smtClean="0">
                <a:latin typeface="Times New Roman" pitchFamily="18" charset="0"/>
                <a:cs typeface="Times New Roman" pitchFamily="18" charset="0"/>
              </a:rPr>
              <a:t>TEMA </a:t>
            </a:r>
            <a:r>
              <a:rPr lang="es-MX" sz="4500" b="1" u="sng" dirty="0">
                <a:latin typeface="Times New Roman" pitchFamily="18" charset="0"/>
                <a:cs typeface="Times New Roman" pitchFamily="18" charset="0"/>
              </a:rPr>
              <a:t>DE LA UNIDAD DE APREDIZAJE:</a:t>
            </a:r>
          </a:p>
          <a:p>
            <a:pPr marL="342900" indent="-342900" fontAlgn="auto">
              <a:spcBef>
                <a:spcPct val="20000"/>
              </a:spcBef>
              <a:spcAft>
                <a:spcPts val="0"/>
              </a:spcAft>
              <a:buFont typeface="Arial" pitchFamily="34" charset="0"/>
              <a:buChar char="•"/>
              <a:defRPr/>
            </a:pPr>
            <a:endParaRPr lang="es-MX" sz="4500" b="1" u="sng"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s-MX" sz="3400" b="1" dirty="0" smtClean="0">
                <a:latin typeface="Arial" charset="0"/>
                <a:cs typeface="Times New Roman" pitchFamily="18" charset="0"/>
              </a:rPr>
              <a:t>1. Sistema Financiero Mexicano</a:t>
            </a:r>
          </a:p>
          <a:p>
            <a:pPr marL="342900" indent="-342900" fontAlgn="auto">
              <a:spcBef>
                <a:spcPct val="20000"/>
              </a:spcBef>
              <a:spcAft>
                <a:spcPts val="0"/>
              </a:spcAft>
              <a:buFont typeface="Arial" pitchFamily="34" charset="0"/>
              <a:buChar char="•"/>
              <a:defRPr/>
            </a:pPr>
            <a:r>
              <a:rPr lang="es-MX" sz="3400" b="1" u="sng" dirty="0" smtClean="0">
                <a:latin typeface="Arial" charset="0"/>
                <a:cs typeface="Times New Roman" pitchFamily="18" charset="0"/>
              </a:rPr>
              <a:t>1.2 Estructura del sistema financiero mexicano</a:t>
            </a:r>
            <a:endParaRPr lang="es-MX" sz="3400" b="1" u="sng"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es-MX" sz="2400" b="1" u="sng" dirty="0">
              <a:latin typeface="Times New Roman" pitchFamily="18" charset="0"/>
              <a:cs typeface="Times New Roman" pitchFamily="18" charset="0"/>
            </a:endParaRPr>
          </a:p>
          <a:p>
            <a:pPr marL="342900" indent="-342900" fontAlgn="auto">
              <a:spcBef>
                <a:spcPct val="20000"/>
              </a:spcBef>
              <a:spcAft>
                <a:spcPts val="0"/>
              </a:spcAft>
              <a:defRPr/>
            </a:pPr>
            <a:endParaRPr lang="es-MX" sz="3200" b="1" u="sng" dirty="0">
              <a:solidFill>
                <a:schemeClr val="bg1"/>
              </a:solidFill>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es-MX" sz="3200" b="1" u="sng" dirty="0">
              <a:solidFill>
                <a:schemeClr val="bg1"/>
              </a:solidFill>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es-MX" sz="3200" b="1" u="sng" dirty="0">
              <a:solidFill>
                <a:schemeClr val="bg1"/>
              </a:solidFill>
              <a:latin typeface="Times New Roman" pitchFamily="18" charset="0"/>
              <a:cs typeface="Times New Roman" pitchFamily="18" charset="0"/>
            </a:endParaRPr>
          </a:p>
        </p:txBody>
      </p:sp>
      <p:sp>
        <p:nvSpPr>
          <p:cNvPr id="9" name="1 Título"/>
          <p:cNvSpPr txBox="1">
            <a:spLocks/>
          </p:cNvSpPr>
          <p:nvPr/>
        </p:nvSpPr>
        <p:spPr>
          <a:xfrm>
            <a:off x="0" y="5500688"/>
            <a:ext cx="7851775" cy="842962"/>
          </a:xfrm>
          <a:prstGeom prst="rect">
            <a:avLst/>
          </a:prstGeom>
        </p:spPr>
        <p:txBody>
          <a:bodyPr anchor="ctr">
            <a:normAutofit fontScale="92500" lnSpcReduction="20000"/>
          </a:bodyPr>
          <a:lstStyle/>
          <a:p>
            <a:pPr algn="r" fontAlgn="auto">
              <a:spcAft>
                <a:spcPts val="0"/>
              </a:spcAft>
              <a:defRPr/>
            </a:pPr>
            <a:r>
              <a:rPr lang="es-MX" sz="2000" b="1" dirty="0">
                <a:latin typeface="Times New Roman" pitchFamily="18" charset="0"/>
                <a:ea typeface="+mj-ea"/>
                <a:cs typeface="Times New Roman" pitchFamily="18" charset="0"/>
              </a:rPr>
              <a:t>ELABORADO POR: SERGIO MIRANDA GONZÁLEZ</a:t>
            </a:r>
          </a:p>
          <a:p>
            <a:pPr algn="r" fontAlgn="auto">
              <a:spcAft>
                <a:spcPts val="0"/>
              </a:spcAft>
              <a:defRPr/>
            </a:pPr>
            <a:endParaRPr lang="es-MX" sz="2000" b="1" dirty="0">
              <a:latin typeface="Times New Roman" pitchFamily="18" charset="0"/>
              <a:ea typeface="+mj-ea"/>
              <a:cs typeface="Times New Roman" pitchFamily="18" charset="0"/>
            </a:endParaRPr>
          </a:p>
          <a:p>
            <a:pPr algn="r" fontAlgn="auto">
              <a:spcAft>
                <a:spcPts val="0"/>
              </a:spcAft>
              <a:defRPr/>
            </a:pPr>
            <a:r>
              <a:rPr lang="es-MX" sz="2000" b="1" dirty="0" smtClean="0">
                <a:latin typeface="Times New Roman" pitchFamily="18" charset="0"/>
                <a:ea typeface="+mj-ea"/>
                <a:cs typeface="Times New Roman" pitchFamily="18" charset="0"/>
              </a:rPr>
              <a:t>Septiembre de 2015</a:t>
            </a:r>
            <a:endParaRPr lang="es-MX" sz="2000" b="1" dirty="0">
              <a:latin typeface="Times New Roman" pitchFamily="18" charset="0"/>
              <a:ea typeface="+mj-ea"/>
              <a:cs typeface="Times New Roman" pitchFamily="18" charset="0"/>
            </a:endParaRPr>
          </a:p>
        </p:txBody>
      </p:sp>
      <p:pic>
        <p:nvPicPr>
          <p:cNvPr id="10" name="Picture 2" descr="G:\uaemescudo.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11188" y="188913"/>
            <a:ext cx="1343025" cy="1177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3" descr="G:\escudoeco.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667625" y="188913"/>
            <a:ext cx="1238250" cy="1214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 name="1 Título"/>
          <p:cNvSpPr txBox="1">
            <a:spLocks/>
          </p:cNvSpPr>
          <p:nvPr/>
        </p:nvSpPr>
        <p:spPr>
          <a:xfrm>
            <a:off x="684213" y="1412875"/>
            <a:ext cx="8135937" cy="503238"/>
          </a:xfrm>
          <a:prstGeom prst="rect">
            <a:avLst/>
          </a:prstGeom>
        </p:spPr>
        <p:txBody>
          <a:bodyPr anchor="ctr">
            <a:normAutofit fontScale="92500" lnSpcReduction="10000"/>
          </a:bodyPr>
          <a:lstStyle/>
          <a:p>
            <a:pPr algn="ctr" fontAlgn="auto">
              <a:spcAft>
                <a:spcPts val="0"/>
              </a:spcAft>
              <a:defRPr/>
            </a:pPr>
            <a:r>
              <a:rPr lang="es-MX" sz="3200" b="1" dirty="0">
                <a:latin typeface="Times New Roman" pitchFamily="18" charset="0"/>
                <a:ea typeface="+mj-ea"/>
                <a:cs typeface="Times New Roman" pitchFamily="18" charset="0"/>
              </a:rPr>
              <a:t>MATERIAL AUDIOVISUAL DIAPOSITIVAS</a:t>
            </a:r>
          </a:p>
        </p:txBody>
      </p:sp>
    </p:spTree>
    <p:extLst>
      <p:ext uri="{BB962C8B-B14F-4D97-AF65-F5344CB8AC3E}">
        <p14:creationId xmlns="" xmlns:p14="http://schemas.microsoft.com/office/powerpoint/2010/main" val="25373049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Shcp - Buscar con Google - Google Chrome"/>
          <p:cNvPicPr>
            <a:picLocks noChangeAspect="1"/>
          </p:cNvPicPr>
          <p:nvPr/>
        </p:nvPicPr>
        <p:blipFill rotWithShape="1">
          <a:blip r:embed="rId2" cstate="print">
            <a:extLst>
              <a:ext uri="{28A0092B-C50C-407E-A947-70E740481C1C}">
                <a14:useLocalDpi xmlns="" xmlns:a14="http://schemas.microsoft.com/office/drawing/2010/main" val="0"/>
              </a:ext>
            </a:extLst>
          </a:blip>
          <a:srcRect l="6744" t="44436" r="50000" b="22812"/>
          <a:stretch/>
        </p:blipFill>
        <p:spPr>
          <a:xfrm>
            <a:off x="4283968" y="4653136"/>
            <a:ext cx="4595610" cy="2004373"/>
          </a:xfrm>
          <a:prstGeom prst="rect">
            <a:avLst/>
          </a:prstGeom>
        </p:spPr>
      </p:pic>
      <p:sp>
        <p:nvSpPr>
          <p:cNvPr id="3" name="2 Marcador de contenido"/>
          <p:cNvSpPr>
            <a:spLocks noGrp="1"/>
          </p:cNvSpPr>
          <p:nvPr>
            <p:ph idx="1"/>
          </p:nvPr>
        </p:nvSpPr>
        <p:spPr>
          <a:xfrm>
            <a:off x="914400" y="1550866"/>
            <a:ext cx="7965178" cy="4104456"/>
          </a:xfrm>
        </p:spPr>
        <p:txBody>
          <a:bodyPr/>
          <a:lstStyle/>
          <a:p>
            <a:pPr marL="82296" indent="0" algn="just">
              <a:buNone/>
            </a:pPr>
            <a:r>
              <a:rPr lang="es-CO" dirty="0" smtClean="0"/>
              <a:t>“Plantear, manejar y dirigir la política económica del Gobierno federal en los ámbitos fiscales, financieros y  estadísticos, generando movimientos positivos entre los ingresos y la deuda pública trayendo al estado de México un crecimiento económico en pro de bienestar para todos.”</a:t>
            </a:r>
          </a:p>
          <a:p>
            <a:endParaRPr lang="es-CO" dirty="0"/>
          </a:p>
        </p:txBody>
      </p:sp>
      <p:sp>
        <p:nvSpPr>
          <p:cNvPr id="5" name="3 Título"/>
          <p:cNvSpPr>
            <a:spLocks noGrp="1"/>
          </p:cNvSpPr>
          <p:nvPr>
            <p:ph type="title"/>
          </p:nvPr>
        </p:nvSpPr>
        <p:spPr>
          <a:xfrm>
            <a:off x="1300256" y="476672"/>
            <a:ext cx="7843744" cy="1296144"/>
          </a:xfrm>
        </p:spPr>
        <p:txBody>
          <a:bodyPr>
            <a:normAutofit/>
          </a:bodyPr>
          <a:lstStyle/>
          <a:p>
            <a:r>
              <a:rPr lang="es-CO" sz="4400" b="1" dirty="0" smtClean="0"/>
              <a:t>Misión</a:t>
            </a:r>
            <a:endParaRPr lang="es-CO" sz="4800" dirty="0"/>
          </a:p>
        </p:txBody>
      </p:sp>
    </p:spTree>
    <p:extLst>
      <p:ext uri="{BB962C8B-B14F-4D97-AF65-F5344CB8AC3E}">
        <p14:creationId xmlns="" xmlns:p14="http://schemas.microsoft.com/office/powerpoint/2010/main" val="11437359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32499" y="1844824"/>
            <a:ext cx="7619946" cy="2304256"/>
          </a:xfrm>
        </p:spPr>
        <p:txBody>
          <a:bodyPr/>
          <a:lstStyle/>
          <a:p>
            <a:r>
              <a:rPr lang="es-CO" dirty="0"/>
              <a:t>Las funciones de la Secretaria de Hacienda y Crédito Público están dadas bajo el Artículo 31 de la Ley Orgánica de la Administración Pública</a:t>
            </a:r>
          </a:p>
        </p:txBody>
      </p:sp>
      <p:pic>
        <p:nvPicPr>
          <p:cNvPr id="4" name="3 Imagen" descr="Shcp - Buscar con Google - Google Chrome"/>
          <p:cNvPicPr>
            <a:picLocks noChangeAspect="1"/>
          </p:cNvPicPr>
          <p:nvPr/>
        </p:nvPicPr>
        <p:blipFill rotWithShape="1">
          <a:blip r:embed="rId2" cstate="print">
            <a:extLst>
              <a:ext uri="{28A0092B-C50C-407E-A947-70E740481C1C}">
                <a14:useLocalDpi xmlns="" xmlns:a14="http://schemas.microsoft.com/office/drawing/2010/main" val="0"/>
              </a:ext>
            </a:extLst>
          </a:blip>
          <a:srcRect l="6744" t="44436" r="50000" b="22812"/>
          <a:stretch/>
        </p:blipFill>
        <p:spPr>
          <a:xfrm>
            <a:off x="4283968" y="4293096"/>
            <a:ext cx="4595610" cy="2004373"/>
          </a:xfrm>
          <a:prstGeom prst="rect">
            <a:avLst/>
          </a:prstGeom>
        </p:spPr>
      </p:pic>
      <p:sp>
        <p:nvSpPr>
          <p:cNvPr id="5" name="3 Título"/>
          <p:cNvSpPr>
            <a:spLocks noGrp="1"/>
          </p:cNvSpPr>
          <p:nvPr>
            <p:ph type="title"/>
          </p:nvPr>
        </p:nvSpPr>
        <p:spPr>
          <a:xfrm>
            <a:off x="1300256" y="620688"/>
            <a:ext cx="7843744" cy="1296144"/>
          </a:xfrm>
        </p:spPr>
        <p:txBody>
          <a:bodyPr>
            <a:normAutofit/>
          </a:bodyPr>
          <a:lstStyle/>
          <a:p>
            <a:r>
              <a:rPr lang="es-CO" sz="4400" b="1" dirty="0" smtClean="0"/>
              <a:t>Marco Jurídico</a:t>
            </a:r>
            <a:endParaRPr lang="es-CO" sz="4800" dirty="0"/>
          </a:p>
        </p:txBody>
      </p:sp>
    </p:spTree>
    <p:extLst>
      <p:ext uri="{BB962C8B-B14F-4D97-AF65-F5344CB8AC3E}">
        <p14:creationId xmlns="" xmlns:p14="http://schemas.microsoft.com/office/powerpoint/2010/main" val="30575456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260648"/>
            <a:ext cx="4824536" cy="1440160"/>
          </a:xfrm>
        </p:spPr>
        <p:txBody>
          <a:bodyPr>
            <a:normAutofit/>
          </a:bodyPr>
          <a:lstStyle/>
          <a:p>
            <a:pPr algn="just"/>
            <a:r>
              <a:rPr lang="es-MX" sz="4800" dirty="0" smtClean="0"/>
              <a:t>Banco de México</a:t>
            </a:r>
            <a:endParaRPr lang="es-MX" sz="4800" dirty="0"/>
          </a:p>
        </p:txBody>
      </p:sp>
      <p:sp>
        <p:nvSpPr>
          <p:cNvPr id="3" name="2 Marcador de contenido"/>
          <p:cNvSpPr>
            <a:spLocks noGrp="1"/>
          </p:cNvSpPr>
          <p:nvPr>
            <p:ph idx="1"/>
          </p:nvPr>
        </p:nvSpPr>
        <p:spPr>
          <a:xfrm>
            <a:off x="1475656" y="2060848"/>
            <a:ext cx="6912768" cy="3456384"/>
          </a:xfrm>
        </p:spPr>
        <p:txBody>
          <a:bodyPr>
            <a:normAutofit/>
          </a:bodyPr>
          <a:lstStyle/>
          <a:p>
            <a:pPr algn="just"/>
            <a:r>
              <a:rPr lang="es-ES_tradnl" dirty="0" smtClean="0"/>
              <a:t>Banco central </a:t>
            </a:r>
            <a:r>
              <a:rPr lang="es-ES_tradnl" dirty="0"/>
              <a:t>del Estado Mexicano. Por mandato constitucional, es autónomo en sus funciones y administración</a:t>
            </a:r>
            <a:endParaRPr lang="es-MX" dirty="0"/>
          </a:p>
        </p:txBody>
      </p:sp>
      <p:pic>
        <p:nvPicPr>
          <p:cNvPr id="2050" name="Picture 2" descr="http://ebc.mx/vida-estudiantil/img/banxico.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64088" y="3861048"/>
            <a:ext cx="3426594" cy="245554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7388625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Funciones</a:t>
            </a:r>
            <a:endParaRPr lang="es-MX" dirty="0"/>
          </a:p>
        </p:txBody>
      </p:sp>
      <p:sp>
        <p:nvSpPr>
          <p:cNvPr id="3" name="2 Marcador de contenido"/>
          <p:cNvSpPr>
            <a:spLocks noGrp="1"/>
          </p:cNvSpPr>
          <p:nvPr>
            <p:ph sz="half" idx="1"/>
          </p:nvPr>
        </p:nvSpPr>
        <p:spPr/>
        <p:txBody>
          <a:bodyPr>
            <a:normAutofit fontScale="85000" lnSpcReduction="10000"/>
          </a:bodyPr>
          <a:lstStyle/>
          <a:p>
            <a:r>
              <a:rPr lang="es-MX" dirty="0"/>
              <a:t> I. Regular la emisión y circulación de la moneda, los cambios, la intermediación y los servicios financieros, así como los sistemas de </a:t>
            </a:r>
            <a:r>
              <a:rPr lang="es-MX" dirty="0" smtClean="0"/>
              <a:t>pagos.</a:t>
            </a:r>
          </a:p>
          <a:p>
            <a:endParaRPr lang="es-MX" dirty="0"/>
          </a:p>
          <a:p>
            <a:r>
              <a:rPr lang="es-MX" dirty="0"/>
              <a:t>        II. Operar con las instituciones de crédito como banco de reserva y acreditante de última </a:t>
            </a:r>
            <a:r>
              <a:rPr lang="es-MX" dirty="0" smtClean="0"/>
              <a:t>instancia.</a:t>
            </a:r>
            <a:endParaRPr lang="es-MX" dirty="0"/>
          </a:p>
          <a:p>
            <a:endParaRPr lang="es-MX" dirty="0"/>
          </a:p>
        </p:txBody>
      </p:sp>
      <p:sp>
        <p:nvSpPr>
          <p:cNvPr id="4" name="3 Marcador de contenido"/>
          <p:cNvSpPr>
            <a:spLocks noGrp="1"/>
          </p:cNvSpPr>
          <p:nvPr>
            <p:ph sz="half" idx="2"/>
          </p:nvPr>
        </p:nvSpPr>
        <p:spPr/>
        <p:txBody>
          <a:bodyPr>
            <a:normAutofit fontScale="85000" lnSpcReduction="10000"/>
          </a:bodyPr>
          <a:lstStyle/>
          <a:p>
            <a:r>
              <a:rPr lang="es-MX" dirty="0"/>
              <a:t>III. Prestar servicios de tesorería al Gobierno Federal y actuar como agente financiero del </a:t>
            </a:r>
            <a:r>
              <a:rPr lang="es-MX" dirty="0" smtClean="0"/>
              <a:t>mismo.</a:t>
            </a:r>
            <a:endParaRPr lang="es-MX" dirty="0"/>
          </a:p>
          <a:p>
            <a:pPr>
              <a:buNone/>
            </a:pPr>
            <a:endParaRPr lang="es-MX" dirty="0"/>
          </a:p>
          <a:p>
            <a:r>
              <a:rPr lang="es-MX" dirty="0"/>
              <a:t>        </a:t>
            </a:r>
            <a:r>
              <a:rPr lang="es-MX" dirty="0" smtClean="0"/>
              <a:t>IV</a:t>
            </a:r>
            <a:r>
              <a:rPr lang="es-MX" dirty="0"/>
              <a:t>. Fungir como asesor del Gobierno Federal en materia económica y, particularmente, </a:t>
            </a:r>
            <a:r>
              <a:rPr lang="es-MX" dirty="0" smtClean="0"/>
              <a:t>financiera.</a:t>
            </a:r>
            <a:endParaRPr lang="es-MX" dirty="0"/>
          </a:p>
          <a:p>
            <a:endParaRPr lang="es-MX" dirty="0"/>
          </a:p>
        </p:txBody>
      </p:sp>
      <p:pic>
        <p:nvPicPr>
          <p:cNvPr id="3074" name="Picture 2" descr="http://ebc.mx/vida-estudiantil/img/banxico.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06929" y="5301208"/>
            <a:ext cx="1944216" cy="13932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0034134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Funciones</a:t>
            </a:r>
            <a:endParaRPr lang="es-MX" dirty="0"/>
          </a:p>
        </p:txBody>
      </p:sp>
      <p:sp>
        <p:nvSpPr>
          <p:cNvPr id="6" name="5 Marcador de contenido"/>
          <p:cNvSpPr>
            <a:spLocks noGrp="1"/>
          </p:cNvSpPr>
          <p:nvPr>
            <p:ph sz="half" idx="1"/>
          </p:nvPr>
        </p:nvSpPr>
        <p:spPr>
          <a:xfrm>
            <a:off x="1435608" y="1524000"/>
            <a:ext cx="4432536" cy="4663440"/>
          </a:xfrm>
        </p:spPr>
        <p:txBody>
          <a:bodyPr>
            <a:normAutofit fontScale="92500" lnSpcReduction="20000"/>
          </a:bodyPr>
          <a:lstStyle/>
          <a:p>
            <a:r>
              <a:rPr lang="es-MX" dirty="0"/>
              <a:t>V. Participar en el Fondo Monetario Internacional y en otros organismos de cooperación financiera internacional o que agrupen a bancos </a:t>
            </a:r>
            <a:r>
              <a:rPr lang="es-MX" dirty="0" smtClean="0"/>
              <a:t>centrales.</a:t>
            </a:r>
            <a:endParaRPr lang="es-MX" dirty="0"/>
          </a:p>
          <a:p>
            <a:r>
              <a:rPr lang="es-ES_tradnl" dirty="0"/>
              <a:t>        VI. Operar con los organismos a que se refiere el numeral V anterior, con bancos centrales y con otras personas morales extranjeras que ejerzan funciones de autoridad en materia </a:t>
            </a:r>
            <a:r>
              <a:rPr lang="es-ES_tradnl" dirty="0" smtClean="0"/>
              <a:t>financie</a:t>
            </a:r>
            <a:r>
              <a:rPr lang="es-MX" dirty="0" err="1" smtClean="0"/>
              <a:t>ra</a:t>
            </a:r>
            <a:r>
              <a:rPr lang="es-MX" dirty="0" smtClean="0"/>
              <a:t>.</a:t>
            </a:r>
            <a:endParaRPr lang="es-MX" dirty="0"/>
          </a:p>
        </p:txBody>
      </p:sp>
      <p:pic>
        <p:nvPicPr>
          <p:cNvPr id="4098" name="Picture 2" descr="http://ebc.mx/vida-estudiantil/img/banxico.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012160" y="2276872"/>
            <a:ext cx="2924175" cy="20955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8494634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34352"/>
            <a:ext cx="7498080" cy="1143000"/>
          </a:xfrm>
        </p:spPr>
        <p:txBody>
          <a:bodyPr/>
          <a:lstStyle/>
          <a:p>
            <a:r>
              <a:rPr lang="es-MX" dirty="0" smtClean="0"/>
              <a:t>Marco Jurídico</a:t>
            </a:r>
            <a:endParaRPr lang="es-MX" dirty="0"/>
          </a:p>
        </p:txBody>
      </p:sp>
      <p:sp>
        <p:nvSpPr>
          <p:cNvPr id="3" name="2 Marcador de contenido"/>
          <p:cNvSpPr>
            <a:spLocks noGrp="1"/>
          </p:cNvSpPr>
          <p:nvPr>
            <p:ph idx="1"/>
          </p:nvPr>
        </p:nvSpPr>
        <p:spPr>
          <a:xfrm>
            <a:off x="1115616" y="1052736"/>
            <a:ext cx="7498080" cy="4800600"/>
          </a:xfrm>
        </p:spPr>
        <p:txBody>
          <a:bodyPr/>
          <a:lstStyle/>
          <a:p>
            <a:r>
              <a:rPr lang="es-MX" dirty="0"/>
              <a:t>LEY DEL BANCO DE </a:t>
            </a:r>
            <a:r>
              <a:rPr lang="es-MX" dirty="0" smtClean="0"/>
              <a:t>MÉXICO (1993)</a:t>
            </a:r>
            <a:endParaRPr lang="es-MX" dirty="0"/>
          </a:p>
          <a:p>
            <a:endParaRPr lang="es-MX" dirty="0"/>
          </a:p>
        </p:txBody>
      </p:sp>
      <p:graphicFrame>
        <p:nvGraphicFramePr>
          <p:cNvPr id="4" name="3 Tabla"/>
          <p:cNvGraphicFramePr>
            <a:graphicFrameLocks noGrp="1"/>
          </p:cNvGraphicFramePr>
          <p:nvPr>
            <p:extLst>
              <p:ext uri="{D42A27DB-BD31-4B8C-83A1-F6EECF244321}">
                <p14:modId xmlns="" xmlns:p14="http://schemas.microsoft.com/office/powerpoint/2010/main" val="1458446007"/>
              </p:ext>
            </p:extLst>
          </p:nvPr>
        </p:nvGraphicFramePr>
        <p:xfrm>
          <a:off x="1259632" y="1556792"/>
          <a:ext cx="7416824" cy="4950267"/>
        </p:xfrm>
        <a:graphic>
          <a:graphicData uri="http://schemas.openxmlformats.org/drawingml/2006/table">
            <a:tbl>
              <a:tblPr firstRow="1" bandRow="1">
                <a:tableStyleId>{F5AB1C69-6EDB-4FF4-983F-18BD219EF322}</a:tableStyleId>
              </a:tblPr>
              <a:tblGrid>
                <a:gridCol w="1401760"/>
                <a:gridCol w="6015064"/>
              </a:tblGrid>
              <a:tr h="441049">
                <a:tc>
                  <a:txBody>
                    <a:bodyPr/>
                    <a:lstStyle/>
                    <a:p>
                      <a:r>
                        <a:rPr lang="es-MX" dirty="0" smtClean="0"/>
                        <a:t>Capítulo</a:t>
                      </a:r>
                      <a:endParaRPr lang="es-MX" dirty="0"/>
                    </a:p>
                  </a:txBody>
                  <a:tcPr/>
                </a:tc>
                <a:tc>
                  <a:txBody>
                    <a:bodyPr/>
                    <a:lstStyle/>
                    <a:p>
                      <a:r>
                        <a:rPr lang="es-MX" dirty="0" smtClean="0"/>
                        <a:t>Función </a:t>
                      </a:r>
                      <a:endParaRPr lang="es-MX" dirty="0"/>
                    </a:p>
                  </a:txBody>
                  <a:tcPr/>
                </a:tc>
              </a:tr>
              <a:tr h="441049">
                <a:tc>
                  <a:txBody>
                    <a:bodyPr/>
                    <a:lstStyle/>
                    <a:p>
                      <a:pPr algn="ctr"/>
                      <a:r>
                        <a:rPr lang="es-MX" dirty="0" smtClean="0"/>
                        <a:t>I</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Establece la naturaleza, finalidades y funciones del Banco de México.</a:t>
                      </a:r>
                    </a:p>
                  </a:txBody>
                  <a:tcPr/>
                </a:tc>
              </a:tr>
              <a:tr h="441049">
                <a:tc>
                  <a:txBody>
                    <a:bodyPr/>
                    <a:lstStyle/>
                    <a:p>
                      <a:pPr algn="ctr"/>
                      <a:r>
                        <a:rPr lang="es-MX" dirty="0" smtClean="0"/>
                        <a:t>II</a:t>
                      </a:r>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Regula la emisión y circulación monetaria.</a:t>
                      </a:r>
                    </a:p>
                  </a:txBody>
                  <a:tcPr/>
                </a:tc>
              </a:tr>
              <a:tr h="441049">
                <a:tc>
                  <a:txBody>
                    <a:bodyPr/>
                    <a:lstStyle/>
                    <a:p>
                      <a:pPr algn="ctr"/>
                      <a:r>
                        <a:rPr lang="es-MX" dirty="0" smtClean="0"/>
                        <a:t>III</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Establece las operaciones que el Banco de México podrá llevar a cabo.</a:t>
                      </a:r>
                    </a:p>
                  </a:txBody>
                  <a:tcPr/>
                </a:tc>
              </a:tr>
              <a:tr h="441049">
                <a:tc>
                  <a:txBody>
                    <a:bodyPr/>
                    <a:lstStyle/>
                    <a:p>
                      <a:pPr algn="ctr"/>
                      <a:r>
                        <a:rPr lang="es-MX" dirty="0" smtClean="0"/>
                        <a:t>IV</a:t>
                      </a:r>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Regula la reserva internacional y el régimen cambiario.</a:t>
                      </a:r>
                    </a:p>
                  </a:txBody>
                  <a:tcPr/>
                </a:tc>
              </a:tr>
              <a:tr h="441049">
                <a:tc>
                  <a:txBody>
                    <a:bodyPr/>
                    <a:lstStyle/>
                    <a:p>
                      <a:pPr algn="ctr"/>
                      <a:r>
                        <a:rPr lang="es-MX" dirty="0" smtClean="0"/>
                        <a:t>V</a:t>
                      </a:r>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Establece la expedición de normas y sanciones que podrá imponer el Banco de México.</a:t>
                      </a:r>
                    </a:p>
                  </a:txBody>
                  <a:tcPr/>
                </a:tc>
              </a:tr>
              <a:tr h="441049">
                <a:tc>
                  <a:txBody>
                    <a:bodyPr/>
                    <a:lstStyle/>
                    <a:p>
                      <a:pPr algn="ctr"/>
                      <a:r>
                        <a:rPr lang="es-MX" dirty="0" smtClean="0"/>
                        <a:t>VI</a:t>
                      </a:r>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Regula al Gobierno del Banco de México y la vigilancia de la actuación del propio instituto</a:t>
                      </a:r>
                    </a:p>
                  </a:txBody>
                  <a:tcPr/>
                </a:tc>
              </a:tr>
              <a:tr h="441049">
                <a:tc>
                  <a:txBody>
                    <a:bodyPr/>
                    <a:lstStyle/>
                    <a:p>
                      <a:pPr algn="ctr"/>
                      <a:r>
                        <a:rPr lang="es-MX" dirty="0" smtClean="0"/>
                        <a:t>VII</a:t>
                      </a:r>
                      <a:endParaRPr lang="es-MX" dirty="0"/>
                    </a:p>
                  </a:txBody>
                  <a:tcPr/>
                </a:tc>
                <a:tc>
                  <a:txBody>
                    <a:bodyPr/>
                    <a:lstStyle/>
                    <a:p>
                      <a:r>
                        <a:rPr lang="es-MX" sz="1600" dirty="0" smtClean="0"/>
                        <a:t>Establece disposiciones generales en cuanto a obligaciones del Banco de México, de su gobernador, reservas, ejercicio financiero, finalidad registro, pruebas, relaciones laborales, recursos, procedimiento de ejecución y supletoriedad en la aplicación de leyes.</a:t>
                      </a:r>
                      <a:endParaRPr lang="es-MX" sz="1600" dirty="0"/>
                    </a:p>
                  </a:txBody>
                  <a:tcPr/>
                </a:tc>
              </a:tr>
            </a:tbl>
          </a:graphicData>
        </a:graphic>
      </p:graphicFrame>
      <p:sp>
        <p:nvSpPr>
          <p:cNvPr id="5" name="4 CuadroTexto"/>
          <p:cNvSpPr txBox="1"/>
          <p:nvPr/>
        </p:nvSpPr>
        <p:spPr>
          <a:xfrm>
            <a:off x="1259632" y="6464507"/>
            <a:ext cx="7128792" cy="369332"/>
          </a:xfrm>
          <a:prstGeom prst="rect">
            <a:avLst/>
          </a:prstGeom>
          <a:noFill/>
        </p:spPr>
        <p:txBody>
          <a:bodyPr wrap="square" rtlCol="0">
            <a:spAutoFit/>
          </a:bodyPr>
          <a:lstStyle/>
          <a:p>
            <a:r>
              <a:rPr lang="es-MX" dirty="0" smtClean="0"/>
              <a:t>Fuente:  Elaboración propia con base en Banxico (2015)</a:t>
            </a:r>
            <a:endParaRPr lang="es-MX" dirty="0"/>
          </a:p>
        </p:txBody>
      </p:sp>
    </p:spTree>
    <p:extLst>
      <p:ext uri="{BB962C8B-B14F-4D97-AF65-F5344CB8AC3E}">
        <p14:creationId xmlns="" xmlns:p14="http://schemas.microsoft.com/office/powerpoint/2010/main" val="30222383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188640"/>
            <a:ext cx="7498080" cy="1872208"/>
          </a:xfrm>
        </p:spPr>
        <p:txBody>
          <a:bodyPr>
            <a:noAutofit/>
          </a:bodyPr>
          <a:lstStyle/>
          <a:p>
            <a:pPr algn="just"/>
            <a:r>
              <a:rPr lang="es-MX" sz="3600" dirty="0" smtClean="0"/>
              <a:t>Comisión Nacional para la Protección y Defensa de los Usuarios de Servicios Financieros (CONDUSEF)</a:t>
            </a:r>
            <a:endParaRPr lang="es-MX" sz="3600" dirty="0"/>
          </a:p>
        </p:txBody>
      </p:sp>
      <p:sp>
        <p:nvSpPr>
          <p:cNvPr id="3" name="2 Marcador de contenido"/>
          <p:cNvSpPr>
            <a:spLocks noGrp="1"/>
          </p:cNvSpPr>
          <p:nvPr>
            <p:ph idx="1"/>
          </p:nvPr>
        </p:nvSpPr>
        <p:spPr>
          <a:xfrm>
            <a:off x="1259632" y="1988840"/>
            <a:ext cx="7128792" cy="3528392"/>
          </a:xfrm>
        </p:spPr>
        <p:txBody>
          <a:bodyPr>
            <a:normAutofit fontScale="92500" lnSpcReduction="10000"/>
          </a:bodyPr>
          <a:lstStyle/>
          <a:p>
            <a:pPr algn="just"/>
            <a:r>
              <a:rPr lang="es-MX" dirty="0" smtClean="0"/>
              <a:t>Institución pública dependiente de la SHCP</a:t>
            </a:r>
          </a:p>
          <a:p>
            <a:pPr algn="just"/>
            <a:r>
              <a:rPr lang="es-MX" dirty="0" smtClean="0"/>
              <a:t>Tiene dos tipos de acciones principales</a:t>
            </a:r>
          </a:p>
          <a:p>
            <a:pPr lvl="1" algn="just"/>
            <a:r>
              <a:rPr lang="es-MX" b="1" dirty="0" smtClean="0"/>
              <a:t>Preventivas</a:t>
            </a:r>
            <a:r>
              <a:rPr lang="es-MX" dirty="0" smtClean="0"/>
              <a:t>, tales como informar, orientar y promover la educación financiera</a:t>
            </a:r>
          </a:p>
          <a:p>
            <a:pPr lvl="1" algn="just"/>
            <a:r>
              <a:rPr lang="es-MX" b="1" dirty="0" smtClean="0"/>
              <a:t>Correctivas, </a:t>
            </a:r>
            <a:r>
              <a:rPr lang="es-MX" dirty="0" smtClean="0"/>
              <a:t>como atender y resolver las quejas y reclamaciones de los usuarios de servicios y productos financieros</a:t>
            </a:r>
            <a:endParaRPr lang="es-MX" b="1" dirty="0"/>
          </a:p>
        </p:txBody>
      </p:sp>
      <p:pic>
        <p:nvPicPr>
          <p:cNvPr id="1026" name="Picture 2" descr="logo-condusef"/>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633300" y="4869160"/>
            <a:ext cx="3481189" cy="187185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8136356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95736" y="188640"/>
            <a:ext cx="2232248" cy="1143000"/>
          </a:xfrm>
        </p:spPr>
        <p:txBody>
          <a:bodyPr>
            <a:normAutofit/>
          </a:bodyPr>
          <a:lstStyle/>
          <a:p>
            <a:pPr algn="just"/>
            <a:r>
              <a:rPr lang="es-MX" dirty="0" smtClean="0"/>
              <a:t>Misión</a:t>
            </a:r>
            <a:endParaRPr lang="es-MX" dirty="0"/>
          </a:p>
        </p:txBody>
      </p:sp>
      <p:sp>
        <p:nvSpPr>
          <p:cNvPr id="3" name="2 Marcador de contenido"/>
          <p:cNvSpPr>
            <a:spLocks noGrp="1"/>
          </p:cNvSpPr>
          <p:nvPr>
            <p:ph idx="1"/>
          </p:nvPr>
        </p:nvSpPr>
        <p:spPr>
          <a:xfrm>
            <a:off x="1043607" y="1340768"/>
            <a:ext cx="7920881" cy="4968552"/>
          </a:xfrm>
        </p:spPr>
        <p:txBody>
          <a:bodyPr>
            <a:noAutofit/>
          </a:bodyPr>
          <a:lstStyle/>
          <a:p>
            <a:pPr marL="82296" indent="0">
              <a:buNone/>
            </a:pPr>
            <a:r>
              <a:rPr lang="es-MX" sz="2800" dirty="0" smtClean="0"/>
              <a:t>“Promover </a:t>
            </a:r>
            <a:r>
              <a:rPr lang="es-MX" sz="2800" dirty="0"/>
              <a:t>y difundir la educación y la transparencia financiera para que los usuarios tomen decisiones informadas sobre los beneficios, costos y riesgos de los productos y servicios ofertados en el sistema financiero mexicano; así como proteger sus intereses mediante la supervisión y regulación a las instituciones financieras y proporcionarles servicios que los asesoren y apoyen en la defensa de sus derechos</a:t>
            </a:r>
            <a:r>
              <a:rPr lang="es-MX" sz="2800" dirty="0" smtClean="0"/>
              <a:t>.</a:t>
            </a:r>
            <a:r>
              <a:rPr lang="es-MX" sz="1800" dirty="0" smtClean="0"/>
              <a:t>.”</a:t>
            </a:r>
            <a:endParaRPr lang="es-MX" sz="1800" dirty="0"/>
          </a:p>
        </p:txBody>
      </p:sp>
      <p:pic>
        <p:nvPicPr>
          <p:cNvPr id="1026" name="Picture 2" descr="logo-condusef"/>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520965" y="4797152"/>
            <a:ext cx="3621913" cy="194752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1786094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656" y="161023"/>
            <a:ext cx="3816424" cy="1143000"/>
          </a:xfrm>
        </p:spPr>
        <p:txBody>
          <a:bodyPr>
            <a:normAutofit/>
          </a:bodyPr>
          <a:lstStyle/>
          <a:p>
            <a:pPr algn="just"/>
            <a:r>
              <a:rPr lang="es-MX" dirty="0" smtClean="0"/>
              <a:t>Marco Jurídico</a:t>
            </a:r>
            <a:endParaRPr lang="es-MX" dirty="0"/>
          </a:p>
        </p:txBody>
      </p:sp>
      <p:graphicFrame>
        <p:nvGraphicFramePr>
          <p:cNvPr id="4" name="3 Marcador de contenido"/>
          <p:cNvGraphicFramePr>
            <a:graphicFrameLocks noGrp="1"/>
          </p:cNvGraphicFramePr>
          <p:nvPr>
            <p:ph idx="1"/>
            <p:extLst>
              <p:ext uri="{D42A27DB-BD31-4B8C-83A1-F6EECF244321}">
                <p14:modId xmlns="" xmlns:p14="http://schemas.microsoft.com/office/powerpoint/2010/main" val="4234739861"/>
              </p:ext>
            </p:extLst>
          </p:nvPr>
        </p:nvGraphicFramePr>
        <p:xfrm>
          <a:off x="1331640" y="1484784"/>
          <a:ext cx="7128792" cy="4851451"/>
        </p:xfrm>
        <a:graphic>
          <a:graphicData uri="http://schemas.openxmlformats.org/drawingml/2006/table">
            <a:tbl>
              <a:tblPr firstRow="1" bandRow="1">
                <a:tableStyleId>{F5AB1C69-6EDB-4FF4-983F-18BD219EF322}</a:tableStyleId>
              </a:tblPr>
              <a:tblGrid>
                <a:gridCol w="3564396"/>
                <a:gridCol w="3564396"/>
              </a:tblGrid>
              <a:tr h="1436125">
                <a:tc>
                  <a:txBody>
                    <a:bodyPr/>
                    <a:lstStyle/>
                    <a:p>
                      <a:pPr algn="ctr"/>
                      <a:r>
                        <a:rPr lang="es-MX" sz="2000" dirty="0" smtClean="0"/>
                        <a:t>Ley de Protección y Defensa al</a:t>
                      </a:r>
                      <a:r>
                        <a:rPr lang="es-MX" sz="2000" baseline="0" dirty="0" smtClean="0"/>
                        <a:t> usuario de Servicios Financieros</a:t>
                      </a:r>
                      <a:endParaRPr lang="es-MX" sz="2000" dirty="0"/>
                    </a:p>
                  </a:txBody>
                  <a:tcPr anchor="ctr"/>
                </a:tc>
                <a:tc>
                  <a:txBody>
                    <a:bodyPr/>
                    <a:lstStyle/>
                    <a:p>
                      <a:pPr algn="ctr"/>
                      <a:r>
                        <a:rPr lang="es-MX" sz="1800" dirty="0" smtClean="0"/>
                        <a:t>Estatuto Orgánico de</a:t>
                      </a:r>
                      <a:r>
                        <a:rPr lang="es-MX" sz="1800" baseline="0" dirty="0" smtClean="0"/>
                        <a:t> la Comisión Nacional para la Protección y Defensa de los Usuarios de Servicios Financieros</a:t>
                      </a:r>
                      <a:endParaRPr lang="es-MX" sz="1800" dirty="0"/>
                    </a:p>
                  </a:txBody>
                  <a:tcPr anchor="ctr"/>
                </a:tc>
              </a:tr>
              <a:tr h="3388411">
                <a:tc>
                  <a:txBody>
                    <a:bodyPr/>
                    <a:lstStyle/>
                    <a:p>
                      <a:pPr algn="just"/>
                      <a:r>
                        <a:rPr lang="es-MX" sz="1800" dirty="0" smtClean="0"/>
                        <a:t>Su objetivo es el de la protección y defensa de los derechos e intereses del público usuario de los servicios financieros,…, así como regular la organización, procedimientos y funcionamiento de la entidad pública encargada de dichas funciones.</a:t>
                      </a:r>
                      <a:endParaRPr lang="es-MX" sz="1800" dirty="0"/>
                    </a:p>
                  </a:txBody>
                  <a:tcPr anchor="ctr"/>
                </a:tc>
                <a:tc>
                  <a:txBody>
                    <a:bodyPr/>
                    <a:lstStyle/>
                    <a:p>
                      <a:pPr algn="just"/>
                      <a:r>
                        <a:rPr lang="es-MX" sz="1600" dirty="0" smtClean="0"/>
                        <a:t>La CONDUSEF,</a:t>
                      </a:r>
                      <a:r>
                        <a:rPr lang="es-MX" sz="1600" baseline="0" dirty="0" smtClean="0"/>
                        <a:t> </a:t>
                      </a:r>
                      <a:r>
                        <a:rPr lang="es-MX" sz="1600" dirty="0" smtClean="0"/>
                        <a:t>tendrá autonomía técnica y jurídica para dictar sus resoluciones y laudos, facultades de autoridad para imponer las sanciones correspondientes, así como las atribuciones y obligaciones que le confiere la Ley de Protección y Defensa al Usuario de Servicios Financieros y las demás leyes, reglamentos y disposiciones aplicables que hagan referencia a la Comisión Nacional. </a:t>
                      </a:r>
                      <a:endParaRPr lang="es-MX" sz="1600" dirty="0"/>
                    </a:p>
                  </a:txBody>
                  <a:tcPr anchor="ctr"/>
                </a:tc>
              </a:tr>
            </a:tbl>
          </a:graphicData>
        </a:graphic>
      </p:graphicFrame>
      <p:pic>
        <p:nvPicPr>
          <p:cNvPr id="1026" name="Picture 2" descr="logo-condusef"/>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436096" y="188640"/>
            <a:ext cx="3481189" cy="1260792"/>
          </a:xfrm>
          <a:prstGeom prst="rect">
            <a:avLst/>
          </a:prstGeom>
          <a:noFill/>
          <a:extLst>
            <a:ext uri="{909E8E84-426E-40DD-AFC4-6F175D3DCCD1}">
              <a14:hiddenFill xmlns="" xmlns:a14="http://schemas.microsoft.com/office/drawing/2010/main">
                <a:solidFill>
                  <a:srgbClr val="FFFFFF"/>
                </a:solidFill>
              </a14:hiddenFill>
            </a:ext>
          </a:extLst>
        </p:spPr>
      </p:pic>
      <p:sp>
        <p:nvSpPr>
          <p:cNvPr id="5" name="4 CuadroTexto"/>
          <p:cNvSpPr txBox="1"/>
          <p:nvPr/>
        </p:nvSpPr>
        <p:spPr>
          <a:xfrm>
            <a:off x="1403648" y="6307558"/>
            <a:ext cx="7128792" cy="369332"/>
          </a:xfrm>
          <a:prstGeom prst="rect">
            <a:avLst/>
          </a:prstGeom>
          <a:noFill/>
        </p:spPr>
        <p:txBody>
          <a:bodyPr wrap="square" rtlCol="0">
            <a:spAutoFit/>
          </a:bodyPr>
          <a:lstStyle/>
          <a:p>
            <a:r>
              <a:rPr lang="es-MX" dirty="0" smtClean="0"/>
              <a:t>Fuente:  Elaboración propia con base en CONDUSEF (2015)</a:t>
            </a:r>
            <a:endParaRPr lang="es-MX" dirty="0"/>
          </a:p>
        </p:txBody>
      </p:sp>
    </p:spTree>
    <p:extLst>
      <p:ext uri="{BB962C8B-B14F-4D97-AF65-F5344CB8AC3E}">
        <p14:creationId xmlns="" xmlns:p14="http://schemas.microsoft.com/office/powerpoint/2010/main" val="41786094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656" y="161023"/>
            <a:ext cx="3816424" cy="1143000"/>
          </a:xfrm>
        </p:spPr>
        <p:txBody>
          <a:bodyPr>
            <a:normAutofit/>
          </a:bodyPr>
          <a:lstStyle/>
          <a:p>
            <a:pPr algn="just"/>
            <a:r>
              <a:rPr lang="es-MX" dirty="0" smtClean="0"/>
              <a:t>Marco Jurídico</a:t>
            </a:r>
            <a:endParaRPr lang="es-MX" dirty="0"/>
          </a:p>
        </p:txBody>
      </p:sp>
      <p:graphicFrame>
        <p:nvGraphicFramePr>
          <p:cNvPr id="4" name="3 Marcador de contenido"/>
          <p:cNvGraphicFramePr>
            <a:graphicFrameLocks noGrp="1"/>
          </p:cNvGraphicFramePr>
          <p:nvPr>
            <p:ph idx="1"/>
            <p:extLst>
              <p:ext uri="{D42A27DB-BD31-4B8C-83A1-F6EECF244321}">
                <p14:modId xmlns="" xmlns:p14="http://schemas.microsoft.com/office/powerpoint/2010/main" val="4044559680"/>
              </p:ext>
            </p:extLst>
          </p:nvPr>
        </p:nvGraphicFramePr>
        <p:xfrm>
          <a:off x="1331640" y="1484784"/>
          <a:ext cx="7128792" cy="4752528"/>
        </p:xfrm>
        <a:graphic>
          <a:graphicData uri="http://schemas.openxmlformats.org/drawingml/2006/table">
            <a:tbl>
              <a:tblPr firstRow="1" bandRow="1">
                <a:tableStyleId>{F5AB1C69-6EDB-4FF4-983F-18BD219EF322}</a:tableStyleId>
              </a:tblPr>
              <a:tblGrid>
                <a:gridCol w="3564396"/>
                <a:gridCol w="3564396"/>
              </a:tblGrid>
              <a:tr h="1300614">
                <a:tc>
                  <a:txBody>
                    <a:bodyPr/>
                    <a:lstStyle/>
                    <a:p>
                      <a:pPr algn="ctr"/>
                      <a:r>
                        <a:rPr lang="es-MX" sz="2000" dirty="0" smtClean="0"/>
                        <a:t>Ley para la Transparencia</a:t>
                      </a:r>
                      <a:r>
                        <a:rPr lang="es-MX" sz="2000" baseline="0" dirty="0" smtClean="0"/>
                        <a:t> y Ordenamiento de los Servicios Financieros</a:t>
                      </a:r>
                      <a:endParaRPr lang="es-MX" sz="2000" dirty="0"/>
                    </a:p>
                  </a:txBody>
                  <a:tcPr anchor="ctr"/>
                </a:tc>
                <a:tc>
                  <a:txBody>
                    <a:bodyPr/>
                    <a:lstStyle/>
                    <a:p>
                      <a:pPr algn="ctr"/>
                      <a:r>
                        <a:rPr lang="es-MX" sz="2400" dirty="0" smtClean="0"/>
                        <a:t>Reglamento de la CONDUSEF</a:t>
                      </a:r>
                      <a:endParaRPr lang="es-MX" sz="2400" dirty="0"/>
                    </a:p>
                  </a:txBody>
                  <a:tcPr anchor="ctr"/>
                </a:tc>
              </a:tr>
              <a:tr h="3451914">
                <a:tc>
                  <a:txBody>
                    <a:bodyPr/>
                    <a:lstStyle/>
                    <a:p>
                      <a:pPr algn="just"/>
                      <a:r>
                        <a:rPr lang="es-MX" dirty="0" smtClean="0"/>
                        <a:t>Tiene por objeto regular las Comisiones y Cuotas de Intercambio así como otros aspectos relacionados con los servicios financieros y el otorgamiento de créditos de cualquier naturaleza que realicen las Entidades, con el fin de garantizar la transparencia, la eficiencia del sistema de pagos y proteger los intereses del público</a:t>
                      </a:r>
                      <a:endParaRPr lang="es-MX" sz="1800" dirty="0"/>
                    </a:p>
                  </a:txBody>
                  <a:tcPr anchor="ctr"/>
                </a:tc>
                <a:tc>
                  <a:txBody>
                    <a:bodyPr/>
                    <a:lstStyle/>
                    <a:p>
                      <a:pPr algn="just"/>
                      <a:r>
                        <a:rPr lang="es-MX" sz="2000" dirty="0" smtClean="0"/>
                        <a:t>Su objetivo es el de regular el ejercicio de la supervisión, inspección y verificación que compete a la Comisión Nacional respecto de las Instituciones Financieras</a:t>
                      </a:r>
                      <a:endParaRPr lang="es-MX" sz="2000" dirty="0"/>
                    </a:p>
                  </a:txBody>
                  <a:tcPr anchor="ctr"/>
                </a:tc>
              </a:tr>
            </a:tbl>
          </a:graphicData>
        </a:graphic>
      </p:graphicFrame>
      <p:pic>
        <p:nvPicPr>
          <p:cNvPr id="1026" name="Picture 2" descr="logo-condusef"/>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436096" y="188640"/>
            <a:ext cx="3481189" cy="1260792"/>
          </a:xfrm>
          <a:prstGeom prst="rect">
            <a:avLst/>
          </a:prstGeom>
          <a:noFill/>
          <a:extLst>
            <a:ext uri="{909E8E84-426E-40DD-AFC4-6F175D3DCCD1}">
              <a14:hiddenFill xmlns="" xmlns:a14="http://schemas.microsoft.com/office/drawing/2010/main">
                <a:solidFill>
                  <a:srgbClr val="FFFFFF"/>
                </a:solidFill>
              </a14:hiddenFill>
            </a:ext>
          </a:extLst>
        </p:spPr>
      </p:pic>
      <p:sp>
        <p:nvSpPr>
          <p:cNvPr id="5" name="4 CuadroTexto"/>
          <p:cNvSpPr txBox="1"/>
          <p:nvPr/>
        </p:nvSpPr>
        <p:spPr>
          <a:xfrm>
            <a:off x="1403648" y="6307558"/>
            <a:ext cx="7128792" cy="369332"/>
          </a:xfrm>
          <a:prstGeom prst="rect">
            <a:avLst/>
          </a:prstGeom>
          <a:noFill/>
        </p:spPr>
        <p:txBody>
          <a:bodyPr wrap="square" rtlCol="0">
            <a:spAutoFit/>
          </a:bodyPr>
          <a:lstStyle/>
          <a:p>
            <a:r>
              <a:rPr lang="es-MX" dirty="0" smtClean="0"/>
              <a:t>Fuente:  Elaboración propia con base en CONDUSEF (2015)</a:t>
            </a:r>
            <a:endParaRPr lang="es-MX" dirty="0"/>
          </a:p>
        </p:txBody>
      </p:sp>
    </p:spTree>
    <p:extLst>
      <p:ext uri="{BB962C8B-B14F-4D97-AF65-F5344CB8AC3E}">
        <p14:creationId xmlns="" xmlns:p14="http://schemas.microsoft.com/office/powerpoint/2010/main" val="18598579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Título"/>
          <p:cNvSpPr>
            <a:spLocks noGrp="1"/>
          </p:cNvSpPr>
          <p:nvPr>
            <p:ph type="title"/>
          </p:nvPr>
        </p:nvSpPr>
        <p:spPr>
          <a:xfrm>
            <a:off x="883561" y="412080"/>
            <a:ext cx="8229600" cy="1000125"/>
          </a:xfrm>
        </p:spPr>
        <p:txBody>
          <a:bodyPr/>
          <a:lstStyle/>
          <a:p>
            <a:r>
              <a:rPr lang="es-MX" altLang="es-MX" sz="2400" smtClean="0">
                <a:solidFill>
                  <a:schemeClr val="tx1"/>
                </a:solidFill>
                <a:latin typeface="Times New Roman" panose="02020603050405020304" pitchFamily="18" charset="0"/>
                <a:cs typeface="Times New Roman" panose="02020603050405020304" pitchFamily="18" charset="0"/>
              </a:rPr>
              <a:t>GUIA EXPLICATIVA PARA EL EMPLEO </a:t>
            </a:r>
            <a:br>
              <a:rPr lang="es-MX" altLang="es-MX" sz="2400" smtClean="0">
                <a:solidFill>
                  <a:schemeClr val="tx1"/>
                </a:solidFill>
                <a:latin typeface="Times New Roman" panose="02020603050405020304" pitchFamily="18" charset="0"/>
                <a:cs typeface="Times New Roman" panose="02020603050405020304" pitchFamily="18" charset="0"/>
              </a:rPr>
            </a:br>
            <a:r>
              <a:rPr lang="es-MX" altLang="es-MX" sz="2400" smtClean="0">
                <a:solidFill>
                  <a:schemeClr val="tx1"/>
                </a:solidFill>
                <a:latin typeface="Times New Roman" panose="02020603050405020304" pitchFamily="18" charset="0"/>
                <a:cs typeface="Times New Roman" panose="02020603050405020304" pitchFamily="18" charset="0"/>
              </a:rPr>
              <a:t>DE ESTE MATERIAL</a:t>
            </a:r>
          </a:p>
        </p:txBody>
      </p:sp>
      <p:sp>
        <p:nvSpPr>
          <p:cNvPr id="5" name="6 Marcador de contenido"/>
          <p:cNvSpPr>
            <a:spLocks noGrp="1"/>
          </p:cNvSpPr>
          <p:nvPr>
            <p:ph idx="1"/>
          </p:nvPr>
        </p:nvSpPr>
        <p:spPr>
          <a:xfrm>
            <a:off x="912136" y="1340768"/>
            <a:ext cx="8229600" cy="5197475"/>
          </a:xfrm>
        </p:spPr>
        <p:txBody>
          <a:bodyPr>
            <a:noAutofit/>
          </a:bodyPr>
          <a:lstStyle/>
          <a:p>
            <a:pPr marL="0" indent="0" algn="just" defTabSz="0">
              <a:spcBef>
                <a:spcPts val="0"/>
              </a:spcBef>
              <a:buFontTx/>
              <a:buNone/>
              <a:defRPr/>
            </a:pPr>
            <a:r>
              <a:rPr lang="es-ES" sz="1700" dirty="0" smtClean="0"/>
              <a:t>Se busca mostrar como está estructurado y organizado el sistema financiero mexicano. En este material se encontrarán los sistemas y subsistemas bajo el oferentes y demandantes de títulos y valores llevan transacciones bajo un esquema de reguladores, supervisores e intermediarios de mercado.</a:t>
            </a:r>
          </a:p>
          <a:p>
            <a:pPr marL="0" indent="0" algn="just" defTabSz="0">
              <a:spcBef>
                <a:spcPts val="0"/>
              </a:spcBef>
              <a:buFontTx/>
              <a:buNone/>
              <a:defRPr/>
            </a:pPr>
            <a:endParaRPr lang="es-ES" sz="1700" dirty="0" smtClean="0"/>
          </a:p>
          <a:p>
            <a:pPr marL="0" indent="0" algn="just" defTabSz="0">
              <a:spcBef>
                <a:spcPts val="0"/>
              </a:spcBef>
              <a:buFontTx/>
              <a:buNone/>
              <a:defRPr/>
            </a:pPr>
            <a:r>
              <a:rPr lang="es-ES" sz="1700" dirty="0" smtClean="0"/>
              <a:t>Los profundos cambios del orden económico y político internacional establecen hoy un mundo que difícilmente habría sido posible imaginar hace apenas algunos años.</a:t>
            </a:r>
            <a:r>
              <a:rPr lang="es-MX" sz="1700" dirty="0" smtClean="0"/>
              <a:t> </a:t>
            </a:r>
            <a:r>
              <a:rPr lang="es-ES" sz="1700" dirty="0" smtClean="0"/>
              <a:t>La globalización  de los procesos productivos y financieros han provocado una creciente interdependencia de las economías nacionales hacia y con la participación de nuevos actores en la esfera mundial.</a:t>
            </a:r>
          </a:p>
          <a:p>
            <a:pPr marL="0" indent="0" algn="just" defTabSz="0">
              <a:spcBef>
                <a:spcPts val="0"/>
              </a:spcBef>
              <a:buFontTx/>
              <a:buNone/>
              <a:defRPr/>
            </a:pPr>
            <a:endParaRPr lang="es-ES" sz="1700" dirty="0" smtClean="0"/>
          </a:p>
          <a:p>
            <a:pPr marL="0" indent="0" algn="just" defTabSz="0">
              <a:spcBef>
                <a:spcPts val="0"/>
              </a:spcBef>
              <a:buFontTx/>
              <a:buNone/>
              <a:defRPr/>
            </a:pPr>
            <a:r>
              <a:rPr lang="es-ES" sz="1700" dirty="0" smtClean="0"/>
              <a:t>Bajo este contexto nos introduciremos al análisis del mercado financiero mexicano particularmente los actores que forman su estructura. Para entender cómo  se inserta en este proceso de globalización. Además de que se presentarán los principales aspectos que permitan comprender la estructura de funcionamiento de este mercado.</a:t>
            </a:r>
          </a:p>
          <a:p>
            <a:pPr marL="0" indent="0" algn="just" defTabSz="0">
              <a:spcBef>
                <a:spcPts val="0"/>
              </a:spcBef>
              <a:buFontTx/>
              <a:buNone/>
              <a:defRPr/>
            </a:pPr>
            <a:endParaRPr lang="es-ES" sz="1700" dirty="0" smtClean="0"/>
          </a:p>
          <a:p>
            <a:pPr marL="0" indent="0" algn="just" defTabSz="0">
              <a:spcBef>
                <a:spcPts val="0"/>
              </a:spcBef>
              <a:buFontTx/>
              <a:buNone/>
              <a:defRPr/>
            </a:pPr>
            <a:r>
              <a:rPr lang="es-MX" sz="1700" b="1" dirty="0" smtClean="0">
                <a:latin typeface="Times New Roman" pitchFamily="18" charset="0"/>
                <a:cs typeface="Times New Roman" pitchFamily="18" charset="0"/>
              </a:rPr>
              <a:t>Este material será utilizado en </a:t>
            </a:r>
            <a:r>
              <a:rPr lang="es-MX" sz="1700" b="1" dirty="0" err="1" smtClean="0">
                <a:latin typeface="Times New Roman" pitchFamily="18" charset="0"/>
                <a:cs typeface="Times New Roman" pitchFamily="18" charset="0"/>
              </a:rPr>
              <a:t>Power</a:t>
            </a:r>
            <a:r>
              <a:rPr lang="es-MX" sz="1700" b="1" dirty="0" smtClean="0">
                <a:latin typeface="Times New Roman" pitchFamily="18" charset="0"/>
                <a:cs typeface="Times New Roman" pitchFamily="18" charset="0"/>
              </a:rPr>
              <a:t> Point versión Office  en la versión 97- 2003 o superior y requiere de una computadora que tenga mínimo 512 </a:t>
            </a:r>
            <a:r>
              <a:rPr lang="es-MX" sz="1700" b="1" dirty="0" err="1" smtClean="0">
                <a:latin typeface="Times New Roman" pitchFamily="18" charset="0"/>
                <a:cs typeface="Times New Roman" pitchFamily="18" charset="0"/>
              </a:rPr>
              <a:t>mb</a:t>
            </a:r>
            <a:r>
              <a:rPr lang="es-MX" sz="1700" b="1" dirty="0" smtClean="0">
                <a:latin typeface="Times New Roman" pitchFamily="18" charset="0"/>
                <a:cs typeface="Times New Roman" pitchFamily="18" charset="0"/>
              </a:rPr>
              <a:t> de memoria RAM dicho programa y además de un video proyector</a:t>
            </a:r>
            <a:r>
              <a:rPr lang="es-MX" sz="1700" b="1" dirty="0" smtClean="0">
                <a:latin typeface="Times New Roman" pitchFamily="18" charset="0"/>
                <a:cs typeface="Times New Roman" pitchFamily="18" charset="0"/>
              </a:rPr>
              <a:t>.</a:t>
            </a:r>
          </a:p>
          <a:p>
            <a:pPr marL="0" indent="0" algn="just" defTabSz="0">
              <a:spcBef>
                <a:spcPts val="0"/>
              </a:spcBef>
              <a:buFontTx/>
              <a:buNone/>
              <a:defRPr/>
            </a:pPr>
            <a:r>
              <a:rPr lang="es-MX" sz="1700" b="1" dirty="0" smtClean="0">
                <a:latin typeface="Times New Roman" pitchFamily="18" charset="0"/>
                <a:cs typeface="Times New Roman" pitchFamily="18" charset="0"/>
              </a:rPr>
              <a:t>Este material contiene 59 diapositivas.</a:t>
            </a:r>
            <a:endParaRPr lang="es-MX" sz="1700" b="1" dirty="0" smtClean="0"/>
          </a:p>
          <a:p>
            <a:pPr marL="0" indent="0" defTabSz="0">
              <a:spcBef>
                <a:spcPts val="0"/>
              </a:spcBef>
              <a:buFontTx/>
              <a:buNone/>
              <a:defRPr/>
            </a:pPr>
            <a:endParaRPr lang="es-MX" sz="1700" dirty="0" smtClean="0">
              <a:solidFill>
                <a:srgbClr val="009900"/>
              </a:solidFill>
            </a:endParaRPr>
          </a:p>
          <a:p>
            <a:pPr marL="0">
              <a:defRPr/>
            </a:pPr>
            <a:endParaRPr lang="es-MX" sz="1700" dirty="0">
              <a:solidFill>
                <a:srgbClr val="009900"/>
              </a:solidFill>
            </a:endParaRPr>
          </a:p>
        </p:txBody>
      </p:sp>
    </p:spTree>
    <p:extLst>
      <p:ext uri="{BB962C8B-B14F-4D97-AF65-F5344CB8AC3E}">
        <p14:creationId xmlns="" xmlns:p14="http://schemas.microsoft.com/office/powerpoint/2010/main" val="18537658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a:t>2</a:t>
            </a:r>
            <a:r>
              <a:rPr lang="es-MX" dirty="0" smtClean="0"/>
              <a:t>. Subsistema de seguros y fianzas</a:t>
            </a:r>
            <a:endParaRPr lang="es-MX" dirty="0"/>
          </a:p>
        </p:txBody>
      </p:sp>
      <p:sp>
        <p:nvSpPr>
          <p:cNvPr id="5" name="4 Marcador de texto"/>
          <p:cNvSpPr>
            <a:spLocks noGrp="1"/>
          </p:cNvSpPr>
          <p:nvPr>
            <p:ph type="body" idx="1"/>
          </p:nvPr>
        </p:nvSpPr>
        <p:spPr/>
        <p:txBody>
          <a:bodyPr/>
          <a:lstStyle/>
          <a:p>
            <a:r>
              <a:rPr lang="es-MX" dirty="0" smtClean="0"/>
              <a:t>Sistema Financiero Mexicano</a:t>
            </a:r>
            <a:endParaRPr lang="es-MX" dirty="0"/>
          </a:p>
        </p:txBody>
      </p:sp>
    </p:spTree>
    <p:extLst>
      <p:ext uri="{BB962C8B-B14F-4D97-AF65-F5344CB8AC3E}">
        <p14:creationId xmlns="" xmlns:p14="http://schemas.microsoft.com/office/powerpoint/2010/main" val="34635676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Comisión Nacional de Seguros y Fianzas (CNSF)</a:t>
            </a:r>
            <a:endParaRPr lang="es-MX" dirty="0"/>
          </a:p>
        </p:txBody>
      </p:sp>
      <p:sp>
        <p:nvSpPr>
          <p:cNvPr id="3" name="2 Marcador de contenido"/>
          <p:cNvSpPr>
            <a:spLocks noGrp="1"/>
          </p:cNvSpPr>
          <p:nvPr>
            <p:ph idx="1"/>
          </p:nvPr>
        </p:nvSpPr>
        <p:spPr>
          <a:xfrm>
            <a:off x="1435608" y="1652736"/>
            <a:ext cx="7498080" cy="4800600"/>
          </a:xfrm>
        </p:spPr>
        <p:txBody>
          <a:bodyPr>
            <a:normAutofit/>
          </a:bodyPr>
          <a:lstStyle/>
          <a:p>
            <a:r>
              <a:rPr lang="es-MX" dirty="0" smtClean="0"/>
              <a:t>Órgano encargado de </a:t>
            </a:r>
            <a:r>
              <a:rPr lang="es-MX" dirty="0"/>
              <a:t>supervisar que la operación de los sectores asegurador y afianzador se apegue al marco normativo, preservando la solvencia y estabilidad financiera de las instituciones de Seguros y </a:t>
            </a:r>
            <a:r>
              <a:rPr lang="es-MX" dirty="0" smtClean="0"/>
              <a:t>Fianzas</a:t>
            </a:r>
            <a:r>
              <a:rPr lang="es-MX" dirty="0"/>
              <a:t>.</a:t>
            </a:r>
          </a:p>
        </p:txBody>
      </p:sp>
      <p:pic>
        <p:nvPicPr>
          <p:cNvPr id="8196" name="Picture 4" descr="http://afi.sofimex.com.mx/sofimex_web/inet_agentes/avisos/sistema_citas_cnsf/logo_cnsf.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707904" y="5157192"/>
            <a:ext cx="5268275" cy="129996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8780466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http://afi.sofimex.com.mx/sofimex_web/inet_agentes/avisos/sistema_citas_cnsf/logo_cnsf.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700883" y="5301208"/>
            <a:ext cx="5268275" cy="1299964"/>
          </a:xfrm>
          <a:prstGeom prst="rect">
            <a:avLst/>
          </a:prstGeom>
          <a:noFill/>
          <a:extLst>
            <a:ext uri="{909E8E84-426E-40DD-AFC4-6F175D3DCCD1}">
              <a14:hiddenFill xmlns="" xmlns:a14="http://schemas.microsoft.com/office/drawing/2010/main">
                <a:solidFill>
                  <a:srgbClr val="FFFFFF"/>
                </a:solidFill>
              </a14:hiddenFill>
            </a:ext>
          </a:extLst>
        </p:spPr>
      </p:pic>
      <p:sp>
        <p:nvSpPr>
          <p:cNvPr id="2" name="1 Título"/>
          <p:cNvSpPr>
            <a:spLocks noGrp="1"/>
          </p:cNvSpPr>
          <p:nvPr>
            <p:ph type="title"/>
          </p:nvPr>
        </p:nvSpPr>
        <p:spPr/>
        <p:txBody>
          <a:bodyPr>
            <a:normAutofit/>
          </a:bodyPr>
          <a:lstStyle/>
          <a:p>
            <a:r>
              <a:rPr lang="es-MX" dirty="0" smtClean="0"/>
              <a:t>Misión</a:t>
            </a:r>
            <a:endParaRPr lang="es-MX" dirty="0"/>
          </a:p>
        </p:txBody>
      </p:sp>
      <p:sp>
        <p:nvSpPr>
          <p:cNvPr id="3" name="2 Marcador de contenido"/>
          <p:cNvSpPr>
            <a:spLocks noGrp="1"/>
          </p:cNvSpPr>
          <p:nvPr>
            <p:ph idx="1"/>
          </p:nvPr>
        </p:nvSpPr>
        <p:spPr>
          <a:xfrm>
            <a:off x="1478099" y="1196752"/>
            <a:ext cx="7498080" cy="4800600"/>
          </a:xfrm>
        </p:spPr>
        <p:txBody>
          <a:bodyPr>
            <a:normAutofit lnSpcReduction="10000"/>
          </a:bodyPr>
          <a:lstStyle/>
          <a:p>
            <a:pPr marL="82296" indent="0">
              <a:buNone/>
            </a:pPr>
            <a:r>
              <a:rPr lang="es-MX" dirty="0" smtClean="0"/>
              <a:t>“</a:t>
            </a:r>
            <a:r>
              <a:rPr lang="es-MX" dirty="0"/>
              <a:t>Supervisar, de manera eficiente, que la operación de los sectores se apegue al marco normativo, preservando la solvencia y estabilidad financiera de las instituciones, para garantizar los intereses del público usuario, así como promover el sano desarrollo de estos sectores, con el propósito de extender la cobertura de sus servicios a la mayor parte posible de la población</a:t>
            </a:r>
            <a:r>
              <a:rPr lang="es-MX" dirty="0" smtClean="0"/>
              <a:t>.”</a:t>
            </a:r>
            <a:endParaRPr lang="es-MX" dirty="0"/>
          </a:p>
        </p:txBody>
      </p:sp>
    </p:spTree>
    <p:extLst>
      <p:ext uri="{BB962C8B-B14F-4D97-AF65-F5344CB8AC3E}">
        <p14:creationId xmlns="" xmlns:p14="http://schemas.microsoft.com/office/powerpoint/2010/main" val="3243658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Marco Jurídico</a:t>
            </a:r>
            <a:endParaRPr lang="es-MX" dirty="0"/>
          </a:p>
        </p:txBody>
      </p:sp>
      <p:sp>
        <p:nvSpPr>
          <p:cNvPr id="3" name="2 Marcador de contenido"/>
          <p:cNvSpPr>
            <a:spLocks noGrp="1"/>
          </p:cNvSpPr>
          <p:nvPr>
            <p:ph idx="1"/>
          </p:nvPr>
        </p:nvSpPr>
        <p:spPr/>
        <p:txBody>
          <a:bodyPr>
            <a:normAutofit/>
          </a:bodyPr>
          <a:lstStyle/>
          <a:p>
            <a:r>
              <a:rPr lang="es-MX" dirty="0" smtClean="0"/>
              <a:t>Su fundamento legal está dado por:</a:t>
            </a:r>
          </a:p>
          <a:p>
            <a:endParaRPr lang="es-MX" dirty="0"/>
          </a:p>
        </p:txBody>
      </p:sp>
      <p:pic>
        <p:nvPicPr>
          <p:cNvPr id="8196" name="Picture 4" descr="http://afi.sofimex.com.mx/sofimex_web/inet_agentes/avisos/sistema_citas_cnsf/logo_cnsf.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707904" y="5301208"/>
            <a:ext cx="5268275" cy="1299964"/>
          </a:xfrm>
          <a:prstGeom prst="rect">
            <a:avLst/>
          </a:prstGeom>
          <a:noFill/>
          <a:extLst>
            <a:ext uri="{909E8E84-426E-40DD-AFC4-6F175D3DCCD1}">
              <a14:hiddenFill xmlns="" xmlns:a14="http://schemas.microsoft.com/office/drawing/2010/main">
                <a:solidFill>
                  <a:srgbClr val="FFFFFF"/>
                </a:solidFill>
              </a14:hiddenFill>
            </a:ext>
          </a:extLst>
        </p:spPr>
      </p:pic>
      <p:graphicFrame>
        <p:nvGraphicFramePr>
          <p:cNvPr id="4" name="3 Tabla"/>
          <p:cNvGraphicFramePr>
            <a:graphicFrameLocks noGrp="1"/>
          </p:cNvGraphicFramePr>
          <p:nvPr>
            <p:extLst>
              <p:ext uri="{D42A27DB-BD31-4B8C-83A1-F6EECF244321}">
                <p14:modId xmlns="" xmlns:p14="http://schemas.microsoft.com/office/powerpoint/2010/main" val="4160940990"/>
              </p:ext>
            </p:extLst>
          </p:nvPr>
        </p:nvGraphicFramePr>
        <p:xfrm>
          <a:off x="1691680" y="2204864"/>
          <a:ext cx="6840759" cy="2831192"/>
        </p:xfrm>
        <a:graphic>
          <a:graphicData uri="http://schemas.openxmlformats.org/drawingml/2006/table">
            <a:tbl>
              <a:tblPr firstRow="1" bandRow="1">
                <a:tableStyleId>{F5AB1C69-6EDB-4FF4-983F-18BD219EF322}</a:tableStyleId>
              </a:tblPr>
              <a:tblGrid>
                <a:gridCol w="2280253"/>
                <a:gridCol w="2280253"/>
                <a:gridCol w="2280253"/>
              </a:tblGrid>
              <a:tr h="864096">
                <a:tc>
                  <a:txBody>
                    <a:bodyPr/>
                    <a:lstStyle/>
                    <a:p>
                      <a:pPr algn="ctr"/>
                      <a:r>
                        <a:rPr lang="es-MX" dirty="0" smtClean="0"/>
                        <a:t>Ley</a:t>
                      </a:r>
                      <a:r>
                        <a:rPr lang="es-MX" baseline="0" dirty="0" smtClean="0"/>
                        <a:t> Orgánica de la Administración Pública Federal</a:t>
                      </a:r>
                      <a:endParaRPr lang="es-MX" dirty="0"/>
                    </a:p>
                  </a:txBody>
                  <a:tcPr anchor="ctr"/>
                </a:tc>
                <a:tc>
                  <a:txBody>
                    <a:bodyPr/>
                    <a:lstStyle/>
                    <a:p>
                      <a:pPr algn="ctr"/>
                      <a:r>
                        <a:rPr lang="es-MX" dirty="0" smtClean="0"/>
                        <a:t>Ley General de Instituciones y Sociedades Mutualistas de Seguros</a:t>
                      </a:r>
                      <a:endParaRPr lang="es-MX" dirty="0"/>
                    </a:p>
                  </a:txBody>
                  <a:tcPr anchor="ctr"/>
                </a:tc>
                <a:tc>
                  <a:txBody>
                    <a:bodyPr/>
                    <a:lstStyle/>
                    <a:p>
                      <a:pPr algn="ctr"/>
                      <a:r>
                        <a:rPr lang="es-MX" dirty="0" smtClean="0"/>
                        <a:t>Ley Federal de Instituciones y Fianzas</a:t>
                      </a:r>
                      <a:endParaRPr lang="es-MX" dirty="0"/>
                    </a:p>
                  </a:txBody>
                  <a:tcPr anchor="ctr"/>
                </a:tc>
              </a:tr>
              <a:tr h="1368152">
                <a:tc>
                  <a:txBody>
                    <a:bodyPr/>
                    <a:lstStyle/>
                    <a:p>
                      <a:pPr algn="ctr"/>
                      <a:r>
                        <a:rPr lang="es-MX" dirty="0" smtClean="0"/>
                        <a:t>Artículos 17 y 19</a:t>
                      </a:r>
                      <a:endParaRPr lang="es-MX" dirty="0"/>
                    </a:p>
                  </a:txBody>
                  <a:tcPr anchor="ctr"/>
                </a:tc>
                <a:tc>
                  <a:txBody>
                    <a:bodyPr/>
                    <a:lstStyle/>
                    <a:p>
                      <a:pPr algn="ctr"/>
                      <a:r>
                        <a:rPr kumimoji="0" lang="es-MX" kern="1200" dirty="0" smtClean="0">
                          <a:effectLst/>
                        </a:rPr>
                        <a:t>Artículos 108, 108a, 108b, 108c y 109</a:t>
                      </a:r>
                      <a:endParaRPr lang="es-MX" dirty="0"/>
                    </a:p>
                  </a:txBody>
                  <a:tcPr anchor="ctr"/>
                </a:tc>
                <a:tc>
                  <a:txBody>
                    <a:bodyPr/>
                    <a:lstStyle/>
                    <a:p>
                      <a:pPr algn="ctr"/>
                      <a:r>
                        <a:rPr lang="es-MX" dirty="0" smtClean="0"/>
                        <a:t>Artículos 68 y 69</a:t>
                      </a:r>
                      <a:endParaRPr lang="es-MX" dirty="0"/>
                    </a:p>
                  </a:txBody>
                  <a:tcPr anchor="ctr"/>
                </a:tc>
              </a:tr>
            </a:tbl>
          </a:graphicData>
        </a:graphic>
      </p:graphicFrame>
    </p:spTree>
    <p:extLst>
      <p:ext uri="{BB962C8B-B14F-4D97-AF65-F5344CB8AC3E}">
        <p14:creationId xmlns="" xmlns:p14="http://schemas.microsoft.com/office/powerpoint/2010/main" val="3243658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67122"/>
            <a:ext cx="7498080" cy="1143000"/>
          </a:xfrm>
        </p:spPr>
        <p:txBody>
          <a:bodyPr>
            <a:normAutofit/>
          </a:bodyPr>
          <a:lstStyle/>
          <a:p>
            <a:r>
              <a:rPr lang="es-MX" dirty="0" smtClean="0"/>
              <a:t>Marco Jurídico</a:t>
            </a:r>
            <a:endParaRPr lang="es-MX" dirty="0"/>
          </a:p>
        </p:txBody>
      </p:sp>
      <p:pic>
        <p:nvPicPr>
          <p:cNvPr id="8196" name="Picture 4" descr="http://afi.sofimex.com.mx/sofimex_web/inet_agentes/avisos/sistema_citas_cnsf/logo_cnsf.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860032" y="270319"/>
            <a:ext cx="3960440" cy="1011932"/>
          </a:xfrm>
          <a:prstGeom prst="rect">
            <a:avLst/>
          </a:prstGeom>
          <a:noFill/>
          <a:extLst>
            <a:ext uri="{909E8E84-426E-40DD-AFC4-6F175D3DCCD1}">
              <a14:hiddenFill xmlns="" xmlns:a14="http://schemas.microsoft.com/office/drawing/2010/main">
                <a:solidFill>
                  <a:srgbClr val="FFFFFF"/>
                </a:solidFill>
              </a14:hiddenFill>
            </a:ext>
          </a:extLst>
        </p:spPr>
      </p:pic>
      <p:sp>
        <p:nvSpPr>
          <p:cNvPr id="6" name="2 Marcador de contenido"/>
          <p:cNvSpPr txBox="1">
            <a:spLocks/>
          </p:cNvSpPr>
          <p:nvPr/>
        </p:nvSpPr>
        <p:spPr>
          <a:xfrm>
            <a:off x="1115616" y="1282251"/>
            <a:ext cx="8028384" cy="850605"/>
          </a:xfrm>
          <a:prstGeom prst="rect">
            <a:avLst/>
          </a:prstGeom>
        </p:spPr>
        <p:txBody>
          <a:bodyPr>
            <a:normAutofit fontScale="92500" lnSpcReduction="1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28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4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0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18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18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82296" indent="0">
              <a:buNone/>
            </a:pPr>
            <a:r>
              <a:rPr lang="es-MX" dirty="0" smtClean="0"/>
              <a:t>La CNSF se rige también por las siguientes leyes y reglamentos</a:t>
            </a:r>
            <a:endParaRPr lang="es-MX" dirty="0"/>
          </a:p>
        </p:txBody>
      </p:sp>
      <p:graphicFrame>
        <p:nvGraphicFramePr>
          <p:cNvPr id="7" name="6 Marcador de contenido"/>
          <p:cNvGraphicFramePr>
            <a:graphicFrameLocks noGrp="1"/>
          </p:cNvGraphicFramePr>
          <p:nvPr>
            <p:ph sz="half" idx="1"/>
            <p:extLst>
              <p:ext uri="{D42A27DB-BD31-4B8C-83A1-F6EECF244321}">
                <p14:modId xmlns="" xmlns:p14="http://schemas.microsoft.com/office/powerpoint/2010/main" val="1445358890"/>
              </p:ext>
            </p:extLst>
          </p:nvPr>
        </p:nvGraphicFramePr>
        <p:xfrm>
          <a:off x="2267744" y="1916832"/>
          <a:ext cx="7169348"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3243658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Instituciones que operan</a:t>
            </a:r>
            <a:endParaRPr lang="es-MX" dirty="0"/>
          </a:p>
        </p:txBody>
      </p:sp>
      <p:sp>
        <p:nvSpPr>
          <p:cNvPr id="6" name="5 Marcador de contenido"/>
          <p:cNvSpPr>
            <a:spLocks noGrp="1"/>
          </p:cNvSpPr>
          <p:nvPr>
            <p:ph sz="half" idx="1"/>
          </p:nvPr>
        </p:nvSpPr>
        <p:spPr/>
        <p:txBody>
          <a:bodyPr>
            <a:normAutofit fontScale="92500" lnSpcReduction="10000"/>
          </a:bodyPr>
          <a:lstStyle/>
          <a:p>
            <a:endParaRPr lang="es-MX" dirty="0" smtClean="0"/>
          </a:p>
          <a:p>
            <a:r>
              <a:rPr lang="es-MX" dirty="0" smtClean="0"/>
              <a:t>Empresa que se obliga mediante la celebración de un contrato y mediante el cobro de una prima, a resarcir un daño o pagar una suma de dinero al ocurrir la eventualidad prevista en ese contrato</a:t>
            </a:r>
            <a:endParaRPr lang="es-MX" dirty="0"/>
          </a:p>
        </p:txBody>
      </p:sp>
      <p:sp>
        <p:nvSpPr>
          <p:cNvPr id="8" name="7 Marcador de contenido"/>
          <p:cNvSpPr>
            <a:spLocks noGrp="1"/>
          </p:cNvSpPr>
          <p:nvPr>
            <p:ph sz="half" idx="2"/>
          </p:nvPr>
        </p:nvSpPr>
        <p:spPr/>
        <p:txBody>
          <a:bodyPr>
            <a:normAutofit fontScale="92500" lnSpcReduction="10000"/>
          </a:bodyPr>
          <a:lstStyle/>
          <a:p>
            <a:endParaRPr lang="es-MX" dirty="0" smtClean="0"/>
          </a:p>
          <a:p>
            <a:r>
              <a:rPr lang="es-MX" dirty="0" smtClean="0"/>
              <a:t>Empresa obligada a cumplir a un acreedor la obligación de su deudor en caso que éste no lo haga.</a:t>
            </a:r>
          </a:p>
          <a:p>
            <a:endParaRPr lang="es-MX" dirty="0"/>
          </a:p>
          <a:p>
            <a:r>
              <a:rPr lang="es-MX" dirty="0" smtClean="0"/>
              <a:t>Su actividad está regulada por la “Ley Federal de Instituciones de Fianzas”</a:t>
            </a:r>
            <a:endParaRPr lang="es-MX" dirty="0"/>
          </a:p>
        </p:txBody>
      </p:sp>
      <p:sp>
        <p:nvSpPr>
          <p:cNvPr id="5" name="4 Marcador de texto"/>
          <p:cNvSpPr>
            <a:spLocks noGrp="1"/>
          </p:cNvSpPr>
          <p:nvPr>
            <p:ph type="body" idx="4294967295"/>
          </p:nvPr>
        </p:nvSpPr>
        <p:spPr>
          <a:xfrm>
            <a:off x="971600" y="1268760"/>
            <a:ext cx="4022725" cy="639762"/>
          </a:xfrm>
        </p:spPr>
        <p:txBody>
          <a:bodyPr>
            <a:noAutofit/>
          </a:bodyPr>
          <a:lstStyle/>
          <a:p>
            <a:pPr algn="ctr"/>
            <a:r>
              <a:rPr lang="es-MX" sz="2800" dirty="0" smtClean="0">
                <a:solidFill>
                  <a:schemeClr val="tx2">
                    <a:lumMod val="50000"/>
                  </a:schemeClr>
                </a:solidFill>
              </a:rPr>
              <a:t>Instituciones de Seguros</a:t>
            </a:r>
            <a:endParaRPr lang="es-MX" sz="2800" dirty="0">
              <a:solidFill>
                <a:schemeClr val="tx2">
                  <a:lumMod val="50000"/>
                </a:schemeClr>
              </a:solidFill>
            </a:endParaRPr>
          </a:p>
        </p:txBody>
      </p:sp>
      <p:sp>
        <p:nvSpPr>
          <p:cNvPr id="7" name="6 Marcador de texto"/>
          <p:cNvSpPr>
            <a:spLocks noGrp="1"/>
          </p:cNvSpPr>
          <p:nvPr>
            <p:ph type="body" sz="half" idx="4294967295"/>
          </p:nvPr>
        </p:nvSpPr>
        <p:spPr>
          <a:xfrm>
            <a:off x="4932040" y="1196752"/>
            <a:ext cx="4022725" cy="639762"/>
          </a:xfrm>
        </p:spPr>
        <p:txBody>
          <a:bodyPr>
            <a:normAutofit/>
          </a:bodyPr>
          <a:lstStyle/>
          <a:p>
            <a:pPr algn="ctr"/>
            <a:r>
              <a:rPr lang="es-MX" sz="2800" dirty="0" smtClean="0">
                <a:solidFill>
                  <a:schemeClr val="tx2">
                    <a:lumMod val="50000"/>
                  </a:schemeClr>
                </a:solidFill>
              </a:rPr>
              <a:t>Instituciones de Fianzas</a:t>
            </a:r>
            <a:endParaRPr lang="es-MX" sz="2800" dirty="0">
              <a:solidFill>
                <a:schemeClr val="tx2">
                  <a:lumMod val="50000"/>
                </a:schemeClr>
              </a:solidFill>
            </a:endParaRPr>
          </a:p>
        </p:txBody>
      </p:sp>
    </p:spTree>
    <p:extLst>
      <p:ext uri="{BB962C8B-B14F-4D97-AF65-F5344CB8AC3E}">
        <p14:creationId xmlns="" xmlns:p14="http://schemas.microsoft.com/office/powerpoint/2010/main" val="23737974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dirty="0" smtClean="0"/>
              <a:t>Instituciones Operativas</a:t>
            </a:r>
            <a:endParaRPr lang="es-MX" dirty="0"/>
          </a:p>
        </p:txBody>
      </p:sp>
      <p:graphicFrame>
        <p:nvGraphicFramePr>
          <p:cNvPr id="6" name="5 Tabla"/>
          <p:cNvGraphicFramePr>
            <a:graphicFrameLocks noGrp="1"/>
          </p:cNvGraphicFramePr>
          <p:nvPr>
            <p:extLst>
              <p:ext uri="{D42A27DB-BD31-4B8C-83A1-F6EECF244321}">
                <p14:modId xmlns="" xmlns:p14="http://schemas.microsoft.com/office/powerpoint/2010/main" val="2306285368"/>
              </p:ext>
            </p:extLst>
          </p:nvPr>
        </p:nvGraphicFramePr>
        <p:xfrm>
          <a:off x="1979712" y="1565919"/>
          <a:ext cx="6360368" cy="3726163"/>
        </p:xfrm>
        <a:graphic>
          <a:graphicData uri="http://schemas.openxmlformats.org/drawingml/2006/table">
            <a:tbl>
              <a:tblPr firstRow="1" bandRow="1">
                <a:tableStyleId>{F5AB1C69-6EDB-4FF4-983F-18BD219EF322}</a:tableStyleId>
              </a:tblPr>
              <a:tblGrid>
                <a:gridCol w="3180184"/>
                <a:gridCol w="3180184"/>
              </a:tblGrid>
              <a:tr h="402845">
                <a:tc>
                  <a:txBody>
                    <a:bodyPr/>
                    <a:lstStyle/>
                    <a:p>
                      <a:pPr algn="ctr"/>
                      <a:r>
                        <a:rPr lang="es-MX" sz="2800" dirty="0" smtClean="0"/>
                        <a:t>Instituciones de Seguros</a:t>
                      </a:r>
                      <a:endParaRPr lang="es-MX" sz="2800" dirty="0"/>
                    </a:p>
                  </a:txBody>
                  <a:tcPr/>
                </a:tc>
                <a:tc>
                  <a:txBody>
                    <a:bodyPr/>
                    <a:lstStyle/>
                    <a:p>
                      <a:pPr algn="ctr"/>
                      <a:r>
                        <a:rPr lang="es-MX" sz="2800" dirty="0" smtClean="0"/>
                        <a:t>Instituciones</a:t>
                      </a:r>
                      <a:r>
                        <a:rPr lang="es-MX" sz="2800" baseline="0" dirty="0" smtClean="0"/>
                        <a:t> de Fianzas</a:t>
                      </a:r>
                      <a:endParaRPr lang="es-MX" sz="2800" dirty="0"/>
                    </a:p>
                  </a:txBody>
                  <a:tcPr/>
                </a:tc>
              </a:tr>
              <a:tr h="2781283">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MX" dirty="0" smtClean="0"/>
                        <a:t>Empresa que se obliga mediante la celebración de un contrato y mediante el cobro de una prima, a resarcir un daño o pagar una suma de dinero al ocurrir la eventualidad prevista en ese contrato</a:t>
                      </a:r>
                    </a:p>
                    <a:p>
                      <a:pPr algn="just"/>
                      <a:endParaRPr lang="es-MX" dirty="0"/>
                    </a:p>
                  </a:txBody>
                  <a:tcPr anchor="ctr"/>
                </a:tc>
                <a:tc>
                  <a:txBody>
                    <a:bodyPr/>
                    <a:lstStyle/>
                    <a:p>
                      <a:pPr algn="just"/>
                      <a:r>
                        <a:rPr lang="es-MX" dirty="0" smtClean="0"/>
                        <a:t>Empresa obligada a cumplir a un acreedor la obligación de su deudor en caso que éste no lo haga.</a:t>
                      </a:r>
                    </a:p>
                    <a:p>
                      <a:pPr algn="just"/>
                      <a:endParaRPr lang="es-MX" dirty="0" smtClean="0"/>
                    </a:p>
                    <a:p>
                      <a:pPr algn="just"/>
                      <a:r>
                        <a:rPr lang="es-MX" dirty="0" smtClean="0"/>
                        <a:t>Su actividad está regulada por la “Ley Federal de Instituciones de Fianzas”</a:t>
                      </a:r>
                      <a:endParaRPr lang="es-MX" dirty="0"/>
                    </a:p>
                  </a:txBody>
                  <a:tcPr anchor="ctr"/>
                </a:tc>
              </a:tr>
            </a:tbl>
          </a:graphicData>
        </a:graphic>
      </p:graphicFrame>
    </p:spTree>
    <p:extLst>
      <p:ext uri="{BB962C8B-B14F-4D97-AF65-F5344CB8AC3E}">
        <p14:creationId xmlns="" xmlns:p14="http://schemas.microsoft.com/office/powerpoint/2010/main" val="3112785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3. Subsistema de Ahorro para el Retiro</a:t>
            </a:r>
            <a:endParaRPr lang="es-MX" dirty="0"/>
          </a:p>
        </p:txBody>
      </p:sp>
      <p:sp>
        <p:nvSpPr>
          <p:cNvPr id="3" name="2 Marcador de texto"/>
          <p:cNvSpPr>
            <a:spLocks noGrp="1"/>
          </p:cNvSpPr>
          <p:nvPr>
            <p:ph type="body" idx="1"/>
          </p:nvPr>
        </p:nvSpPr>
        <p:spPr/>
        <p:txBody>
          <a:bodyPr/>
          <a:lstStyle/>
          <a:p>
            <a:r>
              <a:rPr lang="es-MX" dirty="0" smtClean="0"/>
              <a:t>Estructura del Sistema Financiero Mexicano</a:t>
            </a:r>
            <a:endParaRPr lang="es-MX" dirty="0"/>
          </a:p>
        </p:txBody>
      </p:sp>
    </p:spTree>
    <p:extLst>
      <p:ext uri="{BB962C8B-B14F-4D97-AF65-F5344CB8AC3E}">
        <p14:creationId xmlns="" xmlns:p14="http://schemas.microsoft.com/office/powerpoint/2010/main" val="12839617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49288" y="260648"/>
            <a:ext cx="7365504" cy="1656184"/>
          </a:xfrm>
        </p:spPr>
        <p:txBody>
          <a:bodyPr>
            <a:normAutofit fontScale="90000"/>
          </a:bodyPr>
          <a:lstStyle/>
          <a:p>
            <a:r>
              <a:rPr lang="es-CO" sz="4000" b="1" dirty="0" smtClean="0"/>
              <a:t/>
            </a:r>
            <a:br>
              <a:rPr lang="es-CO" sz="4000" b="1" dirty="0" smtClean="0"/>
            </a:br>
            <a:r>
              <a:rPr lang="es-CO" sz="4000" b="1" dirty="0" smtClean="0"/>
              <a:t>Comisión </a:t>
            </a:r>
            <a:r>
              <a:rPr lang="es-CO" sz="4000" b="1" dirty="0"/>
              <a:t>Nacional  del Sistema de Ahorro para el Retiro</a:t>
            </a:r>
            <a:r>
              <a:rPr lang="es-CO" sz="4000" b="1" dirty="0" smtClean="0"/>
              <a:t>. (CONSAR)</a:t>
            </a:r>
            <a:r>
              <a:rPr lang="es-CO" b="1" dirty="0"/>
              <a:t/>
            </a:r>
            <a:br>
              <a:rPr lang="es-CO" b="1" dirty="0"/>
            </a:br>
            <a:endParaRPr lang="es-CO" dirty="0"/>
          </a:p>
        </p:txBody>
      </p:sp>
      <p:sp>
        <p:nvSpPr>
          <p:cNvPr id="3" name="2 Marcador de contenido"/>
          <p:cNvSpPr>
            <a:spLocks noGrp="1"/>
          </p:cNvSpPr>
          <p:nvPr>
            <p:ph idx="1"/>
          </p:nvPr>
        </p:nvSpPr>
        <p:spPr>
          <a:xfrm>
            <a:off x="1259632" y="2492896"/>
            <a:ext cx="7437512" cy="2260848"/>
          </a:xfrm>
        </p:spPr>
        <p:txBody>
          <a:bodyPr/>
          <a:lstStyle/>
          <a:p>
            <a:pPr algn="just"/>
            <a:r>
              <a:rPr lang="es-CO" dirty="0"/>
              <a:t>Ó</a:t>
            </a:r>
            <a:r>
              <a:rPr lang="es-CO" dirty="0" smtClean="0"/>
              <a:t>rgano </a:t>
            </a:r>
            <a:r>
              <a:rPr lang="es-CO" dirty="0"/>
              <a:t>administrativo de la SHCP, tiene como función principal la </a:t>
            </a:r>
            <a:r>
              <a:rPr lang="es-CO" dirty="0" smtClean="0"/>
              <a:t>regulación y supervisión </a:t>
            </a:r>
            <a:r>
              <a:rPr lang="es-CO" dirty="0"/>
              <a:t>del Sistema para el Retiro (SAR)</a:t>
            </a:r>
          </a:p>
        </p:txBody>
      </p:sp>
      <p:pic>
        <p:nvPicPr>
          <p:cNvPr id="4" name="3 Imagen" descr="CONSAR - Buscar con Google - Google Chrome"/>
          <p:cNvPicPr>
            <a:picLocks noChangeAspect="1"/>
          </p:cNvPicPr>
          <p:nvPr/>
        </p:nvPicPr>
        <p:blipFill rotWithShape="1">
          <a:blip r:embed="rId2" cstate="print">
            <a:extLst>
              <a:ext uri="{28A0092B-C50C-407E-A947-70E740481C1C}">
                <a14:useLocalDpi xmlns="" xmlns:a14="http://schemas.microsoft.com/office/drawing/2010/main" val="0"/>
              </a:ext>
            </a:extLst>
          </a:blip>
          <a:srcRect l="5814" t="41077" r="50000" b="16933"/>
          <a:stretch/>
        </p:blipFill>
        <p:spPr>
          <a:xfrm>
            <a:off x="4932040" y="4488770"/>
            <a:ext cx="4040372" cy="2126512"/>
          </a:xfrm>
          <a:prstGeom prst="rect">
            <a:avLst/>
          </a:prstGeom>
        </p:spPr>
      </p:pic>
    </p:spTree>
    <p:extLst>
      <p:ext uri="{BB962C8B-B14F-4D97-AF65-F5344CB8AC3E}">
        <p14:creationId xmlns="" xmlns:p14="http://schemas.microsoft.com/office/powerpoint/2010/main" val="37462204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3779912" y="1124744"/>
            <a:ext cx="2664296" cy="136815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a:t>Ley de los Sistemas de Ahorro para el Retiro</a:t>
            </a:r>
          </a:p>
        </p:txBody>
      </p:sp>
      <p:sp>
        <p:nvSpPr>
          <p:cNvPr id="5" name="4 Flecha derecha"/>
          <p:cNvSpPr/>
          <p:nvPr/>
        </p:nvSpPr>
        <p:spPr>
          <a:xfrm rot="5400000">
            <a:off x="4860032" y="2424152"/>
            <a:ext cx="504056" cy="792088"/>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sp>
        <p:nvSpPr>
          <p:cNvPr id="6" name="5 CuadroTexto"/>
          <p:cNvSpPr txBox="1"/>
          <p:nvPr/>
        </p:nvSpPr>
        <p:spPr>
          <a:xfrm>
            <a:off x="5292080" y="2486868"/>
            <a:ext cx="1080120" cy="369332"/>
          </a:xfrm>
          <a:prstGeom prst="rect">
            <a:avLst/>
          </a:prstGeom>
          <a:noFill/>
        </p:spPr>
        <p:txBody>
          <a:bodyPr wrap="square" rtlCol="0">
            <a:spAutoFit/>
          </a:bodyPr>
          <a:lstStyle/>
          <a:p>
            <a:r>
              <a:rPr lang="es-MX" dirty="0" smtClean="0"/>
              <a:t>Objetivo</a:t>
            </a:r>
            <a:endParaRPr lang="es-MX" dirty="0"/>
          </a:p>
        </p:txBody>
      </p:sp>
      <p:sp>
        <p:nvSpPr>
          <p:cNvPr id="7" name="6 Rectángulo redondeado"/>
          <p:cNvSpPr/>
          <p:nvPr/>
        </p:nvSpPr>
        <p:spPr>
          <a:xfrm>
            <a:off x="2195736" y="3144232"/>
            <a:ext cx="5760640" cy="136815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a:t>Regular el funcionamiento de los sistemas de ahorro para el retiro y sus </a:t>
            </a:r>
            <a:r>
              <a:rPr lang="es-MX" dirty="0" smtClean="0"/>
              <a:t>participantes previstos en esta ley.</a:t>
            </a:r>
            <a:endParaRPr lang="es-MX" dirty="0"/>
          </a:p>
        </p:txBody>
      </p:sp>
      <p:sp>
        <p:nvSpPr>
          <p:cNvPr id="8" name="7 Rectángulo redondeado"/>
          <p:cNvSpPr/>
          <p:nvPr/>
        </p:nvSpPr>
        <p:spPr>
          <a:xfrm>
            <a:off x="6479704" y="5198309"/>
            <a:ext cx="2664296" cy="136815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lvl="1" algn="ctr"/>
            <a:r>
              <a:rPr lang="es-MX" dirty="0"/>
              <a:t>Ley del Instituto de Seguridad y Servicios Sociales de los Trabajadores del </a:t>
            </a:r>
            <a:r>
              <a:rPr lang="es-MX" dirty="0" smtClean="0"/>
              <a:t>Estado</a:t>
            </a:r>
            <a:endParaRPr lang="es-MX" dirty="0"/>
          </a:p>
        </p:txBody>
      </p:sp>
      <p:sp>
        <p:nvSpPr>
          <p:cNvPr id="9" name="8 Rectángulo redondeado"/>
          <p:cNvSpPr/>
          <p:nvPr/>
        </p:nvSpPr>
        <p:spPr>
          <a:xfrm>
            <a:off x="3779912" y="5192468"/>
            <a:ext cx="2664296" cy="136815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Ley </a:t>
            </a:r>
            <a:r>
              <a:rPr lang="es-MX" dirty="0"/>
              <a:t>del Instituto del Fondo Nacional de la Vivienda para los Trabajadores </a:t>
            </a:r>
          </a:p>
        </p:txBody>
      </p:sp>
      <p:sp>
        <p:nvSpPr>
          <p:cNvPr id="10" name="9 Rectángulo redondeado"/>
          <p:cNvSpPr/>
          <p:nvPr/>
        </p:nvSpPr>
        <p:spPr>
          <a:xfrm>
            <a:off x="1043608" y="5184661"/>
            <a:ext cx="2664296" cy="136815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Ley del Seguro Social</a:t>
            </a:r>
            <a:endParaRPr lang="es-MX" dirty="0"/>
          </a:p>
        </p:txBody>
      </p:sp>
      <p:sp>
        <p:nvSpPr>
          <p:cNvPr id="11" name="10 Flecha derecha"/>
          <p:cNvSpPr/>
          <p:nvPr/>
        </p:nvSpPr>
        <p:spPr>
          <a:xfrm rot="5400000">
            <a:off x="7304728" y="4440377"/>
            <a:ext cx="504056" cy="792088"/>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sp>
        <p:nvSpPr>
          <p:cNvPr id="12" name="11 Flecha derecha"/>
          <p:cNvSpPr/>
          <p:nvPr/>
        </p:nvSpPr>
        <p:spPr>
          <a:xfrm rot="5400000">
            <a:off x="4824028" y="4440377"/>
            <a:ext cx="504056" cy="792088"/>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sp>
        <p:nvSpPr>
          <p:cNvPr id="13" name="12 Flecha derecha"/>
          <p:cNvSpPr/>
          <p:nvPr/>
        </p:nvSpPr>
        <p:spPr>
          <a:xfrm rot="5400000">
            <a:off x="2534393" y="4440377"/>
            <a:ext cx="504056" cy="792088"/>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sp>
        <p:nvSpPr>
          <p:cNvPr id="14" name="13 CuadroTexto"/>
          <p:cNvSpPr txBox="1"/>
          <p:nvPr/>
        </p:nvSpPr>
        <p:spPr>
          <a:xfrm>
            <a:off x="3563888" y="4620976"/>
            <a:ext cx="864096" cy="369332"/>
          </a:xfrm>
          <a:prstGeom prst="rect">
            <a:avLst/>
          </a:prstGeom>
          <a:noFill/>
        </p:spPr>
        <p:txBody>
          <a:bodyPr wrap="square" rtlCol="0">
            <a:spAutoFit/>
          </a:bodyPr>
          <a:lstStyle/>
          <a:p>
            <a:r>
              <a:rPr lang="es-MX" dirty="0" smtClean="0"/>
              <a:t>Leyes</a:t>
            </a:r>
            <a:endParaRPr lang="es-MX" dirty="0"/>
          </a:p>
        </p:txBody>
      </p:sp>
      <p:sp>
        <p:nvSpPr>
          <p:cNvPr id="15" name="14 CuadroTexto"/>
          <p:cNvSpPr txBox="1"/>
          <p:nvPr/>
        </p:nvSpPr>
        <p:spPr>
          <a:xfrm>
            <a:off x="5596880" y="4651754"/>
            <a:ext cx="1959876" cy="307777"/>
          </a:xfrm>
          <a:prstGeom prst="rect">
            <a:avLst/>
          </a:prstGeom>
          <a:noFill/>
        </p:spPr>
        <p:txBody>
          <a:bodyPr wrap="square" rtlCol="0">
            <a:spAutoFit/>
          </a:bodyPr>
          <a:lstStyle/>
          <a:p>
            <a:r>
              <a:rPr lang="es-MX" sz="1400" dirty="0" smtClean="0"/>
              <a:t>Complementarias</a:t>
            </a:r>
            <a:endParaRPr lang="es-MX" dirty="0"/>
          </a:p>
        </p:txBody>
      </p:sp>
      <p:sp>
        <p:nvSpPr>
          <p:cNvPr id="16" name="1 Título"/>
          <p:cNvSpPr>
            <a:spLocks noGrp="1"/>
          </p:cNvSpPr>
          <p:nvPr>
            <p:ph type="title"/>
          </p:nvPr>
        </p:nvSpPr>
        <p:spPr>
          <a:xfrm>
            <a:off x="1435608" y="125760"/>
            <a:ext cx="7498080" cy="1143000"/>
          </a:xfrm>
        </p:spPr>
        <p:txBody>
          <a:bodyPr/>
          <a:lstStyle/>
          <a:p>
            <a:r>
              <a:rPr lang="es-MX" dirty="0" smtClean="0"/>
              <a:t>Marco Jurídico</a:t>
            </a:r>
            <a:endParaRPr lang="es-MX" dirty="0"/>
          </a:p>
        </p:txBody>
      </p:sp>
      <p:sp>
        <p:nvSpPr>
          <p:cNvPr id="17" name="16 CuadroTexto"/>
          <p:cNvSpPr txBox="1"/>
          <p:nvPr/>
        </p:nvSpPr>
        <p:spPr>
          <a:xfrm>
            <a:off x="1115616" y="6519098"/>
            <a:ext cx="7128792" cy="338554"/>
          </a:xfrm>
          <a:prstGeom prst="rect">
            <a:avLst/>
          </a:prstGeom>
          <a:noFill/>
        </p:spPr>
        <p:txBody>
          <a:bodyPr wrap="square" rtlCol="0">
            <a:spAutoFit/>
          </a:bodyPr>
          <a:lstStyle/>
          <a:p>
            <a:r>
              <a:rPr lang="es-MX" sz="1600" dirty="0" smtClean="0"/>
              <a:t>Fuente:  Elaboración propia con base en Ley de los </a:t>
            </a:r>
            <a:r>
              <a:rPr lang="es-MX" sz="1600" dirty="0" err="1" smtClean="0"/>
              <a:t>Sist</a:t>
            </a:r>
            <a:r>
              <a:rPr lang="es-MX" sz="1600" dirty="0" smtClean="0"/>
              <a:t>. De Ahorro para el Retiro</a:t>
            </a:r>
            <a:endParaRPr lang="es-MX" sz="1600" dirty="0"/>
          </a:p>
        </p:txBody>
      </p:sp>
      <p:pic>
        <p:nvPicPr>
          <p:cNvPr id="18" name="17 Imagen" descr="CONSAR - Buscar con Google - Google Chrome"/>
          <p:cNvPicPr>
            <a:picLocks noChangeAspect="1"/>
          </p:cNvPicPr>
          <p:nvPr/>
        </p:nvPicPr>
        <p:blipFill rotWithShape="1">
          <a:blip r:embed="rId2" cstate="print">
            <a:extLst>
              <a:ext uri="{28A0092B-C50C-407E-A947-70E740481C1C}">
                <a14:useLocalDpi xmlns="" xmlns:a14="http://schemas.microsoft.com/office/drawing/2010/main" val="0"/>
              </a:ext>
            </a:extLst>
          </a:blip>
          <a:srcRect l="5814" t="41077" r="50000" b="16933"/>
          <a:stretch/>
        </p:blipFill>
        <p:spPr>
          <a:xfrm>
            <a:off x="6471379" y="1124944"/>
            <a:ext cx="2624716" cy="1381430"/>
          </a:xfrm>
          <a:prstGeom prst="rect">
            <a:avLst/>
          </a:prstGeom>
        </p:spPr>
      </p:pic>
    </p:spTree>
    <p:extLst>
      <p:ext uri="{BB962C8B-B14F-4D97-AF65-F5344CB8AC3E}">
        <p14:creationId xmlns="" xmlns:p14="http://schemas.microsoft.com/office/powerpoint/2010/main" val="2697067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990600" y="2636911"/>
            <a:ext cx="7467600" cy="1800201"/>
          </a:xfrm>
          <a:prstGeom prst="rect">
            <a:avLst/>
          </a:prstGeom>
          <a:noFill/>
          <a:ln w="9525">
            <a:noFill/>
            <a:miter lim="800000"/>
            <a:headEnd/>
            <a:tailEnd/>
          </a:ln>
        </p:spPr>
        <p:txBody>
          <a:bodyPr/>
          <a:lstStyle/>
          <a:p>
            <a:pPr marL="533400" indent="-533400">
              <a:spcBef>
                <a:spcPct val="20000"/>
              </a:spcBef>
              <a:buFontTx/>
              <a:buAutoNum type="arabicPeriod"/>
              <a:defRPr/>
            </a:pPr>
            <a:r>
              <a:rPr lang="es-MX" sz="2400" b="1" kern="0" dirty="0" smtClean="0">
                <a:solidFill>
                  <a:schemeClr val="tx1">
                    <a:lumMod val="95000"/>
                    <a:lumOff val="5000"/>
                  </a:schemeClr>
                </a:solidFill>
                <a:latin typeface="+mn-lt"/>
                <a:cs typeface="Arial" charset="0"/>
              </a:rPr>
              <a:t>Entidades supervisoras y reguladoras.</a:t>
            </a:r>
          </a:p>
          <a:p>
            <a:pPr marL="533400" indent="-533400">
              <a:spcBef>
                <a:spcPct val="20000"/>
              </a:spcBef>
              <a:buFontTx/>
              <a:buAutoNum type="arabicPeriod"/>
              <a:defRPr/>
            </a:pPr>
            <a:r>
              <a:rPr lang="es-MX" sz="2400" b="1" kern="0" dirty="0" smtClean="0">
                <a:solidFill>
                  <a:schemeClr val="tx1">
                    <a:lumMod val="95000"/>
                    <a:lumOff val="5000"/>
                  </a:schemeClr>
                </a:solidFill>
                <a:cs typeface="Arial" charset="0"/>
              </a:rPr>
              <a:t>Subsistema de seguros y fianzas.</a:t>
            </a:r>
          </a:p>
          <a:p>
            <a:pPr marL="533400" indent="-533400">
              <a:spcBef>
                <a:spcPct val="20000"/>
              </a:spcBef>
              <a:buFontTx/>
              <a:buAutoNum type="arabicPeriod"/>
              <a:defRPr/>
            </a:pPr>
            <a:r>
              <a:rPr lang="es-MX" sz="2400" b="1" kern="0" dirty="0" smtClean="0">
                <a:solidFill>
                  <a:schemeClr val="tx1">
                    <a:lumMod val="95000"/>
                    <a:lumOff val="5000"/>
                  </a:schemeClr>
                </a:solidFill>
                <a:latin typeface="+mn-lt"/>
                <a:cs typeface="Arial" charset="0"/>
              </a:rPr>
              <a:t>Subsistema de ahorro para el retiro</a:t>
            </a:r>
          </a:p>
          <a:p>
            <a:pPr marL="533400" indent="-533400">
              <a:spcBef>
                <a:spcPct val="20000"/>
              </a:spcBef>
              <a:buFontTx/>
              <a:buAutoNum type="arabicPeriod"/>
              <a:defRPr/>
            </a:pPr>
            <a:r>
              <a:rPr lang="es-MX" sz="2400" b="1" kern="0" dirty="0" smtClean="0">
                <a:solidFill>
                  <a:schemeClr val="tx1">
                    <a:lumMod val="95000"/>
                    <a:lumOff val="5000"/>
                  </a:schemeClr>
                </a:solidFill>
                <a:cs typeface="Arial" charset="0"/>
              </a:rPr>
              <a:t>Subsistema bancario y de valores</a:t>
            </a:r>
          </a:p>
          <a:p>
            <a:pPr marL="533400" indent="-533400">
              <a:spcBef>
                <a:spcPct val="20000"/>
              </a:spcBef>
              <a:buFontTx/>
              <a:buAutoNum type="arabicPeriod"/>
              <a:defRPr/>
            </a:pPr>
            <a:r>
              <a:rPr lang="es-MX" sz="2400" b="1" kern="0" dirty="0" smtClean="0">
                <a:solidFill>
                  <a:schemeClr val="tx1">
                    <a:lumMod val="95000"/>
                    <a:lumOff val="5000"/>
                  </a:schemeClr>
                </a:solidFill>
                <a:cs typeface="Arial" charset="0"/>
              </a:rPr>
              <a:t>Intermediación financiera no bancaria</a:t>
            </a:r>
            <a:endParaRPr lang="es-MX" sz="2400" b="1" kern="0" dirty="0">
              <a:solidFill>
                <a:schemeClr val="tx1">
                  <a:lumMod val="95000"/>
                  <a:lumOff val="5000"/>
                </a:schemeClr>
              </a:solidFill>
              <a:latin typeface="+mn-lt"/>
              <a:cs typeface="Arial" charset="0"/>
            </a:endParaRPr>
          </a:p>
          <a:p>
            <a:pPr marL="533400" indent="-533400">
              <a:spcBef>
                <a:spcPct val="20000"/>
              </a:spcBef>
              <a:buFontTx/>
              <a:buAutoNum type="arabicPeriod"/>
              <a:defRPr/>
            </a:pPr>
            <a:endParaRPr lang="es-MX" sz="2400" b="1" kern="0" dirty="0">
              <a:solidFill>
                <a:schemeClr val="tx1">
                  <a:lumMod val="95000"/>
                  <a:lumOff val="5000"/>
                </a:schemeClr>
              </a:solidFill>
              <a:latin typeface="+mn-lt"/>
              <a:cs typeface="Arial" charset="0"/>
            </a:endParaRPr>
          </a:p>
        </p:txBody>
      </p:sp>
      <p:sp>
        <p:nvSpPr>
          <p:cNvPr id="5" name="Rectangle 2"/>
          <p:cNvSpPr txBox="1">
            <a:spLocks noChangeArrowheads="1"/>
          </p:cNvSpPr>
          <p:nvPr/>
        </p:nvSpPr>
        <p:spPr>
          <a:xfrm>
            <a:off x="1143000" y="152400"/>
            <a:ext cx="7696200" cy="685800"/>
          </a:xfrm>
          <a:prstGeom prst="rect">
            <a:avLst/>
          </a:prstGeom>
        </p:spPr>
        <p:txBody>
          <a:bodyPr/>
          <a:lstStyle/>
          <a:p>
            <a:pPr>
              <a:defRPr/>
            </a:pPr>
            <a:r>
              <a:rPr lang="es-MX" sz="4400" kern="0" dirty="0" smtClean="0">
                <a:latin typeface="+mj-lt"/>
                <a:ea typeface="+mj-ea"/>
                <a:cs typeface="+mj-cs"/>
              </a:rPr>
              <a:t>ÍNDICE</a:t>
            </a:r>
            <a:endParaRPr lang="es-ES" sz="4400" kern="0" dirty="0">
              <a:latin typeface="+mj-lt"/>
              <a:ea typeface="+mj-ea"/>
              <a:cs typeface="+mj-cs"/>
            </a:endParaRPr>
          </a:p>
        </p:txBody>
      </p:sp>
    </p:spTree>
    <p:extLst>
      <p:ext uri="{BB962C8B-B14F-4D97-AF65-F5344CB8AC3E}">
        <p14:creationId xmlns="" xmlns:p14="http://schemas.microsoft.com/office/powerpoint/2010/main" val="12468357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O" b="1" dirty="0" smtClean="0"/>
              <a:t/>
            </a:r>
            <a:br>
              <a:rPr lang="es-CO" b="1" dirty="0" smtClean="0"/>
            </a:br>
            <a:r>
              <a:rPr lang="es-CO" b="1" dirty="0" smtClean="0"/>
              <a:t>Órgano </a:t>
            </a:r>
            <a:r>
              <a:rPr lang="es-CO" b="1" dirty="0"/>
              <a:t>de Gobierno.</a:t>
            </a:r>
            <a:br>
              <a:rPr lang="es-CO" b="1" dirty="0"/>
            </a:br>
            <a:endParaRPr lang="es-CO" dirty="0"/>
          </a:p>
        </p:txBody>
      </p:sp>
      <p:sp>
        <p:nvSpPr>
          <p:cNvPr id="3" name="2 Marcador de contenido"/>
          <p:cNvSpPr>
            <a:spLocks noGrp="1"/>
          </p:cNvSpPr>
          <p:nvPr>
            <p:ph idx="1"/>
          </p:nvPr>
        </p:nvSpPr>
        <p:spPr>
          <a:xfrm>
            <a:off x="1435608" y="1447800"/>
            <a:ext cx="7168840" cy="4800600"/>
          </a:xfrm>
        </p:spPr>
        <p:txBody>
          <a:bodyPr/>
          <a:lstStyle/>
          <a:p>
            <a:pPr marL="0" indent="0" algn="just">
              <a:buNone/>
            </a:pPr>
            <a:r>
              <a:rPr lang="es-CO" dirty="0"/>
              <a:t>La </a:t>
            </a:r>
            <a:r>
              <a:rPr lang="es-CO" dirty="0" smtClean="0"/>
              <a:t>Comisión Nacional del Sistema de Ahorro para el Retiro está </a:t>
            </a:r>
            <a:r>
              <a:rPr lang="es-CO" dirty="0"/>
              <a:t>constituida </a:t>
            </a:r>
            <a:r>
              <a:rPr lang="es-CO" dirty="0" smtClean="0"/>
              <a:t>por: </a:t>
            </a:r>
          </a:p>
          <a:p>
            <a:pPr lvl="1" algn="just">
              <a:buFont typeface="Arial" pitchFamily="34" charset="0"/>
              <a:buChar char="•"/>
            </a:pPr>
            <a:r>
              <a:rPr lang="es-CO" sz="3200" dirty="0" smtClean="0"/>
              <a:t>Junta </a:t>
            </a:r>
            <a:r>
              <a:rPr lang="es-CO" sz="3200" dirty="0"/>
              <a:t>de </a:t>
            </a:r>
            <a:r>
              <a:rPr lang="es-CO" sz="3200" dirty="0" smtClean="0"/>
              <a:t>Gobierno.</a:t>
            </a:r>
          </a:p>
          <a:p>
            <a:pPr lvl="1" algn="just">
              <a:buFont typeface="Arial" pitchFamily="34" charset="0"/>
              <a:buChar char="•"/>
            </a:pPr>
            <a:r>
              <a:rPr lang="es-CO" sz="3200" dirty="0" smtClean="0"/>
              <a:t> </a:t>
            </a:r>
            <a:r>
              <a:rPr lang="es-CO" sz="3200" dirty="0"/>
              <a:t>la </a:t>
            </a:r>
            <a:r>
              <a:rPr lang="es-CO" sz="3200" dirty="0" smtClean="0"/>
              <a:t>presidencia.</a:t>
            </a:r>
          </a:p>
          <a:p>
            <a:pPr lvl="1" algn="just">
              <a:buFont typeface="Arial" pitchFamily="34" charset="0"/>
              <a:buChar char="•"/>
            </a:pPr>
            <a:r>
              <a:rPr lang="es-CO" sz="3200" dirty="0" smtClean="0"/>
              <a:t> </a:t>
            </a:r>
            <a:r>
              <a:rPr lang="es-CO" sz="3200" dirty="0"/>
              <a:t>Comité constitutivo y de vigilancia</a:t>
            </a:r>
            <a:r>
              <a:rPr lang="es-CO" sz="3200" dirty="0" smtClean="0"/>
              <a:t>.</a:t>
            </a:r>
          </a:p>
          <a:p>
            <a:pPr marL="0" indent="0" algn="just">
              <a:buNone/>
            </a:pPr>
            <a:endParaRPr lang="es-CO" dirty="0"/>
          </a:p>
        </p:txBody>
      </p:sp>
      <p:pic>
        <p:nvPicPr>
          <p:cNvPr id="4" name="Picture 2"/>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r="7685"/>
          <a:stretch/>
        </p:blipFill>
        <p:spPr bwMode="auto">
          <a:xfrm>
            <a:off x="5391422" y="4719748"/>
            <a:ext cx="3731163" cy="2127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7553003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Administradoras de Fondos para el Retiro (AFORES)</a:t>
            </a:r>
            <a:endParaRPr lang="es-MX" dirty="0"/>
          </a:p>
        </p:txBody>
      </p:sp>
      <p:graphicFrame>
        <p:nvGraphicFramePr>
          <p:cNvPr id="4" name="3 Marcador de contenido"/>
          <p:cNvGraphicFramePr>
            <a:graphicFrameLocks noGrp="1"/>
          </p:cNvGraphicFramePr>
          <p:nvPr>
            <p:ph idx="1"/>
            <p:extLst>
              <p:ext uri="{D42A27DB-BD31-4B8C-83A1-F6EECF244321}">
                <p14:modId xmlns="" xmlns:p14="http://schemas.microsoft.com/office/powerpoint/2010/main" val="2477407221"/>
              </p:ext>
            </p:extLst>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1115616" y="6349821"/>
            <a:ext cx="7128792" cy="338554"/>
          </a:xfrm>
          <a:prstGeom prst="rect">
            <a:avLst/>
          </a:prstGeom>
          <a:noFill/>
        </p:spPr>
        <p:txBody>
          <a:bodyPr wrap="square" rtlCol="0">
            <a:spAutoFit/>
          </a:bodyPr>
          <a:lstStyle/>
          <a:p>
            <a:r>
              <a:rPr lang="es-MX" sz="1600" dirty="0" smtClean="0"/>
              <a:t>Fuente:  Elaboración propia con base en Villegas (2009)</a:t>
            </a:r>
            <a:endParaRPr lang="es-MX" sz="1600" dirty="0"/>
          </a:p>
        </p:txBody>
      </p:sp>
    </p:spTree>
    <p:extLst>
      <p:ext uri="{BB962C8B-B14F-4D97-AF65-F5344CB8AC3E}">
        <p14:creationId xmlns="" xmlns:p14="http://schemas.microsoft.com/office/powerpoint/2010/main" val="34290074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1331640" y="274638"/>
            <a:ext cx="7602048" cy="1143000"/>
          </a:xfrm>
        </p:spPr>
        <p:txBody>
          <a:bodyPr>
            <a:normAutofit fontScale="90000"/>
          </a:bodyPr>
          <a:lstStyle/>
          <a:p>
            <a:r>
              <a:rPr lang="es-CO" i="1" dirty="0" smtClean="0"/>
              <a:t>Función </a:t>
            </a:r>
            <a:r>
              <a:rPr lang="es-CO" i="1" dirty="0"/>
              <a:t>de la CONSAR dentro de las AFOREs.</a:t>
            </a:r>
            <a:endParaRPr lang="es-CO" dirty="0"/>
          </a:p>
        </p:txBody>
      </p:sp>
      <p:pic>
        <p:nvPicPr>
          <p:cNvPr id="8" name="Picture 2"/>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r="13845"/>
          <a:stretch/>
        </p:blipFill>
        <p:spPr bwMode="auto">
          <a:xfrm>
            <a:off x="5364089" y="4730750"/>
            <a:ext cx="3482200" cy="2127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9" name="2 Marcador de contenido"/>
          <p:cNvSpPr>
            <a:spLocks noGrp="1"/>
          </p:cNvSpPr>
          <p:nvPr>
            <p:ph idx="1"/>
          </p:nvPr>
        </p:nvSpPr>
        <p:spPr>
          <a:xfrm>
            <a:off x="1259632" y="1447800"/>
            <a:ext cx="7674056" cy="4800600"/>
          </a:xfrm>
        </p:spPr>
        <p:txBody>
          <a:bodyPr>
            <a:normAutofit/>
          </a:bodyPr>
          <a:lstStyle/>
          <a:p>
            <a:pPr lvl="0" algn="just"/>
            <a:r>
              <a:rPr lang="es-CO" dirty="0"/>
              <a:t>Establecer las reglas </a:t>
            </a:r>
            <a:endParaRPr lang="es-CO" dirty="0" smtClean="0"/>
          </a:p>
          <a:p>
            <a:pPr lvl="0" algn="just"/>
            <a:r>
              <a:rPr lang="es-CO" dirty="0" smtClean="0"/>
              <a:t>Vigilar </a:t>
            </a:r>
            <a:r>
              <a:rPr lang="es-CO" dirty="0"/>
              <a:t>que los recursos de los trabajadores </a:t>
            </a:r>
            <a:endParaRPr lang="es-CO" dirty="0" smtClean="0"/>
          </a:p>
          <a:p>
            <a:pPr lvl="0" algn="just"/>
            <a:r>
              <a:rPr lang="es-CO" dirty="0" smtClean="0"/>
              <a:t>Supervisa </a:t>
            </a:r>
            <a:r>
              <a:rPr lang="es-CO" dirty="0"/>
              <a:t>que los recursos de los trabajadores estén invertidos bajo el régimen de inversión.</a:t>
            </a:r>
          </a:p>
          <a:p>
            <a:pPr lvl="0" algn="just"/>
            <a:r>
              <a:rPr lang="es-CO" dirty="0"/>
              <a:t>Se asegura de que se brinde la información requerida para el trabajador.</a:t>
            </a:r>
          </a:p>
          <a:p>
            <a:pPr lvl="0" algn="just"/>
            <a:r>
              <a:rPr lang="es-CO" dirty="0"/>
              <a:t>Llegará a sancionar o </a:t>
            </a:r>
            <a:r>
              <a:rPr lang="es-CO" dirty="0" smtClean="0"/>
              <a:t>multar</a:t>
            </a:r>
            <a:endParaRPr lang="es-CO" dirty="0"/>
          </a:p>
          <a:p>
            <a:pPr algn="just"/>
            <a:endParaRPr lang="es-CO" dirty="0"/>
          </a:p>
        </p:txBody>
      </p:sp>
    </p:spTree>
    <p:extLst>
      <p:ext uri="{BB962C8B-B14F-4D97-AF65-F5344CB8AC3E}">
        <p14:creationId xmlns="" xmlns:p14="http://schemas.microsoft.com/office/powerpoint/2010/main" val="22756442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188640"/>
            <a:ext cx="7498080" cy="1714202"/>
          </a:xfrm>
        </p:spPr>
        <p:txBody>
          <a:bodyPr>
            <a:normAutofit fontScale="90000"/>
          </a:bodyPr>
          <a:lstStyle/>
          <a:p>
            <a:r>
              <a:rPr lang="es-MX" dirty="0" smtClean="0"/>
              <a:t>Sociedades de Inversión Especializadas en Fondos para el Retiro (SIEFORES)</a:t>
            </a:r>
            <a:endParaRPr lang="es-MX" dirty="0"/>
          </a:p>
        </p:txBody>
      </p:sp>
      <p:sp>
        <p:nvSpPr>
          <p:cNvPr id="3" name="2 Marcador de contenido"/>
          <p:cNvSpPr>
            <a:spLocks noGrp="1"/>
          </p:cNvSpPr>
          <p:nvPr>
            <p:ph idx="1"/>
          </p:nvPr>
        </p:nvSpPr>
        <p:spPr>
          <a:xfrm>
            <a:off x="1435608" y="2132856"/>
            <a:ext cx="7498080" cy="4115544"/>
          </a:xfrm>
        </p:spPr>
        <p:txBody>
          <a:bodyPr/>
          <a:lstStyle/>
          <a:p>
            <a:r>
              <a:rPr lang="es-MX" dirty="0" smtClean="0"/>
              <a:t>Son </a:t>
            </a:r>
            <a:r>
              <a:rPr lang="es-CO" dirty="0"/>
              <a:t>los fondos que hacen las AFORES luego de realizar una inversión segura de los recursos que tienen los trabajadores.</a:t>
            </a:r>
          </a:p>
          <a:p>
            <a:endParaRPr lang="es-MX" dirty="0"/>
          </a:p>
        </p:txBody>
      </p:sp>
      <p:pic>
        <p:nvPicPr>
          <p:cNvPr id="4" name="3 Imagen" descr="siefores que son - Buscar con Google - Google Chrome"/>
          <p:cNvPicPr>
            <a:picLocks noChangeAspect="1"/>
          </p:cNvPicPr>
          <p:nvPr/>
        </p:nvPicPr>
        <p:blipFill rotWithShape="1">
          <a:blip r:embed="rId2" cstate="print">
            <a:extLst>
              <a:ext uri="{28A0092B-C50C-407E-A947-70E740481C1C}">
                <a14:useLocalDpi xmlns="" xmlns:a14="http://schemas.microsoft.com/office/drawing/2010/main" val="0"/>
              </a:ext>
            </a:extLst>
          </a:blip>
          <a:srcRect l="6667" t="50000" r="51667" b="27807"/>
          <a:stretch/>
        </p:blipFill>
        <p:spPr>
          <a:xfrm>
            <a:off x="2483768" y="4293096"/>
            <a:ext cx="6043364" cy="1782794"/>
          </a:xfrm>
          <a:prstGeom prst="rect">
            <a:avLst/>
          </a:prstGeom>
        </p:spPr>
      </p:pic>
    </p:spTree>
    <p:extLst>
      <p:ext uri="{BB962C8B-B14F-4D97-AF65-F5344CB8AC3E}">
        <p14:creationId xmlns="" xmlns:p14="http://schemas.microsoft.com/office/powerpoint/2010/main" val="12000412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1116474" y="404664"/>
            <a:ext cx="7498080" cy="5904656"/>
          </a:xfrm>
          <a:prstGeom prst="rect">
            <a:avLst/>
          </a:prstGeom>
        </p:spPr>
        <p:txBody>
          <a:bodyPr>
            <a:normAutofit lnSpcReduction="10000"/>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algn="just"/>
            <a:r>
              <a:rPr lang="es-CO" smtClean="0"/>
              <a:t>La inversión se obtiene a través de una cartera de instrumentos seleccionados de acuerdo al perfil de riesgo que se tiene.  Como toda inversión puede que el valor aumente o disminuya.</a:t>
            </a:r>
          </a:p>
          <a:p>
            <a:pPr marL="82296" indent="0">
              <a:buFont typeface="Wingdings 2"/>
              <a:buNone/>
            </a:pPr>
            <a:endParaRPr lang="es-CO" smtClean="0"/>
          </a:p>
          <a:p>
            <a:pPr marL="82296" indent="0">
              <a:buFont typeface="Wingdings 2"/>
              <a:buNone/>
            </a:pPr>
            <a:endParaRPr lang="es-CO" smtClean="0"/>
          </a:p>
          <a:p>
            <a:endParaRPr lang="es-CO" smtClean="0"/>
          </a:p>
          <a:p>
            <a:endParaRPr lang="es-CO" smtClean="0"/>
          </a:p>
          <a:p>
            <a:pPr marL="603504" lvl="2" indent="0" algn="just">
              <a:buFont typeface="Wingdings 2"/>
              <a:buNone/>
            </a:pPr>
            <a:endParaRPr lang="es-CO" smtClean="0"/>
          </a:p>
          <a:p>
            <a:pPr marL="603504" lvl="2" indent="0" algn="just">
              <a:buFont typeface="Wingdings 2"/>
              <a:buNone/>
            </a:pPr>
            <a:endParaRPr lang="es-CO" smtClean="0"/>
          </a:p>
          <a:p>
            <a:pPr marL="356616" lvl="1" indent="0" algn="just">
              <a:buFont typeface="Verdana"/>
              <a:buNone/>
            </a:pPr>
            <a:r>
              <a:rPr lang="es-CO" sz="2400" smtClean="0"/>
              <a:t>Las inversiones se hacen bajo las reglas de CONSAR, dependiendo al grupo que pertenezca.</a:t>
            </a:r>
            <a:endParaRPr lang="es-CO" sz="2400" dirty="0" smtClean="0"/>
          </a:p>
        </p:txBody>
      </p:sp>
      <p:pic>
        <p:nvPicPr>
          <p:cNvPr id="5" name="4 Imagen" descr="siefores que son - Buscar con Google - Google Chrome"/>
          <p:cNvPicPr>
            <a:picLocks noChangeAspect="1"/>
          </p:cNvPicPr>
          <p:nvPr/>
        </p:nvPicPr>
        <p:blipFill rotWithShape="1">
          <a:blip r:embed="rId2" cstate="print">
            <a:extLst>
              <a:ext uri="{28A0092B-C50C-407E-A947-70E740481C1C}">
                <a14:useLocalDpi xmlns="" xmlns:a14="http://schemas.microsoft.com/office/drawing/2010/main" val="0"/>
              </a:ext>
            </a:extLst>
          </a:blip>
          <a:srcRect l="5466" t="46992" r="49742" b="25173"/>
          <a:stretch/>
        </p:blipFill>
        <p:spPr>
          <a:xfrm>
            <a:off x="1907704" y="3356992"/>
            <a:ext cx="6208846" cy="2136998"/>
          </a:xfrm>
          <a:prstGeom prst="rect">
            <a:avLst/>
          </a:prstGeom>
        </p:spPr>
      </p:pic>
    </p:spTree>
    <p:extLst>
      <p:ext uri="{BB962C8B-B14F-4D97-AF65-F5344CB8AC3E}">
        <p14:creationId xmlns="" xmlns:p14="http://schemas.microsoft.com/office/powerpoint/2010/main" val="20959606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4. Subsistema bancario y de valores</a:t>
            </a:r>
            <a:endParaRPr lang="es-MX" dirty="0"/>
          </a:p>
        </p:txBody>
      </p:sp>
      <p:sp>
        <p:nvSpPr>
          <p:cNvPr id="3" name="2 Marcador de texto"/>
          <p:cNvSpPr>
            <a:spLocks noGrp="1"/>
          </p:cNvSpPr>
          <p:nvPr>
            <p:ph type="body" idx="1"/>
          </p:nvPr>
        </p:nvSpPr>
        <p:spPr/>
        <p:txBody>
          <a:bodyPr/>
          <a:lstStyle/>
          <a:p>
            <a:r>
              <a:rPr lang="es-MX" dirty="0" smtClean="0"/>
              <a:t>Sistema Financiero Mexicano</a:t>
            </a:r>
            <a:endParaRPr lang="es-MX" dirty="0"/>
          </a:p>
        </p:txBody>
      </p:sp>
    </p:spTree>
    <p:extLst>
      <p:ext uri="{BB962C8B-B14F-4D97-AF65-F5344CB8AC3E}">
        <p14:creationId xmlns="" xmlns:p14="http://schemas.microsoft.com/office/powerpoint/2010/main" val="16645946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Comisión Nacional Bancaria y de Valores (CNVB)</a:t>
            </a:r>
            <a:endParaRPr lang="es-MX" dirty="0"/>
          </a:p>
        </p:txBody>
      </p:sp>
      <p:sp>
        <p:nvSpPr>
          <p:cNvPr id="3" name="2 Marcador de contenido"/>
          <p:cNvSpPr>
            <a:spLocks noGrp="1"/>
          </p:cNvSpPr>
          <p:nvPr>
            <p:ph idx="1"/>
          </p:nvPr>
        </p:nvSpPr>
        <p:spPr>
          <a:xfrm>
            <a:off x="1403648" y="1700808"/>
            <a:ext cx="7498080" cy="4800600"/>
          </a:xfrm>
        </p:spPr>
        <p:txBody>
          <a:bodyPr/>
          <a:lstStyle/>
          <a:p>
            <a:r>
              <a:rPr lang="es-MX" dirty="0" smtClean="0"/>
              <a:t>Órgano encargado de </a:t>
            </a:r>
            <a:r>
              <a:rPr lang="es-MX" dirty="0"/>
              <a:t>procurar el correcto funcionamiento de las entidades financieras, manteniendo y fomentando el sano y equilibrado desarrollo del sistema financiero en su conjunto, con el propósito de proteger los intereses del público usuario.</a:t>
            </a:r>
          </a:p>
        </p:txBody>
      </p:sp>
      <p:sp>
        <p:nvSpPr>
          <p:cNvPr id="4" name="AutoShape 2" descr="Resultado de imagen para cnbv"/>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Resultado de imagen para cnbv"/>
          <p:cNvSpPr>
            <a:spLocks noChangeAspect="1" noChangeArrowheads="1"/>
          </p:cNvSpPr>
          <p:nvPr/>
        </p:nvSpPr>
        <p:spPr bwMode="auto">
          <a:xfrm>
            <a:off x="307975" y="79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7" descr="Resultado de imagen para cnbv"/>
          <p:cNvSpPr>
            <a:spLocks noChangeAspect="1" noChangeArrowheads="1"/>
          </p:cNvSpPr>
          <p:nvPr/>
        </p:nvSpPr>
        <p:spPr bwMode="auto">
          <a:xfrm>
            <a:off x="460375" y="1603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32" name="Picture 8"/>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418859" y="5191125"/>
            <a:ext cx="2743200" cy="16668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16094819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Misión</a:t>
            </a:r>
            <a:endParaRPr lang="es-MX" dirty="0"/>
          </a:p>
        </p:txBody>
      </p:sp>
      <p:sp>
        <p:nvSpPr>
          <p:cNvPr id="3" name="2 Marcador de contenido"/>
          <p:cNvSpPr>
            <a:spLocks noGrp="1"/>
          </p:cNvSpPr>
          <p:nvPr>
            <p:ph idx="1"/>
          </p:nvPr>
        </p:nvSpPr>
        <p:spPr>
          <a:xfrm>
            <a:off x="1403648" y="1700808"/>
            <a:ext cx="7498080" cy="4800600"/>
          </a:xfrm>
        </p:spPr>
        <p:txBody>
          <a:bodyPr/>
          <a:lstStyle/>
          <a:p>
            <a:r>
              <a:rPr lang="es-MX" dirty="0" smtClean="0"/>
              <a:t>“Supervisar </a:t>
            </a:r>
            <a:r>
              <a:rPr lang="es-MX" dirty="0"/>
              <a:t>y regular a las entidades integrantes del sistema financiero mexicano, a fin de procurar su estabilidad y correcto funcionamiento, así como mantener y fomentar el sano y equilibrado desarrollo de dicho sistema en su conjunto, en protección de los intereses del público</a:t>
            </a:r>
            <a:r>
              <a:rPr lang="es-MX" dirty="0" smtClean="0"/>
              <a:t>.”</a:t>
            </a:r>
            <a:endParaRPr lang="es-MX" dirty="0"/>
          </a:p>
          <a:p>
            <a:endParaRPr lang="es-MX" dirty="0"/>
          </a:p>
        </p:txBody>
      </p:sp>
      <p:sp>
        <p:nvSpPr>
          <p:cNvPr id="4" name="AutoShape 2" descr="Resultado de imagen para cnbv"/>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Resultado de imagen para cnbv"/>
          <p:cNvSpPr>
            <a:spLocks noChangeAspect="1" noChangeArrowheads="1"/>
          </p:cNvSpPr>
          <p:nvPr/>
        </p:nvSpPr>
        <p:spPr bwMode="auto">
          <a:xfrm>
            <a:off x="307975" y="79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7" descr="Resultado de imagen para cnbv"/>
          <p:cNvSpPr>
            <a:spLocks noChangeAspect="1" noChangeArrowheads="1"/>
          </p:cNvSpPr>
          <p:nvPr/>
        </p:nvSpPr>
        <p:spPr bwMode="auto">
          <a:xfrm>
            <a:off x="460375" y="1603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32" name="Picture 8"/>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418859" y="5191125"/>
            <a:ext cx="2743200" cy="16668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36062144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Marco Jurídico</a:t>
            </a:r>
            <a:endParaRPr lang="es-MX" dirty="0"/>
          </a:p>
        </p:txBody>
      </p:sp>
      <p:sp>
        <p:nvSpPr>
          <p:cNvPr id="4" name="AutoShape 2" descr="Resultado de imagen para cnbv"/>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Resultado de imagen para cnbv"/>
          <p:cNvSpPr>
            <a:spLocks noChangeAspect="1" noChangeArrowheads="1"/>
          </p:cNvSpPr>
          <p:nvPr/>
        </p:nvSpPr>
        <p:spPr bwMode="auto">
          <a:xfrm>
            <a:off x="307975" y="79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7" descr="Resultado de imagen para cnbv"/>
          <p:cNvSpPr>
            <a:spLocks noChangeAspect="1" noChangeArrowheads="1"/>
          </p:cNvSpPr>
          <p:nvPr/>
        </p:nvSpPr>
        <p:spPr bwMode="auto">
          <a:xfrm>
            <a:off x="460375" y="1603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32" name="Picture 8"/>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418859" y="5191125"/>
            <a:ext cx="2743200" cy="16668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6 Rectángulo"/>
          <p:cNvSpPr/>
          <p:nvPr/>
        </p:nvSpPr>
        <p:spPr>
          <a:xfrm>
            <a:off x="1115616" y="1268760"/>
            <a:ext cx="3744416" cy="12241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a:t>Ley de la Comisión Nacional Bancaria y de Valores</a:t>
            </a:r>
          </a:p>
        </p:txBody>
      </p:sp>
      <p:cxnSp>
        <p:nvCxnSpPr>
          <p:cNvPr id="10" name="9 Conector angular"/>
          <p:cNvCxnSpPr/>
          <p:nvPr/>
        </p:nvCxnSpPr>
        <p:spPr>
          <a:xfrm>
            <a:off x="1259632" y="2492896"/>
            <a:ext cx="1728192" cy="1512168"/>
          </a:xfrm>
          <a:prstGeom prst="bentConnector3">
            <a:avLst>
              <a:gd name="adj1" fmla="val 55528"/>
            </a:avLst>
          </a:prstGeom>
          <a:ln>
            <a:tailEnd type="arrow"/>
          </a:ln>
        </p:spPr>
        <p:style>
          <a:lnRef idx="3">
            <a:schemeClr val="accent3"/>
          </a:lnRef>
          <a:fillRef idx="0">
            <a:schemeClr val="accent3"/>
          </a:fillRef>
          <a:effectRef idx="2">
            <a:schemeClr val="accent3"/>
          </a:effectRef>
          <a:fontRef idx="minor">
            <a:schemeClr val="tx1"/>
          </a:fontRef>
        </p:style>
      </p:cxnSp>
      <p:sp>
        <p:nvSpPr>
          <p:cNvPr id="14" name="13 Rectángulo"/>
          <p:cNvSpPr/>
          <p:nvPr/>
        </p:nvSpPr>
        <p:spPr>
          <a:xfrm>
            <a:off x="3013172" y="3105834"/>
            <a:ext cx="5807299" cy="226738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just"/>
            <a:r>
              <a:rPr lang="es-MX" b="1" dirty="0" smtClean="0"/>
              <a:t>Art. 2 - </a:t>
            </a:r>
            <a:r>
              <a:rPr lang="es-MX" dirty="0" smtClean="0"/>
              <a:t>La </a:t>
            </a:r>
            <a:r>
              <a:rPr lang="es-MX" dirty="0"/>
              <a:t>Comisión tendrá por objeto supervisar y regular en </a:t>
            </a:r>
            <a:r>
              <a:rPr lang="es-MX" dirty="0" smtClean="0"/>
              <a:t>el ámbito </a:t>
            </a:r>
            <a:r>
              <a:rPr lang="es-MX" dirty="0"/>
              <a:t>de su competencia a las entidades integrantes </a:t>
            </a:r>
            <a:r>
              <a:rPr lang="es-MX" dirty="0" smtClean="0"/>
              <a:t>del sistema </a:t>
            </a:r>
            <a:r>
              <a:rPr lang="es-MX" dirty="0"/>
              <a:t>financiero mexicano que esta Ley señala, a fin de procurar su estabilidad y correcto funcionamiento, así como mantener y fomentar el sano y equilibrado desarrollo de dicho sistema en su conjunto, en protección de los intereses del público. </a:t>
            </a:r>
          </a:p>
        </p:txBody>
      </p:sp>
    </p:spTree>
    <p:extLst>
      <p:ext uri="{BB962C8B-B14F-4D97-AF65-F5344CB8AC3E}">
        <p14:creationId xmlns="" xmlns:p14="http://schemas.microsoft.com/office/powerpoint/2010/main" val="36062144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4.1 Intermediarios financieros bancarios</a:t>
            </a:r>
            <a:endParaRPr lang="es-MX" dirty="0"/>
          </a:p>
        </p:txBody>
      </p:sp>
      <p:sp>
        <p:nvSpPr>
          <p:cNvPr id="5" name="4 Marcador de texto"/>
          <p:cNvSpPr>
            <a:spLocks noGrp="1"/>
          </p:cNvSpPr>
          <p:nvPr>
            <p:ph type="body" idx="1"/>
          </p:nvPr>
        </p:nvSpPr>
        <p:spPr/>
        <p:txBody>
          <a:bodyPr/>
          <a:lstStyle/>
          <a:p>
            <a:r>
              <a:rPr lang="es-MX" dirty="0" smtClean="0"/>
              <a:t>Sistema Financiero Mexicano</a:t>
            </a:r>
            <a:endParaRPr lang="es-MX" dirty="0"/>
          </a:p>
        </p:txBody>
      </p:sp>
    </p:spTree>
    <p:extLst>
      <p:ext uri="{BB962C8B-B14F-4D97-AF65-F5344CB8AC3E}">
        <p14:creationId xmlns="" xmlns:p14="http://schemas.microsoft.com/office/powerpoint/2010/main" val="2702842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Título"/>
          <p:cNvSpPr txBox="1">
            <a:spLocks/>
          </p:cNvSpPr>
          <p:nvPr/>
        </p:nvSpPr>
        <p:spPr>
          <a:xfrm>
            <a:off x="1043608" y="620688"/>
            <a:ext cx="7920880" cy="939800"/>
          </a:xfrm>
          <a:prstGeom prst="rect">
            <a:avLst/>
          </a:prstGeom>
        </p:spPr>
        <p:txBody>
          <a:bodyPr>
            <a:normAutofit/>
          </a:bodyPr>
          <a:lstStyle/>
          <a:p>
            <a:pPr algn="ctr" eaLnBrk="0" hangingPunct="0">
              <a:defRPr/>
            </a:pPr>
            <a:r>
              <a:rPr lang="es-MX" sz="4400" kern="0" dirty="0" smtClean="0">
                <a:latin typeface="+mj-lt"/>
                <a:ea typeface="+mj-ea"/>
                <a:cs typeface="Times New Roman" pitchFamily="18" charset="0"/>
              </a:rPr>
              <a:t>JUSTIFICACIÓN</a:t>
            </a:r>
            <a:endParaRPr lang="es-MX" sz="4400" kern="0" dirty="0">
              <a:latin typeface="+mj-lt"/>
              <a:ea typeface="+mj-ea"/>
              <a:cs typeface="Times New Roman" pitchFamily="18" charset="0"/>
            </a:endParaRPr>
          </a:p>
        </p:txBody>
      </p:sp>
      <p:sp>
        <p:nvSpPr>
          <p:cNvPr id="3" name="6 Marcador de contenido"/>
          <p:cNvSpPr txBox="1">
            <a:spLocks/>
          </p:cNvSpPr>
          <p:nvPr/>
        </p:nvSpPr>
        <p:spPr>
          <a:xfrm>
            <a:off x="1000746" y="1462063"/>
            <a:ext cx="7747718" cy="4176712"/>
          </a:xfrm>
          <a:prstGeom prst="rect">
            <a:avLst/>
          </a:prstGeom>
        </p:spPr>
        <p:txBody>
          <a:bodyPr>
            <a:normAutofit fontScale="92500" lnSpcReduction="10000"/>
          </a:bodyPr>
          <a:lstStyle/>
          <a:p>
            <a:pPr marL="342900" indent="-342900" algn="just" eaLnBrk="0" hangingPunct="0">
              <a:spcBef>
                <a:spcPct val="20000"/>
              </a:spcBef>
              <a:defRPr/>
            </a:pPr>
            <a:endParaRPr lang="es-MX" sz="2900" kern="0" dirty="0">
              <a:latin typeface="+mn-lt"/>
              <a:cs typeface="Times New Roman" pitchFamily="18" charset="0"/>
            </a:endParaRPr>
          </a:p>
          <a:p>
            <a:pPr indent="-342900" algn="just" eaLnBrk="0" hangingPunct="0">
              <a:spcBef>
                <a:spcPct val="20000"/>
              </a:spcBef>
              <a:defRPr/>
            </a:pPr>
            <a:r>
              <a:rPr lang="es-MX" sz="2400" b="1" kern="0" dirty="0" smtClean="0">
                <a:cs typeface="Times New Roman" pitchFamily="18" charset="0"/>
              </a:rPr>
              <a:t>El sistema financiero mexicano y los mercados que lo conforman han tenido una serie de cambios muy significativos en los últimos treinta años. Los mercados se ha visto sujetos a la liberación, innovación financiera, desregulación y globalización. Todo este proceso ha implicado cambios significativos en toda su estructural, tanto en la de regulación y supervisión, como a nivel operativo y de funcionamiento. </a:t>
            </a:r>
          </a:p>
          <a:p>
            <a:pPr indent="-342900" algn="just" eaLnBrk="0" hangingPunct="0">
              <a:spcBef>
                <a:spcPct val="20000"/>
              </a:spcBef>
              <a:defRPr/>
            </a:pPr>
            <a:r>
              <a:rPr lang="es-MX" sz="2400" b="1" kern="0" dirty="0" smtClean="0">
                <a:latin typeface="+mn-lt"/>
                <a:cs typeface="Times New Roman" pitchFamily="18" charset="0"/>
              </a:rPr>
              <a:t>Se vuelve una imperiosa necesidad conocer e integrar estos ajustes para entender la dimensión y tamaño que actualmente tienen los mercados financieros.</a:t>
            </a:r>
            <a:endParaRPr lang="es-MX" sz="2400" b="1" kern="0" dirty="0">
              <a:latin typeface="+mn-lt"/>
              <a:cs typeface="Times New Roman" pitchFamily="18" charset="0"/>
            </a:endParaRPr>
          </a:p>
          <a:p>
            <a:pPr indent="-342900" eaLnBrk="0" hangingPunct="0">
              <a:spcBef>
                <a:spcPct val="20000"/>
              </a:spcBef>
              <a:buFontTx/>
              <a:buChar char="•"/>
              <a:defRPr/>
            </a:pPr>
            <a:endParaRPr lang="es-MX" sz="3200" kern="0" dirty="0">
              <a:latin typeface="+mn-lt"/>
              <a:cs typeface="+mn-cs"/>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Instituciones de crédito y banca múltiple</a:t>
            </a:r>
            <a:endParaRPr lang="es-MX" dirty="0"/>
          </a:p>
        </p:txBody>
      </p:sp>
      <p:sp>
        <p:nvSpPr>
          <p:cNvPr id="4" name="3 Marcador de contenido"/>
          <p:cNvSpPr>
            <a:spLocks noGrp="1"/>
          </p:cNvSpPr>
          <p:nvPr>
            <p:ph sz="half" idx="1"/>
          </p:nvPr>
        </p:nvSpPr>
        <p:spPr/>
        <p:txBody>
          <a:bodyPr>
            <a:normAutofit lnSpcReduction="10000"/>
          </a:bodyPr>
          <a:lstStyle/>
          <a:p>
            <a:r>
              <a:rPr lang="es-MX" dirty="0" smtClean="0"/>
              <a:t>Empresas Bancarias constituidas como SAA</a:t>
            </a:r>
          </a:p>
          <a:p>
            <a:r>
              <a:rPr lang="es-MX" dirty="0" smtClean="0"/>
              <a:t>Reciben dinero del público (</a:t>
            </a:r>
            <a:r>
              <a:rPr lang="es-MX" dirty="0" err="1" smtClean="0"/>
              <a:t>Op</a:t>
            </a:r>
            <a:r>
              <a:rPr lang="es-MX" dirty="0" smtClean="0"/>
              <a:t>. Pasivas) y lo utilizan para otorgar crédito (</a:t>
            </a:r>
            <a:r>
              <a:rPr lang="es-MX" dirty="0" err="1" smtClean="0"/>
              <a:t>Op</a:t>
            </a:r>
            <a:r>
              <a:rPr lang="es-MX" dirty="0" smtClean="0"/>
              <a:t>. Activas).</a:t>
            </a:r>
          </a:p>
          <a:p>
            <a:r>
              <a:rPr lang="es-MX" dirty="0" smtClean="0"/>
              <a:t>Se caracterizan por la creación secundaria de dinero  </a:t>
            </a:r>
            <a:endParaRPr lang="es-MX" dirty="0"/>
          </a:p>
        </p:txBody>
      </p:sp>
      <p:sp>
        <p:nvSpPr>
          <p:cNvPr id="6" name="5 Rectángulo"/>
          <p:cNvSpPr/>
          <p:nvPr/>
        </p:nvSpPr>
        <p:spPr>
          <a:xfrm>
            <a:off x="5868144" y="1052736"/>
            <a:ext cx="2592288" cy="18002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285750" indent="-285750" algn="just">
              <a:buFont typeface="Wingdings" panose="05000000000000000000" pitchFamily="2" charset="2"/>
              <a:buChar char="Ø"/>
            </a:pPr>
            <a:r>
              <a:rPr lang="es-MX" dirty="0" smtClean="0"/>
              <a:t>Banca Privada</a:t>
            </a:r>
          </a:p>
          <a:p>
            <a:pPr marL="285750" indent="-285750" algn="just">
              <a:buFont typeface="Wingdings" panose="05000000000000000000" pitchFamily="2" charset="2"/>
              <a:buChar char="Ø"/>
            </a:pPr>
            <a:r>
              <a:rPr lang="es-MX" dirty="0" smtClean="0"/>
              <a:t>Banca Comercial</a:t>
            </a:r>
          </a:p>
          <a:p>
            <a:pPr marL="285750" indent="-285750" algn="just">
              <a:buFont typeface="Wingdings" panose="05000000000000000000" pitchFamily="2" charset="2"/>
              <a:buChar char="Ø"/>
            </a:pPr>
            <a:r>
              <a:rPr lang="es-MX" dirty="0" smtClean="0"/>
              <a:t>Banca </a:t>
            </a:r>
            <a:r>
              <a:rPr lang="es-MX" dirty="0" err="1" smtClean="0"/>
              <a:t>Multioperaciones</a:t>
            </a:r>
            <a:endParaRPr lang="es-MX" dirty="0"/>
          </a:p>
        </p:txBody>
      </p:sp>
      <p:sp>
        <p:nvSpPr>
          <p:cNvPr id="7" name="6 Flecha derecha"/>
          <p:cNvSpPr/>
          <p:nvPr/>
        </p:nvSpPr>
        <p:spPr>
          <a:xfrm>
            <a:off x="4804530" y="1448780"/>
            <a:ext cx="936104" cy="1008112"/>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1026" name="Picture 2" descr="http://4.bp.blogspot.com/-OIlzb0_ngf4/UAOZv19mzJI/AAAAAAAAAH4/UQz92cxtM1U/s1600/banca-en-linea_2.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259288" y="3501008"/>
            <a:ext cx="3810000" cy="24003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0145569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Banca de Desarrollo</a:t>
            </a:r>
            <a:endParaRPr lang="es-MX" dirty="0"/>
          </a:p>
        </p:txBody>
      </p:sp>
      <p:sp>
        <p:nvSpPr>
          <p:cNvPr id="4" name="3 Rectángulo"/>
          <p:cNvSpPr/>
          <p:nvPr/>
        </p:nvSpPr>
        <p:spPr>
          <a:xfrm>
            <a:off x="1187624" y="1878361"/>
            <a:ext cx="3816424" cy="1584176"/>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just"/>
            <a:r>
              <a:rPr lang="es-MX" dirty="0"/>
              <a:t>E</a:t>
            </a:r>
            <a:r>
              <a:rPr lang="es-MX" dirty="0" smtClean="0"/>
              <a:t>ntidades </a:t>
            </a:r>
            <a:r>
              <a:rPr lang="es-MX" dirty="0"/>
              <a:t>de la Administración Pública Federal, con personalidad jurídica y patrimonio propios, constituidas con el carácter de sociedades nacionales de crédito</a:t>
            </a:r>
          </a:p>
        </p:txBody>
      </p:sp>
      <p:sp>
        <p:nvSpPr>
          <p:cNvPr id="6" name="5 Flecha doblada hacia arriba"/>
          <p:cNvSpPr/>
          <p:nvPr/>
        </p:nvSpPr>
        <p:spPr>
          <a:xfrm rot="5400000">
            <a:off x="2555776" y="4002213"/>
            <a:ext cx="1440160" cy="1008112"/>
          </a:xfrm>
          <a:prstGeom prst="bentUp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s-MX"/>
          </a:p>
        </p:txBody>
      </p:sp>
      <p:sp>
        <p:nvSpPr>
          <p:cNvPr id="7" name="6 CuadroTexto"/>
          <p:cNvSpPr txBox="1"/>
          <p:nvPr/>
        </p:nvSpPr>
        <p:spPr>
          <a:xfrm>
            <a:off x="2009328" y="3989146"/>
            <a:ext cx="461665" cy="1034246"/>
          </a:xfrm>
          <a:prstGeom prst="rect">
            <a:avLst/>
          </a:prstGeom>
          <a:noFill/>
        </p:spPr>
        <p:txBody>
          <a:bodyPr vert="vert270" wrap="square" rtlCol="0">
            <a:spAutoFit/>
          </a:bodyPr>
          <a:lstStyle/>
          <a:p>
            <a:r>
              <a:rPr lang="es-MX" dirty="0" smtClean="0"/>
              <a:t>Objetivo</a:t>
            </a:r>
            <a:endParaRPr lang="es-MX" dirty="0"/>
          </a:p>
        </p:txBody>
      </p:sp>
      <p:sp>
        <p:nvSpPr>
          <p:cNvPr id="8" name="7 Rectángulo"/>
          <p:cNvSpPr/>
          <p:nvPr/>
        </p:nvSpPr>
        <p:spPr>
          <a:xfrm>
            <a:off x="4139952" y="4293096"/>
            <a:ext cx="3816424" cy="1584176"/>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just"/>
            <a:r>
              <a:rPr lang="es-MX" dirty="0" smtClean="0"/>
              <a:t>Facilitar </a:t>
            </a:r>
            <a:r>
              <a:rPr lang="es-MX" dirty="0"/>
              <a:t>el acceso al ahorro y financiamiento a personas físicas y morales, así como proporcionarles asistencia técnica y capacitación.</a:t>
            </a:r>
          </a:p>
        </p:txBody>
      </p:sp>
      <p:pic>
        <p:nvPicPr>
          <p:cNvPr id="2050" name="Picture 2" descr="http://image.slidesharecdn.com/sistemafinancieromexicano-120122133104-phpapp02/95/sistema-financiero-mexicano-9-728.jpg?cb=1327239444"/>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l="51953" t="34094" r="6716" b="22757"/>
          <a:stretch/>
        </p:blipFill>
        <p:spPr bwMode="auto">
          <a:xfrm>
            <a:off x="5404513" y="1878361"/>
            <a:ext cx="2866030" cy="224401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946917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4.2 intermediarios financieros no bancarios </a:t>
            </a:r>
            <a:endParaRPr lang="es-MX" dirty="0"/>
          </a:p>
        </p:txBody>
      </p:sp>
      <p:sp>
        <p:nvSpPr>
          <p:cNvPr id="5" name="4 Marcador de texto"/>
          <p:cNvSpPr>
            <a:spLocks noGrp="1"/>
          </p:cNvSpPr>
          <p:nvPr>
            <p:ph type="body" idx="1"/>
          </p:nvPr>
        </p:nvSpPr>
        <p:spPr/>
        <p:txBody>
          <a:bodyPr/>
          <a:lstStyle/>
          <a:p>
            <a:r>
              <a:rPr lang="es-MX" dirty="0" smtClean="0"/>
              <a:t>Estructura del Sistema Financiero Mexicano</a:t>
            </a:r>
            <a:endParaRPr lang="es-MX" dirty="0"/>
          </a:p>
        </p:txBody>
      </p:sp>
    </p:spTree>
    <p:extLst>
      <p:ext uri="{BB962C8B-B14F-4D97-AF65-F5344CB8AC3E}">
        <p14:creationId xmlns="" xmlns:p14="http://schemas.microsoft.com/office/powerpoint/2010/main" val="13732754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3 Marcador de contenido"/>
          <p:cNvGraphicFramePr>
            <a:graphicFrameLocks noGrp="1"/>
          </p:cNvGraphicFramePr>
          <p:nvPr>
            <p:ph idx="1"/>
            <p:extLst>
              <p:ext uri="{D42A27DB-BD31-4B8C-83A1-F6EECF244321}">
                <p14:modId xmlns="" xmlns:p14="http://schemas.microsoft.com/office/powerpoint/2010/main" val="3993096096"/>
              </p:ext>
            </p:extLst>
          </p:nvPr>
        </p:nvGraphicFramePr>
        <p:xfrm>
          <a:off x="1321122" y="188640"/>
          <a:ext cx="7499350" cy="47039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8 Rectángulo redondeado"/>
          <p:cNvSpPr/>
          <p:nvPr/>
        </p:nvSpPr>
        <p:spPr>
          <a:xfrm>
            <a:off x="1183668" y="4365104"/>
            <a:ext cx="2952328" cy="1800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marL="285750" indent="-285750">
              <a:buFont typeface="Arial" pitchFamily="34" charset="0"/>
              <a:buChar char="•"/>
            </a:pPr>
            <a:endParaRPr lang="es-CO" sz="2000" dirty="0" smtClean="0"/>
          </a:p>
          <a:p>
            <a:pPr marL="285750" indent="-285750">
              <a:buFont typeface="Arial" pitchFamily="34" charset="0"/>
              <a:buChar char="•"/>
            </a:pPr>
            <a:r>
              <a:rPr lang="es-CO" sz="2000" dirty="0" smtClean="0"/>
              <a:t>Casa de Cambio</a:t>
            </a:r>
          </a:p>
          <a:p>
            <a:pPr marL="285750" indent="-285750">
              <a:buFont typeface="Arial" pitchFamily="34" charset="0"/>
              <a:buChar char="•"/>
            </a:pPr>
            <a:r>
              <a:rPr lang="es-CO" sz="2000" dirty="0" smtClean="0"/>
              <a:t>Sociedades Financieras de Objeto Múltiple Reguladas y No Reguladas.</a:t>
            </a:r>
          </a:p>
          <a:p>
            <a:pPr algn="ctr"/>
            <a:endParaRPr lang="es-CO" sz="2000" dirty="0"/>
          </a:p>
        </p:txBody>
      </p:sp>
      <p:cxnSp>
        <p:nvCxnSpPr>
          <p:cNvPr id="10" name="9 Conector recto"/>
          <p:cNvCxnSpPr>
            <a:endCxn id="9" idx="0"/>
          </p:cNvCxnSpPr>
          <p:nvPr/>
        </p:nvCxnSpPr>
        <p:spPr>
          <a:xfrm>
            <a:off x="2659832" y="3849216"/>
            <a:ext cx="0" cy="515888"/>
          </a:xfrm>
          <a:prstGeom prst="line">
            <a:avLst/>
          </a:prstGeom>
          <a:ln/>
        </p:spPr>
        <p:style>
          <a:lnRef idx="3">
            <a:schemeClr val="accent3"/>
          </a:lnRef>
          <a:fillRef idx="0">
            <a:schemeClr val="accent3"/>
          </a:fillRef>
          <a:effectRef idx="2">
            <a:schemeClr val="accent3"/>
          </a:effectRef>
          <a:fontRef idx="minor">
            <a:schemeClr val="tx1"/>
          </a:fontRef>
        </p:style>
      </p:cxnSp>
      <p:sp>
        <p:nvSpPr>
          <p:cNvPr id="11" name="10 Rectángulo redondeado"/>
          <p:cNvSpPr/>
          <p:nvPr/>
        </p:nvSpPr>
        <p:spPr>
          <a:xfrm>
            <a:off x="5364088" y="4086200"/>
            <a:ext cx="3456384" cy="222312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marL="285750" indent="-285750">
              <a:buFont typeface="Arial" pitchFamily="34" charset="0"/>
              <a:buChar char="•"/>
            </a:pPr>
            <a:endParaRPr lang="es-CO" dirty="0" smtClean="0"/>
          </a:p>
          <a:p>
            <a:pPr marL="342900" lvl="0" indent="-342900">
              <a:buFont typeface="Arial" pitchFamily="34" charset="0"/>
              <a:buChar char="•"/>
            </a:pPr>
            <a:endParaRPr lang="es-MX" dirty="0" smtClean="0"/>
          </a:p>
          <a:p>
            <a:pPr marL="342900" lvl="0" indent="-342900">
              <a:buFont typeface="Arial" pitchFamily="34" charset="0"/>
              <a:buChar char="•"/>
            </a:pPr>
            <a:r>
              <a:rPr lang="es-MX" dirty="0" smtClean="0"/>
              <a:t>Almacenes </a:t>
            </a:r>
            <a:r>
              <a:rPr lang="es-MX" dirty="0"/>
              <a:t>Generales de Deposito</a:t>
            </a:r>
            <a:endParaRPr lang="es-CO" dirty="0"/>
          </a:p>
          <a:p>
            <a:pPr marL="342900" lvl="0" indent="-342900">
              <a:buFont typeface="Arial" pitchFamily="34" charset="0"/>
              <a:buChar char="•"/>
            </a:pPr>
            <a:r>
              <a:rPr lang="es-MX" dirty="0"/>
              <a:t>Arrendadoras </a:t>
            </a:r>
            <a:endParaRPr lang="es-MX" dirty="0" smtClean="0"/>
          </a:p>
          <a:p>
            <a:pPr marL="342900" lvl="0" indent="-342900">
              <a:buFont typeface="Arial" pitchFamily="34" charset="0"/>
              <a:buChar char="•"/>
            </a:pPr>
            <a:r>
              <a:rPr lang="es-MX" dirty="0" smtClean="0"/>
              <a:t>Empresas </a:t>
            </a:r>
            <a:r>
              <a:rPr lang="es-MX" dirty="0"/>
              <a:t>de Factoraje Financiero</a:t>
            </a:r>
            <a:endParaRPr lang="es-CO" dirty="0"/>
          </a:p>
          <a:p>
            <a:pPr marL="342900" lvl="0" indent="-342900">
              <a:buFont typeface="Arial" pitchFamily="34" charset="0"/>
              <a:buChar char="•"/>
            </a:pPr>
            <a:r>
              <a:rPr lang="es-MX" dirty="0" smtClean="0"/>
              <a:t>SOFOLES</a:t>
            </a:r>
            <a:endParaRPr lang="es-CO" dirty="0" smtClean="0"/>
          </a:p>
          <a:p>
            <a:pPr marL="342900" lvl="0" indent="-342900">
              <a:buFont typeface="Arial" pitchFamily="34" charset="0"/>
              <a:buChar char="•"/>
            </a:pPr>
            <a:r>
              <a:rPr lang="es-MX" dirty="0" smtClean="0"/>
              <a:t>Uniones </a:t>
            </a:r>
            <a:r>
              <a:rPr lang="es-MX" dirty="0"/>
              <a:t>de Crédito</a:t>
            </a:r>
            <a:endParaRPr lang="es-CO" dirty="0"/>
          </a:p>
          <a:p>
            <a:pPr marL="285750" indent="-285750">
              <a:buFont typeface="Arial" pitchFamily="34" charset="0"/>
              <a:buChar char="•"/>
            </a:pPr>
            <a:endParaRPr lang="es-CO" dirty="0" smtClean="0"/>
          </a:p>
          <a:p>
            <a:pPr algn="ctr"/>
            <a:endParaRPr lang="es-CO" dirty="0"/>
          </a:p>
        </p:txBody>
      </p:sp>
      <p:cxnSp>
        <p:nvCxnSpPr>
          <p:cNvPr id="12" name="11 Conector recto"/>
          <p:cNvCxnSpPr/>
          <p:nvPr/>
        </p:nvCxnSpPr>
        <p:spPr>
          <a:xfrm>
            <a:off x="7092280" y="3849216"/>
            <a:ext cx="0" cy="216024"/>
          </a:xfrm>
          <a:prstGeom prst="line">
            <a:avLst/>
          </a:prstGeom>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 xmlns:p14="http://schemas.microsoft.com/office/powerpoint/2010/main" val="222258128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Sociedades Financieras de Objeto Múltiple (SOFOMES)</a:t>
            </a:r>
            <a:endParaRPr lang="es-MX" dirty="0"/>
          </a:p>
        </p:txBody>
      </p:sp>
      <p:sp>
        <p:nvSpPr>
          <p:cNvPr id="3" name="2 Marcador de contenido"/>
          <p:cNvSpPr>
            <a:spLocks noGrp="1"/>
          </p:cNvSpPr>
          <p:nvPr>
            <p:ph idx="1"/>
          </p:nvPr>
        </p:nvSpPr>
        <p:spPr/>
        <p:txBody>
          <a:bodyPr/>
          <a:lstStyle/>
          <a:p>
            <a:pPr algn="just"/>
            <a:r>
              <a:rPr lang="es-CO" dirty="0"/>
              <a:t>Su función es la realización de operaciones de arrendamiento financiero, factoraje financiero o crédito, sin necesidad </a:t>
            </a:r>
            <a:r>
              <a:rPr lang="es-CO" dirty="0" smtClean="0"/>
              <a:t>de tener </a:t>
            </a:r>
            <a:r>
              <a:rPr lang="es-CO" dirty="0"/>
              <a:t>autorización </a:t>
            </a:r>
            <a:br>
              <a:rPr lang="es-CO" dirty="0"/>
            </a:br>
            <a:r>
              <a:rPr lang="es-CO" dirty="0"/>
              <a:t>por parte de la </a:t>
            </a:r>
            <a:r>
              <a:rPr lang="es-CO" dirty="0" smtClean="0"/>
              <a:t>SCHP.</a:t>
            </a:r>
            <a:endParaRPr lang="es-CO" dirty="0"/>
          </a:p>
          <a:p>
            <a:endParaRPr lang="es-MX" dirty="0"/>
          </a:p>
        </p:txBody>
      </p:sp>
      <p:pic>
        <p:nvPicPr>
          <p:cNvPr id="4" name="3 Imagen" descr="empresa de factoraje - Buscar con Google - Google Chrome"/>
          <p:cNvPicPr>
            <a:picLocks noChangeAspect="1"/>
          </p:cNvPicPr>
          <p:nvPr/>
        </p:nvPicPr>
        <p:blipFill rotWithShape="1">
          <a:blip r:embed="rId2" cstate="print">
            <a:extLst>
              <a:ext uri="{28A0092B-C50C-407E-A947-70E740481C1C}">
                <a14:useLocalDpi xmlns="" xmlns:a14="http://schemas.microsoft.com/office/drawing/2010/main" val="0"/>
              </a:ext>
            </a:extLst>
          </a:blip>
          <a:srcRect l="6042" t="33449" r="50000" b="10128"/>
          <a:stretch/>
        </p:blipFill>
        <p:spPr>
          <a:xfrm>
            <a:off x="5004048" y="3927212"/>
            <a:ext cx="3958580" cy="2814156"/>
          </a:xfrm>
          <a:prstGeom prst="rect">
            <a:avLst/>
          </a:prstGeom>
        </p:spPr>
      </p:pic>
    </p:spTree>
    <p:extLst>
      <p:ext uri="{BB962C8B-B14F-4D97-AF65-F5344CB8AC3E}">
        <p14:creationId xmlns="" xmlns:p14="http://schemas.microsoft.com/office/powerpoint/2010/main" val="294595532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23025" y="404664"/>
            <a:ext cx="7498080" cy="1143000"/>
          </a:xfrm>
        </p:spPr>
        <p:txBody>
          <a:bodyPr/>
          <a:lstStyle/>
          <a:p>
            <a:r>
              <a:rPr lang="es-MX" b="1" dirty="0">
                <a:effectLst/>
              </a:rPr>
              <a:t>Casas de Cambio</a:t>
            </a:r>
            <a:endParaRPr lang="es-CO" dirty="0"/>
          </a:p>
        </p:txBody>
      </p:sp>
      <p:sp>
        <p:nvSpPr>
          <p:cNvPr id="3" name="2 Marcador de contenido"/>
          <p:cNvSpPr>
            <a:spLocks noGrp="1"/>
          </p:cNvSpPr>
          <p:nvPr>
            <p:ph idx="1"/>
          </p:nvPr>
        </p:nvSpPr>
        <p:spPr>
          <a:xfrm>
            <a:off x="1423025" y="1556792"/>
            <a:ext cx="7498080" cy="3997424"/>
          </a:xfrm>
        </p:spPr>
        <p:txBody>
          <a:bodyPr>
            <a:normAutofit/>
          </a:bodyPr>
          <a:lstStyle/>
          <a:p>
            <a:r>
              <a:rPr lang="es-CO" dirty="0" smtClean="0"/>
              <a:t>Su función es la venta y compra de divisas, están </a:t>
            </a:r>
            <a:r>
              <a:rPr lang="es-MX" dirty="0"/>
              <a:t>autorizadas por la Secretaría de Hacienda y Crédito Público, </a:t>
            </a:r>
            <a:r>
              <a:rPr lang="es-MX" dirty="0" smtClean="0"/>
              <a:t>operan bajo el reglamento del</a:t>
            </a:r>
            <a:br>
              <a:rPr lang="es-MX" dirty="0" smtClean="0"/>
            </a:br>
            <a:r>
              <a:rPr lang="es-MX" dirty="0" smtClean="0"/>
              <a:t>Banco </a:t>
            </a:r>
            <a:r>
              <a:rPr lang="es-MX" dirty="0"/>
              <a:t>de </a:t>
            </a:r>
            <a:r>
              <a:rPr lang="es-MX" dirty="0" smtClean="0"/>
              <a:t>México</a:t>
            </a:r>
            <a:br>
              <a:rPr lang="es-MX" dirty="0" smtClean="0"/>
            </a:br>
            <a:r>
              <a:rPr lang="es-MX" dirty="0" smtClean="0"/>
              <a:t>y </a:t>
            </a:r>
            <a:r>
              <a:rPr lang="es-MX" dirty="0"/>
              <a:t>supervisadas </a:t>
            </a:r>
            <a:r>
              <a:rPr lang="es-MX" dirty="0" smtClean="0"/>
              <a:t/>
            </a:r>
            <a:br>
              <a:rPr lang="es-MX" dirty="0" smtClean="0"/>
            </a:br>
            <a:r>
              <a:rPr lang="es-MX" dirty="0" smtClean="0"/>
              <a:t>por </a:t>
            </a:r>
            <a:r>
              <a:rPr lang="es-MX" dirty="0"/>
              <a:t>la Comisión </a:t>
            </a:r>
            <a:r>
              <a:rPr lang="es-MX" dirty="0" smtClean="0"/>
              <a:t/>
            </a:r>
            <a:br>
              <a:rPr lang="es-MX" dirty="0" smtClean="0"/>
            </a:br>
            <a:r>
              <a:rPr lang="es-MX" dirty="0" smtClean="0"/>
              <a:t>Nacional </a:t>
            </a:r>
            <a:r>
              <a:rPr lang="es-MX" dirty="0"/>
              <a:t>Bancaria y de Valores. </a:t>
            </a:r>
            <a:endParaRPr lang="es-CO" dirty="0"/>
          </a:p>
          <a:p>
            <a:pPr marL="82296" indent="0">
              <a:buNone/>
            </a:pPr>
            <a:endParaRPr lang="es-CO" dirty="0"/>
          </a:p>
        </p:txBody>
      </p:sp>
      <p:pic>
        <p:nvPicPr>
          <p:cNvPr id="4" name="3 Imagen" descr="mercado de divisas - Buscar con Google - Google Chrome"/>
          <p:cNvPicPr>
            <a:picLocks noChangeAspect="1"/>
          </p:cNvPicPr>
          <p:nvPr/>
        </p:nvPicPr>
        <p:blipFill rotWithShape="1">
          <a:blip r:embed="rId2" cstate="print">
            <a:extLst>
              <a:ext uri="{28A0092B-C50C-407E-A947-70E740481C1C}">
                <a14:useLocalDpi xmlns="" xmlns:a14="http://schemas.microsoft.com/office/drawing/2010/main" val="0"/>
              </a:ext>
            </a:extLst>
          </a:blip>
          <a:srcRect l="6042" t="19531" r="50000" b="13137"/>
          <a:stretch/>
        </p:blipFill>
        <p:spPr>
          <a:xfrm>
            <a:off x="4901555" y="3212976"/>
            <a:ext cx="4019550" cy="3409950"/>
          </a:xfrm>
          <a:prstGeom prst="rect">
            <a:avLst/>
          </a:prstGeom>
        </p:spPr>
      </p:pic>
    </p:spTree>
    <p:extLst>
      <p:ext uri="{BB962C8B-B14F-4D97-AF65-F5344CB8AC3E}">
        <p14:creationId xmlns="" xmlns:p14="http://schemas.microsoft.com/office/powerpoint/2010/main" val="78654942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Sociedades Financieras de Objeto Limitado (SOFOLES)</a:t>
            </a:r>
            <a:endParaRPr lang="es-MX" dirty="0"/>
          </a:p>
        </p:txBody>
      </p:sp>
      <p:sp>
        <p:nvSpPr>
          <p:cNvPr id="3" name="2 Marcador de contenido"/>
          <p:cNvSpPr>
            <a:spLocks noGrp="1"/>
          </p:cNvSpPr>
          <p:nvPr>
            <p:ph idx="1"/>
          </p:nvPr>
        </p:nvSpPr>
        <p:spPr/>
        <p:txBody>
          <a:bodyPr/>
          <a:lstStyle/>
          <a:p>
            <a:r>
              <a:rPr lang="es-MX" dirty="0" smtClean="0"/>
              <a:t>Son Sociedades Anónimas que tienen por objeto captar recursos provenientes de la colocación de valores inscritos en el Registro Nacional de Valores Intermediarios (RNVI) y otorgar créditos para determinada actividad o sector.</a:t>
            </a:r>
            <a:endParaRPr lang="es-MX" dirty="0"/>
          </a:p>
        </p:txBody>
      </p:sp>
      <p:pic>
        <p:nvPicPr>
          <p:cNvPr id="3074" name="Picture 2" descr="http://static.cnnexpansion.com/photos/2007/06/01/los-creditos-que-piden-las-pymes-se-destinan-en-48-al-capital-de-trabajo-es.2007-06-01.2959063789"/>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436096" y="4418926"/>
            <a:ext cx="3024336" cy="226825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0412925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1484784"/>
            <a:ext cx="7498080" cy="4800600"/>
          </a:xfrm>
        </p:spPr>
        <p:txBody>
          <a:bodyPr>
            <a:normAutofit/>
          </a:bodyPr>
          <a:lstStyle/>
          <a:p>
            <a:r>
              <a:rPr lang="es-MX" sz="2800" b="1" dirty="0" smtClean="0"/>
              <a:t>Almacenes Generales de Depósito : </a:t>
            </a:r>
            <a:r>
              <a:rPr lang="es-MX" sz="2800" dirty="0" smtClean="0"/>
              <a:t>Se encargan de guardar, conservar, manejar, controlar, distribuir y/o comercializar ciertos bienes o servicios que tenga bajo su cargo.</a:t>
            </a:r>
          </a:p>
          <a:p>
            <a:r>
              <a:rPr lang="es-MX" sz="2800" b="1" dirty="0"/>
              <a:t>Arrendadoras Financieras de </a:t>
            </a:r>
            <a:r>
              <a:rPr lang="es-MX" sz="2800" b="1" dirty="0" smtClean="0"/>
              <a:t>Depósito: </a:t>
            </a:r>
            <a:r>
              <a:rPr lang="es-MX" sz="2800" dirty="0" smtClean="0"/>
              <a:t>buscan obtener un financiamiento a través del arrendamiento de un bien, incluyendo costos adicionales como impuestos para así disminuir el monto inicial del arrendatario.</a:t>
            </a:r>
          </a:p>
          <a:p>
            <a:pPr marL="82296" indent="0">
              <a:buNone/>
            </a:pPr>
            <a:endParaRPr lang="es-MX" sz="2800" dirty="0" smtClean="0"/>
          </a:p>
          <a:p>
            <a:endParaRPr lang="es-CO" sz="2800" dirty="0"/>
          </a:p>
        </p:txBody>
      </p:sp>
      <p:sp>
        <p:nvSpPr>
          <p:cNvPr id="5" name="1 Título"/>
          <p:cNvSpPr>
            <a:spLocks noGrp="1"/>
          </p:cNvSpPr>
          <p:nvPr>
            <p:ph type="title"/>
          </p:nvPr>
        </p:nvSpPr>
        <p:spPr>
          <a:xfrm>
            <a:off x="1435608" y="274638"/>
            <a:ext cx="7498080" cy="1143000"/>
          </a:xfrm>
        </p:spPr>
        <p:txBody>
          <a:bodyPr>
            <a:normAutofit fontScale="90000"/>
          </a:bodyPr>
          <a:lstStyle/>
          <a:p>
            <a:r>
              <a:rPr lang="es-MX" dirty="0" smtClean="0"/>
              <a:t>Actividades Auxiliares del crédito</a:t>
            </a:r>
            <a:endParaRPr lang="es-MX" dirty="0"/>
          </a:p>
        </p:txBody>
      </p:sp>
    </p:spTree>
    <p:extLst>
      <p:ext uri="{BB962C8B-B14F-4D97-AF65-F5344CB8AC3E}">
        <p14:creationId xmlns="" xmlns:p14="http://schemas.microsoft.com/office/powerpoint/2010/main" val="252679992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factoraje - Buscar con Google - Google Chrome"/>
          <p:cNvPicPr>
            <a:picLocks noChangeAspect="1"/>
          </p:cNvPicPr>
          <p:nvPr/>
        </p:nvPicPr>
        <p:blipFill rotWithShape="1">
          <a:blip r:embed="rId3" cstate="print">
            <a:extLst>
              <a:ext uri="{28A0092B-C50C-407E-A947-70E740481C1C}">
                <a14:useLocalDpi xmlns="" xmlns:a14="http://schemas.microsoft.com/office/drawing/2010/main" val="0"/>
              </a:ext>
            </a:extLst>
          </a:blip>
          <a:srcRect l="6458" t="40234" r="50000" b="19531"/>
          <a:stretch/>
        </p:blipFill>
        <p:spPr>
          <a:xfrm>
            <a:off x="3774508" y="4149080"/>
            <a:ext cx="5216516" cy="2351875"/>
          </a:xfrm>
          <a:prstGeom prst="rect">
            <a:avLst/>
          </a:prstGeom>
        </p:spPr>
      </p:pic>
      <p:sp>
        <p:nvSpPr>
          <p:cNvPr id="3" name="2 Marcador de contenido"/>
          <p:cNvSpPr>
            <a:spLocks noGrp="1"/>
          </p:cNvSpPr>
          <p:nvPr>
            <p:ph idx="1"/>
          </p:nvPr>
        </p:nvSpPr>
        <p:spPr>
          <a:xfrm>
            <a:off x="1043608" y="260648"/>
            <a:ext cx="7642096" cy="4728592"/>
          </a:xfrm>
        </p:spPr>
        <p:txBody>
          <a:bodyPr>
            <a:normAutofit fontScale="92500" lnSpcReduction="20000"/>
          </a:bodyPr>
          <a:lstStyle/>
          <a:p>
            <a:pPr algn="just"/>
            <a:r>
              <a:rPr lang="es-MX" b="1" dirty="0"/>
              <a:t>Empresas de Factoraje </a:t>
            </a:r>
            <a:r>
              <a:rPr lang="es-MX" b="1" dirty="0" smtClean="0"/>
              <a:t>Financiero : </a:t>
            </a:r>
            <a:r>
              <a:rPr lang="es-MX" dirty="0" smtClean="0"/>
              <a:t>Son sociedades anónimas las cuales llegan al acuerdo de adquirir derechos de crédito de su cliente y gestiona a su vez el cobro de documentos.</a:t>
            </a:r>
          </a:p>
          <a:p>
            <a:pPr algn="just"/>
            <a:r>
              <a:rPr lang="es-MX" b="1" dirty="0"/>
              <a:t>Uniones de Crédito</a:t>
            </a:r>
            <a:r>
              <a:rPr lang="es-MX" b="1" dirty="0" smtClean="0"/>
              <a:t>: </a:t>
            </a:r>
            <a:r>
              <a:rPr lang="es-MX" dirty="0" smtClean="0"/>
              <a:t>Es una operación </a:t>
            </a:r>
            <a:r>
              <a:rPr lang="es-MX" dirty="0"/>
              <a:t>ú</a:t>
            </a:r>
            <a:r>
              <a:rPr lang="es-MX" dirty="0" smtClean="0"/>
              <a:t>nica entre socios facilitan el uso del crédito, reciben sólo por parte de los socios operaciones de descuento- préstamo y crédito, se encarga de la compra y venta de los productos que obtuvieron o elaboraron sus socios.</a:t>
            </a:r>
          </a:p>
        </p:txBody>
      </p:sp>
    </p:spTree>
    <p:extLst>
      <p:ext uri="{BB962C8B-B14F-4D97-AF65-F5344CB8AC3E}">
        <p14:creationId xmlns="" xmlns:p14="http://schemas.microsoft.com/office/powerpoint/2010/main" val="21869987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Sociedades de Información Crediticia (Buró de Crédito)</a:t>
            </a:r>
            <a:endParaRPr lang="es-MX" dirty="0"/>
          </a:p>
        </p:txBody>
      </p:sp>
      <p:sp>
        <p:nvSpPr>
          <p:cNvPr id="3" name="2 Marcador de contenido"/>
          <p:cNvSpPr>
            <a:spLocks noGrp="1"/>
          </p:cNvSpPr>
          <p:nvPr>
            <p:ph idx="1"/>
          </p:nvPr>
        </p:nvSpPr>
        <p:spPr/>
        <p:txBody>
          <a:bodyPr/>
          <a:lstStyle/>
          <a:p>
            <a:r>
              <a:rPr lang="es-MX" dirty="0" smtClean="0"/>
              <a:t>Institución encargada de concentrar y proporcionar información respecto al perfil de crédito de personas físicas a las empresas afiliadas, siempre que lo soliciten</a:t>
            </a:r>
            <a:endParaRPr lang="es-MX" dirty="0"/>
          </a:p>
        </p:txBody>
      </p:sp>
      <p:pic>
        <p:nvPicPr>
          <p:cNvPr id="4098" name="Picture 2" descr="http://4.bp.blogspot.com/-0NFGVEPnK_E/UNyTKupIcUI/AAAAAAAAAPU/DpSO9p_Yq4o/s1600/BC+III.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779912" y="3501008"/>
            <a:ext cx="3511729" cy="303947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023849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Título"/>
          <p:cNvSpPr txBox="1">
            <a:spLocks/>
          </p:cNvSpPr>
          <p:nvPr/>
        </p:nvSpPr>
        <p:spPr>
          <a:xfrm>
            <a:off x="1043608" y="620688"/>
            <a:ext cx="7920880" cy="939800"/>
          </a:xfrm>
          <a:prstGeom prst="rect">
            <a:avLst/>
          </a:prstGeom>
        </p:spPr>
        <p:txBody>
          <a:bodyPr>
            <a:normAutofit/>
          </a:bodyPr>
          <a:lstStyle/>
          <a:p>
            <a:pPr algn="ctr" eaLnBrk="0" hangingPunct="0">
              <a:defRPr/>
            </a:pPr>
            <a:r>
              <a:rPr lang="es-MX" sz="4400" kern="0" dirty="0">
                <a:latin typeface="+mj-lt"/>
                <a:ea typeface="+mj-ea"/>
                <a:cs typeface="Times New Roman" pitchFamily="18" charset="0"/>
              </a:rPr>
              <a:t>OBJETIVO</a:t>
            </a:r>
          </a:p>
        </p:txBody>
      </p:sp>
      <p:sp>
        <p:nvSpPr>
          <p:cNvPr id="5" name="6 Marcador de contenido"/>
          <p:cNvSpPr txBox="1">
            <a:spLocks/>
          </p:cNvSpPr>
          <p:nvPr/>
        </p:nvSpPr>
        <p:spPr>
          <a:xfrm>
            <a:off x="1000746" y="1462063"/>
            <a:ext cx="7747718" cy="4176712"/>
          </a:xfrm>
          <a:prstGeom prst="rect">
            <a:avLst/>
          </a:prstGeom>
        </p:spPr>
        <p:txBody>
          <a:bodyPr>
            <a:normAutofit fontScale="92500" lnSpcReduction="20000"/>
          </a:bodyPr>
          <a:lstStyle/>
          <a:p>
            <a:pPr marL="342900" indent="-342900" algn="just" eaLnBrk="0" hangingPunct="0">
              <a:spcBef>
                <a:spcPct val="20000"/>
              </a:spcBef>
              <a:defRPr/>
            </a:pPr>
            <a:endParaRPr lang="es-MX" sz="2900" kern="0" dirty="0">
              <a:latin typeface="+mn-lt"/>
              <a:cs typeface="Times New Roman" pitchFamily="18" charset="0"/>
            </a:endParaRPr>
          </a:p>
          <a:p>
            <a:pPr indent="-342900" algn="just" eaLnBrk="0" hangingPunct="0">
              <a:spcBef>
                <a:spcPct val="20000"/>
              </a:spcBef>
              <a:defRPr/>
            </a:pPr>
            <a:r>
              <a:rPr lang="es-MX" sz="2400" b="1" kern="0" dirty="0" smtClean="0">
                <a:latin typeface="+mn-lt"/>
                <a:cs typeface="Times New Roman" pitchFamily="18" charset="0"/>
              </a:rPr>
              <a:t>El propósito de la unidad de aprendizaje es comprender las funciones de los principales participantes del mercado financiero. </a:t>
            </a:r>
          </a:p>
          <a:p>
            <a:pPr indent="-342900" algn="just" eaLnBrk="0" hangingPunct="0">
              <a:spcBef>
                <a:spcPct val="20000"/>
              </a:spcBef>
              <a:defRPr/>
            </a:pPr>
            <a:r>
              <a:rPr lang="es-MX" sz="2400" b="1" kern="0" dirty="0" smtClean="0">
                <a:latin typeface="+mn-lt"/>
                <a:cs typeface="Times New Roman" pitchFamily="18" charset="0"/>
              </a:rPr>
              <a:t>Se </a:t>
            </a:r>
            <a:r>
              <a:rPr lang="es-MX" sz="2400" b="1" kern="0" dirty="0">
                <a:latin typeface="+mn-lt"/>
                <a:cs typeface="Times New Roman" pitchFamily="18" charset="0"/>
              </a:rPr>
              <a:t>pretende lograr que los estudiantes conozcan </a:t>
            </a:r>
            <a:r>
              <a:rPr lang="es-MX" sz="2400" b="1" kern="0" dirty="0" smtClean="0">
                <a:latin typeface="+mn-lt"/>
                <a:cs typeface="Times New Roman" pitchFamily="18" charset="0"/>
              </a:rPr>
              <a:t>las diferentes instituciones y organismos reguladores y supervisores del </a:t>
            </a:r>
            <a:r>
              <a:rPr lang="es-MX" sz="2400" b="1" kern="0" dirty="0">
                <a:latin typeface="+mn-lt"/>
                <a:cs typeface="Times New Roman" pitchFamily="18" charset="0"/>
              </a:rPr>
              <a:t>sistema financiero mexicano</a:t>
            </a:r>
            <a:r>
              <a:rPr lang="es-MX" sz="2400" b="1" kern="0" dirty="0" smtClean="0">
                <a:latin typeface="+mn-lt"/>
                <a:cs typeface="Times New Roman" pitchFamily="18" charset="0"/>
              </a:rPr>
              <a:t>. </a:t>
            </a:r>
            <a:r>
              <a:rPr lang="es-MX" sz="2400" b="1" kern="0" dirty="0" smtClean="0">
                <a:cs typeface="Times New Roman" pitchFamily="18" charset="0"/>
              </a:rPr>
              <a:t>Diferenciará entre las funciones de supervisión, regulación y operación. </a:t>
            </a:r>
            <a:endParaRPr lang="es-MX" sz="2400" b="1" kern="0" dirty="0">
              <a:latin typeface="+mn-lt"/>
              <a:cs typeface="Times New Roman" pitchFamily="18" charset="0"/>
            </a:endParaRPr>
          </a:p>
          <a:p>
            <a:pPr indent="-342900" algn="just" eaLnBrk="0" hangingPunct="0">
              <a:spcBef>
                <a:spcPct val="20000"/>
              </a:spcBef>
              <a:defRPr/>
            </a:pPr>
            <a:r>
              <a:rPr lang="es-MX" sz="2400" b="1" kern="0" dirty="0">
                <a:latin typeface="+mn-lt"/>
                <a:cs typeface="Times New Roman" pitchFamily="18" charset="0"/>
              </a:rPr>
              <a:t>Adquirirá los conceptos y categorías necesarias que le permitan, en la parte media y avanzada del curso, entender con más detalle la forma de operación de los diferentes mercados que componen el mercado de valores mexicano.</a:t>
            </a:r>
          </a:p>
          <a:p>
            <a:pPr indent="-342900" eaLnBrk="0" hangingPunct="0">
              <a:spcBef>
                <a:spcPct val="20000"/>
              </a:spcBef>
              <a:buFontTx/>
              <a:buChar char="•"/>
              <a:defRPr/>
            </a:pPr>
            <a:endParaRPr lang="es-MX" sz="3200" kern="0" dirty="0">
              <a:latin typeface="+mn-lt"/>
              <a:cs typeface="+mn-cs"/>
            </a:endParaRPr>
          </a:p>
        </p:txBody>
      </p:sp>
    </p:spTree>
    <p:extLst>
      <p:ext uri="{BB962C8B-B14F-4D97-AF65-F5344CB8AC3E}">
        <p14:creationId xmlns="" xmlns:p14="http://schemas.microsoft.com/office/powerpoint/2010/main" val="164290573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4.3 Sector bursátil (accionario y deuda)</a:t>
            </a:r>
            <a:endParaRPr lang="es-MX" dirty="0"/>
          </a:p>
        </p:txBody>
      </p:sp>
      <p:sp>
        <p:nvSpPr>
          <p:cNvPr id="5" name="4 Marcador de texto"/>
          <p:cNvSpPr>
            <a:spLocks noGrp="1"/>
          </p:cNvSpPr>
          <p:nvPr>
            <p:ph type="body" idx="1"/>
          </p:nvPr>
        </p:nvSpPr>
        <p:spPr/>
        <p:txBody>
          <a:bodyPr/>
          <a:lstStyle/>
          <a:p>
            <a:r>
              <a:rPr lang="es-MX" dirty="0" smtClean="0"/>
              <a:t>Estructura del Sistema Financiero Mexicano</a:t>
            </a:r>
            <a:endParaRPr lang="es-MX" dirty="0"/>
          </a:p>
        </p:txBody>
      </p:sp>
    </p:spTree>
    <p:extLst>
      <p:ext uri="{BB962C8B-B14F-4D97-AF65-F5344CB8AC3E}">
        <p14:creationId xmlns="" xmlns:p14="http://schemas.microsoft.com/office/powerpoint/2010/main" val="5966768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encontacto.mx/wp-content/uploads/2014/10/Bolsa-de-Valores-mexicana-logo1.jpg"/>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l="20654" r="20818"/>
          <a:stretch/>
        </p:blipFill>
        <p:spPr bwMode="auto">
          <a:xfrm>
            <a:off x="5292080" y="2060848"/>
            <a:ext cx="3289111" cy="23622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1 Título"/>
          <p:cNvSpPr>
            <a:spLocks noGrp="1"/>
          </p:cNvSpPr>
          <p:nvPr>
            <p:ph type="title"/>
          </p:nvPr>
        </p:nvSpPr>
        <p:spPr/>
        <p:txBody>
          <a:bodyPr>
            <a:normAutofit fontScale="90000"/>
          </a:bodyPr>
          <a:lstStyle/>
          <a:p>
            <a:r>
              <a:rPr lang="es-MX" dirty="0" smtClean="0"/>
              <a:t>Bolsa Mexicana de Valores (BMV)</a:t>
            </a:r>
            <a:endParaRPr lang="es-MX" dirty="0"/>
          </a:p>
        </p:txBody>
      </p:sp>
      <p:sp>
        <p:nvSpPr>
          <p:cNvPr id="3" name="2 Marcador de contenido"/>
          <p:cNvSpPr>
            <a:spLocks noGrp="1"/>
          </p:cNvSpPr>
          <p:nvPr>
            <p:ph idx="1"/>
          </p:nvPr>
        </p:nvSpPr>
        <p:spPr/>
        <p:txBody>
          <a:bodyPr/>
          <a:lstStyle/>
          <a:p>
            <a:r>
              <a:rPr lang="es-MX" dirty="0" smtClean="0"/>
              <a:t>Es la S.A. de C.V. , que con concesión de la SHCP es el eje del mercado accionario en México.</a:t>
            </a:r>
            <a:endParaRPr lang="es-MX" dirty="0"/>
          </a:p>
        </p:txBody>
      </p:sp>
      <p:sp>
        <p:nvSpPr>
          <p:cNvPr id="4" name="3 Rectángulo redondeado"/>
          <p:cNvSpPr/>
          <p:nvPr/>
        </p:nvSpPr>
        <p:spPr>
          <a:xfrm>
            <a:off x="1133033" y="3115932"/>
            <a:ext cx="3672408" cy="2354327"/>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s-MX" b="1" dirty="0" smtClean="0"/>
              <a:t>Objetivo:</a:t>
            </a:r>
          </a:p>
          <a:p>
            <a:pPr algn="ctr"/>
            <a:r>
              <a:rPr lang="es-MX" dirty="0" smtClean="0"/>
              <a:t>Dar transparencia y liquidez al mercado de valores y facilitar que las casas de bolsa, realicen las operaciones de compre y venta ordenadas por sus clientes.</a:t>
            </a:r>
          </a:p>
        </p:txBody>
      </p:sp>
      <p:sp>
        <p:nvSpPr>
          <p:cNvPr id="5" name="4 Rectángulo redondeado"/>
          <p:cNvSpPr/>
          <p:nvPr/>
        </p:nvSpPr>
        <p:spPr>
          <a:xfrm>
            <a:off x="5292080" y="4293096"/>
            <a:ext cx="3707904" cy="2376264"/>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s-MX" b="1" dirty="0" smtClean="0"/>
              <a:t>Objetivo:</a:t>
            </a:r>
          </a:p>
          <a:p>
            <a:pPr algn="ctr"/>
            <a:r>
              <a:rPr lang="es-MX" dirty="0" smtClean="0"/>
              <a:t>Proporcionar los servicios, medios e infraestructura necesarios para que la emisión, colocación, y comercio de valores se lleve a cabo de manera eficaz y eficiente.</a:t>
            </a:r>
          </a:p>
        </p:txBody>
      </p:sp>
    </p:spTree>
    <p:extLst>
      <p:ext uri="{BB962C8B-B14F-4D97-AF65-F5344CB8AC3E}">
        <p14:creationId xmlns="" xmlns:p14="http://schemas.microsoft.com/office/powerpoint/2010/main" val="383932096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Casas de Bolsa</a:t>
            </a:r>
            <a:endParaRPr lang="es-MX" dirty="0"/>
          </a:p>
        </p:txBody>
      </p:sp>
      <p:sp>
        <p:nvSpPr>
          <p:cNvPr id="3" name="2 Marcador de contenido"/>
          <p:cNvSpPr>
            <a:spLocks noGrp="1"/>
          </p:cNvSpPr>
          <p:nvPr>
            <p:ph idx="1"/>
          </p:nvPr>
        </p:nvSpPr>
        <p:spPr/>
        <p:txBody>
          <a:bodyPr/>
          <a:lstStyle/>
          <a:p>
            <a:pPr algn="just"/>
            <a:r>
              <a:rPr lang="es-MX" sz="2800" dirty="0" smtClean="0"/>
              <a:t>Son </a:t>
            </a:r>
            <a:r>
              <a:rPr lang="es-ES_tradnl" sz="2800" dirty="0"/>
              <a:t>sociedades anónimas dedicadas a la intermediación con valores, lo que comprende el poner en contacto a oferentes y demandantes de valores, así como ofrecer y negociar valores por cuenta propia o de terceros en el mercado primario o secundario.</a:t>
            </a:r>
            <a:endParaRPr lang="es-MX" sz="2800" dirty="0"/>
          </a:p>
          <a:p>
            <a:endParaRPr lang="es-MX" dirty="0"/>
          </a:p>
        </p:txBody>
      </p:sp>
      <p:pic>
        <p:nvPicPr>
          <p:cNvPr id="7170" name="Picture 2" descr="http://static.azteca.com/crop/crop.php?width=580&amp;height=&amp;img=http://static.azteca.com/imagenes/2013/21/casasdebolsa-1753782.png&amp;coordinates=50,50"/>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215549" y="4149080"/>
            <a:ext cx="5524500" cy="24669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94306618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Funciones</a:t>
            </a:r>
            <a:endParaRPr lang="es-MX" dirty="0"/>
          </a:p>
        </p:txBody>
      </p:sp>
      <p:graphicFrame>
        <p:nvGraphicFramePr>
          <p:cNvPr id="4" name="3 Marcador de contenido"/>
          <p:cNvGraphicFramePr>
            <a:graphicFrameLocks noGrp="1"/>
          </p:cNvGraphicFramePr>
          <p:nvPr>
            <p:ph idx="1"/>
            <p:extLst>
              <p:ext uri="{D42A27DB-BD31-4B8C-83A1-F6EECF244321}">
                <p14:modId xmlns="" xmlns:p14="http://schemas.microsoft.com/office/powerpoint/2010/main" val="1904770873"/>
              </p:ext>
            </p:extLst>
          </p:nvPr>
        </p:nvGraphicFramePr>
        <p:xfrm>
          <a:off x="1435100" y="1447800"/>
          <a:ext cx="7499350" cy="4114800"/>
        </p:xfrm>
        <a:graphic>
          <a:graphicData uri="http://schemas.openxmlformats.org/drawingml/2006/table">
            <a:tbl>
              <a:tblPr firstRow="1" bandRow="1">
                <a:tableStyleId>{306799F8-075E-4A3A-A7F6-7FBC6576F1A4}</a:tableStyleId>
              </a:tblPr>
              <a:tblGrid>
                <a:gridCol w="3749675"/>
                <a:gridCol w="3749675"/>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Brindar asesoría a las empresas para obtener financiamiento a través de la emisión de títulos, y participan en las ofertas públicas como colocador de los mismos o como representantes comunes de los tenedores de valores.</a:t>
                      </a:r>
                    </a:p>
                    <a:p>
                      <a:endParaRPr lang="es-MX"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2400" dirty="0" smtClean="0"/>
                        <a:t>Contribuir a dar liquidez a los títulos al actuar como formador de mercado manteniendo continuamente posturas de compra y de venta por un importe mínimo de valores.</a:t>
                      </a:r>
                    </a:p>
                    <a:p>
                      <a:endParaRPr lang="es-MX" sz="2400" dirty="0"/>
                    </a:p>
                  </a:txBody>
                  <a:tcPr/>
                </a:tc>
              </a:tr>
            </a:tbl>
          </a:graphicData>
        </a:graphic>
      </p:graphicFrame>
    </p:spTree>
    <p:extLst>
      <p:ext uri="{BB962C8B-B14F-4D97-AF65-F5344CB8AC3E}">
        <p14:creationId xmlns="" xmlns:p14="http://schemas.microsoft.com/office/powerpoint/2010/main" val="41364831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Sociedades de Inversión</a:t>
            </a:r>
            <a:endParaRPr lang="es-MX" dirty="0"/>
          </a:p>
        </p:txBody>
      </p:sp>
      <p:sp>
        <p:nvSpPr>
          <p:cNvPr id="3" name="2 Marcador de contenido"/>
          <p:cNvSpPr>
            <a:spLocks noGrp="1"/>
          </p:cNvSpPr>
          <p:nvPr>
            <p:ph idx="1"/>
          </p:nvPr>
        </p:nvSpPr>
        <p:spPr/>
        <p:txBody>
          <a:bodyPr/>
          <a:lstStyle/>
          <a:p>
            <a:r>
              <a:rPr lang="es-MX" dirty="0" smtClean="0"/>
              <a:t>“Sociedad Anónima que tiene por objeto la adquisición de valores y documentos seleccionados de acuerdo con el criterio de diversificación de riesgos con recursos provenientes de la colocación de las acciones representativas de su capital social entre el público inversionista” (Ley de Fondos de Inversión, 2014)</a:t>
            </a:r>
            <a:endParaRPr lang="es-MX" dirty="0"/>
          </a:p>
        </p:txBody>
      </p:sp>
    </p:spTree>
    <p:extLst>
      <p:ext uri="{BB962C8B-B14F-4D97-AF65-F5344CB8AC3E}">
        <p14:creationId xmlns="" xmlns:p14="http://schemas.microsoft.com/office/powerpoint/2010/main" val="320998731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Objetivos</a:t>
            </a:r>
            <a:endParaRPr lang="es-MX" dirty="0"/>
          </a:p>
        </p:txBody>
      </p:sp>
      <p:graphicFrame>
        <p:nvGraphicFramePr>
          <p:cNvPr id="4" name="3 Marcador de contenido"/>
          <p:cNvGraphicFramePr>
            <a:graphicFrameLocks noGrp="1"/>
          </p:cNvGraphicFramePr>
          <p:nvPr>
            <p:ph idx="1"/>
            <p:extLst>
              <p:ext uri="{D42A27DB-BD31-4B8C-83A1-F6EECF244321}">
                <p14:modId xmlns="" xmlns:p14="http://schemas.microsoft.com/office/powerpoint/2010/main" val="3742927881"/>
              </p:ext>
            </p:extLst>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73539802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4.4 Sector bursátil (Derivados)</a:t>
            </a:r>
            <a:endParaRPr lang="es-MX" dirty="0"/>
          </a:p>
        </p:txBody>
      </p:sp>
      <p:sp>
        <p:nvSpPr>
          <p:cNvPr id="5" name="4 Marcador de texto"/>
          <p:cNvSpPr>
            <a:spLocks noGrp="1"/>
          </p:cNvSpPr>
          <p:nvPr>
            <p:ph type="body" idx="1"/>
          </p:nvPr>
        </p:nvSpPr>
        <p:spPr/>
        <p:txBody>
          <a:bodyPr/>
          <a:lstStyle/>
          <a:p>
            <a:r>
              <a:rPr lang="es-MX" dirty="0" smtClean="0"/>
              <a:t>Estructura del Sistema Financiero Mexicano</a:t>
            </a:r>
            <a:endParaRPr lang="es-MX" dirty="0"/>
          </a:p>
        </p:txBody>
      </p:sp>
    </p:spTree>
    <p:extLst>
      <p:ext uri="{BB962C8B-B14F-4D97-AF65-F5344CB8AC3E}">
        <p14:creationId xmlns="" xmlns:p14="http://schemas.microsoft.com/office/powerpoint/2010/main" val="252671899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Mercado Mexicano de Derivados (MEXDER)</a:t>
            </a:r>
            <a:endParaRPr lang="es-MX" dirty="0"/>
          </a:p>
        </p:txBody>
      </p:sp>
      <p:sp>
        <p:nvSpPr>
          <p:cNvPr id="3" name="2 Marcador de contenido"/>
          <p:cNvSpPr>
            <a:spLocks noGrp="1"/>
          </p:cNvSpPr>
          <p:nvPr>
            <p:ph idx="1"/>
          </p:nvPr>
        </p:nvSpPr>
        <p:spPr/>
        <p:txBody>
          <a:bodyPr>
            <a:normAutofit/>
          </a:bodyPr>
          <a:lstStyle/>
          <a:p>
            <a:r>
              <a:rPr lang="es-MX" dirty="0" smtClean="0"/>
              <a:t>Su objetivo es el de impulsar el crecimiento del Mercado Mexicano de Derivados de acuerdo con las necesidades de las empresas, inversionistas y del mercado mexicano en general</a:t>
            </a:r>
            <a:endParaRPr lang="es-MX" dirty="0"/>
          </a:p>
        </p:txBody>
      </p:sp>
      <p:pic>
        <p:nvPicPr>
          <p:cNvPr id="8194" name="Picture 2" descr="http://macroeconomia.com.mx/revista/wp-content/uploads/2011/09/pag59-217.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779912" y="4365104"/>
            <a:ext cx="4763456" cy="166077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78045271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Asigna, Compensación y Liquidación</a:t>
            </a:r>
            <a:endParaRPr lang="es-MX" dirty="0"/>
          </a:p>
        </p:txBody>
      </p:sp>
      <p:sp>
        <p:nvSpPr>
          <p:cNvPr id="3" name="2 Marcador de contenido"/>
          <p:cNvSpPr>
            <a:spLocks noGrp="1"/>
          </p:cNvSpPr>
          <p:nvPr>
            <p:ph idx="1"/>
          </p:nvPr>
        </p:nvSpPr>
        <p:spPr/>
        <p:txBody>
          <a:bodyPr/>
          <a:lstStyle/>
          <a:p>
            <a:r>
              <a:rPr lang="es-MX" dirty="0" smtClean="0"/>
              <a:t>Es la cámara de compensación que sirve como garantía de as obligaciones financieras del </a:t>
            </a:r>
            <a:r>
              <a:rPr lang="es-MX" dirty="0" err="1" smtClean="0"/>
              <a:t>Mexder</a:t>
            </a:r>
            <a:r>
              <a:rPr lang="es-MX" dirty="0" smtClean="0"/>
              <a:t>.</a:t>
            </a:r>
            <a:endParaRPr lang="es-MX" dirty="0"/>
          </a:p>
        </p:txBody>
      </p:sp>
      <p:graphicFrame>
        <p:nvGraphicFramePr>
          <p:cNvPr id="5" name="4 Diagrama"/>
          <p:cNvGraphicFramePr/>
          <p:nvPr>
            <p:extLst>
              <p:ext uri="{D42A27DB-BD31-4B8C-83A1-F6EECF244321}">
                <p14:modId xmlns="" xmlns:p14="http://schemas.microsoft.com/office/powerpoint/2010/main" val="601751970"/>
              </p:ext>
            </p:extLst>
          </p:nvPr>
        </p:nvGraphicFramePr>
        <p:xfrm>
          <a:off x="1763688" y="2996952"/>
          <a:ext cx="6480720" cy="3631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17959843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384"/>
            <a:ext cx="7498080" cy="1143000"/>
          </a:xfrm>
        </p:spPr>
        <p:txBody>
          <a:bodyPr/>
          <a:lstStyle/>
          <a:p>
            <a:r>
              <a:rPr lang="es-MX" dirty="0" smtClean="0"/>
              <a:t>Bibliografía</a:t>
            </a:r>
            <a:endParaRPr lang="es-MX" dirty="0"/>
          </a:p>
        </p:txBody>
      </p:sp>
      <p:sp>
        <p:nvSpPr>
          <p:cNvPr id="3" name="2 Marcador de contenido"/>
          <p:cNvSpPr>
            <a:spLocks noGrp="1"/>
          </p:cNvSpPr>
          <p:nvPr>
            <p:ph idx="1"/>
          </p:nvPr>
        </p:nvSpPr>
        <p:spPr>
          <a:xfrm>
            <a:off x="1403648" y="980728"/>
            <a:ext cx="7498080" cy="5221560"/>
          </a:xfrm>
        </p:spPr>
        <p:txBody>
          <a:bodyPr>
            <a:noAutofit/>
          </a:bodyPr>
          <a:lstStyle/>
          <a:p>
            <a:r>
              <a:rPr lang="es-ES" sz="1200" dirty="0" smtClean="0"/>
              <a:t>ABM</a:t>
            </a:r>
            <a:r>
              <a:rPr lang="es-ES" sz="1200" dirty="0"/>
              <a:t>. (2014). </a:t>
            </a:r>
            <a:r>
              <a:rPr lang="es-ES" sz="1200" i="1" dirty="0"/>
              <a:t>Asociación de Bancos de México</a:t>
            </a:r>
            <a:r>
              <a:rPr lang="es-ES" sz="1200" dirty="0"/>
              <a:t>. Recuperado el 1 de Septiembre de 2015, de Quiénes Somos: http://abm.org.mx/quienes-somos/</a:t>
            </a:r>
            <a:endParaRPr lang="es-MX" sz="1200" dirty="0"/>
          </a:p>
          <a:p>
            <a:r>
              <a:rPr lang="es-ES" sz="1200" dirty="0"/>
              <a:t>BANXICO. (2015). </a:t>
            </a:r>
            <a:r>
              <a:rPr lang="es-ES" sz="1200" i="1" dirty="0"/>
              <a:t>Banco de México</a:t>
            </a:r>
            <a:r>
              <a:rPr lang="es-ES" sz="1200" dirty="0"/>
              <a:t>. Recuperado el 31 de Agosto de 2015, de http://www.bancodemexico.gob.mx/</a:t>
            </a:r>
            <a:endParaRPr lang="es-MX" sz="1200" dirty="0"/>
          </a:p>
          <a:p>
            <a:r>
              <a:rPr lang="es-ES" sz="1200" dirty="0"/>
              <a:t>BMV. (2015). </a:t>
            </a:r>
            <a:r>
              <a:rPr lang="es-ES" sz="1200" i="1" dirty="0"/>
              <a:t>Bolsa Mexicana de Valores</a:t>
            </a:r>
            <a:r>
              <a:rPr lang="es-ES" sz="1200" dirty="0"/>
              <a:t>. Recuperado el 9 de Septiembre de 2015, de Acerca de: http://www.bmv.com.mx/es/Grupo_BMV/Acerca_de</a:t>
            </a:r>
            <a:endParaRPr lang="es-MX" sz="1200" dirty="0"/>
          </a:p>
          <a:p>
            <a:r>
              <a:rPr lang="es-ES" sz="1200" dirty="0"/>
              <a:t>Cámara de Diputados del H. Congreso de la Unión. (13 de Junio de 2014). </a:t>
            </a:r>
            <a:r>
              <a:rPr lang="es-ES" sz="1200" i="1" dirty="0"/>
              <a:t>Ley de Fondos de Inversión.</a:t>
            </a:r>
            <a:r>
              <a:rPr lang="es-ES" sz="1200" dirty="0"/>
              <a:t> Obtenido de </a:t>
            </a:r>
            <a:r>
              <a:rPr lang="es-ES" sz="1200" dirty="0">
                <a:hlinkClick r:id="rId2"/>
              </a:rPr>
              <a:t>http://</a:t>
            </a:r>
            <a:r>
              <a:rPr lang="es-ES" sz="1200" dirty="0" smtClean="0">
                <a:hlinkClick r:id="rId2"/>
              </a:rPr>
              <a:t>www.diputados.gob.mx/LeyesBiblio/pdf/69_130614.pdf</a:t>
            </a:r>
            <a:endParaRPr lang="es-ES" sz="1200" dirty="0" smtClean="0"/>
          </a:p>
          <a:p>
            <a:r>
              <a:rPr lang="es-ES" sz="1200" dirty="0"/>
              <a:t>CÁMARA DE DIPUTADOS DEL H. CONGRESO DE LA UNIÓN. (13 de 05 de 2015). </a:t>
            </a:r>
            <a:r>
              <a:rPr lang="es-ES" sz="1200" i="1" dirty="0"/>
              <a:t>LEY ORGÁNICA DE LA ADMINISTRACIÓN PÚBLICA FEDERAL</a:t>
            </a:r>
            <a:r>
              <a:rPr lang="es-ES" sz="1200" dirty="0"/>
              <a:t>. Recuperado el 30 de 08 de 2015, de http://</a:t>
            </a:r>
            <a:r>
              <a:rPr lang="es-ES" sz="1200" dirty="0" smtClean="0"/>
              <a:t>www.diputados.gob.mx/LeyesBiblio/pdf/153_130515.pdf</a:t>
            </a:r>
            <a:endParaRPr lang="es-MX" sz="1200" dirty="0"/>
          </a:p>
          <a:p>
            <a:r>
              <a:rPr lang="es-ES" sz="1200" dirty="0"/>
              <a:t>CNBV. (19 de 12 de 2014). </a:t>
            </a:r>
            <a:r>
              <a:rPr lang="es-ES" sz="1200" i="1" dirty="0"/>
              <a:t>Comisión Nacional Bancaria y de Valores</a:t>
            </a:r>
            <a:r>
              <a:rPr lang="es-ES" sz="1200" dirty="0"/>
              <a:t>. Obtenido de http://www.cnbv.gob.mx/CNBV/Paginas/Misi%C3%B3n-y-Visi%C3%B3n.aspx</a:t>
            </a:r>
            <a:endParaRPr lang="es-MX" sz="1200" dirty="0"/>
          </a:p>
          <a:p>
            <a:r>
              <a:rPr lang="es-ES" sz="1200" dirty="0"/>
              <a:t>CNSF. (2010). </a:t>
            </a:r>
            <a:r>
              <a:rPr lang="es-ES" sz="1200" i="1" dirty="0"/>
              <a:t>Comisión Nacional de Seguros y Fianzas</a:t>
            </a:r>
            <a:r>
              <a:rPr lang="es-ES" sz="1200" dirty="0"/>
              <a:t>. Recuperado el 31 de Agosto de 2015, de Qué es la CNSF: http://www.cnsf.gob.mx/CNSF/Paginas/somos.aspx</a:t>
            </a:r>
            <a:endParaRPr lang="es-MX" sz="1200" dirty="0"/>
          </a:p>
          <a:p>
            <a:r>
              <a:rPr lang="es-ES" sz="1200" dirty="0"/>
              <a:t>CONDUSEF. (18 de Julio de 2013). </a:t>
            </a:r>
            <a:r>
              <a:rPr lang="es-ES" sz="1200" i="1" dirty="0"/>
              <a:t>Comisión Nacional para la Protección y Defensa de los Usuarios de Servicios Financieros</a:t>
            </a:r>
            <a:r>
              <a:rPr lang="es-ES" sz="1200" dirty="0"/>
              <a:t>. Recuperado el 31 de Agosto de 2015, de Quiénes somos: http://www.condusef.gob.mx/index.php/conoces-la-condusef</a:t>
            </a:r>
            <a:endParaRPr lang="es-MX" sz="1200" dirty="0"/>
          </a:p>
          <a:p>
            <a:r>
              <a:rPr lang="es-ES" sz="1200" dirty="0" err="1"/>
              <a:t>Minzoni</a:t>
            </a:r>
            <a:r>
              <a:rPr lang="es-ES" sz="1200" dirty="0"/>
              <a:t>, A. (2015). </a:t>
            </a:r>
            <a:r>
              <a:rPr lang="es-ES" sz="1200" i="1" dirty="0"/>
              <a:t>Comisión Nacional de Seguros y Fianzas.</a:t>
            </a:r>
            <a:r>
              <a:rPr lang="es-ES" sz="1200" dirty="0"/>
              <a:t> Recuperado el 1 de Septiembre de 2015, de Memoria de los quince años de la nueva Comisión Nacional de Seguros y Fianzas. 1990-2015: http://www.cnsf.gob.mx/Difusion/OtrasPublicaciones/Historia%20en%20Seguros%20y%20Fianzas/MEMORIA%20DE%20LOS%2015%20AOS%20DE%20LA%20CNSF_VF_SIN%20FOTOS.pdf</a:t>
            </a:r>
            <a:endParaRPr lang="es-MX" sz="1200" dirty="0"/>
          </a:p>
          <a:p>
            <a:r>
              <a:rPr lang="es-ES" sz="1200" dirty="0"/>
              <a:t>SHCP. (2013). </a:t>
            </a:r>
            <a:r>
              <a:rPr lang="es-ES" sz="1200" i="1" dirty="0"/>
              <a:t>Secretaría de Hacienda y Crédito Público</a:t>
            </a:r>
            <a:r>
              <a:rPr lang="es-ES" sz="1200" dirty="0"/>
              <a:t>. Recuperado el 31 de Agosto de 2015, de http://www.shcp.gob.mx/Paginas/default.aspx</a:t>
            </a:r>
            <a:endParaRPr lang="es-MX" sz="1200" dirty="0"/>
          </a:p>
          <a:p>
            <a:r>
              <a:rPr lang="es-ES" sz="1200" dirty="0"/>
              <a:t>Villegas, E. (2009). </a:t>
            </a:r>
            <a:r>
              <a:rPr lang="es-ES" sz="1200" i="1" dirty="0"/>
              <a:t>Sistema Financiero de México</a:t>
            </a:r>
            <a:r>
              <a:rPr lang="es-ES" sz="1200" dirty="0"/>
              <a:t> (segunda ed.). México: Mc Graw Hill.</a:t>
            </a:r>
            <a:endParaRPr lang="es-MX" sz="1200" dirty="0"/>
          </a:p>
          <a:p>
            <a:r>
              <a:rPr lang="es-MX" sz="1200" dirty="0"/>
              <a:t> </a:t>
            </a:r>
            <a:r>
              <a:rPr lang="es-ES" sz="1200" dirty="0" err="1"/>
              <a:t>Yañez</a:t>
            </a:r>
            <a:r>
              <a:rPr lang="es-ES" sz="1200" dirty="0"/>
              <a:t>, M. (2002). Estudio de casos . En M. </a:t>
            </a:r>
            <a:r>
              <a:rPr lang="es-ES" sz="1200" dirty="0" err="1"/>
              <a:t>Yañez</a:t>
            </a:r>
            <a:r>
              <a:rPr lang="es-ES" sz="1200" dirty="0"/>
              <a:t>, </a:t>
            </a:r>
            <a:r>
              <a:rPr lang="es-ES" sz="1200" i="1" dirty="0" err="1"/>
              <a:t>Mexico</a:t>
            </a:r>
            <a:r>
              <a:rPr lang="es-ES" sz="1200" i="1" dirty="0"/>
              <a:t>: Problemas Sociales, </a:t>
            </a:r>
            <a:r>
              <a:rPr lang="es-ES" sz="1200" i="1" dirty="0" err="1"/>
              <a:t>Politicos</a:t>
            </a:r>
            <a:r>
              <a:rPr lang="es-ES" sz="1200" i="1" dirty="0"/>
              <a:t> Y </a:t>
            </a:r>
            <a:r>
              <a:rPr lang="es-ES" sz="1200" i="1" dirty="0" err="1"/>
              <a:t>Economicos</a:t>
            </a:r>
            <a:r>
              <a:rPr lang="es-ES" sz="1200" dirty="0"/>
              <a:t> (pág. 377). México: Pearson Educación.</a:t>
            </a:r>
            <a:endParaRPr lang="es-MX" sz="1200" dirty="0"/>
          </a:p>
          <a:p>
            <a:endParaRPr lang="es-MX" sz="900" dirty="0"/>
          </a:p>
          <a:p>
            <a:endParaRPr lang="es-MX" sz="900" dirty="0"/>
          </a:p>
        </p:txBody>
      </p:sp>
    </p:spTree>
    <p:extLst>
      <p:ext uri="{BB962C8B-B14F-4D97-AF65-F5344CB8AC3E}">
        <p14:creationId xmlns="" xmlns:p14="http://schemas.microsoft.com/office/powerpoint/2010/main" val="15629322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Sistema Financiero</a:t>
            </a:r>
            <a:endParaRPr lang="es-MX" dirty="0"/>
          </a:p>
        </p:txBody>
      </p:sp>
      <p:sp>
        <p:nvSpPr>
          <p:cNvPr id="3" name="2 Marcador de contenido"/>
          <p:cNvSpPr>
            <a:spLocks noGrp="1"/>
          </p:cNvSpPr>
          <p:nvPr>
            <p:ph idx="1"/>
          </p:nvPr>
        </p:nvSpPr>
        <p:spPr/>
        <p:txBody>
          <a:bodyPr>
            <a:normAutofit lnSpcReduction="10000"/>
          </a:bodyPr>
          <a:lstStyle/>
          <a:p>
            <a:pPr algn="just"/>
            <a:r>
              <a:rPr lang="es-MX" dirty="0" smtClean="0"/>
              <a:t>Según Banxico (2015) el sistema financiero “</a:t>
            </a:r>
            <a:r>
              <a:rPr lang="es-MX" dirty="0"/>
              <a:t> </a:t>
            </a:r>
            <a:r>
              <a:rPr lang="es-MX" dirty="0" smtClean="0"/>
              <a:t>está </a:t>
            </a:r>
            <a:r>
              <a:rPr lang="es-MX" dirty="0"/>
              <a:t>integrado principalmente por diferentes intermediarios y mercados financieros, a través de los cuales una variedad de instrumentos movilizan el ahorro hacia sus usos más </a:t>
            </a:r>
            <a:r>
              <a:rPr lang="es-MX" dirty="0" smtClean="0"/>
              <a:t>productivos.”</a:t>
            </a:r>
          </a:p>
          <a:p>
            <a:pPr algn="just"/>
            <a:endParaRPr lang="es-MX" dirty="0"/>
          </a:p>
          <a:p>
            <a:pPr algn="just"/>
            <a:r>
              <a:rPr lang="es-MX" dirty="0" smtClean="0"/>
              <a:t>Su principal función es la de intermediar entre quienes tienen y quienes necesitan dinero.</a:t>
            </a:r>
            <a:endParaRPr lang="es-MX" dirty="0"/>
          </a:p>
        </p:txBody>
      </p:sp>
    </p:spTree>
    <p:extLst>
      <p:ext uri="{BB962C8B-B14F-4D97-AF65-F5344CB8AC3E}">
        <p14:creationId xmlns="" xmlns:p14="http://schemas.microsoft.com/office/powerpoint/2010/main" val="1259388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mage.slidesharecdn.com/sistemafinancieromexicano-110328230120-phpapp02/95/sistema-financiero-mexicano-4-728.jpg?cb=1301353341"/>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187624" y="1122817"/>
            <a:ext cx="7632848" cy="5402528"/>
          </a:xfrm>
          <a:prstGeom prst="rect">
            <a:avLst/>
          </a:prstGeom>
          <a:noFill/>
          <a:extLst>
            <a:ext uri="{909E8E84-426E-40DD-AFC4-6F175D3DCCD1}">
              <a14:hiddenFill xmlns="" xmlns:a14="http://schemas.microsoft.com/office/drawing/2010/main">
                <a:solidFill>
                  <a:srgbClr val="FFFFFF"/>
                </a:solidFill>
              </a14:hiddenFill>
            </a:ext>
          </a:extLst>
        </p:spPr>
      </p:pic>
      <p:sp>
        <p:nvSpPr>
          <p:cNvPr id="2" name="1 Título"/>
          <p:cNvSpPr>
            <a:spLocks noGrp="1"/>
          </p:cNvSpPr>
          <p:nvPr>
            <p:ph type="title"/>
          </p:nvPr>
        </p:nvSpPr>
        <p:spPr/>
        <p:txBody>
          <a:bodyPr/>
          <a:lstStyle/>
          <a:p>
            <a:r>
              <a:rPr lang="es-MX" dirty="0" smtClean="0"/>
              <a:t>Estructura</a:t>
            </a:r>
            <a:endParaRPr lang="es-MX" dirty="0"/>
          </a:p>
        </p:txBody>
      </p:sp>
      <p:sp>
        <p:nvSpPr>
          <p:cNvPr id="4" name="3 CuadroTexto"/>
          <p:cNvSpPr txBox="1"/>
          <p:nvPr/>
        </p:nvSpPr>
        <p:spPr>
          <a:xfrm>
            <a:off x="1115616" y="6381328"/>
            <a:ext cx="3168352" cy="369332"/>
          </a:xfrm>
          <a:prstGeom prst="rect">
            <a:avLst/>
          </a:prstGeom>
          <a:noFill/>
        </p:spPr>
        <p:txBody>
          <a:bodyPr wrap="square" rtlCol="0">
            <a:spAutoFit/>
          </a:bodyPr>
          <a:lstStyle/>
          <a:p>
            <a:r>
              <a:rPr lang="es-MX" dirty="0" smtClean="0"/>
              <a:t>Fuente:  ABM (2015)</a:t>
            </a:r>
            <a:endParaRPr lang="es-MX" dirty="0"/>
          </a:p>
        </p:txBody>
      </p:sp>
    </p:spTree>
    <p:extLst>
      <p:ext uri="{BB962C8B-B14F-4D97-AF65-F5344CB8AC3E}">
        <p14:creationId xmlns="" xmlns:p14="http://schemas.microsoft.com/office/powerpoint/2010/main" val="36679955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MX" dirty="0" smtClean="0"/>
              <a:t>1. Entidades Reguladoras y supervisoras</a:t>
            </a:r>
            <a:endParaRPr lang="es-MX" dirty="0"/>
          </a:p>
        </p:txBody>
      </p:sp>
      <p:sp>
        <p:nvSpPr>
          <p:cNvPr id="5" name="4 Marcador de texto"/>
          <p:cNvSpPr>
            <a:spLocks noGrp="1"/>
          </p:cNvSpPr>
          <p:nvPr>
            <p:ph type="body" idx="1"/>
          </p:nvPr>
        </p:nvSpPr>
        <p:spPr/>
        <p:txBody>
          <a:bodyPr/>
          <a:lstStyle/>
          <a:p>
            <a:r>
              <a:rPr lang="es-MX" dirty="0" smtClean="0"/>
              <a:t>Sistema Financiero Mexicano</a:t>
            </a:r>
            <a:endParaRPr lang="es-MX" dirty="0"/>
          </a:p>
        </p:txBody>
      </p:sp>
    </p:spTree>
    <p:extLst>
      <p:ext uri="{BB962C8B-B14F-4D97-AF65-F5344CB8AC3E}">
        <p14:creationId xmlns="" xmlns:p14="http://schemas.microsoft.com/office/powerpoint/2010/main" val="1290079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300256" y="620688"/>
            <a:ext cx="7843744" cy="1296144"/>
          </a:xfrm>
        </p:spPr>
        <p:txBody>
          <a:bodyPr>
            <a:normAutofit fontScale="90000"/>
          </a:bodyPr>
          <a:lstStyle/>
          <a:p>
            <a:r>
              <a:rPr lang="es-CO" sz="3600" b="1" dirty="0" smtClean="0"/>
              <a:t/>
            </a:r>
            <a:br>
              <a:rPr lang="es-CO" sz="3600" b="1" dirty="0" smtClean="0"/>
            </a:br>
            <a:r>
              <a:rPr lang="es-CO" sz="3600" b="1" dirty="0" smtClean="0"/>
              <a:t>Secretaría de Hacienda y Crédito Público de México. (SHCP)</a:t>
            </a:r>
            <a:r>
              <a:rPr lang="es-CO" b="1" dirty="0"/>
              <a:t/>
            </a:r>
            <a:br>
              <a:rPr lang="es-CO" b="1" dirty="0"/>
            </a:br>
            <a:endParaRPr lang="es-CO" dirty="0"/>
          </a:p>
        </p:txBody>
      </p:sp>
      <p:sp>
        <p:nvSpPr>
          <p:cNvPr id="5" name="4 Marcador de contenido"/>
          <p:cNvSpPr>
            <a:spLocks noGrp="1"/>
          </p:cNvSpPr>
          <p:nvPr>
            <p:ph idx="1"/>
          </p:nvPr>
        </p:nvSpPr>
        <p:spPr>
          <a:xfrm>
            <a:off x="1000928" y="2519517"/>
            <a:ext cx="7869560" cy="2044824"/>
          </a:xfrm>
        </p:spPr>
        <p:txBody>
          <a:bodyPr/>
          <a:lstStyle/>
          <a:p>
            <a:pPr algn="just"/>
            <a:r>
              <a:rPr lang="es-CO" dirty="0"/>
              <a:t>Es la entidad normativa y reguladora con mayor autoridad dentro de la supervisión del Sistema Financiero Mexicano, </a:t>
            </a:r>
          </a:p>
        </p:txBody>
      </p:sp>
      <p:pic>
        <p:nvPicPr>
          <p:cNvPr id="6" name="5 Imagen" descr="Shcp - Buscar con Google - Google Chrome"/>
          <p:cNvPicPr>
            <a:picLocks noChangeAspect="1"/>
          </p:cNvPicPr>
          <p:nvPr/>
        </p:nvPicPr>
        <p:blipFill rotWithShape="1">
          <a:blip r:embed="rId2" cstate="print">
            <a:extLst>
              <a:ext uri="{28A0092B-C50C-407E-A947-70E740481C1C}">
                <a14:useLocalDpi xmlns="" xmlns:a14="http://schemas.microsoft.com/office/drawing/2010/main" val="0"/>
              </a:ext>
            </a:extLst>
          </a:blip>
          <a:srcRect l="6744" t="44436" r="50000" b="22812"/>
          <a:stretch/>
        </p:blipFill>
        <p:spPr>
          <a:xfrm>
            <a:off x="4355976" y="4564341"/>
            <a:ext cx="4531376" cy="1900254"/>
          </a:xfrm>
          <a:prstGeom prst="rect">
            <a:avLst/>
          </a:prstGeom>
        </p:spPr>
      </p:pic>
    </p:spTree>
    <p:extLst>
      <p:ext uri="{BB962C8B-B14F-4D97-AF65-F5344CB8AC3E}">
        <p14:creationId xmlns="" xmlns:p14="http://schemas.microsoft.com/office/powerpoint/2010/main" val="31028981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478</TotalTime>
  <Words>3270</Words>
  <Application>Microsoft Office PowerPoint</Application>
  <PresentationFormat>Presentación en pantalla (4:3)</PresentationFormat>
  <Paragraphs>277</Paragraphs>
  <Slides>59</Slides>
  <Notes>2</Notes>
  <HiddenSlides>0</HiddenSlides>
  <MMClips>0</MMClips>
  <ScaleCrop>false</ScaleCrop>
  <HeadingPairs>
    <vt:vector size="4" baseType="variant">
      <vt:variant>
        <vt:lpstr>Tema</vt:lpstr>
      </vt:variant>
      <vt:variant>
        <vt:i4>1</vt:i4>
      </vt:variant>
      <vt:variant>
        <vt:lpstr>Títulos de diapositiva</vt:lpstr>
      </vt:variant>
      <vt:variant>
        <vt:i4>59</vt:i4>
      </vt:variant>
    </vt:vector>
  </HeadingPairs>
  <TitlesOfParts>
    <vt:vector size="60" baseType="lpstr">
      <vt:lpstr>Solsticio</vt:lpstr>
      <vt:lpstr>Diapositiva 1</vt:lpstr>
      <vt:lpstr>GUIA EXPLICATIVA PARA EL EMPLEO  DE ESTE MATERIAL</vt:lpstr>
      <vt:lpstr>Diapositiva 3</vt:lpstr>
      <vt:lpstr>Diapositiva 4</vt:lpstr>
      <vt:lpstr>Diapositiva 5</vt:lpstr>
      <vt:lpstr>Sistema Financiero</vt:lpstr>
      <vt:lpstr>Estructura</vt:lpstr>
      <vt:lpstr>1. Entidades Reguladoras y supervisoras</vt:lpstr>
      <vt:lpstr> Secretaría de Hacienda y Crédito Público de México. (SHCP) </vt:lpstr>
      <vt:lpstr>Misión</vt:lpstr>
      <vt:lpstr>Marco Jurídico</vt:lpstr>
      <vt:lpstr>Banco de México</vt:lpstr>
      <vt:lpstr>Funciones</vt:lpstr>
      <vt:lpstr>Funciones</vt:lpstr>
      <vt:lpstr>Marco Jurídico</vt:lpstr>
      <vt:lpstr>Comisión Nacional para la Protección y Defensa de los Usuarios de Servicios Financieros (CONDUSEF)</vt:lpstr>
      <vt:lpstr>Misión</vt:lpstr>
      <vt:lpstr>Marco Jurídico</vt:lpstr>
      <vt:lpstr>Marco Jurídico</vt:lpstr>
      <vt:lpstr>2. Subsistema de seguros y fianzas</vt:lpstr>
      <vt:lpstr>Comisión Nacional de Seguros y Fianzas (CNSF)</vt:lpstr>
      <vt:lpstr>Misión</vt:lpstr>
      <vt:lpstr>Marco Jurídico</vt:lpstr>
      <vt:lpstr>Marco Jurídico</vt:lpstr>
      <vt:lpstr>Instituciones que operan</vt:lpstr>
      <vt:lpstr>Instituciones Operativas</vt:lpstr>
      <vt:lpstr>3. Subsistema de Ahorro para el Retiro</vt:lpstr>
      <vt:lpstr> Comisión Nacional  del Sistema de Ahorro para el Retiro. (CONSAR) </vt:lpstr>
      <vt:lpstr>Marco Jurídico</vt:lpstr>
      <vt:lpstr> Órgano de Gobierno. </vt:lpstr>
      <vt:lpstr>Administradoras de Fondos para el Retiro (AFORES)</vt:lpstr>
      <vt:lpstr>Función de la CONSAR dentro de las AFOREs.</vt:lpstr>
      <vt:lpstr>Sociedades de Inversión Especializadas en Fondos para el Retiro (SIEFORES)</vt:lpstr>
      <vt:lpstr>Diapositiva 34</vt:lpstr>
      <vt:lpstr>4. Subsistema bancario y de valores</vt:lpstr>
      <vt:lpstr>Comisión Nacional Bancaria y de Valores (CNVB)</vt:lpstr>
      <vt:lpstr>Misión</vt:lpstr>
      <vt:lpstr>Marco Jurídico</vt:lpstr>
      <vt:lpstr>4.1 Intermediarios financieros bancarios</vt:lpstr>
      <vt:lpstr>Instituciones de crédito y banca múltiple</vt:lpstr>
      <vt:lpstr>Banca de Desarrollo</vt:lpstr>
      <vt:lpstr>4.2 intermediarios financieros no bancarios </vt:lpstr>
      <vt:lpstr>Diapositiva 43</vt:lpstr>
      <vt:lpstr>Sociedades Financieras de Objeto Múltiple (SOFOMES)</vt:lpstr>
      <vt:lpstr>Casas de Cambio</vt:lpstr>
      <vt:lpstr>Sociedades Financieras de Objeto Limitado (SOFOLES)</vt:lpstr>
      <vt:lpstr>Actividades Auxiliares del crédito</vt:lpstr>
      <vt:lpstr>Diapositiva 48</vt:lpstr>
      <vt:lpstr>Sociedades de Información Crediticia (Buró de Crédito)</vt:lpstr>
      <vt:lpstr>4.3 Sector bursátil (accionario y deuda)</vt:lpstr>
      <vt:lpstr>Bolsa Mexicana de Valores (BMV)</vt:lpstr>
      <vt:lpstr>Casas de Bolsa</vt:lpstr>
      <vt:lpstr>Funciones</vt:lpstr>
      <vt:lpstr>Sociedades de Inversión</vt:lpstr>
      <vt:lpstr>Objetivos</vt:lpstr>
      <vt:lpstr>4.4 Sector bursátil (Derivados)</vt:lpstr>
      <vt:lpstr>Mercado Mexicano de Derivados (MEXDER)</vt:lpstr>
      <vt:lpstr>Asigna, Compensación y Liquidación</vt:lpstr>
      <vt:lpstr>Bibliografía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Secretaría de Hacienda y Crédito Público de México.</dc:title>
  <dc:creator>USER</dc:creator>
  <cp:lastModifiedBy>ptc-sergio</cp:lastModifiedBy>
  <cp:revision>46</cp:revision>
  <dcterms:created xsi:type="dcterms:W3CDTF">2015-08-31T04:27:50Z</dcterms:created>
  <dcterms:modified xsi:type="dcterms:W3CDTF">2015-09-29T18:05:52Z</dcterms:modified>
</cp:coreProperties>
</file>