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Default Extension="wdp" ContentType="image/vnd.ms-photo"/>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slides/slide79.xml" ContentType="application/vnd.openxmlformats-officedocument.presentationml.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321" r:id="rId2"/>
    <p:sldId id="346" r:id="rId3"/>
    <p:sldId id="347" r:id="rId4"/>
    <p:sldId id="349" r:id="rId5"/>
    <p:sldId id="348" r:id="rId6"/>
    <p:sldId id="345" r:id="rId7"/>
    <p:sldId id="322" r:id="rId8"/>
    <p:sldId id="323" r:id="rId9"/>
    <p:sldId id="324" r:id="rId10"/>
    <p:sldId id="325" r:id="rId11"/>
    <p:sldId id="326" r:id="rId12"/>
    <p:sldId id="342" r:id="rId13"/>
    <p:sldId id="327" r:id="rId14"/>
    <p:sldId id="328" r:id="rId15"/>
    <p:sldId id="329" r:id="rId16"/>
    <p:sldId id="330" r:id="rId17"/>
    <p:sldId id="332" r:id="rId18"/>
    <p:sldId id="333" r:id="rId19"/>
    <p:sldId id="334" r:id="rId20"/>
    <p:sldId id="335" r:id="rId21"/>
    <p:sldId id="336" r:id="rId22"/>
    <p:sldId id="343" r:id="rId23"/>
    <p:sldId id="331" r:id="rId24"/>
    <p:sldId id="337" r:id="rId25"/>
    <p:sldId id="338" r:id="rId26"/>
    <p:sldId id="339" r:id="rId27"/>
    <p:sldId id="341" r:id="rId28"/>
    <p:sldId id="340" r:id="rId29"/>
    <p:sldId id="292" r:id="rId30"/>
    <p:sldId id="294" r:id="rId31"/>
    <p:sldId id="295" r:id="rId32"/>
    <p:sldId id="296" r:id="rId33"/>
    <p:sldId id="297" r:id="rId34"/>
    <p:sldId id="298" r:id="rId35"/>
    <p:sldId id="300" r:id="rId36"/>
    <p:sldId id="301" r:id="rId37"/>
    <p:sldId id="302" r:id="rId38"/>
    <p:sldId id="303" r:id="rId39"/>
    <p:sldId id="304" r:id="rId40"/>
    <p:sldId id="305" r:id="rId41"/>
    <p:sldId id="306" r:id="rId42"/>
    <p:sldId id="307" r:id="rId43"/>
    <p:sldId id="308" r:id="rId44"/>
    <p:sldId id="309" r:id="rId45"/>
    <p:sldId id="310" r:id="rId46"/>
    <p:sldId id="311" r:id="rId47"/>
    <p:sldId id="312" r:id="rId48"/>
    <p:sldId id="313" r:id="rId49"/>
    <p:sldId id="314" r:id="rId50"/>
    <p:sldId id="315" r:id="rId51"/>
    <p:sldId id="316" r:id="rId52"/>
    <p:sldId id="317" r:id="rId53"/>
    <p:sldId id="318" r:id="rId54"/>
    <p:sldId id="319" r:id="rId55"/>
    <p:sldId id="320" r:id="rId56"/>
    <p:sldId id="256" r:id="rId57"/>
    <p:sldId id="257" r:id="rId58"/>
    <p:sldId id="258" r:id="rId59"/>
    <p:sldId id="259" r:id="rId60"/>
    <p:sldId id="260" r:id="rId61"/>
    <p:sldId id="261" r:id="rId62"/>
    <p:sldId id="262" r:id="rId63"/>
    <p:sldId id="263" r:id="rId64"/>
    <p:sldId id="264" r:id="rId65"/>
    <p:sldId id="265" r:id="rId66"/>
    <p:sldId id="266" r:id="rId67"/>
    <p:sldId id="268" r:id="rId68"/>
    <p:sldId id="271" r:id="rId69"/>
    <p:sldId id="274" r:id="rId70"/>
    <p:sldId id="272" r:id="rId71"/>
    <p:sldId id="273" r:id="rId72"/>
    <p:sldId id="275" r:id="rId73"/>
    <p:sldId id="277" r:id="rId74"/>
    <p:sldId id="279" r:id="rId75"/>
    <p:sldId id="280" r:id="rId76"/>
    <p:sldId id="281" r:id="rId77"/>
    <p:sldId id="282" r:id="rId78"/>
    <p:sldId id="283" r:id="rId79"/>
    <p:sldId id="284" r:id="rId80"/>
    <p:sldId id="285" r:id="rId81"/>
    <p:sldId id="286" r:id="rId82"/>
    <p:sldId id="287" r:id="rId83"/>
    <p:sldId id="288" r:id="rId84"/>
    <p:sldId id="289" r:id="rId85"/>
    <p:sldId id="290" r:id="rId86"/>
    <p:sldId id="344" r:id="rId8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A089F7-AAA4-4CE3-B52E-DB9F6CC3CE8D}" type="doc">
      <dgm:prSet loTypeId="urn:microsoft.com/office/officeart/2005/8/layout/process1" loCatId="process" qsTypeId="urn:microsoft.com/office/officeart/2005/8/quickstyle/simple3" qsCatId="simple" csTypeId="urn:microsoft.com/office/officeart/2005/8/colors/accent1_2" csCatId="accent1" phldr="1"/>
      <dgm:spPr/>
    </dgm:pt>
    <dgm:pt modelId="{D55CED18-D7E1-42ED-A9D2-5F5179C615F1}">
      <dgm:prSet/>
      <dgm:spPr/>
      <dgm:t>
        <a:bodyPr/>
        <a:lstStyle/>
        <a:p>
          <a:r>
            <a:rPr lang="es-MX" dirty="0" smtClean="0"/>
            <a:t>Se le denomina crédito a una suma de dinero que se le debe a alguna entidad. Generalmente se estipula una fecha límite de devolución y esta debe realizarse con intereses..</a:t>
          </a:r>
          <a:endParaRPr lang="es-MX" dirty="0"/>
        </a:p>
      </dgm:t>
    </dgm:pt>
    <dgm:pt modelId="{CAA4672D-8EE1-499E-8517-A1299EDD9FEF}" type="parTrans" cxnId="{F649A1D7-3166-4949-95E9-EC55DBE09592}">
      <dgm:prSet/>
      <dgm:spPr/>
      <dgm:t>
        <a:bodyPr/>
        <a:lstStyle/>
        <a:p>
          <a:endParaRPr lang="es-MX"/>
        </a:p>
      </dgm:t>
    </dgm:pt>
    <dgm:pt modelId="{E671B57A-7737-4261-A2F1-BE15C8E30674}" type="sibTrans" cxnId="{F649A1D7-3166-4949-95E9-EC55DBE09592}">
      <dgm:prSet/>
      <dgm:spPr/>
      <dgm:t>
        <a:bodyPr/>
        <a:lstStyle/>
        <a:p>
          <a:endParaRPr lang="es-MX"/>
        </a:p>
      </dgm:t>
    </dgm:pt>
    <dgm:pt modelId="{98619029-7603-4E8F-A8E9-427A8660B10B}">
      <dgm:prSet/>
      <dgm:spPr/>
      <dgm:t>
        <a:bodyPr/>
        <a:lstStyle/>
        <a:p>
          <a:r>
            <a:rPr lang="es-MX" dirty="0" smtClean="0">
              <a:effectLst/>
            </a:rPr>
            <a:t>Está relacionado principalmente con los préstamos otorgados por la banca como parte de sus operaciones activas. Los saldos se establecen en moneda nacional y extranjera.</a:t>
          </a:r>
          <a:endParaRPr lang="es-MX" dirty="0">
            <a:effectLst/>
          </a:endParaRPr>
        </a:p>
      </dgm:t>
    </dgm:pt>
    <dgm:pt modelId="{67EEEB9A-80E8-4C03-A67C-213C5A69E2CA}" type="parTrans" cxnId="{F76ABF1E-650D-49E1-AC9C-966E20D4BA70}">
      <dgm:prSet/>
      <dgm:spPr/>
      <dgm:t>
        <a:bodyPr/>
        <a:lstStyle/>
        <a:p>
          <a:endParaRPr lang="es-MX"/>
        </a:p>
      </dgm:t>
    </dgm:pt>
    <dgm:pt modelId="{F3595C7D-60B8-4E25-9527-8841769B7E15}" type="sibTrans" cxnId="{F76ABF1E-650D-49E1-AC9C-966E20D4BA70}">
      <dgm:prSet/>
      <dgm:spPr/>
      <dgm:t>
        <a:bodyPr/>
        <a:lstStyle/>
        <a:p>
          <a:endParaRPr lang="es-MX"/>
        </a:p>
      </dgm:t>
    </dgm:pt>
    <dgm:pt modelId="{EB81CC01-C5A5-434C-9E63-7ED639BAA5E4}" type="pres">
      <dgm:prSet presAssocID="{7FA089F7-AAA4-4CE3-B52E-DB9F6CC3CE8D}" presName="Name0" presStyleCnt="0">
        <dgm:presLayoutVars>
          <dgm:dir/>
          <dgm:resizeHandles val="exact"/>
        </dgm:presLayoutVars>
      </dgm:prSet>
      <dgm:spPr/>
    </dgm:pt>
    <dgm:pt modelId="{3DBC9425-65E0-42CC-A4BC-CB5493FBD417}" type="pres">
      <dgm:prSet presAssocID="{D55CED18-D7E1-42ED-A9D2-5F5179C615F1}" presName="node" presStyleLbl="node1" presStyleIdx="0" presStyleCnt="2" custScaleY="160108">
        <dgm:presLayoutVars>
          <dgm:bulletEnabled val="1"/>
        </dgm:presLayoutVars>
      </dgm:prSet>
      <dgm:spPr/>
      <dgm:t>
        <a:bodyPr/>
        <a:lstStyle/>
        <a:p>
          <a:endParaRPr lang="es-MX"/>
        </a:p>
      </dgm:t>
    </dgm:pt>
    <dgm:pt modelId="{4E170BF4-6F7D-4CA4-8B0A-080B8430CBBF}" type="pres">
      <dgm:prSet presAssocID="{E671B57A-7737-4261-A2F1-BE15C8E30674}" presName="sibTrans" presStyleLbl="sibTrans2D1" presStyleIdx="0" presStyleCnt="1" custLinFactNeighborX="-14910" custLinFactNeighborY="-2587"/>
      <dgm:spPr/>
      <dgm:t>
        <a:bodyPr/>
        <a:lstStyle/>
        <a:p>
          <a:endParaRPr lang="es-MX"/>
        </a:p>
      </dgm:t>
    </dgm:pt>
    <dgm:pt modelId="{A1174BB3-AFCF-40F1-8BF8-18478601C66E}" type="pres">
      <dgm:prSet presAssocID="{E671B57A-7737-4261-A2F1-BE15C8E30674}" presName="connectorText" presStyleLbl="sibTrans2D1" presStyleIdx="0" presStyleCnt="1"/>
      <dgm:spPr/>
      <dgm:t>
        <a:bodyPr/>
        <a:lstStyle/>
        <a:p>
          <a:endParaRPr lang="es-MX"/>
        </a:p>
      </dgm:t>
    </dgm:pt>
    <dgm:pt modelId="{19160055-618E-43F3-BE62-F15BEC1FAC9F}" type="pres">
      <dgm:prSet presAssocID="{98619029-7603-4E8F-A8E9-427A8660B10B}" presName="node" presStyleLbl="node1" presStyleIdx="1" presStyleCnt="2" custScaleY="143480">
        <dgm:presLayoutVars>
          <dgm:bulletEnabled val="1"/>
        </dgm:presLayoutVars>
      </dgm:prSet>
      <dgm:spPr/>
      <dgm:t>
        <a:bodyPr/>
        <a:lstStyle/>
        <a:p>
          <a:endParaRPr lang="es-MX"/>
        </a:p>
      </dgm:t>
    </dgm:pt>
  </dgm:ptLst>
  <dgm:cxnLst>
    <dgm:cxn modelId="{8ECF2272-970A-495B-87C8-D92EAB3B3D52}" type="presOf" srcId="{D55CED18-D7E1-42ED-A9D2-5F5179C615F1}" destId="{3DBC9425-65E0-42CC-A4BC-CB5493FBD417}" srcOrd="0" destOrd="0" presId="urn:microsoft.com/office/officeart/2005/8/layout/process1"/>
    <dgm:cxn modelId="{760C1143-CDDB-4996-A9E9-4D204FE12E99}" type="presOf" srcId="{98619029-7603-4E8F-A8E9-427A8660B10B}" destId="{19160055-618E-43F3-BE62-F15BEC1FAC9F}" srcOrd="0" destOrd="0" presId="urn:microsoft.com/office/officeart/2005/8/layout/process1"/>
    <dgm:cxn modelId="{5A873EE6-79A0-4067-BEBB-400C05E36461}" type="presOf" srcId="{E671B57A-7737-4261-A2F1-BE15C8E30674}" destId="{A1174BB3-AFCF-40F1-8BF8-18478601C66E}" srcOrd="1" destOrd="0" presId="urn:microsoft.com/office/officeart/2005/8/layout/process1"/>
    <dgm:cxn modelId="{F76ABF1E-650D-49E1-AC9C-966E20D4BA70}" srcId="{7FA089F7-AAA4-4CE3-B52E-DB9F6CC3CE8D}" destId="{98619029-7603-4E8F-A8E9-427A8660B10B}" srcOrd="1" destOrd="0" parTransId="{67EEEB9A-80E8-4C03-A67C-213C5A69E2CA}" sibTransId="{F3595C7D-60B8-4E25-9527-8841769B7E15}"/>
    <dgm:cxn modelId="{F649A1D7-3166-4949-95E9-EC55DBE09592}" srcId="{7FA089F7-AAA4-4CE3-B52E-DB9F6CC3CE8D}" destId="{D55CED18-D7E1-42ED-A9D2-5F5179C615F1}" srcOrd="0" destOrd="0" parTransId="{CAA4672D-8EE1-499E-8517-A1299EDD9FEF}" sibTransId="{E671B57A-7737-4261-A2F1-BE15C8E30674}"/>
    <dgm:cxn modelId="{FAF3CBE1-0957-4254-BBEA-B87D34AB110F}" type="presOf" srcId="{7FA089F7-AAA4-4CE3-B52E-DB9F6CC3CE8D}" destId="{EB81CC01-C5A5-434C-9E63-7ED639BAA5E4}" srcOrd="0" destOrd="0" presId="urn:microsoft.com/office/officeart/2005/8/layout/process1"/>
    <dgm:cxn modelId="{02EF10FD-C76C-42F2-814D-69F0897C3B4C}" type="presOf" srcId="{E671B57A-7737-4261-A2F1-BE15C8E30674}" destId="{4E170BF4-6F7D-4CA4-8B0A-080B8430CBBF}" srcOrd="0" destOrd="0" presId="urn:microsoft.com/office/officeart/2005/8/layout/process1"/>
    <dgm:cxn modelId="{DF41E4F9-B137-4425-AC3A-740B03E72A98}" type="presParOf" srcId="{EB81CC01-C5A5-434C-9E63-7ED639BAA5E4}" destId="{3DBC9425-65E0-42CC-A4BC-CB5493FBD417}" srcOrd="0" destOrd="0" presId="urn:microsoft.com/office/officeart/2005/8/layout/process1"/>
    <dgm:cxn modelId="{AC38A34D-93DA-404F-B635-BF94B5311D5E}" type="presParOf" srcId="{EB81CC01-C5A5-434C-9E63-7ED639BAA5E4}" destId="{4E170BF4-6F7D-4CA4-8B0A-080B8430CBBF}" srcOrd="1" destOrd="0" presId="urn:microsoft.com/office/officeart/2005/8/layout/process1"/>
    <dgm:cxn modelId="{F02405BA-2CFA-4095-9103-A7446BAF4465}" type="presParOf" srcId="{4E170BF4-6F7D-4CA4-8B0A-080B8430CBBF}" destId="{A1174BB3-AFCF-40F1-8BF8-18478601C66E}" srcOrd="0" destOrd="0" presId="urn:microsoft.com/office/officeart/2005/8/layout/process1"/>
    <dgm:cxn modelId="{146072AC-22EE-4CDB-8CCC-D1AB685BBA05}" type="presParOf" srcId="{EB81CC01-C5A5-434C-9E63-7ED639BAA5E4}" destId="{19160055-618E-43F3-BE62-F15BEC1FAC9F}" srcOrd="2" destOrd="0" presId="urn:microsoft.com/office/officeart/2005/8/layout/process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D9ED681-66A1-447E-9E83-77D5C58B0761}" type="doc">
      <dgm:prSet loTypeId="urn:microsoft.com/office/officeart/2005/8/layout/hList3" loCatId="list" qsTypeId="urn:microsoft.com/office/officeart/2005/8/quickstyle/simple1" qsCatId="simple" csTypeId="urn:microsoft.com/office/officeart/2005/8/colors/accent0_2" csCatId="mainScheme" phldr="1"/>
      <dgm:spPr/>
      <dgm:t>
        <a:bodyPr/>
        <a:lstStyle/>
        <a:p>
          <a:endParaRPr lang="es-MX"/>
        </a:p>
      </dgm:t>
    </dgm:pt>
    <dgm:pt modelId="{2908DCCC-76AF-4E87-AC23-2EE52BF0B5FF}">
      <dgm:prSet phldrT="[Texto]" custT="1"/>
      <dgm:spPr/>
      <dgm:t>
        <a:bodyPr/>
        <a:lstStyle/>
        <a:p>
          <a:r>
            <a:rPr lang="es-MX" sz="3600"/>
            <a:t>Elementos Personales:</a:t>
          </a:r>
        </a:p>
      </dgm:t>
    </dgm:pt>
    <dgm:pt modelId="{64E94C89-9973-4FAB-ADB8-DF955F3D503E}" type="parTrans" cxnId="{5B904C16-A9DA-411A-A447-D5E936B7D126}">
      <dgm:prSet/>
      <dgm:spPr/>
      <dgm:t>
        <a:bodyPr/>
        <a:lstStyle/>
        <a:p>
          <a:endParaRPr lang="es-MX"/>
        </a:p>
      </dgm:t>
    </dgm:pt>
    <dgm:pt modelId="{F90FB2E9-20C1-4F05-9D98-C2F790859264}" type="sibTrans" cxnId="{5B904C16-A9DA-411A-A447-D5E936B7D126}">
      <dgm:prSet/>
      <dgm:spPr/>
      <dgm:t>
        <a:bodyPr/>
        <a:lstStyle/>
        <a:p>
          <a:endParaRPr lang="es-MX"/>
        </a:p>
      </dgm:t>
    </dgm:pt>
    <dgm:pt modelId="{C6CA14E0-7D92-4F76-9937-E183FAECA529}">
      <dgm:prSet phldrT="[Texto]"/>
      <dgm:spPr/>
      <dgm:t>
        <a:bodyPr/>
        <a:lstStyle/>
        <a:p>
          <a:r>
            <a:rPr lang="es-MX"/>
            <a:t>Asegurado</a:t>
          </a:r>
        </a:p>
      </dgm:t>
    </dgm:pt>
    <dgm:pt modelId="{EA87E1D8-6C06-4DA8-BE2A-CF89E7E937AF}" type="parTrans" cxnId="{89A688A3-916F-48D3-B772-D57E3B3C745B}">
      <dgm:prSet/>
      <dgm:spPr/>
      <dgm:t>
        <a:bodyPr/>
        <a:lstStyle/>
        <a:p>
          <a:endParaRPr lang="es-MX"/>
        </a:p>
      </dgm:t>
    </dgm:pt>
    <dgm:pt modelId="{0A7A3FB8-AA56-42C9-84E1-6EBE90140B1C}" type="sibTrans" cxnId="{89A688A3-916F-48D3-B772-D57E3B3C745B}">
      <dgm:prSet/>
      <dgm:spPr/>
      <dgm:t>
        <a:bodyPr/>
        <a:lstStyle/>
        <a:p>
          <a:endParaRPr lang="es-MX"/>
        </a:p>
      </dgm:t>
    </dgm:pt>
    <dgm:pt modelId="{B9CC5471-3CEE-4599-B8B9-C4126A4F9446}">
      <dgm:prSet phldrT="[Texto]"/>
      <dgm:spPr/>
      <dgm:t>
        <a:bodyPr/>
        <a:lstStyle/>
        <a:p>
          <a:r>
            <a:rPr lang="es-MX"/>
            <a:t>Beneficiario</a:t>
          </a:r>
        </a:p>
      </dgm:t>
    </dgm:pt>
    <dgm:pt modelId="{6835D4F3-EAE4-4FB8-9AA9-849A41639F31}" type="parTrans" cxnId="{93E8DC0E-2D51-4AA5-BF36-CACDCD32BA3A}">
      <dgm:prSet/>
      <dgm:spPr/>
      <dgm:t>
        <a:bodyPr/>
        <a:lstStyle/>
        <a:p>
          <a:endParaRPr lang="es-MX"/>
        </a:p>
      </dgm:t>
    </dgm:pt>
    <dgm:pt modelId="{A1659780-F928-4B53-8DB4-E008F8323D5D}" type="sibTrans" cxnId="{93E8DC0E-2D51-4AA5-BF36-CACDCD32BA3A}">
      <dgm:prSet/>
      <dgm:spPr/>
      <dgm:t>
        <a:bodyPr/>
        <a:lstStyle/>
        <a:p>
          <a:endParaRPr lang="es-MX"/>
        </a:p>
      </dgm:t>
    </dgm:pt>
    <dgm:pt modelId="{30EBFDDF-161A-43B1-9CA5-E7D2725084E9}">
      <dgm:prSet phldrT="[Texto]"/>
      <dgm:spPr/>
      <dgm:t>
        <a:bodyPr/>
        <a:lstStyle/>
        <a:p>
          <a:r>
            <a:rPr lang="es-MX"/>
            <a:t>Endondoso</a:t>
          </a:r>
        </a:p>
      </dgm:t>
    </dgm:pt>
    <dgm:pt modelId="{C8EB9BCF-1827-4F10-B746-EA875A5A7380}" type="parTrans" cxnId="{A73D2C5E-FE36-4CB3-8117-B30D30F3A54A}">
      <dgm:prSet/>
      <dgm:spPr/>
      <dgm:t>
        <a:bodyPr/>
        <a:lstStyle/>
        <a:p>
          <a:endParaRPr lang="es-MX"/>
        </a:p>
      </dgm:t>
    </dgm:pt>
    <dgm:pt modelId="{F3419175-4542-4791-8982-ACC9FD10FC24}" type="sibTrans" cxnId="{A73D2C5E-FE36-4CB3-8117-B30D30F3A54A}">
      <dgm:prSet/>
      <dgm:spPr/>
      <dgm:t>
        <a:bodyPr/>
        <a:lstStyle/>
        <a:p>
          <a:endParaRPr lang="es-MX"/>
        </a:p>
      </dgm:t>
    </dgm:pt>
    <dgm:pt modelId="{04F6B68B-3886-4249-BCFE-E0F5192F52D1}">
      <dgm:prSet/>
      <dgm:spPr/>
      <dgm:t>
        <a:bodyPr/>
        <a:lstStyle/>
        <a:p>
          <a:r>
            <a:rPr lang="es-MX"/>
            <a:t>Contratante o solicitante</a:t>
          </a:r>
        </a:p>
      </dgm:t>
    </dgm:pt>
    <dgm:pt modelId="{1EBAD316-A8D5-45AA-96F1-EA24F0732E02}" type="parTrans" cxnId="{6CEB673D-44C0-4672-B987-08241C756234}">
      <dgm:prSet/>
      <dgm:spPr/>
      <dgm:t>
        <a:bodyPr/>
        <a:lstStyle/>
        <a:p>
          <a:endParaRPr lang="es-MX"/>
        </a:p>
      </dgm:t>
    </dgm:pt>
    <dgm:pt modelId="{3342C685-DD17-4435-97B3-EC640E0FE7D6}" type="sibTrans" cxnId="{6CEB673D-44C0-4672-B987-08241C756234}">
      <dgm:prSet/>
      <dgm:spPr/>
      <dgm:t>
        <a:bodyPr/>
        <a:lstStyle/>
        <a:p>
          <a:endParaRPr lang="es-MX"/>
        </a:p>
      </dgm:t>
    </dgm:pt>
    <dgm:pt modelId="{26174B2F-BDEF-4FA8-B1D8-2242A9384380}">
      <dgm:prSet/>
      <dgm:spPr/>
      <dgm:t>
        <a:bodyPr/>
        <a:lstStyle/>
        <a:p>
          <a:r>
            <a:rPr lang="es-MX"/>
            <a:t>Afectado</a:t>
          </a:r>
        </a:p>
      </dgm:t>
    </dgm:pt>
    <dgm:pt modelId="{A5098CAA-3BEA-4856-925F-DBCA37AA8B36}" type="parTrans" cxnId="{52745611-9246-408E-B503-2BE32665EC10}">
      <dgm:prSet/>
      <dgm:spPr/>
      <dgm:t>
        <a:bodyPr/>
        <a:lstStyle/>
        <a:p>
          <a:endParaRPr lang="es-MX"/>
        </a:p>
      </dgm:t>
    </dgm:pt>
    <dgm:pt modelId="{1B18045B-FD9D-4DB8-805B-25AD408E41CE}" type="sibTrans" cxnId="{52745611-9246-408E-B503-2BE32665EC10}">
      <dgm:prSet/>
      <dgm:spPr/>
      <dgm:t>
        <a:bodyPr/>
        <a:lstStyle/>
        <a:p>
          <a:endParaRPr lang="es-MX"/>
        </a:p>
      </dgm:t>
    </dgm:pt>
    <dgm:pt modelId="{6954B7C6-CA11-4AA3-863C-B742C265D75B}">
      <dgm:prSet/>
      <dgm:spPr/>
      <dgm:t>
        <a:bodyPr/>
        <a:lstStyle/>
        <a:p>
          <a:r>
            <a:rPr lang="es-MX"/>
            <a:t>Asegurador</a:t>
          </a:r>
        </a:p>
      </dgm:t>
    </dgm:pt>
    <dgm:pt modelId="{76945A21-6763-4C69-B6E1-2D594881D026}" type="parTrans" cxnId="{CEE9FB31-E30C-490F-96C9-C6C14EB304B3}">
      <dgm:prSet/>
      <dgm:spPr/>
      <dgm:t>
        <a:bodyPr/>
        <a:lstStyle/>
        <a:p>
          <a:endParaRPr lang="es-MX"/>
        </a:p>
      </dgm:t>
    </dgm:pt>
    <dgm:pt modelId="{ABCD0D1D-8213-4880-83E1-4302FE18C8FA}" type="sibTrans" cxnId="{CEE9FB31-E30C-490F-96C9-C6C14EB304B3}">
      <dgm:prSet/>
      <dgm:spPr/>
      <dgm:t>
        <a:bodyPr/>
        <a:lstStyle/>
        <a:p>
          <a:endParaRPr lang="es-MX"/>
        </a:p>
      </dgm:t>
    </dgm:pt>
    <dgm:pt modelId="{D0C51DA9-8917-4BFC-B69F-0C700D9F4041}" type="pres">
      <dgm:prSet presAssocID="{5D9ED681-66A1-447E-9E83-77D5C58B0761}" presName="composite" presStyleCnt="0">
        <dgm:presLayoutVars>
          <dgm:chMax val="1"/>
          <dgm:dir/>
          <dgm:resizeHandles val="exact"/>
        </dgm:presLayoutVars>
      </dgm:prSet>
      <dgm:spPr/>
      <dgm:t>
        <a:bodyPr/>
        <a:lstStyle/>
        <a:p>
          <a:endParaRPr lang="es-MX"/>
        </a:p>
      </dgm:t>
    </dgm:pt>
    <dgm:pt modelId="{76614AD5-C35B-4E17-97FF-71E652000F6C}" type="pres">
      <dgm:prSet presAssocID="{2908DCCC-76AF-4E87-AC23-2EE52BF0B5FF}" presName="roof" presStyleLbl="dkBgShp" presStyleIdx="0" presStyleCnt="2" custLinFactNeighborX="-5"/>
      <dgm:spPr/>
      <dgm:t>
        <a:bodyPr/>
        <a:lstStyle/>
        <a:p>
          <a:endParaRPr lang="es-MX"/>
        </a:p>
      </dgm:t>
    </dgm:pt>
    <dgm:pt modelId="{B4A4EF4A-78AA-4F4A-B049-EE79AE2AD730}" type="pres">
      <dgm:prSet presAssocID="{2908DCCC-76AF-4E87-AC23-2EE52BF0B5FF}" presName="pillars" presStyleCnt="0"/>
      <dgm:spPr/>
      <dgm:t>
        <a:bodyPr/>
        <a:lstStyle/>
        <a:p>
          <a:endParaRPr lang="es-MX"/>
        </a:p>
      </dgm:t>
    </dgm:pt>
    <dgm:pt modelId="{8FF59394-E571-4E58-A035-97DFDF74F871}" type="pres">
      <dgm:prSet presAssocID="{2908DCCC-76AF-4E87-AC23-2EE52BF0B5FF}" presName="pillar1" presStyleLbl="node1" presStyleIdx="0" presStyleCnt="6">
        <dgm:presLayoutVars>
          <dgm:bulletEnabled val="1"/>
        </dgm:presLayoutVars>
      </dgm:prSet>
      <dgm:spPr/>
      <dgm:t>
        <a:bodyPr/>
        <a:lstStyle/>
        <a:p>
          <a:endParaRPr lang="es-MX"/>
        </a:p>
      </dgm:t>
    </dgm:pt>
    <dgm:pt modelId="{85304726-BAF5-44B8-BF3B-2A6980A708C8}" type="pres">
      <dgm:prSet presAssocID="{B9CC5471-3CEE-4599-B8B9-C4126A4F9446}" presName="pillarX" presStyleLbl="node1" presStyleIdx="1" presStyleCnt="6">
        <dgm:presLayoutVars>
          <dgm:bulletEnabled val="1"/>
        </dgm:presLayoutVars>
      </dgm:prSet>
      <dgm:spPr/>
      <dgm:t>
        <a:bodyPr/>
        <a:lstStyle/>
        <a:p>
          <a:endParaRPr lang="es-MX"/>
        </a:p>
      </dgm:t>
    </dgm:pt>
    <dgm:pt modelId="{E00D548F-6DEA-48F8-AB79-E907388CCA76}" type="pres">
      <dgm:prSet presAssocID="{26174B2F-BDEF-4FA8-B1D8-2242A9384380}" presName="pillarX" presStyleLbl="node1" presStyleIdx="2" presStyleCnt="6">
        <dgm:presLayoutVars>
          <dgm:bulletEnabled val="1"/>
        </dgm:presLayoutVars>
      </dgm:prSet>
      <dgm:spPr/>
      <dgm:t>
        <a:bodyPr/>
        <a:lstStyle/>
        <a:p>
          <a:endParaRPr lang="es-MX"/>
        </a:p>
      </dgm:t>
    </dgm:pt>
    <dgm:pt modelId="{52ABD1A3-27C0-496E-B582-2C74122EBFAF}" type="pres">
      <dgm:prSet presAssocID="{04F6B68B-3886-4249-BCFE-E0F5192F52D1}" presName="pillarX" presStyleLbl="node1" presStyleIdx="3" presStyleCnt="6">
        <dgm:presLayoutVars>
          <dgm:bulletEnabled val="1"/>
        </dgm:presLayoutVars>
      </dgm:prSet>
      <dgm:spPr/>
      <dgm:t>
        <a:bodyPr/>
        <a:lstStyle/>
        <a:p>
          <a:endParaRPr lang="es-MX"/>
        </a:p>
      </dgm:t>
    </dgm:pt>
    <dgm:pt modelId="{2C676C0E-FC61-4EF8-8438-D36D4E46C164}" type="pres">
      <dgm:prSet presAssocID="{6954B7C6-CA11-4AA3-863C-B742C265D75B}" presName="pillarX" presStyleLbl="node1" presStyleIdx="4" presStyleCnt="6">
        <dgm:presLayoutVars>
          <dgm:bulletEnabled val="1"/>
        </dgm:presLayoutVars>
      </dgm:prSet>
      <dgm:spPr/>
      <dgm:t>
        <a:bodyPr/>
        <a:lstStyle/>
        <a:p>
          <a:endParaRPr lang="es-MX"/>
        </a:p>
      </dgm:t>
    </dgm:pt>
    <dgm:pt modelId="{DC5FDDD0-9BC5-4552-9F4D-823383A5DEE2}" type="pres">
      <dgm:prSet presAssocID="{30EBFDDF-161A-43B1-9CA5-E7D2725084E9}" presName="pillarX" presStyleLbl="node1" presStyleIdx="5" presStyleCnt="6">
        <dgm:presLayoutVars>
          <dgm:bulletEnabled val="1"/>
        </dgm:presLayoutVars>
      </dgm:prSet>
      <dgm:spPr/>
      <dgm:t>
        <a:bodyPr/>
        <a:lstStyle/>
        <a:p>
          <a:endParaRPr lang="es-MX"/>
        </a:p>
      </dgm:t>
    </dgm:pt>
    <dgm:pt modelId="{56279725-7BCD-4B28-AE88-9551B8585C4A}" type="pres">
      <dgm:prSet presAssocID="{2908DCCC-76AF-4E87-AC23-2EE52BF0B5FF}" presName="base" presStyleLbl="dkBgShp" presStyleIdx="1" presStyleCnt="2"/>
      <dgm:spPr/>
      <dgm:t>
        <a:bodyPr/>
        <a:lstStyle/>
        <a:p>
          <a:endParaRPr lang="es-MX"/>
        </a:p>
      </dgm:t>
    </dgm:pt>
  </dgm:ptLst>
  <dgm:cxnLst>
    <dgm:cxn modelId="{5B904C16-A9DA-411A-A447-D5E936B7D126}" srcId="{5D9ED681-66A1-447E-9E83-77D5C58B0761}" destId="{2908DCCC-76AF-4E87-AC23-2EE52BF0B5FF}" srcOrd="0" destOrd="0" parTransId="{64E94C89-9973-4FAB-ADB8-DF955F3D503E}" sibTransId="{F90FB2E9-20C1-4F05-9D98-C2F790859264}"/>
    <dgm:cxn modelId="{F71316CB-E0D1-4EB7-8E7C-A67A45C6CF72}" type="presOf" srcId="{C6CA14E0-7D92-4F76-9937-E183FAECA529}" destId="{8FF59394-E571-4E58-A035-97DFDF74F871}" srcOrd="0" destOrd="0" presId="urn:microsoft.com/office/officeart/2005/8/layout/hList3"/>
    <dgm:cxn modelId="{DD0B5704-C59D-4A6E-B500-D6C625DF4D01}" type="presOf" srcId="{2908DCCC-76AF-4E87-AC23-2EE52BF0B5FF}" destId="{76614AD5-C35B-4E17-97FF-71E652000F6C}" srcOrd="0" destOrd="0" presId="urn:microsoft.com/office/officeart/2005/8/layout/hList3"/>
    <dgm:cxn modelId="{61F128CE-F5EB-4724-832B-17F1DA2A03F6}" type="presOf" srcId="{04F6B68B-3886-4249-BCFE-E0F5192F52D1}" destId="{52ABD1A3-27C0-496E-B582-2C74122EBFAF}" srcOrd="0" destOrd="0" presId="urn:microsoft.com/office/officeart/2005/8/layout/hList3"/>
    <dgm:cxn modelId="{3F0AFE3B-603F-4C3D-A95A-B3B6358F0CF6}" type="presOf" srcId="{6954B7C6-CA11-4AA3-863C-B742C265D75B}" destId="{2C676C0E-FC61-4EF8-8438-D36D4E46C164}" srcOrd="0" destOrd="0" presId="urn:microsoft.com/office/officeart/2005/8/layout/hList3"/>
    <dgm:cxn modelId="{89A688A3-916F-48D3-B772-D57E3B3C745B}" srcId="{2908DCCC-76AF-4E87-AC23-2EE52BF0B5FF}" destId="{C6CA14E0-7D92-4F76-9937-E183FAECA529}" srcOrd="0" destOrd="0" parTransId="{EA87E1D8-6C06-4DA8-BE2A-CF89E7E937AF}" sibTransId="{0A7A3FB8-AA56-42C9-84E1-6EBE90140B1C}"/>
    <dgm:cxn modelId="{960615D9-C02B-4EB7-9493-4D38532CE33D}" type="presOf" srcId="{30EBFDDF-161A-43B1-9CA5-E7D2725084E9}" destId="{DC5FDDD0-9BC5-4552-9F4D-823383A5DEE2}" srcOrd="0" destOrd="0" presId="urn:microsoft.com/office/officeart/2005/8/layout/hList3"/>
    <dgm:cxn modelId="{52745611-9246-408E-B503-2BE32665EC10}" srcId="{2908DCCC-76AF-4E87-AC23-2EE52BF0B5FF}" destId="{26174B2F-BDEF-4FA8-B1D8-2242A9384380}" srcOrd="2" destOrd="0" parTransId="{A5098CAA-3BEA-4856-925F-DBCA37AA8B36}" sibTransId="{1B18045B-FD9D-4DB8-805B-25AD408E41CE}"/>
    <dgm:cxn modelId="{93E8DC0E-2D51-4AA5-BF36-CACDCD32BA3A}" srcId="{2908DCCC-76AF-4E87-AC23-2EE52BF0B5FF}" destId="{B9CC5471-3CEE-4599-B8B9-C4126A4F9446}" srcOrd="1" destOrd="0" parTransId="{6835D4F3-EAE4-4FB8-9AA9-849A41639F31}" sibTransId="{A1659780-F928-4B53-8DB4-E008F8323D5D}"/>
    <dgm:cxn modelId="{946856B8-0330-4B5C-926B-CB5F61DD1595}" type="presOf" srcId="{5D9ED681-66A1-447E-9E83-77D5C58B0761}" destId="{D0C51DA9-8917-4BFC-B69F-0C700D9F4041}" srcOrd="0" destOrd="0" presId="urn:microsoft.com/office/officeart/2005/8/layout/hList3"/>
    <dgm:cxn modelId="{E3808AEA-F822-43F5-9DCB-8D95EF7A8724}" type="presOf" srcId="{B9CC5471-3CEE-4599-B8B9-C4126A4F9446}" destId="{85304726-BAF5-44B8-BF3B-2A6980A708C8}" srcOrd="0" destOrd="0" presId="urn:microsoft.com/office/officeart/2005/8/layout/hList3"/>
    <dgm:cxn modelId="{A73D2C5E-FE36-4CB3-8117-B30D30F3A54A}" srcId="{2908DCCC-76AF-4E87-AC23-2EE52BF0B5FF}" destId="{30EBFDDF-161A-43B1-9CA5-E7D2725084E9}" srcOrd="5" destOrd="0" parTransId="{C8EB9BCF-1827-4F10-B746-EA875A5A7380}" sibTransId="{F3419175-4542-4791-8982-ACC9FD10FC24}"/>
    <dgm:cxn modelId="{F2C8F0A4-41C1-4832-9036-AC57486ACE73}" type="presOf" srcId="{26174B2F-BDEF-4FA8-B1D8-2242A9384380}" destId="{E00D548F-6DEA-48F8-AB79-E907388CCA76}" srcOrd="0" destOrd="0" presId="urn:microsoft.com/office/officeart/2005/8/layout/hList3"/>
    <dgm:cxn modelId="{6CEB673D-44C0-4672-B987-08241C756234}" srcId="{2908DCCC-76AF-4E87-AC23-2EE52BF0B5FF}" destId="{04F6B68B-3886-4249-BCFE-E0F5192F52D1}" srcOrd="3" destOrd="0" parTransId="{1EBAD316-A8D5-45AA-96F1-EA24F0732E02}" sibTransId="{3342C685-DD17-4435-97B3-EC640E0FE7D6}"/>
    <dgm:cxn modelId="{CEE9FB31-E30C-490F-96C9-C6C14EB304B3}" srcId="{2908DCCC-76AF-4E87-AC23-2EE52BF0B5FF}" destId="{6954B7C6-CA11-4AA3-863C-B742C265D75B}" srcOrd="4" destOrd="0" parTransId="{76945A21-6763-4C69-B6E1-2D594881D026}" sibTransId="{ABCD0D1D-8213-4880-83E1-4302FE18C8FA}"/>
    <dgm:cxn modelId="{0A4949B1-1BFD-4541-A40E-76A157844344}" type="presParOf" srcId="{D0C51DA9-8917-4BFC-B69F-0C700D9F4041}" destId="{76614AD5-C35B-4E17-97FF-71E652000F6C}" srcOrd="0" destOrd="0" presId="urn:microsoft.com/office/officeart/2005/8/layout/hList3"/>
    <dgm:cxn modelId="{B8EB75C7-1B42-4D92-9FFC-1E554F897ED9}" type="presParOf" srcId="{D0C51DA9-8917-4BFC-B69F-0C700D9F4041}" destId="{B4A4EF4A-78AA-4F4A-B049-EE79AE2AD730}" srcOrd="1" destOrd="0" presId="urn:microsoft.com/office/officeart/2005/8/layout/hList3"/>
    <dgm:cxn modelId="{ADA1B64E-F631-4373-B3CE-B6E79B675593}" type="presParOf" srcId="{B4A4EF4A-78AA-4F4A-B049-EE79AE2AD730}" destId="{8FF59394-E571-4E58-A035-97DFDF74F871}" srcOrd="0" destOrd="0" presId="urn:microsoft.com/office/officeart/2005/8/layout/hList3"/>
    <dgm:cxn modelId="{B1D10396-88C0-46EF-9923-0D06C6E46696}" type="presParOf" srcId="{B4A4EF4A-78AA-4F4A-B049-EE79AE2AD730}" destId="{85304726-BAF5-44B8-BF3B-2A6980A708C8}" srcOrd="1" destOrd="0" presId="urn:microsoft.com/office/officeart/2005/8/layout/hList3"/>
    <dgm:cxn modelId="{62356862-F072-4A34-9CF3-2B8094454853}" type="presParOf" srcId="{B4A4EF4A-78AA-4F4A-B049-EE79AE2AD730}" destId="{E00D548F-6DEA-48F8-AB79-E907388CCA76}" srcOrd="2" destOrd="0" presId="urn:microsoft.com/office/officeart/2005/8/layout/hList3"/>
    <dgm:cxn modelId="{A199A1DD-7D7B-4A4C-9E5E-D66C717CEFA9}" type="presParOf" srcId="{B4A4EF4A-78AA-4F4A-B049-EE79AE2AD730}" destId="{52ABD1A3-27C0-496E-B582-2C74122EBFAF}" srcOrd="3" destOrd="0" presId="urn:microsoft.com/office/officeart/2005/8/layout/hList3"/>
    <dgm:cxn modelId="{47DF4FAE-560F-467F-B0A8-A5A5953C5BBD}" type="presParOf" srcId="{B4A4EF4A-78AA-4F4A-B049-EE79AE2AD730}" destId="{2C676C0E-FC61-4EF8-8438-D36D4E46C164}" srcOrd="4" destOrd="0" presId="urn:microsoft.com/office/officeart/2005/8/layout/hList3"/>
    <dgm:cxn modelId="{A920D6FC-E426-4176-AEB6-4BA310B6F536}" type="presParOf" srcId="{B4A4EF4A-78AA-4F4A-B049-EE79AE2AD730}" destId="{DC5FDDD0-9BC5-4552-9F4D-823383A5DEE2}" srcOrd="5" destOrd="0" presId="urn:microsoft.com/office/officeart/2005/8/layout/hList3"/>
    <dgm:cxn modelId="{2FB6FA53-9E99-49AA-9BFD-4890EDA76A14}" type="presParOf" srcId="{D0C51DA9-8917-4BFC-B69F-0C700D9F4041}" destId="{56279725-7BCD-4B28-AE88-9551B8585C4A}"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7F4E15-A17C-4EDC-8017-5C2179367FFF}" type="doc">
      <dgm:prSet loTypeId="urn:microsoft.com/office/officeart/2005/8/layout/process5" loCatId="process" qsTypeId="urn:microsoft.com/office/officeart/2005/8/quickstyle/simple1" qsCatId="simple" csTypeId="urn:microsoft.com/office/officeart/2005/8/colors/colorful5" csCatId="colorful" phldr="1"/>
      <dgm:spPr/>
    </dgm:pt>
    <dgm:pt modelId="{83C1848F-9C84-4A56-950D-C7DE7FD19872}">
      <dgm:prSet phldrT="[Texto]"/>
      <dgm:spPr/>
      <dgm:t>
        <a:bodyPr/>
        <a:lstStyle/>
        <a:p>
          <a:r>
            <a:rPr lang="es-MX" u="none" strike="noStrike" dirty="0" smtClean="0">
              <a:latin typeface="Arial" panose="020B0604020202020204" pitchFamily="34" charset="0"/>
              <a:cs typeface="Arial" panose="020B0604020202020204" pitchFamily="34" charset="0"/>
            </a:rPr>
            <a:t>Organizaciones auxiliares del crédito</a:t>
          </a:r>
          <a:endParaRPr lang="es-MX" u="none" strike="noStrike" dirty="0">
            <a:latin typeface="Arial" panose="020B0604020202020204" pitchFamily="34" charset="0"/>
            <a:cs typeface="Arial" panose="020B0604020202020204" pitchFamily="34" charset="0"/>
          </a:endParaRPr>
        </a:p>
      </dgm:t>
    </dgm:pt>
    <dgm:pt modelId="{DEFC986A-C44B-406B-8E18-D4B1161526AA}" type="parTrans" cxnId="{F8E810E9-C18B-426A-B639-3FA9F0D064D9}">
      <dgm:prSet/>
      <dgm:spPr/>
      <dgm:t>
        <a:bodyPr/>
        <a:lstStyle/>
        <a:p>
          <a:endParaRPr lang="es-MX" strike="sngStrike"/>
        </a:p>
      </dgm:t>
    </dgm:pt>
    <dgm:pt modelId="{0CA3B363-67F0-453C-8F45-EC4F1DD796D1}" type="sibTrans" cxnId="{F8E810E9-C18B-426A-B639-3FA9F0D064D9}">
      <dgm:prSet/>
      <dgm:spPr/>
      <dgm:t>
        <a:bodyPr/>
        <a:lstStyle/>
        <a:p>
          <a:endParaRPr lang="es-MX" strike="sngStrike"/>
        </a:p>
      </dgm:t>
    </dgm:pt>
    <dgm:pt modelId="{93FF4CD1-352A-4AF3-A806-36C8DA1187DC}">
      <dgm:prSet phldrT="[Texto]"/>
      <dgm:spPr/>
      <dgm:t>
        <a:bodyPr/>
        <a:lstStyle/>
        <a:p>
          <a:r>
            <a:rPr lang="es-MX" u="none" strike="noStrike" dirty="0" smtClean="0">
              <a:latin typeface="Arial" panose="020B0604020202020204" pitchFamily="34" charset="0"/>
              <a:cs typeface="Arial" panose="020B0604020202020204" pitchFamily="34" charset="0"/>
            </a:rPr>
            <a:t>Banca de desarrollo  </a:t>
          </a:r>
          <a:endParaRPr lang="es-MX" u="none" strike="noStrike" dirty="0">
            <a:latin typeface="Arial" panose="020B0604020202020204" pitchFamily="34" charset="0"/>
            <a:cs typeface="Arial" panose="020B0604020202020204" pitchFamily="34" charset="0"/>
          </a:endParaRPr>
        </a:p>
      </dgm:t>
    </dgm:pt>
    <dgm:pt modelId="{915624B8-1A21-44A6-B635-273DA208975A}" type="parTrans" cxnId="{D717C318-FA82-43BE-B311-100C6D4EB4A4}">
      <dgm:prSet/>
      <dgm:spPr/>
      <dgm:t>
        <a:bodyPr/>
        <a:lstStyle/>
        <a:p>
          <a:endParaRPr lang="es-MX" strike="sngStrike"/>
        </a:p>
      </dgm:t>
    </dgm:pt>
    <dgm:pt modelId="{B992E058-B8F6-4E37-A856-B6C8CC06BBF2}" type="sibTrans" cxnId="{D717C318-FA82-43BE-B311-100C6D4EB4A4}">
      <dgm:prSet/>
      <dgm:spPr/>
      <dgm:t>
        <a:bodyPr/>
        <a:lstStyle/>
        <a:p>
          <a:endParaRPr lang="es-MX" strike="sngStrike"/>
        </a:p>
      </dgm:t>
    </dgm:pt>
    <dgm:pt modelId="{02BFB384-A8CF-4FFE-9B0F-B5CA6E967CB4}">
      <dgm:prSet phldrT="[Texto]"/>
      <dgm:spPr/>
      <dgm:t>
        <a:bodyPr/>
        <a:lstStyle/>
        <a:p>
          <a:r>
            <a:rPr lang="es-MX" u="none" strike="noStrike" dirty="0" smtClean="0">
              <a:latin typeface="Arial" panose="020B0604020202020204" pitchFamily="34" charset="0"/>
              <a:cs typeface="Arial" panose="020B0604020202020204" pitchFamily="34" charset="0"/>
            </a:rPr>
            <a:t>Sofoles</a:t>
          </a:r>
          <a:endParaRPr lang="es-MX" u="none" strike="noStrike" dirty="0">
            <a:latin typeface="Arial" panose="020B0604020202020204" pitchFamily="34" charset="0"/>
            <a:cs typeface="Arial" panose="020B0604020202020204" pitchFamily="34" charset="0"/>
          </a:endParaRPr>
        </a:p>
      </dgm:t>
    </dgm:pt>
    <dgm:pt modelId="{6371FC51-8C8E-4973-A1E8-3B05E43DCA90}" type="parTrans" cxnId="{E7FB9060-DE93-473D-A4C5-EB594076A3B9}">
      <dgm:prSet/>
      <dgm:spPr/>
      <dgm:t>
        <a:bodyPr/>
        <a:lstStyle/>
        <a:p>
          <a:endParaRPr lang="es-MX" strike="sngStrike"/>
        </a:p>
      </dgm:t>
    </dgm:pt>
    <dgm:pt modelId="{467AD76C-282E-4C7B-A0E1-D5D5D5D27A39}" type="sibTrans" cxnId="{E7FB9060-DE93-473D-A4C5-EB594076A3B9}">
      <dgm:prSet/>
      <dgm:spPr/>
      <dgm:t>
        <a:bodyPr/>
        <a:lstStyle/>
        <a:p>
          <a:endParaRPr lang="es-MX" strike="sngStrike"/>
        </a:p>
      </dgm:t>
    </dgm:pt>
    <dgm:pt modelId="{78453894-67A7-4A7F-AC33-B41FC36BF72F}">
      <dgm:prSet phldrT="[Texto]"/>
      <dgm:spPr/>
      <dgm:t>
        <a:bodyPr/>
        <a:lstStyle/>
        <a:p>
          <a:r>
            <a:rPr lang="es-MX" u="none" strike="noStrike" dirty="0" smtClean="0">
              <a:latin typeface="Arial" panose="020B0604020202020204" pitchFamily="34" charset="0"/>
              <a:cs typeface="Arial" panose="020B0604020202020204" pitchFamily="34" charset="0"/>
            </a:rPr>
            <a:t>Entidades  de ahorro y crédito popular</a:t>
          </a:r>
          <a:endParaRPr lang="es-MX" u="none" strike="noStrike" dirty="0">
            <a:latin typeface="Arial" panose="020B0604020202020204" pitchFamily="34" charset="0"/>
            <a:cs typeface="Arial" panose="020B0604020202020204" pitchFamily="34" charset="0"/>
          </a:endParaRPr>
        </a:p>
      </dgm:t>
    </dgm:pt>
    <dgm:pt modelId="{496A24FC-0FB8-4ECE-90E8-0EA8AD9855B8}" type="parTrans" cxnId="{0E2E91D9-A0FB-4C55-BC36-6C56686A6539}">
      <dgm:prSet/>
      <dgm:spPr/>
      <dgm:t>
        <a:bodyPr/>
        <a:lstStyle/>
        <a:p>
          <a:endParaRPr lang="es-MX" strike="sngStrike"/>
        </a:p>
      </dgm:t>
    </dgm:pt>
    <dgm:pt modelId="{6BAE74F0-AA92-43A6-9DB5-C60ECBBF4962}" type="sibTrans" cxnId="{0E2E91D9-A0FB-4C55-BC36-6C56686A6539}">
      <dgm:prSet/>
      <dgm:spPr/>
      <dgm:t>
        <a:bodyPr/>
        <a:lstStyle/>
        <a:p>
          <a:endParaRPr lang="es-MX" strike="sngStrike"/>
        </a:p>
      </dgm:t>
    </dgm:pt>
    <dgm:pt modelId="{35EAF132-5F48-4DE7-85AB-A431E46A046C}">
      <dgm:prSet phldrT="[Texto]"/>
      <dgm:spPr/>
      <dgm:t>
        <a:bodyPr/>
        <a:lstStyle/>
        <a:p>
          <a:r>
            <a:rPr lang="es-MX" u="none" strike="noStrike" dirty="0" smtClean="0">
              <a:latin typeface="Arial" panose="020B0604020202020204" pitchFamily="34" charset="0"/>
              <a:cs typeface="Arial" panose="020B0604020202020204" pitchFamily="34" charset="0"/>
            </a:rPr>
            <a:t>Uniones de crédito</a:t>
          </a:r>
          <a:endParaRPr lang="es-MX" u="none" strike="noStrike" dirty="0">
            <a:latin typeface="Arial" panose="020B0604020202020204" pitchFamily="34" charset="0"/>
            <a:cs typeface="Arial" panose="020B0604020202020204" pitchFamily="34" charset="0"/>
          </a:endParaRPr>
        </a:p>
      </dgm:t>
    </dgm:pt>
    <dgm:pt modelId="{4E817950-0836-4456-9ED8-2D78E849A6A6}" type="parTrans" cxnId="{49CEA138-333A-40FB-A783-7681F7346EAC}">
      <dgm:prSet/>
      <dgm:spPr/>
      <dgm:t>
        <a:bodyPr/>
        <a:lstStyle/>
        <a:p>
          <a:endParaRPr lang="es-MX" strike="sngStrike"/>
        </a:p>
      </dgm:t>
    </dgm:pt>
    <dgm:pt modelId="{4E20B7C2-AF5C-4D7D-ADA2-30D099CB5356}" type="sibTrans" cxnId="{49CEA138-333A-40FB-A783-7681F7346EAC}">
      <dgm:prSet/>
      <dgm:spPr/>
      <dgm:t>
        <a:bodyPr/>
        <a:lstStyle/>
        <a:p>
          <a:endParaRPr lang="es-MX" strike="sngStrike"/>
        </a:p>
      </dgm:t>
    </dgm:pt>
    <dgm:pt modelId="{26B49798-6049-4B42-A034-71D704732377}" type="pres">
      <dgm:prSet presAssocID="{077F4E15-A17C-4EDC-8017-5C2179367FFF}" presName="diagram" presStyleCnt="0">
        <dgm:presLayoutVars>
          <dgm:dir/>
          <dgm:resizeHandles val="exact"/>
        </dgm:presLayoutVars>
      </dgm:prSet>
      <dgm:spPr/>
    </dgm:pt>
    <dgm:pt modelId="{40AB9992-C663-47F6-848F-B11BCEDF070A}" type="pres">
      <dgm:prSet presAssocID="{83C1848F-9C84-4A56-950D-C7DE7FD19872}" presName="node" presStyleLbl="node1" presStyleIdx="0" presStyleCnt="5">
        <dgm:presLayoutVars>
          <dgm:bulletEnabled val="1"/>
        </dgm:presLayoutVars>
      </dgm:prSet>
      <dgm:spPr/>
      <dgm:t>
        <a:bodyPr/>
        <a:lstStyle/>
        <a:p>
          <a:endParaRPr lang="es-MX"/>
        </a:p>
      </dgm:t>
    </dgm:pt>
    <dgm:pt modelId="{E44228A5-51D5-4ADF-A205-F161F788065F}" type="pres">
      <dgm:prSet presAssocID="{0CA3B363-67F0-453C-8F45-EC4F1DD796D1}" presName="sibTrans" presStyleLbl="sibTrans2D1" presStyleIdx="0" presStyleCnt="4"/>
      <dgm:spPr/>
      <dgm:t>
        <a:bodyPr/>
        <a:lstStyle/>
        <a:p>
          <a:endParaRPr lang="es-MX"/>
        </a:p>
      </dgm:t>
    </dgm:pt>
    <dgm:pt modelId="{4C49A9B3-F0C8-49C0-B2AA-6B055ECBC957}" type="pres">
      <dgm:prSet presAssocID="{0CA3B363-67F0-453C-8F45-EC4F1DD796D1}" presName="connectorText" presStyleLbl="sibTrans2D1" presStyleIdx="0" presStyleCnt="4"/>
      <dgm:spPr/>
      <dgm:t>
        <a:bodyPr/>
        <a:lstStyle/>
        <a:p>
          <a:endParaRPr lang="es-MX"/>
        </a:p>
      </dgm:t>
    </dgm:pt>
    <dgm:pt modelId="{F0A4075D-04AE-4226-ACD5-35AE35CE29AF}" type="pres">
      <dgm:prSet presAssocID="{93FF4CD1-352A-4AF3-A806-36C8DA1187DC}" presName="node" presStyleLbl="node1" presStyleIdx="1" presStyleCnt="5">
        <dgm:presLayoutVars>
          <dgm:bulletEnabled val="1"/>
        </dgm:presLayoutVars>
      </dgm:prSet>
      <dgm:spPr/>
      <dgm:t>
        <a:bodyPr/>
        <a:lstStyle/>
        <a:p>
          <a:endParaRPr lang="es-MX"/>
        </a:p>
      </dgm:t>
    </dgm:pt>
    <dgm:pt modelId="{FD49EB8F-E0EF-444B-AE9A-50C5AB2A33A2}" type="pres">
      <dgm:prSet presAssocID="{B992E058-B8F6-4E37-A856-B6C8CC06BBF2}" presName="sibTrans" presStyleLbl="sibTrans2D1" presStyleIdx="1" presStyleCnt="4"/>
      <dgm:spPr/>
      <dgm:t>
        <a:bodyPr/>
        <a:lstStyle/>
        <a:p>
          <a:endParaRPr lang="es-MX"/>
        </a:p>
      </dgm:t>
    </dgm:pt>
    <dgm:pt modelId="{14E7423E-5FBE-4FF5-8702-DBEE8DBA9FB7}" type="pres">
      <dgm:prSet presAssocID="{B992E058-B8F6-4E37-A856-B6C8CC06BBF2}" presName="connectorText" presStyleLbl="sibTrans2D1" presStyleIdx="1" presStyleCnt="4"/>
      <dgm:spPr/>
      <dgm:t>
        <a:bodyPr/>
        <a:lstStyle/>
        <a:p>
          <a:endParaRPr lang="es-MX"/>
        </a:p>
      </dgm:t>
    </dgm:pt>
    <dgm:pt modelId="{5F5FB1C6-4444-4AEF-B9E3-62FE8652932B}" type="pres">
      <dgm:prSet presAssocID="{02BFB384-A8CF-4FFE-9B0F-B5CA6E967CB4}" presName="node" presStyleLbl="node1" presStyleIdx="2" presStyleCnt="5">
        <dgm:presLayoutVars>
          <dgm:bulletEnabled val="1"/>
        </dgm:presLayoutVars>
      </dgm:prSet>
      <dgm:spPr/>
      <dgm:t>
        <a:bodyPr/>
        <a:lstStyle/>
        <a:p>
          <a:endParaRPr lang="es-MX"/>
        </a:p>
      </dgm:t>
    </dgm:pt>
    <dgm:pt modelId="{AFAE66EF-4F81-46F5-AFF4-B7DB42FDFA7D}" type="pres">
      <dgm:prSet presAssocID="{467AD76C-282E-4C7B-A0E1-D5D5D5D27A39}" presName="sibTrans" presStyleLbl="sibTrans2D1" presStyleIdx="2" presStyleCnt="4"/>
      <dgm:spPr/>
      <dgm:t>
        <a:bodyPr/>
        <a:lstStyle/>
        <a:p>
          <a:endParaRPr lang="es-MX"/>
        </a:p>
      </dgm:t>
    </dgm:pt>
    <dgm:pt modelId="{49C35DE8-3DD2-4C4F-B1BC-F520B1E7281B}" type="pres">
      <dgm:prSet presAssocID="{467AD76C-282E-4C7B-A0E1-D5D5D5D27A39}" presName="connectorText" presStyleLbl="sibTrans2D1" presStyleIdx="2" presStyleCnt="4"/>
      <dgm:spPr/>
      <dgm:t>
        <a:bodyPr/>
        <a:lstStyle/>
        <a:p>
          <a:endParaRPr lang="es-MX"/>
        </a:p>
      </dgm:t>
    </dgm:pt>
    <dgm:pt modelId="{04E55CAC-06BF-4ACB-A768-AA0A3557C3EC}" type="pres">
      <dgm:prSet presAssocID="{78453894-67A7-4A7F-AC33-B41FC36BF72F}" presName="node" presStyleLbl="node1" presStyleIdx="3" presStyleCnt="5">
        <dgm:presLayoutVars>
          <dgm:bulletEnabled val="1"/>
        </dgm:presLayoutVars>
      </dgm:prSet>
      <dgm:spPr/>
      <dgm:t>
        <a:bodyPr/>
        <a:lstStyle/>
        <a:p>
          <a:endParaRPr lang="es-MX"/>
        </a:p>
      </dgm:t>
    </dgm:pt>
    <dgm:pt modelId="{3F5C2CE0-8575-4678-A3CE-FC557979EE54}" type="pres">
      <dgm:prSet presAssocID="{6BAE74F0-AA92-43A6-9DB5-C60ECBBF4962}" presName="sibTrans" presStyleLbl="sibTrans2D1" presStyleIdx="3" presStyleCnt="4"/>
      <dgm:spPr/>
      <dgm:t>
        <a:bodyPr/>
        <a:lstStyle/>
        <a:p>
          <a:endParaRPr lang="es-MX"/>
        </a:p>
      </dgm:t>
    </dgm:pt>
    <dgm:pt modelId="{3376A926-8DD3-471F-819E-41E1866DDB24}" type="pres">
      <dgm:prSet presAssocID="{6BAE74F0-AA92-43A6-9DB5-C60ECBBF4962}" presName="connectorText" presStyleLbl="sibTrans2D1" presStyleIdx="3" presStyleCnt="4"/>
      <dgm:spPr/>
      <dgm:t>
        <a:bodyPr/>
        <a:lstStyle/>
        <a:p>
          <a:endParaRPr lang="es-MX"/>
        </a:p>
      </dgm:t>
    </dgm:pt>
    <dgm:pt modelId="{C2F2D58A-E48C-4286-9306-8FF865AAC388}" type="pres">
      <dgm:prSet presAssocID="{35EAF132-5F48-4DE7-85AB-A431E46A046C}" presName="node" presStyleLbl="node1" presStyleIdx="4" presStyleCnt="5">
        <dgm:presLayoutVars>
          <dgm:bulletEnabled val="1"/>
        </dgm:presLayoutVars>
      </dgm:prSet>
      <dgm:spPr/>
      <dgm:t>
        <a:bodyPr/>
        <a:lstStyle/>
        <a:p>
          <a:endParaRPr lang="es-MX"/>
        </a:p>
      </dgm:t>
    </dgm:pt>
  </dgm:ptLst>
  <dgm:cxnLst>
    <dgm:cxn modelId="{CC59D2D3-4980-435F-954C-E5278E29B831}" type="presOf" srcId="{467AD76C-282E-4C7B-A0E1-D5D5D5D27A39}" destId="{49C35DE8-3DD2-4C4F-B1BC-F520B1E7281B}" srcOrd="1" destOrd="0" presId="urn:microsoft.com/office/officeart/2005/8/layout/process5"/>
    <dgm:cxn modelId="{4169D68E-340E-48D9-ABE6-100216D06794}" type="presOf" srcId="{6BAE74F0-AA92-43A6-9DB5-C60ECBBF4962}" destId="{3376A926-8DD3-471F-819E-41E1866DDB24}" srcOrd="1" destOrd="0" presId="urn:microsoft.com/office/officeart/2005/8/layout/process5"/>
    <dgm:cxn modelId="{D717C318-FA82-43BE-B311-100C6D4EB4A4}" srcId="{077F4E15-A17C-4EDC-8017-5C2179367FFF}" destId="{93FF4CD1-352A-4AF3-A806-36C8DA1187DC}" srcOrd="1" destOrd="0" parTransId="{915624B8-1A21-44A6-B635-273DA208975A}" sibTransId="{B992E058-B8F6-4E37-A856-B6C8CC06BBF2}"/>
    <dgm:cxn modelId="{F8E810E9-C18B-426A-B639-3FA9F0D064D9}" srcId="{077F4E15-A17C-4EDC-8017-5C2179367FFF}" destId="{83C1848F-9C84-4A56-950D-C7DE7FD19872}" srcOrd="0" destOrd="0" parTransId="{DEFC986A-C44B-406B-8E18-D4B1161526AA}" sibTransId="{0CA3B363-67F0-453C-8F45-EC4F1DD796D1}"/>
    <dgm:cxn modelId="{0E2E91D9-A0FB-4C55-BC36-6C56686A6539}" srcId="{077F4E15-A17C-4EDC-8017-5C2179367FFF}" destId="{78453894-67A7-4A7F-AC33-B41FC36BF72F}" srcOrd="3" destOrd="0" parTransId="{496A24FC-0FB8-4ECE-90E8-0EA8AD9855B8}" sibTransId="{6BAE74F0-AA92-43A6-9DB5-C60ECBBF4962}"/>
    <dgm:cxn modelId="{C5F9045B-6628-40C0-A602-55460DFF4BA6}" type="presOf" srcId="{B992E058-B8F6-4E37-A856-B6C8CC06BBF2}" destId="{FD49EB8F-E0EF-444B-AE9A-50C5AB2A33A2}" srcOrd="0" destOrd="0" presId="urn:microsoft.com/office/officeart/2005/8/layout/process5"/>
    <dgm:cxn modelId="{9F1B7F68-DFDB-4D03-9819-378769E90F0F}" type="presOf" srcId="{077F4E15-A17C-4EDC-8017-5C2179367FFF}" destId="{26B49798-6049-4B42-A034-71D704732377}" srcOrd="0" destOrd="0" presId="urn:microsoft.com/office/officeart/2005/8/layout/process5"/>
    <dgm:cxn modelId="{3DA35138-73E3-4D62-9339-1F8F17801CB5}" type="presOf" srcId="{467AD76C-282E-4C7B-A0E1-D5D5D5D27A39}" destId="{AFAE66EF-4F81-46F5-AFF4-B7DB42FDFA7D}" srcOrd="0" destOrd="0" presId="urn:microsoft.com/office/officeart/2005/8/layout/process5"/>
    <dgm:cxn modelId="{94B919B6-8EE5-464A-8462-E5BF6D28F1FC}" type="presOf" srcId="{02BFB384-A8CF-4FFE-9B0F-B5CA6E967CB4}" destId="{5F5FB1C6-4444-4AEF-B9E3-62FE8652932B}" srcOrd="0" destOrd="0" presId="urn:microsoft.com/office/officeart/2005/8/layout/process5"/>
    <dgm:cxn modelId="{251C67E9-59AE-4008-9BDC-B8B9FFCF1C5D}" type="presOf" srcId="{6BAE74F0-AA92-43A6-9DB5-C60ECBBF4962}" destId="{3F5C2CE0-8575-4678-A3CE-FC557979EE54}" srcOrd="0" destOrd="0" presId="urn:microsoft.com/office/officeart/2005/8/layout/process5"/>
    <dgm:cxn modelId="{49CEA138-333A-40FB-A783-7681F7346EAC}" srcId="{077F4E15-A17C-4EDC-8017-5C2179367FFF}" destId="{35EAF132-5F48-4DE7-85AB-A431E46A046C}" srcOrd="4" destOrd="0" parTransId="{4E817950-0836-4456-9ED8-2D78E849A6A6}" sibTransId="{4E20B7C2-AF5C-4D7D-ADA2-30D099CB5356}"/>
    <dgm:cxn modelId="{896D2D3A-BAE8-46A8-8369-F81174A238F8}" type="presOf" srcId="{0CA3B363-67F0-453C-8F45-EC4F1DD796D1}" destId="{E44228A5-51D5-4ADF-A205-F161F788065F}" srcOrd="0" destOrd="0" presId="urn:microsoft.com/office/officeart/2005/8/layout/process5"/>
    <dgm:cxn modelId="{2F4862F1-7BAD-4BC8-8705-35119EAF3FEE}" type="presOf" srcId="{0CA3B363-67F0-453C-8F45-EC4F1DD796D1}" destId="{4C49A9B3-F0C8-49C0-B2AA-6B055ECBC957}" srcOrd="1" destOrd="0" presId="urn:microsoft.com/office/officeart/2005/8/layout/process5"/>
    <dgm:cxn modelId="{E7FB9060-DE93-473D-A4C5-EB594076A3B9}" srcId="{077F4E15-A17C-4EDC-8017-5C2179367FFF}" destId="{02BFB384-A8CF-4FFE-9B0F-B5CA6E967CB4}" srcOrd="2" destOrd="0" parTransId="{6371FC51-8C8E-4973-A1E8-3B05E43DCA90}" sibTransId="{467AD76C-282E-4C7B-A0E1-D5D5D5D27A39}"/>
    <dgm:cxn modelId="{6466D92C-1D3A-4AC4-B643-887758779FB7}" type="presOf" srcId="{B992E058-B8F6-4E37-A856-B6C8CC06BBF2}" destId="{14E7423E-5FBE-4FF5-8702-DBEE8DBA9FB7}" srcOrd="1" destOrd="0" presId="urn:microsoft.com/office/officeart/2005/8/layout/process5"/>
    <dgm:cxn modelId="{83ECC1A4-F9AB-412C-A4DD-EC60D164E38B}" type="presOf" srcId="{93FF4CD1-352A-4AF3-A806-36C8DA1187DC}" destId="{F0A4075D-04AE-4226-ACD5-35AE35CE29AF}" srcOrd="0" destOrd="0" presId="urn:microsoft.com/office/officeart/2005/8/layout/process5"/>
    <dgm:cxn modelId="{1096743D-0587-4416-AFB4-5284DEACCF23}" type="presOf" srcId="{35EAF132-5F48-4DE7-85AB-A431E46A046C}" destId="{C2F2D58A-E48C-4286-9306-8FF865AAC388}" srcOrd="0" destOrd="0" presId="urn:microsoft.com/office/officeart/2005/8/layout/process5"/>
    <dgm:cxn modelId="{5AF8B0F6-FF84-4AB9-967E-3C6140C4A80A}" type="presOf" srcId="{83C1848F-9C84-4A56-950D-C7DE7FD19872}" destId="{40AB9992-C663-47F6-848F-B11BCEDF070A}" srcOrd="0" destOrd="0" presId="urn:microsoft.com/office/officeart/2005/8/layout/process5"/>
    <dgm:cxn modelId="{19B47C27-F4AD-4569-A9B7-D30EFA117D41}" type="presOf" srcId="{78453894-67A7-4A7F-AC33-B41FC36BF72F}" destId="{04E55CAC-06BF-4ACB-A768-AA0A3557C3EC}" srcOrd="0" destOrd="0" presId="urn:microsoft.com/office/officeart/2005/8/layout/process5"/>
    <dgm:cxn modelId="{2C1710ED-A22A-4C33-8359-9E6F738C8348}" type="presParOf" srcId="{26B49798-6049-4B42-A034-71D704732377}" destId="{40AB9992-C663-47F6-848F-B11BCEDF070A}" srcOrd="0" destOrd="0" presId="urn:microsoft.com/office/officeart/2005/8/layout/process5"/>
    <dgm:cxn modelId="{67A41F3F-FB75-4D1C-8F1F-C9B73D4376EE}" type="presParOf" srcId="{26B49798-6049-4B42-A034-71D704732377}" destId="{E44228A5-51D5-4ADF-A205-F161F788065F}" srcOrd="1" destOrd="0" presId="urn:microsoft.com/office/officeart/2005/8/layout/process5"/>
    <dgm:cxn modelId="{A2942DBB-4CF5-4C2E-8A1C-8009399FF71F}" type="presParOf" srcId="{E44228A5-51D5-4ADF-A205-F161F788065F}" destId="{4C49A9B3-F0C8-49C0-B2AA-6B055ECBC957}" srcOrd="0" destOrd="0" presId="urn:microsoft.com/office/officeart/2005/8/layout/process5"/>
    <dgm:cxn modelId="{713008C4-F3CB-4BE9-AC69-C07E3D37965D}" type="presParOf" srcId="{26B49798-6049-4B42-A034-71D704732377}" destId="{F0A4075D-04AE-4226-ACD5-35AE35CE29AF}" srcOrd="2" destOrd="0" presId="urn:microsoft.com/office/officeart/2005/8/layout/process5"/>
    <dgm:cxn modelId="{14CED48A-F092-4C8E-A4BF-E0066FC4FE1A}" type="presParOf" srcId="{26B49798-6049-4B42-A034-71D704732377}" destId="{FD49EB8F-E0EF-444B-AE9A-50C5AB2A33A2}" srcOrd="3" destOrd="0" presId="urn:microsoft.com/office/officeart/2005/8/layout/process5"/>
    <dgm:cxn modelId="{31E89CFB-82A2-4978-8C81-B518308D4C7B}" type="presParOf" srcId="{FD49EB8F-E0EF-444B-AE9A-50C5AB2A33A2}" destId="{14E7423E-5FBE-4FF5-8702-DBEE8DBA9FB7}" srcOrd="0" destOrd="0" presId="urn:microsoft.com/office/officeart/2005/8/layout/process5"/>
    <dgm:cxn modelId="{75C3E707-B0F2-4B3B-AD3C-D246F67D8025}" type="presParOf" srcId="{26B49798-6049-4B42-A034-71D704732377}" destId="{5F5FB1C6-4444-4AEF-B9E3-62FE8652932B}" srcOrd="4" destOrd="0" presId="urn:microsoft.com/office/officeart/2005/8/layout/process5"/>
    <dgm:cxn modelId="{2EAFC98C-4A12-4AA9-9D99-4AA1B3CD3DD8}" type="presParOf" srcId="{26B49798-6049-4B42-A034-71D704732377}" destId="{AFAE66EF-4F81-46F5-AFF4-B7DB42FDFA7D}" srcOrd="5" destOrd="0" presId="urn:microsoft.com/office/officeart/2005/8/layout/process5"/>
    <dgm:cxn modelId="{6BC2326B-C76F-4D23-9603-F026DA1DCFD2}" type="presParOf" srcId="{AFAE66EF-4F81-46F5-AFF4-B7DB42FDFA7D}" destId="{49C35DE8-3DD2-4C4F-B1BC-F520B1E7281B}" srcOrd="0" destOrd="0" presId="urn:microsoft.com/office/officeart/2005/8/layout/process5"/>
    <dgm:cxn modelId="{8E4BA90D-8FE3-4E3A-A63A-CFA1958283E0}" type="presParOf" srcId="{26B49798-6049-4B42-A034-71D704732377}" destId="{04E55CAC-06BF-4ACB-A768-AA0A3557C3EC}" srcOrd="6" destOrd="0" presId="urn:microsoft.com/office/officeart/2005/8/layout/process5"/>
    <dgm:cxn modelId="{550AA2F8-D86E-4D62-AFDD-7DFAEC2B1366}" type="presParOf" srcId="{26B49798-6049-4B42-A034-71D704732377}" destId="{3F5C2CE0-8575-4678-A3CE-FC557979EE54}" srcOrd="7" destOrd="0" presId="urn:microsoft.com/office/officeart/2005/8/layout/process5"/>
    <dgm:cxn modelId="{91F15652-3BAF-4390-BC89-58171334091D}" type="presParOf" srcId="{3F5C2CE0-8575-4678-A3CE-FC557979EE54}" destId="{3376A926-8DD3-471F-819E-41E1866DDB24}" srcOrd="0" destOrd="0" presId="urn:microsoft.com/office/officeart/2005/8/layout/process5"/>
    <dgm:cxn modelId="{1A056A47-0213-4FF0-9E58-E7E9DC878588}" type="presParOf" srcId="{26B49798-6049-4B42-A034-71D704732377}" destId="{C2F2D58A-E48C-4286-9306-8FF865AAC388}" srcOrd="8" destOrd="0" presId="urn:microsoft.com/office/officeart/2005/8/layout/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FE1F53-5354-46C9-B8ED-1245E32904C4}" type="doc">
      <dgm:prSet loTypeId="urn:microsoft.com/office/officeart/2009/layout/CircleArrowProcess" loCatId="process" qsTypeId="urn:microsoft.com/office/officeart/2005/8/quickstyle/simple1" qsCatId="simple" csTypeId="urn:microsoft.com/office/officeart/2005/8/colors/accent1_1" csCatId="accent1" phldr="1"/>
      <dgm:spPr/>
      <dgm:t>
        <a:bodyPr/>
        <a:lstStyle/>
        <a:p>
          <a:endParaRPr lang="es-MX"/>
        </a:p>
      </dgm:t>
    </dgm:pt>
    <dgm:pt modelId="{6ACE11D2-41E5-4F46-BAA1-A216F732418C}">
      <dgm:prSet phldrT="[Texto]"/>
      <dgm:spPr/>
      <dgm:t>
        <a:bodyPr/>
        <a:lstStyle/>
        <a:p>
          <a:r>
            <a:rPr lang="es-MX" dirty="0" smtClean="0">
              <a:effectLst/>
            </a:rPr>
            <a:t>1. Crédito al consumo</a:t>
          </a:r>
          <a:endParaRPr lang="es-MX" dirty="0"/>
        </a:p>
      </dgm:t>
    </dgm:pt>
    <dgm:pt modelId="{522DF822-344D-47F1-9664-6391F6F3F5C6}" type="parTrans" cxnId="{3FEB80DD-A0DA-44CE-80C2-E524E782A9BD}">
      <dgm:prSet/>
      <dgm:spPr/>
      <dgm:t>
        <a:bodyPr/>
        <a:lstStyle/>
        <a:p>
          <a:endParaRPr lang="es-MX"/>
        </a:p>
      </dgm:t>
    </dgm:pt>
    <dgm:pt modelId="{6E8259E0-32F6-4BAD-A378-B09C6BF92F1E}" type="sibTrans" cxnId="{3FEB80DD-A0DA-44CE-80C2-E524E782A9BD}">
      <dgm:prSet/>
      <dgm:spPr/>
      <dgm:t>
        <a:bodyPr/>
        <a:lstStyle/>
        <a:p>
          <a:endParaRPr lang="es-MX"/>
        </a:p>
      </dgm:t>
    </dgm:pt>
    <dgm:pt modelId="{4074B646-B02E-42CF-A051-863C61E42199}">
      <dgm:prSet phldrT="[Texto]"/>
      <dgm:spPr/>
      <dgm:t>
        <a:bodyPr/>
        <a:lstStyle/>
        <a:p>
          <a:r>
            <a:rPr lang="es-MX" dirty="0" smtClean="0">
              <a:effectLst/>
            </a:rPr>
            <a:t>2. Crédito empresarial o corporativo</a:t>
          </a:r>
          <a:endParaRPr lang="es-MX" dirty="0"/>
        </a:p>
      </dgm:t>
    </dgm:pt>
    <dgm:pt modelId="{B619CA63-853E-414F-A6CC-A65E5E797643}" type="parTrans" cxnId="{D3A1DE7F-E3DA-4440-9148-5539027F06D3}">
      <dgm:prSet/>
      <dgm:spPr/>
      <dgm:t>
        <a:bodyPr/>
        <a:lstStyle/>
        <a:p>
          <a:endParaRPr lang="es-MX"/>
        </a:p>
      </dgm:t>
    </dgm:pt>
    <dgm:pt modelId="{7D6C9DB6-277C-49A0-A4A3-ECCD7943F756}" type="sibTrans" cxnId="{D3A1DE7F-E3DA-4440-9148-5539027F06D3}">
      <dgm:prSet/>
      <dgm:spPr/>
      <dgm:t>
        <a:bodyPr/>
        <a:lstStyle/>
        <a:p>
          <a:endParaRPr lang="es-MX"/>
        </a:p>
      </dgm:t>
    </dgm:pt>
    <dgm:pt modelId="{F8A8D411-85B4-4B60-89F0-8ADBF28C7DFF}">
      <dgm:prSet phldrT="[Texto]"/>
      <dgm:spPr/>
      <dgm:t>
        <a:bodyPr/>
        <a:lstStyle/>
        <a:p>
          <a:r>
            <a:rPr lang="es-MX" dirty="0" smtClean="0">
              <a:effectLst/>
            </a:rPr>
            <a:t>3. Crédito hipotecario para la vivienda </a:t>
          </a:r>
          <a:endParaRPr lang="es-MX" dirty="0"/>
        </a:p>
      </dgm:t>
    </dgm:pt>
    <dgm:pt modelId="{2FB8378B-4AC9-4A52-900F-C29E02BCCE89}" type="parTrans" cxnId="{5A38ECCB-005C-4DCC-8FC8-B4B8AACD129B}">
      <dgm:prSet/>
      <dgm:spPr/>
      <dgm:t>
        <a:bodyPr/>
        <a:lstStyle/>
        <a:p>
          <a:endParaRPr lang="es-MX"/>
        </a:p>
      </dgm:t>
    </dgm:pt>
    <dgm:pt modelId="{8A0AA350-9389-4582-ABFF-D1A620AD5EFF}" type="sibTrans" cxnId="{5A38ECCB-005C-4DCC-8FC8-B4B8AACD129B}">
      <dgm:prSet/>
      <dgm:spPr/>
      <dgm:t>
        <a:bodyPr/>
        <a:lstStyle/>
        <a:p>
          <a:endParaRPr lang="es-MX"/>
        </a:p>
      </dgm:t>
    </dgm:pt>
    <dgm:pt modelId="{F7DB0578-51EA-4EA0-B559-088CDC8F103C}" type="pres">
      <dgm:prSet presAssocID="{5CFE1F53-5354-46C9-B8ED-1245E32904C4}" presName="Name0" presStyleCnt="0">
        <dgm:presLayoutVars>
          <dgm:chMax val="7"/>
          <dgm:chPref val="7"/>
          <dgm:dir/>
          <dgm:animLvl val="lvl"/>
        </dgm:presLayoutVars>
      </dgm:prSet>
      <dgm:spPr/>
      <dgm:t>
        <a:bodyPr/>
        <a:lstStyle/>
        <a:p>
          <a:endParaRPr lang="es-MX"/>
        </a:p>
      </dgm:t>
    </dgm:pt>
    <dgm:pt modelId="{1BE197DD-057C-49A2-AD7E-4A0520A10FBC}" type="pres">
      <dgm:prSet presAssocID="{6ACE11D2-41E5-4F46-BAA1-A216F732418C}" presName="Accent1" presStyleCnt="0"/>
      <dgm:spPr/>
    </dgm:pt>
    <dgm:pt modelId="{68E4BCA1-37C3-4B63-AD10-8D368625D0E0}" type="pres">
      <dgm:prSet presAssocID="{6ACE11D2-41E5-4F46-BAA1-A216F732418C}" presName="Accent" presStyleLbl="node1" presStyleIdx="0" presStyleCnt="3"/>
      <dgm:spPr/>
    </dgm:pt>
    <dgm:pt modelId="{CE203DA3-907A-4152-868A-D5F84A9534BA}" type="pres">
      <dgm:prSet presAssocID="{6ACE11D2-41E5-4F46-BAA1-A216F732418C}" presName="Parent1" presStyleLbl="revTx" presStyleIdx="0" presStyleCnt="3">
        <dgm:presLayoutVars>
          <dgm:chMax val="1"/>
          <dgm:chPref val="1"/>
          <dgm:bulletEnabled val="1"/>
        </dgm:presLayoutVars>
      </dgm:prSet>
      <dgm:spPr/>
      <dgm:t>
        <a:bodyPr/>
        <a:lstStyle/>
        <a:p>
          <a:endParaRPr lang="es-MX"/>
        </a:p>
      </dgm:t>
    </dgm:pt>
    <dgm:pt modelId="{A3B8B8C2-BCC7-42C0-A97A-D3EDC472B51B}" type="pres">
      <dgm:prSet presAssocID="{4074B646-B02E-42CF-A051-863C61E42199}" presName="Accent2" presStyleCnt="0"/>
      <dgm:spPr/>
    </dgm:pt>
    <dgm:pt modelId="{55255A12-54C4-4736-BC75-E99082A7D333}" type="pres">
      <dgm:prSet presAssocID="{4074B646-B02E-42CF-A051-863C61E42199}" presName="Accent" presStyleLbl="node1" presStyleIdx="1" presStyleCnt="3"/>
      <dgm:spPr/>
    </dgm:pt>
    <dgm:pt modelId="{7B7B8505-3A97-4EEF-8952-B5E50080B051}" type="pres">
      <dgm:prSet presAssocID="{4074B646-B02E-42CF-A051-863C61E42199}" presName="Parent2" presStyleLbl="revTx" presStyleIdx="1" presStyleCnt="3">
        <dgm:presLayoutVars>
          <dgm:chMax val="1"/>
          <dgm:chPref val="1"/>
          <dgm:bulletEnabled val="1"/>
        </dgm:presLayoutVars>
      </dgm:prSet>
      <dgm:spPr/>
      <dgm:t>
        <a:bodyPr/>
        <a:lstStyle/>
        <a:p>
          <a:endParaRPr lang="es-MX"/>
        </a:p>
      </dgm:t>
    </dgm:pt>
    <dgm:pt modelId="{A6D515F4-273D-4C55-8065-6A7DA182BD77}" type="pres">
      <dgm:prSet presAssocID="{F8A8D411-85B4-4B60-89F0-8ADBF28C7DFF}" presName="Accent3" presStyleCnt="0"/>
      <dgm:spPr/>
    </dgm:pt>
    <dgm:pt modelId="{7A9EE53C-4F9E-43D4-83AB-08E05B84ADD4}" type="pres">
      <dgm:prSet presAssocID="{F8A8D411-85B4-4B60-89F0-8ADBF28C7DFF}" presName="Accent" presStyleLbl="node1" presStyleIdx="2" presStyleCnt="3"/>
      <dgm:spPr/>
    </dgm:pt>
    <dgm:pt modelId="{273B761F-2B38-4D09-B233-D2928596D73F}" type="pres">
      <dgm:prSet presAssocID="{F8A8D411-85B4-4B60-89F0-8ADBF28C7DFF}" presName="Parent3" presStyleLbl="revTx" presStyleIdx="2" presStyleCnt="3">
        <dgm:presLayoutVars>
          <dgm:chMax val="1"/>
          <dgm:chPref val="1"/>
          <dgm:bulletEnabled val="1"/>
        </dgm:presLayoutVars>
      </dgm:prSet>
      <dgm:spPr/>
      <dgm:t>
        <a:bodyPr/>
        <a:lstStyle/>
        <a:p>
          <a:endParaRPr lang="es-MX"/>
        </a:p>
      </dgm:t>
    </dgm:pt>
  </dgm:ptLst>
  <dgm:cxnLst>
    <dgm:cxn modelId="{D3A1DE7F-E3DA-4440-9148-5539027F06D3}" srcId="{5CFE1F53-5354-46C9-B8ED-1245E32904C4}" destId="{4074B646-B02E-42CF-A051-863C61E42199}" srcOrd="1" destOrd="0" parTransId="{B619CA63-853E-414F-A6CC-A65E5E797643}" sibTransId="{7D6C9DB6-277C-49A0-A4A3-ECCD7943F756}"/>
    <dgm:cxn modelId="{5A38ECCB-005C-4DCC-8FC8-B4B8AACD129B}" srcId="{5CFE1F53-5354-46C9-B8ED-1245E32904C4}" destId="{F8A8D411-85B4-4B60-89F0-8ADBF28C7DFF}" srcOrd="2" destOrd="0" parTransId="{2FB8378B-4AC9-4A52-900F-C29E02BCCE89}" sibTransId="{8A0AA350-9389-4582-ABFF-D1A620AD5EFF}"/>
    <dgm:cxn modelId="{3FEB80DD-A0DA-44CE-80C2-E524E782A9BD}" srcId="{5CFE1F53-5354-46C9-B8ED-1245E32904C4}" destId="{6ACE11D2-41E5-4F46-BAA1-A216F732418C}" srcOrd="0" destOrd="0" parTransId="{522DF822-344D-47F1-9664-6391F6F3F5C6}" sibTransId="{6E8259E0-32F6-4BAD-A378-B09C6BF92F1E}"/>
    <dgm:cxn modelId="{B3BF519D-A348-4CB0-8D12-02A9A7C8C3BD}" type="presOf" srcId="{4074B646-B02E-42CF-A051-863C61E42199}" destId="{7B7B8505-3A97-4EEF-8952-B5E50080B051}" srcOrd="0" destOrd="0" presId="urn:microsoft.com/office/officeart/2009/layout/CircleArrowProcess"/>
    <dgm:cxn modelId="{70DE0BF2-C65F-4E88-B78B-8825E6C1860E}" type="presOf" srcId="{F8A8D411-85B4-4B60-89F0-8ADBF28C7DFF}" destId="{273B761F-2B38-4D09-B233-D2928596D73F}" srcOrd="0" destOrd="0" presId="urn:microsoft.com/office/officeart/2009/layout/CircleArrowProcess"/>
    <dgm:cxn modelId="{5D708639-F1FE-4AC8-9F56-FBED3AE4F3A2}" type="presOf" srcId="{5CFE1F53-5354-46C9-B8ED-1245E32904C4}" destId="{F7DB0578-51EA-4EA0-B559-088CDC8F103C}" srcOrd="0" destOrd="0" presId="urn:microsoft.com/office/officeart/2009/layout/CircleArrowProcess"/>
    <dgm:cxn modelId="{8C96E58B-25C2-4021-A9D5-E5E67970A47A}" type="presOf" srcId="{6ACE11D2-41E5-4F46-BAA1-A216F732418C}" destId="{CE203DA3-907A-4152-868A-D5F84A9534BA}" srcOrd="0" destOrd="0" presId="urn:microsoft.com/office/officeart/2009/layout/CircleArrowProcess"/>
    <dgm:cxn modelId="{EEF62C40-D2CF-4358-BD40-ADEAC0E0FA9A}" type="presParOf" srcId="{F7DB0578-51EA-4EA0-B559-088CDC8F103C}" destId="{1BE197DD-057C-49A2-AD7E-4A0520A10FBC}" srcOrd="0" destOrd="0" presId="urn:microsoft.com/office/officeart/2009/layout/CircleArrowProcess"/>
    <dgm:cxn modelId="{0B6F2941-AA2A-4AF6-B6DB-DA462EBC4073}" type="presParOf" srcId="{1BE197DD-057C-49A2-AD7E-4A0520A10FBC}" destId="{68E4BCA1-37C3-4B63-AD10-8D368625D0E0}" srcOrd="0" destOrd="0" presId="urn:microsoft.com/office/officeart/2009/layout/CircleArrowProcess"/>
    <dgm:cxn modelId="{2F8B39B9-C82C-494B-AB32-402D8D5AA68C}" type="presParOf" srcId="{F7DB0578-51EA-4EA0-B559-088CDC8F103C}" destId="{CE203DA3-907A-4152-868A-D5F84A9534BA}" srcOrd="1" destOrd="0" presId="urn:microsoft.com/office/officeart/2009/layout/CircleArrowProcess"/>
    <dgm:cxn modelId="{97D4609C-3838-448D-B92D-B93250C5CB41}" type="presParOf" srcId="{F7DB0578-51EA-4EA0-B559-088CDC8F103C}" destId="{A3B8B8C2-BCC7-42C0-A97A-D3EDC472B51B}" srcOrd="2" destOrd="0" presId="urn:microsoft.com/office/officeart/2009/layout/CircleArrowProcess"/>
    <dgm:cxn modelId="{C53D1CA8-3B3D-47B2-BEC2-E8F54A03C8FA}" type="presParOf" srcId="{A3B8B8C2-BCC7-42C0-A97A-D3EDC472B51B}" destId="{55255A12-54C4-4736-BC75-E99082A7D333}" srcOrd="0" destOrd="0" presId="urn:microsoft.com/office/officeart/2009/layout/CircleArrowProcess"/>
    <dgm:cxn modelId="{384D498F-B4CC-4244-9A9B-91AB8D30552E}" type="presParOf" srcId="{F7DB0578-51EA-4EA0-B559-088CDC8F103C}" destId="{7B7B8505-3A97-4EEF-8952-B5E50080B051}" srcOrd="3" destOrd="0" presId="urn:microsoft.com/office/officeart/2009/layout/CircleArrowProcess"/>
    <dgm:cxn modelId="{D5629E1E-D6A0-4076-B78A-2B9B0DAC7DBE}" type="presParOf" srcId="{F7DB0578-51EA-4EA0-B559-088CDC8F103C}" destId="{A6D515F4-273D-4C55-8065-6A7DA182BD77}" srcOrd="4" destOrd="0" presId="urn:microsoft.com/office/officeart/2009/layout/CircleArrowProcess"/>
    <dgm:cxn modelId="{B123B716-763A-444B-806B-D2F68D310B97}" type="presParOf" srcId="{A6D515F4-273D-4C55-8065-6A7DA182BD77}" destId="{7A9EE53C-4F9E-43D4-83AB-08E05B84ADD4}" srcOrd="0" destOrd="0" presId="urn:microsoft.com/office/officeart/2009/layout/CircleArrowProcess"/>
    <dgm:cxn modelId="{D599D141-6B33-407A-B7AF-0BB312AD188C}" type="presParOf" srcId="{F7DB0578-51EA-4EA0-B559-088CDC8F103C}" destId="{273B761F-2B38-4D09-B233-D2928596D73F}" srcOrd="5" destOrd="0" presId="urn:microsoft.com/office/officeart/2009/layout/CircleArrow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C552A9-01D9-46F0-B53C-8CAE68C63F81}" type="doc">
      <dgm:prSet loTypeId="urn:microsoft.com/office/officeart/2005/8/layout/arrow5" loCatId="process" qsTypeId="urn:microsoft.com/office/officeart/2005/8/quickstyle/simple1" qsCatId="simple" csTypeId="urn:microsoft.com/office/officeart/2005/8/colors/accent1_2" csCatId="accent1" phldr="1"/>
      <dgm:spPr/>
      <dgm:t>
        <a:bodyPr/>
        <a:lstStyle/>
        <a:p>
          <a:endParaRPr lang="es-MX"/>
        </a:p>
      </dgm:t>
    </dgm:pt>
    <dgm:pt modelId="{BBE8AF08-C2A7-4387-969F-DC48FC1E0CAA}">
      <dgm:prSet phldrT="[Texto]"/>
      <dgm:spPr/>
      <dgm:t>
        <a:bodyPr/>
        <a:lstStyle/>
        <a:p>
          <a:r>
            <a:rPr lang="es-MX" dirty="0" smtClean="0"/>
            <a:t>Es un crédito a corto plazo (1-6 años) que se otorga a personas físicas para la adquisición de bienes o servicios.</a:t>
          </a:r>
          <a:endParaRPr lang="es-MX" dirty="0"/>
        </a:p>
      </dgm:t>
    </dgm:pt>
    <dgm:pt modelId="{162BC7A5-FD4B-4581-96CF-5E4C24602C6A}" type="parTrans" cxnId="{5D22549E-D946-40C4-858F-86B98C8922D1}">
      <dgm:prSet/>
      <dgm:spPr/>
      <dgm:t>
        <a:bodyPr/>
        <a:lstStyle/>
        <a:p>
          <a:endParaRPr lang="es-MX"/>
        </a:p>
      </dgm:t>
    </dgm:pt>
    <dgm:pt modelId="{4DEE88F5-E691-438E-8110-F04BB1E9A7E6}" type="sibTrans" cxnId="{5D22549E-D946-40C4-858F-86B98C8922D1}">
      <dgm:prSet/>
      <dgm:spPr/>
      <dgm:t>
        <a:bodyPr/>
        <a:lstStyle/>
        <a:p>
          <a:endParaRPr lang="es-MX"/>
        </a:p>
      </dgm:t>
    </dgm:pt>
    <dgm:pt modelId="{8FF41C75-BF75-4631-8771-81ED6BA36626}" type="pres">
      <dgm:prSet presAssocID="{D5C552A9-01D9-46F0-B53C-8CAE68C63F81}" presName="diagram" presStyleCnt="0">
        <dgm:presLayoutVars>
          <dgm:dir/>
          <dgm:resizeHandles val="exact"/>
        </dgm:presLayoutVars>
      </dgm:prSet>
      <dgm:spPr/>
      <dgm:t>
        <a:bodyPr/>
        <a:lstStyle/>
        <a:p>
          <a:endParaRPr lang="es-MX"/>
        </a:p>
      </dgm:t>
    </dgm:pt>
    <dgm:pt modelId="{465333F3-E54F-4338-870D-FFC503ACB339}" type="pres">
      <dgm:prSet presAssocID="{BBE8AF08-C2A7-4387-969F-DC48FC1E0CAA}" presName="arrow" presStyleLbl="node1" presStyleIdx="0" presStyleCnt="1" custScaleY="143590" custRadScaleRad="307569" custRadScaleInc="-8446">
        <dgm:presLayoutVars>
          <dgm:bulletEnabled val="1"/>
        </dgm:presLayoutVars>
      </dgm:prSet>
      <dgm:spPr/>
      <dgm:t>
        <a:bodyPr/>
        <a:lstStyle/>
        <a:p>
          <a:endParaRPr lang="es-MX"/>
        </a:p>
      </dgm:t>
    </dgm:pt>
  </dgm:ptLst>
  <dgm:cxnLst>
    <dgm:cxn modelId="{E9730A71-8D1F-4C13-9277-D7A86FBC3E61}" type="presOf" srcId="{BBE8AF08-C2A7-4387-969F-DC48FC1E0CAA}" destId="{465333F3-E54F-4338-870D-FFC503ACB339}" srcOrd="0" destOrd="0" presId="urn:microsoft.com/office/officeart/2005/8/layout/arrow5"/>
    <dgm:cxn modelId="{5738323F-50A6-4EB4-8C0D-29D79C1D4EB0}" type="presOf" srcId="{D5C552A9-01D9-46F0-B53C-8CAE68C63F81}" destId="{8FF41C75-BF75-4631-8771-81ED6BA36626}" srcOrd="0" destOrd="0" presId="urn:microsoft.com/office/officeart/2005/8/layout/arrow5"/>
    <dgm:cxn modelId="{5D22549E-D946-40C4-858F-86B98C8922D1}" srcId="{D5C552A9-01D9-46F0-B53C-8CAE68C63F81}" destId="{BBE8AF08-C2A7-4387-969F-DC48FC1E0CAA}" srcOrd="0" destOrd="0" parTransId="{162BC7A5-FD4B-4581-96CF-5E4C24602C6A}" sibTransId="{4DEE88F5-E691-438E-8110-F04BB1E9A7E6}"/>
    <dgm:cxn modelId="{3E18328B-1DE6-4515-82DD-A9B0350FEB54}" type="presParOf" srcId="{8FF41C75-BF75-4631-8771-81ED6BA36626}" destId="{465333F3-E54F-4338-870D-FFC503ACB339}" srcOrd="0" destOrd="0" presId="urn:microsoft.com/office/officeart/2005/8/layout/arrow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7105093-B547-4832-BCD4-AF49ED2B8980}" type="doc">
      <dgm:prSet loTypeId="urn:microsoft.com/office/officeart/2005/8/layout/bProcess2" loCatId="process" qsTypeId="urn:microsoft.com/office/officeart/2005/8/quickstyle/simple1" qsCatId="simple" csTypeId="urn:microsoft.com/office/officeart/2005/8/colors/colorful5" csCatId="colorful" phldr="1"/>
      <dgm:spPr/>
      <dgm:t>
        <a:bodyPr/>
        <a:lstStyle/>
        <a:p>
          <a:endParaRPr lang="es-MX"/>
        </a:p>
      </dgm:t>
    </dgm:pt>
    <dgm:pt modelId="{7A243EB5-026B-434B-885E-E253858728CA}">
      <dgm:prSet phldrT="[Texto]"/>
      <dgm:spPr/>
      <dgm:t>
        <a:bodyPr/>
        <a:lstStyle/>
        <a:p>
          <a:r>
            <a:rPr lang="es-MX" dirty="0" smtClean="0"/>
            <a:t>Créditos para la adquisición de bienes de consumo duradero.</a:t>
          </a:r>
          <a:endParaRPr lang="es-MX" dirty="0"/>
        </a:p>
      </dgm:t>
    </dgm:pt>
    <dgm:pt modelId="{2EE7057C-08A8-4288-8D7C-E19BFC7ED742}" type="parTrans" cxnId="{90052D5A-84C8-43AA-8C3A-9AC548D056AE}">
      <dgm:prSet/>
      <dgm:spPr/>
      <dgm:t>
        <a:bodyPr/>
        <a:lstStyle/>
        <a:p>
          <a:endParaRPr lang="es-MX"/>
        </a:p>
      </dgm:t>
    </dgm:pt>
    <dgm:pt modelId="{C1FD4D05-B759-4ABA-9B6F-4B180046A815}" type="sibTrans" cxnId="{90052D5A-84C8-43AA-8C3A-9AC548D056AE}">
      <dgm:prSet/>
      <dgm:spPr/>
      <dgm:t>
        <a:bodyPr/>
        <a:lstStyle/>
        <a:p>
          <a:endParaRPr lang="es-MX"/>
        </a:p>
      </dgm:t>
    </dgm:pt>
    <dgm:pt modelId="{BC204D74-3903-481B-AFA3-9F55A1751A6D}">
      <dgm:prSet phldrT="[Texto]"/>
      <dgm:spPr/>
      <dgm:t>
        <a:bodyPr/>
        <a:lstStyle/>
        <a:p>
          <a:r>
            <a:rPr lang="es-MX" dirty="0" smtClean="0"/>
            <a:t>los créditos personales o de nómina</a:t>
          </a:r>
          <a:endParaRPr lang="es-MX" dirty="0"/>
        </a:p>
      </dgm:t>
    </dgm:pt>
    <dgm:pt modelId="{043B7A73-8789-406A-A27E-D009913C6C59}" type="parTrans" cxnId="{B1C11F3F-B93B-4B24-8F90-210F60CD8191}">
      <dgm:prSet/>
      <dgm:spPr/>
      <dgm:t>
        <a:bodyPr/>
        <a:lstStyle/>
        <a:p>
          <a:endParaRPr lang="es-MX"/>
        </a:p>
      </dgm:t>
    </dgm:pt>
    <dgm:pt modelId="{FADCEFF9-314E-4598-8531-729D0CED1805}" type="sibTrans" cxnId="{B1C11F3F-B93B-4B24-8F90-210F60CD8191}">
      <dgm:prSet/>
      <dgm:spPr/>
      <dgm:t>
        <a:bodyPr/>
        <a:lstStyle/>
        <a:p>
          <a:endParaRPr lang="es-MX"/>
        </a:p>
      </dgm:t>
    </dgm:pt>
    <dgm:pt modelId="{D435C181-1FC7-4C8A-B2E8-77696282FF4F}">
      <dgm:prSet phldrT="[Texto]"/>
      <dgm:spPr/>
      <dgm:t>
        <a:bodyPr/>
        <a:lstStyle/>
        <a:p>
          <a:r>
            <a:rPr lang="es-MX" dirty="0" smtClean="0"/>
            <a:t>el automotriz</a:t>
          </a:r>
          <a:endParaRPr lang="es-MX" dirty="0"/>
        </a:p>
      </dgm:t>
    </dgm:pt>
    <dgm:pt modelId="{C12C00BA-2DA4-4EA7-9158-A902196C49CC}" type="parTrans" cxnId="{E917F7BF-4BB2-4DC2-8E2F-C5A87E4D0B05}">
      <dgm:prSet/>
      <dgm:spPr/>
      <dgm:t>
        <a:bodyPr/>
        <a:lstStyle/>
        <a:p>
          <a:endParaRPr lang="es-MX"/>
        </a:p>
      </dgm:t>
    </dgm:pt>
    <dgm:pt modelId="{BFA88CBD-4D75-414E-B18E-BE3C05E4241E}" type="sibTrans" cxnId="{E917F7BF-4BB2-4DC2-8E2F-C5A87E4D0B05}">
      <dgm:prSet/>
      <dgm:spPr/>
      <dgm:t>
        <a:bodyPr/>
        <a:lstStyle/>
        <a:p>
          <a:endParaRPr lang="es-MX"/>
        </a:p>
      </dgm:t>
    </dgm:pt>
    <dgm:pt modelId="{8CBC9613-E22D-41B8-911C-DAAA9DA83DBF}">
      <dgm:prSet/>
      <dgm:spPr/>
      <dgm:t>
        <a:bodyPr/>
        <a:lstStyle/>
        <a:p>
          <a:r>
            <a:rPr lang="es-MX" smtClean="0"/>
            <a:t>Créditos concedidos a corto o mediano plazo por entidades no financieras, como las tiendas departamentales</a:t>
          </a:r>
          <a:endParaRPr lang="es-MX" dirty="0"/>
        </a:p>
      </dgm:t>
    </dgm:pt>
    <dgm:pt modelId="{6B5E2AEB-830D-4CBC-AFE9-E9A850CF8409}" type="parTrans" cxnId="{DDABB7C3-3550-478B-80A2-ECB58DEEBF1A}">
      <dgm:prSet/>
      <dgm:spPr/>
      <dgm:t>
        <a:bodyPr/>
        <a:lstStyle/>
        <a:p>
          <a:endParaRPr lang="es-MX"/>
        </a:p>
      </dgm:t>
    </dgm:pt>
    <dgm:pt modelId="{95003CEE-37AF-4BB0-A7D6-D888B7D36F4D}" type="sibTrans" cxnId="{DDABB7C3-3550-478B-80A2-ECB58DEEBF1A}">
      <dgm:prSet/>
      <dgm:spPr/>
      <dgm:t>
        <a:bodyPr/>
        <a:lstStyle/>
        <a:p>
          <a:endParaRPr lang="es-MX"/>
        </a:p>
      </dgm:t>
    </dgm:pt>
    <dgm:pt modelId="{969EF344-D759-47A0-B508-27DDF87F488A}">
      <dgm:prSet/>
      <dgm:spPr/>
      <dgm:t>
        <a:bodyPr/>
        <a:lstStyle/>
        <a:p>
          <a:r>
            <a:rPr lang="es-MX" dirty="0" smtClean="0"/>
            <a:t>Se incluyen :</a:t>
          </a:r>
          <a:endParaRPr lang="es-MX" dirty="0"/>
        </a:p>
      </dgm:t>
    </dgm:pt>
    <dgm:pt modelId="{A15F611D-768C-44E0-BD44-CEAD4B04C28B}" type="parTrans" cxnId="{FC38509F-1277-4BCE-896A-8104CDCBF02C}">
      <dgm:prSet/>
      <dgm:spPr/>
      <dgm:t>
        <a:bodyPr/>
        <a:lstStyle/>
        <a:p>
          <a:endParaRPr lang="es-MX"/>
        </a:p>
      </dgm:t>
    </dgm:pt>
    <dgm:pt modelId="{47981CE6-5CDB-496F-9715-23409D493B22}" type="sibTrans" cxnId="{FC38509F-1277-4BCE-896A-8104CDCBF02C}">
      <dgm:prSet/>
      <dgm:spPr/>
      <dgm:t>
        <a:bodyPr/>
        <a:lstStyle/>
        <a:p>
          <a:endParaRPr lang="es-MX"/>
        </a:p>
      </dgm:t>
    </dgm:pt>
    <dgm:pt modelId="{626DF8AA-B3D3-4F46-8B1A-705C5DD055CA}" type="pres">
      <dgm:prSet presAssocID="{87105093-B547-4832-BCD4-AF49ED2B8980}" presName="diagram" presStyleCnt="0">
        <dgm:presLayoutVars>
          <dgm:dir/>
          <dgm:resizeHandles/>
        </dgm:presLayoutVars>
      </dgm:prSet>
      <dgm:spPr/>
      <dgm:t>
        <a:bodyPr/>
        <a:lstStyle/>
        <a:p>
          <a:endParaRPr lang="es-MX"/>
        </a:p>
      </dgm:t>
    </dgm:pt>
    <dgm:pt modelId="{31DD45A9-FDEA-4D92-ADC4-95D102FE3EC8}" type="pres">
      <dgm:prSet presAssocID="{969EF344-D759-47A0-B508-27DDF87F488A}" presName="firstNode" presStyleLbl="node1" presStyleIdx="0" presStyleCnt="5">
        <dgm:presLayoutVars>
          <dgm:bulletEnabled val="1"/>
        </dgm:presLayoutVars>
      </dgm:prSet>
      <dgm:spPr/>
      <dgm:t>
        <a:bodyPr/>
        <a:lstStyle/>
        <a:p>
          <a:endParaRPr lang="es-MX"/>
        </a:p>
      </dgm:t>
    </dgm:pt>
    <dgm:pt modelId="{60AA7839-62EC-47A3-8616-C52B70EE2681}" type="pres">
      <dgm:prSet presAssocID="{47981CE6-5CDB-496F-9715-23409D493B22}" presName="sibTrans" presStyleLbl="sibTrans2D1" presStyleIdx="0" presStyleCnt="4"/>
      <dgm:spPr/>
      <dgm:t>
        <a:bodyPr/>
        <a:lstStyle/>
        <a:p>
          <a:endParaRPr lang="es-MX"/>
        </a:p>
      </dgm:t>
    </dgm:pt>
    <dgm:pt modelId="{BA4C7B52-2E75-4485-B0AD-8739F9FCAD86}" type="pres">
      <dgm:prSet presAssocID="{7A243EB5-026B-434B-885E-E253858728CA}" presName="middleNode" presStyleCnt="0"/>
      <dgm:spPr/>
    </dgm:pt>
    <dgm:pt modelId="{44865869-0822-4DE0-B777-6046F7EAB24C}" type="pres">
      <dgm:prSet presAssocID="{7A243EB5-026B-434B-885E-E253858728CA}" presName="padding" presStyleLbl="node1" presStyleIdx="0" presStyleCnt="5"/>
      <dgm:spPr/>
    </dgm:pt>
    <dgm:pt modelId="{F81B59DF-59CE-41E2-B7E5-C59B8F4716C1}" type="pres">
      <dgm:prSet presAssocID="{7A243EB5-026B-434B-885E-E253858728CA}" presName="shape" presStyleLbl="node1" presStyleIdx="1" presStyleCnt="5">
        <dgm:presLayoutVars>
          <dgm:bulletEnabled val="1"/>
        </dgm:presLayoutVars>
      </dgm:prSet>
      <dgm:spPr/>
      <dgm:t>
        <a:bodyPr/>
        <a:lstStyle/>
        <a:p>
          <a:endParaRPr lang="es-MX"/>
        </a:p>
      </dgm:t>
    </dgm:pt>
    <dgm:pt modelId="{BD5801A6-C912-48A9-93CA-41920988DCE3}" type="pres">
      <dgm:prSet presAssocID="{C1FD4D05-B759-4ABA-9B6F-4B180046A815}" presName="sibTrans" presStyleLbl="sibTrans2D1" presStyleIdx="1" presStyleCnt="4"/>
      <dgm:spPr/>
      <dgm:t>
        <a:bodyPr/>
        <a:lstStyle/>
        <a:p>
          <a:endParaRPr lang="es-MX"/>
        </a:p>
      </dgm:t>
    </dgm:pt>
    <dgm:pt modelId="{AA160F27-24CF-472C-A3F8-60F60911910B}" type="pres">
      <dgm:prSet presAssocID="{BC204D74-3903-481B-AFA3-9F55A1751A6D}" presName="middleNode" presStyleCnt="0"/>
      <dgm:spPr/>
    </dgm:pt>
    <dgm:pt modelId="{44EAFD69-E687-4FD3-BD3D-922238BC4C4E}" type="pres">
      <dgm:prSet presAssocID="{BC204D74-3903-481B-AFA3-9F55A1751A6D}" presName="padding" presStyleLbl="node1" presStyleIdx="1" presStyleCnt="5"/>
      <dgm:spPr/>
    </dgm:pt>
    <dgm:pt modelId="{3BF17508-CAFE-4E7E-9E87-8ED1CB5B5100}" type="pres">
      <dgm:prSet presAssocID="{BC204D74-3903-481B-AFA3-9F55A1751A6D}" presName="shape" presStyleLbl="node1" presStyleIdx="2" presStyleCnt="5">
        <dgm:presLayoutVars>
          <dgm:bulletEnabled val="1"/>
        </dgm:presLayoutVars>
      </dgm:prSet>
      <dgm:spPr/>
      <dgm:t>
        <a:bodyPr/>
        <a:lstStyle/>
        <a:p>
          <a:endParaRPr lang="es-MX"/>
        </a:p>
      </dgm:t>
    </dgm:pt>
    <dgm:pt modelId="{18A76FB0-8548-4656-8153-B140CDF1133F}" type="pres">
      <dgm:prSet presAssocID="{FADCEFF9-314E-4598-8531-729D0CED1805}" presName="sibTrans" presStyleLbl="sibTrans2D1" presStyleIdx="2" presStyleCnt="4"/>
      <dgm:spPr/>
      <dgm:t>
        <a:bodyPr/>
        <a:lstStyle/>
        <a:p>
          <a:endParaRPr lang="es-MX"/>
        </a:p>
      </dgm:t>
    </dgm:pt>
    <dgm:pt modelId="{010BA49A-C2C8-479F-BD8F-F8FE9F478565}" type="pres">
      <dgm:prSet presAssocID="{D435C181-1FC7-4C8A-B2E8-77696282FF4F}" presName="middleNode" presStyleCnt="0"/>
      <dgm:spPr/>
    </dgm:pt>
    <dgm:pt modelId="{B73257B4-5955-4FCC-98B9-7D1AA5D91734}" type="pres">
      <dgm:prSet presAssocID="{D435C181-1FC7-4C8A-B2E8-77696282FF4F}" presName="padding" presStyleLbl="node1" presStyleIdx="2" presStyleCnt="5"/>
      <dgm:spPr/>
    </dgm:pt>
    <dgm:pt modelId="{A555932F-3FD0-40D3-A289-779E9DF39700}" type="pres">
      <dgm:prSet presAssocID="{D435C181-1FC7-4C8A-B2E8-77696282FF4F}" presName="shape" presStyleLbl="node1" presStyleIdx="3" presStyleCnt="5">
        <dgm:presLayoutVars>
          <dgm:bulletEnabled val="1"/>
        </dgm:presLayoutVars>
      </dgm:prSet>
      <dgm:spPr/>
      <dgm:t>
        <a:bodyPr/>
        <a:lstStyle/>
        <a:p>
          <a:endParaRPr lang="es-MX"/>
        </a:p>
      </dgm:t>
    </dgm:pt>
    <dgm:pt modelId="{0CA9305E-D6C1-4011-87BB-7B85B971F7B3}" type="pres">
      <dgm:prSet presAssocID="{BFA88CBD-4D75-414E-B18E-BE3C05E4241E}" presName="sibTrans" presStyleLbl="sibTrans2D1" presStyleIdx="3" presStyleCnt="4"/>
      <dgm:spPr/>
      <dgm:t>
        <a:bodyPr/>
        <a:lstStyle/>
        <a:p>
          <a:endParaRPr lang="es-MX"/>
        </a:p>
      </dgm:t>
    </dgm:pt>
    <dgm:pt modelId="{BC22A7F8-DC88-4C5A-849F-3945C164955C}" type="pres">
      <dgm:prSet presAssocID="{8CBC9613-E22D-41B8-911C-DAAA9DA83DBF}" presName="lastNode" presStyleLbl="node1" presStyleIdx="4" presStyleCnt="5">
        <dgm:presLayoutVars>
          <dgm:bulletEnabled val="1"/>
        </dgm:presLayoutVars>
      </dgm:prSet>
      <dgm:spPr/>
      <dgm:t>
        <a:bodyPr/>
        <a:lstStyle/>
        <a:p>
          <a:endParaRPr lang="es-MX"/>
        </a:p>
      </dgm:t>
    </dgm:pt>
  </dgm:ptLst>
  <dgm:cxnLst>
    <dgm:cxn modelId="{2FAC7613-6896-4C54-9D3A-886646AAD60D}" type="presOf" srcId="{47981CE6-5CDB-496F-9715-23409D493B22}" destId="{60AA7839-62EC-47A3-8616-C52B70EE2681}" srcOrd="0" destOrd="0" presId="urn:microsoft.com/office/officeart/2005/8/layout/bProcess2"/>
    <dgm:cxn modelId="{F93602EC-126C-4941-84C4-D91512D9894B}" type="presOf" srcId="{FADCEFF9-314E-4598-8531-729D0CED1805}" destId="{18A76FB0-8548-4656-8153-B140CDF1133F}" srcOrd="0" destOrd="0" presId="urn:microsoft.com/office/officeart/2005/8/layout/bProcess2"/>
    <dgm:cxn modelId="{B1FA4B54-CFD6-4D7A-8535-DAA8E0688F13}" type="presOf" srcId="{7A243EB5-026B-434B-885E-E253858728CA}" destId="{F81B59DF-59CE-41E2-B7E5-C59B8F4716C1}" srcOrd="0" destOrd="0" presId="urn:microsoft.com/office/officeart/2005/8/layout/bProcess2"/>
    <dgm:cxn modelId="{5E5388F1-56FC-4F75-8A04-341D30FE687F}" type="presOf" srcId="{BC204D74-3903-481B-AFA3-9F55A1751A6D}" destId="{3BF17508-CAFE-4E7E-9E87-8ED1CB5B5100}" srcOrd="0" destOrd="0" presId="urn:microsoft.com/office/officeart/2005/8/layout/bProcess2"/>
    <dgm:cxn modelId="{DDFF2B67-C805-4C05-88D5-4EEB3EB2FE7A}" type="presOf" srcId="{C1FD4D05-B759-4ABA-9B6F-4B180046A815}" destId="{BD5801A6-C912-48A9-93CA-41920988DCE3}" srcOrd="0" destOrd="0" presId="urn:microsoft.com/office/officeart/2005/8/layout/bProcess2"/>
    <dgm:cxn modelId="{FC38509F-1277-4BCE-896A-8104CDCBF02C}" srcId="{87105093-B547-4832-BCD4-AF49ED2B8980}" destId="{969EF344-D759-47A0-B508-27DDF87F488A}" srcOrd="0" destOrd="0" parTransId="{A15F611D-768C-44E0-BD44-CEAD4B04C28B}" sibTransId="{47981CE6-5CDB-496F-9715-23409D493B22}"/>
    <dgm:cxn modelId="{F28C08BB-FB5A-40C9-9985-0A468BE73B16}" type="presOf" srcId="{969EF344-D759-47A0-B508-27DDF87F488A}" destId="{31DD45A9-FDEA-4D92-ADC4-95D102FE3EC8}" srcOrd="0" destOrd="0" presId="urn:microsoft.com/office/officeart/2005/8/layout/bProcess2"/>
    <dgm:cxn modelId="{90052D5A-84C8-43AA-8C3A-9AC548D056AE}" srcId="{87105093-B547-4832-BCD4-AF49ED2B8980}" destId="{7A243EB5-026B-434B-885E-E253858728CA}" srcOrd="1" destOrd="0" parTransId="{2EE7057C-08A8-4288-8D7C-E19BFC7ED742}" sibTransId="{C1FD4D05-B759-4ABA-9B6F-4B180046A815}"/>
    <dgm:cxn modelId="{E28125C2-469A-406C-B11D-A02CB102FE0C}" type="presOf" srcId="{87105093-B547-4832-BCD4-AF49ED2B8980}" destId="{626DF8AA-B3D3-4F46-8B1A-705C5DD055CA}" srcOrd="0" destOrd="0" presId="urn:microsoft.com/office/officeart/2005/8/layout/bProcess2"/>
    <dgm:cxn modelId="{16551A10-0390-4BA6-865D-70EE0AEA87F7}" type="presOf" srcId="{8CBC9613-E22D-41B8-911C-DAAA9DA83DBF}" destId="{BC22A7F8-DC88-4C5A-849F-3945C164955C}" srcOrd="0" destOrd="0" presId="urn:microsoft.com/office/officeart/2005/8/layout/bProcess2"/>
    <dgm:cxn modelId="{DDABB7C3-3550-478B-80A2-ECB58DEEBF1A}" srcId="{87105093-B547-4832-BCD4-AF49ED2B8980}" destId="{8CBC9613-E22D-41B8-911C-DAAA9DA83DBF}" srcOrd="4" destOrd="0" parTransId="{6B5E2AEB-830D-4CBC-AFE9-E9A850CF8409}" sibTransId="{95003CEE-37AF-4BB0-A7D6-D888B7D36F4D}"/>
    <dgm:cxn modelId="{B1C11F3F-B93B-4B24-8F90-210F60CD8191}" srcId="{87105093-B547-4832-BCD4-AF49ED2B8980}" destId="{BC204D74-3903-481B-AFA3-9F55A1751A6D}" srcOrd="2" destOrd="0" parTransId="{043B7A73-8789-406A-A27E-D009913C6C59}" sibTransId="{FADCEFF9-314E-4598-8531-729D0CED1805}"/>
    <dgm:cxn modelId="{D1C108E9-4349-4B40-A69C-FF2F84D6B5E5}" type="presOf" srcId="{BFA88CBD-4D75-414E-B18E-BE3C05E4241E}" destId="{0CA9305E-D6C1-4011-87BB-7B85B971F7B3}" srcOrd="0" destOrd="0" presId="urn:microsoft.com/office/officeart/2005/8/layout/bProcess2"/>
    <dgm:cxn modelId="{E917F7BF-4BB2-4DC2-8E2F-C5A87E4D0B05}" srcId="{87105093-B547-4832-BCD4-AF49ED2B8980}" destId="{D435C181-1FC7-4C8A-B2E8-77696282FF4F}" srcOrd="3" destOrd="0" parTransId="{C12C00BA-2DA4-4EA7-9158-A902196C49CC}" sibTransId="{BFA88CBD-4D75-414E-B18E-BE3C05E4241E}"/>
    <dgm:cxn modelId="{B0D9EA50-4627-410B-B563-D4B229F5B214}" type="presOf" srcId="{D435C181-1FC7-4C8A-B2E8-77696282FF4F}" destId="{A555932F-3FD0-40D3-A289-779E9DF39700}" srcOrd="0" destOrd="0" presId="urn:microsoft.com/office/officeart/2005/8/layout/bProcess2"/>
    <dgm:cxn modelId="{0964D0C6-2C41-45D6-8C65-373E6CD9D85D}" type="presParOf" srcId="{626DF8AA-B3D3-4F46-8B1A-705C5DD055CA}" destId="{31DD45A9-FDEA-4D92-ADC4-95D102FE3EC8}" srcOrd="0" destOrd="0" presId="urn:microsoft.com/office/officeart/2005/8/layout/bProcess2"/>
    <dgm:cxn modelId="{31B9D04D-066D-4658-A3A3-270C889D97EC}" type="presParOf" srcId="{626DF8AA-B3D3-4F46-8B1A-705C5DD055CA}" destId="{60AA7839-62EC-47A3-8616-C52B70EE2681}" srcOrd="1" destOrd="0" presId="urn:microsoft.com/office/officeart/2005/8/layout/bProcess2"/>
    <dgm:cxn modelId="{72869ED4-5F2C-4EB5-B0BD-48CF11DD08B6}" type="presParOf" srcId="{626DF8AA-B3D3-4F46-8B1A-705C5DD055CA}" destId="{BA4C7B52-2E75-4485-B0AD-8739F9FCAD86}" srcOrd="2" destOrd="0" presId="urn:microsoft.com/office/officeart/2005/8/layout/bProcess2"/>
    <dgm:cxn modelId="{F938230C-B70D-43D7-B5E2-107615A58F32}" type="presParOf" srcId="{BA4C7B52-2E75-4485-B0AD-8739F9FCAD86}" destId="{44865869-0822-4DE0-B777-6046F7EAB24C}" srcOrd="0" destOrd="0" presId="urn:microsoft.com/office/officeart/2005/8/layout/bProcess2"/>
    <dgm:cxn modelId="{A4DCB49F-3C57-4085-9A65-B0645AD616F1}" type="presParOf" srcId="{BA4C7B52-2E75-4485-B0AD-8739F9FCAD86}" destId="{F81B59DF-59CE-41E2-B7E5-C59B8F4716C1}" srcOrd="1" destOrd="0" presId="urn:microsoft.com/office/officeart/2005/8/layout/bProcess2"/>
    <dgm:cxn modelId="{F2E6602B-1A14-4FFD-9495-61A2D7FAE857}" type="presParOf" srcId="{626DF8AA-B3D3-4F46-8B1A-705C5DD055CA}" destId="{BD5801A6-C912-48A9-93CA-41920988DCE3}" srcOrd="3" destOrd="0" presId="urn:microsoft.com/office/officeart/2005/8/layout/bProcess2"/>
    <dgm:cxn modelId="{247B5725-0D7B-43D9-BA98-48628BD27FBD}" type="presParOf" srcId="{626DF8AA-B3D3-4F46-8B1A-705C5DD055CA}" destId="{AA160F27-24CF-472C-A3F8-60F60911910B}" srcOrd="4" destOrd="0" presId="urn:microsoft.com/office/officeart/2005/8/layout/bProcess2"/>
    <dgm:cxn modelId="{DE9F41B7-C8BE-485A-B380-F8916CEC63CA}" type="presParOf" srcId="{AA160F27-24CF-472C-A3F8-60F60911910B}" destId="{44EAFD69-E687-4FD3-BD3D-922238BC4C4E}" srcOrd="0" destOrd="0" presId="urn:microsoft.com/office/officeart/2005/8/layout/bProcess2"/>
    <dgm:cxn modelId="{2E3ABE2A-E6D4-4094-B15E-ABB4C3537158}" type="presParOf" srcId="{AA160F27-24CF-472C-A3F8-60F60911910B}" destId="{3BF17508-CAFE-4E7E-9E87-8ED1CB5B5100}" srcOrd="1" destOrd="0" presId="urn:microsoft.com/office/officeart/2005/8/layout/bProcess2"/>
    <dgm:cxn modelId="{C1A2E9FE-AAE0-4F6B-8A2C-54896606290D}" type="presParOf" srcId="{626DF8AA-B3D3-4F46-8B1A-705C5DD055CA}" destId="{18A76FB0-8548-4656-8153-B140CDF1133F}" srcOrd="5" destOrd="0" presId="urn:microsoft.com/office/officeart/2005/8/layout/bProcess2"/>
    <dgm:cxn modelId="{6CE66DA4-B0FF-49E2-A451-FDE6CB6E6898}" type="presParOf" srcId="{626DF8AA-B3D3-4F46-8B1A-705C5DD055CA}" destId="{010BA49A-C2C8-479F-BD8F-F8FE9F478565}" srcOrd="6" destOrd="0" presId="urn:microsoft.com/office/officeart/2005/8/layout/bProcess2"/>
    <dgm:cxn modelId="{5A00284A-7FA6-43E9-BE51-C1A83ACA6D7F}" type="presParOf" srcId="{010BA49A-C2C8-479F-BD8F-F8FE9F478565}" destId="{B73257B4-5955-4FCC-98B9-7D1AA5D91734}" srcOrd="0" destOrd="0" presId="urn:microsoft.com/office/officeart/2005/8/layout/bProcess2"/>
    <dgm:cxn modelId="{217C24B8-5D45-40E6-A634-E032E404D76A}" type="presParOf" srcId="{010BA49A-C2C8-479F-BD8F-F8FE9F478565}" destId="{A555932F-3FD0-40D3-A289-779E9DF39700}" srcOrd="1" destOrd="0" presId="urn:microsoft.com/office/officeart/2005/8/layout/bProcess2"/>
    <dgm:cxn modelId="{46F39446-8077-4657-9037-F0BAAC6AB651}" type="presParOf" srcId="{626DF8AA-B3D3-4F46-8B1A-705C5DD055CA}" destId="{0CA9305E-D6C1-4011-87BB-7B85B971F7B3}" srcOrd="7" destOrd="0" presId="urn:microsoft.com/office/officeart/2005/8/layout/bProcess2"/>
    <dgm:cxn modelId="{2612C2E6-44F3-4486-9326-A6DF52E4260C}" type="presParOf" srcId="{626DF8AA-B3D3-4F46-8B1A-705C5DD055CA}" destId="{BC22A7F8-DC88-4C5A-849F-3945C164955C}" srcOrd="8" destOrd="0" presId="urn:microsoft.com/office/officeart/2005/8/layout/b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F59440E-A96B-4E6A-84B8-3C17F50D15C9}" type="doc">
      <dgm:prSet loTypeId="urn:microsoft.com/office/officeart/2005/8/layout/bProcess4" loCatId="process" qsTypeId="urn:microsoft.com/office/officeart/2005/8/quickstyle/simple1" qsCatId="simple" csTypeId="urn:microsoft.com/office/officeart/2005/8/colors/colorful5" csCatId="colorful" phldr="1"/>
      <dgm:spPr/>
      <dgm:t>
        <a:bodyPr/>
        <a:lstStyle/>
        <a:p>
          <a:endParaRPr lang="es-MX"/>
        </a:p>
      </dgm:t>
    </dgm:pt>
    <dgm:pt modelId="{A9BABD23-F6CA-499C-91EA-06F84C662AFC}">
      <dgm:prSet phldrT="[Texto]"/>
      <dgm:spPr/>
      <dgm:t>
        <a:bodyPr/>
        <a:lstStyle/>
        <a:p>
          <a:r>
            <a:rPr lang="es-MX" dirty="0" smtClean="0"/>
            <a:t>1.Asignación de fechas de corte. </a:t>
          </a:r>
          <a:endParaRPr lang="es-MX" dirty="0"/>
        </a:p>
      </dgm:t>
    </dgm:pt>
    <dgm:pt modelId="{CE3FB38A-D71A-4DB6-A169-74D08C6A310D}" type="parTrans" cxnId="{FA15FEBB-F477-4631-8285-3A527DD33EEA}">
      <dgm:prSet/>
      <dgm:spPr/>
      <dgm:t>
        <a:bodyPr/>
        <a:lstStyle/>
        <a:p>
          <a:endParaRPr lang="es-MX"/>
        </a:p>
      </dgm:t>
    </dgm:pt>
    <dgm:pt modelId="{4378F841-5F76-4095-AA0E-7D244CFA6B1F}" type="sibTrans" cxnId="{FA15FEBB-F477-4631-8285-3A527DD33EEA}">
      <dgm:prSet/>
      <dgm:spPr/>
      <dgm:t>
        <a:bodyPr/>
        <a:lstStyle/>
        <a:p>
          <a:endParaRPr lang="es-MX"/>
        </a:p>
      </dgm:t>
    </dgm:pt>
    <dgm:pt modelId="{C8216C9C-0D34-4DFC-871A-87648CA0DAD5}">
      <dgm:prSet/>
      <dgm:spPr/>
      <dgm:t>
        <a:bodyPr/>
        <a:lstStyle/>
        <a:p>
          <a:r>
            <a:rPr lang="es-MX" dirty="0" smtClean="0"/>
            <a:t>2.Cálculo de intereses. </a:t>
          </a:r>
          <a:endParaRPr lang="es-MX" dirty="0"/>
        </a:p>
      </dgm:t>
    </dgm:pt>
    <dgm:pt modelId="{CFA9F2E2-6DD1-444A-90FD-C5142C4BFA26}" type="parTrans" cxnId="{A472E52B-7B75-4752-9D08-D9AC2F49A55E}">
      <dgm:prSet/>
      <dgm:spPr/>
      <dgm:t>
        <a:bodyPr/>
        <a:lstStyle/>
        <a:p>
          <a:endParaRPr lang="es-MX"/>
        </a:p>
      </dgm:t>
    </dgm:pt>
    <dgm:pt modelId="{9778E410-E826-40E3-8D96-9C89B620FB58}" type="sibTrans" cxnId="{A472E52B-7B75-4752-9D08-D9AC2F49A55E}">
      <dgm:prSet/>
      <dgm:spPr/>
      <dgm:t>
        <a:bodyPr/>
        <a:lstStyle/>
        <a:p>
          <a:endParaRPr lang="es-MX"/>
        </a:p>
      </dgm:t>
    </dgm:pt>
    <dgm:pt modelId="{51C9F436-706F-4516-8F2A-7D278CFEB8E0}">
      <dgm:prSet/>
      <dgm:spPr/>
      <dgm:t>
        <a:bodyPr/>
        <a:lstStyle/>
        <a:p>
          <a:r>
            <a:rPr lang="es-MX" dirty="0" smtClean="0"/>
            <a:t>3.Emisión de estados de cuenta. </a:t>
          </a:r>
          <a:endParaRPr lang="es-MX" dirty="0"/>
        </a:p>
      </dgm:t>
    </dgm:pt>
    <dgm:pt modelId="{6FE73CBA-D158-41C5-94E4-41B65F0A534C}" type="parTrans" cxnId="{2423E5DD-1615-491D-9A53-0F01436FBAD2}">
      <dgm:prSet/>
      <dgm:spPr/>
      <dgm:t>
        <a:bodyPr/>
        <a:lstStyle/>
        <a:p>
          <a:endParaRPr lang="es-MX"/>
        </a:p>
      </dgm:t>
    </dgm:pt>
    <dgm:pt modelId="{4A1202B2-4AD9-4906-97BD-98F9E9BE8922}" type="sibTrans" cxnId="{2423E5DD-1615-491D-9A53-0F01436FBAD2}">
      <dgm:prSet/>
      <dgm:spPr/>
      <dgm:t>
        <a:bodyPr/>
        <a:lstStyle/>
        <a:p>
          <a:endParaRPr lang="es-MX"/>
        </a:p>
      </dgm:t>
    </dgm:pt>
    <dgm:pt modelId="{269B17B3-7DCD-4B83-8A9C-E5C5544AE1B9}">
      <dgm:prSet/>
      <dgm:spPr/>
      <dgm:t>
        <a:bodyPr/>
        <a:lstStyle/>
        <a:p>
          <a:r>
            <a:rPr lang="es-MX" dirty="0" smtClean="0"/>
            <a:t>4.Esquema de pago.  </a:t>
          </a:r>
        </a:p>
        <a:p>
          <a:r>
            <a:rPr lang="es-MX" dirty="0" smtClean="0"/>
            <a:t>•Pagos iguales a la tasa fija.</a:t>
          </a:r>
        </a:p>
        <a:p>
          <a:r>
            <a:rPr lang="es-MX" dirty="0" smtClean="0"/>
            <a:t>•Pagos nivelados a tasa variable.</a:t>
          </a:r>
        </a:p>
        <a:p>
          <a:r>
            <a:rPr lang="es-MX" dirty="0" smtClean="0"/>
            <a:t>•Pagos fijos a tasa fija. </a:t>
          </a:r>
        </a:p>
        <a:p>
          <a:r>
            <a:rPr lang="es-MX" dirty="0" smtClean="0"/>
            <a:t>  </a:t>
          </a:r>
          <a:endParaRPr lang="es-MX" dirty="0"/>
        </a:p>
      </dgm:t>
    </dgm:pt>
    <dgm:pt modelId="{25C220F3-0940-49EC-BDE7-89D151E1D8FC}" type="parTrans" cxnId="{05EC082E-18A2-44CC-BED7-A47037FFA882}">
      <dgm:prSet/>
      <dgm:spPr/>
      <dgm:t>
        <a:bodyPr/>
        <a:lstStyle/>
        <a:p>
          <a:endParaRPr lang="es-MX"/>
        </a:p>
      </dgm:t>
    </dgm:pt>
    <dgm:pt modelId="{EF6BDBEC-9E13-4DA5-BF3D-50BE5746589D}" type="sibTrans" cxnId="{05EC082E-18A2-44CC-BED7-A47037FFA882}">
      <dgm:prSet/>
      <dgm:spPr/>
      <dgm:t>
        <a:bodyPr/>
        <a:lstStyle/>
        <a:p>
          <a:endParaRPr lang="es-MX"/>
        </a:p>
      </dgm:t>
    </dgm:pt>
    <dgm:pt modelId="{3E4399D5-B151-40F8-804C-27E66E3CEA49}">
      <dgm:prSet/>
      <dgm:spPr/>
      <dgm:t>
        <a:bodyPr/>
        <a:lstStyle/>
        <a:p>
          <a:pPr algn="just"/>
          <a:r>
            <a:rPr lang="es-MX" dirty="0" smtClean="0"/>
            <a:t>6.*Es importante considerar que dependiendo del medio o lugar de pago de las fechas  de acreditamiento pueden variar y generar el cobro de intereses o comisiones.</a:t>
          </a:r>
          <a:endParaRPr lang="es-MX" dirty="0"/>
        </a:p>
      </dgm:t>
    </dgm:pt>
    <dgm:pt modelId="{A2353580-7391-4121-926D-B1CC839BD93C}" type="parTrans" cxnId="{3F593F64-766D-4313-9DFF-8D5C8121FAC6}">
      <dgm:prSet/>
      <dgm:spPr/>
      <dgm:t>
        <a:bodyPr/>
        <a:lstStyle/>
        <a:p>
          <a:endParaRPr lang="es-MX"/>
        </a:p>
      </dgm:t>
    </dgm:pt>
    <dgm:pt modelId="{FAD1EE2E-084B-4197-92EB-9B29A4D48099}" type="sibTrans" cxnId="{3F593F64-766D-4313-9DFF-8D5C8121FAC6}">
      <dgm:prSet/>
      <dgm:spPr/>
      <dgm:t>
        <a:bodyPr/>
        <a:lstStyle/>
        <a:p>
          <a:endParaRPr lang="es-MX"/>
        </a:p>
      </dgm:t>
    </dgm:pt>
    <dgm:pt modelId="{AC311FEF-8D1F-4C14-9381-164C572DC00F}">
      <dgm:prSet/>
      <dgm:spPr/>
      <dgm:t>
        <a:bodyPr/>
        <a:lstStyle/>
        <a:p>
          <a:r>
            <a:rPr lang="es-MX" dirty="0" smtClean="0"/>
            <a:t>7.Liquidación de créditos. </a:t>
          </a:r>
          <a:endParaRPr lang="es-MX" dirty="0"/>
        </a:p>
      </dgm:t>
    </dgm:pt>
    <dgm:pt modelId="{85A82B4B-8CEF-4BCA-B5D5-8889C26C3D62}" type="parTrans" cxnId="{797AC07A-76E0-4EEE-B51A-63AF67094118}">
      <dgm:prSet/>
      <dgm:spPr/>
      <dgm:t>
        <a:bodyPr/>
        <a:lstStyle/>
        <a:p>
          <a:endParaRPr lang="es-MX"/>
        </a:p>
      </dgm:t>
    </dgm:pt>
    <dgm:pt modelId="{73CA9C71-F2A3-45E8-9F04-FBBB88F44B19}" type="sibTrans" cxnId="{797AC07A-76E0-4EEE-B51A-63AF67094118}">
      <dgm:prSet/>
      <dgm:spPr/>
      <dgm:t>
        <a:bodyPr/>
        <a:lstStyle/>
        <a:p>
          <a:endParaRPr lang="es-MX"/>
        </a:p>
      </dgm:t>
    </dgm:pt>
    <dgm:pt modelId="{7BFE37EB-162B-4253-8BD4-7A419C1A637D}">
      <dgm:prSet/>
      <dgm:spPr/>
      <dgm:t>
        <a:bodyPr/>
        <a:lstStyle/>
        <a:p>
          <a:r>
            <a:rPr lang="es-MX" dirty="0" smtClean="0"/>
            <a:t>5.Recepción de pagos. </a:t>
          </a:r>
          <a:endParaRPr lang="es-MX" dirty="0"/>
        </a:p>
      </dgm:t>
    </dgm:pt>
    <dgm:pt modelId="{8FF4D431-1CA8-4689-9D1C-C842CF2D6A9A}" type="parTrans" cxnId="{2082BADB-EB6B-48E5-A8F8-C944607EDC9E}">
      <dgm:prSet/>
      <dgm:spPr/>
      <dgm:t>
        <a:bodyPr/>
        <a:lstStyle/>
        <a:p>
          <a:endParaRPr lang="es-MX"/>
        </a:p>
      </dgm:t>
    </dgm:pt>
    <dgm:pt modelId="{F352377E-8E92-40D9-934F-2E971F1A65DA}" type="sibTrans" cxnId="{2082BADB-EB6B-48E5-A8F8-C944607EDC9E}">
      <dgm:prSet/>
      <dgm:spPr/>
      <dgm:t>
        <a:bodyPr/>
        <a:lstStyle/>
        <a:p>
          <a:endParaRPr lang="es-MX"/>
        </a:p>
      </dgm:t>
    </dgm:pt>
    <dgm:pt modelId="{3F77EB6A-0EEB-4BAB-A062-CD88C5F09F42}" type="pres">
      <dgm:prSet presAssocID="{6F59440E-A96B-4E6A-84B8-3C17F50D15C9}" presName="Name0" presStyleCnt="0">
        <dgm:presLayoutVars>
          <dgm:dir/>
          <dgm:resizeHandles/>
        </dgm:presLayoutVars>
      </dgm:prSet>
      <dgm:spPr/>
      <dgm:t>
        <a:bodyPr/>
        <a:lstStyle/>
        <a:p>
          <a:endParaRPr lang="es-MX"/>
        </a:p>
      </dgm:t>
    </dgm:pt>
    <dgm:pt modelId="{2F93E8C5-6A2F-483D-8FEC-2814405DE5A2}" type="pres">
      <dgm:prSet presAssocID="{A9BABD23-F6CA-499C-91EA-06F84C662AFC}" presName="compNode" presStyleCnt="0"/>
      <dgm:spPr/>
    </dgm:pt>
    <dgm:pt modelId="{41C55909-4307-4B43-B065-D7D474789266}" type="pres">
      <dgm:prSet presAssocID="{A9BABD23-F6CA-499C-91EA-06F84C662AFC}" presName="dummyConnPt" presStyleCnt="0"/>
      <dgm:spPr/>
    </dgm:pt>
    <dgm:pt modelId="{F979ED2F-919F-4077-8D8A-EAAF822A1CA9}" type="pres">
      <dgm:prSet presAssocID="{A9BABD23-F6CA-499C-91EA-06F84C662AFC}" presName="node" presStyleLbl="node1" presStyleIdx="0" presStyleCnt="7">
        <dgm:presLayoutVars>
          <dgm:bulletEnabled val="1"/>
        </dgm:presLayoutVars>
      </dgm:prSet>
      <dgm:spPr/>
      <dgm:t>
        <a:bodyPr/>
        <a:lstStyle/>
        <a:p>
          <a:endParaRPr lang="es-MX"/>
        </a:p>
      </dgm:t>
    </dgm:pt>
    <dgm:pt modelId="{C00DD154-01D9-4FA5-BA6E-4654FBC093D0}" type="pres">
      <dgm:prSet presAssocID="{4378F841-5F76-4095-AA0E-7D244CFA6B1F}" presName="sibTrans" presStyleLbl="bgSibTrans2D1" presStyleIdx="0" presStyleCnt="6"/>
      <dgm:spPr/>
      <dgm:t>
        <a:bodyPr/>
        <a:lstStyle/>
        <a:p>
          <a:endParaRPr lang="es-MX"/>
        </a:p>
      </dgm:t>
    </dgm:pt>
    <dgm:pt modelId="{9B03D1E8-37FE-4189-9077-D69222858D38}" type="pres">
      <dgm:prSet presAssocID="{C8216C9C-0D34-4DFC-871A-87648CA0DAD5}" presName="compNode" presStyleCnt="0"/>
      <dgm:spPr/>
    </dgm:pt>
    <dgm:pt modelId="{3D1343D6-8181-4F0A-9101-F0EF985783C6}" type="pres">
      <dgm:prSet presAssocID="{C8216C9C-0D34-4DFC-871A-87648CA0DAD5}" presName="dummyConnPt" presStyleCnt="0"/>
      <dgm:spPr/>
    </dgm:pt>
    <dgm:pt modelId="{D57D2D20-99C9-420D-89D5-06EFCA71921A}" type="pres">
      <dgm:prSet presAssocID="{C8216C9C-0D34-4DFC-871A-87648CA0DAD5}" presName="node" presStyleLbl="node1" presStyleIdx="1" presStyleCnt="7">
        <dgm:presLayoutVars>
          <dgm:bulletEnabled val="1"/>
        </dgm:presLayoutVars>
      </dgm:prSet>
      <dgm:spPr/>
      <dgm:t>
        <a:bodyPr/>
        <a:lstStyle/>
        <a:p>
          <a:endParaRPr lang="es-MX"/>
        </a:p>
      </dgm:t>
    </dgm:pt>
    <dgm:pt modelId="{A1B9834A-1277-49D8-A19F-327A564D21BE}" type="pres">
      <dgm:prSet presAssocID="{9778E410-E826-40E3-8D96-9C89B620FB58}" presName="sibTrans" presStyleLbl="bgSibTrans2D1" presStyleIdx="1" presStyleCnt="6"/>
      <dgm:spPr/>
      <dgm:t>
        <a:bodyPr/>
        <a:lstStyle/>
        <a:p>
          <a:endParaRPr lang="es-MX"/>
        </a:p>
      </dgm:t>
    </dgm:pt>
    <dgm:pt modelId="{1D985F4A-F95F-4E68-8724-6E863D42F65B}" type="pres">
      <dgm:prSet presAssocID="{51C9F436-706F-4516-8F2A-7D278CFEB8E0}" presName="compNode" presStyleCnt="0"/>
      <dgm:spPr/>
    </dgm:pt>
    <dgm:pt modelId="{39413B10-A380-4281-9ECD-3E618245E6BD}" type="pres">
      <dgm:prSet presAssocID="{51C9F436-706F-4516-8F2A-7D278CFEB8E0}" presName="dummyConnPt" presStyleCnt="0"/>
      <dgm:spPr/>
    </dgm:pt>
    <dgm:pt modelId="{5A4EE159-525E-4732-8F49-1F1EB647809A}" type="pres">
      <dgm:prSet presAssocID="{51C9F436-706F-4516-8F2A-7D278CFEB8E0}" presName="node" presStyleLbl="node1" presStyleIdx="2" presStyleCnt="7">
        <dgm:presLayoutVars>
          <dgm:bulletEnabled val="1"/>
        </dgm:presLayoutVars>
      </dgm:prSet>
      <dgm:spPr/>
      <dgm:t>
        <a:bodyPr/>
        <a:lstStyle/>
        <a:p>
          <a:endParaRPr lang="es-MX"/>
        </a:p>
      </dgm:t>
    </dgm:pt>
    <dgm:pt modelId="{EA71605F-1091-477E-B849-1421318C3CA5}" type="pres">
      <dgm:prSet presAssocID="{4A1202B2-4AD9-4906-97BD-98F9E9BE8922}" presName="sibTrans" presStyleLbl="bgSibTrans2D1" presStyleIdx="2" presStyleCnt="6"/>
      <dgm:spPr/>
      <dgm:t>
        <a:bodyPr/>
        <a:lstStyle/>
        <a:p>
          <a:endParaRPr lang="es-MX"/>
        </a:p>
      </dgm:t>
    </dgm:pt>
    <dgm:pt modelId="{84C226FB-5B65-47D3-8734-3CA14353C798}" type="pres">
      <dgm:prSet presAssocID="{269B17B3-7DCD-4B83-8A9C-E5C5544AE1B9}" presName="compNode" presStyleCnt="0"/>
      <dgm:spPr/>
    </dgm:pt>
    <dgm:pt modelId="{0BDD8719-1286-47A8-9458-29ABAE946E85}" type="pres">
      <dgm:prSet presAssocID="{269B17B3-7DCD-4B83-8A9C-E5C5544AE1B9}" presName="dummyConnPt" presStyleCnt="0"/>
      <dgm:spPr/>
    </dgm:pt>
    <dgm:pt modelId="{6E967D99-EEB1-475C-91F1-CFF4E5E88B0E}" type="pres">
      <dgm:prSet presAssocID="{269B17B3-7DCD-4B83-8A9C-E5C5544AE1B9}" presName="node" presStyleLbl="node1" presStyleIdx="3" presStyleCnt="7">
        <dgm:presLayoutVars>
          <dgm:bulletEnabled val="1"/>
        </dgm:presLayoutVars>
      </dgm:prSet>
      <dgm:spPr/>
      <dgm:t>
        <a:bodyPr/>
        <a:lstStyle/>
        <a:p>
          <a:endParaRPr lang="es-MX"/>
        </a:p>
      </dgm:t>
    </dgm:pt>
    <dgm:pt modelId="{608CF33A-6D76-4BB5-A7C9-05CD14C4483B}" type="pres">
      <dgm:prSet presAssocID="{EF6BDBEC-9E13-4DA5-BF3D-50BE5746589D}" presName="sibTrans" presStyleLbl="bgSibTrans2D1" presStyleIdx="3" presStyleCnt="6"/>
      <dgm:spPr/>
      <dgm:t>
        <a:bodyPr/>
        <a:lstStyle/>
        <a:p>
          <a:endParaRPr lang="es-MX"/>
        </a:p>
      </dgm:t>
    </dgm:pt>
    <dgm:pt modelId="{0993B744-2066-4835-AE74-0B44F3E1C701}" type="pres">
      <dgm:prSet presAssocID="{7BFE37EB-162B-4253-8BD4-7A419C1A637D}" presName="compNode" presStyleCnt="0"/>
      <dgm:spPr/>
    </dgm:pt>
    <dgm:pt modelId="{A2CB10CA-BFED-4179-B58A-254E53E6BDBF}" type="pres">
      <dgm:prSet presAssocID="{7BFE37EB-162B-4253-8BD4-7A419C1A637D}" presName="dummyConnPt" presStyleCnt="0"/>
      <dgm:spPr/>
    </dgm:pt>
    <dgm:pt modelId="{32BF7ECE-E505-4F40-8857-E3ACA3B541E5}" type="pres">
      <dgm:prSet presAssocID="{7BFE37EB-162B-4253-8BD4-7A419C1A637D}" presName="node" presStyleLbl="node1" presStyleIdx="4" presStyleCnt="7">
        <dgm:presLayoutVars>
          <dgm:bulletEnabled val="1"/>
        </dgm:presLayoutVars>
      </dgm:prSet>
      <dgm:spPr/>
      <dgm:t>
        <a:bodyPr/>
        <a:lstStyle/>
        <a:p>
          <a:endParaRPr lang="es-MX"/>
        </a:p>
      </dgm:t>
    </dgm:pt>
    <dgm:pt modelId="{7A25B462-A089-47AB-936B-CA609C3AF81F}" type="pres">
      <dgm:prSet presAssocID="{F352377E-8E92-40D9-934F-2E971F1A65DA}" presName="sibTrans" presStyleLbl="bgSibTrans2D1" presStyleIdx="4" presStyleCnt="6"/>
      <dgm:spPr/>
      <dgm:t>
        <a:bodyPr/>
        <a:lstStyle/>
        <a:p>
          <a:endParaRPr lang="es-MX"/>
        </a:p>
      </dgm:t>
    </dgm:pt>
    <dgm:pt modelId="{697497FC-CBF5-4861-991C-62C8FA9FB6ED}" type="pres">
      <dgm:prSet presAssocID="{3E4399D5-B151-40F8-804C-27E66E3CEA49}" presName="compNode" presStyleCnt="0"/>
      <dgm:spPr/>
    </dgm:pt>
    <dgm:pt modelId="{1CEFEE6B-0A79-4283-8F70-012426E790CE}" type="pres">
      <dgm:prSet presAssocID="{3E4399D5-B151-40F8-804C-27E66E3CEA49}" presName="dummyConnPt" presStyleCnt="0"/>
      <dgm:spPr/>
    </dgm:pt>
    <dgm:pt modelId="{8CE5D784-E28B-4371-B0BA-D223522BD15D}" type="pres">
      <dgm:prSet presAssocID="{3E4399D5-B151-40F8-804C-27E66E3CEA49}" presName="node" presStyleLbl="node1" presStyleIdx="5" presStyleCnt="7">
        <dgm:presLayoutVars>
          <dgm:bulletEnabled val="1"/>
        </dgm:presLayoutVars>
      </dgm:prSet>
      <dgm:spPr/>
      <dgm:t>
        <a:bodyPr/>
        <a:lstStyle/>
        <a:p>
          <a:endParaRPr lang="es-MX"/>
        </a:p>
      </dgm:t>
    </dgm:pt>
    <dgm:pt modelId="{8767D1AF-38FB-4C58-94BA-060E87CCC17D}" type="pres">
      <dgm:prSet presAssocID="{FAD1EE2E-084B-4197-92EB-9B29A4D48099}" presName="sibTrans" presStyleLbl="bgSibTrans2D1" presStyleIdx="5" presStyleCnt="6"/>
      <dgm:spPr/>
      <dgm:t>
        <a:bodyPr/>
        <a:lstStyle/>
        <a:p>
          <a:endParaRPr lang="es-MX"/>
        </a:p>
      </dgm:t>
    </dgm:pt>
    <dgm:pt modelId="{3C40A4CA-1B02-48A0-9FB3-AE345F9E931E}" type="pres">
      <dgm:prSet presAssocID="{AC311FEF-8D1F-4C14-9381-164C572DC00F}" presName="compNode" presStyleCnt="0"/>
      <dgm:spPr/>
    </dgm:pt>
    <dgm:pt modelId="{32C14CC2-C51A-4970-BD38-D0F8CE86DBF1}" type="pres">
      <dgm:prSet presAssocID="{AC311FEF-8D1F-4C14-9381-164C572DC00F}" presName="dummyConnPt" presStyleCnt="0"/>
      <dgm:spPr/>
    </dgm:pt>
    <dgm:pt modelId="{6F4B488D-22E1-4081-BF87-B5990C00F2BB}" type="pres">
      <dgm:prSet presAssocID="{AC311FEF-8D1F-4C14-9381-164C572DC00F}" presName="node" presStyleLbl="node1" presStyleIdx="6" presStyleCnt="7">
        <dgm:presLayoutVars>
          <dgm:bulletEnabled val="1"/>
        </dgm:presLayoutVars>
      </dgm:prSet>
      <dgm:spPr/>
      <dgm:t>
        <a:bodyPr/>
        <a:lstStyle/>
        <a:p>
          <a:endParaRPr lang="es-MX"/>
        </a:p>
      </dgm:t>
    </dgm:pt>
  </dgm:ptLst>
  <dgm:cxnLst>
    <dgm:cxn modelId="{2423E5DD-1615-491D-9A53-0F01436FBAD2}" srcId="{6F59440E-A96B-4E6A-84B8-3C17F50D15C9}" destId="{51C9F436-706F-4516-8F2A-7D278CFEB8E0}" srcOrd="2" destOrd="0" parTransId="{6FE73CBA-D158-41C5-94E4-41B65F0A534C}" sibTransId="{4A1202B2-4AD9-4906-97BD-98F9E9BE8922}"/>
    <dgm:cxn modelId="{D3FB9177-98A3-4A52-A16A-54EAB9CC1CE2}" type="presOf" srcId="{C8216C9C-0D34-4DFC-871A-87648CA0DAD5}" destId="{D57D2D20-99C9-420D-89D5-06EFCA71921A}" srcOrd="0" destOrd="0" presId="urn:microsoft.com/office/officeart/2005/8/layout/bProcess4"/>
    <dgm:cxn modelId="{797AC07A-76E0-4EEE-B51A-63AF67094118}" srcId="{6F59440E-A96B-4E6A-84B8-3C17F50D15C9}" destId="{AC311FEF-8D1F-4C14-9381-164C572DC00F}" srcOrd="6" destOrd="0" parTransId="{85A82B4B-8CEF-4BCA-B5D5-8889C26C3D62}" sibTransId="{73CA9C71-F2A3-45E8-9F04-FBBB88F44B19}"/>
    <dgm:cxn modelId="{EE73384A-7BE6-465F-B977-40EC2E5587DE}" type="presOf" srcId="{7BFE37EB-162B-4253-8BD4-7A419C1A637D}" destId="{32BF7ECE-E505-4F40-8857-E3ACA3B541E5}" srcOrd="0" destOrd="0" presId="urn:microsoft.com/office/officeart/2005/8/layout/bProcess4"/>
    <dgm:cxn modelId="{2082BADB-EB6B-48E5-A8F8-C944607EDC9E}" srcId="{6F59440E-A96B-4E6A-84B8-3C17F50D15C9}" destId="{7BFE37EB-162B-4253-8BD4-7A419C1A637D}" srcOrd="4" destOrd="0" parTransId="{8FF4D431-1CA8-4689-9D1C-C842CF2D6A9A}" sibTransId="{F352377E-8E92-40D9-934F-2E971F1A65DA}"/>
    <dgm:cxn modelId="{E393F4F3-CB9F-47B0-ADC8-07FF4824D33D}" type="presOf" srcId="{9778E410-E826-40E3-8D96-9C89B620FB58}" destId="{A1B9834A-1277-49D8-A19F-327A564D21BE}" srcOrd="0" destOrd="0" presId="urn:microsoft.com/office/officeart/2005/8/layout/bProcess4"/>
    <dgm:cxn modelId="{448EBD3A-201C-45E6-B3E4-6FBD4FAC4F96}" type="presOf" srcId="{51C9F436-706F-4516-8F2A-7D278CFEB8E0}" destId="{5A4EE159-525E-4732-8F49-1F1EB647809A}" srcOrd="0" destOrd="0" presId="urn:microsoft.com/office/officeart/2005/8/layout/bProcess4"/>
    <dgm:cxn modelId="{1280433B-A2F8-4A72-9EC1-BA4E5C3DCD37}" type="presOf" srcId="{FAD1EE2E-084B-4197-92EB-9B29A4D48099}" destId="{8767D1AF-38FB-4C58-94BA-060E87CCC17D}" srcOrd="0" destOrd="0" presId="urn:microsoft.com/office/officeart/2005/8/layout/bProcess4"/>
    <dgm:cxn modelId="{5643D2DE-D749-4501-AC81-7101DB5D4CFA}" type="presOf" srcId="{A9BABD23-F6CA-499C-91EA-06F84C662AFC}" destId="{F979ED2F-919F-4077-8D8A-EAAF822A1CA9}" srcOrd="0" destOrd="0" presId="urn:microsoft.com/office/officeart/2005/8/layout/bProcess4"/>
    <dgm:cxn modelId="{A757F0E9-B220-4203-BC64-C97AD8067F59}" type="presOf" srcId="{6F59440E-A96B-4E6A-84B8-3C17F50D15C9}" destId="{3F77EB6A-0EEB-4BAB-A062-CD88C5F09F42}" srcOrd="0" destOrd="0" presId="urn:microsoft.com/office/officeart/2005/8/layout/bProcess4"/>
    <dgm:cxn modelId="{974B9866-B43D-4503-BCC6-F588570114E2}" type="presOf" srcId="{4A1202B2-4AD9-4906-97BD-98F9E9BE8922}" destId="{EA71605F-1091-477E-B849-1421318C3CA5}" srcOrd="0" destOrd="0" presId="urn:microsoft.com/office/officeart/2005/8/layout/bProcess4"/>
    <dgm:cxn modelId="{06F23544-2064-4B32-987D-B95DA37EE88C}" type="presOf" srcId="{269B17B3-7DCD-4B83-8A9C-E5C5544AE1B9}" destId="{6E967D99-EEB1-475C-91F1-CFF4E5E88B0E}" srcOrd="0" destOrd="0" presId="urn:microsoft.com/office/officeart/2005/8/layout/bProcess4"/>
    <dgm:cxn modelId="{05EC082E-18A2-44CC-BED7-A47037FFA882}" srcId="{6F59440E-A96B-4E6A-84B8-3C17F50D15C9}" destId="{269B17B3-7DCD-4B83-8A9C-E5C5544AE1B9}" srcOrd="3" destOrd="0" parTransId="{25C220F3-0940-49EC-BDE7-89D151E1D8FC}" sibTransId="{EF6BDBEC-9E13-4DA5-BF3D-50BE5746589D}"/>
    <dgm:cxn modelId="{189C7837-AF24-4472-99BD-7BAD923A73D2}" type="presOf" srcId="{4378F841-5F76-4095-AA0E-7D244CFA6B1F}" destId="{C00DD154-01D9-4FA5-BA6E-4654FBC093D0}" srcOrd="0" destOrd="0" presId="urn:microsoft.com/office/officeart/2005/8/layout/bProcess4"/>
    <dgm:cxn modelId="{C64442D7-1440-4DC2-B1BC-1A365B965FF9}" type="presOf" srcId="{EF6BDBEC-9E13-4DA5-BF3D-50BE5746589D}" destId="{608CF33A-6D76-4BB5-A7C9-05CD14C4483B}" srcOrd="0" destOrd="0" presId="urn:microsoft.com/office/officeart/2005/8/layout/bProcess4"/>
    <dgm:cxn modelId="{953BBEA1-FB72-41C0-B438-62D451B0D5C8}" type="presOf" srcId="{AC311FEF-8D1F-4C14-9381-164C572DC00F}" destId="{6F4B488D-22E1-4081-BF87-B5990C00F2BB}" srcOrd="0" destOrd="0" presId="urn:microsoft.com/office/officeart/2005/8/layout/bProcess4"/>
    <dgm:cxn modelId="{A472E52B-7B75-4752-9D08-D9AC2F49A55E}" srcId="{6F59440E-A96B-4E6A-84B8-3C17F50D15C9}" destId="{C8216C9C-0D34-4DFC-871A-87648CA0DAD5}" srcOrd="1" destOrd="0" parTransId="{CFA9F2E2-6DD1-444A-90FD-C5142C4BFA26}" sibTransId="{9778E410-E826-40E3-8D96-9C89B620FB58}"/>
    <dgm:cxn modelId="{1E5807AB-8F8B-4D32-8C0B-89CAF5CC8FE2}" type="presOf" srcId="{3E4399D5-B151-40F8-804C-27E66E3CEA49}" destId="{8CE5D784-E28B-4371-B0BA-D223522BD15D}" srcOrd="0" destOrd="0" presId="urn:microsoft.com/office/officeart/2005/8/layout/bProcess4"/>
    <dgm:cxn modelId="{5960E131-D4A5-4C73-9C48-10AD4241404C}" type="presOf" srcId="{F352377E-8E92-40D9-934F-2E971F1A65DA}" destId="{7A25B462-A089-47AB-936B-CA609C3AF81F}" srcOrd="0" destOrd="0" presId="urn:microsoft.com/office/officeart/2005/8/layout/bProcess4"/>
    <dgm:cxn modelId="{3F593F64-766D-4313-9DFF-8D5C8121FAC6}" srcId="{6F59440E-A96B-4E6A-84B8-3C17F50D15C9}" destId="{3E4399D5-B151-40F8-804C-27E66E3CEA49}" srcOrd="5" destOrd="0" parTransId="{A2353580-7391-4121-926D-B1CC839BD93C}" sibTransId="{FAD1EE2E-084B-4197-92EB-9B29A4D48099}"/>
    <dgm:cxn modelId="{FA15FEBB-F477-4631-8285-3A527DD33EEA}" srcId="{6F59440E-A96B-4E6A-84B8-3C17F50D15C9}" destId="{A9BABD23-F6CA-499C-91EA-06F84C662AFC}" srcOrd="0" destOrd="0" parTransId="{CE3FB38A-D71A-4DB6-A169-74D08C6A310D}" sibTransId="{4378F841-5F76-4095-AA0E-7D244CFA6B1F}"/>
    <dgm:cxn modelId="{49204979-F935-4654-877B-DE2AACF09A32}" type="presParOf" srcId="{3F77EB6A-0EEB-4BAB-A062-CD88C5F09F42}" destId="{2F93E8C5-6A2F-483D-8FEC-2814405DE5A2}" srcOrd="0" destOrd="0" presId="urn:microsoft.com/office/officeart/2005/8/layout/bProcess4"/>
    <dgm:cxn modelId="{7C474DE5-2CC0-40FA-970B-9310680E9A59}" type="presParOf" srcId="{2F93E8C5-6A2F-483D-8FEC-2814405DE5A2}" destId="{41C55909-4307-4B43-B065-D7D474789266}" srcOrd="0" destOrd="0" presId="urn:microsoft.com/office/officeart/2005/8/layout/bProcess4"/>
    <dgm:cxn modelId="{3916979E-C1C3-4B57-A703-6E0ACEB9BFCD}" type="presParOf" srcId="{2F93E8C5-6A2F-483D-8FEC-2814405DE5A2}" destId="{F979ED2F-919F-4077-8D8A-EAAF822A1CA9}" srcOrd="1" destOrd="0" presId="urn:microsoft.com/office/officeart/2005/8/layout/bProcess4"/>
    <dgm:cxn modelId="{B570F974-84CC-4E78-9C4F-099CB7C071FF}" type="presParOf" srcId="{3F77EB6A-0EEB-4BAB-A062-CD88C5F09F42}" destId="{C00DD154-01D9-4FA5-BA6E-4654FBC093D0}" srcOrd="1" destOrd="0" presId="urn:microsoft.com/office/officeart/2005/8/layout/bProcess4"/>
    <dgm:cxn modelId="{92F27039-00C2-4DE7-8160-BE9136891B36}" type="presParOf" srcId="{3F77EB6A-0EEB-4BAB-A062-CD88C5F09F42}" destId="{9B03D1E8-37FE-4189-9077-D69222858D38}" srcOrd="2" destOrd="0" presId="urn:microsoft.com/office/officeart/2005/8/layout/bProcess4"/>
    <dgm:cxn modelId="{82008C8D-4D19-466D-9476-C4B3471FA878}" type="presParOf" srcId="{9B03D1E8-37FE-4189-9077-D69222858D38}" destId="{3D1343D6-8181-4F0A-9101-F0EF985783C6}" srcOrd="0" destOrd="0" presId="urn:microsoft.com/office/officeart/2005/8/layout/bProcess4"/>
    <dgm:cxn modelId="{A96F11C9-AFE7-4917-844D-36866A2E7BFE}" type="presParOf" srcId="{9B03D1E8-37FE-4189-9077-D69222858D38}" destId="{D57D2D20-99C9-420D-89D5-06EFCA71921A}" srcOrd="1" destOrd="0" presId="urn:microsoft.com/office/officeart/2005/8/layout/bProcess4"/>
    <dgm:cxn modelId="{4633B8CB-0085-43EC-BF4E-0450AF9B752E}" type="presParOf" srcId="{3F77EB6A-0EEB-4BAB-A062-CD88C5F09F42}" destId="{A1B9834A-1277-49D8-A19F-327A564D21BE}" srcOrd="3" destOrd="0" presId="urn:microsoft.com/office/officeart/2005/8/layout/bProcess4"/>
    <dgm:cxn modelId="{43ABA927-0FF1-4383-832A-AD8A5E2624D7}" type="presParOf" srcId="{3F77EB6A-0EEB-4BAB-A062-CD88C5F09F42}" destId="{1D985F4A-F95F-4E68-8724-6E863D42F65B}" srcOrd="4" destOrd="0" presId="urn:microsoft.com/office/officeart/2005/8/layout/bProcess4"/>
    <dgm:cxn modelId="{D01CD2E7-0FB2-4E2D-B1C9-486B09E05081}" type="presParOf" srcId="{1D985F4A-F95F-4E68-8724-6E863D42F65B}" destId="{39413B10-A380-4281-9ECD-3E618245E6BD}" srcOrd="0" destOrd="0" presId="urn:microsoft.com/office/officeart/2005/8/layout/bProcess4"/>
    <dgm:cxn modelId="{4D4E66C1-1F74-4B5B-8AB1-D86E5130A77B}" type="presParOf" srcId="{1D985F4A-F95F-4E68-8724-6E863D42F65B}" destId="{5A4EE159-525E-4732-8F49-1F1EB647809A}" srcOrd="1" destOrd="0" presId="urn:microsoft.com/office/officeart/2005/8/layout/bProcess4"/>
    <dgm:cxn modelId="{B7A2093A-960B-457B-B408-5E4A2506A99F}" type="presParOf" srcId="{3F77EB6A-0EEB-4BAB-A062-CD88C5F09F42}" destId="{EA71605F-1091-477E-B849-1421318C3CA5}" srcOrd="5" destOrd="0" presId="urn:microsoft.com/office/officeart/2005/8/layout/bProcess4"/>
    <dgm:cxn modelId="{169F94F1-9987-45BE-8E3F-22EC870064A9}" type="presParOf" srcId="{3F77EB6A-0EEB-4BAB-A062-CD88C5F09F42}" destId="{84C226FB-5B65-47D3-8734-3CA14353C798}" srcOrd="6" destOrd="0" presId="urn:microsoft.com/office/officeart/2005/8/layout/bProcess4"/>
    <dgm:cxn modelId="{B5D4700E-C373-4FE9-A91D-9E528F76876A}" type="presParOf" srcId="{84C226FB-5B65-47D3-8734-3CA14353C798}" destId="{0BDD8719-1286-47A8-9458-29ABAE946E85}" srcOrd="0" destOrd="0" presId="urn:microsoft.com/office/officeart/2005/8/layout/bProcess4"/>
    <dgm:cxn modelId="{C3E9AF05-076B-4D95-BE42-FC9207258A94}" type="presParOf" srcId="{84C226FB-5B65-47D3-8734-3CA14353C798}" destId="{6E967D99-EEB1-475C-91F1-CFF4E5E88B0E}" srcOrd="1" destOrd="0" presId="urn:microsoft.com/office/officeart/2005/8/layout/bProcess4"/>
    <dgm:cxn modelId="{FBE05B2F-CEC5-4B47-819F-2B37DC0D3900}" type="presParOf" srcId="{3F77EB6A-0EEB-4BAB-A062-CD88C5F09F42}" destId="{608CF33A-6D76-4BB5-A7C9-05CD14C4483B}" srcOrd="7" destOrd="0" presId="urn:microsoft.com/office/officeart/2005/8/layout/bProcess4"/>
    <dgm:cxn modelId="{E363FBB7-B9CA-465D-B2D8-AED7CA36AEA7}" type="presParOf" srcId="{3F77EB6A-0EEB-4BAB-A062-CD88C5F09F42}" destId="{0993B744-2066-4835-AE74-0B44F3E1C701}" srcOrd="8" destOrd="0" presId="urn:microsoft.com/office/officeart/2005/8/layout/bProcess4"/>
    <dgm:cxn modelId="{889FAA50-39E5-49F7-AF9F-627208B9A3C7}" type="presParOf" srcId="{0993B744-2066-4835-AE74-0B44F3E1C701}" destId="{A2CB10CA-BFED-4179-B58A-254E53E6BDBF}" srcOrd="0" destOrd="0" presId="urn:microsoft.com/office/officeart/2005/8/layout/bProcess4"/>
    <dgm:cxn modelId="{4313BEF3-9535-46D7-B5C3-36E3097F557E}" type="presParOf" srcId="{0993B744-2066-4835-AE74-0B44F3E1C701}" destId="{32BF7ECE-E505-4F40-8857-E3ACA3B541E5}" srcOrd="1" destOrd="0" presId="urn:microsoft.com/office/officeart/2005/8/layout/bProcess4"/>
    <dgm:cxn modelId="{07FADAFA-7F28-4850-A781-B9AE2155329D}" type="presParOf" srcId="{3F77EB6A-0EEB-4BAB-A062-CD88C5F09F42}" destId="{7A25B462-A089-47AB-936B-CA609C3AF81F}" srcOrd="9" destOrd="0" presId="urn:microsoft.com/office/officeart/2005/8/layout/bProcess4"/>
    <dgm:cxn modelId="{A0CE642E-787B-4F07-8B14-7400604BA06A}" type="presParOf" srcId="{3F77EB6A-0EEB-4BAB-A062-CD88C5F09F42}" destId="{697497FC-CBF5-4861-991C-62C8FA9FB6ED}" srcOrd="10" destOrd="0" presId="urn:microsoft.com/office/officeart/2005/8/layout/bProcess4"/>
    <dgm:cxn modelId="{42B066BC-C849-4FD5-8E19-8B3F15E729E9}" type="presParOf" srcId="{697497FC-CBF5-4861-991C-62C8FA9FB6ED}" destId="{1CEFEE6B-0A79-4283-8F70-012426E790CE}" srcOrd="0" destOrd="0" presId="urn:microsoft.com/office/officeart/2005/8/layout/bProcess4"/>
    <dgm:cxn modelId="{6E0ED2FE-CF05-4375-AA52-FFF1497D0818}" type="presParOf" srcId="{697497FC-CBF5-4861-991C-62C8FA9FB6ED}" destId="{8CE5D784-E28B-4371-B0BA-D223522BD15D}" srcOrd="1" destOrd="0" presId="urn:microsoft.com/office/officeart/2005/8/layout/bProcess4"/>
    <dgm:cxn modelId="{80F0C3BF-E818-4E68-A4FC-D04FD9691B2F}" type="presParOf" srcId="{3F77EB6A-0EEB-4BAB-A062-CD88C5F09F42}" destId="{8767D1AF-38FB-4C58-94BA-060E87CCC17D}" srcOrd="11" destOrd="0" presId="urn:microsoft.com/office/officeart/2005/8/layout/bProcess4"/>
    <dgm:cxn modelId="{4B3D2DE0-E7B3-4CE1-81F4-BF3F671AC57D}" type="presParOf" srcId="{3F77EB6A-0EEB-4BAB-A062-CD88C5F09F42}" destId="{3C40A4CA-1B02-48A0-9FB3-AE345F9E931E}" srcOrd="12" destOrd="0" presId="urn:microsoft.com/office/officeart/2005/8/layout/bProcess4"/>
    <dgm:cxn modelId="{56E4C36F-2D1B-47FC-B2E4-8B99A78927DE}" type="presParOf" srcId="{3C40A4CA-1B02-48A0-9FB3-AE345F9E931E}" destId="{32C14CC2-C51A-4970-BD38-D0F8CE86DBF1}" srcOrd="0" destOrd="0" presId="urn:microsoft.com/office/officeart/2005/8/layout/bProcess4"/>
    <dgm:cxn modelId="{4E32A7BA-34F3-4FB7-9629-778EC3BB7E54}" type="presParOf" srcId="{3C40A4CA-1B02-48A0-9FB3-AE345F9E931E}" destId="{6F4B488D-22E1-4081-BF87-B5990C00F2BB}" srcOrd="1" destOrd="0" presId="urn:microsoft.com/office/officeart/2005/8/layout/b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CE5CEFA-0F97-4E66-82E6-EA7678B33AEE}" type="doc">
      <dgm:prSet loTypeId="urn:microsoft.com/office/officeart/2005/8/layout/default#1" loCatId="list" qsTypeId="urn:microsoft.com/office/officeart/2005/8/quickstyle/simple1" qsCatId="simple" csTypeId="urn:microsoft.com/office/officeart/2005/8/colors/colorful1#1" csCatId="colorful" phldr="1"/>
      <dgm:spPr/>
      <dgm:t>
        <a:bodyPr/>
        <a:lstStyle/>
        <a:p>
          <a:endParaRPr lang="es-MX"/>
        </a:p>
      </dgm:t>
    </dgm:pt>
    <dgm:pt modelId="{EE6C9E53-9A97-4871-B7F7-C56243E45158}">
      <dgm:prSet phldrT="[Texto]"/>
      <dgm:spPr/>
      <dgm:t>
        <a:bodyPr/>
        <a:lstStyle/>
        <a:p>
          <a:pPr algn="l"/>
          <a:r>
            <a:rPr lang="es-MX" dirty="0" smtClean="0"/>
            <a:t>Las instituciones dan contratos de crédito automotriz con diferentes modalidades: </a:t>
          </a:r>
          <a:br>
            <a:rPr lang="es-MX" dirty="0" smtClean="0"/>
          </a:br>
          <a:r>
            <a:rPr lang="es-MX" dirty="0" smtClean="0"/>
            <a:t/>
          </a:r>
          <a:br>
            <a:rPr lang="es-MX" dirty="0" smtClean="0"/>
          </a:br>
          <a:r>
            <a:rPr lang="es-MX" dirty="0" smtClean="0"/>
            <a:t>1.- con garantía prendaria</a:t>
          </a:r>
          <a:br>
            <a:rPr lang="es-MX" dirty="0" smtClean="0"/>
          </a:br>
          <a:r>
            <a:rPr lang="es-MX" dirty="0" smtClean="0"/>
            <a:t>2.- con aval</a:t>
          </a:r>
          <a:br>
            <a:rPr lang="es-MX" dirty="0" smtClean="0"/>
          </a:br>
          <a:r>
            <a:rPr lang="es-MX" dirty="0" smtClean="0"/>
            <a:t>3.- con fiador u obligado solidario</a:t>
          </a:r>
          <a:br>
            <a:rPr lang="es-MX" dirty="0" smtClean="0"/>
          </a:br>
          <a:r>
            <a:rPr lang="es-MX" dirty="0" smtClean="0"/>
            <a:t>4.- sin aval, fiador u obligado solidario.</a:t>
          </a:r>
          <a:endParaRPr lang="es-MX" dirty="0"/>
        </a:p>
      </dgm:t>
    </dgm:pt>
    <dgm:pt modelId="{38069046-69AE-4D60-932F-2DC35E3370EC}" type="parTrans" cxnId="{F20C0E16-B168-4E59-BC4F-A3A25C0F15D7}">
      <dgm:prSet/>
      <dgm:spPr/>
      <dgm:t>
        <a:bodyPr/>
        <a:lstStyle/>
        <a:p>
          <a:endParaRPr lang="es-MX"/>
        </a:p>
      </dgm:t>
    </dgm:pt>
    <dgm:pt modelId="{6B2539FC-37B6-4B85-BF34-612CC8243332}" type="sibTrans" cxnId="{F20C0E16-B168-4E59-BC4F-A3A25C0F15D7}">
      <dgm:prSet/>
      <dgm:spPr/>
      <dgm:t>
        <a:bodyPr/>
        <a:lstStyle/>
        <a:p>
          <a:endParaRPr lang="es-MX"/>
        </a:p>
      </dgm:t>
    </dgm:pt>
    <dgm:pt modelId="{86F41157-5637-42C0-B6BD-3DF5B737FEF3}" type="pres">
      <dgm:prSet presAssocID="{DCE5CEFA-0F97-4E66-82E6-EA7678B33AEE}" presName="diagram" presStyleCnt="0">
        <dgm:presLayoutVars>
          <dgm:dir/>
          <dgm:resizeHandles val="exact"/>
        </dgm:presLayoutVars>
      </dgm:prSet>
      <dgm:spPr/>
      <dgm:t>
        <a:bodyPr/>
        <a:lstStyle/>
        <a:p>
          <a:endParaRPr lang="es-MX"/>
        </a:p>
      </dgm:t>
    </dgm:pt>
    <dgm:pt modelId="{DF824FC4-6C9F-4DAA-A2BB-68F3E9FE2F75}" type="pres">
      <dgm:prSet presAssocID="{EE6C9E53-9A97-4871-B7F7-C56243E45158}" presName="node" presStyleLbl="node1" presStyleIdx="0" presStyleCnt="1" custScaleY="234479">
        <dgm:presLayoutVars>
          <dgm:bulletEnabled val="1"/>
        </dgm:presLayoutVars>
      </dgm:prSet>
      <dgm:spPr/>
      <dgm:t>
        <a:bodyPr/>
        <a:lstStyle/>
        <a:p>
          <a:endParaRPr lang="es-MX"/>
        </a:p>
      </dgm:t>
    </dgm:pt>
  </dgm:ptLst>
  <dgm:cxnLst>
    <dgm:cxn modelId="{F20C0E16-B168-4E59-BC4F-A3A25C0F15D7}" srcId="{DCE5CEFA-0F97-4E66-82E6-EA7678B33AEE}" destId="{EE6C9E53-9A97-4871-B7F7-C56243E45158}" srcOrd="0" destOrd="0" parTransId="{38069046-69AE-4D60-932F-2DC35E3370EC}" sibTransId="{6B2539FC-37B6-4B85-BF34-612CC8243332}"/>
    <dgm:cxn modelId="{12C21DED-45F4-46F2-83AE-A3CB8FEC628A}" type="presOf" srcId="{DCE5CEFA-0F97-4E66-82E6-EA7678B33AEE}" destId="{86F41157-5637-42C0-B6BD-3DF5B737FEF3}" srcOrd="0" destOrd="0" presId="urn:microsoft.com/office/officeart/2005/8/layout/default#1"/>
    <dgm:cxn modelId="{87636E9D-4E5A-4387-BAFB-78F7DCB8FB03}" type="presOf" srcId="{EE6C9E53-9A97-4871-B7F7-C56243E45158}" destId="{DF824FC4-6C9F-4DAA-A2BB-68F3E9FE2F75}" srcOrd="0" destOrd="0" presId="urn:microsoft.com/office/officeart/2005/8/layout/default#1"/>
    <dgm:cxn modelId="{C386804E-18E1-49C0-89DA-70F2C23DB2AE}" type="presParOf" srcId="{86F41157-5637-42C0-B6BD-3DF5B737FEF3}" destId="{DF824FC4-6C9F-4DAA-A2BB-68F3E9FE2F75}" srcOrd="0"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AB3634A-BBA0-449A-9905-0CE52195D9A7}" type="doc">
      <dgm:prSet loTypeId="urn:microsoft.com/office/officeart/2005/8/layout/process2" loCatId="process" qsTypeId="urn:microsoft.com/office/officeart/2005/8/quickstyle/simple1" qsCatId="simple" csTypeId="urn:microsoft.com/office/officeart/2005/8/colors/colorful5" csCatId="colorful" phldr="1"/>
      <dgm:spPr/>
    </dgm:pt>
    <dgm:pt modelId="{ADF9369B-3BD2-4EEB-803A-FED662DCB38A}">
      <dgm:prSet phldrT="[Texto]"/>
      <dgm:spPr/>
      <dgm:t>
        <a:bodyPr/>
        <a:lstStyle/>
        <a:p>
          <a:r>
            <a:rPr lang="es-MX" dirty="0" smtClean="0"/>
            <a:t>Representa una oportunidad de autofinanciamiento, si se lleva un adecuado manejo del plástico.</a:t>
          </a:r>
          <a:endParaRPr lang="es-MX" dirty="0"/>
        </a:p>
      </dgm:t>
    </dgm:pt>
    <dgm:pt modelId="{36D7B428-D671-448F-A961-9A05E4F6BB5E}" type="parTrans" cxnId="{E577BF3C-E364-4289-B29A-C7C3239CDE4F}">
      <dgm:prSet/>
      <dgm:spPr/>
      <dgm:t>
        <a:bodyPr/>
        <a:lstStyle/>
        <a:p>
          <a:endParaRPr lang="es-MX"/>
        </a:p>
      </dgm:t>
    </dgm:pt>
    <dgm:pt modelId="{C050D6C1-FE58-4179-827B-F62B73869D3D}" type="sibTrans" cxnId="{E577BF3C-E364-4289-B29A-C7C3239CDE4F}">
      <dgm:prSet/>
      <dgm:spPr/>
      <dgm:t>
        <a:bodyPr/>
        <a:lstStyle/>
        <a:p>
          <a:endParaRPr lang="es-MX"/>
        </a:p>
      </dgm:t>
    </dgm:pt>
    <dgm:pt modelId="{C4F0D892-B9CE-48CF-810B-BC49BFD34B3E}">
      <dgm:prSet/>
      <dgm:spPr/>
      <dgm:t>
        <a:bodyPr/>
        <a:lstStyle/>
        <a:p>
          <a:r>
            <a:rPr lang="es-MX" smtClean="0"/>
            <a:t>•La seguridad al no cargar efectivo.</a:t>
          </a:r>
          <a:endParaRPr lang="es-MX"/>
        </a:p>
      </dgm:t>
    </dgm:pt>
    <dgm:pt modelId="{F296C495-52E2-42EB-B6A9-1797B92A272A}" type="parTrans" cxnId="{101362BA-14A7-487E-8070-D5F76C6012D3}">
      <dgm:prSet/>
      <dgm:spPr/>
      <dgm:t>
        <a:bodyPr/>
        <a:lstStyle/>
        <a:p>
          <a:endParaRPr lang="es-MX"/>
        </a:p>
      </dgm:t>
    </dgm:pt>
    <dgm:pt modelId="{59F2DE9E-8EE0-43FE-AAFD-44BAF4F0E678}" type="sibTrans" cxnId="{101362BA-14A7-487E-8070-D5F76C6012D3}">
      <dgm:prSet/>
      <dgm:spPr/>
      <dgm:t>
        <a:bodyPr/>
        <a:lstStyle/>
        <a:p>
          <a:endParaRPr lang="es-MX"/>
        </a:p>
      </dgm:t>
    </dgm:pt>
    <dgm:pt modelId="{33D3EA6F-D875-419A-BB92-7867227D8B46}">
      <dgm:prSet/>
      <dgm:spPr/>
      <dgm:t>
        <a:bodyPr/>
        <a:lstStyle/>
        <a:p>
          <a:r>
            <a:rPr lang="es-MX" smtClean="0"/>
            <a:t>•Es recibida en la mayoría de los establecimientos comerciales. </a:t>
          </a:r>
          <a:endParaRPr lang="es-MX"/>
        </a:p>
      </dgm:t>
    </dgm:pt>
    <dgm:pt modelId="{8835C147-4C16-42E0-8132-59AC7D48E77A}" type="parTrans" cxnId="{C3B0C033-718F-41CE-8D2F-3D2A04E2675E}">
      <dgm:prSet/>
      <dgm:spPr/>
      <dgm:t>
        <a:bodyPr/>
        <a:lstStyle/>
        <a:p>
          <a:endParaRPr lang="es-MX"/>
        </a:p>
      </dgm:t>
    </dgm:pt>
    <dgm:pt modelId="{D937DF22-4F55-4014-97C5-5D9E19AB92C2}" type="sibTrans" cxnId="{C3B0C033-718F-41CE-8D2F-3D2A04E2675E}">
      <dgm:prSet/>
      <dgm:spPr/>
      <dgm:t>
        <a:bodyPr/>
        <a:lstStyle/>
        <a:p>
          <a:endParaRPr lang="es-MX"/>
        </a:p>
      </dgm:t>
    </dgm:pt>
    <dgm:pt modelId="{F7C1E32D-31FF-44B0-B723-18746DE7C54C}">
      <dgm:prSet/>
      <dgm:spPr/>
      <dgm:t>
        <a:bodyPr/>
        <a:lstStyle/>
        <a:p>
          <a:r>
            <a:rPr lang="es-MX" smtClean="0"/>
            <a:t>•Se puede disponer de efectivo en los cajeros automáticos.</a:t>
          </a:r>
          <a:endParaRPr lang="es-MX"/>
        </a:p>
      </dgm:t>
    </dgm:pt>
    <dgm:pt modelId="{0B7CE32C-8BA9-45A3-907F-E0D3EB154B04}" type="parTrans" cxnId="{4DA4DF4D-6615-4E92-9AAE-1E354D939EBD}">
      <dgm:prSet/>
      <dgm:spPr/>
      <dgm:t>
        <a:bodyPr/>
        <a:lstStyle/>
        <a:p>
          <a:endParaRPr lang="es-MX"/>
        </a:p>
      </dgm:t>
    </dgm:pt>
    <dgm:pt modelId="{D479746F-A6BA-497E-B5B0-718A7B10F22A}" type="sibTrans" cxnId="{4DA4DF4D-6615-4E92-9AAE-1E354D939EBD}">
      <dgm:prSet/>
      <dgm:spPr/>
      <dgm:t>
        <a:bodyPr/>
        <a:lstStyle/>
        <a:p>
          <a:endParaRPr lang="es-MX"/>
        </a:p>
      </dgm:t>
    </dgm:pt>
    <dgm:pt modelId="{6F1573D6-3FE8-4A5E-90B2-8960378AB3AA}">
      <dgm:prSet/>
      <dgm:spPr/>
      <dgm:t>
        <a:bodyPr/>
        <a:lstStyle/>
        <a:p>
          <a:r>
            <a:rPr lang="es-MX" smtClean="0"/>
            <a:t>•Se puede utilizar en territorio nacional e internacional.</a:t>
          </a:r>
          <a:endParaRPr lang="es-MX"/>
        </a:p>
      </dgm:t>
    </dgm:pt>
    <dgm:pt modelId="{37B46054-E1EB-4B5B-880C-E704FA527928}" type="parTrans" cxnId="{2A106BAD-5D55-4703-9597-A48DDBED5A26}">
      <dgm:prSet/>
      <dgm:spPr/>
      <dgm:t>
        <a:bodyPr/>
        <a:lstStyle/>
        <a:p>
          <a:endParaRPr lang="es-MX"/>
        </a:p>
      </dgm:t>
    </dgm:pt>
    <dgm:pt modelId="{AEF72B16-2011-4E79-B898-429F6C4AFCD1}" type="sibTrans" cxnId="{2A106BAD-5D55-4703-9597-A48DDBED5A26}">
      <dgm:prSet/>
      <dgm:spPr/>
      <dgm:t>
        <a:bodyPr/>
        <a:lstStyle/>
        <a:p>
          <a:endParaRPr lang="es-MX"/>
        </a:p>
      </dgm:t>
    </dgm:pt>
    <dgm:pt modelId="{BFB67E63-EEBB-4D7D-B28A-DE3C3CBAB2BC}" type="pres">
      <dgm:prSet presAssocID="{4AB3634A-BBA0-449A-9905-0CE52195D9A7}" presName="linearFlow" presStyleCnt="0">
        <dgm:presLayoutVars>
          <dgm:resizeHandles val="exact"/>
        </dgm:presLayoutVars>
      </dgm:prSet>
      <dgm:spPr/>
    </dgm:pt>
    <dgm:pt modelId="{CD52A66C-A63F-472C-AB69-F2D35B806D61}" type="pres">
      <dgm:prSet presAssocID="{ADF9369B-3BD2-4EEB-803A-FED662DCB38A}" presName="node" presStyleLbl="node1" presStyleIdx="0" presStyleCnt="5">
        <dgm:presLayoutVars>
          <dgm:bulletEnabled val="1"/>
        </dgm:presLayoutVars>
      </dgm:prSet>
      <dgm:spPr/>
      <dgm:t>
        <a:bodyPr/>
        <a:lstStyle/>
        <a:p>
          <a:endParaRPr lang="es-MX"/>
        </a:p>
      </dgm:t>
    </dgm:pt>
    <dgm:pt modelId="{1FF6E918-5249-4A42-A3AC-0CF45801D024}" type="pres">
      <dgm:prSet presAssocID="{C050D6C1-FE58-4179-827B-F62B73869D3D}" presName="sibTrans" presStyleLbl="sibTrans2D1" presStyleIdx="0" presStyleCnt="4"/>
      <dgm:spPr/>
      <dgm:t>
        <a:bodyPr/>
        <a:lstStyle/>
        <a:p>
          <a:endParaRPr lang="es-MX"/>
        </a:p>
      </dgm:t>
    </dgm:pt>
    <dgm:pt modelId="{20CE9CDD-EE4A-4487-82B8-521C5AB4ABD7}" type="pres">
      <dgm:prSet presAssocID="{C050D6C1-FE58-4179-827B-F62B73869D3D}" presName="connectorText" presStyleLbl="sibTrans2D1" presStyleIdx="0" presStyleCnt="4"/>
      <dgm:spPr/>
      <dgm:t>
        <a:bodyPr/>
        <a:lstStyle/>
        <a:p>
          <a:endParaRPr lang="es-MX"/>
        </a:p>
      </dgm:t>
    </dgm:pt>
    <dgm:pt modelId="{6267D694-6749-46B0-ACBD-3B9B12A6F2BD}" type="pres">
      <dgm:prSet presAssocID="{C4F0D892-B9CE-48CF-810B-BC49BFD34B3E}" presName="node" presStyleLbl="node1" presStyleIdx="1" presStyleCnt="5">
        <dgm:presLayoutVars>
          <dgm:bulletEnabled val="1"/>
        </dgm:presLayoutVars>
      </dgm:prSet>
      <dgm:spPr/>
      <dgm:t>
        <a:bodyPr/>
        <a:lstStyle/>
        <a:p>
          <a:endParaRPr lang="es-MX"/>
        </a:p>
      </dgm:t>
    </dgm:pt>
    <dgm:pt modelId="{6FDC3F23-71CD-4A6B-A12D-410DC6DFE442}" type="pres">
      <dgm:prSet presAssocID="{59F2DE9E-8EE0-43FE-AAFD-44BAF4F0E678}" presName="sibTrans" presStyleLbl="sibTrans2D1" presStyleIdx="1" presStyleCnt="4"/>
      <dgm:spPr/>
      <dgm:t>
        <a:bodyPr/>
        <a:lstStyle/>
        <a:p>
          <a:endParaRPr lang="es-MX"/>
        </a:p>
      </dgm:t>
    </dgm:pt>
    <dgm:pt modelId="{553A743F-FC77-4CD5-B37B-35D0E87FFDC6}" type="pres">
      <dgm:prSet presAssocID="{59F2DE9E-8EE0-43FE-AAFD-44BAF4F0E678}" presName="connectorText" presStyleLbl="sibTrans2D1" presStyleIdx="1" presStyleCnt="4"/>
      <dgm:spPr/>
      <dgm:t>
        <a:bodyPr/>
        <a:lstStyle/>
        <a:p>
          <a:endParaRPr lang="es-MX"/>
        </a:p>
      </dgm:t>
    </dgm:pt>
    <dgm:pt modelId="{8B44F80C-6A87-4ACB-B041-26BB83B630EC}" type="pres">
      <dgm:prSet presAssocID="{33D3EA6F-D875-419A-BB92-7867227D8B46}" presName="node" presStyleLbl="node1" presStyleIdx="2" presStyleCnt="5">
        <dgm:presLayoutVars>
          <dgm:bulletEnabled val="1"/>
        </dgm:presLayoutVars>
      </dgm:prSet>
      <dgm:spPr/>
      <dgm:t>
        <a:bodyPr/>
        <a:lstStyle/>
        <a:p>
          <a:endParaRPr lang="es-MX"/>
        </a:p>
      </dgm:t>
    </dgm:pt>
    <dgm:pt modelId="{40DF5231-F8A9-49DB-8A0B-AC3924971A7A}" type="pres">
      <dgm:prSet presAssocID="{D937DF22-4F55-4014-97C5-5D9E19AB92C2}" presName="sibTrans" presStyleLbl="sibTrans2D1" presStyleIdx="2" presStyleCnt="4"/>
      <dgm:spPr/>
      <dgm:t>
        <a:bodyPr/>
        <a:lstStyle/>
        <a:p>
          <a:endParaRPr lang="es-MX"/>
        </a:p>
      </dgm:t>
    </dgm:pt>
    <dgm:pt modelId="{532728A1-7629-4E47-BCC0-0590697F6708}" type="pres">
      <dgm:prSet presAssocID="{D937DF22-4F55-4014-97C5-5D9E19AB92C2}" presName="connectorText" presStyleLbl="sibTrans2D1" presStyleIdx="2" presStyleCnt="4"/>
      <dgm:spPr/>
      <dgm:t>
        <a:bodyPr/>
        <a:lstStyle/>
        <a:p>
          <a:endParaRPr lang="es-MX"/>
        </a:p>
      </dgm:t>
    </dgm:pt>
    <dgm:pt modelId="{6C29E30B-C107-4B12-9DF9-E0CD4035BFC3}" type="pres">
      <dgm:prSet presAssocID="{F7C1E32D-31FF-44B0-B723-18746DE7C54C}" presName="node" presStyleLbl="node1" presStyleIdx="3" presStyleCnt="5">
        <dgm:presLayoutVars>
          <dgm:bulletEnabled val="1"/>
        </dgm:presLayoutVars>
      </dgm:prSet>
      <dgm:spPr/>
      <dgm:t>
        <a:bodyPr/>
        <a:lstStyle/>
        <a:p>
          <a:endParaRPr lang="es-MX"/>
        </a:p>
      </dgm:t>
    </dgm:pt>
    <dgm:pt modelId="{2C18D5A0-D6F4-4F71-983A-AB18AC907568}" type="pres">
      <dgm:prSet presAssocID="{D479746F-A6BA-497E-B5B0-718A7B10F22A}" presName="sibTrans" presStyleLbl="sibTrans2D1" presStyleIdx="3" presStyleCnt="4"/>
      <dgm:spPr/>
      <dgm:t>
        <a:bodyPr/>
        <a:lstStyle/>
        <a:p>
          <a:endParaRPr lang="es-MX"/>
        </a:p>
      </dgm:t>
    </dgm:pt>
    <dgm:pt modelId="{41D6281F-6DC7-49B1-8005-689B64CFDDF0}" type="pres">
      <dgm:prSet presAssocID="{D479746F-A6BA-497E-B5B0-718A7B10F22A}" presName="connectorText" presStyleLbl="sibTrans2D1" presStyleIdx="3" presStyleCnt="4"/>
      <dgm:spPr/>
      <dgm:t>
        <a:bodyPr/>
        <a:lstStyle/>
        <a:p>
          <a:endParaRPr lang="es-MX"/>
        </a:p>
      </dgm:t>
    </dgm:pt>
    <dgm:pt modelId="{F6319399-CDC1-4BDB-AB23-C775A0D2CE3D}" type="pres">
      <dgm:prSet presAssocID="{6F1573D6-3FE8-4A5E-90B2-8960378AB3AA}" presName="node" presStyleLbl="node1" presStyleIdx="4" presStyleCnt="5">
        <dgm:presLayoutVars>
          <dgm:bulletEnabled val="1"/>
        </dgm:presLayoutVars>
      </dgm:prSet>
      <dgm:spPr/>
      <dgm:t>
        <a:bodyPr/>
        <a:lstStyle/>
        <a:p>
          <a:endParaRPr lang="es-MX"/>
        </a:p>
      </dgm:t>
    </dgm:pt>
  </dgm:ptLst>
  <dgm:cxnLst>
    <dgm:cxn modelId="{101362BA-14A7-487E-8070-D5F76C6012D3}" srcId="{4AB3634A-BBA0-449A-9905-0CE52195D9A7}" destId="{C4F0D892-B9CE-48CF-810B-BC49BFD34B3E}" srcOrd="1" destOrd="0" parTransId="{F296C495-52E2-42EB-B6A9-1797B92A272A}" sibTransId="{59F2DE9E-8EE0-43FE-AAFD-44BAF4F0E678}"/>
    <dgm:cxn modelId="{1C3B63A9-921B-4D5A-8297-0C07F31433B5}" type="presOf" srcId="{59F2DE9E-8EE0-43FE-AAFD-44BAF4F0E678}" destId="{6FDC3F23-71CD-4A6B-A12D-410DC6DFE442}" srcOrd="0" destOrd="0" presId="urn:microsoft.com/office/officeart/2005/8/layout/process2"/>
    <dgm:cxn modelId="{98F1B0F8-A3E3-4DDD-B03B-11D2EA342E2B}" type="presOf" srcId="{D937DF22-4F55-4014-97C5-5D9E19AB92C2}" destId="{40DF5231-F8A9-49DB-8A0B-AC3924971A7A}" srcOrd="0" destOrd="0" presId="urn:microsoft.com/office/officeart/2005/8/layout/process2"/>
    <dgm:cxn modelId="{2E9A1422-0D19-454A-B98D-F4B051E1D4BF}" type="presOf" srcId="{ADF9369B-3BD2-4EEB-803A-FED662DCB38A}" destId="{CD52A66C-A63F-472C-AB69-F2D35B806D61}" srcOrd="0" destOrd="0" presId="urn:microsoft.com/office/officeart/2005/8/layout/process2"/>
    <dgm:cxn modelId="{4DA4DF4D-6615-4E92-9AAE-1E354D939EBD}" srcId="{4AB3634A-BBA0-449A-9905-0CE52195D9A7}" destId="{F7C1E32D-31FF-44B0-B723-18746DE7C54C}" srcOrd="3" destOrd="0" parTransId="{0B7CE32C-8BA9-45A3-907F-E0D3EB154B04}" sibTransId="{D479746F-A6BA-497E-B5B0-718A7B10F22A}"/>
    <dgm:cxn modelId="{D7746AE7-5A45-471A-9BA7-C6C554B02CD6}" type="presOf" srcId="{59F2DE9E-8EE0-43FE-AAFD-44BAF4F0E678}" destId="{553A743F-FC77-4CD5-B37B-35D0E87FFDC6}" srcOrd="1" destOrd="0" presId="urn:microsoft.com/office/officeart/2005/8/layout/process2"/>
    <dgm:cxn modelId="{40407E40-7A3E-45BC-804D-873DC642F8B1}" type="presOf" srcId="{C050D6C1-FE58-4179-827B-F62B73869D3D}" destId="{20CE9CDD-EE4A-4487-82B8-521C5AB4ABD7}" srcOrd="1" destOrd="0" presId="urn:microsoft.com/office/officeart/2005/8/layout/process2"/>
    <dgm:cxn modelId="{365478FD-B48B-411B-874D-41A8D2D04971}" type="presOf" srcId="{C4F0D892-B9CE-48CF-810B-BC49BFD34B3E}" destId="{6267D694-6749-46B0-ACBD-3B9B12A6F2BD}" srcOrd="0" destOrd="0" presId="urn:microsoft.com/office/officeart/2005/8/layout/process2"/>
    <dgm:cxn modelId="{01685996-85D7-491D-8B99-352E660C045F}" type="presOf" srcId="{D479746F-A6BA-497E-B5B0-718A7B10F22A}" destId="{41D6281F-6DC7-49B1-8005-689B64CFDDF0}" srcOrd="1" destOrd="0" presId="urn:microsoft.com/office/officeart/2005/8/layout/process2"/>
    <dgm:cxn modelId="{C3B0C033-718F-41CE-8D2F-3D2A04E2675E}" srcId="{4AB3634A-BBA0-449A-9905-0CE52195D9A7}" destId="{33D3EA6F-D875-419A-BB92-7867227D8B46}" srcOrd="2" destOrd="0" parTransId="{8835C147-4C16-42E0-8132-59AC7D48E77A}" sibTransId="{D937DF22-4F55-4014-97C5-5D9E19AB92C2}"/>
    <dgm:cxn modelId="{6AC92882-7A44-45B0-88A4-D440A8A41466}" type="presOf" srcId="{33D3EA6F-D875-419A-BB92-7867227D8B46}" destId="{8B44F80C-6A87-4ACB-B041-26BB83B630EC}" srcOrd="0" destOrd="0" presId="urn:microsoft.com/office/officeart/2005/8/layout/process2"/>
    <dgm:cxn modelId="{CF0E42E3-B629-4624-BBAE-58932EDC8935}" type="presOf" srcId="{6F1573D6-3FE8-4A5E-90B2-8960378AB3AA}" destId="{F6319399-CDC1-4BDB-AB23-C775A0D2CE3D}" srcOrd="0" destOrd="0" presId="urn:microsoft.com/office/officeart/2005/8/layout/process2"/>
    <dgm:cxn modelId="{6EE51391-59F9-48FC-A521-8BB46ED794CD}" type="presOf" srcId="{C050D6C1-FE58-4179-827B-F62B73869D3D}" destId="{1FF6E918-5249-4A42-A3AC-0CF45801D024}" srcOrd="0" destOrd="0" presId="urn:microsoft.com/office/officeart/2005/8/layout/process2"/>
    <dgm:cxn modelId="{E577BF3C-E364-4289-B29A-C7C3239CDE4F}" srcId="{4AB3634A-BBA0-449A-9905-0CE52195D9A7}" destId="{ADF9369B-3BD2-4EEB-803A-FED662DCB38A}" srcOrd="0" destOrd="0" parTransId="{36D7B428-D671-448F-A961-9A05E4F6BB5E}" sibTransId="{C050D6C1-FE58-4179-827B-F62B73869D3D}"/>
    <dgm:cxn modelId="{02726651-24B0-431C-B7DA-CB489C3A4EB7}" type="presOf" srcId="{4AB3634A-BBA0-449A-9905-0CE52195D9A7}" destId="{BFB67E63-EEBB-4D7D-B28A-DE3C3CBAB2BC}" srcOrd="0" destOrd="0" presId="urn:microsoft.com/office/officeart/2005/8/layout/process2"/>
    <dgm:cxn modelId="{2A106BAD-5D55-4703-9597-A48DDBED5A26}" srcId="{4AB3634A-BBA0-449A-9905-0CE52195D9A7}" destId="{6F1573D6-3FE8-4A5E-90B2-8960378AB3AA}" srcOrd="4" destOrd="0" parTransId="{37B46054-E1EB-4B5B-880C-E704FA527928}" sibTransId="{AEF72B16-2011-4E79-B898-429F6C4AFCD1}"/>
    <dgm:cxn modelId="{7DCAFE38-254E-4C4D-AC02-7A15F0586787}" type="presOf" srcId="{F7C1E32D-31FF-44B0-B723-18746DE7C54C}" destId="{6C29E30B-C107-4B12-9DF9-E0CD4035BFC3}" srcOrd="0" destOrd="0" presId="urn:microsoft.com/office/officeart/2005/8/layout/process2"/>
    <dgm:cxn modelId="{53C449E3-C023-44C6-883C-451C66CBAA15}" type="presOf" srcId="{D479746F-A6BA-497E-B5B0-718A7B10F22A}" destId="{2C18D5A0-D6F4-4F71-983A-AB18AC907568}" srcOrd="0" destOrd="0" presId="urn:microsoft.com/office/officeart/2005/8/layout/process2"/>
    <dgm:cxn modelId="{FE0CAA57-CE94-4B31-B49C-1D3995CFE346}" type="presOf" srcId="{D937DF22-4F55-4014-97C5-5D9E19AB92C2}" destId="{532728A1-7629-4E47-BCC0-0590697F6708}" srcOrd="1" destOrd="0" presId="urn:microsoft.com/office/officeart/2005/8/layout/process2"/>
    <dgm:cxn modelId="{4FD0ABE4-EA5E-4ADD-A15A-691C6324A2C3}" type="presParOf" srcId="{BFB67E63-EEBB-4D7D-B28A-DE3C3CBAB2BC}" destId="{CD52A66C-A63F-472C-AB69-F2D35B806D61}" srcOrd="0" destOrd="0" presId="urn:microsoft.com/office/officeart/2005/8/layout/process2"/>
    <dgm:cxn modelId="{6471BC40-8345-4405-9044-B6E3A34EE978}" type="presParOf" srcId="{BFB67E63-EEBB-4D7D-B28A-DE3C3CBAB2BC}" destId="{1FF6E918-5249-4A42-A3AC-0CF45801D024}" srcOrd="1" destOrd="0" presId="urn:microsoft.com/office/officeart/2005/8/layout/process2"/>
    <dgm:cxn modelId="{633CE1F6-6BBF-4017-BD33-3E5BA9FCC4C0}" type="presParOf" srcId="{1FF6E918-5249-4A42-A3AC-0CF45801D024}" destId="{20CE9CDD-EE4A-4487-82B8-521C5AB4ABD7}" srcOrd="0" destOrd="0" presId="urn:microsoft.com/office/officeart/2005/8/layout/process2"/>
    <dgm:cxn modelId="{50A5A3B9-85FE-47B8-B033-5B4091899425}" type="presParOf" srcId="{BFB67E63-EEBB-4D7D-B28A-DE3C3CBAB2BC}" destId="{6267D694-6749-46B0-ACBD-3B9B12A6F2BD}" srcOrd="2" destOrd="0" presId="urn:microsoft.com/office/officeart/2005/8/layout/process2"/>
    <dgm:cxn modelId="{845F7CD1-FBB5-4F79-AB5D-3100A573E64F}" type="presParOf" srcId="{BFB67E63-EEBB-4D7D-B28A-DE3C3CBAB2BC}" destId="{6FDC3F23-71CD-4A6B-A12D-410DC6DFE442}" srcOrd="3" destOrd="0" presId="urn:microsoft.com/office/officeart/2005/8/layout/process2"/>
    <dgm:cxn modelId="{FDC75D92-309F-4746-861D-17EC3F961E93}" type="presParOf" srcId="{6FDC3F23-71CD-4A6B-A12D-410DC6DFE442}" destId="{553A743F-FC77-4CD5-B37B-35D0E87FFDC6}" srcOrd="0" destOrd="0" presId="urn:microsoft.com/office/officeart/2005/8/layout/process2"/>
    <dgm:cxn modelId="{EC2F8E31-CBDB-4040-9988-99C9448600C5}" type="presParOf" srcId="{BFB67E63-EEBB-4D7D-B28A-DE3C3CBAB2BC}" destId="{8B44F80C-6A87-4ACB-B041-26BB83B630EC}" srcOrd="4" destOrd="0" presId="urn:microsoft.com/office/officeart/2005/8/layout/process2"/>
    <dgm:cxn modelId="{697CDA33-AD02-44E8-9411-C3E6256357E0}" type="presParOf" srcId="{BFB67E63-EEBB-4D7D-B28A-DE3C3CBAB2BC}" destId="{40DF5231-F8A9-49DB-8A0B-AC3924971A7A}" srcOrd="5" destOrd="0" presId="urn:microsoft.com/office/officeart/2005/8/layout/process2"/>
    <dgm:cxn modelId="{AE671F05-2F64-48C2-BE37-3C2D7EB894AE}" type="presParOf" srcId="{40DF5231-F8A9-49DB-8A0B-AC3924971A7A}" destId="{532728A1-7629-4E47-BCC0-0590697F6708}" srcOrd="0" destOrd="0" presId="urn:microsoft.com/office/officeart/2005/8/layout/process2"/>
    <dgm:cxn modelId="{EF40B330-7BC3-4E65-95CB-82CC372A64D4}" type="presParOf" srcId="{BFB67E63-EEBB-4D7D-B28A-DE3C3CBAB2BC}" destId="{6C29E30B-C107-4B12-9DF9-E0CD4035BFC3}" srcOrd="6" destOrd="0" presId="urn:microsoft.com/office/officeart/2005/8/layout/process2"/>
    <dgm:cxn modelId="{8C40D2CE-86F9-493F-AB50-0C5DF70B37A1}" type="presParOf" srcId="{BFB67E63-EEBB-4D7D-B28A-DE3C3CBAB2BC}" destId="{2C18D5A0-D6F4-4F71-983A-AB18AC907568}" srcOrd="7" destOrd="0" presId="urn:microsoft.com/office/officeart/2005/8/layout/process2"/>
    <dgm:cxn modelId="{6D408DB1-33E8-4BB3-B422-89170FEDFDD2}" type="presParOf" srcId="{2C18D5A0-D6F4-4F71-983A-AB18AC907568}" destId="{41D6281F-6DC7-49B1-8005-689B64CFDDF0}" srcOrd="0" destOrd="0" presId="urn:microsoft.com/office/officeart/2005/8/layout/process2"/>
    <dgm:cxn modelId="{E05B999E-4216-4BF7-A61D-B7534818CBE2}" type="presParOf" srcId="{BFB67E63-EEBB-4D7D-B28A-DE3C3CBAB2BC}" destId="{F6319399-CDC1-4BDB-AB23-C775A0D2CE3D}" srcOrd="8"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455E428-8BE0-4217-BCB2-7D14266963E5}"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MX"/>
        </a:p>
      </dgm:t>
    </dgm:pt>
    <dgm:pt modelId="{62D5C723-1AF0-4E41-A0CD-74D1AE8BAA97}">
      <dgm:prSet phldrT="[Texto]"/>
      <dgm:spPr/>
      <dgm:t>
        <a:bodyPr/>
        <a:lstStyle/>
        <a:p>
          <a:r>
            <a:rPr lang="es-MX" dirty="0" smtClean="0"/>
            <a:t>Es el crédito de largo plazo más común y su fin es financiar diversas necesidades crediticias de personas físicas o morales, dedicadas a la producción y/o comercialización de bienes y servicios. </a:t>
          </a:r>
          <a:endParaRPr lang="es-MX" dirty="0"/>
        </a:p>
      </dgm:t>
    </dgm:pt>
    <dgm:pt modelId="{C51D3031-26DD-4958-AB75-AB04AE6925EB}" type="parTrans" cxnId="{9AFDD515-7FA0-4C8F-9C29-DCD40EEF0B6F}">
      <dgm:prSet/>
      <dgm:spPr/>
      <dgm:t>
        <a:bodyPr/>
        <a:lstStyle/>
        <a:p>
          <a:endParaRPr lang="es-MX"/>
        </a:p>
      </dgm:t>
    </dgm:pt>
    <dgm:pt modelId="{83C2B02E-10AE-4614-A137-50A7AF391931}" type="sibTrans" cxnId="{9AFDD515-7FA0-4C8F-9C29-DCD40EEF0B6F}">
      <dgm:prSet/>
      <dgm:spPr/>
      <dgm:t>
        <a:bodyPr/>
        <a:lstStyle/>
        <a:p>
          <a:endParaRPr lang="es-MX"/>
        </a:p>
      </dgm:t>
    </dgm:pt>
    <dgm:pt modelId="{6433327C-209C-4AFC-8423-3C98F8D3EB87}" type="pres">
      <dgm:prSet presAssocID="{E455E428-8BE0-4217-BCB2-7D14266963E5}" presName="Name0" presStyleCnt="0">
        <dgm:presLayoutVars>
          <dgm:chMax val="7"/>
          <dgm:chPref val="7"/>
          <dgm:dir/>
          <dgm:animLvl val="lvl"/>
        </dgm:presLayoutVars>
      </dgm:prSet>
      <dgm:spPr/>
      <dgm:t>
        <a:bodyPr/>
        <a:lstStyle/>
        <a:p>
          <a:endParaRPr lang="es-MX"/>
        </a:p>
      </dgm:t>
    </dgm:pt>
    <dgm:pt modelId="{D7D15CE9-4B83-422B-BB28-4D676C50F87A}" type="pres">
      <dgm:prSet presAssocID="{62D5C723-1AF0-4E41-A0CD-74D1AE8BAA97}" presName="Accent1" presStyleCnt="0"/>
      <dgm:spPr/>
    </dgm:pt>
    <dgm:pt modelId="{B18C5261-E56A-4CFC-86A8-9E3FA0C2B187}" type="pres">
      <dgm:prSet presAssocID="{62D5C723-1AF0-4E41-A0CD-74D1AE8BAA97}" presName="Accent" presStyleLbl="node1" presStyleIdx="0" presStyleCnt="1" custScaleX="94790" custScaleY="107037" custLinFactNeighborX="11971" custLinFactNeighborY="-2850"/>
      <dgm:spPr/>
    </dgm:pt>
    <dgm:pt modelId="{09E69CF4-981F-4035-9FC2-718DF1C1A899}" type="pres">
      <dgm:prSet presAssocID="{62D5C723-1AF0-4E41-A0CD-74D1AE8BAA97}" presName="Parent1" presStyleLbl="revTx" presStyleIdx="0" presStyleCnt="1" custScaleX="97887" custScaleY="164456" custLinFactNeighborX="22361" custLinFactNeighborY="-16773">
        <dgm:presLayoutVars>
          <dgm:chMax val="1"/>
          <dgm:chPref val="1"/>
          <dgm:bulletEnabled val="1"/>
        </dgm:presLayoutVars>
      </dgm:prSet>
      <dgm:spPr/>
      <dgm:t>
        <a:bodyPr/>
        <a:lstStyle/>
        <a:p>
          <a:endParaRPr lang="es-MX"/>
        </a:p>
      </dgm:t>
    </dgm:pt>
  </dgm:ptLst>
  <dgm:cxnLst>
    <dgm:cxn modelId="{9AFDD515-7FA0-4C8F-9C29-DCD40EEF0B6F}" srcId="{E455E428-8BE0-4217-BCB2-7D14266963E5}" destId="{62D5C723-1AF0-4E41-A0CD-74D1AE8BAA97}" srcOrd="0" destOrd="0" parTransId="{C51D3031-26DD-4958-AB75-AB04AE6925EB}" sibTransId="{83C2B02E-10AE-4614-A137-50A7AF391931}"/>
    <dgm:cxn modelId="{C42E025B-60BA-416D-865C-F56308A0DA45}" type="presOf" srcId="{E455E428-8BE0-4217-BCB2-7D14266963E5}" destId="{6433327C-209C-4AFC-8423-3C98F8D3EB87}" srcOrd="0" destOrd="0" presId="urn:microsoft.com/office/officeart/2009/layout/CircleArrowProcess"/>
    <dgm:cxn modelId="{9C024365-3B55-4CDA-80C5-119D4828345F}" type="presOf" srcId="{62D5C723-1AF0-4E41-A0CD-74D1AE8BAA97}" destId="{09E69CF4-981F-4035-9FC2-718DF1C1A899}" srcOrd="0" destOrd="0" presId="urn:microsoft.com/office/officeart/2009/layout/CircleArrowProcess"/>
    <dgm:cxn modelId="{B5B0CB51-DC89-4B91-A8AA-8B32C0BDF9A8}" type="presParOf" srcId="{6433327C-209C-4AFC-8423-3C98F8D3EB87}" destId="{D7D15CE9-4B83-422B-BB28-4D676C50F87A}" srcOrd="0" destOrd="0" presId="urn:microsoft.com/office/officeart/2009/layout/CircleArrowProcess"/>
    <dgm:cxn modelId="{6A79F50E-1A0D-45A1-91C0-2437F856DB0A}" type="presParOf" srcId="{D7D15CE9-4B83-422B-BB28-4D676C50F87A}" destId="{B18C5261-E56A-4CFC-86A8-9E3FA0C2B187}" srcOrd="0" destOrd="0" presId="urn:microsoft.com/office/officeart/2009/layout/CircleArrowProcess"/>
    <dgm:cxn modelId="{3234B7D8-CD34-4025-A44F-B71E9F14A3B6}" type="presParOf" srcId="{6433327C-209C-4AFC-8423-3C98F8D3EB87}" destId="{09E69CF4-981F-4035-9FC2-718DF1C1A899}" srcOrd="1" destOrd="0" presId="urn:microsoft.com/office/officeart/2009/layout/CircleArrow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BC9425-65E0-42CC-A4BC-CB5493FBD417}">
      <dsp:nvSpPr>
        <dsp:cNvPr id="0" name=""/>
        <dsp:cNvSpPr/>
      </dsp:nvSpPr>
      <dsp:spPr>
        <a:xfrm>
          <a:off x="1507" y="1104549"/>
          <a:ext cx="3214273" cy="3087785"/>
        </a:xfrm>
        <a:prstGeom prst="roundRect">
          <a:avLst>
            <a:gd name="adj" fmla="val 10000"/>
          </a:avLst>
        </a:prstGeom>
        <a:gradFill rotWithShape="0">
          <a:gsLst>
            <a:gs pos="0">
              <a:schemeClr val="accent1">
                <a:hueOff val="0"/>
                <a:satOff val="0"/>
                <a:lumOff val="0"/>
                <a:alphaOff val="0"/>
                <a:tint val="48000"/>
                <a:satMod val="105000"/>
                <a:lumMod val="110000"/>
              </a:schemeClr>
            </a:gs>
            <a:gs pos="100000">
              <a:schemeClr val="accent1">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Se le denomina crédito a una suma de dinero que se le debe a alguna entidad. Generalmente se estipula una fecha límite de devolución y esta debe realizarse con intereses..</a:t>
          </a:r>
          <a:endParaRPr lang="es-MX" sz="1800" kern="1200" dirty="0"/>
        </a:p>
      </dsp:txBody>
      <dsp:txXfrm>
        <a:off x="1507" y="1104549"/>
        <a:ext cx="3214273" cy="3087785"/>
      </dsp:txXfrm>
    </dsp:sp>
    <dsp:sp modelId="{4E170BF4-6F7D-4CA4-8B0A-080B8430CBBF}">
      <dsp:nvSpPr>
        <dsp:cNvPr id="0" name=""/>
        <dsp:cNvSpPr/>
      </dsp:nvSpPr>
      <dsp:spPr>
        <a:xfrm>
          <a:off x="3435607" y="2229250"/>
          <a:ext cx="681425" cy="797139"/>
        </a:xfrm>
        <a:prstGeom prst="rightArrow">
          <a:avLst>
            <a:gd name="adj1" fmla="val 60000"/>
            <a:gd name="adj2" fmla="val 50000"/>
          </a:avLst>
        </a:prstGeom>
        <a:gradFill rotWithShape="0">
          <a:gsLst>
            <a:gs pos="0">
              <a:schemeClr val="accent1">
                <a:tint val="60000"/>
                <a:hueOff val="0"/>
                <a:satOff val="0"/>
                <a:lumOff val="0"/>
                <a:alphaOff val="0"/>
                <a:tint val="48000"/>
                <a:satMod val="105000"/>
                <a:lumMod val="110000"/>
              </a:schemeClr>
            </a:gs>
            <a:gs pos="100000">
              <a:schemeClr val="accent1">
                <a:tint val="60000"/>
                <a:hueOff val="0"/>
                <a:satOff val="0"/>
                <a:lumOff val="0"/>
                <a:alphaOff val="0"/>
                <a:tint val="78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a:off x="3435607" y="2229250"/>
        <a:ext cx="681425" cy="797139"/>
      </dsp:txXfrm>
    </dsp:sp>
    <dsp:sp modelId="{19160055-618E-43F3-BE62-F15BEC1FAC9F}">
      <dsp:nvSpPr>
        <dsp:cNvPr id="0" name=""/>
        <dsp:cNvSpPr/>
      </dsp:nvSpPr>
      <dsp:spPr>
        <a:xfrm>
          <a:off x="4501489" y="1264890"/>
          <a:ext cx="3214273" cy="2767103"/>
        </a:xfrm>
        <a:prstGeom prst="roundRect">
          <a:avLst>
            <a:gd name="adj" fmla="val 10000"/>
          </a:avLst>
        </a:prstGeom>
        <a:gradFill rotWithShape="0">
          <a:gsLst>
            <a:gs pos="0">
              <a:schemeClr val="accent1">
                <a:hueOff val="0"/>
                <a:satOff val="0"/>
                <a:lumOff val="0"/>
                <a:alphaOff val="0"/>
                <a:tint val="48000"/>
                <a:satMod val="105000"/>
                <a:lumMod val="110000"/>
              </a:schemeClr>
            </a:gs>
            <a:gs pos="100000">
              <a:schemeClr val="accent1">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effectLst/>
            </a:rPr>
            <a:t>Está relacionado principalmente con los préstamos otorgados por la banca como parte de sus operaciones activas. Los saldos se establecen en moneda nacional y extranjera.</a:t>
          </a:r>
          <a:endParaRPr lang="es-MX" sz="1800" kern="1200" dirty="0">
            <a:effectLst/>
          </a:endParaRPr>
        </a:p>
      </dsp:txBody>
      <dsp:txXfrm>
        <a:off x="4501489" y="1264890"/>
        <a:ext cx="3214273" cy="2767103"/>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0AB9992-C663-47F6-848F-B11BCEDF070A}">
      <dsp:nvSpPr>
        <dsp:cNvPr id="0" name=""/>
        <dsp:cNvSpPr/>
      </dsp:nvSpPr>
      <dsp:spPr>
        <a:xfrm>
          <a:off x="10287" y="90423"/>
          <a:ext cx="3074670" cy="1844802"/>
        </a:xfrm>
        <a:prstGeom prst="roundRect">
          <a:avLst>
            <a:gd name="adj" fmla="val 10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MX" sz="3000" u="none" strike="noStrike" kern="1200" dirty="0" smtClean="0">
              <a:latin typeface="Arial" panose="020B0604020202020204" pitchFamily="34" charset="0"/>
              <a:cs typeface="Arial" panose="020B0604020202020204" pitchFamily="34" charset="0"/>
            </a:rPr>
            <a:t>Organizaciones auxiliares del crédito</a:t>
          </a:r>
          <a:endParaRPr lang="es-MX" sz="3000" u="none" strike="noStrike" kern="1200" dirty="0">
            <a:latin typeface="Arial" panose="020B0604020202020204" pitchFamily="34" charset="0"/>
            <a:cs typeface="Arial" panose="020B0604020202020204" pitchFamily="34" charset="0"/>
          </a:endParaRPr>
        </a:p>
      </dsp:txBody>
      <dsp:txXfrm>
        <a:off x="10287" y="90423"/>
        <a:ext cx="3074670" cy="1844802"/>
      </dsp:txXfrm>
    </dsp:sp>
    <dsp:sp modelId="{E44228A5-51D5-4ADF-A205-F161F788065F}">
      <dsp:nvSpPr>
        <dsp:cNvPr id="0" name=""/>
        <dsp:cNvSpPr/>
      </dsp:nvSpPr>
      <dsp:spPr>
        <a:xfrm>
          <a:off x="3355527" y="631565"/>
          <a:ext cx="651830" cy="762518"/>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strike="sngStrike" kern="1200"/>
        </a:p>
      </dsp:txBody>
      <dsp:txXfrm>
        <a:off x="3355527" y="631565"/>
        <a:ext cx="651830" cy="762518"/>
      </dsp:txXfrm>
    </dsp:sp>
    <dsp:sp modelId="{F0A4075D-04AE-4226-ACD5-35AE35CE29AF}">
      <dsp:nvSpPr>
        <dsp:cNvPr id="0" name=""/>
        <dsp:cNvSpPr/>
      </dsp:nvSpPr>
      <dsp:spPr>
        <a:xfrm>
          <a:off x="4314824" y="90423"/>
          <a:ext cx="3074670" cy="1844802"/>
        </a:xfrm>
        <a:prstGeom prst="roundRect">
          <a:avLst>
            <a:gd name="adj" fmla="val 10000"/>
          </a:avLst>
        </a:prstGeom>
        <a:solidFill>
          <a:schemeClr val="accent5">
            <a:hueOff val="-4607364"/>
            <a:satOff val="5156"/>
            <a:lumOff val="29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MX" sz="3000" u="none" strike="noStrike" kern="1200" dirty="0" smtClean="0">
              <a:latin typeface="Arial" panose="020B0604020202020204" pitchFamily="34" charset="0"/>
              <a:cs typeface="Arial" panose="020B0604020202020204" pitchFamily="34" charset="0"/>
            </a:rPr>
            <a:t>Banca de desarrollo  </a:t>
          </a:r>
          <a:endParaRPr lang="es-MX" sz="3000" u="none" strike="noStrike" kern="1200" dirty="0">
            <a:latin typeface="Arial" panose="020B0604020202020204" pitchFamily="34" charset="0"/>
            <a:cs typeface="Arial" panose="020B0604020202020204" pitchFamily="34" charset="0"/>
          </a:endParaRPr>
        </a:p>
      </dsp:txBody>
      <dsp:txXfrm>
        <a:off x="4314824" y="90423"/>
        <a:ext cx="3074670" cy="1844802"/>
      </dsp:txXfrm>
    </dsp:sp>
    <dsp:sp modelId="{FD49EB8F-E0EF-444B-AE9A-50C5AB2A33A2}">
      <dsp:nvSpPr>
        <dsp:cNvPr id="0" name=""/>
        <dsp:cNvSpPr/>
      </dsp:nvSpPr>
      <dsp:spPr>
        <a:xfrm>
          <a:off x="7660065" y="631565"/>
          <a:ext cx="651830" cy="762518"/>
        </a:xfrm>
        <a:prstGeom prst="rightArrow">
          <a:avLst>
            <a:gd name="adj1" fmla="val 60000"/>
            <a:gd name="adj2" fmla="val 50000"/>
          </a:avLst>
        </a:prstGeom>
        <a:solidFill>
          <a:schemeClr val="accent5">
            <a:hueOff val="-6143153"/>
            <a:satOff val="6875"/>
            <a:lumOff val="39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strike="sngStrike" kern="1200"/>
        </a:p>
      </dsp:txBody>
      <dsp:txXfrm>
        <a:off x="7660065" y="631565"/>
        <a:ext cx="651830" cy="762518"/>
      </dsp:txXfrm>
    </dsp:sp>
    <dsp:sp modelId="{5F5FB1C6-4444-4AEF-B9E3-62FE8652932B}">
      <dsp:nvSpPr>
        <dsp:cNvPr id="0" name=""/>
        <dsp:cNvSpPr/>
      </dsp:nvSpPr>
      <dsp:spPr>
        <a:xfrm>
          <a:off x="8619362" y="90423"/>
          <a:ext cx="3074670" cy="1844802"/>
        </a:xfrm>
        <a:prstGeom prst="roundRect">
          <a:avLst>
            <a:gd name="adj" fmla="val 10000"/>
          </a:avLst>
        </a:prstGeom>
        <a:solidFill>
          <a:schemeClr val="accent5">
            <a:hueOff val="-9214729"/>
            <a:satOff val="10313"/>
            <a:lumOff val="58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MX" sz="3000" u="none" strike="noStrike" kern="1200" dirty="0" smtClean="0">
              <a:latin typeface="Arial" panose="020B0604020202020204" pitchFamily="34" charset="0"/>
              <a:cs typeface="Arial" panose="020B0604020202020204" pitchFamily="34" charset="0"/>
            </a:rPr>
            <a:t>Sofoles</a:t>
          </a:r>
          <a:endParaRPr lang="es-MX" sz="3000" u="none" strike="noStrike" kern="1200" dirty="0">
            <a:latin typeface="Arial" panose="020B0604020202020204" pitchFamily="34" charset="0"/>
            <a:cs typeface="Arial" panose="020B0604020202020204" pitchFamily="34" charset="0"/>
          </a:endParaRPr>
        </a:p>
      </dsp:txBody>
      <dsp:txXfrm>
        <a:off x="8619362" y="90423"/>
        <a:ext cx="3074670" cy="1844802"/>
      </dsp:txXfrm>
    </dsp:sp>
    <dsp:sp modelId="{AFAE66EF-4F81-46F5-AFF4-B7DB42FDFA7D}">
      <dsp:nvSpPr>
        <dsp:cNvPr id="0" name=""/>
        <dsp:cNvSpPr/>
      </dsp:nvSpPr>
      <dsp:spPr>
        <a:xfrm rot="5400000">
          <a:off x="9830782" y="2150452"/>
          <a:ext cx="651830" cy="762518"/>
        </a:xfrm>
        <a:prstGeom prst="rightArrow">
          <a:avLst>
            <a:gd name="adj1" fmla="val 60000"/>
            <a:gd name="adj2" fmla="val 50000"/>
          </a:avLst>
        </a:prstGeom>
        <a:solidFill>
          <a:schemeClr val="accent5">
            <a:hueOff val="-12286306"/>
            <a:satOff val="13750"/>
            <a:lumOff val="78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strike="sngStrike" kern="1200"/>
        </a:p>
      </dsp:txBody>
      <dsp:txXfrm rot="5400000">
        <a:off x="9830782" y="2150452"/>
        <a:ext cx="651830" cy="762518"/>
      </dsp:txXfrm>
    </dsp:sp>
    <dsp:sp modelId="{04E55CAC-06BF-4ACB-A768-AA0A3557C3EC}">
      <dsp:nvSpPr>
        <dsp:cNvPr id="0" name=""/>
        <dsp:cNvSpPr/>
      </dsp:nvSpPr>
      <dsp:spPr>
        <a:xfrm>
          <a:off x="8619363" y="3165093"/>
          <a:ext cx="3074670" cy="1844802"/>
        </a:xfrm>
        <a:prstGeom prst="roundRect">
          <a:avLst>
            <a:gd name="adj" fmla="val 10000"/>
          </a:avLst>
        </a:prstGeom>
        <a:solidFill>
          <a:schemeClr val="accent5">
            <a:hueOff val="-13822094"/>
            <a:satOff val="15469"/>
            <a:lumOff val="88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MX" sz="3000" u="none" strike="noStrike" kern="1200" dirty="0" smtClean="0">
              <a:latin typeface="Arial" panose="020B0604020202020204" pitchFamily="34" charset="0"/>
              <a:cs typeface="Arial" panose="020B0604020202020204" pitchFamily="34" charset="0"/>
            </a:rPr>
            <a:t>Entidades  de ahorro y crédito popular</a:t>
          </a:r>
          <a:endParaRPr lang="es-MX" sz="3000" u="none" strike="noStrike" kern="1200" dirty="0">
            <a:latin typeface="Arial" panose="020B0604020202020204" pitchFamily="34" charset="0"/>
            <a:cs typeface="Arial" panose="020B0604020202020204" pitchFamily="34" charset="0"/>
          </a:endParaRPr>
        </a:p>
      </dsp:txBody>
      <dsp:txXfrm>
        <a:off x="8619363" y="3165093"/>
        <a:ext cx="3074670" cy="1844802"/>
      </dsp:txXfrm>
    </dsp:sp>
    <dsp:sp modelId="{3F5C2CE0-8575-4678-A3CE-FC557979EE54}">
      <dsp:nvSpPr>
        <dsp:cNvPr id="0" name=""/>
        <dsp:cNvSpPr/>
      </dsp:nvSpPr>
      <dsp:spPr>
        <a:xfrm rot="10800000">
          <a:off x="7696962" y="3706235"/>
          <a:ext cx="651830" cy="762518"/>
        </a:xfrm>
        <a:prstGeom prst="rightArrow">
          <a:avLst>
            <a:gd name="adj1" fmla="val 60000"/>
            <a:gd name="adj2" fmla="val 50000"/>
          </a:avLst>
        </a:prstGeom>
        <a:solidFill>
          <a:schemeClr val="accent5">
            <a:hueOff val="-18429457"/>
            <a:satOff val="20625"/>
            <a:lumOff val="11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strike="sngStrike" kern="1200"/>
        </a:p>
      </dsp:txBody>
      <dsp:txXfrm rot="10800000">
        <a:off x="7696962" y="3706235"/>
        <a:ext cx="651830" cy="762518"/>
      </dsp:txXfrm>
    </dsp:sp>
    <dsp:sp modelId="{C2F2D58A-E48C-4286-9306-8FF865AAC388}">
      <dsp:nvSpPr>
        <dsp:cNvPr id="0" name=""/>
        <dsp:cNvSpPr/>
      </dsp:nvSpPr>
      <dsp:spPr>
        <a:xfrm>
          <a:off x="4314825" y="3165094"/>
          <a:ext cx="3074670" cy="1844802"/>
        </a:xfrm>
        <a:prstGeom prst="roundRect">
          <a:avLst>
            <a:gd name="adj" fmla="val 10000"/>
          </a:avLst>
        </a:prstGeom>
        <a:solidFill>
          <a:schemeClr val="accent5">
            <a:hueOff val="-18429457"/>
            <a:satOff val="20625"/>
            <a:lumOff val="117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MX" sz="3000" u="none" strike="noStrike" kern="1200" dirty="0" smtClean="0">
              <a:latin typeface="Arial" panose="020B0604020202020204" pitchFamily="34" charset="0"/>
              <a:cs typeface="Arial" panose="020B0604020202020204" pitchFamily="34" charset="0"/>
            </a:rPr>
            <a:t>Uniones de crédito</a:t>
          </a:r>
          <a:endParaRPr lang="es-MX" sz="3000" u="none" strike="noStrike" kern="1200" dirty="0">
            <a:latin typeface="Arial" panose="020B0604020202020204" pitchFamily="34" charset="0"/>
            <a:cs typeface="Arial" panose="020B0604020202020204" pitchFamily="34" charset="0"/>
          </a:endParaRPr>
        </a:p>
      </dsp:txBody>
      <dsp:txXfrm>
        <a:off x="4314825" y="3165094"/>
        <a:ext cx="3074670" cy="184480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8E4BCA1-37C3-4B63-AD10-8D368625D0E0}">
      <dsp:nvSpPr>
        <dsp:cNvPr id="0" name=""/>
        <dsp:cNvSpPr/>
      </dsp:nvSpPr>
      <dsp:spPr>
        <a:xfrm>
          <a:off x="2620511" y="0"/>
          <a:ext cx="2539738" cy="2540125"/>
        </a:xfrm>
        <a:prstGeom prst="circularArrow">
          <a:avLst>
            <a:gd name="adj1" fmla="val 10980"/>
            <a:gd name="adj2" fmla="val 1142322"/>
            <a:gd name="adj3" fmla="val 4500000"/>
            <a:gd name="adj4" fmla="val 10800000"/>
            <a:gd name="adj5" fmla="val 125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203DA3-907A-4152-868A-D5F84A9534BA}">
      <dsp:nvSpPr>
        <dsp:cNvPr id="0" name=""/>
        <dsp:cNvSpPr/>
      </dsp:nvSpPr>
      <dsp:spPr>
        <a:xfrm>
          <a:off x="3181877" y="917062"/>
          <a:ext cx="1411284" cy="705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effectLst/>
            </a:rPr>
            <a:t>1. Crédito al consumo</a:t>
          </a:r>
          <a:endParaRPr lang="es-MX" sz="1400" kern="1200" dirty="0"/>
        </a:p>
      </dsp:txBody>
      <dsp:txXfrm>
        <a:off x="3181877" y="917062"/>
        <a:ext cx="1411284" cy="705473"/>
      </dsp:txXfrm>
    </dsp:sp>
    <dsp:sp modelId="{55255A12-54C4-4736-BC75-E99082A7D333}">
      <dsp:nvSpPr>
        <dsp:cNvPr id="0" name=""/>
        <dsp:cNvSpPr/>
      </dsp:nvSpPr>
      <dsp:spPr>
        <a:xfrm>
          <a:off x="1915107" y="1459490"/>
          <a:ext cx="2539738" cy="2540125"/>
        </a:xfrm>
        <a:prstGeom prst="leftCircularArrow">
          <a:avLst>
            <a:gd name="adj1" fmla="val 10980"/>
            <a:gd name="adj2" fmla="val 1142322"/>
            <a:gd name="adj3" fmla="val 6300000"/>
            <a:gd name="adj4" fmla="val 18900000"/>
            <a:gd name="adj5" fmla="val 125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7B8505-3A97-4EEF-8952-B5E50080B051}">
      <dsp:nvSpPr>
        <dsp:cNvPr id="0" name=""/>
        <dsp:cNvSpPr/>
      </dsp:nvSpPr>
      <dsp:spPr>
        <a:xfrm>
          <a:off x="2479335" y="2384995"/>
          <a:ext cx="1411284" cy="705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effectLst/>
            </a:rPr>
            <a:t>2. Crédito empresarial o corporativo</a:t>
          </a:r>
          <a:endParaRPr lang="es-MX" sz="1400" kern="1200" dirty="0"/>
        </a:p>
      </dsp:txBody>
      <dsp:txXfrm>
        <a:off x="2479335" y="2384995"/>
        <a:ext cx="1411284" cy="705473"/>
      </dsp:txXfrm>
    </dsp:sp>
    <dsp:sp modelId="{7A9EE53C-4F9E-43D4-83AB-08E05B84ADD4}">
      <dsp:nvSpPr>
        <dsp:cNvPr id="0" name=""/>
        <dsp:cNvSpPr/>
      </dsp:nvSpPr>
      <dsp:spPr>
        <a:xfrm>
          <a:off x="2801273" y="3093634"/>
          <a:ext cx="2182029" cy="2182903"/>
        </a:xfrm>
        <a:prstGeom prst="blockArc">
          <a:avLst>
            <a:gd name="adj1" fmla="val 13500000"/>
            <a:gd name="adj2" fmla="val 10800000"/>
            <a:gd name="adj3" fmla="val 1274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3B761F-2B38-4D09-B233-D2928596D73F}">
      <dsp:nvSpPr>
        <dsp:cNvPr id="0" name=""/>
        <dsp:cNvSpPr/>
      </dsp:nvSpPr>
      <dsp:spPr>
        <a:xfrm>
          <a:off x="3185215" y="3855038"/>
          <a:ext cx="1411284" cy="705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effectLst/>
            </a:rPr>
            <a:t>3. Crédito hipotecario para la vivienda </a:t>
          </a:r>
          <a:endParaRPr lang="es-MX" sz="1400" kern="1200" dirty="0"/>
        </a:p>
      </dsp:txBody>
      <dsp:txXfrm>
        <a:off x="3185215" y="3855038"/>
        <a:ext cx="1411284" cy="70547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3795" y="2912232"/>
            <a:ext cx="5107208" cy="287896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912232"/>
            <a:ext cx="5095357" cy="287896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9/29/2015</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7.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8.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1.xml"/><Relationship Id="rId4" Type="http://schemas.microsoft.com/office/2007/relationships/hdphoto" Target="../media/hdphoto2.wdp"/></Relationships>
</file>

<file path=ppt/slides/_rels/slide3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 Id="rId4" Type="http://schemas.microsoft.com/office/2007/relationships/hdphoto" Target="../media/hdphoto5.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42.png"/><Relationship Id="rId1" Type="http://schemas.openxmlformats.org/officeDocument/2006/relationships/slideLayout" Target="../slideLayouts/slideLayout2.xml"/><Relationship Id="rId5" Type="http://schemas.microsoft.com/office/2007/relationships/hdphoto" Target="../media/hdphoto8.wdp"/><Relationship Id="rId4" Type="http://schemas.openxmlformats.org/officeDocument/2006/relationships/image" Target="../media/image43.png"/></Relationships>
</file>

<file path=ppt/slides/_rels/slide45.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hyperlink" Target="http://www.google.com.mx/url?sa=i&amp;rct=j&amp;q=&amp;esrc=s&amp;source=images&amp;cd=&amp;cad=rja&amp;uact=8&amp;ved=0CAcQjRxqFQoTCL6Phbvi1McCFUotiAodZ5YCsA&amp;url=http://www.monografias.com/trabajos101/sistema-privado-pensiones-y-sistema-seguros-peru/sistema-privado-pensiones-y-sistema-seguros-peru.shtml&amp;ei=wQrlVf6qJ8raoATnrIqACw&amp;psig=AFQjCNEj_8oCQTiQyDJDOeN_zOIzTczKtA&amp;ust=1441160232308373"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hyperlink" Target="http://www.google.com.mx/url?sa=i&amp;rct=j&amp;q=&amp;esrc=s&amp;source=images&amp;cd=&amp;cad=rja&amp;uact=8&amp;ved=0CAcQjRxqFQoTCInis6WC1ccCFUHNgAodkhoJxg&amp;url=http://www.derechomercantil.info/2015/02/contrato-seguro-concepto-caracteres-modalidades.html&amp;ei=IizlVYnJDMGagwSStaSwDA&amp;psig=AFQjCNHp1Kwgnjt2Us9QaJtxus0reVxn8w&amp;ust=1441168783968656"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hyperlink" Target="http://www.google.com.mx/url?sa=i&amp;rct=j&amp;q=&amp;esrc=s&amp;source=images&amp;cd=&amp;cad=rja&amp;uact=8&amp;ved=&amp;url=http://es.slideshare.net/billolortegui/seguros-41280035&amp;ei=cjDlVb2ZKoX4yQT-6JK4Bg&amp;psig=AFQjCNEo5AeczoihiiJ2JIZB4Y0RijUvnw&amp;ust=1441169907007370"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hyperlink" Target="http://www.google.com.mx/url?sa=i&amp;rct=j&amp;q=&amp;esrc=s&amp;source=images&amp;cd=&amp;cad=rja&amp;uact=8&amp;ved=0CAcQjRxqFQoTCPz76e2Q1scCFQaagAodfSoEvQ&amp;url=http://www.andresycia.com/project/seguro-de-vida/&amp;ei=n8HlVbywOIa0ggT91JDoCw&amp;psig=AFQjCNEHYUuD1zDihi86QcWuOXBmP-kreA&amp;ust=1441207037602726" TargetMode="External"/><Relationship Id="rId1" Type="http://schemas.openxmlformats.org/officeDocument/2006/relationships/slideLayout" Target="../slideLayouts/slideLayout5.xml"/><Relationship Id="rId5" Type="http://schemas.openxmlformats.org/officeDocument/2006/relationships/image" Target="../media/image66.jpeg"/><Relationship Id="rId4" Type="http://schemas.openxmlformats.org/officeDocument/2006/relationships/hyperlink" Target="http://www.google.com.mx/url?sa=i&amp;rct=j&amp;q=&amp;esrc=s&amp;source=images&amp;cd=&amp;cad=rja&amp;uact=8&amp;ved=0CAcQjRxqFQoTCJ_HsvyS1scCFcqagAod0BMAiw&amp;url=http://www.segurosaxamonterrey.com/que-es-un-seguro-de-gastos-medicos&amp;ei=18PlVd__FMq1ggTQp4DYCA&amp;psig=AFQjCNHrLQ79cV-6CaerBRYGRGSBYObzSw&amp;ust=1441207628379940" TargetMode="External"/></Relationships>
</file>

<file path=ppt/slides/_rels/slide68.xml.rels><?xml version="1.0" encoding="UTF-8" standalone="yes"?>
<Relationships xmlns="http://schemas.openxmlformats.org/package/2006/relationships"><Relationship Id="rId8" Type="http://schemas.openxmlformats.org/officeDocument/2006/relationships/hyperlink" Target="http://www.google.com.mx/url?sa=i&amp;rct=j&amp;q=&amp;esrc=s&amp;source=images&amp;cd=&amp;cad=rja&amp;uact=8&amp;ved=0CAcQjRxqFQoTCNic5bqH2scCFUcWkgodaSIHvw&amp;url=http://www.consultoresenseguros.com.mx/transportes/&amp;bvm=bv.101800829,d.aWw&amp;psig=AFQjCNGEnNsaA6dIBnCeakB_ZdliYnAwNg&amp;ust=1441341937079197" TargetMode="External"/><Relationship Id="rId13" Type="http://schemas.openxmlformats.org/officeDocument/2006/relationships/image" Target="../media/image72.jpeg"/><Relationship Id="rId3" Type="http://schemas.openxmlformats.org/officeDocument/2006/relationships/image" Target="../media/image67.jpeg"/><Relationship Id="rId7" Type="http://schemas.openxmlformats.org/officeDocument/2006/relationships/image" Target="../media/image69.jpeg"/><Relationship Id="rId12" Type="http://schemas.openxmlformats.org/officeDocument/2006/relationships/hyperlink" Target="http://www.google.com.mx/url?sa=i&amp;rct=j&amp;q=&amp;esrc=s&amp;source=images&amp;cd=&amp;cad=rja&amp;uact=8&amp;ved=0CAcQjRxqFQoTCPrz-6mI2scCFQobkgodGJkFJg&amp;url=http://elsegurodeincendio.com.ar/el-seguro-de-incendio-de-seguros-argentina.html&amp;bvm=bv.101800829,d.aWw&amp;psig=AFQjCNFkR6li8ijA-MJ4M6xsvC66ovrOLQ&amp;ust=1441342203915106" TargetMode="External"/><Relationship Id="rId2" Type="http://schemas.openxmlformats.org/officeDocument/2006/relationships/hyperlink" Target="http://www.google.com.mx/url?sa=i&amp;rct=j&amp;q=&amp;esrc=s&amp;source=images&amp;cd=&amp;cad=rja&amp;uact=8&amp;ved=0CAcQjRxqFQoTCOTH6oCF2scCFYoWkgodC8kE-g&amp;url=http://www.rankia.mx/blog/aseguradoras-y-seguros/2607796-mejores-aseguradoras-auto-2015&amp;bvm=bv.101800829,d.aWw&amp;psig=AFQjCNHduGLPT6PpGPq26l4_aTSKXW_zrQ&amp;ust=1441341305227434" TargetMode="External"/><Relationship Id="rId1" Type="http://schemas.openxmlformats.org/officeDocument/2006/relationships/slideLayout" Target="../slideLayouts/slideLayout2.xml"/><Relationship Id="rId6" Type="http://schemas.openxmlformats.org/officeDocument/2006/relationships/hyperlink" Target="http://www.google.com.mx/url?sa=i&amp;rct=j&amp;q=&amp;esrc=s&amp;source=images&amp;cd=&amp;cad=rja&amp;uact=8&amp;ved=0CAcQjRxqFQoTCJ6ZndmG2scCFcQJkgodZ94OmQ&amp;url=http://segurosonline.eu/seguros-tarjetas-credito-nos-cobran-sin-avisar/&amp;bvm=bv.101800829,d.aWw&amp;psig=AFQjCNFwDpL6seaGs6C7ARyBYVZCPg4X2w&amp;ust=1441341767086741" TargetMode="External"/><Relationship Id="rId11" Type="http://schemas.openxmlformats.org/officeDocument/2006/relationships/image" Target="../media/image71.png"/><Relationship Id="rId5" Type="http://schemas.openxmlformats.org/officeDocument/2006/relationships/image" Target="../media/image68.png"/><Relationship Id="rId10" Type="http://schemas.openxmlformats.org/officeDocument/2006/relationships/hyperlink" Target="http://www.google.com.mx/url?sa=i&amp;rct=j&amp;q=&amp;esrc=s&amp;source=images&amp;cd=&amp;cad=rja&amp;uact=8&amp;ved=&amp;url=http://www.sabanasconchinchetas.com/public/blog/&amp;bvm=bv.101800829,d.aWw&amp;psig=AFQjCNGgyk7XJoGKJ3bt5hAHqls1K3okfw&amp;ust=1441342046793717" TargetMode="External"/><Relationship Id="rId4" Type="http://schemas.openxmlformats.org/officeDocument/2006/relationships/hyperlink" Target="http://www.google.com.mx/url?sa=i&amp;rct=j&amp;q=&amp;esrc=s&amp;source=images&amp;cd=&amp;cad=rja&amp;uact=8&amp;ved=0CAcQjRxqFQoTCLCei6qF2scCFdUYkgodhugKBQ&amp;url=http://servicios.agricultura.gob.ec/sias/&amp;bvm=bv.101800829,d.aWw&amp;psig=AFQjCNEhUZZWqSZ4UR2_0N-iH5lJaBYCUQ&amp;ust=1441341392236977" TargetMode="External"/><Relationship Id="rId9" Type="http://schemas.openxmlformats.org/officeDocument/2006/relationships/image" Target="../media/image70.jpeg"/></Relationships>
</file>

<file path=ppt/slides/_rels/slide69.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jpeg"/><Relationship Id="rId7" Type="http://schemas.openxmlformats.org/officeDocument/2006/relationships/diagramColors" Target="../diagrams/colors1.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hyperlink" Target="https://www.google.com.mx/url?sa=i&amp;rct=j&amp;q=&amp;esrc=s&amp;source=images&amp;cd=&amp;cad=rja&amp;uact=8&amp;ved=0CAcQjRxqFQoTCK2kkcvf2ccCFQUQkgod_y8B6Q&amp;url=https://www.xxi-banorte.com/aforexb/rendimientos_y_comision/familia_siefore.aspx&amp;psig=AFQjCNGn0allAIY57ZzSjMQLcQzKBbKnmA&amp;ust=1441331271095126"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hyperlink" Target="http://www.conduse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65"/>
          <p:cNvSpPr>
            <a:spLocks noChangeArrowheads="1"/>
          </p:cNvSpPr>
          <p:nvPr/>
        </p:nvSpPr>
        <p:spPr bwMode="auto">
          <a:xfrm>
            <a:off x="5092700" y="2828925"/>
            <a:ext cx="3240088" cy="647700"/>
          </a:xfrm>
          <a:prstGeom prst="rect">
            <a:avLst/>
          </a:prstGeom>
          <a:noFill/>
          <a:ln w="9525">
            <a:noFill/>
            <a:miter lim="800000"/>
            <a:headEnd/>
            <a:tailEnd/>
          </a:ln>
        </p:spPr>
        <p:txBody>
          <a:bodyPr anchor="ctr"/>
          <a:lstStyle/>
          <a:p>
            <a:endParaRPr lang="es-MX" sz="2400"/>
          </a:p>
        </p:txBody>
      </p:sp>
      <p:sp>
        <p:nvSpPr>
          <p:cNvPr id="6" name="2 Rectángulo"/>
          <p:cNvSpPr/>
          <p:nvPr/>
        </p:nvSpPr>
        <p:spPr>
          <a:xfrm>
            <a:off x="2068513" y="236538"/>
            <a:ext cx="8281987" cy="6480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 name="2 Subtítulo"/>
          <p:cNvSpPr txBox="1">
            <a:spLocks/>
          </p:cNvSpPr>
          <p:nvPr/>
        </p:nvSpPr>
        <p:spPr>
          <a:xfrm>
            <a:off x="2141538" y="2047875"/>
            <a:ext cx="8208962" cy="3372966"/>
          </a:xfrm>
          <a:prstGeom prst="rect">
            <a:avLst/>
          </a:prstGeom>
        </p:spPr>
        <p:txBody>
          <a:bodyPr>
            <a:normAutofit fontScale="55000" lnSpcReduction="20000"/>
          </a:bodyPr>
          <a:lstStyle/>
          <a:p>
            <a:pPr marL="342900" indent="-342900" algn="ctr" fontAlgn="auto">
              <a:spcBef>
                <a:spcPct val="20000"/>
              </a:spcBef>
              <a:spcAft>
                <a:spcPts val="0"/>
              </a:spcAft>
              <a:defRPr/>
            </a:pPr>
            <a:r>
              <a:rPr lang="es-MX" sz="2200" b="1" dirty="0" smtClean="0">
                <a:solidFill>
                  <a:schemeClr val="accent4">
                    <a:lumMod val="75000"/>
                  </a:schemeClr>
                </a:solidFill>
                <a:latin typeface="Times New Roman" pitchFamily="18" charset="0"/>
                <a:cs typeface="Times New Roman" pitchFamily="18" charset="0"/>
              </a:rPr>
              <a:t>	</a:t>
            </a:r>
            <a:r>
              <a:rPr lang="es-MX" sz="4500" b="1" dirty="0" smtClean="0">
                <a:latin typeface="Times New Roman" pitchFamily="18" charset="0"/>
                <a:cs typeface="Times New Roman" pitchFamily="18" charset="0"/>
              </a:rPr>
              <a:t>“Productos del sistema financiero mexicano”</a:t>
            </a:r>
            <a:endParaRPr lang="es-MX" sz="45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4500" b="1"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LICENCIATURA</a:t>
            </a:r>
            <a:r>
              <a:rPr lang="es-MX" sz="4500" b="1" dirty="0">
                <a:latin typeface="Times New Roman" pitchFamily="18" charset="0"/>
                <a:cs typeface="Times New Roman" pitchFamily="18" charset="0"/>
              </a:rPr>
              <a:t>: </a:t>
            </a:r>
            <a:r>
              <a:rPr lang="es-MX" sz="4500" b="1" dirty="0" smtClean="0">
                <a:latin typeface="Times New Roman" pitchFamily="18" charset="0"/>
                <a:cs typeface="Times New Roman" pitchFamily="18" charset="0"/>
              </a:rPr>
              <a:t>Relaciones Económicas Internacionales</a:t>
            </a:r>
            <a:endParaRPr lang="es-MX" sz="4500" b="1"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FACULTAD DE ECONOMÍA, UAEM</a:t>
            </a:r>
            <a:r>
              <a:rPr lang="es-MX" sz="4500" b="1" u="sng" dirty="0" smtClean="0">
                <a:latin typeface="Times New Roman" pitchFamily="18" charset="0"/>
                <a:cs typeface="Times New Roman" pitchFamily="18" charset="0"/>
              </a:rPr>
              <a:t>.</a:t>
            </a:r>
          </a:p>
          <a:p>
            <a:pPr marL="342900" indent="-342900" fontAlgn="auto">
              <a:spcBef>
                <a:spcPct val="20000"/>
              </a:spcBef>
              <a:spcAft>
                <a:spcPts val="0"/>
              </a:spcAft>
              <a:buFont typeface="Arial" pitchFamily="34" charset="0"/>
              <a:buChar char="•"/>
              <a:defRPr/>
            </a:pPr>
            <a:r>
              <a:rPr lang="es-MX" sz="4500" b="1" u="sng" dirty="0" smtClean="0">
                <a:latin typeface="Times New Roman" pitchFamily="18" charset="0"/>
                <a:cs typeface="Times New Roman" pitchFamily="18" charset="0"/>
              </a:rPr>
              <a:t>UNIDAD DE APRENDIZAJE: Mercados Financieros</a:t>
            </a:r>
            <a:endParaRPr lang="es-MX" sz="45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TEMAS DE LA UNIDAD DE APREDIZAJE</a:t>
            </a:r>
            <a:r>
              <a:rPr lang="es-MX" sz="4500" b="1" u="sng" dirty="0" smtClean="0">
                <a:latin typeface="Times New Roman" pitchFamily="18" charset="0"/>
                <a:cs typeface="Times New Roman" pitchFamily="18" charset="0"/>
              </a:rPr>
              <a:t>:</a:t>
            </a:r>
          </a:p>
          <a:p>
            <a:pPr marL="342900" indent="-342900" fontAlgn="auto">
              <a:spcBef>
                <a:spcPct val="20000"/>
              </a:spcBef>
              <a:spcAft>
                <a:spcPts val="0"/>
              </a:spcAft>
              <a:buFont typeface="Arial" pitchFamily="34" charset="0"/>
              <a:buChar char="•"/>
              <a:defRPr/>
            </a:pPr>
            <a:r>
              <a:rPr lang="es-MX" sz="4500" b="1" u="sng" dirty="0" smtClean="0">
                <a:latin typeface="Times New Roman" pitchFamily="18" charset="0"/>
                <a:cs typeface="Times New Roman" pitchFamily="18" charset="0"/>
              </a:rPr>
              <a:t>2.0 Mercado de dinero</a:t>
            </a:r>
          </a:p>
          <a:p>
            <a:pPr marL="342900" indent="-342900" fontAlgn="auto">
              <a:spcBef>
                <a:spcPct val="20000"/>
              </a:spcBef>
              <a:spcAft>
                <a:spcPts val="0"/>
              </a:spcAft>
              <a:buFont typeface="Arial" pitchFamily="34" charset="0"/>
              <a:buChar char="•"/>
              <a:defRPr/>
            </a:pPr>
            <a:r>
              <a:rPr lang="es-MX" sz="4500" b="1" u="sng" dirty="0" smtClean="0">
                <a:latin typeface="Times New Roman" pitchFamily="18" charset="0"/>
                <a:cs typeface="Times New Roman" pitchFamily="18" charset="0"/>
              </a:rPr>
              <a:t>2.6 Instrumentos financieros del mercado de dinero</a:t>
            </a:r>
            <a:endParaRPr lang="es-MX" sz="4500" b="1" u="sng" dirty="0">
              <a:latin typeface="Times New Roman" pitchFamily="18" charset="0"/>
              <a:cs typeface="Times New Roman" pitchFamily="18" charset="0"/>
            </a:endParaRPr>
          </a:p>
          <a:p>
            <a:pPr fontAlgn="auto">
              <a:spcBef>
                <a:spcPct val="20000"/>
              </a:spcBef>
              <a:spcAft>
                <a:spcPts val="0"/>
              </a:spcAft>
              <a:defRPr/>
            </a:pPr>
            <a:endParaRPr lang="es-MX" sz="34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2400" b="1" u="sng" dirty="0">
              <a:latin typeface="Times New Roman" pitchFamily="18" charset="0"/>
              <a:cs typeface="Times New Roman" pitchFamily="18" charset="0"/>
            </a:endParaRPr>
          </a:p>
          <a:p>
            <a:pPr marL="342900" indent="-342900" fontAlgn="auto">
              <a:spcBef>
                <a:spcPct val="20000"/>
              </a:spcBef>
              <a:spcAft>
                <a:spcPts val="0"/>
              </a:spcAft>
              <a:defRPr/>
            </a:pPr>
            <a:endParaRPr lang="es-MX" sz="3200" b="1" u="sng" dirty="0">
              <a:solidFill>
                <a:schemeClr val="bg1"/>
              </a:solidFill>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solidFill>
                <a:schemeClr val="bg1"/>
              </a:solidFill>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solidFill>
                <a:schemeClr val="bg1"/>
              </a:solidFill>
              <a:latin typeface="Times New Roman" pitchFamily="18" charset="0"/>
              <a:cs typeface="Times New Roman" pitchFamily="18" charset="0"/>
            </a:endParaRPr>
          </a:p>
        </p:txBody>
      </p:sp>
      <p:sp>
        <p:nvSpPr>
          <p:cNvPr id="8" name="1 Título"/>
          <p:cNvSpPr txBox="1">
            <a:spLocks/>
          </p:cNvSpPr>
          <p:nvPr/>
        </p:nvSpPr>
        <p:spPr>
          <a:xfrm>
            <a:off x="1457325" y="5548313"/>
            <a:ext cx="7851775" cy="842962"/>
          </a:xfrm>
          <a:prstGeom prst="rect">
            <a:avLst/>
          </a:prstGeom>
        </p:spPr>
        <p:txBody>
          <a:bodyPr anchor="ctr">
            <a:normAutofit fontScale="92500" lnSpcReduction="20000"/>
          </a:bodyPr>
          <a:lstStyle/>
          <a:p>
            <a:pPr algn="r" fontAlgn="auto">
              <a:spcAft>
                <a:spcPts val="0"/>
              </a:spcAft>
              <a:defRPr/>
            </a:pPr>
            <a:r>
              <a:rPr lang="es-MX" sz="2000" b="1" dirty="0">
                <a:latin typeface="Times New Roman" pitchFamily="18" charset="0"/>
                <a:ea typeface="+mj-ea"/>
                <a:cs typeface="Times New Roman" pitchFamily="18" charset="0"/>
              </a:rPr>
              <a:t>ELABORADO POR: SERGIO MIRANDA GONZÁLEZ</a:t>
            </a:r>
          </a:p>
          <a:p>
            <a:pPr algn="r" fontAlgn="auto">
              <a:spcAft>
                <a:spcPts val="0"/>
              </a:spcAft>
              <a:defRPr/>
            </a:pPr>
            <a:endParaRPr lang="es-MX" sz="2000" b="1" dirty="0">
              <a:latin typeface="Times New Roman" pitchFamily="18" charset="0"/>
              <a:ea typeface="+mj-ea"/>
              <a:cs typeface="Times New Roman" pitchFamily="18" charset="0"/>
            </a:endParaRPr>
          </a:p>
          <a:p>
            <a:pPr algn="r" fontAlgn="auto">
              <a:spcAft>
                <a:spcPts val="0"/>
              </a:spcAft>
              <a:defRPr/>
            </a:pPr>
            <a:r>
              <a:rPr lang="es-MX" sz="2000" b="1" dirty="0" smtClean="0">
                <a:latin typeface="Times New Roman" pitchFamily="18" charset="0"/>
                <a:ea typeface="+mj-ea"/>
                <a:cs typeface="Times New Roman" pitchFamily="18" charset="0"/>
              </a:rPr>
              <a:t>SEPTIEMBRE 2015</a:t>
            </a:r>
            <a:endParaRPr lang="es-MX" sz="2000" b="1" dirty="0">
              <a:latin typeface="Times New Roman" pitchFamily="18" charset="0"/>
              <a:ea typeface="+mj-ea"/>
              <a:cs typeface="Times New Roman" pitchFamily="18" charset="0"/>
            </a:endParaRPr>
          </a:p>
        </p:txBody>
      </p:sp>
      <p:pic>
        <p:nvPicPr>
          <p:cNvPr id="9" name="Picture 2" descr="G:\uaemescudo.png"/>
          <p:cNvPicPr>
            <a:picLocks noChangeAspect="1" noChangeArrowheads="1"/>
          </p:cNvPicPr>
          <p:nvPr/>
        </p:nvPicPr>
        <p:blipFill>
          <a:blip r:embed="rId2" cstate="print"/>
          <a:srcRect/>
          <a:stretch>
            <a:fillRect/>
          </a:stretch>
        </p:blipFill>
        <p:spPr bwMode="auto">
          <a:xfrm>
            <a:off x="2068513" y="236538"/>
            <a:ext cx="1343025" cy="1177925"/>
          </a:xfrm>
          <a:prstGeom prst="rect">
            <a:avLst/>
          </a:prstGeom>
          <a:noFill/>
          <a:ln w="9525">
            <a:noFill/>
            <a:miter lim="800000"/>
            <a:headEnd/>
            <a:tailEnd/>
          </a:ln>
        </p:spPr>
      </p:pic>
      <p:pic>
        <p:nvPicPr>
          <p:cNvPr id="10" name="Picture 3" descr="G:\escudoeco.jpg"/>
          <p:cNvPicPr>
            <a:picLocks noChangeAspect="1" noChangeArrowheads="1"/>
          </p:cNvPicPr>
          <p:nvPr/>
        </p:nvPicPr>
        <p:blipFill>
          <a:blip r:embed="rId3" cstate="print"/>
          <a:srcRect/>
          <a:stretch>
            <a:fillRect/>
          </a:stretch>
        </p:blipFill>
        <p:spPr bwMode="auto">
          <a:xfrm>
            <a:off x="9124950" y="236538"/>
            <a:ext cx="1238250" cy="1214437"/>
          </a:xfrm>
          <a:prstGeom prst="rect">
            <a:avLst/>
          </a:prstGeom>
          <a:noFill/>
          <a:ln w="9525">
            <a:noFill/>
            <a:miter lim="800000"/>
            <a:headEnd/>
            <a:tailEnd/>
          </a:ln>
        </p:spPr>
      </p:pic>
      <p:sp>
        <p:nvSpPr>
          <p:cNvPr id="11" name="1 Título"/>
          <p:cNvSpPr txBox="1">
            <a:spLocks/>
          </p:cNvSpPr>
          <p:nvPr/>
        </p:nvSpPr>
        <p:spPr>
          <a:xfrm>
            <a:off x="2141538" y="1460500"/>
            <a:ext cx="8135937" cy="503238"/>
          </a:xfrm>
          <a:prstGeom prst="rect">
            <a:avLst/>
          </a:prstGeom>
        </p:spPr>
        <p:txBody>
          <a:bodyPr anchor="ctr">
            <a:normAutofit fontScale="92500" lnSpcReduction="10000"/>
          </a:bodyPr>
          <a:lstStyle/>
          <a:p>
            <a:pPr algn="ctr" fontAlgn="auto">
              <a:spcAft>
                <a:spcPts val="0"/>
              </a:spcAft>
              <a:defRPr/>
            </a:pPr>
            <a:r>
              <a:rPr lang="es-MX" sz="3200" b="1" dirty="0">
                <a:latin typeface="Times New Roman" pitchFamily="18" charset="0"/>
                <a:ea typeface="+mj-ea"/>
                <a:cs typeface="Times New Roman" pitchFamily="18" charset="0"/>
              </a:rPr>
              <a:t>MATERIAL AUDIOVISUAL DIAPOSITIVAS</a:t>
            </a:r>
          </a:p>
        </p:txBody>
      </p:sp>
    </p:spTree>
    <p:extLst>
      <p:ext uri="{BB962C8B-B14F-4D97-AF65-F5344CB8AC3E}">
        <p14:creationId xmlns="" xmlns:p14="http://schemas.microsoft.com/office/powerpoint/2010/main" val="38800052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solidFill>
                  <a:srgbClr val="FF0000"/>
                </a:solidFill>
                <a:effectLst/>
              </a:rPr>
              <a:t>Clasificación de los créditos </a:t>
            </a:r>
            <a:br>
              <a:rPr lang="es-MX" dirty="0">
                <a:solidFill>
                  <a:srgbClr val="FF0000"/>
                </a:solidFill>
                <a:effectLst/>
              </a:rPr>
            </a:br>
            <a:endParaRPr lang="es-MX" dirty="0">
              <a:solidFill>
                <a:srgbClr val="FF0000"/>
              </a:solidFill>
            </a:endParaRPr>
          </a:p>
        </p:txBody>
      </p:sp>
      <p:graphicFrame>
        <p:nvGraphicFramePr>
          <p:cNvPr id="4" name="3 Diagrama"/>
          <p:cNvGraphicFramePr/>
          <p:nvPr>
            <p:extLst>
              <p:ext uri="{D42A27DB-BD31-4B8C-83A1-F6EECF244321}">
                <p14:modId xmlns="" xmlns:p14="http://schemas.microsoft.com/office/powerpoint/2010/main" val="2986015363"/>
              </p:ext>
            </p:extLst>
          </p:nvPr>
        </p:nvGraphicFramePr>
        <p:xfrm>
          <a:off x="1843790" y="1379095"/>
          <a:ext cx="7075358" cy="5276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1109272" y="1424067"/>
            <a:ext cx="9909152" cy="524509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784446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8864" y="0"/>
            <a:ext cx="10353761" cy="1326321"/>
          </a:xfrm>
        </p:spPr>
        <p:txBody>
          <a:bodyPr/>
          <a:lstStyle/>
          <a:p>
            <a:r>
              <a:rPr lang="es-MX" dirty="0">
                <a:solidFill>
                  <a:srgbClr val="FF0000"/>
                </a:solidFill>
              </a:rPr>
              <a:t>Crédito al consumo </a:t>
            </a:r>
            <a:br>
              <a:rPr lang="es-MX" dirty="0">
                <a:solidFill>
                  <a:srgbClr val="FF0000"/>
                </a:solidFill>
              </a:rPr>
            </a:br>
            <a:endParaRPr lang="es-MX" dirty="0">
              <a:solidFill>
                <a:srgbClr val="FF0000"/>
              </a:solidFill>
            </a:endParaRPr>
          </a:p>
        </p:txBody>
      </p:sp>
      <p:sp>
        <p:nvSpPr>
          <p:cNvPr id="3" name="2 Marcador de contenido"/>
          <p:cNvSpPr>
            <a:spLocks noGrp="1"/>
          </p:cNvSpPr>
          <p:nvPr>
            <p:ph idx="1"/>
          </p:nvPr>
        </p:nvSpPr>
        <p:spPr>
          <a:xfrm>
            <a:off x="4050166" y="1489588"/>
            <a:ext cx="7601060" cy="4527754"/>
          </a:xfrm>
        </p:spPr>
        <p:txBody>
          <a:bodyPr>
            <a:normAutofit/>
          </a:bodyPr>
          <a:lstStyle/>
          <a:p>
            <a:pPr marL="0" indent="0">
              <a:buNone/>
            </a:pPr>
            <a:r>
              <a:rPr lang="es-MX" dirty="0" smtClean="0">
                <a:solidFill>
                  <a:srgbClr val="00B050"/>
                </a:solidFill>
              </a:rPr>
              <a:t>Clasificación</a:t>
            </a:r>
            <a:r>
              <a:rPr lang="es-MX" dirty="0" smtClean="0"/>
              <a:t> </a:t>
            </a:r>
          </a:p>
          <a:p>
            <a:pPr marL="0" indent="0">
              <a:buNone/>
            </a:pPr>
            <a:r>
              <a:rPr lang="es-MX" dirty="0" smtClean="0"/>
              <a:t>1.crédito </a:t>
            </a:r>
            <a:r>
              <a:rPr lang="es-MX" dirty="0"/>
              <a:t>al consumo duradero</a:t>
            </a:r>
          </a:p>
          <a:p>
            <a:pPr marL="0" indent="0">
              <a:buNone/>
            </a:pPr>
            <a:r>
              <a:rPr lang="es-MX" dirty="0" smtClean="0"/>
              <a:t>2.crédito </a:t>
            </a:r>
            <a:r>
              <a:rPr lang="es-MX" dirty="0"/>
              <a:t>personal </a:t>
            </a:r>
            <a:endParaRPr lang="es-MX" dirty="0" smtClean="0"/>
          </a:p>
          <a:p>
            <a:pPr marL="0" indent="0">
              <a:buNone/>
            </a:pPr>
            <a:endParaRPr lang="es-MX" dirty="0"/>
          </a:p>
        </p:txBody>
      </p:sp>
      <p:graphicFrame>
        <p:nvGraphicFramePr>
          <p:cNvPr id="4" name="3 Diagrama"/>
          <p:cNvGraphicFramePr/>
          <p:nvPr>
            <p:extLst>
              <p:ext uri="{D42A27DB-BD31-4B8C-83A1-F6EECF244321}">
                <p14:modId xmlns="" xmlns:p14="http://schemas.microsoft.com/office/powerpoint/2010/main" val="1301281372"/>
              </p:ext>
            </p:extLst>
          </p:nvPr>
        </p:nvGraphicFramePr>
        <p:xfrm>
          <a:off x="394927" y="1307358"/>
          <a:ext cx="3528144" cy="50660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5 Imagen"/>
          <p:cNvPicPr>
            <a:picLocks noChangeAspect="1"/>
          </p:cNvPicPr>
          <p:nvPr/>
        </p:nvPicPr>
        <p:blipFill>
          <a:blip r:embed="rId7">
            <a:extLst>
              <a:ext uri="{28A0092B-C50C-407E-A947-70E740481C1C}">
                <a14:useLocalDpi xmlns="" xmlns:a14="http://schemas.microsoft.com/office/drawing/2010/main" val="0"/>
              </a:ext>
            </a:extLst>
          </a:blip>
          <a:stretch>
            <a:fillRect/>
          </a:stretch>
        </p:blipFill>
        <p:spPr>
          <a:xfrm>
            <a:off x="6552892" y="2642113"/>
            <a:ext cx="4965597" cy="3731291"/>
          </a:xfrm>
          <a:prstGeom prst="rect">
            <a:avLst/>
          </a:prstGeom>
        </p:spPr>
      </p:pic>
    </p:spTree>
    <p:extLst>
      <p:ext uri="{BB962C8B-B14F-4D97-AF65-F5344CB8AC3E}">
        <p14:creationId xmlns="" xmlns:p14="http://schemas.microsoft.com/office/powerpoint/2010/main" val="19806152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064476" y="2249325"/>
            <a:ext cx="4924177" cy="4372701"/>
          </a:xfrm>
          <a:prstGeom prst="rect">
            <a:avLst/>
          </a:prstGeom>
        </p:spPr>
      </p:pic>
      <p:graphicFrame>
        <p:nvGraphicFramePr>
          <p:cNvPr id="4" name="3 Diagrama"/>
          <p:cNvGraphicFramePr/>
          <p:nvPr>
            <p:extLst>
              <p:ext uri="{D42A27DB-BD31-4B8C-83A1-F6EECF244321}">
                <p14:modId xmlns="" xmlns:p14="http://schemas.microsoft.com/office/powerpoint/2010/main" val="504345733"/>
              </p:ext>
            </p:extLst>
          </p:nvPr>
        </p:nvGraphicFramePr>
        <p:xfrm>
          <a:off x="191729" y="294968"/>
          <a:ext cx="11859342" cy="62680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6108684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34912"/>
            <a:ext cx="12192000" cy="897476"/>
          </a:xfrm>
        </p:spPr>
        <p:txBody>
          <a:bodyPr>
            <a:normAutofit/>
          </a:bodyPr>
          <a:lstStyle/>
          <a:p>
            <a:pPr marL="0" indent="0">
              <a:buNone/>
            </a:pPr>
            <a:r>
              <a:rPr lang="es-MX" sz="3300" dirty="0">
                <a:solidFill>
                  <a:srgbClr val="FFC000"/>
                </a:solidFill>
              </a:rPr>
              <a:t>Se compone de los siguientes elementos</a:t>
            </a:r>
            <a:r>
              <a:rPr lang="es-MX" sz="3300" dirty="0" smtClean="0">
                <a:solidFill>
                  <a:srgbClr val="FFC000"/>
                </a:solidFill>
              </a:rPr>
              <a:t>:</a:t>
            </a:r>
            <a:endParaRPr lang="es-MX" sz="3300" dirty="0">
              <a:solidFill>
                <a:srgbClr val="FFC000"/>
              </a:solidFill>
            </a:endParaRPr>
          </a:p>
        </p:txBody>
      </p:sp>
      <p:graphicFrame>
        <p:nvGraphicFramePr>
          <p:cNvPr id="2" name="1 Diagrama"/>
          <p:cNvGraphicFramePr/>
          <p:nvPr>
            <p:extLst>
              <p:ext uri="{D42A27DB-BD31-4B8C-83A1-F6EECF244321}">
                <p14:modId xmlns="" xmlns:p14="http://schemas.microsoft.com/office/powerpoint/2010/main" val="3532245224"/>
              </p:ext>
            </p:extLst>
          </p:nvPr>
        </p:nvGraphicFramePr>
        <p:xfrm>
          <a:off x="173703" y="1017638"/>
          <a:ext cx="11905226" cy="58403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0917119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277040" y="4621667"/>
            <a:ext cx="5002586" cy="200035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838845" y="279817"/>
            <a:ext cx="10353761" cy="904407"/>
          </a:xfrm>
        </p:spPr>
        <p:txBody>
          <a:bodyPr>
            <a:normAutofit fontScale="90000"/>
          </a:bodyPr>
          <a:lstStyle/>
          <a:p>
            <a:r>
              <a:rPr lang="es-MX" dirty="0">
                <a:solidFill>
                  <a:srgbClr val="FF0000"/>
                </a:solidFill>
                <a:effectLst/>
              </a:rPr>
              <a:t>Crédito para </a:t>
            </a:r>
            <a:r>
              <a:rPr lang="es-MX" dirty="0" smtClean="0">
                <a:solidFill>
                  <a:srgbClr val="FF0000"/>
                </a:solidFill>
                <a:effectLst/>
              </a:rPr>
              <a:t>auto </a:t>
            </a:r>
            <a:r>
              <a:rPr lang="es-MX" sz="1300" dirty="0" smtClean="0">
                <a:solidFill>
                  <a:srgbClr val="FF0000"/>
                </a:solidFill>
                <a:effectLst/>
              </a:rPr>
              <a:t>(ES Un </a:t>
            </a:r>
            <a:r>
              <a:rPr lang="es-MX" sz="1300" dirty="0">
                <a:solidFill>
                  <a:srgbClr val="FF0000"/>
                </a:solidFill>
                <a:effectLst/>
              </a:rPr>
              <a:t>ejemplo de crédito al consumo</a:t>
            </a:r>
            <a:r>
              <a:rPr lang="es-MX" sz="1300" dirty="0" smtClean="0">
                <a:solidFill>
                  <a:srgbClr val="FF0000"/>
                </a:solidFill>
                <a:effectLst/>
              </a:rPr>
              <a:t>.)</a:t>
            </a:r>
            <a:r>
              <a:rPr lang="es-MX" dirty="0">
                <a:solidFill>
                  <a:srgbClr val="FF0000"/>
                </a:solidFill>
                <a:effectLst/>
              </a:rPr>
              <a:t/>
            </a:r>
            <a:br>
              <a:rPr lang="es-MX" dirty="0">
                <a:solidFill>
                  <a:srgbClr val="FF0000"/>
                </a:solidFill>
                <a:effectLst/>
              </a:rPr>
            </a:br>
            <a:endParaRPr lang="es-MX" dirty="0">
              <a:solidFill>
                <a:srgbClr val="FF0000"/>
              </a:solidFill>
            </a:endParaRPr>
          </a:p>
        </p:txBody>
      </p:sp>
      <p:sp>
        <p:nvSpPr>
          <p:cNvPr id="3" name="2 Marcador de contenido"/>
          <p:cNvSpPr>
            <a:spLocks noGrp="1"/>
          </p:cNvSpPr>
          <p:nvPr>
            <p:ph idx="1"/>
          </p:nvPr>
        </p:nvSpPr>
        <p:spPr>
          <a:xfrm>
            <a:off x="3583858" y="781665"/>
            <a:ext cx="8608142" cy="4075976"/>
          </a:xfrm>
        </p:spPr>
        <p:txBody>
          <a:bodyPr>
            <a:normAutofit fontScale="92500" lnSpcReduction="20000"/>
          </a:bodyPr>
          <a:lstStyle/>
          <a:p>
            <a:pPr marL="0" indent="0">
              <a:buNone/>
            </a:pPr>
            <a:r>
              <a:rPr lang="es-MX" b="1" dirty="0" smtClean="0">
                <a:effectLst/>
              </a:rPr>
              <a:t>¿</a:t>
            </a:r>
            <a:r>
              <a:rPr lang="es-MX" b="1" dirty="0">
                <a:effectLst/>
              </a:rPr>
              <a:t>Cuál es la modalidad más común?</a:t>
            </a:r>
            <a:endParaRPr lang="es-MX" dirty="0">
              <a:effectLst/>
            </a:endParaRPr>
          </a:p>
          <a:p>
            <a:r>
              <a:rPr lang="es-MX" dirty="0">
                <a:effectLst/>
              </a:rPr>
              <a:t>Es el crédito con garantía prendaria.</a:t>
            </a:r>
          </a:p>
          <a:p>
            <a:pPr marL="0" indent="0">
              <a:buNone/>
            </a:pPr>
            <a:r>
              <a:rPr lang="es-MX" b="1" u="sng" dirty="0">
                <a:solidFill>
                  <a:schemeClr val="accent5">
                    <a:lumMod val="40000"/>
                    <a:lumOff val="60000"/>
                  </a:schemeClr>
                </a:solidFill>
                <a:effectLst/>
              </a:rPr>
              <a:t>Características </a:t>
            </a:r>
            <a:endParaRPr lang="es-MX" b="1" u="sng" dirty="0" smtClean="0">
              <a:solidFill>
                <a:schemeClr val="accent5">
                  <a:lumMod val="40000"/>
                  <a:lumOff val="60000"/>
                </a:schemeClr>
              </a:solidFill>
              <a:effectLst/>
            </a:endParaRPr>
          </a:p>
          <a:p>
            <a:r>
              <a:rPr lang="es-MX" dirty="0">
                <a:effectLst/>
              </a:rPr>
              <a:t>E</a:t>
            </a:r>
            <a:r>
              <a:rPr lang="es-MX" dirty="0" smtClean="0">
                <a:effectLst/>
              </a:rPr>
              <a:t>s </a:t>
            </a:r>
            <a:r>
              <a:rPr lang="es-MX" dirty="0">
                <a:effectLst/>
              </a:rPr>
              <a:t>una operación activa de las instituciones </a:t>
            </a:r>
            <a:r>
              <a:rPr lang="es-MX" dirty="0" smtClean="0">
                <a:effectLst/>
              </a:rPr>
              <a:t>financieras. </a:t>
            </a:r>
          </a:p>
          <a:p>
            <a:r>
              <a:rPr lang="es-MX" dirty="0" smtClean="0">
                <a:effectLst/>
              </a:rPr>
              <a:t>El </a:t>
            </a:r>
            <a:r>
              <a:rPr lang="es-MX" dirty="0">
                <a:effectLst/>
              </a:rPr>
              <a:t>importe del crédito tiene un destino específico, que es la adquisición de un automóvil comprado con la cantidad otorgada.</a:t>
            </a:r>
          </a:p>
          <a:p>
            <a:pPr lvl="0">
              <a:buFont typeface="Courier New" panose="02070309020205020404" pitchFamily="49" charset="0"/>
              <a:buChar char="o"/>
            </a:pPr>
            <a:r>
              <a:rPr lang="es-MX" dirty="0">
                <a:effectLst/>
              </a:rPr>
              <a:t>La factura del vehículo se queda en garantía para proteger el pago de la obligación.</a:t>
            </a:r>
          </a:p>
          <a:p>
            <a:pPr lvl="0">
              <a:buFont typeface="Courier New" panose="02070309020205020404" pitchFamily="49" charset="0"/>
              <a:buChar char="o"/>
            </a:pPr>
            <a:r>
              <a:rPr lang="es-MX" dirty="0">
                <a:effectLst/>
              </a:rPr>
              <a:t>El acreditado tiene la posesión del vehículo y su uso, pero la factura queda en garantía a disposición del acreditante (a quien otorga el crédito).</a:t>
            </a:r>
          </a:p>
          <a:p>
            <a:pPr marL="0" indent="0">
              <a:buNone/>
            </a:pPr>
            <a:endParaRPr lang="es-MX" dirty="0"/>
          </a:p>
        </p:txBody>
      </p:sp>
      <p:graphicFrame>
        <p:nvGraphicFramePr>
          <p:cNvPr id="4" name="3 Diagrama"/>
          <p:cNvGraphicFramePr/>
          <p:nvPr>
            <p:extLst>
              <p:ext uri="{D42A27DB-BD31-4B8C-83A1-F6EECF244321}">
                <p14:modId xmlns="" xmlns:p14="http://schemas.microsoft.com/office/powerpoint/2010/main" val="1429383979"/>
              </p:ext>
            </p:extLst>
          </p:nvPr>
        </p:nvGraphicFramePr>
        <p:xfrm>
          <a:off x="232697" y="929530"/>
          <a:ext cx="3292168" cy="38194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9496751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95" y="255639"/>
            <a:ext cx="10353761" cy="1326321"/>
          </a:xfrm>
        </p:spPr>
        <p:txBody>
          <a:bodyPr>
            <a:normAutofit/>
          </a:bodyPr>
          <a:lstStyle/>
          <a:p>
            <a:r>
              <a:rPr lang="es-MX" dirty="0">
                <a:solidFill>
                  <a:srgbClr val="FF0000"/>
                </a:solidFill>
                <a:effectLst/>
              </a:rPr>
              <a:t>Tarjeta de crédito</a:t>
            </a:r>
            <a:br>
              <a:rPr lang="es-MX" dirty="0">
                <a:solidFill>
                  <a:srgbClr val="FF0000"/>
                </a:solidFill>
                <a:effectLst/>
              </a:rPr>
            </a:br>
            <a:endParaRPr lang="es-MX" dirty="0">
              <a:solidFill>
                <a:srgbClr val="FF0000"/>
              </a:solidFill>
            </a:endParaRPr>
          </a:p>
        </p:txBody>
      </p:sp>
      <p:sp>
        <p:nvSpPr>
          <p:cNvPr id="3" name="2 Marcador de contenido"/>
          <p:cNvSpPr>
            <a:spLocks noGrp="1"/>
          </p:cNvSpPr>
          <p:nvPr>
            <p:ph sz="half" idx="1"/>
          </p:nvPr>
        </p:nvSpPr>
        <p:spPr>
          <a:xfrm>
            <a:off x="73360" y="928516"/>
            <a:ext cx="5106004" cy="3702881"/>
          </a:xfrm>
        </p:spPr>
        <p:txBody>
          <a:bodyPr>
            <a:normAutofit fontScale="92500" lnSpcReduction="20000"/>
          </a:bodyPr>
          <a:lstStyle/>
          <a:p>
            <a:pPr marL="0" indent="0">
              <a:buNone/>
            </a:pPr>
            <a:endParaRPr lang="es-MX" dirty="0">
              <a:effectLst/>
            </a:endParaRPr>
          </a:p>
          <a:p>
            <a:pPr marL="0" indent="0">
              <a:buNone/>
            </a:pPr>
            <a:r>
              <a:rPr lang="es-MX" dirty="0" smtClean="0">
                <a:effectLst/>
              </a:rPr>
              <a:t>Se </a:t>
            </a:r>
            <a:r>
              <a:rPr lang="es-MX" dirty="0">
                <a:effectLst/>
              </a:rPr>
              <a:t>trata de un producto financiero emitido por una institución.</a:t>
            </a:r>
          </a:p>
          <a:p>
            <a:pPr lvl="0"/>
            <a:r>
              <a:rPr lang="es-MX" dirty="0">
                <a:effectLst/>
              </a:rPr>
              <a:t>Financiera bancaria</a:t>
            </a:r>
          </a:p>
          <a:p>
            <a:pPr lvl="0"/>
            <a:r>
              <a:rPr lang="es-MX" dirty="0">
                <a:effectLst/>
              </a:rPr>
              <a:t>Financiera no bancaria </a:t>
            </a:r>
          </a:p>
          <a:p>
            <a:pPr lvl="0"/>
            <a:r>
              <a:rPr lang="es-MX" dirty="0">
                <a:effectLst/>
              </a:rPr>
              <a:t>No financiera (tientas comerciales )</a:t>
            </a:r>
          </a:p>
          <a:p>
            <a:endParaRPr lang="es-MX" dirty="0"/>
          </a:p>
        </p:txBody>
      </p:sp>
      <p:sp>
        <p:nvSpPr>
          <p:cNvPr id="4" name="3 Marcador de contenido"/>
          <p:cNvSpPr>
            <a:spLocks noGrp="1"/>
          </p:cNvSpPr>
          <p:nvPr>
            <p:ph sz="half" idx="2"/>
          </p:nvPr>
        </p:nvSpPr>
        <p:spPr>
          <a:xfrm>
            <a:off x="5383161" y="1058983"/>
            <a:ext cx="6941574" cy="3999714"/>
          </a:xfrm>
        </p:spPr>
        <p:txBody>
          <a:bodyPr>
            <a:normAutofit fontScale="92500" lnSpcReduction="20000"/>
          </a:bodyPr>
          <a:lstStyle/>
          <a:p>
            <a:pPr marL="0" indent="0">
              <a:buNone/>
            </a:pPr>
            <a:r>
              <a:rPr lang="es-MX" u="sng" dirty="0">
                <a:solidFill>
                  <a:schemeClr val="accent5">
                    <a:lumMod val="40000"/>
                    <a:lumOff val="60000"/>
                  </a:schemeClr>
                </a:solidFill>
              </a:rPr>
              <a:t>Sus características son:</a:t>
            </a:r>
          </a:p>
          <a:p>
            <a:pPr marL="0" indent="0">
              <a:buNone/>
            </a:pPr>
            <a:r>
              <a:rPr lang="es-MX" dirty="0" smtClean="0"/>
              <a:t>•Es </a:t>
            </a:r>
            <a:r>
              <a:rPr lang="es-MX" dirty="0"/>
              <a:t>un medio de pago con un financiamiento automático que a cierto plazo no tiene costo (hasta 50 días).</a:t>
            </a:r>
          </a:p>
          <a:p>
            <a:pPr marL="0" indent="0">
              <a:buNone/>
            </a:pPr>
            <a:r>
              <a:rPr lang="es-MX" dirty="0" smtClean="0"/>
              <a:t>•Se </a:t>
            </a:r>
            <a:r>
              <a:rPr lang="es-MX" dirty="0"/>
              <a:t>trata de un crédito quirografario; es decir que se garantiza con la firma de pagarés o voucher.</a:t>
            </a:r>
          </a:p>
          <a:p>
            <a:pPr marL="0" indent="0">
              <a:buNone/>
            </a:pPr>
            <a:r>
              <a:rPr lang="es-MX" dirty="0" smtClean="0"/>
              <a:t>••El </a:t>
            </a:r>
            <a:r>
              <a:rPr lang="es-MX" dirty="0"/>
              <a:t>acreditado puede ser una persona física o moral y se le otorga la tarjeta para que pueda ser uso del crédito según lo necesite.</a:t>
            </a:r>
          </a:p>
          <a:p>
            <a:pPr marL="0" indent="0">
              <a:buNone/>
            </a:pPr>
            <a:r>
              <a:rPr lang="es-MX" dirty="0" smtClean="0"/>
              <a:t>•Cada </a:t>
            </a:r>
            <a:r>
              <a:rPr lang="es-MX" dirty="0"/>
              <a:t>vez que realiza sus compras, el acreditado se obliga a reembolsar la cantidad estipulada en el voucher, más los intereses pactados.</a:t>
            </a:r>
          </a:p>
          <a:p>
            <a:pPr marL="0" indent="0">
              <a:buNone/>
            </a:pPr>
            <a:endParaRPr lang="es-MX" dirty="0"/>
          </a:p>
        </p:txBody>
      </p:sp>
      <p:pic>
        <p:nvPicPr>
          <p:cNvPr id="5" name="4 Imagen"/>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445223" y="4152276"/>
            <a:ext cx="2362279" cy="2362279"/>
          </a:xfrm>
          <a:prstGeom prst="rect">
            <a:avLst/>
          </a:prstGeom>
        </p:spPr>
      </p:pic>
      <p:sp>
        <p:nvSpPr>
          <p:cNvPr id="7" name="6 Rectángulo"/>
          <p:cNvSpPr/>
          <p:nvPr/>
        </p:nvSpPr>
        <p:spPr>
          <a:xfrm>
            <a:off x="4360607" y="5749017"/>
            <a:ext cx="7536426" cy="923330"/>
          </a:xfrm>
          <a:prstGeom prst="rect">
            <a:avLst/>
          </a:prstGeom>
        </p:spPr>
        <p:txBody>
          <a:bodyPr wrap="square">
            <a:spAutoFit/>
          </a:bodyPr>
          <a:lstStyle/>
          <a:p>
            <a:pPr algn="just"/>
            <a:r>
              <a:rPr lang="es-MX" dirty="0"/>
              <a:t>La principal ventaja de una tarjeta de crédito es la temporalidad, ya que te permite disponer de dinero que no tienes al momento pero que vas a recibir en un futuro </a:t>
            </a:r>
            <a:r>
              <a:rPr lang="es-MX" dirty="0" smtClean="0"/>
              <a:t>inmediato.</a:t>
            </a:r>
            <a:endParaRPr lang="es-MX" dirty="0"/>
          </a:p>
        </p:txBody>
      </p:sp>
    </p:spTree>
    <p:extLst>
      <p:ext uri="{BB962C8B-B14F-4D97-AF65-F5344CB8AC3E}">
        <p14:creationId xmlns="" xmlns:p14="http://schemas.microsoft.com/office/powerpoint/2010/main" val="25683966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1"/>
          </p:nvPr>
        </p:nvSpPr>
        <p:spPr>
          <a:xfrm>
            <a:off x="389745" y="419725"/>
            <a:ext cx="4751882" cy="6295868"/>
          </a:xfrm>
        </p:spPr>
        <p:txBody>
          <a:bodyPr>
            <a:normAutofit fontScale="77500" lnSpcReduction="20000"/>
          </a:bodyPr>
          <a:lstStyle/>
          <a:p>
            <a:pPr marL="0" indent="0">
              <a:buNone/>
            </a:pPr>
            <a:r>
              <a:rPr lang="es-MX" sz="2900" dirty="0">
                <a:solidFill>
                  <a:srgbClr val="FFC000"/>
                </a:solidFill>
              </a:rPr>
              <a:t>Beneficios</a:t>
            </a:r>
            <a:r>
              <a:rPr lang="es-MX" sz="2900" dirty="0"/>
              <a:t>.</a:t>
            </a:r>
          </a:p>
          <a:p>
            <a:pPr marL="0" indent="0">
              <a:buNone/>
            </a:pPr>
            <a:endParaRPr lang="es-MX" dirty="0"/>
          </a:p>
        </p:txBody>
      </p:sp>
      <p:sp>
        <p:nvSpPr>
          <p:cNvPr id="6" name="5 Marcador de contenido"/>
          <p:cNvSpPr>
            <a:spLocks noGrp="1"/>
          </p:cNvSpPr>
          <p:nvPr>
            <p:ph sz="half" idx="2"/>
          </p:nvPr>
        </p:nvSpPr>
        <p:spPr>
          <a:xfrm>
            <a:off x="5321508" y="419725"/>
            <a:ext cx="6250899" cy="6220918"/>
          </a:xfrm>
        </p:spPr>
        <p:txBody>
          <a:bodyPr>
            <a:normAutofit fontScale="77500" lnSpcReduction="20000"/>
          </a:bodyPr>
          <a:lstStyle/>
          <a:p>
            <a:pPr marL="0" indent="0">
              <a:buNone/>
            </a:pPr>
            <a:r>
              <a:rPr lang="es-MX" dirty="0"/>
              <a:t>¿</a:t>
            </a:r>
            <a:r>
              <a:rPr lang="es-MX" dirty="0">
                <a:solidFill>
                  <a:srgbClr val="FFC000"/>
                </a:solidFill>
              </a:rPr>
              <a:t>Cómo se opera la tarjeta de crédito?</a:t>
            </a:r>
          </a:p>
          <a:p>
            <a:pPr marL="0" indent="0">
              <a:buNone/>
            </a:pPr>
            <a:endParaRPr lang="es-MX" dirty="0"/>
          </a:p>
          <a:p>
            <a:pPr>
              <a:buFont typeface="Wingdings" panose="05000000000000000000" pitchFamily="2" charset="2"/>
              <a:buChar char="q"/>
            </a:pPr>
            <a:r>
              <a:rPr lang="es-MX" dirty="0"/>
              <a:t>La institución acreditante se obliga a pagar , por cuenta del acreditado (tarjetahabiente) los bienes o servicios comprados con la tarjeta ante los </a:t>
            </a:r>
            <a:r>
              <a:rPr lang="es-MX" dirty="0" smtClean="0"/>
              <a:t>proveedores. </a:t>
            </a:r>
          </a:p>
          <a:p>
            <a:pPr marL="0" indent="0">
              <a:buNone/>
            </a:pPr>
            <a:endParaRPr lang="es-MX" dirty="0"/>
          </a:p>
          <a:p>
            <a:pPr>
              <a:buFont typeface="Wingdings" panose="05000000000000000000" pitchFamily="2" charset="2"/>
              <a:buChar char="q"/>
            </a:pPr>
            <a:r>
              <a:rPr lang="es-MX" dirty="0"/>
              <a:t>Pone a disposición del tarjetahabiente dinero en efectivo en las oficinas de la propia institución, en la de sus corresponsales o atreves de cajeros automáticos</a:t>
            </a:r>
            <a:r>
              <a:rPr lang="es-MX" dirty="0" smtClean="0"/>
              <a:t>.</a:t>
            </a:r>
          </a:p>
          <a:p>
            <a:pPr marL="0" indent="0">
              <a:buNone/>
            </a:pPr>
            <a:endParaRPr lang="es-MX" dirty="0" smtClean="0"/>
          </a:p>
          <a:p>
            <a:pPr>
              <a:buFont typeface="Wingdings" panose="05000000000000000000" pitchFamily="2" charset="2"/>
              <a:buChar char="q"/>
            </a:pPr>
            <a:r>
              <a:rPr lang="es-MX" dirty="0" smtClean="0"/>
              <a:t>El tarjetahabiente tiene el derecho de conocer y conservar el contrato de apertura del crédito. El </a:t>
            </a:r>
            <a:r>
              <a:rPr lang="es-MX" dirty="0"/>
              <a:t>contrato debe especificar la forma de calcular el importe de los pagos mínimos </a:t>
            </a:r>
            <a:r>
              <a:rPr lang="es-MX" dirty="0" smtClean="0"/>
              <a:t>mensuales, </a:t>
            </a:r>
            <a:r>
              <a:rPr lang="es-MX" dirty="0"/>
              <a:t>así como las tazas de interés y comisiones</a:t>
            </a:r>
            <a:r>
              <a:rPr lang="es-MX" dirty="0" smtClean="0"/>
              <a:t>.</a:t>
            </a:r>
          </a:p>
          <a:p>
            <a:pPr marL="0" indent="0">
              <a:buNone/>
            </a:pPr>
            <a:endParaRPr lang="es-MX" dirty="0"/>
          </a:p>
          <a:p>
            <a:pPr>
              <a:buFont typeface="Wingdings" panose="05000000000000000000" pitchFamily="2" charset="2"/>
              <a:buChar char="q"/>
            </a:pPr>
            <a:r>
              <a:rPr lang="es-MX" dirty="0" smtClean="0"/>
              <a:t>Las </a:t>
            </a:r>
            <a:r>
              <a:rPr lang="es-MX" dirty="0"/>
              <a:t>instituciones financieras tienen la obligación de enviar al menos dos veces al año a sus acreditados un estado de cuenta indicando las cantidades cargadas y abonadas durante este periodo.</a:t>
            </a:r>
          </a:p>
          <a:p>
            <a:pPr>
              <a:buFont typeface="Wingdings" panose="05000000000000000000" pitchFamily="2" charset="2"/>
              <a:buChar char="q"/>
            </a:pPr>
            <a:endParaRPr lang="es-MX" dirty="0"/>
          </a:p>
        </p:txBody>
      </p:sp>
      <p:graphicFrame>
        <p:nvGraphicFramePr>
          <p:cNvPr id="2" name="1 Diagrama"/>
          <p:cNvGraphicFramePr/>
          <p:nvPr>
            <p:extLst>
              <p:ext uri="{D42A27DB-BD31-4B8C-83A1-F6EECF244321}">
                <p14:modId xmlns="" xmlns:p14="http://schemas.microsoft.com/office/powerpoint/2010/main" val="260594191"/>
              </p:ext>
            </p:extLst>
          </p:nvPr>
        </p:nvGraphicFramePr>
        <p:xfrm>
          <a:off x="173703" y="988142"/>
          <a:ext cx="5135716" cy="5869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251054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477560" y="4497049"/>
            <a:ext cx="6866559" cy="2151089"/>
          </a:xfrm>
          <a:prstGeom prst="rect">
            <a:avLst/>
          </a:prstGeom>
        </p:spPr>
      </p:pic>
      <p:sp>
        <p:nvSpPr>
          <p:cNvPr id="2" name="1 Título"/>
          <p:cNvSpPr>
            <a:spLocks noGrp="1"/>
          </p:cNvSpPr>
          <p:nvPr>
            <p:ph type="title"/>
          </p:nvPr>
        </p:nvSpPr>
        <p:spPr>
          <a:xfrm>
            <a:off x="868825" y="134913"/>
            <a:ext cx="10353761" cy="1064302"/>
          </a:xfrm>
        </p:spPr>
        <p:txBody>
          <a:bodyPr/>
          <a:lstStyle/>
          <a:p>
            <a:r>
              <a:rPr lang="es-MX" dirty="0">
                <a:solidFill>
                  <a:srgbClr val="FF0000"/>
                </a:solidFill>
                <a:effectLst/>
              </a:rPr>
              <a:t>Otros créditos </a:t>
            </a:r>
            <a:br>
              <a:rPr lang="es-MX" dirty="0">
                <a:solidFill>
                  <a:srgbClr val="FF0000"/>
                </a:solidFill>
                <a:effectLst/>
              </a:rPr>
            </a:br>
            <a:endParaRPr lang="es-MX" dirty="0">
              <a:solidFill>
                <a:srgbClr val="FF0000"/>
              </a:solidFill>
            </a:endParaRPr>
          </a:p>
        </p:txBody>
      </p:sp>
      <p:sp>
        <p:nvSpPr>
          <p:cNvPr id="3" name="2 Marcador de contenido"/>
          <p:cNvSpPr>
            <a:spLocks noGrp="1"/>
          </p:cNvSpPr>
          <p:nvPr>
            <p:ph idx="1"/>
          </p:nvPr>
        </p:nvSpPr>
        <p:spPr>
          <a:xfrm>
            <a:off x="147484" y="840658"/>
            <a:ext cx="12044516" cy="5889925"/>
          </a:xfrm>
        </p:spPr>
        <p:txBody>
          <a:bodyPr/>
          <a:lstStyle/>
          <a:p>
            <a:pPr marL="0" indent="0">
              <a:buNone/>
            </a:pPr>
            <a:r>
              <a:rPr lang="es-MX" dirty="0">
                <a:solidFill>
                  <a:schemeClr val="accent1">
                    <a:lumMod val="60000"/>
                    <a:lumOff val="40000"/>
                  </a:schemeClr>
                </a:solidFill>
              </a:rPr>
              <a:t> El crédito hipotecario para la vivienda </a:t>
            </a:r>
            <a:r>
              <a:rPr lang="es-MX" dirty="0"/>
              <a:t>es aquel que se otorga para comprar, ampliar, construir o remodelar tu casa.</a:t>
            </a:r>
          </a:p>
          <a:p>
            <a:pPr marL="0" indent="0">
              <a:buNone/>
            </a:pPr>
            <a:r>
              <a:rPr lang="es-MX" dirty="0"/>
              <a:t>Se le llama comúnmente hipotecario, porque la persona que recibe el crédito debe dejar el inmueble en garantía (hipoteca) </a:t>
            </a:r>
          </a:p>
          <a:p>
            <a:pPr marL="0" indent="0">
              <a:buNone/>
            </a:pPr>
            <a:r>
              <a:rPr lang="es-MX" dirty="0" smtClean="0"/>
              <a:t>1. Si </a:t>
            </a:r>
            <a:r>
              <a:rPr lang="es-MX" dirty="0"/>
              <a:t>el crédito es para comprar (nuevo o usado) debe dejar a la institución financiera, en garantía (hipoteca) el inmueble adquirido con el crédito.</a:t>
            </a:r>
          </a:p>
          <a:p>
            <a:pPr marL="0" indent="0">
              <a:buNone/>
            </a:pPr>
            <a:r>
              <a:rPr lang="es-MX" dirty="0" smtClean="0"/>
              <a:t>2. Si </a:t>
            </a:r>
            <a:r>
              <a:rPr lang="es-MX" dirty="0"/>
              <a:t>es para remodelar o ampliar debe dejar a la institución financiera, en garantía (hipoteca) el inmueble que se va a remodelar </a:t>
            </a:r>
          </a:p>
          <a:p>
            <a:pPr marL="0" indent="0">
              <a:buNone/>
            </a:pPr>
            <a:endParaRPr lang="es-MX" dirty="0"/>
          </a:p>
        </p:txBody>
      </p:sp>
    </p:spTree>
    <p:extLst>
      <p:ext uri="{BB962C8B-B14F-4D97-AF65-F5344CB8AC3E}">
        <p14:creationId xmlns="" xmlns:p14="http://schemas.microsoft.com/office/powerpoint/2010/main" val="20650060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solidFill>
                  <a:srgbClr val="FF0000"/>
                </a:solidFill>
                <a:effectLst/>
              </a:rPr>
              <a:t>¿Qué es la hipoteca?</a:t>
            </a:r>
            <a:br>
              <a:rPr lang="es-MX" dirty="0">
                <a:solidFill>
                  <a:srgbClr val="FF0000"/>
                </a:solidFill>
                <a:effectLst/>
              </a:rPr>
            </a:br>
            <a:endParaRPr lang="es-MX" dirty="0">
              <a:solidFill>
                <a:srgbClr val="FF0000"/>
              </a:solidFill>
            </a:endParaRPr>
          </a:p>
        </p:txBody>
      </p:sp>
      <p:sp>
        <p:nvSpPr>
          <p:cNvPr id="3" name="2 Marcador de contenido"/>
          <p:cNvSpPr>
            <a:spLocks noGrp="1"/>
          </p:cNvSpPr>
          <p:nvPr>
            <p:ph idx="1"/>
          </p:nvPr>
        </p:nvSpPr>
        <p:spPr>
          <a:xfrm>
            <a:off x="449705" y="1573967"/>
            <a:ext cx="10817852" cy="4991725"/>
          </a:xfrm>
        </p:spPr>
        <p:txBody>
          <a:bodyPr>
            <a:normAutofit/>
          </a:bodyPr>
          <a:lstStyle/>
          <a:p>
            <a:pPr marL="0" indent="0">
              <a:buNone/>
            </a:pPr>
            <a:r>
              <a:rPr lang="es-MX" dirty="0" smtClean="0">
                <a:effectLst/>
              </a:rPr>
              <a:t>Es </a:t>
            </a:r>
            <a:r>
              <a:rPr lang="es-MX" dirty="0">
                <a:effectLst/>
              </a:rPr>
              <a:t>una garantía real que sirve para seguridad del pago de un crédito y por el cual quedan sujetos, como garantías, determinados bienes inmuebles de un deudor o de un tercero asegurando así el cumplimiento de una obligación.</a:t>
            </a:r>
          </a:p>
          <a:p>
            <a:pPr marL="0" indent="0">
              <a:buNone/>
            </a:pPr>
            <a:endParaRPr lang="es-MX" dirty="0" smtClean="0">
              <a:effectLst/>
            </a:endParaRPr>
          </a:p>
          <a:p>
            <a:pPr marL="0" indent="0">
              <a:buNone/>
            </a:pPr>
            <a:endParaRPr lang="es-MX" dirty="0">
              <a:effectLst/>
            </a:endParaRPr>
          </a:p>
          <a:p>
            <a:pPr marL="0" indent="0">
              <a:buNone/>
            </a:pPr>
            <a:endParaRPr lang="es-MX" dirty="0" smtClean="0">
              <a:effectLst/>
            </a:endParaRPr>
          </a:p>
          <a:p>
            <a:pPr marL="0" indent="0">
              <a:buNone/>
            </a:pPr>
            <a:endParaRPr lang="es-MX" dirty="0" smtClean="0">
              <a:effectLst/>
            </a:endParaRPr>
          </a:p>
          <a:p>
            <a:pPr marL="0" indent="0">
              <a:buNone/>
            </a:pPr>
            <a:endParaRPr lang="es-MX" dirty="0">
              <a:effectLst/>
            </a:endParaRPr>
          </a:p>
          <a:p>
            <a:pPr marL="0" indent="0">
              <a:buNone/>
            </a:pPr>
            <a:r>
              <a:rPr lang="es-MX" dirty="0" smtClean="0">
                <a:effectLst/>
              </a:rPr>
              <a:t>En </a:t>
            </a:r>
            <a:r>
              <a:rPr lang="es-MX" dirty="0">
                <a:effectLst/>
              </a:rPr>
              <a:t>caso de incumplimiento, el acreedor tiene derecho a ejecutar o liquidar previo juicio los inmuebles a su favor.</a:t>
            </a:r>
          </a:p>
          <a:p>
            <a:pPr marL="0" indent="0">
              <a:buNone/>
            </a:pPr>
            <a:endParaRPr lang="es-MX" dirty="0"/>
          </a:p>
        </p:txBody>
      </p:sp>
      <p:pic>
        <p:nvPicPr>
          <p:cNvPr id="4" name="3 Imagen"/>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929224" y="3206259"/>
            <a:ext cx="4400966" cy="1846361"/>
          </a:xfrm>
          <a:prstGeom prst="rect">
            <a:avLst/>
          </a:prstGeom>
        </p:spPr>
      </p:pic>
    </p:spTree>
    <p:extLst>
      <p:ext uri="{BB962C8B-B14F-4D97-AF65-F5344CB8AC3E}">
        <p14:creationId xmlns="" xmlns:p14="http://schemas.microsoft.com/office/powerpoint/2010/main" val="5212288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1"/>
          </p:nvPr>
        </p:nvSpPr>
        <p:spPr>
          <a:xfrm>
            <a:off x="194267" y="424411"/>
            <a:ext cx="5427044" cy="6096310"/>
          </a:xfrm>
        </p:spPr>
        <p:txBody>
          <a:bodyPr>
            <a:normAutofit fontScale="70000" lnSpcReduction="20000"/>
          </a:bodyPr>
          <a:lstStyle/>
          <a:p>
            <a:pPr marL="0" indent="0">
              <a:buNone/>
            </a:pPr>
            <a:r>
              <a:rPr lang="es-MX" dirty="0">
                <a:solidFill>
                  <a:srgbClr val="FFC000"/>
                </a:solidFill>
                <a:effectLst/>
              </a:rPr>
              <a:t>Antes de contratar un crédito hipotecario la persona debe</a:t>
            </a:r>
            <a:r>
              <a:rPr lang="es-MX" dirty="0" smtClean="0">
                <a:solidFill>
                  <a:srgbClr val="FFC000"/>
                </a:solidFill>
                <a:effectLst/>
              </a:rPr>
              <a:t>:</a:t>
            </a:r>
          </a:p>
          <a:p>
            <a:pPr marL="0" indent="0">
              <a:buNone/>
            </a:pPr>
            <a:endParaRPr lang="es-MX" dirty="0">
              <a:solidFill>
                <a:srgbClr val="FFC000"/>
              </a:solidFill>
              <a:effectLst/>
            </a:endParaRPr>
          </a:p>
          <a:p>
            <a:pPr lvl="0">
              <a:buFont typeface="Wingdings" panose="05000000000000000000" pitchFamily="2" charset="2"/>
              <a:buChar char="ü"/>
            </a:pPr>
            <a:r>
              <a:rPr lang="es-MX" dirty="0">
                <a:effectLst/>
              </a:rPr>
              <a:t>Debe solicitar el documento expedido gratuitamente por las instituciones que garantiza al usuario durante 20 días naturales todas las variables financieras ofrecidas en el crédito hipotecario siempre y cuando el usuario entregue la documentación completa en dicho plazo.</a:t>
            </a:r>
          </a:p>
          <a:p>
            <a:pPr lvl="0">
              <a:buFont typeface="Wingdings" panose="05000000000000000000" pitchFamily="2" charset="2"/>
              <a:buChar char="ü"/>
            </a:pPr>
            <a:r>
              <a:rPr lang="es-MX" dirty="0">
                <a:effectLst/>
              </a:rPr>
              <a:t>Revisar que el crédito no tenga ninguna clave negativa.</a:t>
            </a:r>
          </a:p>
          <a:p>
            <a:pPr lvl="0">
              <a:buFont typeface="Wingdings" panose="05000000000000000000" pitchFamily="2" charset="2"/>
              <a:buChar char="ü"/>
            </a:pPr>
            <a:r>
              <a:rPr lang="es-MX" dirty="0">
                <a:effectLst/>
              </a:rPr>
              <a:t>Averiguar en el banco la zona de influencia o en que estados ofrece estos créditos.</a:t>
            </a:r>
          </a:p>
          <a:p>
            <a:pPr lvl="0">
              <a:buFont typeface="Wingdings" panose="05000000000000000000" pitchFamily="2" charset="2"/>
              <a:buChar char="ü"/>
            </a:pPr>
            <a:r>
              <a:rPr lang="es-MX" dirty="0">
                <a:effectLst/>
              </a:rPr>
              <a:t>Comparar las condiciones de crédito que ofrecen otras instituciones CONDUCEF</a:t>
            </a:r>
          </a:p>
          <a:p>
            <a:pPr lvl="0">
              <a:buFont typeface="Wingdings" panose="05000000000000000000" pitchFamily="2" charset="2"/>
              <a:buChar char="ü"/>
            </a:pPr>
            <a:r>
              <a:rPr lang="es-MX" dirty="0">
                <a:effectLst/>
              </a:rPr>
              <a:t>Acudir personalmente a la institución elegida para solicitar información de programas hipotecarios y aclarar todas sus dudas.</a:t>
            </a:r>
          </a:p>
          <a:p>
            <a:pPr lvl="0">
              <a:buFont typeface="Wingdings" panose="05000000000000000000" pitchFamily="2" charset="2"/>
              <a:buChar char="ü"/>
            </a:pPr>
            <a:r>
              <a:rPr lang="es-MX" dirty="0">
                <a:effectLst/>
              </a:rPr>
              <a:t>Evaluar la tasa de interés si va a ser fija o variable. </a:t>
            </a:r>
          </a:p>
          <a:p>
            <a:pPr lvl="0">
              <a:buFont typeface="Wingdings" panose="05000000000000000000" pitchFamily="2" charset="2"/>
              <a:buChar char="ü"/>
            </a:pPr>
            <a:r>
              <a:rPr lang="es-MX" dirty="0">
                <a:effectLst/>
              </a:rPr>
              <a:t>Planear bien sus gastos y compromisos para verificar su capacidad real de pago. </a:t>
            </a:r>
          </a:p>
          <a:p>
            <a:pPr lvl="0">
              <a:buFont typeface="Wingdings" panose="05000000000000000000" pitchFamily="2" charset="2"/>
              <a:buChar char="ü"/>
            </a:pPr>
            <a:r>
              <a:rPr lang="es-MX" dirty="0">
                <a:effectLst/>
              </a:rPr>
              <a:t>Solicitar a la institución una tabla de amortización del crédito para visualizar el importe aproximado de las mensualidades a pagar durante el tiempo que durara el crédito CONDUCEF</a:t>
            </a:r>
          </a:p>
          <a:p>
            <a:pPr>
              <a:buFont typeface="Wingdings" panose="05000000000000000000" pitchFamily="2" charset="2"/>
              <a:buChar char="ü"/>
            </a:pPr>
            <a:endParaRPr lang="es-MX" dirty="0"/>
          </a:p>
        </p:txBody>
      </p:sp>
      <p:sp>
        <p:nvSpPr>
          <p:cNvPr id="6" name="5 Marcador de contenido"/>
          <p:cNvSpPr>
            <a:spLocks noGrp="1"/>
          </p:cNvSpPr>
          <p:nvPr>
            <p:ph sz="half" idx="2"/>
          </p:nvPr>
        </p:nvSpPr>
        <p:spPr>
          <a:xfrm>
            <a:off x="5906124" y="194873"/>
            <a:ext cx="5801193" cy="6460760"/>
          </a:xfrm>
        </p:spPr>
        <p:txBody>
          <a:bodyPr>
            <a:normAutofit fontScale="70000" lnSpcReduction="20000"/>
          </a:bodyPr>
          <a:lstStyle/>
          <a:p>
            <a:pPr marL="0" indent="0">
              <a:buNone/>
            </a:pPr>
            <a:r>
              <a:rPr lang="es-MX" dirty="0">
                <a:solidFill>
                  <a:srgbClr val="FFC000"/>
                </a:solidFill>
                <a:effectLst/>
              </a:rPr>
              <a:t>¿Qué se debe tomar en cuenta después de contratar un crédito hipotecario</a:t>
            </a:r>
            <a:r>
              <a:rPr lang="es-MX" dirty="0" smtClean="0">
                <a:solidFill>
                  <a:srgbClr val="FFC000"/>
                </a:solidFill>
                <a:effectLst/>
              </a:rPr>
              <a:t>?</a:t>
            </a:r>
          </a:p>
          <a:p>
            <a:pPr marL="0" indent="0">
              <a:buNone/>
            </a:pPr>
            <a:endParaRPr lang="es-MX" dirty="0">
              <a:effectLst/>
            </a:endParaRPr>
          </a:p>
          <a:p>
            <a:pPr lvl="0">
              <a:buFont typeface="Wingdings" panose="05000000000000000000" pitchFamily="2" charset="2"/>
              <a:buChar char="Ø"/>
            </a:pPr>
            <a:r>
              <a:rPr lang="es-MX" dirty="0">
                <a:effectLst/>
              </a:rPr>
              <a:t>Verificar los compromisos y cumplirlos puntualmente durante todo el tiempo que dure el crédito.</a:t>
            </a:r>
          </a:p>
          <a:p>
            <a:pPr lvl="0">
              <a:buFont typeface="Wingdings" panose="05000000000000000000" pitchFamily="2" charset="2"/>
              <a:buChar char="Ø"/>
            </a:pPr>
            <a:r>
              <a:rPr lang="es-MX" dirty="0">
                <a:effectLst/>
              </a:rPr>
              <a:t>Estar al pendiente en los días de pago para evitarse intereses moratorios.</a:t>
            </a:r>
          </a:p>
          <a:p>
            <a:pPr lvl="0">
              <a:buFont typeface="Wingdings" panose="05000000000000000000" pitchFamily="2" charset="2"/>
              <a:buChar char="Ø"/>
            </a:pPr>
            <a:r>
              <a:rPr lang="es-MX" dirty="0">
                <a:effectLst/>
              </a:rPr>
              <a:t>Consultar los estados de cuenta pues en estos vienen detallados los movimientos efectuados durante un periodo determinado.</a:t>
            </a:r>
          </a:p>
          <a:p>
            <a:pPr lvl="0">
              <a:buFont typeface="Wingdings" panose="05000000000000000000" pitchFamily="2" charset="2"/>
              <a:buChar char="Ø"/>
            </a:pPr>
            <a:r>
              <a:rPr lang="es-MX" dirty="0">
                <a:effectLst/>
              </a:rPr>
              <a:t>Evaluar la conveniencia de realizar prepagos parciales o por el total de su deuda.</a:t>
            </a:r>
          </a:p>
          <a:p>
            <a:pPr lvl="0">
              <a:buFont typeface="Wingdings" panose="05000000000000000000" pitchFamily="2" charset="2"/>
              <a:buChar char="Ø"/>
            </a:pPr>
            <a:r>
              <a:rPr lang="es-MX" dirty="0">
                <a:effectLst/>
              </a:rPr>
              <a:t>Revisar los intereses que pueden ser deducibles de impuestos año con año.</a:t>
            </a:r>
          </a:p>
          <a:p>
            <a:pPr lvl="0">
              <a:buFont typeface="Wingdings" panose="05000000000000000000" pitchFamily="2" charset="2"/>
              <a:buChar char="Ø"/>
            </a:pPr>
            <a:r>
              <a:rPr lang="es-MX" dirty="0">
                <a:effectLst/>
              </a:rPr>
              <a:t>Al liquidar el crédito se debe obtener la carta de liberación de hipoteca, también verificar que se libere el gravamen en el registro público de la propiedad del estado donde este el inmueble. </a:t>
            </a:r>
          </a:p>
          <a:p>
            <a:pPr lvl="0">
              <a:buFont typeface="Wingdings" panose="05000000000000000000" pitchFamily="2" charset="2"/>
              <a:buChar char="Ø"/>
            </a:pPr>
            <a:r>
              <a:rPr lang="es-MX" dirty="0">
                <a:effectLst/>
              </a:rPr>
              <a:t>Revisar el apartado legal para conocer las características de contrato de hipoteca.</a:t>
            </a:r>
          </a:p>
          <a:p>
            <a:pPr marL="0" indent="0">
              <a:buNone/>
            </a:pPr>
            <a:endParaRPr lang="es-MX" dirty="0"/>
          </a:p>
        </p:txBody>
      </p:sp>
    </p:spTree>
    <p:extLst>
      <p:ext uri="{BB962C8B-B14F-4D97-AF65-F5344CB8AC3E}">
        <p14:creationId xmlns="" xmlns:p14="http://schemas.microsoft.com/office/powerpoint/2010/main" val="509341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Título"/>
          <p:cNvSpPr txBox="1">
            <a:spLocks/>
          </p:cNvSpPr>
          <p:nvPr/>
        </p:nvSpPr>
        <p:spPr>
          <a:xfrm>
            <a:off x="2238375" y="327323"/>
            <a:ext cx="8229600" cy="936104"/>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400" b="0" i="0" u="none" strike="noStrike" kern="1200" cap="small" spc="0" normalizeH="0" baseline="0" noProof="0" dirty="0" smtClean="0">
                <a:ln>
                  <a:noFill/>
                </a:ln>
                <a:solidFill>
                  <a:schemeClr val="tx1"/>
                </a:solidFill>
                <a:effectLst/>
                <a:uLnTx/>
                <a:uFillTx/>
                <a:latin typeface="Times New Roman" pitchFamily="18" charset="0"/>
                <a:ea typeface="+mj-ea"/>
                <a:cs typeface="Times New Roman" pitchFamily="18" charset="0"/>
              </a:rPr>
              <a:t>GUIA EXPLICATIVA PARA EL EMPLEO </a:t>
            </a:r>
            <a:br>
              <a:rPr kumimoji="0" lang="es-MX" sz="2400" b="0" i="0" u="none" strike="noStrike" kern="1200" cap="small"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s-MX" sz="2400" b="0" i="0" u="none" strike="noStrike" kern="1200" cap="small" spc="0" normalizeH="0" baseline="0" noProof="0" dirty="0" smtClean="0">
                <a:ln>
                  <a:noFill/>
                </a:ln>
                <a:solidFill>
                  <a:schemeClr val="tx1"/>
                </a:solidFill>
                <a:effectLst/>
                <a:uLnTx/>
                <a:uFillTx/>
                <a:latin typeface="Times New Roman" pitchFamily="18" charset="0"/>
                <a:ea typeface="+mj-ea"/>
                <a:cs typeface="Times New Roman" pitchFamily="18" charset="0"/>
              </a:rPr>
              <a:t>DE ESTE MATERIAL</a:t>
            </a:r>
          </a:p>
        </p:txBody>
      </p:sp>
      <p:sp>
        <p:nvSpPr>
          <p:cNvPr id="3" name="6 Marcador de contenido"/>
          <p:cNvSpPr txBox="1">
            <a:spLocks/>
          </p:cNvSpPr>
          <p:nvPr/>
        </p:nvSpPr>
        <p:spPr>
          <a:xfrm>
            <a:off x="2277294" y="1551459"/>
            <a:ext cx="8229600" cy="4929411"/>
          </a:xfrm>
          <a:prstGeom prst="rect">
            <a:avLst/>
          </a:prstGeom>
        </p:spPr>
        <p:txBody>
          <a:bodyPr>
            <a:noAutofit/>
          </a:bodyPr>
          <a:lstStyle/>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kumimoji="0" lang="es-ES" sz="1700" b="0" i="0" u="none" strike="noStrike" kern="1200" cap="none" spc="0" normalizeH="0" baseline="0" noProof="0" dirty="0" smtClean="0">
                <a:ln>
                  <a:noFill/>
                </a:ln>
                <a:solidFill>
                  <a:schemeClr val="tx1"/>
                </a:solidFill>
                <a:effectLst/>
                <a:uLnTx/>
                <a:uFillTx/>
                <a:latin typeface="+mn-lt"/>
                <a:ea typeface="+mn-ea"/>
                <a:cs typeface="+mn-cs"/>
              </a:rPr>
              <a:t>Este material busca</a:t>
            </a:r>
            <a:r>
              <a:rPr kumimoji="0" lang="es-ES" sz="1700" b="0" i="0" u="none" strike="noStrike" kern="1200" cap="none" spc="0" normalizeH="0" noProof="0" dirty="0" smtClean="0">
                <a:ln>
                  <a:noFill/>
                </a:ln>
                <a:solidFill>
                  <a:schemeClr val="tx1"/>
                </a:solidFill>
                <a:effectLst/>
                <a:uLnTx/>
                <a:uFillTx/>
                <a:latin typeface="+mn-lt"/>
                <a:ea typeface="+mn-ea"/>
                <a:cs typeface="+mn-cs"/>
              </a:rPr>
              <a:t> familiarizar al estudiante con la valuación de activos financieros, ya que esta herramienta será de suma utilidad en la gestión de títulos o valores financieros.</a:t>
            </a:r>
            <a:endParaRPr kumimoji="0" lang="es-ES" sz="17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endParaRPr kumimoji="0" lang="es-ES" sz="17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La herramienta de análisis</a:t>
            </a:r>
            <a:r>
              <a:rPr lang="es-MX" sz="1700" dirty="0" smtClean="0"/>
              <a:t> de los diferentes activos financieros </a:t>
            </a:r>
            <a:r>
              <a:rPr kumimoji="0" lang="es-MX" sz="1700" b="0" i="0" u="none" strike="noStrike" kern="1200" cap="none" spc="0" normalizeH="0" baseline="0" noProof="0" dirty="0" smtClean="0">
                <a:ln>
                  <a:noFill/>
                </a:ln>
                <a:solidFill>
                  <a:schemeClr val="tx1"/>
                </a:solidFill>
                <a:effectLst/>
                <a:uLnTx/>
                <a:uFillTx/>
                <a:latin typeface="+mn-lt"/>
                <a:ea typeface="+mn-ea"/>
                <a:cs typeface="+mn-cs"/>
              </a:rPr>
              <a:t> y su aplicación en la construcción</a:t>
            </a:r>
            <a:r>
              <a:rPr kumimoji="0" lang="es-MX" sz="1700" b="0" i="0" u="none" strike="noStrike" kern="1200" cap="none" spc="0" normalizeH="0" noProof="0" dirty="0" smtClean="0">
                <a:ln>
                  <a:noFill/>
                </a:ln>
                <a:solidFill>
                  <a:schemeClr val="tx1"/>
                </a:solidFill>
                <a:effectLst/>
                <a:uLnTx/>
                <a:uFillTx/>
                <a:latin typeface="+mn-lt"/>
                <a:ea typeface="+mn-ea"/>
                <a:cs typeface="+mn-cs"/>
              </a:rPr>
              <a:t> de carteras o portafolios de inversión permitirá evaluar las diferentes operaciones que permitan obtener un flujo de fondos permanente. </a:t>
            </a: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endParaRPr lang="es-MX" sz="1700" dirty="0" smtClean="0"/>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lang="es-MX" sz="1700" dirty="0" smtClean="0"/>
              <a:t>EL material aquí expuesto precisamente debe de permitir conocer de una manera didáctica y secuencial los principios fundamentales bajo los cuales están elaborados los diferentes activos financieros lo cual dará los conocimientos necesarios para resolver problemas, asesorar y proponer soluciones.</a:t>
            </a:r>
            <a:endParaRPr kumimoji="0" lang="es-ES" sz="17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endParaRPr kumimoji="0" lang="es-ES" sz="17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kumimoji="0" lang="es-MX" sz="17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Este material será utilizado en </a:t>
            </a:r>
            <a:r>
              <a:rPr kumimoji="0" lang="es-MX" sz="1700" b="1"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Power</a:t>
            </a:r>
            <a:r>
              <a:rPr kumimoji="0" lang="es-MX" sz="17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Point versión Office  en la versión 97- 2003 o superior y requiere de una computadora que tenga mínimo 512 </a:t>
            </a:r>
            <a:r>
              <a:rPr kumimoji="0" lang="es-MX" sz="1700" b="1"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mb</a:t>
            </a:r>
            <a:r>
              <a:rPr kumimoji="0" lang="es-MX" sz="17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de memoria RAM dicho programa y además de un video proyector</a:t>
            </a:r>
            <a:r>
              <a:rPr kumimoji="0" lang="es-MX" sz="17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p>
          <a:p>
            <a:pPr marL="0" marR="0" lvl="0" indent="0" algn="just" defTabSz="0" rtl="0" eaLnBrk="1" fontAlgn="auto" latinLnBrk="0" hangingPunct="1">
              <a:lnSpc>
                <a:spcPct val="100000"/>
              </a:lnSpc>
              <a:spcBef>
                <a:spcPts val="0"/>
              </a:spcBef>
              <a:spcAft>
                <a:spcPts val="0"/>
              </a:spcAft>
              <a:buClr>
                <a:schemeClr val="accent1"/>
              </a:buClr>
              <a:buSzPct val="70000"/>
              <a:buFontTx/>
              <a:buNone/>
              <a:tabLst/>
              <a:defRPr/>
            </a:pPr>
            <a:r>
              <a:rPr lang="es-MX" sz="1700" b="1" dirty="0" smtClean="0">
                <a:latin typeface="Times New Roman" pitchFamily="18" charset="0"/>
                <a:cs typeface="Times New Roman" pitchFamily="18" charset="0"/>
              </a:rPr>
              <a:t>Este material contiene </a:t>
            </a:r>
            <a:r>
              <a:rPr lang="es-MX" sz="1700" b="1" smtClean="0">
                <a:latin typeface="Times New Roman" pitchFamily="18" charset="0"/>
                <a:cs typeface="Times New Roman" pitchFamily="18" charset="0"/>
              </a:rPr>
              <a:t>86 diapositivas.</a:t>
            </a:r>
            <a:endParaRPr kumimoji="0" lang="es-MX" sz="1700" b="1"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0" rtl="0" eaLnBrk="1" fontAlgn="auto" latinLnBrk="0" hangingPunct="1">
              <a:lnSpc>
                <a:spcPct val="100000"/>
              </a:lnSpc>
              <a:spcBef>
                <a:spcPts val="0"/>
              </a:spcBef>
              <a:spcAft>
                <a:spcPts val="0"/>
              </a:spcAft>
              <a:buClr>
                <a:schemeClr val="accent1"/>
              </a:buClr>
              <a:buSzPct val="70000"/>
              <a:buFontTx/>
              <a:buNone/>
              <a:tabLst/>
              <a:defRPr/>
            </a:pPr>
            <a:endParaRPr kumimoji="0" lang="es-MX" sz="1700" b="0" i="0" u="none" strike="noStrike" kern="1200" cap="none" spc="0" normalizeH="0" baseline="0" noProof="0" dirty="0" smtClean="0">
              <a:ln>
                <a:noFill/>
              </a:ln>
              <a:solidFill>
                <a:srgbClr val="009900"/>
              </a:solidFill>
              <a:effectLst/>
              <a:uLnTx/>
              <a:uFillTx/>
              <a:latin typeface="+mn-lt"/>
              <a:ea typeface="+mn-ea"/>
              <a:cs typeface="+mn-cs"/>
            </a:endParaRPr>
          </a:p>
          <a:p>
            <a:pPr marL="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s-MX" sz="1700" b="0" i="0" u="none" strike="noStrike" kern="1200" cap="none" spc="0" normalizeH="0" baseline="0" noProof="0" dirty="0">
              <a:ln>
                <a:noFill/>
              </a:ln>
              <a:solidFill>
                <a:srgbClr val="009900"/>
              </a:solidFill>
              <a:effectLst/>
              <a:uLnTx/>
              <a:uFillTx/>
              <a:latin typeface="+mn-lt"/>
              <a:ea typeface="+mn-ea"/>
              <a:cs typeface="+mn-cs"/>
            </a:endParaRPr>
          </a:p>
        </p:txBody>
      </p:sp>
    </p:spTree>
    <p:extLst>
      <p:ext uri="{BB962C8B-B14F-4D97-AF65-F5344CB8AC3E}">
        <p14:creationId xmlns="" xmlns:p14="http://schemas.microsoft.com/office/powerpoint/2010/main" val="3631221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10 Imagen"/>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403986" y="4159045"/>
            <a:ext cx="3548777" cy="2698955"/>
          </a:xfrm>
          <a:prstGeom prst="rect">
            <a:avLst/>
          </a:prstGeom>
        </p:spPr>
      </p:pic>
      <p:sp>
        <p:nvSpPr>
          <p:cNvPr id="2" name="1 Título"/>
          <p:cNvSpPr>
            <a:spLocks noGrp="1"/>
          </p:cNvSpPr>
          <p:nvPr>
            <p:ph type="title"/>
          </p:nvPr>
        </p:nvSpPr>
        <p:spPr>
          <a:xfrm>
            <a:off x="988746" y="294807"/>
            <a:ext cx="10353761" cy="1325563"/>
          </a:xfrm>
        </p:spPr>
        <p:txBody>
          <a:bodyPr>
            <a:normAutofit/>
          </a:bodyPr>
          <a:lstStyle/>
          <a:p>
            <a:r>
              <a:rPr lang="es-MX" dirty="0" smtClean="0">
                <a:solidFill>
                  <a:srgbClr val="FF0000"/>
                </a:solidFill>
                <a:effectLst/>
              </a:rPr>
              <a:t>Crédito </a:t>
            </a:r>
            <a:r>
              <a:rPr lang="es-MX" dirty="0">
                <a:solidFill>
                  <a:srgbClr val="FF0000"/>
                </a:solidFill>
                <a:effectLst/>
              </a:rPr>
              <a:t>corporativo o empresarial </a:t>
            </a:r>
            <a:br>
              <a:rPr lang="es-MX" dirty="0">
                <a:solidFill>
                  <a:srgbClr val="FF0000"/>
                </a:solidFill>
                <a:effectLst/>
              </a:rPr>
            </a:br>
            <a:endParaRPr lang="es-MX" dirty="0">
              <a:solidFill>
                <a:srgbClr val="FF0000"/>
              </a:solidFill>
            </a:endParaRPr>
          </a:p>
        </p:txBody>
      </p:sp>
      <p:sp>
        <p:nvSpPr>
          <p:cNvPr id="5" name="4 Marcador de texto"/>
          <p:cNvSpPr>
            <a:spLocks noGrp="1"/>
          </p:cNvSpPr>
          <p:nvPr>
            <p:ph type="body" idx="1"/>
          </p:nvPr>
        </p:nvSpPr>
        <p:spPr>
          <a:xfrm>
            <a:off x="6614423" y="1042877"/>
            <a:ext cx="4879199" cy="823912"/>
          </a:xfrm>
        </p:spPr>
        <p:txBody>
          <a:bodyPr/>
          <a:lstStyle/>
          <a:p>
            <a:r>
              <a:rPr lang="es-MX" dirty="0">
                <a:effectLst/>
              </a:rPr>
              <a:t>Clasificación: </a:t>
            </a:r>
          </a:p>
        </p:txBody>
      </p:sp>
      <p:sp>
        <p:nvSpPr>
          <p:cNvPr id="8" name="7 Marcador de texto"/>
          <p:cNvSpPr>
            <a:spLocks noGrp="1"/>
          </p:cNvSpPr>
          <p:nvPr>
            <p:ph sz="half" idx="2"/>
          </p:nvPr>
        </p:nvSpPr>
        <p:spPr>
          <a:xfrm>
            <a:off x="6179575" y="2094271"/>
            <a:ext cx="5672602" cy="4501401"/>
          </a:xfrm>
        </p:spPr>
        <p:txBody>
          <a:bodyPr>
            <a:normAutofit fontScale="77500" lnSpcReduction="20000"/>
          </a:bodyPr>
          <a:lstStyle/>
          <a:p>
            <a:r>
              <a:rPr lang="es-MX" dirty="0" smtClean="0"/>
              <a:t>a) Para </a:t>
            </a:r>
            <a:r>
              <a:rPr lang="es-MX" dirty="0"/>
              <a:t>capital de trabajo: son financiamientos a corto plazo que se emplean para apoyar necesidades que se derivan de las operaciones del negocio. (adquirir materia prima, liquidar compromisos con proveedores y/o acreedores cubrir requerimientos de la tesorería)</a:t>
            </a:r>
          </a:p>
          <a:p>
            <a:r>
              <a:rPr lang="es-MX" dirty="0" smtClean="0"/>
              <a:t>b) Para </a:t>
            </a:r>
            <a:r>
              <a:rPr lang="es-MX" dirty="0"/>
              <a:t>inversiones en activos fijos (Créditos para capital de trabajo): son financiamientos a mediano y largo plazo para:</a:t>
            </a:r>
          </a:p>
          <a:p>
            <a:pPr marL="0" indent="0">
              <a:buNone/>
            </a:pPr>
            <a:r>
              <a:rPr lang="es-MX" dirty="0" smtClean="0"/>
              <a:t>•La </a:t>
            </a:r>
            <a:r>
              <a:rPr lang="es-MX" dirty="0"/>
              <a:t>adquisición de activos fijos</a:t>
            </a:r>
          </a:p>
          <a:p>
            <a:pPr marL="0" indent="0">
              <a:buNone/>
            </a:pPr>
            <a:r>
              <a:rPr lang="es-MX" dirty="0" smtClean="0"/>
              <a:t>•Ampliación </a:t>
            </a:r>
            <a:r>
              <a:rPr lang="es-MX" dirty="0"/>
              <a:t>de la planta productiva</a:t>
            </a:r>
          </a:p>
          <a:p>
            <a:pPr marL="0" indent="0">
              <a:buNone/>
            </a:pPr>
            <a:r>
              <a:rPr lang="es-MX" dirty="0" smtClean="0"/>
              <a:t>•Desarrollo </a:t>
            </a:r>
            <a:r>
              <a:rPr lang="es-MX" dirty="0"/>
              <a:t>de proyectos industriales</a:t>
            </a:r>
          </a:p>
          <a:p>
            <a:pPr marL="0" indent="0">
              <a:buNone/>
            </a:pPr>
            <a:r>
              <a:rPr lang="es-MX" dirty="0" smtClean="0"/>
              <a:t>•Proyectos </a:t>
            </a:r>
            <a:r>
              <a:rPr lang="es-MX" dirty="0"/>
              <a:t>inmobiliarios </a:t>
            </a:r>
          </a:p>
          <a:p>
            <a:pPr marL="0" indent="0">
              <a:buNone/>
            </a:pPr>
            <a:r>
              <a:rPr lang="es-MX" dirty="0"/>
              <a:t>Su formalización requiere un contrato de crédito ratificado ante el fedatario. </a:t>
            </a:r>
          </a:p>
          <a:p>
            <a:endParaRPr lang="es-MX" dirty="0"/>
          </a:p>
        </p:txBody>
      </p:sp>
      <p:sp>
        <p:nvSpPr>
          <p:cNvPr id="10" name="9 Marcador de contenido"/>
          <p:cNvSpPr>
            <a:spLocks noGrp="1"/>
          </p:cNvSpPr>
          <p:nvPr>
            <p:ph sz="quarter" idx="4"/>
          </p:nvPr>
        </p:nvSpPr>
        <p:spPr>
          <a:xfrm>
            <a:off x="505918" y="1428205"/>
            <a:ext cx="5496676" cy="3247034"/>
          </a:xfrm>
        </p:spPr>
        <p:txBody>
          <a:bodyPr>
            <a:normAutofit fontScale="85000" lnSpcReduction="20000"/>
          </a:bodyPr>
          <a:lstStyle/>
          <a:p>
            <a:pPr algn="just"/>
            <a:r>
              <a:rPr lang="es-MX" dirty="0">
                <a:effectLst/>
              </a:rPr>
              <a:t>Es un contrato por medio del cual las instituciones financieras otorgan recursos para canalizarlos a la producción. </a:t>
            </a:r>
          </a:p>
          <a:p>
            <a:pPr marL="0" indent="0" algn="just">
              <a:buNone/>
            </a:pPr>
            <a:r>
              <a:rPr lang="es-MX" dirty="0">
                <a:effectLst/>
              </a:rPr>
              <a:t>Las instituciones utilizan los siguientes tipos de crédito:</a:t>
            </a:r>
          </a:p>
          <a:p>
            <a:pPr lvl="0"/>
            <a:r>
              <a:rPr lang="es-MX" dirty="0">
                <a:effectLst/>
              </a:rPr>
              <a:t>Simple </a:t>
            </a:r>
          </a:p>
          <a:p>
            <a:pPr lvl="0"/>
            <a:r>
              <a:rPr lang="es-MX" dirty="0">
                <a:effectLst/>
              </a:rPr>
              <a:t>Quirografario</a:t>
            </a:r>
          </a:p>
          <a:p>
            <a:pPr lvl="0"/>
            <a:r>
              <a:rPr lang="es-MX" dirty="0">
                <a:effectLst/>
              </a:rPr>
              <a:t>De habilitación o avío</a:t>
            </a:r>
          </a:p>
          <a:p>
            <a:pPr lvl="0"/>
            <a:r>
              <a:rPr lang="es-MX" dirty="0">
                <a:effectLst/>
              </a:rPr>
              <a:t>Refaccionario</a:t>
            </a:r>
          </a:p>
          <a:p>
            <a:endParaRPr lang="es-MX" dirty="0"/>
          </a:p>
        </p:txBody>
      </p:sp>
    </p:spTree>
    <p:extLst>
      <p:ext uri="{BB962C8B-B14F-4D97-AF65-F5344CB8AC3E}">
        <p14:creationId xmlns="" xmlns:p14="http://schemas.microsoft.com/office/powerpoint/2010/main" val="21128969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94" y="609600"/>
            <a:ext cx="10353762" cy="934387"/>
          </a:xfrm>
        </p:spPr>
        <p:txBody>
          <a:bodyPr>
            <a:normAutofit fontScale="90000"/>
          </a:bodyPr>
          <a:lstStyle/>
          <a:p>
            <a:r>
              <a:rPr lang="es-MX" dirty="0">
                <a:solidFill>
                  <a:srgbClr val="FF0000"/>
                </a:solidFill>
                <a:effectLst/>
              </a:rPr>
              <a:t>Crédito simple </a:t>
            </a:r>
            <a:br>
              <a:rPr lang="es-MX" dirty="0">
                <a:solidFill>
                  <a:srgbClr val="FF0000"/>
                </a:solidFill>
                <a:effectLst/>
              </a:rPr>
            </a:br>
            <a:endParaRPr lang="es-MX" dirty="0">
              <a:solidFill>
                <a:srgbClr val="FF0000"/>
              </a:solidFill>
            </a:endParaRPr>
          </a:p>
        </p:txBody>
      </p:sp>
      <p:sp>
        <p:nvSpPr>
          <p:cNvPr id="16" name="15 Marcador de texto"/>
          <p:cNvSpPr>
            <a:spLocks noGrp="1"/>
          </p:cNvSpPr>
          <p:nvPr>
            <p:ph type="body" sz="half" idx="15"/>
          </p:nvPr>
        </p:nvSpPr>
        <p:spPr>
          <a:xfrm>
            <a:off x="7777717" y="1140541"/>
            <a:ext cx="4153727" cy="5304503"/>
          </a:xfrm>
        </p:spPr>
        <p:txBody>
          <a:bodyPr>
            <a:normAutofit/>
          </a:bodyPr>
          <a:lstStyle/>
          <a:p>
            <a:endParaRPr lang="es-MX" dirty="0" smtClean="0">
              <a:effectLst/>
            </a:endParaRPr>
          </a:p>
          <a:p>
            <a:r>
              <a:rPr lang="es-MX" dirty="0" smtClean="0">
                <a:effectLst/>
              </a:rPr>
              <a:t>Características</a:t>
            </a:r>
            <a:r>
              <a:rPr lang="es-MX" dirty="0">
                <a:effectLst/>
              </a:rPr>
              <a:t>: </a:t>
            </a:r>
            <a:endParaRPr lang="es-MX" dirty="0" smtClean="0">
              <a:effectLst/>
            </a:endParaRPr>
          </a:p>
          <a:p>
            <a:endParaRPr lang="es-MX" dirty="0">
              <a:effectLst/>
            </a:endParaRPr>
          </a:p>
          <a:p>
            <a:pPr marL="285750" lvl="0" indent="-285750" algn="l">
              <a:buFont typeface="Arial" panose="020B0604020202020204" pitchFamily="34" charset="0"/>
              <a:buChar char="•"/>
            </a:pPr>
            <a:r>
              <a:rPr lang="es-MX" dirty="0">
                <a:effectLst/>
              </a:rPr>
              <a:t>Solo se utiliza para un proyecto. </a:t>
            </a:r>
          </a:p>
          <a:p>
            <a:pPr marL="285750" lvl="0" indent="-285750" algn="l">
              <a:buFont typeface="Arial" panose="020B0604020202020204" pitchFamily="34" charset="0"/>
              <a:buChar char="•"/>
            </a:pPr>
            <a:r>
              <a:rPr lang="es-MX" dirty="0">
                <a:effectLst/>
              </a:rPr>
              <a:t>El contrato finaliza cuando se termina de pagar el crédito. </a:t>
            </a:r>
          </a:p>
          <a:p>
            <a:pPr marL="285750" lvl="0" indent="-285750" algn="l">
              <a:buFont typeface="Arial" panose="020B0604020202020204" pitchFamily="34" charset="0"/>
              <a:buChar char="•"/>
            </a:pPr>
            <a:r>
              <a:rPr lang="es-MX" dirty="0">
                <a:effectLst/>
              </a:rPr>
              <a:t>El dinero se puede destinar solo a una de las necesidades del empresario como: compra de activos fijos, capital de trabajo, compra de inmuebles maquinaria o equipo. </a:t>
            </a:r>
          </a:p>
        </p:txBody>
      </p:sp>
      <p:sp>
        <p:nvSpPr>
          <p:cNvPr id="14" name="13 Marcador de texto"/>
          <p:cNvSpPr>
            <a:spLocks noGrp="1"/>
          </p:cNvSpPr>
          <p:nvPr>
            <p:ph type="body" sz="quarter" idx="3"/>
          </p:nvPr>
        </p:nvSpPr>
        <p:spPr>
          <a:xfrm>
            <a:off x="4561898" y="1722755"/>
            <a:ext cx="3298558" cy="823304"/>
          </a:xfrm>
        </p:spPr>
        <p:txBody>
          <a:bodyPr/>
          <a:lstStyle/>
          <a:p>
            <a:r>
              <a:rPr lang="es-MX" dirty="0" smtClean="0"/>
              <a:t>Requisitos.</a:t>
            </a:r>
            <a:endParaRPr lang="es-MX" dirty="0"/>
          </a:p>
        </p:txBody>
      </p:sp>
      <p:sp>
        <p:nvSpPr>
          <p:cNvPr id="17" name="16 Marcador de texto"/>
          <p:cNvSpPr>
            <a:spLocks noGrp="1"/>
          </p:cNvSpPr>
          <p:nvPr>
            <p:ph type="body" sz="half" idx="16"/>
          </p:nvPr>
        </p:nvSpPr>
        <p:spPr>
          <a:xfrm>
            <a:off x="4636608" y="3125113"/>
            <a:ext cx="3299821" cy="2879576"/>
          </a:xfrm>
        </p:spPr>
        <p:txBody>
          <a:bodyPr>
            <a:normAutofit/>
          </a:bodyPr>
          <a:lstStyle/>
          <a:p>
            <a:pPr marL="285750" lvl="0" indent="-285750" algn="l">
              <a:buFont typeface="Arial" panose="020B0604020202020204" pitchFamily="34" charset="0"/>
              <a:buChar char="•"/>
            </a:pPr>
            <a:r>
              <a:rPr lang="es-MX" dirty="0" smtClean="0">
                <a:effectLst/>
              </a:rPr>
              <a:t>Destinar </a:t>
            </a:r>
            <a:r>
              <a:rPr lang="es-MX" dirty="0">
                <a:effectLst/>
              </a:rPr>
              <a:t>el crédito a una finalidad mercantil. </a:t>
            </a:r>
          </a:p>
          <a:p>
            <a:pPr marL="285750" lvl="0" indent="-285750" algn="l">
              <a:buFont typeface="Arial" panose="020B0604020202020204" pitchFamily="34" charset="0"/>
              <a:buChar char="•"/>
            </a:pPr>
            <a:r>
              <a:rPr lang="es-MX" dirty="0">
                <a:effectLst/>
              </a:rPr>
              <a:t>Comprobar el propósito del crédito y su capacidad de pago para que pueda determinarse el importe total, plazo, periodo de gracia y su disposición. </a:t>
            </a:r>
          </a:p>
          <a:p>
            <a:pPr marL="285750" lvl="0" indent="-285750" algn="l">
              <a:buFont typeface="Arial" panose="020B0604020202020204" pitchFamily="34" charset="0"/>
              <a:buChar char="•"/>
            </a:pPr>
            <a:r>
              <a:rPr lang="es-MX" dirty="0">
                <a:effectLst/>
              </a:rPr>
              <a:t>Tener antecedentes crediticios adecuados en el buró de crédito.   </a:t>
            </a:r>
          </a:p>
        </p:txBody>
      </p:sp>
      <p:graphicFrame>
        <p:nvGraphicFramePr>
          <p:cNvPr id="3" name="2 Diagrama"/>
          <p:cNvGraphicFramePr/>
          <p:nvPr>
            <p:extLst>
              <p:ext uri="{D42A27DB-BD31-4B8C-83A1-F6EECF244321}">
                <p14:modId xmlns="" xmlns:p14="http://schemas.microsoft.com/office/powerpoint/2010/main" val="743019726"/>
              </p:ext>
            </p:extLst>
          </p:nvPr>
        </p:nvGraphicFramePr>
        <p:xfrm>
          <a:off x="-1858298" y="250723"/>
          <a:ext cx="7565923" cy="55748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5750988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Marcador de contenido"/>
          <p:cNvSpPr>
            <a:spLocks noGrp="1"/>
          </p:cNvSpPr>
          <p:nvPr>
            <p:ph sz="half" idx="1"/>
          </p:nvPr>
        </p:nvSpPr>
        <p:spPr>
          <a:xfrm>
            <a:off x="530942" y="530943"/>
            <a:ext cx="5398441" cy="5260258"/>
          </a:xfrm>
        </p:spPr>
        <p:txBody>
          <a:bodyPr>
            <a:normAutofit fontScale="92500" lnSpcReduction="20000"/>
          </a:bodyPr>
          <a:lstStyle/>
          <a:p>
            <a:pPr marL="0" indent="0">
              <a:buNone/>
            </a:pPr>
            <a:r>
              <a:rPr lang="es-MX" dirty="0">
                <a:effectLst/>
              </a:rPr>
              <a:t>Clasificación </a:t>
            </a:r>
            <a:endParaRPr lang="es-MX" dirty="0" smtClean="0">
              <a:effectLst/>
            </a:endParaRPr>
          </a:p>
          <a:p>
            <a:pPr marL="0" indent="0">
              <a:buNone/>
            </a:pPr>
            <a:endParaRPr lang="es-MX" dirty="0">
              <a:effectLst/>
            </a:endParaRPr>
          </a:p>
          <a:p>
            <a:r>
              <a:rPr lang="es-MX" dirty="0">
                <a:effectLst/>
              </a:rPr>
              <a:t>Crédito de dinero.</a:t>
            </a:r>
          </a:p>
          <a:p>
            <a:r>
              <a:rPr lang="es-MX" dirty="0">
                <a:effectLst/>
              </a:rPr>
              <a:t>Crédito en cuenta corriente.</a:t>
            </a:r>
          </a:p>
          <a:p>
            <a:r>
              <a:rPr lang="es-MX" dirty="0">
                <a:effectLst/>
              </a:rPr>
              <a:t> Crédito de descuentos garantizados. </a:t>
            </a:r>
          </a:p>
          <a:p>
            <a:r>
              <a:rPr lang="es-MX" dirty="0">
                <a:effectLst/>
              </a:rPr>
              <a:t>Créditos libres y de destino.</a:t>
            </a:r>
          </a:p>
          <a:p>
            <a:pPr marL="0" indent="0">
              <a:buNone/>
            </a:pPr>
            <a:endParaRPr lang="es-MX" dirty="0"/>
          </a:p>
          <a:p>
            <a:pPr marL="0" indent="0">
              <a:buNone/>
            </a:pPr>
            <a:endParaRPr lang="es-MX" dirty="0"/>
          </a:p>
        </p:txBody>
      </p:sp>
      <p:sp>
        <p:nvSpPr>
          <p:cNvPr id="12" name="11 Marcador de contenido"/>
          <p:cNvSpPr>
            <a:spLocks noGrp="1"/>
          </p:cNvSpPr>
          <p:nvPr>
            <p:ph sz="half" idx="2"/>
          </p:nvPr>
        </p:nvSpPr>
        <p:spPr>
          <a:xfrm>
            <a:off x="6394630" y="2250551"/>
            <a:ext cx="5094154" cy="3702881"/>
          </a:xfrm>
        </p:spPr>
        <p:txBody>
          <a:bodyPr>
            <a:normAutofit fontScale="92500" lnSpcReduction="20000"/>
          </a:bodyPr>
          <a:lstStyle/>
          <a:p>
            <a:pPr marL="0" indent="0">
              <a:buNone/>
            </a:pPr>
            <a:r>
              <a:rPr lang="es-MX" dirty="0">
                <a:effectLst/>
              </a:rPr>
              <a:t>Causas de extinción </a:t>
            </a:r>
            <a:endParaRPr lang="es-MX" dirty="0" smtClean="0">
              <a:effectLst/>
            </a:endParaRPr>
          </a:p>
          <a:p>
            <a:pPr marL="0" indent="0">
              <a:buNone/>
            </a:pPr>
            <a:endParaRPr lang="es-MX" dirty="0">
              <a:effectLst/>
            </a:endParaRPr>
          </a:p>
          <a:p>
            <a:pPr marL="285750" indent="-285750"/>
            <a:r>
              <a:rPr lang="es-MX" dirty="0">
                <a:effectLst/>
              </a:rPr>
              <a:t>La disposición total de su importe.</a:t>
            </a:r>
          </a:p>
          <a:p>
            <a:pPr marL="285750" indent="-285750"/>
            <a:r>
              <a:rPr lang="es-MX" dirty="0">
                <a:effectLst/>
              </a:rPr>
              <a:t>La expiración del plazo convenido.</a:t>
            </a:r>
          </a:p>
          <a:p>
            <a:pPr marL="285750" indent="-285750"/>
            <a:r>
              <a:rPr lang="es-MX" dirty="0">
                <a:effectLst/>
              </a:rPr>
              <a:t>La notificación de haberse concluido el contrato. </a:t>
            </a:r>
          </a:p>
          <a:p>
            <a:pPr marL="285750" indent="-285750"/>
            <a:r>
              <a:rPr lang="es-MX" dirty="0">
                <a:effectLst/>
              </a:rPr>
              <a:t>La denuncia del contrato. </a:t>
            </a:r>
          </a:p>
          <a:p>
            <a:pPr marL="285750" indent="-285750"/>
            <a:r>
              <a:rPr lang="es-MX" dirty="0">
                <a:effectLst/>
              </a:rPr>
              <a:t>La muerte, inhabilitación o ausencia del acreditado. </a:t>
            </a:r>
          </a:p>
          <a:p>
            <a:pPr marL="0" indent="0">
              <a:buNone/>
            </a:pPr>
            <a:endParaRPr lang="es-MX" dirty="0"/>
          </a:p>
        </p:txBody>
      </p:sp>
      <p:pic>
        <p:nvPicPr>
          <p:cNvPr id="205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264366" y="3297266"/>
            <a:ext cx="3986059" cy="305114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4728480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93874" y="114924"/>
            <a:ext cx="10353761" cy="1326321"/>
          </a:xfrm>
        </p:spPr>
        <p:txBody>
          <a:bodyPr/>
          <a:lstStyle/>
          <a:p>
            <a:r>
              <a:rPr lang="es-MX" dirty="0" smtClean="0">
                <a:solidFill>
                  <a:srgbClr val="FF0000"/>
                </a:solidFill>
                <a:effectLst/>
              </a:rPr>
              <a:t>Crédito </a:t>
            </a:r>
            <a:r>
              <a:rPr lang="es-MX" dirty="0">
                <a:solidFill>
                  <a:srgbClr val="FF0000"/>
                </a:solidFill>
                <a:effectLst/>
              </a:rPr>
              <a:t>de habilitación o Avió</a:t>
            </a:r>
            <a:br>
              <a:rPr lang="es-MX" dirty="0">
                <a:solidFill>
                  <a:srgbClr val="FF0000"/>
                </a:solidFill>
                <a:effectLst/>
              </a:rPr>
            </a:br>
            <a:endParaRPr lang="es-MX" dirty="0">
              <a:solidFill>
                <a:srgbClr val="FF0000"/>
              </a:solidFill>
            </a:endParaRPr>
          </a:p>
        </p:txBody>
      </p:sp>
      <p:sp>
        <p:nvSpPr>
          <p:cNvPr id="3" name="2 Marcador de contenido"/>
          <p:cNvSpPr>
            <a:spLocks noGrp="1"/>
          </p:cNvSpPr>
          <p:nvPr>
            <p:ph idx="1"/>
          </p:nvPr>
        </p:nvSpPr>
        <p:spPr>
          <a:xfrm>
            <a:off x="254832" y="1034321"/>
            <a:ext cx="11692329" cy="5636301"/>
          </a:xfrm>
        </p:spPr>
        <p:txBody>
          <a:bodyPr>
            <a:normAutofit/>
          </a:bodyPr>
          <a:lstStyle/>
          <a:p>
            <a:pPr marL="0" indent="0">
              <a:buNone/>
            </a:pPr>
            <a:r>
              <a:rPr lang="es-MX" dirty="0" smtClean="0">
                <a:effectLst/>
              </a:rPr>
              <a:t>Se </a:t>
            </a:r>
            <a:r>
              <a:rPr lang="es-MX" dirty="0">
                <a:effectLst/>
              </a:rPr>
              <a:t>le conoce como crédito a la producción porque su importe debe invertirse en adquirir los medios productivos necesarios para el fomento de una empresa. </a:t>
            </a:r>
          </a:p>
          <a:p>
            <a:pPr marL="0" indent="0">
              <a:buNone/>
            </a:pPr>
            <a:r>
              <a:rPr lang="es-MX" dirty="0">
                <a:effectLst/>
              </a:rPr>
              <a:t>Es un tipo de crédito a mediano plazo para comprar  materias primas y materiales, pagar salarios  y cubrir gastos directos de la explotación u operación de las empresas.   </a:t>
            </a:r>
          </a:p>
          <a:p>
            <a:pPr marL="0" indent="0">
              <a:buNone/>
            </a:pPr>
            <a:r>
              <a:rPr lang="es-MX" dirty="0">
                <a:effectLst/>
              </a:rPr>
              <a:t>Sirve para  el fortalecer el ciclo productivo de las empresas, incrementar su capital de trabajo y fomentar la producción de bienes y servicios. </a:t>
            </a:r>
            <a:endParaRPr lang="es-MX" dirty="0" smtClean="0">
              <a:effectLst/>
            </a:endParaRPr>
          </a:p>
          <a:p>
            <a:pPr marL="0" indent="0">
              <a:buNone/>
            </a:pPr>
            <a:endParaRPr lang="es-MX" dirty="0">
              <a:effectLst/>
            </a:endParaRPr>
          </a:p>
          <a:p>
            <a:pPr marL="0" indent="0">
              <a:buNone/>
            </a:pPr>
            <a:r>
              <a:rPr lang="es-MX" dirty="0">
                <a:effectLst/>
              </a:rPr>
              <a:t>Características:</a:t>
            </a:r>
          </a:p>
          <a:p>
            <a:pPr>
              <a:buFont typeface="Wingdings" panose="05000000000000000000" pitchFamily="2" charset="2"/>
              <a:buChar char="v"/>
            </a:pPr>
            <a:r>
              <a:rPr lang="es-MX" dirty="0">
                <a:effectLst/>
              </a:rPr>
              <a:t>Se debe elaborar un estudio de crédito.</a:t>
            </a:r>
          </a:p>
          <a:p>
            <a:pPr>
              <a:buFont typeface="Wingdings" panose="05000000000000000000" pitchFamily="2" charset="2"/>
              <a:buChar char="v"/>
            </a:pPr>
            <a:r>
              <a:rPr lang="es-MX" dirty="0">
                <a:effectLst/>
              </a:rPr>
              <a:t>Es plazo es propuesto en el proyecto de inversión.  </a:t>
            </a:r>
          </a:p>
          <a:p>
            <a:pPr>
              <a:buFont typeface="Wingdings" panose="05000000000000000000" pitchFamily="2" charset="2"/>
              <a:buChar char="v"/>
            </a:pPr>
            <a:r>
              <a:rPr lang="es-MX" dirty="0">
                <a:effectLst/>
              </a:rPr>
              <a:t>Los periodos para el capital e interés se establecen de acuerdo con el proyecto de inversión (mensual, bimestral, etc.)</a:t>
            </a:r>
          </a:p>
          <a:p>
            <a:pPr marL="0" indent="0">
              <a:buNone/>
            </a:pPr>
            <a:endParaRPr lang="es-MX" dirty="0"/>
          </a:p>
        </p:txBody>
      </p:sp>
    </p:spTree>
    <p:extLst>
      <p:ext uri="{BB962C8B-B14F-4D97-AF65-F5344CB8AC3E}">
        <p14:creationId xmlns="" xmlns:p14="http://schemas.microsoft.com/office/powerpoint/2010/main" val="14903038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3854" y="249836"/>
            <a:ext cx="10353761" cy="1326321"/>
          </a:xfrm>
        </p:spPr>
        <p:txBody>
          <a:bodyPr/>
          <a:lstStyle/>
          <a:p>
            <a:r>
              <a:rPr lang="es-MX" dirty="0" smtClean="0">
                <a:solidFill>
                  <a:srgbClr val="FF0000"/>
                </a:solidFill>
                <a:effectLst/>
              </a:rPr>
              <a:t>Crédito </a:t>
            </a:r>
            <a:r>
              <a:rPr lang="es-MX" dirty="0">
                <a:solidFill>
                  <a:srgbClr val="FF0000"/>
                </a:solidFill>
                <a:effectLst/>
              </a:rPr>
              <a:t>refaccionario. </a:t>
            </a:r>
            <a:br>
              <a:rPr lang="es-MX" dirty="0">
                <a:solidFill>
                  <a:srgbClr val="FF0000"/>
                </a:solidFill>
                <a:effectLst/>
              </a:rPr>
            </a:br>
            <a:endParaRPr lang="es-MX" dirty="0">
              <a:solidFill>
                <a:srgbClr val="FF0000"/>
              </a:solidFill>
            </a:endParaRPr>
          </a:p>
        </p:txBody>
      </p:sp>
      <p:sp>
        <p:nvSpPr>
          <p:cNvPr id="3" name="2 Marcador de contenido"/>
          <p:cNvSpPr>
            <a:spLocks noGrp="1"/>
          </p:cNvSpPr>
          <p:nvPr>
            <p:ph idx="1"/>
          </p:nvPr>
        </p:nvSpPr>
        <p:spPr>
          <a:xfrm>
            <a:off x="134911" y="1169233"/>
            <a:ext cx="11842230" cy="5321508"/>
          </a:xfrm>
        </p:spPr>
        <p:txBody>
          <a:bodyPr>
            <a:normAutofit fontScale="77500" lnSpcReduction="20000"/>
          </a:bodyPr>
          <a:lstStyle/>
          <a:p>
            <a:pPr marL="0" indent="0">
              <a:buNone/>
            </a:pPr>
            <a:r>
              <a:rPr lang="es-MX" dirty="0" smtClean="0">
                <a:effectLst/>
              </a:rPr>
              <a:t>Es </a:t>
            </a:r>
            <a:r>
              <a:rPr lang="es-MX" dirty="0">
                <a:effectLst/>
              </a:rPr>
              <a:t>un crédito otorgado a mediano o largo plazo para fortalecer o incrementar los activos fijos de las empresas industriales, agrícolas  o ganaderas y así aumentar su producción. </a:t>
            </a:r>
            <a:endParaRPr lang="es-MX" dirty="0" smtClean="0">
              <a:effectLst/>
            </a:endParaRPr>
          </a:p>
          <a:p>
            <a:pPr marL="0" indent="0">
              <a:buNone/>
            </a:pPr>
            <a:endParaRPr lang="es-MX" dirty="0">
              <a:effectLst/>
            </a:endParaRPr>
          </a:p>
          <a:p>
            <a:pPr marL="0" indent="0" algn="ctr">
              <a:buNone/>
            </a:pPr>
            <a:r>
              <a:rPr lang="es-MX" dirty="0">
                <a:effectLst/>
              </a:rPr>
              <a:t>Sirve para adquirir activos fijos como: </a:t>
            </a:r>
          </a:p>
          <a:p>
            <a:pPr algn="ctr"/>
            <a:r>
              <a:rPr lang="es-MX" dirty="0">
                <a:effectLst/>
              </a:rPr>
              <a:t>Instrumentos de labranza, abono, ganado. </a:t>
            </a:r>
          </a:p>
          <a:p>
            <a:pPr algn="ctr"/>
            <a:r>
              <a:rPr lang="es-MX" dirty="0">
                <a:effectLst/>
              </a:rPr>
              <a:t>Plantaciones, cultivos cíclicos o permanentes en tierras de cultivo.  </a:t>
            </a:r>
          </a:p>
          <a:p>
            <a:pPr algn="ctr"/>
            <a:r>
              <a:rPr lang="es-MX" dirty="0">
                <a:effectLst/>
              </a:rPr>
              <a:t>Compra o instalación de maquinaria.</a:t>
            </a:r>
          </a:p>
          <a:p>
            <a:pPr algn="ctr"/>
            <a:r>
              <a:rPr lang="es-MX" dirty="0">
                <a:effectLst/>
              </a:rPr>
              <a:t>Para pagar ciertos pasivos o deudas con proveedores. </a:t>
            </a:r>
            <a:endParaRPr lang="es-MX" dirty="0" smtClean="0">
              <a:effectLst/>
            </a:endParaRPr>
          </a:p>
          <a:p>
            <a:pPr marL="0" lvl="0" indent="0">
              <a:buNone/>
            </a:pPr>
            <a:endParaRPr lang="es-MX" dirty="0">
              <a:effectLst/>
            </a:endParaRPr>
          </a:p>
          <a:p>
            <a:pPr marL="0" indent="0">
              <a:buNone/>
            </a:pPr>
            <a:r>
              <a:rPr lang="es-MX" dirty="0">
                <a:effectLst/>
              </a:rPr>
              <a:t>Características</a:t>
            </a:r>
          </a:p>
          <a:p>
            <a:pPr lvl="0">
              <a:buFont typeface="Wingdings" panose="05000000000000000000" pitchFamily="2" charset="2"/>
              <a:buChar char="ü"/>
            </a:pPr>
            <a:r>
              <a:rPr lang="es-MX" dirty="0">
                <a:effectLst/>
              </a:rPr>
              <a:t>En el contrato de apertura se debe detallar el importe, plazo, número y monto de las disposiciones, las garantías, la vigencia, etc. </a:t>
            </a:r>
          </a:p>
          <a:p>
            <a:pPr lvl="0">
              <a:buFont typeface="Wingdings" panose="05000000000000000000" pitchFamily="2" charset="2"/>
              <a:buChar char="ü"/>
            </a:pPr>
            <a:r>
              <a:rPr lang="es-MX" dirty="0">
                <a:effectLst/>
              </a:rPr>
              <a:t>La autorización del crédito la otorgan las instituciones financieras después de realizar un estudio previo. </a:t>
            </a:r>
          </a:p>
          <a:p>
            <a:pPr lvl="0">
              <a:buFont typeface="Wingdings" panose="05000000000000000000" pitchFamily="2" charset="2"/>
              <a:buChar char="ü"/>
            </a:pPr>
            <a:r>
              <a:rPr lang="es-MX" dirty="0">
                <a:effectLst/>
              </a:rPr>
              <a:t>Los periodos dependen del proyecto. </a:t>
            </a:r>
          </a:p>
          <a:p>
            <a:pPr lvl="0">
              <a:buFont typeface="Wingdings" panose="05000000000000000000" pitchFamily="2" charset="2"/>
              <a:buChar char="ü"/>
            </a:pPr>
            <a:r>
              <a:rPr lang="es-MX" dirty="0">
                <a:effectLst/>
              </a:rPr>
              <a:t>El monto está en función del costo del proyecto. </a:t>
            </a:r>
          </a:p>
          <a:p>
            <a:pPr>
              <a:buFont typeface="Wingdings" panose="05000000000000000000" pitchFamily="2" charset="2"/>
              <a:buChar char="ü"/>
            </a:pPr>
            <a:endParaRPr lang="es-MX" dirty="0"/>
          </a:p>
        </p:txBody>
      </p:sp>
      <p:pic>
        <p:nvPicPr>
          <p:cNvPr id="409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2026795"/>
            <a:ext cx="2857500" cy="1905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9486276" y="2173574"/>
            <a:ext cx="2236033" cy="222127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42639809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3834" y="129915"/>
            <a:ext cx="10353761" cy="1326321"/>
          </a:xfrm>
        </p:spPr>
        <p:txBody>
          <a:bodyPr/>
          <a:lstStyle/>
          <a:p>
            <a:r>
              <a:rPr lang="es-MX" dirty="0" smtClean="0">
                <a:solidFill>
                  <a:srgbClr val="FF0000"/>
                </a:solidFill>
                <a:effectLst/>
              </a:rPr>
              <a:t>Crédito </a:t>
            </a:r>
            <a:r>
              <a:rPr lang="es-MX" dirty="0">
                <a:solidFill>
                  <a:srgbClr val="FF0000"/>
                </a:solidFill>
                <a:effectLst/>
              </a:rPr>
              <a:t>Quirografario</a:t>
            </a:r>
            <a:br>
              <a:rPr lang="es-MX" dirty="0">
                <a:solidFill>
                  <a:srgbClr val="FF0000"/>
                </a:solidFill>
                <a:effectLst/>
              </a:rPr>
            </a:br>
            <a:endParaRPr lang="es-MX" dirty="0">
              <a:solidFill>
                <a:srgbClr val="FF0000"/>
              </a:solidFill>
            </a:endParaRPr>
          </a:p>
        </p:txBody>
      </p:sp>
      <p:sp>
        <p:nvSpPr>
          <p:cNvPr id="3" name="2 Marcador de contenido"/>
          <p:cNvSpPr>
            <a:spLocks noGrp="1"/>
          </p:cNvSpPr>
          <p:nvPr>
            <p:ph idx="1"/>
          </p:nvPr>
        </p:nvSpPr>
        <p:spPr>
          <a:xfrm>
            <a:off x="389744" y="1259175"/>
            <a:ext cx="11392525" cy="5276536"/>
          </a:xfrm>
        </p:spPr>
        <p:txBody>
          <a:bodyPr>
            <a:normAutofit/>
          </a:bodyPr>
          <a:lstStyle/>
          <a:p>
            <a:pPr marL="0" indent="0">
              <a:buNone/>
            </a:pPr>
            <a:r>
              <a:rPr lang="es-MX" dirty="0" smtClean="0">
                <a:effectLst/>
              </a:rPr>
              <a:t>Es </a:t>
            </a:r>
            <a:r>
              <a:rPr lang="es-MX" dirty="0">
                <a:effectLst/>
              </a:rPr>
              <a:t>el crédito a corto plazo que se otorga para solventar necesidades transitorias del solicitante, basándose en su reconocida solvencia moral y  económica. </a:t>
            </a:r>
          </a:p>
          <a:p>
            <a:pPr marL="0" indent="0">
              <a:buNone/>
            </a:pPr>
            <a:r>
              <a:rPr lang="es-MX" dirty="0">
                <a:effectLst/>
              </a:rPr>
              <a:t>Se llama así porque al recibir dinero, el solicitante del préstamo únicamente tienen que firmar uno o varios pagares o documentos de cobro, es decir, no existe garantía real, solo basta la firma del acreditado.  </a:t>
            </a:r>
          </a:p>
          <a:p>
            <a:pPr marL="0" indent="0">
              <a:buNone/>
            </a:pPr>
            <a:r>
              <a:rPr lang="es-MX" dirty="0">
                <a:effectLst/>
              </a:rPr>
              <a:t>Características </a:t>
            </a:r>
          </a:p>
          <a:p>
            <a:pPr lvl="0"/>
            <a:r>
              <a:rPr lang="es-MX" dirty="0">
                <a:effectLst/>
              </a:rPr>
              <a:t>Plazos de 30, 60 y 90 días.</a:t>
            </a:r>
          </a:p>
          <a:p>
            <a:pPr lvl="0"/>
            <a:r>
              <a:rPr lang="es-MX" dirty="0">
                <a:effectLst/>
              </a:rPr>
              <a:t>Es requisito tener línea autorizada y vigente. </a:t>
            </a:r>
          </a:p>
          <a:p>
            <a:pPr lvl="0"/>
            <a:r>
              <a:rPr lang="es-MX" dirty="0">
                <a:effectLst/>
              </a:rPr>
              <a:t>Respetar el límite autorizado en el consejo. </a:t>
            </a:r>
          </a:p>
          <a:p>
            <a:pPr lvl="0"/>
            <a:r>
              <a:rPr lang="es-MX" dirty="0">
                <a:effectLst/>
              </a:rPr>
              <a:t>Si hay necesidad de avales estos deben contar con amplia moralidad y capacidad real de pago. </a:t>
            </a:r>
          </a:p>
          <a:p>
            <a:pPr marL="0" indent="0">
              <a:buNone/>
            </a:pPr>
            <a:endParaRPr lang="es-MX" dirty="0"/>
          </a:p>
        </p:txBody>
      </p:sp>
      <p:pic>
        <p:nvPicPr>
          <p:cNvPr id="512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255239" y="3069135"/>
            <a:ext cx="2069580" cy="226986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0417030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823854" y="0"/>
            <a:ext cx="10353761" cy="1326321"/>
          </a:xfrm>
        </p:spPr>
        <p:txBody>
          <a:bodyPr/>
          <a:lstStyle/>
          <a:p>
            <a:r>
              <a:rPr lang="es-MX" dirty="0">
                <a:solidFill>
                  <a:srgbClr val="FF0000"/>
                </a:solidFill>
                <a:effectLst/>
              </a:rPr>
              <a:t>Préstamo con colateral </a:t>
            </a:r>
            <a:br>
              <a:rPr lang="es-MX" dirty="0">
                <a:solidFill>
                  <a:srgbClr val="FF0000"/>
                </a:solidFill>
                <a:effectLst/>
              </a:rPr>
            </a:br>
            <a:endParaRPr lang="es-MX" dirty="0">
              <a:solidFill>
                <a:srgbClr val="FF0000"/>
              </a:solidFill>
            </a:endParaRPr>
          </a:p>
        </p:txBody>
      </p:sp>
      <p:sp>
        <p:nvSpPr>
          <p:cNvPr id="5" name="4 Marcador de contenido"/>
          <p:cNvSpPr>
            <a:spLocks noGrp="1"/>
          </p:cNvSpPr>
          <p:nvPr>
            <p:ph sz="half" idx="1"/>
          </p:nvPr>
        </p:nvSpPr>
        <p:spPr>
          <a:xfrm>
            <a:off x="284813" y="1143939"/>
            <a:ext cx="5450173" cy="4627274"/>
          </a:xfrm>
        </p:spPr>
        <p:txBody>
          <a:bodyPr>
            <a:normAutofit fontScale="92500" lnSpcReduction="20000"/>
          </a:bodyPr>
          <a:lstStyle/>
          <a:p>
            <a:r>
              <a:rPr lang="es-MX" dirty="0" smtClean="0">
                <a:effectLst/>
              </a:rPr>
              <a:t>Es </a:t>
            </a:r>
            <a:r>
              <a:rPr lang="es-MX" dirty="0">
                <a:effectLst/>
              </a:rPr>
              <a:t>un financiamiento a corto plazo que se otorga en una determinada proporción del valor nominal de los títulos de crédito que el acreditado debe entregar en la institución financiera como garantía, debidamente endosados. </a:t>
            </a:r>
          </a:p>
          <a:p>
            <a:r>
              <a:rPr lang="es-MX" dirty="0">
                <a:effectLst/>
              </a:rPr>
              <a:t>Estos pueden ser: letras de cambio, cheques y/o pagares.</a:t>
            </a:r>
          </a:p>
          <a:p>
            <a:r>
              <a:rPr lang="es-MX" dirty="0">
                <a:effectLst/>
              </a:rPr>
              <a:t>Sirve para cubrir las necesidades transitorias de efectivo mediante la conversión de cuentas por cobrar de una empresa a satisfacción de la institución que otorga el crédito. </a:t>
            </a:r>
            <a:r>
              <a:rPr lang="es-MX" dirty="0" err="1">
                <a:effectLst/>
              </a:rPr>
              <a:t>Asi</a:t>
            </a:r>
            <a:r>
              <a:rPr lang="es-MX" dirty="0">
                <a:effectLst/>
              </a:rPr>
              <a:t> el solicitante ayuda a mantener liquidez en su negocio. </a:t>
            </a:r>
          </a:p>
          <a:p>
            <a:endParaRPr lang="es-MX" dirty="0"/>
          </a:p>
        </p:txBody>
      </p:sp>
      <p:sp>
        <p:nvSpPr>
          <p:cNvPr id="6" name="5 Marcador de contenido"/>
          <p:cNvSpPr>
            <a:spLocks noGrp="1"/>
          </p:cNvSpPr>
          <p:nvPr>
            <p:ph sz="half" idx="2"/>
          </p:nvPr>
        </p:nvSpPr>
        <p:spPr>
          <a:xfrm>
            <a:off x="6773009" y="2942758"/>
            <a:ext cx="5094154" cy="3702881"/>
          </a:xfrm>
        </p:spPr>
        <p:txBody>
          <a:bodyPr>
            <a:normAutofit fontScale="92500" lnSpcReduction="20000"/>
          </a:bodyPr>
          <a:lstStyle/>
          <a:p>
            <a:pPr marL="0" indent="0">
              <a:buNone/>
            </a:pPr>
            <a:r>
              <a:rPr lang="es-MX" dirty="0">
                <a:effectLst/>
              </a:rPr>
              <a:t>Características.  </a:t>
            </a:r>
          </a:p>
          <a:p>
            <a:pPr lvl="0"/>
            <a:r>
              <a:rPr lang="es-MX" dirty="0">
                <a:effectLst/>
              </a:rPr>
              <a:t>Se necesita contar con un aval y en su caso con una garantía complementaria. </a:t>
            </a:r>
          </a:p>
          <a:p>
            <a:pPr lvl="0"/>
            <a:r>
              <a:rPr lang="es-MX" dirty="0">
                <a:effectLst/>
              </a:rPr>
              <a:t>Los intereses son cobrados por adelantado. </a:t>
            </a:r>
          </a:p>
          <a:p>
            <a:pPr lvl="0"/>
            <a:r>
              <a:rPr lang="es-MX" dirty="0">
                <a:effectLst/>
              </a:rPr>
              <a:t>El banco no compra los documentos, solo los acepta como garantía del préstamo. </a:t>
            </a:r>
          </a:p>
          <a:p>
            <a:pPr lvl="0"/>
            <a:r>
              <a:rPr lang="es-MX" dirty="0">
                <a:effectLst/>
              </a:rPr>
              <a:t>El banco acepta cualquier documento por cobrar siempre y cuando estén vigentes.</a:t>
            </a:r>
          </a:p>
          <a:p>
            <a:pPr marL="0" indent="0">
              <a:buNone/>
            </a:pPr>
            <a:endParaRPr lang="es-MX" dirty="0"/>
          </a:p>
        </p:txBody>
      </p:sp>
      <p:pic>
        <p:nvPicPr>
          <p:cNvPr id="614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255239" y="994427"/>
            <a:ext cx="3619344" cy="17811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387933" y="5441898"/>
            <a:ext cx="3257550" cy="141610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2254902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a:solidFill>
                  <a:srgbClr val="FF0000"/>
                </a:solidFill>
                <a:effectLst/>
              </a:rPr>
              <a:t>Crédito Prendario </a:t>
            </a:r>
            <a:br>
              <a:rPr lang="es-MX" dirty="0">
                <a:solidFill>
                  <a:srgbClr val="FF0000"/>
                </a:solidFill>
                <a:effectLst/>
              </a:rPr>
            </a:br>
            <a:endParaRPr lang="es-MX" dirty="0">
              <a:solidFill>
                <a:srgbClr val="FF0000"/>
              </a:solidFill>
            </a:endParaRPr>
          </a:p>
        </p:txBody>
      </p:sp>
      <p:sp>
        <p:nvSpPr>
          <p:cNvPr id="5" name="4 Marcador de contenido"/>
          <p:cNvSpPr>
            <a:spLocks noGrp="1"/>
          </p:cNvSpPr>
          <p:nvPr>
            <p:ph sz="half" idx="1"/>
          </p:nvPr>
        </p:nvSpPr>
        <p:spPr>
          <a:xfrm>
            <a:off x="643971" y="1563664"/>
            <a:ext cx="5337103" cy="4627274"/>
          </a:xfrm>
        </p:spPr>
        <p:txBody>
          <a:bodyPr>
            <a:normAutofit fontScale="85000" lnSpcReduction="20000"/>
          </a:bodyPr>
          <a:lstStyle/>
          <a:p>
            <a:r>
              <a:rPr lang="es-MX" dirty="0" smtClean="0">
                <a:effectLst/>
              </a:rPr>
              <a:t>Es </a:t>
            </a:r>
            <a:r>
              <a:rPr lang="es-MX" dirty="0">
                <a:effectLst/>
              </a:rPr>
              <a:t>aquel en el que para su otorgamiento se exige una garantía real,  consistente en un bien inmueble.  Es otorgado a corto plazo por el monto equivalente a un porcentaje del valor comercial de los bienes entregados en garantía. </a:t>
            </a:r>
          </a:p>
          <a:p>
            <a:r>
              <a:rPr lang="es-MX" dirty="0">
                <a:effectLst/>
              </a:rPr>
              <a:t>Se documenta mediante un pagare, en el cual debe quedar descrita la garantía. </a:t>
            </a:r>
          </a:p>
          <a:p>
            <a:r>
              <a:rPr lang="es-MX" dirty="0">
                <a:effectLst/>
              </a:rPr>
              <a:t>La Ley Bancaria indica que estos préstamos no deben exceder del 70% del valor de la garantía, a menos de que se trate de bienes de consumo duradero o de créditos pignoraticios sobre granos u otros  agrícolas cuyo consumo o exportación se clasifique de interés público. </a:t>
            </a:r>
          </a:p>
        </p:txBody>
      </p:sp>
      <p:sp>
        <p:nvSpPr>
          <p:cNvPr id="6" name="5 Marcador de contenido"/>
          <p:cNvSpPr>
            <a:spLocks noGrp="1"/>
          </p:cNvSpPr>
          <p:nvPr>
            <p:ph sz="half" idx="2"/>
          </p:nvPr>
        </p:nvSpPr>
        <p:spPr>
          <a:xfrm>
            <a:off x="6673075" y="2445895"/>
            <a:ext cx="5518925" cy="4412105"/>
          </a:xfrm>
        </p:spPr>
        <p:txBody>
          <a:bodyPr>
            <a:normAutofit fontScale="85000" lnSpcReduction="20000"/>
          </a:bodyPr>
          <a:lstStyle/>
          <a:p>
            <a:pPr marL="0" indent="0">
              <a:buNone/>
            </a:pPr>
            <a:r>
              <a:rPr lang="es-MX" dirty="0">
                <a:effectLst/>
              </a:rPr>
              <a:t>Características </a:t>
            </a:r>
          </a:p>
          <a:p>
            <a:pPr lvl="0"/>
            <a:r>
              <a:rPr lang="es-MX" dirty="0">
                <a:effectLst/>
              </a:rPr>
              <a:t>Las disposiciones se documentan mediante firmas de pagarés.</a:t>
            </a:r>
          </a:p>
          <a:p>
            <a:pPr lvl="0"/>
            <a:r>
              <a:rPr lang="es-MX" dirty="0">
                <a:effectLst/>
              </a:rPr>
              <a:t>El pazo se determina en función del solicitante, el ciclo del negocio y las características de la prenda. </a:t>
            </a:r>
          </a:p>
          <a:p>
            <a:pPr lvl="0"/>
            <a:r>
              <a:rPr lang="es-MX" dirty="0">
                <a:effectLst/>
              </a:rPr>
              <a:t>El vencimiento del certificado no debe vencer a la del pagare y debe estar endosado a favor de la institución. </a:t>
            </a:r>
          </a:p>
          <a:p>
            <a:pPr lvl="0"/>
            <a:r>
              <a:rPr lang="es-MX" dirty="0">
                <a:effectLst/>
              </a:rPr>
              <a:t>El solicitante debe contar con línea de crédito autorizada y vigente. </a:t>
            </a:r>
          </a:p>
          <a:p>
            <a:pPr lvl="0"/>
            <a:r>
              <a:rPr lang="es-MX" dirty="0">
                <a:effectLst/>
              </a:rPr>
              <a:t>Los bienes deben estar evaluados y asegurados, con endoso preferencial a la póliza a favor del banco. </a:t>
            </a:r>
          </a:p>
          <a:p>
            <a:pPr marL="0" indent="0">
              <a:buNone/>
            </a:pPr>
            <a:endParaRPr lang="es-MX" dirty="0"/>
          </a:p>
          <a:p>
            <a:pPr marL="0" indent="0">
              <a:buNone/>
            </a:pPr>
            <a:endParaRPr lang="es-MX" dirty="0"/>
          </a:p>
        </p:txBody>
      </p:sp>
      <p:pic>
        <p:nvPicPr>
          <p:cNvPr id="8194" name="Picture 2"/>
          <p:cNvPicPr>
            <a:picLocks noChangeAspect="1" noChangeArrowheads="1"/>
          </p:cNvPicPr>
          <p:nvPr/>
        </p:nvPicPr>
        <p:blipFill rotWithShape="1">
          <a:blip r:embed="rId2">
            <a:extLst>
              <a:ext uri="{28A0092B-C50C-407E-A947-70E740481C1C}">
                <a14:useLocalDpi xmlns="" xmlns:a14="http://schemas.microsoft.com/office/drawing/2010/main" val="0"/>
              </a:ext>
            </a:extLst>
          </a:blip>
          <a:srcRect l="19422" t="41162" r="9151" b="14777"/>
          <a:stretch/>
        </p:blipFill>
        <p:spPr bwMode="auto">
          <a:xfrm>
            <a:off x="1873771" y="5561352"/>
            <a:ext cx="2968052" cy="118722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0345757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FF0000"/>
                </a:solidFill>
                <a:effectLst/>
              </a:rPr>
              <a:t>Cartas </a:t>
            </a:r>
            <a:r>
              <a:rPr lang="es-MX" dirty="0">
                <a:solidFill>
                  <a:srgbClr val="FF0000"/>
                </a:solidFill>
                <a:effectLst/>
              </a:rPr>
              <a:t>de crédito </a:t>
            </a:r>
            <a:r>
              <a:rPr lang="es-MX" dirty="0">
                <a:effectLst/>
              </a:rPr>
              <a:t/>
            </a:r>
            <a:br>
              <a:rPr lang="es-MX" dirty="0">
                <a:effectLst/>
              </a:rPr>
            </a:br>
            <a:endParaRPr lang="es-MX" dirty="0"/>
          </a:p>
        </p:txBody>
      </p:sp>
      <p:sp>
        <p:nvSpPr>
          <p:cNvPr id="3" name="2 Marcador de contenido"/>
          <p:cNvSpPr>
            <a:spLocks noGrp="1"/>
          </p:cNvSpPr>
          <p:nvPr>
            <p:ph idx="1"/>
          </p:nvPr>
        </p:nvSpPr>
        <p:spPr/>
        <p:txBody>
          <a:bodyPr/>
          <a:lstStyle/>
          <a:p>
            <a:r>
              <a:rPr lang="es-MX" dirty="0" smtClean="0">
                <a:effectLst/>
              </a:rPr>
              <a:t>Es </a:t>
            </a:r>
            <a:r>
              <a:rPr lang="es-MX" dirty="0">
                <a:effectLst/>
              </a:rPr>
              <a:t>el instrumento de pago, sujeto a regulaciones internacionales, mediante el cual un banco  por solicitud y de conformidad con las instrucciones de un cliente otorga un crédito a favor de un TERCERO contra la entrega de los documentos o mercancías exigidas. </a:t>
            </a:r>
          </a:p>
        </p:txBody>
      </p:sp>
      <p:pic>
        <p:nvPicPr>
          <p:cNvPr id="4" name="3 Imagen"/>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83302" y="4073576"/>
            <a:ext cx="2819400" cy="2276475"/>
          </a:xfrm>
          <a:prstGeom prst="rect">
            <a:avLst/>
          </a:prstGeom>
        </p:spPr>
      </p:pic>
      <p:pic>
        <p:nvPicPr>
          <p:cNvPr id="5" name="4 Imagen"/>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8457783" y="3409500"/>
            <a:ext cx="3024682" cy="2366814"/>
          </a:xfrm>
          <a:prstGeom prst="rect">
            <a:avLst/>
          </a:prstGeom>
        </p:spPr>
      </p:pic>
      <p:pic>
        <p:nvPicPr>
          <p:cNvPr id="6" name="5 Imagen"/>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4493066" y="3657600"/>
            <a:ext cx="3186516" cy="2813200"/>
          </a:xfrm>
          <a:prstGeom prst="rect">
            <a:avLst/>
          </a:prstGeom>
        </p:spPr>
      </p:pic>
    </p:spTree>
    <p:extLst>
      <p:ext uri="{BB962C8B-B14F-4D97-AF65-F5344CB8AC3E}">
        <p14:creationId xmlns="" xmlns:p14="http://schemas.microsoft.com/office/powerpoint/2010/main" val="35564139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2333183" y="409550"/>
            <a:ext cx="7427912" cy="1143000"/>
          </a:xfrm>
        </p:spPr>
        <p:txBody>
          <a:bodyPr/>
          <a:lstStyle/>
          <a:p>
            <a:r>
              <a:rPr lang="es-MX" altLang="es-MX" dirty="0" smtClean="0">
                <a:solidFill>
                  <a:srgbClr val="FF0000"/>
                </a:solidFill>
              </a:rPr>
              <a:t>CAT (COSTO ANUAL TOTAL)</a:t>
            </a:r>
          </a:p>
        </p:txBody>
      </p:sp>
      <p:sp>
        <p:nvSpPr>
          <p:cNvPr id="3" name="2 Marcador de contenido"/>
          <p:cNvSpPr>
            <a:spLocks noGrp="1"/>
          </p:cNvSpPr>
          <p:nvPr>
            <p:ph idx="1"/>
          </p:nvPr>
        </p:nvSpPr>
        <p:spPr>
          <a:xfrm>
            <a:off x="1845535" y="1788228"/>
            <a:ext cx="7570787" cy="4525962"/>
          </a:xfrm>
        </p:spPr>
        <p:txBody>
          <a:bodyPr>
            <a:normAutofit lnSpcReduction="10000"/>
          </a:bodyPr>
          <a:lstStyle/>
          <a:p>
            <a:pPr marL="0" indent="0" algn="just">
              <a:buNone/>
              <a:defRPr/>
            </a:pPr>
            <a:r>
              <a:rPr lang="es-MX" dirty="0"/>
              <a:t>Es una fórmula que expresa el valor, en porcentaje de los costos y gastos en que incurre una persona cuando contrata un crédito. Generalmente es mayor a la tasa de interés.</a:t>
            </a:r>
          </a:p>
          <a:p>
            <a:pPr marL="0" indent="0" algn="just">
              <a:buNone/>
              <a:defRPr/>
            </a:pPr>
            <a:endParaRPr lang="es-MX" dirty="0"/>
          </a:p>
          <a:p>
            <a:pPr marL="0" indent="0" algn="just">
              <a:buNone/>
              <a:defRPr/>
            </a:pPr>
            <a:r>
              <a:rPr lang="es-MX" b="1" dirty="0"/>
              <a:t>Incluye:</a:t>
            </a:r>
          </a:p>
          <a:p>
            <a:pPr algn="just">
              <a:defRPr/>
            </a:pPr>
            <a:r>
              <a:rPr lang="es-MX" dirty="0"/>
              <a:t>El pago del principal.</a:t>
            </a:r>
          </a:p>
          <a:p>
            <a:pPr algn="just">
              <a:defRPr/>
            </a:pPr>
            <a:r>
              <a:rPr lang="es-MX" dirty="0"/>
              <a:t>Intereses ordinarios.</a:t>
            </a:r>
          </a:p>
          <a:p>
            <a:pPr algn="just">
              <a:defRPr/>
            </a:pPr>
            <a:r>
              <a:rPr lang="es-MX" dirty="0"/>
              <a:t>Las comisiones a pagar.</a:t>
            </a:r>
          </a:p>
          <a:p>
            <a:pPr algn="just">
              <a:defRPr/>
            </a:pPr>
            <a:r>
              <a:rPr lang="es-MX" dirty="0"/>
              <a:t>Las primas de las operaciones.</a:t>
            </a:r>
          </a:p>
          <a:p>
            <a:pPr algn="just">
              <a:defRPr/>
            </a:pPr>
            <a:r>
              <a:rPr lang="es-MX" dirty="0"/>
              <a:t>Los descuentos, bonificaciones, </a:t>
            </a:r>
            <a:r>
              <a:rPr lang="es-MX" dirty="0" err="1" smtClean="0"/>
              <a:t>étc</a:t>
            </a:r>
            <a:r>
              <a:rPr lang="es-MX" dirty="0" smtClean="0"/>
              <a:t>.</a:t>
            </a:r>
            <a:endParaRPr lang="es-MX" dirty="0"/>
          </a:p>
        </p:txBody>
      </p:sp>
      <p:pic>
        <p:nvPicPr>
          <p:cNvPr id="1026" name="Picture 2" descr="http://i.ytimg.com/vi/rUmQbRquKj4/maxresdefault.jpg"/>
          <p:cNvPicPr>
            <a:picLocks noChangeAspect="1" noChangeArrowheads="1"/>
          </p:cNvPicPr>
          <p:nvPr/>
        </p:nvPicPr>
        <p:blipFill>
          <a:blip r:embed="rId2">
            <a:extLst>
              <a:ext uri="{BEBA8EAE-BF5A-486C-A8C5-ECC9F3942E4B}">
                <a14:imgProps xmlns="" xmlns:a14="http://schemas.microsoft.com/office/drawing/2010/main">
                  <a14:imgLayer r:embed="rId3">
                    <a14:imgEffect>
                      <a14:colorTemperature colorTemp="11200"/>
                    </a14:imgEffect>
                  </a14:imgLayer>
                </a14:imgProps>
              </a:ext>
              <a:ext uri="{28A0092B-C50C-407E-A947-70E740481C1C}">
                <a14:useLocalDpi xmlns="" xmlns:a14="http://schemas.microsoft.com/office/drawing/2010/main" val="0"/>
              </a:ext>
            </a:extLst>
          </a:blip>
          <a:srcRect/>
          <a:stretch>
            <a:fillRect/>
          </a:stretch>
        </p:blipFill>
        <p:spPr bwMode="auto">
          <a:xfrm>
            <a:off x="6961110" y="3432746"/>
            <a:ext cx="4224867" cy="237648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35551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990600" y="2276872"/>
            <a:ext cx="7467600" cy="2592288"/>
          </a:xfrm>
          <a:prstGeom prst="rect">
            <a:avLst/>
          </a:prstGeom>
          <a:noFill/>
          <a:ln w="9525">
            <a:noFill/>
            <a:miter lim="800000"/>
            <a:headEnd/>
            <a:tailEnd/>
          </a:ln>
        </p:spPr>
        <p:txBody>
          <a:bodyPr/>
          <a:lstStyle/>
          <a:p>
            <a:pPr marL="533400" indent="-533400">
              <a:spcBef>
                <a:spcPct val="20000"/>
              </a:spcBef>
              <a:buFontTx/>
              <a:buAutoNum type="arabicPeriod"/>
              <a:defRPr/>
            </a:pPr>
            <a:r>
              <a:rPr lang="es-MX" b="1" kern="0" dirty="0" smtClean="0">
                <a:solidFill>
                  <a:schemeClr val="tx1">
                    <a:lumMod val="95000"/>
                    <a:lumOff val="5000"/>
                  </a:schemeClr>
                </a:solidFill>
                <a:latin typeface="+mn-lt"/>
              </a:rPr>
              <a:t>Instrumentos financieros</a:t>
            </a:r>
          </a:p>
          <a:p>
            <a:pPr marL="533400" indent="-533400">
              <a:spcBef>
                <a:spcPct val="20000"/>
              </a:spcBef>
              <a:buFontTx/>
              <a:buAutoNum type="arabicPeriod"/>
              <a:defRPr/>
            </a:pPr>
            <a:r>
              <a:rPr lang="es-MX" b="1" kern="0" dirty="0" smtClean="0">
                <a:solidFill>
                  <a:schemeClr val="tx1">
                    <a:lumMod val="95000"/>
                    <a:lumOff val="5000"/>
                  </a:schemeClr>
                </a:solidFill>
                <a:latin typeface="+mn-lt"/>
              </a:rPr>
              <a:t>El crédito y su clasificación</a:t>
            </a:r>
          </a:p>
          <a:p>
            <a:pPr marL="533400" indent="-533400">
              <a:spcBef>
                <a:spcPct val="20000"/>
              </a:spcBef>
              <a:buFontTx/>
              <a:buAutoNum type="arabicPeriod"/>
              <a:defRPr/>
            </a:pPr>
            <a:r>
              <a:rPr lang="es-MX" b="1" kern="0" dirty="0" smtClean="0">
                <a:solidFill>
                  <a:schemeClr val="tx1">
                    <a:lumMod val="95000"/>
                    <a:lumOff val="5000"/>
                  </a:schemeClr>
                </a:solidFill>
              </a:rPr>
              <a:t>Crédito corporativo y empresarial</a:t>
            </a:r>
          </a:p>
          <a:p>
            <a:pPr marL="533400" indent="-533400">
              <a:spcBef>
                <a:spcPct val="20000"/>
              </a:spcBef>
              <a:buFontTx/>
              <a:buAutoNum type="arabicPeriod"/>
              <a:defRPr/>
            </a:pPr>
            <a:r>
              <a:rPr lang="es-MX" b="1" kern="0" dirty="0" smtClean="0">
                <a:solidFill>
                  <a:schemeClr val="tx1">
                    <a:lumMod val="95000"/>
                    <a:lumOff val="5000"/>
                  </a:schemeClr>
                </a:solidFill>
                <a:latin typeface="+mn-lt"/>
              </a:rPr>
              <a:t>Cuentas de cheques y su clasificación</a:t>
            </a:r>
          </a:p>
          <a:p>
            <a:pPr marL="533400" indent="-533400">
              <a:spcBef>
                <a:spcPct val="20000"/>
              </a:spcBef>
              <a:buFontTx/>
              <a:buAutoNum type="arabicPeriod"/>
              <a:defRPr/>
            </a:pPr>
            <a:r>
              <a:rPr lang="es-MX" b="1" kern="0" dirty="0" smtClean="0">
                <a:solidFill>
                  <a:schemeClr val="tx1">
                    <a:lumMod val="95000"/>
                    <a:lumOff val="5000"/>
                  </a:schemeClr>
                </a:solidFill>
              </a:rPr>
              <a:t>Factoraje</a:t>
            </a:r>
          </a:p>
          <a:p>
            <a:pPr marL="533400" indent="-533400">
              <a:spcBef>
                <a:spcPct val="20000"/>
              </a:spcBef>
              <a:buFontTx/>
              <a:buAutoNum type="arabicPeriod"/>
              <a:defRPr/>
            </a:pPr>
            <a:r>
              <a:rPr lang="es-MX" b="1" kern="0" dirty="0" smtClean="0">
                <a:solidFill>
                  <a:schemeClr val="tx1">
                    <a:lumMod val="95000"/>
                    <a:lumOff val="5000"/>
                  </a:schemeClr>
                </a:solidFill>
                <a:latin typeface="+mn-lt"/>
              </a:rPr>
              <a:t>Seguros y fianzas</a:t>
            </a:r>
          </a:p>
          <a:p>
            <a:pPr marL="533400" indent="-533400">
              <a:spcBef>
                <a:spcPct val="20000"/>
              </a:spcBef>
              <a:buFontTx/>
              <a:buAutoNum type="arabicPeriod"/>
              <a:defRPr/>
            </a:pPr>
            <a:r>
              <a:rPr lang="es-MX" b="1" kern="0" dirty="0" err="1" smtClean="0">
                <a:solidFill>
                  <a:schemeClr val="tx1">
                    <a:lumMod val="95000"/>
                    <a:lumOff val="5000"/>
                  </a:schemeClr>
                </a:solidFill>
              </a:rPr>
              <a:t>Siefores</a:t>
            </a:r>
            <a:endParaRPr lang="es-MX" b="1" kern="0" dirty="0" smtClean="0">
              <a:solidFill>
                <a:schemeClr val="tx1">
                  <a:lumMod val="95000"/>
                  <a:lumOff val="5000"/>
                </a:schemeClr>
              </a:solidFill>
              <a:latin typeface="+mn-lt"/>
            </a:endParaRPr>
          </a:p>
          <a:p>
            <a:pPr marL="533400" indent="-533400">
              <a:spcBef>
                <a:spcPct val="20000"/>
              </a:spcBef>
              <a:buFontTx/>
              <a:buAutoNum type="arabicPeriod"/>
              <a:defRPr/>
            </a:pPr>
            <a:endParaRPr lang="es-MX" b="1" kern="0" dirty="0">
              <a:solidFill>
                <a:schemeClr val="tx1">
                  <a:lumMod val="95000"/>
                  <a:lumOff val="5000"/>
                </a:schemeClr>
              </a:solidFill>
              <a:latin typeface="+mn-lt"/>
            </a:endParaRPr>
          </a:p>
        </p:txBody>
      </p:sp>
      <p:sp>
        <p:nvSpPr>
          <p:cNvPr id="3" name="Rectangle 2"/>
          <p:cNvSpPr txBox="1">
            <a:spLocks noChangeArrowheads="1"/>
          </p:cNvSpPr>
          <p:nvPr/>
        </p:nvSpPr>
        <p:spPr>
          <a:xfrm>
            <a:off x="971600" y="764704"/>
            <a:ext cx="7696200" cy="685800"/>
          </a:xfrm>
          <a:prstGeom prst="rect">
            <a:avLst/>
          </a:prstGeom>
        </p:spPr>
        <p:txBody>
          <a:bodyPr/>
          <a:lstStyle/>
          <a:p>
            <a:pPr>
              <a:defRPr/>
            </a:pPr>
            <a:r>
              <a:rPr lang="es-MX" sz="4400" kern="0" dirty="0" smtClean="0">
                <a:latin typeface="+mj-lt"/>
                <a:ea typeface="+mj-ea"/>
                <a:cs typeface="+mj-cs"/>
              </a:rPr>
              <a:t>ÍNDICE</a:t>
            </a:r>
            <a:endParaRPr lang="es-ES" sz="4400" kern="0" dirty="0">
              <a:latin typeface="+mj-lt"/>
              <a:ea typeface="+mj-ea"/>
              <a:cs typeface="+mj-cs"/>
            </a:endParaRPr>
          </a:p>
        </p:txBody>
      </p:sp>
    </p:spTree>
    <p:extLst>
      <p:ext uri="{BB962C8B-B14F-4D97-AF65-F5344CB8AC3E}">
        <p14:creationId xmlns="" xmlns:p14="http://schemas.microsoft.com/office/powerpoint/2010/main" val="25961138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14232" y="1550908"/>
            <a:ext cx="5126608" cy="3810483"/>
          </a:xfrm>
        </p:spPr>
        <p:style>
          <a:lnRef idx="1">
            <a:schemeClr val="accent2"/>
          </a:lnRef>
          <a:fillRef idx="2">
            <a:schemeClr val="accent2"/>
          </a:fillRef>
          <a:effectRef idx="1">
            <a:schemeClr val="accent2"/>
          </a:effectRef>
          <a:fontRef idx="minor">
            <a:schemeClr val="dk1"/>
          </a:fontRef>
        </p:style>
        <p:txBody>
          <a:bodyPr/>
          <a:lstStyle/>
          <a:p>
            <a:pPr marL="0" indent="0">
              <a:buNone/>
              <a:defRPr/>
            </a:pPr>
            <a:r>
              <a:rPr lang="es-MX" b="1" dirty="0"/>
              <a:t>No incluye</a:t>
            </a:r>
            <a:r>
              <a:rPr lang="es-MX" b="1" dirty="0" smtClean="0"/>
              <a:t>:</a:t>
            </a:r>
          </a:p>
          <a:p>
            <a:pPr marL="0" indent="0">
              <a:buNone/>
              <a:defRPr/>
            </a:pPr>
            <a:endParaRPr lang="es-MX" b="1" dirty="0"/>
          </a:p>
          <a:p>
            <a:pPr>
              <a:defRPr/>
            </a:pPr>
            <a:r>
              <a:rPr lang="es-MX" dirty="0"/>
              <a:t>Gastos notariales</a:t>
            </a:r>
          </a:p>
          <a:p>
            <a:pPr>
              <a:defRPr/>
            </a:pPr>
            <a:r>
              <a:rPr lang="es-MX" dirty="0"/>
              <a:t>Impuestos</a:t>
            </a:r>
          </a:p>
          <a:p>
            <a:pPr>
              <a:defRPr/>
            </a:pPr>
            <a:r>
              <a:rPr lang="es-MX" dirty="0"/>
              <a:t>Costos por trámite</a:t>
            </a:r>
          </a:p>
          <a:p>
            <a:pPr>
              <a:defRPr/>
            </a:pPr>
            <a:r>
              <a:rPr lang="es-MX" dirty="0"/>
              <a:t>Deducciones fiscales.</a:t>
            </a:r>
          </a:p>
          <a:p>
            <a:pPr>
              <a:defRPr/>
            </a:pPr>
            <a:r>
              <a:rPr lang="es-MX" dirty="0"/>
              <a:t>Disminuciones de las tasas de interés.</a:t>
            </a:r>
          </a:p>
        </p:txBody>
      </p:sp>
      <p:pic>
        <p:nvPicPr>
          <p:cNvPr id="2052" name="Picture 4" descr="http://www.pequenocerdocapitalista.com/wp-content/uploads/2012/10/Tipos-de-CAT.jpg"/>
          <p:cNvPicPr>
            <a:picLocks noChangeAspect="1" noChangeArrowheads="1"/>
          </p:cNvPicPr>
          <p:nvPr/>
        </p:nvPicPr>
        <p:blipFill rotWithShape="1">
          <a:blip r:embed="rId2">
            <a:extLst>
              <a:ext uri="{28A0092B-C50C-407E-A947-70E740481C1C}">
                <a14:useLocalDpi xmlns="" xmlns:a14="http://schemas.microsoft.com/office/drawing/2010/main" val="0"/>
              </a:ext>
            </a:extLst>
          </a:blip>
          <a:srcRect l="50000"/>
          <a:stretch/>
        </p:blipFill>
        <p:spPr bwMode="auto">
          <a:xfrm>
            <a:off x="7120328" y="1407486"/>
            <a:ext cx="3857468" cy="395390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823828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950142" y="607194"/>
            <a:ext cx="5648623" cy="1204306"/>
          </a:xfrm>
        </p:spPr>
        <p:txBody>
          <a:bodyPr/>
          <a:lstStyle/>
          <a:p>
            <a:pPr algn="ctr"/>
            <a:r>
              <a:rPr lang="es-MX" dirty="0">
                <a:solidFill>
                  <a:srgbClr val="FF0000"/>
                </a:solidFill>
              </a:rPr>
              <a:t>Depósitos</a:t>
            </a:r>
          </a:p>
        </p:txBody>
      </p:sp>
      <p:sp>
        <p:nvSpPr>
          <p:cNvPr id="4" name="3 CuadroTexto"/>
          <p:cNvSpPr txBox="1"/>
          <p:nvPr/>
        </p:nvSpPr>
        <p:spPr>
          <a:xfrm>
            <a:off x="877554" y="2231902"/>
            <a:ext cx="8049718" cy="1015663"/>
          </a:xfrm>
          <a:prstGeom prst="rect">
            <a:avLst/>
          </a:prstGeom>
          <a:noFill/>
        </p:spPr>
        <p:txBody>
          <a:bodyPr wrap="square" rtlCol="0">
            <a:spAutoFit/>
          </a:bodyPr>
          <a:lstStyle/>
          <a:p>
            <a:pPr algn="just"/>
            <a:r>
              <a:rPr lang="es-MX" sz="2000" dirty="0"/>
              <a:t>Operaciones pasivas realizadas por las instituciones de crédito.</a:t>
            </a:r>
          </a:p>
          <a:p>
            <a:pPr algn="just"/>
            <a:endParaRPr lang="es-MX" sz="2000" dirty="0"/>
          </a:p>
          <a:p>
            <a:pPr algn="just"/>
            <a:r>
              <a:rPr lang="es-MX" sz="2000" dirty="0" smtClean="0"/>
              <a:t>Principal </a:t>
            </a:r>
            <a:r>
              <a:rPr lang="es-MX" sz="2000" dirty="0"/>
              <a:t>fuente de fondeo.</a:t>
            </a:r>
          </a:p>
        </p:txBody>
      </p:sp>
      <p:sp>
        <p:nvSpPr>
          <p:cNvPr id="7" name="6 CuadroTexto"/>
          <p:cNvSpPr txBox="1"/>
          <p:nvPr/>
        </p:nvSpPr>
        <p:spPr>
          <a:xfrm>
            <a:off x="6310859" y="3867487"/>
            <a:ext cx="5232826" cy="2585323"/>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pPr algn="just"/>
            <a:r>
              <a:rPr lang="es-MX" b="1" dirty="0">
                <a:solidFill>
                  <a:schemeClr val="bg1"/>
                </a:solidFill>
              </a:rPr>
              <a:t>Operación Pasiva</a:t>
            </a:r>
          </a:p>
          <a:p>
            <a:pPr algn="just"/>
            <a:r>
              <a:rPr lang="es-MX" dirty="0">
                <a:solidFill>
                  <a:schemeClr val="bg1"/>
                </a:solidFill>
              </a:rPr>
              <a:t>Convenio entre un cliente (acreedor) y un banco (deudor).</a:t>
            </a:r>
          </a:p>
          <a:p>
            <a:pPr algn="just"/>
            <a:endParaRPr lang="es-MX" dirty="0">
              <a:solidFill>
                <a:schemeClr val="bg1"/>
              </a:solidFill>
            </a:endParaRPr>
          </a:p>
          <a:p>
            <a:pPr algn="just"/>
            <a:r>
              <a:rPr lang="es-MX" dirty="0">
                <a:solidFill>
                  <a:schemeClr val="bg1"/>
                </a:solidFill>
              </a:rPr>
              <a:t>El cliente entrega dinero en propiedad a la institución financiera (depósito irregular), y ésta se obliga a devolverlo con el pago de un interés al depositante.</a:t>
            </a:r>
          </a:p>
          <a:p>
            <a:endParaRPr lang="es-MX" dirty="0"/>
          </a:p>
        </p:txBody>
      </p:sp>
      <p:pic>
        <p:nvPicPr>
          <p:cNvPr id="3074" name="Picture 2" descr="http://beforeitsnews.com/mediadrop/uploads/2014/44/e4d92ee0e5ee656747eb5d1d0f5d3a306e6fa95f.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118106" y="3642635"/>
            <a:ext cx="3784307" cy="2653629"/>
          </a:xfrm>
          <a:prstGeom prst="rect">
            <a:avLst/>
          </a:prstGeom>
          <a:noFill/>
          <a:extLst>
            <a:ext uri="{909E8E84-426E-40DD-AFC4-6F175D3DCCD1}">
              <a14:hiddenFill xmlns="" xmlns:a14="http://schemas.microsoft.com/office/drawing/2010/main">
                <a:solidFill>
                  <a:srgbClr val="FFFFFF"/>
                </a:solidFill>
              </a14:hiddenFill>
            </a:ext>
          </a:extLst>
        </p:spPr>
      </p:pic>
      <p:pic>
        <p:nvPicPr>
          <p:cNvPr id="3076" name="Picture 4" descr="http://s03.s3c.es/imag/_v3/ECONOMISTA/Ilustraciones/225x250/Dinero-casa.jpg"/>
          <p:cNvPicPr>
            <a:picLocks noChangeAspect="1" noChangeArrowheads="1"/>
          </p:cNvPicPr>
          <p:nvPr/>
        </p:nvPicPr>
        <p:blipFill>
          <a:blip r:embed="rId3">
            <a:extLst>
              <a:ext uri="{BEBA8EAE-BF5A-486C-A8C5-ECC9F3942E4B}">
                <a14:imgProps xmlns="" xmlns:a14="http://schemas.microsoft.com/office/drawing/2010/main">
                  <a14:imgLayer r:embed="rId4">
                    <a14:imgEffect>
                      <a14:backgroundRemoval t="0" b="100000" l="0" r="100000"/>
                    </a14:imgEffect>
                  </a14:imgLayer>
                </a14:imgProps>
              </a:ext>
              <a:ext uri="{28A0092B-C50C-407E-A947-70E740481C1C}">
                <a14:useLocalDpi xmlns="" xmlns:a14="http://schemas.microsoft.com/office/drawing/2010/main" val="0"/>
              </a:ext>
            </a:extLst>
          </a:blip>
          <a:srcRect/>
          <a:stretch>
            <a:fillRect/>
          </a:stretch>
        </p:blipFill>
        <p:spPr bwMode="auto">
          <a:xfrm>
            <a:off x="8845433" y="644577"/>
            <a:ext cx="2698252" cy="299805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4487922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2460729" y="599686"/>
            <a:ext cx="6994525" cy="922337"/>
          </a:xfrm>
        </p:spPr>
        <p:txBody>
          <a:bodyPr/>
          <a:lstStyle/>
          <a:p>
            <a:r>
              <a:rPr lang="es-MX" altLang="es-MX" sz="2800" dirty="0">
                <a:solidFill>
                  <a:srgbClr val="FF0000"/>
                </a:solidFill>
              </a:rPr>
              <a:t>DEPÓSITOS BANCARIOS DE DINERO.</a:t>
            </a:r>
          </a:p>
        </p:txBody>
      </p:sp>
      <p:sp>
        <p:nvSpPr>
          <p:cNvPr id="3" name="2 Marcador de contenido"/>
          <p:cNvSpPr>
            <a:spLocks noGrp="1"/>
          </p:cNvSpPr>
          <p:nvPr>
            <p:ph idx="1"/>
          </p:nvPr>
        </p:nvSpPr>
        <p:spPr>
          <a:xfrm>
            <a:off x="1019331" y="2129489"/>
            <a:ext cx="7142683" cy="3844925"/>
          </a:xfrm>
        </p:spPr>
        <p:txBody>
          <a:bodyPr>
            <a:normAutofit/>
          </a:bodyPr>
          <a:lstStyle/>
          <a:p>
            <a:pPr marL="0" indent="0" algn="just">
              <a:buNone/>
              <a:defRPr/>
            </a:pPr>
            <a:r>
              <a:rPr lang="es-MX" dirty="0"/>
              <a:t>Constituyen la principal operación pasiva de los bancos.</a:t>
            </a:r>
          </a:p>
          <a:p>
            <a:pPr marL="0" indent="0" algn="just">
              <a:buNone/>
              <a:defRPr/>
            </a:pPr>
            <a:endParaRPr lang="es-MX" dirty="0"/>
          </a:p>
          <a:p>
            <a:pPr marL="0" indent="0" algn="just">
              <a:buNone/>
              <a:defRPr/>
            </a:pPr>
            <a:r>
              <a:rPr lang="es-MX" dirty="0"/>
              <a:t>Funcionan a través de un contrato de depósito:</a:t>
            </a:r>
          </a:p>
          <a:p>
            <a:pPr marL="0" indent="0" algn="just">
              <a:buNone/>
              <a:defRPr/>
            </a:pPr>
            <a:endParaRPr lang="es-MX" dirty="0"/>
          </a:p>
          <a:p>
            <a:pPr algn="just">
              <a:defRPr/>
            </a:pPr>
            <a:r>
              <a:rPr lang="es-MX" dirty="0"/>
              <a:t>El depositante entrega una suma de dinero destinada al ahorro o a la inversión.</a:t>
            </a:r>
          </a:p>
          <a:p>
            <a:pPr algn="just">
              <a:defRPr/>
            </a:pPr>
            <a:r>
              <a:rPr lang="es-MX" dirty="0"/>
              <a:t>El banco se compromete a restituir dicha suma más un interés.</a:t>
            </a:r>
          </a:p>
          <a:p>
            <a:pPr marL="0" indent="0" algn="just">
              <a:buNone/>
              <a:defRPr/>
            </a:pPr>
            <a:endParaRPr lang="es-MX" dirty="0"/>
          </a:p>
          <a:p>
            <a:pPr marL="0" indent="0" algn="just">
              <a:buNone/>
              <a:defRPr/>
            </a:pPr>
            <a:endParaRPr lang="es-MX" dirty="0"/>
          </a:p>
        </p:txBody>
      </p:sp>
      <p:pic>
        <p:nvPicPr>
          <p:cNvPr id="4098" name="Picture 2" descr="http://html.rincondelvago.com/000285531.pn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0" b="100000" l="0" r="99618">
                        <a14:foregroundMark x1="64249" y1="73580" x2="64249" y2="73580"/>
                        <a14:foregroundMark x1="45802" y1="47443" x2="45802" y2="47443"/>
                        <a14:foregroundMark x1="41603" y1="47443" x2="41603" y2="47443"/>
                        <a14:foregroundMark x1="45420" y1="54688" x2="45420" y2="54688"/>
                        <a14:foregroundMark x1="41603" y1="50852" x2="41603" y2="50852"/>
                        <a14:foregroundMark x1="35623" y1="47443" x2="35623" y2="47443"/>
                        <a14:foregroundMark x1="35623" y1="47443" x2="35623" y2="47443"/>
                        <a14:foregroundMark x1="34478" y1="45739" x2="34478" y2="45739"/>
                        <a14:foregroundMark x1="34097" y1="45739" x2="34097" y2="45739"/>
                        <a14:foregroundMark x1="48346" y1="57528" x2="48346" y2="57528"/>
                        <a14:foregroundMark x1="48092" y1="57955" x2="48092" y2="57955"/>
                        <a14:foregroundMark x1="54071" y1="62216" x2="54071" y2="62216"/>
                        <a14:foregroundMark x1="56743" y1="63494" x2="58524" y2="65057"/>
                        <a14:foregroundMark x1="46565" y1="51278" x2="46565" y2="51278"/>
                        <a14:foregroundMark x1="46565" y1="51278" x2="46565" y2="51278"/>
                        <a14:foregroundMark x1="43893" y1="47869" x2="43893" y2="47869"/>
                        <a14:foregroundMark x1="42748" y1="47017" x2="41603" y2="45739"/>
                        <a14:foregroundMark x1="39695" y1="44602" x2="39695" y2="44602"/>
                        <a14:foregroundMark x1="39695" y1="44602" x2="39695" y2="44602"/>
                        <a14:foregroundMark x1="39695" y1="44602" x2="39695" y2="44602"/>
                        <a14:foregroundMark x1="37150" y1="43324" x2="37150" y2="43324"/>
                        <a14:foregroundMark x1="36768" y1="43324" x2="36768" y2="43324"/>
                        <a14:foregroundMark x1="36005" y1="42045" x2="34860" y2="39915"/>
                        <a14:foregroundMark x1="34478" y1="39489" x2="34478" y2="39489"/>
                        <a14:foregroundMark x1="34478" y1="39489" x2="34478" y2="39489"/>
                        <a14:foregroundMark x1="34478" y1="36080" x2="34478" y2="36080"/>
                        <a14:foregroundMark x1="34478" y1="33239" x2="34478" y2="33239"/>
                        <a14:foregroundMark x1="35242" y1="31108" x2="35242" y2="31108"/>
                        <a14:foregroundMark x1="35242" y1="30682" x2="35242" y2="30682"/>
                        <a14:foregroundMark x1="36005" y1="28551" x2="36005" y2="28551"/>
                        <a14:foregroundMark x1="36387" y1="26847" x2="36387" y2="26847"/>
                        <a14:foregroundMark x1="36387" y1="26847" x2="36387" y2="26847"/>
                        <a14:foregroundMark x1="37532" y1="25568" x2="37532" y2="25568"/>
                        <a14:foregroundMark x1="39313" y1="23153" x2="39313" y2="23153"/>
                        <a14:foregroundMark x1="39313" y1="23153" x2="39313" y2="23153"/>
                        <a14:foregroundMark x1="39313" y1="22727" x2="39313" y2="22727"/>
                        <a14:foregroundMark x1="39313" y1="22727" x2="39313" y2="22727"/>
                        <a14:foregroundMark x1="39313" y1="22727" x2="39313" y2="22727"/>
                        <a14:foregroundMark x1="38295" y1="22727" x2="38295" y2="22727"/>
                        <a14:foregroundMark x1="37150" y1="22727" x2="37150" y2="22727"/>
                        <a14:foregroundMark x1="36005" y1="24006" x2="36005" y2="24006"/>
                        <a14:foregroundMark x1="37150" y1="25568" x2="37150" y2="25568"/>
                        <a14:foregroundMark x1="38677" y1="27273" x2="38677" y2="27273"/>
                        <a14:foregroundMark x1="38677" y1="27273" x2="38677" y2="27273"/>
                        <a14:foregroundMark x1="38677" y1="27273" x2="38677" y2="27273"/>
                        <a14:foregroundMark x1="51781" y1="11790" x2="51781" y2="11790"/>
                        <a14:foregroundMark x1="51781" y1="11790" x2="51781" y2="11790"/>
                        <a14:foregroundMark x1="48728" y1="10085" x2="48728" y2="10085"/>
                        <a14:foregroundMark x1="50636" y1="9233" x2="50636" y2="9233"/>
                        <a14:foregroundMark x1="53308" y1="9659" x2="53308" y2="9659"/>
                        <a14:foregroundMark x1="54453" y1="10085" x2="54453" y2="10085"/>
                        <a14:foregroundMark x1="54835" y1="10938" x2="54835" y2="10938"/>
                        <a14:foregroundMark x1="54835" y1="11364" x2="50254" y2="14773"/>
                        <a14:foregroundMark x1="37150" y1="46591" x2="37150" y2="46591"/>
                        <a14:foregroundMark x1="54071" y1="61790" x2="58142" y2="66761"/>
                        <a14:foregroundMark x1="63104" y1="66335" x2="63104" y2="66335"/>
                        <a14:foregroundMark x1="63104" y1="66335" x2="63104" y2="66335"/>
                        <a14:foregroundMark x1="48346" y1="49574" x2="48346" y2="49574"/>
                        <a14:foregroundMark x1="48346" y1="49574" x2="48346" y2="49574"/>
                        <a14:foregroundMark x1="48346" y1="49574" x2="48346" y2="49574"/>
                        <a14:foregroundMark x1="49491" y1="49148" x2="49491" y2="49148"/>
                        <a14:foregroundMark x1="51018" y1="47869" x2="51018" y2="47869"/>
                        <a14:foregroundMark x1="51018" y1="47869" x2="51018" y2="47869"/>
                        <a14:foregroundMark x1="48728" y1="53835" x2="47710" y2="54261"/>
                        <a14:foregroundMark x1="44275" y1="53409" x2="44275" y2="53409"/>
                        <a14:foregroundMark x1="41985" y1="51278" x2="41985" y2="51278"/>
                        <a14:foregroundMark x1="40458" y1="49148" x2="40458" y2="49148"/>
                        <a14:foregroundMark x1="39695" y1="48722" x2="38677" y2="48295"/>
                        <a14:foregroundMark x1="37150" y1="46591" x2="37150" y2="46591"/>
                        <a14:foregroundMark x1="37150" y1="46591" x2="37150" y2="46591"/>
                        <a14:foregroundMark x1="32570" y1="45313" x2="32570" y2="45313"/>
                        <a14:foregroundMark x1="29262" y1="47869" x2="29262" y2="47869"/>
                        <a14:foregroundMark x1="39059" y1="39489" x2="39059" y2="39489"/>
                        <a14:foregroundMark x1="41221" y1="40341" x2="41221" y2="40341"/>
                        <a14:foregroundMark x1="41221" y1="40341" x2="41221" y2="40341"/>
                        <a14:foregroundMark x1="41221" y1="40341" x2="41221" y2="40341"/>
                        <a14:foregroundMark x1="41221" y1="40341" x2="41221" y2="40341"/>
                        <a14:foregroundMark x1="43130" y1="43324" x2="43130" y2="43324"/>
                        <a14:foregroundMark x1="43130" y1="43324" x2="43130" y2="43324"/>
                        <a14:foregroundMark x1="44275" y1="44602" x2="44275" y2="44602"/>
                        <a14:foregroundMark x1="44656" y1="44602" x2="44656" y2="44602"/>
                        <a14:foregroundMark x1="45420" y1="45313" x2="45420" y2="45313"/>
                        <a14:foregroundMark x1="49491" y1="48295" x2="51018" y2="49148"/>
                        <a14:foregroundMark x1="51018" y1="49148" x2="51018" y2="49148"/>
                        <a14:foregroundMark x1="51018" y1="49148" x2="51018" y2="49148"/>
                        <a14:foregroundMark x1="51018" y1="49148" x2="51018" y2="49148"/>
                        <a14:foregroundMark x1="51399" y1="49574" x2="52545" y2="50426"/>
                        <a14:foregroundMark x1="52926" y1="50426" x2="52926" y2="50426"/>
                        <a14:foregroundMark x1="52926" y1="50426" x2="52926" y2="50426"/>
                        <a14:foregroundMark x1="52926" y1="50426" x2="52926" y2="50426"/>
                        <a14:foregroundMark x1="52163" y1="53409" x2="49873" y2="54688"/>
                        <a14:foregroundMark x1="47710" y1="55398" x2="47710" y2="55398"/>
                        <a14:foregroundMark x1="44656" y1="59659" x2="44656" y2="59659"/>
                        <a14:foregroundMark x1="44656" y1="59659" x2="43511" y2="58381"/>
                        <a14:foregroundMark x1="43130" y1="57528" x2="43130" y2="57528"/>
                        <a14:foregroundMark x1="43130" y1="57102" x2="43130" y2="57102"/>
                        <a14:foregroundMark x1="30280" y1="40767" x2="30280" y2="40767"/>
                        <a14:foregroundMark x1="29262" y1="43324" x2="29262" y2="43324"/>
                        <a14:foregroundMark x1="26972" y1="45313" x2="26972" y2="45313"/>
                        <a14:foregroundMark x1="40840" y1="25142" x2="40840" y2="25142"/>
                        <a14:foregroundMark x1="42366" y1="26420" x2="42366" y2="26420"/>
                        <a14:foregroundMark x1="42748" y1="26420" x2="42748" y2="26420"/>
                        <a14:foregroundMark x1="41603" y1="30256" x2="41603" y2="30256"/>
                        <a14:foregroundMark x1="41603" y1="30256" x2="41603" y2="30256"/>
                        <a14:foregroundMark x1="41603" y1="30256" x2="41603" y2="30256"/>
                        <a14:foregroundMark x1="41221" y1="30256" x2="41221" y2="30256"/>
                        <a14:foregroundMark x1="37532" y1="30682" x2="37532" y2="30682"/>
                        <a14:foregroundMark x1="37532" y1="30682" x2="37532" y2="30682"/>
                        <a14:foregroundMark x1="37532" y1="30682" x2="37532" y2="30682"/>
                        <a14:foregroundMark x1="37532" y1="30682" x2="37532" y2="30682"/>
                        <a14:foregroundMark x1="37150" y1="30256" x2="37150" y2="30256"/>
                        <a14:foregroundMark x1="36387" y1="28125" x2="36387" y2="26847"/>
                        <a14:foregroundMark x1="35242" y1="25142" x2="35242" y2="25142"/>
                        <a14:foregroundMark x1="56743" y1="10938" x2="56743" y2="10938"/>
                        <a14:foregroundMark x1="56743" y1="10511" x2="56743" y2="10511"/>
                        <a14:foregroundMark x1="56743" y1="10511" x2="56743" y2="10511"/>
                      </a14:backgroundRemoval>
                    </a14:imgEffect>
                  </a14:imgLayer>
                </a14:imgProps>
              </a:ext>
              <a:ext uri="{28A0092B-C50C-407E-A947-70E740481C1C}">
                <a14:useLocalDpi xmlns="" xmlns:a14="http://schemas.microsoft.com/office/drawing/2010/main" val="0"/>
              </a:ext>
            </a:extLst>
          </a:blip>
          <a:srcRect/>
          <a:stretch>
            <a:fillRect/>
          </a:stretch>
        </p:blipFill>
        <p:spPr bwMode="auto">
          <a:xfrm>
            <a:off x="7515745" y="2653259"/>
            <a:ext cx="3983210" cy="3567659"/>
          </a:xfrm>
          <a:prstGeom prst="rect">
            <a:avLst/>
          </a:prstGeom>
          <a:noFill/>
          <a:effectLst>
            <a:glow rad="228600">
              <a:schemeClr val="accent2">
                <a:satMod val="175000"/>
                <a:alpha val="4000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202070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rgbClr val="FF0000"/>
                </a:solidFill>
              </a:rPr>
              <a:t>CUENTA DE CHEQUES</a:t>
            </a:r>
            <a:endParaRPr lang="es-MX" b="1" dirty="0">
              <a:solidFill>
                <a:srgbClr val="FF0000"/>
              </a:solidFill>
            </a:endParaRPr>
          </a:p>
        </p:txBody>
      </p:sp>
      <p:sp>
        <p:nvSpPr>
          <p:cNvPr id="3" name="2 Marcador de contenido"/>
          <p:cNvSpPr>
            <a:spLocks noGrp="1"/>
          </p:cNvSpPr>
          <p:nvPr>
            <p:ph idx="1"/>
          </p:nvPr>
        </p:nvSpPr>
        <p:spPr>
          <a:xfrm>
            <a:off x="1184223" y="2173575"/>
            <a:ext cx="6145967" cy="3522688"/>
          </a:xfrm>
        </p:spPr>
        <p:style>
          <a:lnRef idx="1">
            <a:schemeClr val="accent3"/>
          </a:lnRef>
          <a:fillRef idx="2">
            <a:schemeClr val="accent3"/>
          </a:fillRef>
          <a:effectRef idx="1">
            <a:schemeClr val="accent3"/>
          </a:effectRef>
          <a:fontRef idx="minor">
            <a:schemeClr val="dk1"/>
          </a:fontRef>
        </p:style>
        <p:txBody>
          <a:bodyPr>
            <a:normAutofit/>
          </a:bodyPr>
          <a:lstStyle/>
          <a:p>
            <a:pPr algn="just"/>
            <a:r>
              <a:rPr lang="es-MX" b="0" dirty="0" smtClean="0">
                <a:solidFill>
                  <a:schemeClr val="bg1"/>
                </a:solidFill>
              </a:rPr>
              <a:t>Es un depósito a la vista en el que la institución de crédito se obliga a entregar las sumas depositadas en el momento que lo solicite el cliente.</a:t>
            </a:r>
          </a:p>
          <a:p>
            <a:pPr algn="just"/>
            <a:endParaRPr lang="es-MX" b="0" dirty="0">
              <a:solidFill>
                <a:schemeClr val="bg1"/>
              </a:solidFill>
            </a:endParaRPr>
          </a:p>
          <a:p>
            <a:pPr algn="just"/>
            <a:r>
              <a:rPr lang="es-MX" b="0" dirty="0" smtClean="0">
                <a:solidFill>
                  <a:schemeClr val="bg1"/>
                </a:solidFill>
              </a:rPr>
              <a:t>Título de crédito en el que la persona ordena al banco que pague cierta cantidad de dinero al beneficiario.</a:t>
            </a:r>
          </a:p>
          <a:p>
            <a:pPr algn="just"/>
            <a:endParaRPr lang="es-MX" b="0" dirty="0">
              <a:solidFill>
                <a:schemeClr val="bg1"/>
              </a:solidFill>
            </a:endParaRPr>
          </a:p>
          <a:p>
            <a:pPr algn="just"/>
            <a:endParaRPr lang="es-MX" b="0" dirty="0">
              <a:solidFill>
                <a:schemeClr val="bg1"/>
              </a:solidFill>
            </a:endParaRPr>
          </a:p>
        </p:txBody>
      </p:sp>
      <p:pic>
        <p:nvPicPr>
          <p:cNvPr id="5122" name="Picture 2" descr="http://3.bp.blogspot.com/_lliYW31-u2c/S_YoIiecg-I/AAAAAAAAAEA/DWihySIYnIU/s320/cheque.gif"/>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145333" y="2308486"/>
            <a:ext cx="2488463" cy="3148195"/>
          </a:xfrm>
          <a:prstGeom prst="rect">
            <a:avLst/>
          </a:prstGeom>
          <a:noFill/>
          <a:effectLst>
            <a:glow rad="228600">
              <a:schemeClr val="accent5">
                <a:satMod val="175000"/>
                <a:alpha val="4000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538473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rgbClr val="FF0000"/>
                </a:solidFill>
              </a:rPr>
              <a:t>CLASIFICACIÓN DE LOS CHEQUES </a:t>
            </a:r>
            <a:endParaRPr lang="es-MX" b="1" dirty="0">
              <a:solidFill>
                <a:srgbClr val="FF0000"/>
              </a:solidFill>
            </a:endParaRPr>
          </a:p>
        </p:txBody>
      </p:sp>
      <p:sp>
        <p:nvSpPr>
          <p:cNvPr id="3" name="2 Marcador de contenido"/>
          <p:cNvSpPr>
            <a:spLocks noGrp="1"/>
          </p:cNvSpPr>
          <p:nvPr>
            <p:ph idx="1"/>
          </p:nvPr>
        </p:nvSpPr>
        <p:spPr>
          <a:xfrm>
            <a:off x="2134395" y="1854224"/>
            <a:ext cx="8208818" cy="4344596"/>
          </a:xfrm>
        </p:spPr>
        <p:txBody>
          <a:bodyPr>
            <a:normAutofit fontScale="92500" lnSpcReduction="20000"/>
          </a:bodyPr>
          <a:lstStyle/>
          <a:p>
            <a:pPr algn="just"/>
            <a:r>
              <a:rPr lang="es-MX" dirty="0" smtClean="0">
                <a:solidFill>
                  <a:srgbClr val="FF0000"/>
                </a:solidFill>
              </a:rPr>
              <a:t>Cheque Negociable: </a:t>
            </a:r>
            <a:r>
              <a:rPr lang="es-MX" b="0" dirty="0" smtClean="0"/>
              <a:t>Puede endosarse tantas veces como sea necesario (endosos subsecuentes).</a:t>
            </a:r>
          </a:p>
          <a:p>
            <a:pPr algn="just"/>
            <a:endParaRPr lang="es-MX" b="0" dirty="0" smtClean="0"/>
          </a:p>
          <a:p>
            <a:pPr algn="just"/>
            <a:r>
              <a:rPr lang="es-MX" dirty="0" smtClean="0">
                <a:solidFill>
                  <a:srgbClr val="FF0000"/>
                </a:solidFill>
              </a:rPr>
              <a:t>Cheque  no negociable: </a:t>
            </a:r>
            <a:r>
              <a:rPr lang="es-MX" b="0" dirty="0" smtClean="0"/>
              <a:t>No se puede endosar y solo puede cobrarlo el beneficiario.</a:t>
            </a:r>
          </a:p>
          <a:p>
            <a:pPr algn="just"/>
            <a:endParaRPr lang="es-MX" dirty="0" smtClean="0">
              <a:solidFill>
                <a:srgbClr val="0070C0"/>
              </a:solidFill>
            </a:endParaRPr>
          </a:p>
          <a:p>
            <a:pPr algn="just"/>
            <a:r>
              <a:rPr lang="es-MX" dirty="0" smtClean="0">
                <a:solidFill>
                  <a:srgbClr val="FF0000"/>
                </a:solidFill>
              </a:rPr>
              <a:t>Cheque al portador: </a:t>
            </a:r>
            <a:r>
              <a:rPr lang="es-MX" b="0" dirty="0" smtClean="0"/>
              <a:t>No se expide a favor de una persona en específico. En el espacio del beneficiario se escribe “Al portador”.</a:t>
            </a:r>
          </a:p>
          <a:p>
            <a:pPr algn="just"/>
            <a:r>
              <a:rPr lang="es-MX" b="0" dirty="0"/>
              <a:t> </a:t>
            </a:r>
            <a:r>
              <a:rPr lang="es-MX" b="0" dirty="0" smtClean="0"/>
              <a:t>      Quien lo presente puede cobrarlo.</a:t>
            </a:r>
          </a:p>
          <a:p>
            <a:pPr algn="just"/>
            <a:r>
              <a:rPr lang="es-MX" b="0" dirty="0"/>
              <a:t> </a:t>
            </a:r>
            <a:r>
              <a:rPr lang="es-MX" b="0" dirty="0" smtClean="0"/>
              <a:t>      El banco determina el límite de la cantidad.</a:t>
            </a:r>
          </a:p>
          <a:p>
            <a:pPr algn="just"/>
            <a:r>
              <a:rPr lang="es-MX" b="0" dirty="0"/>
              <a:t> </a:t>
            </a:r>
            <a:r>
              <a:rPr lang="es-MX" b="0" dirty="0" smtClean="0"/>
              <a:t>      No es necesario presentar una identificación oficial,</a:t>
            </a:r>
          </a:p>
        </p:txBody>
      </p:sp>
    </p:spTree>
    <p:extLst>
      <p:ext uri="{BB962C8B-B14F-4D97-AF65-F5344CB8AC3E}">
        <p14:creationId xmlns="" xmlns:p14="http://schemas.microsoft.com/office/powerpoint/2010/main" val="23829130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16724" y="836711"/>
            <a:ext cx="5339106" cy="5474147"/>
          </a:xfrm>
        </p:spPr>
        <p:txBody>
          <a:bodyPr>
            <a:normAutofit fontScale="77500" lnSpcReduction="20000"/>
          </a:bodyPr>
          <a:lstStyle/>
          <a:p>
            <a:pPr algn="just"/>
            <a:r>
              <a:rPr lang="es-MX" dirty="0" smtClean="0">
                <a:solidFill>
                  <a:srgbClr val="FF0000"/>
                </a:solidFill>
              </a:rPr>
              <a:t>Cheque Nominativo o a la Orden: </a:t>
            </a:r>
            <a:r>
              <a:rPr lang="es-MX" b="0" dirty="0" smtClean="0"/>
              <a:t>Se escribe el nombre del beneficiario, el único en firmar el primer endoso.</a:t>
            </a:r>
          </a:p>
          <a:p>
            <a:pPr algn="just"/>
            <a:r>
              <a:rPr lang="es-MX" b="0" dirty="0">
                <a:solidFill>
                  <a:srgbClr val="0070C0"/>
                </a:solidFill>
              </a:rPr>
              <a:t> </a:t>
            </a:r>
            <a:r>
              <a:rPr lang="es-MX" b="0" dirty="0" smtClean="0">
                <a:solidFill>
                  <a:srgbClr val="0070C0"/>
                </a:solidFill>
              </a:rPr>
              <a:t>      </a:t>
            </a:r>
            <a:r>
              <a:rPr lang="es-MX" b="0" dirty="0" smtClean="0"/>
              <a:t>Es necesario presentar una identificación oficial.</a:t>
            </a:r>
          </a:p>
          <a:p>
            <a:pPr algn="just"/>
            <a:r>
              <a:rPr lang="es-MX" b="0" dirty="0"/>
              <a:t> </a:t>
            </a:r>
            <a:r>
              <a:rPr lang="es-MX" b="0" dirty="0" smtClean="0"/>
              <a:t>      Puede expedirse por cualquier cantidad.</a:t>
            </a:r>
          </a:p>
          <a:p>
            <a:pPr algn="just"/>
            <a:r>
              <a:rPr lang="es-MX" b="0" dirty="0"/>
              <a:t> </a:t>
            </a:r>
            <a:r>
              <a:rPr lang="es-MX" b="0" dirty="0" smtClean="0"/>
              <a:t>      Si se requiere que se cobre únicamente por el beneficiario se agrega la leyenda “no negociable”.</a:t>
            </a:r>
          </a:p>
          <a:p>
            <a:pPr algn="just"/>
            <a:endParaRPr lang="es-MX" b="0" dirty="0"/>
          </a:p>
          <a:p>
            <a:pPr algn="just"/>
            <a:r>
              <a:rPr lang="es-MX" dirty="0" smtClean="0">
                <a:solidFill>
                  <a:srgbClr val="FF0000"/>
                </a:solidFill>
              </a:rPr>
              <a:t>Cheque de caja: </a:t>
            </a:r>
            <a:r>
              <a:rPr lang="es-MX" b="0" dirty="0" smtClean="0"/>
              <a:t>Lo expide un barco para pagarlo en sus sucursales o filiales.</a:t>
            </a:r>
          </a:p>
          <a:p>
            <a:pPr algn="just"/>
            <a:r>
              <a:rPr lang="es-MX" b="0" dirty="0"/>
              <a:t> </a:t>
            </a:r>
            <a:r>
              <a:rPr lang="es-MX" b="0" dirty="0" smtClean="0"/>
              <a:t>      El cliente indica al banco la cantidad (que se paga ahí mismo o se deposita en una cuenta del beneficiario).</a:t>
            </a:r>
          </a:p>
          <a:p>
            <a:pPr algn="just"/>
            <a:r>
              <a:rPr lang="es-MX" b="0" dirty="0"/>
              <a:t> </a:t>
            </a:r>
            <a:r>
              <a:rPr lang="es-MX" b="0" dirty="0" smtClean="0"/>
              <a:t>      Se expide a nombre de una persona, No al portador y No es negociable.</a:t>
            </a:r>
          </a:p>
          <a:p>
            <a:pPr algn="just"/>
            <a:r>
              <a:rPr lang="es-MX" b="0" dirty="0"/>
              <a:t> </a:t>
            </a:r>
            <a:r>
              <a:rPr lang="es-MX" b="0" dirty="0" smtClean="0"/>
              <a:t>      Puede solicitarse en un banco donde no se tenga cuenta bancaria.</a:t>
            </a:r>
          </a:p>
          <a:p>
            <a:pPr algn="just"/>
            <a:endParaRPr lang="es-MX" dirty="0">
              <a:solidFill>
                <a:srgbClr val="0070C0"/>
              </a:solidFill>
            </a:endParaRPr>
          </a:p>
        </p:txBody>
      </p:sp>
      <p:pic>
        <p:nvPicPr>
          <p:cNvPr id="6146" name="Picture 2" descr="http://thumbs.dreamstime.com/z/talonario-de-cheques-de-la-historieta-41193764.jpg"/>
          <p:cNvPicPr>
            <a:picLocks noChangeAspect="1" noChangeArrowheads="1"/>
          </p:cNvPicPr>
          <p:nvPr/>
        </p:nvPicPr>
        <p:blipFill rotWithShape="1">
          <a:blip r:embed="rId2">
            <a:extLst>
              <a:ext uri="{BEBA8EAE-BF5A-486C-A8C5-ECC9F3942E4B}">
                <a14:imgProps xmlns="" xmlns:a14="http://schemas.microsoft.com/office/drawing/2010/main">
                  <a14:imgLayer r:embed="rId3">
                    <a14:imgEffect>
                      <a14:backgroundRemoval t="0" b="100000" l="0" r="100000"/>
                    </a14:imgEffect>
                  </a14:imgLayer>
                </a14:imgProps>
              </a:ext>
              <a:ext uri="{28A0092B-C50C-407E-A947-70E740481C1C}">
                <a14:useLocalDpi xmlns="" xmlns:a14="http://schemas.microsoft.com/office/drawing/2010/main" val="0"/>
              </a:ext>
            </a:extLst>
          </a:blip>
          <a:srcRect b="8349"/>
          <a:stretch/>
        </p:blipFill>
        <p:spPr bwMode="auto">
          <a:xfrm>
            <a:off x="6794720" y="1536894"/>
            <a:ext cx="4957568" cy="3949507"/>
          </a:xfrm>
          <a:prstGeom prst="rect">
            <a:avLst/>
          </a:prstGeom>
          <a:noFill/>
          <a:effectLst>
            <a:glow rad="228600">
              <a:schemeClr val="accent1">
                <a:satMod val="175000"/>
                <a:alpha val="4000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063334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454547" y="929390"/>
            <a:ext cx="5758096" cy="5516380"/>
          </a:xfrm>
        </p:spPr>
        <p:txBody>
          <a:bodyPr>
            <a:normAutofit fontScale="92500" lnSpcReduction="20000"/>
          </a:bodyPr>
          <a:lstStyle/>
          <a:p>
            <a:pPr algn="just"/>
            <a:r>
              <a:rPr lang="es-MX" dirty="0" smtClean="0">
                <a:solidFill>
                  <a:srgbClr val="FF0000"/>
                </a:solidFill>
              </a:rPr>
              <a:t>Cheque certificado: </a:t>
            </a:r>
            <a:r>
              <a:rPr lang="es-MX" b="0" dirty="0">
                <a:solidFill>
                  <a:srgbClr val="FF0000"/>
                </a:solidFill>
              </a:rPr>
              <a:t> </a:t>
            </a:r>
            <a:r>
              <a:rPr lang="es-MX" b="0" dirty="0" smtClean="0"/>
              <a:t>Lleva la certificación del banco garantizando la existencia de los fondos suficientes para pagarse.</a:t>
            </a:r>
          </a:p>
          <a:p>
            <a:pPr algn="just"/>
            <a:r>
              <a:rPr lang="es-MX" b="0" dirty="0">
                <a:solidFill>
                  <a:srgbClr val="0070C0"/>
                </a:solidFill>
              </a:rPr>
              <a:t> </a:t>
            </a:r>
            <a:r>
              <a:rPr lang="es-MX" b="0" dirty="0" smtClean="0">
                <a:solidFill>
                  <a:srgbClr val="0070C0"/>
                </a:solidFill>
              </a:rPr>
              <a:t>      </a:t>
            </a:r>
            <a:r>
              <a:rPr lang="es-MX" b="0" dirty="0" smtClean="0"/>
              <a:t>El beneficiario solicita al librador que el banco certifique la existencia de los fondos, el cuentahabiente es el único que pide la certificación al banco.</a:t>
            </a:r>
          </a:p>
          <a:p>
            <a:pPr algn="just"/>
            <a:r>
              <a:rPr lang="es-MX" b="0" dirty="0" smtClean="0"/>
              <a:t>       Es necesario el nombre de la persona o empresa, no al portador y no negociable.</a:t>
            </a:r>
          </a:p>
          <a:p>
            <a:pPr algn="just"/>
            <a:endParaRPr lang="es-MX" b="0" dirty="0"/>
          </a:p>
          <a:p>
            <a:pPr algn="just"/>
            <a:r>
              <a:rPr lang="es-MX" dirty="0" smtClean="0">
                <a:solidFill>
                  <a:srgbClr val="FF0000"/>
                </a:solidFill>
              </a:rPr>
              <a:t>Cheque cruzado: </a:t>
            </a:r>
            <a:r>
              <a:rPr lang="es-MX" b="0" dirty="0" smtClean="0"/>
              <a:t>Se trazan dos líneas diagonales paralelas en el anverso, para que no se cobre en efectivo, solo en depósito en cuenta. </a:t>
            </a:r>
          </a:p>
          <a:p>
            <a:pPr algn="just">
              <a:buFont typeface="Arial" panose="020B0604020202020204" pitchFamily="34" charset="0"/>
              <a:buChar char="•"/>
            </a:pPr>
            <a:r>
              <a:rPr lang="es-MX" dirty="0" smtClean="0"/>
              <a:t>General: </a:t>
            </a:r>
            <a:r>
              <a:rPr lang="es-MX" b="0" dirty="0" smtClean="0"/>
              <a:t>Dos líneas sin determinar el banco.</a:t>
            </a:r>
          </a:p>
          <a:p>
            <a:pPr algn="just">
              <a:buFont typeface="Arial" panose="020B0604020202020204" pitchFamily="34" charset="0"/>
              <a:buChar char="•"/>
            </a:pPr>
            <a:r>
              <a:rPr lang="es-MX" dirty="0" smtClean="0"/>
              <a:t>Especial: </a:t>
            </a:r>
            <a:r>
              <a:rPr lang="es-MX" b="0" dirty="0" smtClean="0"/>
              <a:t>Dentro de las líneas se anota el nombre del banco.</a:t>
            </a:r>
            <a:endParaRPr lang="es-MX" dirty="0" smtClean="0"/>
          </a:p>
          <a:p>
            <a:pPr algn="just"/>
            <a:endParaRPr lang="es-MX" dirty="0" smtClean="0">
              <a:solidFill>
                <a:srgbClr val="0070C0"/>
              </a:solidFill>
            </a:endParaRPr>
          </a:p>
          <a:p>
            <a:endParaRPr lang="es-MX" b="0" dirty="0"/>
          </a:p>
          <a:p>
            <a:endParaRPr lang="es-MX" b="0" dirty="0"/>
          </a:p>
        </p:txBody>
      </p:sp>
      <p:pic>
        <p:nvPicPr>
          <p:cNvPr id="7170" name="Picture 2" descr="http://1.bp.blogspot.com/-g1tLBXM-e4Q/TcrKsVvyBnI/AAAAAAAAACI/DhbluEe2IMY/s400/cheque+cruzado+especial.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85161" y="4272197"/>
            <a:ext cx="4459749" cy="1979014"/>
          </a:xfrm>
          <a:prstGeom prst="rect">
            <a:avLst/>
          </a:prstGeom>
          <a:noFill/>
          <a:effectLst>
            <a:glow rad="228600">
              <a:schemeClr val="accent4">
                <a:satMod val="175000"/>
                <a:alpha val="40000"/>
              </a:schemeClr>
            </a:glow>
          </a:effectLst>
          <a:extLst>
            <a:ext uri="{909E8E84-426E-40DD-AFC4-6F175D3DCCD1}">
              <a14:hiddenFill xmlns="" xmlns:a14="http://schemas.microsoft.com/office/drawing/2010/main">
                <a:solidFill>
                  <a:srgbClr val="FFFFFF"/>
                </a:solidFill>
              </a14:hiddenFill>
            </a:ext>
          </a:extLst>
        </p:spPr>
      </p:pic>
      <p:pic>
        <p:nvPicPr>
          <p:cNvPr id="7172" name="Picture 4" descr="http://elsalvador.eregulations.org/media/cheque%20certificado.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83515" y="1152069"/>
            <a:ext cx="4461395" cy="2130777"/>
          </a:xfrm>
          <a:prstGeom prst="rect">
            <a:avLst/>
          </a:prstGeom>
          <a:noFill/>
          <a:effectLst>
            <a:glow rad="228600">
              <a:schemeClr val="accent6">
                <a:satMod val="175000"/>
                <a:alpha val="4000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559991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49508" y="650923"/>
            <a:ext cx="10553075" cy="3516343"/>
          </a:xfrm>
        </p:spPr>
        <p:txBody>
          <a:bodyPr>
            <a:normAutofit/>
          </a:bodyPr>
          <a:lstStyle/>
          <a:p>
            <a:pPr algn="just"/>
            <a:r>
              <a:rPr lang="es-MX" sz="1900" dirty="0" smtClean="0">
                <a:solidFill>
                  <a:srgbClr val="FF0000"/>
                </a:solidFill>
              </a:rPr>
              <a:t>Cheque de viajero:</a:t>
            </a:r>
            <a:r>
              <a:rPr lang="es-MX" sz="1900" b="0" dirty="0" smtClean="0">
                <a:solidFill>
                  <a:srgbClr val="FF0000"/>
                </a:solidFill>
              </a:rPr>
              <a:t> </a:t>
            </a:r>
            <a:r>
              <a:rPr lang="es-MX" sz="1900" b="0" dirty="0" smtClean="0">
                <a:effectLst/>
              </a:rPr>
              <a:t>Es expedido por un banco o agencia autorizada para que se paguen en sus sucursales o corresponsales en la República Mexicana o en el extranjero.</a:t>
            </a:r>
          </a:p>
          <a:p>
            <a:pPr algn="just"/>
            <a:r>
              <a:rPr lang="es-MX" sz="1900" b="0" dirty="0">
                <a:solidFill>
                  <a:srgbClr val="0070C0"/>
                </a:solidFill>
              </a:rPr>
              <a:t> </a:t>
            </a:r>
            <a:r>
              <a:rPr lang="es-MX" sz="1900" b="0" dirty="0" smtClean="0">
                <a:solidFill>
                  <a:srgbClr val="0070C0"/>
                </a:solidFill>
              </a:rPr>
              <a:t>      </a:t>
            </a:r>
            <a:r>
              <a:rPr lang="es-MX" sz="1900" b="0" dirty="0" smtClean="0"/>
              <a:t>Útiles para viajar, el banco proporciona lista de sucursales donde se puede cobrar.</a:t>
            </a:r>
          </a:p>
          <a:p>
            <a:pPr algn="just"/>
            <a:r>
              <a:rPr lang="es-MX" sz="1900" b="0" dirty="0">
                <a:solidFill>
                  <a:srgbClr val="0070C0"/>
                </a:solidFill>
              </a:rPr>
              <a:t> </a:t>
            </a:r>
            <a:r>
              <a:rPr lang="es-MX" sz="1900" b="0" dirty="0" smtClean="0">
                <a:solidFill>
                  <a:srgbClr val="0070C0"/>
                </a:solidFill>
              </a:rPr>
              <a:t>      </a:t>
            </a:r>
            <a:r>
              <a:rPr lang="es-MX" sz="1900" b="0" dirty="0" smtClean="0"/>
              <a:t>Se firman 2 veces, al recibir el talonario en el banco y cuando se presentan para cobro.</a:t>
            </a:r>
          </a:p>
          <a:p>
            <a:pPr algn="just"/>
            <a:r>
              <a:rPr lang="es-MX" sz="1900" b="0" dirty="0"/>
              <a:t> </a:t>
            </a:r>
            <a:r>
              <a:rPr lang="es-MX" sz="1900" b="0" dirty="0" smtClean="0"/>
              <a:t>      Es necesario presentar identificación oficial.</a:t>
            </a:r>
          </a:p>
          <a:p>
            <a:pPr algn="just"/>
            <a:r>
              <a:rPr lang="es-MX" sz="1900" b="0" dirty="0"/>
              <a:t> </a:t>
            </a:r>
            <a:r>
              <a:rPr lang="es-MX" sz="1900" b="0" dirty="0" smtClean="0"/>
              <a:t>      Si no se utilizan todos los cheques, y se necesita el dinero en efectivo, serán pagados al tipo de cambio de compra del momento.</a:t>
            </a:r>
            <a:endParaRPr lang="es-MX" sz="1900" dirty="0"/>
          </a:p>
        </p:txBody>
      </p:sp>
      <p:pic>
        <p:nvPicPr>
          <p:cNvPr id="8194" name="Picture 2" descr="http://www.mundo-nomada.com/wp-content/uploads/2012/08/cheque-de-viaje.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928442" y="3835867"/>
            <a:ext cx="6605301" cy="2450354"/>
          </a:xfrm>
          <a:prstGeom prst="rect">
            <a:avLst/>
          </a:prstGeom>
          <a:noFill/>
          <a:effectLst>
            <a:glow rad="228600">
              <a:schemeClr val="accent3">
                <a:satMod val="175000"/>
                <a:alpha val="4000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350403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69430" y="614597"/>
            <a:ext cx="5142081" cy="5726242"/>
          </a:xfrm>
        </p:spPr>
        <p:txBody>
          <a:bodyPr>
            <a:normAutofit fontScale="77500" lnSpcReduction="20000"/>
          </a:bodyPr>
          <a:lstStyle/>
          <a:p>
            <a:pPr algn="just"/>
            <a:r>
              <a:rPr lang="es-MX" sz="2100" dirty="0" smtClean="0">
                <a:solidFill>
                  <a:srgbClr val="FF0000"/>
                </a:solidFill>
              </a:rPr>
              <a:t>Cheque para abono en cuenta: </a:t>
            </a:r>
            <a:r>
              <a:rPr lang="es-MX" sz="2100" b="0" dirty="0" smtClean="0"/>
              <a:t>En la parte posterior se anota la leyenda “Para abono en cuenta”, junto con los datos de la persona o empresa y la cuenta a la que se abonará. </a:t>
            </a:r>
          </a:p>
          <a:p>
            <a:pPr algn="just"/>
            <a:r>
              <a:rPr lang="es-MX" sz="2100" b="0" dirty="0"/>
              <a:t> </a:t>
            </a:r>
            <a:r>
              <a:rPr lang="es-MX" sz="2100" b="0" dirty="0" smtClean="0"/>
              <a:t>      No es negociable ni se paga en efectivo.</a:t>
            </a:r>
          </a:p>
          <a:p>
            <a:pPr algn="just"/>
            <a:r>
              <a:rPr lang="es-MX" sz="2100" b="0" dirty="0">
                <a:solidFill>
                  <a:srgbClr val="0070C0"/>
                </a:solidFill>
              </a:rPr>
              <a:t> </a:t>
            </a:r>
            <a:r>
              <a:rPr lang="es-MX" sz="2100" b="0" dirty="0" smtClean="0">
                <a:solidFill>
                  <a:srgbClr val="0070C0"/>
                </a:solidFill>
              </a:rPr>
              <a:t>      </a:t>
            </a:r>
            <a:r>
              <a:rPr lang="es-MX" sz="2100" b="0" dirty="0" smtClean="0"/>
              <a:t>En caso de robo o extravío no puede cobrarlo más que el beneficiario</a:t>
            </a:r>
            <a:r>
              <a:rPr lang="es-MX" sz="2100" b="0" dirty="0" smtClean="0">
                <a:solidFill>
                  <a:srgbClr val="0070C0"/>
                </a:solidFill>
              </a:rPr>
              <a:t>.</a:t>
            </a:r>
          </a:p>
          <a:p>
            <a:pPr algn="just"/>
            <a:r>
              <a:rPr lang="es-MX" sz="2100" b="0" dirty="0"/>
              <a:t> </a:t>
            </a:r>
            <a:r>
              <a:rPr lang="es-MX" sz="2100" b="0" dirty="0" smtClean="0"/>
              <a:t>      La leyenda no se puede borrar o alterar o lo hacen </a:t>
            </a:r>
            <a:r>
              <a:rPr lang="es-MX" sz="2100" b="0" dirty="0"/>
              <a:t>i</a:t>
            </a:r>
            <a:r>
              <a:rPr lang="es-MX" sz="2100" b="0" dirty="0" smtClean="0"/>
              <a:t>nválido.</a:t>
            </a:r>
          </a:p>
          <a:p>
            <a:pPr algn="just"/>
            <a:endParaRPr lang="es-MX" sz="2100" b="0" dirty="0"/>
          </a:p>
          <a:p>
            <a:pPr algn="just"/>
            <a:r>
              <a:rPr lang="es-MX" sz="2100" dirty="0" smtClean="0">
                <a:solidFill>
                  <a:srgbClr val="FF0000"/>
                </a:solidFill>
              </a:rPr>
              <a:t>Cheque  de ventanilla: </a:t>
            </a:r>
            <a:r>
              <a:rPr lang="es-MX" sz="2100" b="0" dirty="0" smtClean="0"/>
              <a:t>Lo expide el banco a solicitud de un cuentahabiente, siempre y cuando hayan fondos suficientes en su cuenta.</a:t>
            </a:r>
          </a:p>
          <a:p>
            <a:pPr algn="just"/>
            <a:r>
              <a:rPr lang="es-MX" sz="2100" b="0" dirty="0">
                <a:solidFill>
                  <a:srgbClr val="0070C0"/>
                </a:solidFill>
              </a:rPr>
              <a:t> </a:t>
            </a:r>
            <a:r>
              <a:rPr lang="es-MX" sz="2100" b="0" dirty="0" smtClean="0">
                <a:solidFill>
                  <a:srgbClr val="0070C0"/>
                </a:solidFill>
              </a:rPr>
              <a:t>      </a:t>
            </a:r>
            <a:r>
              <a:rPr lang="es-MX" sz="2100" b="0" dirty="0" smtClean="0"/>
              <a:t>Solo se cobra por el interesado, en la misma sucursal y día de la solicitud.</a:t>
            </a:r>
          </a:p>
          <a:p>
            <a:pPr algn="just"/>
            <a:r>
              <a:rPr lang="es-MX" sz="2100" b="0" dirty="0"/>
              <a:t> </a:t>
            </a:r>
            <a:r>
              <a:rPr lang="es-MX" sz="2100" b="0" dirty="0" smtClean="0"/>
              <a:t>Se usa cuando el cliente tiene urgencia en el documento y olvidó la chequera o tarjeta.</a:t>
            </a:r>
          </a:p>
          <a:p>
            <a:pPr algn="just"/>
            <a:endParaRPr lang="es-MX" dirty="0"/>
          </a:p>
        </p:txBody>
      </p:sp>
      <p:pic>
        <p:nvPicPr>
          <p:cNvPr id="9218" name="Picture 2" descr="http://4.bp.blogspot.com/_VNnbzwhjIgg/TT7397XqFXI/AAAAAAAAAGg/gNSG7TFfyqw/s1600/imatge+treze.bmp"/>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526395" y="806970"/>
            <a:ext cx="4752975" cy="2228850"/>
          </a:xfrm>
          <a:prstGeom prst="rect">
            <a:avLst/>
          </a:prstGeom>
          <a:noFill/>
          <a:effectLst>
            <a:glow rad="228600">
              <a:schemeClr val="accent6">
                <a:satMod val="175000"/>
                <a:alpha val="40000"/>
              </a:schemeClr>
            </a:glow>
          </a:effectLst>
          <a:extLst>
            <a:ext uri="{909E8E84-426E-40DD-AFC4-6F175D3DCCD1}">
              <a14:hiddenFill xmlns="" xmlns:a14="http://schemas.microsoft.com/office/drawing/2010/main">
                <a:solidFill>
                  <a:srgbClr val="FFFFFF"/>
                </a:solidFill>
              </a14:hiddenFill>
            </a:ext>
          </a:extLst>
        </p:spPr>
      </p:pic>
      <p:pic>
        <p:nvPicPr>
          <p:cNvPr id="9220" name="Picture 4" descr="http://www.finanzasparatodos.es/comun/imagenes/bloqueC/cheque.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602595" y="3745224"/>
            <a:ext cx="4676775" cy="2171701"/>
          </a:xfrm>
          <a:prstGeom prst="rect">
            <a:avLst/>
          </a:prstGeom>
          <a:noFill/>
          <a:effectLst>
            <a:glow rad="228600">
              <a:schemeClr val="accent6">
                <a:satMod val="175000"/>
                <a:alpha val="4000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738106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rgbClr val="FF0000"/>
                </a:solidFill>
              </a:rPr>
              <a:t>CAUSAS DE DEVOLUCIÓN DE UN CHEQUE</a:t>
            </a:r>
            <a:endParaRPr lang="es-MX" b="1" dirty="0">
              <a:solidFill>
                <a:srgbClr val="FF0000"/>
              </a:solidFill>
            </a:endParaRPr>
          </a:p>
        </p:txBody>
      </p:sp>
      <p:sp>
        <p:nvSpPr>
          <p:cNvPr id="3" name="2 Marcador de contenido"/>
          <p:cNvSpPr>
            <a:spLocks noGrp="1"/>
          </p:cNvSpPr>
          <p:nvPr>
            <p:ph idx="1"/>
          </p:nvPr>
        </p:nvSpPr>
        <p:spPr>
          <a:xfrm>
            <a:off x="3071940" y="2321291"/>
            <a:ext cx="6076156" cy="3579849"/>
          </a:xfrm>
        </p:spPr>
        <p:txBody>
          <a:bodyPr>
            <a:normAutofit fontScale="92500" lnSpcReduction="10000"/>
          </a:bodyPr>
          <a:lstStyle/>
          <a:p>
            <a:pPr>
              <a:buFont typeface="Arial" panose="020B0604020202020204" pitchFamily="34" charset="0"/>
              <a:buChar char="•"/>
            </a:pPr>
            <a:r>
              <a:rPr lang="es-MX" b="0" dirty="0" smtClean="0"/>
              <a:t>El cheque corresponde a un talonario extraviado.</a:t>
            </a:r>
          </a:p>
          <a:p>
            <a:pPr>
              <a:buFont typeface="Arial" panose="020B0604020202020204" pitchFamily="34" charset="0"/>
              <a:buChar char="•"/>
            </a:pPr>
            <a:r>
              <a:rPr lang="es-MX" b="0" dirty="0" smtClean="0"/>
              <a:t>Falta de la firma del librador.</a:t>
            </a:r>
          </a:p>
          <a:p>
            <a:pPr>
              <a:buFont typeface="Arial" panose="020B0604020202020204" pitchFamily="34" charset="0"/>
              <a:buChar char="•"/>
            </a:pPr>
            <a:r>
              <a:rPr lang="es-MX" b="0" dirty="0" smtClean="0"/>
              <a:t>El cheque está roto o deteriorado.</a:t>
            </a:r>
          </a:p>
          <a:p>
            <a:pPr>
              <a:buFont typeface="Arial" panose="020B0604020202020204" pitchFamily="34" charset="0"/>
              <a:buChar char="•"/>
            </a:pPr>
            <a:r>
              <a:rPr lang="es-MX" b="0" dirty="0" smtClean="0"/>
              <a:t>La firma del librador está alterada o falsificada.</a:t>
            </a:r>
          </a:p>
          <a:p>
            <a:pPr>
              <a:buFont typeface="Arial" panose="020B0604020202020204" pitchFamily="34" charset="0"/>
              <a:buChar char="•"/>
            </a:pPr>
            <a:r>
              <a:rPr lang="es-MX" b="0" dirty="0" smtClean="0"/>
              <a:t>Fondos insuficientes.</a:t>
            </a:r>
          </a:p>
          <a:p>
            <a:pPr>
              <a:buFont typeface="Arial" panose="020B0604020202020204" pitchFamily="34" charset="0"/>
              <a:buChar char="•"/>
            </a:pPr>
            <a:r>
              <a:rPr lang="es-MX" b="0" dirty="0" smtClean="0"/>
              <a:t>El cheque ha sido indebidamente negociado.</a:t>
            </a:r>
          </a:p>
          <a:p>
            <a:pPr>
              <a:buFont typeface="Arial" panose="020B0604020202020204" pitchFamily="34" charset="0"/>
              <a:buChar char="•"/>
            </a:pPr>
            <a:r>
              <a:rPr lang="es-MX" b="0" dirty="0" smtClean="0"/>
              <a:t>El librador está en estado de concurso o suspensión de pagos.</a:t>
            </a:r>
            <a:endParaRPr lang="es-MX" b="0" dirty="0"/>
          </a:p>
        </p:txBody>
      </p:sp>
      <p:pic>
        <p:nvPicPr>
          <p:cNvPr id="10242" name="Picture 2" descr="http://www.fyitransition.com/MinicoursesSP/finance/images/bounced-check.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640008" y="3918054"/>
            <a:ext cx="2857500" cy="2143125"/>
          </a:xfrm>
          <a:prstGeom prst="rect">
            <a:avLst/>
          </a:prstGeom>
          <a:noFill/>
          <a:extLst>
            <a:ext uri="{909E8E84-426E-40DD-AFC4-6F175D3DCCD1}">
              <a14:hiddenFill xmlns="" xmlns:a14="http://schemas.microsoft.com/office/drawing/2010/main">
                <a:solidFill>
                  <a:srgbClr val="FFFFFF"/>
                </a:solidFill>
              </a14:hiddenFill>
            </a:ext>
          </a:extLst>
        </p:spPr>
      </p:pic>
      <p:pic>
        <p:nvPicPr>
          <p:cNvPr id="10244" name="Picture 4" descr="http://surflorida.com/wp-content/uploads/2013/02/Fraude-con-cheques.jpg"/>
          <p:cNvPicPr>
            <a:picLocks noChangeAspect="1" noChangeArrowheads="1"/>
          </p:cNvPicPr>
          <p:nvPr/>
        </p:nvPicPr>
        <p:blipFill>
          <a:blip r:embed="rId3">
            <a:extLst>
              <a:ext uri="{BEBA8EAE-BF5A-486C-A8C5-ECC9F3942E4B}">
                <a14:imgProps xmlns="" xmlns:a14="http://schemas.microsoft.com/office/drawing/2010/main">
                  <a14:imgLayer r:embed="rId4">
                    <a14:imgEffect>
                      <a14:backgroundRemoval t="0" b="100000" l="0" r="100000">
                        <a14:foregroundMark x1="86250" y1="37183" x2="86250" y2="37183"/>
                        <a14:foregroundMark x1="86250" y1="37183" x2="86250" y2="37183"/>
                        <a14:foregroundMark x1="86250" y1="37183" x2="86250" y2="37183"/>
                        <a14:foregroundMark x1="82344" y1="27042" x2="81094" y2="24507"/>
                        <a14:foregroundMark x1="79375" y1="18873" x2="79375" y2="18873"/>
                        <a14:foregroundMark x1="76719" y1="10986" x2="78906" y2="9577"/>
                        <a14:foregroundMark x1="84063" y1="8732" x2="85938" y2="9577"/>
                        <a14:foregroundMark x1="88906" y1="10423" x2="88906" y2="10423"/>
                        <a14:foregroundMark x1="89844" y1="10986" x2="90781" y2="15775"/>
                        <a14:foregroundMark x1="91094" y1="18310" x2="92031" y2="23662"/>
                        <a14:foregroundMark x1="92031" y1="25352" x2="92031" y2="27606"/>
                        <a14:foregroundMark x1="92031" y1="28451" x2="90781" y2="34930"/>
                        <a14:foregroundMark x1="89844" y1="36338" x2="87656" y2="40282"/>
                        <a14:foregroundMark x1="85000" y1="43662" x2="83281" y2="49014"/>
                        <a14:foregroundMark x1="82344" y1="49014" x2="82344" y2="49014"/>
                        <a14:foregroundMark x1="80156" y1="49859" x2="80156" y2="49859"/>
                      </a14:backgroundRemoval>
                    </a14:imgEffect>
                  </a14:imgLayer>
                </a14:imgProps>
              </a:ext>
              <a:ext uri="{28A0092B-C50C-407E-A947-70E740481C1C}">
                <a14:useLocalDpi xmlns="" xmlns:a14="http://schemas.microsoft.com/office/drawing/2010/main" val="0"/>
              </a:ext>
            </a:extLst>
          </a:blip>
          <a:srcRect/>
          <a:stretch>
            <a:fillRect/>
          </a:stretch>
        </p:blipFill>
        <p:spPr bwMode="auto">
          <a:xfrm>
            <a:off x="282369" y="1963711"/>
            <a:ext cx="2972697" cy="1648918"/>
          </a:xfrm>
          <a:prstGeom prst="rect">
            <a:avLst/>
          </a:prstGeom>
          <a:noFill/>
          <a:effectLst>
            <a:glow rad="228600">
              <a:schemeClr val="accent2">
                <a:satMod val="175000"/>
                <a:alpha val="4000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45164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6 Marcador de contenido"/>
          <p:cNvSpPr txBox="1">
            <a:spLocks/>
          </p:cNvSpPr>
          <p:nvPr/>
        </p:nvSpPr>
        <p:spPr>
          <a:xfrm>
            <a:off x="2587399" y="2197055"/>
            <a:ext cx="8229600" cy="4176712"/>
          </a:xfrm>
          <a:prstGeom prst="rect">
            <a:avLst/>
          </a:prstGeom>
          <a:ln>
            <a:solidFill>
              <a:schemeClr val="tx1"/>
            </a:solidFill>
          </a:ln>
        </p:spPr>
        <p:txBody>
          <a:bodyPr>
            <a:normAutofit/>
          </a:bodyPr>
          <a:lstStyle/>
          <a:p>
            <a:pPr marL="342900" indent="-342900" algn="just" eaLnBrk="0" hangingPunct="0">
              <a:spcBef>
                <a:spcPct val="20000"/>
              </a:spcBef>
              <a:defRPr/>
            </a:pPr>
            <a:endParaRPr lang="es-MX" sz="2900" kern="0" dirty="0">
              <a:latin typeface="+mn-lt"/>
              <a:cs typeface="Times New Roman" pitchFamily="18" charset="0"/>
            </a:endParaRPr>
          </a:p>
          <a:p>
            <a:pPr indent="-342900" algn="just" eaLnBrk="0" hangingPunct="0">
              <a:spcBef>
                <a:spcPct val="20000"/>
              </a:spcBef>
              <a:defRPr/>
            </a:pPr>
            <a:r>
              <a:rPr lang="es-MX" dirty="0" smtClean="0"/>
              <a:t>Pese al desarrollo de los intermediarios no bancarios, la intermediación bancaria continúa jugando un papel importante dentro de la actividad crediticia. La desregulación y liberación financiera han contribuido a que el papel de la banca en la intermediación financiera siga siendo preponderante dentro del sistema financiero. </a:t>
            </a:r>
          </a:p>
          <a:p>
            <a:pPr indent="-342900" algn="just" eaLnBrk="0" hangingPunct="0">
              <a:spcBef>
                <a:spcPct val="20000"/>
              </a:spcBef>
              <a:defRPr/>
            </a:pPr>
            <a:r>
              <a:rPr lang="es-MX" dirty="0" smtClean="0"/>
              <a:t>El desarrollo observada en el ámbito financiero obliga a conocer la mayor oferta de instrumentos financieros que se ofrecen en el mercado.  La globalización  están obligando a que los mercados ofrezca y elaboren una mayor diversificación de productos financieros en el afán de atraer mayores flujos de capital a cartera del exterior.</a:t>
            </a:r>
          </a:p>
        </p:txBody>
      </p:sp>
      <p:sp>
        <p:nvSpPr>
          <p:cNvPr id="3" name="6 Marcador de contenido"/>
          <p:cNvSpPr txBox="1">
            <a:spLocks/>
          </p:cNvSpPr>
          <p:nvPr/>
        </p:nvSpPr>
        <p:spPr>
          <a:xfrm>
            <a:off x="2573112" y="627017"/>
            <a:ext cx="8229600" cy="1343025"/>
          </a:xfrm>
          <a:prstGeom prst="rect">
            <a:avLst/>
          </a:prstGeom>
          <a:ln>
            <a:solidFill>
              <a:schemeClr val="tx1"/>
            </a:solidFill>
          </a:ln>
        </p:spPr>
        <p:txBody>
          <a:bodyPr>
            <a:normAutofit lnSpcReduction="10000"/>
          </a:bodyPr>
          <a:lstStyle/>
          <a:p>
            <a:pPr marL="342900" indent="-342900" algn="just" eaLnBrk="0" hangingPunct="0">
              <a:spcBef>
                <a:spcPct val="20000"/>
              </a:spcBef>
              <a:defRPr/>
            </a:pPr>
            <a:endParaRPr lang="es-MX" sz="4000" kern="0" dirty="0">
              <a:cs typeface="Times New Roman" pitchFamily="18" charset="0"/>
            </a:endParaRPr>
          </a:p>
          <a:p>
            <a:pPr indent="-342900" algn="ctr" eaLnBrk="0" hangingPunct="0">
              <a:spcBef>
                <a:spcPct val="20000"/>
              </a:spcBef>
              <a:defRPr/>
            </a:pPr>
            <a:r>
              <a:rPr lang="es-MX" sz="4000" dirty="0" smtClean="0"/>
              <a:t>JUSTIFICACIÓN</a:t>
            </a:r>
            <a:endParaRPr lang="es-MX" sz="4000" dirty="0"/>
          </a:p>
          <a:p>
            <a:pPr indent="-342900" eaLnBrk="0" hangingPunct="0">
              <a:spcBef>
                <a:spcPct val="20000"/>
              </a:spcBef>
              <a:buFontTx/>
              <a:buChar char="•"/>
              <a:defRPr/>
            </a:pPr>
            <a:endParaRPr lang="es-MX" sz="3200" kern="0" dirty="0">
              <a:latin typeface="+mn-lt"/>
              <a:cs typeface="+mn-cs"/>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rgbClr val="FF0000"/>
                </a:solidFill>
              </a:rPr>
              <a:t>CONTRATACIÓN DE UNA CUENTA DE CHEQUES</a:t>
            </a:r>
            <a:endParaRPr lang="es-MX" b="1" dirty="0">
              <a:solidFill>
                <a:srgbClr val="FF0000"/>
              </a:solidFill>
            </a:endParaRPr>
          </a:p>
        </p:txBody>
      </p:sp>
      <p:sp>
        <p:nvSpPr>
          <p:cNvPr id="3" name="2 Marcador de contenido"/>
          <p:cNvSpPr>
            <a:spLocks noGrp="1"/>
          </p:cNvSpPr>
          <p:nvPr>
            <p:ph idx="1"/>
          </p:nvPr>
        </p:nvSpPr>
        <p:spPr>
          <a:xfrm>
            <a:off x="1463561" y="2053652"/>
            <a:ext cx="9928964" cy="4341016"/>
          </a:xfrm>
        </p:spPr>
        <p:txBody>
          <a:bodyPr>
            <a:noAutofit/>
          </a:bodyPr>
          <a:lstStyle/>
          <a:p>
            <a:r>
              <a:rPr lang="es-MX" sz="1800" b="0" dirty="0" smtClean="0"/>
              <a:t>Se firma un contrato de depósito en cuenta de cheques.</a:t>
            </a:r>
          </a:p>
          <a:p>
            <a:endParaRPr lang="es-MX" sz="1800" b="0" dirty="0"/>
          </a:p>
          <a:p>
            <a:r>
              <a:rPr lang="es-MX" sz="1800" dirty="0" smtClean="0">
                <a:solidFill>
                  <a:srgbClr val="FF0000"/>
                </a:solidFill>
              </a:rPr>
              <a:t>Función del contrato.</a:t>
            </a:r>
          </a:p>
          <a:p>
            <a:pPr>
              <a:buFont typeface="Arial" panose="020B0604020202020204" pitchFamily="34" charset="0"/>
              <a:buChar char="•"/>
            </a:pPr>
            <a:r>
              <a:rPr lang="es-MX" sz="1800" b="0" dirty="0" smtClean="0"/>
              <a:t>El cliente otorga a un banco la custodia de cierta cantidad de dinero.</a:t>
            </a:r>
          </a:p>
          <a:p>
            <a:pPr>
              <a:buFont typeface="Arial" panose="020B0604020202020204" pitchFamily="34" charset="0"/>
              <a:buChar char="•"/>
            </a:pPr>
            <a:r>
              <a:rPr lang="es-MX" sz="1800" b="0" dirty="0" smtClean="0"/>
              <a:t>El banco, se obliga a guardarlo para restituir la suma en el momento en que lo solicite el depositante, más un interés, en caso que corresponda.</a:t>
            </a:r>
            <a:endParaRPr lang="es-MX" sz="1800" b="0" dirty="0"/>
          </a:p>
          <a:p>
            <a:pPr marL="0" indent="0"/>
            <a:r>
              <a:rPr lang="es-MX" sz="1800" dirty="0" smtClean="0">
                <a:solidFill>
                  <a:srgbClr val="FF0000"/>
                </a:solidFill>
              </a:rPr>
              <a:t>Las partes que intervienen en la operación:</a:t>
            </a:r>
          </a:p>
          <a:p>
            <a:pPr marL="285750" indent="-285750"/>
            <a:r>
              <a:rPr lang="es-MX" sz="1800" dirty="0" smtClean="0"/>
              <a:t>El banco. </a:t>
            </a:r>
            <a:r>
              <a:rPr lang="es-MX" sz="1800" b="0" dirty="0" smtClean="0"/>
              <a:t>Obligación de restituir los montos, pagar los cheques con fondos.</a:t>
            </a:r>
            <a:endParaRPr lang="es-MX" sz="1800" dirty="0" smtClean="0"/>
          </a:p>
          <a:p>
            <a:pPr marL="285750" indent="-285750"/>
            <a:r>
              <a:rPr lang="es-MX" sz="1800" dirty="0" smtClean="0"/>
              <a:t>El cliente. </a:t>
            </a:r>
            <a:r>
              <a:rPr lang="es-MX" sz="1800" b="0" dirty="0" smtClean="0"/>
              <a:t>Hace depósitos, expide cheques, retiro de efectivo.</a:t>
            </a:r>
            <a:endParaRPr lang="es-MX" sz="1800" dirty="0" smtClean="0"/>
          </a:p>
          <a:p>
            <a:pPr marL="285750" indent="-285750"/>
            <a:r>
              <a:rPr lang="es-MX" sz="1800" dirty="0" smtClean="0"/>
              <a:t>El beneficiario. </a:t>
            </a:r>
            <a:r>
              <a:rPr lang="es-MX" sz="1800" b="0" dirty="0" smtClean="0"/>
              <a:t>Cobra el cheque, o en su caso lo endosa.</a:t>
            </a:r>
            <a:endParaRPr lang="es-MX" sz="1800" dirty="0"/>
          </a:p>
        </p:txBody>
      </p:sp>
    </p:spTree>
    <p:extLst>
      <p:ext uri="{BB962C8B-B14F-4D97-AF65-F5344CB8AC3E}">
        <p14:creationId xmlns="" xmlns:p14="http://schemas.microsoft.com/office/powerpoint/2010/main" val="20772788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3677" y="474689"/>
            <a:ext cx="10353761" cy="1326321"/>
          </a:xfrm>
        </p:spPr>
        <p:txBody>
          <a:bodyPr/>
          <a:lstStyle/>
          <a:p>
            <a:pPr algn="ctr"/>
            <a:r>
              <a:rPr lang="es-MX" b="1" dirty="0" smtClean="0">
                <a:solidFill>
                  <a:srgbClr val="FF0000"/>
                </a:solidFill>
              </a:rPr>
              <a:t>DERECHOS Y OBLIGACIONES </a:t>
            </a:r>
            <a:endParaRPr lang="es-MX" b="1" dirty="0">
              <a:solidFill>
                <a:srgbClr val="FF0000"/>
              </a:solidFill>
            </a:endParaRPr>
          </a:p>
        </p:txBody>
      </p:sp>
      <p:sp>
        <p:nvSpPr>
          <p:cNvPr id="3" name="2 Marcador de contenido"/>
          <p:cNvSpPr>
            <a:spLocks noGrp="1"/>
          </p:cNvSpPr>
          <p:nvPr>
            <p:ph idx="1"/>
          </p:nvPr>
        </p:nvSpPr>
        <p:spPr>
          <a:xfrm>
            <a:off x="628982" y="1767559"/>
            <a:ext cx="7855451" cy="4513320"/>
          </a:xfrm>
        </p:spPr>
        <p:txBody>
          <a:bodyPr>
            <a:normAutofit fontScale="85000" lnSpcReduction="10000"/>
          </a:bodyPr>
          <a:lstStyle/>
          <a:p>
            <a:r>
              <a:rPr lang="es-MX" sz="2100" b="1" dirty="0">
                <a:solidFill>
                  <a:srgbClr val="FF0000"/>
                </a:solidFill>
              </a:rPr>
              <a:t>Derechos del banco</a:t>
            </a:r>
            <a:r>
              <a:rPr lang="es-MX" dirty="0" smtClean="0">
                <a:solidFill>
                  <a:srgbClr val="0070C0"/>
                </a:solidFill>
              </a:rPr>
              <a:t/>
            </a:r>
            <a:br>
              <a:rPr lang="es-MX" dirty="0" smtClean="0">
                <a:solidFill>
                  <a:srgbClr val="0070C0"/>
                </a:solidFill>
              </a:rPr>
            </a:br>
            <a:endParaRPr lang="es-MX" dirty="0" smtClean="0">
              <a:solidFill>
                <a:srgbClr val="0070C0"/>
              </a:solidFill>
            </a:endParaRPr>
          </a:p>
          <a:p>
            <a:pPr algn="just">
              <a:buFont typeface="Arial" panose="020B0604020202020204" pitchFamily="34" charset="0"/>
              <a:buChar char="•"/>
            </a:pPr>
            <a:r>
              <a:rPr lang="es-MX" dirty="0" smtClean="0"/>
              <a:t>Recibir los depósitos</a:t>
            </a:r>
            <a:r>
              <a:rPr lang="es-MX" b="0" dirty="0" smtClean="0"/>
              <a:t>: recibir e ingresar a la cuenta del cliente el importe de los depósitos, ya sea en efectivo u otros títulos.</a:t>
            </a:r>
          </a:p>
          <a:p>
            <a:pPr algn="just">
              <a:buFont typeface="Arial" panose="020B0604020202020204" pitchFamily="34" charset="0"/>
              <a:buChar char="•"/>
            </a:pPr>
            <a:r>
              <a:rPr lang="es-MX" dirty="0" smtClean="0"/>
              <a:t>Conservar los depósitos: </a:t>
            </a:r>
            <a:r>
              <a:rPr lang="es-MX" b="0" dirty="0" smtClean="0"/>
              <a:t>Guardar el dinero depositado hasta que se solicite.</a:t>
            </a:r>
          </a:p>
          <a:p>
            <a:pPr algn="just">
              <a:buFont typeface="Arial" panose="020B0604020202020204" pitchFamily="34" charset="0"/>
              <a:buChar char="•"/>
            </a:pPr>
            <a:r>
              <a:rPr lang="es-MX" dirty="0" smtClean="0"/>
              <a:t>Cancelar la cuenta: </a:t>
            </a:r>
            <a:r>
              <a:rPr lang="es-MX" b="0" dirty="0" smtClean="0"/>
              <a:t>Cuando el cliente considere que se hace uso incorrecto de ella, el contrato especifica las condiciones para cancelar dando aviso a la CNBV.</a:t>
            </a:r>
          </a:p>
          <a:p>
            <a:pPr algn="just">
              <a:buFont typeface="Arial" panose="020B0604020202020204" pitchFamily="34" charset="0"/>
              <a:buChar char="•"/>
            </a:pPr>
            <a:r>
              <a:rPr lang="es-MX" dirty="0" smtClean="0"/>
              <a:t>Cargar a la cuenta las cuotas por comisiones: </a:t>
            </a:r>
            <a:r>
              <a:rPr lang="es-MX" b="0" dirty="0" smtClean="0"/>
              <a:t>El cliente debe conocer el importe de las comisiones y deben detallarse en el estado de cuenta.</a:t>
            </a:r>
          </a:p>
          <a:p>
            <a:pPr algn="just">
              <a:buFont typeface="Arial" panose="020B0604020202020204" pitchFamily="34" charset="0"/>
              <a:buChar char="•"/>
            </a:pPr>
            <a:r>
              <a:rPr lang="es-MX" dirty="0" smtClean="0"/>
              <a:t>Disponer de los recursos depositados: </a:t>
            </a:r>
            <a:r>
              <a:rPr lang="es-MX" b="0" dirty="0" smtClean="0"/>
              <a:t>El banco puede disponer de ellos por tratarse de un depósito irregular.</a:t>
            </a:r>
          </a:p>
          <a:p>
            <a:pPr>
              <a:buFont typeface="Arial" panose="020B0604020202020204" pitchFamily="34" charset="0"/>
              <a:buChar char="•"/>
            </a:pPr>
            <a:endParaRPr lang="es-MX" dirty="0" smtClean="0"/>
          </a:p>
          <a:p>
            <a:pPr>
              <a:buFont typeface="Arial" panose="020B0604020202020204" pitchFamily="34" charset="0"/>
              <a:buChar char="•"/>
            </a:pPr>
            <a:endParaRPr lang="es-MX" dirty="0"/>
          </a:p>
        </p:txBody>
      </p:sp>
      <p:pic>
        <p:nvPicPr>
          <p:cNvPr id="11266" name="Picture 2" descr="http://previews.123rf.com/images/dedmazay/dedmazay1304/dedmazay130400001/18968774-Edificio-del-Banco-sobre-un-fondo-blanco-Foto-de-archivo.jp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0" b="100000" l="0" r="100000"/>
                    </a14:imgEffect>
                  </a14:imgLayer>
                </a14:imgProps>
              </a:ext>
              <a:ext uri="{28A0092B-C50C-407E-A947-70E740481C1C}">
                <a14:useLocalDpi xmlns="" xmlns:a14="http://schemas.microsoft.com/office/drawing/2010/main" val="0"/>
              </a:ext>
            </a:extLst>
          </a:blip>
          <a:srcRect/>
          <a:stretch>
            <a:fillRect/>
          </a:stretch>
        </p:blipFill>
        <p:spPr bwMode="auto">
          <a:xfrm>
            <a:off x="8375219" y="2563316"/>
            <a:ext cx="3711850" cy="317791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283932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4357454" y="913202"/>
            <a:ext cx="6985000" cy="5184775"/>
          </a:xfrm>
        </p:spPr>
        <p:txBody>
          <a:bodyPr>
            <a:normAutofit fontScale="92500" lnSpcReduction="20000"/>
          </a:bodyPr>
          <a:lstStyle/>
          <a:p>
            <a:pPr marL="0" indent="0" algn="ctr">
              <a:buNone/>
              <a:defRPr/>
            </a:pPr>
            <a:r>
              <a:rPr lang="es-MX" altLang="es-MX" sz="2200" b="1" dirty="0">
                <a:solidFill>
                  <a:srgbClr val="FF0000"/>
                </a:solidFill>
              </a:rPr>
              <a:t>Obligaciones del banco</a:t>
            </a:r>
          </a:p>
          <a:p>
            <a:pPr marL="0" indent="0">
              <a:buNone/>
              <a:defRPr/>
            </a:pPr>
            <a:endParaRPr lang="es-MX" altLang="es-MX" sz="1800" b="1" dirty="0">
              <a:solidFill>
                <a:srgbClr val="FF0000"/>
              </a:solidFill>
            </a:endParaRPr>
          </a:p>
          <a:p>
            <a:pPr algn="just" eaLnBrk="1" hangingPunct="1">
              <a:defRPr/>
            </a:pPr>
            <a:r>
              <a:rPr lang="es-MX" altLang="es-MX" sz="1800" dirty="0"/>
              <a:t>Abrir e identificar la cuenta respectiva.</a:t>
            </a:r>
          </a:p>
          <a:p>
            <a:pPr algn="just" eaLnBrk="1" hangingPunct="1">
              <a:defRPr/>
            </a:pPr>
            <a:r>
              <a:rPr lang="es-MX" altLang="es-MX" sz="1800" dirty="0"/>
              <a:t>Entregar al cliente la chequera para librar los cheques.</a:t>
            </a:r>
          </a:p>
          <a:p>
            <a:pPr algn="just" eaLnBrk="1" hangingPunct="1">
              <a:defRPr/>
            </a:pPr>
            <a:r>
              <a:rPr lang="es-MX" altLang="es-MX" sz="1800" dirty="0"/>
              <a:t>Pagar los cheques que libre el cliente con cargo al saldo de su cuenta. </a:t>
            </a:r>
          </a:p>
          <a:p>
            <a:pPr algn="just" eaLnBrk="1" hangingPunct="1">
              <a:defRPr/>
            </a:pPr>
            <a:r>
              <a:rPr lang="es-MX" altLang="es-MX" sz="1800" dirty="0"/>
              <a:t>Pagar el importe de los retiros que efectúe el cliente.</a:t>
            </a:r>
          </a:p>
          <a:p>
            <a:pPr algn="just" eaLnBrk="1" hangingPunct="1">
              <a:defRPr/>
            </a:pPr>
            <a:r>
              <a:rPr lang="es-MX" altLang="es-MX" sz="1800" dirty="0"/>
              <a:t>Resarcir al librador los daños y prejuicios causados por no pagar un cheque que sí tiene fondos suficientes.</a:t>
            </a:r>
          </a:p>
          <a:p>
            <a:pPr algn="just" eaLnBrk="1" hangingPunct="1">
              <a:defRPr/>
            </a:pPr>
            <a:r>
              <a:rPr lang="es-MX" altLang="es-MX" sz="1800" dirty="0"/>
              <a:t>Pagar un cheque a pesar de la muerte o incapacidad del librador.</a:t>
            </a:r>
          </a:p>
          <a:p>
            <a:pPr algn="just" eaLnBrk="1" hangingPunct="1">
              <a:defRPr/>
            </a:pPr>
            <a:r>
              <a:rPr lang="es-MX" altLang="es-MX" sz="1800" dirty="0"/>
              <a:t>Abonar a la cuenta el importe de los intereses pactados.</a:t>
            </a:r>
          </a:p>
          <a:p>
            <a:pPr algn="just" eaLnBrk="1" hangingPunct="1">
              <a:defRPr/>
            </a:pPr>
            <a:r>
              <a:rPr lang="es-MX" altLang="es-MX" sz="1800" dirty="0"/>
              <a:t>Elaborar y remitir el estado de cuenta.</a:t>
            </a:r>
          </a:p>
          <a:p>
            <a:pPr algn="just" eaLnBrk="1" hangingPunct="1">
              <a:defRPr/>
            </a:pPr>
            <a:r>
              <a:rPr lang="es-MX" altLang="es-MX" sz="1800" dirty="0"/>
              <a:t>Atender cualquier reclamación del cliente.</a:t>
            </a:r>
          </a:p>
          <a:p>
            <a:pPr algn="just" eaLnBrk="1" hangingPunct="1">
              <a:defRPr/>
            </a:pPr>
            <a:r>
              <a:rPr lang="es-MX" altLang="es-MX" sz="1800" dirty="0"/>
              <a:t>Verificar la firma estampada.</a:t>
            </a:r>
          </a:p>
          <a:p>
            <a:pPr eaLnBrk="1" hangingPunct="1">
              <a:defRPr/>
            </a:pPr>
            <a:endParaRPr lang="es-MX" altLang="es-MX" sz="1800" dirty="0"/>
          </a:p>
        </p:txBody>
      </p:sp>
      <p:pic>
        <p:nvPicPr>
          <p:cNvPr id="12290" name="Picture 2" descr="https://encrypted-tbn3.gstatic.com/images?q=tbn:ANd9GcSxcKPv6UqrP2ZZ3KUJXU2U_rDURVC_k3StybT7yBeJV33iJBb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24145" y="2203554"/>
            <a:ext cx="3720843" cy="322678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14162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409075" y="815586"/>
            <a:ext cx="5861155" cy="5400675"/>
          </a:xfrm>
        </p:spPr>
        <p:txBody>
          <a:bodyPr>
            <a:normAutofit fontScale="92500" lnSpcReduction="20000"/>
          </a:bodyPr>
          <a:lstStyle/>
          <a:p>
            <a:pPr marL="0" indent="0" algn="just">
              <a:buNone/>
              <a:defRPr/>
            </a:pPr>
            <a:r>
              <a:rPr lang="es-MX" altLang="es-MX" sz="1800" b="1" dirty="0">
                <a:solidFill>
                  <a:srgbClr val="FF0000"/>
                </a:solidFill>
              </a:rPr>
              <a:t>Derechos del cliente :</a:t>
            </a:r>
          </a:p>
          <a:p>
            <a:pPr algn="just" eaLnBrk="1" hangingPunct="1">
              <a:defRPr/>
            </a:pPr>
            <a:r>
              <a:rPr lang="es-MX" altLang="es-MX" sz="1800" dirty="0"/>
              <a:t>Autorizar a terceras personas a librar cheques con cargo a su cuenta.</a:t>
            </a:r>
          </a:p>
          <a:p>
            <a:pPr algn="just" eaLnBrk="1" hangingPunct="1">
              <a:defRPr/>
            </a:pPr>
            <a:r>
              <a:rPr lang="es-MX" altLang="es-MX" sz="1800" dirty="0"/>
              <a:t>Recibir documentos para abono en cuenta.</a:t>
            </a:r>
          </a:p>
          <a:p>
            <a:pPr algn="just" eaLnBrk="1" hangingPunct="1">
              <a:defRPr/>
            </a:pPr>
            <a:r>
              <a:rPr lang="es-MX" altLang="es-MX" sz="1800" dirty="0"/>
              <a:t>Recibir oportunamente los estados de cuenta con cargos detallados.</a:t>
            </a:r>
          </a:p>
          <a:p>
            <a:pPr algn="just" eaLnBrk="1" hangingPunct="1">
              <a:defRPr/>
            </a:pPr>
            <a:endParaRPr lang="es-MX" altLang="es-MX" sz="1800" dirty="0"/>
          </a:p>
          <a:p>
            <a:pPr marL="0" indent="0" algn="just">
              <a:buNone/>
              <a:defRPr/>
            </a:pPr>
            <a:endParaRPr lang="es-MX" altLang="es-MX" sz="1800" dirty="0"/>
          </a:p>
          <a:p>
            <a:pPr marL="0" indent="0" algn="just">
              <a:buNone/>
              <a:defRPr/>
            </a:pPr>
            <a:r>
              <a:rPr lang="es-MX" altLang="es-MX" sz="1800" b="1" dirty="0">
                <a:solidFill>
                  <a:srgbClr val="FF0000"/>
                </a:solidFill>
              </a:rPr>
              <a:t>Obligaciones del cliente :</a:t>
            </a:r>
          </a:p>
          <a:p>
            <a:pPr algn="just" eaLnBrk="1" hangingPunct="1">
              <a:defRPr/>
            </a:pPr>
            <a:r>
              <a:rPr lang="es-MX" altLang="es-MX" sz="1800" dirty="0"/>
              <a:t>Mantener el saldo establecido en el contrato.</a:t>
            </a:r>
          </a:p>
          <a:p>
            <a:pPr algn="just" eaLnBrk="1" hangingPunct="1">
              <a:defRPr/>
            </a:pPr>
            <a:r>
              <a:rPr lang="es-MX" altLang="es-MX" sz="1800" dirty="0"/>
              <a:t>Cuidar sus talonarios y esqueletos de cheques.</a:t>
            </a:r>
          </a:p>
          <a:p>
            <a:pPr algn="just" eaLnBrk="1" hangingPunct="1">
              <a:defRPr/>
            </a:pPr>
            <a:r>
              <a:rPr lang="es-MX" altLang="es-MX" sz="1800" dirty="0"/>
              <a:t>Avisar oportunamente al banco en caso de extravío o robo de la chequera.</a:t>
            </a:r>
          </a:p>
          <a:p>
            <a:pPr algn="just" eaLnBrk="1" hangingPunct="1">
              <a:defRPr/>
            </a:pPr>
            <a:r>
              <a:rPr lang="es-MX" altLang="es-MX" sz="1800" dirty="0"/>
              <a:t>Librar únicamente los cheques que pueda cubrir el saldo de la cuenta.</a:t>
            </a:r>
          </a:p>
          <a:p>
            <a:pPr eaLnBrk="1" hangingPunct="1">
              <a:defRPr/>
            </a:pPr>
            <a:endParaRPr lang="es-MX" altLang="es-MX" sz="1800" dirty="0"/>
          </a:p>
          <a:p>
            <a:pPr marL="0" indent="0">
              <a:buNone/>
              <a:defRPr/>
            </a:pPr>
            <a:endParaRPr lang="es-MX" altLang="es-MX" sz="1800" dirty="0"/>
          </a:p>
          <a:p>
            <a:pPr marL="0" indent="0">
              <a:buNone/>
              <a:defRPr/>
            </a:pPr>
            <a:endParaRPr lang="es-MX" altLang="es-MX" sz="1800" dirty="0"/>
          </a:p>
          <a:p>
            <a:pPr marL="0" indent="0">
              <a:buNone/>
              <a:defRPr/>
            </a:pPr>
            <a:endParaRPr lang="es-MX" altLang="es-MX" sz="1800" dirty="0">
              <a:solidFill>
                <a:srgbClr val="FF0000"/>
              </a:solidFill>
            </a:endParaRPr>
          </a:p>
        </p:txBody>
      </p:sp>
      <p:pic>
        <p:nvPicPr>
          <p:cNvPr id="13314" name="Picture 2" descr="http://fscomps.fotosearch.com/compc/UNN/UNN159/u16297873.jpg"/>
          <p:cNvPicPr>
            <a:picLocks noChangeAspect="1" noChangeArrowheads="1"/>
          </p:cNvPicPr>
          <p:nvPr/>
        </p:nvPicPr>
        <p:blipFill rotWithShape="1">
          <a:blip r:embed="rId2">
            <a:extLst>
              <a:ext uri="{28A0092B-C50C-407E-A947-70E740481C1C}">
                <a14:useLocalDpi xmlns="" xmlns:a14="http://schemas.microsoft.com/office/drawing/2010/main" val="0"/>
              </a:ext>
            </a:extLst>
          </a:blip>
          <a:srcRect t="10079" b="6941"/>
          <a:stretch/>
        </p:blipFill>
        <p:spPr bwMode="auto">
          <a:xfrm>
            <a:off x="7425805" y="1963711"/>
            <a:ext cx="4286250" cy="347771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8731091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205299" y="458737"/>
            <a:ext cx="7508875" cy="981075"/>
          </a:xfrm>
        </p:spPr>
        <p:txBody>
          <a:bodyPr/>
          <a:lstStyle/>
          <a:p>
            <a:pPr eaLnBrk="1" hangingPunct="1"/>
            <a:r>
              <a:rPr lang="es-MX" altLang="es-MX" sz="2800">
                <a:solidFill>
                  <a:srgbClr val="FF0000"/>
                </a:solidFill>
              </a:rPr>
              <a:t>CUENTA DE AHORRO</a:t>
            </a:r>
          </a:p>
        </p:txBody>
      </p:sp>
      <p:sp>
        <p:nvSpPr>
          <p:cNvPr id="5123" name="Rectangle 3"/>
          <p:cNvSpPr>
            <a:spLocks noGrp="1" noChangeArrowheads="1"/>
          </p:cNvSpPr>
          <p:nvPr>
            <p:ph type="body" idx="1"/>
          </p:nvPr>
        </p:nvSpPr>
        <p:spPr>
          <a:xfrm>
            <a:off x="1918741" y="1646290"/>
            <a:ext cx="8529403" cy="2736850"/>
          </a:xfrm>
        </p:spPr>
        <p:txBody>
          <a:bodyPr/>
          <a:lstStyle/>
          <a:p>
            <a:pPr marL="0" indent="0" algn="just">
              <a:buNone/>
            </a:pPr>
            <a:r>
              <a:rPr lang="es-MX" altLang="es-MX" sz="2400" dirty="0"/>
              <a:t>Servicio que brinda un banco para guardar dinero, a través de un contrato de depósito con interés capitalizable. La institución de crédito deberá devolver los depósitos efectuados por el cliente sin necesidad de reconocimiento de firma y otros requisitos.</a:t>
            </a:r>
          </a:p>
        </p:txBody>
      </p:sp>
      <p:pic>
        <p:nvPicPr>
          <p:cNvPr id="14338" name="Picture 2" descr="https://encrypted-tbn0.gstatic.com/images?q=tbn:ANd9GcRHoYTXrlKksLBQ7E2iHsIGlwn8Aw7oJHblPTsnA4IFLUDTfDqjGw"/>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0" b="100000" l="0" r="100000">
                        <a14:foregroundMark x1="85333" y1="69778" x2="85333" y2="69778"/>
                      </a14:backgroundRemoval>
                    </a14:imgEffect>
                  </a14:imgLayer>
                </a14:imgProps>
              </a:ext>
              <a:ext uri="{28A0092B-C50C-407E-A947-70E740481C1C}">
                <a14:useLocalDpi xmlns="" xmlns:a14="http://schemas.microsoft.com/office/drawing/2010/main" val="0"/>
              </a:ext>
            </a:extLst>
          </a:blip>
          <a:srcRect/>
          <a:stretch>
            <a:fillRect/>
          </a:stretch>
        </p:blipFill>
        <p:spPr bwMode="auto">
          <a:xfrm>
            <a:off x="7290893" y="3819316"/>
            <a:ext cx="2782497" cy="2782497"/>
          </a:xfrm>
          <a:prstGeom prst="rect">
            <a:avLst/>
          </a:prstGeom>
          <a:noFill/>
          <a:effectLst>
            <a:glow rad="228600">
              <a:schemeClr val="accent6">
                <a:satMod val="175000"/>
                <a:alpha val="40000"/>
              </a:schemeClr>
            </a:glow>
          </a:effectLst>
          <a:extLst>
            <a:ext uri="{909E8E84-426E-40DD-AFC4-6F175D3DCCD1}">
              <a14:hiddenFill xmlns="" xmlns:a14="http://schemas.microsoft.com/office/drawing/2010/main">
                <a:solidFill>
                  <a:srgbClr val="FFFFFF"/>
                </a:solidFill>
              </a14:hiddenFill>
            </a:ext>
          </a:extLst>
        </p:spPr>
      </p:pic>
      <p:pic>
        <p:nvPicPr>
          <p:cNvPr id="14340" name="Picture 4" descr="http://images.clipartlogo.com/files/ss/original/106/106818170/stacks-of-gold-coins-and-dollar.jpg"/>
          <p:cNvPicPr>
            <a:picLocks noChangeAspect="1" noChangeArrowheads="1"/>
          </p:cNvPicPr>
          <p:nvPr/>
        </p:nvPicPr>
        <p:blipFill>
          <a:blip r:embed="rId4">
            <a:extLst>
              <a:ext uri="{BEBA8EAE-BF5A-486C-A8C5-ECC9F3942E4B}">
                <a14:imgProps xmlns="" xmlns:a14="http://schemas.microsoft.com/office/drawing/2010/main">
                  <a14:imgLayer r:embed="rId5">
                    <a14:imgEffect>
                      <a14:backgroundRemoval t="0" b="100000" l="0" r="100000"/>
                    </a14:imgEffect>
                  </a14:imgLayer>
                </a14:imgProps>
              </a:ext>
              <a:ext uri="{28A0092B-C50C-407E-A947-70E740481C1C}">
                <a14:useLocalDpi xmlns="" xmlns:a14="http://schemas.microsoft.com/office/drawing/2010/main" val="0"/>
              </a:ext>
            </a:extLst>
          </a:blip>
          <a:srcRect/>
          <a:stretch>
            <a:fillRect/>
          </a:stretch>
        </p:blipFill>
        <p:spPr bwMode="auto">
          <a:xfrm>
            <a:off x="2808834" y="3736377"/>
            <a:ext cx="2948377" cy="2948377"/>
          </a:xfrm>
          <a:prstGeom prst="rect">
            <a:avLst/>
          </a:prstGeom>
          <a:noFill/>
          <a:effectLst>
            <a:glow rad="228600">
              <a:schemeClr val="accent1">
                <a:satMod val="175000"/>
                <a:alpha val="4000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4447632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317168" y="1020776"/>
            <a:ext cx="7045376" cy="5040312"/>
          </a:xfrm>
        </p:spPr>
        <p:txBody>
          <a:bodyPr>
            <a:normAutofit lnSpcReduction="10000"/>
          </a:bodyPr>
          <a:lstStyle/>
          <a:p>
            <a:pPr marL="0" indent="0" algn="just">
              <a:buNone/>
              <a:defRPr/>
            </a:pPr>
            <a:r>
              <a:rPr lang="es-MX" dirty="0"/>
              <a:t>La cuenta de ahorro sirve para que el cliente pueda depositar dinero y el banco lo restituya en el plazo pactado y con pago de un interés.</a:t>
            </a:r>
          </a:p>
          <a:p>
            <a:pPr marL="0" indent="0" algn="just">
              <a:buNone/>
              <a:defRPr/>
            </a:pPr>
            <a:endParaRPr lang="es-MX" dirty="0"/>
          </a:p>
          <a:p>
            <a:pPr marL="0" indent="0" algn="just">
              <a:buNone/>
              <a:defRPr/>
            </a:pPr>
            <a:r>
              <a:rPr lang="es-MX" dirty="0">
                <a:solidFill>
                  <a:srgbClr val="FF0000"/>
                </a:solidFill>
              </a:rPr>
              <a:t>¿Cómo funciona?</a:t>
            </a:r>
          </a:p>
          <a:p>
            <a:pPr marL="457200" indent="-457200" algn="just">
              <a:buFontTx/>
              <a:buAutoNum type="arabicPeriod"/>
              <a:defRPr/>
            </a:pPr>
            <a:r>
              <a:rPr lang="es-MX" dirty="0"/>
              <a:t>El cliente firma un contrato y comienza a depositar dinero.</a:t>
            </a:r>
          </a:p>
          <a:p>
            <a:pPr marL="457200" indent="-457200" algn="just">
              <a:buFontTx/>
              <a:buAutoNum type="arabicPeriod"/>
              <a:defRPr/>
            </a:pPr>
            <a:r>
              <a:rPr lang="es-MX" dirty="0"/>
              <a:t>La ley de instituciones de crédito exige a los bancos mantener un capital neto para garantizar la solvencia.</a:t>
            </a:r>
          </a:p>
          <a:p>
            <a:pPr marL="457200" indent="-457200" algn="just">
              <a:buFontTx/>
              <a:buAutoNum type="arabicPeriod"/>
              <a:defRPr/>
            </a:pPr>
            <a:r>
              <a:rPr lang="es-MX" dirty="0"/>
              <a:t>El banco está obligado a crear reservas preventivas en función de la calidad de su cartera crediticia y a participar en el IPAB.</a:t>
            </a:r>
          </a:p>
          <a:p>
            <a:pPr marL="0" indent="0" algn="just">
              <a:buNone/>
              <a:defRPr/>
            </a:pPr>
            <a:endParaRPr lang="es-MX" dirty="0"/>
          </a:p>
          <a:p>
            <a:pPr marL="0" indent="0" algn="just">
              <a:buNone/>
              <a:defRPr/>
            </a:pPr>
            <a:endParaRPr lang="es-MX" dirty="0"/>
          </a:p>
          <a:p>
            <a:pPr marL="0" indent="0" algn="just">
              <a:buNone/>
              <a:defRPr/>
            </a:pPr>
            <a:endParaRPr lang="es-MX" dirty="0"/>
          </a:p>
          <a:p>
            <a:pPr marL="0" indent="0">
              <a:buNone/>
              <a:defRPr/>
            </a:pPr>
            <a:endParaRPr lang="es-MX" dirty="0"/>
          </a:p>
          <a:p>
            <a:pPr marL="0" indent="0">
              <a:buNone/>
              <a:defRPr/>
            </a:pPr>
            <a:endParaRPr lang="es-MX" dirty="0"/>
          </a:p>
          <a:p>
            <a:pPr marL="0" indent="0">
              <a:buNone/>
              <a:defRPr/>
            </a:pPr>
            <a:endParaRPr lang="es-MX" dirty="0"/>
          </a:p>
          <a:p>
            <a:pPr marL="0" indent="0">
              <a:buNone/>
              <a:defRPr/>
            </a:pPr>
            <a:endParaRPr lang="es-MX" dirty="0"/>
          </a:p>
        </p:txBody>
      </p:sp>
      <p:pic>
        <p:nvPicPr>
          <p:cNvPr id="15362" name="Picture 2" descr="http://st.depositphotos.com/1037178/2879/v/950/depositphotos_28795033-Man-Having-Percentage-Sign-in-His-Hand---Business-Cartoon-Vectors.jp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0" b="100000" l="0" r="100000">
                        <a14:foregroundMark x1="82084" y1="18964" x2="82084" y2="18964"/>
                        <a14:foregroundMark x1="70902" y1="18964" x2="70902" y2="18964"/>
                        <a14:foregroundMark x1="71792" y1="21603" x2="71792" y2="21603"/>
                        <a14:foregroundMark x1="84625" y1="28837" x2="84625" y2="28837"/>
                        <a14:foregroundMark x1="73443" y1="23949" x2="73443" y2="23949"/>
                        <a14:foregroundMark x1="66582" y1="19941" x2="66582" y2="19941"/>
                      </a14:backgroundRemoval>
                    </a14:imgEffect>
                  </a14:imgLayer>
                </a14:imgProps>
              </a:ext>
              <a:ext uri="{28A0092B-C50C-407E-A947-70E740481C1C}">
                <a14:useLocalDpi xmlns="" xmlns:a14="http://schemas.microsoft.com/office/drawing/2010/main" val="0"/>
              </a:ext>
            </a:extLst>
          </a:blip>
          <a:srcRect/>
          <a:stretch>
            <a:fillRect/>
          </a:stretch>
        </p:blipFill>
        <p:spPr bwMode="auto">
          <a:xfrm>
            <a:off x="560311" y="1265681"/>
            <a:ext cx="3500729" cy="4550503"/>
          </a:xfrm>
          <a:prstGeom prst="rect">
            <a:avLst/>
          </a:prstGeom>
          <a:noFill/>
          <a:effectLst>
            <a:glow rad="228600">
              <a:schemeClr val="accent4">
                <a:satMod val="175000"/>
                <a:alpha val="4000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256849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2640014" y="274638"/>
            <a:ext cx="7488237" cy="1143000"/>
          </a:xfrm>
        </p:spPr>
        <p:txBody>
          <a:bodyPr/>
          <a:lstStyle/>
          <a:p>
            <a:r>
              <a:rPr lang="es-MX" altLang="es-MX" sz="2400">
                <a:solidFill>
                  <a:srgbClr val="FF0000"/>
                </a:solidFill>
              </a:rPr>
              <a:t>CLASIFICACIÓN DE LAS OPERACIONES PARA AHORRAR</a:t>
            </a:r>
          </a:p>
        </p:txBody>
      </p:sp>
      <p:sp>
        <p:nvSpPr>
          <p:cNvPr id="3" name="2 Marcador de contenido"/>
          <p:cNvSpPr>
            <a:spLocks noGrp="1"/>
          </p:cNvSpPr>
          <p:nvPr>
            <p:ph idx="1"/>
          </p:nvPr>
        </p:nvSpPr>
        <p:spPr>
          <a:xfrm>
            <a:off x="2023673" y="1628776"/>
            <a:ext cx="9263920" cy="4525963"/>
          </a:xfrm>
        </p:spPr>
        <p:txBody>
          <a:bodyPr>
            <a:noAutofit/>
          </a:bodyPr>
          <a:lstStyle/>
          <a:p>
            <a:pPr marL="0" indent="0">
              <a:buNone/>
              <a:defRPr/>
            </a:pPr>
            <a:r>
              <a:rPr lang="es-MX" sz="1800" b="1" dirty="0">
                <a:solidFill>
                  <a:srgbClr val="FF0000"/>
                </a:solidFill>
              </a:rPr>
              <a:t>Los bancos captan recursos a través de</a:t>
            </a:r>
            <a:r>
              <a:rPr lang="es-MX" sz="1800" b="1" dirty="0" smtClean="0">
                <a:solidFill>
                  <a:srgbClr val="FF0000"/>
                </a:solidFill>
              </a:rPr>
              <a:t>:</a:t>
            </a:r>
            <a:endParaRPr lang="es-MX" sz="1800" dirty="0"/>
          </a:p>
          <a:p>
            <a:pPr algn="just">
              <a:defRPr/>
            </a:pPr>
            <a:r>
              <a:rPr lang="es-MX" sz="1800" dirty="0"/>
              <a:t>Recibir depósitos bancarios de dinero (a la vista, de ahorro, a plazo con previo aviso, rentables en cuentas reestablecidos).</a:t>
            </a:r>
          </a:p>
          <a:p>
            <a:pPr algn="just">
              <a:defRPr/>
            </a:pPr>
            <a:r>
              <a:rPr lang="es-MX" sz="1800" dirty="0"/>
              <a:t>Emitir obligaciones subordinadas y bonos bancarios.</a:t>
            </a:r>
          </a:p>
          <a:p>
            <a:pPr algn="just">
              <a:defRPr/>
            </a:pPr>
            <a:r>
              <a:rPr lang="es-MX" sz="1800" dirty="0"/>
              <a:t>Aceptar préstamos y créditos.</a:t>
            </a:r>
          </a:p>
          <a:p>
            <a:pPr marL="0" indent="0">
              <a:buNone/>
              <a:defRPr/>
            </a:pPr>
            <a:endParaRPr lang="es-MX" sz="1800" dirty="0"/>
          </a:p>
          <a:p>
            <a:pPr marL="0" indent="0">
              <a:buNone/>
              <a:defRPr/>
            </a:pPr>
            <a:r>
              <a:rPr lang="es-MX" sz="1800" b="1" dirty="0">
                <a:solidFill>
                  <a:srgbClr val="FF0000"/>
                </a:solidFill>
              </a:rPr>
              <a:t>Otras formas:</a:t>
            </a:r>
          </a:p>
          <a:p>
            <a:pPr>
              <a:defRPr/>
            </a:pPr>
            <a:r>
              <a:rPr lang="es-MX" sz="1800" dirty="0"/>
              <a:t>Acreedores por reporto.</a:t>
            </a:r>
          </a:p>
          <a:p>
            <a:pPr>
              <a:defRPr/>
            </a:pPr>
            <a:r>
              <a:rPr lang="es-MX" sz="1800" dirty="0"/>
              <a:t>Captación interbancaria.</a:t>
            </a:r>
          </a:p>
          <a:p>
            <a:pPr>
              <a:defRPr/>
            </a:pPr>
            <a:r>
              <a:rPr lang="es-MX" sz="1800" dirty="0"/>
              <a:t>Emisión de aceptaciones bancarias.</a:t>
            </a:r>
          </a:p>
          <a:p>
            <a:pPr>
              <a:defRPr/>
            </a:pPr>
            <a:r>
              <a:rPr lang="es-MX" sz="1800" dirty="0"/>
              <a:t>Financiamiento externo.</a:t>
            </a:r>
          </a:p>
        </p:txBody>
      </p:sp>
      <p:pic>
        <p:nvPicPr>
          <p:cNvPr id="16386" name="Picture 2" descr="http://www.xn--gizmologa-n5a.com/wp-content/uploads/2013/05/ahorrar-dinero.jp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0" b="100000" l="0" r="100000">
                        <a14:foregroundMark x1="85143" y1="80286" x2="85143" y2="80286"/>
                        <a14:foregroundMark x1="85714" y1="73143" x2="85714" y2="73143"/>
                        <a14:foregroundMark x1="85143" y1="71429" x2="85143" y2="71429"/>
                        <a14:foregroundMark x1="73714" y1="70857" x2="73714" y2="70857"/>
                        <a14:foregroundMark x1="71714" y1="73143" x2="71714" y2="73143"/>
                        <a14:foregroundMark x1="68286" y1="79143" x2="68286" y2="79143"/>
                        <a14:foregroundMark x1="68286" y1="79143" x2="68286" y2="79143"/>
                        <a14:foregroundMark x1="66857" y1="82571" x2="66857" y2="82571"/>
                        <a14:foregroundMark x1="66286" y1="84286" x2="66286" y2="84286"/>
                        <a14:foregroundMark x1="64571" y1="88000" x2="64571" y2="88000"/>
                        <a14:foregroundMark x1="94571" y1="72857" x2="94571" y2="72857"/>
                        <a14:foregroundMark x1="91429" y1="70571" x2="91429" y2="70571"/>
                        <a14:foregroundMark x1="92857" y1="79429" x2="92857" y2="79429"/>
                        <a14:foregroundMark x1="94286" y1="86571" x2="94286" y2="86571"/>
                        <a14:foregroundMark x1="95714" y1="89714" x2="95714" y2="89714"/>
                      </a14:backgroundRemoval>
                    </a14:imgEffect>
                  </a14:imgLayer>
                </a14:imgProps>
              </a:ext>
              <a:ext uri="{28A0092B-C50C-407E-A947-70E740481C1C}">
                <a14:useLocalDpi xmlns="" xmlns:a14="http://schemas.microsoft.com/office/drawing/2010/main" val="0"/>
              </a:ext>
            </a:extLst>
          </a:blip>
          <a:srcRect/>
          <a:stretch>
            <a:fillRect/>
          </a:stretch>
        </p:blipFill>
        <p:spPr bwMode="auto">
          <a:xfrm>
            <a:off x="8100362" y="2956809"/>
            <a:ext cx="3333750" cy="3333750"/>
          </a:xfrm>
          <a:prstGeom prst="rect">
            <a:avLst/>
          </a:prstGeom>
          <a:noFill/>
          <a:effectLst>
            <a:glow rad="228600">
              <a:schemeClr val="accent2">
                <a:satMod val="175000"/>
                <a:alpha val="4000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282866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868824" y="234846"/>
            <a:ext cx="10353761" cy="1326321"/>
          </a:xfrm>
        </p:spPr>
        <p:txBody>
          <a:bodyPr/>
          <a:lstStyle/>
          <a:p>
            <a:r>
              <a:rPr lang="es-MX" altLang="es-MX" sz="3200" dirty="0">
                <a:solidFill>
                  <a:srgbClr val="FF0000"/>
                </a:solidFill>
              </a:rPr>
              <a:t>TARJETA DE DÉBITO</a:t>
            </a:r>
          </a:p>
        </p:txBody>
      </p:sp>
      <p:sp>
        <p:nvSpPr>
          <p:cNvPr id="3" name="2 Marcador de contenido"/>
          <p:cNvSpPr>
            <a:spLocks noGrp="1"/>
          </p:cNvSpPr>
          <p:nvPr>
            <p:ph idx="1"/>
          </p:nvPr>
        </p:nvSpPr>
        <p:spPr>
          <a:xfrm>
            <a:off x="4603334" y="1690142"/>
            <a:ext cx="6851650" cy="4525963"/>
          </a:xfrm>
        </p:spPr>
        <p:txBody>
          <a:bodyPr>
            <a:normAutofit lnSpcReduction="10000"/>
          </a:bodyPr>
          <a:lstStyle/>
          <a:p>
            <a:pPr marL="0" indent="0" algn="just">
              <a:buNone/>
              <a:defRPr/>
            </a:pPr>
            <a:r>
              <a:rPr lang="es-MX" sz="1800" dirty="0"/>
              <a:t>Sirve para disponer de una cuenta bancaria para:</a:t>
            </a:r>
          </a:p>
          <a:p>
            <a:pPr marL="0" indent="0" algn="just">
              <a:buNone/>
              <a:defRPr/>
            </a:pPr>
            <a:endParaRPr lang="es-MX" sz="1800" dirty="0"/>
          </a:p>
          <a:p>
            <a:pPr algn="just">
              <a:defRPr/>
            </a:pPr>
            <a:r>
              <a:rPr lang="es-MX" sz="1800" dirty="0"/>
              <a:t>Realizar compras en comercios con Terminal Punto de Venta.</a:t>
            </a:r>
          </a:p>
          <a:p>
            <a:pPr algn="just">
              <a:defRPr/>
            </a:pPr>
            <a:r>
              <a:rPr lang="es-MX" sz="1800" dirty="0"/>
              <a:t>Hacer retiros de dinero en cajeros automáticos y ventanillas.</a:t>
            </a:r>
          </a:p>
          <a:p>
            <a:pPr marL="0" indent="0" algn="just">
              <a:buNone/>
              <a:defRPr/>
            </a:pPr>
            <a:endParaRPr lang="es-MX" sz="1800" dirty="0"/>
          </a:p>
          <a:p>
            <a:pPr marL="0" indent="0" algn="just">
              <a:buNone/>
              <a:defRPr/>
            </a:pPr>
            <a:r>
              <a:rPr lang="es-MX" sz="1800" dirty="0"/>
              <a:t>Se debe considerar que no es un buen mecanismo de ahorro, sus tasas de interés son las más bajas del mercado, es decir, no es una inversión.</a:t>
            </a:r>
          </a:p>
          <a:p>
            <a:pPr marL="0" indent="0" algn="just">
              <a:buNone/>
              <a:defRPr/>
            </a:pPr>
            <a:endParaRPr lang="es-MX" sz="1800" dirty="0"/>
          </a:p>
          <a:p>
            <a:pPr marL="0" indent="0" algn="just">
              <a:buNone/>
              <a:defRPr/>
            </a:pPr>
            <a:r>
              <a:rPr lang="es-MX" sz="1800" dirty="0"/>
              <a:t>Se obtiene al acudir a un banco, firmar contrato de depósito y hacer un depósito inicial.</a:t>
            </a:r>
          </a:p>
          <a:p>
            <a:pPr>
              <a:defRPr/>
            </a:pPr>
            <a:endParaRPr lang="es-MX" sz="1800" dirty="0"/>
          </a:p>
          <a:p>
            <a:pPr>
              <a:defRPr/>
            </a:pPr>
            <a:endParaRPr lang="es-MX" sz="1800" dirty="0"/>
          </a:p>
        </p:txBody>
      </p:sp>
      <p:pic>
        <p:nvPicPr>
          <p:cNvPr id="17410" name="Picture 2" descr="http://www.economiasimple.net/wp-content/uploads/2014/06/tarjeta-debito-1.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45319" y="2453652"/>
            <a:ext cx="3936740" cy="268144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697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78504" y="692151"/>
            <a:ext cx="8169639" cy="5828570"/>
          </a:xfrm>
        </p:spPr>
        <p:txBody>
          <a:bodyPr>
            <a:normAutofit fontScale="77500" lnSpcReduction="20000"/>
          </a:bodyPr>
          <a:lstStyle/>
          <a:p>
            <a:pPr marL="0" indent="0">
              <a:buNone/>
              <a:defRPr/>
            </a:pPr>
            <a:r>
              <a:rPr lang="es-MX" sz="2300" dirty="0"/>
              <a:t>Al firmar el contrato de depósito el banco entrega la tarjeta y el NIP. Cada transacción que se realice se verá reflejada en el saldo de la cuenta.</a:t>
            </a:r>
          </a:p>
          <a:p>
            <a:pPr marL="0" indent="0" algn="just">
              <a:buNone/>
              <a:defRPr/>
            </a:pPr>
            <a:endParaRPr lang="es-MX" sz="1800" dirty="0"/>
          </a:p>
          <a:p>
            <a:pPr marL="0" indent="0" algn="ctr">
              <a:buNone/>
              <a:defRPr/>
            </a:pPr>
            <a:r>
              <a:rPr lang="es-MX" sz="2600" b="1" dirty="0" smtClean="0">
                <a:solidFill>
                  <a:srgbClr val="FF0000"/>
                </a:solidFill>
              </a:rPr>
              <a:t>Características</a:t>
            </a:r>
            <a:r>
              <a:rPr lang="es-MX" sz="2600" b="1" dirty="0">
                <a:solidFill>
                  <a:srgbClr val="FF0000"/>
                </a:solidFill>
              </a:rPr>
              <a:t>:</a:t>
            </a:r>
          </a:p>
          <a:p>
            <a:pPr algn="ctr">
              <a:defRPr/>
            </a:pPr>
            <a:r>
              <a:rPr lang="es-MX" sz="2300" dirty="0"/>
              <a:t>Cargo anual.</a:t>
            </a:r>
          </a:p>
          <a:p>
            <a:pPr algn="ctr">
              <a:defRPr/>
            </a:pPr>
            <a:r>
              <a:rPr lang="es-MX" sz="2300" dirty="0"/>
              <a:t>Saldo mínimo.</a:t>
            </a:r>
          </a:p>
          <a:p>
            <a:pPr algn="ctr">
              <a:defRPr/>
            </a:pPr>
            <a:r>
              <a:rPr lang="es-MX" sz="2300" dirty="0"/>
              <a:t>Retiros en cajeros automáticos.</a:t>
            </a:r>
          </a:p>
          <a:p>
            <a:pPr algn="ctr">
              <a:defRPr/>
            </a:pPr>
            <a:r>
              <a:rPr lang="es-MX" sz="2300" dirty="0"/>
              <a:t>Retiros en ventanilla.</a:t>
            </a:r>
          </a:p>
          <a:p>
            <a:pPr algn="ctr">
              <a:defRPr/>
            </a:pPr>
            <a:r>
              <a:rPr lang="es-MX" sz="2300" dirty="0"/>
              <a:t>Consultas de saldo.</a:t>
            </a:r>
          </a:p>
          <a:p>
            <a:pPr algn="ctr">
              <a:defRPr/>
            </a:pPr>
            <a:r>
              <a:rPr lang="es-MX" sz="2300" dirty="0"/>
              <a:t>Reposición de tarjeta.</a:t>
            </a:r>
          </a:p>
          <a:p>
            <a:pPr algn="ctr">
              <a:defRPr/>
            </a:pPr>
            <a:r>
              <a:rPr lang="es-MX" sz="2300" dirty="0"/>
              <a:t>Servicios asociados.</a:t>
            </a:r>
          </a:p>
          <a:p>
            <a:pPr algn="ctr">
              <a:defRPr/>
            </a:pPr>
            <a:r>
              <a:rPr lang="es-MX" sz="2300" dirty="0"/>
              <a:t>Cuentas sin movimiento.</a:t>
            </a:r>
          </a:p>
          <a:p>
            <a:pPr algn="ctr">
              <a:defRPr/>
            </a:pPr>
            <a:r>
              <a:rPr lang="es-MX" sz="2300" dirty="0"/>
              <a:t>Contratos de adhesión.</a:t>
            </a:r>
          </a:p>
          <a:p>
            <a:pPr algn="ctr">
              <a:defRPr/>
            </a:pPr>
            <a:r>
              <a:rPr lang="es-MX" sz="2300" dirty="0"/>
              <a:t>Publicidad engañosa</a:t>
            </a:r>
          </a:p>
          <a:p>
            <a:pPr algn="ctr">
              <a:defRPr/>
            </a:pPr>
            <a:r>
              <a:rPr lang="es-MX" sz="2300" dirty="0"/>
              <a:t>Sanas prácticas.</a:t>
            </a:r>
          </a:p>
          <a:p>
            <a:pPr marL="0" indent="0" algn="just">
              <a:buNone/>
              <a:defRPr/>
            </a:pPr>
            <a:endParaRPr lang="es-MX" sz="1800" dirty="0"/>
          </a:p>
        </p:txBody>
      </p:sp>
      <p:pic>
        <p:nvPicPr>
          <p:cNvPr id="18434" name="Picture 2" descr="http://eleconomista.com.mx/files/imagecache/eco2014_650x433/files/shutterstock_202704172.jpg"/>
          <p:cNvPicPr>
            <a:picLocks noChangeAspect="1" noChangeArrowheads="1"/>
          </p:cNvPicPr>
          <p:nvPr/>
        </p:nvPicPr>
        <p:blipFill>
          <a:blip r:embed="rId2">
            <a:extLst>
              <a:ext uri="{BEBA8EAE-BF5A-486C-A8C5-ECC9F3942E4B}">
                <a14:imgProps xmlns="" xmlns:a14="http://schemas.microsoft.com/office/drawing/2010/main">
                  <a14:imgLayer r:embed="rId3">
                    <a14:imgEffect>
                      <a14:saturation sat="200000"/>
                    </a14:imgEffect>
                  </a14:imgLayer>
                </a14:imgProps>
              </a:ext>
              <a:ext uri="{28A0092B-C50C-407E-A947-70E740481C1C}">
                <a14:useLocalDpi xmlns="" xmlns:a14="http://schemas.microsoft.com/office/drawing/2010/main" val="0"/>
              </a:ext>
            </a:extLst>
          </a:blip>
          <a:srcRect/>
          <a:stretch>
            <a:fillRect/>
          </a:stretch>
        </p:blipFill>
        <p:spPr bwMode="auto">
          <a:xfrm>
            <a:off x="530329" y="2656298"/>
            <a:ext cx="3517015" cy="259025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8800828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748903" y="384747"/>
            <a:ext cx="10353761" cy="1326321"/>
          </a:xfrm>
        </p:spPr>
        <p:txBody>
          <a:bodyPr/>
          <a:lstStyle/>
          <a:p>
            <a:r>
              <a:rPr lang="es-MX" altLang="es-MX" sz="2800" dirty="0">
                <a:solidFill>
                  <a:srgbClr val="FF0000"/>
                </a:solidFill>
              </a:rPr>
              <a:t>ARRENDAMIENTO FINANCIERO</a:t>
            </a:r>
          </a:p>
        </p:txBody>
      </p:sp>
      <p:sp>
        <p:nvSpPr>
          <p:cNvPr id="3" name="2 Marcador de contenido"/>
          <p:cNvSpPr>
            <a:spLocks noGrp="1"/>
          </p:cNvSpPr>
          <p:nvPr>
            <p:ph idx="1"/>
          </p:nvPr>
        </p:nvSpPr>
        <p:spPr>
          <a:xfrm>
            <a:off x="1514007" y="1600201"/>
            <a:ext cx="9218950" cy="4525963"/>
          </a:xfrm>
        </p:spPr>
        <p:txBody>
          <a:bodyPr>
            <a:normAutofit fontScale="92500" lnSpcReduction="10000"/>
          </a:bodyPr>
          <a:lstStyle/>
          <a:p>
            <a:pPr marL="0" indent="0" algn="just">
              <a:buNone/>
              <a:defRPr/>
            </a:pPr>
            <a:r>
              <a:rPr lang="es-MX" sz="2100" dirty="0"/>
              <a:t>Es un contrato por el que una entidad financiera se obliga a adquirir determinados bienes y a conceder su uso, a plazo forzoso, al cliente (arrendatario) quien se obliga a pagar una renta, cuyo monto deberá cubrir el valor de adquisición.</a:t>
            </a:r>
          </a:p>
          <a:p>
            <a:pPr marL="0" indent="0" algn="just">
              <a:buNone/>
              <a:defRPr/>
            </a:pPr>
            <a:endParaRPr lang="es-MX" sz="2100" dirty="0"/>
          </a:p>
          <a:p>
            <a:pPr marL="0" indent="0" algn="just">
              <a:buNone/>
              <a:defRPr/>
            </a:pPr>
            <a:r>
              <a:rPr lang="es-MX" sz="2100" dirty="0">
                <a:solidFill>
                  <a:srgbClr val="FF0000"/>
                </a:solidFill>
              </a:rPr>
              <a:t>Características</a:t>
            </a:r>
          </a:p>
          <a:p>
            <a:pPr algn="just">
              <a:defRPr/>
            </a:pPr>
            <a:r>
              <a:rPr lang="es-MX" sz="2100" dirty="0"/>
              <a:t>Es regulado por la LGOAAC.</a:t>
            </a:r>
          </a:p>
          <a:p>
            <a:pPr algn="just">
              <a:defRPr/>
            </a:pPr>
            <a:r>
              <a:rPr lang="es-MX" sz="2100" dirty="0"/>
              <a:t>Al vencimiento se debe considerar:</a:t>
            </a:r>
          </a:p>
          <a:p>
            <a:pPr marL="0" indent="0" algn="just">
              <a:buNone/>
              <a:defRPr/>
            </a:pPr>
            <a:r>
              <a:rPr lang="es-MX" sz="2100" dirty="0"/>
              <a:t>     - La compra de los bienes arrendados a un precio menor al de su adquisición.</a:t>
            </a:r>
          </a:p>
          <a:p>
            <a:pPr marL="0" indent="0" algn="just">
              <a:buNone/>
              <a:defRPr/>
            </a:pPr>
            <a:r>
              <a:rPr lang="es-MX" sz="2100" dirty="0"/>
              <a:t>     - A continuar con el uso pagando una renta inferior pactada.</a:t>
            </a:r>
          </a:p>
          <a:p>
            <a:pPr marL="0" indent="0" algn="just">
              <a:buNone/>
              <a:defRPr/>
            </a:pPr>
            <a:r>
              <a:rPr lang="es-MX" sz="2100" dirty="0"/>
              <a:t>     - Participar con  el arrendador en el precio de la venta de bienes a un tercero</a:t>
            </a:r>
          </a:p>
          <a:p>
            <a:pPr marL="0" indent="0" algn="just">
              <a:buNone/>
              <a:defRPr/>
            </a:pPr>
            <a:endParaRPr lang="es-MX" dirty="0">
              <a:solidFill>
                <a:srgbClr val="FF0000"/>
              </a:solidFill>
            </a:endParaRPr>
          </a:p>
        </p:txBody>
      </p:sp>
      <p:pic>
        <p:nvPicPr>
          <p:cNvPr id="19458" name="Picture 2" descr="http://elempresario.mx/sites/default/files/imagecache/nota_completa/Casa.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153145" y="2847017"/>
            <a:ext cx="2482694" cy="186202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58811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6 Marcador de contenido"/>
          <p:cNvSpPr txBox="1">
            <a:spLocks/>
          </p:cNvSpPr>
          <p:nvPr/>
        </p:nvSpPr>
        <p:spPr>
          <a:xfrm>
            <a:off x="2587399" y="2197055"/>
            <a:ext cx="8229600" cy="4176712"/>
          </a:xfrm>
          <a:prstGeom prst="rect">
            <a:avLst/>
          </a:prstGeom>
          <a:ln>
            <a:solidFill>
              <a:schemeClr val="tx1"/>
            </a:solidFill>
          </a:ln>
        </p:spPr>
        <p:txBody>
          <a:bodyPr>
            <a:normAutofit/>
          </a:bodyPr>
          <a:lstStyle/>
          <a:p>
            <a:pPr marL="342900" indent="-342900" algn="just" eaLnBrk="0" hangingPunct="0">
              <a:spcBef>
                <a:spcPct val="20000"/>
              </a:spcBef>
              <a:defRPr/>
            </a:pPr>
            <a:endParaRPr lang="es-MX" sz="2900" kern="0" dirty="0">
              <a:latin typeface="+mn-lt"/>
              <a:cs typeface="Times New Roman" pitchFamily="18" charset="0"/>
            </a:endParaRPr>
          </a:p>
          <a:p>
            <a:pPr indent="-342900" algn="just" eaLnBrk="0" hangingPunct="0">
              <a:spcBef>
                <a:spcPct val="20000"/>
              </a:spcBef>
              <a:defRPr/>
            </a:pPr>
            <a:r>
              <a:rPr lang="es-MX" dirty="0"/>
              <a:t>El objetivo de este material es que el alumno adquiera los conocimientos fundamentales acerca de las diferentes opciones financieras que hay en el mercado financiero. Esto le deberá de permitir tomar decisiones adecuadas en cuanto a la administración del financiamiento, inversiones o colocación de títulos o valores con la finalidad de obtener fondos de las entidades superavitarias. </a:t>
            </a:r>
            <a:r>
              <a:rPr lang="es-MX" dirty="0" smtClean="0"/>
              <a:t> </a:t>
            </a:r>
          </a:p>
          <a:p>
            <a:pPr indent="-342900" algn="just" eaLnBrk="0" hangingPunct="0">
              <a:spcBef>
                <a:spcPct val="20000"/>
              </a:spcBef>
              <a:defRPr/>
            </a:pPr>
            <a:r>
              <a:rPr lang="es-MX" dirty="0" smtClean="0"/>
              <a:t>Este material se centra en el conocimiento de la diversidad de alternativas que ofrecen los intermediarios bancarios.</a:t>
            </a:r>
            <a:endParaRPr lang="es-MX" dirty="0"/>
          </a:p>
          <a:p>
            <a:pPr indent="-342900" eaLnBrk="0" hangingPunct="0">
              <a:spcBef>
                <a:spcPct val="20000"/>
              </a:spcBef>
              <a:defRPr/>
            </a:pPr>
            <a:endParaRPr lang="es-MX" sz="3200" kern="0" dirty="0">
              <a:latin typeface="+mn-lt"/>
              <a:cs typeface="+mn-cs"/>
            </a:endParaRPr>
          </a:p>
        </p:txBody>
      </p:sp>
      <p:sp>
        <p:nvSpPr>
          <p:cNvPr id="4" name="6 Marcador de contenido"/>
          <p:cNvSpPr txBox="1">
            <a:spLocks/>
          </p:cNvSpPr>
          <p:nvPr/>
        </p:nvSpPr>
        <p:spPr>
          <a:xfrm>
            <a:off x="2573112" y="627017"/>
            <a:ext cx="8229600" cy="1149532"/>
          </a:xfrm>
          <a:prstGeom prst="rect">
            <a:avLst/>
          </a:prstGeom>
          <a:ln>
            <a:solidFill>
              <a:schemeClr val="tx1"/>
            </a:solidFill>
          </a:ln>
        </p:spPr>
        <p:txBody>
          <a:bodyPr>
            <a:normAutofit fontScale="92500" lnSpcReduction="20000"/>
          </a:bodyPr>
          <a:lstStyle/>
          <a:p>
            <a:pPr marL="342900" indent="-342900" algn="just" eaLnBrk="0" hangingPunct="0">
              <a:spcBef>
                <a:spcPct val="20000"/>
              </a:spcBef>
              <a:defRPr/>
            </a:pPr>
            <a:endParaRPr lang="es-MX" sz="4000" kern="0" dirty="0">
              <a:cs typeface="Times New Roman" pitchFamily="18" charset="0"/>
            </a:endParaRPr>
          </a:p>
          <a:p>
            <a:pPr indent="-342900" algn="ctr" eaLnBrk="0" hangingPunct="0">
              <a:spcBef>
                <a:spcPct val="20000"/>
              </a:spcBef>
              <a:defRPr/>
            </a:pPr>
            <a:r>
              <a:rPr lang="es-MX" sz="4000" dirty="0" smtClean="0"/>
              <a:t>OBJETIVO</a:t>
            </a:r>
            <a:endParaRPr lang="es-MX" sz="4000" dirty="0"/>
          </a:p>
          <a:p>
            <a:pPr indent="-342900" eaLnBrk="0" hangingPunct="0">
              <a:spcBef>
                <a:spcPct val="20000"/>
              </a:spcBef>
              <a:buFontTx/>
              <a:buChar char="•"/>
              <a:defRPr/>
            </a:pPr>
            <a:endParaRPr lang="es-MX" sz="3200" kern="0" dirty="0">
              <a:latin typeface="+mn-lt"/>
              <a:cs typeface="+mn-cs"/>
            </a:endParaRPr>
          </a:p>
        </p:txBody>
      </p:sp>
    </p:spTree>
    <p:extLst>
      <p:ext uri="{BB962C8B-B14F-4D97-AF65-F5344CB8AC3E}">
        <p14:creationId xmlns="" xmlns:p14="http://schemas.microsoft.com/office/powerpoint/2010/main" val="39863414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33730" y="675599"/>
            <a:ext cx="9059851" cy="5785162"/>
          </a:xfrm>
        </p:spPr>
        <p:txBody>
          <a:bodyPr/>
          <a:lstStyle/>
          <a:p>
            <a:pPr marL="0" indent="0">
              <a:buNone/>
              <a:defRPr/>
            </a:pPr>
            <a:r>
              <a:rPr lang="es-MX" sz="2400" dirty="0">
                <a:solidFill>
                  <a:srgbClr val="FF0000"/>
                </a:solidFill>
              </a:rPr>
              <a:t>Ventajas</a:t>
            </a:r>
            <a:r>
              <a:rPr lang="es-MX" sz="2400" dirty="0" smtClean="0">
                <a:solidFill>
                  <a:srgbClr val="FF0000"/>
                </a:solidFill>
              </a:rPr>
              <a:t>:</a:t>
            </a:r>
            <a:endParaRPr lang="es-MX" sz="2400" dirty="0">
              <a:solidFill>
                <a:srgbClr val="FF0000"/>
              </a:solidFill>
            </a:endParaRPr>
          </a:p>
          <a:p>
            <a:pPr algn="just">
              <a:defRPr/>
            </a:pPr>
            <a:r>
              <a:rPr lang="es-MX" sz="1800" dirty="0"/>
              <a:t>Permite al arrendador utilizar el bien, sin que sea de su propiedad, lo cual evita gastos en la compra de activos.</a:t>
            </a:r>
          </a:p>
          <a:p>
            <a:pPr algn="just">
              <a:defRPr/>
            </a:pPr>
            <a:r>
              <a:rPr lang="es-MX" sz="1800" dirty="0"/>
              <a:t>Facilita la negociación con los proveedores.</a:t>
            </a:r>
          </a:p>
          <a:p>
            <a:pPr algn="just">
              <a:defRPr/>
            </a:pPr>
            <a:r>
              <a:rPr lang="es-MX" sz="1800" dirty="0"/>
              <a:t>Evita al arrendatario pagar enganches, adelantos, etc.</a:t>
            </a:r>
          </a:p>
          <a:p>
            <a:pPr algn="just">
              <a:defRPr/>
            </a:pPr>
            <a:r>
              <a:rPr lang="es-MX" sz="1800" dirty="0"/>
              <a:t>Los intereses son deducibles.</a:t>
            </a:r>
          </a:p>
          <a:p>
            <a:pPr algn="just">
              <a:defRPr/>
            </a:pPr>
            <a:r>
              <a:rPr lang="es-MX" sz="1800" dirty="0"/>
              <a:t>Minimiza los riesgos de </a:t>
            </a:r>
            <a:r>
              <a:rPr lang="es-MX" sz="1800" dirty="0" smtClean="0"/>
              <a:t>obsolescencia</a:t>
            </a:r>
            <a:endParaRPr lang="es-MX" sz="1800" dirty="0"/>
          </a:p>
        </p:txBody>
      </p:sp>
      <p:sp>
        <p:nvSpPr>
          <p:cNvPr id="4" name="2 Marcador de contenido"/>
          <p:cNvSpPr txBox="1">
            <a:spLocks/>
          </p:cNvSpPr>
          <p:nvPr/>
        </p:nvSpPr>
        <p:spPr bwMode="auto">
          <a:xfrm>
            <a:off x="2278504" y="4358731"/>
            <a:ext cx="8715077" cy="20698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defRPr/>
            </a:pPr>
            <a:r>
              <a:rPr lang="es-MX" sz="2000" b="1" kern="0" dirty="0">
                <a:solidFill>
                  <a:srgbClr val="FF0000"/>
                </a:solidFill>
              </a:rPr>
              <a:t>Tipos de arrendamiento</a:t>
            </a:r>
            <a:r>
              <a:rPr lang="es-MX" sz="2000" b="1" kern="0" dirty="0" smtClean="0">
                <a:solidFill>
                  <a:srgbClr val="FF0000"/>
                </a:solidFill>
              </a:rPr>
              <a:t>.</a:t>
            </a:r>
          </a:p>
          <a:p>
            <a:pPr marL="0" indent="0">
              <a:buNone/>
              <a:defRPr/>
            </a:pPr>
            <a:endParaRPr lang="es-MX" sz="1800" b="1" kern="0" dirty="0">
              <a:solidFill>
                <a:srgbClr val="FF0000"/>
              </a:solidFill>
            </a:endParaRPr>
          </a:p>
          <a:p>
            <a:pPr marL="0" indent="0">
              <a:buNone/>
              <a:defRPr/>
            </a:pPr>
            <a:r>
              <a:rPr lang="es-MX" sz="1800" b="1" kern="0" dirty="0"/>
              <a:t>Arrendamiento puro. </a:t>
            </a:r>
            <a:r>
              <a:rPr lang="es-MX" sz="1800" kern="0" dirty="0"/>
              <a:t>Se termina en el plazo establecido por las partes.</a:t>
            </a:r>
            <a:endParaRPr lang="es-MX" sz="1800" b="1" kern="0" dirty="0"/>
          </a:p>
          <a:p>
            <a:pPr marL="0" indent="0">
              <a:buNone/>
              <a:defRPr/>
            </a:pPr>
            <a:endParaRPr lang="es-MX" sz="1800" b="1" kern="0" dirty="0"/>
          </a:p>
          <a:p>
            <a:pPr marL="0" indent="0">
              <a:buNone/>
              <a:defRPr/>
            </a:pPr>
            <a:r>
              <a:rPr lang="es-MX" sz="1800" b="1" kern="0" dirty="0"/>
              <a:t>Arrendamiento financiero</a:t>
            </a:r>
            <a:r>
              <a:rPr lang="es-MX" sz="1800" kern="0" dirty="0"/>
              <a:t>.</a:t>
            </a:r>
          </a:p>
          <a:p>
            <a:pPr marL="0" indent="0">
              <a:buNone/>
              <a:defRPr/>
            </a:pPr>
            <a:endParaRPr lang="es-MX" sz="1800" kern="0" dirty="0"/>
          </a:p>
        </p:txBody>
      </p:sp>
      <p:pic>
        <p:nvPicPr>
          <p:cNvPr id="20482" name="Picture 2" descr="http://www.sempi.com.mx/images/arrendamiento_financiero.jpg"/>
          <p:cNvPicPr>
            <a:picLocks noChangeAspect="1" noChangeArrowheads="1"/>
          </p:cNvPicPr>
          <p:nvPr/>
        </p:nvPicPr>
        <p:blipFill>
          <a:blip r:embed="rId2">
            <a:extLst>
              <a:ext uri="{BEBA8EAE-BF5A-486C-A8C5-ECC9F3942E4B}">
                <a14:imgProps xmlns="" xmlns:a14="http://schemas.microsoft.com/office/drawing/2010/main">
                  <a14:imgLayer r:embed="rId3">
                    <a14:imgEffect>
                      <a14:backgroundRemoval t="0" b="100000" l="0" r="100000">
                        <a14:foregroundMark x1="34000" y1="43333" x2="34000" y2="43333"/>
                        <a14:foregroundMark x1="34000" y1="38889" x2="34000" y2="38889"/>
                        <a14:foregroundMark x1="34000" y1="38889" x2="34000" y2="38889"/>
                        <a14:foregroundMark x1="36400" y1="36667" x2="36400" y2="36667"/>
                        <a14:foregroundMark x1="37200" y1="36667" x2="37200" y2="36667"/>
                        <a14:foregroundMark x1="39600" y1="36111" x2="39600" y2="36111"/>
                        <a14:foregroundMark x1="40800" y1="35000" x2="40800" y2="35000"/>
                        <a14:foregroundMark x1="26400" y1="43333" x2="26400" y2="43333"/>
                        <a14:foregroundMark x1="26800" y1="43889" x2="26800" y2="43889"/>
                        <a14:foregroundMark x1="26800" y1="44444" x2="26800" y2="44444"/>
                        <a14:foregroundMark x1="59200" y1="55556" x2="59200" y2="55556"/>
                      </a14:backgroundRemoval>
                    </a14:imgEffect>
                  </a14:imgLayer>
                </a14:imgProps>
              </a:ext>
              <a:ext uri="{28A0092B-C50C-407E-A947-70E740481C1C}">
                <a14:useLocalDpi xmlns="" xmlns:a14="http://schemas.microsoft.com/office/drawing/2010/main" val="0"/>
              </a:ext>
            </a:extLst>
          </a:blip>
          <a:srcRect/>
          <a:stretch>
            <a:fillRect/>
          </a:stretch>
        </p:blipFill>
        <p:spPr bwMode="auto">
          <a:xfrm>
            <a:off x="7455783" y="2353455"/>
            <a:ext cx="3284776" cy="2365039"/>
          </a:xfrm>
          <a:prstGeom prst="rect">
            <a:avLst/>
          </a:prstGeom>
          <a:noFill/>
          <a:effectLst>
            <a:glow rad="228600">
              <a:schemeClr val="accent6">
                <a:satMod val="175000"/>
                <a:alpha val="40000"/>
              </a:schemeClr>
            </a:glo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976016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13613" y="764497"/>
            <a:ext cx="8394491" cy="5531371"/>
          </a:xfrm>
        </p:spPr>
        <p:txBody>
          <a:bodyPr>
            <a:normAutofit lnSpcReduction="10000"/>
          </a:bodyPr>
          <a:lstStyle/>
          <a:p>
            <a:pPr marL="0" indent="0">
              <a:buNone/>
              <a:defRPr/>
            </a:pPr>
            <a:r>
              <a:rPr lang="es-MX" sz="2400" b="1" dirty="0">
                <a:solidFill>
                  <a:srgbClr val="FF0000"/>
                </a:solidFill>
              </a:rPr>
              <a:t>Más beneficios</a:t>
            </a:r>
          </a:p>
          <a:p>
            <a:pPr marL="0" indent="0">
              <a:buNone/>
              <a:defRPr/>
            </a:pPr>
            <a:endParaRPr lang="es-MX" sz="1800" b="1" dirty="0">
              <a:solidFill>
                <a:srgbClr val="FF0000"/>
              </a:solidFill>
            </a:endParaRPr>
          </a:p>
          <a:p>
            <a:pPr>
              <a:defRPr/>
            </a:pPr>
            <a:r>
              <a:rPr lang="es-MX" sz="1800" dirty="0"/>
              <a:t>Comprar los bienes a un precio inferior de su valor.</a:t>
            </a:r>
          </a:p>
          <a:p>
            <a:pPr>
              <a:defRPr/>
            </a:pPr>
            <a:r>
              <a:rPr lang="es-MX" sz="1800" dirty="0"/>
              <a:t>Preservar su capital para otras inversiones.</a:t>
            </a:r>
          </a:p>
          <a:p>
            <a:pPr>
              <a:defRPr/>
            </a:pPr>
            <a:r>
              <a:rPr lang="es-MX" sz="1800" dirty="0"/>
              <a:t>Evitar pagar enganches.</a:t>
            </a:r>
          </a:p>
          <a:p>
            <a:pPr>
              <a:defRPr/>
            </a:pPr>
            <a:r>
              <a:rPr lang="es-MX" sz="1800" dirty="0"/>
              <a:t>Incluir en las metas los gastos de fletes </a:t>
            </a:r>
            <a:r>
              <a:rPr lang="es-MX" sz="1800" dirty="0" err="1"/>
              <a:t>etc</a:t>
            </a:r>
            <a:endParaRPr lang="es-MX" sz="1800" dirty="0"/>
          </a:p>
          <a:p>
            <a:pPr>
              <a:defRPr/>
            </a:pPr>
            <a:r>
              <a:rPr lang="es-MX" sz="1800" dirty="0"/>
              <a:t>Deducir intereses.</a:t>
            </a:r>
          </a:p>
          <a:p>
            <a:pPr>
              <a:defRPr/>
            </a:pPr>
            <a:r>
              <a:rPr lang="es-MX" sz="1800" dirty="0"/>
              <a:t>Depreciar el equipo.</a:t>
            </a:r>
          </a:p>
          <a:p>
            <a:pPr>
              <a:defRPr/>
            </a:pPr>
            <a:r>
              <a:rPr lang="es-MX" sz="1800" dirty="0"/>
              <a:t>Prorrogar el plazo.</a:t>
            </a:r>
          </a:p>
          <a:p>
            <a:pPr>
              <a:defRPr/>
            </a:pPr>
            <a:r>
              <a:rPr lang="es-MX" sz="1800" dirty="0"/>
              <a:t>Participar con la arrendadora financiera en el precio de la venta de los bienes a un tercero.</a:t>
            </a:r>
          </a:p>
          <a:p>
            <a:pPr>
              <a:defRPr/>
            </a:pPr>
            <a:r>
              <a:rPr lang="es-MX" sz="1800" dirty="0"/>
              <a:t>Obtener financiamiento hasta por determinado porcentaje del costo del bien.</a:t>
            </a:r>
          </a:p>
          <a:p>
            <a:pPr>
              <a:defRPr/>
            </a:pPr>
            <a:endParaRPr lang="es-MX" sz="1800" dirty="0"/>
          </a:p>
          <a:p>
            <a:pPr marL="0" indent="0">
              <a:buNone/>
              <a:defRPr/>
            </a:pPr>
            <a:endParaRPr lang="es-MX" sz="1800" b="1" dirty="0">
              <a:solidFill>
                <a:srgbClr val="FF0000"/>
              </a:solidFill>
            </a:endParaRPr>
          </a:p>
          <a:p>
            <a:pPr marL="0" indent="0">
              <a:buNone/>
              <a:defRPr/>
            </a:pPr>
            <a:endParaRPr lang="es-MX" sz="1800" dirty="0"/>
          </a:p>
        </p:txBody>
      </p:sp>
      <p:pic>
        <p:nvPicPr>
          <p:cNvPr id="21506" name="Picture 2" descr="http://jaimebarrios.com.mx/wp-content/uploads/2013/10/cpdi-300x300.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980440" y="1006267"/>
            <a:ext cx="3337133" cy="333713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048570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778883" y="174885"/>
            <a:ext cx="10353761" cy="1326321"/>
          </a:xfrm>
        </p:spPr>
        <p:txBody>
          <a:bodyPr/>
          <a:lstStyle/>
          <a:p>
            <a:r>
              <a:rPr lang="es-MX" altLang="es-MX" sz="2800" dirty="0">
                <a:solidFill>
                  <a:srgbClr val="FF0000"/>
                </a:solidFill>
              </a:rPr>
              <a:t>FACTORAJE FINANCIERO</a:t>
            </a:r>
          </a:p>
        </p:txBody>
      </p:sp>
      <p:sp>
        <p:nvSpPr>
          <p:cNvPr id="14339" name="2 Marcador de contenido"/>
          <p:cNvSpPr>
            <a:spLocks noGrp="1"/>
          </p:cNvSpPr>
          <p:nvPr>
            <p:ph idx="1"/>
          </p:nvPr>
        </p:nvSpPr>
        <p:spPr>
          <a:xfrm>
            <a:off x="764498" y="1195467"/>
            <a:ext cx="10463135" cy="4525963"/>
          </a:xfrm>
        </p:spPr>
        <p:txBody>
          <a:bodyPr/>
          <a:lstStyle/>
          <a:p>
            <a:pPr marL="0" indent="0" algn="just">
              <a:buNone/>
            </a:pPr>
            <a:r>
              <a:rPr lang="es-MX" altLang="es-MX" sz="2400" dirty="0"/>
              <a:t>Es una operación de fuentes de financiamiento a corto plazo, regulada por la LGTOC, en la que una institución financiera adquiere documentos por cobrar no vencidos de una empresa.</a:t>
            </a:r>
          </a:p>
          <a:p>
            <a:pPr marL="0" indent="0" algn="just">
              <a:buNone/>
            </a:pPr>
            <a:endParaRPr lang="es-MX" altLang="es-MX" sz="2400" dirty="0"/>
          </a:p>
          <a:p>
            <a:pPr marL="0" indent="0" algn="just">
              <a:buNone/>
            </a:pPr>
            <a:endParaRPr lang="es-MX" altLang="es-MX" sz="2400" dirty="0"/>
          </a:p>
          <a:p>
            <a:pPr marL="0" indent="0" algn="just">
              <a:buNone/>
            </a:pPr>
            <a:r>
              <a:rPr lang="es-MX" altLang="es-MX" sz="2400" dirty="0"/>
              <a:t>Proporciona liquidez a sus clientes, </a:t>
            </a:r>
            <a:endParaRPr lang="es-MX" altLang="es-MX" sz="2400" dirty="0" smtClean="0"/>
          </a:p>
          <a:p>
            <a:pPr marL="0" indent="0" algn="just">
              <a:buNone/>
            </a:pPr>
            <a:r>
              <a:rPr lang="es-MX" altLang="es-MX" sz="2400" dirty="0" smtClean="0"/>
              <a:t>se </a:t>
            </a:r>
            <a:r>
              <a:rPr lang="es-MX" altLang="es-MX" sz="2400" dirty="0"/>
              <a:t>puede disponer anticipadamente </a:t>
            </a:r>
            <a:endParaRPr lang="es-MX" altLang="es-MX" sz="2400" dirty="0" smtClean="0"/>
          </a:p>
          <a:p>
            <a:pPr marL="0" indent="0" algn="just">
              <a:buNone/>
            </a:pPr>
            <a:r>
              <a:rPr lang="es-MX" altLang="es-MX" sz="2400" dirty="0" smtClean="0"/>
              <a:t>de </a:t>
            </a:r>
            <a:r>
              <a:rPr lang="es-MX" altLang="es-MX" sz="2400" dirty="0"/>
              <a:t>las cuentas por cobrar.</a:t>
            </a:r>
          </a:p>
        </p:txBody>
      </p:sp>
      <p:pic>
        <p:nvPicPr>
          <p:cNvPr id="22530" name="Picture 2" descr="http://s3-eu-west-1.amazonaws.com/rankia/images/valoraciones/0018/9445/Factoraje-Financiero.jpg?1426584276"/>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248201" y="2968051"/>
            <a:ext cx="4815222" cy="335779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979003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r>
              <a:rPr lang="es-MX" altLang="es-MX" sz="3200">
                <a:solidFill>
                  <a:srgbClr val="FF0000"/>
                </a:solidFill>
              </a:rPr>
              <a:t>Partes del factoraje</a:t>
            </a:r>
          </a:p>
        </p:txBody>
      </p:sp>
      <p:sp>
        <p:nvSpPr>
          <p:cNvPr id="3" name="2 Marcador de contenido"/>
          <p:cNvSpPr>
            <a:spLocks noGrp="1"/>
          </p:cNvSpPr>
          <p:nvPr>
            <p:ph idx="1"/>
          </p:nvPr>
        </p:nvSpPr>
        <p:spPr>
          <a:xfrm>
            <a:off x="901155" y="1914996"/>
            <a:ext cx="7570787" cy="4096062"/>
          </a:xfrm>
        </p:spPr>
        <p:txBody>
          <a:bodyPr/>
          <a:lstStyle/>
          <a:p>
            <a:pPr>
              <a:defRPr/>
            </a:pPr>
            <a:r>
              <a:rPr lang="es-MX" sz="2400" b="1" dirty="0" err="1">
                <a:solidFill>
                  <a:srgbClr val="FF0000"/>
                </a:solidFill>
              </a:rPr>
              <a:t>Factorado</a:t>
            </a:r>
            <a:r>
              <a:rPr lang="es-MX" sz="2400" b="1" dirty="0">
                <a:solidFill>
                  <a:srgbClr val="FF0000"/>
                </a:solidFill>
              </a:rPr>
              <a:t>: </a:t>
            </a:r>
            <a:r>
              <a:rPr lang="es-MX" sz="2400" dirty="0"/>
              <a:t>Cliente de la Entidad Financiera.</a:t>
            </a:r>
          </a:p>
          <a:p>
            <a:pPr>
              <a:defRPr/>
            </a:pPr>
            <a:endParaRPr lang="es-MX" sz="2400" dirty="0"/>
          </a:p>
          <a:p>
            <a:pPr>
              <a:defRPr/>
            </a:pPr>
            <a:r>
              <a:rPr lang="es-MX" sz="2400" b="1" dirty="0" err="1">
                <a:solidFill>
                  <a:srgbClr val="FF0000"/>
                </a:solidFill>
              </a:rPr>
              <a:t>Factorante</a:t>
            </a:r>
            <a:r>
              <a:rPr lang="es-MX" sz="2400" dirty="0">
                <a:solidFill>
                  <a:srgbClr val="FF0000"/>
                </a:solidFill>
              </a:rPr>
              <a:t>: </a:t>
            </a:r>
            <a:r>
              <a:rPr lang="es-MX" sz="2400" dirty="0"/>
              <a:t>Entidad financiera que adquiere los derechos de crédito del cliente.</a:t>
            </a:r>
          </a:p>
          <a:p>
            <a:pPr>
              <a:defRPr/>
            </a:pPr>
            <a:endParaRPr lang="es-MX" sz="2400" dirty="0"/>
          </a:p>
          <a:p>
            <a:pPr>
              <a:defRPr/>
            </a:pPr>
            <a:r>
              <a:rPr lang="es-MX" sz="2400" b="1" dirty="0">
                <a:solidFill>
                  <a:srgbClr val="FF0000"/>
                </a:solidFill>
              </a:rPr>
              <a:t>Deudor: </a:t>
            </a:r>
            <a:r>
              <a:rPr lang="es-MX" sz="2400" dirty="0"/>
              <a:t>Persona o empresa que tiene una deuda con el cliente.</a:t>
            </a:r>
          </a:p>
          <a:p>
            <a:pPr>
              <a:defRPr/>
            </a:pPr>
            <a:endParaRPr lang="es-MX" sz="2400" dirty="0"/>
          </a:p>
          <a:p>
            <a:pPr marL="0" indent="0">
              <a:buNone/>
              <a:defRPr/>
            </a:pPr>
            <a:endParaRPr lang="es-MX" sz="2400" dirty="0"/>
          </a:p>
        </p:txBody>
      </p:sp>
      <p:pic>
        <p:nvPicPr>
          <p:cNvPr id="23554" name="Picture 2" descr="http://4.bp.blogspot.com/-WUGh9EUbdzI/TccDlG3wecI/AAAAAAAAB3M/bCyNGHIYwNo/s320/Factoraje-Financiero.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454453" y="2269944"/>
            <a:ext cx="3332813" cy="295275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803098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808864" y="339777"/>
            <a:ext cx="10353761" cy="1326321"/>
          </a:xfrm>
        </p:spPr>
        <p:txBody>
          <a:bodyPr/>
          <a:lstStyle/>
          <a:p>
            <a:r>
              <a:rPr lang="es-MX" altLang="es-MX" sz="2800" dirty="0">
                <a:solidFill>
                  <a:srgbClr val="FF0000"/>
                </a:solidFill>
              </a:rPr>
              <a:t>BANCA ELECTRÓNICA</a:t>
            </a:r>
          </a:p>
        </p:txBody>
      </p:sp>
      <p:sp>
        <p:nvSpPr>
          <p:cNvPr id="3" name="2 Marcador de contenido"/>
          <p:cNvSpPr>
            <a:spLocks noGrp="1"/>
          </p:cNvSpPr>
          <p:nvPr>
            <p:ph idx="1"/>
          </p:nvPr>
        </p:nvSpPr>
        <p:spPr>
          <a:xfrm>
            <a:off x="1454046" y="1341437"/>
            <a:ext cx="9698636" cy="4984411"/>
          </a:xfrm>
        </p:spPr>
        <p:txBody>
          <a:bodyPr>
            <a:noAutofit/>
          </a:bodyPr>
          <a:lstStyle/>
          <a:p>
            <a:pPr marL="0" indent="0">
              <a:buNone/>
              <a:defRPr/>
            </a:pPr>
            <a:r>
              <a:rPr lang="es-MX" dirty="0"/>
              <a:t>Servicio que las instituciones prestan a sus clientes a través de medios electrónicos, como : cajero automáticos, terminales punto de venta, internet, etc.</a:t>
            </a:r>
          </a:p>
          <a:p>
            <a:pPr marL="0" indent="0">
              <a:buNone/>
              <a:defRPr/>
            </a:pPr>
            <a:endParaRPr lang="es-MX" dirty="0"/>
          </a:p>
          <a:p>
            <a:pPr marL="0" indent="0">
              <a:buNone/>
              <a:defRPr/>
            </a:pPr>
            <a:r>
              <a:rPr lang="es-MX" dirty="0"/>
              <a:t>Las operaciones que el usuario podrá realizar dependerán del medio electrónico utilizado.</a:t>
            </a:r>
          </a:p>
          <a:p>
            <a:pPr marL="0" indent="0">
              <a:buNone/>
              <a:defRPr/>
            </a:pPr>
            <a:endParaRPr lang="es-MX" dirty="0"/>
          </a:p>
          <a:p>
            <a:pPr marL="0" indent="0">
              <a:buNone/>
              <a:defRPr/>
            </a:pPr>
            <a:r>
              <a:rPr lang="es-MX" b="1" dirty="0">
                <a:solidFill>
                  <a:srgbClr val="FF0000"/>
                </a:solidFill>
              </a:rPr>
              <a:t>Modalidades:</a:t>
            </a:r>
          </a:p>
          <a:p>
            <a:pPr>
              <a:defRPr/>
            </a:pPr>
            <a:r>
              <a:rPr lang="es-MX" dirty="0"/>
              <a:t>Banca por internet.</a:t>
            </a:r>
          </a:p>
          <a:p>
            <a:pPr>
              <a:defRPr/>
            </a:pPr>
            <a:r>
              <a:rPr lang="es-MX" dirty="0"/>
              <a:t>Banca Móvil</a:t>
            </a:r>
          </a:p>
          <a:p>
            <a:pPr>
              <a:defRPr/>
            </a:pPr>
            <a:r>
              <a:rPr lang="es-MX" dirty="0"/>
              <a:t>Cajero Automático.</a:t>
            </a:r>
          </a:p>
          <a:p>
            <a:pPr>
              <a:defRPr/>
            </a:pPr>
            <a:r>
              <a:rPr lang="es-MX" dirty="0"/>
              <a:t>Terminal Punto de Venta</a:t>
            </a:r>
          </a:p>
        </p:txBody>
      </p:sp>
      <p:pic>
        <p:nvPicPr>
          <p:cNvPr id="24578" name="Picture 2" descr="http://img.ahorrodiario.com/2008/10/banca-on-line.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905491" y="3852471"/>
            <a:ext cx="3390041" cy="2540833"/>
          </a:xfrm>
          <a:prstGeom prst="rect">
            <a:avLst/>
          </a:prstGeom>
          <a:noFill/>
          <a:extLst>
            <a:ext uri="{909E8E84-426E-40DD-AFC4-6F175D3DCCD1}">
              <a14:hiddenFill xmlns="" xmlns:a14="http://schemas.microsoft.com/office/drawing/2010/main">
                <a:solidFill>
                  <a:srgbClr val="FFFFFF"/>
                </a:solidFill>
              </a14:hiddenFill>
            </a:ext>
          </a:extLst>
        </p:spPr>
      </p:pic>
      <p:pic>
        <p:nvPicPr>
          <p:cNvPr id="24580" name="Picture 4" descr="http://noticias.mobilemoneylatam.com/wp-content/uploads/2013/07/pagos-online.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rot="1000352">
            <a:off x="4847496" y="4001180"/>
            <a:ext cx="2647586" cy="149646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621145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2566988" y="274638"/>
            <a:ext cx="7643812" cy="1143000"/>
          </a:xfrm>
        </p:spPr>
        <p:txBody>
          <a:bodyPr/>
          <a:lstStyle/>
          <a:p>
            <a:r>
              <a:rPr lang="es-MX" altLang="es-MX" sz="4000" dirty="0">
                <a:solidFill>
                  <a:srgbClr val="FF0000"/>
                </a:solidFill>
              </a:rPr>
              <a:t>CAJAS DE SEGURIDAD</a:t>
            </a:r>
          </a:p>
        </p:txBody>
      </p:sp>
      <p:sp>
        <p:nvSpPr>
          <p:cNvPr id="3" name="2 Marcador de contenido"/>
          <p:cNvSpPr>
            <a:spLocks noGrp="1"/>
          </p:cNvSpPr>
          <p:nvPr>
            <p:ph idx="1"/>
          </p:nvPr>
        </p:nvSpPr>
        <p:spPr>
          <a:xfrm>
            <a:off x="1768840" y="1600201"/>
            <a:ext cx="8441962" cy="4525963"/>
          </a:xfrm>
        </p:spPr>
        <p:txBody>
          <a:bodyPr/>
          <a:lstStyle/>
          <a:p>
            <a:pPr marL="0" indent="0" algn="just">
              <a:buNone/>
              <a:defRPr/>
            </a:pPr>
            <a:r>
              <a:rPr lang="es-MX" dirty="0"/>
              <a:t>Servicio de los bancos mediante el cual otorgan a sus clientes el uso de una caja o bóveda en alguna de sus sucursales, para guardar objetos, a cambio de una contraprestación.</a:t>
            </a:r>
          </a:p>
          <a:p>
            <a:pPr marL="0" indent="0">
              <a:buNone/>
              <a:defRPr/>
            </a:pPr>
            <a:endParaRPr lang="es-MX" dirty="0"/>
          </a:p>
          <a:p>
            <a:pPr marL="0" indent="0">
              <a:buNone/>
              <a:defRPr/>
            </a:pPr>
            <a:endParaRPr lang="es-MX" dirty="0"/>
          </a:p>
          <a:p>
            <a:pPr marL="0" indent="0">
              <a:buNone/>
              <a:defRPr/>
            </a:pPr>
            <a:r>
              <a:rPr lang="es-MX" b="1" dirty="0">
                <a:solidFill>
                  <a:srgbClr val="FF0000"/>
                </a:solidFill>
              </a:rPr>
              <a:t>Para usarlas:</a:t>
            </a:r>
          </a:p>
          <a:p>
            <a:pPr>
              <a:defRPr/>
            </a:pPr>
            <a:r>
              <a:rPr lang="es-MX" dirty="0"/>
              <a:t>Se firma un contrato</a:t>
            </a:r>
          </a:p>
          <a:p>
            <a:pPr>
              <a:defRPr/>
            </a:pPr>
            <a:r>
              <a:rPr lang="es-MX" dirty="0"/>
              <a:t>El banco entrega al usuario la llave.</a:t>
            </a:r>
          </a:p>
          <a:p>
            <a:pPr>
              <a:defRPr/>
            </a:pPr>
            <a:r>
              <a:rPr lang="es-MX" dirty="0"/>
              <a:t>El cliente guarda sus objetos de valor.</a:t>
            </a:r>
          </a:p>
        </p:txBody>
      </p:sp>
      <p:pic>
        <p:nvPicPr>
          <p:cNvPr id="25602" name="Picture 2" descr="http://bancadom.net/wp-content/uploads/2013/05/_d_improd_/caja-de-seguridad_f_improf_251x251.jpe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200952" y="2828976"/>
            <a:ext cx="3292163" cy="329216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40922783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79359" y="888642"/>
            <a:ext cx="9001462" cy="914400"/>
          </a:xfrm>
        </p:spPr>
        <p:txBody>
          <a:bodyPr/>
          <a:lstStyle/>
          <a:p>
            <a:r>
              <a:rPr lang="es-MX" dirty="0" smtClean="0"/>
              <a:t>El Seguro</a:t>
            </a:r>
            <a:endParaRPr lang="es-MX" dirty="0"/>
          </a:p>
        </p:txBody>
      </p:sp>
      <p:pic>
        <p:nvPicPr>
          <p:cNvPr id="4" name="Imagen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479359" y="1957589"/>
            <a:ext cx="9373238" cy="4198511"/>
          </a:xfrm>
          <a:prstGeom prst="rect">
            <a:avLst/>
          </a:prstGeom>
        </p:spPr>
      </p:pic>
    </p:spTree>
    <p:extLst>
      <p:ext uri="{BB962C8B-B14F-4D97-AF65-F5344CB8AC3E}">
        <p14:creationId xmlns="" xmlns:p14="http://schemas.microsoft.com/office/powerpoint/2010/main" val="113817583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a:t>
            </a:r>
            <a:endParaRPr lang="es-MX" dirty="0"/>
          </a:p>
        </p:txBody>
      </p:sp>
      <p:sp>
        <p:nvSpPr>
          <p:cNvPr id="3" name="Marcador de contenido 2"/>
          <p:cNvSpPr>
            <a:spLocks noGrp="1"/>
          </p:cNvSpPr>
          <p:nvPr>
            <p:ph idx="1"/>
          </p:nvPr>
        </p:nvSpPr>
        <p:spPr/>
        <p:txBody>
          <a:bodyPr/>
          <a:lstStyle/>
          <a:p>
            <a:pPr algn="just"/>
            <a:r>
              <a:rPr lang="es-ES" dirty="0">
                <a:effectLst/>
              </a:rPr>
              <a:t>El seguro es un instrumento por el cual una persona (el </a:t>
            </a:r>
            <a:r>
              <a:rPr lang="es-ES" dirty="0" smtClean="0">
                <a:effectLst/>
              </a:rPr>
              <a:t>asegurado), </a:t>
            </a:r>
            <a:r>
              <a:rPr lang="es-ES" dirty="0">
                <a:effectLst/>
              </a:rPr>
              <a:t>contrata con una compañía (la aseguradora) una prestación o servicio y para ello paga una prima (cuota) al </a:t>
            </a:r>
            <a:r>
              <a:rPr lang="es-ES" dirty="0" smtClean="0">
                <a:effectLst/>
              </a:rPr>
              <a:t>asegurador, </a:t>
            </a:r>
            <a:r>
              <a:rPr lang="es-ES" dirty="0">
                <a:effectLst/>
              </a:rPr>
              <a:t>a cambio de que éste último cubra un daño o perjuicio en forma de dinero al darse una de las circunstancias establecidas en el contrato de seguro (accidente, muerte, robo, etc.). </a:t>
            </a:r>
            <a:endParaRPr lang="es-ES" dirty="0" smtClean="0">
              <a:effectLst/>
            </a:endParaRPr>
          </a:p>
          <a:p>
            <a:pPr algn="just"/>
            <a:r>
              <a:rPr lang="es-ES" dirty="0">
                <a:effectLst/>
              </a:rPr>
              <a:t>Por lo tanto, al realizar un contrato de seguro, se intenta obtener una protección económica de bienes o personas que pudieran en un futuro sufrir daños a cambio de pagar una cuota periódicamente. </a:t>
            </a:r>
            <a:endParaRPr lang="es-MX" dirty="0"/>
          </a:p>
        </p:txBody>
      </p:sp>
    </p:spTree>
    <p:extLst>
      <p:ext uri="{BB962C8B-B14F-4D97-AF65-F5344CB8AC3E}">
        <p14:creationId xmlns="" xmlns:p14="http://schemas.microsoft.com/office/powerpoint/2010/main" val="62009146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effectLst/>
              </a:rPr>
              <a:t>¿Cómo funciona</a:t>
            </a:r>
            <a:r>
              <a:rPr lang="es-ES" dirty="0" smtClean="0">
                <a:effectLst/>
              </a:rPr>
              <a:t>?</a:t>
            </a:r>
            <a:endParaRPr lang="es-MX" dirty="0"/>
          </a:p>
        </p:txBody>
      </p:sp>
      <p:pic>
        <p:nvPicPr>
          <p:cNvPr id="4" name="Marcador de contenido 3" descr="http://www.monografias.com/trabajos101/sistema-privado-pensiones-y-sistema-seguros-peru/img25.png">
            <a:hlinkClick r:id="rId2"/>
          </p:cNvPr>
          <p:cNvPicPr>
            <a:picLocks noGrp="1"/>
          </p:cNvPicPr>
          <p:nvPr>
            <p:ph idx="1"/>
          </p:nvPr>
        </p:nvPicPr>
        <p:blipFill rotWithShape="1">
          <a:blip r:embed="rId3">
            <a:extLst>
              <a:ext uri="{28A0092B-C50C-407E-A947-70E740481C1C}">
                <a14:useLocalDpi xmlns="" xmlns:a14="http://schemas.microsoft.com/office/drawing/2010/main" val="0"/>
              </a:ext>
            </a:extLst>
          </a:blip>
          <a:srcRect t="11987"/>
          <a:stretch/>
        </p:blipFill>
        <p:spPr bwMode="auto">
          <a:xfrm>
            <a:off x="1744055" y="1935921"/>
            <a:ext cx="8693239" cy="4168462"/>
          </a:xfrm>
          <a:prstGeom prst="rect">
            <a:avLst/>
          </a:prstGeom>
          <a:noFill/>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244380266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¿Qué es el riesgo</a:t>
            </a:r>
            <a:r>
              <a:rPr lang="es-MX" dirty="0" smtClean="0">
                <a:effectLst/>
              </a:rPr>
              <a:t>?</a:t>
            </a:r>
            <a:endParaRPr lang="es-MX" dirty="0"/>
          </a:p>
        </p:txBody>
      </p:sp>
      <p:sp>
        <p:nvSpPr>
          <p:cNvPr id="3" name="Marcador de contenido 2"/>
          <p:cNvSpPr>
            <a:spLocks noGrp="1"/>
          </p:cNvSpPr>
          <p:nvPr>
            <p:ph idx="1"/>
          </p:nvPr>
        </p:nvSpPr>
        <p:spPr>
          <a:xfrm>
            <a:off x="913795" y="2096064"/>
            <a:ext cx="6787771" cy="3695136"/>
          </a:xfrm>
        </p:spPr>
        <p:txBody>
          <a:bodyPr/>
          <a:lstStyle/>
          <a:p>
            <a:pPr algn="just"/>
            <a:r>
              <a:rPr lang="es-MX" dirty="0">
                <a:effectLst/>
              </a:rPr>
              <a:t>Evento futuro e incierto que puede causar daños en la persona o patrimonio del asegurado, el cual se previene en un seguro con una póliza que paga el asegurador.</a:t>
            </a:r>
          </a:p>
          <a:p>
            <a:pPr algn="just"/>
            <a:r>
              <a:rPr lang="es-MX" b="1" dirty="0">
                <a:effectLst/>
              </a:rPr>
              <a:t>¿A qué se refieren los riesgos de mayor o menos gravedad?</a:t>
            </a:r>
          </a:p>
          <a:p>
            <a:pPr algn="just"/>
            <a:r>
              <a:rPr lang="es-MX" dirty="0">
                <a:effectLst/>
              </a:rPr>
              <a:t>A la probabilidad más o menos grande de que el siniestro pueda ocurrir.</a:t>
            </a:r>
          </a:p>
          <a:p>
            <a:endParaRPr lang="es-MX" dirty="0"/>
          </a:p>
        </p:txBody>
      </p:sp>
      <p:pic>
        <p:nvPicPr>
          <p:cNvPr id="4" name="Imagen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804596" y="2096064"/>
            <a:ext cx="3462959" cy="3544882"/>
          </a:xfrm>
          <a:prstGeom prst="rect">
            <a:avLst/>
          </a:prstGeom>
        </p:spPr>
      </p:pic>
    </p:spTree>
    <p:extLst>
      <p:ext uri="{BB962C8B-B14F-4D97-AF65-F5344CB8AC3E}">
        <p14:creationId xmlns="" xmlns:p14="http://schemas.microsoft.com/office/powerpoint/2010/main" val="2678520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masquepymes.com/wp-content/uploads/2013/03/instrumentos-financieros.gif"/>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7584241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¿Qué es la suma asegurada?</a:t>
            </a:r>
            <a:endParaRPr lang="es-MX" dirty="0"/>
          </a:p>
        </p:txBody>
      </p:sp>
      <p:pic>
        <p:nvPicPr>
          <p:cNvPr id="4" name="Marcador de contenido 3"/>
          <p:cNvPicPr>
            <a:picLocks noGrp="1"/>
          </p:cNvPicPr>
          <p:nvPr>
            <p:ph idx="1"/>
          </p:nvPr>
        </p:nvPicPr>
        <p:blipFill rotWithShape="1">
          <a:blip r:embed="rId2"/>
          <a:srcRect l="38357" t="43741" r="17685" b="23928"/>
          <a:stretch/>
        </p:blipFill>
        <p:spPr bwMode="auto">
          <a:xfrm>
            <a:off x="1789083" y="1756259"/>
            <a:ext cx="9016292" cy="2365077"/>
          </a:xfrm>
          <a:prstGeom prst="rect">
            <a:avLst/>
          </a:prstGeom>
          <a:ln>
            <a:noFill/>
          </a:ln>
          <a:extLst>
            <a:ext uri="{53640926-AAD7-44D8-BBD7-CCE9431645EC}">
              <a14:shadowObscured xmlns="" xmlns:a14="http://schemas.microsoft.com/office/drawing/2010/main"/>
            </a:ext>
          </a:extLst>
        </p:spPr>
      </p:pic>
      <p:sp>
        <p:nvSpPr>
          <p:cNvPr id="5" name="CuadroTexto 4"/>
          <p:cNvSpPr txBox="1"/>
          <p:nvPr/>
        </p:nvSpPr>
        <p:spPr>
          <a:xfrm>
            <a:off x="1996225" y="4481848"/>
            <a:ext cx="8474299" cy="923330"/>
          </a:xfrm>
          <a:prstGeom prst="rect">
            <a:avLst/>
          </a:prstGeom>
          <a:noFill/>
        </p:spPr>
        <p:txBody>
          <a:bodyPr wrap="square" rtlCol="0">
            <a:spAutoFit/>
          </a:bodyPr>
          <a:lstStyle/>
          <a:p>
            <a:pPr algn="just"/>
            <a:r>
              <a:rPr lang="es-ES" dirty="0"/>
              <a:t>Límite máximo de cobertura económica (establecido en la póliza) que asumirá la aseguradora en caso de reparación, reposición o indemnización a favor del asegurado, producto de algún siniestro cubierto bajo la póliza</a:t>
            </a:r>
            <a:r>
              <a:rPr lang="es-ES" dirty="0" smtClean="0"/>
              <a:t>.</a:t>
            </a:r>
            <a:endParaRPr lang="es-MX" dirty="0"/>
          </a:p>
        </p:txBody>
      </p:sp>
      <p:pic>
        <p:nvPicPr>
          <p:cNvPr id="6" name="Imagen 5"/>
          <p:cNvPicPr/>
          <p:nvPr/>
        </p:nvPicPr>
        <p:blipFill rotWithShape="1">
          <a:blip r:embed="rId3"/>
          <a:srcRect l="25628" t="58563" r="24474" b="24230"/>
          <a:stretch/>
        </p:blipFill>
        <p:spPr bwMode="auto">
          <a:xfrm>
            <a:off x="1559484" y="5640946"/>
            <a:ext cx="9348922" cy="1210594"/>
          </a:xfrm>
          <a:prstGeom prst="rect">
            <a:avLst/>
          </a:prstGeom>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100172182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Principio bajo el cual operan los seguros: </a:t>
            </a:r>
            <a:endParaRPr lang="es-MX" dirty="0"/>
          </a:p>
        </p:txBody>
      </p:sp>
      <p:sp>
        <p:nvSpPr>
          <p:cNvPr id="3" name="Marcador de contenido 2"/>
          <p:cNvSpPr>
            <a:spLocks noGrp="1"/>
          </p:cNvSpPr>
          <p:nvPr>
            <p:ph idx="1"/>
          </p:nvPr>
        </p:nvSpPr>
        <p:spPr>
          <a:xfrm>
            <a:off x="5550793" y="2096064"/>
            <a:ext cx="5716763" cy="3892612"/>
          </a:xfrm>
        </p:spPr>
        <p:txBody>
          <a:bodyPr/>
          <a:lstStyle/>
          <a:p>
            <a:pPr algn="just"/>
            <a:r>
              <a:rPr lang="es-MX" dirty="0">
                <a:effectLst/>
              </a:rPr>
              <a:t>Se comparte el daño entre un grupo de personas amenazadas por el mismo peligro (mismo riesgo), que convienen en indemnizar el siniestro que cualquiera de ellas pudiera sufrir, dividiendo entre todas una cantidad para reparar los daños (paga de prima), con las cuales la aseguradora forma un fondo (reserva). </a:t>
            </a:r>
            <a:endParaRPr lang="es-MX" dirty="0" smtClean="0">
              <a:effectLst/>
            </a:endParaRPr>
          </a:p>
          <a:p>
            <a:endParaRPr lang="es-MX" dirty="0"/>
          </a:p>
        </p:txBody>
      </p:sp>
      <p:pic>
        <p:nvPicPr>
          <p:cNvPr id="4" name="Imagen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527213" y="2188870"/>
            <a:ext cx="3856156" cy="3168741"/>
          </a:xfrm>
          <a:prstGeom prst="rect">
            <a:avLst/>
          </a:prstGeom>
        </p:spPr>
      </p:pic>
    </p:spTree>
    <p:extLst>
      <p:ext uri="{BB962C8B-B14F-4D97-AF65-F5344CB8AC3E}">
        <p14:creationId xmlns="" xmlns:p14="http://schemas.microsoft.com/office/powerpoint/2010/main" val="5767971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95" y="609601"/>
            <a:ext cx="10353761" cy="1064654"/>
          </a:xfrm>
        </p:spPr>
        <p:txBody>
          <a:bodyPr/>
          <a:lstStyle/>
          <a:p>
            <a:r>
              <a:rPr lang="es-MX" dirty="0">
                <a:effectLst/>
              </a:rPr>
              <a:t>Que es un contrato de seguro</a:t>
            </a:r>
          </a:p>
        </p:txBody>
      </p:sp>
      <p:sp>
        <p:nvSpPr>
          <p:cNvPr id="3" name="Marcador de contenido 2"/>
          <p:cNvSpPr>
            <a:spLocks noGrp="1"/>
          </p:cNvSpPr>
          <p:nvPr>
            <p:ph idx="1"/>
          </p:nvPr>
        </p:nvSpPr>
        <p:spPr>
          <a:xfrm>
            <a:off x="913795" y="1674255"/>
            <a:ext cx="10353762" cy="4623514"/>
          </a:xfrm>
        </p:spPr>
        <p:txBody>
          <a:bodyPr/>
          <a:lstStyle/>
          <a:p>
            <a:pPr marL="0" indent="0">
              <a:buNone/>
            </a:pPr>
            <a:r>
              <a:rPr lang="es-MX" dirty="0">
                <a:effectLst/>
              </a:rPr>
              <a:t>R</a:t>
            </a:r>
            <a:r>
              <a:rPr lang="es-MX" dirty="0" smtClean="0">
                <a:effectLst/>
              </a:rPr>
              <a:t>elación </a:t>
            </a:r>
            <a:r>
              <a:rPr lang="es-MX" dirty="0">
                <a:effectLst/>
              </a:rPr>
              <a:t>jurídica en la cual la aseguradora se obliga contra el pago de una prima a  relevar al asegurado resarciendo daños o pagando una suma de dinero (si se produce el evento), en los términos y limites convenidos (pactados</a:t>
            </a:r>
            <a:r>
              <a:rPr lang="es-MX" dirty="0" smtClean="0">
                <a:effectLst/>
              </a:rPr>
              <a:t>).</a:t>
            </a:r>
          </a:p>
          <a:p>
            <a:pPr marL="0" indent="0" algn="ctr">
              <a:buNone/>
            </a:pPr>
            <a:r>
              <a:rPr lang="es-MX" dirty="0">
                <a:effectLst/>
              </a:rPr>
              <a:t>Los contratos de seguro deben registrarse ante la CNSF</a:t>
            </a:r>
            <a:r>
              <a:rPr lang="es-MX" dirty="0" smtClean="0">
                <a:effectLst/>
              </a:rPr>
              <a:t>.</a:t>
            </a:r>
          </a:p>
          <a:p>
            <a:pPr marL="0" indent="0" algn="ctr">
              <a:buNone/>
            </a:pPr>
            <a:endParaRPr lang="es-MX" dirty="0">
              <a:effectLst/>
            </a:endParaRPr>
          </a:p>
          <a:p>
            <a:pPr marL="0" indent="0" algn="ctr">
              <a:buNone/>
            </a:pPr>
            <a:endParaRPr lang="es-MX" dirty="0" smtClean="0">
              <a:effectLst/>
            </a:endParaRPr>
          </a:p>
          <a:p>
            <a:pPr marL="0" indent="0" algn="ctr">
              <a:buNone/>
            </a:pPr>
            <a:endParaRPr lang="es-MX" dirty="0">
              <a:effectLst/>
            </a:endParaRPr>
          </a:p>
          <a:p>
            <a:pPr marL="0" indent="0" algn="ctr">
              <a:buNone/>
            </a:pPr>
            <a:endParaRPr lang="es-MX" dirty="0" smtClean="0">
              <a:effectLst/>
            </a:endParaRPr>
          </a:p>
          <a:p>
            <a:pPr marL="0" indent="0" algn="ctr">
              <a:buNone/>
            </a:pPr>
            <a:r>
              <a:rPr lang="es-MX" b="1" dirty="0">
                <a:effectLst/>
              </a:rPr>
              <a:t>Artículo 1 de la Ley sobre Contrato de seguro</a:t>
            </a:r>
            <a:endParaRPr lang="es-MX" dirty="0">
              <a:effectLst/>
            </a:endParaRPr>
          </a:p>
          <a:p>
            <a:pPr marL="0" indent="0" algn="ctr">
              <a:buNone/>
            </a:pPr>
            <a:endParaRPr lang="es-MX" dirty="0">
              <a:effectLst/>
            </a:endParaRPr>
          </a:p>
          <a:p>
            <a:pPr marL="0" indent="0" algn="ctr">
              <a:buNone/>
            </a:pPr>
            <a:endParaRPr lang="es-MX" dirty="0">
              <a:effectLst/>
            </a:endParaRPr>
          </a:p>
          <a:p>
            <a:pPr marL="0" indent="0" algn="ctr">
              <a:buNone/>
            </a:pPr>
            <a:endParaRPr lang="es-MX" dirty="0">
              <a:effectLst/>
            </a:endParaRPr>
          </a:p>
          <a:p>
            <a:endParaRPr lang="es-MX" dirty="0"/>
          </a:p>
        </p:txBody>
      </p:sp>
      <p:pic>
        <p:nvPicPr>
          <p:cNvPr id="4" name="Imagen 3" descr="http://3.bp.blogspot.com/-9_et-Y2u47Q/VNCap35forI/AAAAAAAAONM/Y12rmIYbWZ4/s1600/Contrato-seguro.jpg">
            <a:hlinkClick r:id="rId2"/>
          </p:cNvPr>
          <p:cNvPicPr/>
          <p:nvPr/>
        </p:nvPicPr>
        <p:blipFill>
          <a:blip r:embed="rId3">
            <a:extLst>
              <a:ext uri="{28A0092B-C50C-407E-A947-70E740481C1C}">
                <a14:useLocalDpi xmlns="" xmlns:a14="http://schemas.microsoft.com/office/drawing/2010/main" val="0"/>
              </a:ext>
            </a:extLst>
          </a:blip>
          <a:srcRect/>
          <a:stretch>
            <a:fillRect/>
          </a:stretch>
        </p:blipFill>
        <p:spPr bwMode="auto">
          <a:xfrm>
            <a:off x="2408350" y="3264170"/>
            <a:ext cx="7096259" cy="2196472"/>
          </a:xfrm>
          <a:prstGeom prst="rect">
            <a:avLst/>
          </a:prstGeom>
          <a:noFill/>
          <a:ln>
            <a:noFill/>
          </a:ln>
        </p:spPr>
      </p:pic>
    </p:spTree>
    <p:extLst>
      <p:ext uri="{BB962C8B-B14F-4D97-AF65-F5344CB8AC3E}">
        <p14:creationId xmlns="" xmlns:p14="http://schemas.microsoft.com/office/powerpoint/2010/main" val="65407851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Características seguros</a:t>
            </a:r>
            <a:r>
              <a:rPr lang="es-MX" dirty="0" smtClean="0">
                <a:effectLst/>
              </a:rPr>
              <a:t>:</a:t>
            </a:r>
            <a:endParaRPr lang="es-MX" dirty="0"/>
          </a:p>
        </p:txBody>
      </p:sp>
      <p:pic>
        <p:nvPicPr>
          <p:cNvPr id="4" name="Imagen 3" descr="http://image.slidesharecdn.com/wendy-141107200112-conversion-gate02/95/seguros-10-638.jpg?cb=1415390548">
            <a:hlinkClick r:id="rId2"/>
          </p:cNvPr>
          <p:cNvPicPr/>
          <p:nvPr/>
        </p:nvPicPr>
        <p:blipFill rotWithShape="1">
          <a:blip r:embed="rId3">
            <a:extLst>
              <a:ext uri="{28A0092B-C50C-407E-A947-70E740481C1C}">
                <a14:useLocalDpi xmlns="" xmlns:a14="http://schemas.microsoft.com/office/drawing/2010/main" val="0"/>
              </a:ext>
            </a:extLst>
          </a:blip>
          <a:srcRect l="10863" t="28655" r="16155" b="10115"/>
          <a:stretch/>
        </p:blipFill>
        <p:spPr bwMode="auto">
          <a:xfrm>
            <a:off x="1365162" y="2073499"/>
            <a:ext cx="9247030" cy="3760631"/>
          </a:xfrm>
          <a:prstGeom prst="rect">
            <a:avLst/>
          </a:prstGeom>
          <a:noFill/>
          <a:ln>
            <a:noFill/>
          </a:ln>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173132993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Elementos personales seguro:</a:t>
            </a:r>
            <a:endParaRPr lang="es-MX" dirty="0"/>
          </a:p>
        </p:txBody>
      </p:sp>
      <p:graphicFrame>
        <p:nvGraphicFramePr>
          <p:cNvPr id="4" name="Marcador de contenido 3"/>
          <p:cNvGraphicFramePr>
            <a:graphicFrameLocks noGrp="1"/>
          </p:cNvGraphicFramePr>
          <p:nvPr>
            <p:ph idx="1"/>
            <p:extLst>
              <p:ext uri="{D42A27DB-BD31-4B8C-83A1-F6EECF244321}">
                <p14:modId xmlns="" xmlns:p14="http://schemas.microsoft.com/office/powerpoint/2010/main" val="684475180"/>
              </p:ext>
            </p:extLst>
          </p:nvPr>
        </p:nvGraphicFramePr>
        <p:xfrm>
          <a:off x="914400" y="2095500"/>
          <a:ext cx="10353675" cy="3957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5796890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Elementos de la póliza</a:t>
            </a:r>
            <a:r>
              <a:rPr lang="es-MX" dirty="0" smtClean="0">
                <a:effectLst/>
              </a:rPr>
              <a:t>:</a:t>
            </a:r>
            <a:endParaRPr lang="es-MX" dirty="0"/>
          </a:p>
        </p:txBody>
      </p:sp>
      <p:sp>
        <p:nvSpPr>
          <p:cNvPr id="3" name="Marcador de contenido 2"/>
          <p:cNvSpPr>
            <a:spLocks noGrp="1"/>
          </p:cNvSpPr>
          <p:nvPr>
            <p:ph idx="1"/>
          </p:nvPr>
        </p:nvSpPr>
        <p:spPr>
          <a:xfrm>
            <a:off x="913795" y="2096064"/>
            <a:ext cx="10353761" cy="3695136"/>
          </a:xfrm>
        </p:spPr>
        <p:txBody>
          <a:bodyPr/>
          <a:lstStyle/>
          <a:p>
            <a:r>
              <a:rPr lang="es-MX" dirty="0">
                <a:effectLst/>
              </a:rPr>
              <a:t>Naturaleza de los riesgos garantizados		</a:t>
            </a:r>
            <a:r>
              <a:rPr lang="es-MX" dirty="0" smtClean="0">
                <a:effectLst/>
              </a:rPr>
              <a:t>Persona </a:t>
            </a:r>
            <a:r>
              <a:rPr lang="es-MX" dirty="0">
                <a:effectLst/>
              </a:rPr>
              <a:t>u objeto asegurada/o</a:t>
            </a:r>
          </a:p>
          <a:p>
            <a:r>
              <a:rPr lang="es-MX" dirty="0">
                <a:effectLst/>
              </a:rPr>
              <a:t>Cuota o prima					</a:t>
            </a:r>
            <a:r>
              <a:rPr lang="es-MX" dirty="0" smtClean="0">
                <a:effectLst/>
              </a:rPr>
              <a:t>Monto </a:t>
            </a:r>
            <a:r>
              <a:rPr lang="es-MX" dirty="0">
                <a:effectLst/>
              </a:rPr>
              <a:t>garantía </a:t>
            </a:r>
          </a:p>
          <a:p>
            <a:r>
              <a:rPr lang="es-MX" dirty="0">
                <a:effectLst/>
              </a:rPr>
              <a:t>Beneficiario						Nombre domicilio contratantes</a:t>
            </a:r>
          </a:p>
          <a:p>
            <a:r>
              <a:rPr lang="es-MX" dirty="0">
                <a:effectLst/>
              </a:rPr>
              <a:t>Firma de la aseguradora				Vigencia seguro</a:t>
            </a:r>
          </a:p>
        </p:txBody>
      </p:sp>
    </p:spTree>
    <p:extLst>
      <p:ext uri="{BB962C8B-B14F-4D97-AF65-F5344CB8AC3E}">
        <p14:creationId xmlns="" xmlns:p14="http://schemas.microsoft.com/office/powerpoint/2010/main" val="117299485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effectLst/>
              </a:rPr>
              <a:t>Clasificación de los seguros:</a:t>
            </a:r>
          </a:p>
        </p:txBody>
      </p:sp>
      <p:sp>
        <p:nvSpPr>
          <p:cNvPr id="3" name="Marcador de contenido 2"/>
          <p:cNvSpPr>
            <a:spLocks noGrp="1"/>
          </p:cNvSpPr>
          <p:nvPr>
            <p:ph idx="1"/>
          </p:nvPr>
        </p:nvSpPr>
        <p:spPr>
          <a:xfrm>
            <a:off x="913795" y="2096064"/>
            <a:ext cx="4134723" cy="3695136"/>
          </a:xfrm>
        </p:spPr>
        <p:txBody>
          <a:bodyPr/>
          <a:lstStyle/>
          <a:p>
            <a:r>
              <a:rPr lang="es-MX" dirty="0">
                <a:effectLst/>
              </a:rPr>
              <a:t>Según la naturaleza del riesgo que amparan se clasifican en 2 grupos: </a:t>
            </a:r>
          </a:p>
          <a:p>
            <a:r>
              <a:rPr lang="es-MX" dirty="0">
                <a:effectLst/>
              </a:rPr>
              <a:t>Seguro de personas</a:t>
            </a:r>
          </a:p>
          <a:p>
            <a:r>
              <a:rPr lang="es-MX" dirty="0">
                <a:effectLst/>
              </a:rPr>
              <a:t>Seguro de daños</a:t>
            </a:r>
          </a:p>
          <a:p>
            <a:endParaRPr lang="es-MX" dirty="0">
              <a:effectLst/>
            </a:endParaRPr>
          </a:p>
        </p:txBody>
      </p:sp>
      <p:pic>
        <p:nvPicPr>
          <p:cNvPr id="4" name="Imagen 3"/>
          <p:cNvPicPr>
            <a:picLocks noChangeAspect="1"/>
          </p:cNvPicPr>
          <p:nvPr/>
        </p:nvPicPr>
        <p:blipFill rotWithShape="1">
          <a:blip r:embed="rId2">
            <a:extLst>
              <a:ext uri="{28A0092B-C50C-407E-A947-70E740481C1C}">
                <a14:useLocalDpi xmlns="" xmlns:a14="http://schemas.microsoft.com/office/drawing/2010/main" val="0"/>
              </a:ext>
            </a:extLst>
          </a:blip>
          <a:srcRect r="1237" b="47230"/>
          <a:stretch/>
        </p:blipFill>
        <p:spPr>
          <a:xfrm>
            <a:off x="5048519" y="2096064"/>
            <a:ext cx="6336406" cy="3583519"/>
          </a:xfrm>
          <a:prstGeom prst="rect">
            <a:avLst/>
          </a:prstGeom>
        </p:spPr>
      </p:pic>
    </p:spTree>
    <p:extLst>
      <p:ext uri="{BB962C8B-B14F-4D97-AF65-F5344CB8AC3E}">
        <p14:creationId xmlns="" xmlns:p14="http://schemas.microsoft.com/office/powerpoint/2010/main" val="30952439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Clasificación de los seguros:</a:t>
            </a:r>
          </a:p>
        </p:txBody>
      </p:sp>
      <p:sp>
        <p:nvSpPr>
          <p:cNvPr id="4" name="Marcador de contenido 3"/>
          <p:cNvSpPr>
            <a:spLocks noGrp="1"/>
          </p:cNvSpPr>
          <p:nvPr>
            <p:ph sz="half" idx="2"/>
          </p:nvPr>
        </p:nvSpPr>
        <p:spPr>
          <a:xfrm>
            <a:off x="913795" y="1935163"/>
            <a:ext cx="4250633" cy="2276229"/>
          </a:xfrm>
        </p:spPr>
        <p:txBody>
          <a:bodyPr>
            <a:normAutofit lnSpcReduction="10000"/>
          </a:bodyPr>
          <a:lstStyle/>
          <a:p>
            <a:r>
              <a:rPr lang="es-MX" dirty="0">
                <a:effectLst/>
              </a:rPr>
              <a:t>Seguros de personas:</a:t>
            </a:r>
            <a:r>
              <a:rPr lang="es-MX" dirty="0"/>
              <a:t> </a:t>
            </a:r>
            <a:r>
              <a:rPr lang="es-MX" dirty="0">
                <a:effectLst/>
              </a:rPr>
              <a:t>son los que amparan TODOS los RIESGOS que puedan afectar al asegurado en su vida, integridad personal, salud o vitalidad</a:t>
            </a:r>
            <a:r>
              <a:rPr lang="es-MX" dirty="0" smtClean="0">
                <a:effectLst/>
              </a:rPr>
              <a:t>.</a:t>
            </a:r>
          </a:p>
          <a:p>
            <a:pPr marL="0" indent="0">
              <a:buNone/>
            </a:pPr>
            <a:endParaRPr lang="es-MX" dirty="0">
              <a:effectLst/>
            </a:endParaRPr>
          </a:p>
          <a:p>
            <a:endParaRPr lang="es-MX" dirty="0"/>
          </a:p>
        </p:txBody>
      </p:sp>
      <p:graphicFrame>
        <p:nvGraphicFramePr>
          <p:cNvPr id="8" name="Tabla 7"/>
          <p:cNvGraphicFramePr>
            <a:graphicFrameLocks noGrp="1"/>
          </p:cNvGraphicFramePr>
          <p:nvPr>
            <p:extLst>
              <p:ext uri="{D42A27DB-BD31-4B8C-83A1-F6EECF244321}">
                <p14:modId xmlns="" xmlns:p14="http://schemas.microsoft.com/office/powerpoint/2010/main" val="1489266401"/>
              </p:ext>
            </p:extLst>
          </p:nvPr>
        </p:nvGraphicFramePr>
        <p:xfrm>
          <a:off x="5267459" y="1990328"/>
          <a:ext cx="6000096" cy="3744386"/>
        </p:xfrm>
        <a:graphic>
          <a:graphicData uri="http://schemas.openxmlformats.org/drawingml/2006/table">
            <a:tbl>
              <a:tblPr firstRow="1" bandRow="1">
                <a:tableStyleId>{F5AB1C69-6EDB-4FF4-983F-18BD219EF322}</a:tableStyleId>
              </a:tblPr>
              <a:tblGrid>
                <a:gridCol w="2343955"/>
                <a:gridCol w="3656141"/>
              </a:tblGrid>
              <a:tr h="1216873">
                <a:tc>
                  <a:txBody>
                    <a:bodyPr/>
                    <a:lstStyle/>
                    <a:p>
                      <a:r>
                        <a:rPr lang="es-MX" dirty="0" smtClean="0"/>
                        <a:t>Seguro de Vida</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800" b="1" kern="1200" dirty="0" smtClean="0">
                          <a:solidFill>
                            <a:schemeClr val="lt1"/>
                          </a:solidFill>
                          <a:effectLst/>
                          <a:latin typeface="+mn-lt"/>
                          <a:ea typeface="+mn-ea"/>
                          <a:cs typeface="+mn-cs"/>
                        </a:rPr>
                        <a:t>Seguro de accidentes y enfermedades: </a:t>
                      </a:r>
                    </a:p>
                  </a:txBody>
                  <a:tcPr/>
                </a:tc>
              </a:tr>
              <a:tr h="1216873">
                <a:tc>
                  <a:txBody>
                    <a:bodyPr/>
                    <a:lstStyle/>
                    <a:p>
                      <a:r>
                        <a:rPr lang="es-MX" sz="1600" kern="1200" dirty="0" smtClean="0">
                          <a:solidFill>
                            <a:schemeClr val="dk1"/>
                          </a:solidFill>
                          <a:effectLst/>
                          <a:latin typeface="+mn-lt"/>
                          <a:ea typeface="+mn-ea"/>
                          <a:cs typeface="+mn-cs"/>
                        </a:rPr>
                        <a:t>Seguro de Vida individual </a:t>
                      </a:r>
                    </a:p>
                    <a:p>
                      <a:r>
                        <a:rPr lang="es-MX" sz="1600" kern="1200" dirty="0" smtClean="0">
                          <a:solidFill>
                            <a:schemeClr val="dk1"/>
                          </a:solidFill>
                          <a:effectLst/>
                          <a:latin typeface="+mn-lt"/>
                          <a:ea typeface="+mn-ea"/>
                          <a:cs typeface="+mn-cs"/>
                        </a:rPr>
                        <a:t>Seguro de vida colectivo</a:t>
                      </a:r>
                    </a:p>
                    <a:p>
                      <a:r>
                        <a:rPr lang="es-MX" sz="1600" kern="1200" dirty="0" smtClean="0">
                          <a:solidFill>
                            <a:schemeClr val="dk1"/>
                          </a:solidFill>
                          <a:effectLst/>
                          <a:latin typeface="+mn-lt"/>
                          <a:ea typeface="+mn-ea"/>
                          <a:cs typeface="+mn-cs"/>
                        </a:rPr>
                        <a:t>Pensiones</a:t>
                      </a:r>
                      <a:endParaRPr lang="es-MX" sz="1600" kern="1200" dirty="0">
                        <a:solidFill>
                          <a:schemeClr val="dk1"/>
                        </a:solidFill>
                        <a:effectLst/>
                        <a:latin typeface="+mn-lt"/>
                        <a:ea typeface="+mn-ea"/>
                        <a:cs typeface="+mn-cs"/>
                      </a:endParaRPr>
                    </a:p>
                  </a:txBody>
                  <a:tcPr/>
                </a:tc>
                <a:tc>
                  <a:txBody>
                    <a:bodyPr/>
                    <a:lstStyle/>
                    <a:p>
                      <a:r>
                        <a:rPr lang="es-MX" sz="1200" kern="1200" dirty="0" smtClean="0">
                          <a:solidFill>
                            <a:schemeClr val="dk1"/>
                          </a:solidFill>
                          <a:effectLst/>
                          <a:latin typeface="+mn-lt"/>
                          <a:ea typeface="+mn-ea"/>
                          <a:cs typeface="+mn-cs"/>
                        </a:rPr>
                        <a:t>Accidentes personales: Cubren lesiones o incapacidad que sufra el asegurado.</a:t>
                      </a:r>
                    </a:p>
                    <a:p>
                      <a:r>
                        <a:rPr lang="es-MX" sz="1200" kern="1200" dirty="0" smtClean="0">
                          <a:solidFill>
                            <a:schemeClr val="dk1"/>
                          </a:solidFill>
                          <a:effectLst/>
                          <a:latin typeface="+mn-lt"/>
                          <a:ea typeface="+mn-ea"/>
                          <a:cs typeface="+mn-cs"/>
                        </a:rPr>
                        <a:t>Gastos médicos mayores: Resarcir al asegurado aquellos gastos por servicio de salud.</a:t>
                      </a:r>
                    </a:p>
                    <a:p>
                      <a:r>
                        <a:rPr lang="es-MX" sz="1200" kern="1200" dirty="0" smtClean="0">
                          <a:solidFill>
                            <a:schemeClr val="dk1"/>
                          </a:solidFill>
                          <a:effectLst/>
                          <a:latin typeface="+mn-lt"/>
                          <a:ea typeface="+mn-ea"/>
                          <a:cs typeface="+mn-cs"/>
                        </a:rPr>
                        <a:t>De salud: Gastos La anterior + prestaciones de salud.</a:t>
                      </a:r>
                    </a:p>
                  </a:txBody>
                  <a:tcPr/>
                </a:tc>
              </a:tr>
              <a:tr h="1216873">
                <a:tc>
                  <a:txBody>
                    <a:bodyPr/>
                    <a:lstStyle/>
                    <a:p>
                      <a:endParaRPr lang="es-MX" dirty="0"/>
                    </a:p>
                  </a:txBody>
                  <a:tcPr/>
                </a:tc>
                <a:tc>
                  <a:txBody>
                    <a:bodyPr/>
                    <a:lstStyle/>
                    <a:p>
                      <a:endParaRPr lang="es-MX" dirty="0"/>
                    </a:p>
                  </a:txBody>
                  <a:tcPr/>
                </a:tc>
              </a:tr>
            </a:tbl>
          </a:graphicData>
        </a:graphic>
      </p:graphicFrame>
      <p:pic>
        <p:nvPicPr>
          <p:cNvPr id="9" name="Imagen 8" descr="http://www.andresycia.com/vitapyme/wp-content/uploads/2013/07/VIDA.png">
            <a:hlinkClick r:id="rId2"/>
          </p:cNvPr>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902279" y="4560715"/>
            <a:ext cx="1047750" cy="1045210"/>
          </a:xfrm>
          <a:prstGeom prst="rect">
            <a:avLst/>
          </a:prstGeom>
          <a:noFill/>
          <a:ln>
            <a:noFill/>
          </a:ln>
        </p:spPr>
      </p:pic>
      <p:pic>
        <p:nvPicPr>
          <p:cNvPr id="10" name="Imagen 9" descr="http://www.segurosaxamonterrey.com/wp-content/uploads/2012/12/seguro-medico-300x268.jpg">
            <a:hlinkClick r:id="rId4"/>
          </p:cNvPr>
          <p:cNvPicPr/>
          <p:nvPr/>
        </p:nvPicPr>
        <p:blipFill>
          <a:blip r:embed="rId5">
            <a:extLst>
              <a:ext uri="{28A0092B-C50C-407E-A947-70E740481C1C}">
                <a14:useLocalDpi xmlns="" xmlns:a14="http://schemas.microsoft.com/office/drawing/2010/main" val="0"/>
              </a:ext>
            </a:extLst>
          </a:blip>
          <a:srcRect/>
          <a:stretch>
            <a:fillRect/>
          </a:stretch>
        </p:blipFill>
        <p:spPr bwMode="auto">
          <a:xfrm>
            <a:off x="9105363" y="4605471"/>
            <a:ext cx="948185" cy="1000454"/>
          </a:xfrm>
          <a:prstGeom prst="rect">
            <a:avLst/>
          </a:prstGeom>
          <a:noFill/>
          <a:ln>
            <a:noFill/>
          </a:ln>
        </p:spPr>
      </p:pic>
      <p:sp>
        <p:nvSpPr>
          <p:cNvPr id="12" name="Flecha derecha 11"/>
          <p:cNvSpPr/>
          <p:nvPr/>
        </p:nvSpPr>
        <p:spPr>
          <a:xfrm>
            <a:off x="1300766" y="4468969"/>
            <a:ext cx="3438659" cy="1265745"/>
          </a:xfrm>
          <a:prstGeom prst="rightArrow">
            <a:avLst/>
          </a:prstGeom>
          <a:solidFill>
            <a:schemeClr val="tx2">
              <a:lumMod val="2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CuadroTexto 12"/>
          <p:cNvSpPr txBox="1"/>
          <p:nvPr/>
        </p:nvSpPr>
        <p:spPr>
          <a:xfrm>
            <a:off x="1609859" y="4919730"/>
            <a:ext cx="2653048" cy="373487"/>
          </a:xfrm>
          <a:prstGeom prst="rect">
            <a:avLst/>
          </a:prstGeom>
          <a:noFill/>
        </p:spPr>
        <p:txBody>
          <a:bodyPr wrap="square" rtlCol="0">
            <a:spAutoFit/>
          </a:bodyPr>
          <a:lstStyle/>
          <a:p>
            <a:r>
              <a:rPr lang="es-MX" dirty="0" smtClean="0"/>
              <a:t>Se dividen en:</a:t>
            </a:r>
            <a:endParaRPr lang="es-MX" dirty="0"/>
          </a:p>
        </p:txBody>
      </p:sp>
    </p:spTree>
    <p:extLst>
      <p:ext uri="{BB962C8B-B14F-4D97-AF65-F5344CB8AC3E}">
        <p14:creationId xmlns="" xmlns:p14="http://schemas.microsoft.com/office/powerpoint/2010/main" val="37644419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Algunos Seguro de daños</a:t>
            </a:r>
            <a:endParaRPr lang="es-MX" dirty="0"/>
          </a:p>
        </p:txBody>
      </p:sp>
      <p:pic>
        <p:nvPicPr>
          <p:cNvPr id="29" name="Marcador de contenido 28" descr="http://s3-eu-west-1.amazonaws.com/rankia/images/valoraciones/0018/0929/seguro-autom%C3%B3vil.jpg?1420646420">
            <a:hlinkClick r:id="rId2"/>
          </p:cNvPr>
          <p:cNvPicPr>
            <a:picLocks noGrp="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70469" y="2011920"/>
            <a:ext cx="1901359" cy="1558344"/>
          </a:xfrm>
          <a:prstGeom prst="rect">
            <a:avLst/>
          </a:prstGeom>
          <a:noFill/>
          <a:ln>
            <a:noFill/>
          </a:ln>
        </p:spPr>
      </p:pic>
      <p:pic>
        <p:nvPicPr>
          <p:cNvPr id="30" name="Imagen 29" descr="http://servicios.agricultura.gob.ec/sias/img/isotipo_agro.png">
            <a:hlinkClick r:id="rId4"/>
          </p:cNvPr>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662152" y="2059874"/>
            <a:ext cx="2717442" cy="1603829"/>
          </a:xfrm>
          <a:prstGeom prst="rect">
            <a:avLst/>
          </a:prstGeom>
          <a:noFill/>
          <a:ln>
            <a:noFill/>
          </a:ln>
        </p:spPr>
      </p:pic>
      <p:pic>
        <p:nvPicPr>
          <p:cNvPr id="32" name="Imagen 31" descr="http://segurosonline.eu/wp-content/uploads/2014/03/seguros-tarjetas-credito.jpg">
            <a:hlinkClick r:id="rId6"/>
          </p:cNvPr>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970469" y="4385456"/>
            <a:ext cx="1901359" cy="1461551"/>
          </a:xfrm>
          <a:prstGeom prst="rect">
            <a:avLst/>
          </a:prstGeom>
          <a:noFill/>
          <a:ln>
            <a:noFill/>
          </a:ln>
        </p:spPr>
      </p:pic>
      <p:pic>
        <p:nvPicPr>
          <p:cNvPr id="33" name="Imagen 32" descr="http://u.jimdo.com/www400/o/sf7a9cb9c62dbe289/img/if7a8d39b5b109768/1401997287/std/image.jpg">
            <a:hlinkClick r:id="rId8"/>
          </p:cNvPr>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8023539" y="4481848"/>
            <a:ext cx="2262124" cy="1564112"/>
          </a:xfrm>
          <a:prstGeom prst="rect">
            <a:avLst/>
          </a:prstGeom>
          <a:noFill/>
          <a:ln>
            <a:noFill/>
          </a:ln>
        </p:spPr>
      </p:pic>
      <p:pic>
        <p:nvPicPr>
          <p:cNvPr id="34" name="Imagen 33" descr="https://encrypted-tbn0.gstatic.com/images?q=tbn:ANd9GcQpLZIkp0XIxuZmKLZOytiM9JMoQsvz3LP_ZBRY3vS6ETB1l13i">
            <a:hlinkClick r:id="rId10"/>
          </p:cNvPr>
          <p:cNvPicPr/>
          <p:nvPr/>
        </p:nvPicPr>
        <p:blipFill>
          <a:blip r:embed="rId11">
            <a:extLst>
              <a:ext uri="{28A0092B-C50C-407E-A947-70E740481C1C}">
                <a14:useLocalDpi xmlns="" xmlns:a14="http://schemas.microsoft.com/office/drawing/2010/main" val="0"/>
              </a:ext>
            </a:extLst>
          </a:blip>
          <a:srcRect/>
          <a:stretch>
            <a:fillRect/>
          </a:stretch>
        </p:blipFill>
        <p:spPr bwMode="auto">
          <a:xfrm>
            <a:off x="4662152" y="4481848"/>
            <a:ext cx="2859110" cy="1365159"/>
          </a:xfrm>
          <a:prstGeom prst="rect">
            <a:avLst/>
          </a:prstGeom>
          <a:noFill/>
          <a:ln>
            <a:noFill/>
          </a:ln>
        </p:spPr>
      </p:pic>
      <p:pic>
        <p:nvPicPr>
          <p:cNvPr id="35" name="Imagen 34" descr="http://elsegurodeincendio.com.ar/files/2012/09/El-seguro-de-incendio-de-seguros-argentina.jpg">
            <a:hlinkClick r:id="rId12"/>
          </p:cNvPr>
          <p:cNvPicPr/>
          <p:nvPr/>
        </p:nvPicPr>
        <p:blipFill>
          <a:blip r:embed="rId13">
            <a:extLst>
              <a:ext uri="{28A0092B-C50C-407E-A947-70E740481C1C}">
                <a14:useLocalDpi xmlns="" xmlns:a14="http://schemas.microsoft.com/office/drawing/2010/main" val="0"/>
              </a:ext>
            </a:extLst>
          </a:blip>
          <a:srcRect/>
          <a:stretch>
            <a:fillRect/>
          </a:stretch>
        </p:blipFill>
        <p:spPr bwMode="auto">
          <a:xfrm>
            <a:off x="8023539" y="2059874"/>
            <a:ext cx="2255140" cy="1603829"/>
          </a:xfrm>
          <a:prstGeom prst="rect">
            <a:avLst/>
          </a:prstGeom>
          <a:noFill/>
          <a:ln>
            <a:noFill/>
          </a:ln>
        </p:spPr>
      </p:pic>
    </p:spTree>
    <p:extLst>
      <p:ext uri="{BB962C8B-B14F-4D97-AF65-F5344CB8AC3E}">
        <p14:creationId xmlns="" xmlns:p14="http://schemas.microsoft.com/office/powerpoint/2010/main" val="307938054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Fianzas</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751527" y="2292440"/>
            <a:ext cx="8847786" cy="3490174"/>
          </a:xfrm>
        </p:spPr>
      </p:pic>
    </p:spTree>
    <p:extLst>
      <p:ext uri="{BB962C8B-B14F-4D97-AF65-F5344CB8AC3E}">
        <p14:creationId xmlns="" xmlns:p14="http://schemas.microsoft.com/office/powerpoint/2010/main" val="87180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62973" y="4114800"/>
            <a:ext cx="3882390" cy="2743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0" name="Picture 2" descr="http://franquiciasyfranquicias.com/blog/wp-content/uploads/2013/12/cr%C3%A9dito.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9209634" y="4533899"/>
            <a:ext cx="2857500" cy="2324101"/>
          </a:xfrm>
          <a:prstGeom prst="rect">
            <a:avLst/>
          </a:prstGeom>
          <a:noFill/>
          <a:extLst>
            <a:ext uri="{909E8E84-426E-40DD-AFC4-6F175D3DCCD1}">
              <a14:hiddenFill xmlns="" xmlns:a14="http://schemas.microsoft.com/office/drawing/2010/main">
                <a:solidFill>
                  <a:srgbClr val="FFFFFF"/>
                </a:solidFill>
              </a14:hiddenFill>
            </a:ext>
          </a:extLst>
        </p:spPr>
      </p:pic>
      <p:sp>
        <p:nvSpPr>
          <p:cNvPr id="2" name="1 Título"/>
          <p:cNvSpPr>
            <a:spLocks noGrp="1"/>
          </p:cNvSpPr>
          <p:nvPr>
            <p:ph type="title"/>
          </p:nvPr>
        </p:nvSpPr>
        <p:spPr>
          <a:xfrm>
            <a:off x="869550" y="0"/>
            <a:ext cx="10353761" cy="1326321"/>
          </a:xfrm>
        </p:spPr>
        <p:txBody>
          <a:bodyPr/>
          <a:lstStyle/>
          <a:p>
            <a:r>
              <a:rPr lang="es-MX" dirty="0">
                <a:solidFill>
                  <a:srgbClr val="FF0000"/>
                </a:solidFill>
                <a:effectLst/>
              </a:rPr>
              <a:t>El</a:t>
            </a:r>
            <a:r>
              <a:rPr lang="es-MX" dirty="0">
                <a:effectLst/>
              </a:rPr>
              <a:t> </a:t>
            </a:r>
            <a:r>
              <a:rPr lang="es-MX" dirty="0">
                <a:solidFill>
                  <a:srgbClr val="FF0000"/>
                </a:solidFill>
                <a:effectLst/>
              </a:rPr>
              <a:t>crédito</a:t>
            </a:r>
            <a:r>
              <a:rPr lang="es-MX" dirty="0">
                <a:effectLst/>
              </a:rPr>
              <a:t/>
            </a:r>
            <a:br>
              <a:rPr lang="es-MX" dirty="0">
                <a:effectLst/>
              </a:rPr>
            </a:br>
            <a:endParaRPr lang="es-MX" dirty="0"/>
          </a:p>
        </p:txBody>
      </p:sp>
      <p:sp>
        <p:nvSpPr>
          <p:cNvPr id="3" name="2 Marcador de contenido"/>
          <p:cNvSpPr>
            <a:spLocks noGrp="1"/>
          </p:cNvSpPr>
          <p:nvPr>
            <p:ph idx="1"/>
          </p:nvPr>
        </p:nvSpPr>
        <p:spPr>
          <a:xfrm>
            <a:off x="0" y="560539"/>
            <a:ext cx="8365117" cy="5324068"/>
          </a:xfrm>
        </p:spPr>
        <p:txBody>
          <a:bodyPr/>
          <a:lstStyle/>
          <a:p>
            <a:pPr marL="0" indent="0">
              <a:buNone/>
            </a:pPr>
            <a:r>
              <a:rPr lang="es-MX" b="1" dirty="0">
                <a:effectLst/>
              </a:rPr>
              <a:t>¿Qué es el crédito?</a:t>
            </a:r>
            <a:endParaRPr lang="es-MX" dirty="0">
              <a:effectLst/>
            </a:endParaRPr>
          </a:p>
          <a:p>
            <a:endParaRPr lang="es-MX" dirty="0"/>
          </a:p>
        </p:txBody>
      </p:sp>
      <p:graphicFrame>
        <p:nvGraphicFramePr>
          <p:cNvPr id="5" name="4 Diagrama"/>
          <p:cNvGraphicFramePr/>
          <p:nvPr>
            <p:extLst>
              <p:ext uri="{D42A27DB-BD31-4B8C-83A1-F6EECF244321}">
                <p14:modId xmlns="" xmlns:p14="http://schemas.microsoft.com/office/powerpoint/2010/main" val="2852417925"/>
              </p:ext>
            </p:extLst>
          </p:nvPr>
        </p:nvGraphicFramePr>
        <p:xfrm>
          <a:off x="2685139" y="189515"/>
          <a:ext cx="7717270" cy="529688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 xmlns:p14="http://schemas.microsoft.com/office/powerpoint/2010/main" val="372186189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effectLst/>
              </a:rPr>
              <a:t>Definición</a:t>
            </a:r>
            <a:endParaRPr lang="es-MX" dirty="0"/>
          </a:p>
        </p:txBody>
      </p:sp>
      <p:sp>
        <p:nvSpPr>
          <p:cNvPr id="3" name="Marcador de contenido 2"/>
          <p:cNvSpPr>
            <a:spLocks noGrp="1"/>
          </p:cNvSpPr>
          <p:nvPr>
            <p:ph idx="1"/>
          </p:nvPr>
        </p:nvSpPr>
        <p:spPr/>
        <p:txBody>
          <a:bodyPr/>
          <a:lstStyle/>
          <a:p>
            <a:pPr algn="just"/>
            <a:r>
              <a:rPr lang="es-MX" sz="2400" dirty="0" smtClean="0">
                <a:effectLst/>
              </a:rPr>
              <a:t>Es </a:t>
            </a:r>
            <a:r>
              <a:rPr lang="es-MX" sz="2400" dirty="0">
                <a:effectLst/>
              </a:rPr>
              <a:t>un contrato celebrado por una afianzadora (fiador), debidamente autorizada por la Secretaria de Hacienda y Crédito Público (SHCP), se compromete con un acreedor (beneficiario) a cumplir la obligación de un deudor (fiado) en caso de que este no cumpla mediante el cobro de una prima.</a:t>
            </a:r>
          </a:p>
          <a:p>
            <a:pPr marL="0" indent="0">
              <a:buNone/>
            </a:pPr>
            <a:endParaRPr lang="es-MX" dirty="0"/>
          </a:p>
        </p:txBody>
      </p:sp>
    </p:spTree>
    <p:extLst>
      <p:ext uri="{BB962C8B-B14F-4D97-AF65-F5344CB8AC3E}">
        <p14:creationId xmlns="" xmlns:p14="http://schemas.microsoft.com/office/powerpoint/2010/main" val="87644158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Motivo para contratar una fianza</a:t>
            </a:r>
            <a:r>
              <a:rPr lang="es-MX" dirty="0" smtClean="0">
                <a:effectLst/>
              </a:rPr>
              <a:t>:</a:t>
            </a:r>
            <a:endParaRPr lang="es-MX" dirty="0"/>
          </a:p>
        </p:txBody>
      </p:sp>
      <p:sp>
        <p:nvSpPr>
          <p:cNvPr id="3" name="Marcador de contenido 2"/>
          <p:cNvSpPr>
            <a:spLocks noGrp="1"/>
          </p:cNvSpPr>
          <p:nvPr>
            <p:ph idx="1"/>
          </p:nvPr>
        </p:nvSpPr>
        <p:spPr/>
        <p:txBody>
          <a:bodyPr/>
          <a:lstStyle/>
          <a:p>
            <a:r>
              <a:rPr lang="es-MX" dirty="0">
                <a:effectLst/>
              </a:rPr>
              <a:t>Para garantizar una obligación: Judicial, económica, laboral, contractual.</a:t>
            </a:r>
          </a:p>
          <a:p>
            <a:r>
              <a:rPr lang="es-MX" dirty="0">
                <a:effectLst/>
              </a:rPr>
              <a:t>Al contratar una fianza el cliente (fiado) recibe una </a:t>
            </a:r>
            <a:r>
              <a:rPr lang="es-MX" dirty="0" smtClean="0">
                <a:effectLst/>
              </a:rPr>
              <a:t>póliza </a:t>
            </a:r>
            <a:r>
              <a:rPr lang="es-MX" dirty="0">
                <a:effectLst/>
              </a:rPr>
              <a:t>y tiene que pagar una prima, la cual se calcula en función del monto de la obligación garantizada y del tipo de contrato que se realice entre fiador y fiado. Sin embargo, el pago resulta mínimo comparado con la seguridad y certeza que esta ofrece en caso de que no se pueda cumplir con las obligaciones contraídas. (Cultura de precaución y prevención</a:t>
            </a:r>
            <a:r>
              <a:rPr lang="es-MX" dirty="0" smtClean="0">
                <a:effectLst/>
              </a:rPr>
              <a:t>).</a:t>
            </a:r>
            <a:endParaRPr lang="es-MX" dirty="0">
              <a:effectLst/>
            </a:endParaRPr>
          </a:p>
        </p:txBody>
      </p:sp>
    </p:spTree>
    <p:extLst>
      <p:ext uri="{BB962C8B-B14F-4D97-AF65-F5344CB8AC3E}">
        <p14:creationId xmlns="" xmlns:p14="http://schemas.microsoft.com/office/powerpoint/2010/main" val="166902165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effectLst/>
              </a:rPr>
              <a:t>¿Qué es la reclamación de una fianza</a:t>
            </a:r>
            <a:r>
              <a:rPr lang="es-MX" dirty="0" smtClean="0">
                <a:effectLst/>
              </a:rPr>
              <a:t>?</a:t>
            </a:r>
            <a:endParaRPr lang="es-MX" dirty="0"/>
          </a:p>
        </p:txBody>
      </p:sp>
      <p:sp>
        <p:nvSpPr>
          <p:cNvPr id="3" name="Marcador de contenido 2"/>
          <p:cNvSpPr>
            <a:spLocks noGrp="1"/>
          </p:cNvSpPr>
          <p:nvPr>
            <p:ph idx="1"/>
          </p:nvPr>
        </p:nvSpPr>
        <p:spPr>
          <a:xfrm>
            <a:off x="913795" y="2096064"/>
            <a:ext cx="5152154" cy="3695136"/>
          </a:xfrm>
        </p:spPr>
        <p:txBody>
          <a:bodyPr>
            <a:normAutofit fontScale="85000" lnSpcReduction="10000"/>
          </a:bodyPr>
          <a:lstStyle/>
          <a:p>
            <a:pPr marL="0" indent="0">
              <a:buNone/>
            </a:pPr>
            <a:r>
              <a:rPr lang="es-MX" dirty="0">
                <a:effectLst/>
              </a:rPr>
              <a:t>Exigir el pago que la afianzadora se comprometió a pagar dentro de la póliza.</a:t>
            </a:r>
          </a:p>
          <a:p>
            <a:r>
              <a:rPr lang="es-MX" dirty="0">
                <a:effectLst/>
              </a:rPr>
              <a:t>Para ello es necesario que: </a:t>
            </a:r>
          </a:p>
          <a:p>
            <a:pPr lvl="0"/>
            <a:r>
              <a:rPr lang="es-MX" dirty="0">
                <a:effectLst/>
              </a:rPr>
              <a:t>El fiado no cumpla con la obligación estipulada.</a:t>
            </a:r>
          </a:p>
          <a:p>
            <a:pPr lvl="0"/>
            <a:r>
              <a:rPr lang="es-MX" dirty="0">
                <a:effectLst/>
              </a:rPr>
              <a:t>La reclamación se haga por escrito, por parte del beneficiario, en un tiempo no mayor al estipulado en la póliza, presentando la información y documentación requerida.</a:t>
            </a:r>
          </a:p>
          <a:p>
            <a:pPr lvl="0"/>
            <a:r>
              <a:rPr lang="es-MX" dirty="0">
                <a:effectLst/>
              </a:rPr>
              <a:t>Los pagos de prima estén al corriente</a:t>
            </a:r>
            <a:r>
              <a:rPr lang="es-MX" dirty="0" smtClean="0">
                <a:effectLst/>
              </a:rPr>
              <a:t>.</a:t>
            </a:r>
            <a:endParaRPr lang="es-MX" dirty="0">
              <a:effectLst/>
            </a:endParaRPr>
          </a:p>
        </p:txBody>
      </p:sp>
      <p:pic>
        <p:nvPicPr>
          <p:cNvPr id="5" name="Imagen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259133" y="2096064"/>
            <a:ext cx="4295708" cy="3583519"/>
          </a:xfrm>
          <a:prstGeom prst="rect">
            <a:avLst/>
          </a:prstGeom>
        </p:spPr>
      </p:pic>
    </p:spTree>
    <p:extLst>
      <p:ext uri="{BB962C8B-B14F-4D97-AF65-F5344CB8AC3E}">
        <p14:creationId xmlns="" xmlns:p14="http://schemas.microsoft.com/office/powerpoint/2010/main" val="84855427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Afores y siefores</a:t>
            </a:r>
            <a:endParaRPr lang="es-MX" dirty="0"/>
          </a:p>
        </p:txBody>
      </p:sp>
      <p:sp>
        <p:nvSpPr>
          <p:cNvPr id="3" name="Marcador de contenido 2"/>
          <p:cNvSpPr>
            <a:spLocks noGrp="1"/>
          </p:cNvSpPr>
          <p:nvPr>
            <p:ph sz="half" idx="1"/>
          </p:nvPr>
        </p:nvSpPr>
        <p:spPr/>
        <p:txBody>
          <a:bodyPr/>
          <a:lstStyle/>
          <a:p>
            <a:pPr marL="0" indent="0">
              <a:buNone/>
            </a:pPr>
            <a:r>
              <a:rPr lang="es-MX" dirty="0">
                <a:effectLst/>
              </a:rPr>
              <a:t>Afore: Administradoras de Fondos para el Retiro (Afores): Son empresas o Instituciones financieras que tienen por objeto administrar las aportaciones de dinero que hacen los trabajadores, sus patrones y el gobierno en las cuentas individuales (de los trabajadores) para el retiro.</a:t>
            </a:r>
          </a:p>
        </p:txBody>
      </p:sp>
      <p:sp>
        <p:nvSpPr>
          <p:cNvPr id="4" name="Marcador de contenido 3"/>
          <p:cNvSpPr>
            <a:spLocks noGrp="1"/>
          </p:cNvSpPr>
          <p:nvPr>
            <p:ph sz="half" idx="2"/>
          </p:nvPr>
        </p:nvSpPr>
        <p:spPr/>
        <p:txBody>
          <a:bodyPr/>
          <a:lstStyle/>
          <a:p>
            <a:pPr marL="0" indent="0">
              <a:buNone/>
            </a:pPr>
            <a:r>
              <a:rPr lang="es-MX" dirty="0">
                <a:effectLst/>
              </a:rPr>
              <a:t>Sociedades de Inversión Especializadas de Fondos para el Retiro (Siefores) donde se invierten los recursos del seguro de RCV (Retiro, Cesantía en edad Avanzada y Vejez) a fin de ofrecer al trabajador una mejor pensión en el momento de su retiro.</a:t>
            </a:r>
          </a:p>
          <a:p>
            <a:endParaRPr lang="es-MX" dirty="0"/>
          </a:p>
        </p:txBody>
      </p:sp>
    </p:spTree>
    <p:extLst>
      <p:ext uri="{BB962C8B-B14F-4D97-AF65-F5344CB8AC3E}">
        <p14:creationId xmlns="" xmlns:p14="http://schemas.microsoft.com/office/powerpoint/2010/main" val="328967554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“Seguro de Retiro, Cesantía en Edad Avanzada y Vejez”</a:t>
            </a:r>
          </a:p>
        </p:txBody>
      </p:sp>
      <p:sp>
        <p:nvSpPr>
          <p:cNvPr id="3" name="Marcador de contenido 2"/>
          <p:cNvSpPr>
            <a:spLocks noGrp="1"/>
          </p:cNvSpPr>
          <p:nvPr>
            <p:ph idx="1"/>
          </p:nvPr>
        </p:nvSpPr>
        <p:spPr/>
        <p:txBody>
          <a:bodyPr/>
          <a:lstStyle/>
          <a:p>
            <a:pPr marL="0" indent="0" algn="just">
              <a:buNone/>
            </a:pPr>
            <a:r>
              <a:rPr lang="es-MX" dirty="0">
                <a:effectLst/>
              </a:rPr>
              <a:t>El Seguro de RCV, es un ramo de aseguramiento contenido en el régimen obligatorio del seguro social, donde se agrupan los seguros que garantizan el derecho a una pensión digna, en el caso de que los trabajadores pierdan su empleo por motivo de su edad, o decidan retirarse por haber cubierto sus expectativas laborales, en este seguro se establecen los requisitos que el trabajador debe acreditar ante los Institutos de seguridad social (de acuerdo al sector al que pertenezca su patrón (publico o privado)), para obtener su pensión.</a:t>
            </a:r>
          </a:p>
          <a:p>
            <a:pPr marL="0" indent="0">
              <a:buNone/>
            </a:pPr>
            <a:endParaRPr lang="es-MX" dirty="0"/>
          </a:p>
        </p:txBody>
      </p:sp>
    </p:spTree>
    <p:extLst>
      <p:ext uri="{BB962C8B-B14F-4D97-AF65-F5344CB8AC3E}">
        <p14:creationId xmlns="" xmlns:p14="http://schemas.microsoft.com/office/powerpoint/2010/main" val="254141609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 xmlns:p14="http://schemas.microsoft.com/office/powerpoint/2010/main" val="2640635013"/>
              </p:ext>
            </p:extLst>
          </p:nvPr>
        </p:nvGraphicFramePr>
        <p:xfrm>
          <a:off x="1133339" y="656822"/>
          <a:ext cx="9800823" cy="5628068"/>
        </p:xfrm>
        <a:graphic>
          <a:graphicData uri="http://schemas.openxmlformats.org/drawingml/2006/table">
            <a:tbl>
              <a:tblPr firstRow="1" bandRow="1">
                <a:tableStyleId>{F5AB1C69-6EDB-4FF4-983F-18BD219EF322}</a:tableStyleId>
              </a:tblPr>
              <a:tblGrid>
                <a:gridCol w="3515613"/>
                <a:gridCol w="6285210"/>
              </a:tblGrid>
              <a:tr h="552464">
                <a:tc>
                  <a:txBody>
                    <a:bodyPr/>
                    <a:lstStyle/>
                    <a:p>
                      <a:endParaRPr lang="es-MX" dirty="0"/>
                    </a:p>
                  </a:txBody>
                  <a:tcPr/>
                </a:tc>
                <a:tc>
                  <a:txBody>
                    <a:bodyPr/>
                    <a:lstStyle/>
                    <a:p>
                      <a:r>
                        <a:rPr lang="es-MX" dirty="0" smtClean="0"/>
                        <a:t>Qué es</a:t>
                      </a:r>
                      <a:endParaRPr lang="es-MX" dirty="0"/>
                    </a:p>
                  </a:txBody>
                  <a:tcPr/>
                </a:tc>
              </a:tr>
              <a:tr h="1209036">
                <a:tc>
                  <a:txBody>
                    <a:bodyPr/>
                    <a:lstStyle/>
                    <a:p>
                      <a:r>
                        <a:rPr lang="es-MX" sz="1600" dirty="0" smtClean="0">
                          <a:effectLst/>
                        </a:rPr>
                        <a:t>El régimen obligatorio del seguro social </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effectLst/>
                        </a:rPr>
                        <a:t>es el instrumento por el cual además de garantizar otros tantos servicios para el beneficio social y colectivo otorga una pensión garantizada por el Estado.</a:t>
                      </a:r>
                    </a:p>
                  </a:txBody>
                  <a:tcPr/>
                </a:tc>
              </a:tr>
              <a:tr h="1179187">
                <a:tc>
                  <a:txBody>
                    <a:bodyPr/>
                    <a:lstStyle/>
                    <a:p>
                      <a:r>
                        <a:rPr lang="es-MX" sz="1600" dirty="0" smtClean="0">
                          <a:effectLst/>
                        </a:rPr>
                        <a:t>Base datos SAR</a:t>
                      </a:r>
                      <a:endParaRPr lang="es-MX" sz="1600" dirty="0"/>
                    </a:p>
                  </a:txBody>
                  <a:tcPr/>
                </a:tc>
                <a:tc>
                  <a:txBody>
                    <a:bodyPr/>
                    <a:lstStyle/>
                    <a:p>
                      <a:r>
                        <a:rPr lang="es-MX" sz="1600" dirty="0" smtClean="0">
                          <a:effectLst/>
                        </a:rPr>
                        <a:t>lista donde el SAR registra la información sobre las cuentas individuales y el registro de la Afore o banco en que esta afiliado el trabajador.</a:t>
                      </a:r>
                      <a:endParaRPr lang="es-MX" sz="1600" dirty="0"/>
                    </a:p>
                  </a:txBody>
                  <a:tcPr/>
                </a:tc>
              </a:tr>
              <a:tr h="1481505">
                <a:tc>
                  <a:txBody>
                    <a:bodyPr/>
                    <a:lstStyle/>
                    <a:p>
                      <a:r>
                        <a:rPr lang="es-MX" sz="1600" dirty="0" smtClean="0">
                          <a:effectLst/>
                        </a:rPr>
                        <a:t>Prestadora de servicios</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effectLst/>
                        </a:rPr>
                        <a:t>Es una Afore que presta los servicios de administración de cuentas individuales a los trabajadores de nuevo ingreso y cuyos recursos correspondientes al seguro de RCV se encuentran en la Cuenta Concentradora.</a:t>
                      </a:r>
                    </a:p>
                    <a:p>
                      <a:endParaRPr lang="es-MX" sz="1600" dirty="0"/>
                    </a:p>
                  </a:txBody>
                  <a:tcPr/>
                </a:tc>
              </a:tr>
              <a:tr h="1205876">
                <a:tc>
                  <a:txBody>
                    <a:bodyPr/>
                    <a:lstStyle/>
                    <a:p>
                      <a:r>
                        <a:rPr lang="es-MX" sz="1600" dirty="0" smtClean="0">
                          <a:effectLst/>
                        </a:rPr>
                        <a:t>Cuenta concentradora: </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effectLst/>
                        </a:rPr>
                        <a:t>Se depositan los recursos de los trabajadores que ingresan al mercado laboral y que no eligen Afore de inmediato cuando inician labores. (1 año).</a:t>
                      </a:r>
                    </a:p>
                    <a:p>
                      <a:endParaRPr lang="es-MX" sz="1600" dirty="0"/>
                    </a:p>
                  </a:txBody>
                  <a:tcPr/>
                </a:tc>
              </a:tr>
            </a:tbl>
          </a:graphicData>
        </a:graphic>
      </p:graphicFrame>
    </p:spTree>
    <p:extLst>
      <p:ext uri="{BB962C8B-B14F-4D97-AF65-F5344CB8AC3E}">
        <p14:creationId xmlns="" xmlns:p14="http://schemas.microsoft.com/office/powerpoint/2010/main" val="1054015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effectLst/>
              </a:rPr>
              <a:t>Pensión derivada de la seguridad </a:t>
            </a:r>
            <a:r>
              <a:rPr lang="es-MX" dirty="0" smtClean="0">
                <a:effectLst/>
              </a:rPr>
              <a:t>social</a:t>
            </a:r>
            <a:endParaRPr lang="es-MX" dirty="0"/>
          </a:p>
        </p:txBody>
      </p:sp>
      <p:sp>
        <p:nvSpPr>
          <p:cNvPr id="3" name="Marcador de contenido 2"/>
          <p:cNvSpPr>
            <a:spLocks noGrp="1"/>
          </p:cNvSpPr>
          <p:nvPr>
            <p:ph idx="1"/>
          </p:nvPr>
        </p:nvSpPr>
        <p:spPr/>
        <p:txBody>
          <a:bodyPr/>
          <a:lstStyle/>
          <a:p>
            <a:r>
              <a:rPr lang="es-MX" dirty="0">
                <a:effectLst/>
              </a:rPr>
              <a:t>Es el derecho que otorga la seguridad social a los trabajadores, de recibir periódicamente una cantidad de dinero cuando estos acreditan haber cumplido con ciertos requisitos de edad y numero de aportaciones</a:t>
            </a:r>
            <a:r>
              <a:rPr lang="es-MX" dirty="0" smtClean="0">
                <a:effectLst/>
              </a:rPr>
              <a:t>.</a:t>
            </a:r>
          </a:p>
          <a:p>
            <a:endParaRPr lang="es-MX" dirty="0">
              <a:effectLst/>
            </a:endParaRPr>
          </a:p>
          <a:p>
            <a:pPr marL="0" indent="0">
              <a:buNone/>
            </a:pPr>
            <a:endParaRPr lang="es-MX" dirty="0">
              <a:effectLst/>
            </a:endParaRPr>
          </a:p>
          <a:p>
            <a:r>
              <a:rPr lang="es-MX" b="1" dirty="0">
                <a:effectLst/>
              </a:rPr>
              <a:t>Objetivo del ahorro para el retiro: </a:t>
            </a:r>
            <a:r>
              <a:rPr lang="es-MX" dirty="0">
                <a:effectLst/>
              </a:rPr>
              <a:t>El ahorro para el retiro servirá para adquirir una pensión de acuerdo al monto de los recursos acumulados en su cuenta individual.</a:t>
            </a:r>
          </a:p>
          <a:p>
            <a:endParaRPr lang="es-MX" dirty="0"/>
          </a:p>
        </p:txBody>
      </p:sp>
    </p:spTree>
    <p:extLst>
      <p:ext uri="{BB962C8B-B14F-4D97-AF65-F5344CB8AC3E}">
        <p14:creationId xmlns="" xmlns:p14="http://schemas.microsoft.com/office/powerpoint/2010/main" val="255633736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Por cesantía en edad avanzada (mayor de 60 años): </a:t>
            </a:r>
            <a:endParaRPr lang="es-MX" dirty="0"/>
          </a:p>
        </p:txBody>
      </p:sp>
      <p:sp>
        <p:nvSpPr>
          <p:cNvPr id="3" name="Marcador de contenido 2"/>
          <p:cNvSpPr>
            <a:spLocks noGrp="1"/>
          </p:cNvSpPr>
          <p:nvPr>
            <p:ph idx="1"/>
          </p:nvPr>
        </p:nvSpPr>
        <p:spPr>
          <a:xfrm>
            <a:off x="913794" y="2096063"/>
            <a:ext cx="6259737" cy="3931249"/>
          </a:xfrm>
        </p:spPr>
        <p:txBody>
          <a:bodyPr>
            <a:normAutofit fontScale="70000" lnSpcReduction="20000"/>
          </a:bodyPr>
          <a:lstStyle/>
          <a:p>
            <a:pPr algn="just"/>
            <a:r>
              <a:rPr lang="es-MX" dirty="0">
                <a:effectLst/>
              </a:rPr>
              <a:t>Asegurado privado de trabajo remunerado y que reúna 1,250 semanas de cotización podrá disponer de saldo de la cuenta individual para:</a:t>
            </a:r>
          </a:p>
          <a:p>
            <a:pPr algn="just"/>
            <a:r>
              <a:rPr lang="es-MX" dirty="0">
                <a:effectLst/>
              </a:rPr>
              <a:t>Contratar una renta vitalicia </a:t>
            </a:r>
            <a:endParaRPr lang="es-MX" dirty="0" smtClean="0">
              <a:effectLst/>
            </a:endParaRPr>
          </a:p>
          <a:p>
            <a:pPr algn="just"/>
            <a:r>
              <a:rPr lang="es-MX" dirty="0">
                <a:effectLst/>
              </a:rPr>
              <a:t>Mantener saldo de </a:t>
            </a:r>
            <a:r>
              <a:rPr lang="es-MX" dirty="0" smtClean="0">
                <a:effectLst/>
              </a:rPr>
              <a:t>cuenta </a:t>
            </a:r>
            <a:r>
              <a:rPr lang="es-MX" dirty="0">
                <a:effectLst/>
              </a:rPr>
              <a:t>individual en Afore para que te pague una pensión mensual hasta agotar </a:t>
            </a:r>
            <a:r>
              <a:rPr lang="es-MX" dirty="0" smtClean="0">
                <a:effectLst/>
              </a:rPr>
              <a:t>saldo.</a:t>
            </a:r>
            <a:endParaRPr lang="es-MX" dirty="0">
              <a:effectLst/>
            </a:endParaRPr>
          </a:p>
          <a:p>
            <a:pPr algn="just"/>
            <a:r>
              <a:rPr lang="es-MX" dirty="0">
                <a:effectLst/>
              </a:rPr>
              <a:t>Asegurado que no reúna 1, 250 semanas: podrá retirar el saldo de su cuenta individual en una sola exhibición</a:t>
            </a:r>
            <a:r>
              <a:rPr lang="es-MX" dirty="0" smtClean="0">
                <a:effectLst/>
              </a:rPr>
              <a:t>.</a:t>
            </a:r>
          </a:p>
          <a:p>
            <a:pPr algn="just"/>
            <a:r>
              <a:rPr lang="es-MX" b="1" dirty="0">
                <a:effectLst/>
              </a:rPr>
              <a:t>Por vejez (65 años)</a:t>
            </a:r>
            <a:endParaRPr lang="es-MX" dirty="0">
              <a:effectLst/>
            </a:endParaRPr>
          </a:p>
          <a:p>
            <a:r>
              <a:rPr lang="es-MX" dirty="0">
                <a:effectLst/>
              </a:rPr>
              <a:t>El asegurado que reúna 1,250 semanas de cotización podrá disponer del saldo de la Cuenta Individual.  </a:t>
            </a:r>
          </a:p>
          <a:p>
            <a:r>
              <a:rPr lang="es-MX" dirty="0">
                <a:effectLst/>
              </a:rPr>
              <a:t>Si es mayor de 65 años y no reúne las 1250 semanas podrá hacer el retiro en una sola exhibición</a:t>
            </a:r>
            <a:r>
              <a:rPr lang="es-MX" dirty="0" smtClean="0">
                <a:effectLst/>
              </a:rPr>
              <a:t>.</a:t>
            </a:r>
            <a:endParaRPr lang="es-MX" dirty="0">
              <a:effectLst/>
            </a:endParaRPr>
          </a:p>
        </p:txBody>
      </p:sp>
      <p:pic>
        <p:nvPicPr>
          <p:cNvPr id="5" name="Imagen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418231" y="2096062"/>
            <a:ext cx="3567448" cy="3776703"/>
          </a:xfrm>
          <a:prstGeom prst="rect">
            <a:avLst/>
          </a:prstGeom>
        </p:spPr>
      </p:pic>
    </p:spTree>
    <p:extLst>
      <p:ext uri="{BB962C8B-B14F-4D97-AF65-F5344CB8AC3E}">
        <p14:creationId xmlns="" xmlns:p14="http://schemas.microsoft.com/office/powerpoint/2010/main" val="156156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effectLst/>
              </a:rPr>
              <a:t>Retiro</a:t>
            </a:r>
            <a:endParaRPr lang="es-MX" dirty="0"/>
          </a:p>
        </p:txBody>
      </p:sp>
      <p:sp>
        <p:nvSpPr>
          <p:cNvPr id="3" name="Marcador de contenido 2"/>
          <p:cNvSpPr>
            <a:spLocks noGrp="1"/>
          </p:cNvSpPr>
          <p:nvPr>
            <p:ph idx="1"/>
          </p:nvPr>
        </p:nvSpPr>
        <p:spPr>
          <a:xfrm>
            <a:off x="6168979" y="2096064"/>
            <a:ext cx="5098577" cy="3695136"/>
          </a:xfrm>
        </p:spPr>
        <p:txBody>
          <a:bodyPr/>
          <a:lstStyle/>
          <a:p>
            <a:pPr algn="just"/>
            <a:r>
              <a:rPr lang="es-MX" dirty="0">
                <a:effectLst/>
              </a:rPr>
              <a:t>El asegurado puede pensionarse antes de las edades establecidas, cuando su pensión sea superior en más del 30% de la pensión garantizada una vez cubierta la prima de seguro de sobrevivencia.</a:t>
            </a:r>
          </a:p>
          <a:p>
            <a:endParaRPr lang="es-MX" dirty="0"/>
          </a:p>
        </p:txBody>
      </p:sp>
      <p:pic>
        <p:nvPicPr>
          <p:cNvPr id="4" name="Imagen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558344" y="2096064"/>
            <a:ext cx="4093376" cy="3119880"/>
          </a:xfrm>
          <a:prstGeom prst="rect">
            <a:avLst/>
          </a:prstGeom>
        </p:spPr>
      </p:pic>
    </p:spTree>
    <p:extLst>
      <p:ext uri="{BB962C8B-B14F-4D97-AF65-F5344CB8AC3E}">
        <p14:creationId xmlns="" xmlns:p14="http://schemas.microsoft.com/office/powerpoint/2010/main" val="191933148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Seguro de sobrevivencia</a:t>
            </a:r>
            <a:r>
              <a:rPr lang="es-MX" dirty="0" smtClean="0">
                <a:effectLst/>
              </a:rPr>
              <a:t>:</a:t>
            </a:r>
            <a:endParaRPr lang="es-MX" dirty="0"/>
          </a:p>
        </p:txBody>
      </p:sp>
      <p:sp>
        <p:nvSpPr>
          <p:cNvPr id="3" name="Marcador de contenido 2"/>
          <p:cNvSpPr>
            <a:spLocks noGrp="1"/>
          </p:cNvSpPr>
          <p:nvPr>
            <p:ph idx="1"/>
          </p:nvPr>
        </p:nvSpPr>
        <p:spPr>
          <a:xfrm>
            <a:off x="913795" y="2096064"/>
            <a:ext cx="5590036" cy="3695136"/>
          </a:xfrm>
        </p:spPr>
        <p:txBody>
          <a:bodyPr>
            <a:normAutofit lnSpcReduction="10000"/>
          </a:bodyPr>
          <a:lstStyle/>
          <a:p>
            <a:pPr algn="just"/>
            <a:r>
              <a:rPr lang="es-MX" dirty="0">
                <a:effectLst/>
              </a:rPr>
              <a:t>Contratado por pensionados por riesgo de trabajo, invalidez, cesantía en edad avanzada o vejez, con cargo a los recursos de la </a:t>
            </a:r>
            <a:r>
              <a:rPr lang="es-MX" i="1" dirty="0">
                <a:effectLst/>
              </a:rPr>
              <a:t>suma asegurada</a:t>
            </a:r>
            <a:r>
              <a:rPr lang="es-MX" dirty="0">
                <a:effectLst/>
              </a:rPr>
              <a:t> (cantidad que resulta de restar  al monto constitutivo el saldo de la cuenta individual del trabajador),obteniendo una renta asignada a los beneficiarios  después del fallecimiento del pensionado, hasta la extinción de las pensiones.</a:t>
            </a:r>
          </a:p>
          <a:p>
            <a:endParaRPr lang="es-MX" dirty="0"/>
          </a:p>
        </p:txBody>
      </p:sp>
      <p:pic>
        <p:nvPicPr>
          <p:cNvPr id="4" name="Imagen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906384" y="2211973"/>
            <a:ext cx="3860353" cy="3094122"/>
          </a:xfrm>
          <a:prstGeom prst="rect">
            <a:avLst/>
          </a:prstGeom>
        </p:spPr>
      </p:pic>
    </p:spTree>
    <p:extLst>
      <p:ext uri="{BB962C8B-B14F-4D97-AF65-F5344CB8AC3E}">
        <p14:creationId xmlns="" xmlns:p14="http://schemas.microsoft.com/office/powerpoint/2010/main" val="3651442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3155" y="182880"/>
            <a:ext cx="10353761" cy="1326321"/>
          </a:xfrm>
        </p:spPr>
        <p:txBody>
          <a:bodyPr/>
          <a:lstStyle/>
          <a:p>
            <a:r>
              <a:rPr lang="es-MX" dirty="0" smtClean="0">
                <a:solidFill>
                  <a:srgbClr val="FF0000"/>
                </a:solidFill>
              </a:rPr>
              <a:t>Instituciones financieras</a:t>
            </a:r>
            <a:endParaRPr lang="es-MX" dirty="0">
              <a:solidFill>
                <a:srgbClr val="FF0000"/>
              </a:solidFill>
            </a:endParaRPr>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355465280"/>
              </p:ext>
            </p:extLst>
          </p:nvPr>
        </p:nvGraphicFramePr>
        <p:xfrm>
          <a:off x="284480" y="1544320"/>
          <a:ext cx="11704320" cy="5100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33685353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Retiros parciales: </a:t>
            </a:r>
            <a:endParaRPr lang="es-MX" dirty="0"/>
          </a:p>
        </p:txBody>
      </p:sp>
      <p:sp>
        <p:nvSpPr>
          <p:cNvPr id="3" name="Marcador de contenido 2"/>
          <p:cNvSpPr>
            <a:spLocks noGrp="1"/>
          </p:cNvSpPr>
          <p:nvPr>
            <p:ph idx="1"/>
          </p:nvPr>
        </p:nvSpPr>
        <p:spPr/>
        <p:txBody>
          <a:bodyPr/>
          <a:lstStyle/>
          <a:p>
            <a:pPr lvl="0" algn="just"/>
            <a:r>
              <a:rPr lang="es-MX" dirty="0">
                <a:effectLst/>
              </a:rPr>
              <a:t>Ayuda por gastos de matrimonio: derecho a retirar 30 días del salario mínimo en el D.F. Acreditar: mínimo de 150 semanas de cotización a la fecha de celebración del matrimonio. Se solicita 1 sola vez, en caso de segundo matrimonio se tiene que comprobar con documentos la muerte de su anterior cónyuge o el acta de divorcio. </a:t>
            </a:r>
          </a:p>
          <a:p>
            <a:pPr lvl="0" algn="just"/>
            <a:r>
              <a:rPr lang="es-MX" dirty="0">
                <a:effectLst/>
              </a:rPr>
              <a:t>Para los trabajadores que reciben cuota social en su cuenta individual.</a:t>
            </a:r>
          </a:p>
          <a:p>
            <a:pPr algn="just"/>
            <a:r>
              <a:rPr lang="es-MX" dirty="0">
                <a:effectLst/>
              </a:rPr>
              <a:t>El trabajador también puede recibir esta prestación aunque lo hayan despedido (si solo han pasado 3 meses de este suceso</a:t>
            </a:r>
            <a:r>
              <a:rPr lang="es-MX" dirty="0" smtClean="0">
                <a:effectLst/>
              </a:rPr>
              <a:t>).</a:t>
            </a:r>
            <a:endParaRPr lang="es-MX" dirty="0">
              <a:effectLst/>
            </a:endParaRPr>
          </a:p>
        </p:txBody>
      </p:sp>
    </p:spTree>
    <p:extLst>
      <p:ext uri="{BB962C8B-B14F-4D97-AF65-F5344CB8AC3E}">
        <p14:creationId xmlns="" xmlns:p14="http://schemas.microsoft.com/office/powerpoint/2010/main" val="266207611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Retiro por </a:t>
            </a:r>
            <a:r>
              <a:rPr lang="es-MX" dirty="0" smtClean="0">
                <a:effectLst/>
              </a:rPr>
              <a:t>desempleo</a:t>
            </a:r>
            <a:endParaRPr lang="es-MX" dirty="0"/>
          </a:p>
        </p:txBody>
      </p:sp>
      <p:sp>
        <p:nvSpPr>
          <p:cNvPr id="3" name="Marcador de contenido 2"/>
          <p:cNvSpPr>
            <a:spLocks noGrp="1"/>
          </p:cNvSpPr>
          <p:nvPr>
            <p:ph idx="1"/>
          </p:nvPr>
        </p:nvSpPr>
        <p:spPr/>
        <p:txBody>
          <a:bodyPr>
            <a:normAutofit/>
          </a:bodyPr>
          <a:lstStyle/>
          <a:p>
            <a:endParaRPr lang="es-MX" dirty="0"/>
          </a:p>
        </p:txBody>
      </p:sp>
      <p:graphicFrame>
        <p:nvGraphicFramePr>
          <p:cNvPr id="4" name="Tabla 3"/>
          <p:cNvGraphicFramePr>
            <a:graphicFrameLocks noGrp="1"/>
          </p:cNvGraphicFramePr>
          <p:nvPr>
            <p:extLst>
              <p:ext uri="{D42A27DB-BD31-4B8C-83A1-F6EECF244321}">
                <p14:modId xmlns="" xmlns:p14="http://schemas.microsoft.com/office/powerpoint/2010/main" val="1206167538"/>
              </p:ext>
            </p:extLst>
          </p:nvPr>
        </p:nvGraphicFramePr>
        <p:xfrm>
          <a:off x="746976" y="1751527"/>
          <a:ext cx="10520580" cy="4134118"/>
        </p:xfrm>
        <a:graphic>
          <a:graphicData uri="http://schemas.openxmlformats.org/drawingml/2006/table">
            <a:tbl>
              <a:tblPr firstRow="1" bandRow="1">
                <a:tableStyleId>{F5AB1C69-6EDB-4FF4-983F-18BD219EF322}</a:tableStyleId>
              </a:tblPr>
              <a:tblGrid>
                <a:gridCol w="2104116"/>
                <a:gridCol w="2104116"/>
                <a:gridCol w="2104116"/>
                <a:gridCol w="2104116"/>
                <a:gridCol w="2104116"/>
              </a:tblGrid>
              <a:tr h="41341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dirty="0" smtClean="0">
                          <a:effectLst/>
                        </a:rPr>
                        <a:t>Derecho trabajador: Retirar recursos de la subcuenta de RCV a partir del 46° día natural en que quedo desempleado cuando:</a:t>
                      </a:r>
                      <a:endParaRPr lang="es-MX" sz="1400" b="0" dirty="0" smtClean="0">
                        <a:effectLst/>
                      </a:endParaRPr>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dirty="0" smtClean="0">
                          <a:effectLst/>
                        </a:rPr>
                        <a:t>La cuenta individual tiene al menos 3 años de haber sido abierta y mínimo 12 bimestres cotizados, se puede retirar en una exhibición el equivalente a 30 días del último salario base de cotización. (Límite: 10 veces el salario mínimo mensual general que rija en el D.F. máx. 16,440 para 2009).</a:t>
                      </a:r>
                    </a:p>
                    <a:p>
                      <a:endParaRPr lang="es-MX" sz="1400" dirty="0"/>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dirty="0" smtClean="0">
                          <a:effectLst/>
                        </a:rPr>
                        <a:t>La Cuenta Individual tiene 5 años o más de haber sido abierta, se puede retirar la cantidad que resulte menor entre 90 del salario base de cotización de las últimas 250 semanas o las que tuviere, o el 11.5% del saldo de la subcuenta de RCV. (Se puede entregar en un máximo de seis mensualidades).</a:t>
                      </a:r>
                    </a:p>
                    <a:p>
                      <a:endParaRPr lang="es-MX" sz="1400" b="0" dirty="0"/>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dirty="0" smtClean="0">
                          <a:effectLst/>
                        </a:rPr>
                        <a:t>Si hubiese reincorporación laboral: mensualidades posteriores se suspenden.</a:t>
                      </a:r>
                    </a:p>
                    <a:p>
                      <a:endParaRPr lang="es-MX" sz="1400" b="0" dirty="0"/>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dirty="0" smtClean="0">
                          <a:effectLst/>
                        </a:rPr>
                        <a:t>Este derecho se puede ejercer solamente cada 5 años y se debe presentar el certificado de derecho al retiro por desempleo emitido por el IMSS.</a:t>
                      </a:r>
                    </a:p>
                    <a:p>
                      <a:endParaRPr lang="es-MX" sz="1400" b="0" dirty="0"/>
                    </a:p>
                  </a:txBody>
                  <a:tcPr>
                    <a:solidFill>
                      <a:schemeClr val="bg2"/>
                    </a:solidFill>
                  </a:tcPr>
                </a:tc>
              </a:tr>
            </a:tbl>
          </a:graphicData>
        </a:graphic>
      </p:graphicFrame>
    </p:spTree>
    <p:extLst>
      <p:ext uri="{BB962C8B-B14F-4D97-AF65-F5344CB8AC3E}">
        <p14:creationId xmlns="" xmlns:p14="http://schemas.microsoft.com/office/powerpoint/2010/main" val="192097609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effectLst/>
              </a:rPr>
              <a:t>Sociedades de inversión especializadas en fondos para el RETIRO (Siefores).</a:t>
            </a:r>
          </a:p>
        </p:txBody>
      </p:sp>
      <p:sp>
        <p:nvSpPr>
          <p:cNvPr id="3" name="Marcador de contenido 2"/>
          <p:cNvSpPr>
            <a:spLocks noGrp="1"/>
          </p:cNvSpPr>
          <p:nvPr>
            <p:ph idx="1"/>
          </p:nvPr>
        </p:nvSpPr>
        <p:spPr/>
        <p:txBody>
          <a:bodyPr/>
          <a:lstStyle/>
          <a:p>
            <a:r>
              <a:rPr lang="es-MX" dirty="0">
                <a:effectLst/>
              </a:rPr>
              <a:t>La Siefores son instituciones con patrimonio propio o  Entidades financieras a través de la cual las Afores invierten el ahorro para el retiro de los trabajadores, con el fin de obtener rendimientos</a:t>
            </a:r>
            <a:r>
              <a:rPr lang="es-MX" dirty="0" smtClean="0">
                <a:effectLst/>
              </a:rPr>
              <a:t>.</a:t>
            </a:r>
          </a:p>
          <a:p>
            <a:endParaRPr lang="es-MX" dirty="0"/>
          </a:p>
        </p:txBody>
      </p:sp>
      <p:pic>
        <p:nvPicPr>
          <p:cNvPr id="6" name="Imagen 5" descr="https://www.xxi-banorte.com/aforexb/img/siefore.jpg">
            <a:hlinkClick r:id="rId2"/>
          </p:cNvPr>
          <p:cNvPicPr/>
          <p:nvPr/>
        </p:nvPicPr>
        <p:blipFill>
          <a:blip r:embed="rId3">
            <a:extLst>
              <a:ext uri="{28A0092B-C50C-407E-A947-70E740481C1C}">
                <a14:useLocalDpi xmlns="" xmlns:a14="http://schemas.microsoft.com/office/drawing/2010/main" val="0"/>
              </a:ext>
            </a:extLst>
          </a:blip>
          <a:srcRect/>
          <a:stretch>
            <a:fillRect/>
          </a:stretch>
        </p:blipFill>
        <p:spPr bwMode="auto">
          <a:xfrm>
            <a:off x="1352283" y="3387144"/>
            <a:ext cx="9375818" cy="2691684"/>
          </a:xfrm>
          <a:prstGeom prst="rect">
            <a:avLst/>
          </a:prstGeom>
          <a:noFill/>
          <a:ln>
            <a:noFill/>
          </a:ln>
        </p:spPr>
      </p:pic>
    </p:spTree>
    <p:extLst>
      <p:ext uri="{BB962C8B-B14F-4D97-AF65-F5344CB8AC3E}">
        <p14:creationId xmlns="" xmlns:p14="http://schemas.microsoft.com/office/powerpoint/2010/main" val="382458813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Finalidad siefore</a:t>
            </a:r>
            <a:endParaRPr lang="es-MX" dirty="0"/>
          </a:p>
        </p:txBody>
      </p:sp>
      <p:sp>
        <p:nvSpPr>
          <p:cNvPr id="3" name="Marcador de contenido 2"/>
          <p:cNvSpPr>
            <a:spLocks noGrp="1"/>
          </p:cNvSpPr>
          <p:nvPr>
            <p:ph idx="1"/>
          </p:nvPr>
        </p:nvSpPr>
        <p:spPr/>
        <p:txBody>
          <a:bodyPr/>
          <a:lstStyle/>
          <a:p>
            <a:r>
              <a:rPr lang="es-MX" dirty="0" smtClean="0">
                <a:effectLst/>
              </a:rPr>
              <a:t>Finalidad: ofrecer </a:t>
            </a:r>
            <a:r>
              <a:rPr lang="es-MX" dirty="0">
                <a:effectLst/>
              </a:rPr>
              <a:t>nuevas y mejores opciones y rendimientos al ahorro de los trabajadores, de acuerdo a los distintos rangos de edad de los mismos (28 de marzo </a:t>
            </a:r>
            <a:r>
              <a:rPr lang="es-MX" dirty="0" smtClean="0">
                <a:effectLst/>
              </a:rPr>
              <a:t>2008) y de esta forma que </a:t>
            </a:r>
            <a:r>
              <a:rPr lang="es-MX" dirty="0">
                <a:effectLst/>
              </a:rPr>
              <a:t>el ahorro de los trabajadores conserve su poder </a:t>
            </a:r>
            <a:r>
              <a:rPr lang="es-MX" dirty="0" smtClean="0">
                <a:effectLst/>
              </a:rPr>
              <a:t>adquisitivo </a:t>
            </a:r>
            <a:r>
              <a:rPr lang="es-MX" dirty="0">
                <a:effectLst/>
              </a:rPr>
              <a:t>y se incremente a través del tiempo.</a:t>
            </a:r>
          </a:p>
          <a:p>
            <a:r>
              <a:rPr lang="es-MX" dirty="0">
                <a:effectLst/>
              </a:rPr>
              <a:t>Nota: Los trabajadores pueden transferir los recursos de su cuenta individual a una Siefore que invierta los recursos de trabajadores de mayor edad.</a:t>
            </a:r>
          </a:p>
          <a:p>
            <a:endParaRPr lang="es-MX" dirty="0"/>
          </a:p>
        </p:txBody>
      </p:sp>
    </p:spTree>
    <p:extLst>
      <p:ext uri="{BB962C8B-B14F-4D97-AF65-F5344CB8AC3E}">
        <p14:creationId xmlns="" xmlns:p14="http://schemas.microsoft.com/office/powerpoint/2010/main" val="371744849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El estado de cuenta de las </a:t>
            </a:r>
            <a:r>
              <a:rPr lang="es-MX" dirty="0" smtClean="0">
                <a:effectLst/>
              </a:rPr>
              <a:t>Afores</a:t>
            </a:r>
            <a:endParaRPr lang="es-MX" dirty="0"/>
          </a:p>
        </p:txBody>
      </p:sp>
      <p:sp>
        <p:nvSpPr>
          <p:cNvPr id="3" name="Marcador de contenido 2"/>
          <p:cNvSpPr>
            <a:spLocks noGrp="1"/>
          </p:cNvSpPr>
          <p:nvPr>
            <p:ph idx="1"/>
          </p:nvPr>
        </p:nvSpPr>
        <p:spPr/>
        <p:txBody>
          <a:bodyPr/>
          <a:lstStyle/>
          <a:p>
            <a:r>
              <a:rPr lang="es-MX" dirty="0">
                <a:effectLst/>
              </a:rPr>
              <a:t>El Estado de Cuenta de las Afores es la Información Fundamental respecto de la Administración e inversión de los recursos acumulados en la Cuenta Individual, que deben recibir los trabajadores 3 veces al año (cada cuatrimestre) para conocer el comportamiento de la inversión de los recursos y tomar decisiones sobre cual es la </a:t>
            </a:r>
            <a:r>
              <a:rPr lang="es-MX" dirty="0" err="1">
                <a:effectLst/>
              </a:rPr>
              <a:t>Siefore</a:t>
            </a:r>
            <a:r>
              <a:rPr lang="es-MX" dirty="0">
                <a:effectLst/>
              </a:rPr>
              <a:t> o Afore que más conviene que realice la administración de la cuenta.</a:t>
            </a:r>
          </a:p>
        </p:txBody>
      </p:sp>
    </p:spTree>
    <p:extLst>
      <p:ext uri="{BB962C8B-B14F-4D97-AF65-F5344CB8AC3E}">
        <p14:creationId xmlns="" xmlns:p14="http://schemas.microsoft.com/office/powerpoint/2010/main" val="117644564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a:t>
            </a:r>
            <a:r>
              <a:rPr lang="es-MX" dirty="0" smtClean="0"/>
              <a:t>lgunas funciones del estado de cuenta:</a:t>
            </a:r>
            <a:endParaRPr lang="es-MX" dirty="0"/>
          </a:p>
        </p:txBody>
      </p:sp>
      <p:sp>
        <p:nvSpPr>
          <p:cNvPr id="3" name="Marcador de contenido 2"/>
          <p:cNvSpPr>
            <a:spLocks noGrp="1"/>
          </p:cNvSpPr>
          <p:nvPr>
            <p:ph idx="1"/>
          </p:nvPr>
        </p:nvSpPr>
        <p:spPr>
          <a:xfrm>
            <a:off x="913795" y="2096064"/>
            <a:ext cx="6195343" cy="3695136"/>
          </a:xfrm>
        </p:spPr>
        <p:txBody>
          <a:bodyPr>
            <a:normAutofit fontScale="85000" lnSpcReduction="10000"/>
          </a:bodyPr>
          <a:lstStyle/>
          <a:p>
            <a:pPr algn="just"/>
            <a:r>
              <a:rPr lang="es-MX" dirty="0">
                <a:effectLst/>
              </a:rPr>
              <a:t>(Mayo 2009) nuevo formato de Estado de Cuenta, indispensable para:</a:t>
            </a:r>
          </a:p>
          <a:p>
            <a:pPr lvl="0" algn="just"/>
            <a:r>
              <a:rPr lang="es-MX" dirty="0">
                <a:effectLst/>
              </a:rPr>
              <a:t>Involucrarse en el conocimiento de sus cuentas personales.</a:t>
            </a:r>
          </a:p>
          <a:p>
            <a:pPr lvl="0" algn="just"/>
            <a:r>
              <a:rPr lang="es-MX" dirty="0">
                <a:effectLst/>
              </a:rPr>
              <a:t>Conocer lo que está generando su Afore.</a:t>
            </a:r>
          </a:p>
          <a:p>
            <a:pPr lvl="0" algn="just"/>
            <a:r>
              <a:rPr lang="es-MX" dirty="0">
                <a:effectLst/>
              </a:rPr>
              <a:t>Comparar con lo que ofrecen las otras.</a:t>
            </a:r>
          </a:p>
          <a:p>
            <a:pPr lvl="0" algn="just"/>
            <a:r>
              <a:rPr lang="es-MX" dirty="0">
                <a:effectLst/>
              </a:rPr>
              <a:t>Obtener una mejor pensión al final de su vida laboral.</a:t>
            </a:r>
          </a:p>
          <a:p>
            <a:pPr lvl="0" algn="just"/>
            <a:r>
              <a:rPr lang="es-MX" dirty="0">
                <a:effectLst/>
              </a:rPr>
              <a:t>Dos hojas en las que se desglosan el monto de los recursos acumulados para la pensión y las subcuentas de retiro, vivienda y depósitos voluntarios.</a:t>
            </a:r>
          </a:p>
          <a:p>
            <a:endParaRPr lang="es-MX" dirty="0"/>
          </a:p>
        </p:txBody>
      </p:sp>
      <p:pic>
        <p:nvPicPr>
          <p:cNvPr id="4" name="Imagen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340958" y="2096064"/>
            <a:ext cx="3467099" cy="3594534"/>
          </a:xfrm>
          <a:prstGeom prst="rect">
            <a:avLst/>
          </a:prstGeom>
        </p:spPr>
      </p:pic>
    </p:spTree>
    <p:extLst>
      <p:ext uri="{BB962C8B-B14F-4D97-AF65-F5344CB8AC3E}">
        <p14:creationId xmlns="" xmlns:p14="http://schemas.microsoft.com/office/powerpoint/2010/main" val="23690016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FF0000"/>
                </a:solidFill>
              </a:rPr>
              <a:t>Fuentes </a:t>
            </a:r>
            <a:endParaRPr lang="es-MX" dirty="0">
              <a:solidFill>
                <a:srgbClr val="FF0000"/>
              </a:solidFill>
            </a:endParaRPr>
          </a:p>
        </p:txBody>
      </p:sp>
      <p:sp>
        <p:nvSpPr>
          <p:cNvPr id="3" name="2 Marcador de contenido"/>
          <p:cNvSpPr>
            <a:spLocks noGrp="1"/>
          </p:cNvSpPr>
          <p:nvPr>
            <p:ph idx="1"/>
          </p:nvPr>
        </p:nvSpPr>
        <p:spPr>
          <a:xfrm>
            <a:off x="913794" y="2096064"/>
            <a:ext cx="10899663" cy="4393226"/>
          </a:xfrm>
        </p:spPr>
        <p:txBody>
          <a:bodyPr/>
          <a:lstStyle/>
          <a:p>
            <a:r>
              <a:rPr lang="es-MX" dirty="0" smtClean="0">
                <a:hlinkClick r:id="rId2"/>
              </a:rPr>
              <a:t>http://www.condusef</a:t>
            </a:r>
            <a:r>
              <a:rPr lang="es-MX" dirty="0" smtClean="0"/>
              <a:t>. </a:t>
            </a:r>
            <a:r>
              <a:rPr lang="es-MX" dirty="0"/>
              <a:t>c</a:t>
            </a:r>
            <a:r>
              <a:rPr lang="es-MX" dirty="0" smtClean="0"/>
              <a:t>om.mx</a:t>
            </a:r>
          </a:p>
          <a:p>
            <a:r>
              <a:rPr lang="es-MX" dirty="0" smtClean="0"/>
              <a:t>http</a:t>
            </a:r>
            <a:r>
              <a:rPr lang="es-MX" dirty="0"/>
              <a:t>://</a:t>
            </a:r>
            <a:r>
              <a:rPr lang="es-MX" dirty="0" smtClean="0"/>
              <a:t>www.finanzaspracticas.com.co/finanzaspersonales/entienda/que_es/tipos.php</a:t>
            </a:r>
          </a:p>
          <a:p>
            <a:r>
              <a:rPr lang="es-MX" dirty="0"/>
              <a:t>http://www.tiposde.org/economia-y-finanzas/479-tipos-de-creditos</a:t>
            </a:r>
            <a:r>
              <a:rPr lang="es-MX" dirty="0" smtClean="0"/>
              <a:t>/</a:t>
            </a:r>
          </a:p>
          <a:p>
            <a:endParaRPr lang="es-MX" dirty="0"/>
          </a:p>
        </p:txBody>
      </p:sp>
    </p:spTree>
    <p:extLst>
      <p:ext uri="{BB962C8B-B14F-4D97-AF65-F5344CB8AC3E}">
        <p14:creationId xmlns="" xmlns:p14="http://schemas.microsoft.com/office/powerpoint/2010/main" val="2869010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MX" dirty="0">
                <a:solidFill>
                  <a:srgbClr val="FF0000"/>
                </a:solidFill>
                <a:effectLst/>
              </a:rPr>
              <a:t/>
            </a:r>
            <a:br>
              <a:rPr lang="es-MX" dirty="0">
                <a:solidFill>
                  <a:srgbClr val="FF0000"/>
                </a:solidFill>
                <a:effectLst/>
              </a:rPr>
            </a:br>
            <a:r>
              <a:rPr lang="es-MX" dirty="0">
                <a:solidFill>
                  <a:srgbClr val="FF0000"/>
                </a:solidFill>
                <a:effectLst/>
              </a:rPr>
              <a:t>Los créditos pueden otorgarse bajo dos modalidades:</a:t>
            </a:r>
            <a:br>
              <a:rPr lang="es-MX" dirty="0">
                <a:solidFill>
                  <a:srgbClr val="FF0000"/>
                </a:solidFill>
                <a:effectLst/>
              </a:rPr>
            </a:br>
            <a:endParaRPr lang="es-MX" dirty="0">
              <a:solidFill>
                <a:srgbClr val="FF0000"/>
              </a:solidFill>
            </a:endParaRPr>
          </a:p>
        </p:txBody>
      </p:sp>
      <p:sp>
        <p:nvSpPr>
          <p:cNvPr id="3" name="2 Marcador de contenido"/>
          <p:cNvSpPr>
            <a:spLocks noGrp="1"/>
          </p:cNvSpPr>
          <p:nvPr>
            <p:ph sz="half" idx="1"/>
          </p:nvPr>
        </p:nvSpPr>
        <p:spPr>
          <a:xfrm>
            <a:off x="568355" y="2047679"/>
            <a:ext cx="5106004" cy="3702881"/>
          </a:xfrm>
        </p:spPr>
        <p:txBody>
          <a:bodyPr>
            <a:normAutofit/>
          </a:bodyPr>
          <a:lstStyle/>
          <a:p>
            <a:r>
              <a:rPr lang="es-MX" b="1" dirty="0" smtClean="0">
                <a:solidFill>
                  <a:srgbClr val="FFC000"/>
                </a:solidFill>
                <a:effectLst/>
              </a:rPr>
              <a:t>Crédito </a:t>
            </a:r>
            <a:r>
              <a:rPr lang="es-MX" b="1" dirty="0">
                <a:solidFill>
                  <a:srgbClr val="FFC000"/>
                </a:solidFill>
                <a:effectLst/>
              </a:rPr>
              <a:t>simple:</a:t>
            </a:r>
            <a:r>
              <a:rPr lang="es-MX" dirty="0">
                <a:solidFill>
                  <a:srgbClr val="FFC000"/>
                </a:solidFill>
                <a:effectLst/>
              </a:rPr>
              <a:t> </a:t>
            </a:r>
            <a:r>
              <a:rPr lang="es-MX" dirty="0" smtClean="0">
                <a:solidFill>
                  <a:srgbClr val="FFC000"/>
                </a:solidFill>
                <a:effectLst/>
              </a:rPr>
              <a:t> </a:t>
            </a:r>
          </a:p>
          <a:p>
            <a:pPr marL="0" indent="0" algn="just">
              <a:buNone/>
            </a:pPr>
            <a:r>
              <a:rPr lang="es-MX" dirty="0" smtClean="0">
                <a:effectLst/>
              </a:rPr>
              <a:t>Es </a:t>
            </a:r>
            <a:r>
              <a:rPr lang="es-MX" dirty="0">
                <a:effectLst/>
              </a:rPr>
              <a:t>aquel en el que la disposición del dinero se realiza en una sola ocasión y permite al usuario realizar la adquisición de cualquier bien o </a:t>
            </a:r>
            <a:r>
              <a:rPr lang="es-MX" dirty="0" smtClean="0">
                <a:effectLst/>
              </a:rPr>
              <a:t>servicio</a:t>
            </a:r>
            <a:r>
              <a:rPr lang="es-MX" dirty="0">
                <a:effectLst/>
              </a:rPr>
              <a:t>.</a:t>
            </a:r>
          </a:p>
          <a:p>
            <a:endParaRPr lang="es-MX" dirty="0"/>
          </a:p>
        </p:txBody>
      </p:sp>
      <p:sp>
        <p:nvSpPr>
          <p:cNvPr id="5" name="4 Marcador de contenido"/>
          <p:cNvSpPr>
            <a:spLocks noGrp="1"/>
          </p:cNvSpPr>
          <p:nvPr>
            <p:ph sz="half" idx="2"/>
          </p:nvPr>
        </p:nvSpPr>
        <p:spPr>
          <a:xfrm>
            <a:off x="6457883" y="2067999"/>
            <a:ext cx="5094154" cy="3702881"/>
          </a:xfrm>
        </p:spPr>
        <p:txBody>
          <a:bodyPr>
            <a:normAutofit/>
          </a:bodyPr>
          <a:lstStyle/>
          <a:p>
            <a:r>
              <a:rPr lang="es-MX" b="1" dirty="0">
                <a:solidFill>
                  <a:srgbClr val="FFC000"/>
                </a:solidFill>
                <a:effectLst/>
              </a:rPr>
              <a:t>Crédito en cuenta corriente:</a:t>
            </a:r>
            <a:r>
              <a:rPr lang="es-MX" dirty="0">
                <a:solidFill>
                  <a:srgbClr val="FFC000"/>
                </a:solidFill>
                <a:effectLst/>
              </a:rPr>
              <a:t> </a:t>
            </a:r>
            <a:endParaRPr lang="es-MX" dirty="0" smtClean="0">
              <a:solidFill>
                <a:srgbClr val="FFC000"/>
              </a:solidFill>
              <a:effectLst/>
            </a:endParaRPr>
          </a:p>
          <a:p>
            <a:pPr marL="0" indent="0" algn="just">
              <a:buNone/>
            </a:pPr>
            <a:r>
              <a:rPr lang="es-MX" dirty="0">
                <a:effectLst/>
              </a:rPr>
              <a:t>S</a:t>
            </a:r>
            <a:r>
              <a:rPr lang="es-MX" dirty="0" smtClean="0">
                <a:effectLst/>
              </a:rPr>
              <a:t>on </a:t>
            </a:r>
            <a:r>
              <a:rPr lang="es-MX" dirty="0">
                <a:effectLst/>
              </a:rPr>
              <a:t>aquellos en donde se otorga al cliente una línea de crédito que podrá disponer en varias ocasiones sin exceder el límite de la misma, y podrá volver a disponer de esa línea conforme realice pagos al crédito.</a:t>
            </a:r>
          </a:p>
          <a:p>
            <a:endParaRPr lang="es-MX" dirty="0"/>
          </a:p>
        </p:txBody>
      </p:sp>
    </p:spTree>
    <p:extLst>
      <p:ext uri="{BB962C8B-B14F-4D97-AF65-F5344CB8AC3E}">
        <p14:creationId xmlns="" xmlns:p14="http://schemas.microsoft.com/office/powerpoint/2010/main" val="40427582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TM04033921[[fn=Damasco]]</Template>
  <TotalTime>400</TotalTime>
  <Words>6672</Words>
  <Application>Microsoft Office PowerPoint</Application>
  <PresentationFormat>Personalizado</PresentationFormat>
  <Paragraphs>601</Paragraphs>
  <Slides>86</Slides>
  <Notes>0</Notes>
  <HiddenSlides>0</HiddenSlides>
  <MMClips>0</MMClips>
  <ScaleCrop>false</ScaleCrop>
  <HeadingPairs>
    <vt:vector size="4" baseType="variant">
      <vt:variant>
        <vt:lpstr>Tema</vt:lpstr>
      </vt:variant>
      <vt:variant>
        <vt:i4>1</vt:i4>
      </vt:variant>
      <vt:variant>
        <vt:lpstr>Títulos de diapositiva</vt:lpstr>
      </vt:variant>
      <vt:variant>
        <vt:i4>86</vt:i4>
      </vt:variant>
    </vt:vector>
  </HeadingPairs>
  <TitlesOfParts>
    <vt:vector size="87" baseType="lpstr">
      <vt:lpstr>Damask</vt:lpstr>
      <vt:lpstr>Diapositiva 1</vt:lpstr>
      <vt:lpstr>Diapositiva 2</vt:lpstr>
      <vt:lpstr>Diapositiva 3</vt:lpstr>
      <vt:lpstr>Diapositiva 4</vt:lpstr>
      <vt:lpstr>Diapositiva 5</vt:lpstr>
      <vt:lpstr>Diapositiva 6</vt:lpstr>
      <vt:lpstr>El crédito </vt:lpstr>
      <vt:lpstr>Instituciones financieras</vt:lpstr>
      <vt:lpstr> Los créditos pueden otorgarse bajo dos modalidades: </vt:lpstr>
      <vt:lpstr>Clasificación de los créditos  </vt:lpstr>
      <vt:lpstr>Crédito al consumo  </vt:lpstr>
      <vt:lpstr>Diapositiva 12</vt:lpstr>
      <vt:lpstr>Diapositiva 13</vt:lpstr>
      <vt:lpstr>Crédito para auto (ES Un ejemplo de crédito al consumo.) </vt:lpstr>
      <vt:lpstr>Tarjeta de crédito </vt:lpstr>
      <vt:lpstr>Diapositiva 16</vt:lpstr>
      <vt:lpstr>Otros créditos  </vt:lpstr>
      <vt:lpstr>¿Qué es la hipoteca? </vt:lpstr>
      <vt:lpstr>Diapositiva 19</vt:lpstr>
      <vt:lpstr>Crédito corporativo o empresarial  </vt:lpstr>
      <vt:lpstr>Crédito simple  </vt:lpstr>
      <vt:lpstr>Diapositiva 22</vt:lpstr>
      <vt:lpstr>Crédito de habilitación o Avió </vt:lpstr>
      <vt:lpstr>Crédito refaccionario.  </vt:lpstr>
      <vt:lpstr>Crédito Quirografario </vt:lpstr>
      <vt:lpstr>Préstamo con colateral  </vt:lpstr>
      <vt:lpstr>Crédito Prendario  </vt:lpstr>
      <vt:lpstr>Cartas de crédito  </vt:lpstr>
      <vt:lpstr>CAT (COSTO ANUAL TOTAL)</vt:lpstr>
      <vt:lpstr>Diapositiva 30</vt:lpstr>
      <vt:lpstr>Depósitos</vt:lpstr>
      <vt:lpstr>DEPÓSITOS BANCARIOS DE DINERO.</vt:lpstr>
      <vt:lpstr>CUENTA DE CHEQUES</vt:lpstr>
      <vt:lpstr>CLASIFICACIÓN DE LOS CHEQUES </vt:lpstr>
      <vt:lpstr>Diapositiva 35</vt:lpstr>
      <vt:lpstr>Diapositiva 36</vt:lpstr>
      <vt:lpstr>Diapositiva 37</vt:lpstr>
      <vt:lpstr>Diapositiva 38</vt:lpstr>
      <vt:lpstr>CAUSAS DE DEVOLUCIÓN DE UN CHEQUE</vt:lpstr>
      <vt:lpstr>CONTRATACIÓN DE UNA CUENTA DE CHEQUES</vt:lpstr>
      <vt:lpstr>DERECHOS Y OBLIGACIONES </vt:lpstr>
      <vt:lpstr>Diapositiva 42</vt:lpstr>
      <vt:lpstr>Diapositiva 43</vt:lpstr>
      <vt:lpstr>CUENTA DE AHORRO</vt:lpstr>
      <vt:lpstr>Diapositiva 45</vt:lpstr>
      <vt:lpstr>CLASIFICACIÓN DE LAS OPERACIONES PARA AHORRAR</vt:lpstr>
      <vt:lpstr>TARJETA DE DÉBITO</vt:lpstr>
      <vt:lpstr>Diapositiva 48</vt:lpstr>
      <vt:lpstr>ARRENDAMIENTO FINANCIERO</vt:lpstr>
      <vt:lpstr>Diapositiva 50</vt:lpstr>
      <vt:lpstr>Diapositiva 51</vt:lpstr>
      <vt:lpstr>FACTORAJE FINANCIERO</vt:lpstr>
      <vt:lpstr>Partes del factoraje</vt:lpstr>
      <vt:lpstr>BANCA ELECTRÓNICA</vt:lpstr>
      <vt:lpstr>CAJAS DE SEGURIDAD</vt:lpstr>
      <vt:lpstr>El Seguro</vt:lpstr>
      <vt:lpstr>Definición</vt:lpstr>
      <vt:lpstr>¿Cómo funciona?</vt:lpstr>
      <vt:lpstr>¿Qué es el riesgo?</vt:lpstr>
      <vt:lpstr>¿Qué es la suma asegurada?</vt:lpstr>
      <vt:lpstr>Principio bajo el cual operan los seguros: </vt:lpstr>
      <vt:lpstr>Que es un contrato de seguro</vt:lpstr>
      <vt:lpstr>Características seguros:</vt:lpstr>
      <vt:lpstr>Elementos personales seguro:</vt:lpstr>
      <vt:lpstr>Elementos de la póliza:</vt:lpstr>
      <vt:lpstr>Clasificación de los seguros:</vt:lpstr>
      <vt:lpstr>Clasificación de los seguros:</vt:lpstr>
      <vt:lpstr>Algunos Seguro de daños</vt:lpstr>
      <vt:lpstr>Fianzas</vt:lpstr>
      <vt:lpstr>Definición</vt:lpstr>
      <vt:lpstr>Motivo para contratar una fianza:</vt:lpstr>
      <vt:lpstr>¿Qué es la reclamación de una fianza?</vt:lpstr>
      <vt:lpstr>Afores y siefores</vt:lpstr>
      <vt:lpstr>“Seguro de Retiro, Cesantía en Edad Avanzada y Vejez”</vt:lpstr>
      <vt:lpstr>Diapositiva 75</vt:lpstr>
      <vt:lpstr>Pensión derivada de la seguridad social</vt:lpstr>
      <vt:lpstr>Por cesantía en edad avanzada (mayor de 60 años): </vt:lpstr>
      <vt:lpstr>Retiro</vt:lpstr>
      <vt:lpstr>Seguro de sobrevivencia:</vt:lpstr>
      <vt:lpstr>Retiros parciales: </vt:lpstr>
      <vt:lpstr>Retiro por desempleo</vt:lpstr>
      <vt:lpstr>Sociedades de inversión especializadas en fondos para el RETIRO (Siefores).</vt:lpstr>
      <vt:lpstr>Finalidad siefore</vt:lpstr>
      <vt:lpstr>El estado de cuenta de las Afores</vt:lpstr>
      <vt:lpstr>Algunas funciones del estado de cuenta:</vt:lpstr>
      <vt:lpstr>Fuentes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Seguro</dc:title>
  <dc:creator>LENOVO</dc:creator>
  <cp:lastModifiedBy>ptc-sergio</cp:lastModifiedBy>
  <cp:revision>48</cp:revision>
  <dcterms:created xsi:type="dcterms:W3CDTF">2015-09-03T20:32:06Z</dcterms:created>
  <dcterms:modified xsi:type="dcterms:W3CDTF">2015-09-29T18:06:36Z</dcterms:modified>
</cp:coreProperties>
</file>