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Default Extension="gif" ContentType="image/gif"/>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76" r:id="rId2"/>
    <p:sldId id="277" r:id="rId3"/>
    <p:sldId id="278" r:id="rId4"/>
    <p:sldId id="279" r:id="rId5"/>
    <p:sldId id="303" r:id="rId6"/>
    <p:sldId id="275"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5" autoAdjust="0"/>
    <p:restoredTop sz="94660"/>
  </p:normalViewPr>
  <p:slideViewPr>
    <p:cSldViewPr snapToGrid="0">
      <p:cViewPr varScale="1">
        <p:scale>
          <a:sx n="73" d="100"/>
          <a:sy n="73" d="100"/>
        </p:scale>
        <p:origin x="-624"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diagrams/_rels/data1.xml.rels><?xml version="1.0" encoding="UTF-8" standalone="yes"?>
<Relationships xmlns="http://schemas.openxmlformats.org/package/2006/relationships"><Relationship Id="rId8" Type="http://schemas.openxmlformats.org/officeDocument/2006/relationships/slide" Target="../slides/slide24.xml"/><Relationship Id="rId3" Type="http://schemas.openxmlformats.org/officeDocument/2006/relationships/slide" Target="../slides/slide14.xml"/><Relationship Id="rId7" Type="http://schemas.openxmlformats.org/officeDocument/2006/relationships/slide" Target="../slides/slide23.xml"/><Relationship Id="rId2" Type="http://schemas.openxmlformats.org/officeDocument/2006/relationships/slide" Target="../slides/slide9.xml"/><Relationship Id="rId1" Type="http://schemas.openxmlformats.org/officeDocument/2006/relationships/slide" Target="../slides/slide7.xml"/><Relationship Id="rId6" Type="http://schemas.openxmlformats.org/officeDocument/2006/relationships/slide" Target="../slides/slide21.xml"/><Relationship Id="rId11" Type="http://schemas.openxmlformats.org/officeDocument/2006/relationships/slide" Target="../slides/slide28.xml"/><Relationship Id="rId5" Type="http://schemas.openxmlformats.org/officeDocument/2006/relationships/slide" Target="../slides/slide20.xml"/><Relationship Id="rId10" Type="http://schemas.openxmlformats.org/officeDocument/2006/relationships/slide" Target="../slides/slide4.xml"/><Relationship Id="rId4" Type="http://schemas.openxmlformats.org/officeDocument/2006/relationships/slide" Target="../slides/slide18.xml"/><Relationship Id="rId9"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D5E3B0-6A11-4D3E-AA58-CB31973000A4}"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MX"/>
        </a:p>
      </dgm:t>
    </dgm:pt>
    <dgm:pt modelId="{F41E4DBD-1B58-4B45-A09C-2DDBAE0183D3}">
      <dgm:prSet phldrT="[Texto]"/>
      <dgm:spPr/>
      <dgm:t>
        <a:bodyPr/>
        <a:lstStyle/>
        <a:p>
          <a:r>
            <a:rPr lang="es-MX" dirty="0" smtClean="0"/>
            <a:t>6. Mercado Monetario</a:t>
          </a:r>
          <a:endParaRPr lang="es-MX" dirty="0"/>
        </a:p>
      </dgm:t>
    </dgm:pt>
    <dgm:pt modelId="{EDF3FCCB-2F22-4D43-A07E-5B5EC4516C2E}" type="parTrans" cxnId="{BD8A3267-E577-407E-B347-0BEABEF2AFDD}">
      <dgm:prSet/>
      <dgm:spPr/>
      <dgm:t>
        <a:bodyPr/>
        <a:lstStyle/>
        <a:p>
          <a:endParaRPr lang="es-MX"/>
        </a:p>
      </dgm:t>
    </dgm:pt>
    <dgm:pt modelId="{386C6E08-9C81-4531-9167-F6446BA21A71}" type="sibTrans" cxnId="{BD8A3267-E577-407E-B347-0BEABEF2AFDD}">
      <dgm:prSet/>
      <dgm:spPr/>
      <dgm:t>
        <a:bodyPr/>
        <a:lstStyle/>
        <a:p>
          <a:endParaRPr lang="es-MX"/>
        </a:p>
      </dgm:t>
    </dgm:pt>
    <dgm:pt modelId="{BAC69F78-ACC6-45F9-8A34-3A25E076D483}" type="asst">
      <dgm:prSet phldrT="[Texto]"/>
      <dgm:spPr>
        <a:solidFill>
          <a:schemeClr val="bg2">
            <a:lumMod val="20000"/>
            <a:lumOff val="80000"/>
          </a:schemeClr>
        </a:solidFill>
        <a:ln>
          <a:solidFill>
            <a:schemeClr val="bg1"/>
          </a:solidFill>
        </a:ln>
      </dgm:spPr>
      <dgm:t>
        <a:bodyPr/>
        <a:lstStyle/>
        <a:p>
          <a:r>
            <a:rPr lang="es-MX" baseline="0" dirty="0" smtClean="0">
              <a:solidFill>
                <a:schemeClr val="bg1"/>
              </a:solidFill>
              <a:hlinkClick xmlns:r="http://schemas.openxmlformats.org/officeDocument/2006/relationships" r:id="rId1" action="ppaction://hlinksldjump"/>
            </a:rPr>
            <a:t>Definición</a:t>
          </a:r>
          <a:r>
            <a:rPr lang="es-MX" baseline="0" dirty="0" smtClean="0">
              <a:solidFill>
                <a:schemeClr val="bg1"/>
              </a:solidFill>
            </a:rPr>
            <a:t> </a:t>
          </a:r>
          <a:endParaRPr lang="es-MX" baseline="0" dirty="0">
            <a:solidFill>
              <a:schemeClr val="bg1"/>
            </a:solidFill>
          </a:endParaRPr>
        </a:p>
      </dgm:t>
    </dgm:pt>
    <dgm:pt modelId="{3FFFA6E1-632B-4B50-B1A7-07BA0701956E}" type="parTrans" cxnId="{003DAD65-C54A-4DC8-A092-5BB7981C603E}">
      <dgm:prSet/>
      <dgm:spPr/>
      <dgm:t>
        <a:bodyPr/>
        <a:lstStyle/>
        <a:p>
          <a:endParaRPr lang="es-MX"/>
        </a:p>
      </dgm:t>
    </dgm:pt>
    <dgm:pt modelId="{F71A81AC-6AC6-41B1-A53C-244DDB32FA1D}" type="sibTrans" cxnId="{003DAD65-C54A-4DC8-A092-5BB7981C603E}">
      <dgm:prSet/>
      <dgm:spPr/>
      <dgm:t>
        <a:bodyPr/>
        <a:lstStyle/>
        <a:p>
          <a:endParaRPr lang="es-MX"/>
        </a:p>
      </dgm:t>
    </dgm:pt>
    <dgm:pt modelId="{AE7CB2DC-0F11-456E-BD9C-57D10873AA7A}">
      <dgm:prSet phldrT="[Texto]"/>
      <dgm:spPr/>
      <dgm:t>
        <a:bodyPr/>
        <a:lstStyle/>
        <a:p>
          <a:r>
            <a:rPr lang="es-MX" dirty="0" smtClean="0"/>
            <a:t>Depósitos</a:t>
          </a:r>
          <a:endParaRPr lang="es-MX" dirty="0"/>
        </a:p>
      </dgm:t>
    </dgm:pt>
    <dgm:pt modelId="{F908AF19-5FB1-48D1-913B-5BDB3D78BA35}" type="parTrans" cxnId="{279A4CD3-912C-4374-B382-08053B125198}">
      <dgm:prSet/>
      <dgm:spPr/>
      <dgm:t>
        <a:bodyPr/>
        <a:lstStyle/>
        <a:p>
          <a:endParaRPr lang="es-MX"/>
        </a:p>
      </dgm:t>
    </dgm:pt>
    <dgm:pt modelId="{07EF8920-73FC-48C8-92FA-C0144A2F62C5}" type="sibTrans" cxnId="{279A4CD3-912C-4374-B382-08053B125198}">
      <dgm:prSet/>
      <dgm:spPr/>
      <dgm:t>
        <a:bodyPr/>
        <a:lstStyle/>
        <a:p>
          <a:endParaRPr lang="es-MX"/>
        </a:p>
      </dgm:t>
    </dgm:pt>
    <dgm:pt modelId="{7C5F2D27-E759-481D-9BBB-5CEAD535A3F8}">
      <dgm:prSet phldrT="[Texto]"/>
      <dgm:spPr/>
      <dgm:t>
        <a:bodyPr/>
        <a:lstStyle/>
        <a:p>
          <a:r>
            <a:rPr lang="es-MX" dirty="0" smtClean="0"/>
            <a:t>Papeles Negociables</a:t>
          </a:r>
          <a:endParaRPr lang="es-MX" dirty="0"/>
        </a:p>
      </dgm:t>
    </dgm:pt>
    <dgm:pt modelId="{D0FE751A-F073-4982-8CBB-B581973D7E39}" type="parTrans" cxnId="{CAB3F0B9-0C34-4083-B1D2-4BB51527E8C4}">
      <dgm:prSet/>
      <dgm:spPr/>
      <dgm:t>
        <a:bodyPr/>
        <a:lstStyle/>
        <a:p>
          <a:endParaRPr lang="es-MX"/>
        </a:p>
      </dgm:t>
    </dgm:pt>
    <dgm:pt modelId="{06AFB945-E0F5-4DFF-B422-E26534E4C8FE}" type="sibTrans" cxnId="{CAB3F0B9-0C34-4083-B1D2-4BB51527E8C4}">
      <dgm:prSet/>
      <dgm:spPr/>
      <dgm:t>
        <a:bodyPr/>
        <a:lstStyle/>
        <a:p>
          <a:endParaRPr lang="es-MX"/>
        </a:p>
      </dgm:t>
    </dgm:pt>
    <dgm:pt modelId="{CBF69392-5B6E-45D3-B845-9863AFF9D3B4}">
      <dgm:prSet phldrT="[Texto]"/>
      <dgm:spPr/>
      <dgm:t>
        <a:bodyPr/>
        <a:lstStyle/>
        <a:p>
          <a:r>
            <a:rPr lang="es-MX" dirty="0" smtClean="0"/>
            <a:t>Derivados</a:t>
          </a:r>
          <a:endParaRPr lang="es-MX" dirty="0"/>
        </a:p>
      </dgm:t>
    </dgm:pt>
    <dgm:pt modelId="{46DD9739-C33B-4A78-831B-3466C8894A46}" type="parTrans" cxnId="{D3935C1A-7BA1-4650-BADA-12C5A742E41F}">
      <dgm:prSet/>
      <dgm:spPr/>
      <dgm:t>
        <a:bodyPr/>
        <a:lstStyle/>
        <a:p>
          <a:endParaRPr lang="es-MX"/>
        </a:p>
      </dgm:t>
    </dgm:pt>
    <dgm:pt modelId="{47AA6FD2-DF27-4D63-8510-0F13840CB186}" type="sibTrans" cxnId="{D3935C1A-7BA1-4650-BADA-12C5A742E41F}">
      <dgm:prSet/>
      <dgm:spPr/>
      <dgm:t>
        <a:bodyPr/>
        <a:lstStyle/>
        <a:p>
          <a:endParaRPr lang="es-MX"/>
        </a:p>
      </dgm:t>
    </dgm:pt>
    <dgm:pt modelId="{C07BB4A9-C943-43F6-8A99-2A2A1E06A347}" type="asst">
      <dgm:prSet phldrT="[Texto]"/>
      <dgm:spPr>
        <a:solidFill>
          <a:schemeClr val="bg2">
            <a:lumMod val="20000"/>
            <a:lumOff val="80000"/>
          </a:schemeClr>
        </a:solidFill>
      </dgm:spPr>
      <dgm:t>
        <a:bodyPr/>
        <a:lstStyle/>
        <a:p>
          <a:r>
            <a:rPr lang="es-MX" dirty="0" smtClean="0">
              <a:hlinkClick xmlns:r="http://schemas.openxmlformats.org/officeDocument/2006/relationships" r:id="rId2" action="ppaction://hlinksldjump"/>
            </a:rPr>
            <a:t>Características</a:t>
          </a:r>
          <a:endParaRPr lang="es-MX" dirty="0"/>
        </a:p>
      </dgm:t>
    </dgm:pt>
    <dgm:pt modelId="{56ABE9CC-02CF-4C4C-A7D2-7EA59B1B3D4B}" type="parTrans" cxnId="{21FF4B7C-B305-4DDF-BD89-CCCF06831E71}">
      <dgm:prSet/>
      <dgm:spPr/>
      <dgm:t>
        <a:bodyPr/>
        <a:lstStyle/>
        <a:p>
          <a:endParaRPr lang="es-MX"/>
        </a:p>
      </dgm:t>
    </dgm:pt>
    <dgm:pt modelId="{74AFB8F1-6D6A-4A54-920C-0CED4C511139}" type="sibTrans" cxnId="{21FF4B7C-B305-4DDF-BD89-CCCF06831E71}">
      <dgm:prSet/>
      <dgm:spPr/>
      <dgm:t>
        <a:bodyPr/>
        <a:lstStyle/>
        <a:p>
          <a:endParaRPr lang="es-MX"/>
        </a:p>
      </dgm:t>
    </dgm:pt>
    <dgm:pt modelId="{D50A578C-69D7-4C48-9F30-FB3A99F44B8A}">
      <dgm:prSet phldrT="[Texto]"/>
      <dgm:spPr>
        <a:solidFill>
          <a:schemeClr val="bg2">
            <a:lumMod val="20000"/>
            <a:lumOff val="80000"/>
          </a:schemeClr>
        </a:solidFill>
      </dgm:spPr>
      <dgm:t>
        <a:bodyPr/>
        <a:lstStyle/>
        <a:p>
          <a:r>
            <a:rPr lang="es-MX" dirty="0" smtClean="0">
              <a:hlinkClick xmlns:r="http://schemas.openxmlformats.org/officeDocument/2006/relationships" r:id="rId3" action="ppaction://hlinksldjump"/>
            </a:rPr>
            <a:t>Certificados de depósitos (CD)</a:t>
          </a:r>
          <a:endParaRPr lang="es-MX" dirty="0"/>
        </a:p>
      </dgm:t>
    </dgm:pt>
    <dgm:pt modelId="{51BE1627-D5FA-4C6F-94FD-DB041E52F9C0}" type="parTrans" cxnId="{1874A0D7-39B7-4C99-9A67-88614BFC5DCF}">
      <dgm:prSet/>
      <dgm:spPr/>
      <dgm:t>
        <a:bodyPr/>
        <a:lstStyle/>
        <a:p>
          <a:endParaRPr lang="es-MX"/>
        </a:p>
      </dgm:t>
    </dgm:pt>
    <dgm:pt modelId="{3535F7E5-147C-47BA-8E1F-E771FC9724B6}" type="sibTrans" cxnId="{1874A0D7-39B7-4C99-9A67-88614BFC5DCF}">
      <dgm:prSet/>
      <dgm:spPr/>
      <dgm:t>
        <a:bodyPr/>
        <a:lstStyle/>
        <a:p>
          <a:endParaRPr lang="es-MX"/>
        </a:p>
      </dgm:t>
    </dgm:pt>
    <dgm:pt modelId="{2972F446-8C7E-4A25-AE2D-F465B896C530}">
      <dgm:prSet phldrT="[Texto]"/>
      <dgm:spPr>
        <a:solidFill>
          <a:schemeClr val="bg2">
            <a:lumMod val="20000"/>
            <a:lumOff val="80000"/>
          </a:schemeClr>
        </a:solidFill>
      </dgm:spPr>
      <dgm:t>
        <a:bodyPr/>
        <a:lstStyle/>
        <a:p>
          <a:r>
            <a:rPr lang="es-MX" dirty="0" smtClean="0">
              <a:hlinkClick xmlns:r="http://schemas.openxmlformats.org/officeDocument/2006/relationships" r:id="rId4" action="ppaction://hlinksldjump"/>
            </a:rPr>
            <a:t>Acuerdo de recompra (Repo)</a:t>
          </a:r>
          <a:endParaRPr lang="es-MX" dirty="0"/>
        </a:p>
      </dgm:t>
    </dgm:pt>
    <dgm:pt modelId="{2853883A-B0BF-4B86-892B-95DFFD77DAA6}" type="parTrans" cxnId="{282FB95A-DD96-41DF-B5AA-9CDE050E4DD1}">
      <dgm:prSet/>
      <dgm:spPr/>
      <dgm:t>
        <a:bodyPr/>
        <a:lstStyle/>
        <a:p>
          <a:endParaRPr lang="es-MX"/>
        </a:p>
      </dgm:t>
    </dgm:pt>
    <dgm:pt modelId="{88B2675E-58B6-49EB-9CBF-654E877E902D}" type="sibTrans" cxnId="{282FB95A-DD96-41DF-B5AA-9CDE050E4DD1}">
      <dgm:prSet/>
      <dgm:spPr/>
      <dgm:t>
        <a:bodyPr/>
        <a:lstStyle/>
        <a:p>
          <a:endParaRPr lang="es-MX"/>
        </a:p>
      </dgm:t>
    </dgm:pt>
    <dgm:pt modelId="{10E2CE4B-70E5-4A18-8FC1-EFDE44C56604}">
      <dgm:prSet phldrT="[Texto]"/>
      <dgm:spPr>
        <a:solidFill>
          <a:schemeClr val="bg2">
            <a:lumMod val="20000"/>
            <a:lumOff val="80000"/>
          </a:schemeClr>
        </a:solidFill>
        <a:ln>
          <a:solidFill>
            <a:schemeClr val="bg2">
              <a:lumMod val="20000"/>
              <a:lumOff val="80000"/>
            </a:schemeClr>
          </a:solidFill>
        </a:ln>
      </dgm:spPr>
      <dgm:t>
        <a:bodyPr/>
        <a:lstStyle/>
        <a:p>
          <a:r>
            <a:rPr lang="es-MX" dirty="0" smtClean="0">
              <a:hlinkClick xmlns:r="http://schemas.openxmlformats.org/officeDocument/2006/relationships" r:id="rId5" action="ppaction://hlinksldjump"/>
            </a:rPr>
            <a:t>Letras del tesoro (T. </a:t>
          </a:r>
          <a:r>
            <a:rPr lang="es-MX" dirty="0" err="1" smtClean="0">
              <a:hlinkClick xmlns:r="http://schemas.openxmlformats.org/officeDocument/2006/relationships" r:id="rId5" action="ppaction://hlinksldjump"/>
            </a:rPr>
            <a:t>bill</a:t>
          </a:r>
          <a:r>
            <a:rPr lang="es-MX" dirty="0" smtClean="0">
              <a:hlinkClick xmlns:r="http://schemas.openxmlformats.org/officeDocument/2006/relationships" r:id="rId5" action="ppaction://hlinksldjump"/>
            </a:rPr>
            <a:t>)</a:t>
          </a:r>
          <a:endParaRPr lang="es-MX" dirty="0"/>
        </a:p>
      </dgm:t>
    </dgm:pt>
    <dgm:pt modelId="{F204CF35-E5E3-4BE6-B3DA-0139D3B5AA55}" type="parTrans" cxnId="{1327CE94-D084-4772-BF31-AF2E10D8DB82}">
      <dgm:prSet/>
      <dgm:spPr/>
      <dgm:t>
        <a:bodyPr/>
        <a:lstStyle/>
        <a:p>
          <a:endParaRPr lang="es-MX"/>
        </a:p>
      </dgm:t>
    </dgm:pt>
    <dgm:pt modelId="{B9A6870B-71B8-4F6B-8F79-A5B0D6DDA40D}" type="sibTrans" cxnId="{1327CE94-D084-4772-BF31-AF2E10D8DB82}">
      <dgm:prSet/>
      <dgm:spPr/>
      <dgm:t>
        <a:bodyPr/>
        <a:lstStyle/>
        <a:p>
          <a:endParaRPr lang="es-MX"/>
        </a:p>
      </dgm:t>
    </dgm:pt>
    <dgm:pt modelId="{D50C93B9-6BE0-409E-9D8E-4BE023B9C91F}">
      <dgm:prSet phldrT="[Texto]"/>
      <dgm:spPr>
        <a:solidFill>
          <a:schemeClr val="bg2">
            <a:lumMod val="20000"/>
            <a:lumOff val="80000"/>
          </a:schemeClr>
        </a:solidFill>
      </dgm:spPr>
      <dgm:t>
        <a:bodyPr/>
        <a:lstStyle/>
        <a:p>
          <a:r>
            <a:rPr lang="es-MX" dirty="0" smtClean="0">
              <a:hlinkClick xmlns:r="http://schemas.openxmlformats.org/officeDocument/2006/relationships" r:id="rId6" action="ppaction://hlinksldjump"/>
            </a:rPr>
            <a:t>Letras de cambio</a:t>
          </a:r>
          <a:endParaRPr lang="es-MX" dirty="0"/>
        </a:p>
      </dgm:t>
    </dgm:pt>
    <dgm:pt modelId="{D352AE99-C914-4C62-A852-8AB35E80FE95}" type="parTrans" cxnId="{F0FF9F4A-3B07-48C9-AAB6-7A422F4B069A}">
      <dgm:prSet/>
      <dgm:spPr/>
      <dgm:t>
        <a:bodyPr/>
        <a:lstStyle/>
        <a:p>
          <a:endParaRPr lang="es-MX"/>
        </a:p>
      </dgm:t>
    </dgm:pt>
    <dgm:pt modelId="{D26AC255-7425-495F-895A-F3C924E8E0E6}" type="sibTrans" cxnId="{F0FF9F4A-3B07-48C9-AAB6-7A422F4B069A}">
      <dgm:prSet/>
      <dgm:spPr/>
      <dgm:t>
        <a:bodyPr/>
        <a:lstStyle/>
        <a:p>
          <a:endParaRPr lang="es-MX"/>
        </a:p>
      </dgm:t>
    </dgm:pt>
    <dgm:pt modelId="{4E3AEC73-862D-4CB0-B4C0-A9465141B2F3}">
      <dgm:prSet phldrT="[Texto]"/>
      <dgm:spPr>
        <a:solidFill>
          <a:schemeClr val="bg2">
            <a:lumMod val="20000"/>
            <a:lumOff val="80000"/>
          </a:schemeClr>
        </a:solidFill>
      </dgm:spPr>
      <dgm:t>
        <a:bodyPr/>
        <a:lstStyle/>
        <a:p>
          <a:r>
            <a:rPr lang="es-MX" dirty="0" smtClean="0">
              <a:hlinkClick xmlns:r="http://schemas.openxmlformats.org/officeDocument/2006/relationships" r:id="rId7" action="ppaction://hlinksldjump"/>
            </a:rPr>
            <a:t>Papel comercial</a:t>
          </a:r>
          <a:endParaRPr lang="es-MX" dirty="0"/>
        </a:p>
      </dgm:t>
    </dgm:pt>
    <dgm:pt modelId="{9A62C0C6-7BCA-4EAB-B28B-EA67E4982222}" type="parTrans" cxnId="{5EC65BF7-B174-40DA-95F8-DA332D59FA7F}">
      <dgm:prSet/>
      <dgm:spPr/>
      <dgm:t>
        <a:bodyPr/>
        <a:lstStyle/>
        <a:p>
          <a:endParaRPr lang="es-MX"/>
        </a:p>
      </dgm:t>
    </dgm:pt>
    <dgm:pt modelId="{4F09ED30-359A-4911-8D4D-5835122E835F}" type="sibTrans" cxnId="{5EC65BF7-B174-40DA-95F8-DA332D59FA7F}">
      <dgm:prSet/>
      <dgm:spPr/>
      <dgm:t>
        <a:bodyPr/>
        <a:lstStyle/>
        <a:p>
          <a:endParaRPr lang="es-MX"/>
        </a:p>
      </dgm:t>
    </dgm:pt>
    <dgm:pt modelId="{EF3CB0C7-81F4-40F4-9C5A-37B950484A65}">
      <dgm:prSet phldrT="[Texto]"/>
      <dgm:spPr>
        <a:solidFill>
          <a:schemeClr val="bg2">
            <a:lumMod val="20000"/>
            <a:lumOff val="80000"/>
          </a:schemeClr>
        </a:solidFill>
      </dgm:spPr>
      <dgm:t>
        <a:bodyPr/>
        <a:lstStyle/>
        <a:p>
          <a:r>
            <a:rPr lang="es-MX" dirty="0" smtClean="0">
              <a:hlinkClick xmlns:r="http://schemas.openxmlformats.org/officeDocument/2006/relationships" r:id="rId8" action="ppaction://hlinksldjump"/>
            </a:rPr>
            <a:t>Forward </a:t>
          </a:r>
          <a:r>
            <a:rPr lang="es-MX" dirty="0" err="1" smtClean="0">
              <a:hlinkClick xmlns:r="http://schemas.openxmlformats.org/officeDocument/2006/relationships" r:id="rId8" action="ppaction://hlinksldjump"/>
            </a:rPr>
            <a:t>Rate</a:t>
          </a:r>
          <a:r>
            <a:rPr lang="es-MX" dirty="0" smtClean="0">
              <a:hlinkClick xmlns:r="http://schemas.openxmlformats.org/officeDocument/2006/relationships" r:id="rId8" action="ppaction://hlinksldjump"/>
            </a:rPr>
            <a:t> </a:t>
          </a:r>
          <a:r>
            <a:rPr lang="es-MX" dirty="0" err="1" smtClean="0">
              <a:hlinkClick xmlns:r="http://schemas.openxmlformats.org/officeDocument/2006/relationships" r:id="rId8" action="ppaction://hlinksldjump"/>
            </a:rPr>
            <a:t>Agreement</a:t>
          </a:r>
          <a:r>
            <a:rPr lang="es-MX" dirty="0" smtClean="0">
              <a:hlinkClick xmlns:r="http://schemas.openxmlformats.org/officeDocument/2006/relationships" r:id="rId8" action="ppaction://hlinksldjump"/>
            </a:rPr>
            <a:t> (FRA)</a:t>
          </a:r>
          <a:endParaRPr lang="es-MX" dirty="0"/>
        </a:p>
      </dgm:t>
    </dgm:pt>
    <dgm:pt modelId="{77D1F3C5-BE3A-44EF-88B6-A2B408CD1172}" type="parTrans" cxnId="{C55DE33D-5037-427E-9755-14E00162DC33}">
      <dgm:prSet/>
      <dgm:spPr/>
      <dgm:t>
        <a:bodyPr/>
        <a:lstStyle/>
        <a:p>
          <a:endParaRPr lang="es-MX"/>
        </a:p>
      </dgm:t>
    </dgm:pt>
    <dgm:pt modelId="{FD9088B5-140F-4922-86CD-C611AEAC3239}" type="sibTrans" cxnId="{C55DE33D-5037-427E-9755-14E00162DC33}">
      <dgm:prSet/>
      <dgm:spPr/>
      <dgm:t>
        <a:bodyPr/>
        <a:lstStyle/>
        <a:p>
          <a:endParaRPr lang="es-MX"/>
        </a:p>
      </dgm:t>
    </dgm:pt>
    <dgm:pt modelId="{C0CC1DBE-24C2-436C-BD9C-CAA308E73383}">
      <dgm:prSet phldrT="[Texto]"/>
      <dgm:spPr>
        <a:solidFill>
          <a:schemeClr val="bg2">
            <a:lumMod val="20000"/>
            <a:lumOff val="80000"/>
          </a:schemeClr>
        </a:solidFill>
      </dgm:spPr>
      <dgm:t>
        <a:bodyPr/>
        <a:lstStyle/>
        <a:p>
          <a:r>
            <a:rPr lang="es-MX" dirty="0" smtClean="0">
              <a:hlinkClick xmlns:r="http://schemas.openxmlformats.org/officeDocument/2006/relationships" r:id="rId9" action="ppaction://hlinksldjump"/>
            </a:rPr>
            <a:t>Futuros sobre tasa de interés </a:t>
          </a:r>
          <a:endParaRPr lang="es-MX" dirty="0"/>
        </a:p>
      </dgm:t>
    </dgm:pt>
    <dgm:pt modelId="{B3D02F2D-769F-4197-BA2E-728483F2ADEF}" type="parTrans" cxnId="{1465A326-993A-4CAC-9A34-F708E560236B}">
      <dgm:prSet/>
      <dgm:spPr/>
      <dgm:t>
        <a:bodyPr/>
        <a:lstStyle/>
        <a:p>
          <a:endParaRPr lang="es-MX"/>
        </a:p>
      </dgm:t>
    </dgm:pt>
    <dgm:pt modelId="{2F826111-AB49-43AD-A9EF-0E08E29E6FE3}" type="sibTrans" cxnId="{1465A326-993A-4CAC-9A34-F708E560236B}">
      <dgm:prSet/>
      <dgm:spPr/>
      <dgm:t>
        <a:bodyPr/>
        <a:lstStyle/>
        <a:p>
          <a:endParaRPr lang="es-MX"/>
        </a:p>
      </dgm:t>
    </dgm:pt>
    <dgm:pt modelId="{3FB25489-9395-4821-B824-306521688E0B}">
      <dgm:prSet phldrT="[Texto]"/>
      <dgm:spPr>
        <a:solidFill>
          <a:schemeClr val="bg2">
            <a:lumMod val="20000"/>
            <a:lumOff val="80000"/>
          </a:schemeClr>
        </a:solidFill>
      </dgm:spPr>
      <dgm:t>
        <a:bodyPr/>
        <a:lstStyle/>
        <a:p>
          <a:r>
            <a:rPr lang="es-MX" dirty="0" smtClean="0">
              <a:hlinkClick xmlns:r="http://schemas.openxmlformats.org/officeDocument/2006/relationships" r:id="rId10" action="ppaction://hlinksldjump"/>
            </a:rPr>
            <a:t>Swaps sobre tasa de interés (IRS)</a:t>
          </a:r>
          <a:endParaRPr lang="es-MX" dirty="0"/>
        </a:p>
      </dgm:t>
    </dgm:pt>
    <dgm:pt modelId="{60474DE2-A263-4B8E-9599-3B397654880C}" type="parTrans" cxnId="{812DF4C4-7DB5-4388-8813-A6EF16E1EDDF}">
      <dgm:prSet/>
      <dgm:spPr/>
      <dgm:t>
        <a:bodyPr/>
        <a:lstStyle/>
        <a:p>
          <a:endParaRPr lang="es-MX"/>
        </a:p>
      </dgm:t>
    </dgm:pt>
    <dgm:pt modelId="{D8CA3BFB-FD03-40D7-9927-B86ED9ADBE7D}" type="sibTrans" cxnId="{812DF4C4-7DB5-4388-8813-A6EF16E1EDDF}">
      <dgm:prSet/>
      <dgm:spPr/>
      <dgm:t>
        <a:bodyPr/>
        <a:lstStyle/>
        <a:p>
          <a:endParaRPr lang="es-MX"/>
        </a:p>
      </dgm:t>
    </dgm:pt>
    <dgm:pt modelId="{656C4C01-7502-45F2-930E-45BBE2061426}">
      <dgm:prSet phldrT="[Texto]"/>
      <dgm:spPr>
        <a:solidFill>
          <a:schemeClr val="bg2">
            <a:lumMod val="20000"/>
            <a:lumOff val="80000"/>
          </a:schemeClr>
        </a:solidFill>
      </dgm:spPr>
      <dgm:t>
        <a:bodyPr/>
        <a:lstStyle/>
        <a:p>
          <a:r>
            <a:rPr lang="es-MX" dirty="0" smtClean="0">
              <a:hlinkClick xmlns:r="http://schemas.openxmlformats.org/officeDocument/2006/relationships" r:id="rId11" action="ppaction://hlinksldjump"/>
            </a:rPr>
            <a:t>Opciones sobre tasa de interés</a:t>
          </a:r>
          <a:endParaRPr lang="es-MX" dirty="0"/>
        </a:p>
      </dgm:t>
    </dgm:pt>
    <dgm:pt modelId="{F1D485B7-A1B5-4922-8AA3-8E5B30EC0050}" type="parTrans" cxnId="{88DE51EC-8F3C-4302-A020-B0A8273AFC37}">
      <dgm:prSet/>
      <dgm:spPr/>
      <dgm:t>
        <a:bodyPr/>
        <a:lstStyle/>
        <a:p>
          <a:endParaRPr lang="es-MX"/>
        </a:p>
      </dgm:t>
    </dgm:pt>
    <dgm:pt modelId="{727B614D-D51D-49F7-89D5-677FD4C980C8}" type="sibTrans" cxnId="{88DE51EC-8F3C-4302-A020-B0A8273AFC37}">
      <dgm:prSet/>
      <dgm:spPr/>
      <dgm:t>
        <a:bodyPr/>
        <a:lstStyle/>
        <a:p>
          <a:endParaRPr lang="es-MX"/>
        </a:p>
      </dgm:t>
    </dgm:pt>
    <dgm:pt modelId="{F6EE6AC9-A210-4E9D-9604-20E7E39AB3C1}" type="pres">
      <dgm:prSet presAssocID="{5CD5E3B0-6A11-4D3E-AA58-CB31973000A4}" presName="hierChild1" presStyleCnt="0">
        <dgm:presLayoutVars>
          <dgm:orgChart val="1"/>
          <dgm:chPref val="1"/>
          <dgm:dir/>
          <dgm:animOne val="branch"/>
          <dgm:animLvl val="lvl"/>
          <dgm:resizeHandles/>
        </dgm:presLayoutVars>
      </dgm:prSet>
      <dgm:spPr/>
      <dgm:t>
        <a:bodyPr/>
        <a:lstStyle/>
        <a:p>
          <a:endParaRPr lang="es-MX"/>
        </a:p>
      </dgm:t>
    </dgm:pt>
    <dgm:pt modelId="{CACC633D-AB0E-451B-9104-105923E39773}" type="pres">
      <dgm:prSet presAssocID="{F41E4DBD-1B58-4B45-A09C-2DDBAE0183D3}" presName="hierRoot1" presStyleCnt="0">
        <dgm:presLayoutVars>
          <dgm:hierBranch val="init"/>
        </dgm:presLayoutVars>
      </dgm:prSet>
      <dgm:spPr/>
    </dgm:pt>
    <dgm:pt modelId="{BDAEDEC9-2A51-4D13-8C2C-2FD2E36F75E9}" type="pres">
      <dgm:prSet presAssocID="{F41E4DBD-1B58-4B45-A09C-2DDBAE0183D3}" presName="rootComposite1" presStyleCnt="0"/>
      <dgm:spPr/>
    </dgm:pt>
    <dgm:pt modelId="{72DA9E12-8E51-49A1-B48A-C4AA6499B588}" type="pres">
      <dgm:prSet presAssocID="{F41E4DBD-1B58-4B45-A09C-2DDBAE0183D3}" presName="rootText1" presStyleLbl="node0" presStyleIdx="0" presStyleCnt="1">
        <dgm:presLayoutVars>
          <dgm:chPref val="3"/>
        </dgm:presLayoutVars>
      </dgm:prSet>
      <dgm:spPr/>
      <dgm:t>
        <a:bodyPr/>
        <a:lstStyle/>
        <a:p>
          <a:endParaRPr lang="es-MX"/>
        </a:p>
      </dgm:t>
    </dgm:pt>
    <dgm:pt modelId="{174D3B73-4BEB-493A-B9AF-A6C07FE96839}" type="pres">
      <dgm:prSet presAssocID="{F41E4DBD-1B58-4B45-A09C-2DDBAE0183D3}" presName="rootConnector1" presStyleLbl="node1" presStyleIdx="0" presStyleCnt="0"/>
      <dgm:spPr/>
      <dgm:t>
        <a:bodyPr/>
        <a:lstStyle/>
        <a:p>
          <a:endParaRPr lang="es-MX"/>
        </a:p>
      </dgm:t>
    </dgm:pt>
    <dgm:pt modelId="{892E578E-DB17-4001-8EEF-5B657128A18C}" type="pres">
      <dgm:prSet presAssocID="{F41E4DBD-1B58-4B45-A09C-2DDBAE0183D3}" presName="hierChild2" presStyleCnt="0"/>
      <dgm:spPr/>
    </dgm:pt>
    <dgm:pt modelId="{B464F717-089F-401F-B901-07766E7D0175}" type="pres">
      <dgm:prSet presAssocID="{F908AF19-5FB1-48D1-913B-5BDB3D78BA35}" presName="Name37" presStyleLbl="parChTrans1D2" presStyleIdx="0" presStyleCnt="5"/>
      <dgm:spPr/>
      <dgm:t>
        <a:bodyPr/>
        <a:lstStyle/>
        <a:p>
          <a:endParaRPr lang="es-MX"/>
        </a:p>
      </dgm:t>
    </dgm:pt>
    <dgm:pt modelId="{645A91B2-6F6F-419A-B4CB-0DF5377FF7E4}" type="pres">
      <dgm:prSet presAssocID="{AE7CB2DC-0F11-456E-BD9C-57D10873AA7A}" presName="hierRoot2" presStyleCnt="0">
        <dgm:presLayoutVars>
          <dgm:hierBranch val="init"/>
        </dgm:presLayoutVars>
      </dgm:prSet>
      <dgm:spPr/>
    </dgm:pt>
    <dgm:pt modelId="{5B1904D5-5D86-4B59-AF61-3A3D1CEBC4CB}" type="pres">
      <dgm:prSet presAssocID="{AE7CB2DC-0F11-456E-BD9C-57D10873AA7A}" presName="rootComposite" presStyleCnt="0"/>
      <dgm:spPr/>
    </dgm:pt>
    <dgm:pt modelId="{239E7014-DF84-4EDF-B995-48DD025519D7}" type="pres">
      <dgm:prSet presAssocID="{AE7CB2DC-0F11-456E-BD9C-57D10873AA7A}" presName="rootText" presStyleLbl="node2" presStyleIdx="0" presStyleCnt="3" custLinFactX="-100000" custLinFactNeighborX="-100358" custLinFactNeighborY="10475">
        <dgm:presLayoutVars>
          <dgm:chPref val="3"/>
        </dgm:presLayoutVars>
      </dgm:prSet>
      <dgm:spPr/>
      <dgm:t>
        <a:bodyPr/>
        <a:lstStyle/>
        <a:p>
          <a:endParaRPr lang="es-MX"/>
        </a:p>
      </dgm:t>
    </dgm:pt>
    <dgm:pt modelId="{474CCEEE-DA53-4534-93B0-BE6E5BF38C35}" type="pres">
      <dgm:prSet presAssocID="{AE7CB2DC-0F11-456E-BD9C-57D10873AA7A}" presName="rootConnector" presStyleLbl="node2" presStyleIdx="0" presStyleCnt="3"/>
      <dgm:spPr/>
      <dgm:t>
        <a:bodyPr/>
        <a:lstStyle/>
        <a:p>
          <a:endParaRPr lang="es-MX"/>
        </a:p>
      </dgm:t>
    </dgm:pt>
    <dgm:pt modelId="{2AF3BD97-A396-4AFD-B33E-77B863172BFA}" type="pres">
      <dgm:prSet presAssocID="{AE7CB2DC-0F11-456E-BD9C-57D10873AA7A}" presName="hierChild4" presStyleCnt="0"/>
      <dgm:spPr/>
    </dgm:pt>
    <dgm:pt modelId="{83757FD2-62BC-4DCF-A7A5-58DBC92CCB3D}" type="pres">
      <dgm:prSet presAssocID="{51BE1627-D5FA-4C6F-94FD-DB041E52F9C0}" presName="Name37" presStyleLbl="parChTrans1D3" presStyleIdx="0" presStyleCnt="9"/>
      <dgm:spPr/>
      <dgm:t>
        <a:bodyPr/>
        <a:lstStyle/>
        <a:p>
          <a:endParaRPr lang="es-MX"/>
        </a:p>
      </dgm:t>
    </dgm:pt>
    <dgm:pt modelId="{46C0C492-DBB6-4A1E-B9DC-C43432A0283A}" type="pres">
      <dgm:prSet presAssocID="{D50A578C-69D7-4C48-9F30-FB3A99F44B8A}" presName="hierRoot2" presStyleCnt="0">
        <dgm:presLayoutVars>
          <dgm:hierBranch val="init"/>
        </dgm:presLayoutVars>
      </dgm:prSet>
      <dgm:spPr/>
    </dgm:pt>
    <dgm:pt modelId="{DC6287C0-AC26-45B2-8428-D9D6E9ED4A16}" type="pres">
      <dgm:prSet presAssocID="{D50A578C-69D7-4C48-9F30-FB3A99F44B8A}" presName="rootComposite" presStyleCnt="0"/>
      <dgm:spPr/>
    </dgm:pt>
    <dgm:pt modelId="{A9DD69A0-2F15-47EC-B34F-00395BBBBA3E}" type="pres">
      <dgm:prSet presAssocID="{D50A578C-69D7-4C48-9F30-FB3A99F44B8A}" presName="rootText" presStyleLbl="node3" presStyleIdx="0" presStyleCnt="9" custLinFactX="-27831" custLinFactNeighborX="-100000" custLinFactNeighborY="1832">
        <dgm:presLayoutVars>
          <dgm:chPref val="3"/>
        </dgm:presLayoutVars>
      </dgm:prSet>
      <dgm:spPr/>
      <dgm:t>
        <a:bodyPr/>
        <a:lstStyle/>
        <a:p>
          <a:endParaRPr lang="es-MX"/>
        </a:p>
      </dgm:t>
    </dgm:pt>
    <dgm:pt modelId="{CD2B68FF-05C5-4E2E-BFE6-FC8EE0FA9DB5}" type="pres">
      <dgm:prSet presAssocID="{D50A578C-69D7-4C48-9F30-FB3A99F44B8A}" presName="rootConnector" presStyleLbl="node3" presStyleIdx="0" presStyleCnt="9"/>
      <dgm:spPr/>
      <dgm:t>
        <a:bodyPr/>
        <a:lstStyle/>
        <a:p>
          <a:endParaRPr lang="es-MX"/>
        </a:p>
      </dgm:t>
    </dgm:pt>
    <dgm:pt modelId="{D10CC3DF-6DD4-411C-9CA7-0A0115A23A29}" type="pres">
      <dgm:prSet presAssocID="{D50A578C-69D7-4C48-9F30-FB3A99F44B8A}" presName="hierChild4" presStyleCnt="0"/>
      <dgm:spPr/>
    </dgm:pt>
    <dgm:pt modelId="{95D5C5C0-7B43-4CE2-8A3E-DB028F7FE1F4}" type="pres">
      <dgm:prSet presAssocID="{D50A578C-69D7-4C48-9F30-FB3A99F44B8A}" presName="hierChild5" presStyleCnt="0"/>
      <dgm:spPr/>
    </dgm:pt>
    <dgm:pt modelId="{F295DFBE-0335-4BCC-86F2-99FCC6D96478}" type="pres">
      <dgm:prSet presAssocID="{2853883A-B0BF-4B86-892B-95DFFD77DAA6}" presName="Name37" presStyleLbl="parChTrans1D3" presStyleIdx="1" presStyleCnt="9"/>
      <dgm:spPr/>
      <dgm:t>
        <a:bodyPr/>
        <a:lstStyle/>
        <a:p>
          <a:endParaRPr lang="es-MX"/>
        </a:p>
      </dgm:t>
    </dgm:pt>
    <dgm:pt modelId="{216ECC21-E92D-4C49-B0D2-158FFBB54ABC}" type="pres">
      <dgm:prSet presAssocID="{2972F446-8C7E-4A25-AE2D-F465B896C530}" presName="hierRoot2" presStyleCnt="0">
        <dgm:presLayoutVars>
          <dgm:hierBranch val="init"/>
        </dgm:presLayoutVars>
      </dgm:prSet>
      <dgm:spPr/>
    </dgm:pt>
    <dgm:pt modelId="{0410127F-D36F-4339-97CA-B8B383A1A163}" type="pres">
      <dgm:prSet presAssocID="{2972F446-8C7E-4A25-AE2D-F465B896C530}" presName="rootComposite" presStyleCnt="0"/>
      <dgm:spPr/>
    </dgm:pt>
    <dgm:pt modelId="{7D2FD0F4-14A5-4F57-AC1C-936DBC8D14C5}" type="pres">
      <dgm:prSet presAssocID="{2972F446-8C7E-4A25-AE2D-F465B896C530}" presName="rootText" presStyleLbl="node3" presStyleIdx="1" presStyleCnt="9" custLinFactX="-27831" custLinFactNeighborX="-100000" custLinFactNeighborY="73911">
        <dgm:presLayoutVars>
          <dgm:chPref val="3"/>
        </dgm:presLayoutVars>
      </dgm:prSet>
      <dgm:spPr/>
      <dgm:t>
        <a:bodyPr/>
        <a:lstStyle/>
        <a:p>
          <a:endParaRPr lang="es-MX"/>
        </a:p>
      </dgm:t>
    </dgm:pt>
    <dgm:pt modelId="{130B4667-0132-41C7-BFB7-8C0C287DDEA6}" type="pres">
      <dgm:prSet presAssocID="{2972F446-8C7E-4A25-AE2D-F465B896C530}" presName="rootConnector" presStyleLbl="node3" presStyleIdx="1" presStyleCnt="9"/>
      <dgm:spPr/>
      <dgm:t>
        <a:bodyPr/>
        <a:lstStyle/>
        <a:p>
          <a:endParaRPr lang="es-MX"/>
        </a:p>
      </dgm:t>
    </dgm:pt>
    <dgm:pt modelId="{7D8CA454-A0A6-4452-AFBC-75B2E3B94836}" type="pres">
      <dgm:prSet presAssocID="{2972F446-8C7E-4A25-AE2D-F465B896C530}" presName="hierChild4" presStyleCnt="0"/>
      <dgm:spPr/>
    </dgm:pt>
    <dgm:pt modelId="{0DC40D7F-D27C-4DEF-8F5E-97FC970CCB71}" type="pres">
      <dgm:prSet presAssocID="{2972F446-8C7E-4A25-AE2D-F465B896C530}" presName="hierChild5" presStyleCnt="0"/>
      <dgm:spPr/>
    </dgm:pt>
    <dgm:pt modelId="{5A3FF374-E56F-4C48-9353-BBDC0449E295}" type="pres">
      <dgm:prSet presAssocID="{AE7CB2DC-0F11-456E-BD9C-57D10873AA7A}" presName="hierChild5" presStyleCnt="0"/>
      <dgm:spPr/>
    </dgm:pt>
    <dgm:pt modelId="{3AF06180-8597-4BCF-A326-8E3D278CC612}" type="pres">
      <dgm:prSet presAssocID="{D0FE751A-F073-4982-8CBB-B581973D7E39}" presName="Name37" presStyleLbl="parChTrans1D2" presStyleIdx="1" presStyleCnt="5"/>
      <dgm:spPr/>
      <dgm:t>
        <a:bodyPr/>
        <a:lstStyle/>
        <a:p>
          <a:endParaRPr lang="es-MX"/>
        </a:p>
      </dgm:t>
    </dgm:pt>
    <dgm:pt modelId="{347C8A95-A792-4BFC-87E7-F267F1990355}" type="pres">
      <dgm:prSet presAssocID="{7C5F2D27-E759-481D-9BBB-5CEAD535A3F8}" presName="hierRoot2" presStyleCnt="0">
        <dgm:presLayoutVars>
          <dgm:hierBranch val="init"/>
        </dgm:presLayoutVars>
      </dgm:prSet>
      <dgm:spPr/>
    </dgm:pt>
    <dgm:pt modelId="{3A81E11D-F44C-41CF-8D61-D5F83A86DEE6}" type="pres">
      <dgm:prSet presAssocID="{7C5F2D27-E759-481D-9BBB-5CEAD535A3F8}" presName="rootComposite" presStyleCnt="0"/>
      <dgm:spPr/>
    </dgm:pt>
    <dgm:pt modelId="{CCB79FF1-FFBA-4FC5-A74A-924B21119F86}" type="pres">
      <dgm:prSet presAssocID="{7C5F2D27-E759-481D-9BBB-5CEAD535A3F8}" presName="rootText" presStyleLbl="node2" presStyleIdx="1" presStyleCnt="3" custLinFactNeighborX="-36512" custLinFactNeighborY="73890">
        <dgm:presLayoutVars>
          <dgm:chPref val="3"/>
        </dgm:presLayoutVars>
      </dgm:prSet>
      <dgm:spPr/>
      <dgm:t>
        <a:bodyPr/>
        <a:lstStyle/>
        <a:p>
          <a:endParaRPr lang="es-MX"/>
        </a:p>
      </dgm:t>
    </dgm:pt>
    <dgm:pt modelId="{CF2A47CE-0076-4C56-A9C9-2FF2C709FEA2}" type="pres">
      <dgm:prSet presAssocID="{7C5F2D27-E759-481D-9BBB-5CEAD535A3F8}" presName="rootConnector" presStyleLbl="node2" presStyleIdx="1" presStyleCnt="3"/>
      <dgm:spPr/>
      <dgm:t>
        <a:bodyPr/>
        <a:lstStyle/>
        <a:p>
          <a:endParaRPr lang="es-MX"/>
        </a:p>
      </dgm:t>
    </dgm:pt>
    <dgm:pt modelId="{36363CA4-A31C-4830-AF10-995066AC02A3}" type="pres">
      <dgm:prSet presAssocID="{7C5F2D27-E759-481D-9BBB-5CEAD535A3F8}" presName="hierChild4" presStyleCnt="0"/>
      <dgm:spPr/>
    </dgm:pt>
    <dgm:pt modelId="{B42217B6-8115-495E-ADF7-044135783E30}" type="pres">
      <dgm:prSet presAssocID="{F204CF35-E5E3-4BE6-B3DA-0139D3B5AA55}" presName="Name37" presStyleLbl="parChTrans1D3" presStyleIdx="2" presStyleCnt="9"/>
      <dgm:spPr/>
      <dgm:t>
        <a:bodyPr/>
        <a:lstStyle/>
        <a:p>
          <a:endParaRPr lang="es-MX"/>
        </a:p>
      </dgm:t>
    </dgm:pt>
    <dgm:pt modelId="{3EEA456A-C936-4085-AE5A-47C67F45C42B}" type="pres">
      <dgm:prSet presAssocID="{10E2CE4B-70E5-4A18-8FC1-EFDE44C56604}" presName="hierRoot2" presStyleCnt="0">
        <dgm:presLayoutVars>
          <dgm:hierBranch val="init"/>
        </dgm:presLayoutVars>
      </dgm:prSet>
      <dgm:spPr/>
    </dgm:pt>
    <dgm:pt modelId="{6A2514B2-A090-44C9-A1B3-4EA2B086CAFF}" type="pres">
      <dgm:prSet presAssocID="{10E2CE4B-70E5-4A18-8FC1-EFDE44C56604}" presName="rootComposite" presStyleCnt="0"/>
      <dgm:spPr/>
    </dgm:pt>
    <dgm:pt modelId="{9C2649AD-9774-4619-8AE2-E9DFE8DC1AD2}" type="pres">
      <dgm:prSet presAssocID="{10E2CE4B-70E5-4A18-8FC1-EFDE44C56604}" presName="rootText" presStyleLbl="node3" presStyleIdx="2" presStyleCnt="9" custLinFactNeighborX="-9210" custLinFactNeighborY="73890">
        <dgm:presLayoutVars>
          <dgm:chPref val="3"/>
        </dgm:presLayoutVars>
      </dgm:prSet>
      <dgm:spPr/>
      <dgm:t>
        <a:bodyPr/>
        <a:lstStyle/>
        <a:p>
          <a:endParaRPr lang="es-MX"/>
        </a:p>
      </dgm:t>
    </dgm:pt>
    <dgm:pt modelId="{2220A7FD-D5B0-4FC6-B963-B566DDCF40AB}" type="pres">
      <dgm:prSet presAssocID="{10E2CE4B-70E5-4A18-8FC1-EFDE44C56604}" presName="rootConnector" presStyleLbl="node3" presStyleIdx="2" presStyleCnt="9"/>
      <dgm:spPr/>
      <dgm:t>
        <a:bodyPr/>
        <a:lstStyle/>
        <a:p>
          <a:endParaRPr lang="es-MX"/>
        </a:p>
      </dgm:t>
    </dgm:pt>
    <dgm:pt modelId="{CC4B8367-4867-449F-8C39-0A243027AEE7}" type="pres">
      <dgm:prSet presAssocID="{10E2CE4B-70E5-4A18-8FC1-EFDE44C56604}" presName="hierChild4" presStyleCnt="0"/>
      <dgm:spPr/>
    </dgm:pt>
    <dgm:pt modelId="{2231C7C0-BBDB-4EBA-9C51-7A0D5F1ACBCD}" type="pres">
      <dgm:prSet presAssocID="{10E2CE4B-70E5-4A18-8FC1-EFDE44C56604}" presName="hierChild5" presStyleCnt="0"/>
      <dgm:spPr/>
    </dgm:pt>
    <dgm:pt modelId="{6B5B1390-340E-4F68-97BF-758F5568DAAF}" type="pres">
      <dgm:prSet presAssocID="{D352AE99-C914-4C62-A852-8AB35E80FE95}" presName="Name37" presStyleLbl="parChTrans1D3" presStyleIdx="3" presStyleCnt="9"/>
      <dgm:spPr/>
      <dgm:t>
        <a:bodyPr/>
        <a:lstStyle/>
        <a:p>
          <a:endParaRPr lang="es-MX"/>
        </a:p>
      </dgm:t>
    </dgm:pt>
    <dgm:pt modelId="{41438F80-5BB4-45A4-A351-1756B94BEECE}" type="pres">
      <dgm:prSet presAssocID="{D50C93B9-6BE0-409E-9D8E-4BE023B9C91F}" presName="hierRoot2" presStyleCnt="0">
        <dgm:presLayoutVars>
          <dgm:hierBranch val="init"/>
        </dgm:presLayoutVars>
      </dgm:prSet>
      <dgm:spPr/>
    </dgm:pt>
    <dgm:pt modelId="{E8AA617A-A957-4C62-84CF-EB1EC2767996}" type="pres">
      <dgm:prSet presAssocID="{D50C93B9-6BE0-409E-9D8E-4BE023B9C91F}" presName="rootComposite" presStyleCnt="0"/>
      <dgm:spPr/>
    </dgm:pt>
    <dgm:pt modelId="{4960F2BB-D247-4E11-9D46-AB472EF879CF}" type="pres">
      <dgm:prSet presAssocID="{D50C93B9-6BE0-409E-9D8E-4BE023B9C91F}" presName="rootText" presStyleLbl="node3" presStyleIdx="3" presStyleCnt="9" custLinFactNeighborX="-9210" custLinFactNeighborY="73890">
        <dgm:presLayoutVars>
          <dgm:chPref val="3"/>
        </dgm:presLayoutVars>
      </dgm:prSet>
      <dgm:spPr/>
      <dgm:t>
        <a:bodyPr/>
        <a:lstStyle/>
        <a:p>
          <a:endParaRPr lang="es-MX"/>
        </a:p>
      </dgm:t>
    </dgm:pt>
    <dgm:pt modelId="{E6118BB4-58BD-457E-88D8-021F66AEF0AC}" type="pres">
      <dgm:prSet presAssocID="{D50C93B9-6BE0-409E-9D8E-4BE023B9C91F}" presName="rootConnector" presStyleLbl="node3" presStyleIdx="3" presStyleCnt="9"/>
      <dgm:spPr/>
      <dgm:t>
        <a:bodyPr/>
        <a:lstStyle/>
        <a:p>
          <a:endParaRPr lang="es-MX"/>
        </a:p>
      </dgm:t>
    </dgm:pt>
    <dgm:pt modelId="{2E72CABD-9A56-435A-A30F-902DA0701045}" type="pres">
      <dgm:prSet presAssocID="{D50C93B9-6BE0-409E-9D8E-4BE023B9C91F}" presName="hierChild4" presStyleCnt="0"/>
      <dgm:spPr/>
    </dgm:pt>
    <dgm:pt modelId="{937FB848-0EFE-40BA-97E5-E7FC37781357}" type="pres">
      <dgm:prSet presAssocID="{D50C93B9-6BE0-409E-9D8E-4BE023B9C91F}" presName="hierChild5" presStyleCnt="0"/>
      <dgm:spPr/>
    </dgm:pt>
    <dgm:pt modelId="{17E970E1-6D4F-42B9-9AFB-BE381D2664F1}" type="pres">
      <dgm:prSet presAssocID="{9A62C0C6-7BCA-4EAB-B28B-EA67E4982222}" presName="Name37" presStyleLbl="parChTrans1D3" presStyleIdx="4" presStyleCnt="9"/>
      <dgm:spPr/>
      <dgm:t>
        <a:bodyPr/>
        <a:lstStyle/>
        <a:p>
          <a:endParaRPr lang="es-MX"/>
        </a:p>
      </dgm:t>
    </dgm:pt>
    <dgm:pt modelId="{5DEAC40B-ED4F-4DE4-A618-AED39D14A367}" type="pres">
      <dgm:prSet presAssocID="{4E3AEC73-862D-4CB0-B4C0-A9465141B2F3}" presName="hierRoot2" presStyleCnt="0">
        <dgm:presLayoutVars>
          <dgm:hierBranch val="init"/>
        </dgm:presLayoutVars>
      </dgm:prSet>
      <dgm:spPr/>
    </dgm:pt>
    <dgm:pt modelId="{97FF665D-3B32-4DFB-A890-73B10DCB782E}" type="pres">
      <dgm:prSet presAssocID="{4E3AEC73-862D-4CB0-B4C0-A9465141B2F3}" presName="rootComposite" presStyleCnt="0"/>
      <dgm:spPr/>
    </dgm:pt>
    <dgm:pt modelId="{CB083022-99E5-4A25-85E1-A026B8166F8A}" type="pres">
      <dgm:prSet presAssocID="{4E3AEC73-862D-4CB0-B4C0-A9465141B2F3}" presName="rootText" presStyleLbl="node3" presStyleIdx="4" presStyleCnt="9" custLinFactNeighborX="-9210" custLinFactNeighborY="73890">
        <dgm:presLayoutVars>
          <dgm:chPref val="3"/>
        </dgm:presLayoutVars>
      </dgm:prSet>
      <dgm:spPr/>
      <dgm:t>
        <a:bodyPr/>
        <a:lstStyle/>
        <a:p>
          <a:endParaRPr lang="es-MX"/>
        </a:p>
      </dgm:t>
    </dgm:pt>
    <dgm:pt modelId="{282FF082-88F5-4752-83F9-6D8D455841C5}" type="pres">
      <dgm:prSet presAssocID="{4E3AEC73-862D-4CB0-B4C0-A9465141B2F3}" presName="rootConnector" presStyleLbl="node3" presStyleIdx="4" presStyleCnt="9"/>
      <dgm:spPr/>
      <dgm:t>
        <a:bodyPr/>
        <a:lstStyle/>
        <a:p>
          <a:endParaRPr lang="es-MX"/>
        </a:p>
      </dgm:t>
    </dgm:pt>
    <dgm:pt modelId="{4C46F270-E429-42B8-A990-3C3F1DA32951}" type="pres">
      <dgm:prSet presAssocID="{4E3AEC73-862D-4CB0-B4C0-A9465141B2F3}" presName="hierChild4" presStyleCnt="0"/>
      <dgm:spPr/>
    </dgm:pt>
    <dgm:pt modelId="{33D2FAF9-DFC0-4116-BAA5-1E182EA714CF}" type="pres">
      <dgm:prSet presAssocID="{4E3AEC73-862D-4CB0-B4C0-A9465141B2F3}" presName="hierChild5" presStyleCnt="0"/>
      <dgm:spPr/>
    </dgm:pt>
    <dgm:pt modelId="{3FD3B86A-A0DF-4E73-BEAB-EA596861AD94}" type="pres">
      <dgm:prSet presAssocID="{7C5F2D27-E759-481D-9BBB-5CEAD535A3F8}" presName="hierChild5" presStyleCnt="0"/>
      <dgm:spPr/>
    </dgm:pt>
    <dgm:pt modelId="{07374492-0C84-458F-B27D-C6110951AD8B}" type="pres">
      <dgm:prSet presAssocID="{46DD9739-C33B-4A78-831B-3466C8894A46}" presName="Name37" presStyleLbl="parChTrans1D2" presStyleIdx="2" presStyleCnt="5"/>
      <dgm:spPr/>
      <dgm:t>
        <a:bodyPr/>
        <a:lstStyle/>
        <a:p>
          <a:endParaRPr lang="es-MX"/>
        </a:p>
      </dgm:t>
    </dgm:pt>
    <dgm:pt modelId="{276F2344-1211-42C7-8345-3CF56ACB0A0B}" type="pres">
      <dgm:prSet presAssocID="{CBF69392-5B6E-45D3-B845-9863AFF9D3B4}" presName="hierRoot2" presStyleCnt="0">
        <dgm:presLayoutVars>
          <dgm:hierBranch val="init"/>
        </dgm:presLayoutVars>
      </dgm:prSet>
      <dgm:spPr/>
    </dgm:pt>
    <dgm:pt modelId="{32F2B1E4-EE28-4F4C-953F-954DF8360343}" type="pres">
      <dgm:prSet presAssocID="{CBF69392-5B6E-45D3-B845-9863AFF9D3B4}" presName="rootComposite" presStyleCnt="0"/>
      <dgm:spPr/>
    </dgm:pt>
    <dgm:pt modelId="{90C7FD38-928D-46C9-BA43-0DAEBC3355CD}" type="pres">
      <dgm:prSet presAssocID="{CBF69392-5B6E-45D3-B845-9863AFF9D3B4}" presName="rootText" presStyleLbl="node2" presStyleIdx="2" presStyleCnt="3" custLinFactX="15439" custLinFactNeighborX="100000" custLinFactNeighborY="11721">
        <dgm:presLayoutVars>
          <dgm:chPref val="3"/>
        </dgm:presLayoutVars>
      </dgm:prSet>
      <dgm:spPr/>
      <dgm:t>
        <a:bodyPr/>
        <a:lstStyle/>
        <a:p>
          <a:endParaRPr lang="es-MX"/>
        </a:p>
      </dgm:t>
    </dgm:pt>
    <dgm:pt modelId="{F6D413BD-FDFA-4C9F-96C2-230CB59B7A75}" type="pres">
      <dgm:prSet presAssocID="{CBF69392-5B6E-45D3-B845-9863AFF9D3B4}" presName="rootConnector" presStyleLbl="node2" presStyleIdx="2" presStyleCnt="3"/>
      <dgm:spPr/>
      <dgm:t>
        <a:bodyPr/>
        <a:lstStyle/>
        <a:p>
          <a:endParaRPr lang="es-MX"/>
        </a:p>
      </dgm:t>
    </dgm:pt>
    <dgm:pt modelId="{F9C446A0-5ED8-4BB5-98E0-087EBD92DD13}" type="pres">
      <dgm:prSet presAssocID="{CBF69392-5B6E-45D3-B845-9863AFF9D3B4}" presName="hierChild4" presStyleCnt="0"/>
      <dgm:spPr/>
    </dgm:pt>
    <dgm:pt modelId="{E98C17FD-7BD0-4DA7-837D-72261236F77F}" type="pres">
      <dgm:prSet presAssocID="{77D1F3C5-BE3A-44EF-88B6-A2B408CD1172}" presName="Name37" presStyleLbl="parChTrans1D3" presStyleIdx="5" presStyleCnt="9"/>
      <dgm:spPr/>
      <dgm:t>
        <a:bodyPr/>
        <a:lstStyle/>
        <a:p>
          <a:endParaRPr lang="es-MX"/>
        </a:p>
      </dgm:t>
    </dgm:pt>
    <dgm:pt modelId="{E807623E-8181-4A34-909A-6E441B03CC22}" type="pres">
      <dgm:prSet presAssocID="{EF3CB0C7-81F4-40F4-9C5A-37B950484A65}" presName="hierRoot2" presStyleCnt="0">
        <dgm:presLayoutVars>
          <dgm:hierBranch val="init"/>
        </dgm:presLayoutVars>
      </dgm:prSet>
      <dgm:spPr/>
    </dgm:pt>
    <dgm:pt modelId="{140E22D5-A837-4996-9A23-05F872D160A6}" type="pres">
      <dgm:prSet presAssocID="{EF3CB0C7-81F4-40F4-9C5A-37B950484A65}" presName="rootComposite" presStyleCnt="0"/>
      <dgm:spPr/>
    </dgm:pt>
    <dgm:pt modelId="{1C2446EB-E4E6-4B9B-8A00-54A84FFC12EB}" type="pres">
      <dgm:prSet presAssocID="{EF3CB0C7-81F4-40F4-9C5A-37B950484A65}" presName="rootText" presStyleLbl="node3" presStyleIdx="5" presStyleCnt="9" custLinFactX="98812" custLinFactNeighborX="100000" custLinFactNeighborY="6398">
        <dgm:presLayoutVars>
          <dgm:chPref val="3"/>
        </dgm:presLayoutVars>
      </dgm:prSet>
      <dgm:spPr/>
      <dgm:t>
        <a:bodyPr/>
        <a:lstStyle/>
        <a:p>
          <a:endParaRPr lang="es-MX"/>
        </a:p>
      </dgm:t>
    </dgm:pt>
    <dgm:pt modelId="{33E7492C-7CAA-49DF-90C0-D88E6A5B094C}" type="pres">
      <dgm:prSet presAssocID="{EF3CB0C7-81F4-40F4-9C5A-37B950484A65}" presName="rootConnector" presStyleLbl="node3" presStyleIdx="5" presStyleCnt="9"/>
      <dgm:spPr/>
      <dgm:t>
        <a:bodyPr/>
        <a:lstStyle/>
        <a:p>
          <a:endParaRPr lang="es-MX"/>
        </a:p>
      </dgm:t>
    </dgm:pt>
    <dgm:pt modelId="{7CA5B717-3AA9-454D-8C4D-C77ED740A9E7}" type="pres">
      <dgm:prSet presAssocID="{EF3CB0C7-81F4-40F4-9C5A-37B950484A65}" presName="hierChild4" presStyleCnt="0"/>
      <dgm:spPr/>
    </dgm:pt>
    <dgm:pt modelId="{3737A769-D5DC-4737-821B-2C6973421A7B}" type="pres">
      <dgm:prSet presAssocID="{EF3CB0C7-81F4-40F4-9C5A-37B950484A65}" presName="hierChild5" presStyleCnt="0"/>
      <dgm:spPr/>
    </dgm:pt>
    <dgm:pt modelId="{765BB4E0-CF3B-49C3-AB7C-4F42A340FA1D}" type="pres">
      <dgm:prSet presAssocID="{B3D02F2D-769F-4197-BA2E-728483F2ADEF}" presName="Name37" presStyleLbl="parChTrans1D3" presStyleIdx="6" presStyleCnt="9"/>
      <dgm:spPr/>
      <dgm:t>
        <a:bodyPr/>
        <a:lstStyle/>
        <a:p>
          <a:endParaRPr lang="es-MX"/>
        </a:p>
      </dgm:t>
    </dgm:pt>
    <dgm:pt modelId="{DEEC0A7A-D0C6-4107-9393-CEE2A670F95A}" type="pres">
      <dgm:prSet presAssocID="{C0CC1DBE-24C2-436C-BD9C-CAA308E73383}" presName="hierRoot2" presStyleCnt="0">
        <dgm:presLayoutVars>
          <dgm:hierBranch val="init"/>
        </dgm:presLayoutVars>
      </dgm:prSet>
      <dgm:spPr/>
    </dgm:pt>
    <dgm:pt modelId="{82094E62-0784-4342-BEE0-C8FFC57119EE}" type="pres">
      <dgm:prSet presAssocID="{C0CC1DBE-24C2-436C-BD9C-CAA308E73383}" presName="rootComposite" presStyleCnt="0"/>
      <dgm:spPr/>
    </dgm:pt>
    <dgm:pt modelId="{3A947BA5-AE15-459F-8668-8560595FB7C0}" type="pres">
      <dgm:prSet presAssocID="{C0CC1DBE-24C2-436C-BD9C-CAA308E73383}" presName="rootText" presStyleLbl="node3" presStyleIdx="6" presStyleCnt="9" custLinFactX="98812" custLinFactNeighborX="100000" custLinFactNeighborY="6398">
        <dgm:presLayoutVars>
          <dgm:chPref val="3"/>
        </dgm:presLayoutVars>
      </dgm:prSet>
      <dgm:spPr/>
      <dgm:t>
        <a:bodyPr/>
        <a:lstStyle/>
        <a:p>
          <a:endParaRPr lang="es-MX"/>
        </a:p>
      </dgm:t>
    </dgm:pt>
    <dgm:pt modelId="{325B9971-0994-4DC6-A921-ED922BE1F105}" type="pres">
      <dgm:prSet presAssocID="{C0CC1DBE-24C2-436C-BD9C-CAA308E73383}" presName="rootConnector" presStyleLbl="node3" presStyleIdx="6" presStyleCnt="9"/>
      <dgm:spPr/>
      <dgm:t>
        <a:bodyPr/>
        <a:lstStyle/>
        <a:p>
          <a:endParaRPr lang="es-MX"/>
        </a:p>
      </dgm:t>
    </dgm:pt>
    <dgm:pt modelId="{E18536C6-7B45-429D-AC97-26CA74DF4464}" type="pres">
      <dgm:prSet presAssocID="{C0CC1DBE-24C2-436C-BD9C-CAA308E73383}" presName="hierChild4" presStyleCnt="0"/>
      <dgm:spPr/>
    </dgm:pt>
    <dgm:pt modelId="{ED412319-F2AF-4EC3-BD90-AA13DCB2C7A0}" type="pres">
      <dgm:prSet presAssocID="{C0CC1DBE-24C2-436C-BD9C-CAA308E73383}" presName="hierChild5" presStyleCnt="0"/>
      <dgm:spPr/>
    </dgm:pt>
    <dgm:pt modelId="{2FD0E4FB-C003-4747-8A06-A72B59F3320B}" type="pres">
      <dgm:prSet presAssocID="{60474DE2-A263-4B8E-9599-3B397654880C}" presName="Name37" presStyleLbl="parChTrans1D3" presStyleIdx="7" presStyleCnt="9"/>
      <dgm:spPr/>
      <dgm:t>
        <a:bodyPr/>
        <a:lstStyle/>
        <a:p>
          <a:endParaRPr lang="es-MX"/>
        </a:p>
      </dgm:t>
    </dgm:pt>
    <dgm:pt modelId="{DB9C1874-0345-4583-B96F-C3A0B3671F61}" type="pres">
      <dgm:prSet presAssocID="{3FB25489-9395-4821-B824-306521688E0B}" presName="hierRoot2" presStyleCnt="0">
        <dgm:presLayoutVars>
          <dgm:hierBranch val="init"/>
        </dgm:presLayoutVars>
      </dgm:prSet>
      <dgm:spPr/>
    </dgm:pt>
    <dgm:pt modelId="{B843C715-133D-46ED-98EA-60D0E9710AC7}" type="pres">
      <dgm:prSet presAssocID="{3FB25489-9395-4821-B824-306521688E0B}" presName="rootComposite" presStyleCnt="0"/>
      <dgm:spPr/>
    </dgm:pt>
    <dgm:pt modelId="{98835B8F-E8E3-4B55-992B-336051A9DA6A}" type="pres">
      <dgm:prSet presAssocID="{3FB25489-9395-4821-B824-306521688E0B}" presName="rootText" presStyleLbl="node3" presStyleIdx="7" presStyleCnt="9" custLinFactX="98812" custLinFactNeighborX="100000" custLinFactNeighborY="6398">
        <dgm:presLayoutVars>
          <dgm:chPref val="3"/>
        </dgm:presLayoutVars>
      </dgm:prSet>
      <dgm:spPr/>
      <dgm:t>
        <a:bodyPr/>
        <a:lstStyle/>
        <a:p>
          <a:endParaRPr lang="es-MX"/>
        </a:p>
      </dgm:t>
    </dgm:pt>
    <dgm:pt modelId="{B487B8C6-361D-4216-9138-CE0B54FAC0BA}" type="pres">
      <dgm:prSet presAssocID="{3FB25489-9395-4821-B824-306521688E0B}" presName="rootConnector" presStyleLbl="node3" presStyleIdx="7" presStyleCnt="9"/>
      <dgm:spPr/>
      <dgm:t>
        <a:bodyPr/>
        <a:lstStyle/>
        <a:p>
          <a:endParaRPr lang="es-MX"/>
        </a:p>
      </dgm:t>
    </dgm:pt>
    <dgm:pt modelId="{89627F0C-2E57-4B1A-9D44-DDFBC96DFFEA}" type="pres">
      <dgm:prSet presAssocID="{3FB25489-9395-4821-B824-306521688E0B}" presName="hierChild4" presStyleCnt="0"/>
      <dgm:spPr/>
    </dgm:pt>
    <dgm:pt modelId="{62A16F17-AB31-4C53-B073-73685FEF4334}" type="pres">
      <dgm:prSet presAssocID="{3FB25489-9395-4821-B824-306521688E0B}" presName="hierChild5" presStyleCnt="0"/>
      <dgm:spPr/>
    </dgm:pt>
    <dgm:pt modelId="{09C368CB-D64A-445D-ABB9-25321A68561A}" type="pres">
      <dgm:prSet presAssocID="{F1D485B7-A1B5-4922-8AA3-8E5B30EC0050}" presName="Name37" presStyleLbl="parChTrans1D3" presStyleIdx="8" presStyleCnt="9"/>
      <dgm:spPr/>
      <dgm:t>
        <a:bodyPr/>
        <a:lstStyle/>
        <a:p>
          <a:endParaRPr lang="es-MX"/>
        </a:p>
      </dgm:t>
    </dgm:pt>
    <dgm:pt modelId="{4A2B0F99-6118-4216-9D7F-ACC9C7BAA20E}" type="pres">
      <dgm:prSet presAssocID="{656C4C01-7502-45F2-930E-45BBE2061426}" presName="hierRoot2" presStyleCnt="0">
        <dgm:presLayoutVars>
          <dgm:hierBranch val="init"/>
        </dgm:presLayoutVars>
      </dgm:prSet>
      <dgm:spPr/>
    </dgm:pt>
    <dgm:pt modelId="{2A9AE2E0-C0A5-49A9-947E-417FE0D6828D}" type="pres">
      <dgm:prSet presAssocID="{656C4C01-7502-45F2-930E-45BBE2061426}" presName="rootComposite" presStyleCnt="0"/>
      <dgm:spPr/>
    </dgm:pt>
    <dgm:pt modelId="{26F2F62B-B21F-42E6-9A0D-67467DF5D427}" type="pres">
      <dgm:prSet presAssocID="{656C4C01-7502-45F2-930E-45BBE2061426}" presName="rootText" presStyleLbl="node3" presStyleIdx="8" presStyleCnt="9" custLinFactX="98812" custLinFactNeighborX="100000" custLinFactNeighborY="6398">
        <dgm:presLayoutVars>
          <dgm:chPref val="3"/>
        </dgm:presLayoutVars>
      </dgm:prSet>
      <dgm:spPr/>
      <dgm:t>
        <a:bodyPr/>
        <a:lstStyle/>
        <a:p>
          <a:endParaRPr lang="es-MX"/>
        </a:p>
      </dgm:t>
    </dgm:pt>
    <dgm:pt modelId="{C4CE9C94-F3E3-4C66-B271-88FA73A475F0}" type="pres">
      <dgm:prSet presAssocID="{656C4C01-7502-45F2-930E-45BBE2061426}" presName="rootConnector" presStyleLbl="node3" presStyleIdx="8" presStyleCnt="9"/>
      <dgm:spPr/>
      <dgm:t>
        <a:bodyPr/>
        <a:lstStyle/>
        <a:p>
          <a:endParaRPr lang="es-MX"/>
        </a:p>
      </dgm:t>
    </dgm:pt>
    <dgm:pt modelId="{1C38070C-4963-4D6B-ABE9-51056EA91C57}" type="pres">
      <dgm:prSet presAssocID="{656C4C01-7502-45F2-930E-45BBE2061426}" presName="hierChild4" presStyleCnt="0"/>
      <dgm:spPr/>
    </dgm:pt>
    <dgm:pt modelId="{7E8ABF17-AB98-4CDE-B9ED-D44C2FE4FDE0}" type="pres">
      <dgm:prSet presAssocID="{656C4C01-7502-45F2-930E-45BBE2061426}" presName="hierChild5" presStyleCnt="0"/>
      <dgm:spPr/>
    </dgm:pt>
    <dgm:pt modelId="{4784E789-FA17-4545-AFD1-05D0BB3FAB90}" type="pres">
      <dgm:prSet presAssocID="{CBF69392-5B6E-45D3-B845-9863AFF9D3B4}" presName="hierChild5" presStyleCnt="0"/>
      <dgm:spPr/>
    </dgm:pt>
    <dgm:pt modelId="{29405CDA-AEC1-46F1-8A3D-7D261EB98CA4}" type="pres">
      <dgm:prSet presAssocID="{F41E4DBD-1B58-4B45-A09C-2DDBAE0183D3}" presName="hierChild3" presStyleCnt="0"/>
      <dgm:spPr/>
    </dgm:pt>
    <dgm:pt modelId="{6EC889C8-A466-4417-B5D7-F660FFFD458A}" type="pres">
      <dgm:prSet presAssocID="{3FFFA6E1-632B-4B50-B1A7-07BA0701956E}" presName="Name111" presStyleLbl="parChTrans1D2" presStyleIdx="3" presStyleCnt="5"/>
      <dgm:spPr/>
      <dgm:t>
        <a:bodyPr/>
        <a:lstStyle/>
        <a:p>
          <a:endParaRPr lang="es-MX"/>
        </a:p>
      </dgm:t>
    </dgm:pt>
    <dgm:pt modelId="{6FDBE7F1-E6E5-463C-A52B-4B0433B1D66C}" type="pres">
      <dgm:prSet presAssocID="{BAC69F78-ACC6-45F9-8A34-3A25E076D483}" presName="hierRoot3" presStyleCnt="0">
        <dgm:presLayoutVars>
          <dgm:hierBranch val="init"/>
        </dgm:presLayoutVars>
      </dgm:prSet>
      <dgm:spPr/>
    </dgm:pt>
    <dgm:pt modelId="{6ECAA184-A87A-41D0-AED8-1D1809567E58}" type="pres">
      <dgm:prSet presAssocID="{BAC69F78-ACC6-45F9-8A34-3A25E076D483}" presName="rootComposite3" presStyleCnt="0"/>
      <dgm:spPr/>
    </dgm:pt>
    <dgm:pt modelId="{0E583768-6568-4415-98F2-5CF28CDA1401}" type="pres">
      <dgm:prSet presAssocID="{BAC69F78-ACC6-45F9-8A34-3A25E076D483}" presName="rootText3" presStyleLbl="asst1" presStyleIdx="0" presStyleCnt="2">
        <dgm:presLayoutVars>
          <dgm:chPref val="3"/>
        </dgm:presLayoutVars>
      </dgm:prSet>
      <dgm:spPr/>
      <dgm:t>
        <a:bodyPr/>
        <a:lstStyle/>
        <a:p>
          <a:endParaRPr lang="es-MX"/>
        </a:p>
      </dgm:t>
    </dgm:pt>
    <dgm:pt modelId="{F27D4AEA-1517-4487-A03B-5FD7B0B63599}" type="pres">
      <dgm:prSet presAssocID="{BAC69F78-ACC6-45F9-8A34-3A25E076D483}" presName="rootConnector3" presStyleLbl="asst1" presStyleIdx="0" presStyleCnt="2"/>
      <dgm:spPr/>
      <dgm:t>
        <a:bodyPr/>
        <a:lstStyle/>
        <a:p>
          <a:endParaRPr lang="es-MX"/>
        </a:p>
      </dgm:t>
    </dgm:pt>
    <dgm:pt modelId="{04C62312-C043-4974-914B-A6867EA1EA16}" type="pres">
      <dgm:prSet presAssocID="{BAC69F78-ACC6-45F9-8A34-3A25E076D483}" presName="hierChild6" presStyleCnt="0"/>
      <dgm:spPr/>
    </dgm:pt>
    <dgm:pt modelId="{C33CE04B-1096-4D79-A502-05F3C8DB942F}" type="pres">
      <dgm:prSet presAssocID="{BAC69F78-ACC6-45F9-8A34-3A25E076D483}" presName="hierChild7" presStyleCnt="0"/>
      <dgm:spPr/>
    </dgm:pt>
    <dgm:pt modelId="{E10BE812-3FBC-43AA-84EB-1C5313047341}" type="pres">
      <dgm:prSet presAssocID="{56ABE9CC-02CF-4C4C-A7D2-7EA59B1B3D4B}" presName="Name111" presStyleLbl="parChTrans1D2" presStyleIdx="4" presStyleCnt="5"/>
      <dgm:spPr/>
      <dgm:t>
        <a:bodyPr/>
        <a:lstStyle/>
        <a:p>
          <a:endParaRPr lang="es-MX"/>
        </a:p>
      </dgm:t>
    </dgm:pt>
    <dgm:pt modelId="{9F9098F7-230C-4BC7-A48A-CFB849DF90E7}" type="pres">
      <dgm:prSet presAssocID="{C07BB4A9-C943-43F6-8A99-2A2A1E06A347}" presName="hierRoot3" presStyleCnt="0">
        <dgm:presLayoutVars>
          <dgm:hierBranch val="init"/>
        </dgm:presLayoutVars>
      </dgm:prSet>
      <dgm:spPr/>
    </dgm:pt>
    <dgm:pt modelId="{ADFC99FA-9EB8-4383-A3B7-BF8F0D683105}" type="pres">
      <dgm:prSet presAssocID="{C07BB4A9-C943-43F6-8A99-2A2A1E06A347}" presName="rootComposite3" presStyleCnt="0"/>
      <dgm:spPr/>
    </dgm:pt>
    <dgm:pt modelId="{89564F6A-1A6A-4A71-AE01-5C3E15248A3C}" type="pres">
      <dgm:prSet presAssocID="{C07BB4A9-C943-43F6-8A99-2A2A1E06A347}" presName="rootText3" presStyleLbl="asst1" presStyleIdx="1" presStyleCnt="2">
        <dgm:presLayoutVars>
          <dgm:chPref val="3"/>
        </dgm:presLayoutVars>
      </dgm:prSet>
      <dgm:spPr/>
      <dgm:t>
        <a:bodyPr/>
        <a:lstStyle/>
        <a:p>
          <a:endParaRPr lang="es-MX"/>
        </a:p>
      </dgm:t>
    </dgm:pt>
    <dgm:pt modelId="{7BC4A315-E66D-41B9-B8FB-BDD852C77BE4}" type="pres">
      <dgm:prSet presAssocID="{C07BB4A9-C943-43F6-8A99-2A2A1E06A347}" presName="rootConnector3" presStyleLbl="asst1" presStyleIdx="1" presStyleCnt="2"/>
      <dgm:spPr/>
      <dgm:t>
        <a:bodyPr/>
        <a:lstStyle/>
        <a:p>
          <a:endParaRPr lang="es-MX"/>
        </a:p>
      </dgm:t>
    </dgm:pt>
    <dgm:pt modelId="{6B5B2C69-1373-4EFF-A1F6-68FBAC15BA8D}" type="pres">
      <dgm:prSet presAssocID="{C07BB4A9-C943-43F6-8A99-2A2A1E06A347}" presName="hierChild6" presStyleCnt="0"/>
      <dgm:spPr/>
    </dgm:pt>
    <dgm:pt modelId="{A499D742-B22B-4845-A03D-41C853BC8D2E}" type="pres">
      <dgm:prSet presAssocID="{C07BB4A9-C943-43F6-8A99-2A2A1E06A347}" presName="hierChild7" presStyleCnt="0"/>
      <dgm:spPr/>
    </dgm:pt>
  </dgm:ptLst>
  <dgm:cxnLst>
    <dgm:cxn modelId="{312967BB-F2E1-4090-AED6-93EA6580C712}" type="presOf" srcId="{3FB25489-9395-4821-B824-306521688E0B}" destId="{B487B8C6-361D-4216-9138-CE0B54FAC0BA}" srcOrd="1" destOrd="0" presId="urn:microsoft.com/office/officeart/2005/8/layout/orgChart1"/>
    <dgm:cxn modelId="{4E07B3E8-2BB3-41FF-8C31-426FDCCAEF74}" type="presOf" srcId="{F204CF35-E5E3-4BE6-B3DA-0139D3B5AA55}" destId="{B42217B6-8115-495E-ADF7-044135783E30}" srcOrd="0" destOrd="0" presId="urn:microsoft.com/office/officeart/2005/8/layout/orgChart1"/>
    <dgm:cxn modelId="{003DAD65-C54A-4DC8-A092-5BB7981C603E}" srcId="{F41E4DBD-1B58-4B45-A09C-2DDBAE0183D3}" destId="{BAC69F78-ACC6-45F9-8A34-3A25E076D483}" srcOrd="0" destOrd="0" parTransId="{3FFFA6E1-632B-4B50-B1A7-07BA0701956E}" sibTransId="{F71A81AC-6AC6-41B1-A53C-244DDB32FA1D}"/>
    <dgm:cxn modelId="{4F137E33-C2FD-40E7-9BCF-BB4E088E9BC5}" type="presOf" srcId="{56ABE9CC-02CF-4C4C-A7D2-7EA59B1B3D4B}" destId="{E10BE812-3FBC-43AA-84EB-1C5313047341}" srcOrd="0" destOrd="0" presId="urn:microsoft.com/office/officeart/2005/8/layout/orgChart1"/>
    <dgm:cxn modelId="{EC3D995D-5D2F-406D-92B3-A1DEBBD2CB6E}" type="presOf" srcId="{D0FE751A-F073-4982-8CBB-B581973D7E39}" destId="{3AF06180-8597-4BCF-A326-8E3D278CC612}" srcOrd="0" destOrd="0" presId="urn:microsoft.com/office/officeart/2005/8/layout/orgChart1"/>
    <dgm:cxn modelId="{871C03EB-9C81-403A-B2E5-6014B45FD4D4}" type="presOf" srcId="{3FFFA6E1-632B-4B50-B1A7-07BA0701956E}" destId="{6EC889C8-A466-4417-B5D7-F660FFFD458A}" srcOrd="0" destOrd="0" presId="urn:microsoft.com/office/officeart/2005/8/layout/orgChart1"/>
    <dgm:cxn modelId="{F0FF9F4A-3B07-48C9-AAB6-7A422F4B069A}" srcId="{7C5F2D27-E759-481D-9BBB-5CEAD535A3F8}" destId="{D50C93B9-6BE0-409E-9D8E-4BE023B9C91F}" srcOrd="1" destOrd="0" parTransId="{D352AE99-C914-4C62-A852-8AB35E80FE95}" sibTransId="{D26AC255-7425-495F-895A-F3C924E8E0E6}"/>
    <dgm:cxn modelId="{C6BCD9B4-3D4D-4152-B345-B9C5507A2CB9}" type="presOf" srcId="{D50C93B9-6BE0-409E-9D8E-4BE023B9C91F}" destId="{E6118BB4-58BD-457E-88D8-021F66AEF0AC}" srcOrd="1" destOrd="0" presId="urn:microsoft.com/office/officeart/2005/8/layout/orgChart1"/>
    <dgm:cxn modelId="{AFD66267-6164-4473-BD0F-8C13E5E0EE03}" type="presOf" srcId="{51BE1627-D5FA-4C6F-94FD-DB041E52F9C0}" destId="{83757FD2-62BC-4DCF-A7A5-58DBC92CCB3D}" srcOrd="0" destOrd="0" presId="urn:microsoft.com/office/officeart/2005/8/layout/orgChart1"/>
    <dgm:cxn modelId="{837F126D-985B-4265-88E1-BE8DC96F4C05}" type="presOf" srcId="{F41E4DBD-1B58-4B45-A09C-2DDBAE0183D3}" destId="{72DA9E12-8E51-49A1-B48A-C4AA6499B588}" srcOrd="0" destOrd="0" presId="urn:microsoft.com/office/officeart/2005/8/layout/orgChart1"/>
    <dgm:cxn modelId="{2175DCC2-B3BB-4B31-B08B-A30E0CD2416D}" type="presOf" srcId="{9A62C0C6-7BCA-4EAB-B28B-EA67E4982222}" destId="{17E970E1-6D4F-42B9-9AFB-BE381D2664F1}" srcOrd="0" destOrd="0" presId="urn:microsoft.com/office/officeart/2005/8/layout/orgChart1"/>
    <dgm:cxn modelId="{5F642D38-E256-4A14-947F-30CDB9386EE2}" type="presOf" srcId="{2972F446-8C7E-4A25-AE2D-F465B896C530}" destId="{130B4667-0132-41C7-BFB7-8C0C287DDEA6}" srcOrd="1" destOrd="0" presId="urn:microsoft.com/office/officeart/2005/8/layout/orgChart1"/>
    <dgm:cxn modelId="{812DF4C4-7DB5-4388-8813-A6EF16E1EDDF}" srcId="{CBF69392-5B6E-45D3-B845-9863AFF9D3B4}" destId="{3FB25489-9395-4821-B824-306521688E0B}" srcOrd="2" destOrd="0" parTransId="{60474DE2-A263-4B8E-9599-3B397654880C}" sibTransId="{D8CA3BFB-FD03-40D7-9927-B86ED9ADBE7D}"/>
    <dgm:cxn modelId="{282FB95A-DD96-41DF-B5AA-9CDE050E4DD1}" srcId="{AE7CB2DC-0F11-456E-BD9C-57D10873AA7A}" destId="{2972F446-8C7E-4A25-AE2D-F465B896C530}" srcOrd="1" destOrd="0" parTransId="{2853883A-B0BF-4B86-892B-95DFFD77DAA6}" sibTransId="{88B2675E-58B6-49EB-9CBF-654E877E902D}"/>
    <dgm:cxn modelId="{3706F1FB-11F1-4B5A-9021-AE5FABD810A4}" type="presOf" srcId="{D50C93B9-6BE0-409E-9D8E-4BE023B9C91F}" destId="{4960F2BB-D247-4E11-9D46-AB472EF879CF}" srcOrd="0" destOrd="0" presId="urn:microsoft.com/office/officeart/2005/8/layout/orgChart1"/>
    <dgm:cxn modelId="{88DE51EC-8F3C-4302-A020-B0A8273AFC37}" srcId="{CBF69392-5B6E-45D3-B845-9863AFF9D3B4}" destId="{656C4C01-7502-45F2-930E-45BBE2061426}" srcOrd="3" destOrd="0" parTransId="{F1D485B7-A1B5-4922-8AA3-8E5B30EC0050}" sibTransId="{727B614D-D51D-49F7-89D5-677FD4C980C8}"/>
    <dgm:cxn modelId="{1327CE94-D084-4772-BF31-AF2E10D8DB82}" srcId="{7C5F2D27-E759-481D-9BBB-5CEAD535A3F8}" destId="{10E2CE4B-70E5-4A18-8FC1-EFDE44C56604}" srcOrd="0" destOrd="0" parTransId="{F204CF35-E5E3-4BE6-B3DA-0139D3B5AA55}" sibTransId="{B9A6870B-71B8-4F6B-8F79-A5B0D6DDA40D}"/>
    <dgm:cxn modelId="{6D778E04-9C75-44FE-AD76-A0B256827514}" type="presOf" srcId="{D50A578C-69D7-4C48-9F30-FB3A99F44B8A}" destId="{A9DD69A0-2F15-47EC-B34F-00395BBBBA3E}" srcOrd="0" destOrd="0" presId="urn:microsoft.com/office/officeart/2005/8/layout/orgChart1"/>
    <dgm:cxn modelId="{B2CC998D-162F-4D0B-AC1C-5F2DC02E65D3}" type="presOf" srcId="{656C4C01-7502-45F2-930E-45BBE2061426}" destId="{26F2F62B-B21F-42E6-9A0D-67467DF5D427}" srcOrd="0" destOrd="0" presId="urn:microsoft.com/office/officeart/2005/8/layout/orgChart1"/>
    <dgm:cxn modelId="{E1B12413-23A1-4A96-961E-68313ECCE8DB}" type="presOf" srcId="{4E3AEC73-862D-4CB0-B4C0-A9465141B2F3}" destId="{CB083022-99E5-4A25-85E1-A026B8166F8A}" srcOrd="0" destOrd="0" presId="urn:microsoft.com/office/officeart/2005/8/layout/orgChart1"/>
    <dgm:cxn modelId="{6621510D-5F11-4FFA-90FA-B014F63FC1CE}" type="presOf" srcId="{3FB25489-9395-4821-B824-306521688E0B}" destId="{98835B8F-E8E3-4B55-992B-336051A9DA6A}" srcOrd="0" destOrd="0" presId="urn:microsoft.com/office/officeart/2005/8/layout/orgChart1"/>
    <dgm:cxn modelId="{3D7670B4-4859-4DBB-B107-ABA66A714C22}" type="presOf" srcId="{7C5F2D27-E759-481D-9BBB-5CEAD535A3F8}" destId="{CF2A47CE-0076-4C56-A9C9-2FF2C709FEA2}" srcOrd="1" destOrd="0" presId="urn:microsoft.com/office/officeart/2005/8/layout/orgChart1"/>
    <dgm:cxn modelId="{B544D638-C15D-44E9-914E-B6D65F2A7133}" type="presOf" srcId="{CBF69392-5B6E-45D3-B845-9863AFF9D3B4}" destId="{90C7FD38-928D-46C9-BA43-0DAEBC3355CD}" srcOrd="0" destOrd="0" presId="urn:microsoft.com/office/officeart/2005/8/layout/orgChart1"/>
    <dgm:cxn modelId="{C2D13B9F-A6C6-400B-8ABD-AD2C17F8B48D}" type="presOf" srcId="{10E2CE4B-70E5-4A18-8FC1-EFDE44C56604}" destId="{9C2649AD-9774-4619-8AE2-E9DFE8DC1AD2}" srcOrd="0" destOrd="0" presId="urn:microsoft.com/office/officeart/2005/8/layout/orgChart1"/>
    <dgm:cxn modelId="{16430FBA-3563-43CF-8AA1-1F83C685D2FC}" type="presOf" srcId="{AE7CB2DC-0F11-456E-BD9C-57D10873AA7A}" destId="{239E7014-DF84-4EDF-B995-48DD025519D7}" srcOrd="0" destOrd="0" presId="urn:microsoft.com/office/officeart/2005/8/layout/orgChart1"/>
    <dgm:cxn modelId="{A78B3397-AEBC-4AC3-AA4D-9D3D2281896D}" type="presOf" srcId="{EF3CB0C7-81F4-40F4-9C5A-37B950484A65}" destId="{1C2446EB-E4E6-4B9B-8A00-54A84FFC12EB}" srcOrd="0" destOrd="0" presId="urn:microsoft.com/office/officeart/2005/8/layout/orgChart1"/>
    <dgm:cxn modelId="{92A7F682-37A1-4941-B12E-647FECF760FD}" type="presOf" srcId="{2972F446-8C7E-4A25-AE2D-F465B896C530}" destId="{7D2FD0F4-14A5-4F57-AC1C-936DBC8D14C5}" srcOrd="0" destOrd="0" presId="urn:microsoft.com/office/officeart/2005/8/layout/orgChart1"/>
    <dgm:cxn modelId="{D547106F-BC15-4274-9A89-D93A11DC5C11}" type="presOf" srcId="{5CD5E3B0-6A11-4D3E-AA58-CB31973000A4}" destId="{F6EE6AC9-A210-4E9D-9604-20E7E39AB3C1}" srcOrd="0" destOrd="0" presId="urn:microsoft.com/office/officeart/2005/8/layout/orgChart1"/>
    <dgm:cxn modelId="{3FC59638-1AFC-4583-8B32-3B44C6FC4344}" type="presOf" srcId="{656C4C01-7502-45F2-930E-45BBE2061426}" destId="{C4CE9C94-F3E3-4C66-B271-88FA73A475F0}" srcOrd="1" destOrd="0" presId="urn:microsoft.com/office/officeart/2005/8/layout/orgChart1"/>
    <dgm:cxn modelId="{21FF4B7C-B305-4DDF-BD89-CCCF06831E71}" srcId="{F41E4DBD-1B58-4B45-A09C-2DDBAE0183D3}" destId="{C07BB4A9-C943-43F6-8A99-2A2A1E06A347}" srcOrd="1" destOrd="0" parTransId="{56ABE9CC-02CF-4C4C-A7D2-7EA59B1B3D4B}" sibTransId="{74AFB8F1-6D6A-4A54-920C-0CED4C511139}"/>
    <dgm:cxn modelId="{BF97103D-3B90-4393-BADB-BDB775B657DB}" type="presOf" srcId="{4E3AEC73-862D-4CB0-B4C0-A9465141B2F3}" destId="{282FF082-88F5-4752-83F9-6D8D455841C5}" srcOrd="1" destOrd="0" presId="urn:microsoft.com/office/officeart/2005/8/layout/orgChart1"/>
    <dgm:cxn modelId="{D3935C1A-7BA1-4650-BADA-12C5A742E41F}" srcId="{F41E4DBD-1B58-4B45-A09C-2DDBAE0183D3}" destId="{CBF69392-5B6E-45D3-B845-9863AFF9D3B4}" srcOrd="4" destOrd="0" parTransId="{46DD9739-C33B-4A78-831B-3466C8894A46}" sibTransId="{47AA6FD2-DF27-4D63-8510-0F13840CB186}"/>
    <dgm:cxn modelId="{1465A326-993A-4CAC-9A34-F708E560236B}" srcId="{CBF69392-5B6E-45D3-B845-9863AFF9D3B4}" destId="{C0CC1DBE-24C2-436C-BD9C-CAA308E73383}" srcOrd="1" destOrd="0" parTransId="{B3D02F2D-769F-4197-BA2E-728483F2ADEF}" sibTransId="{2F826111-AB49-43AD-A9EF-0E08E29E6FE3}"/>
    <dgm:cxn modelId="{4D71F880-BD54-4F54-83BC-8FCA5C54752D}" type="presOf" srcId="{F41E4DBD-1B58-4B45-A09C-2DDBAE0183D3}" destId="{174D3B73-4BEB-493A-B9AF-A6C07FE96839}" srcOrd="1" destOrd="0" presId="urn:microsoft.com/office/officeart/2005/8/layout/orgChart1"/>
    <dgm:cxn modelId="{CAB3F0B9-0C34-4083-B1D2-4BB51527E8C4}" srcId="{F41E4DBD-1B58-4B45-A09C-2DDBAE0183D3}" destId="{7C5F2D27-E759-481D-9BBB-5CEAD535A3F8}" srcOrd="3" destOrd="0" parTransId="{D0FE751A-F073-4982-8CBB-B581973D7E39}" sibTransId="{06AFB945-E0F5-4DFF-B422-E26534E4C8FE}"/>
    <dgm:cxn modelId="{9A667D37-EA3F-4326-B470-646CFE283758}" type="presOf" srcId="{F1D485B7-A1B5-4922-8AA3-8E5B30EC0050}" destId="{09C368CB-D64A-445D-ABB9-25321A68561A}" srcOrd="0" destOrd="0" presId="urn:microsoft.com/office/officeart/2005/8/layout/orgChart1"/>
    <dgm:cxn modelId="{F45649F4-EED5-4EE2-8BDE-4D56DA8EA398}" type="presOf" srcId="{AE7CB2DC-0F11-456E-BD9C-57D10873AA7A}" destId="{474CCEEE-DA53-4534-93B0-BE6E5BF38C35}" srcOrd="1" destOrd="0" presId="urn:microsoft.com/office/officeart/2005/8/layout/orgChart1"/>
    <dgm:cxn modelId="{C55DE33D-5037-427E-9755-14E00162DC33}" srcId="{CBF69392-5B6E-45D3-B845-9863AFF9D3B4}" destId="{EF3CB0C7-81F4-40F4-9C5A-37B950484A65}" srcOrd="0" destOrd="0" parTransId="{77D1F3C5-BE3A-44EF-88B6-A2B408CD1172}" sibTransId="{FD9088B5-140F-4922-86CD-C611AEAC3239}"/>
    <dgm:cxn modelId="{D66C15A5-0026-46E7-B461-E6B79F2F29D0}" type="presOf" srcId="{CBF69392-5B6E-45D3-B845-9863AFF9D3B4}" destId="{F6D413BD-FDFA-4C9F-96C2-230CB59B7A75}" srcOrd="1" destOrd="0" presId="urn:microsoft.com/office/officeart/2005/8/layout/orgChart1"/>
    <dgm:cxn modelId="{279A4CD3-912C-4374-B382-08053B125198}" srcId="{F41E4DBD-1B58-4B45-A09C-2DDBAE0183D3}" destId="{AE7CB2DC-0F11-456E-BD9C-57D10873AA7A}" srcOrd="2" destOrd="0" parTransId="{F908AF19-5FB1-48D1-913B-5BDB3D78BA35}" sibTransId="{07EF8920-73FC-48C8-92FA-C0144A2F62C5}"/>
    <dgm:cxn modelId="{4BCE7AF0-8DF2-45EF-B75C-01E00561C4B8}" type="presOf" srcId="{F908AF19-5FB1-48D1-913B-5BDB3D78BA35}" destId="{B464F717-089F-401F-B901-07766E7D0175}" srcOrd="0" destOrd="0" presId="urn:microsoft.com/office/officeart/2005/8/layout/orgChart1"/>
    <dgm:cxn modelId="{1874A0D7-39B7-4C99-9A67-88614BFC5DCF}" srcId="{AE7CB2DC-0F11-456E-BD9C-57D10873AA7A}" destId="{D50A578C-69D7-4C48-9F30-FB3A99F44B8A}" srcOrd="0" destOrd="0" parTransId="{51BE1627-D5FA-4C6F-94FD-DB041E52F9C0}" sibTransId="{3535F7E5-147C-47BA-8E1F-E771FC9724B6}"/>
    <dgm:cxn modelId="{8C1C3D3C-02DA-4B38-A42A-AABE755D8B7B}" type="presOf" srcId="{C07BB4A9-C943-43F6-8A99-2A2A1E06A347}" destId="{7BC4A315-E66D-41B9-B8FB-BDD852C77BE4}" srcOrd="1" destOrd="0" presId="urn:microsoft.com/office/officeart/2005/8/layout/orgChart1"/>
    <dgm:cxn modelId="{F0723336-D11F-4902-A7E7-F1DEC1F26A95}" type="presOf" srcId="{D352AE99-C914-4C62-A852-8AB35E80FE95}" destId="{6B5B1390-340E-4F68-97BF-758F5568DAAF}" srcOrd="0" destOrd="0" presId="urn:microsoft.com/office/officeart/2005/8/layout/orgChart1"/>
    <dgm:cxn modelId="{ECC53DE2-415C-4A24-93BE-0F3AA29EE14F}" type="presOf" srcId="{BAC69F78-ACC6-45F9-8A34-3A25E076D483}" destId="{0E583768-6568-4415-98F2-5CF28CDA1401}" srcOrd="0" destOrd="0" presId="urn:microsoft.com/office/officeart/2005/8/layout/orgChart1"/>
    <dgm:cxn modelId="{2E259C08-9A19-4DBD-9D34-DBC2C3314F18}" type="presOf" srcId="{B3D02F2D-769F-4197-BA2E-728483F2ADEF}" destId="{765BB4E0-CF3B-49C3-AB7C-4F42A340FA1D}" srcOrd="0" destOrd="0" presId="urn:microsoft.com/office/officeart/2005/8/layout/orgChart1"/>
    <dgm:cxn modelId="{16DEC99C-8FA4-4128-97B3-07503914ACB5}" type="presOf" srcId="{46DD9739-C33B-4A78-831B-3466C8894A46}" destId="{07374492-0C84-458F-B27D-C6110951AD8B}" srcOrd="0" destOrd="0" presId="urn:microsoft.com/office/officeart/2005/8/layout/orgChart1"/>
    <dgm:cxn modelId="{6CF0633E-A5BD-475B-9771-10C13D01CFE1}" type="presOf" srcId="{C07BB4A9-C943-43F6-8A99-2A2A1E06A347}" destId="{89564F6A-1A6A-4A71-AE01-5C3E15248A3C}" srcOrd="0" destOrd="0" presId="urn:microsoft.com/office/officeart/2005/8/layout/orgChart1"/>
    <dgm:cxn modelId="{078604DE-F6FF-4917-AA83-CDDD2B500B74}" type="presOf" srcId="{BAC69F78-ACC6-45F9-8A34-3A25E076D483}" destId="{F27D4AEA-1517-4487-A03B-5FD7B0B63599}" srcOrd="1" destOrd="0" presId="urn:microsoft.com/office/officeart/2005/8/layout/orgChart1"/>
    <dgm:cxn modelId="{AC1BD344-6492-4531-9E8B-C1E39B088030}" type="presOf" srcId="{C0CC1DBE-24C2-436C-BD9C-CAA308E73383}" destId="{325B9971-0994-4DC6-A921-ED922BE1F105}" srcOrd="1" destOrd="0" presId="urn:microsoft.com/office/officeart/2005/8/layout/orgChart1"/>
    <dgm:cxn modelId="{E011B7DA-4795-452F-B8FA-BE822BEBF9F5}" type="presOf" srcId="{60474DE2-A263-4B8E-9599-3B397654880C}" destId="{2FD0E4FB-C003-4747-8A06-A72B59F3320B}" srcOrd="0" destOrd="0" presId="urn:microsoft.com/office/officeart/2005/8/layout/orgChart1"/>
    <dgm:cxn modelId="{C5B4D52C-C761-4E1A-8951-9EAD43124995}" type="presOf" srcId="{EF3CB0C7-81F4-40F4-9C5A-37B950484A65}" destId="{33E7492C-7CAA-49DF-90C0-D88E6A5B094C}" srcOrd="1" destOrd="0" presId="urn:microsoft.com/office/officeart/2005/8/layout/orgChart1"/>
    <dgm:cxn modelId="{38322474-85F7-4103-B74C-654059B30F77}" type="presOf" srcId="{2853883A-B0BF-4B86-892B-95DFFD77DAA6}" destId="{F295DFBE-0335-4BCC-86F2-99FCC6D96478}" srcOrd="0" destOrd="0" presId="urn:microsoft.com/office/officeart/2005/8/layout/orgChart1"/>
    <dgm:cxn modelId="{6885C080-EAFD-4BDD-A8F7-AB7A20DB5180}" type="presOf" srcId="{C0CC1DBE-24C2-436C-BD9C-CAA308E73383}" destId="{3A947BA5-AE15-459F-8668-8560595FB7C0}" srcOrd="0" destOrd="0" presId="urn:microsoft.com/office/officeart/2005/8/layout/orgChart1"/>
    <dgm:cxn modelId="{5EC65BF7-B174-40DA-95F8-DA332D59FA7F}" srcId="{7C5F2D27-E759-481D-9BBB-5CEAD535A3F8}" destId="{4E3AEC73-862D-4CB0-B4C0-A9465141B2F3}" srcOrd="2" destOrd="0" parTransId="{9A62C0C6-7BCA-4EAB-B28B-EA67E4982222}" sibTransId="{4F09ED30-359A-4911-8D4D-5835122E835F}"/>
    <dgm:cxn modelId="{34455038-8BC7-4529-9436-0E05959E5DEB}" type="presOf" srcId="{10E2CE4B-70E5-4A18-8FC1-EFDE44C56604}" destId="{2220A7FD-D5B0-4FC6-B963-B566DDCF40AB}" srcOrd="1" destOrd="0" presId="urn:microsoft.com/office/officeart/2005/8/layout/orgChart1"/>
    <dgm:cxn modelId="{62E3C91E-D241-44F3-B2B0-883EDF4A3B23}" type="presOf" srcId="{D50A578C-69D7-4C48-9F30-FB3A99F44B8A}" destId="{CD2B68FF-05C5-4E2E-BFE6-FC8EE0FA9DB5}" srcOrd="1" destOrd="0" presId="urn:microsoft.com/office/officeart/2005/8/layout/orgChart1"/>
    <dgm:cxn modelId="{73463A45-FA19-4606-A736-39B53843E149}" type="presOf" srcId="{77D1F3C5-BE3A-44EF-88B6-A2B408CD1172}" destId="{E98C17FD-7BD0-4DA7-837D-72261236F77F}" srcOrd="0" destOrd="0" presId="urn:microsoft.com/office/officeart/2005/8/layout/orgChart1"/>
    <dgm:cxn modelId="{26A8158B-F85A-4946-9D4C-0950A4F90891}" type="presOf" srcId="{7C5F2D27-E759-481D-9BBB-5CEAD535A3F8}" destId="{CCB79FF1-FFBA-4FC5-A74A-924B21119F86}" srcOrd="0" destOrd="0" presId="urn:microsoft.com/office/officeart/2005/8/layout/orgChart1"/>
    <dgm:cxn modelId="{BD8A3267-E577-407E-B347-0BEABEF2AFDD}" srcId="{5CD5E3B0-6A11-4D3E-AA58-CB31973000A4}" destId="{F41E4DBD-1B58-4B45-A09C-2DDBAE0183D3}" srcOrd="0" destOrd="0" parTransId="{EDF3FCCB-2F22-4D43-A07E-5B5EC4516C2E}" sibTransId="{386C6E08-9C81-4531-9167-F6446BA21A71}"/>
    <dgm:cxn modelId="{156EF104-7A9F-49B1-85EF-4FD8B2561EAF}" type="presParOf" srcId="{F6EE6AC9-A210-4E9D-9604-20E7E39AB3C1}" destId="{CACC633D-AB0E-451B-9104-105923E39773}" srcOrd="0" destOrd="0" presId="urn:microsoft.com/office/officeart/2005/8/layout/orgChart1"/>
    <dgm:cxn modelId="{C695D84F-A468-46A6-B3CF-A1B7D7C85892}" type="presParOf" srcId="{CACC633D-AB0E-451B-9104-105923E39773}" destId="{BDAEDEC9-2A51-4D13-8C2C-2FD2E36F75E9}" srcOrd="0" destOrd="0" presId="urn:microsoft.com/office/officeart/2005/8/layout/orgChart1"/>
    <dgm:cxn modelId="{BCCE8098-A7E0-4DF7-9DDD-EEF49C0AC4B2}" type="presParOf" srcId="{BDAEDEC9-2A51-4D13-8C2C-2FD2E36F75E9}" destId="{72DA9E12-8E51-49A1-B48A-C4AA6499B588}" srcOrd="0" destOrd="0" presId="urn:microsoft.com/office/officeart/2005/8/layout/orgChart1"/>
    <dgm:cxn modelId="{3BE475AC-EFBB-4AF3-8701-E2319B147A74}" type="presParOf" srcId="{BDAEDEC9-2A51-4D13-8C2C-2FD2E36F75E9}" destId="{174D3B73-4BEB-493A-B9AF-A6C07FE96839}" srcOrd="1" destOrd="0" presId="urn:microsoft.com/office/officeart/2005/8/layout/orgChart1"/>
    <dgm:cxn modelId="{72B1432C-20CC-45BD-B773-CAAD4CEB6091}" type="presParOf" srcId="{CACC633D-AB0E-451B-9104-105923E39773}" destId="{892E578E-DB17-4001-8EEF-5B657128A18C}" srcOrd="1" destOrd="0" presId="urn:microsoft.com/office/officeart/2005/8/layout/orgChart1"/>
    <dgm:cxn modelId="{336977DE-49B3-40A3-855C-595559468F9E}" type="presParOf" srcId="{892E578E-DB17-4001-8EEF-5B657128A18C}" destId="{B464F717-089F-401F-B901-07766E7D0175}" srcOrd="0" destOrd="0" presId="urn:microsoft.com/office/officeart/2005/8/layout/orgChart1"/>
    <dgm:cxn modelId="{2FA48A9E-9AF9-408E-BEED-C92F7ECB2A2A}" type="presParOf" srcId="{892E578E-DB17-4001-8EEF-5B657128A18C}" destId="{645A91B2-6F6F-419A-B4CB-0DF5377FF7E4}" srcOrd="1" destOrd="0" presId="urn:microsoft.com/office/officeart/2005/8/layout/orgChart1"/>
    <dgm:cxn modelId="{63115D5A-B243-4D30-B977-3DA6FC05EEF3}" type="presParOf" srcId="{645A91B2-6F6F-419A-B4CB-0DF5377FF7E4}" destId="{5B1904D5-5D86-4B59-AF61-3A3D1CEBC4CB}" srcOrd="0" destOrd="0" presId="urn:microsoft.com/office/officeart/2005/8/layout/orgChart1"/>
    <dgm:cxn modelId="{3FA9BF9A-C77D-4E4C-ACE1-938B6D029745}" type="presParOf" srcId="{5B1904D5-5D86-4B59-AF61-3A3D1CEBC4CB}" destId="{239E7014-DF84-4EDF-B995-48DD025519D7}" srcOrd="0" destOrd="0" presId="urn:microsoft.com/office/officeart/2005/8/layout/orgChart1"/>
    <dgm:cxn modelId="{32635BC3-4514-44D7-A7D4-D0D1F5C88BF3}" type="presParOf" srcId="{5B1904D5-5D86-4B59-AF61-3A3D1CEBC4CB}" destId="{474CCEEE-DA53-4534-93B0-BE6E5BF38C35}" srcOrd="1" destOrd="0" presId="urn:microsoft.com/office/officeart/2005/8/layout/orgChart1"/>
    <dgm:cxn modelId="{F051EAB9-4083-4CA6-A3F7-DBF04C6D4102}" type="presParOf" srcId="{645A91B2-6F6F-419A-B4CB-0DF5377FF7E4}" destId="{2AF3BD97-A396-4AFD-B33E-77B863172BFA}" srcOrd="1" destOrd="0" presId="urn:microsoft.com/office/officeart/2005/8/layout/orgChart1"/>
    <dgm:cxn modelId="{0D55222F-FFBA-4F2A-8092-6FB86FD5B70D}" type="presParOf" srcId="{2AF3BD97-A396-4AFD-B33E-77B863172BFA}" destId="{83757FD2-62BC-4DCF-A7A5-58DBC92CCB3D}" srcOrd="0" destOrd="0" presId="urn:microsoft.com/office/officeart/2005/8/layout/orgChart1"/>
    <dgm:cxn modelId="{941A672C-93D0-4965-BF06-F20A59374D9D}" type="presParOf" srcId="{2AF3BD97-A396-4AFD-B33E-77B863172BFA}" destId="{46C0C492-DBB6-4A1E-B9DC-C43432A0283A}" srcOrd="1" destOrd="0" presId="urn:microsoft.com/office/officeart/2005/8/layout/orgChart1"/>
    <dgm:cxn modelId="{EC321062-1D32-49B3-9676-F53FFEB5154D}" type="presParOf" srcId="{46C0C492-DBB6-4A1E-B9DC-C43432A0283A}" destId="{DC6287C0-AC26-45B2-8428-D9D6E9ED4A16}" srcOrd="0" destOrd="0" presId="urn:microsoft.com/office/officeart/2005/8/layout/orgChart1"/>
    <dgm:cxn modelId="{5B3A8033-FDE5-471F-A009-4DABAB67BD10}" type="presParOf" srcId="{DC6287C0-AC26-45B2-8428-D9D6E9ED4A16}" destId="{A9DD69A0-2F15-47EC-B34F-00395BBBBA3E}" srcOrd="0" destOrd="0" presId="urn:microsoft.com/office/officeart/2005/8/layout/orgChart1"/>
    <dgm:cxn modelId="{AEDBEB88-EB74-49EB-BF2D-0AFB37AFBB4B}" type="presParOf" srcId="{DC6287C0-AC26-45B2-8428-D9D6E9ED4A16}" destId="{CD2B68FF-05C5-4E2E-BFE6-FC8EE0FA9DB5}" srcOrd="1" destOrd="0" presId="urn:microsoft.com/office/officeart/2005/8/layout/orgChart1"/>
    <dgm:cxn modelId="{F5FECC0C-B92A-421D-9EA0-2E9E51D58F52}" type="presParOf" srcId="{46C0C492-DBB6-4A1E-B9DC-C43432A0283A}" destId="{D10CC3DF-6DD4-411C-9CA7-0A0115A23A29}" srcOrd="1" destOrd="0" presId="urn:microsoft.com/office/officeart/2005/8/layout/orgChart1"/>
    <dgm:cxn modelId="{7F7183BF-96E1-4D50-95E2-29BF0F568DDD}" type="presParOf" srcId="{46C0C492-DBB6-4A1E-B9DC-C43432A0283A}" destId="{95D5C5C0-7B43-4CE2-8A3E-DB028F7FE1F4}" srcOrd="2" destOrd="0" presId="urn:microsoft.com/office/officeart/2005/8/layout/orgChart1"/>
    <dgm:cxn modelId="{92D1E3DC-DC39-4BCE-8B02-A784FB2F9D66}" type="presParOf" srcId="{2AF3BD97-A396-4AFD-B33E-77B863172BFA}" destId="{F295DFBE-0335-4BCC-86F2-99FCC6D96478}" srcOrd="2" destOrd="0" presId="urn:microsoft.com/office/officeart/2005/8/layout/orgChart1"/>
    <dgm:cxn modelId="{5F95B282-418B-47BF-966D-AD1DD4D1A30D}" type="presParOf" srcId="{2AF3BD97-A396-4AFD-B33E-77B863172BFA}" destId="{216ECC21-E92D-4C49-B0D2-158FFBB54ABC}" srcOrd="3" destOrd="0" presId="urn:microsoft.com/office/officeart/2005/8/layout/orgChart1"/>
    <dgm:cxn modelId="{755D93F4-2523-44D2-8B70-68D90A72F355}" type="presParOf" srcId="{216ECC21-E92D-4C49-B0D2-158FFBB54ABC}" destId="{0410127F-D36F-4339-97CA-B8B383A1A163}" srcOrd="0" destOrd="0" presId="urn:microsoft.com/office/officeart/2005/8/layout/orgChart1"/>
    <dgm:cxn modelId="{53532A21-D9A9-41CD-9B38-78A1567BF78A}" type="presParOf" srcId="{0410127F-D36F-4339-97CA-B8B383A1A163}" destId="{7D2FD0F4-14A5-4F57-AC1C-936DBC8D14C5}" srcOrd="0" destOrd="0" presId="urn:microsoft.com/office/officeart/2005/8/layout/orgChart1"/>
    <dgm:cxn modelId="{D7577499-FF77-4F1F-B692-23685703F8C9}" type="presParOf" srcId="{0410127F-D36F-4339-97CA-B8B383A1A163}" destId="{130B4667-0132-41C7-BFB7-8C0C287DDEA6}" srcOrd="1" destOrd="0" presId="urn:microsoft.com/office/officeart/2005/8/layout/orgChart1"/>
    <dgm:cxn modelId="{EAC84724-02F9-4E08-BD46-FC0D06CD3337}" type="presParOf" srcId="{216ECC21-E92D-4C49-B0D2-158FFBB54ABC}" destId="{7D8CA454-A0A6-4452-AFBC-75B2E3B94836}" srcOrd="1" destOrd="0" presId="urn:microsoft.com/office/officeart/2005/8/layout/orgChart1"/>
    <dgm:cxn modelId="{25D6D355-1207-4721-B925-E58819274692}" type="presParOf" srcId="{216ECC21-E92D-4C49-B0D2-158FFBB54ABC}" destId="{0DC40D7F-D27C-4DEF-8F5E-97FC970CCB71}" srcOrd="2" destOrd="0" presId="urn:microsoft.com/office/officeart/2005/8/layout/orgChart1"/>
    <dgm:cxn modelId="{6687D501-03EC-40F9-B6D5-88D5B4AD0734}" type="presParOf" srcId="{645A91B2-6F6F-419A-B4CB-0DF5377FF7E4}" destId="{5A3FF374-E56F-4C48-9353-BBDC0449E295}" srcOrd="2" destOrd="0" presId="urn:microsoft.com/office/officeart/2005/8/layout/orgChart1"/>
    <dgm:cxn modelId="{2DDD7F79-0923-415C-8D68-A9F1C2962D3F}" type="presParOf" srcId="{892E578E-DB17-4001-8EEF-5B657128A18C}" destId="{3AF06180-8597-4BCF-A326-8E3D278CC612}" srcOrd="2" destOrd="0" presId="urn:microsoft.com/office/officeart/2005/8/layout/orgChart1"/>
    <dgm:cxn modelId="{9423CB72-93FA-4B3F-AA31-5742CBDA011F}" type="presParOf" srcId="{892E578E-DB17-4001-8EEF-5B657128A18C}" destId="{347C8A95-A792-4BFC-87E7-F267F1990355}" srcOrd="3" destOrd="0" presId="urn:microsoft.com/office/officeart/2005/8/layout/orgChart1"/>
    <dgm:cxn modelId="{3B9E8C21-BE3C-4133-A4D5-988695678105}" type="presParOf" srcId="{347C8A95-A792-4BFC-87E7-F267F1990355}" destId="{3A81E11D-F44C-41CF-8D61-D5F83A86DEE6}" srcOrd="0" destOrd="0" presId="urn:microsoft.com/office/officeart/2005/8/layout/orgChart1"/>
    <dgm:cxn modelId="{0DE1E084-319D-4627-8E58-ADFB4009CAD0}" type="presParOf" srcId="{3A81E11D-F44C-41CF-8D61-D5F83A86DEE6}" destId="{CCB79FF1-FFBA-4FC5-A74A-924B21119F86}" srcOrd="0" destOrd="0" presId="urn:microsoft.com/office/officeart/2005/8/layout/orgChart1"/>
    <dgm:cxn modelId="{70B0C82E-2DF4-4140-9DFE-7AC86B927F70}" type="presParOf" srcId="{3A81E11D-F44C-41CF-8D61-D5F83A86DEE6}" destId="{CF2A47CE-0076-4C56-A9C9-2FF2C709FEA2}" srcOrd="1" destOrd="0" presId="urn:microsoft.com/office/officeart/2005/8/layout/orgChart1"/>
    <dgm:cxn modelId="{947AC798-4A96-4822-981B-963C41F8B586}" type="presParOf" srcId="{347C8A95-A792-4BFC-87E7-F267F1990355}" destId="{36363CA4-A31C-4830-AF10-995066AC02A3}" srcOrd="1" destOrd="0" presId="urn:microsoft.com/office/officeart/2005/8/layout/orgChart1"/>
    <dgm:cxn modelId="{E7C0E023-01B6-4C6C-AEE8-C5721380A8C5}" type="presParOf" srcId="{36363CA4-A31C-4830-AF10-995066AC02A3}" destId="{B42217B6-8115-495E-ADF7-044135783E30}" srcOrd="0" destOrd="0" presId="urn:microsoft.com/office/officeart/2005/8/layout/orgChart1"/>
    <dgm:cxn modelId="{EB08BED8-D1BB-45BD-8420-7F4B0A12D82A}" type="presParOf" srcId="{36363CA4-A31C-4830-AF10-995066AC02A3}" destId="{3EEA456A-C936-4085-AE5A-47C67F45C42B}" srcOrd="1" destOrd="0" presId="urn:microsoft.com/office/officeart/2005/8/layout/orgChart1"/>
    <dgm:cxn modelId="{FA66198E-DD8B-4A96-96F0-AD8DE5D0E695}" type="presParOf" srcId="{3EEA456A-C936-4085-AE5A-47C67F45C42B}" destId="{6A2514B2-A090-44C9-A1B3-4EA2B086CAFF}" srcOrd="0" destOrd="0" presId="urn:microsoft.com/office/officeart/2005/8/layout/orgChart1"/>
    <dgm:cxn modelId="{2A3A5644-A7A3-4034-A0BC-0BCBB87672B0}" type="presParOf" srcId="{6A2514B2-A090-44C9-A1B3-4EA2B086CAFF}" destId="{9C2649AD-9774-4619-8AE2-E9DFE8DC1AD2}" srcOrd="0" destOrd="0" presId="urn:microsoft.com/office/officeart/2005/8/layout/orgChart1"/>
    <dgm:cxn modelId="{FE0E4EDB-6BC3-4C42-9605-D3381D784F32}" type="presParOf" srcId="{6A2514B2-A090-44C9-A1B3-4EA2B086CAFF}" destId="{2220A7FD-D5B0-4FC6-B963-B566DDCF40AB}" srcOrd="1" destOrd="0" presId="urn:microsoft.com/office/officeart/2005/8/layout/orgChart1"/>
    <dgm:cxn modelId="{49A7B92D-E1D0-47BB-BD87-45A595354FD3}" type="presParOf" srcId="{3EEA456A-C936-4085-AE5A-47C67F45C42B}" destId="{CC4B8367-4867-449F-8C39-0A243027AEE7}" srcOrd="1" destOrd="0" presId="urn:microsoft.com/office/officeart/2005/8/layout/orgChart1"/>
    <dgm:cxn modelId="{A9A64F0E-F970-4EC4-98A2-8CD4FBA5FD2C}" type="presParOf" srcId="{3EEA456A-C936-4085-AE5A-47C67F45C42B}" destId="{2231C7C0-BBDB-4EBA-9C51-7A0D5F1ACBCD}" srcOrd="2" destOrd="0" presId="urn:microsoft.com/office/officeart/2005/8/layout/orgChart1"/>
    <dgm:cxn modelId="{3A21C4AA-4D5E-4BA7-AA3E-BFEB709B1183}" type="presParOf" srcId="{36363CA4-A31C-4830-AF10-995066AC02A3}" destId="{6B5B1390-340E-4F68-97BF-758F5568DAAF}" srcOrd="2" destOrd="0" presId="urn:microsoft.com/office/officeart/2005/8/layout/orgChart1"/>
    <dgm:cxn modelId="{AE936DFC-5774-4E04-B02D-84A75060CDC9}" type="presParOf" srcId="{36363CA4-A31C-4830-AF10-995066AC02A3}" destId="{41438F80-5BB4-45A4-A351-1756B94BEECE}" srcOrd="3" destOrd="0" presId="urn:microsoft.com/office/officeart/2005/8/layout/orgChart1"/>
    <dgm:cxn modelId="{9AF605FA-3FB8-412D-BFD5-9C513225DF08}" type="presParOf" srcId="{41438F80-5BB4-45A4-A351-1756B94BEECE}" destId="{E8AA617A-A957-4C62-84CF-EB1EC2767996}" srcOrd="0" destOrd="0" presId="urn:microsoft.com/office/officeart/2005/8/layout/orgChart1"/>
    <dgm:cxn modelId="{6964F4AC-D756-462B-91B3-3A56311641B8}" type="presParOf" srcId="{E8AA617A-A957-4C62-84CF-EB1EC2767996}" destId="{4960F2BB-D247-4E11-9D46-AB472EF879CF}" srcOrd="0" destOrd="0" presId="urn:microsoft.com/office/officeart/2005/8/layout/orgChart1"/>
    <dgm:cxn modelId="{5140CCB2-29BD-4BB3-95EE-3C283416D319}" type="presParOf" srcId="{E8AA617A-A957-4C62-84CF-EB1EC2767996}" destId="{E6118BB4-58BD-457E-88D8-021F66AEF0AC}" srcOrd="1" destOrd="0" presId="urn:microsoft.com/office/officeart/2005/8/layout/orgChart1"/>
    <dgm:cxn modelId="{F08CDEA2-2E8B-4193-A250-00C8E3E7F697}" type="presParOf" srcId="{41438F80-5BB4-45A4-A351-1756B94BEECE}" destId="{2E72CABD-9A56-435A-A30F-902DA0701045}" srcOrd="1" destOrd="0" presId="urn:microsoft.com/office/officeart/2005/8/layout/orgChart1"/>
    <dgm:cxn modelId="{C7621229-DC21-4134-B19F-2D3D317B7B9C}" type="presParOf" srcId="{41438F80-5BB4-45A4-A351-1756B94BEECE}" destId="{937FB848-0EFE-40BA-97E5-E7FC37781357}" srcOrd="2" destOrd="0" presId="urn:microsoft.com/office/officeart/2005/8/layout/orgChart1"/>
    <dgm:cxn modelId="{48975105-77D6-4FE8-9D9C-7C1587BF07DB}" type="presParOf" srcId="{36363CA4-A31C-4830-AF10-995066AC02A3}" destId="{17E970E1-6D4F-42B9-9AFB-BE381D2664F1}" srcOrd="4" destOrd="0" presId="urn:microsoft.com/office/officeart/2005/8/layout/orgChart1"/>
    <dgm:cxn modelId="{72F4E9E7-5B2C-4132-B9C8-BC0CA4D6CA5C}" type="presParOf" srcId="{36363CA4-A31C-4830-AF10-995066AC02A3}" destId="{5DEAC40B-ED4F-4DE4-A618-AED39D14A367}" srcOrd="5" destOrd="0" presId="urn:microsoft.com/office/officeart/2005/8/layout/orgChart1"/>
    <dgm:cxn modelId="{B8DB282B-0975-4316-95B5-6EA663B9B8A7}" type="presParOf" srcId="{5DEAC40B-ED4F-4DE4-A618-AED39D14A367}" destId="{97FF665D-3B32-4DFB-A890-73B10DCB782E}" srcOrd="0" destOrd="0" presId="urn:microsoft.com/office/officeart/2005/8/layout/orgChart1"/>
    <dgm:cxn modelId="{4ACA7562-0060-4A49-8487-B09699E257C0}" type="presParOf" srcId="{97FF665D-3B32-4DFB-A890-73B10DCB782E}" destId="{CB083022-99E5-4A25-85E1-A026B8166F8A}" srcOrd="0" destOrd="0" presId="urn:microsoft.com/office/officeart/2005/8/layout/orgChart1"/>
    <dgm:cxn modelId="{0E055427-ADA7-4DE2-9D7C-85509BAA3451}" type="presParOf" srcId="{97FF665D-3B32-4DFB-A890-73B10DCB782E}" destId="{282FF082-88F5-4752-83F9-6D8D455841C5}" srcOrd="1" destOrd="0" presId="urn:microsoft.com/office/officeart/2005/8/layout/orgChart1"/>
    <dgm:cxn modelId="{FF71D4AC-1B82-43A4-B7FA-6506B5595DBD}" type="presParOf" srcId="{5DEAC40B-ED4F-4DE4-A618-AED39D14A367}" destId="{4C46F270-E429-42B8-A990-3C3F1DA32951}" srcOrd="1" destOrd="0" presId="urn:microsoft.com/office/officeart/2005/8/layout/orgChart1"/>
    <dgm:cxn modelId="{7FAD9E3D-D5A3-4F5F-AFF3-F95951FD19DE}" type="presParOf" srcId="{5DEAC40B-ED4F-4DE4-A618-AED39D14A367}" destId="{33D2FAF9-DFC0-4116-BAA5-1E182EA714CF}" srcOrd="2" destOrd="0" presId="urn:microsoft.com/office/officeart/2005/8/layout/orgChart1"/>
    <dgm:cxn modelId="{6B976E5D-036E-45A3-99CF-292970A9490E}" type="presParOf" srcId="{347C8A95-A792-4BFC-87E7-F267F1990355}" destId="{3FD3B86A-A0DF-4E73-BEAB-EA596861AD94}" srcOrd="2" destOrd="0" presId="urn:microsoft.com/office/officeart/2005/8/layout/orgChart1"/>
    <dgm:cxn modelId="{B83BE65E-8D63-47BA-91BC-BE8D9619883B}" type="presParOf" srcId="{892E578E-DB17-4001-8EEF-5B657128A18C}" destId="{07374492-0C84-458F-B27D-C6110951AD8B}" srcOrd="4" destOrd="0" presId="urn:microsoft.com/office/officeart/2005/8/layout/orgChart1"/>
    <dgm:cxn modelId="{DD853343-CCB0-4090-8CF2-6B5C222C40B7}" type="presParOf" srcId="{892E578E-DB17-4001-8EEF-5B657128A18C}" destId="{276F2344-1211-42C7-8345-3CF56ACB0A0B}" srcOrd="5" destOrd="0" presId="urn:microsoft.com/office/officeart/2005/8/layout/orgChart1"/>
    <dgm:cxn modelId="{B2DC0AA3-C485-4611-9DAB-CBF1D48857FF}" type="presParOf" srcId="{276F2344-1211-42C7-8345-3CF56ACB0A0B}" destId="{32F2B1E4-EE28-4F4C-953F-954DF8360343}" srcOrd="0" destOrd="0" presId="urn:microsoft.com/office/officeart/2005/8/layout/orgChart1"/>
    <dgm:cxn modelId="{F4A2BFF2-C3AE-4502-837E-BD850DD41C57}" type="presParOf" srcId="{32F2B1E4-EE28-4F4C-953F-954DF8360343}" destId="{90C7FD38-928D-46C9-BA43-0DAEBC3355CD}" srcOrd="0" destOrd="0" presId="urn:microsoft.com/office/officeart/2005/8/layout/orgChart1"/>
    <dgm:cxn modelId="{82D42654-CE83-4E4F-93E2-E69A0E023B14}" type="presParOf" srcId="{32F2B1E4-EE28-4F4C-953F-954DF8360343}" destId="{F6D413BD-FDFA-4C9F-96C2-230CB59B7A75}" srcOrd="1" destOrd="0" presId="urn:microsoft.com/office/officeart/2005/8/layout/orgChart1"/>
    <dgm:cxn modelId="{79A76DF8-5495-4C83-B134-DEE78A71DC4B}" type="presParOf" srcId="{276F2344-1211-42C7-8345-3CF56ACB0A0B}" destId="{F9C446A0-5ED8-4BB5-98E0-087EBD92DD13}" srcOrd="1" destOrd="0" presId="urn:microsoft.com/office/officeart/2005/8/layout/orgChart1"/>
    <dgm:cxn modelId="{FD030041-7C47-47A7-91D7-A46D47E30A0D}" type="presParOf" srcId="{F9C446A0-5ED8-4BB5-98E0-087EBD92DD13}" destId="{E98C17FD-7BD0-4DA7-837D-72261236F77F}" srcOrd="0" destOrd="0" presId="urn:microsoft.com/office/officeart/2005/8/layout/orgChart1"/>
    <dgm:cxn modelId="{FB79C5CC-E544-4F5E-8224-1339ADBA162A}" type="presParOf" srcId="{F9C446A0-5ED8-4BB5-98E0-087EBD92DD13}" destId="{E807623E-8181-4A34-909A-6E441B03CC22}" srcOrd="1" destOrd="0" presId="urn:microsoft.com/office/officeart/2005/8/layout/orgChart1"/>
    <dgm:cxn modelId="{EB4B97A8-D60D-4835-9D8D-C2E454E62B53}" type="presParOf" srcId="{E807623E-8181-4A34-909A-6E441B03CC22}" destId="{140E22D5-A837-4996-9A23-05F872D160A6}" srcOrd="0" destOrd="0" presId="urn:microsoft.com/office/officeart/2005/8/layout/orgChart1"/>
    <dgm:cxn modelId="{34F7ADB8-C1D8-46A0-87CA-B9E8E4428732}" type="presParOf" srcId="{140E22D5-A837-4996-9A23-05F872D160A6}" destId="{1C2446EB-E4E6-4B9B-8A00-54A84FFC12EB}" srcOrd="0" destOrd="0" presId="urn:microsoft.com/office/officeart/2005/8/layout/orgChart1"/>
    <dgm:cxn modelId="{2BEEEA29-9376-45DA-A1C9-2D9C14CE4F74}" type="presParOf" srcId="{140E22D5-A837-4996-9A23-05F872D160A6}" destId="{33E7492C-7CAA-49DF-90C0-D88E6A5B094C}" srcOrd="1" destOrd="0" presId="urn:microsoft.com/office/officeart/2005/8/layout/orgChart1"/>
    <dgm:cxn modelId="{8B9F090B-6FD9-496C-AA5B-A341C65ADCBC}" type="presParOf" srcId="{E807623E-8181-4A34-909A-6E441B03CC22}" destId="{7CA5B717-3AA9-454D-8C4D-C77ED740A9E7}" srcOrd="1" destOrd="0" presId="urn:microsoft.com/office/officeart/2005/8/layout/orgChart1"/>
    <dgm:cxn modelId="{07DFD094-3CA8-4901-8321-0F87314C5D20}" type="presParOf" srcId="{E807623E-8181-4A34-909A-6E441B03CC22}" destId="{3737A769-D5DC-4737-821B-2C6973421A7B}" srcOrd="2" destOrd="0" presId="urn:microsoft.com/office/officeart/2005/8/layout/orgChart1"/>
    <dgm:cxn modelId="{0DEE8135-069E-492A-A50F-812DBDBFFB79}" type="presParOf" srcId="{F9C446A0-5ED8-4BB5-98E0-087EBD92DD13}" destId="{765BB4E0-CF3B-49C3-AB7C-4F42A340FA1D}" srcOrd="2" destOrd="0" presId="urn:microsoft.com/office/officeart/2005/8/layout/orgChart1"/>
    <dgm:cxn modelId="{E5E468F0-D863-4AB9-9F62-41C3979DC765}" type="presParOf" srcId="{F9C446A0-5ED8-4BB5-98E0-087EBD92DD13}" destId="{DEEC0A7A-D0C6-4107-9393-CEE2A670F95A}" srcOrd="3" destOrd="0" presId="urn:microsoft.com/office/officeart/2005/8/layout/orgChart1"/>
    <dgm:cxn modelId="{4DE09495-0C1D-4E97-9FBE-D2AF293DD9EA}" type="presParOf" srcId="{DEEC0A7A-D0C6-4107-9393-CEE2A670F95A}" destId="{82094E62-0784-4342-BEE0-C8FFC57119EE}" srcOrd="0" destOrd="0" presId="urn:microsoft.com/office/officeart/2005/8/layout/orgChart1"/>
    <dgm:cxn modelId="{FEF70FA3-4263-4A1D-8725-3F9EC9C005B9}" type="presParOf" srcId="{82094E62-0784-4342-BEE0-C8FFC57119EE}" destId="{3A947BA5-AE15-459F-8668-8560595FB7C0}" srcOrd="0" destOrd="0" presId="urn:microsoft.com/office/officeart/2005/8/layout/orgChart1"/>
    <dgm:cxn modelId="{42D9EAFB-A53B-4C0E-91BD-AB4BD7B461E5}" type="presParOf" srcId="{82094E62-0784-4342-BEE0-C8FFC57119EE}" destId="{325B9971-0994-4DC6-A921-ED922BE1F105}" srcOrd="1" destOrd="0" presId="urn:microsoft.com/office/officeart/2005/8/layout/orgChart1"/>
    <dgm:cxn modelId="{CEDD185C-AF9C-4055-AFEC-36E890E42E45}" type="presParOf" srcId="{DEEC0A7A-D0C6-4107-9393-CEE2A670F95A}" destId="{E18536C6-7B45-429D-AC97-26CA74DF4464}" srcOrd="1" destOrd="0" presId="urn:microsoft.com/office/officeart/2005/8/layout/orgChart1"/>
    <dgm:cxn modelId="{3155E861-A82D-442B-88C4-4B171684BDF3}" type="presParOf" srcId="{DEEC0A7A-D0C6-4107-9393-CEE2A670F95A}" destId="{ED412319-F2AF-4EC3-BD90-AA13DCB2C7A0}" srcOrd="2" destOrd="0" presId="urn:microsoft.com/office/officeart/2005/8/layout/orgChart1"/>
    <dgm:cxn modelId="{C07EFF28-2B8B-42CE-ACBE-39A694A5AB86}" type="presParOf" srcId="{F9C446A0-5ED8-4BB5-98E0-087EBD92DD13}" destId="{2FD0E4FB-C003-4747-8A06-A72B59F3320B}" srcOrd="4" destOrd="0" presId="urn:microsoft.com/office/officeart/2005/8/layout/orgChart1"/>
    <dgm:cxn modelId="{4B26D12A-9646-4E59-A99C-EC3BED405D45}" type="presParOf" srcId="{F9C446A0-5ED8-4BB5-98E0-087EBD92DD13}" destId="{DB9C1874-0345-4583-B96F-C3A0B3671F61}" srcOrd="5" destOrd="0" presId="urn:microsoft.com/office/officeart/2005/8/layout/orgChart1"/>
    <dgm:cxn modelId="{2CACE9C3-8F43-4EF7-BFBC-385CF5C854D0}" type="presParOf" srcId="{DB9C1874-0345-4583-B96F-C3A0B3671F61}" destId="{B843C715-133D-46ED-98EA-60D0E9710AC7}" srcOrd="0" destOrd="0" presId="urn:microsoft.com/office/officeart/2005/8/layout/orgChart1"/>
    <dgm:cxn modelId="{E771CF89-B9A9-404E-AF35-F5B423FD8F60}" type="presParOf" srcId="{B843C715-133D-46ED-98EA-60D0E9710AC7}" destId="{98835B8F-E8E3-4B55-992B-336051A9DA6A}" srcOrd="0" destOrd="0" presId="urn:microsoft.com/office/officeart/2005/8/layout/orgChart1"/>
    <dgm:cxn modelId="{75BE99C1-5617-4275-95C9-81DB35748B59}" type="presParOf" srcId="{B843C715-133D-46ED-98EA-60D0E9710AC7}" destId="{B487B8C6-361D-4216-9138-CE0B54FAC0BA}" srcOrd="1" destOrd="0" presId="urn:microsoft.com/office/officeart/2005/8/layout/orgChart1"/>
    <dgm:cxn modelId="{7B139C2D-FB1F-43AF-BF4A-23C81B4FCF63}" type="presParOf" srcId="{DB9C1874-0345-4583-B96F-C3A0B3671F61}" destId="{89627F0C-2E57-4B1A-9D44-DDFBC96DFFEA}" srcOrd="1" destOrd="0" presId="urn:microsoft.com/office/officeart/2005/8/layout/orgChart1"/>
    <dgm:cxn modelId="{A187BB6D-950D-49EC-8A2B-4A2D418E111C}" type="presParOf" srcId="{DB9C1874-0345-4583-B96F-C3A0B3671F61}" destId="{62A16F17-AB31-4C53-B073-73685FEF4334}" srcOrd="2" destOrd="0" presId="urn:microsoft.com/office/officeart/2005/8/layout/orgChart1"/>
    <dgm:cxn modelId="{AF7934F2-9F77-4C72-BA3A-EBCE8DAD14B7}" type="presParOf" srcId="{F9C446A0-5ED8-4BB5-98E0-087EBD92DD13}" destId="{09C368CB-D64A-445D-ABB9-25321A68561A}" srcOrd="6" destOrd="0" presId="urn:microsoft.com/office/officeart/2005/8/layout/orgChart1"/>
    <dgm:cxn modelId="{4C532E19-3E83-4F84-BDDE-4FBCD02846D2}" type="presParOf" srcId="{F9C446A0-5ED8-4BB5-98E0-087EBD92DD13}" destId="{4A2B0F99-6118-4216-9D7F-ACC9C7BAA20E}" srcOrd="7" destOrd="0" presId="urn:microsoft.com/office/officeart/2005/8/layout/orgChart1"/>
    <dgm:cxn modelId="{CA382102-F63A-4D42-B439-F233657C5582}" type="presParOf" srcId="{4A2B0F99-6118-4216-9D7F-ACC9C7BAA20E}" destId="{2A9AE2E0-C0A5-49A9-947E-417FE0D6828D}" srcOrd="0" destOrd="0" presId="urn:microsoft.com/office/officeart/2005/8/layout/orgChart1"/>
    <dgm:cxn modelId="{B1C50CD8-E0BE-4114-BD5C-90B120A5D3DC}" type="presParOf" srcId="{2A9AE2E0-C0A5-49A9-947E-417FE0D6828D}" destId="{26F2F62B-B21F-42E6-9A0D-67467DF5D427}" srcOrd="0" destOrd="0" presId="urn:microsoft.com/office/officeart/2005/8/layout/orgChart1"/>
    <dgm:cxn modelId="{2ECAFA06-2364-41F5-8DD5-0862175E60A0}" type="presParOf" srcId="{2A9AE2E0-C0A5-49A9-947E-417FE0D6828D}" destId="{C4CE9C94-F3E3-4C66-B271-88FA73A475F0}" srcOrd="1" destOrd="0" presId="urn:microsoft.com/office/officeart/2005/8/layout/orgChart1"/>
    <dgm:cxn modelId="{C2F7D5C7-9E1B-4866-8208-005038479744}" type="presParOf" srcId="{4A2B0F99-6118-4216-9D7F-ACC9C7BAA20E}" destId="{1C38070C-4963-4D6B-ABE9-51056EA91C57}" srcOrd="1" destOrd="0" presId="urn:microsoft.com/office/officeart/2005/8/layout/orgChart1"/>
    <dgm:cxn modelId="{CBB23F98-8122-44AB-AC3C-3326318AFC89}" type="presParOf" srcId="{4A2B0F99-6118-4216-9D7F-ACC9C7BAA20E}" destId="{7E8ABF17-AB98-4CDE-B9ED-D44C2FE4FDE0}" srcOrd="2" destOrd="0" presId="urn:microsoft.com/office/officeart/2005/8/layout/orgChart1"/>
    <dgm:cxn modelId="{74F91DB1-436E-49E3-B281-51879A5A7320}" type="presParOf" srcId="{276F2344-1211-42C7-8345-3CF56ACB0A0B}" destId="{4784E789-FA17-4545-AFD1-05D0BB3FAB90}" srcOrd="2" destOrd="0" presId="urn:microsoft.com/office/officeart/2005/8/layout/orgChart1"/>
    <dgm:cxn modelId="{5C1863D0-4AB3-4D60-853A-AFE2D9BA4217}" type="presParOf" srcId="{CACC633D-AB0E-451B-9104-105923E39773}" destId="{29405CDA-AEC1-46F1-8A3D-7D261EB98CA4}" srcOrd="2" destOrd="0" presId="urn:microsoft.com/office/officeart/2005/8/layout/orgChart1"/>
    <dgm:cxn modelId="{6886B9BE-F029-49C0-A41D-E20B9B27C947}" type="presParOf" srcId="{29405CDA-AEC1-46F1-8A3D-7D261EB98CA4}" destId="{6EC889C8-A466-4417-B5D7-F660FFFD458A}" srcOrd="0" destOrd="0" presId="urn:microsoft.com/office/officeart/2005/8/layout/orgChart1"/>
    <dgm:cxn modelId="{F7ED4770-CA06-46B9-A208-13F4F27A7C7F}" type="presParOf" srcId="{29405CDA-AEC1-46F1-8A3D-7D261EB98CA4}" destId="{6FDBE7F1-E6E5-463C-A52B-4B0433B1D66C}" srcOrd="1" destOrd="0" presId="urn:microsoft.com/office/officeart/2005/8/layout/orgChart1"/>
    <dgm:cxn modelId="{06F6FB32-363A-40DB-BFF8-CE6A069DA816}" type="presParOf" srcId="{6FDBE7F1-E6E5-463C-A52B-4B0433B1D66C}" destId="{6ECAA184-A87A-41D0-AED8-1D1809567E58}" srcOrd="0" destOrd="0" presId="urn:microsoft.com/office/officeart/2005/8/layout/orgChart1"/>
    <dgm:cxn modelId="{774097B5-9272-4D32-89CD-4124CA8256DA}" type="presParOf" srcId="{6ECAA184-A87A-41D0-AED8-1D1809567E58}" destId="{0E583768-6568-4415-98F2-5CF28CDA1401}" srcOrd="0" destOrd="0" presId="urn:microsoft.com/office/officeart/2005/8/layout/orgChart1"/>
    <dgm:cxn modelId="{A4AF077A-2B6A-4B5A-8B95-83805AC8BA6B}" type="presParOf" srcId="{6ECAA184-A87A-41D0-AED8-1D1809567E58}" destId="{F27D4AEA-1517-4487-A03B-5FD7B0B63599}" srcOrd="1" destOrd="0" presId="urn:microsoft.com/office/officeart/2005/8/layout/orgChart1"/>
    <dgm:cxn modelId="{C7B3098C-EFDE-4330-ACE6-8EE375E59137}" type="presParOf" srcId="{6FDBE7F1-E6E5-463C-A52B-4B0433B1D66C}" destId="{04C62312-C043-4974-914B-A6867EA1EA16}" srcOrd="1" destOrd="0" presId="urn:microsoft.com/office/officeart/2005/8/layout/orgChart1"/>
    <dgm:cxn modelId="{04D696E0-A478-4B40-A74D-FE92AF6B8CEE}" type="presParOf" srcId="{6FDBE7F1-E6E5-463C-A52B-4B0433B1D66C}" destId="{C33CE04B-1096-4D79-A502-05F3C8DB942F}" srcOrd="2" destOrd="0" presId="urn:microsoft.com/office/officeart/2005/8/layout/orgChart1"/>
    <dgm:cxn modelId="{857F7C93-9701-4784-920F-31D50F045316}" type="presParOf" srcId="{29405CDA-AEC1-46F1-8A3D-7D261EB98CA4}" destId="{E10BE812-3FBC-43AA-84EB-1C5313047341}" srcOrd="2" destOrd="0" presId="urn:microsoft.com/office/officeart/2005/8/layout/orgChart1"/>
    <dgm:cxn modelId="{A7F61726-9DE5-445D-BA9F-BC6AA1DD33E2}" type="presParOf" srcId="{29405CDA-AEC1-46F1-8A3D-7D261EB98CA4}" destId="{9F9098F7-230C-4BC7-A48A-CFB849DF90E7}" srcOrd="3" destOrd="0" presId="urn:microsoft.com/office/officeart/2005/8/layout/orgChart1"/>
    <dgm:cxn modelId="{CA404008-CD0A-4A27-8721-078251951E34}" type="presParOf" srcId="{9F9098F7-230C-4BC7-A48A-CFB849DF90E7}" destId="{ADFC99FA-9EB8-4383-A3B7-BF8F0D683105}" srcOrd="0" destOrd="0" presId="urn:microsoft.com/office/officeart/2005/8/layout/orgChart1"/>
    <dgm:cxn modelId="{17622847-7953-4687-BB7C-D04F7E2131CB}" type="presParOf" srcId="{ADFC99FA-9EB8-4383-A3B7-BF8F0D683105}" destId="{89564F6A-1A6A-4A71-AE01-5C3E15248A3C}" srcOrd="0" destOrd="0" presId="urn:microsoft.com/office/officeart/2005/8/layout/orgChart1"/>
    <dgm:cxn modelId="{5985A2CD-F045-488A-A4B4-C17577F7D408}" type="presParOf" srcId="{ADFC99FA-9EB8-4383-A3B7-BF8F0D683105}" destId="{7BC4A315-E66D-41B9-B8FB-BDD852C77BE4}" srcOrd="1" destOrd="0" presId="urn:microsoft.com/office/officeart/2005/8/layout/orgChart1"/>
    <dgm:cxn modelId="{AB8964C2-10F0-4307-A990-70ADC77F787B}" type="presParOf" srcId="{9F9098F7-230C-4BC7-A48A-CFB849DF90E7}" destId="{6B5B2C69-1373-4EFF-A1F6-68FBAC15BA8D}" srcOrd="1" destOrd="0" presId="urn:microsoft.com/office/officeart/2005/8/layout/orgChart1"/>
    <dgm:cxn modelId="{7B462385-BDA8-48C9-AE21-5BA3CE8A86BE}" type="presParOf" srcId="{9F9098F7-230C-4BC7-A48A-CFB849DF90E7}" destId="{A499D742-B22B-4845-A03D-41C853BC8D2E}"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6EA74D-830A-4155-8986-5644883FF8D9}" type="doc">
      <dgm:prSet loTypeId="urn:microsoft.com/office/officeart/2005/8/layout/default#2" loCatId="list" qsTypeId="urn:microsoft.com/office/officeart/2005/8/quickstyle/simple2" qsCatId="simple" csTypeId="urn:microsoft.com/office/officeart/2005/8/colors/colorful1#7" csCatId="colorful" phldr="1"/>
      <dgm:spPr/>
      <dgm:t>
        <a:bodyPr/>
        <a:lstStyle/>
        <a:p>
          <a:endParaRPr lang="es-MX"/>
        </a:p>
      </dgm:t>
    </dgm:pt>
    <dgm:pt modelId="{EC1B7EA3-A130-4B30-B5E8-97A2B93C01A2}">
      <dgm:prSet phldrT="[Texto]"/>
      <dgm:spPr/>
      <dgm:t>
        <a:bodyPr/>
        <a:lstStyle/>
        <a:p>
          <a:pPr rtl="0"/>
          <a:r>
            <a:rPr lang="es-MX" b="0" i="0" u="none" strike="noStrike" cap="none" baseline="0" dirty="0" smtClean="0">
              <a:latin typeface="Calibri"/>
              <a:ea typeface="Calibri"/>
              <a:cs typeface="Calibri"/>
              <a:sym typeface="Calibri"/>
            </a:rPr>
            <a:t>Son mercados no </a:t>
          </a:r>
          <a:r>
            <a:rPr lang="es-MX" dirty="0" smtClean="0"/>
            <a:t>están</a:t>
          </a:r>
          <a:r>
            <a:rPr lang="es-MX" b="0" i="0" u="none" strike="noStrike" cap="none" baseline="0" dirty="0" smtClean="0">
              <a:latin typeface="Calibri"/>
              <a:ea typeface="Calibri"/>
              <a:cs typeface="Calibri"/>
              <a:sym typeface="Calibri"/>
            </a:rPr>
            <a:t> regulados y en gran medida son informales.</a:t>
          </a:r>
          <a:endParaRPr lang="es-MX" dirty="0"/>
        </a:p>
      </dgm:t>
    </dgm:pt>
    <dgm:pt modelId="{F68DB0D7-2CE4-482F-ADCA-301A6583B85A}" type="parTrans" cxnId="{A64EE3C6-717D-4CC6-8F6B-6977A7A806E1}">
      <dgm:prSet/>
      <dgm:spPr/>
      <dgm:t>
        <a:bodyPr/>
        <a:lstStyle/>
        <a:p>
          <a:endParaRPr lang="es-MX"/>
        </a:p>
      </dgm:t>
    </dgm:pt>
    <dgm:pt modelId="{598B90D9-AA75-4BD1-937E-E5B1CFFCDDB0}" type="sibTrans" cxnId="{A64EE3C6-717D-4CC6-8F6B-6977A7A806E1}">
      <dgm:prSet/>
      <dgm:spPr/>
      <dgm:t>
        <a:bodyPr/>
        <a:lstStyle/>
        <a:p>
          <a:endParaRPr lang="es-MX"/>
        </a:p>
      </dgm:t>
    </dgm:pt>
    <dgm:pt modelId="{E4CC02DB-690D-41A1-AF6B-DC39C2D37A7D}">
      <dgm:prSet phldrT="[Texto]"/>
      <dgm:spPr/>
      <dgm:t>
        <a:bodyPr/>
        <a:lstStyle/>
        <a:p>
          <a:pPr rtl="0"/>
          <a:r>
            <a:rPr lang="es-MX" b="0" i="0" u="none" strike="noStrike" cap="none" baseline="0" smtClean="0">
              <a:latin typeface="Calibri"/>
              <a:ea typeface="Calibri"/>
              <a:cs typeface="Calibri"/>
              <a:sym typeface="Calibri"/>
            </a:rPr>
            <a:t>Sus transacciones frecuentemente se realizan a través del teléfono, fax, o en línea. </a:t>
          </a:r>
          <a:endParaRPr lang="es-MX" dirty="0"/>
        </a:p>
      </dgm:t>
    </dgm:pt>
    <dgm:pt modelId="{93452D65-057C-4E57-B5D4-AC0EA3E7EF2D}" type="parTrans" cxnId="{5C8F73C4-6795-46D6-9CDE-500607FF0373}">
      <dgm:prSet/>
      <dgm:spPr/>
      <dgm:t>
        <a:bodyPr/>
        <a:lstStyle/>
        <a:p>
          <a:endParaRPr lang="es-MX"/>
        </a:p>
      </dgm:t>
    </dgm:pt>
    <dgm:pt modelId="{9EF7972F-3C62-4A83-8561-EAB694B893C2}" type="sibTrans" cxnId="{5C8F73C4-6795-46D6-9CDE-500607FF0373}">
      <dgm:prSet/>
      <dgm:spPr/>
      <dgm:t>
        <a:bodyPr/>
        <a:lstStyle/>
        <a:p>
          <a:endParaRPr lang="es-MX"/>
        </a:p>
      </dgm:t>
    </dgm:pt>
    <dgm:pt modelId="{17E439D5-B3D9-4318-8217-D004B385CE6A}">
      <dgm:prSet phldrT="[Texto]"/>
      <dgm:spPr/>
      <dgm:t>
        <a:bodyPr/>
        <a:lstStyle/>
        <a:p>
          <a:pPr rtl="0"/>
          <a:r>
            <a:rPr lang="es-MX" b="0" i="0" u="none" strike="noStrike" cap="none" baseline="0" dirty="0" smtClean="0">
              <a:latin typeface="Calibri"/>
              <a:ea typeface="Calibri"/>
              <a:cs typeface="Calibri"/>
              <a:sym typeface="Calibri"/>
            </a:rPr>
            <a:t>También es considerado como un mercado al por mayor.</a:t>
          </a:r>
          <a:endParaRPr lang="es-MX" dirty="0"/>
        </a:p>
      </dgm:t>
    </dgm:pt>
    <dgm:pt modelId="{717815C8-9EFC-4EC8-ABCD-20EB319C7B7E}" type="parTrans" cxnId="{606B65D3-28F4-4DDE-A10B-2FB9F7DEA2C5}">
      <dgm:prSet/>
      <dgm:spPr/>
      <dgm:t>
        <a:bodyPr/>
        <a:lstStyle/>
        <a:p>
          <a:endParaRPr lang="es-MX"/>
        </a:p>
      </dgm:t>
    </dgm:pt>
    <dgm:pt modelId="{BB2A262B-FBB6-48E1-A974-CEA7564EB876}" type="sibTrans" cxnId="{606B65D3-28F4-4DDE-A10B-2FB9F7DEA2C5}">
      <dgm:prSet/>
      <dgm:spPr/>
      <dgm:t>
        <a:bodyPr/>
        <a:lstStyle/>
        <a:p>
          <a:endParaRPr lang="es-MX"/>
        </a:p>
      </dgm:t>
    </dgm:pt>
    <dgm:pt modelId="{D3DE06C2-25B4-4B6D-98A0-350BC5703D4E}" type="pres">
      <dgm:prSet presAssocID="{C86EA74D-830A-4155-8986-5644883FF8D9}" presName="diagram" presStyleCnt="0">
        <dgm:presLayoutVars>
          <dgm:dir/>
          <dgm:resizeHandles val="exact"/>
        </dgm:presLayoutVars>
      </dgm:prSet>
      <dgm:spPr/>
      <dgm:t>
        <a:bodyPr/>
        <a:lstStyle/>
        <a:p>
          <a:endParaRPr lang="es-MX"/>
        </a:p>
      </dgm:t>
    </dgm:pt>
    <dgm:pt modelId="{CEF385C6-BADE-4734-A3D1-627D3249FBF6}" type="pres">
      <dgm:prSet presAssocID="{EC1B7EA3-A130-4B30-B5E8-97A2B93C01A2}" presName="node" presStyleLbl="node1" presStyleIdx="0" presStyleCnt="3">
        <dgm:presLayoutVars>
          <dgm:bulletEnabled val="1"/>
        </dgm:presLayoutVars>
      </dgm:prSet>
      <dgm:spPr/>
      <dgm:t>
        <a:bodyPr/>
        <a:lstStyle/>
        <a:p>
          <a:endParaRPr lang="es-MX"/>
        </a:p>
      </dgm:t>
    </dgm:pt>
    <dgm:pt modelId="{6C9BA081-237D-4CB4-8BF6-3C1A3B435332}" type="pres">
      <dgm:prSet presAssocID="{598B90D9-AA75-4BD1-937E-E5B1CFFCDDB0}" presName="sibTrans" presStyleCnt="0"/>
      <dgm:spPr/>
    </dgm:pt>
    <dgm:pt modelId="{EAC94992-39B8-486B-8CAB-502E2CD98EB7}" type="pres">
      <dgm:prSet presAssocID="{E4CC02DB-690D-41A1-AF6B-DC39C2D37A7D}" presName="node" presStyleLbl="node1" presStyleIdx="1" presStyleCnt="3">
        <dgm:presLayoutVars>
          <dgm:bulletEnabled val="1"/>
        </dgm:presLayoutVars>
      </dgm:prSet>
      <dgm:spPr/>
      <dgm:t>
        <a:bodyPr/>
        <a:lstStyle/>
        <a:p>
          <a:endParaRPr lang="es-MX"/>
        </a:p>
      </dgm:t>
    </dgm:pt>
    <dgm:pt modelId="{24742724-E19C-4150-8942-AB0785AFD535}" type="pres">
      <dgm:prSet presAssocID="{9EF7972F-3C62-4A83-8561-EAB694B893C2}" presName="sibTrans" presStyleCnt="0"/>
      <dgm:spPr/>
    </dgm:pt>
    <dgm:pt modelId="{D39CAC7C-0705-469C-B5AC-E4BB07192654}" type="pres">
      <dgm:prSet presAssocID="{17E439D5-B3D9-4318-8217-D004B385CE6A}" presName="node" presStyleLbl="node1" presStyleIdx="2" presStyleCnt="3">
        <dgm:presLayoutVars>
          <dgm:bulletEnabled val="1"/>
        </dgm:presLayoutVars>
      </dgm:prSet>
      <dgm:spPr/>
      <dgm:t>
        <a:bodyPr/>
        <a:lstStyle/>
        <a:p>
          <a:endParaRPr lang="es-MX"/>
        </a:p>
      </dgm:t>
    </dgm:pt>
  </dgm:ptLst>
  <dgm:cxnLst>
    <dgm:cxn modelId="{4D1563F2-8E1D-452C-86C7-ABA9182BFA91}" type="presOf" srcId="{17E439D5-B3D9-4318-8217-D004B385CE6A}" destId="{D39CAC7C-0705-469C-B5AC-E4BB07192654}" srcOrd="0" destOrd="0" presId="urn:microsoft.com/office/officeart/2005/8/layout/default#2"/>
    <dgm:cxn modelId="{29DEF5E8-6AE5-4BFC-8BDB-5B88C63B186C}" type="presOf" srcId="{C86EA74D-830A-4155-8986-5644883FF8D9}" destId="{D3DE06C2-25B4-4B6D-98A0-350BC5703D4E}" srcOrd="0" destOrd="0" presId="urn:microsoft.com/office/officeart/2005/8/layout/default#2"/>
    <dgm:cxn modelId="{F60B2900-D150-4BEB-9E14-26D6018510B8}" type="presOf" srcId="{E4CC02DB-690D-41A1-AF6B-DC39C2D37A7D}" destId="{EAC94992-39B8-486B-8CAB-502E2CD98EB7}" srcOrd="0" destOrd="0" presId="urn:microsoft.com/office/officeart/2005/8/layout/default#2"/>
    <dgm:cxn modelId="{F5AF3FBB-9A6F-4B52-BD9E-1FC3293AD766}" type="presOf" srcId="{EC1B7EA3-A130-4B30-B5E8-97A2B93C01A2}" destId="{CEF385C6-BADE-4734-A3D1-627D3249FBF6}" srcOrd="0" destOrd="0" presId="urn:microsoft.com/office/officeart/2005/8/layout/default#2"/>
    <dgm:cxn modelId="{5C8F73C4-6795-46D6-9CDE-500607FF0373}" srcId="{C86EA74D-830A-4155-8986-5644883FF8D9}" destId="{E4CC02DB-690D-41A1-AF6B-DC39C2D37A7D}" srcOrd="1" destOrd="0" parTransId="{93452D65-057C-4E57-B5D4-AC0EA3E7EF2D}" sibTransId="{9EF7972F-3C62-4A83-8561-EAB694B893C2}"/>
    <dgm:cxn modelId="{A64EE3C6-717D-4CC6-8F6B-6977A7A806E1}" srcId="{C86EA74D-830A-4155-8986-5644883FF8D9}" destId="{EC1B7EA3-A130-4B30-B5E8-97A2B93C01A2}" srcOrd="0" destOrd="0" parTransId="{F68DB0D7-2CE4-482F-ADCA-301A6583B85A}" sibTransId="{598B90D9-AA75-4BD1-937E-E5B1CFFCDDB0}"/>
    <dgm:cxn modelId="{606B65D3-28F4-4DDE-A10B-2FB9F7DEA2C5}" srcId="{C86EA74D-830A-4155-8986-5644883FF8D9}" destId="{17E439D5-B3D9-4318-8217-D004B385CE6A}" srcOrd="2" destOrd="0" parTransId="{717815C8-9EFC-4EC8-ABCD-20EB319C7B7E}" sibTransId="{BB2A262B-FBB6-48E1-A974-CEA7564EB876}"/>
    <dgm:cxn modelId="{BFEE639A-8DF5-4863-B6F9-BC2855EDE092}" type="presParOf" srcId="{D3DE06C2-25B4-4B6D-98A0-350BC5703D4E}" destId="{CEF385C6-BADE-4734-A3D1-627D3249FBF6}" srcOrd="0" destOrd="0" presId="urn:microsoft.com/office/officeart/2005/8/layout/default#2"/>
    <dgm:cxn modelId="{F2996DD3-BFBB-49BE-8154-0ED913414828}" type="presParOf" srcId="{D3DE06C2-25B4-4B6D-98A0-350BC5703D4E}" destId="{6C9BA081-237D-4CB4-8BF6-3C1A3B435332}" srcOrd="1" destOrd="0" presId="urn:microsoft.com/office/officeart/2005/8/layout/default#2"/>
    <dgm:cxn modelId="{BD23D246-1DD3-4A53-852B-F9F50E926108}" type="presParOf" srcId="{D3DE06C2-25B4-4B6D-98A0-350BC5703D4E}" destId="{EAC94992-39B8-486B-8CAB-502E2CD98EB7}" srcOrd="2" destOrd="0" presId="urn:microsoft.com/office/officeart/2005/8/layout/default#2"/>
    <dgm:cxn modelId="{DC699786-FDE4-4B28-9102-48591710CA83}" type="presParOf" srcId="{D3DE06C2-25B4-4B6D-98A0-350BC5703D4E}" destId="{24742724-E19C-4150-8942-AB0785AFD535}" srcOrd="3" destOrd="0" presId="urn:microsoft.com/office/officeart/2005/8/layout/default#2"/>
    <dgm:cxn modelId="{456CAD3F-1C80-494B-8178-3CC227E76604}" type="presParOf" srcId="{D3DE06C2-25B4-4B6D-98A0-350BC5703D4E}" destId="{D39CAC7C-0705-469C-B5AC-E4BB07192654}" srcOrd="4" destOrd="0" presId="urn:microsoft.com/office/officeart/2005/8/layout/defaul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AC7EFB1-44E6-4E8B-A748-0A253366FFD9}" type="doc">
      <dgm:prSet loTypeId="urn:microsoft.com/office/officeart/2005/8/layout/list1" loCatId="list" qsTypeId="urn:microsoft.com/office/officeart/2005/8/quickstyle/simple2" qsCatId="simple" csTypeId="urn:microsoft.com/office/officeart/2005/8/colors/accent1_4" csCatId="accent1"/>
      <dgm:spPr/>
      <dgm:t>
        <a:bodyPr/>
        <a:lstStyle/>
        <a:p>
          <a:endParaRPr lang="es-MX"/>
        </a:p>
      </dgm:t>
    </dgm:pt>
    <dgm:pt modelId="{F29A067B-936D-4102-863E-6FAE1201FECE}">
      <dgm:prSet/>
      <dgm:spPr/>
      <dgm:t>
        <a:bodyPr/>
        <a:lstStyle/>
        <a:p>
          <a:pPr rtl="0"/>
          <a:r>
            <a:rPr lang="es-MX" b="0" i="0" baseline="0" dirty="0" smtClean="0"/>
            <a:t>Son mercados al por mayor</a:t>
          </a:r>
          <a:endParaRPr lang="es-MX" dirty="0"/>
        </a:p>
      </dgm:t>
    </dgm:pt>
    <dgm:pt modelId="{F60163A8-0FB0-4F4F-9C2F-7331354CCAAA}" type="parTrans" cxnId="{BE1BF756-5306-4C9E-96EF-A46DD9DB099F}">
      <dgm:prSet/>
      <dgm:spPr/>
      <dgm:t>
        <a:bodyPr/>
        <a:lstStyle/>
        <a:p>
          <a:endParaRPr lang="es-MX"/>
        </a:p>
      </dgm:t>
    </dgm:pt>
    <dgm:pt modelId="{EF3A23A2-1FC1-4341-9EB2-CEF127B8950C}" type="sibTrans" cxnId="{BE1BF756-5306-4C9E-96EF-A46DD9DB099F}">
      <dgm:prSet/>
      <dgm:spPr/>
      <dgm:t>
        <a:bodyPr/>
        <a:lstStyle/>
        <a:p>
          <a:endParaRPr lang="es-MX"/>
        </a:p>
      </dgm:t>
    </dgm:pt>
    <dgm:pt modelId="{207A316B-1DEA-4106-9F64-5F303AA96CA7}">
      <dgm:prSet/>
      <dgm:spPr/>
      <dgm:t>
        <a:bodyPr/>
        <a:lstStyle/>
        <a:p>
          <a:pPr rtl="0"/>
          <a:r>
            <a:rPr lang="es-MX" b="0" i="0" baseline="0" dirty="0" smtClean="0"/>
            <a:t>Se negocian activos de escaso riesgo</a:t>
          </a:r>
          <a:endParaRPr lang="es-MX" dirty="0"/>
        </a:p>
      </dgm:t>
    </dgm:pt>
    <dgm:pt modelId="{3AE0C1FC-2F2E-4657-B775-4FAE7E0789BF}" type="parTrans" cxnId="{A5901AD6-05EA-40EC-829A-41DEE3CD89C8}">
      <dgm:prSet/>
      <dgm:spPr/>
      <dgm:t>
        <a:bodyPr/>
        <a:lstStyle/>
        <a:p>
          <a:endParaRPr lang="es-MX"/>
        </a:p>
      </dgm:t>
    </dgm:pt>
    <dgm:pt modelId="{D2878364-E66D-4D9C-AB71-5FE8FC89DF37}" type="sibTrans" cxnId="{A5901AD6-05EA-40EC-829A-41DEE3CD89C8}">
      <dgm:prSet/>
      <dgm:spPr/>
      <dgm:t>
        <a:bodyPr/>
        <a:lstStyle/>
        <a:p>
          <a:endParaRPr lang="es-MX"/>
        </a:p>
      </dgm:t>
    </dgm:pt>
    <dgm:pt modelId="{84CD8A00-EAD7-4887-918B-272DB6913440}">
      <dgm:prSet/>
      <dgm:spPr/>
      <dgm:t>
        <a:bodyPr/>
        <a:lstStyle/>
        <a:p>
          <a:pPr rtl="0"/>
          <a:r>
            <a:rPr lang="es-MX" b="0" i="0" baseline="0" dirty="0" smtClean="0"/>
            <a:t>Los activos son muy líquidos</a:t>
          </a:r>
          <a:endParaRPr lang="es-MX" dirty="0"/>
        </a:p>
      </dgm:t>
    </dgm:pt>
    <dgm:pt modelId="{9EF84B3D-EBE1-4C61-9E7F-47D8BBFDF353}" type="parTrans" cxnId="{B7782311-BA72-4A8F-8C68-B4E8DEE854EF}">
      <dgm:prSet/>
      <dgm:spPr/>
      <dgm:t>
        <a:bodyPr/>
        <a:lstStyle/>
        <a:p>
          <a:endParaRPr lang="es-MX"/>
        </a:p>
      </dgm:t>
    </dgm:pt>
    <dgm:pt modelId="{EB3CB527-91C3-439D-B5B9-26315810E6EB}" type="sibTrans" cxnId="{B7782311-BA72-4A8F-8C68-B4E8DEE854EF}">
      <dgm:prSet/>
      <dgm:spPr/>
      <dgm:t>
        <a:bodyPr/>
        <a:lstStyle/>
        <a:p>
          <a:endParaRPr lang="es-MX"/>
        </a:p>
      </dgm:t>
    </dgm:pt>
    <dgm:pt modelId="{C9D937FD-D5A2-474B-A335-1DB2838A0837}">
      <dgm:prSet/>
      <dgm:spPr/>
      <dgm:t>
        <a:bodyPr/>
        <a:lstStyle/>
        <a:p>
          <a:pPr rtl="0"/>
          <a:r>
            <a:rPr lang="es-MX" b="0" i="0" baseline="0" dirty="0" smtClean="0"/>
            <a:t>Eficiencia</a:t>
          </a:r>
          <a:endParaRPr lang="es-MX" dirty="0"/>
        </a:p>
      </dgm:t>
    </dgm:pt>
    <dgm:pt modelId="{948E11E5-A7AB-4BA9-82A7-4574253B5E17}" type="parTrans" cxnId="{194F8B15-6860-4C24-A048-BAEF03795C21}">
      <dgm:prSet/>
      <dgm:spPr/>
      <dgm:t>
        <a:bodyPr/>
        <a:lstStyle/>
        <a:p>
          <a:endParaRPr lang="es-MX"/>
        </a:p>
      </dgm:t>
    </dgm:pt>
    <dgm:pt modelId="{66EC435D-6CC5-4B1E-BA00-3F632D5B2D71}" type="sibTrans" cxnId="{194F8B15-6860-4C24-A048-BAEF03795C21}">
      <dgm:prSet/>
      <dgm:spPr/>
      <dgm:t>
        <a:bodyPr/>
        <a:lstStyle/>
        <a:p>
          <a:endParaRPr lang="es-MX"/>
        </a:p>
      </dgm:t>
    </dgm:pt>
    <dgm:pt modelId="{11FAF922-7E36-486A-AE3E-6D9B631E3683}">
      <dgm:prSet/>
      <dgm:spPr/>
      <dgm:t>
        <a:bodyPr/>
        <a:lstStyle/>
        <a:p>
          <a:pPr rtl="0"/>
          <a:r>
            <a:rPr lang="es-MX" b="0" i="0" baseline="0" dirty="0" smtClean="0"/>
            <a:t>Homogeneidad de la mercancía </a:t>
          </a:r>
          <a:endParaRPr lang="es-MX" dirty="0"/>
        </a:p>
      </dgm:t>
    </dgm:pt>
    <dgm:pt modelId="{EE6C9201-8854-4A9B-B227-50F723CA2099}" type="parTrans" cxnId="{010B84C3-DEE3-40E5-9668-364F5287734D}">
      <dgm:prSet/>
      <dgm:spPr/>
      <dgm:t>
        <a:bodyPr/>
        <a:lstStyle/>
        <a:p>
          <a:endParaRPr lang="es-MX"/>
        </a:p>
      </dgm:t>
    </dgm:pt>
    <dgm:pt modelId="{D1D4BCDC-31BA-4919-8E06-58CD0DDF8CDD}" type="sibTrans" cxnId="{010B84C3-DEE3-40E5-9668-364F5287734D}">
      <dgm:prSet/>
      <dgm:spPr/>
      <dgm:t>
        <a:bodyPr/>
        <a:lstStyle/>
        <a:p>
          <a:endParaRPr lang="es-MX"/>
        </a:p>
      </dgm:t>
    </dgm:pt>
    <dgm:pt modelId="{34C0AD5C-E4AE-4428-929C-123231F635F2}">
      <dgm:prSet/>
      <dgm:spPr/>
      <dgm:t>
        <a:bodyPr/>
        <a:lstStyle/>
        <a:p>
          <a:pPr rtl="0"/>
          <a:r>
            <a:rPr lang="es-MX" b="0" i="0" baseline="0" dirty="0" smtClean="0"/>
            <a:t>La negociación se puede realizar directamente con los participantes o a través de intermediarios especializados.</a:t>
          </a:r>
          <a:endParaRPr lang="es-MX" dirty="0"/>
        </a:p>
      </dgm:t>
    </dgm:pt>
    <dgm:pt modelId="{6CBAB878-5AB3-45A0-9006-28DB743404AE}" type="parTrans" cxnId="{01A99AE2-6582-47E0-A9DA-4604EEC07566}">
      <dgm:prSet/>
      <dgm:spPr/>
      <dgm:t>
        <a:bodyPr/>
        <a:lstStyle/>
        <a:p>
          <a:endParaRPr lang="es-MX"/>
        </a:p>
      </dgm:t>
    </dgm:pt>
    <dgm:pt modelId="{61D5CC41-7A43-4E9F-8FFF-2DEDF0C90181}" type="sibTrans" cxnId="{01A99AE2-6582-47E0-A9DA-4604EEC07566}">
      <dgm:prSet/>
      <dgm:spPr/>
      <dgm:t>
        <a:bodyPr/>
        <a:lstStyle/>
        <a:p>
          <a:endParaRPr lang="es-MX"/>
        </a:p>
      </dgm:t>
    </dgm:pt>
    <dgm:pt modelId="{FF598FD4-938D-442A-B73A-B1C886929FDF}" type="pres">
      <dgm:prSet presAssocID="{0AC7EFB1-44E6-4E8B-A748-0A253366FFD9}" presName="linear" presStyleCnt="0">
        <dgm:presLayoutVars>
          <dgm:dir/>
          <dgm:animLvl val="lvl"/>
          <dgm:resizeHandles val="exact"/>
        </dgm:presLayoutVars>
      </dgm:prSet>
      <dgm:spPr/>
      <dgm:t>
        <a:bodyPr/>
        <a:lstStyle/>
        <a:p>
          <a:endParaRPr lang="es-MX"/>
        </a:p>
      </dgm:t>
    </dgm:pt>
    <dgm:pt modelId="{B70B6454-364C-4B29-9F12-587B82F620CD}" type="pres">
      <dgm:prSet presAssocID="{F29A067B-936D-4102-863E-6FAE1201FECE}" presName="parentLin" presStyleCnt="0"/>
      <dgm:spPr/>
    </dgm:pt>
    <dgm:pt modelId="{95D37894-763D-473E-9569-1AB3F75AB72F}" type="pres">
      <dgm:prSet presAssocID="{F29A067B-936D-4102-863E-6FAE1201FECE}" presName="parentLeftMargin" presStyleLbl="node1" presStyleIdx="0" presStyleCnt="6"/>
      <dgm:spPr/>
      <dgm:t>
        <a:bodyPr/>
        <a:lstStyle/>
        <a:p>
          <a:endParaRPr lang="es-MX"/>
        </a:p>
      </dgm:t>
    </dgm:pt>
    <dgm:pt modelId="{2F0D990B-F99D-4BCF-9F17-F1282B88A336}" type="pres">
      <dgm:prSet presAssocID="{F29A067B-936D-4102-863E-6FAE1201FECE}" presName="parentText" presStyleLbl="node1" presStyleIdx="0" presStyleCnt="6">
        <dgm:presLayoutVars>
          <dgm:chMax val="0"/>
          <dgm:bulletEnabled val="1"/>
        </dgm:presLayoutVars>
      </dgm:prSet>
      <dgm:spPr/>
      <dgm:t>
        <a:bodyPr/>
        <a:lstStyle/>
        <a:p>
          <a:endParaRPr lang="es-MX"/>
        </a:p>
      </dgm:t>
    </dgm:pt>
    <dgm:pt modelId="{1BB71020-FA34-4BD1-8FE6-A890A7C712D1}" type="pres">
      <dgm:prSet presAssocID="{F29A067B-936D-4102-863E-6FAE1201FECE}" presName="negativeSpace" presStyleCnt="0"/>
      <dgm:spPr/>
    </dgm:pt>
    <dgm:pt modelId="{45BB1B5D-2241-4975-9F06-D34181E5E06E}" type="pres">
      <dgm:prSet presAssocID="{F29A067B-936D-4102-863E-6FAE1201FECE}" presName="childText" presStyleLbl="conFgAcc1" presStyleIdx="0" presStyleCnt="6">
        <dgm:presLayoutVars>
          <dgm:bulletEnabled val="1"/>
        </dgm:presLayoutVars>
      </dgm:prSet>
      <dgm:spPr/>
    </dgm:pt>
    <dgm:pt modelId="{F5AFF1FB-09A5-405C-8ADB-E13EE92C53C4}" type="pres">
      <dgm:prSet presAssocID="{EF3A23A2-1FC1-4341-9EB2-CEF127B8950C}" presName="spaceBetweenRectangles" presStyleCnt="0"/>
      <dgm:spPr/>
    </dgm:pt>
    <dgm:pt modelId="{55394415-83CD-4784-9CCB-EC39170559CA}" type="pres">
      <dgm:prSet presAssocID="{207A316B-1DEA-4106-9F64-5F303AA96CA7}" presName="parentLin" presStyleCnt="0"/>
      <dgm:spPr/>
    </dgm:pt>
    <dgm:pt modelId="{DA94CBFD-EE6A-4062-A308-A3C46479E2C7}" type="pres">
      <dgm:prSet presAssocID="{207A316B-1DEA-4106-9F64-5F303AA96CA7}" presName="parentLeftMargin" presStyleLbl="node1" presStyleIdx="0" presStyleCnt="6"/>
      <dgm:spPr/>
      <dgm:t>
        <a:bodyPr/>
        <a:lstStyle/>
        <a:p>
          <a:endParaRPr lang="es-MX"/>
        </a:p>
      </dgm:t>
    </dgm:pt>
    <dgm:pt modelId="{8BB9D38C-67EC-46F1-B388-3D04DB36F2D2}" type="pres">
      <dgm:prSet presAssocID="{207A316B-1DEA-4106-9F64-5F303AA96CA7}" presName="parentText" presStyleLbl="node1" presStyleIdx="1" presStyleCnt="6">
        <dgm:presLayoutVars>
          <dgm:chMax val="0"/>
          <dgm:bulletEnabled val="1"/>
        </dgm:presLayoutVars>
      </dgm:prSet>
      <dgm:spPr/>
      <dgm:t>
        <a:bodyPr/>
        <a:lstStyle/>
        <a:p>
          <a:endParaRPr lang="es-MX"/>
        </a:p>
      </dgm:t>
    </dgm:pt>
    <dgm:pt modelId="{39BC8A6E-FEDC-4EE9-8683-552E1E116B43}" type="pres">
      <dgm:prSet presAssocID="{207A316B-1DEA-4106-9F64-5F303AA96CA7}" presName="negativeSpace" presStyleCnt="0"/>
      <dgm:spPr/>
    </dgm:pt>
    <dgm:pt modelId="{FA2A2D03-3022-4794-96E9-7EB77650B6D1}" type="pres">
      <dgm:prSet presAssocID="{207A316B-1DEA-4106-9F64-5F303AA96CA7}" presName="childText" presStyleLbl="conFgAcc1" presStyleIdx="1" presStyleCnt="6">
        <dgm:presLayoutVars>
          <dgm:bulletEnabled val="1"/>
        </dgm:presLayoutVars>
      </dgm:prSet>
      <dgm:spPr/>
    </dgm:pt>
    <dgm:pt modelId="{4B242773-69EC-45CE-A38B-7B59B14D7458}" type="pres">
      <dgm:prSet presAssocID="{D2878364-E66D-4D9C-AB71-5FE8FC89DF37}" presName="spaceBetweenRectangles" presStyleCnt="0"/>
      <dgm:spPr/>
    </dgm:pt>
    <dgm:pt modelId="{2AE380FD-EA9F-4A9E-9EA5-6E888A788138}" type="pres">
      <dgm:prSet presAssocID="{84CD8A00-EAD7-4887-918B-272DB6913440}" presName="parentLin" presStyleCnt="0"/>
      <dgm:spPr/>
    </dgm:pt>
    <dgm:pt modelId="{584A23B6-85A7-4526-B701-085CBF275669}" type="pres">
      <dgm:prSet presAssocID="{84CD8A00-EAD7-4887-918B-272DB6913440}" presName="parentLeftMargin" presStyleLbl="node1" presStyleIdx="1" presStyleCnt="6"/>
      <dgm:spPr/>
      <dgm:t>
        <a:bodyPr/>
        <a:lstStyle/>
        <a:p>
          <a:endParaRPr lang="es-MX"/>
        </a:p>
      </dgm:t>
    </dgm:pt>
    <dgm:pt modelId="{AFD5B033-913D-4B45-A470-F11F53A25B32}" type="pres">
      <dgm:prSet presAssocID="{84CD8A00-EAD7-4887-918B-272DB6913440}" presName="parentText" presStyleLbl="node1" presStyleIdx="2" presStyleCnt="6">
        <dgm:presLayoutVars>
          <dgm:chMax val="0"/>
          <dgm:bulletEnabled val="1"/>
        </dgm:presLayoutVars>
      </dgm:prSet>
      <dgm:spPr/>
      <dgm:t>
        <a:bodyPr/>
        <a:lstStyle/>
        <a:p>
          <a:endParaRPr lang="es-MX"/>
        </a:p>
      </dgm:t>
    </dgm:pt>
    <dgm:pt modelId="{35823C3B-779C-46B7-B29F-004119170447}" type="pres">
      <dgm:prSet presAssocID="{84CD8A00-EAD7-4887-918B-272DB6913440}" presName="negativeSpace" presStyleCnt="0"/>
      <dgm:spPr/>
    </dgm:pt>
    <dgm:pt modelId="{0EBA652D-1B08-4F56-835E-8B3C7FC3439D}" type="pres">
      <dgm:prSet presAssocID="{84CD8A00-EAD7-4887-918B-272DB6913440}" presName="childText" presStyleLbl="conFgAcc1" presStyleIdx="2" presStyleCnt="6">
        <dgm:presLayoutVars>
          <dgm:bulletEnabled val="1"/>
        </dgm:presLayoutVars>
      </dgm:prSet>
      <dgm:spPr/>
    </dgm:pt>
    <dgm:pt modelId="{AD7C6D9D-1CA9-484F-BF5E-B20C858F3100}" type="pres">
      <dgm:prSet presAssocID="{EB3CB527-91C3-439D-B5B9-26315810E6EB}" presName="spaceBetweenRectangles" presStyleCnt="0"/>
      <dgm:spPr/>
    </dgm:pt>
    <dgm:pt modelId="{BCA19072-E9A9-4DC9-9E0F-3A928DBB56F9}" type="pres">
      <dgm:prSet presAssocID="{C9D937FD-D5A2-474B-A335-1DB2838A0837}" presName="parentLin" presStyleCnt="0"/>
      <dgm:spPr/>
    </dgm:pt>
    <dgm:pt modelId="{93E1CD0D-0628-4074-AA2A-F4F294ACEC61}" type="pres">
      <dgm:prSet presAssocID="{C9D937FD-D5A2-474B-A335-1DB2838A0837}" presName="parentLeftMargin" presStyleLbl="node1" presStyleIdx="2" presStyleCnt="6"/>
      <dgm:spPr/>
      <dgm:t>
        <a:bodyPr/>
        <a:lstStyle/>
        <a:p>
          <a:endParaRPr lang="es-MX"/>
        </a:p>
      </dgm:t>
    </dgm:pt>
    <dgm:pt modelId="{6EB35155-276A-40A0-BAF6-E48A8A30EF77}" type="pres">
      <dgm:prSet presAssocID="{C9D937FD-D5A2-474B-A335-1DB2838A0837}" presName="parentText" presStyleLbl="node1" presStyleIdx="3" presStyleCnt="6">
        <dgm:presLayoutVars>
          <dgm:chMax val="0"/>
          <dgm:bulletEnabled val="1"/>
        </dgm:presLayoutVars>
      </dgm:prSet>
      <dgm:spPr/>
      <dgm:t>
        <a:bodyPr/>
        <a:lstStyle/>
        <a:p>
          <a:endParaRPr lang="es-MX"/>
        </a:p>
      </dgm:t>
    </dgm:pt>
    <dgm:pt modelId="{41993902-A29F-4CD7-8437-72A8F116649A}" type="pres">
      <dgm:prSet presAssocID="{C9D937FD-D5A2-474B-A335-1DB2838A0837}" presName="negativeSpace" presStyleCnt="0"/>
      <dgm:spPr/>
    </dgm:pt>
    <dgm:pt modelId="{FC98DEC2-EF1B-41AB-8415-396D0EE792DE}" type="pres">
      <dgm:prSet presAssocID="{C9D937FD-D5A2-474B-A335-1DB2838A0837}" presName="childText" presStyleLbl="conFgAcc1" presStyleIdx="3" presStyleCnt="6">
        <dgm:presLayoutVars>
          <dgm:bulletEnabled val="1"/>
        </dgm:presLayoutVars>
      </dgm:prSet>
      <dgm:spPr/>
    </dgm:pt>
    <dgm:pt modelId="{A6CF7E9F-25A4-4989-813B-993B791C117E}" type="pres">
      <dgm:prSet presAssocID="{66EC435D-6CC5-4B1E-BA00-3F632D5B2D71}" presName="spaceBetweenRectangles" presStyleCnt="0"/>
      <dgm:spPr/>
    </dgm:pt>
    <dgm:pt modelId="{449F84B6-4972-47D5-851D-460E03573813}" type="pres">
      <dgm:prSet presAssocID="{11FAF922-7E36-486A-AE3E-6D9B631E3683}" presName="parentLin" presStyleCnt="0"/>
      <dgm:spPr/>
    </dgm:pt>
    <dgm:pt modelId="{7DC16D7E-205C-485E-A2CC-C7B42D1E1C3E}" type="pres">
      <dgm:prSet presAssocID="{11FAF922-7E36-486A-AE3E-6D9B631E3683}" presName="parentLeftMargin" presStyleLbl="node1" presStyleIdx="3" presStyleCnt="6"/>
      <dgm:spPr/>
      <dgm:t>
        <a:bodyPr/>
        <a:lstStyle/>
        <a:p>
          <a:endParaRPr lang="es-MX"/>
        </a:p>
      </dgm:t>
    </dgm:pt>
    <dgm:pt modelId="{5F55AB34-4386-4AB7-B04A-F707F8131549}" type="pres">
      <dgm:prSet presAssocID="{11FAF922-7E36-486A-AE3E-6D9B631E3683}" presName="parentText" presStyleLbl="node1" presStyleIdx="4" presStyleCnt="6">
        <dgm:presLayoutVars>
          <dgm:chMax val="0"/>
          <dgm:bulletEnabled val="1"/>
        </dgm:presLayoutVars>
      </dgm:prSet>
      <dgm:spPr/>
      <dgm:t>
        <a:bodyPr/>
        <a:lstStyle/>
        <a:p>
          <a:endParaRPr lang="es-MX"/>
        </a:p>
      </dgm:t>
    </dgm:pt>
    <dgm:pt modelId="{2DE580BB-0D7A-435E-A213-2B995D302E73}" type="pres">
      <dgm:prSet presAssocID="{11FAF922-7E36-486A-AE3E-6D9B631E3683}" presName="negativeSpace" presStyleCnt="0"/>
      <dgm:spPr/>
    </dgm:pt>
    <dgm:pt modelId="{DC78DC8A-A144-4B74-9E40-2260547BDF58}" type="pres">
      <dgm:prSet presAssocID="{11FAF922-7E36-486A-AE3E-6D9B631E3683}" presName="childText" presStyleLbl="conFgAcc1" presStyleIdx="4" presStyleCnt="6">
        <dgm:presLayoutVars>
          <dgm:bulletEnabled val="1"/>
        </dgm:presLayoutVars>
      </dgm:prSet>
      <dgm:spPr/>
    </dgm:pt>
    <dgm:pt modelId="{E09E61F2-82AF-4B52-9A64-E199C4DCB048}" type="pres">
      <dgm:prSet presAssocID="{D1D4BCDC-31BA-4919-8E06-58CD0DDF8CDD}" presName="spaceBetweenRectangles" presStyleCnt="0"/>
      <dgm:spPr/>
    </dgm:pt>
    <dgm:pt modelId="{EBC025A0-F2DD-4C39-B541-B14D00261C14}" type="pres">
      <dgm:prSet presAssocID="{34C0AD5C-E4AE-4428-929C-123231F635F2}" presName="parentLin" presStyleCnt="0"/>
      <dgm:spPr/>
    </dgm:pt>
    <dgm:pt modelId="{3A6C0DD1-F42F-4511-A2C5-C8910CA2B818}" type="pres">
      <dgm:prSet presAssocID="{34C0AD5C-E4AE-4428-929C-123231F635F2}" presName="parentLeftMargin" presStyleLbl="node1" presStyleIdx="4" presStyleCnt="6"/>
      <dgm:spPr/>
      <dgm:t>
        <a:bodyPr/>
        <a:lstStyle/>
        <a:p>
          <a:endParaRPr lang="es-MX"/>
        </a:p>
      </dgm:t>
    </dgm:pt>
    <dgm:pt modelId="{93C18A1B-E65D-4505-BB26-F249E3D3B634}" type="pres">
      <dgm:prSet presAssocID="{34C0AD5C-E4AE-4428-929C-123231F635F2}" presName="parentText" presStyleLbl="node1" presStyleIdx="5" presStyleCnt="6">
        <dgm:presLayoutVars>
          <dgm:chMax val="0"/>
          <dgm:bulletEnabled val="1"/>
        </dgm:presLayoutVars>
      </dgm:prSet>
      <dgm:spPr/>
      <dgm:t>
        <a:bodyPr/>
        <a:lstStyle/>
        <a:p>
          <a:endParaRPr lang="es-MX"/>
        </a:p>
      </dgm:t>
    </dgm:pt>
    <dgm:pt modelId="{AC8A1666-727D-4388-B47E-DD71DE95A376}" type="pres">
      <dgm:prSet presAssocID="{34C0AD5C-E4AE-4428-929C-123231F635F2}" presName="negativeSpace" presStyleCnt="0"/>
      <dgm:spPr/>
    </dgm:pt>
    <dgm:pt modelId="{7F96D995-15B7-498D-8E3B-DD2B7EFEBEA1}" type="pres">
      <dgm:prSet presAssocID="{34C0AD5C-E4AE-4428-929C-123231F635F2}" presName="childText" presStyleLbl="conFgAcc1" presStyleIdx="5" presStyleCnt="6">
        <dgm:presLayoutVars>
          <dgm:bulletEnabled val="1"/>
        </dgm:presLayoutVars>
      </dgm:prSet>
      <dgm:spPr/>
    </dgm:pt>
  </dgm:ptLst>
  <dgm:cxnLst>
    <dgm:cxn modelId="{3DDC9E66-D782-4686-95F0-5D5331AB38E5}" type="presOf" srcId="{207A316B-1DEA-4106-9F64-5F303AA96CA7}" destId="{8BB9D38C-67EC-46F1-B388-3D04DB36F2D2}" srcOrd="1" destOrd="0" presId="urn:microsoft.com/office/officeart/2005/8/layout/list1"/>
    <dgm:cxn modelId="{FEFD2E23-F978-4B6E-BA89-0C4F6C97A6D8}" type="presOf" srcId="{207A316B-1DEA-4106-9F64-5F303AA96CA7}" destId="{DA94CBFD-EE6A-4062-A308-A3C46479E2C7}" srcOrd="0" destOrd="0" presId="urn:microsoft.com/office/officeart/2005/8/layout/list1"/>
    <dgm:cxn modelId="{F14EA3B8-E68E-4CDF-A735-54D26337CC0E}" type="presOf" srcId="{C9D937FD-D5A2-474B-A335-1DB2838A0837}" destId="{6EB35155-276A-40A0-BAF6-E48A8A30EF77}" srcOrd="1" destOrd="0" presId="urn:microsoft.com/office/officeart/2005/8/layout/list1"/>
    <dgm:cxn modelId="{4EDD5356-A3E5-49BB-A0EB-978A0AA6FE33}" type="presOf" srcId="{0AC7EFB1-44E6-4E8B-A748-0A253366FFD9}" destId="{FF598FD4-938D-442A-B73A-B1C886929FDF}" srcOrd="0" destOrd="0" presId="urn:microsoft.com/office/officeart/2005/8/layout/list1"/>
    <dgm:cxn modelId="{010B84C3-DEE3-40E5-9668-364F5287734D}" srcId="{0AC7EFB1-44E6-4E8B-A748-0A253366FFD9}" destId="{11FAF922-7E36-486A-AE3E-6D9B631E3683}" srcOrd="4" destOrd="0" parTransId="{EE6C9201-8854-4A9B-B227-50F723CA2099}" sibTransId="{D1D4BCDC-31BA-4919-8E06-58CD0DDF8CDD}"/>
    <dgm:cxn modelId="{8D1A0C0E-B075-4EF3-A4B7-7FCADE2A3195}" type="presOf" srcId="{F29A067B-936D-4102-863E-6FAE1201FECE}" destId="{95D37894-763D-473E-9569-1AB3F75AB72F}" srcOrd="0" destOrd="0" presId="urn:microsoft.com/office/officeart/2005/8/layout/list1"/>
    <dgm:cxn modelId="{84E4A5FA-75C8-4005-A0C8-D2A1A8F5EBE9}" type="presOf" srcId="{11FAF922-7E36-486A-AE3E-6D9B631E3683}" destId="{7DC16D7E-205C-485E-A2CC-C7B42D1E1C3E}" srcOrd="0" destOrd="0" presId="urn:microsoft.com/office/officeart/2005/8/layout/list1"/>
    <dgm:cxn modelId="{B7782311-BA72-4A8F-8C68-B4E8DEE854EF}" srcId="{0AC7EFB1-44E6-4E8B-A748-0A253366FFD9}" destId="{84CD8A00-EAD7-4887-918B-272DB6913440}" srcOrd="2" destOrd="0" parTransId="{9EF84B3D-EBE1-4C61-9E7F-47D8BBFDF353}" sibTransId="{EB3CB527-91C3-439D-B5B9-26315810E6EB}"/>
    <dgm:cxn modelId="{3B259024-7174-4118-9893-BF70EBFB54CE}" type="presOf" srcId="{C9D937FD-D5A2-474B-A335-1DB2838A0837}" destId="{93E1CD0D-0628-4074-AA2A-F4F294ACEC61}" srcOrd="0" destOrd="0" presId="urn:microsoft.com/office/officeart/2005/8/layout/list1"/>
    <dgm:cxn modelId="{819E5D7A-EC14-478D-B76E-B12D8FB40DBD}" type="presOf" srcId="{11FAF922-7E36-486A-AE3E-6D9B631E3683}" destId="{5F55AB34-4386-4AB7-B04A-F707F8131549}" srcOrd="1" destOrd="0" presId="urn:microsoft.com/office/officeart/2005/8/layout/list1"/>
    <dgm:cxn modelId="{8D507050-5E8B-4188-A8B9-A18D15F55EE5}" type="presOf" srcId="{34C0AD5C-E4AE-4428-929C-123231F635F2}" destId="{93C18A1B-E65D-4505-BB26-F249E3D3B634}" srcOrd="1" destOrd="0" presId="urn:microsoft.com/office/officeart/2005/8/layout/list1"/>
    <dgm:cxn modelId="{01A99AE2-6582-47E0-A9DA-4604EEC07566}" srcId="{0AC7EFB1-44E6-4E8B-A748-0A253366FFD9}" destId="{34C0AD5C-E4AE-4428-929C-123231F635F2}" srcOrd="5" destOrd="0" parTransId="{6CBAB878-5AB3-45A0-9006-28DB743404AE}" sibTransId="{61D5CC41-7A43-4E9F-8FFF-2DEDF0C90181}"/>
    <dgm:cxn modelId="{4814E5D4-4151-46D2-B968-C0B9012EAAA8}" type="presOf" srcId="{34C0AD5C-E4AE-4428-929C-123231F635F2}" destId="{3A6C0DD1-F42F-4511-A2C5-C8910CA2B818}" srcOrd="0" destOrd="0" presId="urn:microsoft.com/office/officeart/2005/8/layout/list1"/>
    <dgm:cxn modelId="{A5901AD6-05EA-40EC-829A-41DEE3CD89C8}" srcId="{0AC7EFB1-44E6-4E8B-A748-0A253366FFD9}" destId="{207A316B-1DEA-4106-9F64-5F303AA96CA7}" srcOrd="1" destOrd="0" parTransId="{3AE0C1FC-2F2E-4657-B775-4FAE7E0789BF}" sibTransId="{D2878364-E66D-4D9C-AB71-5FE8FC89DF37}"/>
    <dgm:cxn modelId="{F18B6AC7-0A21-4F99-AE87-2D6815C595A7}" type="presOf" srcId="{84CD8A00-EAD7-4887-918B-272DB6913440}" destId="{584A23B6-85A7-4526-B701-085CBF275669}" srcOrd="0" destOrd="0" presId="urn:microsoft.com/office/officeart/2005/8/layout/list1"/>
    <dgm:cxn modelId="{A8B76BB9-1382-417F-AE37-4D036B425174}" type="presOf" srcId="{F29A067B-936D-4102-863E-6FAE1201FECE}" destId="{2F0D990B-F99D-4BCF-9F17-F1282B88A336}" srcOrd="1" destOrd="0" presId="urn:microsoft.com/office/officeart/2005/8/layout/list1"/>
    <dgm:cxn modelId="{B94E1458-5982-4712-9E65-F3139F6D7FF7}" type="presOf" srcId="{84CD8A00-EAD7-4887-918B-272DB6913440}" destId="{AFD5B033-913D-4B45-A470-F11F53A25B32}" srcOrd="1" destOrd="0" presId="urn:microsoft.com/office/officeart/2005/8/layout/list1"/>
    <dgm:cxn modelId="{194F8B15-6860-4C24-A048-BAEF03795C21}" srcId="{0AC7EFB1-44E6-4E8B-A748-0A253366FFD9}" destId="{C9D937FD-D5A2-474B-A335-1DB2838A0837}" srcOrd="3" destOrd="0" parTransId="{948E11E5-A7AB-4BA9-82A7-4574253B5E17}" sibTransId="{66EC435D-6CC5-4B1E-BA00-3F632D5B2D71}"/>
    <dgm:cxn modelId="{BE1BF756-5306-4C9E-96EF-A46DD9DB099F}" srcId="{0AC7EFB1-44E6-4E8B-A748-0A253366FFD9}" destId="{F29A067B-936D-4102-863E-6FAE1201FECE}" srcOrd="0" destOrd="0" parTransId="{F60163A8-0FB0-4F4F-9C2F-7331354CCAAA}" sibTransId="{EF3A23A2-1FC1-4341-9EB2-CEF127B8950C}"/>
    <dgm:cxn modelId="{75660040-53FD-43A3-882E-FC4CFA24F058}" type="presParOf" srcId="{FF598FD4-938D-442A-B73A-B1C886929FDF}" destId="{B70B6454-364C-4B29-9F12-587B82F620CD}" srcOrd="0" destOrd="0" presId="urn:microsoft.com/office/officeart/2005/8/layout/list1"/>
    <dgm:cxn modelId="{82C676CF-82F1-4DAD-93E6-5D3518E47DFD}" type="presParOf" srcId="{B70B6454-364C-4B29-9F12-587B82F620CD}" destId="{95D37894-763D-473E-9569-1AB3F75AB72F}" srcOrd="0" destOrd="0" presId="urn:microsoft.com/office/officeart/2005/8/layout/list1"/>
    <dgm:cxn modelId="{076CDFEA-BE0C-4724-8107-82ED6FFD0984}" type="presParOf" srcId="{B70B6454-364C-4B29-9F12-587B82F620CD}" destId="{2F0D990B-F99D-4BCF-9F17-F1282B88A336}" srcOrd="1" destOrd="0" presId="urn:microsoft.com/office/officeart/2005/8/layout/list1"/>
    <dgm:cxn modelId="{8A99D6A3-8677-4E28-AAA9-DF86AB87FB81}" type="presParOf" srcId="{FF598FD4-938D-442A-B73A-B1C886929FDF}" destId="{1BB71020-FA34-4BD1-8FE6-A890A7C712D1}" srcOrd="1" destOrd="0" presId="urn:microsoft.com/office/officeart/2005/8/layout/list1"/>
    <dgm:cxn modelId="{D2364896-143A-4E8A-8634-6F6462DBBF17}" type="presParOf" srcId="{FF598FD4-938D-442A-B73A-B1C886929FDF}" destId="{45BB1B5D-2241-4975-9F06-D34181E5E06E}" srcOrd="2" destOrd="0" presId="urn:microsoft.com/office/officeart/2005/8/layout/list1"/>
    <dgm:cxn modelId="{591CB317-047C-4080-80A3-45330D9E16F3}" type="presParOf" srcId="{FF598FD4-938D-442A-B73A-B1C886929FDF}" destId="{F5AFF1FB-09A5-405C-8ADB-E13EE92C53C4}" srcOrd="3" destOrd="0" presId="urn:microsoft.com/office/officeart/2005/8/layout/list1"/>
    <dgm:cxn modelId="{8CA5AB94-918A-4D8C-AED3-E76380BA9BA0}" type="presParOf" srcId="{FF598FD4-938D-442A-B73A-B1C886929FDF}" destId="{55394415-83CD-4784-9CCB-EC39170559CA}" srcOrd="4" destOrd="0" presId="urn:microsoft.com/office/officeart/2005/8/layout/list1"/>
    <dgm:cxn modelId="{61647B32-5FC1-4B6C-A650-4CCB989E4DC1}" type="presParOf" srcId="{55394415-83CD-4784-9CCB-EC39170559CA}" destId="{DA94CBFD-EE6A-4062-A308-A3C46479E2C7}" srcOrd="0" destOrd="0" presId="urn:microsoft.com/office/officeart/2005/8/layout/list1"/>
    <dgm:cxn modelId="{04307FB1-5829-4417-8DF4-A08F8437EDA8}" type="presParOf" srcId="{55394415-83CD-4784-9CCB-EC39170559CA}" destId="{8BB9D38C-67EC-46F1-B388-3D04DB36F2D2}" srcOrd="1" destOrd="0" presId="urn:microsoft.com/office/officeart/2005/8/layout/list1"/>
    <dgm:cxn modelId="{82CC801D-9E25-4437-9BB3-C47DDAD24F88}" type="presParOf" srcId="{FF598FD4-938D-442A-B73A-B1C886929FDF}" destId="{39BC8A6E-FEDC-4EE9-8683-552E1E116B43}" srcOrd="5" destOrd="0" presId="urn:microsoft.com/office/officeart/2005/8/layout/list1"/>
    <dgm:cxn modelId="{BFA270BD-293F-4E6F-A4D1-C9888BF54E0D}" type="presParOf" srcId="{FF598FD4-938D-442A-B73A-B1C886929FDF}" destId="{FA2A2D03-3022-4794-96E9-7EB77650B6D1}" srcOrd="6" destOrd="0" presId="urn:microsoft.com/office/officeart/2005/8/layout/list1"/>
    <dgm:cxn modelId="{9046B8E5-4EC1-49C1-B653-96B126D04B03}" type="presParOf" srcId="{FF598FD4-938D-442A-B73A-B1C886929FDF}" destId="{4B242773-69EC-45CE-A38B-7B59B14D7458}" srcOrd="7" destOrd="0" presId="urn:microsoft.com/office/officeart/2005/8/layout/list1"/>
    <dgm:cxn modelId="{42E60F93-C90A-4ACC-8C0C-5F35B0ABAAE3}" type="presParOf" srcId="{FF598FD4-938D-442A-B73A-B1C886929FDF}" destId="{2AE380FD-EA9F-4A9E-9EA5-6E888A788138}" srcOrd="8" destOrd="0" presId="urn:microsoft.com/office/officeart/2005/8/layout/list1"/>
    <dgm:cxn modelId="{0130EC76-7D3F-4E1D-AC28-26AB8D10CB21}" type="presParOf" srcId="{2AE380FD-EA9F-4A9E-9EA5-6E888A788138}" destId="{584A23B6-85A7-4526-B701-085CBF275669}" srcOrd="0" destOrd="0" presId="urn:microsoft.com/office/officeart/2005/8/layout/list1"/>
    <dgm:cxn modelId="{BEBE0F64-48BA-47CE-8FB7-AC7B546C8D1D}" type="presParOf" srcId="{2AE380FD-EA9F-4A9E-9EA5-6E888A788138}" destId="{AFD5B033-913D-4B45-A470-F11F53A25B32}" srcOrd="1" destOrd="0" presId="urn:microsoft.com/office/officeart/2005/8/layout/list1"/>
    <dgm:cxn modelId="{059EB8EA-FC6F-48C0-B4B0-FD5ADD28469B}" type="presParOf" srcId="{FF598FD4-938D-442A-B73A-B1C886929FDF}" destId="{35823C3B-779C-46B7-B29F-004119170447}" srcOrd="9" destOrd="0" presId="urn:microsoft.com/office/officeart/2005/8/layout/list1"/>
    <dgm:cxn modelId="{46C7EB51-9159-4164-87FF-39173DAB4295}" type="presParOf" srcId="{FF598FD4-938D-442A-B73A-B1C886929FDF}" destId="{0EBA652D-1B08-4F56-835E-8B3C7FC3439D}" srcOrd="10" destOrd="0" presId="urn:microsoft.com/office/officeart/2005/8/layout/list1"/>
    <dgm:cxn modelId="{55418D13-3248-4E18-91BF-AF7AFCFEC26D}" type="presParOf" srcId="{FF598FD4-938D-442A-B73A-B1C886929FDF}" destId="{AD7C6D9D-1CA9-484F-BF5E-B20C858F3100}" srcOrd="11" destOrd="0" presId="urn:microsoft.com/office/officeart/2005/8/layout/list1"/>
    <dgm:cxn modelId="{AA60CE0A-2031-4750-B800-7B1BC12740E1}" type="presParOf" srcId="{FF598FD4-938D-442A-B73A-B1C886929FDF}" destId="{BCA19072-E9A9-4DC9-9E0F-3A928DBB56F9}" srcOrd="12" destOrd="0" presId="urn:microsoft.com/office/officeart/2005/8/layout/list1"/>
    <dgm:cxn modelId="{1769C35B-0C78-4525-AA7A-390DC492111D}" type="presParOf" srcId="{BCA19072-E9A9-4DC9-9E0F-3A928DBB56F9}" destId="{93E1CD0D-0628-4074-AA2A-F4F294ACEC61}" srcOrd="0" destOrd="0" presId="urn:microsoft.com/office/officeart/2005/8/layout/list1"/>
    <dgm:cxn modelId="{1074DFD2-CC1B-4AB2-82D9-62BA05CD49CE}" type="presParOf" srcId="{BCA19072-E9A9-4DC9-9E0F-3A928DBB56F9}" destId="{6EB35155-276A-40A0-BAF6-E48A8A30EF77}" srcOrd="1" destOrd="0" presId="urn:microsoft.com/office/officeart/2005/8/layout/list1"/>
    <dgm:cxn modelId="{7C6F0B8B-9C45-423A-AA4E-7D2268D1500E}" type="presParOf" srcId="{FF598FD4-938D-442A-B73A-B1C886929FDF}" destId="{41993902-A29F-4CD7-8437-72A8F116649A}" srcOrd="13" destOrd="0" presId="urn:microsoft.com/office/officeart/2005/8/layout/list1"/>
    <dgm:cxn modelId="{64A0677C-A0BA-4070-B86A-4D6182DB71E4}" type="presParOf" srcId="{FF598FD4-938D-442A-B73A-B1C886929FDF}" destId="{FC98DEC2-EF1B-41AB-8415-396D0EE792DE}" srcOrd="14" destOrd="0" presId="urn:microsoft.com/office/officeart/2005/8/layout/list1"/>
    <dgm:cxn modelId="{794FB230-6176-4452-9869-84F8428A02C4}" type="presParOf" srcId="{FF598FD4-938D-442A-B73A-B1C886929FDF}" destId="{A6CF7E9F-25A4-4989-813B-993B791C117E}" srcOrd="15" destOrd="0" presId="urn:microsoft.com/office/officeart/2005/8/layout/list1"/>
    <dgm:cxn modelId="{A7DEA8AA-5237-45A3-BB4A-E2658A2100C8}" type="presParOf" srcId="{FF598FD4-938D-442A-B73A-B1C886929FDF}" destId="{449F84B6-4972-47D5-851D-460E03573813}" srcOrd="16" destOrd="0" presId="urn:microsoft.com/office/officeart/2005/8/layout/list1"/>
    <dgm:cxn modelId="{D13E59CB-BB2D-4BBE-98B2-BD69C921346E}" type="presParOf" srcId="{449F84B6-4972-47D5-851D-460E03573813}" destId="{7DC16D7E-205C-485E-A2CC-C7B42D1E1C3E}" srcOrd="0" destOrd="0" presId="urn:microsoft.com/office/officeart/2005/8/layout/list1"/>
    <dgm:cxn modelId="{468525C0-B930-42DC-AC23-6C61D4265C29}" type="presParOf" srcId="{449F84B6-4972-47D5-851D-460E03573813}" destId="{5F55AB34-4386-4AB7-B04A-F707F8131549}" srcOrd="1" destOrd="0" presId="urn:microsoft.com/office/officeart/2005/8/layout/list1"/>
    <dgm:cxn modelId="{83F48643-2D0B-4EFB-9678-34FE381FB13A}" type="presParOf" srcId="{FF598FD4-938D-442A-B73A-B1C886929FDF}" destId="{2DE580BB-0D7A-435E-A213-2B995D302E73}" srcOrd="17" destOrd="0" presId="urn:microsoft.com/office/officeart/2005/8/layout/list1"/>
    <dgm:cxn modelId="{6B1E7190-DCE1-4CA7-897E-B1E649644AA0}" type="presParOf" srcId="{FF598FD4-938D-442A-B73A-B1C886929FDF}" destId="{DC78DC8A-A144-4B74-9E40-2260547BDF58}" srcOrd="18" destOrd="0" presId="urn:microsoft.com/office/officeart/2005/8/layout/list1"/>
    <dgm:cxn modelId="{BC66B015-02B5-46AC-923D-4AE6C06856C8}" type="presParOf" srcId="{FF598FD4-938D-442A-B73A-B1C886929FDF}" destId="{E09E61F2-82AF-4B52-9A64-E199C4DCB048}" srcOrd="19" destOrd="0" presId="urn:microsoft.com/office/officeart/2005/8/layout/list1"/>
    <dgm:cxn modelId="{3DF774D2-0EF7-4B05-843B-36D510E30EF4}" type="presParOf" srcId="{FF598FD4-938D-442A-B73A-B1C886929FDF}" destId="{EBC025A0-F2DD-4C39-B541-B14D00261C14}" srcOrd="20" destOrd="0" presId="urn:microsoft.com/office/officeart/2005/8/layout/list1"/>
    <dgm:cxn modelId="{39649701-3C06-4D66-9272-C0268AA23344}" type="presParOf" srcId="{EBC025A0-F2DD-4C39-B541-B14D00261C14}" destId="{3A6C0DD1-F42F-4511-A2C5-C8910CA2B818}" srcOrd="0" destOrd="0" presId="urn:microsoft.com/office/officeart/2005/8/layout/list1"/>
    <dgm:cxn modelId="{7E161CBF-2028-403A-A3D4-8A3A46477563}" type="presParOf" srcId="{EBC025A0-F2DD-4C39-B541-B14D00261C14}" destId="{93C18A1B-E65D-4505-BB26-F249E3D3B634}" srcOrd="1" destOrd="0" presId="urn:microsoft.com/office/officeart/2005/8/layout/list1"/>
    <dgm:cxn modelId="{A63910E8-EA5E-4B80-AF61-C84DC50B18A4}" type="presParOf" srcId="{FF598FD4-938D-442A-B73A-B1C886929FDF}" destId="{AC8A1666-727D-4388-B47E-DD71DE95A376}" srcOrd="21" destOrd="0" presId="urn:microsoft.com/office/officeart/2005/8/layout/list1"/>
    <dgm:cxn modelId="{A3628C4C-116F-4006-8F26-2C9777C44C1C}" type="presParOf" srcId="{FF598FD4-938D-442A-B73A-B1C886929FDF}" destId="{7F96D995-15B7-498D-8E3B-DD2B7EFEBEA1}" srcOrd="22"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46E8B80-8094-4113-8163-740CCB5DBE31}" type="doc">
      <dgm:prSet loTypeId="urn:microsoft.com/office/officeart/2005/8/layout/equation1" loCatId="process" qsTypeId="urn:microsoft.com/office/officeart/2005/8/quickstyle/simple3" qsCatId="simple" csTypeId="urn:microsoft.com/office/officeart/2005/8/colors/colorful4" csCatId="colorful" phldr="1"/>
      <dgm:spPr/>
      <dgm:t>
        <a:bodyPr/>
        <a:lstStyle/>
        <a:p>
          <a:endParaRPr lang="es-MX"/>
        </a:p>
      </dgm:t>
    </dgm:pt>
    <dgm:pt modelId="{FC6A7FF3-2C8D-45D8-AE49-A69578FABAB3}">
      <dgm:prSet custT="1"/>
      <dgm:spPr/>
      <dgm:t>
        <a:bodyPr/>
        <a:lstStyle/>
        <a:p>
          <a:pPr rtl="0"/>
          <a:r>
            <a:rPr lang="es-MX" sz="1600" b="0" i="0" baseline="0" dirty="0" smtClean="0"/>
            <a:t>Consiste en pagar una cantidad inferior al nominal al comprarlo, reingresando el nominal al venderlo,  en este tipo de transacción no existen pagos periódicos de intereses. </a:t>
          </a:r>
          <a:endParaRPr lang="es-MX" sz="1600" b="0" i="0" baseline="0" dirty="0"/>
        </a:p>
      </dgm:t>
    </dgm:pt>
    <dgm:pt modelId="{106FE063-5425-4911-88E9-0CE83E2A5A37}" type="parTrans" cxnId="{A9A6EA57-62A5-43F2-A86C-CEF17AF6C547}">
      <dgm:prSet/>
      <dgm:spPr/>
      <dgm:t>
        <a:bodyPr/>
        <a:lstStyle/>
        <a:p>
          <a:endParaRPr lang="es-MX"/>
        </a:p>
      </dgm:t>
    </dgm:pt>
    <dgm:pt modelId="{7ED8AB64-BA6D-4484-87F7-6435C2B0EE7A}" type="sibTrans" cxnId="{A9A6EA57-62A5-43F2-A86C-CEF17AF6C547}">
      <dgm:prSet/>
      <dgm:spPr/>
      <dgm:t>
        <a:bodyPr/>
        <a:lstStyle/>
        <a:p>
          <a:endParaRPr lang="es-MX"/>
        </a:p>
      </dgm:t>
    </dgm:pt>
    <dgm:pt modelId="{BFD23987-CD15-4FF9-B8EC-2B398FFAC4C7}">
      <dgm:prSet custT="1"/>
      <dgm:spPr/>
      <dgm:t>
        <a:bodyPr/>
        <a:lstStyle/>
        <a:p>
          <a:pPr rtl="0"/>
          <a:r>
            <a:rPr lang="es-MX" sz="1600" dirty="0" smtClean="0">
              <a:sym typeface="Calibri"/>
            </a:rPr>
            <a:t> </a:t>
          </a:r>
          <a:r>
            <a:rPr lang="es-MX" sz="1800" dirty="0" smtClean="0">
              <a:sym typeface="Calibri"/>
            </a:rPr>
            <a:t>También conocido como cobro de interés “al tirón”.</a:t>
          </a:r>
        </a:p>
      </dgm:t>
    </dgm:pt>
    <dgm:pt modelId="{D537C33F-F02A-4EA2-AF45-D6B74F93FA70}" type="parTrans" cxnId="{1A6A770E-EF80-42DB-A436-50D10A1EBCF4}">
      <dgm:prSet/>
      <dgm:spPr/>
      <dgm:t>
        <a:bodyPr/>
        <a:lstStyle/>
        <a:p>
          <a:endParaRPr lang="es-MX"/>
        </a:p>
      </dgm:t>
    </dgm:pt>
    <dgm:pt modelId="{45AAE738-7801-49DE-9317-9E12D193A361}" type="sibTrans" cxnId="{1A6A770E-EF80-42DB-A436-50D10A1EBCF4}">
      <dgm:prSet/>
      <dgm:spPr/>
      <dgm:t>
        <a:bodyPr/>
        <a:lstStyle/>
        <a:p>
          <a:endParaRPr lang="es-MX"/>
        </a:p>
      </dgm:t>
    </dgm:pt>
    <dgm:pt modelId="{E2870277-6A8C-490B-904C-FEA675EC5008}">
      <dgm:prSet custT="1"/>
      <dgm:spPr/>
      <dgm:t>
        <a:bodyPr/>
        <a:lstStyle/>
        <a:p>
          <a:pPr rtl="0"/>
          <a:r>
            <a:rPr lang="es-MX" sz="1600" b="0" i="0" baseline="0" smtClean="0"/>
            <a:t>Un ejemplo de esta modalidad son los pagarés emitidos por empresas y las letras del Tesoro.</a:t>
          </a:r>
          <a:endParaRPr lang="es-MX" sz="1600" b="0" i="0" baseline="0" dirty="0"/>
        </a:p>
      </dgm:t>
    </dgm:pt>
    <dgm:pt modelId="{6C9944AB-3D57-4518-B9B5-48A70F29F802}" type="parTrans" cxnId="{2EFE0ABC-38DF-40AD-89FC-BB85F17CFCBA}">
      <dgm:prSet/>
      <dgm:spPr/>
      <dgm:t>
        <a:bodyPr/>
        <a:lstStyle/>
        <a:p>
          <a:endParaRPr lang="es-MX"/>
        </a:p>
      </dgm:t>
    </dgm:pt>
    <dgm:pt modelId="{17D32459-00C4-4671-9155-1D67C8815B8B}" type="sibTrans" cxnId="{2EFE0ABC-38DF-40AD-89FC-BB85F17CFCBA}">
      <dgm:prSet/>
      <dgm:spPr/>
      <dgm:t>
        <a:bodyPr/>
        <a:lstStyle/>
        <a:p>
          <a:endParaRPr lang="es-MX"/>
        </a:p>
      </dgm:t>
    </dgm:pt>
    <dgm:pt modelId="{43D984C9-7D0E-457D-A4DE-94DD2A26BB3B}" type="pres">
      <dgm:prSet presAssocID="{346E8B80-8094-4113-8163-740CCB5DBE31}" presName="linearFlow" presStyleCnt="0">
        <dgm:presLayoutVars>
          <dgm:dir/>
          <dgm:resizeHandles val="exact"/>
        </dgm:presLayoutVars>
      </dgm:prSet>
      <dgm:spPr/>
      <dgm:t>
        <a:bodyPr/>
        <a:lstStyle/>
        <a:p>
          <a:endParaRPr lang="es-MX"/>
        </a:p>
      </dgm:t>
    </dgm:pt>
    <dgm:pt modelId="{B7B3C9EC-FA8F-486C-827C-B8A9B0C712F7}" type="pres">
      <dgm:prSet presAssocID="{BFD23987-CD15-4FF9-B8EC-2B398FFAC4C7}" presName="node" presStyleLbl="node1" presStyleIdx="0" presStyleCnt="3">
        <dgm:presLayoutVars>
          <dgm:bulletEnabled val="1"/>
        </dgm:presLayoutVars>
      </dgm:prSet>
      <dgm:spPr/>
      <dgm:t>
        <a:bodyPr/>
        <a:lstStyle/>
        <a:p>
          <a:endParaRPr lang="es-MX"/>
        </a:p>
      </dgm:t>
    </dgm:pt>
    <dgm:pt modelId="{08EECB62-C1B2-4CEB-8AD8-9E117F6EDE2B}" type="pres">
      <dgm:prSet presAssocID="{45AAE738-7801-49DE-9317-9E12D193A361}" presName="spacerL" presStyleCnt="0"/>
      <dgm:spPr/>
    </dgm:pt>
    <dgm:pt modelId="{37AD02C9-FCC3-4FFB-B558-03E775556F5D}" type="pres">
      <dgm:prSet presAssocID="{45AAE738-7801-49DE-9317-9E12D193A361}" presName="sibTrans" presStyleLbl="sibTrans2D1" presStyleIdx="0" presStyleCnt="2"/>
      <dgm:spPr/>
      <dgm:t>
        <a:bodyPr/>
        <a:lstStyle/>
        <a:p>
          <a:endParaRPr lang="es-MX"/>
        </a:p>
      </dgm:t>
    </dgm:pt>
    <dgm:pt modelId="{1776E6B9-67F2-467F-B264-CDA15BC901A3}" type="pres">
      <dgm:prSet presAssocID="{45AAE738-7801-49DE-9317-9E12D193A361}" presName="spacerR" presStyleCnt="0"/>
      <dgm:spPr/>
    </dgm:pt>
    <dgm:pt modelId="{493C6D42-7689-4F0F-8C58-D00D41BB95EE}" type="pres">
      <dgm:prSet presAssocID="{FC6A7FF3-2C8D-45D8-AE49-A69578FABAB3}" presName="node" presStyleLbl="node1" presStyleIdx="1" presStyleCnt="3" custScaleX="161528" custScaleY="161527">
        <dgm:presLayoutVars>
          <dgm:bulletEnabled val="1"/>
        </dgm:presLayoutVars>
      </dgm:prSet>
      <dgm:spPr/>
      <dgm:t>
        <a:bodyPr/>
        <a:lstStyle/>
        <a:p>
          <a:endParaRPr lang="es-MX"/>
        </a:p>
      </dgm:t>
    </dgm:pt>
    <dgm:pt modelId="{6C366BA4-4124-4CE8-A349-A3AFB24F32EC}" type="pres">
      <dgm:prSet presAssocID="{7ED8AB64-BA6D-4484-87F7-6435C2B0EE7A}" presName="spacerL" presStyleCnt="0"/>
      <dgm:spPr/>
    </dgm:pt>
    <dgm:pt modelId="{E240691D-C4CD-499F-98D1-78832F6D7F55}" type="pres">
      <dgm:prSet presAssocID="{7ED8AB64-BA6D-4484-87F7-6435C2B0EE7A}" presName="sibTrans" presStyleLbl="sibTrans2D1" presStyleIdx="1" presStyleCnt="2"/>
      <dgm:spPr/>
      <dgm:t>
        <a:bodyPr/>
        <a:lstStyle/>
        <a:p>
          <a:endParaRPr lang="es-MX"/>
        </a:p>
      </dgm:t>
    </dgm:pt>
    <dgm:pt modelId="{2787EB2D-B78C-4C38-ADC2-6BB0B14F82B1}" type="pres">
      <dgm:prSet presAssocID="{7ED8AB64-BA6D-4484-87F7-6435C2B0EE7A}" presName="spacerR" presStyleCnt="0"/>
      <dgm:spPr/>
    </dgm:pt>
    <dgm:pt modelId="{2B60BEF4-C6E8-4D02-88E0-D79EA7F4BC9F}" type="pres">
      <dgm:prSet presAssocID="{E2870277-6A8C-490B-904C-FEA675EC5008}" presName="node" presStyleLbl="node1" presStyleIdx="2" presStyleCnt="3" custScaleX="127467" custScaleY="134383">
        <dgm:presLayoutVars>
          <dgm:bulletEnabled val="1"/>
        </dgm:presLayoutVars>
      </dgm:prSet>
      <dgm:spPr/>
      <dgm:t>
        <a:bodyPr/>
        <a:lstStyle/>
        <a:p>
          <a:endParaRPr lang="es-MX"/>
        </a:p>
      </dgm:t>
    </dgm:pt>
  </dgm:ptLst>
  <dgm:cxnLst>
    <dgm:cxn modelId="{DE3BF08A-5CBB-4080-B299-61117297F6D3}" type="presOf" srcId="{E2870277-6A8C-490B-904C-FEA675EC5008}" destId="{2B60BEF4-C6E8-4D02-88E0-D79EA7F4BC9F}" srcOrd="0" destOrd="0" presId="urn:microsoft.com/office/officeart/2005/8/layout/equation1"/>
    <dgm:cxn modelId="{1A6A770E-EF80-42DB-A436-50D10A1EBCF4}" srcId="{346E8B80-8094-4113-8163-740CCB5DBE31}" destId="{BFD23987-CD15-4FF9-B8EC-2B398FFAC4C7}" srcOrd="0" destOrd="0" parTransId="{D537C33F-F02A-4EA2-AF45-D6B74F93FA70}" sibTransId="{45AAE738-7801-49DE-9317-9E12D193A361}"/>
    <dgm:cxn modelId="{09C3FC4E-58BF-4684-A46A-BEFDCAAB9B30}" type="presOf" srcId="{BFD23987-CD15-4FF9-B8EC-2B398FFAC4C7}" destId="{B7B3C9EC-FA8F-486C-827C-B8A9B0C712F7}" srcOrd="0" destOrd="0" presId="urn:microsoft.com/office/officeart/2005/8/layout/equation1"/>
    <dgm:cxn modelId="{F35FDC5E-9CA0-4FCD-818C-1A1FA9849C4B}" type="presOf" srcId="{346E8B80-8094-4113-8163-740CCB5DBE31}" destId="{43D984C9-7D0E-457D-A4DE-94DD2A26BB3B}" srcOrd="0" destOrd="0" presId="urn:microsoft.com/office/officeart/2005/8/layout/equation1"/>
    <dgm:cxn modelId="{B7FFB439-48B6-4C7F-999F-297426D2EF08}" type="presOf" srcId="{7ED8AB64-BA6D-4484-87F7-6435C2B0EE7A}" destId="{E240691D-C4CD-499F-98D1-78832F6D7F55}" srcOrd="0" destOrd="0" presId="urn:microsoft.com/office/officeart/2005/8/layout/equation1"/>
    <dgm:cxn modelId="{A9A6EA57-62A5-43F2-A86C-CEF17AF6C547}" srcId="{346E8B80-8094-4113-8163-740CCB5DBE31}" destId="{FC6A7FF3-2C8D-45D8-AE49-A69578FABAB3}" srcOrd="1" destOrd="0" parTransId="{106FE063-5425-4911-88E9-0CE83E2A5A37}" sibTransId="{7ED8AB64-BA6D-4484-87F7-6435C2B0EE7A}"/>
    <dgm:cxn modelId="{0D7E810A-4966-457D-B578-52E3B42F8E87}" type="presOf" srcId="{FC6A7FF3-2C8D-45D8-AE49-A69578FABAB3}" destId="{493C6D42-7689-4F0F-8C58-D00D41BB95EE}" srcOrd="0" destOrd="0" presId="urn:microsoft.com/office/officeart/2005/8/layout/equation1"/>
    <dgm:cxn modelId="{582FE3C5-AE2A-4B0B-9BF6-F0E1EA930EC2}" type="presOf" srcId="{45AAE738-7801-49DE-9317-9E12D193A361}" destId="{37AD02C9-FCC3-4FFB-B558-03E775556F5D}" srcOrd="0" destOrd="0" presId="urn:microsoft.com/office/officeart/2005/8/layout/equation1"/>
    <dgm:cxn modelId="{2EFE0ABC-38DF-40AD-89FC-BB85F17CFCBA}" srcId="{346E8B80-8094-4113-8163-740CCB5DBE31}" destId="{E2870277-6A8C-490B-904C-FEA675EC5008}" srcOrd="2" destOrd="0" parTransId="{6C9944AB-3D57-4518-B9B5-48A70F29F802}" sibTransId="{17D32459-00C4-4671-9155-1D67C8815B8B}"/>
    <dgm:cxn modelId="{20421EFB-9D55-447C-BDFA-4266BDF8B10C}" type="presParOf" srcId="{43D984C9-7D0E-457D-A4DE-94DD2A26BB3B}" destId="{B7B3C9EC-FA8F-486C-827C-B8A9B0C712F7}" srcOrd="0" destOrd="0" presId="urn:microsoft.com/office/officeart/2005/8/layout/equation1"/>
    <dgm:cxn modelId="{4FB8FFEB-A13B-43BE-8E7B-E974BB4496F4}" type="presParOf" srcId="{43D984C9-7D0E-457D-A4DE-94DD2A26BB3B}" destId="{08EECB62-C1B2-4CEB-8AD8-9E117F6EDE2B}" srcOrd="1" destOrd="0" presId="urn:microsoft.com/office/officeart/2005/8/layout/equation1"/>
    <dgm:cxn modelId="{1D366A97-D2E0-49F2-BA5D-D75479700868}" type="presParOf" srcId="{43D984C9-7D0E-457D-A4DE-94DD2A26BB3B}" destId="{37AD02C9-FCC3-4FFB-B558-03E775556F5D}" srcOrd="2" destOrd="0" presId="urn:microsoft.com/office/officeart/2005/8/layout/equation1"/>
    <dgm:cxn modelId="{55A5B04E-1E52-4636-A2FD-E4B2FE723690}" type="presParOf" srcId="{43D984C9-7D0E-457D-A4DE-94DD2A26BB3B}" destId="{1776E6B9-67F2-467F-B264-CDA15BC901A3}" srcOrd="3" destOrd="0" presId="urn:microsoft.com/office/officeart/2005/8/layout/equation1"/>
    <dgm:cxn modelId="{653E756D-F492-418C-9BFE-821E6C3BA60C}" type="presParOf" srcId="{43D984C9-7D0E-457D-A4DE-94DD2A26BB3B}" destId="{493C6D42-7689-4F0F-8C58-D00D41BB95EE}" srcOrd="4" destOrd="0" presId="urn:microsoft.com/office/officeart/2005/8/layout/equation1"/>
    <dgm:cxn modelId="{03AD0984-D685-4A6D-B74D-EC11970C5E6E}" type="presParOf" srcId="{43D984C9-7D0E-457D-A4DE-94DD2A26BB3B}" destId="{6C366BA4-4124-4CE8-A349-A3AFB24F32EC}" srcOrd="5" destOrd="0" presId="urn:microsoft.com/office/officeart/2005/8/layout/equation1"/>
    <dgm:cxn modelId="{EFFEB89B-CA31-4ACF-AA96-0719F696974B}" type="presParOf" srcId="{43D984C9-7D0E-457D-A4DE-94DD2A26BB3B}" destId="{E240691D-C4CD-499F-98D1-78832F6D7F55}" srcOrd="6" destOrd="0" presId="urn:microsoft.com/office/officeart/2005/8/layout/equation1"/>
    <dgm:cxn modelId="{568752F8-1523-4BAF-B19D-0679F690BDAF}" type="presParOf" srcId="{43D984C9-7D0E-457D-A4DE-94DD2A26BB3B}" destId="{2787EB2D-B78C-4C38-ADC2-6BB0B14F82B1}" srcOrd="7" destOrd="0" presId="urn:microsoft.com/office/officeart/2005/8/layout/equation1"/>
    <dgm:cxn modelId="{5D0A19CE-21B0-412D-B669-30C63C345544}" type="presParOf" srcId="{43D984C9-7D0E-457D-A4DE-94DD2A26BB3B}" destId="{2B60BEF4-C6E8-4D02-88E0-D79EA7F4BC9F}" srcOrd="8" destOrd="0" presId="urn:microsoft.com/office/officeart/2005/8/layout/equati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FE17F83-91FF-45AB-9427-57813C801F11}" type="doc">
      <dgm:prSet loTypeId="urn:microsoft.com/office/officeart/2005/8/layout/chevron1" loCatId="process" qsTypeId="urn:microsoft.com/office/officeart/2005/8/quickstyle/simple2" qsCatId="simple" csTypeId="urn:microsoft.com/office/officeart/2005/8/colors/accent1_4" csCatId="accent1" phldr="1"/>
      <dgm:spPr/>
    </dgm:pt>
    <dgm:pt modelId="{F0022EE4-F79A-49FB-A3FA-F7C6C94D5A23}">
      <dgm:prSet phldrT="[Texto]" custT="1"/>
      <dgm:spPr/>
      <dgm:t>
        <a:bodyPr/>
        <a:lstStyle/>
        <a:p>
          <a:r>
            <a:rPr lang="es-MX" sz="2800" dirty="0" smtClean="0"/>
            <a:t>Cupón cero</a:t>
          </a:r>
          <a:endParaRPr lang="es-MX" sz="2800" dirty="0"/>
        </a:p>
      </dgm:t>
    </dgm:pt>
    <dgm:pt modelId="{B007C4A7-B297-443C-8E88-8D530573B920}" type="parTrans" cxnId="{93D08FDF-0033-4529-91AA-D5A77E71A9C2}">
      <dgm:prSet/>
      <dgm:spPr/>
      <dgm:t>
        <a:bodyPr/>
        <a:lstStyle/>
        <a:p>
          <a:endParaRPr lang="es-MX"/>
        </a:p>
      </dgm:t>
    </dgm:pt>
    <dgm:pt modelId="{3559DBCD-65C5-4F03-B645-3CAB0D902292}" type="sibTrans" cxnId="{93D08FDF-0033-4529-91AA-D5A77E71A9C2}">
      <dgm:prSet/>
      <dgm:spPr/>
      <dgm:t>
        <a:bodyPr/>
        <a:lstStyle/>
        <a:p>
          <a:endParaRPr lang="es-MX"/>
        </a:p>
      </dgm:t>
    </dgm:pt>
    <dgm:pt modelId="{988B4C35-5081-483F-8B53-CA8283D143A9}">
      <dgm:prSet phldrT="[Texto]"/>
      <dgm:spPr/>
      <dgm:t>
        <a:bodyPr/>
        <a:lstStyle/>
        <a:p>
          <a:r>
            <a:rPr lang="es-MX" dirty="0" smtClean="0">
              <a:sym typeface="Calibri"/>
            </a:rPr>
            <a:t>Se adquieren por su valor nominal y el cobro de intereses se cobra al final de la deuda. </a:t>
          </a:r>
          <a:endParaRPr lang="es-MX" dirty="0" smtClean="0"/>
        </a:p>
      </dgm:t>
    </dgm:pt>
    <dgm:pt modelId="{0FDF5064-EC35-4B6C-98EF-294FCA74E9DC}" type="parTrans" cxnId="{2BE1AF0E-68F1-4251-A298-657874A67338}">
      <dgm:prSet/>
      <dgm:spPr/>
      <dgm:t>
        <a:bodyPr/>
        <a:lstStyle/>
        <a:p>
          <a:endParaRPr lang="es-MX"/>
        </a:p>
      </dgm:t>
    </dgm:pt>
    <dgm:pt modelId="{8DC2848B-B8D4-4C5E-A40B-EF05B684C64C}" type="sibTrans" cxnId="{2BE1AF0E-68F1-4251-A298-657874A67338}">
      <dgm:prSet/>
      <dgm:spPr/>
      <dgm:t>
        <a:bodyPr/>
        <a:lstStyle/>
        <a:p>
          <a:endParaRPr lang="es-MX"/>
        </a:p>
      </dgm:t>
    </dgm:pt>
    <dgm:pt modelId="{92133512-E23A-497C-9CAD-996198EBB9C1}">
      <dgm:prSet phldrT="[Texto]"/>
      <dgm:spPr/>
      <dgm:t>
        <a:bodyPr/>
        <a:lstStyle/>
        <a:p>
          <a:r>
            <a:rPr lang="es-MX" dirty="0" smtClean="0">
              <a:sym typeface="Calibri"/>
            </a:rPr>
            <a:t>Los más comunes son los bonos de caja y de tesorería bancarios.</a:t>
          </a:r>
        </a:p>
      </dgm:t>
    </dgm:pt>
    <dgm:pt modelId="{74F456E0-95FB-46A4-88C4-B2AC8409D225}" type="parTrans" cxnId="{E27810B3-CAEC-40C1-B027-A66E122F3B15}">
      <dgm:prSet/>
      <dgm:spPr/>
      <dgm:t>
        <a:bodyPr/>
        <a:lstStyle/>
        <a:p>
          <a:endParaRPr lang="es-MX"/>
        </a:p>
      </dgm:t>
    </dgm:pt>
    <dgm:pt modelId="{9F0A5C29-3979-4CEE-A47D-198F065570AD}" type="sibTrans" cxnId="{E27810B3-CAEC-40C1-B027-A66E122F3B15}">
      <dgm:prSet/>
      <dgm:spPr/>
      <dgm:t>
        <a:bodyPr/>
        <a:lstStyle/>
        <a:p>
          <a:endParaRPr lang="es-MX"/>
        </a:p>
      </dgm:t>
    </dgm:pt>
    <dgm:pt modelId="{2E97A6E3-C668-4AA0-9679-794A4D46EA44}" type="pres">
      <dgm:prSet presAssocID="{2FE17F83-91FF-45AB-9427-57813C801F11}" presName="Name0" presStyleCnt="0">
        <dgm:presLayoutVars>
          <dgm:dir/>
          <dgm:animLvl val="lvl"/>
          <dgm:resizeHandles val="exact"/>
        </dgm:presLayoutVars>
      </dgm:prSet>
      <dgm:spPr/>
    </dgm:pt>
    <dgm:pt modelId="{E8288143-E544-4383-9C92-177C491D910D}" type="pres">
      <dgm:prSet presAssocID="{F0022EE4-F79A-49FB-A3FA-F7C6C94D5A23}" presName="parTxOnly" presStyleLbl="node1" presStyleIdx="0" presStyleCnt="3">
        <dgm:presLayoutVars>
          <dgm:chMax val="0"/>
          <dgm:chPref val="0"/>
          <dgm:bulletEnabled val="1"/>
        </dgm:presLayoutVars>
      </dgm:prSet>
      <dgm:spPr/>
      <dgm:t>
        <a:bodyPr/>
        <a:lstStyle/>
        <a:p>
          <a:endParaRPr lang="es-MX"/>
        </a:p>
      </dgm:t>
    </dgm:pt>
    <dgm:pt modelId="{534C3B12-61E7-4DBD-A8DD-76FA87D37E43}" type="pres">
      <dgm:prSet presAssocID="{3559DBCD-65C5-4F03-B645-3CAB0D902292}" presName="parTxOnlySpace" presStyleCnt="0"/>
      <dgm:spPr/>
    </dgm:pt>
    <dgm:pt modelId="{D4ADBE64-9655-4D5B-96E6-3A3FE0CE6192}" type="pres">
      <dgm:prSet presAssocID="{988B4C35-5081-483F-8B53-CA8283D143A9}" presName="parTxOnly" presStyleLbl="node1" presStyleIdx="1" presStyleCnt="3">
        <dgm:presLayoutVars>
          <dgm:chMax val="0"/>
          <dgm:chPref val="0"/>
          <dgm:bulletEnabled val="1"/>
        </dgm:presLayoutVars>
      </dgm:prSet>
      <dgm:spPr/>
      <dgm:t>
        <a:bodyPr/>
        <a:lstStyle/>
        <a:p>
          <a:endParaRPr lang="es-MX"/>
        </a:p>
      </dgm:t>
    </dgm:pt>
    <dgm:pt modelId="{31633AF9-8A79-4F4D-8833-70B8CC2DD236}" type="pres">
      <dgm:prSet presAssocID="{8DC2848B-B8D4-4C5E-A40B-EF05B684C64C}" presName="parTxOnlySpace" presStyleCnt="0"/>
      <dgm:spPr/>
    </dgm:pt>
    <dgm:pt modelId="{42A66143-1AA7-43F2-B330-EB9C0CA2B0F2}" type="pres">
      <dgm:prSet presAssocID="{92133512-E23A-497C-9CAD-996198EBB9C1}" presName="parTxOnly" presStyleLbl="node1" presStyleIdx="2" presStyleCnt="3">
        <dgm:presLayoutVars>
          <dgm:chMax val="0"/>
          <dgm:chPref val="0"/>
          <dgm:bulletEnabled val="1"/>
        </dgm:presLayoutVars>
      </dgm:prSet>
      <dgm:spPr/>
      <dgm:t>
        <a:bodyPr/>
        <a:lstStyle/>
        <a:p>
          <a:endParaRPr lang="es-MX"/>
        </a:p>
      </dgm:t>
    </dgm:pt>
  </dgm:ptLst>
  <dgm:cxnLst>
    <dgm:cxn modelId="{E27810B3-CAEC-40C1-B027-A66E122F3B15}" srcId="{2FE17F83-91FF-45AB-9427-57813C801F11}" destId="{92133512-E23A-497C-9CAD-996198EBB9C1}" srcOrd="2" destOrd="0" parTransId="{74F456E0-95FB-46A4-88C4-B2AC8409D225}" sibTransId="{9F0A5C29-3979-4CEE-A47D-198F065570AD}"/>
    <dgm:cxn modelId="{9A09421D-169D-48B0-8B2D-6ACF70CFE5C9}" type="presOf" srcId="{92133512-E23A-497C-9CAD-996198EBB9C1}" destId="{42A66143-1AA7-43F2-B330-EB9C0CA2B0F2}" srcOrd="0" destOrd="0" presId="urn:microsoft.com/office/officeart/2005/8/layout/chevron1"/>
    <dgm:cxn modelId="{93D08FDF-0033-4529-91AA-D5A77E71A9C2}" srcId="{2FE17F83-91FF-45AB-9427-57813C801F11}" destId="{F0022EE4-F79A-49FB-A3FA-F7C6C94D5A23}" srcOrd="0" destOrd="0" parTransId="{B007C4A7-B297-443C-8E88-8D530573B920}" sibTransId="{3559DBCD-65C5-4F03-B645-3CAB0D902292}"/>
    <dgm:cxn modelId="{29495D50-314F-4E39-989D-68D465CDFC2F}" type="presOf" srcId="{988B4C35-5081-483F-8B53-CA8283D143A9}" destId="{D4ADBE64-9655-4D5B-96E6-3A3FE0CE6192}" srcOrd="0" destOrd="0" presId="urn:microsoft.com/office/officeart/2005/8/layout/chevron1"/>
    <dgm:cxn modelId="{930FD4C0-5B03-4327-A8FB-C4C3ED342BF9}" type="presOf" srcId="{2FE17F83-91FF-45AB-9427-57813C801F11}" destId="{2E97A6E3-C668-4AA0-9679-794A4D46EA44}" srcOrd="0" destOrd="0" presId="urn:microsoft.com/office/officeart/2005/8/layout/chevron1"/>
    <dgm:cxn modelId="{8B8DABCD-3C75-4E6A-9D38-0AF35196B071}" type="presOf" srcId="{F0022EE4-F79A-49FB-A3FA-F7C6C94D5A23}" destId="{E8288143-E544-4383-9C92-177C491D910D}" srcOrd="0" destOrd="0" presId="urn:microsoft.com/office/officeart/2005/8/layout/chevron1"/>
    <dgm:cxn modelId="{2BE1AF0E-68F1-4251-A298-657874A67338}" srcId="{2FE17F83-91FF-45AB-9427-57813C801F11}" destId="{988B4C35-5081-483F-8B53-CA8283D143A9}" srcOrd="1" destOrd="0" parTransId="{0FDF5064-EC35-4B6C-98EF-294FCA74E9DC}" sibTransId="{8DC2848B-B8D4-4C5E-A40B-EF05B684C64C}"/>
    <dgm:cxn modelId="{12D88867-A29B-43FC-91FB-C8A7B3CA368F}" type="presParOf" srcId="{2E97A6E3-C668-4AA0-9679-794A4D46EA44}" destId="{E8288143-E544-4383-9C92-177C491D910D}" srcOrd="0" destOrd="0" presId="urn:microsoft.com/office/officeart/2005/8/layout/chevron1"/>
    <dgm:cxn modelId="{FC446503-BECD-40CA-85D7-6F491D35F54F}" type="presParOf" srcId="{2E97A6E3-C668-4AA0-9679-794A4D46EA44}" destId="{534C3B12-61E7-4DBD-A8DD-76FA87D37E43}" srcOrd="1" destOrd="0" presId="urn:microsoft.com/office/officeart/2005/8/layout/chevron1"/>
    <dgm:cxn modelId="{EEA1075E-89DD-4F55-A417-73606FED4275}" type="presParOf" srcId="{2E97A6E3-C668-4AA0-9679-794A4D46EA44}" destId="{D4ADBE64-9655-4D5B-96E6-3A3FE0CE6192}" srcOrd="2" destOrd="0" presId="urn:microsoft.com/office/officeart/2005/8/layout/chevron1"/>
    <dgm:cxn modelId="{32E90ECD-3CE3-4D9A-9C70-92BC14CD2D2C}" type="presParOf" srcId="{2E97A6E3-C668-4AA0-9679-794A4D46EA44}" destId="{31633AF9-8A79-4F4D-8833-70B8CC2DD236}" srcOrd="3" destOrd="0" presId="urn:microsoft.com/office/officeart/2005/8/layout/chevron1"/>
    <dgm:cxn modelId="{9B1022BB-35E5-406D-8ED0-D8629E225712}" type="presParOf" srcId="{2E97A6E3-C668-4AA0-9679-794A4D46EA44}" destId="{42A66143-1AA7-43F2-B330-EB9C0CA2B0F2}" srcOrd="4" destOrd="0" presId="urn:microsoft.com/office/officeart/2005/8/layout/chevr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BFCBA38-1C7D-4618-81F5-5C7F4496447D}" type="doc">
      <dgm:prSet loTypeId="urn:microsoft.com/office/officeart/2005/8/layout/hierarchy3" loCatId="hierarchy" qsTypeId="urn:microsoft.com/office/officeart/2005/8/quickstyle/simple1" qsCatId="simple" csTypeId="urn:microsoft.com/office/officeart/2005/8/colors/accent5_4" csCatId="accent5"/>
      <dgm:spPr/>
      <dgm:t>
        <a:bodyPr/>
        <a:lstStyle/>
        <a:p>
          <a:endParaRPr lang="es-MX"/>
        </a:p>
      </dgm:t>
    </dgm:pt>
    <dgm:pt modelId="{1EA584EA-E8A2-43D9-855D-6CA94FB7B8F9}">
      <dgm:prSet/>
      <dgm:spPr/>
      <dgm:t>
        <a:bodyPr/>
        <a:lstStyle/>
        <a:p>
          <a:pPr rtl="0"/>
          <a:r>
            <a:rPr lang="es-MX" b="0" i="0" baseline="0" dirty="0" smtClean="0"/>
            <a:t>A tipo variable</a:t>
          </a:r>
          <a:endParaRPr lang="es-MX" dirty="0"/>
        </a:p>
      </dgm:t>
    </dgm:pt>
    <dgm:pt modelId="{CC1BD292-312C-4BF6-A136-9AD1DF518DA6}" type="parTrans" cxnId="{609C2F23-4EDE-4ED2-ABC7-0A529F4473A2}">
      <dgm:prSet/>
      <dgm:spPr/>
      <dgm:t>
        <a:bodyPr/>
        <a:lstStyle/>
        <a:p>
          <a:endParaRPr lang="es-MX"/>
        </a:p>
      </dgm:t>
    </dgm:pt>
    <dgm:pt modelId="{6B52E125-B2A6-415D-9889-4722B6FEEDF8}" type="sibTrans" cxnId="{609C2F23-4EDE-4ED2-ABC7-0A529F4473A2}">
      <dgm:prSet/>
      <dgm:spPr/>
      <dgm:t>
        <a:bodyPr/>
        <a:lstStyle/>
        <a:p>
          <a:endParaRPr lang="es-MX"/>
        </a:p>
      </dgm:t>
    </dgm:pt>
    <dgm:pt modelId="{07711AD7-2579-4A21-A37F-BAB35678AA2A}">
      <dgm:prSet/>
      <dgm:spPr/>
      <dgm:t>
        <a:bodyPr/>
        <a:lstStyle/>
        <a:p>
          <a:pPr rtl="0"/>
          <a:r>
            <a:rPr lang="es-MX" b="0" i="0" baseline="0" dirty="0" smtClean="0"/>
            <a:t>Se emiten sin tipo fijo y se establece de acuerdo con alguno de referencia como el interbancario añadiendo alguna cantidad fija.</a:t>
          </a:r>
          <a:endParaRPr lang="es-MX" dirty="0"/>
        </a:p>
      </dgm:t>
    </dgm:pt>
    <dgm:pt modelId="{B74B08FD-9240-45D1-BD0D-6EAD1D0630DE}" type="parTrans" cxnId="{F580E32E-3DE4-42DE-AAF8-6FC26D15BD7D}">
      <dgm:prSet/>
      <dgm:spPr/>
      <dgm:t>
        <a:bodyPr/>
        <a:lstStyle/>
        <a:p>
          <a:endParaRPr lang="es-MX"/>
        </a:p>
      </dgm:t>
    </dgm:pt>
    <dgm:pt modelId="{343B1175-D973-4EDB-9559-093661C7B5F5}" type="sibTrans" cxnId="{F580E32E-3DE4-42DE-AAF8-6FC26D15BD7D}">
      <dgm:prSet/>
      <dgm:spPr/>
      <dgm:t>
        <a:bodyPr/>
        <a:lstStyle/>
        <a:p>
          <a:endParaRPr lang="es-MX"/>
        </a:p>
      </dgm:t>
    </dgm:pt>
    <dgm:pt modelId="{8992821D-098D-48A6-BB4D-EDC339FB8645}" type="pres">
      <dgm:prSet presAssocID="{3BFCBA38-1C7D-4618-81F5-5C7F4496447D}" presName="diagram" presStyleCnt="0">
        <dgm:presLayoutVars>
          <dgm:chPref val="1"/>
          <dgm:dir/>
          <dgm:animOne val="branch"/>
          <dgm:animLvl val="lvl"/>
          <dgm:resizeHandles/>
        </dgm:presLayoutVars>
      </dgm:prSet>
      <dgm:spPr/>
      <dgm:t>
        <a:bodyPr/>
        <a:lstStyle/>
        <a:p>
          <a:endParaRPr lang="es-MX"/>
        </a:p>
      </dgm:t>
    </dgm:pt>
    <dgm:pt modelId="{F9A20593-B5F1-4811-9CEB-26F18F57EB78}" type="pres">
      <dgm:prSet presAssocID="{1EA584EA-E8A2-43D9-855D-6CA94FB7B8F9}" presName="root" presStyleCnt="0"/>
      <dgm:spPr/>
    </dgm:pt>
    <dgm:pt modelId="{BE991DF2-1F8A-4587-8CC9-2E46DB11FA3D}" type="pres">
      <dgm:prSet presAssocID="{1EA584EA-E8A2-43D9-855D-6CA94FB7B8F9}" presName="rootComposite" presStyleCnt="0"/>
      <dgm:spPr/>
    </dgm:pt>
    <dgm:pt modelId="{E83C34F0-577D-465F-BCF5-FD261E337BE4}" type="pres">
      <dgm:prSet presAssocID="{1EA584EA-E8A2-43D9-855D-6CA94FB7B8F9}" presName="rootText" presStyleLbl="node1" presStyleIdx="0" presStyleCnt="1"/>
      <dgm:spPr/>
      <dgm:t>
        <a:bodyPr/>
        <a:lstStyle/>
        <a:p>
          <a:endParaRPr lang="es-MX"/>
        </a:p>
      </dgm:t>
    </dgm:pt>
    <dgm:pt modelId="{6FF9F3A1-B632-4250-9489-682A0CB5A3AD}" type="pres">
      <dgm:prSet presAssocID="{1EA584EA-E8A2-43D9-855D-6CA94FB7B8F9}" presName="rootConnector" presStyleLbl="node1" presStyleIdx="0" presStyleCnt="1"/>
      <dgm:spPr/>
      <dgm:t>
        <a:bodyPr/>
        <a:lstStyle/>
        <a:p>
          <a:endParaRPr lang="es-MX"/>
        </a:p>
      </dgm:t>
    </dgm:pt>
    <dgm:pt modelId="{6F02FFF5-A33F-47D5-AA5C-DBAFE39901F0}" type="pres">
      <dgm:prSet presAssocID="{1EA584EA-E8A2-43D9-855D-6CA94FB7B8F9}" presName="childShape" presStyleCnt="0"/>
      <dgm:spPr/>
    </dgm:pt>
    <dgm:pt modelId="{E49020A5-4C17-4C98-93FA-A0EB701BD373}" type="pres">
      <dgm:prSet presAssocID="{B74B08FD-9240-45D1-BD0D-6EAD1D0630DE}" presName="Name13" presStyleLbl="parChTrans1D2" presStyleIdx="0" presStyleCnt="1"/>
      <dgm:spPr/>
      <dgm:t>
        <a:bodyPr/>
        <a:lstStyle/>
        <a:p>
          <a:endParaRPr lang="es-MX"/>
        </a:p>
      </dgm:t>
    </dgm:pt>
    <dgm:pt modelId="{7AB17C70-CB30-4FDF-9FD6-21C916FE7880}" type="pres">
      <dgm:prSet presAssocID="{07711AD7-2579-4A21-A37F-BAB35678AA2A}" presName="childText" presStyleLbl="bgAcc1" presStyleIdx="0" presStyleCnt="1">
        <dgm:presLayoutVars>
          <dgm:bulletEnabled val="1"/>
        </dgm:presLayoutVars>
      </dgm:prSet>
      <dgm:spPr/>
      <dgm:t>
        <a:bodyPr/>
        <a:lstStyle/>
        <a:p>
          <a:endParaRPr lang="es-MX"/>
        </a:p>
      </dgm:t>
    </dgm:pt>
  </dgm:ptLst>
  <dgm:cxnLst>
    <dgm:cxn modelId="{42A7D943-A522-4289-9197-A7F0BAB06BA0}" type="presOf" srcId="{B74B08FD-9240-45D1-BD0D-6EAD1D0630DE}" destId="{E49020A5-4C17-4C98-93FA-A0EB701BD373}" srcOrd="0" destOrd="0" presId="urn:microsoft.com/office/officeart/2005/8/layout/hierarchy3"/>
    <dgm:cxn modelId="{F580E32E-3DE4-42DE-AAF8-6FC26D15BD7D}" srcId="{1EA584EA-E8A2-43D9-855D-6CA94FB7B8F9}" destId="{07711AD7-2579-4A21-A37F-BAB35678AA2A}" srcOrd="0" destOrd="0" parTransId="{B74B08FD-9240-45D1-BD0D-6EAD1D0630DE}" sibTransId="{343B1175-D973-4EDB-9559-093661C7B5F5}"/>
    <dgm:cxn modelId="{FDBE1409-ED93-4D46-9E68-9D876684FFAE}" type="presOf" srcId="{07711AD7-2579-4A21-A37F-BAB35678AA2A}" destId="{7AB17C70-CB30-4FDF-9FD6-21C916FE7880}" srcOrd="0" destOrd="0" presId="urn:microsoft.com/office/officeart/2005/8/layout/hierarchy3"/>
    <dgm:cxn modelId="{609C2F23-4EDE-4ED2-ABC7-0A529F4473A2}" srcId="{3BFCBA38-1C7D-4618-81F5-5C7F4496447D}" destId="{1EA584EA-E8A2-43D9-855D-6CA94FB7B8F9}" srcOrd="0" destOrd="0" parTransId="{CC1BD292-312C-4BF6-A136-9AD1DF518DA6}" sibTransId="{6B52E125-B2A6-415D-9889-4722B6FEEDF8}"/>
    <dgm:cxn modelId="{B8601CD5-7073-46FC-9873-6CB6758D07EA}" type="presOf" srcId="{1EA584EA-E8A2-43D9-855D-6CA94FB7B8F9}" destId="{E83C34F0-577D-465F-BCF5-FD261E337BE4}" srcOrd="0" destOrd="0" presId="urn:microsoft.com/office/officeart/2005/8/layout/hierarchy3"/>
    <dgm:cxn modelId="{0EFBFFAE-A39E-4C15-88E0-5E5C7CE6F412}" type="presOf" srcId="{1EA584EA-E8A2-43D9-855D-6CA94FB7B8F9}" destId="{6FF9F3A1-B632-4250-9489-682A0CB5A3AD}" srcOrd="1" destOrd="0" presId="urn:microsoft.com/office/officeart/2005/8/layout/hierarchy3"/>
    <dgm:cxn modelId="{C8355C76-190F-45A6-88B6-FC2F12642D4F}" type="presOf" srcId="{3BFCBA38-1C7D-4618-81F5-5C7F4496447D}" destId="{8992821D-098D-48A6-BB4D-EDC339FB8645}" srcOrd="0" destOrd="0" presId="urn:microsoft.com/office/officeart/2005/8/layout/hierarchy3"/>
    <dgm:cxn modelId="{21FC6BB2-770D-4530-ABFD-43F9702A5D4D}" type="presParOf" srcId="{8992821D-098D-48A6-BB4D-EDC339FB8645}" destId="{F9A20593-B5F1-4811-9CEB-26F18F57EB78}" srcOrd="0" destOrd="0" presId="urn:microsoft.com/office/officeart/2005/8/layout/hierarchy3"/>
    <dgm:cxn modelId="{3820DFC3-B98B-4B8A-9BE5-6184C98C6689}" type="presParOf" srcId="{F9A20593-B5F1-4811-9CEB-26F18F57EB78}" destId="{BE991DF2-1F8A-4587-8CC9-2E46DB11FA3D}" srcOrd="0" destOrd="0" presId="urn:microsoft.com/office/officeart/2005/8/layout/hierarchy3"/>
    <dgm:cxn modelId="{8C21DA5B-4966-436A-BD51-EEDF7627E39F}" type="presParOf" srcId="{BE991DF2-1F8A-4587-8CC9-2E46DB11FA3D}" destId="{E83C34F0-577D-465F-BCF5-FD261E337BE4}" srcOrd="0" destOrd="0" presId="urn:microsoft.com/office/officeart/2005/8/layout/hierarchy3"/>
    <dgm:cxn modelId="{68028DB1-1B32-46E8-B88F-60386DA4FB54}" type="presParOf" srcId="{BE991DF2-1F8A-4587-8CC9-2E46DB11FA3D}" destId="{6FF9F3A1-B632-4250-9489-682A0CB5A3AD}" srcOrd="1" destOrd="0" presId="urn:microsoft.com/office/officeart/2005/8/layout/hierarchy3"/>
    <dgm:cxn modelId="{85512DA5-D1C3-4A25-B65B-8B7615BCA753}" type="presParOf" srcId="{F9A20593-B5F1-4811-9CEB-26F18F57EB78}" destId="{6F02FFF5-A33F-47D5-AA5C-DBAFE39901F0}" srcOrd="1" destOrd="0" presId="urn:microsoft.com/office/officeart/2005/8/layout/hierarchy3"/>
    <dgm:cxn modelId="{B1C5EF6C-0763-4F96-8D4F-AE58A5BCD6F8}" type="presParOf" srcId="{6F02FFF5-A33F-47D5-AA5C-DBAFE39901F0}" destId="{E49020A5-4C17-4C98-93FA-A0EB701BD373}" srcOrd="0" destOrd="0" presId="urn:microsoft.com/office/officeart/2005/8/layout/hierarchy3"/>
    <dgm:cxn modelId="{415E7E0E-1CFF-47E8-A1AB-C069A84165C5}" type="presParOf" srcId="{6F02FFF5-A33F-47D5-AA5C-DBAFE39901F0}" destId="{7AB17C70-CB30-4FDF-9FD6-21C916FE7880}" srcOrd="1"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10BE812-3FBC-43AA-84EB-1C5313047341}">
      <dsp:nvSpPr>
        <dsp:cNvPr id="0" name=""/>
        <dsp:cNvSpPr/>
      </dsp:nvSpPr>
      <dsp:spPr>
        <a:xfrm>
          <a:off x="4188303" y="674915"/>
          <a:ext cx="141271" cy="618905"/>
        </a:xfrm>
        <a:custGeom>
          <a:avLst/>
          <a:gdLst/>
          <a:ahLst/>
          <a:cxnLst/>
          <a:rect l="0" t="0" r="0" b="0"/>
          <a:pathLst>
            <a:path>
              <a:moveTo>
                <a:pt x="0" y="0"/>
              </a:moveTo>
              <a:lnTo>
                <a:pt x="0" y="618905"/>
              </a:lnTo>
              <a:lnTo>
                <a:pt x="141271" y="61890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C889C8-A466-4417-B5D7-F660FFFD458A}">
      <dsp:nvSpPr>
        <dsp:cNvPr id="0" name=""/>
        <dsp:cNvSpPr/>
      </dsp:nvSpPr>
      <dsp:spPr>
        <a:xfrm>
          <a:off x="4047031" y="674915"/>
          <a:ext cx="141271" cy="618905"/>
        </a:xfrm>
        <a:custGeom>
          <a:avLst/>
          <a:gdLst/>
          <a:ahLst/>
          <a:cxnLst/>
          <a:rect l="0" t="0" r="0" b="0"/>
          <a:pathLst>
            <a:path>
              <a:moveTo>
                <a:pt x="141271" y="0"/>
              </a:moveTo>
              <a:lnTo>
                <a:pt x="141271" y="618905"/>
              </a:lnTo>
              <a:lnTo>
                <a:pt x="0" y="61890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C368CB-D64A-445D-ABB9-25321A68561A}">
      <dsp:nvSpPr>
        <dsp:cNvPr id="0" name=""/>
        <dsp:cNvSpPr/>
      </dsp:nvSpPr>
      <dsp:spPr>
        <a:xfrm>
          <a:off x="6831286" y="2664300"/>
          <a:ext cx="536234" cy="3408049"/>
        </a:xfrm>
        <a:custGeom>
          <a:avLst/>
          <a:gdLst/>
          <a:ahLst/>
          <a:cxnLst/>
          <a:rect l="0" t="0" r="0" b="0"/>
          <a:pathLst>
            <a:path>
              <a:moveTo>
                <a:pt x="0" y="0"/>
              </a:moveTo>
              <a:lnTo>
                <a:pt x="0" y="3408049"/>
              </a:lnTo>
              <a:lnTo>
                <a:pt x="536234" y="3408049"/>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D0E4FB-C003-4747-8A06-A72B59F3320B}">
      <dsp:nvSpPr>
        <dsp:cNvPr id="0" name=""/>
        <dsp:cNvSpPr/>
      </dsp:nvSpPr>
      <dsp:spPr>
        <a:xfrm>
          <a:off x="6831286" y="2664300"/>
          <a:ext cx="536234" cy="2493631"/>
        </a:xfrm>
        <a:custGeom>
          <a:avLst/>
          <a:gdLst/>
          <a:ahLst/>
          <a:cxnLst/>
          <a:rect l="0" t="0" r="0" b="0"/>
          <a:pathLst>
            <a:path>
              <a:moveTo>
                <a:pt x="0" y="0"/>
              </a:moveTo>
              <a:lnTo>
                <a:pt x="0" y="2493631"/>
              </a:lnTo>
              <a:lnTo>
                <a:pt x="536234" y="2493631"/>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5BB4E0-CF3B-49C3-AB7C-4F42A340FA1D}">
      <dsp:nvSpPr>
        <dsp:cNvPr id="0" name=""/>
        <dsp:cNvSpPr/>
      </dsp:nvSpPr>
      <dsp:spPr>
        <a:xfrm>
          <a:off x="6831286" y="2664300"/>
          <a:ext cx="536234" cy="1538364"/>
        </a:xfrm>
        <a:custGeom>
          <a:avLst/>
          <a:gdLst/>
          <a:ahLst/>
          <a:cxnLst/>
          <a:rect l="0" t="0" r="0" b="0"/>
          <a:pathLst>
            <a:path>
              <a:moveTo>
                <a:pt x="0" y="0"/>
              </a:moveTo>
              <a:lnTo>
                <a:pt x="0" y="1538364"/>
              </a:lnTo>
              <a:lnTo>
                <a:pt x="536234" y="1538364"/>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98C17FD-7BD0-4DA7-837D-72261236F77F}">
      <dsp:nvSpPr>
        <dsp:cNvPr id="0" name=""/>
        <dsp:cNvSpPr/>
      </dsp:nvSpPr>
      <dsp:spPr>
        <a:xfrm>
          <a:off x="6831286" y="2664300"/>
          <a:ext cx="536234" cy="583096"/>
        </a:xfrm>
        <a:custGeom>
          <a:avLst/>
          <a:gdLst/>
          <a:ahLst/>
          <a:cxnLst/>
          <a:rect l="0" t="0" r="0" b="0"/>
          <a:pathLst>
            <a:path>
              <a:moveTo>
                <a:pt x="0" y="0"/>
              </a:moveTo>
              <a:lnTo>
                <a:pt x="0" y="583096"/>
              </a:lnTo>
              <a:lnTo>
                <a:pt x="536234" y="583096"/>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374492-0C84-458F-B27D-C6110951AD8B}">
      <dsp:nvSpPr>
        <dsp:cNvPr id="0" name=""/>
        <dsp:cNvSpPr/>
      </dsp:nvSpPr>
      <dsp:spPr>
        <a:xfrm>
          <a:off x="4188303" y="674915"/>
          <a:ext cx="3181162" cy="1316661"/>
        </a:xfrm>
        <a:custGeom>
          <a:avLst/>
          <a:gdLst/>
          <a:ahLst/>
          <a:cxnLst/>
          <a:rect l="0" t="0" r="0" b="0"/>
          <a:pathLst>
            <a:path>
              <a:moveTo>
                <a:pt x="0" y="0"/>
              </a:moveTo>
              <a:lnTo>
                <a:pt x="0" y="1175389"/>
              </a:lnTo>
              <a:lnTo>
                <a:pt x="3181162" y="1175389"/>
              </a:lnTo>
              <a:lnTo>
                <a:pt x="3181162" y="1316661"/>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7E970E1-6D4F-42B9-9AFB-BE381D2664F1}">
      <dsp:nvSpPr>
        <dsp:cNvPr id="0" name=""/>
        <dsp:cNvSpPr/>
      </dsp:nvSpPr>
      <dsp:spPr>
        <a:xfrm>
          <a:off x="3158874" y="3082525"/>
          <a:ext cx="569151" cy="2529440"/>
        </a:xfrm>
        <a:custGeom>
          <a:avLst/>
          <a:gdLst/>
          <a:ahLst/>
          <a:cxnLst/>
          <a:rect l="0" t="0" r="0" b="0"/>
          <a:pathLst>
            <a:path>
              <a:moveTo>
                <a:pt x="0" y="0"/>
              </a:moveTo>
              <a:lnTo>
                <a:pt x="0" y="2529440"/>
              </a:lnTo>
              <a:lnTo>
                <a:pt x="569151" y="2529440"/>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5B1390-340E-4F68-97BF-758F5568DAAF}">
      <dsp:nvSpPr>
        <dsp:cNvPr id="0" name=""/>
        <dsp:cNvSpPr/>
      </dsp:nvSpPr>
      <dsp:spPr>
        <a:xfrm>
          <a:off x="3158874" y="3082525"/>
          <a:ext cx="569151" cy="1574173"/>
        </a:xfrm>
        <a:custGeom>
          <a:avLst/>
          <a:gdLst/>
          <a:ahLst/>
          <a:cxnLst/>
          <a:rect l="0" t="0" r="0" b="0"/>
          <a:pathLst>
            <a:path>
              <a:moveTo>
                <a:pt x="0" y="0"/>
              </a:moveTo>
              <a:lnTo>
                <a:pt x="0" y="1574173"/>
              </a:lnTo>
              <a:lnTo>
                <a:pt x="569151" y="1574173"/>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2217B6-8115-495E-ADF7-044135783E30}">
      <dsp:nvSpPr>
        <dsp:cNvPr id="0" name=""/>
        <dsp:cNvSpPr/>
      </dsp:nvSpPr>
      <dsp:spPr>
        <a:xfrm>
          <a:off x="3158874" y="3082525"/>
          <a:ext cx="569151" cy="618905"/>
        </a:xfrm>
        <a:custGeom>
          <a:avLst/>
          <a:gdLst/>
          <a:ahLst/>
          <a:cxnLst/>
          <a:rect l="0" t="0" r="0" b="0"/>
          <a:pathLst>
            <a:path>
              <a:moveTo>
                <a:pt x="0" y="0"/>
              </a:moveTo>
              <a:lnTo>
                <a:pt x="0" y="618905"/>
              </a:lnTo>
              <a:lnTo>
                <a:pt x="569151" y="618905"/>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AF06180-8597-4BCF-A326-8E3D278CC612}">
      <dsp:nvSpPr>
        <dsp:cNvPr id="0" name=""/>
        <dsp:cNvSpPr/>
      </dsp:nvSpPr>
      <dsp:spPr>
        <a:xfrm>
          <a:off x="3697053" y="674915"/>
          <a:ext cx="491249" cy="1734887"/>
        </a:xfrm>
        <a:custGeom>
          <a:avLst/>
          <a:gdLst/>
          <a:ahLst/>
          <a:cxnLst/>
          <a:rect l="0" t="0" r="0" b="0"/>
          <a:pathLst>
            <a:path>
              <a:moveTo>
                <a:pt x="491249" y="0"/>
              </a:moveTo>
              <a:lnTo>
                <a:pt x="491249" y="1593615"/>
              </a:lnTo>
              <a:lnTo>
                <a:pt x="0" y="1593615"/>
              </a:lnTo>
              <a:lnTo>
                <a:pt x="0" y="1734887"/>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95DFBE-0335-4BCC-86F2-99FCC6D96478}">
      <dsp:nvSpPr>
        <dsp:cNvPr id="0" name=""/>
        <dsp:cNvSpPr/>
      </dsp:nvSpPr>
      <dsp:spPr>
        <a:xfrm>
          <a:off x="134544" y="2655918"/>
          <a:ext cx="369506" cy="2000922"/>
        </a:xfrm>
        <a:custGeom>
          <a:avLst/>
          <a:gdLst/>
          <a:ahLst/>
          <a:cxnLst/>
          <a:rect l="0" t="0" r="0" b="0"/>
          <a:pathLst>
            <a:path>
              <a:moveTo>
                <a:pt x="0" y="0"/>
              </a:moveTo>
              <a:lnTo>
                <a:pt x="0" y="2000922"/>
              </a:lnTo>
              <a:lnTo>
                <a:pt x="369506" y="200092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757FD2-62BC-4DCF-A7A5-58DBC92CCB3D}">
      <dsp:nvSpPr>
        <dsp:cNvPr id="0" name=""/>
        <dsp:cNvSpPr/>
      </dsp:nvSpPr>
      <dsp:spPr>
        <a:xfrm>
          <a:off x="134544" y="2655918"/>
          <a:ext cx="369506" cy="560762"/>
        </a:xfrm>
        <a:custGeom>
          <a:avLst/>
          <a:gdLst/>
          <a:ahLst/>
          <a:cxnLst/>
          <a:rect l="0" t="0" r="0" b="0"/>
          <a:pathLst>
            <a:path>
              <a:moveTo>
                <a:pt x="0" y="0"/>
              </a:moveTo>
              <a:lnTo>
                <a:pt x="0" y="560762"/>
              </a:lnTo>
              <a:lnTo>
                <a:pt x="369506" y="56076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64F717-089F-401F-B901-07766E7D0175}">
      <dsp:nvSpPr>
        <dsp:cNvPr id="0" name=""/>
        <dsp:cNvSpPr/>
      </dsp:nvSpPr>
      <dsp:spPr>
        <a:xfrm>
          <a:off x="672723" y="674915"/>
          <a:ext cx="3515579" cy="1308279"/>
        </a:xfrm>
        <a:custGeom>
          <a:avLst/>
          <a:gdLst/>
          <a:ahLst/>
          <a:cxnLst/>
          <a:rect l="0" t="0" r="0" b="0"/>
          <a:pathLst>
            <a:path>
              <a:moveTo>
                <a:pt x="3515579" y="0"/>
              </a:moveTo>
              <a:lnTo>
                <a:pt x="3515579" y="1167007"/>
              </a:lnTo>
              <a:lnTo>
                <a:pt x="0" y="1167007"/>
              </a:lnTo>
              <a:lnTo>
                <a:pt x="0" y="1308279"/>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DA9E12-8E51-49A1-B48A-C4AA6499B588}">
      <dsp:nvSpPr>
        <dsp:cNvPr id="0" name=""/>
        <dsp:cNvSpPr/>
      </dsp:nvSpPr>
      <dsp:spPr>
        <a:xfrm>
          <a:off x="3515579" y="2191"/>
          <a:ext cx="1345447" cy="67272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dirty="0" smtClean="0"/>
            <a:t>6. Mercado Monetario</a:t>
          </a:r>
          <a:endParaRPr lang="es-MX" sz="1700" kern="1200" dirty="0"/>
        </a:p>
      </dsp:txBody>
      <dsp:txXfrm>
        <a:off x="3515579" y="2191"/>
        <a:ext cx="1345447" cy="672723"/>
      </dsp:txXfrm>
    </dsp:sp>
    <dsp:sp modelId="{239E7014-DF84-4EDF-B995-48DD025519D7}">
      <dsp:nvSpPr>
        <dsp:cNvPr id="0" name=""/>
        <dsp:cNvSpPr/>
      </dsp:nvSpPr>
      <dsp:spPr>
        <a:xfrm>
          <a:off x="0" y="1983194"/>
          <a:ext cx="1345447" cy="67272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dirty="0" smtClean="0"/>
            <a:t>Depósitos</a:t>
          </a:r>
          <a:endParaRPr lang="es-MX" sz="1700" kern="1200" dirty="0"/>
        </a:p>
      </dsp:txBody>
      <dsp:txXfrm>
        <a:off x="0" y="1983194"/>
        <a:ext cx="1345447" cy="672723"/>
      </dsp:txXfrm>
    </dsp:sp>
    <dsp:sp modelId="{A9DD69A0-2F15-47EC-B34F-00395BBBBA3E}">
      <dsp:nvSpPr>
        <dsp:cNvPr id="0" name=""/>
        <dsp:cNvSpPr/>
      </dsp:nvSpPr>
      <dsp:spPr>
        <a:xfrm>
          <a:off x="504051" y="2880318"/>
          <a:ext cx="1345447" cy="672723"/>
        </a:xfrm>
        <a:prstGeom prst="rect">
          <a:avLst/>
        </a:prstGeom>
        <a:solidFill>
          <a:schemeClr val="bg2">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dirty="0" smtClean="0">
              <a:hlinkClick xmlns:r="http://schemas.openxmlformats.org/officeDocument/2006/relationships" r:id="" action="ppaction://hlinksldjump"/>
            </a:rPr>
            <a:t>Certificados de depósitos (CD)</a:t>
          </a:r>
          <a:endParaRPr lang="es-MX" sz="1700" kern="1200" dirty="0"/>
        </a:p>
      </dsp:txBody>
      <dsp:txXfrm>
        <a:off x="504051" y="2880318"/>
        <a:ext cx="1345447" cy="672723"/>
      </dsp:txXfrm>
    </dsp:sp>
    <dsp:sp modelId="{7D2FD0F4-14A5-4F57-AC1C-936DBC8D14C5}">
      <dsp:nvSpPr>
        <dsp:cNvPr id="0" name=""/>
        <dsp:cNvSpPr/>
      </dsp:nvSpPr>
      <dsp:spPr>
        <a:xfrm>
          <a:off x="504051" y="4320478"/>
          <a:ext cx="1345447" cy="672723"/>
        </a:xfrm>
        <a:prstGeom prst="rect">
          <a:avLst/>
        </a:prstGeom>
        <a:solidFill>
          <a:schemeClr val="bg2">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dirty="0" smtClean="0">
              <a:hlinkClick xmlns:r="http://schemas.openxmlformats.org/officeDocument/2006/relationships" r:id="" action="ppaction://hlinksldjump"/>
            </a:rPr>
            <a:t>Acuerdo de recompra (Repo)</a:t>
          </a:r>
          <a:endParaRPr lang="es-MX" sz="1700" kern="1200" dirty="0"/>
        </a:p>
      </dsp:txBody>
      <dsp:txXfrm>
        <a:off x="504051" y="4320478"/>
        <a:ext cx="1345447" cy="672723"/>
      </dsp:txXfrm>
    </dsp:sp>
    <dsp:sp modelId="{CCB79FF1-FFBA-4FC5-A74A-924B21119F86}">
      <dsp:nvSpPr>
        <dsp:cNvPr id="0" name=""/>
        <dsp:cNvSpPr/>
      </dsp:nvSpPr>
      <dsp:spPr>
        <a:xfrm>
          <a:off x="3024329" y="2409802"/>
          <a:ext cx="1345447" cy="67272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dirty="0" smtClean="0"/>
            <a:t>Papeles Negociables</a:t>
          </a:r>
          <a:endParaRPr lang="es-MX" sz="1700" kern="1200" dirty="0"/>
        </a:p>
      </dsp:txBody>
      <dsp:txXfrm>
        <a:off x="3024329" y="2409802"/>
        <a:ext cx="1345447" cy="672723"/>
      </dsp:txXfrm>
    </dsp:sp>
    <dsp:sp modelId="{9C2649AD-9774-4619-8AE2-E9DFE8DC1AD2}">
      <dsp:nvSpPr>
        <dsp:cNvPr id="0" name=""/>
        <dsp:cNvSpPr/>
      </dsp:nvSpPr>
      <dsp:spPr>
        <a:xfrm>
          <a:off x="3728025" y="3365069"/>
          <a:ext cx="1345447" cy="672723"/>
        </a:xfrm>
        <a:prstGeom prst="rect">
          <a:avLst/>
        </a:prstGeom>
        <a:solidFill>
          <a:schemeClr val="bg2">
            <a:lumMod val="20000"/>
            <a:lumOff val="80000"/>
          </a:schemeClr>
        </a:solidFill>
        <a:ln w="15875" cap="flat" cmpd="sng" algn="ctr">
          <a:solidFill>
            <a:schemeClr val="bg2">
              <a:lumMod val="20000"/>
              <a:lumOff val="8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dirty="0" smtClean="0">
              <a:hlinkClick xmlns:r="http://schemas.openxmlformats.org/officeDocument/2006/relationships" r:id="" action="ppaction://hlinksldjump"/>
            </a:rPr>
            <a:t>Letras del tesoro (T. </a:t>
          </a:r>
          <a:r>
            <a:rPr lang="es-MX" sz="1700" kern="1200" dirty="0" err="1" smtClean="0">
              <a:hlinkClick xmlns:r="http://schemas.openxmlformats.org/officeDocument/2006/relationships" r:id="" action="ppaction://hlinksldjump"/>
            </a:rPr>
            <a:t>bill</a:t>
          </a:r>
          <a:r>
            <a:rPr lang="es-MX" sz="1700" kern="1200" dirty="0" smtClean="0">
              <a:hlinkClick xmlns:r="http://schemas.openxmlformats.org/officeDocument/2006/relationships" r:id="" action="ppaction://hlinksldjump"/>
            </a:rPr>
            <a:t>)</a:t>
          </a:r>
          <a:endParaRPr lang="es-MX" sz="1700" kern="1200" dirty="0"/>
        </a:p>
      </dsp:txBody>
      <dsp:txXfrm>
        <a:off x="3728025" y="3365069"/>
        <a:ext cx="1345447" cy="672723"/>
      </dsp:txXfrm>
    </dsp:sp>
    <dsp:sp modelId="{4960F2BB-D247-4E11-9D46-AB472EF879CF}">
      <dsp:nvSpPr>
        <dsp:cNvPr id="0" name=""/>
        <dsp:cNvSpPr/>
      </dsp:nvSpPr>
      <dsp:spPr>
        <a:xfrm>
          <a:off x="3728025" y="4320337"/>
          <a:ext cx="1345447" cy="672723"/>
        </a:xfrm>
        <a:prstGeom prst="rect">
          <a:avLst/>
        </a:prstGeom>
        <a:solidFill>
          <a:schemeClr val="bg2">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dirty="0" smtClean="0">
              <a:hlinkClick xmlns:r="http://schemas.openxmlformats.org/officeDocument/2006/relationships" r:id="" action="ppaction://hlinksldjump"/>
            </a:rPr>
            <a:t>Letras de cambio</a:t>
          </a:r>
          <a:endParaRPr lang="es-MX" sz="1700" kern="1200" dirty="0"/>
        </a:p>
      </dsp:txBody>
      <dsp:txXfrm>
        <a:off x="3728025" y="4320337"/>
        <a:ext cx="1345447" cy="672723"/>
      </dsp:txXfrm>
    </dsp:sp>
    <dsp:sp modelId="{CB083022-99E5-4A25-85E1-A026B8166F8A}">
      <dsp:nvSpPr>
        <dsp:cNvPr id="0" name=""/>
        <dsp:cNvSpPr/>
      </dsp:nvSpPr>
      <dsp:spPr>
        <a:xfrm>
          <a:off x="3728025" y="5275604"/>
          <a:ext cx="1345447" cy="672723"/>
        </a:xfrm>
        <a:prstGeom prst="rect">
          <a:avLst/>
        </a:prstGeom>
        <a:solidFill>
          <a:schemeClr val="bg2">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dirty="0" smtClean="0">
              <a:hlinkClick xmlns:r="http://schemas.openxmlformats.org/officeDocument/2006/relationships" r:id="" action="ppaction://hlinksldjump"/>
            </a:rPr>
            <a:t>Papel comercial</a:t>
          </a:r>
          <a:endParaRPr lang="es-MX" sz="1700" kern="1200" dirty="0"/>
        </a:p>
      </dsp:txBody>
      <dsp:txXfrm>
        <a:off x="3728025" y="5275604"/>
        <a:ext cx="1345447" cy="672723"/>
      </dsp:txXfrm>
    </dsp:sp>
    <dsp:sp modelId="{90C7FD38-928D-46C9-BA43-0DAEBC3355CD}">
      <dsp:nvSpPr>
        <dsp:cNvPr id="0" name=""/>
        <dsp:cNvSpPr/>
      </dsp:nvSpPr>
      <dsp:spPr>
        <a:xfrm>
          <a:off x="6696741" y="1991576"/>
          <a:ext cx="1345447" cy="67272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dirty="0" smtClean="0"/>
            <a:t>Derivados</a:t>
          </a:r>
          <a:endParaRPr lang="es-MX" sz="1700" kern="1200" dirty="0"/>
        </a:p>
      </dsp:txBody>
      <dsp:txXfrm>
        <a:off x="6696741" y="1991576"/>
        <a:ext cx="1345447" cy="672723"/>
      </dsp:txXfrm>
    </dsp:sp>
    <dsp:sp modelId="{1C2446EB-E4E6-4B9B-8A00-54A84FFC12EB}">
      <dsp:nvSpPr>
        <dsp:cNvPr id="0" name=""/>
        <dsp:cNvSpPr/>
      </dsp:nvSpPr>
      <dsp:spPr>
        <a:xfrm>
          <a:off x="7367520" y="2911035"/>
          <a:ext cx="1345447" cy="672723"/>
        </a:xfrm>
        <a:prstGeom prst="rect">
          <a:avLst/>
        </a:prstGeom>
        <a:solidFill>
          <a:schemeClr val="bg2">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dirty="0" smtClean="0">
              <a:hlinkClick xmlns:r="http://schemas.openxmlformats.org/officeDocument/2006/relationships" r:id="" action="ppaction://hlinksldjump"/>
            </a:rPr>
            <a:t>Forward </a:t>
          </a:r>
          <a:r>
            <a:rPr lang="es-MX" sz="1700" kern="1200" dirty="0" err="1" smtClean="0">
              <a:hlinkClick xmlns:r="http://schemas.openxmlformats.org/officeDocument/2006/relationships" r:id="" action="ppaction://hlinksldjump"/>
            </a:rPr>
            <a:t>Rate</a:t>
          </a:r>
          <a:r>
            <a:rPr lang="es-MX" sz="1700" kern="1200" dirty="0" smtClean="0">
              <a:hlinkClick xmlns:r="http://schemas.openxmlformats.org/officeDocument/2006/relationships" r:id="" action="ppaction://hlinksldjump"/>
            </a:rPr>
            <a:t> </a:t>
          </a:r>
          <a:r>
            <a:rPr lang="es-MX" sz="1700" kern="1200" dirty="0" err="1" smtClean="0">
              <a:hlinkClick xmlns:r="http://schemas.openxmlformats.org/officeDocument/2006/relationships" r:id="" action="ppaction://hlinksldjump"/>
            </a:rPr>
            <a:t>Agreement</a:t>
          </a:r>
          <a:r>
            <a:rPr lang="es-MX" sz="1700" kern="1200" dirty="0" smtClean="0">
              <a:hlinkClick xmlns:r="http://schemas.openxmlformats.org/officeDocument/2006/relationships" r:id="" action="ppaction://hlinksldjump"/>
            </a:rPr>
            <a:t> (FRA)</a:t>
          </a:r>
          <a:endParaRPr lang="es-MX" sz="1700" kern="1200" dirty="0"/>
        </a:p>
      </dsp:txBody>
      <dsp:txXfrm>
        <a:off x="7367520" y="2911035"/>
        <a:ext cx="1345447" cy="672723"/>
      </dsp:txXfrm>
    </dsp:sp>
    <dsp:sp modelId="{3A947BA5-AE15-459F-8668-8560595FB7C0}">
      <dsp:nvSpPr>
        <dsp:cNvPr id="0" name=""/>
        <dsp:cNvSpPr/>
      </dsp:nvSpPr>
      <dsp:spPr>
        <a:xfrm>
          <a:off x="7367520" y="3866302"/>
          <a:ext cx="1345447" cy="672723"/>
        </a:xfrm>
        <a:prstGeom prst="rect">
          <a:avLst/>
        </a:prstGeom>
        <a:solidFill>
          <a:schemeClr val="bg2">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dirty="0" smtClean="0">
              <a:hlinkClick xmlns:r="http://schemas.openxmlformats.org/officeDocument/2006/relationships" r:id="" action="ppaction://hlinksldjump"/>
            </a:rPr>
            <a:t>Futuros sobre tasa de interés </a:t>
          </a:r>
          <a:endParaRPr lang="es-MX" sz="1700" kern="1200" dirty="0"/>
        </a:p>
      </dsp:txBody>
      <dsp:txXfrm>
        <a:off x="7367520" y="3866302"/>
        <a:ext cx="1345447" cy="672723"/>
      </dsp:txXfrm>
    </dsp:sp>
    <dsp:sp modelId="{98835B8F-E8E3-4B55-992B-336051A9DA6A}">
      <dsp:nvSpPr>
        <dsp:cNvPr id="0" name=""/>
        <dsp:cNvSpPr/>
      </dsp:nvSpPr>
      <dsp:spPr>
        <a:xfrm>
          <a:off x="7367520" y="4821570"/>
          <a:ext cx="1345447" cy="672723"/>
        </a:xfrm>
        <a:prstGeom prst="rect">
          <a:avLst/>
        </a:prstGeom>
        <a:solidFill>
          <a:schemeClr val="bg2">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dirty="0" smtClean="0">
              <a:hlinkClick xmlns:r="http://schemas.openxmlformats.org/officeDocument/2006/relationships" r:id="" action="ppaction://hlinksldjump"/>
            </a:rPr>
            <a:t>Swaps sobre tasa de interés (IRS)</a:t>
          </a:r>
          <a:endParaRPr lang="es-MX" sz="1700" kern="1200" dirty="0"/>
        </a:p>
      </dsp:txBody>
      <dsp:txXfrm>
        <a:off x="7367520" y="4821570"/>
        <a:ext cx="1345447" cy="672723"/>
      </dsp:txXfrm>
    </dsp:sp>
    <dsp:sp modelId="{26F2F62B-B21F-42E6-9A0D-67467DF5D427}">
      <dsp:nvSpPr>
        <dsp:cNvPr id="0" name=""/>
        <dsp:cNvSpPr/>
      </dsp:nvSpPr>
      <dsp:spPr>
        <a:xfrm>
          <a:off x="7367520" y="5735988"/>
          <a:ext cx="1345447" cy="672723"/>
        </a:xfrm>
        <a:prstGeom prst="rect">
          <a:avLst/>
        </a:prstGeom>
        <a:solidFill>
          <a:schemeClr val="bg2">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dirty="0" smtClean="0">
              <a:hlinkClick xmlns:r="http://schemas.openxmlformats.org/officeDocument/2006/relationships" r:id="" action="ppaction://hlinksldjump"/>
            </a:rPr>
            <a:t>Opciones sobre tasa de interés</a:t>
          </a:r>
          <a:endParaRPr lang="es-MX" sz="1700" kern="1200" dirty="0"/>
        </a:p>
      </dsp:txBody>
      <dsp:txXfrm>
        <a:off x="7367520" y="5735988"/>
        <a:ext cx="1345447" cy="672723"/>
      </dsp:txXfrm>
    </dsp:sp>
    <dsp:sp modelId="{0E583768-6568-4415-98F2-5CF28CDA1401}">
      <dsp:nvSpPr>
        <dsp:cNvPr id="0" name=""/>
        <dsp:cNvSpPr/>
      </dsp:nvSpPr>
      <dsp:spPr>
        <a:xfrm>
          <a:off x="2701583" y="957458"/>
          <a:ext cx="1345447" cy="672723"/>
        </a:xfrm>
        <a:prstGeom prst="rect">
          <a:avLst/>
        </a:prstGeom>
        <a:solidFill>
          <a:schemeClr val="bg2">
            <a:lumMod val="20000"/>
            <a:lumOff val="80000"/>
          </a:schemeClr>
        </a:solidFill>
        <a:ln w="158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baseline="0" dirty="0" smtClean="0">
              <a:solidFill>
                <a:schemeClr val="bg1"/>
              </a:solidFill>
              <a:hlinkClick xmlns:r="http://schemas.openxmlformats.org/officeDocument/2006/relationships" r:id="" action="ppaction://hlinksldjump"/>
            </a:rPr>
            <a:t>Definición</a:t>
          </a:r>
          <a:r>
            <a:rPr lang="es-MX" sz="1700" kern="1200" baseline="0" dirty="0" smtClean="0">
              <a:solidFill>
                <a:schemeClr val="bg1"/>
              </a:solidFill>
            </a:rPr>
            <a:t> </a:t>
          </a:r>
          <a:endParaRPr lang="es-MX" sz="1700" kern="1200" baseline="0" dirty="0">
            <a:solidFill>
              <a:schemeClr val="bg1"/>
            </a:solidFill>
          </a:endParaRPr>
        </a:p>
      </dsp:txBody>
      <dsp:txXfrm>
        <a:off x="2701583" y="957458"/>
        <a:ext cx="1345447" cy="672723"/>
      </dsp:txXfrm>
    </dsp:sp>
    <dsp:sp modelId="{89564F6A-1A6A-4A71-AE01-5C3E15248A3C}">
      <dsp:nvSpPr>
        <dsp:cNvPr id="0" name=""/>
        <dsp:cNvSpPr/>
      </dsp:nvSpPr>
      <dsp:spPr>
        <a:xfrm>
          <a:off x="4329575" y="957458"/>
          <a:ext cx="1345447" cy="672723"/>
        </a:xfrm>
        <a:prstGeom prst="rect">
          <a:avLst/>
        </a:prstGeom>
        <a:solidFill>
          <a:schemeClr val="bg2">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dirty="0" smtClean="0">
              <a:hlinkClick xmlns:r="http://schemas.openxmlformats.org/officeDocument/2006/relationships" r:id="" action="ppaction://hlinksldjump"/>
            </a:rPr>
            <a:t>Características</a:t>
          </a:r>
          <a:endParaRPr lang="es-MX" sz="1700" kern="1200" dirty="0"/>
        </a:p>
      </dsp:txBody>
      <dsp:txXfrm>
        <a:off x="4329575" y="957458"/>
        <a:ext cx="1345447" cy="67272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EF385C6-BADE-4734-A3D1-627D3249FBF6}">
      <dsp:nvSpPr>
        <dsp:cNvPr id="0" name=""/>
        <dsp:cNvSpPr/>
      </dsp:nvSpPr>
      <dsp:spPr>
        <a:xfrm>
          <a:off x="1084493" y="2023"/>
          <a:ext cx="2944733" cy="1766840"/>
        </a:xfrm>
        <a:prstGeom prst="rect">
          <a:avLst/>
        </a:prstGeom>
        <a:solidFill>
          <a:schemeClr val="accent2">
            <a:hueOff val="0"/>
            <a:satOff val="0"/>
            <a:lumOff val="0"/>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s-MX" sz="2200" b="0" i="0" u="none" strike="noStrike" kern="1200" cap="none" baseline="0" dirty="0" smtClean="0">
              <a:latin typeface="Calibri"/>
              <a:ea typeface="Calibri"/>
              <a:cs typeface="Calibri"/>
              <a:sym typeface="Calibri"/>
            </a:rPr>
            <a:t>Son mercados no </a:t>
          </a:r>
          <a:r>
            <a:rPr lang="es-MX" sz="2200" kern="1200" dirty="0" smtClean="0"/>
            <a:t>están</a:t>
          </a:r>
          <a:r>
            <a:rPr lang="es-MX" sz="2200" b="0" i="0" u="none" strike="noStrike" kern="1200" cap="none" baseline="0" dirty="0" smtClean="0">
              <a:latin typeface="Calibri"/>
              <a:ea typeface="Calibri"/>
              <a:cs typeface="Calibri"/>
              <a:sym typeface="Calibri"/>
            </a:rPr>
            <a:t> regulados y en gran medida son informales.</a:t>
          </a:r>
          <a:endParaRPr lang="es-MX" sz="2200" kern="1200" dirty="0"/>
        </a:p>
      </dsp:txBody>
      <dsp:txXfrm>
        <a:off x="1084493" y="2023"/>
        <a:ext cx="2944733" cy="1766840"/>
      </dsp:txXfrm>
    </dsp:sp>
    <dsp:sp modelId="{EAC94992-39B8-486B-8CAB-502E2CD98EB7}">
      <dsp:nvSpPr>
        <dsp:cNvPr id="0" name=""/>
        <dsp:cNvSpPr/>
      </dsp:nvSpPr>
      <dsp:spPr>
        <a:xfrm>
          <a:off x="4323700" y="2023"/>
          <a:ext cx="2944733" cy="1766840"/>
        </a:xfrm>
        <a:prstGeom prst="rect">
          <a:avLst/>
        </a:prstGeom>
        <a:solidFill>
          <a:schemeClr val="accent3">
            <a:hueOff val="0"/>
            <a:satOff val="0"/>
            <a:lumOff val="0"/>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s-MX" sz="2200" b="0" i="0" u="none" strike="noStrike" kern="1200" cap="none" baseline="0" smtClean="0">
              <a:latin typeface="Calibri"/>
              <a:ea typeface="Calibri"/>
              <a:cs typeface="Calibri"/>
              <a:sym typeface="Calibri"/>
            </a:rPr>
            <a:t>Sus transacciones frecuentemente se realizan a través del teléfono, fax, o en línea. </a:t>
          </a:r>
          <a:endParaRPr lang="es-MX" sz="2200" kern="1200" dirty="0"/>
        </a:p>
      </dsp:txBody>
      <dsp:txXfrm>
        <a:off x="4323700" y="2023"/>
        <a:ext cx="2944733" cy="1766840"/>
      </dsp:txXfrm>
    </dsp:sp>
    <dsp:sp modelId="{D39CAC7C-0705-469C-B5AC-E4BB07192654}">
      <dsp:nvSpPr>
        <dsp:cNvPr id="0" name=""/>
        <dsp:cNvSpPr/>
      </dsp:nvSpPr>
      <dsp:spPr>
        <a:xfrm>
          <a:off x="2704097" y="2063336"/>
          <a:ext cx="2944733" cy="1766840"/>
        </a:xfrm>
        <a:prstGeom prst="rect">
          <a:avLst/>
        </a:prstGeom>
        <a:solidFill>
          <a:schemeClr val="accent4">
            <a:hueOff val="0"/>
            <a:satOff val="0"/>
            <a:lumOff val="0"/>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s-MX" sz="2200" b="0" i="0" u="none" strike="noStrike" kern="1200" cap="none" baseline="0" dirty="0" smtClean="0">
              <a:latin typeface="Calibri"/>
              <a:ea typeface="Calibri"/>
              <a:cs typeface="Calibri"/>
              <a:sym typeface="Calibri"/>
            </a:rPr>
            <a:t>También es considerado como un mercado al por mayor.</a:t>
          </a:r>
          <a:endParaRPr lang="es-MX" sz="2200" kern="1200" dirty="0"/>
        </a:p>
      </dsp:txBody>
      <dsp:txXfrm>
        <a:off x="2704097" y="2063336"/>
        <a:ext cx="2944733" cy="176684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5BB1B5D-2241-4975-9F06-D34181E5E06E}">
      <dsp:nvSpPr>
        <dsp:cNvPr id="0" name=""/>
        <dsp:cNvSpPr/>
      </dsp:nvSpPr>
      <dsp:spPr>
        <a:xfrm>
          <a:off x="0" y="365061"/>
          <a:ext cx="8229600" cy="403200"/>
        </a:xfrm>
        <a:prstGeom prst="rect">
          <a:avLst/>
        </a:prstGeom>
        <a:solidFill>
          <a:schemeClr val="lt1">
            <a:alpha val="90000"/>
            <a:hueOff val="0"/>
            <a:satOff val="0"/>
            <a:lumOff val="0"/>
            <a:alphaOff val="0"/>
          </a:schemeClr>
        </a:solidFill>
        <a:ln w="15875" cap="flat" cmpd="sng" algn="ctr">
          <a:solidFill>
            <a:schemeClr val="accent1">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F0D990B-F99D-4BCF-9F17-F1282B88A336}">
      <dsp:nvSpPr>
        <dsp:cNvPr id="0" name=""/>
        <dsp:cNvSpPr/>
      </dsp:nvSpPr>
      <dsp:spPr>
        <a:xfrm>
          <a:off x="411480" y="128901"/>
          <a:ext cx="5760720" cy="472320"/>
        </a:xfrm>
        <a:prstGeom prst="roundRect">
          <a:avLst/>
        </a:prstGeom>
        <a:solidFill>
          <a:schemeClr val="accent1">
            <a:shade val="50000"/>
            <a:hueOff val="0"/>
            <a:satOff val="0"/>
            <a:lumOff val="0"/>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711200" rtl="0">
            <a:lnSpc>
              <a:spcPct val="90000"/>
            </a:lnSpc>
            <a:spcBef>
              <a:spcPct val="0"/>
            </a:spcBef>
            <a:spcAft>
              <a:spcPct val="35000"/>
            </a:spcAft>
          </a:pPr>
          <a:r>
            <a:rPr lang="es-MX" sz="1600" b="0" i="0" kern="1200" baseline="0" dirty="0" smtClean="0"/>
            <a:t>Son mercados al por mayor</a:t>
          </a:r>
          <a:endParaRPr lang="es-MX" sz="1600" kern="1200" dirty="0"/>
        </a:p>
      </dsp:txBody>
      <dsp:txXfrm>
        <a:off x="411480" y="128901"/>
        <a:ext cx="5760720" cy="472320"/>
      </dsp:txXfrm>
    </dsp:sp>
    <dsp:sp modelId="{FA2A2D03-3022-4794-96E9-7EB77650B6D1}">
      <dsp:nvSpPr>
        <dsp:cNvPr id="0" name=""/>
        <dsp:cNvSpPr/>
      </dsp:nvSpPr>
      <dsp:spPr>
        <a:xfrm>
          <a:off x="0" y="1090821"/>
          <a:ext cx="8229600" cy="403200"/>
        </a:xfrm>
        <a:prstGeom prst="rect">
          <a:avLst/>
        </a:prstGeom>
        <a:solidFill>
          <a:schemeClr val="lt1">
            <a:alpha val="90000"/>
            <a:hueOff val="0"/>
            <a:satOff val="0"/>
            <a:lumOff val="0"/>
            <a:alphaOff val="0"/>
          </a:schemeClr>
        </a:solidFill>
        <a:ln w="15875" cap="flat" cmpd="sng" algn="ctr">
          <a:solidFill>
            <a:schemeClr val="accent1">
              <a:shade val="50000"/>
              <a:hueOff val="179806"/>
              <a:satOff val="2834"/>
              <a:lumOff val="14444"/>
              <a:alphaOff val="0"/>
            </a:schemeClr>
          </a:solidFill>
          <a:prstDash val="solid"/>
        </a:ln>
        <a:effectLst/>
      </dsp:spPr>
      <dsp:style>
        <a:lnRef idx="2">
          <a:scrgbClr r="0" g="0" b="0"/>
        </a:lnRef>
        <a:fillRef idx="1">
          <a:scrgbClr r="0" g="0" b="0"/>
        </a:fillRef>
        <a:effectRef idx="0">
          <a:scrgbClr r="0" g="0" b="0"/>
        </a:effectRef>
        <a:fontRef idx="minor"/>
      </dsp:style>
    </dsp:sp>
    <dsp:sp modelId="{8BB9D38C-67EC-46F1-B388-3D04DB36F2D2}">
      <dsp:nvSpPr>
        <dsp:cNvPr id="0" name=""/>
        <dsp:cNvSpPr/>
      </dsp:nvSpPr>
      <dsp:spPr>
        <a:xfrm>
          <a:off x="411480" y="854661"/>
          <a:ext cx="5760720" cy="472320"/>
        </a:xfrm>
        <a:prstGeom prst="roundRect">
          <a:avLst/>
        </a:prstGeom>
        <a:solidFill>
          <a:schemeClr val="accent1">
            <a:shade val="50000"/>
            <a:hueOff val="179806"/>
            <a:satOff val="2834"/>
            <a:lumOff val="14444"/>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711200" rtl="0">
            <a:lnSpc>
              <a:spcPct val="90000"/>
            </a:lnSpc>
            <a:spcBef>
              <a:spcPct val="0"/>
            </a:spcBef>
            <a:spcAft>
              <a:spcPct val="35000"/>
            </a:spcAft>
          </a:pPr>
          <a:r>
            <a:rPr lang="es-MX" sz="1600" b="0" i="0" kern="1200" baseline="0" dirty="0" smtClean="0"/>
            <a:t>Se negocian activos de escaso riesgo</a:t>
          </a:r>
          <a:endParaRPr lang="es-MX" sz="1600" kern="1200" dirty="0"/>
        </a:p>
      </dsp:txBody>
      <dsp:txXfrm>
        <a:off x="411480" y="854661"/>
        <a:ext cx="5760720" cy="472320"/>
      </dsp:txXfrm>
    </dsp:sp>
    <dsp:sp modelId="{0EBA652D-1B08-4F56-835E-8B3C7FC3439D}">
      <dsp:nvSpPr>
        <dsp:cNvPr id="0" name=""/>
        <dsp:cNvSpPr/>
      </dsp:nvSpPr>
      <dsp:spPr>
        <a:xfrm>
          <a:off x="0" y="1816581"/>
          <a:ext cx="8229600" cy="403200"/>
        </a:xfrm>
        <a:prstGeom prst="rect">
          <a:avLst/>
        </a:prstGeom>
        <a:solidFill>
          <a:schemeClr val="lt1">
            <a:alpha val="90000"/>
            <a:hueOff val="0"/>
            <a:satOff val="0"/>
            <a:lumOff val="0"/>
            <a:alphaOff val="0"/>
          </a:schemeClr>
        </a:solidFill>
        <a:ln w="15875" cap="flat" cmpd="sng" algn="ctr">
          <a:solidFill>
            <a:schemeClr val="accent1">
              <a:shade val="50000"/>
              <a:hueOff val="359611"/>
              <a:satOff val="5669"/>
              <a:lumOff val="28889"/>
              <a:alphaOff val="0"/>
            </a:schemeClr>
          </a:solidFill>
          <a:prstDash val="solid"/>
        </a:ln>
        <a:effectLst/>
      </dsp:spPr>
      <dsp:style>
        <a:lnRef idx="2">
          <a:scrgbClr r="0" g="0" b="0"/>
        </a:lnRef>
        <a:fillRef idx="1">
          <a:scrgbClr r="0" g="0" b="0"/>
        </a:fillRef>
        <a:effectRef idx="0">
          <a:scrgbClr r="0" g="0" b="0"/>
        </a:effectRef>
        <a:fontRef idx="minor"/>
      </dsp:style>
    </dsp:sp>
    <dsp:sp modelId="{AFD5B033-913D-4B45-A470-F11F53A25B32}">
      <dsp:nvSpPr>
        <dsp:cNvPr id="0" name=""/>
        <dsp:cNvSpPr/>
      </dsp:nvSpPr>
      <dsp:spPr>
        <a:xfrm>
          <a:off x="411480" y="1580421"/>
          <a:ext cx="5760720" cy="472320"/>
        </a:xfrm>
        <a:prstGeom prst="roundRect">
          <a:avLst/>
        </a:prstGeom>
        <a:solidFill>
          <a:schemeClr val="accent1">
            <a:shade val="50000"/>
            <a:hueOff val="359611"/>
            <a:satOff val="5669"/>
            <a:lumOff val="28889"/>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711200" rtl="0">
            <a:lnSpc>
              <a:spcPct val="90000"/>
            </a:lnSpc>
            <a:spcBef>
              <a:spcPct val="0"/>
            </a:spcBef>
            <a:spcAft>
              <a:spcPct val="35000"/>
            </a:spcAft>
          </a:pPr>
          <a:r>
            <a:rPr lang="es-MX" sz="1600" b="0" i="0" kern="1200" baseline="0" dirty="0" smtClean="0"/>
            <a:t>Los activos son muy líquidos</a:t>
          </a:r>
          <a:endParaRPr lang="es-MX" sz="1600" kern="1200" dirty="0"/>
        </a:p>
      </dsp:txBody>
      <dsp:txXfrm>
        <a:off x="411480" y="1580421"/>
        <a:ext cx="5760720" cy="472320"/>
      </dsp:txXfrm>
    </dsp:sp>
    <dsp:sp modelId="{FC98DEC2-EF1B-41AB-8415-396D0EE792DE}">
      <dsp:nvSpPr>
        <dsp:cNvPr id="0" name=""/>
        <dsp:cNvSpPr/>
      </dsp:nvSpPr>
      <dsp:spPr>
        <a:xfrm>
          <a:off x="0" y="2542341"/>
          <a:ext cx="8229600" cy="403200"/>
        </a:xfrm>
        <a:prstGeom prst="rect">
          <a:avLst/>
        </a:prstGeom>
        <a:solidFill>
          <a:schemeClr val="lt1">
            <a:alpha val="90000"/>
            <a:hueOff val="0"/>
            <a:satOff val="0"/>
            <a:lumOff val="0"/>
            <a:alphaOff val="0"/>
          </a:schemeClr>
        </a:solidFill>
        <a:ln w="15875" cap="flat" cmpd="sng" algn="ctr">
          <a:solidFill>
            <a:schemeClr val="accent1">
              <a:shade val="50000"/>
              <a:hueOff val="539417"/>
              <a:satOff val="8503"/>
              <a:lumOff val="43333"/>
              <a:alphaOff val="0"/>
            </a:schemeClr>
          </a:solidFill>
          <a:prstDash val="solid"/>
        </a:ln>
        <a:effectLst/>
      </dsp:spPr>
      <dsp:style>
        <a:lnRef idx="2">
          <a:scrgbClr r="0" g="0" b="0"/>
        </a:lnRef>
        <a:fillRef idx="1">
          <a:scrgbClr r="0" g="0" b="0"/>
        </a:fillRef>
        <a:effectRef idx="0">
          <a:scrgbClr r="0" g="0" b="0"/>
        </a:effectRef>
        <a:fontRef idx="minor"/>
      </dsp:style>
    </dsp:sp>
    <dsp:sp modelId="{6EB35155-276A-40A0-BAF6-E48A8A30EF77}">
      <dsp:nvSpPr>
        <dsp:cNvPr id="0" name=""/>
        <dsp:cNvSpPr/>
      </dsp:nvSpPr>
      <dsp:spPr>
        <a:xfrm>
          <a:off x="411480" y="2306181"/>
          <a:ext cx="5760720" cy="472320"/>
        </a:xfrm>
        <a:prstGeom prst="roundRect">
          <a:avLst/>
        </a:prstGeom>
        <a:solidFill>
          <a:schemeClr val="accent1">
            <a:shade val="50000"/>
            <a:hueOff val="539417"/>
            <a:satOff val="8503"/>
            <a:lumOff val="43333"/>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711200" rtl="0">
            <a:lnSpc>
              <a:spcPct val="90000"/>
            </a:lnSpc>
            <a:spcBef>
              <a:spcPct val="0"/>
            </a:spcBef>
            <a:spcAft>
              <a:spcPct val="35000"/>
            </a:spcAft>
          </a:pPr>
          <a:r>
            <a:rPr lang="es-MX" sz="1600" b="0" i="0" kern="1200" baseline="0" dirty="0" smtClean="0"/>
            <a:t>Eficiencia</a:t>
          </a:r>
          <a:endParaRPr lang="es-MX" sz="1600" kern="1200" dirty="0"/>
        </a:p>
      </dsp:txBody>
      <dsp:txXfrm>
        <a:off x="411480" y="2306181"/>
        <a:ext cx="5760720" cy="472320"/>
      </dsp:txXfrm>
    </dsp:sp>
    <dsp:sp modelId="{DC78DC8A-A144-4B74-9E40-2260547BDF58}">
      <dsp:nvSpPr>
        <dsp:cNvPr id="0" name=""/>
        <dsp:cNvSpPr/>
      </dsp:nvSpPr>
      <dsp:spPr>
        <a:xfrm>
          <a:off x="0" y="3268101"/>
          <a:ext cx="8229600" cy="403200"/>
        </a:xfrm>
        <a:prstGeom prst="rect">
          <a:avLst/>
        </a:prstGeom>
        <a:solidFill>
          <a:schemeClr val="lt1">
            <a:alpha val="90000"/>
            <a:hueOff val="0"/>
            <a:satOff val="0"/>
            <a:lumOff val="0"/>
            <a:alphaOff val="0"/>
          </a:schemeClr>
        </a:solidFill>
        <a:ln w="15875" cap="flat" cmpd="sng" algn="ctr">
          <a:solidFill>
            <a:schemeClr val="accent1">
              <a:shade val="50000"/>
              <a:hueOff val="359611"/>
              <a:satOff val="5669"/>
              <a:lumOff val="28889"/>
              <a:alphaOff val="0"/>
            </a:schemeClr>
          </a:solidFill>
          <a:prstDash val="solid"/>
        </a:ln>
        <a:effectLst/>
      </dsp:spPr>
      <dsp:style>
        <a:lnRef idx="2">
          <a:scrgbClr r="0" g="0" b="0"/>
        </a:lnRef>
        <a:fillRef idx="1">
          <a:scrgbClr r="0" g="0" b="0"/>
        </a:fillRef>
        <a:effectRef idx="0">
          <a:scrgbClr r="0" g="0" b="0"/>
        </a:effectRef>
        <a:fontRef idx="minor"/>
      </dsp:style>
    </dsp:sp>
    <dsp:sp modelId="{5F55AB34-4386-4AB7-B04A-F707F8131549}">
      <dsp:nvSpPr>
        <dsp:cNvPr id="0" name=""/>
        <dsp:cNvSpPr/>
      </dsp:nvSpPr>
      <dsp:spPr>
        <a:xfrm>
          <a:off x="411480" y="3031941"/>
          <a:ext cx="5760720" cy="472320"/>
        </a:xfrm>
        <a:prstGeom prst="roundRect">
          <a:avLst/>
        </a:prstGeom>
        <a:solidFill>
          <a:schemeClr val="accent1">
            <a:shade val="50000"/>
            <a:hueOff val="359611"/>
            <a:satOff val="5669"/>
            <a:lumOff val="28889"/>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711200" rtl="0">
            <a:lnSpc>
              <a:spcPct val="90000"/>
            </a:lnSpc>
            <a:spcBef>
              <a:spcPct val="0"/>
            </a:spcBef>
            <a:spcAft>
              <a:spcPct val="35000"/>
            </a:spcAft>
          </a:pPr>
          <a:r>
            <a:rPr lang="es-MX" sz="1600" b="0" i="0" kern="1200" baseline="0" dirty="0" smtClean="0"/>
            <a:t>Homogeneidad de la mercancía </a:t>
          </a:r>
          <a:endParaRPr lang="es-MX" sz="1600" kern="1200" dirty="0"/>
        </a:p>
      </dsp:txBody>
      <dsp:txXfrm>
        <a:off x="411480" y="3031941"/>
        <a:ext cx="5760720" cy="472320"/>
      </dsp:txXfrm>
    </dsp:sp>
    <dsp:sp modelId="{7F96D995-15B7-498D-8E3B-DD2B7EFEBEA1}">
      <dsp:nvSpPr>
        <dsp:cNvPr id="0" name=""/>
        <dsp:cNvSpPr/>
      </dsp:nvSpPr>
      <dsp:spPr>
        <a:xfrm>
          <a:off x="0" y="3993861"/>
          <a:ext cx="8229600" cy="403200"/>
        </a:xfrm>
        <a:prstGeom prst="rect">
          <a:avLst/>
        </a:prstGeom>
        <a:solidFill>
          <a:schemeClr val="lt1">
            <a:alpha val="90000"/>
            <a:hueOff val="0"/>
            <a:satOff val="0"/>
            <a:lumOff val="0"/>
            <a:alphaOff val="0"/>
          </a:schemeClr>
        </a:solidFill>
        <a:ln w="15875" cap="flat" cmpd="sng" algn="ctr">
          <a:solidFill>
            <a:schemeClr val="accent1">
              <a:shade val="50000"/>
              <a:hueOff val="179806"/>
              <a:satOff val="2834"/>
              <a:lumOff val="14444"/>
              <a:alphaOff val="0"/>
            </a:schemeClr>
          </a:solidFill>
          <a:prstDash val="solid"/>
        </a:ln>
        <a:effectLst/>
      </dsp:spPr>
      <dsp:style>
        <a:lnRef idx="2">
          <a:scrgbClr r="0" g="0" b="0"/>
        </a:lnRef>
        <a:fillRef idx="1">
          <a:scrgbClr r="0" g="0" b="0"/>
        </a:fillRef>
        <a:effectRef idx="0">
          <a:scrgbClr r="0" g="0" b="0"/>
        </a:effectRef>
        <a:fontRef idx="minor"/>
      </dsp:style>
    </dsp:sp>
    <dsp:sp modelId="{93C18A1B-E65D-4505-BB26-F249E3D3B634}">
      <dsp:nvSpPr>
        <dsp:cNvPr id="0" name=""/>
        <dsp:cNvSpPr/>
      </dsp:nvSpPr>
      <dsp:spPr>
        <a:xfrm>
          <a:off x="411480" y="3757701"/>
          <a:ext cx="5760720" cy="472320"/>
        </a:xfrm>
        <a:prstGeom prst="roundRect">
          <a:avLst/>
        </a:prstGeom>
        <a:solidFill>
          <a:schemeClr val="accent1">
            <a:shade val="50000"/>
            <a:hueOff val="179806"/>
            <a:satOff val="2834"/>
            <a:lumOff val="14444"/>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711200" rtl="0">
            <a:lnSpc>
              <a:spcPct val="90000"/>
            </a:lnSpc>
            <a:spcBef>
              <a:spcPct val="0"/>
            </a:spcBef>
            <a:spcAft>
              <a:spcPct val="35000"/>
            </a:spcAft>
          </a:pPr>
          <a:r>
            <a:rPr lang="es-MX" sz="1600" b="0" i="0" kern="1200" baseline="0" dirty="0" smtClean="0"/>
            <a:t>La negociación se puede realizar directamente con los participantes o a través de intermediarios especializados.</a:t>
          </a:r>
          <a:endParaRPr lang="es-MX" sz="1600" kern="1200" dirty="0"/>
        </a:p>
      </dsp:txBody>
      <dsp:txXfrm>
        <a:off x="411480" y="3757701"/>
        <a:ext cx="5760720" cy="47232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7B3C9EC-FA8F-486C-827C-B8A9B0C712F7}">
      <dsp:nvSpPr>
        <dsp:cNvPr id="0" name=""/>
        <dsp:cNvSpPr/>
      </dsp:nvSpPr>
      <dsp:spPr>
        <a:xfrm>
          <a:off x="464" y="1788526"/>
          <a:ext cx="1607522" cy="1607522"/>
        </a:xfrm>
        <a:prstGeom prst="ellipse">
          <a:avLst/>
        </a:prstGeom>
        <a:solidFill>
          <a:schemeClr val="accent4">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MX" sz="1600" kern="1200" dirty="0" smtClean="0">
              <a:sym typeface="Calibri"/>
            </a:rPr>
            <a:t> </a:t>
          </a:r>
          <a:r>
            <a:rPr lang="es-MX" sz="1800" kern="1200" dirty="0" smtClean="0">
              <a:sym typeface="Calibri"/>
            </a:rPr>
            <a:t>También conocido como cobro de interés “al tirón”.</a:t>
          </a:r>
        </a:p>
      </dsp:txBody>
      <dsp:txXfrm>
        <a:off x="464" y="1788526"/>
        <a:ext cx="1607522" cy="1607522"/>
      </dsp:txXfrm>
    </dsp:sp>
    <dsp:sp modelId="{37AD02C9-FCC3-4FFB-B558-03E775556F5D}">
      <dsp:nvSpPr>
        <dsp:cNvPr id="0" name=""/>
        <dsp:cNvSpPr/>
      </dsp:nvSpPr>
      <dsp:spPr>
        <a:xfrm>
          <a:off x="1738517" y="2126106"/>
          <a:ext cx="932362" cy="932362"/>
        </a:xfrm>
        <a:prstGeom prst="mathPlus">
          <a:avLst/>
        </a:prstGeom>
        <a:solidFill>
          <a:schemeClr val="accent4">
            <a:hueOff val="0"/>
            <a:satOff val="0"/>
            <a:lumOff val="0"/>
            <a:alphaOff val="0"/>
          </a:schemeClr>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p>
      </dsp:txBody>
      <dsp:txXfrm>
        <a:off x="1738517" y="2126106"/>
        <a:ext cx="932362" cy="932362"/>
      </dsp:txXfrm>
    </dsp:sp>
    <dsp:sp modelId="{493C6D42-7689-4F0F-8C58-D00D41BB95EE}">
      <dsp:nvSpPr>
        <dsp:cNvPr id="0" name=""/>
        <dsp:cNvSpPr/>
      </dsp:nvSpPr>
      <dsp:spPr>
        <a:xfrm>
          <a:off x="2801411" y="1293996"/>
          <a:ext cx="2596598" cy="2596582"/>
        </a:xfrm>
        <a:prstGeom prst="ellipse">
          <a:avLst/>
        </a:prstGeom>
        <a:solidFill>
          <a:schemeClr val="accent4">
            <a:hueOff val="-494707"/>
            <a:satOff val="-2845"/>
            <a:lumOff val="-2255"/>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MX" sz="1600" b="0" i="0" kern="1200" baseline="0" dirty="0" smtClean="0"/>
            <a:t>Consiste en pagar una cantidad inferior al nominal al comprarlo, reingresando el nominal al venderlo,  en este tipo de transacción no existen pagos periódicos de intereses. </a:t>
          </a:r>
          <a:endParaRPr lang="es-MX" sz="1600" b="0" i="0" kern="1200" baseline="0" dirty="0"/>
        </a:p>
      </dsp:txBody>
      <dsp:txXfrm>
        <a:off x="2801411" y="1293996"/>
        <a:ext cx="2596598" cy="2596582"/>
      </dsp:txXfrm>
    </dsp:sp>
    <dsp:sp modelId="{E240691D-C4CD-499F-98D1-78832F6D7F55}">
      <dsp:nvSpPr>
        <dsp:cNvPr id="0" name=""/>
        <dsp:cNvSpPr/>
      </dsp:nvSpPr>
      <dsp:spPr>
        <a:xfrm>
          <a:off x="5528541" y="2126106"/>
          <a:ext cx="932362" cy="932362"/>
        </a:xfrm>
        <a:prstGeom prst="mathEqual">
          <a:avLst/>
        </a:prstGeom>
        <a:solidFill>
          <a:schemeClr val="accent4">
            <a:hueOff val="-989414"/>
            <a:satOff val="-5690"/>
            <a:lumOff val="-4511"/>
            <a:alphaOff val="0"/>
          </a:schemeClr>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955800">
            <a:lnSpc>
              <a:spcPct val="90000"/>
            </a:lnSpc>
            <a:spcBef>
              <a:spcPct val="0"/>
            </a:spcBef>
            <a:spcAft>
              <a:spcPct val="35000"/>
            </a:spcAft>
          </a:pPr>
          <a:endParaRPr lang="es-MX" sz="4400" kern="1200"/>
        </a:p>
      </dsp:txBody>
      <dsp:txXfrm>
        <a:off x="5528541" y="2126106"/>
        <a:ext cx="932362" cy="932362"/>
      </dsp:txXfrm>
    </dsp:sp>
    <dsp:sp modelId="{2B60BEF4-C6E8-4D02-88E0-D79EA7F4BC9F}">
      <dsp:nvSpPr>
        <dsp:cNvPr id="0" name=""/>
        <dsp:cNvSpPr/>
      </dsp:nvSpPr>
      <dsp:spPr>
        <a:xfrm>
          <a:off x="6591434" y="1512169"/>
          <a:ext cx="2049060" cy="2160236"/>
        </a:xfrm>
        <a:prstGeom prst="ellipse">
          <a:avLst/>
        </a:prstGeom>
        <a:solidFill>
          <a:schemeClr val="accent4">
            <a:hueOff val="-989414"/>
            <a:satOff val="-5690"/>
            <a:lumOff val="-4511"/>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MX" sz="1600" b="0" i="0" kern="1200" baseline="0" smtClean="0"/>
            <a:t>Un ejemplo de esta modalidad son los pagarés emitidos por empresas y las letras del Tesoro.</a:t>
          </a:r>
          <a:endParaRPr lang="es-MX" sz="1600" b="0" i="0" kern="1200" baseline="0" dirty="0"/>
        </a:p>
      </dsp:txBody>
      <dsp:txXfrm>
        <a:off x="6591434" y="1512169"/>
        <a:ext cx="2049060" cy="2160236"/>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8288143-E544-4383-9C92-177C491D910D}">
      <dsp:nvSpPr>
        <dsp:cNvPr id="0" name=""/>
        <dsp:cNvSpPr/>
      </dsp:nvSpPr>
      <dsp:spPr>
        <a:xfrm>
          <a:off x="2552" y="2546361"/>
          <a:ext cx="3109950" cy="1243980"/>
        </a:xfrm>
        <a:prstGeom prst="chevron">
          <a:avLst/>
        </a:prstGeom>
        <a:solidFill>
          <a:schemeClr val="accent1">
            <a:shade val="50000"/>
            <a:hueOff val="0"/>
            <a:satOff val="0"/>
            <a:lumOff val="0"/>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a:lnSpc>
              <a:spcPct val="90000"/>
            </a:lnSpc>
            <a:spcBef>
              <a:spcPct val="0"/>
            </a:spcBef>
            <a:spcAft>
              <a:spcPct val="35000"/>
            </a:spcAft>
          </a:pPr>
          <a:r>
            <a:rPr lang="es-MX" sz="2800" kern="1200" dirty="0" smtClean="0"/>
            <a:t>Cupón cero</a:t>
          </a:r>
          <a:endParaRPr lang="es-MX" sz="2800" kern="1200" dirty="0"/>
        </a:p>
      </dsp:txBody>
      <dsp:txXfrm>
        <a:off x="2552" y="2546361"/>
        <a:ext cx="3109950" cy="1243980"/>
      </dsp:txXfrm>
    </dsp:sp>
    <dsp:sp modelId="{D4ADBE64-9655-4D5B-96E6-3A3FE0CE6192}">
      <dsp:nvSpPr>
        <dsp:cNvPr id="0" name=""/>
        <dsp:cNvSpPr/>
      </dsp:nvSpPr>
      <dsp:spPr>
        <a:xfrm>
          <a:off x="2801508" y="2546361"/>
          <a:ext cx="3109950" cy="1243980"/>
        </a:xfrm>
        <a:prstGeom prst="chevron">
          <a:avLst/>
        </a:prstGeom>
        <a:solidFill>
          <a:schemeClr val="accent1">
            <a:shade val="50000"/>
            <a:hueOff val="359611"/>
            <a:satOff val="5669"/>
            <a:lumOff val="28889"/>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es-MX" sz="1700" kern="1200" dirty="0" smtClean="0">
              <a:sym typeface="Calibri"/>
            </a:rPr>
            <a:t>Se adquieren por su valor nominal y el cobro de intereses se cobra al final de la deuda. </a:t>
          </a:r>
          <a:endParaRPr lang="es-MX" sz="1700" kern="1200" dirty="0" smtClean="0"/>
        </a:p>
      </dsp:txBody>
      <dsp:txXfrm>
        <a:off x="2801508" y="2546361"/>
        <a:ext cx="3109950" cy="1243980"/>
      </dsp:txXfrm>
    </dsp:sp>
    <dsp:sp modelId="{42A66143-1AA7-43F2-B330-EB9C0CA2B0F2}">
      <dsp:nvSpPr>
        <dsp:cNvPr id="0" name=""/>
        <dsp:cNvSpPr/>
      </dsp:nvSpPr>
      <dsp:spPr>
        <a:xfrm>
          <a:off x="5600464" y="2546361"/>
          <a:ext cx="3109950" cy="1243980"/>
        </a:xfrm>
        <a:prstGeom prst="chevron">
          <a:avLst/>
        </a:prstGeom>
        <a:solidFill>
          <a:schemeClr val="accent1">
            <a:shade val="50000"/>
            <a:hueOff val="359611"/>
            <a:satOff val="5669"/>
            <a:lumOff val="28889"/>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es-MX" sz="1700" kern="1200" dirty="0" smtClean="0">
              <a:sym typeface="Calibri"/>
            </a:rPr>
            <a:t>Los más comunes son los bonos de caja y de tesorería bancarios.</a:t>
          </a:r>
        </a:p>
      </dsp:txBody>
      <dsp:txXfrm>
        <a:off x="5600464" y="2546361"/>
        <a:ext cx="3109950" cy="124398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83C34F0-577D-465F-BCF5-FD261E337BE4}">
      <dsp:nvSpPr>
        <dsp:cNvPr id="0" name=""/>
        <dsp:cNvSpPr/>
      </dsp:nvSpPr>
      <dsp:spPr>
        <a:xfrm>
          <a:off x="2103611" y="394"/>
          <a:ext cx="4022377" cy="2011188"/>
        </a:xfrm>
        <a:prstGeom prst="roundRect">
          <a:avLst>
            <a:gd name="adj" fmla="val 10000"/>
          </a:avLst>
        </a:prstGeom>
        <a:solidFill>
          <a:schemeClr val="accent5">
            <a:shade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3825" tIns="82550" rIns="123825" bIns="82550" numCol="1" spcCol="1270" anchor="ctr" anchorCtr="0">
          <a:noAutofit/>
        </a:bodyPr>
        <a:lstStyle/>
        <a:p>
          <a:pPr lvl="0" algn="ctr" defTabSz="2889250" rtl="0">
            <a:lnSpc>
              <a:spcPct val="90000"/>
            </a:lnSpc>
            <a:spcBef>
              <a:spcPct val="0"/>
            </a:spcBef>
            <a:spcAft>
              <a:spcPct val="35000"/>
            </a:spcAft>
          </a:pPr>
          <a:r>
            <a:rPr lang="es-MX" sz="6500" b="0" i="0" kern="1200" baseline="0" dirty="0" smtClean="0"/>
            <a:t>A tipo variable</a:t>
          </a:r>
          <a:endParaRPr lang="es-MX" sz="6500" kern="1200" dirty="0"/>
        </a:p>
      </dsp:txBody>
      <dsp:txXfrm>
        <a:off x="2103611" y="394"/>
        <a:ext cx="4022377" cy="2011188"/>
      </dsp:txXfrm>
    </dsp:sp>
    <dsp:sp modelId="{E49020A5-4C17-4C98-93FA-A0EB701BD373}">
      <dsp:nvSpPr>
        <dsp:cNvPr id="0" name=""/>
        <dsp:cNvSpPr/>
      </dsp:nvSpPr>
      <dsp:spPr>
        <a:xfrm>
          <a:off x="2505848" y="2011582"/>
          <a:ext cx="402237" cy="1508391"/>
        </a:xfrm>
        <a:custGeom>
          <a:avLst/>
          <a:gdLst/>
          <a:ahLst/>
          <a:cxnLst/>
          <a:rect l="0" t="0" r="0" b="0"/>
          <a:pathLst>
            <a:path>
              <a:moveTo>
                <a:pt x="0" y="0"/>
              </a:moveTo>
              <a:lnTo>
                <a:pt x="0" y="1508391"/>
              </a:lnTo>
              <a:lnTo>
                <a:pt x="402237" y="1508391"/>
              </a:lnTo>
            </a:path>
          </a:pathLst>
        </a:custGeom>
        <a:noFill/>
        <a:ln w="15875" cap="flat" cmpd="sng" algn="ctr">
          <a:solidFill>
            <a:schemeClr val="accent5">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B17C70-CB30-4FDF-9FD6-21C916FE7880}">
      <dsp:nvSpPr>
        <dsp:cNvPr id="0" name=""/>
        <dsp:cNvSpPr/>
      </dsp:nvSpPr>
      <dsp:spPr>
        <a:xfrm>
          <a:off x="2908086" y="2514380"/>
          <a:ext cx="3217902" cy="2011188"/>
        </a:xfrm>
        <a:prstGeom prst="roundRect">
          <a:avLst>
            <a:gd name="adj" fmla="val 10000"/>
          </a:avLst>
        </a:prstGeom>
        <a:solidFill>
          <a:schemeClr val="lt1">
            <a:alpha val="90000"/>
            <a:hueOff val="0"/>
            <a:satOff val="0"/>
            <a:lumOff val="0"/>
            <a:alphaOff val="0"/>
          </a:schemeClr>
        </a:solidFill>
        <a:ln w="15875" cap="flat" cmpd="sng" algn="ctr">
          <a:solidFill>
            <a:schemeClr val="accent5">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rtl="0">
            <a:lnSpc>
              <a:spcPct val="90000"/>
            </a:lnSpc>
            <a:spcBef>
              <a:spcPct val="0"/>
            </a:spcBef>
            <a:spcAft>
              <a:spcPct val="35000"/>
            </a:spcAft>
          </a:pPr>
          <a:r>
            <a:rPr lang="es-MX" sz="2400" b="0" i="0" kern="1200" baseline="0" dirty="0" smtClean="0"/>
            <a:t>Se emiten sin tipo fijo y se establece de acuerdo con alguno de referencia como el interbancario añadiendo alguna cantidad fija.</a:t>
          </a:r>
          <a:endParaRPr lang="es-MX" sz="2400" kern="1200" dirty="0"/>
        </a:p>
      </dsp:txBody>
      <dsp:txXfrm>
        <a:off x="2908086" y="2514380"/>
        <a:ext cx="3217902" cy="201118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smtClean="0"/>
              <a:t>Haga clic en el icono para agregar una imagen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smtClean="0"/>
              <a:t>Haga clic en el icono para agregar una imagen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smtClean="0"/>
              <a:t>Haga clic en el icono para agregar una imagen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s-ES" smtClean="0"/>
              <a:t>Haga clic para modificar el estilo de título del patrón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Content Placeholder 3"/>
          <p:cNvSpPr>
            <a:spLocks noGrp="1"/>
          </p:cNvSpPr>
          <p:nvPr>
            <p:ph sz="quarter" idx="13"/>
          </p:nvPr>
        </p:nvSpPr>
        <p:spPr>
          <a:xfrm>
            <a:off x="913774" y="3051012"/>
            <a:ext cx="5106027" cy="2740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3" name="Content Placeholder 5"/>
          <p:cNvSpPr>
            <a:spLocks noGrp="1"/>
          </p:cNvSpPr>
          <p:nvPr>
            <p:ph sz="quarter" idx="14"/>
          </p:nvPr>
        </p:nvSpPr>
        <p:spPr>
          <a:xfrm>
            <a:off x="6172200" y="3051012"/>
            <a:ext cx="5105401" cy="2740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s-ES" smtClean="0"/>
              <a:t>Haga clic para modificar el estilo de título del patrón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xmlns=""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9/29/2015</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hyperlink" Target="http://www.mundo-forex.com/que-son-acciones.php"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www.mundo-forex.com/analisis-fundamental-en-forex.php" TargetMode="Externa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slide" Target="slide43.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 Target="slide4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slide" Target="slide44.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image" Target="../media/image16.gi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slide" Target="slide44.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slide" Target="slide4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slide" Target="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slide" Target="slide4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G:\uaemescudo.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480008" y="169683"/>
            <a:ext cx="1343025" cy="1177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3" descr="G:\escudoeco.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9385758" y="169683"/>
            <a:ext cx="1238250" cy="1196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1 Título"/>
          <p:cNvSpPr txBox="1">
            <a:spLocks/>
          </p:cNvSpPr>
          <p:nvPr/>
        </p:nvSpPr>
        <p:spPr>
          <a:xfrm>
            <a:off x="1803858" y="1295221"/>
            <a:ext cx="8143875" cy="1008062"/>
          </a:xfrm>
          <a:prstGeom prst="rect">
            <a:avLst/>
          </a:prstGeom>
        </p:spPr>
        <p:txBody>
          <a:bodyPr anchor="ctr">
            <a:normAutofit lnSpcReduction="10000"/>
          </a:bodyPr>
          <a:lstStyle/>
          <a:p>
            <a:pPr algn="ctr">
              <a:defRPr/>
            </a:pPr>
            <a:r>
              <a:rPr lang="es-MX" sz="3200" b="1" dirty="0">
                <a:latin typeface="Times New Roman" pitchFamily="18" charset="0"/>
                <a:cs typeface="Times New Roman" pitchFamily="18" charset="0"/>
              </a:rPr>
              <a:t>MATERIAL AUDIOVISUAL DIAPOSITIVAS</a:t>
            </a:r>
          </a:p>
        </p:txBody>
      </p:sp>
      <p:sp>
        <p:nvSpPr>
          <p:cNvPr id="11" name="1 Título"/>
          <p:cNvSpPr txBox="1">
            <a:spLocks/>
          </p:cNvSpPr>
          <p:nvPr/>
        </p:nvSpPr>
        <p:spPr>
          <a:xfrm>
            <a:off x="2811921" y="169683"/>
            <a:ext cx="6553200" cy="857250"/>
          </a:xfrm>
          <a:prstGeom prst="rect">
            <a:avLst/>
          </a:prstGeom>
        </p:spPr>
        <p:txBody>
          <a:bodyPr anchor="ctr"/>
          <a:lstStyle/>
          <a:p>
            <a:pPr algn="ctr">
              <a:defRPr/>
            </a:pPr>
            <a:r>
              <a:rPr lang="es-MX" sz="2000" b="1" dirty="0">
                <a:solidFill>
                  <a:schemeClr val="tx1">
                    <a:lumMod val="95000"/>
                  </a:schemeClr>
                </a:solidFill>
                <a:latin typeface="Times New Roman" pitchFamily="18" charset="0"/>
                <a:cs typeface="Times New Roman" pitchFamily="18" charset="0"/>
              </a:rPr>
              <a:t>UNIVERSIDAD AUTÓNOMA DEL ESTADO DE MEXICO</a:t>
            </a:r>
          </a:p>
          <a:p>
            <a:pPr algn="ctr">
              <a:defRPr/>
            </a:pPr>
            <a:r>
              <a:rPr lang="es-MX" sz="2000" b="1" dirty="0">
                <a:solidFill>
                  <a:schemeClr val="tx1">
                    <a:lumMod val="95000"/>
                  </a:schemeClr>
                </a:solidFill>
                <a:latin typeface="Times New Roman" pitchFamily="18" charset="0"/>
                <a:ea typeface="+mj-ea"/>
                <a:cs typeface="Times New Roman" pitchFamily="18" charset="0"/>
              </a:rPr>
              <a:t>Facultad de Economía</a:t>
            </a:r>
          </a:p>
        </p:txBody>
      </p:sp>
      <p:sp>
        <p:nvSpPr>
          <p:cNvPr id="12" name="1 Título"/>
          <p:cNvSpPr txBox="1">
            <a:spLocks/>
          </p:cNvSpPr>
          <p:nvPr/>
        </p:nvSpPr>
        <p:spPr>
          <a:xfrm>
            <a:off x="2019758" y="5398908"/>
            <a:ext cx="7920038" cy="836613"/>
          </a:xfrm>
          <a:prstGeom prst="rect">
            <a:avLst/>
          </a:prstGeom>
        </p:spPr>
        <p:txBody>
          <a:bodyPr anchor="ctr">
            <a:normAutofit fontScale="92500" lnSpcReduction="20000"/>
          </a:bodyPr>
          <a:lstStyle/>
          <a:p>
            <a:pPr algn="r">
              <a:defRPr/>
            </a:pPr>
            <a:r>
              <a:rPr lang="es-MX" sz="2000" b="1" dirty="0">
                <a:latin typeface="Times New Roman" pitchFamily="18" charset="0"/>
                <a:cs typeface="Times New Roman" pitchFamily="18" charset="0"/>
              </a:rPr>
              <a:t>ELABORADO POR: SERGIO MIRANDA GONZÁLEZ</a:t>
            </a:r>
            <a:endParaRPr lang="es-MX" sz="2000" b="1" dirty="0">
              <a:latin typeface="Times New Roman" pitchFamily="18" charset="0"/>
              <a:ea typeface="+mj-ea"/>
              <a:cs typeface="Times New Roman" pitchFamily="18" charset="0"/>
            </a:endParaRPr>
          </a:p>
          <a:p>
            <a:pPr algn="r" fontAlgn="auto">
              <a:spcAft>
                <a:spcPts val="0"/>
              </a:spcAft>
              <a:defRPr/>
            </a:pPr>
            <a:endParaRPr lang="es-MX" sz="2000" b="1" dirty="0">
              <a:latin typeface="Times New Roman" pitchFamily="18" charset="0"/>
              <a:ea typeface="+mj-ea"/>
              <a:cs typeface="Times New Roman" pitchFamily="18" charset="0"/>
            </a:endParaRPr>
          </a:p>
          <a:p>
            <a:pPr algn="r" fontAlgn="auto">
              <a:spcAft>
                <a:spcPts val="0"/>
              </a:spcAft>
              <a:defRPr/>
            </a:pPr>
            <a:r>
              <a:rPr lang="es-MX" sz="2000" b="1" dirty="0" smtClean="0">
                <a:latin typeface="Times New Roman" pitchFamily="18" charset="0"/>
                <a:ea typeface="+mj-ea"/>
                <a:cs typeface="Times New Roman" pitchFamily="18" charset="0"/>
              </a:rPr>
              <a:t>SEPTIEMBRE DE 2015</a:t>
            </a:r>
            <a:endParaRPr lang="es-MX" sz="2000" b="1" dirty="0">
              <a:latin typeface="Times New Roman" pitchFamily="18" charset="0"/>
              <a:ea typeface="+mj-ea"/>
              <a:cs typeface="Times New Roman" pitchFamily="18" charset="0"/>
            </a:endParaRPr>
          </a:p>
        </p:txBody>
      </p:sp>
      <p:sp>
        <p:nvSpPr>
          <p:cNvPr id="13" name="2 Subtítulo"/>
          <p:cNvSpPr txBox="1">
            <a:spLocks/>
          </p:cNvSpPr>
          <p:nvPr/>
        </p:nvSpPr>
        <p:spPr>
          <a:xfrm>
            <a:off x="2596021" y="2374721"/>
            <a:ext cx="7777162" cy="2879725"/>
          </a:xfrm>
          <a:prstGeom prst="rect">
            <a:avLst/>
          </a:prstGeom>
        </p:spPr>
        <p:txBody>
          <a:bodyPr>
            <a:normAutofit/>
          </a:bodyPr>
          <a:lstStyle/>
          <a:p>
            <a:pPr marL="342900" indent="-342900" algn="ctr">
              <a:spcBef>
                <a:spcPct val="20000"/>
              </a:spcBef>
              <a:defRPr/>
            </a:pPr>
            <a:r>
              <a:rPr lang="es-MX" sz="2200" b="1" dirty="0" smtClean="0">
                <a:latin typeface="Times New Roman" pitchFamily="18" charset="0"/>
                <a:cs typeface="Times New Roman" pitchFamily="18" charset="0"/>
              </a:rPr>
              <a:t>“El mercado de divisas y </a:t>
            </a:r>
            <a:r>
              <a:rPr lang="es-MX" sz="2200" b="1" dirty="0" err="1" smtClean="0">
                <a:latin typeface="Times New Roman" pitchFamily="18" charset="0"/>
                <a:cs typeface="Times New Roman" pitchFamily="18" charset="0"/>
              </a:rPr>
              <a:t>Forex</a:t>
            </a:r>
            <a:r>
              <a:rPr lang="es-MX" sz="2200" b="1" dirty="0" smtClean="0">
                <a:latin typeface="Times New Roman" pitchFamily="18" charset="0"/>
                <a:cs typeface="Times New Roman" pitchFamily="18" charset="0"/>
              </a:rPr>
              <a:t>”</a:t>
            </a:r>
            <a:endParaRPr lang="es-MX" sz="2200" b="1" dirty="0">
              <a:latin typeface="Times New Roman" pitchFamily="18" charset="0"/>
              <a:cs typeface="Times New Roman" pitchFamily="18" charset="0"/>
            </a:endParaRPr>
          </a:p>
          <a:p>
            <a:pPr marL="342900" indent="-342900" fontAlgn="auto">
              <a:spcBef>
                <a:spcPct val="20000"/>
              </a:spcBef>
              <a:spcAft>
                <a:spcPts val="0"/>
              </a:spcAft>
              <a:defRPr/>
            </a:pPr>
            <a:endParaRPr lang="es-MX" sz="2400" b="1" dirty="0">
              <a:latin typeface="Times New Roman" pitchFamily="18" charset="0"/>
              <a:cs typeface="Times New Roman" pitchFamily="18" charset="0"/>
            </a:endParaRPr>
          </a:p>
          <a:p>
            <a:pPr indent="-342900" fontAlgn="auto">
              <a:spcBef>
                <a:spcPct val="20000"/>
              </a:spcBef>
              <a:spcAft>
                <a:spcPts val="0"/>
              </a:spcAft>
              <a:defRPr/>
            </a:pPr>
            <a:r>
              <a:rPr lang="es-MX" sz="1750" b="1" u="sng" dirty="0">
                <a:latin typeface="Times New Roman" pitchFamily="18" charset="0"/>
                <a:cs typeface="Times New Roman" pitchFamily="18" charset="0"/>
              </a:rPr>
              <a:t>LICENCIATURA</a:t>
            </a:r>
            <a:r>
              <a:rPr lang="es-MX" sz="1750" b="1" dirty="0">
                <a:latin typeface="Times New Roman" pitchFamily="18" charset="0"/>
                <a:cs typeface="Times New Roman" pitchFamily="18" charset="0"/>
              </a:rPr>
              <a:t>: RELACIONES ECONÓMICAS INTERNACIONALES </a:t>
            </a:r>
            <a:r>
              <a:rPr lang="es-MX" sz="1750" b="1" u="sng" dirty="0">
                <a:latin typeface="Times New Roman" pitchFamily="18" charset="0"/>
                <a:cs typeface="Times New Roman" pitchFamily="18" charset="0"/>
              </a:rPr>
              <a:t>UNIDAD DE APRENDIZAJE: MANEJO DEL MERCADO CAMBIARIO</a:t>
            </a:r>
          </a:p>
          <a:p>
            <a:pPr marL="342900" indent="-342900" fontAlgn="auto">
              <a:spcBef>
                <a:spcPct val="20000"/>
              </a:spcBef>
              <a:spcAft>
                <a:spcPts val="0"/>
              </a:spcAft>
              <a:defRPr/>
            </a:pPr>
            <a:r>
              <a:rPr lang="es-MX" sz="1750" b="1" u="sng" dirty="0">
                <a:latin typeface="Times New Roman" pitchFamily="18" charset="0"/>
                <a:cs typeface="Times New Roman" pitchFamily="18" charset="0"/>
              </a:rPr>
              <a:t>TEMAS DE LA UNIDAD DE APREDIZAJE:</a:t>
            </a:r>
          </a:p>
          <a:p>
            <a:pPr marL="342900" indent="-342900" fontAlgn="auto">
              <a:spcBef>
                <a:spcPct val="20000"/>
              </a:spcBef>
              <a:spcAft>
                <a:spcPts val="0"/>
              </a:spcAft>
              <a:buFont typeface="Arial" pitchFamily="34" charset="0"/>
              <a:buChar char="•"/>
              <a:defRPr/>
            </a:pPr>
            <a:endParaRPr lang="es-MX" b="1" u="sng" dirty="0">
              <a:latin typeface="Times New Roman" pitchFamily="18" charset="0"/>
              <a:cs typeface="Times New Roman" pitchFamily="18" charset="0"/>
            </a:endParaRPr>
          </a:p>
          <a:p>
            <a:pPr marL="342900" indent="-342900">
              <a:buAutoNum type="arabicPeriod"/>
              <a:defRPr/>
            </a:pPr>
            <a:r>
              <a:rPr lang="es-MX" sz="1400" b="1" dirty="0" smtClean="0">
                <a:latin typeface="Arial" charset="0"/>
                <a:cs typeface="Arial" charset="0"/>
              </a:rPr>
              <a:t>Mercado monetario y de divisas.</a:t>
            </a:r>
          </a:p>
          <a:p>
            <a:pPr>
              <a:defRPr/>
            </a:pPr>
            <a:r>
              <a:rPr lang="es-MX" sz="1400" b="1" dirty="0" smtClean="0">
                <a:latin typeface="Arial" charset="0"/>
                <a:cs typeface="Arial" charset="0"/>
              </a:rPr>
              <a:t>1.3 Dónde están los mercados cambiarios</a:t>
            </a:r>
          </a:p>
          <a:p>
            <a:pPr>
              <a:defRPr/>
            </a:pPr>
            <a:endParaRPr lang="es-MX" sz="1400" dirty="0">
              <a:latin typeface="Arial" charset="0"/>
              <a:cs typeface="Arial" charset="0"/>
            </a:endParaRPr>
          </a:p>
          <a:p>
            <a:pPr>
              <a:defRPr/>
            </a:pPr>
            <a:endParaRPr lang="es-MX" sz="1400" dirty="0">
              <a:latin typeface="Arial" charset="0"/>
              <a:cs typeface="Arial" charset="0"/>
            </a:endParaRPr>
          </a:p>
        </p:txBody>
      </p:sp>
    </p:spTree>
    <p:extLst>
      <p:ext uri="{BB962C8B-B14F-4D97-AF65-F5344CB8AC3E}">
        <p14:creationId xmlns:p14="http://schemas.microsoft.com/office/powerpoint/2010/main" xmlns="" val="19965449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400" b="1" dirty="0">
                <a:latin typeface="Arial" panose="020B0604020202020204" pitchFamily="34" charset="0"/>
                <a:cs typeface="Arial" panose="020B0604020202020204" pitchFamily="34" charset="0"/>
              </a:rPr>
              <a:t>Debido a su naturaleza descentralizada, el mercado de divisas opera las 24 horas del día de lunes a viernes</a:t>
            </a:r>
            <a:r>
              <a:rPr lang="es-MX" sz="2400" b="1" dirty="0" smtClean="0">
                <a:latin typeface="Arial" panose="020B0604020202020204" pitchFamily="34" charset="0"/>
                <a:cs typeface="Arial" panose="020B0604020202020204" pitchFamily="34" charset="0"/>
              </a:rPr>
              <a:t>.</a:t>
            </a: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
        <p:nvSpPr>
          <p:cNvPr id="5" name="Rectángulo 4"/>
          <p:cNvSpPr/>
          <p:nvPr/>
        </p:nvSpPr>
        <p:spPr>
          <a:xfrm>
            <a:off x="913774" y="3286664"/>
            <a:ext cx="5934969" cy="194957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Marcador de texto 3"/>
          <p:cNvSpPr>
            <a:spLocks noGrp="1"/>
          </p:cNvSpPr>
          <p:nvPr>
            <p:ph type="body" sz="half" idx="2"/>
          </p:nvPr>
        </p:nvSpPr>
        <p:spPr>
          <a:xfrm>
            <a:off x="913794" y="2632854"/>
            <a:ext cx="5934949" cy="3158345"/>
          </a:xfrm>
          <a:ln>
            <a:solidFill>
              <a:schemeClr val="accent1"/>
            </a:solidFill>
          </a:ln>
        </p:spPr>
        <p:txBody>
          <a:bodyPr>
            <a:normAutofit/>
          </a:bodyPr>
          <a:lstStyle/>
          <a:p>
            <a:pPr algn="just"/>
            <a:endParaRPr lang="es-MX" sz="1400" dirty="0" smtClean="0">
              <a:latin typeface="Arial" panose="020B0604020202020204" pitchFamily="34" charset="0"/>
              <a:cs typeface="Arial" panose="020B0604020202020204" pitchFamily="34" charset="0"/>
            </a:endParaRPr>
          </a:p>
          <a:p>
            <a:pPr algn="just"/>
            <a:endParaRPr lang="es-MX" sz="1400" dirty="0">
              <a:latin typeface="Arial" panose="020B0604020202020204" pitchFamily="34" charset="0"/>
              <a:cs typeface="Arial" panose="020B0604020202020204" pitchFamily="34" charset="0"/>
            </a:endParaRPr>
          </a:p>
          <a:p>
            <a:pPr algn="just"/>
            <a:r>
              <a:rPr lang="es-MX" sz="1400" dirty="0" smtClean="0">
                <a:latin typeface="Arial" panose="020B0604020202020204" pitchFamily="34" charset="0"/>
                <a:cs typeface="Arial" panose="020B0604020202020204" pitchFamily="34" charset="0"/>
              </a:rPr>
              <a:t>Hasta </a:t>
            </a:r>
            <a:r>
              <a:rPr lang="es-MX" sz="1400" dirty="0">
                <a:latin typeface="Arial" panose="020B0604020202020204" pitchFamily="34" charset="0"/>
                <a:cs typeface="Arial" panose="020B0604020202020204" pitchFamily="34" charset="0"/>
              </a:rPr>
              <a:t>hace unos años, </a:t>
            </a:r>
            <a:r>
              <a:rPr lang="es-MX" sz="1400" dirty="0" smtClean="0">
                <a:latin typeface="Arial" panose="020B0604020202020204" pitchFamily="34" charset="0"/>
                <a:cs typeface="Arial" panose="020B0604020202020204" pitchFamily="34" charset="0"/>
              </a:rPr>
              <a:t>El mercado </a:t>
            </a:r>
            <a:r>
              <a:rPr lang="es-MX" sz="1400" dirty="0" err="1" smtClean="0">
                <a:latin typeface="Arial" panose="020B0604020202020204" pitchFamily="34" charset="0"/>
                <a:cs typeface="Arial" panose="020B0604020202020204" pitchFamily="34" charset="0"/>
              </a:rPr>
              <a:t>forex</a:t>
            </a:r>
            <a:r>
              <a:rPr lang="es-MX" sz="1400" dirty="0" smtClean="0">
                <a:latin typeface="Arial" panose="020B0604020202020204" pitchFamily="34" charset="0"/>
                <a:cs typeface="Arial" panose="020B0604020202020204" pitchFamily="34" charset="0"/>
              </a:rPr>
              <a:t> </a:t>
            </a:r>
            <a:r>
              <a:rPr lang="es-MX" sz="1400" dirty="0">
                <a:latin typeface="Arial" panose="020B0604020202020204" pitchFamily="34" charset="0"/>
                <a:cs typeface="Arial" panose="020B0604020202020204" pitchFamily="34" charset="0"/>
              </a:rPr>
              <a:t>solo estaba disponible para grandes financieras y bancos. Hoy en día y en gran parte debido al surgimiento de la Internet, es posible que personas individuales tengan acceso a este mercado. Solamente se ocupa una inversión mínima inicial y una </a:t>
            </a:r>
            <a:r>
              <a:rPr lang="es-MX" sz="1400" dirty="0" smtClean="0">
                <a:latin typeface="Arial" panose="020B0604020202020204" pitchFamily="34" charset="0"/>
                <a:cs typeface="Arial" panose="020B0604020202020204" pitchFamily="34" charset="0"/>
              </a:rPr>
              <a:t>conexión.</a:t>
            </a:r>
            <a:endParaRPr lang="es-MX" sz="1400" dirty="0">
              <a:latin typeface="Arial" panose="020B0604020202020204" pitchFamily="34" charset="0"/>
              <a:cs typeface="Arial" panose="020B0604020202020204" pitchFamily="34" charset="0"/>
            </a:endParaRPr>
          </a:p>
        </p:txBody>
      </p:sp>
      <p:pic>
        <p:nvPicPr>
          <p:cNvPr id="7" name="Imagen 6"/>
          <p:cNvPicPr>
            <a:picLocks noChangeAspect="1"/>
          </p:cNvPicPr>
          <p:nvPr/>
        </p:nvPicPr>
        <p:blipFill>
          <a:blip r:embed="rId2"/>
          <a:stretch>
            <a:fillRect/>
          </a:stretch>
        </p:blipFill>
        <p:spPr>
          <a:xfrm>
            <a:off x="7064582" y="1411498"/>
            <a:ext cx="4817211" cy="3246766"/>
          </a:xfrm>
          <a:prstGeom prst="rect">
            <a:avLst/>
          </a:prstGeom>
        </p:spPr>
      </p:pic>
    </p:spTree>
    <p:extLst>
      <p:ext uri="{BB962C8B-B14F-4D97-AF65-F5344CB8AC3E}">
        <p14:creationId xmlns:p14="http://schemas.microsoft.com/office/powerpoint/2010/main" xmlns="" val="13542832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3087651" y="329600"/>
            <a:ext cx="5934949" cy="558922"/>
          </a:xfrm>
        </p:spPr>
        <p:txBody>
          <a:bodyPr/>
          <a:lstStyle/>
          <a:p>
            <a:r>
              <a:rPr lang="es-MX" b="1" dirty="0" smtClean="0">
                <a:latin typeface="Arial" panose="020B0604020202020204" pitchFamily="34" charset="0"/>
                <a:cs typeface="Arial" panose="020B0604020202020204" pitchFamily="34" charset="0"/>
              </a:rPr>
              <a:t>3. Estructura de funcionamiento de </a:t>
            </a:r>
            <a:r>
              <a:rPr lang="es-MX" b="1" dirty="0" err="1" smtClean="0">
                <a:latin typeface="Arial" panose="020B0604020202020204" pitchFamily="34" charset="0"/>
                <a:cs typeface="Arial" panose="020B0604020202020204" pitchFamily="34" charset="0"/>
              </a:rPr>
              <a:t>forex</a:t>
            </a:r>
            <a:endParaRPr lang="es-MX" b="1" dirty="0">
              <a:latin typeface="Arial" panose="020B0604020202020204" pitchFamily="34" charset="0"/>
              <a:cs typeface="Arial" panose="020B0604020202020204" pitchFamily="34" charset="0"/>
            </a:endParaRPr>
          </a:p>
        </p:txBody>
      </p:sp>
      <p:pic>
        <p:nvPicPr>
          <p:cNvPr id="1026" name="Picture 2" descr="http://s3-eu-west-1.amazonaws.com/rankia/images/valoraciones/0016/8219/estructura-mercado-divisas.jpg?141145534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940944" y="988624"/>
            <a:ext cx="7901795" cy="565197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882044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6522" y="0"/>
            <a:ext cx="10364451" cy="923026"/>
          </a:xfrm>
        </p:spPr>
        <p:txBody>
          <a:bodyPr/>
          <a:lstStyle/>
          <a:p>
            <a:r>
              <a:rPr lang="es-MX" dirty="0" smtClean="0"/>
              <a:t>Monedas más importantes que cotizan</a:t>
            </a:r>
            <a:endParaRPr lang="es-MX" dirty="0"/>
          </a:p>
        </p:txBody>
      </p:sp>
      <p:graphicFrame>
        <p:nvGraphicFramePr>
          <p:cNvPr id="4" name="Marcador de contenido 3"/>
          <p:cNvGraphicFramePr>
            <a:graphicFrameLocks noGrp="1"/>
          </p:cNvGraphicFramePr>
          <p:nvPr>
            <p:ph sz="quarter" idx="13"/>
            <p:extLst>
              <p:ext uri="{D42A27DB-BD31-4B8C-83A1-F6EECF244321}">
                <p14:modId xmlns:p14="http://schemas.microsoft.com/office/powerpoint/2010/main" xmlns="" val="2654515553"/>
              </p:ext>
            </p:extLst>
          </p:nvPr>
        </p:nvGraphicFramePr>
        <p:xfrm>
          <a:off x="2605176" y="1621765"/>
          <a:ext cx="6702725" cy="4226940"/>
        </p:xfrm>
        <a:graphic>
          <a:graphicData uri="http://schemas.openxmlformats.org/drawingml/2006/table">
            <a:tbl>
              <a:tblPr firstRow="1" firstCol="1" bandRow="1">
                <a:tableStyleId>{5C22544A-7EE6-4342-B048-85BDC9FD1C3A}</a:tableStyleId>
              </a:tblPr>
              <a:tblGrid>
                <a:gridCol w="1923930"/>
                <a:gridCol w="2544553"/>
                <a:gridCol w="1117121"/>
                <a:gridCol w="1117121"/>
              </a:tblGrid>
              <a:tr h="469660">
                <a:tc>
                  <a:txBody>
                    <a:bodyPr/>
                    <a:lstStyle/>
                    <a:p>
                      <a:pPr>
                        <a:lnSpc>
                          <a:spcPts val="1800"/>
                        </a:lnSpc>
                        <a:spcAft>
                          <a:spcPts val="1000"/>
                        </a:spcAft>
                      </a:pPr>
                      <a:r>
                        <a:rPr lang="es-MX" sz="1400" dirty="0">
                          <a:effectLst/>
                        </a:rPr>
                        <a:t>Símbolo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País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Divisa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Nick</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r h="469660">
                <a:tc>
                  <a:txBody>
                    <a:bodyPr/>
                    <a:lstStyle/>
                    <a:p>
                      <a:pPr>
                        <a:lnSpc>
                          <a:spcPts val="1800"/>
                        </a:lnSpc>
                        <a:spcAft>
                          <a:spcPts val="1000"/>
                        </a:spcAft>
                      </a:pPr>
                      <a:r>
                        <a:rPr lang="es-MX" sz="1400">
                          <a:effectLst/>
                        </a:rPr>
                        <a:t>USD</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United States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Dollar</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Buck</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r h="469660">
                <a:tc>
                  <a:txBody>
                    <a:bodyPr/>
                    <a:lstStyle/>
                    <a:p>
                      <a:pPr>
                        <a:lnSpc>
                          <a:spcPts val="1800"/>
                        </a:lnSpc>
                        <a:spcAft>
                          <a:spcPts val="1000"/>
                        </a:spcAft>
                      </a:pPr>
                      <a:r>
                        <a:rPr lang="es-MX" sz="1400">
                          <a:effectLst/>
                        </a:rPr>
                        <a:t>EUR</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Unión Europea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Euro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Fiber</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r h="469660">
                <a:tc>
                  <a:txBody>
                    <a:bodyPr/>
                    <a:lstStyle/>
                    <a:p>
                      <a:pPr>
                        <a:lnSpc>
                          <a:spcPts val="1800"/>
                        </a:lnSpc>
                        <a:spcAft>
                          <a:spcPts val="1000"/>
                        </a:spcAft>
                      </a:pPr>
                      <a:r>
                        <a:rPr lang="es-MX" sz="1400">
                          <a:effectLst/>
                        </a:rPr>
                        <a:t>JPY</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dirty="0">
                          <a:effectLst/>
                        </a:rPr>
                        <a:t>Japón</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Yen</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Yen</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r h="469660">
                <a:tc>
                  <a:txBody>
                    <a:bodyPr/>
                    <a:lstStyle/>
                    <a:p>
                      <a:pPr>
                        <a:lnSpc>
                          <a:spcPts val="1800"/>
                        </a:lnSpc>
                        <a:spcAft>
                          <a:spcPts val="1000"/>
                        </a:spcAft>
                      </a:pPr>
                      <a:r>
                        <a:rPr lang="es-MX" sz="1400">
                          <a:effectLst/>
                        </a:rPr>
                        <a:t>GBP</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Gran Bretaña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Pound</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Cable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r h="469660">
                <a:tc>
                  <a:txBody>
                    <a:bodyPr/>
                    <a:lstStyle/>
                    <a:p>
                      <a:pPr>
                        <a:lnSpc>
                          <a:spcPts val="1800"/>
                        </a:lnSpc>
                        <a:spcAft>
                          <a:spcPts val="1000"/>
                        </a:spcAft>
                      </a:pPr>
                      <a:r>
                        <a:rPr lang="es-MX" sz="1400">
                          <a:effectLst/>
                        </a:rPr>
                        <a:t>CHF</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Suiza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Franc</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Swissy</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r h="469660">
                <a:tc>
                  <a:txBody>
                    <a:bodyPr/>
                    <a:lstStyle/>
                    <a:p>
                      <a:pPr>
                        <a:lnSpc>
                          <a:spcPts val="1800"/>
                        </a:lnSpc>
                        <a:spcAft>
                          <a:spcPts val="1000"/>
                        </a:spcAft>
                      </a:pPr>
                      <a:r>
                        <a:rPr lang="es-MX" sz="1400">
                          <a:effectLst/>
                        </a:rPr>
                        <a:t>CAD</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Canada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Dollar</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Loonie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r h="469660">
                <a:tc>
                  <a:txBody>
                    <a:bodyPr/>
                    <a:lstStyle/>
                    <a:p>
                      <a:pPr>
                        <a:lnSpc>
                          <a:spcPts val="1800"/>
                        </a:lnSpc>
                        <a:spcAft>
                          <a:spcPts val="1000"/>
                        </a:spcAft>
                      </a:pPr>
                      <a:r>
                        <a:rPr lang="es-MX" sz="1400">
                          <a:effectLst/>
                        </a:rPr>
                        <a:t>AUD</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Australia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Dollar</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Aussie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r h="469660">
                <a:tc>
                  <a:txBody>
                    <a:bodyPr/>
                    <a:lstStyle/>
                    <a:p>
                      <a:pPr>
                        <a:lnSpc>
                          <a:spcPts val="1800"/>
                        </a:lnSpc>
                        <a:spcAft>
                          <a:spcPts val="1000"/>
                        </a:spcAft>
                      </a:pPr>
                      <a:r>
                        <a:rPr lang="es-MX" sz="1400">
                          <a:effectLst/>
                        </a:rPr>
                        <a:t>NZD</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Nueva Zelanda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Dollar</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dirty="0">
                          <a:effectLst/>
                        </a:rPr>
                        <a:t>Kiwi</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bl>
          </a:graphicData>
        </a:graphic>
      </p:graphicFrame>
    </p:spTree>
    <p:extLst>
      <p:ext uri="{BB962C8B-B14F-4D97-AF65-F5344CB8AC3E}">
        <p14:creationId xmlns:p14="http://schemas.microsoft.com/office/powerpoint/2010/main" xmlns="" val="36742129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8"/>
            <a:ext cx="10364451" cy="684072"/>
          </a:xfrm>
        </p:spPr>
        <p:txBody>
          <a:bodyPr/>
          <a:lstStyle/>
          <a:p>
            <a:r>
              <a:rPr lang="es-MX" dirty="0" smtClean="0"/>
              <a:t>¿cuándo se puede operar en </a:t>
            </a:r>
            <a:r>
              <a:rPr lang="es-MX" dirty="0" err="1" smtClean="0"/>
              <a:t>forex</a:t>
            </a:r>
            <a:r>
              <a:rPr lang="es-MX" dirty="0" smtClean="0"/>
              <a:t>?</a:t>
            </a:r>
            <a:endParaRPr lang="es-MX" dirty="0"/>
          </a:p>
        </p:txBody>
      </p:sp>
      <p:sp>
        <p:nvSpPr>
          <p:cNvPr id="3" name="Marcador de contenido 2"/>
          <p:cNvSpPr>
            <a:spLocks noGrp="1"/>
          </p:cNvSpPr>
          <p:nvPr>
            <p:ph sz="quarter" idx="13"/>
          </p:nvPr>
        </p:nvSpPr>
        <p:spPr>
          <a:xfrm>
            <a:off x="913774" y="1518250"/>
            <a:ext cx="5106026" cy="4272950"/>
          </a:xfrm>
        </p:spPr>
        <p:txBody>
          <a:bodyPr>
            <a:noAutofit/>
          </a:bodyPr>
          <a:lstStyle/>
          <a:p>
            <a:pPr algn="just"/>
            <a:r>
              <a:rPr lang="es-MX" sz="1500" dirty="0" err="1">
                <a:latin typeface="Arial" panose="020B0604020202020204" pitchFamily="34" charset="0"/>
                <a:cs typeface="Arial" panose="020B0604020202020204" pitchFamily="34" charset="0"/>
              </a:rPr>
              <a:t>Forex</a:t>
            </a:r>
            <a:r>
              <a:rPr lang="es-MX" sz="1500" dirty="0">
                <a:latin typeface="Arial" panose="020B0604020202020204" pitchFamily="34" charset="0"/>
                <a:cs typeface="Arial" panose="020B0604020202020204" pitchFamily="34" charset="0"/>
              </a:rPr>
              <a:t> es único comparado con los demás mercados del mundo, ya que se encuentra abierto las 24 horas del día. En cualquier momento dado, en alguna parte del planeta, un centro financiero está abierto para realizar negocios, y bancos y otras instituciones intercambian divisas cada hora del día y la noche, </a:t>
            </a:r>
            <a:r>
              <a:rPr lang="es-MX" sz="1500" u="sng" dirty="0">
                <a:solidFill>
                  <a:srgbClr val="C00000"/>
                </a:solidFill>
                <a:latin typeface="Arial" panose="020B0604020202020204" pitchFamily="34" charset="0"/>
                <a:cs typeface="Arial" panose="020B0604020202020204" pitchFamily="34" charset="0"/>
              </a:rPr>
              <a:t>con excepción de ciertas horas los fines de semana.</a:t>
            </a:r>
          </a:p>
          <a:p>
            <a:pPr algn="just"/>
            <a:r>
              <a:rPr lang="es-MX" sz="1500" b="1" dirty="0">
                <a:latin typeface="Arial" panose="020B0604020202020204" pitchFamily="34" charset="0"/>
                <a:cs typeface="Arial" panose="020B0604020202020204" pitchFamily="34" charset="0"/>
              </a:rPr>
              <a:t>Debido a esta naturaleza del mercado </a:t>
            </a:r>
            <a:r>
              <a:rPr lang="es-MX" sz="1500" b="1" dirty="0" err="1">
                <a:latin typeface="Arial" panose="020B0604020202020204" pitchFamily="34" charset="0"/>
                <a:cs typeface="Arial" panose="020B0604020202020204" pitchFamily="34" charset="0"/>
              </a:rPr>
              <a:t>Forex</a:t>
            </a:r>
            <a:r>
              <a:rPr lang="es-MX" sz="1500" b="1" dirty="0">
                <a:latin typeface="Arial" panose="020B0604020202020204" pitchFamily="34" charset="0"/>
                <a:cs typeface="Arial" panose="020B0604020202020204" pitchFamily="34" charset="0"/>
              </a:rPr>
              <a:t>, usted puede tranzar o realizar operaciones a cualquier hora, ya sea en las noches, las madrugadas, o cuando mejor le sienta</a:t>
            </a:r>
            <a:r>
              <a:rPr lang="es-MX" sz="1500" b="1" dirty="0" smtClean="0">
                <a:latin typeface="Arial" panose="020B0604020202020204" pitchFamily="34" charset="0"/>
                <a:cs typeface="Arial" panose="020B0604020202020204" pitchFamily="34" charset="0"/>
              </a:rPr>
              <a:t>.</a:t>
            </a:r>
            <a:endParaRPr lang="es-MX" sz="1500" dirty="0">
              <a:latin typeface="Arial" panose="020B0604020202020204" pitchFamily="34" charset="0"/>
              <a:cs typeface="Arial" panose="020B0604020202020204" pitchFamily="34" charset="0"/>
            </a:endParaRPr>
          </a:p>
        </p:txBody>
      </p:sp>
      <p:graphicFrame>
        <p:nvGraphicFramePr>
          <p:cNvPr id="5" name="Marcador de contenido 4"/>
          <p:cNvGraphicFramePr>
            <a:graphicFrameLocks noGrp="1"/>
          </p:cNvGraphicFramePr>
          <p:nvPr>
            <p:ph sz="quarter" idx="14"/>
            <p:extLst>
              <p:ext uri="{D42A27DB-BD31-4B8C-83A1-F6EECF244321}">
                <p14:modId xmlns:p14="http://schemas.microsoft.com/office/powerpoint/2010/main" xmlns="" val="3299051712"/>
              </p:ext>
            </p:extLst>
          </p:nvPr>
        </p:nvGraphicFramePr>
        <p:xfrm>
          <a:off x="6590581" y="1699402"/>
          <a:ext cx="4201064" cy="3735242"/>
        </p:xfrm>
        <a:graphic>
          <a:graphicData uri="http://schemas.openxmlformats.org/drawingml/2006/table">
            <a:tbl>
              <a:tblPr firstRow="1" firstCol="1" bandRow="1">
                <a:tableStyleId>{5C22544A-7EE6-4342-B048-85BDC9FD1C3A}</a:tableStyleId>
              </a:tblPr>
              <a:tblGrid>
                <a:gridCol w="2973591"/>
                <a:gridCol w="1227473"/>
              </a:tblGrid>
              <a:tr h="533606">
                <a:tc>
                  <a:txBody>
                    <a:bodyPr/>
                    <a:lstStyle/>
                    <a:p>
                      <a:pPr>
                        <a:lnSpc>
                          <a:spcPts val="1800"/>
                        </a:lnSpc>
                        <a:spcAft>
                          <a:spcPts val="1000"/>
                        </a:spcAft>
                      </a:pPr>
                      <a:r>
                        <a:rPr lang="es-MX" sz="1400" dirty="0">
                          <a:effectLst/>
                        </a:rPr>
                        <a:t>Mercado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GMT</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r h="533606">
                <a:tc>
                  <a:txBody>
                    <a:bodyPr/>
                    <a:lstStyle/>
                    <a:p>
                      <a:pPr>
                        <a:lnSpc>
                          <a:spcPts val="1800"/>
                        </a:lnSpc>
                        <a:spcAft>
                          <a:spcPts val="1000"/>
                        </a:spcAft>
                      </a:pPr>
                      <a:r>
                        <a:rPr lang="es-MX" sz="1400">
                          <a:effectLst/>
                        </a:rPr>
                        <a:t>Tokyo Abre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0:00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r h="533606">
                <a:tc>
                  <a:txBody>
                    <a:bodyPr/>
                    <a:lstStyle/>
                    <a:p>
                      <a:pPr>
                        <a:lnSpc>
                          <a:spcPts val="1800"/>
                        </a:lnSpc>
                        <a:spcAft>
                          <a:spcPts val="1000"/>
                        </a:spcAft>
                      </a:pPr>
                      <a:r>
                        <a:rPr lang="es-MX" sz="1400">
                          <a:effectLst/>
                        </a:rPr>
                        <a:t>Tokyo Cierra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9:00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r h="533606">
                <a:tc>
                  <a:txBody>
                    <a:bodyPr/>
                    <a:lstStyle/>
                    <a:p>
                      <a:pPr>
                        <a:lnSpc>
                          <a:spcPts val="1800"/>
                        </a:lnSpc>
                        <a:spcAft>
                          <a:spcPts val="1000"/>
                        </a:spcAft>
                      </a:pPr>
                      <a:r>
                        <a:rPr lang="es-MX" sz="1400" dirty="0">
                          <a:effectLst/>
                        </a:rPr>
                        <a:t>London Abre</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8:00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r h="533606">
                <a:tc>
                  <a:txBody>
                    <a:bodyPr/>
                    <a:lstStyle/>
                    <a:p>
                      <a:pPr>
                        <a:lnSpc>
                          <a:spcPts val="1800"/>
                        </a:lnSpc>
                        <a:spcAft>
                          <a:spcPts val="1000"/>
                        </a:spcAft>
                      </a:pPr>
                      <a:r>
                        <a:rPr lang="es-MX" sz="1400">
                          <a:effectLst/>
                        </a:rPr>
                        <a:t>London Cierra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17:00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r h="533606">
                <a:tc>
                  <a:txBody>
                    <a:bodyPr/>
                    <a:lstStyle/>
                    <a:p>
                      <a:pPr>
                        <a:lnSpc>
                          <a:spcPts val="1800"/>
                        </a:lnSpc>
                        <a:spcAft>
                          <a:spcPts val="1000"/>
                        </a:spcAft>
                      </a:pPr>
                      <a:r>
                        <a:rPr lang="es-MX" sz="1400">
                          <a:effectLst/>
                        </a:rPr>
                        <a:t>New York Abre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a:effectLst/>
                        </a:rPr>
                        <a:t>13:00</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r h="533606">
                <a:tc>
                  <a:txBody>
                    <a:bodyPr/>
                    <a:lstStyle/>
                    <a:p>
                      <a:pPr>
                        <a:lnSpc>
                          <a:spcPts val="1800"/>
                        </a:lnSpc>
                        <a:spcAft>
                          <a:spcPts val="1000"/>
                        </a:spcAft>
                      </a:pPr>
                      <a:r>
                        <a:rPr lang="es-MX" sz="1400">
                          <a:effectLst/>
                        </a:rPr>
                        <a:t>New York Cierra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ts val="1800"/>
                        </a:lnSpc>
                        <a:spcAft>
                          <a:spcPts val="1000"/>
                        </a:spcAft>
                      </a:pPr>
                      <a:r>
                        <a:rPr lang="es-MX" sz="1400" dirty="0">
                          <a:effectLst/>
                        </a:rPr>
                        <a:t>22:00</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bl>
          </a:graphicData>
        </a:graphic>
      </p:graphicFrame>
    </p:spTree>
    <p:extLst>
      <p:ext uri="{BB962C8B-B14F-4D97-AF65-F5344CB8AC3E}">
        <p14:creationId xmlns:p14="http://schemas.microsoft.com/office/powerpoint/2010/main" xmlns="" val="16688638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968743"/>
          </a:xfrm>
        </p:spPr>
        <p:txBody>
          <a:bodyPr>
            <a:normAutofit/>
          </a:bodyPr>
          <a:lstStyle/>
          <a:p>
            <a:r>
              <a:rPr lang="es-MX" sz="2500" dirty="0" smtClean="0">
                <a:latin typeface="Arial" panose="020B0604020202020204" pitchFamily="34" charset="0"/>
                <a:cs typeface="Arial" panose="020B0604020202020204" pitchFamily="34" charset="0"/>
              </a:rPr>
              <a:t>4. </a:t>
            </a:r>
            <a:r>
              <a:rPr lang="es-MX" sz="2500" dirty="0" err="1" smtClean="0">
                <a:latin typeface="Arial" panose="020B0604020202020204" pitchFamily="34" charset="0"/>
                <a:cs typeface="Arial" panose="020B0604020202020204" pitchFamily="34" charset="0"/>
              </a:rPr>
              <a:t>Forex</a:t>
            </a:r>
            <a:r>
              <a:rPr lang="es-MX" sz="2500" dirty="0" smtClean="0">
                <a:latin typeface="Arial" panose="020B0604020202020204" pitchFamily="34" charset="0"/>
                <a:cs typeface="Arial" panose="020B0604020202020204" pitchFamily="34" charset="0"/>
              </a:rPr>
              <a:t> el mercado financiero más grande</a:t>
            </a:r>
            <a:endParaRPr lang="es-MX" sz="2500" dirty="0">
              <a:latin typeface="Arial" panose="020B0604020202020204" pitchFamily="34" charset="0"/>
              <a:cs typeface="Arial" panose="020B0604020202020204" pitchFamily="34" charset="0"/>
            </a:endParaRPr>
          </a:p>
        </p:txBody>
      </p:sp>
      <p:sp>
        <p:nvSpPr>
          <p:cNvPr id="4" name="Rectángulo 3"/>
          <p:cNvSpPr/>
          <p:nvPr/>
        </p:nvSpPr>
        <p:spPr>
          <a:xfrm flipH="1" flipV="1">
            <a:off x="1733909" y="3812874"/>
            <a:ext cx="9161253" cy="3019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913774" y="2915728"/>
            <a:ext cx="10662875" cy="2501661"/>
          </a:xfrm>
          <a:prstGeom prst="rect">
            <a:avLst/>
          </a:prstGeom>
          <a:solidFill>
            <a:schemeClr val="bg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Marcador de contenido 2"/>
          <p:cNvSpPr>
            <a:spLocks noGrp="1"/>
          </p:cNvSpPr>
          <p:nvPr>
            <p:ph sz="quarter" idx="13"/>
          </p:nvPr>
        </p:nvSpPr>
        <p:spPr>
          <a:xfrm>
            <a:off x="913774" y="1975450"/>
            <a:ext cx="10363826" cy="3815750"/>
          </a:xfrm>
        </p:spPr>
        <p:txBody>
          <a:bodyPr>
            <a:normAutofit fontScale="92500"/>
          </a:bodyPr>
          <a:lstStyle/>
          <a:p>
            <a:pPr marL="0" indent="0">
              <a:buNone/>
            </a:pPr>
            <a:endParaRPr lang="es-MX" dirty="0" smtClean="0"/>
          </a:p>
          <a:p>
            <a:pPr marL="0" indent="0">
              <a:buNone/>
            </a:pPr>
            <a:endParaRPr lang="es-MX" dirty="0"/>
          </a:p>
          <a:p>
            <a:pPr marL="0" indent="0" algn="just">
              <a:buNone/>
            </a:pPr>
            <a:r>
              <a:rPr lang="es-MX" sz="2400" dirty="0" smtClean="0">
                <a:latin typeface="Arial" panose="020B0604020202020204" pitchFamily="34" charset="0"/>
                <a:cs typeface="Arial" panose="020B0604020202020204" pitchFamily="34" charset="0"/>
              </a:rPr>
              <a:t>El </a:t>
            </a:r>
            <a:r>
              <a:rPr lang="es-MX" sz="2400" dirty="0">
                <a:latin typeface="Arial" panose="020B0604020202020204" pitchFamily="34" charset="0"/>
                <a:cs typeface="Arial" panose="020B0604020202020204" pitchFamily="34" charset="0"/>
              </a:rPr>
              <a:t>mercado </a:t>
            </a:r>
            <a:r>
              <a:rPr lang="es-MX" sz="2400" dirty="0" err="1">
                <a:latin typeface="Arial" panose="020B0604020202020204" pitchFamily="34" charset="0"/>
                <a:cs typeface="Arial" panose="020B0604020202020204" pitchFamily="34" charset="0"/>
              </a:rPr>
              <a:t>Forex</a:t>
            </a:r>
            <a:r>
              <a:rPr lang="es-MX" sz="2400" dirty="0">
                <a:latin typeface="Arial" panose="020B0604020202020204" pitchFamily="34" charset="0"/>
                <a:cs typeface="Arial" panose="020B0604020202020204" pitchFamily="34" charset="0"/>
              </a:rPr>
              <a:t> es por mucho el mercado financiero más grande y popular del mundo, en donde especulan y operan una gran cantidad de individuos y organizaciones. En este mercado OTC, los participantes determinan con quién quieren operar dependiendo de las condiciones para invertir, el atractivo de los precios y la reputación de las contrapartes.</a:t>
            </a:r>
          </a:p>
          <a:p>
            <a:pPr algn="just"/>
            <a:endParaRPr lang="es-MX" dirty="0"/>
          </a:p>
        </p:txBody>
      </p:sp>
    </p:spTree>
    <p:extLst>
      <p:ext uri="{BB962C8B-B14F-4D97-AF65-F5344CB8AC3E}">
        <p14:creationId xmlns:p14="http://schemas.microsoft.com/office/powerpoint/2010/main" xmlns="" val="30607624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149" y="0"/>
            <a:ext cx="10364451" cy="1296546"/>
          </a:xfrm>
        </p:spPr>
        <p:txBody>
          <a:bodyPr/>
          <a:lstStyle/>
          <a:p>
            <a:r>
              <a:rPr lang="es-MX" dirty="0" smtClean="0"/>
              <a:t>¿por qué intercambiar divisas?</a:t>
            </a:r>
            <a:endParaRPr lang="es-MX" dirty="0"/>
          </a:p>
        </p:txBody>
      </p:sp>
      <p:sp>
        <p:nvSpPr>
          <p:cNvPr id="3" name="Marcador de contenido 2"/>
          <p:cNvSpPr>
            <a:spLocks noGrp="1"/>
          </p:cNvSpPr>
          <p:nvPr>
            <p:ph sz="quarter" idx="13"/>
          </p:nvPr>
        </p:nvSpPr>
        <p:spPr>
          <a:xfrm>
            <a:off x="913774" y="1104181"/>
            <a:ext cx="5106026" cy="5236233"/>
          </a:xfrm>
          <a:solidFill>
            <a:schemeClr val="bg2">
              <a:lumMod val="60000"/>
              <a:lumOff val="40000"/>
            </a:schemeClr>
          </a:solidFill>
          <a:ln>
            <a:solidFill>
              <a:srgbClr val="FF0000"/>
            </a:solidFill>
          </a:ln>
          <a:effectLst>
            <a:glow rad="63500">
              <a:schemeClr val="accent1">
                <a:satMod val="175000"/>
                <a:alpha val="40000"/>
              </a:schemeClr>
            </a:glow>
          </a:effectLst>
        </p:spPr>
        <p:txBody>
          <a:bodyPr>
            <a:normAutofit/>
          </a:bodyPr>
          <a:lstStyle/>
          <a:p>
            <a:r>
              <a:rPr lang="es-MX" sz="2200" dirty="0" smtClean="0">
                <a:latin typeface="Arial" panose="020B0604020202020204" pitchFamily="34" charset="0"/>
                <a:cs typeface="Arial" panose="020B0604020202020204" pitchFamily="34" charset="0"/>
              </a:rPr>
              <a:t>Sin comisiones</a:t>
            </a:r>
          </a:p>
          <a:p>
            <a:r>
              <a:rPr lang="es-MX" sz="2200" dirty="0" smtClean="0">
                <a:latin typeface="Arial" panose="020B0604020202020204" pitchFamily="34" charset="0"/>
                <a:cs typeface="Arial" panose="020B0604020202020204" pitchFamily="34" charset="0"/>
              </a:rPr>
              <a:t>Sin intermediarios</a:t>
            </a:r>
          </a:p>
          <a:p>
            <a:r>
              <a:rPr lang="es-MX" sz="2200" dirty="0" smtClean="0">
                <a:latin typeface="Arial" panose="020B0604020202020204" pitchFamily="34" charset="0"/>
                <a:cs typeface="Arial" panose="020B0604020202020204" pitchFamily="34" charset="0"/>
              </a:rPr>
              <a:t>Sin tamaños fijos de lote</a:t>
            </a:r>
          </a:p>
          <a:p>
            <a:r>
              <a:rPr lang="es-MX" sz="2200" dirty="0" smtClean="0">
                <a:latin typeface="Arial" panose="020B0604020202020204" pitchFamily="34" charset="0"/>
                <a:cs typeface="Arial" panose="020B0604020202020204" pitchFamily="34" charset="0"/>
              </a:rPr>
              <a:t>Bajos costos de transacción</a:t>
            </a:r>
          </a:p>
          <a:p>
            <a:r>
              <a:rPr lang="es-MX" sz="2200" dirty="0" smtClean="0">
                <a:latin typeface="Arial" panose="020B0604020202020204" pitchFamily="34" charset="0"/>
                <a:cs typeface="Arial" panose="020B0604020202020204" pitchFamily="34" charset="0"/>
              </a:rPr>
              <a:t>Mercado 24 horas</a:t>
            </a:r>
          </a:p>
          <a:p>
            <a:r>
              <a:rPr lang="es-MX" sz="2200" dirty="0" smtClean="0">
                <a:latin typeface="Arial" panose="020B0604020202020204" pitchFamily="34" charset="0"/>
                <a:cs typeface="Arial" panose="020B0604020202020204" pitchFamily="34" charset="0"/>
              </a:rPr>
              <a:t>No puede ser manipulado</a:t>
            </a:r>
          </a:p>
          <a:p>
            <a:r>
              <a:rPr lang="es-MX" sz="2200" dirty="0" smtClean="0">
                <a:latin typeface="Arial" panose="020B0604020202020204" pitchFamily="34" charset="0"/>
                <a:cs typeface="Arial" panose="020B0604020202020204" pitchFamily="34" charset="0"/>
              </a:rPr>
              <a:t>Apalancamiento</a:t>
            </a:r>
          </a:p>
          <a:p>
            <a:r>
              <a:rPr lang="es-MX" sz="2200" dirty="0" smtClean="0">
                <a:latin typeface="Arial" panose="020B0604020202020204" pitchFamily="34" charset="0"/>
                <a:cs typeface="Arial" panose="020B0604020202020204" pitchFamily="34" charset="0"/>
              </a:rPr>
              <a:t>Alta liquidez</a:t>
            </a:r>
          </a:p>
          <a:p>
            <a:r>
              <a:rPr lang="es-MX" sz="2200" dirty="0" smtClean="0">
                <a:latin typeface="Arial" panose="020B0604020202020204" pitchFamily="34" charset="0"/>
                <a:cs typeface="Arial" panose="020B0604020202020204" pitchFamily="34" charset="0"/>
              </a:rPr>
              <a:t>Operaciones mini y micro</a:t>
            </a:r>
            <a:endParaRPr lang="es-MX"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9265496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4" y="1"/>
            <a:ext cx="10364451" cy="966158"/>
          </a:xfrm>
        </p:spPr>
        <p:txBody>
          <a:bodyPr/>
          <a:lstStyle/>
          <a:p>
            <a:r>
              <a:rPr lang="es-MX" dirty="0" smtClean="0"/>
              <a:t>¿Cuánta cuesta operar en </a:t>
            </a:r>
            <a:r>
              <a:rPr lang="es-MX" dirty="0" err="1" smtClean="0"/>
              <a:t>forex</a:t>
            </a:r>
            <a:r>
              <a:rPr lang="es-MX" dirty="0" smtClean="0"/>
              <a:t>?</a:t>
            </a:r>
            <a:endParaRPr lang="es-MX" dirty="0"/>
          </a:p>
        </p:txBody>
      </p:sp>
      <p:sp>
        <p:nvSpPr>
          <p:cNvPr id="4" name="Rectángulo 3"/>
          <p:cNvSpPr/>
          <p:nvPr/>
        </p:nvSpPr>
        <p:spPr>
          <a:xfrm>
            <a:off x="1043795" y="836762"/>
            <a:ext cx="10363826" cy="5115464"/>
          </a:xfrm>
          <a:prstGeom prst="rect">
            <a:avLst/>
          </a:prstGeom>
          <a:solidFill>
            <a:schemeClr val="bg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Marcador de contenido 2"/>
          <p:cNvSpPr>
            <a:spLocks noGrp="1"/>
          </p:cNvSpPr>
          <p:nvPr>
            <p:ph sz="quarter" idx="13"/>
          </p:nvPr>
        </p:nvSpPr>
        <p:spPr>
          <a:xfrm>
            <a:off x="1043795" y="767751"/>
            <a:ext cx="10363826" cy="5313871"/>
          </a:xfrm>
        </p:spPr>
        <p:txBody>
          <a:bodyPr>
            <a:noAutofit/>
          </a:bodyPr>
          <a:lstStyle/>
          <a:p>
            <a:pPr marL="0" indent="0">
              <a:buNone/>
            </a:pPr>
            <a:r>
              <a:rPr lang="es-MX" sz="2200" dirty="0">
                <a:latin typeface="Arial" panose="020B0604020202020204" pitchFamily="34" charset="0"/>
                <a:cs typeface="Arial" panose="020B0604020202020204" pitchFamily="34" charset="0"/>
              </a:rPr>
              <a:t>Una cuenta en línea puede ser abierta con unos pocos cientos de dólares, incluso $100 o menos.</a:t>
            </a:r>
            <a:r>
              <a:rPr lang="es-MX" sz="2200" b="1" dirty="0">
                <a:latin typeface="Arial" panose="020B0604020202020204" pitchFamily="34" charset="0"/>
                <a:cs typeface="Arial" panose="020B0604020202020204" pitchFamily="34" charset="0"/>
              </a:rPr>
              <a:t> Para cuentas micro, recomendamos por los menos unos $1000 para comenzar</a:t>
            </a:r>
            <a:r>
              <a:rPr lang="es-MX" sz="2200" dirty="0">
                <a:latin typeface="Arial" panose="020B0604020202020204" pitchFamily="34" charset="0"/>
                <a:cs typeface="Arial" panose="020B0604020202020204" pitchFamily="34" charset="0"/>
              </a:rPr>
              <a:t>. Para cuentas mini, recomendamos por los menos $10,000 para comenzar</a:t>
            </a:r>
            <a:r>
              <a:rPr lang="es-MX" sz="2200" dirty="0" smtClean="0">
                <a:latin typeface="Arial" panose="020B0604020202020204" pitchFamily="34" charset="0"/>
                <a:cs typeface="Arial" panose="020B0604020202020204" pitchFamily="34" charset="0"/>
              </a:rPr>
              <a:t>.</a:t>
            </a:r>
          </a:p>
          <a:p>
            <a:pPr marL="0" indent="0">
              <a:buNone/>
            </a:pPr>
            <a:endParaRPr lang="es-MX" sz="2200" dirty="0" smtClean="0">
              <a:latin typeface="Arial" panose="020B0604020202020204" pitchFamily="34" charset="0"/>
              <a:cs typeface="Arial" panose="020B0604020202020204" pitchFamily="34" charset="0"/>
            </a:endParaRPr>
          </a:p>
          <a:p>
            <a:pPr marL="0" indent="0">
              <a:buNone/>
            </a:pPr>
            <a:r>
              <a:rPr lang="es-MX" sz="2200" b="1" dirty="0" err="1">
                <a:latin typeface="Arial" panose="020B0604020202020204" pitchFamily="34" charset="0"/>
                <a:cs typeface="Arial" panose="020B0604020202020204" pitchFamily="34" charset="0"/>
              </a:rPr>
              <a:t>Forex</a:t>
            </a:r>
            <a:r>
              <a:rPr lang="es-MX" sz="2200" b="1" dirty="0">
                <a:latin typeface="Arial" panose="020B0604020202020204" pitchFamily="34" charset="0"/>
                <a:cs typeface="Arial" panose="020B0604020202020204" pitchFamily="34" charset="0"/>
              </a:rPr>
              <a:t>, uno vende o compra divisas</a:t>
            </a:r>
            <a:r>
              <a:rPr lang="es-MX" sz="2200" dirty="0">
                <a:latin typeface="Arial" panose="020B0604020202020204" pitchFamily="34" charset="0"/>
                <a:cs typeface="Arial" panose="020B0604020202020204" pitchFamily="34" charset="0"/>
              </a:rPr>
              <a:t>. Poner una transacción en el mercado de divisas es sencillo: la mecánica de una operación es muy similar a las que podemos encontrar en otros mercados, como el </a:t>
            </a:r>
            <a:r>
              <a:rPr lang="es-MX" sz="2200" b="1" u="sng" dirty="0">
                <a:latin typeface="Arial" panose="020B0604020202020204" pitchFamily="34" charset="0"/>
                <a:cs typeface="Arial" panose="020B0604020202020204" pitchFamily="34" charset="0"/>
                <a:hlinkClick r:id="rId2"/>
              </a:rPr>
              <a:t>mercado de acciones</a:t>
            </a:r>
            <a:r>
              <a:rPr lang="es-MX" sz="2200" dirty="0">
                <a:latin typeface="Arial" panose="020B0604020202020204" pitchFamily="34" charset="0"/>
                <a:cs typeface="Arial" panose="020B0604020202020204" pitchFamily="34" charset="0"/>
              </a:rPr>
              <a:t>, así que si tiene experiencia previa en otro mercado, le será aún más sencillo aprender.</a:t>
            </a: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4534732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989974" y="1786498"/>
            <a:ext cx="5234980" cy="3604017"/>
          </a:xfrm>
          <a:prstGeom prst="rect">
            <a:avLst/>
          </a:prstGeom>
          <a:solidFill>
            <a:schemeClr val="bg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a:xfrm>
            <a:off x="913775" y="618517"/>
            <a:ext cx="10364451" cy="753083"/>
          </a:xfrm>
        </p:spPr>
        <p:txBody>
          <a:bodyPr/>
          <a:lstStyle/>
          <a:p>
            <a:r>
              <a:rPr lang="es-MX" dirty="0" smtClean="0"/>
              <a:t>¿cómo se gana en </a:t>
            </a:r>
            <a:r>
              <a:rPr lang="es-MX" dirty="0" err="1" smtClean="0"/>
              <a:t>forex</a:t>
            </a:r>
            <a:r>
              <a:rPr lang="es-MX" dirty="0" smtClean="0"/>
              <a:t>?</a:t>
            </a:r>
            <a:endParaRPr lang="es-MX" dirty="0"/>
          </a:p>
        </p:txBody>
      </p:sp>
      <p:sp>
        <p:nvSpPr>
          <p:cNvPr id="3" name="Marcador de contenido 2"/>
          <p:cNvSpPr>
            <a:spLocks noGrp="1"/>
          </p:cNvSpPr>
          <p:nvPr>
            <p:ph sz="quarter" idx="13"/>
          </p:nvPr>
        </p:nvSpPr>
        <p:spPr>
          <a:xfrm>
            <a:off x="989974" y="1786498"/>
            <a:ext cx="5106026" cy="3822994"/>
          </a:xfrm>
        </p:spPr>
        <p:txBody>
          <a:bodyPr>
            <a:normAutofit fontScale="92500" lnSpcReduction="10000"/>
          </a:bodyPr>
          <a:lstStyle/>
          <a:p>
            <a:pPr marL="0" indent="0" algn="just">
              <a:buNone/>
            </a:pPr>
            <a:r>
              <a:rPr lang="es-MX" sz="1700" dirty="0">
                <a:latin typeface="Arial" panose="020B0604020202020204" pitchFamily="34" charset="0"/>
                <a:cs typeface="Arial" panose="020B0604020202020204" pitchFamily="34" charset="0"/>
              </a:rPr>
              <a:t>El objetivo en </a:t>
            </a:r>
            <a:r>
              <a:rPr lang="es-MX" sz="1700" dirty="0" err="1">
                <a:latin typeface="Arial" panose="020B0604020202020204" pitchFamily="34" charset="0"/>
                <a:cs typeface="Arial" panose="020B0604020202020204" pitchFamily="34" charset="0"/>
              </a:rPr>
              <a:t>Forex</a:t>
            </a:r>
            <a:r>
              <a:rPr lang="es-MX" sz="1700" dirty="0">
                <a:latin typeface="Arial" panose="020B0604020202020204" pitchFamily="34" charset="0"/>
                <a:cs typeface="Arial" panose="020B0604020202020204" pitchFamily="34" charset="0"/>
              </a:rPr>
              <a:t> es intercambiar una divisa por otra, con la expectativa que el precio va a cambiar, esperando que el precio de la divisa que uno compró se aprecie con respecto a la que se vendió</a:t>
            </a:r>
            <a:r>
              <a:rPr lang="es-MX" sz="1700" dirty="0" smtClean="0">
                <a:latin typeface="Arial" panose="020B0604020202020204" pitchFamily="34" charset="0"/>
                <a:cs typeface="Arial" panose="020B0604020202020204" pitchFamily="34" charset="0"/>
              </a:rPr>
              <a:t>.</a:t>
            </a:r>
          </a:p>
          <a:p>
            <a:pPr marL="0" indent="0" algn="just">
              <a:buNone/>
            </a:pPr>
            <a:r>
              <a:rPr lang="es-MX" sz="1900" dirty="0"/>
              <a:t>La tasa de intercambio es simplemente el radio de </a:t>
            </a:r>
            <a:r>
              <a:rPr lang="es-MX" sz="1900" dirty="0" smtClean="0"/>
              <a:t>va comprar </a:t>
            </a:r>
            <a:r>
              <a:rPr lang="es-MX" sz="1900" dirty="0"/>
              <a:t>un franco suizo o cuántos francos suizos se ocupan para comprar un </a:t>
            </a:r>
            <a:r>
              <a:rPr lang="es-MX" sz="1900" dirty="0" smtClean="0"/>
              <a:t>dólar </a:t>
            </a:r>
            <a:r>
              <a:rPr lang="es-MX" sz="1900" dirty="0" smtClean="0"/>
              <a:t>p</a:t>
            </a:r>
            <a:r>
              <a:rPr lang="es-MX" sz="1900" dirty="0" smtClean="0"/>
              <a:t>or otra </a:t>
            </a:r>
            <a:r>
              <a:rPr lang="es-MX" sz="1900" dirty="0"/>
              <a:t>divisa con respecto a otra divisa. Por ejemplo la tasa de intercambio de USD/CHF indica cuántos dólares </a:t>
            </a:r>
            <a:r>
              <a:rPr lang="es-MX" sz="1900" dirty="0" smtClean="0"/>
              <a:t>puede.</a:t>
            </a:r>
            <a:endParaRPr lang="es-MX" sz="1900" dirty="0"/>
          </a:p>
          <a:p>
            <a:pPr marL="0" indent="0" algn="just">
              <a:buNone/>
            </a:pPr>
            <a:endParaRPr lang="es-MX" sz="2200" dirty="0">
              <a:latin typeface="Arial" panose="020B0604020202020204" pitchFamily="34" charset="0"/>
              <a:cs typeface="Arial" panose="020B0604020202020204" pitchFamily="34" charset="0"/>
            </a:endParaRPr>
          </a:p>
        </p:txBody>
      </p:sp>
      <p:graphicFrame>
        <p:nvGraphicFramePr>
          <p:cNvPr id="5" name="Marcador de contenido 4"/>
          <p:cNvGraphicFramePr>
            <a:graphicFrameLocks noGrp="1"/>
          </p:cNvGraphicFramePr>
          <p:nvPr>
            <p:ph sz="quarter" idx="14"/>
            <p:extLst>
              <p:ext uri="{D42A27DB-BD31-4B8C-83A1-F6EECF244321}">
                <p14:modId xmlns:p14="http://schemas.microsoft.com/office/powerpoint/2010/main" xmlns="" val="3381184903"/>
              </p:ext>
            </p:extLst>
          </p:nvPr>
        </p:nvGraphicFramePr>
        <p:xfrm>
          <a:off x="6331790" y="1786498"/>
          <a:ext cx="4946436" cy="3604017"/>
        </p:xfrm>
        <a:graphic>
          <a:graphicData uri="http://schemas.openxmlformats.org/drawingml/2006/table">
            <a:tbl>
              <a:tblPr firstRow="1" firstCol="1" bandRow="1">
                <a:tableStyleId>{5C22544A-7EE6-4342-B048-85BDC9FD1C3A}</a:tableStyleId>
              </a:tblPr>
              <a:tblGrid>
                <a:gridCol w="2423753"/>
                <a:gridCol w="791430"/>
                <a:gridCol w="1731253"/>
              </a:tblGrid>
              <a:tr h="390039">
                <a:tc>
                  <a:txBody>
                    <a:bodyPr/>
                    <a:lstStyle/>
                    <a:p>
                      <a:pPr>
                        <a:lnSpc>
                          <a:spcPts val="1800"/>
                        </a:lnSpc>
                      </a:pPr>
                      <a:r>
                        <a:rPr lang="es-MX" sz="1400" dirty="0">
                          <a:effectLst/>
                        </a:rPr>
                        <a:t>Acción del Inversionista</a:t>
                      </a:r>
                      <a:endParaRPr lang="es-MX" sz="1100" dirty="0">
                        <a:effectLst/>
                        <a:latin typeface="Calibri" panose="020F0502020204030204" pitchFamily="34" charset="0"/>
                        <a:ea typeface="Times New Roman" panose="02020603050405020304" pitchFamily="18" charset="0"/>
                      </a:endParaRPr>
                    </a:p>
                  </a:txBody>
                  <a:tcPr marL="0" marR="0" marT="0" marB="0" anchor="ctr"/>
                </a:tc>
                <a:tc>
                  <a:txBody>
                    <a:bodyPr/>
                    <a:lstStyle/>
                    <a:p>
                      <a:pPr>
                        <a:lnSpc>
                          <a:spcPts val="1800"/>
                        </a:lnSpc>
                      </a:pPr>
                      <a:r>
                        <a:rPr lang="es-MX" sz="1400">
                          <a:effectLst/>
                        </a:rPr>
                        <a:t>EUR</a:t>
                      </a:r>
                      <a:endParaRPr lang="es-MX" sz="1100">
                        <a:effectLst/>
                        <a:latin typeface="Calibri" panose="020F0502020204030204" pitchFamily="34" charset="0"/>
                        <a:ea typeface="Times New Roman" panose="02020603050405020304" pitchFamily="18" charset="0"/>
                      </a:endParaRPr>
                    </a:p>
                  </a:txBody>
                  <a:tcPr marL="0" marR="0" marT="0" marB="0" anchor="ctr"/>
                </a:tc>
                <a:tc>
                  <a:txBody>
                    <a:bodyPr/>
                    <a:lstStyle/>
                    <a:p>
                      <a:pPr>
                        <a:lnSpc>
                          <a:spcPts val="1800"/>
                        </a:lnSpc>
                      </a:pPr>
                      <a:r>
                        <a:rPr lang="es-MX" sz="1400">
                          <a:effectLst/>
                        </a:rPr>
                        <a:t>USD</a:t>
                      </a:r>
                      <a:endParaRPr lang="es-MX" sz="1100">
                        <a:effectLst/>
                        <a:latin typeface="Calibri" panose="020F0502020204030204" pitchFamily="34" charset="0"/>
                        <a:ea typeface="Times New Roman" panose="02020603050405020304" pitchFamily="18" charset="0"/>
                      </a:endParaRPr>
                    </a:p>
                  </a:txBody>
                  <a:tcPr marL="0" marR="0" marT="0" marB="0" anchor="ctr"/>
                </a:tc>
              </a:tr>
              <a:tr h="1207583">
                <a:tc>
                  <a:txBody>
                    <a:bodyPr/>
                    <a:lstStyle/>
                    <a:p>
                      <a:pPr>
                        <a:lnSpc>
                          <a:spcPts val="1800"/>
                        </a:lnSpc>
                      </a:pPr>
                      <a:r>
                        <a:rPr lang="es-MX" sz="1400">
                          <a:effectLst/>
                        </a:rPr>
                        <a:t>Compra 10,000 euros a una tasa del EURUSD de 1.300</a:t>
                      </a:r>
                      <a:endParaRPr lang="es-MX" sz="1100">
                        <a:effectLst/>
                        <a:latin typeface="Calibri" panose="020F0502020204030204" pitchFamily="34" charset="0"/>
                        <a:ea typeface="Times New Roman" panose="02020603050405020304" pitchFamily="18" charset="0"/>
                      </a:endParaRPr>
                    </a:p>
                  </a:txBody>
                  <a:tcPr marL="0" marR="0" marT="0" marB="0" anchor="ctr"/>
                </a:tc>
                <a:tc>
                  <a:txBody>
                    <a:bodyPr/>
                    <a:lstStyle/>
                    <a:p>
                      <a:pPr>
                        <a:lnSpc>
                          <a:spcPts val="1800"/>
                        </a:lnSpc>
                      </a:pPr>
                      <a:r>
                        <a:rPr lang="es-MX" sz="1400">
                          <a:effectLst/>
                        </a:rPr>
                        <a:t>+10,000</a:t>
                      </a:r>
                      <a:endParaRPr lang="es-MX" sz="1100">
                        <a:effectLst/>
                        <a:latin typeface="Calibri" panose="020F0502020204030204" pitchFamily="34" charset="0"/>
                        <a:ea typeface="Times New Roman" panose="02020603050405020304" pitchFamily="18" charset="0"/>
                      </a:endParaRPr>
                    </a:p>
                  </a:txBody>
                  <a:tcPr marL="0" marR="0" marT="0" marB="0" anchor="ctr"/>
                </a:tc>
                <a:tc>
                  <a:txBody>
                    <a:bodyPr/>
                    <a:lstStyle/>
                    <a:p>
                      <a:pPr>
                        <a:lnSpc>
                          <a:spcPts val="1800"/>
                        </a:lnSpc>
                      </a:pPr>
                      <a:r>
                        <a:rPr lang="es-MX" sz="1400">
                          <a:effectLst/>
                        </a:rPr>
                        <a:t>-13,000*</a:t>
                      </a:r>
                      <a:endParaRPr lang="es-MX" sz="1100">
                        <a:effectLst/>
                        <a:latin typeface="Calibri" panose="020F0502020204030204" pitchFamily="34" charset="0"/>
                        <a:ea typeface="Times New Roman" panose="02020603050405020304" pitchFamily="18" charset="0"/>
                      </a:endParaRPr>
                    </a:p>
                  </a:txBody>
                  <a:tcPr marL="0" marR="0" marT="0" marB="0" anchor="ctr"/>
                </a:tc>
              </a:tr>
              <a:tr h="1207583">
                <a:tc>
                  <a:txBody>
                    <a:bodyPr/>
                    <a:lstStyle/>
                    <a:p>
                      <a:pPr>
                        <a:lnSpc>
                          <a:spcPts val="1800"/>
                        </a:lnSpc>
                      </a:pPr>
                      <a:r>
                        <a:rPr lang="es-MX" sz="1400">
                          <a:effectLst/>
                        </a:rPr>
                        <a:t>Dos semanas más tarde, la tasa del EURUSD está a 1.400</a:t>
                      </a:r>
                      <a:endParaRPr lang="es-MX" sz="1100">
                        <a:effectLst/>
                        <a:latin typeface="Calibri" panose="020F0502020204030204" pitchFamily="34" charset="0"/>
                        <a:ea typeface="Times New Roman" panose="02020603050405020304" pitchFamily="18" charset="0"/>
                      </a:endParaRPr>
                    </a:p>
                  </a:txBody>
                  <a:tcPr marL="0" marR="0" marT="0" marB="0" anchor="ctr"/>
                </a:tc>
                <a:tc>
                  <a:txBody>
                    <a:bodyPr/>
                    <a:lstStyle/>
                    <a:p>
                      <a:pPr>
                        <a:lnSpc>
                          <a:spcPts val="1800"/>
                        </a:lnSpc>
                      </a:pPr>
                      <a:r>
                        <a:rPr lang="es-MX" sz="1400" dirty="0">
                          <a:effectLst/>
                        </a:rPr>
                        <a:t>-10,000</a:t>
                      </a:r>
                      <a:endParaRPr lang="es-MX" sz="1100" dirty="0">
                        <a:effectLst/>
                        <a:latin typeface="Calibri" panose="020F0502020204030204" pitchFamily="34" charset="0"/>
                        <a:ea typeface="Times New Roman" panose="02020603050405020304" pitchFamily="18" charset="0"/>
                      </a:endParaRPr>
                    </a:p>
                  </a:txBody>
                  <a:tcPr marL="0" marR="0" marT="0" marB="0" anchor="ctr"/>
                </a:tc>
                <a:tc>
                  <a:txBody>
                    <a:bodyPr/>
                    <a:lstStyle/>
                    <a:p>
                      <a:pPr>
                        <a:lnSpc>
                          <a:spcPts val="1800"/>
                        </a:lnSpc>
                      </a:pPr>
                      <a:r>
                        <a:rPr lang="es-MX" sz="1400">
                          <a:effectLst/>
                        </a:rPr>
                        <a:t>+14,000**</a:t>
                      </a:r>
                      <a:endParaRPr lang="es-MX" sz="1100">
                        <a:effectLst/>
                        <a:latin typeface="Calibri" panose="020F0502020204030204" pitchFamily="34" charset="0"/>
                        <a:ea typeface="Times New Roman" panose="02020603050405020304" pitchFamily="18" charset="0"/>
                      </a:endParaRPr>
                    </a:p>
                  </a:txBody>
                  <a:tcPr marL="0" marR="0" marT="0" marB="0" anchor="ctr"/>
                </a:tc>
              </a:tr>
              <a:tr h="798812">
                <a:tc>
                  <a:txBody>
                    <a:bodyPr/>
                    <a:lstStyle/>
                    <a:p>
                      <a:pPr>
                        <a:lnSpc>
                          <a:spcPts val="1800"/>
                        </a:lnSpc>
                      </a:pPr>
                      <a:r>
                        <a:rPr lang="es-MX" sz="1400">
                          <a:effectLst/>
                        </a:rPr>
                        <a:t>La ganancia es de $1000.</a:t>
                      </a:r>
                      <a:endParaRPr lang="es-MX" sz="1100">
                        <a:effectLst/>
                        <a:latin typeface="Calibri" panose="020F0502020204030204" pitchFamily="34" charset="0"/>
                        <a:ea typeface="Times New Roman" panose="02020603050405020304" pitchFamily="18" charset="0"/>
                      </a:endParaRPr>
                    </a:p>
                  </a:txBody>
                  <a:tcPr marL="0" marR="0" marT="0" marB="0" anchor="ctr"/>
                </a:tc>
                <a:tc>
                  <a:txBody>
                    <a:bodyPr/>
                    <a:lstStyle/>
                    <a:p>
                      <a:pPr>
                        <a:lnSpc>
                          <a:spcPts val="1800"/>
                        </a:lnSpc>
                      </a:pPr>
                      <a:r>
                        <a:rPr lang="es-MX" sz="1400">
                          <a:effectLst/>
                        </a:rPr>
                        <a:t>0</a:t>
                      </a:r>
                      <a:endParaRPr lang="es-MX" sz="1100">
                        <a:effectLst/>
                        <a:latin typeface="Calibri" panose="020F0502020204030204" pitchFamily="34" charset="0"/>
                        <a:ea typeface="Times New Roman" panose="02020603050405020304" pitchFamily="18" charset="0"/>
                      </a:endParaRPr>
                    </a:p>
                  </a:txBody>
                  <a:tcPr marL="0" marR="0" marT="0" marB="0" anchor="ctr"/>
                </a:tc>
                <a:tc>
                  <a:txBody>
                    <a:bodyPr/>
                    <a:lstStyle/>
                    <a:p>
                      <a:pPr>
                        <a:lnSpc>
                          <a:spcPts val="1800"/>
                        </a:lnSpc>
                      </a:pPr>
                      <a:r>
                        <a:rPr lang="es-MX" sz="1400" dirty="0">
                          <a:effectLst/>
                        </a:rPr>
                        <a:t>+1000</a:t>
                      </a:r>
                      <a:endParaRPr lang="es-MX" sz="1100" dirty="0">
                        <a:effectLst/>
                        <a:latin typeface="Calibri" panose="020F0502020204030204" pitchFamily="34" charset="0"/>
                        <a:ea typeface="Times New Roman" panose="02020603050405020304" pitchFamily="18" charset="0"/>
                      </a:endParaRPr>
                    </a:p>
                  </a:txBody>
                  <a:tcPr marL="0" marR="0" marT="0" marB="0" anchor="ctr"/>
                </a:tc>
              </a:tr>
            </a:tbl>
          </a:graphicData>
        </a:graphic>
      </p:graphicFrame>
      <p:sp>
        <p:nvSpPr>
          <p:cNvPr id="6" name="Rectangle 1"/>
          <p:cNvSpPr>
            <a:spLocks noChangeArrowheads="1"/>
          </p:cNvSpPr>
          <p:nvPr/>
        </p:nvSpPr>
        <p:spPr bwMode="auto">
          <a:xfrm>
            <a:off x="-1881037" y="-283727"/>
            <a:ext cx="14073037" cy="8668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12696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400" b="1" i="0" u="none" strike="noStrike" cap="none" normalizeH="0" baseline="0" smtClean="0">
                <a:ln>
                  <a:noFill/>
                </a:ln>
                <a:solidFill>
                  <a:srgbClr val="333333"/>
                </a:solidFill>
                <a:effectLst/>
                <a:latin typeface="Helvetica" panose="020B0604020202020204" pitchFamily="34" charset="0"/>
                <a:ea typeface="Times New Roman" panose="02020603050405020304" pitchFamily="18" charset="0"/>
              </a:rPr>
              <a:t>Ejemplo de cómo hacer dinero comprando Euros.</a:t>
            </a:r>
            <a:endParaRPr kumimoji="0" lang="es-MX" altLang="es-MX" sz="1100" b="0" i="1" u="none" strike="noStrike" cap="none" normalizeH="0" baseline="0" smtClean="0">
              <a:ln>
                <a:noFill/>
              </a:ln>
              <a:solidFill>
                <a:srgbClr val="243F60"/>
              </a:solidFill>
              <a:effectLst/>
              <a:latin typeface="Cambria" panose="02040503050406030204" pitchFamily="18"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s-MX" sz="800" b="0" i="1" u="none" strike="noStrike" cap="none" normalizeH="0" baseline="0" smtClean="0">
                <a:ln>
                  <a:noFill/>
                </a:ln>
                <a:solidFill>
                  <a:srgbClr val="243F60"/>
                </a:solidFill>
                <a:effectLst/>
                <a:latin typeface="Cambria" panose="02040503050406030204" pitchFamily="18" charset="0"/>
                <a:ea typeface="Times New Roman" panose="02020603050405020304" pitchFamily="18" charset="0"/>
                <a:cs typeface="Times New Roman" panose="02020603050405020304" pitchFamily="18" charset="0"/>
              </a:rPr>
              <a:t>*EUR 10,000 x 1.3 = US $13,000	</a:t>
            </a:r>
            <a:br>
              <a:rPr kumimoji="0" lang="en-US" altLang="es-MX" sz="800" b="0" i="1" u="none" strike="noStrike" cap="none" normalizeH="0" baseline="0" smtClean="0">
                <a:ln>
                  <a:noFill/>
                </a:ln>
                <a:solidFill>
                  <a:srgbClr val="243F60"/>
                </a:solidFill>
                <a:effectLst/>
                <a:latin typeface="Cambria" panose="02040503050406030204" pitchFamily="18" charset="0"/>
                <a:ea typeface="Times New Roman" panose="02020603050405020304" pitchFamily="18" charset="0"/>
                <a:cs typeface="Times New Roman" panose="02020603050405020304" pitchFamily="18" charset="0"/>
              </a:rPr>
            </a:br>
            <a:r>
              <a:rPr kumimoji="0" lang="en-US" altLang="es-MX" sz="800" b="0" i="1" u="none" strike="noStrike" cap="none" normalizeH="0" baseline="0" smtClean="0">
                <a:ln>
                  <a:noFill/>
                </a:ln>
                <a:solidFill>
                  <a:srgbClr val="243F60"/>
                </a:solidFill>
                <a:effectLst/>
                <a:latin typeface="Cambria" panose="02040503050406030204" pitchFamily="18" charset="0"/>
                <a:ea typeface="Times New Roman" panose="02020603050405020304" pitchFamily="18" charset="0"/>
                <a:cs typeface="Times New Roman" panose="02020603050405020304" pitchFamily="18" charset="0"/>
              </a:rPr>
              <a:t>** EUR 10,000 x 1.4 = US $14,000</a:t>
            </a:r>
            <a:endParaRPr kumimoji="0" lang="es-MX" altLang="es-MX" sz="1100" b="0" i="1" u="none" strike="noStrike" cap="none" normalizeH="0" baseline="0" smtClean="0">
              <a:ln>
                <a:noFill/>
              </a:ln>
              <a:solidFill>
                <a:srgbClr val="243F60"/>
              </a:solidFill>
              <a:effectLst/>
              <a:latin typeface="Cambria" panose="02040503050406030204" pitchFamily="18"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xmlns="" val="34976933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13775" y="1561380"/>
            <a:ext cx="10363826" cy="4416725"/>
          </a:xfrm>
          <a:prstGeom prst="rect">
            <a:avLst/>
          </a:prstGeom>
          <a:solidFill>
            <a:schemeClr val="bg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a:xfrm>
            <a:off x="913775" y="618517"/>
            <a:ext cx="10364451" cy="916985"/>
          </a:xfrm>
        </p:spPr>
        <p:txBody>
          <a:bodyPr/>
          <a:lstStyle/>
          <a:p>
            <a:r>
              <a:rPr lang="es-MX" sz="2400" dirty="0" smtClean="0">
                <a:latin typeface="Arial" panose="020B0604020202020204" pitchFamily="34" charset="0"/>
                <a:cs typeface="Arial" panose="020B0604020202020204" pitchFamily="34" charset="0"/>
              </a:rPr>
              <a:t>5. Cómo </a:t>
            </a:r>
            <a:r>
              <a:rPr lang="es-MX" sz="2400" dirty="0">
                <a:latin typeface="Arial" panose="020B0604020202020204" pitchFamily="34" charset="0"/>
                <a:cs typeface="Arial" panose="020B0604020202020204" pitchFamily="34" charset="0"/>
              </a:rPr>
              <a:t>Interpretar los precios de las </a:t>
            </a:r>
            <a:r>
              <a:rPr lang="es-MX" sz="2400" dirty="0" smtClean="0">
                <a:latin typeface="Arial" panose="020B0604020202020204" pitchFamily="34" charset="0"/>
                <a:cs typeface="Arial" panose="020B0604020202020204" pitchFamily="34" charset="0"/>
              </a:rPr>
              <a:t>divisas</a:t>
            </a:r>
            <a:endParaRPr lang="es-MX" dirty="0"/>
          </a:p>
        </p:txBody>
      </p:sp>
      <p:sp>
        <p:nvSpPr>
          <p:cNvPr id="3" name="Marcador de contenido 2"/>
          <p:cNvSpPr>
            <a:spLocks noGrp="1"/>
          </p:cNvSpPr>
          <p:nvPr>
            <p:ph sz="quarter" idx="13"/>
          </p:nvPr>
        </p:nvSpPr>
        <p:spPr>
          <a:xfrm>
            <a:off x="913775" y="1604512"/>
            <a:ext cx="10363826" cy="4589253"/>
          </a:xfrm>
        </p:spPr>
        <p:txBody>
          <a:bodyPr>
            <a:normAutofit fontScale="55000" lnSpcReduction="20000"/>
          </a:bodyPr>
          <a:lstStyle/>
          <a:p>
            <a:pPr marL="0" indent="0" algn="just">
              <a:buNone/>
            </a:pPr>
            <a:r>
              <a:rPr lang="es-MX" sz="2200" dirty="0">
                <a:latin typeface="Arial" panose="020B0604020202020204" pitchFamily="34" charset="0"/>
                <a:cs typeface="Arial" panose="020B0604020202020204" pitchFamily="34" charset="0"/>
              </a:rPr>
              <a:t>Las divisas siempre están tasadas en pares, como en GBP/USD o USD/</a:t>
            </a:r>
            <a:r>
              <a:rPr lang="es-MX" sz="2200" dirty="0" err="1">
                <a:latin typeface="Arial" panose="020B0604020202020204" pitchFamily="34" charset="0"/>
                <a:cs typeface="Arial" panose="020B0604020202020204" pitchFamily="34" charset="0"/>
              </a:rPr>
              <a:t>JPY.</a:t>
            </a:r>
            <a:r>
              <a:rPr lang="es-MX" sz="2200" b="1" dirty="0" err="1">
                <a:latin typeface="Arial" panose="020B0604020202020204" pitchFamily="34" charset="0"/>
                <a:cs typeface="Arial" panose="020B0604020202020204" pitchFamily="34" charset="0"/>
              </a:rPr>
              <a:t>La</a:t>
            </a:r>
            <a:r>
              <a:rPr lang="es-MX" sz="2200" b="1" dirty="0">
                <a:latin typeface="Arial" panose="020B0604020202020204" pitchFamily="34" charset="0"/>
                <a:cs typeface="Arial" panose="020B0604020202020204" pitchFamily="34" charset="0"/>
              </a:rPr>
              <a:t> razón es que en cada transacción en </a:t>
            </a:r>
            <a:r>
              <a:rPr lang="es-MX" sz="2200" b="1" dirty="0" err="1">
                <a:latin typeface="Arial" panose="020B0604020202020204" pitchFamily="34" charset="0"/>
                <a:cs typeface="Arial" panose="020B0604020202020204" pitchFamily="34" charset="0"/>
              </a:rPr>
              <a:t>Forex</a:t>
            </a:r>
            <a:r>
              <a:rPr lang="es-MX" sz="2200" b="1" dirty="0">
                <a:latin typeface="Arial" panose="020B0604020202020204" pitchFamily="34" charset="0"/>
                <a:cs typeface="Arial" panose="020B0604020202020204" pitchFamily="34" charset="0"/>
              </a:rPr>
              <a:t>, uno simultáneamente está comprando una divisa y vendiendo otra</a:t>
            </a:r>
            <a:r>
              <a:rPr lang="es-MX" sz="2200" dirty="0">
                <a:latin typeface="Arial" panose="020B0604020202020204" pitchFamily="34" charset="0"/>
                <a:cs typeface="Arial" panose="020B0604020202020204" pitchFamily="34" charset="0"/>
              </a:rPr>
              <a:t>. Un ejemplo de un intercambio de divisas entre la libra esterlina y el dólar</a:t>
            </a:r>
            <a:r>
              <a:rPr lang="es-MX" sz="2200" dirty="0" smtClean="0">
                <a:latin typeface="Arial" panose="020B0604020202020204" pitchFamily="34" charset="0"/>
                <a:cs typeface="Arial" panose="020B0604020202020204" pitchFamily="34" charset="0"/>
              </a:rPr>
              <a:t>.</a:t>
            </a:r>
          </a:p>
          <a:p>
            <a:pPr algn="just"/>
            <a:endParaRPr lang="es-MX" dirty="0">
              <a:latin typeface="Arial" panose="020B0604020202020204" pitchFamily="34" charset="0"/>
              <a:cs typeface="Arial" panose="020B0604020202020204" pitchFamily="34" charset="0"/>
            </a:endParaRPr>
          </a:p>
          <a:p>
            <a:pPr marL="3657600" lvl="8" indent="0" algn="just">
              <a:buNone/>
            </a:pPr>
            <a:r>
              <a:rPr lang="es-MX" b="1" dirty="0" smtClean="0">
                <a:latin typeface="Arial" panose="020B0604020202020204" pitchFamily="34" charset="0"/>
                <a:cs typeface="Arial" panose="020B0604020202020204" pitchFamily="34" charset="0"/>
              </a:rPr>
              <a:t>	</a:t>
            </a:r>
            <a:r>
              <a:rPr lang="es-MX" sz="2500" b="1" dirty="0" smtClean="0">
                <a:latin typeface="Arial" panose="020B0604020202020204" pitchFamily="34" charset="0"/>
                <a:cs typeface="Arial" panose="020B0604020202020204" pitchFamily="34" charset="0"/>
              </a:rPr>
              <a:t>GBP/USD </a:t>
            </a:r>
            <a:r>
              <a:rPr lang="es-MX" sz="2500" b="1" dirty="0">
                <a:latin typeface="Arial" panose="020B0604020202020204" pitchFamily="34" charset="0"/>
                <a:cs typeface="Arial" panose="020B0604020202020204" pitchFamily="34" charset="0"/>
              </a:rPr>
              <a:t>= 1.7500</a:t>
            </a:r>
          </a:p>
          <a:p>
            <a:pPr marL="0" indent="0" algn="just">
              <a:buNone/>
            </a:pPr>
            <a:r>
              <a:rPr lang="es-MX" dirty="0">
                <a:latin typeface="Arial" panose="020B0604020202020204" pitchFamily="34" charset="0"/>
                <a:cs typeface="Arial" panose="020B0604020202020204" pitchFamily="34" charset="0"/>
              </a:rPr>
              <a:t>	</a:t>
            </a:r>
            <a:br>
              <a:rPr lang="es-MX" dirty="0">
                <a:latin typeface="Arial" panose="020B0604020202020204" pitchFamily="34" charset="0"/>
                <a:cs typeface="Arial" panose="020B0604020202020204" pitchFamily="34" charset="0"/>
              </a:rPr>
            </a:br>
            <a:r>
              <a:rPr lang="es-MX" sz="2200" dirty="0">
                <a:latin typeface="Arial" panose="020B0604020202020204" pitchFamily="34" charset="0"/>
                <a:cs typeface="Arial" panose="020B0604020202020204" pitchFamily="34" charset="0"/>
              </a:rPr>
              <a:t>La primera divisa a la izquierda se le conoce como la moneda base, en este caso GBP. Mientras que la segunda divisa a la derecha se le conoce como la moneda cotizada. En este caso el dólar americano. </a:t>
            </a:r>
            <a:br>
              <a:rPr lang="es-MX" sz="2200" dirty="0">
                <a:latin typeface="Arial" panose="020B0604020202020204" pitchFamily="34" charset="0"/>
                <a:cs typeface="Arial" panose="020B0604020202020204" pitchFamily="34" charset="0"/>
              </a:rPr>
            </a:br>
            <a:endParaRPr lang="es-MX" sz="2200" dirty="0" smtClean="0">
              <a:latin typeface="Arial" panose="020B0604020202020204" pitchFamily="34" charset="0"/>
              <a:cs typeface="Arial" panose="020B0604020202020204" pitchFamily="34" charset="0"/>
            </a:endParaRPr>
          </a:p>
          <a:p>
            <a:pPr marL="0" indent="0" algn="just">
              <a:buNone/>
            </a:pPr>
            <a:r>
              <a:rPr lang="es-MX" sz="2200" b="1" dirty="0" smtClean="0">
                <a:latin typeface="Arial" panose="020B0604020202020204" pitchFamily="34" charset="0"/>
                <a:cs typeface="Arial" panose="020B0604020202020204" pitchFamily="34" charset="0"/>
              </a:rPr>
              <a:t>Cuando </a:t>
            </a:r>
            <a:r>
              <a:rPr lang="es-MX" sz="2200" b="1" dirty="0">
                <a:latin typeface="Arial" panose="020B0604020202020204" pitchFamily="34" charset="0"/>
                <a:cs typeface="Arial" panose="020B0604020202020204" pitchFamily="34" charset="0"/>
              </a:rPr>
              <a:t>compramos, la tasa de intercambio nos indica cuánto tenemos que pagar en unidades de la moneda cotizada para comprar una unidad de la moneda base</a:t>
            </a:r>
            <a:r>
              <a:rPr lang="es-MX" sz="2200" dirty="0">
                <a:latin typeface="Arial" panose="020B0604020202020204" pitchFamily="34" charset="0"/>
                <a:cs typeface="Arial" panose="020B0604020202020204" pitchFamily="34" charset="0"/>
              </a:rPr>
              <a:t>. En el ejemplo anterior, uno tendría que pagar 1.75 dólares para comprar 1.0 libra esterlina. Cuando vendemos, la tasa de intercambio indica cuántas unidades de la moneda cotizada uno obtiene al vender una unidad de la moneda base. En el ejemplo anterior, uno recibe 1.75 dólares si se vende 1.0 libra esterlina</a:t>
            </a:r>
            <a:r>
              <a:rPr lang="es-MX" sz="2200" dirty="0" smtClean="0">
                <a:latin typeface="Arial" panose="020B0604020202020204" pitchFamily="34" charset="0"/>
                <a:cs typeface="Arial" panose="020B0604020202020204" pitchFamily="34" charset="0"/>
              </a:rPr>
              <a:t>.</a:t>
            </a:r>
            <a:endParaRPr lang="es-MX" sz="2200" dirty="0">
              <a:latin typeface="Arial" panose="020B0604020202020204" pitchFamily="34" charset="0"/>
              <a:cs typeface="Arial" panose="020B0604020202020204" pitchFamily="34" charset="0"/>
            </a:endParaRPr>
          </a:p>
          <a:p>
            <a:pPr marL="0" indent="0" algn="just">
              <a:buNone/>
            </a:pPr>
            <a:r>
              <a:rPr lang="es-MX" sz="2200" b="1" dirty="0">
                <a:latin typeface="Arial" panose="020B0604020202020204" pitchFamily="34" charset="0"/>
                <a:cs typeface="Arial" panose="020B0604020202020204" pitchFamily="34" charset="0"/>
              </a:rPr>
              <a:t>La moneda base indica la dirección al comprar o vender</a:t>
            </a:r>
            <a:r>
              <a:rPr lang="es-MX" sz="2200" dirty="0">
                <a:latin typeface="Arial" panose="020B0604020202020204" pitchFamily="34" charset="0"/>
                <a:cs typeface="Arial" panose="020B0604020202020204" pitchFamily="34" charset="0"/>
              </a:rPr>
              <a:t>. Cuando uno compra EURUSD, esto simplemente significa que estoy comprando la moneda base (EUR) y vendiendo a la vez la moneda cotizada (USD). </a:t>
            </a:r>
            <a:br>
              <a:rPr lang="es-MX" sz="2200" dirty="0">
                <a:latin typeface="Arial" panose="020B0604020202020204" pitchFamily="34" charset="0"/>
                <a:cs typeface="Arial" panose="020B0604020202020204" pitchFamily="34" charset="0"/>
              </a:rPr>
            </a:br>
            <a:r>
              <a:rPr lang="es-MX" sz="2200" dirty="0">
                <a:latin typeface="Arial" panose="020B0604020202020204" pitchFamily="34" charset="0"/>
                <a:cs typeface="Arial" panose="020B0604020202020204" pitchFamily="34" charset="0"/>
              </a:rPr>
              <a:t/>
            </a:r>
            <a:br>
              <a:rPr lang="es-MX" sz="2200" dirty="0">
                <a:latin typeface="Arial" panose="020B0604020202020204" pitchFamily="34" charset="0"/>
                <a:cs typeface="Arial" panose="020B0604020202020204" pitchFamily="34" charset="0"/>
              </a:rPr>
            </a:br>
            <a:r>
              <a:rPr lang="es-MX" sz="2200" dirty="0">
                <a:latin typeface="Arial" panose="020B0604020202020204" pitchFamily="34" charset="0"/>
                <a:cs typeface="Arial" panose="020B0604020202020204" pitchFamily="34" charset="0"/>
              </a:rPr>
              <a:t>Uno compraría el par, por ejemplo EURUSD, si se piensa que la moneda base se va a apreciar (subir) con respecto a la moneda cotizada. Uno vendería el par si se piensa que la moneda base se va a depreciar (bajar) con respecto a la moneda cotizada.</a:t>
            </a:r>
          </a:p>
          <a:p>
            <a:pPr marL="0" indent="0">
              <a:buNone/>
            </a:pPr>
            <a:endParaRPr lang="es-MX" sz="2200" dirty="0"/>
          </a:p>
        </p:txBody>
      </p:sp>
    </p:spTree>
    <p:extLst>
      <p:ext uri="{BB962C8B-B14F-4D97-AF65-F5344CB8AC3E}">
        <p14:creationId xmlns:p14="http://schemas.microsoft.com/office/powerpoint/2010/main" xmlns="" val="18600180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45388" y="2260121"/>
            <a:ext cx="10432211" cy="3531078"/>
          </a:xfrm>
          <a:prstGeom prst="rect">
            <a:avLst/>
          </a:prstGeom>
          <a:solidFill>
            <a:schemeClr val="bg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a:xfrm>
            <a:off x="913774" y="549507"/>
            <a:ext cx="10364451" cy="985995"/>
          </a:xfrm>
        </p:spPr>
        <p:txBody>
          <a:bodyPr/>
          <a:lstStyle/>
          <a:p>
            <a:r>
              <a:rPr lang="es-MX" dirty="0" smtClean="0"/>
              <a:t>Long/Short</a:t>
            </a:r>
            <a:endParaRPr lang="es-MX" dirty="0"/>
          </a:p>
        </p:txBody>
      </p:sp>
      <p:sp>
        <p:nvSpPr>
          <p:cNvPr id="3" name="Marcador de contenido 2"/>
          <p:cNvSpPr>
            <a:spLocks noGrp="1"/>
          </p:cNvSpPr>
          <p:nvPr>
            <p:ph sz="quarter" idx="13"/>
          </p:nvPr>
        </p:nvSpPr>
        <p:spPr/>
        <p:txBody>
          <a:bodyPr>
            <a:normAutofit fontScale="92500"/>
          </a:bodyPr>
          <a:lstStyle/>
          <a:p>
            <a:pPr algn="just"/>
            <a:r>
              <a:rPr lang="es-MX" dirty="0">
                <a:latin typeface="Arial" panose="020B0604020202020204" pitchFamily="34" charset="0"/>
                <a:cs typeface="Arial" panose="020B0604020202020204" pitchFamily="34" charset="0"/>
              </a:rPr>
              <a:t>Si se desea </a:t>
            </a:r>
            <a:r>
              <a:rPr lang="es-MX" b="1" dirty="0">
                <a:latin typeface="Arial" panose="020B0604020202020204" pitchFamily="34" charset="0"/>
                <a:cs typeface="Arial" panose="020B0604020202020204" pitchFamily="34" charset="0"/>
              </a:rPr>
              <a:t>comprar</a:t>
            </a:r>
            <a:r>
              <a:rPr lang="es-MX" dirty="0">
                <a:latin typeface="Arial" panose="020B0604020202020204" pitchFamily="34" charset="0"/>
                <a:cs typeface="Arial" panose="020B0604020202020204" pitchFamily="34" charset="0"/>
              </a:rPr>
              <a:t> (que significa comprar la moneda base y vender la moneda cotizada), se esperará que la moneda base incremente su valor para luego venderla a un precio más alto. La terminología utilizada por los corredores en </a:t>
            </a:r>
            <a:r>
              <a:rPr lang="es-MX" dirty="0" err="1">
                <a:latin typeface="Arial" panose="020B0604020202020204" pitchFamily="34" charset="0"/>
                <a:cs typeface="Arial" panose="020B0604020202020204" pitchFamily="34" charset="0"/>
              </a:rPr>
              <a:t>Forex</a:t>
            </a:r>
            <a:r>
              <a:rPr lang="es-MX" dirty="0">
                <a:latin typeface="Arial" panose="020B0604020202020204" pitchFamily="34" charset="0"/>
                <a:cs typeface="Arial" panose="020B0604020202020204" pitchFamily="34" charset="0"/>
              </a:rPr>
              <a:t>, es indicar que tengo una posición ‘</a:t>
            </a:r>
            <a:r>
              <a:rPr lang="es-MX" dirty="0" err="1">
                <a:latin typeface="Arial" panose="020B0604020202020204" pitchFamily="34" charset="0"/>
                <a:cs typeface="Arial" panose="020B0604020202020204" pitchFamily="34" charset="0"/>
              </a:rPr>
              <a:t>long</a:t>
            </a:r>
            <a:r>
              <a:rPr lang="es-MX" dirty="0">
                <a:latin typeface="Arial" panose="020B0604020202020204" pitchFamily="34" charset="0"/>
                <a:cs typeface="Arial" panose="020B0604020202020204" pitchFamily="34" charset="0"/>
              </a:rPr>
              <a:t>”. </a:t>
            </a:r>
            <a:r>
              <a:rPr lang="es-MX" b="1" dirty="0">
                <a:latin typeface="Arial" panose="020B0604020202020204" pitchFamily="34" charset="0"/>
                <a:cs typeface="Arial" panose="020B0604020202020204" pitchFamily="34" charset="0"/>
              </a:rPr>
              <a:t>Recuerde: </a:t>
            </a:r>
            <a:r>
              <a:rPr lang="es-MX" b="1" dirty="0" err="1">
                <a:latin typeface="Arial" panose="020B0604020202020204" pitchFamily="34" charset="0"/>
                <a:cs typeface="Arial" panose="020B0604020202020204" pitchFamily="34" charset="0"/>
              </a:rPr>
              <a:t>long</a:t>
            </a:r>
            <a:r>
              <a:rPr lang="es-MX" b="1" dirty="0">
                <a:latin typeface="Arial" panose="020B0604020202020204" pitchFamily="34" charset="0"/>
                <a:cs typeface="Arial" panose="020B0604020202020204" pitchFamily="34" charset="0"/>
              </a:rPr>
              <a:t> = comprar.</a:t>
            </a:r>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Si se desea </a:t>
            </a:r>
            <a:r>
              <a:rPr lang="es-MX" b="1" dirty="0">
                <a:latin typeface="Arial" panose="020B0604020202020204" pitchFamily="34" charset="0"/>
                <a:cs typeface="Arial" panose="020B0604020202020204" pitchFamily="34" charset="0"/>
              </a:rPr>
              <a:t>vender</a:t>
            </a:r>
            <a:r>
              <a:rPr lang="es-MX" dirty="0">
                <a:latin typeface="Arial" panose="020B0604020202020204" pitchFamily="34" charset="0"/>
                <a:cs typeface="Arial" panose="020B0604020202020204" pitchFamily="34" charset="0"/>
              </a:rPr>
              <a:t> (que significa vender la moneda base y comprar la moneda cotizada), se esperará que la moneda base pierda valor para luego venderla a un precio más bajo. Esto se conoce como estar “short” o tener una posición “short”. </a:t>
            </a:r>
            <a:r>
              <a:rPr lang="es-MX" b="1" dirty="0">
                <a:latin typeface="Arial" panose="020B0604020202020204" pitchFamily="34" charset="0"/>
                <a:cs typeface="Arial" panose="020B0604020202020204" pitchFamily="34" charset="0"/>
              </a:rPr>
              <a:t>Recuerde: short = vender.</a:t>
            </a:r>
            <a:endParaRPr lang="es-MX" dirty="0">
              <a:latin typeface="Arial" panose="020B0604020202020204" pitchFamily="34" charset="0"/>
              <a:cs typeface="Arial" panose="020B0604020202020204" pitchFamily="34" charset="0"/>
            </a:endParaRPr>
          </a:p>
          <a:p>
            <a:pPr marL="0" indent="0">
              <a:buNone/>
            </a:pPr>
            <a:endParaRPr lang="es-MX" dirty="0"/>
          </a:p>
        </p:txBody>
      </p:sp>
    </p:spTree>
    <p:extLst>
      <p:ext uri="{BB962C8B-B14F-4D97-AF65-F5344CB8AC3E}">
        <p14:creationId xmlns:p14="http://schemas.microsoft.com/office/powerpoint/2010/main" xmlns="" val="16140384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889011" y="181974"/>
            <a:ext cx="7851775" cy="842962"/>
          </a:xfrm>
          <a:prstGeom prst="rect">
            <a:avLst/>
          </a:prstGeom>
        </p:spPr>
        <p:txBody>
          <a:bodyPr anchor="ctr">
            <a:normAutofit fontScale="62500" lnSpcReduction="20000"/>
          </a:bodyPr>
          <a:lstStyle/>
          <a:p>
            <a:pPr algn="ctr" fontAlgn="auto">
              <a:spcAft>
                <a:spcPts val="0"/>
              </a:spcAft>
              <a:defRPr/>
            </a:pPr>
            <a:r>
              <a:rPr lang="es-MX" sz="4400" b="1" dirty="0">
                <a:latin typeface="Times New Roman" pitchFamily="18" charset="0"/>
                <a:ea typeface="+mj-ea"/>
                <a:cs typeface="Times New Roman" pitchFamily="18" charset="0"/>
              </a:rPr>
              <a:t>GUIA EXPLICATIVA PARA EL EMPLEO DE ESTE MATERIAL</a:t>
            </a:r>
          </a:p>
        </p:txBody>
      </p:sp>
      <p:sp>
        <p:nvSpPr>
          <p:cNvPr id="3" name="2 Subtítulo"/>
          <p:cNvSpPr txBox="1">
            <a:spLocks/>
          </p:cNvSpPr>
          <p:nvPr/>
        </p:nvSpPr>
        <p:spPr bwMode="auto">
          <a:xfrm>
            <a:off x="1889011" y="1539286"/>
            <a:ext cx="7854950" cy="2428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20000"/>
              </a:spcBef>
              <a:buFont typeface="Arial" panose="020B0604020202020204" pitchFamily="34" charset="0"/>
              <a:buChar char="•"/>
            </a:pPr>
            <a:endParaRPr lang="es-MX" altLang="es-MX" sz="3200" b="1" u="sng">
              <a:solidFill>
                <a:schemeClr val="bg1"/>
              </a:solidFill>
              <a:latin typeface="Times New Roman" panose="02020603050405020304" pitchFamily="18" charset="0"/>
              <a:cs typeface="Times New Roman" panose="02020603050405020304" pitchFamily="18" charset="0"/>
            </a:endParaRPr>
          </a:p>
          <a:p>
            <a:pPr eaLnBrk="1" hangingPunct="1">
              <a:spcBef>
                <a:spcPct val="20000"/>
              </a:spcBef>
              <a:buFont typeface="Arial" panose="020B0604020202020204" pitchFamily="34" charset="0"/>
              <a:buChar char="•"/>
            </a:pPr>
            <a:endParaRPr lang="es-MX" altLang="es-MX" sz="3200" b="1" u="sng">
              <a:solidFill>
                <a:schemeClr val="bg1"/>
              </a:solidFill>
              <a:latin typeface="Times New Roman" panose="02020603050405020304" pitchFamily="18" charset="0"/>
              <a:cs typeface="Times New Roman" panose="02020603050405020304" pitchFamily="18" charset="0"/>
            </a:endParaRPr>
          </a:p>
          <a:p>
            <a:pPr eaLnBrk="1" hangingPunct="1">
              <a:spcBef>
                <a:spcPct val="20000"/>
              </a:spcBef>
              <a:buFont typeface="Arial" panose="020B0604020202020204" pitchFamily="34" charset="0"/>
              <a:buChar char="•"/>
            </a:pPr>
            <a:endParaRPr lang="es-MX" altLang="es-MX" sz="3200" b="1" u="sng">
              <a:solidFill>
                <a:schemeClr val="bg1"/>
              </a:solidFill>
              <a:latin typeface="Times New Roman" panose="02020603050405020304" pitchFamily="18" charset="0"/>
              <a:cs typeface="Times New Roman" panose="02020603050405020304" pitchFamily="18" charset="0"/>
            </a:endParaRPr>
          </a:p>
        </p:txBody>
      </p:sp>
      <p:sp>
        <p:nvSpPr>
          <p:cNvPr id="4" name="1 Título"/>
          <p:cNvSpPr txBox="1">
            <a:spLocks/>
          </p:cNvSpPr>
          <p:nvPr/>
        </p:nvSpPr>
        <p:spPr>
          <a:xfrm>
            <a:off x="1960448" y="5754099"/>
            <a:ext cx="7851775" cy="842962"/>
          </a:xfrm>
          <a:prstGeom prst="rect">
            <a:avLst/>
          </a:prstGeom>
        </p:spPr>
        <p:txBody>
          <a:bodyPr anchor="ctr">
            <a:normAutofit/>
          </a:bodyPr>
          <a:lstStyle/>
          <a:p>
            <a:pPr algn="r" fontAlgn="auto">
              <a:spcAft>
                <a:spcPts val="0"/>
              </a:spcAft>
              <a:defRPr/>
            </a:pPr>
            <a:r>
              <a:rPr lang="es-MX" sz="2000" b="1" dirty="0">
                <a:solidFill>
                  <a:schemeClr val="accent4">
                    <a:lumMod val="75000"/>
                  </a:schemeClr>
                </a:solidFill>
                <a:latin typeface="Times New Roman" pitchFamily="18" charset="0"/>
                <a:ea typeface="+mj-ea"/>
                <a:cs typeface="Times New Roman" pitchFamily="18" charset="0"/>
              </a:rPr>
              <a:t>SERGIO MIRANDA GONZÁLEZ </a:t>
            </a:r>
          </a:p>
        </p:txBody>
      </p:sp>
      <p:sp>
        <p:nvSpPr>
          <p:cNvPr id="5" name="6 Rectángulo"/>
          <p:cNvSpPr/>
          <p:nvPr/>
        </p:nvSpPr>
        <p:spPr>
          <a:xfrm>
            <a:off x="1889011" y="1253536"/>
            <a:ext cx="7786687" cy="5214938"/>
          </a:xfrm>
          <a:prstGeom prst="rect">
            <a:avLst/>
          </a:prstGeom>
          <a:ln w="38100">
            <a:solidFill>
              <a:schemeClr val="accent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s-MX"/>
          </a:p>
        </p:txBody>
      </p:sp>
      <p:sp>
        <p:nvSpPr>
          <p:cNvPr id="6" name="6 Marcador de contenido"/>
          <p:cNvSpPr txBox="1">
            <a:spLocks/>
          </p:cNvSpPr>
          <p:nvPr/>
        </p:nvSpPr>
        <p:spPr>
          <a:xfrm>
            <a:off x="2131898" y="1396411"/>
            <a:ext cx="7186613" cy="4929188"/>
          </a:xfrm>
          <a:prstGeom prst="rect">
            <a:avLst/>
          </a:prstGeom>
        </p:spPr>
        <p:txBody>
          <a:bodyPr>
            <a:normAutofit fontScale="62500" lnSpcReduction="20000"/>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algn="just">
              <a:buFont typeface="Wingdings 2" panose="05020102010507070707" pitchFamily="18" charset="2"/>
              <a:buNone/>
              <a:defRPr/>
            </a:pPr>
            <a:r>
              <a:rPr lang="es-MX" sz="1900" b="1" dirty="0" smtClean="0">
                <a:latin typeface="Times New Roman" pitchFamily="18" charset="0"/>
                <a:cs typeface="Times New Roman" pitchFamily="18" charset="0"/>
              </a:rPr>
              <a:t>Busca introducir al estudiante en los aspectos fundamentales que componen el mercado de divisas y su relación con el mercado </a:t>
            </a:r>
            <a:r>
              <a:rPr lang="es-MX" sz="1900" b="1" dirty="0" err="1" smtClean="0">
                <a:latin typeface="Times New Roman" pitchFamily="18" charset="0"/>
                <a:cs typeface="Times New Roman" pitchFamily="18" charset="0"/>
              </a:rPr>
              <a:t>forex</a:t>
            </a:r>
            <a:r>
              <a:rPr lang="es-MX" sz="1900" b="1" dirty="0" smtClean="0">
                <a:latin typeface="Times New Roman" pitchFamily="18" charset="0"/>
                <a:cs typeface="Times New Roman" pitchFamily="18" charset="0"/>
              </a:rPr>
              <a:t>. En la práctica analizar el mercado de divisas implica implícitamente referirse al mercado </a:t>
            </a:r>
            <a:r>
              <a:rPr lang="es-MX" sz="1900" b="1" dirty="0" err="1" smtClean="0">
                <a:latin typeface="Times New Roman" pitchFamily="18" charset="0"/>
                <a:cs typeface="Times New Roman" pitchFamily="18" charset="0"/>
              </a:rPr>
              <a:t>forex</a:t>
            </a:r>
            <a:r>
              <a:rPr lang="es-MX" sz="1900" b="1" dirty="0" smtClean="0">
                <a:latin typeface="Times New Roman" pitchFamily="18" charset="0"/>
                <a:cs typeface="Times New Roman" pitchFamily="18" charset="0"/>
              </a:rPr>
              <a:t> dado que entre el 90 y 95 por ciento de las operaciones cambiarias , a nivel internacional, que se realizan con divisas ocurren en el mercado </a:t>
            </a:r>
            <a:r>
              <a:rPr lang="es-MX" sz="1900" b="1" dirty="0" err="1" smtClean="0">
                <a:latin typeface="Times New Roman" pitchFamily="18" charset="0"/>
                <a:cs typeface="Times New Roman" pitchFamily="18" charset="0"/>
              </a:rPr>
              <a:t>forex</a:t>
            </a:r>
            <a:r>
              <a:rPr lang="es-MX" sz="1900" b="1" dirty="0" smtClean="0">
                <a:latin typeface="Times New Roman" pitchFamily="18" charset="0"/>
                <a:cs typeface="Times New Roman" pitchFamily="18" charset="0"/>
              </a:rPr>
              <a:t>. </a:t>
            </a:r>
          </a:p>
          <a:p>
            <a:pPr marL="0" algn="just">
              <a:buFont typeface="Wingdings 2" panose="05020102010507070707" pitchFamily="18" charset="2"/>
              <a:buNone/>
              <a:defRPr/>
            </a:pPr>
            <a:r>
              <a:rPr lang="es-MX" sz="1900" b="1" dirty="0" smtClean="0">
                <a:latin typeface="Times New Roman" pitchFamily="18" charset="0"/>
                <a:cs typeface="Times New Roman" pitchFamily="18" charset="0"/>
              </a:rPr>
              <a:t> La importancia del mercado </a:t>
            </a:r>
            <a:r>
              <a:rPr lang="es-MX" sz="1900" b="1" dirty="0" err="1" smtClean="0">
                <a:latin typeface="Times New Roman" pitchFamily="18" charset="0"/>
                <a:cs typeface="Times New Roman" pitchFamily="18" charset="0"/>
              </a:rPr>
              <a:t>forex</a:t>
            </a:r>
            <a:r>
              <a:rPr lang="es-MX" sz="1900" b="1" dirty="0" smtClean="0">
                <a:latin typeface="Times New Roman" pitchFamily="18" charset="0"/>
                <a:cs typeface="Times New Roman" pitchFamily="18" charset="0"/>
              </a:rPr>
              <a:t> cada vez es mayor debido a que los avances tecnológicos han permitido que prácticamente tanto grandes instituciones financieras como pequeños o </a:t>
            </a:r>
            <a:r>
              <a:rPr lang="es-MX" sz="1900" b="1" dirty="0" err="1" smtClean="0">
                <a:latin typeface="Times New Roman" pitchFamily="18" charset="0"/>
                <a:cs typeface="Times New Roman" pitchFamily="18" charset="0"/>
              </a:rPr>
              <a:t>microcomerciantes</a:t>
            </a:r>
            <a:r>
              <a:rPr lang="es-MX" sz="1900" b="1" dirty="0" smtClean="0">
                <a:latin typeface="Times New Roman" pitchFamily="18" charset="0"/>
                <a:cs typeface="Times New Roman" pitchFamily="18" charset="0"/>
              </a:rPr>
              <a:t> de divisas puedan operar en este mercado. </a:t>
            </a:r>
          </a:p>
          <a:p>
            <a:pPr marL="0" algn="just">
              <a:buFont typeface="Wingdings 2" panose="05020102010507070707" pitchFamily="18" charset="2"/>
              <a:buNone/>
              <a:defRPr/>
            </a:pPr>
            <a:r>
              <a:rPr lang="es-MX" sz="1900" b="1" dirty="0" smtClean="0">
                <a:latin typeface="Times New Roman" pitchFamily="18" charset="0"/>
                <a:cs typeface="Times New Roman" pitchFamily="18" charset="0"/>
              </a:rPr>
              <a:t>El conocimiento de este mercado debe de permitir tener un seguimiento de los mercados financieros y detectar los momentos en que se ha deteriorado la salud de estos, para minimizar los riesgos y pérdidas . Así se podrá estar familiarizado con los riesgos y oportunidades de los diferentes activos financieros que están negociándose e intercambiando en estos mercados en </a:t>
            </a:r>
            <a:r>
              <a:rPr lang="es-MX" sz="1900" b="1" u="sng" dirty="0" smtClean="0">
                <a:latin typeface="Times New Roman" pitchFamily="18" charset="0"/>
                <a:cs typeface="Times New Roman" pitchFamily="18" charset="0"/>
              </a:rPr>
              <a:t>diferentes monedas y/o divisas</a:t>
            </a:r>
            <a:r>
              <a:rPr lang="es-MX" sz="1900" b="1" dirty="0" smtClean="0">
                <a:latin typeface="Times New Roman" pitchFamily="18" charset="0"/>
                <a:cs typeface="Times New Roman" pitchFamily="18" charset="0"/>
              </a:rPr>
              <a:t>.</a:t>
            </a:r>
          </a:p>
          <a:p>
            <a:pPr marL="0" algn="just">
              <a:buFont typeface="Wingdings 2" panose="05020102010507070707" pitchFamily="18" charset="2"/>
              <a:buNone/>
              <a:defRPr/>
            </a:pPr>
            <a:endParaRPr lang="es-MX" sz="1900" b="1" dirty="0" smtClean="0">
              <a:latin typeface="Times New Roman" pitchFamily="18" charset="0"/>
              <a:cs typeface="Times New Roman" pitchFamily="18" charset="0"/>
            </a:endParaRPr>
          </a:p>
          <a:p>
            <a:pPr marL="0" algn="just">
              <a:buFont typeface="Wingdings 2" panose="05020102010507070707" pitchFamily="18" charset="2"/>
              <a:buNone/>
              <a:defRPr/>
            </a:pPr>
            <a:r>
              <a:rPr lang="es-MX" sz="1900" b="1" dirty="0" smtClean="0">
                <a:latin typeface="Times New Roman" pitchFamily="18" charset="0"/>
                <a:cs typeface="Times New Roman" pitchFamily="18" charset="0"/>
              </a:rPr>
              <a:t>Este material será utilizado en </a:t>
            </a:r>
            <a:r>
              <a:rPr lang="es-MX" sz="1900" b="1" dirty="0" err="1" smtClean="0">
                <a:latin typeface="Times New Roman" pitchFamily="18" charset="0"/>
                <a:cs typeface="Times New Roman" pitchFamily="18" charset="0"/>
              </a:rPr>
              <a:t>Power</a:t>
            </a:r>
            <a:r>
              <a:rPr lang="es-MX" sz="1900" b="1" dirty="0" smtClean="0">
                <a:latin typeface="Times New Roman" pitchFamily="18" charset="0"/>
                <a:cs typeface="Times New Roman" pitchFamily="18" charset="0"/>
              </a:rPr>
              <a:t> Point versión Office  en la versión 97- 2003 o superior y requiere de una computadora que tenga mínimo 512 </a:t>
            </a:r>
            <a:r>
              <a:rPr lang="es-MX" sz="1900" b="1" dirty="0" err="1" smtClean="0">
                <a:latin typeface="Times New Roman" pitchFamily="18" charset="0"/>
                <a:cs typeface="Times New Roman" pitchFamily="18" charset="0"/>
              </a:rPr>
              <a:t>mb</a:t>
            </a:r>
            <a:r>
              <a:rPr lang="es-MX" sz="1900" b="1" dirty="0" smtClean="0">
                <a:latin typeface="Times New Roman" pitchFamily="18" charset="0"/>
                <a:cs typeface="Times New Roman" pitchFamily="18" charset="0"/>
              </a:rPr>
              <a:t> de memoria RAM dicho programa y un video proyector o una pantalla plana de televisión</a:t>
            </a:r>
            <a:r>
              <a:rPr lang="es-MX" sz="1900" b="1" dirty="0" smtClean="0">
                <a:latin typeface="Times New Roman" pitchFamily="18" charset="0"/>
                <a:cs typeface="Times New Roman" pitchFamily="18" charset="0"/>
              </a:rPr>
              <a:t>.</a:t>
            </a:r>
          </a:p>
          <a:p>
            <a:pPr marL="0" algn="just">
              <a:buFont typeface="Wingdings 2" panose="05020102010507070707" pitchFamily="18" charset="2"/>
              <a:buNone/>
              <a:defRPr/>
            </a:pPr>
            <a:r>
              <a:rPr lang="es-MX" sz="1900" b="1" dirty="0" smtClean="0">
                <a:latin typeface="Times New Roman" pitchFamily="18" charset="0"/>
                <a:cs typeface="Times New Roman" pitchFamily="18" charset="0"/>
              </a:rPr>
              <a:t>Este material contiene 46 diapositivas.</a:t>
            </a:r>
            <a:endParaRPr lang="es-MX" sz="1900" b="1" dirty="0" smtClean="0">
              <a:latin typeface="Times New Roman" pitchFamily="18" charset="0"/>
              <a:cs typeface="Times New Roman" pitchFamily="18" charset="0"/>
            </a:endParaRPr>
          </a:p>
          <a:p>
            <a:pPr marL="0">
              <a:defRPr/>
            </a:pPr>
            <a:endParaRPr lang="es-MX" dirty="0"/>
          </a:p>
        </p:txBody>
      </p:sp>
    </p:spTree>
    <p:extLst>
      <p:ext uri="{BB962C8B-B14F-4D97-AF65-F5344CB8AC3E}">
        <p14:creationId xmlns:p14="http://schemas.microsoft.com/office/powerpoint/2010/main" xmlns="" val="556227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5" y="1828800"/>
            <a:ext cx="10363826" cy="3812875"/>
          </a:xfrm>
          <a:solidFill>
            <a:schemeClr val="bg2">
              <a:lumMod val="60000"/>
              <a:lumOff val="40000"/>
            </a:schemeClr>
          </a:solidFill>
        </p:spPr>
        <p:txBody>
          <a:bodyPr/>
          <a:lstStyle/>
          <a:p>
            <a:r>
              <a:rPr lang="es-MX" dirty="0"/>
              <a:t>Todas las cotizaciones en </a:t>
            </a:r>
            <a:r>
              <a:rPr lang="es-MX" dirty="0" err="1"/>
              <a:t>Forex</a:t>
            </a:r>
            <a:r>
              <a:rPr lang="es-MX" dirty="0"/>
              <a:t> incluyen dos precios, el </a:t>
            </a:r>
            <a:r>
              <a:rPr lang="es-MX" b="1" dirty="0" err="1"/>
              <a:t>bid</a:t>
            </a:r>
            <a:r>
              <a:rPr lang="es-MX" dirty="0"/>
              <a:t> (oferta) y </a:t>
            </a:r>
            <a:r>
              <a:rPr lang="es-MX" dirty="0" smtClean="0"/>
              <a:t>el </a:t>
            </a:r>
            <a:r>
              <a:rPr lang="es-MX" b="1" dirty="0" err="1" smtClean="0"/>
              <a:t>ask</a:t>
            </a:r>
            <a:r>
              <a:rPr lang="es-MX" dirty="0"/>
              <a:t> (demanda).</a:t>
            </a:r>
          </a:p>
          <a:p>
            <a:r>
              <a:rPr lang="es-MX" dirty="0"/>
              <a:t>El </a:t>
            </a:r>
            <a:r>
              <a:rPr lang="es-MX" b="1" dirty="0" err="1"/>
              <a:t>bid</a:t>
            </a:r>
            <a:r>
              <a:rPr lang="es-MX" dirty="0"/>
              <a:t> es el precio en el cual el </a:t>
            </a:r>
            <a:r>
              <a:rPr lang="es-MX" dirty="0" err="1"/>
              <a:t>broker</a:t>
            </a:r>
            <a:r>
              <a:rPr lang="es-MX" dirty="0"/>
              <a:t> está dispuesto a comprar la moneda base en intercambio por la moneda cotizada. Esto significa que el </a:t>
            </a:r>
            <a:r>
              <a:rPr lang="es-MX" dirty="0" err="1"/>
              <a:t>bid</a:t>
            </a:r>
            <a:r>
              <a:rPr lang="es-MX" dirty="0"/>
              <a:t> es el precio con el cual usted, el inversionista, puede vender.</a:t>
            </a:r>
          </a:p>
          <a:p>
            <a:r>
              <a:rPr lang="es-MX" dirty="0"/>
              <a:t>El </a:t>
            </a:r>
            <a:r>
              <a:rPr lang="es-MX" b="1" dirty="0" err="1"/>
              <a:t>ask</a:t>
            </a:r>
            <a:r>
              <a:rPr lang="es-MX" dirty="0"/>
              <a:t> es el precio al cual el </a:t>
            </a:r>
            <a:r>
              <a:rPr lang="es-MX" dirty="0" err="1"/>
              <a:t>broker</a:t>
            </a:r>
            <a:r>
              <a:rPr lang="es-MX" dirty="0"/>
              <a:t> está dispuesto a vender la moneda base en intercambio por la moneda cotizada. Esto significa que el </a:t>
            </a:r>
            <a:r>
              <a:rPr lang="es-MX" dirty="0" err="1"/>
              <a:t>ask</a:t>
            </a:r>
            <a:r>
              <a:rPr lang="es-MX" dirty="0"/>
              <a:t> es el precio con el cual usted comprará.</a:t>
            </a:r>
            <a:r>
              <a:rPr lang="es-MX" b="1" dirty="0"/>
              <a:t> La diferencia entre el </a:t>
            </a:r>
            <a:r>
              <a:rPr lang="es-MX" b="1" dirty="0" err="1"/>
              <a:t>bid</a:t>
            </a:r>
            <a:r>
              <a:rPr lang="es-MX" b="1" dirty="0"/>
              <a:t> y el </a:t>
            </a:r>
            <a:r>
              <a:rPr lang="es-MX" b="1" dirty="0" err="1"/>
              <a:t>ask</a:t>
            </a:r>
            <a:r>
              <a:rPr lang="es-MX" b="1" dirty="0"/>
              <a:t> se conoce popularmente como el spread. </a:t>
            </a:r>
            <a:endParaRPr lang="es-MX" dirty="0"/>
          </a:p>
        </p:txBody>
      </p:sp>
      <p:sp>
        <p:nvSpPr>
          <p:cNvPr id="2" name="Título 1"/>
          <p:cNvSpPr>
            <a:spLocks noGrp="1"/>
          </p:cNvSpPr>
          <p:nvPr>
            <p:ph type="title"/>
          </p:nvPr>
        </p:nvSpPr>
        <p:spPr>
          <a:xfrm>
            <a:off x="913775" y="618517"/>
            <a:ext cx="10364451" cy="761709"/>
          </a:xfrm>
        </p:spPr>
        <p:txBody>
          <a:bodyPr/>
          <a:lstStyle/>
          <a:p>
            <a:r>
              <a:rPr lang="es-MX" dirty="0" err="1"/>
              <a:t>Bid</a:t>
            </a:r>
            <a:r>
              <a:rPr lang="es-MX" dirty="0"/>
              <a:t>/Ask </a:t>
            </a:r>
            <a:r>
              <a:rPr lang="es-MX" dirty="0" smtClean="0"/>
              <a:t>Spread</a:t>
            </a:r>
            <a:endParaRPr lang="es-MX" dirty="0"/>
          </a:p>
        </p:txBody>
      </p:sp>
    </p:spTree>
    <p:extLst>
      <p:ext uri="{BB962C8B-B14F-4D97-AF65-F5344CB8AC3E}">
        <p14:creationId xmlns:p14="http://schemas.microsoft.com/office/powerpoint/2010/main" xmlns="" val="3302364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913775" y="2113472"/>
            <a:ext cx="5193727" cy="3968151"/>
          </a:xfrm>
          <a:prstGeom prst="rect">
            <a:avLst/>
          </a:prstGeom>
          <a:solidFill>
            <a:schemeClr val="bg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p:txBody>
          <a:bodyPr>
            <a:normAutofit/>
          </a:bodyPr>
          <a:lstStyle/>
          <a:p>
            <a:r>
              <a:rPr lang="es-MX" sz="2400" b="1" dirty="0">
                <a:latin typeface="Arial" panose="020B0604020202020204" pitchFamily="34" charset="0"/>
                <a:cs typeface="Arial" panose="020B0604020202020204" pitchFamily="34" charset="0"/>
              </a:rPr>
              <a:t>La </a:t>
            </a:r>
            <a:r>
              <a:rPr lang="es-MX" sz="2400" b="1" dirty="0" smtClean="0">
                <a:latin typeface="Arial" panose="020B0604020202020204" pitchFamily="34" charset="0"/>
                <a:cs typeface="Arial" panose="020B0604020202020204" pitchFamily="34" charset="0"/>
              </a:rPr>
              <a:t>como </a:t>
            </a:r>
            <a:r>
              <a:rPr lang="es-MX" sz="2400" b="1" dirty="0">
                <a:latin typeface="Arial" panose="020B0604020202020204" pitchFamily="34" charset="0"/>
                <a:cs typeface="Arial" panose="020B0604020202020204" pitchFamily="34" charset="0"/>
              </a:rPr>
              <a:t>el spread.</a:t>
            </a: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b="1" dirty="0">
                <a:latin typeface="Arial" panose="020B0604020202020204" pitchFamily="34" charset="0"/>
                <a:cs typeface="Arial" panose="020B0604020202020204" pitchFamily="34" charset="0"/>
              </a:rPr>
              <a:t>diferencia entre el </a:t>
            </a:r>
            <a:r>
              <a:rPr lang="es-MX" sz="2400" b="1" dirty="0" err="1">
                <a:latin typeface="Arial" panose="020B0604020202020204" pitchFamily="34" charset="0"/>
                <a:cs typeface="Arial" panose="020B0604020202020204" pitchFamily="34" charset="0"/>
              </a:rPr>
              <a:t>bid</a:t>
            </a:r>
            <a:r>
              <a:rPr lang="es-MX" sz="2400" b="1" dirty="0">
                <a:latin typeface="Arial" panose="020B0604020202020204" pitchFamily="34" charset="0"/>
                <a:cs typeface="Arial" panose="020B0604020202020204" pitchFamily="34" charset="0"/>
              </a:rPr>
              <a:t> y el </a:t>
            </a:r>
            <a:r>
              <a:rPr lang="es-MX" sz="2400" b="1" dirty="0" err="1">
                <a:latin typeface="Arial" panose="020B0604020202020204" pitchFamily="34" charset="0"/>
                <a:cs typeface="Arial" panose="020B0604020202020204" pitchFamily="34" charset="0"/>
              </a:rPr>
              <a:t>ask</a:t>
            </a:r>
            <a:r>
              <a:rPr lang="es-MX" sz="2400" b="1" dirty="0">
                <a:latin typeface="Arial" panose="020B0604020202020204" pitchFamily="34" charset="0"/>
                <a:cs typeface="Arial" panose="020B0604020202020204" pitchFamily="34" charset="0"/>
              </a:rPr>
              <a:t> se conoce popularmente </a:t>
            </a:r>
            <a:endParaRPr lang="es-MX" sz="2400" dirty="0">
              <a:latin typeface="Arial" panose="020B0604020202020204" pitchFamily="34" charset="0"/>
              <a:cs typeface="Arial" panose="020B0604020202020204" pitchFamily="34" charset="0"/>
            </a:endParaRPr>
          </a:p>
        </p:txBody>
      </p:sp>
      <p:sp>
        <p:nvSpPr>
          <p:cNvPr id="4" name="Marcador de contenido 3"/>
          <p:cNvSpPr>
            <a:spLocks noGrp="1"/>
          </p:cNvSpPr>
          <p:nvPr>
            <p:ph sz="quarter" idx="13"/>
          </p:nvPr>
        </p:nvSpPr>
        <p:spPr>
          <a:xfrm>
            <a:off x="913775" y="2214694"/>
            <a:ext cx="5106026" cy="3994029"/>
          </a:xfrm>
        </p:spPr>
        <p:txBody>
          <a:bodyPr>
            <a:noAutofit/>
          </a:bodyPr>
          <a:lstStyle/>
          <a:p>
            <a:pPr algn="just"/>
            <a:r>
              <a:rPr lang="es-MX" sz="1300" dirty="0">
                <a:latin typeface="Arial" panose="020B0604020202020204" pitchFamily="34" charset="0"/>
                <a:cs typeface="Arial" panose="020B0604020202020204" pitchFamily="34" charset="0"/>
              </a:rPr>
              <a:t>ejemplo, utilizaremos </a:t>
            </a:r>
            <a:r>
              <a:rPr lang="es-MX" sz="1300" b="1" u="sng" dirty="0" smtClean="0">
                <a:latin typeface="Arial" panose="020B0604020202020204" pitchFamily="34" charset="0"/>
                <a:cs typeface="Arial" panose="020B0604020202020204" pitchFamily="34" charset="0"/>
                <a:hlinkClick r:id="rId2"/>
              </a:rPr>
              <a:t>análisis </a:t>
            </a:r>
            <a:r>
              <a:rPr lang="es-MX" sz="1300" b="1" u="sng" dirty="0">
                <a:latin typeface="Arial" panose="020B0604020202020204" pitchFamily="34" charset="0"/>
                <a:cs typeface="Arial" panose="020B0604020202020204" pitchFamily="34" charset="0"/>
                <a:hlinkClick r:id="rId2"/>
              </a:rPr>
              <a:t>fundamental</a:t>
            </a:r>
            <a:r>
              <a:rPr lang="es-MX" sz="1300" dirty="0">
                <a:latin typeface="Arial" panose="020B0604020202020204" pitchFamily="34" charset="0"/>
                <a:cs typeface="Arial" panose="020B0604020202020204" pitchFamily="34" charset="0"/>
              </a:rPr>
              <a:t> para ayudarnos a En este ejemplo del par GBP/USD, el precio del </a:t>
            </a:r>
            <a:r>
              <a:rPr lang="es-MX" sz="1300" b="1" dirty="0" err="1">
                <a:latin typeface="Arial" panose="020B0604020202020204" pitchFamily="34" charset="0"/>
                <a:cs typeface="Arial" panose="020B0604020202020204" pitchFamily="34" charset="0"/>
              </a:rPr>
              <a:t>bid</a:t>
            </a:r>
            <a:r>
              <a:rPr lang="es-MX" sz="1300" dirty="0">
                <a:latin typeface="Arial" panose="020B0604020202020204" pitchFamily="34" charset="0"/>
                <a:cs typeface="Arial" panose="020B0604020202020204" pitchFamily="34" charset="0"/>
              </a:rPr>
              <a:t> es 1.7445 y el precio </a:t>
            </a:r>
            <a:r>
              <a:rPr lang="es-MX" sz="1300" dirty="0" smtClean="0">
                <a:latin typeface="Arial" panose="020B0604020202020204" pitchFamily="34" charset="0"/>
                <a:cs typeface="Arial" panose="020B0604020202020204" pitchFamily="34" charset="0"/>
              </a:rPr>
              <a:t>del </a:t>
            </a:r>
            <a:r>
              <a:rPr lang="es-MX" sz="1300" b="1" dirty="0" err="1" smtClean="0">
                <a:latin typeface="Arial" panose="020B0604020202020204" pitchFamily="34" charset="0"/>
                <a:cs typeface="Arial" panose="020B0604020202020204" pitchFamily="34" charset="0"/>
              </a:rPr>
              <a:t>ask</a:t>
            </a:r>
            <a:r>
              <a:rPr lang="es-MX" sz="1300" dirty="0">
                <a:latin typeface="Arial" panose="020B0604020202020204" pitchFamily="34" charset="0"/>
                <a:cs typeface="Arial" panose="020B0604020202020204" pitchFamily="34" charset="0"/>
              </a:rPr>
              <a:t> es 1.7449. Con un simple </a:t>
            </a:r>
            <a:r>
              <a:rPr lang="es-MX" sz="1300" dirty="0" err="1">
                <a:latin typeface="Arial" panose="020B0604020202020204" pitchFamily="34" charset="0"/>
                <a:cs typeface="Arial" panose="020B0604020202020204" pitchFamily="34" charset="0"/>
              </a:rPr>
              <a:t>click</a:t>
            </a:r>
            <a:r>
              <a:rPr lang="es-MX" sz="1300" dirty="0">
                <a:latin typeface="Arial" panose="020B0604020202020204" pitchFamily="34" charset="0"/>
                <a:cs typeface="Arial" panose="020B0604020202020204" pitchFamily="34" charset="0"/>
              </a:rPr>
              <a:t> usted tiene la posibilidad de vender o comprar.</a:t>
            </a:r>
          </a:p>
          <a:p>
            <a:pPr algn="just"/>
            <a:r>
              <a:rPr lang="es-MX" sz="1300" b="1" dirty="0">
                <a:latin typeface="Arial" panose="020B0604020202020204" pitchFamily="34" charset="0"/>
                <a:cs typeface="Arial" panose="020B0604020202020204" pitchFamily="34" charset="0"/>
              </a:rPr>
              <a:t>Si desea vender GBP</a:t>
            </a:r>
            <a:r>
              <a:rPr lang="es-MX" sz="1300" dirty="0">
                <a:latin typeface="Arial" panose="020B0604020202020204" pitchFamily="34" charset="0"/>
                <a:cs typeface="Arial" panose="020B0604020202020204" pitchFamily="34" charset="0"/>
              </a:rPr>
              <a:t>, usted hará </a:t>
            </a:r>
            <a:r>
              <a:rPr lang="es-MX" sz="1300" dirty="0" err="1">
                <a:latin typeface="Arial" panose="020B0604020202020204" pitchFamily="34" charset="0"/>
                <a:cs typeface="Arial" panose="020B0604020202020204" pitchFamily="34" charset="0"/>
              </a:rPr>
              <a:t>click</a:t>
            </a:r>
            <a:r>
              <a:rPr lang="es-MX" sz="1300" dirty="0">
                <a:latin typeface="Arial" panose="020B0604020202020204" pitchFamily="34" charset="0"/>
                <a:cs typeface="Arial" panose="020B0604020202020204" pitchFamily="34" charset="0"/>
              </a:rPr>
              <a:t> en ‘</a:t>
            </a:r>
            <a:r>
              <a:rPr lang="es-MX" sz="1300" dirty="0" err="1">
                <a:latin typeface="Arial" panose="020B0604020202020204" pitchFamily="34" charset="0"/>
                <a:cs typeface="Arial" panose="020B0604020202020204" pitchFamily="34" charset="0"/>
              </a:rPr>
              <a:t>Sell</a:t>
            </a:r>
            <a:r>
              <a:rPr lang="es-MX" sz="1300" dirty="0">
                <a:latin typeface="Arial" panose="020B0604020202020204" pitchFamily="34" charset="0"/>
                <a:cs typeface="Arial" panose="020B0604020202020204" pitchFamily="34" charset="0"/>
              </a:rPr>
              <a:t>’ y venderá libras esterlinas a 1.7445.</a:t>
            </a:r>
          </a:p>
          <a:p>
            <a:pPr algn="just"/>
            <a:r>
              <a:rPr lang="es-MX" sz="1300" b="1" dirty="0">
                <a:latin typeface="Arial" panose="020B0604020202020204" pitchFamily="34" charset="0"/>
                <a:cs typeface="Arial" panose="020B0604020202020204" pitchFamily="34" charset="0"/>
              </a:rPr>
              <a:t>Si desea comprar GBP</a:t>
            </a:r>
            <a:r>
              <a:rPr lang="es-MX" sz="1300" dirty="0">
                <a:latin typeface="Arial" panose="020B0604020202020204" pitchFamily="34" charset="0"/>
                <a:cs typeface="Arial" panose="020B0604020202020204" pitchFamily="34" charset="0"/>
              </a:rPr>
              <a:t>, usted hará </a:t>
            </a:r>
            <a:r>
              <a:rPr lang="es-MX" sz="1300" dirty="0" err="1">
                <a:latin typeface="Arial" panose="020B0604020202020204" pitchFamily="34" charset="0"/>
                <a:cs typeface="Arial" panose="020B0604020202020204" pitchFamily="34" charset="0"/>
              </a:rPr>
              <a:t>click</a:t>
            </a:r>
            <a:r>
              <a:rPr lang="es-MX" sz="1300" dirty="0">
                <a:latin typeface="Arial" panose="020B0604020202020204" pitchFamily="34" charset="0"/>
                <a:cs typeface="Arial" panose="020B0604020202020204" pitchFamily="34" charset="0"/>
              </a:rPr>
              <a:t> en “</a:t>
            </a:r>
            <a:r>
              <a:rPr lang="es-MX" sz="1300" dirty="0" err="1">
                <a:latin typeface="Arial" panose="020B0604020202020204" pitchFamily="34" charset="0"/>
                <a:cs typeface="Arial" panose="020B0604020202020204" pitchFamily="34" charset="0"/>
              </a:rPr>
              <a:t>Buy</a:t>
            </a:r>
            <a:r>
              <a:rPr lang="es-MX" sz="1300" dirty="0">
                <a:latin typeface="Arial" panose="020B0604020202020204" pitchFamily="34" charset="0"/>
                <a:cs typeface="Arial" panose="020B0604020202020204" pitchFamily="34" charset="0"/>
              </a:rPr>
              <a:t>” y comprará libras a 1.7449.</a:t>
            </a:r>
          </a:p>
          <a:p>
            <a:pPr algn="just"/>
            <a:r>
              <a:rPr lang="es-MX" sz="1300" dirty="0">
                <a:latin typeface="Arial" panose="020B0604020202020204" pitchFamily="34" charset="0"/>
                <a:cs typeface="Arial" panose="020B0604020202020204" pitchFamily="34" charset="0"/>
              </a:rPr>
              <a:t>En el siguiente determinar si debemos comprar o vender una moneda determinada. Si no conoce mucho sobre economía, no se preocupe. Más adelante repasaremos el análisis fundamental entre otras cosas de forma más detallada.</a:t>
            </a:r>
          </a:p>
        </p:txBody>
      </p:sp>
      <p:pic>
        <p:nvPicPr>
          <p:cNvPr id="6" name="Marcador de contenido 5"/>
          <p:cNvPicPr>
            <a:picLocks noGrp="1" noChangeAspect="1"/>
          </p:cNvPicPr>
          <p:nvPr>
            <p:ph sz="quarter" idx="14"/>
          </p:nvPr>
        </p:nvPicPr>
        <p:blipFill>
          <a:blip r:embed="rId3"/>
          <a:stretch>
            <a:fillRect/>
          </a:stretch>
        </p:blipFill>
        <p:spPr>
          <a:xfrm>
            <a:off x="7530861" y="2653429"/>
            <a:ext cx="2806554" cy="2726691"/>
          </a:xfrm>
          <a:prstGeom prst="rect">
            <a:avLst/>
          </a:prstGeom>
        </p:spPr>
      </p:pic>
    </p:spTree>
    <p:extLst>
      <p:ext uri="{BB962C8B-B14F-4D97-AF65-F5344CB8AC3E}">
        <p14:creationId xmlns:p14="http://schemas.microsoft.com/office/powerpoint/2010/main" xmlns="" val="32824624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7767" y="1535501"/>
            <a:ext cx="10455840" cy="4718649"/>
          </a:xfrm>
          <a:prstGeom prst="rect">
            <a:avLst/>
          </a:prstGeom>
          <a:solidFill>
            <a:schemeClr val="bg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Título 1"/>
          <p:cNvSpPr>
            <a:spLocks noGrp="1"/>
          </p:cNvSpPr>
          <p:nvPr>
            <p:ph type="title"/>
          </p:nvPr>
        </p:nvSpPr>
        <p:spPr>
          <a:xfrm>
            <a:off x="913775" y="618518"/>
            <a:ext cx="10364451" cy="847974"/>
          </a:xfrm>
        </p:spPr>
        <p:txBody>
          <a:bodyPr/>
          <a:lstStyle/>
          <a:p>
            <a:r>
              <a:rPr lang="es-MX" dirty="0" smtClean="0"/>
              <a:t>EUR/USD</a:t>
            </a:r>
            <a:endParaRPr lang="es-MX" dirty="0"/>
          </a:p>
        </p:txBody>
      </p:sp>
      <p:sp>
        <p:nvSpPr>
          <p:cNvPr id="3" name="Marcador de contenido 2"/>
          <p:cNvSpPr>
            <a:spLocks noGrp="1"/>
          </p:cNvSpPr>
          <p:nvPr>
            <p:ph sz="quarter" idx="13"/>
          </p:nvPr>
        </p:nvSpPr>
        <p:spPr>
          <a:xfrm>
            <a:off x="913774" y="1725283"/>
            <a:ext cx="10363826" cy="4442603"/>
          </a:xfrm>
        </p:spPr>
        <p:txBody>
          <a:bodyPr/>
          <a:lstStyle/>
          <a:p>
            <a:pPr algn="just"/>
            <a:r>
              <a:rPr lang="es-MX" dirty="0">
                <a:latin typeface="Arial" panose="020B0604020202020204" pitchFamily="34" charset="0"/>
                <a:cs typeface="Arial" panose="020B0604020202020204" pitchFamily="34" charset="0"/>
              </a:rPr>
              <a:t>En este ejemplo, el Euro es la moneda base, en otras palabras, la base para vender o comprar.</a:t>
            </a:r>
          </a:p>
          <a:p>
            <a:pPr algn="just"/>
            <a:r>
              <a:rPr lang="es-MX" dirty="0">
                <a:latin typeface="Arial" panose="020B0604020202020204" pitchFamily="34" charset="0"/>
                <a:cs typeface="Arial" panose="020B0604020202020204" pitchFamily="34" charset="0"/>
              </a:rPr>
              <a:t>Si usted piensa que la economía en Estados Unidos continuará debilitándose, lo cual es malo para el dólar, usted ejecutaría una orden de compra de EUR/USD. Al hacerlo habrá comprado euros con la expectativa que estos subirán con respecto al dólar.</a:t>
            </a:r>
          </a:p>
          <a:p>
            <a:pPr algn="just"/>
            <a:r>
              <a:rPr lang="es-MX" dirty="0">
                <a:latin typeface="Arial" panose="020B0604020202020204" pitchFamily="34" charset="0"/>
                <a:cs typeface="Arial" panose="020B0604020202020204" pitchFamily="34" charset="0"/>
              </a:rPr>
              <a:t>Si usted piensa que la economía en Estados Unidos es fuerte y el euro se debilitará contra el dólar, usted entonces ejecutaría una orden de Venta de EUR/USD. </a:t>
            </a:r>
            <a:r>
              <a:rPr lang="es-MX" b="1" dirty="0">
                <a:latin typeface="Arial" panose="020B0604020202020204" pitchFamily="34" charset="0"/>
                <a:cs typeface="Arial" panose="020B0604020202020204" pitchFamily="34" charset="0"/>
              </a:rPr>
              <a:t>Al hacerlo habrá vendido euros con la expectativa que estos caerán con respecto al dólar americano</a:t>
            </a:r>
            <a:r>
              <a:rPr lang="es-MX" dirty="0">
                <a:latin typeface="Arial" panose="020B0604020202020204" pitchFamily="34" charset="0"/>
                <a:cs typeface="Arial" panose="020B0604020202020204" pitchFamily="34" charset="0"/>
              </a:rPr>
              <a:t>.</a:t>
            </a:r>
          </a:p>
          <a:p>
            <a:pPr marL="0" indent="0">
              <a:buNone/>
            </a:pPr>
            <a:endParaRPr lang="es-MX" dirty="0"/>
          </a:p>
        </p:txBody>
      </p:sp>
    </p:spTree>
    <p:extLst>
      <p:ext uri="{BB962C8B-B14F-4D97-AF65-F5344CB8AC3E}">
        <p14:creationId xmlns:p14="http://schemas.microsoft.com/office/powerpoint/2010/main" xmlns="" val="29640217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13774" y="1518249"/>
            <a:ext cx="10363825" cy="4339087"/>
          </a:xfrm>
          <a:prstGeom prst="rect">
            <a:avLst/>
          </a:prstGeom>
          <a:solidFill>
            <a:schemeClr val="bg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Título 1"/>
          <p:cNvSpPr>
            <a:spLocks noGrp="1"/>
          </p:cNvSpPr>
          <p:nvPr>
            <p:ph type="title"/>
          </p:nvPr>
        </p:nvSpPr>
        <p:spPr>
          <a:xfrm>
            <a:off x="913775" y="618518"/>
            <a:ext cx="10364451" cy="813468"/>
          </a:xfrm>
        </p:spPr>
        <p:txBody>
          <a:bodyPr/>
          <a:lstStyle/>
          <a:p>
            <a:r>
              <a:rPr lang="es-MX" dirty="0" smtClean="0"/>
              <a:t>USD/JPY</a:t>
            </a:r>
            <a:endParaRPr lang="es-MX" dirty="0"/>
          </a:p>
        </p:txBody>
      </p:sp>
      <p:sp>
        <p:nvSpPr>
          <p:cNvPr id="3" name="Marcador de contenido 2"/>
          <p:cNvSpPr>
            <a:spLocks noGrp="1"/>
          </p:cNvSpPr>
          <p:nvPr>
            <p:ph sz="quarter" idx="13"/>
          </p:nvPr>
        </p:nvSpPr>
        <p:spPr>
          <a:xfrm>
            <a:off x="913774" y="1664898"/>
            <a:ext cx="10363826" cy="4126301"/>
          </a:xfrm>
        </p:spPr>
        <p:txBody>
          <a:bodyPr>
            <a:normAutofit lnSpcReduction="10000"/>
          </a:bodyPr>
          <a:lstStyle/>
          <a:p>
            <a:pPr algn="just"/>
            <a:r>
              <a:rPr lang="es-MX" dirty="0">
                <a:latin typeface="Arial" panose="020B0604020202020204" pitchFamily="34" charset="0"/>
                <a:cs typeface="Arial" panose="020B0604020202020204" pitchFamily="34" charset="0"/>
              </a:rPr>
              <a:t>En este ejemplo GBP es la moneda base y el dólar la moneda cotizada.</a:t>
            </a:r>
          </a:p>
          <a:p>
            <a:pPr algn="just"/>
            <a:r>
              <a:rPr lang="es-MX" dirty="0">
                <a:latin typeface="Arial" panose="020B0604020202020204" pitchFamily="34" charset="0"/>
                <a:cs typeface="Arial" panose="020B0604020202020204" pitchFamily="34" charset="0"/>
              </a:rPr>
              <a:t>Si usted piensa que la economía británica continuará haciéndolo mejor que la americana en términos de crecimiento, usted ejecutaría una orden de compra de GBP/USD. En este caso usted está apostando a que la libra se aprecie con respecto al dólar.</a:t>
            </a:r>
          </a:p>
          <a:p>
            <a:pPr algn="just"/>
            <a:r>
              <a:rPr lang="es-MX" dirty="0">
                <a:latin typeface="Arial" panose="020B0604020202020204" pitchFamily="34" charset="0"/>
                <a:cs typeface="Arial" panose="020B0604020202020204" pitchFamily="34" charset="0"/>
              </a:rPr>
              <a:t>Si usted piensa que la economía británica se esta contrayendo mientras que la de Estados Unidos se mantiene fuerte, usted ejecutaría una orden de venta de GBP/USD. </a:t>
            </a:r>
            <a:r>
              <a:rPr lang="es-MX" b="1" dirty="0">
                <a:latin typeface="Arial" panose="020B0604020202020204" pitchFamily="34" charset="0"/>
                <a:cs typeface="Arial" panose="020B0604020202020204" pitchFamily="34" charset="0"/>
              </a:rPr>
              <a:t>Al hacerlo, usted vendió libras esterlinas con la esperanza de que se deprecien con respecto al dólar americano</a:t>
            </a:r>
            <a:r>
              <a:rPr lang="es-MX" b="1" dirty="0" smtClean="0">
                <a:latin typeface="Arial" panose="020B0604020202020204" pitchFamily="34" charset="0"/>
                <a:cs typeface="Arial" panose="020B0604020202020204" pitchFamily="34" charset="0"/>
              </a:rPr>
              <a:t>.</a:t>
            </a: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9838473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flipV="1">
            <a:off x="913149" y="1382810"/>
            <a:ext cx="10364452" cy="4284744"/>
          </a:xfrm>
          <a:prstGeom prst="rect">
            <a:avLst/>
          </a:prstGeom>
          <a:solidFill>
            <a:schemeClr val="bg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Título 1"/>
          <p:cNvSpPr>
            <a:spLocks noGrp="1"/>
          </p:cNvSpPr>
          <p:nvPr>
            <p:ph type="title"/>
          </p:nvPr>
        </p:nvSpPr>
        <p:spPr>
          <a:xfrm>
            <a:off x="913149" y="247582"/>
            <a:ext cx="10364451" cy="899732"/>
          </a:xfrm>
        </p:spPr>
        <p:txBody>
          <a:bodyPr/>
          <a:lstStyle/>
          <a:p>
            <a:r>
              <a:rPr lang="es-MX" dirty="0" smtClean="0"/>
              <a:t>USD/CHF</a:t>
            </a:r>
            <a:endParaRPr lang="es-MX" dirty="0"/>
          </a:p>
        </p:txBody>
      </p:sp>
      <p:sp>
        <p:nvSpPr>
          <p:cNvPr id="3" name="Marcador de contenido 2"/>
          <p:cNvSpPr>
            <a:spLocks noGrp="1"/>
          </p:cNvSpPr>
          <p:nvPr>
            <p:ph sz="quarter" idx="13"/>
          </p:nvPr>
        </p:nvSpPr>
        <p:spPr>
          <a:xfrm>
            <a:off x="913774" y="1466491"/>
            <a:ext cx="10363826" cy="4298830"/>
          </a:xfrm>
        </p:spPr>
        <p:txBody>
          <a:bodyPr/>
          <a:lstStyle/>
          <a:p>
            <a:pPr algn="just"/>
            <a:r>
              <a:rPr lang="es-MX" dirty="0">
                <a:latin typeface="Arial" panose="020B0604020202020204" pitchFamily="34" charset="0"/>
                <a:cs typeface="Arial" panose="020B0604020202020204" pitchFamily="34" charset="0"/>
              </a:rPr>
              <a:t>En este ejemplo, el dólar es la moneda base, es decir la base para las compras o ventas.</a:t>
            </a:r>
          </a:p>
          <a:p>
            <a:pPr algn="just"/>
            <a:r>
              <a:rPr lang="es-MX" dirty="0">
                <a:latin typeface="Arial" panose="020B0604020202020204" pitchFamily="34" charset="0"/>
                <a:cs typeface="Arial" panose="020B0604020202020204" pitchFamily="34" charset="0"/>
              </a:rPr>
              <a:t>Si usted piensa que el Franco Suizo está sobre-evaluado, usted ejecutaría una orden de compra de USD/CHF. Al hacerlo, habrá comprado dólares americanos con la expectativa de que se aprecien con respecto al Franco Suizo.</a:t>
            </a:r>
          </a:p>
          <a:p>
            <a:pPr algn="just"/>
            <a:r>
              <a:rPr lang="es-MX" dirty="0">
                <a:latin typeface="Arial" panose="020B0604020202020204" pitchFamily="34" charset="0"/>
                <a:cs typeface="Arial" panose="020B0604020202020204" pitchFamily="34" charset="0"/>
              </a:rPr>
              <a:t>Si usted piensa que la burbuja en el mercado inmobiliario de Estados Unidos lastimará el futuro crecimiento </a:t>
            </a:r>
            <a:r>
              <a:rPr lang="es-MX" b="1" dirty="0" smtClean="0">
                <a:latin typeface="Arial" panose="020B0604020202020204" pitchFamily="34" charset="0"/>
                <a:cs typeface="Arial" panose="020B0604020202020204" pitchFamily="34" charset="0"/>
              </a:rPr>
              <a:t>del </a:t>
            </a:r>
            <a:r>
              <a:rPr lang="es-MX" b="1" dirty="0">
                <a:latin typeface="Arial" panose="020B0604020202020204" pitchFamily="34" charset="0"/>
                <a:cs typeface="Arial" panose="020B0604020202020204" pitchFamily="34" charset="0"/>
              </a:rPr>
              <a:t>dólar con respecto al Franco Suizo</a:t>
            </a:r>
            <a:r>
              <a:rPr lang="es-MX" b="1" dirty="0" smtClean="0">
                <a:latin typeface="Arial" panose="020B0604020202020204" pitchFamily="34" charset="0"/>
                <a:cs typeface="Arial" panose="020B0604020202020204" pitchFamily="34" charset="0"/>
              </a:rPr>
              <a:t>.</a:t>
            </a:r>
            <a:r>
              <a:rPr lang="es-MX" dirty="0">
                <a:latin typeface="Arial" panose="020B0604020202020204" pitchFamily="34" charset="0"/>
                <a:cs typeface="Arial" panose="020B0604020202020204" pitchFamily="34" charset="0"/>
              </a:rPr>
              <a:t> su economía, usted ejecutaría una venta de USD/CHF, </a:t>
            </a:r>
            <a:r>
              <a:rPr lang="es-MX" b="1" dirty="0">
                <a:latin typeface="Arial" panose="020B0604020202020204" pitchFamily="34" charset="0"/>
                <a:cs typeface="Arial" panose="020B0604020202020204" pitchFamily="34" charset="0"/>
              </a:rPr>
              <a:t>esperando la depreciación </a:t>
            </a: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8223942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xmlns="" val="366448811"/>
              </p:ext>
            </p:extLst>
          </p:nvPr>
        </p:nvGraphicFramePr>
        <p:xfrm>
          <a:off x="251520" y="188640"/>
          <a:ext cx="8712968"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Botón de acción: Inicio">
            <a:hlinkClick r:id="rId7" action="ppaction://hlinksldjump" highlightClick="1"/>
          </p:cNvPr>
          <p:cNvSpPr/>
          <p:nvPr/>
        </p:nvSpPr>
        <p:spPr>
          <a:xfrm>
            <a:off x="467544" y="5877272"/>
            <a:ext cx="936104" cy="720080"/>
          </a:xfrm>
          <a:prstGeom prst="actionButtonHom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xmlns="" val="36306977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86"/>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Arial"/>
              <a:buNone/>
            </a:pPr>
            <a:r>
              <a:rPr lang="es-MX" sz="4400" b="0" i="0" u="none" strike="noStrike" cap="none" baseline="0" dirty="0" smtClean="0">
                <a:solidFill>
                  <a:schemeClr val="dk1"/>
                </a:solidFill>
                <a:latin typeface="Arial"/>
                <a:ea typeface="Arial"/>
                <a:cs typeface="Arial"/>
                <a:sym typeface="Arial"/>
              </a:rPr>
              <a:t>Mercado Monetario</a:t>
            </a:r>
            <a:endParaRPr lang="es-MX" sz="4400" b="0" i="0" u="none" strike="noStrike" cap="none" baseline="0" dirty="0">
              <a:solidFill>
                <a:schemeClr val="dk1"/>
              </a:solidFill>
              <a:latin typeface="Arial"/>
              <a:ea typeface="Arial"/>
              <a:cs typeface="Arial"/>
              <a:sym typeface="Arial"/>
            </a:endParaRPr>
          </a:p>
        </p:txBody>
      </p:sp>
      <p:sp>
        <p:nvSpPr>
          <p:cNvPr id="5" name="Shape 87"/>
          <p:cNvSpPr txBox="1">
            <a:spLocks/>
          </p:cNvSpPr>
          <p:nvPr/>
        </p:nvSpPr>
        <p:spPr>
          <a:xfrm>
            <a:off x="457200" y="2027981"/>
            <a:ext cx="4690864" cy="4569371"/>
          </a:xfrm>
          <a:prstGeom prst="rect">
            <a:avLst/>
          </a:prstGeom>
          <a:noFill/>
          <a:ln>
            <a:noFill/>
          </a:ln>
        </p:spPr>
        <p:txBody>
          <a:bodyPr lIns="91425" tIns="45700" rIns="91425" bIns="45700" anchor="t" anchorCtr="0">
            <a:no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342900" indent="-342900">
              <a:spcBef>
                <a:spcPts val="0"/>
              </a:spcBef>
              <a:buClr>
                <a:schemeClr val="dk1"/>
              </a:buClr>
              <a:buSzPct val="100000"/>
              <a:buFont typeface="Arial"/>
              <a:buChar char="•"/>
            </a:pPr>
            <a:r>
              <a:rPr lang="es-MX" cap="none" smtClean="0">
                <a:solidFill>
                  <a:schemeClr val="dk1"/>
                </a:solidFill>
                <a:latin typeface="Calibri"/>
                <a:ea typeface="Calibri"/>
                <a:cs typeface="Calibri"/>
                <a:sym typeface="Calibri"/>
              </a:rPr>
              <a:t>Son los mercados en los que se negocian activos a corto plazo.</a:t>
            </a:r>
          </a:p>
          <a:p>
            <a:pPr marL="342900" indent="-342900">
              <a:spcBef>
                <a:spcPts val="640"/>
              </a:spcBef>
              <a:buClr>
                <a:schemeClr val="dk1"/>
              </a:buClr>
              <a:buSzPct val="100000"/>
              <a:buFont typeface="Arial"/>
              <a:buChar char="•"/>
            </a:pPr>
            <a:r>
              <a:rPr lang="es-MX" cap="none" smtClean="0">
                <a:solidFill>
                  <a:schemeClr val="dk1"/>
                </a:solidFill>
                <a:latin typeface="Calibri"/>
                <a:ea typeface="Calibri"/>
                <a:cs typeface="Calibri"/>
                <a:sym typeface="Calibri"/>
              </a:rPr>
              <a:t>Estos activos se caracterizan por tener una elevada liquidez y ser de bajo riesgo. </a:t>
            </a:r>
            <a:endParaRPr lang="es-MX" cap="none" dirty="0">
              <a:solidFill>
                <a:schemeClr val="dk1"/>
              </a:solidFill>
              <a:latin typeface="Calibri"/>
              <a:ea typeface="Calibri"/>
              <a:cs typeface="Calibri"/>
              <a:sym typeface="Calibri"/>
            </a:endParaRPr>
          </a:p>
        </p:txBody>
      </p:sp>
      <p:pic>
        <p:nvPicPr>
          <p:cNvPr id="6" name="Shape 88"/>
          <p:cNvPicPr preferRelativeResize="0"/>
          <p:nvPr/>
        </p:nvPicPr>
        <p:blipFill rotWithShape="1">
          <a:blip r:embed="rId2">
            <a:alphaModFix/>
          </a:blip>
          <a:srcRect/>
          <a:stretch/>
        </p:blipFill>
        <p:spPr>
          <a:xfrm>
            <a:off x="5652120" y="2276872"/>
            <a:ext cx="2752278" cy="3150096"/>
          </a:xfrm>
          <a:prstGeom prst="rect">
            <a:avLst/>
          </a:prstGeom>
          <a:noFill/>
          <a:ln>
            <a:noFill/>
          </a:ln>
        </p:spPr>
      </p:pic>
      <p:sp>
        <p:nvSpPr>
          <p:cNvPr id="7" name="4 CuadroTexto"/>
          <p:cNvSpPr txBox="1"/>
          <p:nvPr/>
        </p:nvSpPr>
        <p:spPr>
          <a:xfrm>
            <a:off x="539552" y="1249596"/>
            <a:ext cx="3168352" cy="584775"/>
          </a:xfrm>
          <a:prstGeom prst="rect">
            <a:avLst/>
          </a:prstGeom>
          <a:noFill/>
        </p:spPr>
        <p:txBody>
          <a:bodyPr wrap="square" rtlCol="0">
            <a:spAutoFit/>
          </a:bodyPr>
          <a:lstStyle/>
          <a:p>
            <a:r>
              <a:rPr lang="es-MX" sz="3200" u="sng" dirty="0" smtClean="0">
                <a:solidFill>
                  <a:schemeClr val="dk1"/>
                </a:solidFill>
              </a:rPr>
              <a:t>Definición</a:t>
            </a:r>
            <a:r>
              <a:rPr lang="es-MX" sz="3200" dirty="0" smtClean="0">
                <a:solidFill>
                  <a:schemeClr val="dk1"/>
                </a:solidFill>
              </a:rPr>
              <a:t> (1)</a:t>
            </a:r>
          </a:p>
        </p:txBody>
      </p:sp>
      <p:sp>
        <p:nvSpPr>
          <p:cNvPr id="8" name="5 Botón de acción: Hacia delante o Siguiente">
            <a:hlinkClick r:id="" action="ppaction://hlinkshowjump?jump=nextslide" highlightClick="1"/>
          </p:cNvPr>
          <p:cNvSpPr/>
          <p:nvPr/>
        </p:nvSpPr>
        <p:spPr>
          <a:xfrm>
            <a:off x="7596336" y="5877272"/>
            <a:ext cx="936104" cy="72008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xmlns="" val="39311873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Rectángulo"/>
          <p:cNvSpPr/>
          <p:nvPr/>
        </p:nvSpPr>
        <p:spPr>
          <a:xfrm>
            <a:off x="971600" y="980728"/>
            <a:ext cx="2305439" cy="523220"/>
          </a:xfrm>
          <a:prstGeom prst="rect">
            <a:avLst/>
          </a:prstGeom>
        </p:spPr>
        <p:txBody>
          <a:bodyPr wrap="none">
            <a:spAutoFit/>
          </a:bodyPr>
          <a:lstStyle/>
          <a:p>
            <a:r>
              <a:rPr lang="es-MX" sz="2800" u="sng" dirty="0" smtClean="0">
                <a:solidFill>
                  <a:schemeClr val="dk1"/>
                </a:solidFill>
              </a:rPr>
              <a:t>Definición</a:t>
            </a:r>
            <a:r>
              <a:rPr lang="es-MX" sz="2800" dirty="0" smtClean="0">
                <a:solidFill>
                  <a:schemeClr val="dk1"/>
                </a:solidFill>
              </a:rPr>
              <a:t> (2)</a:t>
            </a:r>
          </a:p>
        </p:txBody>
      </p:sp>
      <p:sp>
        <p:nvSpPr>
          <p:cNvPr id="3" name="3 Botón de acción: Volver">
            <a:hlinkClick r:id="rId2" action="ppaction://hlinksldjump" highlightClick="1"/>
          </p:cNvPr>
          <p:cNvSpPr/>
          <p:nvPr/>
        </p:nvSpPr>
        <p:spPr>
          <a:xfrm>
            <a:off x="7452320" y="5661248"/>
            <a:ext cx="864096" cy="720080"/>
          </a:xfrm>
          <a:prstGeom prst="actionButtonReturn">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s-MX"/>
          </a:p>
        </p:txBody>
      </p:sp>
      <p:graphicFrame>
        <p:nvGraphicFramePr>
          <p:cNvPr id="4" name="4 Diagrama"/>
          <p:cNvGraphicFramePr/>
          <p:nvPr/>
        </p:nvGraphicFramePr>
        <p:xfrm>
          <a:off x="395536" y="2204864"/>
          <a:ext cx="8352928" cy="3832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7712860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98"/>
          <p:cNvSpPr txBox="1">
            <a:spLocks/>
          </p:cNvSpPr>
          <p:nvPr/>
        </p:nvSpPr>
        <p:spPr>
          <a:xfrm>
            <a:off x="1859305" y="0"/>
            <a:ext cx="8229600" cy="1143000"/>
          </a:xfrm>
          <a:prstGeom prst="rect">
            <a:avLst/>
          </a:prstGeom>
          <a:noFill/>
          <a:ln>
            <a:noFill/>
          </a:ln>
        </p:spPr>
        <p:txBody>
          <a:bodyPr lIns="91425" tIns="45700" rIns="91425" bIns="45700" anchor="ctr" anchorCtr="0">
            <a:no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buSzPct val="25000"/>
            </a:pPr>
            <a:r>
              <a:rPr lang="es-MX" smtClean="0"/>
              <a:t>Mercado Monetario</a:t>
            </a:r>
            <a:endParaRPr lang="es-MX" sz="4400" cap="none" dirty="0">
              <a:solidFill>
                <a:schemeClr val="dk1"/>
              </a:solidFill>
              <a:latin typeface="Arial"/>
              <a:ea typeface="Arial"/>
              <a:cs typeface="Arial"/>
              <a:sym typeface="Arial"/>
            </a:endParaRPr>
          </a:p>
        </p:txBody>
      </p:sp>
      <p:graphicFrame>
        <p:nvGraphicFramePr>
          <p:cNvPr id="3" name="6 Diagrama"/>
          <p:cNvGraphicFramePr/>
          <p:nvPr>
            <p:extLst>
              <p:ext uri="{D42A27DB-BD31-4B8C-83A1-F6EECF244321}">
                <p14:modId xmlns:p14="http://schemas.microsoft.com/office/powerpoint/2010/main" xmlns="" val="3816331102"/>
              </p:ext>
            </p:extLst>
          </p:nvPr>
        </p:nvGraphicFramePr>
        <p:xfrm>
          <a:off x="1776953"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4 CuadroTexto"/>
          <p:cNvSpPr txBox="1"/>
          <p:nvPr/>
        </p:nvSpPr>
        <p:spPr>
          <a:xfrm>
            <a:off x="2075329" y="908720"/>
            <a:ext cx="3600400" cy="584775"/>
          </a:xfrm>
          <a:prstGeom prst="rect">
            <a:avLst/>
          </a:prstGeom>
          <a:noFill/>
        </p:spPr>
        <p:txBody>
          <a:bodyPr wrap="square" rtlCol="0">
            <a:spAutoFit/>
          </a:bodyPr>
          <a:lstStyle/>
          <a:p>
            <a:r>
              <a:rPr lang="es-MX" sz="3200" u="sng" dirty="0" smtClean="0">
                <a:solidFill>
                  <a:schemeClr val="dk1"/>
                </a:solidFill>
              </a:rPr>
              <a:t>Características</a:t>
            </a:r>
            <a:r>
              <a:rPr lang="es-MX" sz="3200" dirty="0" smtClean="0">
                <a:solidFill>
                  <a:schemeClr val="dk1"/>
                </a:solidFill>
              </a:rPr>
              <a:t> (1)</a:t>
            </a:r>
            <a:endParaRPr lang="es-MX" sz="3200" dirty="0"/>
          </a:p>
        </p:txBody>
      </p:sp>
      <p:sp>
        <p:nvSpPr>
          <p:cNvPr id="5" name="5 Botón de acción: Hacia delante o Siguiente">
            <a:hlinkClick r:id="" action="ppaction://hlinkshowjump?jump=nextslide" highlightClick="1"/>
          </p:cNvPr>
          <p:cNvSpPr/>
          <p:nvPr/>
        </p:nvSpPr>
        <p:spPr>
          <a:xfrm>
            <a:off x="9060105" y="6165304"/>
            <a:ext cx="720080" cy="648072"/>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xmlns="" val="18799648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04"/>
          <p:cNvSpPr txBox="1">
            <a:spLocks/>
          </p:cNvSpPr>
          <p:nvPr/>
        </p:nvSpPr>
        <p:spPr>
          <a:xfrm>
            <a:off x="2249209" y="1688767"/>
            <a:ext cx="8229600" cy="3921299"/>
          </a:xfrm>
          <a:prstGeom prst="rect">
            <a:avLst/>
          </a:prstGeom>
          <a:noFill/>
          <a:ln>
            <a:noFill/>
          </a:ln>
        </p:spPr>
        <p:txBody>
          <a:bodyPr lIns="91425" tIns="45700" rIns="91425" bIns="45700" anchor="t" anchorCtr="0">
            <a:no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342900" indent="-342900">
              <a:spcBef>
                <a:spcPts val="0"/>
              </a:spcBef>
              <a:buClr>
                <a:schemeClr val="dk1"/>
              </a:buClr>
              <a:buSzPct val="100000"/>
              <a:buFont typeface="Arial"/>
              <a:buChar char="•"/>
            </a:pPr>
            <a:r>
              <a:rPr lang="es-MX" sz="3200" cap="none" smtClean="0">
                <a:solidFill>
                  <a:schemeClr val="dk1"/>
                </a:solidFill>
                <a:latin typeface="Calibri"/>
                <a:ea typeface="Calibri"/>
                <a:cs typeface="Calibri"/>
                <a:sym typeface="Calibri"/>
              </a:rPr>
              <a:t>Debido a su gran flexibilidad y capacidad de innovación financiera se han creado </a:t>
            </a:r>
            <a:r>
              <a:rPr lang="es-MX" sz="3200" b="1" cap="none" smtClean="0">
                <a:solidFill>
                  <a:schemeClr val="dk1"/>
                </a:solidFill>
                <a:latin typeface="Calibri"/>
                <a:ea typeface="Calibri"/>
                <a:cs typeface="Calibri"/>
                <a:sym typeface="Calibri"/>
              </a:rPr>
              <a:t>nuevos intermediarios financieros</a:t>
            </a:r>
            <a:r>
              <a:rPr lang="es-MX" sz="3200" cap="none" smtClean="0">
                <a:solidFill>
                  <a:schemeClr val="dk1"/>
                </a:solidFill>
                <a:latin typeface="Calibri"/>
                <a:ea typeface="Calibri"/>
                <a:cs typeface="Calibri"/>
                <a:sym typeface="Calibri"/>
              </a:rPr>
              <a:t>,</a:t>
            </a:r>
            <a:r>
              <a:rPr lang="es-MX" sz="3200" b="1" cap="none" smtClean="0">
                <a:solidFill>
                  <a:schemeClr val="dk1"/>
                </a:solidFill>
                <a:latin typeface="Calibri"/>
                <a:ea typeface="Calibri"/>
                <a:cs typeface="Calibri"/>
                <a:sym typeface="Calibri"/>
              </a:rPr>
              <a:t> nuevos activos </a:t>
            </a:r>
            <a:r>
              <a:rPr lang="es-MX" sz="3200" cap="none" smtClean="0">
                <a:solidFill>
                  <a:schemeClr val="dk1"/>
                </a:solidFill>
                <a:latin typeface="Calibri"/>
                <a:ea typeface="Calibri"/>
                <a:cs typeface="Calibri"/>
                <a:sym typeface="Calibri"/>
              </a:rPr>
              <a:t>y </a:t>
            </a:r>
            <a:r>
              <a:rPr lang="es-MX" sz="3200" b="1" cap="none" smtClean="0">
                <a:solidFill>
                  <a:schemeClr val="dk1"/>
                </a:solidFill>
                <a:latin typeface="Calibri"/>
                <a:ea typeface="Calibri"/>
                <a:cs typeface="Calibri"/>
                <a:sym typeface="Calibri"/>
              </a:rPr>
              <a:t>nuevas técnicas de emisión</a:t>
            </a:r>
            <a:r>
              <a:rPr lang="es-MX" sz="3200" cap="none" smtClean="0">
                <a:solidFill>
                  <a:schemeClr val="dk1"/>
                </a:solidFill>
                <a:latin typeface="Calibri"/>
                <a:ea typeface="Calibri"/>
                <a:cs typeface="Calibri"/>
                <a:sym typeface="Calibri"/>
              </a:rPr>
              <a:t>, a continuación se enuncian algunos:</a:t>
            </a:r>
            <a:endParaRPr lang="es-MX" sz="3200" cap="none">
              <a:solidFill>
                <a:schemeClr val="dk1"/>
              </a:solidFill>
              <a:latin typeface="Calibri"/>
              <a:ea typeface="Calibri"/>
              <a:cs typeface="Calibri"/>
              <a:sym typeface="Calibri"/>
            </a:endParaRPr>
          </a:p>
        </p:txBody>
      </p:sp>
      <p:sp>
        <p:nvSpPr>
          <p:cNvPr id="3" name="2 CuadroTexto"/>
          <p:cNvSpPr txBox="1"/>
          <p:nvPr/>
        </p:nvSpPr>
        <p:spPr>
          <a:xfrm>
            <a:off x="2537242" y="608648"/>
            <a:ext cx="3600400" cy="584775"/>
          </a:xfrm>
          <a:prstGeom prst="rect">
            <a:avLst/>
          </a:prstGeom>
          <a:noFill/>
        </p:spPr>
        <p:txBody>
          <a:bodyPr wrap="square" rtlCol="0">
            <a:spAutoFit/>
          </a:bodyPr>
          <a:lstStyle/>
          <a:p>
            <a:r>
              <a:rPr lang="es-MX" sz="3200" u="sng" dirty="0" smtClean="0">
                <a:solidFill>
                  <a:schemeClr val="dk1"/>
                </a:solidFill>
              </a:rPr>
              <a:t>Características</a:t>
            </a:r>
            <a:r>
              <a:rPr lang="es-MX" sz="3200" dirty="0" smtClean="0">
                <a:solidFill>
                  <a:schemeClr val="dk1"/>
                </a:solidFill>
              </a:rPr>
              <a:t> (2)</a:t>
            </a:r>
            <a:endParaRPr lang="es-MX" sz="3200" dirty="0"/>
          </a:p>
        </p:txBody>
      </p:sp>
      <p:sp>
        <p:nvSpPr>
          <p:cNvPr id="4" name="3 Botón de acción: Hacia delante o Siguiente">
            <a:hlinkClick r:id="" action="ppaction://hlinkshowjump?jump=nextslide" highlightClick="1"/>
          </p:cNvPr>
          <p:cNvSpPr/>
          <p:nvPr/>
        </p:nvSpPr>
        <p:spPr>
          <a:xfrm>
            <a:off x="9522018" y="5865232"/>
            <a:ext cx="720080" cy="648072"/>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xmlns="" val="26427767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435100" y="274638"/>
            <a:ext cx="4711176" cy="686896"/>
          </a:xfrm>
          <a:prstGeom prst="rect">
            <a:avLst/>
          </a:prstGeom>
        </p:spPr>
        <p:txBody>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gn="l">
              <a:defRPr/>
            </a:pPr>
            <a:r>
              <a:rPr lang="es-MX" dirty="0" smtClean="0">
                <a:solidFill>
                  <a:schemeClr val="tx2">
                    <a:satMod val="130000"/>
                  </a:schemeClr>
                </a:solidFill>
              </a:rPr>
              <a:t>índice</a:t>
            </a:r>
            <a:endParaRPr lang="es-MX" dirty="0">
              <a:solidFill>
                <a:schemeClr val="tx2">
                  <a:satMod val="130000"/>
                </a:schemeClr>
              </a:solidFill>
            </a:endParaRPr>
          </a:p>
        </p:txBody>
      </p:sp>
      <p:sp>
        <p:nvSpPr>
          <p:cNvPr id="3" name="2 Marcador de contenido"/>
          <p:cNvSpPr txBox="1">
            <a:spLocks/>
          </p:cNvSpPr>
          <p:nvPr/>
        </p:nvSpPr>
        <p:spPr>
          <a:xfrm>
            <a:off x="1042988" y="1484313"/>
            <a:ext cx="5483225" cy="4525962"/>
          </a:xfrm>
          <a:prstGeom prst="rect">
            <a:avLst/>
          </a:prstGeom>
        </p:spPr>
        <p:txBody>
          <a:bodyPr>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365760" indent="-283464">
              <a:buFont typeface="Wingdings 2"/>
              <a:buNone/>
              <a:defRPr/>
            </a:pPr>
            <a:endParaRPr lang="es-MX" dirty="0" smtClean="0"/>
          </a:p>
          <a:p>
            <a:pPr marL="539496" indent="-457200">
              <a:buAutoNum type="arabicPeriod"/>
              <a:defRPr/>
            </a:pPr>
            <a:r>
              <a:rPr lang="es-MX" dirty="0" smtClean="0"/>
              <a:t>Mercado de divisas = </a:t>
            </a:r>
            <a:r>
              <a:rPr lang="es-MX" dirty="0" err="1" smtClean="0"/>
              <a:t>forex</a:t>
            </a:r>
            <a:r>
              <a:rPr lang="es-MX" dirty="0" smtClean="0"/>
              <a:t>.</a:t>
            </a:r>
          </a:p>
          <a:p>
            <a:pPr marL="539496" indent="-457200">
              <a:buAutoNum type="arabicPeriod"/>
              <a:defRPr/>
            </a:pPr>
            <a:r>
              <a:rPr lang="es-MX" dirty="0" smtClean="0"/>
              <a:t>Dónde operan.</a:t>
            </a:r>
          </a:p>
          <a:p>
            <a:pPr marL="425196" indent="-342900">
              <a:buFont typeface="Wingdings 2"/>
              <a:buAutoNum type="arabicPeriod"/>
              <a:defRPr/>
            </a:pPr>
            <a:r>
              <a:rPr lang="es-MX" sz="1800" dirty="0" smtClean="0"/>
              <a:t>Estructura y funcionamiento.</a:t>
            </a:r>
          </a:p>
          <a:p>
            <a:pPr marL="425196" indent="-342900">
              <a:buFont typeface="Wingdings 2"/>
              <a:buAutoNum type="arabicPeriod"/>
              <a:defRPr/>
            </a:pPr>
            <a:r>
              <a:rPr lang="es-MX" sz="1800" dirty="0" err="1" smtClean="0"/>
              <a:t>Forex</a:t>
            </a:r>
            <a:r>
              <a:rPr lang="es-MX" sz="1800" dirty="0" smtClean="0"/>
              <a:t>, el mercado financiero más grande del mundo.</a:t>
            </a:r>
          </a:p>
          <a:p>
            <a:pPr marL="425196" indent="-342900">
              <a:buFont typeface="Wingdings 2"/>
              <a:buAutoNum type="arabicPeriod"/>
              <a:defRPr/>
            </a:pPr>
            <a:r>
              <a:rPr lang="es-MX" sz="1800" dirty="0" smtClean="0"/>
              <a:t>Cómo interpretar el precio de las divisas.</a:t>
            </a:r>
          </a:p>
          <a:p>
            <a:pPr marL="425196" indent="-342900">
              <a:buFont typeface="Wingdings 2"/>
              <a:buAutoNum type="arabicPeriod"/>
              <a:defRPr/>
            </a:pPr>
            <a:r>
              <a:rPr lang="es-MX" sz="1800" dirty="0" smtClean="0"/>
              <a:t>Mercado monetario.</a:t>
            </a:r>
            <a:endParaRPr lang="es-MX" sz="1800" dirty="0"/>
          </a:p>
        </p:txBody>
      </p:sp>
    </p:spTree>
    <p:extLst>
      <p:ext uri="{BB962C8B-B14F-4D97-AF65-F5344CB8AC3E}">
        <p14:creationId xmlns:p14="http://schemas.microsoft.com/office/powerpoint/2010/main" xmlns="" val="21211594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4 Diagrama"/>
          <p:cNvGraphicFramePr/>
          <p:nvPr>
            <p:extLst>
              <p:ext uri="{D42A27DB-BD31-4B8C-83A1-F6EECF244321}">
                <p14:modId xmlns:p14="http://schemas.microsoft.com/office/powerpoint/2010/main" xmlns="" val="2913443324"/>
              </p:ext>
            </p:extLst>
          </p:nvPr>
        </p:nvGraphicFramePr>
        <p:xfrm>
          <a:off x="1756402" y="1039903"/>
          <a:ext cx="8640960"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CuadroTexto"/>
          <p:cNvSpPr txBox="1"/>
          <p:nvPr/>
        </p:nvSpPr>
        <p:spPr>
          <a:xfrm>
            <a:off x="1900418" y="247815"/>
            <a:ext cx="3600400" cy="584775"/>
          </a:xfrm>
          <a:prstGeom prst="rect">
            <a:avLst/>
          </a:prstGeom>
          <a:noFill/>
        </p:spPr>
        <p:txBody>
          <a:bodyPr wrap="square" rtlCol="0">
            <a:spAutoFit/>
          </a:bodyPr>
          <a:lstStyle/>
          <a:p>
            <a:r>
              <a:rPr lang="es-MX" sz="3200" u="sng" dirty="0" smtClean="0">
                <a:solidFill>
                  <a:schemeClr val="dk1"/>
                </a:solidFill>
              </a:rPr>
              <a:t>Características</a:t>
            </a:r>
            <a:r>
              <a:rPr lang="es-MX" sz="3200" dirty="0" smtClean="0">
                <a:solidFill>
                  <a:schemeClr val="dk1"/>
                </a:solidFill>
              </a:rPr>
              <a:t> (3)</a:t>
            </a:r>
            <a:endParaRPr lang="es-MX" sz="3200" dirty="0"/>
          </a:p>
        </p:txBody>
      </p:sp>
      <p:sp>
        <p:nvSpPr>
          <p:cNvPr id="4" name="3 Botón de acción: Hacia delante o Siguiente">
            <a:hlinkClick r:id="" action="ppaction://hlinkshowjump?jump=nextslide" highlightClick="1"/>
          </p:cNvPr>
          <p:cNvSpPr/>
          <p:nvPr/>
        </p:nvSpPr>
        <p:spPr>
          <a:xfrm>
            <a:off x="9173226" y="5648415"/>
            <a:ext cx="720080" cy="648072"/>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6 Rectángulo"/>
          <p:cNvSpPr/>
          <p:nvPr/>
        </p:nvSpPr>
        <p:spPr>
          <a:xfrm>
            <a:off x="2044434" y="1111911"/>
            <a:ext cx="2520280" cy="64807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MX" sz="2400" dirty="0" smtClean="0"/>
              <a:t>Al descuento:</a:t>
            </a:r>
            <a:endParaRPr lang="es-MX" sz="2400" dirty="0"/>
          </a:p>
        </p:txBody>
      </p:sp>
    </p:spTree>
    <p:extLst>
      <p:ext uri="{BB962C8B-B14F-4D97-AF65-F5344CB8AC3E}">
        <p14:creationId xmlns:p14="http://schemas.microsoft.com/office/powerpoint/2010/main" xmlns="" val="34630074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xmlns="" val="1316080895"/>
              </p:ext>
            </p:extLst>
          </p:nvPr>
        </p:nvGraphicFramePr>
        <p:xfrm>
          <a:off x="1367290" y="420903"/>
          <a:ext cx="8712968"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9621113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4 Diagrama"/>
          <p:cNvGraphicFramePr/>
          <p:nvPr>
            <p:extLst>
              <p:ext uri="{D42A27DB-BD31-4B8C-83A1-F6EECF244321}">
                <p14:modId xmlns:p14="http://schemas.microsoft.com/office/powerpoint/2010/main" xmlns="" val="2315017737"/>
              </p:ext>
            </p:extLst>
          </p:nvPr>
        </p:nvGraphicFramePr>
        <p:xfrm>
          <a:off x="1267905" y="1529625"/>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CuadroTexto"/>
          <p:cNvSpPr txBox="1"/>
          <p:nvPr/>
        </p:nvSpPr>
        <p:spPr>
          <a:xfrm>
            <a:off x="1566281" y="510972"/>
            <a:ext cx="3600400" cy="584775"/>
          </a:xfrm>
          <a:prstGeom prst="rect">
            <a:avLst/>
          </a:prstGeom>
          <a:noFill/>
        </p:spPr>
        <p:txBody>
          <a:bodyPr wrap="square" rtlCol="0">
            <a:spAutoFit/>
          </a:bodyPr>
          <a:lstStyle/>
          <a:p>
            <a:r>
              <a:rPr lang="es-MX" sz="3200" u="sng" dirty="0" smtClean="0">
                <a:solidFill>
                  <a:schemeClr val="dk1"/>
                </a:solidFill>
              </a:rPr>
              <a:t>Características</a:t>
            </a:r>
            <a:r>
              <a:rPr lang="es-MX" sz="3200" dirty="0" smtClean="0">
                <a:solidFill>
                  <a:schemeClr val="dk1"/>
                </a:solidFill>
              </a:rPr>
              <a:t> (4)</a:t>
            </a:r>
            <a:endParaRPr lang="es-MX" sz="3200" dirty="0"/>
          </a:p>
        </p:txBody>
      </p:sp>
      <p:sp>
        <p:nvSpPr>
          <p:cNvPr id="4" name="3 Botón de acción: Volver">
            <a:hlinkClick r:id="rId7" action="ppaction://hlinksldjump" highlightClick="1"/>
          </p:cNvPr>
          <p:cNvSpPr/>
          <p:nvPr/>
        </p:nvSpPr>
        <p:spPr>
          <a:xfrm>
            <a:off x="8119009" y="5695548"/>
            <a:ext cx="1008112" cy="792088"/>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xmlns="" val="17210934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126"/>
          <p:cNvSpPr txBox="1">
            <a:spLocks/>
          </p:cNvSpPr>
          <p:nvPr/>
        </p:nvSpPr>
        <p:spPr>
          <a:xfrm>
            <a:off x="2121463" y="136513"/>
            <a:ext cx="4201331" cy="698633"/>
          </a:xfrm>
          <a:prstGeom prst="rect">
            <a:avLst/>
          </a:prstGeom>
          <a:noFill/>
          <a:ln>
            <a:noFill/>
          </a:ln>
        </p:spPr>
        <p:txBody>
          <a:bodyPr lIns="91425" tIns="45700" rIns="91425" bIns="45700" anchor="t" anchorCtr="0">
            <a:no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342900" indent="-342900">
              <a:spcBef>
                <a:spcPts val="0"/>
              </a:spcBef>
              <a:buClr>
                <a:schemeClr val="dk1"/>
              </a:buClr>
              <a:buSzPct val="100000"/>
              <a:buFont typeface="Arial"/>
              <a:buChar char="•"/>
            </a:pPr>
            <a:r>
              <a:rPr lang="es-MX" sz="3600" cap="none" dirty="0" smtClean="0">
                <a:solidFill>
                  <a:schemeClr val="dk1"/>
                </a:solidFill>
                <a:latin typeface="Arial"/>
                <a:ea typeface="Arial"/>
                <a:cs typeface="Arial"/>
                <a:sym typeface="Arial"/>
              </a:rPr>
              <a:t>Certificados de depósitos (1)</a:t>
            </a:r>
            <a:endParaRPr lang="es-MX" sz="3600" cap="none" dirty="0">
              <a:solidFill>
                <a:schemeClr val="dk1"/>
              </a:solidFill>
              <a:latin typeface="Arial"/>
              <a:ea typeface="Arial"/>
              <a:cs typeface="Arial"/>
              <a:sym typeface="Arial"/>
            </a:endParaRPr>
          </a:p>
        </p:txBody>
      </p:sp>
      <p:sp>
        <p:nvSpPr>
          <p:cNvPr id="4" name="Shape 127"/>
          <p:cNvSpPr txBox="1"/>
          <p:nvPr/>
        </p:nvSpPr>
        <p:spPr>
          <a:xfrm>
            <a:off x="2121463" y="1477179"/>
            <a:ext cx="8263350" cy="950134"/>
          </a:xfrm>
          <a:prstGeom prst="rect">
            <a:avLst/>
          </a:prstGeom>
          <a:solidFill>
            <a:srgbClr val="92D050"/>
          </a:solidFill>
          <a:ln>
            <a:noFill/>
          </a:ln>
        </p:spPr>
        <p:txBody>
          <a:bodyPr lIns="91425" tIns="45700" rIns="91425" bIns="45700" anchor="t" anchorCtr="0">
            <a:noAutofit/>
          </a:bodyPr>
          <a:lstStyle/>
          <a:p>
            <a:pPr marL="228600" marR="0" lvl="0" indent="-228600" algn="just" rtl="0">
              <a:lnSpc>
                <a:spcPct val="90000"/>
              </a:lnSpc>
              <a:spcBef>
                <a:spcPts val="0"/>
              </a:spcBef>
              <a:buClr>
                <a:schemeClr val="dk1"/>
              </a:buClr>
              <a:buSzPct val="100000"/>
              <a:buFont typeface="Arial"/>
              <a:buChar char="•"/>
            </a:pPr>
            <a:r>
              <a:rPr lang="es-MX" sz="2400" b="0" i="0" u="none" strike="noStrike" cap="none" baseline="0">
                <a:solidFill>
                  <a:schemeClr val="dk1"/>
                </a:solidFill>
                <a:latin typeface="Arial"/>
                <a:ea typeface="Arial"/>
                <a:cs typeface="Arial"/>
                <a:sym typeface="Arial"/>
              </a:rPr>
              <a:t>Un producto ofrecido por el sistema financiero para ayudar a los usuarios y clientes a invertir su dinero.  </a:t>
            </a:r>
          </a:p>
        </p:txBody>
      </p:sp>
      <p:sp>
        <p:nvSpPr>
          <p:cNvPr id="5" name="Shape 128"/>
          <p:cNvSpPr txBox="1"/>
          <p:nvPr/>
        </p:nvSpPr>
        <p:spPr>
          <a:xfrm>
            <a:off x="7270915" y="2442627"/>
            <a:ext cx="3113999" cy="3970200"/>
          </a:xfrm>
          <a:prstGeom prst="rect">
            <a:avLst/>
          </a:prstGeom>
          <a:solidFill>
            <a:srgbClr val="D8D8D8"/>
          </a:solidFill>
          <a:ln w="9525" cap="flat" cmpd="sng">
            <a:solidFill>
              <a:srgbClr val="DDD9C3"/>
            </a:solidFill>
            <a:prstDash val="solid"/>
            <a:round/>
            <a:headEnd type="none" w="med" len="med"/>
            <a:tailEnd type="none" w="med" len="med"/>
          </a:ln>
        </p:spPr>
        <p:txBody>
          <a:bodyPr lIns="91425" tIns="45700" rIns="91425" bIns="45700" anchor="t" anchorCtr="0">
            <a:noAutofit/>
          </a:bodyPr>
          <a:lstStyle/>
          <a:p>
            <a:pPr marL="0" marR="0" lvl="0" indent="0" algn="l" rtl="0">
              <a:spcBef>
                <a:spcPts val="0"/>
              </a:spcBef>
              <a:buSzPct val="25000"/>
              <a:buNone/>
            </a:pPr>
            <a:r>
              <a:rPr lang="es-MX" sz="2300" b="1" i="0" u="none" strike="noStrike" cap="none" baseline="0">
                <a:solidFill>
                  <a:schemeClr val="dk2"/>
                </a:solidFill>
                <a:latin typeface="Arial"/>
                <a:ea typeface="Arial"/>
                <a:cs typeface="Arial"/>
                <a:sym typeface="Arial"/>
              </a:rPr>
              <a:t>CARACTE</a:t>
            </a:r>
            <a:r>
              <a:rPr lang="es-MX" sz="2300" b="1">
                <a:solidFill>
                  <a:schemeClr val="dk2"/>
                </a:solidFill>
              </a:rPr>
              <a:t>RÍ</a:t>
            </a:r>
            <a:r>
              <a:rPr lang="es-MX" sz="2300" b="1" i="0" u="none" strike="noStrike" cap="none" baseline="0">
                <a:solidFill>
                  <a:schemeClr val="dk2"/>
                </a:solidFill>
                <a:latin typeface="Arial"/>
                <a:ea typeface="Arial"/>
                <a:cs typeface="Arial"/>
                <a:sym typeface="Arial"/>
              </a:rPr>
              <a:t>STICAS:</a:t>
            </a:r>
          </a:p>
          <a:p>
            <a:pPr marL="342900" marR="0" lvl="0" indent="-311150" algn="l" rtl="0">
              <a:spcBef>
                <a:spcPts val="0"/>
              </a:spcBef>
              <a:buClr>
                <a:schemeClr val="dk1"/>
              </a:buClr>
              <a:buSzPct val="100000"/>
              <a:buFont typeface="Arial"/>
              <a:buChar char="•"/>
            </a:pPr>
            <a:r>
              <a:rPr lang="es-MX" sz="2300" b="0" i="0" u="none" strike="noStrike" cap="none" baseline="0">
                <a:solidFill>
                  <a:schemeClr val="dk1"/>
                </a:solidFill>
                <a:latin typeface="Arial"/>
                <a:ea typeface="Arial"/>
                <a:cs typeface="Arial"/>
                <a:sym typeface="Arial"/>
              </a:rPr>
              <a:t>Inversión a plazo fijo</a:t>
            </a:r>
          </a:p>
          <a:p>
            <a:pPr marL="342900" marR="0" lvl="0" indent="-311150" algn="l" rtl="0">
              <a:spcBef>
                <a:spcPts val="0"/>
              </a:spcBef>
              <a:buClr>
                <a:schemeClr val="dk1"/>
              </a:buClr>
              <a:buSzPct val="100000"/>
              <a:buFont typeface="Arial"/>
              <a:buChar char="•"/>
            </a:pPr>
            <a:r>
              <a:rPr lang="es-MX" sz="2300" b="0" i="0" u="none" strike="noStrike" cap="none" baseline="0">
                <a:solidFill>
                  <a:schemeClr val="dk1"/>
                </a:solidFill>
                <a:latin typeface="Arial"/>
                <a:ea typeface="Arial"/>
                <a:cs typeface="Arial"/>
                <a:sym typeface="Arial"/>
              </a:rPr>
              <a:t>Permite rentabilizar recursos a una fecha estimable</a:t>
            </a:r>
          </a:p>
          <a:p>
            <a:pPr marL="342900" marR="0" lvl="0" indent="-311150" algn="l" rtl="0">
              <a:spcBef>
                <a:spcPts val="0"/>
              </a:spcBef>
              <a:buClr>
                <a:schemeClr val="dk1"/>
              </a:buClr>
              <a:buSzPct val="100000"/>
              <a:buFont typeface="Arial"/>
              <a:buChar char="•"/>
            </a:pPr>
            <a:r>
              <a:rPr lang="es-MX" sz="2300" b="0" i="0" u="none" strike="noStrike" cap="none" baseline="0">
                <a:solidFill>
                  <a:schemeClr val="dk1"/>
                </a:solidFill>
                <a:latin typeface="Arial"/>
                <a:ea typeface="Arial"/>
                <a:cs typeface="Arial"/>
                <a:sym typeface="Arial"/>
              </a:rPr>
              <a:t>Es negociable en el mercado de valores</a:t>
            </a:r>
          </a:p>
          <a:p>
            <a:pPr marL="342900" marR="0" lvl="0" indent="-311150" algn="l" rtl="0">
              <a:spcBef>
                <a:spcPts val="0"/>
              </a:spcBef>
              <a:buClr>
                <a:schemeClr val="dk1"/>
              </a:buClr>
              <a:buSzPct val="100000"/>
              <a:buFont typeface="Arial"/>
              <a:buChar char="•"/>
            </a:pPr>
            <a:r>
              <a:rPr lang="es-MX" sz="2300" b="0" i="0" u="none" strike="noStrike" cap="none" baseline="0">
                <a:solidFill>
                  <a:schemeClr val="dk1"/>
                </a:solidFill>
                <a:latin typeface="Arial"/>
                <a:ea typeface="Arial"/>
                <a:cs typeface="Arial"/>
                <a:sym typeface="Arial"/>
              </a:rPr>
              <a:t>Permite ganar intereses</a:t>
            </a:r>
          </a:p>
        </p:txBody>
      </p:sp>
      <p:pic>
        <p:nvPicPr>
          <p:cNvPr id="6" name="Shape 129"/>
          <p:cNvPicPr preferRelativeResize="0"/>
          <p:nvPr/>
        </p:nvPicPr>
        <p:blipFill rotWithShape="1">
          <a:blip r:embed="rId2">
            <a:alphaModFix/>
          </a:blip>
          <a:srcRect/>
          <a:stretch/>
        </p:blipFill>
        <p:spPr>
          <a:xfrm rot="-224900">
            <a:off x="2870861" y="2579127"/>
            <a:ext cx="3794554" cy="3505363"/>
          </a:xfrm>
          <a:prstGeom prst="rect">
            <a:avLst/>
          </a:prstGeom>
          <a:noFill/>
          <a:ln>
            <a:noFill/>
          </a:ln>
        </p:spPr>
      </p:pic>
      <p:sp>
        <p:nvSpPr>
          <p:cNvPr id="7" name="6 Botón de acción: Hacia delante o Siguiente">
            <a:hlinkClick r:id="" action="ppaction://hlinkshowjump?jump=nextslide" highlightClick="1"/>
          </p:cNvPr>
          <p:cNvSpPr/>
          <p:nvPr/>
        </p:nvSpPr>
        <p:spPr>
          <a:xfrm>
            <a:off x="2086340" y="5869667"/>
            <a:ext cx="432048" cy="360040"/>
          </a:xfrm>
          <a:prstGeom prst="actionButtonForwardNex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xmlns="" val="19972749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35"/>
          <p:cNvSpPr txBox="1">
            <a:spLocks/>
          </p:cNvSpPr>
          <p:nvPr/>
        </p:nvSpPr>
        <p:spPr>
          <a:xfrm>
            <a:off x="1619282" y="948892"/>
            <a:ext cx="8171642" cy="698633"/>
          </a:xfrm>
          <a:prstGeom prst="rect">
            <a:avLst/>
          </a:prstGeom>
          <a:noFill/>
          <a:ln>
            <a:noFill/>
          </a:ln>
        </p:spPr>
        <p:txBody>
          <a:bodyPr lIns="91425" tIns="45700" rIns="91425" bIns="45700" anchor="t" anchorCtr="0">
            <a:no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lgn="ctr">
              <a:spcBef>
                <a:spcPts val="0"/>
              </a:spcBef>
              <a:buClr>
                <a:schemeClr val="dk1"/>
              </a:buClr>
              <a:buSzPct val="25000"/>
              <a:buFont typeface="Arial"/>
              <a:buNone/>
            </a:pPr>
            <a:r>
              <a:rPr lang="es-MX" sz="3600" cap="none" smtClean="0">
                <a:solidFill>
                  <a:schemeClr val="dk1"/>
                </a:solidFill>
                <a:latin typeface="Arial"/>
                <a:ea typeface="Arial"/>
                <a:cs typeface="Arial"/>
                <a:sym typeface="Arial"/>
              </a:rPr>
              <a:t>Certificados de depósitos (2)</a:t>
            </a:r>
            <a:endParaRPr lang="es-MX" sz="3600" cap="none" dirty="0">
              <a:solidFill>
                <a:schemeClr val="dk1"/>
              </a:solidFill>
              <a:latin typeface="Arial"/>
              <a:ea typeface="Arial"/>
              <a:cs typeface="Arial"/>
              <a:sym typeface="Arial"/>
            </a:endParaRPr>
          </a:p>
        </p:txBody>
      </p:sp>
      <p:sp>
        <p:nvSpPr>
          <p:cNvPr id="3" name="Shape 136"/>
          <p:cNvSpPr txBox="1"/>
          <p:nvPr/>
        </p:nvSpPr>
        <p:spPr>
          <a:xfrm>
            <a:off x="3101559" y="1647526"/>
            <a:ext cx="4790135" cy="1576543"/>
          </a:xfrm>
          <a:prstGeom prst="rect">
            <a:avLst/>
          </a:prstGeom>
          <a:noFill/>
          <a:ln>
            <a:noFill/>
          </a:ln>
        </p:spPr>
        <p:txBody>
          <a:bodyPr lIns="91425" tIns="45700" rIns="91425" bIns="45700" anchor="t" anchorCtr="0">
            <a:noAutofit/>
          </a:bodyPr>
          <a:lstStyle/>
          <a:p>
            <a:pPr marL="228600" marR="0" lvl="0" indent="-76200" algn="l" rtl="0">
              <a:lnSpc>
                <a:spcPct val="90000"/>
              </a:lnSpc>
              <a:spcBef>
                <a:spcPts val="0"/>
              </a:spcBef>
              <a:buClr>
                <a:schemeClr val="dk1"/>
              </a:buClr>
              <a:buFont typeface="Arial"/>
              <a:buNone/>
            </a:pPr>
            <a:endParaRPr sz="2400" b="0" i="0" u="none" strike="noStrike" cap="none" baseline="0">
              <a:solidFill>
                <a:schemeClr val="dk1"/>
              </a:solidFill>
              <a:latin typeface="Arial"/>
              <a:ea typeface="Arial"/>
              <a:cs typeface="Arial"/>
              <a:sym typeface="Arial"/>
            </a:endParaRPr>
          </a:p>
        </p:txBody>
      </p:sp>
      <p:sp>
        <p:nvSpPr>
          <p:cNvPr id="4" name="Shape 137"/>
          <p:cNvSpPr txBox="1"/>
          <p:nvPr/>
        </p:nvSpPr>
        <p:spPr>
          <a:xfrm>
            <a:off x="1564744" y="2474215"/>
            <a:ext cx="3013656" cy="2308323"/>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s-MX" sz="2400" b="1" i="0" u="none" strike="noStrike" cap="none" baseline="0">
                <a:solidFill>
                  <a:schemeClr val="dk2"/>
                </a:solidFill>
                <a:latin typeface="Arial"/>
                <a:ea typeface="Arial"/>
                <a:cs typeface="Arial"/>
                <a:sym typeface="Arial"/>
              </a:rPr>
              <a:t>ENTIDADES QUE LO EMITEN:</a:t>
            </a:r>
          </a:p>
          <a:p>
            <a:pPr marL="0" marR="0" lvl="0" indent="0" algn="just" rtl="0">
              <a:spcBef>
                <a:spcPts val="0"/>
              </a:spcBef>
              <a:buSzPct val="25000"/>
              <a:buNone/>
            </a:pPr>
            <a:r>
              <a:rPr lang="es-MX" sz="2400" b="0" i="0" u="none" strike="noStrike" cap="none" baseline="0">
                <a:solidFill>
                  <a:schemeClr val="dk1"/>
                </a:solidFill>
                <a:latin typeface="Arial"/>
                <a:ea typeface="Arial"/>
                <a:cs typeface="Arial"/>
                <a:sym typeface="Arial"/>
              </a:rPr>
              <a:t>Las entidades financieras que estén reguladas por la Superintendencia de Bancos.</a:t>
            </a:r>
          </a:p>
        </p:txBody>
      </p:sp>
      <p:sp>
        <p:nvSpPr>
          <p:cNvPr id="5" name="Shape 138"/>
          <p:cNvSpPr txBox="1"/>
          <p:nvPr/>
        </p:nvSpPr>
        <p:spPr>
          <a:xfrm>
            <a:off x="7013825" y="2306876"/>
            <a:ext cx="2694557" cy="3600986"/>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s-MX" sz="2400" b="1" i="0" u="none" strike="noStrike" cap="none" baseline="0">
                <a:solidFill>
                  <a:schemeClr val="dk2"/>
                </a:solidFill>
                <a:latin typeface="Arial"/>
                <a:ea typeface="Arial"/>
                <a:cs typeface="Arial"/>
                <a:sym typeface="Arial"/>
              </a:rPr>
              <a:t>VENTAJAS:</a:t>
            </a:r>
          </a:p>
          <a:p>
            <a:pPr marL="285750" marR="0" lvl="0" indent="-285750" algn="l" rtl="0">
              <a:spcBef>
                <a:spcPts val="0"/>
              </a:spcBef>
              <a:buClr>
                <a:schemeClr val="dk1"/>
              </a:buClr>
              <a:buSzPct val="100000"/>
              <a:buFont typeface="Arial"/>
              <a:buChar char="•"/>
            </a:pPr>
            <a:r>
              <a:rPr lang="es-MX" sz="2400" b="0" i="0" u="none" strike="noStrike" cap="none" baseline="0">
                <a:solidFill>
                  <a:schemeClr val="dk1"/>
                </a:solidFill>
                <a:latin typeface="Arial"/>
                <a:ea typeface="Arial"/>
                <a:cs typeface="Arial"/>
                <a:sym typeface="Arial"/>
              </a:rPr>
              <a:t>Rentabilidad, entre mayor sea el plazo mayores serán los intereses.</a:t>
            </a:r>
          </a:p>
          <a:p>
            <a:pPr marL="285750" marR="0" lvl="0" indent="-285750" algn="l" rtl="0">
              <a:spcBef>
                <a:spcPts val="0"/>
              </a:spcBef>
              <a:buClr>
                <a:schemeClr val="dk1"/>
              </a:buClr>
              <a:buSzPct val="100000"/>
              <a:buFont typeface="Arial"/>
              <a:buChar char="•"/>
            </a:pPr>
            <a:r>
              <a:rPr lang="es-MX" sz="2400" b="0" i="0" u="none" strike="noStrike" cap="none" baseline="0">
                <a:solidFill>
                  <a:schemeClr val="dk1"/>
                </a:solidFill>
                <a:latin typeface="Arial"/>
                <a:ea typeface="Arial"/>
                <a:cs typeface="Arial"/>
                <a:sym typeface="Arial"/>
              </a:rPr>
              <a:t>Capitalizar metas en el mediano y largo plazo.</a:t>
            </a:r>
          </a:p>
          <a:p>
            <a:pPr marL="0" marR="0" lvl="0" indent="0" algn="l" rtl="0">
              <a:spcBef>
                <a:spcPts val="0"/>
              </a:spcBef>
              <a:buNone/>
            </a:pPr>
            <a:endParaRPr sz="1800" b="1" i="0" u="none" strike="noStrike" cap="none" baseline="0">
              <a:solidFill>
                <a:schemeClr val="dk2"/>
              </a:solidFill>
              <a:latin typeface="Calibri"/>
              <a:ea typeface="Calibri"/>
              <a:cs typeface="Calibri"/>
              <a:sym typeface="Calibri"/>
            </a:endParaRPr>
          </a:p>
          <a:p>
            <a:pPr marL="0" marR="0" lvl="0" indent="0" algn="l" rtl="0">
              <a:spcBef>
                <a:spcPts val="0"/>
              </a:spcBef>
              <a:buNone/>
            </a:pPr>
            <a:endParaRPr sz="1800" b="1" i="0" u="none" strike="noStrike" cap="none" baseline="0">
              <a:solidFill>
                <a:schemeClr val="dk2"/>
              </a:solidFill>
              <a:latin typeface="Calibri"/>
              <a:ea typeface="Calibri"/>
              <a:cs typeface="Calibri"/>
              <a:sym typeface="Calibri"/>
            </a:endParaRPr>
          </a:p>
        </p:txBody>
      </p:sp>
      <p:pic>
        <p:nvPicPr>
          <p:cNvPr id="6" name="Shape 139"/>
          <p:cNvPicPr preferRelativeResize="0"/>
          <p:nvPr/>
        </p:nvPicPr>
        <p:blipFill rotWithShape="1">
          <a:blip r:embed="rId2">
            <a:alphaModFix/>
          </a:blip>
          <a:srcRect/>
          <a:stretch/>
        </p:blipFill>
        <p:spPr>
          <a:xfrm>
            <a:off x="4622743" y="2435799"/>
            <a:ext cx="2346741" cy="2346741"/>
          </a:xfrm>
          <a:prstGeom prst="rect">
            <a:avLst/>
          </a:prstGeom>
          <a:noFill/>
          <a:ln>
            <a:noFill/>
          </a:ln>
        </p:spPr>
      </p:pic>
      <p:sp>
        <p:nvSpPr>
          <p:cNvPr id="7" name="7 Botón de acción: Hacia delante o Siguiente">
            <a:hlinkClick r:id="" action="ppaction://hlinkshowjump?jump=nextslide" highlightClick="1"/>
          </p:cNvPr>
          <p:cNvSpPr/>
          <p:nvPr/>
        </p:nvSpPr>
        <p:spPr>
          <a:xfrm>
            <a:off x="1492452" y="5765972"/>
            <a:ext cx="432048" cy="360040"/>
          </a:xfrm>
          <a:prstGeom prst="actionButtonForwardNex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xmlns="" val="4120696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45"/>
          <p:cNvSpPr txBox="1">
            <a:spLocks/>
          </p:cNvSpPr>
          <p:nvPr/>
        </p:nvSpPr>
        <p:spPr>
          <a:xfrm>
            <a:off x="1534441" y="882904"/>
            <a:ext cx="8171642" cy="698633"/>
          </a:xfrm>
          <a:prstGeom prst="rect">
            <a:avLst/>
          </a:prstGeom>
          <a:noFill/>
          <a:ln>
            <a:noFill/>
          </a:ln>
        </p:spPr>
        <p:txBody>
          <a:bodyPr lIns="91425" tIns="45700" rIns="91425" bIns="45700" anchor="t" anchorCtr="0">
            <a:no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lgn="ctr">
              <a:spcBef>
                <a:spcPts val="0"/>
              </a:spcBef>
              <a:buClr>
                <a:schemeClr val="dk1"/>
              </a:buClr>
              <a:buSzPct val="25000"/>
              <a:buFont typeface="Arial"/>
              <a:buNone/>
            </a:pPr>
            <a:r>
              <a:rPr lang="es-MX" sz="3600" cap="none" smtClean="0">
                <a:solidFill>
                  <a:schemeClr val="dk1"/>
                </a:solidFill>
                <a:latin typeface="Arial"/>
                <a:ea typeface="Arial"/>
                <a:cs typeface="Arial"/>
                <a:sym typeface="Arial"/>
              </a:rPr>
              <a:t>Certificados de depósitos (3)</a:t>
            </a:r>
            <a:endParaRPr lang="es-MX" sz="3600" cap="none" dirty="0">
              <a:solidFill>
                <a:schemeClr val="dk1"/>
              </a:solidFill>
              <a:latin typeface="Arial"/>
              <a:ea typeface="Arial"/>
              <a:cs typeface="Arial"/>
              <a:sym typeface="Arial"/>
            </a:endParaRPr>
          </a:p>
        </p:txBody>
      </p:sp>
      <p:graphicFrame>
        <p:nvGraphicFramePr>
          <p:cNvPr id="3" name="Shape 146"/>
          <p:cNvGraphicFramePr/>
          <p:nvPr>
            <p:extLst>
              <p:ext uri="{D42A27DB-BD31-4B8C-83A1-F6EECF244321}">
                <p14:modId xmlns:p14="http://schemas.microsoft.com/office/powerpoint/2010/main" xmlns="" val="3198177209"/>
              </p:ext>
            </p:extLst>
          </p:nvPr>
        </p:nvGraphicFramePr>
        <p:xfrm>
          <a:off x="5386083" y="2171672"/>
          <a:ext cx="4494625" cy="3076575"/>
        </p:xfrm>
        <a:graphic>
          <a:graphicData uri="http://schemas.openxmlformats.org/drawingml/2006/table">
            <a:tbl>
              <a:tblPr>
                <a:noFill/>
              </a:tblPr>
              <a:tblGrid>
                <a:gridCol w="2194550"/>
                <a:gridCol w="2300075"/>
              </a:tblGrid>
              <a:tr h="333375">
                <a:tc gridSpan="2">
                  <a:txBody>
                    <a:bodyPr/>
                    <a:lstStyle/>
                    <a:p>
                      <a:pPr marL="0" marR="0" lvl="0" indent="0" algn="ctr" rtl="0">
                        <a:spcBef>
                          <a:spcPts val="0"/>
                        </a:spcBef>
                        <a:buSzPct val="25000"/>
                        <a:buNone/>
                      </a:pPr>
                      <a:r>
                        <a:rPr lang="es-MX" sz="2800" b="1" u="none" strike="noStrike" cap="none" baseline="0">
                          <a:solidFill>
                            <a:schemeClr val="dk2"/>
                          </a:solidFill>
                          <a:latin typeface="Arial"/>
                          <a:ea typeface="Arial"/>
                          <a:cs typeface="Arial"/>
                          <a:sym typeface="Arial"/>
                        </a:rPr>
                        <a:t>VENTAJAS</a:t>
                      </a:r>
                    </a:p>
                  </a:txBody>
                  <a:tcPr marL="7150" marR="7150" marT="9525" marB="0" anchor="ctr">
                    <a:lnL w="9525" cap="flat" cmpd="sng">
                      <a:solidFill>
                        <a:srgbClr val="000000">
                          <a:alpha val="0"/>
                        </a:srgbClr>
                      </a:solidFill>
                      <a:prstDash val="solid"/>
                      <a:round/>
                      <a:headEnd type="none" w="med" len="med"/>
                      <a:tailEnd type="none" w="med" len="med"/>
                    </a:lnL>
                    <a:lnR w="9525" cap="flat" cmpd="sng">
                      <a:solidFill>
                        <a:srgbClr val="000000">
                          <a:alpha val="0"/>
                        </a:srgbClr>
                      </a:solidFill>
                      <a:prstDash val="solid"/>
                      <a:round/>
                      <a:headEnd type="none" w="med" len="med"/>
                      <a:tailEnd type="none" w="med" len="med"/>
                    </a:lnR>
                    <a:lnT w="9525" cap="flat" cmpd="sng">
                      <a:solidFill>
                        <a:srgbClr val="000000">
                          <a:alpha val="0"/>
                        </a:srgbClr>
                      </a:solidFill>
                      <a:prstDash val="solid"/>
                      <a:round/>
                      <a:headEnd type="none" w="med" len="med"/>
                      <a:tailEnd type="none" w="med" len="med"/>
                    </a:lnT>
                    <a:lnB w="9525" cap="flat" cmpd="sng">
                      <a:solidFill>
                        <a:srgbClr val="000000">
                          <a:alpha val="0"/>
                        </a:srgbClr>
                      </a:solidFill>
                      <a:prstDash val="solid"/>
                      <a:round/>
                      <a:headEnd type="none" w="med" len="med"/>
                      <a:tailEnd type="none" w="med" len="med"/>
                    </a:lnB>
                    <a:solidFill>
                      <a:schemeClr val="lt1"/>
                    </a:solidFill>
                  </a:tcPr>
                </a:tc>
                <a:tc hMerge="1">
                  <a:txBody>
                    <a:bodyPr/>
                    <a:lstStyle/>
                    <a:p>
                      <a:endParaRPr lang="es-MX"/>
                    </a:p>
                  </a:txBody>
                  <a:tcPr/>
                </a:tc>
              </a:tr>
              <a:tr h="333375">
                <a:tc>
                  <a:txBody>
                    <a:bodyPr/>
                    <a:lstStyle/>
                    <a:p>
                      <a:pPr marL="0" marR="0" lvl="0" indent="0" algn="ctr" rtl="0">
                        <a:spcBef>
                          <a:spcPts val="0"/>
                        </a:spcBef>
                        <a:buClr>
                          <a:schemeClr val="dk1"/>
                        </a:buClr>
                        <a:buSzPct val="25000"/>
                        <a:buFont typeface="Arial"/>
                        <a:buNone/>
                      </a:pPr>
                      <a:r>
                        <a:rPr lang="es-MX" sz="2800" u="none" strike="noStrike" cap="none" baseline="0">
                          <a:solidFill>
                            <a:schemeClr val="dk1"/>
                          </a:solidFill>
                          <a:latin typeface="Arial"/>
                          <a:ea typeface="Arial"/>
                          <a:cs typeface="Arial"/>
                          <a:sym typeface="Arial"/>
                        </a:rPr>
                        <a:t>Comprador</a:t>
                      </a:r>
                    </a:p>
                  </a:txBody>
                  <a:tcPr marL="7150" marR="7150" marT="9525" marB="0" anchor="ctr">
                    <a:lnL w="9525" cap="flat" cmpd="sng">
                      <a:solidFill>
                        <a:srgbClr val="000000">
                          <a:alpha val="0"/>
                        </a:srgbClr>
                      </a:solidFill>
                      <a:prstDash val="solid"/>
                      <a:round/>
                      <a:headEnd type="none" w="med" len="med"/>
                      <a:tailEnd type="none" w="med" len="med"/>
                    </a:lnL>
                    <a:lnR w="9525" cap="flat" cmpd="sng">
                      <a:solidFill>
                        <a:srgbClr val="000000">
                          <a:alpha val="0"/>
                        </a:srgbClr>
                      </a:solidFill>
                      <a:prstDash val="solid"/>
                      <a:round/>
                      <a:headEnd type="none" w="med" len="med"/>
                      <a:tailEnd type="none" w="med" len="med"/>
                    </a:lnR>
                    <a:lnT w="9525" cap="flat" cmpd="sng">
                      <a:solidFill>
                        <a:srgbClr val="000000">
                          <a:alpha val="0"/>
                        </a:srgbClr>
                      </a:solidFill>
                      <a:prstDash val="solid"/>
                      <a:round/>
                      <a:headEnd type="none" w="med" len="med"/>
                      <a:tailEnd type="none" w="med" len="med"/>
                    </a:lnT>
                    <a:lnB w="9525" cap="flat" cmpd="sng">
                      <a:solidFill>
                        <a:srgbClr val="000000">
                          <a:alpha val="0"/>
                        </a:srgbClr>
                      </a:solidFill>
                      <a:prstDash val="solid"/>
                      <a:round/>
                      <a:headEnd type="none" w="med" len="med"/>
                      <a:tailEnd type="none" w="med" len="med"/>
                    </a:lnB>
                    <a:solidFill>
                      <a:srgbClr val="E5B8B7"/>
                    </a:solidFill>
                  </a:tcPr>
                </a:tc>
                <a:tc>
                  <a:txBody>
                    <a:bodyPr/>
                    <a:lstStyle/>
                    <a:p>
                      <a:pPr marL="0" marR="0" lvl="0" indent="0" algn="ctr" rtl="0">
                        <a:spcBef>
                          <a:spcPts val="0"/>
                        </a:spcBef>
                        <a:buClr>
                          <a:schemeClr val="dk1"/>
                        </a:buClr>
                        <a:buSzPct val="25000"/>
                        <a:buFont typeface="Arial"/>
                        <a:buNone/>
                      </a:pPr>
                      <a:r>
                        <a:rPr lang="es-MX" sz="2800" u="none" strike="noStrike" cap="none" baseline="0">
                          <a:solidFill>
                            <a:schemeClr val="dk1"/>
                          </a:solidFill>
                          <a:latin typeface="Arial"/>
                          <a:ea typeface="Arial"/>
                          <a:cs typeface="Arial"/>
                          <a:sym typeface="Arial"/>
                        </a:rPr>
                        <a:t>Vendedor </a:t>
                      </a:r>
                    </a:p>
                  </a:txBody>
                  <a:tcPr marL="7150" marR="7150" marT="9525" marB="0" anchor="b">
                    <a:lnL w="9525" cap="flat" cmpd="sng">
                      <a:solidFill>
                        <a:srgbClr val="000000">
                          <a:alpha val="0"/>
                        </a:srgbClr>
                      </a:solidFill>
                      <a:prstDash val="solid"/>
                      <a:round/>
                      <a:headEnd type="none" w="med" len="med"/>
                      <a:tailEnd type="none" w="med" len="med"/>
                    </a:lnL>
                    <a:lnR w="9525" cap="flat" cmpd="sng">
                      <a:solidFill>
                        <a:srgbClr val="000000">
                          <a:alpha val="0"/>
                        </a:srgbClr>
                      </a:solidFill>
                      <a:prstDash val="solid"/>
                      <a:round/>
                      <a:headEnd type="none" w="med" len="med"/>
                      <a:tailEnd type="none" w="med" len="med"/>
                    </a:lnR>
                    <a:lnT w="9525" cap="flat" cmpd="sng">
                      <a:solidFill>
                        <a:srgbClr val="000000">
                          <a:alpha val="0"/>
                        </a:srgbClr>
                      </a:solidFill>
                      <a:prstDash val="solid"/>
                      <a:round/>
                      <a:headEnd type="none" w="med" len="med"/>
                      <a:tailEnd type="none" w="med" len="med"/>
                    </a:lnT>
                    <a:lnB w="9525" cap="flat" cmpd="sng">
                      <a:solidFill>
                        <a:srgbClr val="000000">
                          <a:alpha val="0"/>
                        </a:srgbClr>
                      </a:solidFill>
                      <a:prstDash val="solid"/>
                      <a:round/>
                      <a:headEnd type="none" w="med" len="med"/>
                      <a:tailEnd type="none" w="med" len="med"/>
                    </a:lnB>
                    <a:solidFill>
                      <a:srgbClr val="E5B8B7"/>
                    </a:solidFill>
                  </a:tcPr>
                </a:tc>
              </a:tr>
              <a:tr h="1272575">
                <a:tc>
                  <a:txBody>
                    <a:bodyPr/>
                    <a:lstStyle/>
                    <a:p>
                      <a:pPr marL="0" marR="0" lvl="0" indent="0" algn="ctr" rtl="0">
                        <a:spcBef>
                          <a:spcPts val="0"/>
                        </a:spcBef>
                        <a:buClr>
                          <a:schemeClr val="dk1"/>
                        </a:buClr>
                        <a:buSzPct val="25000"/>
                        <a:buFont typeface="Arial"/>
                        <a:buNone/>
                      </a:pPr>
                      <a:r>
                        <a:rPr lang="es-MX" sz="2400" u="none" strike="noStrike" cap="none" baseline="0">
                          <a:solidFill>
                            <a:schemeClr val="dk1"/>
                          </a:solidFill>
                          <a:latin typeface="Arial"/>
                          <a:ea typeface="Arial"/>
                          <a:cs typeface="Arial"/>
                          <a:sym typeface="Arial"/>
                        </a:rPr>
                        <a:t>Descuento que se obtiene por la necesidad del vendedor de tener dinero inmediato</a:t>
                      </a:r>
                    </a:p>
                  </a:txBody>
                  <a:tcPr marL="7150" marR="7150" marT="9525" marB="0" anchor="b">
                    <a:lnL w="9525" cap="flat" cmpd="sng">
                      <a:solidFill>
                        <a:srgbClr val="000000">
                          <a:alpha val="0"/>
                        </a:srgbClr>
                      </a:solidFill>
                      <a:prstDash val="solid"/>
                      <a:round/>
                      <a:headEnd type="none" w="med" len="med"/>
                      <a:tailEnd type="none" w="med" len="med"/>
                    </a:lnL>
                    <a:lnR w="9525" cap="flat" cmpd="sng">
                      <a:solidFill>
                        <a:srgbClr val="000000">
                          <a:alpha val="0"/>
                        </a:srgbClr>
                      </a:solidFill>
                      <a:prstDash val="solid"/>
                      <a:round/>
                      <a:headEnd type="none" w="med" len="med"/>
                      <a:tailEnd type="none" w="med" len="med"/>
                    </a:lnR>
                    <a:lnT w="9525" cap="flat" cmpd="sng">
                      <a:solidFill>
                        <a:srgbClr val="000000">
                          <a:alpha val="0"/>
                        </a:srgbClr>
                      </a:solidFill>
                      <a:prstDash val="solid"/>
                      <a:round/>
                      <a:headEnd type="none" w="med" len="med"/>
                      <a:tailEnd type="none" w="med" len="med"/>
                    </a:lnT>
                    <a:lnB w="9525" cap="flat" cmpd="sng">
                      <a:solidFill>
                        <a:srgbClr val="000000">
                          <a:alpha val="0"/>
                        </a:srgbClr>
                      </a:solidFill>
                      <a:prstDash val="solid"/>
                      <a:round/>
                      <a:headEnd type="none" w="med" len="med"/>
                      <a:tailEnd type="none" w="med" len="med"/>
                    </a:lnB>
                    <a:solidFill>
                      <a:schemeClr val="lt1"/>
                    </a:solidFill>
                  </a:tcPr>
                </a:tc>
                <a:tc>
                  <a:txBody>
                    <a:bodyPr/>
                    <a:lstStyle/>
                    <a:p>
                      <a:pPr marL="0" marR="0" lvl="0" indent="0" algn="ctr" rtl="0">
                        <a:spcBef>
                          <a:spcPts val="0"/>
                        </a:spcBef>
                        <a:buClr>
                          <a:schemeClr val="dk1"/>
                        </a:buClr>
                        <a:buSzPct val="25000"/>
                        <a:buFont typeface="Arial"/>
                        <a:buNone/>
                      </a:pPr>
                      <a:r>
                        <a:rPr lang="es-MX" sz="2400" u="none" strike="noStrike" cap="none" baseline="0">
                          <a:solidFill>
                            <a:schemeClr val="dk1"/>
                          </a:solidFill>
                          <a:latin typeface="Arial"/>
                          <a:ea typeface="Arial"/>
                          <a:cs typeface="Arial"/>
                          <a:sym typeface="Arial"/>
                        </a:rPr>
                        <a:t>Liquidez inmediata (efectivo)</a:t>
                      </a:r>
                    </a:p>
                  </a:txBody>
                  <a:tcPr marL="7150" marR="7150" marT="9525" marB="0" anchor="b">
                    <a:lnL w="9525" cap="flat" cmpd="sng">
                      <a:solidFill>
                        <a:srgbClr val="000000">
                          <a:alpha val="0"/>
                        </a:srgbClr>
                      </a:solidFill>
                      <a:prstDash val="solid"/>
                      <a:round/>
                      <a:headEnd type="none" w="med" len="med"/>
                      <a:tailEnd type="none" w="med" len="med"/>
                    </a:lnL>
                    <a:lnR w="9525" cap="flat" cmpd="sng">
                      <a:solidFill>
                        <a:srgbClr val="000000">
                          <a:alpha val="0"/>
                        </a:srgbClr>
                      </a:solidFill>
                      <a:prstDash val="solid"/>
                      <a:round/>
                      <a:headEnd type="none" w="med" len="med"/>
                      <a:tailEnd type="none" w="med" len="med"/>
                    </a:lnR>
                    <a:lnT w="9525" cap="flat" cmpd="sng">
                      <a:solidFill>
                        <a:srgbClr val="000000">
                          <a:alpha val="0"/>
                        </a:srgbClr>
                      </a:solidFill>
                      <a:prstDash val="solid"/>
                      <a:round/>
                      <a:headEnd type="none" w="med" len="med"/>
                      <a:tailEnd type="none" w="med" len="med"/>
                    </a:lnT>
                    <a:lnB w="9525" cap="flat" cmpd="sng">
                      <a:solidFill>
                        <a:srgbClr val="000000">
                          <a:alpha val="0"/>
                        </a:srgbClr>
                      </a:solidFill>
                      <a:prstDash val="solid"/>
                      <a:round/>
                      <a:headEnd type="none" w="med" len="med"/>
                      <a:tailEnd type="none" w="med" len="med"/>
                    </a:lnB>
                    <a:solidFill>
                      <a:schemeClr val="lt1"/>
                    </a:solidFill>
                  </a:tcPr>
                </a:tc>
              </a:tr>
            </a:tbl>
          </a:graphicData>
        </a:graphic>
      </p:graphicFrame>
      <p:sp>
        <p:nvSpPr>
          <p:cNvPr id="4" name="Shape 147"/>
          <p:cNvSpPr txBox="1"/>
          <p:nvPr/>
        </p:nvSpPr>
        <p:spPr>
          <a:xfrm>
            <a:off x="1336084" y="1811672"/>
            <a:ext cx="3779998" cy="369332"/>
          </a:xfrm>
          <a:prstGeom prst="rect">
            <a:avLst/>
          </a:prstGeom>
          <a:solidFill>
            <a:srgbClr val="366092">
              <a:alpha val="9803"/>
            </a:srgbClr>
          </a:solidFill>
          <a:ln>
            <a:noFill/>
          </a:ln>
        </p:spPr>
        <p:txBody>
          <a:bodyPr lIns="91425" tIns="45700" rIns="91425" bIns="45700" anchor="t"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pic>
        <p:nvPicPr>
          <p:cNvPr id="5" name="Shape 148"/>
          <p:cNvPicPr preferRelativeResize="0"/>
          <p:nvPr/>
        </p:nvPicPr>
        <p:blipFill rotWithShape="1">
          <a:blip r:embed="rId2">
            <a:alphaModFix/>
          </a:blip>
          <a:srcRect/>
          <a:stretch/>
        </p:blipFill>
        <p:spPr>
          <a:xfrm>
            <a:off x="1336083" y="2248507"/>
            <a:ext cx="3455289" cy="3883164"/>
          </a:xfrm>
          <a:prstGeom prst="rect">
            <a:avLst/>
          </a:prstGeom>
          <a:noFill/>
          <a:ln>
            <a:noFill/>
          </a:ln>
        </p:spPr>
      </p:pic>
      <p:sp>
        <p:nvSpPr>
          <p:cNvPr id="6" name="6 Botón de acción: Hacia delante o Siguiente">
            <a:hlinkClick r:id="" action="ppaction://hlinkshowjump?jump=nextslide" highlightClick="1"/>
          </p:cNvPr>
          <p:cNvSpPr/>
          <p:nvPr/>
        </p:nvSpPr>
        <p:spPr>
          <a:xfrm>
            <a:off x="9400499" y="5555968"/>
            <a:ext cx="432048" cy="360040"/>
          </a:xfrm>
          <a:prstGeom prst="actionButtonForwardNex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xmlns="" val="25488100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54"/>
          <p:cNvSpPr txBox="1">
            <a:spLocks/>
          </p:cNvSpPr>
          <p:nvPr/>
        </p:nvSpPr>
        <p:spPr>
          <a:xfrm>
            <a:off x="1647562" y="713222"/>
            <a:ext cx="8171642" cy="698633"/>
          </a:xfrm>
          <a:prstGeom prst="rect">
            <a:avLst/>
          </a:prstGeom>
          <a:noFill/>
          <a:ln>
            <a:noFill/>
          </a:ln>
        </p:spPr>
        <p:txBody>
          <a:bodyPr lIns="91425" tIns="45700" rIns="91425" bIns="45700" anchor="t" anchorCtr="0">
            <a:no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lgn="ctr">
              <a:spcBef>
                <a:spcPts val="0"/>
              </a:spcBef>
              <a:buClr>
                <a:schemeClr val="dk1"/>
              </a:buClr>
              <a:buSzPct val="25000"/>
              <a:buFont typeface="Arial"/>
              <a:buNone/>
            </a:pPr>
            <a:r>
              <a:rPr lang="es-MX" sz="3600" cap="none" smtClean="0">
                <a:solidFill>
                  <a:schemeClr val="dk1"/>
                </a:solidFill>
                <a:latin typeface="Arial"/>
                <a:ea typeface="Arial"/>
                <a:cs typeface="Arial"/>
                <a:sym typeface="Arial"/>
              </a:rPr>
              <a:t>Certificados de depósitos (4)</a:t>
            </a:r>
            <a:endParaRPr lang="es-MX" sz="3600" cap="none" dirty="0">
              <a:solidFill>
                <a:schemeClr val="dk1"/>
              </a:solidFill>
              <a:latin typeface="Arial"/>
              <a:ea typeface="Arial"/>
              <a:cs typeface="Arial"/>
              <a:sym typeface="Arial"/>
            </a:endParaRPr>
          </a:p>
        </p:txBody>
      </p:sp>
      <p:graphicFrame>
        <p:nvGraphicFramePr>
          <p:cNvPr id="3" name="Shape 155"/>
          <p:cNvGraphicFramePr/>
          <p:nvPr>
            <p:extLst>
              <p:ext uri="{D42A27DB-BD31-4B8C-83A1-F6EECF244321}">
                <p14:modId xmlns:p14="http://schemas.microsoft.com/office/powerpoint/2010/main" xmlns="" val="3850373412"/>
              </p:ext>
            </p:extLst>
          </p:nvPr>
        </p:nvGraphicFramePr>
        <p:xfrm>
          <a:off x="4733432" y="1917080"/>
          <a:ext cx="5355775" cy="4119070"/>
        </p:xfrm>
        <a:graphic>
          <a:graphicData uri="http://schemas.openxmlformats.org/drawingml/2006/table">
            <a:tbl>
              <a:tblPr>
                <a:noFill/>
              </a:tblPr>
              <a:tblGrid>
                <a:gridCol w="2434450"/>
                <a:gridCol w="1704100"/>
                <a:gridCol w="1217225"/>
              </a:tblGrid>
              <a:tr h="435400">
                <a:tc gridSpan="3">
                  <a:txBody>
                    <a:bodyPr/>
                    <a:lstStyle/>
                    <a:p>
                      <a:pPr marL="0" marR="0" lvl="0" indent="0" algn="ctr" rtl="0">
                        <a:spcBef>
                          <a:spcPts val="0"/>
                        </a:spcBef>
                        <a:buSzPct val="25000"/>
                        <a:buNone/>
                      </a:pPr>
                      <a:r>
                        <a:rPr lang="es-MX" sz="2400" b="1" u="none" strike="noStrike" cap="none" baseline="0">
                          <a:solidFill>
                            <a:schemeClr val="accent5"/>
                          </a:solidFill>
                          <a:latin typeface="Arial"/>
                          <a:ea typeface="Arial"/>
                          <a:cs typeface="Arial"/>
                          <a:sym typeface="Arial"/>
                        </a:rPr>
                        <a:t>Transacciones con certificados de deposito</a:t>
                      </a:r>
                    </a:p>
                  </a:txBody>
                  <a:tcPr marL="7150" marR="7150" marT="9525" marB="0" anchor="ct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435400">
                <a:tc>
                  <a:txBody>
                    <a:bodyPr/>
                    <a:lstStyle/>
                    <a:p>
                      <a:pPr marL="0" marR="0" lvl="0" indent="0" algn="ctr" rtl="0">
                        <a:spcBef>
                          <a:spcPts val="0"/>
                        </a:spcBef>
                        <a:buSzPct val="25000"/>
                        <a:buNone/>
                      </a:pPr>
                      <a:r>
                        <a:rPr lang="es-MX" sz="2000" u="none" strike="noStrike" cap="none" baseline="0">
                          <a:latin typeface="Arial"/>
                          <a:ea typeface="Arial"/>
                          <a:cs typeface="Arial"/>
                          <a:sym typeface="Arial"/>
                        </a:rPr>
                        <a:t>Mercado primario</a:t>
                      </a:r>
                    </a:p>
                  </a:txBody>
                  <a:tcPr marL="7150" marR="7150" marT="9525" marB="0" anchor="ctr">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B7CCE4">
                        <a:alpha val="60000"/>
                      </a:srgbClr>
                    </a:solidFill>
                  </a:tcPr>
                </a:tc>
                <a:tc gridSpan="2">
                  <a:txBody>
                    <a:bodyPr/>
                    <a:lstStyle/>
                    <a:p>
                      <a:pPr marL="0" marR="0" lvl="0" indent="0" algn="ctr" rtl="0">
                        <a:spcBef>
                          <a:spcPts val="0"/>
                        </a:spcBef>
                        <a:buSzPct val="25000"/>
                        <a:buNone/>
                      </a:pPr>
                      <a:r>
                        <a:rPr lang="es-MX" sz="2000" u="none" strike="noStrike" cap="none" baseline="0">
                          <a:latin typeface="Arial"/>
                          <a:ea typeface="Arial"/>
                          <a:cs typeface="Arial"/>
                          <a:sym typeface="Arial"/>
                        </a:rPr>
                        <a:t> </a:t>
                      </a:r>
                      <a:r>
                        <a:rPr lang="es-MX" sz="2400" u="none" strike="noStrike" cap="none" baseline="0">
                          <a:latin typeface="Arial"/>
                          <a:ea typeface="Arial"/>
                          <a:cs typeface="Arial"/>
                          <a:sym typeface="Arial"/>
                        </a:rPr>
                        <a:t>Mercado secundario </a:t>
                      </a:r>
                    </a:p>
                  </a:txBody>
                  <a:tcPr marL="7150" marR="7150" marT="9525" marB="0" anchor="b">
                    <a:lnL w="12700" cap="flat" cmpd="sng">
                      <a:solidFill>
                        <a:schemeClr val="dk1"/>
                      </a:solidFill>
                      <a:prstDash val="solid"/>
                      <a:round/>
                      <a:headEnd type="none" w="med" len="med"/>
                      <a:tailEnd type="none" w="med" len="med"/>
                    </a:lnL>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B7CCE4">
                        <a:alpha val="60000"/>
                      </a:srgbClr>
                    </a:solidFill>
                  </a:tcPr>
                </a:tc>
                <a:tc hMerge="1">
                  <a:txBody>
                    <a:bodyPr/>
                    <a:lstStyle/>
                    <a:p>
                      <a:endParaRPr lang="es-MX"/>
                    </a:p>
                  </a:txBody>
                  <a:tcPr/>
                </a:tc>
              </a:tr>
              <a:tr h="435400">
                <a:tc rowSpan="2">
                  <a:txBody>
                    <a:bodyPr/>
                    <a:lstStyle/>
                    <a:p>
                      <a:pPr marL="0" marR="0" lvl="0" indent="0" algn="ctr" rtl="0">
                        <a:spcBef>
                          <a:spcPts val="0"/>
                        </a:spcBef>
                        <a:buSzPct val="25000"/>
                        <a:buNone/>
                      </a:pPr>
                      <a:r>
                        <a:rPr lang="es-MX" sz="2400" u="none" strike="noStrike" cap="none" baseline="0">
                          <a:latin typeface="Arial"/>
                          <a:ea typeface="Arial"/>
                          <a:cs typeface="Arial"/>
                          <a:sym typeface="Arial"/>
                        </a:rPr>
                        <a:t>La entidad financiera emite directamente al beneficiario un certificado de depósito.</a:t>
                      </a:r>
                    </a:p>
                  </a:txBody>
                  <a:tcPr marL="7150" marR="7150" marT="9525" marB="0">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9525" cap="flat" cmpd="sng">
                      <a:solidFill>
                        <a:srgbClr val="000000">
                          <a:alpha val="0"/>
                        </a:srgbClr>
                      </a:solidFill>
                      <a:prstDash val="solid"/>
                      <a:round/>
                      <a:headEnd type="none" w="med" len="med"/>
                      <a:tailEnd type="none" w="med" len="med"/>
                    </a:lnB>
                    <a:solidFill>
                      <a:srgbClr val="FBD4B4">
                        <a:alpha val="60000"/>
                      </a:srgbClr>
                    </a:solidFill>
                  </a:tcPr>
                </a:tc>
                <a:tc>
                  <a:txBody>
                    <a:bodyPr/>
                    <a:lstStyle/>
                    <a:p>
                      <a:pPr marL="0" marR="0" lvl="0" indent="0" algn="ctr" rtl="0">
                        <a:spcBef>
                          <a:spcPts val="0"/>
                        </a:spcBef>
                        <a:buSzPct val="25000"/>
                        <a:buNone/>
                      </a:pPr>
                      <a:r>
                        <a:rPr lang="es-MX" sz="2000" u="none" strike="noStrike" cap="none" baseline="0">
                          <a:latin typeface="Arial"/>
                          <a:ea typeface="Arial"/>
                          <a:cs typeface="Arial"/>
                          <a:sym typeface="Arial"/>
                        </a:rPr>
                        <a:t>Bursátil</a:t>
                      </a:r>
                    </a:p>
                  </a:txBody>
                  <a:tcPr marL="7150" marR="7150" marT="9525"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FBD4B4">
                        <a:alpha val="60000"/>
                      </a:srgbClr>
                    </a:solidFill>
                  </a:tcPr>
                </a:tc>
                <a:tc>
                  <a:txBody>
                    <a:bodyPr/>
                    <a:lstStyle/>
                    <a:p>
                      <a:pPr marL="0" marR="0" lvl="0" indent="0" algn="ctr" rtl="0">
                        <a:spcBef>
                          <a:spcPts val="0"/>
                        </a:spcBef>
                        <a:buSzPct val="25000"/>
                        <a:buNone/>
                      </a:pPr>
                      <a:r>
                        <a:rPr lang="es-MX" sz="2000" u="none" strike="noStrike" cap="none" baseline="0">
                          <a:latin typeface="Arial"/>
                          <a:ea typeface="Arial"/>
                          <a:cs typeface="Arial"/>
                          <a:sym typeface="Arial"/>
                        </a:rPr>
                        <a:t> Extrabursátil </a:t>
                      </a:r>
                    </a:p>
                  </a:txBody>
                  <a:tcPr marL="7150" marR="7150" marT="9525" marB="0">
                    <a:lnL w="12700" cap="flat" cmpd="sng">
                      <a:solidFill>
                        <a:schemeClr val="dk1"/>
                      </a:solidFill>
                      <a:prstDash val="solid"/>
                      <a:round/>
                      <a:headEnd type="none" w="med" len="med"/>
                      <a:tailEnd type="none" w="med" len="med"/>
                    </a:lnL>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FBD4B4">
                        <a:alpha val="60000"/>
                      </a:srgbClr>
                    </a:solidFill>
                  </a:tcPr>
                </a:tc>
              </a:tr>
              <a:tr h="2018700">
                <a:tc vMerge="1">
                  <a:txBody>
                    <a:bodyPr/>
                    <a:lstStyle/>
                    <a:p>
                      <a:endParaRPr lang="es-MX"/>
                    </a:p>
                  </a:txBody>
                  <a:tcPr/>
                </a:tc>
                <a:tc>
                  <a:txBody>
                    <a:bodyPr/>
                    <a:lstStyle/>
                    <a:p>
                      <a:pPr marL="0" marR="0" lvl="0" indent="0" algn="ctr" rtl="0">
                        <a:spcBef>
                          <a:spcPts val="0"/>
                        </a:spcBef>
                        <a:buSzPct val="25000"/>
                        <a:buNone/>
                      </a:pPr>
                      <a:r>
                        <a:rPr lang="es-MX" sz="2000" u="none" strike="noStrike" cap="none" baseline="0">
                          <a:latin typeface="Arial"/>
                          <a:ea typeface="Arial"/>
                          <a:cs typeface="Arial"/>
                          <a:sym typeface="Arial"/>
                        </a:rPr>
                        <a:t>Propietario de un certificado tramita su venta a través de la bolsa de valores.</a:t>
                      </a:r>
                    </a:p>
                  </a:txBody>
                  <a:tcPr marL="7150" marR="7150" marT="9525"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solidFill>
                      <a:srgbClr val="FBD4B4">
                        <a:alpha val="60000"/>
                      </a:srgbClr>
                    </a:solidFill>
                  </a:tcPr>
                </a:tc>
                <a:tc>
                  <a:txBody>
                    <a:bodyPr/>
                    <a:lstStyle/>
                    <a:p>
                      <a:pPr marL="0" marR="0" lvl="0" indent="0" algn="ctr" rtl="0">
                        <a:spcBef>
                          <a:spcPts val="0"/>
                        </a:spcBef>
                        <a:buSzPct val="25000"/>
                        <a:buNone/>
                      </a:pPr>
                      <a:r>
                        <a:rPr lang="es-MX" sz="2000" u="none" strike="noStrike" cap="none" baseline="0">
                          <a:latin typeface="Arial"/>
                          <a:ea typeface="Arial"/>
                          <a:cs typeface="Arial"/>
                          <a:sym typeface="Arial"/>
                        </a:rPr>
                        <a:t>Se realiza una venta directa del documento.</a:t>
                      </a:r>
                    </a:p>
                  </a:txBody>
                  <a:tcPr marL="7150" marR="7150" marT="9525" marB="0">
                    <a:lnL w="12700" cap="flat" cmpd="sng">
                      <a:solidFill>
                        <a:schemeClr val="dk1"/>
                      </a:solidFill>
                      <a:prstDash val="solid"/>
                      <a:round/>
                      <a:headEnd type="none" w="med" len="med"/>
                      <a:tailEnd type="none" w="med" len="med"/>
                    </a:lnL>
                    <a:lnT w="12700" cap="flat" cmpd="sng">
                      <a:solidFill>
                        <a:schemeClr val="dk1"/>
                      </a:solidFill>
                      <a:prstDash val="solid"/>
                      <a:round/>
                      <a:headEnd type="none" w="med" len="med"/>
                      <a:tailEnd type="none" w="med" len="med"/>
                    </a:lnT>
                    <a:solidFill>
                      <a:srgbClr val="FBD4B4">
                        <a:alpha val="60000"/>
                      </a:srgbClr>
                    </a:solidFill>
                  </a:tcPr>
                </a:tc>
              </a:tr>
            </a:tbl>
          </a:graphicData>
        </a:graphic>
      </p:graphicFrame>
      <p:pic>
        <p:nvPicPr>
          <p:cNvPr id="4" name="Shape 156"/>
          <p:cNvPicPr preferRelativeResize="0"/>
          <p:nvPr/>
        </p:nvPicPr>
        <p:blipFill rotWithShape="1">
          <a:blip r:embed="rId2">
            <a:alphaModFix/>
          </a:blip>
          <a:srcRect r="6600" b="5595"/>
          <a:stretch/>
        </p:blipFill>
        <p:spPr>
          <a:xfrm>
            <a:off x="1332148" y="2361990"/>
            <a:ext cx="3327748" cy="2575302"/>
          </a:xfrm>
          <a:prstGeom prst="rect">
            <a:avLst/>
          </a:prstGeom>
          <a:noFill/>
          <a:ln>
            <a:noFill/>
          </a:ln>
        </p:spPr>
      </p:pic>
      <p:sp>
        <p:nvSpPr>
          <p:cNvPr id="5" name="6 Botón de acción: Volver">
            <a:hlinkClick r:id="rId3" action="ppaction://hlinksldjump" highlightClick="1"/>
          </p:cNvPr>
          <p:cNvSpPr/>
          <p:nvPr/>
        </p:nvSpPr>
        <p:spPr>
          <a:xfrm>
            <a:off x="1592740" y="5458294"/>
            <a:ext cx="432048" cy="360040"/>
          </a:xfrm>
          <a:prstGeom prst="actionButtonReturn">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xmlns="" val="9283986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1"/>
          <p:cNvSpPr txBox="1"/>
          <p:nvPr/>
        </p:nvSpPr>
        <p:spPr>
          <a:xfrm>
            <a:off x="1909626" y="794241"/>
            <a:ext cx="8171642" cy="698633"/>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Arial"/>
              <a:buNone/>
            </a:pPr>
            <a:r>
              <a:rPr lang="es-MX" sz="3600" b="0" i="0" u="none" strike="noStrike" cap="none" baseline="0" dirty="0">
                <a:solidFill>
                  <a:schemeClr val="dk1"/>
                </a:solidFill>
                <a:latin typeface="Arial"/>
                <a:ea typeface="Arial"/>
                <a:cs typeface="Arial"/>
                <a:sym typeface="Arial"/>
              </a:rPr>
              <a:t>Acuerdo de </a:t>
            </a:r>
            <a:r>
              <a:rPr lang="es-MX" sz="3600" b="0" i="0" u="none" strike="noStrike" cap="none" baseline="0" dirty="0" smtClean="0">
                <a:solidFill>
                  <a:schemeClr val="dk1"/>
                </a:solidFill>
                <a:latin typeface="Arial"/>
                <a:ea typeface="Arial"/>
                <a:cs typeface="Arial"/>
                <a:sym typeface="Arial"/>
              </a:rPr>
              <a:t>recompra (1)</a:t>
            </a:r>
            <a:endParaRPr lang="es-MX" sz="3600" b="0" i="0" u="none" strike="noStrike" cap="none" baseline="0" dirty="0">
              <a:solidFill>
                <a:schemeClr val="dk1"/>
              </a:solidFill>
              <a:latin typeface="Arial"/>
              <a:ea typeface="Arial"/>
              <a:cs typeface="Arial"/>
              <a:sym typeface="Arial"/>
            </a:endParaRPr>
          </a:p>
        </p:txBody>
      </p:sp>
      <p:pic>
        <p:nvPicPr>
          <p:cNvPr id="3" name="Shape 162"/>
          <p:cNvPicPr preferRelativeResize="0"/>
          <p:nvPr/>
        </p:nvPicPr>
        <p:blipFill rotWithShape="1">
          <a:blip r:embed="rId2">
            <a:alphaModFix/>
          </a:blip>
          <a:srcRect/>
          <a:stretch/>
        </p:blipFill>
        <p:spPr>
          <a:xfrm>
            <a:off x="7164875" y="1868233"/>
            <a:ext cx="2747250" cy="2747250"/>
          </a:xfrm>
          <a:prstGeom prst="rect">
            <a:avLst/>
          </a:prstGeom>
          <a:noFill/>
          <a:ln>
            <a:noFill/>
          </a:ln>
        </p:spPr>
      </p:pic>
      <p:sp>
        <p:nvSpPr>
          <p:cNvPr id="4" name="Shape 163"/>
          <p:cNvSpPr/>
          <p:nvPr/>
        </p:nvSpPr>
        <p:spPr>
          <a:xfrm>
            <a:off x="1935813" y="2131899"/>
            <a:ext cx="4572000" cy="2308323"/>
          </a:xfrm>
          <a:prstGeom prst="rect">
            <a:avLst/>
          </a:prstGeom>
          <a:noFill/>
          <a:ln>
            <a:noFill/>
          </a:ln>
        </p:spPr>
        <p:txBody>
          <a:bodyPr lIns="91425" tIns="45700" rIns="91425" bIns="45700" anchor="t" anchorCtr="0">
            <a:noAutofit/>
          </a:bodyPr>
          <a:lstStyle/>
          <a:p>
            <a:pPr marL="0" marR="0" lvl="0" indent="0" algn="just" rtl="0">
              <a:spcBef>
                <a:spcPts val="0"/>
              </a:spcBef>
              <a:buSzPct val="25000"/>
              <a:buNone/>
            </a:pPr>
            <a:r>
              <a:rPr lang="es-MX" sz="2400" b="0" i="0" u="none" strike="noStrike" cap="none" baseline="0">
                <a:solidFill>
                  <a:schemeClr val="dk1"/>
                </a:solidFill>
                <a:latin typeface="Arial"/>
                <a:ea typeface="Arial"/>
                <a:cs typeface="Arial"/>
                <a:sym typeface="Arial"/>
              </a:rPr>
              <a:t>Aquel en que la parte que es propietaria de los títulos adquiere fondos vendiendo los títulos especificados a otra parte acordando simultáneamente recomprar los mismos títulos en una fecha y a un precio determinados.</a:t>
            </a:r>
          </a:p>
        </p:txBody>
      </p:sp>
      <p:sp>
        <p:nvSpPr>
          <p:cNvPr id="5" name="Shape 164"/>
          <p:cNvSpPr/>
          <p:nvPr/>
        </p:nvSpPr>
        <p:spPr>
          <a:xfrm>
            <a:off x="5185447" y="1508233"/>
            <a:ext cx="270000" cy="623667"/>
          </a:xfrm>
          <a:prstGeom prst="downArrow">
            <a:avLst>
              <a:gd name="adj1" fmla="val 50000"/>
              <a:gd name="adj2" fmla="val 50000"/>
            </a:avLst>
          </a:prstGeom>
          <a:solidFill>
            <a:schemeClr val="accent1"/>
          </a:solidFill>
          <a:ln w="25400" cap="flat" cmpd="sng">
            <a:solidFill>
              <a:srgbClr val="395E89"/>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chemeClr val="lt1"/>
              </a:solidFill>
              <a:latin typeface="Calibri"/>
              <a:ea typeface="Calibri"/>
              <a:cs typeface="Calibri"/>
              <a:sym typeface="Calibri"/>
            </a:endParaRPr>
          </a:p>
        </p:txBody>
      </p:sp>
      <p:sp>
        <p:nvSpPr>
          <p:cNvPr id="6" name="Shape 165"/>
          <p:cNvSpPr/>
          <p:nvPr/>
        </p:nvSpPr>
        <p:spPr>
          <a:xfrm>
            <a:off x="3896896" y="5468234"/>
            <a:ext cx="6208750" cy="461664"/>
          </a:xfrm>
          <a:prstGeom prst="rect">
            <a:avLst/>
          </a:prstGeom>
          <a:solidFill>
            <a:srgbClr val="93B3D7"/>
          </a:solidFill>
          <a:ln>
            <a:noFill/>
          </a:ln>
        </p:spPr>
        <p:txBody>
          <a:bodyPr lIns="91425" tIns="45700" rIns="91425" bIns="45700" anchor="t" anchorCtr="0">
            <a:noAutofit/>
          </a:bodyPr>
          <a:lstStyle/>
          <a:p>
            <a:pPr marL="0" marR="0" lvl="0" indent="0" algn="l" rtl="0">
              <a:spcBef>
                <a:spcPts val="0"/>
              </a:spcBef>
              <a:buSzPct val="25000"/>
              <a:buNone/>
            </a:pPr>
            <a:r>
              <a:rPr lang="es-MX" sz="2400" b="0" i="0" u="none" strike="noStrike" cap="none" baseline="0">
                <a:solidFill>
                  <a:schemeClr val="dk1"/>
                </a:solidFill>
                <a:latin typeface="Arial"/>
                <a:ea typeface="Arial"/>
                <a:cs typeface="Arial"/>
                <a:sym typeface="Arial"/>
              </a:rPr>
              <a:t>Se suelen realizar con </a:t>
            </a:r>
            <a:r>
              <a:rPr lang="es-MX" sz="2400" b="1" i="0" u="none" strike="noStrike" cap="none" baseline="0">
                <a:solidFill>
                  <a:schemeClr val="dk1"/>
                </a:solidFill>
                <a:latin typeface="Arial"/>
                <a:ea typeface="Arial"/>
                <a:cs typeface="Arial"/>
                <a:sym typeface="Arial"/>
              </a:rPr>
              <a:t>títulos de deuda fija</a:t>
            </a:r>
          </a:p>
        </p:txBody>
      </p:sp>
      <p:sp>
        <p:nvSpPr>
          <p:cNvPr id="7" name="7 Botón de acción: Hacia delante o Siguiente">
            <a:hlinkClick r:id="" action="ppaction://hlinkshowjump?jump=nextslide" highlightClick="1"/>
          </p:cNvPr>
          <p:cNvSpPr/>
          <p:nvPr/>
        </p:nvSpPr>
        <p:spPr>
          <a:xfrm>
            <a:off x="1746975" y="5540521"/>
            <a:ext cx="648072" cy="50405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xmlns="" val="28868204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71"/>
          <p:cNvSpPr txBox="1">
            <a:spLocks/>
          </p:cNvSpPr>
          <p:nvPr/>
        </p:nvSpPr>
        <p:spPr>
          <a:xfrm>
            <a:off x="1956063" y="1213701"/>
            <a:ext cx="8229600" cy="4525963"/>
          </a:xfrm>
          <a:prstGeom prst="rect">
            <a:avLst/>
          </a:prstGeom>
          <a:noFill/>
          <a:ln>
            <a:noFill/>
          </a:ln>
        </p:spPr>
        <p:txBody>
          <a:bodyPr lIns="91425" tIns="45700" rIns="91425" bIns="45700" anchor="t" anchorCtr="0">
            <a:no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spcBef>
                <a:spcPts val="0"/>
              </a:spcBef>
              <a:buClr>
                <a:schemeClr val="dk1"/>
              </a:buClr>
              <a:buSzPct val="25000"/>
              <a:buFont typeface="Arial"/>
              <a:buNone/>
            </a:pPr>
            <a:r>
              <a:rPr lang="es-MX" sz="3200" cap="none" smtClean="0">
                <a:solidFill>
                  <a:schemeClr val="dk1"/>
                </a:solidFill>
                <a:latin typeface="Calibri"/>
                <a:ea typeface="Calibri"/>
                <a:cs typeface="Calibri"/>
                <a:sym typeface="Calibri"/>
              </a:rPr>
              <a:t>Tipos:</a:t>
            </a:r>
          </a:p>
          <a:p>
            <a:pPr marL="0" indent="0">
              <a:spcBef>
                <a:spcPts val="640"/>
              </a:spcBef>
              <a:buClr>
                <a:schemeClr val="dk1"/>
              </a:buClr>
              <a:buFont typeface="Arial"/>
              <a:buNone/>
            </a:pPr>
            <a:endParaRPr lang="es-MX" sz="3200" cap="none" smtClean="0">
              <a:solidFill>
                <a:schemeClr val="dk1"/>
              </a:solidFill>
              <a:latin typeface="Calibri"/>
              <a:ea typeface="Calibri"/>
              <a:cs typeface="Calibri"/>
              <a:sym typeface="Calibri"/>
            </a:endParaRPr>
          </a:p>
          <a:p>
            <a:pPr marL="0" indent="0">
              <a:spcBef>
                <a:spcPts val="640"/>
              </a:spcBef>
              <a:buClr>
                <a:schemeClr val="dk1"/>
              </a:buClr>
              <a:buFont typeface="Arial"/>
              <a:buNone/>
            </a:pPr>
            <a:endParaRPr lang="es-MX" sz="3200" cap="none">
              <a:solidFill>
                <a:schemeClr val="dk1"/>
              </a:solidFill>
              <a:latin typeface="Calibri"/>
              <a:ea typeface="Calibri"/>
              <a:cs typeface="Calibri"/>
              <a:sym typeface="Calibri"/>
            </a:endParaRPr>
          </a:p>
        </p:txBody>
      </p:sp>
      <p:sp>
        <p:nvSpPr>
          <p:cNvPr id="3" name="Shape 172"/>
          <p:cNvSpPr txBox="1"/>
          <p:nvPr/>
        </p:nvSpPr>
        <p:spPr>
          <a:xfrm>
            <a:off x="1985042" y="805843"/>
            <a:ext cx="8171642" cy="698633"/>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Arial"/>
              <a:buNone/>
            </a:pPr>
            <a:r>
              <a:rPr lang="es-MX" sz="3600" b="0" i="0" u="none" strike="noStrike" cap="none" baseline="0">
                <a:solidFill>
                  <a:schemeClr val="dk1"/>
                </a:solidFill>
                <a:latin typeface="Arial"/>
                <a:ea typeface="Arial"/>
                <a:cs typeface="Arial"/>
                <a:sym typeface="Arial"/>
              </a:rPr>
              <a:t>Acuerdo de recompra</a:t>
            </a:r>
          </a:p>
        </p:txBody>
      </p:sp>
      <p:sp>
        <p:nvSpPr>
          <p:cNvPr id="4" name="Shape 173"/>
          <p:cNvSpPr/>
          <p:nvPr/>
        </p:nvSpPr>
        <p:spPr>
          <a:xfrm rot="-5400000">
            <a:off x="2252048" y="2384120"/>
            <a:ext cx="3139336" cy="3673349"/>
          </a:xfrm>
          <a:prstGeom prst="homePlate">
            <a:avLst>
              <a:gd name="adj" fmla="val 22924"/>
            </a:avLst>
          </a:prstGeom>
          <a:solidFill>
            <a:srgbClr val="B7CCE4"/>
          </a:solidFill>
          <a:ln w="25400" cap="flat" cmpd="sng">
            <a:solidFill>
              <a:srgbClr val="395E89"/>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2000" b="0" i="0" u="none" strike="noStrike" cap="none" baseline="0">
              <a:solidFill>
                <a:schemeClr val="lt1"/>
              </a:solidFill>
              <a:latin typeface="Calibri"/>
              <a:ea typeface="Calibri"/>
              <a:cs typeface="Calibri"/>
              <a:sym typeface="Calibri"/>
            </a:endParaRPr>
          </a:p>
        </p:txBody>
      </p:sp>
      <p:sp>
        <p:nvSpPr>
          <p:cNvPr id="5" name="Shape 174"/>
          <p:cNvSpPr/>
          <p:nvPr/>
        </p:nvSpPr>
        <p:spPr>
          <a:xfrm rot="-5400000">
            <a:off x="6644868" y="2108496"/>
            <a:ext cx="3139336" cy="4287346"/>
          </a:xfrm>
          <a:prstGeom prst="homePlate">
            <a:avLst>
              <a:gd name="adj" fmla="val 22924"/>
            </a:avLst>
          </a:prstGeom>
          <a:solidFill>
            <a:srgbClr val="B7CCE4"/>
          </a:solidFill>
          <a:ln w="25400" cap="flat" cmpd="sng">
            <a:solidFill>
              <a:srgbClr val="395E89"/>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chemeClr val="lt1"/>
              </a:solidFill>
              <a:latin typeface="Calibri"/>
              <a:ea typeface="Calibri"/>
              <a:cs typeface="Calibri"/>
              <a:sym typeface="Calibri"/>
            </a:endParaRPr>
          </a:p>
        </p:txBody>
      </p:sp>
      <p:sp>
        <p:nvSpPr>
          <p:cNvPr id="6" name="Shape 175"/>
          <p:cNvSpPr/>
          <p:nvPr/>
        </p:nvSpPr>
        <p:spPr>
          <a:xfrm>
            <a:off x="1956063" y="3269976"/>
            <a:ext cx="3702299" cy="2379299"/>
          </a:xfrm>
          <a:prstGeom prst="rect">
            <a:avLst/>
          </a:prstGeom>
          <a:noFill/>
          <a:ln>
            <a:noFill/>
          </a:ln>
        </p:spPr>
        <p:txBody>
          <a:bodyPr lIns="91425" tIns="45700" rIns="91425" bIns="45700" anchor="t" anchorCtr="0">
            <a:noAutofit/>
          </a:bodyPr>
          <a:lstStyle/>
          <a:p>
            <a:pPr marL="342900" marR="0" lvl="0" indent="-336550" algn="just" rtl="0">
              <a:spcBef>
                <a:spcPts val="0"/>
              </a:spcBef>
              <a:buClr>
                <a:schemeClr val="dk1"/>
              </a:buClr>
              <a:buSzPct val="100000"/>
              <a:buFont typeface="Noto Symbol"/>
              <a:buChar char="❖"/>
            </a:pPr>
            <a:r>
              <a:rPr lang="es-MX" sz="2700" b="0" i="0" u="none" strike="noStrike" cap="none" baseline="0">
                <a:solidFill>
                  <a:schemeClr val="dk1"/>
                </a:solidFill>
                <a:latin typeface="Arial"/>
                <a:ea typeface="Arial"/>
                <a:cs typeface="Arial"/>
                <a:sym typeface="Arial"/>
              </a:rPr>
              <a:t>En los repos bilaterales el banco o entidad financiera que ofrece el repo es el custodio del mismo.</a:t>
            </a:r>
          </a:p>
        </p:txBody>
      </p:sp>
      <p:sp>
        <p:nvSpPr>
          <p:cNvPr id="7" name="Shape 176"/>
          <p:cNvSpPr/>
          <p:nvPr/>
        </p:nvSpPr>
        <p:spPr>
          <a:xfrm>
            <a:off x="6077739" y="3269965"/>
            <a:ext cx="4280470" cy="2308323"/>
          </a:xfrm>
          <a:prstGeom prst="rect">
            <a:avLst/>
          </a:prstGeom>
          <a:noFill/>
          <a:ln>
            <a:noFill/>
          </a:ln>
        </p:spPr>
        <p:txBody>
          <a:bodyPr lIns="91425" tIns="45700" rIns="91425" bIns="45700" anchor="t" anchorCtr="0">
            <a:noAutofit/>
          </a:bodyPr>
          <a:lstStyle/>
          <a:p>
            <a:pPr marL="342900" marR="0" lvl="0" indent="-317500" algn="just" rtl="0">
              <a:spcBef>
                <a:spcPts val="0"/>
              </a:spcBef>
              <a:buClr>
                <a:schemeClr val="dk1"/>
              </a:buClr>
              <a:buSzPct val="100000"/>
              <a:buFont typeface="Noto Symbol"/>
              <a:buChar char="❖"/>
            </a:pPr>
            <a:r>
              <a:rPr lang="es-MX" sz="2000" b="0" i="0" u="none" strike="noStrike" cap="none" baseline="0">
                <a:solidFill>
                  <a:schemeClr val="dk1"/>
                </a:solidFill>
                <a:latin typeface="Arial"/>
                <a:ea typeface="Arial"/>
                <a:cs typeface="Arial"/>
                <a:sym typeface="Arial"/>
              </a:rPr>
              <a:t>Una tercera parte neutral custodia el repo. </a:t>
            </a:r>
          </a:p>
          <a:p>
            <a:pPr marL="342900" marR="0" lvl="0" indent="-317500" algn="just" rtl="0">
              <a:spcBef>
                <a:spcPts val="0"/>
              </a:spcBef>
              <a:buClr>
                <a:schemeClr val="dk1"/>
              </a:buClr>
              <a:buSzPct val="100000"/>
              <a:buFont typeface="Noto Symbol"/>
              <a:buChar char="❖"/>
            </a:pPr>
            <a:r>
              <a:rPr lang="es-MX" sz="2000" b="0" i="0" u="none" strike="noStrike" cap="none" baseline="0">
                <a:solidFill>
                  <a:schemeClr val="dk1"/>
                </a:solidFill>
                <a:latin typeface="Arial"/>
                <a:ea typeface="Arial"/>
                <a:cs typeface="Arial"/>
                <a:sym typeface="Arial"/>
              </a:rPr>
              <a:t>Sólo se admite por los clientes cuando el banco es extremadamente sólido y de alta confianza.</a:t>
            </a:r>
          </a:p>
          <a:p>
            <a:pPr marL="342900" marR="0" lvl="0" indent="-317500" algn="just" rtl="0">
              <a:spcBef>
                <a:spcPts val="0"/>
              </a:spcBef>
              <a:buClr>
                <a:schemeClr val="dk1"/>
              </a:buClr>
              <a:buSzPct val="100000"/>
              <a:buFont typeface="Noto Symbol"/>
              <a:buChar char="❖"/>
            </a:pPr>
            <a:r>
              <a:rPr lang="es-MX" sz="2000" b="0" i="0" u="none" strike="noStrike" cap="none" baseline="0">
                <a:solidFill>
                  <a:schemeClr val="dk1"/>
                </a:solidFill>
                <a:latin typeface="Arial"/>
                <a:ea typeface="Arial"/>
                <a:cs typeface="Arial"/>
                <a:sym typeface="Arial"/>
              </a:rPr>
              <a:t>Suelen ser más habituales hoy en día.</a:t>
            </a:r>
          </a:p>
        </p:txBody>
      </p:sp>
      <p:sp>
        <p:nvSpPr>
          <p:cNvPr id="8" name="Shape 177"/>
          <p:cNvSpPr/>
          <p:nvPr/>
        </p:nvSpPr>
        <p:spPr>
          <a:xfrm>
            <a:off x="7202966" y="1913301"/>
            <a:ext cx="2034600" cy="5232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MX" sz="2800" b="0" i="0" u="none" strike="noStrike" cap="none" baseline="0">
                <a:solidFill>
                  <a:schemeClr val="dk1"/>
                </a:solidFill>
                <a:latin typeface="Arial"/>
                <a:ea typeface="Arial"/>
                <a:cs typeface="Arial"/>
                <a:sym typeface="Arial"/>
              </a:rPr>
              <a:t>trilaterales. </a:t>
            </a:r>
          </a:p>
        </p:txBody>
      </p:sp>
      <p:sp>
        <p:nvSpPr>
          <p:cNvPr id="9" name="Shape 178"/>
          <p:cNvSpPr/>
          <p:nvPr/>
        </p:nvSpPr>
        <p:spPr>
          <a:xfrm>
            <a:off x="2718638" y="1982551"/>
            <a:ext cx="2121000" cy="5232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MX" sz="2800" b="0" i="0" u="none" strike="noStrike" cap="none" baseline="0">
                <a:solidFill>
                  <a:schemeClr val="dk1"/>
                </a:solidFill>
                <a:latin typeface="Arial"/>
                <a:ea typeface="Arial"/>
                <a:cs typeface="Arial"/>
                <a:sym typeface="Arial"/>
              </a:rPr>
              <a:t>bilaterales </a:t>
            </a:r>
          </a:p>
        </p:txBody>
      </p:sp>
      <p:sp>
        <p:nvSpPr>
          <p:cNvPr id="10" name="11 Botón de acción: Volver">
            <a:hlinkClick r:id="rId2" action="ppaction://hlinksldjump" highlightClick="1"/>
          </p:cNvPr>
          <p:cNvSpPr/>
          <p:nvPr/>
        </p:nvSpPr>
        <p:spPr>
          <a:xfrm>
            <a:off x="1966407" y="5994829"/>
            <a:ext cx="648072" cy="476672"/>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xmlns="" val="10528405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85"/>
          <p:cNvSpPr txBox="1"/>
          <p:nvPr/>
        </p:nvSpPr>
        <p:spPr>
          <a:xfrm>
            <a:off x="1977501" y="703392"/>
            <a:ext cx="8171642" cy="698633"/>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Arial"/>
              <a:buNone/>
            </a:pPr>
            <a:r>
              <a:rPr lang="es-MX" sz="3600" b="0" i="0" u="none" strike="noStrike" cap="none" baseline="0">
                <a:solidFill>
                  <a:schemeClr val="dk1"/>
                </a:solidFill>
                <a:latin typeface="Arial"/>
                <a:ea typeface="Arial"/>
                <a:cs typeface="Arial"/>
                <a:sym typeface="Arial"/>
              </a:rPr>
              <a:t>Letras del tesoro</a:t>
            </a:r>
          </a:p>
        </p:txBody>
      </p:sp>
      <p:pic>
        <p:nvPicPr>
          <p:cNvPr id="3" name="Shape 186"/>
          <p:cNvPicPr preferRelativeResize="0"/>
          <p:nvPr/>
        </p:nvPicPr>
        <p:blipFill rotWithShape="1">
          <a:blip r:embed="rId2">
            <a:alphaModFix/>
          </a:blip>
          <a:srcRect/>
          <a:stretch/>
        </p:blipFill>
        <p:spPr>
          <a:xfrm>
            <a:off x="1899264" y="1553258"/>
            <a:ext cx="3977444" cy="3830134"/>
          </a:xfrm>
          <a:prstGeom prst="rect">
            <a:avLst/>
          </a:prstGeom>
          <a:noFill/>
          <a:ln>
            <a:noFill/>
          </a:ln>
        </p:spPr>
      </p:pic>
      <p:sp>
        <p:nvSpPr>
          <p:cNvPr id="4" name="Shape 187"/>
          <p:cNvSpPr/>
          <p:nvPr/>
        </p:nvSpPr>
        <p:spPr>
          <a:xfrm>
            <a:off x="6094312" y="1423392"/>
            <a:ext cx="4594831" cy="3766671"/>
          </a:xfrm>
          <a:prstGeom prst="rect">
            <a:avLst/>
          </a:prstGeom>
          <a:noFill/>
          <a:ln>
            <a:noFill/>
          </a:ln>
        </p:spPr>
        <p:txBody>
          <a:bodyPr lIns="91425" tIns="45700" rIns="91425" bIns="45700" anchor="t" anchorCtr="0">
            <a:noAutofit/>
          </a:bodyPr>
          <a:lstStyle/>
          <a:p>
            <a:pPr marL="0" marR="0" lvl="0" indent="0" algn="ctr" rtl="0">
              <a:lnSpc>
                <a:spcPct val="107000"/>
              </a:lnSpc>
              <a:spcBef>
                <a:spcPts val="0"/>
              </a:spcBef>
              <a:spcAft>
                <a:spcPts val="800"/>
              </a:spcAft>
              <a:buSzPct val="25000"/>
              <a:buNone/>
            </a:pPr>
            <a:r>
              <a:rPr lang="es-MX" sz="2400" b="0" i="0" u="none" strike="noStrike" cap="none" baseline="0">
                <a:solidFill>
                  <a:schemeClr val="dk1"/>
                </a:solidFill>
                <a:latin typeface="Arial"/>
                <a:ea typeface="Arial"/>
                <a:cs typeface="Arial"/>
                <a:sym typeface="Arial"/>
              </a:rPr>
              <a:t>CARACTERÍSTICAS</a:t>
            </a:r>
          </a:p>
          <a:p>
            <a:pPr marL="342900" marR="0" lvl="0" indent="-330200" algn="l" rtl="0">
              <a:lnSpc>
                <a:spcPct val="107000"/>
              </a:lnSpc>
              <a:spcBef>
                <a:spcPts val="0"/>
              </a:spcBef>
              <a:spcAft>
                <a:spcPts val="800"/>
              </a:spcAft>
              <a:buClr>
                <a:schemeClr val="dk1"/>
              </a:buClr>
              <a:buSzPct val="100000"/>
              <a:buFont typeface="Arial"/>
              <a:buChar char="•"/>
            </a:pPr>
            <a:r>
              <a:rPr lang="es-MX" sz="2200" b="0" i="0" u="none" strike="noStrike" cap="none" baseline="0">
                <a:solidFill>
                  <a:schemeClr val="dk1"/>
                </a:solidFill>
                <a:latin typeface="Arial"/>
                <a:ea typeface="Arial"/>
                <a:cs typeface="Arial"/>
                <a:sym typeface="Arial"/>
              </a:rPr>
              <a:t>Activo emitido por el Tesoro público y con vencimiento inferior a 18 meses.</a:t>
            </a:r>
          </a:p>
          <a:p>
            <a:pPr marL="342900" marR="0" lvl="0" indent="-330200" algn="l" rtl="0">
              <a:lnSpc>
                <a:spcPct val="107000"/>
              </a:lnSpc>
              <a:spcBef>
                <a:spcPts val="0"/>
              </a:spcBef>
              <a:spcAft>
                <a:spcPts val="800"/>
              </a:spcAft>
              <a:buClr>
                <a:schemeClr val="dk1"/>
              </a:buClr>
              <a:buSzPct val="100000"/>
              <a:buFont typeface="Arial"/>
              <a:buChar char="•"/>
            </a:pPr>
            <a:r>
              <a:rPr lang="es-MX" sz="2200" b="0" i="0" u="none" strike="noStrike" cap="none" baseline="0">
                <a:solidFill>
                  <a:schemeClr val="dk1"/>
                </a:solidFill>
                <a:latin typeface="Arial"/>
                <a:ea typeface="Arial"/>
                <a:cs typeface="Arial"/>
                <a:sym typeface="Arial"/>
              </a:rPr>
              <a:t>Se emiten a seis y doce meses.</a:t>
            </a:r>
          </a:p>
          <a:p>
            <a:pPr marL="342900" marR="0" lvl="0" indent="-330200" algn="l" rtl="0">
              <a:lnSpc>
                <a:spcPct val="107000"/>
              </a:lnSpc>
              <a:spcBef>
                <a:spcPts val="0"/>
              </a:spcBef>
              <a:spcAft>
                <a:spcPts val="800"/>
              </a:spcAft>
              <a:buClr>
                <a:schemeClr val="dk1"/>
              </a:buClr>
              <a:buSzPct val="100000"/>
              <a:buFont typeface="Arial"/>
              <a:buChar char="•"/>
            </a:pPr>
            <a:r>
              <a:rPr lang="es-MX" sz="2200" b="0" i="0" u="none" strike="noStrike" cap="none" baseline="0">
                <a:solidFill>
                  <a:schemeClr val="dk1"/>
                </a:solidFill>
                <a:latin typeface="Arial"/>
                <a:ea typeface="Arial"/>
                <a:cs typeface="Arial"/>
                <a:sym typeface="Arial"/>
              </a:rPr>
              <a:t>Activo muy adecuado para inversiones muy seguras a corto y medio plazo.</a:t>
            </a:r>
          </a:p>
          <a:p>
            <a:pPr marL="342900" marR="0" lvl="0" indent="-330200" algn="l" rtl="0">
              <a:lnSpc>
                <a:spcPct val="107000"/>
              </a:lnSpc>
              <a:spcBef>
                <a:spcPts val="0"/>
              </a:spcBef>
              <a:spcAft>
                <a:spcPts val="800"/>
              </a:spcAft>
              <a:buClr>
                <a:schemeClr val="dk1"/>
              </a:buClr>
              <a:buSzPct val="100000"/>
              <a:buFont typeface="Arial"/>
              <a:buChar char="•"/>
            </a:pPr>
            <a:r>
              <a:rPr lang="es-MX" sz="2200" b="0" i="0" u="none" strike="noStrike" cap="none" baseline="0">
                <a:solidFill>
                  <a:schemeClr val="dk1"/>
                </a:solidFill>
                <a:latin typeface="Arial"/>
                <a:ea typeface="Arial"/>
                <a:cs typeface="Arial"/>
                <a:sym typeface="Arial"/>
              </a:rPr>
              <a:t>Se emiten mediante subasta. </a:t>
            </a:r>
          </a:p>
          <a:p>
            <a:pPr marL="342900" marR="0" lvl="0" indent="-330200" algn="l" rtl="0">
              <a:lnSpc>
                <a:spcPct val="107000"/>
              </a:lnSpc>
              <a:spcBef>
                <a:spcPts val="0"/>
              </a:spcBef>
              <a:spcAft>
                <a:spcPts val="800"/>
              </a:spcAft>
              <a:buClr>
                <a:schemeClr val="dk1"/>
              </a:buClr>
              <a:buSzPct val="100000"/>
              <a:buFont typeface="Arial"/>
              <a:buChar char="•"/>
            </a:pPr>
            <a:r>
              <a:rPr lang="es-MX" sz="2200" b="0" i="0" u="none" strike="noStrike" cap="none" baseline="0">
                <a:solidFill>
                  <a:schemeClr val="dk1"/>
                </a:solidFill>
                <a:latin typeface="Arial"/>
                <a:ea typeface="Arial"/>
                <a:cs typeface="Arial"/>
                <a:sym typeface="Arial"/>
              </a:rPr>
              <a:t>Son valores emitidos al descuento.</a:t>
            </a:r>
          </a:p>
        </p:txBody>
      </p:sp>
      <p:sp>
        <p:nvSpPr>
          <p:cNvPr id="5" name="Shape 188"/>
          <p:cNvSpPr/>
          <p:nvPr/>
        </p:nvSpPr>
        <p:spPr>
          <a:xfrm>
            <a:off x="2589143" y="2135567"/>
            <a:ext cx="2809800" cy="2848200"/>
          </a:xfrm>
          <a:prstGeom prst="rect">
            <a:avLst/>
          </a:prstGeom>
          <a:blipFill rotWithShape="1">
            <a:blip r:embed="rId3">
              <a:alphaModFix/>
            </a:blip>
            <a:tile tx="0" ty="0" sx="100000" sy="100000" flip="none" algn="tl"/>
          </a:blipFill>
          <a:ln>
            <a:noFill/>
          </a:ln>
        </p:spPr>
        <p:txBody>
          <a:bodyPr lIns="91425" tIns="45700" rIns="91425" bIns="45700" anchor="t" anchorCtr="0">
            <a:noAutofit/>
          </a:bodyPr>
          <a:lstStyle/>
          <a:p>
            <a:pPr marL="0" marR="0" lvl="0" indent="0" algn="ctr" rtl="0">
              <a:spcBef>
                <a:spcPts val="0"/>
              </a:spcBef>
              <a:buSzPct val="25000"/>
              <a:buNone/>
            </a:pPr>
            <a:r>
              <a:rPr lang="es-MX" sz="2400" b="0" i="0" u="none" strike="noStrike" cap="none" baseline="0">
                <a:solidFill>
                  <a:schemeClr val="dk1"/>
                </a:solidFill>
                <a:latin typeface="Arial"/>
                <a:ea typeface="Arial"/>
                <a:cs typeface="Arial"/>
                <a:sym typeface="Arial"/>
              </a:rPr>
              <a:t>El importe mínimo de cada petición es de 1.000 euros, y las peticiones por importe superior han de ser múltiplos de 1.000 euros.</a:t>
            </a:r>
          </a:p>
        </p:txBody>
      </p:sp>
      <p:sp>
        <p:nvSpPr>
          <p:cNvPr id="6" name="6 Botón de acción: Volver">
            <a:hlinkClick r:id="rId4" action="ppaction://hlinksldjump" highlightClick="1"/>
          </p:cNvPr>
          <p:cNvSpPr/>
          <p:nvPr/>
        </p:nvSpPr>
        <p:spPr>
          <a:xfrm>
            <a:off x="1994687" y="5599696"/>
            <a:ext cx="648072" cy="476672"/>
          </a:xfrm>
          <a:prstGeom prst="actionButtonReturn">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xmlns="" val="2047853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10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10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10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6 Rectángulo"/>
          <p:cNvSpPr/>
          <p:nvPr/>
        </p:nvSpPr>
        <p:spPr>
          <a:xfrm>
            <a:off x="971550" y="1412875"/>
            <a:ext cx="8064500" cy="4968875"/>
          </a:xfrm>
          <a:prstGeom prst="rect">
            <a:avLst/>
          </a:prstGeom>
          <a:ln w="38100">
            <a:solidFill>
              <a:schemeClr val="accent1"/>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MX"/>
          </a:p>
        </p:txBody>
      </p:sp>
      <p:sp>
        <p:nvSpPr>
          <p:cNvPr id="3" name="5 Título"/>
          <p:cNvSpPr txBox="1">
            <a:spLocks/>
          </p:cNvSpPr>
          <p:nvPr/>
        </p:nvSpPr>
        <p:spPr>
          <a:xfrm>
            <a:off x="900113" y="269875"/>
            <a:ext cx="8372475" cy="939800"/>
          </a:xfrm>
          <a:prstGeom prst="rect">
            <a:avLst/>
          </a:prstGeom>
        </p:spPr>
        <p:txBody>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defRPr/>
            </a:pPr>
            <a:r>
              <a:rPr lang="es-MX" b="1" dirty="0" smtClean="0">
                <a:latin typeface="Times New Roman" pitchFamily="18" charset="0"/>
                <a:cs typeface="Times New Roman" pitchFamily="18" charset="0"/>
              </a:rPr>
              <a:t>justificación</a:t>
            </a:r>
            <a:endParaRPr lang="es-MX" b="1" dirty="0">
              <a:latin typeface="Times New Roman" pitchFamily="18" charset="0"/>
              <a:cs typeface="Times New Roman" pitchFamily="18" charset="0"/>
            </a:endParaRPr>
          </a:p>
        </p:txBody>
      </p:sp>
      <p:sp>
        <p:nvSpPr>
          <p:cNvPr id="4" name="6 Marcador de contenido"/>
          <p:cNvSpPr txBox="1">
            <a:spLocks/>
          </p:cNvSpPr>
          <p:nvPr/>
        </p:nvSpPr>
        <p:spPr>
          <a:xfrm>
            <a:off x="1000125" y="1555750"/>
            <a:ext cx="7893050" cy="4752975"/>
          </a:xfrm>
          <a:prstGeom prst="rect">
            <a:avLst/>
          </a:prstGeom>
        </p:spPr>
        <p:txBody>
          <a:bodyPr>
            <a:normAutofit fontScale="70000" lnSpcReduction="20000"/>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algn="just">
              <a:buFont typeface="Wingdings 2" panose="05020102010507070707" pitchFamily="18" charset="2"/>
              <a:buNone/>
              <a:defRPr/>
            </a:pPr>
            <a:endParaRPr lang="es-MX" sz="2900" dirty="0" smtClean="0">
              <a:latin typeface="Times New Roman" pitchFamily="18" charset="0"/>
              <a:cs typeface="Times New Roman" pitchFamily="18" charset="0"/>
            </a:endParaRPr>
          </a:p>
          <a:p>
            <a:pPr marL="0" algn="just">
              <a:buFont typeface="Wingdings 2" panose="05020102010507070707" pitchFamily="18" charset="2"/>
              <a:buNone/>
              <a:defRPr/>
            </a:pPr>
            <a:r>
              <a:rPr lang="es-MX" sz="2400" b="1" dirty="0" smtClean="0">
                <a:solidFill>
                  <a:schemeClr val="tx2">
                    <a:lumMod val="75000"/>
                  </a:schemeClr>
                </a:solidFill>
                <a:latin typeface="Times New Roman" pitchFamily="18" charset="0"/>
                <a:cs typeface="Times New Roman" pitchFamily="18" charset="0"/>
              </a:rPr>
              <a:t>Dentro de las operaciones que se realizan a nivel internacional, las de divisas ocupan el primer lugar. Como cualquier otro mercado, existe para permitir que los compradores y vendedores de bienes (en este caso monedas) puedan realizar transacciones e intercambio de sus activos.</a:t>
            </a:r>
          </a:p>
          <a:p>
            <a:pPr marL="0" algn="just">
              <a:buFont typeface="Wingdings 2" panose="05020102010507070707" pitchFamily="18" charset="2"/>
              <a:buNone/>
              <a:defRPr/>
            </a:pPr>
            <a:r>
              <a:rPr lang="es-MX" sz="2400" b="1" dirty="0" smtClean="0">
                <a:solidFill>
                  <a:schemeClr val="tx2">
                    <a:lumMod val="75000"/>
                  </a:schemeClr>
                </a:solidFill>
                <a:latin typeface="Times New Roman" pitchFamily="18" charset="0"/>
                <a:cs typeface="Times New Roman" pitchFamily="18" charset="0"/>
              </a:rPr>
              <a:t>No se puede subestimarla importancia de este mercado. El precio al que se compra o venden las diferentes monedas pueden dictar la viabilidad de la política económica de un gobierno.</a:t>
            </a:r>
          </a:p>
          <a:p>
            <a:pPr marL="0" algn="just">
              <a:buFont typeface="Wingdings 2" panose="05020102010507070707" pitchFamily="18" charset="2"/>
              <a:buNone/>
              <a:defRPr/>
            </a:pPr>
            <a:r>
              <a:rPr lang="es-MX" sz="2400" b="1" dirty="0" smtClean="0">
                <a:solidFill>
                  <a:schemeClr val="tx2">
                    <a:lumMod val="75000"/>
                  </a:schemeClr>
                </a:solidFill>
                <a:latin typeface="Times New Roman" pitchFamily="18" charset="0"/>
                <a:cs typeface="Times New Roman" pitchFamily="18" charset="0"/>
              </a:rPr>
              <a:t>Parte fundamental donde se desarrolla el mercado de cambios se concentr</a:t>
            </a:r>
            <a:r>
              <a:rPr lang="es-MX" sz="2400" b="1" dirty="0" smtClean="0">
                <a:solidFill>
                  <a:schemeClr val="tx2">
                    <a:lumMod val="75000"/>
                  </a:schemeClr>
                </a:solidFill>
                <a:latin typeface="Times New Roman" pitchFamily="18" charset="0"/>
                <a:cs typeface="Times New Roman" pitchFamily="18" charset="0"/>
              </a:rPr>
              <a:t>a en el llamado mercado </a:t>
            </a:r>
            <a:r>
              <a:rPr lang="es-MX" sz="2400" b="1" dirty="0" err="1" smtClean="0">
                <a:solidFill>
                  <a:schemeClr val="tx2">
                    <a:lumMod val="75000"/>
                  </a:schemeClr>
                </a:solidFill>
                <a:latin typeface="Times New Roman" pitchFamily="18" charset="0"/>
                <a:cs typeface="Times New Roman" pitchFamily="18" charset="0"/>
              </a:rPr>
              <a:t>forex</a:t>
            </a:r>
            <a:r>
              <a:rPr lang="es-MX" sz="2400" b="1" dirty="0" smtClean="0">
                <a:solidFill>
                  <a:schemeClr val="tx2">
                    <a:lumMod val="75000"/>
                  </a:schemeClr>
                </a:solidFill>
                <a:latin typeface="Times New Roman" pitchFamily="18" charset="0"/>
                <a:cs typeface="Times New Roman" pitchFamily="18" charset="0"/>
              </a:rPr>
              <a:t> (FOREING Exchange). Hablar de mercado de divisas es hablar de este mercado por ello es necesario dedicarle un espacio para su análisis.</a:t>
            </a:r>
            <a:endParaRPr lang="es-MX" sz="2400" b="1" dirty="0" smtClean="0">
              <a:solidFill>
                <a:schemeClr val="tx2">
                  <a:lumMod val="75000"/>
                </a:schemeClr>
              </a:solidFill>
              <a:latin typeface="Times New Roman" pitchFamily="18" charset="0"/>
              <a:cs typeface="Times New Roman" pitchFamily="18" charset="0"/>
            </a:endParaRPr>
          </a:p>
          <a:p>
            <a:pPr marL="0">
              <a:defRPr/>
            </a:pPr>
            <a:endParaRPr lang="es-MX" dirty="0"/>
          </a:p>
        </p:txBody>
      </p:sp>
    </p:spTree>
    <p:extLst>
      <p:ext uri="{BB962C8B-B14F-4D97-AF65-F5344CB8AC3E}">
        <p14:creationId xmlns:p14="http://schemas.microsoft.com/office/powerpoint/2010/main" xmlns="" val="1731185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201"/>
          <p:cNvSpPr txBox="1"/>
          <p:nvPr/>
        </p:nvSpPr>
        <p:spPr>
          <a:xfrm>
            <a:off x="-1638000" y="1629000"/>
            <a:ext cx="8171642" cy="698633"/>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Arial"/>
              <a:buNone/>
            </a:pPr>
            <a:r>
              <a:rPr lang="es-MX" sz="3600" b="0" i="0" u="none" strike="noStrike" cap="none" baseline="0">
                <a:solidFill>
                  <a:schemeClr val="dk1"/>
                </a:solidFill>
                <a:latin typeface="Arial"/>
                <a:ea typeface="Arial"/>
                <a:cs typeface="Arial"/>
                <a:sym typeface="Arial"/>
              </a:rPr>
              <a:t>Letra de cambio</a:t>
            </a:r>
          </a:p>
        </p:txBody>
      </p:sp>
      <p:pic>
        <p:nvPicPr>
          <p:cNvPr id="11" name="Shape 202"/>
          <p:cNvPicPr preferRelativeResize="0"/>
          <p:nvPr/>
        </p:nvPicPr>
        <p:blipFill rotWithShape="1">
          <a:blip r:embed="rId2">
            <a:alphaModFix/>
          </a:blip>
          <a:srcRect/>
          <a:stretch/>
        </p:blipFill>
        <p:spPr>
          <a:xfrm>
            <a:off x="223434" y="2709000"/>
            <a:ext cx="5938514" cy="3600000"/>
          </a:xfrm>
          <a:prstGeom prst="rect">
            <a:avLst/>
          </a:prstGeom>
          <a:noFill/>
          <a:ln>
            <a:noFill/>
          </a:ln>
        </p:spPr>
      </p:pic>
      <p:sp>
        <p:nvSpPr>
          <p:cNvPr id="12" name="Shape 203"/>
          <p:cNvSpPr/>
          <p:nvPr/>
        </p:nvSpPr>
        <p:spPr>
          <a:xfrm>
            <a:off x="4572000" y="-64983"/>
            <a:ext cx="4572000" cy="6922983"/>
          </a:xfrm>
          <a:prstGeom prst="rect">
            <a:avLst/>
          </a:prstGeom>
          <a:solidFill>
            <a:srgbClr val="366092">
              <a:alpha val="57647"/>
            </a:srgbClr>
          </a:solidFill>
          <a:ln>
            <a:noFill/>
          </a:ln>
        </p:spPr>
        <p:txBody>
          <a:bodyPr lIns="91425" tIns="45700" rIns="91425" bIns="45700" anchor="t" anchorCtr="0">
            <a:noAutofit/>
          </a:bodyPr>
          <a:lstStyle/>
          <a:p>
            <a:pPr marL="0" marR="0" lvl="0" indent="0" algn="just" rtl="0">
              <a:lnSpc>
                <a:spcPct val="107000"/>
              </a:lnSpc>
              <a:spcBef>
                <a:spcPts val="0"/>
              </a:spcBef>
              <a:spcAft>
                <a:spcPts val="800"/>
              </a:spcAft>
              <a:buSzPct val="25000"/>
              <a:buNone/>
            </a:pPr>
            <a:r>
              <a:rPr lang="es-MX" sz="2000" b="0" i="0" u="none" strike="noStrike" cap="none" baseline="0" dirty="0">
                <a:solidFill>
                  <a:schemeClr val="dk1"/>
                </a:solidFill>
                <a:latin typeface="Arial"/>
                <a:ea typeface="Arial"/>
                <a:cs typeface="Arial"/>
                <a:sym typeface="Arial"/>
              </a:rPr>
              <a:t> </a:t>
            </a:r>
          </a:p>
          <a:p>
            <a:pPr marL="0" marR="0" lvl="0" indent="0" algn="just" rtl="0">
              <a:lnSpc>
                <a:spcPct val="107000"/>
              </a:lnSpc>
              <a:spcBef>
                <a:spcPts val="0"/>
              </a:spcBef>
              <a:spcAft>
                <a:spcPts val="800"/>
              </a:spcAft>
              <a:buNone/>
            </a:pPr>
            <a:endParaRPr sz="2000" b="0" i="0" u="none" strike="noStrike" cap="none" baseline="0" dirty="0">
              <a:solidFill>
                <a:schemeClr val="dk1"/>
              </a:solidFill>
              <a:latin typeface="Arial"/>
              <a:ea typeface="Arial"/>
              <a:cs typeface="Arial"/>
              <a:sym typeface="Arial"/>
            </a:endParaRPr>
          </a:p>
          <a:p>
            <a:pPr marL="0" marR="0" lvl="0" indent="0" algn="just" rtl="0">
              <a:lnSpc>
                <a:spcPct val="107000"/>
              </a:lnSpc>
              <a:spcBef>
                <a:spcPts val="0"/>
              </a:spcBef>
              <a:spcAft>
                <a:spcPts val="800"/>
              </a:spcAft>
              <a:buNone/>
            </a:pPr>
            <a:endParaRPr sz="2000" b="0" i="0" u="none" strike="noStrike" cap="none" baseline="0" dirty="0">
              <a:solidFill>
                <a:schemeClr val="dk1"/>
              </a:solidFill>
              <a:latin typeface="Arial"/>
              <a:ea typeface="Arial"/>
              <a:cs typeface="Arial"/>
              <a:sym typeface="Arial"/>
            </a:endParaRPr>
          </a:p>
          <a:p>
            <a:pPr marL="342900" marR="0" lvl="0" indent="-330200" algn="just" rtl="0">
              <a:lnSpc>
                <a:spcPct val="107000"/>
              </a:lnSpc>
              <a:spcBef>
                <a:spcPts val="0"/>
              </a:spcBef>
              <a:spcAft>
                <a:spcPts val="800"/>
              </a:spcAft>
              <a:buClr>
                <a:schemeClr val="dk1"/>
              </a:buClr>
              <a:buSzPct val="100000"/>
              <a:buFont typeface="Arial"/>
              <a:buChar char="•"/>
            </a:pPr>
            <a:r>
              <a:rPr lang="es-MX" sz="2200" b="0" i="0" u="none" strike="noStrike" cap="none" baseline="0" dirty="0">
                <a:solidFill>
                  <a:schemeClr val="dk1"/>
                </a:solidFill>
                <a:latin typeface="Arial"/>
                <a:ea typeface="Arial"/>
                <a:cs typeface="Arial"/>
                <a:sym typeface="Arial"/>
              </a:rPr>
              <a:t>El librador es la persona que emite la letra.</a:t>
            </a:r>
          </a:p>
          <a:p>
            <a:pPr marL="342900" marR="0" lvl="0" indent="-330200" algn="just" rtl="0">
              <a:lnSpc>
                <a:spcPct val="107000"/>
              </a:lnSpc>
              <a:spcBef>
                <a:spcPts val="0"/>
              </a:spcBef>
              <a:spcAft>
                <a:spcPts val="800"/>
              </a:spcAft>
              <a:buClr>
                <a:schemeClr val="dk1"/>
              </a:buClr>
              <a:buSzPct val="100000"/>
              <a:buFont typeface="Arial"/>
              <a:buChar char="•"/>
            </a:pPr>
            <a:r>
              <a:rPr lang="es-MX" sz="2200" b="0" i="0" u="none" strike="noStrike" cap="none" baseline="0" dirty="0">
                <a:solidFill>
                  <a:schemeClr val="dk1"/>
                </a:solidFill>
                <a:latin typeface="Arial"/>
                <a:ea typeface="Arial"/>
                <a:cs typeface="Arial"/>
                <a:sym typeface="Arial"/>
              </a:rPr>
              <a:t>El librado es la persona que en condiciones normales paga la letra. </a:t>
            </a:r>
          </a:p>
          <a:p>
            <a:pPr marL="0" marR="0" lvl="0" indent="0" algn="just" rtl="0">
              <a:lnSpc>
                <a:spcPct val="107000"/>
              </a:lnSpc>
              <a:spcBef>
                <a:spcPts val="0"/>
              </a:spcBef>
              <a:spcAft>
                <a:spcPts val="800"/>
              </a:spcAft>
              <a:buNone/>
            </a:pPr>
            <a:endParaRPr sz="2200" b="0" i="0" u="none" strike="noStrike" cap="none" baseline="0" dirty="0">
              <a:solidFill>
                <a:schemeClr val="dk1"/>
              </a:solidFill>
              <a:latin typeface="Arial"/>
              <a:ea typeface="Arial"/>
              <a:cs typeface="Arial"/>
              <a:sym typeface="Arial"/>
            </a:endParaRPr>
          </a:p>
          <a:p>
            <a:pPr marL="0" marR="0" lvl="0" indent="0" algn="just" rtl="0">
              <a:lnSpc>
                <a:spcPct val="107000"/>
              </a:lnSpc>
              <a:spcBef>
                <a:spcPts val="0"/>
              </a:spcBef>
              <a:spcAft>
                <a:spcPts val="800"/>
              </a:spcAft>
              <a:buSzPct val="25000"/>
              <a:buNone/>
            </a:pPr>
            <a:r>
              <a:rPr lang="es-MX" sz="2200" b="0" i="0" u="none" strike="noStrike" cap="none" baseline="0" dirty="0">
                <a:solidFill>
                  <a:schemeClr val="dk1"/>
                </a:solidFill>
                <a:latin typeface="Arial"/>
                <a:ea typeface="Arial"/>
                <a:cs typeface="Arial"/>
                <a:sym typeface="Arial"/>
              </a:rPr>
              <a:t>El librado para quedar comprometido a pagar la letra tiene que aceptarla. </a:t>
            </a:r>
          </a:p>
          <a:p>
            <a:pPr marL="0" marR="0" lvl="0" indent="0" algn="just" rtl="0">
              <a:lnSpc>
                <a:spcPct val="107000"/>
              </a:lnSpc>
              <a:spcBef>
                <a:spcPts val="0"/>
              </a:spcBef>
              <a:spcAft>
                <a:spcPts val="800"/>
              </a:spcAft>
              <a:buNone/>
            </a:pPr>
            <a:endParaRPr sz="2200" b="0" i="0" u="none" strike="noStrike" cap="none" baseline="0" dirty="0">
              <a:solidFill>
                <a:schemeClr val="dk1"/>
              </a:solidFill>
              <a:latin typeface="Arial"/>
              <a:ea typeface="Arial"/>
              <a:cs typeface="Arial"/>
              <a:sym typeface="Arial"/>
            </a:endParaRPr>
          </a:p>
          <a:p>
            <a:pPr marL="342900" marR="0" lvl="0" indent="-330200" algn="just" rtl="0">
              <a:lnSpc>
                <a:spcPct val="107000"/>
              </a:lnSpc>
              <a:spcBef>
                <a:spcPts val="0"/>
              </a:spcBef>
              <a:spcAft>
                <a:spcPts val="800"/>
              </a:spcAft>
              <a:buClr>
                <a:schemeClr val="dk1"/>
              </a:buClr>
              <a:buSzPct val="100000"/>
              <a:buFont typeface="Arial"/>
              <a:buChar char="•"/>
            </a:pPr>
            <a:r>
              <a:rPr lang="es-MX" sz="2200" b="0" i="0" u="none" strike="noStrike" cap="none" baseline="0" dirty="0">
                <a:solidFill>
                  <a:schemeClr val="dk1"/>
                </a:solidFill>
                <a:latin typeface="Arial"/>
                <a:ea typeface="Arial"/>
                <a:cs typeface="Arial"/>
                <a:sym typeface="Arial"/>
              </a:rPr>
              <a:t>El tenedor o tomador es la entidad a quien se ha de efectuar el pago, es decir quien cobra en nombre del librador .</a:t>
            </a:r>
          </a:p>
          <a:p>
            <a:pPr marL="0" marR="0" lvl="0" indent="0" algn="just" rtl="0">
              <a:lnSpc>
                <a:spcPct val="107000"/>
              </a:lnSpc>
              <a:spcBef>
                <a:spcPts val="0"/>
              </a:spcBef>
              <a:spcAft>
                <a:spcPts val="800"/>
              </a:spcAft>
              <a:buNone/>
            </a:pPr>
            <a:endParaRPr sz="2000" b="0" i="0" u="none" strike="noStrike" cap="none" baseline="0" dirty="0">
              <a:solidFill>
                <a:schemeClr val="dk1"/>
              </a:solidFill>
              <a:latin typeface="Arial"/>
              <a:ea typeface="Arial"/>
              <a:cs typeface="Arial"/>
              <a:sym typeface="Arial"/>
            </a:endParaRPr>
          </a:p>
          <a:p>
            <a:pPr marL="0" marR="0" lvl="0" indent="0" algn="just" rtl="0">
              <a:lnSpc>
                <a:spcPct val="107000"/>
              </a:lnSpc>
              <a:spcBef>
                <a:spcPts val="0"/>
              </a:spcBef>
              <a:spcAft>
                <a:spcPts val="800"/>
              </a:spcAft>
              <a:buNone/>
            </a:pPr>
            <a:endParaRPr sz="2000" b="0" i="0" u="none" strike="noStrike" cap="none" baseline="0" dirty="0">
              <a:solidFill>
                <a:schemeClr val="dk1"/>
              </a:solidFill>
              <a:latin typeface="Arial"/>
              <a:ea typeface="Arial"/>
              <a:cs typeface="Arial"/>
              <a:sym typeface="Arial"/>
            </a:endParaRPr>
          </a:p>
          <a:p>
            <a:pPr marL="0" marR="0" lvl="0" indent="0" algn="just" rtl="0">
              <a:lnSpc>
                <a:spcPct val="107000"/>
              </a:lnSpc>
              <a:spcBef>
                <a:spcPts val="0"/>
              </a:spcBef>
              <a:spcAft>
                <a:spcPts val="800"/>
              </a:spcAft>
              <a:buNone/>
            </a:pPr>
            <a:endParaRPr sz="2000" b="0" i="0" u="none" strike="noStrike" cap="none" baseline="0" dirty="0">
              <a:solidFill>
                <a:schemeClr val="dk1"/>
              </a:solidFill>
              <a:latin typeface="Arial"/>
              <a:ea typeface="Arial"/>
              <a:cs typeface="Arial"/>
              <a:sym typeface="Arial"/>
            </a:endParaRPr>
          </a:p>
          <a:p>
            <a:pPr marL="0" marR="0" lvl="0" indent="0" algn="just" rtl="0">
              <a:lnSpc>
                <a:spcPct val="107000"/>
              </a:lnSpc>
              <a:spcBef>
                <a:spcPts val="0"/>
              </a:spcBef>
              <a:spcAft>
                <a:spcPts val="800"/>
              </a:spcAft>
              <a:buNone/>
            </a:pPr>
            <a:endParaRPr sz="2000" b="0" i="0" u="none" strike="noStrike" cap="none" baseline="0" dirty="0">
              <a:solidFill>
                <a:schemeClr val="dk1"/>
              </a:solidFill>
              <a:latin typeface="Arial"/>
              <a:ea typeface="Arial"/>
              <a:cs typeface="Arial"/>
              <a:sym typeface="Arial"/>
            </a:endParaRPr>
          </a:p>
          <a:p>
            <a:pPr marL="0" marR="0" lvl="0" indent="0" algn="just" rtl="0">
              <a:lnSpc>
                <a:spcPct val="107000"/>
              </a:lnSpc>
              <a:spcBef>
                <a:spcPts val="0"/>
              </a:spcBef>
              <a:spcAft>
                <a:spcPts val="800"/>
              </a:spcAft>
              <a:buNone/>
            </a:pPr>
            <a:endParaRPr sz="2000" b="0" i="0" u="none" strike="noStrike" cap="none" baseline="0" dirty="0">
              <a:solidFill>
                <a:schemeClr val="dk1"/>
              </a:solidFill>
              <a:latin typeface="Arial"/>
              <a:ea typeface="Arial"/>
              <a:cs typeface="Arial"/>
              <a:sym typeface="Arial"/>
            </a:endParaRPr>
          </a:p>
        </p:txBody>
      </p:sp>
      <p:sp>
        <p:nvSpPr>
          <p:cNvPr id="13" name="Shape 204"/>
          <p:cNvSpPr txBox="1"/>
          <p:nvPr/>
        </p:nvSpPr>
        <p:spPr>
          <a:xfrm>
            <a:off x="628650" y="365126"/>
            <a:ext cx="7886700" cy="90988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Arial"/>
              <a:buNone/>
            </a:pPr>
            <a:r>
              <a:rPr lang="es-MX" sz="4400" b="0" i="0" u="none" strike="noStrike" cap="none" baseline="0">
                <a:solidFill>
                  <a:schemeClr val="dk1"/>
                </a:solidFill>
                <a:latin typeface="Arial"/>
                <a:ea typeface="Arial"/>
                <a:cs typeface="Arial"/>
                <a:sym typeface="Arial"/>
              </a:rPr>
              <a:t>Papeles negociables</a:t>
            </a:r>
          </a:p>
        </p:txBody>
      </p:sp>
      <p:sp>
        <p:nvSpPr>
          <p:cNvPr id="14" name="5 Botón de acción: Volver">
            <a:hlinkClick r:id="rId3" action="ppaction://hlinksldjump" highlightClick="1"/>
          </p:cNvPr>
          <p:cNvSpPr/>
          <p:nvPr/>
        </p:nvSpPr>
        <p:spPr>
          <a:xfrm>
            <a:off x="467544" y="6453336"/>
            <a:ext cx="576064" cy="404664"/>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xmlns="" val="2243144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hape 209"/>
          <p:cNvPicPr preferRelativeResize="0"/>
          <p:nvPr/>
        </p:nvPicPr>
        <p:blipFill rotWithShape="1">
          <a:blip r:embed="rId2">
            <a:alphaModFix/>
          </a:blip>
          <a:srcRect/>
          <a:stretch/>
        </p:blipFill>
        <p:spPr>
          <a:xfrm>
            <a:off x="2032961" y="4139572"/>
            <a:ext cx="1514474" cy="2257425"/>
          </a:xfrm>
          <a:prstGeom prst="rect">
            <a:avLst/>
          </a:prstGeom>
          <a:noFill/>
          <a:ln>
            <a:noFill/>
          </a:ln>
        </p:spPr>
      </p:pic>
      <p:sp>
        <p:nvSpPr>
          <p:cNvPr id="3" name="Shape 210"/>
          <p:cNvSpPr/>
          <p:nvPr/>
        </p:nvSpPr>
        <p:spPr>
          <a:xfrm>
            <a:off x="1880665" y="539572"/>
            <a:ext cx="2519735" cy="1938991"/>
          </a:xfrm>
          <a:prstGeom prst="rect">
            <a:avLst/>
          </a:prstGeom>
          <a:noFill/>
          <a:ln>
            <a:noFill/>
          </a:ln>
        </p:spPr>
        <p:txBody>
          <a:bodyPr lIns="91425" tIns="45700" rIns="91425" bIns="45700" anchor="t" anchorCtr="0">
            <a:noAutofit/>
          </a:bodyPr>
          <a:lstStyle/>
          <a:p>
            <a:pPr marL="0" marR="0" lvl="0" indent="0" algn="just" rtl="0">
              <a:spcBef>
                <a:spcPts val="0"/>
              </a:spcBef>
              <a:buSzPct val="25000"/>
              <a:buNone/>
            </a:pPr>
            <a:r>
              <a:rPr lang="es-MX" sz="2000" b="0" i="0" u="none" strike="noStrike" cap="none" baseline="0">
                <a:solidFill>
                  <a:schemeClr val="dk1"/>
                </a:solidFill>
                <a:latin typeface="Arial"/>
                <a:ea typeface="Arial"/>
                <a:cs typeface="Arial"/>
                <a:sym typeface="Arial"/>
              </a:rPr>
              <a:t>Es un título de crédito (pagaré) por el que el emisor promete pagar a los tenedores, una cierta cantidad de dinero en la fecha de vencimiento. </a:t>
            </a:r>
          </a:p>
        </p:txBody>
      </p:sp>
      <p:grpSp>
        <p:nvGrpSpPr>
          <p:cNvPr id="4" name="Shape 211"/>
          <p:cNvGrpSpPr/>
          <p:nvPr/>
        </p:nvGrpSpPr>
        <p:grpSpPr>
          <a:xfrm>
            <a:off x="1767445" y="1022391"/>
            <a:ext cx="8091028" cy="5056934"/>
            <a:chOff x="4484" y="940245"/>
            <a:chExt cx="8091028" cy="5056934"/>
          </a:xfrm>
        </p:grpSpPr>
        <p:sp>
          <p:nvSpPr>
            <p:cNvPr id="5" name="Shape 212"/>
            <p:cNvSpPr/>
            <p:nvPr/>
          </p:nvSpPr>
          <p:spPr>
            <a:xfrm>
              <a:off x="2750225" y="3468712"/>
              <a:ext cx="445439" cy="1915393"/>
            </a:xfrm>
            <a:custGeom>
              <a:avLst/>
              <a:gdLst/>
              <a:ahLst/>
              <a:cxnLst/>
              <a:rect l="0" t="0" r="0" b="0"/>
              <a:pathLst>
                <a:path w="445440" h="1915394" extrusionOk="0">
                  <a:moveTo>
                    <a:pt x="0" y="0"/>
                  </a:moveTo>
                  <a:lnTo>
                    <a:pt x="222720" y="0"/>
                  </a:lnTo>
                  <a:lnTo>
                    <a:pt x="222720" y="1915394"/>
                  </a:lnTo>
                  <a:lnTo>
                    <a:pt x="445440" y="1915394"/>
                  </a:lnTo>
                </a:path>
              </a:pathLst>
            </a:custGeom>
            <a:noFill/>
            <a:ln w="25400" cap="flat" cmpd="sng">
              <a:solidFill>
                <a:srgbClr val="F79543"/>
              </a:solidFill>
              <a:prstDash val="solid"/>
              <a:round/>
              <a:headEnd type="none" w="med" len="med"/>
              <a:tailEnd type="none" w="med" len="med"/>
            </a:ln>
          </p:spPr>
        </p:sp>
        <p:sp>
          <p:nvSpPr>
            <p:cNvPr id="6" name="Shape 213"/>
            <p:cNvSpPr/>
            <p:nvPr/>
          </p:nvSpPr>
          <p:spPr>
            <a:xfrm>
              <a:off x="2750225" y="3468712"/>
              <a:ext cx="445439" cy="684272"/>
            </a:xfrm>
            <a:custGeom>
              <a:avLst/>
              <a:gdLst/>
              <a:ahLst/>
              <a:cxnLst/>
              <a:rect l="0" t="0" r="0" b="0"/>
              <a:pathLst>
                <a:path w="445440" h="684273" extrusionOk="0">
                  <a:moveTo>
                    <a:pt x="0" y="0"/>
                  </a:moveTo>
                  <a:lnTo>
                    <a:pt x="222720" y="0"/>
                  </a:lnTo>
                  <a:lnTo>
                    <a:pt x="222720" y="684273"/>
                  </a:lnTo>
                  <a:lnTo>
                    <a:pt x="445440" y="684273"/>
                  </a:lnTo>
                </a:path>
              </a:pathLst>
            </a:custGeom>
            <a:noFill/>
            <a:ln w="25400" cap="flat" cmpd="sng">
              <a:solidFill>
                <a:srgbClr val="F79543"/>
              </a:solidFill>
              <a:prstDash val="solid"/>
              <a:round/>
              <a:headEnd type="none" w="med" len="med"/>
              <a:tailEnd type="none" w="med" len="med"/>
            </a:ln>
          </p:spPr>
        </p:sp>
        <p:sp>
          <p:nvSpPr>
            <p:cNvPr id="7" name="Shape 214"/>
            <p:cNvSpPr/>
            <p:nvPr/>
          </p:nvSpPr>
          <p:spPr>
            <a:xfrm>
              <a:off x="5422869" y="3195289"/>
              <a:ext cx="445439" cy="478847"/>
            </a:xfrm>
            <a:custGeom>
              <a:avLst/>
              <a:gdLst/>
              <a:ahLst/>
              <a:cxnLst/>
              <a:rect l="0" t="0" r="0" b="0"/>
              <a:pathLst>
                <a:path w="445440" h="478848" extrusionOk="0">
                  <a:moveTo>
                    <a:pt x="0" y="0"/>
                  </a:moveTo>
                  <a:lnTo>
                    <a:pt x="222720" y="0"/>
                  </a:lnTo>
                  <a:lnTo>
                    <a:pt x="222720" y="478848"/>
                  </a:lnTo>
                  <a:lnTo>
                    <a:pt x="445440" y="478848"/>
                  </a:lnTo>
                </a:path>
              </a:pathLst>
            </a:custGeom>
            <a:noFill/>
            <a:ln w="25400" cap="flat" cmpd="sng">
              <a:solidFill>
                <a:schemeClr val="accent1"/>
              </a:solidFill>
              <a:prstDash val="solid"/>
              <a:round/>
              <a:headEnd type="none" w="med" len="med"/>
              <a:tailEnd type="none" w="med" len="med"/>
            </a:ln>
          </p:spPr>
        </p:sp>
        <p:sp>
          <p:nvSpPr>
            <p:cNvPr id="8" name="Shape 215"/>
            <p:cNvSpPr/>
            <p:nvPr/>
          </p:nvSpPr>
          <p:spPr>
            <a:xfrm>
              <a:off x="5422869" y="2716440"/>
              <a:ext cx="445439" cy="478847"/>
            </a:xfrm>
            <a:custGeom>
              <a:avLst/>
              <a:gdLst/>
              <a:ahLst/>
              <a:cxnLst/>
              <a:rect l="0" t="0" r="0" b="0"/>
              <a:pathLst>
                <a:path w="445440" h="478848" extrusionOk="0">
                  <a:moveTo>
                    <a:pt x="0" y="478848"/>
                  </a:moveTo>
                  <a:lnTo>
                    <a:pt x="222720" y="478848"/>
                  </a:lnTo>
                  <a:lnTo>
                    <a:pt x="222720" y="0"/>
                  </a:lnTo>
                  <a:lnTo>
                    <a:pt x="445440" y="0"/>
                  </a:lnTo>
                </a:path>
              </a:pathLst>
            </a:custGeom>
            <a:noFill/>
            <a:ln w="25400" cap="flat" cmpd="sng">
              <a:solidFill>
                <a:schemeClr val="accent1"/>
              </a:solidFill>
              <a:prstDash val="solid"/>
              <a:round/>
              <a:headEnd type="none" w="med" len="med"/>
              <a:tailEnd type="none" w="med" len="med"/>
            </a:ln>
          </p:spPr>
        </p:sp>
        <p:sp>
          <p:nvSpPr>
            <p:cNvPr id="9" name="Shape 216"/>
            <p:cNvSpPr/>
            <p:nvPr/>
          </p:nvSpPr>
          <p:spPr>
            <a:xfrm>
              <a:off x="2750225" y="3195289"/>
              <a:ext cx="445439" cy="273422"/>
            </a:xfrm>
            <a:custGeom>
              <a:avLst/>
              <a:gdLst/>
              <a:ahLst/>
              <a:cxnLst/>
              <a:rect l="0" t="0" r="0" b="0"/>
              <a:pathLst>
                <a:path w="445440" h="273423" extrusionOk="0">
                  <a:moveTo>
                    <a:pt x="0" y="273423"/>
                  </a:moveTo>
                  <a:lnTo>
                    <a:pt x="222720" y="273423"/>
                  </a:lnTo>
                  <a:lnTo>
                    <a:pt x="222720" y="0"/>
                  </a:lnTo>
                  <a:lnTo>
                    <a:pt x="445440" y="0"/>
                  </a:lnTo>
                </a:path>
              </a:pathLst>
            </a:custGeom>
            <a:noFill/>
            <a:ln w="25400" cap="flat" cmpd="sng">
              <a:solidFill>
                <a:srgbClr val="F79543"/>
              </a:solidFill>
              <a:prstDash val="solid"/>
              <a:round/>
              <a:headEnd type="none" w="med" len="med"/>
              <a:tailEnd type="none" w="med" len="med"/>
            </a:ln>
          </p:spPr>
        </p:sp>
        <p:sp>
          <p:nvSpPr>
            <p:cNvPr id="10" name="Shape 217"/>
            <p:cNvSpPr/>
            <p:nvPr/>
          </p:nvSpPr>
          <p:spPr>
            <a:xfrm>
              <a:off x="2750225" y="2237591"/>
              <a:ext cx="445439" cy="1231120"/>
            </a:xfrm>
            <a:custGeom>
              <a:avLst/>
              <a:gdLst/>
              <a:ahLst/>
              <a:cxnLst/>
              <a:rect l="0" t="0" r="0" b="0"/>
              <a:pathLst>
                <a:path w="445440" h="1231121" extrusionOk="0">
                  <a:moveTo>
                    <a:pt x="0" y="1231121"/>
                  </a:moveTo>
                  <a:lnTo>
                    <a:pt x="222720" y="1231121"/>
                  </a:lnTo>
                  <a:lnTo>
                    <a:pt x="222720" y="0"/>
                  </a:lnTo>
                  <a:lnTo>
                    <a:pt x="445440" y="0"/>
                  </a:lnTo>
                </a:path>
              </a:pathLst>
            </a:custGeom>
            <a:noFill/>
            <a:ln w="25400" cap="flat" cmpd="sng">
              <a:solidFill>
                <a:srgbClr val="F79543"/>
              </a:solidFill>
              <a:prstDash val="solid"/>
              <a:round/>
              <a:headEnd type="none" w="med" len="med"/>
              <a:tailEnd type="none" w="med" len="med"/>
            </a:ln>
          </p:spPr>
        </p:sp>
        <p:sp>
          <p:nvSpPr>
            <p:cNvPr id="11" name="Shape 218"/>
            <p:cNvSpPr/>
            <p:nvPr/>
          </p:nvSpPr>
          <p:spPr>
            <a:xfrm>
              <a:off x="2750225" y="1279894"/>
              <a:ext cx="445439" cy="2188817"/>
            </a:xfrm>
            <a:custGeom>
              <a:avLst/>
              <a:gdLst/>
              <a:ahLst/>
              <a:cxnLst/>
              <a:rect l="0" t="0" r="0" b="0"/>
              <a:pathLst>
                <a:path w="445440" h="2188818" extrusionOk="0">
                  <a:moveTo>
                    <a:pt x="0" y="2188818"/>
                  </a:moveTo>
                  <a:lnTo>
                    <a:pt x="222720" y="2188818"/>
                  </a:lnTo>
                  <a:lnTo>
                    <a:pt x="222720" y="0"/>
                  </a:lnTo>
                  <a:lnTo>
                    <a:pt x="445440" y="0"/>
                  </a:lnTo>
                </a:path>
              </a:pathLst>
            </a:custGeom>
            <a:noFill/>
            <a:ln w="25400" cap="flat" cmpd="sng">
              <a:solidFill>
                <a:srgbClr val="F79543"/>
              </a:solidFill>
              <a:prstDash val="solid"/>
              <a:round/>
              <a:headEnd type="none" w="med" len="med"/>
              <a:tailEnd type="none" w="med" len="med"/>
            </a:ln>
          </p:spPr>
        </p:sp>
        <p:sp>
          <p:nvSpPr>
            <p:cNvPr id="12" name="Shape 219"/>
            <p:cNvSpPr/>
            <p:nvPr/>
          </p:nvSpPr>
          <p:spPr>
            <a:xfrm>
              <a:off x="4484" y="3075532"/>
              <a:ext cx="2745739" cy="786361"/>
            </a:xfrm>
            <a:prstGeom prst="rect">
              <a:avLst/>
            </a:prstGeom>
            <a:solidFill>
              <a:schemeClr val="accent4"/>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3" name="Shape 220"/>
            <p:cNvSpPr txBox="1"/>
            <p:nvPr/>
          </p:nvSpPr>
          <p:spPr>
            <a:xfrm>
              <a:off x="4484" y="3075532"/>
              <a:ext cx="2745739" cy="786361"/>
            </a:xfrm>
            <a:prstGeom prst="rect">
              <a:avLst/>
            </a:prstGeom>
            <a:noFill/>
            <a:ln>
              <a:noFill/>
            </a:ln>
          </p:spPr>
          <p:txBody>
            <a:bodyPr lIns="17775" tIns="17775" rIns="17775" bIns="17775" anchor="ctr" anchorCtr="0">
              <a:noAutofit/>
            </a:bodyPr>
            <a:lstStyle/>
            <a:p>
              <a:pPr marL="0" marR="0" lvl="0" indent="0" algn="ctr" rtl="0">
                <a:lnSpc>
                  <a:spcPct val="90000"/>
                </a:lnSpc>
                <a:spcBef>
                  <a:spcPts val="0"/>
                </a:spcBef>
                <a:spcAft>
                  <a:spcPts val="980"/>
                </a:spcAft>
                <a:buSzPct val="25000"/>
                <a:buNone/>
              </a:pPr>
              <a:r>
                <a:rPr lang="es-MX" sz="2800" b="0" i="0" u="none" strike="noStrike" cap="none" baseline="0">
                  <a:solidFill>
                    <a:schemeClr val="lt1"/>
                  </a:solidFill>
                  <a:latin typeface="Arial"/>
                  <a:ea typeface="Arial"/>
                  <a:cs typeface="Arial"/>
                  <a:sym typeface="Arial"/>
                </a:rPr>
                <a:t>Papel comercial</a:t>
              </a:r>
            </a:p>
          </p:txBody>
        </p:sp>
        <p:sp>
          <p:nvSpPr>
            <p:cNvPr id="14" name="Shape 221"/>
            <p:cNvSpPr/>
            <p:nvPr/>
          </p:nvSpPr>
          <p:spPr>
            <a:xfrm>
              <a:off x="3195666" y="940245"/>
              <a:ext cx="2227203" cy="679297"/>
            </a:xfrm>
            <a:prstGeom prst="rect">
              <a:avLst/>
            </a:prstGeom>
            <a:solidFill>
              <a:srgbClr val="F79543"/>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5" name="Shape 222"/>
            <p:cNvSpPr txBox="1"/>
            <p:nvPr/>
          </p:nvSpPr>
          <p:spPr>
            <a:xfrm>
              <a:off x="3195666" y="940245"/>
              <a:ext cx="2227199" cy="679200"/>
            </a:xfrm>
            <a:prstGeom prst="rect">
              <a:avLst/>
            </a:prstGeom>
            <a:noFill/>
            <a:ln>
              <a:noFill/>
            </a:ln>
          </p:spPr>
          <p:txBody>
            <a:bodyPr lIns="11425" tIns="11425" rIns="11425" bIns="11425" anchor="ctr" anchorCtr="0">
              <a:noAutofit/>
            </a:bodyPr>
            <a:lstStyle/>
            <a:p>
              <a:pPr marL="0" marR="0" lvl="0" indent="0" algn="ctr" rtl="0">
                <a:lnSpc>
                  <a:spcPct val="90000"/>
                </a:lnSpc>
                <a:spcBef>
                  <a:spcPts val="0"/>
                </a:spcBef>
                <a:spcAft>
                  <a:spcPts val="630"/>
                </a:spcAft>
                <a:buSzPct val="25000"/>
                <a:buNone/>
              </a:pPr>
              <a:r>
                <a:rPr lang="es-MX" sz="1800" b="0" i="0" u="none" strike="noStrike" cap="none" baseline="0">
                  <a:solidFill>
                    <a:schemeClr val="lt1"/>
                  </a:solidFill>
                  <a:latin typeface="Arial"/>
                  <a:ea typeface="Arial"/>
                  <a:cs typeface="Arial"/>
                  <a:sym typeface="Arial"/>
                </a:rPr>
                <a:t>Instrumento de deuda empresarial a corto plazo. </a:t>
              </a:r>
            </a:p>
          </p:txBody>
        </p:sp>
        <p:sp>
          <p:nvSpPr>
            <p:cNvPr id="16" name="Shape 223"/>
            <p:cNvSpPr/>
            <p:nvPr/>
          </p:nvSpPr>
          <p:spPr>
            <a:xfrm>
              <a:off x="3195666" y="1897942"/>
              <a:ext cx="2227203" cy="679297"/>
            </a:xfrm>
            <a:prstGeom prst="rect">
              <a:avLst/>
            </a:prstGeom>
            <a:solidFill>
              <a:srgbClr val="F79543"/>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7" name="Shape 224"/>
            <p:cNvSpPr txBox="1"/>
            <p:nvPr/>
          </p:nvSpPr>
          <p:spPr>
            <a:xfrm>
              <a:off x="3195666" y="1897942"/>
              <a:ext cx="2227203" cy="679297"/>
            </a:xfrm>
            <a:prstGeom prst="rect">
              <a:avLst/>
            </a:prstGeom>
            <a:noFill/>
            <a:ln>
              <a:noFill/>
            </a:ln>
          </p:spPr>
          <p:txBody>
            <a:bodyPr lIns="10150" tIns="10150" rIns="10150" bIns="10150" anchor="ctr" anchorCtr="0">
              <a:noAutofit/>
            </a:bodyPr>
            <a:lstStyle/>
            <a:p>
              <a:pPr marL="0" marR="0" lvl="0" indent="0" algn="ctr" rtl="0">
                <a:lnSpc>
                  <a:spcPct val="90000"/>
                </a:lnSpc>
                <a:spcBef>
                  <a:spcPts val="0"/>
                </a:spcBef>
                <a:spcAft>
                  <a:spcPts val="560"/>
                </a:spcAft>
                <a:buSzPct val="25000"/>
                <a:buNone/>
              </a:pPr>
              <a:r>
                <a:rPr lang="es-MX" sz="1600" b="0" i="0" u="none" strike="noStrike" cap="none" baseline="0">
                  <a:solidFill>
                    <a:schemeClr val="lt1"/>
                  </a:solidFill>
                  <a:latin typeface="Arial"/>
                  <a:ea typeface="Arial"/>
                  <a:cs typeface="Arial"/>
                  <a:sym typeface="Arial"/>
                </a:rPr>
                <a:t>Frecuentemente utilizado para obtener financiación a largo plazo con un coste inferior.</a:t>
              </a:r>
            </a:p>
          </p:txBody>
        </p:sp>
        <p:sp>
          <p:nvSpPr>
            <p:cNvPr id="18" name="Shape 225"/>
            <p:cNvSpPr/>
            <p:nvPr/>
          </p:nvSpPr>
          <p:spPr>
            <a:xfrm>
              <a:off x="3195666" y="2855640"/>
              <a:ext cx="2227203" cy="679297"/>
            </a:xfrm>
            <a:prstGeom prst="rect">
              <a:avLst/>
            </a:prstGeom>
            <a:solidFill>
              <a:srgbClr val="F79543"/>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9" name="Shape 226"/>
            <p:cNvSpPr txBox="1"/>
            <p:nvPr/>
          </p:nvSpPr>
          <p:spPr>
            <a:xfrm>
              <a:off x="3195666" y="2855640"/>
              <a:ext cx="2227203" cy="679297"/>
            </a:xfrm>
            <a:prstGeom prst="rect">
              <a:avLst/>
            </a:prstGeom>
            <a:noFill/>
            <a:ln>
              <a:noFill/>
            </a:ln>
          </p:spPr>
          <p:txBody>
            <a:bodyPr lIns="11425" tIns="11425" rIns="11425" bIns="11425" anchor="ctr" anchorCtr="0">
              <a:noAutofit/>
            </a:bodyPr>
            <a:lstStyle/>
            <a:p>
              <a:pPr marL="0" marR="0" lvl="0" indent="0" algn="ctr" rtl="0">
                <a:lnSpc>
                  <a:spcPct val="90000"/>
                </a:lnSpc>
                <a:spcBef>
                  <a:spcPts val="0"/>
                </a:spcBef>
                <a:spcAft>
                  <a:spcPts val="630"/>
                </a:spcAft>
                <a:buSzPct val="25000"/>
                <a:buNone/>
              </a:pPr>
              <a:r>
                <a:rPr lang="es-MX" sz="1800" b="0" i="0" u="none" strike="noStrike" cap="none" baseline="0">
                  <a:solidFill>
                    <a:schemeClr val="lt1"/>
                  </a:solidFill>
                  <a:latin typeface="Arial"/>
                  <a:ea typeface="Arial"/>
                  <a:cs typeface="Arial"/>
                  <a:sym typeface="Arial"/>
                </a:rPr>
                <a:t>Se puede colocar a los inversores:</a:t>
              </a:r>
            </a:p>
          </p:txBody>
        </p:sp>
        <p:sp>
          <p:nvSpPr>
            <p:cNvPr id="20" name="Shape 227"/>
            <p:cNvSpPr/>
            <p:nvPr/>
          </p:nvSpPr>
          <p:spPr>
            <a:xfrm>
              <a:off x="5868310" y="2376791"/>
              <a:ext cx="2227203" cy="679297"/>
            </a:xfrm>
            <a:prstGeom prst="rect">
              <a:avLst/>
            </a:prstGeom>
            <a:solidFill>
              <a:schemeClr val="accent1"/>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21" name="Shape 228"/>
            <p:cNvSpPr txBox="1"/>
            <p:nvPr/>
          </p:nvSpPr>
          <p:spPr>
            <a:xfrm>
              <a:off x="5868310" y="2376791"/>
              <a:ext cx="2227203" cy="679297"/>
            </a:xfrm>
            <a:prstGeom prst="rect">
              <a:avLst/>
            </a:prstGeom>
            <a:noFill/>
            <a:ln>
              <a:noFill/>
            </a:ln>
          </p:spPr>
          <p:txBody>
            <a:bodyPr lIns="11425" tIns="11425" rIns="11425" bIns="11425" anchor="ctr" anchorCtr="0">
              <a:noAutofit/>
            </a:bodyPr>
            <a:lstStyle/>
            <a:p>
              <a:pPr marL="0" marR="0" lvl="0" indent="0" algn="ctr" rtl="0">
                <a:lnSpc>
                  <a:spcPct val="90000"/>
                </a:lnSpc>
                <a:spcBef>
                  <a:spcPts val="0"/>
                </a:spcBef>
                <a:spcAft>
                  <a:spcPts val="630"/>
                </a:spcAft>
                <a:buSzPct val="25000"/>
                <a:buNone/>
              </a:pPr>
              <a:r>
                <a:rPr lang="es-MX" sz="1800" b="0" i="0" u="none" strike="noStrike" cap="none" baseline="0">
                  <a:solidFill>
                    <a:schemeClr val="lt1"/>
                  </a:solidFill>
                  <a:latin typeface="Arial"/>
                  <a:ea typeface="Arial"/>
                  <a:cs typeface="Arial"/>
                  <a:sym typeface="Arial"/>
                </a:rPr>
                <a:t>Por el emisor empresarial.</a:t>
              </a:r>
            </a:p>
          </p:txBody>
        </p:sp>
        <p:sp>
          <p:nvSpPr>
            <p:cNvPr id="22" name="Shape 229"/>
            <p:cNvSpPr/>
            <p:nvPr/>
          </p:nvSpPr>
          <p:spPr>
            <a:xfrm>
              <a:off x="5868310" y="3334489"/>
              <a:ext cx="2227203" cy="679297"/>
            </a:xfrm>
            <a:prstGeom prst="rect">
              <a:avLst/>
            </a:prstGeom>
            <a:solidFill>
              <a:schemeClr val="accent1"/>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23" name="Shape 230"/>
            <p:cNvSpPr txBox="1"/>
            <p:nvPr/>
          </p:nvSpPr>
          <p:spPr>
            <a:xfrm>
              <a:off x="5868310" y="3334489"/>
              <a:ext cx="2227203" cy="679297"/>
            </a:xfrm>
            <a:prstGeom prst="rect">
              <a:avLst/>
            </a:prstGeom>
            <a:noFill/>
            <a:ln>
              <a:noFill/>
            </a:ln>
          </p:spPr>
          <p:txBody>
            <a:bodyPr lIns="11425" tIns="11425" rIns="11425" bIns="11425" anchor="ctr" anchorCtr="0">
              <a:noAutofit/>
            </a:bodyPr>
            <a:lstStyle/>
            <a:p>
              <a:pPr marL="0" marR="0" lvl="0" indent="0" algn="ctr" rtl="0">
                <a:lnSpc>
                  <a:spcPct val="90000"/>
                </a:lnSpc>
                <a:spcBef>
                  <a:spcPts val="0"/>
                </a:spcBef>
                <a:spcAft>
                  <a:spcPts val="630"/>
                </a:spcAft>
                <a:buSzPct val="25000"/>
                <a:buNone/>
              </a:pPr>
              <a:r>
                <a:rPr lang="es-MX" sz="1800" b="0" i="0" u="none" strike="noStrike" cap="none" baseline="0">
                  <a:solidFill>
                    <a:schemeClr val="lt1"/>
                  </a:solidFill>
                  <a:latin typeface="Arial"/>
                  <a:ea typeface="Arial"/>
                  <a:cs typeface="Arial"/>
                  <a:sym typeface="Arial"/>
                </a:rPr>
                <a:t>A través de agentes de papel comercial. </a:t>
              </a:r>
            </a:p>
          </p:txBody>
        </p:sp>
        <p:sp>
          <p:nvSpPr>
            <p:cNvPr id="24" name="Shape 231"/>
            <p:cNvSpPr/>
            <p:nvPr/>
          </p:nvSpPr>
          <p:spPr>
            <a:xfrm>
              <a:off x="3195666" y="3813337"/>
              <a:ext cx="2227203" cy="679297"/>
            </a:xfrm>
            <a:prstGeom prst="rect">
              <a:avLst/>
            </a:prstGeom>
            <a:solidFill>
              <a:srgbClr val="F79543"/>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25" name="Shape 232"/>
            <p:cNvSpPr txBox="1"/>
            <p:nvPr/>
          </p:nvSpPr>
          <p:spPr>
            <a:xfrm>
              <a:off x="3195666" y="3813337"/>
              <a:ext cx="2227203" cy="679297"/>
            </a:xfrm>
            <a:prstGeom prst="rect">
              <a:avLst/>
            </a:prstGeom>
            <a:noFill/>
            <a:ln>
              <a:noFill/>
            </a:ln>
          </p:spPr>
          <p:txBody>
            <a:bodyPr lIns="11425" tIns="11425" rIns="11425" bIns="11425" anchor="ctr" anchorCtr="0">
              <a:noAutofit/>
            </a:bodyPr>
            <a:lstStyle/>
            <a:p>
              <a:pPr marL="0" marR="0" lvl="0" indent="0" algn="ctr" rtl="0">
                <a:lnSpc>
                  <a:spcPct val="90000"/>
                </a:lnSpc>
                <a:spcBef>
                  <a:spcPts val="0"/>
                </a:spcBef>
                <a:spcAft>
                  <a:spcPts val="630"/>
                </a:spcAft>
                <a:buSzPct val="25000"/>
                <a:buNone/>
              </a:pPr>
              <a:r>
                <a:rPr lang="es-MX" sz="1800" b="0" i="0" u="none" strike="noStrike" cap="none" baseline="0">
                  <a:solidFill>
                    <a:schemeClr val="lt1"/>
                  </a:solidFill>
                  <a:latin typeface="Arial"/>
                  <a:ea typeface="Arial"/>
                  <a:cs typeface="Arial"/>
                  <a:sym typeface="Arial"/>
                </a:rPr>
                <a:t>Rara vez tiene un vencimiento superior a los 270 días. </a:t>
              </a:r>
            </a:p>
          </p:txBody>
        </p:sp>
        <p:sp>
          <p:nvSpPr>
            <p:cNvPr id="26" name="Shape 233"/>
            <p:cNvSpPr/>
            <p:nvPr/>
          </p:nvSpPr>
          <p:spPr>
            <a:xfrm>
              <a:off x="3195666" y="4771035"/>
              <a:ext cx="2767211" cy="1226143"/>
            </a:xfrm>
            <a:prstGeom prst="rect">
              <a:avLst/>
            </a:prstGeom>
            <a:solidFill>
              <a:srgbClr val="F79543"/>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27" name="Shape 234"/>
            <p:cNvSpPr txBox="1"/>
            <p:nvPr/>
          </p:nvSpPr>
          <p:spPr>
            <a:xfrm>
              <a:off x="3195666" y="4771035"/>
              <a:ext cx="2767211" cy="1226143"/>
            </a:xfrm>
            <a:prstGeom prst="rect">
              <a:avLst/>
            </a:prstGeom>
            <a:noFill/>
            <a:ln>
              <a:noFill/>
            </a:ln>
          </p:spPr>
          <p:txBody>
            <a:bodyPr lIns="11425" tIns="11425" rIns="11425" bIns="11425" anchor="ctr" anchorCtr="0">
              <a:noAutofit/>
            </a:bodyPr>
            <a:lstStyle/>
            <a:p>
              <a:pPr marL="0" marR="0" lvl="0" indent="0" algn="ctr" rtl="0">
                <a:lnSpc>
                  <a:spcPct val="90000"/>
                </a:lnSpc>
                <a:spcBef>
                  <a:spcPts val="0"/>
                </a:spcBef>
                <a:spcAft>
                  <a:spcPts val="630"/>
                </a:spcAft>
                <a:buSzPct val="25000"/>
                <a:buNone/>
              </a:pPr>
              <a:r>
                <a:rPr lang="es-MX" sz="1800" b="0" i="0" u="none" strike="noStrike" cap="none" baseline="0">
                  <a:solidFill>
                    <a:schemeClr val="lt1"/>
                  </a:solidFill>
                  <a:latin typeface="Arial"/>
                  <a:ea typeface="Arial"/>
                  <a:cs typeface="Arial"/>
                  <a:sym typeface="Arial"/>
                </a:rPr>
                <a:t>La sociedad emisora determina el plazo de la emisión de acuerdo a sus necesidades sin que sea mayor a 360 días.</a:t>
              </a:r>
            </a:p>
          </p:txBody>
        </p:sp>
      </p:grpSp>
      <p:sp>
        <p:nvSpPr>
          <p:cNvPr id="28" name="Shape 235"/>
          <p:cNvSpPr/>
          <p:nvPr/>
        </p:nvSpPr>
        <p:spPr>
          <a:xfrm>
            <a:off x="1489831" y="1259572"/>
            <a:ext cx="270000" cy="1845719"/>
          </a:xfrm>
          <a:prstGeom prst="bentArrow">
            <a:avLst>
              <a:gd name="adj1" fmla="val 25000"/>
              <a:gd name="adj2" fmla="val 25000"/>
              <a:gd name="adj3" fmla="val 25000"/>
              <a:gd name="adj4" fmla="val 43750"/>
            </a:avLst>
          </a:prstGeom>
          <a:solidFill>
            <a:schemeClr val="accent1"/>
          </a:solidFill>
          <a:ln w="25400" cap="flat" cmpd="sng">
            <a:solidFill>
              <a:srgbClr val="395E89"/>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29" name="Shape 236"/>
          <p:cNvSpPr/>
          <p:nvPr/>
        </p:nvSpPr>
        <p:spPr>
          <a:xfrm>
            <a:off x="1489831" y="2873152"/>
            <a:ext cx="292343" cy="746961"/>
          </a:xfrm>
          <a:prstGeom prst="corner">
            <a:avLst>
              <a:gd name="adj1" fmla="val 33001"/>
              <a:gd name="adj2" fmla="val 22801"/>
            </a:avLst>
          </a:prstGeom>
          <a:solidFill>
            <a:schemeClr val="accent1"/>
          </a:solidFill>
          <a:ln w="25400" cap="flat" cmpd="sng">
            <a:solidFill>
              <a:srgbClr val="395E89"/>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chemeClr val="lt1"/>
              </a:solidFill>
              <a:latin typeface="Calibri"/>
              <a:ea typeface="Calibri"/>
              <a:cs typeface="Calibri"/>
              <a:sym typeface="Calibri"/>
            </a:endParaRPr>
          </a:p>
        </p:txBody>
      </p:sp>
      <p:sp>
        <p:nvSpPr>
          <p:cNvPr id="30" name="29 Botón de acción: Hacia delante o Siguiente">
            <a:hlinkClick r:id="rId3" action="ppaction://hlinksldjump" highlightClick="1"/>
          </p:cNvPr>
          <p:cNvSpPr/>
          <p:nvPr/>
        </p:nvSpPr>
        <p:spPr>
          <a:xfrm>
            <a:off x="8927337" y="5939852"/>
            <a:ext cx="792088" cy="648072"/>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xmlns="" val="2946563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41"/>
          <p:cNvSpPr txBox="1">
            <a:spLocks/>
          </p:cNvSpPr>
          <p:nvPr/>
        </p:nvSpPr>
        <p:spPr>
          <a:xfrm>
            <a:off x="1107650" y="284064"/>
            <a:ext cx="8229600" cy="1143000"/>
          </a:xfrm>
          <a:prstGeom prst="rect">
            <a:avLst/>
          </a:prstGeom>
          <a:noFill/>
          <a:ln>
            <a:noFill/>
          </a:ln>
        </p:spPr>
        <p:txBody>
          <a:bodyPr lIns="91425" tIns="45700" rIns="91425" bIns="45700" anchor="ctr" anchorCtr="0">
            <a:no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spcBef>
                <a:spcPts val="0"/>
              </a:spcBef>
              <a:buClr>
                <a:schemeClr val="dk1"/>
              </a:buClr>
              <a:buSzPct val="25000"/>
              <a:buFont typeface="Arial"/>
              <a:buNone/>
            </a:pPr>
            <a:r>
              <a:rPr lang="es-MX" sz="4400" cap="none" smtClean="0">
                <a:solidFill>
                  <a:schemeClr val="dk1"/>
                </a:solidFill>
                <a:latin typeface="Arial"/>
                <a:ea typeface="Arial"/>
                <a:cs typeface="Arial"/>
                <a:sym typeface="Arial"/>
              </a:rPr>
              <a:t>Derivados</a:t>
            </a:r>
            <a:endParaRPr lang="es-MX" sz="4400" cap="none">
              <a:solidFill>
                <a:schemeClr val="dk1"/>
              </a:solidFill>
              <a:latin typeface="Arial"/>
              <a:ea typeface="Arial"/>
              <a:cs typeface="Arial"/>
              <a:sym typeface="Arial"/>
            </a:endParaRPr>
          </a:p>
        </p:txBody>
      </p:sp>
      <p:sp>
        <p:nvSpPr>
          <p:cNvPr id="3" name="Shape 242"/>
          <p:cNvSpPr txBox="1"/>
          <p:nvPr/>
        </p:nvSpPr>
        <p:spPr>
          <a:xfrm>
            <a:off x="1117993" y="1206180"/>
            <a:ext cx="4392488" cy="792087"/>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SzPct val="25000"/>
              <a:buNone/>
            </a:pPr>
            <a:r>
              <a:rPr lang="es-MX" sz="3600" b="0" i="0" u="none" strike="noStrike" cap="none" baseline="0">
                <a:solidFill>
                  <a:schemeClr val="dk1"/>
                </a:solidFill>
                <a:latin typeface="Arial"/>
                <a:ea typeface="Arial"/>
                <a:cs typeface="Arial"/>
                <a:sym typeface="Arial"/>
              </a:rPr>
              <a:t>Forward Rate Agreetment (FRA)</a:t>
            </a:r>
          </a:p>
        </p:txBody>
      </p:sp>
      <p:sp>
        <p:nvSpPr>
          <p:cNvPr id="4" name="Shape 243"/>
          <p:cNvSpPr/>
          <p:nvPr/>
        </p:nvSpPr>
        <p:spPr>
          <a:xfrm>
            <a:off x="5798514" y="2574330"/>
            <a:ext cx="3456383" cy="2736303"/>
          </a:xfrm>
          <a:prstGeom prst="snip2DiagRect">
            <a:avLst>
              <a:gd name="adj1" fmla="val 0"/>
              <a:gd name="adj2" fmla="val 16667"/>
            </a:avLst>
          </a:prstGeom>
          <a:solidFill>
            <a:schemeClr val="lt1"/>
          </a:solidFill>
          <a:ln w="25400" cap="flat" cmpd="sng">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s-MX" sz="1800" b="0" i="0" u="none" strike="noStrike" cap="none" baseline="0">
                <a:solidFill>
                  <a:schemeClr val="dk1"/>
                </a:solidFill>
                <a:latin typeface="Calibri"/>
                <a:ea typeface="Calibri"/>
                <a:cs typeface="Calibri"/>
                <a:sym typeface="Calibri"/>
              </a:rPr>
              <a:t>Es un acuerdo entre dos partes.</a:t>
            </a:r>
          </a:p>
          <a:p>
            <a:pPr marL="0" marR="0" lvl="0" indent="0" algn="ctr" rtl="0">
              <a:spcBef>
                <a:spcPts val="0"/>
              </a:spcBef>
              <a:buSzPct val="25000"/>
              <a:buNone/>
            </a:pPr>
            <a:r>
              <a:rPr lang="es-MX" sz="1800" b="0" i="0" u="none" strike="noStrike" cap="none" baseline="0">
                <a:solidFill>
                  <a:schemeClr val="dk1"/>
                </a:solidFill>
                <a:latin typeface="Calibri"/>
                <a:ea typeface="Calibri"/>
                <a:cs typeface="Calibri"/>
                <a:sym typeface="Calibri"/>
              </a:rPr>
              <a:t>Se determina un tipo de interés para un determinado periodo.</a:t>
            </a:r>
          </a:p>
          <a:p>
            <a:pPr marL="0" marR="0" lvl="0" indent="0" algn="ctr"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5" name="Shape 244"/>
          <p:cNvSpPr/>
          <p:nvPr/>
        </p:nvSpPr>
        <p:spPr>
          <a:xfrm>
            <a:off x="1694058" y="3006378"/>
            <a:ext cx="3096343" cy="1296143"/>
          </a:xfrm>
          <a:prstGeom prst="rect">
            <a:avLst/>
          </a:prstGeom>
          <a:solidFill>
            <a:schemeClr val="lt1"/>
          </a:solidFill>
          <a:ln w="25400" cap="flat" cmpd="sng">
            <a:solidFill>
              <a:schemeClr val="accent5"/>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s-MX" sz="1800" b="0" i="0" u="none" strike="noStrike" cap="none" baseline="0">
                <a:solidFill>
                  <a:schemeClr val="dk1"/>
                </a:solidFill>
                <a:latin typeface="Calibri"/>
                <a:ea typeface="Calibri"/>
                <a:cs typeface="Calibri"/>
                <a:sym typeface="Calibri"/>
              </a:rPr>
              <a:t>Se trata de un contrato de futuros utilizado para conseguir coberturas de tipo de interés.</a:t>
            </a:r>
          </a:p>
        </p:txBody>
      </p:sp>
      <p:sp>
        <p:nvSpPr>
          <p:cNvPr id="6" name="5 Botón de acción: Hacia delante o Siguiente">
            <a:hlinkClick r:id="" action="ppaction://hlinkshowjump?jump=nextslide" highlightClick="1"/>
          </p:cNvPr>
          <p:cNvSpPr/>
          <p:nvPr/>
        </p:nvSpPr>
        <p:spPr>
          <a:xfrm>
            <a:off x="7670722" y="5958707"/>
            <a:ext cx="720080" cy="648072"/>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xmlns="" val="39881887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49"/>
          <p:cNvSpPr txBox="1">
            <a:spLocks/>
          </p:cNvSpPr>
          <p:nvPr/>
        </p:nvSpPr>
        <p:spPr>
          <a:xfrm>
            <a:off x="1682684" y="293491"/>
            <a:ext cx="8229600" cy="1143000"/>
          </a:xfrm>
          <a:prstGeom prst="rect">
            <a:avLst/>
          </a:prstGeom>
          <a:noFill/>
          <a:ln>
            <a:noFill/>
          </a:ln>
        </p:spPr>
        <p:txBody>
          <a:bodyPr lIns="91425" tIns="45700" rIns="91425" bIns="45700" anchor="ctr" anchorCtr="0">
            <a:no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spcBef>
                <a:spcPts val="0"/>
              </a:spcBef>
              <a:buClr>
                <a:schemeClr val="dk1"/>
              </a:buClr>
              <a:buSzPct val="25000"/>
              <a:buFont typeface="Arial"/>
              <a:buNone/>
            </a:pPr>
            <a:r>
              <a:rPr lang="es-MX" sz="4400" cap="none" smtClean="0">
                <a:solidFill>
                  <a:schemeClr val="dk1"/>
                </a:solidFill>
                <a:latin typeface="Arial"/>
                <a:ea typeface="Arial"/>
                <a:cs typeface="Arial"/>
                <a:sym typeface="Arial"/>
              </a:rPr>
              <a:t>Derivados</a:t>
            </a:r>
            <a:endParaRPr lang="es-MX" sz="4400" cap="none">
              <a:solidFill>
                <a:schemeClr val="dk1"/>
              </a:solidFill>
              <a:latin typeface="Arial"/>
              <a:ea typeface="Arial"/>
              <a:cs typeface="Arial"/>
              <a:sym typeface="Arial"/>
            </a:endParaRPr>
          </a:p>
        </p:txBody>
      </p:sp>
      <p:sp>
        <p:nvSpPr>
          <p:cNvPr id="3" name="Shape 250"/>
          <p:cNvSpPr txBox="1"/>
          <p:nvPr/>
        </p:nvSpPr>
        <p:spPr>
          <a:xfrm>
            <a:off x="1693027" y="1215607"/>
            <a:ext cx="4392488" cy="792087"/>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SzPct val="25000"/>
              <a:buNone/>
            </a:pPr>
            <a:r>
              <a:rPr lang="es-MX" sz="3600" b="0" i="0" u="none" strike="noStrike" cap="none" baseline="0">
                <a:solidFill>
                  <a:schemeClr val="dk1"/>
                </a:solidFill>
                <a:latin typeface="Arial"/>
                <a:ea typeface="Arial"/>
                <a:cs typeface="Arial"/>
                <a:sym typeface="Arial"/>
              </a:rPr>
              <a:t>Forward Rate Agreetment (FRA)</a:t>
            </a:r>
          </a:p>
        </p:txBody>
      </p:sp>
      <p:pic>
        <p:nvPicPr>
          <p:cNvPr id="4" name="Shape 251"/>
          <p:cNvPicPr preferRelativeResize="0"/>
          <p:nvPr/>
        </p:nvPicPr>
        <p:blipFill>
          <a:blip r:embed="rId2">
            <a:alphaModFix/>
          </a:blip>
          <a:stretch>
            <a:fillRect/>
          </a:stretch>
        </p:blipFill>
        <p:spPr>
          <a:xfrm>
            <a:off x="1915784" y="2537604"/>
            <a:ext cx="7713375" cy="4133850"/>
          </a:xfrm>
          <a:prstGeom prst="rect">
            <a:avLst/>
          </a:prstGeom>
          <a:noFill/>
          <a:ln>
            <a:noFill/>
          </a:ln>
        </p:spPr>
      </p:pic>
      <p:sp>
        <p:nvSpPr>
          <p:cNvPr id="5" name="4 Botón de acción: Hacia delante o Siguiente">
            <a:hlinkClick r:id="" action="ppaction://hlinkshowjump?jump=nextslide" highlightClick="1"/>
          </p:cNvPr>
          <p:cNvSpPr/>
          <p:nvPr/>
        </p:nvSpPr>
        <p:spPr>
          <a:xfrm>
            <a:off x="8965836" y="5968134"/>
            <a:ext cx="720080" cy="648072"/>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xmlns="" val="2824594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56"/>
          <p:cNvSpPr txBox="1">
            <a:spLocks/>
          </p:cNvSpPr>
          <p:nvPr/>
        </p:nvSpPr>
        <p:spPr>
          <a:xfrm>
            <a:off x="1937208" y="161515"/>
            <a:ext cx="8229600" cy="1143000"/>
          </a:xfrm>
          <a:prstGeom prst="rect">
            <a:avLst/>
          </a:prstGeom>
          <a:noFill/>
          <a:ln>
            <a:noFill/>
          </a:ln>
        </p:spPr>
        <p:txBody>
          <a:bodyPr lIns="91425" tIns="45700" rIns="91425" bIns="45700" anchor="ctr" anchorCtr="0">
            <a:no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spcBef>
                <a:spcPts val="0"/>
              </a:spcBef>
              <a:buClr>
                <a:schemeClr val="dk1"/>
              </a:buClr>
              <a:buSzPct val="25000"/>
              <a:buFont typeface="Arial"/>
              <a:buNone/>
            </a:pPr>
            <a:r>
              <a:rPr lang="es-MX" sz="4400" cap="none" smtClean="0">
                <a:solidFill>
                  <a:schemeClr val="dk1"/>
                </a:solidFill>
                <a:latin typeface="Arial"/>
                <a:ea typeface="Arial"/>
                <a:cs typeface="Arial"/>
                <a:sym typeface="Arial"/>
              </a:rPr>
              <a:t>Derivados</a:t>
            </a:r>
            <a:endParaRPr lang="es-MX" sz="4400" cap="none">
              <a:solidFill>
                <a:schemeClr val="dk1"/>
              </a:solidFill>
              <a:latin typeface="Arial"/>
              <a:ea typeface="Arial"/>
              <a:cs typeface="Arial"/>
              <a:sym typeface="Arial"/>
            </a:endParaRPr>
          </a:p>
        </p:txBody>
      </p:sp>
      <p:sp>
        <p:nvSpPr>
          <p:cNvPr id="3" name="Shape 257"/>
          <p:cNvSpPr txBox="1"/>
          <p:nvPr/>
        </p:nvSpPr>
        <p:spPr>
          <a:xfrm>
            <a:off x="1947551" y="1083631"/>
            <a:ext cx="4392488" cy="792087"/>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SzPct val="25000"/>
              <a:buNone/>
            </a:pPr>
            <a:r>
              <a:rPr lang="es-MX" sz="3600" b="0" i="0" u="none" strike="noStrike" cap="none" baseline="0">
                <a:solidFill>
                  <a:schemeClr val="dk1"/>
                </a:solidFill>
                <a:latin typeface="Arial"/>
                <a:ea typeface="Arial"/>
                <a:cs typeface="Arial"/>
                <a:sym typeface="Arial"/>
              </a:rPr>
              <a:t>Forward Rate Agreetment (FRA)</a:t>
            </a:r>
          </a:p>
        </p:txBody>
      </p:sp>
      <p:grpSp>
        <p:nvGrpSpPr>
          <p:cNvPr id="4" name="Shape 258"/>
          <p:cNvGrpSpPr/>
          <p:nvPr/>
        </p:nvGrpSpPr>
        <p:grpSpPr>
          <a:xfrm>
            <a:off x="3004008" y="2308044"/>
            <a:ext cx="6096000" cy="3856320"/>
            <a:chOff x="0" y="103839"/>
            <a:chExt cx="6096000" cy="3856320"/>
          </a:xfrm>
        </p:grpSpPr>
        <p:sp>
          <p:nvSpPr>
            <p:cNvPr id="5" name="Shape 259"/>
            <p:cNvSpPr/>
            <p:nvPr/>
          </p:nvSpPr>
          <p:spPr>
            <a:xfrm>
              <a:off x="0" y="487599"/>
              <a:ext cx="6096000" cy="1474200"/>
            </a:xfrm>
            <a:prstGeom prst="rect">
              <a:avLst/>
            </a:prstGeom>
            <a:solidFill>
              <a:schemeClr val="lt1">
                <a:alpha val="89803"/>
              </a:schemeClr>
            </a:solidFill>
            <a:ln w="25400" cap="flat" cmpd="sng">
              <a:solidFill>
                <a:schemeClr val="accent1"/>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6" name="Shape 260"/>
            <p:cNvSpPr txBox="1"/>
            <p:nvPr/>
          </p:nvSpPr>
          <p:spPr>
            <a:xfrm>
              <a:off x="0" y="487599"/>
              <a:ext cx="6096000" cy="1474200"/>
            </a:xfrm>
            <a:prstGeom prst="rect">
              <a:avLst/>
            </a:prstGeom>
            <a:noFill/>
            <a:ln>
              <a:noFill/>
            </a:ln>
          </p:spPr>
          <p:txBody>
            <a:bodyPr lIns="473100" tIns="541525" rIns="473100" bIns="184900" anchor="t" anchorCtr="0">
              <a:noAutofit/>
            </a:bodyPr>
            <a:lstStyle/>
            <a:p>
              <a:pPr marL="228600" marR="0" lvl="1" indent="-228600" algn="l" rtl="0">
                <a:lnSpc>
                  <a:spcPct val="90000"/>
                </a:lnSpc>
                <a:spcBef>
                  <a:spcPts val="0"/>
                </a:spcBef>
                <a:spcAft>
                  <a:spcPts val="390"/>
                </a:spcAft>
                <a:buClr>
                  <a:schemeClr val="dk1"/>
                </a:buClr>
                <a:buSzPct val="100000"/>
                <a:buFont typeface="Calibri"/>
                <a:buChar char="•"/>
              </a:pPr>
              <a:r>
                <a:rPr lang="es-MX" sz="2600" b="0" i="0" u="none" strike="noStrike" cap="none" baseline="0">
                  <a:solidFill>
                    <a:schemeClr val="dk1"/>
                  </a:solidFill>
                  <a:latin typeface="Calibri"/>
                  <a:ea typeface="Calibri"/>
                  <a:cs typeface="Calibri"/>
                  <a:sym typeface="Calibri"/>
                </a:rPr>
                <a:t>Cuando se desea proteger de incrementos en los tipos de interés.</a:t>
              </a:r>
            </a:p>
          </p:txBody>
        </p:sp>
        <p:sp>
          <p:nvSpPr>
            <p:cNvPr id="7" name="Shape 261"/>
            <p:cNvSpPr/>
            <p:nvPr/>
          </p:nvSpPr>
          <p:spPr>
            <a:xfrm>
              <a:off x="304800" y="103839"/>
              <a:ext cx="4267199" cy="767520"/>
            </a:xfrm>
            <a:prstGeom prst="roundRect">
              <a:avLst>
                <a:gd name="adj" fmla="val 16667"/>
              </a:avLst>
            </a:prstGeom>
            <a:solidFill>
              <a:schemeClr val="accent1"/>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8" name="Shape 262"/>
            <p:cNvSpPr txBox="1"/>
            <p:nvPr/>
          </p:nvSpPr>
          <p:spPr>
            <a:xfrm>
              <a:off x="304800" y="103839"/>
              <a:ext cx="4267199" cy="767520"/>
            </a:xfrm>
            <a:prstGeom prst="rect">
              <a:avLst/>
            </a:prstGeom>
            <a:noFill/>
            <a:ln>
              <a:noFill/>
            </a:ln>
          </p:spPr>
          <p:txBody>
            <a:bodyPr lIns="161275" tIns="0" rIns="161275" bIns="0" anchor="ctr" anchorCtr="0">
              <a:noAutofit/>
            </a:bodyPr>
            <a:lstStyle/>
            <a:p>
              <a:pPr marL="0" marR="0" lvl="0" indent="0" algn="l" rtl="0">
                <a:lnSpc>
                  <a:spcPct val="90000"/>
                </a:lnSpc>
                <a:spcBef>
                  <a:spcPts val="0"/>
                </a:spcBef>
                <a:spcAft>
                  <a:spcPts val="910"/>
                </a:spcAft>
                <a:buSzPct val="25000"/>
                <a:buNone/>
              </a:pPr>
              <a:r>
                <a:rPr lang="es-MX" sz="2600" b="0" i="0" u="none" strike="noStrike" cap="none" baseline="0">
                  <a:solidFill>
                    <a:schemeClr val="lt1"/>
                  </a:solidFill>
                  <a:latin typeface="Calibri"/>
                  <a:ea typeface="Calibri"/>
                  <a:cs typeface="Calibri"/>
                  <a:sym typeface="Calibri"/>
                </a:rPr>
                <a:t>Compra</a:t>
              </a:r>
            </a:p>
          </p:txBody>
        </p:sp>
        <p:sp>
          <p:nvSpPr>
            <p:cNvPr id="9" name="Shape 263"/>
            <p:cNvSpPr/>
            <p:nvPr/>
          </p:nvSpPr>
          <p:spPr>
            <a:xfrm>
              <a:off x="0" y="2485959"/>
              <a:ext cx="6096000" cy="1474200"/>
            </a:xfrm>
            <a:prstGeom prst="rect">
              <a:avLst/>
            </a:prstGeom>
            <a:solidFill>
              <a:schemeClr val="lt1">
                <a:alpha val="89803"/>
              </a:schemeClr>
            </a:solidFill>
            <a:ln w="25400" cap="flat" cmpd="sng">
              <a:solidFill>
                <a:schemeClr val="accent1"/>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0" name="Shape 264"/>
            <p:cNvSpPr txBox="1"/>
            <p:nvPr/>
          </p:nvSpPr>
          <p:spPr>
            <a:xfrm>
              <a:off x="0" y="2485959"/>
              <a:ext cx="6096000" cy="1474200"/>
            </a:xfrm>
            <a:prstGeom prst="rect">
              <a:avLst/>
            </a:prstGeom>
            <a:noFill/>
            <a:ln>
              <a:noFill/>
            </a:ln>
          </p:spPr>
          <p:txBody>
            <a:bodyPr lIns="473100" tIns="541525" rIns="473100" bIns="184900" anchor="t" anchorCtr="0">
              <a:noAutofit/>
            </a:bodyPr>
            <a:lstStyle/>
            <a:p>
              <a:pPr marL="228600" marR="0" lvl="1" indent="-228600" algn="l" rtl="0">
                <a:lnSpc>
                  <a:spcPct val="90000"/>
                </a:lnSpc>
                <a:spcBef>
                  <a:spcPts val="0"/>
                </a:spcBef>
                <a:spcAft>
                  <a:spcPts val="390"/>
                </a:spcAft>
                <a:buClr>
                  <a:schemeClr val="dk1"/>
                </a:buClr>
                <a:buSzPct val="100000"/>
                <a:buFont typeface="Calibri"/>
                <a:buChar char="•"/>
              </a:pPr>
              <a:r>
                <a:rPr lang="es-MX" sz="2600" b="0" i="0" u="none" strike="noStrike" cap="none" baseline="0">
                  <a:solidFill>
                    <a:schemeClr val="dk1"/>
                  </a:solidFill>
                  <a:latin typeface="Calibri"/>
                  <a:ea typeface="Calibri"/>
                  <a:cs typeface="Calibri"/>
                  <a:sym typeface="Calibri"/>
                </a:rPr>
                <a:t>Cuando se quiere protección de un decremento en los tipos de interés.</a:t>
              </a:r>
            </a:p>
          </p:txBody>
        </p:sp>
        <p:sp>
          <p:nvSpPr>
            <p:cNvPr id="11" name="Shape 265"/>
            <p:cNvSpPr/>
            <p:nvPr/>
          </p:nvSpPr>
          <p:spPr>
            <a:xfrm>
              <a:off x="304800" y="2102199"/>
              <a:ext cx="4267199" cy="767520"/>
            </a:xfrm>
            <a:prstGeom prst="roundRect">
              <a:avLst>
                <a:gd name="adj" fmla="val 16667"/>
              </a:avLst>
            </a:prstGeom>
            <a:solidFill>
              <a:schemeClr val="accent1"/>
            </a:solidFill>
            <a:ln w="25400" cap="flat" cmpd="sng">
              <a:solidFill>
                <a:schemeClr val="lt1"/>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2" name="Shape 266"/>
            <p:cNvSpPr txBox="1"/>
            <p:nvPr/>
          </p:nvSpPr>
          <p:spPr>
            <a:xfrm>
              <a:off x="304800" y="2102199"/>
              <a:ext cx="4267199" cy="767520"/>
            </a:xfrm>
            <a:prstGeom prst="rect">
              <a:avLst/>
            </a:prstGeom>
            <a:noFill/>
            <a:ln>
              <a:noFill/>
            </a:ln>
          </p:spPr>
          <p:txBody>
            <a:bodyPr lIns="161275" tIns="0" rIns="161275" bIns="0" anchor="ctr" anchorCtr="0">
              <a:noAutofit/>
            </a:bodyPr>
            <a:lstStyle/>
            <a:p>
              <a:pPr marL="0" marR="0" lvl="0" indent="0" algn="l" rtl="0">
                <a:lnSpc>
                  <a:spcPct val="90000"/>
                </a:lnSpc>
                <a:spcBef>
                  <a:spcPts val="0"/>
                </a:spcBef>
                <a:spcAft>
                  <a:spcPts val="910"/>
                </a:spcAft>
                <a:buSzPct val="25000"/>
                <a:buNone/>
              </a:pPr>
              <a:r>
                <a:rPr lang="es-MX" sz="2600" b="0" i="0" u="none" strike="noStrike" cap="none" baseline="0">
                  <a:solidFill>
                    <a:schemeClr val="lt1"/>
                  </a:solidFill>
                  <a:latin typeface="Calibri"/>
                  <a:ea typeface="Calibri"/>
                  <a:cs typeface="Calibri"/>
                  <a:sym typeface="Calibri"/>
                </a:rPr>
                <a:t>Venta</a:t>
              </a:r>
            </a:p>
          </p:txBody>
        </p:sp>
      </p:grpSp>
      <p:sp>
        <p:nvSpPr>
          <p:cNvPr id="13" name="12 Botón de acción: Volver">
            <a:hlinkClick r:id="rId2" action="ppaction://hlinksldjump" highlightClick="1"/>
          </p:cNvPr>
          <p:cNvSpPr/>
          <p:nvPr/>
        </p:nvSpPr>
        <p:spPr>
          <a:xfrm>
            <a:off x="9796424" y="5692142"/>
            <a:ext cx="576064" cy="504056"/>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xmlns="" val="38874325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71"/>
          <p:cNvSpPr txBox="1">
            <a:spLocks/>
          </p:cNvSpPr>
          <p:nvPr/>
        </p:nvSpPr>
        <p:spPr>
          <a:xfrm>
            <a:off x="1654404" y="359478"/>
            <a:ext cx="8229600" cy="1143000"/>
          </a:xfrm>
          <a:prstGeom prst="rect">
            <a:avLst/>
          </a:prstGeom>
          <a:noFill/>
          <a:ln>
            <a:noFill/>
          </a:ln>
        </p:spPr>
        <p:txBody>
          <a:bodyPr lIns="91425" tIns="45700" rIns="91425" bIns="45700" anchor="ctr" anchorCtr="0">
            <a:no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spcBef>
                <a:spcPts val="0"/>
              </a:spcBef>
              <a:buClr>
                <a:schemeClr val="dk1"/>
              </a:buClr>
              <a:buSzPct val="25000"/>
              <a:buFont typeface="Arial"/>
              <a:buNone/>
            </a:pPr>
            <a:r>
              <a:rPr lang="es-MX" sz="4400" cap="none" smtClean="0">
                <a:solidFill>
                  <a:schemeClr val="dk1"/>
                </a:solidFill>
                <a:latin typeface="Arial"/>
                <a:ea typeface="Arial"/>
                <a:cs typeface="Arial"/>
                <a:sym typeface="Arial"/>
              </a:rPr>
              <a:t>Derivados</a:t>
            </a:r>
            <a:endParaRPr lang="es-MX" sz="4400" cap="none">
              <a:solidFill>
                <a:schemeClr val="dk1"/>
              </a:solidFill>
              <a:latin typeface="Arial"/>
              <a:ea typeface="Arial"/>
              <a:cs typeface="Arial"/>
              <a:sym typeface="Arial"/>
            </a:endParaRPr>
          </a:p>
        </p:txBody>
      </p:sp>
      <p:sp>
        <p:nvSpPr>
          <p:cNvPr id="3" name="Shape 272"/>
          <p:cNvSpPr txBox="1"/>
          <p:nvPr/>
        </p:nvSpPr>
        <p:spPr>
          <a:xfrm>
            <a:off x="1664747" y="1281594"/>
            <a:ext cx="4392488" cy="792087"/>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SzPct val="25000"/>
              <a:buNone/>
            </a:pPr>
            <a:r>
              <a:rPr lang="es-MX" sz="3600" b="0" i="0" u="none" strike="noStrike" cap="none" baseline="0">
                <a:solidFill>
                  <a:schemeClr val="dk1"/>
                </a:solidFill>
                <a:latin typeface="Arial"/>
                <a:ea typeface="Arial"/>
                <a:cs typeface="Arial"/>
                <a:sym typeface="Arial"/>
              </a:rPr>
              <a:t>Futuros sobre tasa de interés </a:t>
            </a:r>
          </a:p>
        </p:txBody>
      </p:sp>
      <p:sp>
        <p:nvSpPr>
          <p:cNvPr id="4" name="Shape 273"/>
          <p:cNvSpPr/>
          <p:nvPr/>
        </p:nvSpPr>
        <p:spPr>
          <a:xfrm>
            <a:off x="3248924" y="2721754"/>
            <a:ext cx="5616624" cy="2952324"/>
          </a:xfrm>
          <a:prstGeom prst="homePlate">
            <a:avLst>
              <a:gd name="adj" fmla="val 66280"/>
            </a:avLst>
          </a:prstGeom>
          <a:solidFill>
            <a:schemeClr val="lt1"/>
          </a:solidFill>
          <a:ln w="25400" cap="flat" cmpd="sng">
            <a:solidFill>
              <a:schemeClr val="accent5"/>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s-MX" sz="3200" b="0" i="0" u="none" strike="noStrike" cap="none" baseline="0">
                <a:solidFill>
                  <a:schemeClr val="dk1"/>
                </a:solidFill>
                <a:latin typeface="Calibri"/>
                <a:ea typeface="Calibri"/>
                <a:cs typeface="Calibri"/>
                <a:sym typeface="Calibri"/>
              </a:rPr>
              <a:t>Es un convenio para entregar o recibir una cantidad determinada a un precio y fecha específicos.</a:t>
            </a:r>
          </a:p>
        </p:txBody>
      </p:sp>
      <p:sp>
        <p:nvSpPr>
          <p:cNvPr id="5" name="5 Botón de acción: Hacia delante o Siguiente">
            <a:hlinkClick r:id="" action="ppaction://hlinkshowjump?jump=nextslide" highlightClick="1"/>
          </p:cNvPr>
          <p:cNvSpPr/>
          <p:nvPr/>
        </p:nvSpPr>
        <p:spPr>
          <a:xfrm>
            <a:off x="8865548" y="6250145"/>
            <a:ext cx="504056" cy="43204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xmlns="" val="23887011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79"/>
          <p:cNvSpPr txBox="1">
            <a:spLocks/>
          </p:cNvSpPr>
          <p:nvPr/>
        </p:nvSpPr>
        <p:spPr>
          <a:xfrm>
            <a:off x="2210585" y="340625"/>
            <a:ext cx="8229600" cy="1143000"/>
          </a:xfrm>
          <a:prstGeom prst="rect">
            <a:avLst/>
          </a:prstGeom>
          <a:noFill/>
          <a:ln>
            <a:noFill/>
          </a:ln>
        </p:spPr>
        <p:txBody>
          <a:bodyPr lIns="91425" tIns="45700" rIns="91425" bIns="45700" anchor="ctr" anchorCtr="0">
            <a:no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spcBef>
                <a:spcPts val="0"/>
              </a:spcBef>
              <a:buClr>
                <a:schemeClr val="dk1"/>
              </a:buClr>
              <a:buSzPct val="25000"/>
              <a:buFont typeface="Arial"/>
              <a:buNone/>
            </a:pPr>
            <a:r>
              <a:rPr lang="es-MX" sz="4400" cap="none" smtClean="0">
                <a:solidFill>
                  <a:schemeClr val="dk1"/>
                </a:solidFill>
                <a:latin typeface="Arial"/>
                <a:ea typeface="Arial"/>
                <a:cs typeface="Arial"/>
                <a:sym typeface="Arial"/>
              </a:rPr>
              <a:t>Derivados</a:t>
            </a:r>
            <a:endParaRPr lang="es-MX" sz="4400" cap="none">
              <a:solidFill>
                <a:schemeClr val="dk1"/>
              </a:solidFill>
              <a:latin typeface="Arial"/>
              <a:ea typeface="Arial"/>
              <a:cs typeface="Arial"/>
              <a:sym typeface="Arial"/>
            </a:endParaRPr>
          </a:p>
        </p:txBody>
      </p:sp>
      <p:sp>
        <p:nvSpPr>
          <p:cNvPr id="3" name="Shape 280"/>
          <p:cNvSpPr txBox="1"/>
          <p:nvPr/>
        </p:nvSpPr>
        <p:spPr>
          <a:xfrm>
            <a:off x="2220928" y="1262741"/>
            <a:ext cx="4392488" cy="792087"/>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SzPct val="25000"/>
              <a:buNone/>
            </a:pPr>
            <a:r>
              <a:rPr lang="es-MX" sz="3600" b="0" i="0" u="none" strike="noStrike" cap="none" baseline="0">
                <a:solidFill>
                  <a:schemeClr val="dk1"/>
                </a:solidFill>
                <a:latin typeface="Arial"/>
                <a:ea typeface="Arial"/>
                <a:cs typeface="Arial"/>
                <a:sym typeface="Arial"/>
              </a:rPr>
              <a:t>Futuros sobre tasa de interés </a:t>
            </a:r>
          </a:p>
        </p:txBody>
      </p:sp>
      <p:grpSp>
        <p:nvGrpSpPr>
          <p:cNvPr id="4" name="Shape 281"/>
          <p:cNvGrpSpPr/>
          <p:nvPr/>
        </p:nvGrpSpPr>
        <p:grpSpPr>
          <a:xfrm>
            <a:off x="2185938" y="2523480"/>
            <a:ext cx="8278898" cy="4139449"/>
            <a:chOff x="1010" y="198527"/>
            <a:chExt cx="8278898" cy="4139449"/>
          </a:xfrm>
        </p:grpSpPr>
        <p:sp>
          <p:nvSpPr>
            <p:cNvPr id="5" name="Shape 282"/>
            <p:cNvSpPr/>
            <p:nvPr/>
          </p:nvSpPr>
          <p:spPr>
            <a:xfrm>
              <a:off x="1010" y="198527"/>
              <a:ext cx="3679510" cy="1839755"/>
            </a:xfrm>
            <a:prstGeom prst="roundRect">
              <a:avLst>
                <a:gd name="adj" fmla="val 10000"/>
              </a:avLst>
            </a:prstGeom>
            <a:gradFill>
              <a:gsLst>
                <a:gs pos="0">
                  <a:srgbClr val="275488"/>
                </a:gs>
                <a:gs pos="80000">
                  <a:srgbClr val="346EB2"/>
                </a:gs>
                <a:gs pos="100000">
                  <a:srgbClr val="336EB5"/>
                </a:gs>
              </a:gsLst>
              <a:lin ang="16200000" scaled="0"/>
            </a:gradFill>
            <a:ln>
              <a:noFill/>
            </a:ln>
          </p:spPr>
          <p:txBody>
            <a:bodyPr lIns="91425" tIns="91425" rIns="91425" bIns="91425" anchor="ctr" anchorCtr="0">
              <a:noAutofit/>
            </a:bodyPr>
            <a:lstStyle/>
            <a:p>
              <a:pPr>
                <a:spcBef>
                  <a:spcPts val="0"/>
                </a:spcBef>
                <a:buNone/>
              </a:pPr>
              <a:endParaRPr/>
            </a:p>
          </p:txBody>
        </p:sp>
        <p:sp>
          <p:nvSpPr>
            <p:cNvPr id="6" name="Shape 283"/>
            <p:cNvSpPr txBox="1"/>
            <p:nvPr/>
          </p:nvSpPr>
          <p:spPr>
            <a:xfrm>
              <a:off x="1010" y="198527"/>
              <a:ext cx="3679500" cy="1839900"/>
            </a:xfrm>
            <a:prstGeom prst="rect">
              <a:avLst/>
            </a:prstGeom>
            <a:noFill/>
            <a:ln>
              <a:noFill/>
            </a:ln>
          </p:spPr>
          <p:txBody>
            <a:bodyPr lIns="85725" tIns="57150" rIns="85725" bIns="57150" anchor="ctr" anchorCtr="0">
              <a:noAutofit/>
            </a:bodyPr>
            <a:lstStyle/>
            <a:p>
              <a:pPr marL="0" marR="0" lvl="0" indent="0" algn="ctr" rtl="0">
                <a:lnSpc>
                  <a:spcPct val="90000"/>
                </a:lnSpc>
                <a:spcBef>
                  <a:spcPts val="0"/>
                </a:spcBef>
                <a:spcAft>
                  <a:spcPts val="1575"/>
                </a:spcAft>
                <a:buSzPct val="25000"/>
                <a:buNone/>
              </a:pPr>
              <a:r>
                <a:rPr lang="es-MX" sz="4500" b="0" i="0" u="none" strike="noStrike" cap="none" baseline="0">
                  <a:solidFill>
                    <a:schemeClr val="lt1"/>
                  </a:solidFill>
                  <a:latin typeface="Calibri"/>
                  <a:ea typeface="Calibri"/>
                  <a:cs typeface="Calibri"/>
                  <a:sym typeface="Calibri"/>
                </a:rPr>
                <a:t>Especuladores</a:t>
              </a:r>
            </a:p>
          </p:txBody>
        </p:sp>
        <p:sp>
          <p:nvSpPr>
            <p:cNvPr id="7" name="Shape 284"/>
            <p:cNvSpPr/>
            <p:nvPr/>
          </p:nvSpPr>
          <p:spPr>
            <a:xfrm>
              <a:off x="368961" y="2038282"/>
              <a:ext cx="367950" cy="1379815"/>
            </a:xfrm>
            <a:custGeom>
              <a:avLst/>
              <a:gdLst/>
              <a:ahLst/>
              <a:cxnLst/>
              <a:rect l="0" t="0" r="0" b="0"/>
              <a:pathLst>
                <a:path w="367951" h="1379816" extrusionOk="0">
                  <a:moveTo>
                    <a:pt x="0" y="0"/>
                  </a:moveTo>
                  <a:lnTo>
                    <a:pt x="0" y="1379816"/>
                  </a:lnTo>
                  <a:lnTo>
                    <a:pt x="367951" y="1379816"/>
                  </a:lnTo>
                </a:path>
              </a:pathLst>
            </a:custGeom>
            <a:noFill/>
            <a:ln w="25400" cap="flat" cmpd="sng">
              <a:solidFill>
                <a:srgbClr val="5283BE"/>
              </a:solidFill>
              <a:prstDash val="solid"/>
              <a:round/>
              <a:headEnd type="none" w="med" len="med"/>
              <a:tailEnd type="none" w="med" len="med"/>
            </a:ln>
          </p:spPr>
        </p:sp>
        <p:sp>
          <p:nvSpPr>
            <p:cNvPr id="8" name="Shape 285"/>
            <p:cNvSpPr/>
            <p:nvPr/>
          </p:nvSpPr>
          <p:spPr>
            <a:xfrm>
              <a:off x="736912" y="2498221"/>
              <a:ext cx="2943607" cy="1839755"/>
            </a:xfrm>
            <a:prstGeom prst="roundRect">
              <a:avLst>
                <a:gd name="adj" fmla="val 10000"/>
              </a:avLst>
            </a:prstGeom>
            <a:solidFill>
              <a:schemeClr val="lt1">
                <a:alpha val="89803"/>
              </a:schemeClr>
            </a:solidFill>
            <a:ln w="9525" cap="flat" cmpd="sng">
              <a:solidFill>
                <a:srgbClr val="4674AA"/>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9" name="Shape 286"/>
            <p:cNvSpPr txBox="1"/>
            <p:nvPr/>
          </p:nvSpPr>
          <p:spPr>
            <a:xfrm>
              <a:off x="736912" y="2498221"/>
              <a:ext cx="2943607" cy="1839755"/>
            </a:xfrm>
            <a:prstGeom prst="rect">
              <a:avLst/>
            </a:prstGeom>
            <a:noFill/>
            <a:ln>
              <a:noFill/>
            </a:ln>
          </p:spPr>
          <p:txBody>
            <a:bodyPr lIns="43800" tIns="29200" rIns="43800" bIns="29200" anchor="ctr" anchorCtr="0">
              <a:noAutofit/>
            </a:bodyPr>
            <a:lstStyle/>
            <a:p>
              <a:pPr marL="0" marR="0" lvl="0" indent="0" algn="ctr" rtl="0">
                <a:lnSpc>
                  <a:spcPct val="90000"/>
                </a:lnSpc>
                <a:spcBef>
                  <a:spcPts val="0"/>
                </a:spcBef>
                <a:spcAft>
                  <a:spcPts val="805"/>
                </a:spcAft>
                <a:buSzPct val="25000"/>
                <a:buNone/>
              </a:pPr>
              <a:r>
                <a:rPr lang="es-MX" sz="2300" b="0" i="0" u="none" strike="noStrike" cap="none" baseline="0">
                  <a:solidFill>
                    <a:schemeClr val="dk1"/>
                  </a:solidFill>
                  <a:latin typeface="Calibri"/>
                  <a:ea typeface="Calibri"/>
                  <a:cs typeface="Calibri"/>
                  <a:sym typeface="Calibri"/>
                </a:rPr>
                <a:t>Toman posiciones para lucrar con los cambios esperados en el precio de los contratos de futuros.</a:t>
              </a:r>
            </a:p>
          </p:txBody>
        </p:sp>
        <p:sp>
          <p:nvSpPr>
            <p:cNvPr id="10" name="Shape 287"/>
            <p:cNvSpPr/>
            <p:nvPr/>
          </p:nvSpPr>
          <p:spPr>
            <a:xfrm>
              <a:off x="4600398" y="198527"/>
              <a:ext cx="3679510" cy="1839755"/>
            </a:xfrm>
            <a:prstGeom prst="roundRect">
              <a:avLst>
                <a:gd name="adj" fmla="val 10000"/>
              </a:avLst>
            </a:prstGeom>
            <a:gradFill>
              <a:gsLst>
                <a:gs pos="0">
                  <a:srgbClr val="6E819F"/>
                </a:gs>
                <a:gs pos="80000">
                  <a:srgbClr val="90AAD2"/>
                </a:gs>
                <a:gs pos="100000">
                  <a:srgbClr val="90ABD4"/>
                </a:gs>
              </a:gsLst>
              <a:lin ang="16200000" scaled="0"/>
            </a:gradFill>
            <a:ln>
              <a:noFill/>
            </a:ln>
          </p:spPr>
          <p:txBody>
            <a:bodyPr lIns="91425" tIns="91425" rIns="91425" bIns="91425" anchor="ctr" anchorCtr="0">
              <a:noAutofit/>
            </a:bodyPr>
            <a:lstStyle/>
            <a:p>
              <a:pPr>
                <a:spcBef>
                  <a:spcPts val="0"/>
                </a:spcBef>
                <a:buNone/>
              </a:pPr>
              <a:endParaRPr/>
            </a:p>
          </p:txBody>
        </p:sp>
        <p:sp>
          <p:nvSpPr>
            <p:cNvPr id="11" name="Shape 288"/>
            <p:cNvSpPr txBox="1"/>
            <p:nvPr/>
          </p:nvSpPr>
          <p:spPr>
            <a:xfrm>
              <a:off x="4600398" y="198527"/>
              <a:ext cx="3679510" cy="1839755"/>
            </a:xfrm>
            <a:prstGeom prst="rect">
              <a:avLst/>
            </a:prstGeom>
            <a:noFill/>
            <a:ln>
              <a:noFill/>
            </a:ln>
          </p:spPr>
          <p:txBody>
            <a:bodyPr lIns="85725" tIns="57150" rIns="85725" bIns="57150" anchor="ctr" anchorCtr="0">
              <a:noAutofit/>
            </a:bodyPr>
            <a:lstStyle/>
            <a:p>
              <a:pPr marL="0" marR="0" lvl="0" indent="0" algn="ctr" rtl="0">
                <a:lnSpc>
                  <a:spcPct val="90000"/>
                </a:lnSpc>
                <a:spcBef>
                  <a:spcPts val="0"/>
                </a:spcBef>
                <a:spcAft>
                  <a:spcPts val="1575"/>
                </a:spcAft>
                <a:buSzPct val="25000"/>
                <a:buNone/>
              </a:pPr>
              <a:r>
                <a:rPr lang="es-MX" sz="4500" b="0" i="0" u="none" strike="noStrike" cap="none" baseline="0">
                  <a:solidFill>
                    <a:schemeClr val="lt1"/>
                  </a:solidFill>
                  <a:latin typeface="Calibri"/>
                  <a:ea typeface="Calibri"/>
                  <a:cs typeface="Calibri"/>
                  <a:sym typeface="Calibri"/>
                </a:rPr>
                <a:t>Coberturistas</a:t>
              </a:r>
            </a:p>
          </p:txBody>
        </p:sp>
        <p:sp>
          <p:nvSpPr>
            <p:cNvPr id="12" name="Shape 289"/>
            <p:cNvSpPr/>
            <p:nvPr/>
          </p:nvSpPr>
          <p:spPr>
            <a:xfrm>
              <a:off x="4968348" y="2038282"/>
              <a:ext cx="367950" cy="1379815"/>
            </a:xfrm>
            <a:custGeom>
              <a:avLst/>
              <a:gdLst/>
              <a:ahLst/>
              <a:cxnLst/>
              <a:rect l="0" t="0" r="0" b="0"/>
              <a:pathLst>
                <a:path w="367951" h="1379816" extrusionOk="0">
                  <a:moveTo>
                    <a:pt x="0" y="0"/>
                  </a:moveTo>
                  <a:lnTo>
                    <a:pt x="0" y="1379816"/>
                  </a:lnTo>
                  <a:lnTo>
                    <a:pt x="367951" y="1379816"/>
                  </a:lnTo>
                </a:path>
              </a:pathLst>
            </a:custGeom>
            <a:noFill/>
            <a:ln w="25400" cap="flat" cmpd="sng">
              <a:solidFill>
                <a:srgbClr val="5283BE"/>
              </a:solidFill>
              <a:prstDash val="solid"/>
              <a:round/>
              <a:headEnd type="none" w="med" len="med"/>
              <a:tailEnd type="none" w="med" len="med"/>
            </a:ln>
          </p:spPr>
        </p:sp>
        <p:sp>
          <p:nvSpPr>
            <p:cNvPr id="13" name="Shape 290"/>
            <p:cNvSpPr/>
            <p:nvPr/>
          </p:nvSpPr>
          <p:spPr>
            <a:xfrm>
              <a:off x="5336300" y="2498221"/>
              <a:ext cx="2943607" cy="1839755"/>
            </a:xfrm>
            <a:prstGeom prst="roundRect">
              <a:avLst>
                <a:gd name="adj" fmla="val 10000"/>
              </a:avLst>
            </a:prstGeom>
            <a:solidFill>
              <a:schemeClr val="lt1">
                <a:alpha val="89803"/>
              </a:schemeClr>
            </a:solidFill>
            <a:ln w="9525" cap="flat" cmpd="sng">
              <a:solidFill>
                <a:srgbClr val="9EB2D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4" name="Shape 291"/>
            <p:cNvSpPr txBox="1"/>
            <p:nvPr/>
          </p:nvSpPr>
          <p:spPr>
            <a:xfrm>
              <a:off x="5336300" y="2498221"/>
              <a:ext cx="2943607" cy="1839755"/>
            </a:xfrm>
            <a:prstGeom prst="rect">
              <a:avLst/>
            </a:prstGeom>
            <a:noFill/>
            <a:ln>
              <a:noFill/>
            </a:ln>
          </p:spPr>
          <p:txBody>
            <a:bodyPr lIns="43800" tIns="29200" rIns="43800" bIns="29200" anchor="ctr" anchorCtr="0">
              <a:noAutofit/>
            </a:bodyPr>
            <a:lstStyle/>
            <a:p>
              <a:pPr marL="0" marR="0" lvl="0" indent="0" algn="ctr" rtl="0">
                <a:lnSpc>
                  <a:spcPct val="90000"/>
                </a:lnSpc>
                <a:spcBef>
                  <a:spcPts val="0"/>
                </a:spcBef>
                <a:spcAft>
                  <a:spcPts val="805"/>
                </a:spcAft>
                <a:buSzPct val="25000"/>
                <a:buNone/>
              </a:pPr>
              <a:r>
                <a:rPr lang="es-MX" sz="2300" b="0" i="0" u="none" strike="noStrike" cap="none" baseline="0">
                  <a:solidFill>
                    <a:schemeClr val="dk1"/>
                  </a:solidFill>
                  <a:latin typeface="Calibri"/>
                  <a:ea typeface="Calibri"/>
                  <a:cs typeface="Calibri"/>
                  <a:sym typeface="Calibri"/>
                </a:rPr>
                <a:t>Toman posiciones para reducir su exposición a los movimientos futuros sobre las tasas de interés.</a:t>
              </a:r>
            </a:p>
          </p:txBody>
        </p:sp>
      </p:grpSp>
      <p:sp>
        <p:nvSpPr>
          <p:cNvPr id="15" name="14 Botón de acción: Volver">
            <a:hlinkClick r:id="rId2" action="ppaction://hlinksldjump" highlightClick="1"/>
          </p:cNvPr>
          <p:cNvSpPr/>
          <p:nvPr/>
        </p:nvSpPr>
        <p:spPr>
          <a:xfrm>
            <a:off x="1932897" y="637530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xmlns="" val="22272508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hape 454"/>
          <p:cNvPicPr preferRelativeResize="0"/>
          <p:nvPr/>
        </p:nvPicPr>
        <p:blipFill rotWithShape="1">
          <a:blip r:embed="rId2">
            <a:alphaModFix/>
          </a:blip>
          <a:srcRect/>
          <a:stretch/>
        </p:blipFill>
        <p:spPr>
          <a:xfrm>
            <a:off x="2064080" y="337160"/>
            <a:ext cx="8496944" cy="6680200"/>
          </a:xfrm>
          <a:prstGeom prst="rect">
            <a:avLst/>
          </a:prstGeom>
          <a:noFill/>
          <a:ln>
            <a:noFill/>
          </a:ln>
        </p:spPr>
      </p:pic>
    </p:spTree>
    <p:extLst>
      <p:ext uri="{BB962C8B-B14F-4D97-AF65-F5344CB8AC3E}">
        <p14:creationId xmlns:p14="http://schemas.microsoft.com/office/powerpoint/2010/main" xmlns="" val="4245094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6 Rectángulo"/>
          <p:cNvSpPr/>
          <p:nvPr/>
        </p:nvSpPr>
        <p:spPr>
          <a:xfrm>
            <a:off x="971550" y="1412875"/>
            <a:ext cx="8064500" cy="4968875"/>
          </a:xfrm>
          <a:prstGeom prst="rect">
            <a:avLst/>
          </a:prstGeom>
          <a:ln w="38100">
            <a:solidFill>
              <a:schemeClr val="accent1"/>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MX"/>
          </a:p>
        </p:txBody>
      </p:sp>
      <p:sp>
        <p:nvSpPr>
          <p:cNvPr id="3" name="5 Título"/>
          <p:cNvSpPr txBox="1">
            <a:spLocks/>
          </p:cNvSpPr>
          <p:nvPr/>
        </p:nvSpPr>
        <p:spPr>
          <a:xfrm>
            <a:off x="900113" y="269875"/>
            <a:ext cx="8372475" cy="939800"/>
          </a:xfrm>
          <a:prstGeom prst="rect">
            <a:avLst/>
          </a:prstGeom>
        </p:spPr>
        <p:txBody>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defRPr/>
            </a:pPr>
            <a:r>
              <a:rPr lang="es-MX" b="1" smtClean="0">
                <a:latin typeface="Times New Roman" pitchFamily="18" charset="0"/>
                <a:cs typeface="Times New Roman" pitchFamily="18" charset="0"/>
              </a:rPr>
              <a:t>OBJETIVO</a:t>
            </a:r>
            <a:endParaRPr lang="es-MX" b="1" dirty="0">
              <a:latin typeface="Times New Roman" pitchFamily="18" charset="0"/>
              <a:cs typeface="Times New Roman" pitchFamily="18" charset="0"/>
            </a:endParaRPr>
          </a:p>
        </p:txBody>
      </p:sp>
      <p:sp>
        <p:nvSpPr>
          <p:cNvPr id="4" name="6 Marcador de contenido"/>
          <p:cNvSpPr txBox="1">
            <a:spLocks/>
          </p:cNvSpPr>
          <p:nvPr/>
        </p:nvSpPr>
        <p:spPr>
          <a:xfrm>
            <a:off x="1000125" y="1555750"/>
            <a:ext cx="7893050" cy="4752975"/>
          </a:xfrm>
          <a:prstGeom prst="rect">
            <a:avLst/>
          </a:prstGeom>
        </p:spPr>
        <p:txBody>
          <a:bodyPr>
            <a:normAutofit fontScale="62500" lnSpcReduction="20000"/>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algn="just">
              <a:buFont typeface="Wingdings 2" panose="05020102010507070707" pitchFamily="18" charset="2"/>
              <a:buNone/>
              <a:defRPr/>
            </a:pPr>
            <a:endParaRPr lang="es-MX" sz="2900" dirty="0" smtClean="0">
              <a:latin typeface="Times New Roman" pitchFamily="18" charset="0"/>
              <a:cs typeface="Times New Roman" pitchFamily="18" charset="0"/>
            </a:endParaRPr>
          </a:p>
          <a:p>
            <a:pPr marL="0" algn="just">
              <a:buFont typeface="Wingdings 2" panose="05020102010507070707" pitchFamily="18" charset="2"/>
              <a:buNone/>
              <a:defRPr/>
            </a:pPr>
            <a:r>
              <a:rPr lang="es-MX" sz="2400" b="1" dirty="0" smtClean="0">
                <a:solidFill>
                  <a:schemeClr val="tx2">
                    <a:lumMod val="75000"/>
                  </a:schemeClr>
                </a:solidFill>
                <a:latin typeface="Times New Roman" pitchFamily="18" charset="0"/>
                <a:cs typeface="Times New Roman" pitchFamily="18" charset="0"/>
              </a:rPr>
              <a:t>Se busca que los estudiantes puedan cómo está integrado en la práctica el mercado de divisas. Del mismo modo responder las interrogantes de dónde y cómo se encuentra localizado y operando este mercado también conocido como mercado </a:t>
            </a:r>
            <a:r>
              <a:rPr lang="es-MX" sz="2400" b="1" dirty="0" err="1" smtClean="0">
                <a:solidFill>
                  <a:schemeClr val="tx2">
                    <a:lumMod val="75000"/>
                  </a:schemeClr>
                </a:solidFill>
                <a:latin typeface="Times New Roman" pitchFamily="18" charset="0"/>
                <a:cs typeface="Times New Roman" pitchFamily="18" charset="0"/>
              </a:rPr>
              <a:t>forex</a:t>
            </a:r>
            <a:r>
              <a:rPr lang="es-MX" sz="2400" b="1" dirty="0" smtClean="0">
                <a:solidFill>
                  <a:schemeClr val="tx2">
                    <a:lumMod val="75000"/>
                  </a:schemeClr>
                </a:solidFill>
                <a:latin typeface="Times New Roman" pitchFamily="18" charset="0"/>
                <a:cs typeface="Times New Roman" pitchFamily="18" charset="0"/>
              </a:rPr>
              <a:t>.  Este material busca convertirse en una guía práctica para entender el funcionamiento,  evolución, operación y conexión de los mercados cambiarios y monetarios.</a:t>
            </a:r>
          </a:p>
          <a:p>
            <a:pPr marL="0" algn="just">
              <a:buFont typeface="Wingdings 2" panose="05020102010507070707" pitchFamily="18" charset="2"/>
              <a:buNone/>
              <a:defRPr/>
            </a:pPr>
            <a:r>
              <a:rPr lang="es-MX" sz="2400" b="1" dirty="0" smtClean="0">
                <a:solidFill>
                  <a:schemeClr val="tx2">
                    <a:lumMod val="75000"/>
                  </a:schemeClr>
                </a:solidFill>
                <a:latin typeface="Times New Roman" pitchFamily="18" charset="0"/>
                <a:cs typeface="Times New Roman" pitchFamily="18" charset="0"/>
              </a:rPr>
              <a:t>Es relevante que los estudiantes de este curso se familiaricen con el léxico y/o terminología propia que se utiliza en el ámbito conceptual como en el de operación cotidiana de este mercado. Esto le permitirá analizar y comprender las implicaciones que tendrá la evolución de las divisas más importantes en el mundo y sus efectos sobre el resto de las monedas y sus consecuencias sobre las tasas de interés.</a:t>
            </a:r>
          </a:p>
          <a:p>
            <a:pPr marL="0">
              <a:defRPr/>
            </a:pPr>
            <a:endParaRPr lang="es-MX"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898709" y="1065228"/>
            <a:ext cx="10394581" cy="5018809"/>
          </a:xfrm>
          <a:prstGeom prst="rect">
            <a:avLst/>
          </a:prstGeom>
        </p:spPr>
      </p:pic>
      <p:sp>
        <p:nvSpPr>
          <p:cNvPr id="3" name="Título 2"/>
          <p:cNvSpPr>
            <a:spLocks noGrp="1"/>
          </p:cNvSpPr>
          <p:nvPr>
            <p:ph type="title"/>
          </p:nvPr>
        </p:nvSpPr>
        <p:spPr>
          <a:xfrm>
            <a:off x="1196579" y="-97919"/>
            <a:ext cx="10364451" cy="1163148"/>
          </a:xfrm>
        </p:spPr>
        <p:txBody>
          <a:bodyPr/>
          <a:lstStyle/>
          <a:p>
            <a:r>
              <a:rPr lang="es-MX" dirty="0" smtClean="0"/>
              <a:t>1. Mercado de divisas = FOREX</a:t>
            </a:r>
            <a:endParaRPr lang="es-MX" dirty="0"/>
          </a:p>
        </p:txBody>
      </p:sp>
      <p:sp>
        <p:nvSpPr>
          <p:cNvPr id="4" name="Marcador de contenido 3"/>
          <p:cNvSpPr>
            <a:spLocks noGrp="1"/>
          </p:cNvSpPr>
          <p:nvPr>
            <p:ph sz="quarter" idx="13"/>
          </p:nvPr>
        </p:nvSpPr>
        <p:spPr/>
        <p:txBody>
          <a:bodyPr/>
          <a:lstStyle/>
          <a:p>
            <a:endParaRPr lang="es-MX"/>
          </a:p>
        </p:txBody>
      </p:sp>
    </p:spTree>
    <p:extLst>
      <p:ext uri="{BB962C8B-B14F-4D97-AF65-F5344CB8AC3E}">
        <p14:creationId xmlns:p14="http://schemas.microsoft.com/office/powerpoint/2010/main" xmlns="" val="22644235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452473" y="1054219"/>
            <a:ext cx="9404632" cy="5036029"/>
          </a:xfrm>
          <a:prstGeom prst="rect">
            <a:avLst/>
          </a:prstGeom>
        </p:spPr>
      </p:pic>
    </p:spTree>
    <p:extLst>
      <p:ext uri="{BB962C8B-B14F-4D97-AF65-F5344CB8AC3E}">
        <p14:creationId xmlns:p14="http://schemas.microsoft.com/office/powerpoint/2010/main" xmlns="" val="31509692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747274" y="1095555"/>
            <a:ext cx="11094501" cy="5331124"/>
          </a:xfrm>
          <a:prstGeom prst="rect">
            <a:avLst/>
          </a:prstGeom>
        </p:spPr>
      </p:pic>
    </p:spTree>
    <p:extLst>
      <p:ext uri="{BB962C8B-B14F-4D97-AF65-F5344CB8AC3E}">
        <p14:creationId xmlns:p14="http://schemas.microsoft.com/office/powerpoint/2010/main" xmlns="" val="376335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 2. ¿DÓNDE OPERA FOREX?</a:t>
            </a:r>
            <a:endParaRPr lang="es-MX" dirty="0"/>
          </a:p>
        </p:txBody>
      </p:sp>
      <p:sp>
        <p:nvSpPr>
          <p:cNvPr id="4" name="Rectángulo 3"/>
          <p:cNvSpPr/>
          <p:nvPr/>
        </p:nvSpPr>
        <p:spPr>
          <a:xfrm>
            <a:off x="913775" y="2214694"/>
            <a:ext cx="10364451" cy="290077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 name="Marcador de contenido 2"/>
          <p:cNvSpPr>
            <a:spLocks noGrp="1"/>
          </p:cNvSpPr>
          <p:nvPr>
            <p:ph sz="quarter" idx="13"/>
          </p:nvPr>
        </p:nvSpPr>
        <p:spPr>
          <a:xfrm>
            <a:off x="913775" y="2306707"/>
            <a:ext cx="10363826" cy="3424107"/>
          </a:xfrm>
        </p:spPr>
        <p:txBody>
          <a:bodyPr/>
          <a:lstStyle/>
          <a:p>
            <a:pPr marL="0" indent="0">
              <a:buNone/>
            </a:pPr>
            <a:r>
              <a:rPr lang="es-MX" dirty="0"/>
              <a:t>A diferencia de otros mercados financieros como el NYSE, </a:t>
            </a:r>
            <a:r>
              <a:rPr lang="es-MX" b="1" dirty="0"/>
              <a:t>el mercado de divisas no cuenta con una ubicación fija como las mayores bolsas del mundo</a:t>
            </a:r>
            <a:r>
              <a:rPr lang="es-MX" dirty="0"/>
              <a:t>. A este tipo de mercados se les conoce como OTC (</a:t>
            </a:r>
            <a:r>
              <a:rPr lang="es-MX" dirty="0" err="1"/>
              <a:t>Over</a:t>
            </a:r>
            <a:r>
              <a:rPr lang="es-MX" dirty="0"/>
              <a:t> </a:t>
            </a:r>
            <a:r>
              <a:rPr lang="es-MX" dirty="0" err="1"/>
              <a:t>The</a:t>
            </a:r>
            <a:r>
              <a:rPr lang="es-MX" dirty="0"/>
              <a:t> </a:t>
            </a:r>
            <a:r>
              <a:rPr lang="es-MX" dirty="0" err="1"/>
              <a:t>Counter</a:t>
            </a:r>
            <a:r>
              <a:rPr lang="es-MX" dirty="0"/>
              <a:t>). </a:t>
            </a:r>
            <a:endParaRPr lang="es-MX" dirty="0" smtClean="0"/>
          </a:p>
          <a:p>
            <a:pPr marL="0" indent="0">
              <a:buNone/>
            </a:pPr>
            <a:r>
              <a:rPr lang="es-MX" dirty="0" smtClean="0"/>
              <a:t>Las </a:t>
            </a:r>
            <a:r>
              <a:rPr lang="es-MX" dirty="0"/>
              <a:t>transacciones se realizan de forma independiente alrededor del mundo, principalmente a través de </a:t>
            </a:r>
            <a:r>
              <a:rPr lang="es-MX" b="1" u="sng" dirty="0"/>
              <a:t>Internet o por teléfono</a:t>
            </a:r>
            <a:r>
              <a:rPr lang="es-MX" dirty="0"/>
              <a:t>, y los precios pueden variar de un lugar a otro.</a:t>
            </a:r>
          </a:p>
        </p:txBody>
      </p:sp>
    </p:spTree>
    <p:extLst>
      <p:ext uri="{BB962C8B-B14F-4D97-AF65-F5344CB8AC3E}">
        <p14:creationId xmlns:p14="http://schemas.microsoft.com/office/powerpoint/2010/main" xmlns="" val="2658234022"/>
      </p:ext>
    </p:extLst>
  </p:cSld>
  <p:clrMapOvr>
    <a:masterClrMapping/>
  </p:clrMapOvr>
</p:sld>
</file>

<file path=ppt/theme/theme1.xml><?xml version="1.0" encoding="utf-8"?>
<a:theme xmlns:a="http://schemas.openxmlformats.org/drawingml/2006/main" name="Gota">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xmlns=""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Gota</Template>
  <TotalTime>694</TotalTime>
  <Words>2522</Words>
  <Application>Microsoft Office PowerPoint</Application>
  <PresentationFormat>Personalizado</PresentationFormat>
  <Paragraphs>304</Paragraphs>
  <Slides>47</Slides>
  <Notes>0</Notes>
  <HiddenSlides>0</HiddenSlides>
  <MMClips>0</MMClips>
  <ScaleCrop>false</ScaleCrop>
  <HeadingPairs>
    <vt:vector size="4" baseType="variant">
      <vt:variant>
        <vt:lpstr>Tema</vt:lpstr>
      </vt:variant>
      <vt:variant>
        <vt:i4>1</vt:i4>
      </vt:variant>
      <vt:variant>
        <vt:lpstr>Títulos de diapositiva</vt:lpstr>
      </vt:variant>
      <vt:variant>
        <vt:i4>47</vt:i4>
      </vt:variant>
    </vt:vector>
  </HeadingPairs>
  <TitlesOfParts>
    <vt:vector size="48" baseType="lpstr">
      <vt:lpstr>Gota</vt:lpstr>
      <vt:lpstr>Diapositiva 1</vt:lpstr>
      <vt:lpstr>Diapositiva 2</vt:lpstr>
      <vt:lpstr>Diapositiva 3</vt:lpstr>
      <vt:lpstr>Diapositiva 4</vt:lpstr>
      <vt:lpstr>Diapositiva 5</vt:lpstr>
      <vt:lpstr>1. Mercado de divisas = FOREX</vt:lpstr>
      <vt:lpstr>Diapositiva 7</vt:lpstr>
      <vt:lpstr>Diapositiva 8</vt:lpstr>
      <vt:lpstr> 2. ¿DÓNDE OPERA FOREX?</vt:lpstr>
      <vt:lpstr>Debido a su naturaleza descentralizada, el mercado de divisas opera las 24 horas del día de lunes a viernes. </vt:lpstr>
      <vt:lpstr>Diapositiva 11</vt:lpstr>
      <vt:lpstr>Monedas más importantes que cotizan</vt:lpstr>
      <vt:lpstr>¿cuándo se puede operar en forex?</vt:lpstr>
      <vt:lpstr>4. Forex el mercado financiero más grande</vt:lpstr>
      <vt:lpstr>¿por qué intercambiar divisas?</vt:lpstr>
      <vt:lpstr>¿Cuánta cuesta operar en forex?</vt:lpstr>
      <vt:lpstr>¿cómo se gana en forex?</vt:lpstr>
      <vt:lpstr>5. Cómo Interpretar los precios de las divisas</vt:lpstr>
      <vt:lpstr>Long/Short</vt:lpstr>
      <vt:lpstr>Bid/Ask Spread</vt:lpstr>
      <vt:lpstr>La como el spread. diferencia entre el bid y el ask se conoce popularmente </vt:lpstr>
      <vt:lpstr>EUR/USD</vt:lpstr>
      <vt:lpstr>USD/JPY</vt:lpstr>
      <vt:lpstr>USD/CHF</vt:lpstr>
      <vt:lpstr>Diapositiva 25</vt:lpstr>
      <vt:lpstr>Mercado Monetario</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Sergio Miranda</dc:creator>
  <cp:lastModifiedBy>ptc-sergio</cp:lastModifiedBy>
  <cp:revision>35</cp:revision>
  <dcterms:created xsi:type="dcterms:W3CDTF">2015-09-09T18:08:42Z</dcterms:created>
  <dcterms:modified xsi:type="dcterms:W3CDTF">2015-09-29T17:45:53Z</dcterms:modified>
</cp:coreProperties>
</file>