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sldIdLst>
    <p:sldId id="375" r:id="rId2"/>
    <p:sldId id="377" r:id="rId3"/>
    <p:sldId id="376" r:id="rId4"/>
    <p:sldId id="321" r:id="rId5"/>
    <p:sldId id="322" r:id="rId6"/>
    <p:sldId id="358" r:id="rId7"/>
    <p:sldId id="359" r:id="rId8"/>
    <p:sldId id="323" r:id="rId9"/>
    <p:sldId id="337" r:id="rId10"/>
    <p:sldId id="324" r:id="rId11"/>
    <p:sldId id="360" r:id="rId12"/>
    <p:sldId id="325" r:id="rId13"/>
    <p:sldId id="326" r:id="rId14"/>
    <p:sldId id="361" r:id="rId15"/>
    <p:sldId id="328" r:id="rId16"/>
    <p:sldId id="330" r:id="rId17"/>
    <p:sldId id="332" r:id="rId18"/>
    <p:sldId id="334" r:id="rId19"/>
    <p:sldId id="338" r:id="rId20"/>
    <p:sldId id="339" r:id="rId21"/>
    <p:sldId id="362" r:id="rId22"/>
    <p:sldId id="363" r:id="rId23"/>
    <p:sldId id="364" r:id="rId24"/>
    <p:sldId id="365" r:id="rId25"/>
    <p:sldId id="366" r:id="rId26"/>
    <p:sldId id="367" r:id="rId27"/>
    <p:sldId id="340" r:id="rId28"/>
    <p:sldId id="341" r:id="rId29"/>
    <p:sldId id="369" r:id="rId30"/>
    <p:sldId id="368" r:id="rId31"/>
    <p:sldId id="370" r:id="rId32"/>
    <p:sldId id="342" r:id="rId33"/>
    <p:sldId id="343" r:id="rId34"/>
    <p:sldId id="344" r:id="rId35"/>
    <p:sldId id="345" r:id="rId36"/>
    <p:sldId id="371" r:id="rId37"/>
    <p:sldId id="372" r:id="rId38"/>
    <p:sldId id="373" r:id="rId39"/>
    <p:sldId id="374" r:id="rId40"/>
    <p:sldId id="357"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D5FF"/>
    <a:srgbClr val="19C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94622" autoAdjust="0"/>
  </p:normalViewPr>
  <p:slideViewPr>
    <p:cSldViewPr>
      <p:cViewPr>
        <p:scale>
          <a:sx n="165" d="100"/>
          <a:sy n="165" d="100"/>
        </p:scale>
        <p:origin x="-1904" y="-576"/>
      </p:cViewPr>
      <p:guideLst>
        <p:guide orient="horz" pos="2160"/>
        <p:guide pos="2880"/>
      </p:guideLst>
    </p:cSldViewPr>
  </p:slideViewPr>
  <p:outlineViewPr>
    <p:cViewPr>
      <p:scale>
        <a:sx n="33" d="100"/>
        <a:sy n="33" d="100"/>
      </p:scale>
      <p:origin x="54" y="2694"/>
    </p:cViewPr>
  </p:outlineViewPr>
  <p:notesTextViewPr>
    <p:cViewPr>
      <p:scale>
        <a:sx n="1" d="1"/>
        <a:sy n="1" d="1"/>
      </p:scale>
      <p:origin x="0" y="0"/>
    </p:cViewPr>
  </p:notesTextViewPr>
  <p:sorterViewPr>
    <p:cViewPr>
      <p:scale>
        <a:sx n="85" d="100"/>
        <a:sy n="85"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 Id="rId2"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9EF0BBE-264F-4FAB-976D-E10BD94D0E15}" type="datetimeFigureOut">
              <a:rPr lang="es-MX" smtClean="0"/>
              <a:pPr/>
              <a:t>29/09/15</a:t>
            </a:fld>
            <a:endParaRPr lang="es-MX" dirty="0"/>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dirty="0"/>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D20ED41C-126E-4A5A-A00A-E1DCDA9FB97C}" type="slidenum">
              <a:rPr lang="es-MX" smtClean="0"/>
              <a:pPr/>
              <a:t>‹Nr.›</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20ED41C-126E-4A5A-A00A-E1DCDA9FB97C}" type="slidenum">
              <a:rPr lang="es-MX" smtClean="0"/>
              <a:pPr/>
              <a:t>‹Nr.›</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D9EF0BBE-264F-4FAB-976D-E10BD94D0E15}" type="datetimeFigureOut">
              <a:rPr lang="es-MX" smtClean="0"/>
              <a:pPr/>
              <a:t>29/09/15</a:t>
            </a:fld>
            <a:endParaRPr lang="es-MX" dirty="0"/>
          </a:p>
        </p:txBody>
      </p:sp>
      <p:sp>
        <p:nvSpPr>
          <p:cNvPr id="5" name="4 Marcador de pie de página"/>
          <p:cNvSpPr>
            <a:spLocks noGrp="1"/>
          </p:cNvSpPr>
          <p:nvPr>
            <p:ph type="ftr" sz="quarter" idx="11"/>
          </p:nvPr>
        </p:nvSpPr>
        <p:spPr>
          <a:xfrm>
            <a:off x="457201" y="6248207"/>
            <a:ext cx="5573483" cy="365125"/>
          </a:xfrm>
        </p:spPr>
        <p:txBody>
          <a:bodyPr/>
          <a:lstStyle/>
          <a:p>
            <a:endParaRPr lang="es-MX" dirty="0"/>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D20ED41C-126E-4A5A-A00A-E1DCDA9FB97C}" type="slidenum">
              <a:rPr lang="es-MX" smtClean="0"/>
              <a:pPr/>
              <a:t>‹Nr.›</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‹Nr.›</a:t>
            </a:fld>
            <a:endParaRPr lang="es-MX" dirty="0"/>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20ED41C-126E-4A5A-A00A-E1DCDA9FB97C}" type="slidenum">
              <a:rPr lang="es-MX" smtClean="0"/>
              <a:pPr/>
              <a:t>‹Nr.›</a:t>
            </a:fld>
            <a:endParaRPr lang="es-MX" dirty="0"/>
          </a:p>
        </p:txBody>
      </p:sp>
      <p:sp>
        <p:nvSpPr>
          <p:cNvPr id="14" name="13 Marcador de pie de página"/>
          <p:cNvSpPr>
            <a:spLocks noGrp="1"/>
          </p:cNvSpPr>
          <p:nvPr>
            <p:ph type="ftr" sz="quarter" idx="12"/>
          </p:nvPr>
        </p:nvSpPr>
        <p:spPr/>
        <p:txBody>
          <a:bodyPr/>
          <a:lstStyle/>
          <a:p>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D9EF0BBE-264F-4FAB-976D-E10BD94D0E15}" type="datetimeFigureOut">
              <a:rPr lang="es-MX" smtClean="0"/>
              <a:pPr/>
              <a:t>29/09/15</a:t>
            </a:fld>
            <a:endParaRPr lang="es-MX" dirty="0"/>
          </a:p>
        </p:txBody>
      </p:sp>
      <p:sp>
        <p:nvSpPr>
          <p:cNvPr id="10" name="9 Marcador de número de diapositiva"/>
          <p:cNvSpPr>
            <a:spLocks noGrp="1"/>
          </p:cNvSpPr>
          <p:nvPr>
            <p:ph type="sldNum" sz="quarter" idx="16"/>
          </p:nvPr>
        </p:nvSpPr>
        <p:spPr/>
        <p:txBody>
          <a:bodyPr rtlCol="0"/>
          <a:lstStyle/>
          <a:p>
            <a:fld id="{D20ED41C-126E-4A5A-A00A-E1DCDA9FB97C}" type="slidenum">
              <a:rPr lang="es-MX" smtClean="0"/>
              <a:pPr/>
              <a:t>‹Nr.›</a:t>
            </a:fld>
            <a:endParaRPr lang="es-MX" dirty="0"/>
          </a:p>
        </p:txBody>
      </p:sp>
      <p:sp>
        <p:nvSpPr>
          <p:cNvPr id="12" name="11 Marcador de pie de página"/>
          <p:cNvSpPr>
            <a:spLocks noGrp="1"/>
          </p:cNvSpPr>
          <p:nvPr>
            <p:ph type="ftr" sz="quarter" idx="17"/>
          </p:nvPr>
        </p:nvSpPr>
        <p:spPr/>
        <p:txBody>
          <a:bodyPr rtlCol="0"/>
          <a:lstStyle/>
          <a:p>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D9EF0BBE-264F-4FAB-976D-E10BD94D0E15}" type="datetimeFigureOut">
              <a:rPr lang="es-MX" smtClean="0"/>
              <a:pPr/>
              <a:t>29/09/15</a:t>
            </a:fld>
            <a:endParaRPr lang="es-MX" dirty="0"/>
          </a:p>
        </p:txBody>
      </p:sp>
      <p:sp>
        <p:nvSpPr>
          <p:cNvPr id="12" name="11 Marcador de número de diapositiva"/>
          <p:cNvSpPr>
            <a:spLocks noGrp="1"/>
          </p:cNvSpPr>
          <p:nvPr>
            <p:ph type="sldNum" sz="quarter" idx="16"/>
          </p:nvPr>
        </p:nvSpPr>
        <p:spPr/>
        <p:txBody>
          <a:bodyPr rtlCol="0"/>
          <a:lstStyle/>
          <a:p>
            <a:fld id="{D20ED41C-126E-4A5A-A00A-E1DCDA9FB97C}" type="slidenum">
              <a:rPr lang="es-MX" smtClean="0"/>
              <a:pPr/>
              <a:t>‹Nr.›</a:t>
            </a:fld>
            <a:endParaRPr lang="es-MX" dirty="0"/>
          </a:p>
        </p:txBody>
      </p:sp>
      <p:sp>
        <p:nvSpPr>
          <p:cNvPr id="14" name="13 Marcador de pie de página"/>
          <p:cNvSpPr>
            <a:spLocks noGrp="1"/>
          </p:cNvSpPr>
          <p:nvPr>
            <p:ph type="ftr" sz="quarter" idx="17"/>
          </p:nvPr>
        </p:nvSpPr>
        <p:spPr/>
        <p:txBody>
          <a:bodyPr rtlCol="0"/>
          <a:lstStyle/>
          <a:p>
            <a:endParaRPr lang="es-MX" dirty="0"/>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‹Nr.›</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D20ED41C-126E-4A5A-A00A-E1DCDA9FB97C}" type="slidenum">
              <a:rPr lang="es-MX" smtClean="0"/>
              <a:pPr/>
              <a:t>‹Nr.›</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9EF0BBE-264F-4FAB-976D-E10BD94D0E15}" type="datetimeFigureOut">
              <a:rPr lang="es-MX" smtClean="0"/>
              <a:pPr/>
              <a:t>29/09/15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‹Nr.›</a:t>
            </a:fld>
            <a:endParaRPr lang="es-MX" dirty="0"/>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D9EF0BBE-264F-4FAB-976D-E10BD94D0E15}" type="datetimeFigureOut">
              <a:rPr lang="es-MX" smtClean="0"/>
              <a:pPr/>
              <a:t>29/09/15</a:t>
            </a:fld>
            <a:endParaRPr lang="es-MX" dirty="0"/>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D20ED41C-126E-4A5A-A00A-E1DCDA9FB97C}" type="slidenum">
              <a:rPr lang="es-MX" smtClean="0"/>
              <a:pPr/>
              <a:t>‹Nr.›</a:t>
            </a:fld>
            <a:endParaRPr lang="es-MX" dirty="0"/>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dirty="0"/>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9EF0BBE-264F-4FAB-976D-E10BD94D0E15}" type="datetimeFigureOut">
              <a:rPr lang="es-MX" smtClean="0"/>
              <a:pPr/>
              <a:t>29/09/15</a:t>
            </a:fld>
            <a:endParaRPr lang="es-MX" dirty="0"/>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dirty="0"/>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20ED41C-126E-4A5A-A00A-E1DCDA9FB97C}" type="slidenum">
              <a:rPr lang="es-MX" smtClean="0"/>
              <a:pPr/>
              <a:t>‹Nr.›</a:t>
            </a:fld>
            <a:endParaRPr lang="es-MX"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1.bin"/><Relationship Id="rId5" Type="http://schemas.openxmlformats.org/officeDocument/2006/relationships/image" Target="../media/image8.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10.wmf"/></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2.bin"/><Relationship Id="rId5" Type="http://schemas.openxmlformats.org/officeDocument/2006/relationships/image" Target="../media/image14.wmf"/><Relationship Id="rId6" Type="http://schemas.openxmlformats.org/officeDocument/2006/relationships/oleObject" Target="../embeddings/oleObject3.bin"/><Relationship Id="rId7" Type="http://schemas.openxmlformats.org/officeDocument/2006/relationships/image" Target="../media/image15.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4.bin"/><Relationship Id="rId5" Type="http://schemas.openxmlformats.org/officeDocument/2006/relationships/image" Target="../media/image18.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19.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0.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1.wmf"/></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png"/><Relationship Id="rId5" Type="http://schemas.openxmlformats.org/officeDocument/2006/relationships/image" Target="../media/image6.tiff"/><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2.wmf"/></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26.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7" name="6 CuadroTexto"/>
          <p:cNvSpPr txBox="1"/>
          <p:nvPr/>
        </p:nvSpPr>
        <p:spPr>
          <a:xfrm>
            <a:off x="1430289" y="1975961"/>
            <a:ext cx="6624736" cy="707886"/>
          </a:xfrm>
          <a:prstGeom prst="rect">
            <a:avLst/>
          </a:prstGeom>
          <a:noFill/>
        </p:spPr>
        <p:txBody>
          <a:bodyPr wrap="square" rtlCol="0">
            <a:spAutoFit/>
          </a:bodyPr>
          <a:lstStyle/>
          <a:p>
            <a:pPr algn="ctr"/>
            <a:r>
              <a:rPr lang="es-ES" sz="2000" b="1" dirty="0" smtClean="0">
                <a:solidFill>
                  <a:prstClr val="black"/>
                </a:solidFill>
              </a:rPr>
              <a:t>UNIVERSIDAD AUTONOMA DEL ESTADO DE MÉXICO</a:t>
            </a:r>
          </a:p>
          <a:p>
            <a:pPr algn="ctr"/>
            <a:r>
              <a:rPr lang="es-ES" sz="2000" b="1" dirty="0" smtClean="0">
                <a:solidFill>
                  <a:prstClr val="black"/>
                </a:solidFill>
              </a:rPr>
              <a:t>FACULTAD DE INGENIERÍA </a:t>
            </a:r>
          </a:p>
        </p:txBody>
      </p:sp>
      <p:cxnSp>
        <p:nvCxnSpPr>
          <p:cNvPr id="11" name="10 Conector recto"/>
          <p:cNvCxnSpPr/>
          <p:nvPr/>
        </p:nvCxnSpPr>
        <p:spPr>
          <a:xfrm>
            <a:off x="755576" y="1844824"/>
            <a:ext cx="21660" cy="4584572"/>
          </a:xfrm>
          <a:prstGeom prst="line">
            <a:avLst/>
          </a:prstGeom>
          <a:ln w="63500" cmpd="dbl">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1751469" y="3706223"/>
            <a:ext cx="5760640" cy="2246769"/>
          </a:xfrm>
          <a:prstGeom prst="rect">
            <a:avLst/>
          </a:prstGeom>
        </p:spPr>
        <p:txBody>
          <a:bodyPr wrap="square">
            <a:spAutoFit/>
          </a:bodyPr>
          <a:lstStyle/>
          <a:p>
            <a:pPr algn="ctr"/>
            <a:r>
              <a:rPr lang="es-MX" b="1" i="1" cap="small" dirty="0" smtClean="0">
                <a:solidFill>
                  <a:prstClr val="black"/>
                </a:solidFill>
              </a:rPr>
              <a:t>INGENIERÍA CIVIL</a:t>
            </a:r>
            <a:endParaRPr lang="es-MX" b="1" i="1" cap="small" dirty="0">
              <a:solidFill>
                <a:prstClr val="black"/>
              </a:solidFill>
            </a:endParaRPr>
          </a:p>
          <a:p>
            <a:pPr algn="ctr"/>
            <a:endParaRPr lang="es-MX" sz="1400" b="1" i="1" cap="small" dirty="0">
              <a:solidFill>
                <a:prstClr val="black"/>
              </a:solidFill>
            </a:endParaRPr>
          </a:p>
          <a:p>
            <a:pPr algn="ctr"/>
            <a:r>
              <a:rPr lang="es-ES_tradnl" b="1" dirty="0"/>
              <a:t>SISTEMAS DE </a:t>
            </a:r>
            <a:r>
              <a:rPr lang="es-ES_tradnl" b="1" dirty="0" smtClean="0"/>
              <a:t>TRATAMIENTO</a:t>
            </a:r>
          </a:p>
          <a:p>
            <a:pPr algn="ctr"/>
            <a:endParaRPr lang="es-ES_tradnl" b="1" i="1" cap="small" dirty="0">
              <a:solidFill>
                <a:prstClr val="black"/>
              </a:solidFill>
            </a:endParaRPr>
          </a:p>
          <a:p>
            <a:pPr algn="ctr"/>
            <a:r>
              <a:rPr lang="es-ES_tradnl" b="1" i="1" cap="small" dirty="0" smtClean="0">
                <a:solidFill>
                  <a:prstClr val="black"/>
                </a:solidFill>
              </a:rPr>
              <a:t>Unidad III. </a:t>
            </a:r>
            <a:r>
              <a:rPr lang="es-MX" b="1" i="1" cap="small" dirty="0">
                <a:solidFill>
                  <a:prstClr val="black"/>
                </a:solidFill>
              </a:rPr>
              <a:t>OPERACIONES UNITARIAS DE POTABILIZACIÓN</a:t>
            </a:r>
            <a:r>
              <a:rPr lang="es-MX" b="1" i="1" cap="small" dirty="0" smtClean="0">
                <a:solidFill>
                  <a:prstClr val="black"/>
                </a:solidFill>
              </a:rPr>
              <a:t>.</a:t>
            </a:r>
          </a:p>
          <a:p>
            <a:pPr algn="ctr"/>
            <a:r>
              <a:rPr lang="es-MX" b="1" i="1" cap="small" dirty="0" smtClean="0">
                <a:solidFill>
                  <a:prstClr val="black"/>
                </a:solidFill>
              </a:rPr>
              <a:t>III.5. Sedimentaci</a:t>
            </a:r>
            <a:r>
              <a:rPr lang="es-MX" b="1" i="1" cap="small" dirty="0" smtClean="0">
                <a:solidFill>
                  <a:prstClr val="black"/>
                </a:solidFill>
              </a:rPr>
              <a:t>ón</a:t>
            </a:r>
            <a:r>
              <a:rPr lang="es-ES_tradnl" b="1" i="1" cap="small" dirty="0" smtClean="0">
                <a:solidFill>
                  <a:prstClr val="black"/>
                </a:solidFill>
              </a:rPr>
              <a:t> </a:t>
            </a:r>
          </a:p>
          <a:p>
            <a:pPr algn="ctr"/>
            <a:endParaRPr lang="es-ES_tradnl" b="1" i="1" cap="small" dirty="0">
              <a:solidFill>
                <a:prstClr val="black"/>
              </a:solidFill>
            </a:endParaRPr>
          </a:p>
          <a:p>
            <a:pPr algn="ctr"/>
            <a:r>
              <a:rPr lang="es-ES_tradnl" b="1" i="1" cap="small" dirty="0" smtClean="0">
                <a:solidFill>
                  <a:prstClr val="black"/>
                </a:solidFill>
              </a:rPr>
              <a:t>Dr. Daury Garc</a:t>
            </a:r>
            <a:r>
              <a:rPr lang="es-ES_tradnl" b="1" i="1" cap="small" dirty="0" smtClean="0">
                <a:solidFill>
                  <a:prstClr val="black"/>
                </a:solidFill>
              </a:rPr>
              <a:t>ía Pulido</a:t>
            </a:r>
            <a:endParaRPr lang="es-MX" b="1" i="1" cap="small" dirty="0">
              <a:solidFill>
                <a:prstClr val="black"/>
              </a:solidFill>
            </a:endParaRPr>
          </a:p>
        </p:txBody>
      </p:sp>
      <p:sp>
        <p:nvSpPr>
          <p:cNvPr id="3" name="2 CuadroTexto"/>
          <p:cNvSpPr txBox="1"/>
          <p:nvPr/>
        </p:nvSpPr>
        <p:spPr>
          <a:xfrm>
            <a:off x="4079977" y="5805264"/>
            <a:ext cx="4392488" cy="369332"/>
          </a:xfrm>
          <a:prstGeom prst="rect">
            <a:avLst/>
          </a:prstGeom>
          <a:noFill/>
        </p:spPr>
        <p:txBody>
          <a:bodyPr wrap="square" rtlCol="0">
            <a:spAutoFit/>
          </a:bodyPr>
          <a:lstStyle/>
          <a:p>
            <a:pPr algn="r"/>
            <a:r>
              <a:rPr lang="es-MX" dirty="0" smtClean="0">
                <a:solidFill>
                  <a:prstClr val="black"/>
                </a:solidFill>
              </a:rPr>
              <a:t>SEPTIEMBRE DE </a:t>
            </a:r>
            <a:r>
              <a:rPr lang="es-MX" dirty="0" smtClean="0">
                <a:solidFill>
                  <a:prstClr val="black"/>
                </a:solidFill>
              </a:rPr>
              <a:t>2015</a:t>
            </a:r>
            <a:endParaRPr lang="es-MX" dirty="0">
              <a:solidFill>
                <a:prstClr val="black"/>
              </a:solidFill>
            </a:endParaRPr>
          </a:p>
        </p:txBody>
      </p:sp>
    </p:spTree>
    <p:extLst>
      <p:ext uri="{BB962C8B-B14F-4D97-AF65-F5344CB8AC3E}">
        <p14:creationId xmlns:p14="http://schemas.microsoft.com/office/powerpoint/2010/main" val="6389842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95536" y="1750367"/>
            <a:ext cx="8352928" cy="4154984"/>
          </a:xfrm>
          <a:prstGeom prst="rect">
            <a:avLst/>
          </a:prstGeom>
          <a:noFill/>
        </p:spPr>
        <p:txBody>
          <a:bodyPr wrap="square" rtlCol="0">
            <a:spAutoFit/>
          </a:bodyPr>
          <a:lstStyle/>
          <a:p>
            <a:pPr algn="just"/>
            <a:endParaRPr lang="es-ES_tradnl" sz="2000" b="1" dirty="0" smtClean="0"/>
          </a:p>
          <a:p>
            <a:pPr algn="just"/>
            <a:endParaRPr lang="es-ES_tradnl" sz="2000" b="1" dirty="0"/>
          </a:p>
          <a:p>
            <a:pPr algn="just"/>
            <a:r>
              <a:rPr lang="es-ES_tradnl" sz="2000" b="1" dirty="0" smtClean="0"/>
              <a:t>Clase I</a:t>
            </a:r>
            <a:r>
              <a:rPr lang="es-ES_tradnl" sz="2000" dirty="0" smtClean="0"/>
              <a:t>:</a:t>
            </a:r>
            <a:r>
              <a:rPr lang="es-ES_tradnl" sz="2000" dirty="0"/>
              <a:t> </a:t>
            </a:r>
            <a:r>
              <a:rPr lang="es-ES_tradnl" sz="2000" b="1" dirty="0"/>
              <a:t>Sedimentación de partículas discretas. </a:t>
            </a:r>
            <a:endParaRPr lang="es-ES_tradnl" sz="2000" b="1" dirty="0" smtClean="0"/>
          </a:p>
          <a:p>
            <a:pPr algn="just"/>
            <a:endParaRPr lang="es-ES_tradnl" sz="2000" b="1" dirty="0" smtClean="0"/>
          </a:p>
          <a:p>
            <a:pPr algn="just"/>
            <a:r>
              <a:rPr lang="es-ES_tradnl" sz="2000" dirty="0"/>
              <a:t>S</a:t>
            </a:r>
            <a:r>
              <a:rPr lang="es-ES_tradnl" sz="2000" dirty="0" smtClean="0"/>
              <a:t>e </a:t>
            </a:r>
            <a:r>
              <a:rPr lang="es-ES_tradnl" sz="2000" dirty="0"/>
              <a:t>caracteriza por el hecho de que las partículas conservan sus propiedades iniciales (forma, dimensión y densidad) durante su caída, y la velocidad de ésta </a:t>
            </a:r>
            <a:r>
              <a:rPr lang="es-ES_tradnl" sz="2000" dirty="0" smtClean="0"/>
              <a:t>es independiente </a:t>
            </a:r>
            <a:r>
              <a:rPr lang="es-ES_tradnl" sz="2000" dirty="0"/>
              <a:t>de la concentración de sólidos</a:t>
            </a:r>
            <a:r>
              <a:rPr lang="es-ES_tradnl" sz="2000" dirty="0" smtClean="0"/>
              <a:t>.</a:t>
            </a:r>
          </a:p>
          <a:p>
            <a:pPr algn="just"/>
            <a:endParaRPr lang="es-ES_tradnl" sz="2000" dirty="0" smtClean="0"/>
          </a:p>
          <a:p>
            <a:pPr algn="just"/>
            <a:r>
              <a:rPr lang="es-ES_tradnl" sz="2000" dirty="0"/>
              <a:t>Este tipo de sedimentación es la decantación de una suspensión diluida que tiene poca o nula tendencia a </a:t>
            </a:r>
            <a:r>
              <a:rPr lang="es-ES_tradnl" sz="2000" dirty="0" smtClean="0"/>
              <a:t>flocular</a:t>
            </a:r>
          </a:p>
          <a:p>
            <a:pPr algn="just"/>
            <a:endParaRPr lang="es-ES_tradnl" sz="2000" dirty="0" smtClean="0"/>
          </a:p>
          <a:p>
            <a:pPr algn="just"/>
            <a:r>
              <a:rPr lang="es-ES_tradnl" sz="2000" dirty="0" smtClean="0"/>
              <a:t> </a:t>
            </a:r>
            <a:r>
              <a:rPr lang="es-ES_tradnl" sz="2000" dirty="0"/>
              <a:t>E</a:t>
            </a:r>
            <a:r>
              <a:rPr lang="es-ES_tradnl" sz="2000" dirty="0" smtClean="0"/>
              <a:t>sta </a:t>
            </a:r>
            <a:r>
              <a:rPr lang="es-ES_tradnl" sz="2000" dirty="0"/>
              <a:t>se observa en los </a:t>
            </a:r>
            <a:r>
              <a:rPr lang="es-ES_tradnl" sz="2000" dirty="0" err="1" smtClean="0"/>
              <a:t>desarenadores</a:t>
            </a:r>
            <a:r>
              <a:rPr lang="es-ES_tradnl" sz="2000" dirty="0" smtClean="0"/>
              <a:t> de las estructuras del </a:t>
            </a:r>
            <a:r>
              <a:rPr lang="es-ES_tradnl" sz="2000" dirty="0" err="1" smtClean="0"/>
              <a:t>pretratamiento</a:t>
            </a:r>
            <a:r>
              <a:rPr lang="es-ES_tradnl" sz="2000" dirty="0" smtClean="0"/>
              <a:t>. </a:t>
            </a:r>
          </a:p>
          <a:p>
            <a:endParaRPr lang="es-MX" sz="2400" dirty="0"/>
          </a:p>
        </p:txBody>
      </p:sp>
      <p:sp>
        <p:nvSpPr>
          <p:cNvPr id="5" name="4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21988999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95536" y="1750367"/>
            <a:ext cx="8352928" cy="3847207"/>
          </a:xfrm>
          <a:prstGeom prst="rect">
            <a:avLst/>
          </a:prstGeom>
          <a:noFill/>
        </p:spPr>
        <p:txBody>
          <a:bodyPr wrap="square" rtlCol="0">
            <a:spAutoFit/>
          </a:bodyPr>
          <a:lstStyle/>
          <a:p>
            <a:pPr algn="just"/>
            <a:endParaRPr lang="es-ES_tradnl" sz="2000" dirty="0" smtClean="0"/>
          </a:p>
          <a:p>
            <a:pPr algn="just"/>
            <a:endParaRPr lang="es-ES_tradnl" sz="2000" dirty="0" smtClean="0"/>
          </a:p>
          <a:p>
            <a:pPr algn="just"/>
            <a:r>
              <a:rPr lang="es-ES_tradnl" sz="2000" b="1" dirty="0"/>
              <a:t>Clase </a:t>
            </a:r>
            <a:r>
              <a:rPr lang="es-ES_tradnl" sz="2000" b="1" dirty="0" smtClean="0"/>
              <a:t>II: Sedimentación </a:t>
            </a:r>
            <a:r>
              <a:rPr lang="es-ES_tradnl" sz="2000" b="1" dirty="0"/>
              <a:t>de partículas </a:t>
            </a:r>
            <a:r>
              <a:rPr lang="es-ES_tradnl" sz="2000" b="1" dirty="0" err="1" smtClean="0"/>
              <a:t>floculentas</a:t>
            </a:r>
            <a:r>
              <a:rPr lang="es-ES_tradnl" sz="2000" b="1" dirty="0" smtClean="0"/>
              <a:t>.  </a:t>
            </a:r>
          </a:p>
          <a:p>
            <a:pPr algn="just"/>
            <a:endParaRPr lang="es-ES_tradnl" sz="2000" dirty="0" smtClean="0"/>
          </a:p>
          <a:p>
            <a:pPr algn="just"/>
            <a:r>
              <a:rPr lang="es-ES_tradnl" sz="2000" dirty="0" smtClean="0"/>
              <a:t>Es </a:t>
            </a:r>
            <a:r>
              <a:rPr lang="es-ES_tradnl" sz="2000" dirty="0"/>
              <a:t>la decantación de una suspensión diluida de partículas floculantes.  Se caracteriza por la aglomeración de las partículas a medida que sedimentan, y la modificación de las características de las mismas durante el proceso. </a:t>
            </a:r>
            <a:endParaRPr lang="es-ES_tradnl" sz="2000" dirty="0" smtClean="0"/>
          </a:p>
          <a:p>
            <a:pPr algn="just"/>
            <a:endParaRPr lang="es-ES_tradnl" sz="2000" dirty="0"/>
          </a:p>
          <a:p>
            <a:pPr algn="just"/>
            <a:r>
              <a:rPr lang="es-ES_tradnl" sz="2000" dirty="0" smtClean="0"/>
              <a:t>Este </a:t>
            </a:r>
            <a:r>
              <a:rPr lang="es-ES_tradnl" sz="2000" dirty="0"/>
              <a:t>tipo de sedimentación se encuentra en los </a:t>
            </a:r>
            <a:r>
              <a:rPr lang="es-ES_tradnl" sz="2000" dirty="0" err="1" smtClean="0"/>
              <a:t>sedimentadores</a:t>
            </a:r>
            <a:r>
              <a:rPr lang="es-ES_tradnl" sz="2000" dirty="0" smtClean="0"/>
              <a:t> secundarios de las plantas de tratamiento después de la unidad biológica donde se forma el </a:t>
            </a:r>
            <a:r>
              <a:rPr lang="es-ES_tradnl" sz="2000" dirty="0" err="1" smtClean="0"/>
              <a:t>biofloc</a:t>
            </a:r>
            <a:r>
              <a:rPr lang="es-ES_tradnl" sz="2000" dirty="0" smtClean="0"/>
              <a:t> y en la salida de los </a:t>
            </a:r>
            <a:r>
              <a:rPr lang="es-ES_tradnl" sz="2000" dirty="0" err="1" smtClean="0"/>
              <a:t>floculadores</a:t>
            </a:r>
            <a:r>
              <a:rPr lang="es-ES_tradnl" sz="2000" dirty="0" smtClean="0"/>
              <a:t> de las plantas potabilizadoras. </a:t>
            </a:r>
            <a:endParaRPr lang="es-MX" sz="2000" dirty="0"/>
          </a:p>
          <a:p>
            <a:endParaRPr lang="es-MX" sz="2400" dirty="0"/>
          </a:p>
        </p:txBody>
      </p:sp>
      <p:sp>
        <p:nvSpPr>
          <p:cNvPr id="5" name="4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5349922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80"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20427" y="1844824"/>
            <a:ext cx="7848872" cy="4801314"/>
          </a:xfrm>
          <a:prstGeom prst="rect">
            <a:avLst/>
          </a:prstGeom>
        </p:spPr>
        <p:txBody>
          <a:bodyPr wrap="square">
            <a:spAutoFit/>
          </a:bodyPr>
          <a:lstStyle/>
          <a:p>
            <a:endParaRPr lang="es-ES_tradnl" b="1" dirty="0"/>
          </a:p>
          <a:p>
            <a:endParaRPr lang="es-ES_tradnl" b="1" dirty="0" smtClean="0"/>
          </a:p>
          <a:p>
            <a:r>
              <a:rPr lang="es-ES_tradnl" b="1" dirty="0" smtClean="0"/>
              <a:t>Clase </a:t>
            </a:r>
            <a:r>
              <a:rPr lang="es-ES_tradnl" b="1" dirty="0"/>
              <a:t>III</a:t>
            </a:r>
            <a:r>
              <a:rPr lang="es-ES_tradnl" dirty="0"/>
              <a:t>:</a:t>
            </a:r>
            <a:r>
              <a:rPr lang="es-ES_tradnl" u="sng" dirty="0"/>
              <a:t> Sedimentación frenada o en bloques.</a:t>
            </a:r>
            <a:r>
              <a:rPr lang="es-ES_tradnl" dirty="0"/>
              <a:t> </a:t>
            </a:r>
            <a:endParaRPr lang="es-ES_tradnl" dirty="0" smtClean="0"/>
          </a:p>
          <a:p>
            <a:endParaRPr lang="es-ES_tradnl" dirty="0"/>
          </a:p>
          <a:p>
            <a:r>
              <a:rPr lang="es-ES_tradnl" dirty="0" smtClean="0"/>
              <a:t>Cuando </a:t>
            </a:r>
            <a:r>
              <a:rPr lang="es-ES_tradnl" dirty="0"/>
              <a:t>las partículas están suficientemente cerca unas de otras, las fuerzas entre partículas son capaces de mantenerlas en posiciones relativamente fijas con respecto unas de otras. </a:t>
            </a:r>
            <a:endParaRPr lang="es-ES_tradnl" dirty="0" smtClean="0"/>
          </a:p>
          <a:p>
            <a:endParaRPr lang="es-ES_tradnl" dirty="0" smtClean="0"/>
          </a:p>
          <a:p>
            <a:r>
              <a:rPr lang="es-ES_tradnl" dirty="0" smtClean="0"/>
              <a:t>Como </a:t>
            </a:r>
            <a:r>
              <a:rPr lang="es-ES_tradnl" dirty="0"/>
              <a:t>resultado, las partículas sedimentan como una masa y no como partículas discretas. A este tipo de clarificación se le designa como </a:t>
            </a:r>
            <a:r>
              <a:rPr lang="es-ES_tradnl" b="1" dirty="0"/>
              <a:t>"</a:t>
            </a:r>
            <a:r>
              <a:rPr lang="es-ES_tradnl" b="1" i="1" dirty="0"/>
              <a:t>decantación en bloque</a:t>
            </a:r>
            <a:r>
              <a:rPr lang="es-ES_tradnl" b="1" dirty="0"/>
              <a:t>"</a:t>
            </a:r>
            <a:r>
              <a:rPr lang="es-ES_tradnl" dirty="0"/>
              <a:t>.</a:t>
            </a:r>
            <a:r>
              <a:rPr lang="es-ES_tradnl" b="1" dirty="0"/>
              <a:t> </a:t>
            </a:r>
            <a:endParaRPr lang="es-ES_tradnl" b="1" dirty="0" smtClean="0"/>
          </a:p>
          <a:p>
            <a:endParaRPr lang="es-ES_tradnl" dirty="0"/>
          </a:p>
          <a:p>
            <a:r>
              <a:rPr lang="es-ES_tradnl" dirty="0" smtClean="0"/>
              <a:t>En </a:t>
            </a:r>
            <a:r>
              <a:rPr lang="es-ES_tradnl" dirty="0"/>
              <a:t>este tipo de clarificación existe una elevada concentración de partículas que favorece la separación entre los sólidos sedimentados y el líquido sobrenadante. </a:t>
            </a:r>
            <a:endParaRPr lang="es-ES_tradnl" dirty="0" smtClean="0"/>
          </a:p>
          <a:p>
            <a:endParaRPr lang="es-ES_tradnl" dirty="0"/>
          </a:p>
          <a:p>
            <a:r>
              <a:rPr lang="es-ES_tradnl" dirty="0" smtClean="0"/>
              <a:t>Lo </a:t>
            </a:r>
            <a:r>
              <a:rPr lang="es-ES_tradnl" dirty="0"/>
              <a:t>anterior se observa en las partes profundas de los </a:t>
            </a:r>
            <a:r>
              <a:rPr lang="es-ES_tradnl" dirty="0" err="1"/>
              <a:t>sedimentadores</a:t>
            </a:r>
            <a:r>
              <a:rPr lang="es-ES_tradnl" dirty="0" smtClean="0"/>
              <a:t>.</a:t>
            </a:r>
          </a:p>
          <a:p>
            <a:endParaRPr lang="es-ES_tradnl" dirty="0"/>
          </a:p>
          <a:p>
            <a:endParaRPr lang="es-MX" dirty="0"/>
          </a:p>
        </p:txBody>
      </p:sp>
      <p:sp>
        <p:nvSpPr>
          <p:cNvPr id="5" name="4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29750511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20428" y="2420888"/>
            <a:ext cx="7848872" cy="2831544"/>
          </a:xfrm>
          <a:prstGeom prst="rect">
            <a:avLst/>
          </a:prstGeom>
        </p:spPr>
        <p:txBody>
          <a:bodyPr wrap="square">
            <a:spAutoFit/>
          </a:bodyPr>
          <a:lstStyle/>
          <a:p>
            <a:endParaRPr lang="es-MX" b="1" dirty="0"/>
          </a:p>
          <a:p>
            <a:r>
              <a:rPr lang="es-MX" b="1" dirty="0" smtClean="0"/>
              <a:t> </a:t>
            </a:r>
            <a:r>
              <a:rPr lang="es-ES_tradnl" sz="2000" b="1" dirty="0"/>
              <a:t>Clase IV</a:t>
            </a:r>
            <a:r>
              <a:rPr lang="es-ES_tradnl" sz="2000" dirty="0"/>
              <a:t>:</a:t>
            </a:r>
            <a:r>
              <a:rPr lang="es-ES_tradnl" sz="2000" u="sng" dirty="0"/>
              <a:t> </a:t>
            </a:r>
            <a:r>
              <a:rPr lang="es-ES_tradnl" sz="2000" dirty="0"/>
              <a:t>Sedimentación por compresión o espesamiento. </a:t>
            </a:r>
            <a:endParaRPr lang="es-ES_tradnl" sz="2000" dirty="0" smtClean="0"/>
          </a:p>
          <a:p>
            <a:endParaRPr lang="es-ES_tradnl" sz="2000" dirty="0" smtClean="0"/>
          </a:p>
          <a:p>
            <a:r>
              <a:rPr lang="es-ES_tradnl" sz="2000" dirty="0" smtClean="0"/>
              <a:t>Cuando </a:t>
            </a:r>
            <a:r>
              <a:rPr lang="es-ES_tradnl" sz="2000" dirty="0"/>
              <a:t>las partículas entran en contacto unas con otras, se forma una masa compacta que ejerce compresión sobre las capas inferiores, esta acción se llama compresión o espesamiento. </a:t>
            </a:r>
            <a:endParaRPr lang="es-ES_tradnl" sz="2000" dirty="0" smtClean="0"/>
          </a:p>
          <a:p>
            <a:endParaRPr lang="es-ES_tradnl" sz="2000" dirty="0"/>
          </a:p>
          <a:p>
            <a:r>
              <a:rPr lang="es-ES_tradnl" sz="2000" dirty="0" smtClean="0"/>
              <a:t>Este </a:t>
            </a:r>
            <a:r>
              <a:rPr lang="es-ES_tradnl" sz="2000" dirty="0"/>
              <a:t>tipo de sedimentación se encuentra en los </a:t>
            </a:r>
            <a:r>
              <a:rPr lang="es-ES_tradnl" sz="2000" dirty="0" err="1"/>
              <a:t>espesadores</a:t>
            </a:r>
            <a:r>
              <a:rPr lang="es-ES_tradnl" sz="2000" dirty="0"/>
              <a:t> de lodos por gravedad o en la tolvas de los </a:t>
            </a:r>
            <a:r>
              <a:rPr lang="es-ES_tradnl" sz="2000" dirty="0" err="1"/>
              <a:t>sedimentadores</a:t>
            </a:r>
            <a:r>
              <a:rPr lang="es-ES_tradnl" sz="2000" dirty="0"/>
              <a:t>.</a:t>
            </a:r>
            <a:endParaRPr lang="es-MX" sz="2000" dirty="0"/>
          </a:p>
        </p:txBody>
      </p:sp>
      <p:sp>
        <p:nvSpPr>
          <p:cNvPr id="5" name="4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38742634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539552" y="1700808"/>
            <a:ext cx="7848872" cy="4955203"/>
          </a:xfrm>
          <a:prstGeom prst="rect">
            <a:avLst/>
          </a:prstGeom>
        </p:spPr>
        <p:txBody>
          <a:bodyPr wrap="square">
            <a:spAutoFit/>
          </a:bodyPr>
          <a:lstStyle/>
          <a:p>
            <a:endParaRPr lang="es-MX" b="1" dirty="0" smtClean="0"/>
          </a:p>
          <a:p>
            <a:endParaRPr lang="es-MX" b="1" dirty="0"/>
          </a:p>
          <a:p>
            <a:r>
              <a:rPr lang="es-MX" b="1" dirty="0" smtClean="0"/>
              <a:t> </a:t>
            </a:r>
            <a:r>
              <a:rPr lang="es-ES_tradnl" sz="2000" dirty="0"/>
              <a:t>La </a:t>
            </a:r>
            <a:r>
              <a:rPr lang="es-ES_tradnl" sz="2000" dirty="0" smtClean="0"/>
              <a:t>siguiente figura presenta</a:t>
            </a:r>
            <a:r>
              <a:rPr lang="es-ES_tradnl" sz="2000" dirty="0"/>
              <a:t>, un esquema que permite observar el ámbito bajo el cual ocurren los diferentes tipos de decantación.</a:t>
            </a:r>
            <a:endParaRPr lang="es-MX" sz="2000" dirty="0"/>
          </a:p>
          <a:p>
            <a:r>
              <a:rPr lang="es-ES_tradnl" sz="2000" dirty="0"/>
              <a:t> </a:t>
            </a:r>
            <a:endParaRPr lang="es-ES_tradnl" sz="2000" dirty="0" smtClean="0"/>
          </a:p>
          <a:p>
            <a:endParaRPr lang="es-ES_tradnl" sz="2000" dirty="0" smtClean="0"/>
          </a:p>
          <a:p>
            <a:endParaRPr lang="es-ES_tradnl" sz="2000" dirty="0"/>
          </a:p>
          <a:p>
            <a:endParaRPr lang="es-ES_tradnl" sz="2000" dirty="0" smtClean="0"/>
          </a:p>
          <a:p>
            <a:endParaRPr lang="es-ES_tradnl" sz="2000" dirty="0"/>
          </a:p>
          <a:p>
            <a:endParaRPr lang="es-ES_tradnl" sz="2000" dirty="0" smtClean="0"/>
          </a:p>
          <a:p>
            <a:endParaRPr lang="es-MX" sz="2000" dirty="0"/>
          </a:p>
          <a:p>
            <a:endParaRPr lang="es-ES_tradnl" sz="2000" b="1" dirty="0" smtClean="0"/>
          </a:p>
          <a:p>
            <a:endParaRPr lang="es-ES_tradnl" sz="2000" b="1" dirty="0"/>
          </a:p>
          <a:p>
            <a:endParaRPr lang="es-ES_tradnl" sz="2000" b="1" dirty="0" smtClean="0"/>
          </a:p>
          <a:p>
            <a:pPr algn="ctr"/>
            <a:r>
              <a:rPr lang="es-ES_tradnl" sz="2000" b="1" dirty="0" smtClean="0"/>
              <a:t>Tipos </a:t>
            </a:r>
            <a:r>
              <a:rPr lang="es-ES_tradnl" sz="2000" b="1" dirty="0"/>
              <a:t>de </a:t>
            </a:r>
            <a:r>
              <a:rPr lang="es-ES_tradnl" sz="2000" b="1" dirty="0" smtClean="0"/>
              <a:t>sedimentación</a:t>
            </a:r>
          </a:p>
          <a:p>
            <a:pPr algn="ctr"/>
            <a:endParaRPr lang="es-MX" sz="20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4 Objeto"/>
          <p:cNvGraphicFramePr>
            <a:graphicFrameLocks noChangeAspect="1"/>
          </p:cNvGraphicFramePr>
          <p:nvPr>
            <p:extLst>
              <p:ext uri="{D42A27DB-BD31-4B8C-83A1-F6EECF244321}">
                <p14:modId xmlns:p14="http://schemas.microsoft.com/office/powerpoint/2010/main" val="1819849126"/>
              </p:ext>
            </p:extLst>
          </p:nvPr>
        </p:nvGraphicFramePr>
        <p:xfrm>
          <a:off x="1547664" y="3284984"/>
          <a:ext cx="5544616" cy="2627969"/>
        </p:xfrm>
        <a:graphic>
          <a:graphicData uri="http://schemas.openxmlformats.org/presentationml/2006/ole">
            <mc:AlternateContent xmlns:mc="http://schemas.openxmlformats.org/markup-compatibility/2006">
              <mc:Choice xmlns:v="urn:schemas-microsoft-com:vml" Requires="v">
                <p:oleObj spid="_x0000_s12303" name="Picture" r:id="rId4" imgW="5309616" imgH="2511552" progId="Word.Picture.8">
                  <p:embed/>
                </p:oleObj>
              </mc:Choice>
              <mc:Fallback>
                <p:oleObj name="Picture" r:id="rId4" imgW="5309616" imgH="2511552" progId="Word.Picture.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3284984"/>
                        <a:ext cx="5544616" cy="2627969"/>
                      </a:xfrm>
                      <a:prstGeom prst="rect">
                        <a:avLst/>
                      </a:prstGeom>
                      <a:solidFill>
                        <a:schemeClr val="accent1"/>
                      </a:solidFill>
                    </p:spPr>
                  </p:pic>
                </p:oleObj>
              </mc:Fallback>
            </mc:AlternateContent>
          </a:graphicData>
        </a:graphic>
      </p:graphicFrame>
      <p:sp>
        <p:nvSpPr>
          <p:cNvPr id="7" name="6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
        <p:nvSpPr>
          <p:cNvPr id="6" name="CuadroTexto 5"/>
          <p:cNvSpPr txBox="1"/>
          <p:nvPr/>
        </p:nvSpPr>
        <p:spPr>
          <a:xfrm>
            <a:off x="6228184" y="5661248"/>
            <a:ext cx="1728192" cy="246221"/>
          </a:xfrm>
          <a:prstGeom prst="rect">
            <a:avLst/>
          </a:prstGeom>
          <a:noFill/>
        </p:spPr>
        <p:txBody>
          <a:bodyPr wrap="square" rtlCol="0">
            <a:spAutoFit/>
          </a:bodyPr>
          <a:lstStyle/>
          <a:p>
            <a:r>
              <a:rPr lang="es-ES" sz="1000" dirty="0" smtClean="0"/>
              <a:t>IMTA, 1996 </a:t>
            </a:r>
            <a:endParaRPr lang="es-ES" sz="1000" dirty="0"/>
          </a:p>
        </p:txBody>
      </p:sp>
    </p:spTree>
    <p:extLst>
      <p:ext uri="{BB962C8B-B14F-4D97-AF65-F5344CB8AC3E}">
        <p14:creationId xmlns:p14="http://schemas.microsoft.com/office/powerpoint/2010/main" val="7089072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p:cNvSpPr/>
          <p:nvPr/>
        </p:nvSpPr>
        <p:spPr>
          <a:xfrm>
            <a:off x="620428" y="1716275"/>
            <a:ext cx="7848872" cy="2985433"/>
          </a:xfrm>
          <a:prstGeom prst="rect">
            <a:avLst/>
          </a:prstGeom>
        </p:spPr>
        <p:txBody>
          <a:bodyPr wrap="square">
            <a:spAutoFit/>
          </a:bodyPr>
          <a:lstStyle/>
          <a:p>
            <a:endParaRPr lang="es-ES_tradnl" sz="2000" b="1" dirty="0" smtClean="0"/>
          </a:p>
          <a:p>
            <a:endParaRPr lang="es-ES_tradnl" sz="2000" b="1" dirty="0" smtClean="0"/>
          </a:p>
          <a:p>
            <a:r>
              <a:rPr lang="es-ES_tradnl" sz="2000" b="1" dirty="0" smtClean="0"/>
              <a:t>Decantación </a:t>
            </a:r>
            <a:r>
              <a:rPr lang="es-ES_tradnl" sz="2000" b="1" dirty="0"/>
              <a:t>de una partícula discreta no-floculante </a:t>
            </a:r>
            <a:endParaRPr lang="es-ES_tradnl" sz="2000" b="1" dirty="0" smtClean="0"/>
          </a:p>
          <a:p>
            <a:endParaRPr lang="es-ES_tradnl" sz="2000" dirty="0" smtClean="0"/>
          </a:p>
          <a:p>
            <a:r>
              <a:rPr lang="es-ES_tradnl" dirty="0" smtClean="0"/>
              <a:t>Se </a:t>
            </a:r>
            <a:r>
              <a:rPr lang="es-ES_tradnl" dirty="0"/>
              <a:t>han desarrollado múltiples ecuaciones que permiten describir el fenómeno de sedimentación de partículas, de entre las cuales destacan la ley de Stokes y la ley de Newton, las desarrolladas por </a:t>
            </a:r>
            <a:r>
              <a:rPr lang="es-ES_tradnl" dirty="0" err="1"/>
              <a:t>Fair</a:t>
            </a:r>
            <a:r>
              <a:rPr lang="es-ES_tradnl" dirty="0"/>
              <a:t>, </a:t>
            </a:r>
            <a:r>
              <a:rPr lang="es-ES_tradnl" dirty="0" err="1"/>
              <a:t>Geyer</a:t>
            </a:r>
            <a:r>
              <a:rPr lang="es-ES_tradnl" dirty="0"/>
              <a:t> y </a:t>
            </a:r>
            <a:r>
              <a:rPr lang="es-ES_tradnl" dirty="0" err="1"/>
              <a:t>Okum</a:t>
            </a:r>
            <a:r>
              <a:rPr lang="es-ES_tradnl" dirty="0"/>
              <a:t> y las de Hansen y Camp. </a:t>
            </a:r>
          </a:p>
          <a:p>
            <a:endParaRPr lang="es-ES_tradnl" b="1" dirty="0"/>
          </a:p>
          <a:p>
            <a:r>
              <a:rPr lang="es-ES_tradnl" dirty="0"/>
              <a:t>P</a:t>
            </a:r>
            <a:r>
              <a:rPr lang="es-ES_tradnl" dirty="0" smtClean="0"/>
              <a:t>uede </a:t>
            </a:r>
            <a:r>
              <a:rPr lang="es-ES_tradnl" dirty="0"/>
              <a:t>describirse por las ecuaciones de la mecánica clásica</a:t>
            </a:r>
            <a:r>
              <a:rPr lang="es-ES_tradnl" dirty="0" smtClean="0"/>
              <a:t>.</a:t>
            </a:r>
          </a:p>
          <a:p>
            <a:endParaRPr lang="es-MX" dirty="0"/>
          </a:p>
        </p:txBody>
      </p:sp>
      <p:grpSp>
        <p:nvGrpSpPr>
          <p:cNvPr id="14" name="13 Grupo"/>
          <p:cNvGrpSpPr/>
          <p:nvPr/>
        </p:nvGrpSpPr>
        <p:grpSpPr>
          <a:xfrm>
            <a:off x="5308003" y="4324996"/>
            <a:ext cx="3462387" cy="2181314"/>
            <a:chOff x="1907704" y="3717032"/>
            <a:chExt cx="3862083" cy="2691755"/>
          </a:xfrm>
        </p:grpSpPr>
        <p:pic>
          <p:nvPicPr>
            <p:cNvPr id="1025" name="Picture 1" descr="fig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717032"/>
              <a:ext cx="3862083" cy="2691755"/>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p:cNvSpPr/>
            <p:nvPr/>
          </p:nvSpPr>
          <p:spPr>
            <a:xfrm>
              <a:off x="2307400" y="4412139"/>
              <a:ext cx="472492" cy="369332"/>
            </a:xfrm>
            <a:prstGeom prst="rect">
              <a:avLst/>
            </a:prstGeom>
          </p:spPr>
          <p:txBody>
            <a:bodyPr wrap="square">
              <a:spAutoFit/>
            </a:bodyPr>
            <a:lstStyle/>
            <a:p>
              <a:r>
                <a:rPr lang="es-MX" b="1" dirty="0" smtClean="0"/>
                <a:t>F</a:t>
              </a:r>
              <a:r>
                <a:rPr lang="es-MX" b="1" baseline="-25000" dirty="0" smtClean="0"/>
                <a:t>D</a:t>
              </a:r>
              <a:endParaRPr lang="es-MX" b="1" dirty="0"/>
            </a:p>
          </p:txBody>
        </p:sp>
        <p:sp>
          <p:nvSpPr>
            <p:cNvPr id="11" name="10 Rectángulo"/>
            <p:cNvSpPr/>
            <p:nvPr/>
          </p:nvSpPr>
          <p:spPr>
            <a:xfrm>
              <a:off x="4305856" y="5877272"/>
              <a:ext cx="478016" cy="369332"/>
            </a:xfrm>
            <a:prstGeom prst="rect">
              <a:avLst/>
            </a:prstGeom>
          </p:spPr>
          <p:txBody>
            <a:bodyPr wrap="none">
              <a:spAutoFit/>
            </a:bodyPr>
            <a:lstStyle/>
            <a:p>
              <a:r>
                <a:rPr lang="es-MX" b="1" dirty="0" err="1"/>
                <a:t>Fw</a:t>
              </a:r>
              <a:endParaRPr lang="es-MX" b="1" dirty="0"/>
            </a:p>
          </p:txBody>
        </p:sp>
        <p:sp>
          <p:nvSpPr>
            <p:cNvPr id="12" name="11 Rectángulo"/>
            <p:cNvSpPr/>
            <p:nvPr/>
          </p:nvSpPr>
          <p:spPr>
            <a:xfrm>
              <a:off x="4167838" y="3771153"/>
              <a:ext cx="377026" cy="369332"/>
            </a:xfrm>
            <a:prstGeom prst="rect">
              <a:avLst/>
            </a:prstGeom>
          </p:spPr>
          <p:txBody>
            <a:bodyPr wrap="none">
              <a:spAutoFit/>
            </a:bodyPr>
            <a:lstStyle/>
            <a:p>
              <a:r>
                <a:rPr lang="es-MX" b="1" dirty="0"/>
                <a:t>F</a:t>
              </a:r>
              <a:r>
                <a:rPr lang="es-MX" b="1" baseline="-25000" dirty="0"/>
                <a:t>B</a:t>
              </a:r>
              <a:endParaRPr lang="es-MX" b="1" dirty="0"/>
            </a:p>
          </p:txBody>
        </p:sp>
        <p:sp>
          <p:nvSpPr>
            <p:cNvPr id="13" name="12 Rectángulo"/>
            <p:cNvSpPr/>
            <p:nvPr/>
          </p:nvSpPr>
          <p:spPr>
            <a:xfrm>
              <a:off x="5220072" y="4227473"/>
              <a:ext cx="393056" cy="369332"/>
            </a:xfrm>
            <a:prstGeom prst="rect">
              <a:avLst/>
            </a:prstGeom>
          </p:spPr>
          <p:txBody>
            <a:bodyPr wrap="none">
              <a:spAutoFit/>
            </a:bodyPr>
            <a:lstStyle/>
            <a:p>
              <a:r>
                <a:rPr lang="es-MX" b="1" dirty="0"/>
                <a:t>F</a:t>
              </a:r>
              <a:r>
                <a:rPr lang="es-MX" b="1" baseline="-25000" dirty="0"/>
                <a:t>D</a:t>
              </a:r>
              <a:endParaRPr lang="es-MX" b="1" dirty="0"/>
            </a:p>
          </p:txBody>
        </p:sp>
      </p:grpSp>
      <p:sp>
        <p:nvSpPr>
          <p:cNvPr id="15" name="14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3" name="2 CuadroTexto"/>
          <p:cNvSpPr txBox="1"/>
          <p:nvPr/>
        </p:nvSpPr>
        <p:spPr>
          <a:xfrm>
            <a:off x="899592" y="4689082"/>
            <a:ext cx="3924436" cy="1754326"/>
          </a:xfrm>
          <a:prstGeom prst="rect">
            <a:avLst/>
          </a:prstGeom>
          <a:noFill/>
        </p:spPr>
        <p:txBody>
          <a:bodyPr wrap="square" rtlCol="0">
            <a:spAutoFit/>
          </a:bodyPr>
          <a:lstStyle/>
          <a:p>
            <a:r>
              <a:rPr lang="es-ES_tradnl" dirty="0"/>
              <a:t>La fuerza de la gravedad es </a:t>
            </a:r>
            <a:r>
              <a:rPr lang="es-ES_tradnl" b="1" i="1" dirty="0" smtClean="0"/>
              <a:t>F</a:t>
            </a:r>
            <a:r>
              <a:rPr lang="es-ES_tradnl" b="1" baseline="-25000" dirty="0" smtClean="0"/>
              <a:t>W</a:t>
            </a:r>
            <a:endParaRPr lang="es-ES_tradnl" b="1" dirty="0" smtClean="0"/>
          </a:p>
          <a:p>
            <a:r>
              <a:rPr lang="es-ES_tradnl" dirty="0" smtClean="0"/>
              <a:t>La </a:t>
            </a:r>
            <a:r>
              <a:rPr lang="es-ES_tradnl" dirty="0"/>
              <a:t>fuerza de empuje del fluido es </a:t>
            </a:r>
            <a:r>
              <a:rPr lang="es-ES_tradnl" b="1" i="1" dirty="0" smtClean="0"/>
              <a:t>F</a:t>
            </a:r>
            <a:r>
              <a:rPr lang="es-ES_tradnl" b="1" baseline="-25000" dirty="0" smtClean="0"/>
              <a:t>B</a:t>
            </a:r>
          </a:p>
          <a:p>
            <a:r>
              <a:rPr lang="es-ES_tradnl" dirty="0" smtClean="0"/>
              <a:t>La </a:t>
            </a:r>
            <a:r>
              <a:rPr lang="es-ES_tradnl" dirty="0"/>
              <a:t>fuerza de arrastre es </a:t>
            </a:r>
            <a:r>
              <a:rPr lang="es-ES_tradnl" b="1" i="1" dirty="0" smtClean="0"/>
              <a:t>F</a:t>
            </a:r>
            <a:r>
              <a:rPr lang="es-ES_tradnl" b="1" baseline="-25000" dirty="0" smtClean="0"/>
              <a:t>D</a:t>
            </a:r>
            <a:endParaRPr lang="es-ES_tradnl" dirty="0" smtClean="0"/>
          </a:p>
          <a:p>
            <a:r>
              <a:rPr lang="es-ES_tradnl" dirty="0" smtClean="0"/>
              <a:t>Esta </a:t>
            </a:r>
            <a:r>
              <a:rPr lang="es-ES_tradnl" dirty="0"/>
              <a:t>última es función de la aspereza, tamaño, forma y velocidad del fluido.</a:t>
            </a:r>
            <a:endParaRPr lang="es-MX" dirty="0"/>
          </a:p>
          <a:p>
            <a:endParaRPr lang="es-MX" dirty="0"/>
          </a:p>
        </p:txBody>
      </p:sp>
      <p:sp>
        <p:nvSpPr>
          <p:cNvPr id="4" name="3 CuadroTexto"/>
          <p:cNvSpPr txBox="1"/>
          <p:nvPr/>
        </p:nvSpPr>
        <p:spPr>
          <a:xfrm>
            <a:off x="620428" y="1556792"/>
            <a:ext cx="3375508" cy="369332"/>
          </a:xfrm>
          <a:prstGeom prst="rect">
            <a:avLst/>
          </a:prstGeom>
          <a:solidFill>
            <a:srgbClr val="002060"/>
          </a:solidFill>
        </p:spPr>
        <p:txBody>
          <a:bodyPr wrap="square" rtlCol="0">
            <a:spAutoFit/>
          </a:bodyPr>
          <a:lstStyle/>
          <a:p>
            <a:r>
              <a:rPr lang="es-ES_tradnl" b="1" dirty="0" smtClean="0">
                <a:solidFill>
                  <a:schemeClr val="bg1"/>
                </a:solidFill>
              </a:rPr>
              <a:t>TEORÍA DE LA SEDIMENTACIÓN</a:t>
            </a:r>
          </a:p>
        </p:txBody>
      </p:sp>
      <p:sp>
        <p:nvSpPr>
          <p:cNvPr id="16" name="CuadroTexto 15"/>
          <p:cNvSpPr txBox="1"/>
          <p:nvPr/>
        </p:nvSpPr>
        <p:spPr>
          <a:xfrm>
            <a:off x="7308304" y="6381328"/>
            <a:ext cx="1728192" cy="246221"/>
          </a:xfrm>
          <a:prstGeom prst="rect">
            <a:avLst/>
          </a:prstGeom>
          <a:noFill/>
        </p:spPr>
        <p:txBody>
          <a:bodyPr wrap="square" rtlCol="0">
            <a:spAutoFit/>
          </a:bodyPr>
          <a:lstStyle/>
          <a:p>
            <a:r>
              <a:rPr lang="es-ES" sz="1000" dirty="0" smtClean="0"/>
              <a:t>Gonz</a:t>
            </a:r>
            <a:r>
              <a:rPr lang="es-ES" sz="1000" dirty="0" smtClean="0"/>
              <a:t>á</a:t>
            </a:r>
            <a:r>
              <a:rPr lang="es-ES" sz="1000" dirty="0" smtClean="0"/>
              <a:t>lez, 2001</a:t>
            </a:r>
            <a:endParaRPr lang="es-ES" sz="1000" dirty="0"/>
          </a:p>
        </p:txBody>
      </p:sp>
    </p:spTree>
    <p:extLst>
      <p:ext uri="{BB962C8B-B14F-4D97-AF65-F5344CB8AC3E}">
        <p14:creationId xmlns:p14="http://schemas.microsoft.com/office/powerpoint/2010/main" val="41668467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467544" y="1556792"/>
            <a:ext cx="8208911" cy="4801314"/>
          </a:xfrm>
          <a:prstGeom prst="rect">
            <a:avLst/>
          </a:prstGeom>
        </p:spPr>
        <p:txBody>
          <a:bodyPr wrap="square">
            <a:spAutoFit/>
          </a:bodyPr>
          <a:lstStyle/>
          <a:p>
            <a:endParaRPr lang="es-ES_tradnl" b="1" dirty="0" smtClean="0"/>
          </a:p>
          <a:p>
            <a:endParaRPr lang="es-ES_tradnl" b="1" dirty="0" smtClean="0"/>
          </a:p>
          <a:p>
            <a:r>
              <a:rPr lang="es-ES_tradnl" b="1" dirty="0" smtClean="0"/>
              <a:t>Decantación </a:t>
            </a:r>
            <a:r>
              <a:rPr lang="es-ES_tradnl" b="1" dirty="0"/>
              <a:t>de una partícula </a:t>
            </a:r>
            <a:r>
              <a:rPr lang="es-ES_tradnl" b="1" dirty="0" smtClean="0"/>
              <a:t>floculante  </a:t>
            </a:r>
          </a:p>
          <a:p>
            <a:endParaRPr lang="es-ES_tradnl" dirty="0"/>
          </a:p>
          <a:p>
            <a:r>
              <a:rPr lang="es-ES_tradnl" dirty="0" smtClean="0"/>
              <a:t>Los </a:t>
            </a:r>
            <a:r>
              <a:rPr lang="es-ES_tradnl" dirty="0"/>
              <a:t>sólidos en suspensión de las aguas floculadas, en general, no pueden describirse como partículas discretas de peso específico conocido. </a:t>
            </a:r>
            <a:endParaRPr lang="es-ES_tradnl" dirty="0" smtClean="0"/>
          </a:p>
          <a:p>
            <a:endParaRPr lang="es-ES_tradnl" dirty="0"/>
          </a:p>
          <a:p>
            <a:r>
              <a:rPr lang="es-ES_tradnl" dirty="0" smtClean="0"/>
              <a:t>Estos </a:t>
            </a:r>
            <a:r>
              <a:rPr lang="es-ES_tradnl" dirty="0"/>
              <a:t>sólidos comprenden una amplia gama de partículas de diferentes tamaños y características superficiales</a:t>
            </a:r>
            <a:r>
              <a:rPr lang="es-ES_tradnl" dirty="0" smtClean="0"/>
              <a:t>.</a:t>
            </a:r>
          </a:p>
          <a:p>
            <a:endParaRPr lang="es-ES_tradnl" dirty="0"/>
          </a:p>
          <a:p>
            <a:r>
              <a:rPr lang="es-ES_tradnl" dirty="0" smtClean="0"/>
              <a:t> </a:t>
            </a:r>
            <a:r>
              <a:rPr lang="es-ES_tradnl" dirty="0"/>
              <a:t>El viento, perturbaciones hidráulicas, corrientes </a:t>
            </a:r>
            <a:r>
              <a:rPr lang="es-ES_tradnl" dirty="0" err="1"/>
              <a:t>convectivas</a:t>
            </a:r>
            <a:r>
              <a:rPr lang="es-ES_tradnl" dirty="0"/>
              <a:t> entre otros, producen efectos de turbulencia dentro del fluido, y por tanto, aumentan el contacto de partículas. </a:t>
            </a:r>
            <a:endParaRPr lang="es-ES_tradnl" dirty="0" smtClean="0"/>
          </a:p>
          <a:p>
            <a:endParaRPr lang="es-ES_tradnl" dirty="0"/>
          </a:p>
          <a:p>
            <a:r>
              <a:rPr lang="es-ES_tradnl" dirty="0" smtClean="0"/>
              <a:t>Cuanto </a:t>
            </a:r>
            <a:r>
              <a:rPr lang="es-ES_tradnl" dirty="0"/>
              <a:t>mayor sea la profundidad del tanque, mayor es la oportunidad de contacto entre partículas. Por tanto, para la clarificación clase-2, la eliminación depende de la profundidad del tanque, así como de las propiedades del fluido y partículas.</a:t>
            </a:r>
            <a:endParaRPr lang="es-MX" dirty="0"/>
          </a:p>
        </p:txBody>
      </p:sp>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20428" y="1556792"/>
            <a:ext cx="3375508" cy="369332"/>
          </a:xfrm>
          <a:prstGeom prst="rect">
            <a:avLst/>
          </a:prstGeom>
          <a:solidFill>
            <a:srgbClr val="002060"/>
          </a:solidFill>
        </p:spPr>
        <p:txBody>
          <a:bodyPr wrap="square" rtlCol="0">
            <a:spAutoFit/>
          </a:bodyPr>
          <a:lstStyle/>
          <a:p>
            <a:r>
              <a:rPr lang="es-ES_tradnl" b="1" dirty="0" smtClean="0">
                <a:solidFill>
                  <a:schemeClr val="bg1"/>
                </a:solidFill>
              </a:rPr>
              <a:t>TEORÍA DE LA SEDIMENTACIÓN</a:t>
            </a:r>
          </a:p>
        </p:txBody>
      </p:sp>
    </p:spTree>
    <p:extLst>
      <p:ext uri="{BB962C8B-B14F-4D97-AF65-F5344CB8AC3E}">
        <p14:creationId xmlns:p14="http://schemas.microsoft.com/office/powerpoint/2010/main" val="32344117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692647"/>
            <a:ext cx="7310051" cy="333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539552" y="1227438"/>
            <a:ext cx="2952328" cy="400110"/>
          </a:xfrm>
          <a:prstGeom prst="rect">
            <a:avLst/>
          </a:prstGeom>
          <a:solidFill>
            <a:srgbClr val="002060"/>
          </a:solidFill>
        </p:spPr>
        <p:txBody>
          <a:bodyPr wrap="square">
            <a:spAutoFit/>
          </a:bodyPr>
          <a:lstStyle/>
          <a:p>
            <a:r>
              <a:rPr lang="es-ES_tradnl" b="1" dirty="0"/>
              <a:t> </a:t>
            </a:r>
            <a:r>
              <a:rPr lang="es-ES_tradnl" sz="2000" b="1" dirty="0" smtClean="0">
                <a:solidFill>
                  <a:schemeClr val="bg1"/>
                </a:solidFill>
              </a:rPr>
              <a:t>SEDIMENTACIÓN IDEAL</a:t>
            </a:r>
            <a:endParaRPr lang="es-MX" sz="2000" b="1" dirty="0">
              <a:solidFill>
                <a:schemeClr val="bg1"/>
              </a:solidFill>
            </a:endParaRPr>
          </a:p>
        </p:txBody>
      </p:sp>
      <p:sp>
        <p:nvSpPr>
          <p:cNvPr id="5" name="4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3" name="2 CuadroTexto"/>
          <p:cNvSpPr txBox="1"/>
          <p:nvPr/>
        </p:nvSpPr>
        <p:spPr>
          <a:xfrm>
            <a:off x="512416" y="4653136"/>
            <a:ext cx="8380064" cy="1754326"/>
          </a:xfrm>
          <a:prstGeom prst="rect">
            <a:avLst/>
          </a:prstGeom>
          <a:noFill/>
        </p:spPr>
        <p:txBody>
          <a:bodyPr wrap="square" rtlCol="0">
            <a:spAutoFit/>
          </a:bodyPr>
          <a:lstStyle/>
          <a:p>
            <a:r>
              <a:rPr lang="es-ES_tradnl" dirty="0"/>
              <a:t> </a:t>
            </a:r>
            <a:endParaRPr lang="es-MX" dirty="0"/>
          </a:p>
          <a:p>
            <a:r>
              <a:rPr lang="es-ES_tradnl" dirty="0"/>
              <a:t>Zona de entrada</a:t>
            </a:r>
            <a:r>
              <a:rPr lang="es-ES_tradnl" dirty="0" smtClean="0"/>
              <a:t>.           </a:t>
            </a:r>
            <a:r>
              <a:rPr lang="es-ES_tradnl" dirty="0"/>
              <a:t>El gasto se distribuye </a:t>
            </a:r>
            <a:r>
              <a:rPr lang="es-ES_tradnl" dirty="0" smtClean="0"/>
              <a:t>uniformemente.</a:t>
            </a:r>
            <a:endParaRPr lang="es-MX" dirty="0"/>
          </a:p>
          <a:p>
            <a:r>
              <a:rPr lang="es-ES_tradnl" dirty="0"/>
              <a:t>Zona de sedimentación. </a:t>
            </a:r>
            <a:r>
              <a:rPr lang="es-ES_tradnl" dirty="0" smtClean="0"/>
              <a:t> Lugar </a:t>
            </a:r>
            <a:r>
              <a:rPr lang="es-ES_tradnl" dirty="0"/>
              <a:t>donde se da la sedimentación de manera uniforme.</a:t>
            </a:r>
            <a:endParaRPr lang="es-MX" dirty="0"/>
          </a:p>
          <a:p>
            <a:r>
              <a:rPr lang="es-ES_tradnl" dirty="0"/>
              <a:t>Zona de salida. </a:t>
            </a:r>
            <a:r>
              <a:rPr lang="es-ES_tradnl" dirty="0" smtClean="0"/>
              <a:t>            Donde </a:t>
            </a:r>
            <a:r>
              <a:rPr lang="es-ES_tradnl" dirty="0"/>
              <a:t>tiene lugar la evacuación del agua sedimentada.</a:t>
            </a:r>
            <a:endParaRPr lang="es-MX" dirty="0"/>
          </a:p>
          <a:p>
            <a:r>
              <a:rPr lang="es-ES_tradnl" dirty="0"/>
              <a:t>Zona de lodos. </a:t>
            </a:r>
            <a:r>
              <a:rPr lang="es-ES_tradnl" dirty="0" smtClean="0"/>
              <a:t>             Donde </a:t>
            </a:r>
            <a:r>
              <a:rPr lang="es-ES_tradnl" dirty="0"/>
              <a:t>se lleva a cabo la acumulación de sólidos sedimentados.</a:t>
            </a:r>
            <a:endParaRPr lang="es-MX" dirty="0"/>
          </a:p>
          <a:p>
            <a:endParaRPr lang="es-MX" dirty="0"/>
          </a:p>
        </p:txBody>
      </p:sp>
      <p:sp>
        <p:nvSpPr>
          <p:cNvPr id="7" name="CuadroTexto 6"/>
          <p:cNvSpPr txBox="1"/>
          <p:nvPr/>
        </p:nvSpPr>
        <p:spPr>
          <a:xfrm>
            <a:off x="7092280" y="4653136"/>
            <a:ext cx="1728192" cy="246221"/>
          </a:xfrm>
          <a:prstGeom prst="rect">
            <a:avLst/>
          </a:prstGeom>
          <a:noFill/>
        </p:spPr>
        <p:txBody>
          <a:bodyPr wrap="square" rtlCol="0">
            <a:spAutoFit/>
          </a:bodyPr>
          <a:lstStyle/>
          <a:p>
            <a:r>
              <a:rPr lang="es-ES" sz="1000" dirty="0" smtClean="0"/>
              <a:t>IMTA, 1996 </a:t>
            </a:r>
            <a:endParaRPr lang="es-ES" sz="1000" dirty="0"/>
          </a:p>
        </p:txBody>
      </p:sp>
    </p:spTree>
    <p:extLst>
      <p:ext uri="{BB962C8B-B14F-4D97-AF65-F5344CB8AC3E}">
        <p14:creationId xmlns:p14="http://schemas.microsoft.com/office/powerpoint/2010/main" val="9431485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535664" y="1700808"/>
            <a:ext cx="8284808" cy="4401205"/>
          </a:xfrm>
          <a:prstGeom prst="rect">
            <a:avLst/>
          </a:prstGeom>
        </p:spPr>
        <p:txBody>
          <a:bodyPr wrap="square">
            <a:spAutoFit/>
          </a:bodyPr>
          <a:lstStyle/>
          <a:p>
            <a:pPr algn="just"/>
            <a:r>
              <a:rPr lang="es-ES_tradnl" sz="2000" dirty="0" smtClean="0"/>
              <a:t>Debido </a:t>
            </a:r>
            <a:r>
              <a:rPr lang="es-ES_tradnl" sz="2000" dirty="0"/>
              <a:t>a que, en la zona de entrada, el gasto es distribuido uniformemente a través de la sección transversal, se puede demostrar que para las partículas con velocidades de sedimentación iguales a </a:t>
            </a:r>
            <a:r>
              <a:rPr lang="es-ES_tradnl" sz="2000" dirty="0" err="1"/>
              <a:t>vp</a:t>
            </a:r>
            <a:r>
              <a:rPr lang="es-ES_tradnl" sz="2000" dirty="0"/>
              <a:t>, la fracción de partículas removidas, F, es</a:t>
            </a:r>
            <a:r>
              <a:rPr lang="es-ES_tradnl" sz="2000" dirty="0" smtClean="0"/>
              <a:t>:</a:t>
            </a:r>
          </a:p>
          <a:p>
            <a:pPr algn="just"/>
            <a:endParaRPr lang="es-ES_tradnl" sz="2000" dirty="0" smtClean="0"/>
          </a:p>
          <a:p>
            <a:pPr algn="just"/>
            <a:r>
              <a:rPr lang="es-ES_tradnl" sz="2000" dirty="0"/>
              <a:t>					 </a:t>
            </a:r>
            <a:endParaRPr lang="es-MX" sz="2000" dirty="0"/>
          </a:p>
          <a:p>
            <a:pPr algn="just"/>
            <a:r>
              <a:rPr lang="es-ES_tradnl" sz="2000" dirty="0"/>
              <a:t> </a:t>
            </a:r>
            <a:r>
              <a:rPr lang="es-ES_tradnl" sz="2000" dirty="0" smtClean="0"/>
              <a:t>Como </a:t>
            </a:r>
            <a:r>
              <a:rPr lang="es-ES_tradnl" sz="2000" dirty="0"/>
              <a:t>la altura es el producto de la velocidad por el tiempo de retención, se obtiene</a:t>
            </a:r>
            <a:r>
              <a:rPr lang="es-ES_tradnl" sz="2000" dirty="0" smtClean="0"/>
              <a:t>:</a:t>
            </a:r>
          </a:p>
          <a:p>
            <a:pPr algn="just"/>
            <a:endParaRPr lang="es-MX" sz="2000" dirty="0"/>
          </a:p>
          <a:p>
            <a:pPr algn="just"/>
            <a:r>
              <a:rPr lang="es-ES_tradnl" sz="2000" dirty="0"/>
              <a:t>					 </a:t>
            </a:r>
            <a:endParaRPr lang="es-MX" sz="2000" dirty="0"/>
          </a:p>
          <a:p>
            <a:pPr algn="just"/>
            <a:r>
              <a:rPr lang="es-ES_tradnl" sz="2000" dirty="0"/>
              <a:t> </a:t>
            </a:r>
            <a:r>
              <a:rPr lang="es-ES_tradnl" sz="2000" dirty="0" smtClean="0"/>
              <a:t>En </a:t>
            </a:r>
            <a:r>
              <a:rPr lang="es-ES_tradnl" sz="2000" dirty="0"/>
              <a:t>donde el tiempo de retención  (min), de cualquier partícula que atraviesa el sedimentador, está dada por</a:t>
            </a:r>
            <a:r>
              <a:rPr lang="es-ES_tradnl" sz="2000" dirty="0" smtClean="0"/>
              <a:t>:</a:t>
            </a:r>
          </a:p>
          <a:p>
            <a:pPr algn="just"/>
            <a:endParaRPr lang="es-MX" sz="2000" dirty="0"/>
          </a:p>
          <a:p>
            <a:pPr algn="just"/>
            <a:r>
              <a:rPr lang="es-ES_tradnl" sz="2000" dirty="0"/>
              <a:t>	</a:t>
            </a:r>
            <a:r>
              <a:rPr lang="es-ES_tradnl" dirty="0"/>
              <a:t>				 </a:t>
            </a:r>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2003" y="2878860"/>
            <a:ext cx="783715" cy="64807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7" y="4005064"/>
            <a:ext cx="1368152" cy="72085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9724" y="5279500"/>
            <a:ext cx="936104" cy="828092"/>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8" name="7 Rectángulo"/>
          <p:cNvSpPr/>
          <p:nvPr/>
        </p:nvSpPr>
        <p:spPr>
          <a:xfrm>
            <a:off x="539552" y="1227438"/>
            <a:ext cx="2952328" cy="400110"/>
          </a:xfrm>
          <a:prstGeom prst="rect">
            <a:avLst/>
          </a:prstGeom>
          <a:solidFill>
            <a:srgbClr val="002060"/>
          </a:solidFill>
        </p:spPr>
        <p:txBody>
          <a:bodyPr wrap="square">
            <a:spAutoFit/>
          </a:bodyPr>
          <a:lstStyle/>
          <a:p>
            <a:r>
              <a:rPr lang="es-ES_tradnl" b="1" dirty="0"/>
              <a:t> </a:t>
            </a:r>
            <a:r>
              <a:rPr lang="es-ES_tradnl" sz="2000" b="1" dirty="0" smtClean="0">
                <a:solidFill>
                  <a:schemeClr val="bg1"/>
                </a:solidFill>
              </a:rPr>
              <a:t>SEDIMENTACIÓN IDEAL</a:t>
            </a:r>
            <a:endParaRPr lang="es-MX" sz="2000" b="1" dirty="0">
              <a:solidFill>
                <a:schemeClr val="bg1"/>
              </a:solidFill>
            </a:endParaRPr>
          </a:p>
        </p:txBody>
      </p:sp>
    </p:spTree>
    <p:extLst>
      <p:ext uri="{BB962C8B-B14F-4D97-AF65-F5344CB8AC3E}">
        <p14:creationId xmlns:p14="http://schemas.microsoft.com/office/powerpoint/2010/main" val="20728023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2 Objeto"/>
          <p:cNvGraphicFramePr>
            <a:graphicFrameLocks noChangeAspect="1"/>
          </p:cNvGraphicFramePr>
          <p:nvPr>
            <p:extLst>
              <p:ext uri="{D42A27DB-BD31-4B8C-83A1-F6EECF244321}">
                <p14:modId xmlns:p14="http://schemas.microsoft.com/office/powerpoint/2010/main" val="451905224"/>
              </p:ext>
            </p:extLst>
          </p:nvPr>
        </p:nvGraphicFramePr>
        <p:xfrm>
          <a:off x="1979711" y="2848660"/>
          <a:ext cx="2816411" cy="796364"/>
        </p:xfrm>
        <a:graphic>
          <a:graphicData uri="http://schemas.openxmlformats.org/presentationml/2006/ole">
            <mc:AlternateContent xmlns:mc="http://schemas.openxmlformats.org/markup-compatibility/2006">
              <mc:Choice xmlns:v="urn:schemas-microsoft-com:vml" Requires="v">
                <p:oleObj spid="_x0000_s11306" name="Ecuación" r:id="rId4" imgW="1384300" imgH="393700" progId="Equation.3">
                  <p:embed/>
                </p:oleObj>
              </mc:Choice>
              <mc:Fallback>
                <p:oleObj name="Ecuación" r:id="rId4" imgW="1384300" imgH="393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1" y="2848660"/>
                        <a:ext cx="2816411" cy="796364"/>
                      </a:xfrm>
                      <a:prstGeom prst="rect">
                        <a:avLst/>
                      </a:prstGeom>
                      <a:noFill/>
                    </p:spPr>
                  </p:pic>
                </p:oleObj>
              </mc:Fallback>
            </mc:AlternateContent>
          </a:graphicData>
        </a:graphic>
      </p:graphicFrame>
      <p:graphicFrame>
        <p:nvGraphicFramePr>
          <p:cNvPr id="4" name="3 Objeto"/>
          <p:cNvGraphicFramePr>
            <a:graphicFrameLocks noChangeAspect="1"/>
          </p:cNvGraphicFramePr>
          <p:nvPr>
            <p:extLst>
              <p:ext uri="{D42A27DB-BD31-4B8C-83A1-F6EECF244321}">
                <p14:modId xmlns:p14="http://schemas.microsoft.com/office/powerpoint/2010/main" val="1448786316"/>
              </p:ext>
            </p:extLst>
          </p:nvPr>
        </p:nvGraphicFramePr>
        <p:xfrm>
          <a:off x="3015221" y="5196101"/>
          <a:ext cx="1448767" cy="945723"/>
        </p:xfrm>
        <a:graphic>
          <a:graphicData uri="http://schemas.openxmlformats.org/presentationml/2006/ole">
            <mc:AlternateContent xmlns:mc="http://schemas.openxmlformats.org/markup-compatibility/2006">
              <mc:Choice xmlns:v="urn:schemas-microsoft-com:vml" Requires="v">
                <p:oleObj spid="_x0000_s11307" name="Ecuación" r:id="rId6" imgW="685502" imgH="444307" progId="Equation.3">
                  <p:embed/>
                </p:oleObj>
              </mc:Choice>
              <mc:Fallback>
                <p:oleObj name="Ecuación" r:id="rId6" imgW="685502" imgH="444307"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15221" y="5196101"/>
                        <a:ext cx="1448767" cy="945723"/>
                      </a:xfrm>
                      <a:prstGeom prst="rect">
                        <a:avLst/>
                      </a:prstGeom>
                      <a:noFill/>
                    </p:spPr>
                  </p:pic>
                </p:oleObj>
              </mc:Fallback>
            </mc:AlternateContent>
          </a:graphicData>
        </a:graphic>
      </p:graphicFrame>
      <p:sp>
        <p:nvSpPr>
          <p:cNvPr id="5" name="Rectangle 3"/>
          <p:cNvSpPr>
            <a:spLocks noChangeArrowheads="1"/>
          </p:cNvSpPr>
          <p:nvPr/>
        </p:nvSpPr>
        <p:spPr bwMode="auto">
          <a:xfrm>
            <a:off x="467544" y="1822088"/>
            <a:ext cx="799288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457200" algn="l"/>
              </a:tabLst>
              <a:defRPr>
                <a:solidFill>
                  <a:schemeClr val="tx1"/>
                </a:solidFill>
                <a:latin typeface="Arial" pitchFamily="34" charset="0"/>
                <a:cs typeface="Arial" pitchFamily="34" charset="0"/>
              </a:defRPr>
            </a:lvl1pPr>
            <a:lvl2pPr fontAlgn="base">
              <a:spcBef>
                <a:spcPct val="0"/>
              </a:spcBef>
              <a:spcAft>
                <a:spcPct val="0"/>
              </a:spcAft>
              <a:tabLst>
                <a:tab pos="-457200" algn="l"/>
              </a:tabLst>
              <a:defRPr>
                <a:solidFill>
                  <a:schemeClr val="tx1"/>
                </a:solidFill>
                <a:latin typeface="Arial" pitchFamily="34" charset="0"/>
                <a:cs typeface="Arial" pitchFamily="34" charset="0"/>
              </a:defRPr>
            </a:lvl2pPr>
            <a:lvl3pPr fontAlgn="base">
              <a:spcBef>
                <a:spcPct val="0"/>
              </a:spcBef>
              <a:spcAft>
                <a:spcPct val="0"/>
              </a:spcAft>
              <a:tabLst>
                <a:tab pos="-457200" algn="l"/>
              </a:tabLst>
              <a:defRPr>
                <a:solidFill>
                  <a:schemeClr val="tx1"/>
                </a:solidFill>
                <a:latin typeface="Arial" pitchFamily="34" charset="0"/>
                <a:cs typeface="Arial" pitchFamily="34" charset="0"/>
              </a:defRPr>
            </a:lvl3pPr>
            <a:lvl4pPr fontAlgn="base">
              <a:spcBef>
                <a:spcPct val="0"/>
              </a:spcBef>
              <a:spcAft>
                <a:spcPct val="0"/>
              </a:spcAft>
              <a:tabLst>
                <a:tab pos="-457200" algn="l"/>
              </a:tabLst>
              <a:defRPr>
                <a:solidFill>
                  <a:schemeClr val="tx1"/>
                </a:solidFill>
                <a:latin typeface="Arial" pitchFamily="34" charset="0"/>
                <a:cs typeface="Arial" pitchFamily="34" charset="0"/>
              </a:defRPr>
            </a:lvl4pPr>
            <a:lvl5pPr fontAlgn="base">
              <a:spcBef>
                <a:spcPct val="0"/>
              </a:spcBef>
              <a:spcAft>
                <a:spcPct val="0"/>
              </a:spcAft>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s-ES_tradnl" altLang="es-MX"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Por otro lado, la velocidad de sedimentación esperada de las partículas </a:t>
            </a:r>
            <a:r>
              <a:rPr lang="es-ES_tradnl" altLang="es-MX" dirty="0" err="1">
                <a:ea typeface="Times New Roman" pitchFamily="18" charset="0"/>
                <a:cs typeface="Times New Roman" pitchFamily="18" charset="0"/>
              </a:rPr>
              <a:t>V</a:t>
            </a:r>
            <a:r>
              <a:rPr kumimoji="0" lang="es-ES_tradnl" altLang="es-MX" b="0"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o</a:t>
            </a:r>
            <a:r>
              <a:rPr kumimoji="0" lang="es-ES_tradnl" altLang="es-MX"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es función del gasto y del área de la sección longitudinal del sedimentador (carga superficial S)</a:t>
            </a:r>
            <a:r>
              <a:rPr kumimoji="0" lang="es-ES_tradnl" altLang="es-MX"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es-ES_tradnl"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4"/>
          <p:cNvSpPr>
            <a:spLocks noChangeArrowheads="1"/>
          </p:cNvSpPr>
          <p:nvPr/>
        </p:nvSpPr>
        <p:spPr bwMode="auto">
          <a:xfrm>
            <a:off x="467544" y="4365104"/>
            <a:ext cx="828092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457200" algn="l"/>
              </a:tabLst>
              <a:defRPr>
                <a:solidFill>
                  <a:schemeClr val="tx1"/>
                </a:solidFill>
                <a:latin typeface="Arial" pitchFamily="34" charset="0"/>
                <a:cs typeface="Arial" pitchFamily="34" charset="0"/>
              </a:defRPr>
            </a:lvl1pPr>
            <a:lvl2pPr fontAlgn="base">
              <a:spcBef>
                <a:spcPct val="0"/>
              </a:spcBef>
              <a:spcAft>
                <a:spcPct val="0"/>
              </a:spcAft>
              <a:tabLst>
                <a:tab pos="-457200" algn="l"/>
              </a:tabLst>
              <a:defRPr>
                <a:solidFill>
                  <a:schemeClr val="tx1"/>
                </a:solidFill>
                <a:latin typeface="Arial" pitchFamily="34" charset="0"/>
                <a:cs typeface="Arial" pitchFamily="34" charset="0"/>
              </a:defRPr>
            </a:lvl2pPr>
            <a:lvl3pPr fontAlgn="base">
              <a:spcBef>
                <a:spcPct val="0"/>
              </a:spcBef>
              <a:spcAft>
                <a:spcPct val="0"/>
              </a:spcAft>
              <a:tabLst>
                <a:tab pos="-457200" algn="l"/>
              </a:tabLst>
              <a:defRPr>
                <a:solidFill>
                  <a:schemeClr val="tx1"/>
                </a:solidFill>
                <a:latin typeface="Arial" pitchFamily="34" charset="0"/>
                <a:cs typeface="Arial" pitchFamily="34" charset="0"/>
              </a:defRPr>
            </a:lvl3pPr>
            <a:lvl4pPr fontAlgn="base">
              <a:spcBef>
                <a:spcPct val="0"/>
              </a:spcBef>
              <a:spcAft>
                <a:spcPct val="0"/>
              </a:spcAft>
              <a:tabLst>
                <a:tab pos="-457200" algn="l"/>
              </a:tabLst>
              <a:defRPr>
                <a:solidFill>
                  <a:schemeClr val="tx1"/>
                </a:solidFill>
                <a:latin typeface="Arial" pitchFamily="34" charset="0"/>
                <a:cs typeface="Arial" pitchFamily="34" charset="0"/>
              </a:defRPr>
            </a:lvl4pPr>
            <a:lvl5pPr fontAlgn="base">
              <a:spcBef>
                <a:spcPct val="0"/>
              </a:spcBef>
              <a:spcAft>
                <a:spcPct val="0"/>
              </a:spcAft>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_tradnl" altLang="es-MX"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lo que permite calcular la fracción de partículas removidas en un sedimentador ideal, cuya velocidad de sedimentación </a:t>
            </a:r>
            <a:r>
              <a:rPr kumimoji="0" lang="es-ES_tradnl" altLang="es-MX" b="0"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vp</a:t>
            </a:r>
            <a:r>
              <a:rPr kumimoji="0" lang="es-ES_tradnl" altLang="es-MX"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es la misma:</a:t>
            </a:r>
            <a:endParaRPr kumimoji="0" lang="es-MX" altLang="es-MX"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s-ES_tradnl" altLang="es-MX"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es-ES_tradnl"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2915816" y="3779748"/>
            <a:ext cx="998991" cy="369332"/>
          </a:xfrm>
          <a:prstGeom prst="rect">
            <a:avLst/>
          </a:prstGeom>
        </p:spPr>
        <p:txBody>
          <a:bodyPr wrap="none">
            <a:spAutoFit/>
          </a:bodyPr>
          <a:lstStyle/>
          <a:p>
            <a:pPr lvl="0" algn="just" fontAlgn="base">
              <a:spcBef>
                <a:spcPct val="0"/>
              </a:spcBef>
              <a:spcAft>
                <a:spcPct val="0"/>
              </a:spcAft>
              <a:tabLst>
                <a:tab pos="-457200" algn="l"/>
              </a:tabLst>
            </a:pPr>
            <a:r>
              <a:rPr lang="es-ES_tradnl" altLang="es-MX" dirty="0">
                <a:latin typeface="Arial" pitchFamily="34" charset="0"/>
                <a:ea typeface="Times New Roman" pitchFamily="18" charset="0"/>
                <a:cs typeface="Times New Roman" pitchFamily="18" charset="0"/>
              </a:rPr>
              <a:t>S = Q/A</a:t>
            </a:r>
            <a:endParaRPr lang="es-MX" altLang="es-MX" sz="1050" dirty="0">
              <a:latin typeface="Arial" pitchFamily="34" charset="0"/>
              <a:cs typeface="Arial" pitchFamily="34" charset="0"/>
            </a:endParaRPr>
          </a:p>
        </p:txBody>
      </p:sp>
      <p:sp>
        <p:nvSpPr>
          <p:cNvPr id="8" name="7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539552" y="1227438"/>
            <a:ext cx="2952328" cy="400110"/>
          </a:xfrm>
          <a:prstGeom prst="rect">
            <a:avLst/>
          </a:prstGeom>
          <a:solidFill>
            <a:srgbClr val="002060"/>
          </a:solidFill>
        </p:spPr>
        <p:txBody>
          <a:bodyPr wrap="square">
            <a:spAutoFit/>
          </a:bodyPr>
          <a:lstStyle/>
          <a:p>
            <a:r>
              <a:rPr lang="es-ES_tradnl" b="1" dirty="0"/>
              <a:t> </a:t>
            </a:r>
            <a:r>
              <a:rPr lang="es-ES_tradnl" sz="2000" b="1" dirty="0" smtClean="0">
                <a:solidFill>
                  <a:schemeClr val="bg1"/>
                </a:solidFill>
              </a:rPr>
              <a:t>SEDIMENTACIÓN IDEAL</a:t>
            </a:r>
            <a:endParaRPr lang="es-MX" sz="2000" b="1" dirty="0">
              <a:solidFill>
                <a:schemeClr val="bg1"/>
              </a:solidFill>
            </a:endParaRPr>
          </a:p>
        </p:txBody>
      </p:sp>
    </p:spTree>
    <p:extLst>
      <p:ext uri="{BB962C8B-B14F-4D97-AF65-F5344CB8AC3E}">
        <p14:creationId xmlns:p14="http://schemas.microsoft.com/office/powerpoint/2010/main" val="6568836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2" name="1 CuadroTexto"/>
          <p:cNvSpPr txBox="1"/>
          <p:nvPr/>
        </p:nvSpPr>
        <p:spPr>
          <a:xfrm>
            <a:off x="611560" y="1772816"/>
            <a:ext cx="4008552" cy="461665"/>
          </a:xfrm>
          <a:prstGeom prst="rect">
            <a:avLst/>
          </a:prstGeom>
          <a:noFill/>
        </p:spPr>
        <p:txBody>
          <a:bodyPr wrap="square" rtlCol="0">
            <a:spAutoFit/>
          </a:bodyPr>
          <a:lstStyle/>
          <a:p>
            <a:r>
              <a:rPr lang="es-MX" sz="2400" b="1" dirty="0" smtClean="0"/>
              <a:t>GUIA DEL USUARIO</a:t>
            </a:r>
            <a:endParaRPr lang="es-MX" sz="2400" b="1" dirty="0"/>
          </a:p>
        </p:txBody>
      </p:sp>
      <p:sp>
        <p:nvSpPr>
          <p:cNvPr id="3" name="2 CuadroTexto"/>
          <p:cNvSpPr txBox="1"/>
          <p:nvPr/>
        </p:nvSpPr>
        <p:spPr>
          <a:xfrm>
            <a:off x="611560" y="2636912"/>
            <a:ext cx="7776864" cy="3693319"/>
          </a:xfrm>
          <a:prstGeom prst="rect">
            <a:avLst/>
          </a:prstGeom>
          <a:noFill/>
        </p:spPr>
        <p:txBody>
          <a:bodyPr wrap="square" rtlCol="0">
            <a:spAutoFit/>
          </a:bodyPr>
          <a:lstStyle/>
          <a:p>
            <a:r>
              <a:rPr lang="es-ES" dirty="0" smtClean="0"/>
              <a:t>El material didáctico presentado tiene como objetivo que el alumno determine y aplique </a:t>
            </a:r>
            <a:r>
              <a:rPr lang="es-ES" dirty="0"/>
              <a:t>los principales parámetros de diseño de las operaciones unitarias</a:t>
            </a:r>
            <a:r>
              <a:rPr lang="es-ES" dirty="0" smtClean="0"/>
              <a:t>.  Además de que conozca </a:t>
            </a:r>
            <a:r>
              <a:rPr lang="es-ES" dirty="0"/>
              <a:t>y </a:t>
            </a:r>
            <a:r>
              <a:rPr lang="es-ES" dirty="0" smtClean="0"/>
              <a:t>aplique </a:t>
            </a:r>
            <a:r>
              <a:rPr lang="es-ES" dirty="0"/>
              <a:t>los principales elementos que intervienen en el  diseño </a:t>
            </a:r>
            <a:r>
              <a:rPr lang="es-ES" dirty="0" smtClean="0"/>
              <a:t>de sedimentadores.</a:t>
            </a:r>
            <a:endParaRPr lang="es-ES" dirty="0" smtClean="0"/>
          </a:p>
          <a:p>
            <a:endParaRPr lang="es-ES" dirty="0" smtClean="0"/>
          </a:p>
          <a:p>
            <a:r>
              <a:rPr lang="es-ES" dirty="0" smtClean="0"/>
              <a:t>El docente encontrar</a:t>
            </a:r>
            <a:r>
              <a:rPr lang="es-ES" dirty="0" smtClean="0"/>
              <a:t>á en este material una ayuda para comprender las bases de la teoría de la sedimentación de partículas discretas y </a:t>
            </a:r>
            <a:r>
              <a:rPr lang="es-ES" dirty="0" err="1" smtClean="0"/>
              <a:t>floculentas</a:t>
            </a:r>
            <a:r>
              <a:rPr lang="es-ES" dirty="0" smtClean="0"/>
              <a:t>. El alumno a partir de este material diferenciará los procesos involucrados en este fenómeno.</a:t>
            </a:r>
          </a:p>
          <a:p>
            <a:r>
              <a:rPr lang="es-ES" dirty="0" smtClean="0"/>
              <a:t> </a:t>
            </a:r>
            <a:endParaRPr lang="es-ES" dirty="0"/>
          </a:p>
          <a:p>
            <a:r>
              <a:rPr lang="es-ES" dirty="0" smtClean="0"/>
              <a:t>La presentación inicia con una introducción que guía al alumno hacia los procesos y la teoría de la sedimentación, para después discutir sobre los tipos de sedimentación y las estructuras de este proceso, finalizando con la teoría de la sedimentación de alta tasa.</a:t>
            </a:r>
            <a:endParaRPr lang="es-MX" dirty="0"/>
          </a:p>
        </p:txBody>
      </p:sp>
    </p:spTree>
    <p:extLst>
      <p:ext uri="{BB962C8B-B14F-4D97-AF65-F5344CB8AC3E}">
        <p14:creationId xmlns:p14="http://schemas.microsoft.com/office/powerpoint/2010/main" val="19780815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560" y="1484784"/>
            <a:ext cx="2952328" cy="400110"/>
          </a:xfrm>
          <a:prstGeom prst="rect">
            <a:avLst/>
          </a:prstGeom>
          <a:solidFill>
            <a:srgbClr val="002060"/>
          </a:solidFill>
        </p:spPr>
        <p:txBody>
          <a:bodyPr wrap="square">
            <a:spAutoFit/>
          </a:bodyPr>
          <a:lstStyle/>
          <a:p>
            <a:r>
              <a:rPr lang="es-ES_tradnl" sz="2000" b="1" u="sng" dirty="0" smtClean="0">
                <a:solidFill>
                  <a:schemeClr val="bg1"/>
                </a:solidFill>
              </a:rPr>
              <a:t>SEDIMENTACIÓN CLASE II </a:t>
            </a:r>
            <a:endParaRPr lang="es-MX" sz="2000" b="1" u="sng" dirty="0">
              <a:solidFill>
                <a:schemeClr val="bg1"/>
              </a:solidFill>
            </a:endParaRPr>
          </a:p>
        </p:txBody>
      </p:sp>
      <p:sp>
        <p:nvSpPr>
          <p:cNvPr id="3" name="2 Rectángulo"/>
          <p:cNvSpPr/>
          <p:nvPr/>
        </p:nvSpPr>
        <p:spPr>
          <a:xfrm>
            <a:off x="465713" y="2060848"/>
            <a:ext cx="7922711" cy="923330"/>
          </a:xfrm>
          <a:prstGeom prst="rect">
            <a:avLst/>
          </a:prstGeom>
        </p:spPr>
        <p:txBody>
          <a:bodyPr wrap="square">
            <a:spAutoFit/>
          </a:bodyPr>
          <a:lstStyle/>
          <a:p>
            <a:pPr algn="just"/>
            <a:r>
              <a:rPr lang="es-ES_tradnl" dirty="0"/>
              <a:t>Como en este tipo de sedimentación la velocidad de las partículas varía a lo largo de su </a:t>
            </a:r>
            <a:r>
              <a:rPr lang="es-ES_tradnl" dirty="0" smtClean="0"/>
              <a:t>trayecto, </a:t>
            </a:r>
            <a:r>
              <a:rPr lang="es-ES_tradnl" dirty="0"/>
              <a:t>se recomienda realizar un análisis de sedimentación en columna para cuantificar la influencia de la floculación en la </a:t>
            </a:r>
            <a:r>
              <a:rPr lang="es-ES_tradnl" dirty="0" smtClean="0"/>
              <a:t>clarificación.</a:t>
            </a:r>
            <a:endParaRPr lang="es-MX" dirty="0"/>
          </a:p>
        </p:txBody>
      </p:sp>
      <p:pic>
        <p:nvPicPr>
          <p:cNvPr id="10241"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470" y="3355324"/>
            <a:ext cx="3715381" cy="1987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4624" y="3320016"/>
            <a:ext cx="3733800" cy="2762250"/>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8" name="CuadroTexto 7"/>
          <p:cNvSpPr txBox="1"/>
          <p:nvPr/>
        </p:nvSpPr>
        <p:spPr>
          <a:xfrm>
            <a:off x="3995936" y="5661248"/>
            <a:ext cx="1728192" cy="246221"/>
          </a:xfrm>
          <a:prstGeom prst="rect">
            <a:avLst/>
          </a:prstGeom>
          <a:noFill/>
        </p:spPr>
        <p:txBody>
          <a:bodyPr wrap="square" rtlCol="0">
            <a:spAutoFit/>
          </a:bodyPr>
          <a:lstStyle/>
          <a:p>
            <a:r>
              <a:rPr lang="es-ES" sz="1000" dirty="0" smtClean="0"/>
              <a:t>IMTA, 1996 </a:t>
            </a:r>
            <a:endParaRPr lang="es-ES" sz="1000" dirty="0"/>
          </a:p>
        </p:txBody>
      </p:sp>
    </p:spTree>
    <p:extLst>
      <p:ext uri="{BB962C8B-B14F-4D97-AF65-F5344CB8AC3E}">
        <p14:creationId xmlns:p14="http://schemas.microsoft.com/office/powerpoint/2010/main" val="18570742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65713" y="2060848"/>
            <a:ext cx="4610343" cy="4524315"/>
          </a:xfrm>
          <a:prstGeom prst="rect">
            <a:avLst/>
          </a:prstGeom>
        </p:spPr>
        <p:txBody>
          <a:bodyPr wrap="square">
            <a:spAutoFit/>
          </a:bodyPr>
          <a:lstStyle/>
          <a:p>
            <a:r>
              <a:rPr lang="es-ES_tradnl" dirty="0"/>
              <a:t>En esta prueba se utiliza una columna de sedimentación con una altura igual o un poco mayor a la profundidad del </a:t>
            </a:r>
            <a:r>
              <a:rPr lang="es-ES_tradnl" dirty="0" err="1"/>
              <a:t>sedimentador</a:t>
            </a:r>
            <a:r>
              <a:rPr lang="es-ES_tradnl" dirty="0"/>
              <a:t> (entre 1.8 y 2.4 m), </a:t>
            </a:r>
            <a:endParaRPr lang="es-ES_tradnl" dirty="0" smtClean="0"/>
          </a:p>
          <a:p>
            <a:endParaRPr lang="es-ES_tradnl" dirty="0" smtClean="0"/>
          </a:p>
          <a:p>
            <a:r>
              <a:rPr lang="es-ES_tradnl" dirty="0" smtClean="0"/>
              <a:t>Se realizan </a:t>
            </a:r>
            <a:r>
              <a:rPr lang="es-ES_tradnl" dirty="0"/>
              <a:t>muestreos a profundidades regulares de la superficie, para trazar curvas de igual porcentaje de eliminación de </a:t>
            </a:r>
            <a:r>
              <a:rPr lang="es-ES_tradnl" dirty="0" smtClean="0"/>
              <a:t>partículas. </a:t>
            </a:r>
          </a:p>
          <a:p>
            <a:endParaRPr lang="es-ES_tradnl" dirty="0" smtClean="0"/>
          </a:p>
          <a:p>
            <a:r>
              <a:rPr lang="es-ES_tradnl" dirty="0" smtClean="0"/>
              <a:t>Con estos </a:t>
            </a:r>
            <a:r>
              <a:rPr lang="es-ES_tradnl" dirty="0"/>
              <a:t>resultados se puede evaluar el porcentaje de partículas eliminadas o turbiedad removida por un </a:t>
            </a:r>
            <a:r>
              <a:rPr lang="es-ES_tradnl" dirty="0" err="1"/>
              <a:t>sedimentador</a:t>
            </a:r>
            <a:r>
              <a:rPr lang="es-ES_tradnl" dirty="0"/>
              <a:t> ideal, en función de diversos tiempos de retención y de diferentes profundidades, utilizando la ecuación siguiente:</a:t>
            </a:r>
            <a:endParaRPr lang="es-MX"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494" y="1981200"/>
            <a:ext cx="4177374" cy="3752056"/>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2952328" cy="400110"/>
          </a:xfrm>
          <a:prstGeom prst="rect">
            <a:avLst/>
          </a:prstGeom>
          <a:solidFill>
            <a:srgbClr val="002060"/>
          </a:solidFill>
        </p:spPr>
        <p:txBody>
          <a:bodyPr wrap="square">
            <a:spAutoFit/>
          </a:bodyPr>
          <a:lstStyle/>
          <a:p>
            <a:r>
              <a:rPr lang="es-ES_tradnl" sz="2000" b="1" u="sng" dirty="0" smtClean="0">
                <a:solidFill>
                  <a:schemeClr val="bg1"/>
                </a:solidFill>
              </a:rPr>
              <a:t>SEDIMENTACIÓN CLASE II </a:t>
            </a:r>
            <a:endParaRPr lang="es-MX" sz="2000" b="1" u="sng" dirty="0">
              <a:solidFill>
                <a:schemeClr val="bg1"/>
              </a:solidFill>
            </a:endParaRPr>
          </a:p>
        </p:txBody>
      </p:sp>
      <p:sp>
        <p:nvSpPr>
          <p:cNvPr id="8" name="CuadroTexto 7"/>
          <p:cNvSpPr txBox="1"/>
          <p:nvPr/>
        </p:nvSpPr>
        <p:spPr>
          <a:xfrm>
            <a:off x="6228184" y="5661248"/>
            <a:ext cx="1728192" cy="246221"/>
          </a:xfrm>
          <a:prstGeom prst="rect">
            <a:avLst/>
          </a:prstGeom>
          <a:noFill/>
        </p:spPr>
        <p:txBody>
          <a:bodyPr wrap="square" rtlCol="0">
            <a:spAutoFit/>
          </a:bodyPr>
          <a:lstStyle/>
          <a:p>
            <a:r>
              <a:rPr lang="es-ES" sz="1000" dirty="0" smtClean="0"/>
              <a:t>IMTA, 1996 </a:t>
            </a:r>
            <a:endParaRPr lang="es-ES" sz="1000" dirty="0"/>
          </a:p>
        </p:txBody>
      </p:sp>
    </p:spTree>
    <p:extLst>
      <p:ext uri="{BB962C8B-B14F-4D97-AF65-F5344CB8AC3E}">
        <p14:creationId xmlns:p14="http://schemas.microsoft.com/office/powerpoint/2010/main" val="352321785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65713" y="2060848"/>
            <a:ext cx="7922711" cy="1200329"/>
          </a:xfrm>
          <a:prstGeom prst="rect">
            <a:avLst/>
          </a:prstGeom>
        </p:spPr>
        <p:txBody>
          <a:bodyPr wrap="square">
            <a:spAutoFit/>
          </a:bodyPr>
          <a:lstStyle/>
          <a:p>
            <a:endParaRPr lang="es-ES_tradnl" dirty="0" smtClean="0"/>
          </a:p>
          <a:p>
            <a:r>
              <a:rPr lang="es-ES_tradnl" dirty="0" smtClean="0"/>
              <a:t>Con estos </a:t>
            </a:r>
            <a:r>
              <a:rPr lang="es-ES_tradnl" dirty="0"/>
              <a:t>resultados se puede evaluar el porcentaje de partículas eliminadas o turbiedad removida por un </a:t>
            </a:r>
            <a:r>
              <a:rPr lang="es-ES_tradnl" dirty="0" err="1"/>
              <a:t>sedimentador</a:t>
            </a:r>
            <a:r>
              <a:rPr lang="es-ES_tradnl" dirty="0"/>
              <a:t> ideal, en función de diversos tiempos de retención y de diferentes profundidades, utilizando la ecuación siguiente:</a:t>
            </a:r>
            <a:endParaRPr lang="es-MX" dirty="0"/>
          </a:p>
        </p:txBody>
      </p:sp>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2952328" cy="400110"/>
          </a:xfrm>
          <a:prstGeom prst="rect">
            <a:avLst/>
          </a:prstGeom>
          <a:solidFill>
            <a:srgbClr val="002060"/>
          </a:solidFill>
        </p:spPr>
        <p:txBody>
          <a:bodyPr wrap="square">
            <a:spAutoFit/>
          </a:bodyPr>
          <a:lstStyle/>
          <a:p>
            <a:r>
              <a:rPr lang="es-ES_tradnl" sz="2000" b="1" u="sng" dirty="0" smtClean="0">
                <a:solidFill>
                  <a:schemeClr val="bg1"/>
                </a:solidFill>
              </a:rPr>
              <a:t>SEDIMENTACIÓN CLASE II </a:t>
            </a:r>
            <a:endParaRPr lang="es-MX" sz="2000" b="1" u="sng" dirty="0">
              <a:solidFill>
                <a:schemeClr val="bg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4" name="3 Objeto"/>
          <p:cNvGraphicFramePr>
            <a:graphicFrameLocks noChangeAspect="1"/>
          </p:cNvGraphicFramePr>
          <p:nvPr>
            <p:extLst>
              <p:ext uri="{D42A27DB-BD31-4B8C-83A1-F6EECF244321}">
                <p14:modId xmlns:p14="http://schemas.microsoft.com/office/powerpoint/2010/main" val="3488538185"/>
              </p:ext>
            </p:extLst>
          </p:nvPr>
        </p:nvGraphicFramePr>
        <p:xfrm>
          <a:off x="1259632" y="3645024"/>
          <a:ext cx="5760640" cy="650151"/>
        </p:xfrm>
        <a:graphic>
          <a:graphicData uri="http://schemas.openxmlformats.org/presentationml/2006/ole">
            <mc:AlternateContent xmlns:mc="http://schemas.openxmlformats.org/markup-compatibility/2006">
              <mc:Choice xmlns:v="urn:schemas-microsoft-com:vml" Requires="v">
                <p:oleObj spid="_x0000_s13326" name="Ecuación" r:id="rId4" imgW="3632200" imgH="406400" progId="Equation.3">
                  <p:embed/>
                </p:oleObj>
              </mc:Choice>
              <mc:Fallback>
                <p:oleObj name="Ecuación" r:id="rId4" imgW="3632200" imgH="4064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3645024"/>
                        <a:ext cx="5760640" cy="650151"/>
                      </a:xfrm>
                      <a:prstGeom prst="rect">
                        <a:avLst/>
                      </a:prstGeom>
                      <a:noFill/>
                    </p:spPr>
                  </p:pic>
                </p:oleObj>
              </mc:Fallback>
            </mc:AlternateContent>
          </a:graphicData>
        </a:graphic>
      </p:graphicFrame>
      <p:sp>
        <p:nvSpPr>
          <p:cNvPr id="5" name="4 CuadroTexto"/>
          <p:cNvSpPr txBox="1"/>
          <p:nvPr/>
        </p:nvSpPr>
        <p:spPr>
          <a:xfrm>
            <a:off x="755576" y="4581128"/>
            <a:ext cx="7992888" cy="1661993"/>
          </a:xfrm>
          <a:prstGeom prst="rect">
            <a:avLst/>
          </a:prstGeom>
          <a:noFill/>
        </p:spPr>
        <p:txBody>
          <a:bodyPr wrap="square" rtlCol="0">
            <a:spAutoFit/>
          </a:bodyPr>
          <a:lstStyle/>
          <a:p>
            <a:r>
              <a:rPr lang="es-ES_tradnl" sz="1400" dirty="0"/>
              <a:t>Donde:</a:t>
            </a:r>
            <a:endParaRPr lang="es-MX" sz="1400" dirty="0"/>
          </a:p>
          <a:p>
            <a:r>
              <a:rPr lang="es-ES_tradnl" sz="1400" dirty="0" smtClean="0"/>
              <a:t>R	 = </a:t>
            </a:r>
            <a:r>
              <a:rPr lang="es-ES_tradnl" sz="1400" dirty="0"/>
              <a:t>Porcentaje total de remoción de un </a:t>
            </a:r>
            <a:r>
              <a:rPr lang="es-ES_tradnl" sz="1400" dirty="0" err="1"/>
              <a:t>sedimentador</a:t>
            </a:r>
            <a:r>
              <a:rPr lang="es-ES_tradnl" sz="1400" dirty="0"/>
              <a:t> ideal (%)</a:t>
            </a:r>
            <a:endParaRPr lang="es-MX" sz="1400" dirty="0"/>
          </a:p>
          <a:p>
            <a:r>
              <a:rPr lang="es-ES_tradnl" sz="1400" dirty="0"/>
              <a:t>R1, R2,...,Rn </a:t>
            </a:r>
            <a:r>
              <a:rPr lang="es-ES_tradnl" sz="1400" dirty="0" smtClean="0"/>
              <a:t> = </a:t>
            </a:r>
            <a:r>
              <a:rPr lang="es-ES_tradnl" sz="1400" dirty="0"/>
              <a:t>Curvas de porcentaje de remoción a profundidades h1, h2…</a:t>
            </a:r>
            <a:r>
              <a:rPr lang="es-ES_tradnl" sz="1400" dirty="0" err="1"/>
              <a:t>hn</a:t>
            </a:r>
            <a:r>
              <a:rPr lang="es-ES_tradnl" sz="1400" dirty="0"/>
              <a:t>, </a:t>
            </a:r>
            <a:endParaRPr lang="es-ES_tradnl" sz="1400" dirty="0" smtClean="0"/>
          </a:p>
          <a:p>
            <a:r>
              <a:rPr lang="es-ES_tradnl" sz="1400" dirty="0"/>
              <a:t>	 </a:t>
            </a:r>
            <a:r>
              <a:rPr lang="es-ES_tradnl" sz="1400" dirty="0" smtClean="0"/>
              <a:t>   después </a:t>
            </a:r>
            <a:r>
              <a:rPr lang="es-ES_tradnl" sz="1400" dirty="0"/>
              <a:t>de un tiempo de retención dado (%).</a:t>
            </a:r>
            <a:endParaRPr lang="es-MX" sz="1400" dirty="0"/>
          </a:p>
          <a:p>
            <a:r>
              <a:rPr lang="es-ES_tradnl" sz="1400" dirty="0">
                <a:sym typeface="Symbol"/>
              </a:rPr>
              <a:t></a:t>
            </a:r>
            <a:r>
              <a:rPr lang="es-ES_tradnl" sz="1400" dirty="0"/>
              <a:t>h1, </a:t>
            </a:r>
            <a:r>
              <a:rPr lang="es-ES_tradnl" sz="1400" dirty="0">
                <a:sym typeface="Symbol"/>
              </a:rPr>
              <a:t></a:t>
            </a:r>
            <a:r>
              <a:rPr lang="es-ES_tradnl" sz="1400" dirty="0"/>
              <a:t>h2,... </a:t>
            </a:r>
            <a:r>
              <a:rPr lang="es-ES_tradnl" sz="1400" dirty="0">
                <a:sym typeface="Symbol"/>
              </a:rPr>
              <a:t></a:t>
            </a:r>
            <a:r>
              <a:rPr lang="es-ES_tradnl" sz="1400" dirty="0" err="1" smtClean="0"/>
              <a:t>hn</a:t>
            </a:r>
            <a:r>
              <a:rPr lang="es-ES_tradnl" sz="1400" dirty="0" smtClean="0"/>
              <a:t>= </a:t>
            </a:r>
            <a:r>
              <a:rPr lang="es-ES_tradnl" sz="1400" dirty="0"/>
              <a:t>Diferencia de altura entre dos curvas consecutivas de porcentaje de remoción (m).</a:t>
            </a:r>
            <a:endParaRPr lang="es-MX" sz="1400" dirty="0"/>
          </a:p>
          <a:p>
            <a:r>
              <a:rPr lang="es-ES_tradnl" sz="1400" dirty="0"/>
              <a:t>H	= Profundidad del último punto de muestreo en la columna o profundidad del </a:t>
            </a:r>
            <a:r>
              <a:rPr lang="es-ES_tradnl" sz="1400" dirty="0" err="1"/>
              <a:t>sedimentador</a:t>
            </a:r>
            <a:r>
              <a:rPr lang="es-ES_tradnl" sz="1400" dirty="0"/>
              <a:t> (m).</a:t>
            </a:r>
            <a:endParaRPr lang="es-MX" sz="1400" dirty="0"/>
          </a:p>
          <a:p>
            <a:endParaRPr lang="es-MX" dirty="0"/>
          </a:p>
        </p:txBody>
      </p:sp>
    </p:spTree>
    <p:extLst>
      <p:ext uri="{BB962C8B-B14F-4D97-AF65-F5344CB8AC3E}">
        <p14:creationId xmlns:p14="http://schemas.microsoft.com/office/powerpoint/2010/main" val="406940717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246831" y="2204864"/>
            <a:ext cx="5616623" cy="3785652"/>
          </a:xfrm>
          <a:prstGeom prst="rect">
            <a:avLst/>
          </a:prstGeom>
        </p:spPr>
        <p:txBody>
          <a:bodyPr wrap="square">
            <a:spAutoFit/>
          </a:bodyPr>
          <a:lstStyle/>
          <a:p>
            <a:r>
              <a:rPr lang="es-ES_tradnl" sz="1600" dirty="0"/>
              <a:t>En este tipo de clarificación, la </a:t>
            </a:r>
            <a:r>
              <a:rPr lang="es-ES_tradnl" sz="1600" dirty="0" err="1"/>
              <a:t>interfase</a:t>
            </a:r>
            <a:r>
              <a:rPr lang="es-ES_tradnl" sz="1600" dirty="0"/>
              <a:t> entre los sólidos y el agua clarificada puede observarse mediante una prueba de sedimentación en </a:t>
            </a:r>
            <a:r>
              <a:rPr lang="es-ES_tradnl" sz="1600" dirty="0" smtClean="0"/>
              <a:t>discontinuo.</a:t>
            </a:r>
          </a:p>
          <a:p>
            <a:endParaRPr lang="es-ES_tradnl" sz="1600" dirty="0"/>
          </a:p>
          <a:p>
            <a:r>
              <a:rPr lang="es-ES_tradnl" sz="1600" dirty="0" smtClean="0"/>
              <a:t>Inicialmente </a:t>
            </a:r>
            <a:r>
              <a:rPr lang="es-ES_tradnl" sz="1600" dirty="0"/>
              <a:t>toda la suspensión tiene una concentración uniforme y la altura de la </a:t>
            </a:r>
            <a:r>
              <a:rPr lang="es-ES_tradnl" sz="1600" dirty="0" err="1"/>
              <a:t>interfase</a:t>
            </a:r>
            <a:r>
              <a:rPr lang="es-ES_tradnl" sz="1600" dirty="0"/>
              <a:t> es H, como se muestra en la </a:t>
            </a:r>
            <a:r>
              <a:rPr lang="es-ES_tradnl" sz="1600" dirty="0" smtClean="0"/>
              <a:t>Figura.</a:t>
            </a:r>
          </a:p>
          <a:p>
            <a:endParaRPr lang="es-ES_tradnl" sz="1600" dirty="0" smtClean="0"/>
          </a:p>
          <a:p>
            <a:r>
              <a:rPr lang="es-ES_tradnl" sz="1600" dirty="0" smtClean="0"/>
              <a:t> </a:t>
            </a:r>
            <a:r>
              <a:rPr lang="es-ES_tradnl" sz="1600" dirty="0"/>
              <a:t>Conforme la sedimentación avanza, en la región entre A y B existirá una sedimentación frenada a velocidad constante</a:t>
            </a:r>
            <a:r>
              <a:rPr lang="es-ES_tradnl" sz="1600" dirty="0" smtClean="0"/>
              <a:t>.</a:t>
            </a:r>
          </a:p>
          <a:p>
            <a:endParaRPr lang="es-ES_tradnl" sz="1600" dirty="0"/>
          </a:p>
          <a:p>
            <a:r>
              <a:rPr lang="es-ES_tradnl" sz="1600" dirty="0" smtClean="0"/>
              <a:t> </a:t>
            </a:r>
            <a:r>
              <a:rPr lang="es-ES_tradnl" sz="1600" dirty="0"/>
              <a:t>La zona entre B y C representa una transición a la de </a:t>
            </a:r>
            <a:r>
              <a:rPr lang="es-ES_tradnl" sz="1600" dirty="0" smtClean="0"/>
              <a:t>compresión.</a:t>
            </a:r>
          </a:p>
          <a:p>
            <a:endParaRPr lang="es-ES_tradnl" sz="1600" dirty="0"/>
          </a:p>
          <a:p>
            <a:r>
              <a:rPr lang="es-ES_tradnl" sz="1600" dirty="0" smtClean="0"/>
              <a:t> </a:t>
            </a:r>
            <a:r>
              <a:rPr lang="es-ES_tradnl" sz="1600" dirty="0"/>
              <a:t>y la región entre C y D es la de compresión, en donde los sólidos están soportados mecánicamente por los que se encuentran inmediatamente abajo. </a:t>
            </a:r>
            <a:endParaRPr lang="es-MX" sz="1600" dirty="0"/>
          </a:p>
        </p:txBody>
      </p:sp>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3168352" cy="400110"/>
          </a:xfrm>
          <a:prstGeom prst="rect">
            <a:avLst/>
          </a:prstGeom>
          <a:solidFill>
            <a:srgbClr val="002060"/>
          </a:solidFill>
        </p:spPr>
        <p:txBody>
          <a:bodyPr wrap="square">
            <a:spAutoFit/>
          </a:bodyPr>
          <a:lstStyle/>
          <a:p>
            <a:r>
              <a:rPr lang="es-ES_tradnl" sz="2000" b="1" u="sng" dirty="0" smtClean="0">
                <a:solidFill>
                  <a:schemeClr val="bg1"/>
                </a:solidFill>
              </a:rPr>
              <a:t>SEDIMENTACIÓN CLASE III </a:t>
            </a:r>
            <a:endParaRPr lang="es-MX" sz="2000" b="1" u="sng" dirty="0">
              <a:solidFill>
                <a:schemeClr val="bg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434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1884894"/>
            <a:ext cx="3167385" cy="458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uadroTexto 7"/>
          <p:cNvSpPr txBox="1"/>
          <p:nvPr/>
        </p:nvSpPr>
        <p:spPr>
          <a:xfrm>
            <a:off x="7164288" y="6453336"/>
            <a:ext cx="1728192" cy="246221"/>
          </a:xfrm>
          <a:prstGeom prst="rect">
            <a:avLst/>
          </a:prstGeom>
          <a:noFill/>
        </p:spPr>
        <p:txBody>
          <a:bodyPr wrap="square" rtlCol="0">
            <a:spAutoFit/>
          </a:bodyPr>
          <a:lstStyle/>
          <a:p>
            <a:r>
              <a:rPr lang="es-ES" sz="1000" dirty="0" smtClean="0"/>
              <a:t>Elaboraci</a:t>
            </a:r>
            <a:r>
              <a:rPr lang="es-ES" sz="1000" dirty="0" smtClean="0"/>
              <a:t>ón propia</a:t>
            </a:r>
            <a:endParaRPr lang="es-ES" sz="1000" dirty="0"/>
          </a:p>
        </p:txBody>
      </p:sp>
    </p:spTree>
    <p:extLst>
      <p:ext uri="{BB962C8B-B14F-4D97-AF65-F5344CB8AC3E}">
        <p14:creationId xmlns:p14="http://schemas.microsoft.com/office/powerpoint/2010/main" val="12109381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611561" y="3212976"/>
            <a:ext cx="4680520" cy="3416320"/>
          </a:xfrm>
          <a:prstGeom prst="rect">
            <a:avLst/>
          </a:prstGeom>
        </p:spPr>
        <p:txBody>
          <a:bodyPr wrap="square">
            <a:spAutoFit/>
          </a:bodyPr>
          <a:lstStyle/>
          <a:p>
            <a:r>
              <a:rPr lang="es-ES_tradnl" sz="1600" dirty="0" smtClean="0"/>
              <a:t> </a:t>
            </a:r>
            <a:r>
              <a:rPr lang="es-ES_tradnl" dirty="0"/>
              <a:t>El valor de </a:t>
            </a:r>
            <a:r>
              <a:rPr lang="es-ES_tradnl" dirty="0" err="1"/>
              <a:t>vo</a:t>
            </a:r>
            <a:r>
              <a:rPr lang="es-ES_tradnl" dirty="0"/>
              <a:t> se calcula al graficar la altura de la </a:t>
            </a:r>
            <a:r>
              <a:rPr lang="es-ES_tradnl" dirty="0" err="1"/>
              <a:t>interfase</a:t>
            </a:r>
            <a:r>
              <a:rPr lang="es-ES_tradnl" dirty="0"/>
              <a:t> A con respecto al tiempo </a:t>
            </a:r>
            <a:r>
              <a:rPr lang="es-ES_tradnl" dirty="0" smtClean="0"/>
              <a:t>como se muestra en la Figura 5.8.</a:t>
            </a:r>
          </a:p>
          <a:p>
            <a:endParaRPr lang="es-ES_tradnl" dirty="0"/>
          </a:p>
          <a:p>
            <a:r>
              <a:rPr lang="es-ES_tradnl" dirty="0" smtClean="0"/>
              <a:t> </a:t>
            </a:r>
            <a:r>
              <a:rPr lang="es-ES_tradnl" dirty="0"/>
              <a:t>Al trazar una línea tangente al inicio de la curva hasta que cruce el eje del tiempo, se obtiene el tiempo de sedimentación de las partículas </a:t>
            </a:r>
            <a:r>
              <a:rPr lang="es-ES_tradnl" dirty="0" err="1"/>
              <a:t>ts</a:t>
            </a:r>
            <a:r>
              <a:rPr lang="es-ES_tradnl" dirty="0"/>
              <a:t> (min</a:t>
            </a:r>
            <a:r>
              <a:rPr lang="es-ES_tradnl" dirty="0" smtClean="0"/>
              <a:t>).</a:t>
            </a:r>
          </a:p>
          <a:p>
            <a:endParaRPr lang="es-ES_tradnl" dirty="0"/>
          </a:p>
          <a:p>
            <a:r>
              <a:rPr lang="es-ES_tradnl" dirty="0" smtClean="0"/>
              <a:t>Conociendo </a:t>
            </a:r>
            <a:r>
              <a:rPr lang="es-ES_tradnl" dirty="0"/>
              <a:t>la profundidad del </a:t>
            </a:r>
            <a:r>
              <a:rPr lang="es-ES_tradnl" dirty="0" err="1"/>
              <a:t>sedimentador</a:t>
            </a:r>
            <a:r>
              <a:rPr lang="es-ES_tradnl" dirty="0"/>
              <a:t> H se calcula </a:t>
            </a:r>
            <a:r>
              <a:rPr lang="es-ES_tradnl" dirty="0" err="1"/>
              <a:t>vo</a:t>
            </a:r>
            <a:r>
              <a:rPr lang="es-ES_tradnl" dirty="0"/>
              <a:t> </a:t>
            </a:r>
            <a:r>
              <a:rPr lang="es-ES_tradnl" dirty="0" smtClean="0"/>
              <a:t>dividiendo la altura H por el </a:t>
            </a:r>
            <a:r>
              <a:rPr lang="es-ES_tradnl" dirty="0" err="1" smtClean="0"/>
              <a:t>ts</a:t>
            </a:r>
            <a:r>
              <a:rPr lang="es-ES_tradnl" dirty="0" smtClean="0"/>
              <a:t> obtenido de la grafica</a:t>
            </a:r>
            <a:endParaRPr lang="es-MX" dirty="0"/>
          </a:p>
        </p:txBody>
      </p:sp>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3168352" cy="400110"/>
          </a:xfrm>
          <a:prstGeom prst="rect">
            <a:avLst/>
          </a:prstGeom>
          <a:solidFill>
            <a:srgbClr val="002060"/>
          </a:solidFill>
        </p:spPr>
        <p:txBody>
          <a:bodyPr wrap="square">
            <a:spAutoFit/>
          </a:bodyPr>
          <a:lstStyle/>
          <a:p>
            <a:r>
              <a:rPr lang="es-ES_tradnl" sz="2000" b="1" u="sng" dirty="0" smtClean="0">
                <a:solidFill>
                  <a:schemeClr val="bg1"/>
                </a:solidFill>
              </a:rPr>
              <a:t>SEDIMENTACIÓN CLASE III </a:t>
            </a:r>
            <a:endParaRPr lang="es-MX" sz="2000" b="1" u="sng" dirty="0">
              <a:solidFill>
                <a:schemeClr val="bg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4068" y="2867857"/>
            <a:ext cx="3753422"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CuadroTexto"/>
          <p:cNvSpPr txBox="1"/>
          <p:nvPr/>
        </p:nvSpPr>
        <p:spPr>
          <a:xfrm>
            <a:off x="611560" y="2204864"/>
            <a:ext cx="7776864" cy="923330"/>
          </a:xfrm>
          <a:prstGeom prst="rect">
            <a:avLst/>
          </a:prstGeom>
          <a:noFill/>
        </p:spPr>
        <p:txBody>
          <a:bodyPr wrap="square" rtlCol="0">
            <a:spAutoFit/>
          </a:bodyPr>
          <a:lstStyle/>
          <a:p>
            <a:r>
              <a:rPr lang="es-ES_tradnl" dirty="0"/>
              <a:t>La capacidad de clarificación del sistema real puede estimarse a partir de la velocidad inicial de sedimentación </a:t>
            </a:r>
            <a:r>
              <a:rPr lang="es-ES_tradnl" dirty="0" err="1"/>
              <a:t>vo</a:t>
            </a:r>
            <a:r>
              <a:rPr lang="es-ES_tradnl" dirty="0"/>
              <a:t> (m/min) calculada en la prueba descrita anteriormente</a:t>
            </a:r>
            <a:endParaRPr lang="es-MX" dirty="0"/>
          </a:p>
        </p:txBody>
      </p:sp>
    </p:spTree>
    <p:extLst>
      <p:ext uri="{BB962C8B-B14F-4D97-AF65-F5344CB8AC3E}">
        <p14:creationId xmlns:p14="http://schemas.microsoft.com/office/powerpoint/2010/main" val="266791706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2664296" cy="400110"/>
          </a:xfrm>
          <a:prstGeom prst="rect">
            <a:avLst/>
          </a:prstGeom>
          <a:solidFill>
            <a:srgbClr val="002060"/>
          </a:solidFill>
        </p:spPr>
        <p:txBody>
          <a:bodyPr wrap="square">
            <a:spAutoFit/>
          </a:bodyPr>
          <a:lstStyle/>
          <a:p>
            <a:r>
              <a:rPr lang="es-ES_tradnl" sz="2000" b="1" u="sng" dirty="0" smtClean="0">
                <a:solidFill>
                  <a:schemeClr val="bg1"/>
                </a:solidFill>
              </a:rPr>
              <a:t>RECOMENDACIONES</a:t>
            </a:r>
            <a:endParaRPr lang="es-MX" sz="2000" b="1" u="sng" dirty="0">
              <a:solidFill>
                <a:schemeClr val="bg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4" name="3 CuadroTexto"/>
          <p:cNvSpPr txBox="1"/>
          <p:nvPr/>
        </p:nvSpPr>
        <p:spPr>
          <a:xfrm>
            <a:off x="611560" y="2204864"/>
            <a:ext cx="7776864" cy="3693319"/>
          </a:xfrm>
          <a:prstGeom prst="rect">
            <a:avLst/>
          </a:prstGeom>
          <a:noFill/>
        </p:spPr>
        <p:txBody>
          <a:bodyPr wrap="square" rtlCol="0">
            <a:spAutoFit/>
          </a:bodyPr>
          <a:lstStyle/>
          <a:p>
            <a:r>
              <a:rPr lang="es-ES_tradnl" dirty="0"/>
              <a:t>Además de la función primaria de los </a:t>
            </a:r>
            <a:r>
              <a:rPr lang="es-ES_tradnl" dirty="0" err="1"/>
              <a:t>sedimentadores</a:t>
            </a:r>
            <a:r>
              <a:rPr lang="es-ES_tradnl" dirty="0"/>
              <a:t> de eliminar las materias </a:t>
            </a:r>
            <a:r>
              <a:rPr lang="es-ES_tradnl" dirty="0" err="1"/>
              <a:t>decantables</a:t>
            </a:r>
            <a:r>
              <a:rPr lang="es-ES_tradnl" dirty="0"/>
              <a:t> en suspensión, en el diseño se debe </a:t>
            </a:r>
            <a:r>
              <a:rPr lang="es-ES_tradnl" dirty="0" smtClean="0"/>
              <a:t>considerar:</a:t>
            </a:r>
          </a:p>
          <a:p>
            <a:endParaRPr lang="es-ES_tradnl" dirty="0"/>
          </a:p>
          <a:p>
            <a:r>
              <a:rPr lang="es-ES_tradnl" dirty="0" smtClean="0"/>
              <a:t>Un </a:t>
            </a:r>
            <a:r>
              <a:rPr lang="es-ES_tradnl" dirty="0"/>
              <a:t>sistema que permita recoger y descargar los </a:t>
            </a:r>
            <a:r>
              <a:rPr lang="es-ES_tradnl" i="1" dirty="0"/>
              <a:t>lodos</a:t>
            </a:r>
            <a:r>
              <a:rPr lang="es-ES_tradnl" dirty="0"/>
              <a:t> que se generan. </a:t>
            </a:r>
            <a:endParaRPr lang="es-ES_tradnl" dirty="0" smtClean="0"/>
          </a:p>
          <a:p>
            <a:endParaRPr lang="es-ES_tradnl" dirty="0"/>
          </a:p>
          <a:p>
            <a:r>
              <a:rPr lang="es-ES_tradnl" dirty="0" smtClean="0"/>
              <a:t>Un </a:t>
            </a:r>
            <a:r>
              <a:rPr lang="es-ES_tradnl" dirty="0"/>
              <a:t>tanque podría proporcionar suficiente capacidad para la clarificación, pero no efectuar una eliminación adecuada de los lodos, en cuyo caso su eficiencia decrece.</a:t>
            </a:r>
            <a:endParaRPr lang="es-MX" dirty="0"/>
          </a:p>
          <a:p>
            <a:r>
              <a:rPr lang="es-ES_tradnl" dirty="0"/>
              <a:t> </a:t>
            </a:r>
            <a:endParaRPr lang="es-MX" dirty="0"/>
          </a:p>
          <a:p>
            <a:r>
              <a:rPr lang="es-ES_tradnl" dirty="0"/>
              <a:t>Otra función importante de un </a:t>
            </a:r>
            <a:r>
              <a:rPr lang="es-ES_tradnl" dirty="0" err="1"/>
              <a:t>sedimentador</a:t>
            </a:r>
            <a:r>
              <a:rPr lang="es-ES_tradnl" dirty="0"/>
              <a:t>, es la de </a:t>
            </a:r>
            <a:r>
              <a:rPr lang="es-ES_tradnl" i="1" dirty="0"/>
              <a:t>concentrar</a:t>
            </a:r>
            <a:r>
              <a:rPr lang="es-ES_tradnl" dirty="0"/>
              <a:t> los lodos, de manera que se eliminen con el mayor contenido de sólidos posible para facilitar el posterior manejo, tratamiento y disposición.</a:t>
            </a:r>
            <a:endParaRPr lang="es-MX" dirty="0"/>
          </a:p>
          <a:p>
            <a:r>
              <a:rPr lang="es-ES_tradnl" dirty="0"/>
              <a:t> </a:t>
            </a:r>
            <a:endParaRPr lang="es-MX" dirty="0"/>
          </a:p>
        </p:txBody>
      </p:sp>
    </p:spTree>
    <p:extLst>
      <p:ext uri="{BB962C8B-B14F-4D97-AF65-F5344CB8AC3E}">
        <p14:creationId xmlns:p14="http://schemas.microsoft.com/office/powerpoint/2010/main" val="373409165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 name="8 Rectángulo"/>
          <p:cNvSpPr/>
          <p:nvPr/>
        </p:nvSpPr>
        <p:spPr>
          <a:xfrm>
            <a:off x="611560" y="1484784"/>
            <a:ext cx="2664296" cy="400110"/>
          </a:xfrm>
          <a:prstGeom prst="rect">
            <a:avLst/>
          </a:prstGeom>
          <a:solidFill>
            <a:srgbClr val="002060"/>
          </a:solidFill>
        </p:spPr>
        <p:txBody>
          <a:bodyPr wrap="square">
            <a:spAutoFit/>
          </a:bodyPr>
          <a:lstStyle/>
          <a:p>
            <a:r>
              <a:rPr lang="es-ES_tradnl" sz="2000" b="1" u="sng" dirty="0" smtClean="0">
                <a:solidFill>
                  <a:schemeClr val="bg1"/>
                </a:solidFill>
              </a:rPr>
              <a:t>RECOMENDACIONES</a:t>
            </a:r>
            <a:endParaRPr lang="es-MX" sz="2000" b="1" u="sng" dirty="0">
              <a:solidFill>
                <a:schemeClr val="bg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4" name="3 CuadroTexto"/>
          <p:cNvSpPr txBox="1"/>
          <p:nvPr/>
        </p:nvSpPr>
        <p:spPr>
          <a:xfrm>
            <a:off x="656432" y="2006390"/>
            <a:ext cx="7776864" cy="1200329"/>
          </a:xfrm>
          <a:prstGeom prst="rect">
            <a:avLst/>
          </a:prstGeom>
          <a:noFill/>
        </p:spPr>
        <p:txBody>
          <a:bodyPr wrap="square" rtlCol="0">
            <a:spAutoFit/>
          </a:bodyPr>
          <a:lstStyle/>
          <a:p>
            <a:r>
              <a:rPr lang="es-ES_tradnl" dirty="0" smtClean="0"/>
              <a:t>Se recomienda </a:t>
            </a:r>
            <a:r>
              <a:rPr lang="es-ES_tradnl" dirty="0"/>
              <a:t>que el diseño del tanque se base sobre los resultados de los experimentos decantación-velocidad, sólo en caso de que no se puedan realizar los experimentos existen </a:t>
            </a:r>
            <a:r>
              <a:rPr lang="es-ES_tradnl" dirty="0" smtClean="0"/>
              <a:t>tablas como la mostrada a continuación </a:t>
            </a:r>
            <a:r>
              <a:rPr lang="es-ES_tradnl" dirty="0"/>
              <a:t>donde se describe la velocidad de decantación de diferentes sólidos. </a:t>
            </a:r>
            <a:endParaRPr lang="es-MX" dirty="0"/>
          </a:p>
        </p:txBody>
      </p:sp>
      <p:graphicFrame>
        <p:nvGraphicFramePr>
          <p:cNvPr id="3" name="2 Tabla"/>
          <p:cNvGraphicFramePr>
            <a:graphicFrameLocks noGrp="1"/>
          </p:cNvGraphicFramePr>
          <p:nvPr>
            <p:extLst>
              <p:ext uri="{D42A27DB-BD31-4B8C-83A1-F6EECF244321}">
                <p14:modId xmlns:p14="http://schemas.microsoft.com/office/powerpoint/2010/main" val="2361486589"/>
              </p:ext>
            </p:extLst>
          </p:nvPr>
        </p:nvGraphicFramePr>
        <p:xfrm>
          <a:off x="800450" y="3933056"/>
          <a:ext cx="7632846" cy="2407894"/>
        </p:xfrm>
        <a:graphic>
          <a:graphicData uri="http://schemas.openxmlformats.org/drawingml/2006/table">
            <a:tbl>
              <a:tblPr/>
              <a:tblGrid>
                <a:gridCol w="2506397"/>
                <a:gridCol w="1427054"/>
                <a:gridCol w="1550816"/>
                <a:gridCol w="2148579"/>
              </a:tblGrid>
              <a:tr h="768086">
                <a:tc>
                  <a:txBody>
                    <a:bodyPr/>
                    <a:lstStyle/>
                    <a:p>
                      <a:pPr>
                        <a:spcBef>
                          <a:spcPts val="450"/>
                        </a:spcBef>
                        <a:spcAft>
                          <a:spcPts val="270"/>
                        </a:spcAft>
                        <a:tabLst>
                          <a:tab pos="609600" algn="ctr"/>
                        </a:tabLst>
                      </a:pPr>
                      <a:r>
                        <a:rPr lang="es-ES_tradnl" sz="1600" i="1" spc="-10" dirty="0">
                          <a:effectLst/>
                          <a:latin typeface="Arial"/>
                          <a:ea typeface="Times New Roman"/>
                          <a:cs typeface="Times New Roman"/>
                        </a:rPr>
                        <a:t>	Naturaleza del sólido</a:t>
                      </a:r>
                      <a:endParaRPr lang="es-MX" sz="1600" dirty="0">
                        <a:effectLst/>
                        <a:latin typeface="Times New Roman"/>
                        <a:ea typeface="Times New Roman"/>
                      </a:endParaRPr>
                    </a:p>
                  </a:txBody>
                  <a:tcPr marL="76200" marR="7620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450"/>
                        </a:spcBef>
                        <a:spcAft>
                          <a:spcPts val="270"/>
                        </a:spcAft>
                        <a:tabLst>
                          <a:tab pos="273050" algn="ctr"/>
                        </a:tabLst>
                      </a:pPr>
                      <a:r>
                        <a:rPr lang="es-ES_tradnl" sz="1600" i="1" spc="-10" dirty="0">
                          <a:effectLst/>
                          <a:latin typeface="Arial"/>
                          <a:ea typeface="Times New Roman"/>
                          <a:cs typeface="Times New Roman"/>
                        </a:rPr>
                        <a:t>	Peso  específico</a:t>
                      </a:r>
                      <a:endParaRPr lang="es-MX" sz="1600" dirty="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450"/>
                        </a:spcBef>
                        <a:spcAft>
                          <a:spcPts val="270"/>
                        </a:spcAft>
                        <a:tabLst>
                          <a:tab pos="596265" algn="ctr"/>
                        </a:tabLst>
                      </a:pPr>
                      <a:r>
                        <a:rPr lang="es-ES_tradnl" sz="1600" i="1" spc="-10">
                          <a:effectLst/>
                          <a:latin typeface="Arial"/>
                          <a:ea typeface="Times New Roman"/>
                          <a:cs typeface="Times New Roman"/>
                        </a:rPr>
                        <a:t>	Velocidad de decantación (cps)</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450"/>
                        </a:spcBef>
                        <a:spcAft>
                          <a:spcPts val="0"/>
                        </a:spcAft>
                        <a:tabLst>
                          <a:tab pos="-457200" algn="l"/>
                        </a:tabLst>
                      </a:pPr>
                      <a:r>
                        <a:rPr lang="es-ES_tradnl" sz="1600" i="1" spc="-10">
                          <a:effectLst/>
                          <a:latin typeface="Arial"/>
                          <a:ea typeface="Times New Roman"/>
                          <a:cs typeface="Times New Roman"/>
                        </a:rPr>
                        <a:t>Tiempo de sedimentación </a:t>
                      </a:r>
                      <a:endParaRPr lang="es-MX" sz="1600">
                        <a:effectLst/>
                        <a:latin typeface="Times New Roman"/>
                        <a:ea typeface="Times New Roman"/>
                      </a:endParaRPr>
                    </a:p>
                    <a:p>
                      <a:pPr>
                        <a:spcAft>
                          <a:spcPts val="270"/>
                        </a:spcAft>
                        <a:tabLst>
                          <a:tab pos="-457200" algn="l"/>
                        </a:tabLst>
                      </a:pPr>
                      <a:r>
                        <a:rPr lang="es-ES_tradnl" sz="1600" i="1" spc="-10">
                          <a:effectLst/>
                          <a:latin typeface="Arial"/>
                          <a:ea typeface="Times New Roman"/>
                          <a:cs typeface="Times New Roman"/>
                        </a:rPr>
                        <a:t>( a H = 1m )</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84042">
                <a:tc>
                  <a:txBody>
                    <a:bodyPr/>
                    <a:lstStyle/>
                    <a:p>
                      <a:pPr>
                        <a:spcBef>
                          <a:spcPts val="450"/>
                        </a:spcBef>
                        <a:spcAft>
                          <a:spcPts val="270"/>
                        </a:spcAft>
                        <a:tabLst>
                          <a:tab pos="-457200" algn="l"/>
                        </a:tabLst>
                      </a:pPr>
                      <a:r>
                        <a:rPr lang="es-ES_tradnl" sz="1600" spc="-10">
                          <a:effectLst/>
                          <a:latin typeface="Arial"/>
                          <a:ea typeface="Times New Roman"/>
                          <a:cs typeface="Times New Roman"/>
                        </a:rPr>
                        <a:t> Limo y arcilla</a:t>
                      </a:r>
                      <a:endParaRPr lang="es-MX" sz="1600">
                        <a:effectLst/>
                        <a:latin typeface="Times New Roman"/>
                        <a:ea typeface="Times New Roman"/>
                      </a:endParaRPr>
                    </a:p>
                  </a:txBody>
                  <a:tcPr marL="76200" marR="7620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50"/>
                        </a:spcBef>
                        <a:spcAft>
                          <a:spcPts val="270"/>
                        </a:spcAft>
                        <a:tabLst>
                          <a:tab pos="823595" algn="l"/>
                        </a:tabLst>
                      </a:pPr>
                      <a:r>
                        <a:rPr lang="es-ES_tradnl" sz="1600" spc="-10">
                          <a:effectLst/>
                          <a:latin typeface="Arial"/>
                          <a:ea typeface="Times New Roman"/>
                          <a:cs typeface="Times New Roman"/>
                        </a:rPr>
                        <a:t>2.65</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50"/>
                        </a:spcBef>
                        <a:spcAft>
                          <a:spcPts val="270"/>
                        </a:spcAft>
                        <a:tabLst>
                          <a:tab pos="596265" algn="ctr"/>
                        </a:tabLst>
                      </a:pPr>
                      <a:r>
                        <a:rPr lang="es-ES_tradnl" sz="1600" spc="-10">
                          <a:effectLst/>
                          <a:latin typeface="Arial"/>
                          <a:ea typeface="Times New Roman"/>
                          <a:cs typeface="Times New Roman"/>
                        </a:rPr>
                        <a:t> 	</a:t>
                      </a:r>
                      <a:r>
                        <a:rPr lang="es-ES_tradnl" sz="1600" spc="-10">
                          <a:effectLst/>
                          <a:latin typeface="Arial"/>
                          <a:ea typeface="Times New Roman"/>
                          <a:sym typeface="Symbol"/>
                        </a:rPr>
                        <a:t></a:t>
                      </a:r>
                      <a:r>
                        <a:rPr lang="es-ES_tradnl" sz="1600" spc="-10">
                          <a:effectLst/>
                          <a:latin typeface="Arial"/>
                          <a:ea typeface="Times New Roman"/>
                          <a:cs typeface="Times New Roman"/>
                        </a:rPr>
                        <a:t> 7 x 10</a:t>
                      </a:r>
                      <a:r>
                        <a:rPr lang="es-ES_tradnl" sz="1600" spc="-10" baseline="30000">
                          <a:effectLst/>
                          <a:latin typeface="Arial"/>
                          <a:ea typeface="Times New Roman"/>
                          <a:cs typeface="Times New Roman"/>
                        </a:rPr>
                        <a:t>-3</a:t>
                      </a:r>
                      <a:r>
                        <a:rPr lang="es-ES_tradnl" sz="1600" spc="-10">
                          <a:effectLst/>
                          <a:latin typeface="Arial"/>
                          <a:ea typeface="Times New Roman"/>
                          <a:cs typeface="Times New Roman"/>
                        </a:rPr>
                        <a:t> </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50"/>
                        </a:spcBef>
                        <a:spcAft>
                          <a:spcPts val="270"/>
                        </a:spcAft>
                        <a:tabLst>
                          <a:tab pos="577850" algn="ctr"/>
                        </a:tabLst>
                      </a:pPr>
                      <a:r>
                        <a:rPr lang="es-ES_tradnl" sz="1600" spc="-10">
                          <a:effectLst/>
                          <a:latin typeface="Arial"/>
                          <a:ea typeface="Times New Roman"/>
                          <a:cs typeface="Times New Roman"/>
                        </a:rPr>
                        <a:t>	3 h 58 min</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spcBef>
                          <a:spcPts val="450"/>
                        </a:spcBef>
                        <a:spcAft>
                          <a:spcPts val="270"/>
                        </a:spcAft>
                        <a:tabLst>
                          <a:tab pos="-457200" algn="l"/>
                        </a:tabLst>
                      </a:pPr>
                      <a:r>
                        <a:rPr lang="es-ES_tradnl" sz="1600" spc="-10">
                          <a:effectLst/>
                          <a:latin typeface="Arial"/>
                          <a:ea typeface="Times New Roman"/>
                          <a:cs typeface="Times New Roman"/>
                        </a:rPr>
                        <a:t> Flóculo de aluminio y fierro</a:t>
                      </a:r>
                      <a:endParaRPr lang="es-MX" sz="1600">
                        <a:effectLst/>
                        <a:latin typeface="Times New Roman"/>
                        <a:ea typeface="Times New Roman"/>
                      </a:endParaRPr>
                    </a:p>
                  </a:txBody>
                  <a:tcPr marL="76200" marR="7620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50"/>
                        </a:spcBef>
                        <a:spcAft>
                          <a:spcPts val="270"/>
                        </a:spcAft>
                        <a:tabLst>
                          <a:tab pos="2806065" algn="ctr"/>
                          <a:tab pos="5612130" algn="r"/>
                          <a:tab pos="823595" algn="l"/>
                        </a:tabLst>
                      </a:pPr>
                      <a:r>
                        <a:rPr lang="es-ES_tradnl" sz="1600" spc="-10">
                          <a:effectLst/>
                          <a:latin typeface="Arial"/>
                          <a:ea typeface="Times New Roman"/>
                          <a:cs typeface="Times New Roman"/>
                        </a:rPr>
                        <a:t>1.002</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50"/>
                        </a:spcBef>
                        <a:spcAft>
                          <a:spcPts val="270"/>
                        </a:spcAft>
                        <a:tabLst>
                          <a:tab pos="596265" algn="ctr"/>
                        </a:tabLst>
                      </a:pPr>
                      <a:r>
                        <a:rPr lang="es-ES_tradnl" sz="1600" spc="-10">
                          <a:effectLst/>
                          <a:latin typeface="Arial"/>
                          <a:ea typeface="Times New Roman"/>
                          <a:cs typeface="Times New Roman"/>
                        </a:rPr>
                        <a:t>	   8.3 x 10</a:t>
                      </a:r>
                      <a:r>
                        <a:rPr lang="es-ES_tradnl" sz="1600" spc="-10" baseline="30000">
                          <a:effectLst/>
                          <a:latin typeface="Arial"/>
                          <a:ea typeface="Times New Roman"/>
                          <a:cs typeface="Times New Roman"/>
                        </a:rPr>
                        <a:t>-2</a:t>
                      </a:r>
                      <a:r>
                        <a:rPr lang="es-ES_tradnl" sz="1600" spc="-10">
                          <a:effectLst/>
                          <a:latin typeface="Arial"/>
                          <a:ea typeface="Times New Roman"/>
                          <a:cs typeface="Times New Roman"/>
                        </a:rPr>
                        <a:t>    </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450"/>
                        </a:spcBef>
                        <a:spcAft>
                          <a:spcPts val="270"/>
                        </a:spcAft>
                        <a:tabLst>
                          <a:tab pos="577850" algn="ctr"/>
                        </a:tabLst>
                      </a:pPr>
                      <a:r>
                        <a:rPr lang="es-ES_tradnl" sz="1600" spc="-10">
                          <a:effectLst/>
                          <a:latin typeface="Arial"/>
                          <a:ea typeface="Times New Roman"/>
                          <a:cs typeface="Times New Roman"/>
                        </a:rPr>
                        <a:t>	20 min</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086">
                <a:tc>
                  <a:txBody>
                    <a:bodyPr/>
                    <a:lstStyle/>
                    <a:p>
                      <a:pPr>
                        <a:spcBef>
                          <a:spcPts val="450"/>
                        </a:spcBef>
                        <a:spcAft>
                          <a:spcPts val="270"/>
                        </a:spcAft>
                        <a:tabLst>
                          <a:tab pos="-457200" algn="l"/>
                        </a:tabLst>
                      </a:pPr>
                      <a:r>
                        <a:rPr lang="es-ES_tradnl" sz="1600" spc="-10">
                          <a:effectLst/>
                          <a:latin typeface="Arial"/>
                          <a:ea typeface="Times New Roman"/>
                          <a:cs typeface="Times New Roman"/>
                        </a:rPr>
                        <a:t> Precipitados de carbonato y calcio</a:t>
                      </a:r>
                      <a:endParaRPr lang="es-MX" sz="1600">
                        <a:effectLst/>
                        <a:latin typeface="Times New Roman"/>
                        <a:ea typeface="Times New Roman"/>
                      </a:endParaRPr>
                    </a:p>
                  </a:txBody>
                  <a:tcPr marL="76200" marR="76200" marT="0" marB="0">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tcPr>
                </a:tc>
                <a:tc>
                  <a:txBody>
                    <a:bodyPr/>
                    <a:lstStyle/>
                    <a:p>
                      <a:pPr algn="ctr">
                        <a:spcBef>
                          <a:spcPts val="450"/>
                        </a:spcBef>
                        <a:spcAft>
                          <a:spcPts val="270"/>
                        </a:spcAft>
                        <a:tabLst>
                          <a:tab pos="823595" algn="l"/>
                        </a:tabLst>
                      </a:pPr>
                      <a:r>
                        <a:rPr lang="es-ES_tradnl" sz="1600" spc="-10" dirty="0">
                          <a:effectLst/>
                          <a:latin typeface="Arial"/>
                          <a:ea typeface="Times New Roman"/>
                          <a:cs typeface="Times New Roman"/>
                        </a:rPr>
                        <a:t>1.200</a:t>
                      </a:r>
                      <a:endParaRPr lang="es-MX" sz="1600" dirty="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tcPr>
                </a:tc>
                <a:tc>
                  <a:txBody>
                    <a:bodyPr/>
                    <a:lstStyle/>
                    <a:p>
                      <a:pPr>
                        <a:spcBef>
                          <a:spcPts val="450"/>
                        </a:spcBef>
                        <a:spcAft>
                          <a:spcPts val="270"/>
                        </a:spcAft>
                        <a:tabLst>
                          <a:tab pos="596265" algn="ctr"/>
                        </a:tabLst>
                      </a:pPr>
                      <a:r>
                        <a:rPr lang="es-ES_tradnl" sz="1600" spc="-10">
                          <a:effectLst/>
                          <a:latin typeface="Arial"/>
                          <a:ea typeface="Times New Roman"/>
                          <a:cs typeface="Times New Roman"/>
                        </a:rPr>
                        <a:t>	4.2 x 10</a:t>
                      </a:r>
                      <a:r>
                        <a:rPr lang="es-ES_tradnl" sz="1600" spc="-10" baseline="30000">
                          <a:effectLst/>
                          <a:latin typeface="Arial"/>
                          <a:ea typeface="Times New Roman"/>
                          <a:cs typeface="Times New Roman"/>
                        </a:rPr>
                        <a:t>-2</a:t>
                      </a:r>
                      <a:endParaRPr lang="es-MX" sz="160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tcPr>
                </a:tc>
                <a:tc>
                  <a:txBody>
                    <a:bodyPr/>
                    <a:lstStyle/>
                    <a:p>
                      <a:pPr>
                        <a:spcBef>
                          <a:spcPts val="450"/>
                        </a:spcBef>
                        <a:spcAft>
                          <a:spcPts val="270"/>
                        </a:spcAft>
                        <a:tabLst>
                          <a:tab pos="577850" algn="ctr"/>
                        </a:tabLst>
                      </a:pPr>
                      <a:r>
                        <a:rPr lang="es-ES_tradnl" sz="1600" spc="-10" dirty="0">
                          <a:effectLst/>
                          <a:latin typeface="Arial"/>
                          <a:ea typeface="Times New Roman"/>
                          <a:cs typeface="Times New Roman"/>
                        </a:rPr>
                        <a:t>	40 min</a:t>
                      </a:r>
                      <a:endParaRPr lang="es-MX" sz="1600" dirty="0">
                        <a:effectLst/>
                        <a:latin typeface="Times New Roman"/>
                        <a:ea typeface="Times New Roman"/>
                      </a:endParaRPr>
                    </a:p>
                  </a:txBody>
                  <a:tcPr marL="76200" marR="76200" marT="0" marB="0">
                    <a:lnL w="12700" cap="flat" cmpd="sng" algn="ctr">
                      <a:solidFill>
                        <a:srgbClr val="000000"/>
                      </a:solidFill>
                      <a:prstDash val="solid"/>
                      <a:round/>
                      <a:headEnd type="none" w="med" len="med"/>
                      <a:tailEnd type="none" w="med" len="med"/>
                    </a:lnL>
                    <a:lnR w="127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tcPr>
                </a:tc>
              </a:tr>
            </a:tbl>
          </a:graphicData>
        </a:graphic>
      </p:graphicFrame>
      <p:sp>
        <p:nvSpPr>
          <p:cNvPr id="5" name="4 CuadroTexto"/>
          <p:cNvSpPr txBox="1"/>
          <p:nvPr/>
        </p:nvSpPr>
        <p:spPr>
          <a:xfrm>
            <a:off x="2411760" y="3460358"/>
            <a:ext cx="4872872" cy="369332"/>
          </a:xfrm>
          <a:prstGeom prst="rect">
            <a:avLst/>
          </a:prstGeom>
          <a:noFill/>
        </p:spPr>
        <p:txBody>
          <a:bodyPr wrap="none" rtlCol="0">
            <a:spAutoFit/>
          </a:bodyPr>
          <a:lstStyle/>
          <a:p>
            <a:r>
              <a:rPr lang="es-ES_tradnl" b="1" dirty="0"/>
              <a:t>Velocidades de decantación de diferentes sólidos</a:t>
            </a:r>
            <a:endParaRPr lang="es-MX" dirty="0"/>
          </a:p>
        </p:txBody>
      </p:sp>
    </p:spTree>
    <p:extLst>
      <p:ext uri="{BB962C8B-B14F-4D97-AF65-F5344CB8AC3E}">
        <p14:creationId xmlns:p14="http://schemas.microsoft.com/office/powerpoint/2010/main" val="222769228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560" y="1981200"/>
            <a:ext cx="8113730" cy="4801314"/>
          </a:xfrm>
          <a:prstGeom prst="rect">
            <a:avLst/>
          </a:prstGeom>
        </p:spPr>
        <p:txBody>
          <a:bodyPr wrap="square">
            <a:spAutoFit/>
          </a:bodyPr>
          <a:lstStyle/>
          <a:p>
            <a:pPr algn="just"/>
            <a:r>
              <a:rPr lang="es-ES_tradnl" dirty="0" smtClean="0"/>
              <a:t>Los </a:t>
            </a:r>
            <a:r>
              <a:rPr lang="es-ES_tradnl" dirty="0"/>
              <a:t>tipos de tanques de sedimentación empleados en las plantas de tratamiento son rectangulares o circulares con o sin dispositivos mecánicos para la recolección de lodos</a:t>
            </a:r>
            <a:r>
              <a:rPr lang="es-ES_tradnl" dirty="0" smtClean="0"/>
              <a:t>.</a:t>
            </a:r>
          </a:p>
          <a:p>
            <a:pPr algn="just"/>
            <a:endParaRPr lang="es-ES_tradnl" dirty="0"/>
          </a:p>
          <a:p>
            <a:pPr algn="just"/>
            <a:r>
              <a:rPr lang="es-ES_tradnl" dirty="0" smtClean="0"/>
              <a:t>La </a:t>
            </a:r>
            <a:r>
              <a:rPr lang="es-ES_tradnl" dirty="0"/>
              <a:t>selección del tipo de tanque para una aplicación dada depende del tamaño de la instalación, </a:t>
            </a:r>
            <a:r>
              <a:rPr lang="es-ES_tradnl" dirty="0" smtClean="0"/>
              <a:t>de </a:t>
            </a:r>
            <a:r>
              <a:rPr lang="es-ES_tradnl" dirty="0"/>
              <a:t>las condiciones locales del terreno y de la estimación de los </a:t>
            </a:r>
            <a:r>
              <a:rPr lang="es-ES_tradnl" dirty="0" smtClean="0"/>
              <a:t>costos.</a:t>
            </a:r>
          </a:p>
          <a:p>
            <a:pPr algn="just"/>
            <a:endParaRPr lang="es-ES_tradnl" dirty="0"/>
          </a:p>
          <a:p>
            <a:pPr algn="just"/>
            <a:r>
              <a:rPr lang="es-ES_tradnl" dirty="0"/>
              <a:t>La profundidad </a:t>
            </a:r>
            <a:r>
              <a:rPr lang="es-ES_tradnl" dirty="0" smtClean="0"/>
              <a:t>de </a:t>
            </a:r>
            <a:r>
              <a:rPr lang="es-ES_tradnl" dirty="0"/>
              <a:t>los tanques </a:t>
            </a:r>
            <a:r>
              <a:rPr lang="es-ES_tradnl" dirty="0" smtClean="0"/>
              <a:t>varían </a:t>
            </a:r>
            <a:r>
              <a:rPr lang="es-ES_tradnl" dirty="0"/>
              <a:t>entre 2 y 4 m, el diámetro más frecuente en los tanques circulares es de 30 m y la longitud recomendable de los tanques rectangulares no debe exceder los 75 m. </a:t>
            </a:r>
            <a:endParaRPr lang="es-ES_tradnl" dirty="0" smtClean="0"/>
          </a:p>
          <a:p>
            <a:pPr algn="just"/>
            <a:endParaRPr lang="es-ES_tradnl" dirty="0"/>
          </a:p>
          <a:p>
            <a:pPr algn="just"/>
            <a:r>
              <a:rPr lang="es-ES_tradnl" dirty="0"/>
              <a:t>El ancho del tanque es a menudo controlada por el equipo disponible de recolección y eliminación de lodos, pero se recomienda que no sea mayor de 16 m</a:t>
            </a:r>
            <a:r>
              <a:rPr lang="es-ES_tradnl" dirty="0" smtClean="0"/>
              <a:t>.</a:t>
            </a:r>
          </a:p>
          <a:p>
            <a:pPr algn="just"/>
            <a:endParaRPr lang="es-ES_tradnl" dirty="0"/>
          </a:p>
          <a:p>
            <a:pPr algn="just"/>
            <a:r>
              <a:rPr lang="es-ES_tradnl" dirty="0"/>
              <a:t>El tiempo de residencia varia desde menos de una hora hasta más de un </a:t>
            </a:r>
            <a:r>
              <a:rPr lang="es-ES_tradnl" dirty="0" smtClean="0"/>
              <a:t>día</a:t>
            </a:r>
            <a:endParaRPr lang="es-ES_tradnl" dirty="0"/>
          </a:p>
          <a:p>
            <a:pPr algn="just"/>
            <a:endParaRPr lang="es-ES_tradnl" dirty="0" smtClean="0"/>
          </a:p>
          <a:p>
            <a:pPr algn="just"/>
            <a:endParaRPr lang="es-ES_tradnl" dirty="0"/>
          </a:p>
          <a:p>
            <a:r>
              <a:rPr lang="es-ES_tradnl" dirty="0"/>
              <a:t> </a:t>
            </a:r>
            <a:endParaRPr lang="es-MX" sz="1200" dirty="0"/>
          </a:p>
        </p:txBody>
      </p:sp>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3" name="2 CuadroTexto"/>
          <p:cNvSpPr txBox="1"/>
          <p:nvPr/>
        </p:nvSpPr>
        <p:spPr>
          <a:xfrm>
            <a:off x="611560" y="1484784"/>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Tree>
    <p:extLst>
      <p:ext uri="{BB962C8B-B14F-4D97-AF65-F5344CB8AC3E}">
        <p14:creationId xmlns:p14="http://schemas.microsoft.com/office/powerpoint/2010/main" val="26195411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8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10" name="9 CuadroTexto"/>
          <p:cNvSpPr txBox="1"/>
          <p:nvPr/>
        </p:nvSpPr>
        <p:spPr>
          <a:xfrm>
            <a:off x="611560" y="1484784"/>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CuadroTexto"/>
          <p:cNvSpPr txBox="1"/>
          <p:nvPr/>
        </p:nvSpPr>
        <p:spPr>
          <a:xfrm>
            <a:off x="611560" y="2060848"/>
            <a:ext cx="8023959" cy="4493538"/>
          </a:xfrm>
          <a:prstGeom prst="rect">
            <a:avLst/>
          </a:prstGeom>
          <a:noFill/>
        </p:spPr>
        <p:txBody>
          <a:bodyPr wrap="square" rtlCol="0">
            <a:spAutoFit/>
          </a:bodyPr>
          <a:lstStyle/>
          <a:p>
            <a:pPr marL="0" lvl="2"/>
            <a:r>
              <a:rPr lang="es-ES_tradnl" b="1" dirty="0" smtClean="0"/>
              <a:t>TANQUES RECTANGULARES</a:t>
            </a:r>
            <a:endParaRPr lang="es-MX" b="1" dirty="0" smtClean="0"/>
          </a:p>
          <a:p>
            <a:endParaRPr lang="es-ES_tradnl" dirty="0" smtClean="0"/>
          </a:p>
          <a:p>
            <a:r>
              <a:rPr lang="es-ES_tradnl" dirty="0" smtClean="0"/>
              <a:t>Se </a:t>
            </a:r>
            <a:r>
              <a:rPr lang="es-ES_tradnl" dirty="0"/>
              <a:t>emplean en la clarificación y presentan limitaciones en la remoción de sólidos, a menos que se realicen diseños especiales para una eliminación más rápida que con los diseños estándar.</a:t>
            </a:r>
            <a:endParaRPr lang="es-MX" sz="1200" dirty="0"/>
          </a:p>
          <a:p>
            <a:r>
              <a:rPr lang="es-ES_tradnl" dirty="0"/>
              <a:t> </a:t>
            </a:r>
            <a:endParaRPr lang="es-MX" sz="1200" dirty="0"/>
          </a:p>
          <a:p>
            <a:r>
              <a:rPr lang="es-ES_tradnl" dirty="0" smtClean="0"/>
              <a:t>Pueden </a:t>
            </a:r>
            <a:r>
              <a:rPr lang="es-ES_tradnl" dirty="0"/>
              <a:t>ser implementados como una sola unidad o varias con una pared común entre todas ellas, lo que requiere de un área disponible menor. </a:t>
            </a:r>
            <a:endParaRPr lang="es-MX" sz="1200" dirty="0"/>
          </a:p>
          <a:p>
            <a:r>
              <a:rPr lang="es-ES_tradnl" dirty="0"/>
              <a:t> </a:t>
            </a:r>
            <a:endParaRPr lang="es-MX" sz="1200" dirty="0"/>
          </a:p>
          <a:p>
            <a:r>
              <a:rPr lang="es-ES_tradnl" dirty="0"/>
              <a:t>Las relaciones geométricas comunes para las unidades rectangulares son:</a:t>
            </a:r>
            <a:endParaRPr lang="es-MX" sz="1200" dirty="0"/>
          </a:p>
          <a:p>
            <a:r>
              <a:rPr lang="es-ES_tradnl" dirty="0"/>
              <a:t> </a:t>
            </a:r>
            <a:endParaRPr lang="es-MX" sz="1200" dirty="0"/>
          </a:p>
          <a:p>
            <a:r>
              <a:rPr lang="es-ES_tradnl" dirty="0"/>
              <a:t>	</a:t>
            </a:r>
            <a:r>
              <a:rPr lang="es-ES_tradnl" dirty="0" err="1"/>
              <a:t>longitud:ancho</a:t>
            </a:r>
            <a:r>
              <a:rPr lang="es-ES_tradnl" dirty="0"/>
              <a:t>		3:1 o más</a:t>
            </a:r>
            <a:endParaRPr lang="es-MX" sz="1200" dirty="0"/>
          </a:p>
          <a:p>
            <a:r>
              <a:rPr lang="es-ES_tradnl" dirty="0"/>
              <a:t>	</a:t>
            </a:r>
            <a:r>
              <a:rPr lang="es-ES_tradnl" dirty="0" err="1"/>
              <a:t>ancho:profundidad</a:t>
            </a:r>
            <a:r>
              <a:rPr lang="es-ES_tradnl" dirty="0"/>
              <a:t>	            1:1 a 2.25:1</a:t>
            </a:r>
            <a:endParaRPr lang="es-MX" sz="1200" dirty="0"/>
          </a:p>
          <a:p>
            <a:r>
              <a:rPr lang="es-ES_tradnl" dirty="0"/>
              <a:t> </a:t>
            </a:r>
            <a:endParaRPr lang="es-MX" sz="1200" dirty="0"/>
          </a:p>
          <a:p>
            <a:r>
              <a:rPr lang="es-ES_tradnl" dirty="0"/>
              <a:t>Las profundidades típicas cuando se emplean estos tanques son de 2.4 a 3 m .</a:t>
            </a:r>
            <a:endParaRPr lang="es-MX" sz="1200" dirty="0"/>
          </a:p>
          <a:p>
            <a:endParaRPr lang="es-MX" dirty="0"/>
          </a:p>
        </p:txBody>
      </p:sp>
    </p:spTree>
    <p:extLst>
      <p:ext uri="{BB962C8B-B14F-4D97-AF65-F5344CB8AC3E}">
        <p14:creationId xmlns:p14="http://schemas.microsoft.com/office/powerpoint/2010/main" val="287226894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8193"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052" y="2198357"/>
            <a:ext cx="7324348" cy="30559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539552" y="5684365"/>
            <a:ext cx="79208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2386013" algn="ctr"/>
              </a:tabLst>
              <a:defRPr>
                <a:solidFill>
                  <a:schemeClr val="tx1"/>
                </a:solidFill>
                <a:latin typeface="Arial" pitchFamily="34" charset="0"/>
                <a:cs typeface="Arial" pitchFamily="34" charset="0"/>
              </a:defRPr>
            </a:lvl1pPr>
            <a:lvl2pPr fontAlgn="base">
              <a:spcBef>
                <a:spcPct val="0"/>
              </a:spcBef>
              <a:spcAft>
                <a:spcPct val="0"/>
              </a:spcAft>
              <a:tabLst>
                <a:tab pos="2386013" algn="ctr"/>
              </a:tabLst>
              <a:defRPr>
                <a:solidFill>
                  <a:schemeClr val="tx1"/>
                </a:solidFill>
                <a:latin typeface="Arial" pitchFamily="34" charset="0"/>
                <a:cs typeface="Arial" pitchFamily="34" charset="0"/>
              </a:defRPr>
            </a:lvl2pPr>
            <a:lvl3pPr fontAlgn="base">
              <a:spcBef>
                <a:spcPct val="0"/>
              </a:spcBef>
              <a:spcAft>
                <a:spcPct val="0"/>
              </a:spcAft>
              <a:tabLst>
                <a:tab pos="2386013" algn="ctr"/>
              </a:tabLst>
              <a:defRPr>
                <a:solidFill>
                  <a:schemeClr val="tx1"/>
                </a:solidFill>
                <a:latin typeface="Arial" pitchFamily="34" charset="0"/>
                <a:cs typeface="Arial" pitchFamily="34" charset="0"/>
              </a:defRPr>
            </a:lvl3pPr>
            <a:lvl4pPr fontAlgn="base">
              <a:spcBef>
                <a:spcPct val="0"/>
              </a:spcBef>
              <a:spcAft>
                <a:spcPct val="0"/>
              </a:spcAft>
              <a:tabLst>
                <a:tab pos="2386013" algn="ctr"/>
              </a:tabLst>
              <a:defRPr>
                <a:solidFill>
                  <a:schemeClr val="tx1"/>
                </a:solidFill>
                <a:latin typeface="Arial" pitchFamily="34" charset="0"/>
                <a:cs typeface="Arial" pitchFamily="34" charset="0"/>
              </a:defRPr>
            </a:lvl4pPr>
            <a:lvl5pPr fontAlgn="base">
              <a:spcBef>
                <a:spcPct val="0"/>
              </a:spcBef>
              <a:spcAft>
                <a:spcPct val="0"/>
              </a:spcAft>
              <a:tabLst>
                <a:tab pos="2386013" algn="ctr"/>
              </a:tabLst>
              <a:defRPr>
                <a:solidFill>
                  <a:schemeClr val="tx1"/>
                </a:solidFill>
                <a:latin typeface="Arial" pitchFamily="34" charset="0"/>
                <a:cs typeface="Arial" pitchFamily="34" charset="0"/>
              </a:defRPr>
            </a:lvl5pPr>
            <a:lvl6pPr fontAlgn="base">
              <a:spcBef>
                <a:spcPct val="0"/>
              </a:spcBef>
              <a:spcAft>
                <a:spcPct val="0"/>
              </a:spcAft>
              <a:tabLst>
                <a:tab pos="2386013" algn="ctr"/>
              </a:tabLst>
              <a:defRPr>
                <a:solidFill>
                  <a:schemeClr val="tx1"/>
                </a:solidFill>
                <a:latin typeface="Arial" pitchFamily="34" charset="0"/>
                <a:cs typeface="Arial" pitchFamily="34" charset="0"/>
              </a:defRPr>
            </a:lvl6pPr>
            <a:lvl7pPr fontAlgn="base">
              <a:spcBef>
                <a:spcPct val="0"/>
              </a:spcBef>
              <a:spcAft>
                <a:spcPct val="0"/>
              </a:spcAft>
              <a:tabLst>
                <a:tab pos="2386013" algn="ctr"/>
              </a:tabLst>
              <a:defRPr>
                <a:solidFill>
                  <a:schemeClr val="tx1"/>
                </a:solidFill>
                <a:latin typeface="Arial" pitchFamily="34" charset="0"/>
                <a:cs typeface="Arial" pitchFamily="34" charset="0"/>
              </a:defRPr>
            </a:lvl7pPr>
            <a:lvl8pPr fontAlgn="base">
              <a:spcBef>
                <a:spcPct val="0"/>
              </a:spcBef>
              <a:spcAft>
                <a:spcPct val="0"/>
              </a:spcAft>
              <a:tabLst>
                <a:tab pos="2386013" algn="ctr"/>
              </a:tabLst>
              <a:defRPr>
                <a:solidFill>
                  <a:schemeClr val="tx1"/>
                </a:solidFill>
                <a:latin typeface="Arial" pitchFamily="34" charset="0"/>
                <a:cs typeface="Arial" pitchFamily="34" charset="0"/>
              </a:defRPr>
            </a:lvl8pPr>
            <a:lvl9pPr fontAlgn="base">
              <a:spcBef>
                <a:spcPct val="0"/>
              </a:spcBef>
              <a:spcAft>
                <a:spcPct val="0"/>
              </a:spcAft>
              <a:tabLst>
                <a:tab pos="2386013" algn="ctr"/>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2386013" algn="ctr"/>
              </a:tabLst>
            </a:pPr>
            <a:r>
              <a:rPr kumimoji="0" lang="es-ES_tradnl" altLang="es-MX" sz="16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Esquema de un sedimentador rectangular.</a:t>
            </a:r>
            <a:endParaRPr kumimoji="0" lang="es-ES_tradnl" alt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8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10" name="9 CuadroTexto"/>
          <p:cNvSpPr txBox="1"/>
          <p:nvPr/>
        </p:nvSpPr>
        <p:spPr>
          <a:xfrm>
            <a:off x="611560" y="1484784"/>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11" name="CuadroTexto 10"/>
          <p:cNvSpPr txBox="1"/>
          <p:nvPr/>
        </p:nvSpPr>
        <p:spPr>
          <a:xfrm>
            <a:off x="6444208" y="4797152"/>
            <a:ext cx="1728192" cy="246221"/>
          </a:xfrm>
          <a:prstGeom prst="rect">
            <a:avLst/>
          </a:prstGeom>
          <a:noFill/>
        </p:spPr>
        <p:txBody>
          <a:bodyPr wrap="square" rtlCol="0">
            <a:spAutoFit/>
          </a:bodyPr>
          <a:lstStyle/>
          <a:p>
            <a:r>
              <a:rPr lang="es-ES" sz="1000" dirty="0" smtClean="0"/>
              <a:t>Gonzales, 2001</a:t>
            </a:r>
            <a:endParaRPr lang="es-ES" sz="1000" dirty="0"/>
          </a:p>
        </p:txBody>
      </p:sp>
    </p:spTree>
    <p:extLst>
      <p:ext uri="{BB962C8B-B14F-4D97-AF65-F5344CB8AC3E}">
        <p14:creationId xmlns:p14="http://schemas.microsoft.com/office/powerpoint/2010/main" val="15980151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2" name="1 CuadroTexto"/>
          <p:cNvSpPr txBox="1"/>
          <p:nvPr/>
        </p:nvSpPr>
        <p:spPr>
          <a:xfrm>
            <a:off x="611560" y="1772816"/>
            <a:ext cx="4008552" cy="461665"/>
          </a:xfrm>
          <a:prstGeom prst="rect">
            <a:avLst/>
          </a:prstGeom>
          <a:noFill/>
        </p:spPr>
        <p:txBody>
          <a:bodyPr wrap="square" rtlCol="0">
            <a:spAutoFit/>
          </a:bodyPr>
          <a:lstStyle/>
          <a:p>
            <a:r>
              <a:rPr lang="es-MX" sz="2400" b="1" dirty="0" smtClean="0"/>
              <a:t>Índice</a:t>
            </a:r>
            <a:endParaRPr lang="es-MX" sz="2400" b="1" dirty="0"/>
          </a:p>
        </p:txBody>
      </p:sp>
      <p:pic>
        <p:nvPicPr>
          <p:cNvPr id="5" name="Imagen 4" descr="Indice sed.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56" y="2492896"/>
            <a:ext cx="9144000" cy="2966762"/>
          </a:xfrm>
          <a:prstGeom prst="rect">
            <a:avLst/>
          </a:prstGeom>
        </p:spPr>
      </p:pic>
    </p:spTree>
    <p:extLst>
      <p:ext uri="{BB962C8B-B14F-4D97-AF65-F5344CB8AC3E}">
        <p14:creationId xmlns:p14="http://schemas.microsoft.com/office/powerpoint/2010/main" val="312286771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8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10" name="9 CuadroTexto"/>
          <p:cNvSpPr txBox="1"/>
          <p:nvPr/>
        </p:nvSpPr>
        <p:spPr>
          <a:xfrm>
            <a:off x="611560" y="1275079"/>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Rectángulo"/>
          <p:cNvSpPr/>
          <p:nvPr/>
        </p:nvSpPr>
        <p:spPr>
          <a:xfrm>
            <a:off x="631653" y="1981200"/>
            <a:ext cx="7848872" cy="4493538"/>
          </a:xfrm>
          <a:prstGeom prst="rect">
            <a:avLst/>
          </a:prstGeom>
        </p:spPr>
        <p:txBody>
          <a:bodyPr wrap="square">
            <a:spAutoFit/>
          </a:bodyPr>
          <a:lstStyle/>
          <a:p>
            <a:pPr marL="0" lvl="2"/>
            <a:r>
              <a:rPr lang="es-ES_tradnl" b="1" dirty="0" smtClean="0"/>
              <a:t>TANQUES CIRCULARES</a:t>
            </a:r>
            <a:endParaRPr lang="es-MX" b="1" dirty="0" smtClean="0"/>
          </a:p>
          <a:p>
            <a:endParaRPr lang="es-ES_tradnl" sz="1600" dirty="0" smtClean="0"/>
          </a:p>
          <a:p>
            <a:r>
              <a:rPr lang="es-ES_tradnl" dirty="0" smtClean="0"/>
              <a:t>En </a:t>
            </a:r>
            <a:r>
              <a:rPr lang="es-ES_tradnl" dirty="0"/>
              <a:t>este tipo de tanque el modelo de flujo es radial. Para generar este modelo, el agua residual se introduce por el centro o por la periferia del tanque.</a:t>
            </a:r>
            <a:endParaRPr lang="es-MX" sz="1200" dirty="0"/>
          </a:p>
          <a:p>
            <a:r>
              <a:rPr lang="es-ES_tradnl" dirty="0"/>
              <a:t> </a:t>
            </a:r>
            <a:endParaRPr lang="es-MX" sz="1200" dirty="0"/>
          </a:p>
          <a:p>
            <a:r>
              <a:rPr lang="es-ES_tradnl" dirty="0"/>
              <a:t>Los diámetros de las unidades circulares varían en un amplio rango (3 a 60 m). La profundidad del agua en el tanque  es de 2 a 3 m, también pueden tener alturas hasta  4 m o más.</a:t>
            </a:r>
            <a:endParaRPr lang="es-MX" sz="1200" dirty="0"/>
          </a:p>
          <a:p>
            <a:r>
              <a:rPr lang="es-ES_tradnl" dirty="0"/>
              <a:t> </a:t>
            </a:r>
            <a:endParaRPr lang="es-MX" sz="1200" dirty="0"/>
          </a:p>
          <a:p>
            <a:r>
              <a:rPr lang="es-ES_tradnl" dirty="0"/>
              <a:t>La pendiente del piso más común para un </a:t>
            </a:r>
            <a:r>
              <a:rPr lang="es-ES_tradnl" dirty="0" err="1"/>
              <a:t>sedimentador</a:t>
            </a:r>
            <a:r>
              <a:rPr lang="es-ES_tradnl" dirty="0"/>
              <a:t>, con mecanismo de rastras es de 1:12. </a:t>
            </a:r>
            <a:endParaRPr lang="es-ES_tradnl" dirty="0" smtClean="0"/>
          </a:p>
          <a:p>
            <a:endParaRPr lang="es-ES_tradnl" dirty="0"/>
          </a:p>
          <a:p>
            <a:r>
              <a:rPr lang="es-ES_tradnl" dirty="0" smtClean="0"/>
              <a:t>Cuando </a:t>
            </a:r>
            <a:r>
              <a:rPr lang="es-ES_tradnl" dirty="0"/>
              <a:t>se usa el tanque como </a:t>
            </a:r>
            <a:r>
              <a:rPr lang="es-ES_tradnl" dirty="0" err="1"/>
              <a:t>espesador</a:t>
            </a:r>
            <a:r>
              <a:rPr lang="es-ES_tradnl" dirty="0"/>
              <a:t> las pendiente son de 2:12 o más</a:t>
            </a:r>
            <a:r>
              <a:rPr lang="es-ES_tradnl" dirty="0" smtClean="0"/>
              <a:t>.</a:t>
            </a:r>
          </a:p>
          <a:p>
            <a:endParaRPr lang="es-ES_tradnl" dirty="0"/>
          </a:p>
          <a:p>
            <a:r>
              <a:rPr lang="es-ES_tradnl" dirty="0" smtClean="0"/>
              <a:t>En </a:t>
            </a:r>
            <a:r>
              <a:rPr lang="es-ES_tradnl" dirty="0"/>
              <a:t>el centro del tanque, la profundidad es mayor ya que se trata de un depósito para la compactación de los lodos.</a:t>
            </a:r>
            <a:endParaRPr lang="es-MX" sz="1200" dirty="0"/>
          </a:p>
        </p:txBody>
      </p:sp>
    </p:spTree>
    <p:extLst>
      <p:ext uri="{BB962C8B-B14F-4D97-AF65-F5344CB8AC3E}">
        <p14:creationId xmlns:p14="http://schemas.microsoft.com/office/powerpoint/2010/main" val="221133990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819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6822" y="2213915"/>
            <a:ext cx="7122426" cy="351934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1043608" y="5949280"/>
            <a:ext cx="60486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457200" algn="l"/>
              </a:tabLst>
              <a:defRPr>
                <a:solidFill>
                  <a:schemeClr val="tx1"/>
                </a:solidFill>
                <a:latin typeface="Arial" pitchFamily="34" charset="0"/>
                <a:cs typeface="Arial" pitchFamily="34" charset="0"/>
              </a:defRPr>
            </a:lvl1pPr>
            <a:lvl2pPr fontAlgn="base">
              <a:spcBef>
                <a:spcPct val="0"/>
              </a:spcBef>
              <a:spcAft>
                <a:spcPct val="0"/>
              </a:spcAft>
              <a:tabLst>
                <a:tab pos="-457200" algn="l"/>
              </a:tabLst>
              <a:defRPr>
                <a:solidFill>
                  <a:schemeClr val="tx1"/>
                </a:solidFill>
                <a:latin typeface="Arial" pitchFamily="34" charset="0"/>
                <a:cs typeface="Arial" pitchFamily="34" charset="0"/>
              </a:defRPr>
            </a:lvl2pPr>
            <a:lvl3pPr fontAlgn="base">
              <a:spcBef>
                <a:spcPct val="0"/>
              </a:spcBef>
              <a:spcAft>
                <a:spcPct val="0"/>
              </a:spcAft>
              <a:tabLst>
                <a:tab pos="-457200" algn="l"/>
              </a:tabLst>
              <a:defRPr>
                <a:solidFill>
                  <a:schemeClr val="tx1"/>
                </a:solidFill>
                <a:latin typeface="Arial" pitchFamily="34" charset="0"/>
                <a:cs typeface="Arial" pitchFamily="34" charset="0"/>
              </a:defRPr>
            </a:lvl3pPr>
            <a:lvl4pPr fontAlgn="base">
              <a:spcBef>
                <a:spcPct val="0"/>
              </a:spcBef>
              <a:spcAft>
                <a:spcPct val="0"/>
              </a:spcAft>
              <a:tabLst>
                <a:tab pos="-457200" algn="l"/>
              </a:tabLst>
              <a:defRPr>
                <a:solidFill>
                  <a:schemeClr val="tx1"/>
                </a:solidFill>
                <a:latin typeface="Arial" pitchFamily="34" charset="0"/>
                <a:cs typeface="Arial" pitchFamily="34" charset="0"/>
              </a:defRPr>
            </a:lvl4pPr>
            <a:lvl5pPr fontAlgn="base">
              <a:spcBef>
                <a:spcPct val="0"/>
              </a:spcBef>
              <a:spcAft>
                <a:spcPct val="0"/>
              </a:spcAft>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s-ES_tradnl" altLang="es-MX" sz="16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Esquema de un sedimentador circular</a:t>
            </a:r>
            <a:endParaRPr kumimoji="0" lang="es-ES_tradnl" alt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10" name="9 CuadroTexto"/>
          <p:cNvSpPr txBox="1"/>
          <p:nvPr/>
        </p:nvSpPr>
        <p:spPr>
          <a:xfrm>
            <a:off x="611560" y="1484784"/>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11" name="CuadroTexto 10"/>
          <p:cNvSpPr txBox="1"/>
          <p:nvPr/>
        </p:nvSpPr>
        <p:spPr>
          <a:xfrm>
            <a:off x="6228184" y="5661248"/>
            <a:ext cx="1728192" cy="246221"/>
          </a:xfrm>
          <a:prstGeom prst="rect">
            <a:avLst/>
          </a:prstGeom>
          <a:noFill/>
        </p:spPr>
        <p:txBody>
          <a:bodyPr wrap="square" rtlCol="0">
            <a:spAutoFit/>
          </a:bodyPr>
          <a:lstStyle/>
          <a:p>
            <a:r>
              <a:rPr lang="es-ES" sz="1000" dirty="0" smtClean="0"/>
              <a:t>Gonz</a:t>
            </a:r>
            <a:r>
              <a:rPr lang="es-ES" sz="1000" dirty="0" smtClean="0"/>
              <a:t>ález, 2001</a:t>
            </a:r>
            <a:endParaRPr lang="es-ES" sz="1000" dirty="0"/>
          </a:p>
        </p:txBody>
      </p:sp>
    </p:spTree>
    <p:extLst>
      <p:ext uri="{BB962C8B-B14F-4D97-AF65-F5344CB8AC3E}">
        <p14:creationId xmlns:p14="http://schemas.microsoft.com/office/powerpoint/2010/main" val="274267709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558908" y="1773905"/>
            <a:ext cx="8117548" cy="2031325"/>
          </a:xfrm>
          <a:prstGeom prst="rect">
            <a:avLst/>
          </a:prstGeom>
        </p:spPr>
        <p:txBody>
          <a:bodyPr wrap="square">
            <a:spAutoFit/>
          </a:bodyPr>
          <a:lstStyle/>
          <a:p>
            <a:pPr marL="0" lvl="2" algn="just"/>
            <a:r>
              <a:rPr lang="es-ES_tradnl" b="1" dirty="0"/>
              <a:t>UNIDADES DE FLUJO VERTICAL CON MANTO DE LODOS.</a:t>
            </a:r>
          </a:p>
          <a:p>
            <a:pPr algn="just"/>
            <a:endParaRPr lang="es-ES_tradnl" dirty="0" smtClean="0"/>
          </a:p>
          <a:p>
            <a:pPr algn="just"/>
            <a:r>
              <a:rPr lang="es-ES_tradnl" dirty="0" smtClean="0"/>
              <a:t>Las </a:t>
            </a:r>
            <a:r>
              <a:rPr lang="es-ES_tradnl" dirty="0"/>
              <a:t>unidades que trabajan por contacto de sólidos, combinan las funciones de mezclado, floculación y sedimentación en una sola estructura</a:t>
            </a:r>
            <a:r>
              <a:rPr lang="es-ES_tradnl" dirty="0" smtClean="0"/>
              <a:t>.</a:t>
            </a:r>
          </a:p>
          <a:p>
            <a:pPr algn="just"/>
            <a:endParaRPr lang="es-ES_tradnl" dirty="0"/>
          </a:p>
          <a:p>
            <a:pPr algn="just"/>
            <a:r>
              <a:rPr lang="es-ES_tradnl" dirty="0" smtClean="0"/>
              <a:t> </a:t>
            </a:r>
            <a:r>
              <a:rPr lang="es-ES_tradnl" dirty="0"/>
              <a:t>Normalmente estas unidades son relativamente compactas, tienen forma cilíndrica o cuadrada </a:t>
            </a:r>
            <a:r>
              <a:rPr lang="es-ES_tradnl" dirty="0" smtClean="0"/>
              <a:t>y </a:t>
            </a:r>
            <a:r>
              <a:rPr lang="es-ES_tradnl" dirty="0"/>
              <a:t>pueden ser de suspensión hidráulica y mecánica.</a:t>
            </a:r>
            <a:endParaRPr lang="es-MX" sz="1200" dirty="0"/>
          </a:p>
        </p:txBody>
      </p:sp>
      <p:grpSp>
        <p:nvGrpSpPr>
          <p:cNvPr id="7329" name="7328 Grupo"/>
          <p:cNvGrpSpPr/>
          <p:nvPr/>
        </p:nvGrpSpPr>
        <p:grpSpPr>
          <a:xfrm>
            <a:off x="4713288" y="4002886"/>
            <a:ext cx="4251200" cy="2889834"/>
            <a:chOff x="4713288" y="3779526"/>
            <a:chExt cx="3891160" cy="2322357"/>
          </a:xfrm>
        </p:grpSpPr>
        <p:sp>
          <p:nvSpPr>
            <p:cNvPr id="7224" name="Freeform 118"/>
            <p:cNvSpPr>
              <a:spLocks/>
            </p:cNvSpPr>
            <p:nvPr/>
          </p:nvSpPr>
          <p:spPr bwMode="auto">
            <a:xfrm>
              <a:off x="4805480" y="4249716"/>
              <a:ext cx="2619539" cy="1299377"/>
            </a:xfrm>
            <a:custGeom>
              <a:avLst/>
              <a:gdLst>
                <a:gd name="T0" fmla="*/ 0 w 1648"/>
                <a:gd name="T1" fmla="*/ 690 h 818"/>
                <a:gd name="T2" fmla="*/ 768 w 1648"/>
                <a:gd name="T3" fmla="*/ 766 h 818"/>
                <a:gd name="T4" fmla="*/ 884 w 1648"/>
                <a:gd name="T5" fmla="*/ 818 h 818"/>
                <a:gd name="T6" fmla="*/ 1029 w 1648"/>
                <a:gd name="T7" fmla="*/ 747 h 818"/>
                <a:gd name="T8" fmla="*/ 1628 w 1648"/>
                <a:gd name="T9" fmla="*/ 679 h 818"/>
                <a:gd name="T10" fmla="*/ 1648 w 1648"/>
                <a:gd name="T11" fmla="*/ 492 h 818"/>
                <a:gd name="T12" fmla="*/ 1394 w 1648"/>
                <a:gd name="T13" fmla="*/ 492 h 818"/>
                <a:gd name="T14" fmla="*/ 981 w 1648"/>
                <a:gd name="T15" fmla="*/ 15 h 818"/>
                <a:gd name="T16" fmla="*/ 743 w 1648"/>
                <a:gd name="T17" fmla="*/ 0 h 818"/>
                <a:gd name="T18" fmla="*/ 298 w 1648"/>
                <a:gd name="T19" fmla="*/ 533 h 818"/>
                <a:gd name="T20" fmla="*/ 241 w 1648"/>
                <a:gd name="T21" fmla="*/ 586 h 818"/>
                <a:gd name="T22" fmla="*/ 100 w 1648"/>
                <a:gd name="T23" fmla="*/ 537 h 818"/>
                <a:gd name="T24" fmla="*/ 4 w 1648"/>
                <a:gd name="T25" fmla="*/ 545 h 818"/>
                <a:gd name="T26" fmla="*/ 0 w 1648"/>
                <a:gd name="T27" fmla="*/ 690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8" h="818">
                  <a:moveTo>
                    <a:pt x="0" y="690"/>
                  </a:moveTo>
                  <a:lnTo>
                    <a:pt x="768" y="766"/>
                  </a:lnTo>
                  <a:lnTo>
                    <a:pt x="884" y="818"/>
                  </a:lnTo>
                  <a:lnTo>
                    <a:pt x="1029" y="747"/>
                  </a:lnTo>
                  <a:lnTo>
                    <a:pt x="1628" y="679"/>
                  </a:lnTo>
                  <a:lnTo>
                    <a:pt x="1648" y="492"/>
                  </a:lnTo>
                  <a:lnTo>
                    <a:pt x="1394" y="492"/>
                  </a:lnTo>
                  <a:lnTo>
                    <a:pt x="981" y="15"/>
                  </a:lnTo>
                  <a:lnTo>
                    <a:pt x="743" y="0"/>
                  </a:lnTo>
                  <a:lnTo>
                    <a:pt x="298" y="533"/>
                  </a:lnTo>
                  <a:lnTo>
                    <a:pt x="241" y="586"/>
                  </a:lnTo>
                  <a:lnTo>
                    <a:pt x="100" y="537"/>
                  </a:lnTo>
                  <a:lnTo>
                    <a:pt x="4" y="545"/>
                  </a:lnTo>
                  <a:lnTo>
                    <a:pt x="0" y="690"/>
                  </a:lnTo>
                  <a:close/>
                </a:path>
              </a:pathLst>
            </a:cu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25" name="Freeform 119"/>
            <p:cNvSpPr>
              <a:spLocks/>
            </p:cNvSpPr>
            <p:nvPr/>
          </p:nvSpPr>
          <p:spPr bwMode="auto">
            <a:xfrm>
              <a:off x="4780047" y="4024153"/>
              <a:ext cx="2676762" cy="1585303"/>
            </a:xfrm>
            <a:custGeom>
              <a:avLst/>
              <a:gdLst>
                <a:gd name="T0" fmla="*/ 0 w 1684"/>
                <a:gd name="T1" fmla="*/ 0 h 998"/>
                <a:gd name="T2" fmla="*/ 1684 w 1684"/>
                <a:gd name="T3" fmla="*/ 0 h 998"/>
                <a:gd name="T4" fmla="*/ 1684 w 1684"/>
                <a:gd name="T5" fmla="*/ 840 h 998"/>
                <a:gd name="T6" fmla="*/ 1001 w 1684"/>
                <a:gd name="T7" fmla="*/ 911 h 998"/>
                <a:gd name="T8" fmla="*/ 1001 w 1684"/>
                <a:gd name="T9" fmla="*/ 998 h 998"/>
                <a:gd name="T10" fmla="*/ 759 w 1684"/>
                <a:gd name="T11" fmla="*/ 998 h 998"/>
                <a:gd name="T12" fmla="*/ 759 w 1684"/>
                <a:gd name="T13" fmla="*/ 919 h 998"/>
                <a:gd name="T14" fmla="*/ 0 w 1684"/>
                <a:gd name="T15" fmla="*/ 847 h 998"/>
                <a:gd name="T16" fmla="*/ 0 w 1684"/>
                <a:gd name="T17" fmla="*/ 0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4" h="998">
                  <a:moveTo>
                    <a:pt x="0" y="0"/>
                  </a:moveTo>
                  <a:lnTo>
                    <a:pt x="1684" y="0"/>
                  </a:lnTo>
                  <a:lnTo>
                    <a:pt x="1684" y="840"/>
                  </a:lnTo>
                  <a:lnTo>
                    <a:pt x="1001" y="911"/>
                  </a:lnTo>
                  <a:lnTo>
                    <a:pt x="1001" y="998"/>
                  </a:lnTo>
                  <a:lnTo>
                    <a:pt x="759" y="998"/>
                  </a:lnTo>
                  <a:lnTo>
                    <a:pt x="759" y="919"/>
                  </a:lnTo>
                  <a:lnTo>
                    <a:pt x="0" y="847"/>
                  </a:lnTo>
                  <a:lnTo>
                    <a:pt x="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26" name="Line 120"/>
            <p:cNvSpPr>
              <a:spLocks noChangeShapeType="1"/>
            </p:cNvSpPr>
            <p:nvPr/>
          </p:nvSpPr>
          <p:spPr bwMode="auto">
            <a:xfrm flipV="1">
              <a:off x="5132923" y="4183001"/>
              <a:ext cx="817017" cy="956266"/>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27" name="Line 121"/>
            <p:cNvSpPr>
              <a:spLocks noChangeShapeType="1"/>
            </p:cNvSpPr>
            <p:nvPr/>
          </p:nvSpPr>
          <p:spPr bwMode="auto">
            <a:xfrm flipH="1" flipV="1">
              <a:off x="6350499" y="4183001"/>
              <a:ext cx="820195" cy="956266"/>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28" name="Rectangle 122"/>
            <p:cNvSpPr>
              <a:spLocks noChangeArrowheads="1"/>
            </p:cNvSpPr>
            <p:nvPr/>
          </p:nvSpPr>
          <p:spPr bwMode="auto">
            <a:xfrm>
              <a:off x="4780047" y="4163939"/>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29" name="Rectangle 123"/>
            <p:cNvSpPr>
              <a:spLocks noChangeArrowheads="1"/>
            </p:cNvSpPr>
            <p:nvPr/>
          </p:nvSpPr>
          <p:spPr bwMode="auto">
            <a:xfrm>
              <a:off x="4916747" y="4163939"/>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0" name="Rectangle 124"/>
            <p:cNvSpPr>
              <a:spLocks noChangeArrowheads="1"/>
            </p:cNvSpPr>
            <p:nvPr/>
          </p:nvSpPr>
          <p:spPr bwMode="auto">
            <a:xfrm>
              <a:off x="5053446" y="4163939"/>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1" name="Rectangle 125"/>
            <p:cNvSpPr>
              <a:spLocks noChangeArrowheads="1"/>
            </p:cNvSpPr>
            <p:nvPr/>
          </p:nvSpPr>
          <p:spPr bwMode="auto">
            <a:xfrm>
              <a:off x="5190146" y="4163939"/>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2" name="Rectangle 126"/>
            <p:cNvSpPr>
              <a:spLocks noChangeArrowheads="1"/>
            </p:cNvSpPr>
            <p:nvPr/>
          </p:nvSpPr>
          <p:spPr bwMode="auto">
            <a:xfrm>
              <a:off x="5263263" y="4221124"/>
              <a:ext cx="34971" cy="508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3" name="Rectangle 127"/>
            <p:cNvSpPr>
              <a:spLocks noChangeArrowheads="1"/>
            </p:cNvSpPr>
            <p:nvPr/>
          </p:nvSpPr>
          <p:spPr bwMode="auto">
            <a:xfrm>
              <a:off x="5272801" y="4265602"/>
              <a:ext cx="3497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4" name="Rectangle 128"/>
            <p:cNvSpPr>
              <a:spLocks noChangeArrowheads="1"/>
            </p:cNvSpPr>
            <p:nvPr/>
          </p:nvSpPr>
          <p:spPr bwMode="auto">
            <a:xfrm>
              <a:off x="5352277" y="4265602"/>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5" name="Rectangle 129"/>
            <p:cNvSpPr>
              <a:spLocks noChangeArrowheads="1"/>
            </p:cNvSpPr>
            <p:nvPr/>
          </p:nvSpPr>
          <p:spPr bwMode="auto">
            <a:xfrm>
              <a:off x="5425396" y="4170293"/>
              <a:ext cx="31791" cy="508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6" name="Rectangle 130"/>
            <p:cNvSpPr>
              <a:spLocks noChangeArrowheads="1"/>
            </p:cNvSpPr>
            <p:nvPr/>
          </p:nvSpPr>
          <p:spPr bwMode="auto">
            <a:xfrm>
              <a:off x="5431754" y="4163939"/>
              <a:ext cx="3497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7" name="Rectangle 131"/>
            <p:cNvSpPr>
              <a:spLocks noChangeArrowheads="1"/>
            </p:cNvSpPr>
            <p:nvPr/>
          </p:nvSpPr>
          <p:spPr bwMode="auto">
            <a:xfrm>
              <a:off x="5514409"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8" name="Rectangle 132"/>
            <p:cNvSpPr>
              <a:spLocks noChangeArrowheads="1"/>
            </p:cNvSpPr>
            <p:nvPr/>
          </p:nvSpPr>
          <p:spPr bwMode="auto">
            <a:xfrm>
              <a:off x="5651107"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39" name="Rectangle 133"/>
            <p:cNvSpPr>
              <a:spLocks noChangeArrowheads="1"/>
            </p:cNvSpPr>
            <p:nvPr/>
          </p:nvSpPr>
          <p:spPr bwMode="auto">
            <a:xfrm>
              <a:off x="5787808"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0" name="Rectangle 134"/>
            <p:cNvSpPr>
              <a:spLocks noChangeArrowheads="1"/>
            </p:cNvSpPr>
            <p:nvPr/>
          </p:nvSpPr>
          <p:spPr bwMode="auto">
            <a:xfrm>
              <a:off x="5924506"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1" name="Rectangle 135"/>
            <p:cNvSpPr>
              <a:spLocks noChangeArrowheads="1"/>
            </p:cNvSpPr>
            <p:nvPr/>
          </p:nvSpPr>
          <p:spPr bwMode="auto">
            <a:xfrm>
              <a:off x="6061206"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2" name="Rectangle 136"/>
            <p:cNvSpPr>
              <a:spLocks noChangeArrowheads="1"/>
            </p:cNvSpPr>
            <p:nvPr/>
          </p:nvSpPr>
          <p:spPr bwMode="auto">
            <a:xfrm>
              <a:off x="6197904"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3" name="Rectangle 137"/>
            <p:cNvSpPr>
              <a:spLocks noChangeArrowheads="1"/>
            </p:cNvSpPr>
            <p:nvPr/>
          </p:nvSpPr>
          <p:spPr bwMode="auto">
            <a:xfrm>
              <a:off x="6334605"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4" name="Rectangle 138"/>
            <p:cNvSpPr>
              <a:spLocks noChangeArrowheads="1"/>
            </p:cNvSpPr>
            <p:nvPr/>
          </p:nvSpPr>
          <p:spPr bwMode="auto">
            <a:xfrm>
              <a:off x="6471303"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5" name="Rectangle 139"/>
            <p:cNvSpPr>
              <a:spLocks noChangeArrowheads="1"/>
            </p:cNvSpPr>
            <p:nvPr/>
          </p:nvSpPr>
          <p:spPr bwMode="auto">
            <a:xfrm>
              <a:off x="6608003" y="4163939"/>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6" name="Rectangle 140"/>
            <p:cNvSpPr>
              <a:spLocks noChangeArrowheads="1"/>
            </p:cNvSpPr>
            <p:nvPr/>
          </p:nvSpPr>
          <p:spPr bwMode="auto">
            <a:xfrm>
              <a:off x="6741523" y="4163939"/>
              <a:ext cx="69939"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7" name="Rectangle 141"/>
            <p:cNvSpPr>
              <a:spLocks noChangeArrowheads="1"/>
            </p:cNvSpPr>
            <p:nvPr/>
          </p:nvSpPr>
          <p:spPr bwMode="auto">
            <a:xfrm>
              <a:off x="6833715" y="4205238"/>
              <a:ext cx="34971" cy="5718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8" name="Rectangle 142"/>
            <p:cNvSpPr>
              <a:spLocks noChangeArrowheads="1"/>
            </p:cNvSpPr>
            <p:nvPr/>
          </p:nvSpPr>
          <p:spPr bwMode="auto">
            <a:xfrm>
              <a:off x="6843253" y="4252894"/>
              <a:ext cx="3497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49" name="Rectangle 143"/>
            <p:cNvSpPr>
              <a:spLocks noChangeArrowheads="1"/>
            </p:cNvSpPr>
            <p:nvPr/>
          </p:nvSpPr>
          <p:spPr bwMode="auto">
            <a:xfrm>
              <a:off x="6919550" y="4252894"/>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0" name="Rectangle 144"/>
            <p:cNvSpPr>
              <a:spLocks noChangeArrowheads="1"/>
            </p:cNvSpPr>
            <p:nvPr/>
          </p:nvSpPr>
          <p:spPr bwMode="auto">
            <a:xfrm>
              <a:off x="7008564" y="4160761"/>
              <a:ext cx="31791" cy="6353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1" name="Rectangle 145"/>
            <p:cNvSpPr>
              <a:spLocks noChangeArrowheads="1"/>
            </p:cNvSpPr>
            <p:nvPr/>
          </p:nvSpPr>
          <p:spPr bwMode="auto">
            <a:xfrm>
              <a:off x="7084861" y="4151231"/>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2" name="Rectangle 146"/>
            <p:cNvSpPr>
              <a:spLocks noChangeArrowheads="1"/>
            </p:cNvSpPr>
            <p:nvPr/>
          </p:nvSpPr>
          <p:spPr bwMode="auto">
            <a:xfrm>
              <a:off x="7221559" y="4151231"/>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3" name="Rectangle 147"/>
            <p:cNvSpPr>
              <a:spLocks noChangeArrowheads="1"/>
            </p:cNvSpPr>
            <p:nvPr/>
          </p:nvSpPr>
          <p:spPr bwMode="auto">
            <a:xfrm>
              <a:off x="7358260" y="4151231"/>
              <a:ext cx="66761" cy="317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4" name="Line 148"/>
            <p:cNvSpPr>
              <a:spLocks noChangeShapeType="1"/>
            </p:cNvSpPr>
            <p:nvPr/>
          </p:nvSpPr>
          <p:spPr bwMode="auto">
            <a:xfrm>
              <a:off x="6137503" y="4030507"/>
              <a:ext cx="3180" cy="1957007"/>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55" name="Freeform 149"/>
            <p:cNvSpPr>
              <a:spLocks/>
            </p:cNvSpPr>
            <p:nvPr/>
          </p:nvSpPr>
          <p:spPr bwMode="auto">
            <a:xfrm>
              <a:off x="6083459" y="5949390"/>
              <a:ext cx="111268" cy="117548"/>
            </a:xfrm>
            <a:custGeom>
              <a:avLst/>
              <a:gdLst>
                <a:gd name="T0" fmla="*/ 0 w 70"/>
                <a:gd name="T1" fmla="*/ 0 h 76"/>
                <a:gd name="T2" fmla="*/ 35 w 70"/>
                <a:gd name="T3" fmla="*/ 12 h 76"/>
                <a:gd name="T4" fmla="*/ 70 w 70"/>
                <a:gd name="T5" fmla="*/ 0 h 76"/>
                <a:gd name="T6" fmla="*/ 35 w 70"/>
                <a:gd name="T7" fmla="*/ 76 h 76"/>
                <a:gd name="T8" fmla="*/ 0 w 70"/>
                <a:gd name="T9" fmla="*/ 0 h 76"/>
              </a:gdLst>
              <a:ahLst/>
              <a:cxnLst>
                <a:cxn ang="0">
                  <a:pos x="T0" y="T1"/>
                </a:cxn>
                <a:cxn ang="0">
                  <a:pos x="T2" y="T3"/>
                </a:cxn>
                <a:cxn ang="0">
                  <a:pos x="T4" y="T5"/>
                </a:cxn>
                <a:cxn ang="0">
                  <a:pos x="T6" y="T7"/>
                </a:cxn>
                <a:cxn ang="0">
                  <a:pos x="T8" y="T9"/>
                </a:cxn>
              </a:cxnLst>
              <a:rect l="0" t="0" r="r" b="b"/>
              <a:pathLst>
                <a:path w="70" h="76">
                  <a:moveTo>
                    <a:pt x="0" y="0"/>
                  </a:moveTo>
                  <a:lnTo>
                    <a:pt x="35" y="12"/>
                  </a:lnTo>
                  <a:lnTo>
                    <a:pt x="70" y="0"/>
                  </a:lnTo>
                  <a:lnTo>
                    <a:pt x="35" y="7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6" name="Arc 150"/>
            <p:cNvSpPr>
              <a:spLocks/>
            </p:cNvSpPr>
            <p:nvPr/>
          </p:nvSpPr>
          <p:spPr bwMode="auto">
            <a:xfrm>
              <a:off x="5037551" y="5097965"/>
              <a:ext cx="247966" cy="104841"/>
            </a:xfrm>
            <a:custGeom>
              <a:avLst/>
              <a:gdLst>
                <a:gd name="G0" fmla="+- 17670 0 0"/>
                <a:gd name="G1" fmla="+- 0 0 0"/>
                <a:gd name="G2" fmla="+- 21600 0 0"/>
                <a:gd name="T0" fmla="*/ 17670 w 17670"/>
                <a:gd name="T1" fmla="*/ 21600 h 21600"/>
                <a:gd name="T2" fmla="*/ 0 w 17670"/>
                <a:gd name="T3" fmla="*/ 12423 h 21600"/>
                <a:gd name="T4" fmla="*/ 17670 w 17670"/>
                <a:gd name="T5" fmla="*/ 0 h 21600"/>
              </a:gdLst>
              <a:ahLst/>
              <a:cxnLst>
                <a:cxn ang="0">
                  <a:pos x="T0" y="T1"/>
                </a:cxn>
                <a:cxn ang="0">
                  <a:pos x="T2" y="T3"/>
                </a:cxn>
                <a:cxn ang="0">
                  <a:pos x="T4" y="T5"/>
                </a:cxn>
              </a:cxnLst>
              <a:rect l="0" t="0" r="r" b="b"/>
              <a:pathLst>
                <a:path w="17670" h="21600" fill="none" extrusionOk="0">
                  <a:moveTo>
                    <a:pt x="17670" y="21600"/>
                  </a:moveTo>
                  <a:cubicBezTo>
                    <a:pt x="10637" y="21600"/>
                    <a:pt x="4044" y="18176"/>
                    <a:pt x="-1" y="12423"/>
                  </a:cubicBezTo>
                </a:path>
                <a:path w="17670" h="21600" stroke="0" extrusionOk="0">
                  <a:moveTo>
                    <a:pt x="17670" y="21600"/>
                  </a:moveTo>
                  <a:cubicBezTo>
                    <a:pt x="10637" y="21600"/>
                    <a:pt x="4044" y="18176"/>
                    <a:pt x="-1" y="12423"/>
                  </a:cubicBezTo>
                  <a:lnTo>
                    <a:pt x="1767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57" name="Freeform 151"/>
            <p:cNvSpPr>
              <a:spLocks/>
            </p:cNvSpPr>
            <p:nvPr/>
          </p:nvSpPr>
          <p:spPr bwMode="auto">
            <a:xfrm>
              <a:off x="4986686" y="5091611"/>
              <a:ext cx="136700" cy="114371"/>
            </a:xfrm>
            <a:custGeom>
              <a:avLst/>
              <a:gdLst>
                <a:gd name="T0" fmla="*/ 86 w 86"/>
                <a:gd name="T1" fmla="*/ 19 h 71"/>
                <a:gd name="T2" fmla="*/ 55 w 86"/>
                <a:gd name="T3" fmla="*/ 39 h 71"/>
                <a:gd name="T4" fmla="*/ 43 w 86"/>
                <a:gd name="T5" fmla="*/ 71 h 71"/>
                <a:gd name="T6" fmla="*/ 0 w 86"/>
                <a:gd name="T7" fmla="*/ 0 h 71"/>
                <a:gd name="T8" fmla="*/ 86 w 86"/>
                <a:gd name="T9" fmla="*/ 19 h 71"/>
              </a:gdLst>
              <a:ahLst/>
              <a:cxnLst>
                <a:cxn ang="0">
                  <a:pos x="T0" y="T1"/>
                </a:cxn>
                <a:cxn ang="0">
                  <a:pos x="T2" y="T3"/>
                </a:cxn>
                <a:cxn ang="0">
                  <a:pos x="T4" y="T5"/>
                </a:cxn>
                <a:cxn ang="0">
                  <a:pos x="T6" y="T7"/>
                </a:cxn>
                <a:cxn ang="0">
                  <a:pos x="T8" y="T9"/>
                </a:cxn>
              </a:cxnLst>
              <a:rect l="0" t="0" r="r" b="b"/>
              <a:pathLst>
                <a:path w="86" h="71">
                  <a:moveTo>
                    <a:pt x="86" y="19"/>
                  </a:moveTo>
                  <a:lnTo>
                    <a:pt x="55" y="39"/>
                  </a:lnTo>
                  <a:lnTo>
                    <a:pt x="43" y="71"/>
                  </a:lnTo>
                  <a:lnTo>
                    <a:pt x="0" y="0"/>
                  </a:lnTo>
                  <a:lnTo>
                    <a:pt x="86"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58" name="Arc 152"/>
            <p:cNvSpPr>
              <a:spLocks/>
            </p:cNvSpPr>
            <p:nvPr/>
          </p:nvSpPr>
          <p:spPr bwMode="auto">
            <a:xfrm>
              <a:off x="7068965" y="5097965"/>
              <a:ext cx="247966" cy="104841"/>
            </a:xfrm>
            <a:custGeom>
              <a:avLst/>
              <a:gdLst>
                <a:gd name="G0" fmla="+- 0 0 0"/>
                <a:gd name="G1" fmla="+- 0 0 0"/>
                <a:gd name="G2" fmla="+- 21600 0 0"/>
                <a:gd name="T0" fmla="*/ 17743 w 17743"/>
                <a:gd name="T1" fmla="*/ 12318 h 21600"/>
                <a:gd name="T2" fmla="*/ 0 w 17743"/>
                <a:gd name="T3" fmla="*/ 21600 h 21600"/>
                <a:gd name="T4" fmla="*/ 0 w 17743"/>
                <a:gd name="T5" fmla="*/ 0 h 21600"/>
              </a:gdLst>
              <a:ahLst/>
              <a:cxnLst>
                <a:cxn ang="0">
                  <a:pos x="T0" y="T1"/>
                </a:cxn>
                <a:cxn ang="0">
                  <a:pos x="T2" y="T3"/>
                </a:cxn>
                <a:cxn ang="0">
                  <a:pos x="T4" y="T5"/>
                </a:cxn>
              </a:cxnLst>
              <a:rect l="0" t="0" r="r" b="b"/>
              <a:pathLst>
                <a:path w="17743" h="21600" fill="none" extrusionOk="0">
                  <a:moveTo>
                    <a:pt x="17743" y="12318"/>
                  </a:moveTo>
                  <a:cubicBezTo>
                    <a:pt x="13706" y="18132"/>
                    <a:pt x="7077" y="21599"/>
                    <a:pt x="0" y="21600"/>
                  </a:cubicBezTo>
                </a:path>
                <a:path w="17743" h="21600" stroke="0" extrusionOk="0">
                  <a:moveTo>
                    <a:pt x="17743" y="12318"/>
                  </a:moveTo>
                  <a:cubicBezTo>
                    <a:pt x="13706" y="18132"/>
                    <a:pt x="7077" y="21599"/>
                    <a:pt x="0" y="21600"/>
                  </a:cubicBezTo>
                  <a:lnTo>
                    <a:pt x="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59" name="Freeform 153"/>
            <p:cNvSpPr>
              <a:spLocks/>
            </p:cNvSpPr>
            <p:nvPr/>
          </p:nvSpPr>
          <p:spPr bwMode="auto">
            <a:xfrm>
              <a:off x="7227917" y="5091611"/>
              <a:ext cx="136700" cy="114371"/>
            </a:xfrm>
            <a:custGeom>
              <a:avLst/>
              <a:gdLst>
                <a:gd name="T0" fmla="*/ 43 w 86"/>
                <a:gd name="T1" fmla="*/ 71 h 71"/>
                <a:gd name="T2" fmla="*/ 31 w 86"/>
                <a:gd name="T3" fmla="*/ 39 h 71"/>
                <a:gd name="T4" fmla="*/ 0 w 86"/>
                <a:gd name="T5" fmla="*/ 19 h 71"/>
                <a:gd name="T6" fmla="*/ 86 w 86"/>
                <a:gd name="T7" fmla="*/ 0 h 71"/>
                <a:gd name="T8" fmla="*/ 43 w 86"/>
                <a:gd name="T9" fmla="*/ 71 h 71"/>
              </a:gdLst>
              <a:ahLst/>
              <a:cxnLst>
                <a:cxn ang="0">
                  <a:pos x="T0" y="T1"/>
                </a:cxn>
                <a:cxn ang="0">
                  <a:pos x="T2" y="T3"/>
                </a:cxn>
                <a:cxn ang="0">
                  <a:pos x="T4" y="T5"/>
                </a:cxn>
                <a:cxn ang="0">
                  <a:pos x="T6" y="T7"/>
                </a:cxn>
                <a:cxn ang="0">
                  <a:pos x="T8" y="T9"/>
                </a:cxn>
              </a:cxnLst>
              <a:rect l="0" t="0" r="r" b="b"/>
              <a:pathLst>
                <a:path w="86" h="71">
                  <a:moveTo>
                    <a:pt x="43" y="71"/>
                  </a:moveTo>
                  <a:lnTo>
                    <a:pt x="31" y="39"/>
                  </a:lnTo>
                  <a:lnTo>
                    <a:pt x="0" y="19"/>
                  </a:lnTo>
                  <a:lnTo>
                    <a:pt x="86" y="0"/>
                  </a:lnTo>
                  <a:lnTo>
                    <a:pt x="43"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60" name="Line 154"/>
            <p:cNvSpPr>
              <a:spLocks noChangeShapeType="1"/>
            </p:cNvSpPr>
            <p:nvPr/>
          </p:nvSpPr>
          <p:spPr bwMode="auto">
            <a:xfrm>
              <a:off x="6350499" y="4799331"/>
              <a:ext cx="1856567" cy="317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1" name="Freeform 155"/>
            <p:cNvSpPr>
              <a:spLocks/>
            </p:cNvSpPr>
            <p:nvPr/>
          </p:nvSpPr>
          <p:spPr bwMode="auto">
            <a:xfrm>
              <a:off x="6255127" y="4745321"/>
              <a:ext cx="130342" cy="104841"/>
            </a:xfrm>
            <a:custGeom>
              <a:avLst/>
              <a:gdLst>
                <a:gd name="T0" fmla="*/ 80 w 80"/>
                <a:gd name="T1" fmla="*/ 0 h 66"/>
                <a:gd name="T2" fmla="*/ 68 w 80"/>
                <a:gd name="T3" fmla="*/ 33 h 66"/>
                <a:gd name="T4" fmla="*/ 80 w 80"/>
                <a:gd name="T5" fmla="*/ 66 h 66"/>
                <a:gd name="T6" fmla="*/ 0 w 80"/>
                <a:gd name="T7" fmla="*/ 33 h 66"/>
                <a:gd name="T8" fmla="*/ 80 w 80"/>
                <a:gd name="T9" fmla="*/ 0 h 66"/>
              </a:gdLst>
              <a:ahLst/>
              <a:cxnLst>
                <a:cxn ang="0">
                  <a:pos x="T0" y="T1"/>
                </a:cxn>
                <a:cxn ang="0">
                  <a:pos x="T2" y="T3"/>
                </a:cxn>
                <a:cxn ang="0">
                  <a:pos x="T4" y="T5"/>
                </a:cxn>
                <a:cxn ang="0">
                  <a:pos x="T6" y="T7"/>
                </a:cxn>
                <a:cxn ang="0">
                  <a:pos x="T8" y="T9"/>
                </a:cxn>
              </a:cxnLst>
              <a:rect l="0" t="0" r="r" b="b"/>
              <a:pathLst>
                <a:path w="80" h="66">
                  <a:moveTo>
                    <a:pt x="80" y="0"/>
                  </a:moveTo>
                  <a:lnTo>
                    <a:pt x="68" y="33"/>
                  </a:lnTo>
                  <a:lnTo>
                    <a:pt x="80" y="66"/>
                  </a:lnTo>
                  <a:lnTo>
                    <a:pt x="0" y="33"/>
                  </a:lnTo>
                  <a:lnTo>
                    <a:pt x="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62" name="Line 156"/>
            <p:cNvSpPr>
              <a:spLocks noChangeShapeType="1"/>
            </p:cNvSpPr>
            <p:nvPr/>
          </p:nvSpPr>
          <p:spPr bwMode="auto">
            <a:xfrm>
              <a:off x="5918148" y="4481635"/>
              <a:ext cx="3180" cy="683047"/>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3" name="Line 157"/>
            <p:cNvSpPr>
              <a:spLocks noChangeShapeType="1"/>
            </p:cNvSpPr>
            <p:nvPr/>
          </p:nvSpPr>
          <p:spPr bwMode="auto">
            <a:xfrm>
              <a:off x="6353679" y="4481635"/>
              <a:ext cx="3180" cy="683047"/>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4" name="Line 158"/>
            <p:cNvSpPr>
              <a:spLocks noChangeShapeType="1"/>
            </p:cNvSpPr>
            <p:nvPr/>
          </p:nvSpPr>
          <p:spPr bwMode="auto">
            <a:xfrm>
              <a:off x="5918148" y="4630951"/>
              <a:ext cx="451425" cy="3178"/>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5" name="Arc 159"/>
            <p:cNvSpPr>
              <a:spLocks/>
            </p:cNvSpPr>
            <p:nvPr/>
          </p:nvSpPr>
          <p:spPr bwMode="auto">
            <a:xfrm>
              <a:off x="5819598" y="4370440"/>
              <a:ext cx="209817" cy="196971"/>
            </a:xfrm>
            <a:custGeom>
              <a:avLst/>
              <a:gdLst>
                <a:gd name="G0" fmla="+- 19276 0 0"/>
                <a:gd name="G1" fmla="+- 21598 0 0"/>
                <a:gd name="G2" fmla="+- 21600 0 0"/>
                <a:gd name="T0" fmla="*/ 0 w 19276"/>
                <a:gd name="T1" fmla="*/ 11852 h 21598"/>
                <a:gd name="T2" fmla="*/ 18991 w 19276"/>
                <a:gd name="T3" fmla="*/ 0 h 21598"/>
                <a:gd name="T4" fmla="*/ 19276 w 19276"/>
                <a:gd name="T5" fmla="*/ 21598 h 21598"/>
              </a:gdLst>
              <a:ahLst/>
              <a:cxnLst>
                <a:cxn ang="0">
                  <a:pos x="T0" y="T1"/>
                </a:cxn>
                <a:cxn ang="0">
                  <a:pos x="T2" y="T3"/>
                </a:cxn>
                <a:cxn ang="0">
                  <a:pos x="T4" y="T5"/>
                </a:cxn>
              </a:cxnLst>
              <a:rect l="0" t="0" r="r" b="b"/>
              <a:pathLst>
                <a:path w="19276" h="21598" fill="none" extrusionOk="0">
                  <a:moveTo>
                    <a:pt x="-1" y="11851"/>
                  </a:moveTo>
                  <a:cubicBezTo>
                    <a:pt x="3629" y="4673"/>
                    <a:pt x="10947" y="106"/>
                    <a:pt x="18990" y="-1"/>
                  </a:cubicBezTo>
                </a:path>
                <a:path w="19276" h="21598" stroke="0" extrusionOk="0">
                  <a:moveTo>
                    <a:pt x="-1" y="11851"/>
                  </a:moveTo>
                  <a:cubicBezTo>
                    <a:pt x="3629" y="4673"/>
                    <a:pt x="10947" y="106"/>
                    <a:pt x="18990" y="-1"/>
                  </a:cubicBezTo>
                  <a:lnTo>
                    <a:pt x="19276" y="21598"/>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6" name="Freeform 160"/>
            <p:cNvSpPr>
              <a:spLocks/>
            </p:cNvSpPr>
            <p:nvPr/>
          </p:nvSpPr>
          <p:spPr bwMode="auto">
            <a:xfrm>
              <a:off x="5781450" y="4437157"/>
              <a:ext cx="108088" cy="130256"/>
            </a:xfrm>
            <a:custGeom>
              <a:avLst/>
              <a:gdLst>
                <a:gd name="T0" fmla="*/ 0 w 67"/>
                <a:gd name="T1" fmla="*/ 0 h 82"/>
                <a:gd name="T2" fmla="*/ 29 w 67"/>
                <a:gd name="T3" fmla="*/ 20 h 82"/>
                <a:gd name="T4" fmla="*/ 67 w 67"/>
                <a:gd name="T5" fmla="*/ 20 h 82"/>
                <a:gd name="T6" fmla="*/ 9 w 67"/>
                <a:gd name="T7" fmla="*/ 82 h 82"/>
                <a:gd name="T8" fmla="*/ 0 w 67"/>
                <a:gd name="T9" fmla="*/ 0 h 82"/>
              </a:gdLst>
              <a:ahLst/>
              <a:cxnLst>
                <a:cxn ang="0">
                  <a:pos x="T0" y="T1"/>
                </a:cxn>
                <a:cxn ang="0">
                  <a:pos x="T2" y="T3"/>
                </a:cxn>
                <a:cxn ang="0">
                  <a:pos x="T4" y="T5"/>
                </a:cxn>
                <a:cxn ang="0">
                  <a:pos x="T6" y="T7"/>
                </a:cxn>
                <a:cxn ang="0">
                  <a:pos x="T8" y="T9"/>
                </a:cxn>
              </a:cxnLst>
              <a:rect l="0" t="0" r="r" b="b"/>
              <a:pathLst>
                <a:path w="67" h="82">
                  <a:moveTo>
                    <a:pt x="0" y="0"/>
                  </a:moveTo>
                  <a:lnTo>
                    <a:pt x="29" y="20"/>
                  </a:lnTo>
                  <a:lnTo>
                    <a:pt x="67" y="20"/>
                  </a:lnTo>
                  <a:lnTo>
                    <a:pt x="9" y="8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67" name="Arc 161"/>
            <p:cNvSpPr>
              <a:spLocks/>
            </p:cNvSpPr>
            <p:nvPr/>
          </p:nvSpPr>
          <p:spPr bwMode="auto">
            <a:xfrm>
              <a:off x="6299634" y="4370440"/>
              <a:ext cx="209817" cy="196971"/>
            </a:xfrm>
            <a:custGeom>
              <a:avLst/>
              <a:gdLst>
                <a:gd name="G0" fmla="+- 285 0 0"/>
                <a:gd name="G1" fmla="+- 21600 0 0"/>
                <a:gd name="G2" fmla="+- 21600 0 0"/>
                <a:gd name="T0" fmla="*/ 0 w 19442"/>
                <a:gd name="T1" fmla="*/ 2 h 21600"/>
                <a:gd name="T2" fmla="*/ 19442 w 19442"/>
                <a:gd name="T3" fmla="*/ 11621 h 21600"/>
                <a:gd name="T4" fmla="*/ 285 w 19442"/>
                <a:gd name="T5" fmla="*/ 21600 h 21600"/>
              </a:gdLst>
              <a:ahLst/>
              <a:cxnLst>
                <a:cxn ang="0">
                  <a:pos x="T0" y="T1"/>
                </a:cxn>
                <a:cxn ang="0">
                  <a:pos x="T2" y="T3"/>
                </a:cxn>
                <a:cxn ang="0">
                  <a:pos x="T4" y="T5"/>
                </a:cxn>
              </a:cxnLst>
              <a:rect l="0" t="0" r="r" b="b"/>
              <a:pathLst>
                <a:path w="19442" h="21600" fill="none" extrusionOk="0">
                  <a:moveTo>
                    <a:pt x="-1" y="1"/>
                  </a:moveTo>
                  <a:cubicBezTo>
                    <a:pt x="94" y="0"/>
                    <a:pt x="189" y="-1"/>
                    <a:pt x="285" y="0"/>
                  </a:cubicBezTo>
                  <a:cubicBezTo>
                    <a:pt x="8337" y="0"/>
                    <a:pt x="15721" y="4479"/>
                    <a:pt x="19441" y="11621"/>
                  </a:cubicBezTo>
                </a:path>
                <a:path w="19442" h="21600" stroke="0" extrusionOk="0">
                  <a:moveTo>
                    <a:pt x="-1" y="1"/>
                  </a:moveTo>
                  <a:cubicBezTo>
                    <a:pt x="94" y="0"/>
                    <a:pt x="189" y="-1"/>
                    <a:pt x="285" y="0"/>
                  </a:cubicBezTo>
                  <a:cubicBezTo>
                    <a:pt x="8337" y="0"/>
                    <a:pt x="15721" y="4479"/>
                    <a:pt x="19441" y="11621"/>
                  </a:cubicBezTo>
                  <a:lnTo>
                    <a:pt x="285" y="2160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68" name="Freeform 162"/>
            <p:cNvSpPr>
              <a:spLocks/>
            </p:cNvSpPr>
            <p:nvPr/>
          </p:nvSpPr>
          <p:spPr bwMode="auto">
            <a:xfrm>
              <a:off x="6436334" y="4437157"/>
              <a:ext cx="104910" cy="130256"/>
            </a:xfrm>
            <a:custGeom>
              <a:avLst/>
              <a:gdLst>
                <a:gd name="T0" fmla="*/ 0 w 67"/>
                <a:gd name="T1" fmla="*/ 20 h 82"/>
                <a:gd name="T2" fmla="*/ 38 w 67"/>
                <a:gd name="T3" fmla="*/ 20 h 82"/>
                <a:gd name="T4" fmla="*/ 67 w 67"/>
                <a:gd name="T5" fmla="*/ 0 h 82"/>
                <a:gd name="T6" fmla="*/ 58 w 67"/>
                <a:gd name="T7" fmla="*/ 82 h 82"/>
                <a:gd name="T8" fmla="*/ 0 w 67"/>
                <a:gd name="T9" fmla="*/ 20 h 82"/>
              </a:gdLst>
              <a:ahLst/>
              <a:cxnLst>
                <a:cxn ang="0">
                  <a:pos x="T0" y="T1"/>
                </a:cxn>
                <a:cxn ang="0">
                  <a:pos x="T2" y="T3"/>
                </a:cxn>
                <a:cxn ang="0">
                  <a:pos x="T4" y="T5"/>
                </a:cxn>
                <a:cxn ang="0">
                  <a:pos x="T6" y="T7"/>
                </a:cxn>
                <a:cxn ang="0">
                  <a:pos x="T8" y="T9"/>
                </a:cxn>
              </a:cxnLst>
              <a:rect l="0" t="0" r="r" b="b"/>
              <a:pathLst>
                <a:path w="67" h="82">
                  <a:moveTo>
                    <a:pt x="0" y="20"/>
                  </a:moveTo>
                  <a:lnTo>
                    <a:pt x="38" y="20"/>
                  </a:lnTo>
                  <a:lnTo>
                    <a:pt x="67" y="0"/>
                  </a:lnTo>
                  <a:lnTo>
                    <a:pt x="58" y="82"/>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69" name="Arc 163"/>
            <p:cNvSpPr>
              <a:spLocks/>
            </p:cNvSpPr>
            <p:nvPr/>
          </p:nvSpPr>
          <p:spPr bwMode="auto">
            <a:xfrm>
              <a:off x="5790986" y="5120203"/>
              <a:ext cx="209817" cy="196971"/>
            </a:xfrm>
            <a:custGeom>
              <a:avLst/>
              <a:gdLst>
                <a:gd name="G0" fmla="+- 0 0 0"/>
                <a:gd name="G1" fmla="+- 0 0 0"/>
                <a:gd name="G2" fmla="+- 21600 0 0"/>
                <a:gd name="T0" fmla="*/ 19381 w 19381"/>
                <a:gd name="T1" fmla="*/ 9536 h 21600"/>
                <a:gd name="T2" fmla="*/ 0 w 19381"/>
                <a:gd name="T3" fmla="*/ 21600 h 21600"/>
                <a:gd name="T4" fmla="*/ 0 w 19381"/>
                <a:gd name="T5" fmla="*/ 0 h 21600"/>
              </a:gdLst>
              <a:ahLst/>
              <a:cxnLst>
                <a:cxn ang="0">
                  <a:pos x="T0" y="T1"/>
                </a:cxn>
                <a:cxn ang="0">
                  <a:pos x="T2" y="T3"/>
                </a:cxn>
                <a:cxn ang="0">
                  <a:pos x="T4" y="T5"/>
                </a:cxn>
              </a:cxnLst>
              <a:rect l="0" t="0" r="r" b="b"/>
              <a:pathLst>
                <a:path w="19381" h="21600" fill="none" extrusionOk="0">
                  <a:moveTo>
                    <a:pt x="19381" y="9536"/>
                  </a:moveTo>
                  <a:cubicBezTo>
                    <a:pt x="15747" y="16921"/>
                    <a:pt x="8231" y="21599"/>
                    <a:pt x="0" y="21600"/>
                  </a:cubicBezTo>
                </a:path>
                <a:path w="19381" h="21600" stroke="0" extrusionOk="0">
                  <a:moveTo>
                    <a:pt x="19381" y="9536"/>
                  </a:moveTo>
                  <a:cubicBezTo>
                    <a:pt x="15747" y="16921"/>
                    <a:pt x="8231" y="21599"/>
                    <a:pt x="0" y="21600"/>
                  </a:cubicBezTo>
                  <a:lnTo>
                    <a:pt x="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70" name="Freeform 164"/>
            <p:cNvSpPr>
              <a:spLocks/>
            </p:cNvSpPr>
            <p:nvPr/>
          </p:nvSpPr>
          <p:spPr bwMode="auto">
            <a:xfrm>
              <a:off x="5927686" y="5120203"/>
              <a:ext cx="104910" cy="130256"/>
            </a:xfrm>
            <a:custGeom>
              <a:avLst/>
              <a:gdLst>
                <a:gd name="T0" fmla="*/ 67 w 67"/>
                <a:gd name="T1" fmla="*/ 81 h 81"/>
                <a:gd name="T2" fmla="*/ 37 w 67"/>
                <a:gd name="T3" fmla="*/ 61 h 81"/>
                <a:gd name="T4" fmla="*/ 0 w 67"/>
                <a:gd name="T5" fmla="*/ 61 h 81"/>
                <a:gd name="T6" fmla="*/ 58 w 67"/>
                <a:gd name="T7" fmla="*/ 0 h 81"/>
                <a:gd name="T8" fmla="*/ 67 w 67"/>
                <a:gd name="T9" fmla="*/ 81 h 81"/>
              </a:gdLst>
              <a:ahLst/>
              <a:cxnLst>
                <a:cxn ang="0">
                  <a:pos x="T0" y="T1"/>
                </a:cxn>
                <a:cxn ang="0">
                  <a:pos x="T2" y="T3"/>
                </a:cxn>
                <a:cxn ang="0">
                  <a:pos x="T4" y="T5"/>
                </a:cxn>
                <a:cxn ang="0">
                  <a:pos x="T6" y="T7"/>
                </a:cxn>
                <a:cxn ang="0">
                  <a:pos x="T8" y="T9"/>
                </a:cxn>
              </a:cxnLst>
              <a:rect l="0" t="0" r="r" b="b"/>
              <a:pathLst>
                <a:path w="67" h="81">
                  <a:moveTo>
                    <a:pt x="67" y="81"/>
                  </a:moveTo>
                  <a:lnTo>
                    <a:pt x="37" y="61"/>
                  </a:lnTo>
                  <a:lnTo>
                    <a:pt x="0" y="61"/>
                  </a:lnTo>
                  <a:lnTo>
                    <a:pt x="58" y="0"/>
                  </a:lnTo>
                  <a:lnTo>
                    <a:pt x="67" y="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71" name="Arc 165"/>
            <p:cNvSpPr>
              <a:spLocks/>
            </p:cNvSpPr>
            <p:nvPr/>
          </p:nvSpPr>
          <p:spPr bwMode="auto">
            <a:xfrm>
              <a:off x="6280560" y="5120203"/>
              <a:ext cx="206639" cy="196971"/>
            </a:xfrm>
            <a:custGeom>
              <a:avLst/>
              <a:gdLst>
                <a:gd name="G0" fmla="+- 19407 0 0"/>
                <a:gd name="G1" fmla="+- 0 0 0"/>
                <a:gd name="G2" fmla="+- 21600 0 0"/>
                <a:gd name="T0" fmla="*/ 19118 w 19407"/>
                <a:gd name="T1" fmla="*/ 21598 h 21598"/>
                <a:gd name="T2" fmla="*/ 0 w 19407"/>
                <a:gd name="T3" fmla="*/ 9484 h 21598"/>
                <a:gd name="T4" fmla="*/ 19407 w 19407"/>
                <a:gd name="T5" fmla="*/ 0 h 21598"/>
              </a:gdLst>
              <a:ahLst/>
              <a:cxnLst>
                <a:cxn ang="0">
                  <a:pos x="T0" y="T1"/>
                </a:cxn>
                <a:cxn ang="0">
                  <a:pos x="T2" y="T3"/>
                </a:cxn>
                <a:cxn ang="0">
                  <a:pos x="T4" y="T5"/>
                </a:cxn>
              </a:cxnLst>
              <a:rect l="0" t="0" r="r" b="b"/>
              <a:pathLst>
                <a:path w="19407" h="21598" fill="none" extrusionOk="0">
                  <a:moveTo>
                    <a:pt x="19117" y="21598"/>
                  </a:moveTo>
                  <a:cubicBezTo>
                    <a:pt x="10970" y="21489"/>
                    <a:pt x="3577" y="16804"/>
                    <a:pt x="0" y="9483"/>
                  </a:cubicBezTo>
                </a:path>
                <a:path w="19407" h="21598" stroke="0" extrusionOk="0">
                  <a:moveTo>
                    <a:pt x="19117" y="21598"/>
                  </a:moveTo>
                  <a:cubicBezTo>
                    <a:pt x="10970" y="21489"/>
                    <a:pt x="3577" y="16804"/>
                    <a:pt x="0" y="9483"/>
                  </a:cubicBezTo>
                  <a:lnTo>
                    <a:pt x="19407"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72" name="Freeform 166"/>
            <p:cNvSpPr>
              <a:spLocks/>
            </p:cNvSpPr>
            <p:nvPr/>
          </p:nvSpPr>
          <p:spPr bwMode="auto">
            <a:xfrm>
              <a:off x="6242411" y="5120203"/>
              <a:ext cx="108088" cy="130256"/>
            </a:xfrm>
            <a:custGeom>
              <a:avLst/>
              <a:gdLst>
                <a:gd name="T0" fmla="*/ 68 w 68"/>
                <a:gd name="T1" fmla="*/ 61 h 81"/>
                <a:gd name="T2" fmla="*/ 30 w 68"/>
                <a:gd name="T3" fmla="*/ 61 h 81"/>
                <a:gd name="T4" fmla="*/ 0 w 68"/>
                <a:gd name="T5" fmla="*/ 81 h 81"/>
                <a:gd name="T6" fmla="*/ 10 w 68"/>
                <a:gd name="T7" fmla="*/ 0 h 81"/>
                <a:gd name="T8" fmla="*/ 68 w 68"/>
                <a:gd name="T9" fmla="*/ 61 h 81"/>
              </a:gdLst>
              <a:ahLst/>
              <a:cxnLst>
                <a:cxn ang="0">
                  <a:pos x="T0" y="T1"/>
                </a:cxn>
                <a:cxn ang="0">
                  <a:pos x="T2" y="T3"/>
                </a:cxn>
                <a:cxn ang="0">
                  <a:pos x="T4" y="T5"/>
                </a:cxn>
                <a:cxn ang="0">
                  <a:pos x="T6" y="T7"/>
                </a:cxn>
                <a:cxn ang="0">
                  <a:pos x="T8" y="T9"/>
                </a:cxn>
              </a:cxnLst>
              <a:rect l="0" t="0" r="r" b="b"/>
              <a:pathLst>
                <a:path w="68" h="81">
                  <a:moveTo>
                    <a:pt x="68" y="61"/>
                  </a:moveTo>
                  <a:lnTo>
                    <a:pt x="30" y="61"/>
                  </a:lnTo>
                  <a:lnTo>
                    <a:pt x="0" y="81"/>
                  </a:lnTo>
                  <a:lnTo>
                    <a:pt x="10" y="0"/>
                  </a:lnTo>
                  <a:lnTo>
                    <a:pt x="68"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73" name="Arc 167"/>
            <p:cNvSpPr>
              <a:spLocks/>
            </p:cNvSpPr>
            <p:nvPr/>
          </p:nvSpPr>
          <p:spPr bwMode="auto">
            <a:xfrm>
              <a:off x="5104310" y="5263167"/>
              <a:ext cx="2133145" cy="104841"/>
            </a:xfrm>
            <a:custGeom>
              <a:avLst/>
              <a:gdLst>
                <a:gd name="G0" fmla="+- 21600 0 0"/>
                <a:gd name="G1" fmla="+- 674 0 0"/>
                <a:gd name="G2" fmla="+- 21600 0 0"/>
                <a:gd name="T0" fmla="*/ 43189 w 43200"/>
                <a:gd name="T1" fmla="*/ 0 h 22274"/>
                <a:gd name="T2" fmla="*/ 10 w 43200"/>
                <a:gd name="T3" fmla="*/ 4 h 22274"/>
                <a:gd name="T4" fmla="*/ 21600 w 43200"/>
                <a:gd name="T5" fmla="*/ 674 h 22274"/>
              </a:gdLst>
              <a:ahLst/>
              <a:cxnLst>
                <a:cxn ang="0">
                  <a:pos x="T0" y="T1"/>
                </a:cxn>
                <a:cxn ang="0">
                  <a:pos x="T2" y="T3"/>
                </a:cxn>
                <a:cxn ang="0">
                  <a:pos x="T4" y="T5"/>
                </a:cxn>
              </a:cxnLst>
              <a:rect l="0" t="0" r="r" b="b"/>
              <a:pathLst>
                <a:path w="43200" h="22274" fill="none" extrusionOk="0">
                  <a:moveTo>
                    <a:pt x="43189" y="-1"/>
                  </a:moveTo>
                  <a:cubicBezTo>
                    <a:pt x="43196" y="224"/>
                    <a:pt x="43200" y="449"/>
                    <a:pt x="43200" y="674"/>
                  </a:cubicBezTo>
                  <a:cubicBezTo>
                    <a:pt x="43200" y="12603"/>
                    <a:pt x="33529" y="22274"/>
                    <a:pt x="21600" y="22274"/>
                  </a:cubicBezTo>
                  <a:cubicBezTo>
                    <a:pt x="9670" y="22274"/>
                    <a:pt x="0" y="12603"/>
                    <a:pt x="0" y="674"/>
                  </a:cubicBezTo>
                  <a:cubicBezTo>
                    <a:pt x="-1" y="450"/>
                    <a:pt x="3" y="227"/>
                    <a:pt x="10" y="4"/>
                  </a:cubicBezTo>
                </a:path>
                <a:path w="43200" h="22274" stroke="0" extrusionOk="0">
                  <a:moveTo>
                    <a:pt x="43189" y="-1"/>
                  </a:moveTo>
                  <a:cubicBezTo>
                    <a:pt x="43196" y="224"/>
                    <a:pt x="43200" y="449"/>
                    <a:pt x="43200" y="674"/>
                  </a:cubicBezTo>
                  <a:cubicBezTo>
                    <a:pt x="43200" y="12603"/>
                    <a:pt x="33529" y="22274"/>
                    <a:pt x="21600" y="22274"/>
                  </a:cubicBezTo>
                  <a:cubicBezTo>
                    <a:pt x="9670" y="22274"/>
                    <a:pt x="0" y="12603"/>
                    <a:pt x="0" y="674"/>
                  </a:cubicBezTo>
                  <a:cubicBezTo>
                    <a:pt x="-1" y="450"/>
                    <a:pt x="3" y="227"/>
                    <a:pt x="10" y="4"/>
                  </a:cubicBezTo>
                  <a:lnTo>
                    <a:pt x="21600" y="674"/>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74" name="Rectangle 168"/>
            <p:cNvSpPr>
              <a:spLocks noChangeArrowheads="1"/>
            </p:cNvSpPr>
            <p:nvPr/>
          </p:nvSpPr>
          <p:spPr bwMode="auto">
            <a:xfrm>
              <a:off x="6045310" y="4548350"/>
              <a:ext cx="203459" cy="82601"/>
            </a:xfrm>
            <a:prstGeom prst="rect">
              <a:avLst/>
            </a:prstGeom>
            <a:solidFill>
              <a:srgbClr val="FFFFFF"/>
            </a:solidFill>
            <a:ln w="793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7275" name="Freeform 169"/>
            <p:cNvSpPr>
              <a:spLocks/>
            </p:cNvSpPr>
            <p:nvPr/>
          </p:nvSpPr>
          <p:spPr bwMode="auto">
            <a:xfrm>
              <a:off x="4722824" y="3957436"/>
              <a:ext cx="2791208" cy="1725090"/>
            </a:xfrm>
            <a:custGeom>
              <a:avLst/>
              <a:gdLst>
                <a:gd name="T0" fmla="*/ 1758 w 1758"/>
                <a:gd name="T1" fmla="*/ 0 h 1084"/>
                <a:gd name="T2" fmla="*/ 1758 w 1758"/>
                <a:gd name="T3" fmla="*/ 934 h 1084"/>
                <a:gd name="T4" fmla="*/ 1094 w 1758"/>
                <a:gd name="T5" fmla="*/ 986 h 1084"/>
                <a:gd name="T6" fmla="*/ 1094 w 1758"/>
                <a:gd name="T7" fmla="*/ 1084 h 1084"/>
                <a:gd name="T8" fmla="*/ 760 w 1758"/>
                <a:gd name="T9" fmla="*/ 1084 h 1084"/>
                <a:gd name="T10" fmla="*/ 760 w 1758"/>
                <a:gd name="T11" fmla="*/ 998 h 1084"/>
                <a:gd name="T12" fmla="*/ 0 w 1758"/>
                <a:gd name="T13" fmla="*/ 934 h 1084"/>
                <a:gd name="T14" fmla="*/ 0 w 1758"/>
                <a:gd name="T15" fmla="*/ 0 h 1084"/>
                <a:gd name="T16" fmla="*/ 1758 w 1758"/>
                <a:gd name="T17" fmla="*/ 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8" h="1084">
                  <a:moveTo>
                    <a:pt x="1758" y="0"/>
                  </a:moveTo>
                  <a:lnTo>
                    <a:pt x="1758" y="934"/>
                  </a:lnTo>
                  <a:lnTo>
                    <a:pt x="1094" y="986"/>
                  </a:lnTo>
                  <a:lnTo>
                    <a:pt x="1094" y="1084"/>
                  </a:lnTo>
                  <a:lnTo>
                    <a:pt x="760" y="1084"/>
                  </a:lnTo>
                  <a:lnTo>
                    <a:pt x="760" y="998"/>
                  </a:lnTo>
                  <a:lnTo>
                    <a:pt x="0" y="934"/>
                  </a:lnTo>
                  <a:lnTo>
                    <a:pt x="0" y="0"/>
                  </a:lnTo>
                  <a:lnTo>
                    <a:pt x="1758"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76" name="Line 170"/>
            <p:cNvSpPr>
              <a:spLocks noChangeShapeType="1"/>
            </p:cNvSpPr>
            <p:nvPr/>
          </p:nvSpPr>
          <p:spPr bwMode="auto">
            <a:xfrm flipV="1">
              <a:off x="5956296" y="4030507"/>
              <a:ext cx="3180" cy="15567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77" name="Line 171"/>
            <p:cNvSpPr>
              <a:spLocks noChangeShapeType="1"/>
            </p:cNvSpPr>
            <p:nvPr/>
          </p:nvSpPr>
          <p:spPr bwMode="auto">
            <a:xfrm flipV="1">
              <a:off x="6344141" y="4030507"/>
              <a:ext cx="3180" cy="15567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81" name="Rectangle 175"/>
            <p:cNvSpPr>
              <a:spLocks noChangeArrowheads="1"/>
            </p:cNvSpPr>
            <p:nvPr/>
          </p:nvSpPr>
          <p:spPr bwMode="auto">
            <a:xfrm>
              <a:off x="7653910" y="4824746"/>
              <a:ext cx="950538" cy="34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Entrada</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282" name="Rectangle 176"/>
            <p:cNvSpPr>
              <a:spLocks noChangeArrowheads="1"/>
            </p:cNvSpPr>
            <p:nvPr/>
          </p:nvSpPr>
          <p:spPr bwMode="auto">
            <a:xfrm>
              <a:off x="5444470" y="5752418"/>
              <a:ext cx="743898" cy="34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Purga</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283" name="Rectangle 177"/>
            <p:cNvSpPr>
              <a:spLocks noChangeArrowheads="1"/>
            </p:cNvSpPr>
            <p:nvPr/>
          </p:nvSpPr>
          <p:spPr bwMode="auto">
            <a:xfrm>
              <a:off x="7014922" y="5577685"/>
              <a:ext cx="817017" cy="34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Manto</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284" name="Line 178"/>
            <p:cNvSpPr>
              <a:spLocks noChangeShapeType="1"/>
            </p:cNvSpPr>
            <p:nvPr/>
          </p:nvSpPr>
          <p:spPr bwMode="auto">
            <a:xfrm flipH="1" flipV="1">
              <a:off x="6855969" y="5212335"/>
              <a:ext cx="324263" cy="362173"/>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85" name="Freeform 179"/>
            <p:cNvSpPr>
              <a:spLocks/>
            </p:cNvSpPr>
            <p:nvPr/>
          </p:nvSpPr>
          <p:spPr bwMode="auto">
            <a:xfrm>
              <a:off x="6795566" y="5145618"/>
              <a:ext cx="123984" cy="123902"/>
            </a:xfrm>
            <a:custGeom>
              <a:avLst/>
              <a:gdLst>
                <a:gd name="T0" fmla="*/ 78 w 78"/>
                <a:gd name="T1" fmla="*/ 37 h 79"/>
                <a:gd name="T2" fmla="*/ 43 w 78"/>
                <a:gd name="T3" fmla="*/ 49 h 79"/>
                <a:gd name="T4" fmla="*/ 24 w 78"/>
                <a:gd name="T5" fmla="*/ 79 h 79"/>
                <a:gd name="T6" fmla="*/ 0 w 78"/>
                <a:gd name="T7" fmla="*/ 0 h 79"/>
                <a:gd name="T8" fmla="*/ 78 w 78"/>
                <a:gd name="T9" fmla="*/ 37 h 79"/>
              </a:gdLst>
              <a:ahLst/>
              <a:cxnLst>
                <a:cxn ang="0">
                  <a:pos x="T0" y="T1"/>
                </a:cxn>
                <a:cxn ang="0">
                  <a:pos x="T2" y="T3"/>
                </a:cxn>
                <a:cxn ang="0">
                  <a:pos x="T4" y="T5"/>
                </a:cxn>
                <a:cxn ang="0">
                  <a:pos x="T6" y="T7"/>
                </a:cxn>
                <a:cxn ang="0">
                  <a:pos x="T8" y="T9"/>
                </a:cxn>
              </a:cxnLst>
              <a:rect l="0" t="0" r="r" b="b"/>
              <a:pathLst>
                <a:path w="78" h="79">
                  <a:moveTo>
                    <a:pt x="78" y="37"/>
                  </a:moveTo>
                  <a:lnTo>
                    <a:pt x="43" y="49"/>
                  </a:lnTo>
                  <a:lnTo>
                    <a:pt x="24" y="79"/>
                  </a:lnTo>
                  <a:lnTo>
                    <a:pt x="0" y="0"/>
                  </a:lnTo>
                  <a:lnTo>
                    <a:pt x="78"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286" name="Rectangle 180"/>
            <p:cNvSpPr>
              <a:spLocks noChangeArrowheads="1"/>
            </p:cNvSpPr>
            <p:nvPr/>
          </p:nvSpPr>
          <p:spPr bwMode="auto">
            <a:xfrm>
              <a:off x="5991267" y="3779526"/>
              <a:ext cx="298831" cy="181088"/>
            </a:xfrm>
            <a:prstGeom prst="rect">
              <a:avLst/>
            </a:prstGeom>
            <a:noFill/>
            <a:ln w="7938">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94" name="Freeform 200"/>
            <p:cNvSpPr>
              <a:spLocks/>
            </p:cNvSpPr>
            <p:nvPr/>
          </p:nvSpPr>
          <p:spPr bwMode="auto">
            <a:xfrm>
              <a:off x="4713288" y="3951082"/>
              <a:ext cx="2807104" cy="1740973"/>
            </a:xfrm>
            <a:custGeom>
              <a:avLst/>
              <a:gdLst>
                <a:gd name="T0" fmla="*/ 0 w 1765"/>
                <a:gd name="T1" fmla="*/ 4 h 1096"/>
                <a:gd name="T2" fmla="*/ 0 w 1765"/>
                <a:gd name="T3" fmla="*/ 945 h 1096"/>
                <a:gd name="T4" fmla="*/ 756 w 1765"/>
                <a:gd name="T5" fmla="*/ 1005 h 1096"/>
                <a:gd name="T6" fmla="*/ 756 w 1765"/>
                <a:gd name="T7" fmla="*/ 1096 h 1096"/>
                <a:gd name="T8" fmla="*/ 1106 w 1765"/>
                <a:gd name="T9" fmla="*/ 1096 h 1096"/>
                <a:gd name="T10" fmla="*/ 1106 w 1765"/>
                <a:gd name="T11" fmla="*/ 987 h 1096"/>
                <a:gd name="T12" fmla="*/ 1765 w 1765"/>
                <a:gd name="T13" fmla="*/ 941 h 1096"/>
                <a:gd name="T14" fmla="*/ 1765 w 1765"/>
                <a:gd name="T15" fmla="*/ 0 h 1096"/>
                <a:gd name="T16" fmla="*/ 1709 w 1765"/>
                <a:gd name="T17" fmla="*/ 0 h 1096"/>
                <a:gd name="T18" fmla="*/ 1709 w 1765"/>
                <a:gd name="T19" fmla="*/ 892 h 1096"/>
                <a:gd name="T20" fmla="*/ 1042 w 1765"/>
                <a:gd name="T21" fmla="*/ 960 h 1096"/>
                <a:gd name="T22" fmla="*/ 1042 w 1765"/>
                <a:gd name="T23" fmla="*/ 1039 h 1096"/>
                <a:gd name="T24" fmla="*/ 816 w 1765"/>
                <a:gd name="T25" fmla="*/ 1039 h 1096"/>
                <a:gd name="T26" fmla="*/ 816 w 1765"/>
                <a:gd name="T27" fmla="*/ 964 h 1096"/>
                <a:gd name="T28" fmla="*/ 56 w 1765"/>
                <a:gd name="T29" fmla="*/ 889 h 1096"/>
                <a:gd name="T30" fmla="*/ 56 w 1765"/>
                <a:gd name="T31" fmla="*/ 4 h 1096"/>
                <a:gd name="T32" fmla="*/ 0 w 1765"/>
                <a:gd name="T33" fmla="*/ 4 h 1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5" h="1096">
                  <a:moveTo>
                    <a:pt x="0" y="4"/>
                  </a:moveTo>
                  <a:lnTo>
                    <a:pt x="0" y="945"/>
                  </a:lnTo>
                  <a:lnTo>
                    <a:pt x="756" y="1005"/>
                  </a:lnTo>
                  <a:lnTo>
                    <a:pt x="756" y="1096"/>
                  </a:lnTo>
                  <a:lnTo>
                    <a:pt x="1106" y="1096"/>
                  </a:lnTo>
                  <a:lnTo>
                    <a:pt x="1106" y="987"/>
                  </a:lnTo>
                  <a:lnTo>
                    <a:pt x="1765" y="941"/>
                  </a:lnTo>
                  <a:lnTo>
                    <a:pt x="1765" y="0"/>
                  </a:lnTo>
                  <a:lnTo>
                    <a:pt x="1709" y="0"/>
                  </a:lnTo>
                  <a:lnTo>
                    <a:pt x="1709" y="892"/>
                  </a:lnTo>
                  <a:lnTo>
                    <a:pt x="1042" y="960"/>
                  </a:lnTo>
                  <a:lnTo>
                    <a:pt x="1042" y="1039"/>
                  </a:lnTo>
                  <a:lnTo>
                    <a:pt x="816" y="1039"/>
                  </a:lnTo>
                  <a:lnTo>
                    <a:pt x="816" y="964"/>
                  </a:lnTo>
                  <a:lnTo>
                    <a:pt x="56" y="889"/>
                  </a:lnTo>
                  <a:lnTo>
                    <a:pt x="56" y="4"/>
                  </a:lnTo>
                  <a:lnTo>
                    <a:pt x="0" y="4"/>
                  </a:lnTo>
                  <a:close/>
                </a:path>
              </a:pathLst>
            </a:custGeom>
            <a:blipFill dpi="0" rotWithShape="0">
              <a:blip r:embed="rId4"/>
              <a:srcRect/>
              <a:tile tx="0" ty="0" sx="100000" sy="100000" flip="none" algn="tl"/>
            </a:blipFill>
            <a:ln w="793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grpSp>
      <p:grpSp>
        <p:nvGrpSpPr>
          <p:cNvPr id="7330" name="7329 Grupo"/>
          <p:cNvGrpSpPr/>
          <p:nvPr/>
        </p:nvGrpSpPr>
        <p:grpSpPr>
          <a:xfrm>
            <a:off x="323528" y="3779526"/>
            <a:ext cx="3456384" cy="2601802"/>
            <a:chOff x="558908" y="3779526"/>
            <a:chExt cx="3221004" cy="2138121"/>
          </a:xfrm>
        </p:grpSpPr>
        <p:sp>
          <p:nvSpPr>
            <p:cNvPr id="7170" name="Freeform 34"/>
            <p:cNvSpPr>
              <a:spLocks/>
            </p:cNvSpPr>
            <p:nvPr/>
          </p:nvSpPr>
          <p:spPr bwMode="auto">
            <a:xfrm>
              <a:off x="1565648" y="4734388"/>
              <a:ext cx="1306500" cy="1095201"/>
            </a:xfrm>
            <a:custGeom>
              <a:avLst/>
              <a:gdLst>
                <a:gd name="T0" fmla="*/ 564 w 925"/>
                <a:gd name="T1" fmla="*/ 60 h 796"/>
                <a:gd name="T2" fmla="*/ 720 w 925"/>
                <a:gd name="T3" fmla="*/ 0 h 796"/>
                <a:gd name="T4" fmla="*/ 925 w 925"/>
                <a:gd name="T5" fmla="*/ 34 h 796"/>
                <a:gd name="T6" fmla="*/ 511 w 925"/>
                <a:gd name="T7" fmla="*/ 796 h 796"/>
                <a:gd name="T8" fmla="*/ 379 w 925"/>
                <a:gd name="T9" fmla="*/ 792 h 796"/>
                <a:gd name="T10" fmla="*/ 0 w 925"/>
                <a:gd name="T11" fmla="*/ 128 h 796"/>
                <a:gd name="T12" fmla="*/ 246 w 925"/>
                <a:gd name="T13" fmla="*/ 30 h 796"/>
                <a:gd name="T14" fmla="*/ 564 w 925"/>
                <a:gd name="T15" fmla="*/ 60 h 7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5" h="796">
                  <a:moveTo>
                    <a:pt x="564" y="60"/>
                  </a:moveTo>
                  <a:lnTo>
                    <a:pt x="720" y="0"/>
                  </a:lnTo>
                  <a:lnTo>
                    <a:pt x="925" y="34"/>
                  </a:lnTo>
                  <a:lnTo>
                    <a:pt x="511" y="796"/>
                  </a:lnTo>
                  <a:lnTo>
                    <a:pt x="379" y="792"/>
                  </a:lnTo>
                  <a:lnTo>
                    <a:pt x="0" y="128"/>
                  </a:lnTo>
                  <a:lnTo>
                    <a:pt x="246" y="30"/>
                  </a:lnTo>
                  <a:lnTo>
                    <a:pt x="564" y="60"/>
                  </a:lnTo>
                  <a:close/>
                </a:path>
              </a:pathLst>
            </a:cu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171" name="Freeform 35"/>
            <p:cNvSpPr>
              <a:spLocks/>
            </p:cNvSpPr>
            <p:nvPr/>
          </p:nvSpPr>
          <p:spPr bwMode="auto">
            <a:xfrm>
              <a:off x="1254577" y="4241822"/>
              <a:ext cx="1869257" cy="1596022"/>
            </a:xfrm>
            <a:custGeom>
              <a:avLst/>
              <a:gdLst>
                <a:gd name="T0" fmla="*/ 0 w 1322"/>
                <a:gd name="T1" fmla="*/ 0 h 1160"/>
                <a:gd name="T2" fmla="*/ 1322 w 1322"/>
                <a:gd name="T3" fmla="*/ 0 h 1160"/>
                <a:gd name="T4" fmla="*/ 1322 w 1322"/>
                <a:gd name="T5" fmla="*/ 184 h 1160"/>
                <a:gd name="T6" fmla="*/ 740 w 1322"/>
                <a:gd name="T7" fmla="*/ 1160 h 1160"/>
                <a:gd name="T8" fmla="*/ 591 w 1322"/>
                <a:gd name="T9" fmla="*/ 1160 h 1160"/>
                <a:gd name="T10" fmla="*/ 0 w 1322"/>
                <a:gd name="T11" fmla="*/ 203 h 1160"/>
                <a:gd name="T12" fmla="*/ 0 w 1322"/>
                <a:gd name="T13" fmla="*/ 0 h 1160"/>
              </a:gdLst>
              <a:ahLst/>
              <a:cxnLst>
                <a:cxn ang="0">
                  <a:pos x="T0" y="T1"/>
                </a:cxn>
                <a:cxn ang="0">
                  <a:pos x="T2" y="T3"/>
                </a:cxn>
                <a:cxn ang="0">
                  <a:pos x="T4" y="T5"/>
                </a:cxn>
                <a:cxn ang="0">
                  <a:pos x="T6" y="T7"/>
                </a:cxn>
                <a:cxn ang="0">
                  <a:pos x="T8" y="T9"/>
                </a:cxn>
                <a:cxn ang="0">
                  <a:pos x="T10" y="T11"/>
                </a:cxn>
                <a:cxn ang="0">
                  <a:pos x="T12" y="T13"/>
                </a:cxn>
              </a:cxnLst>
              <a:rect l="0" t="0" r="r" b="b"/>
              <a:pathLst>
                <a:path w="1322" h="1160">
                  <a:moveTo>
                    <a:pt x="0" y="0"/>
                  </a:moveTo>
                  <a:lnTo>
                    <a:pt x="1322" y="0"/>
                  </a:lnTo>
                  <a:lnTo>
                    <a:pt x="1322" y="184"/>
                  </a:lnTo>
                  <a:lnTo>
                    <a:pt x="740" y="1160"/>
                  </a:lnTo>
                  <a:lnTo>
                    <a:pt x="591" y="1160"/>
                  </a:lnTo>
                  <a:lnTo>
                    <a:pt x="0" y="203"/>
                  </a:lnTo>
                  <a:lnTo>
                    <a:pt x="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73" name="Freeform 36"/>
            <p:cNvSpPr>
              <a:spLocks/>
            </p:cNvSpPr>
            <p:nvPr/>
          </p:nvSpPr>
          <p:spPr bwMode="auto">
            <a:xfrm>
              <a:off x="1186707" y="4186787"/>
              <a:ext cx="2004998" cy="1719852"/>
            </a:xfrm>
            <a:custGeom>
              <a:avLst/>
              <a:gdLst>
                <a:gd name="T0" fmla="*/ 0 w 1418"/>
                <a:gd name="T1" fmla="*/ 4 h 1250"/>
                <a:gd name="T2" fmla="*/ 1418 w 1418"/>
                <a:gd name="T3" fmla="*/ 0 h 1250"/>
                <a:gd name="T4" fmla="*/ 1418 w 1418"/>
                <a:gd name="T5" fmla="*/ 241 h 1250"/>
                <a:gd name="T6" fmla="*/ 812 w 1418"/>
                <a:gd name="T7" fmla="*/ 1248 h 1250"/>
                <a:gd name="T8" fmla="*/ 612 w 1418"/>
                <a:gd name="T9" fmla="*/ 1250 h 1250"/>
                <a:gd name="T10" fmla="*/ 0 w 1418"/>
                <a:gd name="T11" fmla="*/ 260 h 1250"/>
                <a:gd name="T12" fmla="*/ 0 w 1418"/>
                <a:gd name="T13" fmla="*/ 4 h 1250"/>
              </a:gdLst>
              <a:ahLst/>
              <a:cxnLst>
                <a:cxn ang="0">
                  <a:pos x="T0" y="T1"/>
                </a:cxn>
                <a:cxn ang="0">
                  <a:pos x="T2" y="T3"/>
                </a:cxn>
                <a:cxn ang="0">
                  <a:pos x="T4" y="T5"/>
                </a:cxn>
                <a:cxn ang="0">
                  <a:pos x="T6" y="T7"/>
                </a:cxn>
                <a:cxn ang="0">
                  <a:pos x="T8" y="T9"/>
                </a:cxn>
                <a:cxn ang="0">
                  <a:pos x="T10" y="T11"/>
                </a:cxn>
                <a:cxn ang="0">
                  <a:pos x="T12" y="T13"/>
                </a:cxn>
              </a:cxnLst>
              <a:rect l="0" t="0" r="r" b="b"/>
              <a:pathLst>
                <a:path w="1418" h="1250">
                  <a:moveTo>
                    <a:pt x="0" y="4"/>
                  </a:moveTo>
                  <a:lnTo>
                    <a:pt x="1418" y="0"/>
                  </a:lnTo>
                  <a:lnTo>
                    <a:pt x="1418" y="241"/>
                  </a:lnTo>
                  <a:lnTo>
                    <a:pt x="812" y="1248"/>
                  </a:lnTo>
                  <a:lnTo>
                    <a:pt x="612" y="1250"/>
                  </a:lnTo>
                  <a:lnTo>
                    <a:pt x="0" y="260"/>
                  </a:lnTo>
                  <a:lnTo>
                    <a:pt x="0" y="4"/>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74" name="Freeform 37"/>
            <p:cNvSpPr>
              <a:spLocks/>
            </p:cNvSpPr>
            <p:nvPr/>
          </p:nvSpPr>
          <p:spPr bwMode="auto">
            <a:xfrm>
              <a:off x="558908" y="4109738"/>
              <a:ext cx="1626056" cy="1232790"/>
            </a:xfrm>
            <a:custGeom>
              <a:avLst/>
              <a:gdLst>
                <a:gd name="T0" fmla="*/ 0 w 1150"/>
                <a:gd name="T1" fmla="*/ 0 h 896"/>
                <a:gd name="T2" fmla="*/ 1077 w 1150"/>
                <a:gd name="T3" fmla="*/ 0 h 896"/>
                <a:gd name="T4" fmla="*/ 1150 w 1150"/>
                <a:gd name="T5" fmla="*/ 44 h 896"/>
                <a:gd name="T6" fmla="*/ 1150 w 1150"/>
                <a:gd name="T7" fmla="*/ 896 h 896"/>
              </a:gdLst>
              <a:ahLst/>
              <a:cxnLst>
                <a:cxn ang="0">
                  <a:pos x="T0" y="T1"/>
                </a:cxn>
                <a:cxn ang="0">
                  <a:pos x="T2" y="T3"/>
                </a:cxn>
                <a:cxn ang="0">
                  <a:pos x="T4" y="T5"/>
                </a:cxn>
                <a:cxn ang="0">
                  <a:pos x="T6" y="T7"/>
                </a:cxn>
              </a:cxnLst>
              <a:rect l="0" t="0" r="r" b="b"/>
              <a:pathLst>
                <a:path w="1150" h="896">
                  <a:moveTo>
                    <a:pt x="0" y="0"/>
                  </a:moveTo>
                  <a:lnTo>
                    <a:pt x="1077" y="0"/>
                  </a:lnTo>
                  <a:lnTo>
                    <a:pt x="1150" y="44"/>
                  </a:lnTo>
                  <a:lnTo>
                    <a:pt x="1150" y="896"/>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75" name="Freeform 38"/>
            <p:cNvSpPr>
              <a:spLocks/>
            </p:cNvSpPr>
            <p:nvPr/>
          </p:nvSpPr>
          <p:spPr bwMode="auto">
            <a:xfrm>
              <a:off x="1248921" y="4324375"/>
              <a:ext cx="1863601" cy="115574"/>
            </a:xfrm>
            <a:custGeom>
              <a:avLst/>
              <a:gdLst>
                <a:gd name="T0" fmla="*/ 0 w 1318"/>
                <a:gd name="T1" fmla="*/ 4 h 83"/>
                <a:gd name="T2" fmla="*/ 109 w 1318"/>
                <a:gd name="T3" fmla="*/ 4 h 83"/>
                <a:gd name="T4" fmla="*/ 137 w 1318"/>
                <a:gd name="T5" fmla="*/ 49 h 83"/>
                <a:gd name="T6" fmla="*/ 161 w 1318"/>
                <a:gd name="T7" fmla="*/ 79 h 83"/>
                <a:gd name="T8" fmla="*/ 200 w 1318"/>
                <a:gd name="T9" fmla="*/ 83 h 83"/>
                <a:gd name="T10" fmla="*/ 256 w 1318"/>
                <a:gd name="T11" fmla="*/ 45 h 83"/>
                <a:gd name="T12" fmla="*/ 276 w 1318"/>
                <a:gd name="T13" fmla="*/ 4 h 83"/>
                <a:gd name="T14" fmla="*/ 972 w 1318"/>
                <a:gd name="T15" fmla="*/ 4 h 83"/>
                <a:gd name="T16" fmla="*/ 1028 w 1318"/>
                <a:gd name="T17" fmla="*/ 45 h 83"/>
                <a:gd name="T18" fmla="*/ 1064 w 1318"/>
                <a:gd name="T19" fmla="*/ 75 h 83"/>
                <a:gd name="T20" fmla="*/ 1117 w 1318"/>
                <a:gd name="T21" fmla="*/ 56 h 83"/>
                <a:gd name="T22" fmla="*/ 1153 w 1318"/>
                <a:gd name="T23" fmla="*/ 11 h 83"/>
                <a:gd name="T24" fmla="*/ 1173 w 1318"/>
                <a:gd name="T25" fmla="*/ 0 h 83"/>
                <a:gd name="T26" fmla="*/ 1318 w 1318"/>
                <a:gd name="T2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8" h="83">
                  <a:moveTo>
                    <a:pt x="0" y="4"/>
                  </a:moveTo>
                  <a:lnTo>
                    <a:pt x="109" y="4"/>
                  </a:lnTo>
                  <a:lnTo>
                    <a:pt x="137" y="49"/>
                  </a:lnTo>
                  <a:lnTo>
                    <a:pt x="161" y="79"/>
                  </a:lnTo>
                  <a:lnTo>
                    <a:pt x="200" y="83"/>
                  </a:lnTo>
                  <a:lnTo>
                    <a:pt x="256" y="45"/>
                  </a:lnTo>
                  <a:lnTo>
                    <a:pt x="276" y="4"/>
                  </a:lnTo>
                  <a:lnTo>
                    <a:pt x="972" y="4"/>
                  </a:lnTo>
                  <a:lnTo>
                    <a:pt x="1028" y="45"/>
                  </a:lnTo>
                  <a:lnTo>
                    <a:pt x="1064" y="75"/>
                  </a:lnTo>
                  <a:lnTo>
                    <a:pt x="1117" y="56"/>
                  </a:lnTo>
                  <a:lnTo>
                    <a:pt x="1153" y="11"/>
                  </a:lnTo>
                  <a:lnTo>
                    <a:pt x="1173" y="0"/>
                  </a:lnTo>
                  <a:lnTo>
                    <a:pt x="1318" y="0"/>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76" name="Line 39"/>
            <p:cNvSpPr>
              <a:spLocks noChangeShapeType="1"/>
            </p:cNvSpPr>
            <p:nvPr/>
          </p:nvSpPr>
          <p:spPr bwMode="auto">
            <a:xfrm flipH="1">
              <a:off x="1152772" y="5215946"/>
              <a:ext cx="288448" cy="20363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77" name="Oval 40"/>
            <p:cNvSpPr>
              <a:spLocks noChangeArrowheads="1"/>
            </p:cNvSpPr>
            <p:nvPr/>
          </p:nvSpPr>
          <p:spPr bwMode="auto">
            <a:xfrm>
              <a:off x="1381832" y="5160911"/>
              <a:ext cx="127257" cy="11282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178" name="Freeform 41"/>
            <p:cNvSpPr>
              <a:spLocks/>
            </p:cNvSpPr>
            <p:nvPr/>
          </p:nvSpPr>
          <p:spPr bwMode="auto">
            <a:xfrm>
              <a:off x="1014203" y="5337024"/>
              <a:ext cx="229063" cy="181616"/>
            </a:xfrm>
            <a:custGeom>
              <a:avLst/>
              <a:gdLst>
                <a:gd name="T0" fmla="*/ 98 w 161"/>
                <a:gd name="T1" fmla="*/ 0 h 132"/>
                <a:gd name="T2" fmla="*/ 113 w 161"/>
                <a:gd name="T3" fmla="*/ 49 h 132"/>
                <a:gd name="T4" fmla="*/ 161 w 161"/>
                <a:gd name="T5" fmla="*/ 76 h 132"/>
                <a:gd name="T6" fmla="*/ 0 w 161"/>
                <a:gd name="T7" fmla="*/ 132 h 132"/>
                <a:gd name="T8" fmla="*/ 98 w 161"/>
                <a:gd name="T9" fmla="*/ 0 h 132"/>
              </a:gdLst>
              <a:ahLst/>
              <a:cxnLst>
                <a:cxn ang="0">
                  <a:pos x="T0" y="T1"/>
                </a:cxn>
                <a:cxn ang="0">
                  <a:pos x="T2" y="T3"/>
                </a:cxn>
                <a:cxn ang="0">
                  <a:pos x="T4" y="T5"/>
                </a:cxn>
                <a:cxn ang="0">
                  <a:pos x="T6" y="T7"/>
                </a:cxn>
                <a:cxn ang="0">
                  <a:pos x="T8" y="T9"/>
                </a:cxn>
              </a:cxnLst>
              <a:rect l="0" t="0" r="r" b="b"/>
              <a:pathLst>
                <a:path w="161" h="132">
                  <a:moveTo>
                    <a:pt x="98" y="0"/>
                  </a:moveTo>
                  <a:lnTo>
                    <a:pt x="113" y="49"/>
                  </a:lnTo>
                  <a:lnTo>
                    <a:pt x="161" y="76"/>
                  </a:lnTo>
                  <a:lnTo>
                    <a:pt x="0" y="132"/>
                  </a:lnTo>
                  <a:lnTo>
                    <a:pt x="9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179" name="Arc 42"/>
            <p:cNvSpPr>
              <a:spLocks/>
            </p:cNvSpPr>
            <p:nvPr/>
          </p:nvSpPr>
          <p:spPr bwMode="auto">
            <a:xfrm>
              <a:off x="1950246" y="5350783"/>
              <a:ext cx="226234" cy="231148"/>
            </a:xfrm>
            <a:custGeom>
              <a:avLst/>
              <a:gdLst>
                <a:gd name="G0" fmla="+- 21388 0 0"/>
                <a:gd name="G1" fmla="+- 0 0 0"/>
                <a:gd name="G2" fmla="+- 21600 0 0"/>
                <a:gd name="T0" fmla="*/ 21388 w 21388"/>
                <a:gd name="T1" fmla="*/ 21600 h 21600"/>
                <a:gd name="T2" fmla="*/ 0 w 21388"/>
                <a:gd name="T3" fmla="*/ 3018 h 21600"/>
                <a:gd name="T4" fmla="*/ 21388 w 21388"/>
                <a:gd name="T5" fmla="*/ 0 h 21600"/>
              </a:gdLst>
              <a:ahLst/>
              <a:cxnLst>
                <a:cxn ang="0">
                  <a:pos x="T0" y="T1"/>
                </a:cxn>
                <a:cxn ang="0">
                  <a:pos x="T2" y="T3"/>
                </a:cxn>
                <a:cxn ang="0">
                  <a:pos x="T4" y="T5"/>
                </a:cxn>
              </a:cxnLst>
              <a:rect l="0" t="0" r="r" b="b"/>
              <a:pathLst>
                <a:path w="21388" h="21600" fill="none" extrusionOk="0">
                  <a:moveTo>
                    <a:pt x="21388" y="21600"/>
                  </a:moveTo>
                  <a:cubicBezTo>
                    <a:pt x="10624" y="21600"/>
                    <a:pt x="1503" y="13675"/>
                    <a:pt x="-1" y="3018"/>
                  </a:cubicBezTo>
                </a:path>
                <a:path w="21388" h="21600" stroke="0" extrusionOk="0">
                  <a:moveTo>
                    <a:pt x="21388" y="21600"/>
                  </a:moveTo>
                  <a:cubicBezTo>
                    <a:pt x="10624" y="21600"/>
                    <a:pt x="1503" y="13675"/>
                    <a:pt x="-1" y="3018"/>
                  </a:cubicBezTo>
                  <a:lnTo>
                    <a:pt x="21388"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80" name="Freeform 43"/>
            <p:cNvSpPr>
              <a:spLocks/>
            </p:cNvSpPr>
            <p:nvPr/>
          </p:nvSpPr>
          <p:spPr bwMode="auto">
            <a:xfrm>
              <a:off x="1904999" y="5304002"/>
              <a:ext cx="98978" cy="101816"/>
            </a:xfrm>
            <a:custGeom>
              <a:avLst/>
              <a:gdLst>
                <a:gd name="T0" fmla="*/ 70 w 70"/>
                <a:gd name="T1" fmla="*/ 76 h 76"/>
                <a:gd name="T2" fmla="*/ 35 w 70"/>
                <a:gd name="T3" fmla="*/ 64 h 76"/>
                <a:gd name="T4" fmla="*/ 0 w 70"/>
                <a:gd name="T5" fmla="*/ 76 h 76"/>
                <a:gd name="T6" fmla="*/ 35 w 70"/>
                <a:gd name="T7" fmla="*/ 0 h 76"/>
                <a:gd name="T8" fmla="*/ 70 w 70"/>
                <a:gd name="T9" fmla="*/ 76 h 76"/>
              </a:gdLst>
              <a:ahLst/>
              <a:cxnLst>
                <a:cxn ang="0">
                  <a:pos x="T0" y="T1"/>
                </a:cxn>
                <a:cxn ang="0">
                  <a:pos x="T2" y="T3"/>
                </a:cxn>
                <a:cxn ang="0">
                  <a:pos x="T4" y="T5"/>
                </a:cxn>
                <a:cxn ang="0">
                  <a:pos x="T6" y="T7"/>
                </a:cxn>
                <a:cxn ang="0">
                  <a:pos x="T8" y="T9"/>
                </a:cxn>
              </a:cxnLst>
              <a:rect l="0" t="0" r="r" b="b"/>
              <a:pathLst>
                <a:path w="70" h="76">
                  <a:moveTo>
                    <a:pt x="70" y="76"/>
                  </a:moveTo>
                  <a:lnTo>
                    <a:pt x="35" y="64"/>
                  </a:lnTo>
                  <a:lnTo>
                    <a:pt x="0" y="76"/>
                  </a:lnTo>
                  <a:lnTo>
                    <a:pt x="35" y="0"/>
                  </a:lnTo>
                  <a:lnTo>
                    <a:pt x="7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181" name="Arc 44"/>
            <p:cNvSpPr>
              <a:spLocks/>
            </p:cNvSpPr>
            <p:nvPr/>
          </p:nvSpPr>
          <p:spPr bwMode="auto">
            <a:xfrm>
              <a:off x="2193447" y="5350783"/>
              <a:ext cx="229063" cy="231148"/>
            </a:xfrm>
            <a:custGeom>
              <a:avLst/>
              <a:gdLst>
                <a:gd name="G0" fmla="+- 0 0 0"/>
                <a:gd name="G1" fmla="+- 0 0 0"/>
                <a:gd name="G2" fmla="+- 21600 0 0"/>
                <a:gd name="T0" fmla="*/ 21386 w 21386"/>
                <a:gd name="T1" fmla="*/ 3036 h 21600"/>
                <a:gd name="T2" fmla="*/ 0 w 21386"/>
                <a:gd name="T3" fmla="*/ 21600 h 21600"/>
                <a:gd name="T4" fmla="*/ 0 w 21386"/>
                <a:gd name="T5" fmla="*/ 0 h 21600"/>
              </a:gdLst>
              <a:ahLst/>
              <a:cxnLst>
                <a:cxn ang="0">
                  <a:pos x="T0" y="T1"/>
                </a:cxn>
                <a:cxn ang="0">
                  <a:pos x="T2" y="T3"/>
                </a:cxn>
                <a:cxn ang="0">
                  <a:pos x="T4" y="T5"/>
                </a:cxn>
              </a:cxnLst>
              <a:rect l="0" t="0" r="r" b="b"/>
              <a:pathLst>
                <a:path w="21386" h="21600" fill="none" extrusionOk="0">
                  <a:moveTo>
                    <a:pt x="21385" y="3035"/>
                  </a:moveTo>
                  <a:cubicBezTo>
                    <a:pt x="19873" y="13685"/>
                    <a:pt x="10756" y="21599"/>
                    <a:pt x="0" y="21600"/>
                  </a:cubicBezTo>
                </a:path>
                <a:path w="21386" h="21600" stroke="0" extrusionOk="0">
                  <a:moveTo>
                    <a:pt x="21385" y="3035"/>
                  </a:moveTo>
                  <a:cubicBezTo>
                    <a:pt x="19873" y="13685"/>
                    <a:pt x="10756" y="21599"/>
                    <a:pt x="0" y="21600"/>
                  </a:cubicBezTo>
                  <a:lnTo>
                    <a:pt x="0" y="0"/>
                  </a:lnTo>
                  <a:close/>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82" name="Freeform 45"/>
            <p:cNvSpPr>
              <a:spLocks/>
            </p:cNvSpPr>
            <p:nvPr/>
          </p:nvSpPr>
          <p:spPr bwMode="auto">
            <a:xfrm>
              <a:off x="2360293" y="5304002"/>
              <a:ext cx="98978" cy="101816"/>
            </a:xfrm>
            <a:custGeom>
              <a:avLst/>
              <a:gdLst>
                <a:gd name="T0" fmla="*/ 70 w 70"/>
                <a:gd name="T1" fmla="*/ 76 h 76"/>
                <a:gd name="T2" fmla="*/ 35 w 70"/>
                <a:gd name="T3" fmla="*/ 64 h 76"/>
                <a:gd name="T4" fmla="*/ 0 w 70"/>
                <a:gd name="T5" fmla="*/ 76 h 76"/>
                <a:gd name="T6" fmla="*/ 35 w 70"/>
                <a:gd name="T7" fmla="*/ 0 h 76"/>
                <a:gd name="T8" fmla="*/ 70 w 70"/>
                <a:gd name="T9" fmla="*/ 76 h 76"/>
              </a:gdLst>
              <a:ahLst/>
              <a:cxnLst>
                <a:cxn ang="0">
                  <a:pos x="T0" y="T1"/>
                </a:cxn>
                <a:cxn ang="0">
                  <a:pos x="T2" y="T3"/>
                </a:cxn>
                <a:cxn ang="0">
                  <a:pos x="T4" y="T5"/>
                </a:cxn>
                <a:cxn ang="0">
                  <a:pos x="T6" y="T7"/>
                </a:cxn>
                <a:cxn ang="0">
                  <a:pos x="T8" y="T9"/>
                </a:cxn>
              </a:cxnLst>
              <a:rect l="0" t="0" r="r" b="b"/>
              <a:pathLst>
                <a:path w="70" h="76">
                  <a:moveTo>
                    <a:pt x="70" y="76"/>
                  </a:moveTo>
                  <a:lnTo>
                    <a:pt x="35" y="64"/>
                  </a:lnTo>
                  <a:lnTo>
                    <a:pt x="0" y="76"/>
                  </a:lnTo>
                  <a:lnTo>
                    <a:pt x="35" y="0"/>
                  </a:lnTo>
                  <a:lnTo>
                    <a:pt x="7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183" name="Freeform 46"/>
            <p:cNvSpPr>
              <a:spLocks/>
            </p:cNvSpPr>
            <p:nvPr/>
          </p:nvSpPr>
          <p:spPr bwMode="auto">
            <a:xfrm>
              <a:off x="2097298" y="5317762"/>
              <a:ext cx="180987" cy="165106"/>
            </a:xfrm>
            <a:custGeom>
              <a:avLst/>
              <a:gdLst>
                <a:gd name="T0" fmla="*/ 64 w 127"/>
                <a:gd name="T1" fmla="*/ 0 h 119"/>
                <a:gd name="T2" fmla="*/ 0 w 127"/>
                <a:gd name="T3" fmla="*/ 119 h 119"/>
                <a:gd name="T4" fmla="*/ 127 w 127"/>
                <a:gd name="T5" fmla="*/ 119 h 119"/>
                <a:gd name="T6" fmla="*/ 64 w 127"/>
                <a:gd name="T7" fmla="*/ 0 h 119"/>
              </a:gdLst>
              <a:ahLst/>
              <a:cxnLst>
                <a:cxn ang="0">
                  <a:pos x="T0" y="T1"/>
                </a:cxn>
                <a:cxn ang="0">
                  <a:pos x="T2" y="T3"/>
                </a:cxn>
                <a:cxn ang="0">
                  <a:pos x="T4" y="T5"/>
                </a:cxn>
                <a:cxn ang="0">
                  <a:pos x="T6" y="T7"/>
                </a:cxn>
              </a:cxnLst>
              <a:rect l="0" t="0" r="r" b="b"/>
              <a:pathLst>
                <a:path w="127" h="119">
                  <a:moveTo>
                    <a:pt x="64" y="0"/>
                  </a:moveTo>
                  <a:lnTo>
                    <a:pt x="0" y="119"/>
                  </a:lnTo>
                  <a:lnTo>
                    <a:pt x="127" y="119"/>
                  </a:lnTo>
                  <a:lnTo>
                    <a:pt x="64" y="0"/>
                  </a:lnTo>
                  <a:close/>
                </a:path>
              </a:pathLst>
            </a:custGeom>
            <a:solidFill>
              <a:srgbClr val="FFFFFF"/>
            </a:solidFill>
            <a:ln w="793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7184" name="Line 47"/>
            <p:cNvSpPr>
              <a:spLocks noChangeShapeType="1"/>
            </p:cNvSpPr>
            <p:nvPr/>
          </p:nvSpPr>
          <p:spPr bwMode="auto">
            <a:xfrm>
              <a:off x="2532798" y="5089365"/>
              <a:ext cx="393082" cy="33021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85" name="Line 48"/>
            <p:cNvSpPr>
              <a:spLocks noChangeShapeType="1"/>
            </p:cNvSpPr>
            <p:nvPr/>
          </p:nvSpPr>
          <p:spPr bwMode="auto">
            <a:xfrm flipV="1">
              <a:off x="1667453" y="4737139"/>
              <a:ext cx="161192" cy="42102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86" name="Freeform 49"/>
            <p:cNvSpPr>
              <a:spLocks/>
            </p:cNvSpPr>
            <p:nvPr/>
          </p:nvSpPr>
          <p:spPr bwMode="auto">
            <a:xfrm>
              <a:off x="1458187" y="4682104"/>
              <a:ext cx="1518595" cy="170609"/>
            </a:xfrm>
            <a:custGeom>
              <a:avLst/>
              <a:gdLst>
                <a:gd name="T0" fmla="*/ 0 w 1072"/>
                <a:gd name="T1" fmla="*/ 104 h 123"/>
                <a:gd name="T2" fmla="*/ 83 w 1072"/>
                <a:gd name="T3" fmla="*/ 123 h 123"/>
                <a:gd name="T4" fmla="*/ 212 w 1072"/>
                <a:gd name="T5" fmla="*/ 78 h 123"/>
                <a:gd name="T6" fmla="*/ 236 w 1072"/>
                <a:gd name="T7" fmla="*/ 36 h 123"/>
                <a:gd name="T8" fmla="*/ 337 w 1072"/>
                <a:gd name="T9" fmla="*/ 32 h 123"/>
                <a:gd name="T10" fmla="*/ 413 w 1072"/>
                <a:gd name="T11" fmla="*/ 51 h 123"/>
                <a:gd name="T12" fmla="*/ 474 w 1072"/>
                <a:gd name="T13" fmla="*/ 74 h 123"/>
                <a:gd name="T14" fmla="*/ 542 w 1072"/>
                <a:gd name="T15" fmla="*/ 44 h 123"/>
                <a:gd name="T16" fmla="*/ 627 w 1072"/>
                <a:gd name="T17" fmla="*/ 66 h 123"/>
                <a:gd name="T18" fmla="*/ 715 w 1072"/>
                <a:gd name="T19" fmla="*/ 25 h 123"/>
                <a:gd name="T20" fmla="*/ 791 w 1072"/>
                <a:gd name="T21" fmla="*/ 0 h 123"/>
                <a:gd name="T22" fmla="*/ 879 w 1072"/>
                <a:gd name="T23" fmla="*/ 29 h 123"/>
                <a:gd name="T24" fmla="*/ 1004 w 1072"/>
                <a:gd name="T25" fmla="*/ 29 h 123"/>
                <a:gd name="T26" fmla="*/ 1036 w 1072"/>
                <a:gd name="T27" fmla="*/ 32 h 123"/>
                <a:gd name="T28" fmla="*/ 1072 w 1072"/>
                <a:gd name="T29" fmla="*/ 2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2" h="123">
                  <a:moveTo>
                    <a:pt x="0" y="104"/>
                  </a:moveTo>
                  <a:lnTo>
                    <a:pt x="83" y="123"/>
                  </a:lnTo>
                  <a:lnTo>
                    <a:pt x="212" y="78"/>
                  </a:lnTo>
                  <a:lnTo>
                    <a:pt x="236" y="36"/>
                  </a:lnTo>
                  <a:lnTo>
                    <a:pt x="337" y="32"/>
                  </a:lnTo>
                  <a:lnTo>
                    <a:pt x="413" y="51"/>
                  </a:lnTo>
                  <a:lnTo>
                    <a:pt x="474" y="74"/>
                  </a:lnTo>
                  <a:lnTo>
                    <a:pt x="542" y="44"/>
                  </a:lnTo>
                  <a:lnTo>
                    <a:pt x="627" y="66"/>
                  </a:lnTo>
                  <a:lnTo>
                    <a:pt x="715" y="25"/>
                  </a:lnTo>
                  <a:lnTo>
                    <a:pt x="791" y="0"/>
                  </a:lnTo>
                  <a:lnTo>
                    <a:pt x="879" y="29"/>
                  </a:lnTo>
                  <a:lnTo>
                    <a:pt x="1004" y="29"/>
                  </a:lnTo>
                  <a:lnTo>
                    <a:pt x="1036" y="32"/>
                  </a:lnTo>
                  <a:lnTo>
                    <a:pt x="1072" y="29"/>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90" name="Rectangle 53"/>
            <p:cNvSpPr>
              <a:spLocks noChangeArrowheads="1"/>
            </p:cNvSpPr>
            <p:nvPr/>
          </p:nvSpPr>
          <p:spPr bwMode="auto">
            <a:xfrm>
              <a:off x="652229" y="3779526"/>
              <a:ext cx="845550" cy="3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Entrada</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191" name="Rectangle 54"/>
            <p:cNvSpPr>
              <a:spLocks noChangeArrowheads="1"/>
            </p:cNvSpPr>
            <p:nvPr/>
          </p:nvSpPr>
          <p:spPr bwMode="auto">
            <a:xfrm>
              <a:off x="1141460" y="5557165"/>
              <a:ext cx="661734" cy="3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Purga</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192" name="Rectangle 55"/>
            <p:cNvSpPr>
              <a:spLocks noChangeArrowheads="1"/>
            </p:cNvSpPr>
            <p:nvPr/>
          </p:nvSpPr>
          <p:spPr bwMode="auto">
            <a:xfrm>
              <a:off x="3053135" y="5370045"/>
              <a:ext cx="726777" cy="3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000" b="0" i="0" u="none" strike="noStrike" cap="none" normalizeH="0" baseline="0" smtClean="0">
                  <a:ln>
                    <a:noFill/>
                  </a:ln>
                  <a:solidFill>
                    <a:srgbClr val="000000"/>
                  </a:solidFill>
                  <a:effectLst/>
                  <a:latin typeface="Times New Roman" pitchFamily="18" charset="0"/>
                  <a:cs typeface="Arial" pitchFamily="34" charset="0"/>
                </a:rPr>
                <a:t>Manto</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7295" name="Freeform 201"/>
            <p:cNvSpPr>
              <a:spLocks/>
            </p:cNvSpPr>
            <p:nvPr/>
          </p:nvSpPr>
          <p:spPr bwMode="auto">
            <a:xfrm>
              <a:off x="1192363" y="4186787"/>
              <a:ext cx="2019136" cy="1730860"/>
            </a:xfrm>
            <a:custGeom>
              <a:avLst/>
              <a:gdLst>
                <a:gd name="T0" fmla="*/ 0 w 1427"/>
                <a:gd name="T1" fmla="*/ 0 h 1258"/>
                <a:gd name="T2" fmla="*/ 0 w 1427"/>
                <a:gd name="T3" fmla="*/ 256 h 1258"/>
                <a:gd name="T4" fmla="*/ 599 w 1427"/>
                <a:gd name="T5" fmla="*/ 1258 h 1258"/>
                <a:gd name="T6" fmla="*/ 812 w 1427"/>
                <a:gd name="T7" fmla="*/ 1258 h 1258"/>
                <a:gd name="T8" fmla="*/ 1427 w 1427"/>
                <a:gd name="T9" fmla="*/ 230 h 1258"/>
                <a:gd name="T10" fmla="*/ 1427 w 1427"/>
                <a:gd name="T11" fmla="*/ 0 h 1258"/>
                <a:gd name="T12" fmla="*/ 1354 w 1427"/>
                <a:gd name="T13" fmla="*/ 0 h 1258"/>
                <a:gd name="T14" fmla="*/ 1354 w 1427"/>
                <a:gd name="T15" fmla="*/ 226 h 1258"/>
                <a:gd name="T16" fmla="*/ 780 w 1427"/>
                <a:gd name="T17" fmla="*/ 1202 h 1258"/>
                <a:gd name="T18" fmla="*/ 631 w 1427"/>
                <a:gd name="T19" fmla="*/ 1202 h 1258"/>
                <a:gd name="T20" fmla="*/ 44 w 1427"/>
                <a:gd name="T21" fmla="*/ 249 h 1258"/>
                <a:gd name="T22" fmla="*/ 44 w 1427"/>
                <a:gd name="T23" fmla="*/ 4 h 1258"/>
                <a:gd name="T24" fmla="*/ 0 w 1427"/>
                <a:gd name="T25"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7" h="1258">
                  <a:moveTo>
                    <a:pt x="0" y="0"/>
                  </a:moveTo>
                  <a:lnTo>
                    <a:pt x="0" y="256"/>
                  </a:lnTo>
                  <a:lnTo>
                    <a:pt x="599" y="1258"/>
                  </a:lnTo>
                  <a:lnTo>
                    <a:pt x="812" y="1258"/>
                  </a:lnTo>
                  <a:lnTo>
                    <a:pt x="1427" y="230"/>
                  </a:lnTo>
                  <a:lnTo>
                    <a:pt x="1427" y="0"/>
                  </a:lnTo>
                  <a:lnTo>
                    <a:pt x="1354" y="0"/>
                  </a:lnTo>
                  <a:lnTo>
                    <a:pt x="1354" y="226"/>
                  </a:lnTo>
                  <a:lnTo>
                    <a:pt x="780" y="1202"/>
                  </a:lnTo>
                  <a:lnTo>
                    <a:pt x="631" y="1202"/>
                  </a:lnTo>
                  <a:lnTo>
                    <a:pt x="44" y="249"/>
                  </a:lnTo>
                  <a:lnTo>
                    <a:pt x="44" y="4"/>
                  </a:lnTo>
                  <a:lnTo>
                    <a:pt x="0" y="0"/>
                  </a:lnTo>
                  <a:close/>
                </a:path>
              </a:pathLst>
            </a:custGeom>
            <a:blipFill dpi="0" rotWithShape="0">
              <a:blip r:embed="rId4"/>
              <a:srcRect/>
              <a:tile tx="0" ty="0" sx="100000" sy="100000" flip="none" algn="tl"/>
            </a:blipFill>
            <a:ln w="793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grpSp>
          <p:nvGrpSpPr>
            <p:cNvPr id="7298" name="Group 215"/>
            <p:cNvGrpSpPr>
              <a:grpSpLocks/>
            </p:cNvGrpSpPr>
            <p:nvPr/>
          </p:nvGrpSpPr>
          <p:grpSpPr bwMode="auto">
            <a:xfrm>
              <a:off x="1656142" y="4398673"/>
              <a:ext cx="506199" cy="211887"/>
              <a:chOff x="1511" y="3359"/>
              <a:chExt cx="179" cy="77"/>
            </a:xfrm>
          </p:grpSpPr>
          <p:sp>
            <p:nvSpPr>
              <p:cNvPr id="7303" name="Line 211"/>
              <p:cNvSpPr>
                <a:spLocks noChangeShapeType="1"/>
              </p:cNvSpPr>
              <p:nvPr/>
            </p:nvSpPr>
            <p:spPr bwMode="auto">
              <a:xfrm>
                <a:off x="1511" y="3359"/>
                <a:ext cx="179" cy="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304" name="Line 212"/>
              <p:cNvSpPr>
                <a:spLocks noChangeShapeType="1"/>
              </p:cNvSpPr>
              <p:nvPr/>
            </p:nvSpPr>
            <p:spPr bwMode="auto">
              <a:xfrm>
                <a:off x="1549" y="3388"/>
                <a:ext cx="103" cy="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305" name="Line 213"/>
              <p:cNvSpPr>
                <a:spLocks noChangeShapeType="1"/>
              </p:cNvSpPr>
              <p:nvPr/>
            </p:nvSpPr>
            <p:spPr bwMode="auto">
              <a:xfrm>
                <a:off x="1581" y="3410"/>
                <a:ext cx="39" cy="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306" name="Line 214"/>
              <p:cNvSpPr>
                <a:spLocks noChangeShapeType="1"/>
              </p:cNvSpPr>
              <p:nvPr/>
            </p:nvSpPr>
            <p:spPr bwMode="auto">
              <a:xfrm>
                <a:off x="1599" y="3435"/>
                <a:ext cx="14" cy="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grpSp>
      <p:sp>
        <p:nvSpPr>
          <p:cNvPr id="92" name="91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93" name="92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94" name="CuadroTexto 93"/>
          <p:cNvSpPr txBox="1"/>
          <p:nvPr/>
        </p:nvSpPr>
        <p:spPr>
          <a:xfrm>
            <a:off x="3419872" y="6093296"/>
            <a:ext cx="1728192" cy="246221"/>
          </a:xfrm>
          <a:prstGeom prst="rect">
            <a:avLst/>
          </a:prstGeom>
          <a:noFill/>
        </p:spPr>
        <p:txBody>
          <a:bodyPr wrap="square" rtlCol="0">
            <a:spAutoFit/>
          </a:bodyPr>
          <a:lstStyle/>
          <a:p>
            <a:r>
              <a:rPr lang="es-ES" sz="1000" dirty="0" smtClean="0"/>
              <a:t>IMTA, 1996 </a:t>
            </a:r>
            <a:endParaRPr lang="es-ES" sz="1000" dirty="0"/>
          </a:p>
        </p:txBody>
      </p:sp>
    </p:spTree>
    <p:extLst>
      <p:ext uri="{BB962C8B-B14F-4D97-AF65-F5344CB8AC3E}">
        <p14:creationId xmlns:p14="http://schemas.microsoft.com/office/powerpoint/2010/main" val="138345626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95536" y="1844824"/>
            <a:ext cx="7992888" cy="4708981"/>
          </a:xfrm>
          <a:prstGeom prst="rect">
            <a:avLst/>
          </a:prstGeom>
        </p:spPr>
        <p:txBody>
          <a:bodyPr wrap="square">
            <a:spAutoFit/>
          </a:bodyPr>
          <a:lstStyle/>
          <a:p>
            <a:pPr marL="0" lvl="2"/>
            <a:r>
              <a:rPr lang="es-ES_tradnl" b="1" dirty="0" smtClean="0"/>
              <a:t>SEDIMENTADORES DE PLACAS O TUBOS</a:t>
            </a:r>
          </a:p>
          <a:p>
            <a:endParaRPr lang="es-ES_tradnl" dirty="0" smtClean="0"/>
          </a:p>
          <a:p>
            <a:r>
              <a:rPr lang="es-ES_tradnl" dirty="0" smtClean="0"/>
              <a:t>La </a:t>
            </a:r>
            <a:r>
              <a:rPr lang="es-ES_tradnl" dirty="0"/>
              <a:t>eficiencia de la sedimentación de partículas en un flujo horizontal o vertical depende del área disponible para la sedimentación, por lo tanto, la eficiencia puede mejorarse incrementando esta área</a:t>
            </a:r>
            <a:r>
              <a:rPr lang="es-ES_tradnl" dirty="0" smtClean="0"/>
              <a:t>.</a:t>
            </a:r>
          </a:p>
          <a:p>
            <a:endParaRPr lang="es-ES_tradnl" dirty="0"/>
          </a:p>
          <a:p>
            <a:r>
              <a:rPr lang="es-ES_tradnl" dirty="0" smtClean="0"/>
              <a:t> </a:t>
            </a:r>
            <a:r>
              <a:rPr lang="es-ES_tradnl" dirty="0"/>
              <a:t>Algunos tanques tienen pisos múltiples para lograr esto. Una alternativa exitosa ha sido el desarrollo de estructuras ligeras con superficies inclinadas estrechamente espaciadas. </a:t>
            </a:r>
            <a:endParaRPr lang="es-ES_tradnl" dirty="0" smtClean="0"/>
          </a:p>
          <a:p>
            <a:endParaRPr lang="es-ES_tradnl" dirty="0"/>
          </a:p>
          <a:p>
            <a:r>
              <a:rPr lang="es-ES_tradnl" dirty="0" smtClean="0"/>
              <a:t>Las </a:t>
            </a:r>
            <a:r>
              <a:rPr lang="es-ES_tradnl" dirty="0"/>
              <a:t>condiciones de flujo en los canales entre la superficie inclinada debe ser laminar. En la práctica, el número de Reynolds (</a:t>
            </a:r>
            <a:r>
              <a:rPr lang="es-ES_tradnl" dirty="0" err="1"/>
              <a:t>Nre</a:t>
            </a:r>
            <a:r>
              <a:rPr lang="es-ES_tradnl" dirty="0"/>
              <a:t>) debe ser menor a 500</a:t>
            </a:r>
            <a:r>
              <a:rPr lang="es-ES_tradnl" dirty="0" smtClean="0"/>
              <a:t>.</a:t>
            </a:r>
            <a:r>
              <a:rPr lang="es-ES_tradnl" sz="1200" dirty="0"/>
              <a:t> </a:t>
            </a:r>
            <a:endParaRPr lang="es-ES_tradnl" sz="1200" dirty="0" smtClean="0"/>
          </a:p>
          <a:p>
            <a:endParaRPr lang="es-ES_tradnl" dirty="0"/>
          </a:p>
          <a:p>
            <a:r>
              <a:rPr lang="es-ES_tradnl" dirty="0"/>
              <a:t>Algunos diseños incorporan el uso de placas o tubos de diámetro muy pequeño en los tanques de sedimentación. </a:t>
            </a:r>
          </a:p>
          <a:p>
            <a:endParaRPr lang="es-MX" dirty="0"/>
          </a:p>
          <a:p>
            <a:endParaRPr lang="es-MX" sz="1200" dirty="0"/>
          </a:p>
        </p:txBody>
      </p:sp>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6871" y="1296344"/>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Tree>
    <p:extLst>
      <p:ext uri="{BB962C8B-B14F-4D97-AF65-F5344CB8AC3E}">
        <p14:creationId xmlns:p14="http://schemas.microsoft.com/office/powerpoint/2010/main" val="341267148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467544" y="1981200"/>
            <a:ext cx="3312368" cy="1846659"/>
          </a:xfrm>
          <a:prstGeom prst="rect">
            <a:avLst/>
          </a:prstGeom>
        </p:spPr>
        <p:txBody>
          <a:bodyPr wrap="square">
            <a:spAutoFit/>
          </a:bodyPr>
          <a:lstStyle/>
          <a:p>
            <a:pPr algn="just"/>
            <a:r>
              <a:rPr lang="es-ES_tradnl" sz="1600" b="1" dirty="0" smtClean="0"/>
              <a:t>Los </a:t>
            </a:r>
            <a:r>
              <a:rPr lang="es-ES_tradnl" sz="1600" b="1" dirty="0"/>
              <a:t>tubos de unos pocos centímetros de diámetro ofrecen condiciones hidráulicas óptimas para la clarificación y máxima estabilidad hidráulica, además reducen el tiempo de residencia del agua. </a:t>
            </a:r>
            <a:endParaRPr lang="es-ES_tradnl" sz="1600" b="1" dirty="0" smtClean="0"/>
          </a:p>
          <a:p>
            <a:endParaRPr lang="es-ES_tradnl" dirty="0"/>
          </a:p>
        </p:txBody>
      </p:sp>
      <p:pic>
        <p:nvPicPr>
          <p:cNvPr id="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990842"/>
            <a:ext cx="4680520" cy="418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467544" y="4581128"/>
            <a:ext cx="3312368" cy="1077218"/>
          </a:xfrm>
          <a:prstGeom prst="rect">
            <a:avLst/>
          </a:prstGeom>
        </p:spPr>
        <p:txBody>
          <a:bodyPr wrap="square">
            <a:spAutoFit/>
          </a:bodyPr>
          <a:lstStyle/>
          <a:p>
            <a:pPr algn="just"/>
            <a:r>
              <a:rPr lang="es-ES_tradnl" sz="1600" b="1" dirty="0"/>
              <a:t>Los módulos de placas inclinadas de 60° pueden añadirse a instalaciones existentes para aumentar el rendimiento en la clarificación.</a:t>
            </a:r>
            <a:endParaRPr lang="es-MX" sz="1600" b="1" dirty="0"/>
          </a:p>
        </p:txBody>
      </p:sp>
      <p:sp>
        <p:nvSpPr>
          <p:cNvPr id="6" name="5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8" name="7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9" name="CuadroTexto 8"/>
          <p:cNvSpPr txBox="1"/>
          <p:nvPr/>
        </p:nvSpPr>
        <p:spPr>
          <a:xfrm>
            <a:off x="7164288" y="6453336"/>
            <a:ext cx="1728192" cy="246221"/>
          </a:xfrm>
          <a:prstGeom prst="rect">
            <a:avLst/>
          </a:prstGeom>
          <a:noFill/>
        </p:spPr>
        <p:txBody>
          <a:bodyPr wrap="square" rtlCol="0">
            <a:spAutoFit/>
          </a:bodyPr>
          <a:lstStyle/>
          <a:p>
            <a:r>
              <a:rPr lang="es-ES" sz="1000" dirty="0" smtClean="0"/>
              <a:t>Elaboraci</a:t>
            </a:r>
            <a:r>
              <a:rPr lang="es-ES" sz="1000" dirty="0" smtClean="0"/>
              <a:t>ón propia</a:t>
            </a:r>
            <a:endParaRPr lang="es-ES" sz="1000" dirty="0"/>
          </a:p>
        </p:txBody>
      </p:sp>
    </p:spTree>
    <p:extLst>
      <p:ext uri="{BB962C8B-B14F-4D97-AF65-F5344CB8AC3E}">
        <p14:creationId xmlns:p14="http://schemas.microsoft.com/office/powerpoint/2010/main" val="389905273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025235"/>
            <a:ext cx="8848853" cy="392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6" name="CuadroTexto 5"/>
          <p:cNvSpPr txBox="1"/>
          <p:nvPr/>
        </p:nvSpPr>
        <p:spPr>
          <a:xfrm>
            <a:off x="1115616" y="5949280"/>
            <a:ext cx="1728192" cy="246221"/>
          </a:xfrm>
          <a:prstGeom prst="rect">
            <a:avLst/>
          </a:prstGeom>
          <a:noFill/>
        </p:spPr>
        <p:txBody>
          <a:bodyPr wrap="square" rtlCol="0">
            <a:spAutoFit/>
          </a:bodyPr>
          <a:lstStyle/>
          <a:p>
            <a:r>
              <a:rPr lang="es-ES" sz="1000" dirty="0" smtClean="0"/>
              <a:t>Elaboraci</a:t>
            </a:r>
            <a:r>
              <a:rPr lang="es-ES" sz="1000" dirty="0" smtClean="0"/>
              <a:t>ón propia</a:t>
            </a:r>
            <a:endParaRPr lang="es-ES" sz="1000" dirty="0"/>
          </a:p>
        </p:txBody>
      </p:sp>
    </p:spTree>
    <p:extLst>
      <p:ext uri="{BB962C8B-B14F-4D97-AF65-F5344CB8AC3E}">
        <p14:creationId xmlns:p14="http://schemas.microsoft.com/office/powerpoint/2010/main" val="7800297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Rectángulo"/>
          <p:cNvSpPr/>
          <p:nvPr/>
        </p:nvSpPr>
        <p:spPr>
          <a:xfrm>
            <a:off x="683568" y="2204864"/>
            <a:ext cx="7704856" cy="4247317"/>
          </a:xfrm>
          <a:prstGeom prst="rect">
            <a:avLst/>
          </a:prstGeom>
        </p:spPr>
        <p:txBody>
          <a:bodyPr wrap="square">
            <a:spAutoFit/>
          </a:bodyPr>
          <a:lstStyle/>
          <a:p>
            <a:pPr marL="0" lvl="2"/>
            <a:r>
              <a:rPr lang="es-ES_tradnl" b="1" dirty="0" smtClean="0"/>
              <a:t>UNIDADES DE SUSPENSIÓN HIDRÁULICA</a:t>
            </a:r>
            <a:endParaRPr lang="es-MX" b="1" dirty="0" smtClean="0"/>
          </a:p>
          <a:p>
            <a:endParaRPr lang="es-ES_tradnl" dirty="0" smtClean="0"/>
          </a:p>
          <a:p>
            <a:endParaRPr lang="es-ES_tradnl" dirty="0"/>
          </a:p>
          <a:p>
            <a:r>
              <a:rPr lang="es-ES_tradnl" dirty="0" smtClean="0"/>
              <a:t>Estas </a:t>
            </a:r>
            <a:r>
              <a:rPr lang="es-ES_tradnl" dirty="0"/>
              <a:t>unidades fueron las primeras que se construyeron y su uso es muy común. </a:t>
            </a:r>
            <a:endParaRPr lang="es-ES_tradnl" dirty="0" smtClean="0"/>
          </a:p>
          <a:p>
            <a:endParaRPr lang="es-ES_tradnl" dirty="0"/>
          </a:p>
          <a:p>
            <a:r>
              <a:rPr lang="es-ES_tradnl" dirty="0" smtClean="0"/>
              <a:t>Su </a:t>
            </a:r>
            <a:r>
              <a:rPr lang="es-ES_tradnl" dirty="0"/>
              <a:t>principal característica es que en la medida en que asciende el agua floculada, disminuye el gradiente de velocidad conforme el área aumenta, manteniendo así un manto de lodos hidráulicamente suspendido y permitiendo la floculación. </a:t>
            </a:r>
            <a:endParaRPr lang="es-ES_tradnl" dirty="0" smtClean="0"/>
          </a:p>
          <a:p>
            <a:endParaRPr lang="es-ES_tradnl" dirty="0"/>
          </a:p>
          <a:p>
            <a:r>
              <a:rPr lang="es-ES_tradnl" dirty="0" smtClean="0"/>
              <a:t>Para </a:t>
            </a:r>
            <a:r>
              <a:rPr lang="es-ES_tradnl" dirty="0"/>
              <a:t>obtener una buena eficiencia debe tenerse especial cuidado en la forma de entrada del agua, ya que el exceso de turbulencia puede producir perturbaciones que afectan todo el manto de lodos.</a:t>
            </a:r>
            <a:endParaRPr lang="es-MX" sz="1200" dirty="0"/>
          </a:p>
          <a:p>
            <a:r>
              <a:rPr lang="es-ES_tradnl" dirty="0"/>
              <a:t> </a:t>
            </a:r>
            <a:endParaRPr lang="es-MX" sz="1200" dirty="0"/>
          </a:p>
          <a:p>
            <a:r>
              <a:rPr lang="es-ES_tradnl" dirty="0"/>
              <a:t> </a:t>
            </a:r>
            <a:endParaRPr lang="es-MX" sz="1200" dirty="0"/>
          </a:p>
        </p:txBody>
      </p:sp>
    </p:spTree>
    <p:extLst>
      <p:ext uri="{BB962C8B-B14F-4D97-AF65-F5344CB8AC3E}">
        <p14:creationId xmlns:p14="http://schemas.microsoft.com/office/powerpoint/2010/main" val="41633327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Rectángulo"/>
          <p:cNvSpPr/>
          <p:nvPr/>
        </p:nvSpPr>
        <p:spPr>
          <a:xfrm>
            <a:off x="648373" y="1794244"/>
            <a:ext cx="7704856" cy="5078313"/>
          </a:xfrm>
          <a:prstGeom prst="rect">
            <a:avLst/>
          </a:prstGeom>
        </p:spPr>
        <p:txBody>
          <a:bodyPr wrap="square">
            <a:spAutoFit/>
          </a:bodyPr>
          <a:lstStyle/>
          <a:p>
            <a:pPr marL="0" lvl="2"/>
            <a:r>
              <a:rPr lang="es-ES_tradnl" b="1" dirty="0" smtClean="0"/>
              <a:t>UNIDADES DE SUSPENSIÓN MECÁNICA</a:t>
            </a:r>
            <a:endParaRPr lang="es-MX" b="1" dirty="0" smtClean="0"/>
          </a:p>
          <a:p>
            <a:endParaRPr lang="es-ES_tradnl" dirty="0" smtClean="0"/>
          </a:p>
          <a:p>
            <a:r>
              <a:rPr lang="es-ES_tradnl" dirty="0" smtClean="0"/>
              <a:t>Las </a:t>
            </a:r>
            <a:r>
              <a:rPr lang="es-ES_tradnl" dirty="0"/>
              <a:t>unidades que usan sistemas mecánicos para mantener el manto de lodos en suspensión pueden ser en general de tres clases: </a:t>
            </a:r>
            <a:r>
              <a:rPr lang="es-ES_tradnl" b="1" dirty="0"/>
              <a:t>de agitación, de separación dinámica y pulsantes o de vacío</a:t>
            </a:r>
            <a:r>
              <a:rPr lang="es-ES_tradnl" dirty="0"/>
              <a:t>.</a:t>
            </a:r>
            <a:endParaRPr lang="es-MX" sz="1200" dirty="0"/>
          </a:p>
          <a:p>
            <a:r>
              <a:rPr lang="es-ES_tradnl" dirty="0"/>
              <a:t> </a:t>
            </a:r>
            <a:endParaRPr lang="es-MX" sz="1200" dirty="0"/>
          </a:p>
          <a:p>
            <a:r>
              <a:rPr lang="es-ES_tradnl" dirty="0"/>
              <a:t>Las unidades con </a:t>
            </a:r>
            <a:r>
              <a:rPr lang="es-ES_tradnl" b="1" dirty="0"/>
              <a:t>agitación simple</a:t>
            </a:r>
            <a:r>
              <a:rPr lang="es-ES_tradnl" dirty="0"/>
              <a:t> consisten en tanques circulares, en los cuales el agua es introducida por la parte inferior, de tal forma que se distribuya en el fondo. </a:t>
            </a:r>
            <a:endParaRPr lang="es-ES_tradnl" dirty="0" smtClean="0"/>
          </a:p>
          <a:p>
            <a:endParaRPr lang="es-ES_tradnl" dirty="0"/>
          </a:p>
          <a:p>
            <a:r>
              <a:rPr lang="es-ES_tradnl" dirty="0" smtClean="0"/>
              <a:t>En </a:t>
            </a:r>
            <a:r>
              <a:rPr lang="es-ES_tradnl" dirty="0"/>
              <a:t>general cuentan con un agitador mecánico que gira lentamente y mantiene las partículas en suspensión, recolectando los lodos en una tolva de donde son removidos periódicamente. </a:t>
            </a:r>
            <a:endParaRPr lang="es-ES_tradnl" dirty="0" smtClean="0"/>
          </a:p>
          <a:p>
            <a:endParaRPr lang="es-ES_tradnl" dirty="0"/>
          </a:p>
          <a:p>
            <a:r>
              <a:rPr lang="es-ES_tradnl" dirty="0" smtClean="0"/>
              <a:t>El </a:t>
            </a:r>
            <a:r>
              <a:rPr lang="es-ES_tradnl" dirty="0"/>
              <a:t>agua asciende hasta las canaletas periféricas superiores, permitiendo la floculación de las partículas en el manto de lodos.</a:t>
            </a:r>
            <a:endParaRPr lang="es-MX" sz="1200" dirty="0"/>
          </a:p>
          <a:p>
            <a:r>
              <a:rPr lang="es-ES_tradnl" dirty="0"/>
              <a:t> </a:t>
            </a:r>
            <a:endParaRPr lang="es-MX" sz="1200" dirty="0"/>
          </a:p>
          <a:p>
            <a:r>
              <a:rPr lang="es-ES_tradnl" dirty="0"/>
              <a:t> </a:t>
            </a:r>
            <a:endParaRPr lang="es-MX" sz="1200" dirty="0"/>
          </a:p>
        </p:txBody>
      </p:sp>
    </p:spTree>
    <p:extLst>
      <p:ext uri="{BB962C8B-B14F-4D97-AF65-F5344CB8AC3E}">
        <p14:creationId xmlns:p14="http://schemas.microsoft.com/office/powerpoint/2010/main" val="215009324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Rectángulo"/>
          <p:cNvSpPr/>
          <p:nvPr/>
        </p:nvSpPr>
        <p:spPr>
          <a:xfrm>
            <a:off x="648373" y="1794244"/>
            <a:ext cx="7704856" cy="5078313"/>
          </a:xfrm>
          <a:prstGeom prst="rect">
            <a:avLst/>
          </a:prstGeom>
        </p:spPr>
        <p:txBody>
          <a:bodyPr wrap="square">
            <a:spAutoFit/>
          </a:bodyPr>
          <a:lstStyle/>
          <a:p>
            <a:pPr marL="0" lvl="2"/>
            <a:r>
              <a:rPr lang="es-ES_tradnl" b="1" dirty="0" smtClean="0"/>
              <a:t>UNIDADES DE SUSPENSIÓN MECÁNICA</a:t>
            </a:r>
            <a:endParaRPr lang="es-MX" b="1" dirty="0" smtClean="0"/>
          </a:p>
          <a:p>
            <a:endParaRPr lang="es-ES_tradnl" dirty="0" smtClean="0"/>
          </a:p>
          <a:p>
            <a:r>
              <a:rPr lang="es-ES_tradnl" dirty="0"/>
              <a:t>Las unidades que emplean </a:t>
            </a:r>
            <a:r>
              <a:rPr lang="es-ES_tradnl" b="1" dirty="0"/>
              <a:t>separación dinámica</a:t>
            </a:r>
            <a:r>
              <a:rPr lang="es-ES_tradnl" dirty="0"/>
              <a:t>, utilizan una turbina que gira a alta velocidad impulsando el agua hacia el fondo</a:t>
            </a:r>
            <a:r>
              <a:rPr lang="es-ES_tradnl" dirty="0" smtClean="0"/>
              <a:t>.</a:t>
            </a:r>
          </a:p>
          <a:p>
            <a:endParaRPr lang="es-ES_tradnl" dirty="0"/>
          </a:p>
          <a:p>
            <a:r>
              <a:rPr lang="es-ES_tradnl" dirty="0" smtClean="0"/>
              <a:t>Las </a:t>
            </a:r>
            <a:r>
              <a:rPr lang="es-ES_tradnl" dirty="0"/>
              <a:t>partículas que descienden empujadas por la turbina, chocan con las que ascienden con el flujo del tanque. </a:t>
            </a:r>
            <a:endParaRPr lang="es-ES_tradnl" dirty="0" smtClean="0"/>
          </a:p>
          <a:p>
            <a:endParaRPr lang="es-ES_tradnl" dirty="0"/>
          </a:p>
          <a:p>
            <a:r>
              <a:rPr lang="es-ES_tradnl" dirty="0" smtClean="0"/>
              <a:t>En </a:t>
            </a:r>
            <a:r>
              <a:rPr lang="es-ES_tradnl" dirty="0"/>
              <a:t>estos tanques se pueden considerar cuatro zonas: </a:t>
            </a:r>
            <a:r>
              <a:rPr lang="es-ES_tradnl" dirty="0">
                <a:solidFill>
                  <a:srgbClr val="FF0000"/>
                </a:solidFill>
              </a:rPr>
              <a:t>una zona de mezcla y reacción en la parte inferior donde se inyectan los coagulantes, una zona de mezcla lenta, una de floculación</a:t>
            </a:r>
            <a:r>
              <a:rPr lang="es-ES_tradnl" dirty="0"/>
              <a:t> en donde se establece el manto de lodos y por último, una zona de sedimentación en la que el agua clarifica subiendo hasta las canaletas de recolección</a:t>
            </a:r>
            <a:r>
              <a:rPr lang="es-ES_tradnl" dirty="0" smtClean="0"/>
              <a:t>.</a:t>
            </a:r>
          </a:p>
          <a:p>
            <a:endParaRPr lang="es-ES_tradnl" dirty="0"/>
          </a:p>
          <a:p>
            <a:r>
              <a:rPr lang="es-ES_tradnl" dirty="0" smtClean="0"/>
              <a:t> </a:t>
            </a:r>
            <a:r>
              <a:rPr lang="es-ES_tradnl" dirty="0"/>
              <a:t>Los lodos se colectan en una tolva y se extraen automáticamente cada cierto tiempo según la turbiedad del agua.</a:t>
            </a:r>
            <a:endParaRPr lang="es-MX" dirty="0"/>
          </a:p>
          <a:p>
            <a:r>
              <a:rPr lang="es-ES_tradnl" dirty="0"/>
              <a:t> </a:t>
            </a:r>
            <a:endParaRPr lang="es-MX" sz="1200" dirty="0"/>
          </a:p>
          <a:p>
            <a:r>
              <a:rPr lang="es-ES_tradnl" dirty="0"/>
              <a:t> </a:t>
            </a:r>
            <a:endParaRPr lang="es-MX" sz="1200" dirty="0"/>
          </a:p>
        </p:txBody>
      </p:sp>
    </p:spTree>
    <p:extLst>
      <p:ext uri="{BB962C8B-B14F-4D97-AF65-F5344CB8AC3E}">
        <p14:creationId xmlns:p14="http://schemas.microsoft.com/office/powerpoint/2010/main" val="266331421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603192" y="1285711"/>
            <a:ext cx="3024336" cy="369332"/>
          </a:xfrm>
          <a:prstGeom prst="rect">
            <a:avLst/>
          </a:prstGeom>
          <a:solidFill>
            <a:srgbClr val="002060"/>
          </a:solidFill>
        </p:spPr>
        <p:txBody>
          <a:bodyPr wrap="square" rtlCol="0">
            <a:spAutoFit/>
          </a:bodyPr>
          <a:lstStyle/>
          <a:p>
            <a:pPr marL="0" lvl="1"/>
            <a:r>
              <a:rPr lang="es-ES_tradnl" b="1" dirty="0" smtClean="0">
                <a:solidFill>
                  <a:schemeClr val="bg1"/>
                </a:solidFill>
              </a:rPr>
              <a:t>TIPOS DE SEDIMENTADORES</a:t>
            </a:r>
            <a:endParaRPr lang="es-ES_tradnl" b="1" dirty="0">
              <a:solidFill>
                <a:schemeClr val="bg1"/>
              </a:solidFill>
            </a:endParaRPr>
          </a:p>
        </p:txBody>
      </p:sp>
      <p:sp>
        <p:nvSpPr>
          <p:cNvPr id="2" name="1 Rectángulo"/>
          <p:cNvSpPr/>
          <p:nvPr/>
        </p:nvSpPr>
        <p:spPr>
          <a:xfrm>
            <a:off x="648373" y="1794244"/>
            <a:ext cx="7704856" cy="4247317"/>
          </a:xfrm>
          <a:prstGeom prst="rect">
            <a:avLst/>
          </a:prstGeom>
        </p:spPr>
        <p:txBody>
          <a:bodyPr wrap="square">
            <a:spAutoFit/>
          </a:bodyPr>
          <a:lstStyle/>
          <a:p>
            <a:pPr marL="0" lvl="2"/>
            <a:r>
              <a:rPr lang="es-ES_tradnl" b="1" dirty="0" smtClean="0"/>
              <a:t>UNIDADES DE SUSPENSIÓN MECÁNICA</a:t>
            </a:r>
            <a:endParaRPr lang="es-MX" b="1" dirty="0" smtClean="0"/>
          </a:p>
          <a:p>
            <a:endParaRPr lang="es-ES_tradnl" dirty="0" smtClean="0"/>
          </a:p>
          <a:p>
            <a:r>
              <a:rPr lang="es-ES_tradnl" dirty="0"/>
              <a:t>Las unidades de manto de lodos </a:t>
            </a:r>
            <a:r>
              <a:rPr lang="es-ES_tradnl" b="1" dirty="0"/>
              <a:t>pulsantes o de vacío</a:t>
            </a:r>
            <a:r>
              <a:rPr lang="es-ES_tradnl" dirty="0"/>
              <a:t>, consisten esencialmente en un tanque cuadrado o circular en cuyo centro se coloca una campana o cápsula de </a:t>
            </a:r>
            <a:r>
              <a:rPr lang="es-ES_tradnl" dirty="0" smtClean="0"/>
              <a:t>vacío.</a:t>
            </a:r>
          </a:p>
          <a:p>
            <a:r>
              <a:rPr lang="es-ES_tradnl" dirty="0" smtClean="0"/>
              <a:t>En esta campana </a:t>
            </a:r>
            <a:r>
              <a:rPr lang="es-ES_tradnl" dirty="0"/>
              <a:t>se disminuye periódicamente la presión interna con una bomba especial, de modo que el agua ascienda hasta un cierto nivel y luego se descargue en el tanque produciendo la expansión de los lodos, provocando que el exceso de los mismo salga por las tolvas</a:t>
            </a:r>
            <a:r>
              <a:rPr lang="es-ES_tradnl" dirty="0" smtClean="0"/>
              <a:t>.</a:t>
            </a:r>
          </a:p>
          <a:p>
            <a:endParaRPr lang="es-MX" dirty="0"/>
          </a:p>
          <a:p>
            <a:r>
              <a:rPr lang="es-ES_tradnl" dirty="0"/>
              <a:t>Esta expansión periódica y la concentración del manto se usan para mantener homogenizado el lodo, evitando así la formación de grietas que permitan el paso directo de la turbiedad o la compactación de las partículas más pesadas.</a:t>
            </a:r>
            <a:endParaRPr lang="es-MX" dirty="0"/>
          </a:p>
          <a:p>
            <a:r>
              <a:rPr lang="es-ES_tradnl" dirty="0"/>
              <a:t> </a:t>
            </a:r>
            <a:endParaRPr lang="es-MX" sz="1200" dirty="0"/>
          </a:p>
          <a:p>
            <a:r>
              <a:rPr lang="es-ES_tradnl" dirty="0"/>
              <a:t> </a:t>
            </a:r>
            <a:endParaRPr lang="es-MX" sz="1200" dirty="0"/>
          </a:p>
        </p:txBody>
      </p:sp>
    </p:spTree>
    <p:extLst>
      <p:ext uri="{BB962C8B-B14F-4D97-AF65-F5344CB8AC3E}">
        <p14:creationId xmlns:p14="http://schemas.microsoft.com/office/powerpoint/2010/main" val="31820737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579113" y="1772816"/>
            <a:ext cx="8064896" cy="3785652"/>
          </a:xfrm>
          <a:prstGeom prst="rect">
            <a:avLst/>
          </a:prstGeom>
          <a:noFill/>
        </p:spPr>
        <p:txBody>
          <a:bodyPr wrap="square" rtlCol="0">
            <a:spAutoFit/>
          </a:bodyPr>
          <a:lstStyle/>
          <a:p>
            <a:endParaRPr lang="es-ES" sz="2000" dirty="0"/>
          </a:p>
          <a:p>
            <a:r>
              <a:rPr lang="es-ES" sz="2000" dirty="0" smtClean="0"/>
              <a:t>La </a:t>
            </a:r>
            <a:r>
              <a:rPr lang="es-ES" sz="2000" b="1" dirty="0"/>
              <a:t>sedimentación</a:t>
            </a:r>
            <a:r>
              <a:rPr lang="es-ES" sz="2000" dirty="0"/>
              <a:t> es la separación de partículas sólidas suspendidas en una corriente de líquido, mediante su asentamiento por </a:t>
            </a:r>
            <a:r>
              <a:rPr lang="es-ES" sz="2000" dirty="0" smtClean="0"/>
              <a:t>gravedad</a:t>
            </a:r>
          </a:p>
          <a:p>
            <a:endParaRPr lang="es-ES" sz="2000" dirty="0"/>
          </a:p>
          <a:p>
            <a:r>
              <a:rPr lang="es-ES" sz="2000" dirty="0"/>
              <a:t>El proceso de sedimentación tiene dos objetivos: </a:t>
            </a:r>
            <a:endParaRPr lang="es-ES" sz="2000" dirty="0" smtClean="0"/>
          </a:p>
          <a:p>
            <a:endParaRPr lang="es-ES" sz="2000" dirty="0"/>
          </a:p>
          <a:p>
            <a:r>
              <a:rPr lang="es-ES" sz="2000" b="1" dirty="0" smtClean="0"/>
              <a:t>La clarificación</a:t>
            </a:r>
          </a:p>
          <a:p>
            <a:r>
              <a:rPr lang="es-ES" sz="2000" dirty="0" smtClean="0"/>
              <a:t>	La </a:t>
            </a:r>
            <a:r>
              <a:rPr lang="es-ES" sz="2000" dirty="0"/>
              <a:t>finalidad primordial de la clarificación es remover las </a:t>
            </a:r>
            <a:r>
              <a:rPr lang="es-ES" sz="2000" dirty="0" smtClean="0"/>
              <a:t>partículas</a:t>
            </a:r>
          </a:p>
          <a:p>
            <a:r>
              <a:rPr lang="es-ES" sz="2000" dirty="0"/>
              <a:t>	</a:t>
            </a:r>
            <a:r>
              <a:rPr lang="es-ES" sz="2000" dirty="0" smtClean="0"/>
              <a:t>finas </a:t>
            </a:r>
            <a:r>
              <a:rPr lang="es-ES" sz="2000" dirty="0"/>
              <a:t>suspendidas y producir un efluente claro</a:t>
            </a:r>
            <a:endParaRPr lang="es-ES" sz="2000" dirty="0" smtClean="0"/>
          </a:p>
          <a:p>
            <a:endParaRPr lang="es-ES" sz="2000" dirty="0"/>
          </a:p>
          <a:p>
            <a:r>
              <a:rPr lang="es-ES" sz="2000" dirty="0" smtClean="0"/>
              <a:t>E</a:t>
            </a:r>
            <a:r>
              <a:rPr lang="es-ES" sz="2000" b="1" dirty="0" smtClean="0"/>
              <a:t>l espesamiento</a:t>
            </a:r>
          </a:p>
          <a:p>
            <a:r>
              <a:rPr lang="es-ES" sz="2000" dirty="0" smtClean="0"/>
              <a:t>	Incrementar </a:t>
            </a:r>
            <a:r>
              <a:rPr lang="es-ES" sz="2000" dirty="0"/>
              <a:t>la concentración de sólidos </a:t>
            </a:r>
            <a:r>
              <a:rPr lang="es-ES" sz="2000" dirty="0" smtClean="0"/>
              <a:t>suspendidos</a:t>
            </a:r>
            <a:endParaRPr lang="es-MX" sz="2000" dirty="0"/>
          </a:p>
        </p:txBody>
      </p:sp>
      <p:sp>
        <p:nvSpPr>
          <p:cNvPr id="4" name="3 CuadroTexto"/>
          <p:cNvSpPr txBox="1"/>
          <p:nvPr/>
        </p:nvSpPr>
        <p:spPr>
          <a:xfrm>
            <a:off x="606396" y="1612145"/>
            <a:ext cx="2048671" cy="369332"/>
          </a:xfrm>
          <a:prstGeom prst="rect">
            <a:avLst/>
          </a:prstGeom>
          <a:solidFill>
            <a:srgbClr val="002060"/>
          </a:solidFill>
        </p:spPr>
        <p:txBody>
          <a:bodyPr wrap="square" rtlCol="0">
            <a:spAutoFit/>
          </a:bodyPr>
          <a:lstStyle/>
          <a:p>
            <a:r>
              <a:rPr lang="es-MX" dirty="0" smtClean="0">
                <a:solidFill>
                  <a:schemeClr val="bg1"/>
                </a:solidFill>
              </a:rPr>
              <a:t>INTRODUCCIÓN</a:t>
            </a:r>
            <a:endParaRPr lang="es-MX" dirty="0">
              <a:solidFill>
                <a:schemeClr val="bg1"/>
              </a:solidFill>
            </a:endParaRPr>
          </a:p>
        </p:txBody>
      </p:sp>
    </p:spTree>
    <p:extLst>
      <p:ext uri="{BB962C8B-B14F-4D97-AF65-F5344CB8AC3E}">
        <p14:creationId xmlns:p14="http://schemas.microsoft.com/office/powerpoint/2010/main" val="41298952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11560" y="1628800"/>
            <a:ext cx="7776864" cy="4401204"/>
          </a:xfrm>
          <a:prstGeom prst="rect">
            <a:avLst/>
          </a:prstGeom>
          <a:noFill/>
        </p:spPr>
        <p:txBody>
          <a:bodyPr wrap="square" rtlCol="0">
            <a:spAutoFit/>
          </a:bodyPr>
          <a:lstStyle/>
          <a:p>
            <a:pPr lvl="1"/>
            <a:endParaRPr lang="es-MX" sz="1400" b="1" dirty="0"/>
          </a:p>
          <a:p>
            <a:r>
              <a:rPr lang="es-ES_tradnl" sz="1400" dirty="0" smtClean="0"/>
              <a:t>California </a:t>
            </a:r>
            <a:r>
              <a:rPr lang="es-ES_tradnl" sz="1400" dirty="0" err="1"/>
              <a:t>Departament</a:t>
            </a:r>
            <a:r>
              <a:rPr lang="es-ES_tradnl" sz="1400" dirty="0"/>
              <a:t> of </a:t>
            </a:r>
            <a:r>
              <a:rPr lang="es-ES_tradnl" sz="1400" dirty="0" err="1"/>
              <a:t>Health</a:t>
            </a:r>
            <a:r>
              <a:rPr lang="es-ES_tradnl" sz="1400" dirty="0"/>
              <a:t> </a:t>
            </a:r>
            <a:r>
              <a:rPr lang="es-ES_tradnl" sz="1400" dirty="0" err="1"/>
              <a:t>Services</a:t>
            </a:r>
            <a:r>
              <a:rPr lang="es-ES_tradnl" sz="1400" dirty="0"/>
              <a:t>, </a:t>
            </a:r>
            <a:r>
              <a:rPr lang="es-ES_tradnl" sz="1400" dirty="0" err="1"/>
              <a:t>Sanitary</a:t>
            </a:r>
            <a:r>
              <a:rPr lang="es-ES_tradnl" sz="1400" dirty="0"/>
              <a:t> </a:t>
            </a:r>
            <a:r>
              <a:rPr lang="es-ES_tradnl" sz="1400" dirty="0" err="1"/>
              <a:t>Engineering</a:t>
            </a:r>
            <a:r>
              <a:rPr lang="es-ES_tradnl" sz="1400" dirty="0"/>
              <a:t> </a:t>
            </a:r>
            <a:r>
              <a:rPr lang="es-ES_tradnl" sz="1400" dirty="0" err="1"/>
              <a:t>Branch</a:t>
            </a:r>
            <a:r>
              <a:rPr lang="es-ES_tradnl" sz="1400" dirty="0"/>
              <a:t> and U.S. </a:t>
            </a:r>
            <a:r>
              <a:rPr lang="es-ES_tradnl" sz="1400" dirty="0" err="1"/>
              <a:t>Environmental</a:t>
            </a:r>
            <a:r>
              <a:rPr lang="es-ES_tradnl" sz="1400" dirty="0"/>
              <a:t> </a:t>
            </a:r>
            <a:r>
              <a:rPr lang="es-ES_tradnl" sz="1400" dirty="0" err="1"/>
              <a:t>Protection</a:t>
            </a:r>
            <a:r>
              <a:rPr lang="es-ES_tradnl" sz="1400" dirty="0"/>
              <a:t> Agency, Office of </a:t>
            </a:r>
            <a:r>
              <a:rPr lang="es-ES_tradnl" sz="1400" dirty="0" err="1"/>
              <a:t>Drinking</a:t>
            </a:r>
            <a:r>
              <a:rPr lang="es-ES_tradnl" sz="1400" dirty="0"/>
              <a:t> </a:t>
            </a:r>
            <a:r>
              <a:rPr lang="es-ES_tradnl" sz="1400" dirty="0" err="1"/>
              <a:t>Water</a:t>
            </a:r>
            <a:r>
              <a:rPr lang="es-ES_tradnl" sz="1400" dirty="0"/>
              <a:t>, </a:t>
            </a:r>
            <a:r>
              <a:rPr lang="es-ES_tradnl" sz="1400" b="1" dirty="0" err="1"/>
              <a:t>Water</a:t>
            </a:r>
            <a:r>
              <a:rPr lang="es-ES_tradnl" sz="1400" b="1" dirty="0"/>
              <a:t> </a:t>
            </a:r>
            <a:r>
              <a:rPr lang="es-ES_tradnl" sz="1400" b="1" dirty="0" err="1"/>
              <a:t>Treatment</a:t>
            </a:r>
            <a:r>
              <a:rPr lang="es-ES_tradnl" sz="1400" b="1" dirty="0"/>
              <a:t> </a:t>
            </a:r>
            <a:r>
              <a:rPr lang="es-ES_tradnl" sz="1400" b="1" dirty="0" err="1"/>
              <a:t>Plant</a:t>
            </a:r>
            <a:r>
              <a:rPr lang="es-ES_tradnl" sz="1400" b="1" dirty="0"/>
              <a:t> </a:t>
            </a:r>
            <a:r>
              <a:rPr lang="es-ES_tradnl" sz="1400" b="1" dirty="0" err="1"/>
              <a:t>Operation</a:t>
            </a:r>
            <a:r>
              <a:rPr lang="es-ES_tradnl" sz="1400" dirty="0"/>
              <a:t>, </a:t>
            </a:r>
            <a:r>
              <a:rPr lang="es-ES_tradnl" sz="1400" dirty="0" err="1"/>
              <a:t>Vol</a:t>
            </a:r>
            <a:r>
              <a:rPr lang="es-ES_tradnl" sz="1400" dirty="0"/>
              <a:t> 1. A </a:t>
            </a:r>
            <a:r>
              <a:rPr lang="es-ES_tradnl" sz="1400" dirty="0" err="1"/>
              <a:t>field</a:t>
            </a:r>
            <a:r>
              <a:rPr lang="es-ES_tradnl" sz="1400" dirty="0"/>
              <a:t> </a:t>
            </a:r>
            <a:r>
              <a:rPr lang="es-ES_tradnl" sz="1400" dirty="0" err="1"/>
              <a:t>Study</a:t>
            </a:r>
            <a:r>
              <a:rPr lang="es-ES_tradnl" sz="1400" dirty="0"/>
              <a:t> Training </a:t>
            </a:r>
            <a:r>
              <a:rPr lang="es-ES_tradnl" sz="1400" dirty="0" err="1"/>
              <a:t>Program</a:t>
            </a:r>
            <a:r>
              <a:rPr lang="es-ES_tradnl" sz="1400" dirty="0"/>
              <a:t>., </a:t>
            </a:r>
            <a:r>
              <a:rPr lang="es-ES_tradnl" sz="1400" dirty="0" err="1"/>
              <a:t>Third</a:t>
            </a:r>
            <a:r>
              <a:rPr lang="es-ES_tradnl" sz="1400" dirty="0"/>
              <a:t> ed., </a:t>
            </a:r>
            <a:r>
              <a:rPr lang="es-ES_tradnl" sz="1400" dirty="0" err="1"/>
              <a:t>pag</a:t>
            </a:r>
            <a:r>
              <a:rPr lang="es-ES_tradnl" sz="1400" dirty="0"/>
              <a:t> 101, 1994.</a:t>
            </a:r>
            <a:endParaRPr lang="es-MX" sz="1400" dirty="0"/>
          </a:p>
          <a:p>
            <a:r>
              <a:rPr lang="es-ES_tradnl" sz="1400" dirty="0"/>
              <a:t> </a:t>
            </a:r>
            <a:endParaRPr lang="es-MX" sz="1400" dirty="0"/>
          </a:p>
          <a:p>
            <a:r>
              <a:rPr lang="es-ES_tradnl" sz="1400" dirty="0"/>
              <a:t>Camp T.R. </a:t>
            </a:r>
            <a:r>
              <a:rPr lang="es-ES_tradnl" sz="1400" b="1" dirty="0" err="1"/>
              <a:t>Sedimentation</a:t>
            </a:r>
            <a:r>
              <a:rPr lang="es-ES_tradnl" sz="1400" b="1" dirty="0"/>
              <a:t> and </a:t>
            </a:r>
            <a:r>
              <a:rPr lang="es-ES_tradnl" sz="1400" b="1" dirty="0" err="1"/>
              <a:t>the</a:t>
            </a:r>
            <a:r>
              <a:rPr lang="es-ES_tradnl" sz="1400" b="1" dirty="0"/>
              <a:t> </a:t>
            </a:r>
            <a:r>
              <a:rPr lang="es-ES_tradnl" sz="1400" b="1" dirty="0" err="1"/>
              <a:t>Desing</a:t>
            </a:r>
            <a:r>
              <a:rPr lang="es-ES_tradnl" sz="1400" b="1" dirty="0"/>
              <a:t> </a:t>
            </a:r>
            <a:r>
              <a:rPr lang="es-ES_tradnl" sz="1400" b="1" dirty="0" err="1"/>
              <a:t>Settling</a:t>
            </a:r>
            <a:r>
              <a:rPr lang="es-ES_tradnl" sz="1400" b="1" dirty="0"/>
              <a:t> </a:t>
            </a:r>
            <a:r>
              <a:rPr lang="es-ES_tradnl" sz="1400" b="1" dirty="0" err="1"/>
              <a:t>Tanks</a:t>
            </a:r>
            <a:r>
              <a:rPr lang="es-ES_tradnl" sz="1400" dirty="0"/>
              <a:t>. Pag.895.1946</a:t>
            </a:r>
            <a:endParaRPr lang="es-MX" sz="1400" dirty="0"/>
          </a:p>
          <a:p>
            <a:r>
              <a:rPr lang="es-ES_tradnl" sz="1400" dirty="0"/>
              <a:t> </a:t>
            </a:r>
            <a:endParaRPr lang="es-MX" sz="1400" dirty="0"/>
          </a:p>
          <a:p>
            <a:r>
              <a:rPr lang="es-ES_tradnl" sz="1400" dirty="0" smtClean="0"/>
              <a:t>Gonz</a:t>
            </a:r>
            <a:r>
              <a:rPr lang="es-ES_tradnl" sz="1400" dirty="0" smtClean="0"/>
              <a:t>ález o. 2001. Diseño hidráulico de plantas potabilizadoras. CIH. Habana Cuba. </a:t>
            </a:r>
          </a:p>
          <a:p>
            <a:endParaRPr lang="es-ES_tradnl" sz="1400" dirty="0" smtClean="0"/>
          </a:p>
          <a:p>
            <a:r>
              <a:rPr lang="es-ES_tradnl" sz="1400" dirty="0" err="1" smtClean="0"/>
              <a:t>Kawamura</a:t>
            </a:r>
            <a:r>
              <a:rPr lang="es-ES_tradnl" sz="1400" dirty="0"/>
              <a:t>, S. </a:t>
            </a:r>
            <a:r>
              <a:rPr lang="es-ES_tradnl" sz="1400" b="1" dirty="0" err="1"/>
              <a:t>Integrated</a:t>
            </a:r>
            <a:r>
              <a:rPr lang="es-ES_tradnl" sz="1400" b="1" dirty="0"/>
              <a:t> </a:t>
            </a:r>
            <a:r>
              <a:rPr lang="es-ES_tradnl" sz="1400" b="1" dirty="0" err="1"/>
              <a:t>Design</a:t>
            </a:r>
            <a:r>
              <a:rPr lang="es-ES_tradnl" sz="1400" b="1" dirty="0"/>
              <a:t> of </a:t>
            </a:r>
            <a:r>
              <a:rPr lang="es-ES_tradnl" sz="1400" b="1" dirty="0" err="1"/>
              <a:t>Water</a:t>
            </a:r>
            <a:r>
              <a:rPr lang="es-ES_tradnl" sz="1400" b="1" dirty="0"/>
              <a:t> </a:t>
            </a:r>
            <a:r>
              <a:rPr lang="es-ES_tradnl" sz="1400" b="1" dirty="0" err="1"/>
              <a:t>Treatment</a:t>
            </a:r>
            <a:r>
              <a:rPr lang="es-ES_tradnl" sz="1400" b="1" dirty="0"/>
              <a:t> </a:t>
            </a:r>
            <a:r>
              <a:rPr lang="es-ES_tradnl" sz="1400" b="1" dirty="0" err="1"/>
              <a:t>Facilities</a:t>
            </a:r>
            <a:r>
              <a:rPr lang="es-ES_tradnl" sz="1400" b="1" i="1" dirty="0"/>
              <a:t>.</a:t>
            </a:r>
            <a:r>
              <a:rPr lang="es-ES_tradnl" sz="1400" dirty="0"/>
              <a:t> John </a:t>
            </a:r>
            <a:r>
              <a:rPr lang="es-ES_tradnl" sz="1400" dirty="0" err="1"/>
              <a:t>Wiley</a:t>
            </a:r>
            <a:r>
              <a:rPr lang="es-ES_tradnl" sz="1400" dirty="0"/>
              <a:t> &amp; </a:t>
            </a:r>
            <a:r>
              <a:rPr lang="es-ES_tradnl" sz="1400" dirty="0" err="1"/>
              <a:t>Sons</a:t>
            </a:r>
            <a:r>
              <a:rPr lang="es-ES_tradnl" sz="1400" dirty="0"/>
              <a:t>, Inc., </a:t>
            </a:r>
            <a:r>
              <a:rPr lang="es-ES_tradnl" sz="1400" dirty="0" err="1"/>
              <a:t>Pags</a:t>
            </a:r>
            <a:r>
              <a:rPr lang="es-ES_tradnl" sz="1400" dirty="0"/>
              <a:t> 63-94, 1991.</a:t>
            </a:r>
            <a:endParaRPr lang="es-MX" sz="1400" dirty="0"/>
          </a:p>
          <a:p>
            <a:r>
              <a:rPr lang="es-ES_tradnl" sz="1400" dirty="0"/>
              <a:t> </a:t>
            </a:r>
            <a:endParaRPr lang="es-MX" sz="1400" dirty="0"/>
          </a:p>
          <a:p>
            <a:r>
              <a:rPr lang="es-ES_tradnl" sz="1400" b="1" dirty="0"/>
              <a:t>Manual de Alternativas de tratamiento de Aguas</a:t>
            </a:r>
            <a:r>
              <a:rPr lang="es-ES_tradnl" sz="1400" dirty="0"/>
              <a:t>. Desarrollado por la </a:t>
            </a:r>
            <a:r>
              <a:rPr lang="es-ES_tradnl" sz="1400" dirty="0" err="1"/>
              <a:t>Subcoordinación</a:t>
            </a:r>
            <a:r>
              <a:rPr lang="es-ES_tradnl" sz="1400" dirty="0"/>
              <a:t> de Adiestramiento y Capacitación del Instituto Mexicano de Tecnología del Agua.. </a:t>
            </a:r>
            <a:r>
              <a:rPr lang="es-ES_tradnl" sz="1400" dirty="0" err="1"/>
              <a:t>pp</a:t>
            </a:r>
            <a:r>
              <a:rPr lang="es-ES_tradnl" sz="1400" dirty="0"/>
              <a:t> 51-55. 1996</a:t>
            </a:r>
            <a:endParaRPr lang="es-MX" sz="1400" dirty="0"/>
          </a:p>
          <a:p>
            <a:r>
              <a:rPr lang="es-ES_tradnl" sz="1400" dirty="0"/>
              <a:t> </a:t>
            </a:r>
            <a:endParaRPr lang="es-MX" sz="1400" dirty="0"/>
          </a:p>
          <a:p>
            <a:r>
              <a:rPr lang="es-ES_tradnl" sz="1400" b="1" dirty="0"/>
              <a:t>Manual de Evaluación de Plantas Potabilizadoras</a:t>
            </a:r>
            <a:r>
              <a:rPr lang="es-ES_tradnl" sz="1400" dirty="0"/>
              <a:t>. Desarrollado en la </a:t>
            </a:r>
            <a:r>
              <a:rPr lang="es-ES_tradnl" sz="1400" dirty="0" err="1"/>
              <a:t>Subcoordinación</a:t>
            </a:r>
            <a:r>
              <a:rPr lang="es-ES_tradnl" sz="1400" dirty="0"/>
              <a:t> de Potabilización del Instituto Mexicano de Tecnología del Agua, </a:t>
            </a:r>
            <a:r>
              <a:rPr lang="es-ES_tradnl" sz="1400" dirty="0" err="1"/>
              <a:t>pags</a:t>
            </a:r>
            <a:r>
              <a:rPr lang="es-ES_tradnl" sz="1400" dirty="0"/>
              <a:t>. 1997. </a:t>
            </a:r>
            <a:endParaRPr lang="es-MX" sz="1400" dirty="0"/>
          </a:p>
          <a:p>
            <a:r>
              <a:rPr lang="es-ES_tradnl" sz="1400" dirty="0"/>
              <a:t> </a:t>
            </a:r>
            <a:endParaRPr lang="es-MX" sz="1400" dirty="0"/>
          </a:p>
          <a:p>
            <a:r>
              <a:rPr lang="es-ES_tradnl" sz="1400" dirty="0" err="1"/>
              <a:t>Pontius</a:t>
            </a:r>
            <a:r>
              <a:rPr lang="es-ES_tradnl" sz="1400" dirty="0"/>
              <a:t>, F., editor técnico. American </a:t>
            </a:r>
            <a:r>
              <a:rPr lang="es-ES_tradnl" sz="1400" dirty="0" err="1"/>
              <a:t>Water</a:t>
            </a:r>
            <a:r>
              <a:rPr lang="es-ES_tradnl" sz="1400" dirty="0"/>
              <a:t> Works </a:t>
            </a:r>
            <a:r>
              <a:rPr lang="es-ES_tradnl" sz="1400" dirty="0" err="1"/>
              <a:t>Association</a:t>
            </a:r>
            <a:r>
              <a:rPr lang="es-ES_tradnl" sz="1400" dirty="0"/>
              <a:t> (AWWA), </a:t>
            </a:r>
            <a:r>
              <a:rPr lang="es-ES_tradnl" sz="1400" b="1" dirty="0" err="1"/>
              <a:t>Water</a:t>
            </a:r>
            <a:r>
              <a:rPr lang="es-ES_tradnl" sz="1400" b="1" dirty="0"/>
              <a:t> </a:t>
            </a:r>
            <a:r>
              <a:rPr lang="es-ES_tradnl" sz="1400" b="1" dirty="0" err="1"/>
              <a:t>Quality</a:t>
            </a:r>
            <a:r>
              <a:rPr lang="es-ES_tradnl" sz="1400" b="1" dirty="0"/>
              <a:t> and </a:t>
            </a:r>
            <a:r>
              <a:rPr lang="es-ES_tradnl" sz="1400" b="1" dirty="0" err="1"/>
              <a:t>Treatment</a:t>
            </a:r>
            <a:r>
              <a:rPr lang="es-ES_tradnl" sz="1400" b="1" dirty="0"/>
              <a:t>, A </a:t>
            </a:r>
            <a:r>
              <a:rPr lang="es-ES_tradnl" sz="1400" b="1" dirty="0" err="1"/>
              <a:t>Handbook</a:t>
            </a:r>
            <a:r>
              <a:rPr lang="es-ES_tradnl" sz="1400" b="1" dirty="0"/>
              <a:t> of </a:t>
            </a:r>
            <a:r>
              <a:rPr lang="es-ES_tradnl" sz="1400" b="1" dirty="0" err="1"/>
              <a:t>Community</a:t>
            </a:r>
            <a:r>
              <a:rPr lang="es-ES_tradnl" sz="1400" b="1" dirty="0"/>
              <a:t> </a:t>
            </a:r>
            <a:r>
              <a:rPr lang="es-ES_tradnl" sz="1400" b="1" dirty="0" err="1"/>
              <a:t>Water</a:t>
            </a:r>
            <a:r>
              <a:rPr lang="es-ES_tradnl" sz="1400" b="1" dirty="0"/>
              <a:t> </a:t>
            </a:r>
            <a:r>
              <a:rPr lang="es-ES_tradnl" sz="1400" b="1" dirty="0" err="1"/>
              <a:t>Supplies</a:t>
            </a:r>
            <a:r>
              <a:rPr lang="es-ES_tradnl" sz="1400" dirty="0"/>
              <a:t>, </a:t>
            </a:r>
            <a:r>
              <a:rPr lang="es-ES_tradnl" sz="1400" dirty="0" err="1"/>
              <a:t>Fourth</a:t>
            </a:r>
            <a:r>
              <a:rPr lang="es-ES_tradnl" sz="1400" dirty="0"/>
              <a:t> ed., Mc Graw Hill Book </a:t>
            </a:r>
            <a:r>
              <a:rPr lang="es-ES_tradnl" sz="1400" dirty="0" err="1"/>
              <a:t>Company</a:t>
            </a:r>
            <a:r>
              <a:rPr lang="es-ES_tradnl" sz="1400" dirty="0"/>
              <a:t>, </a:t>
            </a:r>
            <a:r>
              <a:rPr lang="es-ES_tradnl" sz="1400" dirty="0" err="1"/>
              <a:t>pag</a:t>
            </a:r>
            <a:r>
              <a:rPr lang="es-ES_tradnl" sz="1400" dirty="0"/>
              <a:t> 271, 1990</a:t>
            </a:r>
            <a:endParaRPr lang="es-MX" sz="1400" u="sng" dirty="0"/>
          </a:p>
        </p:txBody>
      </p:sp>
      <p:sp>
        <p:nvSpPr>
          <p:cNvPr id="4" name="3 CuadroTexto"/>
          <p:cNvSpPr txBox="1"/>
          <p:nvPr/>
        </p:nvSpPr>
        <p:spPr>
          <a:xfrm>
            <a:off x="1547664" y="476672"/>
            <a:ext cx="7272808" cy="400110"/>
          </a:xfrm>
          <a:prstGeom prst="rect">
            <a:avLst/>
          </a:prstGeom>
          <a:solidFill>
            <a:schemeClr val="accent1"/>
          </a:solidFill>
        </p:spPr>
        <p:txBody>
          <a:bodyPr wrap="square" rtlCol="0">
            <a:spAutoFit/>
          </a:bodyPr>
          <a:lstStyle/>
          <a:p>
            <a:pPr lvl="0" algn="ctr"/>
            <a:r>
              <a:rPr lang="es-ES" sz="2000" b="1" dirty="0"/>
              <a:t>TEORÍA DE LA SEDIMENTACION Y TIPOS DE SEDIMENTADORES</a:t>
            </a:r>
            <a:endParaRPr lang="es-MX" sz="2000" b="1" dirty="0"/>
          </a:p>
        </p:txBody>
      </p:sp>
      <p:sp>
        <p:nvSpPr>
          <p:cNvPr id="5" name="4 CuadroTexto"/>
          <p:cNvSpPr txBox="1"/>
          <p:nvPr/>
        </p:nvSpPr>
        <p:spPr>
          <a:xfrm>
            <a:off x="599380" y="1273185"/>
            <a:ext cx="1956396" cy="369332"/>
          </a:xfrm>
          <a:prstGeom prst="rect">
            <a:avLst/>
          </a:prstGeom>
          <a:solidFill>
            <a:srgbClr val="002060"/>
          </a:solidFill>
        </p:spPr>
        <p:txBody>
          <a:bodyPr wrap="square" rtlCol="0">
            <a:spAutoFit/>
          </a:bodyPr>
          <a:lstStyle/>
          <a:p>
            <a:pPr marL="0" lvl="1"/>
            <a:r>
              <a:rPr lang="es-ES_tradnl" b="1" dirty="0" smtClean="0">
                <a:solidFill>
                  <a:schemeClr val="bg1"/>
                </a:solidFill>
              </a:rPr>
              <a:t>BIBLIOGRAFÍA</a:t>
            </a:r>
            <a:endParaRPr lang="es-ES_tradnl" b="1" dirty="0">
              <a:solidFill>
                <a:schemeClr val="bg1"/>
              </a:solidFill>
            </a:endParaRPr>
          </a:p>
        </p:txBody>
      </p:sp>
    </p:spTree>
    <p:extLst>
      <p:ext uri="{BB962C8B-B14F-4D97-AF65-F5344CB8AC3E}">
        <p14:creationId xmlns:p14="http://schemas.microsoft.com/office/powerpoint/2010/main" val="26500865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56432" y="1844824"/>
            <a:ext cx="7776864" cy="4093428"/>
          </a:xfrm>
          <a:prstGeom prst="rect">
            <a:avLst/>
          </a:prstGeom>
          <a:noFill/>
        </p:spPr>
        <p:txBody>
          <a:bodyPr wrap="square" rtlCol="0">
            <a:spAutoFit/>
          </a:bodyPr>
          <a:lstStyle/>
          <a:p>
            <a:endParaRPr lang="es-ES_tradnl" sz="2000" dirty="0" smtClean="0"/>
          </a:p>
          <a:p>
            <a:r>
              <a:rPr lang="es-ES_tradnl" sz="2000" dirty="0" smtClean="0"/>
              <a:t>La </a:t>
            </a:r>
            <a:r>
              <a:rPr lang="es-ES_tradnl" sz="2000" dirty="0"/>
              <a:t>sedimentación consiste en la utilización de la fuerza de gravedad para separar una partícula del líquido que la </a:t>
            </a:r>
            <a:r>
              <a:rPr lang="es-ES_tradnl" sz="2000" dirty="0" smtClean="0"/>
              <a:t>contiene.</a:t>
            </a:r>
          </a:p>
          <a:p>
            <a:endParaRPr lang="es-ES_tradnl" sz="2000" dirty="0" smtClean="0"/>
          </a:p>
          <a:p>
            <a:endParaRPr lang="es-ES_tradnl" sz="2000" dirty="0" smtClean="0"/>
          </a:p>
          <a:p>
            <a:r>
              <a:rPr lang="es-ES_tradnl" sz="2000" dirty="0" smtClean="0"/>
              <a:t>Las suspensiones presentan características sedimentables </a:t>
            </a:r>
            <a:r>
              <a:rPr lang="es-ES_tradnl" sz="2000" dirty="0"/>
              <a:t>distintas según la concentración de sólidos y las características de las </a:t>
            </a:r>
            <a:r>
              <a:rPr lang="es-ES_tradnl" sz="2000" dirty="0" smtClean="0"/>
              <a:t>partículas.</a:t>
            </a:r>
          </a:p>
          <a:p>
            <a:endParaRPr lang="es-ES_tradnl" sz="2000" dirty="0" smtClean="0"/>
          </a:p>
          <a:p>
            <a:endParaRPr lang="es-ES_tradnl" sz="2000" dirty="0" smtClean="0"/>
          </a:p>
          <a:p>
            <a:r>
              <a:rPr lang="es-ES_tradnl" sz="2000" dirty="0" smtClean="0"/>
              <a:t>El </a:t>
            </a:r>
            <a:r>
              <a:rPr lang="es-ES_tradnl" sz="2000" dirty="0"/>
              <a:t>desarrollo y aplicación de la sedimentación para la clarificación de un agua debe estar basada en el entendimiento del proceso y de las variables que pueden modificar su eficiencia</a:t>
            </a:r>
          </a:p>
          <a:p>
            <a:endParaRPr lang="es-ES_tradnl" sz="2000" dirty="0" smtClean="0"/>
          </a:p>
        </p:txBody>
      </p:sp>
      <p:sp>
        <p:nvSpPr>
          <p:cNvPr id="5" name="4 CuadroTexto"/>
          <p:cNvSpPr txBox="1"/>
          <p:nvPr/>
        </p:nvSpPr>
        <p:spPr>
          <a:xfrm>
            <a:off x="606396" y="1612145"/>
            <a:ext cx="2048671" cy="369332"/>
          </a:xfrm>
          <a:prstGeom prst="rect">
            <a:avLst/>
          </a:prstGeom>
          <a:solidFill>
            <a:srgbClr val="002060"/>
          </a:solidFill>
        </p:spPr>
        <p:txBody>
          <a:bodyPr wrap="square" rtlCol="0">
            <a:spAutoFit/>
          </a:bodyPr>
          <a:lstStyle/>
          <a:p>
            <a:r>
              <a:rPr lang="es-MX" dirty="0" smtClean="0">
                <a:solidFill>
                  <a:schemeClr val="bg1"/>
                </a:solidFill>
              </a:rPr>
              <a:t>INTRODUCCIÓN</a:t>
            </a:r>
            <a:endParaRPr lang="es-MX" dirty="0">
              <a:solidFill>
                <a:schemeClr val="bg1"/>
              </a:solidFill>
            </a:endParaRPr>
          </a:p>
        </p:txBody>
      </p:sp>
    </p:spTree>
    <p:extLst>
      <p:ext uri="{BB962C8B-B14F-4D97-AF65-F5344CB8AC3E}">
        <p14:creationId xmlns:p14="http://schemas.microsoft.com/office/powerpoint/2010/main" val="2061982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56432" y="1844824"/>
            <a:ext cx="7776864" cy="4093428"/>
          </a:xfrm>
          <a:prstGeom prst="rect">
            <a:avLst/>
          </a:prstGeom>
          <a:noFill/>
        </p:spPr>
        <p:txBody>
          <a:bodyPr wrap="square" rtlCol="0">
            <a:spAutoFit/>
          </a:bodyPr>
          <a:lstStyle/>
          <a:p>
            <a:endParaRPr lang="es-ES_tradnl" sz="2000" dirty="0" smtClean="0"/>
          </a:p>
          <a:p>
            <a:r>
              <a:rPr lang="es-ES_tradnl" sz="2000" dirty="0"/>
              <a:t>Los sólidos pueden estar contenidos en el agua disueltos, flotando o en </a:t>
            </a:r>
            <a:r>
              <a:rPr lang="es-ES_tradnl" sz="2000" dirty="0" smtClean="0"/>
              <a:t>suspensión.</a:t>
            </a:r>
          </a:p>
          <a:p>
            <a:endParaRPr lang="es-ES_tradnl" sz="2000" dirty="0"/>
          </a:p>
          <a:p>
            <a:r>
              <a:rPr lang="es-ES_tradnl" sz="2000" dirty="0"/>
              <a:t>La sedimentación se emplea para eliminar la fracción de sólidos </a:t>
            </a:r>
            <a:r>
              <a:rPr lang="es-ES_tradnl" sz="2000" i="1" dirty="0"/>
              <a:t>sedimentables</a:t>
            </a:r>
            <a:r>
              <a:rPr lang="es-ES_tradnl" sz="2000" dirty="0"/>
              <a:t> de los sólidos en </a:t>
            </a:r>
            <a:r>
              <a:rPr lang="es-ES_tradnl" sz="2000" dirty="0" smtClean="0"/>
              <a:t>suspensión.</a:t>
            </a:r>
          </a:p>
          <a:p>
            <a:endParaRPr lang="es-ES_tradnl" sz="2000" dirty="0" smtClean="0"/>
          </a:p>
          <a:p>
            <a:r>
              <a:rPr lang="es-ES_tradnl" sz="2000" dirty="0"/>
              <a:t>Se le da el nombre de sedimentador, a la estructura que sirve para </a:t>
            </a:r>
            <a:r>
              <a:rPr lang="es-ES_tradnl" sz="2000" b="1" dirty="0"/>
              <a:t>reducir la velocidad </a:t>
            </a:r>
            <a:r>
              <a:rPr lang="es-ES_tradnl" sz="2000" dirty="0"/>
              <a:t>del agua para que puedan sedimentar los </a:t>
            </a:r>
            <a:r>
              <a:rPr lang="es-ES_tradnl" sz="2000" dirty="0" smtClean="0"/>
              <a:t>sólidos.</a:t>
            </a:r>
          </a:p>
          <a:p>
            <a:endParaRPr lang="es-ES_tradnl" sz="2000" dirty="0"/>
          </a:p>
          <a:p>
            <a:r>
              <a:rPr lang="es-ES_tradnl" sz="2000" dirty="0"/>
              <a:t>L</a:t>
            </a:r>
            <a:r>
              <a:rPr lang="es-ES_tradnl" sz="2000" dirty="0" smtClean="0"/>
              <a:t>a </a:t>
            </a:r>
            <a:r>
              <a:rPr lang="es-ES_tradnl" sz="2000" dirty="0"/>
              <a:t>cantidad de sólidos sedimentables se expresa en mililitros de sólido por litro de agua pero también se da en partes por millón, en peso.</a:t>
            </a:r>
            <a:endParaRPr lang="es-MX" sz="2000" dirty="0"/>
          </a:p>
          <a:p>
            <a:endParaRPr lang="es-MX" sz="2000" dirty="0"/>
          </a:p>
        </p:txBody>
      </p:sp>
      <p:sp>
        <p:nvSpPr>
          <p:cNvPr id="5" name="4 CuadroTexto"/>
          <p:cNvSpPr txBox="1"/>
          <p:nvPr/>
        </p:nvSpPr>
        <p:spPr>
          <a:xfrm>
            <a:off x="606396" y="1612145"/>
            <a:ext cx="2048671" cy="369332"/>
          </a:xfrm>
          <a:prstGeom prst="rect">
            <a:avLst/>
          </a:prstGeom>
          <a:solidFill>
            <a:srgbClr val="002060"/>
          </a:solidFill>
        </p:spPr>
        <p:txBody>
          <a:bodyPr wrap="square" rtlCol="0">
            <a:spAutoFit/>
          </a:bodyPr>
          <a:lstStyle/>
          <a:p>
            <a:r>
              <a:rPr lang="es-MX" dirty="0" smtClean="0">
                <a:solidFill>
                  <a:schemeClr val="bg1"/>
                </a:solidFill>
              </a:rPr>
              <a:t>INTRODUCCIÓN</a:t>
            </a:r>
            <a:endParaRPr lang="es-MX" dirty="0">
              <a:solidFill>
                <a:schemeClr val="bg1"/>
              </a:solidFill>
            </a:endParaRPr>
          </a:p>
        </p:txBody>
      </p:sp>
    </p:spTree>
    <p:extLst>
      <p:ext uri="{BB962C8B-B14F-4D97-AF65-F5344CB8AC3E}">
        <p14:creationId xmlns:p14="http://schemas.microsoft.com/office/powerpoint/2010/main" val="32019984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80790" y="1844824"/>
            <a:ext cx="8280920" cy="923330"/>
          </a:xfrm>
          <a:prstGeom prst="rect">
            <a:avLst/>
          </a:prstGeom>
          <a:noFill/>
        </p:spPr>
        <p:txBody>
          <a:bodyPr wrap="square" rtlCol="0">
            <a:spAutoFit/>
          </a:bodyPr>
          <a:lstStyle/>
          <a:p>
            <a:endParaRPr lang="es-ES_tradnl" dirty="0" smtClean="0"/>
          </a:p>
          <a:p>
            <a:r>
              <a:rPr lang="es-ES_tradnl" dirty="0" smtClean="0"/>
              <a:t>Se </a:t>
            </a:r>
            <a:r>
              <a:rPr lang="es-ES_tradnl" dirty="0"/>
              <a:t>consideran sólidos sedimentables a las partículas que por su tamaño y peso sedimentan en una </a:t>
            </a:r>
            <a:r>
              <a:rPr lang="es-ES_tradnl" dirty="0" smtClean="0"/>
              <a:t>hora, algunos valores de referencia se muestran en la siguiente tabla. </a:t>
            </a:r>
          </a:p>
        </p:txBody>
      </p:sp>
      <p:sp>
        <p:nvSpPr>
          <p:cNvPr id="8" name="Rectangle 3"/>
          <p:cNvSpPr txBox="1">
            <a:spLocks noChangeArrowheads="1"/>
          </p:cNvSpPr>
          <p:nvPr/>
        </p:nvSpPr>
        <p:spPr>
          <a:xfrm>
            <a:off x="696332" y="3284984"/>
            <a:ext cx="7476068" cy="3312368"/>
          </a:xfrm>
          <a:prstGeom prst="rect">
            <a:avLst/>
          </a:prstGeom>
          <a:gradFill>
            <a:gsLst>
              <a:gs pos="1400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just">
              <a:buFont typeface="Wingdings" pitchFamily="2" charset="2"/>
              <a:buNone/>
              <a:tabLst>
                <a:tab pos="0" algn="l"/>
              </a:tabLst>
            </a:pPr>
            <a:endParaRPr lang="es-MX" altLang="es-MX" sz="1400" dirty="0" smtClean="0">
              <a:latin typeface="Arial" charset="0"/>
            </a:endParaRPr>
          </a:p>
          <a:p>
            <a:pPr marL="0" indent="0" algn="just">
              <a:buFont typeface="Wingdings" pitchFamily="2" charset="2"/>
              <a:buNone/>
              <a:tabLst>
                <a:tab pos="0" algn="l"/>
              </a:tabLst>
            </a:pPr>
            <a:r>
              <a:rPr lang="es-MX" altLang="es-MX" sz="1400" dirty="0" smtClean="0">
                <a:latin typeface="Arial" charset="0"/>
              </a:rPr>
              <a:t>D. de partícula (mm)</a:t>
            </a:r>
            <a:r>
              <a:rPr lang="es-MX" altLang="es-MX" sz="1400" dirty="0">
                <a:latin typeface="Arial" charset="0"/>
              </a:rPr>
              <a:t> </a:t>
            </a:r>
            <a:r>
              <a:rPr lang="es-MX" altLang="es-MX" sz="1400" dirty="0" smtClean="0">
                <a:latin typeface="Arial" charset="0"/>
              </a:rPr>
              <a:t>           Orden de tamaño		             T. p/ sedimentarse</a:t>
            </a:r>
          </a:p>
          <a:p>
            <a:pPr marL="0" indent="0" algn="just">
              <a:buFont typeface="Wingdings" pitchFamily="2" charset="2"/>
              <a:buNone/>
              <a:tabLst>
                <a:tab pos="0" algn="l"/>
              </a:tabLst>
            </a:pPr>
            <a:r>
              <a:rPr lang="es-MX" altLang="es-MX" sz="1400" dirty="0" smtClean="0">
                <a:latin typeface="Arial" charset="0"/>
              </a:rPr>
              <a:t>	 </a:t>
            </a:r>
            <a:r>
              <a:rPr lang="es-MX" altLang="es-MX" sz="1400" dirty="0" smtClean="0">
                <a:solidFill>
                  <a:srgbClr val="002060"/>
                </a:solidFill>
                <a:latin typeface="Arial" charset="0"/>
              </a:rPr>
              <a:t>10.0	       	         Grava			  0.3  </a:t>
            </a:r>
            <a:r>
              <a:rPr lang="es-MX" altLang="es-MX" sz="1400" dirty="0" err="1" smtClean="0">
                <a:solidFill>
                  <a:srgbClr val="002060"/>
                </a:solidFill>
                <a:latin typeface="Arial" charset="0"/>
              </a:rPr>
              <a:t>seg</a:t>
            </a:r>
            <a:endParaRPr lang="es-MX" altLang="es-MX" sz="1400" dirty="0" smtClean="0">
              <a:solidFill>
                <a:srgbClr val="002060"/>
              </a:solidFill>
              <a:latin typeface="Arial" charset="0"/>
            </a:endParaRPr>
          </a:p>
          <a:p>
            <a:pPr marL="0" indent="0" algn="just">
              <a:buFont typeface="Wingdings" pitchFamily="2" charset="2"/>
              <a:buNone/>
              <a:tabLst>
                <a:tab pos="0" algn="l"/>
              </a:tabLst>
            </a:pPr>
            <a:r>
              <a:rPr lang="es-MX" altLang="es-MX" sz="1400" dirty="0" smtClean="0">
                <a:solidFill>
                  <a:srgbClr val="002060"/>
                </a:solidFill>
                <a:latin typeface="Arial" charset="0"/>
              </a:rPr>
              <a:t>	   1.0		         Arena gruesa			  3.0  </a:t>
            </a:r>
            <a:r>
              <a:rPr lang="es-MX" altLang="es-MX" sz="1400" dirty="0" err="1" smtClean="0">
                <a:solidFill>
                  <a:srgbClr val="002060"/>
                </a:solidFill>
                <a:latin typeface="Arial" charset="0"/>
              </a:rPr>
              <a:t>seg</a:t>
            </a:r>
            <a:endParaRPr lang="es-MX" altLang="es-MX" sz="1400" dirty="0" smtClean="0">
              <a:solidFill>
                <a:srgbClr val="002060"/>
              </a:solidFill>
              <a:latin typeface="Arial" charset="0"/>
            </a:endParaRPr>
          </a:p>
          <a:p>
            <a:pPr marL="0" indent="0" algn="just">
              <a:buFont typeface="Wingdings" pitchFamily="2" charset="2"/>
              <a:buNone/>
              <a:tabLst>
                <a:tab pos="0" algn="l"/>
              </a:tabLst>
            </a:pPr>
            <a:r>
              <a:rPr lang="es-MX" altLang="es-MX" sz="1400" dirty="0" smtClean="0">
                <a:solidFill>
                  <a:srgbClr val="002060"/>
                </a:solidFill>
                <a:latin typeface="Arial" charset="0"/>
              </a:rPr>
              <a:t>	   0.1		         Arena fina			38.0  </a:t>
            </a:r>
            <a:r>
              <a:rPr lang="es-MX" altLang="es-MX" sz="1400" dirty="0" err="1" smtClean="0">
                <a:solidFill>
                  <a:srgbClr val="002060"/>
                </a:solidFill>
                <a:latin typeface="Arial" charset="0"/>
              </a:rPr>
              <a:t>seg</a:t>
            </a:r>
            <a:endParaRPr lang="es-MX" altLang="es-MX" sz="1400" dirty="0" smtClean="0">
              <a:solidFill>
                <a:srgbClr val="002060"/>
              </a:solidFill>
              <a:latin typeface="Arial" charset="0"/>
            </a:endParaRPr>
          </a:p>
          <a:p>
            <a:pPr marL="0" indent="0" algn="just">
              <a:buFont typeface="Wingdings" pitchFamily="2" charset="2"/>
              <a:buNone/>
              <a:tabLst>
                <a:tab pos="0" algn="l"/>
              </a:tabLst>
            </a:pPr>
            <a:r>
              <a:rPr lang="es-MX" altLang="es-MX" sz="1400" dirty="0" smtClean="0">
                <a:solidFill>
                  <a:srgbClr val="002060"/>
                </a:solidFill>
                <a:latin typeface="Arial" charset="0"/>
              </a:rPr>
              <a:t>	   0.01		         Arenilla			33.0  min</a:t>
            </a:r>
          </a:p>
          <a:p>
            <a:pPr marL="0" indent="0" algn="just">
              <a:buFont typeface="Wingdings" pitchFamily="2" charset="2"/>
              <a:buNone/>
              <a:tabLst>
                <a:tab pos="0" algn="l"/>
              </a:tabLst>
            </a:pPr>
            <a:r>
              <a:rPr lang="es-MX" altLang="es-MX" sz="1400" dirty="0" smtClean="0">
                <a:solidFill>
                  <a:srgbClr val="FF0000"/>
                </a:solidFill>
                <a:latin typeface="Arial" charset="0"/>
              </a:rPr>
              <a:t>	   0.001		         Bacterias			55.0  horas</a:t>
            </a:r>
          </a:p>
          <a:p>
            <a:pPr marL="0" indent="0" algn="just">
              <a:buFont typeface="Wingdings" pitchFamily="2" charset="2"/>
              <a:buNone/>
              <a:tabLst>
                <a:tab pos="0" algn="l"/>
              </a:tabLst>
            </a:pPr>
            <a:r>
              <a:rPr lang="es-MX" altLang="es-MX" sz="1400" dirty="0" smtClean="0">
                <a:solidFill>
                  <a:srgbClr val="FF0000"/>
                </a:solidFill>
                <a:latin typeface="Arial" charset="0"/>
              </a:rPr>
              <a:t>	   0.0001		         Partículas coloidales		230   días</a:t>
            </a:r>
          </a:p>
          <a:p>
            <a:pPr marL="0" indent="0" algn="just">
              <a:buFont typeface="Wingdings" pitchFamily="2" charset="2"/>
              <a:buNone/>
              <a:tabLst>
                <a:tab pos="0" algn="l"/>
              </a:tabLst>
            </a:pPr>
            <a:r>
              <a:rPr lang="es-MX" altLang="es-MX" sz="1400" dirty="0" smtClean="0">
                <a:solidFill>
                  <a:srgbClr val="FF0000"/>
                </a:solidFill>
                <a:latin typeface="Arial" charset="0"/>
              </a:rPr>
              <a:t>	   0.00001		         Partículas coloidales		6.3   años</a:t>
            </a:r>
          </a:p>
          <a:p>
            <a:pPr marL="0" indent="0" algn="just">
              <a:buFont typeface="Wingdings" pitchFamily="2" charset="2"/>
              <a:buNone/>
              <a:tabLst>
                <a:tab pos="0" algn="l"/>
              </a:tabLst>
            </a:pPr>
            <a:r>
              <a:rPr lang="es-MX" altLang="es-MX" sz="1400" dirty="0" smtClean="0">
                <a:solidFill>
                  <a:srgbClr val="FF0000"/>
                </a:solidFill>
                <a:latin typeface="Arial" charset="0"/>
              </a:rPr>
              <a:t>	   0.000001		         Partículas coloidales		63    años</a:t>
            </a:r>
          </a:p>
        </p:txBody>
      </p:sp>
      <p:sp>
        <p:nvSpPr>
          <p:cNvPr id="6" name="5 CuadroTexto"/>
          <p:cNvSpPr txBox="1"/>
          <p:nvPr/>
        </p:nvSpPr>
        <p:spPr>
          <a:xfrm>
            <a:off x="606396" y="1612145"/>
            <a:ext cx="2048671" cy="369332"/>
          </a:xfrm>
          <a:prstGeom prst="rect">
            <a:avLst/>
          </a:prstGeom>
          <a:solidFill>
            <a:srgbClr val="002060"/>
          </a:solidFill>
        </p:spPr>
        <p:txBody>
          <a:bodyPr wrap="square" rtlCol="0">
            <a:spAutoFit/>
          </a:bodyPr>
          <a:lstStyle/>
          <a:p>
            <a:r>
              <a:rPr lang="es-MX" dirty="0" smtClean="0">
                <a:solidFill>
                  <a:schemeClr val="bg1"/>
                </a:solidFill>
              </a:rPr>
              <a:t>INTRODUCCIÓN</a:t>
            </a:r>
            <a:endParaRPr lang="es-MX" dirty="0">
              <a:solidFill>
                <a:schemeClr val="bg1"/>
              </a:solidFill>
            </a:endParaRPr>
          </a:p>
        </p:txBody>
      </p:sp>
      <p:sp>
        <p:nvSpPr>
          <p:cNvPr id="3" name="CuadroTexto 2"/>
          <p:cNvSpPr txBox="1"/>
          <p:nvPr/>
        </p:nvSpPr>
        <p:spPr>
          <a:xfrm>
            <a:off x="7020272" y="6381328"/>
            <a:ext cx="1368152" cy="246221"/>
          </a:xfrm>
          <a:prstGeom prst="rect">
            <a:avLst/>
          </a:prstGeom>
          <a:noFill/>
        </p:spPr>
        <p:txBody>
          <a:bodyPr wrap="square" rtlCol="0">
            <a:spAutoFit/>
          </a:bodyPr>
          <a:lstStyle/>
          <a:p>
            <a:r>
              <a:rPr lang="es-ES" sz="1000" dirty="0" smtClean="0"/>
              <a:t>Elaboraci</a:t>
            </a:r>
            <a:r>
              <a:rPr lang="es-ES" sz="1000" dirty="0" smtClean="0"/>
              <a:t>ón propia</a:t>
            </a:r>
            <a:endParaRPr lang="es-ES" sz="1000" dirty="0"/>
          </a:p>
        </p:txBody>
      </p:sp>
    </p:spTree>
    <p:extLst>
      <p:ext uri="{BB962C8B-B14F-4D97-AF65-F5344CB8AC3E}">
        <p14:creationId xmlns:p14="http://schemas.microsoft.com/office/powerpoint/2010/main" val="6489944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04404" y="2276872"/>
            <a:ext cx="8280920" cy="2923877"/>
          </a:xfrm>
          <a:prstGeom prst="rect">
            <a:avLst/>
          </a:prstGeom>
          <a:noFill/>
        </p:spPr>
        <p:txBody>
          <a:bodyPr wrap="square" rtlCol="0">
            <a:spAutoFit/>
          </a:bodyPr>
          <a:lstStyle/>
          <a:p>
            <a:endParaRPr lang="es-ES_tradnl" sz="2400" b="1" dirty="0" smtClean="0"/>
          </a:p>
          <a:p>
            <a:r>
              <a:rPr lang="es-ES_tradnl" sz="2000" dirty="0"/>
              <a:t>Los diferentes tipos de sólidos en suspensión presentan características de decantación significativamente distintas. </a:t>
            </a:r>
            <a:endParaRPr lang="es-ES_tradnl" sz="2000" dirty="0" smtClean="0"/>
          </a:p>
          <a:p>
            <a:endParaRPr lang="es-ES_tradnl" sz="2000" dirty="0"/>
          </a:p>
          <a:p>
            <a:r>
              <a:rPr lang="es-ES_tradnl" sz="2000" dirty="0" smtClean="0"/>
              <a:t>El </a:t>
            </a:r>
            <a:r>
              <a:rPr lang="es-ES_tradnl" sz="2000" dirty="0"/>
              <a:t>desarrollo y aplicación de la sedimentación para la </a:t>
            </a:r>
            <a:r>
              <a:rPr lang="es-ES_tradnl" sz="2000" i="1" dirty="0"/>
              <a:t>clarificación</a:t>
            </a:r>
            <a:r>
              <a:rPr lang="es-ES_tradnl" sz="2000" dirty="0"/>
              <a:t> del agua, debe por tanto, estar basada en el entendimiento del proceso y de las variables que pueden modificar su eficiencia.</a:t>
            </a:r>
            <a:endParaRPr lang="es-MX" sz="2000" dirty="0"/>
          </a:p>
          <a:p>
            <a:endParaRPr lang="es-ES_tradnl" sz="2000" dirty="0"/>
          </a:p>
          <a:p>
            <a:endParaRPr lang="es-ES_tradnl" sz="2000" dirty="0" smtClean="0"/>
          </a:p>
        </p:txBody>
      </p:sp>
      <p:sp>
        <p:nvSpPr>
          <p:cNvPr id="3" name="2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7217635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474340" y="1844824"/>
            <a:ext cx="8424936" cy="4183172"/>
          </a:xfrm>
          <a:prstGeom prst="rect">
            <a:avLst/>
          </a:prstGeom>
        </p:spPr>
        <p:txBody>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just">
              <a:buFont typeface="Wingdings" pitchFamily="2" charset="2"/>
              <a:buNone/>
              <a:tabLst>
                <a:tab pos="0" algn="l"/>
              </a:tabLst>
            </a:pPr>
            <a:endParaRPr lang="es-ES_tradnl" sz="1800" dirty="0" smtClean="0"/>
          </a:p>
          <a:p>
            <a:pPr marL="0" indent="0" algn="just">
              <a:buFont typeface="Wingdings" pitchFamily="2" charset="2"/>
              <a:buNone/>
              <a:tabLst>
                <a:tab pos="0" algn="l"/>
              </a:tabLst>
            </a:pPr>
            <a:r>
              <a:rPr lang="es-ES_tradnl" sz="1800" dirty="0" smtClean="0"/>
              <a:t>Las </a:t>
            </a:r>
            <a:r>
              <a:rPr lang="es-ES_tradnl" sz="1800" dirty="0"/>
              <a:t>partículas de una suspensión decantan en formas distintas, según la concentración de la suspensión y las características de las partículas. </a:t>
            </a:r>
            <a:r>
              <a:rPr lang="es-ES_tradnl" sz="1800" dirty="0" err="1"/>
              <a:t>Fitch</a:t>
            </a:r>
            <a:r>
              <a:rPr lang="es-ES_tradnl" sz="1800" dirty="0"/>
              <a:t> (1958) describió cuatro tipos distintos de sedimentación que reflejan el efecto de la concentración de la suspensión y las propiedades floculantes de las partículas</a:t>
            </a:r>
            <a:r>
              <a:rPr lang="es-ES_tradnl" sz="1800" dirty="0" smtClean="0"/>
              <a:t>:</a:t>
            </a:r>
            <a:endParaRPr lang="es-MX" sz="1800" dirty="0" smtClean="0"/>
          </a:p>
          <a:p>
            <a:pPr marL="0" indent="0" algn="just">
              <a:buFont typeface="Wingdings" pitchFamily="2" charset="2"/>
              <a:buNone/>
              <a:tabLst>
                <a:tab pos="0" algn="l"/>
              </a:tabLst>
            </a:pPr>
            <a:endParaRPr lang="es-MX" altLang="es-MX" sz="1800" dirty="0">
              <a:solidFill>
                <a:srgbClr val="FF0000"/>
              </a:solidFill>
              <a:latin typeface="Arial" charset="0"/>
            </a:endParaRPr>
          </a:p>
          <a:p>
            <a:pPr marL="0" indent="0" algn="just">
              <a:buFont typeface="Wingdings" pitchFamily="2" charset="2"/>
              <a:buNone/>
              <a:tabLst>
                <a:tab pos="0" algn="l"/>
              </a:tabLst>
            </a:pPr>
            <a:r>
              <a:rPr lang="es-ES_tradnl" sz="1800" b="1" dirty="0"/>
              <a:t>Clase I</a:t>
            </a:r>
            <a:r>
              <a:rPr lang="es-ES_tradnl" sz="1800" dirty="0"/>
              <a:t>:</a:t>
            </a:r>
            <a:r>
              <a:rPr lang="es-ES_tradnl" sz="1800" u="sng" dirty="0"/>
              <a:t> Sedimentación de partículas </a:t>
            </a:r>
            <a:r>
              <a:rPr lang="es-ES_tradnl" sz="1800" u="sng" dirty="0" smtClean="0"/>
              <a:t>discretas.</a:t>
            </a:r>
          </a:p>
          <a:p>
            <a:pPr marL="0" indent="0" algn="just">
              <a:buFont typeface="Wingdings" pitchFamily="2" charset="2"/>
              <a:buNone/>
              <a:tabLst>
                <a:tab pos="0" algn="l"/>
              </a:tabLst>
            </a:pPr>
            <a:endParaRPr lang="es-ES_tradnl" altLang="es-MX" sz="1800" u="sng" dirty="0">
              <a:solidFill>
                <a:srgbClr val="FF0000"/>
              </a:solidFill>
              <a:latin typeface="Arial" charset="0"/>
            </a:endParaRPr>
          </a:p>
          <a:p>
            <a:pPr marL="0" indent="0" algn="just">
              <a:buFont typeface="Wingdings" pitchFamily="2" charset="2"/>
              <a:buNone/>
              <a:tabLst>
                <a:tab pos="0" algn="l"/>
              </a:tabLst>
            </a:pPr>
            <a:r>
              <a:rPr lang="es-ES_tradnl" sz="1800" b="1" dirty="0"/>
              <a:t>Clase II</a:t>
            </a:r>
            <a:r>
              <a:rPr lang="es-ES_tradnl" sz="1800" dirty="0"/>
              <a:t>:</a:t>
            </a:r>
            <a:r>
              <a:rPr lang="es-ES_tradnl" sz="1800" u="sng" dirty="0"/>
              <a:t> Sedimentación de partículas </a:t>
            </a:r>
            <a:r>
              <a:rPr lang="es-ES_tradnl" sz="1800" u="sng" dirty="0" err="1"/>
              <a:t>floculentas</a:t>
            </a:r>
            <a:r>
              <a:rPr lang="es-ES_tradnl" sz="1800" u="sng" dirty="0"/>
              <a:t>.</a:t>
            </a:r>
            <a:r>
              <a:rPr lang="es-ES_tradnl" sz="1800" dirty="0"/>
              <a:t> </a:t>
            </a:r>
            <a:r>
              <a:rPr lang="es-MX" altLang="es-MX" sz="1800" dirty="0" smtClean="0">
                <a:solidFill>
                  <a:srgbClr val="FF0000"/>
                </a:solidFill>
                <a:latin typeface="Arial" charset="0"/>
              </a:rPr>
              <a:t>  </a:t>
            </a:r>
          </a:p>
          <a:p>
            <a:pPr marL="0" indent="0" algn="just">
              <a:buFont typeface="Wingdings" pitchFamily="2" charset="2"/>
              <a:buNone/>
              <a:tabLst>
                <a:tab pos="0" algn="l"/>
              </a:tabLst>
            </a:pPr>
            <a:endParaRPr lang="es-MX" altLang="es-MX" sz="1800" dirty="0">
              <a:solidFill>
                <a:srgbClr val="FF0000"/>
              </a:solidFill>
              <a:latin typeface="Arial" charset="0"/>
            </a:endParaRPr>
          </a:p>
          <a:p>
            <a:pPr marL="0" indent="0" algn="just">
              <a:buFont typeface="Wingdings" pitchFamily="2" charset="2"/>
              <a:buNone/>
              <a:tabLst>
                <a:tab pos="0" algn="l"/>
              </a:tabLst>
            </a:pPr>
            <a:r>
              <a:rPr lang="es-ES_tradnl" sz="1800" b="1" dirty="0"/>
              <a:t>Clase III</a:t>
            </a:r>
            <a:r>
              <a:rPr lang="es-ES_tradnl" sz="1800" dirty="0"/>
              <a:t>:</a:t>
            </a:r>
            <a:r>
              <a:rPr lang="es-ES_tradnl" sz="1800" u="sng" dirty="0"/>
              <a:t> Sedimentación frenada o en bloques.</a:t>
            </a:r>
            <a:r>
              <a:rPr lang="es-ES_tradnl" sz="1800" dirty="0"/>
              <a:t> </a:t>
            </a:r>
            <a:endParaRPr lang="es-ES_tradnl" sz="1800" dirty="0" smtClean="0"/>
          </a:p>
          <a:p>
            <a:pPr marL="0" indent="0" algn="just">
              <a:buFont typeface="Wingdings" pitchFamily="2" charset="2"/>
              <a:buNone/>
              <a:tabLst>
                <a:tab pos="0" algn="l"/>
              </a:tabLst>
            </a:pPr>
            <a:endParaRPr lang="es-ES_tradnl" sz="1800" dirty="0" smtClean="0"/>
          </a:p>
          <a:p>
            <a:pPr marL="0" indent="0" algn="just">
              <a:buFont typeface="Wingdings" pitchFamily="2" charset="2"/>
              <a:buNone/>
              <a:tabLst>
                <a:tab pos="0" algn="l"/>
              </a:tabLst>
            </a:pPr>
            <a:r>
              <a:rPr lang="es-ES_tradnl" sz="1800" b="1" dirty="0"/>
              <a:t>Clase IV</a:t>
            </a:r>
            <a:r>
              <a:rPr lang="es-ES_tradnl" sz="1800" dirty="0"/>
              <a:t>:</a:t>
            </a:r>
            <a:r>
              <a:rPr lang="es-ES_tradnl" sz="1800" u="sng" dirty="0"/>
              <a:t> Sedimentación por compresión o espesamiento.</a:t>
            </a:r>
            <a:r>
              <a:rPr lang="es-ES_tradnl" sz="1800" dirty="0"/>
              <a:t> </a:t>
            </a:r>
            <a:endParaRPr lang="es-MX" altLang="es-MX" sz="1800" dirty="0" smtClean="0">
              <a:solidFill>
                <a:srgbClr val="FF0000"/>
              </a:solidFill>
              <a:latin typeface="Arial" charset="0"/>
            </a:endParaRPr>
          </a:p>
        </p:txBody>
      </p:sp>
      <p:sp>
        <p:nvSpPr>
          <p:cNvPr id="5" name="4 CuadroTexto"/>
          <p:cNvSpPr txBox="1"/>
          <p:nvPr/>
        </p:nvSpPr>
        <p:spPr>
          <a:xfrm>
            <a:off x="404404" y="1700808"/>
            <a:ext cx="3663540" cy="369332"/>
          </a:xfrm>
          <a:prstGeom prst="rect">
            <a:avLst/>
          </a:prstGeom>
          <a:solidFill>
            <a:srgbClr val="002060"/>
          </a:solidFill>
        </p:spPr>
        <p:txBody>
          <a:bodyPr wrap="square" rtlCol="0">
            <a:spAutoFit/>
          </a:bodyPr>
          <a:lstStyle/>
          <a:p>
            <a:r>
              <a:rPr lang="es-MX" dirty="0" smtClean="0">
                <a:solidFill>
                  <a:schemeClr val="bg1"/>
                </a:solidFill>
              </a:rPr>
              <a:t>PROCESO DE SEDIMENTACIÓN</a:t>
            </a:r>
            <a:endParaRPr lang="es-MX" dirty="0">
              <a:solidFill>
                <a:schemeClr val="bg1"/>
              </a:solidFill>
            </a:endParaRPr>
          </a:p>
        </p:txBody>
      </p:sp>
    </p:spTree>
    <p:extLst>
      <p:ext uri="{BB962C8B-B14F-4D97-AF65-F5344CB8AC3E}">
        <p14:creationId xmlns:p14="http://schemas.microsoft.com/office/powerpoint/2010/main" val="14512765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2026</TotalTime>
  <Words>2944</Words>
  <Application>Microsoft Macintosh PowerPoint</Application>
  <PresentationFormat>Presentación en pantalla (4:3)</PresentationFormat>
  <Paragraphs>406</Paragraphs>
  <Slides>40</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40</vt:i4>
      </vt:variant>
    </vt:vector>
  </HeadingPairs>
  <TitlesOfParts>
    <vt:vector size="43" baseType="lpstr">
      <vt:lpstr>Intermedio</vt:lpstr>
      <vt:lpstr>Picture</vt:lpstr>
      <vt:lpstr>Ecuación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Autonoma del Estado de Mexico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Geologia</dc:creator>
  <cp:lastModifiedBy>IVAN GALLEGO ALARCON</cp:lastModifiedBy>
  <cp:revision>150</cp:revision>
  <dcterms:created xsi:type="dcterms:W3CDTF">2012-06-04T18:56:56Z</dcterms:created>
  <dcterms:modified xsi:type="dcterms:W3CDTF">2015-09-29T19:16:39Z</dcterms:modified>
</cp:coreProperties>
</file>