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34"/>
  </p:notesMasterIdLst>
  <p:handoutMasterIdLst>
    <p:handoutMasterId r:id="rId35"/>
  </p:handoutMasterIdLst>
  <p:sldIdLst>
    <p:sldId id="256" r:id="rId3"/>
    <p:sldId id="257" r:id="rId4"/>
    <p:sldId id="271" r:id="rId5"/>
    <p:sldId id="270" r:id="rId6"/>
    <p:sldId id="272" r:id="rId7"/>
    <p:sldId id="273" r:id="rId8"/>
    <p:sldId id="274" r:id="rId9"/>
    <p:sldId id="275" r:id="rId10"/>
    <p:sldId id="276" r:id="rId11"/>
    <p:sldId id="277" r:id="rId12"/>
    <p:sldId id="279" r:id="rId13"/>
    <p:sldId id="280" r:id="rId14"/>
    <p:sldId id="278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298" r:id="rId33"/>
  </p:sldIdLst>
  <p:sldSz cx="9144000" cy="6858000" type="screen4x3"/>
  <p:notesSz cx="7086600" cy="93726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38" autoAdjust="0"/>
    <p:restoredTop sz="94660"/>
  </p:normalViewPr>
  <p:slideViewPr>
    <p:cSldViewPr>
      <p:cViewPr>
        <p:scale>
          <a:sx n="50" d="100"/>
          <a:sy n="50" d="100"/>
        </p:scale>
        <p:origin x="-1818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14788" y="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1B15B-E523-4773-8E71-48C173CBB25B}" type="datetimeFigureOut">
              <a:rPr lang="es-MX" smtClean="0"/>
              <a:pPr/>
              <a:t>28/09/2015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90270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14788" y="890270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BCBCB7-28BD-45AB-9D58-BE088304209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2397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10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703263"/>
            <a:ext cx="4686300" cy="3514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46" tIns="47023" rIns="94046" bIns="470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660" y="4451985"/>
            <a:ext cx="5669280" cy="4217670"/>
          </a:xfrm>
          <a:prstGeom prst="rect">
            <a:avLst/>
          </a:prstGeom>
        </p:spPr>
        <p:txBody>
          <a:bodyPr vert="horz" lIns="94046" tIns="47023" rIns="94046" bIns="470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10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552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1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14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0460"/>
            <a:r>
              <a:rPr lang="es-ES_tradnl" noProof="1" smtClean="0">
                <a:latin typeface="Calibri"/>
              </a:rPr>
              <a:t>Detalles introductorios del  curso y/o libros/materiales necesarios para una clase/proyecto.</a:t>
            </a:r>
            <a:endParaRPr lang="es-ES_tradnl" noProof="1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15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0460"/>
            <a:r>
              <a:rPr lang="es-ES_tradnl" noProof="1" smtClean="0">
                <a:latin typeface="Calibri"/>
              </a:rPr>
              <a:t>Detalles introductorios del  curso y/o libros/materiales necesarios para una clase/proyecto.</a:t>
            </a:r>
            <a:endParaRPr lang="es-ES_tradnl" noProof="1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16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0460"/>
            <a:r>
              <a:rPr lang="es-ES_tradnl" noProof="1" smtClean="0">
                <a:latin typeface="Calibri"/>
              </a:rPr>
              <a:t>Detalles introductorios del  curso y/o libros/materiales necesarios para una clase/proyecto.</a:t>
            </a:r>
            <a:endParaRPr lang="es-ES_tradnl" noProof="1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17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0460"/>
            <a:r>
              <a:rPr lang="es-ES_tradnl" noProof="1" smtClean="0">
                <a:latin typeface="Calibri"/>
              </a:rPr>
              <a:t>Detalles introductorios del  curso y/o libros/materiales necesarios para una clase/proyecto.</a:t>
            </a:r>
            <a:endParaRPr lang="es-ES_tradnl" noProof="1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18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0460"/>
            <a:r>
              <a:rPr lang="es-ES_tradnl" noProof="1" smtClean="0">
                <a:latin typeface="Calibri"/>
              </a:rPr>
              <a:t>Detalles introductorios del  curso y/o libros/materiales necesarios para una clase/proyecto.</a:t>
            </a:r>
            <a:endParaRPr lang="es-ES_tradnl" noProof="1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19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0460"/>
            <a:r>
              <a:rPr lang="es-ES_tradnl" noProof="1" smtClean="0">
                <a:latin typeface="Calibri"/>
              </a:rPr>
              <a:t>Detalles introductorios del  curso y/o libros/materiales necesarios para una clase/proyecto.</a:t>
            </a:r>
            <a:endParaRPr lang="es-ES_tradnl" noProof="1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20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0460"/>
            <a:r>
              <a:rPr lang="es-ES_tradnl" noProof="1" smtClean="0">
                <a:latin typeface="Calibri"/>
              </a:rPr>
              <a:t>Detalles introductorios del  curso y/o libros/materiales necesarios para una clase/proyecto.</a:t>
            </a:r>
            <a:endParaRPr lang="es-ES_tradnl" noProof="1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21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22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0460"/>
            <a:r>
              <a:rPr lang="es-ES_tradnl" noProof="1" smtClean="0">
                <a:latin typeface="Calibri"/>
              </a:rPr>
              <a:t>Detalles introductorios del  curso y/o libros/materiales necesarios para una clase/proyecto.</a:t>
            </a:r>
            <a:endParaRPr lang="es-ES_tradnl" noProof="1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23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0460"/>
            <a:r>
              <a:rPr lang="es-ES_tradnl" noProof="1" smtClean="0">
                <a:latin typeface="Calibri"/>
              </a:rPr>
              <a:t>Detalles introductorios del  curso y/o libros/materiales necesarios para una clase/proyecto.</a:t>
            </a:r>
            <a:endParaRPr lang="es-ES_tradnl" noProof="1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2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0460"/>
            <a:r>
              <a:rPr lang="es-ES_tradnl" noProof="1" smtClean="0">
                <a:latin typeface="Calibri"/>
              </a:rPr>
              <a:t>Detalles introductorios del  curso y/o libros/materiales necesarios para una clase/proyecto.</a:t>
            </a:r>
            <a:endParaRPr lang="es-ES_tradnl" noProof="1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24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0460"/>
            <a:r>
              <a:rPr lang="es-ES_tradnl" noProof="1" smtClean="0">
                <a:latin typeface="Calibri"/>
              </a:rPr>
              <a:t>Detalles introductorios del  curso y/o libros/materiales necesarios para una clase/proyecto.</a:t>
            </a:r>
            <a:endParaRPr lang="es-ES_tradnl" noProof="1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25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0460"/>
            <a:r>
              <a:rPr lang="es-ES_tradnl" noProof="1" smtClean="0">
                <a:latin typeface="Calibri"/>
              </a:rPr>
              <a:t>Detalles introductorios del  curso y/o libros/materiales necesarios para una clase/proyecto.</a:t>
            </a:r>
            <a:endParaRPr lang="es-ES_tradnl" noProof="1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26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0460"/>
            <a:r>
              <a:rPr lang="es-ES_tradnl" noProof="1" smtClean="0">
                <a:latin typeface="Calibri"/>
              </a:rPr>
              <a:t>Detalles introductorios del  curso y/o libros/materiales necesarios para una clase/proyecto.</a:t>
            </a:r>
            <a:endParaRPr lang="es-ES_tradnl" noProof="1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27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0460"/>
            <a:r>
              <a:rPr lang="es-ES_tradnl" noProof="1" smtClean="0">
                <a:latin typeface="Calibri"/>
              </a:rPr>
              <a:t>Detalles introductorios del  curso y/o libros/materiales necesarios para una clase/proyecto.</a:t>
            </a:r>
            <a:endParaRPr lang="es-ES_tradnl" noProof="1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28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0460"/>
            <a:r>
              <a:rPr lang="es-ES_tradnl" noProof="1" smtClean="0">
                <a:latin typeface="Calibri"/>
              </a:rPr>
              <a:t>Detalles introductorios del  curso y/o libros/materiales necesarios para una clase/proyecto.</a:t>
            </a:r>
            <a:endParaRPr lang="es-ES_tradnl" noProof="1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3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0460"/>
            <a:r>
              <a:rPr lang="es-ES_tradnl" noProof="1" smtClean="0">
                <a:latin typeface="Calibri"/>
              </a:rPr>
              <a:t>Detalles introductorios del  curso y/o libros/materiales necesarios para una clase/proyecto.</a:t>
            </a:r>
            <a:endParaRPr lang="es-ES_tradnl" noProof="1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4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0460"/>
            <a:r>
              <a:rPr lang="es-ES_tradnl" noProof="1" smtClean="0">
                <a:latin typeface="Calibri"/>
              </a:rPr>
              <a:t>Detalles introductorios del  curso y/o libros/materiales necesarios para una clase/proyecto.</a:t>
            </a:r>
            <a:endParaRPr lang="es-ES_tradnl" noProof="1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5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0460"/>
            <a:r>
              <a:rPr lang="es-ES_tradnl" noProof="1" smtClean="0">
                <a:latin typeface="Calibri"/>
              </a:rPr>
              <a:t>Detalles introductorios del  curso y/o libros/materiales necesarios para una clase/proyecto.</a:t>
            </a:r>
            <a:endParaRPr lang="es-ES_tradnl" noProof="1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6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0460"/>
            <a:r>
              <a:rPr lang="es-ES_tradnl" noProof="1" smtClean="0">
                <a:latin typeface="Calibri"/>
              </a:rPr>
              <a:t>Detalles introductorios del  curso y/o libros/materiales necesarios para una clase/proyecto.</a:t>
            </a:r>
            <a:endParaRPr lang="es-ES_tradnl" noProof="1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7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0460"/>
            <a:r>
              <a:rPr lang="es-ES_tradnl" noProof="1" smtClean="0">
                <a:latin typeface="Calibri"/>
              </a:rPr>
              <a:t>Detalles introductorios del  curso y/o libros/materiales necesarios para una clase/proyecto.</a:t>
            </a:r>
            <a:endParaRPr lang="es-ES_tradnl" noProof="1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8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0460"/>
            <a:r>
              <a:rPr lang="es-ES_tradnl" noProof="1" smtClean="0">
                <a:latin typeface="Calibri"/>
              </a:rPr>
              <a:t>Detalles introductorios del  curso y/o libros/materiales necesarios para una clase/proyecto.</a:t>
            </a:r>
            <a:endParaRPr lang="es-ES_tradnl" noProof="1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0460"/>
            <a:fld id="{A5D78FC6-CE17-4259-A63C-DDFC12E048FC}" type="slidenum">
              <a:rPr lang="en-US">
                <a:latin typeface="Calibri"/>
              </a:rPr>
              <a:pPr defTabSz="940460"/>
              <a:t>9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blipFill dpi="0"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en-US" smtClean="0"/>
              <a:pPr algn="ctr"/>
              <a:t>9/28/2015 3:06 PM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en-US" smtClean="0"/>
              <a:pPr/>
              <a:t>‹Nº›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9/28/2015 3:06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/>
              <a:t>‹Nº›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9/28/2015 3:06 PM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/>
              <a:t>‹Nº›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en-US" smtClean="0"/>
              <a:pPr/>
              <a:t>9/28/2015 3:06 PM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‹Nº›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en-US" smtClean="0"/>
              <a:pPr/>
              <a:t>9/28/2015 3:06 PM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en-US" smtClean="0"/>
              <a:pPr algn="ctr"/>
              <a:t>‹Nº›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en-US" smtClean="0"/>
              <a:pPr/>
              <a:t>9/28/2015 3:06 PM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en-US" smtClean="0"/>
              <a:pPr algn="ctr"/>
              <a:t>‹Nº›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en-US" smtClean="0"/>
              <a:pPr/>
              <a:t>9/28/2015 3:06 PM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en-US" smtClean="0"/>
              <a:pPr algn="ctr"/>
              <a:t>‹Nº›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en-US" smtClean="0"/>
              <a:pPr/>
              <a:t>9/28/2015 3:06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‹Nº›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en-US" smtClean="0"/>
              <a:pPr/>
              <a:t>9/28/2015 3:06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‹Nº›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en-US" smtClean="0"/>
              <a:pPr/>
              <a:t>9/28/2015 3:06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‹Nº›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pic>
        <p:nvPicPr>
          <p:cNvPr id="8" name="Picture 7" descr="sm_book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12648" y="1755648"/>
            <a:ext cx="1615307" cy="1688453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 lang="en-US" smtClean="0"/>
              <a:pPr/>
              <a:t>9/28/2015 3:06 PM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en-US" smtClean="0"/>
              <a:pPr algn="ctr"/>
              <a:t>‹Nº›</a:t>
            </a:fld>
            <a:endParaRPr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9/28/2015 3:06 PM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 algn="ctr"/>
              <a:t>‹Nº›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7.pn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450658" y="2276872"/>
            <a:ext cx="8136903" cy="1512168"/>
          </a:xfrm>
        </p:spPr>
        <p:txBody>
          <a:bodyPr>
            <a:noAutofit/>
          </a:bodyPr>
          <a:lstStyle/>
          <a:p>
            <a:pPr algn="ctr" defTabSz="914400">
              <a:spcBef>
                <a:spcPts val="0"/>
              </a:spcBef>
              <a:buNone/>
            </a:pPr>
            <a:r>
              <a:rPr lang="es-ES_tradnl" noProof="1" smtClean="0">
                <a:solidFill>
                  <a:schemeClr val="accent1">
                    <a:lumMod val="75000"/>
                  </a:schemeClr>
                </a:solidFill>
              </a:rPr>
              <a:t>INTRODUCCIÓN A LAS MATRICES CON MATLAB</a:t>
            </a:r>
            <a:br>
              <a:rPr lang="es-ES_tradnl" noProof="1" smtClean="0">
                <a:solidFill>
                  <a:schemeClr val="accent1">
                    <a:lumMod val="75000"/>
                  </a:schemeClr>
                </a:solidFill>
              </a:rPr>
            </a:br>
            <a:endParaRPr lang="es-ES_tradnl" noProof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2330896" y="5720409"/>
            <a:ext cx="6705600" cy="138099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s-ES_tradnl" sz="1600" b="1" kern="0" noProof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DE APRENDIZAJE: TRATAMIENTO DE IMÁGENES  </a:t>
            </a:r>
          </a:p>
          <a:p>
            <a:pPr>
              <a:spcBef>
                <a:spcPts val="0"/>
              </a:spcBef>
            </a:pPr>
            <a:r>
              <a:rPr lang="es-ES_tradnl" sz="1600" b="1" kern="0" noProof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 EUCATIVO: INGENIERÍA EN COMPUTACIÓN </a:t>
            </a:r>
          </a:p>
          <a:p>
            <a:pPr>
              <a:spcBef>
                <a:spcPts val="0"/>
              </a:spcBef>
            </a:pPr>
            <a:r>
              <a:rPr lang="es-ES_tradnl" sz="1600" b="1" kern="0" noProof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ELABORADO POR: M. en C. ADRIANA BUSTAMANTE ALMARAZ</a:t>
            </a:r>
            <a:endParaRPr lang="es-ES_tradnl" sz="1600" b="1" kern="0" noProof="1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3 Imagen" descr="ESCUAE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312" y="6039544"/>
            <a:ext cx="877280" cy="701824"/>
          </a:xfrm>
          <a:prstGeom prst="rect">
            <a:avLst/>
          </a:prstGeom>
        </p:spPr>
      </p:pic>
      <p:pic>
        <p:nvPicPr>
          <p:cNvPr id="5" name="4 Imagen" descr="logo rector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7110" y="6062883"/>
            <a:ext cx="530594" cy="662583"/>
          </a:xfrm>
          <a:prstGeom prst="rect">
            <a:avLst/>
          </a:prstGeom>
        </p:spPr>
      </p:pic>
      <p:pic>
        <p:nvPicPr>
          <p:cNvPr id="6" name="5 Imagen" descr="matla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47864" y="3356992"/>
            <a:ext cx="2184243" cy="2016224"/>
          </a:xfrm>
          <a:prstGeom prst="rect">
            <a:avLst/>
          </a:prstGeom>
        </p:spPr>
      </p:pic>
      <p:sp>
        <p:nvSpPr>
          <p:cNvPr id="15" name="Rectangle 1"/>
          <p:cNvSpPr txBox="1">
            <a:spLocks noChangeArrowheads="1"/>
          </p:cNvSpPr>
          <p:nvPr/>
        </p:nvSpPr>
        <p:spPr bwMode="auto">
          <a:xfrm>
            <a:off x="-540568" y="287487"/>
            <a:ext cx="10153128" cy="15573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algn="l" defTabSz="449263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 algn="l" defTabSz="449263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 algn="l" defTabSz="449263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 algn="l" defTabSz="449263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algn="l" defTabSz="449263" rtl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algn="l" defTabSz="449263" rtl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algn="l" defTabSz="449263" rtl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algn="l" defTabSz="449263" rtl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 hangingPunct="1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de-DE" sz="2800" b="1" kern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UNIVERSIDAD AUTÓNOMA DEL ESTADO DE MÉXICO</a:t>
            </a:r>
          </a:p>
          <a:p>
            <a:pPr algn="ctr" eaLnBrk="1" hangingPunct="1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de-DE" sz="2800" b="1" kern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CENTRO UNIVERSITARIO UAEM VALLE DE TEOTIHUACÁN</a:t>
            </a:r>
            <a:endParaRPr lang="de-DE" sz="2800" b="1" kern="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1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704" y="6327499"/>
            <a:ext cx="723664" cy="363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Desarrollo de la Práctica 2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7490792" cy="831321"/>
          </a:xfrm>
        </p:spPr>
        <p:txBody>
          <a:bodyPr>
            <a:normAutofit fontScale="70000" lnSpcReduction="20000"/>
          </a:bodyPr>
          <a:lstStyle/>
          <a:p>
            <a:r>
              <a:rPr lang="es-MX" dirty="0" smtClean="0"/>
              <a:t>Se debe explicar detalladamente como se declaran las matrices con los tres métodos vistos, así como la realización de operaciones básicas con los siguientes ejercicios:</a:t>
            </a: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518" t="39344" r="56005" b="37031"/>
          <a:stretch>
            <a:fillRect/>
          </a:stretch>
        </p:blipFill>
        <p:spPr bwMode="auto">
          <a:xfrm>
            <a:off x="539552" y="3573016"/>
            <a:ext cx="3663407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4932040" y="3645024"/>
            <a:ext cx="3816424" cy="1728192"/>
          </a:xfrm>
        </p:spPr>
        <p:txBody>
          <a:bodyPr>
            <a:noAutofit/>
          </a:bodyPr>
          <a:lstStyle/>
          <a:p>
            <a:r>
              <a:rPr lang="es-MX" sz="2000" dirty="0" smtClean="0"/>
              <a:t>Calcular:</a:t>
            </a:r>
          </a:p>
          <a:p>
            <a:pPr marL="514350" indent="-514350">
              <a:buAutoNum type="arabicPeriod"/>
            </a:pPr>
            <a:r>
              <a:rPr lang="es-MX" sz="2000" dirty="0" smtClean="0"/>
              <a:t>C+E</a:t>
            </a:r>
          </a:p>
          <a:p>
            <a:pPr marL="514350" indent="-514350">
              <a:buAutoNum type="arabicPeriod"/>
            </a:pPr>
            <a:r>
              <a:rPr lang="es-MX" sz="2000" dirty="0" smtClean="0"/>
              <a:t>E+C</a:t>
            </a:r>
          </a:p>
          <a:p>
            <a:pPr marL="514350" indent="-514350">
              <a:buAutoNum type="arabicPeriod"/>
            </a:pPr>
            <a:r>
              <a:rPr lang="es-MX" sz="2000" dirty="0" smtClean="0"/>
              <a:t>D-F</a:t>
            </a:r>
          </a:p>
          <a:p>
            <a:pPr marL="514350" indent="-514350">
              <a:buAutoNum type="arabicPeriod"/>
            </a:pPr>
            <a:r>
              <a:rPr lang="es-MX" sz="2000" dirty="0" smtClean="0"/>
              <a:t>A+B</a:t>
            </a:r>
          </a:p>
          <a:p>
            <a:pPr marL="514350" indent="-514350">
              <a:buAutoNum type="arabicPeriod"/>
            </a:pPr>
            <a:r>
              <a:rPr lang="es-MX" sz="2000" dirty="0" smtClean="0"/>
              <a:t>B+F</a:t>
            </a:r>
          </a:p>
          <a:p>
            <a:endParaRPr lang="es-MX" sz="2000" dirty="0" smtClean="0"/>
          </a:p>
        </p:txBody>
      </p:sp>
      <p:sp>
        <p:nvSpPr>
          <p:cNvPr id="9" name="7 Marcador de contenido"/>
          <p:cNvSpPr>
            <a:spLocks noGrp="1"/>
          </p:cNvSpPr>
          <p:nvPr>
            <p:ph sz="quarter" idx="1"/>
          </p:nvPr>
        </p:nvSpPr>
        <p:spPr>
          <a:xfrm>
            <a:off x="683568" y="2646040"/>
            <a:ext cx="5040560" cy="710952"/>
          </a:xfrm>
        </p:spPr>
        <p:txBody>
          <a:bodyPr>
            <a:normAutofit fontScale="70000" lnSpcReduction="20000"/>
          </a:bodyPr>
          <a:lstStyle/>
          <a:p>
            <a:r>
              <a:rPr lang="es-MX" sz="3200" dirty="0" smtClean="0"/>
              <a:t>Declarar las matrices por método 3</a:t>
            </a:r>
          </a:p>
          <a:p>
            <a:r>
              <a:rPr lang="es-MX" dirty="0" smtClean="0"/>
              <a:t>Sean:</a:t>
            </a:r>
            <a:endParaRPr lang="es-MX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Desarrollo de la Práctica 2 </a:t>
            </a:r>
            <a:endParaRPr lang="es-MX" dirty="0"/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3131840" y="4365104"/>
            <a:ext cx="3816424" cy="1728192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s-MX" sz="2000" dirty="0" smtClean="0"/>
              <a:t>A+B</a:t>
            </a:r>
          </a:p>
          <a:p>
            <a:pPr marL="514350" indent="-514350">
              <a:buAutoNum type="arabicPeriod"/>
            </a:pPr>
            <a:r>
              <a:rPr lang="es-MX" sz="2000" dirty="0" smtClean="0"/>
              <a:t>B+C</a:t>
            </a:r>
          </a:p>
          <a:p>
            <a:pPr marL="514350" indent="-514350">
              <a:buAutoNum type="arabicPeriod"/>
            </a:pPr>
            <a:r>
              <a:rPr lang="es-MX" sz="2000" dirty="0" smtClean="0"/>
              <a:t>A+B+C</a:t>
            </a:r>
          </a:p>
          <a:p>
            <a:pPr marL="514350" indent="-514350">
              <a:buAutoNum type="arabicPeriod"/>
            </a:pPr>
            <a:r>
              <a:rPr lang="es-MX" sz="2000" dirty="0" smtClean="0"/>
              <a:t>A+C</a:t>
            </a:r>
          </a:p>
          <a:p>
            <a:pPr marL="514350" indent="-514350">
              <a:buAutoNum type="arabicPeriod"/>
            </a:pPr>
            <a:r>
              <a:rPr lang="es-MX" sz="2000" dirty="0" smtClean="0"/>
              <a:t>B-C</a:t>
            </a:r>
          </a:p>
          <a:p>
            <a:endParaRPr lang="es-MX" sz="2000" dirty="0" smtClean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303" t="49381" r="51025" b="33437"/>
          <a:stretch>
            <a:fillRect/>
          </a:stretch>
        </p:blipFill>
        <p:spPr bwMode="auto">
          <a:xfrm>
            <a:off x="611560" y="1916832"/>
            <a:ext cx="748883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628800"/>
            <a:ext cx="3816424" cy="504056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es-MX" sz="2000" dirty="0" smtClean="0"/>
              <a:t>Declarar las matrices por método 1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Desarrollo de la Práctica 2 </a:t>
            </a:r>
            <a:endParaRPr lang="es-MX" dirty="0"/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2555776" y="4077072"/>
            <a:ext cx="3816424" cy="1728192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s-MX" sz="2000" dirty="0" smtClean="0"/>
              <a:t>A+B-C</a:t>
            </a:r>
          </a:p>
          <a:p>
            <a:pPr marL="514350" indent="-514350">
              <a:buAutoNum type="arabicPeriod"/>
            </a:pPr>
            <a:r>
              <a:rPr lang="es-MX" sz="2000" dirty="0" smtClean="0"/>
              <a:t>C+D+A</a:t>
            </a:r>
          </a:p>
          <a:p>
            <a:pPr marL="514350" indent="-514350">
              <a:buAutoNum type="arabicPeriod"/>
            </a:pPr>
            <a:r>
              <a:rPr lang="es-MX" sz="2000" dirty="0" smtClean="0"/>
              <a:t>C-A+B</a:t>
            </a:r>
          </a:p>
          <a:p>
            <a:pPr marL="514350" indent="-514350">
              <a:buAutoNum type="arabicPeriod"/>
            </a:pPr>
            <a:r>
              <a:rPr lang="es-MX" sz="2000" dirty="0" smtClean="0"/>
              <a:t>C-B-D</a:t>
            </a:r>
          </a:p>
          <a:p>
            <a:pPr marL="514350" indent="-514350">
              <a:buAutoNum type="arabicPeriod"/>
            </a:pPr>
            <a:r>
              <a:rPr lang="es-MX" sz="2000" dirty="0" smtClean="0"/>
              <a:t>A-B+C-D</a:t>
            </a:r>
          </a:p>
          <a:p>
            <a:endParaRPr lang="es-MX" sz="2000" dirty="0" smtClean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041" t="75422" r="51025" b="12766"/>
          <a:stretch>
            <a:fillRect/>
          </a:stretch>
        </p:blipFill>
        <p:spPr bwMode="auto">
          <a:xfrm>
            <a:off x="1043608" y="2492896"/>
            <a:ext cx="525658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2 Marcador de contenido"/>
          <p:cNvSpPr>
            <a:spLocks noGrp="1"/>
          </p:cNvSpPr>
          <p:nvPr>
            <p:ph sz="quarter" idx="1"/>
          </p:nvPr>
        </p:nvSpPr>
        <p:spPr>
          <a:xfrm>
            <a:off x="1115616" y="1556792"/>
            <a:ext cx="3816424" cy="504056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es-MX" sz="2000" dirty="0" smtClean="0"/>
              <a:t>Declarar las matrices por método 2</a:t>
            </a:r>
          </a:p>
          <a:p>
            <a:endParaRPr lang="es-MX" sz="20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Desarrollo de la Práctica 2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7850832" cy="4572000"/>
          </a:xfrm>
        </p:spPr>
        <p:txBody>
          <a:bodyPr>
            <a:normAutofit fontScale="70000" lnSpcReduction="20000"/>
          </a:bodyPr>
          <a:lstStyle/>
          <a:p>
            <a:r>
              <a:rPr lang="es-MX" dirty="0" smtClean="0"/>
              <a:t>En la sección de conclusiones adicionalmente a la conclusión personal del alumno se deberá contestar el siguiente cuestionario:</a:t>
            </a:r>
          </a:p>
          <a:p>
            <a:r>
              <a:rPr lang="es-MX" dirty="0" smtClean="0"/>
              <a:t>¿Cuál es la utilidad del comando </a:t>
            </a:r>
            <a:r>
              <a:rPr lang="es-MX" i="1" dirty="0" err="1" smtClean="0"/>
              <a:t>clear</a:t>
            </a:r>
            <a:r>
              <a:rPr lang="es-MX" dirty="0" smtClean="0"/>
              <a:t>?</a:t>
            </a:r>
          </a:p>
          <a:p>
            <a:r>
              <a:rPr lang="es-MX" dirty="0" smtClean="0"/>
              <a:t>¿Para que se utiliza el punto y coma dentro de la declaración de matrices?</a:t>
            </a:r>
          </a:p>
          <a:p>
            <a:r>
              <a:rPr lang="es-MX" dirty="0" smtClean="0"/>
              <a:t>¿Qué es lo que se puede visualizar al ejecutar el comando </a:t>
            </a:r>
            <a:r>
              <a:rPr lang="es-MX" i="1" dirty="0" err="1" smtClean="0"/>
              <a:t>who</a:t>
            </a:r>
            <a:r>
              <a:rPr lang="es-MX" dirty="0" smtClean="0"/>
              <a:t> ó </a:t>
            </a:r>
            <a:r>
              <a:rPr lang="es-MX" i="1" dirty="0" err="1" smtClean="0"/>
              <a:t>whos</a:t>
            </a:r>
            <a:r>
              <a:rPr lang="es-MX" dirty="0" smtClean="0"/>
              <a:t> de </a:t>
            </a:r>
            <a:r>
              <a:rPr lang="es-MX" dirty="0" err="1" smtClean="0"/>
              <a:t>Matlab</a:t>
            </a:r>
            <a:r>
              <a:rPr lang="es-MX" dirty="0" smtClean="0"/>
              <a:t>?</a:t>
            </a:r>
          </a:p>
          <a:p>
            <a:r>
              <a:rPr lang="es-MX" dirty="0" smtClean="0"/>
              <a:t>¿Cuál es la diferencia entre dejar un espacio en blanco y colocar una coma entre un elemento y otro dentro de una matriz?</a:t>
            </a:r>
          </a:p>
          <a:p>
            <a:r>
              <a:rPr lang="es-MX" dirty="0" smtClean="0"/>
              <a:t>¿Explica que sucede cuando una variable de </a:t>
            </a:r>
            <a:r>
              <a:rPr lang="es-MX" dirty="0" err="1" smtClean="0"/>
              <a:t>Matlab</a:t>
            </a:r>
            <a:r>
              <a:rPr lang="es-MX" dirty="0" smtClean="0"/>
              <a:t> es declarada con un numero inicial y por que se da esa causa?</a:t>
            </a:r>
          </a:p>
          <a:p>
            <a:pPr lvl="1"/>
            <a:r>
              <a:rPr lang="es-MX" dirty="0" smtClean="0"/>
              <a:t>Explica por que </a:t>
            </a:r>
            <a:r>
              <a:rPr lang="es-MX" dirty="0" err="1" smtClean="0"/>
              <a:t>matlab</a:t>
            </a:r>
            <a:r>
              <a:rPr lang="es-MX" dirty="0" smtClean="0"/>
              <a:t> produce el siguiente error cuando se intenta realizar algunas operaciones básicas con matrices:</a:t>
            </a:r>
          </a:p>
          <a:p>
            <a:pPr lvl="1">
              <a:buNone/>
            </a:pPr>
            <a:r>
              <a:rPr lang="es-MX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 ??? Error using ==&gt; plus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    Matrix dimensions must agree.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467544" y="2420888"/>
            <a:ext cx="8136904" cy="2232248"/>
          </a:xfrm>
        </p:spPr>
        <p:txBody>
          <a:bodyPr>
            <a:noAutofit/>
          </a:bodyPr>
          <a:lstStyle/>
          <a:p>
            <a:pPr algn="ctr" defTabSz="914400">
              <a:spcBef>
                <a:spcPts val="0"/>
              </a:spcBef>
              <a:buNone/>
            </a:pPr>
            <a:r>
              <a:rPr lang="es-ES_tradnl" b="1" noProof="1" smtClean="0">
                <a:solidFill>
                  <a:schemeClr val="accent1">
                    <a:lumMod val="75000"/>
                  </a:schemeClr>
                </a:solidFill>
              </a:rPr>
              <a:t>PRODUCTO DE MATRICES CON MATLAB</a:t>
            </a:r>
            <a:br>
              <a:rPr lang="es-ES_tradnl" b="1" noProof="1" smtClean="0">
                <a:solidFill>
                  <a:schemeClr val="accent1">
                    <a:lumMod val="75000"/>
                  </a:schemeClr>
                </a:solidFill>
              </a:rPr>
            </a:br>
            <a:endParaRPr lang="es-ES_tradnl" b="1" noProof="1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3 Imagen" descr="ESCUAE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312" y="6039544"/>
            <a:ext cx="877280" cy="701824"/>
          </a:xfrm>
          <a:prstGeom prst="rect">
            <a:avLst/>
          </a:prstGeom>
        </p:spPr>
      </p:pic>
      <p:pic>
        <p:nvPicPr>
          <p:cNvPr id="5" name="4 Imagen" descr="logo rector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7110" y="6062883"/>
            <a:ext cx="530594" cy="662583"/>
          </a:xfrm>
          <a:prstGeom prst="rect">
            <a:avLst/>
          </a:prstGeom>
        </p:spPr>
      </p:pic>
      <p:pic>
        <p:nvPicPr>
          <p:cNvPr id="23554" name="Picture 2" descr="http://upload.wikimedia.org/wikipedia/commons/thumb/1/11/Matrix_multiplication_diagram.svg/250px-Matrix_multiplication_diagram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9762" y="3658294"/>
            <a:ext cx="2381250" cy="2381250"/>
          </a:xfrm>
          <a:prstGeom prst="rect">
            <a:avLst/>
          </a:prstGeom>
          <a:noFill/>
        </p:spPr>
      </p:pic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pPr>
              <a:spcBef>
                <a:spcPts val="0"/>
              </a:spcBef>
            </a:pPr>
            <a:r>
              <a:rPr lang="es-ES_tradnl" sz="2800" b="1" kern="0" noProof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DE APRENDIZAJE: TRATAMIENTO DE IMÁGENES  </a:t>
            </a:r>
          </a:p>
          <a:p>
            <a:pPr>
              <a:spcBef>
                <a:spcPts val="0"/>
              </a:spcBef>
            </a:pPr>
            <a:r>
              <a:rPr lang="es-ES_tradnl" sz="2800" b="1" kern="0" noProof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 EUCATIVO: INGENIERÍA EN COMPUTACIÓN </a:t>
            </a:r>
          </a:p>
          <a:p>
            <a:pPr>
              <a:spcBef>
                <a:spcPts val="0"/>
              </a:spcBef>
            </a:pPr>
            <a:r>
              <a:rPr lang="es-ES_tradnl" sz="2800" b="1" kern="0" noProof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ELABORADO POR: M. en C. ADRIANA </a:t>
            </a:r>
            <a:r>
              <a:rPr lang="es-ES_tradnl" sz="2800" b="1" kern="0" noProof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BUSTAMANTE </a:t>
            </a:r>
            <a:r>
              <a:rPr lang="es-ES_tradnl" sz="2800" b="1" kern="0" noProof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ALMARAZ</a:t>
            </a:r>
            <a:endParaRPr lang="es-ES_tradnl" sz="2800" b="1" kern="0" noProof="1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1"/>
          <p:cNvSpPr txBox="1">
            <a:spLocks noChangeArrowheads="1"/>
          </p:cNvSpPr>
          <p:nvPr/>
        </p:nvSpPr>
        <p:spPr bwMode="auto">
          <a:xfrm>
            <a:off x="-540568" y="287487"/>
            <a:ext cx="10153128" cy="15573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algn="l" defTabSz="449263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 algn="l" defTabSz="449263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 algn="l" defTabSz="449263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 algn="l" defTabSz="449263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algn="l" defTabSz="449263" rtl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algn="l" defTabSz="449263" rtl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algn="l" defTabSz="449263" rtl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algn="l" defTabSz="449263" rtl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 hangingPunct="1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de-DE" sz="2800" b="1" kern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UNIVERSIDAD AUTÓNOMA DEL ESTADO DE MÉXICO</a:t>
            </a:r>
          </a:p>
          <a:p>
            <a:pPr algn="ctr" eaLnBrk="1" hangingPunct="1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de-DE" sz="2800" b="1" kern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CENTRO UNIVERSITARIO UAEM VALLE DE TEOTIHUACÁN</a:t>
            </a:r>
            <a:endParaRPr lang="de-DE" sz="2800" b="1" kern="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1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704" y="6327499"/>
            <a:ext cx="723664" cy="363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84885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_tradnl" noProof="1" smtClean="0">
                <a:solidFill>
                  <a:srgbClr val="444D26"/>
                </a:solidFill>
                <a:latin typeface="Tw Cen MT"/>
              </a:rPr>
              <a:t>Producto de matrices por escalares</a:t>
            </a:r>
            <a:endParaRPr lang="es-ES_tradnl" sz="4400" b="0" i="0" noProof="1">
              <a:solidFill>
                <a:srgbClr val="444D26"/>
              </a:solidFill>
              <a:latin typeface="Tw Cen MT"/>
              <a:ea typeface="+mj-ea"/>
              <a:cs typeface="+mj-cs"/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09600" y="1556792"/>
            <a:ext cx="8138864" cy="2016224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es-MX" dirty="0" smtClean="0"/>
              <a:t>Si </a:t>
            </a:r>
            <a:r>
              <a:rPr lang="es-MX" i="1" dirty="0" smtClean="0"/>
              <a:t>k</a:t>
            </a:r>
            <a:r>
              <a:rPr lang="es-MX" dirty="0" smtClean="0"/>
              <a:t> es un escalar y A una matriz </a:t>
            </a:r>
            <a:r>
              <a:rPr lang="es-MX" i="1" dirty="0" smtClean="0"/>
              <a:t>m x n</a:t>
            </a:r>
            <a:r>
              <a:rPr lang="es-MX" dirty="0" smtClean="0"/>
              <a:t>, el producto de </a:t>
            </a:r>
            <a:r>
              <a:rPr lang="es-MX" i="1" dirty="0" smtClean="0"/>
              <a:t>k</a:t>
            </a:r>
            <a:r>
              <a:rPr lang="es-MX" dirty="0" smtClean="0"/>
              <a:t> por A es una nueva matriz</a:t>
            </a:r>
            <a:endParaRPr lang="es-MX" noProof="1" smtClean="0">
              <a:latin typeface="Tw Cen MT"/>
            </a:endParaRPr>
          </a:p>
          <a:p>
            <a:r>
              <a:rPr lang="es-MX" dirty="0" smtClean="0"/>
              <a:t>En donde </a:t>
            </a:r>
            <a:r>
              <a:rPr lang="es-MX" i="1" dirty="0" smtClean="0"/>
              <a:t>k</a:t>
            </a:r>
            <a:r>
              <a:rPr lang="es-MX" dirty="0" smtClean="0"/>
              <a:t> es un escalar; es decir, un número o una función</a:t>
            </a:r>
          </a:p>
          <a:p>
            <a:r>
              <a:rPr lang="es-MX" dirty="0" smtClean="0"/>
              <a:t>La notación es  </a:t>
            </a:r>
            <a:r>
              <a:rPr lang="es-MX" i="1" dirty="0" smtClean="0"/>
              <a:t>k A </a:t>
            </a:r>
            <a:r>
              <a:rPr lang="es-MX" dirty="0" smtClean="0"/>
              <a:t>o simplemente </a:t>
            </a:r>
            <a:r>
              <a:rPr lang="es-MX" i="1" dirty="0" err="1" smtClean="0"/>
              <a:t>kA</a:t>
            </a:r>
            <a:r>
              <a:rPr lang="es-MX" i="1" dirty="0" smtClean="0"/>
              <a:t>, </a:t>
            </a:r>
            <a:r>
              <a:rPr lang="es-MX" dirty="0" smtClean="0"/>
              <a:t>es la matriz</a:t>
            </a:r>
            <a:r>
              <a:rPr lang="es-MX" i="1" dirty="0" smtClean="0"/>
              <a:t> </a:t>
            </a:r>
            <a:r>
              <a:rPr lang="es-MX" dirty="0" smtClean="0"/>
              <a:t>obtenida multiplicando cada entrada de </a:t>
            </a:r>
            <a:r>
              <a:rPr lang="es-MX" i="1" dirty="0" smtClean="0"/>
              <a:t>A </a:t>
            </a:r>
            <a:r>
              <a:rPr lang="es-MX" dirty="0" smtClean="0"/>
              <a:t>por</a:t>
            </a:r>
            <a:r>
              <a:rPr lang="es-MX" i="1" dirty="0" smtClean="0"/>
              <a:t> k</a:t>
            </a:r>
            <a:endParaRPr lang="es-ES_tradnl" noProof="1" smtClean="0">
              <a:latin typeface="Tw Cen MT"/>
            </a:endParaRP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None/>
            </a:pPr>
            <a:endParaRPr lang="es-ES_tradnl" noProof="1" smtClean="0">
              <a:latin typeface="Tw Cen MT"/>
            </a:endParaRP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None/>
            </a:pPr>
            <a:endParaRPr lang="es-ES_tradnl" sz="2900" b="0" i="0" noProof="1" smtClean="0">
              <a:solidFill>
                <a:schemeClr val="tx1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0488" name="AutoShape 8" descr="data:image/jpeg;base64,/9j/4AAQSkZJRgABAQAAAQABAAD/2wCEAAkGBxQTEhUUEhQWFRUXGBwaGRgXGSAaHhweHBwYGhofGBgdHCggHBolHBgYITEhJSkrLi4uHh8zODMsNygtLisBCgoKDg0OGxAQGy8kICQsLCwsLDQwLCwsLCwsLCwsLCwsLywvLCwsLCwsLCwsLCwsLCwsLCwsLCwsLCwsLCwsLP/AABEIAMIBAwMBIgACEQEDEQH/xAAcAAACAgMBAQAAAAAAAAAAAAAEBQMGAAIHAQj/xABBEAABAgQEAwUGBAQGAQUBAAABAhEAAwQhBRIxQSJRYQYTcYGRMkKhscHwI1LR4QcUYnIVFjOCkqLxk7LC0uJD/8QAGgEAAwEBAQEAAAAAAAAAAAAAAQIDBAAFBv/EAC0RAAICAQMEAgIBAwUBAAAAAAABAhEDEiExBBNBUSIyYXGhUrHhI0KB8PEF/9oADAMBAAIRAxEAPwDs9MpJukgxNOnJQMyiwG8cllYrMIYrJHp6EfpHk6umG2dTcntG+P8A86Xsi86OnTMXkEEGYGa9/qIoeOT5GZkpLBXDMzOotrcvbRoQERFUzUoSVrISkakxqx9Gse9kpZbGFZUIISGLptmFn6QCp1qHhZ7adTA8ipTMTnlqChzHx849JMWUVWwtnk6QG1vAakEaQYJxG7PGhvCtBsXrBOsNMPUZYSElJJINtQQbAnfnePJVHnKQMoJ3JglWDTVJZOUgGzFsx6WvyvGfK48NlYJ8otFLR1FQQuapK0jRiGffK27dINMlIKiqUSUlIT56bX8tIquEUNYg/hpmOAbOAx0GuhixYPMmysyqiVNWXd0lKrsNW0310tHk5sdPZo2Y5bboKqqEZQSCCQxA58gPjFdxGhya2JNt/WLoqaqYAp1o0ZJQA3rq7j0gU0kjvinOkKB4s2pJuwEZE2mXdNbnMMbkXsISzKU8o6hjgpsuZIzNs3228U3FJyCfwkH9Okacc7XBCcK8lZMiMygQSumWSbNAxkERdEgecsnSIRKhgmSYjVKggBMsbiXBCZUbd1HBPZKLXLRqJOY6xv3UepQdoU4dYLQych7xeXl/4jyhTKE0DNw8zC6XTq3gyVJc8Z8om4c7jauFRaKuuEofhlJWGAUzgc2HPrCDGsaUVA94VFrsMrnnaCEYaVJJAUQIAqKFjdniWLFBP2ymScn+gWgmFcxNgkbn6qMWDE8UCSUJmEoYcKCSD4kwjmyACzv4QbQUhUdABzMUyQi2pPwTjJrZG4lqWxloYwUpSpKWUQH1ADEwdUKURklsBz3gROCLmEAAnyiLaf22Q9NcCeZiAc2jItCexytykdIyF72H2N2svo1VKBZgPJ/rFPxTtmhCyiUjvGcFRLBxawu6etoP7SdqTKWuTLl8SeEqXpt7IBc67tFBCAxf78I+lz9TXxxs8vHC95BFb2lqVk/iKAJJyp4W6Ai7ecCTKyYsgLWtTX4lFQdm3PWI1y/eFx+rR6mWdeh06NHnylJ8s0JJcIOwrFZlOoqSHSTdJJYvv0NtY6LhswT5aVo0VsdjoQfOOaIlOL6DT5x0X+GOIy0qNPMyDMTlKw4ezgECxYONtRFsOdw2fAsoKQxOGTHACFEkOAxuOYtcQXhtEniE1IGS5BTd+RJILDUiOgU1PMQgOQvVikJSz6MWfc6QFW4UFJBKHWC+xuN1KYKPrE59apfFlI4K3QkGDonEzBKCAUqdI4eJzkKUqsHZ/hDDCUKShKTNEws4BAdLAe87OCRdtYUz0zUIMsle2jN5Bn+MSSsWUkDM6ikMlWUAp5tY67iMeVykquy8KRZqKYrLx8JSGJZg4s1y59Bq8IJs6sSSEoQEZiri0Iu9z7rnQsYaUuNy1ILqTme728GBePKTGQSeBZvqOL/wIyxk43aKtWVSf2lqQslRSoIezMm9tmfpDfDsYpEoM5IAmHV2fru5fTwEO8Ro0LyvLSoqBLkOE3cnkCSb+UCy8KlD/wDmkICcoJc6/lSRby6Q8s2KSrTX6FjjkvIFiOMUpCUEABTElJBueYS9onp6KmOXKzq0B1t01iKfhVKkhpLkEnRiWY7kFXygqfMSpCFd0pYBBANjcFNwdBfeJScX9bLwUlyCzsIlTSoIRlsXUdrbjUGKlX9mihbPF+o6lLJGXu818quW/m/2YKNPLVxEAjrz3gRlNcBlGMuUcsk4ES/SBjgxMdYRhMvVmHLnEFVgKdU28vk8P3ci3oTtY+LOcUnZeYsslOsF0/Yuap2Glj4x0gYeUjhVltqdhu3WJaaWEJypJLXKtX5uecFZMj52A8eNcbnLkdkZhWUkBLak/d4L/wAo5UBZch9AC8dHQkPnIFxqber6C0JsfrAEZe9GY6hJa3IfrCyyT9jKEPRSK/DzKLBBvuYAnSjLJBYn1i6dpMzS0SwEjKHu58zs0Vasw4rW0t1ndofFO1uTywS4PKPvpls7J5Ow9IcL7LlTZVZiRteCOzPZRS7rOh0/WL/h1CiUMqd/u0LJty+HAu0V8uTnaOySks6YsGHdmnDlm8ItpZIJ0G8I8S7QIYpl5idHFvSGjiyZXQvdjFbI8mYEhBBskbksH6RAnG6WXMXKJAUhKSTq+Z7BuTD1irY3iWVOefMIS7BySfIRzRfaJqlcwAqBDAFgwvoVFQSQLb72h59HDHvJ7iLqJS4Ouz+05KjklAp2fXzjIoMr+IBAAFLIb/f/APaMgdvF/R/J3dn7KXWVBmKzqU5mKJfmdX8I9qacZQPBoFonKpYLZUS8xPK+X1caeMGKmhkqcXysx/MW+Af0jZHJqtsi1QOZLJCX6m0YKYgAlwPvaCQHWUhiEjiLvvYePSJDKGjD4/Zhk03sAD7zLpDDDqzu1IWmykKCg4s4Y/fjENhfS/3rEJnAqPV+W7fpBoNnY8E7YLmISZawWDmWoglPMc26+EW7C+0iJhImAS7ak2PPwj53wyvXImCamxG3Mbg9Gi103bhJWe9lFMvbKcyh4uwPk3nFHHDkXyVP2JcovY7cJUqaMwII5iAqrCSTwgAeA+scnpv4nrlrKUyQqWCct2O7EjLq12g6X/FharFK0csoSX9TaMM+n3+LNMcrSOhnBHDLSDzVv5Bojp8DSg8KyN2Ys3XaJ8CxJNVKRNRMzj3gBcFvZUB7Kh5w0ylRuC3pGR2ti2ryVjFVzJYOUKAZrac35jaK9S41OQVArzONC/TQvbSOiVMoZWVobWhFW4dTu6hlc3JcEWswgRaSpoa9W6YLJxKYWMxIAVZ3+V/ODULT3bPmDDRwL9dTFRxLEDKURLzpR4g6crwnHaFb/wCqsdCXhl08nuhu/GOzOiigOZzNWxAsNfNTP5RP/JAqfOst7puA1wW5vFLR2xXsws3P9IOqO1R7tORTKOrt8P3jljmtmjnkg/JcpByhg5bmfqYMlJLXvzjn5x+ZNSAmYUqfmBZuQEGntOqUoJZ2F7k3h46k6oVtNXZdJ0oM5BIF2H6bxs1n0HX9IqQx2dMLy0sNSxc/sIYGkmzShWZRQTxJJ0OkdKdPgChfLJ8XppZczZxSlxb6WvCGtxyUmYQmSmYlIbMRct1O0N5nZl0BL6qJJ+UDT+zRPCgWG53gJRb3Qze2zFJxxKwppSUknq3jbeJ8DUjMpU532CdG00Ag6V2RPNusM5NLT0iXnLQnqot6DUx0oRr4i635ZNRV6CAmXLXl5s3x1gsSGGZKWUAfaPj7SrmKvin8Q5Eu0lBmHmeAfIk+gisYz2prKhJSGlII9kWKgdiS6vkIpDG2Rkxr2j7VS5aFIVOVNXfhlDhCj+ZZPEAdg8c+qu1U9csJcS+ZQGJ83ceTQvrSpKiFEOOrwBNmDxi6lKPkk0mR1M8lySSeZ/eFk08UGr5tpzhZNW6he336xCcrkMkFKmX1EZCtU5jGQts4c1kpSM4SCPw0gPuDkcoALgur0iPDSTMlpeyEEmzXyk2B1sBvo8XiTgJVMn6SkspWdTkMCMoBdnOVvPeE+B4YyZq2DFKyCDz02GyneGjskn5O8iujlskr4XUoO29zyUbcLa7mCUpBudej/WCe7TmZSXl5gnh4iCAc3ndr7xa5tXTrQJUqmCLJSpWdCVJG5uxI1cnpcRqxOOliS5KLIpc89QKsiQh3L21JtubARvX06UrKEr7xIA48rObGwc229Yf9pcKRTLIlBiUEpClgkkpKiQkKJAIQQ3Xd4raUEqlm+VSSTYjQkC76sDCxyJScXzYa2sECSHA67RHVuA732eLz2Y7PCYUrC0qKXJQXDH3blJB3Oha2ukJu32HSqUiWgqUtZCiSRwi/CNNSdWDNFpwahqFTV0J0S3B0ca+g25axPLkHh5/vAVNQLIDG5F+Iuc5NxzG0NJSilRCjZsxuGA2HoHeM8Mlrcdqi9fwvxdMuaunmXRMDpBPvpL2tY5Sr0i+z5S1zMsucpI911Av6Kf4PHBaFajNQpSi6HVYtqo5dLuGHpHUMI/iXMR/rpTMSBqOBXiTcH0gatm0jv2XShwlSDmX3i1XslTDycg+rQzXQoUm6T1Ci5873MLcI7YU1TaWvKpnyzGSfK9/KD5uHpmHN3iiOQNv0iMo6t2OpVwUDtTTEqIEvKByH1inzaIvHaplKJy5ktQUEoCQDm9pw54RZhYesIsV7Jh/w0EjnFMWWlTDON7nM0UR5wTLoCecWqqwYyVSkrS3eLyuSAAAlSiS5/pbzhhKlUks8c+S/LvEn4AxfWvZOirUeFqOjxYsM7MKUQ8Hq7VUUiyVBZ/oS/wASw9Im/wA+yyOCUvxWyR9YlkmlvZSCvhWOcM7PolMXv0tDgJioU/bBU05ZaAVHSHEnGE5+7KgpQBKyNA20ZXngt2O8UxwotCTEe0CEWCgD1B+UbVeLJGS7CYLEbGK3W1KZqlIqUez76bPEp9RKUtMCmLCl8pi7G+081VhUZRyQkp+Iv8YrKqdUw5lrIBvmOp+t4sdVgSNZeVQZrwsqMJBPGgcr9I1YcerfVY2SWniNAcuglvrmYXdRLHwAFoVYnNEpglShd+EZR8mJ9YdVBTJTxFgNBufAQjmrkKupc4nk/wAmsI1PTFVZkk7A11omAlUtKgLO7F/HU+AhQUAqV47fvB2JVGYgJBSBZN3YcyecJ0LKVMHOaxMZMma5bb0clsTzZdub/wDiE1Qz6+O3pDWenhYE/r56wnmgAxnxO22GRDaMiMr+2EZGihToOL1BST3M48SlEkMlyQVZUpcqUHa435PeLvZwGRKkgGWfaAvdSfMBvu8aq7PTOFYlrIKnByHW2n3o/KJqjCagknuVsCXBBYhQAIHMO/rGRZscuJAjuiHBpQ/mEd6oJlhTzCHY34yD7RNhYXtBeO4j3pVLQpKZS5q+7SCEsn8NFmV+RFyRubu7K1YLPli0ubqbZVOQQWcNZyNo8w7DJ11FJltbjZBLkg+0QzaxXux01YKfosfbOkkU9XL7p5n4YUok5srapCxqco0231gbBjTKq0ImMimeYxILFNyhmJvppzjK6ZPmEiZNlqALvnS5GoCiC6mPMmF+HhSXKygAPlZYLA3sx6n0hVmTnqiOlao65hWI0k2UDLqEoA4cqgEEaWAJ6s4e8cm/ijiCF1J7ooIlgJKxZThTa5mVdjpaDkrl5ElCgriJICkvdwB7QG/U+sV6uwSbMWpXckB2SlwnwIc310jXPrLhUmJ22naQVS4+pwyEsCxYPZYckublncmCjjaMqswQcyiHyIFlKAASQkEAW5NfrCMYbPCQ8lTJOoAJFtTlJvvA9NPWAbgnTTqk/O7xCOZ/7WNTfI9kVstR4UWa12s5OmrEx5PqhxlQYEgADwu4HnCGtUsTCQ7DKz6NlS59YxE4kXV0bYs+vkTDPK9J1bljnVQLFuTN8BDLDu1lTJ/05q7aBRzgeCVOBFZkK/Dd/Z3vt5RLPUES7XOx59YC6iKdHV5LhL/iFWKS4ne0NciHt/t8YW1XaKoX7U+aoEhwVqbXk8VjD6oaGw5dYLnAhn8YV5YuLT5CHTZpLElz1jVJN+Q/aBVVLG1+o+7RumdZR1fb73hO9JcHbeQ2XMv+toNVPMwslRIGma1uZaFEhBUB9+ZhlKWEJeD3U68s0YsLk9TdIscjE000tkXmKGsTYTjPdyZswgFSuFzcl9d4o86qJU5MFVFW0tCerxzhSSvdvc0a1Jt1slsdDq+0AVRy1BPsljeAJfaZExOVaSVJ0LxX8PnlVMtHiR4i8JO8ILu0djl9o3umGcVHTKtmi2/5lyk8DH+79oX1mPqW+ZRSDsDb4QnmLzAG/jGqEHnlMdkyqcaYiWh7G09Gc2fxe31hfNksWuT/AEuYODJNnfnqn01jYlR4lEBJ0beM6yuBOaUhVPOUXA8zp5QNSLdW9+Qte0EVIDli/wAYNoaAC6yUndjYcrakwssqUW35J9pt0hVVp2duoBhNUIAe7nwi0YhTpUCElj8D5DSK/Np1EMAYv07tWTmqe4uCPDzjyDhhy+XzjI1Widjr/E1ZSQuYVO9iUpA5uC73iWVjU1zcrDat+tzfzieVhaRYl25j9RfyiMyEAtd9so21Om0ZHoa4Ipks3E5q3SfaGoBc68vMQKuomHimA/N/NrRMhcpRygqzbqYPy2DmJJSAEgKuAfeu/X5QrqPCGsVzcQVdgWbY331A1BiakoFMFIPtXyhLt8YPzC6QgEGzG20eTanK13b3QWfxL3h45a4icpUCzsPms4QSLvwgG2rsPCIZmDzFaTDm/JmcnUsLsYImYoRdKEhxu6iPMmBZmKzgzKyg7JZFrjYC1z6w+rLLwkPqYXhdBNlzHmrKUpLs5zHRujPB9X2iQlRLKWk+6UpIHUOHv56QgXVLcu56HQt53IgUkF7lzrvCyw69pBWRocy8XStWZUiWJfIAOeRIcEWYbPfy8xmZJISZKU3WEHhUAMznctfLCNi4bbnBUpZHtkquCwFnDt53PrFo44xVJCyyNjBdWmWllyQptwo/G5cQzp5EuagcDNZrlvAg6W+MISsEHh3328bxtLSsqSoabAOPgIz5cKl9dmGOT2P5+F5FDJKlF7Wfys+sSy8I7xOZSDKNw72La2NxE+H4fMQxmTkofYuVEPultIsuG4cFrQoziySySlJ4nBCQ6Vl+IAvzHWMiw53JL+f8FJKTacePP6/BTZnZmapR7gBaRyVmL76Rqjs7Ui5lKbwtt+0XbEezsxbKmTyhNhmW40dmSD9InwnC0SZSWqVzMqgo91Le9tXV/SPhG59PkUa1W/0GCiuf7lJXSKTw5VeLH9NBA1Ql2SDcbEMfO+sXLGe0NM4Sgzs5JSpZZOrAZkgG3UXHWF8vDzWAkqmy0pB93MlR/uMziDu1rchEodLlg9V2/wBF3li1pRV1SCNX9IyYQVeEMcaoJdKA/fKWW/KhN72IzRW5mK3VwgA89el7RTtzUrBrWmi24HMu2z38xCuppyFkWsSL/pHmCVmZJvy2A+UGYq2YqfUJVrz/AHEZIao5pfk1TlqwL8AkhIdmWo+npEy6Un3WHV7+resKJ9cTv99WiSnWhepv4kfSLShK7syKXhjKalmDoAe/ENPAXaNP5ZBU6lLV/aMoOvPrEfClmvfq3mYLVLyuRl/4/V+RiXbiuWc7ZFKYOBKSk2Y5ifV4yZUt7W+0YqanQJTb71sDGmd1e5o12+Y8IqsMGLrceDyomBJSybm9gHiIJzh1ZfB7+YgsSFzC0sFRa7EEeVh84Il9n5jXShL6OoAvzZLiLxikJJ3uLClAs6h5f/mPY0m0KkEpzu39cewe5L0JQbMSW2t6tffxgWZThQOVSiPM6dYnVVEFyQOgHXxgBdWVM+YaXu3z0jHFSvYzniaEJN5gSrrfy5MzbxNLmZeEqSU8z9ATp1gESg/EDcczbbqevlBEuoDFIBcaX8fg7a+sWasZG9SCoWD2u1xtzP2/SBkSFbIDf1a87Xf5xk2pvooF2Jci/hsLxPT0M0jOhBIO91PztFIQfCGoAm0ZST3jpGotz08Yi7gHickcjpDVc9k5VE63GSwPhtHqSguwIAGuzfpHPI4i2/Ar7lSi536QdIwtSkulJUBqpILfCCqGZJ7xOYFSTul/R31h4uopwyhL4Q+oJvZrEsdSbxyne7dA5KsrDiCzEHViSNbjkdI1VStrb1sYeYhUpWXlpSLDh0fxI0309YBp5Cp/CkhK0nQqAvyZTG9m11EdqbfxdgSAVYfbdKuu76EbwPJJQsDQi/35PFuw3s93ivxFLGU5WICSkl/aBd0lrEcoix/DJNKG7vvFnVSlM3JhmGt9o1YsbrVIZor9NXqXNJUbbE6evkIvXZqRMmpKULSkpWFXPP6GKVIre8UlORCUu4y5knxcKjo3ZPF5cu0pITsVElRPmomNGKPztD38RrVUBKHmTUhIJJDZvLyeFVdXd3l7tRIDMwbhOoIEHVfa5ZKk5mZ2aKbi3bGcmYAFly2t/gbRpnSORKMiicwUJiSWI31F3HSGeH4fUzpYGWYjX3WBBby6wkm9tJxUQFlrdICxHtJMUxKjqd4mmluEvWIUrSkpNMqbsSpJPg2wirVuHzksJVOEAXPCN+b3gPAe0qzKWCoulxrsdPrAkvtVMTMBzAuGOl7vAlpe5xN/KBRJC0JUAXABH0gbE5ZKEnNo6S3qPnBuL1aiUzE89d2PX0gI16ilaWc2UH6R5/VYlGeo1YZtwcSv1EnKXKvhB+HYgUIYgMOf7RBWVGdIzJ8GFn+3vEEw6DJbe/yjmkRGtPihmKyq0OzawYqcNNEtyH6l4SyKZZbIlSW0Jb4EtBiaeYFBSly+ZBW49Eu58HiWhXwGwyVOSd38SH9Ei0H/AOGMnvJqwhHUEqV0Slx6xHRKZN1pT/Ska+LgMNdY2mKQfaGYgWzEgDU6NeJqWRPdUhSGRXLSpRk8A5uzgaW28o8qKefOIzKWonRyVeiQLR7MqR7uVT8tb8g457vBFPUbIcHfhT5XK/N4ehWKlYNNf/TeMh1/iaxb+YSnpyjyF0z/AO/+h2AJaT+XQWIVzazsedo3/lkkcSfgS3P7a0Jv8Tmp9keDP8zBNJWTF3Ucvw0/a0SliktyOkZKkpDt8AB8PWI+9lmymOm9/mNuQiBJT7KlurWzn1t9YlmU6T+Vw7trz5awqjXkOkk/l0MWNvE/J/u8SKlFmC25C43/ADAQCBLDlJJ6AkBt3fqYczcMyJSQbZXPELHkXNzDVkW8WxUJZ1OolwlTixJL+hN49VJTbOo20P76QbOSA3Erd9B6Nv8ArEUuY5ZKkkDbUB/PX72hdblyNpBxImn2VpKB6foY2TMWkuXI6En4CN6msMsMS43IHx8IDnTpxAKFIIPsqsndjY6+UGEJT8DJJA+IzGJWl2JGxsfSCUVaZibDiy3OW7eIvY+UMqPD11EtjPDBs0tCswJOnDzOnlrq0kjsaAu4m+BIQdtSbAX5xqjj2VgcfRDgWNzs6ZSyqaAwFipQvsdSGextF1xXsytczvJUsTlZHKVpLKZmcGwU2h8oCw6joqdbqIl8ypfEziwF7nmLWjoWGT5CktLStQyhlKzEMdL2jVGcEqkFQkc6XgkmYCF082RM0ypQoN1DDKRBXZ7sooqITMAv74y+FnJi2YjSU5crSUklikKVdi2yrPtElJh0mVl7unylnzKJ3vcLWM3xhscoxdopKLaKzM7EzApSlzB/t4or2J9jcywUKKvJvrF+qMclSQ60y2IPshLuCx9k6B93e8c47YdvZn8xkp5iUIyg5spc5vDlpFpZXXAulAc3sXPBKrZQXJJZvWBqjs2oICphIA0Lhi/IworMcWq8yeZh8i3msFvAQvm4mfdWQHfKNB4AMPQRPvL+k6i14DhMoZg7A6kqv4tG1V2SQFpyzUqvoFpe/R3irSJ2ccRL6j9TDfCsOnTFo7pKncEKKCRY2uH3bbSB39qaOovGEYYVAyypKSDobuPWEvaKjMiaMvslwWDaxd+zuC1aDmnd1NBA0QMwPQ5R8YbVk0FLKSMv9UtAHqQxhs+bFkhppj44yi7OC1M5YzJKjaFxnFiNo71UdmaNRKliSNjwJF+reUcs7RVVIiaUJp3SLO5Q/hc7xlSaQZLcqBXeC6WrFgRd4Y0+DJqUFVPLIUkscy3S1un1hdW0a5Ssq0IBH5WU3x+cHlCDdFaQQM31+As0GyshDGaGdzwKJ9R+0IaZaSDw3axZvhziday/CW6A/SFaBY5/m5SC6DmPMoYf+436MIhXVBfuNzOYB93ILvCxAU9/mH+MTGc9n+DNa7nTSF0rwwMZpKRYiX/ySfiDGQrSg/nHr+0eR3b/ACzqHy6e5dm3cediDtCubSoKxkfU+Hz0jetpVSpt/ZDpKX3uCOUbUEwuTkKtEjmNg7ffWJ8boo4m6MNKS7py79fPnaDpVNLJc3tdgT5cng6XJYuQUhv7h5qdg3WIaidLAH4gfmoqYA/2g84g8kpcBcUlYSooSkMHLbi3nb76xBMlOHNru4Zh6+cSjD3RmTMQs8kAk22d3+AMBCaUm+UcgSX6W5aaQrxShyZpzd0jY0GrfRtvtoBrZiXYkJszDhHkP1iDF66ZlKlJJSk3OgBOwY3LwgqqkzPZCiTrv8opjwye7GjXI/TVywppkx0lrkWF7g5bm0RVM+nJeW8wlhk7tVg9yFhQI1+UC4P2dqZ7CTKWQdQx23PLWLx2e7HV8ogsoH+skt5GN2Hp64C5G/YHBgCZ8wqp0/lWM+ayhZPtAMd9Yuquy9MCqpmK7wLbgUMgfayTfztC6Z2WnAhU2pU5vle3z1iavl558lMuapakgskJ4QW1Kn8Y1xw0txbC5mF05SBJpnUq5ZItbmRdhAkzA1oBVkW1nST12SloeU9FUFOUzEpPjzieQmfLd1IULCxeG7MPwNqYqXS1GQmSgS+qxkBv18NYTTsLq1LTMXOlhNxdevOLnis2dNSnu0va9rb6wnmYAuwK18xpbUkDpeOapbUFFOquz2nezSsAG0sEuFEnQOfhtFWxDsdLmF5f8za3+isEt1WlI+MXDtlTmWSZiilDBg6/gmUkn1Mc4nVdJMmP/qAarnd6R4D8Qkk8ikaGM8pSbodJBFP2dCZiQKWfNc3MxaED/iFEHfVosK+zOQFcw00oGwOXvC7s2VWqtmS92ioYhTpkEzOAAqJRkljhY6O7hj+a9oc4BUTJVSJxSnhQEpJuA5DqDvc6eccoNgtFjwagQ6iTVMGu3dg3AOUIAItcg2izYbh8ma+Za0pSBlzzVKCmJI4SXe25ik0PaBRmGZPnJWMxdAe5fTQDLqLRc66ilzkp/lJZSpszJOvQvFoYU0ByLEcFkTj3gmFD3stTOf6cxAEAYqqTJSkKykJcAIsQxuytdc0B4TgdYUDhKWBFz8oGxTsrWTrhI1JueY/V4o8UF5ApscYZjkrITmKhmy5QwKXJZ1NxA2Gg1EUjtjVzpk1pUiXMbR0JL6b6trv6wTh/ZCplqWJkyWkLNgVs2mx6gQfifYdedM1U8JKfyXsx3fkYR44UHUyn4NjNXIUpkU/ARnTnSgh3tZQBJ4rHMbaWh7RzKSpQtSUy5E7XNMYoKjyzEZrjVuUVLGcIpEBk10s8RJcOoq6sSGv0d4ykpJCpbTKlZZndPP8AKHNhrGeuUHgYYlgQuFrSjQu44rbF1fSEcvDFHhlkBJu5Lvzdh4womTSF5ZK15c2uXL56kPDetxRkkhxl0BvoANeVonHHYGyGmw+YpXtJZ91JHnrBKqYofNMlFT6Eu3TKEEPANKiau6UBRJuUqzOb/lJEFTKFQYhKiAeITQB5Ac9Y5wiDcmk4QtSQoZb9H+L3jIIlVktg5y9GSG6NltGRwRoaWSAnvKmYoOTlUFvq9nS7PzEKsTxTuiUygUIOgUTmPmwceMBTquUGVMlZ2s4WFPq7BwdebaQN/ib+yhISNQoMSL8rv5mISx2qore4QMX2BfoNPTn1garmpUXuOgOvwaBqhiRo3PQa8j9BeJ5pSkNmBJYsNB+sCMYxeyFkeIxLKGStVxcfvvEC60qcEny1iNUlOoVu3Mk9LPBkjCUpI7xycoU18vQOLkltB+8aFCyTiiOTSKmjhCpyhZidNP00tF27LYFMXwTaRT+6sFhpzUqxc6gc/Pb+HslKlqSinNw5IUx0s5Og6ReKOdMC0iayQD7KVAhuvytFYYZPwC0Q9mey9bThlhKg7vmc/QfCLBV1NSJZsAW4XUIF7Q46AyJasqmG7AchCXDO0CRMWtTLIte4fo7+sa4xcVVA5NTg9SR3k2akbnU/IQ6wqiKcrzXBD2DH72jEdqZZWAwc8iW8WfQQdIx9BZsrjc6wVqQ1IHm08zO0tRVY3PXcx7Jp5kriVfnd4GqscUFLBIs2nrFXxPtQSwdr7Q9+wUXBeOm72sbRWMR7XKScuYtyeFAxIr83hHiWGzpijkSY6dVsgIdYzjYnSpgBLkPrZv1BjkldWLWo5lEh9Hty00i8yMHqABmDcJBeF8vssrO6zlH9I59Yx5PZRFfRTzJksBKVG408AL3/AKRDREiaEq1DJAY/NhFmwrs1JlkKWZimuxUQIf06qOWktLfNY6rHxV8o6El5OaZzfBsMM2YxUWck7D1Mdj7OqQg92iddIu457WP0ismjpyCmXKmBJ1UhRSfQOQIbdnMNlynWEKJJe6iv10Dw8M0IeTtDZY1Y/NllSCCb2IuIT4pik8MqXnB6PDtFVNb2OHwaIkYuxYhzyBNv+ukdLqMbG7ckB4Zis9SCVyyom4MxJU3hwkiFtfUmYsd+O6Wi4MtMw6f0tle5vFjq8WWU6geByn4QsViAbimEnk5PryiUs0fAVB+SuNTJJ7tEkubrVKZYJLXSWDdflrGtbKDEp7hQaykSC+pG83KdHtDGvxQhwBw6laXLf7U79DFGxTEpiCuWhImoXdXEQpzc3SXA6F20iN3uFpIYYquRMWkTqlSGF0ewktsHTlGuocdY87mkQEqCk6bqC1dGuWcbtFXQqUADLEyVOH5wlaTrYPdO3uxPTSZJDzQsKBvkygl9wkqDbbQdxGy01k6jWwm5CRp/pqb/ALFtokppQLCUCU7ZyE67AiU//aK3IpJISVSlzUqsNLnewSdI1VidQlTJm6bqSx6a6QtXwcW7+TA/L/6sw/GMisf47N95MlR3JAv/ANo9jtLOtFYpKpRDABR2GlifvWDpGDTJqxlGbUgOwYHck2Daw3wzC8qx3aQA+rKKgNyAco5Molr3h/T00ySRmKACrMCVNMP9wSWszDRoRz32KaCpYpgK0kZgkFrBCnHRrxJS9mgUguVE65SGT4s5P3aLjX0AmJKVBanu/I8+ZN9bmFuG9mUBQOZZILtp8WBh42+RWqEFPgKndAUeQY28SenzjdOGVBmISxzO6rHX9g/rHV6DBkrVmWUuS5BJ+Qi+YZQyZSRwpChuzRqjSRJxbOU4NhFVJk8EpbqNyxETSqSoTMJUhWwFto6//iEvQEH75xItSSOb8g8VWevANBwvF8Mq1rKsig53gNeE1MtLFJL3juNRKQC5cdFEF+usLqmsQHCikDyJ9IfUpbnU0cYppc0FRUlQIDCCpFROzABKtRt5x0w1ci7Sx4sIxOI06LnKk+Dx1xXkNMpaMMqZqjkQSDvEFZ2BqHBcHnzEXOb22p0Fw55CAKztcFDhSz7AwkssfIygwGh7OiSPxLmMnVJKghAYfm2EKqmvmTXACut4gum7EdTEp9V4iMsXscT3y5UHN/UdfkwELapykpKVJVstLfENpG8uvGhD/e20QoUFEnQ/ep2jJLLJ8lVBCZE1WYBSwprl2I82D/KHFPLz+6VltCQB4BIs3gYWUy0d6QrKMqrFgdRdr3G+mpiWVJSkmbLloEwagEhxcpcBO93cNyhJNsKLLRENl4UkahLn5nnDWhmAAukubNmt03iq4HNmKRnqDLCnsUvtrtr5HxEGYvjYyWSptCEkubaXIc320iTi7oopKrHv8wjiCmte5B8R+z8oCqq7VKAl0kaXYalwHYs9n/cKinGYjOpCkA7F1k+IDkg9R6xPLpFpSyFdzvlASx8XBbXnHbLk62+ACuqJoJ4kpsCC9/JAvG1GsTUqzBYUm5eXlzbhs13035XFoMFRMQxUoKYC4dr8xmY+QhZU40p8yiWSQMqUE683vvDqV8CM3RhYWHKUZfeSsZVcrkLZ7akq8oMkUqUpdMokOGyAsLAagkeItCw46lYOSeEncaeTHK3jr1EJ/wDMyFHKvOb65300sdfX1g7sV0Nl4BRTV3ACjcgLKd9gesTHsrRe7MIa3Cp2+ZhfNxOTkcZphGoJCbakkakDk3mYkRX0y0OlKs+yUEA9WUCHHX4R3y8MV15F+IdjjneRNChd8xv5ANeF03AJ4BBzONTc6+dwItlN/MtwpWbG00Dx1Kgp9djAtWit3lrS2uiv+IAsbQ6m1yI0nwVcYCs34/IE/Fo9i0qljedPT0Z28+7jIOs7ST4LhyQV2zAqzKUhlKV0a7pF2u28e4XgU8FaxNKZDlkzEgkeY+kFpqJgRkSQhHJD/Ekl4BrqlSjlUsnxVEovJfKX8s1S0V5GkypSGTmTptb57xAmsSOUJ5SEB3I+/WDKLDitVkTJnmw8gLw7kok2nIfYbXEXToNyGbwg2rxXOQBMGbnAcjs/NV7Usy0/3eVhzh7Qdl6RHtZs41JP0gLqEju2zWnw6cAF5kEasC6m6AxBiXbNSRkleDnX9opXb3F1yppTLmKCXNnZmtFYo6mbNVZQHNRMWeTbYWty01HaZSphC1EeJ1hXU9olrJEtxl1O3rAVTL5gzFc9vWBVUwUOEH1+kcp2BoOT2oILOYLlVImNmUz87RXaXC8xIJIOvgOp+kEd1KQQVTgG5KuT4Rzl6OSG2K4ckMXc+kSUjMHLEDZX7fdoGkThNS8s32e3mSTp1iEP344jlSCCtJBSo729ORiMpeLKJFoo5wBJJOmo30+H7QYrEErAQUAdUi+767MYrkhQD/im2oIBHqwI8YMoyog8SFDVxYi52JPT1jPJNssmkhrX4cAgEEJcsBqXdhoGhTWUijwpeWwcqN/ppaxf6Q1k5nBHelYSwCUhaUmwPtXI9N4AxavnMUKpypWZgX9AEhSig3u5/SGhq8iy0gEqjaYFKJKfzH3gDuq7nW3Sx5z1KUkMpaglwApQJLAhwri4k7ag8ucMaKprp8hAlU6MhBIK6gXsQogtYOs2exN3aFsyctOV5cpBVwkOokqu5ymUGIbZgGF94dTt7iuPoFmmb3wBUgBQeySSWLqIBN1ekEVqBLAWCFrUGBme0B5kb7CPV4EooStRUSS6MpSgEspNgCFEkdTzYBo8VhaQjilIJJsCMyn5Aka8/wBoPcj7F0S9E8qvVLDqmJB/ICRrqCGd/B4jq8QUsZUSioncgJ6+0tjA8ijmJzZUy0sLAJZjfUgMdIklSVISrvFsSoZnUOEWYJBWA19XeBrhewdMqDJS55l+wgEENxE28rfe0VvtJWzQoSyA35srON2b0ckxahSLLATVANdQAAP+4sBq9gdIhmSZMnMUjOohnVNKr89QAfIQnfjdLkbtSooScVSAQpD3Z0Okt1t9I9QiUVBSs2Ulrp5kbu3rDLE8d4SmZlCQ5yoCfAgsD8bxGJYmpzrSUpB1SHIOovdTAEXi6tfgi6f5JP8ABkOrJNWFhOYIYENuyuYcFm3jzDsEVwsAAvVRJCU3943D3FgHvYQrm0xDqQVrGlzfXkQ/nDejq1SkkpzS1aEgkpI3cs9w/E76wZOuBUk+RxhdclAyqX3wzMkBlFIBZ35HXwZjeHNJNmTM/AUsRkzEpd2uSb87awjo+1qUgvSJ6rlDluWBPrB8v+ItOeFcpZszJbr0vr+WM03lvaJeMYVvIkmU04FnJ8c3j1+cZAiu1tEdaYv1UH8+GMh/9T+n+wtR9hqTYeEKa/6x5GQy+w8vqeYRqfGOh4QWllraRkZEsvI2IImrIDgl31jbFQyHFi2oj2MjOypxrtQsme5JJfeN6DcbWjIyN8fqjI/swxB4R4xthXtevzjyMjgsS48sicwJAvaEkqWO/SGDcm6RkZFCY9qlfhqGwStv+n6mC65RAIBIcbW92PYyJrkZ8FeTUK7tRzKcZWubXVpFkw+Qk0wWUpKn9ogP66xkZDzJ+S70s5WSXxG8svc3YFniXC5YKA4F58tJtsc7jwL3EZGRjyG5+A7slOV/NVCcxyieAA9mKSSG5PeFn8QE5Z5KeE5Elxb3m26WjIyAvsB8idQYzGtf/wCJPziFE5RQp1E6b83eMjI7wH/ICqpXlmDOpgW1OmVUF9kU5kzc12ZnvzHyj2Mh5/R/8Cr7xGeNTCNCR4FuUVavmEruSfOPIyB0n1O6kT48LH+39IlolE0ySS5Gh3F9jGRkan9TJ5I585TSzmLk3ub6a84nXMP4lzwu19LK05RkZCLwMCzrpSTc8zr6wIk/fpGRkWiTlyGyJ6svtK33POMjIyAE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0490" name="AutoShape 10" descr="data:image/jpeg;base64,/9j/4AAQSkZJRgABAQAAAQABAAD/2wCEAAkGBxQTEhUUEhQWFRUXGBwaGRgXGSAaHhweHBwYGhofGBgdHCggHBolHBgYITEhJSkrLi4uHh8zODMsNygtLisBCgoKDg0OGxAQGy8kICQsLCwsLDQwLCwsLCwsLCwsLCwsLywvLCwsLCwsLCwsLCwsLCwsLCwsLCwsLCwsLCwsLP/AABEIAMIBAwMBIgACEQEDEQH/xAAcAAACAgMBAQAAAAAAAAAAAAAEBQMGAAIHAQj/xABBEAABAgQEAwUGBAQGAQUBAAABAhEAAwQhBRIxQSJRYQYTcYGRMkKhscHwI1LR4QcUYnIVFjOCkqLxk7LC0uJD/8QAGgEAAwEBAQEAAAAAAAAAAAAAAQIDBAAFBv/EAC0RAAICAQMEAgIBAwUBAAAAAAABAhEDEiExBBNBUSIyYXGhUrHhI0KB8PEF/9oADAMBAAIRAxEAPwDs9MpJukgxNOnJQMyiwG8cllYrMIYrJHp6EfpHk6umG2dTcntG+P8A86Xsi86OnTMXkEEGYGa9/qIoeOT5GZkpLBXDMzOotrcvbRoQERFUzUoSVrISkakxqx9Gse9kpZbGFZUIISGLptmFn6QCp1qHhZ7adTA8ipTMTnlqChzHx849JMWUVWwtnk6QG1vAakEaQYJxG7PGhvCtBsXrBOsNMPUZYSElJJINtQQbAnfnePJVHnKQMoJ3JglWDTVJZOUgGzFsx6WvyvGfK48NlYJ8otFLR1FQQuapK0jRiGffK27dINMlIKiqUSUlIT56bX8tIquEUNYg/hpmOAbOAx0GuhixYPMmysyqiVNWXd0lKrsNW0310tHk5sdPZo2Y5bboKqqEZQSCCQxA58gPjFdxGhya2JNt/WLoqaqYAp1o0ZJQA3rq7j0gU0kjvinOkKB4s2pJuwEZE2mXdNbnMMbkXsISzKU8o6hjgpsuZIzNs3228U3FJyCfwkH9Okacc7XBCcK8lZMiMygQSumWSbNAxkERdEgecsnSIRKhgmSYjVKggBMsbiXBCZUbd1HBPZKLXLRqJOY6xv3UepQdoU4dYLQych7xeXl/4jyhTKE0DNw8zC6XTq3gyVJc8Z8om4c7jauFRaKuuEofhlJWGAUzgc2HPrCDGsaUVA94VFrsMrnnaCEYaVJJAUQIAqKFjdniWLFBP2ymScn+gWgmFcxNgkbn6qMWDE8UCSUJmEoYcKCSD4kwjmyACzv4QbQUhUdABzMUyQi2pPwTjJrZG4lqWxloYwUpSpKWUQH1ADEwdUKURklsBz3gROCLmEAAnyiLaf22Q9NcCeZiAc2jItCexytykdIyF72H2N2svo1VKBZgPJ/rFPxTtmhCyiUjvGcFRLBxawu6etoP7SdqTKWuTLl8SeEqXpt7IBc67tFBCAxf78I+lz9TXxxs8vHC95BFb2lqVk/iKAJJyp4W6Ai7ecCTKyYsgLWtTX4lFQdm3PWI1y/eFx+rR6mWdeh06NHnylJ8s0JJcIOwrFZlOoqSHSTdJJYvv0NtY6LhswT5aVo0VsdjoQfOOaIlOL6DT5x0X+GOIy0qNPMyDMTlKw4ezgECxYONtRFsOdw2fAsoKQxOGTHACFEkOAxuOYtcQXhtEniE1IGS5BTd+RJILDUiOgU1PMQgOQvVikJSz6MWfc6QFW4UFJBKHWC+xuN1KYKPrE59apfFlI4K3QkGDonEzBKCAUqdI4eJzkKUqsHZ/hDDCUKShKTNEws4BAdLAe87OCRdtYUz0zUIMsle2jN5Bn+MSSsWUkDM6ikMlWUAp5tY67iMeVykquy8KRZqKYrLx8JSGJZg4s1y59Bq8IJs6sSSEoQEZiri0Iu9z7rnQsYaUuNy1ILqTme728GBePKTGQSeBZvqOL/wIyxk43aKtWVSf2lqQslRSoIezMm9tmfpDfDsYpEoM5IAmHV2fru5fTwEO8Ro0LyvLSoqBLkOE3cnkCSb+UCy8KlD/wDmkICcoJc6/lSRby6Q8s2KSrTX6FjjkvIFiOMUpCUEABTElJBueYS9onp6KmOXKzq0B1t01iKfhVKkhpLkEnRiWY7kFXygqfMSpCFd0pYBBANjcFNwdBfeJScX9bLwUlyCzsIlTSoIRlsXUdrbjUGKlX9mihbPF+o6lLJGXu818quW/m/2YKNPLVxEAjrz3gRlNcBlGMuUcsk4ES/SBjgxMdYRhMvVmHLnEFVgKdU28vk8P3ci3oTtY+LOcUnZeYsslOsF0/Yuap2Glj4x0gYeUjhVltqdhu3WJaaWEJypJLXKtX5uecFZMj52A8eNcbnLkdkZhWUkBLak/d4L/wAo5UBZch9AC8dHQkPnIFxqber6C0JsfrAEZe9GY6hJa3IfrCyyT9jKEPRSK/DzKLBBvuYAnSjLJBYn1i6dpMzS0SwEjKHu58zs0Vasw4rW0t1ndofFO1uTywS4PKPvpls7J5Ow9IcL7LlTZVZiRteCOzPZRS7rOh0/WL/h1CiUMqd/u0LJty+HAu0V8uTnaOySks6YsGHdmnDlm8ItpZIJ0G8I8S7QIYpl5idHFvSGjiyZXQvdjFbI8mYEhBBskbksH6RAnG6WXMXKJAUhKSTq+Z7BuTD1irY3iWVOefMIS7BySfIRzRfaJqlcwAqBDAFgwvoVFQSQLb72h59HDHvJ7iLqJS4Ouz+05KjklAp2fXzjIoMr+IBAAFLIb/f/APaMgdvF/R/J3dn7KXWVBmKzqU5mKJfmdX8I9qacZQPBoFonKpYLZUS8xPK+X1caeMGKmhkqcXysx/MW+Af0jZHJqtsi1QOZLJCX6m0YKYgAlwPvaCQHWUhiEjiLvvYePSJDKGjD4/Zhk03sAD7zLpDDDqzu1IWmykKCg4s4Y/fjENhfS/3rEJnAqPV+W7fpBoNnY8E7YLmISZawWDmWoglPMc26+EW7C+0iJhImAS7ak2PPwj53wyvXImCamxG3Mbg9Gi103bhJWe9lFMvbKcyh4uwPk3nFHHDkXyVP2JcovY7cJUqaMwII5iAqrCSTwgAeA+scnpv4nrlrKUyQqWCct2O7EjLq12g6X/FharFK0csoSX9TaMM+n3+LNMcrSOhnBHDLSDzVv5Bojp8DSg8KyN2Ys3XaJ8CxJNVKRNRMzj3gBcFvZUB7Kh5w0ylRuC3pGR2ti2ryVjFVzJYOUKAZrac35jaK9S41OQVArzONC/TQvbSOiVMoZWVobWhFW4dTu6hlc3JcEWswgRaSpoa9W6YLJxKYWMxIAVZ3+V/ODULT3bPmDDRwL9dTFRxLEDKURLzpR4g6crwnHaFb/wCqsdCXhl08nuhu/GOzOiigOZzNWxAsNfNTP5RP/JAqfOst7puA1wW5vFLR2xXsws3P9IOqO1R7tORTKOrt8P3jljmtmjnkg/JcpByhg5bmfqYMlJLXvzjn5x+ZNSAmYUqfmBZuQEGntOqUoJZ2F7k3h46k6oVtNXZdJ0oM5BIF2H6bxs1n0HX9IqQx2dMLy0sNSxc/sIYGkmzShWZRQTxJJ0OkdKdPgChfLJ8XppZczZxSlxb6WvCGtxyUmYQmSmYlIbMRct1O0N5nZl0BL6qJJ+UDT+zRPCgWG53gJRb3Qze2zFJxxKwppSUknq3jbeJ8DUjMpU532CdG00Ag6V2RPNusM5NLT0iXnLQnqot6DUx0oRr4i635ZNRV6CAmXLXl5s3x1gsSGGZKWUAfaPj7SrmKvin8Q5Eu0lBmHmeAfIk+gisYz2prKhJSGlII9kWKgdiS6vkIpDG2Rkxr2j7VS5aFIVOVNXfhlDhCj+ZZPEAdg8c+qu1U9csJcS+ZQGJ83ceTQvrSpKiFEOOrwBNmDxi6lKPkk0mR1M8lySSeZ/eFk08UGr5tpzhZNW6he336xCcrkMkFKmX1EZCtU5jGQts4c1kpSM4SCPw0gPuDkcoALgur0iPDSTMlpeyEEmzXyk2B1sBvo8XiTgJVMn6SkspWdTkMCMoBdnOVvPeE+B4YyZq2DFKyCDz02GyneGjskn5O8iujlskr4XUoO29zyUbcLa7mCUpBudej/WCe7TmZSXl5gnh4iCAc3ndr7xa5tXTrQJUqmCLJSpWdCVJG5uxI1cnpcRqxOOliS5KLIpc89QKsiQh3L21JtubARvX06UrKEr7xIA48rObGwc229Yf9pcKRTLIlBiUEpClgkkpKiQkKJAIQQ3Xd4raUEqlm+VSSTYjQkC76sDCxyJScXzYa2sECSHA67RHVuA732eLz2Y7PCYUrC0qKXJQXDH3blJB3Oha2ukJu32HSqUiWgqUtZCiSRwi/CNNSdWDNFpwahqFTV0J0S3B0ca+g25axPLkHh5/vAVNQLIDG5F+Iuc5NxzG0NJSilRCjZsxuGA2HoHeM8Mlrcdqi9fwvxdMuaunmXRMDpBPvpL2tY5Sr0i+z5S1zMsucpI911Av6Kf4PHBaFajNQpSi6HVYtqo5dLuGHpHUMI/iXMR/rpTMSBqOBXiTcH0gatm0jv2XShwlSDmX3i1XslTDycg+rQzXQoUm6T1Ci5873MLcI7YU1TaWvKpnyzGSfK9/KD5uHpmHN3iiOQNv0iMo6t2OpVwUDtTTEqIEvKByH1inzaIvHaplKJy5ktQUEoCQDm9pw54RZhYesIsV7Jh/w0EjnFMWWlTDON7nM0UR5wTLoCecWqqwYyVSkrS3eLyuSAAAlSiS5/pbzhhKlUks8c+S/LvEn4AxfWvZOirUeFqOjxYsM7MKUQ8Hq7VUUiyVBZ/oS/wASw9Im/wA+yyOCUvxWyR9YlkmlvZSCvhWOcM7PolMXv0tDgJioU/bBU05ZaAVHSHEnGE5+7KgpQBKyNA20ZXngt2O8UxwotCTEe0CEWCgD1B+UbVeLJGS7CYLEbGK3W1KZqlIqUez76bPEp9RKUtMCmLCl8pi7G+081VhUZRyQkp+Iv8YrKqdUw5lrIBvmOp+t4sdVgSNZeVQZrwsqMJBPGgcr9I1YcerfVY2SWniNAcuglvrmYXdRLHwAFoVYnNEpglShd+EZR8mJ9YdVBTJTxFgNBufAQjmrkKupc4nk/wAmsI1PTFVZkk7A11omAlUtKgLO7F/HU+AhQUAqV47fvB2JVGYgJBSBZN3YcyecJ0LKVMHOaxMZMma5bb0clsTzZdub/wDiE1Qz6+O3pDWenhYE/r56wnmgAxnxO22GRDaMiMr+2EZGihToOL1BST3M48SlEkMlyQVZUpcqUHa435PeLvZwGRKkgGWfaAvdSfMBvu8aq7PTOFYlrIKnByHW2n3o/KJqjCagknuVsCXBBYhQAIHMO/rGRZscuJAjuiHBpQ/mEd6oJlhTzCHY34yD7RNhYXtBeO4j3pVLQpKZS5q+7SCEsn8NFmV+RFyRubu7K1YLPli0ubqbZVOQQWcNZyNo8w7DJ11FJltbjZBLkg+0QzaxXux01YKfosfbOkkU9XL7p5n4YUok5srapCxqco0231gbBjTKq0ImMimeYxILFNyhmJvppzjK6ZPmEiZNlqALvnS5GoCiC6mPMmF+HhSXKygAPlZYLA3sx6n0hVmTnqiOlao65hWI0k2UDLqEoA4cqgEEaWAJ6s4e8cm/ijiCF1J7ooIlgJKxZThTa5mVdjpaDkrl5ElCgriJICkvdwB7QG/U+sV6uwSbMWpXckB2SlwnwIc310jXPrLhUmJ22naQVS4+pwyEsCxYPZYckublncmCjjaMqswQcyiHyIFlKAASQkEAW5NfrCMYbPCQ8lTJOoAJFtTlJvvA9NPWAbgnTTqk/O7xCOZ/7WNTfI9kVstR4UWa12s5OmrEx5PqhxlQYEgADwu4HnCGtUsTCQ7DKz6NlS59YxE4kXV0bYs+vkTDPK9J1bljnVQLFuTN8BDLDu1lTJ/05q7aBRzgeCVOBFZkK/Dd/Z3vt5RLPUES7XOx59YC6iKdHV5LhL/iFWKS4ne0NciHt/t8YW1XaKoX7U+aoEhwVqbXk8VjD6oaGw5dYLnAhn8YV5YuLT5CHTZpLElz1jVJN+Q/aBVVLG1+o+7RumdZR1fb73hO9JcHbeQ2XMv+toNVPMwslRIGma1uZaFEhBUB9+ZhlKWEJeD3U68s0YsLk9TdIscjE000tkXmKGsTYTjPdyZswgFSuFzcl9d4o86qJU5MFVFW0tCerxzhSSvdvc0a1Jt1slsdDq+0AVRy1BPsljeAJfaZExOVaSVJ0LxX8PnlVMtHiR4i8JO8ILu0djl9o3umGcVHTKtmi2/5lyk8DH+79oX1mPqW+ZRSDsDb4QnmLzAG/jGqEHnlMdkyqcaYiWh7G09Gc2fxe31hfNksWuT/AEuYODJNnfnqn01jYlR4lEBJ0beM6yuBOaUhVPOUXA8zp5QNSLdW9+Qte0EVIDli/wAYNoaAC6yUndjYcrakwssqUW35J9pt0hVVp2duoBhNUIAe7nwi0YhTpUCElj8D5DSK/Np1EMAYv07tWTmqe4uCPDzjyDhhy+XzjI1Widjr/E1ZSQuYVO9iUpA5uC73iWVjU1zcrDat+tzfzieVhaRYl25j9RfyiMyEAtd9so21Om0ZHoa4Ipks3E5q3SfaGoBc68vMQKuomHimA/N/NrRMhcpRygqzbqYPy2DmJJSAEgKuAfeu/X5QrqPCGsVzcQVdgWbY331A1BiakoFMFIPtXyhLt8YPzC6QgEGzG20eTanK13b3QWfxL3h45a4icpUCzsPms4QSLvwgG2rsPCIZmDzFaTDm/JmcnUsLsYImYoRdKEhxu6iPMmBZmKzgzKyg7JZFrjYC1z6w+rLLwkPqYXhdBNlzHmrKUpLs5zHRujPB9X2iQlRLKWk+6UpIHUOHv56QgXVLcu56HQt53IgUkF7lzrvCyw69pBWRocy8XStWZUiWJfIAOeRIcEWYbPfy8xmZJISZKU3WEHhUAMznctfLCNi4bbnBUpZHtkquCwFnDt53PrFo44xVJCyyNjBdWmWllyQptwo/G5cQzp5EuagcDNZrlvAg6W+MISsEHh3328bxtLSsqSoabAOPgIz5cKl9dmGOT2P5+F5FDJKlF7Wfys+sSy8I7xOZSDKNw72La2NxE+H4fMQxmTkofYuVEPultIsuG4cFrQoziySySlJ4nBCQ6Vl+IAvzHWMiw53JL+f8FJKTacePP6/BTZnZmapR7gBaRyVmL76Rqjs7Ui5lKbwtt+0XbEezsxbKmTyhNhmW40dmSD9InwnC0SZSWqVzMqgo91Le9tXV/SPhG59PkUa1W/0GCiuf7lJXSKTw5VeLH9NBA1Ql2SDcbEMfO+sXLGe0NM4Sgzs5JSpZZOrAZkgG3UXHWF8vDzWAkqmy0pB93MlR/uMziDu1rchEodLlg9V2/wBF3li1pRV1SCNX9IyYQVeEMcaoJdKA/fKWW/KhN72IzRW5mK3VwgA89el7RTtzUrBrWmi24HMu2z38xCuppyFkWsSL/pHmCVmZJvy2A+UGYq2YqfUJVrz/AHEZIao5pfk1TlqwL8AkhIdmWo+npEy6Un3WHV7+resKJ9cTv99WiSnWhepv4kfSLShK7syKXhjKalmDoAe/ENPAXaNP5ZBU6lLV/aMoOvPrEfClmvfq3mYLVLyuRl/4/V+RiXbiuWc7ZFKYOBKSk2Y5ifV4yZUt7W+0YqanQJTb71sDGmd1e5o12+Y8IqsMGLrceDyomBJSybm9gHiIJzh1ZfB7+YgsSFzC0sFRa7EEeVh84Il9n5jXShL6OoAvzZLiLxikJJ3uLClAs6h5f/mPY0m0KkEpzu39cewe5L0JQbMSW2t6tffxgWZThQOVSiPM6dYnVVEFyQOgHXxgBdWVM+YaXu3z0jHFSvYzniaEJN5gSrrfy5MzbxNLmZeEqSU8z9ATp1gESg/EDcczbbqevlBEuoDFIBcaX8fg7a+sWasZG9SCoWD2u1xtzP2/SBkSFbIDf1a87Xf5xk2pvooF2Jci/hsLxPT0M0jOhBIO91PztFIQfCGoAm0ZST3jpGotz08Yi7gHickcjpDVc9k5VE63GSwPhtHqSguwIAGuzfpHPI4i2/Ar7lSi536QdIwtSkulJUBqpILfCCqGZJ7xOYFSTul/R31h4uopwyhL4Q+oJvZrEsdSbxyne7dA5KsrDiCzEHViSNbjkdI1VStrb1sYeYhUpWXlpSLDh0fxI0309YBp5Cp/CkhK0nQqAvyZTG9m11EdqbfxdgSAVYfbdKuu76EbwPJJQsDQi/35PFuw3s93ivxFLGU5WICSkl/aBd0lrEcoix/DJNKG7vvFnVSlM3JhmGt9o1YsbrVIZor9NXqXNJUbbE6evkIvXZqRMmpKULSkpWFXPP6GKVIre8UlORCUu4y5knxcKjo3ZPF5cu0pITsVElRPmomNGKPztD38RrVUBKHmTUhIJJDZvLyeFVdXd3l7tRIDMwbhOoIEHVfa5ZKk5mZ2aKbi3bGcmYAFly2t/gbRpnSORKMiicwUJiSWI31F3HSGeH4fUzpYGWYjX3WBBby6wkm9tJxUQFlrdICxHtJMUxKjqd4mmluEvWIUrSkpNMqbsSpJPg2wirVuHzksJVOEAXPCN+b3gPAe0qzKWCoulxrsdPrAkvtVMTMBzAuGOl7vAlpe5xN/KBRJC0JUAXABH0gbE5ZKEnNo6S3qPnBuL1aiUzE89d2PX0gI16ilaWc2UH6R5/VYlGeo1YZtwcSv1EnKXKvhB+HYgUIYgMOf7RBWVGdIzJ8GFn+3vEEw6DJbe/yjmkRGtPihmKyq0OzawYqcNNEtyH6l4SyKZZbIlSW0Jb4EtBiaeYFBSly+ZBW49Eu58HiWhXwGwyVOSd38SH9Ei0H/AOGMnvJqwhHUEqV0Slx6xHRKZN1pT/Ska+LgMNdY2mKQfaGYgWzEgDU6NeJqWRPdUhSGRXLSpRk8A5uzgaW28o8qKefOIzKWonRyVeiQLR7MqR7uVT8tb8g457vBFPUbIcHfhT5XK/N4ehWKlYNNf/TeMh1/iaxb+YSnpyjyF0z/AO/+h2AJaT+XQWIVzazsedo3/lkkcSfgS3P7a0Jv8Tmp9keDP8zBNJWTF3Ucvw0/a0SliktyOkZKkpDt8AB8PWI+9lmymOm9/mNuQiBJT7KlurWzn1t9YlmU6T+Vw7trz5awqjXkOkk/l0MWNvE/J/u8SKlFmC25C43/ADAQCBLDlJJ6AkBt3fqYczcMyJSQbZXPELHkXNzDVkW8WxUJZ1OolwlTixJL+hN49VJTbOo20P76QbOSA3Erd9B6Nv8ArEUuY5ZKkkDbUB/PX72hdblyNpBxImn2VpKB6foY2TMWkuXI6En4CN6msMsMS43IHx8IDnTpxAKFIIPsqsndjY6+UGEJT8DJJA+IzGJWl2JGxsfSCUVaZibDiy3OW7eIvY+UMqPD11EtjPDBs0tCswJOnDzOnlrq0kjsaAu4m+BIQdtSbAX5xqjj2VgcfRDgWNzs6ZSyqaAwFipQvsdSGextF1xXsytczvJUsTlZHKVpLKZmcGwU2h8oCw6joqdbqIl8ypfEziwF7nmLWjoWGT5CktLStQyhlKzEMdL2jVGcEqkFQkc6XgkmYCF082RM0ypQoN1DDKRBXZ7sooqITMAv74y+FnJi2YjSU5crSUklikKVdi2yrPtElJh0mVl7unylnzKJ3vcLWM3xhscoxdopKLaKzM7EzApSlzB/t4or2J9jcywUKKvJvrF+qMclSQ60y2IPshLuCx9k6B93e8c47YdvZn8xkp5iUIyg5spc5vDlpFpZXXAulAc3sXPBKrZQXJJZvWBqjs2oICphIA0Lhi/IworMcWq8yeZh8i3msFvAQvm4mfdWQHfKNB4AMPQRPvL+k6i14DhMoZg7A6kqv4tG1V2SQFpyzUqvoFpe/R3irSJ2ccRL6j9TDfCsOnTFo7pKncEKKCRY2uH3bbSB39qaOovGEYYVAyypKSDobuPWEvaKjMiaMvslwWDaxd+zuC1aDmnd1NBA0QMwPQ5R8YbVk0FLKSMv9UtAHqQxhs+bFkhppj44yi7OC1M5YzJKjaFxnFiNo71UdmaNRKliSNjwJF+reUcs7RVVIiaUJp3SLO5Q/hc7xlSaQZLcqBXeC6WrFgRd4Y0+DJqUFVPLIUkscy3S1un1hdW0a5Ssq0IBH5WU3x+cHlCDdFaQQM31+As0GyshDGaGdzwKJ9R+0IaZaSDw3axZvhziday/CW6A/SFaBY5/m5SC6DmPMoYf+436MIhXVBfuNzOYB93ILvCxAU9/mH+MTGc9n+DNa7nTSF0rwwMZpKRYiX/ySfiDGQrSg/nHr+0eR3b/ACzqHy6e5dm3cediDtCubSoKxkfU+Hz0jetpVSpt/ZDpKX3uCOUbUEwuTkKtEjmNg7ffWJ8boo4m6MNKS7py79fPnaDpVNLJc3tdgT5cng6XJYuQUhv7h5qdg3WIaidLAH4gfmoqYA/2g84g8kpcBcUlYSooSkMHLbi3nb76xBMlOHNru4Zh6+cSjD3RmTMQs8kAk22d3+AMBCaUm+UcgSX6W5aaQrxShyZpzd0jY0GrfRtvtoBrZiXYkJszDhHkP1iDF66ZlKlJJSk3OgBOwY3LwgqqkzPZCiTrv8opjwye7GjXI/TVywppkx0lrkWF7g5bm0RVM+nJeW8wlhk7tVg9yFhQI1+UC4P2dqZ7CTKWQdQx23PLWLx2e7HV8ogsoH+skt5GN2Hp64C5G/YHBgCZ8wqp0/lWM+ayhZPtAMd9Yuquy9MCqpmK7wLbgUMgfayTfztC6Z2WnAhU2pU5vle3z1iavl558lMuapakgskJ4QW1Kn8Y1xw0txbC5mF05SBJpnUq5ZItbmRdhAkzA1oBVkW1nST12SloeU9FUFOUzEpPjzieQmfLd1IULCxeG7MPwNqYqXS1GQmSgS+qxkBv18NYTTsLq1LTMXOlhNxdevOLnis2dNSnu0va9rb6wnmYAuwK18xpbUkDpeOapbUFFOquz2nezSsAG0sEuFEnQOfhtFWxDsdLmF5f8za3+isEt1WlI+MXDtlTmWSZiilDBg6/gmUkn1Mc4nVdJMmP/qAarnd6R4D8Qkk8ikaGM8pSbodJBFP2dCZiQKWfNc3MxaED/iFEHfVosK+zOQFcw00oGwOXvC7s2VWqtmS92ioYhTpkEzOAAqJRkljhY6O7hj+a9oc4BUTJVSJxSnhQEpJuA5DqDvc6eccoNgtFjwagQ6iTVMGu3dg3AOUIAItcg2izYbh8ma+Za0pSBlzzVKCmJI4SXe25ik0PaBRmGZPnJWMxdAe5fTQDLqLRc66ilzkp/lJZSpszJOvQvFoYU0ByLEcFkTj3gmFD3stTOf6cxAEAYqqTJSkKykJcAIsQxuytdc0B4TgdYUDhKWBFz8oGxTsrWTrhI1JueY/V4o8UF5ApscYZjkrITmKhmy5QwKXJZ1NxA2Gg1EUjtjVzpk1pUiXMbR0JL6b6trv6wTh/ZCplqWJkyWkLNgVs2mx6gQfifYdedM1U8JKfyXsx3fkYR44UHUyn4NjNXIUpkU/ARnTnSgh3tZQBJ4rHMbaWh7RzKSpQtSUy5E7XNMYoKjyzEZrjVuUVLGcIpEBk10s8RJcOoq6sSGv0d4ykpJCpbTKlZZndPP8AKHNhrGeuUHgYYlgQuFrSjQu44rbF1fSEcvDFHhlkBJu5Lvzdh4womTSF5ZK15c2uXL56kPDetxRkkhxl0BvoANeVonHHYGyGmw+YpXtJZ91JHnrBKqYofNMlFT6Eu3TKEEPANKiau6UBRJuUqzOb/lJEFTKFQYhKiAeITQB5Ac9Y5wiDcmk4QtSQoZb9H+L3jIIlVktg5y9GSG6NltGRwRoaWSAnvKmYoOTlUFvq9nS7PzEKsTxTuiUygUIOgUTmPmwceMBTquUGVMlZ2s4WFPq7BwdebaQN/ib+yhISNQoMSL8rv5mISx2qore4QMX2BfoNPTn1garmpUXuOgOvwaBqhiRo3PQa8j9BeJ5pSkNmBJYsNB+sCMYxeyFkeIxLKGStVxcfvvEC60qcEny1iNUlOoVu3Mk9LPBkjCUpI7xycoU18vQOLkltB+8aFCyTiiOTSKmjhCpyhZidNP00tF27LYFMXwTaRT+6sFhpzUqxc6gc/Pb+HslKlqSinNw5IUx0s5Og6ReKOdMC0iayQD7KVAhuvytFYYZPwC0Q9mey9bThlhKg7vmc/QfCLBV1NSJZsAW4XUIF7Q46AyJasqmG7AchCXDO0CRMWtTLIte4fo7+sa4xcVVA5NTg9SR3k2akbnU/IQ6wqiKcrzXBD2DH72jEdqZZWAwc8iW8WfQQdIx9BZsrjc6wVqQ1IHm08zO0tRVY3PXcx7Jp5kriVfnd4GqscUFLBIs2nrFXxPtQSwdr7Q9+wUXBeOm72sbRWMR7XKScuYtyeFAxIr83hHiWGzpijkSY6dVsgIdYzjYnSpgBLkPrZv1BjkldWLWo5lEh9Hty00i8yMHqABmDcJBeF8vssrO6zlH9I59Yx5PZRFfRTzJksBKVG408AL3/AKRDREiaEq1DJAY/NhFmwrs1JlkKWZimuxUQIf06qOWktLfNY6rHxV8o6El5OaZzfBsMM2YxUWck7D1Mdj7OqQg92iddIu457WP0ismjpyCmXKmBJ1UhRSfQOQIbdnMNlynWEKJJe6iv10Dw8M0IeTtDZY1Y/NllSCCb2IuIT4pik8MqXnB6PDtFVNb2OHwaIkYuxYhzyBNv+ukdLqMbG7ckB4Zis9SCVyyom4MxJU3hwkiFtfUmYsd+O6Wi4MtMw6f0tle5vFjq8WWU6geByn4QsViAbimEnk5PryiUs0fAVB+SuNTJJ7tEkubrVKZYJLXSWDdflrGtbKDEp7hQaykSC+pG83KdHtDGvxQhwBw6laXLf7U79DFGxTEpiCuWhImoXdXEQpzc3SXA6F20iN3uFpIYYquRMWkTqlSGF0ewktsHTlGuocdY87mkQEqCk6bqC1dGuWcbtFXQqUADLEyVOH5wlaTrYPdO3uxPTSZJDzQsKBvkygl9wkqDbbQdxGy01k6jWwm5CRp/pqb/ALFtokppQLCUCU7ZyE67AiU//aK3IpJISVSlzUqsNLnewSdI1VidQlTJm6bqSx6a6QtXwcW7+TA/L/6sw/GMisf47N95MlR3JAv/ANo9jtLOtFYpKpRDABR2GlifvWDpGDTJqxlGbUgOwYHck2Daw3wzC8qx3aQA+rKKgNyAco5Molr3h/T00ySRmKACrMCVNMP9wSWszDRoRz32KaCpYpgK0kZgkFrBCnHRrxJS9mgUguVE65SGT4s5P3aLjX0AmJKVBanu/I8+ZN9bmFuG9mUBQOZZILtp8WBh42+RWqEFPgKndAUeQY28SenzjdOGVBmISxzO6rHX9g/rHV6DBkrVmWUuS5BJ+Qi+YZQyZSRwpChuzRqjSRJxbOU4NhFVJk8EpbqNyxETSqSoTMJUhWwFto6//iEvQEH75xItSSOb8g8VWevANBwvF8Mq1rKsig53gNeE1MtLFJL3juNRKQC5cdFEF+usLqmsQHCikDyJ9IfUpbnU0cYppc0FRUlQIDCCpFROzABKtRt5x0w1ci7Sx4sIxOI06LnKk+Dx1xXkNMpaMMqZqjkQSDvEFZ2BqHBcHnzEXOb22p0Fw55CAKztcFDhSz7AwkssfIygwGh7OiSPxLmMnVJKghAYfm2EKqmvmTXACut4gum7EdTEp9V4iMsXscT3y5UHN/UdfkwELapykpKVJVstLfENpG8uvGhD/e20QoUFEnQ/ep2jJLLJ8lVBCZE1WYBSwprl2I82D/KHFPLz+6VltCQB4BIs3gYWUy0d6QrKMqrFgdRdr3G+mpiWVJSkmbLloEwagEhxcpcBO93cNyhJNsKLLRENl4UkahLn5nnDWhmAAukubNmt03iq4HNmKRnqDLCnsUvtrtr5HxEGYvjYyWSptCEkubaXIc320iTi7oopKrHv8wjiCmte5B8R+z8oCqq7VKAl0kaXYalwHYs9n/cKinGYjOpCkA7F1k+IDkg9R6xPLpFpSyFdzvlASx8XBbXnHbLk62+ACuqJoJ4kpsCC9/JAvG1GsTUqzBYUm5eXlzbhs13035XFoMFRMQxUoKYC4dr8xmY+QhZU40p8yiWSQMqUE683vvDqV8CM3RhYWHKUZfeSsZVcrkLZ7akq8oMkUqUpdMokOGyAsLAagkeItCw46lYOSeEncaeTHK3jr1EJ/wDMyFHKvOb65300sdfX1g7sV0Nl4BRTV3ACjcgLKd9gesTHsrRe7MIa3Cp2+ZhfNxOTkcZphGoJCbakkakDk3mYkRX0y0OlKs+yUEA9WUCHHX4R3y8MV15F+IdjjneRNChd8xv5ANeF03AJ4BBzONTc6+dwItlN/MtwpWbG00Dx1Kgp9djAtWit3lrS2uiv+IAsbQ6m1yI0nwVcYCs34/IE/Fo9i0qljedPT0Z28+7jIOs7ST4LhyQV2zAqzKUhlKV0a7pF2u28e4XgU8FaxNKZDlkzEgkeY+kFpqJgRkSQhHJD/Ekl4BrqlSjlUsnxVEovJfKX8s1S0V5GkypSGTmTptb57xAmsSOUJ5SEB3I+/WDKLDitVkTJnmw8gLw7kok2nIfYbXEXToNyGbwg2rxXOQBMGbnAcjs/NV7Usy0/3eVhzh7Qdl6RHtZs41JP0gLqEju2zWnw6cAF5kEasC6m6AxBiXbNSRkleDnX9opXb3F1yppTLmKCXNnZmtFYo6mbNVZQHNRMWeTbYWty01HaZSphC1EeJ1hXU9olrJEtxl1O3rAVTL5gzFc9vWBVUwUOEH1+kcp2BoOT2oILOYLlVImNmUz87RXaXC8xIJIOvgOp+kEd1KQQVTgG5KuT4Rzl6OSG2K4ckMXc+kSUjMHLEDZX7fdoGkThNS8s32e3mSTp1iEP344jlSCCtJBSo729ORiMpeLKJFoo5wBJJOmo30+H7QYrEErAQUAdUi+767MYrkhQD/im2oIBHqwI8YMoyog8SFDVxYi52JPT1jPJNssmkhrX4cAgEEJcsBqXdhoGhTWUijwpeWwcqN/ppaxf6Q1k5nBHelYSwCUhaUmwPtXI9N4AxavnMUKpypWZgX9AEhSig3u5/SGhq8iy0gEqjaYFKJKfzH3gDuq7nW3Sx5z1KUkMpaglwApQJLAhwri4k7ag8ucMaKprp8hAlU6MhBIK6gXsQogtYOs2exN3aFsyctOV5cpBVwkOokqu5ymUGIbZgGF94dTt7iuPoFmmb3wBUgBQeySSWLqIBN1ekEVqBLAWCFrUGBme0B5kb7CPV4EooStRUSS6MpSgEspNgCFEkdTzYBo8VhaQjilIJJsCMyn5Aka8/wBoPcj7F0S9E8qvVLDqmJB/ICRrqCGd/B4jq8QUsZUSioncgJ6+0tjA8ijmJzZUy0sLAJZjfUgMdIklSVISrvFsSoZnUOEWYJBWA19XeBrhewdMqDJS55l+wgEENxE28rfe0VvtJWzQoSyA35srON2b0ckxahSLLATVANdQAAP+4sBq9gdIhmSZMnMUjOohnVNKr89QAfIQnfjdLkbtSooScVSAQpD3Z0Okt1t9I9QiUVBSs2Ulrp5kbu3rDLE8d4SmZlCQ5yoCfAgsD8bxGJYmpzrSUpB1SHIOovdTAEXi6tfgi6f5JP8ABkOrJNWFhOYIYENuyuYcFm3jzDsEVwsAAvVRJCU3943D3FgHvYQrm0xDqQVrGlzfXkQ/nDejq1SkkpzS1aEgkpI3cs9w/E76wZOuBUk+RxhdclAyqX3wzMkBlFIBZ35HXwZjeHNJNmTM/AUsRkzEpd2uSb87awjo+1qUgvSJ6rlDluWBPrB8v+ItOeFcpZszJbr0vr+WM03lvaJeMYVvIkmU04FnJ8c3j1+cZAiu1tEdaYv1UH8+GMh/9T+n+wtR9hqTYeEKa/6x5GQy+w8vqeYRqfGOh4QWllraRkZEsvI2IImrIDgl31jbFQyHFi2oj2MjOypxrtQsme5JJfeN6DcbWjIyN8fqjI/swxB4R4xthXtevzjyMjgsS48sicwJAvaEkqWO/SGDcm6RkZFCY9qlfhqGwStv+n6mC65RAIBIcbW92PYyJrkZ8FeTUK7tRzKcZWubXVpFkw+Qk0wWUpKn9ogP66xkZDzJ+S70s5WSXxG8svc3YFniXC5YKA4F58tJtsc7jwL3EZGRjyG5+A7slOV/NVCcxyieAA9mKSSG5PeFn8QE5Z5KeE5Elxb3m26WjIyAvsB8idQYzGtf/wCJPziFE5RQp1E6b83eMjI7wH/ICqpXlmDOpgW1OmVUF9kU5kzc12ZnvzHyj2Mh5/R/8Cr7xGeNTCNCR4FuUVavmEruSfOPIyB0n1O6kT48LH+39IlolE0ySS5Gh3F9jGRkan9TJ5I585TSzmLk3ub6a84nXMP4lzwu19LK05RkZCLwMCzrpSTc8zr6wIk/fpGRkWiTlyGyJ6svtK33POMjIyAE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0492" name="AutoShape 12" descr="data:image/jpeg;base64,/9j/4AAQSkZJRgABAQAAAQABAAD/2wCEAAkGBxQTEhUUEhQWFRUXGBwaGRgXGSAaHhweHBwYGhofGBgdHCggHBolHBgYITEhJSkrLi4uHh8zODMsNygtLisBCgoKDg0OGxAQGy8kICQsLCwsLDQwLCwsLCwsLCwsLCwsLywvLCwsLCwsLCwsLCwsLCwsLCwsLCwsLCwsLCwsLP/AABEIAMIBAwMBIgACEQEDEQH/xAAcAAACAgMBAQAAAAAAAAAAAAAEBQMGAAIHAQj/xABBEAABAgQEAwUGBAQGAQUBAAABAhEAAwQhBRIxQSJRYQYTcYGRMkKhscHwI1LR4QcUYnIVFjOCkqLxk7LC0uJD/8QAGgEAAwEBAQEAAAAAAAAAAAAAAQIDBAAFBv/EAC0RAAICAQMEAgIBAwUBAAAAAAABAhEDEiExBBNBUSIyYXGhUrHhI0KB8PEF/9oADAMBAAIRAxEAPwDs9MpJukgxNOnJQMyiwG8cllYrMIYrJHp6EfpHk6umG2dTcntG+P8A86Xsi86OnTMXkEEGYGa9/qIoeOT5GZkpLBXDMzOotrcvbRoQERFUzUoSVrISkakxqx9Gse9kpZbGFZUIISGLptmFn6QCp1qHhZ7adTA8ipTMTnlqChzHx849JMWUVWwtnk6QG1vAakEaQYJxG7PGhvCtBsXrBOsNMPUZYSElJJINtQQbAnfnePJVHnKQMoJ3JglWDTVJZOUgGzFsx6WvyvGfK48NlYJ8otFLR1FQQuapK0jRiGffK27dINMlIKiqUSUlIT56bX8tIquEUNYg/hpmOAbOAx0GuhixYPMmysyqiVNWXd0lKrsNW0310tHk5sdPZo2Y5bboKqqEZQSCCQxA58gPjFdxGhya2JNt/WLoqaqYAp1o0ZJQA3rq7j0gU0kjvinOkKB4s2pJuwEZE2mXdNbnMMbkXsISzKU8o6hjgpsuZIzNs3228U3FJyCfwkH9Okacc7XBCcK8lZMiMygQSumWSbNAxkERdEgecsnSIRKhgmSYjVKggBMsbiXBCZUbd1HBPZKLXLRqJOY6xv3UepQdoU4dYLQych7xeXl/4jyhTKE0DNw8zC6XTq3gyVJc8Z8om4c7jauFRaKuuEofhlJWGAUzgc2HPrCDGsaUVA94VFrsMrnnaCEYaVJJAUQIAqKFjdniWLFBP2ymScn+gWgmFcxNgkbn6qMWDE8UCSUJmEoYcKCSD4kwjmyACzv4QbQUhUdABzMUyQi2pPwTjJrZG4lqWxloYwUpSpKWUQH1ADEwdUKURklsBz3gROCLmEAAnyiLaf22Q9NcCeZiAc2jItCexytykdIyF72H2N2svo1VKBZgPJ/rFPxTtmhCyiUjvGcFRLBxawu6etoP7SdqTKWuTLl8SeEqXpt7IBc67tFBCAxf78I+lz9TXxxs8vHC95BFb2lqVk/iKAJJyp4W6Ai7ecCTKyYsgLWtTX4lFQdm3PWI1y/eFx+rR6mWdeh06NHnylJ8s0JJcIOwrFZlOoqSHSTdJJYvv0NtY6LhswT5aVo0VsdjoQfOOaIlOL6DT5x0X+GOIy0qNPMyDMTlKw4ezgECxYONtRFsOdw2fAsoKQxOGTHACFEkOAxuOYtcQXhtEniE1IGS5BTd+RJILDUiOgU1PMQgOQvVikJSz6MWfc6QFW4UFJBKHWC+xuN1KYKPrE59apfFlI4K3QkGDonEzBKCAUqdI4eJzkKUqsHZ/hDDCUKShKTNEws4BAdLAe87OCRdtYUz0zUIMsle2jN5Bn+MSSsWUkDM6ikMlWUAp5tY67iMeVykquy8KRZqKYrLx8JSGJZg4s1y59Bq8IJs6sSSEoQEZiri0Iu9z7rnQsYaUuNy1ILqTme728GBePKTGQSeBZvqOL/wIyxk43aKtWVSf2lqQslRSoIezMm9tmfpDfDsYpEoM5IAmHV2fru5fTwEO8Ro0LyvLSoqBLkOE3cnkCSb+UCy8KlD/wDmkICcoJc6/lSRby6Q8s2KSrTX6FjjkvIFiOMUpCUEABTElJBueYS9onp6KmOXKzq0B1t01iKfhVKkhpLkEnRiWY7kFXygqfMSpCFd0pYBBANjcFNwdBfeJScX9bLwUlyCzsIlTSoIRlsXUdrbjUGKlX9mihbPF+o6lLJGXu818quW/m/2YKNPLVxEAjrz3gRlNcBlGMuUcsk4ES/SBjgxMdYRhMvVmHLnEFVgKdU28vk8P3ci3oTtY+LOcUnZeYsslOsF0/Yuap2Glj4x0gYeUjhVltqdhu3WJaaWEJypJLXKtX5uecFZMj52A8eNcbnLkdkZhWUkBLak/d4L/wAo5UBZch9AC8dHQkPnIFxqber6C0JsfrAEZe9GY6hJa3IfrCyyT9jKEPRSK/DzKLBBvuYAnSjLJBYn1i6dpMzS0SwEjKHu58zs0Vasw4rW0t1ndofFO1uTywS4PKPvpls7J5Ow9IcL7LlTZVZiRteCOzPZRS7rOh0/WL/h1CiUMqd/u0LJty+HAu0V8uTnaOySks6YsGHdmnDlm8ItpZIJ0G8I8S7QIYpl5idHFvSGjiyZXQvdjFbI8mYEhBBskbksH6RAnG6WXMXKJAUhKSTq+Z7BuTD1irY3iWVOefMIS7BySfIRzRfaJqlcwAqBDAFgwvoVFQSQLb72h59HDHvJ7iLqJS4Ouz+05KjklAp2fXzjIoMr+IBAAFLIb/f/APaMgdvF/R/J3dn7KXWVBmKzqU5mKJfmdX8I9qacZQPBoFonKpYLZUS8xPK+X1caeMGKmhkqcXysx/MW+Af0jZHJqtsi1QOZLJCX6m0YKYgAlwPvaCQHWUhiEjiLvvYePSJDKGjD4/Zhk03sAD7zLpDDDqzu1IWmykKCg4s4Y/fjENhfS/3rEJnAqPV+W7fpBoNnY8E7YLmISZawWDmWoglPMc26+EW7C+0iJhImAS7ak2PPwj53wyvXImCamxG3Mbg9Gi103bhJWe9lFMvbKcyh4uwPk3nFHHDkXyVP2JcovY7cJUqaMwII5iAqrCSTwgAeA+scnpv4nrlrKUyQqWCct2O7EjLq12g6X/FharFK0csoSX9TaMM+n3+LNMcrSOhnBHDLSDzVv5Bojp8DSg8KyN2Ys3XaJ8CxJNVKRNRMzj3gBcFvZUB7Kh5w0ylRuC3pGR2ti2ryVjFVzJYOUKAZrac35jaK9S41OQVArzONC/TQvbSOiVMoZWVobWhFW4dTu6hlc3JcEWswgRaSpoa9W6YLJxKYWMxIAVZ3+V/ODULT3bPmDDRwL9dTFRxLEDKURLzpR4g6crwnHaFb/wCqsdCXhl08nuhu/GOzOiigOZzNWxAsNfNTP5RP/JAqfOst7puA1wW5vFLR2xXsws3P9IOqO1R7tORTKOrt8P3jljmtmjnkg/JcpByhg5bmfqYMlJLXvzjn5x+ZNSAmYUqfmBZuQEGntOqUoJZ2F7k3h46k6oVtNXZdJ0oM5BIF2H6bxs1n0HX9IqQx2dMLy0sNSxc/sIYGkmzShWZRQTxJJ0OkdKdPgChfLJ8XppZczZxSlxb6WvCGtxyUmYQmSmYlIbMRct1O0N5nZl0BL6qJJ+UDT+zRPCgWG53gJRb3Qze2zFJxxKwppSUknq3jbeJ8DUjMpU532CdG00Ag6V2RPNusM5NLT0iXnLQnqot6DUx0oRr4i635ZNRV6CAmXLXl5s3x1gsSGGZKWUAfaPj7SrmKvin8Q5Eu0lBmHmeAfIk+gisYz2prKhJSGlII9kWKgdiS6vkIpDG2Rkxr2j7VS5aFIVOVNXfhlDhCj+ZZPEAdg8c+qu1U9csJcS+ZQGJ83ceTQvrSpKiFEOOrwBNmDxi6lKPkk0mR1M8lySSeZ/eFk08UGr5tpzhZNW6he336xCcrkMkFKmX1EZCtU5jGQts4c1kpSM4SCPw0gPuDkcoALgur0iPDSTMlpeyEEmzXyk2B1sBvo8XiTgJVMn6SkspWdTkMCMoBdnOVvPeE+B4YyZq2DFKyCDz02GyneGjskn5O8iujlskr4XUoO29zyUbcLa7mCUpBudej/WCe7TmZSXl5gnh4iCAc3ndr7xa5tXTrQJUqmCLJSpWdCVJG5uxI1cnpcRqxOOliS5KLIpc89QKsiQh3L21JtubARvX06UrKEr7xIA48rObGwc229Yf9pcKRTLIlBiUEpClgkkpKiQkKJAIQQ3Xd4raUEqlm+VSSTYjQkC76sDCxyJScXzYa2sECSHA67RHVuA732eLz2Y7PCYUrC0qKXJQXDH3blJB3Oha2ukJu32HSqUiWgqUtZCiSRwi/CNNSdWDNFpwahqFTV0J0S3B0ca+g25axPLkHh5/vAVNQLIDG5F+Iuc5NxzG0NJSilRCjZsxuGA2HoHeM8Mlrcdqi9fwvxdMuaunmXRMDpBPvpL2tY5Sr0i+z5S1zMsucpI911Av6Kf4PHBaFajNQpSi6HVYtqo5dLuGHpHUMI/iXMR/rpTMSBqOBXiTcH0gatm0jv2XShwlSDmX3i1XslTDycg+rQzXQoUm6T1Ci5873MLcI7YU1TaWvKpnyzGSfK9/KD5uHpmHN3iiOQNv0iMo6t2OpVwUDtTTEqIEvKByH1inzaIvHaplKJy5ktQUEoCQDm9pw54RZhYesIsV7Jh/w0EjnFMWWlTDON7nM0UR5wTLoCecWqqwYyVSkrS3eLyuSAAAlSiS5/pbzhhKlUks8c+S/LvEn4AxfWvZOirUeFqOjxYsM7MKUQ8Hq7VUUiyVBZ/oS/wASw9Im/wA+yyOCUvxWyR9YlkmlvZSCvhWOcM7PolMXv0tDgJioU/bBU05ZaAVHSHEnGE5+7KgpQBKyNA20ZXngt2O8UxwotCTEe0CEWCgD1B+UbVeLJGS7CYLEbGK3W1KZqlIqUez76bPEp9RKUtMCmLCl8pi7G+081VhUZRyQkp+Iv8YrKqdUw5lrIBvmOp+t4sdVgSNZeVQZrwsqMJBPGgcr9I1YcerfVY2SWniNAcuglvrmYXdRLHwAFoVYnNEpglShd+EZR8mJ9YdVBTJTxFgNBufAQjmrkKupc4nk/wAmsI1PTFVZkk7A11omAlUtKgLO7F/HU+AhQUAqV47fvB2JVGYgJBSBZN3YcyecJ0LKVMHOaxMZMma5bb0clsTzZdub/wDiE1Qz6+O3pDWenhYE/r56wnmgAxnxO22GRDaMiMr+2EZGihToOL1BST3M48SlEkMlyQVZUpcqUHa435PeLvZwGRKkgGWfaAvdSfMBvu8aq7PTOFYlrIKnByHW2n3o/KJqjCagknuVsCXBBYhQAIHMO/rGRZscuJAjuiHBpQ/mEd6oJlhTzCHY34yD7RNhYXtBeO4j3pVLQpKZS5q+7SCEsn8NFmV+RFyRubu7K1YLPli0ubqbZVOQQWcNZyNo8w7DJ11FJltbjZBLkg+0QzaxXux01YKfosfbOkkU9XL7p5n4YUok5srapCxqco0231gbBjTKq0ImMimeYxILFNyhmJvppzjK6ZPmEiZNlqALvnS5GoCiC6mPMmF+HhSXKygAPlZYLA3sx6n0hVmTnqiOlao65hWI0k2UDLqEoA4cqgEEaWAJ6s4e8cm/ijiCF1J7ooIlgJKxZThTa5mVdjpaDkrl5ElCgriJICkvdwB7QG/U+sV6uwSbMWpXckB2SlwnwIc310jXPrLhUmJ22naQVS4+pwyEsCxYPZYckublncmCjjaMqswQcyiHyIFlKAASQkEAW5NfrCMYbPCQ8lTJOoAJFtTlJvvA9NPWAbgnTTqk/O7xCOZ/7WNTfI9kVstR4UWa12s5OmrEx5PqhxlQYEgADwu4HnCGtUsTCQ7DKz6NlS59YxE4kXV0bYs+vkTDPK9J1bljnVQLFuTN8BDLDu1lTJ/05q7aBRzgeCVOBFZkK/Dd/Z3vt5RLPUES7XOx59YC6iKdHV5LhL/iFWKS4ne0NciHt/t8YW1XaKoX7U+aoEhwVqbXk8VjD6oaGw5dYLnAhn8YV5YuLT5CHTZpLElz1jVJN+Q/aBVVLG1+o+7RumdZR1fb73hO9JcHbeQ2XMv+toNVPMwslRIGma1uZaFEhBUB9+ZhlKWEJeD3U68s0YsLk9TdIscjE000tkXmKGsTYTjPdyZswgFSuFzcl9d4o86qJU5MFVFW0tCerxzhSSvdvc0a1Jt1slsdDq+0AVRy1BPsljeAJfaZExOVaSVJ0LxX8PnlVMtHiR4i8JO8ILu0djl9o3umGcVHTKtmi2/5lyk8DH+79oX1mPqW+ZRSDsDb4QnmLzAG/jGqEHnlMdkyqcaYiWh7G09Gc2fxe31hfNksWuT/AEuYODJNnfnqn01jYlR4lEBJ0beM6yuBOaUhVPOUXA8zp5QNSLdW9+Qte0EVIDli/wAYNoaAC6yUndjYcrakwssqUW35J9pt0hVVp2duoBhNUIAe7nwi0YhTpUCElj8D5DSK/Np1EMAYv07tWTmqe4uCPDzjyDhhy+XzjI1Widjr/E1ZSQuYVO9iUpA5uC73iWVjU1zcrDat+tzfzieVhaRYl25j9RfyiMyEAtd9so21Om0ZHoa4Ipks3E5q3SfaGoBc68vMQKuomHimA/N/NrRMhcpRygqzbqYPy2DmJJSAEgKuAfeu/X5QrqPCGsVzcQVdgWbY331A1BiakoFMFIPtXyhLt8YPzC6QgEGzG20eTanK13b3QWfxL3h45a4icpUCzsPms4QSLvwgG2rsPCIZmDzFaTDm/JmcnUsLsYImYoRdKEhxu6iPMmBZmKzgzKyg7JZFrjYC1z6w+rLLwkPqYXhdBNlzHmrKUpLs5zHRujPB9X2iQlRLKWk+6UpIHUOHv56QgXVLcu56HQt53IgUkF7lzrvCyw69pBWRocy8XStWZUiWJfIAOeRIcEWYbPfy8xmZJISZKU3WEHhUAMznctfLCNi4bbnBUpZHtkquCwFnDt53PrFo44xVJCyyNjBdWmWllyQptwo/G5cQzp5EuagcDNZrlvAg6W+MISsEHh3328bxtLSsqSoabAOPgIz5cKl9dmGOT2P5+F5FDJKlF7Wfys+sSy8I7xOZSDKNw72La2NxE+H4fMQxmTkofYuVEPultIsuG4cFrQoziySySlJ4nBCQ6Vl+IAvzHWMiw53JL+f8FJKTacePP6/BTZnZmapR7gBaRyVmL76Rqjs7Ui5lKbwtt+0XbEezsxbKmTyhNhmW40dmSD9InwnC0SZSWqVzMqgo91Le9tXV/SPhG59PkUa1W/0GCiuf7lJXSKTw5VeLH9NBA1Ql2SDcbEMfO+sXLGe0NM4Sgzs5JSpZZOrAZkgG3UXHWF8vDzWAkqmy0pB93MlR/uMziDu1rchEodLlg9V2/wBF3li1pRV1SCNX9IyYQVeEMcaoJdKA/fKWW/KhN72IzRW5mK3VwgA89el7RTtzUrBrWmi24HMu2z38xCuppyFkWsSL/pHmCVmZJvy2A+UGYq2YqfUJVrz/AHEZIao5pfk1TlqwL8AkhIdmWo+npEy6Un3WHV7+resKJ9cTv99WiSnWhepv4kfSLShK7syKXhjKalmDoAe/ENPAXaNP5ZBU6lLV/aMoOvPrEfClmvfq3mYLVLyuRl/4/V+RiXbiuWc7ZFKYOBKSk2Y5ifV4yZUt7W+0YqanQJTb71sDGmd1e5o12+Y8IqsMGLrceDyomBJSybm9gHiIJzh1ZfB7+YgsSFzC0sFRa7EEeVh84Il9n5jXShL6OoAvzZLiLxikJJ3uLClAs6h5f/mPY0m0KkEpzu39cewe5L0JQbMSW2t6tffxgWZThQOVSiPM6dYnVVEFyQOgHXxgBdWVM+YaXu3z0jHFSvYzniaEJN5gSrrfy5MzbxNLmZeEqSU8z9ATp1gESg/EDcczbbqevlBEuoDFIBcaX8fg7a+sWasZG9SCoWD2u1xtzP2/SBkSFbIDf1a87Xf5xk2pvooF2Jci/hsLxPT0M0jOhBIO91PztFIQfCGoAm0ZST3jpGotz08Yi7gHickcjpDVc9k5VE63GSwPhtHqSguwIAGuzfpHPI4i2/Ar7lSi536QdIwtSkulJUBqpILfCCqGZJ7xOYFSTul/R31h4uopwyhL4Q+oJvZrEsdSbxyne7dA5KsrDiCzEHViSNbjkdI1VStrb1sYeYhUpWXlpSLDh0fxI0309YBp5Cp/CkhK0nQqAvyZTG9m11EdqbfxdgSAVYfbdKuu76EbwPJJQsDQi/35PFuw3s93ivxFLGU5WICSkl/aBd0lrEcoix/DJNKG7vvFnVSlM3JhmGt9o1YsbrVIZor9NXqXNJUbbE6evkIvXZqRMmpKULSkpWFXPP6GKVIre8UlORCUu4y5knxcKjo3ZPF5cu0pITsVElRPmomNGKPztD38RrVUBKHmTUhIJJDZvLyeFVdXd3l7tRIDMwbhOoIEHVfa5ZKk5mZ2aKbi3bGcmYAFly2t/gbRpnSORKMiicwUJiSWI31F3HSGeH4fUzpYGWYjX3WBBby6wkm9tJxUQFlrdICxHtJMUxKjqd4mmluEvWIUrSkpNMqbsSpJPg2wirVuHzksJVOEAXPCN+b3gPAe0qzKWCoulxrsdPrAkvtVMTMBzAuGOl7vAlpe5xN/KBRJC0JUAXABH0gbE5ZKEnNo6S3qPnBuL1aiUzE89d2PX0gI16ilaWc2UH6R5/VYlGeo1YZtwcSv1EnKXKvhB+HYgUIYgMOf7RBWVGdIzJ8GFn+3vEEw6DJbe/yjmkRGtPihmKyq0OzawYqcNNEtyH6l4SyKZZbIlSW0Jb4EtBiaeYFBSly+ZBW49Eu58HiWhXwGwyVOSd38SH9Ei0H/AOGMnvJqwhHUEqV0Slx6xHRKZN1pT/Ska+LgMNdY2mKQfaGYgWzEgDU6NeJqWRPdUhSGRXLSpRk8A5uzgaW28o8qKefOIzKWonRyVeiQLR7MqR7uVT8tb8g457vBFPUbIcHfhT5XK/N4ehWKlYNNf/TeMh1/iaxb+YSnpyjyF0z/AO/+h2AJaT+XQWIVzazsedo3/lkkcSfgS3P7a0Jv8Tmp9keDP8zBNJWTF3Ucvw0/a0SliktyOkZKkpDt8AB8PWI+9lmymOm9/mNuQiBJT7KlurWzn1t9YlmU6T+Vw7trz5awqjXkOkk/l0MWNvE/J/u8SKlFmC25C43/ADAQCBLDlJJ6AkBt3fqYczcMyJSQbZXPELHkXNzDVkW8WxUJZ1OolwlTixJL+hN49VJTbOo20P76QbOSA3Erd9B6Nv8ArEUuY5ZKkkDbUB/PX72hdblyNpBxImn2VpKB6foY2TMWkuXI6En4CN6msMsMS43IHx8IDnTpxAKFIIPsqsndjY6+UGEJT8DJJA+IzGJWl2JGxsfSCUVaZibDiy3OW7eIvY+UMqPD11EtjPDBs0tCswJOnDzOnlrq0kjsaAu4m+BIQdtSbAX5xqjj2VgcfRDgWNzs6ZSyqaAwFipQvsdSGextF1xXsytczvJUsTlZHKVpLKZmcGwU2h8oCw6joqdbqIl8ypfEziwF7nmLWjoWGT5CktLStQyhlKzEMdL2jVGcEqkFQkc6XgkmYCF082RM0ypQoN1DDKRBXZ7sooqITMAv74y+FnJi2YjSU5crSUklikKVdi2yrPtElJh0mVl7unylnzKJ3vcLWM3xhscoxdopKLaKzM7EzApSlzB/t4or2J9jcywUKKvJvrF+qMclSQ60y2IPshLuCx9k6B93e8c47YdvZn8xkp5iUIyg5spc5vDlpFpZXXAulAc3sXPBKrZQXJJZvWBqjs2oICphIA0Lhi/IworMcWq8yeZh8i3msFvAQvm4mfdWQHfKNB4AMPQRPvL+k6i14DhMoZg7A6kqv4tG1V2SQFpyzUqvoFpe/R3irSJ2ccRL6j9TDfCsOnTFo7pKncEKKCRY2uH3bbSB39qaOovGEYYVAyypKSDobuPWEvaKjMiaMvslwWDaxd+zuC1aDmnd1NBA0QMwPQ5R8YbVk0FLKSMv9UtAHqQxhs+bFkhppj44yi7OC1M5YzJKjaFxnFiNo71UdmaNRKliSNjwJF+reUcs7RVVIiaUJp3SLO5Q/hc7xlSaQZLcqBXeC6WrFgRd4Y0+DJqUFVPLIUkscy3S1un1hdW0a5Ssq0IBH5WU3x+cHlCDdFaQQM31+As0GyshDGaGdzwKJ9R+0IaZaSDw3axZvhziday/CW6A/SFaBY5/m5SC6DmPMoYf+436MIhXVBfuNzOYB93ILvCxAU9/mH+MTGc9n+DNa7nTSF0rwwMZpKRYiX/ySfiDGQrSg/nHr+0eR3b/ACzqHy6e5dm3cediDtCubSoKxkfU+Hz0jetpVSpt/ZDpKX3uCOUbUEwuTkKtEjmNg7ffWJ8boo4m6MNKS7py79fPnaDpVNLJc3tdgT5cng6XJYuQUhv7h5qdg3WIaidLAH4gfmoqYA/2g84g8kpcBcUlYSooSkMHLbi3nb76xBMlOHNru4Zh6+cSjD3RmTMQs8kAk22d3+AMBCaUm+UcgSX6W5aaQrxShyZpzd0jY0GrfRtvtoBrZiXYkJszDhHkP1iDF66ZlKlJJSk3OgBOwY3LwgqqkzPZCiTrv8opjwye7GjXI/TVywppkx0lrkWF7g5bm0RVM+nJeW8wlhk7tVg9yFhQI1+UC4P2dqZ7CTKWQdQx23PLWLx2e7HV8ogsoH+skt5GN2Hp64C5G/YHBgCZ8wqp0/lWM+ayhZPtAMd9Yuquy9MCqpmK7wLbgUMgfayTfztC6Z2WnAhU2pU5vle3z1iavl558lMuapakgskJ4QW1Kn8Y1xw0txbC5mF05SBJpnUq5ZItbmRdhAkzA1oBVkW1nST12SloeU9FUFOUzEpPjzieQmfLd1IULCxeG7MPwNqYqXS1GQmSgS+qxkBv18NYTTsLq1LTMXOlhNxdevOLnis2dNSnu0va9rb6wnmYAuwK18xpbUkDpeOapbUFFOquz2nezSsAG0sEuFEnQOfhtFWxDsdLmF5f8za3+isEt1WlI+MXDtlTmWSZiilDBg6/gmUkn1Mc4nVdJMmP/qAarnd6R4D8Qkk8ikaGM8pSbodJBFP2dCZiQKWfNc3MxaED/iFEHfVosK+zOQFcw00oGwOXvC7s2VWqtmS92ioYhTpkEzOAAqJRkljhY6O7hj+a9oc4BUTJVSJxSnhQEpJuA5DqDvc6eccoNgtFjwagQ6iTVMGu3dg3AOUIAItcg2izYbh8ma+Za0pSBlzzVKCmJI4SXe25ik0PaBRmGZPnJWMxdAe5fTQDLqLRc66ilzkp/lJZSpszJOvQvFoYU0ByLEcFkTj3gmFD3stTOf6cxAEAYqqTJSkKykJcAIsQxuytdc0B4TgdYUDhKWBFz8oGxTsrWTrhI1JueY/V4o8UF5ApscYZjkrITmKhmy5QwKXJZ1NxA2Gg1EUjtjVzpk1pUiXMbR0JL6b6trv6wTh/ZCplqWJkyWkLNgVs2mx6gQfifYdedM1U8JKfyXsx3fkYR44UHUyn4NjNXIUpkU/ARnTnSgh3tZQBJ4rHMbaWh7RzKSpQtSUy5E7XNMYoKjyzEZrjVuUVLGcIpEBk10s8RJcOoq6sSGv0d4ykpJCpbTKlZZndPP8AKHNhrGeuUHgYYlgQuFrSjQu44rbF1fSEcvDFHhlkBJu5Lvzdh4womTSF5ZK15c2uXL56kPDetxRkkhxl0BvoANeVonHHYGyGmw+YpXtJZ91JHnrBKqYofNMlFT6Eu3TKEEPANKiau6UBRJuUqzOb/lJEFTKFQYhKiAeITQB5Ac9Y5wiDcmk4QtSQoZb9H+L3jIIlVktg5y9GSG6NltGRwRoaWSAnvKmYoOTlUFvq9nS7PzEKsTxTuiUygUIOgUTmPmwceMBTquUGVMlZ2s4WFPq7BwdebaQN/ib+yhISNQoMSL8rv5mISx2qore4QMX2BfoNPTn1garmpUXuOgOvwaBqhiRo3PQa8j9BeJ5pSkNmBJYsNB+sCMYxeyFkeIxLKGStVxcfvvEC60qcEny1iNUlOoVu3Mk9LPBkjCUpI7xycoU18vQOLkltB+8aFCyTiiOTSKmjhCpyhZidNP00tF27LYFMXwTaRT+6sFhpzUqxc6gc/Pb+HslKlqSinNw5IUx0s5Og6ReKOdMC0iayQD7KVAhuvytFYYZPwC0Q9mey9bThlhKg7vmc/QfCLBV1NSJZsAW4XUIF7Q46AyJasqmG7AchCXDO0CRMWtTLIte4fo7+sa4xcVVA5NTg9SR3k2akbnU/IQ6wqiKcrzXBD2DH72jEdqZZWAwc8iW8WfQQdIx9BZsrjc6wVqQ1IHm08zO0tRVY3PXcx7Jp5kriVfnd4GqscUFLBIs2nrFXxPtQSwdr7Q9+wUXBeOm72sbRWMR7XKScuYtyeFAxIr83hHiWGzpijkSY6dVsgIdYzjYnSpgBLkPrZv1BjkldWLWo5lEh9Hty00i8yMHqABmDcJBeF8vssrO6zlH9I59Yx5PZRFfRTzJksBKVG408AL3/AKRDREiaEq1DJAY/NhFmwrs1JlkKWZimuxUQIf06qOWktLfNY6rHxV8o6El5OaZzfBsMM2YxUWck7D1Mdj7OqQg92iddIu457WP0ismjpyCmXKmBJ1UhRSfQOQIbdnMNlynWEKJJe6iv10Dw8M0IeTtDZY1Y/NllSCCb2IuIT4pik8MqXnB6PDtFVNb2OHwaIkYuxYhzyBNv+ukdLqMbG7ckB4Zis9SCVyyom4MxJU3hwkiFtfUmYsd+O6Wi4MtMw6f0tle5vFjq8WWU6geByn4QsViAbimEnk5PryiUs0fAVB+SuNTJJ7tEkubrVKZYJLXSWDdflrGtbKDEp7hQaykSC+pG83KdHtDGvxQhwBw6laXLf7U79DFGxTEpiCuWhImoXdXEQpzc3SXA6F20iN3uFpIYYquRMWkTqlSGF0ewktsHTlGuocdY87mkQEqCk6bqC1dGuWcbtFXQqUADLEyVOH5wlaTrYPdO3uxPTSZJDzQsKBvkygl9wkqDbbQdxGy01k6jWwm5CRp/pqb/ALFtokppQLCUCU7ZyE67AiU//aK3IpJISVSlzUqsNLnewSdI1VidQlTJm6bqSx6a6QtXwcW7+TA/L/6sw/GMisf47N95MlR3JAv/ANo9jtLOtFYpKpRDABR2GlifvWDpGDTJqxlGbUgOwYHck2Daw3wzC8qx3aQA+rKKgNyAco5Molr3h/T00ySRmKACrMCVNMP9wSWszDRoRz32KaCpYpgK0kZgkFrBCnHRrxJS9mgUguVE65SGT4s5P3aLjX0AmJKVBanu/I8+ZN9bmFuG9mUBQOZZILtp8WBh42+RWqEFPgKndAUeQY28SenzjdOGVBmISxzO6rHX9g/rHV6DBkrVmWUuS5BJ+Qi+YZQyZSRwpChuzRqjSRJxbOU4NhFVJk8EpbqNyxETSqSoTMJUhWwFto6//iEvQEH75xItSSOb8g8VWevANBwvF8Mq1rKsig53gNeE1MtLFJL3juNRKQC5cdFEF+usLqmsQHCikDyJ9IfUpbnU0cYppc0FRUlQIDCCpFROzABKtRt5x0w1ci7Sx4sIxOI06LnKk+Dx1xXkNMpaMMqZqjkQSDvEFZ2BqHBcHnzEXOb22p0Fw55CAKztcFDhSz7AwkssfIygwGh7OiSPxLmMnVJKghAYfm2EKqmvmTXACut4gum7EdTEp9V4iMsXscT3y5UHN/UdfkwELapykpKVJVstLfENpG8uvGhD/e20QoUFEnQ/ep2jJLLJ8lVBCZE1WYBSwprl2I82D/KHFPLz+6VltCQB4BIs3gYWUy0d6QrKMqrFgdRdr3G+mpiWVJSkmbLloEwagEhxcpcBO93cNyhJNsKLLRENl4UkahLn5nnDWhmAAukubNmt03iq4HNmKRnqDLCnsUvtrtr5HxEGYvjYyWSptCEkubaXIc320iTi7oopKrHv8wjiCmte5B8R+z8oCqq7VKAl0kaXYalwHYs9n/cKinGYjOpCkA7F1k+IDkg9R6xPLpFpSyFdzvlASx8XBbXnHbLk62+ACuqJoJ4kpsCC9/JAvG1GsTUqzBYUm5eXlzbhs13035XFoMFRMQxUoKYC4dr8xmY+QhZU40p8yiWSQMqUE683vvDqV8CM3RhYWHKUZfeSsZVcrkLZ7akq8oMkUqUpdMokOGyAsLAagkeItCw46lYOSeEncaeTHK3jr1EJ/wDMyFHKvOb65300sdfX1g7sV0Nl4BRTV3ACjcgLKd9gesTHsrRe7MIa3Cp2+ZhfNxOTkcZphGoJCbakkakDk3mYkRX0y0OlKs+yUEA9WUCHHX4R3y8MV15F+IdjjneRNChd8xv5ANeF03AJ4BBzONTc6+dwItlN/MtwpWbG00Dx1Kgp9djAtWit3lrS2uiv+IAsbQ6m1yI0nwVcYCs34/IE/Fo9i0qljedPT0Z28+7jIOs7ST4LhyQV2zAqzKUhlKV0a7pF2u28e4XgU8FaxNKZDlkzEgkeY+kFpqJgRkSQhHJD/Ekl4BrqlSjlUsnxVEovJfKX8s1S0V5GkypSGTmTptb57xAmsSOUJ5SEB3I+/WDKLDitVkTJnmw8gLw7kok2nIfYbXEXToNyGbwg2rxXOQBMGbnAcjs/NV7Usy0/3eVhzh7Qdl6RHtZs41JP0gLqEju2zWnw6cAF5kEasC6m6AxBiXbNSRkleDnX9opXb3F1yppTLmKCXNnZmtFYo6mbNVZQHNRMWeTbYWty01HaZSphC1EeJ1hXU9olrJEtxl1O3rAVTL5gzFc9vWBVUwUOEH1+kcp2BoOT2oILOYLlVImNmUz87RXaXC8xIJIOvgOp+kEd1KQQVTgG5KuT4Rzl6OSG2K4ckMXc+kSUjMHLEDZX7fdoGkThNS8s32e3mSTp1iEP344jlSCCtJBSo729ORiMpeLKJFoo5wBJJOmo30+H7QYrEErAQUAdUi+767MYrkhQD/im2oIBHqwI8YMoyog8SFDVxYi52JPT1jPJNssmkhrX4cAgEEJcsBqXdhoGhTWUijwpeWwcqN/ppaxf6Q1k5nBHelYSwCUhaUmwPtXI9N4AxavnMUKpypWZgX9AEhSig3u5/SGhq8iy0gEqjaYFKJKfzH3gDuq7nW3Sx5z1KUkMpaglwApQJLAhwri4k7ag8ucMaKprp8hAlU6MhBIK6gXsQogtYOs2exN3aFsyctOV5cpBVwkOokqu5ymUGIbZgGF94dTt7iuPoFmmb3wBUgBQeySSWLqIBN1ekEVqBLAWCFrUGBme0B5kb7CPV4EooStRUSS6MpSgEspNgCFEkdTzYBo8VhaQjilIJJsCMyn5Aka8/wBoPcj7F0S9E8qvVLDqmJB/ICRrqCGd/B4jq8QUsZUSioncgJ6+0tjA8ijmJzZUy0sLAJZjfUgMdIklSVISrvFsSoZnUOEWYJBWA19XeBrhewdMqDJS55l+wgEENxE28rfe0VvtJWzQoSyA35srON2b0ckxahSLLATVANdQAAP+4sBq9gdIhmSZMnMUjOohnVNKr89QAfIQnfjdLkbtSooScVSAQpD3Z0Okt1t9I9QiUVBSs2Ulrp5kbu3rDLE8d4SmZlCQ5yoCfAgsD8bxGJYmpzrSUpB1SHIOovdTAEXi6tfgi6f5JP8ABkOrJNWFhOYIYENuyuYcFm3jzDsEVwsAAvVRJCU3943D3FgHvYQrm0xDqQVrGlzfXkQ/nDejq1SkkpzS1aEgkpI3cs9w/E76wZOuBUk+RxhdclAyqX3wzMkBlFIBZ35HXwZjeHNJNmTM/AUsRkzEpd2uSb87awjo+1qUgvSJ6rlDluWBPrB8v+ItOeFcpZszJbr0vr+WM03lvaJeMYVvIkmU04FnJ8c3j1+cZAiu1tEdaYv1UH8+GMh/9T+n+wtR9hqTYeEKa/6x5GQy+w8vqeYRqfGOh4QWllraRkZEsvI2IImrIDgl31jbFQyHFi2oj2MjOypxrtQsme5JJfeN6DcbWjIyN8fqjI/swxB4R4xthXtevzjyMjgsS48sicwJAvaEkqWO/SGDcm6RkZFCY9qlfhqGwStv+n6mC65RAIBIcbW92PYyJrkZ8FeTUK7tRzKcZWubXVpFkw+Qk0wWUpKn9ogP66xkZDzJ+S70s5WSXxG8svc3YFniXC5YKA4F58tJtsc7jwL3EZGRjyG5+A7slOV/NVCcxyieAA9mKSSG5PeFn8QE5Z5KeE5Elxb3m26WjIyAvsB8idQYzGtf/wCJPziFE5RQp1E6b83eMjI7wH/ICqpXlmDOpgW1OmVUF9kU5kzc12ZnvzHyj2Mh5/R/8Cr7xGeNTCNCR4FuUVavmEruSfOPIyB0n1O6kT48LH+39IlolE0ySS5Gh3F9jGRkan9TJ5I585TSzmLk3ub6a84nXMP4lzwu19LK05RkZCLwMCzrpSTc8zr6wIk/fpGRkWiTlyGyJ6svtK33POMjIyAE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0494" name="AutoShape 14" descr="data:image/jpeg;base64,/9j/4AAQSkZJRgABAQAAAQABAAD/2wCEAAkGBxQTEhUUEhQWFRUXGBwaGRgXGSAaHhweHBwYGhofGBgdHCggHBolHBgYITEhJSkrLi4uHh8zODMsNygtLisBCgoKDg0OGxAQGy8kICQsLCwsLDQwLCwsLCwsLCwsLCwsLywvLCwsLCwsLCwsLCwsLCwsLCwsLCwsLCwsLCwsLP/AABEIAMIBAwMBIgACEQEDEQH/xAAcAAACAgMBAQAAAAAAAAAAAAAEBQMGAAIHAQj/xABBEAABAgQEAwUGBAQGAQUBAAABAhEAAwQhBRIxQSJRYQYTcYGRMkKhscHwI1LR4QcUYnIVFjOCkqLxk7LC0uJD/8QAGgEAAwEBAQEAAAAAAAAAAAAAAQIDBAAFBv/EAC0RAAICAQMEAgIBAwUBAAAAAAABAhEDEiExBBNBUSIyYXGhUrHhI0KB8PEF/9oADAMBAAIRAxEAPwDs9MpJukgxNOnJQMyiwG8cllYrMIYrJHp6EfpHk6umG2dTcntG+P8A86Xsi86OnTMXkEEGYGa9/qIoeOT5GZkpLBXDMzOotrcvbRoQERFUzUoSVrISkakxqx9Gse9kpZbGFZUIISGLptmFn6QCp1qHhZ7adTA8ipTMTnlqChzHx849JMWUVWwtnk6QG1vAakEaQYJxG7PGhvCtBsXrBOsNMPUZYSElJJINtQQbAnfnePJVHnKQMoJ3JglWDTVJZOUgGzFsx6WvyvGfK48NlYJ8otFLR1FQQuapK0jRiGffK27dINMlIKiqUSUlIT56bX8tIquEUNYg/hpmOAbOAx0GuhixYPMmysyqiVNWXd0lKrsNW0310tHk5sdPZo2Y5bboKqqEZQSCCQxA58gPjFdxGhya2JNt/WLoqaqYAp1o0ZJQA3rq7j0gU0kjvinOkKB4s2pJuwEZE2mXdNbnMMbkXsISzKU8o6hjgpsuZIzNs3228U3FJyCfwkH9Okacc7XBCcK8lZMiMygQSumWSbNAxkERdEgecsnSIRKhgmSYjVKggBMsbiXBCZUbd1HBPZKLXLRqJOY6xv3UepQdoU4dYLQych7xeXl/4jyhTKE0DNw8zC6XTq3gyVJc8Z8om4c7jauFRaKuuEofhlJWGAUzgc2HPrCDGsaUVA94VFrsMrnnaCEYaVJJAUQIAqKFjdniWLFBP2ymScn+gWgmFcxNgkbn6qMWDE8UCSUJmEoYcKCSD4kwjmyACzv4QbQUhUdABzMUyQi2pPwTjJrZG4lqWxloYwUpSpKWUQH1ADEwdUKURklsBz3gROCLmEAAnyiLaf22Q9NcCeZiAc2jItCexytykdIyF72H2N2svo1VKBZgPJ/rFPxTtmhCyiUjvGcFRLBxawu6etoP7SdqTKWuTLl8SeEqXpt7IBc67tFBCAxf78I+lz9TXxxs8vHC95BFb2lqVk/iKAJJyp4W6Ai7ecCTKyYsgLWtTX4lFQdm3PWI1y/eFx+rR6mWdeh06NHnylJ8s0JJcIOwrFZlOoqSHSTdJJYvv0NtY6LhswT5aVo0VsdjoQfOOaIlOL6DT5x0X+GOIy0qNPMyDMTlKw4ezgECxYONtRFsOdw2fAsoKQxOGTHACFEkOAxuOYtcQXhtEniE1IGS5BTd+RJILDUiOgU1PMQgOQvVikJSz6MWfc6QFW4UFJBKHWC+xuN1KYKPrE59apfFlI4K3QkGDonEzBKCAUqdI4eJzkKUqsHZ/hDDCUKShKTNEws4BAdLAe87OCRdtYUz0zUIMsle2jN5Bn+MSSsWUkDM6ikMlWUAp5tY67iMeVykquy8KRZqKYrLx8JSGJZg4s1y59Bq8IJs6sSSEoQEZiri0Iu9z7rnQsYaUuNy1ILqTme728GBePKTGQSeBZvqOL/wIyxk43aKtWVSf2lqQslRSoIezMm9tmfpDfDsYpEoM5IAmHV2fru5fTwEO8Ro0LyvLSoqBLkOE3cnkCSb+UCy8KlD/wDmkICcoJc6/lSRby6Q8s2KSrTX6FjjkvIFiOMUpCUEABTElJBueYS9onp6KmOXKzq0B1t01iKfhVKkhpLkEnRiWY7kFXygqfMSpCFd0pYBBANjcFNwdBfeJScX9bLwUlyCzsIlTSoIRlsXUdrbjUGKlX9mihbPF+o6lLJGXu818quW/m/2YKNPLVxEAjrz3gRlNcBlGMuUcsk4ES/SBjgxMdYRhMvVmHLnEFVgKdU28vk8P3ci3oTtY+LOcUnZeYsslOsF0/Yuap2Glj4x0gYeUjhVltqdhu3WJaaWEJypJLXKtX5uecFZMj52A8eNcbnLkdkZhWUkBLak/d4L/wAo5UBZch9AC8dHQkPnIFxqber6C0JsfrAEZe9GY6hJa3IfrCyyT9jKEPRSK/DzKLBBvuYAnSjLJBYn1i6dpMzS0SwEjKHu58zs0Vasw4rW0t1ndofFO1uTywS4PKPvpls7J5Ow9IcL7LlTZVZiRteCOzPZRS7rOh0/WL/h1CiUMqd/u0LJty+HAu0V8uTnaOySks6YsGHdmnDlm8ItpZIJ0G8I8S7QIYpl5idHFvSGjiyZXQvdjFbI8mYEhBBskbksH6RAnG6WXMXKJAUhKSTq+Z7BuTD1irY3iWVOefMIS7BySfIRzRfaJqlcwAqBDAFgwvoVFQSQLb72h59HDHvJ7iLqJS4Ouz+05KjklAp2fXzjIoMr+IBAAFLIb/f/APaMgdvF/R/J3dn7KXWVBmKzqU5mKJfmdX8I9qacZQPBoFonKpYLZUS8xPK+X1caeMGKmhkqcXysx/MW+Af0jZHJqtsi1QOZLJCX6m0YKYgAlwPvaCQHWUhiEjiLvvYePSJDKGjD4/Zhk03sAD7zLpDDDqzu1IWmykKCg4s4Y/fjENhfS/3rEJnAqPV+W7fpBoNnY8E7YLmISZawWDmWoglPMc26+EW7C+0iJhImAS7ak2PPwj53wyvXImCamxG3Mbg9Gi103bhJWe9lFMvbKcyh4uwPk3nFHHDkXyVP2JcovY7cJUqaMwII5iAqrCSTwgAeA+scnpv4nrlrKUyQqWCct2O7EjLq12g6X/FharFK0csoSX9TaMM+n3+LNMcrSOhnBHDLSDzVv5Bojp8DSg8KyN2Ys3XaJ8CxJNVKRNRMzj3gBcFvZUB7Kh5w0ylRuC3pGR2ti2ryVjFVzJYOUKAZrac35jaK9S41OQVArzONC/TQvbSOiVMoZWVobWhFW4dTu6hlc3JcEWswgRaSpoa9W6YLJxKYWMxIAVZ3+V/ODULT3bPmDDRwL9dTFRxLEDKURLzpR4g6crwnHaFb/wCqsdCXhl08nuhu/GOzOiigOZzNWxAsNfNTP5RP/JAqfOst7puA1wW5vFLR2xXsws3P9IOqO1R7tORTKOrt8P3jljmtmjnkg/JcpByhg5bmfqYMlJLXvzjn5x+ZNSAmYUqfmBZuQEGntOqUoJZ2F7k3h46k6oVtNXZdJ0oM5BIF2H6bxs1n0HX9IqQx2dMLy0sNSxc/sIYGkmzShWZRQTxJJ0OkdKdPgChfLJ8XppZczZxSlxb6WvCGtxyUmYQmSmYlIbMRct1O0N5nZl0BL6qJJ+UDT+zRPCgWG53gJRb3Qze2zFJxxKwppSUknq3jbeJ8DUjMpU532CdG00Ag6V2RPNusM5NLT0iXnLQnqot6DUx0oRr4i635ZNRV6CAmXLXl5s3x1gsSGGZKWUAfaPj7SrmKvin8Q5Eu0lBmHmeAfIk+gisYz2prKhJSGlII9kWKgdiS6vkIpDG2Rkxr2j7VS5aFIVOVNXfhlDhCj+ZZPEAdg8c+qu1U9csJcS+ZQGJ83ceTQvrSpKiFEOOrwBNmDxi6lKPkk0mR1M8lySSeZ/eFk08UGr5tpzhZNW6he336xCcrkMkFKmX1EZCtU5jGQts4c1kpSM4SCPw0gPuDkcoALgur0iPDSTMlpeyEEmzXyk2B1sBvo8XiTgJVMn6SkspWdTkMCMoBdnOVvPeE+B4YyZq2DFKyCDz02GyneGjskn5O8iujlskr4XUoO29zyUbcLa7mCUpBudej/WCe7TmZSXl5gnh4iCAc3ndr7xa5tXTrQJUqmCLJSpWdCVJG5uxI1cnpcRqxOOliS5KLIpc89QKsiQh3L21JtubARvX06UrKEr7xIA48rObGwc229Yf9pcKRTLIlBiUEpClgkkpKiQkKJAIQQ3Xd4raUEqlm+VSSTYjQkC76sDCxyJScXzYa2sECSHA67RHVuA732eLz2Y7PCYUrC0qKXJQXDH3blJB3Oha2ukJu32HSqUiWgqUtZCiSRwi/CNNSdWDNFpwahqFTV0J0S3B0ca+g25axPLkHh5/vAVNQLIDG5F+Iuc5NxzG0NJSilRCjZsxuGA2HoHeM8Mlrcdqi9fwvxdMuaunmXRMDpBPvpL2tY5Sr0i+z5S1zMsucpI911Av6Kf4PHBaFajNQpSi6HVYtqo5dLuGHpHUMI/iXMR/rpTMSBqOBXiTcH0gatm0jv2XShwlSDmX3i1XslTDycg+rQzXQoUm6T1Ci5873MLcI7YU1TaWvKpnyzGSfK9/KD5uHpmHN3iiOQNv0iMo6t2OpVwUDtTTEqIEvKByH1inzaIvHaplKJy5ktQUEoCQDm9pw54RZhYesIsV7Jh/w0EjnFMWWlTDON7nM0UR5wTLoCecWqqwYyVSkrS3eLyuSAAAlSiS5/pbzhhKlUks8c+S/LvEn4AxfWvZOirUeFqOjxYsM7MKUQ8Hq7VUUiyVBZ/oS/wASw9Im/wA+yyOCUvxWyR9YlkmlvZSCvhWOcM7PolMXv0tDgJioU/bBU05ZaAVHSHEnGE5+7KgpQBKyNA20ZXngt2O8UxwotCTEe0CEWCgD1B+UbVeLJGS7CYLEbGK3W1KZqlIqUez76bPEp9RKUtMCmLCl8pi7G+081VhUZRyQkp+Iv8YrKqdUw5lrIBvmOp+t4sdVgSNZeVQZrwsqMJBPGgcr9I1YcerfVY2SWniNAcuglvrmYXdRLHwAFoVYnNEpglShd+EZR8mJ9YdVBTJTxFgNBufAQjmrkKupc4nk/wAmsI1PTFVZkk7A11omAlUtKgLO7F/HU+AhQUAqV47fvB2JVGYgJBSBZN3YcyecJ0LKVMHOaxMZMma5bb0clsTzZdub/wDiE1Qz6+O3pDWenhYE/r56wnmgAxnxO22GRDaMiMr+2EZGihToOL1BST3M48SlEkMlyQVZUpcqUHa435PeLvZwGRKkgGWfaAvdSfMBvu8aq7PTOFYlrIKnByHW2n3o/KJqjCagknuVsCXBBYhQAIHMO/rGRZscuJAjuiHBpQ/mEd6oJlhTzCHY34yD7RNhYXtBeO4j3pVLQpKZS5q+7SCEsn8NFmV+RFyRubu7K1YLPli0ubqbZVOQQWcNZyNo8w7DJ11FJltbjZBLkg+0QzaxXux01YKfosfbOkkU9XL7p5n4YUok5srapCxqco0231gbBjTKq0ImMimeYxILFNyhmJvppzjK6ZPmEiZNlqALvnS5GoCiC6mPMmF+HhSXKygAPlZYLA3sx6n0hVmTnqiOlao65hWI0k2UDLqEoA4cqgEEaWAJ6s4e8cm/ijiCF1J7ooIlgJKxZThTa5mVdjpaDkrl5ElCgriJICkvdwB7QG/U+sV6uwSbMWpXckB2SlwnwIc310jXPrLhUmJ22naQVS4+pwyEsCxYPZYckublncmCjjaMqswQcyiHyIFlKAASQkEAW5NfrCMYbPCQ8lTJOoAJFtTlJvvA9NPWAbgnTTqk/O7xCOZ/7WNTfI9kVstR4UWa12s5OmrEx5PqhxlQYEgADwu4HnCGtUsTCQ7DKz6NlS59YxE4kXV0bYs+vkTDPK9J1bljnVQLFuTN8BDLDu1lTJ/05q7aBRzgeCVOBFZkK/Dd/Z3vt5RLPUES7XOx59YC6iKdHV5LhL/iFWKS4ne0NciHt/t8YW1XaKoX7U+aoEhwVqbXk8VjD6oaGw5dYLnAhn8YV5YuLT5CHTZpLElz1jVJN+Q/aBVVLG1+o+7RumdZR1fb73hO9JcHbeQ2XMv+toNVPMwslRIGma1uZaFEhBUB9+ZhlKWEJeD3U68s0YsLk9TdIscjE000tkXmKGsTYTjPdyZswgFSuFzcl9d4o86qJU5MFVFW0tCerxzhSSvdvc0a1Jt1slsdDq+0AVRy1BPsljeAJfaZExOVaSVJ0LxX8PnlVMtHiR4i8JO8ILu0djl9o3umGcVHTKtmi2/5lyk8DH+79oX1mPqW+ZRSDsDb4QnmLzAG/jGqEHnlMdkyqcaYiWh7G09Gc2fxe31hfNksWuT/AEuYODJNnfnqn01jYlR4lEBJ0beM6yuBOaUhVPOUXA8zp5QNSLdW9+Qte0EVIDli/wAYNoaAC6yUndjYcrakwssqUW35J9pt0hVVp2duoBhNUIAe7nwi0YhTpUCElj8D5DSK/Np1EMAYv07tWTmqe4uCPDzjyDhhy+XzjI1Widjr/E1ZSQuYVO9iUpA5uC73iWVjU1zcrDat+tzfzieVhaRYl25j9RfyiMyEAtd9so21Om0ZHoa4Ipks3E5q3SfaGoBc68vMQKuomHimA/N/NrRMhcpRygqzbqYPy2DmJJSAEgKuAfeu/X5QrqPCGsVzcQVdgWbY331A1BiakoFMFIPtXyhLt8YPzC6QgEGzG20eTanK13b3QWfxL3h45a4icpUCzsPms4QSLvwgG2rsPCIZmDzFaTDm/JmcnUsLsYImYoRdKEhxu6iPMmBZmKzgzKyg7JZFrjYC1z6w+rLLwkPqYXhdBNlzHmrKUpLs5zHRujPB9X2iQlRLKWk+6UpIHUOHv56QgXVLcu56HQt53IgUkF7lzrvCyw69pBWRocy8XStWZUiWJfIAOeRIcEWYbPfy8xmZJISZKU3WEHhUAMznctfLCNi4bbnBUpZHtkquCwFnDt53PrFo44xVJCyyNjBdWmWllyQptwo/G5cQzp5EuagcDNZrlvAg6W+MISsEHh3328bxtLSsqSoabAOPgIz5cKl9dmGOT2P5+F5FDJKlF7Wfys+sSy8I7xOZSDKNw72La2NxE+H4fMQxmTkofYuVEPultIsuG4cFrQoziySySlJ4nBCQ6Vl+IAvzHWMiw53JL+f8FJKTacePP6/BTZnZmapR7gBaRyVmL76Rqjs7Ui5lKbwtt+0XbEezsxbKmTyhNhmW40dmSD9InwnC0SZSWqVzMqgo91Le9tXV/SPhG59PkUa1W/0GCiuf7lJXSKTw5VeLH9NBA1Ql2SDcbEMfO+sXLGe0NM4Sgzs5JSpZZOrAZkgG3UXHWF8vDzWAkqmy0pB93MlR/uMziDu1rchEodLlg9V2/wBF3li1pRV1SCNX9IyYQVeEMcaoJdKA/fKWW/KhN72IzRW5mK3VwgA89el7RTtzUrBrWmi24HMu2z38xCuppyFkWsSL/pHmCVmZJvy2A+UGYq2YqfUJVrz/AHEZIao5pfk1TlqwL8AkhIdmWo+npEy6Un3WHV7+resKJ9cTv99WiSnWhepv4kfSLShK7syKXhjKalmDoAe/ENPAXaNP5ZBU6lLV/aMoOvPrEfClmvfq3mYLVLyuRl/4/V+RiXbiuWc7ZFKYOBKSk2Y5ifV4yZUt7W+0YqanQJTb71sDGmd1e5o12+Y8IqsMGLrceDyomBJSybm9gHiIJzh1ZfB7+YgsSFzC0sFRa7EEeVh84Il9n5jXShL6OoAvzZLiLxikJJ3uLClAs6h5f/mPY0m0KkEpzu39cewe5L0JQbMSW2t6tffxgWZThQOVSiPM6dYnVVEFyQOgHXxgBdWVM+YaXu3z0jHFSvYzniaEJN5gSrrfy5MzbxNLmZeEqSU8z9ATp1gESg/EDcczbbqevlBEuoDFIBcaX8fg7a+sWasZG9SCoWD2u1xtzP2/SBkSFbIDf1a87Xf5xk2pvooF2Jci/hsLxPT0M0jOhBIO91PztFIQfCGoAm0ZST3jpGotz08Yi7gHickcjpDVc9k5VE63GSwPhtHqSguwIAGuzfpHPI4i2/Ar7lSi536QdIwtSkulJUBqpILfCCqGZJ7xOYFSTul/R31h4uopwyhL4Q+oJvZrEsdSbxyne7dA5KsrDiCzEHViSNbjkdI1VStrb1sYeYhUpWXlpSLDh0fxI0309YBp5Cp/CkhK0nQqAvyZTG9m11EdqbfxdgSAVYfbdKuu76EbwPJJQsDQi/35PFuw3s93ivxFLGU5WICSkl/aBd0lrEcoix/DJNKG7vvFnVSlM3JhmGt9o1YsbrVIZor9NXqXNJUbbE6evkIvXZqRMmpKULSkpWFXPP6GKVIre8UlORCUu4y5knxcKjo3ZPF5cu0pITsVElRPmomNGKPztD38RrVUBKHmTUhIJJDZvLyeFVdXd3l7tRIDMwbhOoIEHVfa5ZKk5mZ2aKbi3bGcmYAFly2t/gbRpnSORKMiicwUJiSWI31F3HSGeH4fUzpYGWYjX3WBBby6wkm9tJxUQFlrdICxHtJMUxKjqd4mmluEvWIUrSkpNMqbsSpJPg2wirVuHzksJVOEAXPCN+b3gPAe0qzKWCoulxrsdPrAkvtVMTMBzAuGOl7vAlpe5xN/KBRJC0JUAXABH0gbE5ZKEnNo6S3qPnBuL1aiUzE89d2PX0gI16ilaWc2UH6R5/VYlGeo1YZtwcSv1EnKXKvhB+HYgUIYgMOf7RBWVGdIzJ8GFn+3vEEw6DJbe/yjmkRGtPihmKyq0OzawYqcNNEtyH6l4SyKZZbIlSW0Jb4EtBiaeYFBSly+ZBW49Eu58HiWhXwGwyVOSd38SH9Ei0H/AOGMnvJqwhHUEqV0Slx6xHRKZN1pT/Ska+LgMNdY2mKQfaGYgWzEgDU6NeJqWRPdUhSGRXLSpRk8A5uzgaW28o8qKefOIzKWonRyVeiQLR7MqR7uVT8tb8g457vBFPUbIcHfhT5XK/N4ehWKlYNNf/TeMh1/iaxb+YSnpyjyF0z/AO/+h2AJaT+XQWIVzazsedo3/lkkcSfgS3P7a0Jv8Tmp9keDP8zBNJWTF3Ucvw0/a0SliktyOkZKkpDt8AB8PWI+9lmymOm9/mNuQiBJT7KlurWzn1t9YlmU6T+Vw7trz5awqjXkOkk/l0MWNvE/J/u8SKlFmC25C43/ADAQCBLDlJJ6AkBt3fqYczcMyJSQbZXPELHkXNzDVkW8WxUJZ1OolwlTixJL+hN49VJTbOo20P76QbOSA3Erd9B6Nv8ArEUuY5ZKkkDbUB/PX72hdblyNpBxImn2VpKB6foY2TMWkuXI6En4CN6msMsMS43IHx8IDnTpxAKFIIPsqsndjY6+UGEJT8DJJA+IzGJWl2JGxsfSCUVaZibDiy3OW7eIvY+UMqPD11EtjPDBs0tCswJOnDzOnlrq0kjsaAu4m+BIQdtSbAX5xqjj2VgcfRDgWNzs6ZSyqaAwFipQvsdSGextF1xXsytczvJUsTlZHKVpLKZmcGwU2h8oCw6joqdbqIl8ypfEziwF7nmLWjoWGT5CktLStQyhlKzEMdL2jVGcEqkFQkc6XgkmYCF082RM0ypQoN1DDKRBXZ7sooqITMAv74y+FnJi2YjSU5crSUklikKVdi2yrPtElJh0mVl7unylnzKJ3vcLWM3xhscoxdopKLaKzM7EzApSlzB/t4or2J9jcywUKKvJvrF+qMclSQ60y2IPshLuCx9k6B93e8c47YdvZn8xkp5iUIyg5spc5vDlpFpZXXAulAc3sXPBKrZQXJJZvWBqjs2oICphIA0Lhi/IworMcWq8yeZh8i3msFvAQvm4mfdWQHfKNB4AMPQRPvL+k6i14DhMoZg7A6kqv4tG1V2SQFpyzUqvoFpe/R3irSJ2ccRL6j9TDfCsOnTFo7pKncEKKCRY2uH3bbSB39qaOovGEYYVAyypKSDobuPWEvaKjMiaMvslwWDaxd+zuC1aDmnd1NBA0QMwPQ5R8YbVk0FLKSMv9UtAHqQxhs+bFkhppj44yi7OC1M5YzJKjaFxnFiNo71UdmaNRKliSNjwJF+reUcs7RVVIiaUJp3SLO5Q/hc7xlSaQZLcqBXeC6WrFgRd4Y0+DJqUFVPLIUkscy3S1un1hdW0a5Ssq0IBH5WU3x+cHlCDdFaQQM31+As0GyshDGaGdzwKJ9R+0IaZaSDw3axZvhziday/CW6A/SFaBY5/m5SC6DmPMoYf+436MIhXVBfuNzOYB93ILvCxAU9/mH+MTGc9n+DNa7nTSF0rwwMZpKRYiX/ySfiDGQrSg/nHr+0eR3b/ACzqHy6e5dm3cediDtCubSoKxkfU+Hz0jetpVSpt/ZDpKX3uCOUbUEwuTkKtEjmNg7ffWJ8boo4m6MNKS7py79fPnaDpVNLJc3tdgT5cng6XJYuQUhv7h5qdg3WIaidLAH4gfmoqYA/2g84g8kpcBcUlYSooSkMHLbi3nb76xBMlOHNru4Zh6+cSjD3RmTMQs8kAk22d3+AMBCaUm+UcgSX6W5aaQrxShyZpzd0jY0GrfRtvtoBrZiXYkJszDhHkP1iDF66ZlKlJJSk3OgBOwY3LwgqqkzPZCiTrv8opjwye7GjXI/TVywppkx0lrkWF7g5bm0RVM+nJeW8wlhk7tVg9yFhQI1+UC4P2dqZ7CTKWQdQx23PLWLx2e7HV8ogsoH+skt5GN2Hp64C5G/YHBgCZ8wqp0/lWM+ayhZPtAMd9Yuquy9MCqpmK7wLbgUMgfayTfztC6Z2WnAhU2pU5vle3z1iavl558lMuapakgskJ4QW1Kn8Y1xw0txbC5mF05SBJpnUq5ZItbmRdhAkzA1oBVkW1nST12SloeU9FUFOUzEpPjzieQmfLd1IULCxeG7MPwNqYqXS1GQmSgS+qxkBv18NYTTsLq1LTMXOlhNxdevOLnis2dNSnu0va9rb6wnmYAuwK18xpbUkDpeOapbUFFOquz2nezSsAG0sEuFEnQOfhtFWxDsdLmF5f8za3+isEt1WlI+MXDtlTmWSZiilDBg6/gmUkn1Mc4nVdJMmP/qAarnd6R4D8Qkk8ikaGM8pSbodJBFP2dCZiQKWfNc3MxaED/iFEHfVosK+zOQFcw00oGwOXvC7s2VWqtmS92ioYhTpkEzOAAqJRkljhY6O7hj+a9oc4BUTJVSJxSnhQEpJuA5DqDvc6eccoNgtFjwagQ6iTVMGu3dg3AOUIAItcg2izYbh8ma+Za0pSBlzzVKCmJI4SXe25ik0PaBRmGZPnJWMxdAe5fTQDLqLRc66ilzkp/lJZSpszJOvQvFoYU0ByLEcFkTj3gmFD3stTOf6cxAEAYqqTJSkKykJcAIsQxuytdc0B4TgdYUDhKWBFz8oGxTsrWTrhI1JueY/V4o8UF5ApscYZjkrITmKhmy5QwKXJZ1NxA2Gg1EUjtjVzpk1pUiXMbR0JL6b6trv6wTh/ZCplqWJkyWkLNgVs2mx6gQfifYdedM1U8JKfyXsx3fkYR44UHUyn4NjNXIUpkU/ARnTnSgh3tZQBJ4rHMbaWh7RzKSpQtSUy5E7XNMYoKjyzEZrjVuUVLGcIpEBk10s8RJcOoq6sSGv0d4ykpJCpbTKlZZndPP8AKHNhrGeuUHgYYlgQuFrSjQu44rbF1fSEcvDFHhlkBJu5Lvzdh4womTSF5ZK15c2uXL56kPDetxRkkhxl0BvoANeVonHHYGyGmw+YpXtJZ91JHnrBKqYofNMlFT6Eu3TKEEPANKiau6UBRJuUqzOb/lJEFTKFQYhKiAeITQB5Ac9Y5wiDcmk4QtSQoZb9H+L3jIIlVktg5y9GSG6NltGRwRoaWSAnvKmYoOTlUFvq9nS7PzEKsTxTuiUygUIOgUTmPmwceMBTquUGVMlZ2s4WFPq7BwdebaQN/ib+yhISNQoMSL8rv5mISx2qore4QMX2BfoNPTn1garmpUXuOgOvwaBqhiRo3PQa8j9BeJ5pSkNmBJYsNB+sCMYxeyFkeIxLKGStVxcfvvEC60qcEny1iNUlOoVu3Mk9LPBkjCUpI7xycoU18vQOLkltB+8aFCyTiiOTSKmjhCpyhZidNP00tF27LYFMXwTaRT+6sFhpzUqxc6gc/Pb+HslKlqSinNw5IUx0s5Og6ReKOdMC0iayQD7KVAhuvytFYYZPwC0Q9mey9bThlhKg7vmc/QfCLBV1NSJZsAW4XUIF7Q46AyJasqmG7AchCXDO0CRMWtTLIte4fo7+sa4xcVVA5NTg9SR3k2akbnU/IQ6wqiKcrzXBD2DH72jEdqZZWAwc8iW8WfQQdIx9BZsrjc6wVqQ1IHm08zO0tRVY3PXcx7Jp5kriVfnd4GqscUFLBIs2nrFXxPtQSwdr7Q9+wUXBeOm72sbRWMR7XKScuYtyeFAxIr83hHiWGzpijkSY6dVsgIdYzjYnSpgBLkPrZv1BjkldWLWo5lEh9Hty00i8yMHqABmDcJBeF8vssrO6zlH9I59Yx5PZRFfRTzJksBKVG408AL3/AKRDREiaEq1DJAY/NhFmwrs1JlkKWZimuxUQIf06qOWktLfNY6rHxV8o6El5OaZzfBsMM2YxUWck7D1Mdj7OqQg92iddIu457WP0ismjpyCmXKmBJ1UhRSfQOQIbdnMNlynWEKJJe6iv10Dw8M0IeTtDZY1Y/NllSCCb2IuIT4pik8MqXnB6PDtFVNb2OHwaIkYuxYhzyBNv+ukdLqMbG7ckB4Zis9SCVyyom4MxJU3hwkiFtfUmYsd+O6Wi4MtMw6f0tle5vFjq8WWU6geByn4QsViAbimEnk5PryiUs0fAVB+SuNTJJ7tEkubrVKZYJLXSWDdflrGtbKDEp7hQaykSC+pG83KdHtDGvxQhwBw6laXLf7U79DFGxTEpiCuWhImoXdXEQpzc3SXA6F20iN3uFpIYYquRMWkTqlSGF0ewktsHTlGuocdY87mkQEqCk6bqC1dGuWcbtFXQqUADLEyVOH5wlaTrYPdO3uxPTSZJDzQsKBvkygl9wkqDbbQdxGy01k6jWwm5CRp/pqb/ALFtokppQLCUCU7ZyE67AiU//aK3IpJISVSlzUqsNLnewSdI1VidQlTJm6bqSx6a6QtXwcW7+TA/L/6sw/GMisf47N95MlR3JAv/ANo9jtLOtFYpKpRDABR2GlifvWDpGDTJqxlGbUgOwYHck2Daw3wzC8qx3aQA+rKKgNyAco5Molr3h/T00ySRmKACrMCVNMP9wSWszDRoRz32KaCpYpgK0kZgkFrBCnHRrxJS9mgUguVE65SGT4s5P3aLjX0AmJKVBanu/I8+ZN9bmFuG9mUBQOZZILtp8WBh42+RWqEFPgKndAUeQY28SenzjdOGVBmISxzO6rHX9g/rHV6DBkrVmWUuS5BJ+Qi+YZQyZSRwpChuzRqjSRJxbOU4NhFVJk8EpbqNyxETSqSoTMJUhWwFto6//iEvQEH75xItSSOb8g8VWevANBwvF8Mq1rKsig53gNeE1MtLFJL3juNRKQC5cdFEF+usLqmsQHCikDyJ9IfUpbnU0cYppc0FRUlQIDCCpFROzABKtRt5x0w1ci7Sx4sIxOI06LnKk+Dx1xXkNMpaMMqZqjkQSDvEFZ2BqHBcHnzEXOb22p0Fw55CAKztcFDhSz7AwkssfIygwGh7OiSPxLmMnVJKghAYfm2EKqmvmTXACut4gum7EdTEp9V4iMsXscT3y5UHN/UdfkwELapykpKVJVstLfENpG8uvGhD/e20QoUFEnQ/ep2jJLLJ8lVBCZE1WYBSwprl2I82D/KHFPLz+6VltCQB4BIs3gYWUy0d6QrKMqrFgdRdr3G+mpiWVJSkmbLloEwagEhxcpcBO93cNyhJNsKLLRENl4UkahLn5nnDWhmAAukubNmt03iq4HNmKRnqDLCnsUvtrtr5HxEGYvjYyWSptCEkubaXIc320iTi7oopKrHv8wjiCmte5B8R+z8oCqq7VKAl0kaXYalwHYs9n/cKinGYjOpCkA7F1k+IDkg9R6xPLpFpSyFdzvlASx8XBbXnHbLk62+ACuqJoJ4kpsCC9/JAvG1GsTUqzBYUm5eXlzbhs13035XFoMFRMQxUoKYC4dr8xmY+QhZU40p8yiWSQMqUE683vvDqV8CM3RhYWHKUZfeSsZVcrkLZ7akq8oMkUqUpdMokOGyAsLAagkeItCw46lYOSeEncaeTHK3jr1EJ/wDMyFHKvOb65300sdfX1g7sV0Nl4BRTV3ACjcgLKd9gesTHsrRe7MIa3Cp2+ZhfNxOTkcZphGoJCbakkakDk3mYkRX0y0OlKs+yUEA9WUCHHX4R3y8MV15F+IdjjneRNChd8xv5ANeF03AJ4BBzONTc6+dwItlN/MtwpWbG00Dx1Kgp9djAtWit3lrS2uiv+IAsbQ6m1yI0nwVcYCs34/IE/Fo9i0qljedPT0Z28+7jIOs7ST4LhyQV2zAqzKUhlKV0a7pF2u28e4XgU8FaxNKZDlkzEgkeY+kFpqJgRkSQhHJD/Ekl4BrqlSjlUsnxVEovJfKX8s1S0V5GkypSGTmTptb57xAmsSOUJ5SEB3I+/WDKLDitVkTJnmw8gLw7kok2nIfYbXEXToNyGbwg2rxXOQBMGbnAcjs/NV7Usy0/3eVhzh7Qdl6RHtZs41JP0gLqEju2zWnw6cAF5kEasC6m6AxBiXbNSRkleDnX9opXb3F1yppTLmKCXNnZmtFYo6mbNVZQHNRMWeTbYWty01HaZSphC1EeJ1hXU9olrJEtxl1O3rAVTL5gzFc9vWBVUwUOEH1+kcp2BoOT2oILOYLlVImNmUz87RXaXC8xIJIOvgOp+kEd1KQQVTgG5KuT4Rzl6OSG2K4ckMXc+kSUjMHLEDZX7fdoGkThNS8s32e3mSTp1iEP344jlSCCtJBSo729ORiMpeLKJFoo5wBJJOmo30+H7QYrEErAQUAdUi+767MYrkhQD/im2oIBHqwI8YMoyog8SFDVxYi52JPT1jPJNssmkhrX4cAgEEJcsBqXdhoGhTWUijwpeWwcqN/ppaxf6Q1k5nBHelYSwCUhaUmwPtXI9N4AxavnMUKpypWZgX9AEhSig3u5/SGhq8iy0gEqjaYFKJKfzH3gDuq7nW3Sx5z1KUkMpaglwApQJLAhwri4k7ag8ucMaKprp8hAlU6MhBIK6gXsQogtYOs2exN3aFsyctOV5cpBVwkOokqu5ymUGIbZgGF94dTt7iuPoFmmb3wBUgBQeySSWLqIBN1ekEVqBLAWCFrUGBme0B5kb7CPV4EooStRUSS6MpSgEspNgCFEkdTzYBo8VhaQjilIJJsCMyn5Aka8/wBoPcj7F0S9E8qvVLDqmJB/ICRrqCGd/B4jq8QUsZUSioncgJ6+0tjA8ijmJzZUy0sLAJZjfUgMdIklSVISrvFsSoZnUOEWYJBWA19XeBrhewdMqDJS55l+wgEENxE28rfe0VvtJWzQoSyA35srON2b0ckxahSLLATVANdQAAP+4sBq9gdIhmSZMnMUjOohnVNKr89QAfIQnfjdLkbtSooScVSAQpD3Z0Okt1t9I9QiUVBSs2Ulrp5kbu3rDLE8d4SmZlCQ5yoCfAgsD8bxGJYmpzrSUpB1SHIOovdTAEXi6tfgi6f5JP8ABkOrJNWFhOYIYENuyuYcFm3jzDsEVwsAAvVRJCU3943D3FgHvYQrm0xDqQVrGlzfXkQ/nDejq1SkkpzS1aEgkpI3cs9w/E76wZOuBUk+RxhdclAyqX3wzMkBlFIBZ35HXwZjeHNJNmTM/AUsRkzEpd2uSb87awjo+1qUgvSJ6rlDluWBPrB8v+ItOeFcpZszJbr0vr+WM03lvaJeMYVvIkmU04FnJ8c3j1+cZAiu1tEdaYv1UH8+GMh/9T+n+wtR9hqTYeEKa/6x5GQy+w8vqeYRqfGOh4QWllraRkZEsvI2IImrIDgl31jbFQyHFi2oj2MjOypxrtQsme5JJfeN6DcbWjIyN8fqjI/swxB4R4xthXtevzjyMjgsS48sicwJAvaEkqWO/SGDcm6RkZFCY9qlfhqGwStv+n6mC65RAIBIcbW92PYyJrkZ8FeTUK7tRzKcZWubXVpFkw+Qk0wWUpKn9ogP66xkZDzJ+S70s5WSXxG8svc3YFniXC5YKA4F58tJtsc7jwL3EZGRjyG5+A7slOV/NVCcxyieAA9mKSSG5PeFn8QE5Z5KeE5Elxb3m26WjIyAvsB8idQYzGtf/wCJPziFE5RQp1E6b83eMjI7wH/ICqpXlmDOpgW1OmVUF9kU5kzc12ZnvzHyj2Mh5/R/8Cr7xGeNTCNCR4FuUVavmEruSfOPIyB0n1O6kT48LH+39IlolE0ySS5Gh3F9jGRkan9TJ5I585TSzmLk3ub6a84nXMP4lzwu19LK05RkZCLwMCzrpSTc8zr6wIk/fpGRkWiTlyGyJ6svtK33POMjIyAE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0496" name="AutoShape 16" descr="data:image/jpeg;base64,/9j/4AAQSkZJRgABAQAAAQABAAD/2wCEAAkGBxQTEhUUEhQWFRUXGBwaGRgXGSAaHhweHBwYGhofGBgdHCggHBolHBgYITEhJSkrLi4uHh8zODMsNygtLisBCgoKDg0OGxAQGy8kICQsLCwsLDQwLCwsLCwsLCwsLCwsLywvLCwsLCwsLCwsLCwsLCwsLCwsLCwsLCwsLCwsLP/AABEIAMIBAwMBIgACEQEDEQH/xAAcAAACAgMBAQAAAAAAAAAAAAAEBQMGAAIHAQj/xABBEAABAgQEAwUGBAQGAQUBAAABAhEAAwQhBRIxQSJRYQYTcYGRMkKhscHwI1LR4QcUYnIVFjOCkqLxk7LC0uJD/8QAGgEAAwEBAQEAAAAAAAAAAAAAAQIDBAAFBv/EAC0RAAICAQMEAgIBAwUBAAAAAAABAhEDEiExBBNBUSIyYXGhUrHhI0KB8PEF/9oADAMBAAIRAxEAPwDs9MpJukgxNOnJQMyiwG8cllYrMIYrJHp6EfpHk6umG2dTcntG+P8A86Xsi86OnTMXkEEGYGa9/qIoeOT5GZkpLBXDMzOotrcvbRoQERFUzUoSVrISkakxqx9Gse9kpZbGFZUIISGLptmFn6QCp1qHhZ7adTA8ipTMTnlqChzHx849JMWUVWwtnk6QG1vAakEaQYJxG7PGhvCtBsXrBOsNMPUZYSElJJINtQQbAnfnePJVHnKQMoJ3JglWDTVJZOUgGzFsx6WvyvGfK48NlYJ8otFLR1FQQuapK0jRiGffK27dINMlIKiqUSUlIT56bX8tIquEUNYg/hpmOAbOAx0GuhixYPMmysyqiVNWXd0lKrsNW0310tHk5sdPZo2Y5bboKqqEZQSCCQxA58gPjFdxGhya2JNt/WLoqaqYAp1o0ZJQA3rq7j0gU0kjvinOkKB4s2pJuwEZE2mXdNbnMMbkXsISzKU8o6hjgpsuZIzNs3228U3FJyCfwkH9Okacc7XBCcK8lZMiMygQSumWSbNAxkERdEgecsnSIRKhgmSYjVKggBMsbiXBCZUbd1HBPZKLXLRqJOY6xv3UepQdoU4dYLQych7xeXl/4jyhTKE0DNw8zC6XTq3gyVJc8Z8om4c7jauFRaKuuEofhlJWGAUzgc2HPrCDGsaUVA94VFrsMrnnaCEYaVJJAUQIAqKFjdniWLFBP2ymScn+gWgmFcxNgkbn6qMWDE8UCSUJmEoYcKCSD4kwjmyACzv4QbQUhUdABzMUyQi2pPwTjJrZG4lqWxloYwUpSpKWUQH1ADEwdUKURklsBz3gROCLmEAAnyiLaf22Q9NcCeZiAc2jItCexytykdIyF72H2N2svo1VKBZgPJ/rFPxTtmhCyiUjvGcFRLBxawu6etoP7SdqTKWuTLl8SeEqXpt7IBc67tFBCAxf78I+lz9TXxxs8vHC95BFb2lqVk/iKAJJyp4W6Ai7ecCTKyYsgLWtTX4lFQdm3PWI1y/eFx+rR6mWdeh06NHnylJ8s0JJcIOwrFZlOoqSHSTdJJYvv0NtY6LhswT5aVo0VsdjoQfOOaIlOL6DT5x0X+GOIy0qNPMyDMTlKw4ezgECxYONtRFsOdw2fAsoKQxOGTHACFEkOAxuOYtcQXhtEniE1IGS5BTd+RJILDUiOgU1PMQgOQvVikJSz6MWfc6QFW4UFJBKHWC+xuN1KYKPrE59apfFlI4K3QkGDonEzBKCAUqdI4eJzkKUqsHZ/hDDCUKShKTNEws4BAdLAe87OCRdtYUz0zUIMsle2jN5Bn+MSSsWUkDM6ikMlWUAp5tY67iMeVykquy8KRZqKYrLx8JSGJZg4s1y59Bq8IJs6sSSEoQEZiri0Iu9z7rnQsYaUuNy1ILqTme728GBePKTGQSeBZvqOL/wIyxk43aKtWVSf2lqQslRSoIezMm9tmfpDfDsYpEoM5IAmHV2fru5fTwEO8Ro0LyvLSoqBLkOE3cnkCSb+UCy8KlD/wDmkICcoJc6/lSRby6Q8s2KSrTX6FjjkvIFiOMUpCUEABTElJBueYS9onp6KmOXKzq0B1t01iKfhVKkhpLkEnRiWY7kFXygqfMSpCFd0pYBBANjcFNwdBfeJScX9bLwUlyCzsIlTSoIRlsXUdrbjUGKlX9mihbPF+o6lLJGXu818quW/m/2YKNPLVxEAjrz3gRlNcBlGMuUcsk4ES/SBjgxMdYRhMvVmHLnEFVgKdU28vk8P3ci3oTtY+LOcUnZeYsslOsF0/Yuap2Glj4x0gYeUjhVltqdhu3WJaaWEJypJLXKtX5uecFZMj52A8eNcbnLkdkZhWUkBLak/d4L/wAo5UBZch9AC8dHQkPnIFxqber6C0JsfrAEZe9GY6hJa3IfrCyyT9jKEPRSK/DzKLBBvuYAnSjLJBYn1i6dpMzS0SwEjKHu58zs0Vasw4rW0t1ndofFO1uTywS4PKPvpls7J5Ow9IcL7LlTZVZiRteCOzPZRS7rOh0/WL/h1CiUMqd/u0LJty+HAu0V8uTnaOySks6YsGHdmnDlm8ItpZIJ0G8I8S7QIYpl5idHFvSGjiyZXQvdjFbI8mYEhBBskbksH6RAnG6WXMXKJAUhKSTq+Z7BuTD1irY3iWVOefMIS7BySfIRzRfaJqlcwAqBDAFgwvoVFQSQLb72h59HDHvJ7iLqJS4Ouz+05KjklAp2fXzjIoMr+IBAAFLIb/f/APaMgdvF/R/J3dn7KXWVBmKzqU5mKJfmdX8I9qacZQPBoFonKpYLZUS8xPK+X1caeMGKmhkqcXysx/MW+Af0jZHJqtsi1QOZLJCX6m0YKYgAlwPvaCQHWUhiEjiLvvYePSJDKGjD4/Zhk03sAD7zLpDDDqzu1IWmykKCg4s4Y/fjENhfS/3rEJnAqPV+W7fpBoNnY8E7YLmISZawWDmWoglPMc26+EW7C+0iJhImAS7ak2PPwj53wyvXImCamxG3Mbg9Gi103bhJWe9lFMvbKcyh4uwPk3nFHHDkXyVP2JcovY7cJUqaMwII5iAqrCSTwgAeA+scnpv4nrlrKUyQqWCct2O7EjLq12g6X/FharFK0csoSX9TaMM+n3+LNMcrSOhnBHDLSDzVv5Bojp8DSg8KyN2Ys3XaJ8CxJNVKRNRMzj3gBcFvZUB7Kh5w0ylRuC3pGR2ti2ryVjFVzJYOUKAZrac35jaK9S41OQVArzONC/TQvbSOiVMoZWVobWhFW4dTu6hlc3JcEWswgRaSpoa9W6YLJxKYWMxIAVZ3+V/ODULT3bPmDDRwL9dTFRxLEDKURLzpR4g6crwnHaFb/wCqsdCXhl08nuhu/GOzOiigOZzNWxAsNfNTP5RP/JAqfOst7puA1wW5vFLR2xXsws3P9IOqO1R7tORTKOrt8P3jljmtmjnkg/JcpByhg5bmfqYMlJLXvzjn5x+ZNSAmYUqfmBZuQEGntOqUoJZ2F7k3h46k6oVtNXZdJ0oM5BIF2H6bxs1n0HX9IqQx2dMLy0sNSxc/sIYGkmzShWZRQTxJJ0OkdKdPgChfLJ8XppZczZxSlxb6WvCGtxyUmYQmSmYlIbMRct1O0N5nZl0BL6qJJ+UDT+zRPCgWG53gJRb3Qze2zFJxxKwppSUknq3jbeJ8DUjMpU532CdG00Ag6V2RPNusM5NLT0iXnLQnqot6DUx0oRr4i635ZNRV6CAmXLXl5s3x1gsSGGZKWUAfaPj7SrmKvin8Q5Eu0lBmHmeAfIk+gisYz2prKhJSGlII9kWKgdiS6vkIpDG2Rkxr2j7VS5aFIVOVNXfhlDhCj+ZZPEAdg8c+qu1U9csJcS+ZQGJ83ceTQvrSpKiFEOOrwBNmDxi6lKPkk0mR1M8lySSeZ/eFk08UGr5tpzhZNW6he336xCcrkMkFKmX1EZCtU5jGQts4c1kpSM4SCPw0gPuDkcoALgur0iPDSTMlpeyEEmzXyk2B1sBvo8XiTgJVMn6SkspWdTkMCMoBdnOVvPeE+B4YyZq2DFKyCDz02GyneGjskn5O8iujlskr4XUoO29zyUbcLa7mCUpBudej/WCe7TmZSXl5gnh4iCAc3ndr7xa5tXTrQJUqmCLJSpWdCVJG5uxI1cnpcRqxOOliS5KLIpc89QKsiQh3L21JtubARvX06UrKEr7xIA48rObGwc229Yf9pcKRTLIlBiUEpClgkkpKiQkKJAIQQ3Xd4raUEqlm+VSSTYjQkC76sDCxyJScXzYa2sECSHA67RHVuA732eLz2Y7PCYUrC0qKXJQXDH3blJB3Oha2ukJu32HSqUiWgqUtZCiSRwi/CNNSdWDNFpwahqFTV0J0S3B0ca+g25axPLkHh5/vAVNQLIDG5F+Iuc5NxzG0NJSilRCjZsxuGA2HoHeM8Mlrcdqi9fwvxdMuaunmXRMDpBPvpL2tY5Sr0i+z5S1zMsucpI911Av6Kf4PHBaFajNQpSi6HVYtqo5dLuGHpHUMI/iXMR/rpTMSBqOBXiTcH0gatm0jv2XShwlSDmX3i1XslTDycg+rQzXQoUm6T1Ci5873MLcI7YU1TaWvKpnyzGSfK9/KD5uHpmHN3iiOQNv0iMo6t2OpVwUDtTTEqIEvKByH1inzaIvHaplKJy5ktQUEoCQDm9pw54RZhYesIsV7Jh/w0EjnFMWWlTDON7nM0UR5wTLoCecWqqwYyVSkrS3eLyuSAAAlSiS5/pbzhhKlUks8c+S/LvEn4AxfWvZOirUeFqOjxYsM7MKUQ8Hq7VUUiyVBZ/oS/wASw9Im/wA+yyOCUvxWyR9YlkmlvZSCvhWOcM7PolMXv0tDgJioU/bBU05ZaAVHSHEnGE5+7KgpQBKyNA20ZXngt2O8UxwotCTEe0CEWCgD1B+UbVeLJGS7CYLEbGK3W1KZqlIqUez76bPEp9RKUtMCmLCl8pi7G+081VhUZRyQkp+Iv8YrKqdUw5lrIBvmOp+t4sdVgSNZeVQZrwsqMJBPGgcr9I1YcerfVY2SWniNAcuglvrmYXdRLHwAFoVYnNEpglShd+EZR8mJ9YdVBTJTxFgNBufAQjmrkKupc4nk/wAmsI1PTFVZkk7A11omAlUtKgLO7F/HU+AhQUAqV47fvB2JVGYgJBSBZN3YcyecJ0LKVMHOaxMZMma5bb0clsTzZdub/wDiE1Qz6+O3pDWenhYE/r56wnmgAxnxO22GRDaMiMr+2EZGihToOL1BST3M48SlEkMlyQVZUpcqUHa435PeLvZwGRKkgGWfaAvdSfMBvu8aq7PTOFYlrIKnByHW2n3o/KJqjCagknuVsCXBBYhQAIHMO/rGRZscuJAjuiHBpQ/mEd6oJlhTzCHY34yD7RNhYXtBeO4j3pVLQpKZS5q+7SCEsn8NFmV+RFyRubu7K1YLPli0ubqbZVOQQWcNZyNo8w7DJ11FJltbjZBLkg+0QzaxXux01YKfosfbOkkU9XL7p5n4YUok5srapCxqco0231gbBjTKq0ImMimeYxILFNyhmJvppzjK6ZPmEiZNlqALvnS5GoCiC6mPMmF+HhSXKygAPlZYLA3sx6n0hVmTnqiOlao65hWI0k2UDLqEoA4cqgEEaWAJ6s4e8cm/ijiCF1J7ooIlgJKxZThTa5mVdjpaDkrl5ElCgriJICkvdwB7QG/U+sV6uwSbMWpXckB2SlwnwIc310jXPrLhUmJ22naQVS4+pwyEsCxYPZYckublncmCjjaMqswQcyiHyIFlKAASQkEAW5NfrCMYbPCQ8lTJOoAJFtTlJvvA9NPWAbgnTTqk/O7xCOZ/7WNTfI9kVstR4UWa12s5OmrEx5PqhxlQYEgADwu4HnCGtUsTCQ7DKz6NlS59YxE4kXV0bYs+vkTDPK9J1bljnVQLFuTN8BDLDu1lTJ/05q7aBRzgeCVOBFZkK/Dd/Z3vt5RLPUES7XOx59YC6iKdHV5LhL/iFWKS4ne0NciHt/t8YW1XaKoX7U+aoEhwVqbXk8VjD6oaGw5dYLnAhn8YV5YuLT5CHTZpLElz1jVJN+Q/aBVVLG1+o+7RumdZR1fb73hO9JcHbeQ2XMv+toNVPMwslRIGma1uZaFEhBUB9+ZhlKWEJeD3U68s0YsLk9TdIscjE000tkXmKGsTYTjPdyZswgFSuFzcl9d4o86qJU5MFVFW0tCerxzhSSvdvc0a1Jt1slsdDq+0AVRy1BPsljeAJfaZExOVaSVJ0LxX8PnlVMtHiR4i8JO8ILu0djl9o3umGcVHTKtmi2/5lyk8DH+79oX1mPqW+ZRSDsDb4QnmLzAG/jGqEHnlMdkyqcaYiWh7G09Gc2fxe31hfNksWuT/AEuYODJNnfnqn01jYlR4lEBJ0beM6yuBOaUhVPOUXA8zp5QNSLdW9+Qte0EVIDli/wAYNoaAC6yUndjYcrakwssqUW35J9pt0hVVp2duoBhNUIAe7nwi0YhTpUCElj8D5DSK/Np1EMAYv07tWTmqe4uCPDzjyDhhy+XzjI1Widjr/E1ZSQuYVO9iUpA5uC73iWVjU1zcrDat+tzfzieVhaRYl25j9RfyiMyEAtd9so21Om0ZHoa4Ipks3E5q3SfaGoBc68vMQKuomHimA/N/NrRMhcpRygqzbqYPy2DmJJSAEgKuAfeu/X5QrqPCGsVzcQVdgWbY331A1BiakoFMFIPtXyhLt8YPzC6QgEGzG20eTanK13b3QWfxL3h45a4icpUCzsPms4QSLvwgG2rsPCIZmDzFaTDm/JmcnUsLsYImYoRdKEhxu6iPMmBZmKzgzKyg7JZFrjYC1z6w+rLLwkPqYXhdBNlzHmrKUpLs5zHRujPB9X2iQlRLKWk+6UpIHUOHv56QgXVLcu56HQt53IgUkF7lzrvCyw69pBWRocy8XStWZUiWJfIAOeRIcEWYbPfy8xmZJISZKU3WEHhUAMznctfLCNi4bbnBUpZHtkquCwFnDt53PrFo44xVJCyyNjBdWmWllyQptwo/G5cQzp5EuagcDNZrlvAg6W+MISsEHh3328bxtLSsqSoabAOPgIz5cKl9dmGOT2P5+F5FDJKlF7Wfys+sSy8I7xOZSDKNw72La2NxE+H4fMQxmTkofYuVEPultIsuG4cFrQoziySySlJ4nBCQ6Vl+IAvzHWMiw53JL+f8FJKTacePP6/BTZnZmapR7gBaRyVmL76Rqjs7Ui5lKbwtt+0XbEezsxbKmTyhNhmW40dmSD9InwnC0SZSWqVzMqgo91Le9tXV/SPhG59PkUa1W/0GCiuf7lJXSKTw5VeLH9NBA1Ql2SDcbEMfO+sXLGe0NM4Sgzs5JSpZZOrAZkgG3UXHWF8vDzWAkqmy0pB93MlR/uMziDu1rchEodLlg9V2/wBF3li1pRV1SCNX9IyYQVeEMcaoJdKA/fKWW/KhN72IzRW5mK3VwgA89el7RTtzUrBrWmi24HMu2z38xCuppyFkWsSL/pHmCVmZJvy2A+UGYq2YqfUJVrz/AHEZIao5pfk1TlqwL8AkhIdmWo+npEy6Un3WHV7+resKJ9cTv99WiSnWhepv4kfSLShK7syKXhjKalmDoAe/ENPAXaNP5ZBU6lLV/aMoOvPrEfClmvfq3mYLVLyuRl/4/V+RiXbiuWc7ZFKYOBKSk2Y5ifV4yZUt7W+0YqanQJTb71sDGmd1e5o12+Y8IqsMGLrceDyomBJSybm9gHiIJzh1ZfB7+YgsSFzC0sFRa7EEeVh84Il9n5jXShL6OoAvzZLiLxikJJ3uLClAs6h5f/mPY0m0KkEpzu39cewe5L0JQbMSW2t6tffxgWZThQOVSiPM6dYnVVEFyQOgHXxgBdWVM+YaXu3z0jHFSvYzniaEJN5gSrrfy5MzbxNLmZeEqSU8z9ATp1gESg/EDcczbbqevlBEuoDFIBcaX8fg7a+sWasZG9SCoWD2u1xtzP2/SBkSFbIDf1a87Xf5xk2pvooF2Jci/hsLxPT0M0jOhBIO91PztFIQfCGoAm0ZST3jpGotz08Yi7gHickcjpDVc9k5VE63GSwPhtHqSguwIAGuzfpHPI4i2/Ar7lSi536QdIwtSkulJUBqpILfCCqGZJ7xOYFSTul/R31h4uopwyhL4Q+oJvZrEsdSbxyne7dA5KsrDiCzEHViSNbjkdI1VStrb1sYeYhUpWXlpSLDh0fxI0309YBp5Cp/CkhK0nQqAvyZTG9m11EdqbfxdgSAVYfbdKuu76EbwPJJQsDQi/35PFuw3s93ivxFLGU5WICSkl/aBd0lrEcoix/DJNKG7vvFnVSlM3JhmGt9o1YsbrVIZor9NXqXNJUbbE6evkIvXZqRMmpKULSkpWFXPP6GKVIre8UlORCUu4y5knxcKjo3ZPF5cu0pITsVElRPmomNGKPztD38RrVUBKHmTUhIJJDZvLyeFVdXd3l7tRIDMwbhOoIEHVfa5ZKk5mZ2aKbi3bGcmYAFly2t/gbRpnSORKMiicwUJiSWI31F3HSGeH4fUzpYGWYjX3WBBby6wkm9tJxUQFlrdICxHtJMUxKjqd4mmluEvWIUrSkpNMqbsSpJPg2wirVuHzksJVOEAXPCN+b3gPAe0qzKWCoulxrsdPrAkvtVMTMBzAuGOl7vAlpe5xN/KBRJC0JUAXABH0gbE5ZKEnNo6S3qPnBuL1aiUzE89d2PX0gI16ilaWc2UH6R5/VYlGeo1YZtwcSv1EnKXKvhB+HYgUIYgMOf7RBWVGdIzJ8GFn+3vEEw6DJbe/yjmkRGtPihmKyq0OzawYqcNNEtyH6l4SyKZZbIlSW0Jb4EtBiaeYFBSly+ZBW49Eu58HiWhXwGwyVOSd38SH9Ei0H/AOGMnvJqwhHUEqV0Slx6xHRKZN1pT/Ska+LgMNdY2mKQfaGYgWzEgDU6NeJqWRPdUhSGRXLSpRk8A5uzgaW28o8qKefOIzKWonRyVeiQLR7MqR7uVT8tb8g457vBFPUbIcHfhT5XK/N4ehWKlYNNf/TeMh1/iaxb+YSnpyjyF0z/AO/+h2AJaT+XQWIVzazsedo3/lkkcSfgS3P7a0Jv8Tmp9keDP8zBNJWTF3Ucvw0/a0SliktyOkZKkpDt8AB8PWI+9lmymOm9/mNuQiBJT7KlurWzn1t9YlmU6T+Vw7trz5awqjXkOkk/l0MWNvE/J/u8SKlFmC25C43/ADAQCBLDlJJ6AkBt3fqYczcMyJSQbZXPELHkXNzDVkW8WxUJZ1OolwlTixJL+hN49VJTbOo20P76QbOSA3Erd9B6Nv8ArEUuY5ZKkkDbUB/PX72hdblyNpBxImn2VpKB6foY2TMWkuXI6En4CN6msMsMS43IHx8IDnTpxAKFIIPsqsndjY6+UGEJT8DJJA+IzGJWl2JGxsfSCUVaZibDiy3OW7eIvY+UMqPD11EtjPDBs0tCswJOnDzOnlrq0kjsaAu4m+BIQdtSbAX5xqjj2VgcfRDgWNzs6ZSyqaAwFipQvsdSGextF1xXsytczvJUsTlZHKVpLKZmcGwU2h8oCw6joqdbqIl8ypfEziwF7nmLWjoWGT5CktLStQyhlKzEMdL2jVGcEqkFQkc6XgkmYCF082RM0ypQoN1DDKRBXZ7sooqITMAv74y+FnJi2YjSU5crSUklikKVdi2yrPtElJh0mVl7unylnzKJ3vcLWM3xhscoxdopKLaKzM7EzApSlzB/t4or2J9jcywUKKvJvrF+qMclSQ60y2IPshLuCx9k6B93e8c47YdvZn8xkp5iUIyg5spc5vDlpFpZXXAulAc3sXPBKrZQXJJZvWBqjs2oICphIA0Lhi/IworMcWq8yeZh8i3msFvAQvm4mfdWQHfKNB4AMPQRPvL+k6i14DhMoZg7A6kqv4tG1V2SQFpyzUqvoFpe/R3irSJ2ccRL6j9TDfCsOnTFo7pKncEKKCRY2uH3bbSB39qaOovGEYYVAyypKSDobuPWEvaKjMiaMvslwWDaxd+zuC1aDmnd1NBA0QMwPQ5R8YbVk0FLKSMv9UtAHqQxhs+bFkhppj44yi7OC1M5YzJKjaFxnFiNo71UdmaNRKliSNjwJF+reUcs7RVVIiaUJp3SLO5Q/hc7xlSaQZLcqBXeC6WrFgRd4Y0+DJqUFVPLIUkscy3S1un1hdW0a5Ssq0IBH5WU3x+cHlCDdFaQQM31+As0GyshDGaGdzwKJ9R+0IaZaSDw3axZvhziday/CW6A/SFaBY5/m5SC6DmPMoYf+436MIhXVBfuNzOYB93ILvCxAU9/mH+MTGc9n+DNa7nTSF0rwwMZpKRYiX/ySfiDGQrSg/nHr+0eR3b/ACzqHy6e5dm3cediDtCubSoKxkfU+Hz0jetpVSpt/ZDpKX3uCOUbUEwuTkKtEjmNg7ffWJ8boo4m6MNKS7py79fPnaDpVNLJc3tdgT5cng6XJYuQUhv7h5qdg3WIaidLAH4gfmoqYA/2g84g8kpcBcUlYSooSkMHLbi3nb76xBMlOHNru4Zh6+cSjD3RmTMQs8kAk22d3+AMBCaUm+UcgSX6W5aaQrxShyZpzd0jY0GrfRtvtoBrZiXYkJszDhHkP1iDF66ZlKlJJSk3OgBOwY3LwgqqkzPZCiTrv8opjwye7GjXI/TVywppkx0lrkWF7g5bm0RVM+nJeW8wlhk7tVg9yFhQI1+UC4P2dqZ7CTKWQdQx23PLWLx2e7HV8ogsoH+skt5GN2Hp64C5G/YHBgCZ8wqp0/lWM+ayhZPtAMd9Yuquy9MCqpmK7wLbgUMgfayTfztC6Z2WnAhU2pU5vle3z1iavl558lMuapakgskJ4QW1Kn8Y1xw0txbC5mF05SBJpnUq5ZItbmRdhAkzA1oBVkW1nST12SloeU9FUFOUzEpPjzieQmfLd1IULCxeG7MPwNqYqXS1GQmSgS+qxkBv18NYTTsLq1LTMXOlhNxdevOLnis2dNSnu0va9rb6wnmYAuwK18xpbUkDpeOapbUFFOquz2nezSsAG0sEuFEnQOfhtFWxDsdLmF5f8za3+isEt1WlI+MXDtlTmWSZiilDBg6/gmUkn1Mc4nVdJMmP/qAarnd6R4D8Qkk8ikaGM8pSbodJBFP2dCZiQKWfNc3MxaED/iFEHfVosK+zOQFcw00oGwOXvC7s2VWqtmS92ioYhTpkEzOAAqJRkljhY6O7hj+a9oc4BUTJVSJxSnhQEpJuA5DqDvc6eccoNgtFjwagQ6iTVMGu3dg3AOUIAItcg2izYbh8ma+Za0pSBlzzVKCmJI4SXe25ik0PaBRmGZPnJWMxdAe5fTQDLqLRc66ilzkp/lJZSpszJOvQvFoYU0ByLEcFkTj3gmFD3stTOf6cxAEAYqqTJSkKykJcAIsQxuytdc0B4TgdYUDhKWBFz8oGxTsrWTrhI1JueY/V4o8UF5ApscYZjkrITmKhmy5QwKXJZ1NxA2Gg1EUjtjVzpk1pUiXMbR0JL6b6trv6wTh/ZCplqWJkyWkLNgVs2mx6gQfifYdedM1U8JKfyXsx3fkYR44UHUyn4NjNXIUpkU/ARnTnSgh3tZQBJ4rHMbaWh7RzKSpQtSUy5E7XNMYoKjyzEZrjVuUVLGcIpEBk10s8RJcOoq6sSGv0d4ykpJCpbTKlZZndPP8AKHNhrGeuUHgYYlgQuFrSjQu44rbF1fSEcvDFHhlkBJu5Lvzdh4womTSF5ZK15c2uXL56kPDetxRkkhxl0BvoANeVonHHYGyGmw+YpXtJZ91JHnrBKqYofNMlFT6Eu3TKEEPANKiau6UBRJuUqzOb/lJEFTKFQYhKiAeITQB5Ac9Y5wiDcmk4QtSQoZb9H+L3jIIlVktg5y9GSG6NltGRwRoaWSAnvKmYoOTlUFvq9nS7PzEKsTxTuiUygUIOgUTmPmwceMBTquUGVMlZ2s4WFPq7BwdebaQN/ib+yhISNQoMSL8rv5mISx2qore4QMX2BfoNPTn1garmpUXuOgOvwaBqhiRo3PQa8j9BeJ5pSkNmBJYsNB+sCMYxeyFkeIxLKGStVxcfvvEC60qcEny1iNUlOoVu3Mk9LPBkjCUpI7xycoU18vQOLkltB+8aFCyTiiOTSKmjhCpyhZidNP00tF27LYFMXwTaRT+6sFhpzUqxc6gc/Pb+HslKlqSinNw5IUx0s5Og6ReKOdMC0iayQD7KVAhuvytFYYZPwC0Q9mey9bThlhKg7vmc/QfCLBV1NSJZsAW4XUIF7Q46AyJasqmG7AchCXDO0CRMWtTLIte4fo7+sa4xcVVA5NTg9SR3k2akbnU/IQ6wqiKcrzXBD2DH72jEdqZZWAwc8iW8WfQQdIx9BZsrjc6wVqQ1IHm08zO0tRVY3PXcx7Jp5kriVfnd4GqscUFLBIs2nrFXxPtQSwdr7Q9+wUXBeOm72sbRWMR7XKScuYtyeFAxIr83hHiWGzpijkSY6dVsgIdYzjYnSpgBLkPrZv1BjkldWLWo5lEh9Hty00i8yMHqABmDcJBeF8vssrO6zlH9I59Yx5PZRFfRTzJksBKVG408AL3/AKRDREiaEq1DJAY/NhFmwrs1JlkKWZimuxUQIf06qOWktLfNY6rHxV8o6El5OaZzfBsMM2YxUWck7D1Mdj7OqQg92iddIu457WP0ismjpyCmXKmBJ1UhRSfQOQIbdnMNlynWEKJJe6iv10Dw8M0IeTtDZY1Y/NllSCCb2IuIT4pik8MqXnB6PDtFVNb2OHwaIkYuxYhzyBNv+ukdLqMbG7ckB4Zis9SCVyyom4MxJU3hwkiFtfUmYsd+O6Wi4MtMw6f0tle5vFjq8WWU6geByn4QsViAbimEnk5PryiUs0fAVB+SuNTJJ7tEkubrVKZYJLXSWDdflrGtbKDEp7hQaykSC+pG83KdHtDGvxQhwBw6laXLf7U79DFGxTEpiCuWhImoXdXEQpzc3SXA6F20iN3uFpIYYquRMWkTqlSGF0ewktsHTlGuocdY87mkQEqCk6bqC1dGuWcbtFXQqUADLEyVOH5wlaTrYPdO3uxPTSZJDzQsKBvkygl9wkqDbbQdxGy01k6jWwm5CRp/pqb/ALFtokppQLCUCU7ZyE67AiU//aK3IpJISVSlzUqsNLnewSdI1VidQlTJm6bqSx6a6QtXwcW7+TA/L/6sw/GMisf47N95MlR3JAv/ANo9jtLOtFYpKpRDABR2GlifvWDpGDTJqxlGbUgOwYHck2Daw3wzC8qx3aQA+rKKgNyAco5Molr3h/T00ySRmKACrMCVNMP9wSWszDRoRz32KaCpYpgK0kZgkFrBCnHRrxJS9mgUguVE65SGT4s5P3aLjX0AmJKVBanu/I8+ZN9bmFuG9mUBQOZZILtp8WBh42+RWqEFPgKndAUeQY28SenzjdOGVBmISxzO6rHX9g/rHV6DBkrVmWUuS5BJ+Qi+YZQyZSRwpChuzRqjSRJxbOU4NhFVJk8EpbqNyxETSqSoTMJUhWwFto6//iEvQEH75xItSSOb8g8VWevANBwvF8Mq1rKsig53gNeE1MtLFJL3juNRKQC5cdFEF+usLqmsQHCikDyJ9IfUpbnU0cYppc0FRUlQIDCCpFROzABKtRt5x0w1ci7Sx4sIxOI06LnKk+Dx1xXkNMpaMMqZqjkQSDvEFZ2BqHBcHnzEXOb22p0Fw55CAKztcFDhSz7AwkssfIygwGh7OiSPxLmMnVJKghAYfm2EKqmvmTXACut4gum7EdTEp9V4iMsXscT3y5UHN/UdfkwELapykpKVJVstLfENpG8uvGhD/e20QoUFEnQ/ep2jJLLJ8lVBCZE1WYBSwprl2I82D/KHFPLz+6VltCQB4BIs3gYWUy0d6QrKMqrFgdRdr3G+mpiWVJSkmbLloEwagEhxcpcBO93cNyhJNsKLLRENl4UkahLn5nnDWhmAAukubNmt03iq4HNmKRnqDLCnsUvtrtr5HxEGYvjYyWSptCEkubaXIc320iTi7oopKrHv8wjiCmte5B8R+z8oCqq7VKAl0kaXYalwHYs9n/cKinGYjOpCkA7F1k+IDkg9R6xPLpFpSyFdzvlASx8XBbXnHbLk62+ACuqJoJ4kpsCC9/JAvG1GsTUqzBYUm5eXlzbhs13035XFoMFRMQxUoKYC4dr8xmY+QhZU40p8yiWSQMqUE683vvDqV8CM3RhYWHKUZfeSsZVcrkLZ7akq8oMkUqUpdMokOGyAsLAagkeItCw46lYOSeEncaeTHK3jr1EJ/wDMyFHKvOb65300sdfX1g7sV0Nl4BRTV3ACjcgLKd9gesTHsrRe7MIa3Cp2+ZhfNxOTkcZphGoJCbakkakDk3mYkRX0y0OlKs+yUEA9WUCHHX4R3y8MV15F+IdjjneRNChd8xv5ANeF03AJ4BBzONTc6+dwItlN/MtwpWbG00Dx1Kgp9djAtWit3lrS2uiv+IAsbQ6m1yI0nwVcYCs34/IE/Fo9i0qljedPT0Z28+7jIOs7ST4LhyQV2zAqzKUhlKV0a7pF2u28e4XgU8FaxNKZDlkzEgkeY+kFpqJgRkSQhHJD/Ekl4BrqlSjlUsnxVEovJfKX8s1S0V5GkypSGTmTptb57xAmsSOUJ5SEB3I+/WDKLDitVkTJnmw8gLw7kok2nIfYbXEXToNyGbwg2rxXOQBMGbnAcjs/NV7Usy0/3eVhzh7Qdl6RHtZs41JP0gLqEju2zWnw6cAF5kEasC6m6AxBiXbNSRkleDnX9opXb3F1yppTLmKCXNnZmtFYo6mbNVZQHNRMWeTbYWty01HaZSphC1EeJ1hXU9olrJEtxl1O3rAVTL5gzFc9vWBVUwUOEH1+kcp2BoOT2oILOYLlVImNmUz87RXaXC8xIJIOvgOp+kEd1KQQVTgG5KuT4Rzl6OSG2K4ckMXc+kSUjMHLEDZX7fdoGkThNS8s32e3mSTp1iEP344jlSCCtJBSo729ORiMpeLKJFoo5wBJJOmo30+H7QYrEErAQUAdUi+767MYrkhQD/im2oIBHqwI8YMoyog8SFDVxYi52JPT1jPJNssmkhrX4cAgEEJcsBqXdhoGhTWUijwpeWwcqN/ppaxf6Q1k5nBHelYSwCUhaUmwPtXI9N4AxavnMUKpypWZgX9AEhSig3u5/SGhq8iy0gEqjaYFKJKfzH3gDuq7nW3Sx5z1KUkMpaglwApQJLAhwri4k7ag8ucMaKprp8hAlU6MhBIK6gXsQogtYOs2exN3aFsyctOV5cpBVwkOokqu5ymUGIbZgGF94dTt7iuPoFmmb3wBUgBQeySSWLqIBN1ekEVqBLAWCFrUGBme0B5kb7CPV4EooStRUSS6MpSgEspNgCFEkdTzYBo8VhaQjilIJJsCMyn5Aka8/wBoPcj7F0S9E8qvVLDqmJB/ICRrqCGd/B4jq8QUsZUSioncgJ6+0tjA8ijmJzZUy0sLAJZjfUgMdIklSVISrvFsSoZnUOEWYJBWA19XeBrhewdMqDJS55l+wgEENxE28rfe0VvtJWzQoSyA35srON2b0ckxahSLLATVANdQAAP+4sBq9gdIhmSZMnMUjOohnVNKr89QAfIQnfjdLkbtSooScVSAQpD3Z0Okt1t9I9QiUVBSs2Ulrp5kbu3rDLE8d4SmZlCQ5yoCfAgsD8bxGJYmpzrSUpB1SHIOovdTAEXi6tfgi6f5JP8ABkOrJNWFhOYIYENuyuYcFm3jzDsEVwsAAvVRJCU3943D3FgHvYQrm0xDqQVrGlzfXkQ/nDejq1SkkpzS1aEgkpI3cs9w/E76wZOuBUk+RxhdclAyqX3wzMkBlFIBZ35HXwZjeHNJNmTM/AUsRkzEpd2uSb87awjo+1qUgvSJ6rlDluWBPrB8v+ItOeFcpZszJbr0vr+WM03lvaJeMYVvIkmU04FnJ8c3j1+cZAiu1tEdaYv1UH8+GMh/9T+n+wtR9hqTYeEKa/6x5GQy+w8vqeYRqfGOh4QWllraRkZEsvI2IImrIDgl31jbFQyHFi2oj2MjOypxrtQsme5JJfeN6DcbWjIyN8fqjI/swxB4R4xthXtevzjyMjgsS48sicwJAvaEkqWO/SGDcm6RkZFCY9qlfhqGwStv+n6mC65RAIBIcbW92PYyJrkZ8FeTUK7tRzKcZWubXVpFkw+Qk0wWUpKn9ogP66xkZDzJ+S70s5WSXxG8svc3YFniXC5YKA4F58tJtsc7jwL3EZGRjyG5+A7slOV/NVCcxyieAA9mKSSG5PeFn8QE5Z5KeE5Elxb3m26WjIyAvsB8idQYzGtf/wCJPziFE5RQp1E6b83eMjI7wH/ICqpXlmDOpgW1OmVUF9kU5kzc12ZnvzHyj2Mh5/R/8Cr7xGeNTCNCR4FuUVavmEruSfOPIyB0n1O6kT48LH+39IlolE0ySS5Gh3F9jGRkan9TJ5I585TSzmLk3ub6a84nXMP4lzwu19LK05RkZCLwMCzrpSTc8zr6wIk/fpGRkWiTlyGyJ6svtK33POMjIyAE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" name="12 CuadroTexto"/>
          <p:cNvSpPr txBox="1"/>
          <p:nvPr/>
        </p:nvSpPr>
        <p:spPr>
          <a:xfrm>
            <a:off x="2987824" y="2348880"/>
            <a:ext cx="336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400" dirty="0" smtClean="0"/>
              <a:t>.</a:t>
            </a:r>
            <a:endParaRPr lang="es-MX" sz="5400" dirty="0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7570"/>
          <a:stretch>
            <a:fillRect/>
          </a:stretch>
        </p:blipFill>
        <p:spPr bwMode="auto">
          <a:xfrm>
            <a:off x="971600" y="5176167"/>
            <a:ext cx="6624736" cy="1349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14 CuadroTexto"/>
          <p:cNvSpPr txBox="1"/>
          <p:nvPr/>
        </p:nvSpPr>
        <p:spPr>
          <a:xfrm>
            <a:off x="2987824" y="4427820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 smtClean="0"/>
              <a:t>K</a:t>
            </a:r>
            <a:r>
              <a:rPr lang="es-MX" dirty="0" smtClean="0"/>
              <a:t>=3</a:t>
            </a:r>
            <a:endParaRPr lang="es-MX" dirty="0"/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869" t="16789" r="60870" b="52430"/>
          <a:stretch>
            <a:fillRect/>
          </a:stretch>
        </p:blipFill>
        <p:spPr bwMode="auto">
          <a:xfrm>
            <a:off x="4499992" y="4293096"/>
            <a:ext cx="187220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16 CuadroTexto"/>
          <p:cNvSpPr txBox="1"/>
          <p:nvPr/>
        </p:nvSpPr>
        <p:spPr>
          <a:xfrm>
            <a:off x="755576" y="3645024"/>
            <a:ext cx="166629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i="1" dirty="0" smtClean="0"/>
              <a:t>Ejemplo:</a:t>
            </a:r>
          </a:p>
          <a:p>
            <a:endParaRPr lang="es-MX" sz="2000" i="1" dirty="0" smtClean="0"/>
          </a:p>
          <a:p>
            <a:r>
              <a:rPr lang="es-MX" sz="2000" i="1" dirty="0" smtClean="0"/>
              <a:t>       Sea</a:t>
            </a:r>
          </a:p>
          <a:p>
            <a:endParaRPr lang="es-MX" sz="2000" i="1" dirty="0" smtClean="0"/>
          </a:p>
          <a:p>
            <a:endParaRPr lang="es-MX" sz="2000" dirty="0"/>
          </a:p>
        </p:txBody>
      </p:sp>
      <p:sp>
        <p:nvSpPr>
          <p:cNvPr id="19" name="18 Flecha en U"/>
          <p:cNvSpPr/>
          <p:nvPr/>
        </p:nvSpPr>
        <p:spPr>
          <a:xfrm flipV="1">
            <a:off x="3419872" y="4725144"/>
            <a:ext cx="2304256" cy="432048"/>
          </a:xfrm>
          <a:prstGeom prst="uturnArrow">
            <a:avLst>
              <a:gd name="adj1" fmla="val 13926"/>
              <a:gd name="adj2" fmla="val 23154"/>
              <a:gd name="adj3" fmla="val 25000"/>
              <a:gd name="adj4" fmla="val 47441"/>
              <a:gd name="adj5" fmla="val 75000"/>
            </a:avLst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0" name="19 Flecha en U"/>
          <p:cNvSpPr/>
          <p:nvPr/>
        </p:nvSpPr>
        <p:spPr>
          <a:xfrm>
            <a:off x="3419872" y="3861048"/>
            <a:ext cx="2376264" cy="648072"/>
          </a:xfrm>
          <a:prstGeom prst="uturnArrow">
            <a:avLst>
              <a:gd name="adj1" fmla="val 10234"/>
              <a:gd name="adj2" fmla="val 25000"/>
              <a:gd name="adj3" fmla="val 25000"/>
              <a:gd name="adj4" fmla="val 41640"/>
              <a:gd name="adj5" fmla="val 75000"/>
            </a:avLst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1" name="20 Flecha derecha"/>
          <p:cNvSpPr/>
          <p:nvPr/>
        </p:nvSpPr>
        <p:spPr>
          <a:xfrm rot="10240542" flipH="1">
            <a:off x="3486010" y="4311448"/>
            <a:ext cx="1653007" cy="13191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21 Flecha derecha"/>
          <p:cNvSpPr/>
          <p:nvPr/>
        </p:nvSpPr>
        <p:spPr>
          <a:xfrm rot="11157162" flipH="1">
            <a:off x="3499502" y="4666501"/>
            <a:ext cx="1653007" cy="12718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22 Flecha en U"/>
          <p:cNvSpPr/>
          <p:nvPr/>
        </p:nvSpPr>
        <p:spPr>
          <a:xfrm>
            <a:off x="3275856" y="3645024"/>
            <a:ext cx="3024336" cy="864096"/>
          </a:xfrm>
          <a:prstGeom prst="uturnArrow">
            <a:avLst>
              <a:gd name="adj1" fmla="val 10234"/>
              <a:gd name="adj2" fmla="val 25000"/>
              <a:gd name="adj3" fmla="val 25000"/>
              <a:gd name="adj4" fmla="val 41640"/>
              <a:gd name="adj5" fmla="val 75000"/>
            </a:avLst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4" name="23 Flecha en U"/>
          <p:cNvSpPr/>
          <p:nvPr/>
        </p:nvSpPr>
        <p:spPr>
          <a:xfrm flipV="1">
            <a:off x="3275856" y="4653136"/>
            <a:ext cx="3024336" cy="864096"/>
          </a:xfrm>
          <a:prstGeom prst="uturnArrow">
            <a:avLst>
              <a:gd name="adj1" fmla="val 10234"/>
              <a:gd name="adj2" fmla="val 25000"/>
              <a:gd name="adj3" fmla="val 25000"/>
              <a:gd name="adj4" fmla="val 41640"/>
              <a:gd name="adj5" fmla="val 75000"/>
            </a:avLst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95905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_tradnl" noProof="1" smtClean="0">
                <a:solidFill>
                  <a:srgbClr val="444D26"/>
                </a:solidFill>
                <a:latin typeface="Tw Cen MT"/>
              </a:rPr>
              <a:t>Producto de matrices</a:t>
            </a:r>
            <a:endParaRPr lang="es-ES_tradnl" sz="4400" b="0" i="0" noProof="1">
              <a:solidFill>
                <a:srgbClr val="444D26"/>
              </a:solidFill>
              <a:latin typeface="Tw Cen MT"/>
              <a:ea typeface="+mj-ea"/>
              <a:cs typeface="+mj-cs"/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09600" y="1556792"/>
            <a:ext cx="8138864" cy="1964432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s-MX" dirty="0" smtClean="0"/>
              <a:t>Sea A una matriz con </a:t>
            </a:r>
            <a:r>
              <a:rPr lang="es-MX" i="1" dirty="0" smtClean="0"/>
              <a:t>m</a:t>
            </a:r>
            <a:r>
              <a:rPr lang="es-MX" dirty="0" smtClean="0"/>
              <a:t> filas y </a:t>
            </a:r>
            <a:r>
              <a:rPr lang="es-MX" i="1" dirty="0" smtClean="0"/>
              <a:t>n</a:t>
            </a:r>
            <a:r>
              <a:rPr lang="es-MX" dirty="0" smtClean="0"/>
              <a:t> columnas, y B otra con </a:t>
            </a:r>
            <a:r>
              <a:rPr lang="es-MX" i="1" dirty="0" smtClean="0"/>
              <a:t>n</a:t>
            </a:r>
            <a:r>
              <a:rPr lang="es-MX" dirty="0" smtClean="0"/>
              <a:t> filas y </a:t>
            </a:r>
            <a:r>
              <a:rPr lang="es-MX" i="1" dirty="0" smtClean="0"/>
              <a:t>p</a:t>
            </a:r>
            <a:r>
              <a:rPr lang="es-MX" dirty="0" smtClean="0"/>
              <a:t> columnas.</a:t>
            </a:r>
          </a:p>
          <a:p>
            <a:r>
              <a:rPr lang="es-MX" noProof="1" smtClean="0">
                <a:latin typeface="Tw Cen MT"/>
              </a:rPr>
              <a:t>El producto de A y B solo esta definido cuando el número de filas de B es exactamente igual al número de columnas de A</a:t>
            </a:r>
            <a:endParaRPr lang="es-ES_tradnl" noProof="1" smtClean="0">
              <a:latin typeface="Tw Cen MT"/>
            </a:endParaRP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None/>
            </a:pPr>
            <a:endParaRPr lang="es-ES_tradnl" noProof="1" smtClean="0">
              <a:latin typeface="Tw Cen MT"/>
            </a:endParaRP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endParaRPr lang="es-ES_tradnl" sz="2900" b="0" i="0" noProof="1" smtClean="0">
              <a:solidFill>
                <a:schemeClr val="tx1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619672" y="3861048"/>
            <a:ext cx="6290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A                             B                =                  AB</a:t>
            </a:r>
            <a:endParaRPr lang="es-MX" sz="2400" b="1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475656" y="4365104"/>
            <a:ext cx="698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i="1" dirty="0" smtClean="0"/>
              <a:t>m x p                             </a:t>
            </a:r>
            <a:r>
              <a:rPr lang="es-MX" sz="2000" b="1" i="1" dirty="0" err="1" smtClean="0"/>
              <a:t>p</a:t>
            </a:r>
            <a:r>
              <a:rPr lang="es-MX" sz="2000" b="1" i="1" dirty="0" smtClean="0"/>
              <a:t> x n                                        m x n</a:t>
            </a:r>
            <a:endParaRPr lang="es-MX" sz="2000" b="1" i="1" dirty="0"/>
          </a:p>
        </p:txBody>
      </p:sp>
      <p:grpSp>
        <p:nvGrpSpPr>
          <p:cNvPr id="27" name="26 Grupo"/>
          <p:cNvGrpSpPr/>
          <p:nvPr/>
        </p:nvGrpSpPr>
        <p:grpSpPr>
          <a:xfrm>
            <a:off x="1979712" y="4725144"/>
            <a:ext cx="2232248" cy="360040"/>
            <a:chOff x="1979712" y="4725144"/>
            <a:chExt cx="2232248" cy="360040"/>
          </a:xfrm>
        </p:grpSpPr>
        <p:sp>
          <p:nvSpPr>
            <p:cNvPr id="24" name="23 Flecha derecha"/>
            <p:cNvSpPr/>
            <p:nvPr/>
          </p:nvSpPr>
          <p:spPr>
            <a:xfrm rot="5400000" flipH="1">
              <a:off x="1871700" y="4833156"/>
              <a:ext cx="360040" cy="144016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5" name="24 Flecha derecha"/>
            <p:cNvSpPr/>
            <p:nvPr/>
          </p:nvSpPr>
          <p:spPr>
            <a:xfrm rot="5400000" flipH="1">
              <a:off x="3959932" y="4833156"/>
              <a:ext cx="360040" cy="144016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6" name="25 Rectángulo"/>
            <p:cNvSpPr/>
            <p:nvPr/>
          </p:nvSpPr>
          <p:spPr>
            <a:xfrm>
              <a:off x="2013045" y="5023770"/>
              <a:ext cx="2169083" cy="61414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29" name="28 Flecha derecha"/>
          <p:cNvSpPr/>
          <p:nvPr/>
        </p:nvSpPr>
        <p:spPr>
          <a:xfrm rot="5400000" flipH="1">
            <a:off x="1403648" y="4941168"/>
            <a:ext cx="576064" cy="144016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0" name="29 Flecha derecha"/>
          <p:cNvSpPr/>
          <p:nvPr/>
        </p:nvSpPr>
        <p:spPr>
          <a:xfrm rot="5400000" flipH="1">
            <a:off x="4211960" y="4941168"/>
            <a:ext cx="576064" cy="144016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30 Rectángulo"/>
          <p:cNvSpPr/>
          <p:nvPr/>
        </p:nvSpPr>
        <p:spPr>
          <a:xfrm>
            <a:off x="1648449" y="5311802"/>
            <a:ext cx="2889432" cy="722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2" name="31 CuadroTexto"/>
          <p:cNvSpPr txBox="1"/>
          <p:nvPr/>
        </p:nvSpPr>
        <p:spPr>
          <a:xfrm>
            <a:off x="2411760" y="472514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solidFill>
                  <a:schemeClr val="accent2">
                    <a:lumMod val="50000"/>
                  </a:schemeClr>
                </a:solidFill>
              </a:rPr>
              <a:t>deben ser iguales</a:t>
            </a:r>
            <a:endParaRPr lang="es-MX" sz="1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1979712" y="5373216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 smtClean="0">
                <a:solidFill>
                  <a:schemeClr val="accent1">
                    <a:lumMod val="50000"/>
                  </a:schemeClr>
                </a:solidFill>
              </a:rPr>
              <a:t>Determinan el tamaño ó dimensión de la matriz AB</a:t>
            </a:r>
            <a:endParaRPr lang="es-MX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13144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_tradnl" noProof="1" smtClean="0">
                <a:solidFill>
                  <a:srgbClr val="444D26"/>
                </a:solidFill>
                <a:latin typeface="Tw Cen MT"/>
              </a:rPr>
              <a:t>Producto de matrices</a:t>
            </a:r>
            <a:endParaRPr lang="es-ES_tradnl" sz="4400" b="0" i="0" noProof="1">
              <a:solidFill>
                <a:srgbClr val="444D26"/>
              </a:solidFill>
              <a:latin typeface="Tw Cen MT"/>
              <a:ea typeface="+mj-ea"/>
              <a:cs typeface="+mj-cs"/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09600" y="1556792"/>
            <a:ext cx="8138864" cy="1440160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Es decir, si tenemos una matriz 2 × 3 y la multiplicamos por otra de orden 3 × 5, la matriz resultante será de orden 2 × 5.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1619672" y="3068960"/>
            <a:ext cx="6290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A                             B                =                  AB</a:t>
            </a:r>
            <a:endParaRPr lang="es-MX" sz="2400" b="1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331640" y="3501008"/>
            <a:ext cx="698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(2 × 3)                           (3 × 5)              =                   (2 × 5)</a:t>
            </a:r>
            <a:endParaRPr lang="es-MX" sz="2000" b="1" i="1" dirty="0"/>
          </a:p>
        </p:txBody>
      </p:sp>
      <p:sp>
        <p:nvSpPr>
          <p:cNvPr id="24" name="23 Flecha derecha"/>
          <p:cNvSpPr/>
          <p:nvPr/>
        </p:nvSpPr>
        <p:spPr>
          <a:xfrm rot="5400000" flipH="1">
            <a:off x="1799692" y="4041068"/>
            <a:ext cx="360040" cy="14401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24 Flecha derecha"/>
          <p:cNvSpPr/>
          <p:nvPr/>
        </p:nvSpPr>
        <p:spPr>
          <a:xfrm rot="5400000" flipH="1">
            <a:off x="3959932" y="4041068"/>
            <a:ext cx="360040" cy="14401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25 Rectángulo"/>
          <p:cNvSpPr/>
          <p:nvPr/>
        </p:nvSpPr>
        <p:spPr>
          <a:xfrm>
            <a:off x="1937983" y="4247376"/>
            <a:ext cx="2244146" cy="4571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9" name="28 Flecha derecha"/>
          <p:cNvSpPr/>
          <p:nvPr/>
        </p:nvSpPr>
        <p:spPr>
          <a:xfrm rot="5400000" flipH="1">
            <a:off x="1259632" y="4149080"/>
            <a:ext cx="576064" cy="144016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0" name="29 Flecha derecha"/>
          <p:cNvSpPr/>
          <p:nvPr/>
        </p:nvSpPr>
        <p:spPr>
          <a:xfrm rot="5400000" flipH="1">
            <a:off x="4283968" y="4149080"/>
            <a:ext cx="576064" cy="144016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30 Rectángulo"/>
          <p:cNvSpPr/>
          <p:nvPr/>
        </p:nvSpPr>
        <p:spPr>
          <a:xfrm>
            <a:off x="1501255" y="4529212"/>
            <a:ext cx="3121546" cy="6274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2" name="31 CuadroTexto"/>
          <p:cNvSpPr txBox="1"/>
          <p:nvPr/>
        </p:nvSpPr>
        <p:spPr>
          <a:xfrm>
            <a:off x="2699792" y="3933056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solidFill>
                  <a:schemeClr val="accent2">
                    <a:lumMod val="50000"/>
                  </a:schemeClr>
                </a:solidFill>
              </a:rPr>
              <a:t>son iguales</a:t>
            </a:r>
            <a:endParaRPr lang="es-MX" sz="1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1979712" y="4581128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 smtClean="0">
                <a:solidFill>
                  <a:schemeClr val="accent1">
                    <a:lumMod val="50000"/>
                  </a:schemeClr>
                </a:solidFill>
              </a:rPr>
              <a:t>Determinan la dimensión de la matriz AB</a:t>
            </a:r>
            <a:endParaRPr lang="es-MX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18 Flecha curvada hacia la izquierda"/>
          <p:cNvSpPr/>
          <p:nvPr/>
        </p:nvSpPr>
        <p:spPr>
          <a:xfrm rot="4421402" flipV="1">
            <a:off x="5300219" y="2799195"/>
            <a:ext cx="1140115" cy="4472586"/>
          </a:xfrm>
          <a:prstGeom prst="curvedLef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97905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_tradnl" noProof="1" smtClean="0">
                <a:solidFill>
                  <a:srgbClr val="444D26"/>
                </a:solidFill>
                <a:latin typeface="Tw Cen MT"/>
              </a:rPr>
              <a:t>Producto de matrices</a:t>
            </a:r>
            <a:endParaRPr lang="es-ES_tradnl" sz="4400" b="0" i="0" noProof="1">
              <a:solidFill>
                <a:srgbClr val="444D26"/>
              </a:solidFill>
              <a:latin typeface="Tw Cen MT"/>
              <a:ea typeface="+mj-ea"/>
              <a:cs typeface="+mj-cs"/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323528" y="1556792"/>
            <a:ext cx="8424936" cy="1964432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pPr algn="just"/>
            <a:r>
              <a:rPr lang="es-MX" dirty="0" smtClean="0"/>
              <a:t>Se puede observar que solo el producto de matrices </a:t>
            </a:r>
            <a:r>
              <a:rPr lang="es-MX" b="1" dirty="0" smtClean="0">
                <a:solidFill>
                  <a:srgbClr val="FFC000"/>
                </a:solidFill>
              </a:rPr>
              <a:t>no cumple la propiedad conmutativa</a:t>
            </a:r>
            <a:r>
              <a:rPr lang="es-MX" dirty="0" smtClean="0"/>
              <a:t>, ya que en el ejemplo anterior, si multiplicamos la segunda por la primera, no podríamos efectuar la operación 3 × 5 por 2 × 3, puesto que la primera matriz no tiene el mismo número de columnas que filas la segunda.</a:t>
            </a:r>
            <a:endParaRPr lang="es-ES_tradnl" noProof="1" smtClean="0">
              <a:latin typeface="Tw Cen MT"/>
            </a:endParaRPr>
          </a:p>
          <a:p>
            <a:pPr marL="320040" indent="-320040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endParaRPr lang="es-ES_tradnl" sz="2900" b="0" i="0" noProof="1" smtClean="0">
              <a:solidFill>
                <a:schemeClr val="tx1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3069643" y="3573016"/>
            <a:ext cx="4238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B                              A               </a:t>
            </a:r>
            <a:endParaRPr lang="es-MX" sz="2400" b="1" dirty="0"/>
          </a:p>
        </p:txBody>
      </p:sp>
      <p:sp>
        <p:nvSpPr>
          <p:cNvPr id="18" name="17 CuadroTexto"/>
          <p:cNvSpPr txBox="1"/>
          <p:nvPr/>
        </p:nvSpPr>
        <p:spPr>
          <a:xfrm>
            <a:off x="2771800" y="3975447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(3 × 5)                           (2 × 3) </a:t>
            </a:r>
            <a:endParaRPr lang="es-MX" sz="2000" b="1" i="1" dirty="0"/>
          </a:p>
        </p:txBody>
      </p:sp>
      <p:sp>
        <p:nvSpPr>
          <p:cNvPr id="24" name="23 Flecha derecha"/>
          <p:cNvSpPr/>
          <p:nvPr/>
        </p:nvSpPr>
        <p:spPr>
          <a:xfrm rot="5400000" flipH="1">
            <a:off x="3249663" y="4515507"/>
            <a:ext cx="360040" cy="14401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24 Flecha derecha"/>
          <p:cNvSpPr/>
          <p:nvPr/>
        </p:nvSpPr>
        <p:spPr>
          <a:xfrm rot="5400000" flipH="1">
            <a:off x="5409903" y="4515507"/>
            <a:ext cx="360040" cy="14401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25 Rectángulo"/>
          <p:cNvSpPr/>
          <p:nvPr/>
        </p:nvSpPr>
        <p:spPr>
          <a:xfrm>
            <a:off x="3387954" y="4721815"/>
            <a:ext cx="2244146" cy="4571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2" name="31 CuadroTexto"/>
          <p:cNvSpPr txBox="1"/>
          <p:nvPr/>
        </p:nvSpPr>
        <p:spPr>
          <a:xfrm>
            <a:off x="3789723" y="4407495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solidFill>
                  <a:schemeClr val="accent2">
                    <a:lumMod val="50000"/>
                  </a:schemeClr>
                </a:solidFill>
              </a:rPr>
              <a:t>NO SON IGUALES</a:t>
            </a:r>
            <a:endParaRPr lang="es-MX" sz="1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565587" y="5127575"/>
            <a:ext cx="3790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AB                                   BA</a:t>
            </a:r>
            <a:endParaRPr lang="es-MX" sz="2400" b="1" dirty="0"/>
          </a:p>
        </p:txBody>
      </p:sp>
      <p:sp>
        <p:nvSpPr>
          <p:cNvPr id="16" name="15 Distinto de"/>
          <p:cNvSpPr/>
          <p:nvPr/>
        </p:nvSpPr>
        <p:spPr>
          <a:xfrm>
            <a:off x="4077755" y="5199583"/>
            <a:ext cx="864096" cy="360040"/>
          </a:xfrm>
          <a:prstGeom prst="mathNotEqua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95590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_tradnl" noProof="1" smtClean="0">
                <a:solidFill>
                  <a:srgbClr val="444D26"/>
                </a:solidFill>
                <a:latin typeface="Tw Cen MT"/>
              </a:rPr>
              <a:t>Producto de matrices</a:t>
            </a:r>
            <a:endParaRPr lang="es-ES_tradnl" sz="4400" b="0" i="0" noProof="1">
              <a:solidFill>
                <a:srgbClr val="444D26"/>
              </a:solidFill>
              <a:latin typeface="Tw Cen MT"/>
              <a:ea typeface="+mj-ea"/>
              <a:cs typeface="+mj-cs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619672" y="2564904"/>
            <a:ext cx="6290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A                             B                =                  AB</a:t>
            </a:r>
            <a:endParaRPr lang="es-MX" sz="2400" b="1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187624" y="2996952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(10 × 1)                           (1 × 10)            =                 (10 × 10)</a:t>
            </a:r>
            <a:endParaRPr lang="es-MX" sz="2000" b="1" i="1" dirty="0"/>
          </a:p>
        </p:txBody>
      </p:sp>
      <p:sp>
        <p:nvSpPr>
          <p:cNvPr id="24" name="23 Flecha derecha"/>
          <p:cNvSpPr/>
          <p:nvPr/>
        </p:nvSpPr>
        <p:spPr>
          <a:xfrm rot="5400000" flipH="1">
            <a:off x="1799692" y="3537012"/>
            <a:ext cx="360040" cy="14401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24 Flecha derecha"/>
          <p:cNvSpPr/>
          <p:nvPr/>
        </p:nvSpPr>
        <p:spPr>
          <a:xfrm rot="5400000" flipH="1">
            <a:off x="3959932" y="3537012"/>
            <a:ext cx="360040" cy="14401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25 Rectángulo"/>
          <p:cNvSpPr/>
          <p:nvPr/>
        </p:nvSpPr>
        <p:spPr>
          <a:xfrm>
            <a:off x="1937983" y="3743320"/>
            <a:ext cx="2244146" cy="4571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9" name="28 Flecha derecha"/>
          <p:cNvSpPr/>
          <p:nvPr/>
        </p:nvSpPr>
        <p:spPr>
          <a:xfrm rot="5400000" flipH="1">
            <a:off x="1259632" y="3645024"/>
            <a:ext cx="576064" cy="144016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0" name="29 Flecha derecha"/>
          <p:cNvSpPr/>
          <p:nvPr/>
        </p:nvSpPr>
        <p:spPr>
          <a:xfrm rot="5400000" flipH="1">
            <a:off x="4283968" y="3645024"/>
            <a:ext cx="576064" cy="144016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30 Rectángulo"/>
          <p:cNvSpPr/>
          <p:nvPr/>
        </p:nvSpPr>
        <p:spPr>
          <a:xfrm>
            <a:off x="1501255" y="4025156"/>
            <a:ext cx="3121546" cy="6274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2" name="31 CuadroTexto"/>
          <p:cNvSpPr txBox="1"/>
          <p:nvPr/>
        </p:nvSpPr>
        <p:spPr>
          <a:xfrm>
            <a:off x="2699792" y="3429000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solidFill>
                  <a:schemeClr val="accent2">
                    <a:lumMod val="50000"/>
                  </a:schemeClr>
                </a:solidFill>
              </a:rPr>
              <a:t>son iguales</a:t>
            </a:r>
            <a:endParaRPr lang="es-MX" sz="1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1979712" y="4077072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 smtClean="0">
                <a:solidFill>
                  <a:schemeClr val="accent1">
                    <a:lumMod val="50000"/>
                  </a:schemeClr>
                </a:solidFill>
              </a:rPr>
              <a:t>Determinan la dimensión de la matriz AB</a:t>
            </a:r>
            <a:endParaRPr lang="es-MX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259632" y="5138028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 (1 × 10)                         (10 × 1)            =                    (1× 1)</a:t>
            </a:r>
            <a:endParaRPr lang="es-MX" sz="2000" b="1" i="1" dirty="0"/>
          </a:p>
        </p:txBody>
      </p:sp>
      <p:sp>
        <p:nvSpPr>
          <p:cNvPr id="20" name="19 Flecha derecha"/>
          <p:cNvSpPr/>
          <p:nvPr/>
        </p:nvSpPr>
        <p:spPr>
          <a:xfrm rot="5400000" flipH="1">
            <a:off x="1871700" y="5678088"/>
            <a:ext cx="360040" cy="14401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20 Flecha derecha"/>
          <p:cNvSpPr/>
          <p:nvPr/>
        </p:nvSpPr>
        <p:spPr>
          <a:xfrm rot="5400000" flipH="1">
            <a:off x="4031940" y="5678088"/>
            <a:ext cx="360040" cy="14401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21 Rectángulo"/>
          <p:cNvSpPr/>
          <p:nvPr/>
        </p:nvSpPr>
        <p:spPr>
          <a:xfrm>
            <a:off x="2009991" y="5884396"/>
            <a:ext cx="2244146" cy="4571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22 Flecha derecha"/>
          <p:cNvSpPr/>
          <p:nvPr/>
        </p:nvSpPr>
        <p:spPr>
          <a:xfrm rot="5400000" flipH="1">
            <a:off x="1331640" y="5786100"/>
            <a:ext cx="576064" cy="144016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7" name="26 Flecha derecha"/>
          <p:cNvSpPr/>
          <p:nvPr/>
        </p:nvSpPr>
        <p:spPr>
          <a:xfrm rot="5400000" flipH="1">
            <a:off x="4355976" y="5786100"/>
            <a:ext cx="576064" cy="144016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" name="27 Rectángulo"/>
          <p:cNvSpPr/>
          <p:nvPr/>
        </p:nvSpPr>
        <p:spPr>
          <a:xfrm>
            <a:off x="1573263" y="6166232"/>
            <a:ext cx="3121546" cy="6274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4" name="33 CuadroTexto"/>
          <p:cNvSpPr txBox="1"/>
          <p:nvPr/>
        </p:nvSpPr>
        <p:spPr>
          <a:xfrm>
            <a:off x="2771800" y="5570076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solidFill>
                  <a:schemeClr val="accent2">
                    <a:lumMod val="50000"/>
                  </a:schemeClr>
                </a:solidFill>
              </a:rPr>
              <a:t>son iguales</a:t>
            </a:r>
            <a:endParaRPr lang="es-MX" sz="1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2051720" y="6218148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 smtClean="0">
                <a:solidFill>
                  <a:schemeClr val="accent1">
                    <a:lumMod val="50000"/>
                  </a:schemeClr>
                </a:solidFill>
              </a:rPr>
              <a:t>Determinan la dimensión de la matriz BA</a:t>
            </a:r>
            <a:endParaRPr lang="es-MX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1619672" y="4581128"/>
            <a:ext cx="6290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B                              A               =                  BA</a:t>
            </a:r>
            <a:endParaRPr lang="es-MX" sz="2400" b="1" dirty="0"/>
          </a:p>
        </p:txBody>
      </p:sp>
      <p:sp>
        <p:nvSpPr>
          <p:cNvPr id="42" name="Rectangle 2"/>
          <p:cNvSpPr>
            <a:spLocks noGrp="1"/>
          </p:cNvSpPr>
          <p:nvPr>
            <p:ph sz="quarter" idx="1"/>
          </p:nvPr>
        </p:nvSpPr>
        <p:spPr>
          <a:xfrm>
            <a:off x="323528" y="1556792"/>
            <a:ext cx="8424936" cy="1152128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pPr algn="just"/>
            <a:r>
              <a:rPr lang="es-MX" sz="2400" dirty="0" smtClean="0"/>
              <a:t>Otro caso en donde las matrices si se multiplican pero aun así </a:t>
            </a:r>
            <a:r>
              <a:rPr lang="es-MX" sz="2400" b="1" dirty="0" smtClean="0">
                <a:solidFill>
                  <a:srgbClr val="FFC000"/>
                </a:solidFill>
              </a:rPr>
              <a:t>no cumple la propiedad conmutativa</a:t>
            </a:r>
            <a:r>
              <a:rPr lang="es-MX" sz="2400" dirty="0" smtClean="0"/>
              <a:t>, ya que los resultados son distintos en ambos casos.</a:t>
            </a:r>
            <a:endParaRPr lang="es-ES_tradnl" sz="2400" noProof="1" smtClean="0">
              <a:latin typeface="Tw Cen MT"/>
            </a:endParaRPr>
          </a:p>
          <a:p>
            <a:pPr marL="320040" indent="-320040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endParaRPr lang="es-ES_tradnl" sz="2400" b="0" i="0" noProof="1" smtClean="0">
              <a:solidFill>
                <a:schemeClr val="tx1"/>
              </a:solidFill>
              <a:latin typeface="Tw Cen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571446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_tradnl" noProof="1" smtClean="0">
                <a:solidFill>
                  <a:srgbClr val="444D26"/>
                </a:solidFill>
                <a:latin typeface="Tw Cen MT"/>
              </a:rPr>
              <a:t>Repaso a las operaciones básicas de matrices</a:t>
            </a:r>
            <a:endParaRPr lang="es-ES_tradnl" sz="4400" b="0" i="0" noProof="1">
              <a:solidFill>
                <a:srgbClr val="444D26"/>
              </a:solidFill>
              <a:latin typeface="Tw Cen MT"/>
              <a:ea typeface="+mj-ea"/>
              <a:cs typeface="+mj-cs"/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09600" y="1556792"/>
            <a:ext cx="8138864" cy="3528392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r>
              <a:rPr lang="es-ES_tradnl" noProof="1" smtClean="0">
                <a:latin typeface="Tw Cen MT"/>
              </a:rPr>
              <a:t>Las matrices se utilizan en:</a:t>
            </a:r>
          </a:p>
          <a:p>
            <a:pPr lvl="1" indent="-32004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r>
              <a:rPr lang="es-ES_tradnl" noProof="1" smtClean="0">
                <a:latin typeface="Tw Cen MT"/>
              </a:rPr>
              <a:t> El cálculo numérico</a:t>
            </a:r>
          </a:p>
          <a:p>
            <a:pPr lvl="1" indent="-32004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r>
              <a:rPr lang="es-ES_tradnl" noProof="1" smtClean="0">
                <a:latin typeface="Tw Cen MT"/>
              </a:rPr>
              <a:t>Sistemas de ecuaciones lineales</a:t>
            </a:r>
          </a:p>
          <a:p>
            <a:pPr lvl="1" indent="-32004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r>
              <a:rPr lang="es-ES_tradnl" noProof="1" smtClean="0">
                <a:latin typeface="Tw Cen MT"/>
              </a:rPr>
              <a:t>Ecuaciones diferenciales</a:t>
            </a:r>
          </a:p>
          <a:p>
            <a:pPr lvl="1" indent="-32004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r>
              <a:rPr lang="es-ES_tradnl" noProof="1" smtClean="0">
                <a:latin typeface="Tw Cen MT"/>
              </a:rPr>
              <a:t>Derivadas parciales</a:t>
            </a:r>
          </a:p>
          <a:p>
            <a:pPr lvl="1" indent="-32004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r>
              <a:rPr lang="es-ES_tradnl" noProof="1" smtClean="0">
                <a:latin typeface="Tw Cen MT"/>
              </a:rPr>
              <a:t>Álgebra lineal</a:t>
            </a:r>
          </a:p>
          <a:p>
            <a:pPr lvl="1" indent="-32004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r>
              <a:rPr lang="es-ES_tradnl" b="1" noProof="1" smtClean="0">
                <a:latin typeface="Tw Cen MT"/>
              </a:rPr>
              <a:t>El tratamiento de imagenes</a:t>
            </a:r>
          </a:p>
          <a:p>
            <a:pPr lvl="1" indent="-32004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endParaRPr lang="es-ES_tradnl" noProof="1" smtClean="0">
              <a:latin typeface="Tw Cen MT"/>
            </a:endParaRP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None/>
            </a:pPr>
            <a:endParaRPr lang="es-ES_tradnl" noProof="1" smtClean="0">
              <a:latin typeface="Tw Cen MT"/>
            </a:endParaRP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None/>
            </a:pPr>
            <a:endParaRPr lang="es-ES_tradnl" sz="2900" b="0" i="0" noProof="1" smtClean="0">
              <a:solidFill>
                <a:schemeClr val="tx1"/>
              </a:solidFill>
              <a:latin typeface="Tw Cen MT"/>
              <a:ea typeface="+mn-ea"/>
              <a:cs typeface="+mn-cs"/>
            </a:endParaRPr>
          </a:p>
        </p:txBody>
      </p:sp>
      <p:pic>
        <p:nvPicPr>
          <p:cNvPr id="20484" name="Picture 4" descr="https://fbcdn-sphotos-g-a.akamaihd.net/hphotos-ak-ash4/404668_385615234846942_1669787774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379292">
            <a:off x="5017799" y="1909581"/>
            <a:ext cx="4264645" cy="2190816"/>
          </a:xfrm>
          <a:prstGeom prst="rect">
            <a:avLst/>
          </a:prstGeom>
          <a:noFill/>
        </p:spPr>
      </p:pic>
      <p:pic>
        <p:nvPicPr>
          <p:cNvPr id="20486" name="Picture 6" descr="http://iimyo.forja.rediris.es/tutorial/_images/math/a458c951a4566a1216a0e47ef03d459efbbb818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5373216"/>
            <a:ext cx="2390775" cy="1057276"/>
          </a:xfrm>
          <a:prstGeom prst="rect">
            <a:avLst/>
          </a:prstGeom>
          <a:noFill/>
        </p:spPr>
      </p:pic>
      <p:sp>
        <p:nvSpPr>
          <p:cNvPr id="20488" name="AutoShape 8" descr="data:image/jpeg;base64,/9j/4AAQSkZJRgABAQAAAQABAAD/2wCEAAkGBxQTEhUUEhQWFRUXGBwaGRgXGSAaHhweHBwYGhofGBgdHCggHBolHBgYITEhJSkrLi4uHh8zODMsNygtLisBCgoKDg0OGxAQGy8kICQsLCwsLDQwLCwsLCwsLCwsLCwsLywvLCwsLCwsLCwsLCwsLCwsLCwsLCwsLCwsLCwsLP/AABEIAMIBAwMBIgACEQEDEQH/xAAcAAACAgMBAQAAAAAAAAAAAAAEBQMGAAIHAQj/xABBEAABAgQEAwUGBAQGAQUBAAABAhEAAwQhBRIxQSJRYQYTcYGRMkKhscHwI1LR4QcUYnIVFjOCkqLxk7LC0uJD/8QAGgEAAwEBAQEAAAAAAAAAAAAAAQIDBAAFBv/EAC0RAAICAQMEAgIBAwUBAAAAAAABAhEDEiExBBNBUSIyYXGhUrHhI0KB8PEF/9oADAMBAAIRAxEAPwDs9MpJukgxNOnJQMyiwG8cllYrMIYrJHp6EfpHk6umG2dTcntG+P8A86Xsi86OnTMXkEEGYGa9/qIoeOT5GZkpLBXDMzOotrcvbRoQERFUzUoSVrISkakxqx9Gse9kpZbGFZUIISGLptmFn6QCp1qHhZ7adTA8ipTMTnlqChzHx849JMWUVWwtnk6QG1vAakEaQYJxG7PGhvCtBsXrBOsNMPUZYSElJJINtQQbAnfnePJVHnKQMoJ3JglWDTVJZOUgGzFsx6WvyvGfK48NlYJ8otFLR1FQQuapK0jRiGffK27dINMlIKiqUSUlIT56bX8tIquEUNYg/hpmOAbOAx0GuhixYPMmysyqiVNWXd0lKrsNW0310tHk5sdPZo2Y5bboKqqEZQSCCQxA58gPjFdxGhya2JNt/WLoqaqYAp1o0ZJQA3rq7j0gU0kjvinOkKB4s2pJuwEZE2mXdNbnMMbkXsISzKU8o6hjgpsuZIzNs3228U3FJyCfwkH9Okacc7XBCcK8lZMiMygQSumWSbNAxkERdEgecsnSIRKhgmSYjVKggBMsbiXBCZUbd1HBPZKLXLRqJOY6xv3UepQdoU4dYLQych7xeXl/4jyhTKE0DNw8zC6XTq3gyVJc8Z8om4c7jauFRaKuuEofhlJWGAUzgc2HPrCDGsaUVA94VFrsMrnnaCEYaVJJAUQIAqKFjdniWLFBP2ymScn+gWgmFcxNgkbn6qMWDE8UCSUJmEoYcKCSD4kwjmyACzv4QbQUhUdABzMUyQi2pPwTjJrZG4lqWxloYwUpSpKWUQH1ADEwdUKURklsBz3gROCLmEAAnyiLaf22Q9NcCeZiAc2jItCexytykdIyF72H2N2svo1VKBZgPJ/rFPxTtmhCyiUjvGcFRLBxawu6etoP7SdqTKWuTLl8SeEqXpt7IBc67tFBCAxf78I+lz9TXxxs8vHC95BFb2lqVk/iKAJJyp4W6Ai7ecCTKyYsgLWtTX4lFQdm3PWI1y/eFx+rR6mWdeh06NHnylJ8s0JJcIOwrFZlOoqSHSTdJJYvv0NtY6LhswT5aVo0VsdjoQfOOaIlOL6DT5x0X+GOIy0qNPMyDMTlKw4ezgECxYONtRFsOdw2fAsoKQxOGTHACFEkOAxuOYtcQXhtEniE1IGS5BTd+RJILDUiOgU1PMQgOQvVikJSz6MWfc6QFW4UFJBKHWC+xuN1KYKPrE59apfFlI4K3QkGDonEzBKCAUqdI4eJzkKUqsHZ/hDDCUKShKTNEws4BAdLAe87OCRdtYUz0zUIMsle2jN5Bn+MSSsWUkDM6ikMlWUAp5tY67iMeVykquy8KRZqKYrLx8JSGJZg4s1y59Bq8IJs6sSSEoQEZiri0Iu9z7rnQsYaUuNy1ILqTme728GBePKTGQSeBZvqOL/wIyxk43aKtWVSf2lqQslRSoIezMm9tmfpDfDsYpEoM5IAmHV2fru5fTwEO8Ro0LyvLSoqBLkOE3cnkCSb+UCy8KlD/wDmkICcoJc6/lSRby6Q8s2KSrTX6FjjkvIFiOMUpCUEABTElJBueYS9onp6KmOXKzq0B1t01iKfhVKkhpLkEnRiWY7kFXygqfMSpCFd0pYBBANjcFNwdBfeJScX9bLwUlyCzsIlTSoIRlsXUdrbjUGKlX9mihbPF+o6lLJGXu818quW/m/2YKNPLVxEAjrz3gRlNcBlGMuUcsk4ES/SBjgxMdYRhMvVmHLnEFVgKdU28vk8P3ci3oTtY+LOcUnZeYsslOsF0/Yuap2Glj4x0gYeUjhVltqdhu3WJaaWEJypJLXKtX5uecFZMj52A8eNcbnLkdkZhWUkBLak/d4L/wAo5UBZch9AC8dHQkPnIFxqber6C0JsfrAEZe9GY6hJa3IfrCyyT9jKEPRSK/DzKLBBvuYAnSjLJBYn1i6dpMzS0SwEjKHu58zs0Vasw4rW0t1ndofFO1uTywS4PKPvpls7J5Ow9IcL7LlTZVZiRteCOzPZRS7rOh0/WL/h1CiUMqd/u0LJty+HAu0V8uTnaOySks6YsGHdmnDlm8ItpZIJ0G8I8S7QIYpl5idHFvSGjiyZXQvdjFbI8mYEhBBskbksH6RAnG6WXMXKJAUhKSTq+Z7BuTD1irY3iWVOefMIS7BySfIRzRfaJqlcwAqBDAFgwvoVFQSQLb72h59HDHvJ7iLqJS4Ouz+05KjklAp2fXzjIoMr+IBAAFLIb/f/APaMgdvF/R/J3dn7KXWVBmKzqU5mKJfmdX8I9qacZQPBoFonKpYLZUS8xPK+X1caeMGKmhkqcXysx/MW+Af0jZHJqtsi1QOZLJCX6m0YKYgAlwPvaCQHWUhiEjiLvvYePSJDKGjD4/Zhk03sAD7zLpDDDqzu1IWmykKCg4s4Y/fjENhfS/3rEJnAqPV+W7fpBoNnY8E7YLmISZawWDmWoglPMc26+EW7C+0iJhImAS7ak2PPwj53wyvXImCamxG3Mbg9Gi103bhJWe9lFMvbKcyh4uwPk3nFHHDkXyVP2JcovY7cJUqaMwII5iAqrCSTwgAeA+scnpv4nrlrKUyQqWCct2O7EjLq12g6X/FharFK0csoSX9TaMM+n3+LNMcrSOhnBHDLSDzVv5Bojp8DSg8KyN2Ys3XaJ8CxJNVKRNRMzj3gBcFvZUB7Kh5w0ylRuC3pGR2ti2ryVjFVzJYOUKAZrac35jaK9S41OQVArzONC/TQvbSOiVMoZWVobWhFW4dTu6hlc3JcEWswgRaSpoa9W6YLJxKYWMxIAVZ3+V/ODULT3bPmDDRwL9dTFRxLEDKURLzpR4g6crwnHaFb/wCqsdCXhl08nuhu/GOzOiigOZzNWxAsNfNTP5RP/JAqfOst7puA1wW5vFLR2xXsws3P9IOqO1R7tORTKOrt8P3jljmtmjnkg/JcpByhg5bmfqYMlJLXvzjn5x+ZNSAmYUqfmBZuQEGntOqUoJZ2F7k3h46k6oVtNXZdJ0oM5BIF2H6bxs1n0HX9IqQx2dMLy0sNSxc/sIYGkmzShWZRQTxJJ0OkdKdPgChfLJ8XppZczZxSlxb6WvCGtxyUmYQmSmYlIbMRct1O0N5nZl0BL6qJJ+UDT+zRPCgWG53gJRb3Qze2zFJxxKwppSUknq3jbeJ8DUjMpU532CdG00Ag6V2RPNusM5NLT0iXnLQnqot6DUx0oRr4i635ZNRV6CAmXLXl5s3x1gsSGGZKWUAfaPj7SrmKvin8Q5Eu0lBmHmeAfIk+gisYz2prKhJSGlII9kWKgdiS6vkIpDG2Rkxr2j7VS5aFIVOVNXfhlDhCj+ZZPEAdg8c+qu1U9csJcS+ZQGJ83ceTQvrSpKiFEOOrwBNmDxi6lKPkk0mR1M8lySSeZ/eFk08UGr5tpzhZNW6he336xCcrkMkFKmX1EZCtU5jGQts4c1kpSM4SCPw0gPuDkcoALgur0iPDSTMlpeyEEmzXyk2B1sBvo8XiTgJVMn6SkspWdTkMCMoBdnOVvPeE+B4YyZq2DFKyCDz02GyneGjskn5O8iujlskr4XUoO29zyUbcLa7mCUpBudej/WCe7TmZSXl5gnh4iCAc3ndr7xa5tXTrQJUqmCLJSpWdCVJG5uxI1cnpcRqxOOliS5KLIpc89QKsiQh3L21JtubARvX06UrKEr7xIA48rObGwc229Yf9pcKRTLIlBiUEpClgkkpKiQkKJAIQQ3Xd4raUEqlm+VSSTYjQkC76sDCxyJScXzYa2sECSHA67RHVuA732eLz2Y7PCYUrC0qKXJQXDH3blJB3Oha2ukJu32HSqUiWgqUtZCiSRwi/CNNSdWDNFpwahqFTV0J0S3B0ca+g25axPLkHh5/vAVNQLIDG5F+Iuc5NxzG0NJSilRCjZsxuGA2HoHeM8Mlrcdqi9fwvxdMuaunmXRMDpBPvpL2tY5Sr0i+z5S1zMsucpI911Av6Kf4PHBaFajNQpSi6HVYtqo5dLuGHpHUMI/iXMR/rpTMSBqOBXiTcH0gatm0jv2XShwlSDmX3i1XslTDycg+rQzXQoUm6T1Ci5873MLcI7YU1TaWvKpnyzGSfK9/KD5uHpmHN3iiOQNv0iMo6t2OpVwUDtTTEqIEvKByH1inzaIvHaplKJy5ktQUEoCQDm9pw54RZhYesIsV7Jh/w0EjnFMWWlTDON7nM0UR5wTLoCecWqqwYyVSkrS3eLyuSAAAlSiS5/pbzhhKlUks8c+S/LvEn4AxfWvZOirUeFqOjxYsM7MKUQ8Hq7VUUiyVBZ/oS/wASw9Im/wA+yyOCUvxWyR9YlkmlvZSCvhWOcM7PolMXv0tDgJioU/bBU05ZaAVHSHEnGE5+7KgpQBKyNA20ZXngt2O8UxwotCTEe0CEWCgD1B+UbVeLJGS7CYLEbGK3W1KZqlIqUez76bPEp9RKUtMCmLCl8pi7G+081VhUZRyQkp+Iv8YrKqdUw5lrIBvmOp+t4sdVgSNZeVQZrwsqMJBPGgcr9I1YcerfVY2SWniNAcuglvrmYXdRLHwAFoVYnNEpglShd+EZR8mJ9YdVBTJTxFgNBufAQjmrkKupc4nk/wAmsI1PTFVZkk7A11omAlUtKgLO7F/HU+AhQUAqV47fvB2JVGYgJBSBZN3YcyecJ0LKVMHOaxMZMma5bb0clsTzZdub/wDiE1Qz6+O3pDWenhYE/r56wnmgAxnxO22GRDaMiMr+2EZGihToOL1BST3M48SlEkMlyQVZUpcqUHa435PeLvZwGRKkgGWfaAvdSfMBvu8aq7PTOFYlrIKnByHW2n3o/KJqjCagknuVsCXBBYhQAIHMO/rGRZscuJAjuiHBpQ/mEd6oJlhTzCHY34yD7RNhYXtBeO4j3pVLQpKZS5q+7SCEsn8NFmV+RFyRubu7K1YLPli0ubqbZVOQQWcNZyNo8w7DJ11FJltbjZBLkg+0QzaxXux01YKfosfbOkkU9XL7p5n4YUok5srapCxqco0231gbBjTKq0ImMimeYxILFNyhmJvppzjK6ZPmEiZNlqALvnS5GoCiC6mPMmF+HhSXKygAPlZYLA3sx6n0hVmTnqiOlao65hWI0k2UDLqEoA4cqgEEaWAJ6s4e8cm/ijiCF1J7ooIlgJKxZThTa5mVdjpaDkrl5ElCgriJICkvdwB7QG/U+sV6uwSbMWpXckB2SlwnwIc310jXPrLhUmJ22naQVS4+pwyEsCxYPZYckublncmCjjaMqswQcyiHyIFlKAASQkEAW5NfrCMYbPCQ8lTJOoAJFtTlJvvA9NPWAbgnTTqk/O7xCOZ/7WNTfI9kVstR4UWa12s5OmrEx5PqhxlQYEgADwu4HnCGtUsTCQ7DKz6NlS59YxE4kXV0bYs+vkTDPK9J1bljnVQLFuTN8BDLDu1lTJ/05q7aBRzgeCVOBFZkK/Dd/Z3vt5RLPUES7XOx59YC6iKdHV5LhL/iFWKS4ne0NciHt/t8YW1XaKoX7U+aoEhwVqbXk8VjD6oaGw5dYLnAhn8YV5YuLT5CHTZpLElz1jVJN+Q/aBVVLG1+o+7RumdZR1fb73hO9JcHbeQ2XMv+toNVPMwslRIGma1uZaFEhBUB9+ZhlKWEJeD3U68s0YsLk9TdIscjE000tkXmKGsTYTjPdyZswgFSuFzcl9d4o86qJU5MFVFW0tCerxzhSSvdvc0a1Jt1slsdDq+0AVRy1BPsljeAJfaZExOVaSVJ0LxX8PnlVMtHiR4i8JO8ILu0djl9o3umGcVHTKtmi2/5lyk8DH+79oX1mPqW+ZRSDsDb4QnmLzAG/jGqEHnlMdkyqcaYiWh7G09Gc2fxe31hfNksWuT/AEuYODJNnfnqn01jYlR4lEBJ0beM6yuBOaUhVPOUXA8zp5QNSLdW9+Qte0EVIDli/wAYNoaAC6yUndjYcrakwssqUW35J9pt0hVVp2duoBhNUIAe7nwi0YhTpUCElj8D5DSK/Np1EMAYv07tWTmqe4uCPDzjyDhhy+XzjI1Widjr/E1ZSQuYVO9iUpA5uC73iWVjU1zcrDat+tzfzieVhaRYl25j9RfyiMyEAtd9so21Om0ZHoa4Ipks3E5q3SfaGoBc68vMQKuomHimA/N/NrRMhcpRygqzbqYPy2DmJJSAEgKuAfeu/X5QrqPCGsVzcQVdgWbY331A1BiakoFMFIPtXyhLt8YPzC6QgEGzG20eTanK13b3QWfxL3h45a4icpUCzsPms4QSLvwgG2rsPCIZmDzFaTDm/JmcnUsLsYImYoRdKEhxu6iPMmBZmKzgzKyg7JZFrjYC1z6w+rLLwkPqYXhdBNlzHmrKUpLs5zHRujPB9X2iQlRLKWk+6UpIHUOHv56QgXVLcu56HQt53IgUkF7lzrvCyw69pBWRocy8XStWZUiWJfIAOeRIcEWYbPfy8xmZJISZKU3WEHhUAMznctfLCNi4bbnBUpZHtkquCwFnDt53PrFo44xVJCyyNjBdWmWllyQptwo/G5cQzp5EuagcDNZrlvAg6W+MISsEHh3328bxtLSsqSoabAOPgIz5cKl9dmGOT2P5+F5FDJKlF7Wfys+sSy8I7xOZSDKNw72La2NxE+H4fMQxmTkofYuVEPultIsuG4cFrQoziySySlJ4nBCQ6Vl+IAvzHWMiw53JL+f8FJKTacePP6/BTZnZmapR7gBaRyVmL76Rqjs7Ui5lKbwtt+0XbEezsxbKmTyhNhmW40dmSD9InwnC0SZSWqVzMqgo91Le9tXV/SPhG59PkUa1W/0GCiuf7lJXSKTw5VeLH9NBA1Ql2SDcbEMfO+sXLGe0NM4Sgzs5JSpZZOrAZkgG3UXHWF8vDzWAkqmy0pB93MlR/uMziDu1rchEodLlg9V2/wBF3li1pRV1SCNX9IyYQVeEMcaoJdKA/fKWW/KhN72IzRW5mK3VwgA89el7RTtzUrBrWmi24HMu2z38xCuppyFkWsSL/pHmCVmZJvy2A+UGYq2YqfUJVrz/AHEZIao5pfk1TlqwL8AkhIdmWo+npEy6Un3WHV7+resKJ9cTv99WiSnWhepv4kfSLShK7syKXhjKalmDoAe/ENPAXaNP5ZBU6lLV/aMoOvPrEfClmvfq3mYLVLyuRl/4/V+RiXbiuWc7ZFKYOBKSk2Y5ifV4yZUt7W+0YqanQJTb71sDGmd1e5o12+Y8IqsMGLrceDyomBJSybm9gHiIJzh1ZfB7+YgsSFzC0sFRa7EEeVh84Il9n5jXShL6OoAvzZLiLxikJJ3uLClAs6h5f/mPY0m0KkEpzu39cewe5L0JQbMSW2t6tffxgWZThQOVSiPM6dYnVVEFyQOgHXxgBdWVM+YaXu3z0jHFSvYzniaEJN5gSrrfy5MzbxNLmZeEqSU8z9ATp1gESg/EDcczbbqevlBEuoDFIBcaX8fg7a+sWasZG9SCoWD2u1xtzP2/SBkSFbIDf1a87Xf5xk2pvooF2Jci/hsLxPT0M0jOhBIO91PztFIQfCGoAm0ZST3jpGotz08Yi7gHickcjpDVc9k5VE63GSwPhtHqSguwIAGuzfpHPI4i2/Ar7lSi536QdIwtSkulJUBqpILfCCqGZJ7xOYFSTul/R31h4uopwyhL4Q+oJvZrEsdSbxyne7dA5KsrDiCzEHViSNbjkdI1VStrb1sYeYhUpWXlpSLDh0fxI0309YBp5Cp/CkhK0nQqAvyZTG9m11EdqbfxdgSAVYfbdKuu76EbwPJJQsDQi/35PFuw3s93ivxFLGU5WICSkl/aBd0lrEcoix/DJNKG7vvFnVSlM3JhmGt9o1YsbrVIZor9NXqXNJUbbE6evkIvXZqRMmpKULSkpWFXPP6GKVIre8UlORCUu4y5knxcKjo3ZPF5cu0pITsVElRPmomNGKPztD38RrVUBKHmTUhIJJDZvLyeFVdXd3l7tRIDMwbhOoIEHVfa5ZKk5mZ2aKbi3bGcmYAFly2t/gbRpnSORKMiicwUJiSWI31F3HSGeH4fUzpYGWYjX3WBBby6wkm9tJxUQFlrdICxHtJMUxKjqd4mmluEvWIUrSkpNMqbsSpJPg2wirVuHzksJVOEAXPCN+b3gPAe0qzKWCoulxrsdPrAkvtVMTMBzAuGOl7vAlpe5xN/KBRJC0JUAXABH0gbE5ZKEnNo6S3qPnBuL1aiUzE89d2PX0gI16ilaWc2UH6R5/VYlGeo1YZtwcSv1EnKXKvhB+HYgUIYgMOf7RBWVGdIzJ8GFn+3vEEw6DJbe/yjmkRGtPihmKyq0OzawYqcNNEtyH6l4SyKZZbIlSW0Jb4EtBiaeYFBSly+ZBW49Eu58HiWhXwGwyVOSd38SH9Ei0H/AOGMnvJqwhHUEqV0Slx6xHRKZN1pT/Ska+LgMNdY2mKQfaGYgWzEgDU6NeJqWRPdUhSGRXLSpRk8A5uzgaW28o8qKefOIzKWonRyVeiQLR7MqR7uVT8tb8g457vBFPUbIcHfhT5XK/N4ehWKlYNNf/TeMh1/iaxb+YSnpyjyF0z/AO/+h2AJaT+XQWIVzazsedo3/lkkcSfgS3P7a0Jv8Tmp9keDP8zBNJWTF3Ucvw0/a0SliktyOkZKkpDt8AB8PWI+9lmymOm9/mNuQiBJT7KlurWzn1t9YlmU6T+Vw7trz5awqjXkOkk/l0MWNvE/J/u8SKlFmC25C43/ADAQCBLDlJJ6AkBt3fqYczcMyJSQbZXPELHkXNzDVkW8WxUJZ1OolwlTixJL+hN49VJTbOo20P76QbOSA3Erd9B6Nv8ArEUuY5ZKkkDbUB/PX72hdblyNpBxImn2VpKB6foY2TMWkuXI6En4CN6msMsMS43IHx8IDnTpxAKFIIPsqsndjY6+UGEJT8DJJA+IzGJWl2JGxsfSCUVaZibDiy3OW7eIvY+UMqPD11EtjPDBs0tCswJOnDzOnlrq0kjsaAu4m+BIQdtSbAX5xqjj2VgcfRDgWNzs6ZSyqaAwFipQvsdSGextF1xXsytczvJUsTlZHKVpLKZmcGwU2h8oCw6joqdbqIl8ypfEziwF7nmLWjoWGT5CktLStQyhlKzEMdL2jVGcEqkFQkc6XgkmYCF082RM0ypQoN1DDKRBXZ7sooqITMAv74y+FnJi2YjSU5crSUklikKVdi2yrPtElJh0mVl7unylnzKJ3vcLWM3xhscoxdopKLaKzM7EzApSlzB/t4or2J9jcywUKKvJvrF+qMclSQ60y2IPshLuCx9k6B93e8c47YdvZn8xkp5iUIyg5spc5vDlpFpZXXAulAc3sXPBKrZQXJJZvWBqjs2oICphIA0Lhi/IworMcWq8yeZh8i3msFvAQvm4mfdWQHfKNB4AMPQRPvL+k6i14DhMoZg7A6kqv4tG1V2SQFpyzUqvoFpe/R3irSJ2ccRL6j9TDfCsOnTFo7pKncEKKCRY2uH3bbSB39qaOovGEYYVAyypKSDobuPWEvaKjMiaMvslwWDaxd+zuC1aDmnd1NBA0QMwPQ5R8YbVk0FLKSMv9UtAHqQxhs+bFkhppj44yi7OC1M5YzJKjaFxnFiNo71UdmaNRKliSNjwJF+reUcs7RVVIiaUJp3SLO5Q/hc7xlSaQZLcqBXeC6WrFgRd4Y0+DJqUFVPLIUkscy3S1un1hdW0a5Ssq0IBH5WU3x+cHlCDdFaQQM31+As0GyshDGaGdzwKJ9R+0IaZaSDw3axZvhziday/CW6A/SFaBY5/m5SC6DmPMoYf+436MIhXVBfuNzOYB93ILvCxAU9/mH+MTGc9n+DNa7nTSF0rwwMZpKRYiX/ySfiDGQrSg/nHr+0eR3b/ACzqHy6e5dm3cediDtCubSoKxkfU+Hz0jetpVSpt/ZDpKX3uCOUbUEwuTkKtEjmNg7ffWJ8boo4m6MNKS7py79fPnaDpVNLJc3tdgT5cng6XJYuQUhv7h5qdg3WIaidLAH4gfmoqYA/2g84g8kpcBcUlYSooSkMHLbi3nb76xBMlOHNru4Zh6+cSjD3RmTMQs8kAk22d3+AMBCaUm+UcgSX6W5aaQrxShyZpzd0jY0GrfRtvtoBrZiXYkJszDhHkP1iDF66ZlKlJJSk3OgBOwY3LwgqqkzPZCiTrv8opjwye7GjXI/TVywppkx0lrkWF7g5bm0RVM+nJeW8wlhk7tVg9yFhQI1+UC4P2dqZ7CTKWQdQx23PLWLx2e7HV8ogsoH+skt5GN2Hp64C5G/YHBgCZ8wqp0/lWM+ayhZPtAMd9Yuquy9MCqpmK7wLbgUMgfayTfztC6Z2WnAhU2pU5vle3z1iavl558lMuapakgskJ4QW1Kn8Y1xw0txbC5mF05SBJpnUq5ZItbmRdhAkzA1oBVkW1nST12SloeU9FUFOUzEpPjzieQmfLd1IULCxeG7MPwNqYqXS1GQmSgS+qxkBv18NYTTsLq1LTMXOlhNxdevOLnis2dNSnu0va9rb6wnmYAuwK18xpbUkDpeOapbUFFOquz2nezSsAG0sEuFEnQOfhtFWxDsdLmF5f8za3+isEt1WlI+MXDtlTmWSZiilDBg6/gmUkn1Mc4nVdJMmP/qAarnd6R4D8Qkk8ikaGM8pSbodJBFP2dCZiQKWfNc3MxaED/iFEHfVosK+zOQFcw00oGwOXvC7s2VWqtmS92ioYhTpkEzOAAqJRkljhY6O7hj+a9oc4BUTJVSJxSnhQEpJuA5DqDvc6eccoNgtFjwagQ6iTVMGu3dg3AOUIAItcg2izYbh8ma+Za0pSBlzzVKCmJI4SXe25ik0PaBRmGZPnJWMxdAe5fTQDLqLRc66ilzkp/lJZSpszJOvQvFoYU0ByLEcFkTj3gmFD3stTOf6cxAEAYqqTJSkKykJcAIsQxuytdc0B4TgdYUDhKWBFz8oGxTsrWTrhI1JueY/V4o8UF5ApscYZjkrITmKhmy5QwKXJZ1NxA2Gg1EUjtjVzpk1pUiXMbR0JL6b6trv6wTh/ZCplqWJkyWkLNgVs2mx6gQfifYdedM1U8JKfyXsx3fkYR44UHUyn4NjNXIUpkU/ARnTnSgh3tZQBJ4rHMbaWh7RzKSpQtSUy5E7XNMYoKjyzEZrjVuUVLGcIpEBk10s8RJcOoq6sSGv0d4ykpJCpbTKlZZndPP8AKHNhrGeuUHgYYlgQuFrSjQu44rbF1fSEcvDFHhlkBJu5Lvzdh4womTSF5ZK15c2uXL56kPDetxRkkhxl0BvoANeVonHHYGyGmw+YpXtJZ91JHnrBKqYofNMlFT6Eu3TKEEPANKiau6UBRJuUqzOb/lJEFTKFQYhKiAeITQB5Ac9Y5wiDcmk4QtSQoZb9H+L3jIIlVktg5y9GSG6NltGRwRoaWSAnvKmYoOTlUFvq9nS7PzEKsTxTuiUygUIOgUTmPmwceMBTquUGVMlZ2s4WFPq7BwdebaQN/ib+yhISNQoMSL8rv5mISx2qore4QMX2BfoNPTn1garmpUXuOgOvwaBqhiRo3PQa8j9BeJ5pSkNmBJYsNB+sCMYxeyFkeIxLKGStVxcfvvEC60qcEny1iNUlOoVu3Mk9LPBkjCUpI7xycoU18vQOLkltB+8aFCyTiiOTSKmjhCpyhZidNP00tF27LYFMXwTaRT+6sFhpzUqxc6gc/Pb+HslKlqSinNw5IUx0s5Og6ReKOdMC0iayQD7KVAhuvytFYYZPwC0Q9mey9bThlhKg7vmc/QfCLBV1NSJZsAW4XUIF7Q46AyJasqmG7AchCXDO0CRMWtTLIte4fo7+sa4xcVVA5NTg9SR3k2akbnU/IQ6wqiKcrzXBD2DH72jEdqZZWAwc8iW8WfQQdIx9BZsrjc6wVqQ1IHm08zO0tRVY3PXcx7Jp5kriVfnd4GqscUFLBIs2nrFXxPtQSwdr7Q9+wUXBeOm72sbRWMR7XKScuYtyeFAxIr83hHiWGzpijkSY6dVsgIdYzjYnSpgBLkPrZv1BjkldWLWo5lEh9Hty00i8yMHqABmDcJBeF8vssrO6zlH9I59Yx5PZRFfRTzJksBKVG408AL3/AKRDREiaEq1DJAY/NhFmwrs1JlkKWZimuxUQIf06qOWktLfNY6rHxV8o6El5OaZzfBsMM2YxUWck7D1Mdj7OqQg92iddIu457WP0ismjpyCmXKmBJ1UhRSfQOQIbdnMNlynWEKJJe6iv10Dw8M0IeTtDZY1Y/NllSCCb2IuIT4pik8MqXnB6PDtFVNb2OHwaIkYuxYhzyBNv+ukdLqMbG7ckB4Zis9SCVyyom4MxJU3hwkiFtfUmYsd+O6Wi4MtMw6f0tle5vFjq8WWU6geByn4QsViAbimEnk5PryiUs0fAVB+SuNTJJ7tEkubrVKZYJLXSWDdflrGtbKDEp7hQaykSC+pG83KdHtDGvxQhwBw6laXLf7U79DFGxTEpiCuWhImoXdXEQpzc3SXA6F20iN3uFpIYYquRMWkTqlSGF0ewktsHTlGuocdY87mkQEqCk6bqC1dGuWcbtFXQqUADLEyVOH5wlaTrYPdO3uxPTSZJDzQsKBvkygl9wkqDbbQdxGy01k6jWwm5CRp/pqb/ALFtokppQLCUCU7ZyE67AiU//aK3IpJISVSlzUqsNLnewSdI1VidQlTJm6bqSx6a6QtXwcW7+TA/L/6sw/GMisf47N95MlR3JAv/ANo9jtLOtFYpKpRDABR2GlifvWDpGDTJqxlGbUgOwYHck2Daw3wzC8qx3aQA+rKKgNyAco5Molr3h/T00ySRmKACrMCVNMP9wSWszDRoRz32KaCpYpgK0kZgkFrBCnHRrxJS9mgUguVE65SGT4s5P3aLjX0AmJKVBanu/I8+ZN9bmFuG9mUBQOZZILtp8WBh42+RWqEFPgKndAUeQY28SenzjdOGVBmISxzO6rHX9g/rHV6DBkrVmWUuS5BJ+Qi+YZQyZSRwpChuzRqjSRJxbOU4NhFVJk8EpbqNyxETSqSoTMJUhWwFto6//iEvQEH75xItSSOb8g8VWevANBwvF8Mq1rKsig53gNeE1MtLFJL3juNRKQC5cdFEF+usLqmsQHCikDyJ9IfUpbnU0cYppc0FRUlQIDCCpFROzABKtRt5x0w1ci7Sx4sIxOI06LnKk+Dx1xXkNMpaMMqZqjkQSDvEFZ2BqHBcHnzEXOb22p0Fw55CAKztcFDhSz7AwkssfIygwGh7OiSPxLmMnVJKghAYfm2EKqmvmTXACut4gum7EdTEp9V4iMsXscT3y5UHN/UdfkwELapykpKVJVstLfENpG8uvGhD/e20QoUFEnQ/ep2jJLLJ8lVBCZE1WYBSwprl2I82D/KHFPLz+6VltCQB4BIs3gYWUy0d6QrKMqrFgdRdr3G+mpiWVJSkmbLloEwagEhxcpcBO93cNyhJNsKLLRENl4UkahLn5nnDWhmAAukubNmt03iq4HNmKRnqDLCnsUvtrtr5HxEGYvjYyWSptCEkubaXIc320iTi7oopKrHv8wjiCmte5B8R+z8oCqq7VKAl0kaXYalwHYs9n/cKinGYjOpCkA7F1k+IDkg9R6xPLpFpSyFdzvlASx8XBbXnHbLk62+ACuqJoJ4kpsCC9/JAvG1GsTUqzBYUm5eXlzbhs13035XFoMFRMQxUoKYC4dr8xmY+QhZU40p8yiWSQMqUE683vvDqV8CM3RhYWHKUZfeSsZVcrkLZ7akq8oMkUqUpdMokOGyAsLAagkeItCw46lYOSeEncaeTHK3jr1EJ/wDMyFHKvOb65300sdfX1g7sV0Nl4BRTV3ACjcgLKd9gesTHsrRe7MIa3Cp2+ZhfNxOTkcZphGoJCbakkakDk3mYkRX0y0OlKs+yUEA9WUCHHX4R3y8MV15F+IdjjneRNChd8xv5ANeF03AJ4BBzONTc6+dwItlN/MtwpWbG00Dx1Kgp9djAtWit3lrS2uiv+IAsbQ6m1yI0nwVcYCs34/IE/Fo9i0qljedPT0Z28+7jIOs7ST4LhyQV2zAqzKUhlKV0a7pF2u28e4XgU8FaxNKZDlkzEgkeY+kFpqJgRkSQhHJD/Ekl4BrqlSjlUsnxVEovJfKX8s1S0V5GkypSGTmTptb57xAmsSOUJ5SEB3I+/WDKLDitVkTJnmw8gLw7kok2nIfYbXEXToNyGbwg2rxXOQBMGbnAcjs/NV7Usy0/3eVhzh7Qdl6RHtZs41JP0gLqEju2zWnw6cAF5kEasC6m6AxBiXbNSRkleDnX9opXb3F1yppTLmKCXNnZmtFYo6mbNVZQHNRMWeTbYWty01HaZSphC1EeJ1hXU9olrJEtxl1O3rAVTL5gzFc9vWBVUwUOEH1+kcp2BoOT2oILOYLlVImNmUz87RXaXC8xIJIOvgOp+kEd1KQQVTgG5KuT4Rzl6OSG2K4ckMXc+kSUjMHLEDZX7fdoGkThNS8s32e3mSTp1iEP344jlSCCtJBSo729ORiMpeLKJFoo5wBJJOmo30+H7QYrEErAQUAdUi+767MYrkhQD/im2oIBHqwI8YMoyog8SFDVxYi52JPT1jPJNssmkhrX4cAgEEJcsBqXdhoGhTWUijwpeWwcqN/ppaxf6Q1k5nBHelYSwCUhaUmwPtXI9N4AxavnMUKpypWZgX9AEhSig3u5/SGhq8iy0gEqjaYFKJKfzH3gDuq7nW3Sx5z1KUkMpaglwApQJLAhwri4k7ag8ucMaKprp8hAlU6MhBIK6gXsQogtYOs2exN3aFsyctOV5cpBVwkOokqu5ymUGIbZgGF94dTt7iuPoFmmb3wBUgBQeySSWLqIBN1ekEVqBLAWCFrUGBme0B5kb7CPV4EooStRUSS6MpSgEspNgCFEkdTzYBo8VhaQjilIJJsCMyn5Aka8/wBoPcj7F0S9E8qvVLDqmJB/ICRrqCGd/B4jq8QUsZUSioncgJ6+0tjA8ijmJzZUy0sLAJZjfUgMdIklSVISrvFsSoZnUOEWYJBWA19XeBrhewdMqDJS55l+wgEENxE28rfe0VvtJWzQoSyA35srON2b0ckxahSLLATVANdQAAP+4sBq9gdIhmSZMnMUjOohnVNKr89QAfIQnfjdLkbtSooScVSAQpD3Z0Okt1t9I9QiUVBSs2Ulrp5kbu3rDLE8d4SmZlCQ5yoCfAgsD8bxGJYmpzrSUpB1SHIOovdTAEXi6tfgi6f5JP8ABkOrJNWFhOYIYENuyuYcFm3jzDsEVwsAAvVRJCU3943D3FgHvYQrm0xDqQVrGlzfXkQ/nDejq1SkkpzS1aEgkpI3cs9w/E76wZOuBUk+RxhdclAyqX3wzMkBlFIBZ35HXwZjeHNJNmTM/AUsRkzEpd2uSb87awjo+1qUgvSJ6rlDluWBPrB8v+ItOeFcpZszJbr0vr+WM03lvaJeMYVvIkmU04FnJ8c3j1+cZAiu1tEdaYv1UH8+GMh/9T+n+wtR9hqTYeEKa/6x5GQy+w8vqeYRqfGOh4QWllraRkZEsvI2IImrIDgl31jbFQyHFi2oj2MjOypxrtQsme5JJfeN6DcbWjIyN8fqjI/swxB4R4xthXtevzjyMjgsS48sicwJAvaEkqWO/SGDcm6RkZFCY9qlfhqGwStv+n6mC65RAIBIcbW92PYyJrkZ8FeTUK7tRzKcZWubXVpFkw+Qk0wWUpKn9ogP66xkZDzJ+S70s5WSXxG8svc3YFniXC5YKA4F58tJtsc7jwL3EZGRjyG5+A7slOV/NVCcxyieAA9mKSSG5PeFn8QE5Z5KeE5Elxb3m26WjIyAvsB8idQYzGtf/wCJPziFE5RQp1E6b83eMjI7wH/ICqpXlmDOpgW1OmVUF9kU5kzc12ZnvzHyj2Mh5/R/8Cr7xGeNTCNCR4FuUVavmEruSfOPIyB0n1O6kT48LH+39IlolE0ySS5Gh3F9jGRkan9TJ5I585TSzmLk3ub6a84nXMP4lzwu19LK05RkZCLwMCzrpSTc8zr6wIk/fpGRkWiTlyGyJ6svtK33POMjIyAE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0490" name="AutoShape 10" descr="data:image/jpeg;base64,/9j/4AAQSkZJRgABAQAAAQABAAD/2wCEAAkGBxQTEhUUEhQWFRUXGBwaGRgXGSAaHhweHBwYGhofGBgdHCggHBolHBgYITEhJSkrLi4uHh8zODMsNygtLisBCgoKDg0OGxAQGy8kICQsLCwsLDQwLCwsLCwsLCwsLCwsLywvLCwsLCwsLCwsLCwsLCwsLCwsLCwsLCwsLCwsLP/AABEIAMIBAwMBIgACEQEDEQH/xAAcAAACAgMBAQAAAAAAAAAAAAAEBQMGAAIHAQj/xABBEAABAgQEAwUGBAQGAQUBAAABAhEAAwQhBRIxQSJRYQYTcYGRMkKhscHwI1LR4QcUYnIVFjOCkqLxk7LC0uJD/8QAGgEAAwEBAQEAAAAAAAAAAAAAAQIDBAAFBv/EAC0RAAICAQMEAgIBAwUBAAAAAAABAhEDEiExBBNBUSIyYXGhUrHhI0KB8PEF/9oADAMBAAIRAxEAPwDs9MpJukgxNOnJQMyiwG8cllYrMIYrJHp6EfpHk6umG2dTcntG+P8A86Xsi86OnTMXkEEGYGa9/qIoeOT5GZkpLBXDMzOotrcvbRoQERFUzUoSVrISkakxqx9Gse9kpZbGFZUIISGLptmFn6QCp1qHhZ7adTA8ipTMTnlqChzHx849JMWUVWwtnk6QG1vAakEaQYJxG7PGhvCtBsXrBOsNMPUZYSElJJINtQQbAnfnePJVHnKQMoJ3JglWDTVJZOUgGzFsx6WvyvGfK48NlYJ8otFLR1FQQuapK0jRiGffK27dINMlIKiqUSUlIT56bX8tIquEUNYg/hpmOAbOAx0GuhixYPMmysyqiVNWXd0lKrsNW0310tHk5sdPZo2Y5bboKqqEZQSCCQxA58gPjFdxGhya2JNt/WLoqaqYAp1o0ZJQA3rq7j0gU0kjvinOkKB4s2pJuwEZE2mXdNbnMMbkXsISzKU8o6hjgpsuZIzNs3228U3FJyCfwkH9Okacc7XBCcK8lZMiMygQSumWSbNAxkERdEgecsnSIRKhgmSYjVKggBMsbiXBCZUbd1HBPZKLXLRqJOY6xv3UepQdoU4dYLQych7xeXl/4jyhTKE0DNw8zC6XTq3gyVJc8Z8om4c7jauFRaKuuEofhlJWGAUzgc2HPrCDGsaUVA94VFrsMrnnaCEYaVJJAUQIAqKFjdniWLFBP2ymScn+gWgmFcxNgkbn6qMWDE8UCSUJmEoYcKCSD4kwjmyACzv4QbQUhUdABzMUyQi2pPwTjJrZG4lqWxloYwUpSpKWUQH1ADEwdUKURklsBz3gROCLmEAAnyiLaf22Q9NcCeZiAc2jItCexytykdIyF72H2N2svo1VKBZgPJ/rFPxTtmhCyiUjvGcFRLBxawu6etoP7SdqTKWuTLl8SeEqXpt7IBc67tFBCAxf78I+lz9TXxxs8vHC95BFb2lqVk/iKAJJyp4W6Ai7ecCTKyYsgLWtTX4lFQdm3PWI1y/eFx+rR6mWdeh06NHnylJ8s0JJcIOwrFZlOoqSHSTdJJYvv0NtY6LhswT5aVo0VsdjoQfOOaIlOL6DT5x0X+GOIy0qNPMyDMTlKw4ezgECxYONtRFsOdw2fAsoKQxOGTHACFEkOAxuOYtcQXhtEniE1IGS5BTd+RJILDUiOgU1PMQgOQvVikJSz6MWfc6QFW4UFJBKHWC+xuN1KYKPrE59apfFlI4K3QkGDonEzBKCAUqdI4eJzkKUqsHZ/hDDCUKShKTNEws4BAdLAe87OCRdtYUz0zUIMsle2jN5Bn+MSSsWUkDM6ikMlWUAp5tY67iMeVykquy8KRZqKYrLx8JSGJZg4s1y59Bq8IJs6sSSEoQEZiri0Iu9z7rnQsYaUuNy1ILqTme728GBePKTGQSeBZvqOL/wIyxk43aKtWVSf2lqQslRSoIezMm9tmfpDfDsYpEoM5IAmHV2fru5fTwEO8Ro0LyvLSoqBLkOE3cnkCSb+UCy8KlD/wDmkICcoJc6/lSRby6Q8s2KSrTX6FjjkvIFiOMUpCUEABTElJBueYS9onp6KmOXKzq0B1t01iKfhVKkhpLkEnRiWY7kFXygqfMSpCFd0pYBBANjcFNwdBfeJScX9bLwUlyCzsIlTSoIRlsXUdrbjUGKlX9mihbPF+o6lLJGXu818quW/m/2YKNPLVxEAjrz3gRlNcBlGMuUcsk4ES/SBjgxMdYRhMvVmHLnEFVgKdU28vk8P3ci3oTtY+LOcUnZeYsslOsF0/Yuap2Glj4x0gYeUjhVltqdhu3WJaaWEJypJLXKtX5uecFZMj52A8eNcbnLkdkZhWUkBLak/d4L/wAo5UBZch9AC8dHQkPnIFxqber6C0JsfrAEZe9GY6hJa3IfrCyyT9jKEPRSK/DzKLBBvuYAnSjLJBYn1i6dpMzS0SwEjKHu58zs0Vasw4rW0t1ndofFO1uTywS4PKPvpls7J5Ow9IcL7LlTZVZiRteCOzPZRS7rOh0/WL/h1CiUMqd/u0LJty+HAu0V8uTnaOySks6YsGHdmnDlm8ItpZIJ0G8I8S7QIYpl5idHFvSGjiyZXQvdjFbI8mYEhBBskbksH6RAnG6WXMXKJAUhKSTq+Z7BuTD1irY3iWVOefMIS7BySfIRzRfaJqlcwAqBDAFgwvoVFQSQLb72h59HDHvJ7iLqJS4Ouz+05KjklAp2fXzjIoMr+IBAAFLIb/f/APaMgdvF/R/J3dn7KXWVBmKzqU5mKJfmdX8I9qacZQPBoFonKpYLZUS8xPK+X1caeMGKmhkqcXysx/MW+Af0jZHJqtsi1QOZLJCX6m0YKYgAlwPvaCQHWUhiEjiLvvYePSJDKGjD4/Zhk03sAD7zLpDDDqzu1IWmykKCg4s4Y/fjENhfS/3rEJnAqPV+W7fpBoNnY8E7YLmISZawWDmWoglPMc26+EW7C+0iJhImAS7ak2PPwj53wyvXImCamxG3Mbg9Gi103bhJWe9lFMvbKcyh4uwPk3nFHHDkXyVP2JcovY7cJUqaMwII5iAqrCSTwgAeA+scnpv4nrlrKUyQqWCct2O7EjLq12g6X/FharFK0csoSX9TaMM+n3+LNMcrSOhnBHDLSDzVv5Bojp8DSg8KyN2Ys3XaJ8CxJNVKRNRMzj3gBcFvZUB7Kh5w0ylRuC3pGR2ti2ryVjFVzJYOUKAZrac35jaK9S41OQVArzONC/TQvbSOiVMoZWVobWhFW4dTu6hlc3JcEWswgRaSpoa9W6YLJxKYWMxIAVZ3+V/ODULT3bPmDDRwL9dTFRxLEDKURLzpR4g6crwnHaFb/wCqsdCXhl08nuhu/GOzOiigOZzNWxAsNfNTP5RP/JAqfOst7puA1wW5vFLR2xXsws3P9IOqO1R7tORTKOrt8P3jljmtmjnkg/JcpByhg5bmfqYMlJLXvzjn5x+ZNSAmYUqfmBZuQEGntOqUoJZ2F7k3h46k6oVtNXZdJ0oM5BIF2H6bxs1n0HX9IqQx2dMLy0sNSxc/sIYGkmzShWZRQTxJJ0OkdKdPgChfLJ8XppZczZxSlxb6WvCGtxyUmYQmSmYlIbMRct1O0N5nZl0BL6qJJ+UDT+zRPCgWG53gJRb3Qze2zFJxxKwppSUknq3jbeJ8DUjMpU532CdG00Ag6V2RPNusM5NLT0iXnLQnqot6DUx0oRr4i635ZNRV6CAmXLXl5s3x1gsSGGZKWUAfaPj7SrmKvin8Q5Eu0lBmHmeAfIk+gisYz2prKhJSGlII9kWKgdiS6vkIpDG2Rkxr2j7VS5aFIVOVNXfhlDhCj+ZZPEAdg8c+qu1U9csJcS+ZQGJ83ceTQvrSpKiFEOOrwBNmDxi6lKPkk0mR1M8lySSeZ/eFk08UGr5tpzhZNW6he336xCcrkMkFKmX1EZCtU5jGQts4c1kpSM4SCPw0gPuDkcoALgur0iPDSTMlpeyEEmzXyk2B1sBvo8XiTgJVMn6SkspWdTkMCMoBdnOVvPeE+B4YyZq2DFKyCDz02GyneGjskn5O8iujlskr4XUoO29zyUbcLa7mCUpBudej/WCe7TmZSXl5gnh4iCAc3ndr7xa5tXTrQJUqmCLJSpWdCVJG5uxI1cnpcRqxOOliS5KLIpc89QKsiQh3L21JtubARvX06UrKEr7xIA48rObGwc229Yf9pcKRTLIlBiUEpClgkkpKiQkKJAIQQ3Xd4raUEqlm+VSSTYjQkC76sDCxyJScXzYa2sECSHA67RHVuA732eLz2Y7PCYUrC0qKXJQXDH3blJB3Oha2ukJu32HSqUiWgqUtZCiSRwi/CNNSdWDNFpwahqFTV0J0S3B0ca+g25axPLkHh5/vAVNQLIDG5F+Iuc5NxzG0NJSilRCjZsxuGA2HoHeM8Mlrcdqi9fwvxdMuaunmXRMDpBPvpL2tY5Sr0i+z5S1zMsucpI911Av6Kf4PHBaFajNQpSi6HVYtqo5dLuGHpHUMI/iXMR/rpTMSBqOBXiTcH0gatm0jv2XShwlSDmX3i1XslTDycg+rQzXQoUm6T1Ci5873MLcI7YU1TaWvKpnyzGSfK9/KD5uHpmHN3iiOQNv0iMo6t2OpVwUDtTTEqIEvKByH1inzaIvHaplKJy5ktQUEoCQDm9pw54RZhYesIsV7Jh/w0EjnFMWWlTDON7nM0UR5wTLoCecWqqwYyVSkrS3eLyuSAAAlSiS5/pbzhhKlUks8c+S/LvEn4AxfWvZOirUeFqOjxYsM7MKUQ8Hq7VUUiyVBZ/oS/wASw9Im/wA+yyOCUvxWyR9YlkmlvZSCvhWOcM7PolMXv0tDgJioU/bBU05ZaAVHSHEnGE5+7KgpQBKyNA20ZXngt2O8UxwotCTEe0CEWCgD1B+UbVeLJGS7CYLEbGK3W1KZqlIqUez76bPEp9RKUtMCmLCl8pi7G+081VhUZRyQkp+Iv8YrKqdUw5lrIBvmOp+t4sdVgSNZeVQZrwsqMJBPGgcr9I1YcerfVY2SWniNAcuglvrmYXdRLHwAFoVYnNEpglShd+EZR8mJ9YdVBTJTxFgNBufAQjmrkKupc4nk/wAmsI1PTFVZkk7A11omAlUtKgLO7F/HU+AhQUAqV47fvB2JVGYgJBSBZN3YcyecJ0LKVMHOaxMZMma5bb0clsTzZdub/wDiE1Qz6+O3pDWenhYE/r56wnmgAxnxO22GRDaMiMr+2EZGihToOL1BST3M48SlEkMlyQVZUpcqUHa435PeLvZwGRKkgGWfaAvdSfMBvu8aq7PTOFYlrIKnByHW2n3o/KJqjCagknuVsCXBBYhQAIHMO/rGRZscuJAjuiHBpQ/mEd6oJlhTzCHY34yD7RNhYXtBeO4j3pVLQpKZS5q+7SCEsn8NFmV+RFyRubu7K1YLPli0ubqbZVOQQWcNZyNo8w7DJ11FJltbjZBLkg+0QzaxXux01YKfosfbOkkU9XL7p5n4YUok5srapCxqco0231gbBjTKq0ImMimeYxILFNyhmJvppzjK6ZPmEiZNlqALvnS5GoCiC6mPMmF+HhSXKygAPlZYLA3sx6n0hVmTnqiOlao65hWI0k2UDLqEoA4cqgEEaWAJ6s4e8cm/ijiCF1J7ooIlgJKxZThTa5mVdjpaDkrl5ElCgriJICkvdwB7QG/U+sV6uwSbMWpXckB2SlwnwIc310jXPrLhUmJ22naQVS4+pwyEsCxYPZYckublncmCjjaMqswQcyiHyIFlKAASQkEAW5NfrCMYbPCQ8lTJOoAJFtTlJvvA9NPWAbgnTTqk/O7xCOZ/7WNTfI9kVstR4UWa12s5OmrEx5PqhxlQYEgADwu4HnCGtUsTCQ7DKz6NlS59YxE4kXV0bYs+vkTDPK9J1bljnVQLFuTN8BDLDu1lTJ/05q7aBRzgeCVOBFZkK/Dd/Z3vt5RLPUES7XOx59YC6iKdHV5LhL/iFWKS4ne0NciHt/t8YW1XaKoX7U+aoEhwVqbXk8VjD6oaGw5dYLnAhn8YV5YuLT5CHTZpLElz1jVJN+Q/aBVVLG1+o+7RumdZR1fb73hO9JcHbeQ2XMv+toNVPMwslRIGma1uZaFEhBUB9+ZhlKWEJeD3U68s0YsLk9TdIscjE000tkXmKGsTYTjPdyZswgFSuFzcl9d4o86qJU5MFVFW0tCerxzhSSvdvc0a1Jt1slsdDq+0AVRy1BPsljeAJfaZExOVaSVJ0LxX8PnlVMtHiR4i8JO8ILu0djl9o3umGcVHTKtmi2/5lyk8DH+79oX1mPqW+ZRSDsDb4QnmLzAG/jGqEHnlMdkyqcaYiWh7G09Gc2fxe31hfNksWuT/AEuYODJNnfnqn01jYlR4lEBJ0beM6yuBOaUhVPOUXA8zp5QNSLdW9+Qte0EVIDli/wAYNoaAC6yUndjYcrakwssqUW35J9pt0hVVp2duoBhNUIAe7nwi0YhTpUCElj8D5DSK/Np1EMAYv07tWTmqe4uCPDzjyDhhy+XzjI1Widjr/E1ZSQuYVO9iUpA5uC73iWVjU1zcrDat+tzfzieVhaRYl25j9RfyiMyEAtd9so21Om0ZHoa4Ipks3E5q3SfaGoBc68vMQKuomHimA/N/NrRMhcpRygqzbqYPy2DmJJSAEgKuAfeu/X5QrqPCGsVzcQVdgWbY331A1BiakoFMFIPtXyhLt8YPzC6QgEGzG20eTanK13b3QWfxL3h45a4icpUCzsPms4QSLvwgG2rsPCIZmDzFaTDm/JmcnUsLsYImYoRdKEhxu6iPMmBZmKzgzKyg7JZFrjYC1z6w+rLLwkPqYXhdBNlzHmrKUpLs5zHRujPB9X2iQlRLKWk+6UpIHUOHv56QgXVLcu56HQt53IgUkF7lzrvCyw69pBWRocy8XStWZUiWJfIAOeRIcEWYbPfy8xmZJISZKU3WEHhUAMznctfLCNi4bbnBUpZHtkquCwFnDt53PrFo44xVJCyyNjBdWmWllyQptwo/G5cQzp5EuagcDNZrlvAg6W+MISsEHh3328bxtLSsqSoabAOPgIz5cKl9dmGOT2P5+F5FDJKlF7Wfys+sSy8I7xOZSDKNw72La2NxE+H4fMQxmTkofYuVEPultIsuG4cFrQoziySySlJ4nBCQ6Vl+IAvzHWMiw53JL+f8FJKTacePP6/BTZnZmapR7gBaRyVmL76Rqjs7Ui5lKbwtt+0XbEezsxbKmTyhNhmW40dmSD9InwnC0SZSWqVzMqgo91Le9tXV/SPhG59PkUa1W/0GCiuf7lJXSKTw5VeLH9NBA1Ql2SDcbEMfO+sXLGe0NM4Sgzs5JSpZZOrAZkgG3UXHWF8vDzWAkqmy0pB93MlR/uMziDu1rchEodLlg9V2/wBF3li1pRV1SCNX9IyYQVeEMcaoJdKA/fKWW/KhN72IzRW5mK3VwgA89el7RTtzUrBrWmi24HMu2z38xCuppyFkWsSL/pHmCVmZJvy2A+UGYq2YqfUJVrz/AHEZIao5pfk1TlqwL8AkhIdmWo+npEy6Un3WHV7+resKJ9cTv99WiSnWhepv4kfSLShK7syKXhjKalmDoAe/ENPAXaNP5ZBU6lLV/aMoOvPrEfClmvfq3mYLVLyuRl/4/V+RiXbiuWc7ZFKYOBKSk2Y5ifV4yZUt7W+0YqanQJTb71sDGmd1e5o12+Y8IqsMGLrceDyomBJSybm9gHiIJzh1ZfB7+YgsSFzC0sFRa7EEeVh84Il9n5jXShL6OoAvzZLiLxikJJ3uLClAs6h5f/mPY0m0KkEpzu39cewe5L0JQbMSW2t6tffxgWZThQOVSiPM6dYnVVEFyQOgHXxgBdWVM+YaXu3z0jHFSvYzniaEJN5gSrrfy5MzbxNLmZeEqSU8z9ATp1gESg/EDcczbbqevlBEuoDFIBcaX8fg7a+sWasZG9SCoWD2u1xtzP2/SBkSFbIDf1a87Xf5xk2pvooF2Jci/hsLxPT0M0jOhBIO91PztFIQfCGoAm0ZST3jpGotz08Yi7gHickcjpDVc9k5VE63GSwPhtHqSguwIAGuzfpHPI4i2/Ar7lSi536QdIwtSkulJUBqpILfCCqGZJ7xOYFSTul/R31h4uopwyhL4Q+oJvZrEsdSbxyne7dA5KsrDiCzEHViSNbjkdI1VStrb1sYeYhUpWXlpSLDh0fxI0309YBp5Cp/CkhK0nQqAvyZTG9m11EdqbfxdgSAVYfbdKuu76EbwPJJQsDQi/35PFuw3s93ivxFLGU5WICSkl/aBd0lrEcoix/DJNKG7vvFnVSlM3JhmGt9o1YsbrVIZor9NXqXNJUbbE6evkIvXZqRMmpKULSkpWFXPP6GKVIre8UlORCUu4y5knxcKjo3ZPF5cu0pITsVElRPmomNGKPztD38RrVUBKHmTUhIJJDZvLyeFVdXd3l7tRIDMwbhOoIEHVfa5ZKk5mZ2aKbi3bGcmYAFly2t/gbRpnSORKMiicwUJiSWI31F3HSGeH4fUzpYGWYjX3WBBby6wkm9tJxUQFlrdICxHtJMUxKjqd4mmluEvWIUrSkpNMqbsSpJPg2wirVuHzksJVOEAXPCN+b3gPAe0qzKWCoulxrsdPrAkvtVMTMBzAuGOl7vAlpe5xN/KBRJC0JUAXABH0gbE5ZKEnNo6S3qPnBuL1aiUzE89d2PX0gI16ilaWc2UH6R5/VYlGeo1YZtwcSv1EnKXKvhB+HYgUIYgMOf7RBWVGdIzJ8GFn+3vEEw6DJbe/yjmkRGtPihmKyq0OzawYqcNNEtyH6l4SyKZZbIlSW0Jb4EtBiaeYFBSly+ZBW49Eu58HiWhXwGwyVOSd38SH9Ei0H/AOGMnvJqwhHUEqV0Slx6xHRKZN1pT/Ska+LgMNdY2mKQfaGYgWzEgDU6NeJqWRPdUhSGRXLSpRk8A5uzgaW28o8qKefOIzKWonRyVeiQLR7MqR7uVT8tb8g457vBFPUbIcHfhT5XK/N4ehWKlYNNf/TeMh1/iaxb+YSnpyjyF0z/AO/+h2AJaT+XQWIVzazsedo3/lkkcSfgS3P7a0Jv8Tmp9keDP8zBNJWTF3Ucvw0/a0SliktyOkZKkpDt8AB8PWI+9lmymOm9/mNuQiBJT7KlurWzn1t9YlmU6T+Vw7trz5awqjXkOkk/l0MWNvE/J/u8SKlFmC25C43/ADAQCBLDlJJ6AkBt3fqYczcMyJSQbZXPELHkXNzDVkW8WxUJZ1OolwlTixJL+hN49VJTbOo20P76QbOSA3Erd9B6Nv8ArEUuY5ZKkkDbUB/PX72hdblyNpBxImn2VpKB6foY2TMWkuXI6En4CN6msMsMS43IHx8IDnTpxAKFIIPsqsndjY6+UGEJT8DJJA+IzGJWl2JGxsfSCUVaZibDiy3OW7eIvY+UMqPD11EtjPDBs0tCswJOnDzOnlrq0kjsaAu4m+BIQdtSbAX5xqjj2VgcfRDgWNzs6ZSyqaAwFipQvsdSGextF1xXsytczvJUsTlZHKVpLKZmcGwU2h8oCw6joqdbqIl8ypfEziwF7nmLWjoWGT5CktLStQyhlKzEMdL2jVGcEqkFQkc6XgkmYCF082RM0ypQoN1DDKRBXZ7sooqITMAv74y+FnJi2YjSU5crSUklikKVdi2yrPtElJh0mVl7unylnzKJ3vcLWM3xhscoxdopKLaKzM7EzApSlzB/t4or2J9jcywUKKvJvrF+qMclSQ60y2IPshLuCx9k6B93e8c47YdvZn8xkp5iUIyg5spc5vDlpFpZXXAulAc3sXPBKrZQXJJZvWBqjs2oICphIA0Lhi/IworMcWq8yeZh8i3msFvAQvm4mfdWQHfKNB4AMPQRPvL+k6i14DhMoZg7A6kqv4tG1V2SQFpyzUqvoFpe/R3irSJ2ccRL6j9TDfCsOnTFo7pKncEKKCRY2uH3bbSB39qaOovGEYYVAyypKSDobuPWEvaKjMiaMvslwWDaxd+zuC1aDmnd1NBA0QMwPQ5R8YbVk0FLKSMv9UtAHqQxhs+bFkhppj44yi7OC1M5YzJKjaFxnFiNo71UdmaNRKliSNjwJF+reUcs7RVVIiaUJp3SLO5Q/hc7xlSaQZLcqBXeC6WrFgRd4Y0+DJqUFVPLIUkscy3S1un1hdW0a5Ssq0IBH5WU3x+cHlCDdFaQQM31+As0GyshDGaGdzwKJ9R+0IaZaSDw3axZvhziday/CW6A/SFaBY5/m5SC6DmPMoYf+436MIhXVBfuNzOYB93ILvCxAU9/mH+MTGc9n+DNa7nTSF0rwwMZpKRYiX/ySfiDGQrSg/nHr+0eR3b/ACzqHy6e5dm3cediDtCubSoKxkfU+Hz0jetpVSpt/ZDpKX3uCOUbUEwuTkKtEjmNg7ffWJ8boo4m6MNKS7py79fPnaDpVNLJc3tdgT5cng6XJYuQUhv7h5qdg3WIaidLAH4gfmoqYA/2g84g8kpcBcUlYSooSkMHLbi3nb76xBMlOHNru4Zh6+cSjD3RmTMQs8kAk22d3+AMBCaUm+UcgSX6W5aaQrxShyZpzd0jY0GrfRtvtoBrZiXYkJszDhHkP1iDF66ZlKlJJSk3OgBOwY3LwgqqkzPZCiTrv8opjwye7GjXI/TVywppkx0lrkWF7g5bm0RVM+nJeW8wlhk7tVg9yFhQI1+UC4P2dqZ7CTKWQdQx23PLWLx2e7HV8ogsoH+skt5GN2Hp64C5G/YHBgCZ8wqp0/lWM+ayhZPtAMd9Yuquy9MCqpmK7wLbgUMgfayTfztC6Z2WnAhU2pU5vle3z1iavl558lMuapakgskJ4QW1Kn8Y1xw0txbC5mF05SBJpnUq5ZItbmRdhAkzA1oBVkW1nST12SloeU9FUFOUzEpPjzieQmfLd1IULCxeG7MPwNqYqXS1GQmSgS+qxkBv18NYTTsLq1LTMXOlhNxdevOLnis2dNSnu0va9rb6wnmYAuwK18xpbUkDpeOapbUFFOquz2nezSsAG0sEuFEnQOfhtFWxDsdLmF5f8za3+isEt1WlI+MXDtlTmWSZiilDBg6/gmUkn1Mc4nVdJMmP/qAarnd6R4D8Qkk8ikaGM8pSbodJBFP2dCZiQKWfNc3MxaED/iFEHfVosK+zOQFcw00oGwOXvC7s2VWqtmS92ioYhTpkEzOAAqJRkljhY6O7hj+a9oc4BUTJVSJxSnhQEpJuA5DqDvc6eccoNgtFjwagQ6iTVMGu3dg3AOUIAItcg2izYbh8ma+Za0pSBlzzVKCmJI4SXe25ik0PaBRmGZPnJWMxdAe5fTQDLqLRc66ilzkp/lJZSpszJOvQvFoYU0ByLEcFkTj3gmFD3stTOf6cxAEAYqqTJSkKykJcAIsQxuytdc0B4TgdYUDhKWBFz8oGxTsrWTrhI1JueY/V4o8UF5ApscYZjkrITmKhmy5QwKXJZ1NxA2Gg1EUjtjVzpk1pUiXMbR0JL6b6trv6wTh/ZCplqWJkyWkLNgVs2mx6gQfifYdedM1U8JKfyXsx3fkYR44UHUyn4NjNXIUpkU/ARnTnSgh3tZQBJ4rHMbaWh7RzKSpQtSUy5E7XNMYoKjyzEZrjVuUVLGcIpEBk10s8RJcOoq6sSGv0d4ykpJCpbTKlZZndPP8AKHNhrGeuUHgYYlgQuFrSjQu44rbF1fSEcvDFHhlkBJu5Lvzdh4womTSF5ZK15c2uXL56kPDetxRkkhxl0BvoANeVonHHYGyGmw+YpXtJZ91JHnrBKqYofNMlFT6Eu3TKEEPANKiau6UBRJuUqzOb/lJEFTKFQYhKiAeITQB5Ac9Y5wiDcmk4QtSQoZb9H+L3jIIlVktg5y9GSG6NltGRwRoaWSAnvKmYoOTlUFvq9nS7PzEKsTxTuiUygUIOgUTmPmwceMBTquUGVMlZ2s4WFPq7BwdebaQN/ib+yhISNQoMSL8rv5mISx2qore4QMX2BfoNPTn1garmpUXuOgOvwaBqhiRo3PQa8j9BeJ5pSkNmBJYsNB+sCMYxeyFkeIxLKGStVxcfvvEC60qcEny1iNUlOoVu3Mk9LPBkjCUpI7xycoU18vQOLkltB+8aFCyTiiOTSKmjhCpyhZidNP00tF27LYFMXwTaRT+6sFhpzUqxc6gc/Pb+HslKlqSinNw5IUx0s5Og6ReKOdMC0iayQD7KVAhuvytFYYZPwC0Q9mey9bThlhKg7vmc/QfCLBV1NSJZsAW4XUIF7Q46AyJasqmG7AchCXDO0CRMWtTLIte4fo7+sa4xcVVA5NTg9SR3k2akbnU/IQ6wqiKcrzXBD2DH72jEdqZZWAwc8iW8WfQQdIx9BZsrjc6wVqQ1IHm08zO0tRVY3PXcx7Jp5kriVfnd4GqscUFLBIs2nrFXxPtQSwdr7Q9+wUXBeOm72sbRWMR7XKScuYtyeFAxIr83hHiWGzpijkSY6dVsgIdYzjYnSpgBLkPrZv1BjkldWLWo5lEh9Hty00i8yMHqABmDcJBeF8vssrO6zlH9I59Yx5PZRFfRTzJksBKVG408AL3/AKRDREiaEq1DJAY/NhFmwrs1JlkKWZimuxUQIf06qOWktLfNY6rHxV8o6El5OaZzfBsMM2YxUWck7D1Mdj7OqQg92iddIu457WP0ismjpyCmXKmBJ1UhRSfQOQIbdnMNlynWEKJJe6iv10Dw8M0IeTtDZY1Y/NllSCCb2IuIT4pik8MqXnB6PDtFVNb2OHwaIkYuxYhzyBNv+ukdLqMbG7ckB4Zis9SCVyyom4MxJU3hwkiFtfUmYsd+O6Wi4MtMw6f0tle5vFjq8WWU6geByn4QsViAbimEnk5PryiUs0fAVB+SuNTJJ7tEkubrVKZYJLXSWDdflrGtbKDEp7hQaykSC+pG83KdHtDGvxQhwBw6laXLf7U79DFGxTEpiCuWhImoXdXEQpzc3SXA6F20iN3uFpIYYquRMWkTqlSGF0ewktsHTlGuocdY87mkQEqCk6bqC1dGuWcbtFXQqUADLEyVOH5wlaTrYPdO3uxPTSZJDzQsKBvkygl9wkqDbbQdxGy01k6jWwm5CRp/pqb/ALFtokppQLCUCU7ZyE67AiU//aK3IpJISVSlzUqsNLnewSdI1VidQlTJm6bqSx6a6QtXwcW7+TA/L/6sw/GMisf47N95MlR3JAv/ANo9jtLOtFYpKpRDABR2GlifvWDpGDTJqxlGbUgOwYHck2Daw3wzC8qx3aQA+rKKgNyAco5Molr3h/T00ySRmKACrMCVNMP9wSWszDRoRz32KaCpYpgK0kZgkFrBCnHRrxJS9mgUguVE65SGT4s5P3aLjX0AmJKVBanu/I8+ZN9bmFuG9mUBQOZZILtp8WBh42+RWqEFPgKndAUeQY28SenzjdOGVBmISxzO6rHX9g/rHV6DBkrVmWUuS5BJ+Qi+YZQyZSRwpChuzRqjSRJxbOU4NhFVJk8EpbqNyxETSqSoTMJUhWwFto6//iEvQEH75xItSSOb8g8VWevANBwvF8Mq1rKsig53gNeE1MtLFJL3juNRKQC5cdFEF+usLqmsQHCikDyJ9IfUpbnU0cYppc0FRUlQIDCCpFROzABKtRt5x0w1ci7Sx4sIxOI06LnKk+Dx1xXkNMpaMMqZqjkQSDvEFZ2BqHBcHnzEXOb22p0Fw55CAKztcFDhSz7AwkssfIygwGh7OiSPxLmMnVJKghAYfm2EKqmvmTXACut4gum7EdTEp9V4iMsXscT3y5UHN/UdfkwELapykpKVJVstLfENpG8uvGhD/e20QoUFEnQ/ep2jJLLJ8lVBCZE1WYBSwprl2I82D/KHFPLz+6VltCQB4BIs3gYWUy0d6QrKMqrFgdRdr3G+mpiWVJSkmbLloEwagEhxcpcBO93cNyhJNsKLLRENl4UkahLn5nnDWhmAAukubNmt03iq4HNmKRnqDLCnsUvtrtr5HxEGYvjYyWSptCEkubaXIc320iTi7oopKrHv8wjiCmte5B8R+z8oCqq7VKAl0kaXYalwHYs9n/cKinGYjOpCkA7F1k+IDkg9R6xPLpFpSyFdzvlASx8XBbXnHbLk62+ACuqJoJ4kpsCC9/JAvG1GsTUqzBYUm5eXlzbhs13035XFoMFRMQxUoKYC4dr8xmY+QhZU40p8yiWSQMqUE683vvDqV8CM3RhYWHKUZfeSsZVcrkLZ7akq8oMkUqUpdMokOGyAsLAagkeItCw46lYOSeEncaeTHK3jr1EJ/wDMyFHKvOb65300sdfX1g7sV0Nl4BRTV3ACjcgLKd9gesTHsrRe7MIa3Cp2+ZhfNxOTkcZphGoJCbakkakDk3mYkRX0y0OlKs+yUEA9WUCHHX4R3y8MV15F+IdjjneRNChd8xv5ANeF03AJ4BBzONTc6+dwItlN/MtwpWbG00Dx1Kgp9djAtWit3lrS2uiv+IAsbQ6m1yI0nwVcYCs34/IE/Fo9i0qljedPT0Z28+7jIOs7ST4LhyQV2zAqzKUhlKV0a7pF2u28e4XgU8FaxNKZDlkzEgkeY+kFpqJgRkSQhHJD/Ekl4BrqlSjlUsnxVEovJfKX8s1S0V5GkypSGTmTptb57xAmsSOUJ5SEB3I+/WDKLDitVkTJnmw8gLw7kok2nIfYbXEXToNyGbwg2rxXOQBMGbnAcjs/NV7Usy0/3eVhzh7Qdl6RHtZs41JP0gLqEju2zWnw6cAF5kEasC6m6AxBiXbNSRkleDnX9opXb3F1yppTLmKCXNnZmtFYo6mbNVZQHNRMWeTbYWty01HaZSphC1EeJ1hXU9olrJEtxl1O3rAVTL5gzFc9vWBVUwUOEH1+kcp2BoOT2oILOYLlVImNmUz87RXaXC8xIJIOvgOp+kEd1KQQVTgG5KuT4Rzl6OSG2K4ckMXc+kSUjMHLEDZX7fdoGkThNS8s32e3mSTp1iEP344jlSCCtJBSo729ORiMpeLKJFoo5wBJJOmo30+H7QYrEErAQUAdUi+767MYrkhQD/im2oIBHqwI8YMoyog8SFDVxYi52JPT1jPJNssmkhrX4cAgEEJcsBqXdhoGhTWUijwpeWwcqN/ppaxf6Q1k5nBHelYSwCUhaUmwPtXI9N4AxavnMUKpypWZgX9AEhSig3u5/SGhq8iy0gEqjaYFKJKfzH3gDuq7nW3Sx5z1KUkMpaglwApQJLAhwri4k7ag8ucMaKprp8hAlU6MhBIK6gXsQogtYOs2exN3aFsyctOV5cpBVwkOokqu5ymUGIbZgGF94dTt7iuPoFmmb3wBUgBQeySSWLqIBN1ekEVqBLAWCFrUGBme0B5kb7CPV4EooStRUSS6MpSgEspNgCFEkdTzYBo8VhaQjilIJJsCMyn5Aka8/wBoPcj7F0S9E8qvVLDqmJB/ICRrqCGd/B4jq8QUsZUSioncgJ6+0tjA8ijmJzZUy0sLAJZjfUgMdIklSVISrvFsSoZnUOEWYJBWA19XeBrhewdMqDJS55l+wgEENxE28rfe0VvtJWzQoSyA35srON2b0ckxahSLLATVANdQAAP+4sBq9gdIhmSZMnMUjOohnVNKr89QAfIQnfjdLkbtSooScVSAQpD3Z0Okt1t9I9QiUVBSs2Ulrp5kbu3rDLE8d4SmZlCQ5yoCfAgsD8bxGJYmpzrSUpB1SHIOovdTAEXi6tfgi6f5JP8ABkOrJNWFhOYIYENuyuYcFm3jzDsEVwsAAvVRJCU3943D3FgHvYQrm0xDqQVrGlzfXkQ/nDejq1SkkpzS1aEgkpI3cs9w/E76wZOuBUk+RxhdclAyqX3wzMkBlFIBZ35HXwZjeHNJNmTM/AUsRkzEpd2uSb87awjo+1qUgvSJ6rlDluWBPrB8v+ItOeFcpZszJbr0vr+WM03lvaJeMYVvIkmU04FnJ8c3j1+cZAiu1tEdaYv1UH8+GMh/9T+n+wtR9hqTYeEKa/6x5GQy+w8vqeYRqfGOh4QWllraRkZEsvI2IImrIDgl31jbFQyHFi2oj2MjOypxrtQsme5JJfeN6DcbWjIyN8fqjI/swxB4R4xthXtevzjyMjgsS48sicwJAvaEkqWO/SGDcm6RkZFCY9qlfhqGwStv+n6mC65RAIBIcbW92PYyJrkZ8FeTUK7tRzKcZWubXVpFkw+Qk0wWUpKn9ogP66xkZDzJ+S70s5WSXxG8svc3YFniXC5YKA4F58tJtsc7jwL3EZGRjyG5+A7slOV/NVCcxyieAA9mKSSG5PeFn8QE5Z5KeE5Elxb3m26WjIyAvsB8idQYzGtf/wCJPziFE5RQp1E6b83eMjI7wH/ICqpXlmDOpgW1OmVUF9kU5kzc12ZnvzHyj2Mh5/R/8Cr7xGeNTCNCR4FuUVavmEruSfOPIyB0n1O6kT48LH+39IlolE0ySS5Gh3F9jGRkan9TJ5I585TSzmLk3ub6a84nXMP4lzwu19LK05RkZCLwMCzrpSTc8zr6wIk/fpGRkWiTlyGyJ6svtK33POMjIyAE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0492" name="AutoShape 12" descr="data:image/jpeg;base64,/9j/4AAQSkZJRgABAQAAAQABAAD/2wCEAAkGBxQTEhUUEhQWFRUXGBwaGRgXGSAaHhweHBwYGhofGBgdHCggHBolHBgYITEhJSkrLi4uHh8zODMsNygtLisBCgoKDg0OGxAQGy8kICQsLCwsLDQwLCwsLCwsLCwsLCwsLywvLCwsLCwsLCwsLCwsLCwsLCwsLCwsLCwsLCwsLP/AABEIAMIBAwMBIgACEQEDEQH/xAAcAAACAgMBAQAAAAAAAAAAAAAEBQMGAAIHAQj/xABBEAABAgQEAwUGBAQGAQUBAAABAhEAAwQhBRIxQSJRYQYTcYGRMkKhscHwI1LR4QcUYnIVFjOCkqLxk7LC0uJD/8QAGgEAAwEBAQEAAAAAAAAAAAAAAQIDBAAFBv/EAC0RAAICAQMEAgIBAwUBAAAAAAABAhEDEiExBBNBUSIyYXGhUrHhI0KB8PEF/9oADAMBAAIRAxEAPwDs9MpJukgxNOnJQMyiwG8cllYrMIYrJHp6EfpHk6umG2dTcntG+P8A86Xsi86OnTMXkEEGYGa9/qIoeOT5GZkpLBXDMzOotrcvbRoQERFUzUoSVrISkakxqx9Gse9kpZbGFZUIISGLptmFn6QCp1qHhZ7adTA8ipTMTnlqChzHx849JMWUVWwtnk6QG1vAakEaQYJxG7PGhvCtBsXrBOsNMPUZYSElJJINtQQbAnfnePJVHnKQMoJ3JglWDTVJZOUgGzFsx6WvyvGfK48NlYJ8otFLR1FQQuapK0jRiGffK27dINMlIKiqUSUlIT56bX8tIquEUNYg/hpmOAbOAx0GuhixYPMmysyqiVNWXd0lKrsNW0310tHk5sdPZo2Y5bboKqqEZQSCCQxA58gPjFdxGhya2JNt/WLoqaqYAp1o0ZJQA3rq7j0gU0kjvinOkKB4s2pJuwEZE2mXdNbnMMbkXsISzKU8o6hjgpsuZIzNs3228U3FJyCfwkH9Okacc7XBCcK8lZMiMygQSumWSbNAxkERdEgecsnSIRKhgmSYjVKggBMsbiXBCZUbd1HBPZKLXLRqJOY6xv3UepQdoU4dYLQych7xeXl/4jyhTKE0DNw8zC6XTq3gyVJc8Z8om4c7jauFRaKuuEofhlJWGAUzgc2HPrCDGsaUVA94VFrsMrnnaCEYaVJJAUQIAqKFjdniWLFBP2ymScn+gWgmFcxNgkbn6qMWDE8UCSUJmEoYcKCSD4kwjmyACzv4QbQUhUdABzMUyQi2pPwTjJrZG4lqWxloYwUpSpKWUQH1ADEwdUKURklsBz3gROCLmEAAnyiLaf22Q9NcCeZiAc2jItCexytykdIyF72H2N2svo1VKBZgPJ/rFPxTtmhCyiUjvGcFRLBxawu6etoP7SdqTKWuTLl8SeEqXpt7IBc67tFBCAxf78I+lz9TXxxs8vHC95BFb2lqVk/iKAJJyp4W6Ai7ecCTKyYsgLWtTX4lFQdm3PWI1y/eFx+rR6mWdeh06NHnylJ8s0JJcIOwrFZlOoqSHSTdJJYvv0NtY6LhswT5aVo0VsdjoQfOOaIlOL6DT5x0X+GOIy0qNPMyDMTlKw4ezgECxYONtRFsOdw2fAsoKQxOGTHACFEkOAxuOYtcQXhtEniE1IGS5BTd+RJILDUiOgU1PMQgOQvVikJSz6MWfc6QFW4UFJBKHWC+xuN1KYKPrE59apfFlI4K3QkGDonEzBKCAUqdI4eJzkKUqsHZ/hDDCUKShKTNEws4BAdLAe87OCRdtYUz0zUIMsle2jN5Bn+MSSsWUkDM6ikMlWUAp5tY67iMeVykquy8KRZqKYrLx8JSGJZg4s1y59Bq8IJs6sSSEoQEZiri0Iu9z7rnQsYaUuNy1ILqTme728GBePKTGQSeBZvqOL/wIyxk43aKtWVSf2lqQslRSoIezMm9tmfpDfDsYpEoM5IAmHV2fru5fTwEO8Ro0LyvLSoqBLkOE3cnkCSb+UCy8KlD/wDmkICcoJc6/lSRby6Q8s2KSrTX6FjjkvIFiOMUpCUEABTElJBueYS9onp6KmOXKzq0B1t01iKfhVKkhpLkEnRiWY7kFXygqfMSpCFd0pYBBANjcFNwdBfeJScX9bLwUlyCzsIlTSoIRlsXUdrbjUGKlX9mihbPF+o6lLJGXu818quW/m/2YKNPLVxEAjrz3gRlNcBlGMuUcsk4ES/SBjgxMdYRhMvVmHLnEFVgKdU28vk8P3ci3oTtY+LOcUnZeYsslOsF0/Yuap2Glj4x0gYeUjhVltqdhu3WJaaWEJypJLXKtX5uecFZMj52A8eNcbnLkdkZhWUkBLak/d4L/wAo5UBZch9AC8dHQkPnIFxqber6C0JsfrAEZe9GY6hJa3IfrCyyT9jKEPRSK/DzKLBBvuYAnSjLJBYn1i6dpMzS0SwEjKHu58zs0Vasw4rW0t1ndofFO1uTywS4PKPvpls7J5Ow9IcL7LlTZVZiRteCOzPZRS7rOh0/WL/h1CiUMqd/u0LJty+HAu0V8uTnaOySks6YsGHdmnDlm8ItpZIJ0G8I8S7QIYpl5idHFvSGjiyZXQvdjFbI8mYEhBBskbksH6RAnG6WXMXKJAUhKSTq+Z7BuTD1irY3iWVOefMIS7BySfIRzRfaJqlcwAqBDAFgwvoVFQSQLb72h59HDHvJ7iLqJS4Ouz+05KjklAp2fXzjIoMr+IBAAFLIb/f/APaMgdvF/R/J3dn7KXWVBmKzqU5mKJfmdX8I9qacZQPBoFonKpYLZUS8xPK+X1caeMGKmhkqcXysx/MW+Af0jZHJqtsi1QOZLJCX6m0YKYgAlwPvaCQHWUhiEjiLvvYePSJDKGjD4/Zhk03sAD7zLpDDDqzu1IWmykKCg4s4Y/fjENhfS/3rEJnAqPV+W7fpBoNnY8E7YLmISZawWDmWoglPMc26+EW7C+0iJhImAS7ak2PPwj53wyvXImCamxG3Mbg9Gi103bhJWe9lFMvbKcyh4uwPk3nFHHDkXyVP2JcovY7cJUqaMwII5iAqrCSTwgAeA+scnpv4nrlrKUyQqWCct2O7EjLq12g6X/FharFK0csoSX9TaMM+n3+LNMcrSOhnBHDLSDzVv5Bojp8DSg8KyN2Ys3XaJ8CxJNVKRNRMzj3gBcFvZUB7Kh5w0ylRuC3pGR2ti2ryVjFVzJYOUKAZrac35jaK9S41OQVArzONC/TQvbSOiVMoZWVobWhFW4dTu6hlc3JcEWswgRaSpoa9W6YLJxKYWMxIAVZ3+V/ODULT3bPmDDRwL9dTFRxLEDKURLzpR4g6crwnHaFb/wCqsdCXhl08nuhu/GOzOiigOZzNWxAsNfNTP5RP/JAqfOst7puA1wW5vFLR2xXsws3P9IOqO1R7tORTKOrt8P3jljmtmjnkg/JcpByhg5bmfqYMlJLXvzjn5x+ZNSAmYUqfmBZuQEGntOqUoJZ2F7k3h46k6oVtNXZdJ0oM5BIF2H6bxs1n0HX9IqQx2dMLy0sNSxc/sIYGkmzShWZRQTxJJ0OkdKdPgChfLJ8XppZczZxSlxb6WvCGtxyUmYQmSmYlIbMRct1O0N5nZl0BL6qJJ+UDT+zRPCgWG53gJRb3Qze2zFJxxKwppSUknq3jbeJ8DUjMpU532CdG00Ag6V2RPNusM5NLT0iXnLQnqot6DUx0oRr4i635ZNRV6CAmXLXl5s3x1gsSGGZKWUAfaPj7SrmKvin8Q5Eu0lBmHmeAfIk+gisYz2prKhJSGlII9kWKgdiS6vkIpDG2Rkxr2j7VS5aFIVOVNXfhlDhCj+ZZPEAdg8c+qu1U9csJcS+ZQGJ83ceTQvrSpKiFEOOrwBNmDxi6lKPkk0mR1M8lySSeZ/eFk08UGr5tpzhZNW6he336xCcrkMkFKmX1EZCtU5jGQts4c1kpSM4SCPw0gPuDkcoALgur0iPDSTMlpeyEEmzXyk2B1sBvo8XiTgJVMn6SkspWdTkMCMoBdnOVvPeE+B4YyZq2DFKyCDz02GyneGjskn5O8iujlskr4XUoO29zyUbcLa7mCUpBudej/WCe7TmZSXl5gnh4iCAc3ndr7xa5tXTrQJUqmCLJSpWdCVJG5uxI1cnpcRqxOOliS5KLIpc89QKsiQh3L21JtubARvX06UrKEr7xIA48rObGwc229Yf9pcKRTLIlBiUEpClgkkpKiQkKJAIQQ3Xd4raUEqlm+VSSTYjQkC76sDCxyJScXzYa2sECSHA67RHVuA732eLz2Y7PCYUrC0qKXJQXDH3blJB3Oha2ukJu32HSqUiWgqUtZCiSRwi/CNNSdWDNFpwahqFTV0J0S3B0ca+g25axPLkHh5/vAVNQLIDG5F+Iuc5NxzG0NJSilRCjZsxuGA2HoHeM8Mlrcdqi9fwvxdMuaunmXRMDpBPvpL2tY5Sr0i+z5S1zMsucpI911Av6Kf4PHBaFajNQpSi6HVYtqo5dLuGHpHUMI/iXMR/rpTMSBqOBXiTcH0gatm0jv2XShwlSDmX3i1XslTDycg+rQzXQoUm6T1Ci5873MLcI7YU1TaWvKpnyzGSfK9/KD5uHpmHN3iiOQNv0iMo6t2OpVwUDtTTEqIEvKByH1inzaIvHaplKJy5ktQUEoCQDm9pw54RZhYesIsV7Jh/w0EjnFMWWlTDON7nM0UR5wTLoCecWqqwYyVSkrS3eLyuSAAAlSiS5/pbzhhKlUks8c+S/LvEn4AxfWvZOirUeFqOjxYsM7MKUQ8Hq7VUUiyVBZ/oS/wASw9Im/wA+yyOCUvxWyR9YlkmlvZSCvhWOcM7PolMXv0tDgJioU/bBU05ZaAVHSHEnGE5+7KgpQBKyNA20ZXngt2O8UxwotCTEe0CEWCgD1B+UbVeLJGS7CYLEbGK3W1KZqlIqUez76bPEp9RKUtMCmLCl8pi7G+081VhUZRyQkp+Iv8YrKqdUw5lrIBvmOp+t4sdVgSNZeVQZrwsqMJBPGgcr9I1YcerfVY2SWniNAcuglvrmYXdRLHwAFoVYnNEpglShd+EZR8mJ9YdVBTJTxFgNBufAQjmrkKupc4nk/wAmsI1PTFVZkk7A11omAlUtKgLO7F/HU+AhQUAqV47fvB2JVGYgJBSBZN3YcyecJ0LKVMHOaxMZMma5bb0clsTzZdub/wDiE1Qz6+O3pDWenhYE/r56wnmgAxnxO22GRDaMiMr+2EZGihToOL1BST3M48SlEkMlyQVZUpcqUHa435PeLvZwGRKkgGWfaAvdSfMBvu8aq7PTOFYlrIKnByHW2n3o/KJqjCagknuVsCXBBYhQAIHMO/rGRZscuJAjuiHBpQ/mEd6oJlhTzCHY34yD7RNhYXtBeO4j3pVLQpKZS5q+7SCEsn8NFmV+RFyRubu7K1YLPli0ubqbZVOQQWcNZyNo8w7DJ11FJltbjZBLkg+0QzaxXux01YKfosfbOkkU9XL7p5n4YUok5srapCxqco0231gbBjTKq0ImMimeYxILFNyhmJvppzjK6ZPmEiZNlqALvnS5GoCiC6mPMmF+HhSXKygAPlZYLA3sx6n0hVmTnqiOlao65hWI0k2UDLqEoA4cqgEEaWAJ6s4e8cm/ijiCF1J7ooIlgJKxZThTa5mVdjpaDkrl5ElCgriJICkvdwB7QG/U+sV6uwSbMWpXckB2SlwnwIc310jXPrLhUmJ22naQVS4+pwyEsCxYPZYckublncmCjjaMqswQcyiHyIFlKAASQkEAW5NfrCMYbPCQ8lTJOoAJFtTlJvvA9NPWAbgnTTqk/O7xCOZ/7WNTfI9kVstR4UWa12s5OmrEx5PqhxlQYEgADwu4HnCGtUsTCQ7DKz6NlS59YxE4kXV0bYs+vkTDPK9J1bljnVQLFuTN8BDLDu1lTJ/05q7aBRzgeCVOBFZkK/Dd/Z3vt5RLPUES7XOx59YC6iKdHV5LhL/iFWKS4ne0NciHt/t8YW1XaKoX7U+aoEhwVqbXk8VjD6oaGw5dYLnAhn8YV5YuLT5CHTZpLElz1jVJN+Q/aBVVLG1+o+7RumdZR1fb73hO9JcHbeQ2XMv+toNVPMwslRIGma1uZaFEhBUB9+ZhlKWEJeD3U68s0YsLk9TdIscjE000tkXmKGsTYTjPdyZswgFSuFzcl9d4o86qJU5MFVFW0tCerxzhSSvdvc0a1Jt1slsdDq+0AVRy1BPsljeAJfaZExOVaSVJ0LxX8PnlVMtHiR4i8JO8ILu0djl9o3umGcVHTKtmi2/5lyk8DH+79oX1mPqW+ZRSDsDb4QnmLzAG/jGqEHnlMdkyqcaYiWh7G09Gc2fxe31hfNksWuT/AEuYODJNnfnqn01jYlR4lEBJ0beM6yuBOaUhVPOUXA8zp5QNSLdW9+Qte0EVIDli/wAYNoaAC6yUndjYcrakwssqUW35J9pt0hVVp2duoBhNUIAe7nwi0YhTpUCElj8D5DSK/Np1EMAYv07tWTmqe4uCPDzjyDhhy+XzjI1Widjr/E1ZSQuYVO9iUpA5uC73iWVjU1zcrDat+tzfzieVhaRYl25j9RfyiMyEAtd9so21Om0ZHoa4Ipks3E5q3SfaGoBc68vMQKuomHimA/N/NrRMhcpRygqzbqYPy2DmJJSAEgKuAfeu/X5QrqPCGsVzcQVdgWbY331A1BiakoFMFIPtXyhLt8YPzC6QgEGzG20eTanK13b3QWfxL3h45a4icpUCzsPms4QSLvwgG2rsPCIZmDzFaTDm/JmcnUsLsYImYoRdKEhxu6iPMmBZmKzgzKyg7JZFrjYC1z6w+rLLwkPqYXhdBNlzHmrKUpLs5zHRujPB9X2iQlRLKWk+6UpIHUOHv56QgXVLcu56HQt53IgUkF7lzrvCyw69pBWRocy8XStWZUiWJfIAOeRIcEWYbPfy8xmZJISZKU3WEHhUAMznctfLCNi4bbnBUpZHtkquCwFnDt53PrFo44xVJCyyNjBdWmWllyQptwo/G5cQzp5EuagcDNZrlvAg6W+MISsEHh3328bxtLSsqSoabAOPgIz5cKl9dmGOT2P5+F5FDJKlF7Wfys+sSy8I7xOZSDKNw72La2NxE+H4fMQxmTkofYuVEPultIsuG4cFrQoziySySlJ4nBCQ6Vl+IAvzHWMiw53JL+f8FJKTacePP6/BTZnZmapR7gBaRyVmL76Rqjs7Ui5lKbwtt+0XbEezsxbKmTyhNhmW40dmSD9InwnC0SZSWqVzMqgo91Le9tXV/SPhG59PkUa1W/0GCiuf7lJXSKTw5VeLH9NBA1Ql2SDcbEMfO+sXLGe0NM4Sgzs5JSpZZOrAZkgG3UXHWF8vDzWAkqmy0pB93MlR/uMziDu1rchEodLlg9V2/wBF3li1pRV1SCNX9IyYQVeEMcaoJdKA/fKWW/KhN72IzRW5mK3VwgA89el7RTtzUrBrWmi24HMu2z38xCuppyFkWsSL/pHmCVmZJvy2A+UGYq2YqfUJVrz/AHEZIao5pfk1TlqwL8AkhIdmWo+npEy6Un3WHV7+resKJ9cTv99WiSnWhepv4kfSLShK7syKXhjKalmDoAe/ENPAXaNP5ZBU6lLV/aMoOvPrEfClmvfq3mYLVLyuRl/4/V+RiXbiuWc7ZFKYOBKSk2Y5ifV4yZUt7W+0YqanQJTb71sDGmd1e5o12+Y8IqsMGLrceDyomBJSybm9gHiIJzh1ZfB7+YgsSFzC0sFRa7EEeVh84Il9n5jXShL6OoAvzZLiLxikJJ3uLClAs6h5f/mPY0m0KkEpzu39cewe5L0JQbMSW2t6tffxgWZThQOVSiPM6dYnVVEFyQOgHXxgBdWVM+YaXu3z0jHFSvYzniaEJN5gSrrfy5MzbxNLmZeEqSU8z9ATp1gESg/EDcczbbqevlBEuoDFIBcaX8fg7a+sWasZG9SCoWD2u1xtzP2/SBkSFbIDf1a87Xf5xk2pvooF2Jci/hsLxPT0M0jOhBIO91PztFIQfCGoAm0ZST3jpGotz08Yi7gHickcjpDVc9k5VE63GSwPhtHqSguwIAGuzfpHPI4i2/Ar7lSi536QdIwtSkulJUBqpILfCCqGZJ7xOYFSTul/R31h4uopwyhL4Q+oJvZrEsdSbxyne7dA5KsrDiCzEHViSNbjkdI1VStrb1sYeYhUpWXlpSLDh0fxI0309YBp5Cp/CkhK0nQqAvyZTG9m11EdqbfxdgSAVYfbdKuu76EbwPJJQsDQi/35PFuw3s93ivxFLGU5WICSkl/aBd0lrEcoix/DJNKG7vvFnVSlM3JhmGt9o1YsbrVIZor9NXqXNJUbbE6evkIvXZqRMmpKULSkpWFXPP6GKVIre8UlORCUu4y5knxcKjo3ZPF5cu0pITsVElRPmomNGKPztD38RrVUBKHmTUhIJJDZvLyeFVdXd3l7tRIDMwbhOoIEHVfa5ZKk5mZ2aKbi3bGcmYAFly2t/gbRpnSORKMiicwUJiSWI31F3HSGeH4fUzpYGWYjX3WBBby6wkm9tJxUQFlrdICxHtJMUxKjqd4mmluEvWIUrSkpNMqbsSpJPg2wirVuHzksJVOEAXPCN+b3gPAe0qzKWCoulxrsdPrAkvtVMTMBzAuGOl7vAlpe5xN/KBRJC0JUAXABH0gbE5ZKEnNo6S3qPnBuL1aiUzE89d2PX0gI16ilaWc2UH6R5/VYlGeo1YZtwcSv1EnKXKvhB+HYgUIYgMOf7RBWVGdIzJ8GFn+3vEEw6DJbe/yjmkRGtPihmKyq0OzawYqcNNEtyH6l4SyKZZbIlSW0Jb4EtBiaeYFBSly+ZBW49Eu58HiWhXwGwyVOSd38SH9Ei0H/AOGMnvJqwhHUEqV0Slx6xHRKZN1pT/Ska+LgMNdY2mKQfaGYgWzEgDU6NeJqWRPdUhSGRXLSpRk8A5uzgaW28o8qKefOIzKWonRyVeiQLR7MqR7uVT8tb8g457vBFPUbIcHfhT5XK/N4ehWKlYNNf/TeMh1/iaxb+YSnpyjyF0z/AO/+h2AJaT+XQWIVzazsedo3/lkkcSfgS3P7a0Jv8Tmp9keDP8zBNJWTF3Ucvw0/a0SliktyOkZKkpDt8AB8PWI+9lmymOm9/mNuQiBJT7KlurWzn1t9YlmU6T+Vw7trz5awqjXkOkk/l0MWNvE/J/u8SKlFmC25C43/ADAQCBLDlJJ6AkBt3fqYczcMyJSQbZXPELHkXNzDVkW8WxUJZ1OolwlTixJL+hN49VJTbOo20P76QbOSA3Erd9B6Nv8ArEUuY5ZKkkDbUB/PX72hdblyNpBxImn2VpKB6foY2TMWkuXI6En4CN6msMsMS43IHx8IDnTpxAKFIIPsqsndjY6+UGEJT8DJJA+IzGJWl2JGxsfSCUVaZibDiy3OW7eIvY+UMqPD11EtjPDBs0tCswJOnDzOnlrq0kjsaAu4m+BIQdtSbAX5xqjj2VgcfRDgWNzs6ZSyqaAwFipQvsdSGextF1xXsytczvJUsTlZHKVpLKZmcGwU2h8oCw6joqdbqIl8ypfEziwF7nmLWjoWGT5CktLStQyhlKzEMdL2jVGcEqkFQkc6XgkmYCF082RM0ypQoN1DDKRBXZ7sooqITMAv74y+FnJi2YjSU5crSUklikKVdi2yrPtElJh0mVl7unylnzKJ3vcLWM3xhscoxdopKLaKzM7EzApSlzB/t4or2J9jcywUKKvJvrF+qMclSQ60y2IPshLuCx9k6B93e8c47YdvZn8xkp5iUIyg5spc5vDlpFpZXXAulAc3sXPBKrZQXJJZvWBqjs2oICphIA0Lhi/IworMcWq8yeZh8i3msFvAQvm4mfdWQHfKNB4AMPQRPvL+k6i14DhMoZg7A6kqv4tG1V2SQFpyzUqvoFpe/R3irSJ2ccRL6j9TDfCsOnTFo7pKncEKKCRY2uH3bbSB39qaOovGEYYVAyypKSDobuPWEvaKjMiaMvslwWDaxd+zuC1aDmnd1NBA0QMwPQ5R8YbVk0FLKSMv9UtAHqQxhs+bFkhppj44yi7OC1M5YzJKjaFxnFiNo71UdmaNRKliSNjwJF+reUcs7RVVIiaUJp3SLO5Q/hc7xlSaQZLcqBXeC6WrFgRd4Y0+DJqUFVPLIUkscy3S1un1hdW0a5Ssq0IBH5WU3x+cHlCDdFaQQM31+As0GyshDGaGdzwKJ9R+0IaZaSDw3axZvhziday/CW6A/SFaBY5/m5SC6DmPMoYf+436MIhXVBfuNzOYB93ILvCxAU9/mH+MTGc9n+DNa7nTSF0rwwMZpKRYiX/ySfiDGQrSg/nHr+0eR3b/ACzqHy6e5dm3cediDtCubSoKxkfU+Hz0jetpVSpt/ZDpKX3uCOUbUEwuTkKtEjmNg7ffWJ8boo4m6MNKS7py79fPnaDpVNLJc3tdgT5cng6XJYuQUhv7h5qdg3WIaidLAH4gfmoqYA/2g84g8kpcBcUlYSooSkMHLbi3nb76xBMlOHNru4Zh6+cSjD3RmTMQs8kAk22d3+AMBCaUm+UcgSX6W5aaQrxShyZpzd0jY0GrfRtvtoBrZiXYkJszDhHkP1iDF66ZlKlJJSk3OgBOwY3LwgqqkzPZCiTrv8opjwye7GjXI/TVywppkx0lrkWF7g5bm0RVM+nJeW8wlhk7tVg9yFhQI1+UC4P2dqZ7CTKWQdQx23PLWLx2e7HV8ogsoH+skt5GN2Hp64C5G/YHBgCZ8wqp0/lWM+ayhZPtAMd9Yuquy9MCqpmK7wLbgUMgfayTfztC6Z2WnAhU2pU5vle3z1iavl558lMuapakgskJ4QW1Kn8Y1xw0txbC5mF05SBJpnUq5ZItbmRdhAkzA1oBVkW1nST12SloeU9FUFOUzEpPjzieQmfLd1IULCxeG7MPwNqYqXS1GQmSgS+qxkBv18NYTTsLq1LTMXOlhNxdevOLnis2dNSnu0va9rb6wnmYAuwK18xpbUkDpeOapbUFFOquz2nezSsAG0sEuFEnQOfhtFWxDsdLmF5f8za3+isEt1WlI+MXDtlTmWSZiilDBg6/gmUkn1Mc4nVdJMmP/qAarnd6R4D8Qkk8ikaGM8pSbodJBFP2dCZiQKWfNc3MxaED/iFEHfVosK+zOQFcw00oGwOXvC7s2VWqtmS92ioYhTpkEzOAAqJRkljhY6O7hj+a9oc4BUTJVSJxSnhQEpJuA5DqDvc6eccoNgtFjwagQ6iTVMGu3dg3AOUIAItcg2izYbh8ma+Za0pSBlzzVKCmJI4SXe25ik0PaBRmGZPnJWMxdAe5fTQDLqLRc66ilzkp/lJZSpszJOvQvFoYU0ByLEcFkTj3gmFD3stTOf6cxAEAYqqTJSkKykJcAIsQxuytdc0B4TgdYUDhKWBFz8oGxTsrWTrhI1JueY/V4o8UF5ApscYZjkrITmKhmy5QwKXJZ1NxA2Gg1EUjtjVzpk1pUiXMbR0JL6b6trv6wTh/ZCplqWJkyWkLNgVs2mx6gQfifYdedM1U8JKfyXsx3fkYR44UHUyn4NjNXIUpkU/ARnTnSgh3tZQBJ4rHMbaWh7RzKSpQtSUy5E7XNMYoKjyzEZrjVuUVLGcIpEBk10s8RJcOoq6sSGv0d4ykpJCpbTKlZZndPP8AKHNhrGeuUHgYYlgQuFrSjQu44rbF1fSEcvDFHhlkBJu5Lvzdh4womTSF5ZK15c2uXL56kPDetxRkkhxl0BvoANeVonHHYGyGmw+YpXtJZ91JHnrBKqYofNMlFT6Eu3TKEEPANKiau6UBRJuUqzOb/lJEFTKFQYhKiAeITQB5Ac9Y5wiDcmk4QtSQoZb9H+L3jIIlVktg5y9GSG6NltGRwRoaWSAnvKmYoOTlUFvq9nS7PzEKsTxTuiUygUIOgUTmPmwceMBTquUGVMlZ2s4WFPq7BwdebaQN/ib+yhISNQoMSL8rv5mISx2qore4QMX2BfoNPTn1garmpUXuOgOvwaBqhiRo3PQa8j9BeJ5pSkNmBJYsNB+sCMYxeyFkeIxLKGStVxcfvvEC60qcEny1iNUlOoVu3Mk9LPBkjCUpI7xycoU18vQOLkltB+8aFCyTiiOTSKmjhCpyhZidNP00tF27LYFMXwTaRT+6sFhpzUqxc6gc/Pb+HslKlqSinNw5IUx0s5Og6ReKOdMC0iayQD7KVAhuvytFYYZPwC0Q9mey9bThlhKg7vmc/QfCLBV1NSJZsAW4XUIF7Q46AyJasqmG7AchCXDO0CRMWtTLIte4fo7+sa4xcVVA5NTg9SR3k2akbnU/IQ6wqiKcrzXBD2DH72jEdqZZWAwc8iW8WfQQdIx9BZsrjc6wVqQ1IHm08zO0tRVY3PXcx7Jp5kriVfnd4GqscUFLBIs2nrFXxPtQSwdr7Q9+wUXBeOm72sbRWMR7XKScuYtyeFAxIr83hHiWGzpijkSY6dVsgIdYzjYnSpgBLkPrZv1BjkldWLWo5lEh9Hty00i8yMHqABmDcJBeF8vssrO6zlH9I59Yx5PZRFfRTzJksBKVG408AL3/AKRDREiaEq1DJAY/NhFmwrs1JlkKWZimuxUQIf06qOWktLfNY6rHxV8o6El5OaZzfBsMM2YxUWck7D1Mdj7OqQg92iddIu457WP0ismjpyCmXKmBJ1UhRSfQOQIbdnMNlynWEKJJe6iv10Dw8M0IeTtDZY1Y/NllSCCb2IuIT4pik8MqXnB6PDtFVNb2OHwaIkYuxYhzyBNv+ukdLqMbG7ckB4Zis9SCVyyom4MxJU3hwkiFtfUmYsd+O6Wi4MtMw6f0tle5vFjq8WWU6geByn4QsViAbimEnk5PryiUs0fAVB+SuNTJJ7tEkubrVKZYJLXSWDdflrGtbKDEp7hQaykSC+pG83KdHtDGvxQhwBw6laXLf7U79DFGxTEpiCuWhImoXdXEQpzc3SXA6F20iN3uFpIYYquRMWkTqlSGF0ewktsHTlGuocdY87mkQEqCk6bqC1dGuWcbtFXQqUADLEyVOH5wlaTrYPdO3uxPTSZJDzQsKBvkygl9wkqDbbQdxGy01k6jWwm5CRp/pqb/ALFtokppQLCUCU7ZyE67AiU//aK3IpJISVSlzUqsNLnewSdI1VidQlTJm6bqSx6a6QtXwcW7+TA/L/6sw/GMisf47N95MlR3JAv/ANo9jtLOtFYpKpRDABR2GlifvWDpGDTJqxlGbUgOwYHck2Daw3wzC8qx3aQA+rKKgNyAco5Molr3h/T00ySRmKACrMCVNMP9wSWszDRoRz32KaCpYpgK0kZgkFrBCnHRrxJS9mgUguVE65SGT4s5P3aLjX0AmJKVBanu/I8+ZN9bmFuG9mUBQOZZILtp8WBh42+RWqEFPgKndAUeQY28SenzjdOGVBmISxzO6rHX9g/rHV6DBkrVmWUuS5BJ+Qi+YZQyZSRwpChuzRqjSRJxbOU4NhFVJk8EpbqNyxETSqSoTMJUhWwFto6//iEvQEH75xItSSOb8g8VWevANBwvF8Mq1rKsig53gNeE1MtLFJL3juNRKQC5cdFEF+usLqmsQHCikDyJ9IfUpbnU0cYppc0FRUlQIDCCpFROzABKtRt5x0w1ci7Sx4sIxOI06LnKk+Dx1xXkNMpaMMqZqjkQSDvEFZ2BqHBcHnzEXOb22p0Fw55CAKztcFDhSz7AwkssfIygwGh7OiSPxLmMnVJKghAYfm2EKqmvmTXACut4gum7EdTEp9V4iMsXscT3y5UHN/UdfkwELapykpKVJVstLfENpG8uvGhD/e20QoUFEnQ/ep2jJLLJ8lVBCZE1WYBSwprl2I82D/KHFPLz+6VltCQB4BIs3gYWUy0d6QrKMqrFgdRdr3G+mpiWVJSkmbLloEwagEhxcpcBO93cNyhJNsKLLRENl4UkahLn5nnDWhmAAukubNmt03iq4HNmKRnqDLCnsUvtrtr5HxEGYvjYyWSptCEkubaXIc320iTi7oopKrHv8wjiCmte5B8R+z8oCqq7VKAl0kaXYalwHYs9n/cKinGYjOpCkA7F1k+IDkg9R6xPLpFpSyFdzvlASx8XBbXnHbLk62+ACuqJoJ4kpsCC9/JAvG1GsTUqzBYUm5eXlzbhs13035XFoMFRMQxUoKYC4dr8xmY+QhZU40p8yiWSQMqUE683vvDqV8CM3RhYWHKUZfeSsZVcrkLZ7akq8oMkUqUpdMokOGyAsLAagkeItCw46lYOSeEncaeTHK3jr1EJ/wDMyFHKvOb65300sdfX1g7sV0Nl4BRTV3ACjcgLKd9gesTHsrRe7MIa3Cp2+ZhfNxOTkcZphGoJCbakkakDk3mYkRX0y0OlKs+yUEA9WUCHHX4R3y8MV15F+IdjjneRNChd8xv5ANeF03AJ4BBzONTc6+dwItlN/MtwpWbG00Dx1Kgp9djAtWit3lrS2uiv+IAsbQ6m1yI0nwVcYCs34/IE/Fo9i0qljedPT0Z28+7jIOs7ST4LhyQV2zAqzKUhlKV0a7pF2u28e4XgU8FaxNKZDlkzEgkeY+kFpqJgRkSQhHJD/Ekl4BrqlSjlUsnxVEovJfKX8s1S0V5GkypSGTmTptb57xAmsSOUJ5SEB3I+/WDKLDitVkTJnmw8gLw7kok2nIfYbXEXToNyGbwg2rxXOQBMGbnAcjs/NV7Usy0/3eVhzh7Qdl6RHtZs41JP0gLqEju2zWnw6cAF5kEasC6m6AxBiXbNSRkleDnX9opXb3F1yppTLmKCXNnZmtFYo6mbNVZQHNRMWeTbYWty01HaZSphC1EeJ1hXU9olrJEtxl1O3rAVTL5gzFc9vWBVUwUOEH1+kcp2BoOT2oILOYLlVImNmUz87RXaXC8xIJIOvgOp+kEd1KQQVTgG5KuT4Rzl6OSG2K4ckMXc+kSUjMHLEDZX7fdoGkThNS8s32e3mSTp1iEP344jlSCCtJBSo729ORiMpeLKJFoo5wBJJOmo30+H7QYrEErAQUAdUi+767MYrkhQD/im2oIBHqwI8YMoyog8SFDVxYi52JPT1jPJNssmkhrX4cAgEEJcsBqXdhoGhTWUijwpeWwcqN/ppaxf6Q1k5nBHelYSwCUhaUmwPtXI9N4AxavnMUKpypWZgX9AEhSig3u5/SGhq8iy0gEqjaYFKJKfzH3gDuq7nW3Sx5z1KUkMpaglwApQJLAhwri4k7ag8ucMaKprp8hAlU6MhBIK6gXsQogtYOs2exN3aFsyctOV5cpBVwkOokqu5ymUGIbZgGF94dTt7iuPoFmmb3wBUgBQeySSWLqIBN1ekEVqBLAWCFrUGBme0B5kb7CPV4EooStRUSS6MpSgEspNgCFEkdTzYBo8VhaQjilIJJsCMyn5Aka8/wBoPcj7F0S9E8qvVLDqmJB/ICRrqCGd/B4jq8QUsZUSioncgJ6+0tjA8ijmJzZUy0sLAJZjfUgMdIklSVISrvFsSoZnUOEWYJBWA19XeBrhewdMqDJS55l+wgEENxE28rfe0VvtJWzQoSyA35srON2b0ckxahSLLATVANdQAAP+4sBq9gdIhmSZMnMUjOohnVNKr89QAfIQnfjdLkbtSooScVSAQpD3Z0Okt1t9I9QiUVBSs2Ulrp5kbu3rDLE8d4SmZlCQ5yoCfAgsD8bxGJYmpzrSUpB1SHIOovdTAEXi6tfgi6f5JP8ABkOrJNWFhOYIYENuyuYcFm3jzDsEVwsAAvVRJCU3943D3FgHvYQrm0xDqQVrGlzfXkQ/nDejq1SkkpzS1aEgkpI3cs9w/E76wZOuBUk+RxhdclAyqX3wzMkBlFIBZ35HXwZjeHNJNmTM/AUsRkzEpd2uSb87awjo+1qUgvSJ6rlDluWBPrB8v+ItOeFcpZszJbr0vr+WM03lvaJeMYVvIkmU04FnJ8c3j1+cZAiu1tEdaYv1UH8+GMh/9T+n+wtR9hqTYeEKa/6x5GQy+w8vqeYRqfGOh4QWllraRkZEsvI2IImrIDgl31jbFQyHFi2oj2MjOypxrtQsme5JJfeN6DcbWjIyN8fqjI/swxB4R4xthXtevzjyMjgsS48sicwJAvaEkqWO/SGDcm6RkZFCY9qlfhqGwStv+n6mC65RAIBIcbW92PYyJrkZ8FeTUK7tRzKcZWubXVpFkw+Qk0wWUpKn9ogP66xkZDzJ+S70s5WSXxG8svc3YFniXC5YKA4F58tJtsc7jwL3EZGRjyG5+A7slOV/NVCcxyieAA9mKSSG5PeFn8QE5Z5KeE5Elxb3m26WjIyAvsB8idQYzGtf/wCJPziFE5RQp1E6b83eMjI7wH/ICqpXlmDOpgW1OmVUF9kU5kzc12ZnvzHyj2Mh5/R/8Cr7xGeNTCNCR4FuUVavmEruSfOPIyB0n1O6kT48LH+39IlolE0ySS5Gh3F9jGRkan9TJ5I585TSzmLk3ub6a84nXMP4lzwu19LK05RkZCLwMCzrpSTc8zr6wIk/fpGRkWiTlyGyJ6svtK33POMjIyAE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0494" name="AutoShape 14" descr="data:image/jpeg;base64,/9j/4AAQSkZJRgABAQAAAQABAAD/2wCEAAkGBxQTEhUUEhQWFRUXGBwaGRgXGSAaHhweHBwYGhofGBgdHCggHBolHBgYITEhJSkrLi4uHh8zODMsNygtLisBCgoKDg0OGxAQGy8kICQsLCwsLDQwLCwsLCwsLCwsLCwsLywvLCwsLCwsLCwsLCwsLCwsLCwsLCwsLCwsLCwsLP/AABEIAMIBAwMBIgACEQEDEQH/xAAcAAACAgMBAQAAAAAAAAAAAAAEBQMGAAIHAQj/xABBEAABAgQEAwUGBAQGAQUBAAABAhEAAwQhBRIxQSJRYQYTcYGRMkKhscHwI1LR4QcUYnIVFjOCkqLxk7LC0uJD/8QAGgEAAwEBAQEAAAAAAAAAAAAAAQIDBAAFBv/EAC0RAAICAQMEAgIBAwUBAAAAAAABAhEDEiExBBNBUSIyYXGhUrHhI0KB8PEF/9oADAMBAAIRAxEAPwDs9MpJukgxNOnJQMyiwG8cllYrMIYrJHp6EfpHk6umG2dTcntG+P8A86Xsi86OnTMXkEEGYGa9/qIoeOT5GZkpLBXDMzOotrcvbRoQERFUzUoSVrISkakxqx9Gse9kpZbGFZUIISGLptmFn6QCp1qHhZ7adTA8ipTMTnlqChzHx849JMWUVWwtnk6QG1vAakEaQYJxG7PGhvCtBsXrBOsNMPUZYSElJJINtQQbAnfnePJVHnKQMoJ3JglWDTVJZOUgGzFsx6WvyvGfK48NlYJ8otFLR1FQQuapK0jRiGffK27dINMlIKiqUSUlIT56bX8tIquEUNYg/hpmOAbOAx0GuhixYPMmysyqiVNWXd0lKrsNW0310tHk5sdPZo2Y5bboKqqEZQSCCQxA58gPjFdxGhya2JNt/WLoqaqYAp1o0ZJQA3rq7j0gU0kjvinOkKB4s2pJuwEZE2mXdNbnMMbkXsISzKU8o6hjgpsuZIzNs3228U3FJyCfwkH9Okacc7XBCcK8lZMiMygQSumWSbNAxkERdEgecsnSIRKhgmSYjVKggBMsbiXBCZUbd1HBPZKLXLRqJOY6xv3UepQdoU4dYLQych7xeXl/4jyhTKE0DNw8zC6XTq3gyVJc8Z8om4c7jauFRaKuuEofhlJWGAUzgc2HPrCDGsaUVA94VFrsMrnnaCEYaVJJAUQIAqKFjdniWLFBP2ymScn+gWgmFcxNgkbn6qMWDE8UCSUJmEoYcKCSD4kwjmyACzv4QbQUhUdABzMUyQi2pPwTjJrZG4lqWxloYwUpSpKWUQH1ADEwdUKURklsBz3gROCLmEAAnyiLaf22Q9NcCeZiAc2jItCexytykdIyF72H2N2svo1VKBZgPJ/rFPxTtmhCyiUjvGcFRLBxawu6etoP7SdqTKWuTLl8SeEqXpt7IBc67tFBCAxf78I+lz9TXxxs8vHC95BFb2lqVk/iKAJJyp4W6Ai7ecCTKyYsgLWtTX4lFQdm3PWI1y/eFx+rR6mWdeh06NHnylJ8s0JJcIOwrFZlOoqSHSTdJJYvv0NtY6LhswT5aVo0VsdjoQfOOaIlOL6DT5x0X+GOIy0qNPMyDMTlKw4ezgECxYONtRFsOdw2fAsoKQxOGTHACFEkOAxuOYtcQXhtEniE1IGS5BTd+RJILDUiOgU1PMQgOQvVikJSz6MWfc6QFW4UFJBKHWC+xuN1KYKPrE59apfFlI4K3QkGDonEzBKCAUqdI4eJzkKUqsHZ/hDDCUKShKTNEws4BAdLAe87OCRdtYUz0zUIMsle2jN5Bn+MSSsWUkDM6ikMlWUAp5tY67iMeVykquy8KRZqKYrLx8JSGJZg4s1y59Bq8IJs6sSSEoQEZiri0Iu9z7rnQsYaUuNy1ILqTme728GBePKTGQSeBZvqOL/wIyxk43aKtWVSf2lqQslRSoIezMm9tmfpDfDsYpEoM5IAmHV2fru5fTwEO8Ro0LyvLSoqBLkOE3cnkCSb+UCy8KlD/wDmkICcoJc6/lSRby6Q8s2KSrTX6FjjkvIFiOMUpCUEABTElJBueYS9onp6KmOXKzq0B1t01iKfhVKkhpLkEnRiWY7kFXygqfMSpCFd0pYBBANjcFNwdBfeJScX9bLwUlyCzsIlTSoIRlsXUdrbjUGKlX9mihbPF+o6lLJGXu818quW/m/2YKNPLVxEAjrz3gRlNcBlGMuUcsk4ES/SBjgxMdYRhMvVmHLnEFVgKdU28vk8P3ci3oTtY+LOcUnZeYsslOsF0/Yuap2Glj4x0gYeUjhVltqdhu3WJaaWEJypJLXKtX5uecFZMj52A8eNcbnLkdkZhWUkBLak/d4L/wAo5UBZch9AC8dHQkPnIFxqber6C0JsfrAEZe9GY6hJa3IfrCyyT9jKEPRSK/DzKLBBvuYAnSjLJBYn1i6dpMzS0SwEjKHu58zs0Vasw4rW0t1ndofFO1uTywS4PKPvpls7J5Ow9IcL7LlTZVZiRteCOzPZRS7rOh0/WL/h1CiUMqd/u0LJty+HAu0V8uTnaOySks6YsGHdmnDlm8ItpZIJ0G8I8S7QIYpl5idHFvSGjiyZXQvdjFbI8mYEhBBskbksH6RAnG6WXMXKJAUhKSTq+Z7BuTD1irY3iWVOefMIS7BySfIRzRfaJqlcwAqBDAFgwvoVFQSQLb72h59HDHvJ7iLqJS4Ouz+05KjklAp2fXzjIoMr+IBAAFLIb/f/APaMgdvF/R/J3dn7KXWVBmKzqU5mKJfmdX8I9qacZQPBoFonKpYLZUS8xPK+X1caeMGKmhkqcXysx/MW+Af0jZHJqtsi1QOZLJCX6m0YKYgAlwPvaCQHWUhiEjiLvvYePSJDKGjD4/Zhk03sAD7zLpDDDqzu1IWmykKCg4s4Y/fjENhfS/3rEJnAqPV+W7fpBoNnY8E7YLmISZawWDmWoglPMc26+EW7C+0iJhImAS7ak2PPwj53wyvXImCamxG3Mbg9Gi103bhJWe9lFMvbKcyh4uwPk3nFHHDkXyVP2JcovY7cJUqaMwII5iAqrCSTwgAeA+scnpv4nrlrKUyQqWCct2O7EjLq12g6X/FharFK0csoSX9TaMM+n3+LNMcrSOhnBHDLSDzVv5Bojp8DSg8KyN2Ys3XaJ8CxJNVKRNRMzj3gBcFvZUB7Kh5w0ylRuC3pGR2ti2ryVjFVzJYOUKAZrac35jaK9S41OQVArzONC/TQvbSOiVMoZWVobWhFW4dTu6hlc3JcEWswgRaSpoa9W6YLJxKYWMxIAVZ3+V/ODULT3bPmDDRwL9dTFRxLEDKURLzpR4g6crwnHaFb/wCqsdCXhl08nuhu/GOzOiigOZzNWxAsNfNTP5RP/JAqfOst7puA1wW5vFLR2xXsws3P9IOqO1R7tORTKOrt8P3jljmtmjnkg/JcpByhg5bmfqYMlJLXvzjn5x+ZNSAmYUqfmBZuQEGntOqUoJZ2F7k3h46k6oVtNXZdJ0oM5BIF2H6bxs1n0HX9IqQx2dMLy0sNSxc/sIYGkmzShWZRQTxJJ0OkdKdPgChfLJ8XppZczZxSlxb6WvCGtxyUmYQmSmYlIbMRct1O0N5nZl0BL6qJJ+UDT+zRPCgWG53gJRb3Qze2zFJxxKwppSUknq3jbeJ8DUjMpU532CdG00Ag6V2RPNusM5NLT0iXnLQnqot6DUx0oRr4i635ZNRV6CAmXLXl5s3x1gsSGGZKWUAfaPj7SrmKvin8Q5Eu0lBmHmeAfIk+gisYz2prKhJSGlII9kWKgdiS6vkIpDG2Rkxr2j7VS5aFIVOVNXfhlDhCj+ZZPEAdg8c+qu1U9csJcS+ZQGJ83ceTQvrSpKiFEOOrwBNmDxi6lKPkk0mR1M8lySSeZ/eFk08UGr5tpzhZNW6he336xCcrkMkFKmX1EZCtU5jGQts4c1kpSM4SCPw0gPuDkcoALgur0iPDSTMlpeyEEmzXyk2B1sBvo8XiTgJVMn6SkspWdTkMCMoBdnOVvPeE+B4YyZq2DFKyCDz02GyneGjskn5O8iujlskr4XUoO29zyUbcLa7mCUpBudej/WCe7TmZSXl5gnh4iCAc3ndr7xa5tXTrQJUqmCLJSpWdCVJG5uxI1cnpcRqxOOliS5KLIpc89QKsiQh3L21JtubARvX06UrKEr7xIA48rObGwc229Yf9pcKRTLIlBiUEpClgkkpKiQkKJAIQQ3Xd4raUEqlm+VSSTYjQkC76sDCxyJScXzYa2sECSHA67RHVuA732eLz2Y7PCYUrC0qKXJQXDH3blJB3Oha2ukJu32HSqUiWgqUtZCiSRwi/CNNSdWDNFpwahqFTV0J0S3B0ca+g25axPLkHh5/vAVNQLIDG5F+Iuc5NxzG0NJSilRCjZsxuGA2HoHeM8Mlrcdqi9fwvxdMuaunmXRMDpBPvpL2tY5Sr0i+z5S1zMsucpI911Av6Kf4PHBaFajNQpSi6HVYtqo5dLuGHpHUMI/iXMR/rpTMSBqOBXiTcH0gatm0jv2XShwlSDmX3i1XslTDycg+rQzXQoUm6T1Ci5873MLcI7YU1TaWvKpnyzGSfK9/KD5uHpmHN3iiOQNv0iMo6t2OpVwUDtTTEqIEvKByH1inzaIvHaplKJy5ktQUEoCQDm9pw54RZhYesIsV7Jh/w0EjnFMWWlTDON7nM0UR5wTLoCecWqqwYyVSkrS3eLyuSAAAlSiS5/pbzhhKlUks8c+S/LvEn4AxfWvZOirUeFqOjxYsM7MKUQ8Hq7VUUiyVBZ/oS/wASw9Im/wA+yyOCUvxWyR9YlkmlvZSCvhWOcM7PolMXv0tDgJioU/bBU05ZaAVHSHEnGE5+7KgpQBKyNA20ZXngt2O8UxwotCTEe0CEWCgD1B+UbVeLJGS7CYLEbGK3W1KZqlIqUez76bPEp9RKUtMCmLCl8pi7G+081VhUZRyQkp+Iv8YrKqdUw5lrIBvmOp+t4sdVgSNZeVQZrwsqMJBPGgcr9I1YcerfVY2SWniNAcuglvrmYXdRLHwAFoVYnNEpglShd+EZR8mJ9YdVBTJTxFgNBufAQjmrkKupc4nk/wAmsI1PTFVZkk7A11omAlUtKgLO7F/HU+AhQUAqV47fvB2JVGYgJBSBZN3YcyecJ0LKVMHOaxMZMma5bb0clsTzZdub/wDiE1Qz6+O3pDWenhYE/r56wnmgAxnxO22GRDaMiMr+2EZGihToOL1BST3M48SlEkMlyQVZUpcqUHa435PeLvZwGRKkgGWfaAvdSfMBvu8aq7PTOFYlrIKnByHW2n3o/KJqjCagknuVsCXBBYhQAIHMO/rGRZscuJAjuiHBpQ/mEd6oJlhTzCHY34yD7RNhYXtBeO4j3pVLQpKZS5q+7SCEsn8NFmV+RFyRubu7K1YLPli0ubqbZVOQQWcNZyNo8w7DJ11FJltbjZBLkg+0QzaxXux01YKfosfbOkkU9XL7p5n4YUok5srapCxqco0231gbBjTKq0ImMimeYxILFNyhmJvppzjK6ZPmEiZNlqALvnS5GoCiC6mPMmF+HhSXKygAPlZYLA3sx6n0hVmTnqiOlao65hWI0k2UDLqEoA4cqgEEaWAJ6s4e8cm/ijiCF1J7ooIlgJKxZThTa5mVdjpaDkrl5ElCgriJICkvdwB7QG/U+sV6uwSbMWpXckB2SlwnwIc310jXPrLhUmJ22naQVS4+pwyEsCxYPZYckublncmCjjaMqswQcyiHyIFlKAASQkEAW5NfrCMYbPCQ8lTJOoAJFtTlJvvA9NPWAbgnTTqk/O7xCOZ/7WNTfI9kVstR4UWa12s5OmrEx5PqhxlQYEgADwu4HnCGtUsTCQ7DKz6NlS59YxE4kXV0bYs+vkTDPK9J1bljnVQLFuTN8BDLDu1lTJ/05q7aBRzgeCVOBFZkK/Dd/Z3vt5RLPUES7XOx59YC6iKdHV5LhL/iFWKS4ne0NciHt/t8YW1XaKoX7U+aoEhwVqbXk8VjD6oaGw5dYLnAhn8YV5YuLT5CHTZpLElz1jVJN+Q/aBVVLG1+o+7RumdZR1fb73hO9JcHbeQ2XMv+toNVPMwslRIGma1uZaFEhBUB9+ZhlKWEJeD3U68s0YsLk9TdIscjE000tkXmKGsTYTjPdyZswgFSuFzcl9d4o86qJU5MFVFW0tCerxzhSSvdvc0a1Jt1slsdDq+0AVRy1BPsljeAJfaZExOVaSVJ0LxX8PnlVMtHiR4i8JO8ILu0djl9o3umGcVHTKtmi2/5lyk8DH+79oX1mPqW+ZRSDsDb4QnmLzAG/jGqEHnlMdkyqcaYiWh7G09Gc2fxe31hfNksWuT/AEuYODJNnfnqn01jYlR4lEBJ0beM6yuBOaUhVPOUXA8zp5QNSLdW9+Qte0EVIDli/wAYNoaAC6yUndjYcrakwssqUW35J9pt0hVVp2duoBhNUIAe7nwi0YhTpUCElj8D5DSK/Np1EMAYv07tWTmqe4uCPDzjyDhhy+XzjI1Widjr/E1ZSQuYVO9iUpA5uC73iWVjU1zcrDat+tzfzieVhaRYl25j9RfyiMyEAtd9so21Om0ZHoa4Ipks3E5q3SfaGoBc68vMQKuomHimA/N/NrRMhcpRygqzbqYPy2DmJJSAEgKuAfeu/X5QrqPCGsVzcQVdgWbY331A1BiakoFMFIPtXyhLt8YPzC6QgEGzG20eTanK13b3QWfxL3h45a4icpUCzsPms4QSLvwgG2rsPCIZmDzFaTDm/JmcnUsLsYImYoRdKEhxu6iPMmBZmKzgzKyg7JZFrjYC1z6w+rLLwkPqYXhdBNlzHmrKUpLs5zHRujPB9X2iQlRLKWk+6UpIHUOHv56QgXVLcu56HQt53IgUkF7lzrvCyw69pBWRocy8XStWZUiWJfIAOeRIcEWYbPfy8xmZJISZKU3WEHhUAMznctfLCNi4bbnBUpZHtkquCwFnDt53PrFo44xVJCyyNjBdWmWllyQptwo/G5cQzp5EuagcDNZrlvAg6W+MISsEHh3328bxtLSsqSoabAOPgIz5cKl9dmGOT2P5+F5FDJKlF7Wfys+sSy8I7xOZSDKNw72La2NxE+H4fMQxmTkofYuVEPultIsuG4cFrQoziySySlJ4nBCQ6Vl+IAvzHWMiw53JL+f8FJKTacePP6/BTZnZmapR7gBaRyVmL76Rqjs7Ui5lKbwtt+0XbEezsxbKmTyhNhmW40dmSD9InwnC0SZSWqVzMqgo91Le9tXV/SPhG59PkUa1W/0GCiuf7lJXSKTw5VeLH9NBA1Ql2SDcbEMfO+sXLGe0NM4Sgzs5JSpZZOrAZkgG3UXHWF8vDzWAkqmy0pB93MlR/uMziDu1rchEodLlg9V2/wBF3li1pRV1SCNX9IyYQVeEMcaoJdKA/fKWW/KhN72IzRW5mK3VwgA89el7RTtzUrBrWmi24HMu2z38xCuppyFkWsSL/pHmCVmZJvy2A+UGYq2YqfUJVrz/AHEZIao5pfk1TlqwL8AkhIdmWo+npEy6Un3WHV7+resKJ9cTv99WiSnWhepv4kfSLShK7syKXhjKalmDoAe/ENPAXaNP5ZBU6lLV/aMoOvPrEfClmvfq3mYLVLyuRl/4/V+RiXbiuWc7ZFKYOBKSk2Y5ifV4yZUt7W+0YqanQJTb71sDGmd1e5o12+Y8IqsMGLrceDyomBJSybm9gHiIJzh1ZfB7+YgsSFzC0sFRa7EEeVh84Il9n5jXShL6OoAvzZLiLxikJJ3uLClAs6h5f/mPY0m0KkEpzu39cewe5L0JQbMSW2t6tffxgWZThQOVSiPM6dYnVVEFyQOgHXxgBdWVM+YaXu3z0jHFSvYzniaEJN5gSrrfy5MzbxNLmZeEqSU8z9ATp1gESg/EDcczbbqevlBEuoDFIBcaX8fg7a+sWasZG9SCoWD2u1xtzP2/SBkSFbIDf1a87Xf5xk2pvooF2Jci/hsLxPT0M0jOhBIO91PztFIQfCGoAm0ZST3jpGotz08Yi7gHickcjpDVc9k5VE63GSwPhtHqSguwIAGuzfpHPI4i2/Ar7lSi536QdIwtSkulJUBqpILfCCqGZJ7xOYFSTul/R31h4uopwyhL4Q+oJvZrEsdSbxyne7dA5KsrDiCzEHViSNbjkdI1VStrb1sYeYhUpWXlpSLDh0fxI0309YBp5Cp/CkhK0nQqAvyZTG9m11EdqbfxdgSAVYfbdKuu76EbwPJJQsDQi/35PFuw3s93ivxFLGU5WICSkl/aBd0lrEcoix/DJNKG7vvFnVSlM3JhmGt9o1YsbrVIZor9NXqXNJUbbE6evkIvXZqRMmpKULSkpWFXPP6GKVIre8UlORCUu4y5knxcKjo3ZPF5cu0pITsVElRPmomNGKPztD38RrVUBKHmTUhIJJDZvLyeFVdXd3l7tRIDMwbhOoIEHVfa5ZKk5mZ2aKbi3bGcmYAFly2t/gbRpnSORKMiicwUJiSWI31F3HSGeH4fUzpYGWYjX3WBBby6wkm9tJxUQFlrdICxHtJMUxKjqd4mmluEvWIUrSkpNMqbsSpJPg2wirVuHzksJVOEAXPCN+b3gPAe0qzKWCoulxrsdPrAkvtVMTMBzAuGOl7vAlpe5xN/KBRJC0JUAXABH0gbE5ZKEnNo6S3qPnBuL1aiUzE89d2PX0gI16ilaWc2UH6R5/VYlGeo1YZtwcSv1EnKXKvhB+HYgUIYgMOf7RBWVGdIzJ8GFn+3vEEw6DJbe/yjmkRGtPihmKyq0OzawYqcNNEtyH6l4SyKZZbIlSW0Jb4EtBiaeYFBSly+ZBW49Eu58HiWhXwGwyVOSd38SH9Ei0H/AOGMnvJqwhHUEqV0Slx6xHRKZN1pT/Ska+LgMNdY2mKQfaGYgWzEgDU6NeJqWRPdUhSGRXLSpRk8A5uzgaW28o8qKefOIzKWonRyVeiQLR7MqR7uVT8tb8g457vBFPUbIcHfhT5XK/N4ehWKlYNNf/TeMh1/iaxb+YSnpyjyF0z/AO/+h2AJaT+XQWIVzazsedo3/lkkcSfgS3P7a0Jv8Tmp9keDP8zBNJWTF3Ucvw0/a0SliktyOkZKkpDt8AB8PWI+9lmymOm9/mNuQiBJT7KlurWzn1t9YlmU6T+Vw7trz5awqjXkOkk/l0MWNvE/J/u8SKlFmC25C43/ADAQCBLDlJJ6AkBt3fqYczcMyJSQbZXPELHkXNzDVkW8WxUJZ1OolwlTixJL+hN49VJTbOo20P76QbOSA3Erd9B6Nv8ArEUuY5ZKkkDbUB/PX72hdblyNpBxImn2VpKB6foY2TMWkuXI6En4CN6msMsMS43IHx8IDnTpxAKFIIPsqsndjY6+UGEJT8DJJA+IzGJWl2JGxsfSCUVaZibDiy3OW7eIvY+UMqPD11EtjPDBs0tCswJOnDzOnlrq0kjsaAu4m+BIQdtSbAX5xqjj2VgcfRDgWNzs6ZSyqaAwFipQvsdSGextF1xXsytczvJUsTlZHKVpLKZmcGwU2h8oCw6joqdbqIl8ypfEziwF7nmLWjoWGT5CktLStQyhlKzEMdL2jVGcEqkFQkc6XgkmYCF082RM0ypQoN1DDKRBXZ7sooqITMAv74y+FnJi2YjSU5crSUklikKVdi2yrPtElJh0mVl7unylnzKJ3vcLWM3xhscoxdopKLaKzM7EzApSlzB/t4or2J9jcywUKKvJvrF+qMclSQ60y2IPshLuCx9k6B93e8c47YdvZn8xkp5iUIyg5spc5vDlpFpZXXAulAc3sXPBKrZQXJJZvWBqjs2oICphIA0Lhi/IworMcWq8yeZh8i3msFvAQvm4mfdWQHfKNB4AMPQRPvL+k6i14DhMoZg7A6kqv4tG1V2SQFpyzUqvoFpe/R3irSJ2ccRL6j9TDfCsOnTFo7pKncEKKCRY2uH3bbSB39qaOovGEYYVAyypKSDobuPWEvaKjMiaMvslwWDaxd+zuC1aDmnd1NBA0QMwPQ5R8YbVk0FLKSMv9UtAHqQxhs+bFkhppj44yi7OC1M5YzJKjaFxnFiNo71UdmaNRKliSNjwJF+reUcs7RVVIiaUJp3SLO5Q/hc7xlSaQZLcqBXeC6WrFgRd4Y0+DJqUFVPLIUkscy3S1un1hdW0a5Ssq0IBH5WU3x+cHlCDdFaQQM31+As0GyshDGaGdzwKJ9R+0IaZaSDw3axZvhziday/CW6A/SFaBY5/m5SC6DmPMoYf+436MIhXVBfuNzOYB93ILvCxAU9/mH+MTGc9n+DNa7nTSF0rwwMZpKRYiX/ySfiDGQrSg/nHr+0eR3b/ACzqHy6e5dm3cediDtCubSoKxkfU+Hz0jetpVSpt/ZDpKX3uCOUbUEwuTkKtEjmNg7ffWJ8boo4m6MNKS7py79fPnaDpVNLJc3tdgT5cng6XJYuQUhv7h5qdg3WIaidLAH4gfmoqYA/2g84g8kpcBcUlYSooSkMHLbi3nb76xBMlOHNru4Zh6+cSjD3RmTMQs8kAk22d3+AMBCaUm+UcgSX6W5aaQrxShyZpzd0jY0GrfRtvtoBrZiXYkJszDhHkP1iDF66ZlKlJJSk3OgBOwY3LwgqqkzPZCiTrv8opjwye7GjXI/TVywppkx0lrkWF7g5bm0RVM+nJeW8wlhk7tVg9yFhQI1+UC4P2dqZ7CTKWQdQx23PLWLx2e7HV8ogsoH+skt5GN2Hp64C5G/YHBgCZ8wqp0/lWM+ayhZPtAMd9Yuquy9MCqpmK7wLbgUMgfayTfztC6Z2WnAhU2pU5vle3z1iavl558lMuapakgskJ4QW1Kn8Y1xw0txbC5mF05SBJpnUq5ZItbmRdhAkzA1oBVkW1nST12SloeU9FUFOUzEpPjzieQmfLd1IULCxeG7MPwNqYqXS1GQmSgS+qxkBv18NYTTsLq1LTMXOlhNxdevOLnis2dNSnu0va9rb6wnmYAuwK18xpbUkDpeOapbUFFOquz2nezSsAG0sEuFEnQOfhtFWxDsdLmF5f8za3+isEt1WlI+MXDtlTmWSZiilDBg6/gmUkn1Mc4nVdJMmP/qAarnd6R4D8Qkk8ikaGM8pSbodJBFP2dCZiQKWfNc3MxaED/iFEHfVosK+zOQFcw00oGwOXvC7s2VWqtmS92ioYhTpkEzOAAqJRkljhY6O7hj+a9oc4BUTJVSJxSnhQEpJuA5DqDvc6eccoNgtFjwagQ6iTVMGu3dg3AOUIAItcg2izYbh8ma+Za0pSBlzzVKCmJI4SXe25ik0PaBRmGZPnJWMxdAe5fTQDLqLRc66ilzkp/lJZSpszJOvQvFoYU0ByLEcFkTj3gmFD3stTOf6cxAEAYqqTJSkKykJcAIsQxuytdc0B4TgdYUDhKWBFz8oGxTsrWTrhI1JueY/V4o8UF5ApscYZjkrITmKhmy5QwKXJZ1NxA2Gg1EUjtjVzpk1pUiXMbR0JL6b6trv6wTh/ZCplqWJkyWkLNgVs2mx6gQfifYdedM1U8JKfyXsx3fkYR44UHUyn4NjNXIUpkU/ARnTnSgh3tZQBJ4rHMbaWh7RzKSpQtSUy5E7XNMYoKjyzEZrjVuUVLGcIpEBk10s8RJcOoq6sSGv0d4ykpJCpbTKlZZndPP8AKHNhrGeuUHgYYlgQuFrSjQu44rbF1fSEcvDFHhlkBJu5Lvzdh4womTSF5ZK15c2uXL56kPDetxRkkhxl0BvoANeVonHHYGyGmw+YpXtJZ91JHnrBKqYofNMlFT6Eu3TKEEPANKiau6UBRJuUqzOb/lJEFTKFQYhKiAeITQB5Ac9Y5wiDcmk4QtSQoZb9H+L3jIIlVktg5y9GSG6NltGRwRoaWSAnvKmYoOTlUFvq9nS7PzEKsTxTuiUygUIOgUTmPmwceMBTquUGVMlZ2s4WFPq7BwdebaQN/ib+yhISNQoMSL8rv5mISx2qore4QMX2BfoNPTn1garmpUXuOgOvwaBqhiRo3PQa8j9BeJ5pSkNmBJYsNB+sCMYxeyFkeIxLKGStVxcfvvEC60qcEny1iNUlOoVu3Mk9LPBkjCUpI7xycoU18vQOLkltB+8aFCyTiiOTSKmjhCpyhZidNP00tF27LYFMXwTaRT+6sFhpzUqxc6gc/Pb+HslKlqSinNw5IUx0s5Og6ReKOdMC0iayQD7KVAhuvytFYYZPwC0Q9mey9bThlhKg7vmc/QfCLBV1NSJZsAW4XUIF7Q46AyJasqmG7AchCXDO0CRMWtTLIte4fo7+sa4xcVVA5NTg9SR3k2akbnU/IQ6wqiKcrzXBD2DH72jEdqZZWAwc8iW8WfQQdIx9BZsrjc6wVqQ1IHm08zO0tRVY3PXcx7Jp5kriVfnd4GqscUFLBIs2nrFXxPtQSwdr7Q9+wUXBeOm72sbRWMR7XKScuYtyeFAxIr83hHiWGzpijkSY6dVsgIdYzjYnSpgBLkPrZv1BjkldWLWo5lEh9Hty00i8yMHqABmDcJBeF8vssrO6zlH9I59Yx5PZRFfRTzJksBKVG408AL3/AKRDREiaEq1DJAY/NhFmwrs1JlkKWZimuxUQIf06qOWktLfNY6rHxV8o6El5OaZzfBsMM2YxUWck7D1Mdj7OqQg92iddIu457WP0ismjpyCmXKmBJ1UhRSfQOQIbdnMNlynWEKJJe6iv10Dw8M0IeTtDZY1Y/NllSCCb2IuIT4pik8MqXnB6PDtFVNb2OHwaIkYuxYhzyBNv+ukdLqMbG7ckB4Zis9SCVyyom4MxJU3hwkiFtfUmYsd+O6Wi4MtMw6f0tle5vFjq8WWU6geByn4QsViAbimEnk5PryiUs0fAVB+SuNTJJ7tEkubrVKZYJLXSWDdflrGtbKDEp7hQaykSC+pG83KdHtDGvxQhwBw6laXLf7U79DFGxTEpiCuWhImoXdXEQpzc3SXA6F20iN3uFpIYYquRMWkTqlSGF0ewktsHTlGuocdY87mkQEqCk6bqC1dGuWcbtFXQqUADLEyVOH5wlaTrYPdO3uxPTSZJDzQsKBvkygl9wkqDbbQdxGy01k6jWwm5CRp/pqb/ALFtokppQLCUCU7ZyE67AiU//aK3IpJISVSlzUqsNLnewSdI1VidQlTJm6bqSx6a6QtXwcW7+TA/L/6sw/GMisf47N95MlR3JAv/ANo9jtLOtFYpKpRDABR2GlifvWDpGDTJqxlGbUgOwYHck2Daw3wzC8qx3aQA+rKKgNyAco5Molr3h/T00ySRmKACrMCVNMP9wSWszDRoRz32KaCpYpgK0kZgkFrBCnHRrxJS9mgUguVE65SGT4s5P3aLjX0AmJKVBanu/I8+ZN9bmFuG9mUBQOZZILtp8WBh42+RWqEFPgKndAUeQY28SenzjdOGVBmISxzO6rHX9g/rHV6DBkrVmWUuS5BJ+Qi+YZQyZSRwpChuzRqjSRJxbOU4NhFVJk8EpbqNyxETSqSoTMJUhWwFto6//iEvQEH75xItSSOb8g8VWevANBwvF8Mq1rKsig53gNeE1MtLFJL3juNRKQC5cdFEF+usLqmsQHCikDyJ9IfUpbnU0cYppc0FRUlQIDCCpFROzABKtRt5x0w1ci7Sx4sIxOI06LnKk+Dx1xXkNMpaMMqZqjkQSDvEFZ2BqHBcHnzEXOb22p0Fw55CAKztcFDhSz7AwkssfIygwGh7OiSPxLmMnVJKghAYfm2EKqmvmTXACut4gum7EdTEp9V4iMsXscT3y5UHN/UdfkwELapykpKVJVstLfENpG8uvGhD/e20QoUFEnQ/ep2jJLLJ8lVBCZE1WYBSwprl2I82D/KHFPLz+6VltCQB4BIs3gYWUy0d6QrKMqrFgdRdr3G+mpiWVJSkmbLloEwagEhxcpcBO93cNyhJNsKLLRENl4UkahLn5nnDWhmAAukubNmt03iq4HNmKRnqDLCnsUvtrtr5HxEGYvjYyWSptCEkubaXIc320iTi7oopKrHv8wjiCmte5B8R+z8oCqq7VKAl0kaXYalwHYs9n/cKinGYjOpCkA7F1k+IDkg9R6xPLpFpSyFdzvlASx8XBbXnHbLk62+ACuqJoJ4kpsCC9/JAvG1GsTUqzBYUm5eXlzbhs13035XFoMFRMQxUoKYC4dr8xmY+QhZU40p8yiWSQMqUE683vvDqV8CM3RhYWHKUZfeSsZVcrkLZ7akq8oMkUqUpdMokOGyAsLAagkeItCw46lYOSeEncaeTHK3jr1EJ/wDMyFHKvOb65300sdfX1g7sV0Nl4BRTV3ACjcgLKd9gesTHsrRe7MIa3Cp2+ZhfNxOTkcZphGoJCbakkakDk3mYkRX0y0OlKs+yUEA9WUCHHX4R3y8MV15F+IdjjneRNChd8xv5ANeF03AJ4BBzONTc6+dwItlN/MtwpWbG00Dx1Kgp9djAtWit3lrS2uiv+IAsbQ6m1yI0nwVcYCs34/IE/Fo9i0qljedPT0Z28+7jIOs7ST4LhyQV2zAqzKUhlKV0a7pF2u28e4XgU8FaxNKZDlkzEgkeY+kFpqJgRkSQhHJD/Ekl4BrqlSjlUsnxVEovJfKX8s1S0V5GkypSGTmTptb57xAmsSOUJ5SEB3I+/WDKLDitVkTJnmw8gLw7kok2nIfYbXEXToNyGbwg2rxXOQBMGbnAcjs/NV7Usy0/3eVhzh7Qdl6RHtZs41JP0gLqEju2zWnw6cAF5kEasC6m6AxBiXbNSRkleDnX9opXb3F1yppTLmKCXNnZmtFYo6mbNVZQHNRMWeTbYWty01HaZSphC1EeJ1hXU9olrJEtxl1O3rAVTL5gzFc9vWBVUwUOEH1+kcp2BoOT2oILOYLlVImNmUz87RXaXC8xIJIOvgOp+kEd1KQQVTgG5KuT4Rzl6OSG2K4ckMXc+kSUjMHLEDZX7fdoGkThNS8s32e3mSTp1iEP344jlSCCtJBSo729ORiMpeLKJFoo5wBJJOmo30+H7QYrEErAQUAdUi+767MYrkhQD/im2oIBHqwI8YMoyog8SFDVxYi52JPT1jPJNssmkhrX4cAgEEJcsBqXdhoGhTWUijwpeWwcqN/ppaxf6Q1k5nBHelYSwCUhaUmwPtXI9N4AxavnMUKpypWZgX9AEhSig3u5/SGhq8iy0gEqjaYFKJKfzH3gDuq7nW3Sx5z1KUkMpaglwApQJLAhwri4k7ag8ucMaKprp8hAlU6MhBIK6gXsQogtYOs2exN3aFsyctOV5cpBVwkOokqu5ymUGIbZgGF94dTt7iuPoFmmb3wBUgBQeySSWLqIBN1ekEVqBLAWCFrUGBme0B5kb7CPV4EooStRUSS6MpSgEspNgCFEkdTzYBo8VhaQjilIJJsCMyn5Aka8/wBoPcj7F0S9E8qvVLDqmJB/ICRrqCGd/B4jq8QUsZUSioncgJ6+0tjA8ijmJzZUy0sLAJZjfUgMdIklSVISrvFsSoZnUOEWYJBWA19XeBrhewdMqDJS55l+wgEENxE28rfe0VvtJWzQoSyA35srON2b0ckxahSLLATVANdQAAP+4sBq9gdIhmSZMnMUjOohnVNKr89QAfIQnfjdLkbtSooScVSAQpD3Z0Okt1t9I9QiUVBSs2Ulrp5kbu3rDLE8d4SmZlCQ5yoCfAgsD8bxGJYmpzrSUpB1SHIOovdTAEXi6tfgi6f5JP8ABkOrJNWFhOYIYENuyuYcFm3jzDsEVwsAAvVRJCU3943D3FgHvYQrm0xDqQVrGlzfXkQ/nDejq1SkkpzS1aEgkpI3cs9w/E76wZOuBUk+RxhdclAyqX3wzMkBlFIBZ35HXwZjeHNJNmTM/AUsRkzEpd2uSb87awjo+1qUgvSJ6rlDluWBPrB8v+ItOeFcpZszJbr0vr+WM03lvaJeMYVvIkmU04FnJ8c3j1+cZAiu1tEdaYv1UH8+GMh/9T+n+wtR9hqTYeEKa/6x5GQy+w8vqeYRqfGOh4QWllraRkZEsvI2IImrIDgl31jbFQyHFi2oj2MjOypxrtQsme5JJfeN6DcbWjIyN8fqjI/swxB4R4xthXtevzjyMjgsS48sicwJAvaEkqWO/SGDcm6RkZFCY9qlfhqGwStv+n6mC65RAIBIcbW92PYyJrkZ8FeTUK7tRzKcZWubXVpFkw+Qk0wWUpKn9ogP66xkZDzJ+S70s5WSXxG8svc3YFniXC5YKA4F58tJtsc7jwL3EZGRjyG5+A7slOV/NVCcxyieAA9mKSSG5PeFn8QE5Z5KeE5Elxb3m26WjIyAvsB8idQYzGtf/wCJPziFE5RQp1E6b83eMjI7wH/ICqpXlmDOpgW1OmVUF9kU5kzc12ZnvzHyj2Mh5/R/8Cr7xGeNTCNCR4FuUVavmEruSfOPIyB0n1O6kT48LH+39IlolE0ySS5Gh3F9jGRkan9TJ5I585TSzmLk3ub6a84nXMP4lzwu19LK05RkZCLwMCzrpSTc8zr6wIk/fpGRkWiTlyGyJ6svtK33POMjIyAE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0496" name="AutoShape 16" descr="data:image/jpeg;base64,/9j/4AAQSkZJRgABAQAAAQABAAD/2wCEAAkGBxQTEhUUEhQWFRUXGBwaGRgXGSAaHhweHBwYGhofGBgdHCggHBolHBgYITEhJSkrLi4uHh8zODMsNygtLisBCgoKDg0OGxAQGy8kICQsLCwsLDQwLCwsLCwsLCwsLCwsLywvLCwsLCwsLCwsLCwsLCwsLCwsLCwsLCwsLCwsLP/AABEIAMIBAwMBIgACEQEDEQH/xAAcAAACAgMBAQAAAAAAAAAAAAAEBQMGAAIHAQj/xABBEAABAgQEAwUGBAQGAQUBAAABAhEAAwQhBRIxQSJRYQYTcYGRMkKhscHwI1LR4QcUYnIVFjOCkqLxk7LC0uJD/8QAGgEAAwEBAQEAAAAAAAAAAAAAAQIDBAAFBv/EAC0RAAICAQMEAgIBAwUBAAAAAAABAhEDEiExBBNBUSIyYXGhUrHhI0KB8PEF/9oADAMBAAIRAxEAPwDs9MpJukgxNOnJQMyiwG8cllYrMIYrJHp6EfpHk6umG2dTcntG+P8A86Xsi86OnTMXkEEGYGa9/qIoeOT5GZkpLBXDMzOotrcvbRoQERFUzUoSVrISkakxqx9Gse9kpZbGFZUIISGLptmFn6QCp1qHhZ7adTA8ipTMTnlqChzHx849JMWUVWwtnk6QG1vAakEaQYJxG7PGhvCtBsXrBOsNMPUZYSElJJINtQQbAnfnePJVHnKQMoJ3JglWDTVJZOUgGzFsx6WvyvGfK48NlYJ8otFLR1FQQuapK0jRiGffK27dINMlIKiqUSUlIT56bX8tIquEUNYg/hpmOAbOAx0GuhixYPMmysyqiVNWXd0lKrsNW0310tHk5sdPZo2Y5bboKqqEZQSCCQxA58gPjFdxGhya2JNt/WLoqaqYAp1o0ZJQA3rq7j0gU0kjvinOkKB4s2pJuwEZE2mXdNbnMMbkXsISzKU8o6hjgpsuZIzNs3228U3FJyCfwkH9Okacc7XBCcK8lZMiMygQSumWSbNAxkERdEgecsnSIRKhgmSYjVKggBMsbiXBCZUbd1HBPZKLXLRqJOY6xv3UepQdoU4dYLQych7xeXl/4jyhTKE0DNw8zC6XTq3gyVJc8Z8om4c7jauFRaKuuEofhlJWGAUzgc2HPrCDGsaUVA94VFrsMrnnaCEYaVJJAUQIAqKFjdniWLFBP2ymScn+gWgmFcxNgkbn6qMWDE8UCSUJmEoYcKCSD4kwjmyACzv4QbQUhUdABzMUyQi2pPwTjJrZG4lqWxloYwUpSpKWUQH1ADEwdUKURklsBz3gROCLmEAAnyiLaf22Q9NcCeZiAc2jItCexytykdIyF72H2N2svo1VKBZgPJ/rFPxTtmhCyiUjvGcFRLBxawu6etoP7SdqTKWuTLl8SeEqXpt7IBc67tFBCAxf78I+lz9TXxxs8vHC95BFb2lqVk/iKAJJyp4W6Ai7ecCTKyYsgLWtTX4lFQdm3PWI1y/eFx+rR6mWdeh06NHnylJ8s0JJcIOwrFZlOoqSHSTdJJYvv0NtY6LhswT5aVo0VsdjoQfOOaIlOL6DT5x0X+GOIy0qNPMyDMTlKw4ezgECxYONtRFsOdw2fAsoKQxOGTHACFEkOAxuOYtcQXhtEniE1IGS5BTd+RJILDUiOgU1PMQgOQvVikJSz6MWfc6QFW4UFJBKHWC+xuN1KYKPrE59apfFlI4K3QkGDonEzBKCAUqdI4eJzkKUqsHZ/hDDCUKShKTNEws4BAdLAe87OCRdtYUz0zUIMsle2jN5Bn+MSSsWUkDM6ikMlWUAp5tY67iMeVykquy8KRZqKYrLx8JSGJZg4s1y59Bq8IJs6sSSEoQEZiri0Iu9z7rnQsYaUuNy1ILqTme728GBePKTGQSeBZvqOL/wIyxk43aKtWVSf2lqQslRSoIezMm9tmfpDfDsYpEoM5IAmHV2fru5fTwEO8Ro0LyvLSoqBLkOE3cnkCSb+UCy8KlD/wDmkICcoJc6/lSRby6Q8s2KSrTX6FjjkvIFiOMUpCUEABTElJBueYS9onp6KmOXKzq0B1t01iKfhVKkhpLkEnRiWY7kFXygqfMSpCFd0pYBBANjcFNwdBfeJScX9bLwUlyCzsIlTSoIRlsXUdrbjUGKlX9mihbPF+o6lLJGXu818quW/m/2YKNPLVxEAjrz3gRlNcBlGMuUcsk4ES/SBjgxMdYRhMvVmHLnEFVgKdU28vk8P3ci3oTtY+LOcUnZeYsslOsF0/Yuap2Glj4x0gYeUjhVltqdhu3WJaaWEJypJLXKtX5uecFZMj52A8eNcbnLkdkZhWUkBLak/d4L/wAo5UBZch9AC8dHQkPnIFxqber6C0JsfrAEZe9GY6hJa3IfrCyyT9jKEPRSK/DzKLBBvuYAnSjLJBYn1i6dpMzS0SwEjKHu58zs0Vasw4rW0t1ndofFO1uTywS4PKPvpls7J5Ow9IcL7LlTZVZiRteCOzPZRS7rOh0/WL/h1CiUMqd/u0LJty+HAu0V8uTnaOySks6YsGHdmnDlm8ItpZIJ0G8I8S7QIYpl5idHFvSGjiyZXQvdjFbI8mYEhBBskbksH6RAnG6WXMXKJAUhKSTq+Z7BuTD1irY3iWVOefMIS7BySfIRzRfaJqlcwAqBDAFgwvoVFQSQLb72h59HDHvJ7iLqJS4Ouz+05KjklAp2fXzjIoMr+IBAAFLIb/f/APaMgdvF/R/J3dn7KXWVBmKzqU5mKJfmdX8I9qacZQPBoFonKpYLZUS8xPK+X1caeMGKmhkqcXysx/MW+Af0jZHJqtsi1QOZLJCX6m0YKYgAlwPvaCQHWUhiEjiLvvYePSJDKGjD4/Zhk03sAD7zLpDDDqzu1IWmykKCg4s4Y/fjENhfS/3rEJnAqPV+W7fpBoNnY8E7YLmISZawWDmWoglPMc26+EW7C+0iJhImAS7ak2PPwj53wyvXImCamxG3Mbg9Gi103bhJWe9lFMvbKcyh4uwPk3nFHHDkXyVP2JcovY7cJUqaMwII5iAqrCSTwgAeA+scnpv4nrlrKUyQqWCct2O7EjLq12g6X/FharFK0csoSX9TaMM+n3+LNMcrSOhnBHDLSDzVv5Bojp8DSg8KyN2Ys3XaJ8CxJNVKRNRMzj3gBcFvZUB7Kh5w0ylRuC3pGR2ti2ryVjFVzJYOUKAZrac35jaK9S41OQVArzONC/TQvbSOiVMoZWVobWhFW4dTu6hlc3JcEWswgRaSpoa9W6YLJxKYWMxIAVZ3+V/ODULT3bPmDDRwL9dTFRxLEDKURLzpR4g6crwnHaFb/wCqsdCXhl08nuhu/GOzOiigOZzNWxAsNfNTP5RP/JAqfOst7puA1wW5vFLR2xXsws3P9IOqO1R7tORTKOrt8P3jljmtmjnkg/JcpByhg5bmfqYMlJLXvzjn5x+ZNSAmYUqfmBZuQEGntOqUoJZ2F7k3h46k6oVtNXZdJ0oM5BIF2H6bxs1n0HX9IqQx2dMLy0sNSxc/sIYGkmzShWZRQTxJJ0OkdKdPgChfLJ8XppZczZxSlxb6WvCGtxyUmYQmSmYlIbMRct1O0N5nZl0BL6qJJ+UDT+zRPCgWG53gJRb3Qze2zFJxxKwppSUknq3jbeJ8DUjMpU532CdG00Ag6V2RPNusM5NLT0iXnLQnqot6DUx0oRr4i635ZNRV6CAmXLXl5s3x1gsSGGZKWUAfaPj7SrmKvin8Q5Eu0lBmHmeAfIk+gisYz2prKhJSGlII9kWKgdiS6vkIpDG2Rkxr2j7VS5aFIVOVNXfhlDhCj+ZZPEAdg8c+qu1U9csJcS+ZQGJ83ceTQvrSpKiFEOOrwBNmDxi6lKPkk0mR1M8lySSeZ/eFk08UGr5tpzhZNW6he336xCcrkMkFKmX1EZCtU5jGQts4c1kpSM4SCPw0gPuDkcoALgur0iPDSTMlpeyEEmzXyk2B1sBvo8XiTgJVMn6SkspWdTkMCMoBdnOVvPeE+B4YyZq2DFKyCDz02GyneGjskn5O8iujlskr4XUoO29zyUbcLa7mCUpBudej/WCe7TmZSXl5gnh4iCAc3ndr7xa5tXTrQJUqmCLJSpWdCVJG5uxI1cnpcRqxOOliS5KLIpc89QKsiQh3L21JtubARvX06UrKEr7xIA48rObGwc229Yf9pcKRTLIlBiUEpClgkkpKiQkKJAIQQ3Xd4raUEqlm+VSSTYjQkC76sDCxyJScXzYa2sECSHA67RHVuA732eLz2Y7PCYUrC0qKXJQXDH3blJB3Oha2ukJu32HSqUiWgqUtZCiSRwi/CNNSdWDNFpwahqFTV0J0S3B0ca+g25axPLkHh5/vAVNQLIDG5F+Iuc5NxzG0NJSilRCjZsxuGA2HoHeM8Mlrcdqi9fwvxdMuaunmXRMDpBPvpL2tY5Sr0i+z5S1zMsucpI911Av6Kf4PHBaFajNQpSi6HVYtqo5dLuGHpHUMI/iXMR/rpTMSBqOBXiTcH0gatm0jv2XShwlSDmX3i1XslTDycg+rQzXQoUm6T1Ci5873MLcI7YU1TaWvKpnyzGSfK9/KD5uHpmHN3iiOQNv0iMo6t2OpVwUDtTTEqIEvKByH1inzaIvHaplKJy5ktQUEoCQDm9pw54RZhYesIsV7Jh/w0EjnFMWWlTDON7nM0UR5wTLoCecWqqwYyVSkrS3eLyuSAAAlSiS5/pbzhhKlUks8c+S/LvEn4AxfWvZOirUeFqOjxYsM7MKUQ8Hq7VUUiyVBZ/oS/wASw9Im/wA+yyOCUvxWyR9YlkmlvZSCvhWOcM7PolMXv0tDgJioU/bBU05ZaAVHSHEnGE5+7KgpQBKyNA20ZXngt2O8UxwotCTEe0CEWCgD1B+UbVeLJGS7CYLEbGK3W1KZqlIqUez76bPEp9RKUtMCmLCl8pi7G+081VhUZRyQkp+Iv8YrKqdUw5lrIBvmOp+t4sdVgSNZeVQZrwsqMJBPGgcr9I1YcerfVY2SWniNAcuglvrmYXdRLHwAFoVYnNEpglShd+EZR8mJ9YdVBTJTxFgNBufAQjmrkKupc4nk/wAmsI1PTFVZkk7A11omAlUtKgLO7F/HU+AhQUAqV47fvB2JVGYgJBSBZN3YcyecJ0LKVMHOaxMZMma5bb0clsTzZdub/wDiE1Qz6+O3pDWenhYE/r56wnmgAxnxO22GRDaMiMr+2EZGihToOL1BST3M48SlEkMlyQVZUpcqUHa435PeLvZwGRKkgGWfaAvdSfMBvu8aq7PTOFYlrIKnByHW2n3o/KJqjCagknuVsCXBBYhQAIHMO/rGRZscuJAjuiHBpQ/mEd6oJlhTzCHY34yD7RNhYXtBeO4j3pVLQpKZS5q+7SCEsn8NFmV+RFyRubu7K1YLPli0ubqbZVOQQWcNZyNo8w7DJ11FJltbjZBLkg+0QzaxXux01YKfosfbOkkU9XL7p5n4YUok5srapCxqco0231gbBjTKq0ImMimeYxILFNyhmJvppzjK6ZPmEiZNlqALvnS5GoCiC6mPMmF+HhSXKygAPlZYLA3sx6n0hVmTnqiOlao65hWI0k2UDLqEoA4cqgEEaWAJ6s4e8cm/ijiCF1J7ooIlgJKxZThTa5mVdjpaDkrl5ElCgriJICkvdwB7QG/U+sV6uwSbMWpXckB2SlwnwIc310jXPrLhUmJ22naQVS4+pwyEsCxYPZYckublncmCjjaMqswQcyiHyIFlKAASQkEAW5NfrCMYbPCQ8lTJOoAJFtTlJvvA9NPWAbgnTTqk/O7xCOZ/7WNTfI9kVstR4UWa12s5OmrEx5PqhxlQYEgADwu4HnCGtUsTCQ7DKz6NlS59YxE4kXV0bYs+vkTDPK9J1bljnVQLFuTN8BDLDu1lTJ/05q7aBRzgeCVOBFZkK/Dd/Z3vt5RLPUES7XOx59YC6iKdHV5LhL/iFWKS4ne0NciHt/t8YW1XaKoX7U+aoEhwVqbXk8VjD6oaGw5dYLnAhn8YV5YuLT5CHTZpLElz1jVJN+Q/aBVVLG1+o+7RumdZR1fb73hO9JcHbeQ2XMv+toNVPMwslRIGma1uZaFEhBUB9+ZhlKWEJeD3U68s0YsLk9TdIscjE000tkXmKGsTYTjPdyZswgFSuFzcl9d4o86qJU5MFVFW0tCerxzhSSvdvc0a1Jt1slsdDq+0AVRy1BPsljeAJfaZExOVaSVJ0LxX8PnlVMtHiR4i8JO8ILu0djl9o3umGcVHTKtmi2/5lyk8DH+79oX1mPqW+ZRSDsDb4QnmLzAG/jGqEHnlMdkyqcaYiWh7G09Gc2fxe31hfNksWuT/AEuYODJNnfnqn01jYlR4lEBJ0beM6yuBOaUhVPOUXA8zp5QNSLdW9+Qte0EVIDli/wAYNoaAC6yUndjYcrakwssqUW35J9pt0hVVp2duoBhNUIAe7nwi0YhTpUCElj8D5DSK/Np1EMAYv07tWTmqe4uCPDzjyDhhy+XzjI1Widjr/E1ZSQuYVO9iUpA5uC73iWVjU1zcrDat+tzfzieVhaRYl25j9RfyiMyEAtd9so21Om0ZHoa4Ipks3E5q3SfaGoBc68vMQKuomHimA/N/NrRMhcpRygqzbqYPy2DmJJSAEgKuAfeu/X5QrqPCGsVzcQVdgWbY331A1BiakoFMFIPtXyhLt8YPzC6QgEGzG20eTanK13b3QWfxL3h45a4icpUCzsPms4QSLvwgG2rsPCIZmDzFaTDm/JmcnUsLsYImYoRdKEhxu6iPMmBZmKzgzKyg7JZFrjYC1z6w+rLLwkPqYXhdBNlzHmrKUpLs5zHRujPB9X2iQlRLKWk+6UpIHUOHv56QgXVLcu56HQt53IgUkF7lzrvCyw69pBWRocy8XStWZUiWJfIAOeRIcEWYbPfy8xmZJISZKU3WEHhUAMznctfLCNi4bbnBUpZHtkquCwFnDt53PrFo44xVJCyyNjBdWmWllyQptwo/G5cQzp5EuagcDNZrlvAg6W+MISsEHh3328bxtLSsqSoabAOPgIz5cKl9dmGOT2P5+F5FDJKlF7Wfys+sSy8I7xOZSDKNw72La2NxE+H4fMQxmTkofYuVEPultIsuG4cFrQoziySySlJ4nBCQ6Vl+IAvzHWMiw53JL+f8FJKTacePP6/BTZnZmapR7gBaRyVmL76Rqjs7Ui5lKbwtt+0XbEezsxbKmTyhNhmW40dmSD9InwnC0SZSWqVzMqgo91Le9tXV/SPhG59PkUa1W/0GCiuf7lJXSKTw5VeLH9NBA1Ql2SDcbEMfO+sXLGe0NM4Sgzs5JSpZZOrAZkgG3UXHWF8vDzWAkqmy0pB93MlR/uMziDu1rchEodLlg9V2/wBF3li1pRV1SCNX9IyYQVeEMcaoJdKA/fKWW/KhN72IzRW5mK3VwgA89el7RTtzUrBrWmi24HMu2z38xCuppyFkWsSL/pHmCVmZJvy2A+UGYq2YqfUJVrz/AHEZIao5pfk1TlqwL8AkhIdmWo+npEy6Un3WHV7+resKJ9cTv99WiSnWhepv4kfSLShK7syKXhjKalmDoAe/ENPAXaNP5ZBU6lLV/aMoOvPrEfClmvfq3mYLVLyuRl/4/V+RiXbiuWc7ZFKYOBKSk2Y5ifV4yZUt7W+0YqanQJTb71sDGmd1e5o12+Y8IqsMGLrceDyomBJSybm9gHiIJzh1ZfB7+YgsSFzC0sFRa7EEeVh84Il9n5jXShL6OoAvzZLiLxikJJ3uLClAs6h5f/mPY0m0KkEpzu39cewe5L0JQbMSW2t6tffxgWZThQOVSiPM6dYnVVEFyQOgHXxgBdWVM+YaXu3z0jHFSvYzniaEJN5gSrrfy5MzbxNLmZeEqSU8z9ATp1gESg/EDcczbbqevlBEuoDFIBcaX8fg7a+sWasZG9SCoWD2u1xtzP2/SBkSFbIDf1a87Xf5xk2pvooF2Jci/hsLxPT0M0jOhBIO91PztFIQfCGoAm0ZST3jpGotz08Yi7gHickcjpDVc9k5VE63GSwPhtHqSguwIAGuzfpHPI4i2/Ar7lSi536QdIwtSkulJUBqpILfCCqGZJ7xOYFSTul/R31h4uopwyhL4Q+oJvZrEsdSbxyne7dA5KsrDiCzEHViSNbjkdI1VStrb1sYeYhUpWXlpSLDh0fxI0309YBp5Cp/CkhK0nQqAvyZTG9m11EdqbfxdgSAVYfbdKuu76EbwPJJQsDQi/35PFuw3s93ivxFLGU5WICSkl/aBd0lrEcoix/DJNKG7vvFnVSlM3JhmGt9o1YsbrVIZor9NXqXNJUbbE6evkIvXZqRMmpKULSkpWFXPP6GKVIre8UlORCUu4y5knxcKjo3ZPF5cu0pITsVElRPmomNGKPztD38RrVUBKHmTUhIJJDZvLyeFVdXd3l7tRIDMwbhOoIEHVfa5ZKk5mZ2aKbi3bGcmYAFly2t/gbRpnSORKMiicwUJiSWI31F3HSGeH4fUzpYGWYjX3WBBby6wkm9tJxUQFlrdICxHtJMUxKjqd4mmluEvWIUrSkpNMqbsSpJPg2wirVuHzksJVOEAXPCN+b3gPAe0qzKWCoulxrsdPrAkvtVMTMBzAuGOl7vAlpe5xN/KBRJC0JUAXABH0gbE5ZKEnNo6S3qPnBuL1aiUzE89d2PX0gI16ilaWc2UH6R5/VYlGeo1YZtwcSv1EnKXKvhB+HYgUIYgMOf7RBWVGdIzJ8GFn+3vEEw6DJbe/yjmkRGtPihmKyq0OzawYqcNNEtyH6l4SyKZZbIlSW0Jb4EtBiaeYFBSly+ZBW49Eu58HiWhXwGwyVOSd38SH9Ei0H/AOGMnvJqwhHUEqV0Slx6xHRKZN1pT/Ska+LgMNdY2mKQfaGYgWzEgDU6NeJqWRPdUhSGRXLSpRk8A5uzgaW28o8qKefOIzKWonRyVeiQLR7MqR7uVT8tb8g457vBFPUbIcHfhT5XK/N4ehWKlYNNf/TeMh1/iaxb+YSnpyjyF0z/AO/+h2AJaT+XQWIVzazsedo3/lkkcSfgS3P7a0Jv8Tmp9keDP8zBNJWTF3Ucvw0/a0SliktyOkZKkpDt8AB8PWI+9lmymOm9/mNuQiBJT7KlurWzn1t9YlmU6T+Vw7trz5awqjXkOkk/l0MWNvE/J/u8SKlFmC25C43/ADAQCBLDlJJ6AkBt3fqYczcMyJSQbZXPELHkXNzDVkW8WxUJZ1OolwlTixJL+hN49VJTbOo20P76QbOSA3Erd9B6Nv8ArEUuY5ZKkkDbUB/PX72hdblyNpBxImn2VpKB6foY2TMWkuXI6En4CN6msMsMS43IHx8IDnTpxAKFIIPsqsndjY6+UGEJT8DJJA+IzGJWl2JGxsfSCUVaZibDiy3OW7eIvY+UMqPD11EtjPDBs0tCswJOnDzOnlrq0kjsaAu4m+BIQdtSbAX5xqjj2VgcfRDgWNzs6ZSyqaAwFipQvsdSGextF1xXsytczvJUsTlZHKVpLKZmcGwU2h8oCw6joqdbqIl8ypfEziwF7nmLWjoWGT5CktLStQyhlKzEMdL2jVGcEqkFQkc6XgkmYCF082RM0ypQoN1DDKRBXZ7sooqITMAv74y+FnJi2YjSU5crSUklikKVdi2yrPtElJh0mVl7unylnzKJ3vcLWM3xhscoxdopKLaKzM7EzApSlzB/t4or2J9jcywUKKvJvrF+qMclSQ60y2IPshLuCx9k6B93e8c47YdvZn8xkp5iUIyg5spc5vDlpFpZXXAulAc3sXPBKrZQXJJZvWBqjs2oICphIA0Lhi/IworMcWq8yeZh8i3msFvAQvm4mfdWQHfKNB4AMPQRPvL+k6i14DhMoZg7A6kqv4tG1V2SQFpyzUqvoFpe/R3irSJ2ccRL6j9TDfCsOnTFo7pKncEKKCRY2uH3bbSB39qaOovGEYYVAyypKSDobuPWEvaKjMiaMvslwWDaxd+zuC1aDmnd1NBA0QMwPQ5R8YbVk0FLKSMv9UtAHqQxhs+bFkhppj44yi7OC1M5YzJKjaFxnFiNo71UdmaNRKliSNjwJF+reUcs7RVVIiaUJp3SLO5Q/hc7xlSaQZLcqBXeC6WrFgRd4Y0+DJqUFVPLIUkscy3S1un1hdW0a5Ssq0IBH5WU3x+cHlCDdFaQQM31+As0GyshDGaGdzwKJ9R+0IaZaSDw3axZvhziday/CW6A/SFaBY5/m5SC6DmPMoYf+436MIhXVBfuNzOYB93ILvCxAU9/mH+MTGc9n+DNa7nTSF0rwwMZpKRYiX/ySfiDGQrSg/nHr+0eR3b/ACzqHy6e5dm3cediDtCubSoKxkfU+Hz0jetpVSpt/ZDpKX3uCOUbUEwuTkKtEjmNg7ffWJ8boo4m6MNKS7py79fPnaDpVNLJc3tdgT5cng6XJYuQUhv7h5qdg3WIaidLAH4gfmoqYA/2g84g8kpcBcUlYSooSkMHLbi3nb76xBMlOHNru4Zh6+cSjD3RmTMQs8kAk22d3+AMBCaUm+UcgSX6W5aaQrxShyZpzd0jY0GrfRtvtoBrZiXYkJszDhHkP1iDF66ZlKlJJSk3OgBOwY3LwgqqkzPZCiTrv8opjwye7GjXI/TVywppkx0lrkWF7g5bm0RVM+nJeW8wlhk7tVg9yFhQI1+UC4P2dqZ7CTKWQdQx23PLWLx2e7HV8ogsoH+skt5GN2Hp64C5G/YHBgCZ8wqp0/lWM+ayhZPtAMd9Yuquy9MCqpmK7wLbgUMgfayTfztC6Z2WnAhU2pU5vle3z1iavl558lMuapakgskJ4QW1Kn8Y1xw0txbC5mF05SBJpnUq5ZItbmRdhAkzA1oBVkW1nST12SloeU9FUFOUzEpPjzieQmfLd1IULCxeG7MPwNqYqXS1GQmSgS+qxkBv18NYTTsLq1LTMXOlhNxdevOLnis2dNSnu0va9rb6wnmYAuwK18xpbUkDpeOapbUFFOquz2nezSsAG0sEuFEnQOfhtFWxDsdLmF5f8za3+isEt1WlI+MXDtlTmWSZiilDBg6/gmUkn1Mc4nVdJMmP/qAarnd6R4D8Qkk8ikaGM8pSbodJBFP2dCZiQKWfNc3MxaED/iFEHfVosK+zOQFcw00oGwOXvC7s2VWqtmS92ioYhTpkEzOAAqJRkljhY6O7hj+a9oc4BUTJVSJxSnhQEpJuA5DqDvc6eccoNgtFjwagQ6iTVMGu3dg3AOUIAItcg2izYbh8ma+Za0pSBlzzVKCmJI4SXe25ik0PaBRmGZPnJWMxdAe5fTQDLqLRc66ilzkp/lJZSpszJOvQvFoYU0ByLEcFkTj3gmFD3stTOf6cxAEAYqqTJSkKykJcAIsQxuytdc0B4TgdYUDhKWBFz8oGxTsrWTrhI1JueY/V4o8UF5ApscYZjkrITmKhmy5QwKXJZ1NxA2Gg1EUjtjVzpk1pUiXMbR0JL6b6trv6wTh/ZCplqWJkyWkLNgVs2mx6gQfifYdedM1U8JKfyXsx3fkYR44UHUyn4NjNXIUpkU/ARnTnSgh3tZQBJ4rHMbaWh7RzKSpQtSUy5E7XNMYoKjyzEZrjVuUVLGcIpEBk10s8RJcOoq6sSGv0d4ykpJCpbTKlZZndPP8AKHNhrGeuUHgYYlgQuFrSjQu44rbF1fSEcvDFHhlkBJu5Lvzdh4womTSF5ZK15c2uXL56kPDetxRkkhxl0BvoANeVonHHYGyGmw+YpXtJZ91JHnrBKqYofNMlFT6Eu3TKEEPANKiau6UBRJuUqzOb/lJEFTKFQYhKiAeITQB5Ac9Y5wiDcmk4QtSQoZb9H+L3jIIlVktg5y9GSG6NltGRwRoaWSAnvKmYoOTlUFvq9nS7PzEKsTxTuiUygUIOgUTmPmwceMBTquUGVMlZ2s4WFPq7BwdebaQN/ib+yhISNQoMSL8rv5mISx2qore4QMX2BfoNPTn1garmpUXuOgOvwaBqhiRo3PQa8j9BeJ5pSkNmBJYsNB+sCMYxeyFkeIxLKGStVxcfvvEC60qcEny1iNUlOoVu3Mk9LPBkjCUpI7xycoU18vQOLkltB+8aFCyTiiOTSKmjhCpyhZidNP00tF27LYFMXwTaRT+6sFhpzUqxc6gc/Pb+HslKlqSinNw5IUx0s5Og6ReKOdMC0iayQD7KVAhuvytFYYZPwC0Q9mey9bThlhKg7vmc/QfCLBV1NSJZsAW4XUIF7Q46AyJasqmG7AchCXDO0CRMWtTLIte4fo7+sa4xcVVA5NTg9SR3k2akbnU/IQ6wqiKcrzXBD2DH72jEdqZZWAwc8iW8WfQQdIx9BZsrjc6wVqQ1IHm08zO0tRVY3PXcx7Jp5kriVfnd4GqscUFLBIs2nrFXxPtQSwdr7Q9+wUXBeOm72sbRWMR7XKScuYtyeFAxIr83hHiWGzpijkSY6dVsgIdYzjYnSpgBLkPrZv1BjkldWLWo5lEh9Hty00i8yMHqABmDcJBeF8vssrO6zlH9I59Yx5PZRFfRTzJksBKVG408AL3/AKRDREiaEq1DJAY/NhFmwrs1JlkKWZimuxUQIf06qOWktLfNY6rHxV8o6El5OaZzfBsMM2YxUWck7D1Mdj7OqQg92iddIu457WP0ismjpyCmXKmBJ1UhRSfQOQIbdnMNlynWEKJJe6iv10Dw8M0IeTtDZY1Y/NllSCCb2IuIT4pik8MqXnB6PDtFVNb2OHwaIkYuxYhzyBNv+ukdLqMbG7ckB4Zis9SCVyyom4MxJU3hwkiFtfUmYsd+O6Wi4MtMw6f0tle5vFjq8WWU6geByn4QsViAbimEnk5PryiUs0fAVB+SuNTJJ7tEkubrVKZYJLXSWDdflrGtbKDEp7hQaykSC+pG83KdHtDGvxQhwBw6laXLf7U79DFGxTEpiCuWhImoXdXEQpzc3SXA6F20iN3uFpIYYquRMWkTqlSGF0ewktsHTlGuocdY87mkQEqCk6bqC1dGuWcbtFXQqUADLEyVOH5wlaTrYPdO3uxPTSZJDzQsKBvkygl9wkqDbbQdxGy01k6jWwm5CRp/pqb/ALFtokppQLCUCU7ZyE67AiU//aK3IpJISVSlzUqsNLnewSdI1VidQlTJm6bqSx6a6QtXwcW7+TA/L/6sw/GMisf47N95MlR3JAv/ANo9jtLOtFYpKpRDABR2GlifvWDpGDTJqxlGbUgOwYHck2Daw3wzC8qx3aQA+rKKgNyAco5Molr3h/T00ySRmKACrMCVNMP9wSWszDRoRz32KaCpYpgK0kZgkFrBCnHRrxJS9mgUguVE65SGT4s5P3aLjX0AmJKVBanu/I8+ZN9bmFuG9mUBQOZZILtp8WBh42+RWqEFPgKndAUeQY28SenzjdOGVBmISxzO6rHX9g/rHV6DBkrVmWUuS5BJ+Qi+YZQyZSRwpChuzRqjSRJxbOU4NhFVJk8EpbqNyxETSqSoTMJUhWwFto6//iEvQEH75xItSSOb8g8VWevANBwvF8Mq1rKsig53gNeE1MtLFJL3juNRKQC5cdFEF+usLqmsQHCikDyJ9IfUpbnU0cYppc0FRUlQIDCCpFROzABKtRt5x0w1ci7Sx4sIxOI06LnKk+Dx1xXkNMpaMMqZqjkQSDvEFZ2BqHBcHnzEXOb22p0Fw55CAKztcFDhSz7AwkssfIygwGh7OiSPxLmMnVJKghAYfm2EKqmvmTXACut4gum7EdTEp9V4iMsXscT3y5UHN/UdfkwELapykpKVJVstLfENpG8uvGhD/e20QoUFEnQ/ep2jJLLJ8lVBCZE1WYBSwprl2I82D/KHFPLz+6VltCQB4BIs3gYWUy0d6QrKMqrFgdRdr3G+mpiWVJSkmbLloEwagEhxcpcBO93cNyhJNsKLLRENl4UkahLn5nnDWhmAAukubNmt03iq4HNmKRnqDLCnsUvtrtr5HxEGYvjYyWSptCEkubaXIc320iTi7oopKrHv8wjiCmte5B8R+z8oCqq7VKAl0kaXYalwHYs9n/cKinGYjOpCkA7F1k+IDkg9R6xPLpFpSyFdzvlASx8XBbXnHbLk62+ACuqJoJ4kpsCC9/JAvG1GsTUqzBYUm5eXlzbhs13035XFoMFRMQxUoKYC4dr8xmY+QhZU40p8yiWSQMqUE683vvDqV8CM3RhYWHKUZfeSsZVcrkLZ7akq8oMkUqUpdMokOGyAsLAagkeItCw46lYOSeEncaeTHK3jr1EJ/wDMyFHKvOb65300sdfX1g7sV0Nl4BRTV3ACjcgLKd9gesTHsrRe7MIa3Cp2+ZhfNxOTkcZphGoJCbakkakDk3mYkRX0y0OlKs+yUEA9WUCHHX4R3y8MV15F+IdjjneRNChd8xv5ANeF03AJ4BBzONTc6+dwItlN/MtwpWbG00Dx1Kgp9djAtWit3lrS2uiv+IAsbQ6m1yI0nwVcYCs34/IE/Fo9i0qljedPT0Z28+7jIOs7ST4LhyQV2zAqzKUhlKV0a7pF2u28e4XgU8FaxNKZDlkzEgkeY+kFpqJgRkSQhHJD/Ekl4BrqlSjlUsnxVEovJfKX8s1S0V5GkypSGTmTptb57xAmsSOUJ5SEB3I+/WDKLDitVkTJnmw8gLw7kok2nIfYbXEXToNyGbwg2rxXOQBMGbnAcjs/NV7Usy0/3eVhzh7Qdl6RHtZs41JP0gLqEju2zWnw6cAF5kEasC6m6AxBiXbNSRkleDnX9opXb3F1yppTLmKCXNnZmtFYo6mbNVZQHNRMWeTbYWty01HaZSphC1EeJ1hXU9olrJEtxl1O3rAVTL5gzFc9vWBVUwUOEH1+kcp2BoOT2oILOYLlVImNmUz87RXaXC8xIJIOvgOp+kEd1KQQVTgG5KuT4Rzl6OSG2K4ckMXc+kSUjMHLEDZX7fdoGkThNS8s32e3mSTp1iEP344jlSCCtJBSo729ORiMpeLKJFoo5wBJJOmo30+H7QYrEErAQUAdUi+767MYrkhQD/im2oIBHqwI8YMoyog8SFDVxYi52JPT1jPJNssmkhrX4cAgEEJcsBqXdhoGhTWUijwpeWwcqN/ppaxf6Q1k5nBHelYSwCUhaUmwPtXI9N4AxavnMUKpypWZgX9AEhSig3u5/SGhq8iy0gEqjaYFKJKfzH3gDuq7nW3Sx5z1KUkMpaglwApQJLAhwri4k7ag8ucMaKprp8hAlU6MhBIK6gXsQogtYOs2exN3aFsyctOV5cpBVwkOokqu5ymUGIbZgGF94dTt7iuPoFmmb3wBUgBQeySSWLqIBN1ekEVqBLAWCFrUGBme0B5kb7CPV4EooStRUSS6MpSgEspNgCFEkdTzYBo8VhaQjilIJJsCMyn5Aka8/wBoPcj7F0S9E8qvVLDqmJB/ICRrqCGd/B4jq8QUsZUSioncgJ6+0tjA8ijmJzZUy0sLAJZjfUgMdIklSVISrvFsSoZnUOEWYJBWA19XeBrhewdMqDJS55l+wgEENxE28rfe0VvtJWzQoSyA35srON2b0ckxahSLLATVANdQAAP+4sBq9gdIhmSZMnMUjOohnVNKr89QAfIQnfjdLkbtSooScVSAQpD3Z0Okt1t9I9QiUVBSs2Ulrp5kbu3rDLE8d4SmZlCQ5yoCfAgsD8bxGJYmpzrSUpB1SHIOovdTAEXi6tfgi6f5JP8ABkOrJNWFhOYIYENuyuYcFm3jzDsEVwsAAvVRJCU3943D3FgHvYQrm0xDqQVrGlzfXkQ/nDejq1SkkpzS1aEgkpI3cs9w/E76wZOuBUk+RxhdclAyqX3wzMkBlFIBZ35HXwZjeHNJNmTM/AUsRkzEpd2uSb87awjo+1qUgvSJ6rlDluWBPrB8v+ItOeFcpZszJbr0vr+WM03lvaJeMYVvIkmU04FnJ8c3j1+cZAiu1tEdaYv1UH8+GMh/9T+n+wtR9hqTYeEKa/6x5GQy+w8vqeYRqfGOh4QWllraRkZEsvI2IImrIDgl31jbFQyHFi2oj2MjOypxrtQsme5JJfeN6DcbWjIyN8fqjI/swxB4R4xthXtevzjyMjgsS48sicwJAvaEkqWO/SGDcm6RkZFCY9qlfhqGwStv+n6mC65RAIBIcbW92PYyJrkZ8FeTUK7tRzKcZWubXVpFkw+Qk0wWUpKn9ogP66xkZDzJ+S70s5WSXxG8svc3YFniXC5YKA4F58tJtsc7jwL3EZGRjyG5+A7slOV/NVCcxyieAA9mKSSG5PeFn8QE5Z5KeE5Elxb3m26WjIyAvsB8idQYzGtf/wCJPziFE5RQp1E6b83eMjI7wH/ICqpXlmDOpgW1OmVUF9kU5kzc12ZnvzHyj2Mh5/R/8Cr7xGeNTCNCR4FuUVavmEruSfOPIyB0n1O6kT48LH+39IlolE0ySS5Gh3F9jGRkan9TJ5I585TSzmLk3ub6a84nXMP4lzwu19LK05RkZCLwMCzrpSTc8zr6wIk/fpGRkWiTlyGyJ6svtK33POMjIyAE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5" name="24 Imagen" descr="descarg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75656" y="5157192"/>
            <a:ext cx="1926728" cy="1443186"/>
          </a:xfrm>
          <a:prstGeom prst="rect">
            <a:avLst/>
          </a:prstGeom>
        </p:spPr>
      </p:pic>
      <p:sp>
        <p:nvSpPr>
          <p:cNvPr id="26" name="25 Flecha izquierda y derecha"/>
          <p:cNvSpPr/>
          <p:nvPr/>
        </p:nvSpPr>
        <p:spPr>
          <a:xfrm>
            <a:off x="3635896" y="5805264"/>
            <a:ext cx="1368152" cy="288032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_tradnl" noProof="1" smtClean="0">
                <a:solidFill>
                  <a:srgbClr val="444D26"/>
                </a:solidFill>
                <a:latin typeface="Tw Cen MT"/>
              </a:rPr>
              <a:t>Producto de matrices</a:t>
            </a:r>
            <a:endParaRPr lang="es-ES_tradnl" sz="4400" b="0" i="0" noProof="1">
              <a:solidFill>
                <a:srgbClr val="444D26"/>
              </a:solidFill>
              <a:latin typeface="Tw Cen MT"/>
              <a:ea typeface="+mj-ea"/>
              <a:cs typeface="+mj-cs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43808" y="2564904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accent2">
                    <a:lumMod val="75000"/>
                  </a:schemeClr>
                </a:solidFill>
              </a:rPr>
              <a:t>3 × 2                      2 × 2</a:t>
            </a:r>
            <a:endParaRPr lang="es-MX" sz="2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141" t="8188" r="47244" b="56332"/>
          <a:stretch>
            <a:fillRect/>
          </a:stretch>
        </p:blipFill>
        <p:spPr bwMode="auto">
          <a:xfrm>
            <a:off x="1331640" y="1844824"/>
            <a:ext cx="388843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241405" y="1484784"/>
            <a:ext cx="166629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i="1" dirty="0" smtClean="0"/>
              <a:t>Ejemplo:</a:t>
            </a:r>
          </a:p>
          <a:p>
            <a:endParaRPr lang="es-MX" sz="2000" i="1" dirty="0" smtClean="0"/>
          </a:p>
          <a:p>
            <a:r>
              <a:rPr lang="es-MX" sz="2000" i="1" dirty="0" smtClean="0"/>
              <a:t>       Sea</a:t>
            </a:r>
          </a:p>
          <a:p>
            <a:endParaRPr lang="es-MX" sz="2000" i="1" dirty="0" smtClean="0"/>
          </a:p>
          <a:p>
            <a:endParaRPr lang="es-MX" sz="2000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641" t="49126" r="27052" b="9936"/>
          <a:stretch>
            <a:fillRect/>
          </a:stretch>
        </p:blipFill>
        <p:spPr bwMode="auto">
          <a:xfrm>
            <a:off x="1043608" y="4653136"/>
            <a:ext cx="475252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" name="35 Grupo"/>
          <p:cNvGrpSpPr/>
          <p:nvPr/>
        </p:nvGrpSpPr>
        <p:grpSpPr>
          <a:xfrm>
            <a:off x="3347864" y="2924944"/>
            <a:ext cx="1872208" cy="360040"/>
            <a:chOff x="3347864" y="2924944"/>
            <a:chExt cx="1872208" cy="360040"/>
          </a:xfrm>
        </p:grpSpPr>
        <p:sp>
          <p:nvSpPr>
            <p:cNvPr id="20" name="19 Flecha derecha"/>
            <p:cNvSpPr/>
            <p:nvPr/>
          </p:nvSpPr>
          <p:spPr>
            <a:xfrm rot="5400000" flipH="1">
              <a:off x="3239852" y="3032956"/>
              <a:ext cx="360040" cy="144016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" name="20 Flecha derecha"/>
            <p:cNvSpPr/>
            <p:nvPr/>
          </p:nvSpPr>
          <p:spPr>
            <a:xfrm rot="5400000" flipH="1">
              <a:off x="4968044" y="3032956"/>
              <a:ext cx="360040" cy="144016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" name="21 Rectángulo"/>
            <p:cNvSpPr/>
            <p:nvPr/>
          </p:nvSpPr>
          <p:spPr>
            <a:xfrm>
              <a:off x="3419871" y="3212976"/>
              <a:ext cx="1770369" cy="72007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9" name="28 CuadroTexto"/>
            <p:cNvSpPr txBox="1"/>
            <p:nvPr/>
          </p:nvSpPr>
          <p:spPr>
            <a:xfrm>
              <a:off x="3707904" y="2924944"/>
              <a:ext cx="12241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b="1" dirty="0" smtClean="0">
                  <a:solidFill>
                    <a:schemeClr val="accent2">
                      <a:lumMod val="50000"/>
                    </a:schemeClr>
                  </a:solidFill>
                </a:rPr>
                <a:t>son iguales</a:t>
              </a:r>
              <a:endParaRPr lang="es-MX" sz="14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grpSp>
        <p:nvGrpSpPr>
          <p:cNvPr id="37" name="36 Grupo"/>
          <p:cNvGrpSpPr/>
          <p:nvPr/>
        </p:nvGrpSpPr>
        <p:grpSpPr>
          <a:xfrm>
            <a:off x="2915816" y="2924944"/>
            <a:ext cx="2736304" cy="1171292"/>
            <a:chOff x="2915816" y="2924944"/>
            <a:chExt cx="2736304" cy="1171292"/>
          </a:xfrm>
        </p:grpSpPr>
        <p:sp>
          <p:nvSpPr>
            <p:cNvPr id="23" name="22 Flecha derecha"/>
            <p:cNvSpPr/>
            <p:nvPr/>
          </p:nvSpPr>
          <p:spPr>
            <a:xfrm rot="5400000" flipH="1">
              <a:off x="2699792" y="3140968"/>
              <a:ext cx="576064" cy="144016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7" name="26 Flecha derecha"/>
            <p:cNvSpPr/>
            <p:nvPr/>
          </p:nvSpPr>
          <p:spPr>
            <a:xfrm rot="5400000" flipH="1">
              <a:off x="5292080" y="3140968"/>
              <a:ext cx="576064" cy="144016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8" name="27 Rectángulo"/>
            <p:cNvSpPr/>
            <p:nvPr/>
          </p:nvSpPr>
          <p:spPr>
            <a:xfrm>
              <a:off x="2945079" y="3503220"/>
              <a:ext cx="2695700" cy="83127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0" name="29 CuadroTexto"/>
            <p:cNvSpPr txBox="1"/>
            <p:nvPr/>
          </p:nvSpPr>
          <p:spPr>
            <a:xfrm>
              <a:off x="3203848" y="3573016"/>
              <a:ext cx="21602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b="1" dirty="0" smtClean="0">
                  <a:solidFill>
                    <a:schemeClr val="accent1">
                      <a:lumMod val="50000"/>
                    </a:schemeClr>
                  </a:solidFill>
                </a:rPr>
                <a:t>Determinan la dimensión de la matriz AB </a:t>
              </a:r>
              <a:r>
                <a:rPr lang="es-MX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(3 X 2)</a:t>
              </a:r>
              <a:endParaRPr lang="es-MX" sz="1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34" name="33 Grupo"/>
          <p:cNvGrpSpPr/>
          <p:nvPr/>
        </p:nvGrpSpPr>
        <p:grpSpPr>
          <a:xfrm>
            <a:off x="5796136" y="4606999"/>
            <a:ext cx="3024336" cy="1342281"/>
            <a:chOff x="5796136" y="4606999"/>
            <a:chExt cx="3024336" cy="1342281"/>
          </a:xfrm>
        </p:grpSpPr>
        <p:sp>
          <p:nvSpPr>
            <p:cNvPr id="31" name="30 CuadroTexto"/>
            <p:cNvSpPr txBox="1"/>
            <p:nvPr/>
          </p:nvSpPr>
          <p:spPr>
            <a:xfrm>
              <a:off x="6660232" y="5445224"/>
              <a:ext cx="21602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3 X 2</a:t>
              </a:r>
              <a:endParaRPr lang="es-MX" sz="1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2948" t="49126" r="6052"/>
            <a:stretch>
              <a:fillRect/>
            </a:stretch>
          </p:blipFill>
          <p:spPr bwMode="auto">
            <a:xfrm>
              <a:off x="5796136" y="4606999"/>
              <a:ext cx="1872208" cy="1342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" name="37 Flecha derecha"/>
          <p:cNvSpPr/>
          <p:nvPr/>
        </p:nvSpPr>
        <p:spPr>
          <a:xfrm rot="10800000" flipH="1">
            <a:off x="2123729" y="2132856"/>
            <a:ext cx="576064" cy="7200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9" name="38 Flecha derecha"/>
          <p:cNvSpPr/>
          <p:nvPr/>
        </p:nvSpPr>
        <p:spPr>
          <a:xfrm rot="16200000" flipH="1">
            <a:off x="3743908" y="2348880"/>
            <a:ext cx="576064" cy="72008"/>
          </a:xfrm>
          <a:prstGeom prst="right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1" name="40 Rectángulo redondeado"/>
          <p:cNvSpPr/>
          <p:nvPr/>
        </p:nvSpPr>
        <p:spPr>
          <a:xfrm>
            <a:off x="2123728" y="4725144"/>
            <a:ext cx="1656184" cy="27492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3" name="42 Flecha derecha"/>
          <p:cNvSpPr/>
          <p:nvPr/>
        </p:nvSpPr>
        <p:spPr>
          <a:xfrm rot="16200000" flipH="1">
            <a:off x="4247964" y="2312876"/>
            <a:ext cx="576064" cy="72008"/>
          </a:xfrm>
          <a:prstGeom prst="right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4" name="43 Rectángulo redondeado"/>
          <p:cNvSpPr/>
          <p:nvPr/>
        </p:nvSpPr>
        <p:spPr>
          <a:xfrm>
            <a:off x="3851920" y="4725144"/>
            <a:ext cx="1656184" cy="27492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44 Flecha derecha"/>
          <p:cNvSpPr/>
          <p:nvPr/>
        </p:nvSpPr>
        <p:spPr>
          <a:xfrm rot="10800000" flipH="1">
            <a:off x="2123729" y="2420888"/>
            <a:ext cx="576064" cy="7200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6" name="45 Flecha derecha"/>
          <p:cNvSpPr/>
          <p:nvPr/>
        </p:nvSpPr>
        <p:spPr>
          <a:xfrm rot="16200000" flipH="1">
            <a:off x="3815916" y="2312876"/>
            <a:ext cx="576064" cy="72008"/>
          </a:xfrm>
          <a:prstGeom prst="right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7" name="46 Rectángulo redondeado"/>
          <p:cNvSpPr/>
          <p:nvPr/>
        </p:nvSpPr>
        <p:spPr>
          <a:xfrm>
            <a:off x="2123728" y="5013176"/>
            <a:ext cx="1656184" cy="27492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9" name="48 Flecha derecha"/>
          <p:cNvSpPr/>
          <p:nvPr/>
        </p:nvSpPr>
        <p:spPr>
          <a:xfrm rot="16200000" flipH="1">
            <a:off x="4319972" y="2312876"/>
            <a:ext cx="576064" cy="72008"/>
          </a:xfrm>
          <a:prstGeom prst="right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0" name="49 Rectángulo redondeado"/>
          <p:cNvSpPr/>
          <p:nvPr/>
        </p:nvSpPr>
        <p:spPr>
          <a:xfrm>
            <a:off x="3851920" y="5013176"/>
            <a:ext cx="1656184" cy="27492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1" name="50 Flecha derecha"/>
          <p:cNvSpPr/>
          <p:nvPr/>
        </p:nvSpPr>
        <p:spPr>
          <a:xfrm rot="10800000" flipH="1">
            <a:off x="2134361" y="2727765"/>
            <a:ext cx="576064" cy="7200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2" name="51 Flecha derecha"/>
          <p:cNvSpPr/>
          <p:nvPr/>
        </p:nvSpPr>
        <p:spPr>
          <a:xfrm rot="16200000" flipH="1">
            <a:off x="3671900" y="2312876"/>
            <a:ext cx="576064" cy="72008"/>
          </a:xfrm>
          <a:prstGeom prst="right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3" name="52 Rectángulo redondeado"/>
          <p:cNvSpPr/>
          <p:nvPr/>
        </p:nvSpPr>
        <p:spPr>
          <a:xfrm>
            <a:off x="2123728" y="5301208"/>
            <a:ext cx="1656184" cy="27492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4" name="53 Flecha derecha"/>
          <p:cNvSpPr/>
          <p:nvPr/>
        </p:nvSpPr>
        <p:spPr>
          <a:xfrm rot="16200000" flipH="1">
            <a:off x="4175956" y="2312876"/>
            <a:ext cx="576064" cy="72008"/>
          </a:xfrm>
          <a:prstGeom prst="right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5" name="54 Rectángulo redondeado"/>
          <p:cNvSpPr/>
          <p:nvPr/>
        </p:nvSpPr>
        <p:spPr>
          <a:xfrm>
            <a:off x="3851920" y="5301208"/>
            <a:ext cx="1656184" cy="27492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48716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9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4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8" grpId="1" animBg="1"/>
      <p:bldP spid="39" grpId="0" animBg="1"/>
      <p:bldP spid="39" grpId="1" animBg="1"/>
      <p:bldP spid="41" grpId="0" animBg="1"/>
      <p:bldP spid="41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09600" y="1556792"/>
            <a:ext cx="8138864" cy="648072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r>
              <a:rPr lang="es-ES_tradnl" noProof="1" smtClean="0">
                <a:latin typeface="Tw Cen MT"/>
              </a:rPr>
              <a:t>Resolver los siguientes ejercicios en matlab</a:t>
            </a: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None/>
            </a:pPr>
            <a:endParaRPr lang="es-ES_tradnl" noProof="1" smtClean="0">
              <a:latin typeface="Tw Cen MT"/>
            </a:endParaRP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endParaRPr lang="es-ES_tradnl" sz="2900" b="0" i="0" noProof="1" smtClean="0">
              <a:solidFill>
                <a:schemeClr val="tx1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49" name="1 Título"/>
          <p:cNvSpPr txBox="1">
            <a:spLocks/>
          </p:cNvSpPr>
          <p:nvPr/>
        </p:nvSpPr>
        <p:spPr>
          <a:xfrm>
            <a:off x="539552" y="3810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Desarrollo de la Práctica 3 </a:t>
            </a:r>
            <a:endParaRPr kumimoji="0" lang="es-MX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750" t="43488" r="62094" b="9842"/>
          <a:stretch>
            <a:fillRect/>
          </a:stretch>
        </p:blipFill>
        <p:spPr bwMode="auto">
          <a:xfrm>
            <a:off x="-108520" y="2708920"/>
            <a:ext cx="2664296" cy="4074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49 CuadroTexto"/>
          <p:cNvSpPr txBox="1"/>
          <p:nvPr/>
        </p:nvSpPr>
        <p:spPr>
          <a:xfrm>
            <a:off x="-77810" y="2276872"/>
            <a:ext cx="3409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A) En los ejercicios 1 y 2 calcule </a:t>
            </a:r>
            <a:r>
              <a:rPr lang="es-MX" b="1" dirty="0" smtClean="0"/>
              <a:t>ab</a:t>
            </a:r>
            <a:endParaRPr lang="es-MX" b="1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477" t="39976" r="53321" b="15547"/>
          <a:stretch>
            <a:fillRect/>
          </a:stretch>
        </p:blipFill>
        <p:spPr bwMode="auto">
          <a:xfrm>
            <a:off x="3131840" y="2708920"/>
            <a:ext cx="4074535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62 CuadroTexto"/>
          <p:cNvSpPr txBox="1"/>
          <p:nvPr/>
        </p:nvSpPr>
        <p:spPr>
          <a:xfrm>
            <a:off x="3537515" y="2276872"/>
            <a:ext cx="2978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B) En los ejercicios 3 y 4, sean:</a:t>
            </a:r>
            <a:endParaRPr lang="es-MX" b="1" dirty="0"/>
          </a:p>
        </p:txBody>
      </p:sp>
      <p:sp>
        <p:nvSpPr>
          <p:cNvPr id="64" name="63 CuadroTexto"/>
          <p:cNvSpPr txBox="1"/>
          <p:nvPr/>
        </p:nvSpPr>
        <p:spPr>
          <a:xfrm>
            <a:off x="3059832" y="4820903"/>
            <a:ext cx="362600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3.</a:t>
            </a:r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4.</a:t>
            </a:r>
            <a:endParaRPr lang="es-MX" b="1" dirty="0"/>
          </a:p>
        </p:txBody>
      </p:sp>
      <p:sp>
        <p:nvSpPr>
          <p:cNvPr id="65" name="64 CuadroTexto"/>
          <p:cNvSpPr txBox="1"/>
          <p:nvPr/>
        </p:nvSpPr>
        <p:spPr>
          <a:xfrm>
            <a:off x="7046721" y="2276872"/>
            <a:ext cx="224612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 smtClean="0"/>
              <a:t>C) Para los </a:t>
            </a:r>
          </a:p>
          <a:p>
            <a:r>
              <a:rPr lang="es-MX" sz="1600" dirty="0" smtClean="0"/>
              <a:t>resultado de los </a:t>
            </a:r>
          </a:p>
          <a:p>
            <a:r>
              <a:rPr lang="es-MX" sz="1600" dirty="0" smtClean="0"/>
              <a:t>ejercicios de la sección B </a:t>
            </a:r>
          </a:p>
          <a:p>
            <a:r>
              <a:rPr lang="es-MX" sz="1600" dirty="0" smtClean="0"/>
              <a:t>multiplicar por los </a:t>
            </a:r>
          </a:p>
          <a:p>
            <a:r>
              <a:rPr lang="es-MX" sz="1600" dirty="0" smtClean="0"/>
              <a:t>escalares:</a:t>
            </a:r>
          </a:p>
          <a:p>
            <a:r>
              <a:rPr lang="es-MX" sz="1600" b="1" dirty="0" smtClean="0"/>
              <a:t>X=-1.5</a:t>
            </a:r>
          </a:p>
          <a:p>
            <a:r>
              <a:rPr lang="es-MX" sz="1600" b="1" dirty="0" smtClean="0"/>
              <a:t>Y=2</a:t>
            </a:r>
          </a:p>
          <a:p>
            <a:r>
              <a:rPr lang="es-MX" sz="1600" b="1" dirty="0" smtClean="0"/>
              <a:t>Z=-1/2</a:t>
            </a:r>
            <a:endParaRPr lang="es-MX" sz="1600" b="1" dirty="0"/>
          </a:p>
        </p:txBody>
      </p:sp>
    </p:spTree>
    <p:extLst>
      <p:ext uri="{BB962C8B-B14F-4D97-AF65-F5344CB8AC3E}">
        <p14:creationId xmlns:p14="http://schemas.microsoft.com/office/powerpoint/2010/main" val="248294426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/>
          <a:srcRect l="28969" t="8657" r="28970" b="25391"/>
          <a:stretch>
            <a:fillRect/>
          </a:stretch>
        </p:blipFill>
        <p:spPr bwMode="auto">
          <a:xfrm>
            <a:off x="3409023" y="3275015"/>
            <a:ext cx="2274673" cy="200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475066" y="1203247"/>
            <a:ext cx="8288872" cy="2232248"/>
          </a:xfrm>
        </p:spPr>
        <p:txBody>
          <a:bodyPr>
            <a:noAutofit/>
          </a:bodyPr>
          <a:lstStyle/>
          <a:p>
            <a:pPr algn="ctr" defTabSz="914400">
              <a:spcBef>
                <a:spcPts val="0"/>
              </a:spcBef>
              <a:buNone/>
            </a:pPr>
            <a:r>
              <a:rPr lang="es-ES_tradnl" sz="3600" b="1" noProof="1" smtClean="0">
                <a:solidFill>
                  <a:schemeClr val="accent1">
                    <a:lumMod val="75000"/>
                  </a:schemeClr>
                </a:solidFill>
              </a:rPr>
              <a:t>LECTURA, DESPLIEGUE Y ESCRITURA DE IMÁGENES DIGITALES CON MATLAB</a:t>
            </a:r>
            <a:br>
              <a:rPr lang="es-ES_tradnl" sz="3600" b="1" noProof="1" smtClean="0">
                <a:solidFill>
                  <a:schemeClr val="accent1">
                    <a:lumMod val="75000"/>
                  </a:schemeClr>
                </a:solidFill>
              </a:rPr>
            </a:br>
            <a:endParaRPr lang="es-ES_tradnl" sz="3600" b="1" noProof="1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3 Imagen" descr="ESCUAEM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312" y="6039544"/>
            <a:ext cx="877280" cy="701824"/>
          </a:xfrm>
          <a:prstGeom prst="rect">
            <a:avLst/>
          </a:prstGeom>
        </p:spPr>
      </p:pic>
      <p:pic>
        <p:nvPicPr>
          <p:cNvPr id="5" name="4 Imagen" descr="logo rector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7110" y="6062883"/>
            <a:ext cx="530594" cy="662583"/>
          </a:xfrm>
          <a:prstGeom prst="rect">
            <a:avLst/>
          </a:prstGeom>
        </p:spPr>
      </p:pic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s-ES_tradnl" sz="1600" b="1" kern="0" noProof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DE APRENDIZAJE: TRATAMIENTO DE </a:t>
            </a:r>
            <a:r>
              <a:rPr lang="es-ES_tradnl" sz="1600" b="1" kern="0" noProof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IMÁGENES  </a:t>
            </a:r>
            <a:endParaRPr lang="es-ES_tradnl" sz="1600" b="1" kern="0" noProof="1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0"/>
              </a:spcBef>
            </a:pPr>
            <a:r>
              <a:rPr lang="es-ES_tradnl" sz="1600" b="1" kern="0" noProof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 </a:t>
            </a:r>
            <a:r>
              <a:rPr lang="es-ES_tradnl" sz="1600" b="1" kern="0" noProof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EUCATIVO: INGENIERÍA EN </a:t>
            </a:r>
            <a:r>
              <a:rPr lang="es-ES_tradnl" sz="1600" b="1" kern="0" noProof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COMPUTACIÓN </a:t>
            </a:r>
            <a:endParaRPr lang="es-ES_tradnl" sz="1600" b="1" kern="0" noProof="1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0"/>
              </a:spcBef>
            </a:pPr>
            <a:r>
              <a:rPr lang="es-ES_tradnl" sz="1600" b="1" kern="0" noProof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ELABORADO </a:t>
            </a:r>
            <a:r>
              <a:rPr lang="es-ES_tradnl" sz="1600" b="1" kern="0" noProof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POR: M. en C. ADRIANA </a:t>
            </a:r>
            <a:r>
              <a:rPr lang="es-ES_tradnl" sz="1600" b="1" kern="0" noProof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BUSTAMANTE </a:t>
            </a:r>
            <a:r>
              <a:rPr lang="es-ES_tradnl" sz="1600" b="1" kern="0" noProof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ALMARAZ</a:t>
            </a:r>
            <a:endParaRPr lang="es-ES_tradnl" sz="1600" b="1" kern="0" noProof="1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1"/>
          <p:cNvSpPr txBox="1">
            <a:spLocks noChangeArrowheads="1"/>
          </p:cNvSpPr>
          <p:nvPr/>
        </p:nvSpPr>
        <p:spPr bwMode="auto">
          <a:xfrm>
            <a:off x="-468560" y="287487"/>
            <a:ext cx="10153128" cy="15573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algn="l" defTabSz="449263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 algn="l" defTabSz="449263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 algn="l" defTabSz="449263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 algn="l" defTabSz="449263" rtl="0" eaLnBrk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algn="l" defTabSz="449263" rtl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algn="l" defTabSz="449263" rtl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algn="l" defTabSz="449263" rtl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algn="l" defTabSz="449263" rtl="0" fontAlgn="base" hangingPunct="0">
              <a:lnSpc>
                <a:spcPct val="8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 hangingPunct="1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de-DE" sz="2800" b="1" kern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UNIVERSIDAD AUTÓNOMA DEL ESTADO DE MÉXICO</a:t>
            </a:r>
          </a:p>
          <a:p>
            <a:pPr algn="ctr" eaLnBrk="1" hangingPunct="1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de-DE" sz="2800" b="1" kern="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CENTRO UNIVERSITARIO UAEM VALLE DE TEOTIHUACÁN</a:t>
            </a:r>
            <a:endParaRPr lang="de-DE" sz="2800" b="1" kern="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1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704" y="6327499"/>
            <a:ext cx="723664" cy="363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987268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_tradnl" noProof="1" smtClean="0">
                <a:solidFill>
                  <a:srgbClr val="444D26"/>
                </a:solidFill>
                <a:latin typeface="Tw Cen MT"/>
              </a:rPr>
              <a:t>Lectura de imágenes digitales con matlab</a:t>
            </a:r>
            <a:endParaRPr lang="es-ES_tradnl" sz="4400" b="0" i="0" noProof="1">
              <a:solidFill>
                <a:srgbClr val="444D26"/>
              </a:solidFill>
              <a:latin typeface="Tw Cen MT"/>
              <a:ea typeface="+mj-ea"/>
              <a:cs typeface="+mj-cs"/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09600" y="1556792"/>
            <a:ext cx="8138864" cy="1080120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Clr>
                <a:srgbClr val="F3A447"/>
              </a:buClr>
              <a:buFont typeface="Wingdings"/>
              <a:buChar char="Ø"/>
            </a:pPr>
            <a:r>
              <a:rPr lang="es-ES_tradnl" noProof="1" smtClean="0">
                <a:latin typeface="Tw Cen MT"/>
              </a:rPr>
              <a:t>Se utilizan las instrucciones que estan en el toolbox Image Processing.</a:t>
            </a:r>
          </a:p>
          <a:p>
            <a:pPr>
              <a:buClr>
                <a:srgbClr val="F3A447"/>
              </a:buClr>
              <a:buNone/>
            </a:pPr>
            <a:endParaRPr lang="es-ES_tradnl" noProof="1" smtClean="0">
              <a:latin typeface="Tw Cen MT"/>
            </a:endParaRP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None/>
            </a:pPr>
            <a:endParaRPr lang="es-ES_tradnl" noProof="1" smtClean="0">
              <a:latin typeface="Tw Cen MT"/>
            </a:endParaRP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endParaRPr lang="es-ES_tradnl" sz="2900" b="0" i="0" noProof="1" smtClean="0">
              <a:solidFill>
                <a:schemeClr val="tx1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47" name="46 CuadroTexto"/>
          <p:cNvSpPr txBox="1"/>
          <p:nvPr/>
        </p:nvSpPr>
        <p:spPr>
          <a:xfrm>
            <a:off x="683568" y="2833772"/>
            <a:ext cx="14173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</a:rPr>
              <a:t>IMREAD</a:t>
            </a:r>
            <a:endParaRPr lang="es-MX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1" name="Rectangle 2"/>
          <p:cNvSpPr>
            <a:spLocks noGrp="1"/>
          </p:cNvSpPr>
          <p:nvPr>
            <p:ph sz="quarter" idx="1"/>
          </p:nvPr>
        </p:nvSpPr>
        <p:spPr>
          <a:xfrm>
            <a:off x="683568" y="3501008"/>
            <a:ext cx="8138864" cy="1080120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pPr>
              <a:buClr>
                <a:srgbClr val="F3A447"/>
              </a:buClr>
              <a:buFont typeface="Wingdings"/>
              <a:buChar char="Ø"/>
            </a:pPr>
            <a:r>
              <a:rPr lang="es-ES_tradnl" noProof="1" smtClean="0">
                <a:latin typeface="Tw Cen MT"/>
              </a:rPr>
              <a:t>Las imágenes pueden  ser leidas por matlab desde la carpeta de trabajo “Current directory”, desde otra ubicación del disco duro o buen de algun dispositivo de almacenamiento. La sintaxis general de esta función es:</a:t>
            </a:r>
          </a:p>
          <a:p>
            <a:pPr>
              <a:buClr>
                <a:srgbClr val="F3A447"/>
              </a:buClr>
              <a:buNone/>
            </a:pPr>
            <a:endParaRPr lang="es-ES_tradnl" noProof="1" smtClean="0">
              <a:latin typeface="Tw Cen MT"/>
            </a:endParaRP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None/>
            </a:pPr>
            <a:endParaRPr lang="es-ES_tradnl" noProof="1" smtClean="0">
              <a:latin typeface="Tw Cen MT"/>
            </a:endParaRP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endParaRPr lang="es-ES_tradnl" sz="2900" b="0" i="0" noProof="1" smtClean="0">
              <a:solidFill>
                <a:schemeClr val="tx1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58" name="57 CuadroTexto"/>
          <p:cNvSpPr txBox="1"/>
          <p:nvPr/>
        </p:nvSpPr>
        <p:spPr>
          <a:xfrm>
            <a:off x="861623" y="5229200"/>
            <a:ext cx="7742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latin typeface="Courier New" pitchFamily="49" charset="0"/>
                <a:cs typeface="Courier New" pitchFamily="49" charset="0"/>
              </a:rPr>
              <a:t>A=</a:t>
            </a:r>
            <a:r>
              <a:rPr lang="pt-BR" sz="2400" dirty="0" err="1" smtClean="0">
                <a:latin typeface="Courier New" pitchFamily="49" charset="0"/>
                <a:cs typeface="Courier New" pitchFamily="49" charset="0"/>
              </a:rPr>
              <a:t>imread</a:t>
            </a:r>
            <a:r>
              <a:rPr lang="pt-BR" sz="2400" dirty="0" smtClean="0">
                <a:latin typeface="Courier New" pitchFamily="49" charset="0"/>
                <a:cs typeface="Courier New" pitchFamily="49" charset="0"/>
              </a:rPr>
              <a:t>(‘</a:t>
            </a:r>
            <a:r>
              <a:rPr lang="pt-BR" sz="2400" dirty="0" err="1" smtClean="0">
                <a:latin typeface="Courier New" pitchFamily="49" charset="0"/>
                <a:cs typeface="Courier New" pitchFamily="49" charset="0"/>
              </a:rPr>
              <a:t>nombre</a:t>
            </a:r>
            <a:r>
              <a:rPr lang="pt-BR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pt-BR" sz="2400" dirty="0" err="1" smtClean="0">
                <a:latin typeface="Courier New" pitchFamily="49" charset="0"/>
                <a:cs typeface="Courier New" pitchFamily="49" charset="0"/>
              </a:rPr>
              <a:t>del</a:t>
            </a:r>
            <a:r>
              <a:rPr lang="pt-BR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pt-BR" sz="2400" dirty="0" err="1" smtClean="0">
                <a:latin typeface="Courier New" pitchFamily="49" charset="0"/>
                <a:cs typeface="Courier New" pitchFamily="49" charset="0"/>
              </a:rPr>
              <a:t>archivo</a:t>
            </a:r>
            <a:r>
              <a:rPr lang="pt-BR" sz="24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pt-BR" sz="2400" dirty="0" err="1" smtClean="0">
                <a:latin typeface="Courier New" pitchFamily="49" charset="0"/>
                <a:cs typeface="Courier New" pitchFamily="49" charset="0"/>
              </a:rPr>
              <a:t>extensión</a:t>
            </a:r>
            <a:r>
              <a:rPr lang="pt-BR" sz="2400" dirty="0" smtClean="0">
                <a:latin typeface="Courier New" pitchFamily="49" charset="0"/>
                <a:cs typeface="Courier New" pitchFamily="49" charset="0"/>
              </a:rPr>
              <a:t>');</a:t>
            </a:r>
          </a:p>
        </p:txBody>
      </p:sp>
    </p:spTree>
    <p:extLst>
      <p:ext uri="{BB962C8B-B14F-4D97-AF65-F5344CB8AC3E}">
        <p14:creationId xmlns:p14="http://schemas.microsoft.com/office/powerpoint/2010/main" val="38763922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_tradnl" noProof="1" smtClean="0">
                <a:solidFill>
                  <a:srgbClr val="444D26"/>
                </a:solidFill>
                <a:latin typeface="Tw Cen MT"/>
              </a:rPr>
              <a:t>Lectura de imágenes digitales con matlab</a:t>
            </a:r>
            <a:endParaRPr lang="es-ES_tradnl" sz="4400" b="0" i="0" noProof="1">
              <a:solidFill>
                <a:srgbClr val="444D26"/>
              </a:solidFill>
              <a:latin typeface="Tw Cen MT"/>
              <a:ea typeface="+mj-ea"/>
              <a:cs typeface="+mj-cs"/>
            </a:endParaRPr>
          </a:p>
        </p:txBody>
      </p:sp>
      <p:sp>
        <p:nvSpPr>
          <p:cNvPr id="47" name="46 CuadroTexto"/>
          <p:cNvSpPr txBox="1"/>
          <p:nvPr/>
        </p:nvSpPr>
        <p:spPr>
          <a:xfrm>
            <a:off x="683568" y="1556792"/>
            <a:ext cx="8306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</a:rPr>
              <a:t>SIZE</a:t>
            </a:r>
            <a:endParaRPr lang="es-MX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1" name="Rectangle 2"/>
          <p:cNvSpPr>
            <a:spLocks noGrp="1"/>
          </p:cNvSpPr>
          <p:nvPr>
            <p:ph sz="quarter" idx="1"/>
          </p:nvPr>
        </p:nvSpPr>
        <p:spPr>
          <a:xfrm>
            <a:off x="683568" y="2276872"/>
            <a:ext cx="8138864" cy="1080120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pPr>
              <a:buClr>
                <a:srgbClr val="F3A447"/>
              </a:buClr>
              <a:buFont typeface="Wingdings"/>
              <a:buChar char="Ø"/>
            </a:pPr>
            <a:r>
              <a:rPr lang="es-ES_tradnl" noProof="1" smtClean="0">
                <a:latin typeface="Tw Cen MT"/>
              </a:rPr>
              <a:t>Esta instrucción permite almacenar el valor de las dimensiones de la imagen despues de haber sido almacenada en una variable. Su sintaxis es:</a:t>
            </a:r>
          </a:p>
          <a:p>
            <a:pPr>
              <a:buClr>
                <a:srgbClr val="F3A447"/>
              </a:buClr>
              <a:buNone/>
            </a:pPr>
            <a:endParaRPr lang="es-ES_tradnl" noProof="1" smtClean="0">
              <a:latin typeface="Tw Cen MT"/>
            </a:endParaRPr>
          </a:p>
          <a:p>
            <a:pPr marL="320040" indent="-320040" defTabSz="914400">
              <a:spcBef>
                <a:spcPts val="700"/>
              </a:spcBef>
              <a:buClr>
                <a:srgbClr val="F3A447"/>
              </a:buClr>
              <a:buSzPct val="60000"/>
              <a:buNone/>
            </a:pPr>
            <a:endParaRPr lang="es-ES_tradnl" noProof="1" smtClean="0">
              <a:latin typeface="Tw Cen MT"/>
            </a:endParaRPr>
          </a:p>
          <a:p>
            <a:pPr marL="320040" indent="-320040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endParaRPr lang="es-ES_tradnl" sz="2900" b="0" i="0" noProof="1" smtClean="0">
              <a:solidFill>
                <a:schemeClr val="tx1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843808" y="4005064"/>
            <a:ext cx="3393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smtClean="0">
                <a:latin typeface="Courier New" pitchFamily="49" charset="0"/>
                <a:cs typeface="Courier New" pitchFamily="49" charset="0"/>
              </a:rPr>
              <a:t>[m n]=</a:t>
            </a:r>
            <a:r>
              <a:rPr lang="es-MX" sz="3200" dirty="0" err="1" smtClean="0">
                <a:latin typeface="Courier New" pitchFamily="49" charset="0"/>
                <a:cs typeface="Courier New" pitchFamily="49" charset="0"/>
              </a:rPr>
              <a:t>size</a:t>
            </a:r>
            <a:r>
              <a:rPr lang="es-MX" sz="3200" dirty="0" smtClean="0">
                <a:latin typeface="Courier New" pitchFamily="49" charset="0"/>
                <a:cs typeface="Courier New" pitchFamily="49" charset="0"/>
              </a:rPr>
              <a:t>(A)</a:t>
            </a:r>
          </a:p>
        </p:txBody>
      </p:sp>
      <p:sp>
        <p:nvSpPr>
          <p:cNvPr id="9" name="Rectangle 2"/>
          <p:cNvSpPr>
            <a:spLocks noGrp="1"/>
          </p:cNvSpPr>
          <p:nvPr>
            <p:ph sz="quarter" idx="1"/>
          </p:nvPr>
        </p:nvSpPr>
        <p:spPr>
          <a:xfrm>
            <a:off x="683568" y="4869160"/>
            <a:ext cx="8138864" cy="1080120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Clr>
                <a:srgbClr val="F3A447"/>
              </a:buClr>
              <a:buFont typeface="Wingdings"/>
              <a:buChar char="Ø"/>
            </a:pPr>
            <a:r>
              <a:rPr lang="es-ES_tradnl" sz="2500" noProof="1" smtClean="0">
                <a:latin typeface="Tw Cen MT"/>
              </a:rPr>
              <a:t>En donde la variable </a:t>
            </a:r>
            <a:r>
              <a:rPr lang="es-ES_tradnl" sz="2800" b="1" i="1" noProof="1" smtClean="0">
                <a:latin typeface="Tw Cen MT"/>
              </a:rPr>
              <a:t>m</a:t>
            </a:r>
            <a:r>
              <a:rPr lang="es-ES_tradnl" sz="2500" noProof="1" smtClean="0">
                <a:latin typeface="Tw Cen MT"/>
              </a:rPr>
              <a:t> almacenará el número de renglones de la imagen mientras que </a:t>
            </a:r>
            <a:r>
              <a:rPr lang="es-ES_tradnl" sz="2800" b="1" i="1" noProof="1" smtClean="0"/>
              <a:t>n</a:t>
            </a:r>
            <a:r>
              <a:rPr lang="es-ES_tradnl" sz="2500" noProof="1" smtClean="0">
                <a:latin typeface="Tw Cen MT"/>
              </a:rPr>
              <a:t> el número de columnas.</a:t>
            </a:r>
          </a:p>
          <a:p>
            <a:pPr>
              <a:buClr>
                <a:srgbClr val="F3A447"/>
              </a:buClr>
              <a:buNone/>
            </a:pPr>
            <a:endParaRPr lang="es-ES_tradnl" sz="2500" noProof="1" smtClean="0">
              <a:latin typeface="Tw Cen MT"/>
            </a:endParaRP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None/>
            </a:pPr>
            <a:endParaRPr lang="es-ES_tradnl" sz="2500" noProof="1" smtClean="0">
              <a:latin typeface="Tw Cen MT"/>
            </a:endParaRP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endParaRPr lang="es-ES_tradnl" sz="2500" b="0" i="0" noProof="1" smtClean="0">
              <a:solidFill>
                <a:schemeClr val="tx1"/>
              </a:solidFill>
              <a:latin typeface="Tw Cen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33819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_tradnl" noProof="1" smtClean="0">
                <a:solidFill>
                  <a:srgbClr val="444D26"/>
                </a:solidFill>
                <a:latin typeface="Tw Cen MT"/>
              </a:rPr>
              <a:t>Despliegue de imágenes digitales con matlab</a:t>
            </a:r>
            <a:endParaRPr lang="es-ES_tradnl" sz="4400" b="0" i="0" noProof="1">
              <a:solidFill>
                <a:srgbClr val="444D26"/>
              </a:solidFill>
              <a:latin typeface="Tw Cen MT"/>
              <a:ea typeface="+mj-ea"/>
              <a:cs typeface="+mj-cs"/>
            </a:endParaRPr>
          </a:p>
        </p:txBody>
      </p:sp>
      <p:sp>
        <p:nvSpPr>
          <p:cNvPr id="47" name="46 CuadroTexto"/>
          <p:cNvSpPr txBox="1"/>
          <p:nvPr/>
        </p:nvSpPr>
        <p:spPr>
          <a:xfrm>
            <a:off x="683568" y="1556792"/>
            <a:ext cx="1506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</a:rPr>
              <a:t>IMSHOW</a:t>
            </a:r>
            <a:endParaRPr lang="es-MX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1" name="Rectangle 2"/>
          <p:cNvSpPr>
            <a:spLocks noGrp="1"/>
          </p:cNvSpPr>
          <p:nvPr>
            <p:ph sz="quarter" idx="1"/>
          </p:nvPr>
        </p:nvSpPr>
        <p:spPr>
          <a:xfrm>
            <a:off x="683568" y="2276872"/>
            <a:ext cx="8138864" cy="1080120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>
              <a:buClr>
                <a:srgbClr val="F3A447"/>
              </a:buClr>
              <a:buFont typeface="Wingdings"/>
              <a:buChar char="Ø"/>
            </a:pPr>
            <a:r>
              <a:rPr lang="es-ES_tradnl" noProof="1" smtClean="0">
                <a:latin typeface="Tw Cen MT"/>
              </a:rPr>
              <a:t>Con esta instrucción se despliegan las imágenes almacenadas en las variables </a:t>
            </a:r>
            <a:r>
              <a:rPr lang="es-ES_tradnl" noProof="1" smtClean="0"/>
              <a:t>previamente leidas con el comando imread. Su sintaxis es:</a:t>
            </a:r>
          </a:p>
          <a:p>
            <a:pPr>
              <a:buClr>
                <a:srgbClr val="F3A447"/>
              </a:buClr>
              <a:buNone/>
            </a:pPr>
            <a:endParaRPr lang="es-ES_tradnl" noProof="1" smtClean="0">
              <a:latin typeface="Tw Cen MT"/>
            </a:endParaRPr>
          </a:p>
          <a:p>
            <a:pPr marL="320040" indent="-320040" defTabSz="914400">
              <a:spcBef>
                <a:spcPts val="700"/>
              </a:spcBef>
              <a:buClr>
                <a:srgbClr val="F3A447"/>
              </a:buClr>
              <a:buSzPct val="60000"/>
              <a:buNone/>
            </a:pPr>
            <a:endParaRPr lang="es-ES_tradnl" noProof="1" smtClean="0">
              <a:latin typeface="Tw Cen MT"/>
            </a:endParaRPr>
          </a:p>
          <a:p>
            <a:pPr marL="320040" indent="-320040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endParaRPr lang="es-ES_tradnl" sz="2900" b="0" i="0" noProof="1" smtClean="0">
              <a:solidFill>
                <a:schemeClr val="tx1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317700" y="3861048"/>
            <a:ext cx="24064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err="1" smtClean="0">
                <a:latin typeface="Courier New" pitchFamily="49" charset="0"/>
                <a:cs typeface="Courier New" pitchFamily="49" charset="0"/>
              </a:rPr>
              <a:t>imshow</a:t>
            </a:r>
            <a:r>
              <a:rPr lang="es-MX" sz="3200" dirty="0" smtClean="0">
                <a:latin typeface="Courier New" pitchFamily="49" charset="0"/>
                <a:cs typeface="Courier New" pitchFamily="49" charset="0"/>
              </a:rPr>
              <a:t>(A)</a:t>
            </a:r>
          </a:p>
        </p:txBody>
      </p:sp>
    </p:spTree>
    <p:extLst>
      <p:ext uri="{BB962C8B-B14F-4D97-AF65-F5344CB8AC3E}">
        <p14:creationId xmlns:p14="http://schemas.microsoft.com/office/powerpoint/2010/main" val="252319035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_tradnl" noProof="1" smtClean="0">
                <a:solidFill>
                  <a:srgbClr val="444D26"/>
                </a:solidFill>
                <a:latin typeface="Tw Cen MT"/>
              </a:rPr>
              <a:t>Despliegue de imágenes digitales con matlab</a:t>
            </a:r>
            <a:endParaRPr lang="es-ES_tradnl" sz="4400" b="0" i="0" noProof="1">
              <a:solidFill>
                <a:srgbClr val="444D26"/>
              </a:solidFill>
              <a:latin typeface="Tw Cen MT"/>
              <a:ea typeface="+mj-ea"/>
              <a:cs typeface="+mj-cs"/>
            </a:endParaRPr>
          </a:p>
        </p:txBody>
      </p:sp>
      <p:sp>
        <p:nvSpPr>
          <p:cNvPr id="47" name="46 CuadroTexto"/>
          <p:cNvSpPr txBox="1"/>
          <p:nvPr/>
        </p:nvSpPr>
        <p:spPr>
          <a:xfrm>
            <a:off x="683568" y="1556792"/>
            <a:ext cx="1305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</a:rPr>
              <a:t>FIGURE</a:t>
            </a:r>
            <a:endParaRPr lang="es-MX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1" name="Rectangle 2"/>
          <p:cNvSpPr>
            <a:spLocks noGrp="1"/>
          </p:cNvSpPr>
          <p:nvPr>
            <p:ph sz="quarter" idx="1"/>
          </p:nvPr>
        </p:nvSpPr>
        <p:spPr>
          <a:xfrm>
            <a:off x="683568" y="2276872"/>
            <a:ext cx="8138864" cy="1080120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>
              <a:buClr>
                <a:srgbClr val="F3A447"/>
              </a:buClr>
              <a:buFont typeface="Wingdings"/>
              <a:buChar char="Ø"/>
            </a:pPr>
            <a:r>
              <a:rPr lang="es-ES_tradnl" noProof="1" smtClean="0"/>
              <a:t>Genera una ventana con la posibilidad de agregarle un titulo especial y presentar un mayor número de imágenes otros gráficos. Su sintaxis es:</a:t>
            </a:r>
          </a:p>
          <a:p>
            <a:pPr>
              <a:buClr>
                <a:srgbClr val="F3A447"/>
              </a:buClr>
              <a:buNone/>
            </a:pPr>
            <a:endParaRPr lang="es-ES_tradnl" noProof="1" smtClean="0">
              <a:latin typeface="Tw Cen MT"/>
            </a:endParaRPr>
          </a:p>
          <a:p>
            <a:pPr marL="320040" indent="-320040" defTabSz="914400">
              <a:spcBef>
                <a:spcPts val="700"/>
              </a:spcBef>
              <a:buClr>
                <a:srgbClr val="F3A447"/>
              </a:buClr>
              <a:buSzPct val="60000"/>
              <a:buNone/>
            </a:pPr>
            <a:endParaRPr lang="es-ES_tradnl" noProof="1" smtClean="0">
              <a:latin typeface="Tw Cen MT"/>
            </a:endParaRPr>
          </a:p>
          <a:p>
            <a:pPr marL="320040" indent="-320040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endParaRPr lang="es-ES_tradnl" sz="2900" b="0" i="0" noProof="1" smtClean="0">
              <a:solidFill>
                <a:schemeClr val="tx1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39552" y="4132237"/>
            <a:ext cx="834715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800" dirty="0" smtClean="0">
                <a:latin typeface="Courier New" pitchFamily="49" charset="0"/>
                <a:cs typeface="Courier New" pitchFamily="49" charset="0"/>
              </a:rPr>
              <a:t>figure(n)</a:t>
            </a:r>
          </a:p>
          <a:p>
            <a:pPr algn="ctr"/>
            <a:r>
              <a:rPr lang="es-MX" sz="2800" dirty="0" smtClean="0">
                <a:latin typeface="Courier New" pitchFamily="49" charset="0"/>
                <a:cs typeface="Courier New" pitchFamily="49" charset="0"/>
              </a:rPr>
              <a:t>figure('</a:t>
            </a:r>
            <a:r>
              <a:rPr lang="es-MX" sz="2800" dirty="0" err="1" smtClean="0">
                <a:latin typeface="Courier New" pitchFamily="49" charset="0"/>
                <a:cs typeface="Courier New" pitchFamily="49" charset="0"/>
              </a:rPr>
              <a:t>name',’TITULO</a:t>
            </a:r>
            <a:r>
              <a:rPr lang="es-MX" sz="2800" dirty="0" smtClean="0">
                <a:latin typeface="Courier New" pitchFamily="49" charset="0"/>
                <a:cs typeface="Courier New" pitchFamily="49" charset="0"/>
              </a:rPr>
              <a:t> DE LA VENTANA');</a:t>
            </a:r>
          </a:p>
          <a:p>
            <a:pPr algn="ctr"/>
            <a:endParaRPr lang="es-MX" sz="2800" dirty="0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16349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_tradnl" noProof="1" smtClean="0">
                <a:solidFill>
                  <a:srgbClr val="444D26"/>
                </a:solidFill>
                <a:latin typeface="Tw Cen MT"/>
              </a:rPr>
              <a:t>Despliegue de imágenes digitales con matlab</a:t>
            </a:r>
            <a:endParaRPr lang="es-ES_tradnl" sz="4400" b="0" i="0" noProof="1">
              <a:solidFill>
                <a:srgbClr val="444D26"/>
              </a:solidFill>
              <a:latin typeface="Tw Cen MT"/>
              <a:ea typeface="+mj-ea"/>
              <a:cs typeface="+mj-cs"/>
            </a:endParaRPr>
          </a:p>
        </p:txBody>
      </p:sp>
      <p:sp>
        <p:nvSpPr>
          <p:cNvPr id="47" name="46 CuadroTexto"/>
          <p:cNvSpPr txBox="1"/>
          <p:nvPr/>
        </p:nvSpPr>
        <p:spPr>
          <a:xfrm>
            <a:off x="683568" y="1556792"/>
            <a:ext cx="1549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</a:rPr>
              <a:t>SUBPLOT</a:t>
            </a:r>
            <a:endParaRPr lang="es-MX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1" name="Rectangle 2"/>
          <p:cNvSpPr>
            <a:spLocks noGrp="1"/>
          </p:cNvSpPr>
          <p:nvPr>
            <p:ph sz="quarter" idx="1"/>
          </p:nvPr>
        </p:nvSpPr>
        <p:spPr>
          <a:xfrm>
            <a:off x="683568" y="2276872"/>
            <a:ext cx="8138864" cy="1080120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>
              <a:buClr>
                <a:srgbClr val="F3A447"/>
              </a:buClr>
              <a:buFont typeface="Wingdings"/>
              <a:buChar char="Ø"/>
            </a:pPr>
            <a:r>
              <a:rPr lang="es-ES_tradnl" noProof="1" smtClean="0"/>
              <a:t>Una ventana gráfica se puede dividir en </a:t>
            </a:r>
            <a:r>
              <a:rPr lang="es-ES_tradnl" b="1" i="1" noProof="1" smtClean="0"/>
              <a:t>m</a:t>
            </a:r>
            <a:r>
              <a:rPr lang="es-ES_tradnl" noProof="1" smtClean="0"/>
              <a:t> particiones horizontales y </a:t>
            </a:r>
            <a:r>
              <a:rPr lang="es-ES_tradnl" b="1" i="1" noProof="1" smtClean="0"/>
              <a:t>n</a:t>
            </a:r>
            <a:r>
              <a:rPr lang="es-ES_tradnl" noProof="1" smtClean="0"/>
              <a:t> verticales con el objeto de presentar multiples gráficos en ella. Su sintaxis es:</a:t>
            </a:r>
          </a:p>
          <a:p>
            <a:pPr>
              <a:buClr>
                <a:srgbClr val="F3A447"/>
              </a:buClr>
              <a:buNone/>
            </a:pPr>
            <a:endParaRPr lang="es-ES_tradnl" noProof="1" smtClean="0">
              <a:latin typeface="Tw Cen MT"/>
            </a:endParaRPr>
          </a:p>
          <a:p>
            <a:pPr marL="320040" indent="-320040" defTabSz="914400">
              <a:spcBef>
                <a:spcPts val="700"/>
              </a:spcBef>
              <a:buClr>
                <a:srgbClr val="F3A447"/>
              </a:buClr>
              <a:buSzPct val="60000"/>
              <a:buNone/>
            </a:pPr>
            <a:endParaRPr lang="es-ES_tradnl" noProof="1" smtClean="0">
              <a:latin typeface="Tw Cen MT"/>
            </a:endParaRPr>
          </a:p>
          <a:p>
            <a:pPr marL="320040" indent="-320040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endParaRPr lang="es-ES_tradnl" sz="2900" b="0" i="0" noProof="1" smtClean="0">
              <a:solidFill>
                <a:schemeClr val="tx1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699792" y="3861048"/>
            <a:ext cx="36407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err="1" smtClean="0">
                <a:latin typeface="Courier New" pitchFamily="49" charset="0"/>
                <a:cs typeface="Courier New" pitchFamily="49" charset="0"/>
              </a:rPr>
              <a:t>subplot</a:t>
            </a:r>
            <a:r>
              <a:rPr lang="es-MX" sz="32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s-MX" sz="3200" dirty="0" err="1" smtClean="0">
                <a:latin typeface="Courier New" pitchFamily="49" charset="0"/>
                <a:cs typeface="Courier New" pitchFamily="49" charset="0"/>
              </a:rPr>
              <a:t>m,n,i</a:t>
            </a:r>
            <a:r>
              <a:rPr lang="es-MX" sz="3200" dirty="0" smtClean="0"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sp>
        <p:nvSpPr>
          <p:cNvPr id="6" name="Rectangle 2"/>
          <p:cNvSpPr>
            <a:spLocks noGrp="1"/>
          </p:cNvSpPr>
          <p:nvPr>
            <p:ph sz="quarter" idx="1"/>
          </p:nvPr>
        </p:nvSpPr>
        <p:spPr>
          <a:xfrm>
            <a:off x="683568" y="4725144"/>
            <a:ext cx="8138864" cy="1080120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>
              <a:buClr>
                <a:srgbClr val="F3A447"/>
              </a:buClr>
              <a:buFont typeface="Wingdings"/>
              <a:buChar char="Ø"/>
            </a:pPr>
            <a:r>
              <a:rPr lang="es-ES_tradnl" noProof="1" smtClean="0"/>
              <a:t>Donde</a:t>
            </a:r>
            <a:r>
              <a:rPr lang="es-ES_tradnl" b="1" i="1" noProof="1" smtClean="0"/>
              <a:t> m </a:t>
            </a:r>
            <a:r>
              <a:rPr lang="es-ES_tradnl" noProof="1" smtClean="0"/>
              <a:t>y</a:t>
            </a:r>
            <a:r>
              <a:rPr lang="es-ES_tradnl" b="1" i="1" noProof="1" smtClean="0"/>
              <a:t> n </a:t>
            </a:r>
            <a:r>
              <a:rPr lang="es-ES_tradnl" noProof="1" smtClean="0"/>
              <a:t>son el numero de subdivisiones en filas y columnas, e</a:t>
            </a:r>
            <a:r>
              <a:rPr lang="es-ES_tradnl" b="1" i="1" noProof="1" smtClean="0"/>
              <a:t> i </a:t>
            </a:r>
            <a:r>
              <a:rPr lang="es-ES_tradnl" noProof="1" smtClean="0"/>
              <a:t>es la subdivisión que se convierte en activa. </a:t>
            </a:r>
          </a:p>
          <a:p>
            <a:pPr>
              <a:buClr>
                <a:srgbClr val="F3A447"/>
              </a:buClr>
              <a:buNone/>
            </a:pPr>
            <a:endParaRPr lang="es-ES_tradnl" noProof="1" smtClean="0">
              <a:latin typeface="Tw Cen MT"/>
            </a:endParaRPr>
          </a:p>
          <a:p>
            <a:pPr marL="320040" indent="-320040" defTabSz="914400">
              <a:spcBef>
                <a:spcPts val="700"/>
              </a:spcBef>
              <a:buClr>
                <a:srgbClr val="F3A447"/>
              </a:buClr>
              <a:buSzPct val="60000"/>
              <a:buNone/>
            </a:pPr>
            <a:endParaRPr lang="es-ES_tradnl" noProof="1" smtClean="0">
              <a:latin typeface="Tw Cen MT"/>
            </a:endParaRPr>
          </a:p>
          <a:p>
            <a:pPr marL="320040" indent="-320040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endParaRPr lang="es-ES_tradnl" sz="2900" b="0" i="0" noProof="1" smtClean="0">
              <a:solidFill>
                <a:schemeClr val="tx1"/>
              </a:solidFill>
              <a:latin typeface="Tw Cen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70047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_tradnl" noProof="1" smtClean="0">
                <a:solidFill>
                  <a:srgbClr val="444D26"/>
                </a:solidFill>
                <a:latin typeface="Tw Cen MT"/>
              </a:rPr>
              <a:t>Escritura de imágenes digitales con matlab</a:t>
            </a:r>
            <a:endParaRPr lang="es-ES_tradnl" sz="4400" b="0" i="0" noProof="1">
              <a:solidFill>
                <a:srgbClr val="444D26"/>
              </a:solidFill>
              <a:latin typeface="Tw Cen MT"/>
              <a:ea typeface="+mj-ea"/>
              <a:cs typeface="+mj-cs"/>
            </a:endParaRPr>
          </a:p>
        </p:txBody>
      </p:sp>
      <p:sp>
        <p:nvSpPr>
          <p:cNvPr id="47" name="46 CuadroTexto"/>
          <p:cNvSpPr txBox="1"/>
          <p:nvPr/>
        </p:nvSpPr>
        <p:spPr>
          <a:xfrm>
            <a:off x="683568" y="1556792"/>
            <a:ext cx="1491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</a:rPr>
              <a:t>IMWRITE</a:t>
            </a:r>
            <a:endParaRPr lang="es-MX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1" name="Rectangle 2"/>
          <p:cNvSpPr>
            <a:spLocks noGrp="1"/>
          </p:cNvSpPr>
          <p:nvPr>
            <p:ph sz="quarter" idx="1"/>
          </p:nvPr>
        </p:nvSpPr>
        <p:spPr>
          <a:xfrm>
            <a:off x="683568" y="2276872"/>
            <a:ext cx="8138864" cy="1080120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>
              <a:buClr>
                <a:srgbClr val="F3A447"/>
              </a:buClr>
              <a:buFont typeface="Wingdings"/>
              <a:buChar char="Ø"/>
            </a:pPr>
            <a:r>
              <a:rPr lang="es-ES_tradnl" noProof="1" smtClean="0">
                <a:latin typeface="Tw Cen MT"/>
              </a:rPr>
              <a:t>Para guardar imágenes despues de haber sido procesadas o simplemente para cambiar su formato se utiliza esta instrucción</a:t>
            </a:r>
            <a:r>
              <a:rPr lang="es-ES_tradnl" noProof="1" smtClean="0"/>
              <a:t>. Su sintaxis es:</a:t>
            </a:r>
          </a:p>
          <a:p>
            <a:pPr>
              <a:buClr>
                <a:srgbClr val="F3A447"/>
              </a:buClr>
              <a:buNone/>
            </a:pPr>
            <a:endParaRPr lang="es-ES_tradnl" noProof="1" smtClean="0">
              <a:latin typeface="Tw Cen MT"/>
            </a:endParaRPr>
          </a:p>
          <a:p>
            <a:pPr marL="320040" indent="-320040" defTabSz="914400">
              <a:spcBef>
                <a:spcPts val="700"/>
              </a:spcBef>
              <a:buClr>
                <a:srgbClr val="F3A447"/>
              </a:buClr>
              <a:buSzPct val="60000"/>
              <a:buNone/>
            </a:pPr>
            <a:endParaRPr lang="es-ES_tradnl" noProof="1" smtClean="0">
              <a:latin typeface="Tw Cen MT"/>
            </a:endParaRPr>
          </a:p>
          <a:p>
            <a:pPr marL="320040" indent="-320040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endParaRPr lang="es-ES_tradnl" sz="2900" b="0" i="0" noProof="1" smtClean="0">
              <a:solidFill>
                <a:schemeClr val="tx1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11560" y="3861048"/>
            <a:ext cx="7927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err="1" smtClean="0">
                <a:latin typeface="Courier New" pitchFamily="49" charset="0"/>
                <a:cs typeface="Courier New" pitchFamily="49" charset="0"/>
              </a:rPr>
              <a:t>imwrite</a:t>
            </a:r>
            <a:r>
              <a:rPr lang="es-MX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s-MX" sz="2400" dirty="0" err="1" smtClean="0">
                <a:latin typeface="Courier New" pitchFamily="49" charset="0"/>
                <a:cs typeface="Courier New" pitchFamily="49" charset="0"/>
              </a:rPr>
              <a:t>B,’nombre</a:t>
            </a:r>
            <a:r>
              <a:rPr lang="es-MX" sz="2400" dirty="0" smtClean="0">
                <a:latin typeface="Courier New" pitchFamily="49" charset="0"/>
                <a:cs typeface="Courier New" pitchFamily="49" charset="0"/>
              </a:rPr>
              <a:t> del </a:t>
            </a:r>
            <a:r>
              <a:rPr lang="es-MX" sz="2400" dirty="0" err="1" smtClean="0">
                <a:latin typeface="Courier New" pitchFamily="49" charset="0"/>
                <a:cs typeface="Courier New" pitchFamily="49" charset="0"/>
              </a:rPr>
              <a:t>archivo.extensión</a:t>
            </a:r>
            <a:r>
              <a:rPr lang="es-MX" sz="2400" dirty="0" smtClean="0">
                <a:latin typeface="Courier New" pitchFamily="49" charset="0"/>
                <a:cs typeface="Courier New" pitchFamily="49" charset="0"/>
              </a:rPr>
              <a:t>’);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51520" y="4479503"/>
            <a:ext cx="884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err="1" smtClean="0">
                <a:latin typeface="Courier New" pitchFamily="49" charset="0"/>
                <a:cs typeface="Courier New" pitchFamily="49" charset="0"/>
              </a:rPr>
              <a:t>imwrite</a:t>
            </a:r>
            <a:r>
              <a:rPr lang="es-MX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s-MX" sz="2400" dirty="0" err="1" smtClean="0">
                <a:latin typeface="Courier New" pitchFamily="49" charset="0"/>
                <a:cs typeface="Courier New" pitchFamily="49" charset="0"/>
              </a:rPr>
              <a:t>B,’Path</a:t>
            </a:r>
            <a:r>
              <a:rPr lang="es-MX" sz="2400" dirty="0" smtClean="0">
                <a:latin typeface="Courier New" pitchFamily="49" charset="0"/>
                <a:cs typeface="Courier New" pitchFamily="49" charset="0"/>
              </a:rPr>
              <a:t>\nombre del </a:t>
            </a:r>
            <a:r>
              <a:rPr lang="es-MX" sz="2400" dirty="0" err="1" smtClean="0">
                <a:latin typeface="Courier New" pitchFamily="49" charset="0"/>
                <a:cs typeface="Courier New" pitchFamily="49" charset="0"/>
              </a:rPr>
              <a:t>archivo.extensión</a:t>
            </a:r>
            <a:r>
              <a:rPr lang="es-MX" sz="2400" dirty="0" smtClean="0">
                <a:latin typeface="Courier New" pitchFamily="49" charset="0"/>
                <a:cs typeface="Courier New" pitchFamily="49" charset="0"/>
              </a:rPr>
              <a:t>’);</a:t>
            </a:r>
          </a:p>
        </p:txBody>
      </p:sp>
      <p:sp>
        <p:nvSpPr>
          <p:cNvPr id="7" name="Rectangle 2"/>
          <p:cNvSpPr>
            <a:spLocks noGrp="1"/>
          </p:cNvSpPr>
          <p:nvPr>
            <p:ph sz="quarter" idx="1"/>
          </p:nvPr>
        </p:nvSpPr>
        <p:spPr>
          <a:xfrm>
            <a:off x="681608" y="5157192"/>
            <a:ext cx="8138864" cy="1080120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Clr>
                <a:srgbClr val="F3A447"/>
              </a:buClr>
              <a:buFont typeface="Wingdings"/>
              <a:buChar char="Ø"/>
            </a:pPr>
            <a:r>
              <a:rPr lang="es-ES_tradnl" sz="2700" noProof="1" smtClean="0">
                <a:latin typeface="Tw Cen MT"/>
              </a:rPr>
              <a:t>En donde </a:t>
            </a:r>
            <a:r>
              <a:rPr lang="es-ES_tradnl" sz="2700" i="1" noProof="1" smtClean="0">
                <a:latin typeface="Tw Cen MT"/>
              </a:rPr>
              <a:t>B </a:t>
            </a:r>
            <a:r>
              <a:rPr lang="es-ES_tradnl" sz="2700" noProof="1" smtClean="0">
                <a:latin typeface="Tw Cen MT"/>
              </a:rPr>
              <a:t>representa la variable almacenada en el workspace de la imagen que se desea guardar</a:t>
            </a:r>
            <a:endParaRPr lang="es-ES_tradnl" sz="2700" i="1" noProof="1" smtClean="0"/>
          </a:p>
          <a:p>
            <a:pPr>
              <a:buClr>
                <a:srgbClr val="F3A447"/>
              </a:buClr>
              <a:buNone/>
            </a:pPr>
            <a:endParaRPr lang="es-ES_tradnl" sz="2700" noProof="1" smtClean="0">
              <a:latin typeface="Tw Cen MT"/>
            </a:endParaRPr>
          </a:p>
          <a:p>
            <a:pPr marL="320040" indent="-320040" defTabSz="914400">
              <a:spcBef>
                <a:spcPts val="700"/>
              </a:spcBef>
              <a:buClr>
                <a:srgbClr val="F3A447"/>
              </a:buClr>
              <a:buSzPct val="60000"/>
              <a:buNone/>
            </a:pPr>
            <a:endParaRPr lang="es-ES_tradnl" sz="2700" noProof="1" smtClean="0">
              <a:latin typeface="Tw Cen MT"/>
            </a:endParaRPr>
          </a:p>
          <a:p>
            <a:pPr marL="320040" indent="-320040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endParaRPr lang="es-ES_tradnl" sz="2700" b="0" i="0" noProof="1" smtClean="0">
              <a:solidFill>
                <a:schemeClr val="tx1"/>
              </a:solidFill>
              <a:latin typeface="Tw Cen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335590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Desarrollo de la Práctica 4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7850832" cy="4572000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/>
              <a:t>Actividad en el archivo *.m:</a:t>
            </a:r>
          </a:p>
          <a:p>
            <a:pPr algn="just">
              <a:buNone/>
            </a:pPr>
            <a:endParaRPr lang="es-MX" sz="2800" dirty="0" smtClean="0"/>
          </a:p>
          <a:p>
            <a:pPr lvl="1" algn="just"/>
            <a:r>
              <a:rPr lang="es-MX" sz="2400" dirty="0" smtClean="0"/>
              <a:t>Generar una ventana en </a:t>
            </a:r>
            <a:r>
              <a:rPr lang="es-MX" sz="2400" dirty="0" err="1" smtClean="0"/>
              <a:t>matlab</a:t>
            </a:r>
            <a:r>
              <a:rPr lang="es-MX" sz="2400" dirty="0" smtClean="0"/>
              <a:t> con 6 imágenes con diferentes formatos cada una de ellas. Deben ser colocadas en dos filas y tres columnas, leídas desde la carpeta de imágenes de su sistema operativo, las cuales sean almacenadas en el </a:t>
            </a:r>
            <a:r>
              <a:rPr lang="es-MX" sz="2400" i="1" dirty="0" err="1" smtClean="0"/>
              <a:t>current</a:t>
            </a:r>
            <a:r>
              <a:rPr lang="es-MX" sz="2400" i="1" dirty="0" smtClean="0"/>
              <a:t> </a:t>
            </a:r>
            <a:r>
              <a:rPr lang="es-MX" sz="2400" i="1" dirty="0" err="1" smtClean="0"/>
              <a:t>directory</a:t>
            </a:r>
            <a:r>
              <a:rPr lang="es-MX" sz="2400" i="1" dirty="0" smtClean="0"/>
              <a:t> </a:t>
            </a:r>
            <a:r>
              <a:rPr lang="es-MX" sz="2400" dirty="0" smtClean="0"/>
              <a:t>con un formato distinto al original.</a:t>
            </a:r>
          </a:p>
        </p:txBody>
      </p:sp>
    </p:spTree>
    <p:extLst>
      <p:ext uri="{BB962C8B-B14F-4D97-AF65-F5344CB8AC3E}">
        <p14:creationId xmlns:p14="http://schemas.microsoft.com/office/powerpoint/2010/main" val="183391192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_tradnl" noProof="1" smtClean="0">
                <a:solidFill>
                  <a:srgbClr val="444D26"/>
                </a:solidFill>
                <a:latin typeface="Tw Cen MT"/>
              </a:rPr>
              <a:t>Repaso a las operaciones básicas de matrices</a:t>
            </a:r>
            <a:endParaRPr lang="es-ES_tradnl" sz="4400" b="0" i="0" noProof="1">
              <a:solidFill>
                <a:srgbClr val="444D26"/>
              </a:solidFill>
              <a:latin typeface="Tw Cen MT"/>
              <a:ea typeface="+mj-ea"/>
              <a:cs typeface="+mj-cs"/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09600" y="1556792"/>
            <a:ext cx="8138864" cy="1964432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r>
              <a:rPr lang="es-ES_tradnl" noProof="1" smtClean="0">
                <a:latin typeface="Tw Cen MT"/>
              </a:rPr>
              <a:t>¿Qué es una matriz?</a:t>
            </a: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None/>
            </a:pPr>
            <a:r>
              <a:rPr lang="es-ES_tradnl" noProof="1" smtClean="0">
                <a:latin typeface="Tw Cen MT"/>
              </a:rPr>
              <a:t>	Una matriz </a:t>
            </a:r>
            <a:r>
              <a:rPr lang="es-ES_tradnl" i="1" noProof="1" smtClean="0">
                <a:latin typeface="Tw Cen MT"/>
              </a:rPr>
              <a:t>A</a:t>
            </a:r>
            <a:r>
              <a:rPr lang="es-ES_tradnl" noProof="1" smtClean="0">
                <a:latin typeface="Tw Cen MT"/>
              </a:rPr>
              <a:t> de </a:t>
            </a:r>
            <a:r>
              <a:rPr lang="es-ES_tradnl" i="1" noProof="1" smtClean="0">
                <a:latin typeface="Tw Cen MT"/>
              </a:rPr>
              <a:t>m x n </a:t>
            </a:r>
            <a:r>
              <a:rPr lang="es-ES_tradnl" noProof="1" smtClean="0">
                <a:latin typeface="Tw Cen MT"/>
              </a:rPr>
              <a:t>es un arreglo rectangular de números reales (o complejos) ordenados en </a:t>
            </a:r>
            <a:r>
              <a:rPr lang="es-ES_tradnl" i="1" noProof="1" smtClean="0">
                <a:latin typeface="Tw Cen MT"/>
              </a:rPr>
              <a:t>m</a:t>
            </a:r>
            <a:r>
              <a:rPr lang="es-ES_tradnl" noProof="1" smtClean="0">
                <a:latin typeface="Tw Cen MT"/>
              </a:rPr>
              <a:t> </a:t>
            </a:r>
            <a:r>
              <a:rPr lang="es-ES_tradnl" u="sng" noProof="1" smtClean="0">
                <a:latin typeface="Tw Cen MT"/>
              </a:rPr>
              <a:t>filas</a:t>
            </a:r>
            <a:r>
              <a:rPr lang="es-ES_tradnl" noProof="1" smtClean="0">
                <a:latin typeface="Tw Cen MT"/>
              </a:rPr>
              <a:t> (renglones) horizontales y </a:t>
            </a:r>
            <a:r>
              <a:rPr lang="es-ES_tradnl" i="1" noProof="1" smtClean="0">
                <a:latin typeface="Tw Cen MT"/>
              </a:rPr>
              <a:t>n</a:t>
            </a:r>
            <a:r>
              <a:rPr lang="es-ES_tradnl" noProof="1" smtClean="0">
                <a:latin typeface="Tw Cen MT"/>
              </a:rPr>
              <a:t> </a:t>
            </a:r>
            <a:r>
              <a:rPr lang="es-ES_tradnl" u="sng" noProof="1" smtClean="0">
                <a:latin typeface="Tw Cen MT"/>
              </a:rPr>
              <a:t>columnas</a:t>
            </a:r>
            <a:r>
              <a:rPr lang="es-ES_tradnl" noProof="1" smtClean="0">
                <a:latin typeface="Tw Cen MT"/>
              </a:rPr>
              <a:t> verticales:</a:t>
            </a: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None/>
            </a:pPr>
            <a:endParaRPr lang="es-ES_tradnl" noProof="1" smtClean="0">
              <a:latin typeface="Tw Cen MT"/>
            </a:endParaRP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endParaRPr lang="es-ES_tradnl" sz="2900" b="0" i="0" noProof="1" smtClean="0">
              <a:solidFill>
                <a:schemeClr val="tx1"/>
              </a:solidFill>
              <a:latin typeface="Tw Cen MT"/>
              <a:ea typeface="+mn-ea"/>
              <a:cs typeface="+mn-cs"/>
            </a:endParaRPr>
          </a:p>
        </p:txBody>
      </p:sp>
      <p:pic>
        <p:nvPicPr>
          <p:cNvPr id="20482" name="Picture 2" descr="http://www.vadenumeros.es/imagenes/segundo/matric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138047"/>
            <a:ext cx="3200400" cy="2095501"/>
          </a:xfrm>
          <a:prstGeom prst="rect">
            <a:avLst/>
          </a:prstGeom>
          <a:noFill/>
        </p:spPr>
      </p:pic>
      <p:grpSp>
        <p:nvGrpSpPr>
          <p:cNvPr id="4" name="16 Grupo"/>
          <p:cNvGrpSpPr/>
          <p:nvPr/>
        </p:nvGrpSpPr>
        <p:grpSpPr>
          <a:xfrm>
            <a:off x="3851920" y="4498087"/>
            <a:ext cx="3123840" cy="461665"/>
            <a:chOff x="3851920" y="4498087"/>
            <a:chExt cx="3123840" cy="461665"/>
          </a:xfrm>
        </p:grpSpPr>
        <p:sp>
          <p:nvSpPr>
            <p:cNvPr id="7" name="6 Rectángulo redondeado"/>
            <p:cNvSpPr/>
            <p:nvPr/>
          </p:nvSpPr>
          <p:spPr>
            <a:xfrm>
              <a:off x="3851920" y="4613528"/>
              <a:ext cx="1728192" cy="144016"/>
            </a:xfrm>
            <a:prstGeom prst="round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6228184" y="4498087"/>
              <a:ext cx="7475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1200" dirty="0" smtClean="0"/>
                <a:t>Fila</a:t>
              </a:r>
            </a:p>
            <a:p>
              <a:pPr algn="ctr"/>
              <a:r>
                <a:rPr lang="es-MX" sz="1200" dirty="0" smtClean="0"/>
                <a:t>(Renglón)</a:t>
              </a:r>
              <a:endParaRPr lang="es-MX" sz="1200" dirty="0"/>
            </a:p>
          </p:txBody>
        </p:sp>
        <p:sp>
          <p:nvSpPr>
            <p:cNvPr id="14" name="13 Flecha derecha"/>
            <p:cNvSpPr/>
            <p:nvPr/>
          </p:nvSpPr>
          <p:spPr>
            <a:xfrm flipH="1">
              <a:off x="5652120" y="4642103"/>
              <a:ext cx="720080" cy="72008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5" name="17 Grupo"/>
          <p:cNvGrpSpPr/>
          <p:nvPr/>
        </p:nvGrpSpPr>
        <p:grpSpPr>
          <a:xfrm>
            <a:off x="4365604" y="3717032"/>
            <a:ext cx="710452" cy="1717162"/>
            <a:chOff x="4365604" y="3717032"/>
            <a:chExt cx="710452" cy="1717162"/>
          </a:xfrm>
        </p:grpSpPr>
        <p:sp>
          <p:nvSpPr>
            <p:cNvPr id="8" name="7 Rectángulo redondeado"/>
            <p:cNvSpPr/>
            <p:nvPr/>
          </p:nvSpPr>
          <p:spPr>
            <a:xfrm rot="5400000">
              <a:off x="4216151" y="4709921"/>
              <a:ext cx="1080122" cy="368424"/>
            </a:xfrm>
            <a:prstGeom prst="round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4365604" y="3717032"/>
              <a:ext cx="7104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1200" dirty="0" smtClean="0"/>
                <a:t>Columna</a:t>
              </a:r>
              <a:endParaRPr lang="es-MX" sz="1200" dirty="0"/>
            </a:p>
          </p:txBody>
        </p:sp>
        <p:sp>
          <p:nvSpPr>
            <p:cNvPr id="16" name="15 Flecha derecha"/>
            <p:cNvSpPr/>
            <p:nvPr/>
          </p:nvSpPr>
          <p:spPr>
            <a:xfrm rot="16200000" flipH="1">
              <a:off x="4576858" y="4133190"/>
              <a:ext cx="324036" cy="457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Desarrollo de la Práctica 4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7850832" cy="1551401"/>
          </a:xfrm>
        </p:spPr>
        <p:txBody>
          <a:bodyPr>
            <a:noAutofit/>
          </a:bodyPr>
          <a:lstStyle/>
          <a:p>
            <a:r>
              <a:rPr lang="es-MX" sz="2000" dirty="0" smtClean="0"/>
              <a:t>Actividad en el documento de texto:</a:t>
            </a:r>
          </a:p>
          <a:p>
            <a:pPr lvl="1"/>
            <a:r>
              <a:rPr lang="es-MX" sz="1800" dirty="0" smtClean="0"/>
              <a:t>En la sección de conclusiones </a:t>
            </a:r>
            <a:r>
              <a:rPr lang="es-MX" sz="1800" b="1" dirty="0" smtClean="0">
                <a:solidFill>
                  <a:srgbClr val="FF0000"/>
                </a:solidFill>
              </a:rPr>
              <a:t>adicionalmente</a:t>
            </a:r>
            <a:r>
              <a:rPr lang="es-MX" sz="1800" dirty="0" smtClean="0"/>
              <a:t> a la conclusión personal del alumno se deberá realizar un cuadro de clasificación de instrucciones y comandos utilizados para lectura, despliegue y escritura para imágenes digitales en </a:t>
            </a:r>
            <a:r>
              <a:rPr lang="es-MX" sz="1800" dirty="0" err="1" smtClean="0"/>
              <a:t>matlab</a:t>
            </a:r>
            <a:r>
              <a:rPr lang="es-MX" sz="1800" dirty="0" smtClean="0"/>
              <a:t>, vistas en este tutorial, con las características siguientes: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07503" y="3284984"/>
          <a:ext cx="8856984" cy="3464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32049"/>
                <a:gridCol w="1008112"/>
                <a:gridCol w="2808312"/>
                <a:gridCol w="509411"/>
                <a:gridCol w="4099100"/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COMANDOS</a:t>
                      </a:r>
                      <a:endParaRPr lang="es-MX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N°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Comando</a:t>
                      </a:r>
                      <a:endParaRPr lang="es-MX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Descripción</a:t>
                      </a:r>
                      <a:endParaRPr lang="es-MX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Ejemplo</a:t>
                      </a:r>
                      <a:endParaRPr lang="es-MX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1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Courier New" pitchFamily="49" charset="0"/>
                          <a:cs typeface="Courier New" pitchFamily="49" charset="0"/>
                        </a:rPr>
                        <a:t>Clear </a:t>
                      </a:r>
                      <a:r>
                        <a:rPr lang="es-MX" sz="1200" dirty="0" err="1" smtClean="0">
                          <a:latin typeface="Courier New" pitchFamily="49" charset="0"/>
                          <a:cs typeface="Courier New" pitchFamily="49" charset="0"/>
                        </a:rPr>
                        <a:t>all</a:t>
                      </a:r>
                      <a:endParaRPr lang="es-MX" sz="12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s-MX" sz="1200" dirty="0" smtClean="0"/>
                        <a:t>Borra</a:t>
                      </a:r>
                      <a:r>
                        <a:rPr lang="es-MX" sz="1200" baseline="0" dirty="0" smtClean="0"/>
                        <a:t> absolutamente todas las variables almacenadas en el </a:t>
                      </a:r>
                      <a:r>
                        <a:rPr lang="es-MX" sz="1200" baseline="0" dirty="0" err="1" smtClean="0"/>
                        <a:t>workspace</a:t>
                      </a:r>
                      <a:r>
                        <a:rPr lang="es-MX" sz="1200" baseline="0" dirty="0" smtClean="0"/>
                        <a:t> y de la memoria RAM para declarar nuevas variables</a:t>
                      </a:r>
                      <a:endParaRPr lang="es-MX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000" dirty="0" smtClean="0">
                          <a:latin typeface="Courier New" pitchFamily="49" charset="0"/>
                          <a:cs typeface="Courier New" pitchFamily="49" charset="0"/>
                        </a:rPr>
                        <a:t>A=89;</a:t>
                      </a:r>
                    </a:p>
                    <a:p>
                      <a:pPr algn="l"/>
                      <a:r>
                        <a:rPr lang="es-MX" sz="1000" dirty="0" smtClean="0">
                          <a:latin typeface="Courier New" pitchFamily="49" charset="0"/>
                          <a:cs typeface="Courier New" pitchFamily="49" charset="0"/>
                        </a:rPr>
                        <a:t>B=3.45;</a:t>
                      </a:r>
                    </a:p>
                    <a:p>
                      <a:pPr algn="l"/>
                      <a:r>
                        <a:rPr lang="es-MX" sz="1000" dirty="0" smtClean="0">
                          <a:latin typeface="Courier New" pitchFamily="49" charset="0"/>
                          <a:cs typeface="Courier New" pitchFamily="49" charset="0"/>
                        </a:rPr>
                        <a:t>C=78;</a:t>
                      </a:r>
                    </a:p>
                    <a:p>
                      <a:pPr algn="l"/>
                      <a:r>
                        <a:rPr lang="es-MX" sz="1000" dirty="0" smtClean="0">
                          <a:latin typeface="Courier New" pitchFamily="49" charset="0"/>
                          <a:cs typeface="Courier New" pitchFamily="49" charset="0"/>
                        </a:rPr>
                        <a:t>Clear</a:t>
                      </a:r>
                      <a:r>
                        <a:rPr lang="es-MX" sz="1000" baseline="0" dirty="0" smtClean="0">
                          <a:latin typeface="Courier New" pitchFamily="49" charset="0"/>
                          <a:cs typeface="Courier New" pitchFamily="49" charset="0"/>
                        </a:rPr>
                        <a:t> </a:t>
                      </a:r>
                      <a:r>
                        <a:rPr lang="es-MX" sz="1000" baseline="0" dirty="0" err="1" smtClean="0">
                          <a:latin typeface="Courier New" pitchFamily="49" charset="0"/>
                          <a:cs typeface="Courier New" pitchFamily="49" charset="0"/>
                        </a:rPr>
                        <a:t>all</a:t>
                      </a:r>
                      <a:endParaRPr lang="es-MX" sz="1000" baseline="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algn="l"/>
                      <a:r>
                        <a:rPr lang="es-MX" sz="1000" baseline="0" dirty="0" smtClean="0">
                          <a:latin typeface="Courier New" pitchFamily="49" charset="0"/>
                          <a:cs typeface="Courier New" pitchFamily="49" charset="0"/>
                        </a:rPr>
                        <a:t>A=[1 2 3 4]</a:t>
                      </a:r>
                    </a:p>
                    <a:p>
                      <a:pPr algn="l"/>
                      <a:r>
                        <a:rPr lang="es-MX" sz="1000" baseline="0" dirty="0" smtClean="0">
                          <a:latin typeface="Courier New" pitchFamily="49" charset="0"/>
                          <a:cs typeface="Courier New" pitchFamily="49" charset="0"/>
                        </a:rPr>
                        <a:t>B=[2 3 4; 5 6 7]</a:t>
                      </a:r>
                    </a:p>
                    <a:p>
                      <a:pPr algn="l"/>
                      <a:r>
                        <a:rPr lang="es-MX" sz="1000" baseline="0" dirty="0" smtClean="0">
                          <a:latin typeface="Courier New" pitchFamily="49" charset="0"/>
                          <a:cs typeface="Courier New" pitchFamily="49" charset="0"/>
                        </a:rPr>
                        <a:t>C=[1 0; 0 0; 1 1]</a:t>
                      </a:r>
                      <a:endParaRPr lang="es-MX" sz="10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marL="0" algn="ctr" rtl="0" eaLnBrk="1" hangingPunct="1"/>
                      <a:r>
                        <a:rPr lang="es-MX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INSTRUCCIONES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N°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Instrucción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Descripción</a:t>
                      </a:r>
                      <a:endParaRPr lang="es-MX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Ejemplo</a:t>
                      </a:r>
                      <a:endParaRPr lang="es-MX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1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hangingPunct="1"/>
                      <a:r>
                        <a:rPr lang="es-MX" sz="1200" kern="1200" dirty="0" err="1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imread</a:t>
                      </a:r>
                      <a:endParaRPr lang="es-MX" sz="1200" kern="1200" dirty="0">
                        <a:solidFill>
                          <a:schemeClr val="dk1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200" dirty="0" smtClean="0"/>
                        <a:t>Permite la lectura de distintos formatos imágenes digitales desde cualquier ubicación y las almacena en</a:t>
                      </a:r>
                      <a:r>
                        <a:rPr lang="es-MX" sz="1200" baseline="0" dirty="0" smtClean="0"/>
                        <a:t> una variable en forma de matriz</a:t>
                      </a:r>
                      <a:endParaRPr lang="es-MX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MX" sz="1200" kern="1200" baseline="0" dirty="0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b=</a:t>
                      </a:r>
                      <a:r>
                        <a:rPr lang="es-MX" sz="1200" kern="1200" baseline="0" dirty="0" err="1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imread</a:t>
                      </a:r>
                      <a:r>
                        <a:rPr lang="es-MX" sz="1200" kern="1200" baseline="0" dirty="0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('escudo.jpg');</a:t>
                      </a:r>
                    </a:p>
                    <a:p>
                      <a:r>
                        <a:rPr lang="es-MX" sz="1200" kern="1200" baseline="0" dirty="0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c=</a:t>
                      </a:r>
                      <a:r>
                        <a:rPr lang="es-MX" sz="1200" kern="1200" baseline="0" dirty="0" err="1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imread</a:t>
                      </a:r>
                      <a:r>
                        <a:rPr lang="es-MX" sz="1200" kern="1200" baseline="0" dirty="0" smtClean="0">
                          <a:solidFill>
                            <a:schemeClr val="dk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('C:\Users\alexita\IMAGENES\logo.jpg');</a:t>
                      </a:r>
                    </a:p>
                    <a:p>
                      <a:pPr algn="ctr"/>
                      <a:endParaRPr lang="es-MX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70129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7850832" cy="1551401"/>
          </a:xfrm>
        </p:spPr>
        <p:txBody>
          <a:bodyPr>
            <a:noAutofit/>
          </a:bodyPr>
          <a:lstStyle/>
          <a:p>
            <a:pPr lvl="0"/>
            <a:r>
              <a:rPr lang="es-MX" sz="2000" dirty="0"/>
              <a:t>Rodríguez, Morales Roberto (2012)</a:t>
            </a:r>
            <a:r>
              <a:rPr lang="es-ES" sz="2000" dirty="0"/>
              <a:t>  Procesamiento y análisis digital de imágenes: </a:t>
            </a:r>
            <a:r>
              <a:rPr lang="es-ES" sz="2000" dirty="0" err="1"/>
              <a:t>Alfaomega</a:t>
            </a:r>
            <a:r>
              <a:rPr lang="es-ES" sz="2000" dirty="0"/>
              <a:t> </a:t>
            </a:r>
            <a:endParaRPr lang="es-MX" sz="2000" dirty="0"/>
          </a:p>
          <a:p>
            <a:pPr lvl="0"/>
            <a:r>
              <a:rPr lang="es-MX" sz="2000" dirty="0"/>
              <a:t>Cuevas, Erik (2010)</a:t>
            </a:r>
            <a:r>
              <a:rPr lang="es-ES" sz="2000" dirty="0"/>
              <a:t> Procesamiento digital de imágenes con </a:t>
            </a:r>
            <a:r>
              <a:rPr lang="es-ES" sz="2000" dirty="0" err="1"/>
              <a:t>matlab</a:t>
            </a:r>
            <a:r>
              <a:rPr lang="es-ES" sz="2000" dirty="0"/>
              <a:t> y </a:t>
            </a:r>
            <a:r>
              <a:rPr lang="es-ES" sz="2000" dirty="0" err="1"/>
              <a:t>simulink</a:t>
            </a:r>
            <a:r>
              <a:rPr lang="es-ES" sz="2000" dirty="0"/>
              <a:t>: </a:t>
            </a:r>
            <a:r>
              <a:rPr lang="es-ES" sz="2000" dirty="0" err="1"/>
              <a:t>Alfaomega</a:t>
            </a:r>
            <a:r>
              <a:rPr lang="es-ES" sz="2000" dirty="0"/>
              <a:t> </a:t>
            </a:r>
            <a:endParaRPr lang="es-MX" sz="2000" dirty="0"/>
          </a:p>
          <a:p>
            <a:pPr lvl="0"/>
            <a:r>
              <a:rPr lang="es-MX" sz="2000" dirty="0"/>
              <a:t>Gonzalo Pajares </a:t>
            </a:r>
            <a:r>
              <a:rPr lang="es-MX" sz="2000" dirty="0" err="1"/>
              <a:t>Martinsanz</a:t>
            </a:r>
            <a:r>
              <a:rPr lang="es-MX" sz="2000" dirty="0"/>
              <a:t>, Jesús M. de la Cruz García. (2008) </a:t>
            </a:r>
            <a:r>
              <a:rPr lang="es-ES" sz="2000" dirty="0"/>
              <a:t>Visión por computador : imágenes digitales y aplicaciones: </a:t>
            </a:r>
            <a:r>
              <a:rPr lang="es-ES" sz="2000" dirty="0" err="1"/>
              <a:t>Alfaomega</a:t>
            </a:r>
            <a:r>
              <a:rPr lang="es-ES" sz="2000" dirty="0"/>
              <a:t> </a:t>
            </a:r>
            <a:endParaRPr lang="es-MX" sz="2000" dirty="0"/>
          </a:p>
          <a:p>
            <a:pPr lvl="0"/>
            <a:r>
              <a:rPr lang="es-MX" sz="2000" dirty="0" err="1"/>
              <a:t>Holly</a:t>
            </a:r>
            <a:r>
              <a:rPr lang="es-MX" sz="2000" dirty="0"/>
              <a:t> Moore (2007)</a:t>
            </a:r>
            <a:r>
              <a:rPr lang="es-ES" sz="2000" dirty="0"/>
              <a:t> MATLAB para ingenieros: Pearson Educación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32657303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_tradnl" noProof="1" smtClean="0">
                <a:solidFill>
                  <a:srgbClr val="444D26"/>
                </a:solidFill>
                <a:latin typeface="Tw Cen MT"/>
              </a:rPr>
              <a:t>Repaso a las operaciones básicas de matrices</a:t>
            </a:r>
            <a:endParaRPr lang="es-ES_tradnl" sz="4400" b="0" i="0" noProof="1">
              <a:solidFill>
                <a:srgbClr val="444D26"/>
              </a:solidFill>
              <a:latin typeface="Tw Cen MT"/>
              <a:ea typeface="+mj-ea"/>
              <a:cs typeface="+mj-cs"/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09600" y="1556792"/>
            <a:ext cx="8138864" cy="648072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r>
              <a:rPr lang="es-ES_tradnl" noProof="1" smtClean="0">
                <a:latin typeface="Tw Cen MT"/>
              </a:rPr>
              <a:t>Ejemplos:</a:t>
            </a: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None/>
            </a:pPr>
            <a:endParaRPr lang="es-ES_tradnl" noProof="1" smtClean="0">
              <a:latin typeface="Tw Cen MT"/>
            </a:endParaRP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endParaRPr lang="es-ES_tradnl" sz="2900" b="0" i="0" noProof="1" smtClean="0">
              <a:solidFill>
                <a:schemeClr val="tx1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13" name="12 Igual que"/>
          <p:cNvSpPr/>
          <p:nvPr/>
        </p:nvSpPr>
        <p:spPr>
          <a:xfrm>
            <a:off x="1619672" y="3742911"/>
            <a:ext cx="360040" cy="360040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187624" y="3742911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i="1" dirty="0" smtClean="0"/>
              <a:t>A</a:t>
            </a:r>
            <a:endParaRPr lang="es-MX" b="1" i="1" dirty="0"/>
          </a:p>
        </p:txBody>
      </p:sp>
      <p:cxnSp>
        <p:nvCxnSpPr>
          <p:cNvPr id="21" name="20 Conector recto"/>
          <p:cNvCxnSpPr/>
          <p:nvPr/>
        </p:nvCxnSpPr>
        <p:spPr>
          <a:xfrm>
            <a:off x="2152604" y="3382871"/>
            <a:ext cx="0" cy="1008112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 rot="10800000">
            <a:off x="3679028" y="3382871"/>
            <a:ext cx="0" cy="1008112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31 CuadroTexto"/>
          <p:cNvSpPr txBox="1"/>
          <p:nvPr/>
        </p:nvSpPr>
        <p:spPr>
          <a:xfrm>
            <a:off x="2331126" y="3417377"/>
            <a:ext cx="1296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b="1" dirty="0" smtClean="0"/>
              <a:t> 0    -1    0</a:t>
            </a:r>
          </a:p>
          <a:p>
            <a:pPr marL="342900" indent="-342900"/>
            <a:endParaRPr lang="es-MX" b="1" dirty="0" smtClean="0"/>
          </a:p>
          <a:p>
            <a:pPr marL="342900" indent="-342900"/>
            <a:r>
              <a:rPr lang="es-MX" b="1" dirty="0" smtClean="0"/>
              <a:t>-1    0     1</a:t>
            </a:r>
            <a:endParaRPr lang="es-MX" b="1" dirty="0"/>
          </a:p>
        </p:txBody>
      </p:sp>
      <p:sp>
        <p:nvSpPr>
          <p:cNvPr id="33" name="32 Igual que"/>
          <p:cNvSpPr/>
          <p:nvPr/>
        </p:nvSpPr>
        <p:spPr>
          <a:xfrm>
            <a:off x="5436096" y="4149080"/>
            <a:ext cx="360040" cy="36004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5092732" y="413978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i="1" dirty="0" smtClean="0"/>
              <a:t>B</a:t>
            </a:r>
            <a:endParaRPr lang="es-MX" b="1" i="1" dirty="0"/>
          </a:p>
        </p:txBody>
      </p:sp>
      <p:grpSp>
        <p:nvGrpSpPr>
          <p:cNvPr id="35" name="34 Grupo"/>
          <p:cNvGrpSpPr/>
          <p:nvPr/>
        </p:nvGrpSpPr>
        <p:grpSpPr>
          <a:xfrm>
            <a:off x="5940152" y="3501008"/>
            <a:ext cx="291029" cy="1584176"/>
            <a:chOff x="2238868" y="2420888"/>
            <a:chExt cx="291029" cy="1008112"/>
          </a:xfrm>
        </p:grpSpPr>
        <p:cxnSp>
          <p:nvCxnSpPr>
            <p:cNvPr id="36" name="35 Conector recto"/>
            <p:cNvCxnSpPr/>
            <p:nvPr/>
          </p:nvCxnSpPr>
          <p:spPr>
            <a:xfrm>
              <a:off x="2267744" y="2420888"/>
              <a:ext cx="0" cy="1008112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6 Conector recto"/>
            <p:cNvCxnSpPr/>
            <p:nvPr/>
          </p:nvCxnSpPr>
          <p:spPr>
            <a:xfrm>
              <a:off x="2241865" y="2429515"/>
              <a:ext cx="28803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7 Conector recto"/>
            <p:cNvCxnSpPr/>
            <p:nvPr/>
          </p:nvCxnSpPr>
          <p:spPr>
            <a:xfrm>
              <a:off x="2238868" y="3420374"/>
              <a:ext cx="28803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38 Grupo"/>
          <p:cNvGrpSpPr/>
          <p:nvPr/>
        </p:nvGrpSpPr>
        <p:grpSpPr>
          <a:xfrm rot="10800000">
            <a:off x="7233298" y="3501008"/>
            <a:ext cx="291029" cy="1584176"/>
            <a:chOff x="2238868" y="2420888"/>
            <a:chExt cx="291029" cy="1008112"/>
          </a:xfrm>
        </p:grpSpPr>
        <p:cxnSp>
          <p:nvCxnSpPr>
            <p:cNvPr id="40" name="39 Conector recto"/>
            <p:cNvCxnSpPr/>
            <p:nvPr/>
          </p:nvCxnSpPr>
          <p:spPr>
            <a:xfrm>
              <a:off x="2267744" y="2420888"/>
              <a:ext cx="0" cy="1008112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"/>
            <p:cNvCxnSpPr/>
            <p:nvPr/>
          </p:nvCxnSpPr>
          <p:spPr>
            <a:xfrm>
              <a:off x="2241865" y="2429515"/>
              <a:ext cx="28803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1 Conector recto"/>
            <p:cNvCxnSpPr/>
            <p:nvPr/>
          </p:nvCxnSpPr>
          <p:spPr>
            <a:xfrm>
              <a:off x="2238868" y="3420374"/>
              <a:ext cx="288032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42 CuadroTexto"/>
          <p:cNvSpPr txBox="1"/>
          <p:nvPr/>
        </p:nvSpPr>
        <p:spPr>
          <a:xfrm>
            <a:off x="6147550" y="3535514"/>
            <a:ext cx="12961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b="1" dirty="0" smtClean="0"/>
              <a:t> 1    1     0</a:t>
            </a:r>
          </a:p>
          <a:p>
            <a:pPr marL="342900" indent="-342900"/>
            <a:endParaRPr lang="es-MX" b="1" dirty="0" smtClean="0"/>
          </a:p>
          <a:p>
            <a:pPr marL="342900" indent="-342900"/>
            <a:r>
              <a:rPr lang="es-MX" b="1" dirty="0" smtClean="0"/>
              <a:t> 2    0     1</a:t>
            </a:r>
          </a:p>
          <a:p>
            <a:pPr marL="342900" indent="-342900"/>
            <a:endParaRPr lang="es-MX" b="1" dirty="0" smtClean="0"/>
          </a:p>
          <a:p>
            <a:pPr marL="342900" indent="-342900"/>
            <a:r>
              <a:rPr lang="es-MX" b="1" dirty="0" smtClean="0"/>
              <a:t> 3   -1     2</a:t>
            </a:r>
            <a:endParaRPr lang="es-MX" b="1" dirty="0"/>
          </a:p>
        </p:txBody>
      </p:sp>
      <p:grpSp>
        <p:nvGrpSpPr>
          <p:cNvPr id="61" name="60 Grupo"/>
          <p:cNvGrpSpPr/>
          <p:nvPr/>
        </p:nvGrpSpPr>
        <p:grpSpPr>
          <a:xfrm>
            <a:off x="1750444" y="3429000"/>
            <a:ext cx="1381396" cy="2031070"/>
            <a:chOff x="1750444" y="3429000"/>
            <a:chExt cx="1381396" cy="2031070"/>
          </a:xfrm>
        </p:grpSpPr>
        <p:sp>
          <p:nvSpPr>
            <p:cNvPr id="44" name="43 CuadroTexto"/>
            <p:cNvSpPr txBox="1"/>
            <p:nvPr/>
          </p:nvSpPr>
          <p:spPr>
            <a:xfrm>
              <a:off x="1835696" y="3429000"/>
              <a:ext cx="129614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/>
              <a:r>
                <a:rPr lang="es-MX" b="1" dirty="0" smtClean="0">
                  <a:solidFill>
                    <a:srgbClr val="FFC000"/>
                  </a:solidFill>
                </a:rPr>
                <a:t> 1</a:t>
              </a:r>
            </a:p>
            <a:p>
              <a:pPr marL="342900" indent="-342900"/>
              <a:endParaRPr lang="es-MX" b="1" dirty="0" smtClean="0">
                <a:solidFill>
                  <a:srgbClr val="FFC000"/>
                </a:solidFill>
              </a:endParaRPr>
            </a:p>
            <a:p>
              <a:pPr marL="342900" indent="-342900"/>
              <a:r>
                <a:rPr lang="es-MX" b="1" dirty="0" smtClean="0">
                  <a:solidFill>
                    <a:srgbClr val="FFC000"/>
                  </a:solidFill>
                </a:rPr>
                <a:t> 2</a:t>
              </a:r>
              <a:endParaRPr lang="es-MX" b="1" dirty="0">
                <a:solidFill>
                  <a:srgbClr val="FFC000"/>
                </a:solidFill>
              </a:endParaRPr>
            </a:p>
          </p:txBody>
        </p:sp>
        <p:sp>
          <p:nvSpPr>
            <p:cNvPr id="51" name="50 CuadroTexto"/>
            <p:cNvSpPr txBox="1"/>
            <p:nvPr/>
          </p:nvSpPr>
          <p:spPr>
            <a:xfrm>
              <a:off x="1750444" y="5183071"/>
              <a:ext cx="4860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1200" b="1" dirty="0" smtClean="0"/>
                <a:t>Filas</a:t>
              </a:r>
            </a:p>
          </p:txBody>
        </p:sp>
        <p:sp>
          <p:nvSpPr>
            <p:cNvPr id="52" name="51 Flecha derecha"/>
            <p:cNvSpPr/>
            <p:nvPr/>
          </p:nvSpPr>
          <p:spPr>
            <a:xfrm rot="5400000" flipH="1">
              <a:off x="1655676" y="4715019"/>
              <a:ext cx="720080" cy="72008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62" name="61 Grupo"/>
          <p:cNvGrpSpPr/>
          <p:nvPr/>
        </p:nvGrpSpPr>
        <p:grpSpPr>
          <a:xfrm>
            <a:off x="2339752" y="3068960"/>
            <a:ext cx="2641972" cy="923330"/>
            <a:chOff x="2339752" y="3068960"/>
            <a:chExt cx="2641972" cy="923330"/>
          </a:xfrm>
        </p:grpSpPr>
        <p:sp>
          <p:nvSpPr>
            <p:cNvPr id="47" name="46 CuadroTexto"/>
            <p:cNvSpPr txBox="1"/>
            <p:nvPr/>
          </p:nvSpPr>
          <p:spPr>
            <a:xfrm>
              <a:off x="4152650" y="3068960"/>
              <a:ext cx="8290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1200" b="1" dirty="0" smtClean="0"/>
                <a:t>Columnas</a:t>
              </a:r>
              <a:endParaRPr lang="es-MX" sz="1200" b="1" dirty="0"/>
            </a:p>
          </p:txBody>
        </p:sp>
        <p:sp>
          <p:nvSpPr>
            <p:cNvPr id="48" name="47 Flecha derecha"/>
            <p:cNvSpPr/>
            <p:nvPr/>
          </p:nvSpPr>
          <p:spPr>
            <a:xfrm flipH="1" flipV="1">
              <a:off x="3491880" y="3212976"/>
              <a:ext cx="612068" cy="457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3" name="52 CuadroTexto"/>
            <p:cNvSpPr txBox="1"/>
            <p:nvPr/>
          </p:nvSpPr>
          <p:spPr>
            <a:xfrm>
              <a:off x="2339752" y="3068960"/>
              <a:ext cx="129614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/>
              <a:r>
                <a:rPr lang="es-MX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1    2     3</a:t>
              </a:r>
            </a:p>
            <a:p>
              <a:pPr marL="342900" indent="-342900"/>
              <a:endParaRPr lang="es-MX" b="1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pPr marL="342900" indent="-342900"/>
              <a:r>
                <a:rPr lang="es-MX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endParaRPr lang="es-MX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54" name="53 CuadroTexto"/>
          <p:cNvSpPr txBox="1"/>
          <p:nvPr/>
        </p:nvSpPr>
        <p:spPr>
          <a:xfrm>
            <a:off x="3635896" y="421179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b="1" dirty="0" smtClean="0">
                <a:solidFill>
                  <a:srgbClr val="FFC000"/>
                </a:solidFill>
              </a:rPr>
              <a:t>2 </a:t>
            </a:r>
            <a:r>
              <a:rPr lang="es-MX" b="1" dirty="0" smtClean="0"/>
              <a:t>x</a:t>
            </a:r>
            <a:r>
              <a:rPr lang="es-MX" b="1" dirty="0" smtClean="0">
                <a:solidFill>
                  <a:srgbClr val="FFC000"/>
                </a:solidFill>
              </a:rPr>
              <a:t> </a:t>
            </a:r>
            <a:r>
              <a:rPr lang="es-MX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es-MX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5" name="54 CuadroTexto"/>
          <p:cNvSpPr txBox="1"/>
          <p:nvPr/>
        </p:nvSpPr>
        <p:spPr>
          <a:xfrm>
            <a:off x="2483768" y="3573016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sz="1200" b="1" dirty="0" smtClean="0">
                <a:solidFill>
                  <a:srgbClr val="FFC000"/>
                </a:solidFill>
              </a:rPr>
              <a:t>1 </a:t>
            </a:r>
            <a:r>
              <a:rPr lang="es-MX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endParaRPr lang="es-MX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6" name="55 CuadroTexto"/>
          <p:cNvSpPr txBox="1"/>
          <p:nvPr/>
        </p:nvSpPr>
        <p:spPr>
          <a:xfrm>
            <a:off x="2941216" y="3584049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sz="1200" b="1" dirty="0" smtClean="0">
                <a:solidFill>
                  <a:srgbClr val="FFC000"/>
                </a:solidFill>
              </a:rPr>
              <a:t>1 </a:t>
            </a:r>
            <a:r>
              <a:rPr lang="es-MX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endParaRPr lang="es-MX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7" name="56 CuadroTexto"/>
          <p:cNvSpPr txBox="1"/>
          <p:nvPr/>
        </p:nvSpPr>
        <p:spPr>
          <a:xfrm>
            <a:off x="3347864" y="3573016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sz="1200" b="1" dirty="0" smtClean="0">
                <a:solidFill>
                  <a:srgbClr val="FFC000"/>
                </a:solidFill>
              </a:rPr>
              <a:t>1 </a:t>
            </a:r>
            <a:r>
              <a:rPr lang="es-MX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es-MX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8" name="57 CuadroTexto"/>
          <p:cNvSpPr txBox="1"/>
          <p:nvPr/>
        </p:nvSpPr>
        <p:spPr>
          <a:xfrm>
            <a:off x="2521868" y="408977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sz="1200" b="1" dirty="0" smtClean="0">
                <a:solidFill>
                  <a:srgbClr val="FFC000"/>
                </a:solidFill>
              </a:rPr>
              <a:t>2 </a:t>
            </a:r>
            <a:r>
              <a:rPr lang="es-MX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endParaRPr lang="es-MX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9" name="58 CuadroTexto"/>
          <p:cNvSpPr txBox="1"/>
          <p:nvPr/>
        </p:nvSpPr>
        <p:spPr>
          <a:xfrm>
            <a:off x="2915816" y="407707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sz="1200" b="1" dirty="0" smtClean="0">
                <a:solidFill>
                  <a:srgbClr val="FFC000"/>
                </a:solidFill>
              </a:rPr>
              <a:t>2 </a:t>
            </a:r>
            <a:r>
              <a:rPr lang="es-MX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endParaRPr lang="es-MX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0" name="59 CuadroTexto"/>
          <p:cNvSpPr txBox="1"/>
          <p:nvPr/>
        </p:nvSpPr>
        <p:spPr>
          <a:xfrm>
            <a:off x="3275856" y="407707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sz="1200" b="1" dirty="0" smtClean="0">
                <a:solidFill>
                  <a:srgbClr val="FFC000"/>
                </a:solidFill>
              </a:rPr>
              <a:t>2 </a:t>
            </a:r>
            <a:r>
              <a:rPr lang="es-MX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es-MX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9" name="68 Conector recto"/>
          <p:cNvCxnSpPr/>
          <p:nvPr/>
        </p:nvCxnSpPr>
        <p:spPr>
          <a:xfrm flipH="1">
            <a:off x="3546075" y="4407423"/>
            <a:ext cx="144016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69 Conector recto"/>
          <p:cNvCxnSpPr/>
          <p:nvPr/>
        </p:nvCxnSpPr>
        <p:spPr>
          <a:xfrm flipH="1">
            <a:off x="3543346" y="3374805"/>
            <a:ext cx="144016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70 Conector recto"/>
          <p:cNvCxnSpPr/>
          <p:nvPr/>
        </p:nvCxnSpPr>
        <p:spPr>
          <a:xfrm flipH="1">
            <a:off x="2143732" y="4393944"/>
            <a:ext cx="144016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71 Conector recto"/>
          <p:cNvCxnSpPr/>
          <p:nvPr/>
        </p:nvCxnSpPr>
        <p:spPr>
          <a:xfrm flipH="1">
            <a:off x="2145337" y="3387328"/>
            <a:ext cx="144016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3" name="72 CuadroTexto"/>
          <p:cNvSpPr txBox="1"/>
          <p:nvPr/>
        </p:nvSpPr>
        <p:spPr>
          <a:xfrm>
            <a:off x="7524328" y="493187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b="1" dirty="0" smtClean="0">
                <a:solidFill>
                  <a:srgbClr val="FFC000"/>
                </a:solidFill>
              </a:rPr>
              <a:t>3 </a:t>
            </a:r>
            <a:r>
              <a:rPr lang="es-MX" b="1" dirty="0" smtClean="0"/>
              <a:t>x</a:t>
            </a:r>
            <a:r>
              <a:rPr lang="es-MX" b="1" dirty="0" smtClean="0">
                <a:solidFill>
                  <a:srgbClr val="FFC000"/>
                </a:solidFill>
              </a:rPr>
              <a:t> </a:t>
            </a:r>
            <a:r>
              <a:rPr lang="es-MX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es-MX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4" name="73 CuadroTexto"/>
          <p:cNvSpPr txBox="1"/>
          <p:nvPr/>
        </p:nvSpPr>
        <p:spPr>
          <a:xfrm>
            <a:off x="6300192" y="371703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sz="1200" b="1" dirty="0" smtClean="0">
                <a:solidFill>
                  <a:srgbClr val="FFC000"/>
                </a:solidFill>
              </a:rPr>
              <a:t>1 </a:t>
            </a:r>
            <a:r>
              <a:rPr lang="es-MX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endParaRPr lang="es-MX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5" name="74 CuadroTexto"/>
          <p:cNvSpPr txBox="1"/>
          <p:nvPr/>
        </p:nvSpPr>
        <p:spPr>
          <a:xfrm>
            <a:off x="6732240" y="4221088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sz="1200" b="1" dirty="0" smtClean="0">
                <a:solidFill>
                  <a:srgbClr val="FFC000"/>
                </a:solidFill>
              </a:rPr>
              <a:t>2 </a:t>
            </a:r>
            <a:r>
              <a:rPr lang="es-MX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endParaRPr lang="es-MX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6" name="75 CuadroTexto"/>
          <p:cNvSpPr txBox="1"/>
          <p:nvPr/>
        </p:nvSpPr>
        <p:spPr>
          <a:xfrm>
            <a:off x="7139905" y="4736177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sz="1200" b="1" dirty="0" smtClean="0">
                <a:solidFill>
                  <a:srgbClr val="FFC000"/>
                </a:solidFill>
              </a:rPr>
              <a:t>3 </a:t>
            </a:r>
            <a:r>
              <a:rPr lang="es-MX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es-MX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 rot="3002131">
            <a:off x="5897816" y="4171158"/>
            <a:ext cx="187220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1" name="80 CuadroTexto"/>
          <p:cNvSpPr txBox="1"/>
          <p:nvPr/>
        </p:nvSpPr>
        <p:spPr>
          <a:xfrm>
            <a:off x="6864339" y="2780928"/>
            <a:ext cx="13739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200" b="1" dirty="0" smtClean="0"/>
              <a:t>Diagonal principal</a:t>
            </a:r>
          </a:p>
        </p:txBody>
      </p:sp>
      <p:sp>
        <p:nvSpPr>
          <p:cNvPr id="82" name="81 Flecha derecha"/>
          <p:cNvSpPr/>
          <p:nvPr/>
        </p:nvSpPr>
        <p:spPr>
          <a:xfrm rot="19046776" flipH="1">
            <a:off x="6445746" y="3230958"/>
            <a:ext cx="720080" cy="7200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9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  <p:bldP spid="58" grpId="0"/>
      <p:bldP spid="59" grpId="0"/>
      <p:bldP spid="60" grpId="0"/>
      <p:bldP spid="73" grpId="0"/>
      <p:bldP spid="74" grpId="0"/>
      <p:bldP spid="75" grpId="0"/>
      <p:bldP spid="76" grpId="0"/>
      <p:bldP spid="7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_tradnl" noProof="1" smtClean="0">
                <a:solidFill>
                  <a:srgbClr val="444D26"/>
                </a:solidFill>
                <a:latin typeface="Tw Cen MT"/>
              </a:rPr>
              <a:t>Repaso a las operaciones básicas de matrices</a:t>
            </a:r>
            <a:endParaRPr lang="es-ES_tradnl" sz="4400" b="0" i="0" noProof="1">
              <a:solidFill>
                <a:srgbClr val="444D26"/>
              </a:solidFill>
              <a:latin typeface="Tw Cen MT"/>
              <a:ea typeface="+mj-ea"/>
              <a:cs typeface="+mj-cs"/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09600" y="1556792"/>
            <a:ext cx="8138864" cy="1224136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Clr>
                <a:srgbClr val="F3A447"/>
              </a:buClr>
              <a:buFont typeface="Wingdings"/>
              <a:buChar char="Ø"/>
            </a:pPr>
            <a:r>
              <a:rPr lang="es-ES_tradnl" noProof="1" smtClean="0">
                <a:latin typeface="Tw Cen MT"/>
              </a:rPr>
              <a:t>Existen matrices de 1 x </a:t>
            </a:r>
            <a:r>
              <a:rPr lang="es-ES_tradnl" i="1" noProof="1" smtClean="0">
                <a:latin typeface="Tw Cen MT"/>
              </a:rPr>
              <a:t>n </a:t>
            </a:r>
            <a:r>
              <a:rPr lang="es-ES_tradnl" noProof="1" smtClean="0">
                <a:latin typeface="Tw Cen MT"/>
              </a:rPr>
              <a:t>ó de </a:t>
            </a:r>
            <a:r>
              <a:rPr lang="es-ES_tradnl" i="1" noProof="1" smtClean="0"/>
              <a:t>n </a:t>
            </a:r>
            <a:r>
              <a:rPr lang="es-ES_tradnl" noProof="1" smtClean="0"/>
              <a:t>x 1, los cuales son denominados vectores</a:t>
            </a:r>
            <a:r>
              <a:rPr lang="es-ES_tradnl" noProof="1" smtClean="0">
                <a:latin typeface="Tw Cen MT"/>
              </a:rPr>
              <a:t> </a:t>
            </a: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None/>
            </a:pPr>
            <a:endParaRPr lang="es-ES_tradnl" noProof="1" smtClean="0">
              <a:latin typeface="Tw Cen MT"/>
            </a:endParaRP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endParaRPr lang="es-ES_tradnl" sz="2900" b="0" i="0" noProof="1" smtClean="0">
              <a:solidFill>
                <a:schemeClr val="tx1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13" name="12 Igual que"/>
          <p:cNvSpPr/>
          <p:nvPr/>
        </p:nvSpPr>
        <p:spPr>
          <a:xfrm>
            <a:off x="755576" y="4099064"/>
            <a:ext cx="360040" cy="360040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323528" y="4005064"/>
            <a:ext cx="332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i="1" dirty="0" smtClean="0"/>
              <a:t>u</a:t>
            </a:r>
            <a:endParaRPr lang="es-MX" sz="2400" b="1" i="1" dirty="0"/>
          </a:p>
        </p:txBody>
      </p:sp>
      <p:sp>
        <p:nvSpPr>
          <p:cNvPr id="20" name="19 CuadroTexto"/>
          <p:cNvSpPr txBox="1"/>
          <p:nvPr/>
        </p:nvSpPr>
        <p:spPr>
          <a:xfrm>
            <a:off x="1403648" y="402705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b="1" dirty="0" smtClean="0"/>
              <a:t> 1      2     -1    0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1005508" y="408636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b="1" dirty="0" smtClean="0">
                <a:solidFill>
                  <a:srgbClr val="FFC000"/>
                </a:solidFill>
              </a:rPr>
              <a:t> 1</a:t>
            </a:r>
          </a:p>
        </p:txBody>
      </p:sp>
      <p:sp>
        <p:nvSpPr>
          <p:cNvPr id="23" name="22 CuadroTexto"/>
          <p:cNvSpPr txBox="1"/>
          <p:nvPr/>
        </p:nvSpPr>
        <p:spPr>
          <a:xfrm>
            <a:off x="671039" y="5251192"/>
            <a:ext cx="10871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200" b="1" dirty="0" smtClean="0"/>
              <a:t>Una única fila</a:t>
            </a:r>
          </a:p>
        </p:txBody>
      </p:sp>
      <p:sp>
        <p:nvSpPr>
          <p:cNvPr id="24" name="23 Flecha derecha"/>
          <p:cNvSpPr/>
          <p:nvPr/>
        </p:nvSpPr>
        <p:spPr>
          <a:xfrm rot="5400000" flipH="1">
            <a:off x="835123" y="4768626"/>
            <a:ext cx="720080" cy="7200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25 CuadroTexto"/>
          <p:cNvSpPr txBox="1"/>
          <p:nvPr/>
        </p:nvSpPr>
        <p:spPr>
          <a:xfrm>
            <a:off x="3779912" y="3667016"/>
            <a:ext cx="829074" cy="129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200" b="1" dirty="0" smtClean="0"/>
              <a:t>Columnas</a:t>
            </a:r>
            <a:endParaRPr lang="es-MX" sz="1200" b="1" dirty="0"/>
          </a:p>
        </p:txBody>
      </p:sp>
      <p:sp>
        <p:nvSpPr>
          <p:cNvPr id="27" name="26 Flecha derecha"/>
          <p:cNvSpPr/>
          <p:nvPr/>
        </p:nvSpPr>
        <p:spPr>
          <a:xfrm flipH="1" flipV="1">
            <a:off x="3203848" y="3717031"/>
            <a:ext cx="612068" cy="1153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" name="27 CuadroTexto"/>
          <p:cNvSpPr txBox="1"/>
          <p:nvPr/>
        </p:nvSpPr>
        <p:spPr>
          <a:xfrm>
            <a:off x="1403648" y="3595008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1     2      3      4</a:t>
            </a:r>
          </a:p>
          <a:p>
            <a:pPr marL="342900" indent="-342900"/>
            <a:endParaRPr lang="es-MX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indent="-342900"/>
            <a:r>
              <a:rPr lang="es-MX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s-MX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3347864" y="436510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b="1" dirty="0" smtClean="0">
                <a:solidFill>
                  <a:srgbClr val="FFC000"/>
                </a:solidFill>
              </a:rPr>
              <a:t>1 </a:t>
            </a:r>
            <a:r>
              <a:rPr lang="es-MX" b="1" dirty="0" smtClean="0"/>
              <a:t>x</a:t>
            </a:r>
            <a:r>
              <a:rPr lang="es-MX" b="1" dirty="0" smtClean="0">
                <a:solidFill>
                  <a:srgbClr val="FFC000"/>
                </a:solidFill>
              </a:rPr>
              <a:t> </a:t>
            </a:r>
            <a:r>
              <a:rPr lang="es-MX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</a:t>
            </a:r>
            <a:endParaRPr lang="es-MX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1547664" y="417107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sz="1200" b="1" dirty="0" smtClean="0">
                <a:solidFill>
                  <a:srgbClr val="FFC000"/>
                </a:solidFill>
              </a:rPr>
              <a:t>1 </a:t>
            </a:r>
            <a:r>
              <a:rPr lang="es-MX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endParaRPr lang="es-MX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2123728" y="417107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sz="1200" b="1" dirty="0" smtClean="0">
                <a:solidFill>
                  <a:srgbClr val="FFC000"/>
                </a:solidFill>
              </a:rPr>
              <a:t>1 </a:t>
            </a:r>
            <a:r>
              <a:rPr lang="es-MX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endParaRPr lang="es-MX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2555776" y="417107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sz="1200" b="1" dirty="0" smtClean="0">
                <a:solidFill>
                  <a:srgbClr val="FFC000"/>
                </a:solidFill>
              </a:rPr>
              <a:t>1 </a:t>
            </a:r>
            <a:r>
              <a:rPr lang="es-MX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es-MX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40" name="39 Grupo"/>
          <p:cNvGrpSpPr/>
          <p:nvPr/>
        </p:nvGrpSpPr>
        <p:grpSpPr>
          <a:xfrm>
            <a:off x="3131839" y="4032169"/>
            <a:ext cx="144017" cy="426935"/>
            <a:chOff x="3995936" y="4298209"/>
            <a:chExt cx="144017" cy="1032618"/>
          </a:xfrm>
        </p:grpSpPr>
        <p:cxnSp>
          <p:nvCxnSpPr>
            <p:cNvPr id="19" name="18 Conector recto"/>
            <p:cNvCxnSpPr/>
            <p:nvPr/>
          </p:nvCxnSpPr>
          <p:spPr>
            <a:xfrm rot="10800000">
              <a:off x="4139953" y="4306275"/>
              <a:ext cx="0" cy="1008112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35 Conector recto"/>
            <p:cNvCxnSpPr/>
            <p:nvPr/>
          </p:nvCxnSpPr>
          <p:spPr>
            <a:xfrm flipH="1">
              <a:off x="3995936" y="5330827"/>
              <a:ext cx="144016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36 Conector recto"/>
            <p:cNvCxnSpPr/>
            <p:nvPr/>
          </p:nvCxnSpPr>
          <p:spPr>
            <a:xfrm flipH="1">
              <a:off x="3995936" y="4298209"/>
              <a:ext cx="144016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2" name="41 Grupo"/>
          <p:cNvGrpSpPr/>
          <p:nvPr/>
        </p:nvGrpSpPr>
        <p:grpSpPr>
          <a:xfrm>
            <a:off x="1313544" y="4040235"/>
            <a:ext cx="234120" cy="346861"/>
            <a:chOff x="2249648" y="4306275"/>
            <a:chExt cx="145621" cy="1011073"/>
          </a:xfrm>
        </p:grpSpPr>
        <p:cxnSp>
          <p:nvCxnSpPr>
            <p:cNvPr id="18" name="17 Conector recto"/>
            <p:cNvCxnSpPr/>
            <p:nvPr/>
          </p:nvCxnSpPr>
          <p:spPr>
            <a:xfrm>
              <a:off x="2258520" y="4306275"/>
              <a:ext cx="0" cy="1008112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37 Conector recto"/>
            <p:cNvCxnSpPr/>
            <p:nvPr/>
          </p:nvCxnSpPr>
          <p:spPr>
            <a:xfrm flipH="1">
              <a:off x="2249648" y="5317348"/>
              <a:ext cx="144016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38 Conector recto"/>
            <p:cNvCxnSpPr/>
            <p:nvPr/>
          </p:nvCxnSpPr>
          <p:spPr>
            <a:xfrm flipH="1">
              <a:off x="2251253" y="4310732"/>
              <a:ext cx="144016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1" name="40 CuadroTexto"/>
          <p:cNvSpPr txBox="1"/>
          <p:nvPr/>
        </p:nvSpPr>
        <p:spPr>
          <a:xfrm>
            <a:off x="2915816" y="417107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sz="1200" b="1" dirty="0" smtClean="0">
                <a:solidFill>
                  <a:srgbClr val="FFC000"/>
                </a:solidFill>
              </a:rPr>
              <a:t>1 </a:t>
            </a:r>
            <a:r>
              <a:rPr lang="es-MX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</a:t>
            </a:r>
            <a:endParaRPr lang="es-MX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43" name="42 Grupo"/>
          <p:cNvGrpSpPr/>
          <p:nvPr/>
        </p:nvGrpSpPr>
        <p:grpSpPr>
          <a:xfrm>
            <a:off x="6660235" y="3692526"/>
            <a:ext cx="144016" cy="1464666"/>
            <a:chOff x="3995936" y="4298209"/>
            <a:chExt cx="144017" cy="1032618"/>
          </a:xfrm>
        </p:grpSpPr>
        <p:cxnSp>
          <p:nvCxnSpPr>
            <p:cNvPr id="44" name="43 Conector recto"/>
            <p:cNvCxnSpPr/>
            <p:nvPr/>
          </p:nvCxnSpPr>
          <p:spPr>
            <a:xfrm rot="10800000">
              <a:off x="4139953" y="4306275"/>
              <a:ext cx="0" cy="1008112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44 Conector recto"/>
            <p:cNvCxnSpPr/>
            <p:nvPr/>
          </p:nvCxnSpPr>
          <p:spPr>
            <a:xfrm flipH="1">
              <a:off x="3995936" y="5330827"/>
              <a:ext cx="144016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45 Conector recto"/>
            <p:cNvCxnSpPr/>
            <p:nvPr/>
          </p:nvCxnSpPr>
          <p:spPr>
            <a:xfrm flipH="1">
              <a:off x="3995936" y="4298209"/>
              <a:ext cx="144016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7" name="46 CuadroTexto"/>
          <p:cNvSpPr txBox="1"/>
          <p:nvPr/>
        </p:nvSpPr>
        <p:spPr>
          <a:xfrm>
            <a:off x="1475656" y="2946936"/>
            <a:ext cx="1185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Vector Fila</a:t>
            </a:r>
            <a:endParaRPr lang="es-MX" b="1" dirty="0"/>
          </a:p>
        </p:txBody>
      </p:sp>
      <p:sp>
        <p:nvSpPr>
          <p:cNvPr id="48" name="47 Igual que"/>
          <p:cNvSpPr/>
          <p:nvPr/>
        </p:nvSpPr>
        <p:spPr>
          <a:xfrm>
            <a:off x="5580112" y="4221088"/>
            <a:ext cx="360040" cy="360040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49" name="48 CuadroTexto"/>
          <p:cNvSpPr txBox="1"/>
          <p:nvPr/>
        </p:nvSpPr>
        <p:spPr>
          <a:xfrm>
            <a:off x="5148064" y="4127088"/>
            <a:ext cx="332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i="1" dirty="0" smtClean="0"/>
              <a:t>v</a:t>
            </a:r>
            <a:endParaRPr lang="es-MX" sz="2400" b="1" i="1" dirty="0"/>
          </a:p>
        </p:txBody>
      </p:sp>
      <p:sp>
        <p:nvSpPr>
          <p:cNvPr id="50" name="49 CuadroTexto"/>
          <p:cNvSpPr txBox="1"/>
          <p:nvPr/>
        </p:nvSpPr>
        <p:spPr>
          <a:xfrm>
            <a:off x="6300192" y="3645024"/>
            <a:ext cx="9361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b="1" dirty="0" smtClean="0"/>
              <a:t> 1</a:t>
            </a:r>
          </a:p>
          <a:p>
            <a:pPr marL="342900" indent="-342900"/>
            <a:r>
              <a:rPr lang="es-MX" b="1" dirty="0" smtClean="0"/>
              <a:t>     </a:t>
            </a:r>
          </a:p>
          <a:p>
            <a:pPr marL="342900" indent="-342900"/>
            <a:r>
              <a:rPr lang="es-MX" b="1" dirty="0" smtClean="0"/>
              <a:t>-1 </a:t>
            </a:r>
          </a:p>
          <a:p>
            <a:pPr marL="342900" indent="-342900"/>
            <a:endParaRPr lang="es-MX" b="1" dirty="0" smtClean="0"/>
          </a:p>
          <a:p>
            <a:pPr marL="342900" indent="-342900"/>
            <a:r>
              <a:rPr lang="es-MX" b="1" dirty="0" smtClean="0"/>
              <a:t> 3</a:t>
            </a:r>
          </a:p>
        </p:txBody>
      </p:sp>
      <p:sp>
        <p:nvSpPr>
          <p:cNvPr id="52" name="51 CuadroTexto"/>
          <p:cNvSpPr txBox="1"/>
          <p:nvPr/>
        </p:nvSpPr>
        <p:spPr>
          <a:xfrm>
            <a:off x="7092280" y="3440033"/>
            <a:ext cx="1455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200" b="1" dirty="0" smtClean="0"/>
              <a:t>Una única Columna</a:t>
            </a:r>
          </a:p>
        </p:txBody>
      </p:sp>
      <p:sp>
        <p:nvSpPr>
          <p:cNvPr id="53" name="52 Flecha derecha"/>
          <p:cNvSpPr/>
          <p:nvPr/>
        </p:nvSpPr>
        <p:spPr>
          <a:xfrm rot="5400000" flipH="1">
            <a:off x="5688124" y="5481228"/>
            <a:ext cx="720080" cy="7200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4" name="53 CuadroTexto"/>
          <p:cNvSpPr txBox="1"/>
          <p:nvPr/>
        </p:nvSpPr>
        <p:spPr>
          <a:xfrm>
            <a:off x="5796136" y="6021288"/>
            <a:ext cx="486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200" b="1" dirty="0" smtClean="0"/>
              <a:t>Filas</a:t>
            </a:r>
            <a:endParaRPr lang="es-MX" sz="1200" b="1" dirty="0"/>
          </a:p>
        </p:txBody>
      </p:sp>
      <p:sp>
        <p:nvSpPr>
          <p:cNvPr id="56" name="55 CuadroTexto"/>
          <p:cNvSpPr txBox="1"/>
          <p:nvPr/>
        </p:nvSpPr>
        <p:spPr>
          <a:xfrm>
            <a:off x="5940152" y="3645024"/>
            <a:ext cx="2880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b="1" dirty="0" smtClean="0">
                <a:solidFill>
                  <a:srgbClr val="FFC000"/>
                </a:solidFill>
              </a:rPr>
              <a:t>1</a:t>
            </a:r>
          </a:p>
          <a:p>
            <a:pPr marL="342900" indent="-342900"/>
            <a:endParaRPr lang="es-MX" b="1" dirty="0" smtClean="0">
              <a:solidFill>
                <a:srgbClr val="FFC000"/>
              </a:solidFill>
            </a:endParaRPr>
          </a:p>
          <a:p>
            <a:pPr marL="342900" indent="-342900"/>
            <a:r>
              <a:rPr lang="es-MX" b="1" dirty="0" smtClean="0">
                <a:solidFill>
                  <a:srgbClr val="FFC000"/>
                </a:solidFill>
              </a:rPr>
              <a:t>2</a:t>
            </a:r>
          </a:p>
          <a:p>
            <a:pPr marL="342900" indent="-342900"/>
            <a:endParaRPr lang="es-MX" b="1" dirty="0" smtClean="0">
              <a:solidFill>
                <a:srgbClr val="FFC000"/>
              </a:solidFill>
            </a:endParaRPr>
          </a:p>
          <a:p>
            <a:pPr marL="342900" indent="-342900"/>
            <a:r>
              <a:rPr lang="es-MX" b="1" dirty="0" smtClean="0">
                <a:solidFill>
                  <a:srgbClr val="FFC000"/>
                </a:solidFill>
              </a:rPr>
              <a:t>3 </a:t>
            </a:r>
          </a:p>
          <a:p>
            <a:pPr marL="342900" indent="-342900"/>
            <a:r>
              <a:rPr lang="es-MX" b="1" dirty="0" smtClean="0">
                <a:solidFill>
                  <a:srgbClr val="FFC000"/>
                </a:solidFill>
              </a:rPr>
              <a:t> </a:t>
            </a:r>
            <a:endParaRPr lang="es-MX" b="1" dirty="0">
              <a:solidFill>
                <a:srgbClr val="FFC000"/>
              </a:solidFill>
            </a:endParaRPr>
          </a:p>
        </p:txBody>
      </p:sp>
      <p:sp>
        <p:nvSpPr>
          <p:cNvPr id="57" name="56 CuadroTexto"/>
          <p:cNvSpPr txBox="1"/>
          <p:nvPr/>
        </p:nvSpPr>
        <p:spPr>
          <a:xfrm>
            <a:off x="6804248" y="501317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b="1" dirty="0" smtClean="0">
                <a:solidFill>
                  <a:srgbClr val="FFC000"/>
                </a:solidFill>
              </a:rPr>
              <a:t>3 </a:t>
            </a:r>
            <a:r>
              <a:rPr lang="es-MX" b="1" dirty="0" smtClean="0"/>
              <a:t>x</a:t>
            </a:r>
            <a:r>
              <a:rPr lang="es-MX" b="1" dirty="0" smtClean="0">
                <a:solidFill>
                  <a:srgbClr val="FFC000"/>
                </a:solidFill>
              </a:rPr>
              <a:t> </a:t>
            </a:r>
            <a:r>
              <a:rPr lang="es-MX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endParaRPr lang="es-MX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0" name="69 CuadroTexto"/>
          <p:cNvSpPr txBox="1"/>
          <p:nvPr/>
        </p:nvSpPr>
        <p:spPr>
          <a:xfrm>
            <a:off x="5465810" y="2924944"/>
            <a:ext cx="1698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Vector Columna</a:t>
            </a:r>
            <a:endParaRPr lang="es-MX" b="1" dirty="0"/>
          </a:p>
        </p:txBody>
      </p:sp>
      <p:grpSp>
        <p:nvGrpSpPr>
          <p:cNvPr id="71" name="70 Grupo"/>
          <p:cNvGrpSpPr/>
          <p:nvPr/>
        </p:nvGrpSpPr>
        <p:grpSpPr>
          <a:xfrm flipH="1">
            <a:off x="6228184" y="3692526"/>
            <a:ext cx="144016" cy="1464666"/>
            <a:chOff x="3995936" y="4298209"/>
            <a:chExt cx="144017" cy="1032618"/>
          </a:xfrm>
        </p:grpSpPr>
        <p:cxnSp>
          <p:nvCxnSpPr>
            <p:cNvPr id="72" name="71 Conector recto"/>
            <p:cNvCxnSpPr/>
            <p:nvPr/>
          </p:nvCxnSpPr>
          <p:spPr>
            <a:xfrm rot="10800000">
              <a:off x="4139953" y="4306275"/>
              <a:ext cx="0" cy="1008112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72 Conector recto"/>
            <p:cNvCxnSpPr/>
            <p:nvPr/>
          </p:nvCxnSpPr>
          <p:spPr>
            <a:xfrm flipH="1">
              <a:off x="3995936" y="5330827"/>
              <a:ext cx="144016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73 Conector recto"/>
            <p:cNvCxnSpPr/>
            <p:nvPr/>
          </p:nvCxnSpPr>
          <p:spPr>
            <a:xfrm flipH="1">
              <a:off x="3995936" y="4298209"/>
              <a:ext cx="144016" cy="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5" name="74 Flecha doblada hacia arriba"/>
          <p:cNvSpPr/>
          <p:nvPr/>
        </p:nvSpPr>
        <p:spPr>
          <a:xfrm rot="10800000">
            <a:off x="6444208" y="3356992"/>
            <a:ext cx="1224136" cy="21602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6" name="75 CuadroTexto"/>
          <p:cNvSpPr txBox="1"/>
          <p:nvPr/>
        </p:nvSpPr>
        <p:spPr>
          <a:xfrm>
            <a:off x="6444208" y="3789040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sz="1200" b="1" dirty="0" smtClean="0">
                <a:solidFill>
                  <a:srgbClr val="FFC000"/>
                </a:solidFill>
              </a:rPr>
              <a:t>1 </a:t>
            </a:r>
            <a:r>
              <a:rPr lang="es-MX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endParaRPr lang="es-MX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7" name="76 CuadroTexto"/>
          <p:cNvSpPr txBox="1"/>
          <p:nvPr/>
        </p:nvSpPr>
        <p:spPr>
          <a:xfrm>
            <a:off x="6444208" y="4304129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sz="1200" b="1" dirty="0" smtClean="0">
                <a:solidFill>
                  <a:srgbClr val="FFC000"/>
                </a:solidFill>
              </a:rPr>
              <a:t>2 </a:t>
            </a:r>
            <a:r>
              <a:rPr lang="es-MX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endParaRPr lang="es-MX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8" name="77 CuadroTexto"/>
          <p:cNvSpPr txBox="1"/>
          <p:nvPr/>
        </p:nvSpPr>
        <p:spPr>
          <a:xfrm>
            <a:off x="6444208" y="4869160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sz="1200" b="1" dirty="0" smtClean="0">
                <a:solidFill>
                  <a:srgbClr val="FFC000"/>
                </a:solidFill>
              </a:rPr>
              <a:t>3 </a:t>
            </a:r>
            <a:r>
              <a:rPr lang="es-MX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endParaRPr lang="es-MX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41" grpId="0"/>
      <p:bldP spid="57" grpId="0"/>
      <p:bldP spid="76" grpId="0"/>
      <p:bldP spid="77" grpId="0"/>
      <p:bldP spid="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_tradnl" noProof="1" smtClean="0">
                <a:solidFill>
                  <a:srgbClr val="444D26"/>
                </a:solidFill>
                <a:latin typeface="Tw Cen MT"/>
              </a:rPr>
              <a:t>Repaso a las operaciones básicas de matrices</a:t>
            </a:r>
            <a:endParaRPr lang="es-ES_tradnl" sz="4400" b="0" i="0" noProof="1">
              <a:solidFill>
                <a:srgbClr val="444D26"/>
              </a:solidFill>
              <a:latin typeface="Tw Cen MT"/>
              <a:ea typeface="+mj-ea"/>
              <a:cs typeface="+mj-cs"/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395536" y="2132856"/>
            <a:ext cx="8352928" cy="3600400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Clr>
                <a:srgbClr val="F3A447"/>
              </a:buClr>
              <a:buFont typeface="Wingdings"/>
              <a:buChar char="Ø"/>
            </a:pPr>
            <a:r>
              <a:rPr lang="es-ES_tradnl" noProof="1" smtClean="0">
                <a:latin typeface="Tw Cen MT"/>
              </a:rPr>
              <a:t>Suma y resta de matrices:</a:t>
            </a:r>
          </a:p>
          <a:p>
            <a:pPr lvl="1">
              <a:buClr>
                <a:srgbClr val="F3A447"/>
              </a:buClr>
              <a:buFont typeface="Wingdings"/>
              <a:buChar char="Ø"/>
            </a:pPr>
            <a:r>
              <a:rPr lang="es-ES_tradnl" noProof="1" smtClean="0">
                <a:latin typeface="Tw Cen MT"/>
              </a:rPr>
              <a:t>Para poder sumar o restar matrices, estas deben tener el mismo número de filas y de columnas.</a:t>
            </a:r>
          </a:p>
          <a:p>
            <a:pPr lvl="1">
              <a:buClr>
                <a:srgbClr val="F3A447"/>
              </a:buClr>
              <a:buFont typeface="Wingdings"/>
              <a:buChar char="Ø"/>
            </a:pPr>
            <a:r>
              <a:rPr lang="es-ES_tradnl" noProof="1" smtClean="0">
                <a:latin typeface="Tw Cen MT"/>
              </a:rPr>
              <a:t>Si una matriz es de dimension 3 x 2 y otra de 3 x 3, no se pueden sumar ni restar.</a:t>
            </a:r>
          </a:p>
          <a:p>
            <a:pPr lvl="1">
              <a:buClr>
                <a:srgbClr val="F3A447"/>
              </a:buClr>
              <a:buNone/>
            </a:pPr>
            <a:endParaRPr lang="es-ES_tradnl" noProof="1" smtClean="0">
              <a:latin typeface="Tw Cen MT"/>
            </a:endParaRP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None/>
            </a:pPr>
            <a:endParaRPr lang="es-ES_tradnl" noProof="1" smtClean="0">
              <a:latin typeface="Tw Cen MT"/>
            </a:endParaRP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endParaRPr lang="es-ES_tradnl" sz="2900" b="0" i="0" noProof="1" smtClean="0">
              <a:solidFill>
                <a:schemeClr val="tx1"/>
              </a:solidFill>
              <a:latin typeface="Tw Cen M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_tradnl" noProof="1" smtClean="0">
                <a:solidFill>
                  <a:srgbClr val="444D26"/>
                </a:solidFill>
                <a:latin typeface="Tw Cen MT"/>
              </a:rPr>
              <a:t>Repaso a las operaciones básicas de matrices</a:t>
            </a:r>
            <a:endParaRPr lang="es-ES_tradnl" sz="4400" b="0" i="0" noProof="1">
              <a:solidFill>
                <a:srgbClr val="444D26"/>
              </a:solidFill>
              <a:latin typeface="Tw Cen MT"/>
              <a:ea typeface="+mj-ea"/>
              <a:cs typeface="+mj-cs"/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09600" y="1556792"/>
            <a:ext cx="3242320" cy="720080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Clr>
                <a:srgbClr val="F3A447"/>
              </a:buClr>
              <a:buFont typeface="Wingdings"/>
              <a:buChar char="Ø"/>
            </a:pPr>
            <a:r>
              <a:rPr lang="es-ES_tradnl" noProof="1" smtClean="0">
                <a:latin typeface="Tw Cen MT"/>
              </a:rPr>
              <a:t>Suma de matrices:</a:t>
            </a: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None/>
            </a:pPr>
            <a:endParaRPr lang="es-ES_tradnl" noProof="1" smtClean="0">
              <a:latin typeface="Tw Cen MT"/>
            </a:endParaRPr>
          </a:p>
          <a:p>
            <a:pPr marL="320040" indent="-320040" algn="l" defTabSz="914400">
              <a:spcBef>
                <a:spcPts val="700"/>
              </a:spcBef>
              <a:buClr>
                <a:srgbClr val="F3A447"/>
              </a:buClr>
              <a:buSzPct val="60000"/>
              <a:buFont typeface="Wingdings"/>
              <a:buChar char="Ø"/>
            </a:pPr>
            <a:endParaRPr lang="es-ES_tradnl" sz="2900" b="0" i="0" noProof="1" smtClean="0">
              <a:solidFill>
                <a:schemeClr val="tx1"/>
              </a:solidFill>
              <a:latin typeface="Tw Cen MT"/>
              <a:ea typeface="+mn-ea"/>
              <a:cs typeface="+mn-cs"/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1341" t="18328" r="28430" b="61985"/>
          <a:stretch>
            <a:fillRect/>
          </a:stretch>
        </p:blipFill>
        <p:spPr bwMode="auto">
          <a:xfrm>
            <a:off x="0" y="2420888"/>
            <a:ext cx="759633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01" t="36047" r="44384" b="44266"/>
          <a:stretch>
            <a:fillRect/>
          </a:stretch>
        </p:blipFill>
        <p:spPr bwMode="auto">
          <a:xfrm>
            <a:off x="0" y="4725144"/>
            <a:ext cx="554461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19 Grupo"/>
          <p:cNvGrpSpPr/>
          <p:nvPr/>
        </p:nvGrpSpPr>
        <p:grpSpPr>
          <a:xfrm>
            <a:off x="6217610" y="4725144"/>
            <a:ext cx="2314830" cy="1440160"/>
            <a:chOff x="6217610" y="4725144"/>
            <a:chExt cx="2314830" cy="144016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5616" t="36047" r="28888" b="44266"/>
            <a:stretch>
              <a:fillRect/>
            </a:stretch>
          </p:blipFill>
          <p:spPr bwMode="auto">
            <a:xfrm>
              <a:off x="6516216" y="4725144"/>
              <a:ext cx="2016224" cy="14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6 CuadroTexto"/>
            <p:cNvSpPr txBox="1"/>
            <p:nvPr/>
          </p:nvSpPr>
          <p:spPr>
            <a:xfrm>
              <a:off x="6217610" y="5199583"/>
              <a:ext cx="3706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400" b="1" i="1" dirty="0" smtClean="0"/>
                <a:t>C</a:t>
              </a:r>
              <a:endParaRPr lang="es-MX" sz="2400" b="1" i="1" dirty="0"/>
            </a:p>
          </p:txBody>
        </p:sp>
      </p:grpSp>
      <p:sp>
        <p:nvSpPr>
          <p:cNvPr id="11" name="10 Flecha en U"/>
          <p:cNvSpPr/>
          <p:nvPr/>
        </p:nvSpPr>
        <p:spPr>
          <a:xfrm>
            <a:off x="2195736" y="4437112"/>
            <a:ext cx="2232248" cy="432048"/>
          </a:xfrm>
          <a:prstGeom prst="uturnArrow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2" name="11 Flecha en U"/>
          <p:cNvSpPr/>
          <p:nvPr/>
        </p:nvSpPr>
        <p:spPr>
          <a:xfrm>
            <a:off x="4283968" y="4437112"/>
            <a:ext cx="2952328" cy="504056"/>
          </a:xfrm>
          <a:prstGeom prst="uturnArrow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572000" y="357301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b="1" dirty="0" smtClean="0">
                <a:solidFill>
                  <a:srgbClr val="FFC000"/>
                </a:solidFill>
              </a:rPr>
              <a:t>3 </a:t>
            </a:r>
            <a:r>
              <a:rPr lang="es-MX" b="1" dirty="0" smtClean="0"/>
              <a:t>x</a:t>
            </a:r>
            <a:r>
              <a:rPr lang="es-MX" b="1" dirty="0" smtClean="0">
                <a:solidFill>
                  <a:srgbClr val="FFC000"/>
                </a:solidFill>
              </a:rPr>
              <a:t> </a:t>
            </a:r>
            <a:r>
              <a:rPr lang="es-MX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es-MX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380312" y="356372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b="1" dirty="0" smtClean="0">
                <a:solidFill>
                  <a:srgbClr val="FFC000"/>
                </a:solidFill>
              </a:rPr>
              <a:t>3 </a:t>
            </a:r>
            <a:r>
              <a:rPr lang="es-MX" b="1" dirty="0" smtClean="0"/>
              <a:t>x</a:t>
            </a:r>
            <a:r>
              <a:rPr lang="es-MX" b="1" dirty="0" smtClean="0">
                <a:solidFill>
                  <a:srgbClr val="FFC000"/>
                </a:solidFill>
              </a:rPr>
              <a:t> </a:t>
            </a:r>
            <a:r>
              <a:rPr lang="es-MX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es-MX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275856" y="594928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b="1" dirty="0" smtClean="0">
                <a:solidFill>
                  <a:srgbClr val="FFC000"/>
                </a:solidFill>
              </a:rPr>
              <a:t>3 </a:t>
            </a:r>
            <a:r>
              <a:rPr lang="es-MX" b="1" dirty="0" smtClean="0"/>
              <a:t>x</a:t>
            </a:r>
            <a:r>
              <a:rPr lang="es-MX" b="1" dirty="0" smtClean="0">
                <a:solidFill>
                  <a:srgbClr val="FFC000"/>
                </a:solidFill>
              </a:rPr>
              <a:t> </a:t>
            </a:r>
            <a:r>
              <a:rPr lang="es-MX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es-MX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5364088" y="593998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b="1" dirty="0" smtClean="0">
                <a:solidFill>
                  <a:srgbClr val="FFC000"/>
                </a:solidFill>
              </a:rPr>
              <a:t>3 </a:t>
            </a:r>
            <a:r>
              <a:rPr lang="es-MX" b="1" dirty="0" smtClean="0"/>
              <a:t>x</a:t>
            </a:r>
            <a:r>
              <a:rPr lang="es-MX" b="1" dirty="0" smtClean="0">
                <a:solidFill>
                  <a:srgbClr val="FFC000"/>
                </a:solidFill>
              </a:rPr>
              <a:t> </a:t>
            </a:r>
            <a:r>
              <a:rPr lang="es-MX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es-MX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8279904" y="587727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s-MX" b="1" dirty="0" smtClean="0">
                <a:solidFill>
                  <a:srgbClr val="FFC000"/>
                </a:solidFill>
              </a:rPr>
              <a:t>3 </a:t>
            </a:r>
            <a:r>
              <a:rPr lang="es-MX" b="1" dirty="0" smtClean="0"/>
              <a:t>x</a:t>
            </a:r>
            <a:r>
              <a:rPr lang="es-MX" b="1" dirty="0" smtClean="0">
                <a:solidFill>
                  <a:srgbClr val="FFC000"/>
                </a:solidFill>
              </a:rPr>
              <a:t> </a:t>
            </a:r>
            <a:r>
              <a:rPr lang="es-MX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es-MX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323528" y="3861048"/>
            <a:ext cx="12682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Entonces:</a:t>
            </a:r>
            <a:endParaRPr lang="es-MX" sz="24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3203848" y="44371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5652120" y="45091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9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_tradnl" noProof="1" smtClean="0">
                <a:solidFill>
                  <a:srgbClr val="444D26"/>
                </a:solidFill>
                <a:latin typeface="Tw Cen MT"/>
              </a:rPr>
              <a:t>Repaso a las operaciones básicas de matrices</a:t>
            </a:r>
            <a:endParaRPr lang="es-ES_tradnl" sz="4400" b="0" i="0" noProof="1">
              <a:solidFill>
                <a:srgbClr val="444D26"/>
              </a:solidFill>
              <a:latin typeface="Tw Cen MT"/>
              <a:ea typeface="+mj-ea"/>
              <a:cs typeface="+mj-cs"/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09600" y="1556792"/>
            <a:ext cx="3386336" cy="576064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Clr>
                <a:srgbClr val="F3A447"/>
              </a:buClr>
              <a:buFont typeface="Wingdings"/>
              <a:buChar char="Ø"/>
            </a:pPr>
            <a:r>
              <a:rPr lang="es-ES_tradnl" noProof="1" smtClean="0">
                <a:latin typeface="Tw Cen MT"/>
              </a:rPr>
              <a:t>Resta de matrices:</a:t>
            </a: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3001" t="55124" r="43831" b="26173"/>
          <a:stretch>
            <a:fillRect/>
          </a:stretch>
        </p:blipFill>
        <p:spPr bwMode="auto">
          <a:xfrm>
            <a:off x="179512" y="3068960"/>
            <a:ext cx="561662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Flecha en U"/>
          <p:cNvSpPr/>
          <p:nvPr/>
        </p:nvSpPr>
        <p:spPr>
          <a:xfrm>
            <a:off x="2339752" y="2636912"/>
            <a:ext cx="2232248" cy="432048"/>
          </a:xfrm>
          <a:prstGeom prst="uturnArrow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7" name="6 Flecha en U"/>
          <p:cNvSpPr/>
          <p:nvPr/>
        </p:nvSpPr>
        <p:spPr>
          <a:xfrm>
            <a:off x="4427984" y="2636912"/>
            <a:ext cx="2952328" cy="504056"/>
          </a:xfrm>
          <a:prstGeom prst="uturnArrow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343702" y="2473732"/>
            <a:ext cx="364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796136" y="27089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" name="10 Grupo"/>
          <p:cNvGrpSpPr/>
          <p:nvPr/>
        </p:nvGrpSpPr>
        <p:grpSpPr>
          <a:xfrm>
            <a:off x="6164560" y="3068960"/>
            <a:ext cx="2655912" cy="1412776"/>
            <a:chOff x="6164560" y="3068960"/>
            <a:chExt cx="2655912" cy="1412776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56169" t="55124" r="26121" b="25563"/>
            <a:stretch>
              <a:fillRect/>
            </a:stretch>
          </p:blipFill>
          <p:spPr bwMode="auto">
            <a:xfrm>
              <a:off x="6516216" y="3068960"/>
              <a:ext cx="2304256" cy="1412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9 CuadroTexto"/>
            <p:cNvSpPr txBox="1"/>
            <p:nvPr/>
          </p:nvSpPr>
          <p:spPr>
            <a:xfrm>
              <a:off x="6164560" y="3501008"/>
              <a:ext cx="3516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4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</a:t>
              </a:r>
              <a:endParaRPr lang="es-MX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s-ES_tradnl" noProof="1" smtClean="0">
                <a:solidFill>
                  <a:srgbClr val="444D26"/>
                </a:solidFill>
                <a:latin typeface="Tw Cen MT"/>
              </a:rPr>
              <a:t>Repaso a las operaciones básicas de matrices</a:t>
            </a:r>
            <a:endParaRPr lang="es-ES_tradnl" sz="4400" b="0" i="0" noProof="1">
              <a:solidFill>
                <a:srgbClr val="444D26"/>
              </a:solidFill>
              <a:latin typeface="Tw Cen MT"/>
              <a:ea typeface="+mj-ea"/>
              <a:cs typeface="+mj-cs"/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09600" y="1556792"/>
            <a:ext cx="5618584" cy="576064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>
              <a:buClr>
                <a:srgbClr val="F3A447"/>
              </a:buClr>
              <a:buFont typeface="Wingdings"/>
              <a:buChar char="Ø"/>
            </a:pPr>
            <a:r>
              <a:rPr lang="es-ES_tradnl" sz="2000" noProof="1" smtClean="0">
                <a:latin typeface="Tw Cen MT"/>
              </a:rPr>
              <a:t>Operación combinada suma y resta de matrices:</a:t>
            </a:r>
          </a:p>
        </p:txBody>
      </p:sp>
      <p:sp>
        <p:nvSpPr>
          <p:cNvPr id="6" name="5 Flecha en U"/>
          <p:cNvSpPr/>
          <p:nvPr/>
        </p:nvSpPr>
        <p:spPr>
          <a:xfrm>
            <a:off x="1907704" y="4509120"/>
            <a:ext cx="1512168" cy="432048"/>
          </a:xfrm>
          <a:prstGeom prst="uturnArrow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7" name="6 Flecha en U"/>
          <p:cNvSpPr/>
          <p:nvPr/>
        </p:nvSpPr>
        <p:spPr>
          <a:xfrm>
            <a:off x="3563888" y="4509120"/>
            <a:ext cx="1584176" cy="432048"/>
          </a:xfrm>
          <a:prstGeom prst="uturnArrow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191574" y="4561964"/>
            <a:ext cx="10842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-1-3=</a:t>
            </a:r>
            <a:endParaRPr lang="es-MX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868144" y="45811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3555" t="41953" r="21693" b="46234"/>
          <a:stretch>
            <a:fillRect/>
          </a:stretch>
        </p:blipFill>
        <p:spPr bwMode="auto">
          <a:xfrm>
            <a:off x="395536" y="3356992"/>
            <a:ext cx="842493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3941" t="75750" r="36363" b="12766"/>
          <a:stretch>
            <a:fillRect/>
          </a:stretch>
        </p:blipFill>
        <p:spPr bwMode="auto">
          <a:xfrm>
            <a:off x="251520" y="5013176"/>
            <a:ext cx="597666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14 Grupo"/>
          <p:cNvGrpSpPr/>
          <p:nvPr/>
        </p:nvGrpSpPr>
        <p:grpSpPr>
          <a:xfrm>
            <a:off x="6596608" y="4941168"/>
            <a:ext cx="2151856" cy="1224136"/>
            <a:chOff x="6596608" y="4941168"/>
            <a:chExt cx="2151856" cy="1224136"/>
          </a:xfrm>
        </p:grpSpPr>
        <p:sp>
          <p:nvSpPr>
            <p:cNvPr id="10" name="9 CuadroTexto"/>
            <p:cNvSpPr txBox="1"/>
            <p:nvPr/>
          </p:nvSpPr>
          <p:spPr>
            <a:xfrm>
              <a:off x="6596608" y="5343599"/>
              <a:ext cx="3516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4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</a:t>
              </a:r>
              <a:endParaRPr lang="es-MX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63364" t="75520" r="22800" b="12766"/>
            <a:stretch>
              <a:fillRect/>
            </a:stretch>
          </p:blipFill>
          <p:spPr bwMode="auto">
            <a:xfrm>
              <a:off x="6948264" y="4941168"/>
              <a:ext cx="1800200" cy="1224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15 CuadroTexto"/>
          <p:cNvSpPr txBox="1"/>
          <p:nvPr/>
        </p:nvSpPr>
        <p:spPr>
          <a:xfrm>
            <a:off x="6660232" y="4509120"/>
            <a:ext cx="383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rgbClr val="FF0000"/>
                </a:solidFill>
              </a:rPr>
              <a:t>1</a:t>
            </a:r>
            <a:endParaRPr lang="es-MX" sz="2800" dirty="0">
              <a:solidFill>
                <a:srgbClr val="FF0000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3779912" y="4561964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-4+5</a:t>
            </a:r>
            <a:endParaRPr lang="es-MX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3131840" y="4581128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>
                <a:solidFill>
                  <a:srgbClr val="FF0000"/>
                </a:solidFill>
              </a:rPr>
              <a:t>-4</a:t>
            </a:r>
            <a:endParaRPr lang="es-MX" sz="2800" dirty="0">
              <a:solidFill>
                <a:srgbClr val="FF0000"/>
              </a:solidFill>
            </a:endParaRPr>
          </a:p>
        </p:txBody>
      </p:sp>
      <p:sp>
        <p:nvSpPr>
          <p:cNvPr id="20" name="19 Flecha en U"/>
          <p:cNvSpPr/>
          <p:nvPr/>
        </p:nvSpPr>
        <p:spPr>
          <a:xfrm>
            <a:off x="5076056" y="4509120"/>
            <a:ext cx="2520280" cy="432048"/>
          </a:xfrm>
          <a:prstGeom prst="uturnArrow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/>
      <p:bldP spid="16" grpId="0"/>
      <p:bldP spid="18" grpId="0"/>
      <p:bldP spid="19" grpId="0"/>
      <p:bldP spid="20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S010352480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534D3FD-D06A-455F-9219-F6CA2F50DB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TS010352480</Template>
  <TotalTime>0</TotalTime>
  <Words>1973</Words>
  <Application>Microsoft Office PowerPoint</Application>
  <PresentationFormat>Presentación en pantalla (4:3)</PresentationFormat>
  <Paragraphs>347</Paragraphs>
  <Slides>31</Slides>
  <Notes>24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TS010352480</vt:lpstr>
      <vt:lpstr>INTRODUCCIÓN A LAS MATRICES CON MATLAB </vt:lpstr>
      <vt:lpstr>Repaso a las operaciones básicas de matrices</vt:lpstr>
      <vt:lpstr>Repaso a las operaciones básicas de matrices</vt:lpstr>
      <vt:lpstr>Repaso a las operaciones básicas de matrices</vt:lpstr>
      <vt:lpstr>Repaso a las operaciones básicas de matrices</vt:lpstr>
      <vt:lpstr>Repaso a las operaciones básicas de matrices</vt:lpstr>
      <vt:lpstr>Repaso a las operaciones básicas de matrices</vt:lpstr>
      <vt:lpstr>Repaso a las operaciones básicas de matrices</vt:lpstr>
      <vt:lpstr>Repaso a las operaciones básicas de matrices</vt:lpstr>
      <vt:lpstr>Desarrollo de la Práctica 2 </vt:lpstr>
      <vt:lpstr>Desarrollo de la Práctica 2 </vt:lpstr>
      <vt:lpstr>Desarrollo de la Práctica 2 </vt:lpstr>
      <vt:lpstr>Desarrollo de la Práctica 2 </vt:lpstr>
      <vt:lpstr>PRODUCTO DE MATRICES CON MATLAB </vt:lpstr>
      <vt:lpstr>Producto de matrices por escalares</vt:lpstr>
      <vt:lpstr>Producto de matrices</vt:lpstr>
      <vt:lpstr>Producto de matrices</vt:lpstr>
      <vt:lpstr>Producto de matrices</vt:lpstr>
      <vt:lpstr>Producto de matrices</vt:lpstr>
      <vt:lpstr>Producto de matrices</vt:lpstr>
      <vt:lpstr>Presentación de PowerPoint</vt:lpstr>
      <vt:lpstr>LECTURA, DESPLIEGUE Y ESCRITURA DE IMÁGENES DIGITALES CON MATLAB </vt:lpstr>
      <vt:lpstr>Lectura de imágenes digitales con matlab</vt:lpstr>
      <vt:lpstr>Lectura de imágenes digitales con matlab</vt:lpstr>
      <vt:lpstr>Despliegue de imágenes digitales con matlab</vt:lpstr>
      <vt:lpstr>Despliegue de imágenes digitales con matlab</vt:lpstr>
      <vt:lpstr>Despliegue de imágenes digitales con matlab</vt:lpstr>
      <vt:lpstr>Escritura de imágenes digitales con matlab</vt:lpstr>
      <vt:lpstr>Desarrollo de la Práctica 4 </vt:lpstr>
      <vt:lpstr>Desarrollo de la Práctica 4 </vt:lpstr>
      <vt:lpstr>Bibliografía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2013-09-05T21:43:10Z</dcterms:created>
  <dcterms:modified xsi:type="dcterms:W3CDTF">2015-09-28T20:21:15Z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TC101671251033</vt:lpwstr>
  </property>
</Properties>
</file>